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9"/>
  </p:notesMasterIdLst>
  <p:handoutMasterIdLst>
    <p:handoutMasterId r:id="rId60"/>
  </p:handoutMasterIdLst>
  <p:sldIdLst>
    <p:sldId id="450" r:id="rId2"/>
    <p:sldId id="449" r:id="rId3"/>
    <p:sldId id="448" r:id="rId4"/>
    <p:sldId id="447" r:id="rId5"/>
    <p:sldId id="446" r:id="rId6"/>
    <p:sldId id="445" r:id="rId7"/>
    <p:sldId id="260" r:id="rId8"/>
    <p:sldId id="262" r:id="rId9"/>
    <p:sldId id="263" r:id="rId10"/>
    <p:sldId id="264" r:id="rId11"/>
    <p:sldId id="261" r:id="rId12"/>
    <p:sldId id="275" r:id="rId13"/>
    <p:sldId id="268" r:id="rId14"/>
    <p:sldId id="325" r:id="rId15"/>
    <p:sldId id="374" r:id="rId16"/>
    <p:sldId id="451" r:id="rId17"/>
    <p:sldId id="452" r:id="rId18"/>
    <p:sldId id="329" r:id="rId19"/>
    <p:sldId id="453" r:id="rId20"/>
    <p:sldId id="454" r:id="rId21"/>
    <p:sldId id="337" r:id="rId22"/>
    <p:sldId id="338" r:id="rId23"/>
    <p:sldId id="339" r:id="rId24"/>
    <p:sldId id="266" r:id="rId25"/>
    <p:sldId id="267" r:id="rId26"/>
    <p:sldId id="293" r:id="rId27"/>
    <p:sldId id="294" r:id="rId28"/>
    <p:sldId id="310" r:id="rId29"/>
    <p:sldId id="299" r:id="rId30"/>
    <p:sldId id="317" r:id="rId31"/>
    <p:sldId id="334" r:id="rId32"/>
    <p:sldId id="302" r:id="rId33"/>
    <p:sldId id="303" r:id="rId34"/>
    <p:sldId id="330" r:id="rId35"/>
    <p:sldId id="315" r:id="rId36"/>
    <p:sldId id="316" r:id="rId37"/>
    <p:sldId id="427" r:id="rId38"/>
    <p:sldId id="297" r:id="rId39"/>
    <p:sldId id="428" r:id="rId40"/>
    <p:sldId id="347" r:id="rId41"/>
    <p:sldId id="429" r:id="rId42"/>
    <p:sldId id="430" r:id="rId43"/>
    <p:sldId id="431" r:id="rId44"/>
    <p:sldId id="432" r:id="rId45"/>
    <p:sldId id="433" r:id="rId46"/>
    <p:sldId id="434" r:id="rId47"/>
    <p:sldId id="435" r:id="rId48"/>
    <p:sldId id="436" r:id="rId49"/>
    <p:sldId id="437" r:id="rId50"/>
    <p:sldId id="359" r:id="rId51"/>
    <p:sldId id="439" r:id="rId52"/>
    <p:sldId id="440" r:id="rId53"/>
    <p:sldId id="441" r:id="rId54"/>
    <p:sldId id="442" r:id="rId55"/>
    <p:sldId id="443" r:id="rId56"/>
    <p:sldId id="444" r:id="rId57"/>
    <p:sldId id="455" r:id="rId5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>
    <p:extLst>
      <p:ext uri="{19B8F6BF-5375-455C-9EA6-DF929625EA0E}">
        <p15:presenceInfo xmlns:p15="http://schemas.microsoft.com/office/powerpoint/2012/main" xmlns="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70F78"/>
    <a:srgbClr val="D0F800"/>
    <a:srgbClr val="00FFAB"/>
    <a:srgbClr val="DAFE02"/>
    <a:srgbClr val="A66BD3"/>
    <a:srgbClr val="DBEBD1"/>
    <a:srgbClr val="FF0040"/>
    <a:srgbClr val="00AC92"/>
    <a:srgbClr val="8064A2"/>
    <a:srgbClr val="007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490ED-C236-3AB7-5339-F1CCBE35AA8E}" v="11" dt="2018-10-09T00:58:39.052"/>
    <p1510:client id="{13805EEF-16EC-449E-9A40-199E75D719A5}" v="151" dt="2018-10-09T03:45:56.160"/>
    <p1510:client id="{A9D1CFC6-CAE6-428A-97B6-3972190FFB84}" v="138" dt="2018-10-09T05:42:02.954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-69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xmlns="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pPr/>
              <a:t>2018/10/9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2018/10/9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4004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528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52906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986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</a:rPr>
              <a:t>2U/3U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4408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9293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這</a:t>
            </a:r>
            <a:r>
              <a:rPr lang="zh-TW" altLang="en-US">
                <a:latin typeface="新細明體"/>
                <a:ea typeface="新細明體"/>
                <a:cs typeface="Calibri"/>
              </a:rPr>
              <a:t>頁需要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87623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69941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25571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Type-A</a:t>
            </a:r>
            <a:r>
              <a:rPr lang="zh-TW" altLang="en-US">
                <a:latin typeface="Calibri"/>
                <a:cs typeface="Calibri"/>
              </a:rPr>
              <a:t>是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紅色的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3071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830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86827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258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0586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更新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筆記:   "內建" 與 Mellanox  間加一空格 (By Teresa)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4883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63167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913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66364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99314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1996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5067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1418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73652517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383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976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379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825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050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39094200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46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831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1743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37009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542048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854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661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CA8D40BB-1AE0-41B9-B375-E6F9F6E2CF80}"/>
              </a:ext>
            </a:extLst>
          </p:cNvPr>
          <p:cNvSpPr txBox="1"/>
          <p:nvPr userDrawn="1"/>
        </p:nvSpPr>
        <p:spPr>
          <a:xfrm>
            <a:off x="395785" y="4450236"/>
            <a:ext cx="247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TS-972XU / TS-972XU-RP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2B3BB107-1722-4FBD-9987-7CDF1D367214}"/>
              </a:ext>
            </a:extLst>
          </p:cNvPr>
          <p:cNvSpPr txBox="1"/>
          <p:nvPr userDrawn="1"/>
        </p:nvSpPr>
        <p:spPr>
          <a:xfrm>
            <a:off x="3159457" y="4450236"/>
            <a:ext cx="2381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TS-872XU / TS-872XU-RP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TS-1272XU / TS-1272XU-RP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B6775EAC-5FDD-4669-9272-8813C82D368E}"/>
              </a:ext>
            </a:extLst>
          </p:cNvPr>
          <p:cNvSpPr txBox="1"/>
          <p:nvPr userDrawn="1"/>
        </p:nvSpPr>
        <p:spPr>
          <a:xfrm>
            <a:off x="5896591" y="4450236"/>
            <a:ext cx="2460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TS-1672XU / TS-1672XU-RP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13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6" y="2379"/>
            <a:ext cx="9127086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273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7" y="2379"/>
            <a:ext cx="9127084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350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60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7" y="2379"/>
            <a:ext cx="9127084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036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313055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7" y="2379"/>
            <a:ext cx="9127083" cy="51387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39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7" y="2379"/>
            <a:ext cx="9127084" cy="51387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718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7" y="2379"/>
            <a:ext cx="9127083" cy="51387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263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xmlns="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xmlns="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xmlns="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5.sv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7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9.svg"/><Relationship Id="rId3" Type="http://schemas.openxmlformats.org/officeDocument/2006/relationships/image" Target="../media/image37.png"/><Relationship Id="rId7" Type="http://schemas.openxmlformats.org/officeDocument/2006/relationships/image" Target="../media/image70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70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78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sv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98.sv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02.sv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03.sv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iff"/><Relationship Id="rId5" Type="http://schemas.openxmlformats.org/officeDocument/2006/relationships/image" Target="../media/image92.tiff"/><Relationship Id="rId4" Type="http://schemas.openxmlformats.org/officeDocument/2006/relationships/image" Target="../media/image91.tiff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24.svg"/><Relationship Id="rId3" Type="http://schemas.openxmlformats.org/officeDocument/2006/relationships/image" Target="../media/image97.png"/><Relationship Id="rId7" Type="http://schemas.openxmlformats.org/officeDocument/2006/relationships/image" Target="../media/image100.tiff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microsoft.com/office/2007/relationships/hdphoto" Target="../media/hdphoto1.wdp"/><Relationship Id="rId4" Type="http://schemas.openxmlformats.org/officeDocument/2006/relationships/image" Target="../media/image90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07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6.jpeg"/><Relationship Id="rId17" Type="http://schemas.openxmlformats.org/officeDocument/2006/relationships/image" Target="../media/image140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jpeg"/><Relationship Id="rId5" Type="http://schemas.openxmlformats.org/officeDocument/2006/relationships/image" Target="../media/image109.png"/><Relationship Id="rId15" Type="http://schemas.openxmlformats.org/officeDocument/2006/relationships/image" Target="../media/image118.png"/><Relationship Id="rId10" Type="http://schemas.openxmlformats.org/officeDocument/2006/relationships/image" Target="../media/image114.png"/><Relationship Id="rId4" Type="http://schemas.openxmlformats.org/officeDocument/2006/relationships/image" Target="../media/image37.png"/><Relationship Id="rId9" Type="http://schemas.openxmlformats.org/officeDocument/2006/relationships/image" Target="../media/image113.pn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tiff"/><Relationship Id="rId3" Type="http://schemas.openxmlformats.org/officeDocument/2006/relationships/image" Target="../media/image124.png"/><Relationship Id="rId7" Type="http://schemas.openxmlformats.org/officeDocument/2006/relationships/image" Target="../media/image128.tif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90.png"/><Relationship Id="rId7" Type="http://schemas.openxmlformats.org/officeDocument/2006/relationships/image" Target="../media/image133.tiff"/><Relationship Id="rId12" Type="http://schemas.openxmlformats.org/officeDocument/2006/relationships/image" Target="../media/image13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tiff"/><Relationship Id="rId11" Type="http://schemas.openxmlformats.org/officeDocument/2006/relationships/image" Target="../media/image137.tiff"/><Relationship Id="rId5" Type="http://schemas.openxmlformats.org/officeDocument/2006/relationships/image" Target="../media/image131.tiff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0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06.png"/><Relationship Id="rId4" Type="http://schemas.openxmlformats.org/officeDocument/2006/relationships/image" Target="../media/image14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sv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emf"/><Relationship Id="rId5" Type="http://schemas.openxmlformats.org/officeDocument/2006/relationships/image" Target="../media/image160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svg"/><Relationship Id="rId5" Type="http://schemas.openxmlformats.org/officeDocument/2006/relationships/image" Target="../media/image170.png"/><Relationship Id="rId4" Type="http://schemas.openxmlformats.org/officeDocument/2006/relationships/hyperlink" Target="https://docs.microsoft.com/en-us/windows-server/storage/storage-spaces/understand-the-cach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sv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8.png"/><Relationship Id="rId7" Type="http://schemas.openxmlformats.org/officeDocument/2006/relationships/image" Target="../media/image200.svg"/><Relationship Id="rId12" Type="http://schemas.openxmlformats.org/officeDocument/2006/relationships/image" Target="../media/image204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png"/><Relationship Id="rId11" Type="http://schemas.openxmlformats.org/officeDocument/2006/relationships/image" Target="../media/image181.png"/><Relationship Id="rId5" Type="http://schemas.openxmlformats.org/officeDocument/2006/relationships/image" Target="../media/image57.png"/><Relationship Id="rId10" Type="http://schemas.openxmlformats.org/officeDocument/2006/relationships/image" Target="../media/image180.png"/><Relationship Id="rId4" Type="http://schemas.openxmlformats.org/officeDocument/2006/relationships/image" Target="../media/image177.png"/><Relationship Id="rId9" Type="http://schemas.openxmlformats.org/officeDocument/2006/relationships/image" Target="../media/image17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58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3.png"/><Relationship Id="rId11" Type="http://schemas.openxmlformats.org/officeDocument/2006/relationships/image" Target="../media/image211.sv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44.png"/><Relationship Id="rId9" Type="http://schemas.openxmlformats.org/officeDocument/2006/relationships/image" Target="../media/image1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6.svg"/><Relationship Id="rId4" Type="http://schemas.openxmlformats.org/officeDocument/2006/relationships/image" Target="../media/image1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tiff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5.tiff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E88C989-FC50-4DC6-B6DE-059990CB7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8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xmlns="" id="{D25A5AA7-7BAE-4DD3-A108-629F3A290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03958" y="2684021"/>
            <a:ext cx="1934394" cy="1623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E5905E-479A-4D4B-A2FF-E37FCD16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sz="3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Hant" sz="36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3U</a:t>
            </a:r>
            <a:r>
              <a:rPr lang="en-US" altLang="zh-Hant" sz="3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16-bay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275">
            <a:extLst>
              <a:ext uri="{FF2B5EF4-FFF2-40B4-BE49-F238E27FC236}">
                <a16:creationId xmlns:a16="http://schemas.microsoft.com/office/drawing/2014/main" xmlns="" id="{FAA5BFDC-72B4-4F78-AB79-FE309ABE5DCE}"/>
              </a:ext>
            </a:extLst>
          </p:cNvPr>
          <p:cNvSpPr/>
          <p:nvPr/>
        </p:nvSpPr>
        <p:spPr>
          <a:xfrm>
            <a:off x="1061822" y="2891337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16-bay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03B32886-C71F-4532-A87F-210EF0347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7809" y="3347222"/>
            <a:ext cx="5320011" cy="1801711"/>
          </a:xfrm>
          <a:prstGeom prst="rect">
            <a:avLst/>
          </a:prstGeom>
        </p:spPr>
      </p:pic>
      <p:sp>
        <p:nvSpPr>
          <p:cNvPr id="19" name="Shape 131">
            <a:extLst>
              <a:ext uri="{FF2B5EF4-FFF2-40B4-BE49-F238E27FC236}">
                <a16:creationId xmlns:a16="http://schemas.microsoft.com/office/drawing/2014/main" xmlns="" id="{96862C2B-F9C4-1E46-A71E-5038E3A03DAA}"/>
              </a:ext>
            </a:extLst>
          </p:cNvPr>
          <p:cNvSpPr/>
          <p:nvPr/>
        </p:nvSpPr>
        <p:spPr>
          <a:xfrm>
            <a:off x="3155973" y="1171940"/>
            <a:ext cx="5813586" cy="1623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TS-1683XU-</a:t>
            </a:r>
            <a:r>
              <a:rPr lang="en-US" sz="3000" b="1" i="0" u="none" strike="noStrike" cap="none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3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30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3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-16G</a:t>
            </a:r>
            <a:endParaRPr lang="zh-TW" altLang="en-US" sz="3000">
              <a:solidFill>
                <a:srgbClr val="04DEFC"/>
              </a:solidFill>
              <a:latin typeface="Microsoft JhengHei"/>
              <a:ea typeface="Microsoft JhengHe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Intel® Xeon® E-2124 </a:t>
            </a:r>
            <a:r>
              <a:rPr lang="en-US" sz="2000" b="1">
                <a:solidFill>
                  <a:srgbClr val="FF0000"/>
                </a:solidFill>
                <a:latin typeface="Microsoft JhengHei"/>
                <a:ea typeface="Microsoft JhengHei"/>
              </a:rPr>
              <a:t>4-core 3.3</a:t>
            </a: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 GHz 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processor</a:t>
            </a: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sz="2000" b="1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sz="2000" b="1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sz="2000" b="1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endParaRPr lang="en-US" sz="20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16GB</a:t>
            </a:r>
            <a:r>
              <a:rPr lang="en-US" sz="2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DDR4 </a:t>
            </a:r>
            <a:r>
              <a:rPr lang="en-US" sz="20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sz="20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RAM (2x 8GB)</a:t>
            </a:r>
            <a:r>
              <a:rPr lang="en-US" sz="20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 </a:t>
            </a:r>
            <a:endParaRPr lang="en-US" sz="2000" b="1" i="0" u="none" strike="noStrike" cap="none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22" name="圖片 11">
            <a:extLst>
              <a:ext uri="{FF2B5EF4-FFF2-40B4-BE49-F238E27FC236}">
                <a16:creationId xmlns:a16="http://schemas.microsoft.com/office/drawing/2014/main" xmlns="" id="{48A9D674-A6BC-F749-B36C-A33AA5C691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5" t="5375" r="5705" b="5709"/>
          <a:stretch/>
        </p:blipFill>
        <p:spPr>
          <a:xfrm>
            <a:off x="5062202" y="3860601"/>
            <a:ext cx="1110255" cy="1114337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F60129AD-9AF2-44B0-8224-132072D196A4}"/>
              </a:ext>
            </a:extLst>
          </p:cNvPr>
          <p:cNvGrpSpPr/>
          <p:nvPr/>
        </p:nvGrpSpPr>
        <p:grpSpPr>
          <a:xfrm>
            <a:off x="752684" y="1300492"/>
            <a:ext cx="2332124" cy="689497"/>
            <a:chOff x="520238" y="1131797"/>
            <a:chExt cx="2332124" cy="689497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xmlns="" id="{BB809417-130E-466E-A95D-1A48E8498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5" name="矩形 64">
              <a:extLst>
                <a:ext uri="{FF2B5EF4-FFF2-40B4-BE49-F238E27FC236}">
                  <a16:creationId xmlns:a16="http://schemas.microsoft.com/office/drawing/2014/main" xmlns="" id="{49C2D3A9-958A-4BDA-B795-A2A90786ACD2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/>
              </a:r>
              <a:b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2x500W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2809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形 26">
            <a:extLst>
              <a:ext uri="{FF2B5EF4-FFF2-40B4-BE49-F238E27FC236}">
                <a16:creationId xmlns:a16="http://schemas.microsoft.com/office/drawing/2014/main" xmlns="" id="{DBA166CD-8736-44F1-BAEC-EAD08554B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6377" y="2481963"/>
            <a:ext cx="1934394" cy="1623761"/>
          </a:xfrm>
          <a:prstGeom prst="rect">
            <a:avLst/>
          </a:prstGeom>
        </p:spPr>
      </p:pic>
      <p:sp>
        <p:nvSpPr>
          <p:cNvPr id="17" name="Shape 275">
            <a:extLst>
              <a:ext uri="{FF2B5EF4-FFF2-40B4-BE49-F238E27FC236}">
                <a16:creationId xmlns:a16="http://schemas.microsoft.com/office/drawing/2014/main" xmlns="" id="{C2D35FB2-C9D8-4CDF-90DA-34FB4B59F5A4}"/>
              </a:ext>
            </a:extLst>
          </p:cNvPr>
          <p:cNvSpPr/>
          <p:nvPr/>
        </p:nvSpPr>
        <p:spPr>
          <a:xfrm>
            <a:off x="1218964" y="2649144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24-bay</a:t>
            </a:r>
            <a:endParaRPr lang="zh-TW" altLang="en-US" sz="3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207551-54FC-3048-BBCD-5C1F58D37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Hant" sz="40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4U</a:t>
            </a:r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24-bay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56">
            <a:extLst>
              <a:ext uri="{FF2B5EF4-FFF2-40B4-BE49-F238E27FC236}">
                <a16:creationId xmlns:a16="http://schemas.microsoft.com/office/drawing/2014/main" xmlns="" id="{6ACC4DA8-932A-4C8F-A332-E93E4F1A35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8" t="17722" b="15621"/>
          <a:stretch/>
        </p:blipFill>
        <p:spPr>
          <a:xfrm>
            <a:off x="-308" y="3240012"/>
            <a:ext cx="4656196" cy="2031611"/>
          </a:xfrm>
          <a:prstGeom prst="rect">
            <a:avLst/>
          </a:prstGeom>
        </p:spPr>
      </p:pic>
      <p:sp>
        <p:nvSpPr>
          <p:cNvPr id="18" name="Shape 131">
            <a:extLst>
              <a:ext uri="{FF2B5EF4-FFF2-40B4-BE49-F238E27FC236}">
                <a16:creationId xmlns:a16="http://schemas.microsoft.com/office/drawing/2014/main" xmlns="" id="{62805E38-5556-A144-8C2E-8277EBE272C8}"/>
              </a:ext>
            </a:extLst>
          </p:cNvPr>
          <p:cNvSpPr/>
          <p:nvPr/>
        </p:nvSpPr>
        <p:spPr>
          <a:xfrm>
            <a:off x="3313566" y="1213248"/>
            <a:ext cx="5698880" cy="1937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sz="3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TS-2483XU-</a:t>
            </a:r>
            <a:r>
              <a:rPr lang="en-US" sz="3000" b="1" dirty="0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3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3000" b="1" dirty="0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E2136</a:t>
            </a:r>
            <a:r>
              <a:rPr lang="en-US" sz="3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-16G</a:t>
            </a:r>
            <a:endParaRPr lang="zh-TW" altLang="en-US" sz="3000" b="1" dirty="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Intel® Xeon® E-2136 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6-core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3.3 GHz </a:t>
            </a:r>
            <a:r>
              <a:rPr lang="en-US" alt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processor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sz="2000" b="1" dirty="0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4.5 GHz</a:t>
            </a:r>
            <a:endParaRPr lang="en-US" sz="2000" b="1" dirty="0">
              <a:solidFill>
                <a:srgbClr val="FF0000"/>
              </a:solidFill>
              <a:latin typeface="Microsoft JhengHei"/>
              <a:ea typeface="Microsoft JhengHei"/>
              <a:cs typeface="Arial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16GB</a:t>
            </a:r>
            <a:r>
              <a:rPr lang="en-US" sz="2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DDR4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sz="2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RAM (2x 8GB)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 </a:t>
            </a:r>
            <a:endParaRPr lang="en-US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19" name="圖片 11">
            <a:extLst>
              <a:ext uri="{FF2B5EF4-FFF2-40B4-BE49-F238E27FC236}">
                <a16:creationId xmlns:a16="http://schemas.microsoft.com/office/drawing/2014/main" xmlns="" id="{7F02471C-6044-A74A-ACEA-C39D6A449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5" t="5375" r="5705" b="5709"/>
          <a:stretch/>
        </p:blipFill>
        <p:spPr>
          <a:xfrm>
            <a:off x="4655888" y="3632168"/>
            <a:ext cx="1110255" cy="1114337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xmlns="" id="{8C87EB2E-CCAF-4CEB-8B69-AD7046E7C96A}"/>
              </a:ext>
            </a:extLst>
          </p:cNvPr>
          <p:cNvGrpSpPr/>
          <p:nvPr/>
        </p:nvGrpSpPr>
        <p:grpSpPr>
          <a:xfrm>
            <a:off x="520238" y="1131797"/>
            <a:ext cx="2332124" cy="689497"/>
            <a:chOff x="520238" y="1131797"/>
            <a:chExt cx="2332124" cy="689497"/>
          </a:xfrm>
        </p:grpSpPr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xmlns="" id="{BEF1184C-15F5-4AD0-975C-85CF8C39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6" name="矩形 64">
              <a:extLst>
                <a:ext uri="{FF2B5EF4-FFF2-40B4-BE49-F238E27FC236}">
                  <a16:creationId xmlns:a16="http://schemas.microsoft.com/office/drawing/2014/main" xmlns="" id="{6D58CE40-A3E1-4017-B0FB-168FF0A68E64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/>
              </a:r>
              <a:b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2x800W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22706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xmlns="" id="{D4B63AA6-6A2F-44EA-AB53-DE65E5D66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4907" y="1615668"/>
            <a:ext cx="2954756" cy="5023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CE4F136F-A8D1-4B9E-B580-74B19C90BB1B}"/>
              </a:ext>
            </a:extLst>
          </p:cNvPr>
          <p:cNvSpPr txBox="1">
            <a:spLocks/>
          </p:cNvSpPr>
          <p:nvPr/>
        </p:nvSpPr>
        <p:spPr>
          <a:xfrm>
            <a:off x="948399" y="2987558"/>
            <a:ext cx="3347271" cy="808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en-US" altLang="zh-TW" spc="-1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Hardware</a:t>
            </a:r>
          </a:p>
          <a:p>
            <a:pPr algn="ctr">
              <a:lnSpc>
                <a:spcPts val="4000"/>
              </a:lnSpc>
            </a:pPr>
            <a:r>
              <a:rPr lang="en-US" altLang="zh-TW" spc="-1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Introduction</a:t>
            </a:r>
            <a:endParaRPr lang="en-US" spc="-150" dirty="0"/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xmlns="" id="{A5216C3A-1BFB-8A42-AE14-9A65890AC161}"/>
              </a:ext>
            </a:extLst>
          </p:cNvPr>
          <p:cNvSpPr/>
          <p:nvPr/>
        </p:nvSpPr>
        <p:spPr>
          <a:xfrm>
            <a:off x="1003665" y="1416817"/>
            <a:ext cx="3236740" cy="2634188"/>
          </a:xfrm>
          <a:prstGeom prst="rect">
            <a:avLst/>
          </a:prstGeom>
          <a:noFill/>
          <a:ln w="571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形 1">
            <a:extLst>
              <a:ext uri="{FF2B5EF4-FFF2-40B4-BE49-F238E27FC236}">
                <a16:creationId xmlns:a16="http://schemas.microsoft.com/office/drawing/2014/main" xmlns="" id="{43BD0210-0D63-AE42-8350-B3877D901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27927" y="2221506"/>
            <a:ext cx="2954756" cy="6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837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B0622-E9BD-8F48-BBFD-1E649CCD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64" y="150134"/>
            <a:ext cx="8993690" cy="822960"/>
          </a:xfrm>
        </p:spPr>
        <p:txBody>
          <a:bodyPr>
            <a:noAutofit/>
          </a:bodyPr>
          <a:lstStyle/>
          <a:p>
            <a:r>
              <a:rPr lang="en-US" altLang="zh-Hant" sz="35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Enjoy</a:t>
            </a:r>
            <a:r>
              <a:rPr lang="en-US" altLang="zh-Hant" sz="3500">
                <a:solidFill>
                  <a:schemeClr val="lt1"/>
                </a:solidFill>
                <a:latin typeface="Arial "/>
                <a:ea typeface="Microsoft JhengHei" panose="020B0604030504040204" pitchFamily="34" charset="-120"/>
                <a:cs typeface="Arial"/>
              </a:rPr>
              <a:t> </a:t>
            </a:r>
            <a:r>
              <a:rPr lang="en-US" altLang="zh-Hant" sz="3500" err="1">
                <a:solidFill>
                  <a:srgbClr val="FFFFFF"/>
                </a:solidFill>
                <a:latin typeface="Arial "/>
                <a:cs typeface="Arial"/>
              </a:rPr>
              <a:t>Qtier</a:t>
            </a:r>
            <a:r>
              <a:rPr lang="en-US" altLang="zh-Hant" sz="3500">
                <a:solidFill>
                  <a:srgbClr val="FFFFFF"/>
                </a:solidFill>
                <a:latin typeface="Arial "/>
                <a:cs typeface="Arial"/>
              </a:rPr>
              <a:t> and SSD cache in a 1U NAS</a:t>
            </a:r>
            <a:endParaRPr lang="en-US" sz="3500">
              <a:latin typeface="Arial 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7DB85-B370-E44C-9123-7C8E81113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30734"/>
          <a:stretch/>
        </p:blipFill>
        <p:spPr>
          <a:xfrm>
            <a:off x="357158" y="1142990"/>
            <a:ext cx="8571429" cy="3711356"/>
          </a:xfrm>
          <a:prstGeom prst="rect">
            <a:avLst/>
          </a:prstGeom>
        </p:spPr>
      </p:pic>
      <p:grpSp>
        <p:nvGrpSpPr>
          <p:cNvPr id="4" name="群組 27">
            <a:extLst>
              <a:ext uri="{FF2B5EF4-FFF2-40B4-BE49-F238E27FC236}">
                <a16:creationId xmlns:a16="http://schemas.microsoft.com/office/drawing/2014/main" xmlns="" id="{53C44E85-28A2-9948-8334-DE576B94FA0F}"/>
              </a:ext>
            </a:extLst>
          </p:cNvPr>
          <p:cNvGrpSpPr/>
          <p:nvPr/>
        </p:nvGrpSpPr>
        <p:grpSpPr>
          <a:xfrm>
            <a:off x="1323831" y="3428993"/>
            <a:ext cx="6666933" cy="142889"/>
            <a:chOff x="1602745" y="3428993"/>
            <a:chExt cx="6250251" cy="142889"/>
          </a:xfrm>
        </p:grpSpPr>
        <p:sp>
          <p:nvSpPr>
            <p:cNvPr id="5" name="手繪多邊形 18">
              <a:extLst>
                <a:ext uri="{FF2B5EF4-FFF2-40B4-BE49-F238E27FC236}">
                  <a16:creationId xmlns:a16="http://schemas.microsoft.com/office/drawing/2014/main" xmlns="" id="{F171B170-7792-7D40-8327-EAA3FE46B3D9}"/>
                </a:ext>
              </a:extLst>
            </p:cNvPr>
            <p:cNvSpPr/>
            <p:nvPr/>
          </p:nvSpPr>
          <p:spPr>
            <a:xfrm>
              <a:off x="1602745" y="3428993"/>
              <a:ext cx="6250251" cy="142889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solidFill>
              <a:srgbClr val="00B0F0">
                <a:alpha val="31000"/>
              </a:srgbClr>
            </a:solidFill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手繪多邊形 25">
              <a:extLst>
                <a:ext uri="{FF2B5EF4-FFF2-40B4-BE49-F238E27FC236}">
                  <a16:creationId xmlns:a16="http://schemas.microsoft.com/office/drawing/2014/main" xmlns="" id="{A28BFD5A-D1E6-C446-8144-5C15A2045BED}"/>
                </a:ext>
              </a:extLst>
            </p:cNvPr>
            <p:cNvSpPr/>
            <p:nvPr/>
          </p:nvSpPr>
          <p:spPr>
            <a:xfrm>
              <a:off x="1602745" y="3428994"/>
              <a:ext cx="6250251" cy="142888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noFill/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accent5">
                      <a:lumMod val="50000"/>
                    </a:schemeClr>
                  </a:solidFill>
                </a:ln>
              </a:endParaRPr>
            </a:p>
          </p:txBody>
        </p:sp>
      </p:grpSp>
      <p:sp>
        <p:nvSpPr>
          <p:cNvPr id="7" name="Shape 183">
            <a:extLst>
              <a:ext uri="{FF2B5EF4-FFF2-40B4-BE49-F238E27FC236}">
                <a16:creationId xmlns:a16="http://schemas.microsoft.com/office/drawing/2014/main" xmlns="" id="{AC0BB96F-6FFE-E346-97CB-566C62E2F8E0}"/>
              </a:ext>
            </a:extLst>
          </p:cNvPr>
          <p:cNvSpPr txBox="1"/>
          <p:nvPr/>
        </p:nvSpPr>
        <p:spPr>
          <a:xfrm flipH="1">
            <a:off x="3016942" y="4381013"/>
            <a:ext cx="3396383" cy="35377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3.5”SATA 6Gb/s HDD/SSD </a:t>
            </a:r>
            <a:r>
              <a:rPr lang="en-US" altLang="zh-TW" sz="1500" b="1" i="0" u="none" strike="noStrike" cap="none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ports</a:t>
            </a:r>
            <a:endParaRPr lang="zh-TW" sz="1500" b="1" i="0" u="none" strike="noStrike" cap="none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圓角矩形 13">
            <a:extLst>
              <a:ext uri="{FF2B5EF4-FFF2-40B4-BE49-F238E27FC236}">
                <a16:creationId xmlns:a16="http://schemas.microsoft.com/office/drawing/2014/main" xmlns="" id="{7CB00445-E7E9-604E-9901-ADD7086C575D}"/>
              </a:ext>
            </a:extLst>
          </p:cNvPr>
          <p:cNvSpPr/>
          <p:nvPr/>
        </p:nvSpPr>
        <p:spPr>
          <a:xfrm>
            <a:off x="1043873" y="3848223"/>
            <a:ext cx="7153359" cy="52375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CB25"/>
            </a:solidFill>
          </a:ln>
          <a:effectLst>
            <a:glow rad="127000">
              <a:srgbClr val="FFC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21">
            <a:extLst>
              <a:ext uri="{FF2B5EF4-FFF2-40B4-BE49-F238E27FC236}">
                <a16:creationId xmlns:a16="http://schemas.microsoft.com/office/drawing/2014/main" xmlns="" id="{F45C7A97-14E9-F246-862C-5484389EEE63}"/>
              </a:ext>
            </a:extLst>
          </p:cNvPr>
          <p:cNvSpPr/>
          <p:nvPr/>
        </p:nvSpPr>
        <p:spPr>
          <a:xfrm>
            <a:off x="5072066" y="3633795"/>
            <a:ext cx="2357454" cy="214314"/>
          </a:xfrm>
          <a:prstGeom prst="roundRect">
            <a:avLst/>
          </a:prstGeom>
          <a:noFill/>
          <a:ln w="12700">
            <a:solidFill>
              <a:srgbClr val="E7FC20"/>
            </a:solidFill>
          </a:ln>
          <a:effectLst>
            <a:glow rad="76200">
              <a:srgbClr val="92D05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15">
            <a:extLst>
              <a:ext uri="{FF2B5EF4-FFF2-40B4-BE49-F238E27FC236}">
                <a16:creationId xmlns:a16="http://schemas.microsoft.com/office/drawing/2014/main" xmlns="" id="{C248F594-BBF6-214B-8A07-1E0E2BB05CE4}"/>
              </a:ext>
            </a:extLst>
          </p:cNvPr>
          <p:cNvSpPr/>
          <p:nvPr/>
        </p:nvSpPr>
        <p:spPr>
          <a:xfrm>
            <a:off x="285720" y="2006520"/>
            <a:ext cx="5072098" cy="1136734"/>
          </a:xfrm>
          <a:prstGeom prst="wedgeRectCallout">
            <a:avLst>
              <a:gd name="adj1" fmla="val 46258"/>
              <a:gd name="adj2" fmla="val 100814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183">
            <a:extLst>
              <a:ext uri="{FF2B5EF4-FFF2-40B4-BE49-F238E27FC236}">
                <a16:creationId xmlns:a16="http://schemas.microsoft.com/office/drawing/2014/main" xmlns="" id="{190DC689-B27E-C94B-81FE-CADC478BF37D}"/>
              </a:ext>
            </a:extLst>
          </p:cNvPr>
          <p:cNvSpPr txBox="1"/>
          <p:nvPr/>
        </p:nvSpPr>
        <p:spPr>
          <a:xfrm flipH="1">
            <a:off x="325610" y="2089547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indicators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: </a:t>
            </a:r>
          </a:p>
          <a:p>
            <a:pPr>
              <a:buClr>
                <a:srgbClr val="595959"/>
              </a:buClr>
              <a:buSzPct val="25000"/>
            </a:pP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System status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network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disks</a:t>
            </a:r>
            <a:endParaRPr lang="zh-TW" altLang="en-US" sz="1500" b="1">
              <a:solidFill>
                <a:srgbClr val="D0F8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圖片 28" descr="TS-977XU_front.jpg">
            <a:extLst>
              <a:ext uri="{FF2B5EF4-FFF2-40B4-BE49-F238E27FC236}">
                <a16:creationId xmlns:a16="http://schemas.microsoft.com/office/drawing/2014/main" xmlns="" id="{19FC6D40-845C-CE4B-AD01-3818B27E9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704256"/>
            <a:ext cx="4929222" cy="357800"/>
          </a:xfrm>
          <a:prstGeom prst="rect">
            <a:avLst/>
          </a:prstGeom>
        </p:spPr>
      </p:pic>
      <p:sp>
        <p:nvSpPr>
          <p:cNvPr id="13" name="矩形圖說文字 15">
            <a:extLst>
              <a:ext uri="{FF2B5EF4-FFF2-40B4-BE49-F238E27FC236}">
                <a16:creationId xmlns:a16="http://schemas.microsoft.com/office/drawing/2014/main" xmlns="" id="{7DEB3C50-7787-4F40-BE02-1B416390EAD2}"/>
              </a:ext>
            </a:extLst>
          </p:cNvPr>
          <p:cNvSpPr/>
          <p:nvPr/>
        </p:nvSpPr>
        <p:spPr>
          <a:xfrm>
            <a:off x="5476153" y="1146138"/>
            <a:ext cx="3237280" cy="1997115"/>
          </a:xfrm>
          <a:prstGeom prst="wedgeRectCallout">
            <a:avLst>
              <a:gd name="adj1" fmla="val 3265"/>
              <a:gd name="adj2" fmla="val 68552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xmlns="" id="{3439D1A6-EF6C-EB4C-AD48-8CA25AC18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1487" t="-224" r="21487" b="56830"/>
          <a:stretch/>
        </p:blipFill>
        <p:spPr bwMode="auto">
          <a:xfrm rot="10800000">
            <a:off x="5552956" y="1207057"/>
            <a:ext cx="3154377" cy="15001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15" name="Shape 183">
            <a:extLst>
              <a:ext uri="{FF2B5EF4-FFF2-40B4-BE49-F238E27FC236}">
                <a16:creationId xmlns:a16="http://schemas.microsoft.com/office/drawing/2014/main" xmlns="" id="{686CE647-3EC9-804E-A978-41D77A83AAB8}"/>
              </a:ext>
            </a:extLst>
          </p:cNvPr>
          <p:cNvSpPr txBox="1"/>
          <p:nvPr/>
        </p:nvSpPr>
        <p:spPr>
          <a:xfrm flipH="1">
            <a:off x="6286512" y="2530890"/>
            <a:ext cx="2330170" cy="571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2.5”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SSD </a:t>
            </a:r>
            <a:r>
              <a:rPr lang="en-US" altLang="zh-TW" sz="1500" b="1" i="0" u="none" strike="noStrike" cap="none" dirty="0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ports</a:t>
            </a:r>
            <a:endParaRPr lang="zh-TW" sz="1500" b="1" i="0" u="none" strike="noStrike" cap="none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流程圖: 程序 11">
            <a:extLst>
              <a:ext uri="{FF2B5EF4-FFF2-40B4-BE49-F238E27FC236}">
                <a16:creationId xmlns:a16="http://schemas.microsoft.com/office/drawing/2014/main" xmlns="" id="{E3FE754C-0517-944E-9F91-4D58657B3EEF}"/>
              </a:ext>
            </a:extLst>
          </p:cNvPr>
          <p:cNvSpPr/>
          <p:nvPr/>
        </p:nvSpPr>
        <p:spPr>
          <a:xfrm>
            <a:off x="5607781" y="1191521"/>
            <a:ext cx="3008901" cy="709462"/>
          </a:xfrm>
          <a:prstGeom prst="flowChartProcess">
            <a:avLst/>
          </a:prstGeom>
          <a:gradFill>
            <a:gsLst>
              <a:gs pos="83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08221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2634B95-05F0-EF43-AD74-56C9E87CCE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6317" b="35638"/>
          <a:stretch>
            <a:fillRect/>
          </a:stretch>
        </p:blipFill>
        <p:spPr>
          <a:xfrm>
            <a:off x="10633" y="2190307"/>
            <a:ext cx="8427332" cy="1477926"/>
          </a:xfrm>
          <a:prstGeom prst="rect">
            <a:avLst/>
          </a:prstGeom>
          <a:effectLst>
            <a:reflection blurRad="38100" stA="22000" endPos="38000" dir="5400000" sy="-100000" algn="bl" rotWithShape="0"/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xmlns="" id="{F9F6AA67-A97D-4565-87C9-2CCF2D7AE3D7}"/>
              </a:ext>
            </a:extLst>
          </p:cNvPr>
          <p:cNvGrpSpPr/>
          <p:nvPr/>
        </p:nvGrpSpPr>
        <p:grpSpPr>
          <a:xfrm>
            <a:off x="6979281" y="854646"/>
            <a:ext cx="2120976" cy="1426414"/>
            <a:chOff x="6948028" y="960154"/>
            <a:chExt cx="2120976" cy="1426414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xmlns="" id="{B953CF23-ADAD-476D-9478-5CA35AD9D00C}"/>
                </a:ext>
              </a:extLst>
            </p:cNvPr>
            <p:cNvGrpSpPr/>
            <p:nvPr/>
          </p:nvGrpSpPr>
          <p:grpSpPr>
            <a:xfrm>
              <a:off x="6948028" y="960154"/>
              <a:ext cx="2120976" cy="1426414"/>
              <a:chOff x="5164028" y="2849112"/>
              <a:chExt cx="1883068" cy="1266413"/>
            </a:xfrm>
          </p:grpSpPr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xmlns="" id="{4F27B5F3-D2AF-4B6F-A5FC-47DD21743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164028" y="2893101"/>
                <a:ext cx="1883068" cy="1222424"/>
              </a:xfrm>
              <a:prstGeom prst="rect">
                <a:avLst/>
              </a:prstGeom>
            </p:spPr>
          </p:pic>
          <p:pic>
            <p:nvPicPr>
              <p:cNvPr id="49" name="圖片 48">
                <a:extLst>
                  <a:ext uri="{FF2B5EF4-FFF2-40B4-BE49-F238E27FC236}">
                    <a16:creationId xmlns:a16="http://schemas.microsoft.com/office/drawing/2014/main" xmlns="" id="{8FC94242-4FB2-44FF-B1BB-88F4EDC680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1120" t="30561" r="1442" b="35303"/>
              <a:stretch/>
            </p:blipFill>
            <p:spPr>
              <a:xfrm>
                <a:off x="5295158" y="2849112"/>
                <a:ext cx="1627873" cy="927816"/>
              </a:xfrm>
              <a:prstGeom prst="rect">
                <a:avLst/>
              </a:prstGeom>
            </p:spPr>
          </p:pic>
        </p:grpSp>
        <p:sp>
          <p:nvSpPr>
            <p:cNvPr id="66" name="圓角矩形 13">
              <a:extLst>
                <a:ext uri="{FF2B5EF4-FFF2-40B4-BE49-F238E27FC236}">
                  <a16:creationId xmlns:a16="http://schemas.microsoft.com/office/drawing/2014/main" xmlns="" id="{048C9558-1A47-48D7-8FBE-AF1B901A7ED0}"/>
                </a:ext>
              </a:extLst>
            </p:cNvPr>
            <p:cNvSpPr/>
            <p:nvPr/>
          </p:nvSpPr>
          <p:spPr>
            <a:xfrm>
              <a:off x="7102403" y="1474274"/>
              <a:ext cx="1772078" cy="463802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FFF00"/>
              </a:solidFill>
            </a:ln>
            <a:effectLst>
              <a:glow rad="63500">
                <a:srgbClr val="8CFF01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xmlns="" id="{C1F21678-E3ED-4DF2-A8A5-58A0A87188FD}"/>
              </a:ext>
            </a:extLst>
          </p:cNvPr>
          <p:cNvCxnSpPr>
            <a:cxnSpLocks/>
          </p:cNvCxnSpPr>
          <p:nvPr/>
        </p:nvCxnSpPr>
        <p:spPr>
          <a:xfrm>
            <a:off x="5573327" y="3396675"/>
            <a:ext cx="0" cy="3974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87626" y="255015"/>
            <a:ext cx="8635287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sz="35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TS-983XU/TS-983XU-RP Rear View</a:t>
            </a:r>
            <a:endParaRPr lang="en-US" sz="3500" b="1" i="0" u="none" strike="noStrike" cap="none">
              <a:solidFill>
                <a:schemeClr val="lt1"/>
              </a:solidFill>
              <a:latin typeface="Arial 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67" name="直線接點 66"/>
          <p:cNvCxnSpPr>
            <a:cxnSpLocks/>
          </p:cNvCxnSpPr>
          <p:nvPr/>
        </p:nvCxnSpPr>
        <p:spPr>
          <a:xfrm>
            <a:off x="2376754" y="1633984"/>
            <a:ext cx="0" cy="116463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圖案 68"/>
          <p:cNvCxnSpPr>
            <a:cxnSpLocks/>
          </p:cNvCxnSpPr>
          <p:nvPr/>
        </p:nvCxnSpPr>
        <p:spPr>
          <a:xfrm rot="5400000" flipH="1" flipV="1">
            <a:off x="3153121" y="1803096"/>
            <a:ext cx="1478339" cy="764554"/>
          </a:xfrm>
          <a:prstGeom prst="bentConnector3">
            <a:avLst>
              <a:gd name="adj1" fmla="val 98108"/>
            </a:avLst>
          </a:prstGeom>
          <a:ln w="28575">
            <a:solidFill>
              <a:srgbClr val="A66B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AEA6FC9E-47BC-4CB0-93B3-BE96446C5555}"/>
              </a:ext>
            </a:extLst>
          </p:cNvPr>
          <p:cNvGrpSpPr/>
          <p:nvPr/>
        </p:nvGrpSpPr>
        <p:grpSpPr>
          <a:xfrm>
            <a:off x="170330" y="3331069"/>
            <a:ext cx="1969827" cy="797111"/>
            <a:chOff x="0" y="3331069"/>
            <a:chExt cx="1969827" cy="79711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9F1E588-4FF3-F34D-A81C-F43611FFB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2969" y="3331069"/>
              <a:ext cx="666858" cy="565789"/>
            </a:xfrm>
            <a:prstGeom prst="bentConnector3">
              <a:avLst>
                <a:gd name="adj1" fmla="val 99862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xmlns="" id="{52E973EC-B36F-4C19-94ED-A9EE33992435}"/>
                </a:ext>
              </a:extLst>
            </p:cNvPr>
            <p:cNvGrpSpPr/>
            <p:nvPr/>
          </p:nvGrpSpPr>
          <p:grpSpPr>
            <a:xfrm>
              <a:off x="0" y="3702790"/>
              <a:ext cx="1919990" cy="425390"/>
              <a:chOff x="0" y="5841419"/>
              <a:chExt cx="1919990" cy="425390"/>
            </a:xfrm>
          </p:grpSpPr>
          <p:sp>
            <p:nvSpPr>
              <p:cNvPr id="85" name="矩形: 圓角 84">
                <a:extLst>
                  <a:ext uri="{FF2B5EF4-FFF2-40B4-BE49-F238E27FC236}">
                    <a16:creationId xmlns:a16="http://schemas.microsoft.com/office/drawing/2014/main" xmlns="" id="{D235F2EC-2108-40ED-B02E-201C0245ADDD}"/>
                  </a:ext>
                </a:extLst>
              </p:cNvPr>
              <p:cNvSpPr/>
              <p:nvPr/>
            </p:nvSpPr>
            <p:spPr>
              <a:xfrm>
                <a:off x="52153" y="5841419"/>
                <a:ext cx="1867837" cy="35377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Shape 183">
                <a:extLst>
                  <a:ext uri="{FF2B5EF4-FFF2-40B4-BE49-F238E27FC236}">
                    <a16:creationId xmlns:a16="http://schemas.microsoft.com/office/drawing/2014/main" xmlns="" id="{3F324120-0C35-4938-8270-7FAC1B47AE06}"/>
                  </a:ext>
                </a:extLst>
              </p:cNvPr>
              <p:cNvSpPr txBox="1"/>
              <p:nvPr/>
            </p:nvSpPr>
            <p:spPr>
              <a:xfrm flipH="1">
                <a:off x="0" y="5913039"/>
                <a:ext cx="1919990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altLang="zh-TW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2</a:t>
                </a:r>
                <a:r>
                  <a:rPr lang="en-US" altLang="zh-TW" sz="1300" b="1" i="0" u="none" strike="noStrike" cap="none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 x USB 3.0 (5G) </a:t>
                </a:r>
                <a:r>
                  <a:rPr lang="en-US" altLang="zh-CN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ports</a:t>
                </a:r>
                <a:endParaRPr lang="zh-TW" sz="1300" b="1" i="0" u="none" strike="noStrike" cap="none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99" name="群組 98">
            <a:extLst>
              <a:ext uri="{FF2B5EF4-FFF2-40B4-BE49-F238E27FC236}">
                <a16:creationId xmlns:a16="http://schemas.microsoft.com/office/drawing/2014/main" xmlns="" id="{834C5436-E281-4080-B126-148763684E6B}"/>
              </a:ext>
            </a:extLst>
          </p:cNvPr>
          <p:cNvGrpSpPr/>
          <p:nvPr/>
        </p:nvGrpSpPr>
        <p:grpSpPr>
          <a:xfrm>
            <a:off x="196141" y="3391487"/>
            <a:ext cx="2515659" cy="1541559"/>
            <a:chOff x="43743" y="3391487"/>
            <a:chExt cx="2515659" cy="1541559"/>
          </a:xfrm>
        </p:grpSpPr>
        <p:cxnSp>
          <p:nvCxnSpPr>
            <p:cNvPr id="44" name="Straight Connector 7">
              <a:extLst>
                <a:ext uri="{FF2B5EF4-FFF2-40B4-BE49-F238E27FC236}">
                  <a16:creationId xmlns:a16="http://schemas.microsoft.com/office/drawing/2014/main" xmlns="" id="{8607F54E-6960-3946-9C10-7B68C2A314CC}"/>
                </a:ext>
              </a:extLst>
            </p:cNvPr>
            <p:cNvCxnSpPr>
              <a:cxnSpLocks/>
              <a:endCxn id="58" idx="2"/>
            </p:cNvCxnSpPr>
            <p:nvPr/>
          </p:nvCxnSpPr>
          <p:spPr>
            <a:xfrm rot="5400000" flipH="1" flipV="1">
              <a:off x="1664490" y="3869530"/>
              <a:ext cx="1149871" cy="19378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群組 73">
              <a:extLst>
                <a:ext uri="{FF2B5EF4-FFF2-40B4-BE49-F238E27FC236}">
                  <a16:creationId xmlns:a16="http://schemas.microsoft.com/office/drawing/2014/main" xmlns="" id="{610ADF43-0F68-455D-A9CD-6212E25C706B}"/>
                </a:ext>
              </a:extLst>
            </p:cNvPr>
            <p:cNvGrpSpPr/>
            <p:nvPr/>
          </p:nvGrpSpPr>
          <p:grpSpPr>
            <a:xfrm>
              <a:off x="43743" y="4541353"/>
              <a:ext cx="2515659" cy="391693"/>
              <a:chOff x="43743" y="4786851"/>
              <a:chExt cx="2515659" cy="391693"/>
            </a:xfrm>
          </p:grpSpPr>
          <p:sp>
            <p:nvSpPr>
              <p:cNvPr id="91" name="矩形: 圓角 90">
                <a:extLst>
                  <a:ext uri="{FF2B5EF4-FFF2-40B4-BE49-F238E27FC236}">
                    <a16:creationId xmlns:a16="http://schemas.microsoft.com/office/drawing/2014/main" xmlns="" id="{1309FF8C-DCF3-4A98-B5E0-5742BB8B41A0}"/>
                  </a:ext>
                </a:extLst>
              </p:cNvPr>
              <p:cNvSpPr/>
              <p:nvPr/>
            </p:nvSpPr>
            <p:spPr>
              <a:xfrm>
                <a:off x="65297" y="4786851"/>
                <a:ext cx="2311457" cy="35377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Shape 183">
                <a:extLst>
                  <a:ext uri="{FF2B5EF4-FFF2-40B4-BE49-F238E27FC236}">
                    <a16:creationId xmlns:a16="http://schemas.microsoft.com/office/drawing/2014/main" xmlns="" id="{1233126C-8991-4FE1-8B46-2A355DC9AF3D}"/>
                  </a:ext>
                </a:extLst>
              </p:cNvPr>
              <p:cNvSpPr txBox="1"/>
              <p:nvPr/>
            </p:nvSpPr>
            <p:spPr>
              <a:xfrm flipH="1">
                <a:off x="43743" y="4824774"/>
                <a:ext cx="2515659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altLang="zh-TW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4 x USB 3.1 Gen2 (10G)</a:t>
                </a:r>
                <a:r>
                  <a:rPr lang="zh-TW" altLang="en-US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 </a:t>
                </a:r>
                <a:r>
                  <a:rPr lang="en-US" altLang="zh-CN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</a:t>
                </a:r>
                <a:endParaRPr lang="zh-TW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xmlns="" id="{4E07E7F0-B7CC-4B7E-AE14-9BDAFF75820A}"/>
              </a:ext>
            </a:extLst>
          </p:cNvPr>
          <p:cNvGrpSpPr/>
          <p:nvPr/>
        </p:nvGrpSpPr>
        <p:grpSpPr>
          <a:xfrm>
            <a:off x="2045492" y="1283808"/>
            <a:ext cx="1888079" cy="385856"/>
            <a:chOff x="5871266" y="4468362"/>
            <a:chExt cx="1653612" cy="385856"/>
          </a:xfrm>
        </p:grpSpPr>
        <p:sp>
          <p:nvSpPr>
            <p:cNvPr id="101" name="矩形: 圓角 100">
              <a:extLst>
                <a:ext uri="{FF2B5EF4-FFF2-40B4-BE49-F238E27FC236}">
                  <a16:creationId xmlns:a16="http://schemas.microsoft.com/office/drawing/2014/main" xmlns="" id="{07DEA7D7-711D-40BD-8A5F-FA35ACF202BC}"/>
                </a:ext>
              </a:extLst>
            </p:cNvPr>
            <p:cNvSpPr/>
            <p:nvPr/>
          </p:nvSpPr>
          <p:spPr>
            <a:xfrm>
              <a:off x="5871266" y="4468362"/>
              <a:ext cx="1508050" cy="3537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Shape 183">
              <a:extLst>
                <a:ext uri="{FF2B5EF4-FFF2-40B4-BE49-F238E27FC236}">
                  <a16:creationId xmlns:a16="http://schemas.microsoft.com/office/drawing/2014/main" xmlns="" id="{AE5939E9-C69A-4B30-B3EE-C27A7C346DF3}"/>
                </a:ext>
              </a:extLst>
            </p:cNvPr>
            <p:cNvSpPr txBox="1"/>
            <p:nvPr/>
          </p:nvSpPr>
          <p:spPr>
            <a:xfrm flipH="1">
              <a:off x="5958186" y="4500448"/>
              <a:ext cx="1566692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</a:t>
              </a:r>
              <a:r>
                <a:rPr lang="en-US" altLang="zh-TW" sz="1300" b="1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GbE</a:t>
              </a:r>
              <a:r>
                <a:rPr lang="en-US" altLang="zh-TW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 RJ45 </a:t>
              </a:r>
              <a:r>
                <a:rPr lang="en-US" altLang="zh-CN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ports</a:t>
              </a:r>
              <a:endParaRPr lang="zh-TW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xmlns="" id="{08B61173-7C7B-4F26-9123-D0C58FAD3A02}"/>
              </a:ext>
            </a:extLst>
          </p:cNvPr>
          <p:cNvGrpSpPr/>
          <p:nvPr/>
        </p:nvGrpSpPr>
        <p:grpSpPr>
          <a:xfrm>
            <a:off x="5115646" y="3707441"/>
            <a:ext cx="1001122" cy="547175"/>
            <a:chOff x="5955623" y="5809787"/>
            <a:chExt cx="1001122" cy="547175"/>
          </a:xfrm>
        </p:grpSpPr>
        <p:sp>
          <p:nvSpPr>
            <p:cNvPr id="90" name="矩形: 圓角 89">
              <a:extLst>
                <a:ext uri="{FF2B5EF4-FFF2-40B4-BE49-F238E27FC236}">
                  <a16:creationId xmlns:a16="http://schemas.microsoft.com/office/drawing/2014/main" xmlns="" id="{1F65F60A-C115-4574-9F49-DA55F40654E7}"/>
                </a:ext>
              </a:extLst>
            </p:cNvPr>
            <p:cNvSpPr/>
            <p:nvPr/>
          </p:nvSpPr>
          <p:spPr>
            <a:xfrm>
              <a:off x="5955623" y="5809787"/>
              <a:ext cx="915363" cy="54717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Shape 183">
              <a:extLst>
                <a:ext uri="{FF2B5EF4-FFF2-40B4-BE49-F238E27FC236}">
                  <a16:creationId xmlns:a16="http://schemas.microsoft.com/office/drawing/2014/main" xmlns="" id="{C5E9FDA5-A54F-4F6B-A86F-499CAB03B436}"/>
                </a:ext>
              </a:extLst>
            </p:cNvPr>
            <p:cNvSpPr txBox="1"/>
            <p:nvPr/>
          </p:nvSpPr>
          <p:spPr>
            <a:xfrm flipH="1">
              <a:off x="6017183" y="5840326"/>
              <a:ext cx="939562" cy="49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250W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250W</a:t>
              </a:r>
              <a:endParaRPr lang="zh-TW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sp>
        <p:nvSpPr>
          <p:cNvPr id="86" name="矩形: 圓角 85">
            <a:extLst>
              <a:ext uri="{FF2B5EF4-FFF2-40B4-BE49-F238E27FC236}">
                <a16:creationId xmlns:a16="http://schemas.microsoft.com/office/drawing/2014/main" xmlns="" id="{B3549A06-CBC2-4778-AEDF-E42EE4807996}"/>
              </a:ext>
            </a:extLst>
          </p:cNvPr>
          <p:cNvSpPr/>
          <p:nvPr/>
        </p:nvSpPr>
        <p:spPr>
          <a:xfrm>
            <a:off x="4224734" y="1254673"/>
            <a:ext cx="2221032" cy="360923"/>
          </a:xfrm>
          <a:prstGeom prst="roundRect">
            <a:avLst/>
          </a:prstGeom>
          <a:solidFill>
            <a:srgbClr val="A66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Shape 183">
            <a:extLst>
              <a:ext uri="{FF2B5EF4-FFF2-40B4-BE49-F238E27FC236}">
                <a16:creationId xmlns:a16="http://schemas.microsoft.com/office/drawing/2014/main" xmlns="" id="{F4E015DD-2DF2-4C5C-948E-DC673E6C2873}"/>
              </a:ext>
            </a:extLst>
          </p:cNvPr>
          <p:cNvSpPr txBox="1"/>
          <p:nvPr/>
        </p:nvSpPr>
        <p:spPr>
          <a:xfrm flipH="1">
            <a:off x="4224106" y="1282208"/>
            <a:ext cx="2229074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Hant" sz="15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1 x low profile</a:t>
            </a:r>
            <a:r>
              <a:rPr lang="zh-Hant" altLang="en-US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PCIe slot</a:t>
            </a:r>
            <a:endParaRPr lang="zh-TW" altLang="zh-TW" sz="13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53" name="直線接點 66">
            <a:extLst>
              <a:ext uri="{FF2B5EF4-FFF2-40B4-BE49-F238E27FC236}">
                <a16:creationId xmlns:a16="http://schemas.microsoft.com/office/drawing/2014/main" xmlns="" id="{6881AD4C-AF77-C446-A4C7-55E37C6654E5}"/>
              </a:ext>
            </a:extLst>
          </p:cNvPr>
          <p:cNvCxnSpPr>
            <a:cxnSpLocks/>
          </p:cNvCxnSpPr>
          <p:nvPr/>
        </p:nvCxnSpPr>
        <p:spPr>
          <a:xfrm>
            <a:off x="1611712" y="2270190"/>
            <a:ext cx="76504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66">
            <a:extLst>
              <a:ext uri="{FF2B5EF4-FFF2-40B4-BE49-F238E27FC236}">
                <a16:creationId xmlns:a16="http://schemas.microsoft.com/office/drawing/2014/main" xmlns="" id="{26EA444F-E4B7-0E49-9BF0-8D87C4E129CC}"/>
              </a:ext>
            </a:extLst>
          </p:cNvPr>
          <p:cNvCxnSpPr>
            <a:cxnSpLocks/>
          </p:cNvCxnSpPr>
          <p:nvPr/>
        </p:nvCxnSpPr>
        <p:spPr>
          <a:xfrm>
            <a:off x="1618290" y="2267904"/>
            <a:ext cx="0" cy="51755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26">
            <a:extLst>
              <a:ext uri="{FF2B5EF4-FFF2-40B4-BE49-F238E27FC236}">
                <a16:creationId xmlns:a16="http://schemas.microsoft.com/office/drawing/2014/main" xmlns="" id="{D609ED85-5655-F24C-9E19-C419467F1A25}"/>
              </a:ext>
            </a:extLst>
          </p:cNvPr>
          <p:cNvSpPr/>
          <p:nvPr/>
        </p:nvSpPr>
        <p:spPr>
          <a:xfrm>
            <a:off x="1597218" y="2839579"/>
            <a:ext cx="1063763" cy="260749"/>
          </a:xfrm>
          <a:prstGeom prst="rect">
            <a:avLst/>
          </a:prstGeom>
          <a:noFill/>
          <a:ln w="28575">
            <a:solidFill>
              <a:srgbClr val="00E6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7" name="矩形 81">
            <a:extLst>
              <a:ext uri="{FF2B5EF4-FFF2-40B4-BE49-F238E27FC236}">
                <a16:creationId xmlns:a16="http://schemas.microsoft.com/office/drawing/2014/main" xmlns="" id="{DD2F68D0-9B75-D94A-B730-B95B736ED59A}"/>
              </a:ext>
            </a:extLst>
          </p:cNvPr>
          <p:cNvSpPr/>
          <p:nvPr/>
        </p:nvSpPr>
        <p:spPr>
          <a:xfrm>
            <a:off x="1597219" y="3134241"/>
            <a:ext cx="344530" cy="260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8" name="矩形 82">
            <a:extLst>
              <a:ext uri="{FF2B5EF4-FFF2-40B4-BE49-F238E27FC236}">
                <a16:creationId xmlns:a16="http://schemas.microsoft.com/office/drawing/2014/main" xmlns="" id="{F4042B2D-338F-424B-9790-7BA6C5DDCE48}"/>
              </a:ext>
            </a:extLst>
          </p:cNvPr>
          <p:cNvSpPr/>
          <p:nvPr/>
        </p:nvSpPr>
        <p:spPr>
          <a:xfrm>
            <a:off x="2316451" y="3130737"/>
            <a:ext cx="344530" cy="260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cxnSp>
        <p:nvCxnSpPr>
          <p:cNvPr id="63" name="Straight Connector 7">
            <a:extLst>
              <a:ext uri="{FF2B5EF4-FFF2-40B4-BE49-F238E27FC236}">
                <a16:creationId xmlns:a16="http://schemas.microsoft.com/office/drawing/2014/main" xmlns="" id="{F1B0A8A1-B151-0A44-A893-46D909989F1E}"/>
              </a:ext>
            </a:extLst>
          </p:cNvPr>
          <p:cNvCxnSpPr>
            <a:cxnSpLocks/>
            <a:endCxn id="57" idx="2"/>
          </p:cNvCxnSpPr>
          <p:nvPr/>
        </p:nvCxnSpPr>
        <p:spPr>
          <a:xfrm rot="10800000">
            <a:off x="1769484" y="3394990"/>
            <a:ext cx="719232" cy="195960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0C31B85-BB23-5142-8F5D-725A28D5F6C2}"/>
              </a:ext>
            </a:extLst>
          </p:cNvPr>
          <p:cNvGrpSpPr/>
          <p:nvPr/>
        </p:nvGrpSpPr>
        <p:grpSpPr>
          <a:xfrm>
            <a:off x="97619" y="1283808"/>
            <a:ext cx="1994228" cy="1640734"/>
            <a:chOff x="97619" y="1283808"/>
            <a:chExt cx="1872208" cy="1640734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xmlns="" id="{C34D5EDA-B4FC-492A-B24B-B8A62E49E40B}"/>
                </a:ext>
              </a:extLst>
            </p:cNvPr>
            <p:cNvGrpSpPr/>
            <p:nvPr/>
          </p:nvGrpSpPr>
          <p:grpSpPr>
            <a:xfrm>
              <a:off x="97619" y="1283808"/>
              <a:ext cx="1872208" cy="380929"/>
              <a:chOff x="17085" y="5786685"/>
              <a:chExt cx="1872208" cy="380929"/>
            </a:xfrm>
          </p:grpSpPr>
          <p:sp>
            <p:nvSpPr>
              <p:cNvPr id="88" name="矩形: 圓角 87">
                <a:extLst>
                  <a:ext uri="{FF2B5EF4-FFF2-40B4-BE49-F238E27FC236}">
                    <a16:creationId xmlns:a16="http://schemas.microsoft.com/office/drawing/2014/main" xmlns="" id="{B0133069-1C54-45B7-AE86-5FC3B051DE13}"/>
                  </a:ext>
                </a:extLst>
              </p:cNvPr>
              <p:cNvSpPr/>
              <p:nvPr/>
            </p:nvSpPr>
            <p:spPr>
              <a:xfrm>
                <a:off x="47782" y="5786685"/>
                <a:ext cx="1772596" cy="353770"/>
              </a:xfrm>
              <a:prstGeom prst="roundRect">
                <a:avLst/>
              </a:prstGeom>
              <a:solidFill>
                <a:srgbClr val="E46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Shape 183">
                <a:extLst>
                  <a:ext uri="{FF2B5EF4-FFF2-40B4-BE49-F238E27FC236}">
                    <a16:creationId xmlns:a16="http://schemas.microsoft.com/office/drawing/2014/main" xmlns="" id="{EA208117-58CE-4B81-8D90-34922D7DCB34}"/>
                  </a:ext>
                </a:extLst>
              </p:cNvPr>
              <p:cNvSpPr txBox="1"/>
              <p:nvPr/>
            </p:nvSpPr>
            <p:spPr>
              <a:xfrm flipH="1">
                <a:off x="17085" y="5813844"/>
                <a:ext cx="1872208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Clr>
                    <a:srgbClr val="595959"/>
                  </a:buClr>
                  <a:buSzPct val="25000"/>
                </a:pPr>
                <a:r>
                  <a:rPr lang="en-US" altLang="zh-TW" sz="13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2 x 10GbE SFP+ </a:t>
                </a:r>
                <a:r>
                  <a:rPr lang="en-US" altLang="zh-CN" sz="13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ports</a:t>
                </a:r>
                <a:endParaRPr lang="zh-TW" altLang="zh-TW" sz="13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  <p:cxnSp>
          <p:nvCxnSpPr>
            <p:cNvPr id="51" name="直線接點 54">
              <a:extLst>
                <a:ext uri="{FF2B5EF4-FFF2-40B4-BE49-F238E27FC236}">
                  <a16:creationId xmlns:a16="http://schemas.microsoft.com/office/drawing/2014/main" xmlns="" id="{ED617BCE-D859-2F40-A4D1-7E2C7BE7A227}"/>
                </a:ext>
              </a:extLst>
            </p:cNvPr>
            <p:cNvCxnSpPr>
              <a:cxnSpLocks/>
            </p:cNvCxnSpPr>
            <p:nvPr/>
          </p:nvCxnSpPr>
          <p:spPr>
            <a:xfrm>
              <a:off x="1302969" y="1637578"/>
              <a:ext cx="0" cy="128696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07B48796-E160-491B-8EE7-B9BF37F18194}"/>
              </a:ext>
            </a:extLst>
          </p:cNvPr>
          <p:cNvGrpSpPr/>
          <p:nvPr/>
        </p:nvGrpSpPr>
        <p:grpSpPr>
          <a:xfrm>
            <a:off x="6830619" y="1859366"/>
            <a:ext cx="2152281" cy="636326"/>
            <a:chOff x="520238" y="1020044"/>
            <a:chExt cx="2332124" cy="689497"/>
          </a:xfrm>
        </p:grpSpPr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xmlns="" id="{E927B2C7-6C1D-49C3-94B0-C6A93B4F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20238" y="1020044"/>
              <a:ext cx="2332124" cy="689497"/>
            </a:xfrm>
            <a:prstGeom prst="rect">
              <a:avLst/>
            </a:prstGeom>
          </p:spPr>
        </p:pic>
        <p:sp>
          <p:nvSpPr>
            <p:cNvPr id="68" name="矩形 64">
              <a:extLst>
                <a:ext uri="{FF2B5EF4-FFF2-40B4-BE49-F238E27FC236}">
                  <a16:creationId xmlns:a16="http://schemas.microsoft.com/office/drawing/2014/main" xmlns="" id="{9070CBE4-6524-4416-8CF8-1829BADFD164}"/>
                </a:ext>
              </a:extLst>
            </p:cNvPr>
            <p:cNvSpPr/>
            <p:nvPr/>
          </p:nvSpPr>
          <p:spPr>
            <a:xfrm>
              <a:off x="843950" y="1074484"/>
              <a:ext cx="1815720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>
                  <a:srgbClr val="000090"/>
                </a:buClr>
                <a:buSzPct val="25000"/>
              </a:pPr>
              <a:r>
                <a:rPr lang="en-US" altLang="zh-TW" sz="20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</a:t>
              </a:r>
              <a:br>
                <a:rPr lang="en-US" altLang="zh-TW" sz="20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PSU</a:t>
              </a:r>
              <a:endParaRPr lang="en-US" altLang="zh-TW" sz="2000" b="1" dirty="0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xmlns="" id="{6B103B29-F094-4301-A48C-1AB3ECAD70A9}"/>
              </a:ext>
            </a:extLst>
          </p:cNvPr>
          <p:cNvGrpSpPr/>
          <p:nvPr/>
        </p:nvGrpSpPr>
        <p:grpSpPr>
          <a:xfrm>
            <a:off x="6427130" y="3456247"/>
            <a:ext cx="2152281" cy="636326"/>
            <a:chOff x="578396" y="904201"/>
            <a:chExt cx="2332124" cy="689497"/>
          </a:xfrm>
        </p:grpSpPr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xmlns="" id="{CF027510-9C05-48D8-948A-2E138E786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78396" y="904201"/>
              <a:ext cx="2332124" cy="689497"/>
            </a:xfrm>
            <a:prstGeom prst="rect">
              <a:avLst/>
            </a:prstGeom>
          </p:spPr>
        </p:pic>
        <p:sp>
          <p:nvSpPr>
            <p:cNvPr id="72" name="矩形 64">
              <a:extLst>
                <a:ext uri="{FF2B5EF4-FFF2-40B4-BE49-F238E27FC236}">
                  <a16:creationId xmlns:a16="http://schemas.microsoft.com/office/drawing/2014/main" xmlns="" id="{812AEDFE-1F1B-4FBA-94E9-34EFDA63582A}"/>
                </a:ext>
              </a:extLst>
            </p:cNvPr>
            <p:cNvSpPr/>
            <p:nvPr/>
          </p:nvSpPr>
          <p:spPr>
            <a:xfrm>
              <a:off x="843950" y="1074484"/>
              <a:ext cx="1815720" cy="377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>
                  <a:srgbClr val="000090"/>
                </a:buClr>
                <a:buSzPct val="25000"/>
              </a:pPr>
              <a:r>
                <a:rPr lang="en-US" altLang="zh-TW" sz="20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Single PSU</a:t>
              </a:r>
              <a:endParaRPr lang="en-US" altLang="zh-TW" sz="2000" b="1" dirty="0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10700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A6B27AA5-900D-470B-810C-EA81ABBD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xmlns="" id="{FBCF2013-BF9D-4961-8FB6-53A7E8DE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latin typeface="Arial "/>
                <a:cs typeface="Arial"/>
              </a:rPr>
              <a:t>TS</a:t>
            </a:r>
            <a:r>
              <a:rPr lang="zh-TW" altLang="en-US" sz="4000" dirty="0">
                <a:latin typeface="Arial "/>
                <a:cs typeface="Arial"/>
              </a:rPr>
              <a:t>-9</a:t>
            </a:r>
            <a:r>
              <a:rPr lang="en-US" altLang="zh-TW" sz="4000" dirty="0">
                <a:latin typeface="Arial "/>
                <a:cs typeface="Arial"/>
              </a:rPr>
              <a:t>83</a:t>
            </a:r>
            <a:r>
              <a:rPr lang="zh-TW" altLang="en-US" sz="4000" dirty="0">
                <a:latin typeface="Arial "/>
                <a:cs typeface="Arial"/>
              </a:rPr>
              <a:t>XU SSD</a:t>
            </a:r>
            <a:r>
              <a:rPr lang="zh-TW" altLang="en-US" sz="4000" dirty="0">
                <a:latin typeface="Arial "/>
              </a:rPr>
              <a:t> Installation</a:t>
            </a:r>
            <a:endParaRPr lang="zh-TW" altLang="en-US" sz="3600" dirty="0">
              <a:latin typeface="Arial 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xmlns="" id="{1E1BAFEE-CFAB-4AFD-AB1E-4BE8AC38D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xmlns="" id="{A6FAC24F-6907-4A64-BF5C-0354DEB5D0B5}"/>
              </a:ext>
            </a:extLst>
          </p:cNvPr>
          <p:cNvGrpSpPr/>
          <p:nvPr/>
        </p:nvGrpSpPr>
        <p:grpSpPr>
          <a:xfrm>
            <a:off x="160647" y="1063268"/>
            <a:ext cx="2882928" cy="1822607"/>
            <a:chOff x="99191" y="1033514"/>
            <a:chExt cx="2882928" cy="1822607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xmlns="" id="{1A879E04-BB24-4914-B2B6-A514A661B5E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xmlns="" id="{17E75B57-E2D3-4D76-A326-7E3EBC0D5AFC}"/>
                </a:ext>
              </a:extLst>
            </p:cNvPr>
            <p:cNvGrpSpPr/>
            <p:nvPr/>
          </p:nvGrpSpPr>
          <p:grpSpPr>
            <a:xfrm>
              <a:off x="334910" y="1033514"/>
              <a:ext cx="953038" cy="507831"/>
              <a:chOff x="1285395" y="1000613"/>
              <a:chExt cx="953038" cy="507831"/>
            </a:xfrm>
          </p:grpSpPr>
          <p:pic>
            <p:nvPicPr>
              <p:cNvPr id="38" name="圖形 117">
                <a:extLst>
                  <a:ext uri="{FF2B5EF4-FFF2-40B4-BE49-F238E27FC236}">
                    <a16:creationId xmlns:a16="http://schemas.microsoft.com/office/drawing/2014/main" xmlns="" id="{B30F00BA-953F-490E-BA1C-781461AE4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lum bright="-3000" contrast="100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xmlns="" id="{125F607F-C192-4FCA-AC09-0A4E26290A3C}"/>
                  </a:ext>
                </a:extLst>
              </p:cNvPr>
              <p:cNvSpPr/>
              <p:nvPr/>
            </p:nvSpPr>
            <p:spPr>
              <a:xfrm>
                <a:off x="1669045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01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xmlns="" id="{38E5E388-8C95-4D48-8A84-94740D7573B4}"/>
              </a:ext>
            </a:extLst>
          </p:cNvPr>
          <p:cNvGrpSpPr/>
          <p:nvPr/>
        </p:nvGrpSpPr>
        <p:grpSpPr>
          <a:xfrm>
            <a:off x="3132614" y="1063268"/>
            <a:ext cx="2882928" cy="1822607"/>
            <a:chOff x="99191" y="1033514"/>
            <a:chExt cx="2882928" cy="1822607"/>
          </a:xfrm>
        </p:grpSpPr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xmlns="" id="{9E564B9A-39E4-4106-8812-D16A4E1649D4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xmlns="" id="{0C4D9088-72BD-489D-963F-649C20081D52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43" name="圖形 42">
                <a:extLst>
                  <a:ext uri="{FF2B5EF4-FFF2-40B4-BE49-F238E27FC236}">
                    <a16:creationId xmlns:a16="http://schemas.microsoft.com/office/drawing/2014/main" xmlns="" id="{ED3CFB40-2164-4282-A0E4-07E4BE7FA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xmlns="" id="{D7A409C7-BC1E-41B4-BA9B-3C58AF1E519A}"/>
                  </a:ext>
                </a:extLst>
              </p:cNvPr>
              <p:cNvSpPr/>
              <p:nvPr/>
            </p:nvSpPr>
            <p:spPr>
              <a:xfrm>
                <a:off x="1652862" y="1000613"/>
                <a:ext cx="569387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02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xmlns="" id="{0C1F38A5-F8A9-49D0-9E62-A4DDCAFA1D6C}"/>
              </a:ext>
            </a:extLst>
          </p:cNvPr>
          <p:cNvGrpSpPr/>
          <p:nvPr/>
        </p:nvGrpSpPr>
        <p:grpSpPr>
          <a:xfrm>
            <a:off x="6104582" y="1063268"/>
            <a:ext cx="2882928" cy="1822607"/>
            <a:chOff x="99191" y="1033514"/>
            <a:chExt cx="2882928" cy="1822607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xmlns="" id="{4FD00DEB-3F75-44CE-859B-2E295070948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xmlns="" id="{FB924C21-8F5D-456B-AACF-083311FE69B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xmlns="" id="{6AA4FC29-1041-4B26-A920-BC9FB64D1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xmlns="" id="{DDCB4D71-3495-4097-BC56-4CE766666289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03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xmlns="" id="{5183998C-F1FE-4B37-ACAF-0464D84C8497}"/>
              </a:ext>
            </a:extLst>
          </p:cNvPr>
          <p:cNvGrpSpPr/>
          <p:nvPr/>
        </p:nvGrpSpPr>
        <p:grpSpPr>
          <a:xfrm>
            <a:off x="1644089" y="3030992"/>
            <a:ext cx="2882928" cy="1822607"/>
            <a:chOff x="99191" y="1033514"/>
            <a:chExt cx="2882928" cy="1822607"/>
          </a:xfrm>
        </p:grpSpPr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xmlns="" id="{503D2B61-A4AD-4C39-BF50-FF2AE2EB40C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xmlns="" id="{50C1138A-5F0F-4E3A-8F50-FC18ABB4AAC3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53" name="圖形 52">
                <a:extLst>
                  <a:ext uri="{FF2B5EF4-FFF2-40B4-BE49-F238E27FC236}">
                    <a16:creationId xmlns:a16="http://schemas.microsoft.com/office/drawing/2014/main" xmlns="" id="{423333C7-5376-4AFB-B4B7-9B12BBC78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xmlns="" id="{B09B8042-E024-444C-8B5C-E828F3A4A465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04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xmlns="" id="{D74D8A4E-3173-49CF-A95C-FF47CE09F890}"/>
              </a:ext>
            </a:extLst>
          </p:cNvPr>
          <p:cNvGrpSpPr/>
          <p:nvPr/>
        </p:nvGrpSpPr>
        <p:grpSpPr>
          <a:xfrm>
            <a:off x="4616056" y="3030992"/>
            <a:ext cx="2882928" cy="1822607"/>
            <a:chOff x="99191" y="1033514"/>
            <a:chExt cx="2882928" cy="1822607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xmlns="" id="{86485DD6-B3ED-4DC1-842B-BA33EB035E72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xmlns="" id="{A0C038F1-2E26-489D-B412-828CF796F68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58" name="圖形 57">
                <a:extLst>
                  <a:ext uri="{FF2B5EF4-FFF2-40B4-BE49-F238E27FC236}">
                    <a16:creationId xmlns:a16="http://schemas.microsoft.com/office/drawing/2014/main" xmlns="" id="{193B4210-8BFE-47C9-BEA0-93D4B98A6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xmlns="" id="{51063C7A-B872-4F4D-AAE6-C5025BB8491E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05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圖片 59">
            <a:extLst>
              <a:ext uri="{FF2B5EF4-FFF2-40B4-BE49-F238E27FC236}">
                <a16:creationId xmlns:a16="http://schemas.microsoft.com/office/drawing/2014/main" xmlns="" id="{BF097148-6179-41F9-B49E-3D8DD9B4BB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4" t="8326" b="14469"/>
          <a:stretch/>
        </p:blipFill>
        <p:spPr>
          <a:xfrm>
            <a:off x="6256522" y="1348481"/>
            <a:ext cx="2764855" cy="1563851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xmlns="" id="{1587EA35-2102-491B-9E36-C73671A57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618" y="1218402"/>
            <a:ext cx="2692912" cy="1798587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xmlns="" id="{7D8FF8FA-3139-4C10-AC33-4581AD9A3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961"/>
          <a:stretch/>
        </p:blipFill>
        <p:spPr>
          <a:xfrm>
            <a:off x="3059759" y="1348481"/>
            <a:ext cx="2747277" cy="152367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xmlns="" id="{D6C627A8-B9CA-4AE1-A5F7-909C40C930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848"/>
          <a:stretch/>
        </p:blipFill>
        <p:spPr>
          <a:xfrm>
            <a:off x="1602111" y="3297412"/>
            <a:ext cx="2815880" cy="156385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xmlns="" id="{D449B9AD-F8F8-4AA5-BA45-D8796165BD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736" y="3180043"/>
            <a:ext cx="2692912" cy="17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6976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02BA6C65-0998-4B0A-B8BD-F00536494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3945" y="1182389"/>
            <a:ext cx="12607390" cy="389841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3709948-5FAA-47A8-9B86-94CDAA190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23009" y="107550"/>
            <a:ext cx="12607390" cy="38984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415A962-A0D8-4A9D-BBA1-40AE106A3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2640415"/>
            <a:ext cx="4971023" cy="5944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9580C16-3896-4B5A-849F-280ED5B10A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227" y="2556589"/>
            <a:ext cx="4572220" cy="2859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0" y="895288"/>
            <a:ext cx="9144000" cy="571504"/>
          </a:xfrm>
          <a:prstGeom prst="rect">
            <a:avLst/>
          </a:prstGeom>
          <a:solidFill>
            <a:srgbClr val="FF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DAFE02"/>
              </a:solidFill>
            </a:endParaRPr>
          </a:p>
        </p:txBody>
      </p:sp>
      <p:pic>
        <p:nvPicPr>
          <p:cNvPr id="15" name="圖片 14" descr="TS-1677XU_Front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2438" y="2599528"/>
            <a:ext cx="4500594" cy="2812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 rotWithShape="1">
          <a:blip r:embed="rId7" cstate="screen"/>
          <a:srcRect t="25407" b="19841"/>
          <a:stretch/>
        </p:blipFill>
        <p:spPr>
          <a:xfrm>
            <a:off x="71406" y="1611016"/>
            <a:ext cx="4571220" cy="1564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877XU_Front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499750" y="857238"/>
            <a:ext cx="4501406" cy="28138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sz="40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 TS-x83XU </a:t>
            </a:r>
            <a:r>
              <a:rPr lang="en-US" altLang="zh-CN" sz="40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Front View</a:t>
            </a:r>
            <a:endParaRPr lang="en-US" b="1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xmlns="" id="{B692E51C-9922-FD4D-8696-95A098A018AC}"/>
              </a:ext>
            </a:extLst>
          </p:cNvPr>
          <p:cNvSpPr txBox="1"/>
          <p:nvPr/>
        </p:nvSpPr>
        <p:spPr>
          <a:xfrm flipH="1">
            <a:off x="1140957" y="962580"/>
            <a:ext cx="6838122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24/ 16/ 12/ 8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3.5”SATA 6Gb/s HDD/SSD </a:t>
            </a:r>
            <a:r>
              <a:rPr lang="en-US" altLang="zh-CN" sz="2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ports</a:t>
            </a:r>
            <a:endParaRPr lang="zh-TW" sz="24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00034" y="2114566"/>
            <a:ext cx="3714776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00100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TS-1283XU-RP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57818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TS-883XU</a:t>
            </a:r>
            <a:r>
              <a:rPr lang="zh-TW" alt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rgbClr val="F70F78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TS-883XU-RP</a:t>
            </a:r>
            <a:endParaRPr lang="zh-TW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63975" y="3246358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TS-1683XU-RP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2DB128FD-3F86-476B-B2BD-0207B4251852}"/>
              </a:ext>
            </a:extLst>
          </p:cNvPr>
          <p:cNvSpPr txBox="1"/>
          <p:nvPr/>
        </p:nvSpPr>
        <p:spPr>
          <a:xfrm>
            <a:off x="5443500" y="3017796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TS-2483XU-RP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圓角矩形 13">
            <a:extLst>
              <a:ext uri="{FF2B5EF4-FFF2-40B4-BE49-F238E27FC236}">
                <a16:creationId xmlns:a16="http://schemas.microsoft.com/office/drawing/2014/main" xmlns="" id="{391B69B2-8C66-4331-9629-530588D702F0}"/>
              </a:ext>
            </a:extLst>
          </p:cNvPr>
          <p:cNvSpPr/>
          <p:nvPr/>
        </p:nvSpPr>
        <p:spPr>
          <a:xfrm>
            <a:off x="472071" y="3768458"/>
            <a:ext cx="3808615" cy="113110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13">
            <a:extLst>
              <a:ext uri="{FF2B5EF4-FFF2-40B4-BE49-F238E27FC236}">
                <a16:creationId xmlns:a16="http://schemas.microsoft.com/office/drawing/2014/main" xmlns="" id="{F2CC1C69-80BB-4C1F-B170-AE70684DF2A9}"/>
              </a:ext>
            </a:extLst>
          </p:cNvPr>
          <p:cNvSpPr/>
          <p:nvPr/>
        </p:nvSpPr>
        <p:spPr>
          <a:xfrm>
            <a:off x="4899167" y="3409488"/>
            <a:ext cx="3872599" cy="149007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3">
            <a:extLst>
              <a:ext uri="{FF2B5EF4-FFF2-40B4-BE49-F238E27FC236}">
                <a16:creationId xmlns:a16="http://schemas.microsoft.com/office/drawing/2014/main" xmlns="" id="{FB78B953-BF93-405F-836B-7112ABF9C475}"/>
              </a:ext>
            </a:extLst>
          </p:cNvPr>
          <p:cNvSpPr/>
          <p:nvPr/>
        </p:nvSpPr>
        <p:spPr>
          <a:xfrm>
            <a:off x="4856941" y="2114567"/>
            <a:ext cx="3786214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xmlns="" id="{F303FF4E-76F1-4967-A11C-D6F908C0A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-3187" y="923016"/>
            <a:ext cx="1309874" cy="512078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xmlns="" id="{61160A01-7B7D-4D59-9411-B236EFB224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7835689" y="923016"/>
            <a:ext cx="1309874" cy="5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610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片 55">
            <a:extLst>
              <a:ext uri="{FF2B5EF4-FFF2-40B4-BE49-F238E27FC236}">
                <a16:creationId xmlns:a16="http://schemas.microsoft.com/office/drawing/2014/main" xmlns="" id="{F3DD43CD-AF4D-4A72-9C37-6139F8EF0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5134" y="1114166"/>
            <a:ext cx="10812981" cy="3898413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xmlns="" id="{C8058D53-98D7-4605-AB6C-B58019135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01220" y="1092843"/>
            <a:ext cx="3807744" cy="168233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1162DC22-E524-4D76-ADEB-86801A3CAB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650007"/>
            <a:ext cx="4325964" cy="27056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1677XU_Front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38976" y="2688622"/>
            <a:ext cx="4258195" cy="2661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96934" y="1306206"/>
            <a:ext cx="4258195" cy="2661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TS-877XU_Front.png"/>
          <p:cNvPicPr>
            <a:picLocks noChangeAspect="1"/>
          </p:cNvPicPr>
          <p:nvPr/>
        </p:nvPicPr>
        <p:blipFill rotWithShape="1">
          <a:blip r:embed="rId9" cstate="screen"/>
          <a:srcRect/>
          <a:stretch/>
        </p:blipFill>
        <p:spPr>
          <a:xfrm>
            <a:off x="196934" y="1187285"/>
            <a:ext cx="4258964" cy="12111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TS-x83XU Front View</a:t>
            </a:r>
            <a:endParaRPr lang="en-US" b="1" i="0" u="none" strike="noStrike" cap="none" dirty="0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C9524327-04C5-4AFA-8F3E-45D658567EFE}"/>
              </a:ext>
            </a:extLst>
          </p:cNvPr>
          <p:cNvGrpSpPr/>
          <p:nvPr/>
        </p:nvGrpSpPr>
        <p:grpSpPr>
          <a:xfrm>
            <a:off x="377757" y="1047027"/>
            <a:ext cx="747147" cy="458105"/>
            <a:chOff x="2198477" y="1793898"/>
            <a:chExt cx="747147" cy="458105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xmlns="" id="{D8B0BE6F-DA63-4CDB-B127-34CB8471D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198477" y="1793898"/>
              <a:ext cx="747147" cy="458105"/>
            </a:xfrm>
            <a:prstGeom prst="rect">
              <a:avLst/>
            </a:prstGeom>
          </p:spPr>
        </p:pic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xmlns="" id="{2D346AF7-4A20-4E9D-B950-40C730156740}"/>
                </a:ext>
              </a:extLst>
            </p:cNvPr>
            <p:cNvSpPr txBox="1"/>
            <p:nvPr/>
          </p:nvSpPr>
          <p:spPr>
            <a:xfrm>
              <a:off x="2267978" y="1851893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FF004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2U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ADDFEE7A-E55E-4A63-9363-3A44A0F43487}"/>
              </a:ext>
            </a:extLst>
          </p:cNvPr>
          <p:cNvGrpSpPr/>
          <p:nvPr/>
        </p:nvGrpSpPr>
        <p:grpSpPr>
          <a:xfrm>
            <a:off x="377757" y="3208632"/>
            <a:ext cx="747147" cy="458105"/>
            <a:chOff x="2198477" y="1800986"/>
            <a:chExt cx="747147" cy="458105"/>
          </a:xfrm>
        </p:grpSpPr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xmlns="" id="{C58AE5E0-BA7F-4277-BEEE-137900283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198477" y="1800986"/>
              <a:ext cx="747147" cy="458105"/>
            </a:xfrm>
            <a:prstGeom prst="rect">
              <a:avLst/>
            </a:prstGeom>
          </p:spPr>
        </p:pic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xmlns="" id="{180E8650-EDF0-4A5A-A1FC-A2B5A78E1AC1}"/>
                </a:ext>
              </a:extLst>
            </p:cNvPr>
            <p:cNvSpPr txBox="1"/>
            <p:nvPr/>
          </p:nvSpPr>
          <p:spPr>
            <a:xfrm>
              <a:off x="2267978" y="1851893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FF004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3U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xmlns="" id="{F104DB10-F8A7-4743-9405-A3407825DB90}"/>
              </a:ext>
            </a:extLst>
          </p:cNvPr>
          <p:cNvGrpSpPr/>
          <p:nvPr/>
        </p:nvGrpSpPr>
        <p:grpSpPr>
          <a:xfrm>
            <a:off x="4836497" y="2860935"/>
            <a:ext cx="747147" cy="458105"/>
            <a:chOff x="2198477" y="1800986"/>
            <a:chExt cx="747147" cy="458105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xmlns="" id="{49F2BEA2-6204-4299-94F3-53786F301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198477" y="1800986"/>
              <a:ext cx="747147" cy="458105"/>
            </a:xfrm>
            <a:prstGeom prst="rect">
              <a:avLst/>
            </a:prstGeom>
          </p:spPr>
        </p:pic>
        <p:sp>
          <p:nvSpPr>
            <p:cNvPr id="32" name="TextBox 44">
              <a:extLst>
                <a:ext uri="{FF2B5EF4-FFF2-40B4-BE49-F238E27FC236}">
                  <a16:creationId xmlns:a16="http://schemas.microsoft.com/office/drawing/2014/main" xmlns="" id="{DEE05AEE-3F86-4C99-A820-A97E56A833B0}"/>
                </a:ext>
              </a:extLst>
            </p:cNvPr>
            <p:cNvSpPr txBox="1"/>
            <p:nvPr/>
          </p:nvSpPr>
          <p:spPr>
            <a:xfrm>
              <a:off x="2267978" y="1851893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FF0040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4U</a:t>
              </a:r>
            </a:p>
          </p:txBody>
        </p:sp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xmlns="" id="{7B606125-B587-4CF8-9E26-DFBC591F34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065" y="1115120"/>
            <a:ext cx="529642" cy="1438127"/>
          </a:xfrm>
          <a:prstGeom prst="rect">
            <a:avLst/>
          </a:prstGeom>
        </p:spPr>
      </p:pic>
      <p:sp>
        <p:nvSpPr>
          <p:cNvPr id="20" name="Shape 183">
            <a:extLst>
              <a:ext uri="{FF2B5EF4-FFF2-40B4-BE49-F238E27FC236}">
                <a16:creationId xmlns:a16="http://schemas.microsoft.com/office/drawing/2014/main" xmlns="" id="{75D1B119-E08C-B44A-8DF8-D8247ACE1AEA}"/>
              </a:ext>
            </a:extLst>
          </p:cNvPr>
          <p:cNvSpPr txBox="1"/>
          <p:nvPr/>
        </p:nvSpPr>
        <p:spPr>
          <a:xfrm flipH="1">
            <a:off x="5630521" y="1459501"/>
            <a:ext cx="2585690" cy="10906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Power switch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LED </a:t>
            </a:r>
            <a:r>
              <a:rPr lang="en-US" altLang="zh-CN" sz="14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indicators: system status, network, external expansion enclosures, disks</a:t>
            </a:r>
            <a:endParaRPr lang="zh-TW" altLang="en-US" sz="1400" b="1">
              <a:solidFill>
                <a:schemeClr val="bg1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69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xmlns="" id="{336F384C-E32C-43D9-96DA-3821ABFF2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97049" y="921764"/>
            <a:ext cx="12607390" cy="389841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4C7F0F38-CA3A-4EB7-88AD-3E0F80396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953" y="3514952"/>
            <a:ext cx="7086968" cy="32246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B264698-E7AB-EA46-8652-8E95C2F9B12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0367" b="13547"/>
          <a:stretch>
            <a:fillRect/>
          </a:stretch>
        </p:blipFill>
        <p:spPr>
          <a:xfrm>
            <a:off x="1628159" y="1488559"/>
            <a:ext cx="4561264" cy="2169042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54064FB6-028D-4E67-9404-AF94316F8B6F}"/>
              </a:ext>
            </a:extLst>
          </p:cNvPr>
          <p:cNvGrpSpPr/>
          <p:nvPr/>
        </p:nvGrpSpPr>
        <p:grpSpPr>
          <a:xfrm>
            <a:off x="7094086" y="1643440"/>
            <a:ext cx="1738841" cy="1561833"/>
            <a:chOff x="5344631" y="1302883"/>
            <a:chExt cx="1486847" cy="1335491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xmlns="" id="{9F86D312-0705-4556-BF81-9DDCA20C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344631" y="1302883"/>
              <a:ext cx="1486847" cy="1335491"/>
            </a:xfrm>
            <a:prstGeom prst="rect">
              <a:avLst/>
            </a:prstGeom>
          </p:spPr>
        </p:pic>
        <p:pic>
          <p:nvPicPr>
            <p:cNvPr id="71" name="圖片 70" descr="單電.png">
              <a:extLst>
                <a:ext uri="{FF2B5EF4-FFF2-40B4-BE49-F238E27FC236}">
                  <a16:creationId xmlns:a16="http://schemas.microsoft.com/office/drawing/2014/main" xmlns="" id="{A5D200E2-C4DD-4579-B185-815BA7DFE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6305" t="15232" r="20202" b="11640"/>
            <a:stretch/>
          </p:blipFill>
          <p:spPr>
            <a:xfrm>
              <a:off x="5435727" y="1375376"/>
              <a:ext cx="1349381" cy="1164216"/>
            </a:xfrm>
            <a:prstGeom prst="rect">
              <a:avLst/>
            </a:prstGeom>
          </p:spPr>
        </p:pic>
      </p:grpSp>
      <p:sp>
        <p:nvSpPr>
          <p:cNvPr id="30" name="Shape 39">
            <a:extLst>
              <a:ext uri="{FF2B5EF4-FFF2-40B4-BE49-F238E27FC236}">
                <a16:creationId xmlns:a16="http://schemas.microsoft.com/office/drawing/2014/main" xmlns="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6583" y="4214824"/>
            <a:ext cx="714380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8-bay 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12-bay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Single PSU</a:t>
            </a:r>
            <a:endParaRPr lang="zh-TW" altLang="zh-TW" sz="1200" dirty="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xmlns="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2855420" y="4820178"/>
            <a:ext cx="657244" cy="278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Redundant PSU</a:t>
            </a:r>
            <a:endParaRPr lang="zh-TW" altLang="zh-TW"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183">
            <a:extLst>
              <a:ext uri="{FF2B5EF4-FFF2-40B4-BE49-F238E27FC236}">
                <a16:creationId xmlns:a16="http://schemas.microsoft.com/office/drawing/2014/main" xmlns="" id="{BA020E52-6C5F-BD45-BC61-61273E922B78}"/>
              </a:ext>
            </a:extLst>
          </p:cNvPr>
          <p:cNvSpPr txBox="1"/>
          <p:nvPr/>
        </p:nvSpPr>
        <p:spPr>
          <a:xfrm flipH="1">
            <a:off x="4860260" y="1001881"/>
            <a:ext cx="2340361" cy="362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10Gb</a:t>
            </a: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SFP+ </a:t>
            </a:r>
            <a:r>
              <a:rPr lang="en-US" altLang="zh-TW" sz="15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SmartNIC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ports</a:t>
            </a:r>
            <a:endParaRPr lang="en-US" altLang="zh-Hant" sz="15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183">
            <a:extLst>
              <a:ext uri="{FF2B5EF4-FFF2-40B4-BE49-F238E27FC236}">
                <a16:creationId xmlns:a16="http://schemas.microsoft.com/office/drawing/2014/main" xmlns="" id="{BD1EB6C9-06A2-3D4D-BF5A-E7811AF831D7}"/>
              </a:ext>
            </a:extLst>
          </p:cNvPr>
          <p:cNvSpPr txBox="1"/>
          <p:nvPr/>
        </p:nvSpPr>
        <p:spPr>
          <a:xfrm flipH="1">
            <a:off x="1809110" y="1096185"/>
            <a:ext cx="1458781" cy="4534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1Gb </a:t>
            </a:r>
            <a:r>
              <a:rPr lang="en-US" altLang="zh-Hant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ports</a:t>
            </a: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xmlns="" id="{8CB4F124-AE1A-D747-AD9D-A53A3052C08B}"/>
              </a:ext>
            </a:extLst>
          </p:cNvPr>
          <p:cNvSpPr txBox="1"/>
          <p:nvPr/>
        </p:nvSpPr>
        <p:spPr>
          <a:xfrm flipH="1">
            <a:off x="12934" y="3788601"/>
            <a:ext cx="3981222" cy="3105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3.1 Gen2 (10G) Type-A &amp; Type-C </a:t>
            </a:r>
            <a:r>
              <a:rPr lang="en-US" altLang="zh-Hant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</a:p>
        </p:txBody>
      </p:sp>
      <p:sp>
        <p:nvSpPr>
          <p:cNvPr id="50" name="Shape 215"/>
          <p:cNvSpPr/>
          <p:nvPr/>
        </p:nvSpPr>
        <p:spPr>
          <a:xfrm>
            <a:off x="4440506" y="2887182"/>
            <a:ext cx="212905" cy="519721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33CC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222"/>
          <p:cNvSpPr/>
          <p:nvPr/>
        </p:nvSpPr>
        <p:spPr>
          <a:xfrm>
            <a:off x="2451180" y="3234934"/>
            <a:ext cx="654260" cy="357190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225"/>
          <p:cNvSpPr/>
          <p:nvPr/>
        </p:nvSpPr>
        <p:spPr>
          <a:xfrm>
            <a:off x="1880999" y="3253239"/>
            <a:ext cx="339322" cy="324134"/>
          </a:xfrm>
          <a:prstGeom prst="rect">
            <a:avLst/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218">
            <a:extLst>
              <a:ext uri="{FF2B5EF4-FFF2-40B4-BE49-F238E27FC236}">
                <a16:creationId xmlns:a16="http://schemas.microsoft.com/office/drawing/2014/main" xmlns="" id="{38FC0DF0-8352-C14C-9BD3-943DDEBBC779}"/>
              </a:ext>
            </a:extLst>
          </p:cNvPr>
          <p:cNvCxnSpPr>
            <a:cxnSpLocks/>
          </p:cNvCxnSpPr>
          <p:nvPr/>
        </p:nvCxnSpPr>
        <p:spPr>
          <a:xfrm rot="5400000">
            <a:off x="4441587" y="1677786"/>
            <a:ext cx="1330172" cy="107378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000C2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FF33CC">
                <a:alpha val="50000"/>
              </a:srgbClr>
            </a:glow>
          </a:effectLst>
        </p:spPr>
      </p:cxnSp>
      <p:cxnSp>
        <p:nvCxnSpPr>
          <p:cNvPr id="58" name="Shape 218">
            <a:extLst>
              <a:ext uri="{FF2B5EF4-FFF2-40B4-BE49-F238E27FC236}">
                <a16:creationId xmlns:a16="http://schemas.microsoft.com/office/drawing/2014/main" xmlns="" id="{38FC0DF0-8352-C14C-9BD3-943DDEBBC779}"/>
              </a:ext>
            </a:extLst>
          </p:cNvPr>
          <p:cNvCxnSpPr>
            <a:cxnSpLocks/>
          </p:cNvCxnSpPr>
          <p:nvPr/>
        </p:nvCxnSpPr>
        <p:spPr>
          <a:xfrm rot="5400000">
            <a:off x="1358171" y="2096653"/>
            <a:ext cx="1783760" cy="52941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92D050">
                <a:alpha val="50000"/>
              </a:srgbClr>
            </a:glow>
          </a:effec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TS-x83XU </a:t>
            </a:r>
            <a:r>
              <a:rPr lang="en-US" altLang="zh-CN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Rear View</a:t>
            </a:r>
            <a:endParaRPr lang="en-US" sz="4000" dirty="0">
              <a:latin typeface="Arial "/>
              <a:cs typeface="Arial" pitchFamily="34" charset="0"/>
            </a:endParaRPr>
          </a:p>
        </p:txBody>
      </p:sp>
      <p:sp>
        <p:nvSpPr>
          <p:cNvPr id="34" name="Shape 39">
            <a:extLst>
              <a:ext uri="{FF2B5EF4-FFF2-40B4-BE49-F238E27FC236}">
                <a16:creationId xmlns:a16="http://schemas.microsoft.com/office/drawing/2014/main" xmlns="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3592265" y="4214824"/>
            <a:ext cx="1061146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24-bay</a:t>
            </a:r>
            <a:endParaRPr lang="zh-TW" dirty="0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Redundant PSU</a:t>
            </a:r>
            <a:endParaRPr lang="zh-TW" altLang="zh-TW" sz="1200" dirty="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xmlns="" id="{5880521F-3E7D-4DBC-8243-635F0B1D5918}"/>
              </a:ext>
            </a:extLst>
          </p:cNvPr>
          <p:cNvGrpSpPr/>
          <p:nvPr/>
        </p:nvGrpSpPr>
        <p:grpSpPr>
          <a:xfrm>
            <a:off x="2886838" y="4269945"/>
            <a:ext cx="562359" cy="526653"/>
            <a:chOff x="5786446" y="857238"/>
            <a:chExt cx="848577" cy="1500198"/>
          </a:xfrm>
          <a:solidFill>
            <a:srgbClr val="FFFF00"/>
          </a:solidFill>
        </p:grpSpPr>
        <p:sp>
          <p:nvSpPr>
            <p:cNvPr id="35" name="矩形圖說文字 13">
              <a:extLst>
                <a:ext uri="{FF2B5EF4-FFF2-40B4-BE49-F238E27FC236}">
                  <a16:creationId xmlns:a16="http://schemas.microsoft.com/office/drawing/2014/main" xmlns="" id="{27D6DCE8-D90B-4076-BE2B-68F5F8B77F8F}"/>
                </a:ext>
              </a:extLst>
            </p:cNvPr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矩形圖說文字 16">
              <a:extLst>
                <a:ext uri="{FF2B5EF4-FFF2-40B4-BE49-F238E27FC236}">
                  <a16:creationId xmlns:a16="http://schemas.microsoft.com/office/drawing/2014/main" xmlns="" id="{47F26173-B808-4199-B7CA-D6F6D4A4E6DE}"/>
                </a:ext>
              </a:extLst>
            </p:cNvPr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92034"/>
                <a:gd name="adj2" fmla="val 327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8" name="圖片 27" descr="TS-1277U-RP_Back-合成不確定版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74065" t="47313" r="10202" b="7099"/>
          <a:stretch/>
        </p:blipFill>
        <p:spPr>
          <a:xfrm>
            <a:off x="2955887" y="4291768"/>
            <a:ext cx="431247" cy="478515"/>
          </a:xfrm>
          <a:prstGeom prst="rect">
            <a:avLst/>
          </a:prstGeom>
        </p:spPr>
      </p:pic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xmlns="" id="{F7340F42-E059-4BE6-99E2-9CA6BAD960A3}"/>
              </a:ext>
            </a:extLst>
          </p:cNvPr>
          <p:cNvCxnSpPr>
            <a:cxnSpLocks/>
          </p:cNvCxnSpPr>
          <p:nvPr/>
        </p:nvCxnSpPr>
        <p:spPr>
          <a:xfrm flipV="1">
            <a:off x="3562589" y="4337080"/>
            <a:ext cx="0" cy="663561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圓角矩形 13">
            <a:extLst>
              <a:ext uri="{FF2B5EF4-FFF2-40B4-BE49-F238E27FC236}">
                <a16:creationId xmlns:a16="http://schemas.microsoft.com/office/drawing/2014/main" xmlns="" id="{F3EE8039-5C23-4FF6-99A7-0E89CB95D2F4}"/>
              </a:ext>
            </a:extLst>
          </p:cNvPr>
          <p:cNvSpPr/>
          <p:nvPr/>
        </p:nvSpPr>
        <p:spPr>
          <a:xfrm>
            <a:off x="5000445" y="2552032"/>
            <a:ext cx="1269885" cy="116421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67" name="Shape 219">
            <a:extLst>
              <a:ext uri="{FF2B5EF4-FFF2-40B4-BE49-F238E27FC236}">
                <a16:creationId xmlns:a16="http://schemas.microsoft.com/office/drawing/2014/main" xmlns="" id="{0F885C2D-53A6-45F5-9419-75A05137AC2B}"/>
              </a:ext>
            </a:extLst>
          </p:cNvPr>
          <p:cNvCxnSpPr>
            <a:cxnSpLocks/>
            <a:stCxn id="45" idx="0"/>
            <a:endCxn id="54" idx="2"/>
          </p:cNvCxnSpPr>
          <p:nvPr/>
        </p:nvCxnSpPr>
        <p:spPr>
          <a:xfrm rot="5400000" flipH="1" flipV="1">
            <a:off x="2292689" y="3302981"/>
            <a:ext cx="196477" cy="7747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pic>
        <p:nvPicPr>
          <p:cNvPr id="64" name="圖片 26">
            <a:extLst>
              <a:ext uri="{FF2B5EF4-FFF2-40B4-BE49-F238E27FC236}">
                <a16:creationId xmlns:a16="http://schemas.microsoft.com/office/drawing/2014/main" xmlns="" id="{D94C29F8-72FF-6145-9F6E-4860D95EE62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t="23943" b="23943"/>
          <a:stretch>
            <a:fillRect/>
          </a:stretch>
        </p:blipFill>
        <p:spPr>
          <a:xfrm>
            <a:off x="542721" y="4210493"/>
            <a:ext cx="2415676" cy="786809"/>
          </a:xfrm>
          <a:prstGeom prst="rect">
            <a:avLst/>
          </a:prstGeom>
        </p:spPr>
      </p:pic>
      <p:pic>
        <p:nvPicPr>
          <p:cNvPr id="65" name="圖片 7">
            <a:extLst>
              <a:ext uri="{FF2B5EF4-FFF2-40B4-BE49-F238E27FC236}">
                <a16:creationId xmlns:a16="http://schemas.microsoft.com/office/drawing/2014/main" xmlns="" id="{53994A41-E6DF-CE4B-88B0-635F4741C35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93510" y="3696452"/>
            <a:ext cx="2370057" cy="1481286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xmlns="" id="{B809B089-64AB-4DEF-B840-5C098540EE0A}"/>
              </a:ext>
            </a:extLst>
          </p:cNvPr>
          <p:cNvGrpSpPr/>
          <p:nvPr/>
        </p:nvGrpSpPr>
        <p:grpSpPr>
          <a:xfrm>
            <a:off x="5814936" y="3261421"/>
            <a:ext cx="2152281" cy="636326"/>
            <a:chOff x="520238" y="1020044"/>
            <a:chExt cx="2332124" cy="689497"/>
          </a:xfrm>
        </p:grpSpPr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xmlns="" id="{A8D5CEB7-4858-45CA-A22C-FA233CB9E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20238" y="1020044"/>
              <a:ext cx="2332124" cy="689497"/>
            </a:xfrm>
            <a:prstGeom prst="rect">
              <a:avLst/>
            </a:prstGeom>
          </p:spPr>
        </p:pic>
        <p:sp>
          <p:nvSpPr>
            <p:cNvPr id="52" name="矩形 64">
              <a:extLst>
                <a:ext uri="{FF2B5EF4-FFF2-40B4-BE49-F238E27FC236}">
                  <a16:creationId xmlns:a16="http://schemas.microsoft.com/office/drawing/2014/main" xmlns="" id="{D00A0A9D-CB53-4737-94B6-09F2905E24A3}"/>
                </a:ext>
              </a:extLst>
            </p:cNvPr>
            <p:cNvSpPr/>
            <p:nvPr/>
          </p:nvSpPr>
          <p:spPr>
            <a:xfrm>
              <a:off x="843950" y="1074484"/>
              <a:ext cx="1815720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>
                  <a:srgbClr val="000090"/>
                </a:buClr>
                <a:buSzPct val="25000"/>
              </a:pPr>
              <a:r>
                <a:rPr lang="en-US" altLang="zh-TW" sz="20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</a:t>
              </a:r>
              <a:br>
                <a:rPr lang="en-US" altLang="zh-TW" sz="20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PSU</a:t>
              </a:r>
              <a:endParaRPr lang="en-US" altLang="zh-TW" sz="2000" b="1" dirty="0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xmlns="" id="{294515C8-4AAF-426B-83F9-01F51068A991}"/>
              </a:ext>
            </a:extLst>
          </p:cNvPr>
          <p:cNvGrpSpPr/>
          <p:nvPr/>
        </p:nvGrpSpPr>
        <p:grpSpPr>
          <a:xfrm>
            <a:off x="6844837" y="1177623"/>
            <a:ext cx="2152281" cy="636326"/>
            <a:chOff x="578396" y="904201"/>
            <a:chExt cx="2332124" cy="689497"/>
          </a:xfrm>
        </p:grpSpPr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xmlns="" id="{11317F33-7EC9-491D-BC68-7F58F39C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78396" y="904201"/>
              <a:ext cx="2332124" cy="689497"/>
            </a:xfrm>
            <a:prstGeom prst="rect">
              <a:avLst/>
            </a:prstGeom>
          </p:spPr>
        </p:pic>
        <p:sp>
          <p:nvSpPr>
            <p:cNvPr id="69" name="矩形 64">
              <a:extLst>
                <a:ext uri="{FF2B5EF4-FFF2-40B4-BE49-F238E27FC236}">
                  <a16:creationId xmlns:a16="http://schemas.microsoft.com/office/drawing/2014/main" xmlns="" id="{63F862CB-1E08-4833-930C-43411C9EB227}"/>
                </a:ext>
              </a:extLst>
            </p:cNvPr>
            <p:cNvSpPr/>
            <p:nvPr/>
          </p:nvSpPr>
          <p:spPr>
            <a:xfrm>
              <a:off x="843950" y="1074484"/>
              <a:ext cx="1815720" cy="377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Clr>
                  <a:srgbClr val="000090"/>
                </a:buClr>
                <a:buSzPct val="25000"/>
              </a:pPr>
              <a:r>
                <a:rPr lang="en-US" altLang="zh-TW" sz="20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Single PSU</a:t>
              </a:r>
              <a:endParaRPr lang="en-US" altLang="zh-TW" sz="2000" b="1" dirty="0">
                <a:solidFill>
                  <a:srgbClr val="D0F8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54945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8B1B4535-C151-4912-853E-B0ADB0047749}"/>
              </a:ext>
            </a:extLst>
          </p:cNvPr>
          <p:cNvGrpSpPr/>
          <p:nvPr/>
        </p:nvGrpSpPr>
        <p:grpSpPr>
          <a:xfrm>
            <a:off x="200150" y="1133628"/>
            <a:ext cx="8584133" cy="1790170"/>
            <a:chOff x="159739" y="1122995"/>
            <a:chExt cx="8584133" cy="179017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xmlns="" id="{47981D94-1334-4E85-87EA-7D808E2C6183}"/>
                </a:ext>
              </a:extLst>
            </p:cNvPr>
            <p:cNvGrpSpPr/>
            <p:nvPr/>
          </p:nvGrpSpPr>
          <p:grpSpPr>
            <a:xfrm>
              <a:off x="159739" y="1122995"/>
              <a:ext cx="4251655" cy="1790170"/>
              <a:chOff x="159739" y="1122995"/>
              <a:chExt cx="4251655" cy="1790170"/>
            </a:xfrm>
          </p:grpSpPr>
          <p:pic>
            <p:nvPicPr>
              <p:cNvPr id="7" name="圖形 6">
                <a:extLst>
                  <a:ext uri="{FF2B5EF4-FFF2-40B4-BE49-F238E27FC236}">
                    <a16:creationId xmlns:a16="http://schemas.microsoft.com/office/drawing/2014/main" xmlns="" id="{EE748B1B-F163-4576-B2DD-B0E09A89A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739" y="1122995"/>
                <a:ext cx="4251655" cy="1790170"/>
              </a:xfrm>
              <a:prstGeom prst="rect">
                <a:avLst/>
              </a:prstGeom>
            </p:spPr>
          </p:pic>
          <p:pic>
            <p:nvPicPr>
              <p:cNvPr id="3" name="圖形 2">
                <a:extLst>
                  <a:ext uri="{FF2B5EF4-FFF2-40B4-BE49-F238E27FC236}">
                    <a16:creationId xmlns:a16="http://schemas.microsoft.com/office/drawing/2014/main" xmlns="" id="{70C8852F-35A2-4323-88D9-F28E978F48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9" name="圖形 8">
                <a:extLst>
                  <a:ext uri="{FF2B5EF4-FFF2-40B4-BE49-F238E27FC236}">
                    <a16:creationId xmlns:a16="http://schemas.microsoft.com/office/drawing/2014/main" xmlns="" id="{D74FFDEC-1763-4DA8-9D8B-5477CE02C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809649" y="1210509"/>
                <a:ext cx="1509566" cy="1493037"/>
              </a:xfrm>
              <a:prstGeom prst="rect">
                <a:avLst/>
              </a:prstGeom>
              <a:effectLst>
                <a:outerShdw blurRad="266700" dist="114300" dir="2700000" sx="108000" sy="108000" algn="tl" rotWithShape="0">
                  <a:prstClr val="black">
                    <a:alpha val="86000"/>
                  </a:prstClr>
                </a:outerShdw>
              </a:effectLst>
            </p:spPr>
          </p:pic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xmlns="" id="{5E9B8EDB-0FA1-459E-B9DD-3AEEA946CA36}"/>
                </a:ext>
              </a:extLst>
            </p:cNvPr>
            <p:cNvGrpSpPr/>
            <p:nvPr/>
          </p:nvGrpSpPr>
          <p:grpSpPr>
            <a:xfrm>
              <a:off x="4492217" y="1122995"/>
              <a:ext cx="4251655" cy="1790170"/>
              <a:chOff x="159739" y="1122995"/>
              <a:chExt cx="4251655" cy="1790170"/>
            </a:xfrm>
          </p:grpSpPr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xmlns="" id="{63E6150E-8E89-4E53-BE41-9351385D8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739" y="1122995"/>
                <a:ext cx="4251655" cy="1790170"/>
              </a:xfrm>
              <a:prstGeom prst="rect">
                <a:avLst/>
              </a:prstGeom>
            </p:spPr>
          </p:pic>
          <p:pic>
            <p:nvPicPr>
              <p:cNvPr id="35" name="圖形 34">
                <a:extLst>
                  <a:ext uri="{FF2B5EF4-FFF2-40B4-BE49-F238E27FC236}">
                    <a16:creationId xmlns:a16="http://schemas.microsoft.com/office/drawing/2014/main" xmlns="" id="{70209576-8508-4987-8AC1-184242B48C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xmlns="" id="{045CEAA1-AAAB-480B-9627-877295F82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809649" y="1210509"/>
                <a:ext cx="1509566" cy="1493037"/>
              </a:xfrm>
              <a:prstGeom prst="rect">
                <a:avLst/>
              </a:prstGeom>
              <a:effectLst>
                <a:outerShdw blurRad="266700" dist="114300" dir="2700000" sx="108000" sy="108000" algn="tl" rotWithShape="0">
                  <a:prstClr val="black">
                    <a:alpha val="86000"/>
                  </a:prstClr>
                </a:outerShdw>
              </a:effectLst>
            </p:spPr>
          </p:pic>
        </p:grp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xmlns="" id="{6485ED1B-5951-4EE0-BE6A-85046C2C24BA}"/>
              </a:ext>
            </a:extLst>
          </p:cNvPr>
          <p:cNvGrpSpPr/>
          <p:nvPr/>
        </p:nvGrpSpPr>
        <p:grpSpPr>
          <a:xfrm>
            <a:off x="159739" y="3079490"/>
            <a:ext cx="8584133" cy="1790170"/>
            <a:chOff x="159739" y="1122995"/>
            <a:chExt cx="8584133" cy="1790170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xmlns="" id="{D2AACFDC-31CF-484F-A525-DA538E4E5DED}"/>
                </a:ext>
              </a:extLst>
            </p:cNvPr>
            <p:cNvGrpSpPr/>
            <p:nvPr/>
          </p:nvGrpSpPr>
          <p:grpSpPr>
            <a:xfrm>
              <a:off x="159739" y="1122995"/>
              <a:ext cx="4251655" cy="1790170"/>
              <a:chOff x="159739" y="1122995"/>
              <a:chExt cx="4251655" cy="1790170"/>
            </a:xfrm>
          </p:grpSpPr>
          <p:pic>
            <p:nvPicPr>
              <p:cNvPr id="44" name="圖形 43">
                <a:extLst>
                  <a:ext uri="{FF2B5EF4-FFF2-40B4-BE49-F238E27FC236}">
                    <a16:creationId xmlns:a16="http://schemas.microsoft.com/office/drawing/2014/main" xmlns="" id="{66632A4F-F19E-416D-B87F-BA64708EC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739" y="1122995"/>
                <a:ext cx="4251655" cy="1790170"/>
              </a:xfrm>
              <a:prstGeom prst="rect">
                <a:avLst/>
              </a:prstGeom>
            </p:spPr>
          </p:pic>
          <p:pic>
            <p:nvPicPr>
              <p:cNvPr id="45" name="圖形 44">
                <a:extLst>
                  <a:ext uri="{FF2B5EF4-FFF2-40B4-BE49-F238E27FC236}">
                    <a16:creationId xmlns:a16="http://schemas.microsoft.com/office/drawing/2014/main" xmlns="" id="{81779A84-59AE-438A-B6B8-C4DDBC995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46" name="圖形 45">
                <a:extLst>
                  <a:ext uri="{FF2B5EF4-FFF2-40B4-BE49-F238E27FC236}">
                    <a16:creationId xmlns:a16="http://schemas.microsoft.com/office/drawing/2014/main" xmlns="" id="{76015A64-683C-46C3-9BBE-A3319FCB1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809649" y="1210509"/>
                <a:ext cx="1509566" cy="1493037"/>
              </a:xfrm>
              <a:prstGeom prst="rect">
                <a:avLst/>
              </a:prstGeom>
              <a:effectLst>
                <a:outerShdw blurRad="266700" dist="114300" dir="2700000" sx="108000" sy="108000" algn="tl" rotWithShape="0">
                  <a:prstClr val="black">
                    <a:alpha val="86000"/>
                  </a:prstClr>
                </a:outerShdw>
              </a:effectLst>
            </p:spPr>
          </p:pic>
        </p:grp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xmlns="" id="{A25A01CD-6845-4786-A442-9D3F5F234DB2}"/>
                </a:ext>
              </a:extLst>
            </p:cNvPr>
            <p:cNvGrpSpPr/>
            <p:nvPr/>
          </p:nvGrpSpPr>
          <p:grpSpPr>
            <a:xfrm>
              <a:off x="4492217" y="1122995"/>
              <a:ext cx="4251655" cy="1790170"/>
              <a:chOff x="159739" y="1122995"/>
              <a:chExt cx="4251655" cy="1790170"/>
            </a:xfrm>
          </p:grpSpPr>
          <p:pic>
            <p:nvPicPr>
              <p:cNvPr id="41" name="圖形 40">
                <a:extLst>
                  <a:ext uri="{FF2B5EF4-FFF2-40B4-BE49-F238E27FC236}">
                    <a16:creationId xmlns:a16="http://schemas.microsoft.com/office/drawing/2014/main" xmlns="" id="{A92F36DC-DD66-4C3B-9F01-E410FB309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739" y="1122995"/>
                <a:ext cx="4251655" cy="1790170"/>
              </a:xfrm>
              <a:prstGeom prst="rect">
                <a:avLst/>
              </a:prstGeom>
            </p:spPr>
          </p:pic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xmlns="" id="{AD09BD00-9257-42C5-9223-ABA6A5F82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43" name="圖形 42">
                <a:extLst>
                  <a:ext uri="{FF2B5EF4-FFF2-40B4-BE49-F238E27FC236}">
                    <a16:creationId xmlns:a16="http://schemas.microsoft.com/office/drawing/2014/main" xmlns="" id="{68C87A72-1D08-4E01-A706-95A451294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809649" y="1210509"/>
                <a:ext cx="1509566" cy="1493037"/>
              </a:xfrm>
              <a:prstGeom prst="rect">
                <a:avLst/>
              </a:prstGeom>
              <a:effectLst>
                <a:outerShdw blurRad="266700" dist="114300" dir="2700000" sx="108000" sy="108000" algn="tl" rotWithShape="0">
                  <a:prstClr val="black">
                    <a:alpha val="86000"/>
                  </a:prstClr>
                </a:outerShdw>
              </a:effectLst>
            </p:spPr>
          </p:pic>
        </p:grpSp>
      </p:grpSp>
      <p:pic>
        <p:nvPicPr>
          <p:cNvPr id="76" name="圖片 75">
            <a:extLst>
              <a:ext uri="{FF2B5EF4-FFF2-40B4-BE49-F238E27FC236}">
                <a16:creationId xmlns:a16="http://schemas.microsoft.com/office/drawing/2014/main" xmlns="" id="{64DCFC6A-FBE0-4CD2-B1E2-6A566E6DAB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2738" y="2220874"/>
            <a:ext cx="1976614" cy="4274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400"/>
              </a:lnSpc>
            </a:pPr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</a:rPr>
              <a:t>Industry-leading PCIe</a:t>
            </a:r>
            <a:r>
              <a:rPr lang="zh-Hant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</a:rPr>
              <a:t>expansion options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圖片 52" descr="LAN-40G2SF-MLX正面.png">
            <a:extLst>
              <a:ext uri="{FF2B5EF4-FFF2-40B4-BE49-F238E27FC236}">
                <a16:creationId xmlns:a16="http://schemas.microsoft.com/office/drawing/2014/main" xmlns="" id="{CD50D3A2-5103-4F3B-B04F-BD0D4E08C0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11949" y="1416563"/>
            <a:ext cx="1643050" cy="1232288"/>
          </a:xfrm>
          <a:prstGeom prst="rect">
            <a:avLst/>
          </a:prstGeom>
        </p:spPr>
      </p:pic>
      <p:pic>
        <p:nvPicPr>
          <p:cNvPr id="54" name="圖片 53" descr="USB 3.1 Type-A_側面.png">
            <a:extLst>
              <a:ext uri="{FF2B5EF4-FFF2-40B4-BE49-F238E27FC236}">
                <a16:creationId xmlns:a16="http://schemas.microsoft.com/office/drawing/2014/main" xmlns="" id="{3066018B-8A34-4902-968B-E1D8696F79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15663" y="3378085"/>
            <a:ext cx="1297538" cy="1285884"/>
          </a:xfrm>
          <a:prstGeom prst="rect">
            <a:avLst/>
          </a:prstGeom>
        </p:spPr>
      </p:pic>
      <p:pic>
        <p:nvPicPr>
          <p:cNvPr id="56" name="圖片 55" descr="12G SAS HBA card_Rack.png">
            <a:extLst>
              <a:ext uri="{FF2B5EF4-FFF2-40B4-BE49-F238E27FC236}">
                <a16:creationId xmlns:a16="http://schemas.microsoft.com/office/drawing/2014/main" xmlns="" id="{7031C1E5-95F0-4584-9BF8-5ADE7D5923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5095" y="3397994"/>
            <a:ext cx="1785950" cy="1339463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xmlns="" id="{7745B7F3-E7CF-4A6D-A69C-308E2DCBC82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05155" y="1392661"/>
            <a:ext cx="2158753" cy="1350420"/>
          </a:xfrm>
          <a:prstGeom prst="rect">
            <a:avLst/>
          </a:prstGeom>
        </p:spPr>
      </p:pic>
      <p:sp>
        <p:nvSpPr>
          <p:cNvPr id="30" name="矩形 13">
            <a:extLst>
              <a:ext uri="{FF2B5EF4-FFF2-40B4-BE49-F238E27FC236}">
                <a16:creationId xmlns:a16="http://schemas.microsoft.com/office/drawing/2014/main" xmlns="" id="{6D50AA88-B98A-134C-A8EE-68753E6A18F0}"/>
              </a:ext>
            </a:extLst>
          </p:cNvPr>
          <p:cNvSpPr/>
          <p:nvPr/>
        </p:nvSpPr>
        <p:spPr>
          <a:xfrm>
            <a:off x="643648" y="1577844"/>
            <a:ext cx="22371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QM2 provides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10GBASE-T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and/or M.2 SSD slots for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SSD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cache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or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 err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Qtier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tiered storage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for optimized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storage</a:t>
            </a:r>
            <a:r>
              <a:rPr lang="zh-Hant" altLang="en-US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performance.</a:t>
            </a:r>
            <a:endParaRPr lang="zh-TW" altLang="en-US" sz="1200" b="1" dirty="0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" name="矩形 57">
            <a:extLst>
              <a:ext uri="{FF2B5EF4-FFF2-40B4-BE49-F238E27FC236}">
                <a16:creationId xmlns:a16="http://schemas.microsoft.com/office/drawing/2014/main" xmlns="" id="{D42EAE3E-F535-EB43-BD28-AC46762A4960}"/>
              </a:ext>
            </a:extLst>
          </p:cNvPr>
          <p:cNvSpPr/>
          <p:nvPr/>
        </p:nvSpPr>
        <p:spPr>
          <a:xfrm>
            <a:off x="674115" y="3503247"/>
            <a:ext cx="21656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USB 3.1 Gen 2 expansion cards provide 10Gb/s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for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external USB devices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．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Type-A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is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also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backward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compatible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with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USB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3.0/2.0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devices.</a:t>
            </a:r>
            <a:endParaRPr lang="zh-TW" altLang="en-US" sz="1200" b="1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xmlns="" id="{95D01509-33DF-1D42-BF31-508CB1939547}"/>
              </a:ext>
            </a:extLst>
          </p:cNvPr>
          <p:cNvSpPr/>
          <p:nvPr/>
        </p:nvSpPr>
        <p:spPr>
          <a:xfrm>
            <a:off x="5041985" y="3539368"/>
            <a:ext cx="2014528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SAS expansion card is for adding support of REXP expansion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units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for up to 40 additional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SAS/SATA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drives.</a:t>
            </a:r>
            <a:endParaRPr lang="zh-TW" altLang="en-US" sz="1200" b="1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endParaRPr lang="zh-Hant" altLang="en-US" sz="1400" b="1">
              <a:solidFill>
                <a:schemeClr val="bg1"/>
              </a:solidFill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7" name="矩形 13">
            <a:extLst>
              <a:ext uri="{FF2B5EF4-FFF2-40B4-BE49-F238E27FC236}">
                <a16:creationId xmlns:a16="http://schemas.microsoft.com/office/drawing/2014/main" xmlns="" id="{83D30D00-C3A6-2445-A7B0-DDD125CA27A1}"/>
              </a:ext>
            </a:extLst>
          </p:cNvPr>
          <p:cNvSpPr/>
          <p:nvPr/>
        </p:nvSpPr>
        <p:spPr>
          <a:xfrm>
            <a:off x="5036858" y="1549997"/>
            <a:ext cx="218882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40GbE/10GbE</a:t>
            </a:r>
            <a:r>
              <a:rPr lang="zh-Hant" altLang="en-US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and wireless network expansion cards</a:t>
            </a:r>
            <a:endParaRPr lang="zh-TW" altLang="en-US" sz="1200" b="1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r>
              <a:rPr lang="en-US" altLang="zh-Hant" sz="1200" b="1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provide high bandwidth, low latency, or wireless AP functionality.</a:t>
            </a:r>
            <a:endParaRPr lang="zh-Hant" altLang="en-US" sz="1200" b="1">
              <a:solidFill>
                <a:schemeClr val="bg1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pPr lvl="0"/>
            <a:endParaRPr lang="zh-Hant" altLang="en-US" sz="1200" b="1">
              <a:solidFill>
                <a:schemeClr val="bg1"/>
              </a:solidFill>
              <a:latin typeface="Arial 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87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69AC6309-CA0A-4A43-93EB-FDC291E8166D}"/>
              </a:ext>
            </a:extLst>
          </p:cNvPr>
          <p:cNvSpPr txBox="1"/>
          <p:nvPr/>
        </p:nvSpPr>
        <p:spPr>
          <a:xfrm>
            <a:off x="281309" y="1225289"/>
            <a:ext cx="582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40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TS-x83XU</a:t>
            </a:r>
            <a:r>
              <a:rPr lang="en-US" sz="3200" b="1">
                <a:solidFill>
                  <a:srgbClr val="FF0000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NAS Series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0508F08D-45CA-4521-9715-46FD0E0E0CEF}"/>
              </a:ext>
            </a:extLst>
          </p:cNvPr>
          <p:cNvSpPr txBox="1"/>
          <p:nvPr/>
        </p:nvSpPr>
        <p:spPr>
          <a:xfrm>
            <a:off x="6253295" y="2689380"/>
            <a:ext cx="302227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TS-2483XU-RP-E2136-16G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xmlns="" id="{F1A68F1A-C71C-4925-A2C0-2EFECC3AA834}"/>
              </a:ext>
            </a:extLst>
          </p:cNvPr>
          <p:cNvSpPr txBox="1"/>
          <p:nvPr/>
        </p:nvSpPr>
        <p:spPr>
          <a:xfrm>
            <a:off x="3255426" y="4228999"/>
            <a:ext cx="210249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TS-1683XU-RP-E2124-16G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xmlns="" id="{D364E3EA-374E-430E-8844-29C5BD6EED9D}"/>
              </a:ext>
            </a:extLst>
          </p:cNvPr>
          <p:cNvSpPr txBox="1"/>
          <p:nvPr/>
        </p:nvSpPr>
        <p:spPr>
          <a:xfrm>
            <a:off x="3291696" y="2689380"/>
            <a:ext cx="305627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TS-1283XU-RP-E2124-8G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xmlns="" id="{86C4F493-033E-4E50-925F-C1243CD76833}"/>
              </a:ext>
            </a:extLst>
          </p:cNvPr>
          <p:cNvSpPr txBox="1"/>
          <p:nvPr/>
        </p:nvSpPr>
        <p:spPr>
          <a:xfrm>
            <a:off x="233975" y="4228999"/>
            <a:ext cx="308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TS-883XU-E2124-8G</a:t>
            </a:r>
          </a:p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TS-883XU-RP-E2124-8G</a:t>
            </a: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xmlns="" id="{65245A95-1910-433E-A312-07DC970B8132}"/>
              </a:ext>
            </a:extLst>
          </p:cNvPr>
          <p:cNvSpPr txBox="1"/>
          <p:nvPr/>
        </p:nvSpPr>
        <p:spPr>
          <a:xfrm>
            <a:off x="233975" y="2689380"/>
            <a:ext cx="288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TS-983XU-E2124-8G</a:t>
            </a:r>
          </a:p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TS-983XU-RP-E2124-8G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F8297833-33C1-4F3E-952D-198F7ED00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71011" y="1796662"/>
            <a:ext cx="2904772" cy="86659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39BF0D74-BE2B-4FD3-8F61-027C4CF1BB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3290" y="3357761"/>
            <a:ext cx="2904772" cy="78384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B47D270A-E08A-4CD0-8FD5-84C9437428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3290" y="2143482"/>
            <a:ext cx="3085942" cy="48287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xmlns="" id="{3C712A73-AF06-44FC-BC5D-63437E319C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239227" y="1244446"/>
            <a:ext cx="2904773" cy="148308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xmlns="" id="{2D3D9D27-894F-4CCB-863C-AB50F383D4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20106" y="3077750"/>
            <a:ext cx="2955677" cy="1156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E546C9-BFF4-D041-880E-37D62F143F52}"/>
              </a:ext>
            </a:extLst>
          </p:cNvPr>
          <p:cNvSpPr/>
          <p:nvPr/>
        </p:nvSpPr>
        <p:spPr>
          <a:xfrm>
            <a:off x="2298103" y="2627303"/>
            <a:ext cx="751287" cy="45044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40"/>
                </a:solidFill>
              </a:rPr>
              <a:t>E-2124 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4-core</a:t>
            </a:r>
            <a:r>
              <a:rPr lang="zh-CN" altLang="en-US" sz="1200" b="1">
                <a:solidFill>
                  <a:srgbClr val="FF0040"/>
                </a:solidFill>
              </a:rPr>
              <a:t> </a:t>
            </a:r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xmlns="" id="{A6B3934A-E014-4168-8F47-8202C136BAF7}"/>
              </a:ext>
            </a:extLst>
          </p:cNvPr>
          <p:cNvSpPr/>
          <p:nvPr/>
        </p:nvSpPr>
        <p:spPr>
          <a:xfrm>
            <a:off x="5254829" y="2637693"/>
            <a:ext cx="688943" cy="44005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40"/>
                </a:solidFill>
              </a:rPr>
              <a:t>E-2124 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4-core</a:t>
            </a:r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xmlns="" id="{0BEAC16B-9FFC-4629-BB40-D897FC5AB3DB}"/>
              </a:ext>
            </a:extLst>
          </p:cNvPr>
          <p:cNvSpPr/>
          <p:nvPr/>
        </p:nvSpPr>
        <p:spPr>
          <a:xfrm>
            <a:off x="8288061" y="2689380"/>
            <a:ext cx="688943" cy="44005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rgbClr val="FF0040"/>
                </a:solidFill>
              </a:rPr>
              <a:t>E-2136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6-core</a:t>
            </a:r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xmlns="" id="{0D2E3E6B-4B50-428B-A759-6550617E2EDA}"/>
              </a:ext>
            </a:extLst>
          </p:cNvPr>
          <p:cNvSpPr/>
          <p:nvPr/>
        </p:nvSpPr>
        <p:spPr>
          <a:xfrm>
            <a:off x="2351401" y="4163235"/>
            <a:ext cx="688943" cy="44005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40"/>
                </a:solidFill>
              </a:rPr>
              <a:t>E-2124 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4-core</a:t>
            </a:r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xmlns="" id="{587AA320-A05D-4D5A-B7A8-115D275E3826}"/>
              </a:ext>
            </a:extLst>
          </p:cNvPr>
          <p:cNvSpPr/>
          <p:nvPr/>
        </p:nvSpPr>
        <p:spPr>
          <a:xfrm>
            <a:off x="5258111" y="4205768"/>
            <a:ext cx="688943" cy="440058"/>
          </a:xfrm>
          <a:prstGeom prst="rect">
            <a:avLst/>
          </a:prstGeom>
          <a:noFill/>
          <a:ln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40"/>
                </a:solidFill>
              </a:rPr>
              <a:t>E-2124 </a:t>
            </a:r>
          </a:p>
          <a:p>
            <a:pPr algn="ctr"/>
            <a:r>
              <a:rPr lang="en-US" altLang="zh-CN" sz="1200" b="1">
                <a:solidFill>
                  <a:srgbClr val="FF0040"/>
                </a:solidFill>
              </a:rPr>
              <a:t>4-core</a:t>
            </a:r>
            <a:endParaRPr lang="en-US" sz="1200" b="1">
              <a:solidFill>
                <a:srgbClr val="FF0040"/>
              </a:solidFill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BFBCB8E3-54C2-40D6-8C36-017265F57F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5" t="5375" r="5705" b="5709"/>
          <a:stretch/>
        </p:blipFill>
        <p:spPr>
          <a:xfrm>
            <a:off x="6361818" y="3151045"/>
            <a:ext cx="1523430" cy="1529031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xmlns="" id="{BD2B6C09-1F19-4651-8E7A-394A39A6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Intel Xeon CPU 10GbE NAS</a:t>
            </a:r>
            <a:endParaRPr lang="zh-TW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645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021D0E2-ECB1-454F-9912-352B0675516F}"/>
              </a:ext>
            </a:extLst>
          </p:cNvPr>
          <p:cNvSpPr/>
          <p:nvPr/>
        </p:nvSpPr>
        <p:spPr>
          <a:xfrm>
            <a:off x="3770589" y="1037731"/>
            <a:ext cx="3896021" cy="1727680"/>
          </a:xfrm>
          <a:prstGeom prst="rect">
            <a:avLst/>
          </a:prstGeom>
          <a:gradFill>
            <a:gsLst>
              <a:gs pos="48662">
                <a:schemeClr val="bg1"/>
              </a:gs>
              <a:gs pos="83000">
                <a:schemeClr val="bg1">
                  <a:alpha val="0"/>
                </a:schemeClr>
              </a:gs>
              <a:gs pos="0">
                <a:schemeClr val="bg1"/>
              </a:gs>
              <a:gs pos="24000">
                <a:schemeClr val="bg1"/>
              </a:gs>
            </a:gsLst>
            <a:lin ang="0" scaled="1"/>
          </a:gradFill>
          <a:ln w="190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55C9CD3A-C37F-4D9A-BF84-B15E131E2C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5774" t="27526" b="24443"/>
          <a:stretch>
            <a:fillRect/>
          </a:stretch>
        </p:blipFill>
        <p:spPr>
          <a:xfrm>
            <a:off x="3799312" y="1041991"/>
            <a:ext cx="3728741" cy="1743739"/>
          </a:xfrm>
          <a:prstGeom prst="rect">
            <a:avLst/>
          </a:prstGeom>
        </p:spPr>
      </p:pic>
      <p:sp>
        <p:nvSpPr>
          <p:cNvPr id="41" name="Shape 214">
            <a:extLst>
              <a:ext uri="{FF2B5EF4-FFF2-40B4-BE49-F238E27FC236}">
                <a16:creationId xmlns:a16="http://schemas.microsoft.com/office/drawing/2014/main" xmlns="" id="{E440CA12-443C-4000-84A5-B085C84EF25A}"/>
              </a:ext>
            </a:extLst>
          </p:cNvPr>
          <p:cNvSpPr/>
          <p:nvPr/>
        </p:nvSpPr>
        <p:spPr>
          <a:xfrm>
            <a:off x="4509119" y="1485790"/>
            <a:ext cx="1351275" cy="1109685"/>
          </a:xfrm>
          <a:prstGeom prst="rect">
            <a:avLst/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70F78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639CBAA-C347-4A94-B319-56DD694D30A9}"/>
              </a:ext>
            </a:extLst>
          </p:cNvPr>
          <p:cNvGrpSpPr/>
          <p:nvPr/>
        </p:nvGrpSpPr>
        <p:grpSpPr>
          <a:xfrm>
            <a:off x="4795881" y="1219815"/>
            <a:ext cx="993945" cy="214866"/>
            <a:chOff x="6115058" y="1239287"/>
            <a:chExt cx="962732" cy="208119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xmlns="" id="{93A8C9ED-D6CF-4F8C-B90A-226ECB00B9A7}"/>
                </a:ext>
              </a:extLst>
            </p:cNvPr>
            <p:cNvSpPr/>
            <p:nvPr/>
          </p:nvSpPr>
          <p:spPr>
            <a:xfrm>
              <a:off x="6869671" y="1239287"/>
              <a:ext cx="208119" cy="208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>
                  <a:solidFill>
                    <a:srgbClr val="F70F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xmlns="" id="{BF0DF623-DADB-4F05-A78A-CAB99DBAFC9C}"/>
                </a:ext>
              </a:extLst>
            </p:cNvPr>
            <p:cNvSpPr/>
            <p:nvPr/>
          </p:nvSpPr>
          <p:spPr>
            <a:xfrm>
              <a:off x="6623289" y="1239287"/>
              <a:ext cx="208119" cy="208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solidFill>
                    <a:srgbClr val="F70F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</a:t>
              </a:r>
              <a:endPara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xmlns="" id="{13CF4412-EDA0-4E73-9DDD-D705AF4A70AD}"/>
                </a:ext>
              </a:extLst>
            </p:cNvPr>
            <p:cNvSpPr/>
            <p:nvPr/>
          </p:nvSpPr>
          <p:spPr>
            <a:xfrm>
              <a:off x="6385023" y="1239287"/>
              <a:ext cx="208119" cy="208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solidFill>
                    <a:srgbClr val="F70F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</a:t>
              </a:r>
              <a:endPara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xmlns="" id="{69B42A24-BC47-432F-AE80-D001B1C32A89}"/>
                </a:ext>
              </a:extLst>
            </p:cNvPr>
            <p:cNvSpPr/>
            <p:nvPr/>
          </p:nvSpPr>
          <p:spPr>
            <a:xfrm>
              <a:off x="6115058" y="1239287"/>
              <a:ext cx="208119" cy="208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solidFill>
                    <a:srgbClr val="F70F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</a:t>
              </a:r>
              <a:endPara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BF7DA42D-DC45-4834-9B8D-C3148991F3CE}"/>
              </a:ext>
            </a:extLst>
          </p:cNvPr>
          <p:cNvSpPr/>
          <p:nvPr/>
        </p:nvSpPr>
        <p:spPr>
          <a:xfrm>
            <a:off x="3770589" y="2946743"/>
            <a:ext cx="3896021" cy="2149018"/>
          </a:xfrm>
          <a:prstGeom prst="rect">
            <a:avLst/>
          </a:prstGeom>
          <a:gradFill>
            <a:gsLst>
              <a:gs pos="48662">
                <a:schemeClr val="bg1"/>
              </a:gs>
              <a:gs pos="83000">
                <a:schemeClr val="bg1">
                  <a:alpha val="0"/>
                </a:schemeClr>
              </a:gs>
              <a:gs pos="0">
                <a:schemeClr val="bg1"/>
              </a:gs>
              <a:gs pos="24000">
                <a:schemeClr val="bg1"/>
              </a:gs>
            </a:gsLst>
            <a:lin ang="0" scaled="1"/>
          </a:gradFill>
          <a:ln w="190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4" cstate="print"/>
          <a:srcRect l="35859" t="14430" b="23392"/>
          <a:stretch>
            <a:fillRect/>
          </a:stretch>
        </p:blipFill>
        <p:spPr>
          <a:xfrm>
            <a:off x="-50007" y="2923953"/>
            <a:ext cx="3663393" cy="2219547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xmlns="" id="{15AC285E-A184-4E21-A2A9-3548F50893C7}"/>
              </a:ext>
            </a:extLst>
          </p:cNvPr>
          <p:cNvSpPr/>
          <p:nvPr/>
        </p:nvSpPr>
        <p:spPr>
          <a:xfrm>
            <a:off x="1712717" y="3438139"/>
            <a:ext cx="211344" cy="211344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3C708B68-E4FB-48EC-8B5E-AD61114949D9}"/>
              </a:ext>
            </a:extLst>
          </p:cNvPr>
          <p:cNvSpPr/>
          <p:nvPr/>
        </p:nvSpPr>
        <p:spPr>
          <a:xfrm>
            <a:off x="1445922" y="3438140"/>
            <a:ext cx="211344" cy="211344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xmlns="" id="{375D53D3-3F10-4615-9C8F-558C68EEF2EA}"/>
              </a:ext>
            </a:extLst>
          </p:cNvPr>
          <p:cNvSpPr/>
          <p:nvPr/>
        </p:nvSpPr>
        <p:spPr>
          <a:xfrm>
            <a:off x="1179128" y="3438140"/>
            <a:ext cx="211344" cy="211344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xmlns="" id="{0A0D14CE-397C-4D48-902E-EFDF6CD3E712}"/>
              </a:ext>
            </a:extLst>
          </p:cNvPr>
          <p:cNvSpPr/>
          <p:nvPr/>
        </p:nvSpPr>
        <p:spPr>
          <a:xfrm>
            <a:off x="912334" y="3438140"/>
            <a:ext cx="211344" cy="211344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5671C0F1-E017-4CEE-8F85-33C7D967A0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0847" t="33996" r="745" b="32697"/>
          <a:stretch>
            <a:fillRect/>
          </a:stretch>
        </p:blipFill>
        <p:spPr>
          <a:xfrm>
            <a:off x="0" y="1499191"/>
            <a:ext cx="3806456" cy="1158949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0CAE0DFF-3647-44D7-BA6C-4716E13F9346}"/>
              </a:ext>
            </a:extLst>
          </p:cNvPr>
          <p:cNvSpPr/>
          <p:nvPr/>
        </p:nvSpPr>
        <p:spPr>
          <a:xfrm>
            <a:off x="889567" y="1611025"/>
            <a:ext cx="232997" cy="232997"/>
          </a:xfrm>
          <a:prstGeom prst="rect">
            <a:avLst/>
          </a:prstGeom>
          <a:solidFill>
            <a:schemeClr val="tx1"/>
          </a:solidFill>
          <a:ln w="9525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TS-x83XU </a:t>
            </a:r>
            <a:r>
              <a:rPr lang="en-US" altLang="zh-Hant" sz="40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/>
                <a:sym typeface="Arial"/>
              </a:rPr>
              <a:t>PCIe Slots</a:t>
            </a:r>
            <a:endParaRPr lang="en-US" dirty="0">
              <a:cs typeface="Arial" pitchFamily="34" charset="0"/>
            </a:endParaRPr>
          </a:p>
        </p:txBody>
      </p:sp>
      <p:sp>
        <p:nvSpPr>
          <p:cNvPr id="25" name="Shape 214">
            <a:extLst>
              <a:ext uri="{FF2B5EF4-FFF2-40B4-BE49-F238E27FC236}">
                <a16:creationId xmlns:a16="http://schemas.microsoft.com/office/drawing/2014/main" xmlns="" id="{2D3AE4CA-5B90-47F7-A097-561CB610CA6B}"/>
              </a:ext>
            </a:extLst>
          </p:cNvPr>
          <p:cNvSpPr/>
          <p:nvPr/>
        </p:nvSpPr>
        <p:spPr>
          <a:xfrm>
            <a:off x="321876" y="1899658"/>
            <a:ext cx="1269567" cy="346817"/>
          </a:xfrm>
          <a:prstGeom prst="rect">
            <a:avLst/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70F78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14">
            <a:extLst>
              <a:ext uri="{FF2B5EF4-FFF2-40B4-BE49-F238E27FC236}">
                <a16:creationId xmlns:a16="http://schemas.microsoft.com/office/drawing/2014/main" xmlns="" id="{358B0BBE-2D31-4997-BAAE-E5F955001D59}"/>
              </a:ext>
            </a:extLst>
          </p:cNvPr>
          <p:cNvSpPr/>
          <p:nvPr/>
        </p:nvSpPr>
        <p:spPr>
          <a:xfrm>
            <a:off x="942733" y="3714044"/>
            <a:ext cx="1027092" cy="1265812"/>
          </a:xfrm>
          <a:prstGeom prst="rect">
            <a:avLst/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70F78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xmlns="" id="{995E0EA2-2ACD-4802-BE29-9BA993E6C82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0072" t="9068" b="10245"/>
          <a:stretch>
            <a:fillRect/>
          </a:stretch>
        </p:blipFill>
        <p:spPr>
          <a:xfrm>
            <a:off x="3795823" y="2923954"/>
            <a:ext cx="3758028" cy="2371061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0E57E337-74BE-4CDB-8B48-877246C3EBD4}"/>
              </a:ext>
            </a:extLst>
          </p:cNvPr>
          <p:cNvSpPr/>
          <p:nvPr/>
        </p:nvSpPr>
        <p:spPr>
          <a:xfrm>
            <a:off x="5936582" y="3704832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7047606E-F073-416D-9483-A7E340F21321}"/>
              </a:ext>
            </a:extLst>
          </p:cNvPr>
          <p:cNvSpPr/>
          <p:nvPr/>
        </p:nvSpPr>
        <p:spPr>
          <a:xfrm>
            <a:off x="5696108" y="3704833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6094B8AD-A9ED-49D3-8803-9D8CCA75BF67}"/>
              </a:ext>
            </a:extLst>
          </p:cNvPr>
          <p:cNvSpPr/>
          <p:nvPr/>
        </p:nvSpPr>
        <p:spPr>
          <a:xfrm>
            <a:off x="5215593" y="3704833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</a:t>
            </a:r>
            <a:endParaRPr lang="zh-TW" altLang="en-US" sz="1600">
              <a:solidFill>
                <a:srgbClr val="F70F7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1295F737-5508-42B1-82BD-91E67B01F5F9}"/>
              </a:ext>
            </a:extLst>
          </p:cNvPr>
          <p:cNvSpPr/>
          <p:nvPr/>
        </p:nvSpPr>
        <p:spPr>
          <a:xfrm>
            <a:off x="4984867" y="3704833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5</a:t>
            </a:r>
            <a:endParaRPr lang="zh-TW" altLang="en-US" sz="1600">
              <a:solidFill>
                <a:srgbClr val="F70F7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1" name="Shape 214">
            <a:extLst>
              <a:ext uri="{FF2B5EF4-FFF2-40B4-BE49-F238E27FC236}">
                <a16:creationId xmlns:a16="http://schemas.microsoft.com/office/drawing/2014/main" xmlns="" id="{3B7B9A79-F02A-4829-803D-56DA16E0A68D}"/>
              </a:ext>
            </a:extLst>
          </p:cNvPr>
          <p:cNvSpPr/>
          <p:nvPr/>
        </p:nvSpPr>
        <p:spPr>
          <a:xfrm>
            <a:off x="5038965" y="3975641"/>
            <a:ext cx="1096026" cy="1000080"/>
          </a:xfrm>
          <a:prstGeom prst="rect">
            <a:avLst/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70F78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80A31D96-DDD4-415B-A4B8-1C4A0DAA4CC9}"/>
              </a:ext>
            </a:extLst>
          </p:cNvPr>
          <p:cNvSpPr/>
          <p:nvPr/>
        </p:nvSpPr>
        <p:spPr>
          <a:xfrm>
            <a:off x="5433533" y="3704833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</a:t>
            </a: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xmlns="" id="{150A7607-9A40-41ED-8B0D-0E85C84000CC}"/>
              </a:ext>
            </a:extLst>
          </p:cNvPr>
          <p:cNvGrpSpPr/>
          <p:nvPr/>
        </p:nvGrpSpPr>
        <p:grpSpPr>
          <a:xfrm>
            <a:off x="55339" y="986250"/>
            <a:ext cx="2736609" cy="629420"/>
            <a:chOff x="2316845" y="1239624"/>
            <a:chExt cx="2736609" cy="629420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xmlns="" id="{6EC31661-55AD-40FA-B78B-BB4FC596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638C5D64-6001-4C16-9028-54D763AC1773}"/>
                </a:ext>
              </a:extLst>
            </p:cNvPr>
            <p:cNvSpPr/>
            <p:nvPr/>
          </p:nvSpPr>
          <p:spPr>
            <a:xfrm>
              <a:off x="2511591" y="1391553"/>
              <a:ext cx="23471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1U/2U:</a:t>
              </a:r>
              <a:r>
                <a:rPr lang="zh-TW" altLang="en-US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low profile</a:t>
              </a:r>
              <a:endPara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61DE67D9-ED70-4C90-8280-C760291EA50A}"/>
              </a:ext>
            </a:extLst>
          </p:cNvPr>
          <p:cNvGrpSpPr/>
          <p:nvPr/>
        </p:nvGrpSpPr>
        <p:grpSpPr>
          <a:xfrm>
            <a:off x="55339" y="2706464"/>
            <a:ext cx="2736609" cy="629420"/>
            <a:chOff x="2316845" y="1239624"/>
            <a:chExt cx="2736609" cy="629420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xmlns="" id="{127D7BBD-593D-4025-82F5-11FE4BC6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="" id="{9DE4D7B7-E325-4B1A-98DF-1DCA31542A81}"/>
                </a:ext>
              </a:extLst>
            </p:cNvPr>
            <p:cNvSpPr/>
            <p:nvPr/>
          </p:nvSpPr>
          <p:spPr>
            <a:xfrm>
              <a:off x="2539643" y="1391553"/>
              <a:ext cx="22910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3U/4U: full height</a:t>
              </a:r>
              <a:endPara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53102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PCIe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Slot Specifications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2U/3U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79">
            <a:extLst>
              <a:ext uri="{FF2B5EF4-FFF2-40B4-BE49-F238E27FC236}">
                <a16:creationId xmlns:a16="http://schemas.microsoft.com/office/drawing/2014/main" xmlns="" id="{DF1C9082-9AD6-4947-A0C7-27680ADC2EF1}"/>
              </a:ext>
            </a:extLst>
          </p:cNvPr>
          <p:cNvSpPr/>
          <p:nvPr/>
        </p:nvSpPr>
        <p:spPr>
          <a:xfrm>
            <a:off x="4498114" y="2927327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79">
            <a:extLst>
              <a:ext uri="{FF2B5EF4-FFF2-40B4-BE49-F238E27FC236}">
                <a16:creationId xmlns:a16="http://schemas.microsoft.com/office/drawing/2014/main" xmlns="" id="{2249B060-01C7-4BF5-A5C4-D9CD174E8179}"/>
              </a:ext>
            </a:extLst>
          </p:cNvPr>
          <p:cNvSpPr/>
          <p:nvPr/>
        </p:nvSpPr>
        <p:spPr>
          <a:xfrm>
            <a:off x="5429929" y="2186368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79">
            <a:extLst>
              <a:ext uri="{FF2B5EF4-FFF2-40B4-BE49-F238E27FC236}">
                <a16:creationId xmlns:a16="http://schemas.microsoft.com/office/drawing/2014/main" xmlns="" id="{62A8F952-10E4-4FC5-97CF-DCC69003813D}"/>
              </a:ext>
            </a:extLst>
          </p:cNvPr>
          <p:cNvSpPr/>
          <p:nvPr/>
        </p:nvSpPr>
        <p:spPr>
          <a:xfrm>
            <a:off x="6299368" y="2927327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82">
            <a:extLst>
              <a:ext uri="{FF2B5EF4-FFF2-40B4-BE49-F238E27FC236}">
                <a16:creationId xmlns:a16="http://schemas.microsoft.com/office/drawing/2014/main" xmlns="" id="{A250EC53-2133-4920-A648-43858C1FC648}"/>
              </a:ext>
            </a:extLst>
          </p:cNvPr>
          <p:cNvSpPr txBox="1"/>
          <p:nvPr/>
        </p:nvSpPr>
        <p:spPr>
          <a:xfrm>
            <a:off x="4528626" y="376401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82">
            <a:extLst>
              <a:ext uri="{FF2B5EF4-FFF2-40B4-BE49-F238E27FC236}">
                <a16:creationId xmlns:a16="http://schemas.microsoft.com/office/drawing/2014/main" xmlns="" id="{9A0C5E76-EF01-4152-B5F7-AE4A923006D9}"/>
              </a:ext>
            </a:extLst>
          </p:cNvPr>
          <p:cNvSpPr txBox="1"/>
          <p:nvPr/>
        </p:nvSpPr>
        <p:spPr>
          <a:xfrm>
            <a:off x="5469522" y="376401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Shape 82">
            <a:extLst>
              <a:ext uri="{FF2B5EF4-FFF2-40B4-BE49-F238E27FC236}">
                <a16:creationId xmlns:a16="http://schemas.microsoft.com/office/drawing/2014/main" xmlns="" id="{6D74DE35-7000-4052-9D61-BB7D490B835C}"/>
              </a:ext>
            </a:extLst>
          </p:cNvPr>
          <p:cNvSpPr txBox="1"/>
          <p:nvPr/>
        </p:nvSpPr>
        <p:spPr>
          <a:xfrm>
            <a:off x="6338248" y="376401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D9FFC374-9152-4A70-BFAE-6268403955AD}"/>
              </a:ext>
            </a:extLst>
          </p:cNvPr>
          <p:cNvSpPr/>
          <p:nvPr/>
        </p:nvSpPr>
        <p:spPr>
          <a:xfrm>
            <a:off x="5200804" y="1343246"/>
            <a:ext cx="921818" cy="2940907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Shape 82">
            <a:extLst>
              <a:ext uri="{FF2B5EF4-FFF2-40B4-BE49-F238E27FC236}">
                <a16:creationId xmlns:a16="http://schemas.microsoft.com/office/drawing/2014/main" xmlns="" id="{80AC9CE1-1441-4DFB-8B78-1F807874FAB6}"/>
              </a:ext>
            </a:extLst>
          </p:cNvPr>
          <p:cNvSpPr txBox="1"/>
          <p:nvPr/>
        </p:nvSpPr>
        <p:spPr>
          <a:xfrm>
            <a:off x="5225917" y="134324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xmlns="" id="{00902ABC-91E2-42DA-98C9-E2F2B4ED2C0A}"/>
              </a:ext>
            </a:extLst>
          </p:cNvPr>
          <p:cNvCxnSpPr>
            <a:cxnSpLocks/>
          </p:cNvCxnSpPr>
          <p:nvPr/>
        </p:nvCxnSpPr>
        <p:spPr>
          <a:xfrm flipH="1" flipV="1">
            <a:off x="3802961" y="2656568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xmlns="" id="{7586942A-D3B8-4EE6-96D8-566361DAF743}"/>
              </a:ext>
            </a:extLst>
          </p:cNvPr>
          <p:cNvCxnSpPr/>
          <p:nvPr/>
        </p:nvCxnSpPr>
        <p:spPr>
          <a:xfrm flipH="1" flipV="1">
            <a:off x="5665416" y="1973770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6" name="圖片 55">
            <a:extLst>
              <a:ext uri="{FF2B5EF4-FFF2-40B4-BE49-F238E27FC236}">
                <a16:creationId xmlns:a16="http://schemas.microsoft.com/office/drawing/2014/main" xmlns="" id="{4DC7F151-0BC6-4043-994F-A544224407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8099" t="27829" b="26433"/>
          <a:stretch>
            <a:fillRect/>
          </a:stretch>
        </p:blipFill>
        <p:spPr>
          <a:xfrm>
            <a:off x="0" y="3795823"/>
            <a:ext cx="2916708" cy="1347677"/>
          </a:xfrm>
          <a:prstGeom prst="rect">
            <a:avLst/>
          </a:prstGeom>
        </p:spPr>
      </p:pic>
      <p:sp>
        <p:nvSpPr>
          <p:cNvPr id="57" name="Shape 79">
            <a:extLst>
              <a:ext uri="{FF2B5EF4-FFF2-40B4-BE49-F238E27FC236}">
                <a16:creationId xmlns:a16="http://schemas.microsoft.com/office/drawing/2014/main" xmlns="" id="{8FC4208F-D9E2-46D8-8199-2D236203C9CE}"/>
              </a:ext>
            </a:extLst>
          </p:cNvPr>
          <p:cNvSpPr/>
          <p:nvPr/>
        </p:nvSpPr>
        <p:spPr>
          <a:xfrm>
            <a:off x="3575165" y="2927326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82">
            <a:extLst>
              <a:ext uri="{FF2B5EF4-FFF2-40B4-BE49-F238E27FC236}">
                <a16:creationId xmlns:a16="http://schemas.microsoft.com/office/drawing/2014/main" xmlns="" id="{D8D1BAEA-B472-4329-94D1-8297F409FF0B}"/>
              </a:ext>
            </a:extLst>
          </p:cNvPr>
          <p:cNvSpPr txBox="1"/>
          <p:nvPr/>
        </p:nvSpPr>
        <p:spPr>
          <a:xfrm>
            <a:off x="3632485" y="376401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9" name="直線單箭頭接點 68">
            <a:extLst>
              <a:ext uri="{FF2B5EF4-FFF2-40B4-BE49-F238E27FC236}">
                <a16:creationId xmlns:a16="http://schemas.microsoft.com/office/drawing/2014/main" xmlns="" id="{E5E3EBE4-28EB-467D-80AC-076B856539DC}"/>
              </a:ext>
            </a:extLst>
          </p:cNvPr>
          <p:cNvCxnSpPr>
            <a:cxnSpLocks/>
          </p:cNvCxnSpPr>
          <p:nvPr/>
        </p:nvCxnSpPr>
        <p:spPr>
          <a:xfrm flipH="1" flipV="1">
            <a:off x="4693411" y="265211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直線單箭頭接點 68">
            <a:extLst>
              <a:ext uri="{FF2B5EF4-FFF2-40B4-BE49-F238E27FC236}">
                <a16:creationId xmlns:a16="http://schemas.microsoft.com/office/drawing/2014/main" xmlns="" id="{69C4B6FD-D188-4BD8-805C-B0395B98D37E}"/>
              </a:ext>
            </a:extLst>
          </p:cNvPr>
          <p:cNvCxnSpPr>
            <a:cxnSpLocks/>
          </p:cNvCxnSpPr>
          <p:nvPr/>
        </p:nvCxnSpPr>
        <p:spPr>
          <a:xfrm flipH="1" flipV="1">
            <a:off x="6533807" y="265302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1" name="Shape 82">
            <a:extLst>
              <a:ext uri="{FF2B5EF4-FFF2-40B4-BE49-F238E27FC236}">
                <a16:creationId xmlns:a16="http://schemas.microsoft.com/office/drawing/2014/main" xmlns="" id="{3D97B27D-DF81-44EC-AF60-D5E597641BC9}"/>
              </a:ext>
            </a:extLst>
          </p:cNvPr>
          <p:cNvSpPr txBox="1"/>
          <p:nvPr/>
        </p:nvSpPr>
        <p:spPr>
          <a:xfrm>
            <a:off x="6116267" y="202961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Shape 82">
            <a:extLst>
              <a:ext uri="{FF2B5EF4-FFF2-40B4-BE49-F238E27FC236}">
                <a16:creationId xmlns:a16="http://schemas.microsoft.com/office/drawing/2014/main" xmlns="" id="{F92BC398-9DDE-491B-8AD8-DB0A025172A3}"/>
              </a:ext>
            </a:extLst>
          </p:cNvPr>
          <p:cNvSpPr txBox="1"/>
          <p:nvPr/>
        </p:nvSpPr>
        <p:spPr>
          <a:xfrm>
            <a:off x="4301864" y="205273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Shape 82">
            <a:extLst>
              <a:ext uri="{FF2B5EF4-FFF2-40B4-BE49-F238E27FC236}">
                <a16:creationId xmlns:a16="http://schemas.microsoft.com/office/drawing/2014/main" xmlns="" id="{A559BD0C-E5C0-4C94-9CAD-9A0293390E32}"/>
              </a:ext>
            </a:extLst>
          </p:cNvPr>
          <p:cNvSpPr txBox="1"/>
          <p:nvPr/>
        </p:nvSpPr>
        <p:spPr>
          <a:xfrm>
            <a:off x="3432711" y="205676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xmlns="" id="{E61EB74F-FD61-4243-B56B-3559BE6CF532}"/>
              </a:ext>
            </a:extLst>
          </p:cNvPr>
          <p:cNvGrpSpPr/>
          <p:nvPr/>
        </p:nvGrpSpPr>
        <p:grpSpPr>
          <a:xfrm>
            <a:off x="641429" y="1122198"/>
            <a:ext cx="6663728" cy="3939164"/>
            <a:chOff x="641429" y="1122198"/>
            <a:chExt cx="6663728" cy="3939164"/>
          </a:xfrm>
        </p:grpSpPr>
        <p:sp>
          <p:nvSpPr>
            <p:cNvPr id="71" name="圓角矩形 13">
              <a:extLst>
                <a:ext uri="{FF2B5EF4-FFF2-40B4-BE49-F238E27FC236}">
                  <a16:creationId xmlns:a16="http://schemas.microsoft.com/office/drawing/2014/main" xmlns="" id="{A5045A6A-0DF3-4E60-8DE2-3D1E3B45615B}"/>
                </a:ext>
              </a:extLst>
            </p:cNvPr>
            <p:cNvSpPr/>
            <p:nvPr/>
          </p:nvSpPr>
          <p:spPr>
            <a:xfrm>
              <a:off x="641429" y="4113192"/>
              <a:ext cx="702231" cy="948170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70F78"/>
              </a:solidFill>
            </a:ln>
            <a:effectLst>
              <a:glow rad="127000">
                <a:srgbClr val="F70F78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xmlns="" id="{5E91D7D2-FC2A-44C6-9F6D-AA44E0E6D16F}"/>
                </a:ext>
              </a:extLst>
            </p:cNvPr>
            <p:cNvSpPr/>
            <p:nvPr/>
          </p:nvSpPr>
          <p:spPr>
            <a:xfrm>
              <a:off x="3198446" y="1122198"/>
              <a:ext cx="4106711" cy="3407921"/>
            </a:xfrm>
            <a:prstGeom prst="roundRect">
              <a:avLst>
                <a:gd name="adj" fmla="val 4828"/>
              </a:avLst>
            </a:prstGeom>
            <a:noFill/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xmlns="" id="{A9F3D515-1827-4D64-AAA8-2CA9450ED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429" y="1235488"/>
              <a:ext cx="2557017" cy="291568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xmlns="" id="{C3CDA730-1CDB-4510-90FB-27560D3446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20"/>
              <a:ext cx="5855624" cy="52194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xmlns="" id="{795EFC08-0AB5-4FC9-87B3-ADA836840E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19"/>
              <a:ext cx="2030500" cy="521941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xmlns="" id="{0000E7E8-6983-4C78-8EF8-95AF275411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383366"/>
              <a:ext cx="1854786" cy="600463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xmlns="" id="{D522F04E-BB77-4142-B29B-643707A319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765" y="1434202"/>
              <a:ext cx="2423879" cy="267899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Shape 101">
            <a:extLst>
              <a:ext uri="{FF2B5EF4-FFF2-40B4-BE49-F238E27FC236}">
                <a16:creationId xmlns:a16="http://schemas.microsoft.com/office/drawing/2014/main" xmlns="" id="{7FA6991E-E1AC-473A-8AB0-C986E8AA103B}"/>
              </a:ext>
            </a:extLst>
          </p:cNvPr>
          <p:cNvSpPr txBox="1"/>
          <p:nvPr/>
        </p:nvSpPr>
        <p:spPr>
          <a:xfrm>
            <a:off x="1330251" y="1420306"/>
            <a:ext cx="1865440" cy="874993"/>
          </a:xfrm>
          <a:prstGeom prst="rect">
            <a:avLst/>
          </a:prstGeom>
          <a:solidFill>
            <a:srgbClr val="F70F7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5959"/>
              </a:buClr>
              <a:buSzPct val="25000"/>
            </a:pPr>
            <a:r>
              <a:rPr lang="en-US" altLang="zh-TW" sz="3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 3.0 </a:t>
            </a:r>
          </a:p>
        </p:txBody>
      </p:sp>
      <p:pic>
        <p:nvPicPr>
          <p:cNvPr id="82" name="圖形 81">
            <a:extLst>
              <a:ext uri="{FF2B5EF4-FFF2-40B4-BE49-F238E27FC236}">
                <a16:creationId xmlns:a16="http://schemas.microsoft.com/office/drawing/2014/main" xmlns="" id="{14D1BB3B-E98B-4D31-AA49-13BC7213ED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36163" y="1930241"/>
            <a:ext cx="295836" cy="2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65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Arial "/>
                <a:cs typeface="Arial" panose="020B0604020202020204" pitchFamily="34" charset="0"/>
              </a:rPr>
              <a:t>PCIe </a:t>
            </a:r>
            <a:r>
              <a:rPr lang="en-US" altLang="zh-CN" dirty="0">
                <a:latin typeface="Arial "/>
                <a:cs typeface="Arial" panose="020B0604020202020204" pitchFamily="34" charset="0"/>
              </a:rPr>
              <a:t>Slot Specifications </a:t>
            </a:r>
            <a:r>
              <a:rPr lang="en-US" altLang="zh-TW" dirty="0">
                <a:latin typeface="Arial "/>
                <a:cs typeface="Arial" panose="020B0604020202020204" pitchFamily="34" charset="0"/>
              </a:rPr>
              <a:t>(4</a:t>
            </a:r>
            <a:r>
              <a:rPr lang="zh-TW" altLang="en-US" dirty="0">
                <a:latin typeface="Arial "/>
                <a:cs typeface="Arial" panose="020B0604020202020204" pitchFamily="34" charset="0"/>
              </a:rPr>
              <a:t>U</a:t>
            </a:r>
            <a:r>
              <a:rPr lang="en-US" altLang="zh-TW" dirty="0">
                <a:latin typeface="Arial "/>
                <a:cs typeface="Arial" panose="020B0604020202020204" pitchFamily="34" charset="0"/>
              </a:rPr>
              <a:t>)</a:t>
            </a:r>
            <a:endParaRPr lang="zh-TW" altLang="en-US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xmlns="" id="{27CA892C-EC29-4FFC-830E-2F753928D3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3503"/>
          <a:stretch>
            <a:fillRect/>
          </a:stretch>
        </p:blipFill>
        <p:spPr>
          <a:xfrm>
            <a:off x="0" y="3508534"/>
            <a:ext cx="2564367" cy="1852934"/>
          </a:xfrm>
          <a:prstGeom prst="rect">
            <a:avLst/>
          </a:prstGeom>
        </p:spPr>
      </p:pic>
      <p:sp>
        <p:nvSpPr>
          <p:cNvPr id="51" name="Shape 79">
            <a:extLst>
              <a:ext uri="{FF2B5EF4-FFF2-40B4-BE49-F238E27FC236}">
                <a16:creationId xmlns:a16="http://schemas.microsoft.com/office/drawing/2014/main" xmlns="" id="{BFE81E24-D590-4D06-9C8A-EB6F22AFE6BC}"/>
              </a:ext>
            </a:extLst>
          </p:cNvPr>
          <p:cNvSpPr/>
          <p:nvPr/>
        </p:nvSpPr>
        <p:spPr>
          <a:xfrm>
            <a:off x="6664023" y="2122816"/>
            <a:ext cx="476136" cy="20273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79">
            <a:extLst>
              <a:ext uri="{FF2B5EF4-FFF2-40B4-BE49-F238E27FC236}">
                <a16:creationId xmlns:a16="http://schemas.microsoft.com/office/drawing/2014/main" xmlns="" id="{4CD126E3-2F69-4700-A5AB-F2265EF4E637}"/>
              </a:ext>
            </a:extLst>
          </p:cNvPr>
          <p:cNvSpPr/>
          <p:nvPr/>
        </p:nvSpPr>
        <p:spPr>
          <a:xfrm>
            <a:off x="4639852" y="2122816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79">
            <a:extLst>
              <a:ext uri="{FF2B5EF4-FFF2-40B4-BE49-F238E27FC236}">
                <a16:creationId xmlns:a16="http://schemas.microsoft.com/office/drawing/2014/main" xmlns="" id="{46D6E895-FD63-4F52-B7C3-D95EDC319A8B}"/>
              </a:ext>
            </a:extLst>
          </p:cNvPr>
          <p:cNvSpPr/>
          <p:nvPr/>
        </p:nvSpPr>
        <p:spPr>
          <a:xfrm>
            <a:off x="7494116" y="2863776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82">
            <a:extLst>
              <a:ext uri="{FF2B5EF4-FFF2-40B4-BE49-F238E27FC236}">
                <a16:creationId xmlns:a16="http://schemas.microsoft.com/office/drawing/2014/main" xmlns="" id="{EF4E593C-CC12-4D32-84A2-24E43E7C5E4C}"/>
              </a:ext>
            </a:extLst>
          </p:cNvPr>
          <p:cNvSpPr txBox="1"/>
          <p:nvPr/>
        </p:nvSpPr>
        <p:spPr>
          <a:xfrm>
            <a:off x="6710891" y="371199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Shape 82">
            <a:extLst>
              <a:ext uri="{FF2B5EF4-FFF2-40B4-BE49-F238E27FC236}">
                <a16:creationId xmlns:a16="http://schemas.microsoft.com/office/drawing/2014/main" xmlns="" id="{C3F3E2F1-8D69-4924-B146-0B5781935F7D}"/>
              </a:ext>
            </a:extLst>
          </p:cNvPr>
          <p:cNvSpPr txBox="1"/>
          <p:nvPr/>
        </p:nvSpPr>
        <p:spPr>
          <a:xfrm>
            <a:off x="7547493" y="371199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xmlns="" id="{F693C69D-58BF-4A8C-8840-28FD2958DAD5}"/>
              </a:ext>
            </a:extLst>
          </p:cNvPr>
          <p:cNvSpPr/>
          <p:nvPr/>
        </p:nvSpPr>
        <p:spPr>
          <a:xfrm>
            <a:off x="4407806" y="1409454"/>
            <a:ext cx="921818" cy="2860921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Shape 82">
            <a:extLst>
              <a:ext uri="{FF2B5EF4-FFF2-40B4-BE49-F238E27FC236}">
                <a16:creationId xmlns:a16="http://schemas.microsoft.com/office/drawing/2014/main" xmlns="" id="{18825C5D-63AA-4EE0-B794-6D8E8C25A7DA}"/>
              </a:ext>
            </a:extLst>
          </p:cNvPr>
          <p:cNvSpPr txBox="1"/>
          <p:nvPr/>
        </p:nvSpPr>
        <p:spPr>
          <a:xfrm>
            <a:off x="4448075" y="145080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xmlns="" id="{FB7A9363-94E5-415D-A7EF-9EF95121FFC1}"/>
              </a:ext>
            </a:extLst>
          </p:cNvPr>
          <p:cNvCxnSpPr/>
          <p:nvPr/>
        </p:nvCxnSpPr>
        <p:spPr>
          <a:xfrm flipH="1" flipV="1">
            <a:off x="4865086" y="1916999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1" name="Shape 82">
            <a:extLst>
              <a:ext uri="{FF2B5EF4-FFF2-40B4-BE49-F238E27FC236}">
                <a16:creationId xmlns:a16="http://schemas.microsoft.com/office/drawing/2014/main" xmlns="" id="{DD774020-3DF7-4B00-827C-E785B0A4D4C6}"/>
              </a:ext>
            </a:extLst>
          </p:cNvPr>
          <p:cNvSpPr txBox="1"/>
          <p:nvPr/>
        </p:nvSpPr>
        <p:spPr>
          <a:xfrm>
            <a:off x="4700334" y="371199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2" name="Shape 79">
            <a:extLst>
              <a:ext uri="{FF2B5EF4-FFF2-40B4-BE49-F238E27FC236}">
                <a16:creationId xmlns:a16="http://schemas.microsoft.com/office/drawing/2014/main" xmlns="" id="{113922F5-337B-44CA-A61D-C4EC7B8C6490}"/>
              </a:ext>
            </a:extLst>
          </p:cNvPr>
          <p:cNvSpPr/>
          <p:nvPr/>
        </p:nvSpPr>
        <p:spPr>
          <a:xfrm>
            <a:off x="3798447" y="2862255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82">
            <a:extLst>
              <a:ext uri="{FF2B5EF4-FFF2-40B4-BE49-F238E27FC236}">
                <a16:creationId xmlns:a16="http://schemas.microsoft.com/office/drawing/2014/main" xmlns="" id="{8FDA11FC-84F4-4560-8738-7AE1B830E6A1}"/>
              </a:ext>
            </a:extLst>
          </p:cNvPr>
          <p:cNvSpPr txBox="1"/>
          <p:nvPr/>
        </p:nvSpPr>
        <p:spPr>
          <a:xfrm>
            <a:off x="3847412" y="371199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#5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5" name="Shape 79">
            <a:extLst>
              <a:ext uri="{FF2B5EF4-FFF2-40B4-BE49-F238E27FC236}">
                <a16:creationId xmlns:a16="http://schemas.microsoft.com/office/drawing/2014/main" xmlns="" id="{4488C9AF-332F-460F-BD4F-CF85E284E609}"/>
              </a:ext>
            </a:extLst>
          </p:cNvPr>
          <p:cNvSpPr/>
          <p:nvPr/>
        </p:nvSpPr>
        <p:spPr>
          <a:xfrm>
            <a:off x="5422658" y="2863776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82">
            <a:extLst>
              <a:ext uri="{FF2B5EF4-FFF2-40B4-BE49-F238E27FC236}">
                <a16:creationId xmlns:a16="http://schemas.microsoft.com/office/drawing/2014/main" xmlns="" id="{46986869-4E2F-49B5-B054-77FF79D203A1}"/>
              </a:ext>
            </a:extLst>
          </p:cNvPr>
          <p:cNvSpPr txBox="1"/>
          <p:nvPr/>
        </p:nvSpPr>
        <p:spPr>
          <a:xfrm>
            <a:off x="5468000" y="371199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7" name="直線單箭頭接點 68">
            <a:extLst>
              <a:ext uri="{FF2B5EF4-FFF2-40B4-BE49-F238E27FC236}">
                <a16:creationId xmlns:a16="http://schemas.microsoft.com/office/drawing/2014/main" xmlns="" id="{A9745D47-0DC5-4B8B-9B11-FF8275BC36A8}"/>
              </a:ext>
            </a:extLst>
          </p:cNvPr>
          <p:cNvCxnSpPr>
            <a:cxnSpLocks/>
          </p:cNvCxnSpPr>
          <p:nvPr/>
        </p:nvCxnSpPr>
        <p:spPr>
          <a:xfrm flipH="1" flipV="1">
            <a:off x="6898462" y="1905253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" name="直線單箭頭接點 68">
            <a:extLst>
              <a:ext uri="{FF2B5EF4-FFF2-40B4-BE49-F238E27FC236}">
                <a16:creationId xmlns:a16="http://schemas.microsoft.com/office/drawing/2014/main" xmlns="" id="{C95DA94D-E50C-4E83-97C8-8A6904943CF8}"/>
              </a:ext>
            </a:extLst>
          </p:cNvPr>
          <p:cNvCxnSpPr>
            <a:cxnSpLocks/>
          </p:cNvCxnSpPr>
          <p:nvPr/>
        </p:nvCxnSpPr>
        <p:spPr>
          <a:xfrm flipH="1" flipV="1">
            <a:off x="5660725" y="264319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直線單箭頭接點 68">
            <a:extLst>
              <a:ext uri="{FF2B5EF4-FFF2-40B4-BE49-F238E27FC236}">
                <a16:creationId xmlns:a16="http://schemas.microsoft.com/office/drawing/2014/main" xmlns="" id="{DBBB1924-796B-45E0-9F9C-7B299B3FCF88}"/>
              </a:ext>
            </a:extLst>
          </p:cNvPr>
          <p:cNvCxnSpPr>
            <a:cxnSpLocks/>
          </p:cNvCxnSpPr>
          <p:nvPr/>
        </p:nvCxnSpPr>
        <p:spPr>
          <a:xfrm flipH="1" flipV="1">
            <a:off x="7699470" y="264319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0" name="Shape 82">
            <a:extLst>
              <a:ext uri="{FF2B5EF4-FFF2-40B4-BE49-F238E27FC236}">
                <a16:creationId xmlns:a16="http://schemas.microsoft.com/office/drawing/2014/main" xmlns="" id="{5EAEB71A-3A3A-43D7-9EBC-48A6E307E5A6}"/>
              </a:ext>
            </a:extLst>
          </p:cNvPr>
          <p:cNvSpPr txBox="1"/>
          <p:nvPr/>
        </p:nvSpPr>
        <p:spPr>
          <a:xfrm>
            <a:off x="7309319" y="218227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1" name="Shape 82">
            <a:extLst>
              <a:ext uri="{FF2B5EF4-FFF2-40B4-BE49-F238E27FC236}">
                <a16:creationId xmlns:a16="http://schemas.microsoft.com/office/drawing/2014/main" xmlns="" id="{B45DEA9A-4103-4894-B880-DC87C1CAA9C3}"/>
              </a:ext>
            </a:extLst>
          </p:cNvPr>
          <p:cNvSpPr txBox="1"/>
          <p:nvPr/>
        </p:nvSpPr>
        <p:spPr>
          <a:xfrm>
            <a:off x="5246872" y="2184330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2" name="Shape 82">
            <a:extLst>
              <a:ext uri="{FF2B5EF4-FFF2-40B4-BE49-F238E27FC236}">
                <a16:creationId xmlns:a16="http://schemas.microsoft.com/office/drawing/2014/main" xmlns="" id="{83813972-F956-4ACF-B0D3-CF2A6337288D}"/>
              </a:ext>
            </a:extLst>
          </p:cNvPr>
          <p:cNvSpPr txBox="1"/>
          <p:nvPr/>
        </p:nvSpPr>
        <p:spPr>
          <a:xfrm>
            <a:off x="6447260" y="140945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3" name="直線單箭頭接點 68">
            <a:extLst>
              <a:ext uri="{FF2B5EF4-FFF2-40B4-BE49-F238E27FC236}">
                <a16:creationId xmlns:a16="http://schemas.microsoft.com/office/drawing/2014/main" xmlns="" id="{B8FBDCF9-0F15-409F-BB3E-3A72EBA65D79}"/>
              </a:ext>
            </a:extLst>
          </p:cNvPr>
          <p:cNvCxnSpPr>
            <a:cxnSpLocks/>
          </p:cNvCxnSpPr>
          <p:nvPr/>
        </p:nvCxnSpPr>
        <p:spPr>
          <a:xfrm flipH="1" flipV="1">
            <a:off x="4040349" y="263187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4" name="Shape 82">
            <a:extLst>
              <a:ext uri="{FF2B5EF4-FFF2-40B4-BE49-F238E27FC236}">
                <a16:creationId xmlns:a16="http://schemas.microsoft.com/office/drawing/2014/main" xmlns="" id="{6E7D0C43-3AF6-457B-951B-43E213137EA9}"/>
              </a:ext>
            </a:extLst>
          </p:cNvPr>
          <p:cNvSpPr txBox="1"/>
          <p:nvPr/>
        </p:nvSpPr>
        <p:spPr>
          <a:xfrm>
            <a:off x="3585518" y="218533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xmlns="" id="{6212ABD7-B0D9-4396-A5D0-E4399D929108}"/>
              </a:ext>
            </a:extLst>
          </p:cNvPr>
          <p:cNvGrpSpPr/>
          <p:nvPr/>
        </p:nvGrpSpPr>
        <p:grpSpPr>
          <a:xfrm>
            <a:off x="902779" y="1166927"/>
            <a:ext cx="7338442" cy="3939164"/>
            <a:chOff x="548395" y="1122198"/>
            <a:chExt cx="7338442" cy="3939164"/>
          </a:xfrm>
        </p:grpSpPr>
        <p:sp>
          <p:nvSpPr>
            <p:cNvPr id="86" name="圓角矩形 13">
              <a:extLst>
                <a:ext uri="{FF2B5EF4-FFF2-40B4-BE49-F238E27FC236}">
                  <a16:creationId xmlns:a16="http://schemas.microsoft.com/office/drawing/2014/main" xmlns="" id="{49042527-FA38-476C-97C4-ED5DCDE7FC5A}"/>
                </a:ext>
              </a:extLst>
            </p:cNvPr>
            <p:cNvSpPr/>
            <p:nvPr/>
          </p:nvSpPr>
          <p:spPr>
            <a:xfrm>
              <a:off x="548395" y="4113192"/>
              <a:ext cx="795265" cy="948170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70F78"/>
              </a:solidFill>
            </a:ln>
            <a:effectLst>
              <a:glow rad="127000">
                <a:srgbClr val="F70F78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: 圓角 86">
              <a:extLst>
                <a:ext uri="{FF2B5EF4-FFF2-40B4-BE49-F238E27FC236}">
                  <a16:creationId xmlns:a16="http://schemas.microsoft.com/office/drawing/2014/main" xmlns="" id="{1EE79EA3-39F5-458C-B105-719AFEF0DD56}"/>
                </a:ext>
              </a:extLst>
            </p:cNvPr>
            <p:cNvSpPr/>
            <p:nvPr/>
          </p:nvSpPr>
          <p:spPr>
            <a:xfrm>
              <a:off x="3198446" y="1122198"/>
              <a:ext cx="4688391" cy="3407921"/>
            </a:xfrm>
            <a:prstGeom prst="roundRect">
              <a:avLst>
                <a:gd name="adj" fmla="val 4828"/>
              </a:avLst>
            </a:prstGeom>
            <a:noFill/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8" name="直線接點 87">
              <a:extLst>
                <a:ext uri="{FF2B5EF4-FFF2-40B4-BE49-F238E27FC236}">
                  <a16:creationId xmlns:a16="http://schemas.microsoft.com/office/drawing/2014/main" xmlns="" id="{DFE1CC18-C5F8-4043-AAB4-96DDDDF68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429" y="1235488"/>
              <a:ext cx="2557017" cy="291568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xmlns="" id="{10FD5FF2-6265-4547-8666-DC090178EA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20"/>
              <a:ext cx="5855624" cy="52194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xmlns="" id="{223A4994-ED22-46FA-A10A-4952FA4592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19"/>
              <a:ext cx="2030500" cy="521941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xmlns="" id="{330BC891-D00A-4E2E-B3DA-D899F23C0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383366"/>
              <a:ext cx="1854786" cy="600463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xmlns="" id="{C300C31C-BF16-44EF-A855-2A89CB899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765" y="1434202"/>
              <a:ext cx="2423879" cy="2678990"/>
            </a:xfrm>
            <a:prstGeom prst="line">
              <a:avLst/>
            </a:prstGeom>
            <a:ln>
              <a:solidFill>
                <a:srgbClr val="F70F78"/>
              </a:solidFill>
            </a:ln>
            <a:effectLst>
              <a:glow rad="38100">
                <a:srgbClr val="F70F78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Shape 101">
            <a:extLst>
              <a:ext uri="{FF2B5EF4-FFF2-40B4-BE49-F238E27FC236}">
                <a16:creationId xmlns:a16="http://schemas.microsoft.com/office/drawing/2014/main" xmlns="" id="{51EEB971-0679-44E4-917E-2456DA41939E}"/>
              </a:ext>
            </a:extLst>
          </p:cNvPr>
          <p:cNvSpPr txBox="1"/>
          <p:nvPr/>
        </p:nvSpPr>
        <p:spPr>
          <a:xfrm>
            <a:off x="1682829" y="1463691"/>
            <a:ext cx="1865440" cy="874993"/>
          </a:xfrm>
          <a:prstGeom prst="rect">
            <a:avLst/>
          </a:prstGeom>
          <a:solidFill>
            <a:srgbClr val="F70F7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5959"/>
              </a:buClr>
              <a:buSzPct val="25000"/>
            </a:pPr>
            <a:r>
              <a:rPr lang="en-US" altLang="zh-TW" sz="3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 3.0 </a:t>
            </a:r>
          </a:p>
        </p:txBody>
      </p:sp>
      <p:pic>
        <p:nvPicPr>
          <p:cNvPr id="96" name="圖形 95">
            <a:extLst>
              <a:ext uri="{FF2B5EF4-FFF2-40B4-BE49-F238E27FC236}">
                <a16:creationId xmlns:a16="http://schemas.microsoft.com/office/drawing/2014/main" xmlns="" id="{B4237499-BFEE-47D2-922C-EC46ADC59D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88741" y="1973626"/>
            <a:ext cx="295836" cy="2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145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DB2CABB-EFEA-4278-918D-CAA68FB0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8420"/>
            <a:ext cx="7886700" cy="822960"/>
          </a:xfrm>
        </p:spPr>
        <p:txBody>
          <a:bodyPr>
            <a:normAutofit fontScale="90000"/>
          </a:bodyPr>
          <a:lstStyle/>
          <a:p>
            <a:pPr>
              <a:lnSpc>
                <a:spcPts val="3400"/>
              </a:lnSpc>
            </a:pPr>
            <a:r>
              <a:rPr lang="zh-TW" altLang="en-US" sz="4000" dirty="0">
                <a:solidFill>
                  <a:srgbClr val="FFFFFF"/>
                </a:solidFill>
                <a:latin typeface="Arial "/>
                <a:cs typeface="Arial"/>
              </a:rPr>
              <a:t>GPU card slots and supported dimension</a:t>
            </a:r>
            <a:r>
              <a:rPr lang="en-US" altLang="zh-TW" sz="4000" dirty="0">
                <a:solidFill>
                  <a:srgbClr val="FFFFFF"/>
                </a:solidFill>
                <a:latin typeface="Arial "/>
                <a:cs typeface="Arial"/>
              </a:rPr>
              <a:t>s</a:t>
            </a:r>
            <a:endParaRPr lang="zh-TW" altLang="en-US" dirty="0">
              <a:latin typeface="Arial 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xmlns="" id="{3E12AAC6-DFA9-4676-A930-59AAD8C2E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9774413"/>
              </p:ext>
            </p:extLst>
          </p:nvPr>
        </p:nvGraphicFramePr>
        <p:xfrm>
          <a:off x="241081" y="1096947"/>
          <a:ext cx="4980073" cy="400303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340000" algn="ctr" rotWithShape="0">
                    <a:srgbClr val="000000">
                      <a:alpha val="36000"/>
                    </a:srgbClr>
                  </a:outerShdw>
                </a:effectLst>
                <a:tableStyleId>{5C22544A-7EE6-4342-B048-85BDC9FD1C3A}</a:tableStyleId>
              </a:tblPr>
              <a:tblGrid>
                <a:gridCol w="1742825">
                  <a:extLst>
                    <a:ext uri="{9D8B030D-6E8A-4147-A177-3AD203B41FA5}">
                      <a16:colId xmlns:a16="http://schemas.microsoft.com/office/drawing/2014/main" xmlns="" val="2475411764"/>
                    </a:ext>
                  </a:extLst>
                </a:gridCol>
                <a:gridCol w="982712">
                  <a:extLst>
                    <a:ext uri="{9D8B030D-6E8A-4147-A177-3AD203B41FA5}">
                      <a16:colId xmlns:a16="http://schemas.microsoft.com/office/drawing/2014/main" xmlns="" val="3051433089"/>
                    </a:ext>
                  </a:extLst>
                </a:gridCol>
                <a:gridCol w="2254536">
                  <a:extLst>
                    <a:ext uri="{9D8B030D-6E8A-4147-A177-3AD203B41FA5}">
                      <a16:colId xmlns:a16="http://schemas.microsoft.com/office/drawing/2014/main" xmlns="" val="905747818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 kern="1200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NAS</a:t>
                      </a:r>
                      <a:endParaRPr lang="zh-TW" altLang="en-US" sz="1600" b="1" kern="1200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Slot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Dimension</a:t>
                      </a:r>
                      <a:r>
                        <a:rPr lang="zh-TW" altLang="en-US" sz="14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W x H x L (mm)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570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983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983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1</a:t>
                      </a:r>
                      <a:endParaRPr lang="zh-TW" altLang="en-US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 "/>
                          <a:ea typeface="微軟正黑體" panose="020B0604030504040204" pitchFamily="34" charset="-120"/>
                        </a:rPr>
                        <a:t>19 x 68.9 x 257</a:t>
                      </a:r>
                      <a:endParaRPr lang="zh-TW" altLang="en-US" sz="1400" b="1" i="0" u="none" strike="noStrike" noProof="0">
                        <a:latin typeface="Arial 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55636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-8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-8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68.9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1907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68.9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118341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-12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5751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778248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-16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 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420384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8571101"/>
                  </a:ext>
                </a:extLst>
              </a:tr>
              <a:tr h="370838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-24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83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 312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8886606"/>
                  </a:ext>
                </a:extLst>
              </a:tr>
              <a:tr h="370837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312</a:t>
                      </a:r>
                      <a:endParaRPr lang="zh-TW" sz="14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1245738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F952A58-F470-4457-84BA-513F2CCD6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866" y="1693474"/>
            <a:ext cx="3343261" cy="1821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8E1CDA7C-35AF-4CE0-8C53-63D55751B988}"/>
              </a:ext>
            </a:extLst>
          </p:cNvPr>
          <p:cNvGrpSpPr/>
          <p:nvPr/>
        </p:nvGrpSpPr>
        <p:grpSpPr>
          <a:xfrm>
            <a:off x="8719140" y="1612532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xmlns="" id="{9E83376F-D6C8-4E66-9BA0-7C2F488B0976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文字方塊 42">
              <a:extLst>
                <a:ext uri="{FF2B5EF4-FFF2-40B4-BE49-F238E27FC236}">
                  <a16:creationId xmlns:a16="http://schemas.microsoft.com/office/drawing/2014/main" xmlns="" id="{DAA55816-5CF3-48DD-A077-72749C7EC21F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W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B1BC2815-69AC-4FA7-9DB6-8F6A0A13C872}"/>
              </a:ext>
            </a:extLst>
          </p:cNvPr>
          <p:cNvGrpSpPr/>
          <p:nvPr/>
        </p:nvGrpSpPr>
        <p:grpSpPr>
          <a:xfrm>
            <a:off x="8675527" y="2419524"/>
            <a:ext cx="315200" cy="369332"/>
            <a:chOff x="1574207" y="3268775"/>
            <a:chExt cx="404975" cy="474525"/>
          </a:xfrm>
          <a:solidFill>
            <a:srgbClr val="FFFF00"/>
          </a:solidFill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xmlns="" id="{69685A88-8557-4C22-8D1D-E1CD98BEBEB7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字方塊 42">
              <a:extLst>
                <a:ext uri="{FF2B5EF4-FFF2-40B4-BE49-F238E27FC236}">
                  <a16:creationId xmlns:a16="http://schemas.microsoft.com/office/drawing/2014/main" xmlns="" id="{BD25F894-8140-411E-A927-C444AA8E668B}"/>
                </a:ext>
              </a:extLst>
            </p:cNvPr>
            <p:cNvSpPr txBox="1"/>
            <p:nvPr/>
          </p:nvSpPr>
          <p:spPr>
            <a:xfrm>
              <a:off x="1574207" y="3268775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H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xmlns="" id="{62AF1AA2-5326-4E29-A272-D03F2E09B6C3}"/>
              </a:ext>
            </a:extLst>
          </p:cNvPr>
          <p:cNvGrpSpPr/>
          <p:nvPr/>
        </p:nvGrpSpPr>
        <p:grpSpPr>
          <a:xfrm>
            <a:off x="6918323" y="3330240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xmlns="" id="{01D71A02-E458-49E7-B983-9275D7233330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字方塊 42">
              <a:extLst>
                <a:ext uri="{FF2B5EF4-FFF2-40B4-BE49-F238E27FC236}">
                  <a16:creationId xmlns:a16="http://schemas.microsoft.com/office/drawing/2014/main" xmlns="" id="{EF2BFFD0-D2FC-4684-86A9-02C1D100438E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14965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0EBE13-58B5-9A48-AEAA-09AB0F21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 "/>
                <a:cs typeface="Arial" panose="020B0604020202020204" pitchFamily="34" charset="0"/>
              </a:rPr>
              <a:t>Supports up to </a:t>
            </a:r>
            <a:r>
              <a:rPr lang="zh-TW" altLang="en-US" sz="3600">
                <a:solidFill>
                  <a:srgbClr val="FFFF00"/>
                </a:solidFill>
                <a:latin typeface="Arial "/>
                <a:cs typeface="Arial" panose="020B0604020202020204" pitchFamily="34" charset="0"/>
              </a:rPr>
              <a:t>64 GB 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Memory</a:t>
            </a:r>
            <a:endParaRPr lang="en-US" sz="3600">
              <a:latin typeface="Arial 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A2D425E4-6C9F-4640-8728-DC123D47A2C5}"/>
              </a:ext>
            </a:extLst>
          </p:cNvPr>
          <p:cNvSpPr txBox="1"/>
          <p:nvPr/>
        </p:nvSpPr>
        <p:spPr>
          <a:xfrm>
            <a:off x="224908" y="1112262"/>
            <a:ext cx="5131789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F70F78"/>
              </a:buClr>
              <a:buFont typeface="Arial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微軟正黑體"/>
                <a:ea typeface="微軟正黑體"/>
              </a:rPr>
              <a:t>Supports Dual-channel and Long-DIMM x4</a:t>
            </a:r>
            <a:endParaRPr lang="zh-TW" altLang="en-US" sz="1600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174625" indent="-174625">
              <a:buClr>
                <a:srgbClr val="F70F78"/>
              </a:buClr>
              <a:buFont typeface="Arial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Installing memory in pair to take advantage of dual-channel</a:t>
            </a:r>
            <a:endParaRPr lang="zh-TW" altLang="en-US" sz="1600" b="1" dirty="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4" name="矩形: 圓角 14">
            <a:extLst>
              <a:ext uri="{FF2B5EF4-FFF2-40B4-BE49-F238E27FC236}">
                <a16:creationId xmlns:a16="http://schemas.microsoft.com/office/drawing/2014/main" xmlns="" id="{54C80C4F-935A-AA4E-846B-F114118D8312}"/>
              </a:ext>
            </a:extLst>
          </p:cNvPr>
          <p:cNvSpPr/>
          <p:nvPr/>
        </p:nvSpPr>
        <p:spPr>
          <a:xfrm>
            <a:off x="383161" y="2000865"/>
            <a:ext cx="2183332" cy="4068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15">
            <a:extLst>
              <a:ext uri="{FF2B5EF4-FFF2-40B4-BE49-F238E27FC236}">
                <a16:creationId xmlns:a16="http://schemas.microsoft.com/office/drawing/2014/main" xmlns="" id="{D92C34B8-5CA7-2D4A-970C-C6CE2618781C}"/>
              </a:ext>
            </a:extLst>
          </p:cNvPr>
          <p:cNvSpPr txBox="1"/>
          <p:nvPr/>
        </p:nvSpPr>
        <p:spPr>
          <a:xfrm>
            <a:off x="386643" y="2026100"/>
            <a:ext cx="2201871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module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18">
            <a:extLst>
              <a:ext uri="{FF2B5EF4-FFF2-40B4-BE49-F238E27FC236}">
                <a16:creationId xmlns:a16="http://schemas.microsoft.com/office/drawing/2014/main" xmlns="" id="{9A82345C-0638-844D-A74D-1F81876220D8}"/>
              </a:ext>
            </a:extLst>
          </p:cNvPr>
          <p:cNvSpPr/>
          <p:nvPr/>
        </p:nvSpPr>
        <p:spPr>
          <a:xfrm>
            <a:off x="2924596" y="2000865"/>
            <a:ext cx="2183332" cy="4068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19">
            <a:extLst>
              <a:ext uri="{FF2B5EF4-FFF2-40B4-BE49-F238E27FC236}">
                <a16:creationId xmlns:a16="http://schemas.microsoft.com/office/drawing/2014/main" xmlns="" id="{3907D911-3D9F-A64B-A585-1DCD7E64CE2F}"/>
              </a:ext>
            </a:extLst>
          </p:cNvPr>
          <p:cNvSpPr txBox="1"/>
          <p:nvPr/>
        </p:nvSpPr>
        <p:spPr>
          <a:xfrm>
            <a:off x="2928078" y="2026100"/>
            <a:ext cx="2201871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Tow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module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30">
            <a:extLst>
              <a:ext uri="{FF2B5EF4-FFF2-40B4-BE49-F238E27FC236}">
                <a16:creationId xmlns:a16="http://schemas.microsoft.com/office/drawing/2014/main" xmlns="" id="{72D3A2AA-34B3-6143-A080-5E4D70A10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9897" b="11450"/>
          <a:stretch/>
        </p:blipFill>
        <p:spPr>
          <a:xfrm>
            <a:off x="5403455" y="1298309"/>
            <a:ext cx="3740546" cy="3696884"/>
          </a:xfrm>
          <a:prstGeom prst="rect">
            <a:avLst/>
          </a:prstGeom>
        </p:spPr>
      </p:pic>
      <p:pic>
        <p:nvPicPr>
          <p:cNvPr id="9" name="圖形 31">
            <a:extLst>
              <a:ext uri="{FF2B5EF4-FFF2-40B4-BE49-F238E27FC236}">
                <a16:creationId xmlns:a16="http://schemas.microsoft.com/office/drawing/2014/main" xmlns="" id="{4D58D674-461B-E84A-A2A4-C6101BB9B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4429" y="2822483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pic>
        <p:nvPicPr>
          <p:cNvPr id="10" name="圖形 32">
            <a:extLst>
              <a:ext uri="{FF2B5EF4-FFF2-40B4-BE49-F238E27FC236}">
                <a16:creationId xmlns:a16="http://schemas.microsoft.com/office/drawing/2014/main" xmlns="" id="{9B93D9AA-1F9E-7043-8A1F-DCACD4920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02654" y="2822483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sp>
        <p:nvSpPr>
          <p:cNvPr id="13" name="文字方塊 3">
            <a:extLst>
              <a:ext uri="{FF2B5EF4-FFF2-40B4-BE49-F238E27FC236}">
                <a16:creationId xmlns:a16="http://schemas.microsoft.com/office/drawing/2014/main" xmlns="" id="{F0526DCA-D398-4E0D-955C-8598139C63FE}"/>
              </a:ext>
            </a:extLst>
          </p:cNvPr>
          <p:cNvSpPr txBox="1"/>
          <p:nvPr/>
        </p:nvSpPr>
        <p:spPr>
          <a:xfrm>
            <a:off x="2624567" y="2414182"/>
            <a:ext cx="2778888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sz="160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FF0040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B0</a:t>
            </a:r>
            <a:r>
              <a:rPr lang="zh-TW" altLang="en-US" sz="1600">
                <a:solidFill>
                  <a:srgbClr val="FF0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slots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4">
            <a:extLst>
              <a:ext uri="{FF2B5EF4-FFF2-40B4-BE49-F238E27FC236}">
                <a16:creationId xmlns:a16="http://schemas.microsoft.com/office/drawing/2014/main" xmlns="" id="{4113D53F-CD2C-41EE-92FA-64E062ED6739}"/>
              </a:ext>
            </a:extLst>
          </p:cNvPr>
          <p:cNvSpPr txBox="1"/>
          <p:nvPr/>
        </p:nvSpPr>
        <p:spPr>
          <a:xfrm>
            <a:off x="329852" y="2424291"/>
            <a:ext cx="218333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sz="160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862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B7A8D-E555-0040-A5FF-19701834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24" y="91440"/>
            <a:ext cx="7886700" cy="822960"/>
          </a:xfrm>
        </p:spPr>
        <p:txBody>
          <a:bodyPr/>
          <a:lstStyle/>
          <a:p>
            <a:r>
              <a:rPr lang="en-US" altLang="zh-TW" dirty="0">
                <a:latin typeface="Arial "/>
                <a:cs typeface="Arial"/>
              </a:rPr>
              <a:t>TS</a:t>
            </a:r>
            <a:r>
              <a:rPr lang="zh-TW" altLang="en-US" dirty="0">
                <a:latin typeface="Arial "/>
                <a:cs typeface="Arial"/>
              </a:rPr>
              <a:t>-x</a:t>
            </a:r>
            <a:r>
              <a:rPr lang="en-US" altLang="zh-TW" dirty="0">
                <a:latin typeface="Arial "/>
                <a:cs typeface="Arial"/>
              </a:rPr>
              <a:t>83</a:t>
            </a:r>
            <a:r>
              <a:rPr lang="zh-TW" altLang="en-US" dirty="0">
                <a:latin typeface="Arial "/>
                <a:cs typeface="Arial"/>
              </a:rPr>
              <a:t>XU</a:t>
            </a:r>
            <a:r>
              <a:rPr lang="zh-TW" altLang="en-US" dirty="0">
                <a:latin typeface="Arial "/>
              </a:rPr>
              <a:t> </a:t>
            </a:r>
            <a:r>
              <a:rPr lang="en-US" altLang="zh-TW" dirty="0">
                <a:latin typeface="Arial "/>
                <a:cs typeface="Arial" panose="020B0604020202020204" pitchFamily="34" charset="0"/>
              </a:rPr>
              <a:t>Memory Accessories</a:t>
            </a:r>
            <a:endParaRPr lang="en-US" dirty="0">
              <a:latin typeface="Arial 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xmlns="" id="{440D91AB-6DC1-5046-8A6C-CDE5368DA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1507318"/>
              </p:ext>
            </p:extLst>
          </p:nvPr>
        </p:nvGraphicFramePr>
        <p:xfrm>
          <a:off x="833480" y="1178645"/>
          <a:ext cx="7477040" cy="3537114"/>
        </p:xfrm>
        <a:graphic>
          <a:graphicData uri="http://schemas.openxmlformats.org/drawingml/2006/table">
            <a:tbl>
              <a:tblPr firstRow="1" bandRow="1">
                <a:effectLst>
                  <a:outerShdw blurRad="228600" dist="241300" dir="3540000" algn="ctr" rotWithShape="0">
                    <a:srgbClr val="000000">
                      <a:alpha val="48000"/>
                    </a:srgbClr>
                  </a:outerShdw>
                </a:effectLst>
                <a:tableStyleId>{5C22544A-7EE6-4342-B048-85BDC9FD1C3A}</a:tableStyleId>
              </a:tblPr>
              <a:tblGrid>
                <a:gridCol w="3115433">
                  <a:extLst>
                    <a:ext uri="{9D8B030D-6E8A-4147-A177-3AD203B41FA5}">
                      <a16:colId xmlns:a16="http://schemas.microsoft.com/office/drawing/2014/main" xmlns="" val="320320051"/>
                    </a:ext>
                  </a:extLst>
                </a:gridCol>
                <a:gridCol w="4361607">
                  <a:extLst>
                    <a:ext uri="{9D8B030D-6E8A-4147-A177-3AD203B41FA5}">
                      <a16:colId xmlns:a16="http://schemas.microsoft.com/office/drawing/2014/main" xmlns="" val="3539905540"/>
                    </a:ext>
                  </a:extLst>
                </a:gridCol>
              </a:tblGrid>
              <a:tr h="5195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Ordering P/N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Specification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92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RAM-4GDR4ECA0-UD-2666</a:t>
                      </a:r>
                      <a:endParaRPr lang="zh-TW" sz="1600" b="1" u="none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ECC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DDR4(288PIN)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Apacer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2666</a:t>
                      </a:r>
                      <a:endParaRPr lang="zh-TW" altLang="en-US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</a:t>
                      </a:r>
                      <a:r>
                        <a:rPr lang="zh-TW" altLang="en-US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78.B1GSB.4050B</a:t>
                      </a:r>
                      <a:endParaRPr lang="zh-TW" altLang="en-US" sz="1200" b="0" i="0" u="none" strike="noStrike" kern="120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7737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RAM-8GDR4ECA0-UD-2666</a:t>
                      </a:r>
                      <a:endParaRPr lang="zh-TW" sz="1600" b="1" u="none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ECC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8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  <a:endParaRPr lang="en-US" alt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Apacer</a:t>
                      </a:r>
                      <a:endParaRPr 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2666</a:t>
                      </a:r>
                      <a:endParaRPr 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 </a:t>
                      </a: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78.C1GSC.4050B</a:t>
                      </a:r>
                      <a:endParaRPr lang="zh-TW" altLang="en-US" sz="1200" b="0" i="0" u="none" strike="noStrike" kern="120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728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800" b="0" i="0" u="non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RAM-16GDR4ECA0-UD-2666</a:t>
                      </a:r>
                      <a:endParaRPr lang="zh-TW" altLang="en-US" sz="1800" b="0" i="0" u="non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DDR type: ECC 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Capacity: 16GB</a:t>
                      </a:r>
                    </a:p>
                    <a:p>
                      <a:pPr lvl="0" algn="l">
                        <a:buNone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Manufacturer: </a:t>
                      </a:r>
                      <a:r>
                        <a:rPr lang="en-US" altLang="zh-TW" sz="1200" b="0" i="0" u="none" strike="noStrike" kern="1200" noProof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Apacer</a:t>
                      </a:r>
                      <a:endParaRPr lang="zh-TW" altLang="en-US" sz="1200" b="0" i="0" u="none" strike="noStrike" kern="1200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Frequency: DDR4-2666</a:t>
                      </a:r>
                      <a:endParaRPr lang="zh-TW" altLang="en-US" sz="1200" b="0" i="0" u="none" strike="noStrike" kern="1200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Manufacturer P/N: </a:t>
                      </a: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78.D1GSC.4010B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5965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32300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CF09136F-7171-4948-87C6-08BCCDCEDA6C}"/>
              </a:ext>
            </a:extLst>
          </p:cNvPr>
          <p:cNvGrpSpPr/>
          <p:nvPr/>
        </p:nvGrpSpPr>
        <p:grpSpPr>
          <a:xfrm>
            <a:off x="150210" y="1174651"/>
            <a:ext cx="8843580" cy="3741852"/>
            <a:chOff x="150210" y="1174651"/>
            <a:chExt cx="8843580" cy="3741852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xmlns="" id="{BF755439-76C6-49EA-8864-CC253ADCC2E7}"/>
                </a:ext>
              </a:extLst>
            </p:cNvPr>
            <p:cNvGrpSpPr/>
            <p:nvPr/>
          </p:nvGrpSpPr>
          <p:grpSpPr>
            <a:xfrm>
              <a:off x="3125667" y="1174651"/>
              <a:ext cx="2884903" cy="3741852"/>
              <a:chOff x="150210" y="1174651"/>
              <a:chExt cx="2884903" cy="3741852"/>
            </a:xfrm>
          </p:grpSpPr>
          <p:sp>
            <p:nvSpPr>
              <p:cNvPr id="34" name="流程圖: 程序 33">
                <a:extLst>
                  <a:ext uri="{FF2B5EF4-FFF2-40B4-BE49-F238E27FC236}">
                    <a16:creationId xmlns:a16="http://schemas.microsoft.com/office/drawing/2014/main" xmlns="" id="{69C2E8B9-AB45-466E-B5DF-5749CD90783B}"/>
                  </a:ext>
                </a:extLst>
              </p:cNvPr>
              <p:cNvSpPr/>
              <p:nvPr/>
            </p:nvSpPr>
            <p:spPr>
              <a:xfrm>
                <a:off x="150210" y="2015978"/>
                <a:ext cx="2874664" cy="823811"/>
              </a:xfrm>
              <a:prstGeom prst="flowChartProcess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9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xmlns="" id="{F1935A32-9389-4935-876D-E5BE24B91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60451" y="1174651"/>
                <a:ext cx="2874662" cy="3741852"/>
              </a:xfrm>
              <a:prstGeom prst="rect">
                <a:avLst/>
              </a:prstGeom>
            </p:spPr>
          </p:pic>
          <p:pic>
            <p:nvPicPr>
              <p:cNvPr id="37" name="圖形 36">
                <a:extLst>
                  <a:ext uri="{FF2B5EF4-FFF2-40B4-BE49-F238E27FC236}">
                    <a16:creationId xmlns:a16="http://schemas.microsoft.com/office/drawing/2014/main" xmlns="" id="{C10B9A72-8543-48DB-A726-A95E73C196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b="-4"/>
              <a:stretch/>
            </p:blipFill>
            <p:spPr>
              <a:xfrm flipV="1">
                <a:off x="574196" y="4704936"/>
                <a:ext cx="2409440" cy="177803"/>
              </a:xfrm>
              <a:prstGeom prst="rect">
                <a:avLst/>
              </a:prstGeom>
            </p:spPr>
          </p:pic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xmlns="" id="{673A3CC7-DDF0-419F-AC1A-EC2A6A29C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629" y="2839789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xmlns="" id="{1C453D59-A3C9-4363-9DF7-B64277C80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49" y="2015978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xmlns="" id="{39D9428A-B219-4E05-B080-E395879DCEC7}"/>
                </a:ext>
              </a:extLst>
            </p:cNvPr>
            <p:cNvGrpSpPr/>
            <p:nvPr/>
          </p:nvGrpSpPr>
          <p:grpSpPr>
            <a:xfrm>
              <a:off x="6108887" y="1174651"/>
              <a:ext cx="2884903" cy="3741852"/>
              <a:chOff x="150210" y="1174651"/>
              <a:chExt cx="2884903" cy="3741852"/>
            </a:xfrm>
          </p:grpSpPr>
          <p:sp>
            <p:nvSpPr>
              <p:cNvPr id="54" name="流程圖: 程序 53">
                <a:extLst>
                  <a:ext uri="{FF2B5EF4-FFF2-40B4-BE49-F238E27FC236}">
                    <a16:creationId xmlns:a16="http://schemas.microsoft.com/office/drawing/2014/main" xmlns="" id="{390FD7BC-FC85-4B40-B590-DC01D233BE8E}"/>
                  </a:ext>
                </a:extLst>
              </p:cNvPr>
              <p:cNvSpPr/>
              <p:nvPr/>
            </p:nvSpPr>
            <p:spPr>
              <a:xfrm>
                <a:off x="150210" y="2015978"/>
                <a:ext cx="2874664" cy="823811"/>
              </a:xfrm>
              <a:prstGeom prst="flowChartProcess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9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xmlns="" id="{97C54C92-2014-42B3-ACFF-7CB5A8808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60451" y="1174651"/>
                <a:ext cx="2874662" cy="3741852"/>
              </a:xfrm>
              <a:prstGeom prst="rect">
                <a:avLst/>
              </a:prstGeom>
            </p:spPr>
          </p:pic>
          <p:pic>
            <p:nvPicPr>
              <p:cNvPr id="56" name="圖形 55">
                <a:extLst>
                  <a:ext uri="{FF2B5EF4-FFF2-40B4-BE49-F238E27FC236}">
                    <a16:creationId xmlns:a16="http://schemas.microsoft.com/office/drawing/2014/main" xmlns="" id="{8D6D2121-742D-44CE-9DE6-AA7C05548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b="-4"/>
              <a:stretch/>
            </p:blipFill>
            <p:spPr>
              <a:xfrm flipV="1">
                <a:off x="574196" y="4704936"/>
                <a:ext cx="2409440" cy="177803"/>
              </a:xfrm>
              <a:prstGeom prst="rect">
                <a:avLst/>
              </a:prstGeom>
            </p:spPr>
          </p:pic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xmlns="" id="{6FE3BC79-8CDD-4CDC-B0CD-67D9F4D0D2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629" y="2839789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xmlns="" id="{E3080D54-4DE7-4C86-884D-290361AAC0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49" y="2015978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xmlns="" id="{E1F75194-D11A-400F-9C53-60EA01562DCA}"/>
                </a:ext>
              </a:extLst>
            </p:cNvPr>
            <p:cNvGrpSpPr/>
            <p:nvPr/>
          </p:nvGrpSpPr>
          <p:grpSpPr>
            <a:xfrm>
              <a:off x="150210" y="1174651"/>
              <a:ext cx="2884903" cy="3741852"/>
              <a:chOff x="150210" y="1174651"/>
              <a:chExt cx="2884903" cy="3741852"/>
            </a:xfrm>
          </p:grpSpPr>
          <p:sp>
            <p:nvSpPr>
              <p:cNvPr id="62" name="流程圖: 程序 61">
                <a:extLst>
                  <a:ext uri="{FF2B5EF4-FFF2-40B4-BE49-F238E27FC236}">
                    <a16:creationId xmlns:a16="http://schemas.microsoft.com/office/drawing/2014/main" xmlns="" id="{EEF52351-79ED-48D7-AA9C-3390983A3886}"/>
                  </a:ext>
                </a:extLst>
              </p:cNvPr>
              <p:cNvSpPr/>
              <p:nvPr/>
            </p:nvSpPr>
            <p:spPr>
              <a:xfrm>
                <a:off x="150210" y="2015978"/>
                <a:ext cx="2874664" cy="823811"/>
              </a:xfrm>
              <a:prstGeom prst="flowChartProcess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9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xmlns="" id="{3106FE17-C9D6-4144-9854-7481E10EC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60451" y="1174651"/>
                <a:ext cx="2874662" cy="3741852"/>
              </a:xfrm>
              <a:prstGeom prst="rect">
                <a:avLst/>
              </a:prstGeom>
            </p:spPr>
          </p:pic>
          <p:pic>
            <p:nvPicPr>
              <p:cNvPr id="64" name="圖形 63">
                <a:extLst>
                  <a:ext uri="{FF2B5EF4-FFF2-40B4-BE49-F238E27FC236}">
                    <a16:creationId xmlns:a16="http://schemas.microsoft.com/office/drawing/2014/main" xmlns="" id="{6B895D28-3775-4D2D-823F-7A3CD1FD5C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b="-4"/>
              <a:stretch/>
            </p:blipFill>
            <p:spPr>
              <a:xfrm flipV="1">
                <a:off x="574196" y="4704936"/>
                <a:ext cx="2409440" cy="177803"/>
              </a:xfrm>
              <a:prstGeom prst="rect">
                <a:avLst/>
              </a:prstGeom>
            </p:spPr>
          </p:pic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xmlns="" id="{2A77D355-EFDC-4F81-9318-08A066F5F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629" y="2839789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xmlns="" id="{9F69A299-9F18-40FD-BB72-699E12D1A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49" y="2015978"/>
                <a:ext cx="2868245" cy="0"/>
              </a:xfrm>
              <a:prstGeom prst="line">
                <a:avLst/>
              </a:prstGeom>
              <a:ln>
                <a:solidFill>
                  <a:srgbClr val="F70F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xmlns="" id="{FF1F93C5-05F5-4B06-8F1F-4F415459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0437" y="2124696"/>
              <a:ext cx="2507049" cy="636585"/>
            </a:xfrm>
            <a:prstGeom prst="rect">
              <a:avLst/>
            </a:prstGeom>
          </p:spPr>
        </p:pic>
        <p:sp>
          <p:nvSpPr>
            <p:cNvPr id="68" name="TextBox 4">
              <a:extLst>
                <a:ext uri="{FF2B5EF4-FFF2-40B4-BE49-F238E27FC236}">
                  <a16:creationId xmlns:a16="http://schemas.microsoft.com/office/drawing/2014/main" xmlns="" id="{03488763-1F5B-4614-94AC-7425D89D90A5}"/>
                </a:ext>
              </a:extLst>
            </p:cNvPr>
            <p:cNvSpPr txBox="1"/>
            <p:nvPr/>
          </p:nvSpPr>
          <p:spPr>
            <a:xfrm>
              <a:off x="267158" y="1252676"/>
              <a:ext cx="1781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RAIL-B02</a:t>
              </a:r>
            </a:p>
          </p:txBody>
        </p:sp>
        <p:sp>
          <p:nvSpPr>
            <p:cNvPr id="69" name="TextBox 4">
              <a:extLst>
                <a:ext uri="{FF2B5EF4-FFF2-40B4-BE49-F238E27FC236}">
                  <a16:creationId xmlns:a16="http://schemas.microsoft.com/office/drawing/2014/main" xmlns="" id="{BF21B83C-4BAF-44BB-9CBF-CB16F30DD8A1}"/>
                </a:ext>
              </a:extLst>
            </p:cNvPr>
            <p:cNvSpPr txBox="1"/>
            <p:nvPr/>
          </p:nvSpPr>
          <p:spPr>
            <a:xfrm>
              <a:off x="3020912" y="1252676"/>
              <a:ext cx="22591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RAIL-A03-57</a:t>
              </a:r>
            </a:p>
          </p:txBody>
        </p:sp>
        <p:sp>
          <p:nvSpPr>
            <p:cNvPr id="70" name="TextBox 4">
              <a:extLst>
                <a:ext uri="{FF2B5EF4-FFF2-40B4-BE49-F238E27FC236}">
                  <a16:creationId xmlns:a16="http://schemas.microsoft.com/office/drawing/2014/main" xmlns="" id="{B8C7CEA2-D410-4A0C-A472-D888E4D8A43D}"/>
                </a:ext>
              </a:extLst>
            </p:cNvPr>
            <p:cNvSpPr txBox="1"/>
            <p:nvPr/>
          </p:nvSpPr>
          <p:spPr>
            <a:xfrm>
              <a:off x="6006321" y="1252676"/>
              <a:ext cx="22878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2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RAIL-A02-90</a:t>
              </a:r>
            </a:p>
          </p:txBody>
        </p:sp>
        <p:pic>
          <p:nvPicPr>
            <p:cNvPr id="71" name="圖片 70" descr="Photos of RAIL-B02_橫w3000.png">
              <a:extLst>
                <a:ext uri="{FF2B5EF4-FFF2-40B4-BE49-F238E27FC236}">
                  <a16:creationId xmlns:a16="http://schemas.microsoft.com/office/drawing/2014/main" xmlns="" id="{686D9D95-D15C-42B1-96DF-7AD06C41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3318159" y="1923043"/>
              <a:ext cx="2612343" cy="840866"/>
            </a:xfrm>
            <a:prstGeom prst="rect">
              <a:avLst/>
            </a:prstGeom>
          </p:spPr>
        </p:pic>
        <p:pic>
          <p:nvPicPr>
            <p:cNvPr id="72" name="圖片 71" descr="Photos of RAIL-B02_橫w3000.png">
              <a:extLst>
                <a:ext uri="{FF2B5EF4-FFF2-40B4-BE49-F238E27FC236}">
                  <a16:creationId xmlns:a16="http://schemas.microsoft.com/office/drawing/2014/main" xmlns="" id="{7A20A6FF-5DA2-4EA5-A2DE-FB95083D8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6159149" y="1913735"/>
              <a:ext cx="2772104" cy="89229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F2237-A5EF-F746-A002-BCFDE85E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96" y="91440"/>
            <a:ext cx="7886700" cy="822960"/>
          </a:xfrm>
        </p:spPr>
        <p:txBody>
          <a:bodyPr/>
          <a:lstStyle/>
          <a:p>
            <a:pPr algn="ctr"/>
            <a:r>
              <a:rPr lang="en-US" altLang="zh-CN" dirty="0">
                <a:latin typeface="Arial "/>
              </a:rPr>
              <a:t>Tool-less Rail Kit</a:t>
            </a:r>
            <a:endParaRPr lang="en-US" dirty="0">
              <a:latin typeface="Arial 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xmlns="" id="{DF8D3C89-5D43-4F4E-8AE2-BBD888FA9847}"/>
              </a:ext>
            </a:extLst>
          </p:cNvPr>
          <p:cNvSpPr txBox="1"/>
          <p:nvPr/>
        </p:nvSpPr>
        <p:spPr>
          <a:xfrm>
            <a:off x="311862" y="3045580"/>
            <a:ext cx="27194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TS-883XU/1283XU</a:t>
            </a:r>
            <a:endParaRPr lang="en-US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 </a:t>
            </a:r>
            <a:r>
              <a:rPr lang="en-US" altLang="zh-CN" sz="3600" b="1">
                <a:solidFill>
                  <a:srgbClr val="D0F8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20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xmlns="" id="{D66E192C-59DA-4A5E-8253-61C95CBA845B}"/>
              </a:ext>
            </a:extLst>
          </p:cNvPr>
          <p:cNvSpPr txBox="1"/>
          <p:nvPr/>
        </p:nvSpPr>
        <p:spPr>
          <a:xfrm>
            <a:off x="3349160" y="3045581"/>
            <a:ext cx="271941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en-US" altLang="zh-TW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TS-1683XU</a:t>
            </a:r>
          </a:p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</a:t>
            </a:r>
            <a:r>
              <a:rPr lang="en-US" altLang="zh-CN" sz="3600" b="1">
                <a:solidFill>
                  <a:srgbClr val="D0F8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57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xmlns="" id="{E23CC24B-533A-4C9D-9ED1-5E34B89D9E62}"/>
              </a:ext>
            </a:extLst>
          </p:cNvPr>
          <p:cNvSpPr txBox="1"/>
          <p:nvPr/>
        </p:nvSpPr>
        <p:spPr>
          <a:xfrm>
            <a:off x="6328594" y="3045581"/>
            <a:ext cx="27194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en-US" altLang="zh-TW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TS-2483XU</a:t>
            </a:r>
          </a:p>
          <a:p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 </a:t>
            </a:r>
            <a:r>
              <a:rPr lang="en-US" altLang="zh-CN" sz="3600" b="1">
                <a:solidFill>
                  <a:srgbClr val="D0F8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90</a:t>
            </a:r>
            <a:r>
              <a:rPr lang="en-US" altLang="zh-CN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353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D1173CA3-1137-4C48-A061-33BE9FECCA7F}"/>
              </a:ext>
            </a:extLst>
          </p:cNvPr>
          <p:cNvGrpSpPr/>
          <p:nvPr/>
        </p:nvGrpSpPr>
        <p:grpSpPr>
          <a:xfrm>
            <a:off x="0" y="-5974"/>
            <a:ext cx="9144000" cy="5149475"/>
            <a:chOff x="0" y="-5974"/>
            <a:chExt cx="9144000" cy="514947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ECB0764A-9647-40CB-AE84-E82A9B897F5F}"/>
                </a:ext>
              </a:extLst>
            </p:cNvPr>
            <p:cNvSpPr/>
            <p:nvPr/>
          </p:nvSpPr>
          <p:spPr>
            <a:xfrm>
              <a:off x="0" y="892849"/>
              <a:ext cx="9144000" cy="42506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xmlns="" id="{E129DC67-2248-44BE-BA82-1E10C6AC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-5974"/>
              <a:ext cx="6388608" cy="514947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xmlns="" id="{068D1453-D6A8-41A9-B5EF-63BDF89F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7492" b="3374"/>
            <a:stretch/>
          </p:blipFill>
          <p:spPr>
            <a:xfrm>
              <a:off x="785642" y="906084"/>
              <a:ext cx="7131334" cy="423741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5A0DD-469E-C147-9BFB-09831088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9" y="91440"/>
            <a:ext cx="7886700" cy="822960"/>
          </a:xfrm>
        </p:spPr>
        <p:txBody>
          <a:bodyPr/>
          <a:lstStyle/>
          <a:p>
            <a:r>
              <a:rPr lang="en-US" altLang="zh-CN" dirty="0">
                <a:latin typeface="Arial "/>
              </a:rPr>
              <a:t>Hardware upgrade made easy</a:t>
            </a:r>
            <a:endParaRPr lang="en-US" dirty="0">
              <a:latin typeface="Arial "/>
            </a:endParaRPr>
          </a:p>
        </p:txBody>
      </p:sp>
      <p:sp>
        <p:nvSpPr>
          <p:cNvPr id="9" name="矩形 12">
            <a:extLst>
              <a:ext uri="{FF2B5EF4-FFF2-40B4-BE49-F238E27FC236}">
                <a16:creationId xmlns:a16="http://schemas.microsoft.com/office/drawing/2014/main" xmlns="" id="{AA01FF37-2277-AE45-B777-3D7E2DEC6D2C}"/>
              </a:ext>
            </a:extLst>
          </p:cNvPr>
          <p:cNvSpPr/>
          <p:nvPr/>
        </p:nvSpPr>
        <p:spPr>
          <a:xfrm>
            <a:off x="-68094" y="1503314"/>
            <a:ext cx="3453770" cy="70788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30000">
                <a:srgbClr val="00B0F0"/>
              </a:gs>
              <a:gs pos="70000">
                <a:srgbClr val="00B0F0"/>
              </a:gs>
              <a:gs pos="100000">
                <a:srgbClr val="0070C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Pull it out and lift 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 the cover </a:t>
            </a:r>
          </a:p>
        </p:txBody>
      </p:sp>
    </p:spTree>
    <p:extLst>
      <p:ext uri="{BB962C8B-B14F-4D97-AF65-F5344CB8AC3E}">
        <p14:creationId xmlns:p14="http://schemas.microsoft.com/office/powerpoint/2010/main" xmlns="" val="1435282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47280"/>
            <a:ext cx="8442650" cy="82296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Arial "/>
              </a:rPr>
              <a:t>More Efficient Backup with USB 3.1 Gen 2 </a:t>
            </a:r>
            <a:endParaRPr lang="en-US" sz="3200" dirty="0">
              <a:latin typeface="Arial 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8131D48A-6951-4EC5-A6F8-1F49E13ABA17}"/>
              </a:ext>
            </a:extLst>
          </p:cNvPr>
          <p:cNvGrpSpPr/>
          <p:nvPr/>
        </p:nvGrpSpPr>
        <p:grpSpPr>
          <a:xfrm>
            <a:off x="4685180" y="914400"/>
            <a:ext cx="4147281" cy="3612506"/>
            <a:chOff x="4685180" y="861713"/>
            <a:chExt cx="4147281" cy="361250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xmlns="" id="{00BB2900-112F-4D4E-9861-CFBA79AA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39928" y="861713"/>
              <a:ext cx="292533" cy="3612506"/>
            </a:xfrm>
            <a:prstGeom prst="rect">
              <a:avLst/>
            </a:prstGeom>
          </p:spPr>
        </p:pic>
        <p:sp>
          <p:nvSpPr>
            <p:cNvPr id="10" name="圓角矩形 9"/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2337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4857752" y="1338553"/>
            <a:ext cx="3675070" cy="1330628"/>
          </a:xfrm>
          <a:prstGeom prst="roundRect">
            <a:avLst>
              <a:gd name="adj" fmla="val 5463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7DB4577-7901-3348-84C5-76A779029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847152" y="2338685"/>
            <a:ext cx="3647920" cy="2188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B443A98C-575B-4849-BB8F-0D413E33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186" t="12981" r="6425" b="12657"/>
          <a:stretch/>
        </p:blipFill>
        <p:spPr>
          <a:xfrm>
            <a:off x="4999953" y="1553288"/>
            <a:ext cx="1206477" cy="69924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FDB7E3EE-B60B-B248-A01C-FAD39DD13D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40909" y="1347784"/>
            <a:ext cx="1040963" cy="1040963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xmlns="" id="{4E010D8D-59C5-9049-B0CA-2209E305DB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25699" y="1417999"/>
            <a:ext cx="900536" cy="90053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EB094182-ABE4-4336-954D-513128BDB4D5}"/>
              </a:ext>
            </a:extLst>
          </p:cNvPr>
          <p:cNvGrpSpPr/>
          <p:nvPr/>
        </p:nvGrpSpPr>
        <p:grpSpPr>
          <a:xfrm>
            <a:off x="366312" y="2695876"/>
            <a:ext cx="2428892" cy="1792260"/>
            <a:chOff x="285720" y="2643189"/>
            <a:chExt cx="2428892" cy="1792260"/>
          </a:xfrm>
        </p:grpSpPr>
        <p:cxnSp>
          <p:nvCxnSpPr>
            <p:cNvPr id="19" name="Shape 193"/>
            <p:cNvCxnSpPr/>
            <p:nvPr/>
          </p:nvCxnSpPr>
          <p:spPr>
            <a:xfrm>
              <a:off x="285720" y="2671092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96"/>
            <p:cNvCxnSpPr/>
            <p:nvPr/>
          </p:nvCxnSpPr>
          <p:spPr>
            <a:xfrm>
              <a:off x="285720" y="3153298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97"/>
            <p:cNvCxnSpPr/>
            <p:nvPr/>
          </p:nvCxnSpPr>
          <p:spPr>
            <a:xfrm>
              <a:off x="285720" y="363550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00"/>
            <p:cNvCxnSpPr/>
            <p:nvPr/>
          </p:nvCxnSpPr>
          <p:spPr>
            <a:xfrm>
              <a:off x="285720" y="414338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Shape 201"/>
            <p:cNvSpPr/>
            <p:nvPr/>
          </p:nvSpPr>
          <p:spPr>
            <a:xfrm>
              <a:off x="785780" y="3357568"/>
              <a:ext cx="571509" cy="785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03"/>
            <p:cNvSpPr txBox="1"/>
            <p:nvPr/>
          </p:nvSpPr>
          <p:spPr>
            <a:xfrm>
              <a:off x="487588" y="4189149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USB 3.0</a:t>
              </a:r>
            </a:p>
          </p:txBody>
        </p:sp>
        <p:sp>
          <p:nvSpPr>
            <p:cNvPr id="26" name="Shape 204"/>
            <p:cNvSpPr txBox="1"/>
            <p:nvPr/>
          </p:nvSpPr>
          <p:spPr>
            <a:xfrm>
              <a:off x="1357289" y="4189149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C00000"/>
                  </a:solidFill>
                </a:rPr>
                <a:t>USB 3.1</a:t>
              </a:r>
            </a:p>
          </p:txBody>
        </p:sp>
        <p:sp>
          <p:nvSpPr>
            <p:cNvPr id="27" name="Shape 205"/>
            <p:cNvSpPr txBox="1"/>
            <p:nvPr/>
          </p:nvSpPr>
          <p:spPr>
            <a:xfrm>
              <a:off x="500034" y="336642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5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  <p:sp>
          <p:nvSpPr>
            <p:cNvPr id="28" name="Shape 202"/>
            <p:cNvSpPr/>
            <p:nvPr/>
          </p:nvSpPr>
          <p:spPr>
            <a:xfrm>
              <a:off x="1643053" y="2643189"/>
              <a:ext cx="571509" cy="150019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06"/>
            <p:cNvSpPr txBox="1"/>
            <p:nvPr/>
          </p:nvSpPr>
          <p:spPr>
            <a:xfrm>
              <a:off x="1353970" y="2714626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10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</p:grpSp>
      <p:grpSp>
        <p:nvGrpSpPr>
          <p:cNvPr id="4" name="群組 29"/>
          <p:cNvGrpSpPr/>
          <p:nvPr/>
        </p:nvGrpSpPr>
        <p:grpSpPr>
          <a:xfrm>
            <a:off x="822236" y="1338553"/>
            <a:ext cx="2286016" cy="1214446"/>
            <a:chOff x="785786" y="1285866"/>
            <a:chExt cx="2286016" cy="1214446"/>
          </a:xfrm>
        </p:grpSpPr>
        <p:sp>
          <p:nvSpPr>
            <p:cNvPr id="31" name="向右箭號圖說文字 30"/>
            <p:cNvSpPr/>
            <p:nvPr/>
          </p:nvSpPr>
          <p:spPr>
            <a:xfrm rot="5400000">
              <a:off x="1393006" y="1178709"/>
              <a:ext cx="1143008" cy="150019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51023"/>
              </a:avLst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85786" y="1285866"/>
              <a:ext cx="2286016" cy="785818"/>
            </a:xfrm>
            <a:prstGeom prst="roundRect">
              <a:avLst/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190"/>
            <p:cNvSpPr txBox="1"/>
            <p:nvPr/>
          </p:nvSpPr>
          <p:spPr>
            <a:xfrm>
              <a:off x="857224" y="1285866"/>
              <a:ext cx="96615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4400" b="1">
                  <a:solidFill>
                    <a:schemeClr val="bg1"/>
                  </a:solidFill>
                  <a:latin typeface="Arial" pitchFamily="34" charset="0"/>
                  <a:ea typeface="Arial Unicode MS" pitchFamily="34" charset="-120"/>
                  <a:cs typeface="Arial" pitchFamily="34" charset="0"/>
                </a:rPr>
                <a:t>2X</a:t>
              </a:r>
              <a:endParaRPr lang="en-US" sz="4400" b="1" i="0" u="none" strike="noStrike" cap="none">
                <a:solidFill>
                  <a:schemeClr val="bg1"/>
                </a:solidFill>
                <a:latin typeface="Arial" pitchFamily="34" charset="0"/>
                <a:ea typeface="Arial Unicode MS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643042" y="1630914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SPEED UP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643043" y="1345162"/>
              <a:ext cx="1056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USB 3.0</a:t>
              </a:r>
            </a:p>
          </p:txBody>
        </p:sp>
      </p:grpSp>
      <p:grpSp>
        <p:nvGrpSpPr>
          <p:cNvPr id="5" name="群組 37"/>
          <p:cNvGrpSpPr/>
          <p:nvPr/>
        </p:nvGrpSpPr>
        <p:grpSpPr>
          <a:xfrm>
            <a:off x="3081757" y="3133862"/>
            <a:ext cx="1479610" cy="1538656"/>
            <a:chOff x="3081757" y="3308758"/>
            <a:chExt cx="1479610" cy="1538656"/>
          </a:xfrm>
        </p:grpSpPr>
        <p:pic>
          <p:nvPicPr>
            <p:cNvPr id="39" name="Picture 2" descr="\\Marketing\Marketing\TO 明俐\20180504_PPT資料\TVS-882ST3 _usb3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1757" y="3308758"/>
              <a:ext cx="1479610" cy="1538656"/>
            </a:xfrm>
            <a:prstGeom prst="rect">
              <a:avLst/>
            </a:prstGeom>
            <a:noFill/>
          </p:spPr>
        </p:pic>
        <p:sp>
          <p:nvSpPr>
            <p:cNvPr id="40" name="橢圓 39"/>
            <p:cNvSpPr/>
            <p:nvPr/>
          </p:nvSpPr>
          <p:spPr>
            <a:xfrm>
              <a:off x="3197854" y="3445283"/>
              <a:ext cx="1256518" cy="125651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xmlns="" id="{4696BEE6-0DB7-4FD9-9EA2-2167200F2729}"/>
              </a:ext>
            </a:extLst>
          </p:cNvPr>
          <p:cNvGrpSpPr/>
          <p:nvPr/>
        </p:nvGrpSpPr>
        <p:grpSpPr>
          <a:xfrm>
            <a:off x="3071802" y="1353417"/>
            <a:ext cx="1499520" cy="1559360"/>
            <a:chOff x="3071802" y="1142990"/>
            <a:chExt cx="1499520" cy="1559360"/>
          </a:xfrm>
        </p:grpSpPr>
        <p:pic>
          <p:nvPicPr>
            <p:cNvPr id="36" name="Picture 3" descr="\\Marketing\Marketing\TO 明俐\20180504_PPT資料\TVS-882ST3_copy.pn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071802" y="1142990"/>
              <a:ext cx="1499520" cy="1559360"/>
            </a:xfrm>
            <a:prstGeom prst="rect">
              <a:avLst/>
            </a:prstGeom>
            <a:noFill/>
          </p:spPr>
        </p:pic>
        <p:sp>
          <p:nvSpPr>
            <p:cNvPr id="37" name="橢圓 36"/>
            <p:cNvSpPr/>
            <p:nvPr/>
          </p:nvSpPr>
          <p:spPr>
            <a:xfrm>
              <a:off x="3185794" y="1338010"/>
              <a:ext cx="1278484" cy="127848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363165" y="1142990"/>
              <a:ext cx="934871" cy="33855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anchor="t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sz="16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TYPE-C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3363157" y="3073537"/>
            <a:ext cx="934871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rPr>
              <a:t>TYPE-A</a:t>
            </a:r>
          </a:p>
        </p:txBody>
      </p:sp>
    </p:spTree>
    <p:extLst>
      <p:ext uri="{BB962C8B-B14F-4D97-AF65-F5344CB8AC3E}">
        <p14:creationId xmlns:p14="http://schemas.microsoft.com/office/powerpoint/2010/main" xmlns="" val="258912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xmlns="" id="{CD945160-5061-4556-A25B-8C2CDCCB7468}"/>
              </a:ext>
            </a:extLst>
          </p:cNvPr>
          <p:cNvSpPr/>
          <p:nvPr/>
        </p:nvSpPr>
        <p:spPr>
          <a:xfrm>
            <a:off x="3040078" y="3965959"/>
            <a:ext cx="5037038" cy="720138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xmlns="" id="{D87259F0-1202-4236-84A3-55260F0A7760}"/>
              </a:ext>
            </a:extLst>
          </p:cNvPr>
          <p:cNvSpPr/>
          <p:nvPr/>
        </p:nvSpPr>
        <p:spPr>
          <a:xfrm>
            <a:off x="3284522" y="1059611"/>
            <a:ext cx="4454007" cy="554005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xmlns="" id="{DE852978-6344-4403-BEC6-BD03B1A5C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2650" y="966919"/>
            <a:ext cx="3903868" cy="738199"/>
          </a:xfrm>
          <a:prstGeom prst="rect">
            <a:avLst/>
          </a:prstGeom>
          <a:effectLst>
            <a:reflection blurRad="165100" endPos="52000" dist="25400" dir="5400000" sy="-100000" algn="bl" rotWithShape="0"/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xmlns="" id="{48B20D9C-F296-4D2E-AFE8-D0A64FD1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6193" y="3361771"/>
            <a:ext cx="4790458" cy="52507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65" t="21652" r="1546" b="20277"/>
          <a:stretch/>
        </p:blipFill>
        <p:spPr>
          <a:xfrm>
            <a:off x="-38100" y="1881151"/>
            <a:ext cx="3649318" cy="1889714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275953" y="145230"/>
            <a:ext cx="7886700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600">
                <a:solidFill>
                  <a:schemeClr val="lt1"/>
                </a:solidFill>
                <a:latin typeface="Arial "/>
                <a:cs typeface="Arial"/>
                <a:sym typeface="Arial"/>
              </a:rPr>
              <a:t>Do more with graphics cards</a:t>
            </a:r>
            <a:endParaRPr lang="zh-TW" sz="3600">
              <a:solidFill>
                <a:srgbClr val="FFFFFF"/>
              </a:solidFill>
              <a:latin typeface="Arial 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6B24ABA-59F4-6F42-9EF7-B710378A3E88}"/>
              </a:ext>
            </a:extLst>
          </p:cNvPr>
          <p:cNvSpPr/>
          <p:nvPr/>
        </p:nvSpPr>
        <p:spPr>
          <a:xfrm>
            <a:off x="6756082" y="3171080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DAFE02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DAFE0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845595" y="2418991"/>
            <a:ext cx="739814" cy="73981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11FDFD-061B-D54A-BF06-21E4B7AD7E68}"/>
              </a:ext>
            </a:extLst>
          </p:cNvPr>
          <p:cNvSpPr txBox="1"/>
          <p:nvPr/>
        </p:nvSpPr>
        <p:spPr>
          <a:xfrm>
            <a:off x="3740917" y="3993118"/>
            <a:ext cx="43361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S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upport h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lf-h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eight 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GPU 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card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s that 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require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no external power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: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NVIDIA GT1030, etc.</a:t>
            </a:r>
            <a:endParaRPr lang="en-US" altLang="zh-TW" sz="1600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091181" y="2262620"/>
            <a:ext cx="1060265" cy="1361205"/>
          </a:xfrm>
          <a:prstGeom prst="roundRect">
            <a:avLst>
              <a:gd name="adj" fmla="val 1701"/>
            </a:avLst>
          </a:prstGeom>
          <a:noFill/>
          <a:ln w="12700">
            <a:solidFill>
              <a:srgbClr val="FF33CC"/>
            </a:solidFill>
          </a:ln>
          <a:effectLst>
            <a:glow rad="88900">
              <a:srgbClr val="FF33CC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58018" y="2459222"/>
            <a:ext cx="2532930" cy="11925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7F560EC3-87F5-4FCE-9C9D-4802436A97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2649" y="3920014"/>
            <a:ext cx="3903868" cy="802962"/>
          </a:xfrm>
          <a:prstGeom prst="rect">
            <a:avLst/>
          </a:prstGeom>
          <a:effectLst>
            <a:reflection blurRad="25400" stA="92000" endPos="33000" dist="12700" dir="5400000" sy="-100000" algn="bl" rotWithShape="0"/>
          </a:effectLst>
        </p:spPr>
      </p:pic>
      <p:sp>
        <p:nvSpPr>
          <p:cNvPr id="37" name="文字方塊 36"/>
          <p:cNvSpPr txBox="1"/>
          <p:nvPr/>
        </p:nvSpPr>
        <p:spPr>
          <a:xfrm>
            <a:off x="954777" y="3607496"/>
            <a:ext cx="138769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</a:t>
            </a:r>
            <a:r>
              <a:rPr lang="en-US" altLang="zh-TW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83XU-RP</a:t>
            </a:r>
            <a:endParaRPr lang="zh-TW" altLang="en-US" sz="1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hape 399" descr="P12.png"/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colorTemperature colorTemp="2190"/>
                    </a14:imgEffect>
                    <a14:imgEffect>
                      <a14:saturation sat="3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247884" y="1790102"/>
            <a:ext cx="2259256" cy="8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0C62E7-D742-004D-9EA6-7D998629384A}"/>
              </a:ext>
            </a:extLst>
          </p:cNvPr>
          <p:cNvSpPr txBox="1"/>
          <p:nvPr/>
        </p:nvSpPr>
        <p:spPr>
          <a:xfrm>
            <a:off x="3749118" y="1063306"/>
            <a:ext cx="384837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Support full-high GPU card which required external power </a:t>
            </a:r>
          </a:p>
        </p:txBody>
      </p:sp>
      <p:pic>
        <p:nvPicPr>
          <p:cNvPr id="35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xmlns="" id="{5ABA511B-9324-8C45-9523-56B86765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33515" y="1544652"/>
            <a:ext cx="763974" cy="763974"/>
          </a:xfrm>
          <a:prstGeom prst="rect">
            <a:avLst/>
          </a:prstGeom>
          <a:noFill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3B107811-C6C6-4A92-B8B1-90F073CF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1754" y="3343462"/>
            <a:ext cx="3486414" cy="525070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129DEBC4-4825-43F1-92BB-222ED71A0ADE}"/>
              </a:ext>
            </a:extLst>
          </p:cNvPr>
          <p:cNvSpPr txBox="1">
            <a:spLocks/>
          </p:cNvSpPr>
          <p:nvPr/>
        </p:nvSpPr>
        <p:spPr>
          <a:xfrm>
            <a:off x="-29028" y="1180369"/>
            <a:ext cx="3738520" cy="363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  <a:buNone/>
            </a:pPr>
            <a:r>
              <a:rPr lang="en-US" altLang="zh-Hant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 3U/4U </a:t>
            </a:r>
            <a:r>
              <a:rPr lang="en-US" altLang="zh-CN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NAS </a:t>
            </a:r>
            <a:r>
              <a:rPr lang="en-US" altLang="zh-CN" sz="1600">
                <a:solidFill>
                  <a:srgbClr val="FFFF00"/>
                </a:solidFill>
                <a:latin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>
                <a:latin typeface="微軟正黑體" pitchFamily="34" charset="-120"/>
                <a:cs typeface="Arial"/>
                <a:sym typeface="Arial"/>
              </a:rPr>
              <a:t>5</a:t>
            </a:r>
            <a:r>
              <a:rPr lang="en-US" altLang="zh-TW" sz="1600">
                <a:latin typeface="微軟正黑體" pitchFamily="34" charset="-120"/>
                <a:cs typeface="Arial"/>
                <a:sym typeface="Arial"/>
              </a:rPr>
              <a:t>0</a:t>
            </a:r>
            <a:r>
              <a:rPr lang="en-US" altLang="zh-Hant" sz="1600">
                <a:latin typeface="微軟正黑體" pitchFamily="34" charset="-120"/>
                <a:cs typeface="Arial"/>
                <a:sym typeface="Arial"/>
              </a:rPr>
              <a:t>0W+ </a:t>
            </a:r>
            <a:r>
              <a:rPr lang="en-US" altLang="zh-TW" sz="1600">
                <a:latin typeface="微軟正黑體" pitchFamily="34" charset="-120"/>
                <a:cs typeface="Arial"/>
                <a:sym typeface="Arial"/>
              </a:rPr>
              <a:t>power supply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xmlns="" id="{82EE7DC5-4399-413D-BB87-778A85E34102}"/>
              </a:ext>
            </a:extLst>
          </p:cNvPr>
          <p:cNvSpPr txBox="1">
            <a:spLocks/>
          </p:cNvSpPr>
          <p:nvPr/>
        </p:nvSpPr>
        <p:spPr>
          <a:xfrm>
            <a:off x="9882" y="4179004"/>
            <a:ext cx="3417943" cy="2145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110000"/>
              </a:lnSpc>
              <a:buClr>
                <a:srgbClr val="000090"/>
              </a:buClr>
              <a:buSzPct val="25000"/>
              <a:defRPr/>
            </a:pPr>
            <a:r>
              <a:rPr lang="en-US" altLang="zh-Hant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2U </a:t>
            </a:r>
            <a:r>
              <a:rPr lang="en-US" altLang="zh-CN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NAS </a:t>
            </a:r>
            <a:r>
              <a:rPr lang="en-US" altLang="zh-CN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350W/</a:t>
            </a:r>
            <a:r>
              <a:rPr lang="en-US" altLang="zh-Hant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300W </a:t>
            </a:r>
            <a:r>
              <a:rPr lang="en-US" altLang="zh-TW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power supply</a:t>
            </a:r>
            <a:endParaRPr lang="en-US" altLang="zh-TW" sz="1400" b="1"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xmlns="" id="{A1ECEBBD-1ABD-4913-9030-82C874DF19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485265" y="1760007"/>
            <a:ext cx="1931332" cy="4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57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D31E39-64E5-4340-9A80-ED60E7C1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企業級處理器的代名詞</a:t>
            </a:r>
            <a:r>
              <a:rPr lang="en-US" altLang="zh-CN"/>
              <a:t> Xeon</a:t>
            </a:r>
            <a:endParaRPr lang="en-US"/>
          </a:p>
        </p:txBody>
      </p:sp>
      <p:sp>
        <p:nvSpPr>
          <p:cNvPr id="4" name="矩形 32">
            <a:extLst>
              <a:ext uri="{FF2B5EF4-FFF2-40B4-BE49-F238E27FC236}">
                <a16:creationId xmlns:a16="http://schemas.microsoft.com/office/drawing/2014/main" xmlns="" id="{332635F0-13DE-0F44-8B60-67434AC89757}"/>
              </a:ext>
            </a:extLst>
          </p:cNvPr>
          <p:cNvSpPr/>
          <p:nvPr/>
        </p:nvSpPr>
        <p:spPr>
          <a:xfrm>
            <a:off x="5542021" y="2518807"/>
            <a:ext cx="3279225" cy="707886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r>
              <a:rPr lang="en-US" altLang="zh-TW" sz="20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</a:t>
            </a:r>
            <a:r>
              <a:rPr lang="en-US" altLang="zh-TW" sz="2000" b="1" dirty="0">
                <a:solidFill>
                  <a:srgbClr val="00B0F0"/>
                </a:solidFill>
                <a:latin typeface="Arial"/>
                <a:ea typeface="微軟正黑體" panose="020B0604030504040204" pitchFamily="34" charset="-120"/>
                <a:cs typeface="Arial"/>
              </a:rPr>
              <a:t>Turbo Boost Technology</a:t>
            </a:r>
            <a:endParaRPr lang="en-US" altLang="zh-TW" sz="2000" b="1" dirty="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D741A22-5D44-477E-9926-BFE8F2B3245F}"/>
              </a:ext>
            </a:extLst>
          </p:cNvPr>
          <p:cNvSpPr txBox="1">
            <a:spLocks/>
          </p:cNvSpPr>
          <p:nvPr/>
        </p:nvSpPr>
        <p:spPr>
          <a:xfrm>
            <a:off x="2994264" y="1695847"/>
            <a:ext cx="3134309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Processor</a:t>
            </a:r>
            <a:r>
              <a:rPr lang="en-US" altLang="zh-TW" sz="4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zh-TW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xmlns="" id="{74257B66-1CA8-4F45-9381-CF77B672F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71339" y="1252994"/>
            <a:ext cx="3357234" cy="46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911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682A7E6-1B30-4F7A-9929-B9422A97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95250"/>
            <a:ext cx="7229475" cy="744538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Arial "/>
              </a:rPr>
              <a:t>Add-on GPU Card Applications</a:t>
            </a:r>
            <a:endParaRPr lang="zh-TW" sz="3600" dirty="0">
              <a:solidFill>
                <a:schemeClr val="tx1"/>
              </a:solidFill>
              <a:latin typeface="Arial 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D6E1A6EA-EEF1-4FA2-8CFB-9785581D2C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1826" y="2323137"/>
            <a:ext cx="798521" cy="77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xmlns="" id="{50400A31-DC6C-40D2-A348-4C3A6709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03248" y="2817578"/>
            <a:ext cx="623526" cy="623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9B46581A-55F7-45AF-B950-8F7EFA58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444879" y="2988813"/>
            <a:ext cx="620590" cy="620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6">
            <a:extLst>
              <a:ext uri="{FF2B5EF4-FFF2-40B4-BE49-F238E27FC236}">
                <a16:creationId xmlns:a16="http://schemas.microsoft.com/office/drawing/2014/main" xmlns="" id="{82570F61-AFCF-45F5-9E52-8F98F9E87172}"/>
              </a:ext>
            </a:extLst>
          </p:cNvPr>
          <p:cNvSpPr txBox="1"/>
          <p:nvPr/>
        </p:nvSpPr>
        <p:spPr>
          <a:xfrm>
            <a:off x="420046" y="3808707"/>
            <a:ext cx="2668139" cy="892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Acceleration</a:t>
            </a:r>
            <a:endParaRPr lang="zh-TW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FC3141D8-431D-494C-A9EC-A0639B3B1C47}"/>
              </a:ext>
            </a:extLst>
          </p:cNvPr>
          <p:cNvSpPr txBox="1"/>
          <p:nvPr/>
        </p:nvSpPr>
        <p:spPr>
          <a:xfrm>
            <a:off x="3200289" y="3224194"/>
            <a:ext cx="2668139" cy="892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TW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Transcoding Acceleration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4149B48F-5F7A-42F9-98E7-8A040E11D807}"/>
              </a:ext>
            </a:extLst>
          </p:cNvPr>
          <p:cNvSpPr txBox="1"/>
          <p:nvPr/>
        </p:nvSpPr>
        <p:spPr>
          <a:xfrm>
            <a:off x="5921386" y="3680467"/>
            <a:ext cx="2668139" cy="1020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TW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</a:p>
          <a:p>
            <a:pPr algn="ctr">
              <a:lnSpc>
                <a:spcPts val="2000"/>
              </a:lnSpc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Passthrough</a:t>
            </a:r>
          </a:p>
        </p:txBody>
      </p:sp>
    </p:spTree>
    <p:extLst>
      <p:ext uri="{BB962C8B-B14F-4D97-AF65-F5344CB8AC3E}">
        <p14:creationId xmlns:p14="http://schemas.microsoft.com/office/powerpoint/2010/main" xmlns="" val="823977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1EE09053-C99E-490F-818E-1F67D778D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51234" y="1107845"/>
            <a:ext cx="5758119" cy="3542428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A2450099-FE88-41C3-A007-298E96034B45}"/>
              </a:ext>
            </a:extLst>
          </p:cNvPr>
          <p:cNvGrpSpPr/>
          <p:nvPr/>
        </p:nvGrpSpPr>
        <p:grpSpPr>
          <a:xfrm>
            <a:off x="0" y="899774"/>
            <a:ext cx="9135907" cy="3939263"/>
            <a:chOff x="0" y="899774"/>
            <a:chExt cx="9135907" cy="393926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265434D1-42DF-4A74-A523-1CBFDE18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4" t="33540" r="39333" b="-1477"/>
            <a:stretch/>
          </p:blipFill>
          <p:spPr>
            <a:xfrm>
              <a:off x="0" y="909628"/>
              <a:ext cx="9135907" cy="392940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xmlns="" id="{26BB586E-E06E-4D61-B50F-9A333A764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9363"/>
            <a:stretch/>
          </p:blipFill>
          <p:spPr>
            <a:xfrm>
              <a:off x="4267732" y="899774"/>
              <a:ext cx="3898413" cy="1974013"/>
            </a:xfrm>
            <a:prstGeom prst="rect">
              <a:avLst/>
            </a:prstGeom>
          </p:spPr>
        </p:pic>
      </p:grpSp>
      <p:sp>
        <p:nvSpPr>
          <p:cNvPr id="13" name="Shape 710">
            <a:extLst>
              <a:ext uri="{FF2B5EF4-FFF2-40B4-BE49-F238E27FC236}">
                <a16:creationId xmlns:a16="http://schemas.microsoft.com/office/drawing/2014/main" xmlns="" id="{12CE1F43-3F5E-8B4A-8DCE-3AF4BDD84ADA}"/>
              </a:ext>
            </a:extLst>
          </p:cNvPr>
          <p:cNvSpPr/>
          <p:nvPr/>
        </p:nvSpPr>
        <p:spPr>
          <a:xfrm flipV="1">
            <a:off x="1" y="897295"/>
            <a:ext cx="5158410" cy="1674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1171188F-B5B9-48AC-81D9-2EF577701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71" t="-2942" r="-1094" b="2942"/>
          <a:stretch/>
        </p:blipFill>
        <p:spPr>
          <a:xfrm>
            <a:off x="8093" y="2306638"/>
            <a:ext cx="8658688" cy="2824530"/>
          </a:xfrm>
          <a:prstGeom prst="rect">
            <a:avLst/>
          </a:prstGeom>
        </p:spPr>
      </p:pic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xmlns="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297" b="13483"/>
          <a:stretch/>
        </p:blipFill>
        <p:spPr bwMode="auto">
          <a:xfrm>
            <a:off x="5170067" y="1122666"/>
            <a:ext cx="1338196" cy="4491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Ride the AI wave with "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64D6FDE6-31C1-754D-88A3-8E7D2CC74B1C}"/>
              </a:ext>
            </a:extLst>
          </p:cNvPr>
          <p:cNvSpPr/>
          <p:nvPr/>
        </p:nvSpPr>
        <p:spPr>
          <a:xfrm>
            <a:off x="139253" y="1222929"/>
            <a:ext cx="5413634" cy="9387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QNAP</a:t>
            </a:r>
            <a:r>
              <a:rPr lang="zh-TW" altLang="en-US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 Q</a:t>
            </a:r>
            <a:r>
              <a:rPr lang="zh-TW" altLang="en-US" sz="225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uAI</a:t>
            </a:r>
            <a:endParaRPr lang="zh-TW" altLang="en-US" sz="2250" b="1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en-US" altLang="zh-TW" sz="3200" b="1">
                <a:solidFill>
                  <a:srgbClr val="E7FC20"/>
                </a:solidFill>
                <a:latin typeface="Arial" pitchFamily="34" charset="0"/>
                <a:ea typeface="微軟正黑體"/>
                <a:cs typeface="Arial" pitchFamily="34" charset="0"/>
              </a:rPr>
              <a:t>     AI Developer Package</a:t>
            </a:r>
            <a:endParaRPr lang="en-US" altLang="zh-TW" sz="2800">
              <a:solidFill>
                <a:srgbClr val="E7FC2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xmlns="" id="{B6900277-5D83-5140-A2B5-332834B74BF8}"/>
              </a:ext>
            </a:extLst>
          </p:cNvPr>
          <p:cNvSpPr/>
          <p:nvPr/>
        </p:nvSpPr>
        <p:spPr>
          <a:xfrm>
            <a:off x="216147" y="2756336"/>
            <a:ext cx="760595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QuAI is intended for data scientists and developers to quickly build, train,</a:t>
            </a:r>
            <a:endParaRPr lang="zh-TW"/>
          </a:p>
          <a:p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optimize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their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AI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models on QNA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P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N</a:t>
            </a:r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AS.</a:t>
            </a:r>
            <a:endParaRPr lang="en-US"/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xmlns="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6097" y="1756654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xmlns="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51698" y="1788288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7290108" y="1241637"/>
            <a:ext cx="1063154" cy="425261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xmlns="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8576" y="1017246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xmlns="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14000" y="1159339"/>
            <a:ext cx="705563" cy="428041"/>
          </a:xfrm>
          <a:prstGeom prst="rect">
            <a:avLst/>
          </a:prstGeom>
          <a:noFill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7B70C4AE-7A91-4AB6-807C-51A4C4A1E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457"/>
          <a:stretch/>
        </p:blipFill>
        <p:spPr>
          <a:xfrm>
            <a:off x="-959274" y="4001222"/>
            <a:ext cx="9956791" cy="1142278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xmlns="" id="{5C557E4E-1C10-4F58-9525-3653979BDD27}"/>
              </a:ext>
            </a:extLst>
          </p:cNvPr>
          <p:cNvGrpSpPr/>
          <p:nvPr/>
        </p:nvGrpSpPr>
        <p:grpSpPr>
          <a:xfrm>
            <a:off x="341573" y="3178962"/>
            <a:ext cx="6866726" cy="1864563"/>
            <a:chOff x="341573" y="3269333"/>
            <a:chExt cx="6866726" cy="1864563"/>
          </a:xfrm>
        </p:grpSpPr>
        <p:pic>
          <p:nvPicPr>
            <p:cNvPr id="39" name="Picture 14" descr="C:\Users\Amol Narkhede\Downloads\Images\AI.png">
              <a:extLst>
                <a:ext uri="{FF2B5EF4-FFF2-40B4-BE49-F238E27FC236}">
                  <a16:creationId xmlns:a16="http://schemas.microsoft.com/office/drawing/2014/main" xmlns="" id="{5F518DDE-754E-4981-BEBF-F6CC20E8D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73" y="3433729"/>
              <a:ext cx="1102118" cy="10080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xmlns="" id="{59DF991C-6D3D-4DAC-A38A-1070F676A762}"/>
                </a:ext>
              </a:extLst>
            </p:cNvPr>
            <p:cNvSpPr/>
            <p:nvPr/>
          </p:nvSpPr>
          <p:spPr>
            <a:xfrm>
              <a:off x="1599571" y="3606114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xmlns="" id="{E543B24D-4C71-4640-AB1E-1D951FB0C913}"/>
                </a:ext>
              </a:extLst>
            </p:cNvPr>
            <p:cNvSpPr/>
            <p:nvPr/>
          </p:nvSpPr>
          <p:spPr>
            <a:xfrm>
              <a:off x="5496859" y="3585633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=</a:t>
              </a:r>
            </a:p>
          </p:txBody>
        </p:sp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xmlns="" id="{47875287-896E-4BEE-9A56-4BA92EC530C2}"/>
                </a:ext>
              </a:extLst>
            </p:cNvPr>
            <p:cNvSpPr/>
            <p:nvPr/>
          </p:nvSpPr>
          <p:spPr>
            <a:xfrm>
              <a:off x="6259080" y="4491412"/>
              <a:ext cx="9188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QuAI</a:t>
              </a:r>
              <a:endPara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xmlns="" id="{AE9FD73D-DA53-464C-8744-684F61C7FA4D}"/>
                </a:ext>
              </a:extLst>
            </p:cNvPr>
            <p:cNvSpPr txBox="1"/>
            <p:nvPr/>
          </p:nvSpPr>
          <p:spPr>
            <a:xfrm>
              <a:off x="341573" y="4537578"/>
              <a:ext cx="110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AI</a:t>
              </a:r>
            </a:p>
          </p:txBody>
        </p:sp>
        <p:sp>
          <p:nvSpPr>
            <p:cNvPr id="44" name="TextBox 9">
              <a:extLst>
                <a:ext uri="{FF2B5EF4-FFF2-40B4-BE49-F238E27FC236}">
                  <a16:creationId xmlns:a16="http://schemas.microsoft.com/office/drawing/2014/main" xmlns="" id="{303CDAAA-86D8-44B8-B3D3-21ADDB450610}"/>
                </a:ext>
              </a:extLst>
            </p:cNvPr>
            <p:cNvSpPr txBox="1"/>
            <p:nvPr/>
          </p:nvSpPr>
          <p:spPr>
            <a:xfrm>
              <a:off x="2064763" y="4537578"/>
              <a:ext cx="183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QNAP NAS</a:t>
              </a: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xmlns="" id="{F2D8671F-3566-43FA-A04F-8610FAD6F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6216939" y="3403471"/>
              <a:ext cx="991360" cy="991358"/>
            </a:xfrm>
            <a:prstGeom prst="rect">
              <a:avLst/>
            </a:prstGeom>
            <a:noFill/>
          </p:spPr>
        </p:pic>
        <p:pic>
          <p:nvPicPr>
            <p:cNvPr id="46" name="Picture 2" descr="QTS image processing">
              <a:extLst>
                <a:ext uri="{FF2B5EF4-FFF2-40B4-BE49-F238E27FC236}">
                  <a16:creationId xmlns:a16="http://schemas.microsoft.com/office/drawing/2014/main" xmlns="" id="{43DA745D-FF0A-44E7-AE04-56802D631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469" y="3378865"/>
              <a:ext cx="791068" cy="1059466"/>
            </a:xfrm>
            <a:prstGeom prst="rect">
              <a:avLst/>
            </a:prstGeom>
            <a:noFill/>
          </p:spPr>
        </p:pic>
        <p:sp>
          <p:nvSpPr>
            <p:cNvPr id="47" name="Rectangle 17">
              <a:extLst>
                <a:ext uri="{FF2B5EF4-FFF2-40B4-BE49-F238E27FC236}">
                  <a16:creationId xmlns:a16="http://schemas.microsoft.com/office/drawing/2014/main" xmlns="" id="{1B08F321-8A8D-40D7-9F65-6ACC1DC4B9BE}"/>
                </a:ext>
              </a:extLst>
            </p:cNvPr>
            <p:cNvSpPr/>
            <p:nvPr/>
          </p:nvSpPr>
          <p:spPr>
            <a:xfrm>
              <a:off x="4078985" y="3553051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xmlns="" id="{81DB0ECE-B8BD-4E27-A10A-F7E2A966E584}"/>
                </a:ext>
              </a:extLst>
            </p:cNvPr>
            <p:cNvSpPr txBox="1"/>
            <p:nvPr/>
          </p:nvSpPr>
          <p:spPr>
            <a:xfrm>
              <a:off x="4110412" y="4487565"/>
              <a:ext cx="1899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latin typeface="+mj-lt"/>
                  <a:ea typeface="微軟正黑體" pitchFamily="34" charset="-120"/>
                </a:rPr>
                <a:t>GPU </a:t>
              </a:r>
              <a:r>
                <a:rPr lang="en-US" altLang="zh-Hant" b="1">
                  <a:latin typeface="+mj-lt"/>
                  <a:ea typeface="微軟正黑體" pitchFamily="34" charset="-120"/>
                </a:rPr>
                <a:t>accelerated</a:t>
              </a:r>
            </a:p>
            <a:p>
              <a:pPr algn="ctr"/>
              <a:r>
                <a:rPr lang="en-US" altLang="zh-Hant" b="1">
                  <a:latin typeface="+mj-lt"/>
                  <a:ea typeface="微軟正黑體" pitchFamily="34" charset="-120"/>
                </a:rPr>
                <a:t>computing</a:t>
              </a:r>
              <a:endParaRPr lang="en-US" sz="18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49" name="圖片 48" descr="TS-1677XU_Front.png">
              <a:extLst>
                <a:ext uri="{FF2B5EF4-FFF2-40B4-BE49-F238E27FC236}">
                  <a16:creationId xmlns:a16="http://schemas.microsoft.com/office/drawing/2014/main" xmlns="" id="{393BD3CE-ECA2-4BE7-95D8-17EE6B32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34810" y="3269333"/>
              <a:ext cx="2045649" cy="12785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xmlns="" id="{48555E66-197E-4D67-811C-45DCC62014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73726" y="1682966"/>
            <a:ext cx="392595" cy="3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8625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285720" y="1167517"/>
            <a:ext cx="7947268" cy="14084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Virtualization Station </a:t>
            </a:r>
            <a:endParaRPr lang="en-US" altLang="zh-TW" sz="18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HybridDesk Station, Linux Station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 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QVR Pro Client (HD Station)</a:t>
            </a: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Video Station</a:t>
            </a:r>
            <a:endParaRPr lang="zh-TW">
              <a:solidFill>
                <a:schemeClr val="bg1"/>
              </a:solidFill>
              <a:latin typeface="新細明體"/>
              <a:ea typeface="新細明體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Plex Media Server</a:t>
            </a:r>
          </a:p>
        </p:txBody>
      </p:sp>
      <p:sp>
        <p:nvSpPr>
          <p:cNvPr id="3" name="矩形 2"/>
          <p:cNvSpPr/>
          <p:nvPr/>
        </p:nvSpPr>
        <p:spPr>
          <a:xfrm>
            <a:off x="285720" y="191512"/>
            <a:ext cx="764386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Smooth Video Experience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10" name="圖片 10" descr="一張含有 建築物, 物件, 坐 的圖片&#10;&#10;描述是以高可信度產生">
            <a:extLst>
              <a:ext uri="{FF2B5EF4-FFF2-40B4-BE49-F238E27FC236}">
                <a16:creationId xmlns:a16="http://schemas.microsoft.com/office/drawing/2014/main" xmlns="" id="{F087051B-25A2-4315-A7E9-389137828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97"/>
          <a:stretch/>
        </p:blipFill>
        <p:spPr>
          <a:xfrm>
            <a:off x="4677960" y="1180534"/>
            <a:ext cx="4451776" cy="2047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BA13769C-189B-4113-AD60-28F7B4392CB5}"/>
              </a:ext>
            </a:extLst>
          </p:cNvPr>
          <p:cNvGrpSpPr/>
          <p:nvPr/>
        </p:nvGrpSpPr>
        <p:grpSpPr>
          <a:xfrm>
            <a:off x="204779" y="2809874"/>
            <a:ext cx="8939221" cy="2333626"/>
            <a:chOff x="-107121" y="2728452"/>
            <a:chExt cx="9251121" cy="2415049"/>
          </a:xfrm>
        </p:grpSpPr>
        <p:pic>
          <p:nvPicPr>
            <p:cNvPr id="8" name="圖片 8" descr="一張含有 建築物, 電子用品 的圖片&#10;&#10;描述是以非常高的可信度產生">
              <a:extLst>
                <a:ext uri="{FF2B5EF4-FFF2-40B4-BE49-F238E27FC236}">
                  <a16:creationId xmlns:a16="http://schemas.microsoft.com/office/drawing/2014/main" xmlns="" id="{7DF70F66-5386-4AB0-8D9E-ED2E9A77B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7121" y="2728453"/>
              <a:ext cx="4629657" cy="241504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BE166234-CAC5-4BF5-B4BF-E65B4B09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2536" y="2728452"/>
              <a:ext cx="4621464" cy="241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04078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GPU boosts image/video processing</a:t>
            </a:r>
            <a:endParaRPr lang="zh-TW" altLang="en-US" sz="3600" dirty="0">
              <a:latin typeface="微軟正黑體"/>
              <a:ea typeface="微軟正黑體"/>
            </a:endParaRPr>
          </a:p>
        </p:txBody>
      </p:sp>
      <p:sp>
        <p:nvSpPr>
          <p:cNvPr id="23" name="剪去對角線角落矩形 3">
            <a:extLst>
              <a:ext uri="{FF2B5EF4-FFF2-40B4-BE49-F238E27FC236}">
                <a16:creationId xmlns:a16="http://schemas.microsoft.com/office/drawing/2014/main" xmlns="" id="{BA6BFBCA-C96D-3F49-A6A8-D19A59B079AC}"/>
              </a:ext>
            </a:extLst>
          </p:cNvPr>
          <p:cNvSpPr/>
          <p:nvPr/>
        </p:nvSpPr>
        <p:spPr>
          <a:xfrm>
            <a:off x="2699752" y="1133276"/>
            <a:ext cx="6203514" cy="3511402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xmlns="" id="{D65AFF45-97B7-4F48-9DC6-3D7E33731F92}"/>
              </a:ext>
            </a:extLst>
          </p:cNvPr>
          <p:cNvSpPr/>
          <p:nvPr/>
        </p:nvSpPr>
        <p:spPr>
          <a:xfrm>
            <a:off x="3088742" y="1170965"/>
            <a:ext cx="5779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H/W accelerated with GPU to lower CPU usage.</a:t>
            </a:r>
          </a:p>
          <a:p>
            <a:endParaRPr lang="en-US" altLang="zh-TW" sz="1600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xmlns="" id="{68A4782F-C9BA-1A4E-98F5-B5B6E57C4C20}"/>
              </a:ext>
            </a:extLst>
          </p:cNvPr>
          <p:cNvGrpSpPr/>
          <p:nvPr/>
        </p:nvGrpSpPr>
        <p:grpSpPr>
          <a:xfrm>
            <a:off x="3231304" y="1584889"/>
            <a:ext cx="2540490" cy="2928282"/>
            <a:chOff x="2908688" y="2130380"/>
            <a:chExt cx="2546264" cy="2795325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xmlns="" id="{77DC7450-7824-DB49-9C63-2578B0085715}"/>
                </a:ext>
              </a:extLst>
            </p:cNvPr>
            <p:cNvGrpSpPr/>
            <p:nvPr/>
          </p:nvGrpSpPr>
          <p:grpSpPr>
            <a:xfrm>
              <a:off x="2908688" y="2130380"/>
              <a:ext cx="2546264" cy="2795325"/>
              <a:chOff x="3724119" y="2140287"/>
              <a:chExt cx="2546264" cy="2795325"/>
            </a:xfrm>
          </p:grpSpPr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xmlns="" id="{82611174-94F0-2249-91F7-E61720199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1" name="Rectangle 13">
                <a:extLst>
                  <a:ext uri="{FF2B5EF4-FFF2-40B4-BE49-F238E27FC236}">
                    <a16:creationId xmlns:a16="http://schemas.microsoft.com/office/drawing/2014/main" xmlns="" id="{4E8F7E13-C797-D645-9F06-EB5D01204A3B}"/>
                  </a:ext>
                </a:extLst>
              </p:cNvPr>
              <p:cNvSpPr/>
              <p:nvPr/>
            </p:nvSpPr>
            <p:spPr>
              <a:xfrm>
                <a:off x="4463532" y="4583049"/>
                <a:ext cx="1703640" cy="35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>
                    <a:solidFill>
                      <a:schemeClr val="bg1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w/ GPU</a:t>
                </a:r>
              </a:p>
            </p:txBody>
          </p:sp>
        </p:grpSp>
        <p:sp>
          <p:nvSpPr>
            <p:cNvPr id="29" name="Rectangle 16">
              <a:extLst>
                <a:ext uri="{FF2B5EF4-FFF2-40B4-BE49-F238E27FC236}">
                  <a16:creationId xmlns:a16="http://schemas.microsoft.com/office/drawing/2014/main" xmlns="" id="{B28CAC66-78FE-DB46-9F01-BF541E2647B7}"/>
                </a:ext>
              </a:extLst>
            </p:cNvPr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21">
            <a:extLst>
              <a:ext uri="{FF2B5EF4-FFF2-40B4-BE49-F238E27FC236}">
                <a16:creationId xmlns:a16="http://schemas.microsoft.com/office/drawing/2014/main" xmlns="" id="{232ADCE4-CA8A-404D-98F0-F9C35DE9B404}"/>
              </a:ext>
            </a:extLst>
          </p:cNvPr>
          <p:cNvGrpSpPr/>
          <p:nvPr/>
        </p:nvGrpSpPr>
        <p:grpSpPr>
          <a:xfrm>
            <a:off x="5773719" y="1584890"/>
            <a:ext cx="2632668" cy="2928279"/>
            <a:chOff x="6321291" y="2144386"/>
            <a:chExt cx="2592288" cy="2801914"/>
          </a:xfrm>
        </p:grpSpPr>
        <p:grpSp>
          <p:nvGrpSpPr>
            <p:cNvPr id="33" name="Group 19">
              <a:extLst>
                <a:ext uri="{FF2B5EF4-FFF2-40B4-BE49-F238E27FC236}">
                  <a16:creationId xmlns:a16="http://schemas.microsoft.com/office/drawing/2014/main" xmlns="" id="{EFC35F86-AEAD-9D41-81FA-B7E1B5F21049}"/>
                </a:ext>
              </a:extLst>
            </p:cNvPr>
            <p:cNvGrpSpPr/>
            <p:nvPr/>
          </p:nvGrpSpPr>
          <p:grpSpPr>
            <a:xfrm>
              <a:off x="6321291" y="2144386"/>
              <a:ext cx="2592288" cy="2801914"/>
              <a:chOff x="6321291" y="2144386"/>
              <a:chExt cx="2592288" cy="2801914"/>
            </a:xfrm>
          </p:grpSpPr>
          <p:pic>
            <p:nvPicPr>
              <p:cNvPr id="35" name="Picture 12">
                <a:extLst>
                  <a:ext uri="{FF2B5EF4-FFF2-40B4-BE49-F238E27FC236}">
                    <a16:creationId xmlns:a16="http://schemas.microsoft.com/office/drawing/2014/main" xmlns="" id="{018020AB-4A09-1A48-9810-2A2901430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6" name="Rectangle 14">
                <a:extLst>
                  <a:ext uri="{FF2B5EF4-FFF2-40B4-BE49-F238E27FC236}">
                    <a16:creationId xmlns:a16="http://schemas.microsoft.com/office/drawing/2014/main" xmlns="" id="{7E3DF553-11DC-D240-890E-890D14644668}"/>
                  </a:ext>
                </a:extLst>
              </p:cNvPr>
              <p:cNvSpPr/>
              <p:nvPr/>
            </p:nvSpPr>
            <p:spPr>
              <a:xfrm>
                <a:off x="6990819" y="4592906"/>
                <a:ext cx="1703640" cy="353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w/o GPU</a:t>
                </a:r>
              </a:p>
            </p:txBody>
          </p:sp>
        </p:grp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xmlns="" id="{299F9BD7-D8E9-6044-862E-F0F282D8637B}"/>
                </a:ext>
              </a:extLst>
            </p:cNvPr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3">
            <a:extLst>
              <a:ext uri="{FF2B5EF4-FFF2-40B4-BE49-F238E27FC236}">
                <a16:creationId xmlns:a16="http://schemas.microsoft.com/office/drawing/2014/main" xmlns="" id="{A135C4EC-EEFA-9048-A201-E37EC924CB57}"/>
              </a:ext>
            </a:extLst>
          </p:cNvPr>
          <p:cNvSpPr/>
          <p:nvPr/>
        </p:nvSpPr>
        <p:spPr>
          <a:xfrm>
            <a:off x="126307" y="1045760"/>
            <a:ext cx="2445429" cy="830997"/>
          </a:xfrm>
          <a:prstGeom prst="rect">
            <a:avLst/>
          </a:prstGeom>
          <a:solidFill>
            <a:srgbClr val="FFFF00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 OpenGL &amp; Dir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ectX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ap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licatio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ns</a:t>
            </a:r>
            <a:endParaRPr lang="zh-TW" altLang="zh-TW" sz="1600">
              <a:latin typeface="Arial" pitchFamily="34" charset="0"/>
              <a:cs typeface="Arial" pitchFamily="34" charset="0"/>
            </a:endParaRPr>
          </a:p>
          <a:p>
            <a:endParaRPr lang="zh-TW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8" name="Picture 2" descr="C:\Users\user\Desktop\20170928_Virtualization Station 直播\無.png">
            <a:extLst>
              <a:ext uri="{FF2B5EF4-FFF2-40B4-BE49-F238E27FC236}">
                <a16:creationId xmlns:a16="http://schemas.microsoft.com/office/drawing/2014/main" xmlns="" id="{61BD6E09-4B6E-0A42-AFAB-87E8CD32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0848" y="4119802"/>
            <a:ext cx="391752" cy="390940"/>
          </a:xfrm>
          <a:prstGeom prst="rect">
            <a:avLst/>
          </a:prstGeom>
          <a:noFill/>
        </p:spPr>
      </p:pic>
      <p:pic>
        <p:nvPicPr>
          <p:cNvPr id="39" name="Picture 3" descr="C:\Users\user\Desktop\20170928_Virtualization Station 直播\有.png">
            <a:extLst>
              <a:ext uri="{FF2B5EF4-FFF2-40B4-BE49-F238E27FC236}">
                <a16:creationId xmlns:a16="http://schemas.microsoft.com/office/drawing/2014/main" xmlns="" id="{C7625F3A-5CD8-DB49-9922-866E3898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9509" y="4117570"/>
            <a:ext cx="417302" cy="395402"/>
          </a:xfrm>
          <a:prstGeom prst="rect">
            <a:avLst/>
          </a:prstGeom>
          <a:noFill/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E9F5E314-39D0-CD49-9604-18784D4BD4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5032" y="1755740"/>
            <a:ext cx="2443504" cy="2348608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xmlns="" id="{A4F66B1E-3735-4049-B96D-F19225941250}"/>
              </a:ext>
            </a:extLst>
          </p:cNvPr>
          <p:cNvSpPr/>
          <p:nvPr/>
        </p:nvSpPr>
        <p:spPr>
          <a:xfrm>
            <a:off x="1132555" y="4241380"/>
            <a:ext cx="1155700" cy="450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xmlns="" id="{6FBA3B44-3605-4728-B3F2-61989ACA45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72695" y="4281026"/>
            <a:ext cx="468224" cy="363652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xmlns="" id="{E687B10E-86EA-421C-B0B4-669659C60B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23524" y="4262875"/>
            <a:ext cx="481298" cy="40630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E105458B-F78B-4879-B5B2-2FAC6328FA78}"/>
              </a:ext>
            </a:extLst>
          </p:cNvPr>
          <p:cNvGrpSpPr/>
          <p:nvPr/>
        </p:nvGrpSpPr>
        <p:grpSpPr>
          <a:xfrm>
            <a:off x="320686" y="861713"/>
            <a:ext cx="8519606" cy="3612506"/>
            <a:chOff x="4685180" y="861713"/>
            <a:chExt cx="4078027" cy="361250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xmlns="" id="{842A039E-9F0C-46A7-A815-3DFFE59C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43875" y="861713"/>
              <a:ext cx="119332" cy="3612506"/>
            </a:xfrm>
            <a:prstGeom prst="rect">
              <a:avLst/>
            </a:prstGeom>
          </p:spPr>
        </p:pic>
        <p:sp>
          <p:nvSpPr>
            <p:cNvPr id="26" name="圓角矩形 9">
              <a:extLst>
                <a:ext uri="{FF2B5EF4-FFF2-40B4-BE49-F238E27FC236}">
                  <a16:creationId xmlns:a16="http://schemas.microsoft.com/office/drawing/2014/main" xmlns="" id="{233D2BA5-F0FE-4436-8DB0-8F4330776A6A}"/>
                </a:ext>
              </a:extLst>
            </p:cNvPr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4674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altLang="zh-Hant" sz="3600" dirty="0">
                <a:latin typeface="Arial "/>
              </a:rPr>
              <a:t>Super high capacity surveillance</a:t>
            </a:r>
            <a:endParaRPr lang="zh-TW" altLang="en-US" sz="3600" dirty="0">
              <a:latin typeface="Arial 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  <p:pic>
        <p:nvPicPr>
          <p:cNvPr id="29" name="圖片 28" descr="TS-1677XU_Front.png">
            <a:extLst>
              <a:ext uri="{FF2B5EF4-FFF2-40B4-BE49-F238E27FC236}">
                <a16:creationId xmlns:a16="http://schemas.microsoft.com/office/drawing/2014/main" xmlns="" id="{366C9735-833A-4FB0-98B4-CCDDA80EB3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29389" b="16657"/>
          <a:stretch/>
        </p:blipFill>
        <p:spPr>
          <a:xfrm>
            <a:off x="5594849" y="3513514"/>
            <a:ext cx="3603906" cy="1215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32000" endPos="33000" dir="5400000" sy="-100000" algn="bl" rotWithShape="0"/>
          </a:effectLst>
        </p:spPr>
      </p:pic>
      <p:sp>
        <p:nvSpPr>
          <p:cNvPr id="24" name="圓角矩形 20">
            <a:extLst>
              <a:ext uri="{FF2B5EF4-FFF2-40B4-BE49-F238E27FC236}">
                <a16:creationId xmlns:a16="http://schemas.microsoft.com/office/drawing/2014/main" xmlns="" id="{292F2FB3-5601-EE45-8F91-FE0B0F53EF7C}"/>
              </a:ext>
            </a:extLst>
          </p:cNvPr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圓角矩形 24">
            <a:extLst>
              <a:ext uri="{FF2B5EF4-FFF2-40B4-BE49-F238E27FC236}">
                <a16:creationId xmlns:a16="http://schemas.microsoft.com/office/drawing/2014/main" xmlns="" id="{0DF0D9CF-2F14-CA4B-B7BD-362EBB7EA3CE}"/>
              </a:ext>
            </a:extLst>
          </p:cNvPr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圖片 5" descr="new-256.png">
            <a:extLst>
              <a:ext uri="{FF2B5EF4-FFF2-40B4-BE49-F238E27FC236}">
                <a16:creationId xmlns:a16="http://schemas.microsoft.com/office/drawing/2014/main" xmlns="" id="{26739F4B-F6AE-1846-97E3-09151298366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sp>
        <p:nvSpPr>
          <p:cNvPr id="31" name="圓角矩形 26">
            <a:extLst>
              <a:ext uri="{FF2B5EF4-FFF2-40B4-BE49-F238E27FC236}">
                <a16:creationId xmlns:a16="http://schemas.microsoft.com/office/drawing/2014/main" xmlns="" id="{21723259-ECBB-9E42-93FF-07007F3D4D7E}"/>
              </a:ext>
            </a:extLst>
          </p:cNvPr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94405B1-0664-4A41-9E8C-D3E7887628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29454" y="993874"/>
            <a:ext cx="642942" cy="6429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94D43B6-4E2B-E84D-8D8D-712C71269A0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43372" y="993874"/>
            <a:ext cx="642942" cy="642942"/>
          </a:xfrm>
          <a:prstGeom prst="rect">
            <a:avLst/>
          </a:prstGeom>
        </p:spPr>
      </p:pic>
      <p:pic>
        <p:nvPicPr>
          <p:cNvPr id="34" name="圖片 9">
            <a:extLst>
              <a:ext uri="{FF2B5EF4-FFF2-40B4-BE49-F238E27FC236}">
                <a16:creationId xmlns:a16="http://schemas.microsoft.com/office/drawing/2014/main" xmlns="" id="{53E179EE-9EF6-BC4F-859C-AAA99E609D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7323" y="988172"/>
            <a:ext cx="654347" cy="654347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7F5C0EFD-2E23-6248-99C8-C24234DAA327}"/>
              </a:ext>
            </a:extLst>
          </p:cNvPr>
          <p:cNvSpPr/>
          <p:nvPr/>
        </p:nvSpPr>
        <p:spPr>
          <a:xfrm>
            <a:off x="642910" y="1675724"/>
            <a:ext cx="2357454" cy="738656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Surveillance Station 5.1</a:t>
            </a:r>
            <a:endParaRPr lang="en-US" altLang="zh-TW" sz="1500" b="1">
              <a:solidFill>
                <a:srgbClr val="0070C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 </a:t>
            </a:r>
            <a:r>
              <a:rPr lang="en-US" sz="1500" b="1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 free channels</a:t>
            </a:r>
            <a:endParaRPr lang="zh-TW" altLang="en-US" sz="1500" b="1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 80</a:t>
            </a:r>
            <a:r>
              <a:rPr lang="en-US" sz="1200" b="1">
                <a:solidFill>
                  <a:srgbClr val="262626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262626"/>
                </a:solidFill>
                <a:latin typeface="Arial" pitchFamily="34" charset="0"/>
                <a:ea typeface="Microsoft JhengHei"/>
                <a:cs typeface="Arial" pitchFamily="34" charset="0"/>
              </a:rPr>
              <a:t>Ch.</a:t>
            </a:r>
            <a:r>
              <a:rPr lang="zh-TW" altLang="en-US" sz="1200" b="1"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>
                <a:latin typeface="Arial" pitchFamily="34" charset="0"/>
                <a:ea typeface="Microsoft JhengHei" charset="-120"/>
                <a:cs typeface="Arial" pitchFamily="34" charset="0"/>
              </a:rPr>
              <a:t>(optional license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)</a:t>
            </a: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xmlns="" id="{768D7525-1F12-E942-8E22-F1BB2E04543E}"/>
              </a:ext>
            </a:extLst>
          </p:cNvPr>
          <p:cNvSpPr/>
          <p:nvPr/>
        </p:nvSpPr>
        <p:spPr>
          <a:xfrm>
            <a:off x="3286115" y="1675724"/>
            <a:ext cx="2428885" cy="923322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QVR Pro</a:t>
            </a: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sz="1500" b="1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 free channels</a:t>
            </a:r>
            <a:endParaRPr lang="zh-TW" altLang="en-US" sz="1500" b="1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Max: 128 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Ch.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(optional license)</a:t>
            </a:r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xmlns="" id="{8C73F102-6ECE-EC41-AA57-0BC29C2CE38C}"/>
              </a:ext>
            </a:extLst>
          </p:cNvPr>
          <p:cNvSpPr/>
          <p:nvPr/>
        </p:nvSpPr>
        <p:spPr>
          <a:xfrm>
            <a:off x="6000760" y="1675724"/>
            <a:ext cx="2668984" cy="877155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QUSBCam2</a:t>
            </a:r>
          </a:p>
          <a:p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Up to 1080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p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USB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W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e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bcam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recordi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ng</a:t>
            </a:r>
            <a:endParaRPr lang="zh-TW">
              <a:latin typeface="Arial" pitchFamily="34" charset="0"/>
              <a:cs typeface="Arial" pitchFamily="34" charset="0"/>
            </a:endParaRPr>
          </a:p>
          <a:p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569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D0AE4402-AEF8-4371-AF6D-A8754F66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3497" y="2819661"/>
            <a:ext cx="9823010" cy="616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7F3B86D3-3A70-4280-954E-BEC0761A1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05" y="1246606"/>
            <a:ext cx="8965364" cy="1878244"/>
          </a:xfrm>
          <a:prstGeom prst="rect">
            <a:avLst/>
          </a:prstGeom>
        </p:spPr>
      </p:pic>
      <p:sp>
        <p:nvSpPr>
          <p:cNvPr id="26" name="圓角矩形 10">
            <a:extLst>
              <a:ext uri="{FF2B5EF4-FFF2-40B4-BE49-F238E27FC236}">
                <a16:creationId xmlns:a16="http://schemas.microsoft.com/office/drawing/2014/main" xmlns="" id="{FE473D64-8EE6-47AD-B1D7-F992FE0306BB}"/>
              </a:ext>
            </a:extLst>
          </p:cNvPr>
          <p:cNvSpPr/>
          <p:nvPr/>
        </p:nvSpPr>
        <p:spPr>
          <a:xfrm>
            <a:off x="762441" y="1558071"/>
            <a:ext cx="7719642" cy="1310511"/>
          </a:xfrm>
          <a:prstGeom prst="roundRect">
            <a:avLst>
              <a:gd name="adj" fmla="val 630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glow rad="152400">
              <a:schemeClr val="bg1"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169003F-3FEB-4566-8A7C-543CD22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05400"/>
            <a:ext cx="7381274" cy="822960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>
                <a:latin typeface="Arial "/>
                <a:cs typeface="Arial" panose="020B0604020202020204" pitchFamily="34" charset="0"/>
              </a:rPr>
              <a:t>10/25/40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GbE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SmartNIC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 with offload function</a:t>
            </a:r>
            <a:endParaRPr lang="zh-TW" sz="3600">
              <a:solidFill>
                <a:schemeClr val="tx1"/>
              </a:solidFill>
              <a:latin typeface="Arial 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xmlns="" id="{46F65FB5-9903-4532-A9C0-E8D974512368}"/>
              </a:ext>
            </a:extLst>
          </p:cNvPr>
          <p:cNvGrpSpPr/>
          <p:nvPr/>
        </p:nvGrpSpPr>
        <p:grpSpPr>
          <a:xfrm>
            <a:off x="1154305" y="1791243"/>
            <a:ext cx="6933954" cy="783932"/>
            <a:chOff x="502270" y="1453687"/>
            <a:chExt cx="7040392" cy="795966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xmlns="" id="{10A3751F-F87D-4299-A6ED-5390EAD4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6851" b="10546"/>
            <a:stretch/>
          </p:blipFill>
          <p:spPr>
            <a:xfrm>
              <a:off x="5114720" y="1453687"/>
              <a:ext cx="2427942" cy="795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xmlns="" id="{3448DC4F-D38A-46B9-B29F-A3276CFA6C53}"/>
                </a:ext>
              </a:extLst>
            </p:cNvPr>
            <p:cNvGrpSpPr/>
            <p:nvPr/>
          </p:nvGrpSpPr>
          <p:grpSpPr>
            <a:xfrm>
              <a:off x="3995936" y="1476557"/>
              <a:ext cx="812316" cy="738468"/>
              <a:chOff x="3707904" y="1491630"/>
              <a:chExt cx="792089" cy="720080"/>
            </a:xfrm>
          </p:grpSpPr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xmlns="" id="{6C8FA792-4C54-40F6-9A9F-E1B8BD77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7904" y="1491630"/>
                <a:ext cx="792088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xmlns="" id="{D512B100-3BAE-42FE-9090-636F37BE68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904" y="1491630"/>
                <a:ext cx="792089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xmlns="" id="{A99EE0C2-B13C-4045-A11E-3CECECF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2270" y="1574142"/>
              <a:ext cx="3265026" cy="555056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B6A1A735-39E5-4EF9-A617-8958B3683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742" y="2541070"/>
            <a:ext cx="2938948" cy="2260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E2C0CC68-A5C8-4747-9BA3-03149490911E}"/>
              </a:ext>
            </a:extLst>
          </p:cNvPr>
          <p:cNvSpPr txBox="1"/>
          <p:nvPr/>
        </p:nvSpPr>
        <p:spPr>
          <a:xfrm>
            <a:off x="456997" y="3113068"/>
            <a:ext cx="4392744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l"/>
            </a:pPr>
            <a:endParaRPr lang="en-US" altLang="zh-TW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Buit-in Mellanox ConnectX</a:t>
            </a:r>
            <a:r>
              <a:rPr lang="en-US" altLang="zh-TW" sz="20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-</a:t>
            </a:r>
            <a:r>
              <a:rPr lang="zh-TW" altLang="en-US" sz="20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4 Lx</a:t>
            </a:r>
            <a:r>
              <a:rPr lang="en-US" altLang="zh-TW" sz="20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 </a:t>
            </a:r>
            <a:r>
              <a:rPr lang="zh-TW" altLang="en-US" sz="20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10GbE </a:t>
            </a:r>
            <a:r>
              <a:rPr lang="en-US" altLang="zh-TW" sz="20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S</a:t>
            </a:r>
            <a:r>
              <a:rPr lang="zh-TW" altLang="en-US" sz="20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martNIC</a:t>
            </a:r>
            <a:endParaRPr lang="en-US" altLang="zh-TW" sz="2000" b="1" dirty="0">
              <a:solidFill>
                <a:schemeClr val="bg1"/>
              </a:solidFill>
              <a:latin typeface="Arial "/>
              <a:ea typeface="微軟正黑體"/>
              <a:cs typeface="Arial" pitchFamily="34" charset="0"/>
            </a:endParaRP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Supports 25/40GbE expansion</a:t>
            </a:r>
            <a:endParaRPr lang="zh-TW" altLang="en-US" sz="2000" b="1" dirty="0">
              <a:solidFill>
                <a:schemeClr val="bg1"/>
              </a:solidFill>
              <a:latin typeface="Arial "/>
              <a:ea typeface="微軟正黑體"/>
              <a:cs typeface="Arial" pitchFamily="34" charset="0"/>
            </a:endParaRP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Support</a:t>
            </a:r>
            <a:r>
              <a:rPr lang="en-US" altLang="zh-TW" sz="20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s</a:t>
            </a:r>
            <a:r>
              <a:rPr lang="zh-TW" altLang="en-US" sz="20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 iSER</a:t>
            </a:r>
          </a:p>
          <a:p>
            <a:pPr>
              <a:buSzPct val="80000"/>
            </a:pPr>
            <a:endParaRPr lang="zh-TW" altLang="en-US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942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xmlns="" id="{CE04EADB-C8B0-4730-94D3-A5E18CD36EC6}"/>
              </a:ext>
            </a:extLst>
          </p:cNvPr>
          <p:cNvSpPr/>
          <p:nvPr/>
        </p:nvSpPr>
        <p:spPr>
          <a:xfrm>
            <a:off x="1431235" y="2735800"/>
            <a:ext cx="6122504" cy="2700904"/>
          </a:xfrm>
          <a:prstGeom prst="roundRect">
            <a:avLst>
              <a:gd name="adj" fmla="val 6863"/>
            </a:avLst>
          </a:prstGeom>
          <a:solidFill>
            <a:schemeClr val="bg1">
              <a:lumMod val="95000"/>
            </a:schemeClr>
          </a:solidFill>
          <a:ln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 "/>
                <a:cs typeface="Arial" panose="020B0604020202020204" pitchFamily="34" charset="0"/>
              </a:rPr>
              <a:t>Offload tasks from CPU with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iSER</a:t>
            </a:r>
            <a:endParaRPr lang="zh-TW" altLang="en-US" sz="3600">
              <a:latin typeface="Arial 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055" y="1136950"/>
            <a:ext cx="8497887" cy="1335068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>
              <a:lnSpc>
                <a:spcPts val="3000"/>
              </a:lnSpc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allows data to </a:t>
            </a:r>
            <a:r>
              <a:rPr lang="en-US" dirty="0">
                <a:solidFill>
                  <a:srgbClr val="D0F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bypass general network drivers, the socket layer</a:t>
            </a:r>
            <a:r>
              <a:rPr 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and to directly enter memory buffers of the server and storage.</a:t>
            </a:r>
          </a:p>
          <a:p>
            <a:pPr>
              <a:lnSpc>
                <a:spcPts val="3000"/>
              </a:lnSpc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Increasing performance, lower CPU loading</a:t>
            </a:r>
            <a:endParaRPr lang="zh-TW" altLang="en-US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8C7D65-3C6E-D84D-9761-4E33217EAB71}"/>
              </a:ext>
            </a:extLst>
          </p:cNvPr>
          <p:cNvSpPr txBox="1"/>
          <p:nvPr/>
        </p:nvSpPr>
        <p:spPr>
          <a:xfrm>
            <a:off x="5920576" y="2772732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With </a:t>
            </a:r>
            <a:r>
              <a:rPr lang="en-US" err="1"/>
              <a:t>iSER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01B9E09-64FE-9B45-BB28-AA72C89A2D3A}"/>
              </a:ext>
            </a:extLst>
          </p:cNvPr>
          <p:cNvSpPr txBox="1"/>
          <p:nvPr/>
        </p:nvSpPr>
        <p:spPr>
          <a:xfrm>
            <a:off x="2524953" y="277837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Without </a:t>
            </a:r>
            <a:r>
              <a:rPr lang="en-US" err="1"/>
              <a:t>iSER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4281D9-A3E6-724C-9D96-A7B803A8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91" y="2777033"/>
            <a:ext cx="6578417" cy="25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905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EB44A6-A1BF-254F-9B18-7888BF1C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96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sz="3600" err="1">
                <a:latin typeface="Arial "/>
              </a:rPr>
              <a:t>iSER</a:t>
            </a:r>
            <a:r>
              <a:rPr lang="en-US" sz="3600">
                <a:latin typeface="Arial "/>
              </a:rPr>
              <a:t> makes VMware Faster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3645FE-EDC3-2F43-9874-765B0505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57" y="2689229"/>
            <a:ext cx="4736459" cy="2362173"/>
          </a:xfrm>
          <a:prstGeom prst="rect">
            <a:avLst/>
          </a:prstGeom>
        </p:spPr>
      </p:pic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xmlns="" id="{AFB94BA1-6792-6749-BC85-5BF782F391BF}"/>
              </a:ext>
            </a:extLst>
          </p:cNvPr>
          <p:cNvSpPr txBox="1">
            <a:spLocks/>
          </p:cNvSpPr>
          <p:nvPr/>
        </p:nvSpPr>
        <p:spPr>
          <a:xfrm>
            <a:off x="478411" y="1090322"/>
            <a:ext cx="8051813" cy="254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5EA16"/>
              </a:buClr>
              <a:buNone/>
            </a:pPr>
            <a:r>
              <a:rPr kumimoji="1" lang="en-US" altLang="zh-CN" dirty="0">
                <a:solidFill>
                  <a:schemeClr val="bg1"/>
                </a:solidFill>
                <a:latin typeface="Microsoft JhengHei"/>
                <a:ea typeface="Microsoft JhengHei"/>
              </a:rPr>
              <a:t>When VMware Server and NAS are </a:t>
            </a:r>
            <a:r>
              <a:rPr kumimoji="1" lang="en-US" altLang="zh-CN" dirty="0" err="1">
                <a:solidFill>
                  <a:schemeClr val="bg1"/>
                </a:solidFill>
                <a:latin typeface="Microsoft JhengHei"/>
                <a:ea typeface="Microsoft JhengHei"/>
              </a:rPr>
              <a:t>iSER</a:t>
            </a:r>
            <a:r>
              <a:rPr kumimoji="1" lang="zh-CN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Microsoft JhengHei"/>
                <a:ea typeface="Microsoft JhengHei"/>
              </a:rPr>
              <a:t>ready:</a:t>
            </a:r>
          </a:p>
          <a:p>
            <a:pPr marL="265113" lvl="1" indent="-265113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Random read/write performance is </a:t>
            </a:r>
            <a:r>
              <a:rPr lang="en-US" altLang="zh-TW" dirty="0">
                <a:solidFill>
                  <a:srgbClr val="D0F800"/>
                </a:solidFill>
                <a:latin typeface="Microsoft JhengHei"/>
                <a:ea typeface="Microsoft JhengHei"/>
              </a:rPr>
              <a:t>60% higher 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than iSCSI</a:t>
            </a:r>
            <a:endParaRPr lang="en-US" altLang="zh-CN" dirty="0">
              <a:solidFill>
                <a:srgbClr val="D0F800"/>
              </a:solidFill>
              <a:latin typeface="Microsoft JhengHei"/>
              <a:ea typeface="Microsoft JhengHei"/>
            </a:endParaRPr>
          </a:p>
          <a:p>
            <a:pPr marL="265113" lvl="1" indent="-265113"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Latency is </a:t>
            </a:r>
            <a:r>
              <a:rPr lang="en-US" altLang="zh-TW" dirty="0">
                <a:solidFill>
                  <a:srgbClr val="D0F800"/>
                </a:solidFill>
                <a:latin typeface="Microsoft JhengHei"/>
                <a:ea typeface="Microsoft JhengHei"/>
              </a:rPr>
              <a:t>50% lower </a:t>
            </a:r>
            <a:r>
              <a:rPr lang="en-US" alt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than iSCSI</a:t>
            </a:r>
            <a:endParaRPr lang="zh-TW" altLang="en-US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0" indent="0">
              <a:buClr>
                <a:srgbClr val="E5EA16"/>
              </a:buClr>
              <a:buNone/>
            </a:pPr>
            <a:endParaRPr lang="zh-TW" altLang="en-US" sz="1800" dirty="0">
              <a:solidFill>
                <a:srgbClr val="000000"/>
              </a:solidFill>
              <a:latin typeface="Microsoft JhengHei"/>
              <a:ea typeface="Microsoft JhengHei"/>
            </a:endParaRPr>
          </a:p>
          <a:p>
            <a:pPr marL="180975" indent="-180975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endParaRPr lang="zh-TW" altLang="en-US" sz="1800" dirty="0">
              <a:latin typeface="Microsoft JhengHei"/>
              <a:ea typeface="Microsoft JhengHei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sz="1800" dirty="0">
              <a:latin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211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xmlns="" id="{255A7722-B089-4380-AA51-FE41FCC72B60}"/>
              </a:ext>
            </a:extLst>
          </p:cNvPr>
          <p:cNvSpPr/>
          <p:nvPr/>
        </p:nvSpPr>
        <p:spPr>
          <a:xfrm>
            <a:off x="4643438" y="1174192"/>
            <a:ext cx="4143404" cy="4118570"/>
          </a:xfrm>
          <a:prstGeom prst="roundRect">
            <a:avLst>
              <a:gd name="adj" fmla="val 4083"/>
            </a:avLst>
          </a:prstGeom>
          <a:gradFill>
            <a:gsLst>
              <a:gs pos="0">
                <a:srgbClr val="DAFE02"/>
              </a:gs>
              <a:gs pos="83000">
                <a:srgbClr val="FFFF00">
                  <a:alpha val="44000"/>
                </a:srgbClr>
              </a:gs>
              <a:gs pos="100000">
                <a:srgbClr val="FFCB25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44977" y="183906"/>
            <a:ext cx="7886700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sz="36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 Built-in dual </a:t>
            </a:r>
            <a:r>
              <a:rPr lang="en-US" altLang="zh-TW" sz="3600" spc="-150">
                <a:solidFill>
                  <a:srgbClr val="FFFFFF"/>
                </a:solidFill>
                <a:latin typeface="Arial "/>
                <a:cs typeface="Arial"/>
                <a:sym typeface="Arial"/>
              </a:rPr>
              <a:t>10GbE</a:t>
            </a:r>
            <a:r>
              <a:rPr lang="zh-TW" altLang="en-US" sz="3600" spc="-150">
                <a:solidFill>
                  <a:srgbClr val="FFFFFF"/>
                </a:solidFill>
                <a:latin typeface="Arial "/>
                <a:cs typeface="Arial"/>
                <a:sym typeface="Arial"/>
              </a:rPr>
              <a:t> SFP+ </a:t>
            </a:r>
            <a:r>
              <a:rPr lang="en-US" altLang="zh-TW" sz="3600">
                <a:solidFill>
                  <a:srgbClr val="FFFFFF"/>
                </a:solidFill>
                <a:latin typeface="Arial "/>
                <a:ea typeface="Microsoft JhengHei"/>
                <a:cs typeface="Arial"/>
                <a:sym typeface="Arial"/>
              </a:rPr>
              <a:t>ports</a:t>
            </a:r>
            <a:endParaRPr lang="en-US" sz="3600">
              <a:latin typeface="Arial "/>
              <a:ea typeface="Microsoft JhengHei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643438" y="1360341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GbE x </a:t>
            </a: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(Throughput)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844956" y="2542228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/>
              <a:t>2000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5446511" y="2227904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Shape 195"/>
          <p:cNvSpPr txBox="1"/>
          <p:nvPr/>
        </p:nvSpPr>
        <p:spPr>
          <a:xfrm>
            <a:off x="4888571" y="3024434"/>
            <a:ext cx="54894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/>
              <a:t>1500</a:t>
            </a:r>
            <a:endParaRPr lang="en-US" sz="1400"/>
          </a:p>
        </p:txBody>
      </p:sp>
      <p:cxnSp>
        <p:nvCxnSpPr>
          <p:cNvPr id="196" name="Shape 196"/>
          <p:cNvCxnSpPr/>
          <p:nvPr/>
        </p:nvCxnSpPr>
        <p:spPr>
          <a:xfrm>
            <a:off x="5446511" y="271011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446511" y="3192318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Shape 199"/>
          <p:cNvSpPr txBox="1"/>
          <p:nvPr/>
        </p:nvSpPr>
        <p:spPr>
          <a:xfrm>
            <a:off x="4901382" y="3531647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5446511" y="3674523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875134" y="2396730"/>
            <a:ext cx="571500" cy="12776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018159" y="2542228"/>
            <a:ext cx="571500" cy="113219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584315" y="3745961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Read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732393" y="3745961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Write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584315" y="2449935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</a:rPr>
              <a:t>2358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732393" y="2496076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</a:rPr>
              <a:t>2286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4829984" y="2075731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/>
              <a:t>2500</a:t>
            </a:r>
            <a:endParaRPr lang="en-US" sz="1350"/>
          </a:p>
        </p:txBody>
      </p:sp>
      <p:sp>
        <p:nvSpPr>
          <p:cNvPr id="227" name="Shape 227"/>
          <p:cNvSpPr/>
          <p:nvPr/>
        </p:nvSpPr>
        <p:spPr>
          <a:xfrm>
            <a:off x="4740064" y="4415228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>
                <a:solidFill>
                  <a:schemeClr val="bg1"/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>
                <a:solidFill>
                  <a:schemeClr val="bg1"/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</a:rPr>
              <a:t/>
            </a:r>
            <a:b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NAS: </a:t>
            </a:r>
            <a:r>
              <a:rPr lang="en-US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TS-1283XU-RP-E2124-4G</a:t>
            </a: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with QTS </a:t>
            </a:r>
            <a:r>
              <a:rPr lang="en-US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4.3.5</a:t>
            </a:r>
            <a:endParaRPr lang="en-US" sz="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Volume type: RAID 5; 16 x Intel S3500 240GB SSDs (SSDSC2BB240G4) </a:t>
            </a: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xmlns="" id="{F342BC2E-27F4-406F-A425-687AF992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9715" b="27496"/>
          <a:stretch/>
        </p:blipFill>
        <p:spPr>
          <a:xfrm>
            <a:off x="-169337" y="2966344"/>
            <a:ext cx="5182128" cy="1386107"/>
          </a:xfrm>
          <a:prstGeom prst="rect">
            <a:avLst/>
          </a:prstGeom>
          <a:effectLst>
            <a:outerShdw blurRad="50800" dir="8100000" algn="tr" rotWithShape="0">
              <a:prstClr val="black">
                <a:alpha val="40000"/>
              </a:prstClr>
            </a:outerShdw>
            <a:reflection blurRad="25400" stA="29000" endPos="30000" dir="5400000" sy="-100000" algn="bl" rotWithShape="0"/>
          </a:effectLst>
        </p:spPr>
      </p:pic>
      <p:sp>
        <p:nvSpPr>
          <p:cNvPr id="21" name="Shape 199">
            <a:extLst>
              <a:ext uri="{FF2B5EF4-FFF2-40B4-BE49-F238E27FC236}">
                <a16:creationId xmlns:a16="http://schemas.microsoft.com/office/drawing/2014/main" xmlns="" id="{DFACABE6-BE4E-4011-B4BD-F4BF3F6BCC7C}"/>
              </a:ext>
            </a:extLst>
          </p:cNvPr>
          <p:cNvSpPr txBox="1"/>
          <p:nvPr/>
        </p:nvSpPr>
        <p:spPr>
          <a:xfrm>
            <a:off x="4797592" y="3867984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>
                <a:latin typeface="Arial "/>
              </a:rPr>
              <a:t>(MB/s)</a:t>
            </a:r>
            <a:endParaRPr lang="en-US" sz="1200" i="0" u="none" strike="noStrike" cap="none">
              <a:latin typeface="Arial 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342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9277" y="1083701"/>
            <a:ext cx="917276" cy="897904"/>
          </a:xfrm>
          <a:prstGeom prst="rect">
            <a:avLst/>
          </a:prstGeom>
          <a:noFill/>
        </p:spPr>
      </p:pic>
      <p:sp>
        <p:nvSpPr>
          <p:cNvPr id="17" name="平行四邊形 12">
            <a:extLst>
              <a:ext uri="{FF2B5EF4-FFF2-40B4-BE49-F238E27FC236}">
                <a16:creationId xmlns:a16="http://schemas.microsoft.com/office/drawing/2014/main" xmlns="" id="{C3AF15DB-7761-4217-91BB-8A9D0B9917DF}"/>
              </a:ext>
            </a:extLst>
          </p:cNvPr>
          <p:cNvSpPr/>
          <p:nvPr/>
        </p:nvSpPr>
        <p:spPr>
          <a:xfrm>
            <a:off x="4786315" y="3373679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3" cstate="print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4786315" y="2171776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3" cstate="print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18030" y="1928808"/>
            <a:ext cx="5511614" cy="1049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52" y="126340"/>
            <a:ext cx="9042551" cy="82296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 "/>
              </a:rPr>
              <a:t>QTS &amp; virtualization increase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2844" y="1857369"/>
            <a:ext cx="5290780" cy="3162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0595" y="1037434"/>
            <a:ext cx="4393405" cy="861762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Supports Windo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</a:t>
            </a: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/Linux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VMs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c</a:t>
            </a: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ontainers</a:t>
            </a:r>
            <a:endParaRPr lang="zh-TW" altLang="zh-TW" sz="2400">
              <a:solidFill>
                <a:schemeClr val="bg1"/>
              </a:solidFill>
              <a:latin typeface="新細明體"/>
              <a:ea typeface="新細明體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1285" y="1087054"/>
            <a:ext cx="3740913" cy="116953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>
              <a:defRPr/>
            </a:pPr>
            <a:r>
              <a:rPr lang="zh-TW" altLang="zh-TW" sz="2000" b="1" dirty="0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</a:t>
            </a:r>
            <a:r>
              <a:rPr lang="en-US" altLang="zh-TW" sz="2000" b="1" dirty="0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5</a:t>
            </a:r>
            <a:endParaRPr lang="zh-TW" altLang="zh-TW" sz="2000" dirty="0">
              <a:solidFill>
                <a:srgbClr val="D0F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zh-TW" sz="1400" b="1" dirty="0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Storage &amp; Snapshot Manager</a:t>
            </a:r>
            <a:r>
              <a:rPr lang="en-US" altLang="zh-TW" sz="1400" b="1" dirty="0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, and new virtualization network functions</a:t>
            </a:r>
            <a:endParaRPr lang="en-US" altLang="zh-TW" sz="1400" dirty="0">
              <a:solidFill>
                <a:srgbClr val="D0F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zh-TW" altLang="en-US" sz="2000" b="1" dirty="0">
              <a:solidFill>
                <a:srgbClr val="D0F8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721" y="2330505"/>
            <a:ext cx="2786050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Virtualization 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3556" y="3592120"/>
            <a:ext cx="2714612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Container 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56820" y="2273162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56820" y="3514040"/>
            <a:ext cx="785818" cy="785818"/>
          </a:xfrm>
          <a:prstGeom prst="rect">
            <a:avLst/>
          </a:prstGeom>
          <a:noFill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A3636095-0548-4A46-BA56-684E4C6F5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867" y="2191508"/>
            <a:ext cx="3988448" cy="22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027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975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ECC</a:t>
            </a:r>
            <a:r>
              <a:rPr lang="en-US" sz="3975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CN" sz="3975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Memory</a:t>
            </a:r>
            <a:r>
              <a:rPr lang="zh-CN" altLang="en-US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27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(Error Correcting Code)</a:t>
            </a:r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35E34F-DCCD-954B-92BD-AE137E91F2B6}"/>
              </a:ext>
            </a:extLst>
          </p:cNvPr>
          <p:cNvSpPr txBox="1"/>
          <p:nvPr/>
        </p:nvSpPr>
        <p:spPr>
          <a:xfrm>
            <a:off x="4299941" y="2806401"/>
            <a:ext cx="4718523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 processors </a:t>
            </a:r>
            <a:r>
              <a:rPr lang="en-US" altLang="zh-CN" sz="2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 ECC which can automatically detects and repairs single-bit error on-the-fly. </a:t>
            </a:r>
            <a:endParaRPr lang="en-US" sz="2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4EBBA0-5975-6746-94AE-CB555557579C}"/>
              </a:ext>
            </a:extLst>
          </p:cNvPr>
          <p:cNvSpPr txBox="1"/>
          <p:nvPr/>
        </p:nvSpPr>
        <p:spPr>
          <a:xfrm>
            <a:off x="4259888" y="1482962"/>
            <a:ext cx="340970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3200" b="1" dirty="0">
                <a:solidFill>
                  <a:srgbClr val="F70F7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Running reliably without data corruption</a:t>
            </a:r>
            <a:endParaRPr lang="en-US" sz="3200" b="1" dirty="0">
              <a:solidFill>
                <a:srgbClr val="F70F7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xmlns="" id="{AAF8EAD9-1482-4C5C-85E9-B7903175C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78636" y="1913638"/>
            <a:ext cx="1130441" cy="8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15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xmlns="" id="{F7EC8F46-91F7-4F82-B853-3EC6E38E41CE}"/>
              </a:ext>
            </a:extLst>
          </p:cNvPr>
          <p:cNvSpPr txBox="1">
            <a:spLocks/>
          </p:cNvSpPr>
          <p:nvPr/>
        </p:nvSpPr>
        <p:spPr>
          <a:xfrm>
            <a:off x="938580" y="2496446"/>
            <a:ext cx="3535401" cy="1029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altLang="zh-TW" sz="2800" dirty="0">
                <a:solidFill>
                  <a:srgbClr val="FFFFFF"/>
                </a:solidFill>
                <a:latin typeface="微軟正黑體" panose="020B0604030504040204" pitchFamily="34" charset="-120"/>
                <a:cs typeface="Arial Unicode MS" pitchFamily="34" charset="-120"/>
              </a:rPr>
              <a:t>Release full potentials </a:t>
            </a:r>
            <a:r>
              <a:rPr lang="en-US" altLang="zh-TW" sz="2800">
                <a:solidFill>
                  <a:srgbClr val="FFFFFF"/>
                </a:solidFill>
                <a:latin typeface="微軟正黑體" panose="020B0604030504040204" pitchFamily="34" charset="-120"/>
                <a:cs typeface="Arial Unicode MS" pitchFamily="34" charset="-120"/>
              </a:rPr>
              <a:t>of </a:t>
            </a:r>
            <a:r>
              <a:rPr lang="en-US" altLang="zh-TW" sz="2800" dirty="0">
                <a:solidFill>
                  <a:srgbClr val="FFFFFF"/>
                </a:solidFill>
                <a:latin typeface="微軟正黑體" panose="020B0604030504040204" pitchFamily="34" charset="-120"/>
                <a:cs typeface="Arial Unicode MS" pitchFamily="34" charset="-120"/>
              </a:rPr>
              <a:t>SSD</a:t>
            </a:r>
            <a:endParaRPr lang="en-US" altLang="zh-TW" sz="2800">
              <a:solidFill>
                <a:srgbClr val="FFFFFF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EFAEA69-3AA6-4427-9B98-492DB74361E5}"/>
              </a:ext>
            </a:extLst>
          </p:cNvPr>
          <p:cNvSpPr/>
          <p:nvPr/>
        </p:nvSpPr>
        <p:spPr>
          <a:xfrm>
            <a:off x="1138447" y="3654249"/>
            <a:ext cx="3212487" cy="646331"/>
          </a:xfrm>
          <a:prstGeom prst="rect">
            <a:avLst/>
          </a:prstGeom>
          <a:solidFill>
            <a:srgbClr val="F70F7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SSD Over-provisioning,  Snapshot Remote Restore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xmlns="" id="{47B49AC4-0347-4FDC-8AE2-80BAD23EE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64153" y="1157041"/>
            <a:ext cx="2954756" cy="5023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CEC73E8C-5648-43B4-BB62-8D75E25D3593}"/>
              </a:ext>
            </a:extLst>
          </p:cNvPr>
          <p:cNvSpPr/>
          <p:nvPr/>
        </p:nvSpPr>
        <p:spPr>
          <a:xfrm>
            <a:off x="1138448" y="1026665"/>
            <a:ext cx="3212487" cy="3414706"/>
          </a:xfrm>
          <a:prstGeom prst="rect">
            <a:avLst/>
          </a:prstGeom>
          <a:noFill/>
          <a:ln w="57150">
            <a:solidFill>
              <a:srgbClr val="F70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70F78"/>
              </a:solidFill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xmlns="" id="{B5F25C28-4623-4C67-9236-47966A168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64153" y="1788516"/>
            <a:ext cx="2954756" cy="6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4784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6A27084A-23B3-4A69-AE8E-7B626606A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40554143-6723-46C4-A8C9-CC4DE72A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91440"/>
            <a:ext cx="8868047" cy="822960"/>
          </a:xfrm>
        </p:spPr>
        <p:txBody>
          <a:bodyPr>
            <a:noAutofit/>
          </a:bodyPr>
          <a:lstStyle/>
          <a:p>
            <a:r>
              <a:rPr lang="zh-TW" altLang="en-US" sz="3600">
                <a:latin typeface="Arial "/>
                <a:ea typeface="Arial Unicode MS" pitchFamily="34" charset="-120"/>
                <a:cs typeface="Arial Unicode MS" pitchFamily="34" charset="-120"/>
              </a:rPr>
              <a:t>SSD </a:t>
            </a:r>
            <a:r>
              <a:rPr lang="en-US" altLang="zh-TW" sz="3600">
                <a:latin typeface="Arial "/>
                <a:ea typeface="Arial Unicode MS" pitchFamily="34" charset="-120"/>
                <a:cs typeface="Arial Unicode MS" pitchFamily="34" charset="-120"/>
              </a:rPr>
              <a:t>Usage In Network Attach Storage</a:t>
            </a:r>
            <a:endParaRPr lang="zh-TW" altLang="en-US" sz="3600">
              <a:latin typeface="Arial "/>
              <a:ea typeface="Arial Unicode MS" pitchFamily="34" charset="-120"/>
              <a:cs typeface="Arial Unicode MS" pitchFamily="34" charset="-12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xmlns="" id="{9ED209BC-FC8A-3C45-A739-F03545E44A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5695" y="2585978"/>
          <a:ext cx="4098770" cy="1195604"/>
        </p:xfrm>
        <a:graphic>
          <a:graphicData uri="http://schemas.openxmlformats.org/drawingml/2006/table">
            <a:tbl>
              <a:tblPr firstRow="1" bandRow="1"/>
              <a:tblGrid>
                <a:gridCol w="1038309">
                  <a:extLst>
                    <a:ext uri="{9D8B030D-6E8A-4147-A177-3AD203B41FA5}">
                      <a16:colId xmlns:a16="http://schemas.microsoft.com/office/drawing/2014/main" xmlns="" val="649002736"/>
                    </a:ext>
                  </a:extLst>
                </a:gridCol>
                <a:gridCol w="1357118">
                  <a:extLst>
                    <a:ext uri="{9D8B030D-6E8A-4147-A177-3AD203B41FA5}">
                      <a16:colId xmlns:a16="http://schemas.microsoft.com/office/drawing/2014/main" xmlns="" val="3895754092"/>
                    </a:ext>
                  </a:extLst>
                </a:gridCol>
                <a:gridCol w="1703343">
                  <a:extLst>
                    <a:ext uri="{9D8B030D-6E8A-4147-A177-3AD203B41FA5}">
                      <a16:colId xmlns:a16="http://schemas.microsoft.com/office/drawing/2014/main" xmlns="" val="2874247263"/>
                    </a:ext>
                  </a:extLst>
                </a:gridCol>
              </a:tblGrid>
              <a:tr h="6341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Drive Type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Sequential</a:t>
                      </a:r>
                      <a:r>
                        <a:rPr lang="en-US" altLang="zh-TW" sz="1400" b="1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Random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FC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HDD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100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350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SSD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60000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4179924"/>
                  </a:ext>
                </a:extLst>
              </a:tr>
            </a:tbl>
          </a:graphicData>
        </a:graphic>
      </p:graphicFrame>
      <p:pic>
        <p:nvPicPr>
          <p:cNvPr id="17" name="圖片 13">
            <a:extLst>
              <a:ext uri="{FF2B5EF4-FFF2-40B4-BE49-F238E27FC236}">
                <a16:creationId xmlns:a16="http://schemas.microsoft.com/office/drawing/2014/main" xmlns="" id="{3A8038A9-188F-7C41-AC7B-5AF5C96036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528"/>
          <a:stretch/>
        </p:blipFill>
        <p:spPr>
          <a:xfrm>
            <a:off x="485392" y="4005954"/>
            <a:ext cx="2350343" cy="613454"/>
          </a:xfrm>
          <a:prstGeom prst="rect">
            <a:avLst/>
          </a:prstGeom>
        </p:spPr>
      </p:pic>
      <p:pic>
        <p:nvPicPr>
          <p:cNvPr id="18" name="圖片 13">
            <a:extLst>
              <a:ext uri="{FF2B5EF4-FFF2-40B4-BE49-F238E27FC236}">
                <a16:creationId xmlns:a16="http://schemas.microsoft.com/office/drawing/2014/main" xmlns="" id="{2BCFA0DD-F76D-794E-B163-981D8FDC0E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264"/>
          <a:stretch/>
        </p:blipFill>
        <p:spPr>
          <a:xfrm>
            <a:off x="2559325" y="3932535"/>
            <a:ext cx="2222580" cy="757255"/>
          </a:xfrm>
          <a:prstGeom prst="rect">
            <a:avLst/>
          </a:prstGeom>
        </p:spPr>
      </p:pic>
      <p:sp>
        <p:nvSpPr>
          <p:cNvPr id="19" name="Shape 141">
            <a:extLst>
              <a:ext uri="{FF2B5EF4-FFF2-40B4-BE49-F238E27FC236}">
                <a16:creationId xmlns:a16="http://schemas.microsoft.com/office/drawing/2014/main" xmlns="" id="{583B6497-BFD1-234E-BDDB-F29AD4D3088E}"/>
              </a:ext>
            </a:extLst>
          </p:cNvPr>
          <p:cNvSpPr txBox="1"/>
          <p:nvPr/>
        </p:nvSpPr>
        <p:spPr>
          <a:xfrm>
            <a:off x="108325" y="4784808"/>
            <a:ext cx="4549559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ces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wh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te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-pap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700" i="0" u="none" strike="noStrike" cap="none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4387CE50-510A-9E46-8298-A302D0E0BFFF}"/>
              </a:ext>
            </a:extLst>
          </p:cNvPr>
          <p:cNvGrpSpPr/>
          <p:nvPr/>
        </p:nvGrpSpPr>
        <p:grpSpPr>
          <a:xfrm>
            <a:off x="4880596" y="2396359"/>
            <a:ext cx="3967112" cy="2747141"/>
            <a:chOff x="4880596" y="2396359"/>
            <a:chExt cx="3967112" cy="2747141"/>
          </a:xfrm>
        </p:grpSpPr>
        <p:sp>
          <p:nvSpPr>
            <p:cNvPr id="4" name="圓角矩形 3">
              <a:extLst>
                <a:ext uri="{FF2B5EF4-FFF2-40B4-BE49-F238E27FC236}">
                  <a16:creationId xmlns:a16="http://schemas.microsoft.com/office/drawing/2014/main" xmlns="" id="{54EA36BD-80C0-CF42-B975-02AAE48D4C0F}"/>
                </a:ext>
              </a:extLst>
            </p:cNvPr>
            <p:cNvSpPr/>
            <p:nvPr/>
          </p:nvSpPr>
          <p:spPr>
            <a:xfrm>
              <a:off x="4880596" y="2396359"/>
              <a:ext cx="3967112" cy="2444710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1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xmlns="" id="{452FD0ED-2BFE-554E-A006-F7D7A3062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5005423" y="2497165"/>
              <a:ext cx="3666076" cy="2258336"/>
            </a:xfrm>
            <a:prstGeom prst="rect">
              <a:avLst/>
            </a:prstGeom>
          </p:spPr>
        </p:pic>
        <p:sp>
          <p:nvSpPr>
            <p:cNvPr id="20" name="Shape 141">
              <a:extLst>
                <a:ext uri="{FF2B5EF4-FFF2-40B4-BE49-F238E27FC236}">
                  <a16:creationId xmlns:a16="http://schemas.microsoft.com/office/drawing/2014/main" xmlns="" id="{C59E2C35-FB5B-B342-BA9F-EFC29A585934}"/>
                </a:ext>
              </a:extLst>
            </p:cNvPr>
            <p:cNvSpPr txBox="1"/>
            <p:nvPr/>
          </p:nvSpPr>
          <p:spPr>
            <a:xfrm>
              <a:off x="5377179" y="4841582"/>
              <a:ext cx="2908454" cy="30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zh-TW" altLang="zh-TW" sz="800" b="1">
                  <a:latin typeface="Microsoft JhengHei"/>
                  <a:ea typeface="Microsoft JhengHei"/>
                  <a:cs typeface="Microsoft JhengHei"/>
                </a:rPr>
                <a:t>S</a:t>
              </a:r>
              <a:r>
                <a:rPr lang="en-US" altLang="zh-TW" sz="800" b="1" err="1">
                  <a:latin typeface="Microsoft JhengHei"/>
                  <a:ea typeface="Microsoft JhengHei"/>
                  <a:cs typeface="Microsoft JhengHei"/>
                </a:rPr>
                <a:t>anDisk‘s</a:t>
              </a:r>
              <a:r>
                <a:rPr lang="en-US" altLang="zh-TW" sz="800" b="1">
                  <a:latin typeface="Microsoft JhengHei"/>
                  <a:ea typeface="Microsoft JhengHei"/>
                  <a:cs typeface="Microsoft JhengHei"/>
                </a:rPr>
                <a:t> Statistic for Global SSD/HDD Price Trend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39078F3D-E454-4B26-9700-053C888BCA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0599" y="2023186"/>
            <a:ext cx="2014666" cy="190386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84F40D5D-3D3E-4110-A93C-E02854BF0B63}"/>
              </a:ext>
            </a:extLst>
          </p:cNvPr>
          <p:cNvSpPr/>
          <p:nvPr/>
        </p:nvSpPr>
        <p:spPr>
          <a:xfrm>
            <a:off x="7208378" y="2205675"/>
            <a:ext cx="1636121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SanDisk evaluate the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/>
            </a:r>
            <a:b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</a:b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256 GB SSD 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per GB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price in 2018 is only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30% compare to 2013</a:t>
            </a:r>
            <a:endParaRPr lang="zh-TW" altLang="en-US" sz="11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xmlns="" id="{6F84729D-3BF3-479F-89E2-88C620382A20}"/>
              </a:ext>
            </a:extLst>
          </p:cNvPr>
          <p:cNvSpPr txBox="1">
            <a:spLocks/>
          </p:cNvSpPr>
          <p:nvPr/>
        </p:nvSpPr>
        <p:spPr>
          <a:xfrm>
            <a:off x="472501" y="1042731"/>
            <a:ext cx="7196287" cy="1457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SSD</a:t>
            </a:r>
            <a:r>
              <a:rPr lang="zh-TW" altLang="en-US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can provide high random IOPS for multi-clients sync and business applications that can not be achieved by HDD.</a:t>
            </a:r>
            <a:endParaRPr lang="zh-TW" altLang="zh-TW" sz="1600" b="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In 2018, SSD price also comes close to the sweet spot.</a:t>
            </a:r>
          </a:p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</a:rPr>
              <a:t>Besides choosing the right SSD, you should also choose right NAS!  </a:t>
            </a:r>
            <a:endParaRPr lang="zh-TW" altLang="en-US" sz="1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endParaRPr lang="zh-TW" altLang="en-US" sz="1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022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xmlns="" id="{D752F395-F3F4-4BF1-9FA2-17A6FE909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774EF1BB-132F-4FB2-9178-52E34D76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>
                <a:latin typeface="Arial "/>
              </a:rPr>
              <a:t>QNAP SSD </a:t>
            </a:r>
            <a:r>
              <a:rPr lang="en-US" altLang="zh-TW" sz="3600">
                <a:latin typeface="Arial "/>
              </a:rPr>
              <a:t>Global Cache and </a:t>
            </a:r>
            <a:r>
              <a:rPr lang="en-US" altLang="zh-TW" sz="3600" err="1">
                <a:latin typeface="Arial "/>
              </a:rPr>
              <a:t>Qtier</a:t>
            </a:r>
            <a:endParaRPr lang="zh-TW" altLang="en-US" sz="3600">
              <a:latin typeface="Arial 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1682C629-8B9D-4A63-9792-283A4911DE54}"/>
              </a:ext>
            </a:extLst>
          </p:cNvPr>
          <p:cNvGrpSpPr/>
          <p:nvPr/>
        </p:nvGrpSpPr>
        <p:grpSpPr>
          <a:xfrm>
            <a:off x="68600" y="2474703"/>
            <a:ext cx="9075400" cy="2577357"/>
            <a:chOff x="68600" y="2474703"/>
            <a:chExt cx="9075400" cy="2577357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xmlns="" id="{CBA2C33E-2852-E34F-8BC1-96BA074DDD85}"/>
                </a:ext>
              </a:extLst>
            </p:cNvPr>
            <p:cNvGrpSpPr/>
            <p:nvPr/>
          </p:nvGrpSpPr>
          <p:grpSpPr>
            <a:xfrm>
              <a:off x="4591985" y="2488134"/>
              <a:ext cx="4449816" cy="2152409"/>
              <a:chOff x="221000" y="2347979"/>
              <a:chExt cx="4449816" cy="2152409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xmlns="" id="{AC78C176-E408-FC42-ACD0-4133E670DC23}"/>
                  </a:ext>
                </a:extLst>
              </p:cNvPr>
              <p:cNvSpPr/>
              <p:nvPr/>
            </p:nvSpPr>
            <p:spPr>
              <a:xfrm>
                <a:off x="221000" y="2347979"/>
                <a:ext cx="4449816" cy="66181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0" name="圓角矩形 29">
                <a:extLst>
                  <a:ext uri="{FF2B5EF4-FFF2-40B4-BE49-F238E27FC236}">
                    <a16:creationId xmlns:a16="http://schemas.microsoft.com/office/drawing/2014/main" xmlns="" id="{43787469-4ED2-A14C-92D2-A5AE096850C1}"/>
                  </a:ext>
                </a:extLst>
              </p:cNvPr>
              <p:cNvSpPr/>
              <p:nvPr/>
            </p:nvSpPr>
            <p:spPr>
              <a:xfrm>
                <a:off x="221000" y="2905224"/>
                <a:ext cx="4449816" cy="1595164"/>
              </a:xfrm>
              <a:prstGeom prst="roundRect">
                <a:avLst>
                  <a:gd name="adj" fmla="val 3914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3EB457BE-A274-6E4D-AB53-14973CA0FFD8}"/>
                </a:ext>
              </a:extLst>
            </p:cNvPr>
            <p:cNvSpPr/>
            <p:nvPr/>
          </p:nvSpPr>
          <p:spPr>
            <a:xfrm>
              <a:off x="68600" y="2494292"/>
              <a:ext cx="4449816" cy="6618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圓角矩形 25">
              <a:extLst>
                <a:ext uri="{FF2B5EF4-FFF2-40B4-BE49-F238E27FC236}">
                  <a16:creationId xmlns:a16="http://schemas.microsoft.com/office/drawing/2014/main" xmlns="" id="{83ABCE2C-B929-1E44-A731-17AA7EAA369D}"/>
                </a:ext>
              </a:extLst>
            </p:cNvPr>
            <p:cNvSpPr/>
            <p:nvPr/>
          </p:nvSpPr>
          <p:spPr>
            <a:xfrm>
              <a:off x="68600" y="3051537"/>
              <a:ext cx="4449816" cy="2000523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5150A5FE-C45E-4B04-B4E3-63143E78E619}"/>
                </a:ext>
              </a:extLst>
            </p:cNvPr>
            <p:cNvSpPr/>
            <p:nvPr/>
          </p:nvSpPr>
          <p:spPr>
            <a:xfrm>
              <a:off x="212240" y="4101415"/>
              <a:ext cx="4163941" cy="33523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Storage Pool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10CABC76-68FB-4864-84A4-243548C07305}"/>
                </a:ext>
              </a:extLst>
            </p:cNvPr>
            <p:cNvSpPr/>
            <p:nvPr/>
          </p:nvSpPr>
          <p:spPr>
            <a:xfrm>
              <a:off x="200065" y="3640931"/>
              <a:ext cx="1977499" cy="3352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Volume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CFEC4C06-901D-4C7F-BAC0-B875511961E7}"/>
                </a:ext>
              </a:extLst>
            </p:cNvPr>
            <p:cNvSpPr/>
            <p:nvPr/>
          </p:nvSpPr>
          <p:spPr>
            <a:xfrm>
              <a:off x="2273062" y="3626700"/>
              <a:ext cx="210312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Block-based LUN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811C15FC-419C-4414-8509-EFB644CD75B7}"/>
                </a:ext>
              </a:extLst>
            </p:cNvPr>
            <p:cNvSpPr/>
            <p:nvPr/>
          </p:nvSpPr>
          <p:spPr>
            <a:xfrm>
              <a:off x="200422" y="4535190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0151BFF-06F2-4E29-A142-2634D6B53D2D}"/>
                </a:ext>
              </a:extLst>
            </p:cNvPr>
            <p:cNvSpPr/>
            <p:nvPr/>
          </p:nvSpPr>
          <p:spPr>
            <a:xfrm>
              <a:off x="1282462" y="4527570"/>
              <a:ext cx="93726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3324C42C-AA95-4453-975C-B1D7818B15DC}"/>
                </a:ext>
              </a:extLst>
            </p:cNvPr>
            <p:cNvSpPr/>
            <p:nvPr/>
          </p:nvSpPr>
          <p:spPr>
            <a:xfrm>
              <a:off x="2318782" y="4527570"/>
              <a:ext cx="97536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679B72BC-F56A-4140-AFCA-307B5AE362BB}"/>
                </a:ext>
              </a:extLst>
            </p:cNvPr>
            <p:cNvSpPr/>
            <p:nvPr/>
          </p:nvSpPr>
          <p:spPr>
            <a:xfrm>
              <a:off x="3393202" y="4519950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9B33F8BB-9EA0-43E1-B124-30DEB81B4E06}"/>
                </a:ext>
              </a:extLst>
            </p:cNvPr>
            <p:cNvSpPr/>
            <p:nvPr/>
          </p:nvSpPr>
          <p:spPr>
            <a:xfrm>
              <a:off x="4661349" y="3752676"/>
              <a:ext cx="2125980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err="1"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 Pool SSD Tier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8FBD47CB-7F01-4FFB-9C49-FF74CCE0A50D}"/>
                </a:ext>
              </a:extLst>
            </p:cNvPr>
            <p:cNvSpPr/>
            <p:nvPr/>
          </p:nvSpPr>
          <p:spPr>
            <a:xfrm>
              <a:off x="4661348" y="3307690"/>
              <a:ext cx="982981" cy="3386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C313EC46-8B34-4C09-81CB-E2E7148799B1}"/>
                </a:ext>
              </a:extLst>
            </p:cNvPr>
            <p:cNvSpPr/>
            <p:nvPr/>
          </p:nvSpPr>
          <p:spPr>
            <a:xfrm>
              <a:off x="5644329" y="3309054"/>
              <a:ext cx="1085588" cy="3386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367C9662-CC9E-43F5-ACE0-03475FDD80DE}"/>
                </a:ext>
              </a:extLst>
            </p:cNvPr>
            <p:cNvSpPr/>
            <p:nvPr/>
          </p:nvSpPr>
          <p:spPr>
            <a:xfrm>
              <a:off x="6837907" y="4216652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FF658A6F-9350-4FDB-B9E3-DCC8A029AC55}"/>
                </a:ext>
              </a:extLst>
            </p:cNvPr>
            <p:cNvSpPr/>
            <p:nvPr/>
          </p:nvSpPr>
          <p:spPr>
            <a:xfrm>
              <a:off x="7919947" y="4215798"/>
              <a:ext cx="993362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322E36A6-9AA5-4664-92BC-077426275155}"/>
                </a:ext>
              </a:extLst>
            </p:cNvPr>
            <p:cNvSpPr/>
            <p:nvPr/>
          </p:nvSpPr>
          <p:spPr>
            <a:xfrm>
              <a:off x="218864" y="3208503"/>
              <a:ext cx="4157318" cy="30162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sz="120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Cache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DCB54233-7DD1-41D2-9561-CA450F7F5AF8}"/>
                </a:ext>
              </a:extLst>
            </p:cNvPr>
            <p:cNvSpPr/>
            <p:nvPr/>
          </p:nvSpPr>
          <p:spPr>
            <a:xfrm>
              <a:off x="4661349" y="4223418"/>
              <a:ext cx="982980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SSD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627A43BD-6576-4DED-A37C-3A3496E27731}"/>
                </a:ext>
              </a:extLst>
            </p:cNvPr>
            <p:cNvSpPr/>
            <p:nvPr/>
          </p:nvSpPr>
          <p:spPr>
            <a:xfrm>
              <a:off x="5739779" y="4215798"/>
              <a:ext cx="1018318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/>
                <a:t>SSD</a:t>
              </a:r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2D08D229-95D7-476D-9A0C-473B5CE089FA}"/>
                </a:ext>
              </a:extLst>
            </p:cNvPr>
            <p:cNvSpPr/>
            <p:nvPr/>
          </p:nvSpPr>
          <p:spPr>
            <a:xfrm>
              <a:off x="6787329" y="3752676"/>
              <a:ext cx="2125980" cy="3581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err="1"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 Pool HDD Tier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xmlns="" id="{3BDC5C1C-B8DC-481D-B7B3-412D075B5691}"/>
                </a:ext>
              </a:extLst>
            </p:cNvPr>
            <p:cNvSpPr txBox="1"/>
            <p:nvPr/>
          </p:nvSpPr>
          <p:spPr>
            <a:xfrm>
              <a:off x="103958" y="2488134"/>
              <a:ext cx="43382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SSD Cache let all data enter cache and read </a:t>
              </a:r>
              <a:br>
                <a:rPr lang="en-US" altLang="zh-TW" sz="1500" b="1">
                  <a:solidFill>
                    <a:schemeClr val="bg1"/>
                  </a:solidFill>
                  <a:latin typeface="Arial 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hot data from the storage in real time</a:t>
              </a:r>
              <a:endParaRPr lang="zh-TW" altLang="en-US" sz="1500" b="1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xmlns="" id="{7B0DB030-2BB7-4038-8778-CB53D5DA3F34}"/>
                </a:ext>
              </a:extLst>
            </p:cNvPr>
            <p:cNvSpPr txBox="1"/>
            <p:nvPr/>
          </p:nvSpPr>
          <p:spPr>
            <a:xfrm>
              <a:off x="4564368" y="2474703"/>
              <a:ext cx="4517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 err="1">
                  <a:solidFill>
                    <a:schemeClr val="bg1"/>
                  </a:solidFill>
                  <a:latin typeface="Arial "/>
                </a:rPr>
                <a:t>Qtier</a:t>
              </a:r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 utilizes SSD space and let data block be reallocated based on hot or cold in the storage</a:t>
              </a:r>
              <a:endParaRPr lang="zh-TW" altLang="en-US" sz="1500" b="1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xmlns="" id="{1CED8EE8-9FA4-4033-9431-CF010AB64371}"/>
                </a:ext>
              </a:extLst>
            </p:cNvPr>
            <p:cNvSpPr txBox="1"/>
            <p:nvPr/>
          </p:nvSpPr>
          <p:spPr>
            <a:xfrm>
              <a:off x="5312615" y="3329210"/>
              <a:ext cx="903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Volume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200AED24-FBF2-4593-AB51-F1C00A35E652}"/>
                </a:ext>
              </a:extLst>
            </p:cNvPr>
            <p:cNvSpPr/>
            <p:nvPr/>
          </p:nvSpPr>
          <p:spPr>
            <a:xfrm>
              <a:off x="6807092" y="3294562"/>
              <a:ext cx="1110789" cy="3386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xmlns="" id="{7D6124D0-2E11-40DC-9B40-55AC08A53F06}"/>
                </a:ext>
              </a:extLst>
            </p:cNvPr>
            <p:cNvSpPr/>
            <p:nvPr/>
          </p:nvSpPr>
          <p:spPr>
            <a:xfrm>
              <a:off x="7917884" y="3298397"/>
              <a:ext cx="995426" cy="3386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xmlns="" id="{AECD9952-9B31-472B-B410-84218A194C64}"/>
                </a:ext>
              </a:extLst>
            </p:cNvPr>
            <p:cNvSpPr txBox="1"/>
            <p:nvPr/>
          </p:nvSpPr>
          <p:spPr>
            <a:xfrm>
              <a:off x="7212590" y="3338510"/>
              <a:ext cx="1931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Block-based LUN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xmlns="" id="{14B5E864-A0A3-4654-9339-9A66CCC2BECC}"/>
              </a:ext>
            </a:extLst>
          </p:cNvPr>
          <p:cNvSpPr txBox="1">
            <a:spLocks/>
          </p:cNvSpPr>
          <p:nvPr/>
        </p:nvSpPr>
        <p:spPr>
          <a:xfrm>
            <a:off x="294874" y="1106180"/>
            <a:ext cx="8152440" cy="1781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7FC20"/>
              </a:buClr>
              <a:buNone/>
            </a:pP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IT manager can have different SSD configurations with TS-x77XU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buClr>
                <a:srgbClr val="F70F78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real-time performance boost, deploy SSD Global Cache or All flash</a:t>
            </a:r>
            <a:r>
              <a:rPr lang="zh-TW" altLang="en-US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storage </a:t>
            </a:r>
          </a:p>
          <a:p>
            <a:pPr marL="180975" indent="-180975">
              <a:buClr>
                <a:srgbClr val="F70F78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continued data tiering between hot and cold data, deploy the Hybrid Storage </a:t>
            </a:r>
            <a:r>
              <a:rPr lang="en-US" altLang="zh-TW" sz="1600" b="0" dirty="0" err="1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Qtier</a:t>
            </a:r>
            <a:r>
              <a:rPr lang="en-US" altLang="zh-TW" sz="1600" b="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™ Auto Tiering  </a:t>
            </a:r>
          </a:p>
        </p:txBody>
      </p:sp>
    </p:spTree>
    <p:extLst>
      <p:ext uri="{BB962C8B-B14F-4D97-AF65-F5344CB8AC3E}">
        <p14:creationId xmlns:p14="http://schemas.microsoft.com/office/powerpoint/2010/main" xmlns="" val="1019549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2A94A32B-E4CA-400B-91A0-D62F0028D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64400F8A-EBEB-3C42-9FE6-3EA163190C5A}"/>
              </a:ext>
            </a:extLst>
          </p:cNvPr>
          <p:cNvSpPr/>
          <p:nvPr/>
        </p:nvSpPr>
        <p:spPr>
          <a:xfrm>
            <a:off x="3439800" y="2393528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8838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500"/>
              </a:lnSpc>
              <a:buClr>
                <a:schemeClr val="lt1"/>
              </a:buClr>
              <a:buSzPts val="800"/>
            </a:pPr>
            <a:r>
              <a:rPr lang="en-US" altLang="zh-TW" sz="3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Different SSD has Different Performance!</a:t>
            </a:r>
            <a:endParaRPr lang="zh-TW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xmlns="" id="{72A533CB-082E-4748-A835-276A26C72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9738" y="1064347"/>
            <a:ext cx="8704262" cy="1546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SSD</a:t>
            </a:r>
            <a:r>
              <a:rPr kumimoji="1"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Write amplification cause performance degradation</a:t>
            </a:r>
            <a:endParaRPr kumimoji="1" lang="en-US" altLang="zh-TW" sz="17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In </a:t>
            </a:r>
            <a:r>
              <a:rPr kumimoji="1" lang="en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QNAP Lab, </a:t>
            </a: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engineer use</a:t>
            </a:r>
            <a:r>
              <a:rPr kumimoji="1"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FIO to test </a:t>
            </a: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different</a:t>
            </a:r>
            <a:r>
              <a:rPr kumimoji="1"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SSD, and </a:t>
            </a: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all SSD have showed consisted write performance degrade.</a:t>
            </a:r>
            <a:endParaRPr lang="zh-TW" altLang="zh-TW" sz="17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</a:rPr>
              <a:t>Different SSD's controller and Garbage Collection Algorithm will effect the long term performance</a:t>
            </a:r>
            <a:endParaRPr lang="zh-TW" altLang="en-US" sz="17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zh-TW" altLang="en-US" sz="17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xmlns="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434" y="2794744"/>
            <a:ext cx="5155894" cy="212987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7876FFCF-09BA-4AD9-821D-EB5289B0C7E3}"/>
              </a:ext>
            </a:extLst>
          </p:cNvPr>
          <p:cNvSpPr txBox="1"/>
          <p:nvPr/>
        </p:nvSpPr>
        <p:spPr>
          <a:xfrm>
            <a:off x="3620624" y="2466580"/>
            <a:ext cx="51558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Different SSD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NAS’s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FIO 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consisted performance 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(IOpattern: RW-4K):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3874B5EC-CB3C-453A-AC55-9E0F3DA91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233" y="2678547"/>
            <a:ext cx="2636378" cy="249137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8EEC3FCF-3428-4811-909F-21AF4A7A5A5B}"/>
              </a:ext>
            </a:extLst>
          </p:cNvPr>
          <p:cNvSpPr txBox="1"/>
          <p:nvPr/>
        </p:nvSpPr>
        <p:spPr>
          <a:xfrm>
            <a:off x="844438" y="2822213"/>
            <a:ext cx="2164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How can storage vendors help to ensure SSD has expected performance?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817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600">
                <a:latin typeface="Arial "/>
                <a:ea typeface="Microsoft JhengHei"/>
              </a:rPr>
              <a:t> What is </a:t>
            </a:r>
            <a:r>
              <a:rPr lang="en-US" altLang="zh-TW" sz="3600">
                <a:latin typeface="Arial "/>
                <a:ea typeface="Microsoft JhengHei"/>
                <a:cs typeface="Arial"/>
              </a:rPr>
              <a:t>SSD</a:t>
            </a:r>
            <a:r>
              <a:rPr lang="en-US" altLang="zh-TW" sz="3600">
                <a:latin typeface="Arial "/>
                <a:ea typeface="Microsoft JhengHei"/>
              </a:rPr>
              <a:t> Over-provisioning</a:t>
            </a:r>
            <a:endParaRPr lang="zh-TW" sz="3600">
              <a:latin typeface="Arial 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305E336E-8AD1-4BF2-BC07-3FC05E4F8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35" y="1839305"/>
            <a:ext cx="9150681" cy="3304195"/>
          </a:xfrm>
          <a:prstGeom prst="rect">
            <a:avLst/>
          </a:prstGeom>
        </p:spPr>
      </p:pic>
      <p:sp>
        <p:nvSpPr>
          <p:cNvPr id="14" name="Shape 171">
            <a:extLst>
              <a:ext uri="{FF2B5EF4-FFF2-40B4-BE49-F238E27FC236}">
                <a16:creationId xmlns:a16="http://schemas.microsoft.com/office/drawing/2014/main" xmlns="" id="{A50CD91B-6063-41FF-96B9-1A397406BED3}"/>
              </a:ext>
            </a:extLst>
          </p:cNvPr>
          <p:cNvSpPr/>
          <p:nvPr/>
        </p:nvSpPr>
        <p:spPr>
          <a:xfrm>
            <a:off x="1469146" y="2838925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C2B38588-E087-47F6-AF1A-7E9A4B652136}"/>
              </a:ext>
            </a:extLst>
          </p:cNvPr>
          <p:cNvGrpSpPr/>
          <p:nvPr/>
        </p:nvGrpSpPr>
        <p:grpSpPr>
          <a:xfrm>
            <a:off x="1645974" y="2924894"/>
            <a:ext cx="2008413" cy="1449139"/>
            <a:chOff x="2462789" y="3160377"/>
            <a:chExt cx="2008413" cy="1449139"/>
          </a:xfrm>
        </p:grpSpPr>
        <p:graphicFrame>
          <p:nvGraphicFramePr>
            <p:cNvPr id="17" name="Shape 177">
              <a:extLst>
                <a:ext uri="{FF2B5EF4-FFF2-40B4-BE49-F238E27FC236}">
                  <a16:creationId xmlns:a16="http://schemas.microsoft.com/office/drawing/2014/main" xmlns="" id="{0F98F70B-26A5-406B-90DB-DE28DA447E94}"/>
                </a:ext>
              </a:extLst>
            </p:cNvPr>
            <p:cNvGraphicFramePr/>
            <p:nvPr>
              <p:extLst/>
            </p:nvPr>
          </p:nvGraphicFramePr>
          <p:xfrm>
            <a:off x="2462789" y="3912813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" name="Shape 184">
              <a:extLst>
                <a:ext uri="{FF2B5EF4-FFF2-40B4-BE49-F238E27FC236}">
                  <a16:creationId xmlns:a16="http://schemas.microsoft.com/office/drawing/2014/main" xmlns="" id="{6B18AF4C-191E-4F48-AA43-111859857C09}"/>
                </a:ext>
              </a:extLst>
            </p:cNvPr>
            <p:cNvGraphicFramePr/>
            <p:nvPr>
              <p:extLst/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9" name="Shape 177">
              <a:extLst>
                <a:ext uri="{FF2B5EF4-FFF2-40B4-BE49-F238E27FC236}">
                  <a16:creationId xmlns:a16="http://schemas.microsoft.com/office/drawing/2014/main" xmlns="" id="{33537DBE-1508-44F5-A88E-0BFF90B25C86}"/>
                </a:ext>
              </a:extLst>
            </p:cNvPr>
            <p:cNvGraphicFramePr/>
            <p:nvPr>
              <p:extLst/>
            </p:nvPr>
          </p:nvGraphicFramePr>
          <p:xfrm>
            <a:off x="2462789" y="3161600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0" name="Shape 177">
              <a:extLst>
                <a:ext uri="{FF2B5EF4-FFF2-40B4-BE49-F238E27FC236}">
                  <a16:creationId xmlns:a16="http://schemas.microsoft.com/office/drawing/2014/main" xmlns="" id="{921DC09C-C932-4869-B80A-54E46BC17121}"/>
                </a:ext>
              </a:extLst>
            </p:cNvPr>
            <p:cNvGraphicFramePr/>
            <p:nvPr>
              <p:extLst/>
            </p:nvPr>
          </p:nvGraphicFramePr>
          <p:xfrm>
            <a:off x="3515290" y="3160377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</p:grpSp>
      <p:sp>
        <p:nvSpPr>
          <p:cNvPr id="21" name="矩形: 圓角 23">
            <a:extLst>
              <a:ext uri="{FF2B5EF4-FFF2-40B4-BE49-F238E27FC236}">
                <a16:creationId xmlns:a16="http://schemas.microsoft.com/office/drawing/2014/main" xmlns="" id="{531E014C-43C5-4CCF-B30E-FCCBD9EA9895}"/>
              </a:ext>
            </a:extLst>
          </p:cNvPr>
          <p:cNvSpPr/>
          <p:nvPr/>
        </p:nvSpPr>
        <p:spPr>
          <a:xfrm>
            <a:off x="1465406" y="4452287"/>
            <a:ext cx="2327564" cy="45573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6 pages of new data cannot all be stored to the SSD</a:t>
            </a:r>
            <a:endParaRPr lang="zh-TW" altLang="en-US" sz="1100" b="1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22" name="Shape 189">
            <a:extLst>
              <a:ext uri="{FF2B5EF4-FFF2-40B4-BE49-F238E27FC236}">
                <a16:creationId xmlns:a16="http://schemas.microsoft.com/office/drawing/2014/main" xmlns="" id="{D4A9B060-730F-4DA2-8D23-0D2A70104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96118856"/>
              </p:ext>
            </p:extLst>
          </p:nvPr>
        </p:nvGraphicFramePr>
        <p:xfrm>
          <a:off x="253288" y="2159690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New</a:t>
                      </a:r>
                      <a:r>
                        <a:rPr lang="en-US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Valid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Invalid</a:t>
                      </a:r>
                      <a:r>
                        <a:rPr lang="en-US" altLang="zh-TW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3" name="Shape 182">
            <a:extLst>
              <a:ext uri="{FF2B5EF4-FFF2-40B4-BE49-F238E27FC236}">
                <a16:creationId xmlns:a16="http://schemas.microsoft.com/office/drawing/2014/main" xmlns="" id="{9BEC7578-2182-46A8-B1D8-95E00006F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7441029"/>
              </p:ext>
            </p:extLst>
          </p:nvPr>
        </p:nvGraphicFramePr>
        <p:xfrm>
          <a:off x="1648558" y="2159690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4" name="Shape 182">
            <a:extLst>
              <a:ext uri="{FF2B5EF4-FFF2-40B4-BE49-F238E27FC236}">
                <a16:creationId xmlns:a16="http://schemas.microsoft.com/office/drawing/2014/main" xmlns="" id="{8FE50E1E-E938-4828-AF75-52ECC180D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54441508"/>
              </p:ext>
            </p:extLst>
          </p:nvPr>
        </p:nvGraphicFramePr>
        <p:xfrm>
          <a:off x="2699009" y="2152025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25" name="群組 24">
            <a:extLst>
              <a:ext uri="{FF2B5EF4-FFF2-40B4-BE49-F238E27FC236}">
                <a16:creationId xmlns:a16="http://schemas.microsoft.com/office/drawing/2014/main" xmlns="" id="{AB1A32DA-DCFF-49CF-B59E-397063E30934}"/>
              </a:ext>
            </a:extLst>
          </p:cNvPr>
          <p:cNvGrpSpPr/>
          <p:nvPr/>
        </p:nvGrpSpPr>
        <p:grpSpPr>
          <a:xfrm>
            <a:off x="2854240" y="2369511"/>
            <a:ext cx="620073" cy="620073"/>
            <a:chOff x="7316158" y="2699146"/>
            <a:chExt cx="620073" cy="620073"/>
          </a:xfrm>
        </p:grpSpPr>
        <p:sp>
          <p:nvSpPr>
            <p:cNvPr id="26" name="Shape 180">
              <a:extLst>
                <a:ext uri="{FF2B5EF4-FFF2-40B4-BE49-F238E27FC236}">
                  <a16:creationId xmlns:a16="http://schemas.microsoft.com/office/drawing/2014/main" xmlns="" id="{091CE965-CAC8-45C6-B342-A677DBB743F4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Picture 2" descr="ç¸éåç">
              <a:extLst>
                <a:ext uri="{FF2B5EF4-FFF2-40B4-BE49-F238E27FC236}">
                  <a16:creationId xmlns:a16="http://schemas.microsoft.com/office/drawing/2014/main" xmlns="" id="{95AF48A5-1B41-4340-A4E7-56808FF33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hape 180">
            <a:extLst>
              <a:ext uri="{FF2B5EF4-FFF2-40B4-BE49-F238E27FC236}">
                <a16:creationId xmlns:a16="http://schemas.microsoft.com/office/drawing/2014/main" xmlns="" id="{D8E14B04-79A0-4F0F-9310-1F5C001B921C}"/>
              </a:ext>
            </a:extLst>
          </p:cNvPr>
          <p:cNvSpPr/>
          <p:nvPr/>
        </p:nvSpPr>
        <p:spPr>
          <a:xfrm rot="16200000">
            <a:off x="3611882" y="3517409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xmlns="" id="{9F0DF666-6635-4F03-869C-71E923D228E0}"/>
              </a:ext>
            </a:extLst>
          </p:cNvPr>
          <p:cNvGrpSpPr/>
          <p:nvPr/>
        </p:nvGrpSpPr>
        <p:grpSpPr>
          <a:xfrm>
            <a:off x="6523946" y="2838764"/>
            <a:ext cx="2253355" cy="2049320"/>
            <a:chOff x="3884614" y="2771929"/>
            <a:chExt cx="2253355" cy="2049320"/>
          </a:xfrm>
        </p:grpSpPr>
        <p:sp>
          <p:nvSpPr>
            <p:cNvPr id="30" name="Shape 171">
              <a:extLst>
                <a:ext uri="{FF2B5EF4-FFF2-40B4-BE49-F238E27FC236}">
                  <a16:creationId xmlns:a16="http://schemas.microsoft.com/office/drawing/2014/main" xmlns="" id="{070B38A9-890B-4F44-8A7C-D439D83C1240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31" name="矩形: 圓角 62">
              <a:extLst>
                <a:ext uri="{FF2B5EF4-FFF2-40B4-BE49-F238E27FC236}">
                  <a16:creationId xmlns:a16="http://schemas.microsoft.com/office/drawing/2014/main" xmlns="" id="{4C8B927F-B203-487F-A164-7FEAE57FF28B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latin typeface="Microsoft JhengHei"/>
                  <a:ea typeface="Microsoft JhengHei"/>
                  <a:cs typeface="Microsoft JhengHei"/>
                </a:rPr>
                <a:t>With more reserved block, the GC is not required</a:t>
              </a:r>
              <a:endParaRPr lang="zh-TW" altLang="en-US" sz="1100" b="1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sp>
        <p:nvSpPr>
          <p:cNvPr id="32" name="Shape 171">
            <a:extLst>
              <a:ext uri="{FF2B5EF4-FFF2-40B4-BE49-F238E27FC236}">
                <a16:creationId xmlns:a16="http://schemas.microsoft.com/office/drawing/2014/main" xmlns="" id="{59586363-6D31-4968-9E0A-9514100C259A}"/>
              </a:ext>
            </a:extLst>
          </p:cNvPr>
          <p:cNvSpPr/>
          <p:nvPr/>
        </p:nvSpPr>
        <p:spPr>
          <a:xfrm>
            <a:off x="4013063" y="2852221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3" name="矩形: 圓角 128">
            <a:extLst>
              <a:ext uri="{FF2B5EF4-FFF2-40B4-BE49-F238E27FC236}">
                <a16:creationId xmlns:a16="http://schemas.microsoft.com/office/drawing/2014/main" xmlns="" id="{6D146A9D-D497-45DF-AEEC-7998D84BC051}"/>
              </a:ext>
            </a:extLst>
          </p:cNvPr>
          <p:cNvSpPr/>
          <p:nvPr/>
        </p:nvSpPr>
        <p:spPr>
          <a:xfrm>
            <a:off x="4183505" y="4454121"/>
            <a:ext cx="2005779" cy="460779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Unless the SSD conduct GC internally first</a:t>
            </a:r>
          </a:p>
        </p:txBody>
      </p:sp>
      <p:graphicFrame>
        <p:nvGraphicFramePr>
          <p:cNvPr id="34" name="Shape 177">
            <a:extLst>
              <a:ext uri="{FF2B5EF4-FFF2-40B4-BE49-F238E27FC236}">
                <a16:creationId xmlns:a16="http://schemas.microsoft.com/office/drawing/2014/main" xmlns="" id="{34E4CB68-16F7-4775-B670-24EECAB65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64177936"/>
              </p:ext>
            </p:extLst>
          </p:nvPr>
        </p:nvGraphicFramePr>
        <p:xfrm>
          <a:off x="769328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5" name="群組 34">
            <a:extLst>
              <a:ext uri="{FF2B5EF4-FFF2-40B4-BE49-F238E27FC236}">
                <a16:creationId xmlns:a16="http://schemas.microsoft.com/office/drawing/2014/main" xmlns="" id="{C1E99F5C-743D-46D4-8D4B-9144B7D3DE5B}"/>
              </a:ext>
            </a:extLst>
          </p:cNvPr>
          <p:cNvGrpSpPr/>
          <p:nvPr/>
        </p:nvGrpSpPr>
        <p:grpSpPr>
          <a:xfrm>
            <a:off x="6650212" y="2960234"/>
            <a:ext cx="2003884" cy="671539"/>
            <a:chOff x="4255112" y="5669168"/>
            <a:chExt cx="2003884" cy="671539"/>
          </a:xfrm>
        </p:grpSpPr>
        <p:grpSp>
          <p:nvGrpSpPr>
            <p:cNvPr id="36" name="群組 187">
              <a:extLst>
                <a:ext uri="{FF2B5EF4-FFF2-40B4-BE49-F238E27FC236}">
                  <a16:creationId xmlns:a16="http://schemas.microsoft.com/office/drawing/2014/main" xmlns="" id="{14265C4D-D307-48DB-AA9A-71E4BD6FDEC1}"/>
                </a:ext>
              </a:extLst>
            </p:cNvPr>
            <p:cNvGrpSpPr/>
            <p:nvPr/>
          </p:nvGrpSpPr>
          <p:grpSpPr>
            <a:xfrm>
              <a:off x="4255112" y="5670127"/>
              <a:ext cx="1251363" cy="670580"/>
              <a:chOff x="6472686" y="3629596"/>
              <a:chExt cx="1251363" cy="670580"/>
            </a:xfrm>
          </p:grpSpPr>
          <p:graphicFrame>
            <p:nvGraphicFramePr>
              <p:cNvPr id="63" name="Shape 177">
                <a:extLst>
                  <a:ext uri="{FF2B5EF4-FFF2-40B4-BE49-F238E27FC236}">
                    <a16:creationId xmlns:a16="http://schemas.microsoft.com/office/drawing/2014/main" xmlns="" id="{8C1A2323-1793-4ACB-A38E-77E0822EF9B8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48B42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64" name="群組 189">
                <a:extLst>
                  <a:ext uri="{FF2B5EF4-FFF2-40B4-BE49-F238E27FC236}">
                    <a16:creationId xmlns:a16="http://schemas.microsoft.com/office/drawing/2014/main" xmlns="" id="{68E78656-821F-494F-A611-A274055A4B2A}"/>
                  </a:ext>
                </a:extLst>
              </p:cNvPr>
              <p:cNvGrpSpPr/>
              <p:nvPr/>
            </p:nvGrpSpPr>
            <p:grpSpPr>
              <a:xfrm>
                <a:off x="6715255" y="3966234"/>
                <a:ext cx="1008794" cy="333941"/>
                <a:chOff x="6790697" y="4321835"/>
                <a:chExt cx="1008794" cy="335290"/>
              </a:xfrm>
            </p:grpSpPr>
            <p:cxnSp>
              <p:nvCxnSpPr>
                <p:cNvPr id="81" name="直線接點 80">
                  <a:extLst>
                    <a:ext uri="{FF2B5EF4-FFF2-40B4-BE49-F238E27FC236}">
                      <a16:creationId xmlns:a16="http://schemas.microsoft.com/office/drawing/2014/main" xmlns="" id="{9D282583-54CB-4B35-AC59-5E4B996C73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0697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接點 81">
                  <a:extLst>
                    <a:ext uri="{FF2B5EF4-FFF2-40B4-BE49-F238E27FC236}">
                      <a16:creationId xmlns:a16="http://schemas.microsoft.com/office/drawing/2014/main" xmlns="" id="{837BF227-348C-4EAA-A82A-6CDC1F277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接點 82">
                  <a:extLst>
                    <a:ext uri="{FF2B5EF4-FFF2-40B4-BE49-F238E27FC236}">
                      <a16:creationId xmlns:a16="http://schemas.microsoft.com/office/drawing/2014/main" xmlns="" id="{08F96EA1-DC26-4C3E-9616-A5D48B4CD5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接點 83">
                  <a:extLst>
                    <a:ext uri="{FF2B5EF4-FFF2-40B4-BE49-F238E27FC236}">
                      <a16:creationId xmlns:a16="http://schemas.microsoft.com/office/drawing/2014/main" xmlns="" id="{25E9853D-C31A-4A0A-B293-FFDCD0113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接點 84">
                  <a:extLst>
                    <a:ext uri="{FF2B5EF4-FFF2-40B4-BE49-F238E27FC236}">
                      <a16:creationId xmlns:a16="http://schemas.microsoft.com/office/drawing/2014/main" xmlns="" id="{2261CCA1-514D-42D3-BFE3-B80CCEFEEA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接點 85">
                  <a:extLst>
                    <a:ext uri="{FF2B5EF4-FFF2-40B4-BE49-F238E27FC236}">
                      <a16:creationId xmlns:a16="http://schemas.microsoft.com/office/drawing/2014/main" xmlns="" id="{AC934FF6-8223-4761-A652-3B9103834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群組 190">
                <a:extLst>
                  <a:ext uri="{FF2B5EF4-FFF2-40B4-BE49-F238E27FC236}">
                    <a16:creationId xmlns:a16="http://schemas.microsoft.com/office/drawing/2014/main" xmlns="" id="{927734C9-CD56-4E19-BA86-F0C9F373846A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74" name="直線接點 73">
                  <a:extLst>
                    <a:ext uri="{FF2B5EF4-FFF2-40B4-BE49-F238E27FC236}">
                      <a16:creationId xmlns:a16="http://schemas.microsoft.com/office/drawing/2014/main" xmlns="" id="{E7B52EC0-7552-490D-ACC3-49793D04EB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接點 74">
                  <a:extLst>
                    <a:ext uri="{FF2B5EF4-FFF2-40B4-BE49-F238E27FC236}">
                      <a16:creationId xmlns:a16="http://schemas.microsoft.com/office/drawing/2014/main" xmlns="" id="{2715409A-A09C-4417-8ED0-44EDF71B2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接點 75">
                  <a:extLst>
                    <a:ext uri="{FF2B5EF4-FFF2-40B4-BE49-F238E27FC236}">
                      <a16:creationId xmlns:a16="http://schemas.microsoft.com/office/drawing/2014/main" xmlns="" id="{4A72EA8A-81CE-445A-87ED-5B2E09BDA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接點 76">
                  <a:extLst>
                    <a:ext uri="{FF2B5EF4-FFF2-40B4-BE49-F238E27FC236}">
                      <a16:creationId xmlns:a16="http://schemas.microsoft.com/office/drawing/2014/main" xmlns="" id="{03FCEC50-ED7B-44C8-B57C-CEBEA4035B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接點 77">
                  <a:extLst>
                    <a:ext uri="{FF2B5EF4-FFF2-40B4-BE49-F238E27FC236}">
                      <a16:creationId xmlns:a16="http://schemas.microsoft.com/office/drawing/2014/main" xmlns="" id="{CBAFD219-6FEE-4486-BA08-DD2194D74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接點 78">
                  <a:extLst>
                    <a:ext uri="{FF2B5EF4-FFF2-40B4-BE49-F238E27FC236}">
                      <a16:creationId xmlns:a16="http://schemas.microsoft.com/office/drawing/2014/main" xmlns="" id="{15729FC5-C5DA-4D7B-BDF1-56D69A1C8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接點 79">
                  <a:extLst>
                    <a:ext uri="{FF2B5EF4-FFF2-40B4-BE49-F238E27FC236}">
                      <a16:creationId xmlns:a16="http://schemas.microsoft.com/office/drawing/2014/main" xmlns="" id="{9EAE29AF-4A49-473E-9B4E-DFA28356A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群組 191">
                <a:extLst>
                  <a:ext uri="{FF2B5EF4-FFF2-40B4-BE49-F238E27FC236}">
                    <a16:creationId xmlns:a16="http://schemas.microsoft.com/office/drawing/2014/main" xmlns="" id="{21FE3318-A6A5-409B-BBA8-05A57AB55A12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67" name="直線接點 66">
                  <a:extLst>
                    <a:ext uri="{FF2B5EF4-FFF2-40B4-BE49-F238E27FC236}">
                      <a16:creationId xmlns:a16="http://schemas.microsoft.com/office/drawing/2014/main" xmlns="" id="{194C1C57-D5CA-4CF3-81F9-4801C088F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接點 67">
                  <a:extLst>
                    <a:ext uri="{FF2B5EF4-FFF2-40B4-BE49-F238E27FC236}">
                      <a16:creationId xmlns:a16="http://schemas.microsoft.com/office/drawing/2014/main" xmlns="" id="{399C7E94-EC48-4F31-A5F9-B6C69BE54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接點 68">
                  <a:extLst>
                    <a:ext uri="{FF2B5EF4-FFF2-40B4-BE49-F238E27FC236}">
                      <a16:creationId xmlns:a16="http://schemas.microsoft.com/office/drawing/2014/main" xmlns="" id="{B843DD86-9327-428F-A149-4FC68EB08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接點 69">
                  <a:extLst>
                    <a:ext uri="{FF2B5EF4-FFF2-40B4-BE49-F238E27FC236}">
                      <a16:creationId xmlns:a16="http://schemas.microsoft.com/office/drawing/2014/main" xmlns="" id="{08223E2B-7CA5-4D06-86BC-B14E5FBDEB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xmlns="" id="{6795C8F8-9163-45ED-8D86-8A730908C7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xmlns="" id="{2BBD7075-38DA-4113-95A1-2C751320B8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接點 72">
                  <a:extLst>
                    <a:ext uri="{FF2B5EF4-FFF2-40B4-BE49-F238E27FC236}">
                      <a16:creationId xmlns:a16="http://schemas.microsoft.com/office/drawing/2014/main" xmlns="" id="{79FC0867-B93A-4C29-B432-2680C97BF2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群組 213">
              <a:extLst>
                <a:ext uri="{FF2B5EF4-FFF2-40B4-BE49-F238E27FC236}">
                  <a16:creationId xmlns:a16="http://schemas.microsoft.com/office/drawing/2014/main" xmlns="" id="{62CCB97A-85FC-4F62-9F3F-706599492770}"/>
                </a:ext>
              </a:extLst>
            </p:cNvPr>
            <p:cNvGrpSpPr/>
            <p:nvPr/>
          </p:nvGrpSpPr>
          <p:grpSpPr>
            <a:xfrm>
              <a:off x="5303084" y="5669168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38" name="Shape 177">
                <a:extLst>
                  <a:ext uri="{FF2B5EF4-FFF2-40B4-BE49-F238E27FC236}">
                    <a16:creationId xmlns:a16="http://schemas.microsoft.com/office/drawing/2014/main" xmlns="" id="{C0A28D50-14E6-42F7-B6DC-BC29BACBCD84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39" name="群組 215">
                <a:extLst>
                  <a:ext uri="{FF2B5EF4-FFF2-40B4-BE49-F238E27FC236}">
                    <a16:creationId xmlns:a16="http://schemas.microsoft.com/office/drawing/2014/main" xmlns="" id="{BF0EAEE4-B3F0-4606-8703-EBD5D0AFA348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56" name="直線接點 55">
                  <a:extLst>
                    <a:ext uri="{FF2B5EF4-FFF2-40B4-BE49-F238E27FC236}">
                      <a16:creationId xmlns:a16="http://schemas.microsoft.com/office/drawing/2014/main" xmlns="" id="{ABA14EDE-C6F2-424B-A408-82833F07B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>
                  <a:extLst>
                    <a:ext uri="{FF2B5EF4-FFF2-40B4-BE49-F238E27FC236}">
                      <a16:creationId xmlns:a16="http://schemas.microsoft.com/office/drawing/2014/main" xmlns="" id="{061CD802-F144-4066-A355-C405AE3E8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>
                  <a:extLst>
                    <a:ext uri="{FF2B5EF4-FFF2-40B4-BE49-F238E27FC236}">
                      <a16:creationId xmlns:a16="http://schemas.microsoft.com/office/drawing/2014/main" xmlns="" id="{406087E5-1B59-4322-B6B3-A1D70CE9F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>
                  <a:extLst>
                    <a:ext uri="{FF2B5EF4-FFF2-40B4-BE49-F238E27FC236}">
                      <a16:creationId xmlns:a16="http://schemas.microsoft.com/office/drawing/2014/main" xmlns="" id="{35E707A6-7BF8-4FBC-90BB-6BB836C1C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接點 59">
                  <a:extLst>
                    <a:ext uri="{FF2B5EF4-FFF2-40B4-BE49-F238E27FC236}">
                      <a16:creationId xmlns:a16="http://schemas.microsoft.com/office/drawing/2014/main" xmlns="" id="{CEB3FB4F-A9EF-479D-926D-27464E2176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接點 60">
                  <a:extLst>
                    <a:ext uri="{FF2B5EF4-FFF2-40B4-BE49-F238E27FC236}">
                      <a16:creationId xmlns:a16="http://schemas.microsoft.com/office/drawing/2014/main" xmlns="" id="{C65765FE-E9D5-4890-B437-23467CF5B8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xmlns="" id="{F7B753E1-7AE9-435A-8940-74BA65371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群組 216">
                <a:extLst>
                  <a:ext uri="{FF2B5EF4-FFF2-40B4-BE49-F238E27FC236}">
                    <a16:creationId xmlns:a16="http://schemas.microsoft.com/office/drawing/2014/main" xmlns="" id="{E1CD5654-6B1D-42F0-8CF8-6BBD2F2FE550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49" name="直線接點 48">
                  <a:extLst>
                    <a:ext uri="{FF2B5EF4-FFF2-40B4-BE49-F238E27FC236}">
                      <a16:creationId xmlns:a16="http://schemas.microsoft.com/office/drawing/2014/main" xmlns="" id="{50A96A2E-0D71-4143-AD77-4A5BE5FA94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接點 49">
                  <a:extLst>
                    <a:ext uri="{FF2B5EF4-FFF2-40B4-BE49-F238E27FC236}">
                      <a16:creationId xmlns:a16="http://schemas.microsoft.com/office/drawing/2014/main" xmlns="" id="{C80CD4DC-45AD-44D9-8837-CE0F6BA2A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接點 50">
                  <a:extLst>
                    <a:ext uri="{FF2B5EF4-FFF2-40B4-BE49-F238E27FC236}">
                      <a16:creationId xmlns:a16="http://schemas.microsoft.com/office/drawing/2014/main" xmlns="" id="{212023E0-717E-4E04-AC4D-97ED35BAF5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接點 51">
                  <a:extLst>
                    <a:ext uri="{FF2B5EF4-FFF2-40B4-BE49-F238E27FC236}">
                      <a16:creationId xmlns:a16="http://schemas.microsoft.com/office/drawing/2014/main" xmlns="" id="{05ED26C4-BD3E-423D-BCD6-4AB22AD20C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>
                  <a:extLst>
                    <a:ext uri="{FF2B5EF4-FFF2-40B4-BE49-F238E27FC236}">
                      <a16:creationId xmlns:a16="http://schemas.microsoft.com/office/drawing/2014/main" xmlns="" id="{DA6790EF-230C-4ED4-91A7-DDEFAE000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>
                  <a:extLst>
                    <a:ext uri="{FF2B5EF4-FFF2-40B4-BE49-F238E27FC236}">
                      <a16:creationId xmlns:a16="http://schemas.microsoft.com/office/drawing/2014/main" xmlns="" id="{1E3CF776-7ACD-47EB-9E68-96DC59995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>
                  <a:extLst>
                    <a:ext uri="{FF2B5EF4-FFF2-40B4-BE49-F238E27FC236}">
                      <a16:creationId xmlns:a16="http://schemas.microsoft.com/office/drawing/2014/main" xmlns="" id="{9A8982AC-9579-4382-8791-91BBDBDCE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群組 217">
                <a:extLst>
                  <a:ext uri="{FF2B5EF4-FFF2-40B4-BE49-F238E27FC236}">
                    <a16:creationId xmlns:a16="http://schemas.microsoft.com/office/drawing/2014/main" xmlns="" id="{930861A5-B3CD-4F68-A213-5E7737E6C3F1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42" name="直線接點 41">
                  <a:extLst>
                    <a:ext uri="{FF2B5EF4-FFF2-40B4-BE49-F238E27FC236}">
                      <a16:creationId xmlns:a16="http://schemas.microsoft.com/office/drawing/2014/main" xmlns="" id="{0262361D-F61F-4702-9465-A55D426B3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>
                  <a:extLst>
                    <a:ext uri="{FF2B5EF4-FFF2-40B4-BE49-F238E27FC236}">
                      <a16:creationId xmlns:a16="http://schemas.microsoft.com/office/drawing/2014/main" xmlns="" id="{2FCA4266-8BC9-4EF0-81C8-14AA53D23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接點 43">
                  <a:extLst>
                    <a:ext uri="{FF2B5EF4-FFF2-40B4-BE49-F238E27FC236}">
                      <a16:creationId xmlns:a16="http://schemas.microsoft.com/office/drawing/2014/main" xmlns="" id="{F830BC64-5B1C-4F0C-987D-B1F2AD154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接點 44">
                  <a:extLst>
                    <a:ext uri="{FF2B5EF4-FFF2-40B4-BE49-F238E27FC236}">
                      <a16:creationId xmlns:a16="http://schemas.microsoft.com/office/drawing/2014/main" xmlns="" id="{541942A7-7484-4407-838A-26D0C84471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接點 45">
                  <a:extLst>
                    <a:ext uri="{FF2B5EF4-FFF2-40B4-BE49-F238E27FC236}">
                      <a16:creationId xmlns:a16="http://schemas.microsoft.com/office/drawing/2014/main" xmlns="" id="{B245A929-FFD7-4F5D-BF76-B26FF7D86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接點 46">
                  <a:extLst>
                    <a:ext uri="{FF2B5EF4-FFF2-40B4-BE49-F238E27FC236}">
                      <a16:creationId xmlns:a16="http://schemas.microsoft.com/office/drawing/2014/main" xmlns="" id="{73EBC700-2A9C-4A6C-AE6C-1727260A3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>
                  <a:extLst>
                    <a:ext uri="{FF2B5EF4-FFF2-40B4-BE49-F238E27FC236}">
                      <a16:creationId xmlns:a16="http://schemas.microsoft.com/office/drawing/2014/main" xmlns="" id="{FDAA3BCC-6B46-4513-A0DD-3E1A6DC51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87" name="Shape 177">
            <a:extLst>
              <a:ext uri="{FF2B5EF4-FFF2-40B4-BE49-F238E27FC236}">
                <a16:creationId xmlns:a16="http://schemas.microsoft.com/office/drawing/2014/main" xmlns="" id="{9A50A80B-D2A1-4228-9B91-CBAFDEC0B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73809711"/>
              </p:ext>
            </p:extLst>
          </p:nvPr>
        </p:nvGraphicFramePr>
        <p:xfrm>
          <a:off x="663994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88" name="群組 87">
            <a:extLst>
              <a:ext uri="{FF2B5EF4-FFF2-40B4-BE49-F238E27FC236}">
                <a16:creationId xmlns:a16="http://schemas.microsoft.com/office/drawing/2014/main" xmlns="" id="{9D4C1AE7-5730-4440-9CF4-9F1ECD684D7F}"/>
              </a:ext>
            </a:extLst>
          </p:cNvPr>
          <p:cNvGrpSpPr/>
          <p:nvPr/>
        </p:nvGrpSpPr>
        <p:grpSpPr>
          <a:xfrm>
            <a:off x="296294" y="3645562"/>
            <a:ext cx="281998" cy="343093"/>
            <a:chOff x="7453527" y="3844180"/>
            <a:chExt cx="281998" cy="335290"/>
          </a:xfrm>
        </p:grpSpPr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xmlns="" id="{BAC60FE0-7E27-43A3-BC73-A86E472FB5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xmlns="" id="{E74380C2-B106-4483-B4B8-C80AD4107341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xmlns="" id="{C924BA16-2E90-4E8C-894B-1A60E92F363A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xmlns="" id="{D0C7FEA7-51EB-48DF-A8D5-F6C9DF6AC01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xmlns="" id="{52C4E193-18EE-4905-AC95-09FB3DE1BFD8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4" name="Shape 177">
            <a:extLst>
              <a:ext uri="{FF2B5EF4-FFF2-40B4-BE49-F238E27FC236}">
                <a16:creationId xmlns:a16="http://schemas.microsoft.com/office/drawing/2014/main" xmlns="" id="{55C5EB1B-2CAA-41DC-9AC0-1DF5145F3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802261"/>
              </p:ext>
            </p:extLst>
          </p:nvPr>
        </p:nvGraphicFramePr>
        <p:xfrm>
          <a:off x="5211604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5" name="Shape 177">
            <a:extLst>
              <a:ext uri="{FF2B5EF4-FFF2-40B4-BE49-F238E27FC236}">
                <a16:creationId xmlns:a16="http://schemas.microsoft.com/office/drawing/2014/main" xmlns="" id="{8A3B4F5F-C00D-4AAC-9935-4DC0E80DB6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96227011"/>
              </p:ext>
            </p:extLst>
          </p:nvPr>
        </p:nvGraphicFramePr>
        <p:xfrm>
          <a:off x="4161737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6" name="Shape 177">
            <a:extLst>
              <a:ext uri="{FF2B5EF4-FFF2-40B4-BE49-F238E27FC236}">
                <a16:creationId xmlns:a16="http://schemas.microsoft.com/office/drawing/2014/main" xmlns="" id="{ADF6FE6A-2CE7-4A00-BB3B-0A38B874E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79982259"/>
              </p:ext>
            </p:extLst>
          </p:nvPr>
        </p:nvGraphicFramePr>
        <p:xfrm>
          <a:off x="4168511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D</a:t>
                      </a:r>
                      <a:endParaRPr lang="en-US" sz="1600" b="1" strike="noStrike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7" name="Shape 177">
            <a:extLst>
              <a:ext uri="{FF2B5EF4-FFF2-40B4-BE49-F238E27FC236}">
                <a16:creationId xmlns:a16="http://schemas.microsoft.com/office/drawing/2014/main" xmlns="" id="{2AE025A3-958A-40E3-B110-94A92FB08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44726118"/>
              </p:ext>
            </p:extLst>
          </p:nvPr>
        </p:nvGraphicFramePr>
        <p:xfrm>
          <a:off x="5219224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98" name="直線接點 97">
            <a:extLst>
              <a:ext uri="{FF2B5EF4-FFF2-40B4-BE49-F238E27FC236}">
                <a16:creationId xmlns:a16="http://schemas.microsoft.com/office/drawing/2014/main" xmlns="" id="{4C5712B2-26A7-44D1-A18D-F50DCA4B01EB}"/>
              </a:ext>
            </a:extLst>
          </p:cNvPr>
          <p:cNvCxnSpPr>
            <a:cxnSpLocks/>
          </p:cNvCxnSpPr>
          <p:nvPr/>
        </p:nvCxnSpPr>
        <p:spPr>
          <a:xfrm>
            <a:off x="682356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>
            <a:extLst>
              <a:ext uri="{FF2B5EF4-FFF2-40B4-BE49-F238E27FC236}">
                <a16:creationId xmlns:a16="http://schemas.microsoft.com/office/drawing/2014/main" xmlns="" id="{02E572BE-7AFD-47E4-9296-840C2706BC88}"/>
              </a:ext>
            </a:extLst>
          </p:cNvPr>
          <p:cNvCxnSpPr>
            <a:cxnSpLocks/>
          </p:cNvCxnSpPr>
          <p:nvPr/>
        </p:nvCxnSpPr>
        <p:spPr>
          <a:xfrm>
            <a:off x="6949743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xmlns="" id="{D81BB7BE-F03F-44AD-A784-C5D12B3EFE4A}"/>
              </a:ext>
            </a:extLst>
          </p:cNvPr>
          <p:cNvCxnSpPr>
            <a:cxnSpLocks/>
          </p:cNvCxnSpPr>
          <p:nvPr/>
        </p:nvCxnSpPr>
        <p:spPr>
          <a:xfrm>
            <a:off x="7012834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xmlns="" id="{1F06F529-4D27-4DDF-A32A-0496BD0BF99E}"/>
              </a:ext>
            </a:extLst>
          </p:cNvPr>
          <p:cNvCxnSpPr>
            <a:cxnSpLocks/>
          </p:cNvCxnSpPr>
          <p:nvPr/>
        </p:nvCxnSpPr>
        <p:spPr>
          <a:xfrm>
            <a:off x="676047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xmlns="" id="{147FDDAC-B04F-41A5-9C2D-CAB8E3F41331}"/>
              </a:ext>
            </a:extLst>
          </p:cNvPr>
          <p:cNvCxnSpPr>
            <a:cxnSpLocks/>
          </p:cNvCxnSpPr>
          <p:nvPr/>
        </p:nvCxnSpPr>
        <p:spPr>
          <a:xfrm>
            <a:off x="6697381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xmlns="" id="{31B3AB5F-A4D8-46BD-B820-3315451B0E77}"/>
              </a:ext>
            </a:extLst>
          </p:cNvPr>
          <p:cNvCxnSpPr>
            <a:cxnSpLocks/>
          </p:cNvCxnSpPr>
          <p:nvPr/>
        </p:nvCxnSpPr>
        <p:spPr>
          <a:xfrm>
            <a:off x="7075925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語音泡泡: 矩形 250">
            <a:extLst>
              <a:ext uri="{FF2B5EF4-FFF2-40B4-BE49-F238E27FC236}">
                <a16:creationId xmlns:a16="http://schemas.microsoft.com/office/drawing/2014/main" xmlns="" id="{D621E80A-6FFF-4A32-A692-3123AF23433B}"/>
              </a:ext>
            </a:extLst>
          </p:cNvPr>
          <p:cNvSpPr/>
          <p:nvPr/>
        </p:nvSpPr>
        <p:spPr>
          <a:xfrm>
            <a:off x="4104410" y="2082800"/>
            <a:ext cx="4677640" cy="617420"/>
          </a:xfrm>
          <a:prstGeom prst="wedgeRectCallout">
            <a:avLst>
              <a:gd name="adj1" fmla="val 62"/>
              <a:gd name="adj2" fmla="val 7779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With limited OP, 4 additional write is needed. With more OP the movement is not required. </a:t>
            </a:r>
            <a:endParaRPr lang="zh-TW" altLang="en-US" sz="1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內容版面配置區 8">
            <a:extLst>
              <a:ext uri="{FF2B5EF4-FFF2-40B4-BE49-F238E27FC236}">
                <a16:creationId xmlns:a16="http://schemas.microsoft.com/office/drawing/2014/main" xmlns="" id="{8B98F0CF-399A-480B-B588-A17BC1345E67}"/>
              </a:ext>
            </a:extLst>
          </p:cNvPr>
          <p:cNvSpPr txBox="1">
            <a:spLocks/>
          </p:cNvSpPr>
          <p:nvPr/>
        </p:nvSpPr>
        <p:spPr>
          <a:xfrm>
            <a:off x="247020" y="990115"/>
            <a:ext cx="8704263" cy="1069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</a:rPr>
              <a:t>SSD Over-provisioning reserves space in the SSD to decrease write </a:t>
            </a: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</a:rPr>
              <a:t>amplification &amp; increase consisted performance and endurance. </a:t>
            </a:r>
            <a:endParaRPr kumimoji="1" lang="zh-TW" altLang="en-US" sz="1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</a:rPr>
              <a:t>Reason: to avoid Garbage Collection in any giving point of time </a:t>
            </a:r>
            <a:endParaRPr kumimoji="1" lang="zh-TW" altLang="en-US" sz="1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6" name="Shape 180">
            <a:extLst>
              <a:ext uri="{FF2B5EF4-FFF2-40B4-BE49-F238E27FC236}">
                <a16:creationId xmlns:a16="http://schemas.microsoft.com/office/drawing/2014/main" xmlns="" id="{43C7C8D0-6C81-4DC3-9CE2-3198BF5263A0}"/>
              </a:ext>
            </a:extLst>
          </p:cNvPr>
          <p:cNvSpPr/>
          <p:nvPr/>
        </p:nvSpPr>
        <p:spPr>
          <a:xfrm rot="19315863">
            <a:off x="4993212" y="3237729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80">
            <a:extLst>
              <a:ext uri="{FF2B5EF4-FFF2-40B4-BE49-F238E27FC236}">
                <a16:creationId xmlns:a16="http://schemas.microsoft.com/office/drawing/2014/main" xmlns="" id="{894FA420-1F32-4DD9-84B5-9E5FC7C7233F}"/>
              </a:ext>
            </a:extLst>
          </p:cNvPr>
          <p:cNvSpPr/>
          <p:nvPr/>
        </p:nvSpPr>
        <p:spPr>
          <a:xfrm rot="19315863">
            <a:off x="5681036" y="3227752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008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114443FD-EF21-4644-A9DF-65067FED1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" name="圓角矩形 10">
            <a:extLst>
              <a:ext uri="{FF2B5EF4-FFF2-40B4-BE49-F238E27FC236}">
                <a16:creationId xmlns:a16="http://schemas.microsoft.com/office/drawing/2014/main" xmlns="" id="{A9D93936-AFA3-452C-B429-BC724D6484BE}"/>
              </a:ext>
            </a:extLst>
          </p:cNvPr>
          <p:cNvSpPr/>
          <p:nvPr/>
        </p:nvSpPr>
        <p:spPr>
          <a:xfrm>
            <a:off x="3466127" y="2090977"/>
            <a:ext cx="5291600" cy="306674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73543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200"/>
              </a:lnSpc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  <a:ea typeface="Arial Unicode MS" pitchFamily="34" charset="-120"/>
                <a:cs typeface="Arial Unicode MS" pitchFamily="34" charset="-120"/>
              </a:rPr>
              <a:t>The Advantage of Software-defined SSD Extra Over-provisioning</a:t>
            </a:r>
            <a:r>
              <a:rPr lang="zh-TW" altLang="en-US" sz="3200">
                <a:latin typeface="Arial "/>
                <a:ea typeface="Arial Unicode MS" pitchFamily="34" charset="-120"/>
                <a:cs typeface="Arial Unicode MS" pitchFamily="34" charset="-120"/>
              </a:rPr>
              <a:t> </a:t>
            </a:r>
            <a:endParaRPr lang="zh-TW" sz="3200" i="0" u="none" strike="noStrike" cap="none">
              <a:latin typeface="Arial 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xmlns="" id="{137EB46C-0AD5-4805-91BC-2B2DC4CA59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6451" y="987425"/>
            <a:ext cx="8713787" cy="1058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With QTS, user can assign more OP to the SSD RAID.</a:t>
            </a:r>
          </a:p>
          <a:p>
            <a:pPr marL="180975" indent="-180975"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At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QNAP Lab,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the effect of over-provisioning can not only be observed on single consumer-level Samsung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850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Pro</a:t>
            </a:r>
            <a:r>
              <a:rPr kumimoji="1" lang="zh-TW" altLang="en-US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</a:rPr>
              <a:t>to gain the performance same as data center SSD, but also be seem on SSDs as a RAID.</a:t>
            </a:r>
            <a:endParaRPr lang="en-US" altLang="zh-TW" sz="16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8099" y="2282654"/>
            <a:ext cx="4994677" cy="148591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533" b="17531"/>
          <a:stretch/>
        </p:blipFill>
        <p:spPr>
          <a:xfrm>
            <a:off x="0" y="2147168"/>
            <a:ext cx="3242984" cy="2996332"/>
          </a:xfrm>
          <a:prstGeom prst="rect">
            <a:avLst/>
          </a:prstGeom>
        </p:spPr>
      </p:pic>
      <p:sp>
        <p:nvSpPr>
          <p:cNvPr id="22" name="Shape 200">
            <a:extLst>
              <a:ext uri="{FF2B5EF4-FFF2-40B4-BE49-F238E27FC236}">
                <a16:creationId xmlns:a16="http://schemas.microsoft.com/office/drawing/2014/main" xmlns="" id="{D7C68FA9-CEE0-41B4-9F5E-6499AAD23601}"/>
              </a:ext>
            </a:extLst>
          </p:cNvPr>
          <p:cNvSpPr txBox="1"/>
          <p:nvPr/>
        </p:nvSpPr>
        <p:spPr>
          <a:xfrm>
            <a:off x="770375" y="4053840"/>
            <a:ext cx="2500308" cy="78784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10800000" scaled="1"/>
              <a:tileRect/>
            </a:gra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800" b="1">
                <a:solidFill>
                  <a:schemeClr val="tx2"/>
                </a:solidFill>
              </a:rPr>
              <a:t>Above: Samsung 850 Pro as Single Disk 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Below: Micron M1100 as RAID 1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FIO configuration: runtime=1800 </a:t>
            </a:r>
            <a:r>
              <a:rPr lang="en-US" altLang="zh-TW" sz="800" b="1" err="1">
                <a:solidFill>
                  <a:schemeClr val="tx2"/>
                </a:solidFill>
              </a:rPr>
              <a:t>ioengine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libaio</a:t>
            </a:r>
            <a:r>
              <a:rPr lang="en-US" altLang="zh-TW" sz="800" b="1">
                <a:solidFill>
                  <a:schemeClr val="tx2"/>
                </a:solidFill>
              </a:rPr>
              <a:t> direct=1  </a:t>
            </a:r>
            <a:r>
              <a:rPr lang="en-US" altLang="zh-TW" sz="800" b="1" err="1">
                <a:solidFill>
                  <a:schemeClr val="tx2"/>
                </a:solidFill>
              </a:rPr>
              <a:t>rw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randwrite</a:t>
            </a:r>
            <a:r>
              <a:rPr lang="en-US" altLang="zh-TW" sz="800" b="1">
                <a:solidFill>
                  <a:schemeClr val="tx2"/>
                </a:solidFill>
              </a:rPr>
              <a:t> </a:t>
            </a:r>
            <a:r>
              <a:rPr lang="en-US" altLang="zh-TW" sz="800" b="1" err="1">
                <a:solidFill>
                  <a:schemeClr val="tx2"/>
                </a:solidFill>
              </a:rPr>
              <a:t>bs</a:t>
            </a:r>
            <a:r>
              <a:rPr lang="en-US" altLang="zh-TW" sz="800" b="1">
                <a:solidFill>
                  <a:schemeClr val="tx2"/>
                </a:solidFill>
              </a:rPr>
              <a:t>=4k </a:t>
            </a:r>
            <a:r>
              <a:rPr lang="en-US" altLang="zh-TW" sz="800" b="1" err="1">
                <a:solidFill>
                  <a:schemeClr val="tx2"/>
                </a:solidFill>
              </a:rPr>
              <a:t>numjobs</a:t>
            </a:r>
            <a:r>
              <a:rPr lang="en-US" altLang="zh-TW" sz="800" b="1">
                <a:solidFill>
                  <a:schemeClr val="tx2"/>
                </a:solidFill>
              </a:rPr>
              <a:t>=1 </a:t>
            </a:r>
            <a:r>
              <a:rPr lang="en-US" altLang="zh-TW" sz="800" b="1" err="1">
                <a:solidFill>
                  <a:schemeClr val="tx2"/>
                </a:solidFill>
              </a:rPr>
              <a:t>iodepth</a:t>
            </a:r>
            <a:r>
              <a:rPr lang="en-US" altLang="zh-TW" sz="800" b="1">
                <a:solidFill>
                  <a:schemeClr val="tx2"/>
                </a:solidFill>
              </a:rPr>
              <a:t>=32</a:t>
            </a:r>
            <a:endParaRPr sz="800" b="1" i="0" u="none" strike="noStrike" cap="none">
              <a:solidFill>
                <a:schemeClr val="tx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xmlns="" id="{D8BFE11E-5B74-4D98-A650-9A055C02D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20" y="3616729"/>
            <a:ext cx="5022376" cy="1439866"/>
          </a:xfrm>
          <a:prstGeom prst="rect">
            <a:avLst/>
          </a:prstGeom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DB00825-5150-476E-8AA1-CC979E7DE5F9}"/>
              </a:ext>
            </a:extLst>
          </p:cNvPr>
          <p:cNvSpPr txBox="1"/>
          <p:nvPr/>
        </p:nvSpPr>
        <p:spPr>
          <a:xfrm>
            <a:off x="4447587" y="3669723"/>
            <a:ext cx="356379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2*Micron M1100 RAID 1 Random Write IOPS with Dynamic OP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222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64AAEEFE-5D14-40E7-A334-DE6D44463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08112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200"/>
              </a:lnSpc>
              <a:buClr>
                <a:schemeClr val="lt1"/>
              </a:buClr>
              <a:buSzPts val="800"/>
            </a:pPr>
            <a:r>
              <a:rPr lang="en-US" altLang="zh-TW" sz="3200" dirty="0">
                <a:latin typeface="Arial "/>
                <a:ea typeface="Microsoft JhengHei"/>
              </a:rPr>
              <a:t>Choose SSD is Hard, Choose QNAP is Simple</a:t>
            </a:r>
            <a:endParaRPr lang="zh-TW" sz="3200" dirty="0">
              <a:latin typeface="Arial 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xmlns="" id="{977484AC-C5C8-6A4B-89DE-DB5B28FE08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4803" y="1104900"/>
            <a:ext cx="8297863" cy="178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IT managers' biggest challenges in deploying SSD is to measure the SSD performance and how it can solve storage bottleneck. 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With QNAP SSD Profiling Tool, users can not only set OP, but further test SSD RAID</a:t>
            </a:r>
            <a:r>
              <a:rPr kumimoji="1"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performance with different OP amount.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EC3E8D43-6A74-4AB1-AFE8-72EE98F19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5978" y="2483268"/>
            <a:ext cx="2556747" cy="241612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FAE7A85-0833-4730-97F6-0E8E55F75D96}"/>
              </a:ext>
            </a:extLst>
          </p:cNvPr>
          <p:cNvSpPr txBox="1"/>
          <p:nvPr/>
        </p:nvSpPr>
        <p:spPr>
          <a:xfrm>
            <a:off x="5960235" y="2692946"/>
            <a:ext cx="1970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IT managers can decide the best practice directly on production site</a:t>
            </a:r>
            <a:endParaRPr lang="zh-TW" altLang="en-US" sz="1600" b="1"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9311"/>
          <a:stretch>
            <a:fillRect/>
          </a:stretch>
        </p:blipFill>
        <p:spPr bwMode="auto">
          <a:xfrm>
            <a:off x="471334" y="2483268"/>
            <a:ext cx="4778478" cy="253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024532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>
            <a:extLst>
              <a:ext uri="{FF2B5EF4-FFF2-40B4-BE49-F238E27FC236}">
                <a16:creationId xmlns:a16="http://schemas.microsoft.com/office/drawing/2014/main" xmlns="" id="{0201A576-0A7C-F748-B18D-FE020B77D863}"/>
              </a:ext>
            </a:extLst>
          </p:cNvPr>
          <p:cNvSpPr/>
          <p:nvPr/>
        </p:nvSpPr>
        <p:spPr>
          <a:xfrm>
            <a:off x="221883" y="2768935"/>
            <a:ext cx="8664405" cy="2269252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76322888-2EF8-449C-BD4E-BFBA61BB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altLang="zh-TW" sz="3600">
                <a:latin typeface="Arial "/>
              </a:rPr>
              <a:t>QNAP Global SSD Cache</a:t>
            </a:r>
            <a:endParaRPr lang="zh-TW" altLang="en-US" sz="3600">
              <a:latin typeface="Arial 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xmlns="" id="{1BB1256B-EEDF-4480-B777-148D012801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011120"/>
            <a:ext cx="8763000" cy="17462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The QNAP SSD Cache can be applied to multiple volume / LUN</a:t>
            </a:r>
          </a:p>
          <a:p>
            <a:pPr marL="0" indent="0">
              <a:buNone/>
            </a:pP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</a:p>
          <a:p>
            <a:pPr marL="0" indent="0">
              <a:buNone/>
            </a:pPr>
            <a:r>
              <a:rPr lang="en-US" altLang="zh-TW" sz="1800" b="1">
                <a:solidFill>
                  <a:srgbClr val="FFC000"/>
                </a:solidFill>
                <a:latin typeface="微軟正黑體" panose="020B0604030504040204" pitchFamily="34" charset="-120"/>
              </a:rPr>
              <a:t>Read-Only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Copy frequently used data to SSD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 </a:t>
            </a: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438275" indent="-1438275">
              <a:buNone/>
            </a:pPr>
            <a:r>
              <a:rPr lang="en-US" altLang="zh-TW" sz="1800" b="1">
                <a:solidFill>
                  <a:srgbClr val="F70F78"/>
                </a:solidFill>
                <a:latin typeface="微軟正黑體" panose="020B0604030504040204" pitchFamily="34" charset="-120"/>
              </a:rPr>
              <a:t>Read-Write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Not only copy data, new data can also be temporarily stored in SSD</a:t>
            </a: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  <a:ea typeface="微軟正黑體"/>
            </a:endParaRPr>
          </a:p>
          <a:p>
            <a:pPr marL="1438275" indent="-1438275">
              <a:buNone/>
            </a:pPr>
            <a:r>
              <a:rPr lang="en-US" altLang="zh-TW" sz="1800">
                <a:solidFill>
                  <a:srgbClr val="D0F800"/>
                </a:solidFill>
                <a:latin typeface="微軟正黑體" panose="020B0604030504040204" pitchFamily="34" charset="-120"/>
              </a:rPr>
              <a:t>(New) </a:t>
            </a:r>
            <a:r>
              <a:rPr lang="en-US" altLang="zh-TW" sz="1800" b="1">
                <a:solidFill>
                  <a:srgbClr val="00FFAB"/>
                </a:solidFill>
                <a:latin typeface="微軟正黑體" panose="020B0604030504040204" pitchFamily="34" charset="-120"/>
              </a:rPr>
              <a:t>Write-Only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Only new data will be written into the cache</a:t>
            </a:r>
            <a:endParaRPr lang="zh-TW" altLang="en-US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xmlns="" id="{F9BA1A7C-3BA1-4944-A0C4-006B73843D53}"/>
              </a:ext>
            </a:extLst>
          </p:cNvPr>
          <p:cNvGrpSpPr/>
          <p:nvPr/>
        </p:nvGrpSpPr>
        <p:grpSpPr>
          <a:xfrm>
            <a:off x="221882" y="2759881"/>
            <a:ext cx="8664407" cy="355126"/>
            <a:chOff x="221882" y="2777987"/>
            <a:chExt cx="8664407" cy="355126"/>
          </a:xfrm>
        </p:grpSpPr>
        <p:sp>
          <p:nvSpPr>
            <p:cNvPr id="55" name="Shape 449">
              <a:extLst>
                <a:ext uri="{FF2B5EF4-FFF2-40B4-BE49-F238E27FC236}">
                  <a16:creationId xmlns:a16="http://schemas.microsoft.com/office/drawing/2014/main" xmlns="" id="{EE01CBDF-B0F6-E641-98F4-A1B8A0F10C67}"/>
                </a:ext>
              </a:extLst>
            </p:cNvPr>
            <p:cNvSpPr/>
            <p:nvPr/>
          </p:nvSpPr>
          <p:spPr>
            <a:xfrm>
              <a:off x="2254650" y="2777987"/>
              <a:ext cx="6631638" cy="355126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  <a:ln>
              <a:solidFill>
                <a:srgbClr val="FFFF00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xmlns="" id="{8FFD073A-6585-474D-9186-C3C5C717E96E}"/>
                </a:ext>
              </a:extLst>
            </p:cNvPr>
            <p:cNvSpPr txBox="1"/>
            <p:nvPr/>
          </p:nvSpPr>
          <p:spPr>
            <a:xfrm>
              <a:off x="2878053" y="2817742"/>
              <a:ext cx="600823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400" b="1">
                  <a:solidFill>
                    <a:srgbClr val="FFFF00"/>
                  </a:solidFill>
                  <a:latin typeface="Arial "/>
                </a:rPr>
                <a:t> Data from clients and storage will both be cached</a:t>
              </a:r>
              <a:endParaRPr lang="zh-TW" altLang="en-US" sz="1400" b="1">
                <a:solidFill>
                  <a:srgbClr val="FFFF00"/>
                </a:solidFill>
                <a:latin typeface="Arial "/>
              </a:endParaRPr>
            </a:p>
          </p:txBody>
        </p:sp>
        <p:sp>
          <p:nvSpPr>
            <p:cNvPr id="52" name="Shape 449">
              <a:extLst>
                <a:ext uri="{FF2B5EF4-FFF2-40B4-BE49-F238E27FC236}">
                  <a16:creationId xmlns:a16="http://schemas.microsoft.com/office/drawing/2014/main" xmlns="" id="{4E247846-232F-47FC-B7A6-37E773B74CC8}"/>
                </a:ext>
              </a:extLst>
            </p:cNvPr>
            <p:cNvSpPr/>
            <p:nvPr/>
          </p:nvSpPr>
          <p:spPr>
            <a:xfrm>
              <a:off x="221882" y="2777987"/>
              <a:ext cx="2656169" cy="355126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xmlns="" id="{730D0D40-3F52-4671-A375-654979BDB821}"/>
                </a:ext>
              </a:extLst>
            </p:cNvPr>
            <p:cNvSpPr txBox="1"/>
            <p:nvPr/>
          </p:nvSpPr>
          <p:spPr>
            <a:xfrm>
              <a:off x="221883" y="2818801"/>
              <a:ext cx="2598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latin typeface="Arial "/>
                </a:rPr>
                <a:t>How Read-write Cache work:</a:t>
              </a:r>
              <a:endParaRPr lang="zh-TW" altLang="en-US" sz="1200" b="1">
                <a:latin typeface="Arial 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30330" y="3222225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箭號: 向左 17">
            <a:extLst>
              <a:ext uri="{FF2B5EF4-FFF2-40B4-BE49-F238E27FC236}">
                <a16:creationId xmlns:a16="http://schemas.microsoft.com/office/drawing/2014/main" xmlns="" id="{22B2DE93-332A-43D5-BB39-5B4F8249BD09}"/>
              </a:ext>
            </a:extLst>
          </p:cNvPr>
          <p:cNvSpPr/>
          <p:nvPr/>
        </p:nvSpPr>
        <p:spPr>
          <a:xfrm>
            <a:off x="2163063" y="4534669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5DE9394D-FB1E-415E-992B-A2127CA0A404}"/>
              </a:ext>
            </a:extLst>
          </p:cNvPr>
          <p:cNvSpPr txBox="1"/>
          <p:nvPr/>
        </p:nvSpPr>
        <p:spPr>
          <a:xfrm>
            <a:off x="2878053" y="4497727"/>
            <a:ext cx="3103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u="sng">
                <a:solidFill>
                  <a:srgbClr val="002060"/>
                </a:solidFill>
              </a:rPr>
              <a:t>When SSD Space not enough</a:t>
            </a:r>
            <a:endParaRPr lang="zh-TW" altLang="en-US" sz="1600" b="1" u="sng">
              <a:solidFill>
                <a:srgbClr val="002060"/>
              </a:solidFill>
            </a:endParaRPr>
          </a:p>
        </p:txBody>
      </p:sp>
      <p:grpSp>
        <p:nvGrpSpPr>
          <p:cNvPr id="5" name="群組 42">
            <a:extLst>
              <a:ext uri="{FF2B5EF4-FFF2-40B4-BE49-F238E27FC236}">
                <a16:creationId xmlns:a16="http://schemas.microsoft.com/office/drawing/2014/main" xmlns="" id="{5D1592FF-1F83-4E30-BF3A-4307FEAC9F50}"/>
              </a:ext>
            </a:extLst>
          </p:cNvPr>
          <p:cNvGrpSpPr/>
          <p:nvPr/>
        </p:nvGrpSpPr>
        <p:grpSpPr>
          <a:xfrm rot="10800000">
            <a:off x="2189304" y="3546927"/>
            <a:ext cx="4279608" cy="357162"/>
            <a:chOff x="2162008" y="3753946"/>
            <a:chExt cx="4279608" cy="357162"/>
          </a:xfrm>
        </p:grpSpPr>
        <p:grpSp>
          <p:nvGrpSpPr>
            <p:cNvPr id="7" name="群組 30">
              <a:extLst>
                <a:ext uri="{FF2B5EF4-FFF2-40B4-BE49-F238E27FC236}">
                  <a16:creationId xmlns:a16="http://schemas.microsoft.com/office/drawing/2014/main" xmlns="" id="{6FC859CC-2FBA-41CA-A592-45DE3014015A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xmlns="" id="{A7B462DE-2A46-482F-A208-3B7A47A99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xmlns="" id="{1C5AB44D-1734-4BE5-A223-B2897CB0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8" name="群組 31">
              <a:extLst>
                <a:ext uri="{FF2B5EF4-FFF2-40B4-BE49-F238E27FC236}">
                  <a16:creationId xmlns:a16="http://schemas.microsoft.com/office/drawing/2014/main" xmlns="" id="{0D76030E-FF7D-4655-94AC-3919E0099DFB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xmlns="" id="{8970B7AD-B893-4D69-922A-A9A3B6CCA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xmlns="" id="{657751EF-6BAF-44BF-903E-F1E31710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群組 34">
              <a:extLst>
                <a:ext uri="{FF2B5EF4-FFF2-40B4-BE49-F238E27FC236}">
                  <a16:creationId xmlns:a16="http://schemas.microsoft.com/office/drawing/2014/main" xmlns="" id="{A9F1BDEF-5320-4F8A-9EC3-1D89717DAECD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xmlns="" id="{2D2A38F4-3B8D-44DA-9FB4-03C291122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xmlns="" id="{CC64EF44-60C6-4EA0-A363-750541A24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群組 37">
              <a:extLst>
                <a:ext uri="{FF2B5EF4-FFF2-40B4-BE49-F238E27FC236}">
                  <a16:creationId xmlns:a16="http://schemas.microsoft.com/office/drawing/2014/main" xmlns="" id="{6E4F4597-43B8-4F4C-9159-A7452A04136F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xmlns="" id="{AD5612C7-58A0-4609-9531-66A56E5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xmlns="" id="{CF65AE91-EC53-49FA-8A8D-9300D64BE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xmlns="" id="{45EB3AC1-39EA-43ED-AA83-6902D3F39C9E}"/>
              </a:ext>
            </a:extLst>
          </p:cNvPr>
          <p:cNvSpPr txBox="1"/>
          <p:nvPr/>
        </p:nvSpPr>
        <p:spPr>
          <a:xfrm>
            <a:off x="2306630" y="3811076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xmlns="" id="{F8A2C316-B975-43FD-BED7-73FC5E128864}"/>
              </a:ext>
            </a:extLst>
          </p:cNvPr>
          <p:cNvSpPr txBox="1"/>
          <p:nvPr/>
        </p:nvSpPr>
        <p:spPr>
          <a:xfrm>
            <a:off x="2314529" y="336037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xmlns="" id="{8441D92E-BCAF-4AB2-8C52-7701A53710BF}"/>
              </a:ext>
            </a:extLst>
          </p:cNvPr>
          <p:cNvSpPr txBox="1"/>
          <p:nvPr/>
        </p:nvSpPr>
        <p:spPr>
          <a:xfrm>
            <a:off x="5701187" y="382030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xmlns="" id="{BC0A7F18-318B-4314-B5EE-4664D4F5379D}"/>
              </a:ext>
            </a:extLst>
          </p:cNvPr>
          <p:cNvSpPr txBox="1"/>
          <p:nvPr/>
        </p:nvSpPr>
        <p:spPr>
          <a:xfrm>
            <a:off x="5697257" y="3353651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xmlns="" id="{2A246732-FD28-409B-B812-BD2B620B41D3}"/>
              </a:ext>
            </a:extLst>
          </p:cNvPr>
          <p:cNvSpPr txBox="1"/>
          <p:nvPr/>
        </p:nvSpPr>
        <p:spPr>
          <a:xfrm>
            <a:off x="6522749" y="4497319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xmlns="" id="{6E803F6A-ADEB-4243-AA8C-81357318862C}"/>
              </a:ext>
            </a:extLst>
          </p:cNvPr>
          <p:cNvSpPr txBox="1"/>
          <p:nvPr/>
        </p:nvSpPr>
        <p:spPr>
          <a:xfrm>
            <a:off x="934764" y="4420783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IO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Application</a:t>
            </a:r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xmlns="" id="{FE3F1B66-A4D0-441F-AAD1-C4DF6D22AEFA}"/>
              </a:ext>
            </a:extLst>
          </p:cNvPr>
          <p:cNvSpPr txBox="1"/>
          <p:nvPr/>
        </p:nvSpPr>
        <p:spPr>
          <a:xfrm>
            <a:off x="3634685" y="428881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87" name="圖片 1786">
            <a:extLst>
              <a:ext uri="{FF2B5EF4-FFF2-40B4-BE49-F238E27FC236}">
                <a16:creationId xmlns:a16="http://schemas.microsoft.com/office/drawing/2014/main" xmlns="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50853" y="3639682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88" name="圖片 1787">
            <a:extLst>
              <a:ext uri="{FF2B5EF4-FFF2-40B4-BE49-F238E27FC236}">
                <a16:creationId xmlns:a16="http://schemas.microsoft.com/office/drawing/2014/main" xmlns="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12707" y="3451287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5" name="箭號: 向左 604">
            <a:extLst>
              <a:ext uri="{FF2B5EF4-FFF2-40B4-BE49-F238E27FC236}">
                <a16:creationId xmlns:a16="http://schemas.microsoft.com/office/drawing/2014/main" xmlns="" id="{7391A00A-D91D-4D75-AFF7-DFB45F312E11}"/>
              </a:ext>
            </a:extLst>
          </p:cNvPr>
          <p:cNvSpPr/>
          <p:nvPr/>
        </p:nvSpPr>
        <p:spPr>
          <a:xfrm rot="10800000">
            <a:off x="5941993" y="4512727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xmlns="" id="{369FBF17-5A56-B043-B992-0BAD45A9B2C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890175" y="3219747"/>
            <a:ext cx="1212055" cy="1160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B6C11FA2-2D65-46AD-9BC9-7DA3D5950052}"/>
              </a:ext>
            </a:extLst>
          </p:cNvPr>
          <p:cNvGrpSpPr/>
          <p:nvPr/>
        </p:nvGrpSpPr>
        <p:grpSpPr>
          <a:xfrm>
            <a:off x="381000" y="1283143"/>
            <a:ext cx="1531894" cy="369332"/>
            <a:chOff x="2217712" y="1295141"/>
            <a:chExt cx="1531894" cy="36933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71F918B5-7C95-484F-AA56-090ACC0E68DB}"/>
                </a:ext>
              </a:extLst>
            </p:cNvPr>
            <p:cNvSpPr/>
            <p:nvPr/>
          </p:nvSpPr>
          <p:spPr>
            <a:xfrm>
              <a:off x="2247253" y="1340219"/>
              <a:ext cx="1472812" cy="279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0EFD6B1A-F58A-4E47-9E1D-A84841FBFC44}"/>
                </a:ext>
              </a:extLst>
            </p:cNvPr>
            <p:cNvSpPr/>
            <p:nvPr/>
          </p:nvSpPr>
          <p:spPr>
            <a:xfrm>
              <a:off x="2217712" y="1295141"/>
              <a:ext cx="1531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>
                  <a:solidFill>
                    <a:srgbClr val="E5EA16"/>
                  </a:solidFill>
                </a:rPr>
                <a:t> </a:t>
              </a:r>
              <a:r>
                <a:rPr lang="en-US" altLang="zh-TW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Cache Type </a:t>
              </a:r>
              <a:endParaRPr lang="zh-TW" altLang="en-US">
                <a:solidFill>
                  <a:srgbClr val="D0F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84510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7">
            <a:extLst>
              <a:ext uri="{FF2B5EF4-FFF2-40B4-BE49-F238E27FC236}">
                <a16:creationId xmlns:a16="http://schemas.microsoft.com/office/drawing/2014/main" xmlns="" id="{6A426495-FE49-4657-8184-66FEF9D5F0CF}"/>
              </a:ext>
            </a:extLst>
          </p:cNvPr>
          <p:cNvGrpSpPr/>
          <p:nvPr/>
        </p:nvGrpSpPr>
        <p:grpSpPr>
          <a:xfrm>
            <a:off x="0" y="3432671"/>
            <a:ext cx="9144000" cy="1729327"/>
            <a:chOff x="0" y="2339176"/>
            <a:chExt cx="9139058" cy="304669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xmlns="" id="{B634270B-3926-40F8-891C-53B05205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xmlns="" id="{F4EDD93C-14A3-4D42-9B15-B37045D5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xmlns="" id="{550F2D25-E6BF-4113-B72F-5DD452DA0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" name="圓角矩形 40">
            <a:extLst>
              <a:ext uri="{FF2B5EF4-FFF2-40B4-BE49-F238E27FC236}">
                <a16:creationId xmlns:a16="http://schemas.microsoft.com/office/drawing/2014/main" xmlns="" id="{61B481A3-0E6E-4605-B745-B28E87D6555B}"/>
              </a:ext>
            </a:extLst>
          </p:cNvPr>
          <p:cNvSpPr/>
          <p:nvPr/>
        </p:nvSpPr>
        <p:spPr>
          <a:xfrm>
            <a:off x="5874608" y="1123705"/>
            <a:ext cx="3050597" cy="3897619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The </a:t>
            </a:r>
            <a:r>
              <a:rPr lang="zh-TW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Write-</a:t>
            </a: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o</a:t>
            </a:r>
            <a:r>
              <a:rPr lang="zh-TW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nly </a:t>
            </a: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Cache Increase ROI of </a:t>
            </a:r>
            <a:b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SSD Cache with high Writing Demand</a:t>
            </a:r>
            <a:endParaRPr sz="28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xmlns="" id="{E38528BA-6309-1E4B-AACE-F64AF967B3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1175" y="1123705"/>
            <a:ext cx="5427663" cy="1550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Write-only cache is promoted by Microsoft</a:t>
            </a:r>
            <a:b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</a:br>
            <a:r>
              <a:rPr kumimoji="1"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endurance control.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>
              <a:lnSpc>
                <a:spcPct val="120000"/>
              </a:lnSpc>
              <a:buClr>
                <a:srgbClr val="F70F78"/>
              </a:buClr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QNAP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believe Write-only Cache can increase the ROI of purchasing SSD in below scenario:</a:t>
            </a:r>
            <a:endParaRPr lang="zh-TW" altLang="zh-TW" sz="1800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190445" y="4640727"/>
            <a:ext cx="5396136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4"/>
              </a:rPr>
              <a:t>https://docs.microsoft.com/en-us/windows-server/storage/storage-spaces/understand-the-cache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257">
            <a:extLst>
              <a:ext uri="{FF2B5EF4-FFF2-40B4-BE49-F238E27FC236}">
                <a16:creationId xmlns:a16="http://schemas.microsoft.com/office/drawing/2014/main" xmlns="" id="{3A246B2D-6644-4A6D-87C6-A8FFEEC65C9A}"/>
              </a:ext>
            </a:extLst>
          </p:cNvPr>
          <p:cNvGrpSpPr/>
          <p:nvPr/>
        </p:nvGrpSpPr>
        <p:grpSpPr>
          <a:xfrm>
            <a:off x="5989691" y="1279943"/>
            <a:ext cx="3758168" cy="4198342"/>
            <a:chOff x="5896920" y="1311362"/>
            <a:chExt cx="3758168" cy="4198342"/>
          </a:xfrm>
        </p:grpSpPr>
        <p:sp>
          <p:nvSpPr>
            <p:cNvPr id="23" name="弧形 22">
              <a:extLst>
                <a:ext uri="{FF2B5EF4-FFF2-40B4-BE49-F238E27FC236}">
                  <a16:creationId xmlns:a16="http://schemas.microsoft.com/office/drawing/2014/main" xmlns="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" name="接點: 肘形 4">
              <a:extLst>
                <a:ext uri="{FF2B5EF4-FFF2-40B4-BE49-F238E27FC236}">
                  <a16:creationId xmlns:a16="http://schemas.microsoft.com/office/drawing/2014/main" xmlns="" id="{22ACB3A2-9A1F-46C9-B8CF-E5DF4ADAEBA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13">
              <a:extLst>
                <a:ext uri="{FF2B5EF4-FFF2-40B4-BE49-F238E27FC236}">
                  <a16:creationId xmlns:a16="http://schemas.microsoft.com/office/drawing/2014/main" xmlns="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群組 16">
              <a:extLst>
                <a:ext uri="{FF2B5EF4-FFF2-40B4-BE49-F238E27FC236}">
                  <a16:creationId xmlns:a16="http://schemas.microsoft.com/office/drawing/2014/main" xmlns="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16" name="直角三角形 15">
                <a:extLst>
                  <a:ext uri="{FF2B5EF4-FFF2-40B4-BE49-F238E27FC236}">
                    <a16:creationId xmlns:a16="http://schemas.microsoft.com/office/drawing/2014/main" xmlns="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直角三角形 19">
                <a:extLst>
                  <a:ext uri="{FF2B5EF4-FFF2-40B4-BE49-F238E27FC236}">
                    <a16:creationId xmlns:a16="http://schemas.microsoft.com/office/drawing/2014/main" xmlns="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xmlns="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xmlns="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xmlns="" id="{A43C11EF-F499-4EFC-9E57-DED6C4BD0BFF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接點: 肘形 27">
              <a:extLst>
                <a:ext uri="{FF2B5EF4-FFF2-40B4-BE49-F238E27FC236}">
                  <a16:creationId xmlns:a16="http://schemas.microsoft.com/office/drawing/2014/main" xmlns="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群組 28">
              <a:extLst>
                <a:ext uri="{FF2B5EF4-FFF2-40B4-BE49-F238E27FC236}">
                  <a16:creationId xmlns:a16="http://schemas.microsoft.com/office/drawing/2014/main" xmlns="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30" name="直角三角形 29">
                <a:extLst>
                  <a:ext uri="{FF2B5EF4-FFF2-40B4-BE49-F238E27FC236}">
                    <a16:creationId xmlns:a16="http://schemas.microsoft.com/office/drawing/2014/main" xmlns="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直角三角形 30">
                <a:extLst>
                  <a:ext uri="{FF2B5EF4-FFF2-40B4-BE49-F238E27FC236}">
                    <a16:creationId xmlns:a16="http://schemas.microsoft.com/office/drawing/2014/main" xmlns="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xmlns="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xmlns="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r>
                <a:rPr lang="en-US" altLang="zh-TW" sz="1100" b="1"/>
                <a:t/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xmlns="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r>
                <a:rPr lang="en-US" altLang="zh-TW" sz="1100" b="1"/>
                <a:t/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257" name="圖形 256" descr="碼錶">
              <a:extLst>
                <a:ext uri="{FF2B5EF4-FFF2-40B4-BE49-F238E27FC236}">
                  <a16:creationId xmlns:a16="http://schemas.microsoft.com/office/drawing/2014/main" xmlns="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9B22A19-BDC6-4B47-BE24-3816984353B3}"/>
              </a:ext>
            </a:extLst>
          </p:cNvPr>
          <p:cNvSpPr/>
          <p:nvPr/>
        </p:nvSpPr>
        <p:spPr>
          <a:xfrm>
            <a:off x="440912" y="2613084"/>
            <a:ext cx="4985402" cy="172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File Server focusing on write operations</a:t>
            </a:r>
            <a:endParaRPr kumimoji="1" lang="zh-TW" altLang="en-US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Database with more write operation (Such as</a:t>
            </a: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IOT </a:t>
            </a: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monitoring server)</a:t>
            </a:r>
          </a:p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Use high endurance SSD (Intel </a:t>
            </a:r>
            <a:r>
              <a:rPr lang="en-US" altLang="zh-TW" dirty="0" err="1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Optane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™) with other SSD</a:t>
            </a:r>
            <a:endParaRPr kumimoji="1" lang="zh-TW" altLang="en-US" dirty="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80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7">
            <a:extLst>
              <a:ext uri="{FF2B5EF4-FFF2-40B4-BE49-F238E27FC236}">
                <a16:creationId xmlns:a16="http://schemas.microsoft.com/office/drawing/2014/main" xmlns="" id="{5609488D-C188-498E-84A7-072D90184165}"/>
              </a:ext>
            </a:extLst>
          </p:cNvPr>
          <p:cNvGrpSpPr/>
          <p:nvPr/>
        </p:nvGrpSpPr>
        <p:grpSpPr>
          <a:xfrm>
            <a:off x="0" y="3400521"/>
            <a:ext cx="9144000" cy="1761477"/>
            <a:chOff x="0" y="2339176"/>
            <a:chExt cx="9139058" cy="304669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5772A020-B098-454F-9618-F83C4AE8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xmlns="" id="{1E0E8992-B50A-4927-85F3-5E76D2A6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xmlns="" id="{A233F5C0-8121-4B43-9F08-59F0BF2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sz="2800" i="0" u="none" strike="noStrike" cap="none" err="1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2800" i="0" u="none" strike="noStrike" cap="none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(Auto-Tiering)</a:t>
            </a:r>
            <a:r>
              <a:rPr lang="zh-TW" altLang="en-US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Increase Capacity and </a:t>
            </a:r>
            <a:b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Performance at the Same Time</a:t>
            </a:r>
            <a:endParaRPr sz="28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20" name="Shape 147"/>
          <p:cNvGrpSpPr/>
          <p:nvPr/>
        </p:nvGrpSpPr>
        <p:grpSpPr>
          <a:xfrm>
            <a:off x="3189975" y="1085850"/>
            <a:ext cx="5910300" cy="3805800"/>
            <a:chOff x="1545025" y="2929875"/>
            <a:chExt cx="5910300" cy="3805800"/>
          </a:xfrm>
        </p:grpSpPr>
        <p:sp>
          <p:nvSpPr>
            <p:cNvPr id="21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25" name="Shape 149" descr="1_Qtier-01-01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183000"/>
                      </a14:imgEffect>
                      <a14:imgEffect>
                        <a14:brightnessContrast bright="3000" contrast="38000"/>
                      </a14:imgEffect>
                    </a14:imgLayer>
                  </a14:imgProps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Hot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Warm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Cold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Shape 153"/>
            <p:cNvSpPr txBox="1"/>
            <p:nvPr/>
          </p:nvSpPr>
          <p:spPr>
            <a:xfrm>
              <a:off x="2188840" y="4174401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Access Pattern Change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" name="Shape 154"/>
            <p:cNvSpPr txBox="1"/>
            <p:nvPr/>
          </p:nvSpPr>
          <p:spPr>
            <a:xfrm>
              <a:off x="3868854" y="3184792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Before Tiering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 place not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Start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3" name="Shape 156"/>
            <p:cNvSpPr txBox="1"/>
            <p:nvPr/>
          </p:nvSpPr>
          <p:spPr>
            <a:xfrm>
              <a:off x="3974069" y="5657026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After Tiering 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Performance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4" name="Shape 157"/>
            <p:cNvSpPr txBox="1"/>
            <p:nvPr/>
          </p:nvSpPr>
          <p:spPr>
            <a:xfrm>
              <a:off x="3682808" y="4613175"/>
              <a:ext cx="1601400" cy="439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>
                  <a:solidFill>
                    <a:srgbClr val="D0F800"/>
                  </a:solidFill>
                </a:rPr>
                <a:t>Qtier</a:t>
              </a:r>
              <a:r>
                <a:rPr lang="zh-TW" sz="2400">
                  <a:solidFill>
                    <a:srgbClr val="D0F800"/>
                  </a:solidFill>
                </a:rPr>
                <a:t> </a:t>
              </a:r>
              <a:endParaRPr lang="en-US" altLang="zh-TW" sz="2400">
                <a:solidFill>
                  <a:srgbClr val="D0F800"/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altLang="zh-TW" sz="1600" b="1">
                  <a:solidFill>
                    <a:srgbClr val="D0F8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Engine</a:t>
              </a:r>
              <a:endParaRPr lang="zh-TW" sz="1600" b="1">
                <a:solidFill>
                  <a:srgbClr val="D0F8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Shape 448"/>
          <p:cNvSpPr txBox="1"/>
          <p:nvPr/>
        </p:nvSpPr>
        <p:spPr>
          <a:xfrm>
            <a:off x="295576" y="1304889"/>
            <a:ext cx="3229405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SSD Cache,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™</a:t>
            </a:r>
            <a:r>
              <a:rPr lang="zh-TW" altLang="en-US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migrate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data between SSD and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directly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20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SSD capacity can be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utilized with limited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memory requirement. </a:t>
            </a:r>
            <a:endParaRPr lang="zh-TW" altLang="zh-TW"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94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2B279-74DC-BF4F-BBE3-B29BF3448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16" y="91440"/>
            <a:ext cx="6906624" cy="822960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sz="3200" dirty="0">
                <a:solidFill>
                  <a:srgbClr val="F70F78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majority of single-event errors in memory chips</a:t>
            </a:r>
            <a:endParaRPr lang="en-US" sz="3200" dirty="0">
              <a:solidFill>
                <a:srgbClr val="F70F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FEE871-9B42-E044-ABE0-1E3D9232D77C}"/>
              </a:ext>
            </a:extLst>
          </p:cNvPr>
          <p:cNvSpPr txBox="1"/>
          <p:nvPr/>
        </p:nvSpPr>
        <p:spPr>
          <a:xfrm>
            <a:off x="4764024" y="1544745"/>
            <a:ext cx="426343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Electrostatic discharge</a:t>
            </a:r>
          </a:p>
          <a:p>
            <a:pPr marL="180975" indent="-180975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Electromagnetic interference</a:t>
            </a:r>
            <a:r>
              <a:rPr lang="zh-CN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(EMI)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Lowering voltage</a:t>
            </a:r>
          </a:p>
          <a:p>
            <a:pPr marL="180975" indent="-180975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Background radiation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xmlns="" id="{F5B7FF08-779E-49B9-90D0-313710B09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576" y="1392177"/>
            <a:ext cx="3894803" cy="33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9280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群組 7">
            <a:extLst>
              <a:ext uri="{FF2B5EF4-FFF2-40B4-BE49-F238E27FC236}">
                <a16:creationId xmlns:a16="http://schemas.microsoft.com/office/drawing/2014/main" xmlns="" id="{879E8952-6CC9-45CC-9A97-7431779FF69D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xmlns="" id="{86F437A3-66F8-485D-A15C-1FF75CEF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xmlns="" id="{356F5278-BCEE-4454-8B75-2B7EC848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xmlns="" id="{648FB0FD-AE57-429F-88A2-4F2DCA19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zh-TW" altLang="zh-TW" sz="2800">
                <a:solidFill>
                  <a:srgbClr val="FFFFFF"/>
                </a:solidFill>
                <a:latin typeface="Arial "/>
                <a:cs typeface="Arial" panose="020B0604020202020204" pitchFamily="34" charset="0"/>
                <a:sym typeface="Microsoft JhengHei"/>
              </a:rPr>
              <a:t>Qtier 2.0 </a:t>
            </a:r>
            <a:r>
              <a:rPr lang="en-US" altLang="zh-TW" sz="2800">
                <a:solidFill>
                  <a:srgbClr val="FFFFFF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IO Aware tiering for real time performance boost </a:t>
            </a:r>
            <a:endParaRPr sz="2800" i="0" u="none" strike="noStrike" cap="none">
              <a:solidFill>
                <a:schemeClr val="lt1"/>
              </a:solidFill>
              <a:latin typeface="Arial 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5" name="Shape 448"/>
          <p:cNvSpPr txBox="1"/>
          <p:nvPr/>
        </p:nvSpPr>
        <p:spPr>
          <a:xfrm>
            <a:off x="172421" y="1273749"/>
            <a:ext cx="3112648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tiering on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schedule, </a:t>
            </a:r>
            <a:r>
              <a:rPr lang="en-US" altLang="zh-TW" sz="2000" b="1" err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now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simulate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Cache behavior </a:t>
            </a:r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zh-TW" altLang="zh-TW" sz="200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 can utilize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capacity while boost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performance in real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Time thus increase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ROI </a:t>
            </a:r>
            <a:r>
              <a:rPr lang="zh-TW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zh-TW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6" name="Shape 208"/>
          <p:cNvSpPr/>
          <p:nvPr/>
        </p:nvSpPr>
        <p:spPr>
          <a:xfrm>
            <a:off x="388586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7" name="Shape 209"/>
          <p:cNvSpPr/>
          <p:nvPr/>
        </p:nvSpPr>
        <p:spPr>
          <a:xfrm>
            <a:off x="4376462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8" name="Shape 210"/>
          <p:cNvSpPr/>
          <p:nvPr/>
        </p:nvSpPr>
        <p:spPr>
          <a:xfrm>
            <a:off x="4885488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9" name="Shape 211"/>
          <p:cNvSpPr/>
          <p:nvPr/>
        </p:nvSpPr>
        <p:spPr>
          <a:xfrm>
            <a:off x="537934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20" name="Shape 212"/>
          <p:cNvCxnSpPr/>
          <p:nvPr/>
        </p:nvCxnSpPr>
        <p:spPr>
          <a:xfrm>
            <a:off x="3907905" y="2184167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22" name="Shape 213"/>
          <p:cNvSpPr/>
          <p:nvPr/>
        </p:nvSpPr>
        <p:spPr>
          <a:xfrm>
            <a:off x="3885867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214"/>
          <p:cNvSpPr/>
          <p:nvPr/>
        </p:nvSpPr>
        <p:spPr>
          <a:xfrm>
            <a:off x="4376462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" name="Shape 215"/>
          <p:cNvSpPr/>
          <p:nvPr/>
        </p:nvSpPr>
        <p:spPr>
          <a:xfrm>
            <a:off x="4885488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6" name="Shape 216"/>
          <p:cNvSpPr/>
          <p:nvPr/>
        </p:nvSpPr>
        <p:spPr>
          <a:xfrm>
            <a:off x="5395113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37" name="Shape 217"/>
          <p:cNvCxnSpPr/>
          <p:nvPr/>
        </p:nvCxnSpPr>
        <p:spPr>
          <a:xfrm>
            <a:off x="3907905" y="2957166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8" name="Shape 218"/>
          <p:cNvCxnSpPr/>
          <p:nvPr/>
        </p:nvCxnSpPr>
        <p:spPr>
          <a:xfrm rot="16200000" flipH="1">
            <a:off x="3541399" y="1795779"/>
            <a:ext cx="873107" cy="876722"/>
          </a:xfrm>
          <a:prstGeom prst="bentConnector3">
            <a:avLst>
              <a:gd name="adj1" fmla="val 68413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39" name="Shape 219"/>
          <p:cNvGrpSpPr/>
          <p:nvPr/>
        </p:nvGrpSpPr>
        <p:grpSpPr>
          <a:xfrm>
            <a:off x="3539634" y="2350656"/>
            <a:ext cx="362333" cy="516748"/>
            <a:chOff x="642204" y="3502820"/>
            <a:chExt cx="500806" cy="999300"/>
          </a:xfrm>
        </p:grpSpPr>
        <p:cxnSp>
          <p:nvCxnSpPr>
            <p:cNvPr id="40" name="Shape 220"/>
            <p:cNvCxnSpPr/>
            <p:nvPr/>
          </p:nvCxnSpPr>
          <p:spPr>
            <a:xfrm>
              <a:off x="642910" y="4500570"/>
              <a:ext cx="5001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41" name="Shape 221"/>
            <p:cNvCxnSpPr/>
            <p:nvPr/>
          </p:nvCxnSpPr>
          <p:spPr>
            <a:xfrm rot="5400000">
              <a:off x="143304" y="4001720"/>
              <a:ext cx="9993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" name="Shape 222"/>
          <p:cNvSpPr/>
          <p:nvPr/>
        </p:nvSpPr>
        <p:spPr>
          <a:xfrm>
            <a:off x="4591102" y="2189317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223"/>
          <p:cNvSpPr/>
          <p:nvPr/>
        </p:nvSpPr>
        <p:spPr>
          <a:xfrm>
            <a:off x="3847098" y="1503541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Font typeface="Arial"/>
              <a:buNone/>
            </a:pPr>
            <a:r>
              <a:rPr 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C、D</a:t>
            </a: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data block be written to HDD due to SSD full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4" name="Shape 224"/>
          <p:cNvSpPr/>
          <p:nvPr/>
        </p:nvSpPr>
        <p:spPr>
          <a:xfrm>
            <a:off x="4591102" y="2960960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225"/>
          <p:cNvSpPr/>
          <p:nvPr/>
        </p:nvSpPr>
        <p:spPr>
          <a:xfrm>
            <a:off x="4062176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46" name="Shape 226"/>
          <p:cNvSpPr/>
          <p:nvPr/>
        </p:nvSpPr>
        <p:spPr>
          <a:xfrm>
            <a:off x="4560758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47" name="Shape 227"/>
          <p:cNvSpPr/>
          <p:nvPr/>
        </p:nvSpPr>
        <p:spPr>
          <a:xfrm>
            <a:off x="4062176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sp>
        <p:nvSpPr>
          <p:cNvPr id="48" name="Shape 228"/>
          <p:cNvSpPr/>
          <p:nvPr/>
        </p:nvSpPr>
        <p:spPr>
          <a:xfrm>
            <a:off x="4560758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cxnSp>
        <p:nvCxnSpPr>
          <p:cNvPr id="49" name="Shape 229"/>
          <p:cNvCxnSpPr/>
          <p:nvPr/>
        </p:nvCxnSpPr>
        <p:spPr>
          <a:xfrm rot="10800000">
            <a:off x="3534165" y="1804433"/>
            <a:ext cx="86700" cy="6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0" name="Shape 230"/>
          <p:cNvGraphicFramePr/>
          <p:nvPr>
            <p:extLst>
              <p:ext uri="{D42A27DB-BD31-4B8C-83A1-F6EECF244321}">
                <p14:modId xmlns:p14="http://schemas.microsoft.com/office/powerpoint/2010/main" xmlns="" val="1069322588"/>
              </p:ext>
            </p:extLst>
          </p:nvPr>
        </p:nvGraphicFramePr>
        <p:xfrm>
          <a:off x="3548690" y="333987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1" name="Shape 231"/>
          <p:cNvSpPr/>
          <p:nvPr/>
        </p:nvSpPr>
        <p:spPr>
          <a:xfrm>
            <a:off x="6678184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2" name="Shape 232"/>
          <p:cNvSpPr/>
          <p:nvPr/>
        </p:nvSpPr>
        <p:spPr>
          <a:xfrm>
            <a:off x="7199936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3" name="Shape 233"/>
          <p:cNvSpPr/>
          <p:nvPr/>
        </p:nvSpPr>
        <p:spPr>
          <a:xfrm>
            <a:off x="8234234" y="188332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4" name="Shape 234"/>
          <p:cNvCxnSpPr/>
          <p:nvPr/>
        </p:nvCxnSpPr>
        <p:spPr>
          <a:xfrm rot="10800000" flipH="1">
            <a:off x="6667852" y="2184167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55" name="Shape 235"/>
          <p:cNvSpPr/>
          <p:nvPr/>
        </p:nvSpPr>
        <p:spPr>
          <a:xfrm>
            <a:off x="6678184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6" name="Shape 236"/>
          <p:cNvSpPr/>
          <p:nvPr/>
        </p:nvSpPr>
        <p:spPr>
          <a:xfrm>
            <a:off x="7724298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7" name="Shape 237"/>
          <p:cNvSpPr/>
          <p:nvPr/>
        </p:nvSpPr>
        <p:spPr>
          <a:xfrm>
            <a:off x="8234234" y="265915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8" name="Shape 238"/>
          <p:cNvCxnSpPr/>
          <p:nvPr/>
        </p:nvCxnSpPr>
        <p:spPr>
          <a:xfrm>
            <a:off x="6667852" y="2964632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9" name="Shape 239"/>
          <p:cNvSpPr/>
          <p:nvPr/>
        </p:nvSpPr>
        <p:spPr>
          <a:xfrm>
            <a:off x="6544027" y="1518291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D data block be promoted as access frequency increase 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60" name="Shape 240"/>
          <p:cNvSpPr/>
          <p:nvPr/>
        </p:nvSpPr>
        <p:spPr>
          <a:xfrm>
            <a:off x="7333382" y="2978736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Shape 241"/>
          <p:cNvSpPr/>
          <p:nvPr/>
        </p:nvSpPr>
        <p:spPr>
          <a:xfrm>
            <a:off x="6853854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62" name="Shape 242"/>
          <p:cNvSpPr/>
          <p:nvPr/>
        </p:nvSpPr>
        <p:spPr>
          <a:xfrm>
            <a:off x="7387033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63" name="Shape 243"/>
          <p:cNvSpPr/>
          <p:nvPr/>
        </p:nvSpPr>
        <p:spPr>
          <a:xfrm>
            <a:off x="6853854" y="2729862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grpSp>
        <p:nvGrpSpPr>
          <p:cNvPr id="65" name="Shape 246"/>
          <p:cNvGrpSpPr/>
          <p:nvPr/>
        </p:nvGrpSpPr>
        <p:grpSpPr>
          <a:xfrm>
            <a:off x="7134785" y="1301131"/>
            <a:ext cx="547049" cy="163866"/>
            <a:chOff x="712747" y="6215082"/>
            <a:chExt cx="1143737" cy="342600"/>
          </a:xfrm>
        </p:grpSpPr>
        <p:sp>
          <p:nvSpPr>
            <p:cNvPr id="66" name="Shape 247"/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67" name="Shape 248"/>
            <p:cNvSpPr/>
            <p:nvPr/>
          </p:nvSpPr>
          <p:spPr>
            <a:xfrm>
              <a:off x="785784" y="6215082"/>
              <a:ext cx="10707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Data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8" name="Shape 249"/>
          <p:cNvGrpSpPr/>
          <p:nvPr/>
        </p:nvGrpSpPr>
        <p:grpSpPr>
          <a:xfrm>
            <a:off x="7986446" y="1301131"/>
            <a:ext cx="714685" cy="163866"/>
            <a:chOff x="2000232" y="6215079"/>
            <a:chExt cx="1494218" cy="342600"/>
          </a:xfrm>
        </p:grpSpPr>
        <p:sp>
          <p:nvSpPr>
            <p:cNvPr id="69" name="Shape 250"/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70" name="Shape 251"/>
            <p:cNvSpPr/>
            <p:nvPr/>
          </p:nvSpPr>
          <p:spPr>
            <a:xfrm>
              <a:off x="2228908" y="6215079"/>
              <a:ext cx="1265542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Blank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71" name="Shape 252"/>
          <p:cNvSpPr/>
          <p:nvPr/>
        </p:nvSpPr>
        <p:spPr>
          <a:xfrm>
            <a:off x="7715230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2" name="Shape 253"/>
          <p:cNvSpPr/>
          <p:nvPr/>
        </p:nvSpPr>
        <p:spPr>
          <a:xfrm>
            <a:off x="7902327" y="1959376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sp>
        <p:nvSpPr>
          <p:cNvPr id="73" name="Shape 254"/>
          <p:cNvSpPr/>
          <p:nvPr/>
        </p:nvSpPr>
        <p:spPr>
          <a:xfrm>
            <a:off x="7199317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4" name="Shape 255"/>
          <p:cNvSpPr/>
          <p:nvPr/>
        </p:nvSpPr>
        <p:spPr>
          <a:xfrm>
            <a:off x="6013982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5" name="Shape 257"/>
          <p:cNvSpPr/>
          <p:nvPr/>
        </p:nvSpPr>
        <p:spPr>
          <a:xfrm>
            <a:off x="6147334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6" name="Shape 258"/>
          <p:cNvSpPr/>
          <p:nvPr/>
        </p:nvSpPr>
        <p:spPr>
          <a:xfrm>
            <a:off x="6286219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7" name="Shape 259"/>
          <p:cNvSpPr/>
          <p:nvPr/>
        </p:nvSpPr>
        <p:spPr>
          <a:xfrm>
            <a:off x="6417221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79" name="Shape 261"/>
          <p:cNvCxnSpPr/>
          <p:nvPr/>
        </p:nvCxnSpPr>
        <p:spPr>
          <a:xfrm rot="-5400000">
            <a:off x="7427767" y="2108670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0" name="Shape 262"/>
          <p:cNvSpPr/>
          <p:nvPr/>
        </p:nvSpPr>
        <p:spPr>
          <a:xfrm>
            <a:off x="7925573" y="2193762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1" name="Shape 230">
            <a:extLst>
              <a:ext uri="{FF2B5EF4-FFF2-40B4-BE49-F238E27FC236}">
                <a16:creationId xmlns:a16="http://schemas.microsoft.com/office/drawing/2014/main" xmlns="" id="{3100AF5D-E566-41F9-8A96-D0CF009F7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673726074"/>
              </p:ext>
            </p:extLst>
          </p:nvPr>
        </p:nvGraphicFramePr>
        <p:xfrm>
          <a:off x="6427839" y="3367548"/>
          <a:ext cx="2446300" cy="7675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8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</a:t>
                      </a: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78" name="Shape 260"/>
          <p:cNvCxnSpPr/>
          <p:nvPr/>
        </p:nvCxnSpPr>
        <p:spPr>
          <a:xfrm rot="10800000" flipH="1">
            <a:off x="6614779" y="3749626"/>
            <a:ext cx="2150400" cy="13200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xmlns="" val="2072541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xmlns="" id="{02E3BC6F-53EA-407E-9046-776BF5EEC290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141F9034-5D0B-4E27-B8F6-592EEB3C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xmlns="" id="{3A992E0B-0064-4137-8E56-8C6D69B8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74D1E22E-6A68-46C2-8CEA-877172F51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275952" y="138037"/>
            <a:ext cx="9140273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Verdana"/>
              <a:buNone/>
            </a:pPr>
            <a:r>
              <a:rPr lang="en-US" altLang="zh-TW" sz="35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TS-x83XU</a:t>
            </a:r>
            <a:r>
              <a:rPr lang="zh-TW" altLang="en-US" sz="35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3500" i="0" u="none" strike="noStrike" cap="none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SSD Multiple Configurations</a:t>
            </a:r>
            <a:endParaRPr sz="35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xmlns="" id="{FC47A316-4D74-B544-ABD6-C397ADE27D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8942" y="1071585"/>
            <a:ext cx="7042150" cy="635000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In addition to acting as a backup server, SSD Over-provisioning, Global Cache and </a:t>
            </a:r>
            <a:r>
              <a:rPr lang="en-US" altLang="zh-TW" sz="2000" err="1"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 let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TS-x83XU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be deployed as production server</a:t>
            </a:r>
            <a:endParaRPr lang="zh-TW" altLang="en-US"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59" name="Shape 359"/>
          <p:cNvGraphicFramePr/>
          <p:nvPr>
            <p:extLst>
              <p:ext uri="{D42A27DB-BD31-4B8C-83A1-F6EECF244321}">
                <p14:modId xmlns:p14="http://schemas.microsoft.com/office/powerpoint/2010/main" xmlns="" val="2049498348"/>
              </p:ext>
            </p:extLst>
          </p:nvPr>
        </p:nvGraphicFramePr>
        <p:xfrm>
          <a:off x="275952" y="1817173"/>
          <a:ext cx="6767644" cy="29532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998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08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4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17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63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44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Scenario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File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Web, Application, Virtualization Server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err="1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Synchroni-zation</a:t>
                      </a:r>
                      <a:r>
                        <a:rPr lang="en-US" sz="1200" b="1" i="0" u="none" strike="noStrike" noProof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,</a:t>
                      </a: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 Vi-deo Editing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 </a:t>
                      </a:r>
                      <a:b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</a:b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Log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Business-Critical Database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9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Config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Read-Write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Write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-Only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RAID</a:t>
                      </a:r>
                      <a:endParaRPr 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6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5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68467078-AD36-407D-8BFE-82F9048DBB1A}"/>
              </a:ext>
            </a:extLst>
          </p:cNvPr>
          <p:cNvGrpSpPr/>
          <p:nvPr/>
        </p:nvGrpSpPr>
        <p:grpSpPr>
          <a:xfrm>
            <a:off x="6631709" y="2039334"/>
            <a:ext cx="2743200" cy="1903860"/>
            <a:chOff x="6510787" y="1926139"/>
            <a:chExt cx="2743200" cy="190386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F99509F4-FC86-4794-BFE0-0E4755E2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5722" y="1926139"/>
              <a:ext cx="2014666" cy="1903860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xmlns="" id="{3AB63CA4-1AAC-4171-817B-9D22B1F0BA8C}"/>
                </a:ext>
              </a:extLst>
            </p:cNvPr>
            <p:cNvSpPr txBox="1"/>
            <p:nvPr/>
          </p:nvSpPr>
          <p:spPr>
            <a:xfrm>
              <a:off x="6510787" y="2068183"/>
              <a:ext cx="2743200" cy="95410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With 5 x 2.5”</a:t>
              </a:r>
              <a:endPara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SATA 6Gb/s SSD </a:t>
              </a:r>
              <a:b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zh-CN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1U </a:t>
              </a:r>
              <a:r>
                <a:rPr lang="en-US" altLang="zh-CN" sz="14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Rackmount</a:t>
              </a: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 can</a:t>
              </a:r>
              <a:b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use SSD too!</a:t>
              </a:r>
              <a:endParaRPr 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26573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xmlns="" id="{6432FAB2-7517-A446-991F-63C0025AC2F4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xmlns="" id="{99880645-0D93-FB4A-9C28-FAB51BE0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xmlns="" id="{3D0FA54B-87ED-534A-975C-7FF4122E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xmlns="" id="{FE3B3D26-6E51-2C42-8558-4F08CD3E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xmlns="" id="{C2E03F22-EA69-4597-886D-A021145528E1}"/>
              </a:ext>
            </a:extLst>
          </p:cNvPr>
          <p:cNvSpPr/>
          <p:nvPr/>
        </p:nvSpPr>
        <p:spPr>
          <a:xfrm>
            <a:off x="3952032" y="2445176"/>
            <a:ext cx="3546047" cy="784139"/>
          </a:xfrm>
          <a:prstGeom prst="wedgeRoundRectCallout">
            <a:avLst>
              <a:gd name="adj1" fmla="val 40755"/>
              <a:gd name="adj2" fmla="val 76355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6" name="Shape 396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i="0" u="none" strike="noStrike" cap="none">
                <a:solidFill>
                  <a:schemeClr val="lt1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Businesses need lower </a:t>
            </a:r>
            <a:r>
              <a:rPr lang="zh-TW" i="0" u="none" strike="noStrike" cap="none">
                <a:solidFill>
                  <a:schemeClr val="lt1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RTO</a:t>
            </a:r>
            <a:endParaRPr i="0" u="none" strike="noStrike" cap="none">
              <a:solidFill>
                <a:schemeClr val="lt1"/>
              </a:solidFill>
              <a:latin typeface="Arial 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564142" y="4690574"/>
            <a:ext cx="212910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Taiwan  IThome survey 2017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E9E444B-36CC-48E4-AB23-25955EE89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926"/>
          <a:stretch/>
        </p:blipFill>
        <p:spPr>
          <a:xfrm>
            <a:off x="890802" y="3738631"/>
            <a:ext cx="4893897" cy="6664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38C6A4A3-D08D-4A46-9E5F-E8C2B5F7F9CD}"/>
              </a:ext>
            </a:extLst>
          </p:cNvPr>
          <p:cNvSpPr txBox="1"/>
          <p:nvPr/>
        </p:nvSpPr>
        <p:spPr>
          <a:xfrm>
            <a:off x="282126" y="3497041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Data Backup Time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1BD39BCF-7AC6-41C1-91F5-12C84B37BDEF}"/>
              </a:ext>
            </a:extLst>
          </p:cNvPr>
          <p:cNvSpPr txBox="1"/>
          <p:nvPr/>
        </p:nvSpPr>
        <p:spPr>
          <a:xfrm>
            <a:off x="4390074" y="3478736"/>
            <a:ext cx="1762794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Server Online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89B5A4A-37D3-4ECC-87AD-72F013B468A2}"/>
              </a:ext>
            </a:extLst>
          </p:cNvPr>
          <p:cNvSpPr txBox="1"/>
          <p:nvPr/>
        </p:nvSpPr>
        <p:spPr>
          <a:xfrm>
            <a:off x="2499434" y="3478736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DB0579"/>
                </a:solidFill>
              </a:rPr>
              <a:t>Disaster Happen</a:t>
            </a:r>
            <a:endParaRPr lang="zh-TW" altLang="en-US" sz="1200" b="1">
              <a:solidFill>
                <a:srgbClr val="DB0579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BD45996F-4A7E-4421-966E-690311AEFDC9}"/>
              </a:ext>
            </a:extLst>
          </p:cNvPr>
          <p:cNvSpPr txBox="1"/>
          <p:nvPr/>
        </p:nvSpPr>
        <p:spPr>
          <a:xfrm>
            <a:off x="1320245" y="4214164"/>
            <a:ext cx="165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740632"/>
                </a:solidFill>
              </a:rPr>
              <a:t>Recover Point Objective</a:t>
            </a:r>
            <a:endParaRPr lang="zh-TW" altLang="en-US" sz="1200" b="1">
              <a:solidFill>
                <a:srgbClr val="740632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8CE066B3-5971-4699-AC95-77A4551C008C}"/>
              </a:ext>
            </a:extLst>
          </p:cNvPr>
          <p:cNvSpPr txBox="1"/>
          <p:nvPr/>
        </p:nvSpPr>
        <p:spPr>
          <a:xfrm>
            <a:off x="3643654" y="4206544"/>
            <a:ext cx="1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330A41"/>
                </a:solidFill>
              </a:rPr>
              <a:t>Recover Time </a:t>
            </a:r>
            <a:br>
              <a:rPr lang="en-US" altLang="zh-TW" sz="1200" b="1">
                <a:solidFill>
                  <a:srgbClr val="330A41"/>
                </a:solidFill>
              </a:rPr>
            </a:br>
            <a:r>
              <a:rPr lang="en-US" altLang="zh-TW" sz="1200" b="1">
                <a:solidFill>
                  <a:srgbClr val="330A41"/>
                </a:solidFill>
              </a:rPr>
              <a:t>Objective</a:t>
            </a:r>
            <a:endParaRPr lang="zh-TW" altLang="en-US" sz="1200" b="1">
              <a:solidFill>
                <a:srgbClr val="330A4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E6C0DC37-1EF4-4227-A208-573ABAF07298}"/>
              </a:ext>
            </a:extLst>
          </p:cNvPr>
          <p:cNvSpPr txBox="1"/>
          <p:nvPr/>
        </p:nvSpPr>
        <p:spPr>
          <a:xfrm>
            <a:off x="5763535" y="3847269"/>
            <a:ext cx="639053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CB8EEF"/>
                </a:solidFill>
              </a:rPr>
              <a:t>TIME</a:t>
            </a:r>
            <a:endParaRPr lang="zh-TW" altLang="en-US" sz="1200" b="1">
              <a:solidFill>
                <a:srgbClr val="CB8EEF"/>
              </a:solidFill>
            </a:endParaRPr>
          </a:p>
        </p:txBody>
      </p:sp>
      <p:pic>
        <p:nvPicPr>
          <p:cNvPr id="399" name="Shape 399" descr="一張含有 個人, 套裝, 男人, 服飾 的圖片&#10;&#10;描述是以非常高的可信度產生"/>
          <p:cNvPicPr preferRelativeResize="0"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73907" y="2208986"/>
            <a:ext cx="2789251" cy="30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79">
            <a:extLst>
              <a:ext uri="{FF2B5EF4-FFF2-40B4-BE49-F238E27FC236}">
                <a16:creationId xmlns:a16="http://schemas.microsoft.com/office/drawing/2014/main" xmlns="" id="{6EC4993C-0CB3-FD4D-A73B-7BE621FD9CDF}"/>
              </a:ext>
            </a:extLst>
          </p:cNvPr>
          <p:cNvSpPr/>
          <p:nvPr/>
        </p:nvSpPr>
        <p:spPr>
          <a:xfrm>
            <a:off x="4004694" y="2557854"/>
            <a:ext cx="3662210" cy="571924"/>
          </a:xfrm>
          <a:prstGeom prst="wedgeRectCallout">
            <a:avLst>
              <a:gd name="adj1" fmla="val 37853"/>
              <a:gd name="adj2" fmla="val 82972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400" b="1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Can businesses only manually transfer data back from the remote end  when disaster happen?</a:t>
            </a:r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xmlns="" id="{0191EBA9-F799-4CF3-9700-023D620D681D}"/>
              </a:ext>
            </a:extLst>
          </p:cNvPr>
          <p:cNvSpPr txBox="1">
            <a:spLocks/>
          </p:cNvSpPr>
          <p:nvPr/>
        </p:nvSpPr>
        <p:spPr>
          <a:xfrm>
            <a:off x="424143" y="1061883"/>
            <a:ext cx="8296315" cy="178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lang="en-US" altLang="zh-TW" sz="1800" b="0" dirty="0"/>
              <a:t>In the survey of 300 Enterprises and SMBs at Taiwan: </a:t>
            </a:r>
          </a:p>
          <a:p>
            <a:pPr marL="90488" indent="-90488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FF0000"/>
                </a:solidFill>
              </a:rPr>
              <a:t>60% </a:t>
            </a:r>
            <a:r>
              <a:rPr lang="en-US" altLang="zh-TW" sz="1800" dirty="0"/>
              <a:t>has used Remote Replication as Backup Plan.</a:t>
            </a:r>
            <a:endParaRPr lang="en-US" altLang="zh-TW" sz="1800" b="0" dirty="0"/>
          </a:p>
          <a:p>
            <a:pPr marL="90488" indent="-90488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FF0000"/>
                </a:solidFill>
              </a:rPr>
              <a:t>50% </a:t>
            </a:r>
            <a:r>
              <a:rPr lang="en-US" altLang="zh-TW" sz="1800" b="0" dirty="0"/>
              <a:t>of businesses expected the recovering time should be within </a:t>
            </a:r>
            <a:r>
              <a:rPr lang="en-US" altLang="zh-TW" sz="1800" dirty="0">
                <a:solidFill>
                  <a:srgbClr val="FF0000"/>
                </a:solidFill>
              </a:rPr>
              <a:t>1 Hour.</a:t>
            </a:r>
          </a:p>
          <a:p>
            <a:pPr marL="90488" indent="-90488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But </a:t>
            </a:r>
            <a:r>
              <a:rPr lang="en-US" altLang="zh-TW" sz="1800" b="0" dirty="0">
                <a:solidFill>
                  <a:srgbClr val="FF0000"/>
                </a:solidFill>
              </a:rPr>
              <a:t>also </a:t>
            </a:r>
            <a:r>
              <a:rPr lang="en-US" altLang="zh-TW" sz="1800" dirty="0">
                <a:solidFill>
                  <a:srgbClr val="FF0000"/>
                </a:solidFill>
              </a:rPr>
              <a:t>50% </a:t>
            </a:r>
            <a:r>
              <a:rPr lang="en-US" altLang="zh-TW" sz="1800" b="0" dirty="0"/>
              <a:t>of businesses experience actual recovering exceed </a:t>
            </a:r>
            <a:r>
              <a:rPr lang="en-US" altLang="zh-TW" sz="1800" dirty="0">
                <a:solidFill>
                  <a:srgbClr val="FF0000"/>
                </a:solidFill>
              </a:rPr>
              <a:t>1 Day!</a:t>
            </a:r>
          </a:p>
        </p:txBody>
      </p:sp>
    </p:spTree>
    <p:extLst>
      <p:ext uri="{BB962C8B-B14F-4D97-AF65-F5344CB8AC3E}">
        <p14:creationId xmlns:p14="http://schemas.microsoft.com/office/powerpoint/2010/main" xmlns="" val="3693379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688CF89E-09A9-3441-88B8-339A8EEFA9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681" y="1839305"/>
            <a:ext cx="9150681" cy="3304195"/>
          </a:xfrm>
          <a:prstGeom prst="rect">
            <a:avLst/>
          </a:prstGeom>
        </p:spPr>
      </p:pic>
      <p:sp>
        <p:nvSpPr>
          <p:cNvPr id="12" name="Shape 429">
            <a:extLst>
              <a:ext uri="{FF2B5EF4-FFF2-40B4-BE49-F238E27FC236}">
                <a16:creationId xmlns:a16="http://schemas.microsoft.com/office/drawing/2014/main" xmlns="" id="{D974D968-FA4C-40B7-92B8-151353299902}"/>
              </a:ext>
            </a:extLst>
          </p:cNvPr>
          <p:cNvSpPr/>
          <p:nvPr/>
        </p:nvSpPr>
        <p:spPr>
          <a:xfrm rot="16200000" flipH="1">
            <a:off x="1971447" y="2620619"/>
            <a:ext cx="2814929" cy="1524816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569772" y="244555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275953" y="192183"/>
            <a:ext cx="8868047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600">
                <a:latin typeface="Arial "/>
              </a:rPr>
              <a:t>Restore From Remote Snapshot Vault</a:t>
            </a:r>
            <a:endParaRPr lang="zh-TW" sz="3600">
              <a:latin typeface="Arial 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xmlns="" id="{EE8A9D23-F3AF-6948-AA56-1DABCA030A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888" y="1189431"/>
            <a:ext cx="8229600" cy="4445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14300" fontAlgn="base">
              <a:spcBef>
                <a:spcPts val="500"/>
              </a:spcBef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2000" b="0" dirty="0"/>
              <a:t>The Snapshot Manager is now actively connected to Snapshot Vault</a:t>
            </a:r>
          </a:p>
          <a:p>
            <a:pPr marL="180975" indent="-114300">
              <a:spcBef>
                <a:spcPts val="500"/>
              </a:spcBef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2000" b="0" dirty="0"/>
              <a:t>Support monitor and restore selected folders and files </a:t>
            </a:r>
            <a:r>
              <a:rPr lang="en-US" altLang="zh-TW" sz="2000" b="0" dirty="0">
                <a:solidFill>
                  <a:srgbClr val="FF0000"/>
                </a:solidFill>
              </a:rPr>
              <a:t>from the source NAS directly!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79005" y="4522723"/>
            <a:ext cx="3087933" cy="48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Both the source and destination NAS must be upgraded to 4.3.5 to support this function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6C51AC91-14A7-4400-8EB0-E8F882248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49"/>
          <a:stretch/>
        </p:blipFill>
        <p:spPr>
          <a:xfrm>
            <a:off x="482700" y="2744859"/>
            <a:ext cx="3284200" cy="177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xmlns="" id="{1C6565E3-AB72-4038-B82E-EAEFD7255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94373" y="2356852"/>
            <a:ext cx="769003" cy="8998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0625" y="1967077"/>
            <a:ext cx="5193375" cy="267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9822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xmlns="" id="{211C2FA3-8D18-1E46-86BB-5B71420DB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  <a:ln>
            <a:noFill/>
          </a:ln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CC862B3B-6F14-4749-BD59-78F339E9AE6C}"/>
              </a:ext>
            </a:extLst>
          </p:cNvPr>
          <p:cNvGrpSpPr/>
          <p:nvPr/>
        </p:nvGrpSpPr>
        <p:grpSpPr>
          <a:xfrm>
            <a:off x="137282" y="3678158"/>
            <a:ext cx="5644426" cy="1241931"/>
            <a:chOff x="1541595" y="3597585"/>
            <a:chExt cx="5767917" cy="1269103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xmlns="" id="{BCBE5F90-78EA-4F29-BED2-5A06925BD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1141" b="33655"/>
            <a:stretch/>
          </p:blipFill>
          <p:spPr>
            <a:xfrm>
              <a:off x="1541595" y="3597585"/>
              <a:ext cx="5767917" cy="1269103"/>
            </a:xfrm>
            <a:prstGeom prst="rect">
              <a:avLst/>
            </a:prstGeom>
            <a:effectLst>
              <a:reflection blurRad="63500" stA="65000" endPos="22000" dir="5400000" sy="-100000" algn="bl" rotWithShape="0"/>
            </a:effectLst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xmlns="" id="{DB3B573E-1E8E-4BDC-AAE8-C8002E15D607}"/>
                </a:ext>
              </a:extLst>
            </p:cNvPr>
            <p:cNvGrpSpPr/>
            <p:nvPr/>
          </p:nvGrpSpPr>
          <p:grpSpPr>
            <a:xfrm>
              <a:off x="1651629" y="3673754"/>
              <a:ext cx="5618103" cy="319786"/>
              <a:chOff x="1652372" y="3673754"/>
              <a:chExt cx="5113139" cy="319786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xmlns="" id="{7F1B4CD9-2E33-4521-B1E9-630115F46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652372" y="3673754"/>
                <a:ext cx="3446550" cy="306043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xmlns="" id="{691BA359-24C5-428B-A818-338416ECE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318961" y="3687497"/>
                <a:ext cx="3446550" cy="306043"/>
              </a:xfrm>
              <a:prstGeom prst="rect">
                <a:avLst/>
              </a:prstGeom>
            </p:spPr>
          </p:pic>
        </p:grpSp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xmlns="" id="{6ED0ED2D-58E4-4960-AE10-13C630153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8915" y="2722520"/>
            <a:ext cx="4626785" cy="119400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xmlns="" id="{2AB549C4-E410-4466-8BE3-1F4B09C073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0317" y="4322033"/>
            <a:ext cx="3452502" cy="461856"/>
          </a:xfrm>
          <a:prstGeom prst="rect">
            <a:avLst/>
          </a:prstGeom>
        </p:spPr>
      </p:pic>
      <p:sp>
        <p:nvSpPr>
          <p:cNvPr id="486" name="Shape 486"/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</a:rPr>
              <a:t>Drastically Reduce Recover Time</a:t>
            </a:r>
            <a:br>
              <a:rPr lang="en-US" altLang="zh-TW" sz="3200">
                <a:latin typeface="Arial "/>
              </a:rPr>
            </a:br>
            <a:r>
              <a:rPr lang="en-US" altLang="zh-TW" sz="3200">
                <a:latin typeface="Arial "/>
              </a:rPr>
              <a:t>With 10GbE Network</a:t>
            </a:r>
            <a:endParaRPr sz="3200" i="0" u="none" strike="noStrike" cap="none">
              <a:solidFill>
                <a:schemeClr val="lt1"/>
              </a:solidFill>
              <a:latin typeface="Arial 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xmlns="" id="{B7850EFB-6F7A-DB4F-B708-BAEA277C76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5953" y="1071563"/>
            <a:ext cx="8229600" cy="1530350"/>
          </a:xfrm>
        </p:spPr>
        <p:txBody>
          <a:bodyPr>
            <a:normAutofit/>
          </a:bodyPr>
          <a:lstStyle/>
          <a:p>
            <a:pPr marL="180975" indent="-92075" fontAlgn="base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The Remote Snapshot Vault Recovering is based on Ethernet service. </a:t>
            </a:r>
          </a:p>
          <a:p>
            <a:pPr marL="180975" indent="-92075" fontAlgn="base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Using 1GbE network, recovering large data still takes hours.</a:t>
            </a:r>
          </a:p>
          <a:p>
            <a:pPr marL="180975" indent="-92075" fontAlgn="base">
              <a:buClr>
                <a:srgbClr val="F70F78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Pair the Snapshot Replica Solution with 10GbE or even faster interfaces to increase both the backup and recovery speed !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xmlns="" id="{976E8C81-9A17-4CEE-A7DC-651F55EC2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5675" y="2851359"/>
            <a:ext cx="3151964" cy="124010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xmlns="" id="{5D06B09E-A88F-4876-B45A-149801596B83}"/>
              </a:ext>
            </a:extLst>
          </p:cNvPr>
          <p:cNvGrpSpPr/>
          <p:nvPr/>
        </p:nvGrpSpPr>
        <p:grpSpPr>
          <a:xfrm>
            <a:off x="4417440" y="2268368"/>
            <a:ext cx="3850271" cy="1684493"/>
            <a:chOff x="4148144" y="2713062"/>
            <a:chExt cx="3850271" cy="168449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xmlns="" id="{5CBEAF11-2729-4174-BA24-F6E850B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48144" y="2713062"/>
              <a:ext cx="3850271" cy="1684493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xmlns="" id="{F484FF1B-E584-4193-850A-57E58B33A40E}"/>
                </a:ext>
              </a:extLst>
            </p:cNvPr>
            <p:cNvSpPr/>
            <p:nvPr/>
          </p:nvSpPr>
          <p:spPr>
            <a:xfrm>
              <a:off x="4739183" y="3076200"/>
              <a:ext cx="20084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Using</a:t>
              </a:r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 </a:t>
              </a:r>
              <a:r>
                <a:rPr lang="en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QNAP 10GbE </a:t>
              </a:r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Switch to replace old 1GbE for </a:t>
              </a:r>
              <a:r>
                <a:rPr lang="en-US" altLang="zh-TW" sz="1400" b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reducing RTO dramatically</a:t>
              </a:r>
              <a:endParaRPr lang="en" altLang="zh-TW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xmlns="" id="{66746594-21FC-4137-A14E-4309FC2D7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7053" y="2749025"/>
            <a:ext cx="2202768" cy="34165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xmlns="" id="{86927454-09DE-41E2-9474-1B30B15DFA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646667" y="2017797"/>
            <a:ext cx="1565488" cy="9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075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7221C0D4-63D3-46A0-9247-6A9A3A1418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141282"/>
            <a:ext cx="8581861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 "/>
              </a:rPr>
              <a:t>The Forth Way: Snapshot Export / Import </a:t>
            </a:r>
            <a:endParaRPr lang="zh-TW" altLang="en-US" sz="3200">
              <a:latin typeface="Arial 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xmlns="" id="{BD8AE40A-1765-B24D-A518-EB1D39FF6B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6238" y="1126398"/>
            <a:ext cx="8767762" cy="2403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0488" indent="-90488">
              <a:spcBef>
                <a:spcPts val="700"/>
              </a:spcBef>
              <a:buClr>
                <a:srgbClr val="F70F78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 dirty="0"/>
              <a:t>Export a snapshot from snapshot manager or snapshot vault</a:t>
            </a:r>
          </a:p>
          <a:p>
            <a:pPr marL="90488" indent="-90488">
              <a:spcBef>
                <a:spcPts val="700"/>
              </a:spcBef>
              <a:buClr>
                <a:srgbClr val="F70F78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 dirty="0"/>
              <a:t>Using external storage device, the exported imaged can be imported to another NAS to create new volume or LUN </a:t>
            </a:r>
          </a:p>
          <a:p>
            <a:pPr marL="90488" indent="-90488">
              <a:spcBef>
                <a:spcPts val="700"/>
              </a:spcBef>
              <a:buClr>
                <a:srgbClr val="F70F78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 dirty="0"/>
              <a:t>The same image can also be used to revert source volume or LUN</a:t>
            </a:r>
          </a:p>
        </p:txBody>
      </p:sp>
      <p:grpSp>
        <p:nvGrpSpPr>
          <p:cNvPr id="2048" name="群組 2047">
            <a:extLst>
              <a:ext uri="{FF2B5EF4-FFF2-40B4-BE49-F238E27FC236}">
                <a16:creationId xmlns:a16="http://schemas.microsoft.com/office/drawing/2014/main" xmlns="" id="{A1BC179C-4B6F-432D-8FD0-756B1A4EA8D4}"/>
              </a:ext>
            </a:extLst>
          </p:cNvPr>
          <p:cNvGrpSpPr/>
          <p:nvPr/>
        </p:nvGrpSpPr>
        <p:grpSpPr>
          <a:xfrm>
            <a:off x="6058599" y="2380800"/>
            <a:ext cx="3065489" cy="2044635"/>
            <a:chOff x="5903339" y="2588834"/>
            <a:chExt cx="3065489" cy="204463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xmlns="" id="{C8603558-4A57-4426-996B-2C7B18EE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03339" y="4112053"/>
              <a:ext cx="2936488" cy="521416"/>
            </a:xfrm>
            <a:prstGeom prst="rect">
              <a:avLst/>
            </a:prstGeom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xmlns="" id="{1DAEABD0-9B9B-456A-835F-325CB34ABB2F}"/>
                </a:ext>
              </a:extLst>
            </p:cNvPr>
            <p:cNvGrpSpPr/>
            <p:nvPr/>
          </p:nvGrpSpPr>
          <p:grpSpPr>
            <a:xfrm>
              <a:off x="5903339" y="2588834"/>
              <a:ext cx="2454283" cy="1593238"/>
              <a:chOff x="451879" y="3003493"/>
              <a:chExt cx="2454283" cy="1593238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xmlns="" id="{854E6053-DEF4-499E-8818-D67B27EF1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51879" y="3003493"/>
                <a:ext cx="2454283" cy="1593238"/>
              </a:xfrm>
              <a:prstGeom prst="rect">
                <a:avLst/>
              </a:prstGeom>
            </p:spPr>
          </p:pic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xmlns="" id="{A83D94C3-D751-45A7-AD9D-402348CCEF19}"/>
                  </a:ext>
                </a:extLst>
              </p:cNvPr>
              <p:cNvSpPr/>
              <p:nvPr/>
            </p:nvSpPr>
            <p:spPr>
              <a:xfrm>
                <a:off x="665002" y="3281806"/>
                <a:ext cx="20562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>
                    <a:latin typeface="Arial "/>
                    <a:ea typeface="Arial Unicode MS" pitchFamily="34" charset="-120"/>
                    <a:cs typeface="Arial Unicode MS" pitchFamily="34" charset="-120"/>
                  </a:rPr>
                  <a:t>When network speed is limited, user can still import snapshots for reverting</a:t>
                </a:r>
                <a:endParaRPr lang="zh-TW" altLang="en-US" sz="1400">
                  <a:latin typeface="Arial 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xmlns="" id="{DBA57EC6-376D-4C5A-933B-5D812FAD3398}"/>
                </a:ext>
              </a:extLst>
            </p:cNvPr>
            <p:cNvGrpSpPr/>
            <p:nvPr/>
          </p:nvGrpSpPr>
          <p:grpSpPr>
            <a:xfrm>
              <a:off x="6601125" y="3246170"/>
              <a:ext cx="2367703" cy="1224002"/>
              <a:chOff x="4519362" y="3086654"/>
              <a:chExt cx="2367703" cy="1224002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xmlns="" id="{42DD8573-1825-41B9-8049-854D9B5C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519362" y="3449620"/>
                <a:ext cx="1969620" cy="861036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xmlns="" id="{2DA59E0E-C63C-4583-B7DE-CF9E09BFD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821692" y="3086654"/>
                <a:ext cx="1065373" cy="1065373"/>
              </a:xfrm>
              <a:prstGeom prst="rect">
                <a:avLst/>
              </a:prstGeom>
            </p:spPr>
          </p:pic>
        </p:grpSp>
      </p:grpSp>
      <p:grpSp>
        <p:nvGrpSpPr>
          <p:cNvPr id="2051" name="群組 2050">
            <a:extLst>
              <a:ext uri="{FF2B5EF4-FFF2-40B4-BE49-F238E27FC236}">
                <a16:creationId xmlns:a16="http://schemas.microsoft.com/office/drawing/2014/main" xmlns="" id="{88FA28F5-D757-483B-A002-BE660870F7B6}"/>
              </a:ext>
            </a:extLst>
          </p:cNvPr>
          <p:cNvGrpSpPr/>
          <p:nvPr/>
        </p:nvGrpSpPr>
        <p:grpSpPr>
          <a:xfrm>
            <a:off x="0" y="2597144"/>
            <a:ext cx="6308941" cy="2220222"/>
            <a:chOff x="100614" y="2597144"/>
            <a:chExt cx="6308941" cy="222022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xmlns="" id="{655595CE-0BF4-4755-B317-60B097960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4394" b="34700"/>
            <a:stretch/>
          </p:blipFill>
          <p:spPr>
            <a:xfrm>
              <a:off x="100614" y="3784406"/>
              <a:ext cx="5346779" cy="103296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 descr="TS-1277XU_Front.png">
              <a:extLst>
                <a:ext uri="{FF2B5EF4-FFF2-40B4-BE49-F238E27FC236}">
                  <a16:creationId xmlns:a16="http://schemas.microsoft.com/office/drawing/2014/main" xmlns="" id="{EDFB6B70-4633-4A6F-AD19-64DEF4C48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t="25864" b="25918"/>
            <a:stretch/>
          </p:blipFill>
          <p:spPr>
            <a:xfrm>
              <a:off x="537862" y="2597144"/>
              <a:ext cx="4997744" cy="15063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50" name="群組 2049">
              <a:extLst>
                <a:ext uri="{FF2B5EF4-FFF2-40B4-BE49-F238E27FC236}">
                  <a16:creationId xmlns:a16="http://schemas.microsoft.com/office/drawing/2014/main" xmlns="" id="{446CA612-D002-40E8-958B-629F3DEFEA5A}"/>
                </a:ext>
              </a:extLst>
            </p:cNvPr>
            <p:cNvGrpSpPr/>
            <p:nvPr/>
          </p:nvGrpSpPr>
          <p:grpSpPr>
            <a:xfrm>
              <a:off x="4881279" y="3143370"/>
              <a:ext cx="1528276" cy="1506592"/>
              <a:chOff x="4881279" y="3143370"/>
              <a:chExt cx="1528276" cy="1506592"/>
            </a:xfrm>
          </p:grpSpPr>
          <p:pic>
            <p:nvPicPr>
              <p:cNvPr id="2049" name="圖形 2048">
                <a:extLst>
                  <a:ext uri="{FF2B5EF4-FFF2-40B4-BE49-F238E27FC236}">
                    <a16:creationId xmlns:a16="http://schemas.microsoft.com/office/drawing/2014/main" xmlns="" id="{DEF49EDF-65AF-48C9-B8A9-E9A3CF6C2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81279" y="3143370"/>
                <a:ext cx="1528276" cy="1506365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xmlns="" id="{12DD3567-D7C8-487C-B2CC-3DFC8CF45E5E}"/>
                  </a:ext>
                </a:extLst>
              </p:cNvPr>
              <p:cNvSpPr/>
              <p:nvPr/>
            </p:nvSpPr>
            <p:spPr>
              <a:xfrm>
                <a:off x="5271948" y="4147260"/>
                <a:ext cx="1051891" cy="50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Snapshot </a:t>
                </a:r>
                <a:b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</a:b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Reverting</a:t>
                </a:r>
                <a:endParaRPr lang="zh-TW" altLang="en-US" sz="1500">
                  <a:solidFill>
                    <a:srgbClr val="CBFA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7255704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729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5" t="20418" b="2599"/>
          <a:stretch/>
        </p:blipFill>
        <p:spPr>
          <a:xfrm>
            <a:off x="-12734" y="899160"/>
            <a:ext cx="9156734" cy="4251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7548"/>
            <a:ext cx="7886700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 "/>
                <a:cs typeface="Arial" panose="020B0604020202020204" pitchFamily="34" charset="0"/>
              </a:rPr>
              <a:t>With QTS</a:t>
            </a:r>
            <a:r>
              <a:rPr lang="zh-TW" altLang="en-US" sz="3200">
                <a:latin typeface="Arial 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 "/>
                <a:cs typeface="Arial" panose="020B0604020202020204" pitchFamily="34" charset="0"/>
              </a:rPr>
              <a:t>4.3.5</a:t>
            </a:r>
            <a:r>
              <a:rPr lang="en-US" altLang="zh-TW" sz="3200">
                <a:latin typeface="Arial "/>
                <a:cs typeface="Arial" panose="020B0604020202020204" pitchFamily="34" charset="0"/>
              </a:rPr>
              <a:t> Power </a:t>
            </a:r>
            <a:r>
              <a:rPr lang="en-US" altLang="zh-TW">
                <a:latin typeface="Arial "/>
                <a:cs typeface="Arial" panose="020B0604020202020204" pitchFamily="34" charset="0"/>
              </a:rPr>
              <a:t>o</a:t>
            </a:r>
            <a:r>
              <a:rPr lang="en-US" altLang="zh-TW" sz="3200">
                <a:latin typeface="Arial "/>
                <a:cs typeface="Arial" panose="020B0604020202020204" pitchFamily="34" charset="0"/>
              </a:rPr>
              <a:t>f Storage: </a:t>
            </a:r>
            <a:endParaRPr lang="zh-TW" sz="320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1" name="Shape 732"/>
          <p:cNvSpPr txBox="1"/>
          <p:nvPr/>
        </p:nvSpPr>
        <p:spPr>
          <a:xfrm>
            <a:off x="134659" y="9214898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4C72C3A8-F9E6-4096-89CA-F6E0F06557F1}"/>
              </a:ext>
            </a:extLst>
          </p:cNvPr>
          <p:cNvGrpSpPr/>
          <p:nvPr/>
        </p:nvGrpSpPr>
        <p:grpSpPr>
          <a:xfrm>
            <a:off x="110958" y="1033189"/>
            <a:ext cx="6268526" cy="1382377"/>
            <a:chOff x="134659" y="969285"/>
            <a:chExt cx="6741268" cy="152802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0E191BEF-48DB-4166-89F6-92C5EEA8606B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xmlns="" id="{2CEAE68C-8C26-4F6D-AA73-1F11F8CCC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xmlns="" id="{A9F5ED44-28BB-4966-BBDF-6883704A56F8}"/>
                  </a:ext>
                </a:extLst>
              </p:cNvPr>
              <p:cNvSpPr/>
              <p:nvPr/>
            </p:nvSpPr>
            <p:spPr>
              <a:xfrm>
                <a:off x="218060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01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5" name="Shape 737">
              <a:extLst>
                <a:ext uri="{FF2B5EF4-FFF2-40B4-BE49-F238E27FC236}">
                  <a16:creationId xmlns:a16="http://schemas.microsoft.com/office/drawing/2014/main" xmlns="" id="{54E34091-ED5B-43E7-AB30-E06BF86BE326}"/>
                </a:ext>
              </a:extLst>
            </p:cNvPr>
            <p:cNvSpPr txBox="1"/>
            <p:nvPr/>
          </p:nvSpPr>
          <p:spPr>
            <a:xfrm>
              <a:off x="684074" y="1252619"/>
              <a:ext cx="604031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800" i="0" u="none" strike="noStrike" cap="none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Software-defined SSD Extra OP</a:t>
              </a:r>
              <a:endParaRPr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Measure &amp; set unique over-provisioning </a:t>
              </a:r>
              <a:b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</a:b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amount on the NAS</a:t>
              </a:r>
              <a:endParaRPr sz="1600" i="0" u="none" strike="noStrike" cap="none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1B9D7AB8-EB74-4B11-9DD9-EF2717188F09}"/>
              </a:ext>
            </a:extLst>
          </p:cNvPr>
          <p:cNvGrpSpPr/>
          <p:nvPr/>
        </p:nvGrpSpPr>
        <p:grpSpPr>
          <a:xfrm>
            <a:off x="122621" y="2276542"/>
            <a:ext cx="6268526" cy="1382377"/>
            <a:chOff x="134659" y="969285"/>
            <a:chExt cx="6741268" cy="1528020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xmlns="" id="{8278AD2A-F4EB-4FA5-A0E8-AA77F5B04BFC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xmlns="" id="{4CC92A02-7919-48C5-A094-4F6E3EA95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xmlns="" id="{84567ED7-6A09-42EC-BA20-502C6610C138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02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9" name="Shape 737">
              <a:extLst>
                <a:ext uri="{FF2B5EF4-FFF2-40B4-BE49-F238E27FC236}">
                  <a16:creationId xmlns:a16="http://schemas.microsoft.com/office/drawing/2014/main" xmlns="" id="{625EF631-51E3-430B-9DE3-F08104B88A26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Global Cache &amp;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 err="1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Qtier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™</a:t>
              </a: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Cache or Auto </a:t>
              </a:r>
              <a:r>
                <a:rPr lang="en-US" altLang="zh-TW" sz="1600" err="1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Tiering</a:t>
              </a: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to maximum SSD ROI</a:t>
              </a:r>
              <a:endParaRPr lang="zh-TW" altLang="en-US" sz="1600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xmlns="" id="{9C391908-8629-40C6-AFE6-CC99DBE9863E}"/>
              </a:ext>
            </a:extLst>
          </p:cNvPr>
          <p:cNvGrpSpPr/>
          <p:nvPr/>
        </p:nvGrpSpPr>
        <p:grpSpPr>
          <a:xfrm>
            <a:off x="122621" y="3517449"/>
            <a:ext cx="6268526" cy="1382377"/>
            <a:chOff x="134659" y="969285"/>
            <a:chExt cx="6741268" cy="1528020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xmlns="" id="{8A310160-74C3-4A24-AC1A-E4CEC3B02A45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xmlns="" id="{5B154A6D-42BC-42E2-BA72-EBC5A9099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xmlns="" id="{5F53C46E-EB1B-481C-BEC3-25DADC1CFA27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03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41" name="Shape 737">
              <a:extLst>
                <a:ext uri="{FF2B5EF4-FFF2-40B4-BE49-F238E27FC236}">
                  <a16:creationId xmlns:a16="http://schemas.microsoft.com/office/drawing/2014/main" xmlns="" id="{3A024E33-1475-494B-A90D-18488FED44E5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Remote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Snapshot Restore</a:t>
              </a:r>
              <a:endParaRPr lang="zh-TW" altLang="en-US"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10GbE network to reduce RTO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572294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xmlns="" id="{A204686D-6A8C-43D7-86E9-15770725688D}"/>
              </a:ext>
            </a:extLst>
          </p:cNvPr>
          <p:cNvSpPr txBox="1"/>
          <p:nvPr/>
        </p:nvSpPr>
        <p:spPr>
          <a:xfrm>
            <a:off x="0" y="4936248"/>
            <a:ext cx="664302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F4EC4C2C-DB63-4403-8928-927985D7F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xmlns="" id="{1BA2D184-DD2A-49B0-9816-D7468590F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08090" y="1302466"/>
            <a:ext cx="3557880" cy="117961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BFDE152-5BE6-4AEB-BCE6-74988D253E21}"/>
              </a:ext>
            </a:extLst>
          </p:cNvPr>
          <p:cNvSpPr/>
          <p:nvPr/>
        </p:nvSpPr>
        <p:spPr>
          <a:xfrm>
            <a:off x="4846104" y="4563069"/>
            <a:ext cx="3647616" cy="461665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6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 2018 QNAP Systems, Inc. All rights reserved. QNAP® and other names of QNAP Products are proprietary marks or registered trademarks of QNAP Systems, Inc. Other products and company names mentioned herein are trademarks of their respective holders.</a:t>
            </a:r>
            <a:endParaRPr lang="zh-TW" sz="60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600">
              <a:solidFill>
                <a:srgbClr val="A5A5A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397">
            <a:extLst>
              <a:ext uri="{FF2B5EF4-FFF2-40B4-BE49-F238E27FC236}">
                <a16:creationId xmlns:a16="http://schemas.microsoft.com/office/drawing/2014/main" xmlns="" id="{A4DAA47E-EAC2-4B46-B6A1-7BD7ABAD6BFC}"/>
              </a:ext>
            </a:extLst>
          </p:cNvPr>
          <p:cNvSpPr txBox="1">
            <a:spLocks/>
          </p:cNvSpPr>
          <p:nvPr/>
        </p:nvSpPr>
        <p:spPr>
          <a:xfrm>
            <a:off x="4151750" y="2353414"/>
            <a:ext cx="4870371" cy="8250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buClr>
                <a:schemeClr val="lt1"/>
              </a:buClr>
              <a:buSzPts val="800"/>
            </a:pPr>
            <a:r>
              <a:rPr lang="zh-TW" sz="3200" b="0" dirty="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is your best choice!</a:t>
            </a:r>
            <a:r>
              <a:rPr lang="zh-TW" altLang="en-US" sz="3200" b="0" dirty="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 </a:t>
            </a:r>
            <a:endParaRPr lang="zh-TW" sz="3200" dirty="0">
              <a:solidFill>
                <a:schemeClr val="bg1">
                  <a:lumMod val="95000"/>
                </a:schemeClr>
              </a:solidFill>
              <a:latin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06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2B279-74DC-BF4F-BBE3-B29BF344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How ECC Works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xmlns="" id="{13520E5B-01DE-48ED-AD30-9954585B42F6}"/>
              </a:ext>
            </a:extLst>
          </p:cNvPr>
          <p:cNvSpPr/>
          <p:nvPr/>
        </p:nvSpPr>
        <p:spPr>
          <a:xfrm>
            <a:off x="2443543" y="1427726"/>
            <a:ext cx="1305116" cy="85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Data read from memory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xmlns="" id="{1B056E91-A9AF-4F29-80D6-2456F85502C3}"/>
              </a:ext>
            </a:extLst>
          </p:cNvPr>
          <p:cNvSpPr txBox="1"/>
          <p:nvPr/>
        </p:nvSpPr>
        <p:spPr>
          <a:xfrm>
            <a:off x="6021002" y="1528101"/>
            <a:ext cx="14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applications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23">
            <a:extLst>
              <a:ext uri="{FF2B5EF4-FFF2-40B4-BE49-F238E27FC236}">
                <a16:creationId xmlns:a16="http://schemas.microsoft.com/office/drawing/2014/main" xmlns="" id="{4925F110-A3BA-4113-A615-DA1F1604F783}"/>
              </a:ext>
            </a:extLst>
          </p:cNvPr>
          <p:cNvSpPr/>
          <p:nvPr/>
        </p:nvSpPr>
        <p:spPr>
          <a:xfrm>
            <a:off x="4572000" y="1394426"/>
            <a:ext cx="1316379" cy="85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Detect and repair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A60C7BD-2805-43BC-8E13-A1C56A15328D}"/>
              </a:ext>
            </a:extLst>
          </p:cNvPr>
          <p:cNvSpPr/>
          <p:nvPr/>
        </p:nvSpPr>
        <p:spPr>
          <a:xfrm>
            <a:off x="2319559" y="3400310"/>
            <a:ext cx="1553084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 code generated</a:t>
            </a:r>
            <a:endParaRPr lang="en-US" altLang="zh-CN" sz="130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16CD3950-348C-4D24-ADB6-14B3099BFD7C}"/>
              </a:ext>
            </a:extLst>
          </p:cNvPr>
          <p:cNvSpPr/>
          <p:nvPr/>
        </p:nvSpPr>
        <p:spPr>
          <a:xfrm>
            <a:off x="3903528" y="4278703"/>
            <a:ext cx="16530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kern="1000" spc="-100" dirty="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Compare ECC code</a:t>
            </a:r>
            <a:endParaRPr lang="en-US" altLang="zh-TW" sz="1400" b="1" kern="1000" spc="-100" dirty="0">
              <a:solidFill>
                <a:srgbClr val="00FFA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59ED3EB3-C433-4C49-B979-930885D09E16}"/>
              </a:ext>
            </a:extLst>
          </p:cNvPr>
          <p:cNvSpPr/>
          <p:nvPr/>
        </p:nvSpPr>
        <p:spPr>
          <a:xfrm>
            <a:off x="5888379" y="3948558"/>
            <a:ext cx="1384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and send</a:t>
            </a:r>
            <a:endParaRPr lang="en-US" altLang="zh-TW" b="1" dirty="0">
              <a:solidFill>
                <a:srgbClr val="F70F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DDAE8E8-8DAB-4425-B7A4-3E7560E4A499}"/>
              </a:ext>
            </a:extLst>
          </p:cNvPr>
          <p:cNvSpPr/>
          <p:nvPr/>
        </p:nvSpPr>
        <p:spPr>
          <a:xfrm>
            <a:off x="4119596" y="3148660"/>
            <a:ext cx="2873900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3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Newly generated </a:t>
            </a:r>
            <a:r>
              <a:rPr lang="zh-CN" altLang="en-US" sz="13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 Code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ABF11636-E7A0-4739-82D3-81D2A50DBCCF}"/>
              </a:ext>
            </a:extLst>
          </p:cNvPr>
          <p:cNvSpPr/>
          <p:nvPr/>
        </p:nvSpPr>
        <p:spPr>
          <a:xfrm>
            <a:off x="460167" y="3979336"/>
            <a:ext cx="1942373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3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 Code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BAB81307-C087-4369-9484-EEAA8F955CAA}"/>
              </a:ext>
            </a:extLst>
          </p:cNvPr>
          <p:cNvSpPr/>
          <p:nvPr/>
        </p:nvSpPr>
        <p:spPr>
          <a:xfrm>
            <a:off x="460168" y="3075962"/>
            <a:ext cx="1553084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3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</a:t>
            </a:r>
            <a:endParaRPr lang="zh-CN" altLang="en-US" sz="1300" b="1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9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形 23">
            <a:extLst>
              <a:ext uri="{FF2B5EF4-FFF2-40B4-BE49-F238E27FC236}">
                <a16:creationId xmlns:a16="http://schemas.microsoft.com/office/drawing/2014/main" xmlns="" id="{F7929A2C-9FCA-4691-997C-4D9AA375B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5874" y="3541452"/>
            <a:ext cx="1799594" cy="1510608"/>
          </a:xfrm>
          <a:prstGeom prst="rect">
            <a:avLst/>
          </a:prstGeom>
        </p:spPr>
      </p:pic>
      <p:sp>
        <p:nvSpPr>
          <p:cNvPr id="23" name="Shape 275">
            <a:extLst>
              <a:ext uri="{FF2B5EF4-FFF2-40B4-BE49-F238E27FC236}">
                <a16:creationId xmlns:a16="http://schemas.microsoft.com/office/drawing/2014/main" xmlns="" id="{CE28375D-A5E2-4663-9493-3D5101B8E154}"/>
              </a:ext>
            </a:extLst>
          </p:cNvPr>
          <p:cNvSpPr/>
          <p:nvPr/>
        </p:nvSpPr>
        <p:spPr>
          <a:xfrm>
            <a:off x="709286" y="3690266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9-bay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10FE38-9C30-8F41-9A54-EC6E30A2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Lines- </a:t>
            </a:r>
            <a:r>
              <a:rPr lang="en-US" altLang="zh-Hant" sz="40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1U</a:t>
            </a:r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9-bay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1">
            <a:extLst>
              <a:ext uri="{FF2B5EF4-FFF2-40B4-BE49-F238E27FC236}">
                <a16:creationId xmlns:a16="http://schemas.microsoft.com/office/drawing/2014/main" xmlns="" id="{C8D881F8-FDA1-4EF4-8038-90DC7160658A}"/>
              </a:ext>
            </a:extLst>
          </p:cNvPr>
          <p:cNvSpPr/>
          <p:nvPr/>
        </p:nvSpPr>
        <p:spPr>
          <a:xfrm>
            <a:off x="2105443" y="3783105"/>
            <a:ext cx="4686463" cy="973799"/>
          </a:xfrm>
          <a:prstGeom prst="roundRect">
            <a:avLst>
              <a:gd name="adj" fmla="val 4638"/>
            </a:avLst>
          </a:prstGeom>
          <a:solidFill>
            <a:schemeClr val="tx1"/>
          </a:solidFill>
          <a:ln w="19050">
            <a:solidFill>
              <a:srgbClr val="04D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xmlns="" id="{E93CBE1E-8B96-4F69-988F-E1461057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6292" t="14774" r="27150" b="63154"/>
          <a:stretch>
            <a:fillRect/>
          </a:stretch>
        </p:blipFill>
        <p:spPr bwMode="auto">
          <a:xfrm rot="10800000">
            <a:off x="2333828" y="3967312"/>
            <a:ext cx="1928826" cy="5715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Shape 275">
            <a:extLst>
              <a:ext uri="{FF2B5EF4-FFF2-40B4-BE49-F238E27FC236}">
                <a16:creationId xmlns:a16="http://schemas.microsoft.com/office/drawing/2014/main" xmlns="" id="{794DC968-4E07-4E45-925F-3698763C947A}"/>
              </a:ext>
            </a:extLst>
          </p:cNvPr>
          <p:cNvSpPr/>
          <p:nvPr/>
        </p:nvSpPr>
        <p:spPr>
          <a:xfrm>
            <a:off x="4267639" y="3860399"/>
            <a:ext cx="2879335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en-US" altLang="zh-TW" sz="1600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2.5-in ports (inside)</a:t>
            </a:r>
          </a:p>
          <a:p>
            <a:pPr lvl="0">
              <a:buClr>
                <a:srgbClr val="000090"/>
              </a:buClr>
              <a:buSzPct val="25000"/>
            </a:pP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</a:t>
            </a:r>
            <a:r>
              <a:rPr lang="en-US" altLang="zh-TW" sz="1600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x 3.5-in ports</a:t>
            </a:r>
            <a:endParaRPr lang="zh-TW" sz="1600" b="1" i="0" u="none" strike="noStrike" cap="none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xmlns="" id="{C7C50ECE-F5DC-42BA-91AF-F5B970E5C4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82" t="36700" b="35322"/>
          <a:stretch/>
        </p:blipFill>
        <p:spPr>
          <a:xfrm>
            <a:off x="-20854" y="4345251"/>
            <a:ext cx="5513861" cy="1001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1650E2A3-4ED7-4804-8266-EA32958A0C0F}"/>
              </a:ext>
            </a:extLst>
          </p:cNvPr>
          <p:cNvGrpSpPr/>
          <p:nvPr/>
        </p:nvGrpSpPr>
        <p:grpSpPr>
          <a:xfrm>
            <a:off x="520238" y="1131797"/>
            <a:ext cx="2332124" cy="689497"/>
            <a:chOff x="520238" y="1131797"/>
            <a:chExt cx="2332124" cy="689497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xmlns="" id="{C8803113-1FA9-4BFA-93DA-CE192A236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6" name="矩形 64">
              <a:extLst>
                <a:ext uri="{FF2B5EF4-FFF2-40B4-BE49-F238E27FC236}">
                  <a16:creationId xmlns:a16="http://schemas.microsoft.com/office/drawing/2014/main" xmlns="" id="{66D52FAD-16A3-49C3-A910-036A5FE03525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/>
              </a:r>
              <a:b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2x300W</a:t>
              </a:r>
            </a:p>
          </p:txBody>
        </p:sp>
      </p:grpSp>
      <p:sp>
        <p:nvSpPr>
          <p:cNvPr id="28" name="Shape 131">
            <a:extLst>
              <a:ext uri="{FF2B5EF4-FFF2-40B4-BE49-F238E27FC236}">
                <a16:creationId xmlns:a16="http://schemas.microsoft.com/office/drawing/2014/main" xmlns="" id="{FD3498D6-54FB-7342-952B-37DB7D71B03F}"/>
              </a:ext>
            </a:extLst>
          </p:cNvPr>
          <p:cNvSpPr/>
          <p:nvPr/>
        </p:nvSpPr>
        <p:spPr>
          <a:xfrm>
            <a:off x="396419" y="1907477"/>
            <a:ext cx="4373953" cy="12289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TS-983XU-</a:t>
            </a:r>
            <a:r>
              <a:rPr lang="en-US" sz="2500" b="1" i="0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zh-TW" altLang="en-US" dirty="0">
              <a:solidFill>
                <a:srgbClr val="04DEFC"/>
              </a:solidFill>
              <a:latin typeface="Microsoft JhengHei"/>
              <a:ea typeface="Microsoft JhengHei"/>
            </a:endParaRP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Intel® Xeon® E-2124 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4-core 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3.3 GHz 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processor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b="1" dirty="0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8GB DDR4 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ECC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 RAM (2x 4GB) </a:t>
            </a:r>
            <a:endParaRPr lang="en-US" b="1" dirty="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9" name="Shape 131">
            <a:extLst>
              <a:ext uri="{FF2B5EF4-FFF2-40B4-BE49-F238E27FC236}">
                <a16:creationId xmlns:a16="http://schemas.microsoft.com/office/drawing/2014/main" xmlns="" id="{12343A6F-A395-E045-AEF0-B599FDA67DD4}"/>
              </a:ext>
            </a:extLst>
          </p:cNvPr>
          <p:cNvSpPr/>
          <p:nvPr/>
        </p:nvSpPr>
        <p:spPr>
          <a:xfrm>
            <a:off x="4770372" y="1915839"/>
            <a:ext cx="4314803" cy="1436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chemeClr val="bg1"/>
              </a:buClr>
              <a:buSzPct val="100000"/>
            </a:pPr>
            <a:r>
              <a:rPr lang="en-US" sz="25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TS-983XU-</a:t>
            </a:r>
            <a:r>
              <a:rPr lang="en-US" sz="25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25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en-US" sz="2500" b="1" i="0" u="none" strike="noStrike" cap="none">
              <a:solidFill>
                <a:srgbClr val="04DEFC"/>
              </a:solidFill>
              <a:latin typeface="Microsoft JhengHei"/>
              <a:ea typeface="Microsoft JhengHei"/>
              <a:cs typeface="Arial"/>
              <a:sym typeface="Arial"/>
            </a:endParaRP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Intel® Xeon® E-2124 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4-core 3.3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 GHz 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processor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b="1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8GB DDR4 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ECC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 RAM (2x 4GB) </a:t>
            </a:r>
            <a:endParaRPr lang="en-US" b="1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500" b="1" i="0" u="none" strike="noStrike" cap="none">
              <a:solidFill>
                <a:srgbClr val="04DEFC"/>
              </a:solidFill>
              <a:latin typeface="Microsoft JhengHei"/>
              <a:ea typeface="Microsoft JhengHei"/>
              <a:cs typeface="Arial"/>
              <a:sym typeface="Arial"/>
            </a:endParaRPr>
          </a:p>
        </p:txBody>
      </p:sp>
      <p:pic>
        <p:nvPicPr>
          <p:cNvPr id="32" name="圖片 11">
            <a:extLst>
              <a:ext uri="{FF2B5EF4-FFF2-40B4-BE49-F238E27FC236}">
                <a16:creationId xmlns:a16="http://schemas.microsoft.com/office/drawing/2014/main" xmlns="" id="{C67075AC-D071-7E4C-BD49-9454878406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5" t="5375" r="5705" b="5709"/>
          <a:stretch/>
        </p:blipFill>
        <p:spPr>
          <a:xfrm>
            <a:off x="7807948" y="3874734"/>
            <a:ext cx="1110255" cy="1114337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57AF3DF4-A8F0-4D36-9221-53D8309BC9B6}"/>
              </a:ext>
            </a:extLst>
          </p:cNvPr>
          <p:cNvGrpSpPr/>
          <p:nvPr/>
        </p:nvGrpSpPr>
        <p:grpSpPr>
          <a:xfrm>
            <a:off x="4814850" y="1131698"/>
            <a:ext cx="2332124" cy="689497"/>
            <a:chOff x="520238" y="1131797"/>
            <a:chExt cx="2332124" cy="689497"/>
          </a:xfrm>
        </p:grpSpPr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xmlns="" id="{AA5A4149-FBE4-4E27-B8B4-88144FD35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34" name="矩形 64">
              <a:extLst>
                <a:ext uri="{FF2B5EF4-FFF2-40B4-BE49-F238E27FC236}">
                  <a16:creationId xmlns:a16="http://schemas.microsoft.com/office/drawing/2014/main" xmlns="" id="{F2AAE9C2-9B3B-437C-84C1-E9D7FF8C0D5B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Single PSU</a:t>
              </a:r>
              <a: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/>
              </a:r>
              <a:b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250W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6263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xmlns="" id="{15FE2736-E7A4-4C69-B952-5C92EE6B1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0238" y="3568050"/>
            <a:ext cx="1799594" cy="1510608"/>
          </a:xfrm>
          <a:prstGeom prst="rect">
            <a:avLst/>
          </a:prstGeom>
        </p:spPr>
      </p:pic>
      <p:sp>
        <p:nvSpPr>
          <p:cNvPr id="21" name="Shape 275">
            <a:extLst>
              <a:ext uri="{FF2B5EF4-FFF2-40B4-BE49-F238E27FC236}">
                <a16:creationId xmlns:a16="http://schemas.microsoft.com/office/drawing/2014/main" xmlns="" id="{60FE23FF-EDF8-4C2F-B84B-E05D40B11525}"/>
              </a:ext>
            </a:extLst>
          </p:cNvPr>
          <p:cNvSpPr/>
          <p:nvPr/>
        </p:nvSpPr>
        <p:spPr>
          <a:xfrm>
            <a:off x="935587" y="3717039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8-bay</a:t>
            </a:r>
            <a:endParaRPr lang="zh-TW" altLang="en-US" sz="3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3D5B8-FD64-AD48-A2B0-706637D3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/>
          <a:lstStyle/>
          <a:p>
            <a:r>
              <a:rPr lang="en-US" altLang="zh-Hant" sz="3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Hant" sz="36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2U</a:t>
            </a:r>
            <a:r>
              <a:rPr lang="en-US" altLang="zh-Hant" sz="3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8-bay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xmlns="" id="{D8D371F3-21D8-444C-A02D-37CE8112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53076" y="4171764"/>
            <a:ext cx="5080000" cy="10715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131">
            <a:extLst>
              <a:ext uri="{FF2B5EF4-FFF2-40B4-BE49-F238E27FC236}">
                <a16:creationId xmlns:a16="http://schemas.microsoft.com/office/drawing/2014/main" xmlns="" id="{422DA4F8-3D18-0349-B0B2-0A9E40BA9325}"/>
              </a:ext>
            </a:extLst>
          </p:cNvPr>
          <p:cNvSpPr/>
          <p:nvPr/>
        </p:nvSpPr>
        <p:spPr>
          <a:xfrm>
            <a:off x="447921" y="1844462"/>
            <a:ext cx="4489493" cy="15106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TS-883XU-</a:t>
            </a:r>
            <a:r>
              <a:rPr lang="en-US" sz="2800" b="1" i="0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28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28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28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zh-TW" altLang="en-US" sz="2800" dirty="0">
              <a:solidFill>
                <a:srgbClr val="04DEFC"/>
              </a:solidFill>
              <a:latin typeface="Microsoft JhengHei"/>
              <a:ea typeface="Microsoft JhengHei"/>
            </a:endParaRP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Intel® Xeon® E-2124 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4-core 3.3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 GHz 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processor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b="1" dirty="0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b="1" dirty="0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  <a:endParaRPr lang="en-US" dirty="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8GB DDR4 </a:t>
            </a:r>
            <a:r>
              <a:rPr lang="en-US" b="1" dirty="0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ECC</a:t>
            </a:r>
            <a:r>
              <a:rPr lang="en-US" b="1" dirty="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 RAM (2x 4GB) </a:t>
            </a:r>
            <a:endParaRPr lang="en-US" b="1" dirty="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3" name="Shape 131">
            <a:extLst>
              <a:ext uri="{FF2B5EF4-FFF2-40B4-BE49-F238E27FC236}">
                <a16:creationId xmlns:a16="http://schemas.microsoft.com/office/drawing/2014/main" xmlns="" id="{A31F77A6-668A-814D-A74E-E5CD67A5D48E}"/>
              </a:ext>
            </a:extLst>
          </p:cNvPr>
          <p:cNvSpPr/>
          <p:nvPr/>
        </p:nvSpPr>
        <p:spPr>
          <a:xfrm>
            <a:off x="4853955" y="1841130"/>
            <a:ext cx="4290045" cy="656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TS-883XU-</a:t>
            </a:r>
            <a:r>
              <a:rPr lang="en-US" sz="28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28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en-US" sz="2800" b="1">
              <a:solidFill>
                <a:srgbClr val="04DEFC"/>
              </a:solidFill>
              <a:latin typeface="Microsoft JhengHei"/>
              <a:ea typeface="Microsoft JhengHei"/>
              <a:cs typeface="Arial"/>
              <a:sym typeface="Arial"/>
            </a:endParaRPr>
          </a:p>
          <a:p>
            <a:pPr marL="180975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Intel® Xeon® E-2124 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4-core 3.3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 GHz 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processor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b="1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b="1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  <a:endParaRPr lang="en-US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8GB DDR4 </a:t>
            </a:r>
            <a:r>
              <a:rPr lang="en-US" b="1">
                <a:solidFill>
                  <a:srgbClr val="FF0000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ECC</a:t>
            </a:r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  <a:sym typeface="Arial"/>
              </a:rPr>
              <a:t> RAM (2x 4GB) </a:t>
            </a:r>
            <a:endParaRPr lang="en-US" b="1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4" name="圖片 11">
            <a:extLst>
              <a:ext uri="{FF2B5EF4-FFF2-40B4-BE49-F238E27FC236}">
                <a16:creationId xmlns:a16="http://schemas.microsoft.com/office/drawing/2014/main" xmlns="" id="{C9ADC68F-D9CE-9C4E-AF0F-3E093DD514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5" t="5375" r="5705" b="5709"/>
          <a:stretch/>
        </p:blipFill>
        <p:spPr>
          <a:xfrm>
            <a:off x="4951852" y="3964321"/>
            <a:ext cx="1110255" cy="1114337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2FA9B095-6108-4C88-A59B-118F0A56D405}"/>
              </a:ext>
            </a:extLst>
          </p:cNvPr>
          <p:cNvGrpSpPr/>
          <p:nvPr/>
        </p:nvGrpSpPr>
        <p:grpSpPr>
          <a:xfrm>
            <a:off x="520238" y="1131797"/>
            <a:ext cx="2332124" cy="689497"/>
            <a:chOff x="520238" y="1131797"/>
            <a:chExt cx="2332124" cy="689497"/>
          </a:xfrm>
        </p:grpSpPr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xmlns="" id="{78D452F8-5773-4FAE-AAF8-FA9145A96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8" name="矩形 64">
              <a:extLst>
                <a:ext uri="{FF2B5EF4-FFF2-40B4-BE49-F238E27FC236}">
                  <a16:creationId xmlns:a16="http://schemas.microsoft.com/office/drawing/2014/main" xmlns="" id="{C725A4C4-880B-48BA-B7FC-3BB8E5648BA4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/>
              </a:r>
              <a:b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2x300W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xmlns="" id="{0FBC3295-B5BE-4A47-91EF-D7DB574BED39}"/>
              </a:ext>
            </a:extLst>
          </p:cNvPr>
          <p:cNvGrpSpPr/>
          <p:nvPr/>
        </p:nvGrpSpPr>
        <p:grpSpPr>
          <a:xfrm>
            <a:off x="4964271" y="1131698"/>
            <a:ext cx="2332124" cy="689497"/>
            <a:chOff x="520238" y="1131797"/>
            <a:chExt cx="2332124" cy="689497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xmlns="" id="{4BAACD4E-7F7E-41C1-9411-854F547A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31" name="矩形 64">
              <a:extLst>
                <a:ext uri="{FF2B5EF4-FFF2-40B4-BE49-F238E27FC236}">
                  <a16:creationId xmlns:a16="http://schemas.microsoft.com/office/drawing/2014/main" xmlns="" id="{48745879-17A5-41BB-90FF-56B5839278FD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Single PSU</a:t>
              </a:r>
              <a: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/>
              </a:r>
              <a:b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350W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59821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>
            <a:extLst>
              <a:ext uri="{FF2B5EF4-FFF2-40B4-BE49-F238E27FC236}">
                <a16:creationId xmlns:a16="http://schemas.microsoft.com/office/drawing/2014/main" xmlns="" id="{3C65F45E-4BD5-4E58-9D21-2AC0C79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1203" y="3157619"/>
            <a:ext cx="1799594" cy="1510608"/>
          </a:xfrm>
          <a:prstGeom prst="rect">
            <a:avLst/>
          </a:prstGeom>
        </p:spPr>
      </p:pic>
      <p:sp>
        <p:nvSpPr>
          <p:cNvPr id="26" name="Shape 275">
            <a:extLst>
              <a:ext uri="{FF2B5EF4-FFF2-40B4-BE49-F238E27FC236}">
                <a16:creationId xmlns:a16="http://schemas.microsoft.com/office/drawing/2014/main" xmlns="" id="{625C4DC2-F5C0-4448-82AF-066B437BF018}"/>
              </a:ext>
            </a:extLst>
          </p:cNvPr>
          <p:cNvSpPr/>
          <p:nvPr/>
        </p:nvSpPr>
        <p:spPr>
          <a:xfrm>
            <a:off x="860681" y="3316053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CAA19-6C18-2943-A3A4-D372B904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Hant" sz="4000" dirty="0">
                <a:solidFill>
                  <a:srgbClr val="F70F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2U</a:t>
            </a:r>
            <a:r>
              <a:rPr lang="en-US" altLang="zh-Hant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12-bay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4EBFA915-DF33-44C5-A687-22C1C43DF1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73363" y="3946293"/>
            <a:ext cx="5080000" cy="11871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Shape 131">
            <a:extLst>
              <a:ext uri="{FF2B5EF4-FFF2-40B4-BE49-F238E27FC236}">
                <a16:creationId xmlns:a16="http://schemas.microsoft.com/office/drawing/2014/main" xmlns="" id="{57055B1A-A039-C94E-9C16-2094CF7AF3B5}"/>
              </a:ext>
            </a:extLst>
          </p:cNvPr>
          <p:cNvSpPr/>
          <p:nvPr/>
        </p:nvSpPr>
        <p:spPr>
          <a:xfrm>
            <a:off x="3215394" y="1242666"/>
            <a:ext cx="5841420" cy="12446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TS-1283XU-</a:t>
            </a:r>
            <a:r>
              <a:rPr lang="en-US" sz="3000" b="1" i="0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Arial"/>
                <a:sym typeface="Arial"/>
              </a:rPr>
              <a:t>RP</a:t>
            </a:r>
            <a:r>
              <a:rPr lang="en-US" sz="3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</a:t>
            </a:r>
            <a:r>
              <a:rPr lang="en-US" sz="30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Arial"/>
                <a:sym typeface="Arial"/>
              </a:rPr>
              <a:t>E2124</a:t>
            </a:r>
            <a:r>
              <a:rPr lang="en-US" sz="3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-8G</a:t>
            </a:r>
            <a:endParaRPr lang="zh-TW" altLang="en-US" sz="3000" dirty="0">
              <a:solidFill>
                <a:srgbClr val="04DEFC"/>
              </a:solidFill>
              <a:latin typeface="Microsoft JhengHei"/>
              <a:ea typeface="Microsoft JhengHe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Intel® Xeon® E-2124 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4-core 3.3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GHz </a:t>
            </a:r>
            <a:r>
              <a:rPr lang="en-US" alt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processor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sz="2000" b="1" dirty="0">
                <a:solidFill>
                  <a:srgbClr val="FF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 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</a:rPr>
              <a:t>4.3 GHz 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 </a:t>
            </a:r>
            <a:endParaRPr lang="en-US" sz="2000" b="1" dirty="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8GB DDR4 </a:t>
            </a:r>
            <a:r>
              <a:rPr lang="en-US" sz="2000" b="1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sz="2000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  <a:sym typeface="Arial"/>
              </a:rPr>
              <a:t> RAM (2x 4GB) </a:t>
            </a:r>
            <a:endParaRPr lang="en-US" sz="2000" b="1" dirty="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24" name="圖片 11">
            <a:extLst>
              <a:ext uri="{FF2B5EF4-FFF2-40B4-BE49-F238E27FC236}">
                <a16:creationId xmlns:a16="http://schemas.microsoft.com/office/drawing/2014/main" xmlns="" id="{E8259E3A-A7BF-7C40-9806-F049C3AC53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5" t="5375" r="5705" b="5709"/>
          <a:stretch/>
        </p:blipFill>
        <p:spPr>
          <a:xfrm>
            <a:off x="4843815" y="3846172"/>
            <a:ext cx="1110255" cy="1114337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65312463-5A3C-4EDE-967B-08B87874A7A1}"/>
              </a:ext>
            </a:extLst>
          </p:cNvPr>
          <p:cNvGrpSpPr/>
          <p:nvPr/>
        </p:nvGrpSpPr>
        <p:grpSpPr>
          <a:xfrm>
            <a:off x="687650" y="1296385"/>
            <a:ext cx="2332124" cy="689497"/>
            <a:chOff x="520238" y="1131797"/>
            <a:chExt cx="2332124" cy="689497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xmlns="" id="{B1B075D4-F68F-4AA7-9F0B-83C7D74A5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20238" y="1131797"/>
              <a:ext cx="2332124" cy="689497"/>
            </a:xfrm>
            <a:prstGeom prst="rect">
              <a:avLst/>
            </a:prstGeom>
          </p:spPr>
        </p:pic>
        <p:sp>
          <p:nvSpPr>
            <p:cNvPr id="22" name="矩形 64">
              <a:extLst>
                <a:ext uri="{FF2B5EF4-FFF2-40B4-BE49-F238E27FC236}">
                  <a16:creationId xmlns:a16="http://schemas.microsoft.com/office/drawing/2014/main" xmlns="" id="{746C9618-86DF-44F6-B218-EA1AF2004A56}"/>
                </a:ext>
              </a:extLst>
            </p:cNvPr>
            <p:cNvSpPr/>
            <p:nvPr/>
          </p:nvSpPr>
          <p:spPr>
            <a:xfrm>
              <a:off x="845714" y="1138138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Redundant PSU</a:t>
              </a:r>
              <a: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/>
              </a:r>
              <a:br>
                <a:rPr lang="zh-TW" altLang="en-US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</a:br>
              <a:r>
                <a:rPr lang="en-US" altLang="zh-TW" sz="2000" b="1" dirty="0">
                  <a:solidFill>
                    <a:srgbClr val="D0F8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2x300W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678703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2550</Words>
  <Application>Microsoft Office PowerPoint</Application>
  <PresentationFormat>如螢幕大小 (16:9)</PresentationFormat>
  <Paragraphs>675</Paragraphs>
  <Slides>57</Slides>
  <Notes>44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58" baseType="lpstr">
      <vt:lpstr>Custom Design</vt:lpstr>
      <vt:lpstr>投影片 1</vt:lpstr>
      <vt:lpstr>Intel Xeon CPU 10GbE NAS</vt:lpstr>
      <vt:lpstr>企業級處理器的代名詞 Xeon</vt:lpstr>
      <vt:lpstr>ECC Memory (Error Correcting Code)</vt:lpstr>
      <vt:lpstr>The majority of single-event errors in memory chips</vt:lpstr>
      <vt:lpstr>How ECC Works</vt:lpstr>
      <vt:lpstr>Complete Product Lines- 1U 9-bay</vt:lpstr>
      <vt:lpstr>Complete Product Lines- 2U 8-bay</vt:lpstr>
      <vt:lpstr>Complete Product Lines- 2U 12-bay</vt:lpstr>
      <vt:lpstr>Complete Product Lines- 3U 16-bay</vt:lpstr>
      <vt:lpstr>Complete Product Lines- 4U 24-bay</vt:lpstr>
      <vt:lpstr>投影片 12</vt:lpstr>
      <vt:lpstr>Enjoy Qtier and SSD cache in a 1U NAS</vt:lpstr>
      <vt:lpstr>TS-983XU/TS-983XU-RP Rear View</vt:lpstr>
      <vt:lpstr>TS-983XU SSD Installation</vt:lpstr>
      <vt:lpstr>2U/3U TS-x83XU Front View</vt:lpstr>
      <vt:lpstr>2U/3U/4U TS-x83XU Front View</vt:lpstr>
      <vt:lpstr>2U/3U/4U TS-x83XU Rear View</vt:lpstr>
      <vt:lpstr>Industry-leading PCIe expansion options</vt:lpstr>
      <vt:lpstr>TS-x83XU PCIe Slots</vt:lpstr>
      <vt:lpstr>PCIe Slot Specifications (2U/3U)</vt:lpstr>
      <vt:lpstr>PCIe Slot Specifications (4U)</vt:lpstr>
      <vt:lpstr>GPU card slots and supported dimensions</vt:lpstr>
      <vt:lpstr>Supports up to 64 GB Memory</vt:lpstr>
      <vt:lpstr>TS-x83XU Memory Accessories</vt:lpstr>
      <vt:lpstr>Tool-less Rail Kit</vt:lpstr>
      <vt:lpstr>Hardware upgrade made easy</vt:lpstr>
      <vt:lpstr>More Efficient Backup with USB 3.1 Gen 2 </vt:lpstr>
      <vt:lpstr>Do more with graphics cards</vt:lpstr>
      <vt:lpstr>Add-on GPU Card Applications</vt:lpstr>
      <vt:lpstr>Ride the AI wave with "QuAI"</vt:lpstr>
      <vt:lpstr>投影片 32</vt:lpstr>
      <vt:lpstr>GPU boosts image/video processing</vt:lpstr>
      <vt:lpstr>Super high capacity surveillance</vt:lpstr>
      <vt:lpstr>10/25/40 GbE SmartNIC with offload function</vt:lpstr>
      <vt:lpstr>Offload tasks from CPU with iSER</vt:lpstr>
      <vt:lpstr>iSER makes VMware Faster </vt:lpstr>
      <vt:lpstr> Built-in dual 10GbE SFP+ ports</vt:lpstr>
      <vt:lpstr>QTS &amp; virtualization increase productivity</vt:lpstr>
      <vt:lpstr>投影片 40</vt:lpstr>
      <vt:lpstr>SSD Usage In Network Attach Storage</vt:lpstr>
      <vt:lpstr>QNAP SSD Global Cache and Qtier</vt:lpstr>
      <vt:lpstr>Different SSD has Different Performance!</vt:lpstr>
      <vt:lpstr> What is SSD Over-provisioning</vt:lpstr>
      <vt:lpstr>The Advantage of Software-defined SSD Extra Over-provisioning </vt:lpstr>
      <vt:lpstr>Choose SSD is Hard, Choose QNAP is Simple</vt:lpstr>
      <vt:lpstr>QNAP Global SSD Cache</vt:lpstr>
      <vt:lpstr>The Write-only Cache Increase ROI of  SSD Cache with high Writing Demand</vt:lpstr>
      <vt:lpstr>Qtier (Auto-Tiering) Increase Capacity and  Performance at the Same Time</vt:lpstr>
      <vt:lpstr>Qtier 2.0 IO Aware tiering for real time performance boost </vt:lpstr>
      <vt:lpstr>TS-x83XU SSD Multiple Configurations</vt:lpstr>
      <vt:lpstr>Businesses need lower RTO</vt:lpstr>
      <vt:lpstr>Restore From Remote Snapshot Vault</vt:lpstr>
      <vt:lpstr>Drastically Reduce Recover Time With 10GbE Network</vt:lpstr>
      <vt:lpstr>The Forth Way: Snapshot Export / Import </vt:lpstr>
      <vt:lpstr>With QTS 4.3.5 Power of Storage: </vt:lpstr>
      <vt:lpstr>投影片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7</cp:revision>
  <dcterms:modified xsi:type="dcterms:W3CDTF">2018-10-09T09:26:51Z</dcterms:modified>
</cp:coreProperties>
</file>