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61"/>
  </p:notesMasterIdLst>
  <p:handoutMasterIdLst>
    <p:handoutMasterId r:id="rId62"/>
  </p:handoutMasterIdLst>
  <p:sldIdLst>
    <p:sldId id="423" r:id="rId3"/>
    <p:sldId id="257" r:id="rId4"/>
    <p:sldId id="258" r:id="rId5"/>
    <p:sldId id="265" r:id="rId6"/>
    <p:sldId id="277" r:id="rId7"/>
    <p:sldId id="424" r:id="rId8"/>
    <p:sldId id="425" r:id="rId9"/>
    <p:sldId id="260" r:id="rId10"/>
    <p:sldId id="262" r:id="rId11"/>
    <p:sldId id="263" r:id="rId12"/>
    <p:sldId id="264" r:id="rId13"/>
    <p:sldId id="261" r:id="rId14"/>
    <p:sldId id="275" r:id="rId15"/>
    <p:sldId id="268" r:id="rId16"/>
    <p:sldId id="325" r:id="rId17"/>
    <p:sldId id="374" r:id="rId18"/>
    <p:sldId id="327" r:id="rId19"/>
    <p:sldId id="328" r:id="rId20"/>
    <p:sldId id="329" r:id="rId21"/>
    <p:sldId id="426" r:id="rId22"/>
    <p:sldId id="332" r:id="rId23"/>
    <p:sldId id="337" r:id="rId24"/>
    <p:sldId id="338" r:id="rId25"/>
    <p:sldId id="339" r:id="rId26"/>
    <p:sldId id="266" r:id="rId27"/>
    <p:sldId id="267" r:id="rId28"/>
    <p:sldId id="293" r:id="rId29"/>
    <p:sldId id="294" r:id="rId30"/>
    <p:sldId id="310" r:id="rId31"/>
    <p:sldId id="299" r:id="rId32"/>
    <p:sldId id="317" r:id="rId33"/>
    <p:sldId id="334" r:id="rId34"/>
    <p:sldId id="302" r:id="rId35"/>
    <p:sldId id="303" r:id="rId36"/>
    <p:sldId id="330" r:id="rId37"/>
    <p:sldId id="315" r:id="rId38"/>
    <p:sldId id="316" r:id="rId39"/>
    <p:sldId id="427" r:id="rId40"/>
    <p:sldId id="297" r:id="rId41"/>
    <p:sldId id="428" r:id="rId42"/>
    <p:sldId id="347" r:id="rId43"/>
    <p:sldId id="429" r:id="rId44"/>
    <p:sldId id="430" r:id="rId45"/>
    <p:sldId id="431" r:id="rId46"/>
    <p:sldId id="432" r:id="rId47"/>
    <p:sldId id="433" r:id="rId48"/>
    <p:sldId id="434" r:id="rId49"/>
    <p:sldId id="435" r:id="rId50"/>
    <p:sldId id="436" r:id="rId51"/>
    <p:sldId id="437" r:id="rId52"/>
    <p:sldId id="359" r:id="rId53"/>
    <p:sldId id="439" r:id="rId54"/>
    <p:sldId id="440" r:id="rId55"/>
    <p:sldId id="441" r:id="rId56"/>
    <p:sldId id="442" r:id="rId57"/>
    <p:sldId id="443" r:id="rId58"/>
    <p:sldId id="444" r:id="rId59"/>
    <p:sldId id="313" r:id="rId60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" clrIdx="0">
    <p:extLst>
      <p:ext uri="{19B8F6BF-5375-455C-9EA6-DF929625EA0E}">
        <p15:presenceInfo xmlns:p15="http://schemas.microsoft.com/office/powerpoint/2012/main" userId="QNAP_Michael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AB"/>
    <a:srgbClr val="F70F78"/>
    <a:srgbClr val="D0F800"/>
    <a:srgbClr val="DAFE02"/>
    <a:srgbClr val="A66BD3"/>
    <a:srgbClr val="DBEBD1"/>
    <a:srgbClr val="FF0040"/>
    <a:srgbClr val="00AC92"/>
    <a:srgbClr val="8064A2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76C33F-1AAF-B3FA-3DBE-3FD315B82017}" v="50" dt="2018-10-04T08:49:30.355"/>
    <p1510:client id="{F1E98594-F0D4-0AEC-60F1-B28CF0B42C15}" v="82" dt="2018-10-04T02:20:46.381"/>
    <p1510:client id="{743E4485-9633-4737-A0D8-7D78B0D3C965}" v="63" dt="2018-10-04T04:13:18.741"/>
    <p1510:client id="{35D8F309-2C70-D3E7-5EEE-819C78218EB1}" v="1" dt="2018-10-04T02:19:53.904"/>
    <p1510:client id="{CD006243-A806-4BA4-94C8-4219221E6C28}" v="97" dt="2018-10-04T09:17:53.321"/>
    <p1510:client id="{593E00DA-4F5A-B677-5732-B85718DF7D58}" v="27" dt="2018-10-04T08:25:26.422"/>
    <p1510:client id="{197DC92D-4D5E-E128-6E30-2C22FBE43CC4}" v="32" dt="2018-10-04T07:17:43.363"/>
    <p1510:client id="{2FB70CF1-A7F0-5DDF-AE0A-3387D3ADEA82}" v="2" dt="2018-10-04T08:51:32.296"/>
    <p1510:client id="{229441DE-20D6-2827-43AC-864219E13F6D}" v="22" dt="2018-10-04T08:15:41.423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78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ommentAuthors" Target="commentAuthors.xml"/><Relationship Id="rId68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927E029-4768-437A-82F1-CF5FAA2F1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31F67FC-4D09-4E19-A23D-6C6664B5D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EE21B-B1D6-4E2D-9AC7-F1F016FFBDBE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267393A-CBB3-49E7-9DAA-4562618168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777E32B-DF40-4103-91D6-ADF2696FD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0EB0-BD62-496B-805E-05E17C7B2D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2018/10/4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140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5830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827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258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6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Calibri"/>
                <a:cs typeface="Calibri"/>
              </a:rPr>
              <a:t>更新</a:t>
            </a:r>
            <a:r>
              <a:rPr lang="zh-TW" altLang="en-US">
                <a:latin typeface="新細明體"/>
                <a:ea typeface="新細明體"/>
                <a:cs typeface="Calibri"/>
              </a:rPr>
              <a:t>筆記:   "內建" 與 Mellanox  間加一空格 (By Teresa)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83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167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913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6364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314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19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528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506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418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47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73652517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383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976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379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825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050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39094200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469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831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174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9062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36588464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009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36588464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2048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95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916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</a:rPr>
              <a:t>2U/3U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568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93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Calibri"/>
                <a:cs typeface="Calibri"/>
              </a:rPr>
              <a:t>這</a:t>
            </a:r>
            <a:r>
              <a:rPr lang="zh-TW" altLang="en-US">
                <a:latin typeface="新細明體"/>
                <a:ea typeface="新細明體"/>
                <a:cs typeface="Calibri"/>
              </a:rPr>
              <a:t>頁需要</a:t>
            </a:r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154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571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Type-A</a:t>
            </a:r>
            <a:r>
              <a:rPr lang="zh-TW" altLang="en-US">
                <a:latin typeface="Calibri"/>
                <a:cs typeface="Calibri"/>
              </a:rPr>
              <a:t>是</a:t>
            </a:r>
            <a:r>
              <a:rPr lang="zh-TW" altLang="en-US">
                <a:latin typeface="新細明體"/>
                <a:ea typeface="新細明體"/>
                <a:cs typeface="Calibri"/>
              </a:rPr>
              <a:t>紅色的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7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8D40BB-1AE0-41B9-B375-E6F9F6E2CF80}"/>
              </a:ext>
            </a:extLst>
          </p:cNvPr>
          <p:cNvSpPr txBox="1"/>
          <p:nvPr userDrawn="1"/>
        </p:nvSpPr>
        <p:spPr>
          <a:xfrm>
            <a:off x="395785" y="4450236"/>
            <a:ext cx="247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TS-972XU / TS-972XU-RP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B3BB107-1722-4FBD-9987-7CDF1D367214}"/>
              </a:ext>
            </a:extLst>
          </p:cNvPr>
          <p:cNvSpPr txBox="1"/>
          <p:nvPr userDrawn="1"/>
        </p:nvSpPr>
        <p:spPr>
          <a:xfrm>
            <a:off x="3159457" y="4450236"/>
            <a:ext cx="2381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TS-872XU / TS-872XU-RP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TS-1272XU / TS-1272XU-RP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775EAC-5FDD-4669-9272-8813C82D368E}"/>
              </a:ext>
            </a:extLst>
          </p:cNvPr>
          <p:cNvSpPr txBox="1"/>
          <p:nvPr userDrawn="1"/>
        </p:nvSpPr>
        <p:spPr>
          <a:xfrm>
            <a:off x="5896591" y="4450236"/>
            <a:ext cx="2460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TS-1672XU / TS-1672XU-RP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TS-2472XU-RP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2379"/>
            <a:ext cx="9135537" cy="51387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2379"/>
            <a:ext cx="9135537" cy="51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1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2379"/>
            <a:ext cx="9135536" cy="51387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6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0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 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3055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987574"/>
            <a:ext cx="9144000" cy="415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78154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0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6564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1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6085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674BCE4-F489-4319-B3F6-28659447A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78154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9860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674BCE4-F489-4319-B3F6-28659447A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78154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1844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2379"/>
            <a:ext cx="9135537" cy="5138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3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7" r:id="rId3"/>
    <p:sldLayoutId id="2147483658" r:id="rId4"/>
    <p:sldLayoutId id="2147483656" r:id="rId5"/>
    <p:sldLayoutId id="2147483659" r:id="rId6"/>
    <p:sldLayoutId id="214748365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4" r:id="rId4"/>
    <p:sldLayoutId id="2147483665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18.jpeg"/><Relationship Id="rId4" Type="http://schemas.openxmlformats.org/officeDocument/2006/relationships/image" Target="../media/image41.tiff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18.jpeg"/><Relationship Id="rId4" Type="http://schemas.openxmlformats.org/officeDocument/2006/relationships/image" Target="../media/image42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19.jpeg"/><Relationship Id="rId4" Type="http://schemas.openxmlformats.org/officeDocument/2006/relationships/image" Target="../media/image43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0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3.png"/><Relationship Id="rId7" Type="http://schemas.openxmlformats.org/officeDocument/2006/relationships/image" Target="../media/image65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11" Type="http://schemas.openxmlformats.org/officeDocument/2006/relationships/image" Target="../media/image72.svg"/><Relationship Id="rId5" Type="http://schemas.openxmlformats.org/officeDocument/2006/relationships/image" Target="../media/image63.png"/><Relationship Id="rId10" Type="http://schemas.openxmlformats.org/officeDocument/2006/relationships/image" Target="../media/image71.png"/><Relationship Id="rId4" Type="http://schemas.openxmlformats.org/officeDocument/2006/relationships/image" Target="../media/image62.png"/><Relationship Id="rId9" Type="http://schemas.openxmlformats.org/officeDocument/2006/relationships/image" Target="../media/image7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37.svg"/><Relationship Id="rId3" Type="http://schemas.openxmlformats.org/officeDocument/2006/relationships/image" Target="../media/image53.png"/><Relationship Id="rId7" Type="http://schemas.openxmlformats.org/officeDocument/2006/relationships/image" Target="../media/image77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39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9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11" Type="http://schemas.openxmlformats.org/officeDocument/2006/relationships/image" Target="../media/image90.tiff"/><Relationship Id="rId5" Type="http://schemas.openxmlformats.org/officeDocument/2006/relationships/image" Target="../media/image85.sv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7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7.tiff"/><Relationship Id="rId5" Type="http://schemas.openxmlformats.org/officeDocument/2006/relationships/image" Target="../media/image116.tiff"/><Relationship Id="rId4" Type="http://schemas.openxmlformats.org/officeDocument/2006/relationships/image" Target="../media/image115.tiff"/><Relationship Id="rId9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9.svg"/><Relationship Id="rId3" Type="http://schemas.openxmlformats.org/officeDocument/2006/relationships/image" Target="../media/image121.png"/><Relationship Id="rId7" Type="http://schemas.openxmlformats.org/officeDocument/2006/relationships/image" Target="../media/image124.tiff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3.png"/><Relationship Id="rId11" Type="http://schemas.openxmlformats.org/officeDocument/2006/relationships/image" Target="../media/image127.png"/><Relationship Id="rId5" Type="http://schemas.openxmlformats.org/officeDocument/2006/relationships/image" Target="../media/image122.png"/><Relationship Id="rId10" Type="http://schemas.microsoft.com/office/2007/relationships/hdphoto" Target="../media/hdphoto2.wdp"/><Relationship Id="rId4" Type="http://schemas.openxmlformats.org/officeDocument/2006/relationships/image" Target="../media/image114.png"/><Relationship Id="rId9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31.png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12" Type="http://schemas.openxmlformats.org/officeDocument/2006/relationships/image" Target="../media/image140.jpeg"/><Relationship Id="rId17" Type="http://schemas.openxmlformats.org/officeDocument/2006/relationships/image" Target="../media/image143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png"/><Relationship Id="rId11" Type="http://schemas.openxmlformats.org/officeDocument/2006/relationships/image" Target="../media/image139.jpeg"/><Relationship Id="rId5" Type="http://schemas.openxmlformats.org/officeDocument/2006/relationships/image" Target="../media/image133.png"/><Relationship Id="rId15" Type="http://schemas.openxmlformats.org/officeDocument/2006/relationships/image" Target="../media/image63.png"/><Relationship Id="rId10" Type="http://schemas.openxmlformats.org/officeDocument/2006/relationships/image" Target="../media/image138.png"/><Relationship Id="rId4" Type="http://schemas.openxmlformats.org/officeDocument/2006/relationships/image" Target="../media/image53.png"/><Relationship Id="rId9" Type="http://schemas.openxmlformats.org/officeDocument/2006/relationships/image" Target="../media/image137.png"/><Relationship Id="rId14" Type="http://schemas.openxmlformats.org/officeDocument/2006/relationships/image" Target="../media/image1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6.jpg"/><Relationship Id="rId4" Type="http://schemas.openxmlformats.org/officeDocument/2006/relationships/image" Target="../media/image1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tiff"/><Relationship Id="rId3" Type="http://schemas.openxmlformats.org/officeDocument/2006/relationships/image" Target="../media/image148.png"/><Relationship Id="rId7" Type="http://schemas.openxmlformats.org/officeDocument/2006/relationships/image" Target="../media/image152.tiff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2.png"/><Relationship Id="rId3" Type="http://schemas.openxmlformats.org/officeDocument/2006/relationships/image" Target="../media/image114.png"/><Relationship Id="rId7" Type="http://schemas.openxmlformats.org/officeDocument/2006/relationships/image" Target="../media/image157.tiff"/><Relationship Id="rId12" Type="http://schemas.openxmlformats.org/officeDocument/2006/relationships/image" Target="../media/image16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6.tiff"/><Relationship Id="rId11" Type="http://schemas.openxmlformats.org/officeDocument/2006/relationships/image" Target="../media/image160.tiff"/><Relationship Id="rId5" Type="http://schemas.openxmlformats.org/officeDocument/2006/relationships/image" Target="../media/image155.tiff"/><Relationship Id="rId10" Type="http://schemas.openxmlformats.org/officeDocument/2006/relationships/image" Target="../media/image159.png"/><Relationship Id="rId4" Type="http://schemas.openxmlformats.org/officeDocument/2006/relationships/image" Target="../media/image154.png"/><Relationship Id="rId9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tiff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tiff"/><Relationship Id="rId7" Type="http://schemas.openxmlformats.org/officeDocument/2006/relationships/image" Target="../media/image17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3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3.emf"/><Relationship Id="rId5" Type="http://schemas.openxmlformats.org/officeDocument/2006/relationships/image" Target="../media/image182.pn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0.png"/><Relationship Id="rId4" Type="http://schemas.openxmlformats.org/officeDocument/2006/relationships/image" Target="../media/image18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3.svg"/><Relationship Id="rId5" Type="http://schemas.openxmlformats.org/officeDocument/2006/relationships/image" Target="../media/image192.png"/><Relationship Id="rId4" Type="http://schemas.openxmlformats.org/officeDocument/2006/relationships/hyperlink" Target="https://docs.microsoft.com/en-us/windows-server/storage/storage-spaces/understand-the-cach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1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9.sv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80.png"/><Relationship Id="rId7" Type="http://schemas.openxmlformats.org/officeDocument/2006/relationships/image" Target="../media/image203.sv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2.png"/><Relationship Id="rId11" Type="http://schemas.openxmlformats.org/officeDocument/2006/relationships/image" Target="../media/image206.png"/><Relationship Id="rId5" Type="http://schemas.openxmlformats.org/officeDocument/2006/relationships/image" Target="../media/image74.png"/><Relationship Id="rId10" Type="http://schemas.openxmlformats.org/officeDocument/2006/relationships/image" Target="../media/image205.png"/><Relationship Id="rId4" Type="http://schemas.openxmlformats.org/officeDocument/2006/relationships/image" Target="../media/image201.png"/><Relationship Id="rId9" Type="http://schemas.openxmlformats.org/officeDocument/2006/relationships/image" Target="../media/image20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80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9.png"/><Relationship Id="rId11" Type="http://schemas.openxmlformats.org/officeDocument/2006/relationships/image" Target="../media/image213.svg"/><Relationship Id="rId5" Type="http://schemas.openxmlformats.org/officeDocument/2006/relationships/image" Target="../media/image208.png"/><Relationship Id="rId10" Type="http://schemas.openxmlformats.org/officeDocument/2006/relationships/image" Target="../media/image212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8.svg"/><Relationship Id="rId4" Type="http://schemas.openxmlformats.org/officeDocument/2006/relationships/image" Target="../media/image2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sv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35.png"/><Relationship Id="rId10" Type="http://schemas.openxmlformats.org/officeDocument/2006/relationships/image" Target="../media/image39.sv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18.jpeg"/><Relationship Id="rId4" Type="http://schemas.openxmlformats.org/officeDocument/2006/relationships/image" Target="../media/image40.tiff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用品, 電腦 的圖片&#10;&#10;描述是以高可信度產生">
            <a:extLst>
              <a:ext uri="{FF2B5EF4-FFF2-40B4-BE49-F238E27FC236}">
                <a16:creationId xmlns:a16="http://schemas.microsoft.com/office/drawing/2014/main" id="{AE88C989-FC50-4DC6-B6DE-059990CB7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0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形 24">
            <a:extLst>
              <a:ext uri="{FF2B5EF4-FFF2-40B4-BE49-F238E27FC236}">
                <a16:creationId xmlns:a16="http://schemas.microsoft.com/office/drawing/2014/main" id="{D1040545-F016-4B93-81A7-841A47A64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342" y="3093100"/>
            <a:ext cx="2158650" cy="1194824"/>
          </a:xfrm>
          <a:prstGeom prst="rect">
            <a:avLst/>
          </a:prstGeom>
        </p:spPr>
      </p:pic>
      <p:sp>
        <p:nvSpPr>
          <p:cNvPr id="26" name="Shape 275">
            <a:extLst>
              <a:ext uri="{FF2B5EF4-FFF2-40B4-BE49-F238E27FC236}">
                <a16:creationId xmlns:a16="http://schemas.microsoft.com/office/drawing/2014/main" id="{625C4DC2-F5C0-4448-82AF-066B437BF018}"/>
              </a:ext>
            </a:extLst>
          </p:cNvPr>
          <p:cNvSpPr/>
          <p:nvPr/>
        </p:nvSpPr>
        <p:spPr>
          <a:xfrm>
            <a:off x="1098006" y="3234627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12-bay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CAA19-6C18-2943-A3A4-D372B904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Hant" sz="4000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2U</a:t>
            </a:r>
            <a:r>
              <a:rPr lang="en-US" altLang="zh-Hant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12-bay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1">
            <a:extLst>
              <a:ext uri="{FF2B5EF4-FFF2-40B4-BE49-F238E27FC236}">
                <a16:creationId xmlns:a16="http://schemas.microsoft.com/office/drawing/2014/main" id="{1AA36501-79C0-4FAB-9E65-2EAADDDE6622}"/>
              </a:ext>
            </a:extLst>
          </p:cNvPr>
          <p:cNvSpPr/>
          <p:nvPr/>
        </p:nvSpPr>
        <p:spPr>
          <a:xfrm>
            <a:off x="3218312" y="1104062"/>
            <a:ext cx="7161977" cy="12446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TVS-1272XU-</a:t>
            </a:r>
            <a:r>
              <a:rPr lang="en-US" sz="30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sz="3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3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i3</a:t>
            </a:r>
            <a:r>
              <a:rPr lang="en-US" sz="3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30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zh-TW" altLang="en-US" sz="3000">
              <a:solidFill>
                <a:srgbClr val="04DEFC"/>
              </a:solidFill>
            </a:endParaRP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</a:rPr>
              <a:t>Intel® Core™ i3-8100 </a:t>
            </a:r>
            <a:r>
              <a:rPr lang="en-US" sz="2000" b="1">
                <a:solidFill>
                  <a:srgbClr val="FF0000"/>
                </a:solidFill>
              </a:rPr>
              <a:t>4-core</a:t>
            </a:r>
            <a:r>
              <a:rPr lang="en-US" sz="2000" b="1">
                <a:solidFill>
                  <a:schemeClr val="bg1"/>
                </a:solidFill>
              </a:rPr>
              <a:t> 3.6 GHz Processor </a:t>
            </a: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4GB DDR4 RAM (1x 4GB) </a:t>
            </a:r>
            <a:endParaRPr lang="en-US" sz="2000" b="1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1" name="Picture 35">
            <a:extLst>
              <a:ext uri="{FF2B5EF4-FFF2-40B4-BE49-F238E27FC236}">
                <a16:creationId xmlns:a16="http://schemas.microsoft.com/office/drawing/2014/main" id="{4EBFA915-DF33-44C5-A687-22C1C43DF1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62" y="3864867"/>
            <a:ext cx="5080000" cy="11871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006CA82-8903-44C0-A508-CAD6B27A49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59" y="3783105"/>
            <a:ext cx="1036030" cy="1036030"/>
          </a:xfrm>
          <a:prstGeom prst="rect">
            <a:avLst/>
          </a:prstGeom>
          <a:effectLst>
            <a:reflection blurRad="25400" stA="51000" endPos="31000" dist="50800" dir="5400000" sy="-100000" algn="bl" rotWithShape="0"/>
          </a:effectLst>
        </p:spPr>
      </p:pic>
      <p:grpSp>
        <p:nvGrpSpPr>
          <p:cNvPr id="13" name="群組 9">
            <a:extLst>
              <a:ext uri="{FF2B5EF4-FFF2-40B4-BE49-F238E27FC236}">
                <a16:creationId xmlns:a16="http://schemas.microsoft.com/office/drawing/2014/main" id="{281D86D0-AA65-A54E-9B76-F69E4D873091}"/>
              </a:ext>
            </a:extLst>
          </p:cNvPr>
          <p:cNvGrpSpPr/>
          <p:nvPr/>
        </p:nvGrpSpPr>
        <p:grpSpPr>
          <a:xfrm>
            <a:off x="389342" y="1213248"/>
            <a:ext cx="2683874" cy="784257"/>
            <a:chOff x="642032" y="1084417"/>
            <a:chExt cx="2683874" cy="784257"/>
          </a:xfrm>
        </p:grpSpPr>
        <p:grpSp>
          <p:nvGrpSpPr>
            <p:cNvPr id="14" name="群組 8">
              <a:extLst>
                <a:ext uri="{FF2B5EF4-FFF2-40B4-BE49-F238E27FC236}">
                  <a16:creationId xmlns:a16="http://schemas.microsoft.com/office/drawing/2014/main" id="{1BDC0FFB-D6C5-ED4A-BBF3-E486104415A4}"/>
                </a:ext>
              </a:extLst>
            </p:cNvPr>
            <p:cNvGrpSpPr/>
            <p:nvPr/>
          </p:nvGrpSpPr>
          <p:grpSpPr>
            <a:xfrm>
              <a:off x="642032" y="1084417"/>
              <a:ext cx="2683874" cy="784257"/>
              <a:chOff x="642032" y="1084417"/>
              <a:chExt cx="2683874" cy="784257"/>
            </a:xfrm>
          </p:grpSpPr>
          <p:pic>
            <p:nvPicPr>
              <p:cNvPr id="17" name="圖形 4">
                <a:extLst>
                  <a:ext uri="{FF2B5EF4-FFF2-40B4-BE49-F238E27FC236}">
                    <a16:creationId xmlns:a16="http://schemas.microsoft.com/office/drawing/2014/main" id="{FAFCDC2D-83FE-3B4C-9506-E39CE8419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83874" cy="784257"/>
              </a:xfrm>
              <a:prstGeom prst="rect">
                <a:avLst/>
              </a:prstGeom>
            </p:spPr>
          </p:pic>
          <p:pic>
            <p:nvPicPr>
              <p:cNvPr id="18" name="圖形 7">
                <a:extLst>
                  <a:ext uri="{FF2B5EF4-FFF2-40B4-BE49-F238E27FC236}">
                    <a16:creationId xmlns:a16="http://schemas.microsoft.com/office/drawing/2014/main" id="{2D4A4BDC-1890-5B42-9E2B-FCB2FB6BC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25721" y="1228490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15" name="矩形 64">
              <a:extLst>
                <a:ext uri="{FF2B5EF4-FFF2-40B4-BE49-F238E27FC236}">
                  <a16:creationId xmlns:a16="http://schemas.microsoft.com/office/drawing/2014/main" id="{EE8AA544-D903-0B44-B83B-8D09AF4F60B4}"/>
                </a:ext>
              </a:extLst>
            </p:cNvPr>
            <p:cNvSpPr/>
            <p:nvPr/>
          </p:nvSpPr>
          <p:spPr>
            <a:xfrm>
              <a:off x="1041872" y="1169046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2x300W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870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C660DF44-8918-44C5-A430-BEA83EBF4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033" y="2674000"/>
            <a:ext cx="2158650" cy="1194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5905E-479A-4D4B-A2FF-E37FCD16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t" sz="36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Hant" sz="3600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3U</a:t>
            </a:r>
            <a:r>
              <a:rPr lang="en-US" altLang="zh-Hant" sz="36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16-bay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275">
            <a:extLst>
              <a:ext uri="{FF2B5EF4-FFF2-40B4-BE49-F238E27FC236}">
                <a16:creationId xmlns:a16="http://schemas.microsoft.com/office/drawing/2014/main" id="{FAA5BFDC-72B4-4F78-AB79-FE309ABE5DCE}"/>
              </a:ext>
            </a:extLst>
          </p:cNvPr>
          <p:cNvSpPr/>
          <p:nvPr/>
        </p:nvSpPr>
        <p:spPr>
          <a:xfrm>
            <a:off x="1186697" y="2815527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16-bay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131">
            <a:extLst>
              <a:ext uri="{FF2B5EF4-FFF2-40B4-BE49-F238E27FC236}">
                <a16:creationId xmlns:a16="http://schemas.microsoft.com/office/drawing/2014/main" id="{9CBEBD5A-E8F5-41D5-88D1-B4886065823E}"/>
              </a:ext>
            </a:extLst>
          </p:cNvPr>
          <p:cNvSpPr/>
          <p:nvPr/>
        </p:nvSpPr>
        <p:spPr>
          <a:xfrm>
            <a:off x="3173277" y="1107633"/>
            <a:ext cx="5813586" cy="23124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TVS-1672XU-</a:t>
            </a:r>
            <a:r>
              <a:rPr lang="en-US" sz="30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sz="3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3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i3</a:t>
            </a:r>
            <a:r>
              <a:rPr lang="en-US" sz="3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3000" b="1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30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zh-TW" altLang="en-US" sz="3000">
              <a:solidFill>
                <a:srgbClr val="04DEFC"/>
              </a:solidFill>
            </a:endParaRP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</a:rPr>
              <a:t>Intel® Core™ i3-8100 </a:t>
            </a:r>
            <a:r>
              <a:rPr lang="en-US" sz="2000" b="1">
                <a:solidFill>
                  <a:srgbClr val="FF0000"/>
                </a:solidFill>
              </a:rPr>
              <a:t>4-core</a:t>
            </a:r>
            <a:r>
              <a:rPr lang="en-US" sz="2000" b="1">
                <a:solidFill>
                  <a:schemeClr val="bg1"/>
                </a:solidFill>
              </a:rPr>
              <a:t> 3.6 GHz Processor </a:t>
            </a: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DDR4 RAM (2x 4GB) </a:t>
            </a:r>
            <a:endParaRPr lang="en-US" sz="2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3B32886-C71F-4532-A87F-210EF0347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34" y="3271412"/>
            <a:ext cx="5320011" cy="1801711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B726A545-49EE-47F5-ABDD-F22B75717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59" y="3783105"/>
            <a:ext cx="1036030" cy="1036030"/>
          </a:xfrm>
          <a:prstGeom prst="rect">
            <a:avLst/>
          </a:prstGeom>
          <a:effectLst>
            <a:reflection blurRad="25400" stA="51000" endPos="31000" dist="50800" dir="5400000" sy="-100000" algn="bl" rotWithShape="0"/>
          </a:effectLst>
        </p:spPr>
      </p:pic>
      <p:grpSp>
        <p:nvGrpSpPr>
          <p:cNvPr id="13" name="群組 9">
            <a:extLst>
              <a:ext uri="{FF2B5EF4-FFF2-40B4-BE49-F238E27FC236}">
                <a16:creationId xmlns:a16="http://schemas.microsoft.com/office/drawing/2014/main" id="{E4108BDE-CDCD-7340-A0D6-10E0D2607A12}"/>
              </a:ext>
            </a:extLst>
          </p:cNvPr>
          <p:cNvGrpSpPr/>
          <p:nvPr/>
        </p:nvGrpSpPr>
        <p:grpSpPr>
          <a:xfrm>
            <a:off x="389342" y="1213248"/>
            <a:ext cx="2683874" cy="784257"/>
            <a:chOff x="642032" y="1084417"/>
            <a:chExt cx="2683874" cy="784257"/>
          </a:xfrm>
        </p:grpSpPr>
        <p:grpSp>
          <p:nvGrpSpPr>
            <p:cNvPr id="14" name="群組 8">
              <a:extLst>
                <a:ext uri="{FF2B5EF4-FFF2-40B4-BE49-F238E27FC236}">
                  <a16:creationId xmlns:a16="http://schemas.microsoft.com/office/drawing/2014/main" id="{10DF44F6-8E13-A047-9045-8F8E055C951B}"/>
                </a:ext>
              </a:extLst>
            </p:cNvPr>
            <p:cNvGrpSpPr/>
            <p:nvPr/>
          </p:nvGrpSpPr>
          <p:grpSpPr>
            <a:xfrm>
              <a:off x="642032" y="1084417"/>
              <a:ext cx="2683874" cy="784257"/>
              <a:chOff x="642032" y="1084417"/>
              <a:chExt cx="2683874" cy="784257"/>
            </a:xfrm>
          </p:grpSpPr>
          <p:pic>
            <p:nvPicPr>
              <p:cNvPr id="17" name="圖形 4">
                <a:extLst>
                  <a:ext uri="{FF2B5EF4-FFF2-40B4-BE49-F238E27FC236}">
                    <a16:creationId xmlns:a16="http://schemas.microsoft.com/office/drawing/2014/main" id="{DFC90E7C-4D43-404F-A230-A5A05B15B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83874" cy="784257"/>
              </a:xfrm>
              <a:prstGeom prst="rect">
                <a:avLst/>
              </a:prstGeom>
            </p:spPr>
          </p:pic>
          <p:pic>
            <p:nvPicPr>
              <p:cNvPr id="18" name="圖形 7">
                <a:extLst>
                  <a:ext uri="{FF2B5EF4-FFF2-40B4-BE49-F238E27FC236}">
                    <a16:creationId xmlns:a16="http://schemas.microsoft.com/office/drawing/2014/main" id="{4166483B-E60E-CA41-B734-CAC4B67D8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25721" y="1228490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15" name="矩形 64">
              <a:extLst>
                <a:ext uri="{FF2B5EF4-FFF2-40B4-BE49-F238E27FC236}">
                  <a16:creationId xmlns:a16="http://schemas.microsoft.com/office/drawing/2014/main" id="{54980F37-4E7E-0047-B163-1D8D7B72207C}"/>
                </a:ext>
              </a:extLst>
            </p:cNvPr>
            <p:cNvSpPr/>
            <p:nvPr/>
          </p:nvSpPr>
          <p:spPr>
            <a:xfrm>
              <a:off x="1041872" y="1169046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2x500W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091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形 15">
            <a:extLst>
              <a:ext uri="{FF2B5EF4-FFF2-40B4-BE49-F238E27FC236}">
                <a16:creationId xmlns:a16="http://schemas.microsoft.com/office/drawing/2014/main" id="{286AE102-5263-48A2-9E54-DF9403A1A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300" y="2437816"/>
            <a:ext cx="2158650" cy="1194824"/>
          </a:xfrm>
          <a:prstGeom prst="rect">
            <a:avLst/>
          </a:prstGeom>
        </p:spPr>
      </p:pic>
      <p:sp>
        <p:nvSpPr>
          <p:cNvPr id="17" name="Shape 275">
            <a:extLst>
              <a:ext uri="{FF2B5EF4-FFF2-40B4-BE49-F238E27FC236}">
                <a16:creationId xmlns:a16="http://schemas.microsoft.com/office/drawing/2014/main" id="{C2D35FB2-C9D8-4CDF-90DA-34FB4B59F5A4}"/>
              </a:ext>
            </a:extLst>
          </p:cNvPr>
          <p:cNvSpPr/>
          <p:nvPr/>
        </p:nvSpPr>
        <p:spPr>
          <a:xfrm>
            <a:off x="1218964" y="2579343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07551-54FC-3048-BBCD-5C1F58D37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Hant" sz="4000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4U</a:t>
            </a:r>
            <a:r>
              <a:rPr lang="en-US" altLang="zh-Hant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24-bay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31">
            <a:extLst>
              <a:ext uri="{FF2B5EF4-FFF2-40B4-BE49-F238E27FC236}">
                <a16:creationId xmlns:a16="http://schemas.microsoft.com/office/drawing/2014/main" id="{A20B6328-6227-4BD4-A3A5-EECBAE4973BD}"/>
              </a:ext>
            </a:extLst>
          </p:cNvPr>
          <p:cNvSpPr/>
          <p:nvPr/>
        </p:nvSpPr>
        <p:spPr>
          <a:xfrm>
            <a:off x="3137647" y="1118108"/>
            <a:ext cx="5025006" cy="19379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sz="3000" b="1">
                <a:solidFill>
                  <a:schemeClr val="bg1"/>
                </a:solidFill>
                <a:latin typeface="Arial"/>
                <a:cs typeface="Arial"/>
                <a:sym typeface="Arial"/>
              </a:rPr>
              <a:t>TVS-2472XU-</a:t>
            </a:r>
            <a:r>
              <a:rPr lang="en-US" sz="3000" b="1">
                <a:solidFill>
                  <a:srgbClr val="FFC000"/>
                </a:solidFill>
                <a:latin typeface="Arial"/>
                <a:cs typeface="Arial"/>
                <a:sym typeface="Arial"/>
              </a:rPr>
              <a:t>RP</a:t>
            </a:r>
            <a:r>
              <a:rPr lang="en-US" sz="3000" b="1">
                <a:solidFill>
                  <a:schemeClr val="bg1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3000" b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i5</a:t>
            </a:r>
            <a:r>
              <a:rPr lang="en-US" sz="3000" b="1">
                <a:solidFill>
                  <a:schemeClr val="bg1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3000" b="1">
                <a:solidFill>
                  <a:srgbClr val="04DEFC"/>
                </a:solidFill>
                <a:latin typeface="Arial"/>
                <a:cs typeface="Arial"/>
                <a:sym typeface="Arial"/>
              </a:rPr>
              <a:t>8G</a:t>
            </a:r>
            <a:endParaRPr lang="zh-TW" altLang="en-US" sz="3000" b="1">
              <a:solidFill>
                <a:srgbClr val="04DEFC"/>
              </a:solidFill>
              <a:latin typeface="Arial"/>
              <a:cs typeface="Arial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</a:rPr>
              <a:t>Intel® Core™ i5-8500 </a:t>
            </a:r>
            <a:r>
              <a:rPr lang="en-US" sz="2000" b="1">
                <a:solidFill>
                  <a:srgbClr val="FF0000"/>
                </a:solidFill>
              </a:rPr>
              <a:t>6-core</a:t>
            </a:r>
            <a:r>
              <a:rPr lang="en-US" sz="2000" b="1">
                <a:solidFill>
                  <a:schemeClr val="bg1"/>
                </a:solidFill>
              </a:rPr>
              <a:t> 3.0 GHz Processor, </a:t>
            </a:r>
            <a:r>
              <a:rPr lang="en-US" sz="2000" b="1">
                <a:solidFill>
                  <a:srgbClr val="FF0000"/>
                </a:solidFill>
              </a:rPr>
              <a:t>Max turbo to 4.0 GHz</a:t>
            </a:r>
            <a:endParaRPr lang="en-US" sz="2000" b="1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DDR4 RAM (2x 4GB)</a:t>
            </a: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2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3" name="圖片 56">
            <a:extLst>
              <a:ext uri="{FF2B5EF4-FFF2-40B4-BE49-F238E27FC236}">
                <a16:creationId xmlns:a16="http://schemas.microsoft.com/office/drawing/2014/main" id="{6ACC4DA8-932A-4C8F-A332-E93E4F1A35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17722" b="15621"/>
          <a:stretch/>
        </p:blipFill>
        <p:spPr>
          <a:xfrm>
            <a:off x="-308" y="3170211"/>
            <a:ext cx="4656196" cy="203161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E02A2AD-C4BC-4FD7-A6A2-F2CDE3445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88" y="3750737"/>
            <a:ext cx="1036030" cy="1036030"/>
          </a:xfrm>
          <a:prstGeom prst="rect">
            <a:avLst/>
          </a:prstGeom>
          <a:effectLst>
            <a:reflection blurRad="25400" stA="51000" endPos="31000" dist="50800" dir="5400000" sy="-100000" algn="bl" rotWithShape="0"/>
          </a:effectLst>
        </p:spPr>
      </p:pic>
      <p:grpSp>
        <p:nvGrpSpPr>
          <p:cNvPr id="13" name="群組 9">
            <a:extLst>
              <a:ext uri="{FF2B5EF4-FFF2-40B4-BE49-F238E27FC236}">
                <a16:creationId xmlns:a16="http://schemas.microsoft.com/office/drawing/2014/main" id="{CEA8B5D4-2DC0-294A-99C3-46A6147C27CD}"/>
              </a:ext>
            </a:extLst>
          </p:cNvPr>
          <p:cNvGrpSpPr/>
          <p:nvPr/>
        </p:nvGrpSpPr>
        <p:grpSpPr>
          <a:xfrm>
            <a:off x="389342" y="1213248"/>
            <a:ext cx="2683874" cy="784257"/>
            <a:chOff x="642032" y="1084417"/>
            <a:chExt cx="2683874" cy="784257"/>
          </a:xfrm>
        </p:grpSpPr>
        <p:grpSp>
          <p:nvGrpSpPr>
            <p:cNvPr id="14" name="群組 8">
              <a:extLst>
                <a:ext uri="{FF2B5EF4-FFF2-40B4-BE49-F238E27FC236}">
                  <a16:creationId xmlns:a16="http://schemas.microsoft.com/office/drawing/2014/main" id="{6416858D-4937-994E-90D5-B353492FF081}"/>
                </a:ext>
              </a:extLst>
            </p:cNvPr>
            <p:cNvGrpSpPr/>
            <p:nvPr/>
          </p:nvGrpSpPr>
          <p:grpSpPr>
            <a:xfrm>
              <a:off x="642032" y="1084417"/>
              <a:ext cx="2683874" cy="784257"/>
              <a:chOff x="642032" y="1084417"/>
              <a:chExt cx="2683874" cy="784257"/>
            </a:xfrm>
          </p:grpSpPr>
          <p:pic>
            <p:nvPicPr>
              <p:cNvPr id="20" name="圖形 4">
                <a:extLst>
                  <a:ext uri="{FF2B5EF4-FFF2-40B4-BE49-F238E27FC236}">
                    <a16:creationId xmlns:a16="http://schemas.microsoft.com/office/drawing/2014/main" id="{E26A13EE-5B4C-0F46-8A5A-EA930EEF6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83874" cy="784257"/>
              </a:xfrm>
              <a:prstGeom prst="rect">
                <a:avLst/>
              </a:prstGeom>
            </p:spPr>
          </p:pic>
          <p:pic>
            <p:nvPicPr>
              <p:cNvPr id="22" name="圖形 7">
                <a:extLst>
                  <a:ext uri="{FF2B5EF4-FFF2-40B4-BE49-F238E27FC236}">
                    <a16:creationId xmlns:a16="http://schemas.microsoft.com/office/drawing/2014/main" id="{C919DC63-888C-9E46-AE0E-0B1479D8D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25721" y="1228490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15" name="矩形 64">
              <a:extLst>
                <a:ext uri="{FF2B5EF4-FFF2-40B4-BE49-F238E27FC236}">
                  <a16:creationId xmlns:a16="http://schemas.microsoft.com/office/drawing/2014/main" id="{9C7329CD-2107-894B-BB35-3325545C3E08}"/>
                </a:ext>
              </a:extLst>
            </p:cNvPr>
            <p:cNvSpPr/>
            <p:nvPr/>
          </p:nvSpPr>
          <p:spPr>
            <a:xfrm>
              <a:off x="1041872" y="1169046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2x800W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068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7BAE2DFE-D395-47A7-9CE8-DC24B422A9B0}"/>
              </a:ext>
            </a:extLst>
          </p:cNvPr>
          <p:cNvGrpSpPr/>
          <p:nvPr/>
        </p:nvGrpSpPr>
        <p:grpSpPr>
          <a:xfrm>
            <a:off x="948399" y="1615668"/>
            <a:ext cx="3347271" cy="2026637"/>
            <a:chOff x="955275" y="1560667"/>
            <a:chExt cx="3347271" cy="2026637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DD7BC284-C939-4865-B4B5-AD75B18CC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41783" y="2165057"/>
              <a:ext cx="2948954" cy="614049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D4B63AA6-6A2F-44EA-AB53-DE65E5D66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1783" y="1560667"/>
              <a:ext cx="2954756" cy="502363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CE4F136F-A8D1-4B9E-B580-74B19C90BB1B}"/>
                </a:ext>
              </a:extLst>
            </p:cNvPr>
            <p:cNvSpPr txBox="1">
              <a:spLocks/>
            </p:cNvSpPr>
            <p:nvPr/>
          </p:nvSpPr>
          <p:spPr>
            <a:xfrm>
              <a:off x="955275" y="2779106"/>
              <a:ext cx="3347271" cy="80819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TW" spc="-1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Hardware</a:t>
              </a:r>
            </a:p>
            <a:p>
              <a:pPr algn="ctr"/>
              <a:r>
                <a:rPr lang="en-US" altLang="zh-TW" spc="-1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Introduction</a:t>
              </a:r>
              <a:endParaRPr lang="en-US" spc="-150"/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3C29E89D-88E8-4E89-BC78-E732932D1A0B}"/>
              </a:ext>
            </a:extLst>
          </p:cNvPr>
          <p:cNvSpPr/>
          <p:nvPr/>
        </p:nvSpPr>
        <p:spPr>
          <a:xfrm>
            <a:off x="1003665" y="1416817"/>
            <a:ext cx="3236740" cy="2652612"/>
          </a:xfrm>
          <a:prstGeom prst="rect">
            <a:avLst/>
          </a:prstGeom>
          <a:noFill/>
          <a:ln w="57150">
            <a:solidFill>
              <a:srgbClr val="DAF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4837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0622-E9BD-8F48-BBFD-1E649CCD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64" y="150134"/>
            <a:ext cx="8993690" cy="822960"/>
          </a:xfrm>
        </p:spPr>
        <p:txBody>
          <a:bodyPr>
            <a:noAutofit/>
          </a:bodyPr>
          <a:lstStyle/>
          <a:p>
            <a:r>
              <a:rPr lang="en-US" altLang="zh-Hant" sz="35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Enjoy</a:t>
            </a:r>
            <a:r>
              <a:rPr lang="en-US" altLang="zh-Hant" sz="3500">
                <a:solidFill>
                  <a:schemeClr val="lt1"/>
                </a:solidFill>
                <a:latin typeface="Arial "/>
                <a:ea typeface="Microsoft JhengHei" panose="020B0604030504040204" pitchFamily="34" charset="-120"/>
                <a:cs typeface="Arial"/>
              </a:rPr>
              <a:t> </a:t>
            </a:r>
            <a:r>
              <a:rPr lang="en-US" altLang="zh-Hant" sz="3500" err="1">
                <a:solidFill>
                  <a:srgbClr val="FFFFFF"/>
                </a:solidFill>
                <a:latin typeface="Arial "/>
                <a:cs typeface="Arial"/>
              </a:rPr>
              <a:t>Qtier</a:t>
            </a:r>
            <a:r>
              <a:rPr lang="en-US" altLang="zh-Hant" sz="3500">
                <a:solidFill>
                  <a:srgbClr val="FFFFFF"/>
                </a:solidFill>
                <a:latin typeface="Arial "/>
                <a:cs typeface="Arial"/>
              </a:rPr>
              <a:t> and SSD cache in a 1U NAS</a:t>
            </a:r>
            <a:endParaRPr lang="en-US" sz="3500">
              <a:latin typeface="Arial 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7DB85-B370-E44C-9123-7C8E81113A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30734"/>
          <a:stretch/>
        </p:blipFill>
        <p:spPr>
          <a:xfrm>
            <a:off x="357158" y="1142990"/>
            <a:ext cx="8571429" cy="3711356"/>
          </a:xfrm>
          <a:prstGeom prst="rect">
            <a:avLst/>
          </a:prstGeom>
        </p:spPr>
      </p:pic>
      <p:grpSp>
        <p:nvGrpSpPr>
          <p:cNvPr id="4" name="群組 27">
            <a:extLst>
              <a:ext uri="{FF2B5EF4-FFF2-40B4-BE49-F238E27FC236}">
                <a16:creationId xmlns:a16="http://schemas.microsoft.com/office/drawing/2014/main" id="{53C44E85-28A2-9948-8334-DE576B94FA0F}"/>
              </a:ext>
            </a:extLst>
          </p:cNvPr>
          <p:cNvGrpSpPr/>
          <p:nvPr/>
        </p:nvGrpSpPr>
        <p:grpSpPr>
          <a:xfrm>
            <a:off x="1323831" y="3428993"/>
            <a:ext cx="6666933" cy="142889"/>
            <a:chOff x="1602745" y="3428993"/>
            <a:chExt cx="6250251" cy="142889"/>
          </a:xfrm>
        </p:grpSpPr>
        <p:sp>
          <p:nvSpPr>
            <p:cNvPr id="5" name="手繪多邊形 18">
              <a:extLst>
                <a:ext uri="{FF2B5EF4-FFF2-40B4-BE49-F238E27FC236}">
                  <a16:creationId xmlns:a16="http://schemas.microsoft.com/office/drawing/2014/main" id="{F171B170-7792-7D40-8327-EAA3FE46B3D9}"/>
                </a:ext>
              </a:extLst>
            </p:cNvPr>
            <p:cNvSpPr/>
            <p:nvPr/>
          </p:nvSpPr>
          <p:spPr>
            <a:xfrm>
              <a:off x="1602745" y="3428993"/>
              <a:ext cx="6250251" cy="142889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solidFill>
              <a:srgbClr val="00B0F0">
                <a:alpha val="31000"/>
              </a:srgbClr>
            </a:solidFill>
            <a:ln w="9525">
              <a:solidFill>
                <a:srgbClr val="04D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手繪多邊形 25">
              <a:extLst>
                <a:ext uri="{FF2B5EF4-FFF2-40B4-BE49-F238E27FC236}">
                  <a16:creationId xmlns:a16="http://schemas.microsoft.com/office/drawing/2014/main" id="{A28BFD5A-D1E6-C446-8144-5C15A2045BED}"/>
                </a:ext>
              </a:extLst>
            </p:cNvPr>
            <p:cNvSpPr/>
            <p:nvPr/>
          </p:nvSpPr>
          <p:spPr>
            <a:xfrm>
              <a:off x="1602745" y="3428994"/>
              <a:ext cx="6250251" cy="142888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noFill/>
            <a:ln w="9525">
              <a:solidFill>
                <a:srgbClr val="04D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accent5">
                      <a:lumMod val="50000"/>
                    </a:schemeClr>
                  </a:solidFill>
                </a:ln>
              </a:endParaRPr>
            </a:p>
          </p:txBody>
        </p:sp>
      </p:grpSp>
      <p:sp>
        <p:nvSpPr>
          <p:cNvPr id="7" name="Shape 183">
            <a:extLst>
              <a:ext uri="{FF2B5EF4-FFF2-40B4-BE49-F238E27FC236}">
                <a16:creationId xmlns:a16="http://schemas.microsoft.com/office/drawing/2014/main" id="{AC0BB96F-6FFE-E346-97CB-566C62E2F8E0}"/>
              </a:ext>
            </a:extLst>
          </p:cNvPr>
          <p:cNvSpPr txBox="1"/>
          <p:nvPr/>
        </p:nvSpPr>
        <p:spPr>
          <a:xfrm flipH="1">
            <a:off x="3016943" y="4381013"/>
            <a:ext cx="3269569" cy="353770"/>
          </a:xfrm>
          <a:prstGeom prst="rect">
            <a:avLst/>
          </a:prstGeom>
          <a:solidFill>
            <a:srgbClr val="FFCB2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en-US" altLang="zh-TW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3.5”SATA 6Gb/s HDD/SSD port</a:t>
            </a:r>
            <a:endParaRPr lang="zh-TW" sz="1500" b="1" i="0" u="none" strike="noStrike" cap="none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圓角矩形 13">
            <a:extLst>
              <a:ext uri="{FF2B5EF4-FFF2-40B4-BE49-F238E27FC236}">
                <a16:creationId xmlns:a16="http://schemas.microsoft.com/office/drawing/2014/main" id="{7CB00445-E7E9-604E-9901-ADD7086C575D}"/>
              </a:ext>
            </a:extLst>
          </p:cNvPr>
          <p:cNvSpPr/>
          <p:nvPr/>
        </p:nvSpPr>
        <p:spPr>
          <a:xfrm>
            <a:off x="1043873" y="3848223"/>
            <a:ext cx="7153359" cy="52375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CB25"/>
            </a:solidFill>
          </a:ln>
          <a:effectLst>
            <a:glow rad="127000">
              <a:srgbClr val="FFC0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21">
            <a:extLst>
              <a:ext uri="{FF2B5EF4-FFF2-40B4-BE49-F238E27FC236}">
                <a16:creationId xmlns:a16="http://schemas.microsoft.com/office/drawing/2014/main" id="{F45C7A97-14E9-F246-862C-5484389EEE63}"/>
              </a:ext>
            </a:extLst>
          </p:cNvPr>
          <p:cNvSpPr/>
          <p:nvPr/>
        </p:nvSpPr>
        <p:spPr>
          <a:xfrm>
            <a:off x="5072066" y="3633795"/>
            <a:ext cx="2357454" cy="214314"/>
          </a:xfrm>
          <a:prstGeom prst="roundRect">
            <a:avLst/>
          </a:prstGeom>
          <a:noFill/>
          <a:ln w="12700">
            <a:solidFill>
              <a:srgbClr val="E7FC20"/>
            </a:solidFill>
          </a:ln>
          <a:effectLst>
            <a:glow rad="76200">
              <a:srgbClr val="92D05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15">
            <a:extLst>
              <a:ext uri="{FF2B5EF4-FFF2-40B4-BE49-F238E27FC236}">
                <a16:creationId xmlns:a16="http://schemas.microsoft.com/office/drawing/2014/main" id="{C248F594-BBF6-214B-8A07-1E0E2BB05CE4}"/>
              </a:ext>
            </a:extLst>
          </p:cNvPr>
          <p:cNvSpPr/>
          <p:nvPr/>
        </p:nvSpPr>
        <p:spPr>
          <a:xfrm>
            <a:off x="285720" y="2006520"/>
            <a:ext cx="5072098" cy="1136734"/>
          </a:xfrm>
          <a:prstGeom prst="wedgeRectCallout">
            <a:avLst>
              <a:gd name="adj1" fmla="val 46258"/>
              <a:gd name="adj2" fmla="val 100814"/>
            </a:avLst>
          </a:prstGeom>
          <a:solidFill>
            <a:schemeClr val="tx1"/>
          </a:solidFill>
          <a:ln w="12700">
            <a:solidFill>
              <a:srgbClr val="E7FC20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Shape 183">
            <a:extLst>
              <a:ext uri="{FF2B5EF4-FFF2-40B4-BE49-F238E27FC236}">
                <a16:creationId xmlns:a16="http://schemas.microsoft.com/office/drawing/2014/main" id="{190DC689-B27E-C94B-81FE-CADC478BF37D}"/>
              </a:ext>
            </a:extLst>
          </p:cNvPr>
          <p:cNvSpPr txBox="1"/>
          <p:nvPr/>
        </p:nvSpPr>
        <p:spPr>
          <a:xfrm flipH="1">
            <a:off x="325610" y="2089547"/>
            <a:ext cx="364333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LED </a:t>
            </a: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indicators</a:t>
            </a:r>
            <a:r>
              <a:rPr lang="en-US" altLang="zh-CN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: </a:t>
            </a:r>
          </a:p>
          <a:p>
            <a:pPr>
              <a:buClr>
                <a:srgbClr val="595959"/>
              </a:buClr>
              <a:buSzPct val="25000"/>
            </a:pP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System status</a:t>
            </a:r>
            <a:r>
              <a:rPr lang="en-US" altLang="zh-CN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network</a:t>
            </a:r>
            <a:r>
              <a:rPr lang="en-US" altLang="zh-CN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disks</a:t>
            </a:r>
            <a:endParaRPr lang="zh-TW" altLang="en-US" sz="1500" b="1">
              <a:solidFill>
                <a:srgbClr val="D0F8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圖片 28" descr="TS-977XU_front.jpg">
            <a:extLst>
              <a:ext uri="{FF2B5EF4-FFF2-40B4-BE49-F238E27FC236}">
                <a16:creationId xmlns:a16="http://schemas.microsoft.com/office/drawing/2014/main" id="{19FC6D40-845C-CE4B-AD01-3818B27E9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704256"/>
            <a:ext cx="4929222" cy="357800"/>
          </a:xfrm>
          <a:prstGeom prst="rect">
            <a:avLst/>
          </a:prstGeom>
        </p:spPr>
      </p:pic>
      <p:sp>
        <p:nvSpPr>
          <p:cNvPr id="13" name="矩形圖說文字 15">
            <a:extLst>
              <a:ext uri="{FF2B5EF4-FFF2-40B4-BE49-F238E27FC236}">
                <a16:creationId xmlns:a16="http://schemas.microsoft.com/office/drawing/2014/main" id="{7DEB3C50-7787-4F40-BE02-1B416390EAD2}"/>
              </a:ext>
            </a:extLst>
          </p:cNvPr>
          <p:cNvSpPr/>
          <p:nvPr/>
        </p:nvSpPr>
        <p:spPr>
          <a:xfrm>
            <a:off x="5476153" y="1146138"/>
            <a:ext cx="3237280" cy="1997115"/>
          </a:xfrm>
          <a:prstGeom prst="wedgeRectCallout">
            <a:avLst>
              <a:gd name="adj1" fmla="val 3265"/>
              <a:gd name="adj2" fmla="val 68552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2" descr="D:\工作進行中\20170911直播母版16比9\各場PPT元素\20180504\TS-977XU_open-top 拷貝.png">
            <a:extLst>
              <a:ext uri="{FF2B5EF4-FFF2-40B4-BE49-F238E27FC236}">
                <a16:creationId xmlns:a16="http://schemas.microsoft.com/office/drawing/2014/main" id="{3439D1A6-EF6C-EB4C-AD48-8CA25AC18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1487" t="-224" r="21487" b="56830"/>
          <a:stretch/>
        </p:blipFill>
        <p:spPr bwMode="auto">
          <a:xfrm rot="10800000">
            <a:off x="5552956" y="1207057"/>
            <a:ext cx="3154377" cy="15001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  <p:sp>
        <p:nvSpPr>
          <p:cNvPr id="15" name="Shape 183">
            <a:extLst>
              <a:ext uri="{FF2B5EF4-FFF2-40B4-BE49-F238E27FC236}">
                <a16:creationId xmlns:a16="http://schemas.microsoft.com/office/drawing/2014/main" id="{686CE647-3EC9-804E-A978-41D77A83AAB8}"/>
              </a:ext>
            </a:extLst>
          </p:cNvPr>
          <p:cNvSpPr txBox="1"/>
          <p:nvPr/>
        </p:nvSpPr>
        <p:spPr>
          <a:xfrm flipH="1">
            <a:off x="6286512" y="2530890"/>
            <a:ext cx="2330170" cy="571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 x 2.5”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SATA 6Gb/s SSD port</a:t>
            </a:r>
            <a:endParaRPr lang="zh-TW" sz="1500" b="1" i="0" u="none" strike="noStrike" cap="none">
              <a:solidFill>
                <a:srgbClr val="04DEF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流程圖: 程序 11">
            <a:extLst>
              <a:ext uri="{FF2B5EF4-FFF2-40B4-BE49-F238E27FC236}">
                <a16:creationId xmlns:a16="http://schemas.microsoft.com/office/drawing/2014/main" id="{E3FE754C-0517-944E-9F91-4D58657B3EEF}"/>
              </a:ext>
            </a:extLst>
          </p:cNvPr>
          <p:cNvSpPr/>
          <p:nvPr/>
        </p:nvSpPr>
        <p:spPr>
          <a:xfrm>
            <a:off x="5607781" y="1191521"/>
            <a:ext cx="3008901" cy="709462"/>
          </a:xfrm>
          <a:prstGeom prst="flowChartProcess">
            <a:avLst/>
          </a:prstGeom>
          <a:gradFill>
            <a:gsLst>
              <a:gs pos="83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221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F9F6AA67-A97D-4565-87C9-2CCF2D7AE3D7}"/>
              </a:ext>
            </a:extLst>
          </p:cNvPr>
          <p:cNvGrpSpPr/>
          <p:nvPr/>
        </p:nvGrpSpPr>
        <p:grpSpPr>
          <a:xfrm>
            <a:off x="6979281" y="854646"/>
            <a:ext cx="2120976" cy="1426414"/>
            <a:chOff x="6948028" y="960154"/>
            <a:chExt cx="2120976" cy="1426414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B953CF23-ADAD-476D-9478-5CA35AD9D00C}"/>
                </a:ext>
              </a:extLst>
            </p:cNvPr>
            <p:cNvGrpSpPr/>
            <p:nvPr/>
          </p:nvGrpSpPr>
          <p:grpSpPr>
            <a:xfrm>
              <a:off x="6948028" y="960154"/>
              <a:ext cx="2120976" cy="1426414"/>
              <a:chOff x="5164028" y="2849112"/>
              <a:chExt cx="1883068" cy="1266413"/>
            </a:xfrm>
          </p:grpSpPr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4F27B5F3-D2AF-4B6F-A5FC-47DD21743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4028" y="2893101"/>
                <a:ext cx="1883068" cy="1222424"/>
              </a:xfrm>
              <a:prstGeom prst="rect">
                <a:avLst/>
              </a:prstGeom>
            </p:spPr>
          </p:pic>
          <p:pic>
            <p:nvPicPr>
              <p:cNvPr id="49" name="圖片 48">
                <a:extLst>
                  <a:ext uri="{FF2B5EF4-FFF2-40B4-BE49-F238E27FC236}">
                    <a16:creationId xmlns:a16="http://schemas.microsoft.com/office/drawing/2014/main" id="{8FC94242-4FB2-44FF-B1BB-88F4EDC680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120" t="30561" r="1442" b="35303"/>
              <a:stretch/>
            </p:blipFill>
            <p:spPr>
              <a:xfrm>
                <a:off x="5295158" y="2849112"/>
                <a:ext cx="1627873" cy="927816"/>
              </a:xfrm>
              <a:prstGeom prst="rect">
                <a:avLst/>
              </a:prstGeom>
            </p:spPr>
          </p:pic>
        </p:grpSp>
        <p:sp>
          <p:nvSpPr>
            <p:cNvPr id="66" name="圓角矩形 13">
              <a:extLst>
                <a:ext uri="{FF2B5EF4-FFF2-40B4-BE49-F238E27FC236}">
                  <a16:creationId xmlns:a16="http://schemas.microsoft.com/office/drawing/2014/main" id="{048C9558-1A47-48D7-8FBE-AF1B901A7ED0}"/>
                </a:ext>
              </a:extLst>
            </p:cNvPr>
            <p:cNvSpPr/>
            <p:nvPr/>
          </p:nvSpPr>
          <p:spPr>
            <a:xfrm>
              <a:off x="7102403" y="1474274"/>
              <a:ext cx="1772078" cy="463802"/>
            </a:xfrm>
            <a:prstGeom prst="roundRect">
              <a:avLst>
                <a:gd name="adj" fmla="val 4902"/>
              </a:avLst>
            </a:prstGeom>
            <a:noFill/>
            <a:ln w="19050">
              <a:solidFill>
                <a:srgbClr val="FFFF00"/>
              </a:solidFill>
            </a:ln>
            <a:effectLst>
              <a:glow rad="63500">
                <a:srgbClr val="8CFF01">
                  <a:alpha val="4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C1F21678-E3ED-4DF2-A8A5-58A0A87188FD}"/>
              </a:ext>
            </a:extLst>
          </p:cNvPr>
          <p:cNvCxnSpPr>
            <a:cxnSpLocks/>
          </p:cNvCxnSpPr>
          <p:nvPr/>
        </p:nvCxnSpPr>
        <p:spPr>
          <a:xfrm>
            <a:off x="5573327" y="3396675"/>
            <a:ext cx="0" cy="3974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C8C80CB-8B1B-1E4A-BB45-F9CDF1A8A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7" b="37471"/>
          <a:stretch/>
        </p:blipFill>
        <p:spPr>
          <a:xfrm>
            <a:off x="43743" y="2270190"/>
            <a:ext cx="7747815" cy="1261066"/>
          </a:xfrm>
          <a:prstGeom prst="rect">
            <a:avLst/>
          </a:prstGeom>
          <a:effectLst>
            <a:reflection blurRad="38100" stA="22000" endPos="38000" dir="5400000" sy="-100000" algn="bl" rotWithShape="0"/>
          </a:effectLst>
        </p:spPr>
      </p:pic>
      <p:cxnSp>
        <p:nvCxnSpPr>
          <p:cNvPr id="79" name="Straight Connector 10">
            <a:extLst>
              <a:ext uri="{FF2B5EF4-FFF2-40B4-BE49-F238E27FC236}">
                <a16:creationId xmlns:a16="http://schemas.microsoft.com/office/drawing/2014/main" id="{BD224513-C81A-9844-B45B-D48E629831B8}"/>
              </a:ext>
            </a:extLst>
          </p:cNvPr>
          <p:cNvCxnSpPr>
            <a:cxnSpLocks/>
          </p:cNvCxnSpPr>
          <p:nvPr/>
        </p:nvCxnSpPr>
        <p:spPr>
          <a:xfrm rot="10800000">
            <a:off x="2662216" y="3340481"/>
            <a:ext cx="905145" cy="520986"/>
          </a:xfrm>
          <a:prstGeom prst="bentConnector3">
            <a:avLst>
              <a:gd name="adj1" fmla="val 102042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87626" y="255015"/>
            <a:ext cx="8635287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Hant" sz="35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TVS-972XU/TVS-972XU-RP Rear View</a:t>
            </a:r>
            <a:endParaRPr lang="en-US" sz="3500" b="1" i="0" u="none" strike="noStrike" cap="none">
              <a:solidFill>
                <a:schemeClr val="lt1"/>
              </a:solidFill>
              <a:latin typeface="Arial 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cxnSp>
        <p:nvCxnSpPr>
          <p:cNvPr id="67" name="直線接點 66"/>
          <p:cNvCxnSpPr>
            <a:cxnSpLocks/>
          </p:cNvCxnSpPr>
          <p:nvPr/>
        </p:nvCxnSpPr>
        <p:spPr>
          <a:xfrm>
            <a:off x="2376754" y="1633984"/>
            <a:ext cx="0" cy="116463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圖案 68"/>
          <p:cNvCxnSpPr>
            <a:cxnSpLocks/>
          </p:cNvCxnSpPr>
          <p:nvPr/>
        </p:nvCxnSpPr>
        <p:spPr>
          <a:xfrm rot="5400000" flipH="1" flipV="1">
            <a:off x="3153121" y="1803096"/>
            <a:ext cx="1478339" cy="764554"/>
          </a:xfrm>
          <a:prstGeom prst="bentConnector3">
            <a:avLst>
              <a:gd name="adj1" fmla="val 98108"/>
            </a:avLst>
          </a:prstGeom>
          <a:ln w="28575">
            <a:solidFill>
              <a:srgbClr val="A66B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EA6FC9E-47BC-4CB0-93B3-BE96446C5555}"/>
              </a:ext>
            </a:extLst>
          </p:cNvPr>
          <p:cNvGrpSpPr/>
          <p:nvPr/>
        </p:nvGrpSpPr>
        <p:grpSpPr>
          <a:xfrm>
            <a:off x="0" y="3331069"/>
            <a:ext cx="1969827" cy="797111"/>
            <a:chOff x="0" y="3331069"/>
            <a:chExt cx="1969827" cy="79711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F1E588-4FF3-F34D-A81C-F43611FFB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2969" y="3331069"/>
              <a:ext cx="666858" cy="565789"/>
            </a:xfrm>
            <a:prstGeom prst="bentConnector3">
              <a:avLst>
                <a:gd name="adj1" fmla="val 99862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52E973EC-B36F-4C19-94ED-A9EE33992435}"/>
                </a:ext>
              </a:extLst>
            </p:cNvPr>
            <p:cNvGrpSpPr/>
            <p:nvPr/>
          </p:nvGrpSpPr>
          <p:grpSpPr>
            <a:xfrm>
              <a:off x="0" y="3702790"/>
              <a:ext cx="1919990" cy="425390"/>
              <a:chOff x="0" y="5841419"/>
              <a:chExt cx="1919990" cy="425390"/>
            </a:xfrm>
          </p:grpSpPr>
          <p:sp>
            <p:nvSpPr>
              <p:cNvPr id="85" name="矩形: 圓角 84">
                <a:extLst>
                  <a:ext uri="{FF2B5EF4-FFF2-40B4-BE49-F238E27FC236}">
                    <a16:creationId xmlns:a16="http://schemas.microsoft.com/office/drawing/2014/main" id="{D235F2EC-2108-40ED-B02E-201C0245ADDD}"/>
                  </a:ext>
                </a:extLst>
              </p:cNvPr>
              <p:cNvSpPr/>
              <p:nvPr/>
            </p:nvSpPr>
            <p:spPr>
              <a:xfrm>
                <a:off x="52153" y="5841419"/>
                <a:ext cx="1867837" cy="35377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7" name="Shape 183">
                <a:extLst>
                  <a:ext uri="{FF2B5EF4-FFF2-40B4-BE49-F238E27FC236}">
                    <a16:creationId xmlns:a16="http://schemas.microsoft.com/office/drawing/2014/main" id="{3F324120-0C35-4938-8270-7FAC1B47AE06}"/>
                  </a:ext>
                </a:extLst>
              </p:cNvPr>
              <p:cNvSpPr txBox="1"/>
              <p:nvPr/>
            </p:nvSpPr>
            <p:spPr>
              <a:xfrm flipH="1">
                <a:off x="0" y="5913039"/>
                <a:ext cx="1919990" cy="353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altLang="zh-TW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2</a:t>
                </a:r>
                <a:r>
                  <a:rPr lang="en-US" altLang="zh-TW" sz="1300" b="1" i="0" u="none" strike="noStrike" cap="none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 x USB 3.0 (5G) </a:t>
                </a:r>
                <a:r>
                  <a:rPr lang="en-US" altLang="zh-CN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ports</a:t>
                </a:r>
                <a:endParaRPr lang="zh-TW" sz="1300" b="1" i="0" u="none" strike="noStrike" cap="none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endParaRPr>
              </a:p>
            </p:txBody>
          </p:sp>
        </p:grpSp>
      </p:grpSp>
      <p:grpSp>
        <p:nvGrpSpPr>
          <p:cNvPr id="99" name="群組 98">
            <a:extLst>
              <a:ext uri="{FF2B5EF4-FFF2-40B4-BE49-F238E27FC236}">
                <a16:creationId xmlns:a16="http://schemas.microsoft.com/office/drawing/2014/main" id="{834C5436-E281-4080-B126-148763684E6B}"/>
              </a:ext>
            </a:extLst>
          </p:cNvPr>
          <p:cNvGrpSpPr/>
          <p:nvPr/>
        </p:nvGrpSpPr>
        <p:grpSpPr>
          <a:xfrm>
            <a:off x="43743" y="3340485"/>
            <a:ext cx="2515659" cy="1592561"/>
            <a:chOff x="43743" y="3340485"/>
            <a:chExt cx="2515659" cy="1592561"/>
          </a:xfrm>
        </p:grpSpPr>
        <p:cxnSp>
          <p:nvCxnSpPr>
            <p:cNvPr id="44" name="Straight Connector 7">
              <a:extLst>
                <a:ext uri="{FF2B5EF4-FFF2-40B4-BE49-F238E27FC236}">
                  <a16:creationId xmlns:a16="http://schemas.microsoft.com/office/drawing/2014/main" id="{8607F54E-6960-3946-9C10-7B68C2A314C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633964" y="3849054"/>
              <a:ext cx="1200869" cy="183731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群組 73">
              <a:extLst>
                <a:ext uri="{FF2B5EF4-FFF2-40B4-BE49-F238E27FC236}">
                  <a16:creationId xmlns:a16="http://schemas.microsoft.com/office/drawing/2014/main" id="{610ADF43-0F68-455D-A9CD-6212E25C706B}"/>
                </a:ext>
              </a:extLst>
            </p:cNvPr>
            <p:cNvGrpSpPr/>
            <p:nvPr/>
          </p:nvGrpSpPr>
          <p:grpSpPr>
            <a:xfrm>
              <a:off x="43743" y="4541353"/>
              <a:ext cx="2515659" cy="391693"/>
              <a:chOff x="43743" y="4786851"/>
              <a:chExt cx="2515659" cy="391693"/>
            </a:xfrm>
          </p:grpSpPr>
          <p:sp>
            <p:nvSpPr>
              <p:cNvPr id="91" name="矩形: 圓角 90">
                <a:extLst>
                  <a:ext uri="{FF2B5EF4-FFF2-40B4-BE49-F238E27FC236}">
                    <a16:creationId xmlns:a16="http://schemas.microsoft.com/office/drawing/2014/main" id="{1309FF8C-DCF3-4A98-B5E0-5742BB8B41A0}"/>
                  </a:ext>
                </a:extLst>
              </p:cNvPr>
              <p:cNvSpPr/>
              <p:nvPr/>
            </p:nvSpPr>
            <p:spPr>
              <a:xfrm>
                <a:off x="65297" y="4786851"/>
                <a:ext cx="2311457" cy="35377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3" name="Shape 183">
                <a:extLst>
                  <a:ext uri="{FF2B5EF4-FFF2-40B4-BE49-F238E27FC236}">
                    <a16:creationId xmlns:a16="http://schemas.microsoft.com/office/drawing/2014/main" id="{1233126C-8991-4FE1-8B46-2A355DC9AF3D}"/>
                  </a:ext>
                </a:extLst>
              </p:cNvPr>
              <p:cNvSpPr txBox="1"/>
              <p:nvPr/>
            </p:nvSpPr>
            <p:spPr>
              <a:xfrm flipH="1">
                <a:off x="43743" y="4824774"/>
                <a:ext cx="2515659" cy="353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altLang="zh-TW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4 x USB 3.1 Gen2 (10G)</a:t>
                </a:r>
                <a:r>
                  <a:rPr lang="zh-TW" altLang="en-US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 </a:t>
                </a:r>
                <a:r>
                  <a:rPr lang="en-US" altLang="zh-CN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port</a:t>
                </a:r>
                <a:endParaRPr lang="zh-TW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endParaRPr>
              </a:p>
            </p:txBody>
          </p:sp>
        </p:grp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4E07E7F0-B7CC-4B7E-AE14-9BDAFF75820A}"/>
              </a:ext>
            </a:extLst>
          </p:cNvPr>
          <p:cNvGrpSpPr/>
          <p:nvPr/>
        </p:nvGrpSpPr>
        <p:grpSpPr>
          <a:xfrm>
            <a:off x="1958576" y="1283808"/>
            <a:ext cx="1653610" cy="385856"/>
            <a:chOff x="5871266" y="4468362"/>
            <a:chExt cx="1653610" cy="385856"/>
          </a:xfrm>
        </p:grpSpPr>
        <p:sp>
          <p:nvSpPr>
            <p:cNvPr id="101" name="矩形: 圓角 100">
              <a:extLst>
                <a:ext uri="{FF2B5EF4-FFF2-40B4-BE49-F238E27FC236}">
                  <a16:creationId xmlns:a16="http://schemas.microsoft.com/office/drawing/2014/main" id="{07DEA7D7-711D-40BD-8A5F-FA35ACF202BC}"/>
                </a:ext>
              </a:extLst>
            </p:cNvPr>
            <p:cNvSpPr/>
            <p:nvPr/>
          </p:nvSpPr>
          <p:spPr>
            <a:xfrm>
              <a:off x="5871266" y="4468362"/>
              <a:ext cx="1508050" cy="3537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Shape 183">
              <a:extLst>
                <a:ext uri="{FF2B5EF4-FFF2-40B4-BE49-F238E27FC236}">
                  <a16:creationId xmlns:a16="http://schemas.microsoft.com/office/drawing/2014/main" id="{AE5939E9-C69A-4B30-B3EE-C27A7C346DF3}"/>
                </a:ext>
              </a:extLst>
            </p:cNvPr>
            <p:cNvSpPr txBox="1"/>
            <p:nvPr/>
          </p:nvSpPr>
          <p:spPr>
            <a:xfrm flipH="1">
              <a:off x="5871266" y="4500448"/>
              <a:ext cx="1653610" cy="353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</a:t>
              </a:r>
              <a:r>
                <a:rPr lang="en-US" altLang="zh-TW" sz="1300" b="1" err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GbE</a:t>
              </a: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 RJ45 </a:t>
              </a:r>
              <a:r>
                <a:rPr lang="en-US" altLang="zh-CN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port</a:t>
              </a:r>
              <a:endParaRPr lang="zh-TW" alt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08B61173-7C7B-4F26-9123-D0C58FAD3A02}"/>
              </a:ext>
            </a:extLst>
          </p:cNvPr>
          <p:cNvGrpSpPr/>
          <p:nvPr/>
        </p:nvGrpSpPr>
        <p:grpSpPr>
          <a:xfrm>
            <a:off x="5115646" y="3707441"/>
            <a:ext cx="1001122" cy="547175"/>
            <a:chOff x="5955623" y="5809787"/>
            <a:chExt cx="1001122" cy="547175"/>
          </a:xfrm>
        </p:grpSpPr>
        <p:sp>
          <p:nvSpPr>
            <p:cNvPr id="90" name="矩形: 圓角 89">
              <a:extLst>
                <a:ext uri="{FF2B5EF4-FFF2-40B4-BE49-F238E27FC236}">
                  <a16:creationId xmlns:a16="http://schemas.microsoft.com/office/drawing/2014/main" id="{1F65F60A-C115-4574-9F49-DA55F40654E7}"/>
                </a:ext>
              </a:extLst>
            </p:cNvPr>
            <p:cNvSpPr/>
            <p:nvPr/>
          </p:nvSpPr>
          <p:spPr>
            <a:xfrm>
              <a:off x="5955623" y="5809787"/>
              <a:ext cx="915363" cy="547175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Shape 183">
              <a:extLst>
                <a:ext uri="{FF2B5EF4-FFF2-40B4-BE49-F238E27FC236}">
                  <a16:creationId xmlns:a16="http://schemas.microsoft.com/office/drawing/2014/main" id="{C5E9FDA5-A54F-4F6B-A86F-499CAB03B436}"/>
                </a:ext>
              </a:extLst>
            </p:cNvPr>
            <p:cNvSpPr txBox="1"/>
            <p:nvPr/>
          </p:nvSpPr>
          <p:spPr>
            <a:xfrm flipH="1">
              <a:off x="6017183" y="5840326"/>
              <a:ext cx="939562" cy="498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250W</a:t>
              </a:r>
            </a:p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250W</a:t>
              </a:r>
              <a:endParaRPr lang="zh-TW" alt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B3549A06-CBC2-4778-AEDF-E42EE4807996}"/>
              </a:ext>
            </a:extLst>
          </p:cNvPr>
          <p:cNvSpPr/>
          <p:nvPr/>
        </p:nvSpPr>
        <p:spPr>
          <a:xfrm>
            <a:off x="4224734" y="1254673"/>
            <a:ext cx="2221032" cy="360923"/>
          </a:xfrm>
          <a:prstGeom prst="roundRect">
            <a:avLst/>
          </a:prstGeom>
          <a:solidFill>
            <a:srgbClr val="A66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Shape 183">
            <a:extLst>
              <a:ext uri="{FF2B5EF4-FFF2-40B4-BE49-F238E27FC236}">
                <a16:creationId xmlns:a16="http://schemas.microsoft.com/office/drawing/2014/main" id="{F4E015DD-2DF2-4C5C-948E-DC673E6C2873}"/>
              </a:ext>
            </a:extLst>
          </p:cNvPr>
          <p:cNvSpPr txBox="1"/>
          <p:nvPr/>
        </p:nvSpPr>
        <p:spPr>
          <a:xfrm flipH="1">
            <a:off x="4224106" y="1282208"/>
            <a:ext cx="2229074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Hant" sz="15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1 x low profile</a:t>
            </a:r>
            <a:r>
              <a:rPr lang="zh-Hant" altLang="en-US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PCIe slot</a:t>
            </a:r>
            <a:endParaRPr lang="zh-TW" altLang="zh-TW" sz="1300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C31B85-BB23-5142-8F5D-725A28D5F6C2}"/>
              </a:ext>
            </a:extLst>
          </p:cNvPr>
          <p:cNvGrpSpPr/>
          <p:nvPr/>
        </p:nvGrpSpPr>
        <p:grpSpPr>
          <a:xfrm>
            <a:off x="97619" y="1283808"/>
            <a:ext cx="1872208" cy="1640734"/>
            <a:chOff x="97619" y="1283808"/>
            <a:chExt cx="1872208" cy="1640734"/>
          </a:xfrm>
        </p:grpSpPr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C34D5EDA-B4FC-492A-B24B-B8A62E49E40B}"/>
                </a:ext>
              </a:extLst>
            </p:cNvPr>
            <p:cNvGrpSpPr/>
            <p:nvPr/>
          </p:nvGrpSpPr>
          <p:grpSpPr>
            <a:xfrm>
              <a:off x="97619" y="1283808"/>
              <a:ext cx="1872208" cy="380929"/>
              <a:chOff x="17085" y="5786685"/>
              <a:chExt cx="1872208" cy="380929"/>
            </a:xfrm>
          </p:grpSpPr>
          <p:sp>
            <p:nvSpPr>
              <p:cNvPr id="88" name="矩形: 圓角 87">
                <a:extLst>
                  <a:ext uri="{FF2B5EF4-FFF2-40B4-BE49-F238E27FC236}">
                    <a16:creationId xmlns:a16="http://schemas.microsoft.com/office/drawing/2014/main" id="{B0133069-1C54-45B7-AE86-5FC3B051DE13}"/>
                  </a:ext>
                </a:extLst>
              </p:cNvPr>
              <p:cNvSpPr/>
              <p:nvPr/>
            </p:nvSpPr>
            <p:spPr>
              <a:xfrm>
                <a:off x="47782" y="5786685"/>
                <a:ext cx="1772596" cy="353770"/>
              </a:xfrm>
              <a:prstGeom prst="roundRect">
                <a:avLst/>
              </a:prstGeom>
              <a:solidFill>
                <a:srgbClr val="E46C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Shape 183">
                <a:extLst>
                  <a:ext uri="{FF2B5EF4-FFF2-40B4-BE49-F238E27FC236}">
                    <a16:creationId xmlns:a16="http://schemas.microsoft.com/office/drawing/2014/main" id="{EA208117-58CE-4B81-8D90-34922D7DCB34}"/>
                  </a:ext>
                </a:extLst>
              </p:cNvPr>
              <p:cNvSpPr txBox="1"/>
              <p:nvPr/>
            </p:nvSpPr>
            <p:spPr>
              <a:xfrm flipH="1">
                <a:off x="17085" y="5813844"/>
                <a:ext cx="1872208" cy="353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Clr>
                    <a:srgbClr val="595959"/>
                  </a:buClr>
                  <a:buSzPct val="25000"/>
                </a:pPr>
                <a:r>
                  <a:rPr lang="en-US" altLang="zh-TW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2 x 10GbE SFP+ </a:t>
                </a:r>
                <a:r>
                  <a:rPr lang="en-US" altLang="zh-CN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port</a:t>
                </a:r>
                <a:endParaRPr lang="zh-TW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endParaRPr>
              </a:p>
            </p:txBody>
          </p:sp>
        </p:grpSp>
        <p:cxnSp>
          <p:nvCxnSpPr>
            <p:cNvPr id="51" name="直線接點 54">
              <a:extLst>
                <a:ext uri="{FF2B5EF4-FFF2-40B4-BE49-F238E27FC236}">
                  <a16:creationId xmlns:a16="http://schemas.microsoft.com/office/drawing/2014/main" id="{ED617BCE-D859-2F40-A4D1-7E2C7BE7A227}"/>
                </a:ext>
              </a:extLst>
            </p:cNvPr>
            <p:cNvCxnSpPr>
              <a:cxnSpLocks/>
            </p:cNvCxnSpPr>
            <p:nvPr/>
          </p:nvCxnSpPr>
          <p:spPr>
            <a:xfrm>
              <a:off x="1302969" y="1637578"/>
              <a:ext cx="0" cy="128696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群組 99">
            <a:extLst>
              <a:ext uri="{FF2B5EF4-FFF2-40B4-BE49-F238E27FC236}">
                <a16:creationId xmlns:a16="http://schemas.microsoft.com/office/drawing/2014/main" id="{17C7ED1F-C09B-C84B-BA21-A49419BA6DB1}"/>
              </a:ext>
            </a:extLst>
          </p:cNvPr>
          <p:cNvGrpSpPr/>
          <p:nvPr/>
        </p:nvGrpSpPr>
        <p:grpSpPr>
          <a:xfrm>
            <a:off x="2980958" y="3685015"/>
            <a:ext cx="1404916" cy="385856"/>
            <a:chOff x="5871266" y="4468362"/>
            <a:chExt cx="1404916" cy="385856"/>
          </a:xfrm>
        </p:grpSpPr>
        <p:sp>
          <p:nvSpPr>
            <p:cNvPr id="77" name="矩形: 圓角 100">
              <a:extLst>
                <a:ext uri="{FF2B5EF4-FFF2-40B4-BE49-F238E27FC236}">
                  <a16:creationId xmlns:a16="http://schemas.microsoft.com/office/drawing/2014/main" id="{73B4E150-C26B-D746-856F-9395310B2880}"/>
                </a:ext>
              </a:extLst>
            </p:cNvPr>
            <p:cNvSpPr/>
            <p:nvPr/>
          </p:nvSpPr>
          <p:spPr>
            <a:xfrm>
              <a:off x="5871266" y="4468362"/>
              <a:ext cx="1400153" cy="3537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Shape 183">
              <a:extLst>
                <a:ext uri="{FF2B5EF4-FFF2-40B4-BE49-F238E27FC236}">
                  <a16:creationId xmlns:a16="http://schemas.microsoft.com/office/drawing/2014/main" id="{AE86D95E-A18B-9247-B830-FD68D456EAD3}"/>
                </a:ext>
              </a:extLst>
            </p:cNvPr>
            <p:cNvSpPr txBox="1"/>
            <p:nvPr/>
          </p:nvSpPr>
          <p:spPr>
            <a:xfrm flipH="1">
              <a:off x="5871266" y="4500448"/>
              <a:ext cx="1404916" cy="353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1 x HDMI 2.0a</a:t>
              </a:r>
              <a:endParaRPr lang="zh-TW" alt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BB5340D-C9CE-4110-9E97-CF0CD337CBE9}"/>
              </a:ext>
            </a:extLst>
          </p:cNvPr>
          <p:cNvGrpSpPr/>
          <p:nvPr/>
        </p:nvGrpSpPr>
        <p:grpSpPr>
          <a:xfrm>
            <a:off x="6886023" y="1947867"/>
            <a:ext cx="2110885" cy="722620"/>
            <a:chOff x="6557938" y="4077033"/>
            <a:chExt cx="2110885" cy="722620"/>
          </a:xfrm>
        </p:grpSpPr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DD4C08E8-179F-4BE7-9F0D-6D2F719D2A24}"/>
                </a:ext>
              </a:extLst>
            </p:cNvPr>
            <p:cNvGrpSpPr/>
            <p:nvPr/>
          </p:nvGrpSpPr>
          <p:grpSpPr>
            <a:xfrm>
              <a:off x="6557938" y="4077033"/>
              <a:ext cx="2110885" cy="703699"/>
              <a:chOff x="642032" y="1084417"/>
              <a:chExt cx="3099463" cy="1033258"/>
            </a:xfrm>
          </p:grpSpPr>
          <p:pic>
            <p:nvPicPr>
              <p:cNvPr id="61" name="圖形 60">
                <a:extLst>
                  <a:ext uri="{FF2B5EF4-FFF2-40B4-BE49-F238E27FC236}">
                    <a16:creationId xmlns:a16="http://schemas.microsoft.com/office/drawing/2014/main" id="{84F4F59C-B385-4861-9C37-9EF5FBD78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3099463" cy="1033258"/>
              </a:xfrm>
              <a:prstGeom prst="rect">
                <a:avLst/>
              </a:prstGeom>
            </p:spPr>
          </p:pic>
          <p:pic>
            <p:nvPicPr>
              <p:cNvPr id="62" name="圖形 61">
                <a:extLst>
                  <a:ext uri="{FF2B5EF4-FFF2-40B4-BE49-F238E27FC236}">
                    <a16:creationId xmlns:a16="http://schemas.microsoft.com/office/drawing/2014/main" id="{C3F28120-E3F4-44EA-B1A1-6282CB5FFC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144914" y="1238174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60" name="矩形 64">
              <a:extLst>
                <a:ext uri="{FF2B5EF4-FFF2-40B4-BE49-F238E27FC236}">
                  <a16:creationId xmlns:a16="http://schemas.microsoft.com/office/drawing/2014/main" id="{8E55E414-C058-4B48-AF24-DCFFA1BDA1FD}"/>
                </a:ext>
              </a:extLst>
            </p:cNvPr>
            <p:cNvSpPr/>
            <p:nvPr/>
          </p:nvSpPr>
          <p:spPr>
            <a:xfrm>
              <a:off x="6864432" y="4143063"/>
              <a:ext cx="1562517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</a:p>
          </p:txBody>
        </p: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80A11062-EBB6-47D5-8894-72321C9EEF28}"/>
              </a:ext>
            </a:extLst>
          </p:cNvPr>
          <p:cNvGrpSpPr/>
          <p:nvPr/>
        </p:nvGrpSpPr>
        <p:grpSpPr>
          <a:xfrm>
            <a:off x="6203715" y="3406734"/>
            <a:ext cx="2045524" cy="534117"/>
            <a:chOff x="6557938" y="4077033"/>
            <a:chExt cx="2045524" cy="534117"/>
          </a:xfrm>
        </p:grpSpPr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id="{4FEE6296-792C-421F-969E-361A6306DD05}"/>
                </a:ext>
              </a:extLst>
            </p:cNvPr>
            <p:cNvGrpSpPr/>
            <p:nvPr/>
          </p:nvGrpSpPr>
          <p:grpSpPr>
            <a:xfrm>
              <a:off x="6557938" y="4077033"/>
              <a:ext cx="2045524" cy="534117"/>
              <a:chOff x="642032" y="1084417"/>
              <a:chExt cx="3003492" cy="784257"/>
            </a:xfrm>
          </p:grpSpPr>
          <p:pic>
            <p:nvPicPr>
              <p:cNvPr id="80" name="圖形 79">
                <a:extLst>
                  <a:ext uri="{FF2B5EF4-FFF2-40B4-BE49-F238E27FC236}">
                    <a16:creationId xmlns:a16="http://schemas.microsoft.com/office/drawing/2014/main" id="{79D8A9BD-6820-4163-B736-39D5B9DCA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3003492" cy="784257"/>
              </a:xfrm>
              <a:prstGeom prst="rect">
                <a:avLst/>
              </a:prstGeom>
            </p:spPr>
          </p:pic>
          <p:pic>
            <p:nvPicPr>
              <p:cNvPr id="81" name="圖形 80">
                <a:extLst>
                  <a:ext uri="{FF2B5EF4-FFF2-40B4-BE49-F238E27FC236}">
                    <a16:creationId xmlns:a16="http://schemas.microsoft.com/office/drawing/2014/main" id="{20749F9B-C28E-4F7E-95F0-D15932695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045752" y="1223780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75" name="矩形 64">
              <a:extLst>
                <a:ext uri="{FF2B5EF4-FFF2-40B4-BE49-F238E27FC236}">
                  <a16:creationId xmlns:a16="http://schemas.microsoft.com/office/drawing/2014/main" id="{3E001910-B120-448D-B561-9FD1B8DD206C}"/>
                </a:ext>
              </a:extLst>
            </p:cNvPr>
            <p:cNvSpPr/>
            <p:nvPr/>
          </p:nvSpPr>
          <p:spPr>
            <a:xfrm>
              <a:off x="6843082" y="4181153"/>
              <a:ext cx="1680760" cy="356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Single PSU</a:t>
              </a:r>
            </a:p>
          </p:txBody>
        </p:sp>
      </p:grpSp>
      <p:cxnSp>
        <p:nvCxnSpPr>
          <p:cNvPr id="53" name="直線接點 66">
            <a:extLst>
              <a:ext uri="{FF2B5EF4-FFF2-40B4-BE49-F238E27FC236}">
                <a16:creationId xmlns:a16="http://schemas.microsoft.com/office/drawing/2014/main" id="{6881AD4C-AF77-C446-A4C7-55E37C6654E5}"/>
              </a:ext>
            </a:extLst>
          </p:cNvPr>
          <p:cNvCxnSpPr>
            <a:cxnSpLocks/>
          </p:cNvCxnSpPr>
          <p:nvPr/>
        </p:nvCxnSpPr>
        <p:spPr>
          <a:xfrm>
            <a:off x="1611712" y="2270190"/>
            <a:ext cx="76504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66">
            <a:extLst>
              <a:ext uri="{FF2B5EF4-FFF2-40B4-BE49-F238E27FC236}">
                <a16:creationId xmlns:a16="http://schemas.microsoft.com/office/drawing/2014/main" id="{26EA444F-E4B7-0E49-9BF0-8D87C4E129CC}"/>
              </a:ext>
            </a:extLst>
          </p:cNvPr>
          <p:cNvCxnSpPr>
            <a:cxnSpLocks/>
          </p:cNvCxnSpPr>
          <p:nvPr/>
        </p:nvCxnSpPr>
        <p:spPr>
          <a:xfrm>
            <a:off x="1618290" y="2267904"/>
            <a:ext cx="0" cy="51755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7">
            <a:extLst>
              <a:ext uri="{FF2B5EF4-FFF2-40B4-BE49-F238E27FC236}">
                <a16:creationId xmlns:a16="http://schemas.microsoft.com/office/drawing/2014/main" id="{F1B0A8A1-B151-0A44-A893-46D909989F1E}"/>
              </a:ext>
            </a:extLst>
          </p:cNvPr>
          <p:cNvCxnSpPr>
            <a:cxnSpLocks/>
          </p:cNvCxnSpPr>
          <p:nvPr/>
        </p:nvCxnSpPr>
        <p:spPr>
          <a:xfrm rot="10800000">
            <a:off x="1618293" y="3331070"/>
            <a:ext cx="707969" cy="260747"/>
          </a:xfrm>
          <a:prstGeom prst="bentConnector3">
            <a:avLst>
              <a:gd name="adj1" fmla="val 9831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700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A6B27AA5-900D-470B-810C-EA81ABBD5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5" y="866518"/>
            <a:ext cx="2344222" cy="2344222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FBCF2013-BF9D-4961-8FB6-53A7E8DE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>
                <a:latin typeface="Arial "/>
                <a:cs typeface="Arial"/>
              </a:rPr>
              <a:t>T</a:t>
            </a:r>
            <a:r>
              <a:rPr lang="en-US" altLang="zh-TW" sz="4000">
                <a:latin typeface="Arial "/>
                <a:cs typeface="Arial"/>
              </a:rPr>
              <a:t>V</a:t>
            </a:r>
            <a:r>
              <a:rPr lang="zh-TW" altLang="en-US" sz="4000">
                <a:latin typeface="Arial "/>
                <a:cs typeface="Arial"/>
              </a:rPr>
              <a:t>S-97</a:t>
            </a:r>
            <a:r>
              <a:rPr lang="en-US" altLang="zh-TW" sz="4000">
                <a:latin typeface="Arial "/>
                <a:cs typeface="Arial"/>
              </a:rPr>
              <a:t>2</a:t>
            </a:r>
            <a:r>
              <a:rPr lang="zh-TW" altLang="en-US" sz="4000">
                <a:latin typeface="Arial "/>
                <a:cs typeface="Arial"/>
              </a:rPr>
              <a:t>XU SSD</a:t>
            </a:r>
            <a:r>
              <a:rPr lang="zh-TW" altLang="en-US" sz="4000">
                <a:latin typeface="Arial "/>
              </a:rPr>
              <a:t> Installation</a:t>
            </a:r>
            <a:endParaRPr lang="zh-TW" altLang="en-US" sz="3600">
              <a:latin typeface="Arial 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1E1BAFEE-CFAB-4AFD-AB1E-4BE8AC38D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5" y="866518"/>
            <a:ext cx="2344222" cy="2344222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A6FAC24F-6907-4A64-BF5C-0354DEB5D0B5}"/>
              </a:ext>
            </a:extLst>
          </p:cNvPr>
          <p:cNvGrpSpPr/>
          <p:nvPr/>
        </p:nvGrpSpPr>
        <p:grpSpPr>
          <a:xfrm>
            <a:off x="160647" y="1063268"/>
            <a:ext cx="2882928" cy="1822607"/>
            <a:chOff x="99191" y="1033514"/>
            <a:chExt cx="2882928" cy="1822607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1A879E04-BB24-4914-B2B6-A514A661B5EE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17E75B57-E2D3-4D76-A326-7E3EBC0D5AFC}"/>
                </a:ext>
              </a:extLst>
            </p:cNvPr>
            <p:cNvGrpSpPr/>
            <p:nvPr/>
          </p:nvGrpSpPr>
          <p:grpSpPr>
            <a:xfrm>
              <a:off x="334910" y="1033514"/>
              <a:ext cx="953038" cy="507831"/>
              <a:chOff x="1285395" y="1000613"/>
              <a:chExt cx="953038" cy="507831"/>
            </a:xfrm>
          </p:grpSpPr>
          <p:pic>
            <p:nvPicPr>
              <p:cNvPr id="38" name="圖形 117">
                <a:extLst>
                  <a:ext uri="{FF2B5EF4-FFF2-40B4-BE49-F238E27FC236}">
                    <a16:creationId xmlns:a16="http://schemas.microsoft.com/office/drawing/2014/main" id="{B30F00BA-953F-490E-BA1C-781461AE4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3000" contrast="10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125F607F-C192-4FCA-AC09-0A4E26290A3C}"/>
                  </a:ext>
                </a:extLst>
              </p:cNvPr>
              <p:cNvSpPr/>
              <p:nvPr/>
            </p:nvSpPr>
            <p:spPr>
              <a:xfrm>
                <a:off x="1669045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01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38E5E388-8C95-4D48-8A84-94740D7573B4}"/>
              </a:ext>
            </a:extLst>
          </p:cNvPr>
          <p:cNvGrpSpPr/>
          <p:nvPr/>
        </p:nvGrpSpPr>
        <p:grpSpPr>
          <a:xfrm>
            <a:off x="3132614" y="1063268"/>
            <a:ext cx="2882928" cy="1822607"/>
            <a:chOff x="99191" y="1033514"/>
            <a:chExt cx="2882928" cy="1822607"/>
          </a:xfrm>
        </p:grpSpPr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9E564B9A-39E4-4106-8812-D16A4E1649D4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0C4D9088-72BD-489D-963F-649C20081D52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43" name="圖形 42">
                <a:extLst>
                  <a:ext uri="{FF2B5EF4-FFF2-40B4-BE49-F238E27FC236}">
                    <a16:creationId xmlns:a16="http://schemas.microsoft.com/office/drawing/2014/main" id="{ED3CFB40-2164-4282-A0E4-07E4BE7FA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D7A409C7-BC1E-41B4-BA9B-3C58AF1E519A}"/>
                  </a:ext>
                </a:extLst>
              </p:cNvPr>
              <p:cNvSpPr/>
              <p:nvPr/>
            </p:nvSpPr>
            <p:spPr>
              <a:xfrm>
                <a:off x="1652862" y="1000613"/>
                <a:ext cx="569387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02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0C1F38A5-F8A9-49D0-9E62-A4DDCAFA1D6C}"/>
              </a:ext>
            </a:extLst>
          </p:cNvPr>
          <p:cNvGrpSpPr/>
          <p:nvPr/>
        </p:nvGrpSpPr>
        <p:grpSpPr>
          <a:xfrm>
            <a:off x="6104582" y="1063268"/>
            <a:ext cx="2882928" cy="1822607"/>
            <a:chOff x="99191" y="1033514"/>
            <a:chExt cx="2882928" cy="1822607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4FD00DEB-3F75-44CE-859B-2E295070948E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FB924C21-8F5D-456B-AACF-083311FE69B5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6AA4FC29-1041-4B26-A920-BC9FB64D1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DDCB4D71-3495-4097-BC56-4CE766666289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03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5183998C-F1FE-4B37-ACAF-0464D84C8497}"/>
              </a:ext>
            </a:extLst>
          </p:cNvPr>
          <p:cNvGrpSpPr/>
          <p:nvPr/>
        </p:nvGrpSpPr>
        <p:grpSpPr>
          <a:xfrm>
            <a:off x="1644089" y="3030992"/>
            <a:ext cx="2882928" cy="1822607"/>
            <a:chOff x="99191" y="1033514"/>
            <a:chExt cx="2882928" cy="1822607"/>
          </a:xfrm>
        </p:grpSpPr>
        <p:sp>
          <p:nvSpPr>
            <p:cNvPr id="51" name="矩形: 圓角 50">
              <a:extLst>
                <a:ext uri="{FF2B5EF4-FFF2-40B4-BE49-F238E27FC236}">
                  <a16:creationId xmlns:a16="http://schemas.microsoft.com/office/drawing/2014/main" id="{503D2B61-A4AD-4C39-BF50-FF2AE2EB40CE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50C1138A-5F0F-4E3A-8F50-FC18ABB4AAC3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53" name="圖形 52">
                <a:extLst>
                  <a:ext uri="{FF2B5EF4-FFF2-40B4-BE49-F238E27FC236}">
                    <a16:creationId xmlns:a16="http://schemas.microsoft.com/office/drawing/2014/main" id="{423333C7-5376-4AFB-B4B7-9B12BBC78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B09B8042-E024-444C-8B5C-E828F3A4A465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04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D74D8A4E-3173-49CF-A95C-FF47CE09F890}"/>
              </a:ext>
            </a:extLst>
          </p:cNvPr>
          <p:cNvGrpSpPr/>
          <p:nvPr/>
        </p:nvGrpSpPr>
        <p:grpSpPr>
          <a:xfrm>
            <a:off x="4616056" y="3030992"/>
            <a:ext cx="2882928" cy="1822607"/>
            <a:chOff x="99191" y="1033514"/>
            <a:chExt cx="2882928" cy="1822607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86485DD6-B3ED-4DC1-842B-BA33EB035E72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A0C038F1-2E26-489D-B412-828CF796F685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58" name="圖形 57">
                <a:extLst>
                  <a:ext uri="{FF2B5EF4-FFF2-40B4-BE49-F238E27FC236}">
                    <a16:creationId xmlns:a16="http://schemas.microsoft.com/office/drawing/2014/main" id="{193B4210-8BFE-47C9-BEA0-93D4B98A6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51063C7A-B872-4F4D-AAE6-C5025BB8491E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05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0" name="圖片 59">
            <a:extLst>
              <a:ext uri="{FF2B5EF4-FFF2-40B4-BE49-F238E27FC236}">
                <a16:creationId xmlns:a16="http://schemas.microsoft.com/office/drawing/2014/main" id="{BF097148-6179-41F9-B49E-3D8DD9B4BB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" t="8326" b="14469"/>
          <a:stretch/>
        </p:blipFill>
        <p:spPr>
          <a:xfrm>
            <a:off x="6256522" y="1348481"/>
            <a:ext cx="2764855" cy="1563851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1587EA35-2102-491B-9E36-C73671A57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8" y="1218402"/>
            <a:ext cx="2692912" cy="1798587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7D8FF8FA-3139-4C10-AC33-4581AD9A37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1"/>
          <a:stretch/>
        </p:blipFill>
        <p:spPr>
          <a:xfrm>
            <a:off x="3059759" y="1348481"/>
            <a:ext cx="2747277" cy="1523679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D6C627A8-B9CA-4AE1-A5F7-909C40C930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8"/>
          <a:stretch/>
        </p:blipFill>
        <p:spPr>
          <a:xfrm>
            <a:off x="1602111" y="3297412"/>
            <a:ext cx="2815880" cy="1563851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D449B9AD-F8F8-4AA5-BA45-D8796165BD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36" y="3180043"/>
            <a:ext cx="2692912" cy="179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76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02BA6C65-0998-4B0A-B8BD-F00536494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945" y="1182389"/>
            <a:ext cx="12607390" cy="389841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3709948-5FAA-47A8-9B86-94CDAA190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009" y="107550"/>
            <a:ext cx="12607390" cy="38984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415A962-A0D8-4A9D-BBA1-40AE106A3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2640415"/>
            <a:ext cx="4971023" cy="5944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9580C16-3896-4B5A-849F-280ED5B10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7" y="2556589"/>
            <a:ext cx="4572220" cy="28597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0" y="895288"/>
            <a:ext cx="9144000" cy="571504"/>
          </a:xfrm>
          <a:prstGeom prst="rect">
            <a:avLst/>
          </a:prstGeom>
          <a:solidFill>
            <a:srgbClr val="DAF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DAFE02"/>
              </a:solidFill>
            </a:endParaRPr>
          </a:p>
        </p:txBody>
      </p:sp>
      <p:pic>
        <p:nvPicPr>
          <p:cNvPr id="15" name="圖片 14" descr="TS-1677XU_Fro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38" y="2599528"/>
            <a:ext cx="4500594" cy="2812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06" y="885034"/>
            <a:ext cx="4571220" cy="28575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TS-877XU_Fron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750" y="857238"/>
            <a:ext cx="4501406" cy="28138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 sz="36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2U/3U TVS-x72XU </a:t>
            </a:r>
            <a:r>
              <a:rPr lang="en-US" altLang="zh-CN" sz="36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Front View</a:t>
            </a:r>
            <a:endParaRPr lang="en-US" sz="3600" b="1" i="0" u="none" strike="noStrike" cap="none">
              <a:solidFill>
                <a:schemeClr val="lt1"/>
              </a:solidFill>
              <a:latin typeface="Arial 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B692E51C-9922-FD4D-8696-95A098A018AC}"/>
              </a:ext>
            </a:extLst>
          </p:cNvPr>
          <p:cNvSpPr txBox="1"/>
          <p:nvPr/>
        </p:nvSpPr>
        <p:spPr>
          <a:xfrm flipH="1">
            <a:off x="1000100" y="926705"/>
            <a:ext cx="7109609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4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24/ 16/ 12/ 8</a:t>
            </a:r>
            <a:r>
              <a:rPr lang="en-US" altLang="zh-TW" sz="2400" b="1" i="0" u="none" strike="noStrike" cap="none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x 3.5”SATA 6Gb/s HDD/SSD </a:t>
            </a:r>
            <a:r>
              <a:rPr lang="en-US" altLang="zh-CN" sz="24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port</a:t>
            </a:r>
            <a:endParaRPr lang="zh-TW" sz="2400" b="1" i="0" u="none" strike="noStrike" cap="none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500034" y="2114566"/>
            <a:ext cx="3714776" cy="74293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DAFE02"/>
            </a:solidFill>
          </a:ln>
          <a:effectLst>
            <a:glow rad="63500">
              <a:srgbClr val="D0F8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000100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TVS-1272XU-RP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357818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TVS-872XU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TVS-872XU-RP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963975" y="3246358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TVS-1672XU-RP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DB128FD-3F86-476B-B2BD-0207B4251852}"/>
              </a:ext>
            </a:extLst>
          </p:cNvPr>
          <p:cNvSpPr txBox="1"/>
          <p:nvPr/>
        </p:nvSpPr>
        <p:spPr>
          <a:xfrm>
            <a:off x="5443500" y="3017796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TVS-2472XU-RP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圓角矩形 13">
            <a:extLst>
              <a:ext uri="{FF2B5EF4-FFF2-40B4-BE49-F238E27FC236}">
                <a16:creationId xmlns:a16="http://schemas.microsoft.com/office/drawing/2014/main" id="{391B69B2-8C66-4331-9629-530588D702F0}"/>
              </a:ext>
            </a:extLst>
          </p:cNvPr>
          <p:cNvSpPr/>
          <p:nvPr/>
        </p:nvSpPr>
        <p:spPr>
          <a:xfrm>
            <a:off x="472071" y="3768458"/>
            <a:ext cx="3808615" cy="1131107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DAFE02"/>
            </a:solidFill>
          </a:ln>
          <a:effectLst>
            <a:glow rad="63500">
              <a:srgbClr val="D0F8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13">
            <a:extLst>
              <a:ext uri="{FF2B5EF4-FFF2-40B4-BE49-F238E27FC236}">
                <a16:creationId xmlns:a16="http://schemas.microsoft.com/office/drawing/2014/main" id="{F2CC1C69-80BB-4C1F-B170-AE70684DF2A9}"/>
              </a:ext>
            </a:extLst>
          </p:cNvPr>
          <p:cNvSpPr/>
          <p:nvPr/>
        </p:nvSpPr>
        <p:spPr>
          <a:xfrm>
            <a:off x="4899167" y="3409488"/>
            <a:ext cx="3872599" cy="1490077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DAFE02"/>
            </a:solidFill>
          </a:ln>
          <a:effectLst>
            <a:glow rad="63500">
              <a:srgbClr val="D0F8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13">
            <a:extLst>
              <a:ext uri="{FF2B5EF4-FFF2-40B4-BE49-F238E27FC236}">
                <a16:creationId xmlns:a16="http://schemas.microsoft.com/office/drawing/2014/main" id="{FB78B953-BF93-405F-836B-7112ABF9C475}"/>
              </a:ext>
            </a:extLst>
          </p:cNvPr>
          <p:cNvSpPr/>
          <p:nvPr/>
        </p:nvSpPr>
        <p:spPr>
          <a:xfrm>
            <a:off x="4856941" y="2114567"/>
            <a:ext cx="3786214" cy="74293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DAFE02"/>
            </a:solidFill>
          </a:ln>
          <a:effectLst>
            <a:glow rad="63500">
              <a:srgbClr val="D0F8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形 26">
            <a:extLst>
              <a:ext uri="{FF2B5EF4-FFF2-40B4-BE49-F238E27FC236}">
                <a16:creationId xmlns:a16="http://schemas.microsoft.com/office/drawing/2014/main" id="{F303FF4E-76F1-4967-A11C-D6F908C0AB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1967" r="36546" b="30385"/>
          <a:stretch/>
        </p:blipFill>
        <p:spPr>
          <a:xfrm>
            <a:off x="-3187" y="923016"/>
            <a:ext cx="1144415" cy="512078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E15853BD-5951-489C-9664-96960FCAFB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1967" r="36546" b="30385"/>
          <a:stretch/>
        </p:blipFill>
        <p:spPr>
          <a:xfrm>
            <a:off x="7999585" y="919812"/>
            <a:ext cx="1144415" cy="51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79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圖片 55">
            <a:extLst>
              <a:ext uri="{FF2B5EF4-FFF2-40B4-BE49-F238E27FC236}">
                <a16:creationId xmlns:a16="http://schemas.microsoft.com/office/drawing/2014/main" id="{F3DD43CD-AF4D-4A72-9C37-6139F8EF0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134" y="1114166"/>
            <a:ext cx="10812981" cy="3898413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162DC22-E524-4D76-ADEB-86801A3CA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50007"/>
            <a:ext cx="4325964" cy="27056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TS-1677XU_Fro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76" y="2688622"/>
            <a:ext cx="4258195" cy="2661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6934" y="1306206"/>
            <a:ext cx="4258195" cy="2661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TS-877XU_Front.png"/>
          <p:cNvPicPr>
            <a:picLocks noChangeAspect="1"/>
          </p:cNvPicPr>
          <p:nvPr/>
        </p:nvPicPr>
        <p:blipFill rotWithShape="1">
          <a:blip r:embed="rId7" cstate="print"/>
          <a:srcRect t="28129" b="26381"/>
          <a:stretch/>
        </p:blipFill>
        <p:spPr>
          <a:xfrm>
            <a:off x="196934" y="1187285"/>
            <a:ext cx="4258964" cy="12111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 sz="36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2U/3U/4U TVS-x72XU Front View</a:t>
            </a:r>
            <a:endParaRPr lang="en-US" sz="3600" b="1" i="0" u="none" strike="noStrike" cap="none">
              <a:solidFill>
                <a:schemeClr val="lt1"/>
              </a:solidFill>
              <a:latin typeface="Arial 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C4964C4-72B7-44FB-B9A5-3450047D97BD}"/>
              </a:ext>
            </a:extLst>
          </p:cNvPr>
          <p:cNvGrpSpPr/>
          <p:nvPr/>
        </p:nvGrpSpPr>
        <p:grpSpPr>
          <a:xfrm>
            <a:off x="399723" y="3279354"/>
            <a:ext cx="793891" cy="439423"/>
            <a:chOff x="2793850" y="1383028"/>
            <a:chExt cx="793891" cy="439423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F17E0BAF-B9F8-4F9C-8AAA-848BBD1E3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93850" y="1383028"/>
              <a:ext cx="793891" cy="439423"/>
            </a:xfrm>
            <a:prstGeom prst="rect">
              <a:avLst/>
            </a:prstGeom>
          </p:spPr>
        </p:pic>
        <p:sp>
          <p:nvSpPr>
            <p:cNvPr id="31" name="TextBox 44">
              <a:extLst>
                <a:ext uri="{FF2B5EF4-FFF2-40B4-BE49-F238E27FC236}">
                  <a16:creationId xmlns:a16="http://schemas.microsoft.com/office/drawing/2014/main" id="{C46D73F1-49EE-4E4D-8B9E-F62C078BCC5F}"/>
                </a:ext>
              </a:extLst>
            </p:cNvPr>
            <p:cNvSpPr txBox="1"/>
            <p:nvPr/>
          </p:nvSpPr>
          <p:spPr>
            <a:xfrm>
              <a:off x="2876771" y="1422341"/>
              <a:ext cx="642942" cy="400110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DAFE02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3U</a:t>
              </a: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2666EC0E-B6FE-437D-ACE0-51BA86AE0C37}"/>
              </a:ext>
            </a:extLst>
          </p:cNvPr>
          <p:cNvGrpSpPr/>
          <p:nvPr/>
        </p:nvGrpSpPr>
        <p:grpSpPr>
          <a:xfrm>
            <a:off x="431217" y="1094206"/>
            <a:ext cx="793891" cy="439423"/>
            <a:chOff x="2793850" y="1383028"/>
            <a:chExt cx="793891" cy="439423"/>
          </a:xfrm>
        </p:grpSpPr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id="{A9000948-8BA7-4034-B99E-4551D83F0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93850" y="1383028"/>
              <a:ext cx="793891" cy="439423"/>
            </a:xfrm>
            <a:prstGeom prst="rect">
              <a:avLst/>
            </a:prstGeom>
          </p:spPr>
        </p:pic>
        <p:sp>
          <p:nvSpPr>
            <p:cNvPr id="49" name="TextBox 44">
              <a:extLst>
                <a:ext uri="{FF2B5EF4-FFF2-40B4-BE49-F238E27FC236}">
                  <a16:creationId xmlns:a16="http://schemas.microsoft.com/office/drawing/2014/main" id="{5F2843E2-B2B3-494C-ACAE-CA328C5A5F77}"/>
                </a:ext>
              </a:extLst>
            </p:cNvPr>
            <p:cNvSpPr txBox="1"/>
            <p:nvPr/>
          </p:nvSpPr>
          <p:spPr>
            <a:xfrm>
              <a:off x="2876771" y="1422341"/>
              <a:ext cx="642942" cy="400110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DAFE02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2U</a:t>
              </a: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91ABE559-0F8A-4274-AFDD-847694488671}"/>
              </a:ext>
            </a:extLst>
          </p:cNvPr>
          <p:cNvGrpSpPr/>
          <p:nvPr/>
        </p:nvGrpSpPr>
        <p:grpSpPr>
          <a:xfrm>
            <a:off x="4700559" y="2927382"/>
            <a:ext cx="793891" cy="439423"/>
            <a:chOff x="2793850" y="1383028"/>
            <a:chExt cx="793891" cy="439423"/>
          </a:xfrm>
        </p:grpSpPr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3CF393B7-6A20-40BA-BF23-86520518D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93850" y="1383028"/>
              <a:ext cx="793891" cy="439423"/>
            </a:xfrm>
            <a:prstGeom prst="rect">
              <a:avLst/>
            </a:prstGeom>
          </p:spPr>
        </p:pic>
        <p:sp>
          <p:nvSpPr>
            <p:cNvPr id="54" name="TextBox 44">
              <a:extLst>
                <a:ext uri="{FF2B5EF4-FFF2-40B4-BE49-F238E27FC236}">
                  <a16:creationId xmlns:a16="http://schemas.microsoft.com/office/drawing/2014/main" id="{CC28A946-D1AA-493C-B3A9-EF57016804C0}"/>
                </a:ext>
              </a:extLst>
            </p:cNvPr>
            <p:cNvSpPr txBox="1"/>
            <p:nvPr/>
          </p:nvSpPr>
          <p:spPr>
            <a:xfrm>
              <a:off x="2876771" y="1422341"/>
              <a:ext cx="642942" cy="400110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DAFE02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4U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6551B10D-41D4-4BFD-A642-7320852FC7D5}"/>
              </a:ext>
            </a:extLst>
          </p:cNvPr>
          <p:cNvGrpSpPr/>
          <p:nvPr/>
        </p:nvGrpSpPr>
        <p:grpSpPr>
          <a:xfrm>
            <a:off x="4297808" y="1086855"/>
            <a:ext cx="3918403" cy="1695410"/>
            <a:chOff x="4272604" y="1136317"/>
            <a:chExt cx="3918403" cy="1695410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D647F4ED-BB1F-46B5-96B4-FEC1B589B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72604" y="1136317"/>
              <a:ext cx="3867367" cy="1695410"/>
            </a:xfrm>
            <a:prstGeom prst="rect">
              <a:avLst/>
            </a:prstGeom>
          </p:spPr>
        </p:pic>
        <p:sp>
          <p:nvSpPr>
            <p:cNvPr id="57" name="Shape 183">
              <a:extLst>
                <a:ext uri="{FF2B5EF4-FFF2-40B4-BE49-F238E27FC236}">
                  <a16:creationId xmlns:a16="http://schemas.microsoft.com/office/drawing/2014/main" id="{41B81F48-9001-471F-834A-3121F629088C}"/>
                </a:ext>
              </a:extLst>
            </p:cNvPr>
            <p:cNvSpPr txBox="1"/>
            <p:nvPr/>
          </p:nvSpPr>
          <p:spPr>
            <a:xfrm flipH="1">
              <a:off x="5605317" y="1508963"/>
              <a:ext cx="2585690" cy="10906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4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Power switch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sz="14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LED </a:t>
              </a:r>
              <a:r>
                <a:rPr lang="en-US" altLang="zh-CN" sz="14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indicators: system status, network, external expansion enclosures, disks</a:t>
              </a:r>
              <a:endParaRPr lang="zh-TW" altLang="en-US" sz="1400" b="1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endParaRPr>
            </a:p>
          </p:txBody>
        </p:sp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E6000B6C-3471-4CB8-80EA-2485C12EF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567" y="1207987"/>
              <a:ext cx="529642" cy="1438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2882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>
            <a:extLst>
              <a:ext uri="{FF2B5EF4-FFF2-40B4-BE49-F238E27FC236}">
                <a16:creationId xmlns:a16="http://schemas.microsoft.com/office/drawing/2014/main" id="{336F384C-E32C-43D9-96DA-3821ABFF2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049" y="921764"/>
            <a:ext cx="12607390" cy="389841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C7F0F38-CA3A-4EB7-88AD-3E0F80396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3" y="3514952"/>
            <a:ext cx="7086968" cy="322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AFE0F8-8DBB-CB4C-B08D-3F8606D3C3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0" b="13445"/>
          <a:stretch/>
        </p:blipFill>
        <p:spPr>
          <a:xfrm>
            <a:off x="1344043" y="1400980"/>
            <a:ext cx="5044433" cy="2332970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54064FB6-028D-4E67-9404-AF94316F8B6F}"/>
              </a:ext>
            </a:extLst>
          </p:cNvPr>
          <p:cNvGrpSpPr/>
          <p:nvPr/>
        </p:nvGrpSpPr>
        <p:grpSpPr>
          <a:xfrm>
            <a:off x="7051558" y="1643440"/>
            <a:ext cx="1738841" cy="1561833"/>
            <a:chOff x="5344631" y="1302883"/>
            <a:chExt cx="1486847" cy="1335491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9F86D312-0705-4556-BF81-9DDCA20CB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44631" y="1302883"/>
              <a:ext cx="1486847" cy="1335491"/>
            </a:xfrm>
            <a:prstGeom prst="rect">
              <a:avLst/>
            </a:prstGeom>
          </p:spPr>
        </p:pic>
        <p:pic>
          <p:nvPicPr>
            <p:cNvPr id="71" name="圖片 70" descr="單電.png">
              <a:extLst>
                <a:ext uri="{FF2B5EF4-FFF2-40B4-BE49-F238E27FC236}">
                  <a16:creationId xmlns:a16="http://schemas.microsoft.com/office/drawing/2014/main" id="{A5D200E2-C4DD-4579-B185-815BA7DFE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305" t="15232" r="20202" b="11640"/>
            <a:stretch/>
          </p:blipFill>
          <p:spPr>
            <a:xfrm>
              <a:off x="5435727" y="1375376"/>
              <a:ext cx="1349381" cy="1164216"/>
            </a:xfrm>
            <a:prstGeom prst="rect">
              <a:avLst/>
            </a:prstGeom>
          </p:spPr>
        </p:pic>
      </p:grp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7" b="24274"/>
          <a:stretch/>
        </p:blipFill>
        <p:spPr>
          <a:xfrm>
            <a:off x="579447" y="4245619"/>
            <a:ext cx="2320958" cy="755022"/>
          </a:xfrm>
          <a:prstGeom prst="rect">
            <a:avLst/>
          </a:prstGeom>
        </p:spPr>
      </p:pic>
      <p:sp>
        <p:nvSpPr>
          <p:cNvPr id="30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6583" y="4214824"/>
            <a:ext cx="714380" cy="785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>
                <a:ea typeface="Microsoft JhengHei"/>
                <a:cs typeface="Arial" panose="020B0604020202020204" pitchFamily="34" charset="0"/>
                <a:sym typeface="Microsoft JhengHei"/>
              </a:rPr>
              <a:t>8-bay 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>
                <a:ea typeface="Microsoft JhengHei"/>
                <a:cs typeface="Arial" panose="020B0604020202020204" pitchFamily="34" charset="0"/>
                <a:sym typeface="Microsoft JhengHei"/>
              </a:rPr>
              <a:t>12-bay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>
                <a:ea typeface="Microsoft JhengHei"/>
                <a:cs typeface="Arial" panose="020B0604020202020204" pitchFamily="34" charset="0"/>
                <a:sym typeface="Microsoft JhengHei"/>
              </a:rPr>
              <a:t>Single PSU</a:t>
            </a:r>
            <a:endParaRPr lang="zh-TW" altLang="zh-TW" sz="1200"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1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2855420" y="4820178"/>
            <a:ext cx="657244" cy="278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Redundant PSU</a:t>
            </a:r>
            <a:endParaRPr lang="zh-TW" altLang="zh-TW" sz="1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" name="Shape 183">
            <a:extLst>
              <a:ext uri="{FF2B5EF4-FFF2-40B4-BE49-F238E27FC236}">
                <a16:creationId xmlns:a16="http://schemas.microsoft.com/office/drawing/2014/main" id="{BA020E52-6C5F-BD45-BC61-61273E922B78}"/>
              </a:ext>
            </a:extLst>
          </p:cNvPr>
          <p:cNvSpPr txBox="1"/>
          <p:nvPr/>
        </p:nvSpPr>
        <p:spPr>
          <a:xfrm flipH="1">
            <a:off x="4653411" y="924561"/>
            <a:ext cx="2340361" cy="3626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10Gb</a:t>
            </a: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SFP+ </a:t>
            </a:r>
            <a:r>
              <a:rPr lang="en-US" altLang="zh-TW" sz="1500" b="1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SmartNIC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port</a:t>
            </a:r>
            <a:endParaRPr lang="en-US" altLang="zh-Hant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183">
            <a:extLst>
              <a:ext uri="{FF2B5EF4-FFF2-40B4-BE49-F238E27FC236}">
                <a16:creationId xmlns:a16="http://schemas.microsoft.com/office/drawing/2014/main" id="{BD1EB6C9-06A2-3D4D-BF5A-E7811AF831D7}"/>
              </a:ext>
            </a:extLst>
          </p:cNvPr>
          <p:cNvSpPr txBox="1"/>
          <p:nvPr/>
        </p:nvSpPr>
        <p:spPr>
          <a:xfrm flipH="1">
            <a:off x="1999349" y="944636"/>
            <a:ext cx="1288895" cy="45340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x 1Gb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Hant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ports</a:t>
            </a:r>
          </a:p>
        </p:txBody>
      </p:sp>
      <p:sp>
        <p:nvSpPr>
          <p:cNvPr id="45" name="Shape 183">
            <a:extLst>
              <a:ext uri="{FF2B5EF4-FFF2-40B4-BE49-F238E27FC236}">
                <a16:creationId xmlns:a16="http://schemas.microsoft.com/office/drawing/2014/main" id="{8CB4F124-AE1A-D747-AD9D-A53A3052C08B}"/>
              </a:ext>
            </a:extLst>
          </p:cNvPr>
          <p:cNvSpPr txBox="1"/>
          <p:nvPr/>
        </p:nvSpPr>
        <p:spPr>
          <a:xfrm flipH="1">
            <a:off x="308082" y="3824743"/>
            <a:ext cx="3981222" cy="3105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 3.1 Gen2 (10G) Type-A &amp; Type-C </a:t>
            </a:r>
            <a:r>
              <a:rPr lang="en-US" altLang="zh-Hant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</a:t>
            </a:r>
          </a:p>
        </p:txBody>
      </p:sp>
      <p:sp>
        <p:nvSpPr>
          <p:cNvPr id="46" name="Shape 183">
            <a:extLst>
              <a:ext uri="{FF2B5EF4-FFF2-40B4-BE49-F238E27FC236}">
                <a16:creationId xmlns:a16="http://schemas.microsoft.com/office/drawing/2014/main" id="{2BDB8BF4-633F-9A42-8FDF-096D34265B48}"/>
              </a:ext>
            </a:extLst>
          </p:cNvPr>
          <p:cNvSpPr txBox="1"/>
          <p:nvPr/>
        </p:nvSpPr>
        <p:spPr>
          <a:xfrm flipH="1">
            <a:off x="3045450" y="955782"/>
            <a:ext cx="1419808" cy="5129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</a:t>
            </a: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HDMI 2.0a</a:t>
            </a:r>
            <a:endParaRPr lang="en-US" altLang="zh-Hant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Shape 213"/>
          <p:cNvSpPr/>
          <p:nvPr/>
        </p:nvSpPr>
        <p:spPr>
          <a:xfrm>
            <a:off x="3158547" y="3281842"/>
            <a:ext cx="238898" cy="303655"/>
          </a:xfrm>
          <a:prstGeom prst="rect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50000"/>
              </a:scheme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215"/>
          <p:cNvSpPr/>
          <p:nvPr/>
        </p:nvSpPr>
        <p:spPr>
          <a:xfrm>
            <a:off x="4440506" y="2887182"/>
            <a:ext cx="212905" cy="519721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33CC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Shape 220"/>
          <p:cNvCxnSpPr>
            <a:cxnSpLocks/>
            <a:stCxn id="46" idx="2"/>
            <a:endCxn id="48" idx="3"/>
          </p:cNvCxnSpPr>
          <p:nvPr/>
        </p:nvCxnSpPr>
        <p:spPr>
          <a:xfrm rot="5400000">
            <a:off x="2593951" y="2272267"/>
            <a:ext cx="1964898" cy="357909"/>
          </a:xfrm>
          <a:prstGeom prst="bentConnector2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chemeClr val="accent6">
                <a:alpha val="50000"/>
              </a:schemeClr>
            </a:glow>
          </a:effectLst>
        </p:spPr>
      </p:cxnSp>
      <p:sp>
        <p:nvSpPr>
          <p:cNvPr id="54" name="Shape 222"/>
          <p:cNvSpPr/>
          <p:nvPr/>
        </p:nvSpPr>
        <p:spPr>
          <a:xfrm>
            <a:off x="2298960" y="3253239"/>
            <a:ext cx="654260" cy="357190"/>
          </a:xfrm>
          <a:prstGeom prst="rect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225"/>
          <p:cNvSpPr/>
          <p:nvPr/>
        </p:nvSpPr>
        <p:spPr>
          <a:xfrm>
            <a:off x="1880999" y="3253239"/>
            <a:ext cx="339322" cy="324134"/>
          </a:xfrm>
          <a:prstGeom prst="rect">
            <a:avLst/>
          </a:prstGeom>
          <a:noFill/>
          <a:ln w="19050" cap="flat" cmpd="sng">
            <a:solidFill>
              <a:srgbClr val="E7FC2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92D05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Shape 218">
            <a:extLst>
              <a:ext uri="{FF2B5EF4-FFF2-40B4-BE49-F238E27FC236}">
                <a16:creationId xmlns:a16="http://schemas.microsoft.com/office/drawing/2014/main" id="{38FC0DF0-8352-C14C-9BD3-943DDEBBC779}"/>
              </a:ext>
            </a:extLst>
          </p:cNvPr>
          <p:cNvCxnSpPr>
            <a:cxnSpLocks/>
          </p:cNvCxnSpPr>
          <p:nvPr/>
        </p:nvCxnSpPr>
        <p:spPr>
          <a:xfrm rot="5400000">
            <a:off x="4376541" y="1620915"/>
            <a:ext cx="1452087" cy="1065607"/>
          </a:xfrm>
          <a:prstGeom prst="bentConnector3">
            <a:avLst>
              <a:gd name="adj1" fmla="val 16288"/>
            </a:avLst>
          </a:prstGeom>
          <a:noFill/>
          <a:ln w="19050" cap="flat" cmpd="sng">
            <a:solidFill>
              <a:srgbClr val="F000C2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FF33CC">
                <a:alpha val="50000"/>
              </a:srgbClr>
            </a:glow>
          </a:effectLst>
        </p:spPr>
      </p:cxnSp>
      <p:cxnSp>
        <p:nvCxnSpPr>
          <p:cNvPr id="58" name="Shape 218">
            <a:extLst>
              <a:ext uri="{FF2B5EF4-FFF2-40B4-BE49-F238E27FC236}">
                <a16:creationId xmlns:a16="http://schemas.microsoft.com/office/drawing/2014/main" id="{38FC0DF0-8352-C14C-9BD3-943DDEBBC779}"/>
              </a:ext>
            </a:extLst>
          </p:cNvPr>
          <p:cNvCxnSpPr>
            <a:cxnSpLocks/>
          </p:cNvCxnSpPr>
          <p:nvPr/>
        </p:nvCxnSpPr>
        <p:spPr>
          <a:xfrm rot="5400000">
            <a:off x="1358171" y="2096653"/>
            <a:ext cx="1783760" cy="52941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7FC20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92D050">
                <a:alpha val="50000"/>
              </a:srgbClr>
            </a:glow>
          </a:effec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sz="36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2U/3U/4U TVS-x72XU </a:t>
            </a:r>
            <a:r>
              <a:rPr lang="en-US" altLang="zh-CN" sz="36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Rear View</a:t>
            </a:r>
            <a:endParaRPr lang="en-US" sz="3600">
              <a:latin typeface="Arial "/>
              <a:cs typeface="Arial" pitchFamily="34" charset="0"/>
            </a:endParaRPr>
          </a:p>
        </p:txBody>
      </p:sp>
      <p:sp>
        <p:nvSpPr>
          <p:cNvPr id="34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3592265" y="4214824"/>
            <a:ext cx="1061146" cy="785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>
                <a:ea typeface="Microsoft JhengHei"/>
                <a:cs typeface="Arial" panose="020B0604020202020204" pitchFamily="34" charset="0"/>
                <a:sym typeface="Microsoft JhengHei"/>
              </a:rPr>
              <a:t>24-bay</a:t>
            </a:r>
            <a:endParaRPr lang="zh-TW"/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>
                <a:ea typeface="Microsoft JhengHei"/>
                <a:cs typeface="Arial" panose="020B0604020202020204" pitchFamily="34" charset="0"/>
                <a:sym typeface="Microsoft JhengHei"/>
              </a:rPr>
              <a:t>Redundant PSU</a:t>
            </a:r>
            <a:endParaRPr lang="zh-TW" altLang="zh-TW" sz="1200"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5880521F-3E7D-4DBC-8243-635F0B1D5918}"/>
              </a:ext>
            </a:extLst>
          </p:cNvPr>
          <p:cNvGrpSpPr/>
          <p:nvPr/>
        </p:nvGrpSpPr>
        <p:grpSpPr>
          <a:xfrm>
            <a:off x="2886838" y="4269945"/>
            <a:ext cx="562359" cy="526653"/>
            <a:chOff x="5786446" y="857238"/>
            <a:chExt cx="848577" cy="1500198"/>
          </a:xfrm>
          <a:solidFill>
            <a:srgbClr val="FFFF00"/>
          </a:solidFill>
        </p:grpSpPr>
        <p:sp>
          <p:nvSpPr>
            <p:cNvPr id="35" name="矩形圖說文字 13">
              <a:extLst>
                <a:ext uri="{FF2B5EF4-FFF2-40B4-BE49-F238E27FC236}">
                  <a16:creationId xmlns:a16="http://schemas.microsoft.com/office/drawing/2014/main" id="{27D6DCE8-D90B-4076-BE2B-68F5F8B77F8F}"/>
                </a:ext>
              </a:extLst>
            </p:cNvPr>
            <p:cNvSpPr/>
            <p:nvPr/>
          </p:nvSpPr>
          <p:spPr>
            <a:xfrm>
              <a:off x="6000760" y="857238"/>
              <a:ext cx="634263" cy="1500198"/>
            </a:xfrm>
            <a:prstGeom prst="wedgeRectCallout">
              <a:avLst>
                <a:gd name="adj1" fmla="val 34749"/>
                <a:gd name="adj2" fmla="val 177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矩形圖說文字 16">
              <a:extLst>
                <a:ext uri="{FF2B5EF4-FFF2-40B4-BE49-F238E27FC236}">
                  <a16:creationId xmlns:a16="http://schemas.microsoft.com/office/drawing/2014/main" id="{47F26173-B808-4199-B7CA-D6F6D4A4E6DE}"/>
                </a:ext>
              </a:extLst>
            </p:cNvPr>
            <p:cNvSpPr/>
            <p:nvPr/>
          </p:nvSpPr>
          <p:spPr>
            <a:xfrm>
              <a:off x="5786446" y="857238"/>
              <a:ext cx="785818" cy="1500198"/>
            </a:xfrm>
            <a:prstGeom prst="wedgeRectCallout">
              <a:avLst>
                <a:gd name="adj1" fmla="val -92034"/>
                <a:gd name="adj2" fmla="val 3278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8" name="圖片 27" descr="TS-1277U-RP_Back-合成不確定版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5" t="47313" r="10202" b="7099"/>
          <a:stretch/>
        </p:blipFill>
        <p:spPr>
          <a:xfrm>
            <a:off x="2955887" y="4291768"/>
            <a:ext cx="431247" cy="478515"/>
          </a:xfrm>
          <a:prstGeom prst="rect">
            <a:avLst/>
          </a:prstGeom>
        </p:spPr>
      </p:pic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F7340F42-E059-4BE6-99E2-9CA6BAD960A3}"/>
              </a:ext>
            </a:extLst>
          </p:cNvPr>
          <p:cNvCxnSpPr>
            <a:cxnSpLocks/>
          </p:cNvCxnSpPr>
          <p:nvPr/>
        </p:nvCxnSpPr>
        <p:spPr>
          <a:xfrm flipV="1">
            <a:off x="3562589" y="4337080"/>
            <a:ext cx="0" cy="663561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10C0DFEF-1A69-4A9E-882E-9DC7BFACA5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16" y="3700839"/>
            <a:ext cx="2370060" cy="1481286"/>
          </a:xfrm>
          <a:prstGeom prst="rect">
            <a:avLst/>
          </a:prstGeom>
        </p:spPr>
      </p:pic>
      <p:sp>
        <p:nvSpPr>
          <p:cNvPr id="53" name="圓角矩形 13">
            <a:extLst>
              <a:ext uri="{FF2B5EF4-FFF2-40B4-BE49-F238E27FC236}">
                <a16:creationId xmlns:a16="http://schemas.microsoft.com/office/drawing/2014/main" id="{F3EE8039-5C23-4FF6-99A7-0E89CB95D2F4}"/>
              </a:ext>
            </a:extLst>
          </p:cNvPr>
          <p:cNvSpPr/>
          <p:nvPr/>
        </p:nvSpPr>
        <p:spPr>
          <a:xfrm>
            <a:off x="5000445" y="2552032"/>
            <a:ext cx="1269885" cy="1164215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1270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cxnSp>
        <p:nvCxnSpPr>
          <p:cNvPr id="67" name="Shape 219">
            <a:extLst>
              <a:ext uri="{FF2B5EF4-FFF2-40B4-BE49-F238E27FC236}">
                <a16:creationId xmlns:a16="http://schemas.microsoft.com/office/drawing/2014/main" id="{0F885C2D-53A6-45F5-9419-75A05137AC2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14158" y="3752509"/>
            <a:ext cx="285752" cy="159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91B3BDE3-D915-48A6-A991-8E8DAD339062}"/>
              </a:ext>
            </a:extLst>
          </p:cNvPr>
          <p:cNvGrpSpPr/>
          <p:nvPr/>
        </p:nvGrpSpPr>
        <p:grpSpPr>
          <a:xfrm>
            <a:off x="7101754" y="1047022"/>
            <a:ext cx="1634416" cy="761306"/>
            <a:chOff x="6557938" y="4077033"/>
            <a:chExt cx="1634416" cy="761306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1F1313C7-5364-471A-B644-646D4B61EAC3}"/>
                </a:ext>
              </a:extLst>
            </p:cNvPr>
            <p:cNvGrpSpPr/>
            <p:nvPr/>
          </p:nvGrpSpPr>
          <p:grpSpPr>
            <a:xfrm>
              <a:off x="6557938" y="4077033"/>
              <a:ext cx="1547369" cy="761306"/>
              <a:chOff x="642032" y="1084417"/>
              <a:chExt cx="2272039" cy="1117844"/>
            </a:xfrm>
          </p:grpSpPr>
          <p:pic>
            <p:nvPicPr>
              <p:cNvPr id="49" name="圖形 48">
                <a:extLst>
                  <a:ext uri="{FF2B5EF4-FFF2-40B4-BE49-F238E27FC236}">
                    <a16:creationId xmlns:a16="http://schemas.microsoft.com/office/drawing/2014/main" id="{2D7767EC-3513-44C8-9D51-4D35D5624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272039" cy="1117844"/>
              </a:xfrm>
              <a:prstGeom prst="rect">
                <a:avLst/>
              </a:prstGeom>
            </p:spPr>
          </p:pic>
          <p:pic>
            <p:nvPicPr>
              <p:cNvPr id="51" name="圖形 50">
                <a:extLst>
                  <a:ext uri="{FF2B5EF4-FFF2-40B4-BE49-F238E27FC236}">
                    <a16:creationId xmlns:a16="http://schemas.microsoft.com/office/drawing/2014/main" id="{78C971A6-B586-496D-BFD8-4C5A59341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186931" y="1385328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42" name="矩形 64">
              <a:extLst>
                <a:ext uri="{FF2B5EF4-FFF2-40B4-BE49-F238E27FC236}">
                  <a16:creationId xmlns:a16="http://schemas.microsoft.com/office/drawing/2014/main" id="{06BC92E3-E9CE-4069-895A-79D00F36DB01}"/>
                </a:ext>
              </a:extLst>
            </p:cNvPr>
            <p:cNvSpPr/>
            <p:nvPr/>
          </p:nvSpPr>
          <p:spPr>
            <a:xfrm>
              <a:off x="6796197" y="4181749"/>
              <a:ext cx="1396157" cy="6331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Single</a:t>
              </a:r>
            </a:p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PSU</a:t>
              </a: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CA341EF5-4FFC-402D-8EB3-F19A45F2DB2E}"/>
              </a:ext>
            </a:extLst>
          </p:cNvPr>
          <p:cNvGrpSpPr/>
          <p:nvPr/>
        </p:nvGrpSpPr>
        <p:grpSpPr>
          <a:xfrm>
            <a:off x="6357060" y="3247737"/>
            <a:ext cx="1620517" cy="761306"/>
            <a:chOff x="6557938" y="4077033"/>
            <a:chExt cx="1620517" cy="761306"/>
          </a:xfrm>
        </p:grpSpPr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637BDB62-27C5-4D4A-B58E-C55242A2ADFA}"/>
                </a:ext>
              </a:extLst>
            </p:cNvPr>
            <p:cNvGrpSpPr/>
            <p:nvPr/>
          </p:nvGrpSpPr>
          <p:grpSpPr>
            <a:xfrm>
              <a:off x="6557938" y="4077033"/>
              <a:ext cx="1547369" cy="761306"/>
              <a:chOff x="642032" y="1084417"/>
              <a:chExt cx="2272039" cy="1117844"/>
            </a:xfrm>
          </p:grpSpPr>
          <p:pic>
            <p:nvPicPr>
              <p:cNvPr id="61" name="圖形 60">
                <a:extLst>
                  <a:ext uri="{FF2B5EF4-FFF2-40B4-BE49-F238E27FC236}">
                    <a16:creationId xmlns:a16="http://schemas.microsoft.com/office/drawing/2014/main" id="{EEF0D005-7F03-4DC0-A789-7C41C387D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272039" cy="1117844"/>
              </a:xfrm>
              <a:prstGeom prst="rect">
                <a:avLst/>
              </a:prstGeom>
            </p:spPr>
          </p:pic>
          <p:pic>
            <p:nvPicPr>
              <p:cNvPr id="63" name="圖形 62">
                <a:extLst>
                  <a:ext uri="{FF2B5EF4-FFF2-40B4-BE49-F238E27FC236}">
                    <a16:creationId xmlns:a16="http://schemas.microsoft.com/office/drawing/2014/main" id="{8F640751-8AA2-475D-93F7-76B910CF7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351497" y="1616966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60" name="矩形 64">
              <a:extLst>
                <a:ext uri="{FF2B5EF4-FFF2-40B4-BE49-F238E27FC236}">
                  <a16:creationId xmlns:a16="http://schemas.microsoft.com/office/drawing/2014/main" id="{7EF8761C-3E3B-4FEB-AD04-033EE2598C7C}"/>
                </a:ext>
              </a:extLst>
            </p:cNvPr>
            <p:cNvSpPr/>
            <p:nvPr/>
          </p:nvSpPr>
          <p:spPr>
            <a:xfrm>
              <a:off x="6782298" y="4122808"/>
              <a:ext cx="1396157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94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1F3E4B2-0339-425A-ADBF-3F7FBF5A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4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zh-CN" sz="34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sz="3400">
                <a:latin typeface="Arial" panose="020B0604020202020204" pitchFamily="34" charset="0"/>
                <a:cs typeface="Arial" panose="020B0604020202020204" pitchFamily="34" charset="0"/>
              </a:rPr>
              <a:t> Gen Intel Core CPU 10GbE NAS</a:t>
            </a:r>
            <a:endParaRPr lang="zh-TW" altLang="en-US" sz="3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69AC6309-CA0A-4A43-93EB-FDC291E8166D}"/>
              </a:ext>
            </a:extLst>
          </p:cNvPr>
          <p:cNvSpPr txBox="1"/>
          <p:nvPr/>
        </p:nvSpPr>
        <p:spPr>
          <a:xfrm>
            <a:off x="237796" y="1099141"/>
            <a:ext cx="582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DAFE02"/>
                </a:solidFill>
                <a:latin typeface="Arial "/>
                <a:ea typeface="微軟正黑體" panose="020B0604030504040204" pitchFamily="34" charset="-120"/>
                <a:cs typeface="Arial" pitchFamily="34" charset="0"/>
              </a:rPr>
              <a:t>TVS-x72XU</a:t>
            </a:r>
            <a:r>
              <a:rPr lang="en-US" sz="3200" b="1">
                <a:solidFill>
                  <a:schemeClr val="bg1"/>
                </a:solidFill>
                <a:latin typeface="Arial "/>
                <a:ea typeface="微軟正黑體" panose="020B0604030504040204" pitchFamily="34" charset="-120"/>
                <a:cs typeface="Arial" pitchFamily="34" charset="0"/>
              </a:rPr>
              <a:t> NAS Series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0508F08D-45CA-4521-9715-46FD0E0E0CEF}"/>
              </a:ext>
            </a:extLst>
          </p:cNvPr>
          <p:cNvSpPr txBox="1"/>
          <p:nvPr/>
        </p:nvSpPr>
        <p:spPr>
          <a:xfrm>
            <a:off x="6253295" y="2689380"/>
            <a:ext cx="3022271" cy="300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TVS-2472XU-RP-I5-8G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F1A68F1A-C71C-4925-A2C0-2EFECC3AA834}"/>
              </a:ext>
            </a:extLst>
          </p:cNvPr>
          <p:cNvSpPr txBox="1"/>
          <p:nvPr/>
        </p:nvSpPr>
        <p:spPr>
          <a:xfrm>
            <a:off x="3255427" y="4273289"/>
            <a:ext cx="3005798" cy="3001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TVS-1672XU-RP-I3-8G</a:t>
            </a: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D364E3EA-374E-430E-8844-29C5BD6EED9D}"/>
              </a:ext>
            </a:extLst>
          </p:cNvPr>
          <p:cNvSpPr txBox="1"/>
          <p:nvPr/>
        </p:nvSpPr>
        <p:spPr>
          <a:xfrm>
            <a:off x="3291696" y="2675736"/>
            <a:ext cx="3056279" cy="3001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TVS-1272XU-RP-I3-4G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86C4F493-033E-4E50-925F-C1243CD76833}"/>
              </a:ext>
            </a:extLst>
          </p:cNvPr>
          <p:cNvSpPr txBox="1"/>
          <p:nvPr/>
        </p:nvSpPr>
        <p:spPr>
          <a:xfrm>
            <a:off x="233975" y="4173226"/>
            <a:ext cx="3085942" cy="50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TVS-872XU-I3-4G</a:t>
            </a:r>
          </a:p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TVS-872XU-RP-I3-4G</a:t>
            </a:r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id="{65245A95-1910-433E-A312-07DC970B8132}"/>
              </a:ext>
            </a:extLst>
          </p:cNvPr>
          <p:cNvSpPr txBox="1"/>
          <p:nvPr/>
        </p:nvSpPr>
        <p:spPr>
          <a:xfrm>
            <a:off x="233975" y="2575673"/>
            <a:ext cx="2886973" cy="50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TVS-972XU-I3-4G</a:t>
            </a:r>
          </a:p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TVS-972XU-RP-I3-4G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8297833-33C1-4F3E-952D-198F7ED00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2" b="26010"/>
          <a:stretch/>
        </p:blipFill>
        <p:spPr>
          <a:xfrm>
            <a:off x="3119093" y="1659213"/>
            <a:ext cx="3049455" cy="90999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9BF0D74-BE2B-4FD3-8F61-027C4CF1BB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0" b="26408"/>
          <a:stretch/>
        </p:blipFill>
        <p:spPr>
          <a:xfrm>
            <a:off x="213290" y="3357761"/>
            <a:ext cx="2904772" cy="78384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47D270A-E08A-4CD0-8FD5-84C943742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8" b="36509"/>
          <a:stretch/>
        </p:blipFill>
        <p:spPr>
          <a:xfrm>
            <a:off x="213290" y="2063906"/>
            <a:ext cx="2905088" cy="45394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C712A73-AF06-44FC-BC5D-63437E319C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5" b="10287"/>
          <a:stretch/>
        </p:blipFill>
        <p:spPr>
          <a:xfrm>
            <a:off x="6253695" y="1135933"/>
            <a:ext cx="2904773" cy="148308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2D3D9D27-894F-4CCB-863C-AB50F383D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5" b="18676"/>
          <a:stretch/>
        </p:blipFill>
        <p:spPr>
          <a:xfrm>
            <a:off x="3220106" y="3077750"/>
            <a:ext cx="2955677" cy="1156814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6CB49498-45B3-427E-8413-8E4E5DD9D9C1}"/>
              </a:ext>
            </a:extLst>
          </p:cNvPr>
          <p:cNvGrpSpPr/>
          <p:nvPr/>
        </p:nvGrpSpPr>
        <p:grpSpPr>
          <a:xfrm>
            <a:off x="6631177" y="3343062"/>
            <a:ext cx="2216946" cy="1036030"/>
            <a:chOff x="6551363" y="3189692"/>
            <a:chExt cx="2216946" cy="1036030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28B98D2-8129-40FD-BB18-B17E7B307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279" y="3189692"/>
              <a:ext cx="1036030" cy="1036030"/>
            </a:xfrm>
            <a:prstGeom prst="rect">
              <a:avLst/>
            </a:prstGeom>
            <a:effectLst>
              <a:reflection blurRad="25400" stA="51000" endPos="31000" dist="50800" dir="5400000" sy="-100000" algn="bl" rotWithShape="0"/>
            </a:effectLst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8D37EBFA-F295-4BEC-9304-EA5674FBF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363" y="3189692"/>
              <a:ext cx="1036030" cy="1036030"/>
            </a:xfrm>
            <a:prstGeom prst="rect">
              <a:avLst/>
            </a:prstGeom>
            <a:effectLst>
              <a:reflection blurRad="25400" stA="51000" endPos="31000" dist="50800" dir="5400000" sy="-100000" algn="bl" rotWithShape="0"/>
            </a:effec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FE546C9-BFF4-D041-880E-37D62F143F52}"/>
              </a:ext>
            </a:extLst>
          </p:cNvPr>
          <p:cNvSpPr/>
          <p:nvPr/>
        </p:nvSpPr>
        <p:spPr>
          <a:xfrm>
            <a:off x="2410897" y="2618164"/>
            <a:ext cx="740075" cy="415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D0F800"/>
                </a:solidFill>
              </a:rPr>
              <a:t>Core i3 </a:t>
            </a:r>
          </a:p>
          <a:p>
            <a:pPr algn="ctr"/>
            <a:r>
              <a:rPr lang="en-US" sz="1200" b="1">
                <a:solidFill>
                  <a:srgbClr val="D0F800"/>
                </a:solidFill>
              </a:rPr>
              <a:t>4-core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D6E54986-0110-4D43-9227-8893E0310D8E}"/>
              </a:ext>
            </a:extLst>
          </p:cNvPr>
          <p:cNvSpPr/>
          <p:nvPr/>
        </p:nvSpPr>
        <p:spPr>
          <a:xfrm>
            <a:off x="5261162" y="2618164"/>
            <a:ext cx="740075" cy="415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D0F800"/>
                </a:solidFill>
              </a:rPr>
              <a:t>Core i3 </a:t>
            </a:r>
          </a:p>
          <a:p>
            <a:pPr algn="ctr"/>
            <a:r>
              <a:rPr lang="en-US" sz="1200" b="1">
                <a:solidFill>
                  <a:srgbClr val="D0F800"/>
                </a:solidFill>
              </a:rPr>
              <a:t>4-core</a:t>
            </a: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C19E791A-AC9D-4F8F-A68E-2131F74239F8}"/>
              </a:ext>
            </a:extLst>
          </p:cNvPr>
          <p:cNvSpPr/>
          <p:nvPr/>
        </p:nvSpPr>
        <p:spPr>
          <a:xfrm>
            <a:off x="2266213" y="4215717"/>
            <a:ext cx="740075" cy="415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D0F800"/>
                </a:solidFill>
              </a:rPr>
              <a:t>Core i3 </a:t>
            </a:r>
          </a:p>
          <a:p>
            <a:pPr algn="ctr"/>
            <a:r>
              <a:rPr lang="en-US" sz="1200" b="1">
                <a:solidFill>
                  <a:srgbClr val="D0F800"/>
                </a:solidFill>
              </a:rPr>
              <a:t>4-core</a:t>
            </a: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39415122-D0AB-4C80-A786-89E7C60120B7}"/>
              </a:ext>
            </a:extLst>
          </p:cNvPr>
          <p:cNvSpPr/>
          <p:nvPr/>
        </p:nvSpPr>
        <p:spPr>
          <a:xfrm>
            <a:off x="5203288" y="4215717"/>
            <a:ext cx="740075" cy="415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D0F800"/>
                </a:solidFill>
              </a:rPr>
              <a:t>Core i3 </a:t>
            </a:r>
          </a:p>
          <a:p>
            <a:pPr algn="ctr"/>
            <a:r>
              <a:rPr lang="en-US" sz="1200" b="1">
                <a:solidFill>
                  <a:srgbClr val="D0F800"/>
                </a:solidFill>
              </a:rPr>
              <a:t>4-core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6722B29D-8C5C-47F1-A5A7-44BE251E323D}"/>
              </a:ext>
            </a:extLst>
          </p:cNvPr>
          <p:cNvSpPr/>
          <p:nvPr/>
        </p:nvSpPr>
        <p:spPr>
          <a:xfrm>
            <a:off x="8183770" y="2618164"/>
            <a:ext cx="740075" cy="415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D0F800"/>
                </a:solidFill>
              </a:rPr>
              <a:t>Core i5 </a:t>
            </a:r>
            <a:endParaRPr lang="en-US" sz="1200"/>
          </a:p>
          <a:p>
            <a:pPr algn="ctr"/>
            <a:r>
              <a:rPr lang="en-US" sz="1200" b="1">
                <a:solidFill>
                  <a:srgbClr val="D0F800"/>
                </a:solidFill>
              </a:rPr>
              <a:t>6-core</a:t>
            </a:r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254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群組 60">
            <a:extLst>
              <a:ext uri="{FF2B5EF4-FFF2-40B4-BE49-F238E27FC236}">
                <a16:creationId xmlns:a16="http://schemas.microsoft.com/office/drawing/2014/main" id="{1B6D7BB9-5E7E-4192-A54D-CD0368C03223}"/>
              </a:ext>
            </a:extLst>
          </p:cNvPr>
          <p:cNvGrpSpPr/>
          <p:nvPr/>
        </p:nvGrpSpPr>
        <p:grpSpPr>
          <a:xfrm>
            <a:off x="4572000" y="1109034"/>
            <a:ext cx="4213726" cy="1785950"/>
            <a:chOff x="204648" y="1109034"/>
            <a:chExt cx="4213726" cy="1785950"/>
          </a:xfrm>
        </p:grpSpPr>
        <p:pic>
          <p:nvPicPr>
            <p:cNvPr id="78" name="圖形 77">
              <a:extLst>
                <a:ext uri="{FF2B5EF4-FFF2-40B4-BE49-F238E27FC236}">
                  <a16:creationId xmlns:a16="http://schemas.microsoft.com/office/drawing/2014/main" id="{2C43AB6C-65D3-4A94-9704-8B7B884A5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4648" y="1109034"/>
              <a:ext cx="4213726" cy="1785950"/>
            </a:xfrm>
            <a:prstGeom prst="rect">
              <a:avLst/>
            </a:prstGeom>
          </p:spPr>
        </p:pic>
        <p:pic>
          <p:nvPicPr>
            <p:cNvPr id="79" name="圖形 78">
              <a:extLst>
                <a:ext uri="{FF2B5EF4-FFF2-40B4-BE49-F238E27FC236}">
                  <a16:creationId xmlns:a16="http://schemas.microsoft.com/office/drawing/2014/main" id="{448E57FA-90BC-4B58-8AD6-F5C7BE7E4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624" t="45790" r="11778"/>
            <a:stretch/>
          </p:blipFill>
          <p:spPr>
            <a:xfrm flipV="1">
              <a:off x="548641" y="1245551"/>
              <a:ext cx="2198369" cy="149738"/>
            </a:xfrm>
            <a:prstGeom prst="rect">
              <a:avLst/>
            </a:prstGeom>
          </p:spPr>
        </p:pic>
        <p:pic>
          <p:nvPicPr>
            <p:cNvPr id="80" name="圖形 79">
              <a:extLst>
                <a:ext uri="{FF2B5EF4-FFF2-40B4-BE49-F238E27FC236}">
                  <a16:creationId xmlns:a16="http://schemas.microsoft.com/office/drawing/2014/main" id="{D151E209-8338-4402-AB97-22E490A39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99747" y="1210509"/>
              <a:ext cx="1502914" cy="1574255"/>
            </a:xfrm>
            <a:prstGeom prst="rect">
              <a:avLst/>
            </a:prstGeom>
            <a:effectLst>
              <a:outerShdw blurRad="50800" dist="177800" dir="2700000" algn="tl" rotWithShape="0">
                <a:prstClr val="black">
                  <a:alpha val="74000"/>
                </a:prstClr>
              </a:outerShdw>
            </a:effectLst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613F51E2-1C32-432A-B40A-B1E6CC572A4D}"/>
              </a:ext>
            </a:extLst>
          </p:cNvPr>
          <p:cNvGrpSpPr/>
          <p:nvPr/>
        </p:nvGrpSpPr>
        <p:grpSpPr>
          <a:xfrm>
            <a:off x="204648" y="3118819"/>
            <a:ext cx="8581078" cy="1785950"/>
            <a:chOff x="357048" y="1261434"/>
            <a:chExt cx="8581078" cy="1785950"/>
          </a:xfrm>
        </p:grpSpPr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B29F430C-C8F5-4988-AC23-73748832D1E7}"/>
                </a:ext>
              </a:extLst>
            </p:cNvPr>
            <p:cNvGrpSpPr/>
            <p:nvPr/>
          </p:nvGrpSpPr>
          <p:grpSpPr>
            <a:xfrm>
              <a:off x="357048" y="1261434"/>
              <a:ext cx="4213726" cy="1785950"/>
              <a:chOff x="204648" y="1109034"/>
              <a:chExt cx="4213726" cy="1785950"/>
            </a:xfrm>
          </p:grpSpPr>
          <p:pic>
            <p:nvPicPr>
              <p:cNvPr id="82" name="圖形 81">
                <a:extLst>
                  <a:ext uri="{FF2B5EF4-FFF2-40B4-BE49-F238E27FC236}">
                    <a16:creationId xmlns:a16="http://schemas.microsoft.com/office/drawing/2014/main" id="{E87A879E-6B4D-4A71-9213-D9439FD33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4648" y="1109034"/>
                <a:ext cx="4213726" cy="1785950"/>
              </a:xfrm>
              <a:prstGeom prst="rect">
                <a:avLst/>
              </a:prstGeom>
            </p:spPr>
          </p:pic>
          <p:pic>
            <p:nvPicPr>
              <p:cNvPr id="83" name="圖形 82">
                <a:extLst>
                  <a:ext uri="{FF2B5EF4-FFF2-40B4-BE49-F238E27FC236}">
                    <a16:creationId xmlns:a16="http://schemas.microsoft.com/office/drawing/2014/main" id="{9705C4CD-EB8A-4CD2-BCA1-A81DF4442F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6624" t="45790" r="11778"/>
              <a:stretch/>
            </p:blipFill>
            <p:spPr>
              <a:xfrm flipV="1">
                <a:off x="548641" y="1245551"/>
                <a:ext cx="2198369" cy="149738"/>
              </a:xfrm>
              <a:prstGeom prst="rect">
                <a:avLst/>
              </a:prstGeom>
            </p:spPr>
          </p:pic>
          <p:pic>
            <p:nvPicPr>
              <p:cNvPr id="84" name="圖形 83">
                <a:extLst>
                  <a:ext uri="{FF2B5EF4-FFF2-40B4-BE49-F238E27FC236}">
                    <a16:creationId xmlns:a16="http://schemas.microsoft.com/office/drawing/2014/main" id="{17B8ABC8-BDE5-4A54-8A55-CDA2A7A19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799747" y="1210509"/>
                <a:ext cx="1502914" cy="1574255"/>
              </a:xfrm>
              <a:prstGeom prst="rect">
                <a:avLst/>
              </a:prstGeom>
              <a:effectLst>
                <a:outerShdw blurRad="50800" dist="177800" dir="2700000" algn="tl" rotWithShape="0">
                  <a:prstClr val="black">
                    <a:alpha val="74000"/>
                  </a:prstClr>
                </a:outerShdw>
              </a:effectLst>
            </p:spPr>
          </p:pic>
        </p:grpSp>
        <p:grpSp>
          <p:nvGrpSpPr>
            <p:cNvPr id="85" name="群組 84">
              <a:extLst>
                <a:ext uri="{FF2B5EF4-FFF2-40B4-BE49-F238E27FC236}">
                  <a16:creationId xmlns:a16="http://schemas.microsoft.com/office/drawing/2014/main" id="{9AEF2386-EE8D-4E2E-8EA7-C1243FC61F0C}"/>
                </a:ext>
              </a:extLst>
            </p:cNvPr>
            <p:cNvGrpSpPr/>
            <p:nvPr/>
          </p:nvGrpSpPr>
          <p:grpSpPr>
            <a:xfrm>
              <a:off x="4724400" y="1261434"/>
              <a:ext cx="4213726" cy="1785950"/>
              <a:chOff x="204648" y="1109034"/>
              <a:chExt cx="4213726" cy="1785950"/>
            </a:xfrm>
          </p:grpSpPr>
          <p:pic>
            <p:nvPicPr>
              <p:cNvPr id="86" name="圖形 85">
                <a:extLst>
                  <a:ext uri="{FF2B5EF4-FFF2-40B4-BE49-F238E27FC236}">
                    <a16:creationId xmlns:a16="http://schemas.microsoft.com/office/drawing/2014/main" id="{507BCCD4-8002-4CD7-BCAA-DAA3342D8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4648" y="1109034"/>
                <a:ext cx="4213726" cy="1785950"/>
              </a:xfrm>
              <a:prstGeom prst="rect">
                <a:avLst/>
              </a:prstGeom>
            </p:spPr>
          </p:pic>
          <p:pic>
            <p:nvPicPr>
              <p:cNvPr id="87" name="圖形 86">
                <a:extLst>
                  <a:ext uri="{FF2B5EF4-FFF2-40B4-BE49-F238E27FC236}">
                    <a16:creationId xmlns:a16="http://schemas.microsoft.com/office/drawing/2014/main" id="{6A133641-8F00-4B25-B4DE-E5137B0368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6624" t="45790" r="11778"/>
              <a:stretch/>
            </p:blipFill>
            <p:spPr>
              <a:xfrm flipV="1">
                <a:off x="548641" y="1245551"/>
                <a:ext cx="2198369" cy="149738"/>
              </a:xfrm>
              <a:prstGeom prst="rect">
                <a:avLst/>
              </a:prstGeom>
            </p:spPr>
          </p:pic>
          <p:pic>
            <p:nvPicPr>
              <p:cNvPr id="88" name="圖形 87">
                <a:extLst>
                  <a:ext uri="{FF2B5EF4-FFF2-40B4-BE49-F238E27FC236}">
                    <a16:creationId xmlns:a16="http://schemas.microsoft.com/office/drawing/2014/main" id="{9D1DCFC8-4F5B-41F6-A123-50C358654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799747" y="1210509"/>
                <a:ext cx="1502914" cy="1574255"/>
              </a:xfrm>
              <a:prstGeom prst="rect">
                <a:avLst/>
              </a:prstGeom>
              <a:effectLst>
                <a:outerShdw blurRad="50800" dist="177800" dir="2700000" algn="tl" rotWithShape="0">
                  <a:prstClr val="black">
                    <a:alpha val="74000"/>
                  </a:prstClr>
                </a:outerShdw>
              </a:effectLst>
            </p:spPr>
          </p:pic>
        </p:grpSp>
      </p:grpSp>
      <p:pic>
        <p:nvPicPr>
          <p:cNvPr id="76" name="圖片 75">
            <a:extLst>
              <a:ext uri="{FF2B5EF4-FFF2-40B4-BE49-F238E27FC236}">
                <a16:creationId xmlns:a16="http://schemas.microsoft.com/office/drawing/2014/main" id="{64DCFC6A-FBE0-4CD2-B1E2-6A566E6DAB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38" y="2220874"/>
            <a:ext cx="1976614" cy="4274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47ED4E-21D0-344B-AB91-8C037489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8394060" cy="822960"/>
          </a:xfrm>
        </p:spPr>
        <p:txBody>
          <a:bodyPr>
            <a:noAutofit/>
          </a:bodyPr>
          <a:lstStyle/>
          <a:p>
            <a:r>
              <a:rPr lang="en-US" altLang="zh-Hant" sz="3200">
                <a:latin typeface="Arial "/>
                <a:cs typeface="Arial"/>
              </a:rPr>
              <a:t>Industry-leading P</a:t>
            </a:r>
            <a:r>
              <a:rPr lang="en-US" altLang="zh-Hant" sz="3200">
                <a:latin typeface="Arial "/>
              </a:rPr>
              <a:t>CIe</a:t>
            </a:r>
            <a:r>
              <a:rPr lang="zh-Hant" altLang="en-US" sz="3200">
                <a:latin typeface="Arial "/>
              </a:rPr>
              <a:t> </a:t>
            </a:r>
            <a:r>
              <a:rPr lang="en-US" altLang="zh-Hant" sz="3200">
                <a:latin typeface="Arial "/>
              </a:rPr>
              <a:t>expansion options</a:t>
            </a:r>
            <a:endParaRPr lang="en-US" sz="3200">
              <a:latin typeface="Arial 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121DE7B4-6FC6-4060-87F6-DF578AD59ED8}"/>
              </a:ext>
            </a:extLst>
          </p:cNvPr>
          <p:cNvGrpSpPr/>
          <p:nvPr/>
        </p:nvGrpSpPr>
        <p:grpSpPr>
          <a:xfrm>
            <a:off x="204648" y="1109034"/>
            <a:ext cx="4213726" cy="1785950"/>
            <a:chOff x="204648" y="1109034"/>
            <a:chExt cx="4213726" cy="1785950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2D25D1CC-F40A-44DE-B82B-82FC79ADA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4648" y="1109034"/>
              <a:ext cx="4213726" cy="1785950"/>
            </a:xfrm>
            <a:prstGeom prst="rect">
              <a:avLst/>
            </a:prstGeom>
          </p:spPr>
        </p:pic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70C8852F-35A2-4323-88D9-F28E978F4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624" t="45790" r="11778"/>
            <a:stretch/>
          </p:blipFill>
          <p:spPr>
            <a:xfrm flipV="1">
              <a:off x="548641" y="1245551"/>
              <a:ext cx="2198369" cy="149738"/>
            </a:xfrm>
            <a:prstGeom prst="rect">
              <a:avLst/>
            </a:prstGeom>
          </p:spPr>
        </p:pic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5D9BF22B-2588-4821-A40B-F41C90F7F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99747" y="1210509"/>
              <a:ext cx="1502914" cy="1574255"/>
            </a:xfrm>
            <a:prstGeom prst="rect">
              <a:avLst/>
            </a:prstGeom>
            <a:effectLst>
              <a:outerShdw blurRad="50800" dist="177800" dir="2700000" algn="tl" rotWithShape="0">
                <a:prstClr val="black">
                  <a:alpha val="74000"/>
                </a:prstClr>
              </a:outerShdw>
            </a:effectLst>
          </p:spPr>
        </p:pic>
      </p:grpSp>
      <p:pic>
        <p:nvPicPr>
          <p:cNvPr id="53" name="圖片 52" descr="LAN-40G2SF-MLX正面.png">
            <a:extLst>
              <a:ext uri="{FF2B5EF4-FFF2-40B4-BE49-F238E27FC236}">
                <a16:creationId xmlns:a16="http://schemas.microsoft.com/office/drawing/2014/main" id="{CD50D3A2-5103-4F3B-B04F-BD0D4E08C0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949" y="1416563"/>
            <a:ext cx="1643050" cy="1232288"/>
          </a:xfrm>
          <a:prstGeom prst="rect">
            <a:avLst/>
          </a:prstGeom>
        </p:spPr>
      </p:pic>
      <p:pic>
        <p:nvPicPr>
          <p:cNvPr id="54" name="圖片 53" descr="USB 3.1 Type-A_側面.png">
            <a:extLst>
              <a:ext uri="{FF2B5EF4-FFF2-40B4-BE49-F238E27FC236}">
                <a16:creationId xmlns:a16="http://schemas.microsoft.com/office/drawing/2014/main" id="{3066018B-8A34-4902-968B-E1D8696F799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794" y="3504623"/>
            <a:ext cx="1297538" cy="1285884"/>
          </a:xfrm>
          <a:prstGeom prst="rect">
            <a:avLst/>
          </a:prstGeom>
        </p:spPr>
      </p:pic>
      <p:pic>
        <p:nvPicPr>
          <p:cNvPr id="55" name="Picture 11">
            <a:extLst>
              <a:ext uri="{FF2B5EF4-FFF2-40B4-BE49-F238E27FC236}">
                <a16:creationId xmlns:a16="http://schemas.microsoft.com/office/drawing/2014/main" id="{5E6803CC-B49C-4C1E-B18C-E65AC034E09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828" y="1457051"/>
            <a:ext cx="2158753" cy="1350420"/>
          </a:xfrm>
          <a:prstGeom prst="rect">
            <a:avLst/>
          </a:prstGeom>
        </p:spPr>
      </p:pic>
      <p:pic>
        <p:nvPicPr>
          <p:cNvPr id="56" name="圖片 55" descr="12G SAS HBA card_Rack.png">
            <a:extLst>
              <a:ext uri="{FF2B5EF4-FFF2-40B4-BE49-F238E27FC236}">
                <a16:creationId xmlns:a16="http://schemas.microsoft.com/office/drawing/2014/main" id="{7031C1E5-95F0-4584-9BF8-5ADE7D59234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095" y="3510196"/>
            <a:ext cx="1785950" cy="1339463"/>
          </a:xfrm>
          <a:prstGeom prst="rect">
            <a:avLst/>
          </a:prstGeom>
        </p:spPr>
      </p:pic>
      <p:sp>
        <p:nvSpPr>
          <p:cNvPr id="57" name="矩形 13">
            <a:extLst>
              <a:ext uri="{FF2B5EF4-FFF2-40B4-BE49-F238E27FC236}">
                <a16:creationId xmlns:a16="http://schemas.microsoft.com/office/drawing/2014/main" id="{7100CDC2-3B5F-43DD-8627-D181A434AE52}"/>
              </a:ext>
            </a:extLst>
          </p:cNvPr>
          <p:cNvSpPr/>
          <p:nvPr/>
        </p:nvSpPr>
        <p:spPr>
          <a:xfrm>
            <a:off x="562638" y="1544587"/>
            <a:ext cx="223711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QM2 provides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10GBASE-T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port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and/or M.2 SSD slots for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SSD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cache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or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err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Qtier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tiered storage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for optimized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storage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performance.</a:t>
            </a:r>
            <a:endParaRPr lang="zh-TW" altLang="en-US" sz="1200" b="1">
              <a:solidFill>
                <a:srgbClr val="D0F800"/>
              </a:solidFill>
              <a:latin typeface="Arial 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31E2D9BF-9729-47F6-8F41-2AB01264B2D5}"/>
              </a:ext>
            </a:extLst>
          </p:cNvPr>
          <p:cNvSpPr/>
          <p:nvPr/>
        </p:nvSpPr>
        <p:spPr>
          <a:xfrm>
            <a:off x="674115" y="3503247"/>
            <a:ext cx="21656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USB 3.1 Gen 2 expansion cards provide 10Gb/s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for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external USB devices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．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Type-A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port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is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also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backward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compatible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with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USB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3.0/2.0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devices.</a:t>
            </a:r>
            <a:endParaRPr lang="zh-TW" altLang="en-US" sz="1200" b="1">
              <a:solidFill>
                <a:srgbClr val="D0F800"/>
              </a:solidFill>
              <a:latin typeface="Arial 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9" name="矩形 13">
            <a:extLst>
              <a:ext uri="{FF2B5EF4-FFF2-40B4-BE49-F238E27FC236}">
                <a16:creationId xmlns:a16="http://schemas.microsoft.com/office/drawing/2014/main" id="{8C7B6A82-F7BE-4A06-B82A-8279E531E687}"/>
              </a:ext>
            </a:extLst>
          </p:cNvPr>
          <p:cNvSpPr/>
          <p:nvPr/>
        </p:nvSpPr>
        <p:spPr>
          <a:xfrm>
            <a:off x="5041985" y="3539368"/>
            <a:ext cx="2014528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SAS expansion card is for adding support of REXP expansion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units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for up to 40 additional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SAS/SATA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drives.</a:t>
            </a:r>
            <a:endParaRPr lang="zh-TW" altLang="en-US" sz="1200" b="1">
              <a:solidFill>
                <a:srgbClr val="D0F800"/>
              </a:solidFill>
              <a:latin typeface="Arial "/>
              <a:ea typeface="微軟正黑體"/>
              <a:cs typeface="Arial" panose="020B0604020202020204" pitchFamily="34" charset="0"/>
            </a:endParaRPr>
          </a:p>
          <a:p>
            <a:endParaRPr lang="zh-Hant" altLang="en-US" sz="1400" b="1">
              <a:solidFill>
                <a:srgbClr val="D0F800"/>
              </a:solidFill>
              <a:latin typeface="微軟正黑體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0" name="矩形 13">
            <a:extLst>
              <a:ext uri="{FF2B5EF4-FFF2-40B4-BE49-F238E27FC236}">
                <a16:creationId xmlns:a16="http://schemas.microsoft.com/office/drawing/2014/main" id="{A5C78903-78AC-4275-A9E1-65996C81B8EE}"/>
              </a:ext>
            </a:extLst>
          </p:cNvPr>
          <p:cNvSpPr/>
          <p:nvPr/>
        </p:nvSpPr>
        <p:spPr>
          <a:xfrm>
            <a:off x="5036858" y="1549997"/>
            <a:ext cx="218882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40GbE/10GbE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and wireless network expansion cards</a:t>
            </a:r>
            <a:endParaRPr lang="zh-TW" altLang="en-US" sz="1200" b="1">
              <a:solidFill>
                <a:srgbClr val="D0F800"/>
              </a:solidFill>
              <a:latin typeface="Arial "/>
              <a:ea typeface="微軟正黑體"/>
              <a:cs typeface="Arial" panose="020B0604020202020204" pitchFamily="34" charset="0"/>
            </a:endParaRPr>
          </a:p>
          <a:p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provide high bandwidth, low latency, or wireless AP functionality.</a:t>
            </a:r>
            <a:endParaRPr lang="zh-Hant" altLang="en-US" sz="1200" b="1">
              <a:solidFill>
                <a:srgbClr val="D0F800"/>
              </a:solidFill>
              <a:latin typeface="Arial "/>
              <a:ea typeface="微軟正黑體"/>
              <a:cs typeface="Arial" panose="020B0604020202020204" pitchFamily="34" charset="0"/>
            </a:endParaRPr>
          </a:p>
          <a:p>
            <a:pPr lvl="0"/>
            <a:endParaRPr lang="zh-Hant" altLang="en-US" sz="1200" b="1">
              <a:solidFill>
                <a:srgbClr val="D0F800"/>
              </a:solidFill>
              <a:latin typeface="Arial 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55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21D0E2-ECB1-454F-9912-352B0675516F}"/>
              </a:ext>
            </a:extLst>
          </p:cNvPr>
          <p:cNvSpPr/>
          <p:nvPr/>
        </p:nvSpPr>
        <p:spPr>
          <a:xfrm>
            <a:off x="4222983" y="1037731"/>
            <a:ext cx="3896021" cy="1727680"/>
          </a:xfrm>
          <a:prstGeom prst="rect">
            <a:avLst/>
          </a:prstGeom>
          <a:gradFill>
            <a:gsLst>
              <a:gs pos="48662">
                <a:schemeClr val="bg1"/>
              </a:gs>
              <a:gs pos="83000">
                <a:schemeClr val="bg1">
                  <a:alpha val="0"/>
                </a:schemeClr>
              </a:gs>
              <a:gs pos="0">
                <a:schemeClr val="bg1"/>
              </a:gs>
              <a:gs pos="24000">
                <a:schemeClr val="bg1"/>
              </a:gs>
            </a:gsLst>
            <a:lin ang="0" scaled="1"/>
          </a:gradFill>
          <a:ln w="19050">
            <a:solidFill>
              <a:srgbClr val="D0F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37DB3A9-CCE4-491C-B55F-3D0A3518B3A0}"/>
              </a:ext>
            </a:extLst>
          </p:cNvPr>
          <p:cNvGrpSpPr/>
          <p:nvPr/>
        </p:nvGrpSpPr>
        <p:grpSpPr>
          <a:xfrm>
            <a:off x="4228516" y="972789"/>
            <a:ext cx="3767557" cy="1727679"/>
            <a:chOff x="5161924" y="1000019"/>
            <a:chExt cx="3649250" cy="1673427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5C9CD3A-C37F-4D9A-BF84-B15E131E2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49" t="28185" b="26435"/>
            <a:stretch/>
          </p:blipFill>
          <p:spPr>
            <a:xfrm>
              <a:off x="5161924" y="1000019"/>
              <a:ext cx="3649250" cy="1673427"/>
            </a:xfrm>
            <a:prstGeom prst="rect">
              <a:avLst/>
            </a:prstGeom>
          </p:spPr>
        </p:pic>
        <p:sp>
          <p:nvSpPr>
            <p:cNvPr id="41" name="Shape 214">
              <a:extLst>
                <a:ext uri="{FF2B5EF4-FFF2-40B4-BE49-F238E27FC236}">
                  <a16:creationId xmlns:a16="http://schemas.microsoft.com/office/drawing/2014/main" id="{E440CA12-443C-4000-84A5-B085C84EF25A}"/>
                </a:ext>
              </a:extLst>
            </p:cNvPr>
            <p:cNvSpPr/>
            <p:nvPr/>
          </p:nvSpPr>
          <p:spPr>
            <a:xfrm>
              <a:off x="5837307" y="1496911"/>
              <a:ext cx="1308843" cy="1074839"/>
            </a:xfrm>
            <a:prstGeom prst="rect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FFFF00">
                  <a:alpha val="47000"/>
                </a:srgbClr>
              </a:glo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3639CBAA-C347-4A94-B319-56DD694D30A9}"/>
                </a:ext>
              </a:extLst>
            </p:cNvPr>
            <p:cNvGrpSpPr/>
            <p:nvPr/>
          </p:nvGrpSpPr>
          <p:grpSpPr>
            <a:xfrm>
              <a:off x="6020275" y="1260815"/>
              <a:ext cx="1057515" cy="208119"/>
              <a:chOff x="6020275" y="1260815"/>
              <a:chExt cx="1057515" cy="208119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93A8C9ED-D6CF-4F8C-B90A-226ECB00B9A7}"/>
                  </a:ext>
                </a:extLst>
              </p:cNvPr>
              <p:cNvSpPr/>
              <p:nvPr/>
            </p:nvSpPr>
            <p:spPr>
              <a:xfrm>
                <a:off x="6869671" y="1260815"/>
                <a:ext cx="208119" cy="20811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500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1</a:t>
                </a: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BF0DF623-DADB-4F05-A78A-CAB99DBAFC9C}"/>
                  </a:ext>
                </a:extLst>
              </p:cNvPr>
              <p:cNvSpPr/>
              <p:nvPr/>
            </p:nvSpPr>
            <p:spPr>
              <a:xfrm>
                <a:off x="6586539" y="1260815"/>
                <a:ext cx="208119" cy="20811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500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2</a:t>
                </a:r>
                <a:endPara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13CF4412-EDA0-4E73-9DDD-D705AF4A70AD}"/>
                  </a:ext>
                </a:extLst>
              </p:cNvPr>
              <p:cNvSpPr/>
              <p:nvPr/>
            </p:nvSpPr>
            <p:spPr>
              <a:xfrm>
                <a:off x="6303407" y="1260815"/>
                <a:ext cx="208119" cy="20811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500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3</a:t>
                </a:r>
                <a:endPara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69B42A24-BC47-432F-AE80-D001B1C32A89}"/>
                  </a:ext>
                </a:extLst>
              </p:cNvPr>
              <p:cNvSpPr/>
              <p:nvPr/>
            </p:nvSpPr>
            <p:spPr>
              <a:xfrm>
                <a:off x="6020275" y="1260815"/>
                <a:ext cx="208119" cy="20811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500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4</a:t>
                </a:r>
                <a:endPara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endParaRPr>
              </a:p>
            </p:txBody>
          </p:sp>
        </p:grp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BF7DA42D-DC45-4834-9B8D-C3148991F3CE}"/>
              </a:ext>
            </a:extLst>
          </p:cNvPr>
          <p:cNvSpPr/>
          <p:nvPr/>
        </p:nvSpPr>
        <p:spPr>
          <a:xfrm>
            <a:off x="3572148" y="3020313"/>
            <a:ext cx="3896021" cy="2149018"/>
          </a:xfrm>
          <a:prstGeom prst="rect">
            <a:avLst/>
          </a:prstGeom>
          <a:gradFill>
            <a:gsLst>
              <a:gs pos="48662">
                <a:schemeClr val="bg1"/>
              </a:gs>
              <a:gs pos="83000">
                <a:schemeClr val="bg1">
                  <a:alpha val="0"/>
                </a:schemeClr>
              </a:gs>
              <a:gs pos="0">
                <a:schemeClr val="bg1"/>
              </a:gs>
              <a:gs pos="24000">
                <a:schemeClr val="bg1"/>
              </a:gs>
            </a:gsLst>
            <a:lin ang="0" scaled="1"/>
          </a:gradFill>
          <a:ln w="19050">
            <a:solidFill>
              <a:srgbClr val="D0F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15E2643C-865C-42A1-B8C7-09EF984D7D5F}"/>
              </a:ext>
            </a:extLst>
          </p:cNvPr>
          <p:cNvGrpSpPr/>
          <p:nvPr/>
        </p:nvGrpSpPr>
        <p:grpSpPr>
          <a:xfrm>
            <a:off x="0" y="3239295"/>
            <a:ext cx="3720522" cy="1930036"/>
            <a:chOff x="-61473" y="3242566"/>
            <a:chExt cx="3739464" cy="1939862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1" t="19700" b="21129"/>
            <a:stretch/>
          </p:blipFill>
          <p:spPr>
            <a:xfrm>
              <a:off x="-61473" y="3242566"/>
              <a:ext cx="3739464" cy="1939862"/>
            </a:xfrm>
            <a:prstGeom prst="rect">
              <a:avLst/>
            </a:prstGeom>
          </p:spPr>
        </p:pic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15AC285E-A184-4E21-A2A9-3548F50893C7}"/>
                </a:ext>
              </a:extLst>
            </p:cNvPr>
            <p:cNvSpPr/>
            <p:nvPr/>
          </p:nvSpPr>
          <p:spPr>
            <a:xfrm>
              <a:off x="1945342" y="3442422"/>
              <a:ext cx="212420" cy="2124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</a:t>
              </a: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3C708B68-E4FB-48EC-8B5E-AD61114949D9}"/>
                </a:ext>
              </a:extLst>
            </p:cNvPr>
            <p:cNvSpPr/>
            <p:nvPr/>
          </p:nvSpPr>
          <p:spPr>
            <a:xfrm>
              <a:off x="1677189" y="3442423"/>
              <a:ext cx="212420" cy="2124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</a:t>
              </a: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375D53D3-3F10-4615-9C8F-558C68EEF2EA}"/>
                </a:ext>
              </a:extLst>
            </p:cNvPr>
            <p:cNvSpPr/>
            <p:nvPr/>
          </p:nvSpPr>
          <p:spPr>
            <a:xfrm>
              <a:off x="1409037" y="3442423"/>
              <a:ext cx="212420" cy="2124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</a:t>
              </a: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0A0D14CE-397C-4D48-902E-EFDF6CD3E712}"/>
                </a:ext>
              </a:extLst>
            </p:cNvPr>
            <p:cNvSpPr/>
            <p:nvPr/>
          </p:nvSpPr>
          <p:spPr>
            <a:xfrm>
              <a:off x="1140884" y="3442423"/>
              <a:ext cx="212420" cy="2124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</a:t>
              </a: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14F8E9D7-D795-4825-8E46-973C23C21411}"/>
              </a:ext>
            </a:extLst>
          </p:cNvPr>
          <p:cNvGrpSpPr/>
          <p:nvPr/>
        </p:nvGrpSpPr>
        <p:grpSpPr>
          <a:xfrm>
            <a:off x="-1" y="1582283"/>
            <a:ext cx="4406833" cy="947558"/>
            <a:chOff x="-1" y="1561017"/>
            <a:chExt cx="4406833" cy="947558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671C0F1-E017-4CEE-8F85-33C7D967A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5" t="36803" b="35996"/>
            <a:stretch/>
          </p:blipFill>
          <p:spPr>
            <a:xfrm>
              <a:off x="-1" y="1561017"/>
              <a:ext cx="4406833" cy="947558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CAE0DFF-3647-44D7-BA6C-4716E13F9346}"/>
                </a:ext>
              </a:extLst>
            </p:cNvPr>
            <p:cNvSpPr/>
            <p:nvPr/>
          </p:nvSpPr>
          <p:spPr>
            <a:xfrm>
              <a:off x="1229823" y="1568327"/>
              <a:ext cx="232997" cy="23299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</a:t>
              </a:r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61DE67D9-ED70-4C90-8280-C760291EA50A}"/>
              </a:ext>
            </a:extLst>
          </p:cNvPr>
          <p:cNvGrpSpPr/>
          <p:nvPr/>
        </p:nvGrpSpPr>
        <p:grpSpPr>
          <a:xfrm>
            <a:off x="55339" y="2706464"/>
            <a:ext cx="2736609" cy="629420"/>
            <a:chOff x="2316845" y="1239624"/>
            <a:chExt cx="2736609" cy="629420"/>
          </a:xfrm>
        </p:grpSpPr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127D7BBD-593D-4025-82F5-11FE4BC6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316845" y="1239624"/>
              <a:ext cx="2736609" cy="629420"/>
            </a:xfrm>
            <a:prstGeom prst="rect">
              <a:avLst/>
            </a:prstGeom>
          </p:spPr>
        </p:pic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9DE4D7B7-E325-4B1A-98DF-1DCA31542A81}"/>
                </a:ext>
              </a:extLst>
            </p:cNvPr>
            <p:cNvSpPr/>
            <p:nvPr/>
          </p:nvSpPr>
          <p:spPr>
            <a:xfrm>
              <a:off x="2539646" y="1391553"/>
              <a:ext cx="22910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3U/4U: full height</a:t>
              </a:r>
              <a:endPara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05" y="91440"/>
            <a:ext cx="7886700" cy="822960"/>
          </a:xfrm>
        </p:spPr>
        <p:txBody>
          <a:bodyPr>
            <a:normAutofit/>
          </a:bodyPr>
          <a:lstStyle/>
          <a:p>
            <a:r>
              <a:rPr lang="en-US" altLang="zh-Hant" sz="36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TVS-x72XU </a:t>
            </a:r>
            <a:r>
              <a:rPr lang="en-US" altLang="zh-Hant" sz="36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/>
                <a:sym typeface="Arial"/>
              </a:rPr>
              <a:t>PCIe Slots</a:t>
            </a:r>
            <a:endParaRPr lang="en-US" sz="3600">
              <a:latin typeface="Arial "/>
              <a:cs typeface="Arial" pitchFamily="34" charset="0"/>
            </a:endParaRPr>
          </a:p>
        </p:txBody>
      </p:sp>
      <p:sp>
        <p:nvSpPr>
          <p:cNvPr id="25" name="Shape 214">
            <a:extLst>
              <a:ext uri="{FF2B5EF4-FFF2-40B4-BE49-F238E27FC236}">
                <a16:creationId xmlns:a16="http://schemas.microsoft.com/office/drawing/2014/main" id="{2D3AE4CA-5B90-47F7-A097-561CB610CA6B}"/>
              </a:ext>
            </a:extLst>
          </p:cNvPr>
          <p:cNvSpPr/>
          <p:nvPr/>
        </p:nvSpPr>
        <p:spPr>
          <a:xfrm>
            <a:off x="715297" y="1899658"/>
            <a:ext cx="1269567" cy="346817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00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14">
            <a:extLst>
              <a:ext uri="{FF2B5EF4-FFF2-40B4-BE49-F238E27FC236}">
                <a16:creationId xmlns:a16="http://schemas.microsoft.com/office/drawing/2014/main" id="{358B0BBE-2D31-4997-BAAE-E5F955001D59}"/>
              </a:ext>
            </a:extLst>
          </p:cNvPr>
          <p:cNvSpPr/>
          <p:nvPr/>
        </p:nvSpPr>
        <p:spPr>
          <a:xfrm>
            <a:off x="1229824" y="3714044"/>
            <a:ext cx="1027092" cy="1265812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00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515B1F2-7FB4-4AEA-9B78-1253606FD586}"/>
              </a:ext>
            </a:extLst>
          </p:cNvPr>
          <p:cNvGrpSpPr/>
          <p:nvPr/>
        </p:nvGrpSpPr>
        <p:grpSpPr>
          <a:xfrm>
            <a:off x="3572148" y="3190940"/>
            <a:ext cx="3133578" cy="2018838"/>
            <a:chOff x="4254289" y="2941483"/>
            <a:chExt cx="3437133" cy="2214407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995E0EA2-2ACD-4802-BE29-9BA993E6C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9" t="13003" b="12489"/>
            <a:stretch/>
          </p:blipFill>
          <p:spPr>
            <a:xfrm>
              <a:off x="4254289" y="2941483"/>
              <a:ext cx="3437133" cy="2214407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E57E337-74BE-4CDB-8B48-877246C3EBD4}"/>
                </a:ext>
              </a:extLst>
            </p:cNvPr>
            <p:cNvSpPr/>
            <p:nvPr/>
          </p:nvSpPr>
          <p:spPr>
            <a:xfrm>
              <a:off x="6101078" y="3585854"/>
              <a:ext cx="232997" cy="232997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047606E-F073-416D-9483-A7E340F21321}"/>
                </a:ext>
              </a:extLst>
            </p:cNvPr>
            <p:cNvSpPr/>
            <p:nvPr/>
          </p:nvSpPr>
          <p:spPr>
            <a:xfrm>
              <a:off x="5837308" y="3585855"/>
              <a:ext cx="232997" cy="232997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094B8AD-A9ED-49D3-8803-9D8CCA75BF67}"/>
                </a:ext>
              </a:extLst>
            </p:cNvPr>
            <p:cNvSpPr/>
            <p:nvPr/>
          </p:nvSpPr>
          <p:spPr>
            <a:xfrm>
              <a:off x="5310245" y="3585855"/>
              <a:ext cx="232998" cy="23299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</a:t>
              </a:r>
              <a:endParaRPr lang="zh-TW" altLang="en-US" sz="15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295F737-5508-42B1-82BD-91E67B01F5F9}"/>
                </a:ext>
              </a:extLst>
            </p:cNvPr>
            <p:cNvSpPr/>
            <p:nvPr/>
          </p:nvSpPr>
          <p:spPr>
            <a:xfrm>
              <a:off x="5057168" y="3585855"/>
              <a:ext cx="232997" cy="232997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5</a:t>
              </a:r>
              <a:endParaRPr lang="zh-TW" altLang="en-US" sz="15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51" name="Shape 214">
              <a:extLst>
                <a:ext uri="{FF2B5EF4-FFF2-40B4-BE49-F238E27FC236}">
                  <a16:creationId xmlns:a16="http://schemas.microsoft.com/office/drawing/2014/main" id="{3B7B9A79-F02A-4829-803D-56DA16E0A68D}"/>
                </a:ext>
              </a:extLst>
            </p:cNvPr>
            <p:cNvSpPr/>
            <p:nvPr/>
          </p:nvSpPr>
          <p:spPr>
            <a:xfrm>
              <a:off x="5116507" y="3882896"/>
              <a:ext cx="1202200" cy="1096960"/>
            </a:xfrm>
            <a:prstGeom prst="rect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FFFF00">
                  <a:alpha val="47000"/>
                </a:srgbClr>
              </a:glo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80A31D96-DDD4-415B-A4B8-1C4A0DAA4CC9}"/>
                </a:ext>
              </a:extLst>
            </p:cNvPr>
            <p:cNvSpPr/>
            <p:nvPr/>
          </p:nvSpPr>
          <p:spPr>
            <a:xfrm>
              <a:off x="5549297" y="3585855"/>
              <a:ext cx="232998" cy="23299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</a:t>
              </a: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150A7607-9A40-41ED-8B0D-0E85C84000CC}"/>
              </a:ext>
            </a:extLst>
          </p:cNvPr>
          <p:cNvGrpSpPr/>
          <p:nvPr/>
        </p:nvGrpSpPr>
        <p:grpSpPr>
          <a:xfrm>
            <a:off x="55339" y="910050"/>
            <a:ext cx="2736609" cy="629420"/>
            <a:chOff x="2316845" y="1239624"/>
            <a:chExt cx="2736609" cy="629420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6EC31661-55AD-40FA-B78B-BB4FC596D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316845" y="1239624"/>
              <a:ext cx="2736609" cy="62942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38C5D64-6001-4C16-9028-54D763AC1773}"/>
                </a:ext>
              </a:extLst>
            </p:cNvPr>
            <p:cNvSpPr/>
            <p:nvPr/>
          </p:nvSpPr>
          <p:spPr>
            <a:xfrm>
              <a:off x="2511593" y="1391553"/>
              <a:ext cx="23471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1U/2U:</a:t>
              </a:r>
              <a:r>
                <a:rPr lang="zh-TW" altLang="en-US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low profile</a:t>
              </a:r>
              <a:endPara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780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latin typeface="Arial "/>
                <a:cs typeface="Arial" panose="020B0604020202020204" pitchFamily="34" charset="0"/>
              </a:rPr>
              <a:t>PCIe </a:t>
            </a:r>
            <a:r>
              <a:rPr lang="en-US" altLang="zh-CN" sz="3600">
                <a:latin typeface="Arial "/>
                <a:cs typeface="Arial" panose="020B0604020202020204" pitchFamily="34" charset="0"/>
              </a:rPr>
              <a:t>Slot Specifications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(</a:t>
            </a:r>
            <a:r>
              <a:rPr lang="zh-TW" altLang="en-US" sz="3600">
                <a:latin typeface="Arial "/>
                <a:cs typeface="Arial" panose="020B0604020202020204" pitchFamily="34" charset="0"/>
              </a:rPr>
              <a:t>2U/3U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)</a:t>
            </a:r>
            <a:endParaRPr lang="zh-TW" altLang="en-US" sz="3600">
              <a:latin typeface="Arial "/>
              <a:cs typeface="Arial" panose="020B0604020202020204" pitchFamily="34" charset="0"/>
            </a:endParaRPr>
          </a:p>
        </p:txBody>
      </p:sp>
      <p:sp>
        <p:nvSpPr>
          <p:cNvPr id="41" name="Shape 79">
            <a:extLst>
              <a:ext uri="{FF2B5EF4-FFF2-40B4-BE49-F238E27FC236}">
                <a16:creationId xmlns:a16="http://schemas.microsoft.com/office/drawing/2014/main" id="{0AFEEDBD-BFA0-4581-BD38-699C3947BFD4}"/>
              </a:ext>
            </a:extLst>
          </p:cNvPr>
          <p:cNvSpPr/>
          <p:nvPr/>
        </p:nvSpPr>
        <p:spPr>
          <a:xfrm>
            <a:off x="4512074" y="2948267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79">
            <a:extLst>
              <a:ext uri="{FF2B5EF4-FFF2-40B4-BE49-F238E27FC236}">
                <a16:creationId xmlns:a16="http://schemas.microsoft.com/office/drawing/2014/main" id="{6B6D0564-2B0B-47CA-B8EB-77B3738CFFB3}"/>
              </a:ext>
            </a:extLst>
          </p:cNvPr>
          <p:cNvSpPr/>
          <p:nvPr/>
        </p:nvSpPr>
        <p:spPr>
          <a:xfrm>
            <a:off x="5443889" y="2207308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79">
            <a:extLst>
              <a:ext uri="{FF2B5EF4-FFF2-40B4-BE49-F238E27FC236}">
                <a16:creationId xmlns:a16="http://schemas.microsoft.com/office/drawing/2014/main" id="{55B402C4-9D18-4B2E-B576-CCBD5F5F1DAB}"/>
              </a:ext>
            </a:extLst>
          </p:cNvPr>
          <p:cNvSpPr/>
          <p:nvPr/>
        </p:nvSpPr>
        <p:spPr>
          <a:xfrm>
            <a:off x="6313328" y="2948267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0B3D3E25-6A6E-4241-882D-932B767D56BD}"/>
              </a:ext>
            </a:extLst>
          </p:cNvPr>
          <p:cNvSpPr txBox="1"/>
          <p:nvPr/>
        </p:nvSpPr>
        <p:spPr>
          <a:xfrm>
            <a:off x="4542586" y="3784959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Shape 82">
            <a:extLst>
              <a:ext uri="{FF2B5EF4-FFF2-40B4-BE49-F238E27FC236}">
                <a16:creationId xmlns:a16="http://schemas.microsoft.com/office/drawing/2014/main" id="{EF4135D2-23E3-4A6B-AC73-36FD9335358D}"/>
              </a:ext>
            </a:extLst>
          </p:cNvPr>
          <p:cNvSpPr txBox="1"/>
          <p:nvPr/>
        </p:nvSpPr>
        <p:spPr>
          <a:xfrm>
            <a:off x="5483482" y="378495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E3641D95-10B5-4B05-867E-3E1BF969090E}"/>
              </a:ext>
            </a:extLst>
          </p:cNvPr>
          <p:cNvSpPr txBox="1"/>
          <p:nvPr/>
        </p:nvSpPr>
        <p:spPr>
          <a:xfrm>
            <a:off x="6352208" y="3784959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69C5BAE-B0CD-4E5B-A616-A2795E656361}"/>
              </a:ext>
            </a:extLst>
          </p:cNvPr>
          <p:cNvSpPr/>
          <p:nvPr/>
        </p:nvSpPr>
        <p:spPr>
          <a:xfrm>
            <a:off x="5214764" y="1312268"/>
            <a:ext cx="921818" cy="3092038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Shape 82">
            <a:extLst>
              <a:ext uri="{FF2B5EF4-FFF2-40B4-BE49-F238E27FC236}">
                <a16:creationId xmlns:a16="http://schemas.microsoft.com/office/drawing/2014/main" id="{D7F269F4-7D9E-4672-B46C-61E390B268FB}"/>
              </a:ext>
            </a:extLst>
          </p:cNvPr>
          <p:cNvSpPr txBox="1"/>
          <p:nvPr/>
        </p:nvSpPr>
        <p:spPr>
          <a:xfrm>
            <a:off x="5239877" y="136418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D1F8FB61-A29C-4FC4-830B-5F0683485E72}"/>
              </a:ext>
            </a:extLst>
          </p:cNvPr>
          <p:cNvCxnSpPr>
            <a:cxnSpLocks/>
          </p:cNvCxnSpPr>
          <p:nvPr/>
        </p:nvCxnSpPr>
        <p:spPr>
          <a:xfrm flipH="1" flipV="1">
            <a:off x="3816921" y="2677508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8358FDD8-7525-4D0E-B015-9F5BA2A25623}"/>
              </a:ext>
            </a:extLst>
          </p:cNvPr>
          <p:cNvCxnSpPr/>
          <p:nvPr/>
        </p:nvCxnSpPr>
        <p:spPr>
          <a:xfrm flipH="1" flipV="1">
            <a:off x="5679376" y="1994710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8" name="圖片 77">
            <a:extLst>
              <a:ext uri="{FF2B5EF4-FFF2-40B4-BE49-F238E27FC236}">
                <a16:creationId xmlns:a16="http://schemas.microsoft.com/office/drawing/2014/main" id="{F920880A-039D-405F-82D5-ECA920461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t="18488" b="19534"/>
          <a:stretch/>
        </p:blipFill>
        <p:spPr>
          <a:xfrm>
            <a:off x="0" y="3729519"/>
            <a:ext cx="2404154" cy="1413982"/>
          </a:xfrm>
          <a:prstGeom prst="rect">
            <a:avLst/>
          </a:prstGeom>
        </p:spPr>
      </p:pic>
      <p:sp>
        <p:nvSpPr>
          <p:cNvPr id="50" name="圓角矩形 13">
            <a:extLst>
              <a:ext uri="{FF2B5EF4-FFF2-40B4-BE49-F238E27FC236}">
                <a16:creationId xmlns:a16="http://schemas.microsoft.com/office/drawing/2014/main" id="{09F4A05C-5636-47E8-B192-661AF7430F6B}"/>
              </a:ext>
            </a:extLst>
          </p:cNvPr>
          <p:cNvSpPr/>
          <p:nvPr/>
        </p:nvSpPr>
        <p:spPr>
          <a:xfrm>
            <a:off x="641429" y="4113192"/>
            <a:ext cx="702231" cy="948170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DAFE02"/>
            </a:solidFill>
          </a:ln>
          <a:effectLst>
            <a:glow rad="1270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Shape 79">
            <a:extLst>
              <a:ext uri="{FF2B5EF4-FFF2-40B4-BE49-F238E27FC236}">
                <a16:creationId xmlns:a16="http://schemas.microsoft.com/office/drawing/2014/main" id="{1D9AB3BD-DC69-4342-853E-3D8D1C5D6FED}"/>
              </a:ext>
            </a:extLst>
          </p:cNvPr>
          <p:cNvSpPr/>
          <p:nvPr/>
        </p:nvSpPr>
        <p:spPr>
          <a:xfrm>
            <a:off x="3589125" y="2948266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82">
            <a:extLst>
              <a:ext uri="{FF2B5EF4-FFF2-40B4-BE49-F238E27FC236}">
                <a16:creationId xmlns:a16="http://schemas.microsoft.com/office/drawing/2014/main" id="{017E3AB1-2C38-4D2F-B456-C9ABDD3881FA}"/>
              </a:ext>
            </a:extLst>
          </p:cNvPr>
          <p:cNvSpPr txBox="1"/>
          <p:nvPr/>
        </p:nvSpPr>
        <p:spPr>
          <a:xfrm>
            <a:off x="3646445" y="378495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4" name="直線單箭頭接點 68">
            <a:extLst>
              <a:ext uri="{FF2B5EF4-FFF2-40B4-BE49-F238E27FC236}">
                <a16:creationId xmlns:a16="http://schemas.microsoft.com/office/drawing/2014/main" id="{483E039D-F802-F648-8FF6-7337029D1F5B}"/>
              </a:ext>
            </a:extLst>
          </p:cNvPr>
          <p:cNvCxnSpPr>
            <a:cxnSpLocks/>
          </p:cNvCxnSpPr>
          <p:nvPr/>
        </p:nvCxnSpPr>
        <p:spPr>
          <a:xfrm flipH="1" flipV="1">
            <a:off x="4707371" y="267305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5" name="直線單箭頭接點 68">
            <a:extLst>
              <a:ext uri="{FF2B5EF4-FFF2-40B4-BE49-F238E27FC236}">
                <a16:creationId xmlns:a16="http://schemas.microsoft.com/office/drawing/2014/main" id="{D76689D6-28A5-B74C-92AE-CB5C15F66640}"/>
              </a:ext>
            </a:extLst>
          </p:cNvPr>
          <p:cNvCxnSpPr>
            <a:cxnSpLocks/>
          </p:cNvCxnSpPr>
          <p:nvPr/>
        </p:nvCxnSpPr>
        <p:spPr>
          <a:xfrm flipH="1" flipV="1">
            <a:off x="6547767" y="2673964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6" name="Shape 82">
            <a:extLst>
              <a:ext uri="{FF2B5EF4-FFF2-40B4-BE49-F238E27FC236}">
                <a16:creationId xmlns:a16="http://schemas.microsoft.com/office/drawing/2014/main" id="{CAB0C2F8-A9CD-C949-9655-E5008A9CDEDD}"/>
              </a:ext>
            </a:extLst>
          </p:cNvPr>
          <p:cNvSpPr txBox="1"/>
          <p:nvPr/>
        </p:nvSpPr>
        <p:spPr>
          <a:xfrm>
            <a:off x="6130227" y="205055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9" name="Shape 82">
            <a:extLst>
              <a:ext uri="{FF2B5EF4-FFF2-40B4-BE49-F238E27FC236}">
                <a16:creationId xmlns:a16="http://schemas.microsoft.com/office/drawing/2014/main" id="{3F928140-F3ED-8047-9EF0-827D106AD109}"/>
              </a:ext>
            </a:extLst>
          </p:cNvPr>
          <p:cNvSpPr txBox="1"/>
          <p:nvPr/>
        </p:nvSpPr>
        <p:spPr>
          <a:xfrm>
            <a:off x="4315824" y="2073677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0" name="Shape 82">
            <a:extLst>
              <a:ext uri="{FF2B5EF4-FFF2-40B4-BE49-F238E27FC236}">
                <a16:creationId xmlns:a16="http://schemas.microsoft.com/office/drawing/2014/main" id="{BC6BAB59-E757-344E-9A45-76F27E04AEA1}"/>
              </a:ext>
            </a:extLst>
          </p:cNvPr>
          <p:cNvSpPr txBox="1"/>
          <p:nvPr/>
        </p:nvSpPr>
        <p:spPr>
          <a:xfrm>
            <a:off x="3446671" y="207770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09D71871-F696-45C0-B021-4DE4EB6AE196}"/>
              </a:ext>
            </a:extLst>
          </p:cNvPr>
          <p:cNvGrpSpPr/>
          <p:nvPr/>
        </p:nvGrpSpPr>
        <p:grpSpPr>
          <a:xfrm>
            <a:off x="641429" y="1122198"/>
            <a:ext cx="6663728" cy="3929862"/>
            <a:chOff x="-177995" y="1122198"/>
            <a:chExt cx="6663728" cy="3929862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EB3A7CBF-441B-4FAF-BEB1-EC34EA83BEA7}"/>
                </a:ext>
              </a:extLst>
            </p:cNvPr>
            <p:cNvSpPr/>
            <p:nvPr/>
          </p:nvSpPr>
          <p:spPr>
            <a:xfrm>
              <a:off x="2379022" y="1122198"/>
              <a:ext cx="4106711" cy="3407921"/>
            </a:xfrm>
            <a:prstGeom prst="roundRect">
              <a:avLst>
                <a:gd name="adj" fmla="val 4828"/>
              </a:avLst>
            </a:prstGeom>
            <a:noFill/>
            <a:ln>
              <a:solidFill>
                <a:srgbClr val="D0F800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8558D6AF-7679-485A-BBB6-B4F5C9BDD7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77995" y="1235488"/>
              <a:ext cx="2557017" cy="2915680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4CBA793B-64EC-47BA-8FE0-03434EA0F3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236" y="4530120"/>
              <a:ext cx="5855624" cy="521940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AFBE37FA-EAC4-40CA-9F84-A60B2FB239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236" y="4530119"/>
              <a:ext cx="2030500" cy="521941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DE6E739F-7954-40C1-A8D9-D78AE53B2A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236" y="4383366"/>
              <a:ext cx="1854786" cy="600463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F4D4919B-3216-4203-8B1B-C85BCE8F1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5659" y="1434202"/>
              <a:ext cx="2423879" cy="2678990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Shape 101">
            <a:extLst>
              <a:ext uri="{FF2B5EF4-FFF2-40B4-BE49-F238E27FC236}">
                <a16:creationId xmlns:a16="http://schemas.microsoft.com/office/drawing/2014/main" id="{46A2539B-0481-43E6-96A7-4A34D465E0E2}"/>
              </a:ext>
            </a:extLst>
          </p:cNvPr>
          <p:cNvSpPr txBox="1"/>
          <p:nvPr/>
        </p:nvSpPr>
        <p:spPr>
          <a:xfrm>
            <a:off x="773765" y="1418257"/>
            <a:ext cx="2435335" cy="702373"/>
          </a:xfrm>
          <a:prstGeom prst="rect">
            <a:avLst/>
          </a:prstGeom>
          <a:solidFill>
            <a:srgbClr val="DAFE0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95959"/>
              </a:buClr>
              <a:buSzPct val="25000"/>
            </a:pPr>
            <a:r>
              <a:rPr lang="en-US" altLang="zh-TW" sz="3200" b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 3.0 </a:t>
            </a: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AB4A392D-918C-4510-8065-28BDDEDE0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2479" y="1792975"/>
            <a:ext cx="295836" cy="2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5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>
            <a:extLst>
              <a:ext uri="{FF2B5EF4-FFF2-40B4-BE49-F238E27FC236}">
                <a16:creationId xmlns:a16="http://schemas.microsoft.com/office/drawing/2014/main" id="{6201C3DB-D088-4B62-A9B2-B93053B15F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10410" r="-571" b="12043"/>
          <a:stretch/>
        </p:blipFill>
        <p:spPr>
          <a:xfrm>
            <a:off x="-1" y="3739792"/>
            <a:ext cx="2585092" cy="140370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latin typeface="Arial "/>
                <a:cs typeface="Arial" panose="020B0604020202020204" pitchFamily="34" charset="0"/>
              </a:rPr>
              <a:t>PCIe PCIe </a:t>
            </a:r>
            <a:r>
              <a:rPr lang="en-US" altLang="zh-CN" sz="3600">
                <a:latin typeface="Arial "/>
                <a:cs typeface="Arial" panose="020B0604020202020204" pitchFamily="34" charset="0"/>
              </a:rPr>
              <a:t>Slot Specifications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(4</a:t>
            </a:r>
            <a:r>
              <a:rPr lang="zh-TW" altLang="en-US" sz="3600">
                <a:latin typeface="Arial "/>
                <a:cs typeface="Arial" panose="020B0604020202020204" pitchFamily="34" charset="0"/>
              </a:rPr>
              <a:t>U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)</a:t>
            </a:r>
            <a:endParaRPr lang="zh-TW" altLang="en-US" sz="3600">
              <a:latin typeface="Arial "/>
              <a:cs typeface="Arial" panose="020B0604020202020204" pitchFamily="34" charset="0"/>
            </a:endParaRPr>
          </a:p>
        </p:txBody>
      </p:sp>
      <p:sp>
        <p:nvSpPr>
          <p:cNvPr id="41" name="Shape 79">
            <a:extLst>
              <a:ext uri="{FF2B5EF4-FFF2-40B4-BE49-F238E27FC236}">
                <a16:creationId xmlns:a16="http://schemas.microsoft.com/office/drawing/2014/main" id="{0AFEEDBD-BFA0-4581-BD38-699C3947BFD4}"/>
              </a:ext>
            </a:extLst>
          </p:cNvPr>
          <p:cNvSpPr/>
          <p:nvPr/>
        </p:nvSpPr>
        <p:spPr>
          <a:xfrm>
            <a:off x="6040012" y="2103815"/>
            <a:ext cx="476136" cy="20273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79">
            <a:extLst>
              <a:ext uri="{FF2B5EF4-FFF2-40B4-BE49-F238E27FC236}">
                <a16:creationId xmlns:a16="http://schemas.microsoft.com/office/drawing/2014/main" id="{6B6D0564-2B0B-47CA-B8EB-77B3738CFFB3}"/>
              </a:ext>
            </a:extLst>
          </p:cNvPr>
          <p:cNvSpPr/>
          <p:nvPr/>
        </p:nvSpPr>
        <p:spPr>
          <a:xfrm>
            <a:off x="4015841" y="2103815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79">
            <a:extLst>
              <a:ext uri="{FF2B5EF4-FFF2-40B4-BE49-F238E27FC236}">
                <a16:creationId xmlns:a16="http://schemas.microsoft.com/office/drawing/2014/main" id="{55B402C4-9D18-4B2E-B576-CCBD5F5F1DAB}"/>
              </a:ext>
            </a:extLst>
          </p:cNvPr>
          <p:cNvSpPr/>
          <p:nvPr/>
        </p:nvSpPr>
        <p:spPr>
          <a:xfrm>
            <a:off x="6870105" y="2844775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82">
            <a:extLst>
              <a:ext uri="{FF2B5EF4-FFF2-40B4-BE49-F238E27FC236}">
                <a16:creationId xmlns:a16="http://schemas.microsoft.com/office/drawing/2014/main" id="{EF4135D2-23E3-4A6B-AC73-36FD9335358D}"/>
              </a:ext>
            </a:extLst>
          </p:cNvPr>
          <p:cNvSpPr txBox="1"/>
          <p:nvPr/>
        </p:nvSpPr>
        <p:spPr>
          <a:xfrm>
            <a:off x="6086880" y="3692998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E3641D95-10B5-4B05-867E-3E1BF969090E}"/>
              </a:ext>
            </a:extLst>
          </p:cNvPr>
          <p:cNvSpPr txBox="1"/>
          <p:nvPr/>
        </p:nvSpPr>
        <p:spPr>
          <a:xfrm>
            <a:off x="6923482" y="3692998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69C5BAE-B0CD-4E5B-A616-A2795E656361}"/>
              </a:ext>
            </a:extLst>
          </p:cNvPr>
          <p:cNvSpPr/>
          <p:nvPr/>
        </p:nvSpPr>
        <p:spPr>
          <a:xfrm>
            <a:off x="3783795" y="1367226"/>
            <a:ext cx="921818" cy="2884148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Shape 82">
            <a:extLst>
              <a:ext uri="{FF2B5EF4-FFF2-40B4-BE49-F238E27FC236}">
                <a16:creationId xmlns:a16="http://schemas.microsoft.com/office/drawing/2014/main" id="{D7F269F4-7D9E-4672-B46C-61E390B268FB}"/>
              </a:ext>
            </a:extLst>
          </p:cNvPr>
          <p:cNvSpPr txBox="1"/>
          <p:nvPr/>
        </p:nvSpPr>
        <p:spPr>
          <a:xfrm>
            <a:off x="3824064" y="1431800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8358FDD8-7525-4D0E-B015-9F5BA2A25623}"/>
              </a:ext>
            </a:extLst>
          </p:cNvPr>
          <p:cNvCxnSpPr/>
          <p:nvPr/>
        </p:nvCxnSpPr>
        <p:spPr>
          <a:xfrm flipH="1" flipV="1">
            <a:off x="4241075" y="1897998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Shape 82">
            <a:extLst>
              <a:ext uri="{FF2B5EF4-FFF2-40B4-BE49-F238E27FC236}">
                <a16:creationId xmlns:a16="http://schemas.microsoft.com/office/drawing/2014/main" id="{017E3AB1-2C38-4D2F-B456-C9ABDD3881FA}"/>
              </a:ext>
            </a:extLst>
          </p:cNvPr>
          <p:cNvSpPr txBox="1"/>
          <p:nvPr/>
        </p:nvSpPr>
        <p:spPr>
          <a:xfrm>
            <a:off x="4076323" y="3692998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圓角矩形 13">
            <a:extLst>
              <a:ext uri="{FF2B5EF4-FFF2-40B4-BE49-F238E27FC236}">
                <a16:creationId xmlns:a16="http://schemas.microsoft.com/office/drawing/2014/main" id="{53F3EAF7-06F0-4F31-BEF4-BA780E8D3A3C}"/>
              </a:ext>
            </a:extLst>
          </p:cNvPr>
          <p:cNvSpPr/>
          <p:nvPr/>
        </p:nvSpPr>
        <p:spPr>
          <a:xfrm>
            <a:off x="914797" y="4313794"/>
            <a:ext cx="845604" cy="749365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1270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Shape 79">
            <a:extLst>
              <a:ext uri="{FF2B5EF4-FFF2-40B4-BE49-F238E27FC236}">
                <a16:creationId xmlns:a16="http://schemas.microsoft.com/office/drawing/2014/main" id="{2FBC0A86-CF9D-5944-8B9D-3BFC46CB5A1F}"/>
              </a:ext>
            </a:extLst>
          </p:cNvPr>
          <p:cNvSpPr/>
          <p:nvPr/>
        </p:nvSpPr>
        <p:spPr>
          <a:xfrm>
            <a:off x="3174436" y="2844775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82">
            <a:extLst>
              <a:ext uri="{FF2B5EF4-FFF2-40B4-BE49-F238E27FC236}">
                <a16:creationId xmlns:a16="http://schemas.microsoft.com/office/drawing/2014/main" id="{F108CF25-DFBE-1440-ABF5-17EE200B7F1D}"/>
              </a:ext>
            </a:extLst>
          </p:cNvPr>
          <p:cNvSpPr txBox="1"/>
          <p:nvPr/>
        </p:nvSpPr>
        <p:spPr>
          <a:xfrm>
            <a:off x="3223401" y="3692998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#5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Shape 79">
            <a:extLst>
              <a:ext uri="{FF2B5EF4-FFF2-40B4-BE49-F238E27FC236}">
                <a16:creationId xmlns:a16="http://schemas.microsoft.com/office/drawing/2014/main" id="{EA499B58-43D4-9645-AA66-23D1605AB5F8}"/>
              </a:ext>
            </a:extLst>
          </p:cNvPr>
          <p:cNvSpPr/>
          <p:nvPr/>
        </p:nvSpPr>
        <p:spPr>
          <a:xfrm>
            <a:off x="4798647" y="2844775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82">
            <a:extLst>
              <a:ext uri="{FF2B5EF4-FFF2-40B4-BE49-F238E27FC236}">
                <a16:creationId xmlns:a16="http://schemas.microsoft.com/office/drawing/2014/main" id="{A841B2B3-25F9-994C-BAB8-A63E8F9607FA}"/>
              </a:ext>
            </a:extLst>
          </p:cNvPr>
          <p:cNvSpPr txBox="1"/>
          <p:nvPr/>
        </p:nvSpPr>
        <p:spPr>
          <a:xfrm>
            <a:off x="4843989" y="3692998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0" name="直線單箭頭接點 68">
            <a:extLst>
              <a:ext uri="{FF2B5EF4-FFF2-40B4-BE49-F238E27FC236}">
                <a16:creationId xmlns:a16="http://schemas.microsoft.com/office/drawing/2014/main" id="{8CF5768D-B2C2-A34C-AC7A-B1F9FEB4A776}"/>
              </a:ext>
            </a:extLst>
          </p:cNvPr>
          <p:cNvCxnSpPr>
            <a:cxnSpLocks/>
          </p:cNvCxnSpPr>
          <p:nvPr/>
        </p:nvCxnSpPr>
        <p:spPr>
          <a:xfrm flipH="1" flipV="1">
            <a:off x="6274451" y="1886252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直線單箭頭接點 68">
            <a:extLst>
              <a:ext uri="{FF2B5EF4-FFF2-40B4-BE49-F238E27FC236}">
                <a16:creationId xmlns:a16="http://schemas.microsoft.com/office/drawing/2014/main" id="{3FD17AC5-9DB1-394F-A2C3-5A279380F80F}"/>
              </a:ext>
            </a:extLst>
          </p:cNvPr>
          <p:cNvCxnSpPr>
            <a:cxnSpLocks/>
          </p:cNvCxnSpPr>
          <p:nvPr/>
        </p:nvCxnSpPr>
        <p:spPr>
          <a:xfrm flipH="1" flipV="1">
            <a:off x="5036714" y="2624194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直線單箭頭接點 68">
            <a:extLst>
              <a:ext uri="{FF2B5EF4-FFF2-40B4-BE49-F238E27FC236}">
                <a16:creationId xmlns:a16="http://schemas.microsoft.com/office/drawing/2014/main" id="{C2536706-98DE-D842-BC3E-F3FF86057B2A}"/>
              </a:ext>
            </a:extLst>
          </p:cNvPr>
          <p:cNvCxnSpPr>
            <a:cxnSpLocks/>
          </p:cNvCxnSpPr>
          <p:nvPr/>
        </p:nvCxnSpPr>
        <p:spPr>
          <a:xfrm flipH="1" flipV="1">
            <a:off x="7075459" y="2624194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3" name="Shape 82">
            <a:extLst>
              <a:ext uri="{FF2B5EF4-FFF2-40B4-BE49-F238E27FC236}">
                <a16:creationId xmlns:a16="http://schemas.microsoft.com/office/drawing/2014/main" id="{7B64641E-37A9-E240-AAF0-EA72E0415EBD}"/>
              </a:ext>
            </a:extLst>
          </p:cNvPr>
          <p:cNvSpPr txBox="1"/>
          <p:nvPr/>
        </p:nvSpPr>
        <p:spPr>
          <a:xfrm>
            <a:off x="6685308" y="2163274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4" name="Shape 82">
            <a:extLst>
              <a:ext uri="{FF2B5EF4-FFF2-40B4-BE49-F238E27FC236}">
                <a16:creationId xmlns:a16="http://schemas.microsoft.com/office/drawing/2014/main" id="{1849E53D-EE2F-4E4C-8840-9DAE632A827E}"/>
              </a:ext>
            </a:extLst>
          </p:cNvPr>
          <p:cNvSpPr txBox="1"/>
          <p:nvPr/>
        </p:nvSpPr>
        <p:spPr>
          <a:xfrm>
            <a:off x="4622861" y="2165329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5" name="Shape 82">
            <a:extLst>
              <a:ext uri="{FF2B5EF4-FFF2-40B4-BE49-F238E27FC236}">
                <a16:creationId xmlns:a16="http://schemas.microsoft.com/office/drawing/2014/main" id="{12423009-2F9E-9344-B312-6C56A70C5377}"/>
              </a:ext>
            </a:extLst>
          </p:cNvPr>
          <p:cNvSpPr txBox="1"/>
          <p:nvPr/>
        </p:nvSpPr>
        <p:spPr>
          <a:xfrm>
            <a:off x="5823249" y="1390453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6" name="直線單箭頭接點 68">
            <a:extLst>
              <a:ext uri="{FF2B5EF4-FFF2-40B4-BE49-F238E27FC236}">
                <a16:creationId xmlns:a16="http://schemas.microsoft.com/office/drawing/2014/main" id="{485C3852-9530-DF4E-8E53-B6535DD3871F}"/>
              </a:ext>
            </a:extLst>
          </p:cNvPr>
          <p:cNvCxnSpPr>
            <a:cxnSpLocks/>
          </p:cNvCxnSpPr>
          <p:nvPr/>
        </p:nvCxnSpPr>
        <p:spPr>
          <a:xfrm flipH="1" flipV="1">
            <a:off x="3416338" y="2612873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3" name="Shape 82">
            <a:extLst>
              <a:ext uri="{FF2B5EF4-FFF2-40B4-BE49-F238E27FC236}">
                <a16:creationId xmlns:a16="http://schemas.microsoft.com/office/drawing/2014/main" id="{6585B605-4F6D-0948-BC18-FFD281BC3B5F}"/>
              </a:ext>
            </a:extLst>
          </p:cNvPr>
          <p:cNvSpPr txBox="1"/>
          <p:nvPr/>
        </p:nvSpPr>
        <p:spPr>
          <a:xfrm>
            <a:off x="2961507" y="2166334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A781BF0-9319-4A6F-8D31-74363E768FE0}"/>
              </a:ext>
            </a:extLst>
          </p:cNvPr>
          <p:cNvGrpSpPr/>
          <p:nvPr/>
        </p:nvGrpSpPr>
        <p:grpSpPr>
          <a:xfrm>
            <a:off x="928656" y="1112894"/>
            <a:ext cx="6909058" cy="3939167"/>
            <a:chOff x="472136" y="1122198"/>
            <a:chExt cx="6909058" cy="3939167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E6BF1E19-A196-47A6-B697-8F3AF7372BE9}"/>
                </a:ext>
              </a:extLst>
            </p:cNvPr>
            <p:cNvSpPr/>
            <p:nvPr/>
          </p:nvSpPr>
          <p:spPr>
            <a:xfrm>
              <a:off x="2379022" y="1122198"/>
              <a:ext cx="5002172" cy="3407921"/>
            </a:xfrm>
            <a:prstGeom prst="roundRect">
              <a:avLst>
                <a:gd name="adj" fmla="val 4828"/>
              </a:avLst>
            </a:prstGeom>
            <a:noFill/>
            <a:ln>
              <a:solidFill>
                <a:srgbClr val="D0F800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1C34C6CA-7148-4CDF-B2DF-E4B43215C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136" y="1235489"/>
              <a:ext cx="1906886" cy="3084819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0D23F2C0-55D3-435F-B079-82EFEAE5A3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2043" y="4523958"/>
              <a:ext cx="5887787" cy="537407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1C8EAE82-3F6B-45A4-918F-CE6E67693A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530119"/>
              <a:ext cx="1211076" cy="453710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0B17DE93-B4EC-470E-B42F-83D6F50273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2043" y="4383365"/>
              <a:ext cx="1046979" cy="537407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CEF47B0F-FB8F-4332-8948-7A5C21FD8B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993" y="1434202"/>
              <a:ext cx="1793227" cy="2886106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Shape 101">
            <a:extLst>
              <a:ext uri="{FF2B5EF4-FFF2-40B4-BE49-F238E27FC236}">
                <a16:creationId xmlns:a16="http://schemas.microsoft.com/office/drawing/2014/main" id="{300D858D-2D5F-8A4E-956B-611E7A746469}"/>
              </a:ext>
            </a:extLst>
          </p:cNvPr>
          <p:cNvSpPr txBox="1"/>
          <p:nvPr/>
        </p:nvSpPr>
        <p:spPr>
          <a:xfrm>
            <a:off x="390449" y="1422108"/>
            <a:ext cx="2435335" cy="702373"/>
          </a:xfrm>
          <a:prstGeom prst="rect">
            <a:avLst/>
          </a:prstGeom>
          <a:solidFill>
            <a:srgbClr val="DAFE0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95959"/>
              </a:buClr>
              <a:buSzPct val="25000"/>
            </a:pPr>
            <a:r>
              <a:rPr lang="en-US" altLang="zh-TW" sz="3200" b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PCIe 3.0 </a:t>
            </a:r>
          </a:p>
        </p:txBody>
      </p:sp>
      <p:pic>
        <p:nvPicPr>
          <p:cNvPr id="50" name="圖形 27">
            <a:extLst>
              <a:ext uri="{FF2B5EF4-FFF2-40B4-BE49-F238E27FC236}">
                <a16:creationId xmlns:a16="http://schemas.microsoft.com/office/drawing/2014/main" id="{292DB567-6C04-AE4D-A6E1-75355D0A8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9163" y="1796826"/>
            <a:ext cx="295836" cy="2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53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B2CABB-EFEA-4278-918D-CAA68FB0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8420"/>
            <a:ext cx="7886700" cy="822960"/>
          </a:xfrm>
        </p:spPr>
        <p:txBody>
          <a:bodyPr>
            <a:normAutofit fontScale="90000"/>
          </a:bodyPr>
          <a:lstStyle/>
          <a:p>
            <a:pPr>
              <a:lnSpc>
                <a:spcPts val="3800"/>
              </a:lnSpc>
            </a:pPr>
            <a:r>
              <a:rPr lang="zh-TW" altLang="en-US" sz="4000">
                <a:solidFill>
                  <a:srgbClr val="FFFFFF"/>
                </a:solidFill>
                <a:latin typeface="Arial "/>
                <a:cs typeface="Arial"/>
              </a:rPr>
              <a:t>GPU card slots and supported dimension</a:t>
            </a:r>
            <a:r>
              <a:rPr lang="en-US" altLang="zh-TW" sz="4000">
                <a:solidFill>
                  <a:srgbClr val="FFFFFF"/>
                </a:solidFill>
                <a:latin typeface="Arial "/>
                <a:cs typeface="Arial"/>
              </a:rPr>
              <a:t>s</a:t>
            </a:r>
            <a:endParaRPr lang="zh-TW" altLang="en-US">
              <a:latin typeface="Arial "/>
              <a:ea typeface="Microsoft JhengHei"/>
              <a:cs typeface="Arial" panose="020B0604020202020204" pitchFamily="34" charset="0"/>
            </a:endParaRP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3E12AAC6-DFA9-4676-A930-59AAD8C2E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979846"/>
              </p:ext>
            </p:extLst>
          </p:nvPr>
        </p:nvGraphicFramePr>
        <p:xfrm>
          <a:off x="241081" y="1096947"/>
          <a:ext cx="4980073" cy="400303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76200" dir="2340000" algn="ctr" rotWithShape="0">
                    <a:srgbClr val="000000">
                      <a:alpha val="36000"/>
                    </a:srgbClr>
                  </a:outerShdw>
                </a:effectLst>
                <a:tableStyleId>{5C22544A-7EE6-4342-B048-85BDC9FD1C3A}</a:tableStyleId>
              </a:tblPr>
              <a:tblGrid>
                <a:gridCol w="1742825">
                  <a:extLst>
                    <a:ext uri="{9D8B030D-6E8A-4147-A177-3AD203B41FA5}">
                      <a16:colId xmlns:a16="http://schemas.microsoft.com/office/drawing/2014/main" val="2475411764"/>
                    </a:ext>
                  </a:extLst>
                </a:gridCol>
                <a:gridCol w="982712">
                  <a:extLst>
                    <a:ext uri="{9D8B030D-6E8A-4147-A177-3AD203B41FA5}">
                      <a16:colId xmlns:a16="http://schemas.microsoft.com/office/drawing/2014/main" val="3051433089"/>
                    </a:ext>
                  </a:extLst>
                </a:gridCol>
                <a:gridCol w="2254536">
                  <a:extLst>
                    <a:ext uri="{9D8B030D-6E8A-4147-A177-3AD203B41FA5}">
                      <a16:colId xmlns:a16="http://schemas.microsoft.com/office/drawing/2014/main" val="905747818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600" b="1" kern="1200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NAS</a:t>
                      </a:r>
                      <a:endParaRPr lang="zh-TW" altLang="en-US" sz="1600" b="1" kern="1200">
                        <a:solidFill>
                          <a:srgbClr val="FFFF0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Slot</a:t>
                      </a:r>
                      <a:endParaRPr lang="zh-TW" altLang="en-US" sz="1600" b="1">
                        <a:solidFill>
                          <a:srgbClr val="FFFF0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Dimension</a:t>
                      </a:r>
                      <a:r>
                        <a:rPr lang="zh-TW" altLang="en-US" sz="14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W x H x L (mm)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70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972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972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1</a:t>
                      </a:r>
                      <a:endParaRPr lang="zh-TW" altLang="en-US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 dirty="0">
                          <a:solidFill>
                            <a:srgbClr val="000000"/>
                          </a:solidFill>
                          <a:latin typeface="Arial "/>
                          <a:ea typeface="微軟正黑體" panose="020B0604030504040204" pitchFamily="34" charset="-120"/>
                        </a:rPr>
                        <a:t>19 x 68.9 x 257</a:t>
                      </a:r>
                      <a:endParaRPr lang="zh-TW" altLang="en-US" sz="1400" b="1" i="0" u="none" strike="noStrike" noProof="0" dirty="0">
                        <a:latin typeface="Arial 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56362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-8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-8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 dirty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 dirty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 dirty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altLang="en-US" sz="1400" b="1" i="0" u="none" strike="noStrike" noProof="0" dirty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 dirty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68.9</a:t>
                      </a:r>
                      <a:r>
                        <a:rPr lang="zh-TW" altLang="en-US" sz="1400" b="1" i="0" u="none" strike="noStrike" noProof="0" dirty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x </a:t>
                      </a:r>
                      <a:r>
                        <a:rPr lang="zh-TW" sz="1400" b="1" i="0" u="none" strike="noStrike" noProof="0" dirty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 dirty="0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9077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68.9 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18341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-12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kern="12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68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.9 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511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68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.9 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78248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-16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38.5 x 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111 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420384"/>
                  </a:ext>
                </a:extLst>
              </a:tr>
              <a:tr h="370839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38.5 x 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111 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571101"/>
                  </a:ext>
                </a:extLst>
              </a:tr>
              <a:tr h="370838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-24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 x 138 x 312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886606"/>
                  </a:ext>
                </a:extLst>
              </a:tr>
              <a:tr h="370837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4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400" b="1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 x 138 x</a:t>
                      </a:r>
                      <a:r>
                        <a:rPr lang="zh-TW" altLang="en-US" sz="1400" b="1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sz="1400" b="1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312</a:t>
                      </a:r>
                      <a:endParaRPr lang="zh-TW" sz="1400" b="1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245738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DF952A58-F470-4457-84BA-513F2CCD6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66" y="1693474"/>
            <a:ext cx="3343261" cy="1821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8E1CDA7C-35AF-4CE0-8C53-63D55751B988}"/>
              </a:ext>
            </a:extLst>
          </p:cNvPr>
          <p:cNvGrpSpPr/>
          <p:nvPr/>
        </p:nvGrpSpPr>
        <p:grpSpPr>
          <a:xfrm>
            <a:off x="8719140" y="1612532"/>
            <a:ext cx="315200" cy="369332"/>
            <a:chOff x="1574207" y="3268776"/>
            <a:chExt cx="404975" cy="474525"/>
          </a:xfrm>
          <a:solidFill>
            <a:srgbClr val="FFFF00"/>
          </a:solidFill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9E83376F-D6C8-4E66-9BA0-7C2F488B0976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文字方塊 42">
              <a:extLst>
                <a:ext uri="{FF2B5EF4-FFF2-40B4-BE49-F238E27FC236}">
                  <a16:creationId xmlns:a16="http://schemas.microsoft.com/office/drawing/2014/main" id="{DAA55816-5CF3-48DD-A077-72749C7EC21F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W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1BC2815-69AC-4FA7-9DB6-8F6A0A13C872}"/>
              </a:ext>
            </a:extLst>
          </p:cNvPr>
          <p:cNvGrpSpPr/>
          <p:nvPr/>
        </p:nvGrpSpPr>
        <p:grpSpPr>
          <a:xfrm>
            <a:off x="8675527" y="2419524"/>
            <a:ext cx="315200" cy="369332"/>
            <a:chOff x="1574207" y="3268775"/>
            <a:chExt cx="404975" cy="474525"/>
          </a:xfrm>
          <a:solidFill>
            <a:srgbClr val="FFFF00"/>
          </a:solidFill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69685A88-8557-4C22-8D1D-E1CD98BEBEB7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文字方塊 42">
              <a:extLst>
                <a:ext uri="{FF2B5EF4-FFF2-40B4-BE49-F238E27FC236}">
                  <a16:creationId xmlns:a16="http://schemas.microsoft.com/office/drawing/2014/main" id="{BD25F894-8140-411E-A927-C444AA8E668B}"/>
                </a:ext>
              </a:extLst>
            </p:cNvPr>
            <p:cNvSpPr txBox="1"/>
            <p:nvPr/>
          </p:nvSpPr>
          <p:spPr>
            <a:xfrm>
              <a:off x="1574207" y="3268775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H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2AF1AA2-5326-4E29-A272-D03F2E09B6C3}"/>
              </a:ext>
            </a:extLst>
          </p:cNvPr>
          <p:cNvGrpSpPr/>
          <p:nvPr/>
        </p:nvGrpSpPr>
        <p:grpSpPr>
          <a:xfrm>
            <a:off x="6918323" y="3330240"/>
            <a:ext cx="315200" cy="369332"/>
            <a:chOff x="1574207" y="3268776"/>
            <a:chExt cx="404975" cy="474525"/>
          </a:xfrm>
          <a:solidFill>
            <a:srgbClr val="FFFF00"/>
          </a:solidFill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01D71A02-E458-49E7-B983-9275D7233330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文字方塊 42">
              <a:extLst>
                <a:ext uri="{FF2B5EF4-FFF2-40B4-BE49-F238E27FC236}">
                  <a16:creationId xmlns:a16="http://schemas.microsoft.com/office/drawing/2014/main" id="{EF2BFFD0-D2FC-4684-86A9-02C1D100438E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L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965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EBE13-58B5-9A48-AEAA-09AB0F21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latin typeface="Arial "/>
                <a:cs typeface="Arial" panose="020B0604020202020204" pitchFamily="34" charset="0"/>
              </a:rPr>
              <a:t>Supports up to </a:t>
            </a:r>
            <a:r>
              <a:rPr lang="zh-TW" altLang="en-US" sz="3600">
                <a:solidFill>
                  <a:srgbClr val="FFFF00"/>
                </a:solidFill>
                <a:latin typeface="Arial "/>
                <a:cs typeface="Arial" panose="020B0604020202020204" pitchFamily="34" charset="0"/>
              </a:rPr>
              <a:t>64 GB 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Memory</a:t>
            </a:r>
            <a:endParaRPr lang="en-US" sz="3600">
              <a:latin typeface="Arial 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D425E4-6C9F-4640-8728-DC123D47A2C5}"/>
              </a:ext>
            </a:extLst>
          </p:cNvPr>
          <p:cNvSpPr txBox="1"/>
          <p:nvPr/>
        </p:nvSpPr>
        <p:spPr>
          <a:xfrm>
            <a:off x="224908" y="1112262"/>
            <a:ext cx="5131789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4625" indent="-174625">
              <a:buClr>
                <a:srgbClr val="E7FC20"/>
              </a:buClr>
              <a:buFont typeface="Arial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Supports Dual-channel and Long-DIMM x4</a:t>
            </a:r>
            <a:endParaRPr lang="zh-TW" altLang="en-US" sz="16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174625" indent="-174625">
              <a:buClr>
                <a:srgbClr val="E7FC20"/>
              </a:buClr>
              <a:buFont typeface="Arial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Installing memory in pair to take advantage of dual-channel</a:t>
            </a:r>
            <a:endParaRPr lang="zh-TW" altLang="en-US" sz="160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4" name="矩形: 圓角 14">
            <a:extLst>
              <a:ext uri="{FF2B5EF4-FFF2-40B4-BE49-F238E27FC236}">
                <a16:creationId xmlns:a16="http://schemas.microsoft.com/office/drawing/2014/main" id="{54C80C4F-935A-AA4E-846B-F114118D8312}"/>
              </a:ext>
            </a:extLst>
          </p:cNvPr>
          <p:cNvSpPr/>
          <p:nvPr/>
        </p:nvSpPr>
        <p:spPr>
          <a:xfrm>
            <a:off x="383161" y="2000865"/>
            <a:ext cx="2183332" cy="40683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15">
            <a:extLst>
              <a:ext uri="{FF2B5EF4-FFF2-40B4-BE49-F238E27FC236}">
                <a16:creationId xmlns:a16="http://schemas.microsoft.com/office/drawing/2014/main" id="{D92C34B8-5CA7-2D4A-970C-C6CE2618781C}"/>
              </a:ext>
            </a:extLst>
          </p:cNvPr>
          <p:cNvSpPr txBox="1"/>
          <p:nvPr/>
        </p:nvSpPr>
        <p:spPr>
          <a:xfrm>
            <a:off x="386643" y="2026100"/>
            <a:ext cx="2201871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module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18">
            <a:extLst>
              <a:ext uri="{FF2B5EF4-FFF2-40B4-BE49-F238E27FC236}">
                <a16:creationId xmlns:a16="http://schemas.microsoft.com/office/drawing/2014/main" id="{9A82345C-0638-844D-A74D-1F81876220D8}"/>
              </a:ext>
            </a:extLst>
          </p:cNvPr>
          <p:cNvSpPr/>
          <p:nvPr/>
        </p:nvSpPr>
        <p:spPr>
          <a:xfrm>
            <a:off x="2924596" y="2000865"/>
            <a:ext cx="2183332" cy="40683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19">
            <a:extLst>
              <a:ext uri="{FF2B5EF4-FFF2-40B4-BE49-F238E27FC236}">
                <a16:creationId xmlns:a16="http://schemas.microsoft.com/office/drawing/2014/main" id="{3907D911-3D9F-A64B-A585-1DCD7E64CE2F}"/>
              </a:ext>
            </a:extLst>
          </p:cNvPr>
          <p:cNvSpPr txBox="1"/>
          <p:nvPr/>
        </p:nvSpPr>
        <p:spPr>
          <a:xfrm>
            <a:off x="2928078" y="2026100"/>
            <a:ext cx="2201871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Tow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module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形 30">
            <a:extLst>
              <a:ext uri="{FF2B5EF4-FFF2-40B4-BE49-F238E27FC236}">
                <a16:creationId xmlns:a16="http://schemas.microsoft.com/office/drawing/2014/main" id="{72D3A2AA-34B3-6143-A080-5E4D70A10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897" b="11450"/>
          <a:stretch/>
        </p:blipFill>
        <p:spPr>
          <a:xfrm>
            <a:off x="5403455" y="1298309"/>
            <a:ext cx="3740546" cy="3696884"/>
          </a:xfrm>
          <a:prstGeom prst="rect">
            <a:avLst/>
          </a:prstGeom>
        </p:spPr>
      </p:pic>
      <p:pic>
        <p:nvPicPr>
          <p:cNvPr id="9" name="圖形 31">
            <a:extLst>
              <a:ext uri="{FF2B5EF4-FFF2-40B4-BE49-F238E27FC236}">
                <a16:creationId xmlns:a16="http://schemas.microsoft.com/office/drawing/2014/main" id="{4D58D674-461B-E84A-A2A4-C6101BB9B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429" y="2822483"/>
            <a:ext cx="2223380" cy="2153899"/>
          </a:xfrm>
          <a:prstGeom prst="rect">
            <a:avLst/>
          </a:prstGeom>
          <a:effectLst>
            <a:reflection blurRad="63500" stA="87000" endPos="12000" dist="50800" dir="5400000" sy="-100000" algn="bl" rotWithShape="0"/>
          </a:effectLst>
        </p:spPr>
      </p:pic>
      <p:pic>
        <p:nvPicPr>
          <p:cNvPr id="10" name="圖形 32">
            <a:extLst>
              <a:ext uri="{FF2B5EF4-FFF2-40B4-BE49-F238E27FC236}">
                <a16:creationId xmlns:a16="http://schemas.microsoft.com/office/drawing/2014/main" id="{9B93D9AA-1F9E-7043-8A1F-DCACD4920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2654" y="2822483"/>
            <a:ext cx="2223380" cy="2153899"/>
          </a:xfrm>
          <a:prstGeom prst="rect">
            <a:avLst/>
          </a:prstGeom>
          <a:effectLst>
            <a:reflection blurRad="63500" stA="87000" endPos="12000" dist="50800" dir="5400000" sy="-100000" algn="bl" rotWithShape="0"/>
          </a:effectLst>
        </p:spPr>
      </p:pic>
      <p:sp>
        <p:nvSpPr>
          <p:cNvPr id="13" name="文字方塊 3">
            <a:extLst>
              <a:ext uri="{FF2B5EF4-FFF2-40B4-BE49-F238E27FC236}">
                <a16:creationId xmlns:a16="http://schemas.microsoft.com/office/drawing/2014/main" id="{F0526DCA-D398-4E0D-955C-8598139C63FE}"/>
              </a:ext>
            </a:extLst>
          </p:cNvPr>
          <p:cNvSpPr txBox="1"/>
          <p:nvPr/>
        </p:nvSpPr>
        <p:spPr>
          <a:xfrm>
            <a:off x="2624567" y="2414182"/>
            <a:ext cx="2778888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Install in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rgbClr val="00AC92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A0</a:t>
            </a:r>
            <a:r>
              <a:rPr lang="zh-TW" altLang="en-US" sz="1600">
                <a:solidFill>
                  <a:srgbClr val="00AC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rgbClr val="FF0040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B0</a:t>
            </a:r>
            <a:r>
              <a:rPr lang="zh-TW" altLang="en-US" sz="1600">
                <a:solidFill>
                  <a:srgbClr val="FF0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slots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4">
            <a:extLst>
              <a:ext uri="{FF2B5EF4-FFF2-40B4-BE49-F238E27FC236}">
                <a16:creationId xmlns:a16="http://schemas.microsoft.com/office/drawing/2014/main" id="{4113D53F-CD2C-41EE-92FA-64E062ED6739}"/>
              </a:ext>
            </a:extLst>
          </p:cNvPr>
          <p:cNvSpPr txBox="1"/>
          <p:nvPr/>
        </p:nvSpPr>
        <p:spPr>
          <a:xfrm>
            <a:off x="329852" y="2424291"/>
            <a:ext cx="218333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Install in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rgbClr val="00AC92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A0</a:t>
            </a:r>
            <a:r>
              <a:rPr lang="zh-TW" altLang="en-US" sz="1600">
                <a:solidFill>
                  <a:srgbClr val="00AC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slot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3862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7A8D-E555-0040-A5FF-19701834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 "/>
                <a:cs typeface="Arial"/>
              </a:rPr>
              <a:t>T</a:t>
            </a:r>
            <a:r>
              <a:rPr lang="en-US" altLang="zh-TW">
                <a:latin typeface="Arial "/>
                <a:cs typeface="Arial"/>
              </a:rPr>
              <a:t>V</a:t>
            </a:r>
            <a:r>
              <a:rPr lang="zh-TW" altLang="en-US">
                <a:latin typeface="Arial "/>
                <a:cs typeface="Arial"/>
              </a:rPr>
              <a:t>S-x7</a:t>
            </a:r>
            <a:r>
              <a:rPr lang="en-US" altLang="zh-TW">
                <a:latin typeface="Arial "/>
                <a:cs typeface="Arial"/>
              </a:rPr>
              <a:t>2</a:t>
            </a:r>
            <a:r>
              <a:rPr lang="zh-TW" altLang="en-US">
                <a:latin typeface="Arial "/>
                <a:cs typeface="Arial"/>
              </a:rPr>
              <a:t>XU</a:t>
            </a:r>
            <a:r>
              <a:rPr lang="zh-TW" altLang="en-US">
                <a:latin typeface="Arial "/>
              </a:rPr>
              <a:t> </a:t>
            </a:r>
            <a:r>
              <a:rPr lang="en-US" altLang="zh-TW">
                <a:latin typeface="Arial "/>
                <a:cs typeface="Arial" panose="020B0604020202020204" pitchFamily="34" charset="0"/>
              </a:rPr>
              <a:t>Memory Accessories</a:t>
            </a:r>
            <a:endParaRPr lang="en-US">
              <a:latin typeface="Arial 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440D91AB-6DC1-5046-8A6C-CDE5368DA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207339"/>
              </p:ext>
            </p:extLst>
          </p:nvPr>
        </p:nvGraphicFramePr>
        <p:xfrm>
          <a:off x="833480" y="1178645"/>
          <a:ext cx="7477040" cy="3537114"/>
        </p:xfrm>
        <a:graphic>
          <a:graphicData uri="http://schemas.openxmlformats.org/drawingml/2006/table">
            <a:tbl>
              <a:tblPr firstRow="1" bandRow="1">
                <a:effectLst>
                  <a:outerShdw blurRad="228600" dist="241300" dir="3540000" algn="ctr" rotWithShape="0">
                    <a:srgbClr val="000000">
                      <a:alpha val="48000"/>
                    </a:srgbClr>
                  </a:outerShdw>
                </a:effectLst>
                <a:tableStyleId>{5C22544A-7EE6-4342-B048-85BDC9FD1C3A}</a:tableStyleId>
              </a:tblPr>
              <a:tblGrid>
                <a:gridCol w="3115433">
                  <a:extLst>
                    <a:ext uri="{9D8B030D-6E8A-4147-A177-3AD203B41FA5}">
                      <a16:colId xmlns:a16="http://schemas.microsoft.com/office/drawing/2014/main" val="320320051"/>
                    </a:ext>
                  </a:extLst>
                </a:gridCol>
                <a:gridCol w="4361607">
                  <a:extLst>
                    <a:ext uri="{9D8B030D-6E8A-4147-A177-3AD203B41FA5}">
                      <a16:colId xmlns:a16="http://schemas.microsoft.com/office/drawing/2014/main" val="3539905540"/>
                    </a:ext>
                  </a:extLst>
                </a:gridCol>
              </a:tblGrid>
              <a:tr h="5195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Ordering P/N</a:t>
                      </a:r>
                      <a:endParaRPr lang="zh-TW" altLang="en-US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Specification</a:t>
                      </a:r>
                      <a:endParaRPr lang="zh-TW" altLang="en-US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RAM-4GDR4A1-UD-2400 </a:t>
                      </a:r>
                      <a:endParaRPr 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DDR4(288PIN)</a:t>
                      </a:r>
                      <a:endParaRPr lang="zh-TW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 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ADA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TA</a:t>
                      </a:r>
                      <a:endParaRPr lang="zh-TW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2400</a:t>
                      </a:r>
                      <a:endParaRPr lang="zh-TW" altLang="en-US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AD4U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00W4G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7-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SSZ</a:t>
                      </a:r>
                      <a:endParaRPr lang="zh-TW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737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RAM-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GDR4A1-UD-2400</a:t>
                      </a:r>
                      <a:endParaRPr 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CA1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DDR4(288PIN)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</a:t>
                      </a:r>
                      <a:r>
                        <a:rPr lang="zh-TW" altLang="en-US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8 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  <a:endParaRPr lang="en-US" alt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 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ADA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TA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2400</a:t>
                      </a:r>
                      <a:endParaRPr 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 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AD4U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0038G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7-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SSZ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C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28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RAM-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GDR4A1-UD-2400</a:t>
                      </a:r>
                      <a:endParaRPr 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DDR4(288PIN)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 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 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  <a:endParaRPr lang="en-US" alt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 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ADA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TA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2400</a:t>
                      </a:r>
                      <a:endParaRPr 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 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AD4U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00316G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7-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SSZ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965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300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2237-A5EF-F746-A002-BCFDE85E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/>
          <a:lstStyle/>
          <a:p>
            <a:pPr algn="ctr"/>
            <a:r>
              <a:rPr lang="en-US" altLang="zh-CN">
                <a:latin typeface="Arial "/>
              </a:rPr>
              <a:t>Tool-less Rail Kit</a:t>
            </a:r>
            <a:endParaRPr lang="en-US">
              <a:latin typeface="Arial 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D53ADFEB-CBFC-46C3-8F6C-643A71217951}"/>
              </a:ext>
            </a:extLst>
          </p:cNvPr>
          <p:cNvGrpSpPr/>
          <p:nvPr/>
        </p:nvGrpSpPr>
        <p:grpSpPr>
          <a:xfrm>
            <a:off x="121635" y="1174651"/>
            <a:ext cx="2909640" cy="3741858"/>
            <a:chOff x="269345" y="1064591"/>
            <a:chExt cx="2995223" cy="3851918"/>
          </a:xfrm>
        </p:grpSpPr>
        <p:sp>
          <p:nvSpPr>
            <p:cNvPr id="29" name="流程圖: 程序 28">
              <a:extLst>
                <a:ext uri="{FF2B5EF4-FFF2-40B4-BE49-F238E27FC236}">
                  <a16:creationId xmlns:a16="http://schemas.microsoft.com/office/drawing/2014/main" id="{3C6E8CA8-87B9-41DA-B288-4EB9CC8EEAE2}"/>
                </a:ext>
              </a:extLst>
            </p:cNvPr>
            <p:cNvSpPr/>
            <p:nvPr/>
          </p:nvSpPr>
          <p:spPr>
            <a:xfrm>
              <a:off x="269345" y="1930664"/>
              <a:ext cx="2959218" cy="848042"/>
            </a:xfrm>
            <a:prstGeom prst="flowChartProcess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93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8A938B94-E3D8-4E0B-BAD8-E0A015FFF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5953" y="1064591"/>
              <a:ext cx="2959219" cy="3851918"/>
            </a:xfrm>
            <a:prstGeom prst="rect">
              <a:avLst/>
            </a:prstGeom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26BEBC31-6372-46D7-A2E1-72BD25651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67" y="2027031"/>
              <a:ext cx="2580790" cy="655309"/>
            </a:xfrm>
            <a:prstGeom prst="rect">
              <a:avLst/>
            </a:prstGeom>
          </p:spPr>
        </p:pic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7DD00DCB-0EFD-45CD-96C6-BC4E23E3EEA9}"/>
                </a:ext>
              </a:extLst>
            </p:cNvPr>
            <p:cNvSpPr txBox="1"/>
            <p:nvPr/>
          </p:nvSpPr>
          <p:spPr>
            <a:xfrm>
              <a:off x="389733" y="1144911"/>
              <a:ext cx="1834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 b="1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RAIL-B02</a:t>
              </a:r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DF8D3C89-5D43-4F4E-8AE2-BBD888FA9847}"/>
                </a:ext>
              </a:extLst>
            </p:cNvPr>
            <p:cNvSpPr txBox="1"/>
            <p:nvPr/>
          </p:nvSpPr>
          <p:spPr>
            <a:xfrm>
              <a:off x="465167" y="2990550"/>
              <a:ext cx="2799401" cy="12356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Supported NAS:</a:t>
              </a:r>
              <a:endParaRPr lang="zh-TW" altLang="en-US">
                <a:solidFill>
                  <a:schemeClr val="bg1"/>
                </a:solidFill>
              </a:endParaRPr>
            </a:p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TVS-872XU/1272XU</a:t>
              </a:r>
              <a:endParaRPr lang="en-US">
                <a:solidFill>
                  <a:schemeClr val="bg1"/>
                </a:solidFill>
              </a:endParaRPr>
            </a:p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Max. Load: </a:t>
              </a:r>
              <a:r>
                <a:rPr lang="en-US" altLang="zh-CN" sz="3600" b="1">
                  <a:solidFill>
                    <a:srgbClr val="D0F8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20</a:t>
              </a:r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kg</a:t>
              </a:r>
              <a:endParaRPr lang="en-US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898CA6C0-B7C8-41EB-B7F0-66C100612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1903" t="45792" r="12781" b="-2"/>
            <a:stretch/>
          </p:blipFill>
          <p:spPr>
            <a:xfrm flipV="1">
              <a:off x="705802" y="4698713"/>
              <a:ext cx="2480310" cy="183033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35F6272E-4B21-4013-8354-75DAA45255E6}"/>
                </a:ext>
              </a:extLst>
            </p:cNvPr>
            <p:cNvCxnSpPr>
              <a:cxnSpLocks/>
            </p:cNvCxnSpPr>
            <p:nvPr/>
          </p:nvCxnSpPr>
          <p:spPr>
            <a:xfrm>
              <a:off x="275953" y="2778706"/>
              <a:ext cx="2952610" cy="0"/>
            </a:xfrm>
            <a:prstGeom prst="line">
              <a:avLst/>
            </a:prstGeom>
            <a:ln>
              <a:solidFill>
                <a:srgbClr val="D0F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8A4281F9-6BA2-4B4F-A4C9-722A7ECCDC1B}"/>
                </a:ext>
              </a:extLst>
            </p:cNvPr>
            <p:cNvCxnSpPr>
              <a:cxnSpLocks/>
            </p:cNvCxnSpPr>
            <p:nvPr/>
          </p:nvCxnSpPr>
          <p:spPr>
            <a:xfrm>
              <a:off x="282562" y="1930664"/>
              <a:ext cx="2952610" cy="0"/>
            </a:xfrm>
            <a:prstGeom prst="line">
              <a:avLst/>
            </a:prstGeom>
            <a:ln>
              <a:solidFill>
                <a:srgbClr val="D0F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663F66E3-17F4-4C97-8240-7D9E5DA62E30}"/>
              </a:ext>
            </a:extLst>
          </p:cNvPr>
          <p:cNvGrpSpPr/>
          <p:nvPr/>
        </p:nvGrpSpPr>
        <p:grpSpPr>
          <a:xfrm>
            <a:off x="3030437" y="1174651"/>
            <a:ext cx="3038134" cy="3741858"/>
            <a:chOff x="137069" y="1064591"/>
            <a:chExt cx="3127499" cy="3851918"/>
          </a:xfrm>
        </p:grpSpPr>
        <p:sp>
          <p:nvSpPr>
            <p:cNvPr id="32" name="流程圖: 程序 31">
              <a:extLst>
                <a:ext uri="{FF2B5EF4-FFF2-40B4-BE49-F238E27FC236}">
                  <a16:creationId xmlns:a16="http://schemas.microsoft.com/office/drawing/2014/main" id="{095A1599-6144-4004-B60E-62082AA4214A}"/>
                </a:ext>
              </a:extLst>
            </p:cNvPr>
            <p:cNvSpPr/>
            <p:nvPr/>
          </p:nvSpPr>
          <p:spPr>
            <a:xfrm>
              <a:off x="269345" y="1930664"/>
              <a:ext cx="2959218" cy="848042"/>
            </a:xfrm>
            <a:prstGeom prst="flowChartProcess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93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3FE4824F-3A8F-4D2A-B3C8-B54FD200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5953" y="1064591"/>
              <a:ext cx="2959219" cy="3851918"/>
            </a:xfrm>
            <a:prstGeom prst="rect">
              <a:avLst/>
            </a:prstGeom>
          </p:spPr>
        </p:pic>
        <p:sp>
          <p:nvSpPr>
            <p:cNvPr id="39" name="TextBox 4">
              <a:extLst>
                <a:ext uri="{FF2B5EF4-FFF2-40B4-BE49-F238E27FC236}">
                  <a16:creationId xmlns:a16="http://schemas.microsoft.com/office/drawing/2014/main" id="{ABBF2BFB-6970-4D67-9CBE-A1CAFBAF5CB9}"/>
                </a:ext>
              </a:extLst>
            </p:cNvPr>
            <p:cNvSpPr txBox="1"/>
            <p:nvPr/>
          </p:nvSpPr>
          <p:spPr>
            <a:xfrm>
              <a:off x="137069" y="1144911"/>
              <a:ext cx="2325624" cy="47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 b="1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RAIL-A03-57</a:t>
              </a:r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D66E192C-59DA-4A5E-8253-61C95CBA845B}"/>
                </a:ext>
              </a:extLst>
            </p:cNvPr>
            <p:cNvSpPr txBox="1"/>
            <p:nvPr/>
          </p:nvSpPr>
          <p:spPr>
            <a:xfrm>
              <a:off x="465167" y="2990551"/>
              <a:ext cx="2799401" cy="12356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Supported NAS:</a:t>
              </a:r>
              <a:endParaRPr lang="zh-TW" altLang="en-US">
                <a:solidFill>
                  <a:schemeClr val="bg1"/>
                </a:solidFill>
              </a:endParaRPr>
            </a:p>
            <a:p>
              <a:r>
                <a:rPr lang="en-US" altLang="zh-TW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TVS-1672XU</a:t>
              </a:r>
            </a:p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Max. Load:</a:t>
              </a:r>
              <a:r>
                <a:rPr lang="en-US" altLang="zh-CN" sz="3600" b="1">
                  <a:solidFill>
                    <a:srgbClr val="D0F8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57</a:t>
              </a:r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kg</a:t>
              </a:r>
              <a:endParaRPr lang="en-US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AC3108F0-9ADD-4403-AB63-6EF036ECB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1903" t="45792" r="12781" b="-2"/>
            <a:stretch/>
          </p:blipFill>
          <p:spPr>
            <a:xfrm flipV="1">
              <a:off x="705802" y="4698713"/>
              <a:ext cx="2480310" cy="183033"/>
            </a:xfrm>
            <a:prstGeom prst="rect">
              <a:avLst/>
            </a:prstGeom>
          </p:spPr>
        </p:pic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D4CBE7C7-0EFB-4809-BC79-F86333C098A4}"/>
                </a:ext>
              </a:extLst>
            </p:cNvPr>
            <p:cNvCxnSpPr>
              <a:cxnSpLocks/>
            </p:cNvCxnSpPr>
            <p:nvPr/>
          </p:nvCxnSpPr>
          <p:spPr>
            <a:xfrm>
              <a:off x="275953" y="2778706"/>
              <a:ext cx="2952610" cy="0"/>
            </a:xfrm>
            <a:prstGeom prst="line">
              <a:avLst/>
            </a:prstGeom>
            <a:ln>
              <a:solidFill>
                <a:srgbClr val="D0F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1E9891D3-4282-4634-A8D0-13DC14EC1CC7}"/>
                </a:ext>
              </a:extLst>
            </p:cNvPr>
            <p:cNvCxnSpPr>
              <a:cxnSpLocks/>
            </p:cNvCxnSpPr>
            <p:nvPr/>
          </p:nvCxnSpPr>
          <p:spPr>
            <a:xfrm>
              <a:off x="282562" y="1930664"/>
              <a:ext cx="2952610" cy="0"/>
            </a:xfrm>
            <a:prstGeom prst="line">
              <a:avLst/>
            </a:prstGeom>
            <a:ln>
              <a:solidFill>
                <a:srgbClr val="D0F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4A733E43-A320-4186-A21A-ED8F062BA61B}"/>
              </a:ext>
            </a:extLst>
          </p:cNvPr>
          <p:cNvGrpSpPr/>
          <p:nvPr/>
        </p:nvGrpSpPr>
        <p:grpSpPr>
          <a:xfrm>
            <a:off x="6015846" y="1174651"/>
            <a:ext cx="3032161" cy="3741858"/>
            <a:chOff x="143220" y="1064591"/>
            <a:chExt cx="3121348" cy="3851918"/>
          </a:xfrm>
        </p:grpSpPr>
        <p:sp>
          <p:nvSpPr>
            <p:cNvPr id="45" name="流程圖: 程序 44">
              <a:extLst>
                <a:ext uri="{FF2B5EF4-FFF2-40B4-BE49-F238E27FC236}">
                  <a16:creationId xmlns:a16="http://schemas.microsoft.com/office/drawing/2014/main" id="{D7A3CD9B-5CFB-4649-BD8C-219B55B3BCA6}"/>
                </a:ext>
              </a:extLst>
            </p:cNvPr>
            <p:cNvSpPr/>
            <p:nvPr/>
          </p:nvSpPr>
          <p:spPr>
            <a:xfrm>
              <a:off x="269345" y="1930664"/>
              <a:ext cx="2959218" cy="848042"/>
            </a:xfrm>
            <a:prstGeom prst="flowChartProcess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93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77AF45ED-A382-4B04-8EEF-707D9D888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5953" y="1064591"/>
              <a:ext cx="2959219" cy="3851918"/>
            </a:xfrm>
            <a:prstGeom prst="rect">
              <a:avLst/>
            </a:prstGeom>
          </p:spPr>
        </p:pic>
        <p:sp>
          <p:nvSpPr>
            <p:cNvPr id="48" name="TextBox 4">
              <a:extLst>
                <a:ext uri="{FF2B5EF4-FFF2-40B4-BE49-F238E27FC236}">
                  <a16:creationId xmlns:a16="http://schemas.microsoft.com/office/drawing/2014/main" id="{687D6FA0-CB32-41D3-AA14-714A88CADBD5}"/>
                </a:ext>
              </a:extLst>
            </p:cNvPr>
            <p:cNvSpPr txBox="1"/>
            <p:nvPr/>
          </p:nvSpPr>
          <p:spPr>
            <a:xfrm>
              <a:off x="143220" y="1144911"/>
              <a:ext cx="2355113" cy="47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 b="1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RAIL-A02-90</a:t>
              </a: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E23CC24B-533A-4C9D-9ED1-5E34B89D9E62}"/>
                </a:ext>
              </a:extLst>
            </p:cNvPr>
            <p:cNvSpPr txBox="1"/>
            <p:nvPr/>
          </p:nvSpPr>
          <p:spPr>
            <a:xfrm>
              <a:off x="465167" y="2990551"/>
              <a:ext cx="2799401" cy="12356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Supported NAS:</a:t>
              </a:r>
              <a:endParaRPr lang="zh-TW" altLang="en-US">
                <a:solidFill>
                  <a:schemeClr val="bg1"/>
                </a:solidFill>
              </a:endParaRPr>
            </a:p>
            <a:p>
              <a:r>
                <a:rPr lang="en-US" altLang="zh-TW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TVS-2472XU</a:t>
              </a:r>
            </a:p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Max. Load: </a:t>
              </a:r>
              <a:r>
                <a:rPr lang="en-US" altLang="zh-CN" sz="3600" b="1">
                  <a:solidFill>
                    <a:srgbClr val="D0F8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90</a:t>
              </a:r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kg</a:t>
              </a:r>
              <a:endParaRPr lang="en-US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81C98666-ABDF-4376-BE35-95FDC6124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1903" t="45792" r="12781" b="-2"/>
            <a:stretch/>
          </p:blipFill>
          <p:spPr>
            <a:xfrm flipV="1">
              <a:off x="705802" y="4698713"/>
              <a:ext cx="2480310" cy="183033"/>
            </a:xfrm>
            <a:prstGeom prst="rect">
              <a:avLst/>
            </a:prstGeom>
          </p:spPr>
        </p:pic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7F7E7984-E3B2-4B03-BA16-B456DBF62A1E}"/>
                </a:ext>
              </a:extLst>
            </p:cNvPr>
            <p:cNvCxnSpPr>
              <a:cxnSpLocks/>
            </p:cNvCxnSpPr>
            <p:nvPr/>
          </p:nvCxnSpPr>
          <p:spPr>
            <a:xfrm>
              <a:off x="275953" y="2778706"/>
              <a:ext cx="2952610" cy="0"/>
            </a:xfrm>
            <a:prstGeom prst="line">
              <a:avLst/>
            </a:prstGeom>
            <a:ln>
              <a:solidFill>
                <a:srgbClr val="D0F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B3F77BA2-D944-488E-AC2C-EA4FEDE7C1EA}"/>
                </a:ext>
              </a:extLst>
            </p:cNvPr>
            <p:cNvCxnSpPr>
              <a:cxnSpLocks/>
            </p:cNvCxnSpPr>
            <p:nvPr/>
          </p:nvCxnSpPr>
          <p:spPr>
            <a:xfrm>
              <a:off x="282562" y="1930664"/>
              <a:ext cx="2952610" cy="0"/>
            </a:xfrm>
            <a:prstGeom prst="line">
              <a:avLst/>
            </a:prstGeom>
            <a:ln>
              <a:solidFill>
                <a:srgbClr val="D0F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圖片 56" descr="Photos of RAIL-B02_橫w3000.png">
            <a:extLst>
              <a:ext uri="{FF2B5EF4-FFF2-40B4-BE49-F238E27FC236}">
                <a16:creationId xmlns:a16="http://schemas.microsoft.com/office/drawing/2014/main" id="{EF082D88-5729-4297-A1A9-D8784AA943C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85914" y="1903076"/>
            <a:ext cx="2612343" cy="840866"/>
          </a:xfrm>
          <a:prstGeom prst="rect">
            <a:avLst/>
          </a:prstGeom>
        </p:spPr>
      </p:pic>
      <p:pic>
        <p:nvPicPr>
          <p:cNvPr id="58" name="圖片 57" descr="Photos of RAIL-B02_橫w3000.png">
            <a:extLst>
              <a:ext uri="{FF2B5EF4-FFF2-40B4-BE49-F238E27FC236}">
                <a16:creationId xmlns:a16="http://schemas.microsoft.com/office/drawing/2014/main" id="{C265FEFE-33C1-4D43-8BB0-AB9513DB20E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9463" y="1913124"/>
            <a:ext cx="2772104" cy="8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53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1173CA3-1137-4C48-A061-33BE9FECCA7F}"/>
              </a:ext>
            </a:extLst>
          </p:cNvPr>
          <p:cNvGrpSpPr/>
          <p:nvPr/>
        </p:nvGrpSpPr>
        <p:grpSpPr>
          <a:xfrm>
            <a:off x="0" y="-5974"/>
            <a:ext cx="9144000" cy="5149475"/>
            <a:chOff x="0" y="-5974"/>
            <a:chExt cx="9144000" cy="514947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CB0764A-9647-40CB-AE84-E82A9B897F5F}"/>
                </a:ext>
              </a:extLst>
            </p:cNvPr>
            <p:cNvSpPr/>
            <p:nvPr/>
          </p:nvSpPr>
          <p:spPr>
            <a:xfrm>
              <a:off x="0" y="892849"/>
              <a:ext cx="9144000" cy="42506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E129DC67-2248-44BE-BA82-1E10C6AC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974"/>
              <a:ext cx="6388608" cy="5149474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068D1453-D6A8-41A9-B5EF-63BDF89F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2" b="3374"/>
            <a:stretch/>
          </p:blipFill>
          <p:spPr>
            <a:xfrm>
              <a:off x="785642" y="906084"/>
              <a:ext cx="7131334" cy="423741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25A0DD-469E-C147-9BFB-09831088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Arial "/>
              </a:rPr>
              <a:t>Hardware upgrade made easy</a:t>
            </a:r>
            <a:endParaRPr lang="en-US">
              <a:latin typeface="Arial "/>
            </a:endParaRPr>
          </a:p>
        </p:txBody>
      </p:sp>
      <p:sp>
        <p:nvSpPr>
          <p:cNvPr id="9" name="矩形 12">
            <a:extLst>
              <a:ext uri="{FF2B5EF4-FFF2-40B4-BE49-F238E27FC236}">
                <a16:creationId xmlns:a16="http://schemas.microsoft.com/office/drawing/2014/main" id="{AA01FF37-2277-AE45-B777-3D7E2DEC6D2C}"/>
              </a:ext>
            </a:extLst>
          </p:cNvPr>
          <p:cNvSpPr/>
          <p:nvPr/>
        </p:nvSpPr>
        <p:spPr>
          <a:xfrm>
            <a:off x="-68094" y="1503314"/>
            <a:ext cx="3453770" cy="707886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30000">
                <a:srgbClr val="00B0F0"/>
              </a:gs>
              <a:gs pos="70000">
                <a:srgbClr val="00B0F0"/>
              </a:gs>
              <a:gs pos="100000">
                <a:srgbClr val="0070C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Pull it out and lift </a:t>
            </a: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up the cover </a:t>
            </a:r>
          </a:p>
        </p:txBody>
      </p:sp>
    </p:spTree>
    <p:extLst>
      <p:ext uri="{BB962C8B-B14F-4D97-AF65-F5344CB8AC3E}">
        <p14:creationId xmlns:p14="http://schemas.microsoft.com/office/powerpoint/2010/main" val="1435282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200">
                <a:latin typeface="Arial "/>
              </a:rPr>
              <a:t>More Efficient Backup with USB 3.1 Gen 2 </a:t>
            </a:r>
            <a:endParaRPr lang="en-US" sz="3200">
              <a:latin typeface="Arial 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131D48A-6951-4EC5-A6F8-1F49E13ABA17}"/>
              </a:ext>
            </a:extLst>
          </p:cNvPr>
          <p:cNvGrpSpPr/>
          <p:nvPr/>
        </p:nvGrpSpPr>
        <p:grpSpPr>
          <a:xfrm>
            <a:off x="4685180" y="914400"/>
            <a:ext cx="4147281" cy="3612506"/>
            <a:chOff x="4685180" y="861713"/>
            <a:chExt cx="4147281" cy="3612506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0BB2900-112F-4D4E-9861-CFBA79AA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28" y="861713"/>
              <a:ext cx="292533" cy="3612506"/>
            </a:xfrm>
            <a:prstGeom prst="rect">
              <a:avLst/>
            </a:prstGeom>
          </p:spPr>
        </p:pic>
        <p:sp>
          <p:nvSpPr>
            <p:cNvPr id="10" name="圓角矩形 9"/>
            <p:cNvSpPr/>
            <p:nvPr/>
          </p:nvSpPr>
          <p:spPr>
            <a:xfrm>
              <a:off x="4685180" y="1071552"/>
              <a:ext cx="4033423" cy="3402666"/>
            </a:xfrm>
            <a:prstGeom prst="roundRect">
              <a:avLst>
                <a:gd name="adj" fmla="val 2337"/>
              </a:avLst>
            </a:prstGeom>
            <a:gradFill>
              <a:gsLst>
                <a:gs pos="0">
                  <a:schemeClr val="tx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圓角矩形 10"/>
          <p:cNvSpPr/>
          <p:nvPr/>
        </p:nvSpPr>
        <p:spPr>
          <a:xfrm>
            <a:off x="4857752" y="1338553"/>
            <a:ext cx="3675070" cy="1330628"/>
          </a:xfrm>
          <a:prstGeom prst="roundRect">
            <a:avLst>
              <a:gd name="adj" fmla="val 5463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7DB4577-7901-3348-84C5-76A779029E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152" y="2338685"/>
            <a:ext cx="3647920" cy="218822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B443A98C-575B-4849-BB8F-0D413E332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6" t="12981" r="6425" b="12657"/>
          <a:stretch/>
        </p:blipFill>
        <p:spPr>
          <a:xfrm>
            <a:off x="4999953" y="1553288"/>
            <a:ext cx="1206477" cy="69924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DB7E3EE-B60B-B248-A01C-FAD39DD13D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909" y="1347784"/>
            <a:ext cx="1040963" cy="1040963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4E010D8D-59C5-9049-B0CA-2209E305DB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699" y="1417999"/>
            <a:ext cx="900536" cy="900534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EB094182-ABE4-4336-954D-513128BDB4D5}"/>
              </a:ext>
            </a:extLst>
          </p:cNvPr>
          <p:cNvGrpSpPr/>
          <p:nvPr/>
        </p:nvGrpSpPr>
        <p:grpSpPr>
          <a:xfrm>
            <a:off x="366312" y="2695876"/>
            <a:ext cx="2428892" cy="1792260"/>
            <a:chOff x="285720" y="2643189"/>
            <a:chExt cx="2428892" cy="1792260"/>
          </a:xfrm>
        </p:grpSpPr>
        <p:cxnSp>
          <p:nvCxnSpPr>
            <p:cNvPr id="19" name="Shape 193"/>
            <p:cNvCxnSpPr/>
            <p:nvPr/>
          </p:nvCxnSpPr>
          <p:spPr>
            <a:xfrm>
              <a:off x="285720" y="2671092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Shape 196"/>
            <p:cNvCxnSpPr/>
            <p:nvPr/>
          </p:nvCxnSpPr>
          <p:spPr>
            <a:xfrm>
              <a:off x="285720" y="3153298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hape 197"/>
            <p:cNvCxnSpPr/>
            <p:nvPr/>
          </p:nvCxnSpPr>
          <p:spPr>
            <a:xfrm>
              <a:off x="285720" y="3635506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Shape 200"/>
            <p:cNvCxnSpPr/>
            <p:nvPr/>
          </p:nvCxnSpPr>
          <p:spPr>
            <a:xfrm>
              <a:off x="285720" y="4143386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" name="Shape 201"/>
            <p:cNvSpPr/>
            <p:nvPr/>
          </p:nvSpPr>
          <p:spPr>
            <a:xfrm>
              <a:off x="785780" y="3357568"/>
              <a:ext cx="571509" cy="785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203"/>
            <p:cNvSpPr txBox="1"/>
            <p:nvPr/>
          </p:nvSpPr>
          <p:spPr>
            <a:xfrm>
              <a:off x="487588" y="4189149"/>
              <a:ext cx="1142999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USB 3.0</a:t>
              </a:r>
            </a:p>
          </p:txBody>
        </p:sp>
        <p:sp>
          <p:nvSpPr>
            <p:cNvPr id="26" name="Shape 204"/>
            <p:cNvSpPr txBox="1"/>
            <p:nvPr/>
          </p:nvSpPr>
          <p:spPr>
            <a:xfrm>
              <a:off x="1357289" y="4189149"/>
              <a:ext cx="1143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C00000"/>
                  </a:solidFill>
                </a:rPr>
                <a:t>USB 3.1</a:t>
              </a:r>
            </a:p>
          </p:txBody>
        </p:sp>
        <p:sp>
          <p:nvSpPr>
            <p:cNvPr id="27" name="Shape 205"/>
            <p:cNvSpPr txBox="1"/>
            <p:nvPr/>
          </p:nvSpPr>
          <p:spPr>
            <a:xfrm>
              <a:off x="500034" y="3366420"/>
              <a:ext cx="1142999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</a:rPr>
                <a:t>5</a:t>
              </a:r>
              <a:r>
                <a:rPr lang="en-US" sz="1200" b="1">
                  <a:solidFill>
                    <a:schemeClr val="lt1"/>
                  </a:solidFill>
                </a:rPr>
                <a:t>Gb/s</a:t>
              </a:r>
            </a:p>
          </p:txBody>
        </p:sp>
        <p:sp>
          <p:nvSpPr>
            <p:cNvPr id="28" name="Shape 202"/>
            <p:cNvSpPr/>
            <p:nvPr/>
          </p:nvSpPr>
          <p:spPr>
            <a:xfrm>
              <a:off x="1643053" y="2643189"/>
              <a:ext cx="571509" cy="150019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06"/>
            <p:cNvSpPr txBox="1"/>
            <p:nvPr/>
          </p:nvSpPr>
          <p:spPr>
            <a:xfrm>
              <a:off x="1353970" y="2714626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</a:rPr>
                <a:t>10</a:t>
              </a:r>
              <a:r>
                <a:rPr lang="en-US" sz="1200" b="1">
                  <a:solidFill>
                    <a:schemeClr val="lt1"/>
                  </a:solidFill>
                </a:rPr>
                <a:t>Gb/s</a:t>
              </a:r>
            </a:p>
          </p:txBody>
        </p:sp>
      </p:grpSp>
      <p:grpSp>
        <p:nvGrpSpPr>
          <p:cNvPr id="4" name="群組 29"/>
          <p:cNvGrpSpPr/>
          <p:nvPr/>
        </p:nvGrpSpPr>
        <p:grpSpPr>
          <a:xfrm>
            <a:off x="822236" y="1338553"/>
            <a:ext cx="2286016" cy="1214446"/>
            <a:chOff x="785786" y="1285866"/>
            <a:chExt cx="2286016" cy="1214446"/>
          </a:xfrm>
        </p:grpSpPr>
        <p:sp>
          <p:nvSpPr>
            <p:cNvPr id="31" name="向右箭號圖說文字 30"/>
            <p:cNvSpPr/>
            <p:nvPr/>
          </p:nvSpPr>
          <p:spPr>
            <a:xfrm rot="5400000">
              <a:off x="1393006" y="1178709"/>
              <a:ext cx="1143008" cy="1500197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51023"/>
              </a:avLst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85786" y="1285866"/>
              <a:ext cx="2286016" cy="785818"/>
            </a:xfrm>
            <a:prstGeom prst="roundRect">
              <a:avLst/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Shape 190"/>
            <p:cNvSpPr txBox="1"/>
            <p:nvPr/>
          </p:nvSpPr>
          <p:spPr>
            <a:xfrm>
              <a:off x="857224" y="1285866"/>
              <a:ext cx="966153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4400" b="1">
                  <a:solidFill>
                    <a:schemeClr val="bg1"/>
                  </a:solidFill>
                  <a:latin typeface="Arial" pitchFamily="34" charset="0"/>
                  <a:ea typeface="Arial Unicode MS" pitchFamily="34" charset="-120"/>
                  <a:cs typeface="Arial" pitchFamily="34" charset="0"/>
                </a:rPr>
                <a:t>2X</a:t>
              </a:r>
              <a:endParaRPr lang="en-US" sz="4400" b="1" i="0" u="none" strike="noStrike" cap="none">
                <a:solidFill>
                  <a:schemeClr val="bg1"/>
                </a:solidFill>
                <a:latin typeface="Arial" pitchFamily="34" charset="0"/>
                <a:ea typeface="Arial Unicode MS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643042" y="1630914"/>
              <a:ext cx="1351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SPEED UP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1643042" y="1345162"/>
              <a:ext cx="10567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USB 3.1</a:t>
              </a:r>
            </a:p>
          </p:txBody>
        </p:sp>
      </p:grpSp>
      <p:grpSp>
        <p:nvGrpSpPr>
          <p:cNvPr id="5" name="群組 37"/>
          <p:cNvGrpSpPr/>
          <p:nvPr/>
        </p:nvGrpSpPr>
        <p:grpSpPr>
          <a:xfrm>
            <a:off x="3081757" y="3133862"/>
            <a:ext cx="1479610" cy="1538656"/>
            <a:chOff x="3081757" y="3308758"/>
            <a:chExt cx="1479610" cy="1538656"/>
          </a:xfrm>
        </p:grpSpPr>
        <p:pic>
          <p:nvPicPr>
            <p:cNvPr id="39" name="Picture 2" descr="\\Marketing\Marketing\TO 明俐\20180504_PPT資料\TVS-882ST3 _usb3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81757" y="3308758"/>
              <a:ext cx="1479610" cy="1538656"/>
            </a:xfrm>
            <a:prstGeom prst="rect">
              <a:avLst/>
            </a:prstGeom>
            <a:noFill/>
          </p:spPr>
        </p:pic>
        <p:sp>
          <p:nvSpPr>
            <p:cNvPr id="40" name="橢圓 39"/>
            <p:cNvSpPr/>
            <p:nvPr/>
          </p:nvSpPr>
          <p:spPr>
            <a:xfrm>
              <a:off x="3197854" y="3445283"/>
              <a:ext cx="1256518" cy="125651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4696BEE6-0DB7-4FD9-9EA2-2167200F2729}"/>
              </a:ext>
            </a:extLst>
          </p:cNvPr>
          <p:cNvGrpSpPr/>
          <p:nvPr/>
        </p:nvGrpSpPr>
        <p:grpSpPr>
          <a:xfrm>
            <a:off x="3071802" y="1353417"/>
            <a:ext cx="1499520" cy="1559360"/>
            <a:chOff x="3071802" y="1142990"/>
            <a:chExt cx="1499520" cy="1559360"/>
          </a:xfrm>
        </p:grpSpPr>
        <p:pic>
          <p:nvPicPr>
            <p:cNvPr id="36" name="Picture 3" descr="\\Marketing\Marketing\TO 明俐\20180504_PPT資料\TVS-882ST3_copy.png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3071802" y="1142990"/>
              <a:ext cx="1499520" cy="1559360"/>
            </a:xfrm>
            <a:prstGeom prst="rect">
              <a:avLst/>
            </a:prstGeom>
            <a:noFill/>
          </p:spPr>
        </p:pic>
        <p:sp>
          <p:nvSpPr>
            <p:cNvPr id="37" name="橢圓 36"/>
            <p:cNvSpPr/>
            <p:nvPr/>
          </p:nvSpPr>
          <p:spPr>
            <a:xfrm>
              <a:off x="3185794" y="1338010"/>
              <a:ext cx="1278484" cy="127848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3363165" y="1142990"/>
              <a:ext cx="934871" cy="338554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anchor="t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sz="16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TYPE-C</a:t>
              </a:r>
            </a:p>
          </p:txBody>
        </p:sp>
      </p:grpSp>
      <p:sp>
        <p:nvSpPr>
          <p:cNvPr id="42" name="矩形 41"/>
          <p:cNvSpPr/>
          <p:nvPr/>
        </p:nvSpPr>
        <p:spPr>
          <a:xfrm>
            <a:off x="3363157" y="3073537"/>
            <a:ext cx="934871" cy="338554"/>
          </a:xfrm>
          <a:prstGeom prst="rect">
            <a:avLst/>
          </a:prstGeom>
          <a:solidFill>
            <a:srgbClr val="C00000"/>
          </a:solidFill>
        </p:spPr>
        <p:txBody>
          <a:bodyPr wrap="none" anchor="t">
            <a:spAutoFit/>
          </a:bodyPr>
          <a:lstStyle/>
          <a:p>
            <a:pPr lvl="0" algn="ctr">
              <a:buClr>
                <a:srgbClr val="9F5900"/>
              </a:buClr>
            </a:pPr>
            <a:r>
              <a:rPr lang="en-US" sz="1600" b="1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rPr>
              <a:t>TYPE-A</a:t>
            </a:r>
          </a:p>
        </p:txBody>
      </p:sp>
    </p:spTree>
    <p:extLst>
      <p:ext uri="{BB962C8B-B14F-4D97-AF65-F5344CB8AC3E}">
        <p14:creationId xmlns:p14="http://schemas.microsoft.com/office/powerpoint/2010/main" val="258912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31E39-64E5-4340-9A80-ED60E7C14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486719" cy="822960"/>
          </a:xfrm>
        </p:spPr>
        <p:txBody>
          <a:bodyPr>
            <a:normAutofit/>
          </a:bodyPr>
          <a:lstStyle/>
          <a:p>
            <a:r>
              <a:rPr lang="en-US" altLang="zh-TW" sz="4000">
                <a:latin typeface="Arial "/>
                <a:cs typeface="Arial" panose="020B0604020202020204" pitchFamily="34" charset="0"/>
              </a:rPr>
              <a:t>8</a:t>
            </a:r>
            <a:r>
              <a:rPr lang="en-US" altLang="zh-CN" sz="40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zh-TW" altLang="en-US" sz="4000">
                <a:latin typeface="Arial "/>
                <a:cs typeface="Arial" panose="020B0604020202020204" pitchFamily="34" charset="0"/>
              </a:rPr>
              <a:t> </a:t>
            </a:r>
            <a:r>
              <a:rPr lang="en-US" sz="4000">
                <a:latin typeface="Arial "/>
                <a:cs typeface="Arial" panose="020B0604020202020204" pitchFamily="34" charset="0"/>
              </a:rPr>
              <a:t>Gen </a:t>
            </a:r>
            <a:r>
              <a:rPr lang="en-US" altLang="zh-TW" sz="4000">
                <a:latin typeface="Arial "/>
                <a:cs typeface="Arial" panose="020B0604020202020204" pitchFamily="34" charset="0"/>
              </a:rPr>
              <a:t>Intel </a:t>
            </a:r>
            <a:r>
              <a:rPr lang="en-US" sz="4000">
                <a:latin typeface="Arial "/>
                <a:cs typeface="Arial" panose="020B0604020202020204" pitchFamily="34" charset="0"/>
              </a:rPr>
              <a:t>Core</a:t>
            </a:r>
            <a:r>
              <a:rPr lang="zh-TW" altLang="en-US" sz="4000">
                <a:latin typeface="Arial "/>
                <a:cs typeface="Arial" panose="020B0604020202020204" pitchFamily="34" charset="0"/>
              </a:rPr>
              <a:t> </a:t>
            </a:r>
            <a:r>
              <a:rPr lang="en-US" altLang="zh-TW" sz="4000">
                <a:latin typeface="Arial "/>
                <a:cs typeface="Arial" panose="020B0604020202020204" pitchFamily="34" charset="0"/>
              </a:rPr>
              <a:t>Processors</a:t>
            </a:r>
            <a:endParaRPr lang="en-US">
              <a:latin typeface="Arial "/>
            </a:endParaRPr>
          </a:p>
        </p:txBody>
      </p:sp>
      <p:sp>
        <p:nvSpPr>
          <p:cNvPr id="43" name="矩形 21">
            <a:extLst>
              <a:ext uri="{FF2B5EF4-FFF2-40B4-BE49-F238E27FC236}">
                <a16:creationId xmlns:a16="http://schemas.microsoft.com/office/drawing/2014/main" id="{65F582C2-1FA6-4063-9126-4E04224B46ED}"/>
              </a:ext>
            </a:extLst>
          </p:cNvPr>
          <p:cNvSpPr/>
          <p:nvPr/>
        </p:nvSpPr>
        <p:spPr>
          <a:xfrm>
            <a:off x="2591967" y="2150034"/>
            <a:ext cx="2733182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矩形 32">
            <a:extLst>
              <a:ext uri="{FF2B5EF4-FFF2-40B4-BE49-F238E27FC236}">
                <a16:creationId xmlns:a16="http://schemas.microsoft.com/office/drawing/2014/main" id="{0E0DD7C0-B125-4087-A47E-291F61C61E26}"/>
              </a:ext>
            </a:extLst>
          </p:cNvPr>
          <p:cNvSpPr/>
          <p:nvPr/>
        </p:nvSpPr>
        <p:spPr>
          <a:xfrm>
            <a:off x="5934402" y="3534429"/>
            <a:ext cx="3279225" cy="938719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</a:t>
            </a:r>
            <a:r>
              <a:rPr lang="en-US" altLang="zh-TW" sz="1200" b="1" baseline="7000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Turbo Boost Technology</a:t>
            </a:r>
          </a:p>
          <a:p>
            <a:pPr algn="ctr"/>
            <a:endParaRPr lang="zh-TW" altLang="en-US" sz="1500" b="1">
              <a:solidFill>
                <a:srgbClr val="004D8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2C85955A-A3DC-4CAB-BE26-EDDAA3A35522}"/>
              </a:ext>
            </a:extLst>
          </p:cNvPr>
          <p:cNvGrpSpPr/>
          <p:nvPr/>
        </p:nvGrpSpPr>
        <p:grpSpPr>
          <a:xfrm>
            <a:off x="281599" y="1287517"/>
            <a:ext cx="5561743" cy="4232684"/>
            <a:chOff x="3426644" y="1020479"/>
            <a:chExt cx="5561743" cy="4232684"/>
          </a:xfrm>
        </p:grpSpPr>
        <p:pic>
          <p:nvPicPr>
            <p:cNvPr id="47" name="圖片 9">
              <a:extLst>
                <a:ext uri="{FF2B5EF4-FFF2-40B4-BE49-F238E27FC236}">
                  <a16:creationId xmlns:a16="http://schemas.microsoft.com/office/drawing/2014/main" id="{B6098169-612F-409F-B4AF-C90EB9B71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1883" y="1020479"/>
              <a:ext cx="2749470" cy="2420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圖片 14">
              <a:extLst>
                <a:ext uri="{FF2B5EF4-FFF2-40B4-BE49-F238E27FC236}">
                  <a16:creationId xmlns:a16="http://schemas.microsoft.com/office/drawing/2014/main" id="{A7CB23AA-F8C0-465F-B866-47E2199F0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917" y="1020479"/>
              <a:ext cx="2749470" cy="2420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圖片 15">
              <a:extLst>
                <a:ext uri="{FF2B5EF4-FFF2-40B4-BE49-F238E27FC236}">
                  <a16:creationId xmlns:a16="http://schemas.microsoft.com/office/drawing/2014/main" id="{D0EB9FB3-F286-4B82-BA95-35C424B39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6644" y="2832228"/>
              <a:ext cx="2749470" cy="2420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圖片 16">
              <a:extLst>
                <a:ext uri="{FF2B5EF4-FFF2-40B4-BE49-F238E27FC236}">
                  <a16:creationId xmlns:a16="http://schemas.microsoft.com/office/drawing/2014/main" id="{6F8C4B56-256F-4CB1-9612-6CB05949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917" y="2832228"/>
              <a:ext cx="2749470" cy="2420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矩形 17">
              <a:extLst>
                <a:ext uri="{FF2B5EF4-FFF2-40B4-BE49-F238E27FC236}">
                  <a16:creationId xmlns:a16="http://schemas.microsoft.com/office/drawing/2014/main" id="{A704B76B-3518-46C7-9FE7-9B28F821204D}"/>
                </a:ext>
              </a:extLst>
            </p:cNvPr>
            <p:cNvSpPr/>
            <p:nvPr/>
          </p:nvSpPr>
          <p:spPr>
            <a:xfrm>
              <a:off x="3434382" y="1100346"/>
              <a:ext cx="2749469" cy="92333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zh-TW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AMAZING PERFORMANCE &amp; RESPONSIVENESS</a:t>
              </a:r>
            </a:p>
          </p:txBody>
        </p:sp>
        <p:sp>
          <p:nvSpPr>
            <p:cNvPr id="52" name="矩形 18">
              <a:extLst>
                <a:ext uri="{FF2B5EF4-FFF2-40B4-BE49-F238E27FC236}">
                  <a16:creationId xmlns:a16="http://schemas.microsoft.com/office/drawing/2014/main" id="{9D153686-0BFC-4BF7-964E-FC0F7E5E5337}"/>
                </a:ext>
              </a:extLst>
            </p:cNvPr>
            <p:cNvSpPr/>
            <p:nvPr/>
          </p:nvSpPr>
          <p:spPr>
            <a:xfrm>
              <a:off x="6237758" y="1094942"/>
              <a:ext cx="2749470" cy="707886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IMMERSIVE ENTERTAINMENT</a:t>
              </a:r>
            </a:p>
          </p:txBody>
        </p:sp>
        <p:sp>
          <p:nvSpPr>
            <p:cNvPr id="53" name="矩形 19">
              <a:extLst>
                <a:ext uri="{FF2B5EF4-FFF2-40B4-BE49-F238E27FC236}">
                  <a16:creationId xmlns:a16="http://schemas.microsoft.com/office/drawing/2014/main" id="{DC8E7F33-190D-4319-96FC-C8B032F068B3}"/>
                </a:ext>
              </a:extLst>
            </p:cNvPr>
            <p:cNvSpPr/>
            <p:nvPr/>
          </p:nvSpPr>
          <p:spPr>
            <a:xfrm>
              <a:off x="3429385" y="2913448"/>
              <a:ext cx="2716357" cy="707886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FA</a:t>
              </a: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ST</a:t>
              </a:r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</a:t>
              </a: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CONTENT</a:t>
              </a:r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CREATION</a:t>
              </a:r>
              <a:endParaRPr 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矩形 20">
              <a:extLst>
                <a:ext uri="{FF2B5EF4-FFF2-40B4-BE49-F238E27FC236}">
                  <a16:creationId xmlns:a16="http://schemas.microsoft.com/office/drawing/2014/main" id="{968AE61A-4CE8-4F27-BD77-6622007E4C26}"/>
                </a:ext>
              </a:extLst>
            </p:cNvPr>
            <p:cNvSpPr/>
            <p:nvPr/>
          </p:nvSpPr>
          <p:spPr>
            <a:xfrm>
              <a:off x="6238917" y="2920221"/>
              <a:ext cx="2708013" cy="40011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FLU</a:t>
              </a:r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ID GAM</a:t>
              </a: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ING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矩形 22">
              <a:extLst>
                <a:ext uri="{FF2B5EF4-FFF2-40B4-BE49-F238E27FC236}">
                  <a16:creationId xmlns:a16="http://schemas.microsoft.com/office/drawing/2014/main" id="{9039C02A-3B1D-4E07-83AE-1B46085AA4A8}"/>
                </a:ext>
              </a:extLst>
            </p:cNvPr>
            <p:cNvSpPr/>
            <p:nvPr/>
          </p:nvSpPr>
          <p:spPr>
            <a:xfrm>
              <a:off x="6264577" y="1746568"/>
              <a:ext cx="2711868" cy="3231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zh-TW" altLang="en-US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</a:t>
              </a:r>
              <a:r>
                <a:rPr lang="zh-TW" altLang="en-US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tream Premium</a:t>
              </a:r>
            </a:p>
          </p:txBody>
        </p:sp>
        <p:sp>
          <p:nvSpPr>
            <p:cNvPr id="56" name="矩形 23">
              <a:extLst>
                <a:ext uri="{FF2B5EF4-FFF2-40B4-BE49-F238E27FC236}">
                  <a16:creationId xmlns:a16="http://schemas.microsoft.com/office/drawing/2014/main" id="{90EA2211-974D-4BCE-BD44-7E0DC1327AA1}"/>
                </a:ext>
              </a:extLst>
            </p:cNvPr>
            <p:cNvSpPr/>
            <p:nvPr/>
          </p:nvSpPr>
          <p:spPr>
            <a:xfrm>
              <a:off x="3440348" y="3513099"/>
              <a:ext cx="2716357" cy="3231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Up</a:t>
              </a:r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to</a:t>
              </a:r>
              <a:endParaRPr 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矩形 24">
              <a:extLst>
                <a:ext uri="{FF2B5EF4-FFF2-40B4-BE49-F238E27FC236}">
                  <a16:creationId xmlns:a16="http://schemas.microsoft.com/office/drawing/2014/main" id="{785A6465-B4DB-4105-9083-2477EA4F3108}"/>
                </a:ext>
              </a:extLst>
            </p:cNvPr>
            <p:cNvSpPr/>
            <p:nvPr/>
          </p:nvSpPr>
          <p:spPr>
            <a:xfrm>
              <a:off x="6204645" y="3307897"/>
              <a:ext cx="2749470" cy="3231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Up to</a:t>
              </a:r>
              <a:endParaRPr lang="zh-TW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矩形 26">
              <a:extLst>
                <a:ext uri="{FF2B5EF4-FFF2-40B4-BE49-F238E27FC236}">
                  <a16:creationId xmlns:a16="http://schemas.microsoft.com/office/drawing/2014/main" id="{0344CAB2-A532-41D6-9152-8C96F88C711F}"/>
                </a:ext>
              </a:extLst>
            </p:cNvPr>
            <p:cNvSpPr/>
            <p:nvPr/>
          </p:nvSpPr>
          <p:spPr>
            <a:xfrm>
              <a:off x="4248105" y="1955771"/>
              <a:ext cx="121219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33%</a:t>
              </a:r>
              <a:endParaRPr lang="zh-TW" altLang="en-US" sz="4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9" name="矩形 27">
              <a:extLst>
                <a:ext uri="{FF2B5EF4-FFF2-40B4-BE49-F238E27FC236}">
                  <a16:creationId xmlns:a16="http://schemas.microsoft.com/office/drawing/2014/main" id="{6CA46F7B-9C01-48F3-B767-93B331D0E5FD}"/>
                </a:ext>
              </a:extLst>
            </p:cNvPr>
            <p:cNvSpPr/>
            <p:nvPr/>
          </p:nvSpPr>
          <p:spPr>
            <a:xfrm>
              <a:off x="7163574" y="1963522"/>
              <a:ext cx="8402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4K</a:t>
              </a:r>
              <a:endParaRPr lang="zh-TW" altLang="en-US" sz="4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0" name="矩形 28">
              <a:extLst>
                <a:ext uri="{FF2B5EF4-FFF2-40B4-BE49-F238E27FC236}">
                  <a16:creationId xmlns:a16="http://schemas.microsoft.com/office/drawing/2014/main" id="{386618E8-E731-436A-827B-25A7B8AFFFC8}"/>
                </a:ext>
              </a:extLst>
            </p:cNvPr>
            <p:cNvSpPr/>
            <p:nvPr/>
          </p:nvSpPr>
          <p:spPr>
            <a:xfrm>
              <a:off x="7046829" y="3602108"/>
              <a:ext cx="121219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25%</a:t>
              </a:r>
              <a:endParaRPr lang="zh-TW" altLang="en-US" sz="4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1" name="矩形 29">
              <a:extLst>
                <a:ext uri="{FF2B5EF4-FFF2-40B4-BE49-F238E27FC236}">
                  <a16:creationId xmlns:a16="http://schemas.microsoft.com/office/drawing/2014/main" id="{7EAFB234-9336-4364-ACCC-FDA0919363FB}"/>
                </a:ext>
              </a:extLst>
            </p:cNvPr>
            <p:cNvSpPr/>
            <p:nvPr/>
          </p:nvSpPr>
          <p:spPr>
            <a:xfrm>
              <a:off x="4262370" y="3669057"/>
              <a:ext cx="121219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32%</a:t>
              </a:r>
              <a:endParaRPr lang="zh-TW" altLang="en-US" sz="4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2" name="矩形 25">
              <a:extLst>
                <a:ext uri="{FF2B5EF4-FFF2-40B4-BE49-F238E27FC236}">
                  <a16:creationId xmlns:a16="http://schemas.microsoft.com/office/drawing/2014/main" id="{AE719ACB-1ABD-426C-947A-BB96A215BE0A}"/>
                </a:ext>
              </a:extLst>
            </p:cNvPr>
            <p:cNvSpPr/>
            <p:nvPr/>
          </p:nvSpPr>
          <p:spPr>
            <a:xfrm>
              <a:off x="6226211" y="4236617"/>
              <a:ext cx="2749470" cy="3231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More FPS</a:t>
              </a:r>
              <a:endParaRPr lang="zh-TW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矩形 30">
              <a:extLst>
                <a:ext uri="{FF2B5EF4-FFF2-40B4-BE49-F238E27FC236}">
                  <a16:creationId xmlns:a16="http://schemas.microsoft.com/office/drawing/2014/main" id="{E0324169-85A1-49B9-A530-D8DC67CB5BEA}"/>
                </a:ext>
              </a:extLst>
            </p:cNvPr>
            <p:cNvSpPr/>
            <p:nvPr/>
          </p:nvSpPr>
          <p:spPr>
            <a:xfrm>
              <a:off x="3442458" y="4236618"/>
              <a:ext cx="2716357" cy="3231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Faster 4K video editing</a:t>
              </a:r>
              <a:endParaRPr 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矩形 33">
              <a:extLst>
                <a:ext uri="{FF2B5EF4-FFF2-40B4-BE49-F238E27FC236}">
                  <a16:creationId xmlns:a16="http://schemas.microsoft.com/office/drawing/2014/main" id="{C325CE3A-F3EF-49D4-A8AA-5265FE70620C}"/>
                </a:ext>
              </a:extLst>
            </p:cNvPr>
            <p:cNvSpPr/>
            <p:nvPr/>
          </p:nvSpPr>
          <p:spPr>
            <a:xfrm>
              <a:off x="4313647" y="2128999"/>
              <a:ext cx="2733182" cy="3231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faster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9446775-1BDF-4469-ADC8-FF3E5D223ACD}"/>
              </a:ext>
            </a:extLst>
          </p:cNvPr>
          <p:cNvGrpSpPr/>
          <p:nvPr/>
        </p:nvGrpSpPr>
        <p:grpSpPr>
          <a:xfrm>
            <a:off x="6393099" y="2282254"/>
            <a:ext cx="2216946" cy="1036030"/>
            <a:chOff x="6551363" y="3189692"/>
            <a:chExt cx="2216946" cy="1036030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AA50417C-586B-4E7F-BB6F-217FD8EA6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279" y="3189692"/>
              <a:ext cx="1036030" cy="1036030"/>
            </a:xfrm>
            <a:prstGeom prst="rect">
              <a:avLst/>
            </a:prstGeom>
            <a:effectLst>
              <a:reflection blurRad="25400" stA="51000" endPos="31000" dist="50800" dir="5400000" sy="-100000" algn="bl" rotWithShape="0"/>
            </a:effectLst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49B4AB8-C809-478E-B1B1-DA443B79B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363" y="3189692"/>
              <a:ext cx="1036030" cy="1036030"/>
            </a:xfrm>
            <a:prstGeom prst="rect">
              <a:avLst/>
            </a:prstGeom>
            <a:effectLst>
              <a:reflection blurRad="25400" stA="51000" endPos="31000" dist="50800" dir="5400000" sy="-100000" algn="bl" rotWithShape="0"/>
            </a:effectLst>
          </p:spPr>
        </p:pic>
      </p:grpSp>
      <p:sp>
        <p:nvSpPr>
          <p:cNvPr id="29" name="TextBox 44">
            <a:extLst>
              <a:ext uri="{FF2B5EF4-FFF2-40B4-BE49-F238E27FC236}">
                <a16:creationId xmlns:a16="http://schemas.microsoft.com/office/drawing/2014/main" id="{E4CFFBD8-031E-C74F-A646-1939D427B103}"/>
              </a:ext>
            </a:extLst>
          </p:cNvPr>
          <p:cNvSpPr txBox="1"/>
          <p:nvPr/>
        </p:nvSpPr>
        <p:spPr>
          <a:xfrm>
            <a:off x="5859144" y="1244390"/>
            <a:ext cx="3284856" cy="707874"/>
          </a:xfrm>
          <a:prstGeom prst="rect">
            <a:avLst/>
          </a:prstGeom>
          <a:noFill/>
          <a:effectLst/>
        </p:spPr>
        <p:txBody>
          <a:bodyPr wrap="square" lIns="121908" tIns="60954" rIns="121908" bIns="60954" anchor="t">
            <a:spAutoFit/>
          </a:bodyPr>
          <a:lstStyle/>
          <a:p>
            <a:pPr algn="ctr" eaLnBrk="1" hangingPunct="1">
              <a:defRPr/>
            </a:pPr>
            <a:r>
              <a:rPr lang="en-US" altLang="zh-CN" sz="3800" b="1">
                <a:solidFill>
                  <a:srgbClr val="DAFE02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More Cores!</a:t>
            </a:r>
            <a:endParaRPr lang="en-US" sz="3800" b="1">
              <a:solidFill>
                <a:srgbClr val="DAFE02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39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CD945160-5061-4556-A25B-8C2CDCCB7468}"/>
              </a:ext>
            </a:extLst>
          </p:cNvPr>
          <p:cNvSpPr/>
          <p:nvPr/>
        </p:nvSpPr>
        <p:spPr>
          <a:xfrm>
            <a:off x="3040078" y="3965959"/>
            <a:ext cx="5037038" cy="720138"/>
          </a:xfrm>
          <a:prstGeom prst="roundRect">
            <a:avLst>
              <a:gd name="adj" fmla="val 23970"/>
            </a:avLst>
          </a:prstGeom>
          <a:solidFill>
            <a:schemeClr val="tx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D87259F0-1202-4236-84A3-55260F0A7760}"/>
              </a:ext>
            </a:extLst>
          </p:cNvPr>
          <p:cNvSpPr/>
          <p:nvPr/>
        </p:nvSpPr>
        <p:spPr>
          <a:xfrm>
            <a:off x="3284522" y="1059611"/>
            <a:ext cx="4454007" cy="554005"/>
          </a:xfrm>
          <a:prstGeom prst="roundRect">
            <a:avLst>
              <a:gd name="adj" fmla="val 23970"/>
            </a:avLst>
          </a:prstGeom>
          <a:solidFill>
            <a:schemeClr val="tx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DE852978-6344-4403-BEC6-BD03B1A5C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50" y="966919"/>
            <a:ext cx="3903868" cy="738199"/>
          </a:xfrm>
          <a:prstGeom prst="rect">
            <a:avLst/>
          </a:prstGeom>
          <a:effectLst>
            <a:reflection blurRad="165100" endPos="52000" dist="25400" dir="5400000" sy="-100000" algn="bl" rotWithShape="0"/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48B20D9C-F296-4D2E-AFE8-D0A64FD1D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193" y="3361771"/>
            <a:ext cx="4790458" cy="52507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5" t="21652" r="1546" b="20277"/>
          <a:stretch/>
        </p:blipFill>
        <p:spPr>
          <a:xfrm>
            <a:off x="-38100" y="1881151"/>
            <a:ext cx="3649318" cy="1889714"/>
          </a:xfrm>
          <a:prstGeom prst="rect">
            <a:avLst/>
          </a:prstGeom>
        </p:spPr>
      </p:pic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275953" y="145230"/>
            <a:ext cx="7886700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3600">
                <a:solidFill>
                  <a:schemeClr val="lt1"/>
                </a:solidFill>
                <a:latin typeface="Arial "/>
                <a:cs typeface="Arial"/>
                <a:sym typeface="Arial"/>
              </a:rPr>
              <a:t>Do more with graphics cards</a:t>
            </a:r>
            <a:endParaRPr lang="zh-TW" sz="3600">
              <a:solidFill>
                <a:srgbClr val="FFFFFF"/>
              </a:solidFill>
              <a:latin typeface="Arial 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B24ABA-59F4-6F42-9EF7-B710378A3E88}"/>
              </a:ext>
            </a:extLst>
          </p:cNvPr>
          <p:cNvSpPr/>
          <p:nvPr/>
        </p:nvSpPr>
        <p:spPr>
          <a:xfrm>
            <a:off x="6756082" y="3171080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DAFE02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>
              <a:solidFill>
                <a:srgbClr val="DAFE0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3F25268-E067-E34D-A133-3C3EB0B9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45595" y="2418991"/>
            <a:ext cx="739814" cy="73981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11FDFD-061B-D54A-BF06-21E4B7AD7E68}"/>
              </a:ext>
            </a:extLst>
          </p:cNvPr>
          <p:cNvSpPr txBox="1"/>
          <p:nvPr/>
        </p:nvSpPr>
        <p:spPr>
          <a:xfrm>
            <a:off x="3740917" y="3993118"/>
            <a:ext cx="43361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S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upport h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a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lf-h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eight 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GPU card and required no external power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: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NVIDIA GT1030, etc.</a:t>
            </a:r>
            <a:endParaRPr lang="en-US" altLang="zh-TW" sz="1600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1091181" y="2262620"/>
            <a:ext cx="1060265" cy="1361205"/>
          </a:xfrm>
          <a:prstGeom prst="roundRect">
            <a:avLst>
              <a:gd name="adj" fmla="val 1701"/>
            </a:avLst>
          </a:prstGeom>
          <a:noFill/>
          <a:ln w="12700">
            <a:solidFill>
              <a:srgbClr val="FF33CC"/>
            </a:solidFill>
          </a:ln>
          <a:effectLst>
            <a:glow rad="88900">
              <a:srgbClr val="FF33CC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9E307-9942-354D-AF27-F13D2F4855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018" y="2459222"/>
            <a:ext cx="2532930" cy="119254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F560EC3-87F5-4FCE-9C9D-4802436A97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49" y="3920014"/>
            <a:ext cx="3903868" cy="802962"/>
          </a:xfrm>
          <a:prstGeom prst="rect">
            <a:avLst/>
          </a:prstGeom>
          <a:effectLst>
            <a:reflection blurRad="25400" stA="92000" endPos="33000" dist="12700" dir="5400000" sy="-100000" algn="bl" rotWithShape="0"/>
          </a:effectLst>
        </p:spPr>
      </p:pic>
      <p:sp>
        <p:nvSpPr>
          <p:cNvPr id="37" name="文字方塊 36"/>
          <p:cNvSpPr txBox="1"/>
          <p:nvPr/>
        </p:nvSpPr>
        <p:spPr>
          <a:xfrm>
            <a:off x="954777" y="3607496"/>
            <a:ext cx="138769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TVS-1</a:t>
            </a:r>
            <a:r>
              <a:rPr lang="en-US" altLang="zh-TW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72XU-RP</a:t>
            </a:r>
            <a:endParaRPr lang="zh-TW" altLang="en-US" sz="1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Shape 399" descr="P12.png"/>
          <p:cNvPicPr preferRelativeResize="0"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2190"/>
                    </a14:imgEffect>
                    <a14:imgEffect>
                      <a14:saturation sat="3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247884" y="1790102"/>
            <a:ext cx="2259256" cy="88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50C62E7-D742-004D-9EA6-7D998629384A}"/>
              </a:ext>
            </a:extLst>
          </p:cNvPr>
          <p:cNvSpPr txBox="1"/>
          <p:nvPr/>
        </p:nvSpPr>
        <p:spPr>
          <a:xfrm>
            <a:off x="3749118" y="1063306"/>
            <a:ext cx="384837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Support full-high GPU card which required external power </a:t>
            </a:r>
          </a:p>
        </p:txBody>
      </p:sp>
      <p:pic>
        <p:nvPicPr>
          <p:cNvPr id="35" name="Picture 3" descr="\\10.64.2.86\Marketing\MarketingMaterials\素材\網頁設計標準化使用\feat-icon\feat-25.png">
            <a:extLst>
              <a:ext uri="{FF2B5EF4-FFF2-40B4-BE49-F238E27FC236}">
                <a16:creationId xmlns:a16="http://schemas.microsoft.com/office/drawing/2014/main" id="{5ABA511B-9324-8C45-9523-56B86765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33515" y="1544652"/>
            <a:ext cx="763974" cy="763974"/>
          </a:xfrm>
          <a:prstGeom prst="rect">
            <a:avLst/>
          </a:prstGeom>
          <a:noFill/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B107811-C6C6-4A92-B8B1-90F073CF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54" y="3343462"/>
            <a:ext cx="3486414" cy="525070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29DEBC4-4825-43F1-92BB-222ED71A0ADE}"/>
              </a:ext>
            </a:extLst>
          </p:cNvPr>
          <p:cNvSpPr txBox="1">
            <a:spLocks/>
          </p:cNvSpPr>
          <p:nvPr/>
        </p:nvSpPr>
        <p:spPr>
          <a:xfrm>
            <a:off x="-29028" y="1180369"/>
            <a:ext cx="3738520" cy="363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0090"/>
              </a:buClr>
              <a:buSzPct val="25000"/>
              <a:buNone/>
            </a:pPr>
            <a:r>
              <a:rPr lang="en-US" altLang="zh-Hant" sz="1600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cs typeface="Arial"/>
                <a:sym typeface="Arial"/>
              </a:rPr>
              <a:t> 3U/4U </a:t>
            </a:r>
            <a:r>
              <a:rPr lang="en-US" altLang="zh-CN" sz="1600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cs typeface="Arial"/>
                <a:sym typeface="Arial"/>
              </a:rPr>
              <a:t>NAS </a:t>
            </a:r>
            <a:r>
              <a:rPr lang="en-US" altLang="zh-CN" sz="1600">
                <a:solidFill>
                  <a:srgbClr val="FFFF00"/>
                </a:solidFill>
                <a:latin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>
                <a:latin typeface="微軟正黑體" pitchFamily="34" charset="-120"/>
                <a:cs typeface="Arial"/>
                <a:sym typeface="Arial"/>
              </a:rPr>
              <a:t>5</a:t>
            </a:r>
            <a:r>
              <a:rPr lang="en-US" altLang="zh-TW" sz="1600">
                <a:latin typeface="微軟正黑體" pitchFamily="34" charset="-120"/>
                <a:cs typeface="Arial"/>
                <a:sym typeface="Arial"/>
              </a:rPr>
              <a:t>0</a:t>
            </a:r>
            <a:r>
              <a:rPr lang="en-US" altLang="zh-Hant" sz="1600">
                <a:latin typeface="微軟正黑體" pitchFamily="34" charset="-120"/>
                <a:cs typeface="Arial"/>
                <a:sym typeface="Arial"/>
              </a:rPr>
              <a:t>0W+ </a:t>
            </a:r>
            <a:r>
              <a:rPr lang="en-US" altLang="zh-TW" sz="1600">
                <a:latin typeface="微軟正黑體" pitchFamily="34" charset="-120"/>
                <a:cs typeface="Arial"/>
                <a:sym typeface="Arial"/>
              </a:rPr>
              <a:t>power supply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82EE7DC5-4399-413D-BB87-778A85E34102}"/>
              </a:ext>
            </a:extLst>
          </p:cNvPr>
          <p:cNvSpPr txBox="1">
            <a:spLocks/>
          </p:cNvSpPr>
          <p:nvPr/>
        </p:nvSpPr>
        <p:spPr>
          <a:xfrm>
            <a:off x="9882" y="4179004"/>
            <a:ext cx="3417943" cy="2145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110000"/>
              </a:lnSpc>
              <a:buClr>
                <a:srgbClr val="000090"/>
              </a:buClr>
              <a:buSzPct val="25000"/>
              <a:defRPr/>
            </a:pPr>
            <a:r>
              <a:rPr lang="en-US" altLang="zh-Hant" sz="1600" b="1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2U </a:t>
            </a:r>
            <a:r>
              <a:rPr lang="en-US" altLang="zh-CN" sz="1600" b="1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NAS </a:t>
            </a:r>
            <a:r>
              <a:rPr lang="en-US" altLang="zh-CN" sz="14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350W/</a:t>
            </a:r>
            <a:r>
              <a:rPr lang="en-US" altLang="zh-Hant" sz="14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300W </a:t>
            </a:r>
            <a:r>
              <a:rPr lang="en-US" altLang="zh-TW" sz="14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power supply</a:t>
            </a:r>
            <a:endParaRPr lang="en-US" altLang="zh-TW" sz="1400" b="1"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A1ECEBBD-1ABD-4913-9030-82C874DF19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5265" y="1760007"/>
            <a:ext cx="1931332" cy="4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79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82A7E6-1B30-4F7A-9929-B9422A97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95250"/>
            <a:ext cx="7229475" cy="744538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 "/>
              </a:rPr>
              <a:t>Add-on GPU Card Applications</a:t>
            </a:r>
            <a:endParaRPr lang="zh-TW">
              <a:solidFill>
                <a:schemeClr val="tx1"/>
              </a:solidFill>
              <a:latin typeface="Arial 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6E1A6EA-EEF1-4FA2-8CFB-9785581D2C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738" y="2182608"/>
            <a:ext cx="798521" cy="77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id="{50400A31-DC6C-40D2-A348-4C3A6709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3248" y="2817578"/>
            <a:ext cx="623526" cy="623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419BD3AD-CC56-47B1-A7F7-35B430801014}"/>
              </a:ext>
            </a:extLst>
          </p:cNvPr>
          <p:cNvSpPr txBox="1"/>
          <p:nvPr/>
        </p:nvSpPr>
        <p:spPr>
          <a:xfrm>
            <a:off x="3237928" y="2863406"/>
            <a:ext cx="2668139" cy="12003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/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Transcoding Acceleration</a:t>
            </a:r>
            <a:endParaRPr lang="zh-TW" altLang="en-US" sz="2000">
              <a:solidFill>
                <a:schemeClr val="bg1"/>
              </a:solidFill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72D1678E-41A0-468B-80E4-FC2777CFF455}"/>
              </a:ext>
            </a:extLst>
          </p:cNvPr>
          <p:cNvSpPr txBox="1"/>
          <p:nvPr/>
        </p:nvSpPr>
        <p:spPr>
          <a:xfrm>
            <a:off x="5980943" y="3441104"/>
            <a:ext cx="2668139" cy="1156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 Station</a:t>
            </a:r>
          </a:p>
          <a:p>
            <a:pPr algn="ctr">
              <a:lnSpc>
                <a:spcPts val="2200"/>
              </a:lnSpc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GPU Passthrough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9B46581A-55F7-45AF-B950-8F7EFA586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07701" y="2820515"/>
            <a:ext cx="620590" cy="620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6">
            <a:extLst>
              <a:ext uri="{FF2B5EF4-FFF2-40B4-BE49-F238E27FC236}">
                <a16:creationId xmlns:a16="http://schemas.microsoft.com/office/drawing/2014/main" id="{82570F61-AFCF-45F5-9E52-8F98F9E87172}"/>
              </a:ext>
            </a:extLst>
          </p:cNvPr>
          <p:cNvSpPr txBox="1"/>
          <p:nvPr/>
        </p:nvSpPr>
        <p:spPr>
          <a:xfrm>
            <a:off x="494918" y="3441104"/>
            <a:ext cx="2668139" cy="12003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/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</a:t>
            </a:r>
            <a:endParaRPr lang="zh-TW">
              <a:solidFill>
                <a:schemeClr val="bg1"/>
              </a:solidFill>
            </a:endParaRP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Computing Acceleration</a:t>
            </a:r>
            <a:endParaRPr lang="zh-TW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77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1EE09053-C99E-490F-818E-1F67D778D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1234" y="1107845"/>
            <a:ext cx="5758119" cy="3542428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A2450099-FE88-41C3-A007-298E96034B45}"/>
              </a:ext>
            </a:extLst>
          </p:cNvPr>
          <p:cNvGrpSpPr/>
          <p:nvPr/>
        </p:nvGrpSpPr>
        <p:grpSpPr>
          <a:xfrm>
            <a:off x="0" y="899774"/>
            <a:ext cx="9135907" cy="3939263"/>
            <a:chOff x="0" y="899774"/>
            <a:chExt cx="9135907" cy="3939263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65434D1-42DF-4A74-A523-1CBFDE18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" t="33540" r="39333" b="-1477"/>
            <a:stretch/>
          </p:blipFill>
          <p:spPr>
            <a:xfrm>
              <a:off x="0" y="909628"/>
              <a:ext cx="9135907" cy="3929409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6BB586E-E06E-4D61-B50F-9A333A764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63"/>
            <a:stretch/>
          </p:blipFill>
          <p:spPr>
            <a:xfrm>
              <a:off x="4267732" y="899774"/>
              <a:ext cx="3898413" cy="1974013"/>
            </a:xfrm>
            <a:prstGeom prst="rect">
              <a:avLst/>
            </a:prstGeom>
          </p:spPr>
        </p:pic>
      </p:grpSp>
      <p:sp>
        <p:nvSpPr>
          <p:cNvPr id="13" name="Shape 710">
            <a:extLst>
              <a:ext uri="{FF2B5EF4-FFF2-40B4-BE49-F238E27FC236}">
                <a16:creationId xmlns:a16="http://schemas.microsoft.com/office/drawing/2014/main" id="{12CE1F43-3F5E-8B4A-8DCE-3AF4BDD84ADA}"/>
              </a:ext>
            </a:extLst>
          </p:cNvPr>
          <p:cNvSpPr/>
          <p:nvPr/>
        </p:nvSpPr>
        <p:spPr>
          <a:xfrm flipV="1">
            <a:off x="1" y="897295"/>
            <a:ext cx="5158410" cy="1674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1171188F-B5B9-48AC-81D9-2EF5777011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1" t="-2942" r="-1094" b="2942"/>
          <a:stretch/>
        </p:blipFill>
        <p:spPr>
          <a:xfrm>
            <a:off x="8093" y="2306638"/>
            <a:ext cx="8658688" cy="2824530"/>
          </a:xfrm>
          <a:prstGeom prst="rect">
            <a:avLst/>
          </a:prstGeom>
        </p:spPr>
      </p:pic>
      <p:pic>
        <p:nvPicPr>
          <p:cNvPr id="35" name="Picture 34" descr="C:\Users\Amol Narkhede\Downloads\Images\600x400_Caffe_Logo.787d682b6ce4b35d57c7595f846da03e0c1007e6.png">
            <a:extLst>
              <a:ext uri="{FF2B5EF4-FFF2-40B4-BE49-F238E27FC236}">
                <a16:creationId xmlns:a16="http://schemas.microsoft.com/office/drawing/2014/main" id="{33C51292-B825-9F4E-8AD8-2F1593025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97" b="13483"/>
          <a:stretch/>
        </p:blipFill>
        <p:spPr bwMode="auto">
          <a:xfrm>
            <a:off x="5170067" y="1122666"/>
            <a:ext cx="1338196" cy="4491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>
                <a:latin typeface="Arial "/>
              </a:rPr>
              <a:t>Ride the AI wave with "</a:t>
            </a:r>
            <a:r>
              <a:rPr lang="en-US" sz="3600" b="0" err="1">
                <a:latin typeface="Arial "/>
              </a:rPr>
              <a:t>QuAI</a:t>
            </a:r>
            <a:r>
              <a:rPr lang="en-US" sz="3600" b="0">
                <a:latin typeface="Arial "/>
              </a:rPr>
              <a:t>"</a:t>
            </a:r>
            <a:endParaRPr lang="zh-TW" altLang="en-US"/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64D6FDE6-31C1-754D-88A3-8E7D2CC74B1C}"/>
              </a:ext>
            </a:extLst>
          </p:cNvPr>
          <p:cNvSpPr/>
          <p:nvPr/>
        </p:nvSpPr>
        <p:spPr>
          <a:xfrm>
            <a:off x="139253" y="1222929"/>
            <a:ext cx="5413634" cy="9387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250" b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QNAP</a:t>
            </a:r>
            <a:r>
              <a:rPr lang="zh-TW" altLang="en-US" sz="2250" b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 Q</a:t>
            </a:r>
            <a:r>
              <a:rPr lang="zh-TW" altLang="en-US" sz="225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uAI</a:t>
            </a:r>
            <a:endParaRPr lang="zh-TW" altLang="en-US" sz="2250" b="1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lang="en-US" altLang="zh-TW" sz="3200" b="1">
                <a:solidFill>
                  <a:srgbClr val="E7FC20"/>
                </a:solidFill>
                <a:latin typeface="Arial" pitchFamily="34" charset="0"/>
                <a:ea typeface="微軟正黑體"/>
                <a:cs typeface="Arial" pitchFamily="34" charset="0"/>
              </a:rPr>
              <a:t>     AI Developer Package</a:t>
            </a:r>
            <a:endParaRPr lang="en-US" altLang="zh-TW" sz="2800">
              <a:solidFill>
                <a:srgbClr val="E7FC2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B6900277-5D83-5140-A2B5-332834B74BF8}"/>
              </a:ext>
            </a:extLst>
          </p:cNvPr>
          <p:cNvSpPr/>
          <p:nvPr/>
        </p:nvSpPr>
        <p:spPr>
          <a:xfrm>
            <a:off x="216147" y="2756336"/>
            <a:ext cx="7605950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QuAI is intended for data scientists and developers to quickly build, train,</a:t>
            </a:r>
            <a:endParaRPr lang="zh-TW"/>
          </a:p>
          <a:p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 optimize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their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AI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models on QNA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P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N</a:t>
            </a:r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AS.</a:t>
            </a:r>
            <a:endParaRPr lang="en-US"/>
          </a:p>
        </p:txBody>
      </p:sp>
      <p:pic>
        <p:nvPicPr>
          <p:cNvPr id="32" name="Picture 31" descr="C:\Users\Amol Narkhede\Downloads\Images\Mxnet_200px.57d037a9feb8b9ac92f960051d28eae7dd67361f.png">
            <a:extLst>
              <a:ext uri="{FF2B5EF4-FFF2-40B4-BE49-F238E27FC236}">
                <a16:creationId xmlns:a16="http://schemas.microsoft.com/office/drawing/2014/main" id="{53DAD40A-3597-5948-8CCB-06A8E8B2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66097" y="1756654"/>
            <a:ext cx="1394631" cy="460228"/>
          </a:xfrm>
          <a:prstGeom prst="rect">
            <a:avLst/>
          </a:prstGeom>
          <a:noFill/>
        </p:spPr>
      </p:pic>
      <p:pic>
        <p:nvPicPr>
          <p:cNvPr id="33" name="Picture 32" descr="C:\Users\Amol Narkhede\Downloads\Images\tensorflow_logo_200px.34e3e453e8843db827289ddc20ab2d7def96d2e4.png">
            <a:extLst>
              <a:ext uri="{FF2B5EF4-FFF2-40B4-BE49-F238E27FC236}">
                <a16:creationId xmlns:a16="http://schemas.microsoft.com/office/drawing/2014/main" id="{32BE4E8A-46DA-6C42-9FE3-3F1B9F0B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98" y="1788288"/>
            <a:ext cx="1519852" cy="288772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A5A768-E99C-C345-AF8C-6F74812D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90108" y="1241637"/>
            <a:ext cx="1063154" cy="425261"/>
          </a:xfrm>
          <a:prstGeom prst="rect">
            <a:avLst/>
          </a:prstGeom>
          <a:noFill/>
        </p:spPr>
      </p:pic>
      <p:pic>
        <p:nvPicPr>
          <p:cNvPr id="36" name="Picture 35" descr="C:\Users\Amol Narkhede\Downloads\Images\cntk_logo_200px.0ee83ba4a80c182ce8e3dfe52667a960ac21973b.png">
            <a:extLst>
              <a:ext uri="{FF2B5EF4-FFF2-40B4-BE49-F238E27FC236}">
                <a16:creationId xmlns:a16="http://schemas.microsoft.com/office/drawing/2014/main" id="{B1FC3364-3EEE-CC43-9AF7-36193ABC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576" y="1017246"/>
            <a:ext cx="922932" cy="649652"/>
          </a:xfrm>
          <a:prstGeom prst="rect">
            <a:avLst/>
          </a:prstGeom>
          <a:noFill/>
        </p:spPr>
      </p:pic>
      <p:pic>
        <p:nvPicPr>
          <p:cNvPr id="37" name="Picture 36" descr="C:\Users\Amol Narkhede\Downloads\Images\Nvidia_CUDA_Logo.jpg">
            <a:extLst>
              <a:ext uri="{FF2B5EF4-FFF2-40B4-BE49-F238E27FC236}">
                <a16:creationId xmlns:a16="http://schemas.microsoft.com/office/drawing/2014/main" id="{50E376BD-D63E-F548-8270-9DDF0CC4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4000" y="1159339"/>
            <a:ext cx="705563" cy="428041"/>
          </a:xfrm>
          <a:prstGeom prst="rect">
            <a:avLst/>
          </a:prstGeom>
          <a:noFill/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B70C4AE-7A91-4AB6-807C-51A4C4A1E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57"/>
          <a:stretch/>
        </p:blipFill>
        <p:spPr>
          <a:xfrm>
            <a:off x="-959274" y="4001222"/>
            <a:ext cx="9956791" cy="1142278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5C557E4E-1C10-4F58-9525-3653979BDD27}"/>
              </a:ext>
            </a:extLst>
          </p:cNvPr>
          <p:cNvGrpSpPr/>
          <p:nvPr/>
        </p:nvGrpSpPr>
        <p:grpSpPr>
          <a:xfrm>
            <a:off x="341573" y="3178962"/>
            <a:ext cx="6866726" cy="1864563"/>
            <a:chOff x="341573" y="3269333"/>
            <a:chExt cx="6866726" cy="1864563"/>
          </a:xfrm>
        </p:grpSpPr>
        <p:pic>
          <p:nvPicPr>
            <p:cNvPr id="39" name="Picture 14" descr="C:\Users\Amol Narkhede\Downloads\Images\AI.png">
              <a:extLst>
                <a:ext uri="{FF2B5EF4-FFF2-40B4-BE49-F238E27FC236}">
                  <a16:creationId xmlns:a16="http://schemas.microsoft.com/office/drawing/2014/main" id="{5F518DDE-754E-4981-BEBF-F6CC20E8D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73" y="3433729"/>
              <a:ext cx="1102118" cy="10080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0" name="Rectangle 5">
              <a:extLst>
                <a:ext uri="{FF2B5EF4-FFF2-40B4-BE49-F238E27FC236}">
                  <a16:creationId xmlns:a16="http://schemas.microsoft.com/office/drawing/2014/main" id="{59DF991C-6D3D-4DAC-A38A-1070F676A762}"/>
                </a:ext>
              </a:extLst>
            </p:cNvPr>
            <p:cNvSpPr/>
            <p:nvPr/>
          </p:nvSpPr>
          <p:spPr>
            <a:xfrm>
              <a:off x="1599571" y="3606114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+</a:t>
              </a:r>
            </a:p>
          </p:txBody>
        </p:sp>
        <p:sp>
          <p:nvSpPr>
            <p:cNvPr id="41" name="Rectangle 6">
              <a:extLst>
                <a:ext uri="{FF2B5EF4-FFF2-40B4-BE49-F238E27FC236}">
                  <a16:creationId xmlns:a16="http://schemas.microsoft.com/office/drawing/2014/main" id="{E543B24D-4C71-4640-AB1E-1D951FB0C913}"/>
                </a:ext>
              </a:extLst>
            </p:cNvPr>
            <p:cNvSpPr/>
            <p:nvPr/>
          </p:nvSpPr>
          <p:spPr>
            <a:xfrm>
              <a:off x="5496859" y="3585633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=</a:t>
              </a:r>
            </a:p>
          </p:txBody>
        </p:sp>
        <p:sp>
          <p:nvSpPr>
            <p:cNvPr id="42" name="Rectangle 7">
              <a:extLst>
                <a:ext uri="{FF2B5EF4-FFF2-40B4-BE49-F238E27FC236}">
                  <a16:creationId xmlns:a16="http://schemas.microsoft.com/office/drawing/2014/main" id="{47875287-896E-4BEE-9A56-4BA92EC530C2}"/>
                </a:ext>
              </a:extLst>
            </p:cNvPr>
            <p:cNvSpPr/>
            <p:nvPr/>
          </p:nvSpPr>
          <p:spPr>
            <a:xfrm>
              <a:off x="6259080" y="4491412"/>
              <a:ext cx="9188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QuAI</a:t>
              </a:r>
              <a:endPara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AE9FD73D-DA53-464C-8744-684F61C7FA4D}"/>
                </a:ext>
              </a:extLst>
            </p:cNvPr>
            <p:cNvSpPr txBox="1"/>
            <p:nvPr/>
          </p:nvSpPr>
          <p:spPr>
            <a:xfrm>
              <a:off x="341573" y="4537578"/>
              <a:ext cx="110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+mj-lt"/>
                  <a:ea typeface="微軟正黑體" pitchFamily="34" charset="-120"/>
                </a:rPr>
                <a:t>AI</a:t>
              </a:r>
            </a:p>
          </p:txBody>
        </p:sp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303CDAAA-86D8-44B8-B3D3-21ADDB450610}"/>
                </a:ext>
              </a:extLst>
            </p:cNvPr>
            <p:cNvSpPr txBox="1"/>
            <p:nvPr/>
          </p:nvSpPr>
          <p:spPr>
            <a:xfrm>
              <a:off x="2064763" y="4537578"/>
              <a:ext cx="183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+mj-lt"/>
                  <a:ea typeface="微軟正黑體" pitchFamily="34" charset="-120"/>
                </a:rPr>
                <a:t>QNAP NAS</a:t>
              </a:r>
            </a:p>
          </p:txBody>
        </p:sp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F2D8671F-3566-43FA-A04F-8610FAD6F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216939" y="3403471"/>
              <a:ext cx="991360" cy="991358"/>
            </a:xfrm>
            <a:prstGeom prst="rect">
              <a:avLst/>
            </a:prstGeom>
            <a:noFill/>
          </p:spPr>
        </p:pic>
        <p:pic>
          <p:nvPicPr>
            <p:cNvPr id="46" name="Picture 2" descr="QTS image processing">
              <a:extLst>
                <a:ext uri="{FF2B5EF4-FFF2-40B4-BE49-F238E27FC236}">
                  <a16:creationId xmlns:a16="http://schemas.microsoft.com/office/drawing/2014/main" id="{43DA745D-FF0A-44E7-AE04-56802D631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6469" y="3378865"/>
              <a:ext cx="791068" cy="1059466"/>
            </a:xfrm>
            <a:prstGeom prst="rect">
              <a:avLst/>
            </a:prstGeom>
            <a:noFill/>
          </p:spPr>
        </p:pic>
        <p:sp>
          <p:nvSpPr>
            <p:cNvPr id="47" name="Rectangle 17">
              <a:extLst>
                <a:ext uri="{FF2B5EF4-FFF2-40B4-BE49-F238E27FC236}">
                  <a16:creationId xmlns:a16="http://schemas.microsoft.com/office/drawing/2014/main" id="{1B08F321-8A8D-40D7-9F65-6ACC1DC4B9BE}"/>
                </a:ext>
              </a:extLst>
            </p:cNvPr>
            <p:cNvSpPr/>
            <p:nvPr/>
          </p:nvSpPr>
          <p:spPr>
            <a:xfrm>
              <a:off x="4078985" y="3553051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+</a:t>
              </a:r>
            </a:p>
          </p:txBody>
        </p:sp>
        <p:sp>
          <p:nvSpPr>
            <p:cNvPr id="48" name="TextBox 18">
              <a:extLst>
                <a:ext uri="{FF2B5EF4-FFF2-40B4-BE49-F238E27FC236}">
                  <a16:creationId xmlns:a16="http://schemas.microsoft.com/office/drawing/2014/main" id="{81DB0ECE-B8BD-4E27-A10A-F7E2A966E584}"/>
                </a:ext>
              </a:extLst>
            </p:cNvPr>
            <p:cNvSpPr txBox="1"/>
            <p:nvPr/>
          </p:nvSpPr>
          <p:spPr>
            <a:xfrm>
              <a:off x="4110412" y="4487565"/>
              <a:ext cx="1899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>
                  <a:latin typeface="+mj-lt"/>
                  <a:ea typeface="微軟正黑體" pitchFamily="34" charset="-120"/>
                </a:rPr>
                <a:t>GPU </a:t>
              </a:r>
              <a:r>
                <a:rPr lang="en-US" altLang="zh-Hant" b="1">
                  <a:latin typeface="+mj-lt"/>
                  <a:ea typeface="微軟正黑體" pitchFamily="34" charset="-120"/>
                </a:rPr>
                <a:t>accelerated</a:t>
              </a:r>
            </a:p>
            <a:p>
              <a:pPr algn="ctr"/>
              <a:r>
                <a:rPr lang="en-US" altLang="zh-Hant" b="1">
                  <a:latin typeface="+mj-lt"/>
                  <a:ea typeface="微軟正黑體" pitchFamily="34" charset="-120"/>
                </a:rPr>
                <a:t>computing</a:t>
              </a:r>
              <a:endParaRPr lang="en-US" sz="1800" b="1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49" name="圖片 48" descr="TS-1677XU_Front.png">
              <a:extLst>
                <a:ext uri="{FF2B5EF4-FFF2-40B4-BE49-F238E27FC236}">
                  <a16:creationId xmlns:a16="http://schemas.microsoft.com/office/drawing/2014/main" id="{393BD3CE-ECA2-4BE7-95D8-17EE6B326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34810" y="3269333"/>
              <a:ext cx="2045649" cy="12785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圖形 28">
            <a:extLst>
              <a:ext uri="{FF2B5EF4-FFF2-40B4-BE49-F238E27FC236}">
                <a16:creationId xmlns:a16="http://schemas.microsoft.com/office/drawing/2014/main" id="{48555E66-197E-4D67-811C-45DCC62014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3726" y="1682966"/>
            <a:ext cx="392595" cy="3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25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285720" y="1167517"/>
            <a:ext cx="7947268" cy="14084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79070" marR="0" lvl="0" indent="-17907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Virtualization Station </a:t>
            </a:r>
            <a:endParaRPr lang="en-US" altLang="zh-TW" sz="18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179070" marR="0" lvl="0" indent="-17907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HybridDesk Station, Linux Station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 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QVR Pro Client (HD Station)</a:t>
            </a: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Video Station</a:t>
            </a:r>
            <a:endParaRPr lang="zh-TW">
              <a:solidFill>
                <a:schemeClr val="bg1"/>
              </a:solidFill>
              <a:latin typeface="新細明體"/>
              <a:ea typeface="新細明體"/>
              <a:cs typeface="Arial" panose="020B0604020202020204" pitchFamily="34" charset="0"/>
            </a:endParaRP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Plex Media Server</a:t>
            </a:r>
          </a:p>
        </p:txBody>
      </p:sp>
      <p:sp>
        <p:nvSpPr>
          <p:cNvPr id="3" name="矩形 2"/>
          <p:cNvSpPr/>
          <p:nvPr/>
        </p:nvSpPr>
        <p:spPr>
          <a:xfrm>
            <a:off x="285720" y="191512"/>
            <a:ext cx="764386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36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Smooth Video Experience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525324" y="1207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>
              <a:solidFill>
                <a:schemeClr val="bg1"/>
              </a:solidFill>
            </a:endParaRPr>
          </a:p>
        </p:txBody>
      </p:sp>
      <p:pic>
        <p:nvPicPr>
          <p:cNvPr id="10" name="圖片 10" descr="一張含有 建築物, 物件, 坐 的圖片&#10;&#10;描述是以高可信度產生">
            <a:extLst>
              <a:ext uri="{FF2B5EF4-FFF2-40B4-BE49-F238E27FC236}">
                <a16:creationId xmlns:a16="http://schemas.microsoft.com/office/drawing/2014/main" id="{F087051B-25A2-4315-A7E9-389137828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97"/>
          <a:stretch/>
        </p:blipFill>
        <p:spPr>
          <a:xfrm>
            <a:off x="4677960" y="1180534"/>
            <a:ext cx="4451776" cy="2047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BA13769C-189B-4113-AD60-28F7B4392CB5}"/>
              </a:ext>
            </a:extLst>
          </p:cNvPr>
          <p:cNvGrpSpPr/>
          <p:nvPr/>
        </p:nvGrpSpPr>
        <p:grpSpPr>
          <a:xfrm>
            <a:off x="204779" y="2809874"/>
            <a:ext cx="8939221" cy="2333626"/>
            <a:chOff x="-107121" y="2728452"/>
            <a:chExt cx="9251121" cy="2415049"/>
          </a:xfrm>
        </p:grpSpPr>
        <p:pic>
          <p:nvPicPr>
            <p:cNvPr id="8" name="圖片 8" descr="一張含有 建築物, 電子用品 的圖片&#10;&#10;描述是以非常高的可信度產生">
              <a:extLst>
                <a:ext uri="{FF2B5EF4-FFF2-40B4-BE49-F238E27FC236}">
                  <a16:creationId xmlns:a16="http://schemas.microsoft.com/office/drawing/2014/main" id="{7DF70F66-5386-4AB0-8D9E-ED2E9A77B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7121" y="2728453"/>
              <a:ext cx="4629657" cy="241504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E166234-CAC5-4BF5-B4BF-E65B4B098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536" y="2728452"/>
              <a:ext cx="4621464" cy="241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4078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GPU boosts image/video processing</a:t>
            </a:r>
            <a:endParaRPr lang="zh-TW" altLang="en-US" sz="3600">
              <a:latin typeface="微軟正黑體"/>
              <a:ea typeface="微軟正黑體"/>
            </a:endParaRPr>
          </a:p>
        </p:txBody>
      </p:sp>
      <p:sp>
        <p:nvSpPr>
          <p:cNvPr id="23" name="剪去對角線角落矩形 3">
            <a:extLst>
              <a:ext uri="{FF2B5EF4-FFF2-40B4-BE49-F238E27FC236}">
                <a16:creationId xmlns:a16="http://schemas.microsoft.com/office/drawing/2014/main" id="{BA6BFBCA-C96D-3F49-A6A8-D19A59B079AC}"/>
              </a:ext>
            </a:extLst>
          </p:cNvPr>
          <p:cNvSpPr/>
          <p:nvPr/>
        </p:nvSpPr>
        <p:spPr>
          <a:xfrm>
            <a:off x="2699752" y="1133276"/>
            <a:ext cx="6203514" cy="3511402"/>
          </a:xfrm>
          <a:prstGeom prst="snip2DiagRect">
            <a:avLst>
              <a:gd name="adj1" fmla="val 0"/>
              <a:gd name="adj2" fmla="val 906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65AFF45-97B7-4F48-9DC6-3D7E33731F92}"/>
              </a:ext>
            </a:extLst>
          </p:cNvPr>
          <p:cNvSpPr/>
          <p:nvPr/>
        </p:nvSpPr>
        <p:spPr>
          <a:xfrm>
            <a:off x="3088742" y="1170965"/>
            <a:ext cx="57793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H/W accelerated with GPU to lower CPU usage.</a:t>
            </a:r>
          </a:p>
          <a:p>
            <a:endParaRPr lang="en-US" altLang="zh-TW" sz="1600" b="1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grpSp>
        <p:nvGrpSpPr>
          <p:cNvPr id="27" name="Group 20">
            <a:extLst>
              <a:ext uri="{FF2B5EF4-FFF2-40B4-BE49-F238E27FC236}">
                <a16:creationId xmlns:a16="http://schemas.microsoft.com/office/drawing/2014/main" id="{68A4782F-C9BA-1A4E-98F5-B5B6E57C4C20}"/>
              </a:ext>
            </a:extLst>
          </p:cNvPr>
          <p:cNvGrpSpPr/>
          <p:nvPr/>
        </p:nvGrpSpPr>
        <p:grpSpPr>
          <a:xfrm>
            <a:off x="3231304" y="1584889"/>
            <a:ext cx="2540490" cy="2928282"/>
            <a:chOff x="2908688" y="2130380"/>
            <a:chExt cx="2546264" cy="2795325"/>
          </a:xfrm>
        </p:grpSpPr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77DC7450-7824-DB49-9C63-2578B0085715}"/>
                </a:ext>
              </a:extLst>
            </p:cNvPr>
            <p:cNvGrpSpPr/>
            <p:nvPr/>
          </p:nvGrpSpPr>
          <p:grpSpPr>
            <a:xfrm>
              <a:off x="2908688" y="2130380"/>
              <a:ext cx="2546264" cy="2795325"/>
              <a:chOff x="3724119" y="2140287"/>
              <a:chExt cx="2546264" cy="2795325"/>
            </a:xfrm>
          </p:grpSpPr>
          <p:pic>
            <p:nvPicPr>
              <p:cNvPr id="30" name="Picture 11">
                <a:extLst>
                  <a:ext uri="{FF2B5EF4-FFF2-40B4-BE49-F238E27FC236}">
                    <a16:creationId xmlns:a16="http://schemas.microsoft.com/office/drawing/2014/main" id="{82611174-94F0-2249-91F7-E61720199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24119" y="2140287"/>
                <a:ext cx="2546264" cy="23152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1" name="Rectangle 13">
                <a:extLst>
                  <a:ext uri="{FF2B5EF4-FFF2-40B4-BE49-F238E27FC236}">
                    <a16:creationId xmlns:a16="http://schemas.microsoft.com/office/drawing/2014/main" id="{4E8F7E13-C797-D645-9F06-EB5D01204A3B}"/>
                  </a:ext>
                </a:extLst>
              </p:cNvPr>
              <p:cNvSpPr/>
              <p:nvPr/>
            </p:nvSpPr>
            <p:spPr>
              <a:xfrm>
                <a:off x="4463532" y="4583049"/>
                <a:ext cx="1703640" cy="352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b="1">
                    <a:solidFill>
                      <a:schemeClr val="bg1"/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w/ GPU</a:t>
                </a:r>
              </a:p>
            </p:txBody>
          </p:sp>
        </p:grpSp>
        <p:sp>
          <p:nvSpPr>
            <p:cNvPr id="29" name="Rectangle 16">
              <a:extLst>
                <a:ext uri="{FF2B5EF4-FFF2-40B4-BE49-F238E27FC236}">
                  <a16:creationId xmlns:a16="http://schemas.microsoft.com/office/drawing/2014/main" id="{B28CAC66-78FE-DB46-9F01-BF541E2647B7}"/>
                </a:ext>
              </a:extLst>
            </p:cNvPr>
            <p:cNvSpPr/>
            <p:nvPr/>
          </p:nvSpPr>
          <p:spPr>
            <a:xfrm>
              <a:off x="3797366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21">
            <a:extLst>
              <a:ext uri="{FF2B5EF4-FFF2-40B4-BE49-F238E27FC236}">
                <a16:creationId xmlns:a16="http://schemas.microsoft.com/office/drawing/2014/main" id="{232ADCE4-CA8A-404D-98F0-F9C35DE9B404}"/>
              </a:ext>
            </a:extLst>
          </p:cNvPr>
          <p:cNvGrpSpPr/>
          <p:nvPr/>
        </p:nvGrpSpPr>
        <p:grpSpPr>
          <a:xfrm>
            <a:off x="5773719" y="1584890"/>
            <a:ext cx="2632668" cy="2928279"/>
            <a:chOff x="6321291" y="2144386"/>
            <a:chExt cx="2592288" cy="2801914"/>
          </a:xfrm>
        </p:grpSpPr>
        <p:grpSp>
          <p:nvGrpSpPr>
            <p:cNvPr id="33" name="Group 19">
              <a:extLst>
                <a:ext uri="{FF2B5EF4-FFF2-40B4-BE49-F238E27FC236}">
                  <a16:creationId xmlns:a16="http://schemas.microsoft.com/office/drawing/2014/main" id="{EFC35F86-AEAD-9D41-81FA-B7E1B5F21049}"/>
                </a:ext>
              </a:extLst>
            </p:cNvPr>
            <p:cNvGrpSpPr/>
            <p:nvPr/>
          </p:nvGrpSpPr>
          <p:grpSpPr>
            <a:xfrm>
              <a:off x="6321291" y="2144386"/>
              <a:ext cx="2592288" cy="2801914"/>
              <a:chOff x="6321291" y="2144386"/>
              <a:chExt cx="2592288" cy="2801914"/>
            </a:xfrm>
          </p:grpSpPr>
          <p:pic>
            <p:nvPicPr>
              <p:cNvPr id="35" name="Picture 12">
                <a:extLst>
                  <a:ext uri="{FF2B5EF4-FFF2-40B4-BE49-F238E27FC236}">
                    <a16:creationId xmlns:a16="http://schemas.microsoft.com/office/drawing/2014/main" id="{018020AB-4A09-1A48-9810-2A2901430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1291" y="2144386"/>
                <a:ext cx="2592288" cy="23152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6" name="Rectangle 14">
                <a:extLst>
                  <a:ext uri="{FF2B5EF4-FFF2-40B4-BE49-F238E27FC236}">
                    <a16:creationId xmlns:a16="http://schemas.microsoft.com/office/drawing/2014/main" id="{7E3DF553-11DC-D240-890E-890D14644668}"/>
                  </a:ext>
                </a:extLst>
              </p:cNvPr>
              <p:cNvSpPr/>
              <p:nvPr/>
            </p:nvSpPr>
            <p:spPr>
              <a:xfrm>
                <a:off x="6990819" y="4592906"/>
                <a:ext cx="1703640" cy="353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w/o GPU</a:t>
                </a:r>
              </a:p>
            </p:txBody>
          </p:sp>
        </p:grpSp>
        <p:sp>
          <p:nvSpPr>
            <p:cNvPr id="34" name="Rectangle 17">
              <a:extLst>
                <a:ext uri="{FF2B5EF4-FFF2-40B4-BE49-F238E27FC236}">
                  <a16:creationId xmlns:a16="http://schemas.microsoft.com/office/drawing/2014/main" id="{299F9BD7-D8E9-6044-862E-F0F282D8637B}"/>
                </a:ext>
              </a:extLst>
            </p:cNvPr>
            <p:cNvSpPr/>
            <p:nvPr/>
          </p:nvSpPr>
          <p:spPr>
            <a:xfrm>
              <a:off x="7193462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23">
            <a:extLst>
              <a:ext uri="{FF2B5EF4-FFF2-40B4-BE49-F238E27FC236}">
                <a16:creationId xmlns:a16="http://schemas.microsoft.com/office/drawing/2014/main" id="{A135C4EC-EEFA-9048-A201-E37EC924CB57}"/>
              </a:ext>
            </a:extLst>
          </p:cNvPr>
          <p:cNvSpPr/>
          <p:nvPr/>
        </p:nvSpPr>
        <p:spPr>
          <a:xfrm>
            <a:off x="126307" y="1045760"/>
            <a:ext cx="2445429" cy="830997"/>
          </a:xfrm>
          <a:prstGeom prst="rect">
            <a:avLst/>
          </a:prstGeom>
          <a:solidFill>
            <a:srgbClr val="FFFF00"/>
          </a:solidFill>
        </p:spPr>
        <p:txBody>
          <a:bodyPr wrap="square" anchor="t">
            <a:spAutoFit/>
          </a:bodyPr>
          <a:lstStyle/>
          <a:p>
            <a:pPr algn="ctr"/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For OpenGL &amp; Dir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ectX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ap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licatio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ns</a:t>
            </a:r>
            <a:endParaRPr lang="zh-TW" altLang="zh-TW" sz="1600">
              <a:latin typeface="Arial" pitchFamily="34" charset="0"/>
              <a:cs typeface="Arial" pitchFamily="34" charset="0"/>
            </a:endParaRPr>
          </a:p>
          <a:p>
            <a:endParaRPr lang="zh-TW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8" name="Picture 2" descr="C:\Users\user\Desktop\20170928_Virtualization Station 直播\無.png">
            <a:extLst>
              <a:ext uri="{FF2B5EF4-FFF2-40B4-BE49-F238E27FC236}">
                <a16:creationId xmlns:a16="http://schemas.microsoft.com/office/drawing/2014/main" id="{61BD6E09-4B6E-0A42-AFAB-87E8CD324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848" y="4119802"/>
            <a:ext cx="391752" cy="390940"/>
          </a:xfrm>
          <a:prstGeom prst="rect">
            <a:avLst/>
          </a:prstGeom>
          <a:noFill/>
        </p:spPr>
      </p:pic>
      <p:pic>
        <p:nvPicPr>
          <p:cNvPr id="39" name="Picture 3" descr="C:\Users\user\Desktop\20170928_Virtualization Station 直播\有.png">
            <a:extLst>
              <a:ext uri="{FF2B5EF4-FFF2-40B4-BE49-F238E27FC236}">
                <a16:creationId xmlns:a16="http://schemas.microsoft.com/office/drawing/2014/main" id="{C7625F3A-5CD8-DB49-9922-866E38987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509" y="4117570"/>
            <a:ext cx="417302" cy="395402"/>
          </a:xfrm>
          <a:prstGeom prst="rect">
            <a:avLst/>
          </a:prstGeom>
          <a:noFill/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E9F5E314-39D0-CD49-9604-18784D4BD4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32" y="1755740"/>
            <a:ext cx="2443504" cy="2348608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A4F66B1E-3735-4049-B96D-F19225941250}"/>
              </a:ext>
            </a:extLst>
          </p:cNvPr>
          <p:cNvSpPr/>
          <p:nvPr/>
        </p:nvSpPr>
        <p:spPr>
          <a:xfrm>
            <a:off x="1132555" y="4241380"/>
            <a:ext cx="1155700" cy="4508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6FBA3B44-3605-4728-B3F2-61989ACA45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695" y="4281026"/>
            <a:ext cx="468224" cy="363652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E687B10E-86EA-421C-B0B4-669659C60B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524" y="4262875"/>
            <a:ext cx="481298" cy="40630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E105458B-F78B-4879-B5B2-2FAC6328FA78}"/>
              </a:ext>
            </a:extLst>
          </p:cNvPr>
          <p:cNvGrpSpPr/>
          <p:nvPr/>
        </p:nvGrpSpPr>
        <p:grpSpPr>
          <a:xfrm>
            <a:off x="320686" y="861713"/>
            <a:ext cx="8519606" cy="3612506"/>
            <a:chOff x="4685180" y="861713"/>
            <a:chExt cx="4078027" cy="3612506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842A039E-9F0C-46A7-A815-3DFFE59C9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3875" y="861713"/>
              <a:ext cx="119332" cy="3612506"/>
            </a:xfrm>
            <a:prstGeom prst="rect">
              <a:avLst/>
            </a:prstGeom>
          </p:spPr>
        </p:pic>
        <p:sp>
          <p:nvSpPr>
            <p:cNvPr id="26" name="圓角矩形 9">
              <a:extLst>
                <a:ext uri="{FF2B5EF4-FFF2-40B4-BE49-F238E27FC236}">
                  <a16:creationId xmlns:a16="http://schemas.microsoft.com/office/drawing/2014/main" id="{233D2BA5-F0FE-4436-8DB0-8F4330776A6A}"/>
                </a:ext>
              </a:extLst>
            </p:cNvPr>
            <p:cNvSpPr/>
            <p:nvPr/>
          </p:nvSpPr>
          <p:spPr>
            <a:xfrm>
              <a:off x="4685180" y="1071552"/>
              <a:ext cx="4033423" cy="3402666"/>
            </a:xfrm>
            <a:prstGeom prst="roundRect">
              <a:avLst>
                <a:gd name="adj" fmla="val 4674"/>
              </a:avLst>
            </a:prstGeom>
            <a:gradFill>
              <a:gsLst>
                <a:gs pos="0">
                  <a:schemeClr val="tx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altLang="zh-Hant" sz="3600">
                <a:latin typeface="Arial "/>
              </a:rPr>
              <a:t>Super high capacity surveillance</a:t>
            </a:r>
            <a:endParaRPr lang="zh-TW" altLang="en-US" sz="3600">
              <a:latin typeface="Arial 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006" y="3382566"/>
            <a:ext cx="1215352" cy="1254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4" y="2678117"/>
            <a:ext cx="3159866" cy="2064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522" y="2493738"/>
            <a:ext cx="4188872" cy="236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785" y="3644335"/>
            <a:ext cx="1213273" cy="1213431"/>
          </a:xfrm>
          <a:prstGeom prst="rect">
            <a:avLst/>
          </a:prstGeom>
        </p:spPr>
      </p:pic>
      <p:pic>
        <p:nvPicPr>
          <p:cNvPr id="22" name="圖片 21" descr="TS-1677X_font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918" y="3571882"/>
            <a:ext cx="1900230" cy="1187856"/>
          </a:xfrm>
          <a:prstGeom prst="rect">
            <a:avLst/>
          </a:prstGeom>
        </p:spPr>
      </p:pic>
      <p:pic>
        <p:nvPicPr>
          <p:cNvPr id="29" name="圖片 28" descr="TS-1677XU_Front.png">
            <a:extLst>
              <a:ext uri="{FF2B5EF4-FFF2-40B4-BE49-F238E27FC236}">
                <a16:creationId xmlns:a16="http://schemas.microsoft.com/office/drawing/2014/main" id="{366C9735-833A-4FB0-98B4-CCDDA80EB3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389" b="16657"/>
          <a:stretch/>
        </p:blipFill>
        <p:spPr>
          <a:xfrm>
            <a:off x="5594849" y="3513514"/>
            <a:ext cx="3603906" cy="1215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32000" endPos="33000" dir="5400000" sy="-100000" algn="bl" rotWithShape="0"/>
          </a:effectLst>
        </p:spPr>
      </p:pic>
      <p:sp>
        <p:nvSpPr>
          <p:cNvPr id="24" name="圓角矩形 20">
            <a:extLst>
              <a:ext uri="{FF2B5EF4-FFF2-40B4-BE49-F238E27FC236}">
                <a16:creationId xmlns:a16="http://schemas.microsoft.com/office/drawing/2014/main" id="{292F2FB3-5601-EE45-8F91-FE0B0F53EF7C}"/>
              </a:ext>
            </a:extLst>
          </p:cNvPr>
          <p:cNvSpPr/>
          <p:nvPr/>
        </p:nvSpPr>
        <p:spPr>
          <a:xfrm>
            <a:off x="500036" y="1219799"/>
            <a:ext cx="2571766" cy="1269621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圓角矩形 24">
            <a:extLst>
              <a:ext uri="{FF2B5EF4-FFF2-40B4-BE49-F238E27FC236}">
                <a16:creationId xmlns:a16="http://schemas.microsoft.com/office/drawing/2014/main" id="{0DF0D9CF-2F14-CA4B-B7BD-362EBB7EA3CE}"/>
              </a:ext>
            </a:extLst>
          </p:cNvPr>
          <p:cNvSpPr/>
          <p:nvPr/>
        </p:nvSpPr>
        <p:spPr>
          <a:xfrm>
            <a:off x="3214678" y="1219800"/>
            <a:ext cx="2571768" cy="1285883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圖片 5" descr="new-256.png">
            <a:extLst>
              <a:ext uri="{FF2B5EF4-FFF2-40B4-BE49-F238E27FC236}">
                <a16:creationId xmlns:a16="http://schemas.microsoft.com/office/drawing/2014/main" id="{26739F4B-F6AE-1846-97E3-09151298366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291220"/>
            <a:ext cx="642934" cy="643018"/>
          </a:xfrm>
          <a:prstGeom prst="rect">
            <a:avLst/>
          </a:prstGeom>
        </p:spPr>
      </p:pic>
      <p:sp>
        <p:nvSpPr>
          <p:cNvPr id="31" name="圓角矩形 26">
            <a:extLst>
              <a:ext uri="{FF2B5EF4-FFF2-40B4-BE49-F238E27FC236}">
                <a16:creationId xmlns:a16="http://schemas.microsoft.com/office/drawing/2014/main" id="{21723259-ECBB-9E42-93FF-07007F3D4D7E}"/>
              </a:ext>
            </a:extLst>
          </p:cNvPr>
          <p:cNvSpPr/>
          <p:nvPr/>
        </p:nvSpPr>
        <p:spPr>
          <a:xfrm>
            <a:off x="5929322" y="1219800"/>
            <a:ext cx="2643206" cy="1285884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94405B1-0664-4A41-9E8C-D3E7887628D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993874"/>
            <a:ext cx="642942" cy="6429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4D43B6-4E2B-E84D-8D8D-712C71269A0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2" y="993874"/>
            <a:ext cx="642942" cy="642942"/>
          </a:xfrm>
          <a:prstGeom prst="rect">
            <a:avLst/>
          </a:prstGeom>
        </p:spPr>
      </p:pic>
      <p:pic>
        <p:nvPicPr>
          <p:cNvPr id="34" name="圖片 9">
            <a:extLst>
              <a:ext uri="{FF2B5EF4-FFF2-40B4-BE49-F238E27FC236}">
                <a16:creationId xmlns:a16="http://schemas.microsoft.com/office/drawing/2014/main" id="{53E179EE-9EF6-BC4F-859C-AAA99E609D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3" y="988172"/>
            <a:ext cx="654347" cy="654347"/>
          </a:xfrm>
          <a:prstGeom prst="rect">
            <a:avLst/>
          </a:prstGeom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id="{7F5C0EFD-2E23-6248-99C8-C24234DAA327}"/>
              </a:ext>
            </a:extLst>
          </p:cNvPr>
          <p:cNvSpPr/>
          <p:nvPr/>
        </p:nvSpPr>
        <p:spPr>
          <a:xfrm>
            <a:off x="642910" y="1675724"/>
            <a:ext cx="2357454" cy="738656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Surveillance Station 5.1</a:t>
            </a:r>
            <a:endParaRPr lang="en-US" altLang="zh-TW" sz="1500" b="1">
              <a:solidFill>
                <a:srgbClr val="0070C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Default: </a:t>
            </a:r>
            <a:r>
              <a:rPr lang="en-US" sz="1500" b="1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8 free channels</a:t>
            </a:r>
            <a:endParaRPr lang="zh-TW" altLang="en-US" sz="1500" b="1">
              <a:solidFill>
                <a:srgbClr val="C000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Max</a:t>
            </a:r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: 80</a:t>
            </a:r>
            <a:r>
              <a:rPr lang="en-US" sz="1200" b="1">
                <a:solidFill>
                  <a:srgbClr val="262626"/>
                </a:solidFill>
                <a:latin typeface="Arial" pitchFamily="34" charset="0"/>
                <a:ea typeface="Microsoft JhengHei"/>
                <a:cs typeface="Arial" pitchFamily="34" charset="0"/>
              </a:rPr>
              <a:t> CH</a:t>
            </a:r>
            <a:r>
              <a:rPr lang="zh-TW" altLang="en-US" sz="1200" b="1">
                <a:latin typeface="Arial" pitchFamily="34" charset="0"/>
                <a:ea typeface="Microsoft JhengHei"/>
                <a:cs typeface="Arial" pitchFamily="34" charset="0"/>
              </a:rPr>
              <a:t> </a:t>
            </a:r>
            <a:r>
              <a:rPr lang="en-US" altLang="zh-TW" sz="1200" b="1">
                <a:latin typeface="Arial" pitchFamily="34" charset="0"/>
                <a:ea typeface="Microsoft JhengHei" charset="-120"/>
                <a:cs typeface="Arial" pitchFamily="34" charset="0"/>
              </a:rPr>
              <a:t>(optional license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)</a:t>
            </a:r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768D7525-1F12-E942-8E22-F1BB2E04543E}"/>
              </a:ext>
            </a:extLst>
          </p:cNvPr>
          <p:cNvSpPr/>
          <p:nvPr/>
        </p:nvSpPr>
        <p:spPr>
          <a:xfrm>
            <a:off x="3286116" y="1675724"/>
            <a:ext cx="2337670" cy="923322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QVR Pro</a:t>
            </a:r>
          </a:p>
          <a:p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Default:</a:t>
            </a: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 </a:t>
            </a:r>
            <a:r>
              <a:rPr lang="en-US" sz="1500" b="1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8 free channels</a:t>
            </a:r>
            <a:endParaRPr lang="zh-TW" altLang="en-US" sz="1500" b="1">
              <a:solidFill>
                <a:srgbClr val="C000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Max: 128 CH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</a:rPr>
              <a:t> 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(optional license)</a:t>
            </a:r>
            <a:endParaRPr lang="en-US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endParaRPr lang="en-US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8C73F102-6ECE-EC41-AA57-0BC29C2CE38C}"/>
              </a:ext>
            </a:extLst>
          </p:cNvPr>
          <p:cNvSpPr/>
          <p:nvPr/>
        </p:nvSpPr>
        <p:spPr>
          <a:xfrm>
            <a:off x="6000760" y="1675724"/>
            <a:ext cx="2668984" cy="877155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QUSBCam2</a:t>
            </a:r>
          </a:p>
          <a:p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Up to 1080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p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USB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W</a:t>
            </a: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e</a:t>
            </a:r>
            <a:r>
              <a:rPr lang="en-US" altLang="zh-TW" sz="12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bcam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recordi</a:t>
            </a: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ng</a:t>
            </a:r>
            <a:endParaRPr lang="zh-TW">
              <a:latin typeface="Arial" pitchFamily="34" charset="0"/>
              <a:cs typeface="Arial" pitchFamily="34" charset="0"/>
            </a:endParaRPr>
          </a:p>
          <a:p>
            <a:endParaRPr lang="zh-TW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新細明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569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0AE4402-AEF8-4371-AF6D-A8754F66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97" y="2819661"/>
            <a:ext cx="9823010" cy="6166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F3B86D3-3A70-4280-954E-BEC0761A1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" y="1246606"/>
            <a:ext cx="8965364" cy="1878244"/>
          </a:xfrm>
          <a:prstGeom prst="rect">
            <a:avLst/>
          </a:prstGeom>
        </p:spPr>
      </p:pic>
      <p:sp>
        <p:nvSpPr>
          <p:cNvPr id="26" name="圓角矩形 10">
            <a:extLst>
              <a:ext uri="{FF2B5EF4-FFF2-40B4-BE49-F238E27FC236}">
                <a16:creationId xmlns:a16="http://schemas.microsoft.com/office/drawing/2014/main" id="{FE473D64-8EE6-47AD-B1D7-F992FE0306BB}"/>
              </a:ext>
            </a:extLst>
          </p:cNvPr>
          <p:cNvSpPr/>
          <p:nvPr/>
        </p:nvSpPr>
        <p:spPr>
          <a:xfrm>
            <a:off x="762441" y="1558071"/>
            <a:ext cx="7719642" cy="1310511"/>
          </a:xfrm>
          <a:prstGeom prst="roundRect">
            <a:avLst>
              <a:gd name="adj" fmla="val 6304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glow rad="152400">
              <a:schemeClr val="bg1">
                <a:alpha val="5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169003F-3FEB-4566-8A7C-543CD22A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05400"/>
            <a:ext cx="7381274" cy="822960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3600">
                <a:latin typeface="Arial "/>
                <a:cs typeface="Arial" panose="020B0604020202020204" pitchFamily="34" charset="0"/>
              </a:rPr>
              <a:t>10/25/40 </a:t>
            </a:r>
            <a:r>
              <a:rPr lang="en-US" altLang="zh-TW" sz="3600" err="1">
                <a:latin typeface="Arial "/>
                <a:cs typeface="Arial" panose="020B0604020202020204" pitchFamily="34" charset="0"/>
              </a:rPr>
              <a:t>GbE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 </a:t>
            </a:r>
            <a:r>
              <a:rPr lang="en-US" altLang="zh-TW" sz="3600" err="1">
                <a:latin typeface="Arial "/>
                <a:cs typeface="Arial" panose="020B0604020202020204" pitchFamily="34" charset="0"/>
              </a:rPr>
              <a:t>SmartNIC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 with offload function</a:t>
            </a:r>
            <a:endParaRPr lang="zh-TW" sz="3600">
              <a:solidFill>
                <a:schemeClr val="tx1"/>
              </a:solidFill>
              <a:latin typeface="Arial "/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6F65FB5-9903-4532-A9C0-E8D974512368}"/>
              </a:ext>
            </a:extLst>
          </p:cNvPr>
          <p:cNvGrpSpPr/>
          <p:nvPr/>
        </p:nvGrpSpPr>
        <p:grpSpPr>
          <a:xfrm>
            <a:off x="1154305" y="1791243"/>
            <a:ext cx="6933954" cy="783932"/>
            <a:chOff x="502270" y="1453687"/>
            <a:chExt cx="7040392" cy="795966"/>
          </a:xfrm>
        </p:grpSpPr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10A3751F-F87D-4299-A6ED-5390EAD46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851" b="10546"/>
            <a:stretch/>
          </p:blipFill>
          <p:spPr>
            <a:xfrm>
              <a:off x="5114720" y="1453687"/>
              <a:ext cx="2427942" cy="7959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448DC4F-D38A-46B9-B29F-A3276CFA6C53}"/>
                </a:ext>
              </a:extLst>
            </p:cNvPr>
            <p:cNvGrpSpPr/>
            <p:nvPr/>
          </p:nvGrpSpPr>
          <p:grpSpPr>
            <a:xfrm>
              <a:off x="3995936" y="1476557"/>
              <a:ext cx="812316" cy="738468"/>
              <a:chOff x="3707904" y="1491630"/>
              <a:chExt cx="792089" cy="720080"/>
            </a:xfrm>
          </p:grpSpPr>
          <p:cxnSp>
            <p:nvCxnSpPr>
              <p:cNvPr id="4" name="直線接點 3">
                <a:extLst>
                  <a:ext uri="{FF2B5EF4-FFF2-40B4-BE49-F238E27FC236}">
                    <a16:creationId xmlns:a16="http://schemas.microsoft.com/office/drawing/2014/main" id="{6C8FA792-4C54-40F6-9A9F-E1B8BD777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7904" y="1491630"/>
                <a:ext cx="792088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D512B100-3BAE-42FE-9090-636F37BE68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7904" y="1491630"/>
                <a:ext cx="792089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99EE0C2-B13C-4045-A11E-3CECECF3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70" y="1574142"/>
              <a:ext cx="3265026" cy="555056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B6A1A735-39E5-4EF9-A617-8958B3683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42" y="2541070"/>
            <a:ext cx="2938948" cy="22609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E2C0CC68-A5C8-4747-9BA3-03149490911E}"/>
              </a:ext>
            </a:extLst>
          </p:cNvPr>
          <p:cNvSpPr txBox="1"/>
          <p:nvPr/>
        </p:nvSpPr>
        <p:spPr>
          <a:xfrm>
            <a:off x="456997" y="3113068"/>
            <a:ext cx="4392744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l"/>
            </a:pPr>
            <a:endParaRPr lang="en-US" altLang="zh-TW" sz="2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marL="266700" indent="-266700">
              <a:buSzPct val="80000"/>
              <a:buFont typeface="Wingdings" panose="05000000000000000000" pitchFamily="2" charset="2"/>
              <a:buChar char="l"/>
            </a:pPr>
            <a:r>
              <a:rPr lang="zh-TW" altLang="en-US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Buit-in Mellanox ConnectX</a:t>
            </a:r>
            <a:r>
              <a:rPr lang="en-US" altLang="zh-TW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-</a:t>
            </a:r>
            <a:r>
              <a:rPr lang="zh-TW" altLang="en-US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4 Lx</a:t>
            </a:r>
            <a:r>
              <a:rPr lang="en-US" altLang="zh-TW" sz="2000" b="1">
                <a:solidFill>
                  <a:schemeClr val="bg1"/>
                </a:solidFill>
                <a:latin typeface="Arial "/>
                <a:ea typeface="微軟正黑體" pitchFamily="34" charset="-120"/>
                <a:cs typeface="Arial" pitchFamily="34" charset="0"/>
              </a:rPr>
              <a:t> </a:t>
            </a:r>
            <a:r>
              <a:rPr lang="zh-TW" altLang="en-US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10GbE </a:t>
            </a:r>
            <a:r>
              <a:rPr lang="en-US" altLang="zh-TW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S</a:t>
            </a:r>
            <a:r>
              <a:rPr lang="zh-TW" altLang="en-US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martNIC</a:t>
            </a:r>
            <a:endParaRPr lang="en-US" altLang="zh-TW" sz="2000" b="1">
              <a:solidFill>
                <a:schemeClr val="bg1"/>
              </a:solidFill>
              <a:latin typeface="Arial "/>
              <a:ea typeface="微軟正黑體"/>
              <a:cs typeface="Arial" pitchFamily="34" charset="0"/>
            </a:endParaRPr>
          </a:p>
          <a:p>
            <a:pPr marL="266700" indent="-266700">
              <a:buSzPct val="80000"/>
              <a:buFont typeface="Wingdings" panose="05000000000000000000" pitchFamily="2" charset="2"/>
              <a:buChar char="l"/>
            </a:pPr>
            <a:r>
              <a:rPr lang="en-US" altLang="zh-TW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Supports 25/40GbE expansion</a:t>
            </a:r>
            <a:endParaRPr lang="zh-TW" altLang="en-US" sz="2000" b="1">
              <a:solidFill>
                <a:schemeClr val="bg1"/>
              </a:solidFill>
              <a:latin typeface="Arial "/>
              <a:ea typeface="微軟正黑體"/>
              <a:cs typeface="Arial" pitchFamily="34" charset="0"/>
            </a:endParaRPr>
          </a:p>
          <a:p>
            <a:pPr marL="266700" indent="-266700">
              <a:buSzPct val="80000"/>
              <a:buFont typeface="Wingdings" panose="05000000000000000000" pitchFamily="2" charset="2"/>
              <a:buChar char="l"/>
            </a:pPr>
            <a:r>
              <a:rPr lang="zh-TW" altLang="en-US" sz="2000" b="1">
                <a:solidFill>
                  <a:schemeClr val="bg1"/>
                </a:solidFill>
                <a:latin typeface="Arial "/>
                <a:ea typeface="微軟正黑體" pitchFamily="34" charset="-120"/>
                <a:cs typeface="Arial" pitchFamily="34" charset="0"/>
              </a:rPr>
              <a:t>Support</a:t>
            </a:r>
            <a:r>
              <a:rPr lang="en-US" altLang="zh-TW" sz="2000" b="1">
                <a:solidFill>
                  <a:schemeClr val="bg1"/>
                </a:solidFill>
                <a:latin typeface="Arial "/>
                <a:ea typeface="微軟正黑體" pitchFamily="34" charset="-120"/>
                <a:cs typeface="Arial" pitchFamily="34" charset="0"/>
              </a:rPr>
              <a:t>s</a:t>
            </a:r>
            <a:r>
              <a:rPr lang="zh-TW" altLang="en-US" sz="2000" b="1">
                <a:solidFill>
                  <a:schemeClr val="bg1"/>
                </a:solidFill>
                <a:latin typeface="Arial "/>
                <a:ea typeface="微軟正黑體" pitchFamily="34" charset="-120"/>
                <a:cs typeface="Arial" pitchFamily="34" charset="0"/>
              </a:rPr>
              <a:t> iSER</a:t>
            </a:r>
          </a:p>
          <a:p>
            <a:pPr>
              <a:buSzPct val="80000"/>
            </a:pPr>
            <a:endParaRPr lang="zh-TW" altLang="en-US" sz="2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endParaRPr lang="zh-TW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42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CE04EADB-C8B0-4730-94D3-A5E18CD36EC6}"/>
              </a:ext>
            </a:extLst>
          </p:cNvPr>
          <p:cNvSpPr/>
          <p:nvPr/>
        </p:nvSpPr>
        <p:spPr>
          <a:xfrm>
            <a:off x="1431235" y="2735800"/>
            <a:ext cx="6122504" cy="2700904"/>
          </a:xfrm>
          <a:prstGeom prst="roundRect">
            <a:avLst>
              <a:gd name="adj" fmla="val 6863"/>
            </a:avLst>
          </a:prstGeom>
          <a:solidFill>
            <a:schemeClr val="bg1">
              <a:lumMod val="95000"/>
            </a:schemeClr>
          </a:solidFill>
          <a:ln>
            <a:solidFill>
              <a:srgbClr val="D0F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latin typeface="Arial "/>
                <a:cs typeface="Arial" panose="020B0604020202020204" pitchFamily="34" charset="0"/>
              </a:rPr>
              <a:t>Offload tasks from CPU with </a:t>
            </a:r>
            <a:r>
              <a:rPr lang="en-US" altLang="zh-TW" sz="3600" err="1">
                <a:latin typeface="Arial "/>
                <a:cs typeface="Arial" panose="020B0604020202020204" pitchFamily="34" charset="0"/>
              </a:rPr>
              <a:t>iSER</a:t>
            </a:r>
            <a:endParaRPr lang="zh-TW" altLang="en-US" sz="3600">
              <a:latin typeface="Arial 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A389AC-0E76-4AD2-83CE-0D8D56F555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055" y="1136950"/>
            <a:ext cx="8497887" cy="133506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err="1">
                <a:solidFill>
                  <a:schemeClr val="bg1"/>
                </a:solidFill>
              </a:rPr>
              <a:t>iSER</a:t>
            </a:r>
            <a:r>
              <a:rPr lang="en-US">
                <a:solidFill>
                  <a:schemeClr val="bg1"/>
                </a:solidFill>
              </a:rPr>
              <a:t> allows data to </a:t>
            </a:r>
            <a:r>
              <a:rPr lang="en-US">
                <a:solidFill>
                  <a:srgbClr val="D0F800"/>
                </a:solidFill>
              </a:rPr>
              <a:t>bypass general network drivers, the socket layer</a:t>
            </a:r>
            <a:r>
              <a:rPr lang="en-US">
                <a:solidFill>
                  <a:schemeClr val="bg1"/>
                </a:solidFill>
              </a:rPr>
              <a:t>, and to directly enter memory buffers of the server and storage.</a:t>
            </a:r>
          </a:p>
          <a:p>
            <a:r>
              <a:rPr lang="en-US" altLang="zh-CN">
                <a:solidFill>
                  <a:schemeClr val="bg1"/>
                </a:solidFill>
              </a:rPr>
              <a:t>Increasing performance, lower CPU loading</a:t>
            </a:r>
            <a:endParaRPr lang="zh-TW" altLang="en-US" sz="18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C7D65-3C6E-D84D-9761-4E33217EAB71}"/>
              </a:ext>
            </a:extLst>
          </p:cNvPr>
          <p:cNvSpPr txBox="1"/>
          <p:nvPr/>
        </p:nvSpPr>
        <p:spPr>
          <a:xfrm>
            <a:off x="5920576" y="2772732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With </a:t>
            </a:r>
            <a:r>
              <a:rPr lang="en-US" err="1"/>
              <a:t>iSER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B9E09-64FE-9B45-BB28-AA72C89A2D3A}"/>
              </a:ext>
            </a:extLst>
          </p:cNvPr>
          <p:cNvSpPr txBox="1"/>
          <p:nvPr/>
        </p:nvSpPr>
        <p:spPr>
          <a:xfrm>
            <a:off x="2524953" y="2778370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Without </a:t>
            </a:r>
            <a:r>
              <a:rPr lang="en-US" err="1"/>
              <a:t>iSER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4281D9-A3E6-724C-9D96-A7B803A82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91" y="2777033"/>
            <a:ext cx="6578417" cy="251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05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44A6-A1BF-254F-9B18-7888BF1C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96" y="91440"/>
            <a:ext cx="7886700" cy="822960"/>
          </a:xfrm>
        </p:spPr>
        <p:txBody>
          <a:bodyPr>
            <a:normAutofit/>
          </a:bodyPr>
          <a:lstStyle/>
          <a:p>
            <a:r>
              <a:rPr lang="en-US" sz="3600" err="1">
                <a:latin typeface="Arial "/>
              </a:rPr>
              <a:t>iSER</a:t>
            </a:r>
            <a:r>
              <a:rPr lang="en-US" sz="3600">
                <a:latin typeface="Arial "/>
              </a:rPr>
              <a:t> makes VMware Faster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645FE-EDC3-2F43-9874-765B0505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57" y="2689229"/>
            <a:ext cx="4736459" cy="2362173"/>
          </a:xfrm>
          <a:prstGeom prst="rect">
            <a:avLst/>
          </a:prstGeom>
        </p:spPr>
      </p:pic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AFB94BA1-6792-6749-BC85-5BF782F391BF}"/>
              </a:ext>
            </a:extLst>
          </p:cNvPr>
          <p:cNvSpPr txBox="1">
            <a:spLocks/>
          </p:cNvSpPr>
          <p:nvPr/>
        </p:nvSpPr>
        <p:spPr>
          <a:xfrm>
            <a:off x="478412" y="1090322"/>
            <a:ext cx="7865910" cy="254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5EA16"/>
              </a:buClr>
              <a:buNone/>
            </a:pPr>
            <a:r>
              <a:rPr kumimoji="1" lang="en-US" altLang="zh-CN">
                <a:solidFill>
                  <a:schemeClr val="bg1"/>
                </a:solidFill>
                <a:latin typeface="Microsoft JhengHei"/>
                <a:ea typeface="Microsoft JhengHei"/>
              </a:rPr>
              <a:t>When VMware Server and NAS with </a:t>
            </a:r>
            <a:r>
              <a:rPr kumimoji="1" lang="en-US" altLang="zh-CN" err="1">
                <a:solidFill>
                  <a:schemeClr val="bg1"/>
                </a:solidFill>
                <a:latin typeface="Microsoft JhengHei"/>
                <a:ea typeface="Microsoft JhengHei"/>
              </a:rPr>
              <a:t>iSER</a:t>
            </a:r>
            <a:r>
              <a:rPr kumimoji="1"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：</a:t>
            </a:r>
            <a:endParaRPr kumimoji="1" lang="en-US" altLang="zh-CN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265113" lvl="1" indent="-265113">
              <a:buClr>
                <a:srgbClr val="E5EA16"/>
              </a:buClr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</a:rPr>
              <a:t>Random read/write performance is </a:t>
            </a:r>
            <a:r>
              <a:rPr lang="en-US" altLang="zh-TW">
                <a:solidFill>
                  <a:srgbClr val="D0F800"/>
                </a:solidFill>
                <a:latin typeface="Microsoft JhengHei"/>
                <a:ea typeface="Microsoft JhengHei"/>
              </a:rPr>
              <a:t>60% higher 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</a:rPr>
              <a:t>than iSCSI</a:t>
            </a:r>
            <a:endParaRPr lang="en-US" altLang="zh-CN">
              <a:solidFill>
                <a:srgbClr val="D0F800"/>
              </a:solidFill>
              <a:latin typeface="Microsoft JhengHei"/>
              <a:ea typeface="Microsoft JhengHei"/>
            </a:endParaRPr>
          </a:p>
          <a:p>
            <a:pPr marL="265113" lvl="1" indent="-265113">
              <a:buClr>
                <a:srgbClr val="E5EA16"/>
              </a:buClr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</a:rPr>
              <a:t>Latency  is </a:t>
            </a:r>
            <a:r>
              <a:rPr lang="en-US" altLang="zh-TW">
                <a:solidFill>
                  <a:srgbClr val="D0F800"/>
                </a:solidFill>
                <a:latin typeface="Microsoft JhengHei"/>
                <a:ea typeface="Microsoft JhengHei"/>
              </a:rPr>
              <a:t>50% lower 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</a:rPr>
              <a:t>than iSCSI</a:t>
            </a:r>
            <a:endParaRPr lang="zh-TW" altLang="en-US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0" indent="0">
              <a:buClr>
                <a:srgbClr val="E5EA16"/>
              </a:buClr>
              <a:buNone/>
            </a:pPr>
            <a:endParaRPr lang="zh-TW" altLang="en-US" sz="1800">
              <a:solidFill>
                <a:srgbClr val="000000"/>
              </a:solidFill>
              <a:latin typeface="Microsoft JhengHei"/>
              <a:ea typeface="Microsoft JhengHei"/>
            </a:endParaRPr>
          </a:p>
          <a:p>
            <a:pPr marL="180975" indent="-180975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endParaRPr lang="zh-TW" altLang="en-US" sz="1800">
              <a:latin typeface="Microsoft JhengHei"/>
              <a:ea typeface="Microsoft JhengHei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zh-TW" altLang="en-US" sz="1800">
              <a:latin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188211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9">
            <a:extLst>
              <a:ext uri="{FF2B5EF4-FFF2-40B4-BE49-F238E27FC236}">
                <a16:creationId xmlns:a16="http://schemas.microsoft.com/office/drawing/2014/main" id="{255A7722-B089-4380-AA51-FE41FCC72B60}"/>
              </a:ext>
            </a:extLst>
          </p:cNvPr>
          <p:cNvSpPr/>
          <p:nvPr/>
        </p:nvSpPr>
        <p:spPr>
          <a:xfrm>
            <a:off x="4643438" y="1174192"/>
            <a:ext cx="4143404" cy="4118570"/>
          </a:xfrm>
          <a:prstGeom prst="roundRect">
            <a:avLst>
              <a:gd name="adj" fmla="val 4083"/>
            </a:avLst>
          </a:prstGeom>
          <a:gradFill>
            <a:gsLst>
              <a:gs pos="0">
                <a:srgbClr val="DAFE02"/>
              </a:gs>
              <a:gs pos="83000">
                <a:srgbClr val="FFFF00">
                  <a:alpha val="44000"/>
                </a:srgbClr>
              </a:gs>
              <a:gs pos="100000">
                <a:srgbClr val="FFCB25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244977" y="183906"/>
            <a:ext cx="7886700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-US" altLang="zh-TW" sz="3600">
                <a:solidFill>
                  <a:srgbClr val="FFFFFF"/>
                </a:solidFill>
                <a:latin typeface="Arial "/>
                <a:cs typeface="Arial"/>
                <a:sym typeface="Arial"/>
              </a:rPr>
              <a:t> Built-in dual </a:t>
            </a:r>
            <a:r>
              <a:rPr lang="en-US" altLang="zh-TW" sz="3600" spc="-150">
                <a:solidFill>
                  <a:srgbClr val="FFFFFF"/>
                </a:solidFill>
                <a:latin typeface="Arial "/>
                <a:cs typeface="Arial"/>
                <a:sym typeface="Arial"/>
              </a:rPr>
              <a:t>10GbE</a:t>
            </a:r>
            <a:r>
              <a:rPr lang="zh-TW" altLang="en-US" sz="3600" spc="-150">
                <a:solidFill>
                  <a:srgbClr val="FFFFFF"/>
                </a:solidFill>
                <a:latin typeface="Arial "/>
                <a:cs typeface="Arial"/>
                <a:sym typeface="Arial"/>
              </a:rPr>
              <a:t> SFP+ </a:t>
            </a:r>
            <a:r>
              <a:rPr lang="en-US" altLang="zh-TW" sz="3600">
                <a:solidFill>
                  <a:srgbClr val="FFFFFF"/>
                </a:solidFill>
                <a:latin typeface="Arial "/>
                <a:ea typeface="Microsoft JhengHei"/>
                <a:cs typeface="Arial"/>
                <a:sym typeface="Arial"/>
              </a:rPr>
              <a:t>ports</a:t>
            </a:r>
            <a:endParaRPr lang="en-US" sz="3600">
              <a:latin typeface="Arial "/>
              <a:ea typeface="Microsoft JhengHei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4643438" y="1360341"/>
            <a:ext cx="4143404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2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GbE x </a:t>
            </a:r>
            <a:r>
              <a:rPr lang="en-US" sz="2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(Throughput)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4844956" y="2542228"/>
            <a:ext cx="6015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/>
              <a:t>2000</a:t>
            </a:r>
          </a:p>
        </p:txBody>
      </p:sp>
      <p:cxnSp>
        <p:nvCxnSpPr>
          <p:cNvPr id="193" name="Shape 193"/>
          <p:cNvCxnSpPr/>
          <p:nvPr/>
        </p:nvCxnSpPr>
        <p:spPr>
          <a:xfrm>
            <a:off x="5446511" y="2227904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5" name="Shape 195"/>
          <p:cNvSpPr txBox="1"/>
          <p:nvPr/>
        </p:nvSpPr>
        <p:spPr>
          <a:xfrm>
            <a:off x="4888571" y="3024434"/>
            <a:ext cx="54894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/>
              <a:t>1500</a:t>
            </a:r>
            <a:endParaRPr lang="en-US" sz="1400"/>
          </a:p>
        </p:txBody>
      </p:sp>
      <p:cxnSp>
        <p:nvCxnSpPr>
          <p:cNvPr id="196" name="Shape 196"/>
          <p:cNvCxnSpPr/>
          <p:nvPr/>
        </p:nvCxnSpPr>
        <p:spPr>
          <a:xfrm>
            <a:off x="5446511" y="2710110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Shape 197"/>
          <p:cNvCxnSpPr/>
          <p:nvPr/>
        </p:nvCxnSpPr>
        <p:spPr>
          <a:xfrm>
            <a:off x="5446511" y="3192318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Shape 199"/>
          <p:cNvSpPr txBox="1"/>
          <p:nvPr/>
        </p:nvSpPr>
        <p:spPr>
          <a:xfrm>
            <a:off x="4901382" y="3531647"/>
            <a:ext cx="4887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cxnSp>
        <p:nvCxnSpPr>
          <p:cNvPr id="200" name="Shape 200"/>
          <p:cNvCxnSpPr/>
          <p:nvPr/>
        </p:nvCxnSpPr>
        <p:spPr>
          <a:xfrm>
            <a:off x="5446511" y="3674523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Shape 201"/>
          <p:cNvSpPr/>
          <p:nvPr/>
        </p:nvSpPr>
        <p:spPr>
          <a:xfrm>
            <a:off x="5875134" y="2396730"/>
            <a:ext cx="571500" cy="12776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018159" y="2542228"/>
            <a:ext cx="571500" cy="113219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5584315" y="3745961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Read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6732393" y="3745961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Write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5584315" y="2449935"/>
            <a:ext cx="1142999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</a:rPr>
              <a:t>2352</a:t>
            </a:r>
            <a:endParaRPr lang="en-US" sz="1200" b="1">
              <a:solidFill>
                <a:schemeClr val="lt1"/>
              </a:solidFill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6732393" y="2496076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</a:rPr>
              <a:t>2220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4829984" y="2075731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350"/>
              <a:t>2500</a:t>
            </a:r>
            <a:endParaRPr lang="en-US" sz="1350"/>
          </a:p>
        </p:txBody>
      </p:sp>
      <p:sp>
        <p:nvSpPr>
          <p:cNvPr id="227" name="Shape 227"/>
          <p:cNvSpPr/>
          <p:nvPr/>
        </p:nvSpPr>
        <p:spPr>
          <a:xfrm>
            <a:off x="4740064" y="4415228"/>
            <a:ext cx="4046400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>
                <a:solidFill>
                  <a:schemeClr val="bg1"/>
                </a:solidFill>
              </a:rPr>
              <a:t>Tested in QNAP Labs. Figures may vary by environments.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>
                <a:solidFill>
                  <a:schemeClr val="bg1"/>
                </a:solidFill>
              </a:rPr>
              <a:t>Test environment</a:t>
            </a:r>
            <a:r>
              <a:rPr lang="en-US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r>
              <a:rPr lang="en-US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NAS: </a:t>
            </a:r>
            <a:r>
              <a:rPr lang="en-US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TVS-1272XU-RP-i3-4G</a:t>
            </a:r>
            <a:r>
              <a:rPr lang="en-US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with QTS </a:t>
            </a:r>
            <a:r>
              <a:rPr lang="en-US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4.3.5</a:t>
            </a:r>
            <a:endParaRPr lang="en-US" sz="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Volume type: RAID 5; 16 x Intel S3500 240GB SSDs (SSDSC2BB240G4) </a:t>
            </a:r>
          </a:p>
        </p:txBody>
      </p:sp>
      <p:pic>
        <p:nvPicPr>
          <p:cNvPr id="24" name="Picture 26">
            <a:extLst>
              <a:ext uri="{FF2B5EF4-FFF2-40B4-BE49-F238E27FC236}">
                <a16:creationId xmlns:a16="http://schemas.microsoft.com/office/drawing/2014/main" id="{F342BC2E-27F4-406F-A425-687AF992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15" b="27496"/>
          <a:stretch/>
        </p:blipFill>
        <p:spPr>
          <a:xfrm>
            <a:off x="-169337" y="2966344"/>
            <a:ext cx="5182128" cy="1386107"/>
          </a:xfrm>
          <a:prstGeom prst="rect">
            <a:avLst/>
          </a:prstGeom>
          <a:effectLst>
            <a:outerShdw blurRad="50800" dir="8100000" algn="tr" rotWithShape="0">
              <a:prstClr val="black">
                <a:alpha val="40000"/>
              </a:prstClr>
            </a:outerShdw>
            <a:reflection blurRad="25400" stA="29000" endPos="30000" dir="5400000" sy="-100000" algn="bl" rotWithShape="0"/>
          </a:effectLst>
        </p:spPr>
      </p:pic>
      <p:sp>
        <p:nvSpPr>
          <p:cNvPr id="21" name="Shape 199">
            <a:extLst>
              <a:ext uri="{FF2B5EF4-FFF2-40B4-BE49-F238E27FC236}">
                <a16:creationId xmlns:a16="http://schemas.microsoft.com/office/drawing/2014/main" id="{DFACABE6-BE4E-4011-B4BD-F4BF3F6BCC7C}"/>
              </a:ext>
            </a:extLst>
          </p:cNvPr>
          <p:cNvSpPr txBox="1"/>
          <p:nvPr/>
        </p:nvSpPr>
        <p:spPr>
          <a:xfrm>
            <a:off x="4797592" y="3867984"/>
            <a:ext cx="677854" cy="3485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>
                <a:latin typeface="Arial "/>
              </a:rPr>
              <a:t>(MB/s)</a:t>
            </a:r>
            <a:endParaRPr lang="en-US" sz="1200" i="0" u="none" strike="noStrike" cap="none">
              <a:latin typeface="Arial 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342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91440"/>
            <a:ext cx="8016277" cy="822960"/>
          </a:xfrm>
        </p:spPr>
        <p:txBody>
          <a:bodyPr>
            <a:normAutofit fontScale="90000"/>
          </a:bodyPr>
          <a:lstStyle/>
          <a:p>
            <a:r>
              <a:rPr lang="en-US" altLang="zh-CN" sz="4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Smooth 4K playback &amp; transcoding</a:t>
            </a:r>
            <a:endParaRPr lang="en-US"/>
          </a:p>
        </p:txBody>
      </p:sp>
      <p:pic>
        <p:nvPicPr>
          <p:cNvPr id="3" name="Picture 15" descr="C:\Users\user\Desktop\CHT TS-251A451A Presentation File_PPT\HDMI.png">
            <a:extLst>
              <a:ext uri="{FF2B5EF4-FFF2-40B4-BE49-F238E27FC236}">
                <a16:creationId xmlns:a16="http://schemas.microsoft.com/office/drawing/2014/main" id="{56045471-D1B7-5247-B383-7B352D11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58" y="3833239"/>
            <a:ext cx="1354799" cy="31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4">
            <a:extLst>
              <a:ext uri="{FF2B5EF4-FFF2-40B4-BE49-F238E27FC236}">
                <a16:creationId xmlns:a16="http://schemas.microsoft.com/office/drawing/2014/main" id="{AD239C2B-5DCA-B540-98B7-68F7437B8E58}"/>
              </a:ext>
            </a:extLst>
          </p:cNvPr>
          <p:cNvSpPr txBox="1"/>
          <p:nvPr/>
        </p:nvSpPr>
        <p:spPr>
          <a:xfrm>
            <a:off x="3475172" y="2520068"/>
            <a:ext cx="2271574" cy="1231094"/>
          </a:xfrm>
          <a:prstGeom prst="rect">
            <a:avLst/>
          </a:prstGeom>
          <a:noFill/>
          <a:effectLst/>
        </p:spPr>
        <p:txBody>
          <a:bodyPr wrap="square" lIns="121908" tIns="60954" rIns="121908" bIns="60954" anchor="t">
            <a:spAutoFit/>
          </a:bodyPr>
          <a:lstStyle/>
          <a:p>
            <a:pPr algn="ctr" eaLnBrk="1" hangingPunct="1">
              <a:defRPr/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4K UHD</a:t>
            </a:r>
          </a:p>
          <a:p>
            <a:pPr algn="ct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1 x HDMI v2.0a</a:t>
            </a:r>
          </a:p>
          <a:p>
            <a:pPr algn="ct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3840 x 2160, 60 Hz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88E87311-44A7-F144-88F3-8C2660077E17}"/>
              </a:ext>
            </a:extLst>
          </p:cNvPr>
          <p:cNvSpPr txBox="1"/>
          <p:nvPr/>
        </p:nvSpPr>
        <p:spPr>
          <a:xfrm>
            <a:off x="6358396" y="2520068"/>
            <a:ext cx="2477075" cy="1231094"/>
          </a:xfrm>
          <a:prstGeom prst="rect">
            <a:avLst/>
          </a:prstGeom>
          <a:noFill/>
          <a:effectLst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1.10 GHz</a:t>
            </a:r>
          </a:p>
          <a:p>
            <a:pPr algn="ct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Intel UHD</a:t>
            </a:r>
          </a:p>
          <a:p>
            <a:pPr algn="ct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Graphics 630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sp>
        <p:nvSpPr>
          <p:cNvPr id="8" name="矩形 12">
            <a:extLst>
              <a:ext uri="{FF2B5EF4-FFF2-40B4-BE49-F238E27FC236}">
                <a16:creationId xmlns:a16="http://schemas.microsoft.com/office/drawing/2014/main" id="{EE6E59BE-D925-8447-8021-5F4825FA4D71}"/>
              </a:ext>
            </a:extLst>
          </p:cNvPr>
          <p:cNvSpPr/>
          <p:nvPr/>
        </p:nvSpPr>
        <p:spPr>
          <a:xfrm>
            <a:off x="6052571" y="2571750"/>
            <a:ext cx="67897" cy="1179411"/>
          </a:xfrm>
          <a:prstGeom prst="rect">
            <a:avLst/>
          </a:prstGeom>
          <a:solidFill>
            <a:srgbClr val="DAF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TW" altLang="en-US" sz="1800">
              <a:solidFill>
                <a:schemeClr val="bg1"/>
              </a:solidFill>
            </a:endParaRPr>
          </a:p>
        </p:txBody>
      </p:sp>
      <p:sp>
        <p:nvSpPr>
          <p:cNvPr id="9" name="Rectangle 60">
            <a:extLst>
              <a:ext uri="{FF2B5EF4-FFF2-40B4-BE49-F238E27FC236}">
                <a16:creationId xmlns:a16="http://schemas.microsoft.com/office/drawing/2014/main" id="{215A3E8A-12BC-D844-8D6D-97B6B6CD1091}"/>
              </a:ext>
            </a:extLst>
          </p:cNvPr>
          <p:cNvSpPr/>
          <p:nvPr/>
        </p:nvSpPr>
        <p:spPr>
          <a:xfrm>
            <a:off x="487642" y="4857302"/>
            <a:ext cx="5975060" cy="353931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zh-TW" sz="7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supported video and audio may vary depending on the software, hardware, and the e</a:t>
            </a:r>
            <a:r>
              <a:rPr lang="en-US" altLang="zh-TW" sz="7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</a:t>
            </a:r>
            <a:r>
              <a:rPr lang="zh-TW" sz="7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vironments. </a:t>
            </a:r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0" name="Shape 882">
            <a:extLst>
              <a:ext uri="{FF2B5EF4-FFF2-40B4-BE49-F238E27FC236}">
                <a16:creationId xmlns:a16="http://schemas.microsoft.com/office/drawing/2014/main" id="{637765DC-7858-C84A-8A1B-6C80B63F2525}"/>
              </a:ext>
            </a:extLst>
          </p:cNvPr>
          <p:cNvSpPr/>
          <p:nvPr/>
        </p:nvSpPr>
        <p:spPr>
          <a:xfrm flipH="1">
            <a:off x="139361" y="4871128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3578E6-6836-DE43-8163-684902252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9" y="1340661"/>
            <a:ext cx="2532351" cy="3231280"/>
          </a:xfrm>
          <a:prstGeom prst="rect">
            <a:avLst/>
          </a:prstGeom>
          <a:effectLst>
            <a:reflection blurRad="152400" stA="36000" endPos="23000" dist="50800" dir="5400000" sy="-100000" algn="bl" rotWithShape="0"/>
          </a:effectLst>
        </p:spPr>
      </p:pic>
      <p:sp>
        <p:nvSpPr>
          <p:cNvPr id="14" name="TextBox 44">
            <a:extLst>
              <a:ext uri="{FF2B5EF4-FFF2-40B4-BE49-F238E27FC236}">
                <a16:creationId xmlns:a16="http://schemas.microsoft.com/office/drawing/2014/main" id="{BD765BFD-EB79-2943-B083-95B43FB493E2}"/>
              </a:ext>
            </a:extLst>
          </p:cNvPr>
          <p:cNvSpPr txBox="1"/>
          <p:nvPr/>
        </p:nvSpPr>
        <p:spPr>
          <a:xfrm>
            <a:off x="3372228" y="1721196"/>
            <a:ext cx="5428581" cy="707874"/>
          </a:xfrm>
          <a:prstGeom prst="rect">
            <a:avLst/>
          </a:prstGeom>
          <a:noFill/>
          <a:effectLst/>
        </p:spPr>
        <p:txBody>
          <a:bodyPr wrap="square" lIns="121908" tIns="60954" rIns="121908" bIns="60954" anchor="t">
            <a:spAutoFit/>
          </a:bodyPr>
          <a:lstStyle/>
          <a:p>
            <a:pPr algn="ctr" eaLnBrk="1" hangingPunct="1">
              <a:defRPr/>
            </a:pPr>
            <a:r>
              <a:rPr lang="en-US" sz="3800" b="1">
                <a:solidFill>
                  <a:srgbClr val="DAFE02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Intel UHD Graphic 630</a:t>
            </a:r>
          </a:p>
        </p:txBody>
      </p:sp>
    </p:spTree>
    <p:extLst>
      <p:ext uri="{BB962C8B-B14F-4D97-AF65-F5344CB8AC3E}">
        <p14:creationId xmlns:p14="http://schemas.microsoft.com/office/powerpoint/2010/main" val="270858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平行四邊形 12">
            <a:extLst>
              <a:ext uri="{FF2B5EF4-FFF2-40B4-BE49-F238E27FC236}">
                <a16:creationId xmlns:a16="http://schemas.microsoft.com/office/drawing/2014/main" id="{C3AF15DB-7761-4217-91BB-8A9D0B9917DF}"/>
              </a:ext>
            </a:extLst>
          </p:cNvPr>
          <p:cNvSpPr/>
          <p:nvPr/>
        </p:nvSpPr>
        <p:spPr>
          <a:xfrm>
            <a:off x="4786315" y="3373679"/>
            <a:ext cx="4402986" cy="1030080"/>
          </a:xfrm>
          <a:custGeom>
            <a:avLst/>
            <a:gdLst>
              <a:gd name="connsiteX0" fmla="*/ 0 w 6143668"/>
              <a:gd name="connsiteY0" fmla="*/ 1030080 h 1030080"/>
              <a:gd name="connsiteX1" fmla="*/ 574033 w 6143668"/>
              <a:gd name="connsiteY1" fmla="*/ 0 h 1030080"/>
              <a:gd name="connsiteX2" fmla="*/ 6143668 w 6143668"/>
              <a:gd name="connsiteY2" fmla="*/ 0 h 1030080"/>
              <a:gd name="connsiteX3" fmla="*/ 5569635 w 6143668"/>
              <a:gd name="connsiteY3" fmla="*/ 1030080 h 1030080"/>
              <a:gd name="connsiteX4" fmla="*/ 0 w 6143668"/>
              <a:gd name="connsiteY4" fmla="*/ 1030080 h 1030080"/>
              <a:gd name="connsiteX0" fmla="*/ 0 w 5569635"/>
              <a:gd name="connsiteY0" fmla="*/ 1030080 h 1030080"/>
              <a:gd name="connsiteX1" fmla="*/ 574033 w 5569635"/>
              <a:gd name="connsiteY1" fmla="*/ 0 h 1030080"/>
              <a:gd name="connsiteX2" fmla="*/ 4325379 w 5569635"/>
              <a:gd name="connsiteY2" fmla="*/ 21021 h 1030080"/>
              <a:gd name="connsiteX3" fmla="*/ 5569635 w 5569635"/>
              <a:gd name="connsiteY3" fmla="*/ 1030080 h 1030080"/>
              <a:gd name="connsiteX4" fmla="*/ 0 w 5569635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2537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67420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9512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2986" h="1030080">
                <a:moveTo>
                  <a:pt x="0" y="1030080"/>
                </a:moveTo>
                <a:lnTo>
                  <a:pt x="574033" y="0"/>
                </a:lnTo>
                <a:lnTo>
                  <a:pt x="4395129" y="21021"/>
                </a:lnTo>
                <a:lnTo>
                  <a:pt x="4402986" y="1030080"/>
                </a:lnTo>
                <a:lnTo>
                  <a:pt x="0" y="1030080"/>
                </a:lnTo>
                <a:close/>
              </a:path>
            </a:pathLst>
          </a:custGeom>
          <a:blipFill dpi="0" rotWithShape="1">
            <a:blip r:embed="rId2">
              <a:alphaModFix amt="37000"/>
            </a:blip>
            <a:srcRect/>
            <a:stretch>
              <a:fillRect/>
            </a:stretch>
          </a:blip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3" name="平行四邊形 12"/>
          <p:cNvSpPr/>
          <p:nvPr/>
        </p:nvSpPr>
        <p:spPr>
          <a:xfrm>
            <a:off x="4786315" y="2171776"/>
            <a:ext cx="4402986" cy="1030080"/>
          </a:xfrm>
          <a:custGeom>
            <a:avLst/>
            <a:gdLst>
              <a:gd name="connsiteX0" fmla="*/ 0 w 6143668"/>
              <a:gd name="connsiteY0" fmla="*/ 1030080 h 1030080"/>
              <a:gd name="connsiteX1" fmla="*/ 574033 w 6143668"/>
              <a:gd name="connsiteY1" fmla="*/ 0 h 1030080"/>
              <a:gd name="connsiteX2" fmla="*/ 6143668 w 6143668"/>
              <a:gd name="connsiteY2" fmla="*/ 0 h 1030080"/>
              <a:gd name="connsiteX3" fmla="*/ 5569635 w 6143668"/>
              <a:gd name="connsiteY3" fmla="*/ 1030080 h 1030080"/>
              <a:gd name="connsiteX4" fmla="*/ 0 w 6143668"/>
              <a:gd name="connsiteY4" fmla="*/ 1030080 h 1030080"/>
              <a:gd name="connsiteX0" fmla="*/ 0 w 5569635"/>
              <a:gd name="connsiteY0" fmla="*/ 1030080 h 1030080"/>
              <a:gd name="connsiteX1" fmla="*/ 574033 w 5569635"/>
              <a:gd name="connsiteY1" fmla="*/ 0 h 1030080"/>
              <a:gd name="connsiteX2" fmla="*/ 4325379 w 5569635"/>
              <a:gd name="connsiteY2" fmla="*/ 21021 h 1030080"/>
              <a:gd name="connsiteX3" fmla="*/ 5569635 w 5569635"/>
              <a:gd name="connsiteY3" fmla="*/ 1030080 h 1030080"/>
              <a:gd name="connsiteX4" fmla="*/ 0 w 5569635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2537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67420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9512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2986" h="1030080">
                <a:moveTo>
                  <a:pt x="0" y="1030080"/>
                </a:moveTo>
                <a:lnTo>
                  <a:pt x="574033" y="0"/>
                </a:lnTo>
                <a:lnTo>
                  <a:pt x="4395129" y="21021"/>
                </a:lnTo>
                <a:lnTo>
                  <a:pt x="4402986" y="1030080"/>
                </a:lnTo>
                <a:lnTo>
                  <a:pt x="0" y="1030080"/>
                </a:lnTo>
                <a:close/>
              </a:path>
            </a:pathLst>
          </a:custGeom>
          <a:blipFill dpi="0" rotWithShape="1">
            <a:blip r:embed="rId2">
              <a:alphaModFix amt="37000"/>
            </a:blip>
            <a:srcRect/>
            <a:stretch>
              <a:fillRect/>
            </a:stretch>
          </a:blip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18030" y="1928808"/>
            <a:ext cx="5511614" cy="1049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52" y="126340"/>
            <a:ext cx="9042551" cy="82296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 "/>
              </a:rPr>
              <a:t>QTS &amp; virtualization increase productivity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857369"/>
            <a:ext cx="5290780" cy="3162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0595" y="1037434"/>
            <a:ext cx="4393405" cy="861762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>
              <a:defRPr/>
            </a:pPr>
            <a:r>
              <a:rPr lang="zh-TW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Supports Windo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w</a:t>
            </a:r>
            <a:r>
              <a:rPr lang="zh-TW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/Linux</a:t>
            </a:r>
            <a:r>
              <a:rPr lang="zh-TW" altLang="en-US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VMs</a:t>
            </a:r>
            <a:r>
              <a:rPr lang="zh-TW" altLang="en-US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and</a:t>
            </a:r>
            <a:r>
              <a:rPr lang="zh-TW" altLang="en-US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c</a:t>
            </a:r>
            <a:r>
              <a:rPr lang="zh-TW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ontainers</a:t>
            </a:r>
            <a:endParaRPr lang="zh-TW" altLang="zh-TW" sz="2400">
              <a:solidFill>
                <a:schemeClr val="bg1"/>
              </a:solidFill>
              <a:latin typeface="新細明體"/>
              <a:ea typeface="新細明體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7962" y="1037434"/>
            <a:ext cx="3740913" cy="1169539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>
              <a:defRPr/>
            </a:pPr>
            <a:r>
              <a:rPr lang="zh-TW" altLang="zh-TW" sz="2000" b="1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QTS 4.3.</a:t>
            </a:r>
            <a:r>
              <a:rPr lang="en-US" altLang="zh-TW" sz="2000" b="1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5</a:t>
            </a:r>
            <a:endParaRPr lang="zh-TW" altLang="zh-TW" sz="2000">
              <a:solidFill>
                <a:srgbClr val="D0F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zh-TW" altLang="zh-TW" sz="1400" b="1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Storage &amp; Snapshot Manager</a:t>
            </a:r>
            <a:r>
              <a:rPr lang="en-US" altLang="zh-TW" sz="1400" b="1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, and new virtualization network functions</a:t>
            </a:r>
            <a:endParaRPr lang="en-US" altLang="zh-TW" sz="1400">
              <a:solidFill>
                <a:srgbClr val="D0F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zh-TW" altLang="en-US" sz="2000" b="1">
              <a:solidFill>
                <a:srgbClr val="D0F8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7721" y="2330505"/>
            <a:ext cx="2786050" cy="67709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Virtualization 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3556" y="3592120"/>
            <a:ext cx="2714612" cy="67709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Container 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820" y="2273162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820" y="3514040"/>
            <a:ext cx="785818" cy="785818"/>
          </a:xfrm>
          <a:prstGeom prst="rect">
            <a:avLst/>
          </a:prstGeom>
          <a:noFill/>
        </p:spPr>
      </p:pic>
      <p:pic>
        <p:nvPicPr>
          <p:cNvPr id="18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408" y="953348"/>
            <a:ext cx="917276" cy="897904"/>
          </a:xfrm>
          <a:prstGeom prst="rect">
            <a:avLst/>
          </a:prstGeom>
          <a:noFill/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3636095-0548-4A46-BA56-684E4C6F5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" y="2191508"/>
            <a:ext cx="3988448" cy="22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73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F7EC8F46-91F7-4F82-B853-3EC6E38E41CE}"/>
              </a:ext>
            </a:extLst>
          </p:cNvPr>
          <p:cNvSpPr txBox="1">
            <a:spLocks/>
          </p:cNvSpPr>
          <p:nvPr/>
        </p:nvSpPr>
        <p:spPr>
          <a:xfrm>
            <a:off x="938580" y="2496446"/>
            <a:ext cx="3535401" cy="1029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US" altLang="zh-TW" sz="2800">
                <a:solidFill>
                  <a:srgbClr val="FFFFFF"/>
                </a:solidFill>
                <a:latin typeface="微軟正黑體" panose="020B0604030504040204" pitchFamily="34" charset="-120"/>
                <a:cs typeface="Arial Unicode MS" pitchFamily="34" charset="-120"/>
              </a:rPr>
              <a:t>Double the ROI of purchasing SSDs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EFAEA69-3AA6-4427-9B98-492DB74361E5}"/>
              </a:ext>
            </a:extLst>
          </p:cNvPr>
          <p:cNvSpPr/>
          <p:nvPr/>
        </p:nvSpPr>
        <p:spPr>
          <a:xfrm>
            <a:off x="1138447" y="3654249"/>
            <a:ext cx="3212487" cy="646331"/>
          </a:xfrm>
          <a:prstGeom prst="rect">
            <a:avLst/>
          </a:prstGeom>
          <a:solidFill>
            <a:srgbClr val="D0F8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SSD Over-provisioning,  Snapshot Remote Restore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9F116DB-E2B7-406C-B9BC-38437F34E794}"/>
              </a:ext>
            </a:extLst>
          </p:cNvPr>
          <p:cNvGrpSpPr/>
          <p:nvPr/>
        </p:nvGrpSpPr>
        <p:grpSpPr>
          <a:xfrm>
            <a:off x="1264153" y="1157041"/>
            <a:ext cx="2954756" cy="1218439"/>
            <a:chOff x="1141783" y="1560667"/>
            <a:chExt cx="2954756" cy="1218439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1BAA53B6-2276-4881-AC94-9610104A4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41783" y="2165057"/>
              <a:ext cx="2948954" cy="614049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47B49AC4-0347-4FDC-8AE2-80BAD23EE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1783" y="1560667"/>
              <a:ext cx="2954756" cy="502363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CEC73E8C-5648-43B4-BB62-8D75E25D3593}"/>
              </a:ext>
            </a:extLst>
          </p:cNvPr>
          <p:cNvSpPr/>
          <p:nvPr/>
        </p:nvSpPr>
        <p:spPr>
          <a:xfrm>
            <a:off x="1138448" y="1026665"/>
            <a:ext cx="3212487" cy="3414706"/>
          </a:xfrm>
          <a:prstGeom prst="rect">
            <a:avLst/>
          </a:prstGeom>
          <a:noFill/>
          <a:ln w="57150">
            <a:solidFill>
              <a:srgbClr val="DAF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784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6A27084A-23B3-4A69-AE8E-7B626606A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0554143-6723-46C4-A8C9-CC4DE72A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91440"/>
            <a:ext cx="8868047" cy="822960"/>
          </a:xfrm>
        </p:spPr>
        <p:txBody>
          <a:bodyPr>
            <a:noAutofit/>
          </a:bodyPr>
          <a:lstStyle/>
          <a:p>
            <a:r>
              <a:rPr lang="zh-TW" altLang="en-US" sz="3600">
                <a:latin typeface="Arial "/>
                <a:ea typeface="Arial Unicode MS" pitchFamily="34" charset="-120"/>
                <a:cs typeface="Arial Unicode MS" pitchFamily="34" charset="-120"/>
              </a:rPr>
              <a:t>SSD </a:t>
            </a:r>
            <a:r>
              <a:rPr lang="en-US" altLang="zh-TW" sz="3600">
                <a:latin typeface="Arial "/>
                <a:ea typeface="Arial Unicode MS" pitchFamily="34" charset="-120"/>
                <a:cs typeface="Arial Unicode MS" pitchFamily="34" charset="-120"/>
              </a:rPr>
              <a:t>Usage In Network Attach Storage</a:t>
            </a:r>
            <a:endParaRPr lang="zh-TW" altLang="en-US" sz="3600">
              <a:latin typeface="Arial "/>
              <a:ea typeface="Arial Unicode MS" pitchFamily="34" charset="-120"/>
              <a:cs typeface="Arial Unicode MS" pitchFamily="34" charset="-120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9ED209BC-FC8A-3C45-A739-F03545E44A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5695" y="2585978"/>
          <a:ext cx="4098770" cy="1195604"/>
        </p:xfrm>
        <a:graphic>
          <a:graphicData uri="http://schemas.openxmlformats.org/drawingml/2006/table">
            <a:tbl>
              <a:tblPr firstRow="1" bandRow="1"/>
              <a:tblGrid>
                <a:gridCol w="1038309">
                  <a:extLst>
                    <a:ext uri="{9D8B030D-6E8A-4147-A177-3AD203B41FA5}">
                      <a16:colId xmlns:a16="http://schemas.microsoft.com/office/drawing/2014/main" val="649002736"/>
                    </a:ext>
                  </a:extLst>
                </a:gridCol>
                <a:gridCol w="1357118">
                  <a:extLst>
                    <a:ext uri="{9D8B030D-6E8A-4147-A177-3AD203B41FA5}">
                      <a16:colId xmlns:a16="http://schemas.microsoft.com/office/drawing/2014/main" val="3895754092"/>
                    </a:ext>
                  </a:extLst>
                </a:gridCol>
                <a:gridCol w="1703343">
                  <a:extLst>
                    <a:ext uri="{9D8B030D-6E8A-4147-A177-3AD203B41FA5}">
                      <a16:colId xmlns:a16="http://schemas.microsoft.com/office/drawing/2014/main" val="2874247263"/>
                    </a:ext>
                  </a:extLst>
                </a:gridCol>
              </a:tblGrid>
              <a:tr h="6341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Drive Type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C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Sequential</a:t>
                      </a:r>
                      <a:r>
                        <a:rPr lang="en-US" altLang="zh-TW" sz="1400" b="1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 Access </a:t>
                      </a: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(MB/s)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C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Random Access </a:t>
                      </a: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(IOPS)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FC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476119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HDD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100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350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7564727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SSD 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300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60000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179924"/>
                  </a:ext>
                </a:extLst>
              </a:tr>
            </a:tbl>
          </a:graphicData>
        </a:graphic>
      </p:graphicFrame>
      <p:pic>
        <p:nvPicPr>
          <p:cNvPr id="17" name="圖片 13">
            <a:extLst>
              <a:ext uri="{FF2B5EF4-FFF2-40B4-BE49-F238E27FC236}">
                <a16:creationId xmlns:a16="http://schemas.microsoft.com/office/drawing/2014/main" id="{3A8038A9-188F-7C41-AC7B-5AF5C96036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485392" y="4005954"/>
            <a:ext cx="2350343" cy="613454"/>
          </a:xfrm>
          <a:prstGeom prst="rect">
            <a:avLst/>
          </a:prstGeom>
        </p:spPr>
      </p:pic>
      <p:pic>
        <p:nvPicPr>
          <p:cNvPr id="18" name="圖片 13">
            <a:extLst>
              <a:ext uri="{FF2B5EF4-FFF2-40B4-BE49-F238E27FC236}">
                <a16:creationId xmlns:a16="http://schemas.microsoft.com/office/drawing/2014/main" id="{2BCFA0DD-F76D-794E-B163-981D8FDC0E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2559325" y="3932535"/>
            <a:ext cx="2222580" cy="757255"/>
          </a:xfrm>
          <a:prstGeom prst="rect">
            <a:avLst/>
          </a:prstGeom>
        </p:spPr>
      </p:pic>
      <p:sp>
        <p:nvSpPr>
          <p:cNvPr id="19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08325" y="4784808"/>
            <a:ext cx="4549559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https://w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  <a:sym typeface="Microsoft JhengHei"/>
              </a:rPr>
              <a:t>ww.sandisk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business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da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ta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center/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  <a:sym typeface="Microsoft JhengHei"/>
              </a:rPr>
              <a:t>resou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ces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/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wh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te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-pap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e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s/the-ssd-enabled-pc-total-cost-of-ownership</a:t>
            </a:r>
            <a:endParaRPr lang="zh-TW" altLang="en-US" sz="700" i="0" u="none" strike="noStrike" cap="none"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387CE50-510A-9E46-8298-A302D0E0BFFF}"/>
              </a:ext>
            </a:extLst>
          </p:cNvPr>
          <p:cNvGrpSpPr/>
          <p:nvPr/>
        </p:nvGrpSpPr>
        <p:grpSpPr>
          <a:xfrm>
            <a:off x="4880596" y="2396359"/>
            <a:ext cx="3967112" cy="2747141"/>
            <a:chOff x="4880596" y="2396359"/>
            <a:chExt cx="3967112" cy="2747141"/>
          </a:xfrm>
        </p:grpSpPr>
        <p:sp>
          <p:nvSpPr>
            <p:cNvPr id="4" name="圓角矩形 3">
              <a:extLst>
                <a:ext uri="{FF2B5EF4-FFF2-40B4-BE49-F238E27FC236}">
                  <a16:creationId xmlns:a16="http://schemas.microsoft.com/office/drawing/2014/main" id="{54EA36BD-80C0-CF42-B975-02AAE48D4C0F}"/>
                </a:ext>
              </a:extLst>
            </p:cNvPr>
            <p:cNvSpPr/>
            <p:nvPr/>
          </p:nvSpPr>
          <p:spPr>
            <a:xfrm>
              <a:off x="4880596" y="2396359"/>
              <a:ext cx="3967112" cy="2444710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1" name="圖片 5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id="{452FD0ED-2BFE-554E-A006-F7D7A3062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5423" y="2497165"/>
              <a:ext cx="3666076" cy="2258336"/>
            </a:xfrm>
            <a:prstGeom prst="rect">
              <a:avLst/>
            </a:prstGeom>
          </p:spPr>
        </p:pic>
        <p:sp>
          <p:nvSpPr>
            <p:cNvPr id="20" name="Shape 141">
              <a:extLst>
                <a:ext uri="{FF2B5EF4-FFF2-40B4-BE49-F238E27FC236}">
                  <a16:creationId xmlns:a16="http://schemas.microsoft.com/office/drawing/2014/main" id="{C59E2C35-FB5B-B342-BA9F-EFC29A585934}"/>
                </a:ext>
              </a:extLst>
            </p:cNvPr>
            <p:cNvSpPr txBox="1"/>
            <p:nvPr/>
          </p:nvSpPr>
          <p:spPr>
            <a:xfrm>
              <a:off x="5377179" y="4841582"/>
              <a:ext cx="2908454" cy="301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zh-TW" altLang="zh-TW" sz="800" b="1">
                  <a:latin typeface="Microsoft JhengHei"/>
                  <a:ea typeface="Microsoft JhengHei"/>
                  <a:cs typeface="Microsoft JhengHei"/>
                </a:rPr>
                <a:t>S</a:t>
              </a:r>
              <a:r>
                <a:rPr lang="en-US" altLang="zh-TW" sz="800" b="1" err="1">
                  <a:latin typeface="Microsoft JhengHei"/>
                  <a:ea typeface="Microsoft JhengHei"/>
                  <a:cs typeface="Microsoft JhengHei"/>
                </a:rPr>
                <a:t>anDisk‘s</a:t>
              </a:r>
              <a:r>
                <a:rPr lang="en-US" altLang="zh-TW" sz="800" b="1">
                  <a:latin typeface="Microsoft JhengHei"/>
                  <a:ea typeface="Microsoft JhengHei"/>
                  <a:cs typeface="Microsoft JhengHei"/>
                </a:rPr>
                <a:t> Statistic for Global SSD/HDD Price Trend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39078F3D-E454-4B26-9700-053C888BCA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99" y="2023186"/>
            <a:ext cx="2014666" cy="190386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4F40D5D-3D3E-4110-A93C-E02854BF0B63}"/>
              </a:ext>
            </a:extLst>
          </p:cNvPr>
          <p:cNvSpPr/>
          <p:nvPr/>
        </p:nvSpPr>
        <p:spPr>
          <a:xfrm>
            <a:off x="7208378" y="2205675"/>
            <a:ext cx="1636121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SanDisk evaluate the </a:t>
            </a:r>
            <a:b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</a:b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256 GB SSD 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per GB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price in 2018 is only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30% compare to 2013</a:t>
            </a:r>
            <a:endParaRPr lang="zh-TW" altLang="en-US" sz="11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6F84729D-3BF3-479F-89E2-88C620382A20}"/>
              </a:ext>
            </a:extLst>
          </p:cNvPr>
          <p:cNvSpPr txBox="1">
            <a:spLocks/>
          </p:cNvSpPr>
          <p:nvPr/>
        </p:nvSpPr>
        <p:spPr>
          <a:xfrm>
            <a:off x="335298" y="1042731"/>
            <a:ext cx="7196287" cy="1457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</a:rPr>
              <a:t>SSD</a:t>
            </a:r>
            <a:r>
              <a:rPr lang="zh-TW" altLang="en-US" sz="16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</a:rPr>
              <a:t>can provide high random IOPS for multi-clients sync and business applications that can not be achieved by HDD.</a:t>
            </a:r>
            <a:endParaRPr lang="zh-TW" altLang="zh-TW" sz="16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</a:rPr>
              <a:t>In 2018, SSD price also comes close to the sweet spot.</a:t>
            </a: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</a:rPr>
              <a:t>Besides choosing the right SSD, you should also choose right NAS!  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3022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D752F395-F3F4-4BF1-9FA2-17A6FE909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774EF1BB-132F-4FB2-9178-52E34D762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>
                <a:latin typeface="Arial "/>
              </a:rPr>
              <a:t>QNAP SSD </a:t>
            </a:r>
            <a:r>
              <a:rPr lang="en-US" altLang="zh-TW" sz="3600">
                <a:latin typeface="Arial "/>
              </a:rPr>
              <a:t>Global Cache and </a:t>
            </a:r>
            <a:r>
              <a:rPr lang="en-US" altLang="zh-TW" sz="3600" err="1">
                <a:latin typeface="Arial "/>
              </a:rPr>
              <a:t>Qtier</a:t>
            </a:r>
            <a:endParaRPr lang="zh-TW" altLang="en-US" sz="3600">
              <a:latin typeface="Arial 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682C629-8B9D-4A63-9792-283A4911DE54}"/>
              </a:ext>
            </a:extLst>
          </p:cNvPr>
          <p:cNvGrpSpPr/>
          <p:nvPr/>
        </p:nvGrpSpPr>
        <p:grpSpPr>
          <a:xfrm>
            <a:off x="68600" y="2474703"/>
            <a:ext cx="9075400" cy="2577357"/>
            <a:chOff x="68600" y="2474703"/>
            <a:chExt cx="9075400" cy="2577357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CBA2C33E-2852-E34F-8BC1-96BA074DDD85}"/>
                </a:ext>
              </a:extLst>
            </p:cNvPr>
            <p:cNvGrpSpPr/>
            <p:nvPr/>
          </p:nvGrpSpPr>
          <p:grpSpPr>
            <a:xfrm>
              <a:off x="4591985" y="2488134"/>
              <a:ext cx="4449816" cy="2152409"/>
              <a:chOff x="221000" y="2347979"/>
              <a:chExt cx="4449816" cy="2152409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AC78C176-E408-FC42-ACD0-4133E670DC23}"/>
                  </a:ext>
                </a:extLst>
              </p:cNvPr>
              <p:cNvSpPr/>
              <p:nvPr/>
            </p:nvSpPr>
            <p:spPr>
              <a:xfrm>
                <a:off x="221000" y="2347979"/>
                <a:ext cx="4449816" cy="66181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30" name="圓角矩形 29">
                <a:extLst>
                  <a:ext uri="{FF2B5EF4-FFF2-40B4-BE49-F238E27FC236}">
                    <a16:creationId xmlns:a16="http://schemas.microsoft.com/office/drawing/2014/main" id="{43787469-4ED2-A14C-92D2-A5AE096850C1}"/>
                  </a:ext>
                </a:extLst>
              </p:cNvPr>
              <p:cNvSpPr/>
              <p:nvPr/>
            </p:nvSpPr>
            <p:spPr>
              <a:xfrm>
                <a:off x="221000" y="2905224"/>
                <a:ext cx="4449816" cy="1595164"/>
              </a:xfrm>
              <a:prstGeom prst="roundRect">
                <a:avLst>
                  <a:gd name="adj" fmla="val 3914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EB457BE-A274-6E4D-AB53-14973CA0FFD8}"/>
                </a:ext>
              </a:extLst>
            </p:cNvPr>
            <p:cNvSpPr/>
            <p:nvPr/>
          </p:nvSpPr>
          <p:spPr>
            <a:xfrm>
              <a:off x="68600" y="2494292"/>
              <a:ext cx="4449816" cy="6618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圓角矩形 25">
              <a:extLst>
                <a:ext uri="{FF2B5EF4-FFF2-40B4-BE49-F238E27FC236}">
                  <a16:creationId xmlns:a16="http://schemas.microsoft.com/office/drawing/2014/main" id="{83ABCE2C-B929-1E44-A731-17AA7EAA369D}"/>
                </a:ext>
              </a:extLst>
            </p:cNvPr>
            <p:cNvSpPr/>
            <p:nvPr/>
          </p:nvSpPr>
          <p:spPr>
            <a:xfrm>
              <a:off x="68600" y="3051537"/>
              <a:ext cx="4449816" cy="2000523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150A5FE-C45E-4B04-B4E3-63143E78E619}"/>
                </a:ext>
              </a:extLst>
            </p:cNvPr>
            <p:cNvSpPr/>
            <p:nvPr/>
          </p:nvSpPr>
          <p:spPr>
            <a:xfrm>
              <a:off x="212240" y="4101415"/>
              <a:ext cx="4163941" cy="33523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Storage Pool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0CABC76-68FB-4864-84A4-243548C07305}"/>
                </a:ext>
              </a:extLst>
            </p:cNvPr>
            <p:cNvSpPr/>
            <p:nvPr/>
          </p:nvSpPr>
          <p:spPr>
            <a:xfrm>
              <a:off x="200065" y="3640931"/>
              <a:ext cx="1977499" cy="3352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Volume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FEC4C06-901D-4C7F-BAC0-B875511961E7}"/>
                </a:ext>
              </a:extLst>
            </p:cNvPr>
            <p:cNvSpPr/>
            <p:nvPr/>
          </p:nvSpPr>
          <p:spPr>
            <a:xfrm>
              <a:off x="2273062" y="3626700"/>
              <a:ext cx="210312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Block-based LUN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11C15FC-419C-4414-8509-EFB644CD75B7}"/>
                </a:ext>
              </a:extLst>
            </p:cNvPr>
            <p:cNvSpPr/>
            <p:nvPr/>
          </p:nvSpPr>
          <p:spPr>
            <a:xfrm>
              <a:off x="200422" y="4535190"/>
              <a:ext cx="98298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0151BFF-06F2-4E29-A142-2634D6B53D2D}"/>
                </a:ext>
              </a:extLst>
            </p:cNvPr>
            <p:cNvSpPr/>
            <p:nvPr/>
          </p:nvSpPr>
          <p:spPr>
            <a:xfrm>
              <a:off x="1282462" y="4527570"/>
              <a:ext cx="93726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324C42C-AA95-4453-975C-B1D7818B15DC}"/>
                </a:ext>
              </a:extLst>
            </p:cNvPr>
            <p:cNvSpPr/>
            <p:nvPr/>
          </p:nvSpPr>
          <p:spPr>
            <a:xfrm>
              <a:off x="2318782" y="4527570"/>
              <a:ext cx="97536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79B72BC-F56A-4140-AFCA-307B5AE362BB}"/>
                </a:ext>
              </a:extLst>
            </p:cNvPr>
            <p:cNvSpPr/>
            <p:nvPr/>
          </p:nvSpPr>
          <p:spPr>
            <a:xfrm>
              <a:off x="3393202" y="4519950"/>
              <a:ext cx="98298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B33F8BB-9EA0-43E1-B124-30DEB81B4E06}"/>
                </a:ext>
              </a:extLst>
            </p:cNvPr>
            <p:cNvSpPr/>
            <p:nvPr/>
          </p:nvSpPr>
          <p:spPr>
            <a:xfrm>
              <a:off x="4661349" y="3752676"/>
              <a:ext cx="2125980" cy="3581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err="1">
                  <a:latin typeface="微軟正黑體" pitchFamily="34" charset="-120"/>
                  <a:ea typeface="微軟正黑體" pitchFamily="34" charset="-120"/>
                </a:rPr>
                <a:t>Qtier</a:t>
              </a:r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 Pool SSD Tier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FBD47CB-7F01-4FFB-9C49-FF74CCE0A50D}"/>
                </a:ext>
              </a:extLst>
            </p:cNvPr>
            <p:cNvSpPr/>
            <p:nvPr/>
          </p:nvSpPr>
          <p:spPr>
            <a:xfrm>
              <a:off x="4661348" y="3307690"/>
              <a:ext cx="982981" cy="3386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13EC46-8B34-4C09-81CB-E2E7148799B1}"/>
                </a:ext>
              </a:extLst>
            </p:cNvPr>
            <p:cNvSpPr/>
            <p:nvPr/>
          </p:nvSpPr>
          <p:spPr>
            <a:xfrm>
              <a:off x="5644329" y="3309054"/>
              <a:ext cx="1085588" cy="3386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67C9662-CC9E-43F5-ACE0-03475FDD80DE}"/>
                </a:ext>
              </a:extLst>
            </p:cNvPr>
            <p:cNvSpPr/>
            <p:nvPr/>
          </p:nvSpPr>
          <p:spPr>
            <a:xfrm>
              <a:off x="6837907" y="4216652"/>
              <a:ext cx="98298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F658A6F-9350-4FDB-B9E3-DCC8A029AC55}"/>
                </a:ext>
              </a:extLst>
            </p:cNvPr>
            <p:cNvSpPr/>
            <p:nvPr/>
          </p:nvSpPr>
          <p:spPr>
            <a:xfrm>
              <a:off x="7919947" y="4215798"/>
              <a:ext cx="993362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22E36A6-9AA5-4664-92BC-077426275155}"/>
                </a:ext>
              </a:extLst>
            </p:cNvPr>
            <p:cNvSpPr/>
            <p:nvPr/>
          </p:nvSpPr>
          <p:spPr>
            <a:xfrm>
              <a:off x="218864" y="3208503"/>
              <a:ext cx="4157318" cy="30162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SSD</a:t>
              </a:r>
              <a:r>
                <a:rPr lang="zh-TW" altLang="en-US" sz="120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Cache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CB54233-7DD1-41D2-9561-CA450F7F5AF8}"/>
                </a:ext>
              </a:extLst>
            </p:cNvPr>
            <p:cNvSpPr/>
            <p:nvPr/>
          </p:nvSpPr>
          <p:spPr>
            <a:xfrm>
              <a:off x="4661349" y="4223418"/>
              <a:ext cx="982980" cy="3581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SSD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27A43BD-6576-4DED-A37C-3A3496E27731}"/>
                </a:ext>
              </a:extLst>
            </p:cNvPr>
            <p:cNvSpPr/>
            <p:nvPr/>
          </p:nvSpPr>
          <p:spPr>
            <a:xfrm>
              <a:off x="5739779" y="4215798"/>
              <a:ext cx="1018318" cy="3581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/>
                <a:t>SSD</a:t>
              </a:r>
              <a:endParaRPr lang="zh-TW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2D08D229-95D7-476D-9A0C-473B5CE089FA}"/>
                </a:ext>
              </a:extLst>
            </p:cNvPr>
            <p:cNvSpPr/>
            <p:nvPr/>
          </p:nvSpPr>
          <p:spPr>
            <a:xfrm>
              <a:off x="6787329" y="3752676"/>
              <a:ext cx="2125980" cy="3581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err="1">
                  <a:latin typeface="微軟正黑體" pitchFamily="34" charset="-120"/>
                  <a:ea typeface="微軟正黑體" pitchFamily="34" charset="-120"/>
                </a:rPr>
                <a:t>Qtier</a:t>
              </a:r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 Pool HDD Tier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3BDC5C1C-B8DC-481D-B7B3-412D075B5691}"/>
                </a:ext>
              </a:extLst>
            </p:cNvPr>
            <p:cNvSpPr txBox="1"/>
            <p:nvPr/>
          </p:nvSpPr>
          <p:spPr>
            <a:xfrm>
              <a:off x="103958" y="2488134"/>
              <a:ext cx="43382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 "/>
                </a:rPr>
                <a:t>SSD Cache let all data enter cache and read </a:t>
              </a:r>
              <a:br>
                <a:rPr lang="en-US" altLang="zh-TW" sz="1500" b="1">
                  <a:solidFill>
                    <a:schemeClr val="bg1"/>
                  </a:solidFill>
                  <a:latin typeface="Arial "/>
                </a:rPr>
              </a:br>
              <a:r>
                <a:rPr lang="en-US" altLang="zh-TW" sz="1500" b="1">
                  <a:solidFill>
                    <a:schemeClr val="bg1"/>
                  </a:solidFill>
                  <a:latin typeface="Arial "/>
                </a:rPr>
                <a:t>hot data from the storage in real time</a:t>
              </a:r>
              <a:endParaRPr lang="zh-TW" altLang="en-US" sz="1500" b="1">
                <a:solidFill>
                  <a:schemeClr val="bg1"/>
                </a:solidFill>
                <a:latin typeface="Arial 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B0DB030-2BB7-4038-8778-CB53D5DA3F34}"/>
                </a:ext>
              </a:extLst>
            </p:cNvPr>
            <p:cNvSpPr txBox="1"/>
            <p:nvPr/>
          </p:nvSpPr>
          <p:spPr>
            <a:xfrm>
              <a:off x="4564368" y="2474703"/>
              <a:ext cx="4517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 err="1">
                  <a:solidFill>
                    <a:schemeClr val="bg1"/>
                  </a:solidFill>
                  <a:latin typeface="Arial "/>
                </a:rPr>
                <a:t>Qtier</a:t>
              </a:r>
              <a:r>
                <a:rPr lang="en-US" altLang="zh-TW" sz="1500" b="1">
                  <a:solidFill>
                    <a:schemeClr val="bg1"/>
                  </a:solidFill>
                  <a:latin typeface="Arial "/>
                </a:rPr>
                <a:t> utilizes SSD space and let data block be reallocated based on hot or cold in the storage</a:t>
              </a:r>
              <a:endParaRPr lang="zh-TW" altLang="en-US" sz="1500" b="1">
                <a:solidFill>
                  <a:schemeClr val="bg1"/>
                </a:solidFill>
                <a:latin typeface="Arial 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1CED8EE8-9FA4-4033-9431-CF010AB64371}"/>
                </a:ext>
              </a:extLst>
            </p:cNvPr>
            <p:cNvSpPr txBox="1"/>
            <p:nvPr/>
          </p:nvSpPr>
          <p:spPr>
            <a:xfrm>
              <a:off x="5312615" y="3329210"/>
              <a:ext cx="903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Volume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200AED24-FBF2-4593-AB51-F1C00A35E652}"/>
                </a:ext>
              </a:extLst>
            </p:cNvPr>
            <p:cNvSpPr/>
            <p:nvPr/>
          </p:nvSpPr>
          <p:spPr>
            <a:xfrm>
              <a:off x="6807092" y="3294562"/>
              <a:ext cx="1110789" cy="3386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7D6124D0-2E11-40DC-9B40-55AC08A53F06}"/>
                </a:ext>
              </a:extLst>
            </p:cNvPr>
            <p:cNvSpPr/>
            <p:nvPr/>
          </p:nvSpPr>
          <p:spPr>
            <a:xfrm>
              <a:off x="7917884" y="3298397"/>
              <a:ext cx="995426" cy="3386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AECD9952-9B31-472B-B410-84218A194C64}"/>
                </a:ext>
              </a:extLst>
            </p:cNvPr>
            <p:cNvSpPr txBox="1"/>
            <p:nvPr/>
          </p:nvSpPr>
          <p:spPr>
            <a:xfrm>
              <a:off x="7212590" y="3338510"/>
              <a:ext cx="19314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Block-based LUN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14B5E864-A0A3-4654-9339-9A66CCC2BECC}"/>
              </a:ext>
            </a:extLst>
          </p:cNvPr>
          <p:cNvSpPr txBox="1">
            <a:spLocks/>
          </p:cNvSpPr>
          <p:nvPr/>
        </p:nvSpPr>
        <p:spPr>
          <a:xfrm>
            <a:off x="294874" y="1106180"/>
            <a:ext cx="8152440" cy="17815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7FC20"/>
              </a:buClr>
              <a:buNone/>
            </a:pP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IT manager can have different SSD configurations with TS-x77XU</a:t>
            </a:r>
            <a:endParaRPr lang="zh-TW" altLang="en-US" sz="200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For real-time performance boost, deploy SSD Global Cache or All flash</a:t>
            </a:r>
            <a:r>
              <a:rPr lang="zh-TW" altLang="en-US" sz="1600" b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storage </a:t>
            </a:r>
          </a:p>
          <a:p>
            <a:pPr marL="180975" indent="-180975"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For continued data tiering between hot and cold data, deploy the Hybrid Storage </a:t>
            </a:r>
            <a:r>
              <a:rPr lang="en-US" altLang="zh-TW" sz="1600" b="0" err="1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Qtier</a:t>
            </a: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™ Auto Tiering  </a:t>
            </a:r>
          </a:p>
        </p:txBody>
      </p:sp>
    </p:spTree>
    <p:extLst>
      <p:ext uri="{BB962C8B-B14F-4D97-AF65-F5344CB8AC3E}">
        <p14:creationId xmlns:p14="http://schemas.microsoft.com/office/powerpoint/2010/main" val="1019549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2A94A32B-E4CA-400B-91A0-D62F0028D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11" name="圓角矩形 10">
            <a:extLst>
              <a:ext uri="{FF2B5EF4-FFF2-40B4-BE49-F238E27FC236}">
                <a16:creationId xmlns:a16="http://schemas.microsoft.com/office/drawing/2014/main" id="{64400F8A-EBEB-3C42-9FE6-3EA163190C5A}"/>
              </a:ext>
            </a:extLst>
          </p:cNvPr>
          <p:cNvSpPr/>
          <p:nvPr/>
        </p:nvSpPr>
        <p:spPr>
          <a:xfrm>
            <a:off x="3439800" y="2393528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75953" y="91440"/>
            <a:ext cx="7883845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500"/>
              </a:lnSpc>
              <a:buClr>
                <a:schemeClr val="lt1"/>
              </a:buClr>
              <a:buSzPts val="800"/>
            </a:pPr>
            <a:r>
              <a:rPr lang="en-US" altLang="zh-TW" sz="3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Different SSD has Different Performance!</a:t>
            </a:r>
            <a:endParaRPr lang="zh-TW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72A533CB-082E-4748-A835-276A26C723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9738" y="1064347"/>
            <a:ext cx="8704262" cy="1546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kumimoji="1"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SSD</a:t>
            </a:r>
            <a:r>
              <a:rPr kumimoji="1" lang="zh-TW" altLang="en-US" sz="170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Write amplification cause performance degradation</a:t>
            </a:r>
            <a:endParaRPr kumimoji="1" lang="en-US" altLang="zh-TW" sz="170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kumimoji="1"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In </a:t>
            </a:r>
            <a:r>
              <a:rPr kumimoji="1" lang="en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QNAP Lab, </a:t>
            </a:r>
            <a:r>
              <a:rPr kumimoji="1"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engineer use</a:t>
            </a:r>
            <a:r>
              <a:rPr kumimoji="1" lang="zh-TW" altLang="en-US" sz="170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kumimoji="1" lang="en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FIO to test </a:t>
            </a:r>
            <a:r>
              <a:rPr kumimoji="1"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different</a:t>
            </a:r>
            <a:r>
              <a:rPr kumimoji="1" lang="zh-TW" altLang="en-US" sz="170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kumimoji="1" lang="en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SSD, and </a:t>
            </a:r>
            <a:r>
              <a:rPr kumimoji="1"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all SSD have showed consisted write performance degrade.</a:t>
            </a:r>
            <a:endParaRPr lang="zh-TW" altLang="zh-TW" sz="170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kumimoji="1"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Different SSD's controller and Garbage Collection Algorithm will effect the long term performance</a:t>
            </a:r>
            <a:endParaRPr lang="zh-TW" altLang="en-US" sz="170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kumimoji="1" lang="zh-TW" altLang="en-US" sz="170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4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3B6820DB-8C19-441D-9609-0D86A7AA9D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434" y="2794744"/>
            <a:ext cx="5155894" cy="212987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876FFCF-09BA-4AD9-821D-EB5289B0C7E3}"/>
              </a:ext>
            </a:extLst>
          </p:cNvPr>
          <p:cNvSpPr txBox="1"/>
          <p:nvPr/>
        </p:nvSpPr>
        <p:spPr>
          <a:xfrm>
            <a:off x="3620624" y="2466580"/>
            <a:ext cx="51558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Different SSD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NAS’s </a:t>
            </a:r>
            <a:r>
              <a:rPr lang="zh-TW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FIO 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consisted performance 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(IOpattern: RW-4K):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874B5EC-CB3C-453A-AC55-9E0F3DA91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3" y="2678547"/>
            <a:ext cx="2636378" cy="249137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EEC3FCF-3428-4811-909F-21AF4A7A5A5B}"/>
              </a:ext>
            </a:extLst>
          </p:cNvPr>
          <p:cNvSpPr txBox="1"/>
          <p:nvPr/>
        </p:nvSpPr>
        <p:spPr>
          <a:xfrm>
            <a:off x="844438" y="2822213"/>
            <a:ext cx="2164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How can storage vendors help to ensure SSD has expected performance?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2817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3600">
                <a:latin typeface="Arial "/>
                <a:ea typeface="Microsoft JhengHei"/>
              </a:rPr>
              <a:t> What is </a:t>
            </a:r>
            <a:r>
              <a:rPr lang="en-US" altLang="zh-TW" sz="3600">
                <a:latin typeface="Arial "/>
                <a:ea typeface="Microsoft JhengHei"/>
                <a:cs typeface="Arial"/>
              </a:rPr>
              <a:t>SSD</a:t>
            </a:r>
            <a:r>
              <a:rPr lang="en-US" altLang="zh-TW" sz="3600">
                <a:latin typeface="Arial "/>
                <a:ea typeface="Microsoft JhengHei"/>
              </a:rPr>
              <a:t> Over-provisioning</a:t>
            </a:r>
            <a:endParaRPr lang="zh-TW" sz="3600">
              <a:latin typeface="Arial 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05E336E-8AD1-4BF2-BC07-3FC05E4F85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" y="1839305"/>
            <a:ext cx="9150681" cy="3304195"/>
          </a:xfrm>
          <a:prstGeom prst="rect">
            <a:avLst/>
          </a:prstGeom>
        </p:spPr>
      </p:pic>
      <p:sp>
        <p:nvSpPr>
          <p:cNvPr id="14" name="Shape 171">
            <a:extLst>
              <a:ext uri="{FF2B5EF4-FFF2-40B4-BE49-F238E27FC236}">
                <a16:creationId xmlns:a16="http://schemas.microsoft.com/office/drawing/2014/main" id="{A50CD91B-6063-41FF-96B9-1A397406BED3}"/>
              </a:ext>
            </a:extLst>
          </p:cNvPr>
          <p:cNvSpPr/>
          <p:nvPr/>
        </p:nvSpPr>
        <p:spPr>
          <a:xfrm>
            <a:off x="1469146" y="2838925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2B38588-E087-47F6-AF1A-7E9A4B652136}"/>
              </a:ext>
            </a:extLst>
          </p:cNvPr>
          <p:cNvGrpSpPr/>
          <p:nvPr/>
        </p:nvGrpSpPr>
        <p:grpSpPr>
          <a:xfrm>
            <a:off x="1645974" y="2924894"/>
            <a:ext cx="2008413" cy="1449139"/>
            <a:chOff x="2462789" y="3160377"/>
            <a:chExt cx="2008413" cy="1449139"/>
          </a:xfrm>
        </p:grpSpPr>
        <p:graphicFrame>
          <p:nvGraphicFramePr>
            <p:cNvPr id="17" name="Shape 177">
              <a:extLst>
                <a:ext uri="{FF2B5EF4-FFF2-40B4-BE49-F238E27FC236}">
                  <a16:creationId xmlns:a16="http://schemas.microsoft.com/office/drawing/2014/main" id="{0F98F70B-26A5-406B-90DB-DE28DA447E94}"/>
                </a:ext>
              </a:extLst>
            </p:cNvPr>
            <p:cNvGraphicFramePr/>
            <p:nvPr>
              <p:extLst/>
            </p:nvPr>
          </p:nvGraphicFramePr>
          <p:xfrm>
            <a:off x="2462789" y="3912813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8" name="Shape 184">
              <a:extLst>
                <a:ext uri="{FF2B5EF4-FFF2-40B4-BE49-F238E27FC236}">
                  <a16:creationId xmlns:a16="http://schemas.microsoft.com/office/drawing/2014/main" id="{6B18AF4C-191E-4F48-AA43-111859857C09}"/>
                </a:ext>
              </a:extLst>
            </p:cNvPr>
            <p:cNvGraphicFramePr/>
            <p:nvPr>
              <p:extLst/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9" name="Shape 177">
              <a:extLst>
                <a:ext uri="{FF2B5EF4-FFF2-40B4-BE49-F238E27FC236}">
                  <a16:creationId xmlns:a16="http://schemas.microsoft.com/office/drawing/2014/main" id="{33537DBE-1508-44F5-A88E-0BFF90B25C86}"/>
                </a:ext>
              </a:extLst>
            </p:cNvPr>
            <p:cNvGraphicFramePr/>
            <p:nvPr>
              <p:extLst/>
            </p:nvPr>
          </p:nvGraphicFramePr>
          <p:xfrm>
            <a:off x="2462789" y="3161600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0" name="Shape 177">
              <a:extLst>
                <a:ext uri="{FF2B5EF4-FFF2-40B4-BE49-F238E27FC236}">
                  <a16:creationId xmlns:a16="http://schemas.microsoft.com/office/drawing/2014/main" id="{921DC09C-C932-4869-B80A-54E46BC17121}"/>
                </a:ext>
              </a:extLst>
            </p:cNvPr>
            <p:cNvGraphicFramePr/>
            <p:nvPr>
              <p:extLst/>
            </p:nvPr>
          </p:nvGraphicFramePr>
          <p:xfrm>
            <a:off x="3515290" y="3160377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1" name="矩形: 圓角 23">
            <a:extLst>
              <a:ext uri="{FF2B5EF4-FFF2-40B4-BE49-F238E27FC236}">
                <a16:creationId xmlns:a16="http://schemas.microsoft.com/office/drawing/2014/main" id="{531E014C-43C5-4CCF-B30E-FCCBD9EA9895}"/>
              </a:ext>
            </a:extLst>
          </p:cNvPr>
          <p:cNvSpPr/>
          <p:nvPr/>
        </p:nvSpPr>
        <p:spPr>
          <a:xfrm>
            <a:off x="1465406" y="4452287"/>
            <a:ext cx="2327564" cy="455730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6 pages of new data cannot all be stored to the SSD</a:t>
            </a:r>
            <a:endParaRPr lang="zh-TW" altLang="en-US" sz="1100" b="1">
              <a:latin typeface="Microsoft JhengHei"/>
              <a:ea typeface="Microsoft JhengHei"/>
              <a:cs typeface="Microsoft JhengHei"/>
            </a:endParaRPr>
          </a:p>
        </p:txBody>
      </p:sp>
      <p:graphicFrame>
        <p:nvGraphicFramePr>
          <p:cNvPr id="22" name="Shape 189">
            <a:extLst>
              <a:ext uri="{FF2B5EF4-FFF2-40B4-BE49-F238E27FC236}">
                <a16:creationId xmlns:a16="http://schemas.microsoft.com/office/drawing/2014/main" id="{D4A9B060-730F-4DA2-8D23-0D2A70104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118856"/>
              </p:ext>
            </p:extLst>
          </p:nvPr>
        </p:nvGraphicFramePr>
        <p:xfrm>
          <a:off x="253288" y="2159690"/>
          <a:ext cx="1135504" cy="1843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New</a:t>
                      </a:r>
                      <a:r>
                        <a:rPr lang="en-US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Valid D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Invalid</a:t>
                      </a:r>
                      <a:r>
                        <a:rPr lang="en-US" altLang="zh-TW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</a:t>
                      </a:r>
                      <a:endParaRPr lang="zh-TW"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" name="Shape 182">
            <a:extLst>
              <a:ext uri="{FF2B5EF4-FFF2-40B4-BE49-F238E27FC236}">
                <a16:creationId xmlns:a16="http://schemas.microsoft.com/office/drawing/2014/main" id="{9BEC7578-2182-46A8-B1D8-95E00006F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41029"/>
              </p:ext>
            </p:extLst>
          </p:nvPr>
        </p:nvGraphicFramePr>
        <p:xfrm>
          <a:off x="1648558" y="2159690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N</a:t>
                      </a:r>
                      <a:endParaRPr lang="en-US" sz="1600" b="1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Shape 182">
            <a:extLst>
              <a:ext uri="{FF2B5EF4-FFF2-40B4-BE49-F238E27FC236}">
                <a16:creationId xmlns:a16="http://schemas.microsoft.com/office/drawing/2014/main" id="{8FE50E1E-E938-4828-AF75-52ECC180D5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4441508"/>
              </p:ext>
            </p:extLst>
          </p:nvPr>
        </p:nvGraphicFramePr>
        <p:xfrm>
          <a:off x="2699009" y="2152025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N</a:t>
                      </a:r>
                      <a:endParaRPr lang="en-US" sz="1600" b="1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5" name="群組 24">
            <a:extLst>
              <a:ext uri="{FF2B5EF4-FFF2-40B4-BE49-F238E27FC236}">
                <a16:creationId xmlns:a16="http://schemas.microsoft.com/office/drawing/2014/main" id="{AB1A32DA-DCFF-49CF-B59E-397063E30934}"/>
              </a:ext>
            </a:extLst>
          </p:cNvPr>
          <p:cNvGrpSpPr/>
          <p:nvPr/>
        </p:nvGrpSpPr>
        <p:grpSpPr>
          <a:xfrm>
            <a:off x="2854240" y="2369511"/>
            <a:ext cx="620073" cy="620073"/>
            <a:chOff x="7316158" y="2699146"/>
            <a:chExt cx="620073" cy="620073"/>
          </a:xfrm>
        </p:grpSpPr>
        <p:sp>
          <p:nvSpPr>
            <p:cNvPr id="26" name="Shape 180">
              <a:extLst>
                <a:ext uri="{FF2B5EF4-FFF2-40B4-BE49-F238E27FC236}">
                  <a16:creationId xmlns:a16="http://schemas.microsoft.com/office/drawing/2014/main" id="{091CE965-CAC8-45C6-B342-A677DBB743F4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Picture 2" descr="ç¸éåç">
              <a:extLst>
                <a:ext uri="{FF2B5EF4-FFF2-40B4-BE49-F238E27FC236}">
                  <a16:creationId xmlns:a16="http://schemas.microsoft.com/office/drawing/2014/main" id="{95AF48A5-1B41-4340-A4E7-56808FF33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hape 180">
            <a:extLst>
              <a:ext uri="{FF2B5EF4-FFF2-40B4-BE49-F238E27FC236}">
                <a16:creationId xmlns:a16="http://schemas.microsoft.com/office/drawing/2014/main" id="{D8E14B04-79A0-4F0F-9310-1F5C001B921C}"/>
              </a:ext>
            </a:extLst>
          </p:cNvPr>
          <p:cNvSpPr/>
          <p:nvPr/>
        </p:nvSpPr>
        <p:spPr>
          <a:xfrm rot="16200000">
            <a:off x="3611882" y="3517409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F0DF666-6635-4F03-869C-71E923D228E0}"/>
              </a:ext>
            </a:extLst>
          </p:cNvPr>
          <p:cNvGrpSpPr/>
          <p:nvPr/>
        </p:nvGrpSpPr>
        <p:grpSpPr>
          <a:xfrm>
            <a:off x="6523946" y="2838764"/>
            <a:ext cx="2253355" cy="2049320"/>
            <a:chOff x="3884614" y="2771929"/>
            <a:chExt cx="2253355" cy="2049320"/>
          </a:xfrm>
        </p:grpSpPr>
        <p:sp>
          <p:nvSpPr>
            <p:cNvPr id="30" name="Shape 171">
              <a:extLst>
                <a:ext uri="{FF2B5EF4-FFF2-40B4-BE49-F238E27FC236}">
                  <a16:creationId xmlns:a16="http://schemas.microsoft.com/office/drawing/2014/main" id="{070B38A9-890B-4F44-8A7C-D439D83C1240}"/>
                </a:ext>
              </a:extLst>
            </p:cNvPr>
            <p:cNvSpPr/>
            <p:nvPr/>
          </p:nvSpPr>
          <p:spPr>
            <a:xfrm>
              <a:off x="3884614" y="2771929"/>
              <a:ext cx="2253355" cy="182333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31" name="矩形: 圓角 62">
              <a:extLst>
                <a:ext uri="{FF2B5EF4-FFF2-40B4-BE49-F238E27FC236}">
                  <a16:creationId xmlns:a16="http://schemas.microsoft.com/office/drawing/2014/main" id="{4C8B927F-B203-487F-A164-7FEAE57FF28B}"/>
                </a:ext>
              </a:extLst>
            </p:cNvPr>
            <p:cNvSpPr/>
            <p:nvPr/>
          </p:nvSpPr>
          <p:spPr>
            <a:xfrm>
              <a:off x="4004086" y="4368810"/>
              <a:ext cx="2005779" cy="4524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>
                  <a:latin typeface="Microsoft JhengHei"/>
                  <a:ea typeface="Microsoft JhengHei"/>
                  <a:cs typeface="Microsoft JhengHei"/>
                </a:rPr>
                <a:t>With more reserved block, the GC is not required</a:t>
              </a:r>
              <a:endParaRPr lang="zh-TW" altLang="en-US" sz="1100" b="1">
                <a:latin typeface="Microsoft JhengHei"/>
                <a:ea typeface="Microsoft JhengHei"/>
                <a:cs typeface="Microsoft JhengHei"/>
              </a:endParaRPr>
            </a:p>
          </p:txBody>
        </p:sp>
      </p:grpSp>
      <p:sp>
        <p:nvSpPr>
          <p:cNvPr id="32" name="Shape 171">
            <a:extLst>
              <a:ext uri="{FF2B5EF4-FFF2-40B4-BE49-F238E27FC236}">
                <a16:creationId xmlns:a16="http://schemas.microsoft.com/office/drawing/2014/main" id="{59586363-6D31-4968-9E0A-9514100C259A}"/>
              </a:ext>
            </a:extLst>
          </p:cNvPr>
          <p:cNvSpPr/>
          <p:nvPr/>
        </p:nvSpPr>
        <p:spPr>
          <a:xfrm>
            <a:off x="4013063" y="2852221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3" name="矩形: 圓角 128">
            <a:extLst>
              <a:ext uri="{FF2B5EF4-FFF2-40B4-BE49-F238E27FC236}">
                <a16:creationId xmlns:a16="http://schemas.microsoft.com/office/drawing/2014/main" id="{6D146A9D-D497-45DF-AEEC-7998D84BC051}"/>
              </a:ext>
            </a:extLst>
          </p:cNvPr>
          <p:cNvSpPr/>
          <p:nvPr/>
        </p:nvSpPr>
        <p:spPr>
          <a:xfrm>
            <a:off x="4183505" y="4454121"/>
            <a:ext cx="2005779" cy="460779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Unless the SSD conduct GC internally first</a:t>
            </a:r>
          </a:p>
        </p:txBody>
      </p:sp>
      <p:graphicFrame>
        <p:nvGraphicFramePr>
          <p:cNvPr id="34" name="Shape 177">
            <a:extLst>
              <a:ext uri="{FF2B5EF4-FFF2-40B4-BE49-F238E27FC236}">
                <a16:creationId xmlns:a16="http://schemas.microsoft.com/office/drawing/2014/main" id="{34E4CB68-16F7-4775-B670-24EECAB65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4177936"/>
              </p:ext>
            </p:extLst>
          </p:nvPr>
        </p:nvGraphicFramePr>
        <p:xfrm>
          <a:off x="7693285" y="368820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5" name="群組 34">
            <a:extLst>
              <a:ext uri="{FF2B5EF4-FFF2-40B4-BE49-F238E27FC236}">
                <a16:creationId xmlns:a16="http://schemas.microsoft.com/office/drawing/2014/main" id="{C1E99F5C-743D-46D4-8D4B-9144B7D3DE5B}"/>
              </a:ext>
            </a:extLst>
          </p:cNvPr>
          <p:cNvGrpSpPr/>
          <p:nvPr/>
        </p:nvGrpSpPr>
        <p:grpSpPr>
          <a:xfrm>
            <a:off x="6650212" y="2960234"/>
            <a:ext cx="2003884" cy="671539"/>
            <a:chOff x="4255112" y="5669168"/>
            <a:chExt cx="2003884" cy="671539"/>
          </a:xfrm>
        </p:grpSpPr>
        <p:grpSp>
          <p:nvGrpSpPr>
            <p:cNvPr id="36" name="群組 187">
              <a:extLst>
                <a:ext uri="{FF2B5EF4-FFF2-40B4-BE49-F238E27FC236}">
                  <a16:creationId xmlns:a16="http://schemas.microsoft.com/office/drawing/2014/main" id="{14265C4D-D307-48DB-AA9A-71E4BD6FDEC1}"/>
                </a:ext>
              </a:extLst>
            </p:cNvPr>
            <p:cNvGrpSpPr/>
            <p:nvPr/>
          </p:nvGrpSpPr>
          <p:grpSpPr>
            <a:xfrm>
              <a:off x="4255112" y="5670127"/>
              <a:ext cx="1251363" cy="670580"/>
              <a:chOff x="6472686" y="3629596"/>
              <a:chExt cx="1251363" cy="670580"/>
            </a:xfrm>
          </p:grpSpPr>
          <p:graphicFrame>
            <p:nvGraphicFramePr>
              <p:cNvPr id="63" name="Shape 177">
                <a:extLst>
                  <a:ext uri="{FF2B5EF4-FFF2-40B4-BE49-F238E27FC236}">
                    <a16:creationId xmlns:a16="http://schemas.microsoft.com/office/drawing/2014/main" id="{8C1A2323-1793-4ACB-A38E-77E0822EF9B8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48B42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64" name="群組 189">
                <a:extLst>
                  <a:ext uri="{FF2B5EF4-FFF2-40B4-BE49-F238E27FC236}">
                    <a16:creationId xmlns:a16="http://schemas.microsoft.com/office/drawing/2014/main" id="{68E78656-821F-494F-A611-A274055A4B2A}"/>
                  </a:ext>
                </a:extLst>
              </p:cNvPr>
              <p:cNvGrpSpPr/>
              <p:nvPr/>
            </p:nvGrpSpPr>
            <p:grpSpPr>
              <a:xfrm>
                <a:off x="6715255" y="3966234"/>
                <a:ext cx="1008794" cy="333941"/>
                <a:chOff x="6790697" y="4321835"/>
                <a:chExt cx="1008794" cy="335290"/>
              </a:xfrm>
            </p:grpSpPr>
            <p:cxnSp>
              <p:nvCxnSpPr>
                <p:cNvPr id="81" name="直線接點 80">
                  <a:extLst>
                    <a:ext uri="{FF2B5EF4-FFF2-40B4-BE49-F238E27FC236}">
                      <a16:creationId xmlns:a16="http://schemas.microsoft.com/office/drawing/2014/main" id="{9D282583-54CB-4B35-AC59-5E4B996C73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90697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接點 81">
                  <a:extLst>
                    <a:ext uri="{FF2B5EF4-FFF2-40B4-BE49-F238E27FC236}">
                      <a16:creationId xmlns:a16="http://schemas.microsoft.com/office/drawing/2014/main" id="{837BF227-348C-4EAA-A82A-6CDC1F277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接點 82">
                  <a:extLst>
                    <a:ext uri="{FF2B5EF4-FFF2-40B4-BE49-F238E27FC236}">
                      <a16:creationId xmlns:a16="http://schemas.microsoft.com/office/drawing/2014/main" id="{08F96EA1-DC26-4C3E-9616-A5D48B4CD5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接點 83">
                  <a:extLst>
                    <a:ext uri="{FF2B5EF4-FFF2-40B4-BE49-F238E27FC236}">
                      <a16:creationId xmlns:a16="http://schemas.microsoft.com/office/drawing/2014/main" id="{25E9853D-C31A-4A0A-B293-FFDCD01136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線接點 84">
                  <a:extLst>
                    <a:ext uri="{FF2B5EF4-FFF2-40B4-BE49-F238E27FC236}">
                      <a16:creationId xmlns:a16="http://schemas.microsoft.com/office/drawing/2014/main" id="{2261CCA1-514D-42D3-BFE3-B80CCEFEEA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線接點 85">
                  <a:extLst>
                    <a:ext uri="{FF2B5EF4-FFF2-40B4-BE49-F238E27FC236}">
                      <a16:creationId xmlns:a16="http://schemas.microsoft.com/office/drawing/2014/main" id="{AC934FF6-8223-4761-A652-3B9103834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群組 190">
                <a:extLst>
                  <a:ext uri="{FF2B5EF4-FFF2-40B4-BE49-F238E27FC236}">
                    <a16:creationId xmlns:a16="http://schemas.microsoft.com/office/drawing/2014/main" id="{927734C9-CD56-4E19-BA86-F0C9F373846A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74" name="直線接點 73">
                  <a:extLst>
                    <a:ext uri="{FF2B5EF4-FFF2-40B4-BE49-F238E27FC236}">
                      <a16:creationId xmlns:a16="http://schemas.microsoft.com/office/drawing/2014/main" id="{E7B52EC0-7552-490D-ACC3-49793D04EB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接點 74">
                  <a:extLst>
                    <a:ext uri="{FF2B5EF4-FFF2-40B4-BE49-F238E27FC236}">
                      <a16:creationId xmlns:a16="http://schemas.microsoft.com/office/drawing/2014/main" id="{2715409A-A09C-4417-8ED0-44EDF71B21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線接點 75">
                  <a:extLst>
                    <a:ext uri="{FF2B5EF4-FFF2-40B4-BE49-F238E27FC236}">
                      <a16:creationId xmlns:a16="http://schemas.microsoft.com/office/drawing/2014/main" id="{4A72EA8A-81CE-445A-87ED-5B2E09BDA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線接點 76">
                  <a:extLst>
                    <a:ext uri="{FF2B5EF4-FFF2-40B4-BE49-F238E27FC236}">
                      <a16:creationId xmlns:a16="http://schemas.microsoft.com/office/drawing/2014/main" id="{03FCEC50-ED7B-44C8-B57C-CEBEA4035B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線接點 77">
                  <a:extLst>
                    <a:ext uri="{FF2B5EF4-FFF2-40B4-BE49-F238E27FC236}">
                      <a16:creationId xmlns:a16="http://schemas.microsoft.com/office/drawing/2014/main" id="{CBAFD219-6FEE-4486-BA08-DD2194D74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線接點 78">
                  <a:extLst>
                    <a:ext uri="{FF2B5EF4-FFF2-40B4-BE49-F238E27FC236}">
                      <a16:creationId xmlns:a16="http://schemas.microsoft.com/office/drawing/2014/main" id="{15729FC5-C5DA-4D7B-BDF1-56D69A1C87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接點 79">
                  <a:extLst>
                    <a:ext uri="{FF2B5EF4-FFF2-40B4-BE49-F238E27FC236}">
                      <a16:creationId xmlns:a16="http://schemas.microsoft.com/office/drawing/2014/main" id="{9EAE29AF-4A49-473E-9B4E-DFA28356A9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群組 191">
                <a:extLst>
                  <a:ext uri="{FF2B5EF4-FFF2-40B4-BE49-F238E27FC236}">
                    <a16:creationId xmlns:a16="http://schemas.microsoft.com/office/drawing/2014/main" id="{21FE3318-A6A5-409B-BBA8-05A57AB55A12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67" name="直線接點 66">
                  <a:extLst>
                    <a:ext uri="{FF2B5EF4-FFF2-40B4-BE49-F238E27FC236}">
                      <a16:creationId xmlns:a16="http://schemas.microsoft.com/office/drawing/2014/main" id="{194C1C57-D5CA-4CF3-81F9-4801C088FC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接點 67">
                  <a:extLst>
                    <a:ext uri="{FF2B5EF4-FFF2-40B4-BE49-F238E27FC236}">
                      <a16:creationId xmlns:a16="http://schemas.microsoft.com/office/drawing/2014/main" id="{399C7E94-EC48-4F31-A5F9-B6C69BE549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接點 68">
                  <a:extLst>
                    <a:ext uri="{FF2B5EF4-FFF2-40B4-BE49-F238E27FC236}">
                      <a16:creationId xmlns:a16="http://schemas.microsoft.com/office/drawing/2014/main" id="{B843DD86-9327-428F-A149-4FC68EB08A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接點 69">
                  <a:extLst>
                    <a:ext uri="{FF2B5EF4-FFF2-40B4-BE49-F238E27FC236}">
                      <a16:creationId xmlns:a16="http://schemas.microsoft.com/office/drawing/2014/main" id="{08223E2B-7CA5-4D06-86BC-B14E5FBDEB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接點 70">
                  <a:extLst>
                    <a:ext uri="{FF2B5EF4-FFF2-40B4-BE49-F238E27FC236}">
                      <a16:creationId xmlns:a16="http://schemas.microsoft.com/office/drawing/2014/main" id="{6795C8F8-9163-45ED-8D86-8A730908C7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接點 71">
                  <a:extLst>
                    <a:ext uri="{FF2B5EF4-FFF2-40B4-BE49-F238E27FC236}">
                      <a16:creationId xmlns:a16="http://schemas.microsoft.com/office/drawing/2014/main" id="{2BBD7075-38DA-4113-95A1-2C751320B8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接點 72">
                  <a:extLst>
                    <a:ext uri="{FF2B5EF4-FFF2-40B4-BE49-F238E27FC236}">
                      <a16:creationId xmlns:a16="http://schemas.microsoft.com/office/drawing/2014/main" id="{79FC0867-B93A-4C29-B432-2680C97BF2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7" name="群組 213">
              <a:extLst>
                <a:ext uri="{FF2B5EF4-FFF2-40B4-BE49-F238E27FC236}">
                  <a16:creationId xmlns:a16="http://schemas.microsoft.com/office/drawing/2014/main" id="{62CCB97A-85FC-4F62-9F3F-706599492770}"/>
                </a:ext>
              </a:extLst>
            </p:cNvPr>
            <p:cNvGrpSpPr/>
            <p:nvPr/>
          </p:nvGrpSpPr>
          <p:grpSpPr>
            <a:xfrm>
              <a:off x="5303084" y="5669168"/>
              <a:ext cx="955912" cy="670580"/>
              <a:chOff x="6472686" y="3629596"/>
              <a:chExt cx="955912" cy="670580"/>
            </a:xfrm>
          </p:grpSpPr>
          <p:graphicFrame>
            <p:nvGraphicFramePr>
              <p:cNvPr id="38" name="Shape 177">
                <a:extLst>
                  <a:ext uri="{FF2B5EF4-FFF2-40B4-BE49-F238E27FC236}">
                    <a16:creationId xmlns:a16="http://schemas.microsoft.com/office/drawing/2014/main" id="{C0A28D50-14E6-42F7-B6DC-BC29BACBCD84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39" name="群組 215">
                <a:extLst>
                  <a:ext uri="{FF2B5EF4-FFF2-40B4-BE49-F238E27FC236}">
                    <a16:creationId xmlns:a16="http://schemas.microsoft.com/office/drawing/2014/main" id="{BF0EAEE4-B3F0-4606-8703-EBD5D0AFA348}"/>
                  </a:ext>
                </a:extLst>
              </p:cNvPr>
              <p:cNvGrpSpPr/>
              <p:nvPr/>
            </p:nvGrpSpPr>
            <p:grpSpPr>
              <a:xfrm>
                <a:off x="6525983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56" name="直線接點 55">
                  <a:extLst>
                    <a:ext uri="{FF2B5EF4-FFF2-40B4-BE49-F238E27FC236}">
                      <a16:creationId xmlns:a16="http://schemas.microsoft.com/office/drawing/2014/main" id="{ABA14EDE-C6F2-424B-A408-82833F07B8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>
                  <a:extLst>
                    <a:ext uri="{FF2B5EF4-FFF2-40B4-BE49-F238E27FC236}">
                      <a16:creationId xmlns:a16="http://schemas.microsoft.com/office/drawing/2014/main" id="{061CD802-F144-4066-A355-C405AE3E8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 57">
                  <a:extLst>
                    <a:ext uri="{FF2B5EF4-FFF2-40B4-BE49-F238E27FC236}">
                      <a16:creationId xmlns:a16="http://schemas.microsoft.com/office/drawing/2014/main" id="{406087E5-1B59-4322-B6B3-A1D70CE9FC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 58">
                  <a:extLst>
                    <a:ext uri="{FF2B5EF4-FFF2-40B4-BE49-F238E27FC236}">
                      <a16:creationId xmlns:a16="http://schemas.microsoft.com/office/drawing/2014/main" id="{35E707A6-7BF8-4FBC-90BB-6BB836C1C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接點 59">
                  <a:extLst>
                    <a:ext uri="{FF2B5EF4-FFF2-40B4-BE49-F238E27FC236}">
                      <a16:creationId xmlns:a16="http://schemas.microsoft.com/office/drawing/2014/main" id="{CEB3FB4F-A9EF-479D-926D-27464E2176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線接點 60">
                  <a:extLst>
                    <a:ext uri="{FF2B5EF4-FFF2-40B4-BE49-F238E27FC236}">
                      <a16:creationId xmlns:a16="http://schemas.microsoft.com/office/drawing/2014/main" id="{C65765FE-E9D5-4890-B437-23467CF5B8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接點 61">
                  <a:extLst>
                    <a:ext uri="{FF2B5EF4-FFF2-40B4-BE49-F238E27FC236}">
                      <a16:creationId xmlns:a16="http://schemas.microsoft.com/office/drawing/2014/main" id="{F7B753E1-7AE9-435A-8940-74BA65371B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群組 216">
                <a:extLst>
                  <a:ext uri="{FF2B5EF4-FFF2-40B4-BE49-F238E27FC236}">
                    <a16:creationId xmlns:a16="http://schemas.microsoft.com/office/drawing/2014/main" id="{E1CD5654-6B1D-42F0-8CF8-6BBD2F2FE550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49" name="直線接點 48">
                  <a:extLst>
                    <a:ext uri="{FF2B5EF4-FFF2-40B4-BE49-F238E27FC236}">
                      <a16:creationId xmlns:a16="http://schemas.microsoft.com/office/drawing/2014/main" id="{50A96A2E-0D71-4143-AD77-4A5BE5FA94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接點 49">
                  <a:extLst>
                    <a:ext uri="{FF2B5EF4-FFF2-40B4-BE49-F238E27FC236}">
                      <a16:creationId xmlns:a16="http://schemas.microsoft.com/office/drawing/2014/main" id="{C80CD4DC-45AD-44D9-8837-CE0F6BA2A1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線接點 50">
                  <a:extLst>
                    <a:ext uri="{FF2B5EF4-FFF2-40B4-BE49-F238E27FC236}">
                      <a16:creationId xmlns:a16="http://schemas.microsoft.com/office/drawing/2014/main" id="{212023E0-717E-4E04-AC4D-97ED35BAF5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接點 51">
                  <a:extLst>
                    <a:ext uri="{FF2B5EF4-FFF2-40B4-BE49-F238E27FC236}">
                      <a16:creationId xmlns:a16="http://schemas.microsoft.com/office/drawing/2014/main" id="{05ED26C4-BD3E-423D-BCD6-4AB22AD20C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接點 52">
                  <a:extLst>
                    <a:ext uri="{FF2B5EF4-FFF2-40B4-BE49-F238E27FC236}">
                      <a16:creationId xmlns:a16="http://schemas.microsoft.com/office/drawing/2014/main" id="{DA6790EF-230C-4ED4-91A7-DDEFAE000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>
                  <a:extLst>
                    <a:ext uri="{FF2B5EF4-FFF2-40B4-BE49-F238E27FC236}">
                      <a16:creationId xmlns:a16="http://schemas.microsoft.com/office/drawing/2014/main" id="{1E3CF776-7ACD-47EB-9E68-96DC59995F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>
                  <a:extLst>
                    <a:ext uri="{FF2B5EF4-FFF2-40B4-BE49-F238E27FC236}">
                      <a16:creationId xmlns:a16="http://schemas.microsoft.com/office/drawing/2014/main" id="{9A8982AC-9579-4382-8791-91BBDBDCEB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群組 217">
                <a:extLst>
                  <a:ext uri="{FF2B5EF4-FFF2-40B4-BE49-F238E27FC236}">
                    <a16:creationId xmlns:a16="http://schemas.microsoft.com/office/drawing/2014/main" id="{930861A5-B3CD-4F68-A213-5E7737E6C3F1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42" name="直線接點 41">
                  <a:extLst>
                    <a:ext uri="{FF2B5EF4-FFF2-40B4-BE49-F238E27FC236}">
                      <a16:creationId xmlns:a16="http://schemas.microsoft.com/office/drawing/2014/main" id="{0262361D-F61F-4702-9465-A55D426B3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接點 42">
                  <a:extLst>
                    <a:ext uri="{FF2B5EF4-FFF2-40B4-BE49-F238E27FC236}">
                      <a16:creationId xmlns:a16="http://schemas.microsoft.com/office/drawing/2014/main" id="{2FCA4266-8BC9-4EF0-81C8-14AA53D23E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接點 43">
                  <a:extLst>
                    <a:ext uri="{FF2B5EF4-FFF2-40B4-BE49-F238E27FC236}">
                      <a16:creationId xmlns:a16="http://schemas.microsoft.com/office/drawing/2014/main" id="{F830BC64-5B1C-4F0C-987D-B1F2AD154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線接點 44">
                  <a:extLst>
                    <a:ext uri="{FF2B5EF4-FFF2-40B4-BE49-F238E27FC236}">
                      <a16:creationId xmlns:a16="http://schemas.microsoft.com/office/drawing/2014/main" id="{541942A7-7484-4407-838A-26D0C84471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接點 45">
                  <a:extLst>
                    <a:ext uri="{FF2B5EF4-FFF2-40B4-BE49-F238E27FC236}">
                      <a16:creationId xmlns:a16="http://schemas.microsoft.com/office/drawing/2014/main" id="{B245A929-FFD7-4F5D-BF76-B26FF7D86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接點 46">
                  <a:extLst>
                    <a:ext uri="{FF2B5EF4-FFF2-40B4-BE49-F238E27FC236}">
                      <a16:creationId xmlns:a16="http://schemas.microsoft.com/office/drawing/2014/main" id="{73EBC700-2A9C-4A6C-AE6C-1727260A34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接點 47">
                  <a:extLst>
                    <a:ext uri="{FF2B5EF4-FFF2-40B4-BE49-F238E27FC236}">
                      <a16:creationId xmlns:a16="http://schemas.microsoft.com/office/drawing/2014/main" id="{FDAA3BCC-6B46-4513-A0DD-3E1A6DC512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87" name="Shape 177">
            <a:extLst>
              <a:ext uri="{FF2B5EF4-FFF2-40B4-BE49-F238E27FC236}">
                <a16:creationId xmlns:a16="http://schemas.microsoft.com/office/drawing/2014/main" id="{9A50A80B-D2A1-4228-9B91-CBAFDEC0B5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3809711"/>
              </p:ext>
            </p:extLst>
          </p:nvPr>
        </p:nvGraphicFramePr>
        <p:xfrm>
          <a:off x="6639945" y="368820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8" name="群組 87">
            <a:extLst>
              <a:ext uri="{FF2B5EF4-FFF2-40B4-BE49-F238E27FC236}">
                <a16:creationId xmlns:a16="http://schemas.microsoft.com/office/drawing/2014/main" id="{9D4C1AE7-5730-4440-9CF4-9F1ECD684D7F}"/>
              </a:ext>
            </a:extLst>
          </p:cNvPr>
          <p:cNvGrpSpPr/>
          <p:nvPr/>
        </p:nvGrpSpPr>
        <p:grpSpPr>
          <a:xfrm>
            <a:off x="296294" y="3645562"/>
            <a:ext cx="281998" cy="343093"/>
            <a:chOff x="7453527" y="3844180"/>
            <a:chExt cx="281998" cy="335290"/>
          </a:xfrm>
        </p:grpSpPr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BAC60FE0-7E27-43A3-BC73-A86E472FB5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>
              <a:extLst>
                <a:ext uri="{FF2B5EF4-FFF2-40B4-BE49-F238E27FC236}">
                  <a16:creationId xmlns:a16="http://schemas.microsoft.com/office/drawing/2014/main" id="{E74380C2-B106-4483-B4B8-C80AD4107341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id="{C924BA16-2E90-4E8C-894B-1A60E92F363A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id="{D0C7FEA7-51EB-48DF-A8D5-F6C9DF6AC019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52C4E193-18EE-4905-AC95-09FB3DE1BFD8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4" name="Shape 177">
            <a:extLst>
              <a:ext uri="{FF2B5EF4-FFF2-40B4-BE49-F238E27FC236}">
                <a16:creationId xmlns:a16="http://schemas.microsoft.com/office/drawing/2014/main" id="{55C5EB1B-2CAA-41DC-9AC0-1DF5145F3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2261"/>
              </p:ext>
            </p:extLst>
          </p:nvPr>
        </p:nvGraphicFramePr>
        <p:xfrm>
          <a:off x="5211604" y="293665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5" name="Shape 177">
            <a:extLst>
              <a:ext uri="{FF2B5EF4-FFF2-40B4-BE49-F238E27FC236}">
                <a16:creationId xmlns:a16="http://schemas.microsoft.com/office/drawing/2014/main" id="{8A3B4F5F-C00D-4AAC-9935-4DC0E80DB6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6227011"/>
              </p:ext>
            </p:extLst>
          </p:nvPr>
        </p:nvGraphicFramePr>
        <p:xfrm>
          <a:off x="4161737" y="293665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6" name="Shape 177">
            <a:extLst>
              <a:ext uri="{FF2B5EF4-FFF2-40B4-BE49-F238E27FC236}">
                <a16:creationId xmlns:a16="http://schemas.microsoft.com/office/drawing/2014/main" id="{ADF6FE6A-2CE7-4A00-BB3B-0A38B874EA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982259"/>
              </p:ext>
            </p:extLst>
          </p:nvPr>
        </p:nvGraphicFramePr>
        <p:xfrm>
          <a:off x="4168511" y="368313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D</a:t>
                      </a:r>
                      <a:endParaRPr lang="en-US" sz="1600" b="1" strike="noStrike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7" name="Shape 177">
            <a:extLst>
              <a:ext uri="{FF2B5EF4-FFF2-40B4-BE49-F238E27FC236}">
                <a16:creationId xmlns:a16="http://schemas.microsoft.com/office/drawing/2014/main" id="{2AE025A3-958A-40E3-B110-94A92FB08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4726118"/>
              </p:ext>
            </p:extLst>
          </p:nvPr>
        </p:nvGraphicFramePr>
        <p:xfrm>
          <a:off x="5219224" y="368313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98" name="直線接點 97">
            <a:extLst>
              <a:ext uri="{FF2B5EF4-FFF2-40B4-BE49-F238E27FC236}">
                <a16:creationId xmlns:a16="http://schemas.microsoft.com/office/drawing/2014/main" id="{4C5712B2-26A7-44D1-A18D-F50DCA4B01EB}"/>
              </a:ext>
            </a:extLst>
          </p:cNvPr>
          <p:cNvCxnSpPr>
            <a:cxnSpLocks/>
          </p:cNvCxnSpPr>
          <p:nvPr/>
        </p:nvCxnSpPr>
        <p:spPr>
          <a:xfrm>
            <a:off x="6823562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98">
            <a:extLst>
              <a:ext uri="{FF2B5EF4-FFF2-40B4-BE49-F238E27FC236}">
                <a16:creationId xmlns:a16="http://schemas.microsoft.com/office/drawing/2014/main" id="{02E572BE-7AFD-47E4-9296-840C2706BC88}"/>
              </a:ext>
            </a:extLst>
          </p:cNvPr>
          <p:cNvCxnSpPr>
            <a:cxnSpLocks/>
          </p:cNvCxnSpPr>
          <p:nvPr/>
        </p:nvCxnSpPr>
        <p:spPr>
          <a:xfrm>
            <a:off x="6949743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D81BB7BE-F03F-44AD-A784-C5D12B3EFE4A}"/>
              </a:ext>
            </a:extLst>
          </p:cNvPr>
          <p:cNvCxnSpPr>
            <a:cxnSpLocks/>
          </p:cNvCxnSpPr>
          <p:nvPr/>
        </p:nvCxnSpPr>
        <p:spPr>
          <a:xfrm>
            <a:off x="7012834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id="{1F06F529-4D27-4DDF-A32A-0496BD0BF99E}"/>
              </a:ext>
            </a:extLst>
          </p:cNvPr>
          <p:cNvCxnSpPr>
            <a:cxnSpLocks/>
          </p:cNvCxnSpPr>
          <p:nvPr/>
        </p:nvCxnSpPr>
        <p:spPr>
          <a:xfrm>
            <a:off x="6760472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147FDDAC-B04F-41A5-9C2D-CAB8E3F41331}"/>
              </a:ext>
            </a:extLst>
          </p:cNvPr>
          <p:cNvCxnSpPr>
            <a:cxnSpLocks/>
          </p:cNvCxnSpPr>
          <p:nvPr/>
        </p:nvCxnSpPr>
        <p:spPr>
          <a:xfrm>
            <a:off x="6697381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>
            <a:extLst>
              <a:ext uri="{FF2B5EF4-FFF2-40B4-BE49-F238E27FC236}">
                <a16:creationId xmlns:a16="http://schemas.microsoft.com/office/drawing/2014/main" id="{31B3AB5F-A4D8-46BD-B820-3315451B0E77}"/>
              </a:ext>
            </a:extLst>
          </p:cNvPr>
          <p:cNvCxnSpPr>
            <a:cxnSpLocks/>
          </p:cNvCxnSpPr>
          <p:nvPr/>
        </p:nvCxnSpPr>
        <p:spPr>
          <a:xfrm>
            <a:off x="7075925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語音泡泡: 矩形 250">
            <a:extLst>
              <a:ext uri="{FF2B5EF4-FFF2-40B4-BE49-F238E27FC236}">
                <a16:creationId xmlns:a16="http://schemas.microsoft.com/office/drawing/2014/main" id="{D621E80A-6FFF-4A32-A692-3123AF23433B}"/>
              </a:ext>
            </a:extLst>
          </p:cNvPr>
          <p:cNvSpPr/>
          <p:nvPr/>
        </p:nvSpPr>
        <p:spPr>
          <a:xfrm>
            <a:off x="4104410" y="2082800"/>
            <a:ext cx="4677640" cy="617420"/>
          </a:xfrm>
          <a:prstGeom prst="wedgeRectCallout">
            <a:avLst>
              <a:gd name="adj1" fmla="val 62"/>
              <a:gd name="adj2" fmla="val 7779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With limited OP, 4 additional write is needed. With more OP the movement is not required. </a:t>
            </a:r>
            <a:endParaRPr lang="zh-TW" altLang="en-US" sz="1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5" name="內容版面配置區 8">
            <a:extLst>
              <a:ext uri="{FF2B5EF4-FFF2-40B4-BE49-F238E27FC236}">
                <a16:creationId xmlns:a16="http://schemas.microsoft.com/office/drawing/2014/main" id="{8B98F0CF-399A-480B-B588-A17BC1345E67}"/>
              </a:ext>
            </a:extLst>
          </p:cNvPr>
          <p:cNvSpPr txBox="1">
            <a:spLocks/>
          </p:cNvSpPr>
          <p:nvPr/>
        </p:nvSpPr>
        <p:spPr>
          <a:xfrm>
            <a:off x="247020" y="990115"/>
            <a:ext cx="8704263" cy="1069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</a:rPr>
              <a:t>SSD Over-provisioning reserves space in the SSD to decrease write 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</a:rPr>
              <a:t>amplification &amp; increase consisted performance and endurance. </a:t>
            </a:r>
            <a:endParaRPr kumimoji="1" lang="zh-TW" altLang="en-US" sz="180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77800" indent="-177800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</a:rPr>
              <a:t>Reason: to avoid Garbage Collection in any giving point of time </a:t>
            </a:r>
            <a:endParaRPr kumimoji="1" lang="zh-TW" altLang="en-US" sz="180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06" name="Shape 180">
            <a:extLst>
              <a:ext uri="{FF2B5EF4-FFF2-40B4-BE49-F238E27FC236}">
                <a16:creationId xmlns:a16="http://schemas.microsoft.com/office/drawing/2014/main" id="{43C7C8D0-6C81-4DC3-9CE2-3198BF5263A0}"/>
              </a:ext>
            </a:extLst>
          </p:cNvPr>
          <p:cNvSpPr/>
          <p:nvPr/>
        </p:nvSpPr>
        <p:spPr>
          <a:xfrm rot="19315863">
            <a:off x="4993212" y="3237729"/>
            <a:ext cx="224628" cy="550823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CC0099">
                  <a:shade val="30000"/>
                  <a:satMod val="115000"/>
                  <a:alpha val="0"/>
                </a:srgbClr>
              </a:gs>
              <a:gs pos="54000">
                <a:srgbClr val="CC00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80">
            <a:extLst>
              <a:ext uri="{FF2B5EF4-FFF2-40B4-BE49-F238E27FC236}">
                <a16:creationId xmlns:a16="http://schemas.microsoft.com/office/drawing/2014/main" id="{894FA420-1F32-4DD9-84B5-9E5FC7C7233F}"/>
              </a:ext>
            </a:extLst>
          </p:cNvPr>
          <p:cNvSpPr/>
          <p:nvPr/>
        </p:nvSpPr>
        <p:spPr>
          <a:xfrm rot="19315863">
            <a:off x="5681036" y="3227752"/>
            <a:ext cx="224628" cy="550823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CC0099">
                  <a:shade val="30000"/>
                  <a:satMod val="115000"/>
                  <a:alpha val="0"/>
                </a:srgbClr>
              </a:gs>
              <a:gs pos="54000">
                <a:srgbClr val="CC00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008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114443FD-EF21-4644-A9DF-65067FED1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2" name="圓角矩形 10">
            <a:extLst>
              <a:ext uri="{FF2B5EF4-FFF2-40B4-BE49-F238E27FC236}">
                <a16:creationId xmlns:a16="http://schemas.microsoft.com/office/drawing/2014/main" id="{A9D93936-AFA3-452C-B429-BC724D6484BE}"/>
              </a:ext>
            </a:extLst>
          </p:cNvPr>
          <p:cNvSpPr/>
          <p:nvPr/>
        </p:nvSpPr>
        <p:spPr>
          <a:xfrm>
            <a:off x="3466127" y="2090977"/>
            <a:ext cx="5291600" cy="306674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275953" y="91440"/>
            <a:ext cx="773543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200"/>
              </a:lnSpc>
              <a:buClr>
                <a:schemeClr val="lt1"/>
              </a:buClr>
              <a:buSzPts val="800"/>
            </a:pPr>
            <a:r>
              <a:rPr lang="en-US" altLang="zh-TW" sz="3200">
                <a:latin typeface="Arial "/>
                <a:ea typeface="Arial Unicode MS" pitchFamily="34" charset="-120"/>
                <a:cs typeface="Arial Unicode MS" pitchFamily="34" charset="-120"/>
              </a:rPr>
              <a:t>The Advantage of Software-defined SSD Extra Over-provisioning</a:t>
            </a:r>
            <a:r>
              <a:rPr lang="zh-TW" altLang="en-US" sz="3200">
                <a:latin typeface="Arial "/>
                <a:ea typeface="Arial Unicode MS" pitchFamily="34" charset="-120"/>
                <a:cs typeface="Arial Unicode MS" pitchFamily="34" charset="-120"/>
              </a:rPr>
              <a:t> </a:t>
            </a:r>
            <a:endParaRPr lang="zh-TW" sz="3200" i="0" u="none" strike="noStrike" cap="none">
              <a:latin typeface="Arial 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6451" y="987425"/>
            <a:ext cx="8713787" cy="10588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975" indent="-180975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With QTS, user can assign more OP to the SSD RAID.</a:t>
            </a:r>
          </a:p>
          <a:p>
            <a:pPr marL="180975" indent="-180975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At</a:t>
            </a:r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QNAP Lab,</a:t>
            </a:r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the effect of over-provisioning can not only be observed on single consumer-level Samsung</a:t>
            </a:r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850</a:t>
            </a:r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Pro</a:t>
            </a:r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to gain the performance same as data center SSD, but also be seem on SSDs as a RAID.</a:t>
            </a:r>
            <a:endParaRPr lang="en-US" altLang="zh-TW" sz="16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8099" y="2282654"/>
            <a:ext cx="4994677" cy="1485919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85B5520-B996-4E30-B4DC-BE74B4D52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0" y="2147168"/>
            <a:ext cx="3242984" cy="2996332"/>
          </a:xfrm>
          <a:prstGeom prst="rect">
            <a:avLst/>
          </a:prstGeom>
        </p:spPr>
      </p:pic>
      <p:sp>
        <p:nvSpPr>
          <p:cNvPr id="22" name="Shape 200">
            <a:extLst>
              <a:ext uri="{FF2B5EF4-FFF2-40B4-BE49-F238E27FC236}">
                <a16:creationId xmlns:a16="http://schemas.microsoft.com/office/drawing/2014/main" id="{D7C68FA9-CEE0-41B4-9F5E-6499AAD23601}"/>
              </a:ext>
            </a:extLst>
          </p:cNvPr>
          <p:cNvSpPr txBox="1"/>
          <p:nvPr/>
        </p:nvSpPr>
        <p:spPr>
          <a:xfrm>
            <a:off x="770375" y="4053840"/>
            <a:ext cx="2500308" cy="787849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10800000" scaled="1"/>
              <a:tileRect/>
            </a:gra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800" b="1">
                <a:solidFill>
                  <a:schemeClr val="tx2"/>
                </a:solidFill>
              </a:rPr>
              <a:t>Above: Samsung 850 Pro as Single Disk </a:t>
            </a:r>
          </a:p>
          <a:p>
            <a:pPr lvl="0"/>
            <a:r>
              <a:rPr lang="en-US" altLang="zh-TW" sz="800" b="1">
                <a:solidFill>
                  <a:schemeClr val="tx2"/>
                </a:solidFill>
              </a:rPr>
              <a:t>Below: Micron M1100 as RAID 1</a:t>
            </a:r>
          </a:p>
          <a:p>
            <a:pPr lvl="0"/>
            <a:r>
              <a:rPr lang="en-US" altLang="zh-TW" sz="800" b="1">
                <a:solidFill>
                  <a:schemeClr val="tx2"/>
                </a:solidFill>
              </a:rPr>
              <a:t>FIO configuration: runtime=1800 </a:t>
            </a:r>
            <a:r>
              <a:rPr lang="en-US" altLang="zh-TW" sz="800" b="1" err="1">
                <a:solidFill>
                  <a:schemeClr val="tx2"/>
                </a:solidFill>
              </a:rPr>
              <a:t>ioengine</a:t>
            </a:r>
            <a:r>
              <a:rPr lang="en-US" altLang="zh-TW" sz="800" b="1">
                <a:solidFill>
                  <a:schemeClr val="tx2"/>
                </a:solidFill>
              </a:rPr>
              <a:t>=</a:t>
            </a:r>
            <a:r>
              <a:rPr lang="en-US" altLang="zh-TW" sz="800" b="1" err="1">
                <a:solidFill>
                  <a:schemeClr val="tx2"/>
                </a:solidFill>
              </a:rPr>
              <a:t>libaio</a:t>
            </a:r>
            <a:r>
              <a:rPr lang="en-US" altLang="zh-TW" sz="800" b="1">
                <a:solidFill>
                  <a:schemeClr val="tx2"/>
                </a:solidFill>
              </a:rPr>
              <a:t> direct=1  </a:t>
            </a:r>
            <a:r>
              <a:rPr lang="en-US" altLang="zh-TW" sz="800" b="1" err="1">
                <a:solidFill>
                  <a:schemeClr val="tx2"/>
                </a:solidFill>
              </a:rPr>
              <a:t>rw</a:t>
            </a:r>
            <a:r>
              <a:rPr lang="en-US" altLang="zh-TW" sz="800" b="1">
                <a:solidFill>
                  <a:schemeClr val="tx2"/>
                </a:solidFill>
              </a:rPr>
              <a:t>=</a:t>
            </a:r>
            <a:r>
              <a:rPr lang="en-US" altLang="zh-TW" sz="800" b="1" err="1">
                <a:solidFill>
                  <a:schemeClr val="tx2"/>
                </a:solidFill>
              </a:rPr>
              <a:t>randwrite</a:t>
            </a:r>
            <a:r>
              <a:rPr lang="en-US" altLang="zh-TW" sz="800" b="1">
                <a:solidFill>
                  <a:schemeClr val="tx2"/>
                </a:solidFill>
              </a:rPr>
              <a:t> </a:t>
            </a:r>
            <a:r>
              <a:rPr lang="en-US" altLang="zh-TW" sz="800" b="1" err="1">
                <a:solidFill>
                  <a:schemeClr val="tx2"/>
                </a:solidFill>
              </a:rPr>
              <a:t>bs</a:t>
            </a:r>
            <a:r>
              <a:rPr lang="en-US" altLang="zh-TW" sz="800" b="1">
                <a:solidFill>
                  <a:schemeClr val="tx2"/>
                </a:solidFill>
              </a:rPr>
              <a:t>=4k </a:t>
            </a:r>
            <a:r>
              <a:rPr lang="en-US" altLang="zh-TW" sz="800" b="1" err="1">
                <a:solidFill>
                  <a:schemeClr val="tx2"/>
                </a:solidFill>
              </a:rPr>
              <a:t>numjobs</a:t>
            </a:r>
            <a:r>
              <a:rPr lang="en-US" altLang="zh-TW" sz="800" b="1">
                <a:solidFill>
                  <a:schemeClr val="tx2"/>
                </a:solidFill>
              </a:rPr>
              <a:t>=1 </a:t>
            </a:r>
            <a:r>
              <a:rPr lang="en-US" altLang="zh-TW" sz="800" b="1" err="1">
                <a:solidFill>
                  <a:schemeClr val="tx2"/>
                </a:solidFill>
              </a:rPr>
              <a:t>iodepth</a:t>
            </a:r>
            <a:r>
              <a:rPr lang="en-US" altLang="zh-TW" sz="800" b="1">
                <a:solidFill>
                  <a:schemeClr val="tx2"/>
                </a:solidFill>
              </a:rPr>
              <a:t>=32</a:t>
            </a:r>
            <a:endParaRPr sz="800" b="1" i="0" u="none" strike="noStrike" cap="none">
              <a:solidFill>
                <a:schemeClr val="tx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8BFE11E-5B74-4D98-A650-9A055C02D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020" y="3616729"/>
            <a:ext cx="5022376" cy="1439866"/>
          </a:xfrm>
          <a:prstGeom prst="rect">
            <a:avLst/>
          </a:prstGeom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DB00825-5150-476E-8AA1-CC979E7DE5F9}"/>
              </a:ext>
            </a:extLst>
          </p:cNvPr>
          <p:cNvSpPr txBox="1"/>
          <p:nvPr/>
        </p:nvSpPr>
        <p:spPr>
          <a:xfrm>
            <a:off x="4447587" y="3669723"/>
            <a:ext cx="356379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900" b="1">
                <a:latin typeface="Arial" panose="020B0604020202020204" pitchFamily="34" charset="0"/>
                <a:cs typeface="Arial" panose="020B0604020202020204" pitchFamily="34" charset="0"/>
              </a:rPr>
              <a:t>2*Micron M1100 RAID 1 Random Write IOPS with Dynamic OP</a:t>
            </a:r>
            <a:endParaRPr lang="zh-TW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22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4AAEEFE-5D14-40E7-A334-DE6D44463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275953" y="91440"/>
            <a:ext cx="7081128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200"/>
              </a:lnSpc>
              <a:buClr>
                <a:schemeClr val="lt1"/>
              </a:buClr>
              <a:buSzPts val="800"/>
            </a:pPr>
            <a:r>
              <a:rPr lang="en-US" altLang="zh-TW" sz="3200">
                <a:latin typeface="Arial "/>
                <a:ea typeface="Microsoft JhengHei"/>
              </a:rPr>
              <a:t>Choose SSD is Hard, Choose QNAP is Simple</a:t>
            </a:r>
            <a:endParaRPr lang="zh-TW" sz="3200">
              <a:latin typeface="Arial "/>
              <a:ea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77484AC-C5C8-6A4B-89DE-DB5B28FE08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4803" y="1104900"/>
            <a:ext cx="8297863" cy="1784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IT managers' biggest challenges in deploying SSD is to measure the SSD performance and how it can solve storage bottleneck. </a:t>
            </a:r>
            <a:endParaRPr lang="en-US" altLang="zh-TW" sz="180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With QNAP SSD Profiling Tool, users can not only set OP, but further test SSD RAID</a:t>
            </a:r>
            <a:r>
              <a:rPr kumimoji="1"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performance with different OP amount.</a:t>
            </a:r>
            <a:endParaRPr lang="en-US" altLang="zh-TW" sz="180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C3E8D43-6A74-4AB1-AFE8-72EE98F19B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78" y="2483268"/>
            <a:ext cx="2556747" cy="241612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FAE7A85-0833-4730-97F6-0E8E55F75D96}"/>
              </a:ext>
            </a:extLst>
          </p:cNvPr>
          <p:cNvSpPr txBox="1"/>
          <p:nvPr/>
        </p:nvSpPr>
        <p:spPr>
          <a:xfrm>
            <a:off x="5960235" y="2692946"/>
            <a:ext cx="1970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IT managers can decide the best practice directly on production site</a:t>
            </a:r>
            <a:endParaRPr lang="zh-TW" altLang="en-US" sz="1600" b="1"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b="9311"/>
          <a:stretch>
            <a:fillRect/>
          </a:stretch>
        </p:blipFill>
        <p:spPr bwMode="auto">
          <a:xfrm>
            <a:off x="471334" y="2483268"/>
            <a:ext cx="4778478" cy="253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453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圓角矩形 40">
            <a:extLst>
              <a:ext uri="{FF2B5EF4-FFF2-40B4-BE49-F238E27FC236}">
                <a16:creationId xmlns:a16="http://schemas.microsoft.com/office/drawing/2014/main" id="{0201A576-0A7C-F748-B18D-FE020B77D863}"/>
              </a:ext>
            </a:extLst>
          </p:cNvPr>
          <p:cNvSpPr/>
          <p:nvPr/>
        </p:nvSpPr>
        <p:spPr>
          <a:xfrm>
            <a:off x="221883" y="2768935"/>
            <a:ext cx="8664405" cy="2269252"/>
          </a:xfrm>
          <a:prstGeom prst="roundRect">
            <a:avLst>
              <a:gd name="adj" fmla="val 2630"/>
            </a:avLst>
          </a:prstGeom>
          <a:gradFill>
            <a:gsLst>
              <a:gs pos="0">
                <a:schemeClr val="bg1"/>
              </a:gs>
              <a:gs pos="73000">
                <a:schemeClr val="bg1">
                  <a:lumMod val="65000"/>
                </a:schemeClr>
              </a:gs>
              <a:gs pos="100000">
                <a:srgbClr val="FFFF00"/>
              </a:gs>
            </a:gsLst>
            <a:lin ang="16200000" scaled="0"/>
          </a:gradFill>
          <a:ln w="127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6322888-2EF8-449C-BD4E-BFBA61BB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"/>
            <a:ext cx="7886700" cy="822960"/>
          </a:xfrm>
        </p:spPr>
        <p:txBody>
          <a:bodyPr>
            <a:normAutofit/>
          </a:bodyPr>
          <a:lstStyle/>
          <a:p>
            <a:r>
              <a:rPr lang="en-US" altLang="zh-TW" sz="3600">
                <a:latin typeface="Arial "/>
              </a:rPr>
              <a:t>QNAP Global SSD Cache</a:t>
            </a:r>
            <a:endParaRPr lang="zh-TW" altLang="en-US" sz="3600">
              <a:latin typeface="Arial "/>
              <a:ea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B1256B-EEDF-4480-B777-148D012801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1011120"/>
            <a:ext cx="8763000" cy="174625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The QNAP SSD Cache can be applied to multiple volume / LUN</a:t>
            </a:r>
          </a:p>
          <a:p>
            <a:pPr marL="0" indent="0">
              <a:buNone/>
            </a:pP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</a:p>
          <a:p>
            <a:pPr marL="0" indent="0">
              <a:buNone/>
            </a:pPr>
            <a:r>
              <a:rPr lang="en-US" altLang="zh-TW" sz="1800" b="1">
                <a:solidFill>
                  <a:srgbClr val="FFC000"/>
                </a:solidFill>
                <a:latin typeface="微軟正黑體" panose="020B0604030504040204" pitchFamily="34" charset="-120"/>
              </a:rPr>
              <a:t>Read-Only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Copy frequently used data to SSD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 </a:t>
            </a: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438275" indent="-1438275">
              <a:buNone/>
            </a:pPr>
            <a:r>
              <a:rPr lang="en-US" altLang="zh-TW" sz="1800" b="1">
                <a:solidFill>
                  <a:srgbClr val="F70F78"/>
                </a:solidFill>
                <a:latin typeface="微軟正黑體" panose="020B0604030504040204" pitchFamily="34" charset="-120"/>
              </a:rPr>
              <a:t>Read-Write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Not only copy data, new data can also be temporarily stored in SSD</a:t>
            </a: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  <a:ea typeface="微軟正黑體"/>
            </a:endParaRPr>
          </a:p>
          <a:p>
            <a:pPr marL="1438275" indent="-1438275">
              <a:buNone/>
            </a:pPr>
            <a:r>
              <a:rPr lang="en-US" altLang="zh-TW" sz="1800">
                <a:solidFill>
                  <a:srgbClr val="D0F800"/>
                </a:solidFill>
                <a:latin typeface="微軟正黑體" panose="020B0604030504040204" pitchFamily="34" charset="-120"/>
              </a:rPr>
              <a:t>(New) </a:t>
            </a:r>
            <a:r>
              <a:rPr lang="en-US" altLang="zh-TW" sz="1800" b="1">
                <a:solidFill>
                  <a:srgbClr val="00FFAB"/>
                </a:solidFill>
                <a:latin typeface="微軟正黑體" panose="020B0604030504040204" pitchFamily="34" charset="-120"/>
              </a:rPr>
              <a:t>Write-Only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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Only new data will be written into the cache</a:t>
            </a:r>
            <a:endParaRPr lang="zh-TW" altLang="en-US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9BA1A7C-3BA1-4944-A0C4-006B73843D53}"/>
              </a:ext>
            </a:extLst>
          </p:cNvPr>
          <p:cNvGrpSpPr/>
          <p:nvPr/>
        </p:nvGrpSpPr>
        <p:grpSpPr>
          <a:xfrm>
            <a:off x="221882" y="2759881"/>
            <a:ext cx="8664407" cy="355126"/>
            <a:chOff x="221882" y="2777987"/>
            <a:chExt cx="8664407" cy="355126"/>
          </a:xfrm>
        </p:grpSpPr>
        <p:sp>
          <p:nvSpPr>
            <p:cNvPr id="55" name="Shape 449">
              <a:extLst>
                <a:ext uri="{FF2B5EF4-FFF2-40B4-BE49-F238E27FC236}">
                  <a16:creationId xmlns:a16="http://schemas.microsoft.com/office/drawing/2014/main" id="{EE01CBDF-B0F6-E641-98F4-A1B8A0F10C67}"/>
                </a:ext>
              </a:extLst>
            </p:cNvPr>
            <p:cNvSpPr/>
            <p:nvPr/>
          </p:nvSpPr>
          <p:spPr>
            <a:xfrm>
              <a:off x="2254650" y="2777987"/>
              <a:ext cx="6631638" cy="355126"/>
            </a:xfrm>
            <a:prstGeom prst="roundRect">
              <a:avLst>
                <a:gd name="adj" fmla="val 10000"/>
              </a:avLst>
            </a:prstGeom>
            <a:solidFill>
              <a:schemeClr val="tx1"/>
            </a:solidFill>
            <a:ln>
              <a:solidFill>
                <a:srgbClr val="FFFF00"/>
              </a:solidFill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 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8FFD073A-6585-474D-9186-C3C5C717E96E}"/>
                </a:ext>
              </a:extLst>
            </p:cNvPr>
            <p:cNvSpPr txBox="1"/>
            <p:nvPr/>
          </p:nvSpPr>
          <p:spPr>
            <a:xfrm>
              <a:off x="2878053" y="2817742"/>
              <a:ext cx="6008236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1400" b="1">
                  <a:solidFill>
                    <a:srgbClr val="FFFF00"/>
                  </a:solidFill>
                  <a:latin typeface="Arial "/>
                </a:rPr>
                <a:t> Data from clients and storage will both be cached</a:t>
              </a:r>
              <a:endParaRPr lang="zh-TW" altLang="en-US" sz="1400" b="1">
                <a:solidFill>
                  <a:srgbClr val="FFFF00"/>
                </a:solidFill>
                <a:latin typeface="Arial "/>
              </a:endParaRPr>
            </a:p>
          </p:txBody>
        </p:sp>
        <p:sp>
          <p:nvSpPr>
            <p:cNvPr id="52" name="Shape 449">
              <a:extLst>
                <a:ext uri="{FF2B5EF4-FFF2-40B4-BE49-F238E27FC236}">
                  <a16:creationId xmlns:a16="http://schemas.microsoft.com/office/drawing/2014/main" id="{4E247846-232F-47FC-B7A6-37E773B74CC8}"/>
                </a:ext>
              </a:extLst>
            </p:cNvPr>
            <p:cNvSpPr/>
            <p:nvPr/>
          </p:nvSpPr>
          <p:spPr>
            <a:xfrm>
              <a:off x="221882" y="2777987"/>
              <a:ext cx="2656169" cy="355126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 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730D0D40-3F52-4671-A375-654979BDB821}"/>
                </a:ext>
              </a:extLst>
            </p:cNvPr>
            <p:cNvSpPr txBox="1"/>
            <p:nvPr/>
          </p:nvSpPr>
          <p:spPr>
            <a:xfrm>
              <a:off x="221883" y="2818801"/>
              <a:ext cx="2598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latin typeface="Arial "/>
                </a:rPr>
                <a:t>How Read-write Cache work:</a:t>
              </a:r>
              <a:endParaRPr lang="zh-TW" altLang="en-US" sz="1200" b="1">
                <a:latin typeface="Arial "/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D0AE6B58-7C80-41E5-AA21-A98ED2F07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330" y="3222225"/>
            <a:ext cx="878253" cy="11555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箭號: 向左 17">
            <a:extLst>
              <a:ext uri="{FF2B5EF4-FFF2-40B4-BE49-F238E27FC236}">
                <a16:creationId xmlns:a16="http://schemas.microsoft.com/office/drawing/2014/main" id="{22B2DE93-332A-43D5-BB39-5B4F8249BD09}"/>
              </a:ext>
            </a:extLst>
          </p:cNvPr>
          <p:cNvSpPr/>
          <p:nvPr/>
        </p:nvSpPr>
        <p:spPr>
          <a:xfrm>
            <a:off x="2163063" y="4534669"/>
            <a:ext cx="947618" cy="241859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DE9394D-FB1E-415E-992B-A2127CA0A404}"/>
              </a:ext>
            </a:extLst>
          </p:cNvPr>
          <p:cNvSpPr txBox="1"/>
          <p:nvPr/>
        </p:nvSpPr>
        <p:spPr>
          <a:xfrm>
            <a:off x="2878053" y="4497727"/>
            <a:ext cx="3103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u="sng">
                <a:solidFill>
                  <a:srgbClr val="002060"/>
                </a:solidFill>
              </a:rPr>
              <a:t>When SSD Space not enough</a:t>
            </a:r>
            <a:endParaRPr lang="zh-TW" altLang="en-US" sz="1600" b="1" u="sng">
              <a:solidFill>
                <a:srgbClr val="002060"/>
              </a:solidFill>
            </a:endParaRPr>
          </a:p>
        </p:txBody>
      </p:sp>
      <p:grpSp>
        <p:nvGrpSpPr>
          <p:cNvPr id="5" name="群組 42">
            <a:extLst>
              <a:ext uri="{FF2B5EF4-FFF2-40B4-BE49-F238E27FC236}">
                <a16:creationId xmlns:a16="http://schemas.microsoft.com/office/drawing/2014/main" id="{5D1592FF-1F83-4E30-BF3A-4307FEAC9F50}"/>
              </a:ext>
            </a:extLst>
          </p:cNvPr>
          <p:cNvGrpSpPr/>
          <p:nvPr/>
        </p:nvGrpSpPr>
        <p:grpSpPr>
          <a:xfrm rot="10800000">
            <a:off x="2189304" y="3546927"/>
            <a:ext cx="4279608" cy="357162"/>
            <a:chOff x="2162008" y="3753946"/>
            <a:chExt cx="4279608" cy="357162"/>
          </a:xfrm>
        </p:grpSpPr>
        <p:grpSp>
          <p:nvGrpSpPr>
            <p:cNvPr id="7" name="群組 30">
              <a:extLst>
                <a:ext uri="{FF2B5EF4-FFF2-40B4-BE49-F238E27FC236}">
                  <a16:creationId xmlns:a16="http://schemas.microsoft.com/office/drawing/2014/main" id="{6FC859CC-2FBA-41CA-A592-45DE3014015A}"/>
                </a:ext>
              </a:extLst>
            </p:cNvPr>
            <p:cNvGrpSpPr/>
            <p:nvPr/>
          </p:nvGrpSpPr>
          <p:grpSpPr>
            <a:xfrm>
              <a:off x="2162008" y="3753946"/>
              <a:ext cx="912075" cy="126248"/>
              <a:chOff x="2000157" y="3753946"/>
              <a:chExt cx="912075" cy="126248"/>
            </a:xfrm>
          </p:grpSpPr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id="{A7B462DE-2A46-482F-A208-3B7A47A99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1C5AB44D-1734-4BE5-A223-B2897CB03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8" name="群組 31">
              <a:extLst>
                <a:ext uri="{FF2B5EF4-FFF2-40B4-BE49-F238E27FC236}">
                  <a16:creationId xmlns:a16="http://schemas.microsoft.com/office/drawing/2014/main" id="{0D76030E-FF7D-4655-94AC-3919E0099DFB}"/>
                </a:ext>
              </a:extLst>
            </p:cNvPr>
            <p:cNvGrpSpPr/>
            <p:nvPr/>
          </p:nvGrpSpPr>
          <p:grpSpPr>
            <a:xfrm rot="10800000">
              <a:off x="2162008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8970B7AD-B893-4D69-922A-A9A3B6CCA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657751EF-6BAF-44BF-903E-F1E317108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群組 34">
              <a:extLst>
                <a:ext uri="{FF2B5EF4-FFF2-40B4-BE49-F238E27FC236}">
                  <a16:creationId xmlns:a16="http://schemas.microsoft.com/office/drawing/2014/main" id="{A9F1BDEF-5320-4F8A-9EC3-1D89717DAECD}"/>
                </a:ext>
              </a:extLst>
            </p:cNvPr>
            <p:cNvGrpSpPr/>
            <p:nvPr/>
          </p:nvGrpSpPr>
          <p:grpSpPr>
            <a:xfrm>
              <a:off x="5529541" y="3753946"/>
              <a:ext cx="912075" cy="126248"/>
              <a:chOff x="2000157" y="3753946"/>
              <a:chExt cx="912075" cy="126248"/>
            </a:xfrm>
          </p:grpSpPr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2D2A38F4-3B8D-44DA-9FB4-03C291122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CC64EF44-60C6-4EA0-A363-750541A24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群組 37">
              <a:extLst>
                <a:ext uri="{FF2B5EF4-FFF2-40B4-BE49-F238E27FC236}">
                  <a16:creationId xmlns:a16="http://schemas.microsoft.com/office/drawing/2014/main" id="{6E4F4597-43B8-4F4C-9159-A7452A04136F}"/>
                </a:ext>
              </a:extLst>
            </p:cNvPr>
            <p:cNvGrpSpPr/>
            <p:nvPr/>
          </p:nvGrpSpPr>
          <p:grpSpPr>
            <a:xfrm rot="10800000">
              <a:off x="5529541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AD5612C7-58A0-4609-9531-66A56E50D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CF65AE91-EC53-49FA-8A8D-9300D64BEA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EB3AC1-39EA-43ED-AA83-6902D3F39C9E}"/>
              </a:ext>
            </a:extLst>
          </p:cNvPr>
          <p:cNvSpPr txBox="1"/>
          <p:nvPr/>
        </p:nvSpPr>
        <p:spPr>
          <a:xfrm>
            <a:off x="2306630" y="3811076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F8A2C316-B975-43FD-BED7-73FC5E128864}"/>
              </a:ext>
            </a:extLst>
          </p:cNvPr>
          <p:cNvSpPr txBox="1"/>
          <p:nvPr/>
        </p:nvSpPr>
        <p:spPr>
          <a:xfrm>
            <a:off x="2314529" y="3360375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Write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441D92E-BCAF-4AB2-8C52-7701A53710BF}"/>
              </a:ext>
            </a:extLst>
          </p:cNvPr>
          <p:cNvSpPr txBox="1"/>
          <p:nvPr/>
        </p:nvSpPr>
        <p:spPr>
          <a:xfrm>
            <a:off x="5701187" y="3820300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C0A7F18-318B-4314-B5EE-4664D4F5379D}"/>
              </a:ext>
            </a:extLst>
          </p:cNvPr>
          <p:cNvSpPr txBox="1"/>
          <p:nvPr/>
        </p:nvSpPr>
        <p:spPr>
          <a:xfrm>
            <a:off x="5697257" y="3353651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Write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A246732-FD28-409B-B812-BD2B620B41D3}"/>
              </a:ext>
            </a:extLst>
          </p:cNvPr>
          <p:cNvSpPr txBox="1"/>
          <p:nvPr/>
        </p:nvSpPr>
        <p:spPr>
          <a:xfrm>
            <a:off x="6522749" y="4497319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E803F6A-ADEB-4243-AA8C-81357318862C}"/>
              </a:ext>
            </a:extLst>
          </p:cNvPr>
          <p:cNvSpPr txBox="1"/>
          <p:nvPr/>
        </p:nvSpPr>
        <p:spPr>
          <a:xfrm>
            <a:off x="934764" y="4420783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IO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Intensive</a:t>
            </a:r>
          </a:p>
          <a:p>
            <a:pPr algn="ctr"/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sym typeface="Microsoft JhengHei"/>
              </a:rPr>
              <a:t>Application</a:t>
            </a:r>
            <a:endParaRPr lang="zh-TW" altLang="en-US" sz="1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FE3F1B66-A4D0-441F-AAD1-C4DF6D22AEFA}"/>
              </a:ext>
            </a:extLst>
          </p:cNvPr>
          <p:cNvSpPr txBox="1"/>
          <p:nvPr/>
        </p:nvSpPr>
        <p:spPr>
          <a:xfrm>
            <a:off x="3634685" y="4288812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87" name="圖片 1786">
            <a:extLst>
              <a:ext uri="{FF2B5EF4-FFF2-40B4-BE49-F238E27FC236}">
                <a16:creationId xmlns:a16="http://schemas.microsoft.com/office/drawing/2014/main" id="{E01C1DF0-DEBA-4E9A-811B-1D47BC3F37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853" y="3639682"/>
            <a:ext cx="1164564" cy="7309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88" name="圖片 1787">
            <a:extLst>
              <a:ext uri="{FF2B5EF4-FFF2-40B4-BE49-F238E27FC236}">
                <a16:creationId xmlns:a16="http://schemas.microsoft.com/office/drawing/2014/main" id="{A6EF83F5-A832-4C5F-AF86-003377D3EE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707" y="3451287"/>
            <a:ext cx="1245435" cy="837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5" name="箭號: 向左 604">
            <a:extLst>
              <a:ext uri="{FF2B5EF4-FFF2-40B4-BE49-F238E27FC236}">
                <a16:creationId xmlns:a16="http://schemas.microsoft.com/office/drawing/2014/main" id="{7391A00A-D91D-4D75-AFF7-DFB45F312E11}"/>
              </a:ext>
            </a:extLst>
          </p:cNvPr>
          <p:cNvSpPr/>
          <p:nvPr/>
        </p:nvSpPr>
        <p:spPr>
          <a:xfrm rot="10800000">
            <a:off x="5941993" y="4512727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6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id="{369FBF17-5A56-B043-B992-0BAD45A9B2C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90175" y="3219747"/>
            <a:ext cx="1212055" cy="11606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B6C11FA2-2D65-46AD-9BC9-7DA3D5950052}"/>
              </a:ext>
            </a:extLst>
          </p:cNvPr>
          <p:cNvGrpSpPr/>
          <p:nvPr/>
        </p:nvGrpSpPr>
        <p:grpSpPr>
          <a:xfrm>
            <a:off x="381000" y="1283143"/>
            <a:ext cx="1531894" cy="369332"/>
            <a:chOff x="2217712" y="1295141"/>
            <a:chExt cx="1531894" cy="369332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1F918B5-7C95-484F-AA56-090ACC0E68DB}"/>
                </a:ext>
              </a:extLst>
            </p:cNvPr>
            <p:cNvSpPr/>
            <p:nvPr/>
          </p:nvSpPr>
          <p:spPr>
            <a:xfrm>
              <a:off x="2247253" y="1340219"/>
              <a:ext cx="1472812" cy="2791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0EFD6B1A-F58A-4E47-9E1D-A84841FBFC44}"/>
                </a:ext>
              </a:extLst>
            </p:cNvPr>
            <p:cNvSpPr/>
            <p:nvPr/>
          </p:nvSpPr>
          <p:spPr>
            <a:xfrm>
              <a:off x="2217712" y="1295141"/>
              <a:ext cx="15318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>
                  <a:solidFill>
                    <a:srgbClr val="E5EA16"/>
                  </a:solidFill>
                </a:rPr>
                <a:t> </a:t>
              </a:r>
              <a:r>
                <a:rPr lang="en-US" altLang="zh-TW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Cache Type </a:t>
              </a:r>
              <a:endParaRPr lang="zh-TW" altLang="en-US">
                <a:solidFill>
                  <a:srgbClr val="D0F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5106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7">
            <a:extLst>
              <a:ext uri="{FF2B5EF4-FFF2-40B4-BE49-F238E27FC236}">
                <a16:creationId xmlns:a16="http://schemas.microsoft.com/office/drawing/2014/main" id="{6A426495-FE49-4657-8184-66FEF9D5F0CF}"/>
              </a:ext>
            </a:extLst>
          </p:cNvPr>
          <p:cNvGrpSpPr/>
          <p:nvPr/>
        </p:nvGrpSpPr>
        <p:grpSpPr>
          <a:xfrm>
            <a:off x="0" y="3432671"/>
            <a:ext cx="9144000" cy="1729327"/>
            <a:chOff x="0" y="2339176"/>
            <a:chExt cx="9139058" cy="3046698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B634270B-3926-40F8-891C-53B052050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F4EDD93C-14A3-4D42-9B15-B37045D5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550F2D25-E6BF-4113-B72F-5DD452DA0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35" name="圓角矩形 40">
            <a:extLst>
              <a:ext uri="{FF2B5EF4-FFF2-40B4-BE49-F238E27FC236}">
                <a16:creationId xmlns:a16="http://schemas.microsoft.com/office/drawing/2014/main" id="{61B481A3-0E6E-4605-B745-B28E87D6555B}"/>
              </a:ext>
            </a:extLst>
          </p:cNvPr>
          <p:cNvSpPr/>
          <p:nvPr/>
        </p:nvSpPr>
        <p:spPr>
          <a:xfrm>
            <a:off x="5874608" y="1123705"/>
            <a:ext cx="3050597" cy="3897619"/>
          </a:xfrm>
          <a:prstGeom prst="roundRect">
            <a:avLst>
              <a:gd name="adj" fmla="val 2630"/>
            </a:avLst>
          </a:prstGeom>
          <a:gradFill>
            <a:gsLst>
              <a:gs pos="0">
                <a:schemeClr val="bg1"/>
              </a:gs>
              <a:gs pos="73000">
                <a:schemeClr val="bg1">
                  <a:lumMod val="65000"/>
                </a:schemeClr>
              </a:gs>
              <a:gs pos="100000">
                <a:srgbClr val="FFFF00"/>
              </a:gs>
            </a:gsLst>
            <a:lin ang="16200000" scaled="0"/>
          </a:gradFill>
          <a:ln w="127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The </a:t>
            </a:r>
            <a:r>
              <a:rPr lang="zh-TW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Write-</a:t>
            </a:r>
            <a: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o</a:t>
            </a:r>
            <a:r>
              <a:rPr lang="zh-TW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nly </a:t>
            </a:r>
            <a: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Cache Increase ROI of </a:t>
            </a:r>
            <a:b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</a:br>
            <a: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SSD Cache with high Writing Demand</a:t>
            </a:r>
            <a:endParaRPr sz="2800" i="0" u="none" strike="noStrike" cap="none">
              <a:solidFill>
                <a:schemeClr val="lt1"/>
              </a:solidFill>
              <a:latin typeface="Arial 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38528BA-6309-1E4B-AACE-F64AF967B3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1175" y="1123705"/>
            <a:ext cx="5427663" cy="1550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lnSpc>
                <a:spcPct val="12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Write-only cache is promoted by Microsoft</a:t>
            </a:r>
            <a:b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</a:b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for endurance control.</a:t>
            </a:r>
            <a:endParaRPr lang="en-US" altLang="zh-TW" sz="180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lnSpc>
                <a:spcPct val="12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QNAP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believe Write-only Cache can increase the ROI of purchasing SSD in below scenario:</a:t>
            </a:r>
            <a:endParaRPr lang="zh-TW" altLang="zh-TW" sz="180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190445" y="4640727"/>
            <a:ext cx="5396136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  <a:hlinkClick r:id="rId4"/>
              </a:rPr>
              <a:t>https://docs.microsoft.com/en-us/windows-server/storage/storage-spaces/understand-the-cache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群組 257">
            <a:extLst>
              <a:ext uri="{FF2B5EF4-FFF2-40B4-BE49-F238E27FC236}">
                <a16:creationId xmlns:a16="http://schemas.microsoft.com/office/drawing/2014/main" id="{3A246B2D-6644-4A6D-87C6-A8FFEEC65C9A}"/>
              </a:ext>
            </a:extLst>
          </p:cNvPr>
          <p:cNvGrpSpPr/>
          <p:nvPr/>
        </p:nvGrpSpPr>
        <p:grpSpPr>
          <a:xfrm>
            <a:off x="5989691" y="1279943"/>
            <a:ext cx="3758168" cy="4198342"/>
            <a:chOff x="5896920" y="1311362"/>
            <a:chExt cx="3758168" cy="4198342"/>
          </a:xfrm>
        </p:grpSpPr>
        <p:sp>
          <p:nvSpPr>
            <p:cNvPr id="23" name="弧形 22">
              <a:extLst>
                <a:ext uri="{FF2B5EF4-FFF2-40B4-BE49-F238E27FC236}">
                  <a16:creationId xmlns:a16="http://schemas.microsoft.com/office/drawing/2014/main" id="{FFE4EFFA-792B-417D-93A5-9D947575D03E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AB9C61D-7074-41BA-8611-2AE8E031F2CB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1B3B694-469D-42DC-A161-D2C647F7468A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" name="接點: 肘形 4">
              <a:extLst>
                <a:ext uri="{FF2B5EF4-FFF2-40B4-BE49-F238E27FC236}">
                  <a16:creationId xmlns:a16="http://schemas.microsoft.com/office/drawing/2014/main" id="{22ACB3A2-9A1F-46C9-B8CF-E5DF4ADAEBA5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接點: 肘形 13">
              <a:extLst>
                <a:ext uri="{FF2B5EF4-FFF2-40B4-BE49-F238E27FC236}">
                  <a16:creationId xmlns:a16="http://schemas.microsoft.com/office/drawing/2014/main" id="{CAB6BF4F-B6E1-4CB0-B9B1-7DA3473670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群組 16">
              <a:extLst>
                <a:ext uri="{FF2B5EF4-FFF2-40B4-BE49-F238E27FC236}">
                  <a16:creationId xmlns:a16="http://schemas.microsoft.com/office/drawing/2014/main" id="{1EDCB3AC-2621-410E-82F0-ADBB0E217A71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16" name="直角三角形 15">
                <a:extLst>
                  <a:ext uri="{FF2B5EF4-FFF2-40B4-BE49-F238E27FC236}">
                    <a16:creationId xmlns:a16="http://schemas.microsoft.com/office/drawing/2014/main" id="{04B1F122-2788-4B2B-96AB-848914CD07E3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直角三角形 19">
                <a:extLst>
                  <a:ext uri="{FF2B5EF4-FFF2-40B4-BE49-F238E27FC236}">
                    <a16:creationId xmlns:a16="http://schemas.microsoft.com/office/drawing/2014/main" id="{9F4B8198-7CEE-433E-8BBC-E275649EE4B3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B55BD61E-3453-4EBD-BEC8-10101CC9B91F}"/>
                </a:ext>
              </a:extLst>
            </p:cNvPr>
            <p:cNvSpPr txBox="1"/>
            <p:nvPr/>
          </p:nvSpPr>
          <p:spPr>
            <a:xfrm>
              <a:off x="6400398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56592B91-1EFB-44F2-9664-9BBDA36E27C9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EC8F393-149D-4D97-8F80-20E803663298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59E2B390-6220-479F-957A-C7D1B524898E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接點: 肘形 26">
              <a:extLst>
                <a:ext uri="{FF2B5EF4-FFF2-40B4-BE49-F238E27FC236}">
                  <a16:creationId xmlns:a16="http://schemas.microsoft.com/office/drawing/2014/main" id="{A43C11EF-F499-4EFC-9E57-DED6C4BD0BFF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接點: 肘形 27">
              <a:extLst>
                <a:ext uri="{FF2B5EF4-FFF2-40B4-BE49-F238E27FC236}">
                  <a16:creationId xmlns:a16="http://schemas.microsoft.com/office/drawing/2014/main" id="{5E3AC861-A026-4D4F-BE27-78DA6CB7F7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群組 28">
              <a:extLst>
                <a:ext uri="{FF2B5EF4-FFF2-40B4-BE49-F238E27FC236}">
                  <a16:creationId xmlns:a16="http://schemas.microsoft.com/office/drawing/2014/main" id="{3F783D14-DA3A-461F-B834-BFE5DB03CD96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30" name="直角三角形 29">
                <a:extLst>
                  <a:ext uri="{FF2B5EF4-FFF2-40B4-BE49-F238E27FC236}">
                    <a16:creationId xmlns:a16="http://schemas.microsoft.com/office/drawing/2014/main" id="{2D6B84B3-0662-4E85-ADBF-B094EA3685B2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直角三角形 30">
                <a:extLst>
                  <a:ext uri="{FF2B5EF4-FFF2-40B4-BE49-F238E27FC236}">
                    <a16:creationId xmlns:a16="http://schemas.microsoft.com/office/drawing/2014/main" id="{E16E68C9-08AD-4B88-B4D5-7EE985140440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FA24434C-F168-4431-A30D-59C2FF1878D7}"/>
                </a:ext>
              </a:extLst>
            </p:cNvPr>
            <p:cNvSpPr txBox="1"/>
            <p:nvPr/>
          </p:nvSpPr>
          <p:spPr>
            <a:xfrm>
              <a:off x="7751216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A296E341-F7B2-469E-8C9B-CD3CF55BBED2}"/>
                </a:ext>
              </a:extLst>
            </p:cNvPr>
            <p:cNvSpPr txBox="1"/>
            <p:nvPr/>
          </p:nvSpPr>
          <p:spPr>
            <a:xfrm>
              <a:off x="6117793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Writes</a:t>
              </a:r>
              <a:br>
                <a:rPr lang="en-US" altLang="zh-TW" sz="1100" b="1"/>
              </a:br>
              <a:r>
                <a:rPr lang="en-US" altLang="zh-TW" sz="1100"/>
                <a:t>are cached</a:t>
              </a:r>
              <a:endParaRPr lang="zh-TW" altLang="en-US" sz="1100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A12D9DA8-A69C-42B7-B2B3-337C0CA12A46}"/>
                </a:ext>
              </a:extLst>
            </p:cNvPr>
            <p:cNvSpPr txBox="1"/>
            <p:nvPr/>
          </p:nvSpPr>
          <p:spPr>
            <a:xfrm>
              <a:off x="7484560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Reads</a:t>
              </a:r>
              <a:br>
                <a:rPr lang="en-US" altLang="zh-TW" sz="1100" b="1"/>
              </a:br>
              <a:r>
                <a:rPr lang="en-US" altLang="zh-TW" sz="1100"/>
                <a:t>are </a:t>
              </a:r>
              <a:r>
                <a:rPr lang="en-US" altLang="zh-TW" sz="1100" b="1">
                  <a:solidFill>
                    <a:srgbClr val="FF0000"/>
                  </a:solidFill>
                </a:rPr>
                <a:t>NOT</a:t>
              </a:r>
              <a:endParaRPr lang="zh-TW" altLang="en-US" sz="1100" b="1">
                <a:solidFill>
                  <a:srgbClr val="FF0000"/>
                </a:solidFill>
              </a:endParaRPr>
            </a:p>
          </p:txBody>
        </p:sp>
        <p:pic>
          <p:nvPicPr>
            <p:cNvPr id="257" name="圖形 256" descr="碼錶">
              <a:extLst>
                <a:ext uri="{FF2B5EF4-FFF2-40B4-BE49-F238E27FC236}">
                  <a16:creationId xmlns:a16="http://schemas.microsoft.com/office/drawing/2014/main" id="{C5219C89-BB3A-4E73-BEA2-036061B4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C9B22A19-BDC6-4B47-BE24-3816984353B3}"/>
              </a:ext>
            </a:extLst>
          </p:cNvPr>
          <p:cNvSpPr/>
          <p:nvPr/>
        </p:nvSpPr>
        <p:spPr>
          <a:xfrm>
            <a:off x="440912" y="2613084"/>
            <a:ext cx="4985402" cy="172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D0F800"/>
              </a:buClr>
              <a:buFont typeface="+mj-lt"/>
              <a:buAutoNum type="arabicPeriod"/>
            </a:pP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File Server focusing on write operations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lnSpc>
                <a:spcPct val="120000"/>
              </a:lnSpc>
              <a:buClr>
                <a:srgbClr val="D0F800"/>
              </a:buClr>
              <a:buFont typeface="+mj-lt"/>
              <a:buAutoNum type="arabicPeriod"/>
            </a:pP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Database with more write operation (Such as</a:t>
            </a: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kumimoji="1" lang="en" altLang="zh-TW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IOT 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monitoring server)</a:t>
            </a:r>
          </a:p>
          <a:p>
            <a:pPr marL="180975" indent="-180975">
              <a:lnSpc>
                <a:spcPct val="120000"/>
              </a:lnSpc>
              <a:buClr>
                <a:srgbClr val="D0F800"/>
              </a:buClr>
              <a:buFont typeface="+mj-lt"/>
              <a:buAutoNum type="arabicPeriod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Use high endurance SSD (Intel </a:t>
            </a:r>
            <a:r>
              <a:rPr lang="en-US" altLang="zh-TW" err="1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Optane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™) with other SSD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58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EC74E-95A4-BB41-BD3C-53431160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78" y="139776"/>
            <a:ext cx="8728444" cy="822960"/>
          </a:xfrm>
        </p:spPr>
        <p:txBody>
          <a:bodyPr>
            <a:noAutofit/>
          </a:bodyPr>
          <a:lstStyle/>
          <a:p>
            <a:r>
              <a:rPr lang="en-US" altLang="zh-CN" sz="2900">
                <a:latin typeface="Arial "/>
              </a:rPr>
              <a:t>HW transcoding for business multimedia needs</a:t>
            </a:r>
            <a:endParaRPr lang="en-US" sz="2900">
              <a:latin typeface="Arial 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3C32A-B64D-BF43-BD70-F4AC175675FD}"/>
              </a:ext>
            </a:extLst>
          </p:cNvPr>
          <p:cNvSpPr txBox="1"/>
          <p:nvPr/>
        </p:nvSpPr>
        <p:spPr>
          <a:xfrm>
            <a:off x="3330765" y="1231653"/>
            <a:ext cx="5401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b="1">
                <a:solidFill>
                  <a:srgbClr val="DAFE02"/>
                </a:solidFill>
                <a:latin typeface="Arial "/>
                <a:ea typeface="微軟正黑體" panose="020B0604030504040204" pitchFamily="34" charset="-120"/>
              </a:rPr>
              <a:t>Realtime Transcoding and Streaming</a:t>
            </a:r>
            <a:endParaRPr lang="en-US" sz="3500" b="1">
              <a:solidFill>
                <a:srgbClr val="DAFE02"/>
              </a:solidFill>
              <a:latin typeface="Arial 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800BCE1-1DD4-499F-9FAF-42B993856D66}"/>
              </a:ext>
            </a:extLst>
          </p:cNvPr>
          <p:cNvGrpSpPr/>
          <p:nvPr/>
        </p:nvGrpSpPr>
        <p:grpSpPr>
          <a:xfrm>
            <a:off x="-13750" y="995712"/>
            <a:ext cx="3236086" cy="4149574"/>
            <a:chOff x="490266" y="1833117"/>
            <a:chExt cx="1857010" cy="23812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67F77E-047C-A14A-B4C3-BF0EEB46E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911" y="2792707"/>
              <a:ext cx="1838448" cy="91922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3F95F8-33F8-0C49-9C1A-53BE5BCCB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266" y="3711931"/>
              <a:ext cx="1850093" cy="5023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DC41DB-D19A-AE4F-931C-D0545E873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911" y="1833117"/>
              <a:ext cx="1845365" cy="95959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D8DB134-2682-ED43-934E-D3A9933267C8}"/>
              </a:ext>
            </a:extLst>
          </p:cNvPr>
          <p:cNvSpPr txBox="1"/>
          <p:nvPr/>
        </p:nvSpPr>
        <p:spPr>
          <a:xfrm>
            <a:off x="3361647" y="2345475"/>
            <a:ext cx="48010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Clr>
                <a:srgbClr val="DAFE02"/>
              </a:buClr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Product ad videos</a:t>
            </a:r>
            <a:endParaRPr lang="en-US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Clr>
                <a:srgbClr val="DAFE02"/>
              </a:buClr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Employee training videos</a:t>
            </a:r>
          </a:p>
          <a:p>
            <a:pPr marL="268288" indent="-268288">
              <a:buClr>
                <a:srgbClr val="DAFE02"/>
              </a:buClr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Product training videos</a:t>
            </a:r>
          </a:p>
          <a:p>
            <a:pPr marL="268288" indent="-268288">
              <a:buClr>
                <a:srgbClr val="DAFE02"/>
              </a:buClr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Company event recording</a:t>
            </a:r>
          </a:p>
          <a:p>
            <a:pPr marL="268288" indent="-268288">
              <a:buClr>
                <a:srgbClr val="DAFE02"/>
              </a:buClr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Video tutorials </a:t>
            </a:r>
          </a:p>
        </p:txBody>
      </p:sp>
    </p:spTree>
    <p:extLst>
      <p:ext uri="{BB962C8B-B14F-4D97-AF65-F5344CB8AC3E}">
        <p14:creationId xmlns:p14="http://schemas.microsoft.com/office/powerpoint/2010/main" val="3201911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7">
            <a:extLst>
              <a:ext uri="{FF2B5EF4-FFF2-40B4-BE49-F238E27FC236}">
                <a16:creationId xmlns:a16="http://schemas.microsoft.com/office/drawing/2014/main" id="{5609488D-C188-498E-84A7-072D90184165}"/>
              </a:ext>
            </a:extLst>
          </p:cNvPr>
          <p:cNvGrpSpPr/>
          <p:nvPr/>
        </p:nvGrpSpPr>
        <p:grpSpPr>
          <a:xfrm>
            <a:off x="0" y="3400521"/>
            <a:ext cx="9144000" cy="1761477"/>
            <a:chOff x="0" y="2339176"/>
            <a:chExt cx="9139058" cy="304669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5772A020-B098-454F-9618-F83C4AE8F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E0E8992-B50A-4927-85F3-5E76D2A6A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A233F5C0-8121-4B43-9F08-59F0BF23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sz="2800" i="0" u="none" strike="noStrike" cap="none" err="1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2800" i="0" u="none" strike="noStrike" cap="none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(Auto-Tiering)</a:t>
            </a:r>
            <a:r>
              <a:rPr lang="zh-TW" altLang="en-US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Increase Capacity and </a:t>
            </a:r>
            <a:b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</a:br>
            <a: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Performance at the Same Time</a:t>
            </a:r>
            <a:endParaRPr sz="2800" i="0" u="none" strike="noStrike" cap="none">
              <a:solidFill>
                <a:schemeClr val="lt1"/>
              </a:solidFill>
              <a:latin typeface="Arial 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20" name="Shape 147"/>
          <p:cNvGrpSpPr/>
          <p:nvPr/>
        </p:nvGrpSpPr>
        <p:grpSpPr>
          <a:xfrm>
            <a:off x="3189975" y="1085850"/>
            <a:ext cx="5910300" cy="3805800"/>
            <a:chOff x="1545025" y="2929875"/>
            <a:chExt cx="5910300" cy="3805800"/>
          </a:xfrm>
        </p:grpSpPr>
        <p:sp>
          <p:nvSpPr>
            <p:cNvPr id="21" name="Shape 148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25" name="Shape 149" descr="1_Qtier-01-01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83000"/>
                      </a14:imgEffect>
                      <a14:imgEffect>
                        <a14:brightnessContrast bright="3000" contrast="38000"/>
                      </a14:imgEffect>
                    </a14:imgLayer>
                  </a14:imgProps>
                </a:ext>
              </a:extLst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Shape 150"/>
            <p:cNvSpPr txBox="1"/>
            <p:nvPr/>
          </p:nvSpPr>
          <p:spPr>
            <a:xfrm>
              <a:off x="1826450" y="32094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Hot Data</a:t>
              </a:r>
              <a:endParaRPr 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8" name="Shape 151"/>
            <p:cNvSpPr txBox="1"/>
            <p:nvPr/>
          </p:nvSpPr>
          <p:spPr>
            <a:xfrm>
              <a:off x="1826450" y="34035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Warm Data</a:t>
              </a:r>
              <a:endParaRPr 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9" name="Shape 152"/>
            <p:cNvSpPr txBox="1"/>
            <p:nvPr/>
          </p:nvSpPr>
          <p:spPr>
            <a:xfrm>
              <a:off x="1826450" y="3605675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Cold Data</a:t>
              </a:r>
              <a:endParaRPr 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0" name="Shape 153"/>
            <p:cNvSpPr txBox="1"/>
            <p:nvPr/>
          </p:nvSpPr>
          <p:spPr>
            <a:xfrm>
              <a:off x="2188840" y="4174401"/>
              <a:ext cx="14166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Access Pattern Change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1" name="Shape 154"/>
            <p:cNvSpPr txBox="1"/>
            <p:nvPr/>
          </p:nvSpPr>
          <p:spPr>
            <a:xfrm>
              <a:off x="3868854" y="3184792"/>
              <a:ext cx="1939675" cy="318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Before Tiering</a:t>
              </a:r>
            </a:p>
            <a:p>
              <a:pPr lvl="0"/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Data place not optimized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2" name="Shape 155"/>
            <p:cNvSpPr txBox="1"/>
            <p:nvPr/>
          </p:nvSpPr>
          <p:spPr>
            <a:xfrm>
              <a:off x="5853925" y="4236600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Start </a:t>
              </a:r>
              <a:r>
                <a:rPr lang="en-US" altLang="zh-TW" sz="1200" b="1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Tiering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3" name="Shape 156"/>
            <p:cNvSpPr txBox="1"/>
            <p:nvPr/>
          </p:nvSpPr>
          <p:spPr>
            <a:xfrm>
              <a:off x="3974069" y="5657026"/>
              <a:ext cx="1555652" cy="413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After Tiering </a:t>
              </a:r>
            </a:p>
            <a:p>
              <a:pPr lvl="0"/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Performance optimized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4" name="Shape 157"/>
            <p:cNvSpPr txBox="1"/>
            <p:nvPr/>
          </p:nvSpPr>
          <p:spPr>
            <a:xfrm>
              <a:off x="3682808" y="4613175"/>
              <a:ext cx="1601400" cy="439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2400" b="1">
                  <a:solidFill>
                    <a:srgbClr val="D0F800"/>
                  </a:solidFill>
                </a:rPr>
                <a:t>Qtier</a:t>
              </a:r>
              <a:r>
                <a:rPr lang="zh-TW" sz="2400">
                  <a:solidFill>
                    <a:srgbClr val="D0F800"/>
                  </a:solidFill>
                </a:rPr>
                <a:t> </a:t>
              </a:r>
              <a:endParaRPr lang="en-US" altLang="zh-TW" sz="2400">
                <a:solidFill>
                  <a:srgbClr val="D0F800"/>
                </a:solidFill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altLang="zh-TW" sz="1600" b="1">
                  <a:solidFill>
                    <a:srgbClr val="D0F8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Engine</a:t>
              </a:r>
              <a:endParaRPr lang="zh-TW" sz="1600" b="1">
                <a:solidFill>
                  <a:srgbClr val="D0F8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5" name="Shape 448"/>
          <p:cNvSpPr txBox="1"/>
          <p:nvPr/>
        </p:nvSpPr>
        <p:spPr>
          <a:xfrm>
            <a:off x="295576" y="1304889"/>
            <a:ext cx="3229405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Beside SSD Cache,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™</a:t>
            </a:r>
            <a:r>
              <a:rPr lang="zh-TW" altLang="en-US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can migrate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data between SSD and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directly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endParaRPr lang="en-US" altLang="zh-TW" sz="20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</a:rPr>
              <a:t>SSD capacity can be 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</a:rPr>
              <a:t>utilized with limited 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</a:rPr>
              <a:t>memory requirement. </a:t>
            </a:r>
            <a:endParaRPr lang="zh-TW" altLang="zh-TW" sz="20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491940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群組 7">
            <a:extLst>
              <a:ext uri="{FF2B5EF4-FFF2-40B4-BE49-F238E27FC236}">
                <a16:creationId xmlns:a16="http://schemas.microsoft.com/office/drawing/2014/main" id="{879E8952-6CC9-45CC-9A97-7431779FF69D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86F437A3-66F8-485D-A15C-1FF75CEF3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356F5278-BCEE-4454-8B75-2B7EC8480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85" name="圖片 84">
              <a:extLst>
                <a:ext uri="{FF2B5EF4-FFF2-40B4-BE49-F238E27FC236}">
                  <a16:creationId xmlns:a16="http://schemas.microsoft.com/office/drawing/2014/main" id="{648FB0FD-AE57-429F-88A2-4F2DCA19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zh-TW" altLang="zh-TW" sz="2800">
                <a:solidFill>
                  <a:srgbClr val="FFFFFF"/>
                </a:solidFill>
                <a:latin typeface="Arial "/>
                <a:cs typeface="Arial" panose="020B0604020202020204" pitchFamily="34" charset="0"/>
                <a:sym typeface="Microsoft JhengHei"/>
              </a:rPr>
              <a:t>Qtier 2.0 </a:t>
            </a:r>
            <a:r>
              <a:rPr lang="en-US" altLang="zh-TW" sz="2800">
                <a:solidFill>
                  <a:srgbClr val="FFFFFF"/>
                </a:solidFill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IO Aware tiering for real time performance boost </a:t>
            </a:r>
            <a:endParaRPr sz="2800" i="0" u="none" strike="noStrike" cap="none">
              <a:solidFill>
                <a:schemeClr val="lt1"/>
              </a:solidFill>
              <a:latin typeface="Arial 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5" name="Shape 448"/>
          <p:cNvSpPr txBox="1"/>
          <p:nvPr/>
        </p:nvSpPr>
        <p:spPr>
          <a:xfrm>
            <a:off x="172421" y="1273749"/>
            <a:ext cx="3112648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Beside tiering on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schedule, </a:t>
            </a:r>
            <a:r>
              <a:rPr lang="en-US" altLang="zh-TW" sz="2000" b="1" err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now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can simulate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Cache behavior </a:t>
            </a:r>
          </a:p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zh-TW" altLang="zh-TW" sz="2000" b="1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It can utilize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capacity while boost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performance in real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Time thus increase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ROI </a:t>
            </a:r>
            <a:br>
              <a:rPr lang="zh-TW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zh-TW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6" name="Shape 208"/>
          <p:cNvSpPr/>
          <p:nvPr/>
        </p:nvSpPr>
        <p:spPr>
          <a:xfrm>
            <a:off x="3885867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7" name="Shape 209"/>
          <p:cNvSpPr/>
          <p:nvPr/>
        </p:nvSpPr>
        <p:spPr>
          <a:xfrm>
            <a:off x="4376462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8" name="Shape 210"/>
          <p:cNvSpPr/>
          <p:nvPr/>
        </p:nvSpPr>
        <p:spPr>
          <a:xfrm>
            <a:off x="4885488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9" name="Shape 211"/>
          <p:cNvSpPr/>
          <p:nvPr/>
        </p:nvSpPr>
        <p:spPr>
          <a:xfrm>
            <a:off x="5379347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20" name="Shape 212"/>
          <p:cNvCxnSpPr/>
          <p:nvPr/>
        </p:nvCxnSpPr>
        <p:spPr>
          <a:xfrm>
            <a:off x="3907905" y="2184167"/>
            <a:ext cx="19173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22" name="Shape 213"/>
          <p:cNvSpPr/>
          <p:nvPr/>
        </p:nvSpPr>
        <p:spPr>
          <a:xfrm>
            <a:off x="3885867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4" name="Shape 214"/>
          <p:cNvSpPr/>
          <p:nvPr/>
        </p:nvSpPr>
        <p:spPr>
          <a:xfrm>
            <a:off x="4376462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7" name="Shape 215"/>
          <p:cNvSpPr/>
          <p:nvPr/>
        </p:nvSpPr>
        <p:spPr>
          <a:xfrm>
            <a:off x="4885488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6" name="Shape 216"/>
          <p:cNvSpPr/>
          <p:nvPr/>
        </p:nvSpPr>
        <p:spPr>
          <a:xfrm>
            <a:off x="5395113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37" name="Shape 217"/>
          <p:cNvCxnSpPr/>
          <p:nvPr/>
        </p:nvCxnSpPr>
        <p:spPr>
          <a:xfrm>
            <a:off x="3907905" y="2957166"/>
            <a:ext cx="1917300" cy="6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8" name="Shape 218"/>
          <p:cNvCxnSpPr/>
          <p:nvPr/>
        </p:nvCxnSpPr>
        <p:spPr>
          <a:xfrm rot="16200000" flipH="1">
            <a:off x="3541399" y="1795779"/>
            <a:ext cx="873107" cy="876722"/>
          </a:xfrm>
          <a:prstGeom prst="bentConnector3">
            <a:avLst>
              <a:gd name="adj1" fmla="val 68413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grpSp>
        <p:nvGrpSpPr>
          <p:cNvPr id="39" name="Shape 219"/>
          <p:cNvGrpSpPr/>
          <p:nvPr/>
        </p:nvGrpSpPr>
        <p:grpSpPr>
          <a:xfrm>
            <a:off x="3539634" y="2350656"/>
            <a:ext cx="362333" cy="516748"/>
            <a:chOff x="642204" y="3502820"/>
            <a:chExt cx="500806" cy="999300"/>
          </a:xfrm>
        </p:grpSpPr>
        <p:cxnSp>
          <p:nvCxnSpPr>
            <p:cNvPr id="40" name="Shape 220"/>
            <p:cNvCxnSpPr/>
            <p:nvPr/>
          </p:nvCxnSpPr>
          <p:spPr>
            <a:xfrm>
              <a:off x="642910" y="4500570"/>
              <a:ext cx="5001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41" name="Shape 221"/>
            <p:cNvCxnSpPr/>
            <p:nvPr/>
          </p:nvCxnSpPr>
          <p:spPr>
            <a:xfrm rot="5400000">
              <a:off x="143304" y="4001720"/>
              <a:ext cx="9993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" name="Shape 222"/>
          <p:cNvSpPr/>
          <p:nvPr/>
        </p:nvSpPr>
        <p:spPr>
          <a:xfrm>
            <a:off x="4591102" y="2189317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</a:t>
            </a:r>
            <a:r>
              <a:rPr lang="en-US" alt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Shape 223"/>
          <p:cNvSpPr/>
          <p:nvPr/>
        </p:nvSpPr>
        <p:spPr>
          <a:xfrm>
            <a:off x="3847098" y="1503541"/>
            <a:ext cx="22161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70C0"/>
              </a:buClr>
              <a:buFont typeface="Arial"/>
              <a:buNone/>
            </a:pPr>
            <a:r>
              <a:rPr 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C、D</a:t>
            </a:r>
            <a:r>
              <a:rPr lang="en-US" alt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data block be written to HDD due to SSD full</a:t>
            </a:r>
            <a:endParaRPr lang="zh-TW" sz="1200" b="1">
              <a:solidFill>
                <a:srgbClr val="1C4587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44" name="Shape 224"/>
          <p:cNvSpPr/>
          <p:nvPr/>
        </p:nvSpPr>
        <p:spPr>
          <a:xfrm>
            <a:off x="4591102" y="2960960"/>
            <a:ext cx="829200" cy="2646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</a:t>
            </a:r>
            <a:r>
              <a:rPr lang="en-US" alt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Shape 225"/>
          <p:cNvSpPr/>
          <p:nvPr/>
        </p:nvSpPr>
        <p:spPr>
          <a:xfrm>
            <a:off x="4062176" y="195799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</a:t>
            </a:r>
          </a:p>
        </p:txBody>
      </p:sp>
      <p:sp>
        <p:nvSpPr>
          <p:cNvPr id="46" name="Shape 226"/>
          <p:cNvSpPr/>
          <p:nvPr/>
        </p:nvSpPr>
        <p:spPr>
          <a:xfrm>
            <a:off x="4560758" y="195799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B</a:t>
            </a:r>
          </a:p>
        </p:txBody>
      </p:sp>
      <p:sp>
        <p:nvSpPr>
          <p:cNvPr id="47" name="Shape 227"/>
          <p:cNvSpPr/>
          <p:nvPr/>
        </p:nvSpPr>
        <p:spPr>
          <a:xfrm>
            <a:off x="4062176" y="272725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C</a:t>
            </a:r>
          </a:p>
        </p:txBody>
      </p:sp>
      <p:sp>
        <p:nvSpPr>
          <p:cNvPr id="48" name="Shape 228"/>
          <p:cNvSpPr/>
          <p:nvPr/>
        </p:nvSpPr>
        <p:spPr>
          <a:xfrm>
            <a:off x="4560758" y="272725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</a:t>
            </a:r>
          </a:p>
        </p:txBody>
      </p:sp>
      <p:cxnSp>
        <p:nvCxnSpPr>
          <p:cNvPr id="49" name="Shape 229"/>
          <p:cNvCxnSpPr/>
          <p:nvPr/>
        </p:nvCxnSpPr>
        <p:spPr>
          <a:xfrm rot="10800000">
            <a:off x="3534165" y="1804433"/>
            <a:ext cx="86700" cy="66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50" name="Shape 230"/>
          <p:cNvGraphicFramePr/>
          <p:nvPr>
            <p:extLst>
              <p:ext uri="{D42A27DB-BD31-4B8C-83A1-F6EECF244321}">
                <p14:modId xmlns:p14="http://schemas.microsoft.com/office/powerpoint/2010/main" val="1069322588"/>
              </p:ext>
            </p:extLst>
          </p:nvPr>
        </p:nvGraphicFramePr>
        <p:xfrm>
          <a:off x="3548690" y="3339876"/>
          <a:ext cx="2446300" cy="7854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Block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" name="Shape 231"/>
          <p:cNvSpPr/>
          <p:nvPr/>
        </p:nvSpPr>
        <p:spPr>
          <a:xfrm>
            <a:off x="6678184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2" name="Shape 232"/>
          <p:cNvSpPr/>
          <p:nvPr/>
        </p:nvSpPr>
        <p:spPr>
          <a:xfrm>
            <a:off x="7199936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3" name="Shape 233"/>
          <p:cNvSpPr/>
          <p:nvPr/>
        </p:nvSpPr>
        <p:spPr>
          <a:xfrm>
            <a:off x="8234234" y="1883320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54" name="Shape 234"/>
          <p:cNvCxnSpPr/>
          <p:nvPr/>
        </p:nvCxnSpPr>
        <p:spPr>
          <a:xfrm rot="10800000" flipH="1">
            <a:off x="6667852" y="2184167"/>
            <a:ext cx="20664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55" name="Shape 235"/>
          <p:cNvSpPr/>
          <p:nvPr/>
        </p:nvSpPr>
        <p:spPr>
          <a:xfrm>
            <a:off x="6678184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6" name="Shape 236"/>
          <p:cNvSpPr/>
          <p:nvPr/>
        </p:nvSpPr>
        <p:spPr>
          <a:xfrm>
            <a:off x="7724298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7" name="Shape 237"/>
          <p:cNvSpPr/>
          <p:nvPr/>
        </p:nvSpPr>
        <p:spPr>
          <a:xfrm>
            <a:off x="8234234" y="2659152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58" name="Shape 238"/>
          <p:cNvCxnSpPr/>
          <p:nvPr/>
        </p:nvCxnSpPr>
        <p:spPr>
          <a:xfrm>
            <a:off x="6667852" y="2964632"/>
            <a:ext cx="2066400" cy="297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9" name="Shape 239"/>
          <p:cNvSpPr/>
          <p:nvPr/>
        </p:nvSpPr>
        <p:spPr>
          <a:xfrm>
            <a:off x="6544027" y="1518291"/>
            <a:ext cx="23373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Font typeface="Arial"/>
              <a:buNone/>
            </a:pPr>
            <a:r>
              <a:rPr lang="en-US" alt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D data block be promoted as access frequency increase </a:t>
            </a:r>
            <a:endParaRPr lang="zh-TW" sz="1200" b="1">
              <a:solidFill>
                <a:srgbClr val="1C4587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60" name="Shape 240"/>
          <p:cNvSpPr/>
          <p:nvPr/>
        </p:nvSpPr>
        <p:spPr>
          <a:xfrm>
            <a:off x="7333382" y="2978736"/>
            <a:ext cx="949200" cy="22044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 </a:t>
            </a:r>
            <a:r>
              <a:rPr lang="en-US" altLang="zh-TW" sz="10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Shape 241"/>
          <p:cNvSpPr/>
          <p:nvPr/>
        </p:nvSpPr>
        <p:spPr>
          <a:xfrm>
            <a:off x="6853854" y="195937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</a:t>
            </a:r>
          </a:p>
        </p:txBody>
      </p:sp>
      <p:sp>
        <p:nvSpPr>
          <p:cNvPr id="62" name="Shape 242"/>
          <p:cNvSpPr/>
          <p:nvPr/>
        </p:nvSpPr>
        <p:spPr>
          <a:xfrm>
            <a:off x="7387033" y="195937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B</a:t>
            </a:r>
          </a:p>
        </p:txBody>
      </p:sp>
      <p:sp>
        <p:nvSpPr>
          <p:cNvPr id="63" name="Shape 243"/>
          <p:cNvSpPr/>
          <p:nvPr/>
        </p:nvSpPr>
        <p:spPr>
          <a:xfrm>
            <a:off x="6853854" y="2729862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C</a:t>
            </a:r>
          </a:p>
        </p:txBody>
      </p:sp>
      <p:grpSp>
        <p:nvGrpSpPr>
          <p:cNvPr id="65" name="Shape 246"/>
          <p:cNvGrpSpPr/>
          <p:nvPr/>
        </p:nvGrpSpPr>
        <p:grpSpPr>
          <a:xfrm>
            <a:off x="7134785" y="1301131"/>
            <a:ext cx="547049" cy="163866"/>
            <a:chOff x="712747" y="6215082"/>
            <a:chExt cx="1143737" cy="342600"/>
          </a:xfrm>
        </p:grpSpPr>
        <p:sp>
          <p:nvSpPr>
            <p:cNvPr id="66" name="Shape 247"/>
            <p:cNvSpPr/>
            <p:nvPr/>
          </p:nvSpPr>
          <p:spPr>
            <a:xfrm>
              <a:off x="712747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67" name="Shape 248"/>
            <p:cNvSpPr/>
            <p:nvPr/>
          </p:nvSpPr>
          <p:spPr>
            <a:xfrm>
              <a:off x="785784" y="6215082"/>
              <a:ext cx="10707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altLang="zh-TW" sz="1100" b="1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Data</a:t>
              </a:r>
              <a:endParaRPr lang="zh-TW" sz="11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8" name="Shape 249"/>
          <p:cNvGrpSpPr/>
          <p:nvPr/>
        </p:nvGrpSpPr>
        <p:grpSpPr>
          <a:xfrm>
            <a:off x="7986446" y="1301131"/>
            <a:ext cx="714685" cy="163866"/>
            <a:chOff x="2000232" y="6215079"/>
            <a:chExt cx="1494218" cy="342600"/>
          </a:xfrm>
        </p:grpSpPr>
        <p:sp>
          <p:nvSpPr>
            <p:cNvPr id="69" name="Shape 250"/>
            <p:cNvSpPr/>
            <p:nvPr/>
          </p:nvSpPr>
          <p:spPr>
            <a:xfrm>
              <a:off x="2000232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70" name="Shape 251"/>
            <p:cNvSpPr/>
            <p:nvPr/>
          </p:nvSpPr>
          <p:spPr>
            <a:xfrm>
              <a:off x="2228908" y="6215079"/>
              <a:ext cx="1265542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altLang="zh-TW" sz="1100" b="1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Blank</a:t>
              </a:r>
              <a:endParaRPr lang="zh-TW" sz="11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71" name="Shape 252"/>
          <p:cNvSpPr/>
          <p:nvPr/>
        </p:nvSpPr>
        <p:spPr>
          <a:xfrm>
            <a:off x="7715230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2" name="Shape 253"/>
          <p:cNvSpPr/>
          <p:nvPr/>
        </p:nvSpPr>
        <p:spPr>
          <a:xfrm>
            <a:off x="7902327" y="1959376"/>
            <a:ext cx="107400" cy="138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</a:t>
            </a:r>
          </a:p>
        </p:txBody>
      </p:sp>
      <p:sp>
        <p:nvSpPr>
          <p:cNvPr id="73" name="Shape 254"/>
          <p:cNvSpPr/>
          <p:nvPr/>
        </p:nvSpPr>
        <p:spPr>
          <a:xfrm>
            <a:off x="7199317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4" name="Shape 255"/>
          <p:cNvSpPr/>
          <p:nvPr/>
        </p:nvSpPr>
        <p:spPr>
          <a:xfrm>
            <a:off x="6013982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5" name="Shape 257"/>
          <p:cNvSpPr/>
          <p:nvPr/>
        </p:nvSpPr>
        <p:spPr>
          <a:xfrm>
            <a:off x="6147334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6" name="Shape 258"/>
          <p:cNvSpPr/>
          <p:nvPr/>
        </p:nvSpPr>
        <p:spPr>
          <a:xfrm>
            <a:off x="6286219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7" name="Shape 259"/>
          <p:cNvSpPr/>
          <p:nvPr/>
        </p:nvSpPr>
        <p:spPr>
          <a:xfrm>
            <a:off x="6417221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79" name="Shape 261"/>
          <p:cNvCxnSpPr/>
          <p:nvPr/>
        </p:nvCxnSpPr>
        <p:spPr>
          <a:xfrm rot="-5400000">
            <a:off x="7427767" y="2108670"/>
            <a:ext cx="531300" cy="577830"/>
          </a:xfrm>
          <a:prstGeom prst="bentConnector3">
            <a:avLst>
              <a:gd name="adj1" fmla="val 50006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80" name="Shape 262"/>
          <p:cNvSpPr/>
          <p:nvPr/>
        </p:nvSpPr>
        <p:spPr>
          <a:xfrm>
            <a:off x="7925573" y="2193762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 </a:t>
            </a:r>
            <a:r>
              <a:rPr lang="en-US" altLang="zh-TW" sz="10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81" name="Shape 230">
            <a:extLst>
              <a:ext uri="{FF2B5EF4-FFF2-40B4-BE49-F238E27FC236}">
                <a16:creationId xmlns:a16="http://schemas.microsoft.com/office/drawing/2014/main" id="{3100AF5D-E566-41F9-8A96-D0CF009F70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726074"/>
              </p:ext>
            </p:extLst>
          </p:nvPr>
        </p:nvGraphicFramePr>
        <p:xfrm>
          <a:off x="6427839" y="3367548"/>
          <a:ext cx="2446300" cy="76756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Block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</a:t>
                      </a:r>
                      <a:r>
                        <a:rPr 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78" name="Shape 260"/>
          <p:cNvCxnSpPr/>
          <p:nvPr/>
        </p:nvCxnSpPr>
        <p:spPr>
          <a:xfrm rot="10800000" flipH="1">
            <a:off x="6614779" y="3749626"/>
            <a:ext cx="2150400" cy="13200"/>
          </a:xfrm>
          <a:prstGeom prst="straightConnector1">
            <a:avLst/>
          </a:prstGeom>
          <a:noFill/>
          <a:ln w="19050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72541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7">
            <a:extLst>
              <a:ext uri="{FF2B5EF4-FFF2-40B4-BE49-F238E27FC236}">
                <a16:creationId xmlns:a16="http://schemas.microsoft.com/office/drawing/2014/main" id="{02E3BC6F-53EA-407E-9046-776BF5EEC290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41F9034-5D0B-4E27-B8F6-592EEB3C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A992E0B-0064-4137-8E56-8C6D69B8E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4D1E22E-6A68-46C2-8CEA-877172F51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275952" y="138037"/>
            <a:ext cx="9140273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Verdana"/>
              <a:buNone/>
            </a:pPr>
            <a:r>
              <a:rPr lang="en-US" altLang="zh-TW" sz="35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Arial"/>
              </a:rPr>
              <a:t>TVS-x72XU</a:t>
            </a:r>
            <a:r>
              <a:rPr lang="zh-TW" altLang="en-US" sz="35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3500" i="0" u="none" strike="noStrike" cap="none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Arial"/>
              </a:rPr>
              <a:t>SSD Multiple Configurations</a:t>
            </a:r>
            <a:endParaRPr sz="3500" i="0" u="none" strike="noStrike" cap="none">
              <a:solidFill>
                <a:schemeClr val="lt1"/>
              </a:solidFill>
              <a:latin typeface="Arial 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C47A316-4D74-B544-ABD6-C397ADE27D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8942" y="1071585"/>
            <a:ext cx="7042150" cy="6350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In addition to acting as a backup server, SSD Over-provisioning, Global Cache and </a:t>
            </a:r>
            <a:r>
              <a:rPr lang="en-US" altLang="zh-TW" sz="2000" err="1"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 let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TVS-x72XU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be deployed as production server</a:t>
            </a:r>
            <a:endParaRPr lang="zh-TW" altLang="en-US"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59" name="Shape 359"/>
          <p:cNvGraphicFramePr/>
          <p:nvPr>
            <p:extLst>
              <p:ext uri="{D42A27DB-BD31-4B8C-83A1-F6EECF244321}">
                <p14:modId xmlns:p14="http://schemas.microsoft.com/office/powerpoint/2010/main" val="2049498348"/>
              </p:ext>
            </p:extLst>
          </p:nvPr>
        </p:nvGraphicFramePr>
        <p:xfrm>
          <a:off x="275952" y="1817173"/>
          <a:ext cx="6767644" cy="29532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99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6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Scenario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File Server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Web, Application, Virtualization Server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err="1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Synchroni-zation</a:t>
                      </a:r>
                      <a:r>
                        <a:rPr lang="en-US" sz="1200" b="1" i="0" u="none" strike="noStrike" noProof="0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,</a:t>
                      </a: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 Vi-deo Editing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Surveillance, Backup,</a:t>
                      </a: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  <a:t> </a:t>
                      </a:r>
                      <a:b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</a:b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Log Server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Business-Critical Database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Config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Read-Write Cache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Write</a:t>
                      </a:r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-Only Cache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RAID</a:t>
                      </a:r>
                      <a:endParaRPr 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6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5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 OP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30%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30%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群組 9">
            <a:extLst>
              <a:ext uri="{FF2B5EF4-FFF2-40B4-BE49-F238E27FC236}">
                <a16:creationId xmlns:a16="http://schemas.microsoft.com/office/drawing/2014/main" id="{68467078-AD36-407D-8BFE-82F9048DBB1A}"/>
              </a:ext>
            </a:extLst>
          </p:cNvPr>
          <p:cNvGrpSpPr/>
          <p:nvPr/>
        </p:nvGrpSpPr>
        <p:grpSpPr>
          <a:xfrm>
            <a:off x="6631709" y="2039334"/>
            <a:ext cx="2743200" cy="1903860"/>
            <a:chOff x="6510787" y="1926139"/>
            <a:chExt cx="2743200" cy="190386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F99509F4-FC86-4794-BFE0-0E4755E2D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722" y="1926139"/>
              <a:ext cx="2014666" cy="1903860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3AB63CA4-1AAC-4171-817B-9D22B1F0BA8C}"/>
                </a:ext>
              </a:extLst>
            </p:cNvPr>
            <p:cNvSpPr txBox="1"/>
            <p:nvPr/>
          </p:nvSpPr>
          <p:spPr>
            <a:xfrm>
              <a:off x="6510787" y="2068183"/>
              <a:ext cx="2743200" cy="95410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With 5 x 2.5”</a:t>
              </a:r>
              <a:endPara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  <a:p>
              <a:pPr algn="ctr"/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SATA 6Gb/s SSD </a:t>
              </a:r>
              <a:b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</a:br>
              <a:r>
                <a:rPr lang="zh-CN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1U </a:t>
              </a:r>
              <a:r>
                <a:rPr lang="en-US" altLang="zh-CN" sz="1400" b="1" err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Rackmount</a:t>
              </a:r>
              <a: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 can</a:t>
              </a:r>
              <a:b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</a:br>
              <a: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use SSD too!</a:t>
              </a:r>
              <a:endParaRPr 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5735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7">
            <a:extLst>
              <a:ext uri="{FF2B5EF4-FFF2-40B4-BE49-F238E27FC236}">
                <a16:creationId xmlns:a16="http://schemas.microsoft.com/office/drawing/2014/main" id="{6432FAB2-7517-A446-991F-63C0025AC2F4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9880645-0D93-FB4A-9C28-FAB51BE02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D0FA54B-87ED-534A-975C-7FF4122E5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E3B3D26-6E51-2C42-8558-4F08CD3E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C2E03F22-EA69-4597-886D-A021145528E1}"/>
              </a:ext>
            </a:extLst>
          </p:cNvPr>
          <p:cNvSpPr/>
          <p:nvPr/>
        </p:nvSpPr>
        <p:spPr>
          <a:xfrm>
            <a:off x="3952032" y="2445176"/>
            <a:ext cx="3546047" cy="784139"/>
          </a:xfrm>
          <a:prstGeom prst="wedgeRoundRectCallout">
            <a:avLst>
              <a:gd name="adj1" fmla="val 40755"/>
              <a:gd name="adj2" fmla="val 76355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6" name="Shape 396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i="0" u="none" strike="noStrike" cap="none">
                <a:solidFill>
                  <a:schemeClr val="lt1"/>
                </a:solidFill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Businesses need lower </a:t>
            </a:r>
            <a:r>
              <a:rPr lang="zh-TW" i="0" u="none" strike="noStrike" cap="none">
                <a:solidFill>
                  <a:schemeClr val="lt1"/>
                </a:solidFill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RTO</a:t>
            </a:r>
            <a:endParaRPr i="0" u="none" strike="noStrike" cap="none">
              <a:solidFill>
                <a:schemeClr val="lt1"/>
              </a:solidFill>
              <a:latin typeface="Arial 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402" name="Shape 402"/>
          <p:cNvSpPr txBox="1"/>
          <p:nvPr/>
        </p:nvSpPr>
        <p:spPr>
          <a:xfrm>
            <a:off x="564142" y="4690574"/>
            <a:ext cx="212910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Taiwan  IThome survey 2017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E9E444B-36CC-48E4-AB23-25955EE895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/>
          <a:stretch/>
        </p:blipFill>
        <p:spPr>
          <a:xfrm>
            <a:off x="890802" y="3738631"/>
            <a:ext cx="4893897" cy="66641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8C6A4A3-D08D-4A46-9E5F-E8C2B5F7F9CD}"/>
              </a:ext>
            </a:extLst>
          </p:cNvPr>
          <p:cNvSpPr txBox="1"/>
          <p:nvPr/>
        </p:nvSpPr>
        <p:spPr>
          <a:xfrm>
            <a:off x="282126" y="3497041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739614"/>
                </a:solidFill>
              </a:rPr>
              <a:t>Data Backup Time</a:t>
            </a:r>
            <a:endParaRPr lang="zh-TW" altLang="en-US" sz="1200" b="1">
              <a:solidFill>
                <a:srgbClr val="739614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BD39BCF-7AC6-41C1-91F5-12C84B37BDEF}"/>
              </a:ext>
            </a:extLst>
          </p:cNvPr>
          <p:cNvSpPr txBox="1"/>
          <p:nvPr/>
        </p:nvSpPr>
        <p:spPr>
          <a:xfrm>
            <a:off x="4390074" y="3478736"/>
            <a:ext cx="1762794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739614"/>
                </a:solidFill>
              </a:rPr>
              <a:t>Server Online</a:t>
            </a:r>
            <a:endParaRPr lang="zh-TW" altLang="en-US" sz="1200" b="1">
              <a:solidFill>
                <a:srgbClr val="739614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89B5A4A-37D3-4ECC-87AD-72F013B468A2}"/>
              </a:ext>
            </a:extLst>
          </p:cNvPr>
          <p:cNvSpPr txBox="1"/>
          <p:nvPr/>
        </p:nvSpPr>
        <p:spPr>
          <a:xfrm>
            <a:off x="2499434" y="3478736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DB0579"/>
                </a:solidFill>
              </a:rPr>
              <a:t>Disaster Happen</a:t>
            </a:r>
            <a:endParaRPr lang="zh-TW" altLang="en-US" sz="1200" b="1">
              <a:solidFill>
                <a:srgbClr val="DB0579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D45996F-4A7E-4421-966E-690311AEFDC9}"/>
              </a:ext>
            </a:extLst>
          </p:cNvPr>
          <p:cNvSpPr txBox="1"/>
          <p:nvPr/>
        </p:nvSpPr>
        <p:spPr>
          <a:xfrm>
            <a:off x="1320245" y="4214164"/>
            <a:ext cx="165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rgbClr val="740632"/>
                </a:solidFill>
              </a:rPr>
              <a:t>Recover Point Objective</a:t>
            </a:r>
            <a:endParaRPr lang="zh-TW" altLang="en-US" sz="1200" b="1">
              <a:solidFill>
                <a:srgbClr val="740632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CE066B3-5971-4699-AC95-77A4551C008C}"/>
              </a:ext>
            </a:extLst>
          </p:cNvPr>
          <p:cNvSpPr txBox="1"/>
          <p:nvPr/>
        </p:nvSpPr>
        <p:spPr>
          <a:xfrm>
            <a:off x="3643654" y="4206544"/>
            <a:ext cx="1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rgbClr val="330A41"/>
                </a:solidFill>
              </a:rPr>
              <a:t>Recover Time </a:t>
            </a:r>
            <a:br>
              <a:rPr lang="en-US" altLang="zh-TW" sz="1200" b="1">
                <a:solidFill>
                  <a:srgbClr val="330A41"/>
                </a:solidFill>
              </a:rPr>
            </a:br>
            <a:r>
              <a:rPr lang="en-US" altLang="zh-TW" sz="1200" b="1">
                <a:solidFill>
                  <a:srgbClr val="330A41"/>
                </a:solidFill>
              </a:rPr>
              <a:t>Objective</a:t>
            </a:r>
            <a:endParaRPr lang="zh-TW" altLang="en-US" sz="1200" b="1">
              <a:solidFill>
                <a:srgbClr val="330A4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6C0DC37-1EF4-4227-A208-573ABAF07298}"/>
              </a:ext>
            </a:extLst>
          </p:cNvPr>
          <p:cNvSpPr txBox="1"/>
          <p:nvPr/>
        </p:nvSpPr>
        <p:spPr>
          <a:xfrm>
            <a:off x="5763535" y="3847269"/>
            <a:ext cx="639053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CB8EEF"/>
                </a:solidFill>
              </a:rPr>
              <a:t>TIME</a:t>
            </a:r>
            <a:endParaRPr lang="zh-TW" altLang="en-US" sz="1200" b="1">
              <a:solidFill>
                <a:srgbClr val="CB8EEF"/>
              </a:solidFill>
            </a:endParaRPr>
          </a:p>
        </p:txBody>
      </p:sp>
      <p:pic>
        <p:nvPicPr>
          <p:cNvPr id="399" name="Shape 399" descr="一張含有 個人, 套裝, 男人, 服飾 的圖片&#10;&#10;描述是以非常高的可信度產生"/>
          <p:cNvPicPr preferRelativeResize="0"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473907" y="2208986"/>
            <a:ext cx="2789251" cy="302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79">
            <a:extLst>
              <a:ext uri="{FF2B5EF4-FFF2-40B4-BE49-F238E27FC236}">
                <a16:creationId xmlns:a16="http://schemas.microsoft.com/office/drawing/2014/main" id="{6EC4993C-0CB3-FD4D-A73B-7BE621FD9CDF}"/>
              </a:ext>
            </a:extLst>
          </p:cNvPr>
          <p:cNvSpPr/>
          <p:nvPr/>
        </p:nvSpPr>
        <p:spPr>
          <a:xfrm>
            <a:off x="4004694" y="2557854"/>
            <a:ext cx="3662210" cy="571924"/>
          </a:xfrm>
          <a:prstGeom prst="wedgeRectCallout">
            <a:avLst>
              <a:gd name="adj1" fmla="val 37853"/>
              <a:gd name="adj2" fmla="val 82972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400" b="1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Can businesses only manually transfer data back from the remote end  when disaster happen?</a:t>
            </a:r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id="{0191EBA9-F799-4CF3-9700-023D620D681D}"/>
              </a:ext>
            </a:extLst>
          </p:cNvPr>
          <p:cNvSpPr txBox="1">
            <a:spLocks/>
          </p:cNvSpPr>
          <p:nvPr/>
        </p:nvSpPr>
        <p:spPr>
          <a:xfrm>
            <a:off x="424143" y="1061883"/>
            <a:ext cx="8296315" cy="1784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None/>
            </a:pPr>
            <a:r>
              <a:rPr lang="en-US" altLang="zh-TW" sz="1800" b="0"/>
              <a:t>In the survey of 300 Enterprises and SMBs at Taiwan: </a:t>
            </a:r>
          </a:p>
          <a:p>
            <a:pPr marL="90488" indent="-90488">
              <a:buClr>
                <a:srgbClr val="D0F800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rgbClr val="FF0000"/>
                </a:solidFill>
              </a:rPr>
              <a:t>60% </a:t>
            </a:r>
            <a:r>
              <a:rPr lang="en-US" altLang="zh-TW" sz="1800"/>
              <a:t>has used Remote Replication as Backup Plan.</a:t>
            </a:r>
            <a:endParaRPr lang="en-US" altLang="zh-TW" sz="1800" b="0"/>
          </a:p>
          <a:p>
            <a:pPr marL="90488" indent="-90488">
              <a:buClr>
                <a:srgbClr val="D0F800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rgbClr val="FF0000"/>
                </a:solidFill>
              </a:rPr>
              <a:t>50% </a:t>
            </a:r>
            <a:r>
              <a:rPr lang="en-US" altLang="zh-TW" sz="1800" b="0"/>
              <a:t>of businesses expected the recovering time should be within </a:t>
            </a:r>
            <a:r>
              <a:rPr lang="en-US" altLang="zh-TW" sz="1800">
                <a:solidFill>
                  <a:srgbClr val="FF0000"/>
                </a:solidFill>
              </a:rPr>
              <a:t>1 Hour.</a:t>
            </a:r>
          </a:p>
          <a:p>
            <a:pPr marL="90488" indent="-90488">
              <a:buClr>
                <a:srgbClr val="D0F800"/>
              </a:buClr>
              <a:buFont typeface="Arial" panose="020B0604020202020204" pitchFamily="34" charset="0"/>
              <a:buChar char="•"/>
            </a:pPr>
            <a:r>
              <a:rPr lang="en-US" altLang="zh-TW" sz="1800" b="0"/>
              <a:t>But </a:t>
            </a:r>
            <a:r>
              <a:rPr lang="en-US" altLang="zh-TW" sz="1800" b="0">
                <a:solidFill>
                  <a:srgbClr val="FF0000"/>
                </a:solidFill>
              </a:rPr>
              <a:t>also </a:t>
            </a:r>
            <a:r>
              <a:rPr lang="en-US" altLang="zh-TW" sz="1800">
                <a:solidFill>
                  <a:srgbClr val="FF0000"/>
                </a:solidFill>
              </a:rPr>
              <a:t>50% </a:t>
            </a:r>
            <a:r>
              <a:rPr lang="en-US" altLang="zh-TW" sz="1800" b="0"/>
              <a:t>of businesses experience actual recovering exceed </a:t>
            </a:r>
            <a:r>
              <a:rPr lang="en-US" altLang="zh-TW" sz="1800">
                <a:solidFill>
                  <a:srgbClr val="FF0000"/>
                </a:solidFill>
              </a:rPr>
              <a:t>1 Day!</a:t>
            </a:r>
          </a:p>
        </p:txBody>
      </p:sp>
    </p:spTree>
    <p:extLst>
      <p:ext uri="{BB962C8B-B14F-4D97-AF65-F5344CB8AC3E}">
        <p14:creationId xmlns:p14="http://schemas.microsoft.com/office/powerpoint/2010/main" val="36933792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688CF89E-09A9-3441-88B8-339A8EEFA9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39305"/>
            <a:ext cx="9150681" cy="3304195"/>
          </a:xfrm>
          <a:prstGeom prst="rect">
            <a:avLst/>
          </a:prstGeom>
        </p:spPr>
      </p:pic>
      <p:sp>
        <p:nvSpPr>
          <p:cNvPr id="12" name="Shape 429">
            <a:extLst>
              <a:ext uri="{FF2B5EF4-FFF2-40B4-BE49-F238E27FC236}">
                <a16:creationId xmlns:a16="http://schemas.microsoft.com/office/drawing/2014/main" id="{D974D968-FA4C-40B7-92B8-151353299902}"/>
              </a:ext>
            </a:extLst>
          </p:cNvPr>
          <p:cNvSpPr/>
          <p:nvPr/>
        </p:nvSpPr>
        <p:spPr>
          <a:xfrm rot="16200000" flipH="1">
            <a:off x="1971447" y="2620619"/>
            <a:ext cx="2814929" cy="1524816"/>
          </a:xfrm>
          <a:prstGeom prst="triangle">
            <a:avLst>
              <a:gd name="adj" fmla="val 84846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4569772" y="244555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275953" y="192183"/>
            <a:ext cx="8868047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sz="3600">
                <a:latin typeface="Arial "/>
              </a:rPr>
              <a:t>Restore From Remote Snapshot Vault</a:t>
            </a:r>
            <a:endParaRPr lang="zh-TW" sz="3600">
              <a:latin typeface="Arial 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E8A9D23-F3AF-6948-AA56-1DABCA030A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0888" y="1189431"/>
            <a:ext cx="8229600" cy="4445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975" indent="-114300" fontAlgn="base">
              <a:spcBef>
                <a:spcPts val="500"/>
              </a:spcBef>
              <a:buClr>
                <a:srgbClr val="D0F800"/>
              </a:buClr>
              <a:buFont typeface="Arial" panose="020B0604020202020204" pitchFamily="34" charset="0"/>
              <a:buChar char="•"/>
            </a:pPr>
            <a:r>
              <a:rPr lang="en-US" altLang="zh-TW" sz="2000" b="0"/>
              <a:t>The Snapshot Manager is now actively connected to Snapshot Vault</a:t>
            </a:r>
          </a:p>
          <a:p>
            <a:pPr marL="180975" indent="-114300">
              <a:spcBef>
                <a:spcPts val="500"/>
              </a:spcBef>
              <a:buClr>
                <a:srgbClr val="D0F800"/>
              </a:buClr>
              <a:buFont typeface="Arial" panose="020B0604020202020204" pitchFamily="34" charset="0"/>
              <a:buChar char="•"/>
            </a:pPr>
            <a:r>
              <a:rPr lang="en-US" altLang="zh-TW" sz="2000" b="0"/>
              <a:t>Support monitor and restore selected folders and files </a:t>
            </a:r>
            <a:r>
              <a:rPr lang="en-US" altLang="zh-TW" sz="2000" b="0">
                <a:solidFill>
                  <a:srgbClr val="FF0000"/>
                </a:solidFill>
              </a:rPr>
              <a:t>from the source NAS directly!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479005" y="4522723"/>
            <a:ext cx="3087933" cy="48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Both the source and destination NAS must be upgraded to 4.3.5 to support this function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C51AC91-14A7-4400-8EB0-E8F882248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9"/>
          <a:stretch/>
        </p:blipFill>
        <p:spPr>
          <a:xfrm>
            <a:off x="482700" y="2744859"/>
            <a:ext cx="3284200" cy="17778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C6565E3-AB72-4038-B82E-EAEFD7255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4373" y="2356852"/>
            <a:ext cx="769003" cy="8998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0625" y="1967077"/>
            <a:ext cx="5193375" cy="267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98224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>
            <a:extLst>
              <a:ext uri="{FF2B5EF4-FFF2-40B4-BE49-F238E27FC236}">
                <a16:creationId xmlns:a16="http://schemas.microsoft.com/office/drawing/2014/main" id="{211C2FA3-8D18-1E46-86BB-5B71420DB8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46468"/>
            <a:ext cx="9150681" cy="3304195"/>
          </a:xfrm>
          <a:prstGeom prst="rect">
            <a:avLst/>
          </a:prstGeom>
          <a:ln>
            <a:noFill/>
          </a:ln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CC862B3B-6F14-4749-BD59-78F339E9AE6C}"/>
              </a:ext>
            </a:extLst>
          </p:cNvPr>
          <p:cNvGrpSpPr/>
          <p:nvPr/>
        </p:nvGrpSpPr>
        <p:grpSpPr>
          <a:xfrm>
            <a:off x="137282" y="3678158"/>
            <a:ext cx="5644426" cy="1241931"/>
            <a:chOff x="1541595" y="3597585"/>
            <a:chExt cx="5767917" cy="1269103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BCBE5F90-78EA-4F29-BED2-5A06925BD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41" b="33655"/>
            <a:stretch/>
          </p:blipFill>
          <p:spPr>
            <a:xfrm>
              <a:off x="1541595" y="3597585"/>
              <a:ext cx="5767917" cy="1269103"/>
            </a:xfrm>
            <a:prstGeom prst="rect">
              <a:avLst/>
            </a:prstGeom>
            <a:effectLst>
              <a:reflection blurRad="63500" stA="65000" endPos="22000" dir="5400000" sy="-100000" algn="bl" rotWithShape="0"/>
            </a:effectLst>
          </p:spPr>
        </p:pic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DB3B573E-1E8E-4BDC-AAE8-C8002E15D607}"/>
                </a:ext>
              </a:extLst>
            </p:cNvPr>
            <p:cNvGrpSpPr/>
            <p:nvPr/>
          </p:nvGrpSpPr>
          <p:grpSpPr>
            <a:xfrm>
              <a:off x="1651629" y="3673754"/>
              <a:ext cx="5618103" cy="319786"/>
              <a:chOff x="1652372" y="3673754"/>
              <a:chExt cx="5113139" cy="319786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7F1B4CD9-2E33-4521-B1E9-630115F46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2372" y="3673754"/>
                <a:ext cx="3446550" cy="306043"/>
              </a:xfrm>
              <a:prstGeom prst="rect">
                <a:avLst/>
              </a:prstGeom>
            </p:spPr>
          </p:pic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691BA359-24C5-428B-A818-338416ECE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8961" y="3687497"/>
                <a:ext cx="3446550" cy="306043"/>
              </a:xfrm>
              <a:prstGeom prst="rect">
                <a:avLst/>
              </a:prstGeom>
            </p:spPr>
          </p:pic>
        </p:grpSp>
      </p:grpSp>
      <p:pic>
        <p:nvPicPr>
          <p:cNvPr id="46" name="圖形 45">
            <a:extLst>
              <a:ext uri="{FF2B5EF4-FFF2-40B4-BE49-F238E27FC236}">
                <a16:creationId xmlns:a16="http://schemas.microsoft.com/office/drawing/2014/main" id="{6ED0ED2D-58E4-4960-AE10-13C630153C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915" y="2722520"/>
            <a:ext cx="4626785" cy="119400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2AB549C4-E410-4466-8BE3-1F4B09C073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17" y="4322033"/>
            <a:ext cx="3452502" cy="461856"/>
          </a:xfrm>
          <a:prstGeom prst="rect">
            <a:avLst/>
          </a:prstGeom>
        </p:spPr>
      </p:pic>
      <p:sp>
        <p:nvSpPr>
          <p:cNvPr id="486" name="Shape 486"/>
          <p:cNvSpPr/>
          <p:nvPr/>
        </p:nvSpPr>
        <p:spPr>
          <a:xfrm>
            <a:off x="5306468" y="247066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sz="3200">
                <a:latin typeface="Arial "/>
              </a:rPr>
              <a:t>Drastically Reduce Recover Time</a:t>
            </a:r>
            <a:br>
              <a:rPr lang="en-US" altLang="zh-TW" sz="3200">
                <a:latin typeface="Arial "/>
              </a:rPr>
            </a:br>
            <a:r>
              <a:rPr lang="en-US" altLang="zh-TW" sz="3200">
                <a:latin typeface="Arial "/>
              </a:rPr>
              <a:t>With 10GbE Network</a:t>
            </a:r>
            <a:endParaRPr sz="3200" i="0" u="none" strike="noStrike" cap="none">
              <a:solidFill>
                <a:schemeClr val="lt1"/>
              </a:solidFill>
              <a:latin typeface="Arial 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7850EFB-6F7A-DB4F-B708-BAEA277C76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5953" y="1071563"/>
            <a:ext cx="8229600" cy="1530350"/>
          </a:xfrm>
        </p:spPr>
        <p:txBody>
          <a:bodyPr>
            <a:normAutofit/>
          </a:bodyPr>
          <a:lstStyle/>
          <a:p>
            <a:pPr marL="180975" indent="-92075" fontAlgn="base">
              <a:buClr>
                <a:srgbClr val="D0F800"/>
              </a:buClr>
              <a:buFont typeface="Arial" panose="020B0604020202020204" pitchFamily="34" charset="0"/>
              <a:buChar char="•"/>
            </a:pPr>
            <a:r>
              <a:rPr lang="en-US" altLang="zh-TW" sz="1800" b="0"/>
              <a:t>The Remote Snapshot Vault Recovering is based on Ethernet service. </a:t>
            </a:r>
          </a:p>
          <a:p>
            <a:pPr marL="180975" indent="-92075" fontAlgn="base">
              <a:buClr>
                <a:srgbClr val="D0F800"/>
              </a:buClr>
              <a:buFont typeface="Arial" panose="020B0604020202020204" pitchFamily="34" charset="0"/>
              <a:buChar char="•"/>
            </a:pPr>
            <a:r>
              <a:rPr lang="en-US" altLang="zh-TW" sz="1800" b="0"/>
              <a:t>Using 1GbE network, recovering large data still takes hours.</a:t>
            </a:r>
          </a:p>
          <a:p>
            <a:pPr marL="180975" indent="-92075" fontAlgn="base">
              <a:buClr>
                <a:srgbClr val="D0F800"/>
              </a:buClr>
              <a:buFont typeface="Arial" panose="020B0604020202020204" pitchFamily="34" charset="0"/>
              <a:buChar char="•"/>
            </a:pPr>
            <a:r>
              <a:rPr lang="en-US" altLang="zh-TW" sz="1800" b="0"/>
              <a:t>Pair the Snapshot Replica Solution with 10GbE or even faster interfaces to increase both the backup and recovery speed !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976E8C81-9A17-4CEE-A7DC-651F55EC2F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75" y="2851359"/>
            <a:ext cx="3151964" cy="1240100"/>
          </a:xfrm>
          <a:prstGeom prst="rect">
            <a:avLst/>
          </a:prstGeom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5D06B09E-A88F-4876-B45A-149801596B83}"/>
              </a:ext>
            </a:extLst>
          </p:cNvPr>
          <p:cNvGrpSpPr/>
          <p:nvPr/>
        </p:nvGrpSpPr>
        <p:grpSpPr>
          <a:xfrm>
            <a:off x="4417440" y="2268368"/>
            <a:ext cx="3850271" cy="1684493"/>
            <a:chOff x="4148144" y="2713062"/>
            <a:chExt cx="3850271" cy="1684493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5CBEAF11-2729-4174-BA24-F6E850B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144" y="2713062"/>
              <a:ext cx="3850271" cy="1684493"/>
            </a:xfrm>
            <a:prstGeom prst="rect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F484FF1B-E584-4193-850A-57E58B33A40E}"/>
                </a:ext>
              </a:extLst>
            </p:cNvPr>
            <p:cNvSpPr/>
            <p:nvPr/>
          </p:nvSpPr>
          <p:spPr>
            <a:xfrm>
              <a:off x="4739183" y="3076200"/>
              <a:ext cx="200846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Using</a:t>
              </a:r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 </a:t>
              </a:r>
              <a:r>
                <a:rPr lang="en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QNAP 10GbE </a:t>
              </a:r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Switch to replace old 1GbE for </a:t>
              </a:r>
              <a:r>
                <a:rPr lang="en-US" altLang="zh-TW" sz="1400" b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reducing RTO dramatically</a:t>
              </a:r>
              <a:endParaRPr lang="en" altLang="zh-TW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66746594-21FC-4137-A14E-4309FC2D76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53" y="2749025"/>
            <a:ext cx="2202768" cy="341658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86927454-09DE-41E2-9474-1B30B15DFA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46667" y="2017797"/>
            <a:ext cx="1565488" cy="9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750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7221C0D4-63D3-46A0-9247-6A9A3A1418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46468"/>
            <a:ext cx="9150681" cy="330419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141282"/>
            <a:ext cx="8581861" cy="822960"/>
          </a:xfrm>
        </p:spPr>
        <p:txBody>
          <a:bodyPr>
            <a:noAutofit/>
          </a:bodyPr>
          <a:lstStyle/>
          <a:p>
            <a:r>
              <a:rPr lang="en-US" altLang="zh-TW" sz="3200">
                <a:latin typeface="Arial "/>
              </a:rPr>
              <a:t>The Forth Way: Snapshot Export / Import </a:t>
            </a:r>
            <a:endParaRPr lang="zh-TW" altLang="en-US" sz="3200">
              <a:latin typeface="Arial 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D8AE40A-1765-B24D-A518-EB1D39FF6BB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6238" y="1126398"/>
            <a:ext cx="8767762" cy="2403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0488" indent="-90488">
              <a:spcBef>
                <a:spcPts val="700"/>
              </a:spcBef>
              <a:buClr>
                <a:srgbClr val="D0F800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0"/>
              <a:t>Export a snapshot from snapshot manager or snapshot vault</a:t>
            </a:r>
          </a:p>
          <a:p>
            <a:pPr marL="90488" indent="-90488">
              <a:spcBef>
                <a:spcPts val="700"/>
              </a:spcBef>
              <a:buClr>
                <a:srgbClr val="D0F800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0"/>
              <a:t>Using external storage device, the exported imaged can be imported to another NAS to create new volume or LUN </a:t>
            </a:r>
          </a:p>
          <a:p>
            <a:pPr marL="90488" indent="-90488">
              <a:spcBef>
                <a:spcPts val="700"/>
              </a:spcBef>
              <a:buClr>
                <a:srgbClr val="D0F800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0"/>
              <a:t>The same image can also be used to revert source volume or LUN</a:t>
            </a:r>
          </a:p>
        </p:txBody>
      </p:sp>
      <p:grpSp>
        <p:nvGrpSpPr>
          <p:cNvPr id="2048" name="群組 2047">
            <a:extLst>
              <a:ext uri="{FF2B5EF4-FFF2-40B4-BE49-F238E27FC236}">
                <a16:creationId xmlns:a16="http://schemas.microsoft.com/office/drawing/2014/main" id="{A1BC179C-4B6F-432D-8FD0-756B1A4EA8D4}"/>
              </a:ext>
            </a:extLst>
          </p:cNvPr>
          <p:cNvGrpSpPr/>
          <p:nvPr/>
        </p:nvGrpSpPr>
        <p:grpSpPr>
          <a:xfrm>
            <a:off x="6058599" y="2380800"/>
            <a:ext cx="3065489" cy="2044635"/>
            <a:chOff x="5903339" y="2588834"/>
            <a:chExt cx="3065489" cy="204463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C8603558-4A57-4426-996B-2C7B18EE9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339" y="4112053"/>
              <a:ext cx="2936488" cy="521416"/>
            </a:xfrm>
            <a:prstGeom prst="rect">
              <a:avLst/>
            </a:prstGeom>
          </p:spPr>
        </p:pic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DAEABD0-9B9B-456A-835F-325CB34ABB2F}"/>
                </a:ext>
              </a:extLst>
            </p:cNvPr>
            <p:cNvGrpSpPr/>
            <p:nvPr/>
          </p:nvGrpSpPr>
          <p:grpSpPr>
            <a:xfrm>
              <a:off x="5903339" y="2588834"/>
              <a:ext cx="2454283" cy="1593238"/>
              <a:chOff x="451879" y="3003493"/>
              <a:chExt cx="2454283" cy="1593238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854E6053-DEF4-499E-8818-D67B27EF1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879" y="3003493"/>
                <a:ext cx="2454283" cy="1593238"/>
              </a:xfrm>
              <a:prstGeom prst="rect">
                <a:avLst/>
              </a:prstGeom>
            </p:spPr>
          </p:pic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A83D94C3-D751-45A7-AD9D-402348CCEF19}"/>
                  </a:ext>
                </a:extLst>
              </p:cNvPr>
              <p:cNvSpPr/>
              <p:nvPr/>
            </p:nvSpPr>
            <p:spPr>
              <a:xfrm>
                <a:off x="665002" y="3281806"/>
                <a:ext cx="20562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>
                    <a:latin typeface="Arial "/>
                    <a:ea typeface="Arial Unicode MS" pitchFamily="34" charset="-120"/>
                    <a:cs typeface="Arial Unicode MS" pitchFamily="34" charset="-120"/>
                  </a:rPr>
                  <a:t>When network speed is limited, user can still import snapshots for reverting</a:t>
                </a:r>
                <a:endParaRPr lang="zh-TW" altLang="en-US" sz="1400">
                  <a:latin typeface="Arial 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DBA57EC6-376D-4C5A-933B-5D812FAD3398}"/>
                </a:ext>
              </a:extLst>
            </p:cNvPr>
            <p:cNvGrpSpPr/>
            <p:nvPr/>
          </p:nvGrpSpPr>
          <p:grpSpPr>
            <a:xfrm>
              <a:off x="6601125" y="3246170"/>
              <a:ext cx="2367703" cy="1224002"/>
              <a:chOff x="4519362" y="3086654"/>
              <a:chExt cx="2367703" cy="1224002"/>
            </a:xfrm>
          </p:grpSpPr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id="{42DD8573-1825-41B9-8049-854D9B5C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4519362" y="3449620"/>
                <a:ext cx="1969620" cy="861036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2DA59E0E-C63C-4583-B7DE-CF9E09BFDE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821692" y="3086654"/>
                <a:ext cx="1065373" cy="1065373"/>
              </a:xfrm>
              <a:prstGeom prst="rect">
                <a:avLst/>
              </a:prstGeom>
            </p:spPr>
          </p:pic>
        </p:grpSp>
      </p:grpSp>
      <p:grpSp>
        <p:nvGrpSpPr>
          <p:cNvPr id="2051" name="群組 2050">
            <a:extLst>
              <a:ext uri="{FF2B5EF4-FFF2-40B4-BE49-F238E27FC236}">
                <a16:creationId xmlns:a16="http://schemas.microsoft.com/office/drawing/2014/main" id="{88FA28F5-D757-483B-A002-BE660870F7B6}"/>
              </a:ext>
            </a:extLst>
          </p:cNvPr>
          <p:cNvGrpSpPr/>
          <p:nvPr/>
        </p:nvGrpSpPr>
        <p:grpSpPr>
          <a:xfrm>
            <a:off x="0" y="2597144"/>
            <a:ext cx="6308941" cy="2220222"/>
            <a:chOff x="100614" y="2597144"/>
            <a:chExt cx="6308941" cy="222022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55595CE-0BF4-4755-B317-60B097960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94" b="34700"/>
            <a:stretch/>
          </p:blipFill>
          <p:spPr>
            <a:xfrm>
              <a:off x="100614" y="3784406"/>
              <a:ext cx="5346779" cy="103296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圖片 15" descr="TS-1277XU_Front.png">
              <a:extLst>
                <a:ext uri="{FF2B5EF4-FFF2-40B4-BE49-F238E27FC236}">
                  <a16:creationId xmlns:a16="http://schemas.microsoft.com/office/drawing/2014/main" id="{EDFB6B70-4633-4A6F-AD19-64DEF4C48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t="25864" b="25918"/>
            <a:stretch/>
          </p:blipFill>
          <p:spPr>
            <a:xfrm>
              <a:off x="537862" y="2597144"/>
              <a:ext cx="4997744" cy="150636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50" name="群組 2049">
              <a:extLst>
                <a:ext uri="{FF2B5EF4-FFF2-40B4-BE49-F238E27FC236}">
                  <a16:creationId xmlns:a16="http://schemas.microsoft.com/office/drawing/2014/main" id="{446CA612-D002-40E8-958B-629F3DEFEA5A}"/>
                </a:ext>
              </a:extLst>
            </p:cNvPr>
            <p:cNvGrpSpPr/>
            <p:nvPr/>
          </p:nvGrpSpPr>
          <p:grpSpPr>
            <a:xfrm>
              <a:off x="4881279" y="3143370"/>
              <a:ext cx="1528276" cy="1506592"/>
              <a:chOff x="4881279" y="3143370"/>
              <a:chExt cx="1528276" cy="1506592"/>
            </a:xfrm>
          </p:grpSpPr>
          <p:pic>
            <p:nvPicPr>
              <p:cNvPr id="2049" name="圖形 2048">
                <a:extLst>
                  <a:ext uri="{FF2B5EF4-FFF2-40B4-BE49-F238E27FC236}">
                    <a16:creationId xmlns:a16="http://schemas.microsoft.com/office/drawing/2014/main" id="{DEF49EDF-65AF-48C9-B8A9-E9A3CF6C2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881279" y="3143370"/>
                <a:ext cx="1528276" cy="1506365"/>
              </a:xfrm>
              <a:prstGeom prst="rect">
                <a:avLst/>
              </a:prstGeom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12DD3567-D7C8-487C-B2CC-3DFC8CF45E5E}"/>
                  </a:ext>
                </a:extLst>
              </p:cNvPr>
              <p:cNvSpPr/>
              <p:nvPr/>
            </p:nvSpPr>
            <p:spPr>
              <a:xfrm>
                <a:off x="5271948" y="4147260"/>
                <a:ext cx="1051891" cy="50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Snapshot </a:t>
                </a:r>
                <a:b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</a:br>
                <a: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Reverting</a:t>
                </a:r>
                <a:endParaRPr lang="zh-TW" altLang="en-US" sz="1500">
                  <a:solidFill>
                    <a:srgbClr val="CBFA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55704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729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20418" b="2599"/>
          <a:stretch/>
        </p:blipFill>
        <p:spPr>
          <a:xfrm>
            <a:off x="-12734" y="899160"/>
            <a:ext cx="9156734" cy="42515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7548"/>
            <a:ext cx="7886700" cy="822960"/>
          </a:xfrm>
        </p:spPr>
        <p:txBody>
          <a:bodyPr>
            <a:noAutofit/>
          </a:bodyPr>
          <a:lstStyle/>
          <a:p>
            <a:r>
              <a:rPr lang="en-US" altLang="zh-TW" sz="3200">
                <a:latin typeface="Arial "/>
                <a:cs typeface="Arial" panose="020B0604020202020204" pitchFamily="34" charset="0"/>
              </a:rPr>
              <a:t>With QTS</a:t>
            </a:r>
            <a:r>
              <a:rPr lang="zh-TW" altLang="en-US" sz="3200">
                <a:latin typeface="Arial "/>
                <a:cs typeface="Arial" panose="020B0604020202020204" pitchFamily="34" charset="0"/>
              </a:rPr>
              <a:t> </a:t>
            </a:r>
            <a:r>
              <a:rPr lang="en-US" altLang="zh-TW" sz="3200">
                <a:latin typeface="Arial "/>
                <a:cs typeface="Arial" panose="020B0604020202020204" pitchFamily="34" charset="0"/>
              </a:rPr>
              <a:t>4.4.0 Power </a:t>
            </a:r>
            <a:r>
              <a:rPr lang="en-US" altLang="zh-TW">
                <a:latin typeface="Arial "/>
                <a:cs typeface="Arial" panose="020B0604020202020204" pitchFamily="34" charset="0"/>
              </a:rPr>
              <a:t>o</a:t>
            </a:r>
            <a:r>
              <a:rPr lang="en-US" altLang="zh-TW" sz="3200">
                <a:latin typeface="Arial "/>
                <a:cs typeface="Arial" panose="020B0604020202020204" pitchFamily="34" charset="0"/>
              </a:rPr>
              <a:t>f Storage: </a:t>
            </a:r>
            <a:endParaRPr lang="zh-TW" sz="320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1" name="Shape 732"/>
          <p:cNvSpPr txBox="1"/>
          <p:nvPr/>
        </p:nvSpPr>
        <p:spPr>
          <a:xfrm>
            <a:off x="134659" y="9214898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C72C3A8-F9E6-4096-89CA-F6E0F06557F1}"/>
              </a:ext>
            </a:extLst>
          </p:cNvPr>
          <p:cNvGrpSpPr/>
          <p:nvPr/>
        </p:nvGrpSpPr>
        <p:grpSpPr>
          <a:xfrm>
            <a:off x="110958" y="1033189"/>
            <a:ext cx="6268526" cy="1382377"/>
            <a:chOff x="134659" y="969285"/>
            <a:chExt cx="6741268" cy="1528020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E191BEF-48DB-4166-89F6-92C5EEA8606B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id="{2CEAE68C-8C26-4F6D-AA73-1F11F8CCC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A9F5ED44-28BB-4966-BBDF-6883704A56F8}"/>
                  </a:ext>
                </a:extLst>
              </p:cNvPr>
              <p:cNvSpPr/>
              <p:nvPr/>
            </p:nvSpPr>
            <p:spPr>
              <a:xfrm>
                <a:off x="218060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01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25" name="Shape 737">
              <a:extLst>
                <a:ext uri="{FF2B5EF4-FFF2-40B4-BE49-F238E27FC236}">
                  <a16:creationId xmlns:a16="http://schemas.microsoft.com/office/drawing/2014/main" id="{54E34091-ED5B-43E7-AB30-E06BF86BE326}"/>
                </a:ext>
              </a:extLst>
            </p:cNvPr>
            <p:cNvSpPr txBox="1"/>
            <p:nvPr/>
          </p:nvSpPr>
          <p:spPr>
            <a:xfrm>
              <a:off x="684074" y="1252619"/>
              <a:ext cx="604031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2800" i="0" u="none" strike="noStrike" cap="none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Software-defined SSD Extra OP</a:t>
              </a:r>
              <a:endParaRPr sz="28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  <a:p>
              <a:pPr marL="63500" lvl="0"/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Measure &amp; set unique over-provisioning </a:t>
              </a:r>
              <a:b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</a:br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amount on the NAS</a:t>
              </a:r>
              <a:endParaRPr sz="1600" i="0" u="none" strike="noStrike" cap="none">
                <a:solidFill>
                  <a:srgbClr val="04498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B9D7AB8-EB74-4B11-9DD9-EF2717188F09}"/>
              </a:ext>
            </a:extLst>
          </p:cNvPr>
          <p:cNvGrpSpPr/>
          <p:nvPr/>
        </p:nvGrpSpPr>
        <p:grpSpPr>
          <a:xfrm>
            <a:off x="122621" y="2276542"/>
            <a:ext cx="6268526" cy="1382377"/>
            <a:chOff x="134659" y="969285"/>
            <a:chExt cx="6741268" cy="1528020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8278AD2A-F4EB-4FA5-A0E8-AA77F5B04BFC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4CC92A02-7919-48C5-A094-4F6E3EA95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84567ED7-6A09-42EC-BA20-502C6610C138}"/>
                  </a:ext>
                </a:extLst>
              </p:cNvPr>
              <p:cNvSpPr/>
              <p:nvPr/>
            </p:nvSpPr>
            <p:spPr>
              <a:xfrm>
                <a:off x="218059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02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29" name="Shape 737">
              <a:extLst>
                <a:ext uri="{FF2B5EF4-FFF2-40B4-BE49-F238E27FC236}">
                  <a16:creationId xmlns:a16="http://schemas.microsoft.com/office/drawing/2014/main" id="{625EF631-51E3-430B-9DE3-F08104B88A26}"/>
                </a:ext>
              </a:extLst>
            </p:cNvPr>
            <p:cNvSpPr txBox="1"/>
            <p:nvPr/>
          </p:nvSpPr>
          <p:spPr>
            <a:xfrm>
              <a:off x="684074" y="1252619"/>
              <a:ext cx="5830747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lvl="0"/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Global Cache &amp;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 err="1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Qtier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™</a:t>
              </a:r>
            </a:p>
            <a:p>
              <a:pPr marL="63500" lvl="0"/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Using Cache or Auto </a:t>
              </a:r>
              <a:r>
                <a:rPr lang="en-US" altLang="zh-TW" sz="1600" err="1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Tiering</a:t>
              </a:r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to maximum SSD ROI</a:t>
              </a:r>
              <a:endParaRPr lang="zh-TW" altLang="en-US" sz="1600">
                <a:solidFill>
                  <a:srgbClr val="04498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9C391908-8629-40C6-AFE6-CC99DBE9863E}"/>
              </a:ext>
            </a:extLst>
          </p:cNvPr>
          <p:cNvGrpSpPr/>
          <p:nvPr/>
        </p:nvGrpSpPr>
        <p:grpSpPr>
          <a:xfrm>
            <a:off x="122621" y="3517449"/>
            <a:ext cx="6268526" cy="1382377"/>
            <a:chOff x="134659" y="969285"/>
            <a:chExt cx="6741268" cy="1528020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8A310160-74C3-4A24-AC1A-E4CEC3B02A45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5B154A6D-42BC-42E2-BA72-EBC5A9099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5F53C46E-EB1B-481C-BEC3-25DADC1CFA27}"/>
                  </a:ext>
                </a:extLst>
              </p:cNvPr>
              <p:cNvSpPr/>
              <p:nvPr/>
            </p:nvSpPr>
            <p:spPr>
              <a:xfrm>
                <a:off x="218059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03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41" name="Shape 737">
              <a:extLst>
                <a:ext uri="{FF2B5EF4-FFF2-40B4-BE49-F238E27FC236}">
                  <a16:creationId xmlns:a16="http://schemas.microsoft.com/office/drawing/2014/main" id="{3A024E33-1475-494B-A90D-18488FED44E5}"/>
                </a:ext>
              </a:extLst>
            </p:cNvPr>
            <p:cNvSpPr txBox="1"/>
            <p:nvPr/>
          </p:nvSpPr>
          <p:spPr>
            <a:xfrm>
              <a:off x="684074" y="1252619"/>
              <a:ext cx="5830747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lvl="0"/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Remote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Snapshot Restore</a:t>
              </a:r>
              <a:endParaRPr lang="zh-TW" altLang="en-US" sz="28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  <a:p>
              <a:pPr marL="63500" lvl="0"/>
              <a:r>
                <a:rPr lang="en-US" altLang="zh-TW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Using 10GbE network to reduce RTO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2943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6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0" y="4936248"/>
            <a:ext cx="6643025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EC4C2C-DB63-4403-8928-927985D7F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DF69FC0-AEAA-4C7C-B0AE-FC2B10EF4E62}"/>
              </a:ext>
            </a:extLst>
          </p:cNvPr>
          <p:cNvSpPr/>
          <p:nvPr/>
        </p:nvSpPr>
        <p:spPr>
          <a:xfrm>
            <a:off x="4846104" y="4563069"/>
            <a:ext cx="3647616" cy="461665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6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 2018 QNAP Systems, Inc. All rights reserved. QNAP® and other names of QNAP Products are proprietary marks or registered trademarks of QNAP Systems, Inc. Other products and company names mentioned herein are trademarks of their respective holders.</a:t>
            </a:r>
            <a:endParaRPr lang="zh-TW" sz="60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600">
              <a:solidFill>
                <a:srgbClr val="A5A5A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397">
            <a:extLst>
              <a:ext uri="{FF2B5EF4-FFF2-40B4-BE49-F238E27FC236}">
                <a16:creationId xmlns:a16="http://schemas.microsoft.com/office/drawing/2014/main" id="{936A3E8B-464F-436D-89BF-801D6746FD6A}"/>
              </a:ext>
            </a:extLst>
          </p:cNvPr>
          <p:cNvSpPr txBox="1">
            <a:spLocks/>
          </p:cNvSpPr>
          <p:nvPr/>
        </p:nvSpPr>
        <p:spPr>
          <a:xfrm>
            <a:off x="4151750" y="2144009"/>
            <a:ext cx="4870371" cy="8250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buClr>
                <a:schemeClr val="lt1"/>
              </a:buClr>
              <a:buSzPts val="800"/>
            </a:pPr>
            <a:r>
              <a:rPr lang="zh-TW" sz="3200" b="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is your best choice!</a:t>
            </a:r>
            <a:r>
              <a:rPr lang="zh-TW" altLang="en-US" sz="3200" b="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 </a:t>
            </a:r>
            <a:endParaRPr lang="zh-TW" sz="3200">
              <a:solidFill>
                <a:schemeClr val="bg1">
                  <a:lumMod val="95000"/>
                </a:schemeClr>
              </a:solidFill>
              <a:latin typeface="微軟正黑體"/>
              <a:cs typeface="Arial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37FCF648-9CC7-4107-9FC0-1C16A7C41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2656" y="1033743"/>
            <a:ext cx="3592649" cy="113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用品, 顯示, 監視器, 室內 的圖片&#10;&#10;描述是以非常高的可信度產生">
            <a:extLst>
              <a:ext uri="{FF2B5EF4-FFF2-40B4-BE49-F238E27FC236}">
                <a16:creationId xmlns:a16="http://schemas.microsoft.com/office/drawing/2014/main" id="{BCBE29A7-5F4A-4305-9153-334BAEEEE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9"/>
          <a:stretch/>
        </p:blipFill>
        <p:spPr>
          <a:xfrm>
            <a:off x="201088" y="1758631"/>
            <a:ext cx="4865941" cy="3364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52B279-74DC-BF4F-BBE3-B29BF344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Arial "/>
              </a:rPr>
              <a:t>Smooth Surveillance Monitoring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AEB0AE-5079-814A-841D-8A6F65A6219A}"/>
              </a:ext>
            </a:extLst>
          </p:cNvPr>
          <p:cNvSpPr txBox="1"/>
          <p:nvPr/>
        </p:nvSpPr>
        <p:spPr>
          <a:xfrm>
            <a:off x="5061203" y="1874286"/>
            <a:ext cx="388170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Live video output via built-in HDMI port</a:t>
            </a:r>
          </a:p>
        </p:txBody>
      </p:sp>
    </p:spTree>
    <p:extLst>
      <p:ext uri="{BB962C8B-B14F-4D97-AF65-F5344CB8AC3E}">
        <p14:creationId xmlns:p14="http://schemas.microsoft.com/office/powerpoint/2010/main" val="2198875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3E4B940-A895-7047-B08C-A82BCFBBE5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75" b="37970"/>
          <a:stretch/>
        </p:blipFill>
        <p:spPr>
          <a:xfrm>
            <a:off x="-31989" y="3299568"/>
            <a:ext cx="6486578" cy="938869"/>
          </a:xfrm>
          <a:prstGeom prst="rect">
            <a:avLst/>
          </a:prstGeom>
          <a:effectLst>
            <a:reflection blurRad="76200" stA="88000" endPos="6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468467-622E-324A-A018-E70E951D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 "/>
              </a:rPr>
              <a:t>Applications and Storage in a Box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E0CB7A2-6279-784C-AEDE-67B708BCB540}"/>
              </a:ext>
            </a:extLst>
          </p:cNvPr>
          <p:cNvSpPr/>
          <p:nvPr/>
        </p:nvSpPr>
        <p:spPr>
          <a:xfrm>
            <a:off x="1532883" y="2131877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4DEFC"/>
                </a:solidFill>
              </a:rPr>
              <a:t>+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74075E2-8A1C-094D-9A24-59DF674016AD}"/>
              </a:ext>
            </a:extLst>
          </p:cNvPr>
          <p:cNvSpPr txBox="1"/>
          <p:nvPr/>
        </p:nvSpPr>
        <p:spPr>
          <a:xfrm>
            <a:off x="74579" y="1194841"/>
            <a:ext cx="1941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Virtualization Station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</a:t>
            </a:r>
            <a:r>
              <a:rPr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VM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701E3CB-105D-5A41-9D1E-1F1B371FF929}"/>
              </a:ext>
            </a:extLst>
          </p:cNvPr>
          <p:cNvSpPr txBox="1"/>
          <p:nvPr/>
        </p:nvSpPr>
        <p:spPr>
          <a:xfrm>
            <a:off x="2237686" y="4280981"/>
            <a:ext cx="1830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Arial "/>
                <a:ea typeface="微軟正黑體" pitchFamily="34" charset="-120"/>
              </a:rPr>
              <a:t>TVS-972XU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9AF98D-9615-9D44-959A-91FEE0565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496" y="2111954"/>
            <a:ext cx="697794" cy="890385"/>
          </a:xfrm>
          <a:prstGeom prst="rect">
            <a:avLst/>
          </a:prstGeom>
        </p:spPr>
      </p:pic>
      <p:pic>
        <p:nvPicPr>
          <p:cNvPr id="21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id="{D0BAB59A-93E5-944C-99DD-A9550A4C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967" y="2115500"/>
            <a:ext cx="785818" cy="785818"/>
          </a:xfrm>
          <a:prstGeom prst="rect">
            <a:avLst/>
          </a:prstGeom>
          <a:noFill/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1EB5D3CA-A4EA-0F49-981F-E50922C8B0E2}"/>
              </a:ext>
            </a:extLst>
          </p:cNvPr>
          <p:cNvSpPr/>
          <p:nvPr/>
        </p:nvSpPr>
        <p:spPr>
          <a:xfrm>
            <a:off x="3883209" y="2111954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4DEFC"/>
                </a:solidFill>
              </a:rPr>
              <a:t>+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4427EBF6-31FE-F94A-A8CD-4ACEEE1586B9}"/>
              </a:ext>
            </a:extLst>
          </p:cNvPr>
          <p:cNvSpPr txBox="1"/>
          <p:nvPr/>
        </p:nvSpPr>
        <p:spPr>
          <a:xfrm>
            <a:off x="2052818" y="1427887"/>
            <a:ext cx="172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HDMI output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7E6C30B7-F91B-284B-AE51-A1F27E677292}"/>
              </a:ext>
            </a:extLst>
          </p:cNvPr>
          <p:cNvSpPr txBox="1"/>
          <p:nvPr/>
        </p:nvSpPr>
        <p:spPr>
          <a:xfrm>
            <a:off x="4068267" y="1418958"/>
            <a:ext cx="172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Storage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D2CC9DB-417A-4CD0-9AC9-E1F49EAC0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306" y="2111954"/>
            <a:ext cx="907066" cy="90717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D84218F-F9EC-417A-8D59-98DA3DC1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11" y="2111954"/>
            <a:ext cx="903742" cy="905539"/>
          </a:xfrm>
          <a:prstGeom prst="rect">
            <a:avLst/>
          </a:prstGeom>
        </p:spPr>
      </p:pic>
      <p:pic>
        <p:nvPicPr>
          <p:cNvPr id="13" name="圖片 12" descr="一張含有 監視器, 電子用品, 顯示, 螢幕 的圖片&#10;&#10;描述是以非常高的可信度產生">
            <a:extLst>
              <a:ext uri="{FF2B5EF4-FFF2-40B4-BE49-F238E27FC236}">
                <a16:creationId xmlns:a16="http://schemas.microsoft.com/office/drawing/2014/main" id="{90711E02-492B-4B2A-8112-F9286A0E7E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5"/>
          <a:stretch/>
        </p:blipFill>
        <p:spPr>
          <a:xfrm>
            <a:off x="5791457" y="1165609"/>
            <a:ext cx="3352543" cy="307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59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形 20">
            <a:extLst>
              <a:ext uri="{FF2B5EF4-FFF2-40B4-BE49-F238E27FC236}">
                <a16:creationId xmlns:a16="http://schemas.microsoft.com/office/drawing/2014/main" id="{778BC21B-23F8-4246-B789-542A7DAEA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3446" y="3548739"/>
            <a:ext cx="2158650" cy="1194824"/>
          </a:xfrm>
          <a:prstGeom prst="rect">
            <a:avLst/>
          </a:prstGeom>
        </p:spPr>
      </p:pic>
      <p:sp>
        <p:nvSpPr>
          <p:cNvPr id="23" name="Shape 275">
            <a:extLst>
              <a:ext uri="{FF2B5EF4-FFF2-40B4-BE49-F238E27FC236}">
                <a16:creationId xmlns:a16="http://schemas.microsoft.com/office/drawing/2014/main" id="{CE28375D-A5E2-4663-9493-3D5101B8E154}"/>
              </a:ext>
            </a:extLst>
          </p:cNvPr>
          <p:cNvSpPr/>
          <p:nvPr/>
        </p:nvSpPr>
        <p:spPr>
          <a:xfrm>
            <a:off x="709286" y="3690266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9-bay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0FE38-9C30-8F41-9A54-EC6E30A2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Lines-</a:t>
            </a:r>
            <a:r>
              <a:rPr lang="en-US" altLang="zh-Hant" sz="4000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1U</a:t>
            </a:r>
            <a:r>
              <a:rPr lang="en-US" altLang="zh-Hant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9-bay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 1">
            <a:extLst>
              <a:ext uri="{FF2B5EF4-FFF2-40B4-BE49-F238E27FC236}">
                <a16:creationId xmlns:a16="http://schemas.microsoft.com/office/drawing/2014/main" id="{C8D881F8-FDA1-4EF4-8038-90DC7160658A}"/>
              </a:ext>
            </a:extLst>
          </p:cNvPr>
          <p:cNvSpPr/>
          <p:nvPr/>
        </p:nvSpPr>
        <p:spPr>
          <a:xfrm>
            <a:off x="2105443" y="3783105"/>
            <a:ext cx="4686463" cy="973799"/>
          </a:xfrm>
          <a:prstGeom prst="roundRect">
            <a:avLst>
              <a:gd name="adj" fmla="val 4638"/>
            </a:avLst>
          </a:prstGeom>
          <a:solidFill>
            <a:schemeClr val="tx1"/>
          </a:solidFill>
          <a:ln w="19050">
            <a:solidFill>
              <a:srgbClr val="04D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Picture 2" descr="D:\工作進行中\20170911直播母版16比9\各場PPT元素\20180504\TS-977XU_open-top 拷貝.png">
            <a:extLst>
              <a:ext uri="{FF2B5EF4-FFF2-40B4-BE49-F238E27FC236}">
                <a16:creationId xmlns:a16="http://schemas.microsoft.com/office/drawing/2014/main" id="{E93CBE1E-8B96-4F69-988F-E1461057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26292" t="14774" r="27150" b="63154"/>
          <a:stretch>
            <a:fillRect/>
          </a:stretch>
        </p:blipFill>
        <p:spPr bwMode="auto">
          <a:xfrm rot="10800000">
            <a:off x="2333828" y="3967312"/>
            <a:ext cx="1928826" cy="57150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" name="Shape 275">
            <a:extLst>
              <a:ext uri="{FF2B5EF4-FFF2-40B4-BE49-F238E27FC236}">
                <a16:creationId xmlns:a16="http://schemas.microsoft.com/office/drawing/2014/main" id="{794DC968-4E07-4E45-925F-3698763C947A}"/>
              </a:ext>
            </a:extLst>
          </p:cNvPr>
          <p:cNvSpPr/>
          <p:nvPr/>
        </p:nvSpPr>
        <p:spPr>
          <a:xfrm>
            <a:off x="4267639" y="3860399"/>
            <a:ext cx="2879335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16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</a:t>
            </a:r>
            <a:r>
              <a:rPr lang="en-US" altLang="zh-TW" sz="1600" b="1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2.5-in ports (inside)</a:t>
            </a:r>
          </a:p>
          <a:p>
            <a:pPr lvl="0">
              <a:buClr>
                <a:srgbClr val="000090"/>
              </a:buClr>
              <a:buSzPct val="25000"/>
            </a:pPr>
            <a:r>
              <a:rPr lang="en-US" altLang="zh-TW" sz="16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</a:t>
            </a:r>
            <a:r>
              <a:rPr lang="en-US" altLang="zh-TW" sz="1600" b="1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x 3.5-in ports</a:t>
            </a:r>
            <a:endParaRPr lang="zh-TW" sz="1600" b="1" i="0" u="none" strike="noStrike" cap="none">
              <a:solidFill>
                <a:srgbClr val="04DEF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Shape 131">
            <a:extLst>
              <a:ext uri="{FF2B5EF4-FFF2-40B4-BE49-F238E27FC236}">
                <a16:creationId xmlns:a16="http://schemas.microsoft.com/office/drawing/2014/main" id="{72E30CF9-FAF7-45A8-AC64-C769B7541F6F}"/>
              </a:ext>
            </a:extLst>
          </p:cNvPr>
          <p:cNvSpPr/>
          <p:nvPr/>
        </p:nvSpPr>
        <p:spPr>
          <a:xfrm>
            <a:off x="520775" y="2101113"/>
            <a:ext cx="4373953" cy="12289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TVS-972XU-</a:t>
            </a:r>
            <a:r>
              <a:rPr lang="en-US" sz="25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sz="25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i3</a:t>
            </a:r>
            <a:r>
              <a:rPr lang="en-US" sz="25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zh-TW" altLang="en-US">
              <a:solidFill>
                <a:srgbClr val="04DEFC"/>
              </a:solidFill>
            </a:endParaRPr>
          </a:p>
          <a:p>
            <a:pPr marL="180975" lvl="0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en-US" altLang="zh-TW" b="1">
                <a:solidFill>
                  <a:schemeClr val="bg1"/>
                </a:solidFill>
              </a:rPr>
              <a:t>®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Core™ i3-8100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4-core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3.6 GHz Processor </a:t>
            </a:r>
          </a:p>
          <a:p>
            <a:pPr marL="180975" lvl="0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4GB DDR4 RAM (1x 4GB) 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37" name="Shape 131">
            <a:extLst>
              <a:ext uri="{FF2B5EF4-FFF2-40B4-BE49-F238E27FC236}">
                <a16:creationId xmlns:a16="http://schemas.microsoft.com/office/drawing/2014/main" id="{EF6D8D27-67C4-45F0-AD4B-5F4F841E1E04}"/>
              </a:ext>
            </a:extLst>
          </p:cNvPr>
          <p:cNvSpPr/>
          <p:nvPr/>
        </p:nvSpPr>
        <p:spPr>
          <a:xfrm>
            <a:off x="4757478" y="2062131"/>
            <a:ext cx="4314803" cy="14361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chemeClr val="bg1"/>
              </a:buClr>
              <a:buSzPct val="100000"/>
            </a:pPr>
            <a:r>
              <a:rPr lang="en-US" sz="25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TVS-972XU-</a:t>
            </a:r>
            <a:r>
              <a:rPr lang="en-US" sz="25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i3</a:t>
            </a:r>
            <a:r>
              <a:rPr lang="en-US" sz="25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180975" lvl="0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en-US" altLang="zh-TW" b="1">
                <a:solidFill>
                  <a:schemeClr val="bg1"/>
                </a:solidFill>
              </a:rPr>
              <a:t>®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Core™ i3-8100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4-core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3.6 GHz Processor </a:t>
            </a:r>
          </a:p>
          <a:p>
            <a:pPr marL="180975" lvl="0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4GB DDR4 RAM (1x 4GB) 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en-US" sz="2500" b="1" i="0" u="none" strike="noStrike" cap="none">
              <a:solidFill>
                <a:srgbClr val="04DE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C7C50ECE-F5DC-42BA-91AF-F5B970E5C4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t="36700" b="35322"/>
          <a:stretch/>
        </p:blipFill>
        <p:spPr>
          <a:xfrm>
            <a:off x="-20854" y="4345251"/>
            <a:ext cx="5513861" cy="10012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BACA8DD1-9E99-458A-BAA2-39267E8F73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495" y="3785256"/>
            <a:ext cx="1036030" cy="1036030"/>
          </a:xfrm>
          <a:prstGeom prst="rect">
            <a:avLst/>
          </a:prstGeom>
          <a:effectLst>
            <a:reflection blurRad="25400" stA="51000" endPos="31000" dist="50800" dir="5400000" sy="-100000" algn="bl" rotWithShape="0"/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6AAA34B7-0EB2-4BEC-AF63-DCFB0F8AC990}"/>
              </a:ext>
            </a:extLst>
          </p:cNvPr>
          <p:cNvGrpSpPr/>
          <p:nvPr/>
        </p:nvGrpSpPr>
        <p:grpSpPr>
          <a:xfrm>
            <a:off x="642032" y="1220971"/>
            <a:ext cx="2683874" cy="784257"/>
            <a:chOff x="642032" y="1084417"/>
            <a:chExt cx="2683874" cy="784257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FB242B18-359E-4CD1-A4DE-851FEB97F3C9}"/>
                </a:ext>
              </a:extLst>
            </p:cNvPr>
            <p:cNvGrpSpPr/>
            <p:nvPr/>
          </p:nvGrpSpPr>
          <p:grpSpPr>
            <a:xfrm>
              <a:off x="642032" y="1084417"/>
              <a:ext cx="2683874" cy="784257"/>
              <a:chOff x="642032" y="1084417"/>
              <a:chExt cx="2683874" cy="784257"/>
            </a:xfrm>
          </p:grpSpPr>
          <p:pic>
            <p:nvPicPr>
              <p:cNvPr id="5" name="圖形 4">
                <a:extLst>
                  <a:ext uri="{FF2B5EF4-FFF2-40B4-BE49-F238E27FC236}">
                    <a16:creationId xmlns:a16="http://schemas.microsoft.com/office/drawing/2014/main" id="{0FAA6F3B-B2B0-460C-A4D5-076035739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83874" cy="784257"/>
              </a:xfrm>
              <a:prstGeom prst="rect">
                <a:avLst/>
              </a:prstGeom>
            </p:spPr>
          </p:pic>
          <p:pic>
            <p:nvPicPr>
              <p:cNvPr id="8" name="圖形 7">
                <a:extLst>
                  <a:ext uri="{FF2B5EF4-FFF2-40B4-BE49-F238E27FC236}">
                    <a16:creationId xmlns:a16="http://schemas.microsoft.com/office/drawing/2014/main" id="{1918F7E8-2D6B-4CB0-9ACF-FE705CC11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725721" y="1228490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26" name="矩形 64">
              <a:extLst>
                <a:ext uri="{FF2B5EF4-FFF2-40B4-BE49-F238E27FC236}">
                  <a16:creationId xmlns:a16="http://schemas.microsoft.com/office/drawing/2014/main" id="{66D52FAD-16A3-49C3-A910-036A5FE03525}"/>
                </a:ext>
              </a:extLst>
            </p:cNvPr>
            <p:cNvSpPr/>
            <p:nvPr/>
          </p:nvSpPr>
          <p:spPr>
            <a:xfrm>
              <a:off x="1041872" y="1169046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2x300W</a:t>
              </a:r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9317AFFE-8FEC-461A-AFFF-8A402B17B6E3}"/>
              </a:ext>
            </a:extLst>
          </p:cNvPr>
          <p:cNvGrpSpPr/>
          <p:nvPr/>
        </p:nvGrpSpPr>
        <p:grpSpPr>
          <a:xfrm>
            <a:off x="4867018" y="1220970"/>
            <a:ext cx="2654370" cy="784257"/>
            <a:chOff x="642032" y="1084417"/>
            <a:chExt cx="2654370" cy="784257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A746A6D2-1CC8-4560-98E0-EDF026BF2EEC}"/>
                </a:ext>
              </a:extLst>
            </p:cNvPr>
            <p:cNvGrpSpPr/>
            <p:nvPr/>
          </p:nvGrpSpPr>
          <p:grpSpPr>
            <a:xfrm>
              <a:off x="642032" y="1084417"/>
              <a:ext cx="2654370" cy="784257"/>
              <a:chOff x="642032" y="1084417"/>
              <a:chExt cx="2654370" cy="784257"/>
            </a:xfrm>
          </p:grpSpPr>
          <p:pic>
            <p:nvPicPr>
              <p:cNvPr id="50" name="圖形 49">
                <a:extLst>
                  <a:ext uri="{FF2B5EF4-FFF2-40B4-BE49-F238E27FC236}">
                    <a16:creationId xmlns:a16="http://schemas.microsoft.com/office/drawing/2014/main" id="{F5876F2F-CA28-4869-A661-D02CD0B96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54370" cy="784257"/>
              </a:xfrm>
              <a:prstGeom prst="rect">
                <a:avLst/>
              </a:prstGeom>
            </p:spPr>
          </p:pic>
          <p:pic>
            <p:nvPicPr>
              <p:cNvPr id="51" name="圖形 50">
                <a:extLst>
                  <a:ext uri="{FF2B5EF4-FFF2-40B4-BE49-F238E27FC236}">
                    <a16:creationId xmlns:a16="http://schemas.microsoft.com/office/drawing/2014/main" id="{DCD42A5B-23BC-4E2F-BC95-4199CB8BD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32219" y="1218349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49" name="矩形 64">
              <a:extLst>
                <a:ext uri="{FF2B5EF4-FFF2-40B4-BE49-F238E27FC236}">
                  <a16:creationId xmlns:a16="http://schemas.microsoft.com/office/drawing/2014/main" id="{DC949789-2F42-4E08-91A9-0458990C0262}"/>
                </a:ext>
              </a:extLst>
            </p:cNvPr>
            <p:cNvSpPr/>
            <p:nvPr/>
          </p:nvSpPr>
          <p:spPr>
            <a:xfrm>
              <a:off x="1041872" y="1169046"/>
              <a:ext cx="1618057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Single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250W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3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C79EC84B-9B52-467B-86ED-1B4BA83AC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9185" y="3415196"/>
            <a:ext cx="2158650" cy="1194824"/>
          </a:xfrm>
          <a:prstGeom prst="rect">
            <a:avLst/>
          </a:prstGeom>
        </p:spPr>
      </p:pic>
      <p:sp>
        <p:nvSpPr>
          <p:cNvPr id="21" name="Shape 275">
            <a:extLst>
              <a:ext uri="{FF2B5EF4-FFF2-40B4-BE49-F238E27FC236}">
                <a16:creationId xmlns:a16="http://schemas.microsoft.com/office/drawing/2014/main" id="{60FE23FF-EDF8-4C2F-B84B-E05D40B11525}"/>
              </a:ext>
            </a:extLst>
          </p:cNvPr>
          <p:cNvSpPr/>
          <p:nvPr/>
        </p:nvSpPr>
        <p:spPr>
          <a:xfrm>
            <a:off x="1197849" y="3556723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8-bay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D5B8-FD64-AD48-A2B0-706637D3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t" sz="36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Hant" sz="3600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2U</a:t>
            </a:r>
            <a:r>
              <a:rPr lang="en-US" altLang="zh-Hant" sz="36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8-bay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131">
            <a:extLst>
              <a:ext uri="{FF2B5EF4-FFF2-40B4-BE49-F238E27FC236}">
                <a16:creationId xmlns:a16="http://schemas.microsoft.com/office/drawing/2014/main" id="{4EA5B5D1-DDEB-415E-9365-69C65A7DFCB8}"/>
              </a:ext>
            </a:extLst>
          </p:cNvPr>
          <p:cNvSpPr/>
          <p:nvPr/>
        </p:nvSpPr>
        <p:spPr>
          <a:xfrm>
            <a:off x="416985" y="2006906"/>
            <a:ext cx="4373953" cy="15106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TVS-872XU-</a:t>
            </a:r>
            <a:r>
              <a:rPr lang="en-US" sz="28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sz="2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i3</a:t>
            </a:r>
            <a:r>
              <a:rPr lang="en-US" sz="2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zh-TW" altLang="en-US" sz="2800">
              <a:solidFill>
                <a:srgbClr val="04DEFC"/>
              </a:solidFill>
            </a:endParaRP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en-US" altLang="zh-TW" b="1">
                <a:solidFill>
                  <a:schemeClr val="bg1"/>
                </a:solidFill>
              </a:rPr>
              <a:t>®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Core™ i3-8100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4-core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3.6 GHz Processor </a:t>
            </a: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4GB DDR4 RAM (1x 4GB) 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37" name="Shape 131">
            <a:extLst>
              <a:ext uri="{FF2B5EF4-FFF2-40B4-BE49-F238E27FC236}">
                <a16:creationId xmlns:a16="http://schemas.microsoft.com/office/drawing/2014/main" id="{B4B8C2E3-7D85-44EF-AE0D-B16A5F9645A0}"/>
              </a:ext>
            </a:extLst>
          </p:cNvPr>
          <p:cNvSpPr/>
          <p:nvPr/>
        </p:nvSpPr>
        <p:spPr>
          <a:xfrm>
            <a:off x="4867018" y="2005227"/>
            <a:ext cx="479919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TVS-872XU-</a:t>
            </a: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i3</a:t>
            </a:r>
            <a:r>
              <a:rPr lang="en-US" sz="2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b="1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8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US" sz="2800" b="1">
              <a:solidFill>
                <a:srgbClr val="04DEF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en-US" altLang="zh-TW" b="1">
                <a:solidFill>
                  <a:schemeClr val="bg1"/>
                </a:solidFill>
              </a:rPr>
              <a:t>®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Core™ i3-8100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4-core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3.6 GHz Processor </a:t>
            </a: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4GB DDR4 RAM (1x 4GB) 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pic>
        <p:nvPicPr>
          <p:cNvPr id="42" name="Picture 12">
            <a:extLst>
              <a:ext uri="{FF2B5EF4-FFF2-40B4-BE49-F238E27FC236}">
                <a16:creationId xmlns:a16="http://schemas.microsoft.com/office/drawing/2014/main" id="{D8D371F3-21D8-444C-A02D-37CE8112FE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62" y="4076310"/>
            <a:ext cx="5080000" cy="10715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22B5D04B-335F-4ABD-8A97-9F9D11B14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03" y="3783105"/>
            <a:ext cx="1036030" cy="1036030"/>
          </a:xfrm>
          <a:prstGeom prst="rect">
            <a:avLst/>
          </a:prstGeom>
          <a:effectLst>
            <a:reflection blurRad="25400" stA="51000" endPos="31000" dist="50800" dir="5400000" sy="-100000" algn="bl" rotWithShape="0"/>
          </a:effectLst>
        </p:spPr>
      </p:pic>
      <p:grpSp>
        <p:nvGrpSpPr>
          <p:cNvPr id="19" name="群組 9">
            <a:extLst>
              <a:ext uri="{FF2B5EF4-FFF2-40B4-BE49-F238E27FC236}">
                <a16:creationId xmlns:a16="http://schemas.microsoft.com/office/drawing/2014/main" id="{43EF1B99-AF1D-0C47-8CDD-6A7FCAC70B0F}"/>
              </a:ext>
            </a:extLst>
          </p:cNvPr>
          <p:cNvGrpSpPr/>
          <p:nvPr/>
        </p:nvGrpSpPr>
        <p:grpSpPr>
          <a:xfrm>
            <a:off x="505780" y="1220971"/>
            <a:ext cx="2683874" cy="784257"/>
            <a:chOff x="642032" y="1084417"/>
            <a:chExt cx="2683874" cy="784257"/>
          </a:xfrm>
        </p:grpSpPr>
        <p:grpSp>
          <p:nvGrpSpPr>
            <p:cNvPr id="32" name="群組 8">
              <a:extLst>
                <a:ext uri="{FF2B5EF4-FFF2-40B4-BE49-F238E27FC236}">
                  <a16:creationId xmlns:a16="http://schemas.microsoft.com/office/drawing/2014/main" id="{A2163F7D-1DED-0946-8EDA-6E9E18FF68B9}"/>
                </a:ext>
              </a:extLst>
            </p:cNvPr>
            <p:cNvGrpSpPr/>
            <p:nvPr/>
          </p:nvGrpSpPr>
          <p:grpSpPr>
            <a:xfrm>
              <a:off x="642032" y="1084417"/>
              <a:ext cx="2683874" cy="784257"/>
              <a:chOff x="642032" y="1084417"/>
              <a:chExt cx="2683874" cy="784257"/>
            </a:xfrm>
          </p:grpSpPr>
          <p:pic>
            <p:nvPicPr>
              <p:cNvPr id="34" name="圖形 4">
                <a:extLst>
                  <a:ext uri="{FF2B5EF4-FFF2-40B4-BE49-F238E27FC236}">
                    <a16:creationId xmlns:a16="http://schemas.microsoft.com/office/drawing/2014/main" id="{5A26668D-8454-064D-B2ED-2AFC4734A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83874" cy="784257"/>
              </a:xfrm>
              <a:prstGeom prst="rect">
                <a:avLst/>
              </a:prstGeom>
            </p:spPr>
          </p:pic>
          <p:pic>
            <p:nvPicPr>
              <p:cNvPr id="35" name="圖形 7">
                <a:extLst>
                  <a:ext uri="{FF2B5EF4-FFF2-40B4-BE49-F238E27FC236}">
                    <a16:creationId xmlns:a16="http://schemas.microsoft.com/office/drawing/2014/main" id="{3CE62B3F-7696-3F47-9FFA-AB9E29581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25721" y="1228490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33" name="矩形 64">
              <a:extLst>
                <a:ext uri="{FF2B5EF4-FFF2-40B4-BE49-F238E27FC236}">
                  <a16:creationId xmlns:a16="http://schemas.microsoft.com/office/drawing/2014/main" id="{B3B00312-C652-1F4F-9EDC-5BC0C6B77D40}"/>
                </a:ext>
              </a:extLst>
            </p:cNvPr>
            <p:cNvSpPr/>
            <p:nvPr/>
          </p:nvSpPr>
          <p:spPr>
            <a:xfrm>
              <a:off x="1041872" y="1169046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2x300W</a:t>
              </a:r>
            </a:p>
          </p:txBody>
        </p:sp>
      </p:grpSp>
      <p:grpSp>
        <p:nvGrpSpPr>
          <p:cNvPr id="38" name="群組 46">
            <a:extLst>
              <a:ext uri="{FF2B5EF4-FFF2-40B4-BE49-F238E27FC236}">
                <a16:creationId xmlns:a16="http://schemas.microsoft.com/office/drawing/2014/main" id="{3EF631C6-82CF-A846-AEC1-1B5EAD731830}"/>
              </a:ext>
            </a:extLst>
          </p:cNvPr>
          <p:cNvGrpSpPr/>
          <p:nvPr/>
        </p:nvGrpSpPr>
        <p:grpSpPr>
          <a:xfrm>
            <a:off x="4926924" y="1220970"/>
            <a:ext cx="2654370" cy="784257"/>
            <a:chOff x="642032" y="1084417"/>
            <a:chExt cx="2654370" cy="784257"/>
          </a:xfrm>
        </p:grpSpPr>
        <p:grpSp>
          <p:nvGrpSpPr>
            <p:cNvPr id="39" name="群組 47">
              <a:extLst>
                <a:ext uri="{FF2B5EF4-FFF2-40B4-BE49-F238E27FC236}">
                  <a16:creationId xmlns:a16="http://schemas.microsoft.com/office/drawing/2014/main" id="{09FA5F21-481E-6945-B775-50603232D097}"/>
                </a:ext>
              </a:extLst>
            </p:cNvPr>
            <p:cNvGrpSpPr/>
            <p:nvPr/>
          </p:nvGrpSpPr>
          <p:grpSpPr>
            <a:xfrm>
              <a:off x="642032" y="1084417"/>
              <a:ext cx="2654370" cy="784257"/>
              <a:chOff x="642032" y="1084417"/>
              <a:chExt cx="2654370" cy="784257"/>
            </a:xfrm>
          </p:grpSpPr>
          <p:pic>
            <p:nvPicPr>
              <p:cNvPr id="41" name="圖形 49">
                <a:extLst>
                  <a:ext uri="{FF2B5EF4-FFF2-40B4-BE49-F238E27FC236}">
                    <a16:creationId xmlns:a16="http://schemas.microsoft.com/office/drawing/2014/main" id="{5C3EC8BE-A31D-674A-BB3E-0F2569DCE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54370" cy="784257"/>
              </a:xfrm>
              <a:prstGeom prst="rect">
                <a:avLst/>
              </a:prstGeom>
            </p:spPr>
          </p:pic>
          <p:pic>
            <p:nvPicPr>
              <p:cNvPr id="44" name="圖形 50">
                <a:extLst>
                  <a:ext uri="{FF2B5EF4-FFF2-40B4-BE49-F238E27FC236}">
                    <a16:creationId xmlns:a16="http://schemas.microsoft.com/office/drawing/2014/main" id="{ACFB8C8D-8084-0548-8791-0D62245AA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632219" y="1218349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40" name="矩形 64">
              <a:extLst>
                <a:ext uri="{FF2B5EF4-FFF2-40B4-BE49-F238E27FC236}">
                  <a16:creationId xmlns:a16="http://schemas.microsoft.com/office/drawing/2014/main" id="{85D84BFD-9B32-C744-BBB2-F797AC2428AD}"/>
                </a:ext>
              </a:extLst>
            </p:cNvPr>
            <p:cNvSpPr/>
            <p:nvPr/>
          </p:nvSpPr>
          <p:spPr>
            <a:xfrm>
              <a:off x="1041872" y="1169046"/>
              <a:ext cx="1618057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Single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350W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214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2783</Words>
  <Application>Microsoft Office PowerPoint</Application>
  <PresentationFormat>如螢幕大小 (16:9)</PresentationFormat>
  <Paragraphs>690</Paragraphs>
  <Slides>58</Slides>
  <Notes>32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58</vt:i4>
      </vt:variant>
    </vt:vector>
  </HeadingPairs>
  <TitlesOfParts>
    <vt:vector size="71" baseType="lpstr">
      <vt:lpstr>Arial </vt:lpstr>
      <vt:lpstr>Arial Unicode MS</vt:lpstr>
      <vt:lpstr>等线</vt:lpstr>
      <vt:lpstr>Microsoft JhengHei</vt:lpstr>
      <vt:lpstr>Microsoft JhengHei</vt:lpstr>
      <vt:lpstr>新細明體</vt:lpstr>
      <vt:lpstr>Arial</vt:lpstr>
      <vt:lpstr>Calibri</vt:lpstr>
      <vt:lpstr>Calibri Light</vt:lpstr>
      <vt:lpstr>Verdana</vt:lpstr>
      <vt:lpstr>Wingdings</vt:lpstr>
      <vt:lpstr>Office 佈景主題</vt:lpstr>
      <vt:lpstr>Custom Design</vt:lpstr>
      <vt:lpstr>PowerPoint 簡報</vt:lpstr>
      <vt:lpstr>8th Gen Intel Core CPU 10GbE NAS</vt:lpstr>
      <vt:lpstr>8th Gen Intel Core Processors</vt:lpstr>
      <vt:lpstr>Smooth 4K playback &amp; transcoding</vt:lpstr>
      <vt:lpstr>HW transcoding for business multimedia needs</vt:lpstr>
      <vt:lpstr>Smooth Surveillance Monitoring</vt:lpstr>
      <vt:lpstr>Applications and Storage in a Box</vt:lpstr>
      <vt:lpstr>Complete Product Lines-1U 9-bay</vt:lpstr>
      <vt:lpstr>Complete Product Lines-2U 8-bay</vt:lpstr>
      <vt:lpstr>Complete Product Lines-2U 12-bay</vt:lpstr>
      <vt:lpstr>Complete Product Lines-3U 16-bay</vt:lpstr>
      <vt:lpstr>Complete Product Lines-4U 24-bay</vt:lpstr>
      <vt:lpstr>PowerPoint 簡報</vt:lpstr>
      <vt:lpstr>Enjoy Qtier and SSD cache in a 1U NAS</vt:lpstr>
      <vt:lpstr>TVS-972XU/TVS-972XU-RP Rear View</vt:lpstr>
      <vt:lpstr>TVS-972XU SSD Installation</vt:lpstr>
      <vt:lpstr>2U/3U TVS-x72XU Front View</vt:lpstr>
      <vt:lpstr>2U/3U/4U TVS-x72XU Front View</vt:lpstr>
      <vt:lpstr>2U/3U/4U TVS-x72XU Rear View</vt:lpstr>
      <vt:lpstr>Industry-leading PCIe expansion options</vt:lpstr>
      <vt:lpstr>TVS-x72XU PCIe Slots</vt:lpstr>
      <vt:lpstr>PCIe Slot Specifications(2U/3U)</vt:lpstr>
      <vt:lpstr>PCIe PCIe Slot Specifications(4U)</vt:lpstr>
      <vt:lpstr>GPU card slots and supported dimensions</vt:lpstr>
      <vt:lpstr>Supports up to 64 GB Memory</vt:lpstr>
      <vt:lpstr>TVS-x72XU Memory Accessories</vt:lpstr>
      <vt:lpstr>Tool-less Rail Kit</vt:lpstr>
      <vt:lpstr>Hardware upgrade made easy</vt:lpstr>
      <vt:lpstr>More Efficient Backup with USB 3.1 Gen 2 </vt:lpstr>
      <vt:lpstr>Do more with graphics cards</vt:lpstr>
      <vt:lpstr>Add-on GPU Card Applications</vt:lpstr>
      <vt:lpstr>Ride the AI wave with "QuAI"</vt:lpstr>
      <vt:lpstr>PowerPoint 簡報</vt:lpstr>
      <vt:lpstr>GPU boosts image/video processing</vt:lpstr>
      <vt:lpstr>Super high capacity surveillance</vt:lpstr>
      <vt:lpstr>10/25/40 GbE SmartNIC with offload function</vt:lpstr>
      <vt:lpstr>Offload tasks from CPU with iSER</vt:lpstr>
      <vt:lpstr>iSER makes VMware Faster </vt:lpstr>
      <vt:lpstr> Built-in dual 10GbE SFP+ ports</vt:lpstr>
      <vt:lpstr>QTS &amp; virtualization increase productivity</vt:lpstr>
      <vt:lpstr>PowerPoint 簡報</vt:lpstr>
      <vt:lpstr>SSD Usage In Network Attach Storage</vt:lpstr>
      <vt:lpstr>QNAP SSD Global Cache and Qtier</vt:lpstr>
      <vt:lpstr>Different SSD has Different Performance!</vt:lpstr>
      <vt:lpstr> What is SSD Over-provisioning</vt:lpstr>
      <vt:lpstr>The Advantage of Software-defined SSD Extra Over-provisioning </vt:lpstr>
      <vt:lpstr>Choose SSD is Hard, Choose QNAP is Simple</vt:lpstr>
      <vt:lpstr>QNAP Global SSD Cache</vt:lpstr>
      <vt:lpstr>The Write-only Cache Increase ROI of  SSD Cache with high Writing Demand</vt:lpstr>
      <vt:lpstr>Qtier (Auto-Tiering) Increase Capacity and  Performance at the Same Time</vt:lpstr>
      <vt:lpstr>Qtier 2.0 IO Aware tiering for real time performance boost </vt:lpstr>
      <vt:lpstr>TVS-x72XU SSD Multiple Configurations</vt:lpstr>
      <vt:lpstr>Businesses need lower RTO</vt:lpstr>
      <vt:lpstr>Restore From Remote Snapshot Vault</vt:lpstr>
      <vt:lpstr>Drastically Reduce Recover Time With 10GbE Network</vt:lpstr>
      <vt:lpstr>The Forth Way: Snapshot Export / Import </vt:lpstr>
      <vt:lpstr>With QTS 4.4.0 Power of Storage: 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QNAP_Copy Su</cp:lastModifiedBy>
  <cp:revision>1</cp:revision>
  <dcterms:modified xsi:type="dcterms:W3CDTF">2018-10-04T09:18:28Z</dcterms:modified>
</cp:coreProperties>
</file>