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66" r:id="rId2"/>
    <p:sldId id="437" r:id="rId3"/>
    <p:sldId id="443" r:id="rId4"/>
    <p:sldId id="267" r:id="rId5"/>
    <p:sldId id="270" r:id="rId6"/>
    <p:sldId id="268" r:id="rId7"/>
    <p:sldId id="269" r:id="rId8"/>
    <p:sldId id="275" r:id="rId9"/>
    <p:sldId id="272" r:id="rId10"/>
    <p:sldId id="441" r:id="rId11"/>
    <p:sldId id="440" r:id="rId12"/>
    <p:sldId id="446" r:id="rId13"/>
    <p:sldId id="271" r:id="rId14"/>
    <p:sldId id="277" r:id="rId15"/>
    <p:sldId id="438" r:id="rId16"/>
    <p:sldId id="273" r:id="rId17"/>
    <p:sldId id="265" r:id="rId18"/>
    <p:sldId id="263" r:id="rId19"/>
    <p:sldId id="428" r:id="rId20"/>
    <p:sldId id="430" r:id="rId21"/>
    <p:sldId id="431" r:id="rId22"/>
    <p:sldId id="442" r:id="rId23"/>
    <p:sldId id="432" r:id="rId24"/>
    <p:sldId id="439" r:id="rId25"/>
    <p:sldId id="352" r:id="rId26"/>
    <p:sldId id="360" r:id="rId27"/>
    <p:sldId id="429" r:id="rId28"/>
    <p:sldId id="356" r:id="rId29"/>
    <p:sldId id="357" r:id="rId30"/>
    <p:sldId id="418" r:id="rId31"/>
    <p:sldId id="433" r:id="rId32"/>
    <p:sldId id="348" r:id="rId33"/>
    <p:sldId id="355" r:id="rId34"/>
    <p:sldId id="287" r:id="rId35"/>
    <p:sldId id="419" r:id="rId36"/>
    <p:sldId id="328" r:id="rId37"/>
    <p:sldId id="339" r:id="rId38"/>
    <p:sldId id="329" r:id="rId39"/>
    <p:sldId id="331" r:id="rId40"/>
    <p:sldId id="335" r:id="rId41"/>
    <p:sldId id="333" r:id="rId42"/>
    <p:sldId id="434" r:id="rId43"/>
    <p:sldId id="435" r:id="rId44"/>
    <p:sldId id="279" r:id="rId45"/>
    <p:sldId id="420" r:id="rId46"/>
    <p:sldId id="299" r:id="rId47"/>
    <p:sldId id="347" r:id="rId48"/>
    <p:sldId id="444" r:id="rId49"/>
    <p:sldId id="445" r:id="rId50"/>
  </p:sldIdLst>
  <p:sldSz cx="9144000" cy="5143500" type="screen16x9"/>
  <p:notesSz cx="6858000" cy="962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744"/>
    <a:srgbClr val="0D75C2"/>
    <a:srgbClr val="8E621F"/>
    <a:srgbClr val="FFFF01"/>
    <a:srgbClr val="ACA087"/>
    <a:srgbClr val="383838"/>
    <a:srgbClr val="8E6C00"/>
    <a:srgbClr val="644C00"/>
    <a:srgbClr val="452F0F"/>
    <a:srgbClr val="7B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0"/>
    <p:restoredTop sz="94648"/>
  </p:normalViewPr>
  <p:slideViewPr>
    <p:cSldViewPr snapToGrid="0">
      <p:cViewPr varScale="1">
        <p:scale>
          <a:sx n="152" d="100"/>
          <a:sy n="152" d="100"/>
        </p:scale>
        <p:origin x="869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7D1B7DD-F4BF-48C3-B7F3-D4C64505BD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C9353DD-C4B3-4DEB-89E0-F0FF37293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173FD-923F-47C5-A25C-3273F68F3493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A76121C-3EF2-40DF-945F-74855111A4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C432B3-503B-4CA5-8807-1A61CF237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AA53A-4CE7-4EA9-9CE1-FD17FB3BEB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722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68894-CE52-4C63-8C32-03CB5B3330FF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F5F86-B0F1-43BF-B309-396ECD5630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82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latin typeface="游ゴシック"/>
              <a:ea typeface="游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240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598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127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7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791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10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9771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443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233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385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80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latin typeface="游ゴシック"/>
              <a:ea typeface="游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189F1-5D1B-D747-A857-1F333E0BF6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17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6996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977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8191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31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189F1-5D1B-D747-A857-1F333E0BF6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58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18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zh-CN" altLang="en-US" dirty="0">
              <a:latin typeface="等线"/>
              <a:ea typeface="等线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46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ja-JP" altLang="en-US" dirty="0">
              <a:latin typeface="游ゴシック"/>
              <a:ea typeface="游ゴシック"/>
              <a:cs typeface="Calibri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054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951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等线"/>
              <a:ea typeface="等线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9405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Arial" panose="020B0604020202020204" pitchFamily="34" charset="0"/>
              <a:cs typeface="Arial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800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3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" y="3716"/>
            <a:ext cx="9127083" cy="51360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0"/>
            <a:ext cx="9135537" cy="51434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11034"/>
            <a:ext cx="7886700" cy="803366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8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11034"/>
            <a:ext cx="7886700" cy="803366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14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197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490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780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539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073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107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98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39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0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226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392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674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63569" y="-171"/>
            <a:ext cx="9198597" cy="5183099"/>
          </a:xfrm>
          <a:prstGeom prst="rect">
            <a:avLst/>
          </a:prstGeom>
          <a:noFill/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3525" y="1112322"/>
            <a:ext cx="7772400" cy="1125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="0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64111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ody" userDrawn="1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, 螢幕擷取畫面, 顯示, 監視器 的圖片&#10;&#10;描述是以高可信度產生">
            <a:extLst>
              <a:ext uri="{FF2B5EF4-FFF2-40B4-BE49-F238E27FC236}">
                <a16:creationId xmlns:a16="http://schemas.microsoft.com/office/drawing/2014/main" id="{72B23EA4-467B-4970-963B-E241A219E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28596" y="1017973"/>
            <a:ext cx="8286808" cy="342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Tx/>
              <a:buNone/>
              <a:defRPr sz="2000" b="1" i="0" u="none" strike="noStrike" cap="none">
                <a:solidFill>
                  <a:srgbClr val="916409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53566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899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0"/>
            <a:ext cx="9135539" cy="51434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7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" y="3716"/>
            <a:ext cx="9135539" cy="51360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14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0"/>
            <a:ext cx="9135535" cy="51434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0"/>
            <a:ext cx="9135537" cy="51434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7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0"/>
            <a:ext cx="9135535" cy="51434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5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2379"/>
            <a:ext cx="9135535" cy="51387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3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" y="3716"/>
            <a:ext cx="9135535" cy="51360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4F544-0B72-431A-B631-4FA3E5F2A33E}" type="datetimeFigureOut">
              <a:rPr lang="zh-TW" altLang="en-US" smtClean="0"/>
              <a:t>2018/10/3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73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81" r:id="rId4"/>
    <p:sldLayoutId id="2147483675" r:id="rId5"/>
    <p:sldLayoutId id="2147483676" r:id="rId6"/>
    <p:sldLayoutId id="2147483679" r:id="rId7"/>
    <p:sldLayoutId id="2147483680" r:id="rId8"/>
    <p:sldLayoutId id="2147483682" r:id="rId9"/>
    <p:sldLayoutId id="2147483683" r:id="rId10"/>
    <p:sldLayoutId id="2147483674" r:id="rId11"/>
    <p:sldLayoutId id="2147483684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7" r:id="rId23"/>
    <p:sldLayoutId id="2147483678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dc.com/" TargetMode="External"/><Relationship Id="rId2" Type="http://schemas.openxmlformats.org/officeDocument/2006/relationships/hyperlink" Target="http://www.seagate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tiff"/><Relationship Id="rId11" Type="http://schemas.openxmlformats.org/officeDocument/2006/relationships/image" Target="../media/image62.tiff"/><Relationship Id="rId5" Type="http://schemas.openxmlformats.org/officeDocument/2006/relationships/image" Target="../media/image56.tiff"/><Relationship Id="rId10" Type="http://schemas.openxmlformats.org/officeDocument/2006/relationships/image" Target="../media/image61.tiff"/><Relationship Id="rId4" Type="http://schemas.openxmlformats.org/officeDocument/2006/relationships/image" Target="../media/image55.tiff"/><Relationship Id="rId9" Type="http://schemas.openxmlformats.org/officeDocument/2006/relationships/image" Target="../media/image60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svg"/><Relationship Id="rId11" Type="http://schemas.openxmlformats.org/officeDocument/2006/relationships/image" Target="../media/image98.sv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sv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84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78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emf"/><Relationship Id="rId4" Type="http://schemas.openxmlformats.org/officeDocument/2006/relationships/image" Target="../media/image16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4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C384DD-B461-48F8-B6CB-1414DC1DE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3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D6B23-FF57-4B9D-8EA2-9419CD77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使用環境較高溫? 裝置降溫小撇步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03C7480-CC0F-41D6-925C-B39F086E42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554" y="2584294"/>
            <a:ext cx="2782412" cy="1931831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CFCF4D24-1AAD-4EEF-93A2-EDF4F480243B}"/>
              </a:ext>
            </a:extLst>
          </p:cNvPr>
          <p:cNvGrpSpPr/>
          <p:nvPr/>
        </p:nvGrpSpPr>
        <p:grpSpPr>
          <a:xfrm>
            <a:off x="6174858" y="1976713"/>
            <a:ext cx="3004173" cy="1693594"/>
            <a:chOff x="6178210" y="1973530"/>
            <a:chExt cx="2551953" cy="143865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ECAEFA4-E83B-407B-BA2F-E5CEE198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8210" y="1973531"/>
              <a:ext cx="1064454" cy="1419190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6B122E20-3B87-4ED3-8B9B-86087D70F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355" y="1973530"/>
              <a:ext cx="829292" cy="1105659"/>
            </a:xfrm>
            <a:prstGeom prst="rect">
              <a:avLst/>
            </a:prstGeom>
          </p:spPr>
        </p:pic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960AC476-04C4-44BE-83F2-051192BE9DE2}"/>
                </a:ext>
              </a:extLst>
            </p:cNvPr>
            <p:cNvSpPr txBox="1"/>
            <p:nvPr/>
          </p:nvSpPr>
          <p:spPr>
            <a:xfrm>
              <a:off x="6738615" y="3073633"/>
              <a:ext cx="8139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chemeClr val="bg1"/>
                  </a:solidFill>
                </a:rPr>
                <a:t>3.5”</a:t>
              </a:r>
              <a:endParaRPr lang="zh-TW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30EFB623-C6EB-40C2-B378-D2FE52E0F84B}"/>
                </a:ext>
              </a:extLst>
            </p:cNvPr>
            <p:cNvSpPr txBox="1"/>
            <p:nvPr/>
          </p:nvSpPr>
          <p:spPr>
            <a:xfrm>
              <a:off x="7916246" y="2815183"/>
              <a:ext cx="8139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>
                  <a:solidFill>
                    <a:schemeClr val="bg1"/>
                  </a:solidFill>
                </a:rPr>
                <a:t>2.5”</a:t>
              </a:r>
              <a:endParaRPr lang="zh-TW" altLang="en-US" sz="1600">
                <a:solidFill>
                  <a:schemeClr val="bg1"/>
                </a:solidFill>
              </a:endParaRPr>
            </a:p>
          </p:txBody>
        </p: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E9997952-5D0C-405B-B4BE-E58E9C7168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" y="1132387"/>
            <a:ext cx="3076575" cy="615541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2D2B8149-2FF3-46F2-858E-6C1AD4C7FB89}"/>
              </a:ext>
            </a:extLst>
          </p:cNvPr>
          <p:cNvSpPr txBox="1"/>
          <p:nvPr/>
        </p:nvSpPr>
        <p:spPr>
          <a:xfrm>
            <a:off x="275953" y="1181705"/>
            <a:ext cx="150788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保持通風</a:t>
            </a:r>
            <a:endParaRPr lang="ja-JP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E0BF1A17-5300-4DFE-A452-9B9B741D10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3" y="1637268"/>
            <a:ext cx="3076575" cy="217161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CE1384B-9BF2-438E-9306-2814A4C996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054" y="2031481"/>
            <a:ext cx="3076575" cy="615541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B63BE169-9A78-48EA-BAC6-C5CFDB33CE6C}"/>
              </a:ext>
            </a:extLst>
          </p:cNvPr>
          <p:cNvSpPr txBox="1"/>
          <p:nvPr/>
        </p:nvSpPr>
        <p:spPr>
          <a:xfrm>
            <a:off x="2909404" y="2078777"/>
            <a:ext cx="223984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上方勿擺置物品</a:t>
            </a:r>
            <a:endParaRPr lang="ja-JP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3D0748EA-D9E8-4026-975F-C7C7D528DF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263" y="1275203"/>
            <a:ext cx="3506266" cy="701511"/>
          </a:xfrm>
          <a:prstGeom prst="rect">
            <a:avLst/>
          </a:prstGeom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DFF81497-3B9B-454B-9C8E-6369ADD70F89}"/>
              </a:ext>
            </a:extLst>
          </p:cNvPr>
          <p:cNvSpPr txBox="1"/>
          <p:nvPr/>
        </p:nvSpPr>
        <p:spPr>
          <a:xfrm>
            <a:off x="5489531" y="1366371"/>
            <a:ext cx="350626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選用 </a:t>
            </a:r>
            <a:r>
              <a:rPr lang="en-US" altLang="ja-JP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5400/5900 RPM </a:t>
            </a: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硬碟</a:t>
            </a:r>
            <a:endParaRPr lang="ja-JP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82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D837-618D-45A4-BA27-8E561233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最速配的 24x7 高可靠性 NAS 專用碟</a:t>
            </a:r>
            <a:endParaRPr lang="en-US" sz="36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2E973C0-550C-4E7C-8854-B79824D7B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2826" y="1247392"/>
            <a:ext cx="2111049" cy="3034365"/>
          </a:xfrm>
          <a:prstGeom prst="roundRect">
            <a:avLst>
              <a:gd name="adj" fmla="val 3307"/>
            </a:avLst>
          </a:prstGeom>
          <a:effectLst>
            <a:reflection blurRad="38100" stA="52000" endA="300" endPos="23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537E2E-D8F8-445B-828E-37E2AB5801D8}"/>
              </a:ext>
            </a:extLst>
          </p:cNvPr>
          <p:cNvSpPr txBox="1"/>
          <p:nvPr/>
        </p:nvSpPr>
        <p:spPr>
          <a:xfrm>
            <a:off x="3572189" y="1389967"/>
            <a:ext cx="2111049" cy="27492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4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寧靜</a:t>
            </a:r>
          </a:p>
          <a:p>
            <a:pPr algn="ctr">
              <a:lnSpc>
                <a:spcPct val="150000"/>
              </a:lnSpc>
            </a:pPr>
            <a:r>
              <a:rPr lang="ja-JP" altLang="en-US" sz="4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省電</a:t>
            </a:r>
          </a:p>
          <a:p>
            <a:pPr algn="ctr">
              <a:lnSpc>
                <a:spcPct val="150000"/>
              </a:lnSpc>
            </a:pPr>
            <a:r>
              <a:rPr lang="ja-JP" altLang="en-US" sz="4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低溫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CF2FA61-D880-48B4-AFAE-836479007A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513" y="1287586"/>
            <a:ext cx="2053798" cy="2993012"/>
          </a:xfrm>
          <a:prstGeom prst="roundRect">
            <a:avLst>
              <a:gd name="adj" fmla="val 3005"/>
            </a:avLst>
          </a:prstGeom>
          <a:effectLst>
            <a:reflection blurRad="38100" stA="52000" endA="300" endPos="23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22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4A250E78-1C02-4196-B384-AB875465C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371619"/>
              </p:ext>
            </p:extLst>
          </p:nvPr>
        </p:nvGraphicFramePr>
        <p:xfrm>
          <a:off x="5347595" y="1328972"/>
          <a:ext cx="3474990" cy="21964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2582">
                  <a:extLst>
                    <a:ext uri="{9D8B030D-6E8A-4147-A177-3AD203B41FA5}">
                      <a16:colId xmlns:a16="http://schemas.microsoft.com/office/drawing/2014/main" val="179761889"/>
                    </a:ext>
                  </a:extLst>
                </a:gridCol>
                <a:gridCol w="1512408">
                  <a:extLst>
                    <a:ext uri="{9D8B030D-6E8A-4147-A177-3AD203B41FA5}">
                      <a16:colId xmlns:a16="http://schemas.microsoft.com/office/drawing/2014/main" val="2482726725"/>
                    </a:ext>
                  </a:extLst>
                </a:gridCol>
              </a:tblGrid>
              <a:tr h="2872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規格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4TB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63092501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WD40EFRX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3405908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SATA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6Gb/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秒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98784593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支援的硬碟機機槽數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1-8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機槽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55831761"/>
                  </a:ext>
                </a:extLst>
              </a:tr>
              <a:tr h="23019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功能與效能</a:t>
                      </a: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727392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介面傳輸速率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最大值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介面速度</a:t>
                      </a:r>
                      <a:endParaRPr lang="en-US" altLang="zh-TW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內部傳輸速率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Gb/s</a:t>
                      </a:r>
                    </a:p>
                    <a:p>
                      <a:pPr algn="ctr"/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 MB/s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8695899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快取記憶體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(MB)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90722944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效能等級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5400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PRM</a:t>
                      </a:r>
                      <a:r>
                        <a:rPr lang="zh-TW" altLang="en-US" sz="10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等級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74484048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916BFEA-A346-46D2-858F-1AF124ECB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02452"/>
              </p:ext>
            </p:extLst>
          </p:nvPr>
        </p:nvGraphicFramePr>
        <p:xfrm>
          <a:off x="886127" y="1293803"/>
          <a:ext cx="3474990" cy="28193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2582">
                  <a:extLst>
                    <a:ext uri="{9D8B030D-6E8A-4147-A177-3AD203B41FA5}">
                      <a16:colId xmlns:a16="http://schemas.microsoft.com/office/drawing/2014/main" val="179761889"/>
                    </a:ext>
                  </a:extLst>
                </a:gridCol>
                <a:gridCol w="1512408">
                  <a:extLst>
                    <a:ext uri="{9D8B030D-6E8A-4147-A177-3AD203B41FA5}">
                      <a16:colId xmlns:a16="http://schemas.microsoft.com/office/drawing/2014/main" val="2482726725"/>
                    </a:ext>
                  </a:extLst>
                </a:gridCol>
              </a:tblGrid>
              <a:tr h="2872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規格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4TB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63092501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標準型號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ST4000VN008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3405908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SATA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6Gb/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秒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2098784593"/>
                  </a:ext>
                </a:extLst>
              </a:tr>
              <a:tr h="23019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0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功能與效能</a:t>
                      </a: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727392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支援的硬碟機機槽數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1-8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機槽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55831761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多重使用者技術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180TB/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897935292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旋轉震動</a:t>
                      </a:r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(RV)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感應器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55136406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雙平衡馬達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3302776587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錯誤復原控制</a:t>
                      </a: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1947733927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最大持續傳輸速率</a:t>
                      </a:r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OD(MB/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秒</a:t>
                      </a:r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180MB/</a:t>
                      </a:r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秒</a:t>
                      </a: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869589999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主軸馬達轉速</a:t>
                      </a:r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(RPM)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5900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90722944"/>
                  </a:ext>
                </a:extLst>
              </a:tr>
              <a:tr h="2301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快取記憶體</a:t>
                      </a:r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(MB)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</a:t>
                      </a:r>
                      <a:endParaRPr lang="zh-TW" altLang="en-US" sz="1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0829" marR="70829" marT="35414" marB="35414"/>
                </a:tc>
                <a:extLst>
                  <a:ext uri="{0D108BD9-81ED-4DB2-BD59-A6C34878D82A}">
                    <a16:rowId xmlns:a16="http://schemas.microsoft.com/office/drawing/2014/main" val="97448404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D88A27B-DE61-4948-9172-0278D533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選前停看聽</a:t>
            </a:r>
            <a:r>
              <a:rPr lang="en-US" altLang="zh-CN" dirty="0"/>
              <a:t>: </a:t>
            </a:r>
            <a:r>
              <a:rPr lang="zh-CN" altLang="en-US" dirty="0"/>
              <a:t>辨別低功耗硬碟種類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154623-2A8F-F74F-BA12-9D561962D277}"/>
              </a:ext>
            </a:extLst>
          </p:cNvPr>
          <p:cNvSpPr/>
          <p:nvPr/>
        </p:nvSpPr>
        <p:spPr>
          <a:xfrm>
            <a:off x="886127" y="3622876"/>
            <a:ext cx="3474990" cy="280055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4C1562-3446-2748-8654-957485848515}"/>
              </a:ext>
            </a:extLst>
          </p:cNvPr>
          <p:cNvSpPr/>
          <p:nvPr/>
        </p:nvSpPr>
        <p:spPr>
          <a:xfrm>
            <a:off x="5347594" y="3283895"/>
            <a:ext cx="3474991" cy="253915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A7220-BAE1-9149-B6AD-2A809CB1913D}"/>
              </a:ext>
            </a:extLst>
          </p:cNvPr>
          <p:cNvSpPr txBox="1"/>
          <p:nvPr/>
        </p:nvSpPr>
        <p:spPr>
          <a:xfrm>
            <a:off x="1864895" y="4776537"/>
            <a:ext cx="3844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</a:t>
            </a:r>
            <a:r>
              <a:rPr lang="en-US" altLang="zh-CN" sz="10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2018/10/01 </a:t>
            </a:r>
            <a:r>
              <a:rPr lang="en-US" altLang="zh-CN" sz="105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2"/>
              </a:rPr>
              <a:t>www.Seagate.com</a:t>
            </a:r>
            <a:r>
              <a:rPr lang="en-US" altLang="zh-CN" sz="10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&amp; </a:t>
            </a:r>
            <a:r>
              <a:rPr lang="en-US" altLang="zh-CN" sz="1050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www.wdc.com</a:t>
            </a:r>
            <a:r>
              <a:rPr lang="en-US" altLang="zh-CN" sz="10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10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7FF7DE24-E1ED-DC47-B59A-89515E6676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6744" y="1122955"/>
            <a:ext cx="1041893" cy="1497590"/>
          </a:xfrm>
          <a:prstGeom prst="roundRect">
            <a:avLst>
              <a:gd name="adj" fmla="val 3307"/>
            </a:avLst>
          </a:prstGeom>
          <a:effectLst>
            <a:reflection blurRad="38100" stA="52000" endA="300" endPos="23000" dir="5400000" sy="-100000" algn="bl" rotWithShape="0"/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BEFD506-DAFE-4C61-80E3-FBF1594656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71" y="1122955"/>
            <a:ext cx="1027643" cy="1497590"/>
          </a:xfrm>
          <a:prstGeom prst="roundRect">
            <a:avLst>
              <a:gd name="adj" fmla="val 3005"/>
            </a:avLst>
          </a:prstGeom>
          <a:effectLst>
            <a:reflection blurRad="38100" stA="52000" endA="300" endPos="23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409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BF7FF0F-D09D-4FDA-B18A-858DB7162A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" y="0"/>
            <a:ext cx="9143109" cy="5143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3C021-D2FC-3E42-995C-6F7AC6F4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安裝</a:t>
            </a:r>
            <a:r>
              <a:rPr lang="en-US" altLang="zh-CN" sz="3600" dirty="0"/>
              <a:t> M.2 SATA SSD </a:t>
            </a:r>
            <a:r>
              <a:rPr lang="zh-CN" altLang="en-US" sz="3600" dirty="0"/>
              <a:t>好方便</a:t>
            </a:r>
            <a:endParaRPr lang="en-US" sz="36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31793A7-BAAB-4CCA-8BED-C6A4D43EF402}"/>
              </a:ext>
            </a:extLst>
          </p:cNvPr>
          <p:cNvGrpSpPr/>
          <p:nvPr/>
        </p:nvGrpSpPr>
        <p:grpSpPr>
          <a:xfrm>
            <a:off x="615723" y="1288475"/>
            <a:ext cx="497464" cy="2416179"/>
            <a:chOff x="448108" y="1288475"/>
            <a:chExt cx="497464" cy="2416179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68F6DC3-E04A-4294-9787-D8F262927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B4146F8A-3704-42E5-8708-7BE2AD195AA3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1.</a:t>
              </a:r>
              <a:endParaRPr lang="zh-TW" altLang="en-US" b="1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322E7B2-33C8-4B33-A756-9800075EC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131F528-A195-4279-9CF2-2EC22B21E112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2.</a:t>
              </a:r>
              <a:endParaRPr lang="zh-TW" altLang="en-US" b="1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FF18B97-CBCD-4FEF-A4AC-4900281878EB}"/>
              </a:ext>
            </a:extLst>
          </p:cNvPr>
          <p:cNvGrpSpPr/>
          <p:nvPr/>
        </p:nvGrpSpPr>
        <p:grpSpPr>
          <a:xfrm>
            <a:off x="4927893" y="1288475"/>
            <a:ext cx="497464" cy="2416179"/>
            <a:chOff x="448108" y="1288475"/>
            <a:chExt cx="497464" cy="241617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2435044-C982-4151-A80A-41F4AFABB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655C72C-04BB-4906-8BFA-F206F4BD43B5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3.</a:t>
              </a:r>
              <a:endParaRPr lang="zh-TW" altLang="en-US" b="1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2FDC5C0-EFBE-4D1C-9EAB-62D31988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A638612-C814-4432-BB85-7C47BDC45B84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4.</a:t>
              </a:r>
              <a:endParaRPr lang="zh-TW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087868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B166-A582-4D4A-9BD5-257009DF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大容量雙硬碟與雙 M.2 SATA SSD</a:t>
            </a:r>
            <a:endParaRPr 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C69349A-DB12-47BF-A689-6291E11631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98" y="1286880"/>
            <a:ext cx="6779997" cy="4237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133341-DDBC-4ADC-A41C-22CE7FAE65DB}"/>
              </a:ext>
            </a:extLst>
          </p:cNvPr>
          <p:cNvSpPr txBox="1"/>
          <p:nvPr/>
        </p:nvSpPr>
        <p:spPr>
          <a:xfrm>
            <a:off x="177557" y="2863650"/>
            <a:ext cx="1754841" cy="646331"/>
          </a:xfrm>
          <a:prstGeom prst="rect">
            <a:avLst/>
          </a:prstGeom>
          <a:solidFill>
            <a:srgbClr val="FFFF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2 x 3.5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"/2.5" HDD/SSD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埠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9474F-B30D-4DC6-BBCD-526D04DEA665}"/>
              </a:ext>
            </a:extLst>
          </p:cNvPr>
          <p:cNvSpPr txBox="1"/>
          <p:nvPr/>
        </p:nvSpPr>
        <p:spPr>
          <a:xfrm>
            <a:off x="194472" y="1126256"/>
            <a:ext cx="4992754" cy="369332"/>
          </a:xfrm>
          <a:prstGeom prst="rect">
            <a:avLst/>
          </a:prstGeom>
          <a:solidFill>
            <a:srgbClr val="FFFF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2 x DDR4-2400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SODIMM 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插槽 (最大 2 x 4GB)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9AB46-442C-479B-9610-81FE26226C1A}"/>
              </a:ext>
            </a:extLst>
          </p:cNvPr>
          <p:cNvSpPr txBox="1"/>
          <p:nvPr/>
        </p:nvSpPr>
        <p:spPr>
          <a:xfrm>
            <a:off x="5318725" y="1126256"/>
            <a:ext cx="3622791" cy="369332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2 x M.2 2280 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SATA 6Gb/s SSD 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埠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4EC75F38-4C94-45DD-B18C-46AAE63F0FAF}"/>
              </a:ext>
            </a:extLst>
          </p:cNvPr>
          <p:cNvCxnSpPr>
            <a:cxnSpLocks/>
          </p:cNvCxnSpPr>
          <p:nvPr/>
        </p:nvCxnSpPr>
        <p:spPr>
          <a:xfrm>
            <a:off x="4978427" y="1458375"/>
            <a:ext cx="0" cy="114412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5E73DEF-EBD0-439F-AD0D-44A1C4DE3F5E}"/>
              </a:ext>
            </a:extLst>
          </p:cNvPr>
          <p:cNvCxnSpPr>
            <a:cxnSpLocks/>
          </p:cNvCxnSpPr>
          <p:nvPr/>
        </p:nvCxnSpPr>
        <p:spPr>
          <a:xfrm>
            <a:off x="6087868" y="1495588"/>
            <a:ext cx="0" cy="114412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077D30D3-7E45-4E1D-8802-95CBF2E9881B}"/>
              </a:ext>
            </a:extLst>
          </p:cNvPr>
          <p:cNvCxnSpPr>
            <a:cxnSpLocks/>
          </p:cNvCxnSpPr>
          <p:nvPr/>
        </p:nvCxnSpPr>
        <p:spPr>
          <a:xfrm>
            <a:off x="1852118" y="3186815"/>
            <a:ext cx="911524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79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217B-1E7D-440A-82F5-E8CA4722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全固態電容設計，耐久力 UP!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4E482-B566-429B-8CDB-56D8E7769378}"/>
              </a:ext>
            </a:extLst>
          </p:cNvPr>
          <p:cNvSpPr txBox="1"/>
          <p:nvPr/>
        </p:nvSpPr>
        <p:spPr>
          <a:xfrm>
            <a:off x="275953" y="2119378"/>
            <a:ext cx="3025659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日系高品質固態電容設計，主機板內建高壓保護功能，提供持久耐用與穩定的效能表現</a:t>
            </a:r>
            <a:endParaRPr lang="en-US" altLang="ja-JP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07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76578-1295-594D-A6D2-FB58F58F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USB Type-C </a:t>
            </a:r>
            <a:r>
              <a:rPr lang="zh-CN" altLang="en-US" sz="3600" dirty="0"/>
              <a:t>與</a:t>
            </a:r>
            <a:r>
              <a:rPr lang="en-US" altLang="zh-CN" sz="3600" dirty="0"/>
              <a:t> Type-A </a:t>
            </a:r>
            <a:r>
              <a:rPr lang="zh-CN" altLang="en-US" sz="3600" dirty="0"/>
              <a:t>超連接性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BC1B2-BB4C-8F4B-B61F-4F52FC7A8996}"/>
              </a:ext>
            </a:extLst>
          </p:cNvPr>
          <p:cNvSpPr txBox="1"/>
          <p:nvPr/>
        </p:nvSpPr>
        <p:spPr>
          <a:xfrm>
            <a:off x="6721064" y="5203027"/>
            <a:ext cx="1985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Icons: UPS, keyboard, mouse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E907DE-F203-6647-8BF6-578962014962}"/>
              </a:ext>
            </a:extLst>
          </p:cNvPr>
          <p:cNvSpPr txBox="1"/>
          <p:nvPr/>
        </p:nvSpPr>
        <p:spPr>
          <a:xfrm>
            <a:off x="3302903" y="5225912"/>
            <a:ext cx="2589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Icons: </a:t>
            </a:r>
            <a:r>
              <a:rPr lang="zh-CN" altLang="en-US" sz="1200"/>
              <a:t>外接硬碟</a:t>
            </a:r>
            <a:r>
              <a:rPr lang="en-US" altLang="zh-CN" sz="1200"/>
              <a:t>, </a:t>
            </a:r>
            <a:r>
              <a:rPr lang="zh-CN" altLang="en-US" sz="1200"/>
              <a:t>隨身碟</a:t>
            </a:r>
            <a:r>
              <a:rPr lang="en-US" altLang="zh-CN" sz="1200"/>
              <a:t>, </a:t>
            </a:r>
            <a:r>
              <a:rPr lang="en-US" altLang="zh-CN" sz="1200" err="1"/>
              <a:t>iphone</a:t>
            </a:r>
            <a:r>
              <a:rPr lang="en-US" altLang="zh-CN" sz="1200"/>
              <a:t> </a:t>
            </a:r>
            <a:r>
              <a:rPr lang="zh-CN" altLang="en-US" sz="1200"/>
              <a:t>手機</a:t>
            </a:r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58DD2-F486-8D47-94B4-52E4DCDE06D9}"/>
              </a:ext>
            </a:extLst>
          </p:cNvPr>
          <p:cNvSpPr txBox="1"/>
          <p:nvPr/>
        </p:nvSpPr>
        <p:spPr>
          <a:xfrm>
            <a:off x="560489" y="5190578"/>
            <a:ext cx="210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Icons: </a:t>
            </a:r>
            <a:r>
              <a:rPr lang="en-US" altLang="zh-CN" sz="1200"/>
              <a:t>USB-C </a:t>
            </a:r>
            <a:r>
              <a:rPr lang="zh-CN" altLang="en-US" sz="1200"/>
              <a:t>隨身</a:t>
            </a:r>
            <a:r>
              <a:rPr lang="en-US" altLang="zh-CN" sz="1200"/>
              <a:t> SSD/</a:t>
            </a:r>
            <a:r>
              <a:rPr lang="zh-CN" altLang="en-US" sz="1200"/>
              <a:t>隨身碟</a:t>
            </a:r>
            <a:endParaRPr lang="en-US" sz="1200"/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06F09F8F-A30D-4918-AED0-A832E6F8A08D}"/>
              </a:ext>
            </a:extLst>
          </p:cNvPr>
          <p:cNvSpPr/>
          <p:nvPr/>
        </p:nvSpPr>
        <p:spPr>
          <a:xfrm rot="10800000">
            <a:off x="3420154" y="4147349"/>
            <a:ext cx="3661114" cy="36933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rgbClr val="2B0145"/>
              </a:gs>
              <a:gs pos="23000">
                <a:srgbClr val="7030A0"/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F502CFC1-F070-4D6C-A9CA-D6A8E56248CC}"/>
              </a:ext>
            </a:extLst>
          </p:cNvPr>
          <p:cNvSpPr/>
          <p:nvPr/>
        </p:nvSpPr>
        <p:spPr>
          <a:xfrm>
            <a:off x="365399" y="1711334"/>
            <a:ext cx="2921507" cy="36933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4">
            <a:extLst>
              <a:ext uri="{FF2B5EF4-FFF2-40B4-BE49-F238E27FC236}">
                <a16:creationId xmlns:a16="http://schemas.microsoft.com/office/drawing/2014/main" id="{44F911B5-840F-D84A-992B-752DAAAD1E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394" y="2089851"/>
            <a:ext cx="6100997" cy="1856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902056-45C1-8B4E-A7A5-8E462B05FAB8}"/>
              </a:ext>
            </a:extLst>
          </p:cNvPr>
          <p:cNvSpPr txBox="1"/>
          <p:nvPr/>
        </p:nvSpPr>
        <p:spPr>
          <a:xfrm>
            <a:off x="1034366" y="1724444"/>
            <a:ext cx="1757212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1 x USB 3.0 Type-C</a:t>
            </a:r>
            <a:endParaRPr lang="en-US" sz="16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97B13-8042-A94A-8BAA-85C3FCCB651A}"/>
              </a:ext>
            </a:extLst>
          </p:cNvPr>
          <p:cNvSpPr txBox="1"/>
          <p:nvPr/>
        </p:nvSpPr>
        <p:spPr>
          <a:xfrm>
            <a:off x="3487017" y="4159719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 x USB 2.0 Type-A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8DE790-B2CB-4858-A6C0-F6146FB1A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3" y="1534692"/>
            <a:ext cx="804732" cy="722616"/>
          </a:xfrm>
          <a:prstGeom prst="rect">
            <a:avLst/>
          </a:prstGeom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E6642D64-CE8C-4E96-987E-7358575CAC00}"/>
              </a:ext>
            </a:extLst>
          </p:cNvPr>
          <p:cNvGrpSpPr/>
          <p:nvPr/>
        </p:nvGrpSpPr>
        <p:grpSpPr>
          <a:xfrm>
            <a:off x="5192544" y="3973440"/>
            <a:ext cx="2138997" cy="722616"/>
            <a:chOff x="2664270" y="4257266"/>
            <a:chExt cx="2138997" cy="722616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7149C9E2-E10D-4D74-B88C-3A5AB38CA775}"/>
                </a:ext>
              </a:extLst>
            </p:cNvPr>
            <p:cNvGrpSpPr/>
            <p:nvPr/>
          </p:nvGrpSpPr>
          <p:grpSpPr>
            <a:xfrm>
              <a:off x="3333915" y="4257266"/>
              <a:ext cx="804732" cy="722616"/>
              <a:chOff x="3482522" y="4257266"/>
              <a:chExt cx="804732" cy="722616"/>
            </a:xfrm>
          </p:grpSpPr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90E8F802-88F2-48FC-A49B-6044BECA1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82522" y="4257266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21C4B6E3-88A8-4B7F-88F2-6B7141B638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15183" y="4370652"/>
                <a:ext cx="312700" cy="460241"/>
              </a:xfrm>
              <a:prstGeom prst="rect">
                <a:avLst/>
              </a:prstGeom>
            </p:spPr>
          </p:pic>
        </p:grpSp>
        <p:grpSp>
          <p:nvGrpSpPr>
            <p:cNvPr id="58" name="群組 57">
              <a:extLst>
                <a:ext uri="{FF2B5EF4-FFF2-40B4-BE49-F238E27FC236}">
                  <a16:creationId xmlns:a16="http://schemas.microsoft.com/office/drawing/2014/main" id="{CF9B17DE-EEFF-4884-A379-B8BF51BC3AB2}"/>
                </a:ext>
              </a:extLst>
            </p:cNvPr>
            <p:cNvGrpSpPr/>
            <p:nvPr/>
          </p:nvGrpSpPr>
          <p:grpSpPr>
            <a:xfrm>
              <a:off x="3998535" y="4257266"/>
              <a:ext cx="804732" cy="722616"/>
              <a:chOff x="4295750" y="4257266"/>
              <a:chExt cx="804732" cy="722616"/>
            </a:xfrm>
          </p:grpSpPr>
          <p:pic>
            <p:nvPicPr>
              <p:cNvPr id="48" name="圖片 47">
                <a:extLst>
                  <a:ext uri="{FF2B5EF4-FFF2-40B4-BE49-F238E27FC236}">
                    <a16:creationId xmlns:a16="http://schemas.microsoft.com/office/drawing/2014/main" id="{EF1034E9-86EC-4A85-8C64-F257B59EA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5750" y="4257266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89B1373C-1B97-403C-AB56-262F5ACD9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7558" y="4360263"/>
                <a:ext cx="211135" cy="467292"/>
              </a:xfrm>
              <a:prstGeom prst="rect">
                <a:avLst/>
              </a:prstGeom>
            </p:spPr>
          </p:pic>
        </p:grpSp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5EBF928B-1290-4D47-9E39-73535FB306F3}"/>
                </a:ext>
              </a:extLst>
            </p:cNvPr>
            <p:cNvGrpSpPr/>
            <p:nvPr/>
          </p:nvGrpSpPr>
          <p:grpSpPr>
            <a:xfrm>
              <a:off x="2664270" y="4257266"/>
              <a:ext cx="804732" cy="722616"/>
              <a:chOff x="2664270" y="4257266"/>
              <a:chExt cx="804732" cy="722616"/>
            </a:xfrm>
          </p:grpSpPr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6CC940EE-AFD6-4B19-81D0-E94C2F18B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64270" y="4257266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A95BC829-7E2A-4135-B5AF-40F687780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0659" y="4494200"/>
                <a:ext cx="471690" cy="244580"/>
              </a:xfrm>
              <a:prstGeom prst="rect">
                <a:avLst/>
              </a:prstGeom>
            </p:spPr>
          </p:pic>
        </p:grp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55560867-31AE-41A2-85E3-508A47A0ADA5}"/>
              </a:ext>
            </a:extLst>
          </p:cNvPr>
          <p:cNvGrpSpPr/>
          <p:nvPr/>
        </p:nvGrpSpPr>
        <p:grpSpPr>
          <a:xfrm>
            <a:off x="2791578" y="1888801"/>
            <a:ext cx="861580" cy="1128959"/>
            <a:chOff x="2816802" y="2029707"/>
            <a:chExt cx="861580" cy="1196670"/>
          </a:xfrm>
        </p:grpSpPr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1739B43A-3BBC-450E-98D3-CDE1F425F88B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2816802" y="2034922"/>
              <a:ext cx="861580" cy="1199"/>
            </a:xfrm>
            <a:prstGeom prst="line">
              <a:avLst/>
            </a:prstGeom>
            <a:ln w="19050" cmpd="sng">
              <a:solidFill>
                <a:srgbClr val="333F5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>
              <a:extLst>
                <a:ext uri="{FF2B5EF4-FFF2-40B4-BE49-F238E27FC236}">
                  <a16:creationId xmlns:a16="http://schemas.microsoft.com/office/drawing/2014/main" id="{4EC4444D-7452-40BC-9838-469536FF82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8115" y="2029707"/>
              <a:ext cx="64" cy="1196670"/>
            </a:xfrm>
            <a:prstGeom prst="line">
              <a:avLst/>
            </a:prstGeom>
            <a:ln w="19050">
              <a:solidFill>
                <a:srgbClr val="333F50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6383F116-CC8E-43D2-8382-71FCE1D61BAA}"/>
              </a:ext>
            </a:extLst>
          </p:cNvPr>
          <p:cNvGrpSpPr/>
          <p:nvPr/>
        </p:nvGrpSpPr>
        <p:grpSpPr>
          <a:xfrm flipH="1">
            <a:off x="4366668" y="1836454"/>
            <a:ext cx="689949" cy="1196670"/>
            <a:chOff x="2988433" y="2029707"/>
            <a:chExt cx="689949" cy="1196670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CDA01F25-2A13-4393-A36F-C00166C87C1C}"/>
                </a:ext>
              </a:extLst>
            </p:cNvPr>
            <p:cNvCxnSpPr>
              <a:cxnSpLocks/>
            </p:cNvCxnSpPr>
            <p:nvPr/>
          </p:nvCxnSpPr>
          <p:spPr>
            <a:xfrm>
              <a:off x="2988433" y="2036124"/>
              <a:ext cx="689949" cy="0"/>
            </a:xfrm>
            <a:prstGeom prst="line">
              <a:avLst/>
            </a:prstGeom>
            <a:ln w="19050" cmpd="sng">
              <a:solidFill>
                <a:srgbClr val="1B291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A69B2E51-C675-4A63-AF03-CA883BF22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8115" y="2029707"/>
              <a:ext cx="64" cy="1196670"/>
            </a:xfrm>
            <a:prstGeom prst="line">
              <a:avLst/>
            </a:prstGeom>
            <a:ln w="19050">
              <a:solidFill>
                <a:srgbClr val="1B291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CFE1D3E-8B01-4C47-AAD7-23E3F304B71B}"/>
              </a:ext>
            </a:extLst>
          </p:cNvPr>
          <p:cNvSpPr/>
          <p:nvPr/>
        </p:nvSpPr>
        <p:spPr>
          <a:xfrm rot="10800000">
            <a:off x="4623593" y="1710840"/>
            <a:ext cx="4155008" cy="36933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32A44-32FF-8541-A35B-13A61C1C9192}"/>
              </a:ext>
            </a:extLst>
          </p:cNvPr>
          <p:cNvSpPr txBox="1"/>
          <p:nvPr/>
        </p:nvSpPr>
        <p:spPr>
          <a:xfrm>
            <a:off x="4671484" y="1724444"/>
            <a:ext cx="1773242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2 x USB 3.0 Type-A</a:t>
            </a: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5034A79C-3B68-4033-8752-F3853FCBE914}"/>
              </a:ext>
            </a:extLst>
          </p:cNvPr>
          <p:cNvGrpSpPr/>
          <p:nvPr/>
        </p:nvGrpSpPr>
        <p:grpSpPr>
          <a:xfrm>
            <a:off x="6913393" y="1534692"/>
            <a:ext cx="2139312" cy="722616"/>
            <a:chOff x="4466055" y="1743033"/>
            <a:chExt cx="2139312" cy="722616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34B1701B-01A9-42BC-AC19-7579A2882906}"/>
                </a:ext>
              </a:extLst>
            </p:cNvPr>
            <p:cNvGrpSpPr/>
            <p:nvPr/>
          </p:nvGrpSpPr>
          <p:grpSpPr>
            <a:xfrm>
              <a:off x="5134585" y="1743033"/>
              <a:ext cx="804732" cy="722616"/>
              <a:chOff x="4233157" y="1799685"/>
              <a:chExt cx="804732" cy="722616"/>
            </a:xfrm>
          </p:grpSpPr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3B019B28-2018-4050-9DED-ACF2C34F2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3157" y="1799685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C4614E61-AD6B-4749-8EC2-EF7069658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8158" y="1936245"/>
                <a:ext cx="422516" cy="424538"/>
              </a:xfrm>
              <a:prstGeom prst="rect">
                <a:avLst/>
              </a:prstGeom>
            </p:spPr>
          </p:pic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5DA3DC29-7753-41C5-84C6-E1DB4A480970}"/>
                </a:ext>
              </a:extLst>
            </p:cNvPr>
            <p:cNvGrpSpPr/>
            <p:nvPr/>
          </p:nvGrpSpPr>
          <p:grpSpPr>
            <a:xfrm>
              <a:off x="5800635" y="1743033"/>
              <a:ext cx="804732" cy="722616"/>
              <a:chOff x="5036337" y="1799685"/>
              <a:chExt cx="804732" cy="722616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F0701CF2-D97F-4D49-B9D3-32D09535D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6337" y="1799685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FE30F9C5-F136-4EF5-8928-78F51EDA6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02534" y="1917729"/>
                <a:ext cx="257501" cy="458263"/>
              </a:xfrm>
              <a:prstGeom prst="rect">
                <a:avLst/>
              </a:prstGeom>
            </p:spPr>
          </p:pic>
        </p:grp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35F6CF63-AFA4-4361-9963-DACFC4F319B0}"/>
                </a:ext>
              </a:extLst>
            </p:cNvPr>
            <p:cNvGrpSpPr/>
            <p:nvPr/>
          </p:nvGrpSpPr>
          <p:grpSpPr>
            <a:xfrm>
              <a:off x="4466055" y="1743033"/>
              <a:ext cx="804732" cy="722616"/>
              <a:chOff x="3429977" y="1799685"/>
              <a:chExt cx="804732" cy="722616"/>
            </a:xfrm>
          </p:grpSpPr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D70A25F5-5742-4919-91C8-AE9F657DE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9977" y="1799685"/>
                <a:ext cx="804732" cy="722616"/>
              </a:xfrm>
              <a:prstGeom prst="rect">
                <a:avLst/>
              </a:prstGeom>
            </p:spPr>
          </p:pic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C66FA077-1A53-49D1-81CD-0D90E638F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7836" y="1921493"/>
                <a:ext cx="475685" cy="443399"/>
              </a:xfrm>
              <a:prstGeom prst="rect">
                <a:avLst/>
              </a:prstGeom>
            </p:spPr>
          </p:pic>
        </p:grpSp>
      </p:grp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72774778-E10B-45AE-8024-2B0849E2E3F5}"/>
              </a:ext>
            </a:extLst>
          </p:cNvPr>
          <p:cNvCxnSpPr>
            <a:cxnSpLocks/>
          </p:cNvCxnSpPr>
          <p:nvPr/>
        </p:nvCxnSpPr>
        <p:spPr>
          <a:xfrm>
            <a:off x="3985942" y="3411034"/>
            <a:ext cx="0" cy="733490"/>
          </a:xfrm>
          <a:prstGeom prst="line">
            <a:avLst/>
          </a:prstGeom>
          <a:ln w="19050">
            <a:solidFill>
              <a:srgbClr val="2B014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2E1B7BA8-9CBE-4B0F-A595-7E89875A33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2083" y="1639924"/>
            <a:ext cx="401304" cy="4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84" y="776334"/>
            <a:ext cx="3346813" cy="822960"/>
          </a:xfrm>
        </p:spPr>
        <p:txBody>
          <a:bodyPr>
            <a:normAutofit/>
          </a:bodyPr>
          <a:lstStyle/>
          <a:p>
            <a:r>
              <a:rPr lang="zh-TW" altLang="en-US"/>
              <a:t>Live demo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85DBD-D0AC-4A18-B784-CB9F8CC321EE}"/>
              </a:ext>
            </a:extLst>
          </p:cNvPr>
          <p:cNvSpPr txBox="1"/>
          <p:nvPr/>
        </p:nvSpPr>
        <p:spPr>
          <a:xfrm>
            <a:off x="3059023" y="2187029"/>
            <a:ext cx="374533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563" indent="-182563">
              <a:buFont typeface="Wingdings" panose="05000000000000000000" pitchFamily="2" charset="2"/>
              <a:buChar char="l"/>
            </a:pPr>
            <a:r>
              <a:rPr lang="ja-JP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ja-JP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升級記憶體</a:t>
            </a:r>
            <a:endParaRPr lang="en-US" altLang="ja-JP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2563" indent="-182563">
              <a:buFont typeface="Wingdings" panose="05000000000000000000" pitchFamily="2" charset="2"/>
              <a:buChar char="l"/>
            </a:pPr>
            <a:r>
              <a:rPr lang="ja-JP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ja-JP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安裝</a:t>
            </a:r>
            <a:r>
              <a:rPr lang="en-US" altLang="ja-JP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M.2 SATA SSD</a:t>
            </a:r>
            <a:endParaRPr 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46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B166-A582-4D4A-9BD5-257009DF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10G/5G/2.5G/1G </a:t>
            </a:r>
            <a:r>
              <a:rPr lang="zh-CN" altLang="en-US" sz="3600" dirty="0"/>
              <a:t>網速，預見未來</a:t>
            </a:r>
            <a:endParaRPr lang="ja-JP" alt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245D4-101A-8E41-868B-D90615E49CC5}"/>
              </a:ext>
            </a:extLst>
          </p:cNvPr>
          <p:cNvSpPr txBox="1"/>
          <p:nvPr/>
        </p:nvSpPr>
        <p:spPr>
          <a:xfrm>
            <a:off x="3152948" y="1577039"/>
            <a:ext cx="5009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>
                <a:latin typeface="微軟正黑體" pitchFamily="34" charset="-120"/>
                <a:ea typeface="微軟正黑體" pitchFamily="34" charset="-120"/>
              </a:rPr>
              <a:t>您的既有網路拉線可能已經支援</a:t>
            </a:r>
            <a:r>
              <a:rPr lang="en-US" altLang="zh-TW" sz="1800" b="1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800" b="1">
                <a:latin typeface="+mj-lt"/>
                <a:ea typeface="微軟正黑體" pitchFamily="34" charset="-120"/>
              </a:rPr>
              <a:t>&gt; </a:t>
            </a:r>
            <a:r>
              <a:rPr lang="en-US" altLang="zh-TW" sz="1800" b="1">
                <a:solidFill>
                  <a:srgbClr val="C00000"/>
                </a:solidFill>
                <a:latin typeface="+mj-lt"/>
                <a:ea typeface="微軟正黑體" pitchFamily="34" charset="-120"/>
              </a:rPr>
              <a:t>1Gbps</a:t>
            </a:r>
            <a:r>
              <a:rPr lang="en-US" altLang="zh-TW" sz="1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b="1">
                <a:latin typeface="微軟正黑體" pitchFamily="34" charset="-120"/>
                <a:ea typeface="微軟正黑體" pitchFamily="34" charset="-120"/>
              </a:rPr>
              <a:t>速度</a:t>
            </a:r>
            <a:r>
              <a:rPr lang="en-US" altLang="zh-TW" sz="1800" b="1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endParaRPr lang="en-US" sz="18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CFF118-7602-FB40-9E1D-849F2100FF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29898" y="1900205"/>
          <a:ext cx="5748138" cy="185420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96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CAT 5e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CAT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CAT 6A &amp; CAT 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群組 8">
            <a:extLst>
              <a:ext uri="{FF2B5EF4-FFF2-40B4-BE49-F238E27FC236}">
                <a16:creationId xmlns:a16="http://schemas.microsoft.com/office/drawing/2014/main" id="{1A673937-BDB1-D849-8D2E-27D52197F323}"/>
              </a:ext>
            </a:extLst>
          </p:cNvPr>
          <p:cNvGrpSpPr/>
          <p:nvPr/>
        </p:nvGrpSpPr>
        <p:grpSpPr>
          <a:xfrm>
            <a:off x="3267454" y="1093172"/>
            <a:ext cx="4895199" cy="544972"/>
            <a:chOff x="-136069" y="1317219"/>
            <a:chExt cx="3671400" cy="613092"/>
          </a:xfrm>
        </p:grpSpPr>
        <p:sp>
          <p:nvSpPr>
            <p:cNvPr id="8" name="Shape 264">
              <a:extLst>
                <a:ext uri="{FF2B5EF4-FFF2-40B4-BE49-F238E27FC236}">
                  <a16:creationId xmlns:a16="http://schemas.microsoft.com/office/drawing/2014/main" id="{D7136E40-8CB8-A142-B758-43553D2CAE97}"/>
                </a:ext>
              </a:extLst>
            </p:cNvPr>
            <p:cNvSpPr/>
            <p:nvPr/>
          </p:nvSpPr>
          <p:spPr>
            <a:xfrm>
              <a:off x="-136069" y="1317219"/>
              <a:ext cx="3429025" cy="536388"/>
            </a:xfrm>
            <a:prstGeom prst="chevron">
              <a:avLst>
                <a:gd name="adj" fmla="val 33915"/>
              </a:avLst>
            </a:prstGeom>
            <a:gradFill flip="none" rotWithShape="1">
              <a:gsLst>
                <a:gs pos="57000">
                  <a:schemeClr val="bg1">
                    <a:lumMod val="95000"/>
                  </a:schemeClr>
                </a:gs>
                <a:gs pos="0">
                  <a:schemeClr val="accent3">
                    <a:lumMod val="67000"/>
                  </a:schemeClr>
                </a:gs>
                <a:gs pos="54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solidFill>
                <a:schemeClr val="bg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文字版面配置區 2">
              <a:extLst>
                <a:ext uri="{FF2B5EF4-FFF2-40B4-BE49-F238E27FC236}">
                  <a16:creationId xmlns:a16="http://schemas.microsoft.com/office/drawing/2014/main" id="{90C7B4CC-299B-A749-B136-F20C7EC07758}"/>
                </a:ext>
              </a:extLst>
            </p:cNvPr>
            <p:cNvSpPr txBox="1">
              <a:spLocks/>
            </p:cNvSpPr>
            <p:nvPr/>
          </p:nvSpPr>
          <p:spPr>
            <a:xfrm>
              <a:off x="-36569" y="1330232"/>
              <a:ext cx="3571900" cy="600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lvl="0" indent="1143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不必換線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 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</a:t>
              </a:r>
              <a:r>
                <a:rPr lang="en-US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NBASE-T 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業界標準</a:t>
              </a:r>
              <a:endParaRPr kumimoji="0" lang="en-US" altLang="zh-TW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endParaRPr>
            </a:p>
          </p:txBody>
        </p:sp>
      </p:grpSp>
      <p:sp>
        <p:nvSpPr>
          <p:cNvPr id="11" name="矩形 14">
            <a:extLst>
              <a:ext uri="{FF2B5EF4-FFF2-40B4-BE49-F238E27FC236}">
                <a16:creationId xmlns:a16="http://schemas.microsoft.com/office/drawing/2014/main" id="{E23B85FB-9634-C740-9F98-C39307EB1820}"/>
              </a:ext>
            </a:extLst>
          </p:cNvPr>
          <p:cNvSpPr/>
          <p:nvPr/>
        </p:nvSpPr>
        <p:spPr>
          <a:xfrm>
            <a:off x="5493774" y="3385073"/>
            <a:ext cx="179930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最長</a:t>
            </a:r>
            <a:r>
              <a:rPr lang="en-US" altLang="zh-TW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>
                <a:solidFill>
                  <a:srgbClr val="C00000"/>
                </a:solidFill>
              </a:rPr>
              <a:t>55 </a:t>
            </a:r>
            <a:r>
              <a:rPr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公尺</a:t>
            </a:r>
            <a:endParaRPr lang="en-US" b="1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2" descr="C:\Users\Han Tsai\Desktop\PPT_x73X\speed_fire.png">
            <a:extLst>
              <a:ext uri="{FF2B5EF4-FFF2-40B4-BE49-F238E27FC236}">
                <a16:creationId xmlns:a16="http://schemas.microsoft.com/office/drawing/2014/main" id="{D2E0E314-BAA9-2049-88D4-8A29350A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9058" y="1093172"/>
            <a:ext cx="2802097" cy="3541276"/>
          </a:xfrm>
          <a:prstGeom prst="rect">
            <a:avLst/>
          </a:prstGeom>
          <a:noFill/>
        </p:spPr>
      </p:pic>
      <p:pic>
        <p:nvPicPr>
          <p:cNvPr id="13" name="圖片 4">
            <a:extLst>
              <a:ext uri="{FF2B5EF4-FFF2-40B4-BE49-F238E27FC236}">
                <a16:creationId xmlns:a16="http://schemas.microsoft.com/office/drawing/2014/main" id="{A5884E2D-AA81-634C-8008-756C559B4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8996" y="3670855"/>
            <a:ext cx="7105004" cy="18542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E0C053B-A2FD-9447-B052-2258C0CC851C}"/>
              </a:ext>
            </a:extLst>
          </p:cNvPr>
          <p:cNvSpPr/>
          <p:nvPr/>
        </p:nvSpPr>
        <p:spPr>
          <a:xfrm>
            <a:off x="3966524" y="4354814"/>
            <a:ext cx="532383" cy="503699"/>
          </a:xfrm>
          <a:prstGeom prst="roundRect">
            <a:avLst>
              <a:gd name="adj" fmla="val 97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34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D5B26-7F94-9C4A-9E92-083ABE98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基於</a:t>
            </a:r>
            <a:r>
              <a:rPr lang="en-US" altLang="zh-TW"/>
              <a:t> </a:t>
            </a:r>
            <a:r>
              <a:rPr lang="en-US" altLang="zh-TW" sz="3600" err="1"/>
              <a:t>Aquantia</a:t>
            </a:r>
            <a:r>
              <a:rPr lang="en-US" altLang="zh-TW"/>
              <a:t> </a:t>
            </a:r>
            <a:r>
              <a:rPr lang="zh-TW" altLang="en-US"/>
              <a:t>的</a:t>
            </a:r>
            <a:r>
              <a:rPr lang="en-US" altLang="zh-TW"/>
              <a:t> </a:t>
            </a:r>
            <a:r>
              <a:rPr lang="en-US" altLang="zh-TW" sz="3600"/>
              <a:t>AQC107 10G </a:t>
            </a:r>
            <a:r>
              <a:rPr lang="zh-TW" altLang="en-US"/>
              <a:t>晶片</a:t>
            </a:r>
            <a:r>
              <a:rPr lang="en-US" altLang="zh-TW"/>
              <a:t> </a:t>
            </a:r>
            <a:endParaRPr lang="en-US"/>
          </a:p>
        </p:txBody>
      </p:sp>
      <p:sp>
        <p:nvSpPr>
          <p:cNvPr id="3" name="Shape 528">
            <a:extLst>
              <a:ext uri="{FF2B5EF4-FFF2-40B4-BE49-F238E27FC236}">
                <a16:creationId xmlns:a16="http://schemas.microsoft.com/office/drawing/2014/main" id="{873B4336-302D-664F-AB86-B0EFA9E62481}"/>
              </a:ext>
            </a:extLst>
          </p:cNvPr>
          <p:cNvSpPr/>
          <p:nvPr/>
        </p:nvSpPr>
        <p:spPr>
          <a:xfrm>
            <a:off x="208203" y="1232668"/>
            <a:ext cx="4149483" cy="3125032"/>
          </a:xfrm>
          <a:prstGeom prst="roundRect">
            <a:avLst>
              <a:gd name="adj" fmla="val 4004"/>
            </a:avLst>
          </a:prstGeom>
          <a:gradFill>
            <a:gsLst>
              <a:gs pos="57000">
                <a:schemeClr val="bg1">
                  <a:lumMod val="95000"/>
                </a:schemeClr>
              </a:gs>
              <a:gs pos="0">
                <a:srgbClr val="383838"/>
              </a:gs>
              <a:gs pos="54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152400" dist="2794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529">
            <a:extLst>
              <a:ext uri="{FF2B5EF4-FFF2-40B4-BE49-F238E27FC236}">
                <a16:creationId xmlns:a16="http://schemas.microsoft.com/office/drawing/2014/main" id="{BAAFB791-A074-CF4F-837A-77FCDCAFBD16}"/>
              </a:ext>
            </a:extLst>
          </p:cNvPr>
          <p:cNvSpPr/>
          <p:nvPr/>
        </p:nvSpPr>
        <p:spPr>
          <a:xfrm>
            <a:off x="409502" y="2089924"/>
            <a:ext cx="3643994" cy="2124900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  <a:effectLst>
            <a:innerShdw blurRad="165100">
              <a:prstClr val="black"/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31">
            <a:extLst>
              <a:ext uri="{FF2B5EF4-FFF2-40B4-BE49-F238E27FC236}">
                <a16:creationId xmlns:a16="http://schemas.microsoft.com/office/drawing/2014/main" id="{369C080E-D339-D74E-9630-3688FEF99130}"/>
              </a:ext>
            </a:extLst>
          </p:cNvPr>
          <p:cNvSpPr/>
          <p:nvPr/>
        </p:nvSpPr>
        <p:spPr>
          <a:xfrm>
            <a:off x="71406" y="1214428"/>
            <a:ext cx="4410684" cy="6334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pt-BR" sz="2500" b="1">
                <a:solidFill>
                  <a:srgbClr val="FFF000"/>
                </a:solidFill>
              </a:rPr>
              <a:t>Aquantia</a:t>
            </a:r>
            <a:r>
              <a:rPr lang="pt-BR" sz="2500" b="1">
                <a:solidFill>
                  <a:schemeClr val="lt1"/>
                </a:solidFill>
              </a:rPr>
              <a:t> </a:t>
            </a:r>
          </a:p>
          <a:p>
            <a:pPr lvl="0" algn="ctr">
              <a:buClr>
                <a:srgbClr val="2C2C2C"/>
              </a:buClr>
              <a:buSzPct val="25000"/>
            </a:pPr>
            <a:r>
              <a:rPr lang="pt-BR" sz="2500" b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背後的大金主</a:t>
            </a:r>
            <a:endParaRPr lang="en-US" sz="2500" b="1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Shape 528">
            <a:extLst>
              <a:ext uri="{FF2B5EF4-FFF2-40B4-BE49-F238E27FC236}">
                <a16:creationId xmlns:a16="http://schemas.microsoft.com/office/drawing/2014/main" id="{B7CBE494-069B-4746-B453-BDF40E620200}"/>
              </a:ext>
            </a:extLst>
          </p:cNvPr>
          <p:cNvSpPr/>
          <p:nvPr/>
        </p:nvSpPr>
        <p:spPr>
          <a:xfrm>
            <a:off x="4572000" y="1214428"/>
            <a:ext cx="4149483" cy="3125032"/>
          </a:xfrm>
          <a:prstGeom prst="roundRect">
            <a:avLst>
              <a:gd name="adj" fmla="val 4004"/>
            </a:avLst>
          </a:prstGeom>
          <a:gradFill>
            <a:gsLst>
              <a:gs pos="57000">
                <a:schemeClr val="bg1">
                  <a:lumMod val="95000"/>
                </a:schemeClr>
              </a:gs>
              <a:gs pos="0">
                <a:srgbClr val="383838"/>
              </a:gs>
              <a:gs pos="54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152400" dist="2794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529">
            <a:extLst>
              <a:ext uri="{FF2B5EF4-FFF2-40B4-BE49-F238E27FC236}">
                <a16:creationId xmlns:a16="http://schemas.microsoft.com/office/drawing/2014/main" id="{84ACA66B-46E9-AC4C-A1EA-2A0B5DEDF3F8}"/>
              </a:ext>
            </a:extLst>
          </p:cNvPr>
          <p:cNvSpPr/>
          <p:nvPr/>
        </p:nvSpPr>
        <p:spPr>
          <a:xfrm>
            <a:off x="4786314" y="2071684"/>
            <a:ext cx="3715432" cy="2124900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  <a:effectLst>
            <a:innerShdw blurRad="165100">
              <a:prstClr val="black"/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531">
            <a:extLst>
              <a:ext uri="{FF2B5EF4-FFF2-40B4-BE49-F238E27FC236}">
                <a16:creationId xmlns:a16="http://schemas.microsoft.com/office/drawing/2014/main" id="{A2DC185E-F419-084B-8440-B8EDD6EEB191}"/>
              </a:ext>
            </a:extLst>
          </p:cNvPr>
          <p:cNvSpPr/>
          <p:nvPr/>
        </p:nvSpPr>
        <p:spPr>
          <a:xfrm>
            <a:off x="4590472" y="1295341"/>
            <a:ext cx="4196370" cy="6334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pt-BR" sz="2500" b="1" err="1">
                <a:solidFill>
                  <a:srgbClr val="FFF000"/>
                </a:solidFill>
              </a:rPr>
              <a:t>Multi-Gig</a:t>
            </a:r>
            <a:r>
              <a:rPr lang="pt-BR" sz="2500" b="1">
                <a:solidFill>
                  <a:srgbClr val="FFF000"/>
                </a:solidFill>
              </a:rPr>
              <a:t> </a:t>
            </a:r>
            <a:r>
              <a:rPr lang="zh-TW" altLang="en-US" sz="2500" b="1">
                <a:solidFill>
                  <a:srgbClr val="FFF000"/>
                </a:solidFill>
                <a:latin typeface="微軟正黑體" pitchFamily="34" charset="-120"/>
                <a:ea typeface="微軟正黑體" pitchFamily="34" charset="-120"/>
              </a:rPr>
              <a:t>晶片</a:t>
            </a:r>
            <a:endParaRPr lang="en-US" altLang="zh-TW" sz="2500" b="1">
              <a:solidFill>
                <a:srgbClr val="FFF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buClr>
                <a:srgbClr val="2C2C2C"/>
              </a:buClr>
              <a:buSzPct val="25000"/>
            </a:pPr>
            <a:r>
              <a:rPr lang="zh-TW" altLang="en-US" sz="2500" b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陸續為各大廠採用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45DA00-189D-1043-8753-80AD0466B6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6512" y="2214560"/>
            <a:ext cx="1071570" cy="12858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18F0A-1A6F-E14C-BD6D-7E525080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43" y="3126494"/>
            <a:ext cx="1861617" cy="1088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7F5F2E-7254-F641-92A6-129AFC6A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14" y="2261069"/>
            <a:ext cx="1386804" cy="810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DC890-3DA0-0946-AD27-EF703DE15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2214561"/>
            <a:ext cx="1466358" cy="857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7AE802-0936-BA44-81C0-33A009FB8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174" y="2214560"/>
            <a:ext cx="1466358" cy="857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731812-F3AB-5744-ACFF-5F6FFC959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744" y="3214692"/>
            <a:ext cx="1592314" cy="93089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7518295-FD36-C74D-8887-DDA1CB647B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9190" y="2214560"/>
            <a:ext cx="1214446" cy="8700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947CB-E04E-424D-AEDD-386DD0A29BD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8082" y="2285998"/>
            <a:ext cx="1203318" cy="10715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D9203A-D875-2B4A-BD39-21916BA70A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4" y="3143254"/>
            <a:ext cx="1745663" cy="1454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F83877-30FF-BC4E-B124-F3DA32358BB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760" y="3143254"/>
            <a:ext cx="2389478" cy="149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4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寧靜家族系列，享受</a:t>
            </a:r>
            <a:r>
              <a:rPr lang="en-US" sz="3600" dirty="0"/>
              <a:t> 0 dB </a:t>
            </a:r>
            <a:r>
              <a:rPr lang="zh-CN" altLang="en-US" sz="3600" dirty="0"/>
              <a:t>的快感</a:t>
            </a:r>
            <a:endParaRPr lang="en-US" sz="36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53D933F-00E1-41A9-B297-5FB246688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64" y="1856265"/>
            <a:ext cx="3818366" cy="2383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6D608-927B-416F-953E-FE359C415055}"/>
              </a:ext>
            </a:extLst>
          </p:cNvPr>
          <p:cNvSpPr txBox="1"/>
          <p:nvPr/>
        </p:nvSpPr>
        <p:spPr>
          <a:xfrm>
            <a:off x="5062919" y="3716241"/>
            <a:ext cx="2580714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HS-453DX</a:t>
            </a:r>
            <a:endParaRPr lang="en-US" sz="2800" b="1" i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2736B-1D65-49BA-BBBC-56CEABEA69A1}"/>
              </a:ext>
            </a:extLst>
          </p:cNvPr>
          <p:cNvSpPr txBox="1"/>
          <p:nvPr/>
        </p:nvSpPr>
        <p:spPr>
          <a:xfrm>
            <a:off x="768742" y="3651692"/>
            <a:ext cx="2592332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>
                <a:latin typeface="微軟正黑體" panose="020B0604030504040204" pitchFamily="34" charset="-120"/>
                <a:ea typeface="微軟正黑體" panose="020B0604030504040204" pitchFamily="34" charset="-120"/>
              </a:rPr>
              <a:t>HS-251</a:t>
            </a:r>
            <a:r>
              <a:rPr lang="en-US" sz="2800" b="1" i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+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9361BE37-8022-4653-ABB7-DACBF62962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382" y="2292161"/>
            <a:ext cx="448237" cy="14892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37AF642-A8A2-4011-BD8D-8630FC7EE240}"/>
              </a:ext>
            </a:extLst>
          </p:cNvPr>
          <p:cNvSpPr txBox="1"/>
          <p:nvPr/>
        </p:nvSpPr>
        <p:spPr>
          <a:xfrm>
            <a:off x="466164" y="1212623"/>
            <a:ext cx="3415553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四核 Intel Celeron J1900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2GB DDR3L 記憶體 (不可擴充)</a:t>
            </a:r>
            <a:endParaRPr lang="ja-JP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1080P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HDMI </a:t>
            </a: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輸出與轉檔</a:t>
            </a:r>
            <a:endParaRPr lang="en-US" altLang="ja-JP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GbE 雙網路</a:t>
            </a:r>
            <a:endParaRPr lang="ja-JP" alt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 x </a:t>
            </a: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SATA 3Gb/s </a:t>
            </a: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HDD</a:t>
            </a:r>
            <a:endParaRPr lang="ja-JP" alt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48C81A-C652-4EB9-9A97-FCBB748922E1}"/>
              </a:ext>
            </a:extLst>
          </p:cNvPr>
          <p:cNvSpPr txBox="1"/>
          <p:nvPr/>
        </p:nvSpPr>
        <p:spPr>
          <a:xfrm>
            <a:off x="4758017" y="1212623"/>
            <a:ext cx="3957320" cy="18158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四核 Intel Celeron J4105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4GB/8GB DDR</a:t>
            </a:r>
            <a:r>
              <a:rPr lang="en-US" altLang="ja-JP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4</a:t>
            </a:r>
            <a:r>
              <a:rPr lang="ja-JP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記憶體 (可擴充 8GB)</a:t>
            </a:r>
            <a:endParaRPr lang="ja-JP" altLang="en-US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4K HDMI </a:t>
            </a:r>
            <a:r>
              <a:rPr 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輸出與轉檔</a:t>
            </a:r>
            <a:endParaRPr lang="ja-JP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 x 10GbE </a:t>
            </a:r>
            <a:r>
              <a:rPr lang="en-US" altLang="ja-JP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</a:t>
            </a: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(10G/5G/2.5G/1G) </a:t>
            </a:r>
            <a:endParaRPr lang="en-US" altLang="ja-JP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SzPct val="70000"/>
            </a:pPr>
            <a:r>
              <a:rPr lang="en-US" altLang="ja-JP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 </a:t>
            </a: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+</a:t>
            </a:r>
            <a:r>
              <a:rPr lang="en-US" altLang="ja-JP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 x </a:t>
            </a:r>
            <a:r>
              <a:rPr lang="en-US" altLang="ja-JP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GbE</a:t>
            </a: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ja-JP" sz="16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</a:t>
            </a:r>
            <a:endParaRPr lang="en-US" altLang="ja-JP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74625" indent="-174625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 x SATA 6Gb/s HDD + </a:t>
            </a:r>
            <a:endParaRPr lang="en-US" altLang="ja-JP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>
              <a:buClr>
                <a:schemeClr val="accent4">
                  <a:lumMod val="40000"/>
                  <a:lumOff val="60000"/>
                </a:schemeClr>
              </a:buClr>
              <a:buSzPct val="70000"/>
            </a:pPr>
            <a:r>
              <a:rPr lang="en-US" altLang="ja-JP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 </a:t>
            </a: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2 x M.2 2280 </a:t>
            </a:r>
            <a:r>
              <a:rPr lang="en-US" altLang="ja-JP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SATA 6Gb/</a:t>
            </a:r>
            <a:r>
              <a:rPr lang="en-US" altLang="ja-JP" sz="16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 SSD</a:t>
            </a:r>
            <a:endParaRPr lang="en-US" altLang="ja-JP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54833E5-1B6C-401E-B48A-C2DDAA852E54}"/>
              </a:ext>
            </a:extLst>
          </p:cNvPr>
          <p:cNvGrpSpPr/>
          <p:nvPr/>
        </p:nvGrpSpPr>
        <p:grpSpPr>
          <a:xfrm>
            <a:off x="2678316" y="4411266"/>
            <a:ext cx="4595912" cy="640794"/>
            <a:chOff x="3295353" y="4424365"/>
            <a:chExt cx="3057923" cy="426357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AD6F156-246D-4E69-B7B6-922DC0C158DA}"/>
                </a:ext>
              </a:extLst>
            </p:cNvPr>
            <p:cNvGrpSpPr/>
            <p:nvPr/>
          </p:nvGrpSpPr>
          <p:grpSpPr>
            <a:xfrm>
              <a:off x="3295353" y="4424365"/>
              <a:ext cx="3057923" cy="426357"/>
              <a:chOff x="3295353" y="4424365"/>
              <a:chExt cx="3057923" cy="426357"/>
            </a:xfrm>
          </p:grpSpPr>
          <p:pic>
            <p:nvPicPr>
              <p:cNvPr id="25" name="Picture 25">
                <a:extLst>
                  <a:ext uri="{FF2B5EF4-FFF2-40B4-BE49-F238E27FC236}">
                    <a16:creationId xmlns:a16="http://schemas.microsoft.com/office/drawing/2014/main" id="{E0AD5A87-BC58-4C1C-9ECF-2FBA004DA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5353" y="4424365"/>
                <a:ext cx="318380" cy="423493"/>
              </a:xfrm>
              <a:prstGeom prst="rect">
                <a:avLst/>
              </a:prstGeom>
            </p:spPr>
          </p:pic>
          <p:pic>
            <p:nvPicPr>
              <p:cNvPr id="27" name="Picture 27">
                <a:extLst>
                  <a:ext uri="{FF2B5EF4-FFF2-40B4-BE49-F238E27FC236}">
                    <a16:creationId xmlns:a16="http://schemas.microsoft.com/office/drawing/2014/main" id="{993FF51E-95C2-40F9-8002-EA6DA6A0C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2762" y="4479258"/>
                <a:ext cx="980514" cy="315446"/>
              </a:xfrm>
              <a:prstGeom prst="rect">
                <a:avLst/>
              </a:prstGeom>
            </p:spPr>
          </p:pic>
          <p:pic>
            <p:nvPicPr>
              <p:cNvPr id="12" name="圖形 7">
                <a:extLst>
                  <a:ext uri="{FF2B5EF4-FFF2-40B4-BE49-F238E27FC236}">
                    <a16:creationId xmlns:a16="http://schemas.microsoft.com/office/drawing/2014/main" id="{10B15946-F5E0-4EBF-9A52-084B43B9D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08376" y="4424365"/>
                <a:ext cx="363452" cy="426357"/>
              </a:xfrm>
              <a:prstGeom prst="rect">
                <a:avLst/>
              </a:prstGeom>
            </p:spPr>
          </p:pic>
          <p:pic>
            <p:nvPicPr>
              <p:cNvPr id="10" name="圖形 9">
                <a:extLst>
                  <a:ext uri="{FF2B5EF4-FFF2-40B4-BE49-F238E27FC236}">
                    <a16:creationId xmlns:a16="http://schemas.microsoft.com/office/drawing/2014/main" id="{CD4A81BE-63EB-414A-99B7-E483F9543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97766" y="4557982"/>
                <a:ext cx="995123" cy="232537"/>
              </a:xfrm>
              <a:prstGeom prst="rect">
                <a:avLst/>
              </a:prstGeom>
            </p:spPr>
          </p:pic>
        </p:grpSp>
        <p:pic>
          <p:nvPicPr>
            <p:cNvPr id="9" name="圖形 7">
              <a:extLst>
                <a:ext uri="{FF2B5EF4-FFF2-40B4-BE49-F238E27FC236}">
                  <a16:creationId xmlns:a16="http://schemas.microsoft.com/office/drawing/2014/main" id="{10B15946-F5E0-4EBF-9A52-084B43B9D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08376" y="4424365"/>
              <a:ext cx="363452" cy="426357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65697D20-983B-4ADF-8DCD-85BA9288A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69" y="2948795"/>
            <a:ext cx="3728713" cy="832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5D619-1B18-8D46-8225-3636C042DD58}"/>
              </a:ext>
            </a:extLst>
          </p:cNvPr>
          <p:cNvSpPr txBox="1"/>
          <p:nvPr/>
        </p:nvSpPr>
        <p:spPr>
          <a:xfrm>
            <a:off x="7573" y="4406943"/>
            <a:ext cx="2550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</a:t>
            </a:r>
            <a:r>
              <a:rPr lang="zh-CN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實際噪音值會因為選用的硬碟而有改變．</a:t>
            </a:r>
            <a:endParaRPr lang="en-US" sz="1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485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DDA8-9055-2C49-B7BA-8BAE45BC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r>
              <a:rPr lang="zh-TW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3600" dirty="0"/>
              <a:t>高速傳輸效能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F19A28-372A-5643-AF25-444768F33702}"/>
              </a:ext>
            </a:extLst>
          </p:cNvPr>
          <p:cNvSpPr/>
          <p:nvPr/>
        </p:nvSpPr>
        <p:spPr>
          <a:xfrm>
            <a:off x="1681090" y="4721470"/>
            <a:ext cx="6759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>
                <a:solidFill>
                  <a:srgbClr val="222222"/>
                </a:solidFill>
                <a:latin typeface="Arial" panose="020B0604020202020204" pitchFamily="34" charset="0"/>
              </a:rPr>
              <a:t>效能測試環境</a:t>
            </a:r>
            <a:r>
              <a:rPr lang="en-US" altLang="ja-JP" sz="1000">
                <a:solidFill>
                  <a:srgbClr val="222222"/>
                </a:solidFill>
                <a:latin typeface="Arial" panose="020B0604020202020204" pitchFamily="34" charset="0"/>
              </a:rPr>
              <a:t>:</a:t>
            </a:r>
            <a:r>
              <a:rPr lang="en-US" sz="1000">
                <a:solidFill>
                  <a:srgbClr val="222222"/>
                </a:solidFill>
                <a:latin typeface="Arial" panose="020B0604020202020204" pitchFamily="34" charset="0"/>
              </a:rPr>
              <a:t>HS-453DX: 2 x 2.5" 240GB SSD + 2 x M.2 SSD, RAID 5, QTS 4.4.0, 4GB RAM, thick volume</a:t>
            </a:r>
          </a:p>
          <a:p>
            <a:r>
              <a:rPr lang="ja-JP" altLang="en-US" sz="1000">
                <a:solidFill>
                  <a:srgbClr val="222222"/>
                </a:solidFill>
                <a:latin typeface="Arial" panose="020B0604020202020204" pitchFamily="34" charset="0"/>
              </a:rPr>
              <a:t>客戶端 </a:t>
            </a:r>
            <a:r>
              <a:rPr lang="en-US" sz="1000">
                <a:solidFill>
                  <a:srgbClr val="222222"/>
                </a:solidFill>
                <a:latin typeface="Arial" panose="020B0604020202020204" pitchFamily="34" charset="0"/>
              </a:rPr>
              <a:t>PC: Windows 10 Pro, Intel Core-i7 4770 3.4GHz, 16GB RAM, LAN-10G2T-X550 MTU 9000</a:t>
            </a:r>
            <a:endParaRPr lang="en-US" sz="1000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圓角矩形 73">
            <a:extLst>
              <a:ext uri="{FF2B5EF4-FFF2-40B4-BE49-F238E27FC236}">
                <a16:creationId xmlns:a16="http://schemas.microsoft.com/office/drawing/2014/main" id="{DE9561E7-6CD5-4841-8D78-862009E09714}"/>
              </a:ext>
            </a:extLst>
          </p:cNvPr>
          <p:cNvSpPr/>
          <p:nvPr/>
        </p:nvSpPr>
        <p:spPr>
          <a:xfrm>
            <a:off x="1786737" y="1258081"/>
            <a:ext cx="2351315" cy="3219728"/>
          </a:xfrm>
          <a:prstGeom prst="roundRect">
            <a:avLst>
              <a:gd name="adj" fmla="val 8630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74">
            <a:extLst>
              <a:ext uri="{FF2B5EF4-FFF2-40B4-BE49-F238E27FC236}">
                <a16:creationId xmlns:a16="http://schemas.microsoft.com/office/drawing/2014/main" id="{6060CEFC-190F-45B9-BFC5-E903189F6A85}"/>
              </a:ext>
            </a:extLst>
          </p:cNvPr>
          <p:cNvSpPr/>
          <p:nvPr/>
        </p:nvSpPr>
        <p:spPr>
          <a:xfrm>
            <a:off x="5189240" y="1258081"/>
            <a:ext cx="2351315" cy="3219728"/>
          </a:xfrm>
          <a:prstGeom prst="roundRect">
            <a:avLst>
              <a:gd name="adj" fmla="val 8630"/>
            </a:avLst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Shape 81">
            <a:extLst>
              <a:ext uri="{FF2B5EF4-FFF2-40B4-BE49-F238E27FC236}">
                <a16:creationId xmlns:a16="http://schemas.microsoft.com/office/drawing/2014/main" id="{D2E9A8F5-025A-4943-B6CA-712849F2C120}"/>
              </a:ext>
            </a:extLst>
          </p:cNvPr>
          <p:cNvSpPr txBox="1"/>
          <p:nvPr/>
        </p:nvSpPr>
        <p:spPr>
          <a:xfrm>
            <a:off x="2049583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13" name="Shape 82">
            <a:extLst>
              <a:ext uri="{FF2B5EF4-FFF2-40B4-BE49-F238E27FC236}">
                <a16:creationId xmlns:a16="http://schemas.microsoft.com/office/drawing/2014/main" id="{830A2868-3415-4360-BC15-A81D7C9BB1BE}"/>
              </a:ext>
            </a:extLst>
          </p:cNvPr>
          <p:cNvSpPr txBox="1"/>
          <p:nvPr/>
        </p:nvSpPr>
        <p:spPr>
          <a:xfrm>
            <a:off x="3045401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18" name="Shape 92">
            <a:extLst>
              <a:ext uri="{FF2B5EF4-FFF2-40B4-BE49-F238E27FC236}">
                <a16:creationId xmlns:a16="http://schemas.microsoft.com/office/drawing/2014/main" id="{C985AF1E-262D-45D7-94D1-D5428BB476EE}"/>
              </a:ext>
            </a:extLst>
          </p:cNvPr>
          <p:cNvSpPr txBox="1"/>
          <p:nvPr/>
        </p:nvSpPr>
        <p:spPr>
          <a:xfrm>
            <a:off x="1007851" y="3549665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0</a:t>
            </a:r>
          </a:p>
        </p:txBody>
      </p:sp>
      <p:sp>
        <p:nvSpPr>
          <p:cNvPr id="24" name="Shape 100">
            <a:extLst>
              <a:ext uri="{FF2B5EF4-FFF2-40B4-BE49-F238E27FC236}">
                <a16:creationId xmlns:a16="http://schemas.microsoft.com/office/drawing/2014/main" id="{A9F5B728-2FF2-4139-92E1-74C1B61DA1E3}"/>
              </a:ext>
            </a:extLst>
          </p:cNvPr>
          <p:cNvSpPr txBox="1"/>
          <p:nvPr/>
        </p:nvSpPr>
        <p:spPr>
          <a:xfrm>
            <a:off x="5189255" y="4000814"/>
            <a:ext cx="2351054" cy="4769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ea typeface="微軟正黑體" panose="020B0604030504040204" pitchFamily="34" charset="-120"/>
                <a:sym typeface="Arial"/>
              </a:rPr>
              <a:t>1 x 10GbE </a:t>
            </a:r>
          </a:p>
          <a:p>
            <a:pPr algn="ctr">
              <a:buClr>
                <a:srgbClr val="9F5900"/>
              </a:buClr>
              <a:buSzPct val="25000"/>
            </a:pPr>
            <a:r>
              <a:rPr lang="en-US" altLang="zh-TW" sz="1400" b="1">
                <a:solidFill>
                  <a:schemeClr val="bg1"/>
                </a:solidFill>
                <a:ea typeface="微軟正黑體" panose="020B0604030504040204" pitchFamily="34" charset="-120"/>
                <a:sym typeface="Arial"/>
              </a:rPr>
              <a:t>encrypted volume</a:t>
            </a:r>
            <a:endParaRPr lang="zh-TW" altLang="en-US" sz="1400" b="1">
              <a:solidFill>
                <a:schemeClr val="bg1"/>
              </a:solidFill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5" name="Shape 101">
            <a:extLst>
              <a:ext uri="{FF2B5EF4-FFF2-40B4-BE49-F238E27FC236}">
                <a16:creationId xmlns:a16="http://schemas.microsoft.com/office/drawing/2014/main" id="{12A01D2D-5C86-430C-992F-5ED978877388}"/>
              </a:ext>
            </a:extLst>
          </p:cNvPr>
          <p:cNvSpPr txBox="1"/>
          <p:nvPr/>
        </p:nvSpPr>
        <p:spPr>
          <a:xfrm>
            <a:off x="1786737" y="4000811"/>
            <a:ext cx="2351315" cy="47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b="1">
                <a:solidFill>
                  <a:schemeClr val="bg1"/>
                </a:solidFill>
                <a:ea typeface="微軟正黑體" panose="020B0604030504040204" pitchFamily="34" charset="-120"/>
                <a:sym typeface="Arial"/>
              </a:rPr>
              <a:t>1 x 10GbE</a:t>
            </a:r>
          </a:p>
        </p:txBody>
      </p:sp>
      <p:sp>
        <p:nvSpPr>
          <p:cNvPr id="28" name="Shape 81">
            <a:extLst>
              <a:ext uri="{FF2B5EF4-FFF2-40B4-BE49-F238E27FC236}">
                <a16:creationId xmlns:a16="http://schemas.microsoft.com/office/drawing/2014/main" id="{9BF3C858-75A8-4D1C-8DC7-58F29C5F6F88}"/>
              </a:ext>
            </a:extLst>
          </p:cNvPr>
          <p:cNvSpPr txBox="1"/>
          <p:nvPr/>
        </p:nvSpPr>
        <p:spPr>
          <a:xfrm>
            <a:off x="5454151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29" name="Shape 82">
            <a:extLst>
              <a:ext uri="{FF2B5EF4-FFF2-40B4-BE49-F238E27FC236}">
                <a16:creationId xmlns:a16="http://schemas.microsoft.com/office/drawing/2014/main" id="{CBE9B940-DCB8-4743-8DF9-4F20A770DF56}"/>
              </a:ext>
            </a:extLst>
          </p:cNvPr>
          <p:cNvSpPr txBox="1"/>
          <p:nvPr/>
        </p:nvSpPr>
        <p:spPr>
          <a:xfrm>
            <a:off x="6447590" y="3689549"/>
            <a:ext cx="828137" cy="4078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1219FAC4-CC61-438F-8D93-2AEDD13BE113}"/>
              </a:ext>
            </a:extLst>
          </p:cNvPr>
          <p:cNvGrpSpPr/>
          <p:nvPr/>
        </p:nvGrpSpPr>
        <p:grpSpPr>
          <a:xfrm>
            <a:off x="1481523" y="1369837"/>
            <a:ext cx="6210489" cy="2325750"/>
            <a:chOff x="3211849" y="1319826"/>
            <a:chExt cx="4950804" cy="2325750"/>
          </a:xfrm>
        </p:grpSpPr>
        <p:cxnSp>
          <p:nvCxnSpPr>
            <p:cNvPr id="10" name="Shape 90">
              <a:extLst>
                <a:ext uri="{FF2B5EF4-FFF2-40B4-BE49-F238E27FC236}">
                  <a16:creationId xmlns:a16="http://schemas.microsoft.com/office/drawing/2014/main" id="{19C154E5-9F88-4538-B42F-6A3C562C4E55}"/>
                </a:ext>
              </a:extLst>
            </p:cNvPr>
            <p:cNvCxnSpPr/>
            <p:nvPr/>
          </p:nvCxnSpPr>
          <p:spPr>
            <a:xfrm>
              <a:off x="3211849" y="3311197"/>
              <a:ext cx="4950776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Shape 89">
              <a:extLst>
                <a:ext uri="{FF2B5EF4-FFF2-40B4-BE49-F238E27FC236}">
                  <a16:creationId xmlns:a16="http://schemas.microsoft.com/office/drawing/2014/main" id="{53278813-92AC-40FF-AAFD-F05722ACC7D5}"/>
                </a:ext>
              </a:extLst>
            </p:cNvPr>
            <p:cNvCxnSpPr/>
            <p:nvPr/>
          </p:nvCxnSpPr>
          <p:spPr>
            <a:xfrm>
              <a:off x="3211851" y="297930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Shape 93">
              <a:extLst>
                <a:ext uri="{FF2B5EF4-FFF2-40B4-BE49-F238E27FC236}">
                  <a16:creationId xmlns:a16="http://schemas.microsoft.com/office/drawing/2014/main" id="{29E06D49-2B74-4719-B44B-BF1620096F51}"/>
                </a:ext>
              </a:extLst>
            </p:cNvPr>
            <p:cNvCxnSpPr/>
            <p:nvPr/>
          </p:nvCxnSpPr>
          <p:spPr>
            <a:xfrm>
              <a:off x="3211851" y="3643092"/>
              <a:ext cx="4950802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Shape 89">
              <a:extLst>
                <a:ext uri="{FF2B5EF4-FFF2-40B4-BE49-F238E27FC236}">
                  <a16:creationId xmlns:a16="http://schemas.microsoft.com/office/drawing/2014/main" id="{AA2A23ED-9110-41F5-9881-B3B179898C99}"/>
                </a:ext>
              </a:extLst>
            </p:cNvPr>
            <p:cNvCxnSpPr/>
            <p:nvPr/>
          </p:nvCxnSpPr>
          <p:spPr>
            <a:xfrm>
              <a:off x="3211851" y="2647407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Shape 89">
              <a:extLst>
                <a:ext uri="{FF2B5EF4-FFF2-40B4-BE49-F238E27FC236}">
                  <a16:creationId xmlns:a16="http://schemas.microsoft.com/office/drawing/2014/main" id="{E2C7AB57-A500-434A-9D1C-75B0A8C8371B}"/>
                </a:ext>
              </a:extLst>
            </p:cNvPr>
            <p:cNvCxnSpPr/>
            <p:nvPr/>
          </p:nvCxnSpPr>
          <p:spPr>
            <a:xfrm>
              <a:off x="3211851" y="231551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Shape 89">
              <a:extLst>
                <a:ext uri="{FF2B5EF4-FFF2-40B4-BE49-F238E27FC236}">
                  <a16:creationId xmlns:a16="http://schemas.microsoft.com/office/drawing/2014/main" id="{138D038E-5F1F-45B5-81A9-AB3EBD7AD288}"/>
                </a:ext>
              </a:extLst>
            </p:cNvPr>
            <p:cNvCxnSpPr/>
            <p:nvPr/>
          </p:nvCxnSpPr>
          <p:spPr>
            <a:xfrm>
              <a:off x="3211851" y="1983617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Shape 89">
              <a:extLst>
                <a:ext uri="{FF2B5EF4-FFF2-40B4-BE49-F238E27FC236}">
                  <a16:creationId xmlns:a16="http://schemas.microsoft.com/office/drawing/2014/main" id="{EC844304-EB07-4147-AA6B-BF2A04377635}"/>
                </a:ext>
              </a:extLst>
            </p:cNvPr>
            <p:cNvCxnSpPr/>
            <p:nvPr/>
          </p:nvCxnSpPr>
          <p:spPr>
            <a:xfrm>
              <a:off x="3211851" y="165172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Shape 89">
              <a:extLst>
                <a:ext uri="{FF2B5EF4-FFF2-40B4-BE49-F238E27FC236}">
                  <a16:creationId xmlns:a16="http://schemas.microsoft.com/office/drawing/2014/main" id="{9541C52C-CB2D-4008-9247-6E8224563AF1}"/>
                </a:ext>
              </a:extLst>
            </p:cNvPr>
            <p:cNvCxnSpPr/>
            <p:nvPr/>
          </p:nvCxnSpPr>
          <p:spPr>
            <a:xfrm>
              <a:off x="3211851" y="1319826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Shape 89">
            <a:extLst>
              <a:ext uri="{FF2B5EF4-FFF2-40B4-BE49-F238E27FC236}">
                <a16:creationId xmlns:a16="http://schemas.microsoft.com/office/drawing/2014/main" id="{93E62B7F-2F61-4B17-A879-5D7E1D1D804F}"/>
              </a:ext>
            </a:extLst>
          </p:cNvPr>
          <p:cNvSpPr txBox="1"/>
          <p:nvPr/>
        </p:nvSpPr>
        <p:spPr>
          <a:xfrm>
            <a:off x="1274421" y="3745357"/>
            <a:ext cx="946442" cy="3549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b="1"/>
              <a:t>  </a:t>
            </a:r>
            <a:r>
              <a:rPr lang="en-US" altLang="zh-TW" sz="800" b="1"/>
              <a:t>(</a:t>
            </a:r>
            <a:r>
              <a:rPr lang="en-US" sz="800" b="1"/>
              <a:t>MB/s)</a:t>
            </a:r>
            <a:endParaRPr lang="en-US" sz="8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2">
            <a:extLst>
              <a:ext uri="{FF2B5EF4-FFF2-40B4-BE49-F238E27FC236}">
                <a16:creationId xmlns:a16="http://schemas.microsoft.com/office/drawing/2014/main" id="{3CB15367-0077-42A7-8F07-1D669E471A7A}"/>
              </a:ext>
            </a:extLst>
          </p:cNvPr>
          <p:cNvSpPr txBox="1"/>
          <p:nvPr/>
        </p:nvSpPr>
        <p:spPr>
          <a:xfrm>
            <a:off x="1007851" y="3234656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</a:t>
            </a:r>
            <a:r>
              <a:rPr lang="en-US" altLang="zh-TW" sz="1000" b="1" i="0" u="none" strike="noStrike" cap="none">
                <a:ea typeface="Arial"/>
                <a:cs typeface="Arial"/>
                <a:sym typeface="Arial"/>
              </a:rPr>
              <a:t>100</a:t>
            </a:r>
            <a:endParaRPr lang="zh-TW" sz="1000" b="1" i="0" u="none" strike="noStrike" cap="none">
              <a:ea typeface="Arial"/>
              <a:cs typeface="Arial"/>
              <a:sym typeface="Arial"/>
            </a:endParaRPr>
          </a:p>
        </p:txBody>
      </p:sp>
      <p:sp>
        <p:nvSpPr>
          <p:cNvPr id="99" name="Shape 92">
            <a:extLst>
              <a:ext uri="{FF2B5EF4-FFF2-40B4-BE49-F238E27FC236}">
                <a16:creationId xmlns:a16="http://schemas.microsoft.com/office/drawing/2014/main" id="{6D1FB9FD-951C-4368-B528-BA7F4D17A808}"/>
              </a:ext>
            </a:extLst>
          </p:cNvPr>
          <p:cNvSpPr txBox="1"/>
          <p:nvPr/>
        </p:nvSpPr>
        <p:spPr>
          <a:xfrm>
            <a:off x="1007851" y="2908799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</a:t>
            </a:r>
            <a:r>
              <a:rPr lang="en-US" altLang="zh-TW" sz="1000" b="1" i="0" u="none" strike="noStrike" cap="none">
                <a:ea typeface="Arial"/>
                <a:cs typeface="Arial"/>
                <a:sym typeface="Arial"/>
              </a:rPr>
              <a:t>20</a:t>
            </a: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0" name="Shape 92">
            <a:extLst>
              <a:ext uri="{FF2B5EF4-FFF2-40B4-BE49-F238E27FC236}">
                <a16:creationId xmlns:a16="http://schemas.microsoft.com/office/drawing/2014/main" id="{0D0D701A-1AAE-442D-8AB2-8B6AD66C1876}"/>
              </a:ext>
            </a:extLst>
          </p:cNvPr>
          <p:cNvSpPr txBox="1"/>
          <p:nvPr/>
        </p:nvSpPr>
        <p:spPr>
          <a:xfrm>
            <a:off x="1007851" y="2597496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</a:t>
            </a:r>
            <a:r>
              <a:rPr lang="en-US" altLang="zh-TW" sz="1000" b="1" i="0" u="none" strike="noStrike" cap="none">
                <a:ea typeface="Arial"/>
                <a:cs typeface="Arial"/>
                <a:sym typeface="Arial"/>
              </a:rPr>
              <a:t>30</a:t>
            </a: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1" name="Shape 92">
            <a:extLst>
              <a:ext uri="{FF2B5EF4-FFF2-40B4-BE49-F238E27FC236}">
                <a16:creationId xmlns:a16="http://schemas.microsoft.com/office/drawing/2014/main" id="{2D470B9D-AFF5-4AE1-BA21-A78C937EEFD7}"/>
              </a:ext>
            </a:extLst>
          </p:cNvPr>
          <p:cNvSpPr txBox="1"/>
          <p:nvPr/>
        </p:nvSpPr>
        <p:spPr>
          <a:xfrm>
            <a:off x="1007851" y="2242583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</a:t>
            </a:r>
            <a:r>
              <a:rPr lang="en-US" altLang="zh-TW" sz="1000" b="1" i="0" u="none" strike="noStrike" cap="none">
                <a:ea typeface="Arial"/>
                <a:cs typeface="Arial"/>
                <a:sym typeface="Arial"/>
              </a:rPr>
              <a:t>40</a:t>
            </a: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2" name="Shape 92">
            <a:extLst>
              <a:ext uri="{FF2B5EF4-FFF2-40B4-BE49-F238E27FC236}">
                <a16:creationId xmlns:a16="http://schemas.microsoft.com/office/drawing/2014/main" id="{66775A15-D23C-4BF9-AF73-6B31D558FD07}"/>
              </a:ext>
            </a:extLst>
          </p:cNvPr>
          <p:cNvSpPr txBox="1"/>
          <p:nvPr/>
        </p:nvSpPr>
        <p:spPr>
          <a:xfrm>
            <a:off x="1007851" y="1921556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</a:t>
            </a:r>
            <a:r>
              <a:rPr lang="en-US" altLang="zh-TW" sz="1000" b="1" i="0" u="none" strike="noStrike" cap="none">
                <a:ea typeface="Arial"/>
                <a:cs typeface="Arial"/>
                <a:sym typeface="Arial"/>
              </a:rPr>
              <a:t>50</a:t>
            </a: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3" name="Shape 92">
            <a:extLst>
              <a:ext uri="{FF2B5EF4-FFF2-40B4-BE49-F238E27FC236}">
                <a16:creationId xmlns:a16="http://schemas.microsoft.com/office/drawing/2014/main" id="{84447458-61BF-4187-A03F-3588760C4CB8}"/>
              </a:ext>
            </a:extLst>
          </p:cNvPr>
          <p:cNvSpPr txBox="1"/>
          <p:nvPr/>
        </p:nvSpPr>
        <p:spPr>
          <a:xfrm>
            <a:off x="1007851" y="1575284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</a:t>
            </a:r>
            <a:r>
              <a:rPr lang="en-US" altLang="zh-TW" sz="1000" b="1" i="0" u="none" strike="noStrike" cap="none">
                <a:ea typeface="Arial"/>
                <a:cs typeface="Arial"/>
                <a:sym typeface="Arial"/>
              </a:rPr>
              <a:t>60</a:t>
            </a: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04" name="Shape 92">
            <a:extLst>
              <a:ext uri="{FF2B5EF4-FFF2-40B4-BE49-F238E27FC236}">
                <a16:creationId xmlns:a16="http://schemas.microsoft.com/office/drawing/2014/main" id="{D58055A2-B319-4355-85F0-C1E1046E6C5F}"/>
              </a:ext>
            </a:extLst>
          </p:cNvPr>
          <p:cNvSpPr txBox="1"/>
          <p:nvPr/>
        </p:nvSpPr>
        <p:spPr>
          <a:xfrm>
            <a:off x="1007851" y="1248493"/>
            <a:ext cx="519368" cy="2389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  </a:t>
            </a:r>
            <a:r>
              <a:rPr lang="en-US" altLang="zh-TW" sz="1000" b="1" i="0" u="none" strike="noStrike" cap="none">
                <a:ea typeface="Arial"/>
                <a:cs typeface="Arial"/>
                <a:sym typeface="Arial"/>
              </a:rPr>
              <a:t>70</a:t>
            </a:r>
            <a:r>
              <a:rPr lang="zh-TW" sz="1000" b="1" i="0" u="none" strike="noStrike" cap="none"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B5ADB1D4-5825-4C6F-89D5-B2B25F3B86BB}"/>
              </a:ext>
            </a:extLst>
          </p:cNvPr>
          <p:cNvSpPr/>
          <p:nvPr/>
        </p:nvSpPr>
        <p:spPr>
          <a:xfrm rot="16200000">
            <a:off x="1320003" y="2335343"/>
            <a:ext cx="2287296" cy="58437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0917FE5D-E9F5-4C62-B4C3-3405915A89D0}"/>
              </a:ext>
            </a:extLst>
          </p:cNvPr>
          <p:cNvSpPr/>
          <p:nvPr/>
        </p:nvSpPr>
        <p:spPr>
          <a:xfrm rot="16200000">
            <a:off x="2380923" y="2400445"/>
            <a:ext cx="2157094" cy="58437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Shape 83">
            <a:extLst>
              <a:ext uri="{FF2B5EF4-FFF2-40B4-BE49-F238E27FC236}">
                <a16:creationId xmlns:a16="http://schemas.microsoft.com/office/drawing/2014/main" id="{C8D33BC8-A859-44BC-84C7-885A2E7639EE}"/>
              </a:ext>
            </a:extLst>
          </p:cNvPr>
          <p:cNvSpPr txBox="1"/>
          <p:nvPr/>
        </p:nvSpPr>
        <p:spPr>
          <a:xfrm>
            <a:off x="2208419" y="1510530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677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83">
            <a:extLst>
              <a:ext uri="{FF2B5EF4-FFF2-40B4-BE49-F238E27FC236}">
                <a16:creationId xmlns:a16="http://schemas.microsoft.com/office/drawing/2014/main" id="{153294EB-10A2-4EC7-968F-11A1E1CE7F1C}"/>
              </a:ext>
            </a:extLst>
          </p:cNvPr>
          <p:cNvSpPr txBox="1"/>
          <p:nvPr/>
        </p:nvSpPr>
        <p:spPr>
          <a:xfrm>
            <a:off x="3204237" y="1644008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648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AB29529A-A521-4D2F-9904-15BCC1846099}"/>
              </a:ext>
            </a:extLst>
          </p:cNvPr>
          <p:cNvSpPr/>
          <p:nvPr/>
        </p:nvSpPr>
        <p:spPr>
          <a:xfrm rot="16200000">
            <a:off x="4737895" y="2348666"/>
            <a:ext cx="2260649" cy="58437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: 圓角 116">
            <a:extLst>
              <a:ext uri="{FF2B5EF4-FFF2-40B4-BE49-F238E27FC236}">
                <a16:creationId xmlns:a16="http://schemas.microsoft.com/office/drawing/2014/main" id="{19557D1B-66D6-4256-BE99-3E5FA21D6D01}"/>
              </a:ext>
            </a:extLst>
          </p:cNvPr>
          <p:cNvSpPr/>
          <p:nvPr/>
        </p:nvSpPr>
        <p:spPr>
          <a:xfrm rot="16200000">
            <a:off x="5954875" y="2572209"/>
            <a:ext cx="1813566" cy="58437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Shape 83">
            <a:extLst>
              <a:ext uri="{FF2B5EF4-FFF2-40B4-BE49-F238E27FC236}">
                <a16:creationId xmlns:a16="http://schemas.microsoft.com/office/drawing/2014/main" id="{942B9BE1-28F5-46BE-8F2D-69DE37118EA0}"/>
              </a:ext>
            </a:extLst>
          </p:cNvPr>
          <p:cNvSpPr txBox="1"/>
          <p:nvPr/>
        </p:nvSpPr>
        <p:spPr>
          <a:xfrm>
            <a:off x="5612987" y="1551417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676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83">
            <a:extLst>
              <a:ext uri="{FF2B5EF4-FFF2-40B4-BE49-F238E27FC236}">
                <a16:creationId xmlns:a16="http://schemas.microsoft.com/office/drawing/2014/main" id="{5C57CEB7-B9E7-4A65-9D4F-8772CD2A2D14}"/>
              </a:ext>
            </a:extLst>
          </p:cNvPr>
          <p:cNvSpPr txBox="1"/>
          <p:nvPr/>
        </p:nvSpPr>
        <p:spPr>
          <a:xfrm>
            <a:off x="6606426" y="1994934"/>
            <a:ext cx="510464" cy="2761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520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5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563A-36FF-5647-927B-8AFC68A2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PC </a:t>
            </a:r>
            <a:r>
              <a:rPr lang="zh-CN" altLang="en-US" sz="3200"/>
              <a:t>安裝 </a:t>
            </a:r>
            <a:r>
              <a:rPr lang="en-US" sz="3200"/>
              <a:t>10GbE </a:t>
            </a:r>
            <a:r>
              <a:rPr lang="zh-CN" altLang="en-US" sz="3200"/>
              <a:t>網卡，即享高速網路連線</a:t>
            </a:r>
            <a:endParaRPr lang="en-US" sz="3200"/>
          </a:p>
        </p:txBody>
      </p:sp>
      <p:grpSp>
        <p:nvGrpSpPr>
          <p:cNvPr id="6" name="Shape 407">
            <a:extLst>
              <a:ext uri="{FF2B5EF4-FFF2-40B4-BE49-F238E27FC236}">
                <a16:creationId xmlns:a16="http://schemas.microsoft.com/office/drawing/2014/main" id="{8FBF3888-049B-4660-8F5D-239B85B31853}"/>
              </a:ext>
            </a:extLst>
          </p:cNvPr>
          <p:cNvGrpSpPr/>
          <p:nvPr/>
        </p:nvGrpSpPr>
        <p:grpSpPr>
          <a:xfrm>
            <a:off x="5878773" y="3367288"/>
            <a:ext cx="2223533" cy="1320170"/>
            <a:chOff x="668450" y="4766673"/>
            <a:chExt cx="2963938" cy="1760227"/>
          </a:xfrm>
        </p:grpSpPr>
        <p:pic>
          <p:nvPicPr>
            <p:cNvPr id="7" name="Shape 408">
              <a:extLst>
                <a:ext uri="{FF2B5EF4-FFF2-40B4-BE49-F238E27FC236}">
                  <a16:creationId xmlns:a16="http://schemas.microsoft.com/office/drawing/2014/main" id="{A6E92467-EB7C-4712-87D9-B7BEC7CCF7F4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409">
              <a:extLst>
                <a:ext uri="{FF2B5EF4-FFF2-40B4-BE49-F238E27FC236}">
                  <a16:creationId xmlns:a16="http://schemas.microsoft.com/office/drawing/2014/main" id="{E232B7D3-269A-4654-9232-21099F557FDC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410">
              <a:extLst>
                <a:ext uri="{FF2B5EF4-FFF2-40B4-BE49-F238E27FC236}">
                  <a16:creationId xmlns:a16="http://schemas.microsoft.com/office/drawing/2014/main" id="{17FA8D38-2734-4265-A87E-49230C4A1167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Shape 411">
            <a:extLst>
              <a:ext uri="{FF2B5EF4-FFF2-40B4-BE49-F238E27FC236}">
                <a16:creationId xmlns:a16="http://schemas.microsoft.com/office/drawing/2014/main" id="{ECE2A9C4-F259-47D7-AE49-3C2674C1A8F0}"/>
              </a:ext>
            </a:extLst>
          </p:cNvPr>
          <p:cNvGrpSpPr/>
          <p:nvPr/>
        </p:nvGrpSpPr>
        <p:grpSpPr>
          <a:xfrm>
            <a:off x="5978020" y="1759418"/>
            <a:ext cx="2207741" cy="1293815"/>
            <a:chOff x="781450" y="2678441"/>
            <a:chExt cx="2942888" cy="1725087"/>
          </a:xfrm>
        </p:grpSpPr>
        <p:pic>
          <p:nvPicPr>
            <p:cNvPr id="11" name="Shape 412">
              <a:extLst>
                <a:ext uri="{FF2B5EF4-FFF2-40B4-BE49-F238E27FC236}">
                  <a16:creationId xmlns:a16="http://schemas.microsoft.com/office/drawing/2014/main" id="{BB829879-1863-4F25-9F5E-71D16A4C3D2A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413">
              <a:extLst>
                <a:ext uri="{FF2B5EF4-FFF2-40B4-BE49-F238E27FC236}">
                  <a16:creationId xmlns:a16="http://schemas.microsoft.com/office/drawing/2014/main" id="{A9DDFE99-329C-4ED5-BF07-75901AA70461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414">
              <a:extLst>
                <a:ext uri="{FF2B5EF4-FFF2-40B4-BE49-F238E27FC236}">
                  <a16:creationId xmlns:a16="http://schemas.microsoft.com/office/drawing/2014/main" id="{A9EFA23B-5971-4A33-BCB5-E04F5E0BBBC5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Shape 415">
            <a:extLst>
              <a:ext uri="{FF2B5EF4-FFF2-40B4-BE49-F238E27FC236}">
                <a16:creationId xmlns:a16="http://schemas.microsoft.com/office/drawing/2014/main" id="{4066679B-FF05-4E8D-9FCD-634E01001C6C}"/>
              </a:ext>
            </a:extLst>
          </p:cNvPr>
          <p:cNvSpPr txBox="1"/>
          <p:nvPr/>
        </p:nvSpPr>
        <p:spPr>
          <a:xfrm>
            <a:off x="5772800" y="3121838"/>
            <a:ext cx="2995056" cy="28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Linux 3.2, 3.10, 3.12, 4.2, </a:t>
            </a:r>
            <a:r>
              <a:rPr lang="zh-TW" altLang="en-US" sz="1400" b="1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及</a:t>
            </a: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4.4</a:t>
            </a:r>
            <a:endParaRPr sz="1400" b="1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5" name="Shape 416">
            <a:extLst>
              <a:ext uri="{FF2B5EF4-FFF2-40B4-BE49-F238E27FC236}">
                <a16:creationId xmlns:a16="http://schemas.microsoft.com/office/drawing/2014/main" id="{A588D5BD-AF2F-4DD7-B0FF-F12D739CCDD1}"/>
              </a:ext>
            </a:extLst>
          </p:cNvPr>
          <p:cNvSpPr txBox="1"/>
          <p:nvPr/>
        </p:nvSpPr>
        <p:spPr>
          <a:xfrm>
            <a:off x="5762996" y="1434268"/>
            <a:ext cx="3381004" cy="36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167900" lvl="1" indent="-167900">
              <a:lnSpc>
                <a:spcPct val="90000"/>
              </a:lnSpc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Windows</a:t>
            </a:r>
            <a:r>
              <a:rPr lang="en-US" altLang="zh-TW" sz="1400" b="1" baseline="300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®</a:t>
            </a: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10, 8.1, 8, 7 (32/64 bit)</a:t>
            </a:r>
            <a:endParaRPr sz="1400" b="1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8" name="Shape 188">
            <a:extLst>
              <a:ext uri="{FF2B5EF4-FFF2-40B4-BE49-F238E27FC236}">
                <a16:creationId xmlns:a16="http://schemas.microsoft.com/office/drawing/2014/main" id="{5365D1A9-B13C-4F21-B887-78AE0FEBFAB2}"/>
              </a:ext>
            </a:extLst>
          </p:cNvPr>
          <p:cNvSpPr txBox="1"/>
          <p:nvPr/>
        </p:nvSpPr>
        <p:spPr>
          <a:xfrm>
            <a:off x="275953" y="1029855"/>
            <a:ext cx="7731215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b="1">
                <a:latin typeface="Microsoft JhengHei"/>
                <a:ea typeface="Microsoft JhengHei"/>
                <a:cs typeface="Microsoft JhengHei"/>
                <a:sym typeface="Microsoft JhengHei"/>
              </a:rPr>
              <a:t>QNAP QXG-10G1T </a:t>
            </a:r>
            <a:br>
              <a:rPr lang="en-US" altLang="zh-TW" sz="300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CN" altLang="en-US" sz="3000" b="1">
                <a:latin typeface="Microsoft JhengHei"/>
                <a:ea typeface="Microsoft JhengHei"/>
                <a:cs typeface="Microsoft JhengHei"/>
                <a:sym typeface="Microsoft JhengHei"/>
              </a:rPr>
              <a:t>單埠</a:t>
            </a:r>
            <a:r>
              <a:rPr lang="en-US" altLang="zh-CN" sz="3000" b="1">
                <a:latin typeface="Microsoft JhengHei"/>
                <a:ea typeface="Microsoft JhengHei"/>
                <a:cs typeface="Microsoft JhengHei"/>
                <a:sym typeface="Microsoft JhengHei"/>
              </a:rPr>
              <a:t> 10G </a:t>
            </a:r>
            <a:r>
              <a:rPr lang="zh-CN" altLang="en-US" sz="3000" b="1">
                <a:latin typeface="Microsoft JhengHei"/>
                <a:ea typeface="Microsoft JhengHei"/>
                <a:cs typeface="Microsoft JhengHei"/>
                <a:sym typeface="Microsoft JhengHei"/>
              </a:rPr>
              <a:t>網路擴充卡</a:t>
            </a:r>
            <a:endParaRPr lang="zh-TW" sz="30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20A1A7AF-2627-48D4-A4BA-75EE43223535}"/>
              </a:ext>
            </a:extLst>
          </p:cNvPr>
          <p:cNvGrpSpPr/>
          <p:nvPr/>
        </p:nvGrpSpPr>
        <p:grpSpPr>
          <a:xfrm>
            <a:off x="-253925" y="1947866"/>
            <a:ext cx="7038306" cy="3285363"/>
            <a:chOff x="-295203" y="1996940"/>
            <a:chExt cx="7038306" cy="3285363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B53210CF-39DF-4776-B89E-43F7E7E39511}"/>
                </a:ext>
              </a:extLst>
            </p:cNvPr>
            <p:cNvSpPr/>
            <p:nvPr/>
          </p:nvSpPr>
          <p:spPr>
            <a:xfrm>
              <a:off x="800100" y="3286125"/>
              <a:ext cx="1001355" cy="26705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B40F4144-D8F0-4F0C-8290-FFD00E03B7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1177" y="4533026"/>
              <a:ext cx="106244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ABADD5AF-EBC6-410F-A49B-78ACCE9604FA}"/>
                </a:ext>
              </a:extLst>
            </p:cNvPr>
            <p:cNvGrpSpPr/>
            <p:nvPr/>
          </p:nvGrpSpPr>
          <p:grpSpPr>
            <a:xfrm>
              <a:off x="-295203" y="1996940"/>
              <a:ext cx="7038306" cy="3285363"/>
              <a:chOff x="-107401" y="1402095"/>
              <a:chExt cx="7038306" cy="3285363"/>
            </a:xfrm>
          </p:grpSpPr>
          <p:pic>
            <p:nvPicPr>
              <p:cNvPr id="16" name="Picture 5" descr="C:\Users\user\Desktop\21_PPT對稿QNAP AQC107 10G網卡\_DSC1587.png">
                <a:extLst>
                  <a:ext uri="{FF2B5EF4-FFF2-40B4-BE49-F238E27FC236}">
                    <a16:creationId xmlns:a16="http://schemas.microsoft.com/office/drawing/2014/main" id="{57653440-8A0D-4213-83DD-E97C7F59CF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674321" y="1402095"/>
                <a:ext cx="5256584" cy="3285363"/>
              </a:xfrm>
              <a:prstGeom prst="rect">
                <a:avLst/>
              </a:prstGeom>
              <a:noFill/>
            </p:spPr>
          </p:pic>
          <p:sp>
            <p:nvSpPr>
              <p:cNvPr id="17" name="Shape 178">
                <a:extLst>
                  <a:ext uri="{FF2B5EF4-FFF2-40B4-BE49-F238E27FC236}">
                    <a16:creationId xmlns:a16="http://schemas.microsoft.com/office/drawing/2014/main" id="{E4077717-C91B-4DA6-B283-5710B2771DD8}"/>
                  </a:ext>
                </a:extLst>
              </p:cNvPr>
              <p:cNvSpPr txBox="1"/>
              <p:nvPr/>
            </p:nvSpPr>
            <p:spPr>
              <a:xfrm>
                <a:off x="-107401" y="1805770"/>
                <a:ext cx="2955900" cy="37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600" b="1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10G/5G/2.5G/1G/100M</a:t>
                </a:r>
                <a:endParaRPr sz="1600" b="1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19" name="Shape 190">
                <a:extLst>
                  <a:ext uri="{FF2B5EF4-FFF2-40B4-BE49-F238E27FC236}">
                    <a16:creationId xmlns:a16="http://schemas.microsoft.com/office/drawing/2014/main" id="{7B8DD53D-8692-4DA3-A30B-098718CD455E}"/>
                  </a:ext>
                </a:extLst>
              </p:cNvPr>
              <p:cNvSpPr txBox="1"/>
              <p:nvPr/>
            </p:nvSpPr>
            <p:spPr>
              <a:xfrm>
                <a:off x="422227" y="2591057"/>
                <a:ext cx="2471082" cy="37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600" b="1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PCIe  </a:t>
                </a:r>
                <a:r>
                  <a:rPr lang="zh-TW" sz="1600" b="1">
                    <a:solidFill>
                      <a:srgbClr val="FFFF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Gen 3 x4 </a:t>
                </a:r>
                <a:r>
                  <a:rPr lang="en-US" altLang="zh-TW" sz="1600" b="1">
                    <a:solidFill>
                      <a:srgbClr val="FFFF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 </a:t>
                </a:r>
                <a:r>
                  <a:rPr lang="zh-TW" sz="1600" b="1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介面</a:t>
                </a:r>
                <a:endParaRPr sz="1600" b="1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grpSp>
            <p:nvGrpSpPr>
              <p:cNvPr id="36" name="群組 35">
                <a:extLst>
                  <a:ext uri="{FF2B5EF4-FFF2-40B4-BE49-F238E27FC236}">
                    <a16:creationId xmlns:a16="http://schemas.microsoft.com/office/drawing/2014/main" id="{9DCB5199-F41B-466C-9902-79A9761005D1}"/>
                  </a:ext>
                </a:extLst>
              </p:cNvPr>
              <p:cNvGrpSpPr/>
              <p:nvPr/>
            </p:nvGrpSpPr>
            <p:grpSpPr>
              <a:xfrm>
                <a:off x="463755" y="3019475"/>
                <a:ext cx="3155224" cy="918706"/>
                <a:chOff x="525606" y="2997846"/>
                <a:chExt cx="2905394" cy="1711347"/>
              </a:xfrm>
            </p:grpSpPr>
            <p:cxnSp>
              <p:nvCxnSpPr>
                <p:cNvPr id="26" name="直線接點 25">
                  <a:extLst>
                    <a:ext uri="{FF2B5EF4-FFF2-40B4-BE49-F238E27FC236}">
                      <a16:creationId xmlns:a16="http://schemas.microsoft.com/office/drawing/2014/main" id="{9163DF99-E2F8-437C-A138-F47AC4F579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11978" y="3021412"/>
                  <a:ext cx="1019022" cy="16877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接點 26">
                  <a:extLst>
                    <a:ext uri="{FF2B5EF4-FFF2-40B4-BE49-F238E27FC236}">
                      <a16:creationId xmlns:a16="http://schemas.microsoft.com/office/drawing/2014/main" id="{5DBD3721-588F-44AB-B98B-9EF58E78C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5606" y="2997846"/>
                  <a:ext cx="188637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群組 41">
                <a:extLst>
                  <a:ext uri="{FF2B5EF4-FFF2-40B4-BE49-F238E27FC236}">
                    <a16:creationId xmlns:a16="http://schemas.microsoft.com/office/drawing/2014/main" id="{0F16D9FA-F0C5-41EE-848A-81FC5D911BD4}"/>
                  </a:ext>
                </a:extLst>
              </p:cNvPr>
              <p:cNvGrpSpPr/>
              <p:nvPr/>
            </p:nvGrpSpPr>
            <p:grpSpPr>
              <a:xfrm>
                <a:off x="425786" y="2238017"/>
                <a:ext cx="2890027" cy="573063"/>
                <a:chOff x="425786" y="2238017"/>
                <a:chExt cx="2890027" cy="573063"/>
              </a:xfrm>
            </p:grpSpPr>
            <p:cxnSp>
              <p:nvCxnSpPr>
                <p:cNvPr id="39" name="直線接點 38">
                  <a:extLst>
                    <a:ext uri="{FF2B5EF4-FFF2-40B4-BE49-F238E27FC236}">
                      <a16:creationId xmlns:a16="http://schemas.microsoft.com/office/drawing/2014/main" id="{20B7BD32-2340-4DD4-B420-E3327BAD9F9D}"/>
                    </a:ext>
                  </a:extLst>
                </p:cNvPr>
                <p:cNvCxnSpPr/>
                <p:nvPr/>
              </p:nvCxnSpPr>
              <p:spPr>
                <a:xfrm flipH="1" flipV="1">
                  <a:off x="2667254" y="2238017"/>
                  <a:ext cx="648559" cy="57306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>
                  <a:extLst>
                    <a:ext uri="{FF2B5EF4-FFF2-40B4-BE49-F238E27FC236}">
                      <a16:creationId xmlns:a16="http://schemas.microsoft.com/office/drawing/2014/main" id="{6DC60F92-3D33-4876-BD10-857393727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5786" y="2238017"/>
                  <a:ext cx="224146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29073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0F6B-4E98-4BC4-A702-BDB92E33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0" y="91440"/>
            <a:ext cx="8393501" cy="812177"/>
          </a:xfrm>
        </p:spPr>
        <p:txBody>
          <a:bodyPr>
            <a:normAutofit/>
          </a:bodyPr>
          <a:lstStyle/>
          <a:p>
            <a:r>
              <a:rPr lang="en-US" altLang="zh-TW" sz="3600"/>
              <a:t>Mac </a:t>
            </a:r>
            <a:r>
              <a:rPr lang="zh-TW" altLang="en-US" sz="3600"/>
              <a:t>用戶也可獲得 </a:t>
            </a:r>
            <a:r>
              <a:rPr lang="en-US" altLang="zh-TW" sz="3600"/>
              <a:t>10GbE </a:t>
            </a:r>
            <a:r>
              <a:rPr lang="zh-TW" altLang="en-US" sz="3600"/>
              <a:t>高速連線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13F643-9A47-48CF-87EA-FA0E8808F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1"/>
            <a:ext cx="9144000" cy="4229099"/>
          </a:xfrm>
          <a:prstGeom prst="rect">
            <a:avLst/>
          </a:prstGeom>
        </p:spPr>
      </p:pic>
      <p:pic>
        <p:nvPicPr>
          <p:cNvPr id="4" name="圖片 6">
            <a:extLst>
              <a:ext uri="{FF2B5EF4-FFF2-40B4-BE49-F238E27FC236}">
                <a16:creationId xmlns:a16="http://schemas.microsoft.com/office/drawing/2014/main" id="{6376619C-8D91-45AC-806D-E628847FB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04" y="831610"/>
            <a:ext cx="1668847" cy="1665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57D7898-E84C-42A1-9664-E9A6702BDEFB}"/>
              </a:ext>
            </a:extLst>
          </p:cNvPr>
          <p:cNvSpPr txBox="1"/>
          <p:nvPr/>
        </p:nvSpPr>
        <p:spPr>
          <a:xfrm>
            <a:off x="1891222" y="1000438"/>
            <a:ext cx="2518520" cy="5309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</a:t>
            </a:r>
            <a:r>
              <a:rPr lang="en-US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</a:t>
            </a:r>
            <a:r>
              <a:rPr lang="en-US" altLang="en-US" sz="17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 </a:t>
            </a:r>
            <a:r>
              <a:rPr lang="en-US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iMac Pro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en-US" sz="115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內建一個</a:t>
            </a:r>
            <a:r>
              <a:rPr lang="en-US" altLang="en-US" sz="115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NBASE</a:t>
            </a:r>
            <a:r>
              <a:rPr lang="en-US" altLang="en-US" sz="11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-T</a:t>
            </a:r>
            <a:r>
              <a:rPr lang="en-US" altLang="en-US" sz="11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可支援</a:t>
            </a:r>
            <a:r>
              <a:rPr lang="en-US" altLang="en-US" sz="115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endParaRPr lang="zh-TW" altLang="en-US" sz="115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FDA961F-C597-4A2F-B5D9-63321CD7D3AD}"/>
              </a:ext>
            </a:extLst>
          </p:cNvPr>
          <p:cNvSpPr/>
          <p:nvPr/>
        </p:nvSpPr>
        <p:spPr>
          <a:xfrm>
            <a:off x="4860388" y="895438"/>
            <a:ext cx="42132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Thunderbolt 3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Mac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也可透過</a:t>
            </a:r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 </a:t>
            </a:r>
          </a:p>
          <a:p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QNA-T310G1T Thunderbolt 3 </a:t>
            </a: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10GBASE-T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轉接器獲得</a:t>
            </a:r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10GbE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endParaRPr lang="en-US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050474BE-1C4C-4E21-9C8E-DF773E40063F}"/>
              </a:ext>
            </a:extLst>
          </p:cNvPr>
          <p:cNvSpPr txBox="1"/>
          <p:nvPr/>
        </p:nvSpPr>
        <p:spPr>
          <a:xfrm>
            <a:off x="2698181" y="4290600"/>
            <a:ext cx="11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</a:rPr>
              <a:t>10GbE 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</a:rPr>
              <a:t>Ethernet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E9D4F2CC-AF2B-49C7-A25E-D42B9F1725C3}"/>
              </a:ext>
            </a:extLst>
          </p:cNvPr>
          <p:cNvSpPr/>
          <p:nvPr/>
        </p:nvSpPr>
        <p:spPr>
          <a:xfrm>
            <a:off x="2100439" y="2679220"/>
            <a:ext cx="510212" cy="527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C66EF068-C7AF-40DD-AD0B-69F779792132}"/>
              </a:ext>
            </a:extLst>
          </p:cNvPr>
          <p:cNvSpPr txBox="1"/>
          <p:nvPr/>
        </p:nvSpPr>
        <p:spPr>
          <a:xfrm>
            <a:off x="1273801" y="4500944"/>
            <a:ext cx="1323818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Ethernet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1969B60B-74E6-4C3A-A2BA-EA0AD1DCED0F}"/>
              </a:ext>
            </a:extLst>
          </p:cNvPr>
          <p:cNvSpPr txBox="1"/>
          <p:nvPr/>
        </p:nvSpPr>
        <p:spPr>
          <a:xfrm>
            <a:off x="1022693" y="4184944"/>
            <a:ext cx="132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Thunderbolt 3</a:t>
            </a:r>
          </a:p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(USB-C)</a:t>
            </a: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2B9856CC-E394-4DD1-986D-6A096640230B}"/>
              </a:ext>
            </a:extLst>
          </p:cNvPr>
          <p:cNvSpPr txBox="1"/>
          <p:nvPr/>
        </p:nvSpPr>
        <p:spPr>
          <a:xfrm>
            <a:off x="634632" y="4175829"/>
            <a:ext cx="568966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USB 3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A755B7B3-1EE5-433C-9DA5-1373FD871254}"/>
              </a:ext>
            </a:extLst>
          </p:cNvPr>
          <p:cNvSpPr txBox="1"/>
          <p:nvPr/>
        </p:nvSpPr>
        <p:spPr>
          <a:xfrm>
            <a:off x="0" y="4557713"/>
            <a:ext cx="1202241" cy="20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SDXC card slot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7F08DE39-A61B-4801-AEFB-0A4C3F6E6217}"/>
              </a:ext>
            </a:extLst>
          </p:cNvPr>
          <p:cNvSpPr txBox="1"/>
          <p:nvPr/>
        </p:nvSpPr>
        <p:spPr>
          <a:xfrm>
            <a:off x="-213338" y="4196363"/>
            <a:ext cx="954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3.5mm </a:t>
            </a:r>
          </a:p>
          <a:p>
            <a:pPr algn="ctr"/>
            <a:r>
              <a:rPr lang="en-US" altLang="zh-TW" sz="700">
                <a:solidFill>
                  <a:schemeClr val="bg1">
                    <a:lumMod val="75000"/>
                  </a:schemeClr>
                </a:solidFill>
              </a:rPr>
              <a:t>headphone</a:t>
            </a:r>
          </a:p>
        </p:txBody>
      </p:sp>
      <p:cxnSp>
        <p:nvCxnSpPr>
          <p:cNvPr id="15" name="直線單箭頭接點 10">
            <a:extLst>
              <a:ext uri="{FF2B5EF4-FFF2-40B4-BE49-F238E27FC236}">
                <a16:creationId xmlns:a16="http://schemas.microsoft.com/office/drawing/2014/main" id="{606655C8-0F49-4BA4-86D9-1BCEDF3331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51758" y="3306936"/>
            <a:ext cx="1361858" cy="633989"/>
          </a:xfrm>
          <a:prstGeom prst="bentConnector3">
            <a:avLst>
              <a:gd name="adj1" fmla="val 52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49">
            <a:extLst>
              <a:ext uri="{FF2B5EF4-FFF2-40B4-BE49-F238E27FC236}">
                <a16:creationId xmlns:a16="http://schemas.microsoft.com/office/drawing/2014/main" id="{E3520921-7A2F-4547-AFCE-6AE257CA0800}"/>
              </a:ext>
            </a:extLst>
          </p:cNvPr>
          <p:cNvSpPr/>
          <p:nvPr/>
        </p:nvSpPr>
        <p:spPr>
          <a:xfrm>
            <a:off x="4255613" y="1692159"/>
            <a:ext cx="2117778" cy="3137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D3F2940-325B-4EC8-ABED-CA27ED16483A}"/>
              </a:ext>
            </a:extLst>
          </p:cNvPr>
          <p:cNvSpPr/>
          <p:nvPr/>
        </p:nvSpPr>
        <p:spPr>
          <a:xfrm>
            <a:off x="4409742" y="1684990"/>
            <a:ext cx="1872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QNA-T310G1T</a:t>
            </a:r>
          </a:p>
        </p:txBody>
      </p:sp>
      <p:grpSp>
        <p:nvGrpSpPr>
          <p:cNvPr id="18" name="群組 4">
            <a:extLst>
              <a:ext uri="{FF2B5EF4-FFF2-40B4-BE49-F238E27FC236}">
                <a16:creationId xmlns:a16="http://schemas.microsoft.com/office/drawing/2014/main" id="{B807A95E-B5C7-4E65-BF21-244A8D7FF2B8}"/>
              </a:ext>
            </a:extLst>
          </p:cNvPr>
          <p:cNvGrpSpPr/>
          <p:nvPr/>
        </p:nvGrpSpPr>
        <p:grpSpPr>
          <a:xfrm>
            <a:off x="3927324" y="1938649"/>
            <a:ext cx="2598038" cy="2100002"/>
            <a:chOff x="2682897" y="3202032"/>
            <a:chExt cx="2249143" cy="1817990"/>
          </a:xfrm>
        </p:grpSpPr>
        <p:pic>
          <p:nvPicPr>
            <p:cNvPr id="19" name="Picture 27">
              <a:extLst>
                <a:ext uri="{FF2B5EF4-FFF2-40B4-BE49-F238E27FC236}">
                  <a16:creationId xmlns:a16="http://schemas.microsoft.com/office/drawing/2014/main" id="{6F662BDC-31EC-40F9-84F6-F57CBE91A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50" y="3202032"/>
              <a:ext cx="1259090" cy="1817990"/>
            </a:xfrm>
            <a:prstGeom prst="rect">
              <a:avLst/>
            </a:prstGeom>
          </p:spPr>
        </p:pic>
        <p:pic>
          <p:nvPicPr>
            <p:cNvPr id="20" name="Picture 28">
              <a:extLst>
                <a:ext uri="{FF2B5EF4-FFF2-40B4-BE49-F238E27FC236}">
                  <a16:creationId xmlns:a16="http://schemas.microsoft.com/office/drawing/2014/main" id="{99F54ACE-1B79-435E-9BFA-935EADF9C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682897" y="4194167"/>
              <a:ext cx="1333604" cy="778099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D6D06E4-6A4E-470D-BD0E-3350724B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43589" y="3576378"/>
              <a:ext cx="967494" cy="682538"/>
            </a:xfrm>
            <a:prstGeom prst="rect">
              <a:avLst/>
            </a:prstGeom>
          </p:spPr>
        </p:pic>
        <p:cxnSp>
          <p:nvCxnSpPr>
            <p:cNvPr id="22" name="直線接點 26">
              <a:extLst>
                <a:ext uri="{FF2B5EF4-FFF2-40B4-BE49-F238E27FC236}">
                  <a16:creationId xmlns:a16="http://schemas.microsoft.com/office/drawing/2014/main" id="{AA4A3E76-2D98-440C-91FC-F70E91BE3FEB}"/>
                </a:ext>
              </a:extLst>
            </p:cNvPr>
            <p:cNvCxnSpPr/>
            <p:nvPr/>
          </p:nvCxnSpPr>
          <p:spPr>
            <a:xfrm>
              <a:off x="2928926" y="4194297"/>
              <a:ext cx="928694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圓角矩形 37">
              <a:extLst>
                <a:ext uri="{FF2B5EF4-FFF2-40B4-BE49-F238E27FC236}">
                  <a16:creationId xmlns:a16="http://schemas.microsoft.com/office/drawing/2014/main" id="{C9EE0123-BDCC-4DD4-A0CF-168819B98643}"/>
                </a:ext>
              </a:extLst>
            </p:cNvPr>
            <p:cNvSpPr/>
            <p:nvPr/>
          </p:nvSpPr>
          <p:spPr>
            <a:xfrm>
              <a:off x="2928926" y="3551355"/>
              <a:ext cx="928694" cy="1214446"/>
            </a:xfrm>
            <a:prstGeom prst="roundRect">
              <a:avLst>
                <a:gd name="adj" fmla="val 4675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8">
              <a:extLst>
                <a:ext uri="{FF2B5EF4-FFF2-40B4-BE49-F238E27FC236}">
                  <a16:creationId xmlns:a16="http://schemas.microsoft.com/office/drawing/2014/main" id="{F88559EB-83A9-4FE8-BABE-A92F4B13F4B5}"/>
                </a:ext>
              </a:extLst>
            </p:cNvPr>
            <p:cNvSpPr/>
            <p:nvPr/>
          </p:nvSpPr>
          <p:spPr>
            <a:xfrm>
              <a:off x="2928926" y="3363838"/>
              <a:ext cx="928694" cy="2057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矩形 22">
            <a:extLst>
              <a:ext uri="{FF2B5EF4-FFF2-40B4-BE49-F238E27FC236}">
                <a16:creationId xmlns:a16="http://schemas.microsoft.com/office/drawing/2014/main" id="{BF95B224-F58D-49EB-B511-228063E4BA71}"/>
              </a:ext>
            </a:extLst>
          </p:cNvPr>
          <p:cNvSpPr/>
          <p:nvPr/>
        </p:nvSpPr>
        <p:spPr>
          <a:xfrm>
            <a:off x="4158226" y="2062016"/>
            <a:ext cx="982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NBASE-T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65900B37-EA71-48A2-93CC-8B011B24E81E}"/>
              </a:ext>
            </a:extLst>
          </p:cNvPr>
          <p:cNvSpPr/>
          <p:nvPr/>
        </p:nvSpPr>
        <p:spPr>
          <a:xfrm>
            <a:off x="4217456" y="3839739"/>
            <a:ext cx="3803422" cy="8771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</a:t>
            </a: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</a:t>
            </a:r>
            <a:r>
              <a:rPr lang="en-US" altLang="zh-CN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控制器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：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AQC107S-B1-C + AQX-N3F10-DRE-U3C</a:t>
            </a:r>
          </a:p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傳輸介面：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Thunderbolt 3, 1 x 10GbE 10GBASE-T 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(10G/5G/2.5G/1G)*</a:t>
            </a:r>
            <a:endParaRPr lang="zh-TW" altLang="en-US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傳輸線材：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CAT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6a/ CAT 7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F69EF052-74C1-487A-82B4-FFCCD7B181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4" b="97199" l="6153" r="96697">
                        <a14:foregroundMark x1="56282" y1="11969" x2="56282" y2="11969"/>
                        <a14:foregroundMark x1="53692" y1="13752" x2="53692" y2="13752"/>
                        <a14:foregroundMark x1="53109" y1="8998" x2="53109" y2="8998"/>
                        <a14:foregroundMark x1="53497" y1="11290" x2="53497" y2="11290"/>
                        <a14:foregroundMark x1="53109" y1="15705" x2="49547" y2="26995"/>
                        <a14:foregroundMark x1="52915" y1="18676" x2="52915" y2="18676"/>
                        <a14:foregroundMark x1="53886" y1="11290" x2="10168" y2="89049"/>
                        <a14:foregroundMark x1="10168" y1="89049" x2="49727" y2="31758"/>
                        <a14:foregroundMark x1="35233" y1="47708" x2="16839" y2="90323"/>
                        <a14:foregroundMark x1="13666" y1="90832" x2="56153" y2="91766"/>
                        <a14:foregroundMark x1="56153" y1="91766" x2="76166" y2="89728"/>
                        <a14:foregroundMark x1="76166" y1="89728" x2="20790" y2="82683"/>
                        <a14:foregroundMark x1="7448" y1="94737" x2="50990" y2="96075"/>
                        <a14:foregroundMark x1="52720" y1="6112" x2="54987" y2="10781"/>
                        <a14:foregroundMark x1="54894" y1="2156" x2="49547" y2="15705"/>
                        <a14:foregroundMark x1="6153" y1="93548" x2="8420" y2="89813"/>
                        <a14:foregroundMark x1="68329" y1="95501" x2="86205" y2="94228"/>
                        <a14:foregroundMark x1="86205" y1="94228" x2="93652" y2="94668"/>
                        <a14:foregroundMark x1="68329" y1="96010" x2="88018" y2="96010"/>
                        <a14:foregroundMark x1="88018" y1="96010" x2="94502" y2="95439"/>
                        <a14:backgroundMark x1="56153" y1="21138" x2="46891" y2="43803"/>
                        <a14:backgroundMark x1="56477" y1="21562" x2="56477" y2="21562"/>
                        <a14:backgroundMark x1="56671" y1="20628" x2="56671" y2="24278"/>
                        <a14:backgroundMark x1="51425" y1="30475" x2="49158" y2="41256"/>
                        <a14:backgroundMark x1="51813" y1="28778" x2="50130" y2="38795"/>
                        <a14:backgroundMark x1="8549" y1="97199" x2="62111" y2="97708"/>
                        <a14:backgroundMark x1="58031" y1="97708" x2="67679" y2="96884"/>
                        <a14:backgroundMark x1="84196" y1="97533" x2="90868" y2="99151"/>
                        <a14:backgroundMark x1="88083" y1="98896" x2="91175" y2="97210"/>
                        <a14:backgroundMark x1="96275" y1="96150" x2="97863" y2="96010"/>
                        <a14:backgroundMark x1="95596" y1="96010" x2="95790" y2="97708"/>
                        <a14:backgroundMark x1="94819" y1="93934" x2="94819" y2="88115"/>
                        <a14:backgroundMark x1="94035" y1="94003" x2="94301" y2="87097"/>
                        <a14:backgroundMark x1="93912" y1="97199" x2="93921" y2="96968"/>
                        <a14:backgroundMark x1="6865" y1="96435" x2="26036" y2="96944"/>
                        <a14:backgroundMark x1="52720" y1="1358" x2="56153" y2="424"/>
                        <a14:backgroundMark x1="95984" y1="97963" x2="95013" y2="96944"/>
                        <a14:backgroundMark x1="95402" y1="97199" x2="96308" y2="98472"/>
                        <a14:backgroundMark x1="94106" y1="96435" x2="98575" y2="94228"/>
                        <a14:backgroundMark x1="96179" y1="97199" x2="98057" y2="99915"/>
                        <a14:backgroundMark x1="95402" y1="97453" x2="94301" y2="94992"/>
                        <a14:backgroundMark x1="94819" y1="92784" x2="92358" y2="87097"/>
                        <a14:backgroundMark x1="94430" y1="96944" x2="93912" y2="92020"/>
                        <a14:backgroundMark x1="94301" y1="98472" x2="95790" y2="9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41" y="1734962"/>
            <a:ext cx="2673680" cy="2039893"/>
          </a:xfrm>
          <a:prstGeom prst="rect">
            <a:avLst/>
          </a:prstGeom>
        </p:spPr>
      </p:pic>
      <p:sp>
        <p:nvSpPr>
          <p:cNvPr id="28" name="Rectangle 7">
            <a:extLst>
              <a:ext uri="{FF2B5EF4-FFF2-40B4-BE49-F238E27FC236}">
                <a16:creationId xmlns:a16="http://schemas.microsoft.com/office/drawing/2014/main" id="{C8AAC927-A185-4AA6-BF37-1C05DD80B218}"/>
              </a:ext>
            </a:extLst>
          </p:cNvPr>
          <p:cNvSpPr/>
          <p:nvPr/>
        </p:nvSpPr>
        <p:spPr>
          <a:xfrm>
            <a:off x="4093834" y="4835998"/>
            <a:ext cx="3565400" cy="22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*Mac </a:t>
            </a:r>
            <a:r>
              <a:rPr lang="zh-TW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裝置需安裝</a:t>
            </a:r>
            <a:r>
              <a:rPr lang="en-US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Mac OS 10.13.3 (</a:t>
            </a:r>
            <a:r>
              <a:rPr lang="zh-TW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或更新版本</a:t>
            </a:r>
            <a:r>
              <a:rPr lang="en-US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 </a:t>
            </a:r>
            <a:r>
              <a:rPr lang="zh-TW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以啟用</a:t>
            </a:r>
            <a:r>
              <a:rPr lang="en-US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10GbE </a:t>
            </a:r>
            <a:r>
              <a:rPr lang="zh-TW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連網能力。</a:t>
            </a:r>
          </a:p>
        </p:txBody>
      </p:sp>
    </p:spTree>
    <p:extLst>
      <p:ext uri="{BB962C8B-B14F-4D97-AF65-F5344CB8AC3E}">
        <p14:creationId xmlns:p14="http://schemas.microsoft.com/office/powerpoint/2010/main" val="30045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8">
            <a:extLst>
              <a:ext uri="{FF2B5EF4-FFF2-40B4-BE49-F238E27FC236}">
                <a16:creationId xmlns:a16="http://schemas.microsoft.com/office/drawing/2014/main" id="{542889AE-C603-42CB-AFE2-B9436FEAB986}"/>
              </a:ext>
            </a:extLst>
          </p:cNvPr>
          <p:cNvSpPr/>
          <p:nvPr/>
        </p:nvSpPr>
        <p:spPr>
          <a:xfrm>
            <a:off x="5006489" y="1365446"/>
            <a:ext cx="3376670" cy="2232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F857344C-5B37-CB43-BC2B-ED7AE05F3A84}"/>
              </a:ext>
            </a:extLst>
          </p:cNvPr>
          <p:cNvSpPr/>
          <p:nvPr/>
        </p:nvSpPr>
        <p:spPr>
          <a:xfrm>
            <a:off x="1016326" y="1365446"/>
            <a:ext cx="3376670" cy="22321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92771-EF18-444B-96B2-1C64E3E0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9051265" cy="822960"/>
          </a:xfrm>
        </p:spPr>
        <p:txBody>
          <a:bodyPr>
            <a:normAutofit/>
          </a:bodyPr>
          <a:lstStyle/>
          <a:p>
            <a:r>
              <a:rPr lang="zh-CN" altLang="en-US" sz="3200"/>
              <a:t>搭配</a:t>
            </a:r>
            <a:r>
              <a:rPr lang="en-US" altLang="zh-CN" sz="3200"/>
              <a:t> 10GbE </a:t>
            </a:r>
            <a:r>
              <a:rPr lang="zh-CN" altLang="en-US" sz="3200"/>
              <a:t>交換器，立馬升級高速網路</a:t>
            </a:r>
            <a:endParaRPr lang="en-US" sz="3200"/>
          </a:p>
        </p:txBody>
      </p:sp>
      <p:sp>
        <p:nvSpPr>
          <p:cNvPr id="6" name="文字方塊 17">
            <a:extLst>
              <a:ext uri="{FF2B5EF4-FFF2-40B4-BE49-F238E27FC236}">
                <a16:creationId xmlns:a16="http://schemas.microsoft.com/office/drawing/2014/main" id="{B40B70A2-E60D-A94B-9E87-DDD8402F2F69}"/>
              </a:ext>
            </a:extLst>
          </p:cNvPr>
          <p:cNvSpPr txBox="1"/>
          <p:nvPr/>
        </p:nvSpPr>
        <p:spPr>
          <a:xfrm>
            <a:off x="2041155" y="1457310"/>
            <a:ext cx="346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同時高達</a:t>
            </a:r>
            <a:r>
              <a:rPr lang="zh-TW" altLang="en-US" sz="20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12 </a:t>
            </a:r>
            <a:r>
              <a:rPr lang="zh-TW" altLang="en-US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埠 </a:t>
            </a:r>
            <a:br>
              <a:rPr lang="en-US" altLang="zh-TW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</a:br>
            <a:r>
              <a:rPr lang="en-US" altLang="zh-TW" sz="20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10Gbps</a:t>
            </a:r>
            <a:r>
              <a:rPr lang="en-US" altLang="zh-TW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傳輸 </a:t>
            </a:r>
          </a:p>
        </p:txBody>
      </p:sp>
      <p:sp>
        <p:nvSpPr>
          <p:cNvPr id="12" name="文字方塊 25">
            <a:extLst>
              <a:ext uri="{FF2B5EF4-FFF2-40B4-BE49-F238E27FC236}">
                <a16:creationId xmlns:a16="http://schemas.microsoft.com/office/drawing/2014/main" id="{B87C7BBC-AA30-CF48-89D4-D274519D1F2A}"/>
              </a:ext>
            </a:extLst>
          </p:cNvPr>
          <p:cNvSpPr txBox="1"/>
          <p:nvPr/>
        </p:nvSpPr>
        <p:spPr>
          <a:xfrm>
            <a:off x="6084402" y="1457310"/>
            <a:ext cx="346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同時高達 </a:t>
            </a:r>
            <a:r>
              <a:rPr lang="en-US" altLang="zh-TW" sz="20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8</a:t>
            </a:r>
            <a:r>
              <a:rPr lang="zh-TW" altLang="en-US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 埠 </a:t>
            </a:r>
            <a:br>
              <a:rPr lang="en-US" altLang="zh-TW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</a:br>
            <a:r>
              <a:rPr lang="en-US" altLang="zh-TW" sz="20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10Gbps </a:t>
            </a:r>
            <a:r>
              <a:rPr lang="zh-TW" altLang="en-US" sz="20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傳輸 </a:t>
            </a:r>
          </a:p>
        </p:txBody>
      </p:sp>
      <p:pic>
        <p:nvPicPr>
          <p:cNvPr id="17" name="Picture 16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93082112-687E-F343-BFB2-D93502450B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64" y="2248787"/>
            <a:ext cx="3554099" cy="9347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42C026-E943-2743-A8FA-637EDC913977}"/>
              </a:ext>
            </a:extLst>
          </p:cNvPr>
          <p:cNvSpPr/>
          <p:nvPr/>
        </p:nvSpPr>
        <p:spPr>
          <a:xfrm>
            <a:off x="500289" y="3211597"/>
            <a:ext cx="252534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QSW-1208-8C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6174DD-4515-DF48-AD5D-972CC3883629}"/>
              </a:ext>
            </a:extLst>
          </p:cNvPr>
          <p:cNvSpPr/>
          <p:nvPr/>
        </p:nvSpPr>
        <p:spPr>
          <a:xfrm>
            <a:off x="4423173" y="3204573"/>
            <a:ext cx="2525349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</a:rPr>
              <a:t>QSW-804-4C</a:t>
            </a:r>
          </a:p>
          <a:p>
            <a:pPr algn="ctr"/>
            <a:endParaRPr lang="en-US" altLang="zh-CN" sz="1200" b="1">
              <a:solidFill>
                <a:schemeClr val="bg1"/>
              </a:solidFill>
            </a:endParaRPr>
          </a:p>
        </p:txBody>
      </p:sp>
      <p:pic>
        <p:nvPicPr>
          <p:cNvPr id="20" name="圖片 9" descr="QSW-1208-8C_Front.png">
            <a:extLst>
              <a:ext uri="{FF2B5EF4-FFF2-40B4-BE49-F238E27FC236}">
                <a16:creationId xmlns:a16="http://schemas.microsoft.com/office/drawing/2014/main" id="{26ABABB5-2A09-5043-B0F0-A2A751DE2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41" y="2293843"/>
            <a:ext cx="3857652" cy="971420"/>
          </a:xfrm>
          <a:prstGeom prst="rect">
            <a:avLst/>
          </a:prstGeom>
          <a:effectLst/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DAEADB37-AF6B-1140-9DE9-9831725E5780}"/>
              </a:ext>
            </a:extLst>
          </p:cNvPr>
          <p:cNvSpPr/>
          <p:nvPr/>
        </p:nvSpPr>
        <p:spPr>
          <a:xfrm>
            <a:off x="1016326" y="3609951"/>
            <a:ext cx="3015688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r>
              <a:rPr lang="en-US" altLang="zh-CN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器</a:t>
            </a:r>
            <a:endParaRPr lang="en-US" altLang="zh-CN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RJ45/ SFP+</a:t>
            </a:r>
            <a:r>
              <a:rPr lang="en-US" altLang="zh-CN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複合埠</a:t>
            </a:r>
            <a:endParaRPr 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EBBBA51C-3012-4C4D-B383-D91556997AD0}"/>
              </a:ext>
            </a:extLst>
          </p:cNvPr>
          <p:cNvSpPr/>
          <p:nvPr/>
        </p:nvSpPr>
        <p:spPr>
          <a:xfrm>
            <a:off x="5006489" y="3638997"/>
            <a:ext cx="2563522" cy="120032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</a:t>
            </a:r>
            <a:r>
              <a:rPr lang="en-US" altLang="zh-CN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器</a:t>
            </a:r>
            <a:endParaRPr lang="en-US" altLang="zh-CN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SFP+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RJ45/ SFP+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複合埠</a:t>
            </a:r>
            <a:endParaRPr 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4BC0DB4-C96E-4395-BB13-3F621BC34014}"/>
              </a:ext>
            </a:extLst>
          </p:cNvPr>
          <p:cNvGrpSpPr/>
          <p:nvPr/>
        </p:nvGrpSpPr>
        <p:grpSpPr>
          <a:xfrm>
            <a:off x="738580" y="1204303"/>
            <a:ext cx="1515716" cy="1361050"/>
            <a:chOff x="4045305" y="4828326"/>
            <a:chExt cx="1515716" cy="1361050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064CFD8F-5B8F-4388-9D35-633B5D84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305" y="4828326"/>
              <a:ext cx="1515716" cy="1361050"/>
            </a:xfrm>
            <a:prstGeom prst="rect">
              <a:avLst/>
            </a:prstGeom>
          </p:spPr>
        </p:pic>
        <p:sp>
          <p:nvSpPr>
            <p:cNvPr id="28" name="文字方塊 19">
              <a:extLst>
                <a:ext uri="{FF2B5EF4-FFF2-40B4-BE49-F238E27FC236}">
                  <a16:creationId xmlns:a16="http://schemas.microsoft.com/office/drawing/2014/main" id="{08FDAE66-3F8F-457C-B373-FCA9D072C4F4}"/>
                </a:ext>
              </a:extLst>
            </p:cNvPr>
            <p:cNvSpPr txBox="1"/>
            <p:nvPr/>
          </p:nvSpPr>
          <p:spPr>
            <a:xfrm>
              <a:off x="4198685" y="4989469"/>
              <a:ext cx="120772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12</a:t>
              </a:r>
              <a:b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</a:br>
              <a:r>
                <a:rPr lang="en-US" altLang="zh-TW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Ports</a:t>
              </a:r>
              <a:endPara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3208633-E091-40A9-B59E-E98C435D3299}"/>
              </a:ext>
            </a:extLst>
          </p:cNvPr>
          <p:cNvGrpSpPr/>
          <p:nvPr/>
        </p:nvGrpSpPr>
        <p:grpSpPr>
          <a:xfrm>
            <a:off x="4723298" y="1204303"/>
            <a:ext cx="1515716" cy="1361050"/>
            <a:chOff x="4045305" y="4828326"/>
            <a:chExt cx="1515716" cy="1361050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A9ECE716-D6C5-4489-B603-7007ED0F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305" y="4828326"/>
              <a:ext cx="1515716" cy="1361050"/>
            </a:xfrm>
            <a:prstGeom prst="rect">
              <a:avLst/>
            </a:prstGeom>
          </p:spPr>
        </p:pic>
        <p:sp>
          <p:nvSpPr>
            <p:cNvPr id="32" name="文字方塊 19">
              <a:extLst>
                <a:ext uri="{FF2B5EF4-FFF2-40B4-BE49-F238E27FC236}">
                  <a16:creationId xmlns:a16="http://schemas.microsoft.com/office/drawing/2014/main" id="{40A43216-DB03-414D-8DD2-EB435E64A10C}"/>
                </a:ext>
              </a:extLst>
            </p:cNvPr>
            <p:cNvSpPr txBox="1"/>
            <p:nvPr/>
          </p:nvSpPr>
          <p:spPr>
            <a:xfrm>
              <a:off x="4198685" y="4989469"/>
              <a:ext cx="1207724" cy="95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altLang="zh-TW" sz="4000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8</a:t>
              </a:r>
            </a:p>
            <a:p>
              <a:pPr lvl="0" algn="ctr">
                <a:lnSpc>
                  <a:spcPts val="1900"/>
                </a:lnSpc>
              </a:pPr>
              <a:r>
                <a:rPr lang="en-US" altLang="zh-TW" b="1"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Ports</a:t>
              </a:r>
              <a:endPara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000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84" y="776334"/>
            <a:ext cx="3346813" cy="822960"/>
          </a:xfrm>
        </p:spPr>
        <p:txBody>
          <a:bodyPr>
            <a:normAutofit/>
          </a:bodyPr>
          <a:lstStyle/>
          <a:p>
            <a:r>
              <a:rPr lang="zh-TW" altLang="en-US"/>
              <a:t>Live demo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85DBD-D0AC-4A18-B784-CB9F8CC321EE}"/>
              </a:ext>
            </a:extLst>
          </p:cNvPr>
          <p:cNvSpPr txBox="1"/>
          <p:nvPr/>
        </p:nvSpPr>
        <p:spPr>
          <a:xfrm>
            <a:off x="2900330" y="2422353"/>
            <a:ext cx="3745334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ja-JP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10GbE 效能 &amp; Qtier</a:t>
            </a:r>
          </a:p>
        </p:txBody>
      </p:sp>
    </p:spTree>
    <p:extLst>
      <p:ext uri="{BB962C8B-B14F-4D97-AF65-F5344CB8AC3E}">
        <p14:creationId xmlns:p14="http://schemas.microsoft.com/office/powerpoint/2010/main" val="96978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357">
            <a:extLst>
              <a:ext uri="{FF2B5EF4-FFF2-40B4-BE49-F238E27FC236}">
                <a16:creationId xmlns:a16="http://schemas.microsoft.com/office/drawing/2014/main" id="{A6A87806-33AA-40D1-B89F-2F42272C9E1A}"/>
              </a:ext>
            </a:extLst>
          </p:cNvPr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717571"/>
          </a:xfrm>
          <a:prstGeom prst="rect">
            <a:avLst/>
          </a:prstGeom>
        </p:spPr>
        <p:txBody>
          <a:bodyPr anchor="t"/>
          <a:lstStyle/>
          <a:p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FFAF4E8-15B4-4BAF-878D-37B87E7F2726}"/>
              </a:ext>
            </a:extLst>
          </p:cNvPr>
          <p:cNvGrpSpPr/>
          <p:nvPr/>
        </p:nvGrpSpPr>
        <p:grpSpPr>
          <a:xfrm>
            <a:off x="350901" y="1126202"/>
            <a:ext cx="8292224" cy="3554705"/>
            <a:chOff x="957247" y="978759"/>
            <a:chExt cx="7431787" cy="3185474"/>
          </a:xfrm>
        </p:grpSpPr>
        <p:cxnSp>
          <p:nvCxnSpPr>
            <p:cNvPr id="50" name="Shape 358">
              <a:extLst>
                <a:ext uri="{FF2B5EF4-FFF2-40B4-BE49-F238E27FC236}">
                  <a16:creationId xmlns:a16="http://schemas.microsoft.com/office/drawing/2014/main" id="{40C427B6-0D5B-475A-BBE6-C74206D27A08}"/>
                </a:ext>
              </a:extLst>
            </p:cNvPr>
            <p:cNvCxnSpPr/>
            <p:nvPr/>
          </p:nvCxnSpPr>
          <p:spPr>
            <a:xfrm rot="10800000">
              <a:off x="2526803" y="1564956"/>
              <a:ext cx="937227" cy="1389"/>
            </a:xfrm>
            <a:prstGeom prst="straightConnector1">
              <a:avLst/>
            </a:pr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lg" len="lg"/>
              <a:tailEnd type="none" w="lg" len="lg"/>
            </a:ln>
          </p:spPr>
        </p:cxn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527341DB-9D28-47EF-A6B3-357189548B56}"/>
                </a:ext>
              </a:extLst>
            </p:cNvPr>
            <p:cNvCxnSpPr>
              <a:cxnSpLocks/>
            </p:cNvCxnSpPr>
            <p:nvPr/>
          </p:nvCxnSpPr>
          <p:spPr>
            <a:xfrm>
              <a:off x="4338775" y="2320098"/>
              <a:ext cx="932379" cy="125705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Shape 351">
              <a:extLst>
                <a:ext uri="{FF2B5EF4-FFF2-40B4-BE49-F238E27FC236}">
                  <a16:creationId xmlns:a16="http://schemas.microsoft.com/office/drawing/2014/main" id="{CE5A0F4E-BCAD-4AB5-94C4-B9310231653C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20">
              <a:off x="1226259" y="1365141"/>
              <a:ext cx="683046" cy="683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Shape 352">
              <a:extLst>
                <a:ext uri="{FF2B5EF4-FFF2-40B4-BE49-F238E27FC236}">
                  <a16:creationId xmlns:a16="http://schemas.microsoft.com/office/drawing/2014/main" id="{36949772-7E5A-4C86-85D6-7FC2E7ABCBCD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027" y="1695281"/>
              <a:ext cx="624818" cy="62481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" name="Shape 360">
              <a:extLst>
                <a:ext uri="{FF2B5EF4-FFF2-40B4-BE49-F238E27FC236}">
                  <a16:creationId xmlns:a16="http://schemas.microsoft.com/office/drawing/2014/main" id="{1FF4EF00-1E32-41B5-9D06-639FC7B67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0005" y="2571750"/>
              <a:ext cx="621773" cy="649432"/>
            </a:xfrm>
            <a:prstGeom prst="straightConnector1">
              <a:avLst/>
            </a:prstGeom>
            <a:noFill/>
            <a:ln w="28575" cap="flat" cmpd="sng">
              <a:solidFill>
                <a:schemeClr val="tx1"/>
              </a:solidFill>
              <a:prstDash val="sysDot"/>
              <a:round/>
              <a:headEnd type="none" w="lg" len="lg"/>
              <a:tailEnd type="none" w="lg" len="lg"/>
            </a:ln>
          </p:spPr>
        </p:cxnSp>
        <p:sp>
          <p:nvSpPr>
            <p:cNvPr id="59" name="Shape 364">
              <a:extLst>
                <a:ext uri="{FF2B5EF4-FFF2-40B4-BE49-F238E27FC236}">
                  <a16:creationId xmlns:a16="http://schemas.microsoft.com/office/drawing/2014/main" id="{45C8D3D8-565C-44DC-BA8F-513866AED64F}"/>
                </a:ext>
              </a:extLst>
            </p:cNvPr>
            <p:cNvSpPr txBox="1"/>
            <p:nvPr/>
          </p:nvSpPr>
          <p:spPr>
            <a:xfrm>
              <a:off x="3162294" y="3612195"/>
              <a:ext cx="1231391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spcBef>
                  <a:spcPts val="0"/>
                </a:spcBef>
                <a:buNone/>
              </a:pPr>
              <a:r>
                <a:rPr lang="en-US" sz="1200" b="1" err="1">
                  <a:solidFill>
                    <a:schemeClr val="tx1"/>
                  </a:solidFill>
                </a:rPr>
                <a:t>Qremote</a:t>
              </a:r>
              <a:r>
                <a:rPr lang="en-US" sz="1200" b="1">
                  <a:solidFill>
                    <a:schemeClr val="tx1"/>
                  </a:solidFill>
                </a:rPr>
                <a:t> App</a:t>
              </a:r>
            </a:p>
          </p:txBody>
        </p:sp>
        <p:sp>
          <p:nvSpPr>
            <p:cNvPr id="61" name="Shape 366">
              <a:extLst>
                <a:ext uri="{FF2B5EF4-FFF2-40B4-BE49-F238E27FC236}">
                  <a16:creationId xmlns:a16="http://schemas.microsoft.com/office/drawing/2014/main" id="{5351781C-25A6-4A5E-BC38-E8B9AD81577F}"/>
                </a:ext>
              </a:extLst>
            </p:cNvPr>
            <p:cNvSpPr txBox="1"/>
            <p:nvPr/>
          </p:nvSpPr>
          <p:spPr>
            <a:xfrm>
              <a:off x="957247" y="2132653"/>
              <a:ext cx="944738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rtl="0">
                <a:spcBef>
                  <a:spcPts val="0"/>
                </a:spcBef>
                <a:buNone/>
              </a:pPr>
              <a:r>
                <a:rPr lang="en-US" sz="1200" b="1">
                  <a:solidFill>
                    <a:schemeClr val="tx1"/>
                  </a:solidFill>
                </a:rPr>
                <a:t>Mouse &amp;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200" b="1">
                  <a:solidFill>
                    <a:schemeClr val="tx1"/>
                  </a:solidFill>
                </a:rPr>
                <a:t>Keyboard</a:t>
              </a:r>
            </a:p>
          </p:txBody>
        </p:sp>
        <p:pic>
          <p:nvPicPr>
            <p:cNvPr id="69" name="Shape 363">
              <a:extLst>
                <a:ext uri="{FF2B5EF4-FFF2-40B4-BE49-F238E27FC236}">
                  <a16:creationId xmlns:a16="http://schemas.microsoft.com/office/drawing/2014/main" id="{C7C2DD2D-21B6-48E3-B10B-07BA3636F5B3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751" y="3170807"/>
              <a:ext cx="558540" cy="9934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5893B165-5D73-42F0-8F53-8625A07FABE4}"/>
                </a:ext>
              </a:extLst>
            </p:cNvPr>
            <p:cNvCxnSpPr/>
            <p:nvPr/>
          </p:nvCxnSpPr>
          <p:spPr>
            <a:xfrm>
              <a:off x="4276294" y="1564957"/>
              <a:ext cx="2686717" cy="13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hape 723">
              <a:extLst>
                <a:ext uri="{FF2B5EF4-FFF2-40B4-BE49-F238E27FC236}">
                  <a16:creationId xmlns:a16="http://schemas.microsoft.com/office/drawing/2014/main" id="{EF9BD1CA-EDEA-4290-A7A4-A0387396EB6E}"/>
                </a:ext>
              </a:extLst>
            </p:cNvPr>
            <p:cNvSpPr/>
            <p:nvPr/>
          </p:nvSpPr>
          <p:spPr>
            <a:xfrm>
              <a:off x="3276585" y="1070462"/>
              <a:ext cx="1562045" cy="156204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Picture 3" descr="C:\Users\Han Tsai\Desktop\HD_直播\radio.png">
              <a:extLst>
                <a:ext uri="{FF2B5EF4-FFF2-40B4-BE49-F238E27FC236}">
                  <a16:creationId xmlns:a16="http://schemas.microsoft.com/office/drawing/2014/main" id="{D702172B-6298-4C34-8F2C-897274644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598" y="3266758"/>
              <a:ext cx="1149553" cy="749782"/>
            </a:xfrm>
            <a:prstGeom prst="rect">
              <a:avLst/>
            </a:prstGeom>
            <a:noFill/>
          </p:spPr>
        </p:pic>
        <p:pic>
          <p:nvPicPr>
            <p:cNvPr id="28" name="Picture 2" descr="C:\Users\Han Tsai\Desktop\HD_直播\MPNITOR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457" y="978759"/>
              <a:ext cx="2250577" cy="1753162"/>
            </a:xfrm>
            <a:prstGeom prst="rect">
              <a:avLst/>
            </a:prstGeom>
            <a:noFill/>
          </p:spPr>
        </p:pic>
        <p:sp>
          <p:nvSpPr>
            <p:cNvPr id="35" name="Shape 246">
              <a:extLst>
                <a:ext uri="{FF2B5EF4-FFF2-40B4-BE49-F238E27FC236}">
                  <a16:creationId xmlns:a16="http://schemas.microsoft.com/office/drawing/2014/main" id="{BF30C804-BD90-4043-BE44-3017AA4A2159}"/>
                </a:ext>
              </a:extLst>
            </p:cNvPr>
            <p:cNvSpPr txBox="1"/>
            <p:nvPr/>
          </p:nvSpPr>
          <p:spPr>
            <a:xfrm>
              <a:off x="1876017" y="1411764"/>
              <a:ext cx="926683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>
                  <a:latin typeface="+mj-lt"/>
                  <a:ea typeface="微軟正黑體" pitchFamily="34" charset="-120"/>
                  <a:sym typeface="Arial"/>
                </a:rPr>
                <a:t>USB</a:t>
              </a:r>
              <a:endParaRPr b="1" i="0" u="none" strike="noStrike" cap="none"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37" name="Shape 246">
              <a:extLst>
                <a:ext uri="{FF2B5EF4-FFF2-40B4-BE49-F238E27FC236}">
                  <a16:creationId xmlns:a16="http://schemas.microsoft.com/office/drawing/2014/main" id="{581F7647-4C0C-4680-84E2-D2AC504BA488}"/>
                </a:ext>
              </a:extLst>
            </p:cNvPr>
            <p:cNvSpPr txBox="1"/>
            <p:nvPr/>
          </p:nvSpPr>
          <p:spPr>
            <a:xfrm>
              <a:off x="2836967" y="2705452"/>
              <a:ext cx="941023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en-US" altLang="zh-TW" b="1">
                  <a:latin typeface="+mj-lt"/>
                  <a:ea typeface="微軟正黑體" pitchFamily="34" charset="-120"/>
                </a:rPr>
                <a:t>Network</a:t>
              </a:r>
            </a:p>
          </p:txBody>
        </p:sp>
        <p:sp>
          <p:nvSpPr>
            <p:cNvPr id="38" name="Shape 246">
              <a:extLst>
                <a:ext uri="{FF2B5EF4-FFF2-40B4-BE49-F238E27FC236}">
                  <a16:creationId xmlns:a16="http://schemas.microsoft.com/office/drawing/2014/main" id="{8C4880CA-8018-447D-94D9-B058EC2AA7E3}"/>
                </a:ext>
              </a:extLst>
            </p:cNvPr>
            <p:cNvSpPr txBox="1"/>
            <p:nvPr/>
          </p:nvSpPr>
          <p:spPr>
            <a:xfrm>
              <a:off x="4428502" y="2708280"/>
              <a:ext cx="941023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zh-TW" altLang="en-US" b="1">
                  <a:latin typeface="+mj-lt"/>
                  <a:ea typeface="微軟正黑體" pitchFamily="34" charset="-120"/>
                </a:rPr>
                <a:t>音源</a:t>
              </a:r>
              <a:endParaRPr lang="en-US" altLang="zh-TW" b="1">
                <a:latin typeface="+mj-lt"/>
                <a:ea typeface="微軟正黑體" pitchFamily="34" charset="-120"/>
              </a:endParaRPr>
            </a:p>
          </p:txBody>
        </p:sp>
        <p:sp>
          <p:nvSpPr>
            <p:cNvPr id="39" name="Shape 246">
              <a:extLst>
                <a:ext uri="{FF2B5EF4-FFF2-40B4-BE49-F238E27FC236}">
                  <a16:creationId xmlns:a16="http://schemas.microsoft.com/office/drawing/2014/main" id="{1F261E8A-E42B-44A5-858E-8AF993B53F2E}"/>
                </a:ext>
              </a:extLst>
            </p:cNvPr>
            <p:cNvSpPr txBox="1"/>
            <p:nvPr/>
          </p:nvSpPr>
          <p:spPr>
            <a:xfrm>
              <a:off x="5052290" y="1411764"/>
              <a:ext cx="885861" cy="307775"/>
            </a:xfrm>
            <a:prstGeom prst="rect">
              <a:avLst/>
            </a:prstGeom>
            <a:solidFill>
              <a:srgbClr val="FFFF0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>
                  <a:latin typeface="+mj-lt"/>
                  <a:ea typeface="微軟正黑體" pitchFamily="34" charset="-120"/>
                  <a:sym typeface="Arial"/>
                </a:rPr>
                <a:t>HDMI</a:t>
              </a:r>
              <a:endParaRPr b="1" i="0" u="none" strike="noStrike" cap="none">
                <a:latin typeface="+mj-lt"/>
                <a:ea typeface="微軟正黑體" pitchFamily="34" charset="-120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60" y="61527"/>
            <a:ext cx="8415067" cy="822960"/>
          </a:xfrm>
        </p:spPr>
        <p:txBody>
          <a:bodyPr>
            <a:normAutofit fontScale="90000"/>
          </a:bodyPr>
          <a:lstStyle/>
          <a:p>
            <a:r>
              <a:rPr lang="en-US" altLang="zh-TW" sz="4000" spc="-150" dirty="0" err="1"/>
              <a:t>HybridDesk</a:t>
            </a:r>
            <a:r>
              <a:rPr lang="en-US" altLang="zh-TW" sz="4000" spc="-150" dirty="0"/>
              <a:t> Station，</a:t>
            </a:r>
            <a:r>
              <a:rPr lang="zh-CN" altLang="en-US" sz="4000" spc="-150" dirty="0"/>
              <a:t>影音應用樣樣行</a:t>
            </a:r>
            <a:r>
              <a:rPr lang="en-US" altLang="zh-TW" sz="4000" spc="-150" dirty="0"/>
              <a:t> </a:t>
            </a:r>
            <a:endParaRPr lang="en-US" spc="-150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6637827-84CB-4BA7-A35F-85ADCB529D34}"/>
              </a:ext>
            </a:extLst>
          </p:cNvPr>
          <p:cNvGrpSpPr/>
          <p:nvPr/>
        </p:nvGrpSpPr>
        <p:grpSpPr>
          <a:xfrm>
            <a:off x="1266709" y="1880548"/>
            <a:ext cx="5053109" cy="1159225"/>
            <a:chOff x="1266709" y="1880548"/>
            <a:chExt cx="5053109" cy="115922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1195480-AADC-4CAA-B740-DBF2DA6B5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D5B087A-2D72-451E-8AE4-0C75B6C59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880548"/>
              <a:ext cx="4408883" cy="1159225"/>
            </a:xfrm>
            <a:prstGeom prst="rect">
              <a:avLst/>
            </a:prstGeom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912D409C-997A-4792-BEFE-3DE801F2A5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30" y="1213839"/>
            <a:ext cx="981609" cy="9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60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/>
          <a:lstStyle/>
          <a:p>
            <a:pPr lvl="0"/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779798-3CB9-4B80-8444-085906504C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1129259"/>
            <a:ext cx="2313073" cy="5401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D8A5151-3955-4172-9234-909758ED231D}"/>
              </a:ext>
            </a:extLst>
          </p:cNvPr>
          <p:cNvSpPr txBox="1"/>
          <p:nvPr/>
        </p:nvSpPr>
        <p:spPr>
          <a:xfrm>
            <a:off x="647910" y="1155133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系統管理工具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EC00E3-9AA0-4F8B-A74D-46402FADB5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74" y="2381436"/>
            <a:ext cx="2313073" cy="54017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CA92B5-AE45-494B-8D65-049D869D8757}"/>
              </a:ext>
            </a:extLst>
          </p:cNvPr>
          <p:cNvSpPr txBox="1"/>
          <p:nvPr/>
        </p:nvSpPr>
        <p:spPr>
          <a:xfrm>
            <a:off x="3330314" y="2407310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多媒體資料管理工具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A2DDEEF-CB59-451E-B2CE-DA4A6AB4B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2407310"/>
            <a:ext cx="2313073" cy="540171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9A703C44-05C5-4825-952F-24447B23954D}"/>
              </a:ext>
            </a:extLst>
          </p:cNvPr>
          <p:cNvSpPr txBox="1"/>
          <p:nvPr/>
        </p:nvSpPr>
        <p:spPr>
          <a:xfrm>
            <a:off x="647910" y="2433184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ea typeface="微軟正黑體" pitchFamily="34" charset="-120"/>
              </a:rPr>
              <a:t>多媒體播放工具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B9E9929-08C0-4291-BD92-A48ED721CD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74" y="1129259"/>
            <a:ext cx="2313073" cy="54017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232F5ED-3DDE-4E49-8128-9B440B572515}"/>
              </a:ext>
            </a:extLst>
          </p:cNvPr>
          <p:cNvSpPr txBox="1"/>
          <p:nvPr/>
        </p:nvSpPr>
        <p:spPr>
          <a:xfrm>
            <a:off x="3508876" y="1155133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ea typeface="微軟正黑體" pitchFamily="34" charset="-120"/>
              </a:rPr>
              <a:t>監控管理工具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89FB96A-8CB7-494C-AC83-60FC4AD158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638" y="2355562"/>
            <a:ext cx="2313073" cy="540171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CD0B3CE2-9518-4E2C-B04B-9556C6C6CC92}"/>
              </a:ext>
            </a:extLst>
          </p:cNvPr>
          <p:cNvSpPr txBox="1"/>
          <p:nvPr/>
        </p:nvSpPr>
        <p:spPr>
          <a:xfrm>
            <a:off x="6191280" y="2381436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瀏覽器與文件工具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43DC500-887D-4E74-8EC6-309AB82DEC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119" y="1129259"/>
            <a:ext cx="2313073" cy="54017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51103FC-334D-44A7-9592-4BDF52249DBF}"/>
              </a:ext>
            </a:extLst>
          </p:cNvPr>
          <p:cNvSpPr txBox="1"/>
          <p:nvPr/>
        </p:nvSpPr>
        <p:spPr>
          <a:xfrm>
            <a:off x="6361321" y="1155133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通訊與社群軟體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E63F4FE7-B902-449F-818E-8A2EDA646EA8}"/>
              </a:ext>
            </a:extLst>
          </p:cNvPr>
          <p:cNvSpPr txBox="1"/>
          <p:nvPr/>
        </p:nvSpPr>
        <p:spPr>
          <a:xfrm>
            <a:off x="424581" y="1564322"/>
            <a:ext cx="20183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QTS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File Station HD</a:t>
            </a:r>
            <a:endParaRPr lang="zh-TW" altLang="en-US" sz="1600" b="1">
              <a:latin typeface="+mn-lt"/>
              <a:ea typeface="微軟正黑體" pitchFamily="34" charset="-12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0FD993C-4EC8-4888-8561-2EB00FF63A00}"/>
              </a:ext>
            </a:extLst>
          </p:cNvPr>
          <p:cNvSpPr txBox="1"/>
          <p:nvPr/>
        </p:nvSpPr>
        <p:spPr>
          <a:xfrm>
            <a:off x="3294659" y="1564322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Surveillance Station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QVR Pro Client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B920F224-86FC-41B3-8507-67C7A6ABB0F7}"/>
              </a:ext>
            </a:extLst>
          </p:cNvPr>
          <p:cNvSpPr txBox="1"/>
          <p:nvPr/>
        </p:nvSpPr>
        <p:spPr>
          <a:xfrm>
            <a:off x="6066638" y="1564322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Skype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Facebook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00EA2C3-F086-4180-A316-69471F6A53E0}"/>
              </a:ext>
            </a:extLst>
          </p:cNvPr>
          <p:cNvSpPr txBox="1"/>
          <p:nvPr/>
        </p:nvSpPr>
        <p:spPr>
          <a:xfrm>
            <a:off x="424581" y="2836588"/>
            <a:ext cx="2424981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HD Player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+mn-lt"/>
                <a:ea typeface="微軟正黑體" pitchFamily="34" charset="-120"/>
              </a:rPr>
              <a:t>OceanKTV</a:t>
            </a:r>
            <a:endParaRPr lang="en-US" altLang="zh-TW" sz="1600" b="1">
              <a:latin typeface="+mn-lt"/>
              <a:ea typeface="微軟正黑體" pitchFamily="34" charset="-120"/>
            </a:endParaRP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YouTube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Clementine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Plex Home Theater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Spotify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TuneIn Radio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020AF15F-A367-47E6-8DD6-A485730649F4}"/>
              </a:ext>
            </a:extLst>
          </p:cNvPr>
          <p:cNvSpPr txBox="1"/>
          <p:nvPr/>
        </p:nvSpPr>
        <p:spPr>
          <a:xfrm>
            <a:off x="3294659" y="2836588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Photo Station HD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Video Station HD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Music Station HD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0EA9DB2-A0F2-4D56-80F0-5A0D6E75E45D}"/>
              </a:ext>
            </a:extLst>
          </p:cNvPr>
          <p:cNvSpPr txBox="1"/>
          <p:nvPr/>
        </p:nvSpPr>
        <p:spPr>
          <a:xfrm>
            <a:off x="6066638" y="2836588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Chrome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Firefox</a:t>
            </a:r>
          </a:p>
          <a:p>
            <a:pPr marL="179388" indent="-179388" fontAlgn="base">
              <a:buClr>
                <a:srgbClr val="FF0066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n-lt"/>
                <a:ea typeface="微軟正黑體" pitchFamily="34" charset="-120"/>
              </a:rPr>
              <a:t>LibreOffice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13" y="68359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TW" sz="3600" dirty="0"/>
              <a:t>HD</a:t>
            </a:r>
            <a:r>
              <a:rPr lang="zh-TW" altLang="en-US" sz="3600" dirty="0"/>
              <a:t> </a:t>
            </a:r>
            <a:r>
              <a:rPr lang="en-US" altLang="zh-TW" sz="3600" dirty="0"/>
              <a:t>Station </a:t>
            </a:r>
            <a:r>
              <a:rPr lang="zh-TW" altLang="en-US" sz="3600" dirty="0"/>
              <a:t>應用管理工具</a:t>
            </a:r>
            <a:endParaRPr lang="en-US" sz="3600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2892D55-FB4F-46EA-A43A-F4A3A20FABAD}"/>
              </a:ext>
            </a:extLst>
          </p:cNvPr>
          <p:cNvGrpSpPr/>
          <p:nvPr/>
        </p:nvGrpSpPr>
        <p:grpSpPr>
          <a:xfrm>
            <a:off x="1958223" y="2104493"/>
            <a:ext cx="7833271" cy="2636964"/>
            <a:chOff x="2097203" y="2059116"/>
            <a:chExt cx="7833271" cy="2636964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DA40D666-D1DA-4C75-9AAA-823DE9ADC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203" y="4178870"/>
              <a:ext cx="7833271" cy="51721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3046A61-AF5B-46F5-8833-3B6E1CAB4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1762" y="2059116"/>
              <a:ext cx="6724155" cy="249343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67014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15">
            <a:extLst>
              <a:ext uri="{FF2B5EF4-FFF2-40B4-BE49-F238E27FC236}">
                <a16:creationId xmlns:a16="http://schemas.microsoft.com/office/drawing/2014/main" id="{B60A000A-EDD9-4F9A-87BF-6ED7D448B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33" y="1500350"/>
            <a:ext cx="917433" cy="823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CCFC5-0F05-4040-A792-B34986FF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err="1"/>
              <a:t>QButton</a:t>
            </a:r>
            <a:r>
              <a:rPr lang="en-US" altLang="zh-TW" sz="3600" dirty="0"/>
              <a:t> </a:t>
            </a:r>
            <a:r>
              <a:rPr lang="zh-TW" altLang="en-US" sz="3600" dirty="0"/>
              <a:t>讓您隨心設定，一鍵開啟</a:t>
            </a:r>
            <a:endParaRPr lang="en-US" sz="3600" dirty="0"/>
          </a:p>
        </p:txBody>
      </p:sp>
      <p:sp>
        <p:nvSpPr>
          <p:cNvPr id="3" name="Shape 704">
            <a:extLst>
              <a:ext uri="{FF2B5EF4-FFF2-40B4-BE49-F238E27FC236}">
                <a16:creationId xmlns:a16="http://schemas.microsoft.com/office/drawing/2014/main" id="{785CB218-BBD9-0749-B821-83AFCA698EBA}"/>
              </a:ext>
            </a:extLst>
          </p:cNvPr>
          <p:cNvSpPr txBox="1"/>
          <p:nvPr/>
        </p:nvSpPr>
        <p:spPr>
          <a:xfrm>
            <a:off x="1368372" y="1571858"/>
            <a:ext cx="3857652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播放您喜愛的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歌曲清單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，並可將其他按鍵設為播放前一首或下一首曲目</a:t>
            </a:r>
          </a:p>
        </p:txBody>
      </p:sp>
      <p:sp>
        <p:nvSpPr>
          <p:cNvPr id="4" name="Shape 704">
            <a:extLst>
              <a:ext uri="{FF2B5EF4-FFF2-40B4-BE49-F238E27FC236}">
                <a16:creationId xmlns:a16="http://schemas.microsoft.com/office/drawing/2014/main" id="{B3EBEE45-221B-0D4E-8887-3D3DC70F39D5}"/>
              </a:ext>
            </a:extLst>
          </p:cNvPr>
          <p:cNvSpPr txBox="1"/>
          <p:nvPr/>
        </p:nvSpPr>
        <p:spPr>
          <a:xfrm>
            <a:off x="1368372" y="2571750"/>
            <a:ext cx="3643338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觀看預設的 </a:t>
            </a:r>
            <a:r>
              <a:rPr 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Surveillance Station 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攝影機頻道，秒速開啟監控保心安</a:t>
            </a:r>
          </a:p>
        </p:txBody>
      </p:sp>
      <p:sp>
        <p:nvSpPr>
          <p:cNvPr id="6" name="Shape 704">
            <a:extLst>
              <a:ext uri="{FF2B5EF4-FFF2-40B4-BE49-F238E27FC236}">
                <a16:creationId xmlns:a16="http://schemas.microsoft.com/office/drawing/2014/main" id="{DC9EC94F-20AE-EF49-B1BB-C73AB917933C}"/>
              </a:ext>
            </a:extLst>
          </p:cNvPr>
          <p:cNvSpPr txBox="1"/>
          <p:nvPr/>
        </p:nvSpPr>
        <p:spPr>
          <a:xfrm>
            <a:off x="1368372" y="3739713"/>
            <a:ext cx="3816424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一鍵重啟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關閉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，快速又便利</a:t>
            </a:r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675EAAE2-67EB-4DD4-8FA4-35D81A5F8AA8}"/>
              </a:ext>
            </a:extLst>
          </p:cNvPr>
          <p:cNvSpPr txBox="1"/>
          <p:nvPr/>
        </p:nvSpPr>
        <p:spPr>
          <a:xfrm>
            <a:off x="7244878" y="1321878"/>
            <a:ext cx="26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附贈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RM-IR004 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紅外線遙控器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D1E8623-8E2E-4FC9-A07F-D6DBCDC5AF59}"/>
              </a:ext>
            </a:extLst>
          </p:cNvPr>
          <p:cNvGrpSpPr/>
          <p:nvPr/>
        </p:nvGrpSpPr>
        <p:grpSpPr>
          <a:xfrm>
            <a:off x="450333" y="1500350"/>
            <a:ext cx="917433" cy="823817"/>
            <a:chOff x="450333" y="1500350"/>
            <a:chExt cx="917433" cy="82381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60A000A-EDD9-4F9A-87BF-6ED7D448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1500350"/>
              <a:ext cx="917433" cy="823817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304FBE74-7B2F-4AE0-8A41-10501B91A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3006" y="1652601"/>
              <a:ext cx="388833" cy="456672"/>
            </a:xfrm>
            <a:prstGeom prst="rect">
              <a:avLst/>
            </a:prstGeom>
            <a:effectLst>
              <a:innerShdw blurRad="38100">
                <a:schemeClr val="tx1">
                  <a:lumMod val="65000"/>
                  <a:lumOff val="35000"/>
                </a:schemeClr>
              </a:innerShdw>
            </a:effectLst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33638BA-7BAC-47C5-9E42-A90EB73BBCA5}"/>
              </a:ext>
            </a:extLst>
          </p:cNvPr>
          <p:cNvGrpSpPr/>
          <p:nvPr/>
        </p:nvGrpSpPr>
        <p:grpSpPr>
          <a:xfrm>
            <a:off x="450333" y="2527288"/>
            <a:ext cx="917433" cy="823817"/>
            <a:chOff x="450333" y="2527288"/>
            <a:chExt cx="917433" cy="82381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BBAC5D40-77B9-4276-8466-F4BF267F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2527288"/>
              <a:ext cx="917433" cy="823817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261D75E6-C70D-4AFF-8212-119B0DBBF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2717" y="2716232"/>
              <a:ext cx="366029" cy="439632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74DE9C64-8334-4773-92AB-98E9F69E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27" y="3558598"/>
            <a:ext cx="917433" cy="82381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5107D6BC-53E7-4BF5-A9F4-EC6CD969E4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3853" y="3739713"/>
            <a:ext cx="414472" cy="450058"/>
          </a:xfrm>
          <a:prstGeom prst="rect">
            <a:avLst/>
          </a:prstGeom>
          <a:effectLst>
            <a:innerShdw blurRad="38100">
              <a:prstClr val="black"/>
            </a:innerShdw>
          </a:effectLst>
        </p:spPr>
      </p:pic>
      <p:grpSp>
        <p:nvGrpSpPr>
          <p:cNvPr id="47" name="群組 46">
            <a:extLst>
              <a:ext uri="{FF2B5EF4-FFF2-40B4-BE49-F238E27FC236}">
                <a16:creationId xmlns:a16="http://schemas.microsoft.com/office/drawing/2014/main" id="{3D9B25AF-8DD3-4B4D-9AB4-0573544EA0CA}"/>
              </a:ext>
            </a:extLst>
          </p:cNvPr>
          <p:cNvGrpSpPr/>
          <p:nvPr/>
        </p:nvGrpSpPr>
        <p:grpSpPr>
          <a:xfrm>
            <a:off x="5139253" y="982793"/>
            <a:ext cx="2927035" cy="3665720"/>
            <a:chOff x="5031607" y="1207224"/>
            <a:chExt cx="2927035" cy="3665720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B64B4AD-91C3-4724-B3C0-DA2CF83BB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5738" y="1207224"/>
              <a:ext cx="1281034" cy="3665720"/>
            </a:xfrm>
            <a:prstGeom prst="rect">
              <a:avLst/>
            </a:prstGeom>
            <a:effectLst>
              <a:reflection blurRad="76200" stA="46000" endPos="37000" dir="5400000" sy="-100000" algn="bl" rotWithShape="0"/>
            </a:effectLst>
          </p:spPr>
        </p:pic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413671A3-C604-41D9-A664-E68DF5E3718A}"/>
                </a:ext>
              </a:extLst>
            </p:cNvPr>
            <p:cNvCxnSpPr>
              <a:cxnSpLocks/>
            </p:cNvCxnSpPr>
            <p:nvPr/>
          </p:nvCxnSpPr>
          <p:spPr>
            <a:xfrm>
              <a:off x="6709628" y="3582874"/>
              <a:ext cx="9211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9377B788-087A-4A17-9147-A3A47009F66F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09" y="3856655"/>
              <a:ext cx="372251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C2D55769-473F-43C2-A067-3DFD7B1CCEF0}"/>
                </a:ext>
              </a:extLst>
            </p:cNvPr>
            <p:cNvCxnSpPr>
              <a:cxnSpLocks/>
            </p:cNvCxnSpPr>
            <p:nvPr/>
          </p:nvCxnSpPr>
          <p:spPr>
            <a:xfrm>
              <a:off x="5955738" y="4118735"/>
              <a:ext cx="532709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366359F6-4046-4B04-A833-0179D71ADC48}"/>
                </a:ext>
              </a:extLst>
            </p:cNvPr>
            <p:cNvCxnSpPr/>
            <p:nvPr/>
          </p:nvCxnSpPr>
          <p:spPr>
            <a:xfrm>
              <a:off x="5313753" y="3848563"/>
              <a:ext cx="87394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38B4AC2-3D62-47C7-B06D-D455FF9D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31607" y="3550078"/>
              <a:ext cx="388833" cy="456672"/>
            </a:xfrm>
            <a:prstGeom prst="rect">
              <a:avLst/>
            </a:prstGeom>
            <a:effectLst>
              <a:innerShdw blurRad="38100">
                <a:schemeClr val="tx1">
                  <a:lumMod val="65000"/>
                  <a:lumOff val="35000"/>
                </a:schemeClr>
              </a:innerShdw>
            </a:effectLst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6C56CF44-3277-4803-BD8A-981A1DBC1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92613" y="3338782"/>
              <a:ext cx="366029" cy="439632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836AAE2F-5156-41BE-AED4-2F44F5C7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6509" y="3856655"/>
              <a:ext cx="414472" cy="450058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29E64EFC-ADB7-4D76-9919-2F8F00BCC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137232" y="3728450"/>
              <a:ext cx="436856" cy="472584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90233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E23A578-1FF3-4411-96B8-C8E6DBD5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462" y="144277"/>
            <a:ext cx="6771465" cy="4670951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2800">
              <a:latin typeface="微軟正黑體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C56D4FB-ECB7-4DFE-930E-CB42546E7125}"/>
              </a:ext>
            </a:extLst>
          </p:cNvPr>
          <p:cNvSpPr txBox="1"/>
          <p:nvPr/>
        </p:nvSpPr>
        <p:spPr>
          <a:xfrm>
            <a:off x="4649791" y="1413683"/>
            <a:ext cx="3230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HDMI 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連接 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與螢幕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672ED78-BFB9-4F5B-A2C5-75A7EA9241D5}"/>
              </a:ext>
            </a:extLst>
          </p:cNvPr>
          <p:cNvSpPr/>
          <p:nvPr/>
        </p:nvSpPr>
        <p:spPr>
          <a:xfrm>
            <a:off x="4168141" y="1328564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/>
              <a:t>1</a:t>
            </a:r>
            <a:endParaRPr lang="zh-TW" altLang="en-US" sz="3200" b="1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94A528-F566-4B50-A7BF-97EF7297E1F8}"/>
              </a:ext>
            </a:extLst>
          </p:cNvPr>
          <p:cNvSpPr txBox="1"/>
          <p:nvPr/>
        </p:nvSpPr>
        <p:spPr>
          <a:xfrm>
            <a:off x="3171347" y="4508877"/>
            <a:ext cx="326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再將滑鼠和鍵盤接到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即成為 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個人電腦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!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7E8B62A-117D-4984-8B20-48C02DDADA7D}"/>
              </a:ext>
            </a:extLst>
          </p:cNvPr>
          <p:cNvSpPr/>
          <p:nvPr/>
        </p:nvSpPr>
        <p:spPr>
          <a:xfrm>
            <a:off x="2693789" y="4557449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/>
              <a:t>2</a:t>
            </a:r>
            <a:endParaRPr lang="zh-TW" altLang="en-US" sz="3200" b="1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0DD68AF-FC17-48C3-AE96-ED55F04DD5C6}"/>
              </a:ext>
            </a:extLst>
          </p:cNvPr>
          <p:cNvGrpSpPr/>
          <p:nvPr/>
        </p:nvGrpSpPr>
        <p:grpSpPr>
          <a:xfrm>
            <a:off x="6885447" y="2181697"/>
            <a:ext cx="2531284" cy="1476250"/>
            <a:chOff x="6550576" y="1968381"/>
            <a:chExt cx="2278091" cy="1328588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26AD3D5-CA50-44C9-9D22-6CC9B6305534}"/>
                </a:ext>
              </a:extLst>
            </p:cNvPr>
            <p:cNvSpPr/>
            <p:nvPr/>
          </p:nvSpPr>
          <p:spPr>
            <a:xfrm>
              <a:off x="6574990" y="2030016"/>
              <a:ext cx="2253677" cy="12669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6A700192-E3A3-4416-81E3-C335D0E6B676}"/>
                </a:ext>
              </a:extLst>
            </p:cNvPr>
            <p:cNvSpPr txBox="1"/>
            <p:nvPr/>
          </p:nvSpPr>
          <p:spPr>
            <a:xfrm>
              <a:off x="6668983" y="2367798"/>
              <a:ext cx="2076222" cy="85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TW" altLang="en-US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</a:t>
              </a:r>
              <a:r>
                <a:rPr lang="en-US" altLang="zh-TW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Ubuntu 14.04</a:t>
              </a:r>
            </a:p>
            <a:p>
              <a:pPr>
                <a:buFont typeface="Arial" pitchFamily="34" charset="0"/>
                <a:buChar char="•"/>
              </a:pPr>
              <a:r>
                <a:rPr lang="zh-TW" altLang="en-US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</a:t>
              </a:r>
              <a:r>
                <a:rPr lang="en-US" altLang="zh-TW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Ubuntu 16.04</a:t>
              </a:r>
            </a:p>
            <a:p>
              <a:pPr>
                <a:buFont typeface="Arial" pitchFamily="34" charset="0"/>
                <a:buChar char="•"/>
              </a:pPr>
              <a:r>
                <a:rPr lang="zh-TW" altLang="en-US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特別支援中文版 </a:t>
              </a:r>
              <a:endParaRPr lang="en-US" altLang="zh-TW" sz="1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endParaRPr>
            </a:p>
            <a:p>
              <a:r>
                <a:rPr lang="zh-TW" altLang="en-US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  </a:t>
              </a:r>
              <a:r>
                <a:rPr lang="en-US" altLang="zh-TW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Ubuntu </a:t>
              </a:r>
              <a:r>
                <a:rPr lang="en-US" altLang="zh-TW" sz="14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Kylin</a:t>
              </a:r>
              <a:r>
                <a:rPr lang="zh-TW" altLang="en-US" sz="14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優麒麟</a:t>
              </a:r>
              <a:endParaRPr lang="en-US" altLang="zh-TW" sz="1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CBBD3F4-7928-4601-B660-ABA7D9BDA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576" y="1968381"/>
              <a:ext cx="2194629" cy="496664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29A80ACE-ED3A-4580-80BF-0B41ABBFAE80}"/>
                </a:ext>
              </a:extLst>
            </p:cNvPr>
            <p:cNvSpPr txBox="1"/>
            <p:nvPr/>
          </p:nvSpPr>
          <p:spPr>
            <a:xfrm>
              <a:off x="6660373" y="1983912"/>
              <a:ext cx="2076223" cy="30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16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提供多版本 </a:t>
              </a:r>
              <a:r>
                <a:rPr lang="en-US" altLang="zh-TW" sz="1600" b="1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Ubuntu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45FC5F-3450-3D4F-99E3-AE2DCDD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99" y="36595"/>
            <a:ext cx="7886700" cy="822960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/>
              </a:rPr>
              <a:t>Linux Station 讓 NAS 變身 Ubuntu </a:t>
            </a:r>
            <a:r>
              <a:rPr lang="en-US" altLang="zh-TW" sz="3200" dirty="0">
                <a:latin typeface="微軟正黑體"/>
              </a:rPr>
              <a:t>PC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4645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FF8FB669-8C77-495F-A433-968FAE9B2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172" y="4778619"/>
            <a:ext cx="3738169" cy="44622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3C97C4EA-4226-40FB-AAF1-79D756D573BC}"/>
              </a:ext>
            </a:extLst>
          </p:cNvPr>
          <p:cNvGrpSpPr/>
          <p:nvPr/>
        </p:nvGrpSpPr>
        <p:grpSpPr>
          <a:xfrm>
            <a:off x="5550638" y="925226"/>
            <a:ext cx="2517918" cy="1165190"/>
            <a:chOff x="354129" y="2673591"/>
            <a:chExt cx="1524144" cy="1021069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8181827-06C0-478F-A314-D1409B69AF12}"/>
                </a:ext>
              </a:extLst>
            </p:cNvPr>
            <p:cNvSpPr/>
            <p:nvPr/>
          </p:nvSpPr>
          <p:spPr>
            <a:xfrm>
              <a:off x="374602" y="2855173"/>
              <a:ext cx="1503671" cy="8394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D88BC65-30AF-4601-9434-8166A5E9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9" y="2673591"/>
              <a:ext cx="1451024" cy="689046"/>
            </a:xfrm>
            <a:prstGeom prst="rect">
              <a:avLst/>
            </a:prstGeom>
          </p:spPr>
        </p:pic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087F56B8-217C-4FDC-9D75-7825BD24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latin typeface="微軟正黑體" pitchFamily="34" charset="-120"/>
              </a:rPr>
              <a:t>Linux Station</a:t>
            </a:r>
            <a:r>
              <a:rPr lang="zh-TW" altLang="en-US" sz="3600" dirty="0">
                <a:latin typeface="微軟正黑體" pitchFamily="34" charset="-120"/>
              </a:rPr>
              <a:t> </a:t>
            </a:r>
            <a:r>
              <a:rPr lang="en-US" altLang="zh-TW" sz="3600" dirty="0">
                <a:latin typeface="微軟正黑體" pitchFamily="34" charset="-120"/>
              </a:rPr>
              <a:t>+ </a:t>
            </a:r>
            <a:r>
              <a:rPr lang="en-US" altLang="zh-TW" sz="3600" dirty="0" err="1">
                <a:latin typeface="微軟正黑體" pitchFamily="34" charset="-120"/>
              </a:rPr>
              <a:t>Kodi</a:t>
            </a:r>
            <a:r>
              <a:rPr lang="en-US" altLang="zh-TW" sz="3600" dirty="0">
                <a:latin typeface="微軟正黑體" pitchFamily="34" charset="-120"/>
              </a:rPr>
              <a:t> </a:t>
            </a:r>
            <a:r>
              <a:rPr lang="zh-CN" altLang="en-US" sz="3600" dirty="0">
                <a:latin typeface="微軟正黑體" pitchFamily="34" charset="-120"/>
              </a:rPr>
              <a:t>什麼都能播</a:t>
            </a:r>
            <a:endParaRPr lang="zh-TW" altLang="en-US" sz="3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43753-324C-4C4C-8C9C-AB3AF291EC45}"/>
              </a:ext>
            </a:extLst>
          </p:cNvPr>
          <p:cNvSpPr txBox="1"/>
          <p:nvPr/>
        </p:nvSpPr>
        <p:spPr>
          <a:xfrm>
            <a:off x="5725137" y="925225"/>
            <a:ext cx="243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KODI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直接播放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中的多媒體檔案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F47CB92-171F-4383-B498-B3AE10F1E2BF}"/>
              </a:ext>
            </a:extLst>
          </p:cNvPr>
          <p:cNvSpPr txBox="1"/>
          <p:nvPr/>
        </p:nvSpPr>
        <p:spPr>
          <a:xfrm>
            <a:off x="5671434" y="1599196"/>
            <a:ext cx="249124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6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安裝完成就可立即使用</a:t>
            </a:r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FFF1B82-01B3-4ADD-AC17-1E8ED570FF31}"/>
              </a:ext>
            </a:extLst>
          </p:cNvPr>
          <p:cNvGrpSpPr/>
          <p:nvPr/>
        </p:nvGrpSpPr>
        <p:grpSpPr>
          <a:xfrm>
            <a:off x="-8767" y="895740"/>
            <a:ext cx="5205392" cy="3471984"/>
            <a:chOff x="-626901" y="709485"/>
            <a:chExt cx="7855357" cy="5239503"/>
          </a:xfrm>
        </p:grpSpPr>
        <p:pic>
          <p:nvPicPr>
            <p:cNvPr id="3" name="Picture 2" descr="C:\Users\Judy Chen\Desktop\Image 8.png">
              <a:extLst>
                <a:ext uri="{FF2B5EF4-FFF2-40B4-BE49-F238E27FC236}">
                  <a16:creationId xmlns:a16="http://schemas.microsoft.com/office/drawing/2014/main" id="{FF8A6B39-4863-40E2-88F7-E9D3C6492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626901" y="709485"/>
              <a:ext cx="7563671" cy="4245010"/>
            </a:xfrm>
            <a:prstGeom prst="rect">
              <a:avLst/>
            </a:prstGeom>
            <a:noFill/>
          </p:spPr>
        </p:pic>
        <p:pic>
          <p:nvPicPr>
            <p:cNvPr id="4" name="Picture 3" descr="C:\Users\Judy Chen\Desktop\despite-the-massive-crackdown-by-authorities-these-are-the-working-kodi-add-ons-available-on-the-web-youtube.png">
              <a:extLst>
                <a:ext uri="{FF2B5EF4-FFF2-40B4-BE49-F238E27FC236}">
                  <a16:creationId xmlns:a16="http://schemas.microsoft.com/office/drawing/2014/main" id="{345C5292-742A-426E-B2E9-A45FF3E5E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017"/>
            <a:stretch>
              <a:fillRect/>
            </a:stretch>
          </p:blipFill>
          <p:spPr bwMode="auto">
            <a:xfrm>
              <a:off x="500449" y="2376397"/>
              <a:ext cx="6728007" cy="3572591"/>
            </a:xfrm>
            <a:prstGeom prst="rect">
              <a:avLst/>
            </a:prstGeom>
            <a:noFill/>
          </p:spPr>
        </p:pic>
      </p:grpSp>
      <p:grpSp>
        <p:nvGrpSpPr>
          <p:cNvPr id="13" name="群組 17">
            <a:extLst>
              <a:ext uri="{FF2B5EF4-FFF2-40B4-BE49-F238E27FC236}">
                <a16:creationId xmlns:a16="http://schemas.microsoft.com/office/drawing/2014/main" id="{526E4EE9-F040-994C-A023-50FFB4C23BB4}"/>
              </a:ext>
            </a:extLst>
          </p:cNvPr>
          <p:cNvGrpSpPr/>
          <p:nvPr/>
        </p:nvGrpSpPr>
        <p:grpSpPr>
          <a:xfrm>
            <a:off x="4982432" y="2043686"/>
            <a:ext cx="4161568" cy="2521148"/>
            <a:chOff x="354128" y="2673591"/>
            <a:chExt cx="2033321" cy="1633054"/>
          </a:xfrm>
        </p:grpSpPr>
        <p:sp>
          <p:nvSpPr>
            <p:cNvPr id="14" name="矩形: 圓角 18">
              <a:extLst>
                <a:ext uri="{FF2B5EF4-FFF2-40B4-BE49-F238E27FC236}">
                  <a16:creationId xmlns:a16="http://schemas.microsoft.com/office/drawing/2014/main" id="{A33F6ADC-11B5-C749-8F5A-381B61CDDA7D}"/>
                </a:ext>
              </a:extLst>
            </p:cNvPr>
            <p:cNvSpPr/>
            <p:nvPr/>
          </p:nvSpPr>
          <p:spPr>
            <a:xfrm>
              <a:off x="374602" y="3005743"/>
              <a:ext cx="2012847" cy="13009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9">
              <a:extLst>
                <a:ext uri="{FF2B5EF4-FFF2-40B4-BE49-F238E27FC236}">
                  <a16:creationId xmlns:a16="http://schemas.microsoft.com/office/drawing/2014/main" id="{5DE4EA1F-89A0-4842-A538-E8FA4A14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8" y="2673591"/>
              <a:ext cx="1830291" cy="689046"/>
            </a:xfrm>
            <a:prstGeom prst="rect">
              <a:avLst/>
            </a:prstGeom>
          </p:spPr>
        </p:pic>
      </p:grpSp>
      <p:sp>
        <p:nvSpPr>
          <p:cNvPr id="16" name="矩形: 圓角 20">
            <a:extLst>
              <a:ext uri="{FF2B5EF4-FFF2-40B4-BE49-F238E27FC236}">
                <a16:creationId xmlns:a16="http://schemas.microsoft.com/office/drawing/2014/main" id="{3FAB46C3-2ABB-F443-9AE4-508559618D27}"/>
              </a:ext>
            </a:extLst>
          </p:cNvPr>
          <p:cNvSpPr/>
          <p:nvPr/>
        </p:nvSpPr>
        <p:spPr>
          <a:xfrm>
            <a:off x="5236081" y="2176197"/>
            <a:ext cx="466135" cy="4661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54CB9536-DDF8-1343-A24B-8E4BDD8FC6EF}"/>
              </a:ext>
            </a:extLst>
          </p:cNvPr>
          <p:cNvSpPr txBox="1">
            <a:spLocks/>
          </p:cNvSpPr>
          <p:nvPr/>
        </p:nvSpPr>
        <p:spPr>
          <a:xfrm>
            <a:off x="4942348" y="2813156"/>
            <a:ext cx="4284050" cy="1109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0375" indent="-285750">
              <a:buFont typeface="Wingdings" panose="05000000000000000000" pitchFamily="2" charset="2"/>
              <a:buChar char="l"/>
            </a:pPr>
            <a:r>
              <a:rPr lang="zh-TW" altLang="en-US" sz="1600"/>
              <a:t>在 </a:t>
            </a:r>
            <a:r>
              <a:rPr lang="en-US" altLang="zh-TW" sz="1600"/>
              <a:t>Ubuntu</a:t>
            </a:r>
            <a:r>
              <a:rPr lang="zh-TW" altLang="en-US" sz="1600"/>
              <a:t> 中的 </a:t>
            </a:r>
            <a:r>
              <a:rPr lang="en-US" altLang="zh-TW" sz="1600"/>
              <a:t>KODI</a:t>
            </a:r>
            <a:r>
              <a:rPr lang="zh-TW" altLang="en-US" sz="1600"/>
              <a:t> 安裝</a:t>
            </a:r>
            <a:r>
              <a:rPr lang="en-US" altLang="zh-TW" sz="1600"/>
              <a:t> Video</a:t>
            </a:r>
            <a:r>
              <a:rPr lang="zh-TW" altLang="en-US" sz="1600"/>
              <a:t> </a:t>
            </a:r>
            <a:r>
              <a:rPr lang="en-US" altLang="zh-TW" sz="1600"/>
              <a:t>HD</a:t>
            </a:r>
            <a:r>
              <a:rPr lang="zh-TW" altLang="en-US" sz="1600"/>
              <a:t> </a:t>
            </a:r>
            <a:endParaRPr lang="en-US" altLang="zh-TW" sz="1600"/>
          </a:p>
          <a:p>
            <a:pPr marL="460375" indent="-285750">
              <a:buFont typeface="Wingdings" panose="05000000000000000000" pitchFamily="2" charset="2"/>
              <a:buChar char="l"/>
            </a:pPr>
            <a:r>
              <a:rPr lang="zh-TW" altLang="en-US" sz="1600"/>
              <a:t>享有完整支援 </a:t>
            </a:r>
            <a:r>
              <a:rPr lang="en-CA" altLang="zh-TW" sz="1600"/>
              <a:t>Video Station</a:t>
            </a:r>
            <a:r>
              <a:rPr lang="zh-TW" altLang="en-US" sz="1600"/>
              <a:t> 功能</a:t>
            </a:r>
            <a:endParaRPr lang="en-US" altLang="zh-TW" sz="1600"/>
          </a:p>
          <a:p>
            <a:pPr marL="174625"/>
            <a:r>
              <a:rPr lang="zh-TW" altLang="en-US" sz="1600"/>
              <a:t>      </a:t>
            </a:r>
            <a:r>
              <a:rPr lang="zh-TW" altLang="en-US" sz="1400">
                <a:solidFill>
                  <a:srgbClr val="FF552E"/>
                </a:solidFill>
              </a:rPr>
              <a:t>播放進度、影片分類、線上字幕等</a:t>
            </a:r>
            <a:endParaRPr lang="en-US" altLang="zh-TW" sz="1400">
              <a:solidFill>
                <a:srgbClr val="FF552E"/>
              </a:solidFill>
            </a:endParaRPr>
          </a:p>
          <a:p>
            <a:pPr marL="460375" indent="-285750">
              <a:buFont typeface="Wingdings" panose="05000000000000000000" pitchFamily="2" charset="2"/>
              <a:buChar char="l"/>
            </a:pPr>
            <a:r>
              <a:rPr lang="zh-TW" altLang="en-US" sz="1600"/>
              <a:t>提供使用者最佳的影片觀看體驗</a:t>
            </a:r>
          </a:p>
        </p:txBody>
      </p:sp>
      <p:grpSp>
        <p:nvGrpSpPr>
          <p:cNvPr id="18" name="群組 9">
            <a:extLst>
              <a:ext uri="{FF2B5EF4-FFF2-40B4-BE49-F238E27FC236}">
                <a16:creationId xmlns:a16="http://schemas.microsoft.com/office/drawing/2014/main" id="{160C0E40-2C8E-D741-B938-CF26564E0548}"/>
              </a:ext>
            </a:extLst>
          </p:cNvPr>
          <p:cNvGrpSpPr/>
          <p:nvPr/>
        </p:nvGrpSpPr>
        <p:grpSpPr>
          <a:xfrm>
            <a:off x="5228588" y="3898961"/>
            <a:ext cx="1979608" cy="509872"/>
            <a:chOff x="6445477" y="1517423"/>
            <a:chExt cx="4363810" cy="1123950"/>
          </a:xfrm>
        </p:grpSpPr>
        <p:pic>
          <p:nvPicPr>
            <p:cNvPr id="19" name="Picture 4" descr="D:\ING\20180329_Linux Station\images\icon.png">
              <a:extLst>
                <a:ext uri="{FF2B5EF4-FFF2-40B4-BE49-F238E27FC236}">
                  <a16:creationId xmlns:a16="http://schemas.microsoft.com/office/drawing/2014/main" id="{9C4BC51A-462E-9846-986D-E309F88D1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162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20" name="Picture 5" descr="D:\ING\20180329_Linux Station\images\icon-1.png">
              <a:extLst>
                <a:ext uri="{FF2B5EF4-FFF2-40B4-BE49-F238E27FC236}">
                  <a16:creationId xmlns:a16="http://schemas.microsoft.com/office/drawing/2014/main" id="{4F247B56-0C8B-434F-910E-85D50EB30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933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21" name="Picture 6" descr="D:\ING\20180329_Linux Station\images\icon-2.png">
              <a:extLst>
                <a:ext uri="{FF2B5EF4-FFF2-40B4-BE49-F238E27FC236}">
                  <a16:creationId xmlns:a16="http://schemas.microsoft.com/office/drawing/2014/main" id="{5597C898-66FF-084D-A3C0-5137286E3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705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22" name="Picture 7" descr="D:\ING\20180329_Linux Station\images\icon-3.png">
              <a:extLst>
                <a:ext uri="{FF2B5EF4-FFF2-40B4-BE49-F238E27FC236}">
                  <a16:creationId xmlns:a16="http://schemas.microsoft.com/office/drawing/2014/main" id="{7F0053B5-6440-1245-9D19-02A64E363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477" y="1517423"/>
              <a:ext cx="1000125" cy="1123950"/>
            </a:xfrm>
            <a:prstGeom prst="rect">
              <a:avLst/>
            </a:prstGeom>
            <a:noFill/>
          </p:spPr>
        </p:pic>
      </p:grpSp>
      <p:pic>
        <p:nvPicPr>
          <p:cNvPr id="23" name="Picture 2" descr="D:\ING\20180329_Linux Station\images\kodi-logo_thumb800.png">
            <a:extLst>
              <a:ext uri="{FF2B5EF4-FFF2-40B4-BE49-F238E27FC236}">
                <a16:creationId xmlns:a16="http://schemas.microsoft.com/office/drawing/2014/main" id="{36601A10-EA57-3948-BB0E-94BBFEEB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346" y="2216745"/>
            <a:ext cx="1206945" cy="385038"/>
          </a:xfrm>
          <a:prstGeom prst="rect">
            <a:avLst/>
          </a:prstGeom>
          <a:noFill/>
        </p:spPr>
      </p:pic>
      <p:pic>
        <p:nvPicPr>
          <p:cNvPr id="24" name="Picture 2" descr="\\MARKETING\Marketing\MarketingMaterials\素材\_icons\00_4.2iconPNG\Video.png">
            <a:extLst>
              <a:ext uri="{FF2B5EF4-FFF2-40B4-BE49-F238E27FC236}">
                <a16:creationId xmlns:a16="http://schemas.microsoft.com/office/drawing/2014/main" id="{3D2B35D3-8CA0-304B-B453-7B20FF81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8622" y="2176197"/>
            <a:ext cx="466134" cy="4661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16">
            <a:extLst>
              <a:ext uri="{FF2B5EF4-FFF2-40B4-BE49-F238E27FC236}">
                <a16:creationId xmlns:a16="http://schemas.microsoft.com/office/drawing/2014/main" id="{D2467121-F271-004C-A07D-D3969768B014}"/>
              </a:ext>
            </a:extLst>
          </p:cNvPr>
          <p:cNvSpPr/>
          <p:nvPr/>
        </p:nvSpPr>
        <p:spPr>
          <a:xfrm>
            <a:off x="7084373" y="2178432"/>
            <a:ext cx="1629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zh-TW" sz="2400"/>
              <a:t>Video HD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C9775E49-CDA0-49D9-8B81-E0DFBF28523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010" y="3588223"/>
            <a:ext cx="3163331" cy="16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46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FC4DE-3DD4-486E-883F-67F7A0AFF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QTS 4.4.0 + </a:t>
            </a:r>
            <a:r>
              <a:rPr lang="ja-JP" altLang="en-US" sz="3400"/>
              <a:t>全新</a:t>
            </a:r>
            <a:r>
              <a:rPr lang="en-US" altLang="ja-JP" sz="3400" dirty="0"/>
              <a:t> </a:t>
            </a:r>
            <a:r>
              <a:rPr lang="en-US" sz="3400" dirty="0"/>
              <a:t>Linux </a:t>
            </a:r>
            <a:r>
              <a:rPr lang="ja-JP" altLang="en-US" sz="3400"/>
              <a:t>系統核心</a:t>
            </a:r>
            <a:r>
              <a:rPr lang="en-US" sz="3400" dirty="0"/>
              <a:t> 4.14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0051E-988B-44D0-A035-DA618036CC5F}"/>
              </a:ext>
            </a:extLst>
          </p:cNvPr>
          <p:cNvSpPr txBox="1"/>
          <p:nvPr/>
        </p:nvSpPr>
        <p:spPr>
          <a:xfrm>
            <a:off x="166050" y="1243619"/>
            <a:ext cx="8715303" cy="283244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lnSpc>
                <a:spcPts val="2400"/>
              </a:lnSpc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2000" dirty="0">
                <a:latin typeface="Microsoft JhengHei"/>
                <a:ea typeface="Microsoft JhengHei"/>
              </a:rPr>
              <a:t>上市即搭載 QTS 4.4.0 內含目前最新長期支援 (</a:t>
            </a:r>
            <a:r>
              <a:rPr lang="en-US" sz="2000" dirty="0">
                <a:latin typeface="Microsoft JhengHei"/>
                <a:ea typeface="Microsoft JhengHei"/>
              </a:rPr>
              <a:t>LTS</a:t>
            </a:r>
            <a:r>
              <a:rPr lang="en-US" sz="2000" dirty="0">
                <a:latin typeface="Microsoft JhengHei"/>
                <a:ea typeface="Microsoft JhengHei"/>
                <a:cs typeface="Calibri"/>
              </a:rPr>
              <a:t> – Long Term Support</a:t>
            </a:r>
            <a:r>
              <a:rPr lang="en-US" altLang="ja-JP" sz="2000" dirty="0">
                <a:latin typeface="Microsoft JhengHei"/>
                <a:ea typeface="Microsoft JhengHei"/>
                <a:cs typeface="Calibri"/>
              </a:rPr>
              <a:t>) </a:t>
            </a:r>
            <a:r>
              <a:rPr lang="ja-JP" altLang="en-US" sz="2000" dirty="0">
                <a:latin typeface="Microsoft JhengHei"/>
                <a:ea typeface="Microsoft JhengHei"/>
                <a:cs typeface="Calibri"/>
              </a:rPr>
              <a:t>的</a:t>
            </a:r>
            <a:r>
              <a:rPr lang="ja-JP" altLang="en-US" sz="2000" dirty="0">
                <a:latin typeface="Microsoft JhengHei"/>
                <a:ea typeface="Microsoft JhengHei"/>
              </a:rPr>
              <a:t>Linux </a:t>
            </a:r>
            <a:r>
              <a:rPr lang="en-US" sz="2000" dirty="0">
                <a:latin typeface="Microsoft JhengHei"/>
                <a:ea typeface="Microsoft JhengHei"/>
              </a:rPr>
              <a:t>kernel </a:t>
            </a:r>
            <a:r>
              <a:rPr lang="ja-JP" altLang="en-US" sz="2000" dirty="0">
                <a:latin typeface="Microsoft JhengHei"/>
                <a:ea typeface="Microsoft JhengHei"/>
                <a:cs typeface="Calibri"/>
              </a:rPr>
              <a:t>版本</a:t>
            </a:r>
            <a:r>
              <a:rPr lang="en-US" altLang="ja-JP" sz="2000" dirty="0">
                <a:latin typeface="Microsoft JhengHei"/>
                <a:ea typeface="Microsoft JhengHei"/>
                <a:cs typeface="Calibri"/>
              </a:rPr>
              <a:t> </a:t>
            </a:r>
            <a:r>
              <a:rPr lang="en-US" sz="2000" dirty="0">
                <a:latin typeface="Microsoft JhengHei"/>
                <a:ea typeface="Microsoft JhengHei"/>
              </a:rPr>
              <a:t>4.14</a:t>
            </a:r>
            <a:endParaRPr lang="en-US" sz="2000" dirty="0">
              <a:latin typeface="Microsoft JhengHei"/>
              <a:ea typeface="Microsoft JhengHei"/>
              <a:cs typeface="Calibri"/>
            </a:endParaRPr>
          </a:p>
          <a:p>
            <a:pPr marL="179070" indent="-179070">
              <a:lnSpc>
                <a:spcPts val="2400"/>
              </a:lnSpc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ja-JP" altLang="en-US" sz="2000" dirty="0">
                <a:latin typeface="Microsoft JhengHei"/>
                <a:ea typeface="Microsoft JhengHei"/>
                <a:cs typeface="Calibri"/>
              </a:rPr>
              <a:t>支援新平台硬體</a:t>
            </a:r>
            <a:r>
              <a:rPr lang="en-US" sz="2000" dirty="0">
                <a:latin typeface="Microsoft JhengHei"/>
                <a:ea typeface="Microsoft JhengHei"/>
              </a:rPr>
              <a:t>/</a:t>
            </a:r>
            <a:r>
              <a:rPr lang="ja-JP" altLang="en-US" sz="2000" dirty="0">
                <a:latin typeface="Microsoft JhengHei"/>
                <a:ea typeface="Microsoft JhengHei"/>
                <a:cs typeface="Calibri"/>
              </a:rPr>
              <a:t>顯示卡驅動程式</a:t>
            </a:r>
            <a:endParaRPr lang="en-US" sz="2000" dirty="0">
              <a:latin typeface="Microsoft JhengHei"/>
              <a:ea typeface="Microsoft JhengHei"/>
              <a:cs typeface="Calibri"/>
            </a:endParaRPr>
          </a:p>
          <a:p>
            <a:pPr marL="444500" lvl="2" indent="-179070">
              <a:lnSpc>
                <a:spcPts val="24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  <a:tabLst>
                <a:tab pos="444500" algn="l"/>
              </a:tabLst>
            </a:pPr>
            <a:r>
              <a:rPr lang="en-US" sz="1600" dirty="0">
                <a:latin typeface="Microsoft JhengHei"/>
                <a:ea typeface="Microsoft JhengHei"/>
              </a:rPr>
              <a:t>Gemini Lake</a:t>
            </a:r>
            <a:r>
              <a:rPr lang="en-US" sz="1600" dirty="0">
                <a:latin typeface="Microsoft JhengHei"/>
                <a:ea typeface="Microsoft JhengHei"/>
                <a:cs typeface="Calibri"/>
              </a:rPr>
              <a:t> (QNAP HS-453DX)</a:t>
            </a:r>
          </a:p>
          <a:p>
            <a:pPr marL="444500" lvl="2" indent="-179070">
              <a:lnSpc>
                <a:spcPts val="2400"/>
              </a:lnSpc>
              <a:buClr>
                <a:schemeClr val="tx1"/>
              </a:buClr>
              <a:buSzPct val="50000"/>
              <a:buFont typeface="Wingdings" panose="05000000000000000000" pitchFamily="2" charset="2"/>
              <a:buChar char="l"/>
              <a:tabLst>
                <a:tab pos="444500" algn="l"/>
              </a:tabLst>
            </a:pPr>
            <a:r>
              <a:rPr lang="en-US" sz="1600" dirty="0">
                <a:latin typeface="Microsoft JhengHei"/>
                <a:ea typeface="Microsoft JhengHei"/>
              </a:rPr>
              <a:t>Coffee Lake</a:t>
            </a:r>
            <a:r>
              <a:rPr lang="en-US" sz="1600" dirty="0">
                <a:latin typeface="Microsoft JhengHei"/>
                <a:ea typeface="Microsoft JhengHei"/>
                <a:cs typeface="Calibri"/>
              </a:rPr>
              <a:t> (QNAP TVS-472XT, </a:t>
            </a:r>
            <a:br>
              <a:rPr lang="en-US" sz="1600" dirty="0">
                <a:latin typeface="Microsoft JhengHei"/>
                <a:ea typeface="Microsoft JhengHei"/>
                <a:cs typeface="Calibri"/>
              </a:rPr>
            </a:br>
            <a:r>
              <a:rPr lang="en-US" sz="1600" dirty="0">
                <a:latin typeface="Microsoft JhengHei"/>
                <a:ea typeface="Microsoft JhengHei"/>
                <a:cs typeface="Calibri"/>
              </a:rPr>
              <a:t>                         TVS-672XT, TVS-873XT)</a:t>
            </a:r>
          </a:p>
          <a:p>
            <a:pPr marL="179070" indent="-179070">
              <a:lnSpc>
                <a:spcPts val="2400"/>
              </a:lnSpc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lang="en-US" sz="2000" dirty="0">
                <a:latin typeface="Microsoft JhengHei"/>
                <a:ea typeface="Microsoft JhengHei"/>
              </a:rPr>
              <a:t>4.2 </a:t>
            </a:r>
            <a:r>
              <a:rPr lang="ja-JP" altLang="en-US" sz="2000" dirty="0">
                <a:latin typeface="Microsoft JhengHei"/>
                <a:ea typeface="Microsoft JhengHei"/>
                <a:cs typeface="Calibri"/>
              </a:rPr>
              <a:t>到</a:t>
            </a:r>
            <a:r>
              <a:rPr lang="en-US" sz="2000" dirty="0">
                <a:latin typeface="Microsoft JhengHei"/>
                <a:ea typeface="Microsoft JhengHei"/>
              </a:rPr>
              <a:t> 4.14 </a:t>
            </a:r>
            <a:r>
              <a:rPr lang="ja-JP" altLang="en-US" sz="2000" dirty="0">
                <a:latin typeface="Microsoft JhengHei"/>
                <a:ea typeface="Microsoft JhengHei"/>
                <a:cs typeface="Calibri"/>
              </a:rPr>
              <a:t>重點項目優化</a:t>
            </a:r>
            <a:endParaRPr lang="en-US" sz="2000" dirty="0">
              <a:latin typeface="Microsoft JhengHei"/>
              <a:ea typeface="Microsoft JhengHei"/>
              <a:cs typeface="Calibri"/>
            </a:endParaRPr>
          </a:p>
          <a:p>
            <a:pPr marL="444500" lvl="2" indent="-179070">
              <a:lnSpc>
                <a:spcPts val="2400"/>
              </a:lnSpc>
              <a:buSzPct val="50000"/>
              <a:buFont typeface="Wingdings" panose="05000000000000000000" pitchFamily="2" charset="2"/>
              <a:buChar char="l"/>
            </a:pPr>
            <a:r>
              <a:rPr lang="en-US" sz="1600" dirty="0">
                <a:latin typeface="Microsoft JhengHei"/>
                <a:ea typeface="Microsoft JhengHei"/>
              </a:rPr>
              <a:t>Scalability &amp; </a:t>
            </a:r>
            <a:r>
              <a:rPr lang="en-US" sz="1600">
                <a:latin typeface="Microsoft JhengHei"/>
                <a:ea typeface="Microsoft JhengHei"/>
              </a:rPr>
              <a:t>performance </a:t>
            </a:r>
            <a:br>
              <a:rPr lang="en-US" sz="1600">
                <a:latin typeface="Microsoft JhengHei"/>
                <a:ea typeface="Microsoft JhengHei"/>
              </a:rPr>
            </a:br>
            <a:r>
              <a:rPr lang="en-US" sz="1600">
                <a:latin typeface="Microsoft JhengHei"/>
                <a:ea typeface="Microsoft JhengHei"/>
              </a:rPr>
              <a:t>improvements for ext4</a:t>
            </a:r>
            <a:endParaRPr lang="en-US" sz="1600" dirty="0">
              <a:latin typeface="Microsoft JhengHei"/>
              <a:ea typeface="Microsoft JhengHe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1935E-A180-C043-B5F3-6404246A25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192" y="1819922"/>
            <a:ext cx="4438910" cy="21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24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19">
            <a:extLst>
              <a:ext uri="{FF2B5EF4-FFF2-40B4-BE49-F238E27FC236}">
                <a16:creationId xmlns:a16="http://schemas.microsoft.com/office/drawing/2014/main" id="{F0DBACF1-0D1F-9C42-9765-D5B30F5EDEB9}"/>
              </a:ext>
            </a:extLst>
          </p:cNvPr>
          <p:cNvGrpSpPr/>
          <p:nvPr/>
        </p:nvGrpSpPr>
        <p:grpSpPr>
          <a:xfrm>
            <a:off x="4287991" y="1254195"/>
            <a:ext cx="4856009" cy="3797865"/>
            <a:chOff x="5643550" y="1950153"/>
            <a:chExt cx="3500450" cy="2793479"/>
          </a:xfrm>
        </p:grpSpPr>
        <p:pic>
          <p:nvPicPr>
            <p:cNvPr id="11" name="圖形 18">
              <a:extLst>
                <a:ext uri="{FF2B5EF4-FFF2-40B4-BE49-F238E27FC236}">
                  <a16:creationId xmlns:a16="http://schemas.microsoft.com/office/drawing/2014/main" id="{B1AA62D8-3803-5E42-8CC4-438EC112D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66708" y="3945125"/>
              <a:ext cx="2076119" cy="798507"/>
            </a:xfrm>
            <a:prstGeom prst="rect">
              <a:avLst/>
            </a:prstGeom>
          </p:spPr>
        </p:pic>
        <p:grpSp>
          <p:nvGrpSpPr>
            <p:cNvPr id="12" name="Shape 163">
              <a:extLst>
                <a:ext uri="{FF2B5EF4-FFF2-40B4-BE49-F238E27FC236}">
                  <a16:creationId xmlns:a16="http://schemas.microsoft.com/office/drawing/2014/main" id="{8F0B83ED-35BE-CC4A-A17F-30741F6B5716}"/>
                </a:ext>
              </a:extLst>
            </p:cNvPr>
            <p:cNvGrpSpPr/>
            <p:nvPr/>
          </p:nvGrpSpPr>
          <p:grpSpPr>
            <a:xfrm>
              <a:off x="5643550" y="1950153"/>
              <a:ext cx="3500450" cy="2177497"/>
              <a:chOff x="3784220" y="1624275"/>
              <a:chExt cx="4295031" cy="2671775"/>
            </a:xfrm>
          </p:grpSpPr>
          <p:pic>
            <p:nvPicPr>
              <p:cNvPr id="14" name="Shape 164">
                <a:extLst>
                  <a:ext uri="{FF2B5EF4-FFF2-40B4-BE49-F238E27FC236}">
                    <a16:creationId xmlns:a16="http://schemas.microsoft.com/office/drawing/2014/main" id="{A3FE84F8-D448-794C-A854-66FC93075B2B}"/>
                  </a:ext>
                </a:extLst>
              </p:cNvPr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4220" y="1624275"/>
                <a:ext cx="4295031" cy="2671775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139700" stA="96000" endPos="65000" dir="5400000" sy="-100000" algn="bl" rotWithShape="0"/>
              </a:effectLst>
            </p:spPr>
          </p:pic>
          <p:pic>
            <p:nvPicPr>
              <p:cNvPr id="15" name="Shape 165">
                <a:extLst>
                  <a:ext uri="{FF2B5EF4-FFF2-40B4-BE49-F238E27FC236}">
                    <a16:creationId xmlns:a16="http://schemas.microsoft.com/office/drawing/2014/main" id="{FDE8B0AB-1FEB-5A43-AE21-F05FF82A915C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815316" y="1652977"/>
                <a:ext cx="4235003" cy="23545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2B45E43-85F4-9440-A1A0-33280B39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err="1"/>
              <a:t>OceanKTV</a:t>
            </a:r>
            <a:r>
              <a:rPr lang="en-US" altLang="zh-CN" sz="3600" dirty="0"/>
              <a:t> </a:t>
            </a:r>
            <a:r>
              <a:rPr lang="zh-CN" altLang="en-US" sz="3600" dirty="0"/>
              <a:t>打造專屬的家庭</a:t>
            </a:r>
            <a:r>
              <a:rPr lang="en-US" altLang="zh-CN" sz="3600" dirty="0"/>
              <a:t> K </a:t>
            </a:r>
            <a:r>
              <a:rPr lang="zh-CN" altLang="en-US" sz="3600" dirty="0"/>
              <a:t>歌房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6E128-C059-3D4E-BE72-439109CD3F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98" y="4379447"/>
            <a:ext cx="3577738" cy="64693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9353702-837B-264C-9462-92D1E395DDD6}"/>
              </a:ext>
            </a:extLst>
          </p:cNvPr>
          <p:cNvSpPr/>
          <p:nvPr/>
        </p:nvSpPr>
        <p:spPr>
          <a:xfrm>
            <a:off x="4334608" y="4586770"/>
            <a:ext cx="545124" cy="3814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FA7FF3-1956-D64F-A721-1D8836BD64D8}"/>
              </a:ext>
            </a:extLst>
          </p:cNvPr>
          <p:cNvSpPr/>
          <p:nvPr/>
        </p:nvSpPr>
        <p:spPr>
          <a:xfrm>
            <a:off x="3930162" y="4598789"/>
            <a:ext cx="339932" cy="3814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Shape 205">
            <a:extLst>
              <a:ext uri="{FF2B5EF4-FFF2-40B4-BE49-F238E27FC236}">
                <a16:creationId xmlns:a16="http://schemas.microsoft.com/office/drawing/2014/main" id="{49CFD21D-4F0F-D243-8EE6-A71FCAEA7782}"/>
              </a:ext>
            </a:extLst>
          </p:cNvPr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44" y="1168144"/>
            <a:ext cx="1113304" cy="111330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97000"/>
              </a:srgbClr>
            </a:outerShdw>
            <a:reflection blurRad="38100" stA="56000" endPos="39000" dist="25400" dir="5400000" sy="-100000" algn="bl" rotWithShape="0"/>
          </a:effectLst>
        </p:spPr>
      </p:pic>
      <p:pic>
        <p:nvPicPr>
          <p:cNvPr id="23" name="圖片 4">
            <a:extLst>
              <a:ext uri="{FF2B5EF4-FFF2-40B4-BE49-F238E27FC236}">
                <a16:creationId xmlns:a16="http://schemas.microsoft.com/office/drawing/2014/main" id="{19394FB8-E6BB-F642-9DC2-EA9A1E47AE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33" y="2350508"/>
            <a:ext cx="1107618" cy="1823159"/>
          </a:xfrm>
          <a:prstGeom prst="rect">
            <a:avLst/>
          </a:prstGeom>
        </p:spPr>
      </p:pic>
      <p:pic>
        <p:nvPicPr>
          <p:cNvPr id="24" name="圖片 2">
            <a:extLst>
              <a:ext uri="{FF2B5EF4-FFF2-40B4-BE49-F238E27FC236}">
                <a16:creationId xmlns:a16="http://schemas.microsoft.com/office/drawing/2014/main" id="{6B13DA92-2B03-2440-9D78-22E683788E4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10" y="2400332"/>
            <a:ext cx="1211679" cy="19944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82D0FB-822D-6D47-B86B-3F70F91FE50E}"/>
              </a:ext>
            </a:extLst>
          </p:cNvPr>
          <p:cNvSpPr txBox="1"/>
          <p:nvPr/>
        </p:nvSpPr>
        <p:spPr>
          <a:xfrm>
            <a:off x="1804049" y="250868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支援兩支動圈式麥克風</a:t>
            </a:r>
            <a:endParaRPr lang="en-US"/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BA02B913-7D33-4F3A-A7AB-B303625B4307}"/>
              </a:ext>
            </a:extLst>
          </p:cNvPr>
          <p:cNvCxnSpPr/>
          <p:nvPr/>
        </p:nvCxnSpPr>
        <p:spPr>
          <a:xfrm rot="16200000" flipH="1">
            <a:off x="3306277" y="3810723"/>
            <a:ext cx="915212" cy="693284"/>
          </a:xfrm>
          <a:prstGeom prst="bentConnector3">
            <a:avLst>
              <a:gd name="adj1" fmla="val 61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39C2C11-BC56-4371-8F12-941415A0E4A2}"/>
              </a:ext>
            </a:extLst>
          </p:cNvPr>
          <p:cNvGrpSpPr/>
          <p:nvPr/>
        </p:nvGrpSpPr>
        <p:grpSpPr>
          <a:xfrm rot="20070721">
            <a:off x="2256510" y="3000616"/>
            <a:ext cx="1716493" cy="1275203"/>
            <a:chOff x="2436567" y="2839840"/>
            <a:chExt cx="1716493" cy="1275203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2C370068-1E04-423C-840B-4CFDEA30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6567" y="2891683"/>
              <a:ext cx="1380378" cy="1223360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9ABF259-121A-4D07-8988-F8ED6111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7501">
              <a:off x="2772682" y="2839840"/>
              <a:ext cx="1380378" cy="1223360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CC2C4D01-6762-4FDA-AE04-FE147D5E53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997" y="1304532"/>
            <a:ext cx="4778292" cy="25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73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275953" y="181607"/>
            <a:ext cx="7886700" cy="822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zh-TW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的</a:t>
            </a:r>
            <a:r>
              <a:rPr lang="zh-CN" altLang="en-US" sz="36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全方位管理與播放</a:t>
            </a:r>
            <a:r>
              <a:rPr lang="zh-CN" altLang="en-US" sz="3600" dirty="0">
                <a:latin typeface="Microsoft JhengHei"/>
                <a:ea typeface="Microsoft JhengHei"/>
              </a:rPr>
              <a:t>功能</a:t>
            </a:r>
            <a:endParaRPr lang="zh-CN" altLang="en-US" sz="3600" b="1" dirty="0"/>
          </a:p>
        </p:txBody>
      </p:sp>
      <p:grpSp>
        <p:nvGrpSpPr>
          <p:cNvPr id="224" name="Shape 224"/>
          <p:cNvGrpSpPr/>
          <p:nvPr/>
        </p:nvGrpSpPr>
        <p:grpSpPr>
          <a:xfrm>
            <a:off x="3443276" y="1607880"/>
            <a:ext cx="2974194" cy="1850125"/>
            <a:chOff x="3167400" y="1180847"/>
            <a:chExt cx="2926575" cy="1820503"/>
          </a:xfrm>
        </p:grpSpPr>
        <p:pic>
          <p:nvPicPr>
            <p:cNvPr id="225" name="Shape 225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7400" y="1180847"/>
              <a:ext cx="2926575" cy="1820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Shape 226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6948" y="1203335"/>
              <a:ext cx="2887477" cy="16195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Shape 230"/>
          <p:cNvSpPr txBox="1"/>
          <p:nvPr/>
        </p:nvSpPr>
        <p:spPr>
          <a:xfrm>
            <a:off x="1178301" y="1542997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Web</a:t>
            </a:r>
            <a:endParaRPr lang="en-US" sz="18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4711465" y="1174095"/>
            <a:ext cx="86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TV</a:t>
            </a:r>
            <a:endParaRPr lang="en-US" sz="18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7463220" y="1400845"/>
            <a:ext cx="12042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行動裝置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932361" y="3454995"/>
            <a:ext cx="12042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歌庫管理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489461" y="3454995"/>
            <a:ext cx="3096491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歌曲歡唱 </a:t>
            </a:r>
            <a:r>
              <a:rPr lang="en-US" altLang="zh-TW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&amp; YouTube </a:t>
            </a: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點播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7360031" y="3454995"/>
            <a:ext cx="14721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b="1">
                <a:latin typeface="Microsoft JhengHei"/>
                <a:ea typeface="Microsoft JhengHei"/>
                <a:cs typeface="Microsoft JhengHei"/>
                <a:sym typeface="Microsoft JhengHei"/>
              </a:rPr>
              <a:t>行動遙控器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1611501" y="4102424"/>
            <a:ext cx="6171219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500" b="1">
                <a:latin typeface="Microsoft JhengHei"/>
                <a:ea typeface="Microsoft JhengHei"/>
                <a:cs typeface="Microsoft JhengHei"/>
                <a:sym typeface="Microsoft JhengHei"/>
              </a:rPr>
              <a:t>三種方式點播歌曲，進行操作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6DD15B4-7B42-43A0-B361-9E117AF55313}"/>
              </a:ext>
            </a:extLst>
          </p:cNvPr>
          <p:cNvGrpSpPr/>
          <p:nvPr/>
        </p:nvGrpSpPr>
        <p:grpSpPr>
          <a:xfrm>
            <a:off x="217266" y="1990243"/>
            <a:ext cx="2634391" cy="1435289"/>
            <a:chOff x="187607" y="1187265"/>
            <a:chExt cx="3775825" cy="2057174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B02FECD-53E0-4F22-A6B8-60E8A3D8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607" y="1187265"/>
              <a:ext cx="3775825" cy="2057174"/>
            </a:xfrm>
            <a:prstGeom prst="rect">
              <a:avLst/>
            </a:prstGeom>
          </p:spPr>
        </p:pic>
        <p:pic>
          <p:nvPicPr>
            <p:cNvPr id="29" name="Shape 229">
              <a:extLst>
                <a:ext uri="{FF2B5EF4-FFF2-40B4-BE49-F238E27FC236}">
                  <a16:creationId xmlns:a16="http://schemas.microsoft.com/office/drawing/2014/main" id="{4FC50762-DE99-4ED1-8336-D668238ABBDD}"/>
                </a:ext>
              </a:extLst>
            </p:cNvPr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626" y="1290880"/>
              <a:ext cx="2738605" cy="17027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B898CCC1-C53C-46AD-A400-B4A844F36C72}"/>
              </a:ext>
            </a:extLst>
          </p:cNvPr>
          <p:cNvGrpSpPr/>
          <p:nvPr/>
        </p:nvGrpSpPr>
        <p:grpSpPr>
          <a:xfrm>
            <a:off x="7523801" y="1824788"/>
            <a:ext cx="958117" cy="1577078"/>
            <a:chOff x="6072693" y="950844"/>
            <a:chExt cx="2744458" cy="4517427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03DE719-C5A3-4446-9CDE-8D3AFBBA0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2693" y="950844"/>
              <a:ext cx="2744458" cy="4517427"/>
            </a:xfrm>
            <a:prstGeom prst="rect">
              <a:avLst/>
            </a:prstGeom>
          </p:spPr>
        </p:pic>
        <p:pic>
          <p:nvPicPr>
            <p:cNvPr id="32" name="圖片 2" descr="一張含有 監視器 的圖片&#10;&#10;描述是以高可信度產生">
              <a:extLst>
                <a:ext uri="{FF2B5EF4-FFF2-40B4-BE49-F238E27FC236}">
                  <a16:creationId xmlns:a16="http://schemas.microsoft.com/office/drawing/2014/main" id="{9B7A8F10-7EEF-446E-BE0A-3DF5C1D3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5645" y="1514310"/>
              <a:ext cx="1934305" cy="306561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917041E-1764-4E6C-B598-88E05331F0B6}"/>
                </a:ext>
              </a:extLst>
            </p:cNvPr>
            <p:cNvSpPr/>
            <p:nvPr/>
          </p:nvSpPr>
          <p:spPr>
            <a:xfrm>
              <a:off x="6466706" y="4579927"/>
              <a:ext cx="1951810" cy="3363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2693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807C76A-E080-4CB5-B7C7-10906BECB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3025"/>
            <a:ext cx="4682532" cy="3380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zh-CN" altLang="en-US" sz="3600" dirty="0"/>
              <a:t>硬體即時轉檔與多樣化串流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DC7FA-D267-CA4F-8869-5D3A1524EEC4}"/>
              </a:ext>
            </a:extLst>
          </p:cNvPr>
          <p:cNvSpPr txBox="1"/>
          <p:nvPr/>
        </p:nvSpPr>
        <p:spPr>
          <a:xfrm>
            <a:off x="450899" y="1119582"/>
            <a:ext cx="7886701" cy="13542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kumimoji="1"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4K H.264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影片硬體解碼播放與轉檔，可即時或離線將 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1"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K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影片轉檔為可在各</a:t>
            </a:r>
            <a:endParaRPr kumimoji="1"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FFCC99"/>
              </a:buClr>
              <a:buSzPct val="70000"/>
            </a:pPr>
            <a:r>
              <a:rPr kumimoji="1"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裝置上順暢播放的格式</a:t>
            </a:r>
            <a:endParaRPr kumimoji="1"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kumimoji="1"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HDMI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 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4K Ultra HD(3840 x 2160</a:t>
            </a:r>
            <a:r>
              <a:rPr kumimoji="1"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60FPS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kumimoji="1"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kumimoji="1"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kumimoji="1" lang="en-US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DLNA、AirPlay、Chromecast</a:t>
            </a:r>
            <a:r>
              <a:rPr kumimoji="1"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kumimoji="1"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Plex </a:t>
            </a: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等影音串流應用，客廳就是電影院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</a:pPr>
            <a:endParaRPr lang="en-US" b="1" dirty="0">
              <a:latin typeface="+mn-lt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487E7F-5811-4666-B1F1-F1415E60D3E9}"/>
              </a:ext>
            </a:extLst>
          </p:cNvPr>
          <p:cNvGrpSpPr/>
          <p:nvPr/>
        </p:nvGrpSpPr>
        <p:grpSpPr>
          <a:xfrm>
            <a:off x="3843093" y="2564792"/>
            <a:ext cx="4557953" cy="1391508"/>
            <a:chOff x="3519245" y="2571750"/>
            <a:chExt cx="5263859" cy="160701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4DC80A6-9DB6-4085-8FF4-7E5CEFCA8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470" y="2571750"/>
              <a:ext cx="1969634" cy="774468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E203A64-31F9-4285-B3DE-9DAFDF0B0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501" y="3609439"/>
              <a:ext cx="3019152" cy="569326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50FFC75-E7DC-4C7A-AEE9-A28AB5423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3501" y="2630419"/>
              <a:ext cx="1486706" cy="715799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CD7C25E-67A6-43E4-80AF-87A244AD1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245" y="2630419"/>
              <a:ext cx="1548346" cy="1548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825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34E37C7-7E9D-43C6-8268-9851FD3F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用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PLEX 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建構個人媒體收藏指揮中心</a:t>
            </a: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F699D3D8-8E97-4248-9E91-9DC9622E7D46}"/>
              </a:ext>
            </a:extLst>
          </p:cNvPr>
          <p:cNvSpPr/>
          <p:nvPr/>
        </p:nvSpPr>
        <p:spPr>
          <a:xfrm>
            <a:off x="303084" y="2354043"/>
            <a:ext cx="4103844" cy="955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A75B34EE-1A61-45D6-B28E-52408EB8C7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1" y="2300706"/>
            <a:ext cx="1374245" cy="551968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D19FD498-50D9-455E-979E-5560A0513553}"/>
              </a:ext>
            </a:extLst>
          </p:cNvPr>
          <p:cNvSpPr/>
          <p:nvPr/>
        </p:nvSpPr>
        <p:spPr>
          <a:xfrm>
            <a:off x="446736" y="2331899"/>
            <a:ext cx="1003340" cy="34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3321BA01-9D87-48DA-9010-5925FEAB9896}"/>
              </a:ext>
            </a:extLst>
          </p:cNvPr>
          <p:cNvSpPr/>
          <p:nvPr/>
        </p:nvSpPr>
        <p:spPr>
          <a:xfrm>
            <a:off x="303082" y="3453768"/>
            <a:ext cx="3226424" cy="955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884A20FB-5566-4BD8-AE13-861E9031DA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1" y="3400431"/>
            <a:ext cx="1374245" cy="551968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6E6E5C8E-3377-4064-ABA6-C7DBF9706412}"/>
              </a:ext>
            </a:extLst>
          </p:cNvPr>
          <p:cNvSpPr/>
          <p:nvPr/>
        </p:nvSpPr>
        <p:spPr>
          <a:xfrm>
            <a:off x="446736" y="3431625"/>
            <a:ext cx="1003340" cy="34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270A358D-01B9-4C64-B441-D27B97343B4B}"/>
              </a:ext>
            </a:extLst>
          </p:cNvPr>
          <p:cNvSpPr/>
          <p:nvPr/>
        </p:nvSpPr>
        <p:spPr>
          <a:xfrm>
            <a:off x="303082" y="1254701"/>
            <a:ext cx="5075395" cy="9555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Shape 369" descr="「streaming device icon png」的圖片搜尋結果">
            <a:extLst>
              <a:ext uri="{FF2B5EF4-FFF2-40B4-BE49-F238E27FC236}">
                <a16:creationId xmlns:a16="http://schemas.microsoft.com/office/drawing/2014/main" id="{363B45F0-B5C1-4FE4-A909-9269712D6076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4423" y="1347914"/>
            <a:ext cx="3668059" cy="779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3178D51-3350-423B-8EBF-E0759B354C53}"/>
              </a:ext>
            </a:extLst>
          </p:cNvPr>
          <p:cNvGrpSpPr/>
          <p:nvPr/>
        </p:nvGrpSpPr>
        <p:grpSpPr>
          <a:xfrm>
            <a:off x="1726692" y="3482926"/>
            <a:ext cx="1188337" cy="967231"/>
            <a:chOff x="5147402" y="2663353"/>
            <a:chExt cx="1069272" cy="870321"/>
          </a:xfrm>
        </p:grpSpPr>
        <p:sp>
          <p:nvSpPr>
            <p:cNvPr id="46" name="Shape 372">
              <a:extLst>
                <a:ext uri="{FF2B5EF4-FFF2-40B4-BE49-F238E27FC236}">
                  <a16:creationId xmlns:a16="http://schemas.microsoft.com/office/drawing/2014/main" id="{B8F017FD-700E-4724-822A-ED9C9A53D52C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手機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8" name="Shape 65" descr="D:\Fullppt\PNG이미지\핸드폰2.png">
              <a:extLst>
                <a:ext uri="{FF2B5EF4-FFF2-40B4-BE49-F238E27FC236}">
                  <a16:creationId xmlns:a16="http://schemas.microsoft.com/office/drawing/2014/main" id="{C74EDF98-D326-42F2-ADBF-8E43C46A8E51}"/>
                </a:ext>
              </a:extLst>
            </p:cNvPr>
            <p:cNvPicPr preferRelativeResize="0"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881ECF07-AD0E-48C9-B3DF-1EF540C145E6}"/>
                </a:ext>
              </a:extLst>
            </p:cNvPr>
            <p:cNvSpPr/>
            <p:nvPr/>
          </p:nvSpPr>
          <p:spPr>
            <a:xfrm>
              <a:off x="5775528" y="3245905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平板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90" name="Shape 65" descr="D:\Fullppt\PNG이미지\핸드폰2.png">
              <a:extLst>
                <a:ext uri="{FF2B5EF4-FFF2-40B4-BE49-F238E27FC236}">
                  <a16:creationId xmlns:a16="http://schemas.microsoft.com/office/drawing/2014/main" id="{A38ACEAE-D954-44B0-8955-C606C2C91C53}"/>
                </a:ext>
              </a:extLst>
            </p:cNvPr>
            <p:cNvPicPr preferRelativeResize="0"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E3484C9D-5F8E-4031-8ABD-5936599AE7B0}"/>
              </a:ext>
            </a:extLst>
          </p:cNvPr>
          <p:cNvGrpSpPr/>
          <p:nvPr/>
        </p:nvGrpSpPr>
        <p:grpSpPr>
          <a:xfrm>
            <a:off x="1684936" y="2401100"/>
            <a:ext cx="2497424" cy="941545"/>
            <a:chOff x="5108550" y="1924177"/>
            <a:chExt cx="2247194" cy="847208"/>
          </a:xfrm>
        </p:grpSpPr>
        <p:sp>
          <p:nvSpPr>
            <p:cNvPr id="47" name="Shape 373">
              <a:extLst>
                <a:ext uri="{FF2B5EF4-FFF2-40B4-BE49-F238E27FC236}">
                  <a16:creationId xmlns:a16="http://schemas.microsoft.com/office/drawing/2014/main" id="{67D4D436-B0EE-42D4-8B6A-63E1DA2752C9}"/>
                </a:ext>
              </a:extLst>
            </p:cNvPr>
            <p:cNvSpPr txBox="1"/>
            <p:nvPr/>
          </p:nvSpPr>
          <p:spPr>
            <a:xfrm>
              <a:off x="6679616" y="2444085"/>
              <a:ext cx="50543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電腦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9" name="Shape 376">
              <a:extLst>
                <a:ext uri="{FF2B5EF4-FFF2-40B4-BE49-F238E27FC236}">
                  <a16:creationId xmlns:a16="http://schemas.microsoft.com/office/drawing/2014/main" id="{54B9C434-D151-4E3F-8441-F35F69D60153}"/>
                </a:ext>
              </a:extLst>
            </p:cNvPr>
            <p:cNvSpPr txBox="1"/>
            <p:nvPr/>
          </p:nvSpPr>
          <p:spPr>
            <a:xfrm>
              <a:off x="5108550" y="2444085"/>
              <a:ext cx="1644984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智慧電視</a:t>
              </a:r>
              <a:r>
                <a:rPr lang="en-US" sz="10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(Smart TV)</a:t>
              </a:r>
            </a:p>
          </p:txBody>
        </p:sp>
        <p:grpSp>
          <p:nvGrpSpPr>
            <p:cNvPr id="80" name="群組 7">
              <a:extLst>
                <a:ext uri="{FF2B5EF4-FFF2-40B4-BE49-F238E27FC236}">
                  <a16:creationId xmlns:a16="http://schemas.microsoft.com/office/drawing/2014/main" id="{E5E01314-6CC0-4CAC-AE4C-7B66949C0A39}"/>
                </a:ext>
              </a:extLst>
            </p:cNvPr>
            <p:cNvGrpSpPr/>
            <p:nvPr/>
          </p:nvGrpSpPr>
          <p:grpSpPr>
            <a:xfrm>
              <a:off x="6385941" y="1992558"/>
              <a:ext cx="969803" cy="573498"/>
              <a:chOff x="5669477" y="2620125"/>
              <a:chExt cx="3474523" cy="2256184"/>
            </a:xfrm>
          </p:grpSpPr>
          <p:pic>
            <p:nvPicPr>
              <p:cNvPr id="81" name="Picture 4" descr="相關圖片">
                <a:extLst>
                  <a:ext uri="{FF2B5EF4-FFF2-40B4-BE49-F238E27FC236}">
                    <a16:creationId xmlns:a16="http://schemas.microsoft.com/office/drawing/2014/main" id="{C99A9FEB-7493-45D1-893E-31FC88FE3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9477" y="2620125"/>
                <a:ext cx="3474523" cy="2256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圖片 81">
                <a:extLst>
                  <a:ext uri="{FF2B5EF4-FFF2-40B4-BE49-F238E27FC236}">
                    <a16:creationId xmlns:a16="http://schemas.microsoft.com/office/drawing/2014/main" id="{C91EE653-EFF4-428E-9596-41F1C3192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2025" y="2913432"/>
                <a:ext cx="2240418" cy="1451593"/>
              </a:xfrm>
              <a:prstGeom prst="rect">
                <a:avLst/>
              </a:prstGeom>
            </p:spPr>
          </p:pic>
        </p:grpSp>
        <p:pic>
          <p:nvPicPr>
            <p:cNvPr id="95" name="Shape 215">
              <a:extLst>
                <a:ext uri="{FF2B5EF4-FFF2-40B4-BE49-F238E27FC236}">
                  <a16:creationId xmlns:a16="http://schemas.microsoft.com/office/drawing/2014/main" id="{DE8BE110-1580-4715-98C8-F8ACB1FEEDFF}"/>
                </a:ext>
              </a:extLst>
            </p:cNvPr>
            <p:cNvPicPr preferRelativeResize="0"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5282116" y="1924177"/>
              <a:ext cx="1018140" cy="6401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id="{BD8B0F37-319E-457D-8F66-9EE8402160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1" y="1201364"/>
            <a:ext cx="1374245" cy="551968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3993B035-0AC2-46A9-8989-389155957E8F}"/>
              </a:ext>
            </a:extLst>
          </p:cNvPr>
          <p:cNvSpPr/>
          <p:nvPr/>
        </p:nvSpPr>
        <p:spPr>
          <a:xfrm>
            <a:off x="446736" y="1232557"/>
            <a:ext cx="1003340" cy="34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8E89D498-15CB-4790-BDD0-B09BBC59E3F1}"/>
              </a:ext>
            </a:extLst>
          </p:cNvPr>
          <p:cNvGrpSpPr/>
          <p:nvPr/>
        </p:nvGrpSpPr>
        <p:grpSpPr>
          <a:xfrm>
            <a:off x="3205399" y="3401084"/>
            <a:ext cx="6258724" cy="1435803"/>
            <a:chOff x="1266709" y="1968458"/>
            <a:chExt cx="5053109" cy="1159225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C54AB0B2-7C8A-4400-BCC5-FCFD32C8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EC9D6FB6-4711-431A-94E3-FA59ECEA8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968458"/>
              <a:ext cx="4408883" cy="1159225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F66B0B74-5FD2-4299-9754-0609BBC2CBDA}"/>
              </a:ext>
            </a:extLst>
          </p:cNvPr>
          <p:cNvGrpSpPr/>
          <p:nvPr/>
        </p:nvGrpSpPr>
        <p:grpSpPr>
          <a:xfrm>
            <a:off x="4375470" y="2666390"/>
            <a:ext cx="4186514" cy="1082695"/>
            <a:chOff x="4327395" y="2607052"/>
            <a:chExt cx="4389108" cy="113508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9F64EFA-53CC-446A-9ED9-C0038F7D4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938" y="2679610"/>
              <a:ext cx="3104565" cy="1005879"/>
            </a:xfrm>
            <a:prstGeom prst="rect">
              <a:avLst/>
            </a:prstGeom>
          </p:spPr>
        </p:pic>
        <p:pic>
          <p:nvPicPr>
            <p:cNvPr id="72" name="Shape 362">
              <a:extLst>
                <a:ext uri="{FF2B5EF4-FFF2-40B4-BE49-F238E27FC236}">
                  <a16:creationId xmlns:a16="http://schemas.microsoft.com/office/drawing/2014/main" id="{4F70AE37-E547-47DF-8415-F69545C3D44C}"/>
                </a:ext>
              </a:extLst>
            </p:cNvPr>
            <p:cNvPicPr preferRelativeResize="0"/>
            <p:nvPr/>
          </p:nvPicPr>
          <p:blipFill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7395" y="2607052"/>
              <a:ext cx="1135089" cy="113508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16090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圖片 54">
            <a:extLst>
              <a:ext uri="{FF2B5EF4-FFF2-40B4-BE49-F238E27FC236}">
                <a16:creationId xmlns:a16="http://schemas.microsoft.com/office/drawing/2014/main" id="{D61554A3-4A67-4CDA-95D9-8472ACA30D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47" y="3390956"/>
            <a:ext cx="858758" cy="771129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36A17ADE-31EC-4CE7-8149-A5AC94E417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667" y="3390956"/>
            <a:ext cx="858758" cy="771129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038CA9AF-D297-45E5-B854-A366900EA7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211" y="3390956"/>
            <a:ext cx="858758" cy="771129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B5E91CBB-6E7E-4709-A1B1-B9F407F642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213" y="3390956"/>
            <a:ext cx="858758" cy="77112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2512BFC-6B4D-4405-AB8A-A8984BA8E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47" y="2125653"/>
            <a:ext cx="858758" cy="771129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5F6E008-66C0-4CF4-AA5D-4A49288654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667" y="2125653"/>
            <a:ext cx="858758" cy="77112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AF2FC568-89F2-4E21-8814-73745D676D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211" y="2125653"/>
            <a:ext cx="858758" cy="771129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E89088BD-E597-4E1E-9027-FBC91D6909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213" y="2125653"/>
            <a:ext cx="858758" cy="771129"/>
          </a:xfrm>
          <a:prstGeom prst="rect">
            <a:avLst/>
          </a:prstGeom>
        </p:spPr>
      </p:pic>
      <p:pic>
        <p:nvPicPr>
          <p:cNvPr id="48" name="Shape 285" descr="C:\Users\Han Tsai\Desktop\Cinema28直播發表會投影片\Qmedia_music_1.png">
            <a:extLst>
              <a:ext uri="{FF2B5EF4-FFF2-40B4-BE49-F238E27FC236}">
                <a16:creationId xmlns:a16="http://schemas.microsoft.com/office/drawing/2014/main" id="{66C13A2A-9240-0644-8DA9-F44466C4AF11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258" y="1503866"/>
            <a:ext cx="5299292" cy="371157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Shape 391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Cinema28 </a:t>
            </a:r>
            <a:r>
              <a:rPr lang="zh-TW" altLang="en-US" sz="3600" dirty="0"/>
              <a:t>讓家中各角落皆有聲有色</a:t>
            </a:r>
          </a:p>
        </p:txBody>
      </p:sp>
      <p:sp>
        <p:nvSpPr>
          <p:cNvPr id="392" name="Shape 392"/>
          <p:cNvSpPr txBox="1">
            <a:spLocks noGrp="1"/>
          </p:cNvSpPr>
          <p:nvPr>
            <p:ph idx="4294967295"/>
          </p:nvPr>
        </p:nvSpPr>
        <p:spPr>
          <a:xfrm>
            <a:off x="275953" y="1218961"/>
            <a:ext cx="7886700" cy="718395"/>
          </a:xfrm>
        </p:spPr>
        <p:txBody>
          <a:bodyPr>
            <a:normAutofit/>
          </a:bodyPr>
          <a:lstStyle/>
          <a:p>
            <a:pPr marL="0" lvl="0">
              <a:buNone/>
            </a:pPr>
            <a:r>
              <a:rPr 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Cinema28 </a:t>
            </a:r>
            <a:r>
              <a:rPr lang="ja-JP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將多串流裝置、多串流協定整合於單一介面集中管理，</a:t>
            </a:r>
            <a:endParaRPr lang="en-US" altLang="ja-JP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>
              <a:buNone/>
            </a:pPr>
            <a:r>
              <a:rPr lang="ja-JP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您可靈活地串流影音檔案至分布在不同房間的影音裝置上。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Shape 235"/>
          <p:cNvSpPr txBox="1"/>
          <p:nvPr/>
        </p:nvSpPr>
        <p:spPr>
          <a:xfrm>
            <a:off x="-136324" y="2859552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(Audio)</a:t>
            </a:r>
          </a:p>
        </p:txBody>
      </p:sp>
      <p:sp>
        <p:nvSpPr>
          <p:cNvPr id="25" name="Shape 236"/>
          <p:cNvSpPr txBox="1"/>
          <p:nvPr/>
        </p:nvSpPr>
        <p:spPr>
          <a:xfrm>
            <a:off x="2981189" y="3011309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Bluetooth</a:t>
            </a:r>
          </a:p>
        </p:txBody>
      </p:sp>
      <p:sp>
        <p:nvSpPr>
          <p:cNvPr id="26" name="Shape 237"/>
          <p:cNvSpPr txBox="1"/>
          <p:nvPr/>
        </p:nvSpPr>
        <p:spPr>
          <a:xfrm>
            <a:off x="-146247" y="4125569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HDMI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(HD Player)</a:t>
            </a:r>
          </a:p>
        </p:txBody>
      </p:sp>
      <p:sp>
        <p:nvSpPr>
          <p:cNvPr id="27" name="Shape 238"/>
          <p:cNvSpPr txBox="1"/>
          <p:nvPr/>
        </p:nvSpPr>
        <p:spPr>
          <a:xfrm>
            <a:off x="939641" y="4162799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Chromecast</a:t>
            </a:r>
          </a:p>
        </p:txBody>
      </p:sp>
      <p:sp>
        <p:nvSpPr>
          <p:cNvPr id="30" name="Shape 241"/>
          <p:cNvSpPr txBox="1"/>
          <p:nvPr/>
        </p:nvSpPr>
        <p:spPr>
          <a:xfrm>
            <a:off x="1961686" y="2995257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USB DAC</a:t>
            </a:r>
          </a:p>
        </p:txBody>
      </p:sp>
      <p:sp>
        <p:nvSpPr>
          <p:cNvPr id="33" name="Shape 244"/>
          <p:cNvSpPr txBox="1"/>
          <p:nvPr/>
        </p:nvSpPr>
        <p:spPr>
          <a:xfrm>
            <a:off x="3000610" y="4202850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AirPlay</a:t>
            </a:r>
          </a:p>
        </p:txBody>
      </p:sp>
      <p:sp>
        <p:nvSpPr>
          <p:cNvPr id="36" name="Shape 247"/>
          <p:cNvSpPr txBox="1"/>
          <p:nvPr/>
        </p:nvSpPr>
        <p:spPr>
          <a:xfrm>
            <a:off x="1954246" y="4172047"/>
            <a:ext cx="1574100" cy="2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DLNA</a:t>
            </a:r>
          </a:p>
        </p:txBody>
      </p:sp>
      <p:sp>
        <p:nvSpPr>
          <p:cNvPr id="37" name="Shape 248"/>
          <p:cNvSpPr/>
          <p:nvPr/>
        </p:nvSpPr>
        <p:spPr>
          <a:xfrm>
            <a:off x="434773" y="2291128"/>
            <a:ext cx="428700" cy="428700"/>
          </a:xfrm>
          <a:prstGeom prst="ellipse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249"/>
          <p:cNvSpPr/>
          <p:nvPr/>
        </p:nvSpPr>
        <p:spPr>
          <a:xfrm>
            <a:off x="1486157" y="2296867"/>
            <a:ext cx="428700" cy="428700"/>
          </a:xfrm>
          <a:prstGeom prst="ellipse">
            <a:avLst/>
          </a:prstGeom>
          <a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250"/>
          <p:cNvSpPr txBox="1"/>
          <p:nvPr/>
        </p:nvSpPr>
        <p:spPr>
          <a:xfrm>
            <a:off x="921811" y="2943277"/>
            <a:ext cx="15741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Line Out</a:t>
            </a:r>
          </a:p>
        </p:txBody>
      </p:sp>
      <p:sp>
        <p:nvSpPr>
          <p:cNvPr id="40" name="Shape 251"/>
          <p:cNvSpPr/>
          <p:nvPr/>
        </p:nvSpPr>
        <p:spPr>
          <a:xfrm>
            <a:off x="2458329" y="2231128"/>
            <a:ext cx="548700" cy="548700"/>
          </a:xfrm>
          <a:prstGeom prst="ellipse">
            <a:avLst/>
          </a:prstGeom>
          <a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252"/>
          <p:cNvSpPr/>
          <p:nvPr/>
        </p:nvSpPr>
        <p:spPr>
          <a:xfrm>
            <a:off x="3498539" y="2235778"/>
            <a:ext cx="539400" cy="539400"/>
          </a:xfrm>
          <a:prstGeom prst="ellipse">
            <a:avLst/>
          </a:prstGeom>
          <a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253"/>
          <p:cNvSpPr/>
          <p:nvPr/>
        </p:nvSpPr>
        <p:spPr>
          <a:xfrm>
            <a:off x="3537885" y="3520272"/>
            <a:ext cx="479958" cy="479958"/>
          </a:xfrm>
          <a:prstGeom prst="ellipse">
            <a:avLst/>
          </a:prstGeom>
          <a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254"/>
          <p:cNvSpPr/>
          <p:nvPr/>
        </p:nvSpPr>
        <p:spPr>
          <a:xfrm>
            <a:off x="2490591" y="3522277"/>
            <a:ext cx="473632" cy="473632"/>
          </a:xfrm>
          <a:prstGeom prst="ellipse">
            <a:avLst/>
          </a:prstGeom>
          <a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255"/>
          <p:cNvSpPr/>
          <p:nvPr/>
        </p:nvSpPr>
        <p:spPr>
          <a:xfrm>
            <a:off x="1444926" y="3500204"/>
            <a:ext cx="510777" cy="510777"/>
          </a:xfrm>
          <a:prstGeom prst="ellipse">
            <a:avLst/>
          </a:prstGeom>
          <a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258"/>
          <p:cNvSpPr/>
          <p:nvPr/>
        </p:nvSpPr>
        <p:spPr>
          <a:xfrm>
            <a:off x="426453" y="3555440"/>
            <a:ext cx="428700" cy="428700"/>
          </a:xfrm>
          <a:prstGeom prst="ellipse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449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CBDE9-A549-0142-9056-CC1B17C7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Roon</a:t>
            </a:r>
            <a:r>
              <a:rPr lang="en-US" sz="3600" dirty="0"/>
              <a:t> </a:t>
            </a:r>
            <a:r>
              <a:rPr lang="zh-CN" altLang="en-US" sz="3600" dirty="0"/>
              <a:t>音樂中心，釋放您的音樂魂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32AB9-E857-DF48-8497-375AB9000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17" y="751361"/>
            <a:ext cx="8000022" cy="4081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2F8F72-1B4C-2544-93DF-FB5B1C2E6669}"/>
              </a:ext>
            </a:extLst>
          </p:cNvPr>
          <p:cNvSpPr txBox="1"/>
          <p:nvPr/>
        </p:nvSpPr>
        <p:spPr>
          <a:xfrm>
            <a:off x="4219303" y="2912763"/>
            <a:ext cx="1468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 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</a:t>
            </a:r>
            <a:r>
              <a:rPr lang="en-US" altLang="zh-CN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M.2 SATA SSD 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專用埠</a:t>
            </a:r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提升</a:t>
            </a:r>
          </a:p>
          <a:p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整你效能</a:t>
            </a:r>
            <a:endParaRPr lang="en-US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0572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sz="3600" dirty="0" err="1">
                <a:latin typeface="Microsoft JhengHei"/>
                <a:ea typeface="Microsoft JhengHei"/>
              </a:rPr>
              <a:t>不同的</a:t>
            </a:r>
            <a:r>
              <a:rPr lang="en-US" altLang="zh-TW" sz="3600" dirty="0">
                <a:latin typeface="Microsoft JhengHei"/>
                <a:ea typeface="Microsoft JhengHei"/>
              </a:rPr>
              <a:t> SSD</a:t>
            </a:r>
            <a:r>
              <a:rPr lang="zh-TW" altLang="en-US" sz="3600" dirty="0">
                <a:latin typeface="Microsoft JhengHei"/>
                <a:ea typeface="Microsoft JhengHei"/>
              </a:rPr>
              <a:t> 持續效能大不同</a:t>
            </a:r>
            <a:endParaRPr lang="zh-TW" altLang="en-US" sz="3600" u="none" strike="noStrike" cap="none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275953" y="983343"/>
            <a:ext cx="8229600" cy="1421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由於寫入放大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(</a:t>
            </a: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Write amplification)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問題，持續效能將會降級</a:t>
            </a:r>
            <a:endParaRPr kumimoji="1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由 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QNAP 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實驗室以 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FIO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對不同品牌的 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做隨機寫入測試，</a:t>
            </a:r>
            <a:b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/>
                <a:ea typeface="微軟正黑體" pitchFamily="34" charset="-120"/>
                <a:cs typeface="Arial"/>
                <a:sym typeface="Arial"/>
              </a:rPr>
            </a:b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各廠牌 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在初次寫滿後，寫入效能都會持續降低</a:t>
            </a:r>
            <a:endParaRPr kumimoji="0" lang="zh-TW" altLang="zh-TW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原因：不同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 架構、控制器演算法、預留空間比例均不同</a:t>
            </a:r>
            <a:endParaRPr kumimoji="0" lang="zh-TW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Arial"/>
              <a:sym typeface="Arial"/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317786" y="2133922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17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0197" y="2505642"/>
            <a:ext cx="5155894" cy="212987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603222" y="2210201"/>
            <a:ext cx="51558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單顆 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SSD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 在 </a:t>
            </a: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QNAP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 </a:t>
            </a: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NAS </a:t>
            </a:r>
            <a:r>
              <a:rPr kumimoji="0" lang="en-US" alt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中的</a:t>
            </a:r>
            <a:r>
              <a:rPr kumimoji="0" lang="en-US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 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FIO 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持續效能表現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(IOpattern: RW-4K):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 </a:t>
            </a:r>
          </a:p>
        </p:txBody>
      </p:sp>
      <p:pic>
        <p:nvPicPr>
          <p:cNvPr id="19" name="圖片 5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F9D8F2EF-882F-4A5D-A8F1-F27A68ECAD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781" y="2271439"/>
            <a:ext cx="2664496" cy="2872061"/>
          </a:xfrm>
          <a:prstGeom prst="rect">
            <a:avLst/>
          </a:prstGeom>
        </p:spPr>
      </p:pic>
      <p:sp>
        <p:nvSpPr>
          <p:cNvPr id="22" name="Shape 179">
            <a:extLst>
              <a:ext uri="{FF2B5EF4-FFF2-40B4-BE49-F238E27FC236}">
                <a16:creationId xmlns:a16="http://schemas.microsoft.com/office/drawing/2014/main" id="{9DC7A188-B542-48D8-8425-F6774FF99E6A}"/>
              </a:ext>
            </a:extLst>
          </p:cNvPr>
          <p:cNvSpPr/>
          <p:nvPr/>
        </p:nvSpPr>
        <p:spPr>
          <a:xfrm>
            <a:off x="275953" y="2343239"/>
            <a:ext cx="1936371" cy="942363"/>
          </a:xfrm>
          <a:prstGeom prst="wedgeRectCallout">
            <a:avLst>
              <a:gd name="adj1" fmla="val 38118"/>
              <a:gd name="adj2" fmla="val 72904"/>
            </a:avLst>
          </a:prstGeom>
          <a:solidFill>
            <a:schemeClr val="tx1">
              <a:lumMod val="75000"/>
              <a:lumOff val="25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各家廠商 SSD 的能力不同，從儲存系統如何確保效能可以符合使用者期望?</a:t>
            </a:r>
          </a:p>
        </p:txBody>
      </p:sp>
    </p:spTree>
    <p:extLst>
      <p:ext uri="{BB962C8B-B14F-4D97-AF65-F5344CB8AC3E}">
        <p14:creationId xmlns:p14="http://schemas.microsoft.com/office/powerpoint/2010/main" val="3342466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語音泡泡: 圓角矩形 95">
            <a:extLst>
              <a:ext uri="{FF2B5EF4-FFF2-40B4-BE49-F238E27FC236}">
                <a16:creationId xmlns:a16="http://schemas.microsoft.com/office/drawing/2014/main" id="{3F13F4EC-8D6A-4118-B068-AC550699C2D8}"/>
              </a:ext>
            </a:extLst>
          </p:cNvPr>
          <p:cNvSpPr/>
          <p:nvPr/>
        </p:nvSpPr>
        <p:spPr>
          <a:xfrm>
            <a:off x="4671609" y="1785426"/>
            <a:ext cx="3765198" cy="583071"/>
          </a:xfrm>
          <a:prstGeom prst="wedgeRoundRectCallout">
            <a:avLst>
              <a:gd name="adj1" fmla="val -418"/>
              <a:gd name="adj2" fmla="val 87916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sz="3600" dirty="0"/>
              <a:t>SSD </a:t>
            </a:r>
            <a:r>
              <a:rPr lang="zh-TW" altLang="en-US" sz="3600" dirty="0"/>
              <a:t>預留空間 </a:t>
            </a:r>
            <a:r>
              <a:rPr lang="en-US" altLang="zh-TW" sz="3600" kern="1000" spc="-150" dirty="0"/>
              <a:t>(Over-provisioning)</a:t>
            </a:r>
            <a:endParaRPr lang="en-US" sz="3600" kern="1000" spc="-150" dirty="0"/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275953" y="1067293"/>
            <a:ext cx="8627805" cy="671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預留空間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(Over-provisioning)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是在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中保留空間以降低寫入放大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：</a:t>
            </a:r>
            <a:endParaRPr kumimoji="1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透</a:t>
            </a:r>
            <a:r>
              <a:rPr kumimoji="1" lang="zh-TW" altLang="en-US" sz="1600" b="1" ker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過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預</a:t>
            </a:r>
            <a:r>
              <a:rPr kumimoji="1" lang="zh-TW" altLang="en-US" sz="1600" b="1" kern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留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空間，在任一時機點可避免額外的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Garbage Collection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操作。</a:t>
            </a:r>
            <a:endParaRPr kumimoji="0" lang="zh-TW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288" name="Shape 171">
            <a:extLst>
              <a:ext uri="{FF2B5EF4-FFF2-40B4-BE49-F238E27FC236}">
                <a16:creationId xmlns:a16="http://schemas.microsoft.com/office/drawing/2014/main" id="{771767F3-F6D5-4C7B-901C-BB38552EE1EE}"/>
              </a:ext>
            </a:extLst>
          </p:cNvPr>
          <p:cNvSpPr/>
          <p:nvPr/>
        </p:nvSpPr>
        <p:spPr>
          <a:xfrm>
            <a:off x="1595603" y="2650811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</p:txBody>
      </p:sp>
      <p:grpSp>
        <p:nvGrpSpPr>
          <p:cNvPr id="289" name="群組 288">
            <a:extLst>
              <a:ext uri="{FF2B5EF4-FFF2-40B4-BE49-F238E27FC236}">
                <a16:creationId xmlns:a16="http://schemas.microsoft.com/office/drawing/2014/main" id="{A5F993D4-F51D-4D3F-83E2-EB3AAAFC21C5}"/>
              </a:ext>
            </a:extLst>
          </p:cNvPr>
          <p:cNvGrpSpPr/>
          <p:nvPr/>
        </p:nvGrpSpPr>
        <p:grpSpPr>
          <a:xfrm>
            <a:off x="1772431" y="2736780"/>
            <a:ext cx="2008413" cy="1449139"/>
            <a:chOff x="2462789" y="3160377"/>
            <a:chExt cx="2008413" cy="1449139"/>
          </a:xfrm>
        </p:grpSpPr>
        <p:graphicFrame>
          <p:nvGraphicFramePr>
            <p:cNvPr id="290" name="Shape 177">
              <a:extLst>
                <a:ext uri="{FF2B5EF4-FFF2-40B4-BE49-F238E27FC236}">
                  <a16:creationId xmlns:a16="http://schemas.microsoft.com/office/drawing/2014/main" id="{0CBE6238-0860-413D-B7B2-D72A84FA117D}"/>
                </a:ext>
              </a:extLst>
            </p:cNvPr>
            <p:cNvGraphicFramePr/>
            <p:nvPr>
              <p:extLst/>
            </p:nvPr>
          </p:nvGraphicFramePr>
          <p:xfrm>
            <a:off x="2462789" y="3912813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1" name="Shape 184">
              <a:extLst>
                <a:ext uri="{FF2B5EF4-FFF2-40B4-BE49-F238E27FC236}">
                  <a16:creationId xmlns:a16="http://schemas.microsoft.com/office/drawing/2014/main" id="{83CFC4BB-D2D9-49A4-BBD7-64D869DDE88E}"/>
                </a:ext>
              </a:extLst>
            </p:cNvPr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2" name="Shape 177">
              <a:extLst>
                <a:ext uri="{FF2B5EF4-FFF2-40B4-BE49-F238E27FC236}">
                  <a16:creationId xmlns:a16="http://schemas.microsoft.com/office/drawing/2014/main" id="{38947C5F-6EA6-42FF-9489-86283F27152F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3" name="Shape 177">
              <a:extLst>
                <a:ext uri="{FF2B5EF4-FFF2-40B4-BE49-F238E27FC236}">
                  <a16:creationId xmlns:a16="http://schemas.microsoft.com/office/drawing/2014/main" id="{2CCE4E1E-2E9C-422C-9760-42F0E61D9FB9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94" name="矩形: 圓角 23">
            <a:extLst>
              <a:ext uri="{FF2B5EF4-FFF2-40B4-BE49-F238E27FC236}">
                <a16:creationId xmlns:a16="http://schemas.microsoft.com/office/drawing/2014/main" id="{E41B7168-E0C7-402D-9769-82548CF60D64}"/>
              </a:ext>
            </a:extLst>
          </p:cNvPr>
          <p:cNvSpPr/>
          <p:nvPr/>
        </p:nvSpPr>
        <p:spPr>
          <a:xfrm>
            <a:off x="1591863" y="4264173"/>
            <a:ext cx="2315163" cy="455730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Arial"/>
              </a:rPr>
              <a:t>SSD</a:t>
            </a:r>
            <a:r>
              <a:rPr kumimoji="0" lang="zh-TW" alt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Arial"/>
              </a:rPr>
              <a:t> 寫入新資料，僅能一次清除區塊上所有資料</a:t>
            </a:r>
          </a:p>
        </p:txBody>
      </p:sp>
      <p:graphicFrame>
        <p:nvGraphicFramePr>
          <p:cNvPr id="295" name="Shape 189">
            <a:extLst>
              <a:ext uri="{FF2B5EF4-FFF2-40B4-BE49-F238E27FC236}">
                <a16:creationId xmlns:a16="http://schemas.microsoft.com/office/drawing/2014/main" id="{094D4344-12FD-4DA7-A9EF-AD60E1C963E8}"/>
              </a:ext>
            </a:extLst>
          </p:cNvPr>
          <p:cNvGraphicFramePr/>
          <p:nvPr>
            <p:extLst/>
          </p:nvPr>
        </p:nvGraphicFramePr>
        <p:xfrm>
          <a:off x="369491" y="2014133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新資料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有效資料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無效資料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預留空間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預留空間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6" name="Shape 182">
            <a:extLst>
              <a:ext uri="{FF2B5EF4-FFF2-40B4-BE49-F238E27FC236}">
                <a16:creationId xmlns:a16="http://schemas.microsoft.com/office/drawing/2014/main" id="{A021AB25-6280-452D-9054-CE1B7BA9CE0A}"/>
              </a:ext>
            </a:extLst>
          </p:cNvPr>
          <p:cNvGraphicFramePr/>
          <p:nvPr>
            <p:extLst/>
          </p:nvPr>
        </p:nvGraphicFramePr>
        <p:xfrm>
          <a:off x="1775015" y="1971576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" name="Shape 182">
            <a:extLst>
              <a:ext uri="{FF2B5EF4-FFF2-40B4-BE49-F238E27FC236}">
                <a16:creationId xmlns:a16="http://schemas.microsoft.com/office/drawing/2014/main" id="{DB9C6BB1-BF47-4518-A50A-7E8DE4E2B349}"/>
              </a:ext>
            </a:extLst>
          </p:cNvPr>
          <p:cNvGraphicFramePr/>
          <p:nvPr>
            <p:extLst/>
          </p:nvPr>
        </p:nvGraphicFramePr>
        <p:xfrm>
          <a:off x="2825466" y="1963911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8" name="群組 297">
            <a:extLst>
              <a:ext uri="{FF2B5EF4-FFF2-40B4-BE49-F238E27FC236}">
                <a16:creationId xmlns:a16="http://schemas.microsoft.com/office/drawing/2014/main" id="{C85A4AFF-74CC-4A3C-8132-9DEDAD03FD12}"/>
              </a:ext>
            </a:extLst>
          </p:cNvPr>
          <p:cNvGrpSpPr/>
          <p:nvPr/>
        </p:nvGrpSpPr>
        <p:grpSpPr>
          <a:xfrm>
            <a:off x="2980697" y="2181397"/>
            <a:ext cx="620073" cy="620073"/>
            <a:chOff x="7316158" y="2699146"/>
            <a:chExt cx="620073" cy="620073"/>
          </a:xfrm>
        </p:grpSpPr>
        <p:sp>
          <p:nvSpPr>
            <p:cNvPr id="299" name="Shape 180">
              <a:extLst>
                <a:ext uri="{FF2B5EF4-FFF2-40B4-BE49-F238E27FC236}">
                  <a16:creationId xmlns:a16="http://schemas.microsoft.com/office/drawing/2014/main" id="{1AD91C91-94C1-4F27-8693-405B16FE4EBB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Picture 2" descr="ç¸éåç">
              <a:extLst>
                <a:ext uri="{FF2B5EF4-FFF2-40B4-BE49-F238E27FC236}">
                  <a16:creationId xmlns:a16="http://schemas.microsoft.com/office/drawing/2014/main" id="{7A31109B-846B-48E6-A480-8D19C742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1" name="Shape 180">
            <a:extLst>
              <a:ext uri="{FF2B5EF4-FFF2-40B4-BE49-F238E27FC236}">
                <a16:creationId xmlns:a16="http://schemas.microsoft.com/office/drawing/2014/main" id="{B5DB389A-808D-4296-BA18-4F5333D1A243}"/>
              </a:ext>
            </a:extLst>
          </p:cNvPr>
          <p:cNvSpPr/>
          <p:nvPr/>
        </p:nvSpPr>
        <p:spPr>
          <a:xfrm rot="16200000">
            <a:off x="3738339" y="3329295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7991F58D-0ECF-4D50-8C0E-4E1E5A427618}"/>
              </a:ext>
            </a:extLst>
          </p:cNvPr>
          <p:cNvGrpSpPr/>
          <p:nvPr/>
        </p:nvGrpSpPr>
        <p:grpSpPr>
          <a:xfrm>
            <a:off x="6650403" y="2650650"/>
            <a:ext cx="2253355" cy="2049320"/>
            <a:chOff x="3884614" y="2771929"/>
            <a:chExt cx="2253355" cy="2049320"/>
          </a:xfrm>
        </p:grpSpPr>
        <p:sp>
          <p:nvSpPr>
            <p:cNvPr id="303" name="Shape 171">
              <a:extLst>
                <a:ext uri="{FF2B5EF4-FFF2-40B4-BE49-F238E27FC236}">
                  <a16:creationId xmlns:a16="http://schemas.microsoft.com/office/drawing/2014/main" id="{DAD44DDB-8187-43B0-9D20-533214DDD842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Arial"/>
              </a:endParaRPr>
            </a:p>
          </p:txBody>
        </p:sp>
        <p:sp>
          <p:nvSpPr>
            <p:cNvPr id="304" name="矩形: 圓角 62">
              <a:extLst>
                <a:ext uri="{FF2B5EF4-FFF2-40B4-BE49-F238E27FC236}">
                  <a16:creationId xmlns:a16="http://schemas.microsoft.com/office/drawing/2014/main" id="{4133BC6B-830D-4A37-9BBB-B37BDAE591A9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rgbClr val="C42C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Arial"/>
                </a:rPr>
                <a:t>有兩個區塊當預留空間，則新資料可直接寫入</a:t>
              </a:r>
            </a:p>
          </p:txBody>
        </p:sp>
      </p:grpSp>
      <p:sp>
        <p:nvSpPr>
          <p:cNvPr id="305" name="Shape 171">
            <a:extLst>
              <a:ext uri="{FF2B5EF4-FFF2-40B4-BE49-F238E27FC236}">
                <a16:creationId xmlns:a16="http://schemas.microsoft.com/office/drawing/2014/main" id="{E6436DE4-B22D-4423-A48D-6B881AEDB72C}"/>
              </a:ext>
            </a:extLst>
          </p:cNvPr>
          <p:cNvSpPr/>
          <p:nvPr/>
        </p:nvSpPr>
        <p:spPr>
          <a:xfrm>
            <a:off x="4139520" y="2664107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</p:txBody>
      </p:sp>
      <p:sp>
        <p:nvSpPr>
          <p:cNvPr id="306" name="矩形: 圓角 128">
            <a:extLst>
              <a:ext uri="{FF2B5EF4-FFF2-40B4-BE49-F238E27FC236}">
                <a16:creationId xmlns:a16="http://schemas.microsoft.com/office/drawing/2014/main" id="{38FCB5DE-8EE3-4BD4-BF1A-86F715ECADC7}"/>
              </a:ext>
            </a:extLst>
          </p:cNvPr>
          <p:cNvSpPr/>
          <p:nvPr/>
        </p:nvSpPr>
        <p:spPr>
          <a:xfrm>
            <a:off x="4309962" y="4266007"/>
            <a:ext cx="1984011" cy="46077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Arial"/>
              </a:rPr>
              <a:t>為了避免有效資料也被清除，需要做 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Arial"/>
              </a:rPr>
              <a:t>Garbage</a:t>
            </a:r>
            <a:r>
              <a:rPr kumimoji="0" lang="zh-TW" alt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Arial"/>
              </a:rPr>
              <a:t> 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Arial"/>
              </a:rPr>
              <a:t>Collection</a:t>
            </a:r>
            <a:endParaRPr kumimoji="0" lang="zh-TW" altLang="en-US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</p:txBody>
      </p:sp>
      <p:graphicFrame>
        <p:nvGraphicFramePr>
          <p:cNvPr id="307" name="Shape 177">
            <a:extLst>
              <a:ext uri="{FF2B5EF4-FFF2-40B4-BE49-F238E27FC236}">
                <a16:creationId xmlns:a16="http://schemas.microsoft.com/office/drawing/2014/main" id="{E71D8E7D-B1C7-48B2-B008-0D822871FD18}"/>
              </a:ext>
            </a:extLst>
          </p:cNvPr>
          <p:cNvGraphicFramePr/>
          <p:nvPr>
            <p:extLst/>
          </p:nvPr>
        </p:nvGraphicFramePr>
        <p:xfrm>
          <a:off x="7819742" y="3500092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7" name="Shape 177">
            <a:extLst>
              <a:ext uri="{FF2B5EF4-FFF2-40B4-BE49-F238E27FC236}">
                <a16:creationId xmlns:a16="http://schemas.microsoft.com/office/drawing/2014/main" id="{D451265F-4F11-47CB-AC09-6CD4C82B1A75}"/>
              </a:ext>
            </a:extLst>
          </p:cNvPr>
          <p:cNvGraphicFramePr/>
          <p:nvPr>
            <p:extLst/>
          </p:nvPr>
        </p:nvGraphicFramePr>
        <p:xfrm>
          <a:off x="6776669" y="277307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48B4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56" name="直線接點 355">
            <a:extLst>
              <a:ext uri="{FF2B5EF4-FFF2-40B4-BE49-F238E27FC236}">
                <a16:creationId xmlns:a16="http://schemas.microsoft.com/office/drawing/2014/main" id="{2763DE26-61C4-46A6-B598-DF2CE183BB20}"/>
              </a:ext>
            </a:extLst>
          </p:cNvPr>
          <p:cNvCxnSpPr>
            <a:cxnSpLocks/>
          </p:cNvCxnSpPr>
          <p:nvPr/>
        </p:nvCxnSpPr>
        <p:spPr>
          <a:xfrm>
            <a:off x="7887035" y="3109717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線接點 356">
            <a:extLst>
              <a:ext uri="{FF2B5EF4-FFF2-40B4-BE49-F238E27FC236}">
                <a16:creationId xmlns:a16="http://schemas.microsoft.com/office/drawing/2014/main" id="{C043DD73-91B0-4FD6-B48F-A3C727EEAB39}"/>
              </a:ext>
            </a:extLst>
          </p:cNvPr>
          <p:cNvCxnSpPr>
            <a:cxnSpLocks/>
          </p:cNvCxnSpPr>
          <p:nvPr/>
        </p:nvCxnSpPr>
        <p:spPr>
          <a:xfrm>
            <a:off x="7957533" y="3109717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接點 359">
            <a:extLst>
              <a:ext uri="{FF2B5EF4-FFF2-40B4-BE49-F238E27FC236}">
                <a16:creationId xmlns:a16="http://schemas.microsoft.com/office/drawing/2014/main" id="{B870DFC6-48AC-4AAF-A341-2B04F5803F6D}"/>
              </a:ext>
            </a:extLst>
          </p:cNvPr>
          <p:cNvCxnSpPr>
            <a:cxnSpLocks/>
          </p:cNvCxnSpPr>
          <p:nvPr/>
        </p:nvCxnSpPr>
        <p:spPr>
          <a:xfrm>
            <a:off x="8028032" y="3109717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1" name="Shape 177">
            <a:extLst>
              <a:ext uri="{FF2B5EF4-FFF2-40B4-BE49-F238E27FC236}">
                <a16:creationId xmlns:a16="http://schemas.microsoft.com/office/drawing/2014/main" id="{AF60CBE8-7A50-4D50-9A90-E096D6EBA038}"/>
              </a:ext>
            </a:extLst>
          </p:cNvPr>
          <p:cNvGraphicFramePr/>
          <p:nvPr>
            <p:extLst/>
          </p:nvPr>
        </p:nvGraphicFramePr>
        <p:xfrm>
          <a:off x="7824641" y="277212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13" name="群組 216">
            <a:extLst>
              <a:ext uri="{FF2B5EF4-FFF2-40B4-BE49-F238E27FC236}">
                <a16:creationId xmlns:a16="http://schemas.microsoft.com/office/drawing/2014/main" id="{ED797E5E-81A5-44F5-84C3-4846C32D7486}"/>
              </a:ext>
            </a:extLst>
          </p:cNvPr>
          <p:cNvGrpSpPr/>
          <p:nvPr/>
        </p:nvGrpSpPr>
        <p:grpSpPr>
          <a:xfrm>
            <a:off x="8347698" y="3097524"/>
            <a:ext cx="378544" cy="333941"/>
            <a:chOff x="7376502" y="4321835"/>
            <a:chExt cx="422989" cy="335290"/>
          </a:xfrm>
        </p:grpSpPr>
        <p:cxnSp>
          <p:nvCxnSpPr>
            <p:cNvPr id="323" name="直線接點 322">
              <a:extLst>
                <a:ext uri="{FF2B5EF4-FFF2-40B4-BE49-F238E27FC236}">
                  <a16:creationId xmlns:a16="http://schemas.microsoft.com/office/drawing/2014/main" id="{D2E40CD2-4AF3-4E5F-8D4F-F83CE9E9661C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接點 323">
              <a:extLst>
                <a:ext uri="{FF2B5EF4-FFF2-40B4-BE49-F238E27FC236}">
                  <a16:creationId xmlns:a16="http://schemas.microsoft.com/office/drawing/2014/main" id="{7F40CF25-A8E1-4165-ADD3-780F668E3686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線接點 324">
              <a:extLst>
                <a:ext uri="{FF2B5EF4-FFF2-40B4-BE49-F238E27FC236}">
                  <a16:creationId xmlns:a16="http://schemas.microsoft.com/office/drawing/2014/main" id="{4C36C4AF-0011-48DA-B937-317860B4560B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接點 325">
              <a:extLst>
                <a:ext uri="{FF2B5EF4-FFF2-40B4-BE49-F238E27FC236}">
                  <a16:creationId xmlns:a16="http://schemas.microsoft.com/office/drawing/2014/main" id="{4947EB95-9CAB-40C0-A82E-609573B46AB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接點 326">
              <a:extLst>
                <a:ext uri="{FF2B5EF4-FFF2-40B4-BE49-F238E27FC236}">
                  <a16:creationId xmlns:a16="http://schemas.microsoft.com/office/drawing/2014/main" id="{F036D94B-FD71-4073-BC4B-3181CA727C55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接點 327">
              <a:extLst>
                <a:ext uri="{FF2B5EF4-FFF2-40B4-BE49-F238E27FC236}">
                  <a16:creationId xmlns:a16="http://schemas.microsoft.com/office/drawing/2014/main" id="{051652B2-CC69-46CD-ABEA-E03BBE19F4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線接點 328">
              <a:extLst>
                <a:ext uri="{FF2B5EF4-FFF2-40B4-BE49-F238E27FC236}">
                  <a16:creationId xmlns:a16="http://schemas.microsoft.com/office/drawing/2014/main" id="{984C7596-FD6D-4884-9342-C0C343FF6AD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1" name="Shape 177">
            <a:extLst>
              <a:ext uri="{FF2B5EF4-FFF2-40B4-BE49-F238E27FC236}">
                <a16:creationId xmlns:a16="http://schemas.microsoft.com/office/drawing/2014/main" id="{72303097-218C-4F34-875C-74F9F0B163CE}"/>
              </a:ext>
            </a:extLst>
          </p:cNvPr>
          <p:cNvGraphicFramePr/>
          <p:nvPr>
            <p:extLst/>
          </p:nvPr>
        </p:nvGraphicFramePr>
        <p:xfrm>
          <a:off x="6766402" y="3500092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2" name="群組 361">
            <a:extLst>
              <a:ext uri="{FF2B5EF4-FFF2-40B4-BE49-F238E27FC236}">
                <a16:creationId xmlns:a16="http://schemas.microsoft.com/office/drawing/2014/main" id="{BE880467-8013-4978-A1FA-2560BF95E1CD}"/>
              </a:ext>
            </a:extLst>
          </p:cNvPr>
          <p:cNvGrpSpPr/>
          <p:nvPr/>
        </p:nvGrpSpPr>
        <p:grpSpPr>
          <a:xfrm>
            <a:off x="422578" y="3511210"/>
            <a:ext cx="247992" cy="346813"/>
            <a:chOff x="7453527" y="3844180"/>
            <a:chExt cx="281998" cy="335290"/>
          </a:xfrm>
        </p:grpSpPr>
        <p:cxnSp>
          <p:nvCxnSpPr>
            <p:cNvPr id="363" name="直線接點 362">
              <a:extLst>
                <a:ext uri="{FF2B5EF4-FFF2-40B4-BE49-F238E27FC236}">
                  <a16:creationId xmlns:a16="http://schemas.microsoft.com/office/drawing/2014/main" id="{8A3A34DB-0E33-4CFC-B8BD-2CD475BC5E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線接點 363">
              <a:extLst>
                <a:ext uri="{FF2B5EF4-FFF2-40B4-BE49-F238E27FC236}">
                  <a16:creationId xmlns:a16="http://schemas.microsoft.com/office/drawing/2014/main" id="{0505A30A-E8AA-4135-B7F8-8AB0BF607ED5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線接點 364">
              <a:extLst>
                <a:ext uri="{FF2B5EF4-FFF2-40B4-BE49-F238E27FC236}">
                  <a16:creationId xmlns:a16="http://schemas.microsoft.com/office/drawing/2014/main" id="{F9DAC006-A439-4205-8CAE-7C6D6B1B9233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接點 365">
              <a:extLst>
                <a:ext uri="{FF2B5EF4-FFF2-40B4-BE49-F238E27FC236}">
                  <a16:creationId xmlns:a16="http://schemas.microsoft.com/office/drawing/2014/main" id="{E3D46963-9B94-4B9B-AC81-9D03BACC319B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接點 366">
              <a:extLst>
                <a:ext uri="{FF2B5EF4-FFF2-40B4-BE49-F238E27FC236}">
                  <a16:creationId xmlns:a16="http://schemas.microsoft.com/office/drawing/2014/main" id="{A728D3DA-529C-4680-AA22-C00545322A07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8" name="Shape 177">
            <a:extLst>
              <a:ext uri="{FF2B5EF4-FFF2-40B4-BE49-F238E27FC236}">
                <a16:creationId xmlns:a16="http://schemas.microsoft.com/office/drawing/2014/main" id="{06F728C8-99A3-4F90-B2A9-78DBEE2A81DF}"/>
              </a:ext>
            </a:extLst>
          </p:cNvPr>
          <p:cNvGraphicFramePr/>
          <p:nvPr>
            <p:extLst/>
          </p:nvPr>
        </p:nvGraphicFramePr>
        <p:xfrm>
          <a:off x="5338061" y="274853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9" name="Shape 177">
            <a:extLst>
              <a:ext uri="{FF2B5EF4-FFF2-40B4-BE49-F238E27FC236}">
                <a16:creationId xmlns:a16="http://schemas.microsoft.com/office/drawing/2014/main" id="{9D823CD8-5D1A-4F53-85F6-983787722731}"/>
              </a:ext>
            </a:extLst>
          </p:cNvPr>
          <p:cNvGraphicFramePr/>
          <p:nvPr>
            <p:extLst/>
          </p:nvPr>
        </p:nvGraphicFramePr>
        <p:xfrm>
          <a:off x="4288194" y="274853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0" name="Shape 177">
            <a:extLst>
              <a:ext uri="{FF2B5EF4-FFF2-40B4-BE49-F238E27FC236}">
                <a16:creationId xmlns:a16="http://schemas.microsoft.com/office/drawing/2014/main" id="{830CEEB1-6506-490F-AECB-145B28ACB3A9}"/>
              </a:ext>
            </a:extLst>
          </p:cNvPr>
          <p:cNvGraphicFramePr/>
          <p:nvPr>
            <p:extLst/>
          </p:nvPr>
        </p:nvGraphicFramePr>
        <p:xfrm>
          <a:off x="4294968" y="3495017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1" name="Shape 177">
            <a:extLst>
              <a:ext uri="{FF2B5EF4-FFF2-40B4-BE49-F238E27FC236}">
                <a16:creationId xmlns:a16="http://schemas.microsoft.com/office/drawing/2014/main" id="{5E6F3AF6-AC65-43A7-872C-1B22C2BA9679}"/>
              </a:ext>
            </a:extLst>
          </p:cNvPr>
          <p:cNvGraphicFramePr/>
          <p:nvPr>
            <p:extLst/>
          </p:nvPr>
        </p:nvGraphicFramePr>
        <p:xfrm>
          <a:off x="5345681" y="3495017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4" name="群組 216">
            <a:extLst>
              <a:ext uri="{FF2B5EF4-FFF2-40B4-BE49-F238E27FC236}">
                <a16:creationId xmlns:a16="http://schemas.microsoft.com/office/drawing/2014/main" id="{AF109EB8-59AB-4B8B-8DF0-DF138FD6476D}"/>
              </a:ext>
            </a:extLst>
          </p:cNvPr>
          <p:cNvGrpSpPr/>
          <p:nvPr/>
        </p:nvGrpSpPr>
        <p:grpSpPr>
          <a:xfrm>
            <a:off x="8347698" y="2773469"/>
            <a:ext cx="378544" cy="333941"/>
            <a:chOff x="7376502" y="4321835"/>
            <a:chExt cx="422989" cy="335290"/>
          </a:xfrm>
        </p:grpSpPr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51F60015-ED4F-45F4-AB3C-7DB9456C7075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CDD90729-12DB-441E-9839-C05DC424191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>
              <a:extLst>
                <a:ext uri="{FF2B5EF4-FFF2-40B4-BE49-F238E27FC236}">
                  <a16:creationId xmlns:a16="http://schemas.microsoft.com/office/drawing/2014/main" id="{B069A872-A87D-4FAF-ADD5-522C9B7E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7F95583E-DA89-4BCC-B369-0F193C74C865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>
              <a:extLst>
                <a:ext uri="{FF2B5EF4-FFF2-40B4-BE49-F238E27FC236}">
                  <a16:creationId xmlns:a16="http://schemas.microsoft.com/office/drawing/2014/main" id="{A39B4938-D369-4770-850B-279FCF25B22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 109">
              <a:extLst>
                <a:ext uri="{FF2B5EF4-FFF2-40B4-BE49-F238E27FC236}">
                  <a16:creationId xmlns:a16="http://schemas.microsoft.com/office/drawing/2014/main" id="{0CD35476-2446-44A7-B521-894B15788A6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 110">
              <a:extLst>
                <a:ext uri="{FF2B5EF4-FFF2-40B4-BE49-F238E27FC236}">
                  <a16:creationId xmlns:a16="http://schemas.microsoft.com/office/drawing/2014/main" id="{CA7BCCC8-68DF-4EA2-9D58-24D537F4CF6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群組 216">
            <a:extLst>
              <a:ext uri="{FF2B5EF4-FFF2-40B4-BE49-F238E27FC236}">
                <a16:creationId xmlns:a16="http://schemas.microsoft.com/office/drawing/2014/main" id="{093AFBB2-7EA5-4BEF-BA48-62323D40F1EE}"/>
              </a:ext>
            </a:extLst>
          </p:cNvPr>
          <p:cNvGrpSpPr/>
          <p:nvPr/>
        </p:nvGrpSpPr>
        <p:grpSpPr>
          <a:xfrm>
            <a:off x="7864667" y="3111170"/>
            <a:ext cx="378544" cy="333941"/>
            <a:chOff x="7376502" y="4321835"/>
            <a:chExt cx="422989" cy="335290"/>
          </a:xfrm>
        </p:grpSpPr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7F1D7452-60E2-4216-A685-7F9657E080D2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634D556A-8F86-4488-A2B4-E49D43C29BC4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BF76496E-811B-41A4-8AEB-60D3B31C44FE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87E6CF52-7ED9-413B-8D9A-BD5D1D25628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>
              <a:extLst>
                <a:ext uri="{FF2B5EF4-FFF2-40B4-BE49-F238E27FC236}">
                  <a16:creationId xmlns:a16="http://schemas.microsoft.com/office/drawing/2014/main" id="{01A3E04D-BAC8-41FF-A83E-C60DD013281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F2D76B7B-F95C-45AD-A7B8-ECB3EE785BC4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>
              <a:extLst>
                <a:ext uri="{FF2B5EF4-FFF2-40B4-BE49-F238E27FC236}">
                  <a16:creationId xmlns:a16="http://schemas.microsoft.com/office/drawing/2014/main" id="{3687359A-105D-4261-878F-933950EDE913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群組 216">
            <a:extLst>
              <a:ext uri="{FF2B5EF4-FFF2-40B4-BE49-F238E27FC236}">
                <a16:creationId xmlns:a16="http://schemas.microsoft.com/office/drawing/2014/main" id="{A4ADD086-B99B-43FF-89FB-FBCC455302F2}"/>
              </a:ext>
            </a:extLst>
          </p:cNvPr>
          <p:cNvGrpSpPr/>
          <p:nvPr/>
        </p:nvGrpSpPr>
        <p:grpSpPr>
          <a:xfrm>
            <a:off x="7299510" y="3097524"/>
            <a:ext cx="378544" cy="333941"/>
            <a:chOff x="7376502" y="4321835"/>
            <a:chExt cx="422989" cy="335290"/>
          </a:xfrm>
        </p:grpSpPr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D490C111-082C-4D0F-9E14-4E8850C1E71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>
              <a:extLst>
                <a:ext uri="{FF2B5EF4-FFF2-40B4-BE49-F238E27FC236}">
                  <a16:creationId xmlns:a16="http://schemas.microsoft.com/office/drawing/2014/main" id="{22D011CF-FAC5-49A1-825B-C79BA5FFD2B9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16193C34-9568-4DB4-AE74-46E00148D4E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123">
              <a:extLst>
                <a:ext uri="{FF2B5EF4-FFF2-40B4-BE49-F238E27FC236}">
                  <a16:creationId xmlns:a16="http://schemas.microsoft.com/office/drawing/2014/main" id="{A5FADFFE-6D6F-476B-B4D3-2F3C45E98C2F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73115C23-EFF3-4ED1-A0B2-83B2141753B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A3BF1B07-0E22-4181-91ED-391498DCC68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786AF75A-D95D-4107-8843-9840250B1170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群組 216">
            <a:extLst>
              <a:ext uri="{FF2B5EF4-FFF2-40B4-BE49-F238E27FC236}">
                <a16:creationId xmlns:a16="http://schemas.microsoft.com/office/drawing/2014/main" id="{4AB915DF-1F48-4DC1-9728-675CF2050332}"/>
              </a:ext>
            </a:extLst>
          </p:cNvPr>
          <p:cNvGrpSpPr/>
          <p:nvPr/>
        </p:nvGrpSpPr>
        <p:grpSpPr>
          <a:xfrm>
            <a:off x="7299510" y="2773469"/>
            <a:ext cx="378544" cy="333941"/>
            <a:chOff x="7376502" y="4321835"/>
            <a:chExt cx="422989" cy="335290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940C9BC0-E167-4204-AC96-40E99DE7606D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864C49A0-4E6D-4AC8-9942-BF1A8505EA5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D7231959-1C33-4D81-81A9-A60C426F01D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>
              <a:extLst>
                <a:ext uri="{FF2B5EF4-FFF2-40B4-BE49-F238E27FC236}">
                  <a16:creationId xmlns:a16="http://schemas.microsoft.com/office/drawing/2014/main" id="{50BC8E27-E28D-4025-AB91-620A750350ED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>
              <a:extLst>
                <a:ext uri="{FF2B5EF4-FFF2-40B4-BE49-F238E27FC236}">
                  <a16:creationId xmlns:a16="http://schemas.microsoft.com/office/drawing/2014/main" id="{47ADF497-7873-4F1B-A3E5-3C1158E91526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90A8AA79-33F8-4833-B5F1-A9609374E0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接點 134">
              <a:extLst>
                <a:ext uri="{FF2B5EF4-FFF2-40B4-BE49-F238E27FC236}">
                  <a16:creationId xmlns:a16="http://schemas.microsoft.com/office/drawing/2014/main" id="{652C8F88-3118-4196-9505-AF8506FB944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群組 216">
            <a:extLst>
              <a:ext uri="{FF2B5EF4-FFF2-40B4-BE49-F238E27FC236}">
                <a16:creationId xmlns:a16="http://schemas.microsoft.com/office/drawing/2014/main" id="{9BF201CC-8CC6-4525-9C7A-5C8104DA64C6}"/>
              </a:ext>
            </a:extLst>
          </p:cNvPr>
          <p:cNvGrpSpPr/>
          <p:nvPr/>
        </p:nvGrpSpPr>
        <p:grpSpPr>
          <a:xfrm>
            <a:off x="6816479" y="3111170"/>
            <a:ext cx="378544" cy="333941"/>
            <a:chOff x="7376502" y="4321835"/>
            <a:chExt cx="422989" cy="335290"/>
          </a:xfrm>
        </p:grpSpPr>
        <p:cxnSp>
          <p:nvCxnSpPr>
            <p:cNvPr id="137" name="直線接點 136">
              <a:extLst>
                <a:ext uri="{FF2B5EF4-FFF2-40B4-BE49-F238E27FC236}">
                  <a16:creationId xmlns:a16="http://schemas.microsoft.com/office/drawing/2014/main" id="{40C934BE-8AD3-4540-AA94-39D9B8735AC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接點 137">
              <a:extLst>
                <a:ext uri="{FF2B5EF4-FFF2-40B4-BE49-F238E27FC236}">
                  <a16:creationId xmlns:a16="http://schemas.microsoft.com/office/drawing/2014/main" id="{44FB502B-6CF0-4A44-8220-3E01648EC7BB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接點 138">
              <a:extLst>
                <a:ext uri="{FF2B5EF4-FFF2-40B4-BE49-F238E27FC236}">
                  <a16:creationId xmlns:a16="http://schemas.microsoft.com/office/drawing/2014/main" id="{FAA3E439-2512-4593-A579-11BBA9F2DA5A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接點 139">
              <a:extLst>
                <a:ext uri="{FF2B5EF4-FFF2-40B4-BE49-F238E27FC236}">
                  <a16:creationId xmlns:a16="http://schemas.microsoft.com/office/drawing/2014/main" id="{42A33181-5E02-48F6-9E88-832B1EB4CE3C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接點 140">
              <a:extLst>
                <a:ext uri="{FF2B5EF4-FFF2-40B4-BE49-F238E27FC236}">
                  <a16:creationId xmlns:a16="http://schemas.microsoft.com/office/drawing/2014/main" id="{9A4A5517-2A21-4703-A241-5E5B1765B58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接點 141">
              <a:extLst>
                <a:ext uri="{FF2B5EF4-FFF2-40B4-BE49-F238E27FC236}">
                  <a16:creationId xmlns:a16="http://schemas.microsoft.com/office/drawing/2014/main" id="{9463AD94-F049-41C0-B194-850438F7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接點 142">
              <a:extLst>
                <a:ext uri="{FF2B5EF4-FFF2-40B4-BE49-F238E27FC236}">
                  <a16:creationId xmlns:a16="http://schemas.microsoft.com/office/drawing/2014/main" id="{8635347F-0397-44E6-9D25-CA6AA48CD86C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8893136-480F-415B-B59C-41A03B3AA9EF}"/>
              </a:ext>
            </a:extLst>
          </p:cNvPr>
          <p:cNvSpPr/>
          <p:nvPr/>
        </p:nvSpPr>
        <p:spPr>
          <a:xfrm>
            <a:off x="4734955" y="1817216"/>
            <a:ext cx="3622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兩邊比較，左方需要進行 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Garbage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Collect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總計需寫 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10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次，而右方僅需 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6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次。</a:t>
            </a:r>
          </a:p>
        </p:txBody>
      </p:sp>
    </p:spTree>
    <p:extLst>
      <p:ext uri="{BB962C8B-B14F-4D97-AF65-F5344CB8AC3E}">
        <p14:creationId xmlns:p14="http://schemas.microsoft.com/office/powerpoint/2010/main" val="2677100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5">
            <a:extLst>
              <a:ext uri="{FF2B5EF4-FFF2-40B4-BE49-F238E27FC236}">
                <a16:creationId xmlns:a16="http://schemas.microsoft.com/office/drawing/2014/main" id="{7AA5EAA3-F3DA-408E-A28E-14ED6B631D03}"/>
              </a:ext>
            </a:extLst>
          </p:cNvPr>
          <p:cNvSpPr/>
          <p:nvPr/>
        </p:nvSpPr>
        <p:spPr>
          <a:xfrm>
            <a:off x="3037947" y="2650057"/>
            <a:ext cx="6003294" cy="20423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318" y="2749140"/>
            <a:ext cx="5856529" cy="18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3700" dirty="0">
                <a:cs typeface="Microsoft JhengHei"/>
                <a:sym typeface="Microsoft JhengHei"/>
              </a:rPr>
              <a:t>QNAP </a:t>
            </a:r>
            <a:r>
              <a:rPr lang="zh-TW" altLang="en-US" sz="3700" dirty="0">
                <a:cs typeface="Microsoft JhengHei"/>
                <a:sym typeface="Microsoft JhengHei"/>
              </a:rPr>
              <a:t>軟體定義 </a:t>
            </a:r>
            <a:r>
              <a:rPr lang="en-US" altLang="zh-TW" sz="3700" dirty="0">
                <a:cs typeface="Microsoft JhengHei"/>
                <a:sym typeface="Microsoft JhengHei"/>
              </a:rPr>
              <a:t>SSD </a:t>
            </a:r>
            <a:r>
              <a:rPr lang="zh-TW" altLang="en-US" sz="3700" dirty="0" err="1">
                <a:cs typeface="Microsoft JhengHei"/>
                <a:sym typeface="Microsoft JhengHei"/>
              </a:rPr>
              <a:t>外掛</a:t>
            </a:r>
            <a:r>
              <a:rPr lang="zh-TW" altLang="en-US" sz="3700" dirty="0">
                <a:cs typeface="Microsoft JhengHei"/>
                <a:sym typeface="Microsoft JhengHei"/>
              </a:rPr>
              <a:t>預留空間</a:t>
            </a:r>
            <a:endParaRPr lang="zh-TW" altLang="en-US" sz="3700" u="none" strike="noStrike" cap="none" dirty="0">
              <a:solidFill>
                <a:schemeClr val="lt1"/>
              </a:solidFill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485224" y="1212159"/>
            <a:ext cx="8023122" cy="128851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預留空間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(Over-</a:t>
            </a:r>
            <a:r>
              <a:rPr kumimoji="1" lang="en-US" altLang="zh-TW" sz="16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provisoning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)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是在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中保留空間以優化</a:t>
            </a:r>
            <a:b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</a:b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 持續寫入效能與耐久度的技術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。</a:t>
            </a:r>
            <a:endParaRPr kumimoji="1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在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QNAP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實驗室中，透過預留空間，消費者級的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Samsung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850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Pro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b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</a:b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持續效能可逼近資料級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，達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25,000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IOPS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。</a:t>
            </a:r>
            <a:endParaRPr kumimoji="1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-1" y="3174973"/>
            <a:ext cx="2135875" cy="1973426"/>
          </a:xfrm>
          <a:prstGeom prst="rect">
            <a:avLst/>
          </a:prstGeom>
        </p:spPr>
      </p:pic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3043123" y="4694025"/>
            <a:ext cx="3909619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資料級</a:t>
            </a: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SSD</a:t>
            </a: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 以 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Intel S4500 </a:t>
            </a: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為例，持續隨機寫入 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IOPS</a:t>
            </a: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 為 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30,000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JhengHei"/>
              <a:cs typeface="Microsoft JhengHei"/>
              <a:sym typeface="Arial"/>
            </a:endParaRPr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3DD9C5C6-48D1-45A2-91F3-570BB2207BC0}"/>
              </a:ext>
            </a:extLst>
          </p:cNvPr>
          <p:cNvSpPr/>
          <p:nvPr/>
        </p:nvSpPr>
        <p:spPr>
          <a:xfrm>
            <a:off x="485224" y="2577851"/>
            <a:ext cx="2745833" cy="903355"/>
          </a:xfrm>
          <a:prstGeom prst="wedgeRoundRectCallout">
            <a:avLst>
              <a:gd name="adj1" fmla="val 43522"/>
              <a:gd name="adj2" fmla="val 75091"/>
              <a:gd name="adj3" fmla="val 16667"/>
            </a:avLst>
          </a:prstGeom>
          <a:solidFill>
            <a:srgbClr val="3B383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143428-B8B9-4F86-9744-B16CF8DDAE3F}"/>
              </a:ext>
            </a:extLst>
          </p:cNvPr>
          <p:cNvSpPr/>
          <p:nvPr/>
        </p:nvSpPr>
        <p:spPr>
          <a:xfrm>
            <a:off x="505696" y="2634585"/>
            <a:ext cx="282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測試條件：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FIO configuration: runtime=1800 </a:t>
            </a:r>
            <a:r>
              <a:rPr kumimoji="0" lang="en-US" altLang="zh-TW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ioengine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</a:t>
            </a:r>
            <a:r>
              <a:rPr kumimoji="0" lang="en-US" altLang="zh-TW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libaio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direct=1  </a:t>
            </a:r>
            <a:r>
              <a:rPr kumimoji="0" lang="en-US" altLang="zh-TW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rw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</a:t>
            </a:r>
            <a:r>
              <a:rPr kumimoji="0" lang="en-US" altLang="zh-TW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randwrite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altLang="zh-TW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bs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=4k </a:t>
            </a:r>
            <a:r>
              <a:rPr kumimoji="0" lang="en-US" altLang="zh-TW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numjobs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=1 </a:t>
            </a:r>
            <a:r>
              <a:rPr kumimoji="0" lang="en-US" altLang="zh-TW" sz="11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iodepth</a:t>
            </a:r>
            <a:r>
              <a:rPr kumimoji="0" lang="en-US" altLang="zh-TW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=32</a:t>
            </a:r>
            <a:endParaRPr kumimoji="0" lang="en-US" altLang="zh-TW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322714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5">
            <a:extLst>
              <a:ext uri="{FF2B5EF4-FFF2-40B4-BE49-F238E27FC236}">
                <a16:creationId xmlns:a16="http://schemas.microsoft.com/office/drawing/2014/main" id="{004DCAA7-3780-4A1C-A9AE-15D44D4C778C}"/>
              </a:ext>
            </a:extLst>
          </p:cNvPr>
          <p:cNvSpPr/>
          <p:nvPr/>
        </p:nvSpPr>
        <p:spPr>
          <a:xfrm>
            <a:off x="498505" y="2011260"/>
            <a:ext cx="5906353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選對 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SSD </a:t>
            </a:r>
            <a:r>
              <a:rPr lang="zh-TW" altLang="en-US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很困難，選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</a:t>
            </a:r>
            <a:r>
              <a:rPr lang="zh-TW" altLang="en-US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很簡單</a:t>
            </a:r>
            <a:endParaRPr lang="zh-TW" altLang="en-US"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103871" y="1329883"/>
            <a:ext cx="8911038" cy="91818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消費者部署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儲存最大的問題，在於確保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效能能否達到期望。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針對 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的持續寫入效能，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QNAP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同步推出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en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 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分析工具，量測不同</a:t>
            </a:r>
            <a:r>
              <a:rPr lang="en-US" altLang="zh-TW" sz="1600" b="1" kern="0">
                <a:solidFill>
                  <a:srgbClr val="000000"/>
                </a:solidFill>
                <a:latin typeface="微軟正黑體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外掛預留空間的效能，依應用情境建議最佳策略</a:t>
            </a:r>
            <a:endParaRPr kumimoji="0" lang="zh-TW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Arial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3640592" y="4678043"/>
            <a:ext cx="2764266" cy="24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資料級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以 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Intel S4500 </a:t>
            </a: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Arial"/>
                <a:ea typeface="Microsoft JhengHei"/>
                <a:cs typeface="Microsoft JhengHei"/>
                <a:sym typeface="Microsoft JhengHei"/>
              </a:rPr>
              <a:t>為例，持續隨機寫入 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IOPS</a:t>
            </a:r>
            <a:r>
              <a:rPr kumimoji="0" lang="zh-TW" altLang="en-US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為 </a:t>
            </a:r>
            <a:r>
              <a:rPr kumimoji="0" lang="en-US" altLang="zh-TW" sz="700" b="1" i="0" u="none" strike="noStrike" kern="0" cap="none" spc="0" normalizeH="0" baseline="0" noProof="0">
                <a:ln>
                  <a:noFill/>
                </a:ln>
                <a:solidFill>
                  <a:srgbClr val="604878">
                    <a:lumMod val="50000"/>
                  </a:srgb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30,000</a:t>
            </a:r>
            <a:endParaRPr kumimoji="0" lang="en-US" altLang="zh-TW" sz="700" b="1" i="0" u="none" strike="noStrike" kern="0" cap="none" spc="0" normalizeH="0" baseline="0" noProof="0">
              <a:ln>
                <a:noFill/>
              </a:ln>
              <a:solidFill>
                <a:srgbClr val="604878">
                  <a:lumMod val="50000"/>
                </a:srgb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700" b="1" i="0" u="none" strike="noStrike" kern="0" cap="none" spc="0" normalizeH="0" baseline="0" noProof="0">
              <a:ln>
                <a:noFill/>
              </a:ln>
              <a:solidFill>
                <a:srgbClr val="604878">
                  <a:lumMod val="50000"/>
                </a:srgbClr>
              </a:solidFill>
              <a:effectLst/>
              <a:uLnTx/>
              <a:uFillTx/>
              <a:latin typeface="Arial"/>
              <a:ea typeface="Microsoft JhengHei"/>
              <a:cs typeface="Microsoft JhengHei"/>
              <a:sym typeface="Arial"/>
            </a:endParaRPr>
          </a:p>
        </p:txBody>
      </p:sp>
      <p:pic>
        <p:nvPicPr>
          <p:cNvPr id="8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9653759-9DC9-443F-A46B-268A84BAE5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09" y="2124465"/>
            <a:ext cx="5605467" cy="2434040"/>
          </a:xfrm>
          <a:prstGeom prst="rect">
            <a:avLst/>
          </a:prstGeom>
          <a:ln>
            <a:noFill/>
          </a:ln>
        </p:spPr>
      </p:pic>
      <p:pic>
        <p:nvPicPr>
          <p:cNvPr id="9" name="Shape 242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001" y="1931158"/>
            <a:ext cx="2270999" cy="32123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0FE03BB9-9883-465A-8BE7-A0109F913745}"/>
              </a:ext>
            </a:extLst>
          </p:cNvPr>
          <p:cNvSpPr/>
          <p:nvPr/>
        </p:nvSpPr>
        <p:spPr>
          <a:xfrm>
            <a:off x="5515517" y="2895431"/>
            <a:ext cx="1904668" cy="1029737"/>
          </a:xfrm>
          <a:prstGeom prst="wedgeRoundRectCallout">
            <a:avLst>
              <a:gd name="adj1" fmla="val 64077"/>
              <a:gd name="adj2" fmla="val 8823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7" name="Shape 179">
            <a:extLst>
              <a:ext uri="{FF2B5EF4-FFF2-40B4-BE49-F238E27FC236}">
                <a16:creationId xmlns:a16="http://schemas.microsoft.com/office/drawing/2014/main" id="{BD6333FF-263F-4AD5-A38B-D59A91D0D78A}"/>
              </a:ext>
            </a:extLst>
          </p:cNvPr>
          <p:cNvSpPr/>
          <p:nvPr/>
        </p:nvSpPr>
        <p:spPr>
          <a:xfrm>
            <a:off x="5529314" y="2895431"/>
            <a:ext cx="1890871" cy="102148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使用者可依應用情境快速判斷最佳預留空間部署策略</a:t>
            </a:r>
            <a:endParaRPr kumimoji="0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9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E904-744A-1B42-A9D0-A8485C9A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Intel </a:t>
            </a:r>
            <a:r>
              <a:rPr lang="zh-CN" altLang="en-US" sz="3600" dirty="0"/>
              <a:t>四核</a:t>
            </a:r>
            <a:r>
              <a:rPr lang="en-US" altLang="zh-CN" sz="3600" dirty="0"/>
              <a:t> J4105 Gemini Lake SoC</a:t>
            </a:r>
            <a:endParaRPr lang="en-US" sz="3600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03B1EA1-0FE4-4F33-ABC2-BE404FE07370}"/>
              </a:ext>
            </a:extLst>
          </p:cNvPr>
          <p:cNvSpPr txBox="1"/>
          <p:nvPr/>
        </p:nvSpPr>
        <p:spPr>
          <a:xfrm>
            <a:off x="1446662" y="2946764"/>
            <a:ext cx="1757651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sz="3200" b="1">
                <a:solidFill>
                  <a:srgbClr val="8E6C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14</a:t>
            </a:r>
            <a:r>
              <a:rPr lang="en-US" sz="1800" b="1">
                <a:solidFill>
                  <a:srgbClr val="8E6C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nm</a:t>
            </a:r>
            <a:r>
              <a:rPr lang="zh-TW" altLang="en-US" sz="1800" b="1">
                <a:solidFill>
                  <a:srgbClr val="8E6C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工藝</a:t>
            </a:r>
            <a:endParaRPr lang="en-US" altLang="zh-TW" sz="1800" b="1">
              <a:solidFill>
                <a:srgbClr val="8E6C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zh-TW" altLang="en-US" sz="1800">
                <a:latin typeface="Microsoft JhengHei" charset="-120"/>
                <a:ea typeface="Microsoft JhengHei" charset="-120"/>
                <a:cs typeface="Microsoft JhengHei" charset="-120"/>
              </a:rPr>
              <a:t>低溫省電</a:t>
            </a:r>
            <a:endParaRPr lang="en-US" sz="180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DEFDAA6-F55F-43E9-9920-C671443F5C1D}"/>
              </a:ext>
            </a:extLst>
          </p:cNvPr>
          <p:cNvSpPr txBox="1"/>
          <p:nvPr/>
        </p:nvSpPr>
        <p:spPr>
          <a:xfrm>
            <a:off x="2771995" y="3911156"/>
            <a:ext cx="1761162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sz="3200" b="1">
                <a:solidFill>
                  <a:schemeClr val="accent4">
                    <a:lumMod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1.5</a:t>
            </a:r>
            <a:r>
              <a:rPr lang="en-US" altLang="zh-TW" sz="1800" b="1">
                <a:solidFill>
                  <a:schemeClr val="accent4">
                    <a:lumMod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zh-TW" altLang="en-US" sz="1800">
                <a:latin typeface="Microsoft JhengHei" charset="-120"/>
                <a:ea typeface="Microsoft JhengHei" charset="-120"/>
                <a:cs typeface="Microsoft JhengHei" charset="-120"/>
              </a:rPr>
              <a:t>基礎頻率</a:t>
            </a:r>
            <a:endParaRPr lang="en-US" sz="180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C3C6BC38-5DF7-40A1-A980-07E12E1B1E40}"/>
              </a:ext>
            </a:extLst>
          </p:cNvPr>
          <p:cNvSpPr txBox="1"/>
          <p:nvPr/>
        </p:nvSpPr>
        <p:spPr>
          <a:xfrm>
            <a:off x="5812492" y="1637630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rgbClr val="8E621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2.5</a:t>
            </a:r>
            <a:r>
              <a:rPr lang="en-US" altLang="zh-TW" sz="1800" b="1">
                <a:solidFill>
                  <a:srgbClr val="8E621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zh-TW" altLang="en-US" sz="1800">
                <a:latin typeface="Microsoft JhengHei" charset="-120"/>
                <a:ea typeface="Microsoft JhengHei" charset="-120"/>
                <a:cs typeface="Microsoft JhengHei" charset="-120"/>
              </a:rPr>
              <a:t>最高頻率</a:t>
            </a:r>
            <a:endParaRPr lang="en-US" sz="180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0DC8F0B-A9B8-4416-8B81-59E9A4317219}"/>
              </a:ext>
            </a:extLst>
          </p:cNvPr>
          <p:cNvSpPr txBox="1"/>
          <p:nvPr/>
        </p:nvSpPr>
        <p:spPr>
          <a:xfrm>
            <a:off x="532297" y="1982372"/>
            <a:ext cx="2421305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rgbClr val="8E6C00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J4105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sz="1800">
                <a:latin typeface="Microsoft JhengHei" charset="-120"/>
                <a:ea typeface="Microsoft JhengHei" charset="-120"/>
                <a:cs typeface="Microsoft JhengHei" charset="-120"/>
              </a:rPr>
              <a:t>Gemini Lake SoC</a:t>
            </a: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7BB2E995-7F84-406D-B196-33010A69290B}"/>
              </a:ext>
            </a:extLst>
          </p:cNvPr>
          <p:cNvSpPr txBox="1"/>
          <p:nvPr/>
        </p:nvSpPr>
        <p:spPr>
          <a:xfrm>
            <a:off x="4289219" y="4285971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sz="3200" b="1">
                <a:solidFill>
                  <a:schemeClr val="accent4">
                    <a:lumMod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10</a:t>
            </a:r>
            <a:r>
              <a:rPr lang="en-US" sz="1800" b="1">
                <a:solidFill>
                  <a:schemeClr val="accent4">
                    <a:lumMod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watt</a:t>
            </a:r>
            <a:endParaRPr lang="en-US" altLang="zh-TW" sz="1800" b="1">
              <a:solidFill>
                <a:schemeClr val="accent4">
                  <a:lumMod val="7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sz="1800">
                <a:latin typeface="Microsoft JhengHei" charset="-120"/>
                <a:ea typeface="Microsoft JhengHei" charset="-120"/>
                <a:cs typeface="Microsoft JhengHei" charset="-120"/>
              </a:rPr>
              <a:t>TDP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B96E30A5-DF27-4824-A5EE-6A74C035EBBF}"/>
              </a:ext>
            </a:extLst>
          </p:cNvPr>
          <p:cNvSpPr txBox="1"/>
          <p:nvPr/>
        </p:nvSpPr>
        <p:spPr>
          <a:xfrm>
            <a:off x="1742950" y="1249915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rgbClr val="452F0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4</a:t>
            </a:r>
            <a:r>
              <a:rPr lang="zh-CN" altLang="en-US" b="1">
                <a:solidFill>
                  <a:srgbClr val="452F0F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核心</a:t>
            </a:r>
            <a:endParaRPr lang="en-US" altLang="zh-TW" sz="1800" b="1">
              <a:solidFill>
                <a:srgbClr val="452F0F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>
                <a:latin typeface="Microsoft JhengHei" charset="-120"/>
                <a:ea typeface="Microsoft JhengHei" charset="-120"/>
                <a:cs typeface="Microsoft JhengHei" charset="-120"/>
              </a:rPr>
              <a:t>4 </a:t>
            </a:r>
            <a:r>
              <a:rPr lang="zh-TW" altLang="en-US">
                <a:latin typeface="Microsoft JhengHei" charset="-120"/>
                <a:ea typeface="Microsoft JhengHei" charset="-120"/>
                <a:cs typeface="Microsoft JhengHei" charset="-120"/>
              </a:rPr>
              <a:t>執行緒</a:t>
            </a:r>
            <a:endParaRPr lang="en-US" sz="180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80591FC-0566-4225-9B1E-7E2F7410CDD9}"/>
              </a:ext>
            </a:extLst>
          </p:cNvPr>
          <p:cNvSpPr txBox="1"/>
          <p:nvPr/>
        </p:nvSpPr>
        <p:spPr>
          <a:xfrm>
            <a:off x="5897482" y="2845897"/>
            <a:ext cx="2685724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rgbClr val="644C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AES-NI</a:t>
            </a:r>
            <a:r>
              <a:rPr lang="zh-CN" altLang="en-US" b="1">
                <a:solidFill>
                  <a:srgbClr val="644C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加密</a:t>
            </a:r>
            <a:endParaRPr lang="en-US" altLang="zh-TW" sz="1800" b="1">
              <a:solidFill>
                <a:srgbClr val="644C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zh-CN" altLang="en-US">
                <a:latin typeface="Microsoft JhengHei" charset="-120"/>
                <a:ea typeface="Microsoft JhengHei" charset="-120"/>
                <a:cs typeface="Microsoft JhengHei" charset="-120"/>
              </a:rPr>
              <a:t>磁碟群組與</a:t>
            </a:r>
            <a:r>
              <a:rPr lang="zh-CN" altLang="en-US" sz="1800">
                <a:latin typeface="Microsoft JhengHei" charset="-120"/>
                <a:ea typeface="Microsoft JhengHei" charset="-120"/>
                <a:cs typeface="Microsoft JhengHei" charset="-120"/>
              </a:rPr>
              <a:t>資料夾加密</a:t>
            </a:r>
            <a:endParaRPr lang="en-US" sz="180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1BDF3B3F-4857-4F5C-9249-1AFBE5B27471}"/>
              </a:ext>
            </a:extLst>
          </p:cNvPr>
          <p:cNvSpPr txBox="1"/>
          <p:nvPr/>
        </p:nvSpPr>
        <p:spPr>
          <a:xfrm>
            <a:off x="5421814" y="3565934"/>
            <a:ext cx="343893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chemeClr val="accent4">
                    <a:lumMod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GPU</a:t>
            </a:r>
            <a:r>
              <a:rPr lang="zh-CN" altLang="en-US" b="1">
                <a:solidFill>
                  <a:schemeClr val="accent4">
                    <a:lumMod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高達</a:t>
            </a:r>
            <a:r>
              <a:rPr lang="en-US" altLang="zh-CN" b="1">
                <a:solidFill>
                  <a:schemeClr val="accent4">
                    <a:lumMod val="75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750 MHz</a:t>
            </a:r>
            <a:endParaRPr lang="en-US" altLang="zh-TW" sz="1800" b="1">
              <a:solidFill>
                <a:schemeClr val="accent4">
                  <a:lumMod val="7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800">
                <a:latin typeface="Microsoft JhengHei" charset="-120"/>
                <a:ea typeface="Microsoft JhengHei" charset="-120"/>
                <a:cs typeface="Microsoft JhengHei" charset="-120"/>
              </a:rPr>
              <a:t>UHD Graphics 600</a:t>
            </a:r>
            <a:endParaRPr lang="en-US" sz="180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8983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F4F7CA7C-42F3-4BB6-A424-C3878E89EABC}"/>
              </a:ext>
            </a:extLst>
          </p:cNvPr>
          <p:cNvSpPr/>
          <p:nvPr/>
        </p:nvSpPr>
        <p:spPr>
          <a:xfrm>
            <a:off x="4773819" y="2287669"/>
            <a:ext cx="4095378" cy="397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5" name="圓角矩形 41">
            <a:extLst>
              <a:ext uri="{FF2B5EF4-FFF2-40B4-BE49-F238E27FC236}">
                <a16:creationId xmlns:a16="http://schemas.microsoft.com/office/drawing/2014/main" id="{EE9F4D05-531B-43BB-8519-305ABC7AB408}"/>
              </a:ext>
            </a:extLst>
          </p:cNvPr>
          <p:cNvSpPr/>
          <p:nvPr/>
        </p:nvSpPr>
        <p:spPr>
          <a:xfrm>
            <a:off x="4775277" y="2612602"/>
            <a:ext cx="4095378" cy="132472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D2CF461-A747-40A9-B482-CFABA80A79C9}"/>
              </a:ext>
            </a:extLst>
          </p:cNvPr>
          <p:cNvSpPr txBox="1"/>
          <p:nvPr/>
        </p:nvSpPr>
        <p:spPr>
          <a:xfrm>
            <a:off x="4725252" y="2299395"/>
            <a:ext cx="4195381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Qtier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在資料存入後再依使用頻率持續分層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3600" dirty="0"/>
              <a:t>QTS</a:t>
            </a:r>
            <a:r>
              <a:rPr lang="zh-TW" altLang="en-US" sz="3600" dirty="0"/>
              <a:t> 支援 SSD 全域快取與自動分層</a:t>
            </a:r>
            <a:endParaRPr lang="zh-TW" altLang="en-US" sz="3600" u="none" strike="noStrike" cap="none" dirty="0"/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538468" y="1278302"/>
            <a:ext cx="8373567" cy="943060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使用者在 </a:t>
            </a:r>
            <a:r>
              <a:rPr kumimoji="1" lang="en-US" altLang="zh-TW" sz="2200" b="1" ker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HS-453DX</a:t>
            </a:r>
            <a:r>
              <a:rPr kumimoji="1" lang="zh-TW" alt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利用 </a:t>
            </a:r>
            <a:r>
              <a:rPr kumimoji="1" lang="en-US" altLang="zh-TW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M.2 SSD </a:t>
            </a:r>
            <a:r>
              <a:rPr kumimoji="1" lang="zh-TW" alt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槽位可做 </a:t>
            </a:r>
            <a:r>
              <a:rPr kumimoji="1" lang="en-US" altLang="zh-TW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2</a:t>
            </a:r>
            <a:r>
              <a:rPr kumimoji="1" lang="zh-TW" alt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種不同的SSD 配置：</a:t>
            </a:r>
            <a:endParaRPr kumimoji="1" lang="en-US" altLang="zh-TW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針對即時的，廣泛的存取加速需求，使用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SSD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全域快取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99"/>
              </a:buClr>
              <a:buSzPct val="70000"/>
              <a:buFont typeface="Wingdings" panose="05000000000000000000" pitchFamily="2" charset="2"/>
              <a:buChar char="l"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針對非即時的，對重點資料進行加速同時利用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SSD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空間，使用自動分層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EB457BE-A274-6E4D-AB53-14973CA0FFD8}"/>
              </a:ext>
            </a:extLst>
          </p:cNvPr>
          <p:cNvSpPr/>
          <p:nvPr/>
        </p:nvSpPr>
        <p:spPr>
          <a:xfrm>
            <a:off x="482138" y="2287669"/>
            <a:ext cx="4095378" cy="397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42" name="圓角矩形 41">
            <a:extLst>
              <a:ext uri="{FF2B5EF4-FFF2-40B4-BE49-F238E27FC236}">
                <a16:creationId xmlns:a16="http://schemas.microsoft.com/office/drawing/2014/main" id="{83ABCE2C-B929-1E44-A731-17AA7EAA369D}"/>
              </a:ext>
            </a:extLst>
          </p:cNvPr>
          <p:cNvSpPr/>
          <p:nvPr/>
        </p:nvSpPr>
        <p:spPr>
          <a:xfrm>
            <a:off x="482138" y="2612602"/>
            <a:ext cx="4095378" cy="176379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613658" y="3544123"/>
            <a:ext cx="3832281" cy="2564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儲存池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628463" y="3146950"/>
            <a:ext cx="1819990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磁碟區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504230" y="3146949"/>
            <a:ext cx="1935604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區塊級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iSCSI LUN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613658" y="393732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899754" y="274346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613658" y="2754090"/>
            <a:ext cx="3826176" cy="2564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SSD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 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  <a:sym typeface="Arial"/>
              </a:rPr>
              <a:t>全域快取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3BDC5C1C-B8DC-481D-B7B3-412D075B5691}"/>
              </a:ext>
            </a:extLst>
          </p:cNvPr>
          <p:cNvSpPr txBox="1"/>
          <p:nvPr/>
        </p:nvSpPr>
        <p:spPr>
          <a:xfrm>
            <a:off x="432113" y="2299395"/>
            <a:ext cx="4195381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  <a:sym typeface="Arial"/>
              </a:rPr>
              <a:t> 全域快取優先接受資料，並讀取常用資料暫存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14A71C0-AF0B-4B99-A9CA-1EE2BDC222ED}"/>
              </a:ext>
            </a:extLst>
          </p:cNvPr>
          <p:cNvSpPr/>
          <p:nvPr/>
        </p:nvSpPr>
        <p:spPr>
          <a:xfrm>
            <a:off x="3535149" y="393732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A1D1F9B-F1A1-4D5F-A2FB-2FC415570357}"/>
              </a:ext>
            </a:extLst>
          </p:cNvPr>
          <p:cNvSpPr/>
          <p:nvPr/>
        </p:nvSpPr>
        <p:spPr>
          <a:xfrm>
            <a:off x="1583171" y="393732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D9FC205-9C2E-4484-A49C-F395038B792A}"/>
              </a:ext>
            </a:extLst>
          </p:cNvPr>
          <p:cNvSpPr/>
          <p:nvPr/>
        </p:nvSpPr>
        <p:spPr>
          <a:xfrm>
            <a:off x="2567347" y="393732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0CD558A-6E15-43B5-963A-0C303C66B938}"/>
              </a:ext>
            </a:extLst>
          </p:cNvPr>
          <p:cNvSpPr/>
          <p:nvPr/>
        </p:nvSpPr>
        <p:spPr>
          <a:xfrm>
            <a:off x="4899753" y="3139275"/>
            <a:ext cx="1907125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Qtier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 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儲存池 超高速層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CFF89A0-AFE0-491A-8781-F75C43A092F1}"/>
              </a:ext>
            </a:extLst>
          </p:cNvPr>
          <p:cNvSpPr/>
          <p:nvPr/>
        </p:nvSpPr>
        <p:spPr>
          <a:xfrm>
            <a:off x="6806879" y="3139275"/>
            <a:ext cx="1919049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Qtier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 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儲存池 容量層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FAF4F99A-DF8A-4581-971C-3BF552B85A03}"/>
              </a:ext>
            </a:extLst>
          </p:cNvPr>
          <p:cNvSpPr/>
          <p:nvPr/>
        </p:nvSpPr>
        <p:spPr>
          <a:xfrm>
            <a:off x="4899753" y="353247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SSD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ED9BC7F-1EA2-4855-9A0C-8A8CA565C8DE}"/>
              </a:ext>
            </a:extLst>
          </p:cNvPr>
          <p:cNvSpPr/>
          <p:nvPr/>
        </p:nvSpPr>
        <p:spPr>
          <a:xfrm>
            <a:off x="7821244" y="353247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84517BCD-C47D-478B-AF0A-375ADFCE4337}"/>
              </a:ext>
            </a:extLst>
          </p:cNvPr>
          <p:cNvSpPr/>
          <p:nvPr/>
        </p:nvSpPr>
        <p:spPr>
          <a:xfrm>
            <a:off x="5869266" y="353247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SSD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756E0E0E-81DF-4799-A9F3-A8FE33FBCCD3}"/>
              </a:ext>
            </a:extLst>
          </p:cNvPr>
          <p:cNvSpPr/>
          <p:nvPr/>
        </p:nvSpPr>
        <p:spPr>
          <a:xfrm>
            <a:off x="6853442" y="353247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+mn-cs"/>
                <a:sym typeface="Arial"/>
              </a:rPr>
              <a:t>HDD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2499380-F303-49B4-893A-F5C17CA5932E}"/>
              </a:ext>
            </a:extLst>
          </p:cNvPr>
          <p:cNvSpPr/>
          <p:nvPr/>
        </p:nvSpPr>
        <p:spPr>
          <a:xfrm>
            <a:off x="5824910" y="274346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409162" y="2743795"/>
            <a:ext cx="831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磁碟區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37F1C62-27B5-42AD-AB73-C97D035A5DDF}"/>
              </a:ext>
            </a:extLst>
          </p:cNvPr>
          <p:cNvSpPr/>
          <p:nvPr/>
        </p:nvSpPr>
        <p:spPr>
          <a:xfrm>
            <a:off x="6859208" y="274346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ABFEDAB-3613-4283-AEFF-1E7209237AEA}"/>
              </a:ext>
            </a:extLst>
          </p:cNvPr>
          <p:cNvSpPr/>
          <p:nvPr/>
        </p:nvSpPr>
        <p:spPr>
          <a:xfrm>
            <a:off x="7784364" y="274346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DA6153E-EB6A-4B86-84CB-6A11D2E6C7B6}"/>
              </a:ext>
            </a:extLst>
          </p:cNvPr>
          <p:cNvSpPr txBox="1"/>
          <p:nvPr/>
        </p:nvSpPr>
        <p:spPr>
          <a:xfrm>
            <a:off x="6865803" y="2739880"/>
            <a:ext cx="184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區塊級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iSCSI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LUN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435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 sz="3600" dirty="0"/>
              <a:t>QTS SSD </a:t>
            </a:r>
            <a:r>
              <a:rPr lang="zh-TW" altLang="en-US" sz="3600" dirty="0"/>
              <a:t>支援三種全域快取</a:t>
            </a:r>
            <a:endParaRPr lang="zh-TW" altLang="en-US" sz="36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275953" y="1146702"/>
            <a:ext cx="8761043" cy="133540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在 </a:t>
            </a:r>
            <a:r>
              <a:rPr kumimoji="1" lang="en-US" altLang="zh-TW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HS-453DX </a:t>
            </a:r>
            <a:r>
              <a:rPr kumimoji="1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上，</a:t>
            </a:r>
            <a:r>
              <a:rPr kumimoji="1" lang="en-US" altLang="zh-TW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SSD</a:t>
            </a:r>
            <a:r>
              <a:rPr kumimoji="1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全域快取可以配置為所有磁碟區與 </a:t>
            </a:r>
            <a:r>
              <a:rPr kumimoji="1" lang="en-US" altLang="zh-TW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LUN </a:t>
            </a:r>
            <a:r>
              <a:rPr kumimoji="1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加速使用：</a:t>
            </a:r>
            <a:endParaRPr kumimoji="1" lang="en-US" altLang="zh-TW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唯讀快取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</a:t>
            </a: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將常用資料存放一份至快取做讀取加速</a:t>
            </a:r>
            <a:endParaRPr kumimoji="1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讀寫快取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</a:t>
            </a:r>
            <a:r>
              <a:rPr kumimoji="1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不僅放置常用資料，新寫入資料將暫存於 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SSD</a:t>
            </a:r>
            <a:endParaRPr kumimoji="0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唯寫快取</a:t>
            </a:r>
            <a:r>
              <a:rPr kumimoji="1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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 </a:t>
            </a:r>
            <a:r>
              <a:rPr kumimoji="1" lang="en-US" altLang="zh-TW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SSD </a:t>
            </a:r>
            <a:r>
              <a:rPr kumimoji="1" lang="zh-TW" alt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Wingdings" panose="05000000000000000000" pitchFamily="2" charset="2"/>
              </a:rPr>
              <a:t>僅會對新資料進行寫入加速</a:t>
            </a:r>
            <a:endParaRPr kumimoji="1" lang="en-US" altLang="zh-TW" sz="16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6" name="圓角矩形 75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352027" y="2386814"/>
            <a:ext cx="8335512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  <a:sym typeface="Arial"/>
            </a:endParaRPr>
          </a:p>
        </p:txBody>
      </p:sp>
      <p:grpSp>
        <p:nvGrpSpPr>
          <p:cNvPr id="78" name="群組 7">
            <a:extLst>
              <a:ext uri="{FF2B5EF4-FFF2-40B4-BE49-F238E27FC236}">
                <a16:creationId xmlns:a16="http://schemas.microsoft.com/office/drawing/2014/main" id="{5727D1FF-3E4C-6E44-8617-A81E55B47A91}"/>
              </a:ext>
            </a:extLst>
          </p:cNvPr>
          <p:cNvGrpSpPr/>
          <p:nvPr/>
        </p:nvGrpSpPr>
        <p:grpSpPr>
          <a:xfrm>
            <a:off x="352026" y="2336167"/>
            <a:ext cx="8962259" cy="355126"/>
            <a:chOff x="245386" y="2985006"/>
            <a:chExt cx="8962259" cy="355126"/>
          </a:xfrm>
        </p:grpSpPr>
        <p:sp>
          <p:nvSpPr>
            <p:cNvPr id="79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78153" y="2985006"/>
              <a:ext cx="6302746" cy="35512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383578" y="3024761"/>
              <a:ext cx="68240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開啟快取，應用程式端資料將先寫入</a:t>
              </a:r>
              <a:r>
                <a:rPr kumimoji="0" lang="en-US" altLang="zh-TW" sz="1300" b="1" i="0" u="none" strike="noStrike" kern="0" cap="none" spc="0" normalizeH="0" baseline="0" noProof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SSD</a:t>
              </a:r>
              <a:r>
                <a:rPr kumimoji="0" lang="zh-TW" alt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，而頻繁讀取的資料也將同時存在於</a:t>
              </a:r>
              <a:r>
                <a:rPr kumimoji="0" lang="en-US" altLang="zh-TW" sz="1300" b="1" i="0" u="none" strike="noStrike" kern="0" cap="none" spc="0" normalizeH="0" baseline="0" noProof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SSD</a:t>
              </a:r>
              <a:endParaRPr kumimoji="0" lang="zh-TW" altLang="en-US" sz="1300" b="1" i="0" u="none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81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45386" y="2985006"/>
              <a:ext cx="2071894" cy="355126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45386" y="3011860"/>
              <a:ext cx="207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開啟讀寫快取運作原理：</a:t>
              </a:r>
            </a:p>
          </p:txBody>
        </p:sp>
      </p:grpSp>
      <p:pic>
        <p:nvPicPr>
          <p:cNvPr id="83" name="圖片 82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467" y="2768468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4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1962119" y="4074767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874772" y="4043970"/>
            <a:ext cx="310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當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空間不足時，資料不經過快取</a:t>
            </a: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434989" y="3419613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讀取</a:t>
            </a:r>
            <a:endParaRPr kumimoji="0" lang="en-US" altLang="zh-TW" sz="12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461116" y="2844794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寫入</a:t>
            </a:r>
            <a:endParaRPr kumimoji="0" lang="en-US" altLang="zh-TW" sz="1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36886" y="404356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容量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HDD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48901" y="3967026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IO 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高需求</a:t>
            </a:r>
            <a:b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</a:b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應用程式</a:t>
            </a: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42483" y="3835055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效能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990" y="3185925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844" y="2997530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56130" y="4058970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109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9731" y="2796716"/>
            <a:ext cx="1212055" cy="11606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0A94520A-8FCC-4D35-8C57-E4A421D0FB35}"/>
              </a:ext>
            </a:extLst>
          </p:cNvPr>
          <p:cNvCxnSpPr>
            <a:cxnSpLocks/>
          </p:cNvCxnSpPr>
          <p:nvPr/>
        </p:nvCxnSpPr>
        <p:spPr>
          <a:xfrm>
            <a:off x="2264285" y="3183617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BB3AE6AA-C5F6-4A68-836C-29440B24C977}"/>
              </a:ext>
            </a:extLst>
          </p:cNvPr>
          <p:cNvCxnSpPr>
            <a:cxnSpLocks/>
          </p:cNvCxnSpPr>
          <p:nvPr/>
        </p:nvCxnSpPr>
        <p:spPr>
          <a:xfrm flipH="1">
            <a:off x="2264286" y="3357788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3987CFF-D0D4-4EA2-BCAE-D17F096186DF}"/>
              </a:ext>
            </a:extLst>
          </p:cNvPr>
          <p:cNvSpPr txBox="1"/>
          <p:nvPr/>
        </p:nvSpPr>
        <p:spPr>
          <a:xfrm>
            <a:off x="5648064" y="3419613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讀取</a:t>
            </a:r>
            <a:endParaRPr kumimoji="0" lang="en-US" altLang="zh-TW" sz="1200" b="1" i="0" u="none" strike="noStrike" kern="0" cap="none" spc="0" normalizeH="0" baseline="0" noProof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3013CD6-8BAD-4646-9890-BF485DEAE0F0}"/>
              </a:ext>
            </a:extLst>
          </p:cNvPr>
          <p:cNvSpPr txBox="1"/>
          <p:nvPr/>
        </p:nvSpPr>
        <p:spPr>
          <a:xfrm>
            <a:off x="5674191" y="2844794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寫入</a:t>
            </a:r>
            <a:endParaRPr kumimoji="0" lang="en-US" altLang="zh-TW" sz="12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467CF7ED-0C9E-40F7-979C-8267652E65C3}"/>
              </a:ext>
            </a:extLst>
          </p:cNvPr>
          <p:cNvCxnSpPr>
            <a:cxnSpLocks/>
          </p:cNvCxnSpPr>
          <p:nvPr/>
        </p:nvCxnSpPr>
        <p:spPr>
          <a:xfrm>
            <a:off x="5477360" y="3183617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4168C060-A496-4648-BB5F-C617D4A678CF}"/>
              </a:ext>
            </a:extLst>
          </p:cNvPr>
          <p:cNvCxnSpPr>
            <a:cxnSpLocks/>
          </p:cNvCxnSpPr>
          <p:nvPr/>
        </p:nvCxnSpPr>
        <p:spPr>
          <a:xfrm flipH="1">
            <a:off x="5477361" y="3357788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420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392">
            <a:extLst>
              <a:ext uri="{FF2B5EF4-FFF2-40B4-BE49-F238E27FC236}">
                <a16:creationId xmlns:a16="http://schemas.microsoft.com/office/drawing/2014/main" id="{66AB8AC3-8570-4839-BBE5-17BF5812EF35}"/>
              </a:ext>
            </a:extLst>
          </p:cNvPr>
          <p:cNvSpPr/>
          <p:nvPr/>
        </p:nvSpPr>
        <p:spPr>
          <a:xfrm rot="16200000">
            <a:off x="4850258" y="2152477"/>
            <a:ext cx="2084124" cy="32084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Shape 309">
            <a:extLst>
              <a:ext uri="{FF2B5EF4-FFF2-40B4-BE49-F238E27FC236}">
                <a16:creationId xmlns:a16="http://schemas.microsoft.com/office/drawing/2014/main" id="{98B99D68-B63F-4572-A02A-938982B69B9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73" y="1359545"/>
            <a:ext cx="2880320" cy="149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0">
            <a:extLst>
              <a:ext uri="{FF2B5EF4-FFF2-40B4-BE49-F238E27FC236}">
                <a16:creationId xmlns:a16="http://schemas.microsoft.com/office/drawing/2014/main" id="{1680E7CB-997D-4B5E-90CF-570ADDFD42E8}"/>
              </a:ext>
            </a:extLst>
          </p:cNvPr>
          <p:cNvSpPr/>
          <p:nvPr/>
        </p:nvSpPr>
        <p:spPr>
          <a:xfrm>
            <a:off x="2432542" y="3334538"/>
            <a:ext cx="23291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NetBak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Replicator</a:t>
            </a:r>
            <a:endParaRPr lang="en-US">
              <a:cs typeface="Calibri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lang="en-US" sz="1400" b="1" kern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Qsync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lang="zh-TW" altLang="en-US" sz="1400" b="0" i="0" u="none" strike="noStrike" kern="0" cap="none" spc="0" baseline="0" noProof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2" name="Shape 312">
            <a:extLst>
              <a:ext uri="{FF2B5EF4-FFF2-40B4-BE49-F238E27FC236}">
                <a16:creationId xmlns:a16="http://schemas.microsoft.com/office/drawing/2014/main" id="{393A85B6-120D-4031-BC5F-17435668F5C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64" y="2995192"/>
            <a:ext cx="2880320" cy="149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313">
            <a:extLst>
              <a:ext uri="{FF2B5EF4-FFF2-40B4-BE49-F238E27FC236}">
                <a16:creationId xmlns:a16="http://schemas.microsoft.com/office/drawing/2014/main" id="{A1727079-4FFC-4FE0-B59B-32715FBF594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774" y="1622508"/>
            <a:ext cx="1379212" cy="90846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15">
            <a:extLst>
              <a:ext uri="{FF2B5EF4-FFF2-40B4-BE49-F238E27FC236}">
                <a16:creationId xmlns:a16="http://schemas.microsoft.com/office/drawing/2014/main" id="{D9016EC4-0C89-4BBB-9F88-9CD10C705966}"/>
              </a:ext>
            </a:extLst>
          </p:cNvPr>
          <p:cNvSpPr/>
          <p:nvPr/>
        </p:nvSpPr>
        <p:spPr>
          <a:xfrm>
            <a:off x="838866" y="1205656"/>
            <a:ext cx="12533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macOS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16">
            <a:extLst>
              <a:ext uri="{FF2B5EF4-FFF2-40B4-BE49-F238E27FC236}">
                <a16:creationId xmlns:a16="http://schemas.microsoft.com/office/drawing/2014/main" id="{C72C9043-E4FA-4C9B-B9A6-20604604A140}"/>
              </a:ext>
            </a:extLst>
          </p:cNvPr>
          <p:cNvSpPr/>
          <p:nvPr/>
        </p:nvSpPr>
        <p:spPr>
          <a:xfrm>
            <a:off x="811615" y="2819198"/>
            <a:ext cx="13260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Windows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完整備份方案對抗勒索病毒</a:t>
            </a:r>
            <a:endParaRPr lang="zh-TW" altLang="en-US" sz="3600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A65BAC08-D878-4C80-AF3A-E8107895D8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167" y="1919002"/>
            <a:ext cx="5965999" cy="2408645"/>
          </a:xfrm>
          <a:prstGeom prst="rect">
            <a:avLst/>
          </a:prstGeom>
        </p:spPr>
      </p:pic>
      <p:sp>
        <p:nvSpPr>
          <p:cNvPr id="18" name="Shape 317">
            <a:extLst>
              <a:ext uri="{FF2B5EF4-FFF2-40B4-BE49-F238E27FC236}">
                <a16:creationId xmlns:a16="http://schemas.microsoft.com/office/drawing/2014/main" id="{6F27D743-B0BB-4CBB-A3BB-A312E85F6C82}"/>
              </a:ext>
            </a:extLst>
          </p:cNvPr>
          <p:cNvSpPr/>
          <p:nvPr/>
        </p:nvSpPr>
        <p:spPr>
          <a:xfrm>
            <a:off x="4448176" y="3758351"/>
            <a:ext cx="179603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馬上建立排程或同步備份計畫來備份您的資料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F38758C-F6B3-4462-8F64-01472E0708A8}"/>
              </a:ext>
            </a:extLst>
          </p:cNvPr>
          <p:cNvGrpSpPr/>
          <p:nvPr/>
        </p:nvGrpSpPr>
        <p:grpSpPr>
          <a:xfrm>
            <a:off x="4288110" y="1529522"/>
            <a:ext cx="4569095" cy="914156"/>
            <a:chOff x="3837094" y="1092569"/>
            <a:chExt cx="4569095" cy="914156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32971E2-B720-4C42-ADDE-12CE5CD5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7094" y="1092569"/>
              <a:ext cx="4569095" cy="914156"/>
            </a:xfrm>
            <a:prstGeom prst="rect">
              <a:avLst/>
            </a:prstGeom>
          </p:spPr>
        </p:pic>
        <p:sp>
          <p:nvSpPr>
            <p:cNvPr id="22" name="Shape 308">
              <a:extLst>
                <a:ext uri="{FF2B5EF4-FFF2-40B4-BE49-F238E27FC236}">
                  <a16:creationId xmlns:a16="http://schemas.microsoft.com/office/drawing/2014/main" id="{AC6ACE4D-9564-4378-A551-89D7C85DA0A4}"/>
                </a:ext>
              </a:extLst>
            </p:cNvPr>
            <p:cNvSpPr txBox="1">
              <a:spLocks/>
            </p:cNvSpPr>
            <p:nvPr/>
          </p:nvSpPr>
          <p:spPr>
            <a:xfrm>
              <a:off x="3955001" y="1199181"/>
              <a:ext cx="4333280" cy="5527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00050" marR="0" lvl="0" indent="-28575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232"/>
                </a:buClr>
                <a:buSzPts val="1800"/>
                <a:buFont typeface="Verdana"/>
                <a:buNone/>
                <a:tabLst/>
                <a:defRPr/>
              </a:pPr>
              <a:r>
                <a:rPr kumimoji="0" lang="zh-TW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Arial"/>
                </a:rPr>
                <a:t>建立備份才是對抗勒索軟體最好的辦法 </a:t>
              </a:r>
              <a:r>
                <a:rPr kumimoji="0" lang="en-US" altLang="zh-TW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Verdana"/>
                  <a:sym typeface="Arial"/>
                </a:rPr>
                <a:t>!</a:t>
              </a:r>
            </a:p>
          </p:txBody>
        </p:sp>
      </p:grp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BFD94408-8BC7-4D10-BEDF-3C50D353A1B4}"/>
              </a:ext>
            </a:extLst>
          </p:cNvPr>
          <p:cNvCxnSpPr>
            <a:cxnSpLocks/>
          </p:cNvCxnSpPr>
          <p:nvPr/>
        </p:nvCxnSpPr>
        <p:spPr>
          <a:xfrm>
            <a:off x="2432542" y="2913234"/>
            <a:ext cx="1248110" cy="0"/>
          </a:xfrm>
          <a:prstGeom prst="straightConnector1">
            <a:avLst/>
          </a:prstGeom>
          <a:ln w="76200">
            <a:solidFill>
              <a:srgbClr val="0D75C2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310">
            <a:extLst>
              <a:ext uri="{FF2B5EF4-FFF2-40B4-BE49-F238E27FC236}">
                <a16:creationId xmlns:a16="http://schemas.microsoft.com/office/drawing/2014/main" id="{A1793FFB-8569-C240-BA81-E6CE2EF245B6}"/>
              </a:ext>
            </a:extLst>
          </p:cNvPr>
          <p:cNvSpPr/>
          <p:nvPr/>
        </p:nvSpPr>
        <p:spPr>
          <a:xfrm>
            <a:off x="2453893" y="1678823"/>
            <a:ext cx="23291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Time Machine</a:t>
            </a:r>
            <a:endParaRPr lang="en-US" dirty="0">
              <a:cs typeface="Calibri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lang="en-US" sz="1400" b="1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Qsync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lang="zh-TW" altLang="en-US" sz="1400" b="0" i="0" u="none" strike="noStrike" kern="0" cap="none" spc="0" baseline="0" noProof="0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638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393" y="1166298"/>
            <a:ext cx="5812311" cy="30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zh-TW" altLang="en-US" sz="3600" u="none" strike="noStrike" cap="none" dirty="0" err="1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最實惠的企業級快照防護</a:t>
            </a:r>
            <a:endParaRPr lang="zh-TW" altLang="en-US" sz="3600" u="none" strike="noStrike" cap="none" dirty="0"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A0D4517-7A96-4824-9985-EAB5677FB16A}"/>
              </a:ext>
            </a:extLst>
          </p:cNvPr>
          <p:cNvGrpSpPr/>
          <p:nvPr/>
        </p:nvGrpSpPr>
        <p:grpSpPr>
          <a:xfrm>
            <a:off x="1299075" y="3113295"/>
            <a:ext cx="1519838" cy="1236216"/>
            <a:chOff x="1394558" y="3458082"/>
            <a:chExt cx="1519838" cy="1236216"/>
          </a:xfrm>
        </p:grpSpPr>
        <p:sp>
          <p:nvSpPr>
            <p:cNvPr id="22" name="橢圓 21"/>
            <p:cNvSpPr/>
            <p:nvPr/>
          </p:nvSpPr>
          <p:spPr>
            <a:xfrm>
              <a:off x="1394558" y="3458082"/>
              <a:ext cx="1133686" cy="1133686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pic>
          <p:nvPicPr>
            <p:cNvPr id="21" name="Picture 3" descr="\\Marketing\Marketing\MarketingMaterials\DM\NAS\Software_Section_brochure\QNAP product icon_20170816-assets\Snapshot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771" y="3752673"/>
              <a:ext cx="941625" cy="941625"/>
            </a:xfrm>
            <a:prstGeom prst="rect">
              <a:avLst/>
            </a:prstGeom>
            <a:noFill/>
          </p:spPr>
        </p:pic>
        <p:sp>
          <p:nvSpPr>
            <p:cNvPr id="15" name="文字方塊 14"/>
            <p:cNvSpPr txBox="1"/>
            <p:nvPr/>
          </p:nvSpPr>
          <p:spPr>
            <a:xfrm>
              <a:off x="1506868" y="3643865"/>
              <a:ext cx="11497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最超值的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備份</a:t>
              </a:r>
              <a:endPara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選擇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7F3DBAF1-6291-4094-9167-801E416E322C}"/>
              </a:ext>
            </a:extLst>
          </p:cNvPr>
          <p:cNvGrpSpPr/>
          <p:nvPr/>
        </p:nvGrpSpPr>
        <p:grpSpPr>
          <a:xfrm>
            <a:off x="82639" y="1070566"/>
            <a:ext cx="2736274" cy="1673212"/>
            <a:chOff x="353071" y="914400"/>
            <a:chExt cx="2736274" cy="1673212"/>
          </a:xfrm>
        </p:grpSpPr>
        <p:sp>
          <p:nvSpPr>
            <p:cNvPr id="31" name="矩形 21">
              <a:extLst>
                <a:ext uri="{FF2B5EF4-FFF2-40B4-BE49-F238E27FC236}">
                  <a16:creationId xmlns:a16="http://schemas.microsoft.com/office/drawing/2014/main" id="{784C5B3E-0D99-D148-9A7B-31CE0C81DEF4}"/>
                </a:ext>
              </a:extLst>
            </p:cNvPr>
            <p:cNvSpPr/>
            <p:nvPr/>
          </p:nvSpPr>
          <p:spPr>
            <a:xfrm>
              <a:off x="1997885" y="1379130"/>
              <a:ext cx="858539" cy="120848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C352BA6-7DCB-4FDD-979A-F4C30A468584}"/>
                </a:ext>
              </a:extLst>
            </p:cNvPr>
            <p:cNvSpPr/>
            <p:nvPr/>
          </p:nvSpPr>
          <p:spPr>
            <a:xfrm>
              <a:off x="2006287" y="919717"/>
              <a:ext cx="850341" cy="51086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32" name="Shape 326">
              <a:extLst>
                <a:ext uri="{FF2B5EF4-FFF2-40B4-BE49-F238E27FC236}">
                  <a16:creationId xmlns:a16="http://schemas.microsoft.com/office/drawing/2014/main" id="{0BA14ABA-6F7B-4D43-A13C-10B80ADF2B55}"/>
                </a:ext>
              </a:extLst>
            </p:cNvPr>
            <p:cNvSpPr/>
            <p:nvPr/>
          </p:nvSpPr>
          <p:spPr>
            <a:xfrm>
              <a:off x="429271" y="1393250"/>
              <a:ext cx="1548943" cy="1194362"/>
            </a:xfrm>
            <a:prstGeom prst="wedgeRectCallout">
              <a:avLst>
                <a:gd name="adj1" fmla="val -5727"/>
                <a:gd name="adj2" fmla="val 61451"/>
              </a:avLst>
            </a:prstGeom>
            <a:solidFill>
              <a:schemeClr val="tx1">
                <a:lumMod val="75000"/>
                <a:lumOff val="2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27">
              <a:extLst>
                <a:ext uri="{FF2B5EF4-FFF2-40B4-BE49-F238E27FC236}">
                  <a16:creationId xmlns:a16="http://schemas.microsoft.com/office/drawing/2014/main" id="{728DEC9A-BA73-1646-A1D9-6ACCF99616C6}"/>
                </a:ext>
              </a:extLst>
            </p:cNvPr>
            <p:cNvSpPr txBox="1"/>
            <p:nvPr/>
          </p:nvSpPr>
          <p:spPr>
            <a:xfrm>
              <a:off x="531018" y="1913490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單磁碟區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/</a:t>
              </a:r>
              <a:r>
                <a:rPr kumimoji="0" lang="en-US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LUN最大快照數量</a:t>
              </a:r>
              <a:endPara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5" name="Shape 331">
              <a:extLst>
                <a:ext uri="{FF2B5EF4-FFF2-40B4-BE49-F238E27FC236}">
                  <a16:creationId xmlns:a16="http://schemas.microsoft.com/office/drawing/2014/main" id="{CE97B580-A6AE-DB40-BEF1-53CA3F94CEEC}"/>
                </a:ext>
              </a:extLst>
            </p:cNvPr>
            <p:cNvSpPr txBox="1"/>
            <p:nvPr/>
          </p:nvSpPr>
          <p:spPr>
            <a:xfrm>
              <a:off x="1711310" y="1934155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32">
              <a:extLst>
                <a:ext uri="{FF2B5EF4-FFF2-40B4-BE49-F238E27FC236}">
                  <a16:creationId xmlns:a16="http://schemas.microsoft.com/office/drawing/2014/main" id="{B2F73BD0-FC5B-3F4D-8EFB-EEE44EB4FA10}"/>
                </a:ext>
              </a:extLst>
            </p:cNvPr>
            <p:cNvSpPr txBox="1"/>
            <p:nvPr/>
          </p:nvSpPr>
          <p:spPr>
            <a:xfrm>
              <a:off x="510168" y="1387807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整機最大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快照數量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37" name="Shape 328">
              <a:extLst>
                <a:ext uri="{FF2B5EF4-FFF2-40B4-BE49-F238E27FC236}">
                  <a16:creationId xmlns:a16="http://schemas.microsoft.com/office/drawing/2014/main" id="{CC218F56-3C28-5641-8836-7C9F4EED34EF}"/>
                </a:ext>
              </a:extLst>
            </p:cNvPr>
            <p:cNvSpPr txBox="1"/>
            <p:nvPr/>
          </p:nvSpPr>
          <p:spPr>
            <a:xfrm>
              <a:off x="353071" y="1672648"/>
              <a:ext cx="2576819" cy="290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-------------------------------------------</a:t>
              </a: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-------------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330">
              <a:extLst>
                <a:ext uri="{FF2B5EF4-FFF2-40B4-BE49-F238E27FC236}">
                  <a16:creationId xmlns:a16="http://schemas.microsoft.com/office/drawing/2014/main" id="{31EECA48-E152-F24C-A272-BD4A49DAF462}"/>
                </a:ext>
              </a:extLst>
            </p:cNvPr>
            <p:cNvSpPr txBox="1"/>
            <p:nvPr/>
          </p:nvSpPr>
          <p:spPr>
            <a:xfrm>
              <a:off x="1727973" y="1419930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1024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330">
              <a:extLst>
                <a:ext uri="{FF2B5EF4-FFF2-40B4-BE49-F238E27FC236}">
                  <a16:creationId xmlns:a16="http://schemas.microsoft.com/office/drawing/2014/main" id="{1CEE1F04-2F23-0849-A736-3CBA1F0B2CC0}"/>
                </a:ext>
              </a:extLst>
            </p:cNvPr>
            <p:cNvSpPr txBox="1"/>
            <p:nvPr/>
          </p:nvSpPr>
          <p:spPr>
            <a:xfrm>
              <a:off x="1730334" y="2011422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256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091E6FE-23D3-4AE4-8C87-00D8D5539694}"/>
                </a:ext>
              </a:extLst>
            </p:cNvPr>
            <p:cNvSpPr txBox="1"/>
            <p:nvPr/>
          </p:nvSpPr>
          <p:spPr>
            <a:xfrm>
              <a:off x="2218242" y="914400"/>
              <a:ext cx="641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新細明體" panose="02020500000000000000" pitchFamily="18" charset="-120"/>
                  <a:cs typeface="Arial"/>
                  <a:sym typeface="Arial"/>
                </a:rPr>
                <a:t>4GBRAM</a:t>
              </a:r>
              <a:endPara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B351B06A-12E1-4FFF-BBCA-F421C5CBD738}"/>
                </a:ext>
              </a:extLst>
            </p:cNvPr>
            <p:cNvSpPr txBox="1"/>
            <p:nvPr/>
          </p:nvSpPr>
          <p:spPr>
            <a:xfrm>
              <a:off x="1875328" y="964274"/>
              <a:ext cx="641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新細明體" panose="02020500000000000000" pitchFamily="18" charset="-120"/>
                  <a:cs typeface="Arial"/>
                  <a:sym typeface="Arial"/>
                </a:rPr>
                <a:t>≥</a:t>
              </a:r>
              <a:endParaRPr kumimoji="0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endParaRPr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AABF967C-871A-4BEE-9DBD-17EDB6DC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20" b="35172"/>
          <a:stretch/>
        </p:blipFill>
        <p:spPr>
          <a:xfrm>
            <a:off x="2006287" y="3619664"/>
            <a:ext cx="6571860" cy="15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78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異地備份 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多重保護備份資料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32363ED-0090-4978-ABF8-B4FEACBB668E}"/>
              </a:ext>
            </a:extLst>
          </p:cNvPr>
          <p:cNvGrpSpPr/>
          <p:nvPr/>
        </p:nvGrpSpPr>
        <p:grpSpPr>
          <a:xfrm>
            <a:off x="210942" y="1212985"/>
            <a:ext cx="5212887" cy="914312"/>
            <a:chOff x="500664" y="1262563"/>
            <a:chExt cx="5212887" cy="914312"/>
          </a:xfrm>
        </p:grpSpPr>
        <p:sp>
          <p:nvSpPr>
            <p:cNvPr id="427" name="Shape 427"/>
            <p:cNvSpPr txBox="1"/>
            <p:nvPr/>
          </p:nvSpPr>
          <p:spPr>
            <a:xfrm>
              <a:off x="1343648" y="1262563"/>
              <a:ext cx="4369903" cy="672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927100" defTabSz="914400" rtl="1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Hybrid Backup Sync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 </a:t>
              </a:r>
              <a:b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</a:br>
              <a:r>
                <a:rPr kumimoji="0" lang="en-U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rPr>
                <a:t>混合型備份與同步中心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Arial"/>
                <a:sym typeface="Arial"/>
              </a:endParaRPr>
            </a:p>
          </p:txBody>
        </p:sp>
        <p:pic>
          <p:nvPicPr>
            <p:cNvPr id="426" name="Shape 426"/>
            <p:cNvPicPr preferRelativeResize="0"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64" y="1327620"/>
              <a:ext cx="849255" cy="8492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B4AB078-78F4-454C-9BEB-77BD93A125AF}"/>
              </a:ext>
            </a:extLst>
          </p:cNvPr>
          <p:cNvGrpSpPr/>
          <p:nvPr/>
        </p:nvGrpSpPr>
        <p:grpSpPr>
          <a:xfrm>
            <a:off x="1906476" y="1278042"/>
            <a:ext cx="7140703" cy="3681828"/>
            <a:chOff x="1745537" y="1998131"/>
            <a:chExt cx="5603193" cy="288907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956D0A68-7CBD-428C-B00B-F2E6250D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6516" y="1998131"/>
              <a:ext cx="2891821" cy="2889070"/>
            </a:xfrm>
            <a:prstGeom prst="rect">
              <a:avLst/>
            </a:prstGeom>
          </p:spPr>
        </p:pic>
        <p:sp>
          <p:nvSpPr>
            <p:cNvPr id="9" name="Shape 826"/>
            <p:cNvSpPr txBox="1"/>
            <p:nvPr/>
          </p:nvSpPr>
          <p:spPr>
            <a:xfrm>
              <a:off x="3536516" y="3853093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zh-TW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雲端</a:t>
              </a:r>
            </a:p>
          </p:txBody>
        </p:sp>
        <p:sp>
          <p:nvSpPr>
            <p:cNvPr id="10" name="Shape 827"/>
            <p:cNvSpPr txBox="1"/>
            <p:nvPr/>
          </p:nvSpPr>
          <p:spPr>
            <a:xfrm>
              <a:off x="4911863" y="3089952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zh-TW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本地端</a:t>
              </a:r>
            </a:p>
          </p:txBody>
        </p:sp>
        <p:sp>
          <p:nvSpPr>
            <p:cNvPr id="11" name="Shape 828"/>
            <p:cNvSpPr txBox="1"/>
            <p:nvPr/>
          </p:nvSpPr>
          <p:spPr>
            <a:xfrm>
              <a:off x="4198074" y="2171516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zh-TW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異地端</a:t>
              </a:r>
            </a:p>
          </p:txBody>
        </p:sp>
        <p:grpSp>
          <p:nvGrpSpPr>
            <p:cNvPr id="12" name="Shape 829"/>
            <p:cNvGrpSpPr/>
            <p:nvPr/>
          </p:nvGrpSpPr>
          <p:grpSpPr>
            <a:xfrm>
              <a:off x="1745537" y="3916486"/>
              <a:ext cx="1304044" cy="638166"/>
              <a:chOff x="251519" y="2499741"/>
              <a:chExt cx="1944025" cy="951357"/>
            </a:xfrm>
          </p:grpSpPr>
          <p:pic>
            <p:nvPicPr>
              <p:cNvPr id="13" name="Shape 830"/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5536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Shape 831"/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9591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Shape 832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63688" y="3003798"/>
                <a:ext cx="431856" cy="4318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Shape 833"/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31640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834"/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5575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Shape 835"/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1519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Shape 836"/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59632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Shape 837" descr="P3-2-3.png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1252" y="3510632"/>
              <a:ext cx="875802" cy="1035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838" descr="P3-2-2.png"/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4655" y="2637835"/>
              <a:ext cx="1441986" cy="610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839" descr="P3-2-1.png"/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68790" y="3712052"/>
              <a:ext cx="979940" cy="633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837" descr="P3-2-3.png">
              <a:extLst>
                <a:ext uri="{FF2B5EF4-FFF2-40B4-BE49-F238E27FC236}">
                  <a16:creationId xmlns:a16="http://schemas.microsoft.com/office/drawing/2014/main" id="{EB103544-2B0C-46D5-8321-4C99D4F23964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7601" y="3657703"/>
              <a:ext cx="875802" cy="672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76E3EE25-7CB0-434E-A80C-D45F2E796616}"/>
              </a:ext>
            </a:extLst>
          </p:cNvPr>
          <p:cNvGrpSpPr/>
          <p:nvPr/>
        </p:nvGrpSpPr>
        <p:grpSpPr>
          <a:xfrm>
            <a:off x="-353801" y="2327766"/>
            <a:ext cx="4643394" cy="1065233"/>
            <a:chOff x="1266709" y="1968458"/>
            <a:chExt cx="5053109" cy="1159225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962167A-11FF-4D99-B1E2-E3C7F944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0A5136D3-B4D9-4849-95B5-23EB694CD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968458"/>
              <a:ext cx="4408883" cy="115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111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0257-6829-974F-B2E6-734323FB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Notification Center</a:t>
            </a:r>
            <a:r>
              <a:rPr lang="zh-CN" altLang="en-US" sz="3600" dirty="0"/>
              <a:t>，隨時掌握狀態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FE784-4813-614A-B295-737B75177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110" y="1481067"/>
            <a:ext cx="6223000" cy="349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61763-093C-3A41-A67B-C83C9F9B2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90" y="1290182"/>
            <a:ext cx="4710728" cy="26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55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D9CB120E-E934-4D2F-9F31-4C70767C82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2488412"/>
            <a:ext cx="3309582" cy="7728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BE00EC-86D6-4739-8106-53EEA9848C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1512054"/>
            <a:ext cx="3309582" cy="772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QVR Pro </a:t>
            </a:r>
            <a:r>
              <a:rPr lang="zh-TW" altLang="en-US" sz="3600" dirty="0"/>
              <a:t>監控應用解決方案</a:t>
            </a:r>
            <a:endParaRPr lang="en-US" sz="36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F5D7C6-5859-4799-8B42-D17AEA2DF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6" y="1102004"/>
            <a:ext cx="4390045" cy="358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76D4D-3E40-C24C-A222-7A816BA0799F}"/>
              </a:ext>
            </a:extLst>
          </p:cNvPr>
          <p:cNvSpPr txBox="1"/>
          <p:nvPr/>
        </p:nvSpPr>
        <p:spPr>
          <a:xfrm>
            <a:off x="5242562" y="1635318"/>
            <a:ext cx="3773212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6,000+ 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支相容網路攝影機</a:t>
            </a:r>
            <a:endParaRPr kumimoji="0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8 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路免費攝影機頻道</a:t>
            </a:r>
            <a:endParaRPr kumimoji="0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128 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路攝影機頻道支援總數</a:t>
            </a:r>
            <a:endParaRPr kumimoji="0" lang="en-US" altLang="zh-TW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QUSBCam2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Segoe UI Light"/>
                <a:ea typeface="微軟正黑體" pitchFamily="34" charset="-120"/>
                <a:cs typeface="Segoe UI Light"/>
                <a:sym typeface="Arial"/>
              </a:rPr>
              <a:t>觀看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USB 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rPr>
              <a:t>攝影機影像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9F2936">
                  <a:lumMod val="5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B4EF9F5-8F2D-4331-94DD-6DB6CB3EF1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549" y="3541491"/>
            <a:ext cx="1026451" cy="11427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6751EF5-D784-4239-B2F5-D6EDEC29D5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347" y="2424836"/>
            <a:ext cx="4497149" cy="281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42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D320-D381-0B41-852C-97560DA8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彈性擴充儲存空間</a:t>
            </a:r>
            <a:endParaRPr lang="en-US" sz="3600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48811F3-FF26-41F3-8314-742A558D8EE7}"/>
              </a:ext>
            </a:extLst>
          </p:cNvPr>
          <p:cNvGrpSpPr/>
          <p:nvPr/>
        </p:nvGrpSpPr>
        <p:grpSpPr>
          <a:xfrm>
            <a:off x="676522" y="1476830"/>
            <a:ext cx="7862501" cy="3087416"/>
            <a:chOff x="2609414" y="1639833"/>
            <a:chExt cx="6470376" cy="2540762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2054EC25-D861-4CC5-A0D7-1E1F28796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9414" y="2308242"/>
              <a:ext cx="6226072" cy="1872353"/>
            </a:xfrm>
            <a:prstGeom prst="rect">
              <a:avLst/>
            </a:prstGeom>
          </p:spPr>
        </p:pic>
        <p:cxnSp>
          <p:nvCxnSpPr>
            <p:cNvPr id="6" name="Elbow Connector 5">
              <a:extLst>
                <a:ext uri="{FF2B5EF4-FFF2-40B4-BE49-F238E27FC236}">
                  <a16:creationId xmlns:a16="http://schemas.microsoft.com/office/drawing/2014/main" id="{6D49629B-C8C3-2646-A446-D81EA8E1AA66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3086179" y="1690588"/>
              <a:ext cx="915462" cy="568584"/>
            </a:xfrm>
            <a:prstGeom prst="bentConnector2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26F92E-29D1-6E4C-BCAC-4565A60D6156}"/>
                </a:ext>
              </a:extLst>
            </p:cNvPr>
            <p:cNvSpPr txBox="1"/>
            <p:nvPr/>
          </p:nvSpPr>
          <p:spPr>
            <a:xfrm>
              <a:off x="3313066" y="1930402"/>
              <a:ext cx="12150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iSCSI</a:t>
              </a:r>
            </a:p>
          </p:txBody>
        </p:sp>
        <p:sp>
          <p:nvSpPr>
            <p:cNvPr id="19" name="平行四邊形 18">
              <a:extLst>
                <a:ext uri="{FF2B5EF4-FFF2-40B4-BE49-F238E27FC236}">
                  <a16:creationId xmlns:a16="http://schemas.microsoft.com/office/drawing/2014/main" id="{F0D72C73-21CE-40A6-B0B1-D15663A046EA}"/>
                </a:ext>
              </a:extLst>
            </p:cNvPr>
            <p:cNvSpPr/>
            <p:nvPr/>
          </p:nvSpPr>
          <p:spPr>
            <a:xfrm>
              <a:off x="5987565" y="1639833"/>
              <a:ext cx="2865337" cy="451003"/>
            </a:xfrm>
            <a:prstGeom prst="parallelogram">
              <a:avLst>
                <a:gd name="adj" fmla="val 55727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lt1">
                  <a:alpha val="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新細明體" panose="02020500000000000000" pitchFamily="18" charset="-120"/>
                <a:cs typeface="+mn-cs"/>
                <a:sym typeface="Arial"/>
              </a:endParaRPr>
            </a:p>
          </p:txBody>
        </p:sp>
        <p:sp>
          <p:nvSpPr>
            <p:cNvPr id="25" name="TextBox 29">
              <a:extLst>
                <a:ext uri="{FF2B5EF4-FFF2-40B4-BE49-F238E27FC236}">
                  <a16:creationId xmlns:a16="http://schemas.microsoft.com/office/drawing/2014/main" id="{11998CC0-9BDF-5C4D-918A-736E2608000E}"/>
                </a:ext>
              </a:extLst>
            </p:cNvPr>
            <p:cNvSpPr txBox="1"/>
            <p:nvPr/>
          </p:nvSpPr>
          <p:spPr>
            <a:xfrm>
              <a:off x="6214453" y="1690588"/>
              <a:ext cx="2865337" cy="36932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zh-TW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最多可連接 </a:t>
              </a:r>
              <a:r>
                <a:rPr kumimoji="1" lang="en-US" altLang="zh-TW" sz="1800" b="1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8</a:t>
              </a:r>
              <a:r>
                <a:rPr kumimoji="1" lang="en-US" altLang="zh-TW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 </a:t>
              </a:r>
              <a:r>
                <a:rPr kumimoji="1" lang="zh-TW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台遠端 </a:t>
              </a:r>
              <a:r>
                <a:rPr kumimoji="1" lang="en-US" altLang="zh-TW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NAS</a:t>
              </a:r>
            </a:p>
          </p:txBody>
        </p: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FF07EC5E-DBDC-0F44-B234-670AF083D47C}"/>
                </a:ext>
              </a:extLst>
            </p:cNvPr>
            <p:cNvGrpSpPr/>
            <p:nvPr/>
          </p:nvGrpSpPr>
          <p:grpSpPr>
            <a:xfrm>
              <a:off x="3461641" y="2259172"/>
              <a:ext cx="1080000" cy="1080000"/>
              <a:chOff x="428596" y="2321809"/>
              <a:chExt cx="1440187" cy="144000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E1F6B0E3-DD74-1649-B5C3-77A634FFFC6C}"/>
                  </a:ext>
                </a:extLst>
              </p:cNvPr>
              <p:cNvSpPr/>
              <p:nvPr/>
            </p:nvSpPr>
            <p:spPr>
              <a:xfrm>
                <a:off x="428596" y="2321809"/>
                <a:ext cx="1440187" cy="144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TW" alt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新細明體" panose="02020500000000000000" pitchFamily="18" charset="-120"/>
                  <a:cs typeface="+mn-cs"/>
                  <a:sym typeface="Arial"/>
                </a:endParaRPr>
              </a:p>
            </p:txBody>
          </p:sp>
          <p:pic>
            <p:nvPicPr>
              <p:cNvPr id="44" name="圖片 43" descr="VJBOD.png">
                <a:extLst>
                  <a:ext uri="{FF2B5EF4-FFF2-40B4-BE49-F238E27FC236}">
                    <a16:creationId xmlns:a16="http://schemas.microsoft.com/office/drawing/2014/main" id="{B270A285-20D5-BC45-8D01-14895BC32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4930" y="2609841"/>
                <a:ext cx="1095944" cy="963171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C061A3-D8CB-324A-ADB3-79690891E259}"/>
                </a:ext>
              </a:extLst>
            </p:cNvPr>
            <p:cNvSpPr txBox="1"/>
            <p:nvPr/>
          </p:nvSpPr>
          <p:spPr>
            <a:xfrm>
              <a:off x="3631240" y="3342195"/>
              <a:ext cx="189602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VJBOD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將其他</a:t>
              </a:r>
              <a:r>
                <a:rPr kumimoji="1" lang="en-US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NAS</a:t>
              </a:r>
              <a:r>
                <a:rPr kumimoji="1" lang="zh-CN" alt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軟正黑體" pitchFamily="34" charset="-120"/>
                  <a:cs typeface="Arial"/>
                  <a:sym typeface="Arial"/>
                </a:rPr>
                <a:t>閒置空間當作為本身虛擬硬碟</a:t>
              </a:r>
              <a:endParaRPr kumimoji="1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軟正黑體" pitchFamily="34" charset="-120"/>
                <a:cs typeface="Arial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42BCF1-CA8C-46CD-93F9-3240A9AFA4D5}"/>
                </a:ext>
              </a:extLst>
            </p:cNvPr>
            <p:cNvSpPr txBox="1"/>
            <p:nvPr/>
          </p:nvSpPr>
          <p:spPr>
            <a:xfrm>
              <a:off x="4086500" y="1935522"/>
              <a:ext cx="2067879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kumimoji="1" lang="en-US" sz="1600" b="1" kern="0">
                  <a:solidFill>
                    <a:srgbClr val="000000"/>
                  </a:solidFill>
                  <a:latin typeface="Arial"/>
                  <a:ea typeface="微軟正黑體" pitchFamily="34" charset="-120"/>
                  <a:cs typeface="Arial"/>
                  <a:sym typeface="Arial"/>
                </a:rPr>
                <a:t>10GbE</a:t>
              </a:r>
              <a:r>
                <a:rPr lang="en-US" sz="1600" b="1" kern="0">
                  <a:solidFill>
                    <a:srgbClr val="000000"/>
                  </a:solidFill>
                  <a:latin typeface="Arial"/>
                  <a:ea typeface="微軟正黑體" pitchFamily="34" charset="-120"/>
                  <a:cs typeface="Arial"/>
                </a:rPr>
                <a:t> / 1GbE </a:t>
              </a:r>
              <a:r>
                <a:rPr lang="ja-JP" altLang="en-US" sz="1600" b="1" kern="0">
                  <a:solidFill>
                    <a:srgbClr val="000000"/>
                  </a:solidFill>
                  <a:latin typeface="Arial"/>
                  <a:ea typeface="微軟正黑體" pitchFamily="34" charset="-120"/>
                  <a:cs typeface="Arial"/>
                </a:rPr>
                <a:t>掛載</a:t>
              </a:r>
              <a:endParaRPr lang="en-US" sz="1600" b="1" i="0" u="none" strike="noStrike" kern="0" cap="none" spc="0" baseline="0" noProof="0">
                <a:solidFill>
                  <a:srgbClr val="000000"/>
                </a:solidFill>
                <a:latin typeface="Arial"/>
                <a:ea typeface="微軟正黑體" pitchFamily="34" charset="-120"/>
                <a:cs typeface="Arial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7EABDA6-6092-4956-BE99-7D421FEDBD80}"/>
              </a:ext>
            </a:extLst>
          </p:cNvPr>
          <p:cNvGrpSpPr/>
          <p:nvPr/>
        </p:nvGrpSpPr>
        <p:grpSpPr>
          <a:xfrm>
            <a:off x="275953" y="914400"/>
            <a:ext cx="4643394" cy="1065233"/>
            <a:chOff x="1266709" y="1968458"/>
            <a:chExt cx="5053109" cy="1159225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A8131FB-A18C-44F8-8B93-ECEC8DDCF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709" y="2585405"/>
              <a:ext cx="5053109" cy="431461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3CC5DB6-D53E-417C-AC7E-F4973826A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751" y="1968458"/>
              <a:ext cx="4408883" cy="115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718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6D97-2258-4E4B-B6EA-5CDD6DE7C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err="1"/>
              <a:t>SilentNAS</a:t>
            </a:r>
            <a:r>
              <a:rPr lang="en-US" sz="3600" dirty="0"/>
              <a:t> </a:t>
            </a:r>
            <a:r>
              <a:rPr lang="ja-JP" altLang="en-US" sz="3600"/>
              <a:t>玩美工藝，探索花花世界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BBC46B5-C08C-4482-A28F-331F7BC0A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707404"/>
              </p:ext>
            </p:extLst>
          </p:nvPr>
        </p:nvGraphicFramePr>
        <p:xfrm>
          <a:off x="400044" y="914400"/>
          <a:ext cx="8322395" cy="34811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6742">
                  <a:extLst>
                    <a:ext uri="{9D8B030D-6E8A-4147-A177-3AD203B41FA5}">
                      <a16:colId xmlns:a16="http://schemas.microsoft.com/office/drawing/2014/main" val="2853809025"/>
                    </a:ext>
                  </a:extLst>
                </a:gridCol>
                <a:gridCol w="3464718">
                  <a:extLst>
                    <a:ext uri="{9D8B030D-6E8A-4147-A177-3AD203B41FA5}">
                      <a16:colId xmlns:a16="http://schemas.microsoft.com/office/drawing/2014/main" val="2917810465"/>
                    </a:ext>
                  </a:extLst>
                </a:gridCol>
                <a:gridCol w="3100935">
                  <a:extLst>
                    <a:ext uri="{9D8B030D-6E8A-4147-A177-3AD203B41FA5}">
                      <a16:colId xmlns:a16="http://schemas.microsoft.com/office/drawing/2014/main" val="4267336939"/>
                    </a:ext>
                  </a:extLst>
                </a:gridCol>
              </a:tblGrid>
              <a:tr h="29467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HS-453DX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HS-251+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764315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Celeron J4105 </a:t>
                      </a: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四核</a:t>
                      </a: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1.5GHz, </a:t>
                      </a: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突頻至</a:t>
                      </a:r>
                      <a:r>
                        <a:rPr lang="en-US" altLang="ja-JP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2.5GHz (Gemini Lake)</a:t>
                      </a:r>
                      <a:endParaRPr lang="ja-JP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Celeron J1900</a:t>
                      </a:r>
                      <a:r>
                        <a:rPr lang="en-US" altLang="ja-JP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ja-JP" altLang="en-US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四核</a:t>
                      </a:r>
                      <a:r>
                        <a:rPr lang="en-US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2.0GHz,</a:t>
                      </a:r>
                      <a:r>
                        <a:rPr lang="en-US" altLang="ja-JP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ja-JP" altLang="en-US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突頻至</a:t>
                      </a:r>
                      <a:r>
                        <a:rPr lang="en-US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2.42GHz (Baytrail)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990849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圖形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UHD Graphics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 Graphics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394767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加密加速引擎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 (</a:t>
                      </a: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AES-NI)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15397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最高</a:t>
                      </a: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8GB DDR4-2400 (2 x 4GB SODIMM)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2GB DDR3L-1333 (</a:t>
                      </a: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不可擴充</a:t>
                      </a: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46026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3.5"/2.5" SATA 6Gb/s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3.5"/2.5" SATA 3Gb/s</a:t>
                      </a:r>
                      <a:endParaRPr lang="en-US" sz="135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129897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M.2 SATA 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M.2 2280 SATA 6Gb/s 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ja-JP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</a:t>
                      </a:r>
                      <a:endParaRPr lang="en-US" altLang="ja-JP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625958"/>
                  </a:ext>
                </a:extLst>
              </a:tr>
              <a:tr h="3036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 </a:t>
                      </a: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(10G/5G/2.5G/1G/100M)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ja-JP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945310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4K (1 x HDMI 2.0 + 1 x HDMI v1.4b)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1080P (1 x HDMI v1.4a)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763144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揚聲器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ja-JP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065875"/>
                  </a:ext>
                </a:extLst>
              </a:tr>
              <a:tr h="2946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Type-C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ja-JP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 (USB 3.1 Gen1)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350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</a:t>
                      </a:r>
                      <a:endParaRPr 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079657"/>
                  </a:ext>
                </a:extLst>
              </a:tr>
            </a:tbl>
          </a:graphicData>
        </a:graphic>
      </p:graphicFrame>
      <p:pic>
        <p:nvPicPr>
          <p:cNvPr id="6" name="Picture 3">
            <a:extLst>
              <a:ext uri="{FF2B5EF4-FFF2-40B4-BE49-F238E27FC236}">
                <a16:creationId xmlns:a16="http://schemas.microsoft.com/office/drawing/2014/main" id="{6057FADD-36FC-45ED-88F3-185033DB0D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157" y="3888768"/>
            <a:ext cx="1929738" cy="1204479"/>
          </a:xfrm>
          <a:prstGeom prst="rect">
            <a:avLst/>
          </a:prstGeom>
        </p:spPr>
      </p:pic>
      <p:grpSp>
        <p:nvGrpSpPr>
          <p:cNvPr id="10" name="群組 6">
            <a:extLst>
              <a:ext uri="{FF2B5EF4-FFF2-40B4-BE49-F238E27FC236}">
                <a16:creationId xmlns:a16="http://schemas.microsoft.com/office/drawing/2014/main" id="{7004FEED-8359-491A-A9FD-EB32A67B81D2}"/>
              </a:ext>
            </a:extLst>
          </p:cNvPr>
          <p:cNvGrpSpPr/>
          <p:nvPr/>
        </p:nvGrpSpPr>
        <p:grpSpPr>
          <a:xfrm>
            <a:off x="2850088" y="3976977"/>
            <a:ext cx="2218347" cy="1241532"/>
            <a:chOff x="4685179" y="2280245"/>
            <a:chExt cx="4111440" cy="2286305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69D31BFC-E6F7-46C5-8813-C9849939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5179" y="2280245"/>
              <a:ext cx="3662082" cy="2286305"/>
            </a:xfrm>
            <a:prstGeom prst="rect">
              <a:avLst/>
            </a:prstGeom>
          </p:spPr>
        </p:pic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id="{0B0638FE-34B9-445E-84CF-40F07A0E9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8382" y="2292161"/>
              <a:ext cx="448237" cy="1489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586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F129BF59-B504-46B7-9F1A-DA7130EF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883" y="1178239"/>
            <a:ext cx="3381647" cy="715817"/>
          </a:xfrm>
        </p:spPr>
        <p:txBody>
          <a:bodyPr>
            <a:noAutofit/>
          </a:bodyPr>
          <a:lstStyle/>
          <a:p>
            <a:r>
              <a:rPr lang="en-US" altLang="zh-TW" sz="5300" spc="-300"/>
              <a:t>HS-453DX</a:t>
            </a:r>
            <a:endParaRPr lang="zh-TW" altLang="en-US" sz="5300" spc="-300"/>
          </a:p>
        </p:txBody>
      </p:sp>
      <p:sp>
        <p:nvSpPr>
          <p:cNvPr id="11" name="標題 6">
            <a:extLst>
              <a:ext uri="{FF2B5EF4-FFF2-40B4-BE49-F238E27FC236}">
                <a16:creationId xmlns:a16="http://schemas.microsoft.com/office/drawing/2014/main" id="{6BE8EC1A-0DE3-496B-B004-D2C13721FC83}"/>
              </a:ext>
            </a:extLst>
          </p:cNvPr>
          <p:cNvSpPr txBox="1">
            <a:spLocks/>
          </p:cNvSpPr>
          <p:nvPr/>
        </p:nvSpPr>
        <p:spPr>
          <a:xfrm>
            <a:off x="5421883" y="1729473"/>
            <a:ext cx="3722117" cy="71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500" dirty="0"/>
              <a:t>10GbE </a:t>
            </a:r>
            <a:r>
              <a:rPr lang="zh-CN" altLang="en-US" sz="3500" dirty="0"/>
              <a:t>寧靜</a:t>
            </a:r>
            <a:r>
              <a:rPr lang="en-US" altLang="zh-CN" sz="3500" dirty="0"/>
              <a:t> NAS</a:t>
            </a:r>
            <a:endParaRPr lang="zh-TW" altLang="en-US" sz="35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2912076-868A-4A4A-844A-F7520E29D475}"/>
              </a:ext>
            </a:extLst>
          </p:cNvPr>
          <p:cNvSpPr txBox="1"/>
          <p:nvPr/>
        </p:nvSpPr>
        <p:spPr>
          <a:xfrm>
            <a:off x="5497913" y="2340917"/>
            <a:ext cx="3132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©2018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。​​​</a:t>
            </a:r>
          </a:p>
        </p:txBody>
      </p:sp>
    </p:spTree>
    <p:extLst>
      <p:ext uri="{BB962C8B-B14F-4D97-AF65-F5344CB8AC3E}">
        <p14:creationId xmlns:p14="http://schemas.microsoft.com/office/powerpoint/2010/main" val="274964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B8B7-85DC-4D44-BB80-970D940E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支援高速</a:t>
            </a:r>
            <a:r>
              <a:rPr lang="en-US" altLang="zh-CN" sz="3600" dirty="0"/>
              <a:t> DDR4 </a:t>
            </a:r>
            <a:r>
              <a:rPr lang="en-US" altLang="zh-CN" sz="3600"/>
              <a:t>2400 MHz</a:t>
            </a:r>
            <a:r>
              <a:rPr lang="en-US" altLang="zh-CN" sz="3600" dirty="0"/>
              <a:t> </a:t>
            </a:r>
            <a:r>
              <a:rPr lang="zh-CN" altLang="en-US" sz="3600" dirty="0"/>
              <a:t>記憶體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B924-9889-4E40-851D-43B9899C937E}"/>
              </a:ext>
            </a:extLst>
          </p:cNvPr>
          <p:cNvSpPr txBox="1"/>
          <p:nvPr/>
        </p:nvSpPr>
        <p:spPr>
          <a:xfrm>
            <a:off x="2153614" y="3950242"/>
            <a:ext cx="14109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HS-251+</a:t>
            </a:r>
          </a:p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DDR3L 1333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C11F8E-6FC8-2A45-86C2-3A941B441276}"/>
              </a:ext>
            </a:extLst>
          </p:cNvPr>
          <p:cNvSpPr txBox="1"/>
          <p:nvPr/>
        </p:nvSpPr>
        <p:spPr>
          <a:xfrm>
            <a:off x="97747" y="2432147"/>
            <a:ext cx="15971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HS-453DX</a:t>
            </a:r>
          </a:p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SODIMM</a:t>
            </a:r>
          </a:p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DDR4-2400</a:t>
            </a:r>
          </a:p>
          <a:p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雙通道支援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161195F-6403-47D1-9DB0-C4EA91529175}"/>
              </a:ext>
            </a:extLst>
          </p:cNvPr>
          <p:cNvSpPr/>
          <p:nvPr/>
        </p:nvSpPr>
        <p:spPr>
          <a:xfrm>
            <a:off x="7463985" y="1729040"/>
            <a:ext cx="106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x </a:t>
            </a:r>
            <a:r>
              <a:rPr lang="en-US" altLang="zh-TW" sz="2400" b="1" dirty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b="1" dirty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</a:t>
            </a:r>
            <a:endParaRPr lang="zh-TW" altLang="en-US" b="1">
              <a:solidFill>
                <a:srgbClr val="333F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2A3CEDE-F213-4419-8572-D51937DE1B0F}"/>
              </a:ext>
            </a:extLst>
          </p:cNvPr>
          <p:cNvGrpSpPr/>
          <p:nvPr/>
        </p:nvGrpSpPr>
        <p:grpSpPr>
          <a:xfrm>
            <a:off x="5551495" y="1775207"/>
            <a:ext cx="1948172" cy="369333"/>
            <a:chOff x="5402639" y="1580098"/>
            <a:chExt cx="1948172" cy="369333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9F140A2D-1550-4D40-AC4F-4FB5C2CCC757}"/>
                </a:ext>
              </a:extLst>
            </p:cNvPr>
            <p:cNvSpPr/>
            <p:nvPr/>
          </p:nvSpPr>
          <p:spPr>
            <a:xfrm>
              <a:off x="5402639" y="1580098"/>
              <a:ext cx="1948172" cy="36933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tx2">
                    <a:lumMod val="75000"/>
                  </a:schemeClr>
                </a:gs>
                <a:gs pos="7000">
                  <a:schemeClr val="tx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127000" dir="1920000" sx="91000" sy="91000" algn="ctr" rotWithShape="0">
                <a:schemeClr val="bg2">
                  <a:lumMod val="50000"/>
                  <a:alpha val="5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124A29E-96D7-4621-B5A7-C60D52802AD9}"/>
                </a:ext>
              </a:extLst>
            </p:cNvPr>
            <p:cNvSpPr/>
            <p:nvPr/>
          </p:nvSpPr>
          <p:spPr>
            <a:xfrm>
              <a:off x="5590392" y="1580099"/>
              <a:ext cx="17604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HS-453DX-8G: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AA232679-CB90-478B-AF24-3038238B5DA1}"/>
              </a:ext>
            </a:extLst>
          </p:cNvPr>
          <p:cNvSpPr/>
          <p:nvPr/>
        </p:nvSpPr>
        <p:spPr>
          <a:xfrm>
            <a:off x="5723477" y="1405874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訂購料號</a:t>
            </a:r>
            <a:r>
              <a:rPr lang="en-US" altLang="zh-CN"/>
              <a:t>:</a:t>
            </a:r>
            <a:endParaRPr lang="en-US" altLang="zh-TW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8A4B59A-EB85-429A-AF6C-4D61E6C3961A}"/>
              </a:ext>
            </a:extLst>
          </p:cNvPr>
          <p:cNvGrpSpPr/>
          <p:nvPr/>
        </p:nvGrpSpPr>
        <p:grpSpPr>
          <a:xfrm>
            <a:off x="5551495" y="2190705"/>
            <a:ext cx="2977205" cy="461665"/>
            <a:chOff x="5402639" y="2092556"/>
            <a:chExt cx="2977205" cy="461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211658FC-E971-4CB2-98F9-BC62A55F30F2}"/>
                </a:ext>
              </a:extLst>
            </p:cNvPr>
            <p:cNvGrpSpPr/>
            <p:nvPr/>
          </p:nvGrpSpPr>
          <p:grpSpPr>
            <a:xfrm>
              <a:off x="5402639" y="2165691"/>
              <a:ext cx="1948172" cy="369333"/>
              <a:chOff x="5402639" y="1580098"/>
              <a:chExt cx="1948172" cy="369333"/>
            </a:xfrm>
          </p:grpSpPr>
          <p:sp>
            <p:nvSpPr>
              <p:cNvPr id="19" name="矩形: 圓角 18">
                <a:extLst>
                  <a:ext uri="{FF2B5EF4-FFF2-40B4-BE49-F238E27FC236}">
                    <a16:creationId xmlns:a16="http://schemas.microsoft.com/office/drawing/2014/main" id="{5596E98D-AABF-486C-B4AE-251BF9AB83ED}"/>
                  </a:ext>
                </a:extLst>
              </p:cNvPr>
              <p:cNvSpPr/>
              <p:nvPr/>
            </p:nvSpPr>
            <p:spPr>
              <a:xfrm>
                <a:off x="5402639" y="1580098"/>
                <a:ext cx="1948172" cy="36933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2000">
                    <a:srgbClr val="1B2911"/>
                  </a:gs>
                  <a:gs pos="7000">
                    <a:schemeClr val="accent6">
                      <a:lumMod val="75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50800" dist="127000" dir="1920000" sx="91000" sy="91000" algn="ctr" rotWithShape="0">
                  <a:schemeClr val="bg2">
                    <a:lumMod val="50000"/>
                    <a:alpha val="5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EFD58C-F9C1-4414-AA58-0C272A27424C}"/>
                  </a:ext>
                </a:extLst>
              </p:cNvPr>
              <p:cNvSpPr/>
              <p:nvPr/>
            </p:nvSpPr>
            <p:spPr>
              <a:xfrm>
                <a:off x="5590392" y="1580099"/>
                <a:ext cx="17604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HS-453DX-4G:</a:t>
                </a:r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C368725-FBDE-4695-BD58-C41E6D0EBEB5}"/>
                </a:ext>
              </a:extLst>
            </p:cNvPr>
            <p:cNvSpPr/>
            <p:nvPr/>
          </p:nvSpPr>
          <p:spPr>
            <a:xfrm>
              <a:off x="7315129" y="2092556"/>
              <a:ext cx="10647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 x </a:t>
              </a:r>
              <a:r>
                <a:rPr lang="en-US" altLang="zh-TW" sz="2400" b="1" dirty="0">
                  <a:solidFill>
                    <a:srgbClr val="1B29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en-US" altLang="zh-TW" b="1" dirty="0">
                  <a:solidFill>
                    <a:srgbClr val="1B291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GB</a:t>
              </a:r>
              <a:endParaRPr lang="zh-TW" altLang="en-US" b="1" dirty="0">
                <a:solidFill>
                  <a:srgbClr val="1B291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80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5A9E-6912-E340-8F5C-202E1527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HDMI 4K 60FPS </a:t>
            </a:r>
            <a:r>
              <a:rPr lang="zh-CN" altLang="en-US" sz="3600" dirty="0"/>
              <a:t>流暢影像體驗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577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5A9E-6912-E340-8F5C-202E1527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雙</a:t>
            </a:r>
            <a:r>
              <a:rPr lang="zh-TW" altLang="en-US" dirty="0"/>
              <a:t> </a:t>
            </a:r>
            <a:r>
              <a:rPr lang="en-US" dirty="0"/>
              <a:t>HDMI </a:t>
            </a:r>
            <a:r>
              <a:rPr lang="zh-CN" altLang="en-US" dirty="0"/>
              <a:t>影音分離帶來最佳畫面與音效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3596E-A9BF-4242-A86B-DA187306B134}"/>
              </a:ext>
            </a:extLst>
          </p:cNvPr>
          <p:cNvSpPr txBox="1"/>
          <p:nvPr/>
        </p:nvSpPr>
        <p:spPr>
          <a:xfrm>
            <a:off x="4047065" y="42897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音源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EEB5B-D72F-8541-8BD7-0498E9612A46}"/>
              </a:ext>
            </a:extLst>
          </p:cNvPr>
          <p:cNvSpPr txBox="1"/>
          <p:nvPr/>
        </p:nvSpPr>
        <p:spPr>
          <a:xfrm>
            <a:off x="4047065" y="1574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BCEA7-5075-3E4F-B7C9-77BB9D94477A}"/>
              </a:ext>
            </a:extLst>
          </p:cNvPr>
          <p:cNvSpPr txBox="1"/>
          <p:nvPr/>
        </p:nvSpPr>
        <p:spPr>
          <a:xfrm>
            <a:off x="4810987" y="333264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擴大機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A41FB-D8A4-3744-A2E3-5D212B69227D}"/>
              </a:ext>
            </a:extLst>
          </p:cNvPr>
          <p:cNvSpPr txBox="1"/>
          <p:nvPr/>
        </p:nvSpPr>
        <p:spPr>
          <a:xfrm>
            <a:off x="4923797" y="948584"/>
            <a:ext cx="47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TV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329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NAS </a:t>
            </a:r>
            <a:r>
              <a:rPr lang="zh-TW" altLang="en-US" sz="3600" dirty="0"/>
              <a:t>正面硬體配置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D7A0EE-E4FF-4F19-8BBA-D51C21CD32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23" y="1767315"/>
            <a:ext cx="8898059" cy="29608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48E7E0-30F8-40FE-9546-CFB86B3708C6}"/>
              </a:ext>
            </a:extLst>
          </p:cNvPr>
          <p:cNvSpPr txBox="1"/>
          <p:nvPr/>
        </p:nvSpPr>
        <p:spPr>
          <a:xfrm>
            <a:off x="1418468" y="1995537"/>
            <a:ext cx="2063004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左硬碟托盤固定鎖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65E99-0757-4FA0-A77B-4CF924A28BF1}"/>
              </a:ext>
            </a:extLst>
          </p:cNvPr>
          <p:cNvSpPr txBox="1"/>
          <p:nvPr/>
        </p:nvSpPr>
        <p:spPr>
          <a:xfrm>
            <a:off x="-109268" y="1666114"/>
            <a:ext cx="2761382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*裝上前蓋後，僅可見系統狀態燈號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29D3E47-08EC-496D-981B-41A9B25C1341}"/>
              </a:ext>
            </a:extLst>
          </p:cNvPr>
          <p:cNvCxnSpPr>
            <a:cxnSpLocks/>
          </p:cNvCxnSpPr>
          <p:nvPr/>
        </p:nvCxnSpPr>
        <p:spPr>
          <a:xfrm>
            <a:off x="3456316" y="2229237"/>
            <a:ext cx="0" cy="805314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8B3B5CF-B50A-4FA4-99A5-D2567DB5EB52}"/>
              </a:ext>
            </a:extLst>
          </p:cNvPr>
          <p:cNvCxnSpPr>
            <a:cxnSpLocks/>
          </p:cNvCxnSpPr>
          <p:nvPr/>
        </p:nvCxnSpPr>
        <p:spPr>
          <a:xfrm>
            <a:off x="5725063" y="2229237"/>
            <a:ext cx="0" cy="805314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2">
            <a:extLst>
              <a:ext uri="{FF2B5EF4-FFF2-40B4-BE49-F238E27FC236}">
                <a16:creationId xmlns:a16="http://schemas.microsoft.com/office/drawing/2014/main" id="{5B9BC02E-9455-49BB-9CCB-EE59AFD80CDC}"/>
              </a:ext>
            </a:extLst>
          </p:cNvPr>
          <p:cNvSpPr txBox="1"/>
          <p:nvPr/>
        </p:nvSpPr>
        <p:spPr>
          <a:xfrm>
            <a:off x="5699951" y="2004128"/>
            <a:ext cx="2063004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右硬碟托盤固定鎖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A4FD756C-2AFE-4012-8C70-43B23DDEF25C}"/>
              </a:ext>
            </a:extLst>
          </p:cNvPr>
          <p:cNvCxnSpPr>
            <a:cxnSpLocks/>
          </p:cNvCxnSpPr>
          <p:nvPr/>
        </p:nvCxnSpPr>
        <p:spPr>
          <a:xfrm>
            <a:off x="4374578" y="1761563"/>
            <a:ext cx="0" cy="1144121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2">
            <a:extLst>
              <a:ext uri="{FF2B5EF4-FFF2-40B4-BE49-F238E27FC236}">
                <a16:creationId xmlns:a16="http://schemas.microsoft.com/office/drawing/2014/main" id="{B17D2847-9F02-4AD2-B0C3-A02134EB22F0}"/>
              </a:ext>
            </a:extLst>
          </p:cNvPr>
          <p:cNvSpPr txBox="1"/>
          <p:nvPr/>
        </p:nvSpPr>
        <p:spPr>
          <a:xfrm>
            <a:off x="2817864" y="1508124"/>
            <a:ext cx="1570655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左硬碟狀態燈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9E682994-33BD-40A5-A561-12ABB3F9805D}"/>
              </a:ext>
            </a:extLst>
          </p:cNvPr>
          <p:cNvSpPr txBox="1"/>
          <p:nvPr/>
        </p:nvSpPr>
        <p:spPr>
          <a:xfrm>
            <a:off x="4775868" y="1504511"/>
            <a:ext cx="1570655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右硬碟狀態燈</a:t>
            </a: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847F54D6-914C-439D-B72B-2EDF20FAF35D}"/>
              </a:ext>
            </a:extLst>
          </p:cNvPr>
          <p:cNvCxnSpPr>
            <a:cxnSpLocks/>
          </p:cNvCxnSpPr>
          <p:nvPr/>
        </p:nvCxnSpPr>
        <p:spPr>
          <a:xfrm>
            <a:off x="4784033" y="1767314"/>
            <a:ext cx="0" cy="1144121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4325DA43-62F0-4616-8B26-318B17538E76}"/>
              </a:ext>
            </a:extLst>
          </p:cNvPr>
          <p:cNvCxnSpPr>
            <a:cxnSpLocks/>
          </p:cNvCxnSpPr>
          <p:nvPr/>
        </p:nvCxnSpPr>
        <p:spPr>
          <a:xfrm>
            <a:off x="4589253" y="1233685"/>
            <a:ext cx="0" cy="1677749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2">
            <a:extLst>
              <a:ext uri="{FF2B5EF4-FFF2-40B4-BE49-F238E27FC236}">
                <a16:creationId xmlns:a16="http://schemas.microsoft.com/office/drawing/2014/main" id="{5D65D55F-0783-4DBD-AC45-04191805A193}"/>
              </a:ext>
            </a:extLst>
          </p:cNvPr>
          <p:cNvSpPr txBox="1"/>
          <p:nvPr/>
        </p:nvSpPr>
        <p:spPr>
          <a:xfrm>
            <a:off x="3774549" y="972673"/>
            <a:ext cx="1570655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系統狀態燈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DACD522D-8A1A-4CBB-B7A1-BF526AD4E1AE}"/>
              </a:ext>
            </a:extLst>
          </p:cNvPr>
          <p:cNvSpPr txBox="1"/>
          <p:nvPr/>
        </p:nvSpPr>
        <p:spPr>
          <a:xfrm>
            <a:off x="5474898" y="3431087"/>
            <a:ext cx="1283437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IR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接收器</a:t>
            </a:r>
          </a:p>
        </p:txBody>
      </p:sp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C9167A9E-65E1-4B99-A045-CB6D30FEF935}"/>
              </a:ext>
            </a:extLst>
          </p:cNvPr>
          <p:cNvCxnSpPr>
            <a:cxnSpLocks/>
          </p:cNvCxnSpPr>
          <p:nvPr/>
        </p:nvCxnSpPr>
        <p:spPr>
          <a:xfrm rot="10800000">
            <a:off x="4690676" y="3122628"/>
            <a:ext cx="784222" cy="493124"/>
          </a:xfrm>
          <a:prstGeom prst="bentConnector3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808C9D48-B6A6-43B3-B520-4954E35C40C0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3212085"/>
            <a:ext cx="6674" cy="588334"/>
          </a:xfrm>
          <a:prstGeom prst="straightConnector1">
            <a:avLst/>
          </a:prstGeom>
          <a:ln w="19050">
            <a:solidFill>
              <a:srgbClr val="3838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2">
            <a:extLst>
              <a:ext uri="{FF2B5EF4-FFF2-40B4-BE49-F238E27FC236}">
                <a16:creationId xmlns:a16="http://schemas.microsoft.com/office/drawing/2014/main" id="{EE86B3F8-8D5E-4F16-AFC1-5FCE206C555E}"/>
              </a:ext>
            </a:extLst>
          </p:cNvPr>
          <p:cNvSpPr txBox="1"/>
          <p:nvPr/>
        </p:nvSpPr>
        <p:spPr>
          <a:xfrm>
            <a:off x="3492050" y="3447582"/>
            <a:ext cx="1097202" cy="369332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電源鍵</a:t>
            </a:r>
          </a:p>
        </p:txBody>
      </p:sp>
      <p:sp>
        <p:nvSpPr>
          <p:cNvPr id="55" name="TextBox 12">
            <a:extLst>
              <a:ext uri="{FF2B5EF4-FFF2-40B4-BE49-F238E27FC236}">
                <a16:creationId xmlns:a16="http://schemas.microsoft.com/office/drawing/2014/main" id="{1BCD7BFA-BC4E-4BF8-8A4E-CF9970E78CC0}"/>
              </a:ext>
            </a:extLst>
          </p:cNvPr>
          <p:cNvSpPr txBox="1"/>
          <p:nvPr/>
        </p:nvSpPr>
        <p:spPr>
          <a:xfrm>
            <a:off x="4011275" y="4400936"/>
            <a:ext cx="1097202" cy="646331"/>
          </a:xfrm>
          <a:prstGeom prst="rect">
            <a:avLst/>
          </a:prstGeom>
          <a:solidFill>
            <a:srgbClr val="3838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磁吸式前蓋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E645404-7256-4A76-A8B6-0A5FE423EF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3" y="995586"/>
            <a:ext cx="2302044" cy="7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5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0E8BCE1-2006-40B5-AA7B-FF7637EF2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" y="1"/>
            <a:ext cx="9143111" cy="5143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07BB9-527B-9643-81C1-88E6783B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熱插拔式</a:t>
            </a:r>
            <a:r>
              <a:rPr lang="en-US" altLang="zh-CN" sz="3600" dirty="0"/>
              <a:t> 3.5”/2.5” HDD/SSD</a:t>
            </a:r>
            <a:endParaRPr lang="en-US" sz="36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B36A823-1092-424D-8138-D6600CD9051C}"/>
              </a:ext>
            </a:extLst>
          </p:cNvPr>
          <p:cNvGrpSpPr/>
          <p:nvPr/>
        </p:nvGrpSpPr>
        <p:grpSpPr>
          <a:xfrm>
            <a:off x="1056034" y="1288475"/>
            <a:ext cx="497464" cy="2416179"/>
            <a:chOff x="448108" y="1288475"/>
            <a:chExt cx="497464" cy="241617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FB5A6C61-D070-4921-B3CF-21100EB67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69C1630-7859-449D-81EB-2B40B927F9A0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1.</a:t>
              </a:r>
              <a:endParaRPr lang="zh-TW" altLang="en-US" b="1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B368935-C170-4D45-A030-458BA9606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8B872E8-7DDE-4557-8603-917C719D570B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2.</a:t>
              </a:r>
              <a:endParaRPr lang="zh-TW" altLang="en-US" b="1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E7C56BA-461D-4BEB-803B-E0587E6002B0}"/>
              </a:ext>
            </a:extLst>
          </p:cNvPr>
          <p:cNvGrpSpPr/>
          <p:nvPr/>
        </p:nvGrpSpPr>
        <p:grpSpPr>
          <a:xfrm>
            <a:off x="4723681" y="1288475"/>
            <a:ext cx="497464" cy="2416179"/>
            <a:chOff x="448108" y="1288475"/>
            <a:chExt cx="497464" cy="241617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BA4A971-1EB4-4C8F-A4CD-D5F77B4D8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1288475"/>
              <a:ext cx="497464" cy="446702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8B9A51FC-A448-4ABE-9E2D-632F1938DC8E}"/>
                </a:ext>
              </a:extLst>
            </p:cNvPr>
            <p:cNvSpPr txBox="1"/>
            <p:nvPr/>
          </p:nvSpPr>
          <p:spPr>
            <a:xfrm>
              <a:off x="529008" y="1302040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3.</a:t>
              </a:r>
              <a:endParaRPr lang="zh-TW" altLang="en-US" b="1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DFBCEDB-0D1B-4875-B14B-232DB0DC3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108" y="3257952"/>
              <a:ext cx="497464" cy="446702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B67C283-903C-40E5-9B62-0AD79A34C101}"/>
                </a:ext>
              </a:extLst>
            </p:cNvPr>
            <p:cNvSpPr txBox="1"/>
            <p:nvPr/>
          </p:nvSpPr>
          <p:spPr>
            <a:xfrm>
              <a:off x="529008" y="3271517"/>
              <a:ext cx="335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/>
                <a:t>4.</a:t>
              </a:r>
              <a:endParaRPr lang="zh-TW" altLang="en-US" b="1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629B2D9-954F-49CC-B989-0492EAAE6BC9}"/>
              </a:ext>
            </a:extLst>
          </p:cNvPr>
          <p:cNvSpPr/>
          <p:nvPr/>
        </p:nvSpPr>
        <p:spPr>
          <a:xfrm>
            <a:off x="5517573" y="1106632"/>
            <a:ext cx="1075459" cy="195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</a:rPr>
              <a:t>3.5-inch HDD</a:t>
            </a:r>
            <a:endParaRPr lang="zh-TW" altLang="en-US" sz="1200" b="1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293E611-34C6-48BD-83E8-28D4795CBCC9}"/>
              </a:ext>
            </a:extLst>
          </p:cNvPr>
          <p:cNvSpPr/>
          <p:nvPr/>
        </p:nvSpPr>
        <p:spPr>
          <a:xfrm>
            <a:off x="7070182" y="1106632"/>
            <a:ext cx="1460753" cy="195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tx1"/>
                </a:solidFill>
              </a:rPr>
              <a:t>2.5-inch HDD / SSD</a:t>
            </a:r>
            <a:endParaRPr lang="zh-TW" altLang="en-US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88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1192</TotalTime>
  <Words>2264</Words>
  <Application>Microsoft Office PowerPoint</Application>
  <PresentationFormat>如螢幕大小 (16:9)</PresentationFormat>
  <Paragraphs>533</Paragraphs>
  <Slides>49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3" baseType="lpstr">
      <vt:lpstr>Arial Unicode MS</vt:lpstr>
      <vt:lpstr>等线</vt:lpstr>
      <vt:lpstr>游ゴシック</vt:lpstr>
      <vt:lpstr>Microsoft JhengHei</vt:lpstr>
      <vt:lpstr>Microsoft JhengHei</vt:lpstr>
      <vt:lpstr>新細明體</vt:lpstr>
      <vt:lpstr>Arial</vt:lpstr>
      <vt:lpstr>Calibri</vt:lpstr>
      <vt:lpstr>Calibri Light</vt:lpstr>
      <vt:lpstr>Corbel</vt:lpstr>
      <vt:lpstr>Segoe UI Light</vt:lpstr>
      <vt:lpstr>Verdana</vt:lpstr>
      <vt:lpstr>Wingdings</vt:lpstr>
      <vt:lpstr>Office 佈景主題</vt:lpstr>
      <vt:lpstr>PowerPoint 簡報</vt:lpstr>
      <vt:lpstr>寧靜家族系列，享受 0 dB 的快感</vt:lpstr>
      <vt:lpstr>QTS 4.4.0 + 全新 Linux 系統核心 4.14</vt:lpstr>
      <vt:lpstr>Intel 四核 J4105 Gemini Lake SoC</vt:lpstr>
      <vt:lpstr>支援高速 DDR4 2400 MHz 記憶體</vt:lpstr>
      <vt:lpstr>HDMI 4K 60FPS 流暢影像體驗</vt:lpstr>
      <vt:lpstr>雙 HDMI 影音分離帶來最佳畫面與音效</vt:lpstr>
      <vt:lpstr>NAS 正面硬體配置</vt:lpstr>
      <vt:lpstr>熱插拔式 3.5”/2.5” HDD/SSD</vt:lpstr>
      <vt:lpstr>使用環境較高溫? 裝置降溫小撇步</vt:lpstr>
      <vt:lpstr>最速配的 24x7 高可靠性 NAS 專用碟</vt:lpstr>
      <vt:lpstr>選前停看聽: 辨別低功耗硬碟種類</vt:lpstr>
      <vt:lpstr>安裝 M.2 SATA SSD 好方便</vt:lpstr>
      <vt:lpstr>大容量雙硬碟與雙 M.2 SATA SSD</vt:lpstr>
      <vt:lpstr>全固態電容設計，耐久力 UP!</vt:lpstr>
      <vt:lpstr>USB Type-C 與 Type-A 超連接性</vt:lpstr>
      <vt:lpstr>Live demo</vt:lpstr>
      <vt:lpstr>10G/5G/2.5G/1G 網速，預見未來</vt:lpstr>
      <vt:lpstr>基於 Aquantia 的 AQC107 10G 晶片 </vt:lpstr>
      <vt:lpstr>10GbE 高速傳輸效能</vt:lpstr>
      <vt:lpstr>PC 安裝 10GbE 網卡，即享高速網路連線</vt:lpstr>
      <vt:lpstr>Mac 用戶也可獲得 10GbE 高速連線</vt:lpstr>
      <vt:lpstr>搭配 10GbE 交換器，立馬升級高速網路</vt:lpstr>
      <vt:lpstr>Live demo</vt:lpstr>
      <vt:lpstr>HybridDesk Station，影音應用樣樣行 </vt:lpstr>
      <vt:lpstr>HD Station 應用管理工具</vt:lpstr>
      <vt:lpstr>QButton 讓您隨心設定，一鍵開啟</vt:lpstr>
      <vt:lpstr>Linux Station 讓 NAS 變身 Ubuntu PC</vt:lpstr>
      <vt:lpstr>Linux Station + Kodi 什麼都能播</vt:lpstr>
      <vt:lpstr>OceanKTV 打造專屬的家庭 K 歌房</vt:lpstr>
      <vt:lpstr>OceanKTV 的全方位管理與播放功能</vt:lpstr>
      <vt:lpstr> 硬體即時轉檔與多樣化串流</vt:lpstr>
      <vt:lpstr>用 PLEX 建構個人媒體收藏指揮中心</vt:lpstr>
      <vt:lpstr>Cinema28 讓家中各角落皆有聲有色</vt:lpstr>
      <vt:lpstr>Roon 音樂中心，釋放您的音樂魂</vt:lpstr>
      <vt:lpstr>不同的 SSD 持續效能大不同</vt:lpstr>
      <vt:lpstr>SSD 預留空間 (Over-provisioning)</vt:lpstr>
      <vt:lpstr>QNAP 軟體定義 SSD 外掛預留空間</vt:lpstr>
      <vt:lpstr>選對 SSD 很困難，選 QNAP 很簡單</vt:lpstr>
      <vt:lpstr>QTS 支援 SSD 全域快取與自動分層</vt:lpstr>
      <vt:lpstr>QTS SSD 支援三種全域快取</vt:lpstr>
      <vt:lpstr>完整備份方案對抗勒索病毒</vt:lpstr>
      <vt:lpstr>最實惠的企業級快照防護</vt:lpstr>
      <vt:lpstr>異地備份 - 多重保護備份資料</vt:lpstr>
      <vt:lpstr>Notification Center，隨時掌握狀態</vt:lpstr>
      <vt:lpstr>QVR Pro 監控應用解決方案</vt:lpstr>
      <vt:lpstr>彈性擴充儲存空間</vt:lpstr>
      <vt:lpstr>SilentNAS 玩美工藝，探索花花世界</vt:lpstr>
      <vt:lpstr>HS-453DX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QNAP_Yvonne Tsai</cp:lastModifiedBy>
  <cp:revision>16</cp:revision>
  <dcterms:created xsi:type="dcterms:W3CDTF">2018-09-25T05:06:16Z</dcterms:created>
  <dcterms:modified xsi:type="dcterms:W3CDTF">2018-10-03T02:44:31Z</dcterms:modified>
</cp:coreProperties>
</file>