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handoutMasterIdLst>
    <p:handoutMasterId r:id="rId52"/>
  </p:handoutMasterIdLst>
  <p:sldIdLst>
    <p:sldId id="266" r:id="rId2"/>
    <p:sldId id="437" r:id="rId3"/>
    <p:sldId id="443" r:id="rId4"/>
    <p:sldId id="267" r:id="rId5"/>
    <p:sldId id="270" r:id="rId6"/>
    <p:sldId id="268" r:id="rId7"/>
    <p:sldId id="269" r:id="rId8"/>
    <p:sldId id="275" r:id="rId9"/>
    <p:sldId id="272" r:id="rId10"/>
    <p:sldId id="441" r:id="rId11"/>
    <p:sldId id="440" r:id="rId12"/>
    <p:sldId id="446" r:id="rId13"/>
    <p:sldId id="271" r:id="rId14"/>
    <p:sldId id="277" r:id="rId15"/>
    <p:sldId id="438" r:id="rId16"/>
    <p:sldId id="273" r:id="rId17"/>
    <p:sldId id="265" r:id="rId18"/>
    <p:sldId id="263" r:id="rId19"/>
    <p:sldId id="428" r:id="rId20"/>
    <p:sldId id="430" r:id="rId21"/>
    <p:sldId id="431" r:id="rId22"/>
    <p:sldId id="442" r:id="rId23"/>
    <p:sldId id="432" r:id="rId24"/>
    <p:sldId id="439" r:id="rId25"/>
    <p:sldId id="352" r:id="rId26"/>
    <p:sldId id="360" r:id="rId27"/>
    <p:sldId id="429" r:id="rId28"/>
    <p:sldId id="356" r:id="rId29"/>
    <p:sldId id="357" r:id="rId30"/>
    <p:sldId id="418" r:id="rId31"/>
    <p:sldId id="433" r:id="rId32"/>
    <p:sldId id="348" r:id="rId33"/>
    <p:sldId id="355" r:id="rId34"/>
    <p:sldId id="287" r:id="rId35"/>
    <p:sldId id="419" r:id="rId36"/>
    <p:sldId id="328" r:id="rId37"/>
    <p:sldId id="339" r:id="rId38"/>
    <p:sldId id="329" r:id="rId39"/>
    <p:sldId id="331" r:id="rId40"/>
    <p:sldId id="335" r:id="rId41"/>
    <p:sldId id="333" r:id="rId42"/>
    <p:sldId id="434" r:id="rId43"/>
    <p:sldId id="435" r:id="rId44"/>
    <p:sldId id="279" r:id="rId45"/>
    <p:sldId id="420" r:id="rId46"/>
    <p:sldId id="299" r:id="rId47"/>
    <p:sldId id="347" r:id="rId48"/>
    <p:sldId id="444" r:id="rId49"/>
    <p:sldId id="445" r:id="rId5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744"/>
    <a:srgbClr val="0D75C2"/>
    <a:srgbClr val="8E621F"/>
    <a:srgbClr val="FFFF01"/>
    <a:srgbClr val="ACA087"/>
    <a:srgbClr val="383838"/>
    <a:srgbClr val="8E6C00"/>
    <a:srgbClr val="644C00"/>
    <a:srgbClr val="452F0F"/>
    <a:srgbClr val="7BF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43"/>
    <p:restoredTop sz="94608"/>
  </p:normalViewPr>
  <p:slideViewPr>
    <p:cSldViewPr snapToGrid="0">
      <p:cViewPr varScale="1">
        <p:scale>
          <a:sx n="152" d="100"/>
          <a:sy n="152" d="100"/>
        </p:scale>
        <p:origin x="110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27D1B7DD-F4BF-48C3-B7F3-D4C64505BD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C9353DD-C4B3-4DEB-89E0-F0FF37293E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173FD-923F-47C5-A25C-3273F68F3493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A76121C-3EF2-40DF-945F-74855111A4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1C432B3-503B-4CA5-8807-1A61CF237B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AA53A-4CE7-4EA9-9CE1-FD17FB3BEBC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072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68894-CE52-4C63-8C32-03CB5B3330FF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F5F86-B0F1-43BF-B309-396ECD5630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4822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Add 10GBASE-T, </a:t>
            </a:r>
            <a:r>
              <a:rPr lang="ja-JP" altLang="en-US">
                <a:latin typeface="Calibri"/>
                <a:cs typeface="Calibri"/>
              </a:rPr>
              <a:t>畫面要有</a:t>
            </a:r>
            <a:r>
              <a:rPr lang="ja-JP" altLang="en-US">
                <a:latin typeface="游ゴシック"/>
                <a:ea typeface="游ゴシック"/>
              </a:rPr>
              <a:t>速度感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407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altLang="zh-TW">
                <a:solidFill>
                  <a:srgbClr val="222222"/>
                </a:solidFill>
                <a:latin typeface="Arial" panose="020B0604020202020204" pitchFamily="34" charset="0"/>
              </a:rPr>
              <a:t>1 x 10GbE</a:t>
            </a:r>
          </a:p>
          <a:p>
            <a:pPr marL="0" indent="0">
              <a:buFontTx/>
              <a:buNone/>
            </a:pPr>
            <a:r>
              <a:rPr lang="en-US" altLang="zh-TW">
                <a:solidFill>
                  <a:srgbClr val="222222"/>
                </a:solidFill>
                <a:latin typeface="Arial" panose="020B0604020202020204" pitchFamily="34" charset="0"/>
              </a:rPr>
              <a:t>Windows download: 677 MB/s</a:t>
            </a:r>
          </a:p>
          <a:p>
            <a:r>
              <a:rPr lang="en-US" altLang="zh-TW">
                <a:solidFill>
                  <a:srgbClr val="222222"/>
                </a:solidFill>
                <a:latin typeface="Arial" panose="020B0604020202020204" pitchFamily="34" charset="0"/>
              </a:rPr>
              <a:t>Windows upload: 648 MB/s</a:t>
            </a:r>
          </a:p>
          <a:p>
            <a:br>
              <a:rPr lang="en-US" altLang="zh-TW">
                <a:solidFill>
                  <a:srgbClr val="222222"/>
                </a:solidFill>
                <a:latin typeface="Arial" panose="020B0604020202020204" pitchFamily="34" charset="0"/>
              </a:rPr>
            </a:br>
            <a:endParaRPr lang="en-US" altLang="zh-TW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altLang="zh-TW">
                <a:solidFill>
                  <a:srgbClr val="222222"/>
                </a:solidFill>
                <a:latin typeface="Arial" panose="020B0604020202020204" pitchFamily="34" charset="0"/>
              </a:rPr>
              <a:t>- 1 x 10GbE encrypted volume</a:t>
            </a:r>
          </a:p>
          <a:p>
            <a:r>
              <a:rPr lang="en-US" altLang="zh-TW">
                <a:solidFill>
                  <a:srgbClr val="222222"/>
                </a:solidFill>
                <a:latin typeface="Arial" panose="020B0604020202020204" pitchFamily="34" charset="0"/>
              </a:rPr>
              <a:t>Windows download: 676 MB/s</a:t>
            </a:r>
          </a:p>
          <a:p>
            <a:r>
              <a:rPr lang="en-US" altLang="zh-TW">
                <a:solidFill>
                  <a:srgbClr val="222222"/>
                </a:solidFill>
                <a:latin typeface="Arial" panose="020B0604020202020204" pitchFamily="34" charset="0"/>
              </a:rPr>
              <a:t>Windows upload: 520 MB/s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8003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5983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1272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70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9791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Shape 3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210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9771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44435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62337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538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支持新一代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HDMI 4K @60Hz</a:t>
            </a:r>
            <a:r>
              <a:rPr lang="ja-JP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影像输出规格，动态分辨率更高，人物在高速移动之下的动态表现看起来便更加流畅、无残影，享受让你耳目一新的的高清影像。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189F1-5D1B-D747-A857-1F333E0BF6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173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78051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69966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99773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81915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6316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189F1-5D1B-D747-A857-1F333E0BF6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58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>
                <a:latin typeface="Calibri"/>
                <a:cs typeface="Calibri"/>
              </a:rPr>
              <a:t>需要有一個前蓋合上的圖</a:t>
            </a:r>
            <a:r>
              <a:rPr lang="ja-JP" altLang="en-US">
                <a:latin typeface="游ゴシック"/>
                <a:ea typeface="游ゴシック"/>
                <a:cs typeface="Calibri"/>
              </a:rPr>
              <a:t>. Show 前蓋的 LED. 可以把下面的圖去掉, 只留前蓋說明可拆</a:t>
            </a:r>
            <a:endParaRPr lang="ja-JP" altLang="en-US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6182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zh-CN" altLang="en-US"/>
              <a:t>拆前蓋</a:t>
            </a:r>
            <a:endParaRPr lang="en-US" altLang="zh-CN"/>
          </a:p>
          <a:p>
            <a:pPr marL="342900" indent="-342900">
              <a:buAutoNum type="arabicPeriod"/>
            </a:pPr>
            <a:r>
              <a:rPr lang="zh-CN" altLang="en-US"/>
              <a:t>拔出</a:t>
            </a:r>
            <a:r>
              <a:rPr lang="en-US" altLang="zh-CN"/>
              <a:t> HDD tray</a:t>
            </a:r>
          </a:p>
          <a:p>
            <a:pPr marL="342900" indent="-342900">
              <a:buAutoNum type="arabicPeriod"/>
            </a:pPr>
            <a:r>
              <a:rPr lang="en-US" altLang="zh-CN"/>
              <a:t>Show 3.5” &amp; 2.5” </a:t>
            </a:r>
            <a:r>
              <a:rPr lang="zh-CN" altLang="en-US"/>
              <a:t>安裝方式</a:t>
            </a:r>
            <a:endParaRPr lang="en-US" altLang="zh-CN"/>
          </a:p>
          <a:p>
            <a:r>
              <a:rPr lang="en-US" altLang="zh-CN"/>
              <a:t>QIG </a:t>
            </a:r>
            <a:r>
              <a:rPr lang="zh-CN" altLang="en-US"/>
              <a:t>有線稿</a:t>
            </a:r>
            <a:endParaRPr lang="en-US" altLang="zh-CN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465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ja-JP" altLang="en-US">
                <a:cs typeface="Calibri"/>
              </a:rPr>
              <a:t>放</a:t>
            </a:r>
            <a:r>
              <a:rPr lang="ja-JP" altLang="en-US">
                <a:latin typeface="游ゴシック"/>
                <a:ea typeface="游ゴシック"/>
                <a:cs typeface="Calibri"/>
              </a:rPr>
              <a:t> 3.5" HDD &amp; 2.5" HDD 的圖各一張代表. </a:t>
            </a:r>
          </a:p>
          <a:p>
            <a:pPr algn="ctr"/>
            <a:r>
              <a:rPr lang="ja-JP" altLang="en-US">
                <a:latin typeface="游ゴシック"/>
                <a:ea typeface="游ゴシック"/>
                <a:cs typeface="Calibri"/>
              </a:rPr>
              <a:t>線稿 ok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0548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6379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zh-CN" altLang="en-US"/>
              <a:t>拆底部螺絲</a:t>
            </a:r>
            <a:r>
              <a:rPr lang="en-US" altLang="zh-CN"/>
              <a:t> (QIG </a:t>
            </a:r>
            <a:r>
              <a:rPr lang="zh-CN" altLang="en-US"/>
              <a:t>有線稿</a:t>
            </a:r>
            <a:r>
              <a:rPr lang="en-US" altLang="zh-CN"/>
              <a:t>)</a:t>
            </a:r>
          </a:p>
          <a:p>
            <a:pPr marL="342900" indent="-342900">
              <a:buAutoNum type="arabicPeriod"/>
            </a:pPr>
            <a:r>
              <a:rPr lang="en-US" altLang="zh-TW"/>
              <a:t>Show M.2 SSD &amp; RAM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9517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latin typeface="等线"/>
                <a:ea typeface="等线"/>
                <a:cs typeface="Calibri"/>
              </a:rPr>
              <a:t>日系電容</a:t>
            </a:r>
          </a:p>
          <a:p>
            <a:r>
              <a:rPr lang="zh-CN" dirty="0"/>
              <a:t>SANYO</a:t>
            </a:r>
          </a:p>
          <a:p>
            <a:r>
              <a:rPr lang="zh-CN" dirty="0"/>
              <a:t>PANASONIC</a:t>
            </a:r>
          </a:p>
          <a:p>
            <a:r>
              <a:rPr lang="zh-CN" dirty="0"/>
              <a:t>NIPPON CHEMI-CON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9405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3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" y="3716"/>
            <a:ext cx="9127083" cy="513606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90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" y="0"/>
            <a:ext cx="9135537" cy="514349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11034"/>
            <a:ext cx="7886700" cy="803366"/>
          </a:xfr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718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" y="1339"/>
            <a:ext cx="9135537" cy="51408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11034"/>
            <a:ext cx="7886700" cy="803366"/>
          </a:xfr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614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819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7490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2780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5392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0073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107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987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" y="2379"/>
            <a:ext cx="9135539" cy="51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20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4226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4392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7674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63569" y="-171"/>
            <a:ext cx="9198597" cy="5183099"/>
          </a:xfrm>
          <a:prstGeom prst="rect">
            <a:avLst/>
          </a:prstGeom>
          <a:noFill/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63525" y="1112322"/>
            <a:ext cx="7772400" cy="1125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0">
                <a:solidFill>
                  <a:srgbClr val="FFC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641112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 userDrawn="1">
  <p:cSld name="1_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子用品, 螢幕擷取畫面, 顯示, 監視器 的圖片&#10;&#10;描述是以高可信度產生">
            <a:extLst>
              <a:ext uri="{FF2B5EF4-FFF2-40B4-BE49-F238E27FC236}">
                <a16:creationId xmlns:a16="http://schemas.microsoft.com/office/drawing/2014/main" id="{72B23EA4-467B-4970-963B-E241A219EA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808" cy="3429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Tx/>
              <a:buNone/>
              <a:defRPr sz="2000" b="1" i="0" u="none" strike="noStrike" cap="none">
                <a:solidFill>
                  <a:srgbClr val="916409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899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" y="0"/>
            <a:ext cx="9135539" cy="514349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70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" y="3716"/>
            <a:ext cx="9135539" cy="51360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81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" y="0"/>
            <a:ext cx="9135535" cy="514349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56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" y="0"/>
            <a:ext cx="9135537" cy="51434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27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" y="0"/>
            <a:ext cx="9135535" cy="51434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059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" y="2379"/>
            <a:ext cx="9135535" cy="513873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63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" y="3716"/>
            <a:ext cx="9135535" cy="513606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56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F544-0B72-431A-B631-4FA3E5F2A33E}" type="datetimeFigureOut">
              <a:rPr lang="zh-TW" altLang="en-US" smtClean="0"/>
              <a:t>2018/10/2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73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81" r:id="rId4"/>
    <p:sldLayoutId id="2147483675" r:id="rId5"/>
    <p:sldLayoutId id="2147483676" r:id="rId6"/>
    <p:sldLayoutId id="2147483679" r:id="rId7"/>
    <p:sldLayoutId id="2147483680" r:id="rId8"/>
    <p:sldLayoutId id="2147483682" r:id="rId9"/>
    <p:sldLayoutId id="2147483683" r:id="rId10"/>
    <p:sldLayoutId id="2147483674" r:id="rId11"/>
    <p:sldLayoutId id="2147483684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7" r:id="rId23"/>
    <p:sldLayoutId id="2147483678" r:id="rId2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emf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dc.com/" TargetMode="External"/><Relationship Id="rId3" Type="http://schemas.openxmlformats.org/officeDocument/2006/relationships/image" Target="../media/image35.jpeg"/><Relationship Id="rId7" Type="http://schemas.openxmlformats.org/officeDocument/2006/relationships/hyperlink" Target="http://www.seagate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tiff"/><Relationship Id="rId3" Type="http://schemas.openxmlformats.org/officeDocument/2006/relationships/image" Target="../media/image54.tiff"/><Relationship Id="rId7" Type="http://schemas.openxmlformats.org/officeDocument/2006/relationships/image" Target="../media/image58.tiff"/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tiff"/><Relationship Id="rId11" Type="http://schemas.openxmlformats.org/officeDocument/2006/relationships/image" Target="../media/image62.tiff"/><Relationship Id="rId5" Type="http://schemas.openxmlformats.org/officeDocument/2006/relationships/image" Target="../media/image56.tiff"/><Relationship Id="rId10" Type="http://schemas.openxmlformats.org/officeDocument/2006/relationships/image" Target="../media/image61.tiff"/><Relationship Id="rId4" Type="http://schemas.openxmlformats.org/officeDocument/2006/relationships/image" Target="../media/image55.tiff"/><Relationship Id="rId9" Type="http://schemas.openxmlformats.org/officeDocument/2006/relationships/image" Target="../media/image60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svg"/><Relationship Id="rId11" Type="http://schemas.openxmlformats.org/officeDocument/2006/relationships/image" Target="../media/image98.sv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svg"/><Relationship Id="rId9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jpeg"/><Relationship Id="rId9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svg"/><Relationship Id="rId9" Type="http://schemas.openxmlformats.org/officeDocument/2006/relationships/image" Target="../media/image11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2.jpe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3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7.png"/><Relationship Id="rId11" Type="http://schemas.openxmlformats.org/officeDocument/2006/relationships/image" Target="../media/image141.png"/><Relationship Id="rId5" Type="http://schemas.openxmlformats.org/officeDocument/2006/relationships/image" Target="../media/image136.png"/><Relationship Id="rId10" Type="http://schemas.openxmlformats.org/officeDocument/2006/relationships/image" Target="../media/image84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78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3.png"/><Relationship Id="rId5" Type="http://schemas.openxmlformats.org/officeDocument/2006/relationships/image" Target="../media/image162.emf"/><Relationship Id="rId4" Type="http://schemas.openxmlformats.org/officeDocument/2006/relationships/image" Target="../media/image16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3" Type="http://schemas.openxmlformats.org/officeDocument/2006/relationships/image" Target="../media/image171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5" Type="http://schemas.openxmlformats.org/officeDocument/2006/relationships/image" Target="../media/image183.png"/><Relationship Id="rId10" Type="http://schemas.openxmlformats.org/officeDocument/2006/relationships/image" Target="../media/image178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tiff"/><Relationship Id="rId2" Type="http://schemas.openxmlformats.org/officeDocument/2006/relationships/image" Target="../media/image185.tif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0.png"/><Relationship Id="rId4" Type="http://schemas.openxmlformats.org/officeDocument/2006/relationships/image" Target="../media/image18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4.png"/><Relationship Id="rId4" Type="http://schemas.openxmlformats.org/officeDocument/2006/relationships/image" Target="../media/image8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533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D6B23-FF57-4B9D-8EA2-9419CD77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sz="3600" dirty="0">
                <a:latin typeface="Arial" panose="020B0604020202020204" pitchFamily="34" charset="0"/>
                <a:cs typeface="Arial" panose="020B0604020202020204" pitchFamily="34" charset="0"/>
              </a:rPr>
              <a:t>Reduce the heat in a hot environment</a:t>
            </a:r>
            <a:endParaRPr lang="ja-JP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03C7480-CC0F-41D6-925C-B39F086E42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6554" y="2584294"/>
            <a:ext cx="2782412" cy="1931831"/>
          </a:xfrm>
          <a:prstGeom prst="rect">
            <a:avLst/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CFCF4D24-1AAD-4EEF-93A2-EDF4F480243B}"/>
              </a:ext>
            </a:extLst>
          </p:cNvPr>
          <p:cNvGrpSpPr/>
          <p:nvPr/>
        </p:nvGrpSpPr>
        <p:grpSpPr>
          <a:xfrm>
            <a:off x="6174858" y="1976714"/>
            <a:ext cx="3004173" cy="1670679"/>
            <a:chOff x="6178210" y="1973530"/>
            <a:chExt cx="2551953" cy="1419191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FECAEFA4-E83B-407B-BA2F-E5CEE198D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8210" y="1973531"/>
              <a:ext cx="1064454" cy="1419190"/>
            </a:xfrm>
            <a:prstGeom prst="rect">
              <a:avLst/>
            </a:prstGeom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6B122E20-3B87-4ED3-8B9B-86087D70F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24355" y="1973530"/>
              <a:ext cx="829292" cy="1105659"/>
            </a:xfrm>
            <a:prstGeom prst="rect">
              <a:avLst/>
            </a:prstGeom>
          </p:spPr>
        </p:pic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960AC476-04C4-44BE-83F2-051192BE9DE2}"/>
                </a:ext>
              </a:extLst>
            </p:cNvPr>
            <p:cNvSpPr txBox="1"/>
            <p:nvPr/>
          </p:nvSpPr>
          <p:spPr>
            <a:xfrm>
              <a:off x="6738615" y="3073633"/>
              <a:ext cx="813917" cy="287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3.5”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30EFB623-C6EB-40C2-B378-D2FE52E0F84B}"/>
                </a:ext>
              </a:extLst>
            </p:cNvPr>
            <p:cNvSpPr txBox="1"/>
            <p:nvPr/>
          </p:nvSpPr>
          <p:spPr>
            <a:xfrm>
              <a:off x="7916246" y="2815183"/>
              <a:ext cx="813917" cy="287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2.5”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圖片 27">
            <a:extLst>
              <a:ext uri="{FF2B5EF4-FFF2-40B4-BE49-F238E27FC236}">
                <a16:creationId xmlns:a16="http://schemas.microsoft.com/office/drawing/2014/main" id="{E9997952-5D0C-405B-B4BE-E58E9C7168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" y="1132387"/>
            <a:ext cx="3076575" cy="615541"/>
          </a:xfrm>
          <a:prstGeom prst="rect">
            <a:avLst/>
          </a:prstGeom>
        </p:spPr>
      </p:pic>
      <p:sp>
        <p:nvSpPr>
          <p:cNvPr id="29" name="TextBox 7">
            <a:extLst>
              <a:ext uri="{FF2B5EF4-FFF2-40B4-BE49-F238E27FC236}">
                <a16:creationId xmlns:a16="http://schemas.microsoft.com/office/drawing/2014/main" id="{2D2B8149-2FF3-46F2-858E-6C1AD4C7FB89}"/>
              </a:ext>
            </a:extLst>
          </p:cNvPr>
          <p:cNvSpPr txBox="1"/>
          <p:nvPr/>
        </p:nvSpPr>
        <p:spPr>
          <a:xfrm>
            <a:off x="275953" y="1181705"/>
            <a:ext cx="2822223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Keep it ventilated</a:t>
            </a:r>
            <a:endParaRPr lang="ja-JP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E0BF1A17-5300-4DFE-A452-9B9B741D10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3" y="1637268"/>
            <a:ext cx="3076575" cy="2171610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5CE1384B-9BF2-438E-9306-2814A4C9966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0054" y="2031481"/>
            <a:ext cx="3076575" cy="615541"/>
          </a:xfrm>
          <a:prstGeom prst="rect">
            <a:avLst/>
          </a:prstGeom>
        </p:spPr>
      </p:pic>
      <p:sp>
        <p:nvSpPr>
          <p:cNvPr id="32" name="TextBox 7">
            <a:extLst>
              <a:ext uri="{FF2B5EF4-FFF2-40B4-BE49-F238E27FC236}">
                <a16:creationId xmlns:a16="http://schemas.microsoft.com/office/drawing/2014/main" id="{B63BE169-9A78-48EA-BAC6-C5CFDB33CE6C}"/>
              </a:ext>
            </a:extLst>
          </p:cNvPr>
          <p:cNvSpPr txBox="1"/>
          <p:nvPr/>
        </p:nvSpPr>
        <p:spPr>
          <a:xfrm>
            <a:off x="2909404" y="2078777"/>
            <a:ext cx="2822217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 object on top </a:t>
            </a:r>
            <a:endParaRPr lang="ja-JP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3D0748EA-D9E8-4026-975F-C7C7D528DF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263" y="1275203"/>
            <a:ext cx="3506266" cy="701511"/>
          </a:xfrm>
          <a:prstGeom prst="rect">
            <a:avLst/>
          </a:prstGeom>
        </p:spPr>
      </p:pic>
      <p:sp>
        <p:nvSpPr>
          <p:cNvPr id="35" name="TextBox 7">
            <a:extLst>
              <a:ext uri="{FF2B5EF4-FFF2-40B4-BE49-F238E27FC236}">
                <a16:creationId xmlns:a16="http://schemas.microsoft.com/office/drawing/2014/main" id="{DFF81497-3B9B-454B-9C8E-6369ADD70F89}"/>
              </a:ext>
            </a:extLst>
          </p:cNvPr>
          <p:cNvSpPr txBox="1"/>
          <p:nvPr/>
        </p:nvSpPr>
        <p:spPr>
          <a:xfrm>
            <a:off x="5582263" y="1354624"/>
            <a:ext cx="350626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Pick</a:t>
            </a:r>
            <a:r>
              <a:rPr lang="ja-JP" altLang="en-US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5400/5900 RPM drives</a:t>
            </a:r>
            <a:endParaRPr lang="ja-JP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825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8D837-618D-45A4-BA27-8E561233F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The best match </a:t>
            </a:r>
            <a:r>
              <a:rPr lang="zh-CN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24x7 NAS 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HDDs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F37AC089-B902-4C46-A725-EFBB89660F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970" y="1287586"/>
            <a:ext cx="2054888" cy="3034365"/>
          </a:xfrm>
          <a:prstGeom prst="roundRect">
            <a:avLst>
              <a:gd name="adj" fmla="val 2440"/>
            </a:avLst>
          </a:prstGeom>
          <a:effectLst>
            <a:reflection blurRad="38100" stA="52000" endA="300" endPos="23000" dir="5400000" sy="-100000" algn="bl" rotWithShape="0"/>
          </a:effec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82E973C0-550C-4E7C-8854-B79824D7B1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1604" y="1287586"/>
            <a:ext cx="2111049" cy="3034365"/>
          </a:xfrm>
          <a:prstGeom prst="roundRect">
            <a:avLst>
              <a:gd name="adj" fmla="val 3307"/>
            </a:avLst>
          </a:prstGeom>
          <a:effectLst>
            <a:reflection blurRad="38100" stA="52000" endA="300" endPos="23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537E2E-D8F8-445B-828E-37E2AB5801D8}"/>
              </a:ext>
            </a:extLst>
          </p:cNvPr>
          <p:cNvSpPr txBox="1"/>
          <p:nvPr/>
        </p:nvSpPr>
        <p:spPr>
          <a:xfrm>
            <a:off x="3066797" y="1686393"/>
            <a:ext cx="2984808" cy="195149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buClr>
                <a:srgbClr val="FFCC99"/>
              </a:buClr>
              <a:buSzPct val="70000"/>
            </a:pPr>
            <a:r>
              <a:rPr lang="en-US" altLang="ja-JP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Quiet</a:t>
            </a:r>
          </a:p>
          <a:p>
            <a:pPr algn="ctr">
              <a:lnSpc>
                <a:spcPct val="150000"/>
              </a:lnSpc>
              <a:buClr>
                <a:srgbClr val="FFCC99"/>
              </a:buClr>
              <a:buSzPct val="70000"/>
            </a:pPr>
            <a:r>
              <a:rPr lang="en-US" altLang="ja-JP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Lower power</a:t>
            </a:r>
          </a:p>
          <a:p>
            <a:pPr algn="ctr">
              <a:lnSpc>
                <a:spcPct val="150000"/>
              </a:lnSpc>
              <a:buClr>
                <a:srgbClr val="FFCC99"/>
              </a:buClr>
              <a:buSzPct val="70000"/>
            </a:pPr>
            <a:r>
              <a:rPr lang="en-US" altLang="ja-JP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Lower temp</a:t>
            </a:r>
            <a:endParaRPr lang="ja-JP" altLang="en-US" sz="28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29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ED88BC0C-297F-4B1E-9D6A-51634012B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516884"/>
              </p:ext>
            </p:extLst>
          </p:nvPr>
        </p:nvGraphicFramePr>
        <p:xfrm>
          <a:off x="5347595" y="1293803"/>
          <a:ext cx="3474990" cy="311721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62582">
                  <a:extLst>
                    <a:ext uri="{9D8B030D-6E8A-4147-A177-3AD203B41FA5}">
                      <a16:colId xmlns:a16="http://schemas.microsoft.com/office/drawing/2014/main" val="179761889"/>
                    </a:ext>
                  </a:extLst>
                </a:gridCol>
                <a:gridCol w="1512408">
                  <a:extLst>
                    <a:ext uri="{9D8B030D-6E8A-4147-A177-3AD203B41FA5}">
                      <a16:colId xmlns:a16="http://schemas.microsoft.com/office/drawing/2014/main" val="2482726725"/>
                    </a:ext>
                  </a:extLst>
                </a:gridCol>
              </a:tblGrid>
              <a:tr h="28725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Specifications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4TB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063092501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Model Number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WD40EFRX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34059089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Interface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SATA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6Gb/s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098784593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Formatted Capacity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 TB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365853216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Form Factor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3.5”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4230493025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Advanced Format (AF)</a:t>
                      </a:r>
                      <a:endParaRPr lang="en-US" altLang="zh-TW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994007480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Native command queuing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550825623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RoHS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compliant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678284667"/>
                  </a:ext>
                </a:extLst>
              </a:tr>
              <a:tr h="230194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Performance</a:t>
                      </a:r>
                      <a:endParaRPr lang="zh-TW" altLang="en-US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727392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Interface transfer rate (max)</a:t>
                      </a:r>
                    </a:p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Interface speed</a:t>
                      </a:r>
                    </a:p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Internal transfer rate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Gb/s</a:t>
                      </a:r>
                    </a:p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150 MB/s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86958999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Cache (MB)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64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990722944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Performance Class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5400</a:t>
                      </a:r>
                      <a:r>
                        <a:rPr lang="zh-TW" altLang="en-US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PRM</a:t>
                      </a:r>
                      <a:r>
                        <a:rPr lang="zh-TW" altLang="en-US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Class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974484048"/>
                  </a:ext>
                </a:extLst>
              </a:tr>
            </a:tbl>
          </a:graphicData>
        </a:graphic>
      </p:graphicFrame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2BB83BBF-2F22-42B0-BC25-C40D0A20E6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961255"/>
              </p:ext>
            </p:extLst>
          </p:nvPr>
        </p:nvGraphicFramePr>
        <p:xfrm>
          <a:off x="942899" y="1293803"/>
          <a:ext cx="3474989" cy="296481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81335">
                  <a:extLst>
                    <a:ext uri="{9D8B030D-6E8A-4147-A177-3AD203B41FA5}">
                      <a16:colId xmlns:a16="http://schemas.microsoft.com/office/drawing/2014/main" val="179761889"/>
                    </a:ext>
                  </a:extLst>
                </a:gridCol>
                <a:gridCol w="1093654">
                  <a:extLst>
                    <a:ext uri="{9D8B030D-6E8A-4147-A177-3AD203B41FA5}">
                      <a16:colId xmlns:a16="http://schemas.microsoft.com/office/drawing/2014/main" val="1636209836"/>
                    </a:ext>
                  </a:extLst>
                </a:gridCol>
              </a:tblGrid>
              <a:tr h="28725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Specifications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4TB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063092501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Standard Model Numbers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ST4000VN008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34059089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Interface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SATA</a:t>
                      </a:r>
                      <a:r>
                        <a:rPr lang="zh-TW" altLang="en-US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6Gb/s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098784593"/>
                  </a:ext>
                </a:extLst>
              </a:tr>
              <a:tr h="230194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Features and Performance</a:t>
                      </a:r>
                      <a:endParaRPr lang="zh-TW" altLang="en-US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727392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Drive Bay Supported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1-8 Bays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55831761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Multi-User Technology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180TB/year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897935292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Rotational Vibration (RV) Sensor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55136406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Dual-Plane Balance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kumimoji="0" lang="zh-TW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3302776587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Error Recovery Control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kumimoji="0" lang="zh-TW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947733927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Sustained Transfer Rate OD (MB/s)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180MB/s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86958999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Spindle Speed (RPM)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5900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990722944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Cache (MB)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64</a:t>
                      </a:r>
                      <a:endParaRPr lang="zh-TW" altLang="en-US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974484048"/>
                  </a:ext>
                </a:extLst>
              </a:tr>
            </a:tbl>
          </a:graphicData>
        </a:graphic>
      </p:graphicFrame>
      <p:sp>
        <p:nvSpPr>
          <p:cNvPr id="14" name="Rounded Rectangle 6">
            <a:extLst>
              <a:ext uri="{FF2B5EF4-FFF2-40B4-BE49-F238E27FC236}">
                <a16:creationId xmlns:a16="http://schemas.microsoft.com/office/drawing/2014/main" id="{F1072692-BD56-4377-8E33-DA174D6C8821}"/>
              </a:ext>
            </a:extLst>
          </p:cNvPr>
          <p:cNvSpPr/>
          <p:nvPr/>
        </p:nvSpPr>
        <p:spPr>
          <a:xfrm>
            <a:off x="942898" y="3795211"/>
            <a:ext cx="3474990" cy="221758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BD1EE9B1-49A9-4E49-85E1-2872032DDADE}"/>
              </a:ext>
            </a:extLst>
          </p:cNvPr>
          <p:cNvSpPr/>
          <p:nvPr/>
        </p:nvSpPr>
        <p:spPr>
          <a:xfrm>
            <a:off x="5347595" y="4170142"/>
            <a:ext cx="3474991" cy="253915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3B1EC491-D8EE-4266-9B68-9AA443561F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834" y="1126532"/>
            <a:ext cx="1009331" cy="1490436"/>
          </a:xfrm>
          <a:prstGeom prst="roundRect">
            <a:avLst>
              <a:gd name="adj" fmla="val 2440"/>
            </a:avLst>
          </a:prstGeom>
          <a:effectLst>
            <a:reflection blurRad="38100" stA="52000" endA="300" endPos="23000" dir="5400000" sy="-100000" algn="bl" rotWithShape="0"/>
          </a:effec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B9509DE6-F2A2-4248-8D90-E50DB50729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6744" y="1122955"/>
            <a:ext cx="1041893" cy="1497590"/>
          </a:xfrm>
          <a:prstGeom prst="roundRect">
            <a:avLst>
              <a:gd name="adj" fmla="val 3307"/>
            </a:avLst>
          </a:prstGeom>
          <a:effectLst>
            <a:reflection blurRad="38100" stA="52000" endA="300" endPos="230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88A27B-DE61-4948-9172-0278D5332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How to pick the right drives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DD3D85-7DF7-D34B-B32B-F92FC80A4F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2044" y="1904967"/>
            <a:ext cx="2774274" cy="1556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A5D175-BADB-2A40-BD7F-A9B2313068F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2044" y="3550003"/>
            <a:ext cx="2306384" cy="15588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EA7220-BAE1-9149-B6AD-2A809CB1913D}"/>
              </a:ext>
            </a:extLst>
          </p:cNvPr>
          <p:cNvSpPr txBox="1"/>
          <p:nvPr/>
        </p:nvSpPr>
        <p:spPr>
          <a:xfrm>
            <a:off x="1864895" y="4776537"/>
            <a:ext cx="35878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Source: 2018/10/01 </a:t>
            </a:r>
            <a:r>
              <a:rPr lang="en-US" altLang="zh-CN" sz="105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hlinkClick r:id="rId7"/>
              </a:rPr>
              <a:t>www.Seagate.com</a:t>
            </a:r>
            <a:r>
              <a:rPr lang="en-US" altLang="zh-CN" sz="105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&amp; </a:t>
            </a:r>
            <a:r>
              <a:rPr lang="en-US" altLang="zh-CN" sz="105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hlinkClick r:id="rId8"/>
              </a:rPr>
              <a:t>www.wdc.com</a:t>
            </a:r>
            <a:r>
              <a:rPr lang="en-US" altLang="zh-CN" sz="105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endParaRPr lang="en-US" sz="1050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096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BF7FF0F-D09D-4FDA-B18A-858DB7162A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" y="0"/>
            <a:ext cx="9143109" cy="51434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83C021-D2FC-3E42-995C-6F7AC6F44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Easy to install M.2 SATA SSDs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E31793A7-BAAB-4CCA-8BED-C6A4D43EF402}"/>
              </a:ext>
            </a:extLst>
          </p:cNvPr>
          <p:cNvGrpSpPr/>
          <p:nvPr/>
        </p:nvGrpSpPr>
        <p:grpSpPr>
          <a:xfrm>
            <a:off x="615723" y="1288475"/>
            <a:ext cx="497464" cy="2416179"/>
            <a:chOff x="448108" y="1288475"/>
            <a:chExt cx="497464" cy="241617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68F6DC3-E04A-4294-9787-D8F262927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1288475"/>
              <a:ext cx="497464" cy="446702"/>
            </a:xfrm>
            <a:prstGeom prst="rect">
              <a:avLst/>
            </a:prstGeom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B4146F8A-3704-42E5-8708-7BE2AD195AA3}"/>
                </a:ext>
              </a:extLst>
            </p:cNvPr>
            <p:cNvSpPr txBox="1"/>
            <p:nvPr/>
          </p:nvSpPr>
          <p:spPr>
            <a:xfrm>
              <a:off x="529008" y="1302040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1.</a:t>
              </a:r>
              <a:endParaRPr lang="zh-TW" altLang="en-US" b="1"/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A322E7B2-33C8-4B33-A756-9800075EC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3257952"/>
              <a:ext cx="497464" cy="446702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1131F528-A195-4279-9CF2-2EC22B21E112}"/>
                </a:ext>
              </a:extLst>
            </p:cNvPr>
            <p:cNvSpPr txBox="1"/>
            <p:nvPr/>
          </p:nvSpPr>
          <p:spPr>
            <a:xfrm>
              <a:off x="529008" y="3271517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2.</a:t>
              </a:r>
              <a:endParaRPr lang="zh-TW" altLang="en-US" b="1"/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FF18B97-CBCD-4FEF-A4AC-4900281878EB}"/>
              </a:ext>
            </a:extLst>
          </p:cNvPr>
          <p:cNvGrpSpPr/>
          <p:nvPr/>
        </p:nvGrpSpPr>
        <p:grpSpPr>
          <a:xfrm>
            <a:off x="4927893" y="1288475"/>
            <a:ext cx="497464" cy="2416179"/>
            <a:chOff x="448108" y="1288475"/>
            <a:chExt cx="497464" cy="2416179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2435044-C982-4151-A80A-41F4AFABB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1288475"/>
              <a:ext cx="497464" cy="446702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4655C72C-04BB-4906-8BFA-F206F4BD43B5}"/>
                </a:ext>
              </a:extLst>
            </p:cNvPr>
            <p:cNvSpPr txBox="1"/>
            <p:nvPr/>
          </p:nvSpPr>
          <p:spPr>
            <a:xfrm>
              <a:off x="529008" y="1302040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3.</a:t>
              </a:r>
              <a:endParaRPr lang="zh-TW" altLang="en-US" b="1"/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62FDC5C0-EFBE-4D1C-9EAB-62D319883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3257952"/>
              <a:ext cx="497464" cy="446702"/>
            </a:xfrm>
            <a:prstGeom prst="rect">
              <a:avLst/>
            </a:prstGeom>
          </p:spPr>
        </p:pic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0A638612-C814-4432-BB85-7C47BDC45B84}"/>
                </a:ext>
              </a:extLst>
            </p:cNvPr>
            <p:cNvSpPr txBox="1"/>
            <p:nvPr/>
          </p:nvSpPr>
          <p:spPr>
            <a:xfrm>
              <a:off x="529008" y="3271517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4.</a:t>
              </a:r>
              <a:endParaRPr lang="zh-TW" alt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2087868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1B166-A582-4D4A-9BD5-257009DFA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Dual HDDs &amp; dual</a:t>
            </a:r>
            <a:r>
              <a:rPr lang="ja-JP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M.2 SATA SSD</a:t>
            </a:r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C69349A-DB12-47BF-A689-6291E11631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398" y="1286880"/>
            <a:ext cx="6779997" cy="42374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133341-DDBC-4ADC-A41C-22CE7FAE65DB}"/>
              </a:ext>
            </a:extLst>
          </p:cNvPr>
          <p:cNvSpPr txBox="1"/>
          <p:nvPr/>
        </p:nvSpPr>
        <p:spPr>
          <a:xfrm>
            <a:off x="81023" y="2863650"/>
            <a:ext cx="1851375" cy="646331"/>
          </a:xfrm>
          <a:prstGeom prst="rect">
            <a:avLst/>
          </a:prstGeom>
          <a:solidFill>
            <a:srgbClr val="FFFF0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3.5"/2.5" HDD/SSD </a:t>
            </a:r>
            <a:r>
              <a:rPr lang="en-US" altLang="zh-CN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ports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99474F-B30D-4DC6-BBCD-526D04DEA665}"/>
              </a:ext>
            </a:extLst>
          </p:cNvPr>
          <p:cNvSpPr txBox="1"/>
          <p:nvPr/>
        </p:nvSpPr>
        <p:spPr>
          <a:xfrm>
            <a:off x="194472" y="1126256"/>
            <a:ext cx="4992754" cy="369332"/>
          </a:xfrm>
          <a:prstGeom prst="rect">
            <a:avLst/>
          </a:prstGeom>
          <a:solidFill>
            <a:srgbClr val="FFFF0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DDR4-2400 SODIMM </a:t>
            </a:r>
            <a:r>
              <a:rPr lang="en-US" altLang="ja-JP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slot</a:t>
            </a:r>
            <a:r>
              <a:rPr lang="ja-JP" alt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</a:t>
            </a:r>
            <a:r>
              <a:rPr lang="en-US" altLang="ja-JP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</a:t>
            </a:r>
            <a:r>
              <a:rPr lang="ja-JP" alt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2 x 4 GB)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19AB46-442C-479B-9610-81FE26226C1A}"/>
              </a:ext>
            </a:extLst>
          </p:cNvPr>
          <p:cNvSpPr txBox="1"/>
          <p:nvPr/>
        </p:nvSpPr>
        <p:spPr>
          <a:xfrm>
            <a:off x="5496453" y="1126256"/>
            <a:ext cx="3406387" cy="646331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M.2 SATA 2280 6Gb/s SSD slots</a:t>
            </a: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4EC75F38-4C94-45DD-B18C-46AAE63F0FAF}"/>
              </a:ext>
            </a:extLst>
          </p:cNvPr>
          <p:cNvCxnSpPr>
            <a:cxnSpLocks/>
          </p:cNvCxnSpPr>
          <p:nvPr/>
        </p:nvCxnSpPr>
        <p:spPr>
          <a:xfrm>
            <a:off x="4978427" y="1458375"/>
            <a:ext cx="0" cy="1144121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65E73DEF-EBD0-439F-AD0D-44A1C4DE3F5E}"/>
              </a:ext>
            </a:extLst>
          </p:cNvPr>
          <p:cNvCxnSpPr>
            <a:cxnSpLocks/>
          </p:cNvCxnSpPr>
          <p:nvPr/>
        </p:nvCxnSpPr>
        <p:spPr>
          <a:xfrm>
            <a:off x="6087868" y="1495588"/>
            <a:ext cx="0" cy="1144121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077D30D3-7E45-4E1D-8802-95CBF2E9881B}"/>
              </a:ext>
            </a:extLst>
          </p:cNvPr>
          <p:cNvCxnSpPr>
            <a:cxnSpLocks/>
          </p:cNvCxnSpPr>
          <p:nvPr/>
        </p:nvCxnSpPr>
        <p:spPr>
          <a:xfrm>
            <a:off x="1852118" y="3186815"/>
            <a:ext cx="911524" cy="0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793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D217B-1E7D-440A-82F5-E8CA4722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altLang="ja-JP" dirty="0"/>
              <a:t>solid </a:t>
            </a:r>
            <a:r>
              <a:rPr lang="en-US" altLang="ja-JP"/>
              <a:t>capacitors</a:t>
            </a:r>
            <a:r>
              <a:rPr lang="en-US" altLang="ja-JP" dirty="0"/>
              <a:t> </a:t>
            </a:r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for longevity</a:t>
            </a:r>
            <a:r>
              <a:rPr lang="ja-JP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34E482-B566-429B-8CDB-56D8E7769378}"/>
              </a:ext>
            </a:extLst>
          </p:cNvPr>
          <p:cNvSpPr txBox="1"/>
          <p:nvPr/>
        </p:nvSpPr>
        <p:spPr>
          <a:xfrm>
            <a:off x="311417" y="1967569"/>
            <a:ext cx="3025659" cy="175432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Japan-quality conductive polymer aluminum solid capacitors and over-current protection for high reliability and longevity.</a:t>
            </a:r>
          </a:p>
        </p:txBody>
      </p:sp>
    </p:spTree>
    <p:extLst>
      <p:ext uri="{BB962C8B-B14F-4D97-AF65-F5344CB8AC3E}">
        <p14:creationId xmlns:p14="http://schemas.microsoft.com/office/powerpoint/2010/main" val="1970073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76578-1295-594D-A6D2-FB58F58FE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USB </a:t>
            </a:r>
            <a:r>
              <a:rPr lang="en-US" sz="3000"/>
              <a:t>Type-C &amp;</a:t>
            </a:r>
            <a:r>
              <a:rPr lang="en-US" altLang="zh-CN" sz="3000" dirty="0"/>
              <a:t> Type-A </a:t>
            </a:r>
            <a:r>
              <a:rPr lang="en-US" altLang="zh-CN" sz="3000"/>
              <a:t>hyper connectivity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5BC1B2-BB4C-8F4B-B61F-4F52FC7A8996}"/>
              </a:ext>
            </a:extLst>
          </p:cNvPr>
          <p:cNvSpPr txBox="1"/>
          <p:nvPr/>
        </p:nvSpPr>
        <p:spPr>
          <a:xfrm>
            <a:off x="6721064" y="5203027"/>
            <a:ext cx="19851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Icons: UPS, keyboard, mouse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907DE-F203-6647-8BF6-578962014962}"/>
              </a:ext>
            </a:extLst>
          </p:cNvPr>
          <p:cNvSpPr txBox="1"/>
          <p:nvPr/>
        </p:nvSpPr>
        <p:spPr>
          <a:xfrm>
            <a:off x="3302903" y="5225912"/>
            <a:ext cx="2589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Icons: </a:t>
            </a:r>
            <a:r>
              <a:rPr lang="zh-CN" altLang="en-US" sz="1200"/>
              <a:t>外接硬碟</a:t>
            </a:r>
            <a:r>
              <a:rPr lang="en-US" altLang="zh-CN" sz="1200"/>
              <a:t>, </a:t>
            </a:r>
            <a:r>
              <a:rPr lang="zh-CN" altLang="en-US" sz="1200"/>
              <a:t>隨身碟</a:t>
            </a:r>
            <a:r>
              <a:rPr lang="en-US" altLang="zh-CN" sz="1200"/>
              <a:t>, </a:t>
            </a:r>
            <a:r>
              <a:rPr lang="en-US" altLang="zh-CN" sz="1200" err="1"/>
              <a:t>iphone</a:t>
            </a:r>
            <a:r>
              <a:rPr lang="en-US" altLang="zh-CN" sz="1200"/>
              <a:t> </a:t>
            </a:r>
            <a:r>
              <a:rPr lang="zh-CN" altLang="en-US" sz="1200"/>
              <a:t>手機</a:t>
            </a:r>
            <a:endParaRPr lang="en-US" sz="1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58DD2-F486-8D47-94B4-52E4DCDE06D9}"/>
              </a:ext>
            </a:extLst>
          </p:cNvPr>
          <p:cNvSpPr txBox="1"/>
          <p:nvPr/>
        </p:nvSpPr>
        <p:spPr>
          <a:xfrm>
            <a:off x="560489" y="5190578"/>
            <a:ext cx="210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Icons: </a:t>
            </a:r>
            <a:r>
              <a:rPr lang="en-US" altLang="zh-CN" sz="1200"/>
              <a:t>USB-C </a:t>
            </a:r>
            <a:r>
              <a:rPr lang="zh-CN" altLang="en-US" sz="1200"/>
              <a:t>隨身</a:t>
            </a:r>
            <a:r>
              <a:rPr lang="en-US" altLang="zh-CN" sz="1200"/>
              <a:t> SSD/</a:t>
            </a:r>
            <a:r>
              <a:rPr lang="zh-CN" altLang="en-US" sz="1200"/>
              <a:t>隨身碟</a:t>
            </a:r>
            <a:endParaRPr lang="en-US" sz="1200"/>
          </a:p>
        </p:txBody>
      </p:sp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06F09F8F-A30D-4918-AED0-A832E6F8A08D}"/>
              </a:ext>
            </a:extLst>
          </p:cNvPr>
          <p:cNvSpPr/>
          <p:nvPr/>
        </p:nvSpPr>
        <p:spPr>
          <a:xfrm rot="10800000">
            <a:off x="3420154" y="4147349"/>
            <a:ext cx="3661114" cy="36933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0000">
                <a:srgbClr val="2B0145"/>
              </a:gs>
              <a:gs pos="23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F502CFC1-F070-4D6C-A9CA-D6A8E56248CC}"/>
              </a:ext>
            </a:extLst>
          </p:cNvPr>
          <p:cNvSpPr/>
          <p:nvPr/>
        </p:nvSpPr>
        <p:spPr>
          <a:xfrm>
            <a:off x="365399" y="1711334"/>
            <a:ext cx="2921507" cy="36933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chemeClr val="tx2">
                  <a:lumMod val="75000"/>
                </a:schemeClr>
              </a:gs>
              <a:gs pos="7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片 4">
            <a:extLst>
              <a:ext uri="{FF2B5EF4-FFF2-40B4-BE49-F238E27FC236}">
                <a16:creationId xmlns:a16="http://schemas.microsoft.com/office/drawing/2014/main" id="{44F911B5-840F-D84A-992B-752DAAAD1E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394" y="2089851"/>
            <a:ext cx="6100997" cy="18567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902056-45C1-8B4E-A7A5-8E462B05FAB8}"/>
              </a:ext>
            </a:extLst>
          </p:cNvPr>
          <p:cNvSpPr txBox="1"/>
          <p:nvPr/>
        </p:nvSpPr>
        <p:spPr>
          <a:xfrm>
            <a:off x="1034366" y="1724444"/>
            <a:ext cx="2038507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USB 3.0 Type-C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297B13-8042-A94A-8BAA-85C3FCCB651A}"/>
              </a:ext>
            </a:extLst>
          </p:cNvPr>
          <p:cNvSpPr txBox="1"/>
          <p:nvPr/>
        </p:nvSpPr>
        <p:spPr>
          <a:xfrm>
            <a:off x="3487017" y="4159719"/>
            <a:ext cx="2038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USB 2.0 Type-A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8DE790-B2CB-4858-A6C0-F6146FB1A5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53" y="1534692"/>
            <a:ext cx="804732" cy="722616"/>
          </a:xfrm>
          <a:prstGeom prst="rect">
            <a:avLst/>
          </a:prstGeom>
        </p:spPr>
      </p:pic>
      <p:grpSp>
        <p:nvGrpSpPr>
          <p:cNvPr id="61" name="群組 60">
            <a:extLst>
              <a:ext uri="{FF2B5EF4-FFF2-40B4-BE49-F238E27FC236}">
                <a16:creationId xmlns:a16="http://schemas.microsoft.com/office/drawing/2014/main" id="{E6642D64-CE8C-4E96-987E-7358575CAC00}"/>
              </a:ext>
            </a:extLst>
          </p:cNvPr>
          <p:cNvGrpSpPr/>
          <p:nvPr/>
        </p:nvGrpSpPr>
        <p:grpSpPr>
          <a:xfrm>
            <a:off x="5442926" y="3990039"/>
            <a:ext cx="2138997" cy="722616"/>
            <a:chOff x="2664270" y="4257266"/>
            <a:chExt cx="2138997" cy="722616"/>
          </a:xfrm>
        </p:grpSpPr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7149C9E2-E10D-4D74-B88C-3A5AB38CA775}"/>
                </a:ext>
              </a:extLst>
            </p:cNvPr>
            <p:cNvGrpSpPr/>
            <p:nvPr/>
          </p:nvGrpSpPr>
          <p:grpSpPr>
            <a:xfrm>
              <a:off x="3333915" y="4257266"/>
              <a:ext cx="804732" cy="722616"/>
              <a:chOff x="3482522" y="4257266"/>
              <a:chExt cx="804732" cy="722616"/>
            </a:xfrm>
          </p:grpSpPr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90E8F802-88F2-48FC-A49B-6044BECA15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82522" y="4257266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21C4B6E3-88A8-4B7F-88F2-6B7141B638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15183" y="4370652"/>
                <a:ext cx="312700" cy="460241"/>
              </a:xfrm>
              <a:prstGeom prst="rect">
                <a:avLst/>
              </a:prstGeom>
            </p:spPr>
          </p:pic>
        </p:grpSp>
        <p:grpSp>
          <p:nvGrpSpPr>
            <p:cNvPr id="58" name="群組 57">
              <a:extLst>
                <a:ext uri="{FF2B5EF4-FFF2-40B4-BE49-F238E27FC236}">
                  <a16:creationId xmlns:a16="http://schemas.microsoft.com/office/drawing/2014/main" id="{CF9B17DE-EEFF-4884-A379-B8BF51BC3AB2}"/>
                </a:ext>
              </a:extLst>
            </p:cNvPr>
            <p:cNvGrpSpPr/>
            <p:nvPr/>
          </p:nvGrpSpPr>
          <p:grpSpPr>
            <a:xfrm>
              <a:off x="3998535" y="4257266"/>
              <a:ext cx="804732" cy="722616"/>
              <a:chOff x="4295750" y="4257266"/>
              <a:chExt cx="804732" cy="722616"/>
            </a:xfrm>
          </p:grpSpPr>
          <p:pic>
            <p:nvPicPr>
              <p:cNvPr id="48" name="圖片 47">
                <a:extLst>
                  <a:ext uri="{FF2B5EF4-FFF2-40B4-BE49-F238E27FC236}">
                    <a16:creationId xmlns:a16="http://schemas.microsoft.com/office/drawing/2014/main" id="{EF1034E9-86EC-4A85-8C64-F257B59EAA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95750" y="4257266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39" name="圖片 38">
                <a:extLst>
                  <a:ext uri="{FF2B5EF4-FFF2-40B4-BE49-F238E27FC236}">
                    <a16:creationId xmlns:a16="http://schemas.microsoft.com/office/drawing/2014/main" id="{89B1373C-1B97-403C-AB56-262F5ACD9A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97558" y="4360263"/>
                <a:ext cx="211135" cy="467292"/>
              </a:xfrm>
              <a:prstGeom prst="rect">
                <a:avLst/>
              </a:prstGeom>
            </p:spPr>
          </p:pic>
        </p:grpSp>
        <p:grpSp>
          <p:nvGrpSpPr>
            <p:cNvPr id="60" name="群組 59">
              <a:extLst>
                <a:ext uri="{FF2B5EF4-FFF2-40B4-BE49-F238E27FC236}">
                  <a16:creationId xmlns:a16="http://schemas.microsoft.com/office/drawing/2014/main" id="{5EBF928B-1290-4D47-9E39-73535FB306F3}"/>
                </a:ext>
              </a:extLst>
            </p:cNvPr>
            <p:cNvGrpSpPr/>
            <p:nvPr/>
          </p:nvGrpSpPr>
          <p:grpSpPr>
            <a:xfrm>
              <a:off x="2664270" y="4257266"/>
              <a:ext cx="804732" cy="722616"/>
              <a:chOff x="2664270" y="4257266"/>
              <a:chExt cx="804732" cy="722616"/>
            </a:xfrm>
          </p:grpSpPr>
          <p:pic>
            <p:nvPicPr>
              <p:cNvPr id="46" name="圖片 45">
                <a:extLst>
                  <a:ext uri="{FF2B5EF4-FFF2-40B4-BE49-F238E27FC236}">
                    <a16:creationId xmlns:a16="http://schemas.microsoft.com/office/drawing/2014/main" id="{6CC940EE-AFD6-4B19-81D0-E94C2F18B9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64270" y="4257266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41" name="圖片 40">
                <a:extLst>
                  <a:ext uri="{FF2B5EF4-FFF2-40B4-BE49-F238E27FC236}">
                    <a16:creationId xmlns:a16="http://schemas.microsoft.com/office/drawing/2014/main" id="{A95BC829-7E2A-4135-B5AF-40F6877806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30659" y="4494200"/>
                <a:ext cx="471690" cy="244580"/>
              </a:xfrm>
              <a:prstGeom prst="rect">
                <a:avLst/>
              </a:prstGeom>
            </p:spPr>
          </p:pic>
        </p:grp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55560867-31AE-41A2-85E3-508A47A0ADA5}"/>
              </a:ext>
            </a:extLst>
          </p:cNvPr>
          <p:cNvGrpSpPr/>
          <p:nvPr/>
        </p:nvGrpSpPr>
        <p:grpSpPr>
          <a:xfrm>
            <a:off x="3072873" y="1888801"/>
            <a:ext cx="580285" cy="1128959"/>
            <a:chOff x="3098097" y="2029707"/>
            <a:chExt cx="580285" cy="1196670"/>
          </a:xfrm>
        </p:grpSpPr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1739B43A-3BBC-450E-98D3-CDE1F425F88B}"/>
                </a:ext>
              </a:extLst>
            </p:cNvPr>
            <p:cNvCxnSpPr>
              <a:cxnSpLocks/>
              <a:stCxn id="4" idx="3"/>
            </p:cNvCxnSpPr>
            <p:nvPr/>
          </p:nvCxnSpPr>
          <p:spPr>
            <a:xfrm>
              <a:off x="3098097" y="2034922"/>
              <a:ext cx="580285" cy="1199"/>
            </a:xfrm>
            <a:prstGeom prst="line">
              <a:avLst/>
            </a:prstGeom>
            <a:ln w="19050" cmpd="sng">
              <a:solidFill>
                <a:srgbClr val="333F50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4EC4444D-7452-40BC-9838-469536FF82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78115" y="2029707"/>
              <a:ext cx="64" cy="1196670"/>
            </a:xfrm>
            <a:prstGeom prst="line">
              <a:avLst/>
            </a:prstGeom>
            <a:ln w="19050">
              <a:solidFill>
                <a:srgbClr val="333F50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6383F116-CC8E-43D2-8382-71FCE1D61BAA}"/>
              </a:ext>
            </a:extLst>
          </p:cNvPr>
          <p:cNvGrpSpPr/>
          <p:nvPr/>
        </p:nvGrpSpPr>
        <p:grpSpPr>
          <a:xfrm flipH="1">
            <a:off x="4366668" y="1836454"/>
            <a:ext cx="689949" cy="1196670"/>
            <a:chOff x="2988433" y="2029707"/>
            <a:chExt cx="689949" cy="1196670"/>
          </a:xfrm>
        </p:grpSpPr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CDA01F25-2A13-4393-A36F-C00166C87C1C}"/>
                </a:ext>
              </a:extLst>
            </p:cNvPr>
            <p:cNvCxnSpPr>
              <a:cxnSpLocks/>
            </p:cNvCxnSpPr>
            <p:nvPr/>
          </p:nvCxnSpPr>
          <p:spPr>
            <a:xfrm>
              <a:off x="2988433" y="2036124"/>
              <a:ext cx="689949" cy="0"/>
            </a:xfrm>
            <a:prstGeom prst="line">
              <a:avLst/>
            </a:prstGeom>
            <a:ln w="19050" cmpd="sng">
              <a:solidFill>
                <a:srgbClr val="1B291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A69B2E51-C675-4A63-AF03-CA883BF22A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78115" y="2029707"/>
              <a:ext cx="64" cy="1196670"/>
            </a:xfrm>
            <a:prstGeom prst="line">
              <a:avLst/>
            </a:prstGeom>
            <a:ln w="19050">
              <a:solidFill>
                <a:srgbClr val="1B291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9CFE1D3E-8B01-4C47-AAD7-23E3F304B71B}"/>
              </a:ext>
            </a:extLst>
          </p:cNvPr>
          <p:cNvSpPr/>
          <p:nvPr/>
        </p:nvSpPr>
        <p:spPr>
          <a:xfrm rot="10800000">
            <a:off x="4623593" y="1710840"/>
            <a:ext cx="4155008" cy="36933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rgbClr val="1B2911"/>
              </a:gs>
              <a:gs pos="7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C32A44-32FF-8541-A35B-13A61C1C9192}"/>
              </a:ext>
            </a:extLst>
          </p:cNvPr>
          <p:cNvSpPr txBox="1"/>
          <p:nvPr/>
        </p:nvSpPr>
        <p:spPr>
          <a:xfrm>
            <a:off x="4671484" y="1724444"/>
            <a:ext cx="2038507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USB 3.0 Type-A</a:t>
            </a:r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5034A79C-3B68-4033-8752-F3853FCBE914}"/>
              </a:ext>
            </a:extLst>
          </p:cNvPr>
          <p:cNvGrpSpPr/>
          <p:nvPr/>
        </p:nvGrpSpPr>
        <p:grpSpPr>
          <a:xfrm>
            <a:off x="6913393" y="1534692"/>
            <a:ext cx="2139312" cy="722616"/>
            <a:chOff x="4466055" y="1743033"/>
            <a:chExt cx="2139312" cy="722616"/>
          </a:xfrm>
        </p:grpSpPr>
        <p:grpSp>
          <p:nvGrpSpPr>
            <p:cNvPr id="54" name="群組 53">
              <a:extLst>
                <a:ext uri="{FF2B5EF4-FFF2-40B4-BE49-F238E27FC236}">
                  <a16:creationId xmlns:a16="http://schemas.microsoft.com/office/drawing/2014/main" id="{34B1701B-01A9-42BC-AC19-7579A2882906}"/>
                </a:ext>
              </a:extLst>
            </p:cNvPr>
            <p:cNvGrpSpPr/>
            <p:nvPr/>
          </p:nvGrpSpPr>
          <p:grpSpPr>
            <a:xfrm>
              <a:off x="5134585" y="1743033"/>
              <a:ext cx="804732" cy="722616"/>
              <a:chOff x="4233157" y="1799685"/>
              <a:chExt cx="804732" cy="722616"/>
            </a:xfrm>
          </p:grpSpPr>
          <p:pic>
            <p:nvPicPr>
              <p:cNvPr id="21" name="圖片 20">
                <a:extLst>
                  <a:ext uri="{FF2B5EF4-FFF2-40B4-BE49-F238E27FC236}">
                    <a16:creationId xmlns:a16="http://schemas.microsoft.com/office/drawing/2014/main" id="{3B019B28-2018-4050-9DED-ACF2C34F22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33157" y="1799685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33" name="圖片 32">
                <a:extLst>
                  <a:ext uri="{FF2B5EF4-FFF2-40B4-BE49-F238E27FC236}">
                    <a16:creationId xmlns:a16="http://schemas.microsoft.com/office/drawing/2014/main" id="{C4614E61-AD6B-4749-8EC2-EF70696584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38158" y="1936245"/>
                <a:ext cx="422516" cy="424538"/>
              </a:xfrm>
              <a:prstGeom prst="rect">
                <a:avLst/>
              </a:prstGeom>
            </p:spPr>
          </p:pic>
        </p:grp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5DA3DC29-7753-41C5-84C6-E1DB4A480970}"/>
                </a:ext>
              </a:extLst>
            </p:cNvPr>
            <p:cNvGrpSpPr/>
            <p:nvPr/>
          </p:nvGrpSpPr>
          <p:grpSpPr>
            <a:xfrm>
              <a:off x="5800635" y="1743033"/>
              <a:ext cx="804732" cy="722616"/>
              <a:chOff x="5036337" y="1799685"/>
              <a:chExt cx="804732" cy="722616"/>
            </a:xfrm>
          </p:grpSpPr>
          <p:pic>
            <p:nvPicPr>
              <p:cNvPr id="23" name="圖片 22">
                <a:extLst>
                  <a:ext uri="{FF2B5EF4-FFF2-40B4-BE49-F238E27FC236}">
                    <a16:creationId xmlns:a16="http://schemas.microsoft.com/office/drawing/2014/main" id="{F0701CF2-D97F-4D49-B9D3-32D09535D8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36337" y="1799685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35" name="圖片 34">
                <a:extLst>
                  <a:ext uri="{FF2B5EF4-FFF2-40B4-BE49-F238E27FC236}">
                    <a16:creationId xmlns:a16="http://schemas.microsoft.com/office/drawing/2014/main" id="{FE30F9C5-F136-4EF5-8928-78F51EDA61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02534" y="1917729"/>
                <a:ext cx="257501" cy="458263"/>
              </a:xfrm>
              <a:prstGeom prst="rect">
                <a:avLst/>
              </a:prstGeom>
            </p:spPr>
          </p:pic>
        </p:grpSp>
        <p:grpSp>
          <p:nvGrpSpPr>
            <p:cNvPr id="53" name="群組 52">
              <a:extLst>
                <a:ext uri="{FF2B5EF4-FFF2-40B4-BE49-F238E27FC236}">
                  <a16:creationId xmlns:a16="http://schemas.microsoft.com/office/drawing/2014/main" id="{35F6CF63-AFA4-4361-9963-DACFC4F319B0}"/>
                </a:ext>
              </a:extLst>
            </p:cNvPr>
            <p:cNvGrpSpPr/>
            <p:nvPr/>
          </p:nvGrpSpPr>
          <p:grpSpPr>
            <a:xfrm>
              <a:off x="4466055" y="1743033"/>
              <a:ext cx="804732" cy="722616"/>
              <a:chOff x="3429977" y="1799685"/>
              <a:chExt cx="804732" cy="722616"/>
            </a:xfrm>
          </p:grpSpPr>
          <p:pic>
            <p:nvPicPr>
              <p:cNvPr id="19" name="圖片 18">
                <a:extLst>
                  <a:ext uri="{FF2B5EF4-FFF2-40B4-BE49-F238E27FC236}">
                    <a16:creationId xmlns:a16="http://schemas.microsoft.com/office/drawing/2014/main" id="{D70A25F5-5742-4919-91C8-AE9F657DE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29977" y="1799685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45" name="圖片 44">
                <a:extLst>
                  <a:ext uri="{FF2B5EF4-FFF2-40B4-BE49-F238E27FC236}">
                    <a16:creationId xmlns:a16="http://schemas.microsoft.com/office/drawing/2014/main" id="{C66FA077-1A53-49D1-81CD-0D90E638FE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87836" y="1921493"/>
                <a:ext cx="475685" cy="443399"/>
              </a:xfrm>
              <a:prstGeom prst="rect">
                <a:avLst/>
              </a:prstGeom>
            </p:spPr>
          </p:pic>
        </p:grpSp>
      </p:grp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72774778-E10B-45AE-8024-2B0849E2E3F5}"/>
              </a:ext>
            </a:extLst>
          </p:cNvPr>
          <p:cNvCxnSpPr>
            <a:cxnSpLocks/>
          </p:cNvCxnSpPr>
          <p:nvPr/>
        </p:nvCxnSpPr>
        <p:spPr>
          <a:xfrm>
            <a:off x="3985942" y="3411034"/>
            <a:ext cx="0" cy="733490"/>
          </a:xfrm>
          <a:prstGeom prst="line">
            <a:avLst/>
          </a:prstGeom>
          <a:ln w="19050">
            <a:solidFill>
              <a:srgbClr val="2B014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形 10">
            <a:extLst>
              <a:ext uri="{FF2B5EF4-FFF2-40B4-BE49-F238E27FC236}">
                <a16:creationId xmlns:a16="http://schemas.microsoft.com/office/drawing/2014/main" id="{2E1B7BA8-9CBE-4B0F-A595-7E89875A33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2083" y="1639924"/>
            <a:ext cx="401304" cy="47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5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1F3E4B2-0339-425A-ADBF-3F7FBF5AF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84" y="776334"/>
            <a:ext cx="3346813" cy="822960"/>
          </a:xfrm>
        </p:spPr>
        <p:txBody>
          <a:bodyPr>
            <a:normAutofit/>
          </a:bodyPr>
          <a:lstStyle/>
          <a:p>
            <a:r>
              <a:rPr lang="zh-TW" altLang="en-US"/>
              <a:t>Live </a:t>
            </a:r>
            <a:r>
              <a:rPr lang="en-US" altLang="zh-TW" dirty="0"/>
              <a:t>D</a:t>
            </a:r>
            <a:r>
              <a:rPr lang="zh-TW" altLang="en-US" dirty="0"/>
              <a:t>emo</a:t>
            </a:r>
            <a:endParaRPr lang="zh-TW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C85DBD-D0AC-4A18-B784-CB9F8CC321EE}"/>
              </a:ext>
            </a:extLst>
          </p:cNvPr>
          <p:cNvSpPr txBox="1"/>
          <p:nvPr/>
        </p:nvSpPr>
        <p:spPr>
          <a:xfrm>
            <a:off x="2974537" y="2187029"/>
            <a:ext cx="3745334" cy="76944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2563" indent="-182563">
              <a:buFont typeface="Wingdings" panose="05000000000000000000" pitchFamily="2" charset="2"/>
              <a:buChar char="l"/>
            </a:pPr>
            <a:r>
              <a:rPr lang="en-US" altLang="ja-JP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Upgrade memory</a:t>
            </a:r>
            <a:endParaRPr lang="en-US" altLang="ja-JP"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2563" indent="-182563">
              <a:buFont typeface="Wingdings" panose="05000000000000000000" pitchFamily="2" charset="2"/>
              <a:buChar char="l"/>
            </a:pPr>
            <a:r>
              <a:rPr lang="en-US" altLang="ja-JP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Install M.2 SATA SSD</a:t>
            </a:r>
            <a:endParaRPr lang="en-US"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6460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1B166-A582-4D4A-9BD5-257009DFA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10G/5G/2.5G/1G </a:t>
            </a:r>
            <a:r>
              <a:rPr lang="en-US"/>
              <a:t>LAN speeds</a:t>
            </a:r>
            <a:endParaRPr lang="ja-JP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3245D4-101A-8E41-868B-D90615E49CC5}"/>
              </a:ext>
            </a:extLst>
          </p:cNvPr>
          <p:cNvSpPr txBox="1"/>
          <p:nvPr/>
        </p:nvSpPr>
        <p:spPr>
          <a:xfrm>
            <a:off x="3152948" y="1577039"/>
            <a:ext cx="5714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Your existing wiring infrastructure may already support &gt; </a:t>
            </a:r>
            <a:r>
              <a:rPr lang="en-US" altLang="zh-TW" sz="1400" b="1" dirty="0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1Gbps</a:t>
            </a:r>
            <a:r>
              <a:rPr lang="en-US" altLang="zh-TW" sz="14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!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5CFF118-7602-FB40-9E1D-849F2100FFF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29898" y="1900205"/>
          <a:ext cx="5748138" cy="185420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966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7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CAT 5e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CAT 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CAT 6A &amp; CAT 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2.5G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7" name="群組 8">
            <a:extLst>
              <a:ext uri="{FF2B5EF4-FFF2-40B4-BE49-F238E27FC236}">
                <a16:creationId xmlns:a16="http://schemas.microsoft.com/office/drawing/2014/main" id="{1A673937-BDB1-D849-8D2E-27D52197F323}"/>
              </a:ext>
            </a:extLst>
          </p:cNvPr>
          <p:cNvGrpSpPr/>
          <p:nvPr/>
        </p:nvGrpSpPr>
        <p:grpSpPr>
          <a:xfrm>
            <a:off x="3267454" y="1093172"/>
            <a:ext cx="4895199" cy="544972"/>
            <a:chOff x="-136069" y="1317219"/>
            <a:chExt cx="3671400" cy="613092"/>
          </a:xfrm>
        </p:grpSpPr>
        <p:sp>
          <p:nvSpPr>
            <p:cNvPr id="8" name="Shape 264">
              <a:extLst>
                <a:ext uri="{FF2B5EF4-FFF2-40B4-BE49-F238E27FC236}">
                  <a16:creationId xmlns:a16="http://schemas.microsoft.com/office/drawing/2014/main" id="{D7136E40-8CB8-A142-B758-43553D2CAE97}"/>
                </a:ext>
              </a:extLst>
            </p:cNvPr>
            <p:cNvSpPr/>
            <p:nvPr/>
          </p:nvSpPr>
          <p:spPr>
            <a:xfrm>
              <a:off x="-136069" y="1317219"/>
              <a:ext cx="3429025" cy="536388"/>
            </a:xfrm>
            <a:prstGeom prst="chevron">
              <a:avLst>
                <a:gd name="adj" fmla="val 33915"/>
              </a:avLst>
            </a:prstGeom>
            <a:gradFill flip="none" rotWithShape="1">
              <a:gsLst>
                <a:gs pos="57000">
                  <a:schemeClr val="bg1">
                    <a:lumMod val="95000"/>
                  </a:schemeClr>
                </a:gs>
                <a:gs pos="0">
                  <a:schemeClr val="accent3">
                    <a:lumMod val="67000"/>
                  </a:schemeClr>
                </a:gs>
                <a:gs pos="54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  <a:ln>
              <a:solidFill>
                <a:schemeClr val="bg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" name="文字版面配置區 2">
              <a:extLst>
                <a:ext uri="{FF2B5EF4-FFF2-40B4-BE49-F238E27FC236}">
                  <a16:creationId xmlns:a16="http://schemas.microsoft.com/office/drawing/2014/main" id="{90C7B4CC-299B-A749-B136-F20C7EC07758}"/>
                </a:ext>
              </a:extLst>
            </p:cNvPr>
            <p:cNvSpPr txBox="1">
              <a:spLocks/>
            </p:cNvSpPr>
            <p:nvPr/>
          </p:nvSpPr>
          <p:spPr>
            <a:xfrm>
              <a:off x="-36569" y="1330232"/>
              <a:ext cx="3571900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en-US" altLang="zh-TW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Save cost with </a:t>
              </a:r>
              <a:r>
                <a:rPr lang="en-US" altLang="zh-TW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NBASE-T</a:t>
              </a:r>
              <a:r>
                <a:rPr lang="en-US" altLang="zh-TW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standard</a:t>
              </a:r>
              <a:endParaRPr kumimoji="0" lang="en-US" altLang="zh-TW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Verdana"/>
              </a:endParaRPr>
            </a:p>
          </p:txBody>
        </p:sp>
      </p:grpSp>
      <p:sp>
        <p:nvSpPr>
          <p:cNvPr id="11" name="矩形 14">
            <a:extLst>
              <a:ext uri="{FF2B5EF4-FFF2-40B4-BE49-F238E27FC236}">
                <a16:creationId xmlns:a16="http://schemas.microsoft.com/office/drawing/2014/main" id="{E23B85FB-9634-C740-9F98-C39307EB1820}"/>
              </a:ext>
            </a:extLst>
          </p:cNvPr>
          <p:cNvSpPr/>
          <p:nvPr/>
        </p:nvSpPr>
        <p:spPr>
          <a:xfrm>
            <a:off x="5493774" y="3385073"/>
            <a:ext cx="1799304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zh-TW" b="1" dirty="0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Max </a:t>
            </a:r>
            <a:r>
              <a:rPr lang="en-US" altLang="zh-TW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meters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Picture 2" descr="C:\Users\Han Tsai\Desktop\PPT_x73X\speed_fire.png">
            <a:extLst>
              <a:ext uri="{FF2B5EF4-FFF2-40B4-BE49-F238E27FC236}">
                <a16:creationId xmlns:a16="http://schemas.microsoft.com/office/drawing/2014/main" id="{D2E0E314-BAA9-2049-88D4-8A29350AD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9058" y="1093172"/>
            <a:ext cx="2802097" cy="3541276"/>
          </a:xfrm>
          <a:prstGeom prst="rect">
            <a:avLst/>
          </a:prstGeom>
          <a:noFill/>
        </p:spPr>
      </p:pic>
      <p:pic>
        <p:nvPicPr>
          <p:cNvPr id="13" name="圖片 4">
            <a:extLst>
              <a:ext uri="{FF2B5EF4-FFF2-40B4-BE49-F238E27FC236}">
                <a16:creationId xmlns:a16="http://schemas.microsoft.com/office/drawing/2014/main" id="{A5884E2D-AA81-634C-8008-756C559B43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8996" y="3670855"/>
            <a:ext cx="7105004" cy="1854200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E0C053B-A2FD-9447-B052-2258C0CC851C}"/>
              </a:ext>
            </a:extLst>
          </p:cNvPr>
          <p:cNvSpPr/>
          <p:nvPr/>
        </p:nvSpPr>
        <p:spPr>
          <a:xfrm>
            <a:off x="3966524" y="4354814"/>
            <a:ext cx="532383" cy="503699"/>
          </a:xfrm>
          <a:prstGeom prst="roundRect">
            <a:avLst>
              <a:gd name="adj" fmla="val 97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834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D5B26-7F94-9C4A-9E92-083ABE984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Based on </a:t>
            </a:r>
            <a:r>
              <a:rPr lang="en-US" altLang="zh-TW" sz="3000" dirty="0" err="1">
                <a:latin typeface="Arial" panose="020B0604020202020204" pitchFamily="34" charset="0"/>
                <a:cs typeface="Arial" panose="020B0604020202020204" pitchFamily="34" charset="0"/>
              </a:rPr>
              <a:t>Aquantia’s</a:t>
            </a:r>
            <a:r>
              <a:rPr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 AQC107 10GbE </a:t>
            </a:r>
            <a:r>
              <a:rPr lang="en-US" altLang="zh-TW" sz="3000">
                <a:latin typeface="Arial" panose="020B0604020202020204" pitchFamily="34" charset="0"/>
                <a:cs typeface="Arial" panose="020B0604020202020204" pitchFamily="34" charset="0"/>
              </a:rPr>
              <a:t>NIC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528">
            <a:extLst>
              <a:ext uri="{FF2B5EF4-FFF2-40B4-BE49-F238E27FC236}">
                <a16:creationId xmlns:a16="http://schemas.microsoft.com/office/drawing/2014/main" id="{873B4336-302D-664F-AB86-B0EFA9E62481}"/>
              </a:ext>
            </a:extLst>
          </p:cNvPr>
          <p:cNvSpPr/>
          <p:nvPr/>
        </p:nvSpPr>
        <p:spPr>
          <a:xfrm>
            <a:off x="208203" y="1232668"/>
            <a:ext cx="4149483" cy="3125032"/>
          </a:xfrm>
          <a:prstGeom prst="roundRect">
            <a:avLst>
              <a:gd name="adj" fmla="val 4004"/>
            </a:avLst>
          </a:prstGeom>
          <a:gradFill>
            <a:gsLst>
              <a:gs pos="57000">
                <a:schemeClr val="bg1">
                  <a:lumMod val="95000"/>
                </a:schemeClr>
              </a:gs>
              <a:gs pos="0">
                <a:srgbClr val="383838"/>
              </a:gs>
              <a:gs pos="54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solidFill>
              <a:schemeClr val="bg1">
                <a:lumMod val="65000"/>
              </a:schemeClr>
            </a:solidFill>
          </a:ln>
          <a:effectLst>
            <a:outerShdw blurRad="152400" dist="2794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Shape 529">
            <a:extLst>
              <a:ext uri="{FF2B5EF4-FFF2-40B4-BE49-F238E27FC236}">
                <a16:creationId xmlns:a16="http://schemas.microsoft.com/office/drawing/2014/main" id="{BAAFB791-A074-CF4F-837A-77FCDCAFBD16}"/>
              </a:ext>
            </a:extLst>
          </p:cNvPr>
          <p:cNvSpPr/>
          <p:nvPr/>
        </p:nvSpPr>
        <p:spPr>
          <a:xfrm>
            <a:off x="409502" y="2089924"/>
            <a:ext cx="3643994" cy="2124900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  <a:effectLst>
            <a:innerShdw blurRad="165100">
              <a:prstClr val="black"/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Shape 531">
            <a:extLst>
              <a:ext uri="{FF2B5EF4-FFF2-40B4-BE49-F238E27FC236}">
                <a16:creationId xmlns:a16="http://schemas.microsoft.com/office/drawing/2014/main" id="{369C080E-D339-D74E-9630-3688FEF99130}"/>
              </a:ext>
            </a:extLst>
          </p:cNvPr>
          <p:cNvSpPr/>
          <p:nvPr/>
        </p:nvSpPr>
        <p:spPr>
          <a:xfrm>
            <a:off x="71406" y="1214428"/>
            <a:ext cx="4410684" cy="6334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2C2C2C"/>
              </a:buClr>
              <a:buSzPct val="25000"/>
            </a:pPr>
            <a:r>
              <a:rPr lang="pt-BR" sz="2500" b="1" dirty="0">
                <a:solidFill>
                  <a:srgbClr val="FFF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Aquantia</a:t>
            </a:r>
            <a:r>
              <a:rPr lang="pt-BR" sz="25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buClr>
                <a:srgbClr val="2C2C2C"/>
              </a:buClr>
              <a:buSzPct val="25000"/>
            </a:pPr>
            <a:r>
              <a:rPr lang="pt-BR" sz="2500" b="1" dirty="0" err="1">
                <a:solidFill>
                  <a:schemeClr val="lt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Investors</a:t>
            </a:r>
            <a:endParaRPr lang="en-US" sz="2500" b="1" dirty="0">
              <a:solidFill>
                <a:schemeClr val="lt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" name="Shape 528">
            <a:extLst>
              <a:ext uri="{FF2B5EF4-FFF2-40B4-BE49-F238E27FC236}">
                <a16:creationId xmlns:a16="http://schemas.microsoft.com/office/drawing/2014/main" id="{B7CBE494-069B-4746-B453-BDF40E620200}"/>
              </a:ext>
            </a:extLst>
          </p:cNvPr>
          <p:cNvSpPr/>
          <p:nvPr/>
        </p:nvSpPr>
        <p:spPr>
          <a:xfrm>
            <a:off x="4572000" y="1214428"/>
            <a:ext cx="4149483" cy="3125032"/>
          </a:xfrm>
          <a:prstGeom prst="roundRect">
            <a:avLst>
              <a:gd name="adj" fmla="val 4004"/>
            </a:avLst>
          </a:prstGeom>
          <a:gradFill>
            <a:gsLst>
              <a:gs pos="57000">
                <a:schemeClr val="bg1">
                  <a:lumMod val="95000"/>
                </a:schemeClr>
              </a:gs>
              <a:gs pos="0">
                <a:srgbClr val="383838"/>
              </a:gs>
              <a:gs pos="54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solidFill>
              <a:schemeClr val="bg1">
                <a:lumMod val="65000"/>
              </a:schemeClr>
            </a:solidFill>
          </a:ln>
          <a:effectLst>
            <a:outerShdw blurRad="152400" dist="2794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Shape 529">
            <a:extLst>
              <a:ext uri="{FF2B5EF4-FFF2-40B4-BE49-F238E27FC236}">
                <a16:creationId xmlns:a16="http://schemas.microsoft.com/office/drawing/2014/main" id="{84ACA66B-46E9-AC4C-A1EA-2A0B5DEDF3F8}"/>
              </a:ext>
            </a:extLst>
          </p:cNvPr>
          <p:cNvSpPr/>
          <p:nvPr/>
        </p:nvSpPr>
        <p:spPr>
          <a:xfrm>
            <a:off x="4786314" y="2071684"/>
            <a:ext cx="3715432" cy="2124900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  <a:effectLst>
            <a:innerShdw blurRad="165100">
              <a:prstClr val="black"/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Shape 531">
            <a:extLst>
              <a:ext uri="{FF2B5EF4-FFF2-40B4-BE49-F238E27FC236}">
                <a16:creationId xmlns:a16="http://schemas.microsoft.com/office/drawing/2014/main" id="{A2DC185E-F419-084B-8440-B8EDD6EEB191}"/>
              </a:ext>
            </a:extLst>
          </p:cNvPr>
          <p:cNvSpPr/>
          <p:nvPr/>
        </p:nvSpPr>
        <p:spPr>
          <a:xfrm>
            <a:off x="4590472" y="1295341"/>
            <a:ext cx="4196370" cy="6334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C2C2C"/>
              </a:buClr>
              <a:buSzPct val="25000"/>
            </a:pPr>
            <a:r>
              <a:rPr lang="pt-BR" sz="2500" b="1" dirty="0" err="1">
                <a:solidFill>
                  <a:srgbClr val="FFF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Multi-Gig</a:t>
            </a:r>
            <a:r>
              <a:rPr lang="pt-BR" sz="2500" b="1" dirty="0">
                <a:solidFill>
                  <a:srgbClr val="FFF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500" b="1" dirty="0">
                <a:solidFill>
                  <a:srgbClr val="FFF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IC</a:t>
            </a:r>
          </a:p>
          <a:p>
            <a:pPr lvl="0" algn="ctr">
              <a:buClr>
                <a:srgbClr val="2C2C2C"/>
              </a:buClr>
              <a:buSzPct val="25000"/>
            </a:pPr>
            <a:r>
              <a:rPr lang="en-US" altLang="zh-TW" sz="2500" b="1" dirty="0">
                <a:solidFill>
                  <a:schemeClr val="lt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Better compatibility</a:t>
            </a:r>
            <a:endParaRPr lang="zh-TW" altLang="en-US" sz="2500" b="1" dirty="0">
              <a:solidFill>
                <a:schemeClr val="lt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45DA00-189D-1043-8753-80AD0466B6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86512" y="2214560"/>
            <a:ext cx="1071570" cy="12858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418F0A-1A6F-E14C-BD6D-7E525080E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43" y="3126494"/>
            <a:ext cx="1861617" cy="10883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7F5F2E-7254-F641-92A6-129AFC6A9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114" y="2261069"/>
            <a:ext cx="1386804" cy="8107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3DC890-3DA0-0946-AD27-EF703DE15F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2214561"/>
            <a:ext cx="1466358" cy="8572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7AE802-0936-BA44-81C0-33A009FB8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3174" y="2214560"/>
            <a:ext cx="1466358" cy="8572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731812-F3AB-5744-ACFF-5F6FFC959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6744" y="3214692"/>
            <a:ext cx="1592314" cy="930892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27518295-FD36-C74D-8887-DDA1CB647B3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29190" y="2214560"/>
            <a:ext cx="1214446" cy="8700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A9947CB-E04E-424D-AEDD-386DD0A29BD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8082" y="2285998"/>
            <a:ext cx="1203318" cy="10715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2D9203A-D875-2B4A-BD39-21916BA70AA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4" y="3143254"/>
            <a:ext cx="1745663" cy="14547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F83877-30FF-BC4E-B124-F3DA32358BB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760" y="3143254"/>
            <a:ext cx="2389478" cy="149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47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C169-C780-4055-823F-A8D07165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2" y="91440"/>
            <a:ext cx="8393485" cy="822960"/>
          </a:xfrm>
        </p:spPr>
        <p:txBody>
          <a:bodyPr>
            <a:noAutofit/>
          </a:bodyPr>
          <a:lstStyle/>
          <a:p>
            <a:r>
              <a:rPr lang="en-US" altLang="ja-JP" sz="3000" dirty="0" err="1"/>
              <a:t>SilentNAS</a:t>
            </a:r>
            <a:r>
              <a:rPr lang="en-US" altLang="ja-JP" sz="3000" dirty="0"/>
              <a:t> family w</a:t>
            </a:r>
            <a:r>
              <a:rPr lang="en-US" altLang="ja-JP" sz="3000"/>
              <a:t>/ </a:t>
            </a:r>
            <a:r>
              <a:rPr lang="en-US" altLang="zh-TW" sz="3000" dirty="0"/>
              <a:t>0 dB </a:t>
            </a:r>
            <a:r>
              <a:rPr lang="en-US" altLang="zh-TW" sz="3000"/>
              <a:t>&amp; </a:t>
            </a:r>
            <a:r>
              <a:rPr lang="en-US" altLang="zh-TW" sz="3000" dirty="0"/>
              <a:t>high </a:t>
            </a:r>
            <a:r>
              <a:rPr lang="en-US" altLang="zh-TW" sz="3000"/>
              <a:t>performance</a:t>
            </a:r>
            <a:endParaRPr lang="en-US" sz="3000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253D933F-00E1-41A9-B297-5FB2466886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64" y="1856265"/>
            <a:ext cx="3818366" cy="23831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E6D608-927B-416F-953E-FE359C415055}"/>
              </a:ext>
            </a:extLst>
          </p:cNvPr>
          <p:cNvSpPr txBox="1"/>
          <p:nvPr/>
        </p:nvSpPr>
        <p:spPr>
          <a:xfrm>
            <a:off x="5062919" y="3716241"/>
            <a:ext cx="2580714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i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HS-453DX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F2736B-1D65-49BA-BBBC-56CEABEA69A1}"/>
              </a:ext>
            </a:extLst>
          </p:cNvPr>
          <p:cNvSpPr txBox="1"/>
          <p:nvPr/>
        </p:nvSpPr>
        <p:spPr>
          <a:xfrm>
            <a:off x="768742" y="3651692"/>
            <a:ext cx="2592332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i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HS-251+</a:t>
            </a:r>
          </a:p>
        </p:txBody>
      </p:sp>
      <p:pic>
        <p:nvPicPr>
          <p:cNvPr id="21" name="Picture 21">
            <a:extLst>
              <a:ext uri="{FF2B5EF4-FFF2-40B4-BE49-F238E27FC236}">
                <a16:creationId xmlns:a16="http://schemas.microsoft.com/office/drawing/2014/main" id="{9361BE37-8022-4653-ABB7-DACBF62962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8382" y="2292161"/>
            <a:ext cx="448237" cy="148926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37AF642-A8A2-4011-BD8D-8630FC7EE240}"/>
              </a:ext>
            </a:extLst>
          </p:cNvPr>
          <p:cNvSpPr txBox="1"/>
          <p:nvPr/>
        </p:nvSpPr>
        <p:spPr>
          <a:xfrm>
            <a:off x="466164" y="1212623"/>
            <a:ext cx="4210571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Quad-core </a:t>
            </a: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Celeron J1900</a:t>
            </a:r>
            <a:endParaRPr lang="en-US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 DDR3L 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RAM</a:t>
            </a:r>
            <a:r>
              <a:rPr 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 expandable</a:t>
            </a:r>
            <a:r>
              <a:rPr 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1080p HDMI 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output and transcoding</a:t>
            </a: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1</a:t>
            </a: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LAN ports</a:t>
            </a: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ja-JP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3Gb/s </a:t>
            </a: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HDD 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ports</a:t>
            </a:r>
            <a:endParaRPr lang="ja-JP" altLang="en-US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648C81A-C652-4EB9-9A97-FCBB748922E1}"/>
              </a:ext>
            </a:extLst>
          </p:cNvPr>
          <p:cNvSpPr txBox="1"/>
          <p:nvPr/>
        </p:nvSpPr>
        <p:spPr>
          <a:xfrm>
            <a:off x="4758016" y="1212623"/>
            <a:ext cx="4502525" cy="181588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Quad-core </a:t>
            </a: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Celeron J4105</a:t>
            </a:r>
            <a:endParaRPr lang="en-US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GB/8 GB DDR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RAM</a:t>
            </a: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</a:t>
            </a: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expandable to </a:t>
            </a:r>
            <a:r>
              <a:rPr lang="ja-JP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GB)</a:t>
            </a: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4K HDMI output and transcoding</a:t>
            </a:r>
            <a:endParaRPr lang="ja-JP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10GbE LAN (10G/5G/2.5G/1G) +</a:t>
            </a:r>
          </a:p>
          <a:p>
            <a:pPr>
              <a:buClr>
                <a:schemeClr val="accent4">
                  <a:lumMod val="40000"/>
                  <a:lumOff val="60000"/>
                </a:schemeClr>
              </a:buClr>
              <a:buSzPct val="70000"/>
            </a:pP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1 x 1GbE LAN port</a:t>
            </a: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SATA 6Gb/s HDD ports + </a:t>
            </a:r>
          </a:p>
          <a:p>
            <a:pPr>
              <a:buClr>
                <a:schemeClr val="accent4">
                  <a:lumMod val="40000"/>
                  <a:lumOff val="60000"/>
                </a:schemeClr>
              </a:buClr>
              <a:buSzPct val="70000"/>
            </a:pPr>
            <a:r>
              <a:rPr lang="en-US" altLang="ja-JP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2 x M.2 SATA 2280 6Gb/s SSD slots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154833E5-1B6C-401E-B48A-C2DDAA852E54}"/>
              </a:ext>
            </a:extLst>
          </p:cNvPr>
          <p:cNvGrpSpPr/>
          <p:nvPr/>
        </p:nvGrpSpPr>
        <p:grpSpPr>
          <a:xfrm>
            <a:off x="2678316" y="4411266"/>
            <a:ext cx="4595912" cy="640794"/>
            <a:chOff x="3295353" y="4424365"/>
            <a:chExt cx="3057923" cy="426357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1AD6F156-246D-4E69-B7B6-922DC0C158DA}"/>
                </a:ext>
              </a:extLst>
            </p:cNvPr>
            <p:cNvGrpSpPr/>
            <p:nvPr/>
          </p:nvGrpSpPr>
          <p:grpSpPr>
            <a:xfrm>
              <a:off x="3295353" y="4424365"/>
              <a:ext cx="3057923" cy="426357"/>
              <a:chOff x="3295353" y="4424365"/>
              <a:chExt cx="3057923" cy="426357"/>
            </a:xfrm>
          </p:grpSpPr>
          <p:pic>
            <p:nvPicPr>
              <p:cNvPr id="25" name="Picture 25">
                <a:extLst>
                  <a:ext uri="{FF2B5EF4-FFF2-40B4-BE49-F238E27FC236}">
                    <a16:creationId xmlns:a16="http://schemas.microsoft.com/office/drawing/2014/main" id="{E0AD5A87-BC58-4C1C-9ECF-2FBA004DA1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95353" y="4424365"/>
                <a:ext cx="318380" cy="423493"/>
              </a:xfrm>
              <a:prstGeom prst="rect">
                <a:avLst/>
              </a:prstGeom>
            </p:spPr>
          </p:pic>
          <p:pic>
            <p:nvPicPr>
              <p:cNvPr id="27" name="Picture 27">
                <a:extLst>
                  <a:ext uri="{FF2B5EF4-FFF2-40B4-BE49-F238E27FC236}">
                    <a16:creationId xmlns:a16="http://schemas.microsoft.com/office/drawing/2014/main" id="{993FF51E-95C2-40F9-8002-EA6DA6A0C5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72762" y="4479258"/>
                <a:ext cx="980514" cy="315446"/>
              </a:xfrm>
              <a:prstGeom prst="rect">
                <a:avLst/>
              </a:prstGeom>
            </p:spPr>
          </p:pic>
          <p:pic>
            <p:nvPicPr>
              <p:cNvPr id="12" name="圖形 7">
                <a:extLst>
                  <a:ext uri="{FF2B5EF4-FFF2-40B4-BE49-F238E27FC236}">
                    <a16:creationId xmlns:a16="http://schemas.microsoft.com/office/drawing/2014/main" id="{10B15946-F5E0-4EBF-9A52-084B43B9DE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808376" y="4424365"/>
                <a:ext cx="363452" cy="426357"/>
              </a:xfrm>
              <a:prstGeom prst="rect">
                <a:avLst/>
              </a:prstGeom>
            </p:spPr>
          </p:pic>
          <p:pic>
            <p:nvPicPr>
              <p:cNvPr id="10" name="圖形 9">
                <a:extLst>
                  <a:ext uri="{FF2B5EF4-FFF2-40B4-BE49-F238E27FC236}">
                    <a16:creationId xmlns:a16="http://schemas.microsoft.com/office/drawing/2014/main" id="{CD4A81BE-63EB-414A-99B7-E483F95436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297766" y="4557982"/>
                <a:ext cx="995123" cy="232537"/>
              </a:xfrm>
              <a:prstGeom prst="rect">
                <a:avLst/>
              </a:prstGeom>
            </p:spPr>
          </p:pic>
        </p:grpSp>
        <p:pic>
          <p:nvPicPr>
            <p:cNvPr id="9" name="圖形 7">
              <a:extLst>
                <a:ext uri="{FF2B5EF4-FFF2-40B4-BE49-F238E27FC236}">
                  <a16:creationId xmlns:a16="http://schemas.microsoft.com/office/drawing/2014/main" id="{10B15946-F5E0-4EBF-9A52-084B43B9D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08376" y="4424365"/>
              <a:ext cx="363452" cy="426357"/>
            </a:xfrm>
            <a:prstGeom prst="rect">
              <a:avLst/>
            </a:prstGeom>
          </p:spPr>
        </p:pic>
      </p:grpSp>
      <p:pic>
        <p:nvPicPr>
          <p:cNvPr id="19" name="圖片 18">
            <a:extLst>
              <a:ext uri="{FF2B5EF4-FFF2-40B4-BE49-F238E27FC236}">
                <a16:creationId xmlns:a16="http://schemas.microsoft.com/office/drawing/2014/main" id="{65697D20-983B-4ADF-8DCD-85BA9288A67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9669" y="2948795"/>
            <a:ext cx="3728713" cy="8326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F5D619-1B18-8D46-8225-3636C042DD58}"/>
              </a:ext>
            </a:extLst>
          </p:cNvPr>
          <p:cNvSpPr txBox="1"/>
          <p:nvPr/>
        </p:nvSpPr>
        <p:spPr>
          <a:xfrm>
            <a:off x="110833" y="4329401"/>
            <a:ext cx="2378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*</a:t>
            </a:r>
            <a:r>
              <a:rPr lang="en-US" altLang="zh-CN" sz="10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The noise level will vary based on the drive used.</a:t>
            </a:r>
            <a:endParaRPr lang="en-US" sz="1000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852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9DDA8-9055-2C49-B7BA-8BAE45BCE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10GbE</a:t>
            </a:r>
            <a:r>
              <a:rPr lang="zh-TW" altLang="en-US"/>
              <a:t> </a:t>
            </a:r>
            <a:r>
              <a:rPr lang="en-US" altLang="zh-TW"/>
              <a:t>performance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F19A28-372A-5643-AF25-444768F33702}"/>
              </a:ext>
            </a:extLst>
          </p:cNvPr>
          <p:cNvSpPr/>
          <p:nvPr/>
        </p:nvSpPr>
        <p:spPr>
          <a:xfrm>
            <a:off x="1681090" y="4721470"/>
            <a:ext cx="67595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Environment:</a:t>
            </a:r>
            <a:r>
              <a:rPr lang="en-US" sz="1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HS-453DX: 2 x 2.5" 240GB SSD + 2 x M.2 SSD, RAID 5, QTS 4.4.0, 4GB RAM, thick volume</a:t>
            </a:r>
          </a:p>
          <a:p>
            <a:r>
              <a:rPr lang="en-US" altLang="ja-JP" sz="1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</a:t>
            </a:r>
            <a:r>
              <a:rPr lang="ja-JP" altLang="en-US" sz="10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PC: Windows 10 Pro, Intel Core-i7 4770 3.4GHz, 16GB RAM, LAN-10G2T-X550 MTU 9000</a:t>
            </a:r>
            <a:endParaRPr lang="en-US" sz="1000" b="0" i="0" dirty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圓角矩形 73">
            <a:extLst>
              <a:ext uri="{FF2B5EF4-FFF2-40B4-BE49-F238E27FC236}">
                <a16:creationId xmlns:a16="http://schemas.microsoft.com/office/drawing/2014/main" id="{DE9561E7-6CD5-4841-8D78-862009E09714}"/>
              </a:ext>
            </a:extLst>
          </p:cNvPr>
          <p:cNvSpPr/>
          <p:nvPr/>
        </p:nvSpPr>
        <p:spPr>
          <a:xfrm>
            <a:off x="1786737" y="1258081"/>
            <a:ext cx="2351315" cy="3219728"/>
          </a:xfrm>
          <a:prstGeom prst="roundRect">
            <a:avLst>
              <a:gd name="adj" fmla="val 8630"/>
            </a:avLst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圓角矩形 74">
            <a:extLst>
              <a:ext uri="{FF2B5EF4-FFF2-40B4-BE49-F238E27FC236}">
                <a16:creationId xmlns:a16="http://schemas.microsoft.com/office/drawing/2014/main" id="{6060CEFC-190F-45B9-BFC5-E903189F6A85}"/>
              </a:ext>
            </a:extLst>
          </p:cNvPr>
          <p:cNvSpPr/>
          <p:nvPr/>
        </p:nvSpPr>
        <p:spPr>
          <a:xfrm>
            <a:off x="5189240" y="1258081"/>
            <a:ext cx="2351315" cy="3219728"/>
          </a:xfrm>
          <a:prstGeom prst="roundRect">
            <a:avLst>
              <a:gd name="adj" fmla="val 8630"/>
            </a:avLst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81">
            <a:extLst>
              <a:ext uri="{FF2B5EF4-FFF2-40B4-BE49-F238E27FC236}">
                <a16:creationId xmlns:a16="http://schemas.microsoft.com/office/drawing/2014/main" id="{D2E9A8F5-025A-4943-B6CA-712849F2C120}"/>
              </a:ext>
            </a:extLst>
          </p:cNvPr>
          <p:cNvSpPr txBox="1"/>
          <p:nvPr/>
        </p:nvSpPr>
        <p:spPr>
          <a:xfrm>
            <a:off x="2049583" y="3689549"/>
            <a:ext cx="828137" cy="4078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Read</a:t>
            </a:r>
            <a:endParaRPr lang="zh-TW" sz="1000" b="1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Shape 82">
            <a:extLst>
              <a:ext uri="{FF2B5EF4-FFF2-40B4-BE49-F238E27FC236}">
                <a16:creationId xmlns:a16="http://schemas.microsoft.com/office/drawing/2014/main" id="{830A2868-3415-4360-BC15-A81D7C9BB1BE}"/>
              </a:ext>
            </a:extLst>
          </p:cNvPr>
          <p:cNvSpPr txBox="1"/>
          <p:nvPr/>
        </p:nvSpPr>
        <p:spPr>
          <a:xfrm>
            <a:off x="3045401" y="3689549"/>
            <a:ext cx="828137" cy="4078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Write</a:t>
            </a:r>
            <a:endParaRPr lang="zh-TW" sz="1000" b="1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8" name="Shape 92">
            <a:extLst>
              <a:ext uri="{FF2B5EF4-FFF2-40B4-BE49-F238E27FC236}">
                <a16:creationId xmlns:a16="http://schemas.microsoft.com/office/drawing/2014/main" id="{C985AF1E-262D-45D7-94D1-D5428BB476EE}"/>
              </a:ext>
            </a:extLst>
          </p:cNvPr>
          <p:cNvSpPr txBox="1"/>
          <p:nvPr/>
        </p:nvSpPr>
        <p:spPr>
          <a:xfrm>
            <a:off x="1007851" y="3549665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0</a:t>
            </a:r>
          </a:p>
        </p:txBody>
      </p:sp>
      <p:sp>
        <p:nvSpPr>
          <p:cNvPr id="24" name="Shape 100">
            <a:extLst>
              <a:ext uri="{FF2B5EF4-FFF2-40B4-BE49-F238E27FC236}">
                <a16:creationId xmlns:a16="http://schemas.microsoft.com/office/drawing/2014/main" id="{A9F5B728-2FF2-4139-92E1-74C1B61DA1E3}"/>
              </a:ext>
            </a:extLst>
          </p:cNvPr>
          <p:cNvSpPr txBox="1"/>
          <p:nvPr/>
        </p:nvSpPr>
        <p:spPr>
          <a:xfrm>
            <a:off x="5189255" y="4000814"/>
            <a:ext cx="2351054" cy="47699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1 x 10GbE </a:t>
            </a:r>
          </a:p>
          <a:p>
            <a:pPr algn="ctr">
              <a:buClr>
                <a:srgbClr val="9F5900"/>
              </a:buClr>
              <a:buSzPct val="250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encrypted volume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101">
            <a:extLst>
              <a:ext uri="{FF2B5EF4-FFF2-40B4-BE49-F238E27FC236}">
                <a16:creationId xmlns:a16="http://schemas.microsoft.com/office/drawing/2014/main" id="{12A01D2D-5C86-430C-992F-5ED978877388}"/>
              </a:ext>
            </a:extLst>
          </p:cNvPr>
          <p:cNvSpPr txBox="1"/>
          <p:nvPr/>
        </p:nvSpPr>
        <p:spPr>
          <a:xfrm>
            <a:off x="1786737" y="4000811"/>
            <a:ext cx="2351315" cy="47699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1 x 10GbE</a:t>
            </a:r>
          </a:p>
        </p:txBody>
      </p:sp>
      <p:sp>
        <p:nvSpPr>
          <p:cNvPr id="28" name="Shape 81">
            <a:extLst>
              <a:ext uri="{FF2B5EF4-FFF2-40B4-BE49-F238E27FC236}">
                <a16:creationId xmlns:a16="http://schemas.microsoft.com/office/drawing/2014/main" id="{9BF3C858-75A8-4D1C-8DC7-58F29C5F6F88}"/>
              </a:ext>
            </a:extLst>
          </p:cNvPr>
          <p:cNvSpPr txBox="1"/>
          <p:nvPr/>
        </p:nvSpPr>
        <p:spPr>
          <a:xfrm>
            <a:off x="5454151" y="3689549"/>
            <a:ext cx="828137" cy="4078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Read</a:t>
            </a:r>
            <a:endParaRPr lang="zh-TW" sz="1000" b="1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Shape 82">
            <a:extLst>
              <a:ext uri="{FF2B5EF4-FFF2-40B4-BE49-F238E27FC236}">
                <a16:creationId xmlns:a16="http://schemas.microsoft.com/office/drawing/2014/main" id="{CBE9B940-DCB8-4743-8DF9-4F20A770DF56}"/>
              </a:ext>
            </a:extLst>
          </p:cNvPr>
          <p:cNvSpPr txBox="1"/>
          <p:nvPr/>
        </p:nvSpPr>
        <p:spPr>
          <a:xfrm>
            <a:off x="6447590" y="3689549"/>
            <a:ext cx="828137" cy="4078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Write</a:t>
            </a:r>
            <a:endParaRPr lang="zh-TW" sz="1000" b="1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1219FAC4-CC61-438F-8D93-2AEDD13BE113}"/>
              </a:ext>
            </a:extLst>
          </p:cNvPr>
          <p:cNvGrpSpPr/>
          <p:nvPr/>
        </p:nvGrpSpPr>
        <p:grpSpPr>
          <a:xfrm>
            <a:off x="1481523" y="1369837"/>
            <a:ext cx="6210489" cy="2325750"/>
            <a:chOff x="3211849" y="1319826"/>
            <a:chExt cx="4950804" cy="2325750"/>
          </a:xfrm>
        </p:grpSpPr>
        <p:cxnSp>
          <p:nvCxnSpPr>
            <p:cNvPr id="10" name="Shape 90">
              <a:extLst>
                <a:ext uri="{FF2B5EF4-FFF2-40B4-BE49-F238E27FC236}">
                  <a16:creationId xmlns:a16="http://schemas.microsoft.com/office/drawing/2014/main" id="{19C154E5-9F88-4538-B42F-6A3C562C4E55}"/>
                </a:ext>
              </a:extLst>
            </p:cNvPr>
            <p:cNvCxnSpPr/>
            <p:nvPr/>
          </p:nvCxnSpPr>
          <p:spPr>
            <a:xfrm>
              <a:off x="3211849" y="3311197"/>
              <a:ext cx="4950776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Shape 89">
              <a:extLst>
                <a:ext uri="{FF2B5EF4-FFF2-40B4-BE49-F238E27FC236}">
                  <a16:creationId xmlns:a16="http://schemas.microsoft.com/office/drawing/2014/main" id="{53278813-92AC-40FF-AAFD-F05722ACC7D5}"/>
                </a:ext>
              </a:extLst>
            </p:cNvPr>
            <p:cNvCxnSpPr/>
            <p:nvPr/>
          </p:nvCxnSpPr>
          <p:spPr>
            <a:xfrm>
              <a:off x="3211851" y="2979302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Shape 93">
              <a:extLst>
                <a:ext uri="{FF2B5EF4-FFF2-40B4-BE49-F238E27FC236}">
                  <a16:creationId xmlns:a16="http://schemas.microsoft.com/office/drawing/2014/main" id="{29E06D49-2B74-4719-B44B-BF1620096F51}"/>
                </a:ext>
              </a:extLst>
            </p:cNvPr>
            <p:cNvCxnSpPr/>
            <p:nvPr/>
          </p:nvCxnSpPr>
          <p:spPr>
            <a:xfrm>
              <a:off x="3211851" y="3643092"/>
              <a:ext cx="4950802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Shape 89">
              <a:extLst>
                <a:ext uri="{FF2B5EF4-FFF2-40B4-BE49-F238E27FC236}">
                  <a16:creationId xmlns:a16="http://schemas.microsoft.com/office/drawing/2014/main" id="{AA2A23ED-9110-41F5-9881-B3B179898C99}"/>
                </a:ext>
              </a:extLst>
            </p:cNvPr>
            <p:cNvCxnSpPr/>
            <p:nvPr/>
          </p:nvCxnSpPr>
          <p:spPr>
            <a:xfrm>
              <a:off x="3211851" y="2647407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Shape 89">
              <a:extLst>
                <a:ext uri="{FF2B5EF4-FFF2-40B4-BE49-F238E27FC236}">
                  <a16:creationId xmlns:a16="http://schemas.microsoft.com/office/drawing/2014/main" id="{E2C7AB57-A500-434A-9D1C-75B0A8C8371B}"/>
                </a:ext>
              </a:extLst>
            </p:cNvPr>
            <p:cNvCxnSpPr/>
            <p:nvPr/>
          </p:nvCxnSpPr>
          <p:spPr>
            <a:xfrm>
              <a:off x="3211851" y="2315512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Shape 89">
              <a:extLst>
                <a:ext uri="{FF2B5EF4-FFF2-40B4-BE49-F238E27FC236}">
                  <a16:creationId xmlns:a16="http://schemas.microsoft.com/office/drawing/2014/main" id="{138D038E-5F1F-45B5-81A9-AB3EBD7AD288}"/>
                </a:ext>
              </a:extLst>
            </p:cNvPr>
            <p:cNvCxnSpPr/>
            <p:nvPr/>
          </p:nvCxnSpPr>
          <p:spPr>
            <a:xfrm>
              <a:off x="3211851" y="1983617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Shape 89">
              <a:extLst>
                <a:ext uri="{FF2B5EF4-FFF2-40B4-BE49-F238E27FC236}">
                  <a16:creationId xmlns:a16="http://schemas.microsoft.com/office/drawing/2014/main" id="{EC844304-EB07-4147-AA6B-BF2A04377635}"/>
                </a:ext>
              </a:extLst>
            </p:cNvPr>
            <p:cNvCxnSpPr/>
            <p:nvPr/>
          </p:nvCxnSpPr>
          <p:spPr>
            <a:xfrm>
              <a:off x="3211851" y="1651722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Shape 89">
              <a:extLst>
                <a:ext uri="{FF2B5EF4-FFF2-40B4-BE49-F238E27FC236}">
                  <a16:creationId xmlns:a16="http://schemas.microsoft.com/office/drawing/2014/main" id="{9541C52C-CB2D-4008-9247-6E8224563AF1}"/>
                </a:ext>
              </a:extLst>
            </p:cNvPr>
            <p:cNvCxnSpPr/>
            <p:nvPr/>
          </p:nvCxnSpPr>
          <p:spPr>
            <a:xfrm>
              <a:off x="3211851" y="1319826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" name="Shape 89">
            <a:extLst>
              <a:ext uri="{FF2B5EF4-FFF2-40B4-BE49-F238E27FC236}">
                <a16:creationId xmlns:a16="http://schemas.microsoft.com/office/drawing/2014/main" id="{93E62B7F-2F61-4B17-A879-5D7E1D1D804F}"/>
              </a:ext>
            </a:extLst>
          </p:cNvPr>
          <p:cNvSpPr txBox="1"/>
          <p:nvPr/>
        </p:nvSpPr>
        <p:spPr>
          <a:xfrm>
            <a:off x="1274421" y="3745357"/>
            <a:ext cx="946442" cy="35491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9F5900"/>
              </a:buClr>
              <a:buSzPct val="25000"/>
            </a:pPr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TW" sz="800" b="1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</a:rPr>
              <a:t>MB/s)</a:t>
            </a:r>
            <a:endParaRPr lang="en-US" sz="800" b="1" i="0" u="none" strike="noStrike" cap="none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8" name="Shape 92">
            <a:extLst>
              <a:ext uri="{FF2B5EF4-FFF2-40B4-BE49-F238E27FC236}">
                <a16:creationId xmlns:a16="http://schemas.microsoft.com/office/drawing/2014/main" id="{3CB15367-0077-42A7-8F07-1D669E471A7A}"/>
              </a:ext>
            </a:extLst>
          </p:cNvPr>
          <p:cNvSpPr txBox="1"/>
          <p:nvPr/>
        </p:nvSpPr>
        <p:spPr>
          <a:xfrm>
            <a:off x="1007851" y="3234656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  <a:r>
              <a:rPr lang="en-US" alt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100</a:t>
            </a:r>
            <a:endParaRPr lang="zh-TW" sz="1000" b="1" i="0" u="none" strike="noStrike" cap="none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9" name="Shape 92">
            <a:extLst>
              <a:ext uri="{FF2B5EF4-FFF2-40B4-BE49-F238E27FC236}">
                <a16:creationId xmlns:a16="http://schemas.microsoft.com/office/drawing/2014/main" id="{6D1FB9FD-951C-4368-B528-BA7F4D17A808}"/>
              </a:ext>
            </a:extLst>
          </p:cNvPr>
          <p:cNvSpPr txBox="1"/>
          <p:nvPr/>
        </p:nvSpPr>
        <p:spPr>
          <a:xfrm>
            <a:off x="1007851" y="2908799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  <a:r>
              <a:rPr lang="en-US" alt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20</a:t>
            </a: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100" name="Shape 92">
            <a:extLst>
              <a:ext uri="{FF2B5EF4-FFF2-40B4-BE49-F238E27FC236}">
                <a16:creationId xmlns:a16="http://schemas.microsoft.com/office/drawing/2014/main" id="{0D0D701A-1AAE-442D-8AB2-8B6AD66C1876}"/>
              </a:ext>
            </a:extLst>
          </p:cNvPr>
          <p:cNvSpPr txBox="1"/>
          <p:nvPr/>
        </p:nvSpPr>
        <p:spPr>
          <a:xfrm>
            <a:off x="1007851" y="2597496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  <a:r>
              <a:rPr lang="en-US" alt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30</a:t>
            </a: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101" name="Shape 92">
            <a:extLst>
              <a:ext uri="{FF2B5EF4-FFF2-40B4-BE49-F238E27FC236}">
                <a16:creationId xmlns:a16="http://schemas.microsoft.com/office/drawing/2014/main" id="{2D470B9D-AFF5-4AE1-BA21-A78C937EEFD7}"/>
              </a:ext>
            </a:extLst>
          </p:cNvPr>
          <p:cNvSpPr txBox="1"/>
          <p:nvPr/>
        </p:nvSpPr>
        <p:spPr>
          <a:xfrm>
            <a:off x="1007851" y="2242583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  <a:r>
              <a:rPr lang="en-US" alt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40</a:t>
            </a: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102" name="Shape 92">
            <a:extLst>
              <a:ext uri="{FF2B5EF4-FFF2-40B4-BE49-F238E27FC236}">
                <a16:creationId xmlns:a16="http://schemas.microsoft.com/office/drawing/2014/main" id="{66775A15-D23C-4BF9-AF73-6B31D558FD07}"/>
              </a:ext>
            </a:extLst>
          </p:cNvPr>
          <p:cNvSpPr txBox="1"/>
          <p:nvPr/>
        </p:nvSpPr>
        <p:spPr>
          <a:xfrm>
            <a:off x="1007851" y="1921556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  <a:r>
              <a:rPr lang="en-US" alt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50</a:t>
            </a: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103" name="Shape 92">
            <a:extLst>
              <a:ext uri="{FF2B5EF4-FFF2-40B4-BE49-F238E27FC236}">
                <a16:creationId xmlns:a16="http://schemas.microsoft.com/office/drawing/2014/main" id="{84447458-61BF-4187-A03F-3588760C4CB8}"/>
              </a:ext>
            </a:extLst>
          </p:cNvPr>
          <p:cNvSpPr txBox="1"/>
          <p:nvPr/>
        </p:nvSpPr>
        <p:spPr>
          <a:xfrm>
            <a:off x="1007851" y="1575284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  <a:r>
              <a:rPr lang="en-US" alt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60</a:t>
            </a: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104" name="Shape 92">
            <a:extLst>
              <a:ext uri="{FF2B5EF4-FFF2-40B4-BE49-F238E27FC236}">
                <a16:creationId xmlns:a16="http://schemas.microsoft.com/office/drawing/2014/main" id="{D58055A2-B319-4355-85F0-C1E1046E6C5F}"/>
              </a:ext>
            </a:extLst>
          </p:cNvPr>
          <p:cNvSpPr txBox="1"/>
          <p:nvPr/>
        </p:nvSpPr>
        <p:spPr>
          <a:xfrm>
            <a:off x="1007851" y="1248493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  <a:r>
              <a:rPr lang="en-US" alt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70</a:t>
            </a:r>
            <a:r>
              <a:rPr lang="zh-TW" sz="1000" b="1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114" name="矩形: 圓角 113">
            <a:extLst>
              <a:ext uri="{FF2B5EF4-FFF2-40B4-BE49-F238E27FC236}">
                <a16:creationId xmlns:a16="http://schemas.microsoft.com/office/drawing/2014/main" id="{B5ADB1D4-5825-4C6F-89D5-B2B25F3B86BB}"/>
              </a:ext>
            </a:extLst>
          </p:cNvPr>
          <p:cNvSpPr/>
          <p:nvPr/>
        </p:nvSpPr>
        <p:spPr>
          <a:xfrm rot="16200000">
            <a:off x="1320003" y="2335343"/>
            <a:ext cx="2287296" cy="584375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chemeClr val="tx2">
                  <a:lumMod val="75000"/>
                </a:schemeClr>
              </a:gs>
              <a:gs pos="7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0917FE5D-E9F5-4C62-B4C3-3405915A89D0}"/>
              </a:ext>
            </a:extLst>
          </p:cNvPr>
          <p:cNvSpPr/>
          <p:nvPr/>
        </p:nvSpPr>
        <p:spPr>
          <a:xfrm rot="16200000">
            <a:off x="2380923" y="2400445"/>
            <a:ext cx="2157094" cy="58437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rgbClr val="1B2911"/>
              </a:gs>
              <a:gs pos="7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83">
            <a:extLst>
              <a:ext uri="{FF2B5EF4-FFF2-40B4-BE49-F238E27FC236}">
                <a16:creationId xmlns:a16="http://schemas.microsoft.com/office/drawing/2014/main" id="{C8D33BC8-A859-44BC-84C7-885A2E7639EE}"/>
              </a:ext>
            </a:extLst>
          </p:cNvPr>
          <p:cNvSpPr txBox="1"/>
          <p:nvPr/>
        </p:nvSpPr>
        <p:spPr>
          <a:xfrm>
            <a:off x="2208419" y="1510530"/>
            <a:ext cx="510464" cy="2761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677</a:t>
            </a:r>
            <a:endParaRPr lang="zh-TW" sz="12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5" name="Shape 83">
            <a:extLst>
              <a:ext uri="{FF2B5EF4-FFF2-40B4-BE49-F238E27FC236}">
                <a16:creationId xmlns:a16="http://schemas.microsoft.com/office/drawing/2014/main" id="{153294EB-10A2-4EC7-968F-11A1E1CE7F1C}"/>
              </a:ext>
            </a:extLst>
          </p:cNvPr>
          <p:cNvSpPr txBox="1"/>
          <p:nvPr/>
        </p:nvSpPr>
        <p:spPr>
          <a:xfrm>
            <a:off x="3204237" y="1644008"/>
            <a:ext cx="510464" cy="2761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648</a:t>
            </a:r>
            <a:endParaRPr lang="zh-TW" sz="12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AB29529A-A521-4D2F-9904-15BCC1846099}"/>
              </a:ext>
            </a:extLst>
          </p:cNvPr>
          <p:cNvSpPr/>
          <p:nvPr/>
        </p:nvSpPr>
        <p:spPr>
          <a:xfrm rot="16200000">
            <a:off x="4737895" y="2348666"/>
            <a:ext cx="2260649" cy="584375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chemeClr val="tx2">
                  <a:lumMod val="75000"/>
                </a:schemeClr>
              </a:gs>
              <a:gs pos="7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矩形: 圓角 116">
            <a:extLst>
              <a:ext uri="{FF2B5EF4-FFF2-40B4-BE49-F238E27FC236}">
                <a16:creationId xmlns:a16="http://schemas.microsoft.com/office/drawing/2014/main" id="{19557D1B-66D6-4256-BE99-3E5FA21D6D01}"/>
              </a:ext>
            </a:extLst>
          </p:cNvPr>
          <p:cNvSpPr/>
          <p:nvPr/>
        </p:nvSpPr>
        <p:spPr>
          <a:xfrm rot="16200000">
            <a:off x="5954875" y="2572209"/>
            <a:ext cx="1813566" cy="58437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rgbClr val="1B2911"/>
              </a:gs>
              <a:gs pos="7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Shape 83">
            <a:extLst>
              <a:ext uri="{FF2B5EF4-FFF2-40B4-BE49-F238E27FC236}">
                <a16:creationId xmlns:a16="http://schemas.microsoft.com/office/drawing/2014/main" id="{942B9BE1-28F5-46BE-8F2D-69DE37118EA0}"/>
              </a:ext>
            </a:extLst>
          </p:cNvPr>
          <p:cNvSpPr txBox="1"/>
          <p:nvPr/>
        </p:nvSpPr>
        <p:spPr>
          <a:xfrm>
            <a:off x="5612987" y="1551417"/>
            <a:ext cx="510464" cy="2761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676</a:t>
            </a:r>
            <a:endParaRPr lang="zh-TW" sz="12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7" name="Shape 83">
            <a:extLst>
              <a:ext uri="{FF2B5EF4-FFF2-40B4-BE49-F238E27FC236}">
                <a16:creationId xmlns:a16="http://schemas.microsoft.com/office/drawing/2014/main" id="{5C57CEB7-B9E7-4A65-9D4F-8772CD2A2D14}"/>
              </a:ext>
            </a:extLst>
          </p:cNvPr>
          <p:cNvSpPr txBox="1"/>
          <p:nvPr/>
        </p:nvSpPr>
        <p:spPr>
          <a:xfrm>
            <a:off x="6606426" y="1994934"/>
            <a:ext cx="510464" cy="2761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520</a:t>
            </a:r>
            <a:endParaRPr lang="zh-TW" sz="12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556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8563A-36FF-5647-927B-8AFC68A25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Install a 10GbE 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adapter to PC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Shape 407">
            <a:extLst>
              <a:ext uri="{FF2B5EF4-FFF2-40B4-BE49-F238E27FC236}">
                <a16:creationId xmlns:a16="http://schemas.microsoft.com/office/drawing/2014/main" id="{8FBF3888-049B-4660-8F5D-239B85B31853}"/>
              </a:ext>
            </a:extLst>
          </p:cNvPr>
          <p:cNvGrpSpPr/>
          <p:nvPr/>
        </p:nvGrpSpPr>
        <p:grpSpPr>
          <a:xfrm>
            <a:off x="5878773" y="3367288"/>
            <a:ext cx="2223533" cy="1320170"/>
            <a:chOff x="668450" y="4766673"/>
            <a:chExt cx="2963938" cy="1760227"/>
          </a:xfrm>
        </p:grpSpPr>
        <p:pic>
          <p:nvPicPr>
            <p:cNvPr id="7" name="Shape 408">
              <a:extLst>
                <a:ext uri="{FF2B5EF4-FFF2-40B4-BE49-F238E27FC236}">
                  <a16:creationId xmlns:a16="http://schemas.microsoft.com/office/drawing/2014/main" id="{A6E92467-EB7C-4712-87D9-B7BEC7CCF7F4}"/>
                </a:ext>
              </a:extLst>
            </p:cNvPr>
            <p:cNvPicPr preferRelativeResize="0"/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409">
              <a:extLst>
                <a:ext uri="{FF2B5EF4-FFF2-40B4-BE49-F238E27FC236}">
                  <a16:creationId xmlns:a16="http://schemas.microsoft.com/office/drawing/2014/main" id="{E232B7D3-269A-4654-9232-21099F557FDC}"/>
                </a:ext>
              </a:extLst>
            </p:cNvPr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Shape 410">
              <a:extLst>
                <a:ext uri="{FF2B5EF4-FFF2-40B4-BE49-F238E27FC236}">
                  <a16:creationId xmlns:a16="http://schemas.microsoft.com/office/drawing/2014/main" id="{17FA8D38-2734-4265-A87E-49230C4A1167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3635" y="5114856"/>
              <a:ext cx="1497519" cy="9229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Shape 411">
            <a:extLst>
              <a:ext uri="{FF2B5EF4-FFF2-40B4-BE49-F238E27FC236}">
                <a16:creationId xmlns:a16="http://schemas.microsoft.com/office/drawing/2014/main" id="{ECE2A9C4-F259-47D7-AE49-3C2674C1A8F0}"/>
              </a:ext>
            </a:extLst>
          </p:cNvPr>
          <p:cNvGrpSpPr/>
          <p:nvPr/>
        </p:nvGrpSpPr>
        <p:grpSpPr>
          <a:xfrm>
            <a:off x="5978020" y="1759418"/>
            <a:ext cx="2207741" cy="1293815"/>
            <a:chOff x="781450" y="2678441"/>
            <a:chExt cx="2942888" cy="1725087"/>
          </a:xfrm>
        </p:grpSpPr>
        <p:pic>
          <p:nvPicPr>
            <p:cNvPr id="11" name="Shape 412">
              <a:extLst>
                <a:ext uri="{FF2B5EF4-FFF2-40B4-BE49-F238E27FC236}">
                  <a16:creationId xmlns:a16="http://schemas.microsoft.com/office/drawing/2014/main" id="{BB829879-1863-4F25-9F5E-71D16A4C3D2A}"/>
                </a:ext>
              </a:extLst>
            </p:cNvPr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6725" y="2678441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Shape 413">
              <a:extLst>
                <a:ext uri="{FF2B5EF4-FFF2-40B4-BE49-F238E27FC236}">
                  <a16:creationId xmlns:a16="http://schemas.microsoft.com/office/drawing/2014/main" id="{A9DDFE99-329C-4ED5-BF07-75901AA70461}"/>
                </a:ext>
              </a:extLst>
            </p:cNvPr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450" y="3031928"/>
              <a:ext cx="1923605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Shape 414">
              <a:extLst>
                <a:ext uri="{FF2B5EF4-FFF2-40B4-BE49-F238E27FC236}">
                  <a16:creationId xmlns:a16="http://schemas.microsoft.com/office/drawing/2014/main" id="{A9EFA23B-5971-4A33-BCB5-E04F5E0BBBC5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8519" y="3078517"/>
              <a:ext cx="1367700" cy="8714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Shape 415">
            <a:extLst>
              <a:ext uri="{FF2B5EF4-FFF2-40B4-BE49-F238E27FC236}">
                <a16:creationId xmlns:a16="http://schemas.microsoft.com/office/drawing/2014/main" id="{4066679B-FF05-4E8D-9FCD-634E01001C6C}"/>
              </a:ext>
            </a:extLst>
          </p:cNvPr>
          <p:cNvSpPr txBox="1"/>
          <p:nvPr/>
        </p:nvSpPr>
        <p:spPr>
          <a:xfrm>
            <a:off x="5772800" y="3121838"/>
            <a:ext cx="2995056" cy="280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167900" lvl="1" indent="-167900">
              <a:lnSpc>
                <a:spcPct val="90000"/>
              </a:lnSpc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Linux 3.2, 3.10, 3.12, 4.2, </a:t>
            </a:r>
            <a:r>
              <a:rPr lang="zh-TW" altLang="en-US" sz="14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及</a:t>
            </a:r>
            <a:r>
              <a:rPr lang="en-US" altLang="zh-TW" sz="14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 4.4</a:t>
            </a:r>
            <a:endParaRPr sz="14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5" name="Shape 416">
            <a:extLst>
              <a:ext uri="{FF2B5EF4-FFF2-40B4-BE49-F238E27FC236}">
                <a16:creationId xmlns:a16="http://schemas.microsoft.com/office/drawing/2014/main" id="{A588D5BD-AF2F-4DD7-B0FF-F12D739CCDD1}"/>
              </a:ext>
            </a:extLst>
          </p:cNvPr>
          <p:cNvSpPr txBox="1"/>
          <p:nvPr/>
        </p:nvSpPr>
        <p:spPr>
          <a:xfrm>
            <a:off x="5762996" y="1434268"/>
            <a:ext cx="3381004" cy="36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167900" lvl="1" indent="-167900">
              <a:lnSpc>
                <a:spcPct val="90000"/>
              </a:lnSpc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Windows</a:t>
            </a:r>
            <a:r>
              <a:rPr lang="en-US" altLang="zh-TW" sz="1400" b="1" baseline="300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®</a:t>
            </a:r>
            <a:r>
              <a:rPr lang="en-US" altLang="zh-TW" sz="14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 10, 8.1, 8, 7 (32/64 bit)</a:t>
            </a:r>
            <a:endParaRPr sz="14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8" name="Shape 188">
            <a:extLst>
              <a:ext uri="{FF2B5EF4-FFF2-40B4-BE49-F238E27FC236}">
                <a16:creationId xmlns:a16="http://schemas.microsoft.com/office/drawing/2014/main" id="{5365D1A9-B13C-4F21-B887-78AE0FEBFAB2}"/>
              </a:ext>
            </a:extLst>
          </p:cNvPr>
          <p:cNvSpPr txBox="1"/>
          <p:nvPr/>
        </p:nvSpPr>
        <p:spPr>
          <a:xfrm>
            <a:off x="275953" y="1029855"/>
            <a:ext cx="7731215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QNAP QXG-10G1T </a:t>
            </a:r>
            <a:br>
              <a:rPr lang="en-US" altLang="zh-TW" sz="3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</a:br>
            <a:r>
              <a:rPr lang="en-US" altLang="zh-CN" sz="3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1-port 10G network adapter</a:t>
            </a:r>
            <a:endParaRPr lang="zh-TW" sz="3000" b="1" dirty="0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20A1A7AF-2627-48D4-A4BA-75EE43223535}"/>
              </a:ext>
            </a:extLst>
          </p:cNvPr>
          <p:cNvGrpSpPr/>
          <p:nvPr/>
        </p:nvGrpSpPr>
        <p:grpSpPr>
          <a:xfrm>
            <a:off x="-253925" y="1947866"/>
            <a:ext cx="7038306" cy="3285363"/>
            <a:chOff x="-295203" y="1996940"/>
            <a:chExt cx="7038306" cy="3285363"/>
          </a:xfrm>
        </p:grpSpPr>
        <p:sp>
          <p:nvSpPr>
            <p:cNvPr id="51" name="矩形: 圓角 50">
              <a:extLst>
                <a:ext uri="{FF2B5EF4-FFF2-40B4-BE49-F238E27FC236}">
                  <a16:creationId xmlns:a16="http://schemas.microsoft.com/office/drawing/2014/main" id="{B53210CF-39DF-4776-B89E-43F7E7E39511}"/>
                </a:ext>
              </a:extLst>
            </p:cNvPr>
            <p:cNvSpPr/>
            <p:nvPr/>
          </p:nvSpPr>
          <p:spPr>
            <a:xfrm>
              <a:off x="800100" y="3286125"/>
              <a:ext cx="1001355" cy="26705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B40F4144-D8F0-4F0C-8290-FFD00E03B7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31177" y="4533026"/>
              <a:ext cx="106244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ABADD5AF-EBC6-410F-A49B-78ACCE9604FA}"/>
                </a:ext>
              </a:extLst>
            </p:cNvPr>
            <p:cNvGrpSpPr/>
            <p:nvPr/>
          </p:nvGrpSpPr>
          <p:grpSpPr>
            <a:xfrm>
              <a:off x="-295203" y="1996940"/>
              <a:ext cx="7038306" cy="3285363"/>
              <a:chOff x="-107401" y="1402095"/>
              <a:chExt cx="7038306" cy="3285363"/>
            </a:xfrm>
          </p:grpSpPr>
          <p:pic>
            <p:nvPicPr>
              <p:cNvPr id="16" name="Picture 5" descr="C:\Users\user\Desktop\21_PPT對稿QNAP AQC107 10G網卡\_DSC1587.png">
                <a:extLst>
                  <a:ext uri="{FF2B5EF4-FFF2-40B4-BE49-F238E27FC236}">
                    <a16:creationId xmlns:a16="http://schemas.microsoft.com/office/drawing/2014/main" id="{57653440-8A0D-4213-83DD-E97C7F59CF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674321" y="1402095"/>
                <a:ext cx="5256584" cy="3285363"/>
              </a:xfrm>
              <a:prstGeom prst="rect">
                <a:avLst/>
              </a:prstGeom>
              <a:noFill/>
            </p:spPr>
          </p:pic>
          <p:sp>
            <p:nvSpPr>
              <p:cNvPr id="17" name="Shape 178">
                <a:extLst>
                  <a:ext uri="{FF2B5EF4-FFF2-40B4-BE49-F238E27FC236}">
                    <a16:creationId xmlns:a16="http://schemas.microsoft.com/office/drawing/2014/main" id="{E4077717-C91B-4DA6-B283-5710B2771DD8}"/>
                  </a:ext>
                </a:extLst>
              </p:cNvPr>
              <p:cNvSpPr txBox="1"/>
              <p:nvPr/>
            </p:nvSpPr>
            <p:spPr>
              <a:xfrm>
                <a:off x="-107401" y="1805770"/>
                <a:ext cx="2955900" cy="37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600" b="1"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10G/5G/2.5G/1G/100M</a:t>
                </a:r>
                <a:endParaRPr sz="16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endParaRPr>
              </a:p>
            </p:txBody>
          </p:sp>
          <p:sp>
            <p:nvSpPr>
              <p:cNvPr id="19" name="Shape 190">
                <a:extLst>
                  <a:ext uri="{FF2B5EF4-FFF2-40B4-BE49-F238E27FC236}">
                    <a16:creationId xmlns:a16="http://schemas.microsoft.com/office/drawing/2014/main" id="{7B8DD53D-8692-4DA3-A30B-098718CD455E}"/>
                  </a:ext>
                </a:extLst>
              </p:cNvPr>
              <p:cNvSpPr txBox="1"/>
              <p:nvPr/>
            </p:nvSpPr>
            <p:spPr>
              <a:xfrm>
                <a:off x="422227" y="2591057"/>
                <a:ext cx="2471082" cy="37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600" b="1" dirty="0"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PCIe  </a:t>
                </a:r>
                <a:r>
                  <a:rPr lang="zh-TW" sz="1600" b="1" dirty="0">
                    <a:solidFill>
                      <a:srgbClr val="FFFF00"/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Gen 3 x4 </a:t>
                </a:r>
                <a:r>
                  <a:rPr lang="en-US" altLang="zh-TW" sz="1600" b="1" dirty="0">
                    <a:solidFill>
                      <a:srgbClr val="FFFF00"/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 </a:t>
                </a:r>
                <a:r>
                  <a:rPr lang="en-US" altLang="zh-TW" sz="1600" b="1" dirty="0"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interface</a:t>
                </a:r>
                <a:endParaRPr sz="1600" b="1" dirty="0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endParaRPr>
              </a:p>
            </p:txBody>
          </p:sp>
          <p:grpSp>
            <p:nvGrpSpPr>
              <p:cNvPr id="36" name="群組 35">
                <a:extLst>
                  <a:ext uri="{FF2B5EF4-FFF2-40B4-BE49-F238E27FC236}">
                    <a16:creationId xmlns:a16="http://schemas.microsoft.com/office/drawing/2014/main" id="{9DCB5199-F41B-466C-9902-79A9761005D1}"/>
                  </a:ext>
                </a:extLst>
              </p:cNvPr>
              <p:cNvGrpSpPr/>
              <p:nvPr/>
            </p:nvGrpSpPr>
            <p:grpSpPr>
              <a:xfrm>
                <a:off x="463755" y="3019475"/>
                <a:ext cx="3155224" cy="918706"/>
                <a:chOff x="525606" y="2997846"/>
                <a:chExt cx="2905394" cy="1711347"/>
              </a:xfrm>
            </p:grpSpPr>
            <p:cxnSp>
              <p:nvCxnSpPr>
                <p:cNvPr id="26" name="直線接點 25">
                  <a:extLst>
                    <a:ext uri="{FF2B5EF4-FFF2-40B4-BE49-F238E27FC236}">
                      <a16:creationId xmlns:a16="http://schemas.microsoft.com/office/drawing/2014/main" id="{9163DF99-E2F8-437C-A138-F47AC4F579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411978" y="3021412"/>
                  <a:ext cx="1019022" cy="168778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線接點 26">
                  <a:extLst>
                    <a:ext uri="{FF2B5EF4-FFF2-40B4-BE49-F238E27FC236}">
                      <a16:creationId xmlns:a16="http://schemas.microsoft.com/office/drawing/2014/main" id="{5DBD3721-588F-44AB-B98B-9EF58E78CD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25606" y="2997846"/>
                  <a:ext cx="188637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群組 41">
                <a:extLst>
                  <a:ext uri="{FF2B5EF4-FFF2-40B4-BE49-F238E27FC236}">
                    <a16:creationId xmlns:a16="http://schemas.microsoft.com/office/drawing/2014/main" id="{0F16D9FA-F0C5-41EE-848A-81FC5D911BD4}"/>
                  </a:ext>
                </a:extLst>
              </p:cNvPr>
              <p:cNvGrpSpPr/>
              <p:nvPr/>
            </p:nvGrpSpPr>
            <p:grpSpPr>
              <a:xfrm>
                <a:off x="425786" y="2238017"/>
                <a:ext cx="2890027" cy="573063"/>
                <a:chOff x="425786" y="2238017"/>
                <a:chExt cx="2890027" cy="573063"/>
              </a:xfrm>
            </p:grpSpPr>
            <p:cxnSp>
              <p:nvCxnSpPr>
                <p:cNvPr id="39" name="直線接點 38">
                  <a:extLst>
                    <a:ext uri="{FF2B5EF4-FFF2-40B4-BE49-F238E27FC236}">
                      <a16:creationId xmlns:a16="http://schemas.microsoft.com/office/drawing/2014/main" id="{20B7BD32-2340-4DD4-B420-E3327BAD9F9D}"/>
                    </a:ext>
                  </a:extLst>
                </p:cNvPr>
                <p:cNvCxnSpPr/>
                <p:nvPr/>
              </p:nvCxnSpPr>
              <p:spPr>
                <a:xfrm flipH="1" flipV="1">
                  <a:off x="2667254" y="2238017"/>
                  <a:ext cx="648559" cy="57306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線接點 39">
                  <a:extLst>
                    <a:ext uri="{FF2B5EF4-FFF2-40B4-BE49-F238E27FC236}">
                      <a16:creationId xmlns:a16="http://schemas.microsoft.com/office/drawing/2014/main" id="{6DC60F92-3D33-4876-BD10-8573937279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5786" y="2238017"/>
                  <a:ext cx="2241468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29073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C0F6B-4E98-4BC4-A702-BDB92E33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70" y="91440"/>
            <a:ext cx="8393501" cy="812177"/>
          </a:xfrm>
        </p:spPr>
        <p:txBody>
          <a:bodyPr>
            <a:normAutofit/>
          </a:bodyPr>
          <a:lstStyle/>
          <a:p>
            <a:r>
              <a:rPr lang="en-US" altLang="zh-TW" dirty="0"/>
              <a:t>Mac users</a:t>
            </a:r>
            <a:r>
              <a:rPr lang="zh-TW" altLang="en-US"/>
              <a:t> </a:t>
            </a:r>
            <a:r>
              <a:rPr lang="en-US" altLang="zh-TW" dirty="0"/>
              <a:t>connect to 10GbE</a:t>
            </a: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C13F643-9A47-48CF-87EA-FA0E8808F5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4229099"/>
          </a:xfrm>
          <a:prstGeom prst="rect">
            <a:avLst/>
          </a:prstGeom>
        </p:spPr>
      </p:pic>
      <p:pic>
        <p:nvPicPr>
          <p:cNvPr id="4" name="圖片 6">
            <a:extLst>
              <a:ext uri="{FF2B5EF4-FFF2-40B4-BE49-F238E27FC236}">
                <a16:creationId xmlns:a16="http://schemas.microsoft.com/office/drawing/2014/main" id="{6376619C-8D91-45AC-806D-E628847FBE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404" y="831610"/>
            <a:ext cx="1668847" cy="16656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57D7898-E84C-42A1-9664-E9A6702BDEFB}"/>
              </a:ext>
            </a:extLst>
          </p:cNvPr>
          <p:cNvSpPr txBox="1"/>
          <p:nvPr/>
        </p:nvSpPr>
        <p:spPr>
          <a:xfrm>
            <a:off x="1891222" y="1000438"/>
            <a:ext cx="2518520" cy="5309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en-US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en-US" sz="17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en-US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iMac Pro</a:t>
            </a:r>
            <a:endParaRPr lang="zh-TW" altLang="en-US" sz="17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en-US" sz="115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NBASE-T</a:t>
            </a:r>
            <a:r>
              <a:rPr lang="en-US" altLang="en-US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port with 1</a:t>
            </a:r>
            <a:r>
              <a:rPr lang="en-US" altLang="en-US" sz="115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0GbE</a:t>
            </a:r>
            <a:endParaRPr lang="zh-TW" altLang="en-US" sz="115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FDA961F-C597-4A2F-B5D9-63321CD7D3AD}"/>
              </a:ext>
            </a:extLst>
          </p:cNvPr>
          <p:cNvSpPr/>
          <p:nvPr/>
        </p:nvSpPr>
        <p:spPr>
          <a:xfrm>
            <a:off x="4860388" y="895438"/>
            <a:ext cx="42132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Mac with Thunderbolt 3 can connect to 10GbE with the QNAP QNA-T310G1T Thunderbolt 3 to</a:t>
            </a:r>
            <a:r>
              <a:rPr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10GBASE-T adapter</a:t>
            </a:r>
            <a:endParaRPr 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Box 32">
            <a:extLst>
              <a:ext uri="{FF2B5EF4-FFF2-40B4-BE49-F238E27FC236}">
                <a16:creationId xmlns:a16="http://schemas.microsoft.com/office/drawing/2014/main" id="{050474BE-1C4C-4E21-9C8E-DF773E40063F}"/>
              </a:ext>
            </a:extLst>
          </p:cNvPr>
          <p:cNvSpPr txBox="1"/>
          <p:nvPr/>
        </p:nvSpPr>
        <p:spPr>
          <a:xfrm>
            <a:off x="2698181" y="4290600"/>
            <a:ext cx="117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</a:rPr>
              <a:t>10GbE </a:t>
            </a:r>
          </a:p>
          <a:p>
            <a:pPr algn="ctr"/>
            <a:r>
              <a:rPr lang="en-US" altLang="zh-TW" b="1" dirty="0">
                <a:solidFill>
                  <a:schemeClr val="bg1"/>
                </a:solidFill>
              </a:rPr>
              <a:t>Ethernet</a:t>
            </a: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E9D4F2CC-AF2B-49C7-A25E-D42B9F1725C3}"/>
              </a:ext>
            </a:extLst>
          </p:cNvPr>
          <p:cNvSpPr/>
          <p:nvPr/>
        </p:nvSpPr>
        <p:spPr>
          <a:xfrm>
            <a:off x="2100439" y="2679220"/>
            <a:ext cx="510212" cy="5275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C66EF068-C7AF-40DD-AD0B-69F779792132}"/>
              </a:ext>
            </a:extLst>
          </p:cNvPr>
          <p:cNvSpPr txBox="1"/>
          <p:nvPr/>
        </p:nvSpPr>
        <p:spPr>
          <a:xfrm>
            <a:off x="1273801" y="4500944"/>
            <a:ext cx="1323818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Ethernet</a:t>
            </a:r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1969B60B-74E6-4C3A-A2BA-EA0AD1DCED0F}"/>
              </a:ext>
            </a:extLst>
          </p:cNvPr>
          <p:cNvSpPr txBox="1"/>
          <p:nvPr/>
        </p:nvSpPr>
        <p:spPr>
          <a:xfrm>
            <a:off x="1022693" y="4184944"/>
            <a:ext cx="1323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Thunderbolt 3</a:t>
            </a:r>
          </a:p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(USB-C)</a:t>
            </a:r>
          </a:p>
        </p:txBody>
      </p:sp>
      <p:sp>
        <p:nvSpPr>
          <p:cNvPr id="12" name="TextBox 32">
            <a:extLst>
              <a:ext uri="{FF2B5EF4-FFF2-40B4-BE49-F238E27FC236}">
                <a16:creationId xmlns:a16="http://schemas.microsoft.com/office/drawing/2014/main" id="{2B9856CC-E394-4DD1-986D-6A096640230B}"/>
              </a:ext>
            </a:extLst>
          </p:cNvPr>
          <p:cNvSpPr txBox="1"/>
          <p:nvPr/>
        </p:nvSpPr>
        <p:spPr>
          <a:xfrm>
            <a:off x="634632" y="4175829"/>
            <a:ext cx="568966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USB 3</a:t>
            </a: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A755B7B3-1EE5-433C-9DA5-1373FD871254}"/>
              </a:ext>
            </a:extLst>
          </p:cNvPr>
          <p:cNvSpPr txBox="1"/>
          <p:nvPr/>
        </p:nvSpPr>
        <p:spPr>
          <a:xfrm>
            <a:off x="0" y="4557713"/>
            <a:ext cx="1202241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SDXC card slot</a:t>
            </a: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7F08DE39-A61B-4801-AEFB-0A4C3F6E6217}"/>
              </a:ext>
            </a:extLst>
          </p:cNvPr>
          <p:cNvSpPr txBox="1"/>
          <p:nvPr/>
        </p:nvSpPr>
        <p:spPr>
          <a:xfrm>
            <a:off x="-213338" y="4196363"/>
            <a:ext cx="954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3.5mm </a:t>
            </a:r>
          </a:p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headphone</a:t>
            </a:r>
          </a:p>
        </p:txBody>
      </p:sp>
      <p:cxnSp>
        <p:nvCxnSpPr>
          <p:cNvPr id="15" name="直線單箭頭接點 10">
            <a:extLst>
              <a:ext uri="{FF2B5EF4-FFF2-40B4-BE49-F238E27FC236}">
                <a16:creationId xmlns:a16="http://schemas.microsoft.com/office/drawing/2014/main" id="{606655C8-0F49-4BA4-86D9-1BCEDF33319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51758" y="3306936"/>
            <a:ext cx="1361858" cy="633989"/>
          </a:xfrm>
          <a:prstGeom prst="bentConnector3">
            <a:avLst>
              <a:gd name="adj1" fmla="val 526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49">
            <a:extLst>
              <a:ext uri="{FF2B5EF4-FFF2-40B4-BE49-F238E27FC236}">
                <a16:creationId xmlns:a16="http://schemas.microsoft.com/office/drawing/2014/main" id="{E3520921-7A2F-4547-AFCE-6AE257CA0800}"/>
              </a:ext>
            </a:extLst>
          </p:cNvPr>
          <p:cNvSpPr/>
          <p:nvPr/>
        </p:nvSpPr>
        <p:spPr>
          <a:xfrm>
            <a:off x="4255613" y="1692159"/>
            <a:ext cx="2117778" cy="3137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FD3F2940-325B-4EC8-ABED-CA27ED16483A}"/>
              </a:ext>
            </a:extLst>
          </p:cNvPr>
          <p:cNvSpPr/>
          <p:nvPr/>
        </p:nvSpPr>
        <p:spPr>
          <a:xfrm>
            <a:off x="4340888" y="1684990"/>
            <a:ext cx="19414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</a:rPr>
              <a:t>QNA-T310G1T</a:t>
            </a:r>
          </a:p>
        </p:txBody>
      </p:sp>
      <p:grpSp>
        <p:nvGrpSpPr>
          <p:cNvPr id="18" name="群組 4">
            <a:extLst>
              <a:ext uri="{FF2B5EF4-FFF2-40B4-BE49-F238E27FC236}">
                <a16:creationId xmlns:a16="http://schemas.microsoft.com/office/drawing/2014/main" id="{B807A95E-B5C7-4E65-BF21-244A8D7FF2B8}"/>
              </a:ext>
            </a:extLst>
          </p:cNvPr>
          <p:cNvGrpSpPr/>
          <p:nvPr/>
        </p:nvGrpSpPr>
        <p:grpSpPr>
          <a:xfrm>
            <a:off x="3927324" y="1938649"/>
            <a:ext cx="2598038" cy="2100002"/>
            <a:chOff x="2682897" y="3202032"/>
            <a:chExt cx="2249143" cy="1817990"/>
          </a:xfrm>
        </p:grpSpPr>
        <p:pic>
          <p:nvPicPr>
            <p:cNvPr id="19" name="Picture 27">
              <a:extLst>
                <a:ext uri="{FF2B5EF4-FFF2-40B4-BE49-F238E27FC236}">
                  <a16:creationId xmlns:a16="http://schemas.microsoft.com/office/drawing/2014/main" id="{6F662BDC-31EC-40F9-84F6-F57CBE91A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2950" y="3202032"/>
              <a:ext cx="1259090" cy="1817990"/>
            </a:xfrm>
            <a:prstGeom prst="rect">
              <a:avLst/>
            </a:prstGeom>
          </p:spPr>
        </p:pic>
        <p:pic>
          <p:nvPicPr>
            <p:cNvPr id="20" name="Picture 28">
              <a:extLst>
                <a:ext uri="{FF2B5EF4-FFF2-40B4-BE49-F238E27FC236}">
                  <a16:creationId xmlns:a16="http://schemas.microsoft.com/office/drawing/2014/main" id="{99F54ACE-1B79-435E-9BFA-935EADF9C5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>
            <a:xfrm>
              <a:off x="2682897" y="4194167"/>
              <a:ext cx="1333604" cy="778099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id="{4D6D06E4-6A4E-470D-BD0E-3350724BD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943589" y="3576378"/>
              <a:ext cx="967494" cy="682538"/>
            </a:xfrm>
            <a:prstGeom prst="rect">
              <a:avLst/>
            </a:prstGeom>
          </p:spPr>
        </p:pic>
        <p:cxnSp>
          <p:nvCxnSpPr>
            <p:cNvPr id="22" name="直線接點 26">
              <a:extLst>
                <a:ext uri="{FF2B5EF4-FFF2-40B4-BE49-F238E27FC236}">
                  <a16:creationId xmlns:a16="http://schemas.microsoft.com/office/drawing/2014/main" id="{AA4A3E76-2D98-440C-91FC-F70E91BE3FEB}"/>
                </a:ext>
              </a:extLst>
            </p:cNvPr>
            <p:cNvCxnSpPr/>
            <p:nvPr/>
          </p:nvCxnSpPr>
          <p:spPr>
            <a:xfrm>
              <a:off x="2928926" y="4194297"/>
              <a:ext cx="928694" cy="158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圓角矩形 37">
              <a:extLst>
                <a:ext uri="{FF2B5EF4-FFF2-40B4-BE49-F238E27FC236}">
                  <a16:creationId xmlns:a16="http://schemas.microsoft.com/office/drawing/2014/main" id="{C9EE0123-BDCC-4DD4-A0CF-168819B98643}"/>
                </a:ext>
              </a:extLst>
            </p:cNvPr>
            <p:cNvSpPr/>
            <p:nvPr/>
          </p:nvSpPr>
          <p:spPr>
            <a:xfrm>
              <a:off x="2928926" y="3551355"/>
              <a:ext cx="928694" cy="1214446"/>
            </a:xfrm>
            <a:prstGeom prst="roundRect">
              <a:avLst>
                <a:gd name="adj" fmla="val 4675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8">
              <a:extLst>
                <a:ext uri="{FF2B5EF4-FFF2-40B4-BE49-F238E27FC236}">
                  <a16:creationId xmlns:a16="http://schemas.microsoft.com/office/drawing/2014/main" id="{F88559EB-83A9-4FE8-BABE-A92F4B13F4B5}"/>
                </a:ext>
              </a:extLst>
            </p:cNvPr>
            <p:cNvSpPr/>
            <p:nvPr/>
          </p:nvSpPr>
          <p:spPr>
            <a:xfrm>
              <a:off x="2928926" y="3363838"/>
              <a:ext cx="928694" cy="2057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矩形 22">
            <a:extLst>
              <a:ext uri="{FF2B5EF4-FFF2-40B4-BE49-F238E27FC236}">
                <a16:creationId xmlns:a16="http://schemas.microsoft.com/office/drawing/2014/main" id="{BF95B224-F58D-49EB-B511-228063E4BA71}"/>
              </a:ext>
            </a:extLst>
          </p:cNvPr>
          <p:cNvSpPr/>
          <p:nvPr/>
        </p:nvSpPr>
        <p:spPr>
          <a:xfrm>
            <a:off x="4158226" y="2062016"/>
            <a:ext cx="9829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rgbClr val="333333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NBASE-T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65900B37-EA71-48A2-93CC-8B011B24E81E}"/>
              </a:ext>
            </a:extLst>
          </p:cNvPr>
          <p:cNvSpPr/>
          <p:nvPr/>
        </p:nvSpPr>
        <p:spPr>
          <a:xfrm>
            <a:off x="4217456" y="3839739"/>
            <a:ext cx="3803422" cy="8771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100" b="1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Specs</a:t>
            </a:r>
          </a:p>
          <a:p>
            <a:r>
              <a:rPr lang="en-US" altLang="zh-TW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Controller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AQC107S-B1-C + AQX-N3F10-DRE-U3C</a:t>
            </a:r>
          </a:p>
          <a:p>
            <a:r>
              <a:rPr lang="en-US" altLang="zh-TW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Interfaces</a:t>
            </a: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Thunderbolt 3, 1 x 10GbE 10GBASE-T </a:t>
            </a: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r>
              <a:rPr lang="en-US" altLang="zh-TW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(10G/5G/2.5G/1G)*</a:t>
            </a:r>
            <a:endParaRPr lang="zh-TW" altLang="en-US" sz="1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 cable</a:t>
            </a: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CAT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6a/ CAT 7</a:t>
            </a:r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C8AAC927-A185-4AA6-BF37-1C05DD80B218}"/>
              </a:ext>
            </a:extLst>
          </p:cNvPr>
          <p:cNvSpPr/>
          <p:nvPr/>
        </p:nvSpPr>
        <p:spPr>
          <a:xfrm>
            <a:off x="4093834" y="4835998"/>
            <a:ext cx="2467342" cy="22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*Mac with macOS 10.13.3 (or newer) is required.</a:t>
            </a:r>
            <a:endParaRPr lang="zh-TW" altLang="zh-TW" sz="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pic>
        <p:nvPicPr>
          <p:cNvPr id="29" name="Picture 1">
            <a:extLst>
              <a:ext uri="{FF2B5EF4-FFF2-40B4-BE49-F238E27FC236}">
                <a16:creationId xmlns:a16="http://schemas.microsoft.com/office/drawing/2014/main" id="{42990448-1AC3-4167-A2C9-91CA4017DA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34" b="97199" l="6153" r="96697">
                        <a14:foregroundMark x1="56282" y1="11969" x2="56282" y2="11969"/>
                        <a14:foregroundMark x1="53692" y1="13752" x2="53692" y2="13752"/>
                        <a14:foregroundMark x1="53109" y1="8998" x2="53109" y2="8998"/>
                        <a14:foregroundMark x1="53497" y1="11290" x2="53497" y2="11290"/>
                        <a14:foregroundMark x1="53109" y1="15705" x2="49547" y2="26995"/>
                        <a14:foregroundMark x1="52915" y1="18676" x2="52915" y2="18676"/>
                        <a14:foregroundMark x1="53886" y1="11290" x2="10168" y2="89049"/>
                        <a14:foregroundMark x1="10168" y1="89049" x2="49727" y2="31758"/>
                        <a14:foregroundMark x1="35233" y1="47708" x2="16839" y2="90323"/>
                        <a14:foregroundMark x1="13666" y1="90832" x2="56153" y2="91766"/>
                        <a14:foregroundMark x1="56153" y1="91766" x2="76166" y2="89728"/>
                        <a14:foregroundMark x1="76166" y1="89728" x2="20790" y2="82683"/>
                        <a14:foregroundMark x1="7448" y1="94737" x2="50990" y2="96075"/>
                        <a14:foregroundMark x1="52720" y1="6112" x2="54987" y2="10781"/>
                        <a14:foregroundMark x1="54894" y1="2156" x2="49547" y2="15705"/>
                        <a14:foregroundMark x1="6153" y1="93548" x2="8420" y2="89813"/>
                        <a14:foregroundMark x1="68329" y1="95501" x2="86205" y2="94228"/>
                        <a14:foregroundMark x1="86205" y1="94228" x2="93652" y2="94668"/>
                        <a14:foregroundMark x1="68329" y1="96010" x2="88018" y2="96010"/>
                        <a14:foregroundMark x1="88018" y1="96010" x2="94502" y2="95439"/>
                        <a14:backgroundMark x1="56153" y1="21138" x2="46891" y2="43803"/>
                        <a14:backgroundMark x1="56477" y1="21562" x2="56477" y2="21562"/>
                        <a14:backgroundMark x1="56671" y1="20628" x2="56671" y2="24278"/>
                        <a14:backgroundMark x1="51425" y1="30475" x2="49158" y2="41256"/>
                        <a14:backgroundMark x1="51813" y1="28778" x2="50130" y2="38795"/>
                        <a14:backgroundMark x1="8549" y1="97199" x2="62111" y2="97708"/>
                        <a14:backgroundMark x1="58031" y1="97708" x2="67679" y2="96884"/>
                        <a14:backgroundMark x1="84196" y1="97533" x2="90868" y2="99151"/>
                        <a14:backgroundMark x1="88083" y1="98896" x2="91175" y2="97210"/>
                        <a14:backgroundMark x1="96275" y1="96150" x2="97863" y2="96010"/>
                        <a14:backgroundMark x1="95596" y1="96010" x2="95790" y2="97708"/>
                        <a14:backgroundMark x1="94819" y1="93934" x2="94819" y2="88115"/>
                        <a14:backgroundMark x1="94035" y1="94003" x2="94301" y2="87097"/>
                        <a14:backgroundMark x1="93912" y1="97199" x2="93921" y2="96968"/>
                        <a14:backgroundMark x1="6865" y1="96435" x2="26036" y2="96944"/>
                        <a14:backgroundMark x1="52720" y1="1358" x2="56153" y2="424"/>
                        <a14:backgroundMark x1="95984" y1="97963" x2="95013" y2="96944"/>
                        <a14:backgroundMark x1="95402" y1="97199" x2="96308" y2="98472"/>
                        <a14:backgroundMark x1="94106" y1="96435" x2="98575" y2="94228"/>
                        <a14:backgroundMark x1="96179" y1="97199" x2="98057" y2="99915"/>
                        <a14:backgroundMark x1="95402" y1="97453" x2="94301" y2="94992"/>
                        <a14:backgroundMark x1="94819" y1="92784" x2="92358" y2="87097"/>
                        <a14:backgroundMark x1="94430" y1="96944" x2="93912" y2="92020"/>
                        <a14:backgroundMark x1="94301" y1="98472" x2="95790" y2="97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2841" y="1734962"/>
            <a:ext cx="2673680" cy="203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6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8">
            <a:extLst>
              <a:ext uri="{FF2B5EF4-FFF2-40B4-BE49-F238E27FC236}">
                <a16:creationId xmlns:a16="http://schemas.microsoft.com/office/drawing/2014/main" id="{542889AE-C603-42CB-AFE2-B9436FEAB986}"/>
              </a:ext>
            </a:extLst>
          </p:cNvPr>
          <p:cNvSpPr/>
          <p:nvPr/>
        </p:nvSpPr>
        <p:spPr>
          <a:xfrm>
            <a:off x="5006489" y="1365446"/>
            <a:ext cx="3376670" cy="2232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8">
            <a:extLst>
              <a:ext uri="{FF2B5EF4-FFF2-40B4-BE49-F238E27FC236}">
                <a16:creationId xmlns:a16="http://schemas.microsoft.com/office/drawing/2014/main" id="{F857344C-5B37-CB43-BC2B-ED7AE05F3A84}"/>
              </a:ext>
            </a:extLst>
          </p:cNvPr>
          <p:cNvSpPr/>
          <p:nvPr/>
        </p:nvSpPr>
        <p:spPr>
          <a:xfrm>
            <a:off x="1016326" y="1365446"/>
            <a:ext cx="3376670" cy="2232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992771-EF18-444B-96B2-1C64E3E08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9051265" cy="822960"/>
          </a:xfrm>
        </p:spPr>
        <p:txBody>
          <a:bodyPr>
            <a:normAutofit/>
          </a:bodyPr>
          <a:lstStyle/>
          <a:p>
            <a:r>
              <a:rPr lang="en-US" altLang="zh-CN" dirty="0"/>
              <a:t>Accessories-</a:t>
            </a:r>
            <a:r>
              <a:rPr lang="en-US" altLang="zh-TW" dirty="0">
                <a:solidFill>
                  <a:srgbClr val="0070C0"/>
                </a:solidFill>
              </a:rPr>
              <a:t> </a:t>
            </a:r>
            <a:r>
              <a:rPr lang="en-US" altLang="zh-TW" dirty="0"/>
              <a:t>10GbE</a:t>
            </a:r>
            <a:r>
              <a:rPr lang="zh-TW" altLang="en-US" dirty="0"/>
              <a:t> Net</a:t>
            </a:r>
            <a:r>
              <a:rPr lang="en-US" altLang="zh-TW" dirty="0"/>
              <a:t>work</a:t>
            </a:r>
            <a:r>
              <a:rPr lang="zh-TW" altLang="en-US" dirty="0"/>
              <a:t> </a:t>
            </a:r>
            <a:r>
              <a:rPr lang="en-US" altLang="zh-TW" dirty="0"/>
              <a:t>Switch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字方塊 17">
            <a:extLst>
              <a:ext uri="{FF2B5EF4-FFF2-40B4-BE49-F238E27FC236}">
                <a16:creationId xmlns:a16="http://schemas.microsoft.com/office/drawing/2014/main" id="{B40B70A2-E60D-A94B-9E87-DDD8402F2F69}"/>
              </a:ext>
            </a:extLst>
          </p:cNvPr>
          <p:cNvSpPr txBox="1"/>
          <p:nvPr/>
        </p:nvSpPr>
        <p:spPr>
          <a:xfrm>
            <a:off x="2041155" y="1457310"/>
            <a:ext cx="1990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000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Up to </a:t>
            </a:r>
            <a:r>
              <a:rPr lang="en-US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12 </a:t>
            </a:r>
            <a:r>
              <a:rPr lang="en-US" altLang="zh-TW" sz="2000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x </a:t>
            </a:r>
          </a:p>
          <a:p>
            <a:pPr lvl="0"/>
            <a:r>
              <a:rPr lang="en-US" altLang="zh-TW" sz="2000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 ports</a:t>
            </a:r>
            <a:endParaRPr lang="zh-TW" altLang="en-US" sz="2000" b="1">
              <a:solidFill>
                <a:srgbClr val="FF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2" name="文字方塊 25">
            <a:extLst>
              <a:ext uri="{FF2B5EF4-FFF2-40B4-BE49-F238E27FC236}">
                <a16:creationId xmlns:a16="http://schemas.microsoft.com/office/drawing/2014/main" id="{B87C7BBC-AA30-CF48-89D4-D274519D1F2A}"/>
              </a:ext>
            </a:extLst>
          </p:cNvPr>
          <p:cNvSpPr txBox="1"/>
          <p:nvPr/>
        </p:nvSpPr>
        <p:spPr>
          <a:xfrm>
            <a:off x="6084402" y="1457310"/>
            <a:ext cx="1931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000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Up to </a:t>
            </a:r>
            <a:r>
              <a:rPr lang="en-US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8</a:t>
            </a:r>
            <a:r>
              <a:rPr lang="en-US" altLang="zh-TW" sz="2000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x</a:t>
            </a:r>
          </a:p>
          <a:p>
            <a:pPr lvl="0"/>
            <a:r>
              <a:rPr lang="en-US" altLang="zh-TW" sz="2000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 ports</a:t>
            </a:r>
            <a:endParaRPr lang="zh-TW" altLang="en-US" sz="2000" b="1">
              <a:solidFill>
                <a:srgbClr val="FF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7" name="Picture 16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93082112-687E-F343-BFB2-D93502450B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1964" y="2248787"/>
            <a:ext cx="3554099" cy="93472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442C026-E943-2743-A8FA-637EDC913977}"/>
              </a:ext>
            </a:extLst>
          </p:cNvPr>
          <p:cNvSpPr/>
          <p:nvPr/>
        </p:nvSpPr>
        <p:spPr>
          <a:xfrm>
            <a:off x="649116" y="3211597"/>
            <a:ext cx="2525349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QSW-1208-8C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6174DD-4515-DF48-AD5D-972CC3883629}"/>
              </a:ext>
            </a:extLst>
          </p:cNvPr>
          <p:cNvSpPr/>
          <p:nvPr/>
        </p:nvSpPr>
        <p:spPr>
          <a:xfrm>
            <a:off x="4572000" y="3204573"/>
            <a:ext cx="2525349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QSW-804-4C</a:t>
            </a:r>
          </a:p>
          <a:p>
            <a:pPr algn="ctr"/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圖片 9" descr="QSW-1208-8C_Front.png">
            <a:extLst>
              <a:ext uri="{FF2B5EF4-FFF2-40B4-BE49-F238E27FC236}">
                <a16:creationId xmlns:a16="http://schemas.microsoft.com/office/drawing/2014/main" id="{26ABABB5-2A09-5043-B0F0-A2A751DE23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141" y="2293843"/>
            <a:ext cx="3857652" cy="971420"/>
          </a:xfrm>
          <a:prstGeom prst="rect">
            <a:avLst/>
          </a:prstGeom>
          <a:effectLst/>
        </p:spPr>
      </p:pic>
      <p:sp>
        <p:nvSpPr>
          <p:cNvPr id="21" name="Rectangle 12">
            <a:extLst>
              <a:ext uri="{FF2B5EF4-FFF2-40B4-BE49-F238E27FC236}">
                <a16:creationId xmlns:a16="http://schemas.microsoft.com/office/drawing/2014/main" id="{DAEADB37-AF6B-1140-9DE9-9831725E5780}"/>
              </a:ext>
            </a:extLst>
          </p:cNvPr>
          <p:cNvSpPr/>
          <p:nvPr/>
        </p:nvSpPr>
        <p:spPr>
          <a:xfrm>
            <a:off x="1016326" y="3609951"/>
            <a:ext cx="3376670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12-port</a:t>
            </a:r>
            <a:r>
              <a:rPr lang="zh-TW" alt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switch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SFP+ </a:t>
            </a:r>
            <a:r>
              <a:rPr 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x RJ45/ SFP+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combo ports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EBBBA51C-3012-4C4D-B383-D91556997AD0}"/>
              </a:ext>
            </a:extLst>
          </p:cNvPr>
          <p:cNvSpPr/>
          <p:nvPr/>
        </p:nvSpPr>
        <p:spPr>
          <a:xfrm>
            <a:off x="5006489" y="3638997"/>
            <a:ext cx="3140603" cy="120032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-port</a:t>
            </a:r>
            <a:r>
              <a:rPr lang="zh-TW" alt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switch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SFP+ </a:t>
            </a:r>
            <a:r>
              <a:rPr 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RJ45/ SFP+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combo ports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94BC0DB4-C96E-4395-BB13-3F621BC34014}"/>
              </a:ext>
            </a:extLst>
          </p:cNvPr>
          <p:cNvGrpSpPr/>
          <p:nvPr/>
        </p:nvGrpSpPr>
        <p:grpSpPr>
          <a:xfrm>
            <a:off x="738580" y="1204303"/>
            <a:ext cx="1515716" cy="1361050"/>
            <a:chOff x="4045305" y="4828326"/>
            <a:chExt cx="1515716" cy="1361050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064CFD8F-5B8F-4388-9D35-633B5D84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305" y="4828326"/>
              <a:ext cx="1515716" cy="1361050"/>
            </a:xfrm>
            <a:prstGeom prst="rect">
              <a:avLst/>
            </a:prstGeom>
          </p:spPr>
        </p:pic>
        <p:sp>
          <p:nvSpPr>
            <p:cNvPr id="28" name="文字方塊 19">
              <a:extLst>
                <a:ext uri="{FF2B5EF4-FFF2-40B4-BE49-F238E27FC236}">
                  <a16:creationId xmlns:a16="http://schemas.microsoft.com/office/drawing/2014/main" id="{08FDAE66-3F8F-457C-B373-FCA9D072C4F4}"/>
                </a:ext>
              </a:extLst>
            </p:cNvPr>
            <p:cNvSpPr txBox="1"/>
            <p:nvPr/>
          </p:nvSpPr>
          <p:spPr>
            <a:xfrm>
              <a:off x="4198685" y="4989469"/>
              <a:ext cx="120772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4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12</a:t>
              </a:r>
              <a:br>
                <a:rPr lang="en-US" altLang="zh-TW" sz="4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</a:br>
              <a:r>
                <a:rPr lang="en-US" altLang="zh-TW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Ports</a:t>
              </a:r>
              <a:endPara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3208633-E091-40A9-B59E-E98C435D3299}"/>
              </a:ext>
            </a:extLst>
          </p:cNvPr>
          <p:cNvGrpSpPr/>
          <p:nvPr/>
        </p:nvGrpSpPr>
        <p:grpSpPr>
          <a:xfrm>
            <a:off x="4723298" y="1204303"/>
            <a:ext cx="1515716" cy="1361050"/>
            <a:chOff x="4045305" y="4828326"/>
            <a:chExt cx="1515716" cy="1361050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A9ECE716-D6C5-4489-B603-7007ED0FC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305" y="4828326"/>
              <a:ext cx="1515716" cy="1361050"/>
            </a:xfrm>
            <a:prstGeom prst="rect">
              <a:avLst/>
            </a:prstGeom>
          </p:spPr>
        </p:pic>
        <p:sp>
          <p:nvSpPr>
            <p:cNvPr id="32" name="文字方塊 19">
              <a:extLst>
                <a:ext uri="{FF2B5EF4-FFF2-40B4-BE49-F238E27FC236}">
                  <a16:creationId xmlns:a16="http://schemas.microsoft.com/office/drawing/2014/main" id="{40A43216-DB03-414D-8DD2-EB435E64A10C}"/>
                </a:ext>
              </a:extLst>
            </p:cNvPr>
            <p:cNvSpPr txBox="1"/>
            <p:nvPr/>
          </p:nvSpPr>
          <p:spPr>
            <a:xfrm>
              <a:off x="4198685" y="4989469"/>
              <a:ext cx="1207724" cy="951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4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8</a:t>
              </a:r>
            </a:p>
            <a:p>
              <a:pPr lvl="0" algn="ctr">
                <a:lnSpc>
                  <a:spcPts val="1900"/>
                </a:lnSpc>
              </a:pPr>
              <a:r>
                <a:rPr lang="en-US" altLang="zh-TW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Ports</a:t>
              </a:r>
              <a:endPara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1000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1F3E4B2-0339-425A-ADBF-3F7FBF5AF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84" y="776334"/>
            <a:ext cx="3346813" cy="822960"/>
          </a:xfrm>
        </p:spPr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Live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emo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C85DBD-D0AC-4A18-B784-CB9F8CC321EE}"/>
              </a:ext>
            </a:extLst>
          </p:cNvPr>
          <p:cNvSpPr txBox="1"/>
          <p:nvPr/>
        </p:nvSpPr>
        <p:spPr>
          <a:xfrm>
            <a:off x="2859763" y="2260988"/>
            <a:ext cx="3745334" cy="76944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ja-JP" altLang="en-US" sz="2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en-US" altLang="ja-JP" sz="2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performance</a:t>
            </a:r>
            <a:r>
              <a:rPr lang="ja-JP" altLang="en-US" sz="2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ja-JP" sz="2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ja-JP" sz="2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ja-JP" altLang="en-US" sz="2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&amp; Qtier</a:t>
            </a:r>
          </a:p>
        </p:txBody>
      </p:sp>
    </p:spTree>
    <p:extLst>
      <p:ext uri="{BB962C8B-B14F-4D97-AF65-F5344CB8AC3E}">
        <p14:creationId xmlns:p14="http://schemas.microsoft.com/office/powerpoint/2010/main" val="969782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Shape 357">
            <a:extLst>
              <a:ext uri="{FF2B5EF4-FFF2-40B4-BE49-F238E27FC236}">
                <a16:creationId xmlns:a16="http://schemas.microsoft.com/office/drawing/2014/main" id="{A6A87806-33AA-40D1-B89F-2F42272C9E1A}"/>
              </a:ext>
            </a:extLst>
          </p:cNvPr>
          <p:cNvCxnSpPr/>
          <p:nvPr/>
        </p:nvCxnSpPr>
        <p:spPr>
          <a:xfrm rot="10800000" flipH="1">
            <a:off x="1785918" y="-2000282"/>
            <a:ext cx="4533900" cy="750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9" name="Title 1">
            <a:extLst>
              <a:ext uri="{FF2B5EF4-FFF2-40B4-BE49-F238E27FC236}">
                <a16:creationId xmlns:a16="http://schemas.microsoft.com/office/drawing/2014/main" id="{2A776AE7-221D-144C-A648-632A55F1A9D0}"/>
              </a:ext>
            </a:extLst>
          </p:cNvPr>
          <p:cNvSpPr txBox="1">
            <a:spLocks/>
          </p:cNvSpPr>
          <p:nvPr/>
        </p:nvSpPr>
        <p:spPr>
          <a:xfrm>
            <a:off x="184245" y="0"/>
            <a:ext cx="8795982" cy="717571"/>
          </a:xfrm>
          <a:prstGeom prst="rect">
            <a:avLst/>
          </a:prstGeom>
        </p:spPr>
        <p:txBody>
          <a:bodyPr anchor="t"/>
          <a:lstStyle/>
          <a:p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FFAF4E8-15B4-4BAF-878D-37B87E7F2726}"/>
              </a:ext>
            </a:extLst>
          </p:cNvPr>
          <p:cNvGrpSpPr/>
          <p:nvPr/>
        </p:nvGrpSpPr>
        <p:grpSpPr>
          <a:xfrm>
            <a:off x="350901" y="1126202"/>
            <a:ext cx="8292224" cy="3554705"/>
            <a:chOff x="957247" y="978759"/>
            <a:chExt cx="7431787" cy="3185474"/>
          </a:xfrm>
        </p:grpSpPr>
        <p:cxnSp>
          <p:nvCxnSpPr>
            <p:cNvPr id="50" name="Shape 358">
              <a:extLst>
                <a:ext uri="{FF2B5EF4-FFF2-40B4-BE49-F238E27FC236}">
                  <a16:creationId xmlns:a16="http://schemas.microsoft.com/office/drawing/2014/main" id="{40C427B6-0D5B-475A-BBE6-C74206D27A08}"/>
                </a:ext>
              </a:extLst>
            </p:cNvPr>
            <p:cNvCxnSpPr/>
            <p:nvPr/>
          </p:nvCxnSpPr>
          <p:spPr>
            <a:xfrm rot="10800000">
              <a:off x="2526803" y="1564956"/>
              <a:ext cx="937227" cy="1389"/>
            </a:xfrm>
            <a:prstGeom prst="straightConnector1">
              <a:avLst/>
            </a:prstGeom>
            <a:noFill/>
            <a:ln w="28575" cap="flat" cmpd="sng">
              <a:solidFill>
                <a:schemeClr val="tx1"/>
              </a:solidFill>
              <a:prstDash val="sysDot"/>
              <a:round/>
              <a:headEnd type="none" w="lg" len="lg"/>
              <a:tailEnd type="none" w="lg" len="lg"/>
            </a:ln>
          </p:spPr>
        </p:cxnSp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527341DB-9D28-47EF-A6B3-357189548B56}"/>
                </a:ext>
              </a:extLst>
            </p:cNvPr>
            <p:cNvCxnSpPr>
              <a:cxnSpLocks/>
            </p:cNvCxnSpPr>
            <p:nvPr/>
          </p:nvCxnSpPr>
          <p:spPr>
            <a:xfrm>
              <a:off x="4338775" y="2320098"/>
              <a:ext cx="932379" cy="12570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3" name="Shape 351">
              <a:extLst>
                <a:ext uri="{FF2B5EF4-FFF2-40B4-BE49-F238E27FC236}">
                  <a16:creationId xmlns:a16="http://schemas.microsoft.com/office/drawing/2014/main" id="{CE5A0F4E-BCAD-4AB5-94C4-B9310231653C}"/>
                </a:ext>
              </a:extLst>
            </p:cNvPr>
            <p:cNvPicPr preferRelativeResize="0"/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0020">
              <a:off x="1226259" y="1365141"/>
              <a:ext cx="683046" cy="683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Shape 352">
              <a:extLst>
                <a:ext uri="{FF2B5EF4-FFF2-40B4-BE49-F238E27FC236}">
                  <a16:creationId xmlns:a16="http://schemas.microsoft.com/office/drawing/2014/main" id="{36949772-7E5A-4C86-85D6-7FC2E7ABCBCD}"/>
                </a:ext>
              </a:extLst>
            </p:cNvPr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8027" y="1695281"/>
              <a:ext cx="624818" cy="62481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7" name="Shape 360">
              <a:extLst>
                <a:ext uri="{FF2B5EF4-FFF2-40B4-BE49-F238E27FC236}">
                  <a16:creationId xmlns:a16="http://schemas.microsoft.com/office/drawing/2014/main" id="{1FF4EF00-1E32-41B5-9D06-639FC7B67F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50005" y="2571750"/>
              <a:ext cx="621773" cy="649432"/>
            </a:xfrm>
            <a:prstGeom prst="straightConnector1">
              <a:avLst/>
            </a:prstGeom>
            <a:noFill/>
            <a:ln w="28575" cap="flat" cmpd="sng">
              <a:solidFill>
                <a:schemeClr val="tx1"/>
              </a:solidFill>
              <a:prstDash val="sysDot"/>
              <a:round/>
              <a:headEnd type="none" w="lg" len="lg"/>
              <a:tailEnd type="none" w="lg" len="lg"/>
            </a:ln>
          </p:spPr>
        </p:cxnSp>
        <p:sp>
          <p:nvSpPr>
            <p:cNvPr id="59" name="Shape 364">
              <a:extLst>
                <a:ext uri="{FF2B5EF4-FFF2-40B4-BE49-F238E27FC236}">
                  <a16:creationId xmlns:a16="http://schemas.microsoft.com/office/drawing/2014/main" id="{45C8D3D8-565C-44DC-BA8F-513866AED64F}"/>
                </a:ext>
              </a:extLst>
            </p:cNvPr>
            <p:cNvSpPr txBox="1"/>
            <p:nvPr/>
          </p:nvSpPr>
          <p:spPr>
            <a:xfrm>
              <a:off x="3162294" y="3612195"/>
              <a:ext cx="1231391" cy="265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r>
                <a:rPr lang="en-US" sz="1200" b="1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Qremote</a:t>
              </a:r>
              <a:r>
                <a:rPr lang="en-US" sz="1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App</a:t>
              </a:r>
            </a:p>
          </p:txBody>
        </p:sp>
        <p:sp>
          <p:nvSpPr>
            <p:cNvPr id="61" name="Shape 366">
              <a:extLst>
                <a:ext uri="{FF2B5EF4-FFF2-40B4-BE49-F238E27FC236}">
                  <a16:creationId xmlns:a16="http://schemas.microsoft.com/office/drawing/2014/main" id="{5351781C-25A6-4A5E-BC38-E8B9AD81577F}"/>
                </a:ext>
              </a:extLst>
            </p:cNvPr>
            <p:cNvSpPr txBox="1"/>
            <p:nvPr/>
          </p:nvSpPr>
          <p:spPr>
            <a:xfrm>
              <a:off x="957247" y="2132653"/>
              <a:ext cx="944738" cy="265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rtl="0">
                <a:spcBef>
                  <a:spcPts val="0"/>
                </a:spcBef>
                <a:buNone/>
              </a:pPr>
              <a:r>
                <a:rPr lang="en-US" sz="1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Mouse &amp; </a:t>
              </a:r>
            </a:p>
            <a:p>
              <a:pPr lvl="0" rtl="0">
                <a:spcBef>
                  <a:spcPts val="0"/>
                </a:spcBef>
                <a:buNone/>
              </a:pPr>
              <a:r>
                <a:rPr lang="en-US" sz="1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Keyboard</a:t>
              </a:r>
            </a:p>
          </p:txBody>
        </p:sp>
        <p:pic>
          <p:nvPicPr>
            <p:cNvPr id="69" name="Shape 363">
              <a:extLst>
                <a:ext uri="{FF2B5EF4-FFF2-40B4-BE49-F238E27FC236}">
                  <a16:creationId xmlns:a16="http://schemas.microsoft.com/office/drawing/2014/main" id="{C7C2DD2D-21B6-48E3-B10B-07BA3636F5B3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94751" y="3170807"/>
              <a:ext cx="558540" cy="993426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0" name="直線接點 69">
              <a:extLst>
                <a:ext uri="{FF2B5EF4-FFF2-40B4-BE49-F238E27FC236}">
                  <a16:creationId xmlns:a16="http://schemas.microsoft.com/office/drawing/2014/main" id="{5893B165-5D73-42F0-8F53-8625A07FABE4}"/>
                </a:ext>
              </a:extLst>
            </p:cNvPr>
            <p:cNvCxnSpPr/>
            <p:nvPr/>
          </p:nvCxnSpPr>
          <p:spPr>
            <a:xfrm>
              <a:off x="4276294" y="1564957"/>
              <a:ext cx="2686717" cy="13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Shape 723">
              <a:extLst>
                <a:ext uri="{FF2B5EF4-FFF2-40B4-BE49-F238E27FC236}">
                  <a16:creationId xmlns:a16="http://schemas.microsoft.com/office/drawing/2014/main" id="{EF9BD1CA-EDEA-4290-A7A4-A0387396EB6E}"/>
                </a:ext>
              </a:extLst>
            </p:cNvPr>
            <p:cNvSpPr/>
            <p:nvPr/>
          </p:nvSpPr>
          <p:spPr>
            <a:xfrm>
              <a:off x="3276585" y="1070462"/>
              <a:ext cx="1562045" cy="156204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buNone/>
              </a:pPr>
              <a:endParaRPr sz="120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75" name="Picture 3" descr="C:\Users\Han Tsai\Desktop\HD_直播\radio.png">
              <a:extLst>
                <a:ext uri="{FF2B5EF4-FFF2-40B4-BE49-F238E27FC236}">
                  <a16:creationId xmlns:a16="http://schemas.microsoft.com/office/drawing/2014/main" id="{D702172B-6298-4C34-8F2C-8972746446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598" y="3266758"/>
              <a:ext cx="1149553" cy="749782"/>
            </a:xfrm>
            <a:prstGeom prst="rect">
              <a:avLst/>
            </a:prstGeom>
            <a:noFill/>
          </p:spPr>
        </p:pic>
        <p:pic>
          <p:nvPicPr>
            <p:cNvPr id="28" name="Picture 2" descr="C:\Users\Han Tsai\Desktop\HD_直播\MPNITOR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8457" y="978759"/>
              <a:ext cx="2250577" cy="1753162"/>
            </a:xfrm>
            <a:prstGeom prst="rect">
              <a:avLst/>
            </a:prstGeom>
            <a:noFill/>
          </p:spPr>
        </p:pic>
        <p:sp>
          <p:nvSpPr>
            <p:cNvPr id="35" name="Shape 246">
              <a:extLst>
                <a:ext uri="{FF2B5EF4-FFF2-40B4-BE49-F238E27FC236}">
                  <a16:creationId xmlns:a16="http://schemas.microsoft.com/office/drawing/2014/main" id="{BF30C804-BD90-4043-BE44-3017AA4A2159}"/>
                </a:ext>
              </a:extLst>
            </p:cNvPr>
            <p:cNvSpPr txBox="1"/>
            <p:nvPr/>
          </p:nvSpPr>
          <p:spPr>
            <a:xfrm>
              <a:off x="1876017" y="1411764"/>
              <a:ext cx="926683" cy="307775"/>
            </a:xfrm>
            <a:prstGeom prst="rect">
              <a:avLst/>
            </a:prstGeom>
            <a:solidFill>
              <a:srgbClr val="FFFF0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altLang="zh-TW" b="1" u="none" strike="noStrike" cap="none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USB</a:t>
              </a:r>
              <a:endParaRPr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7" name="Shape 246">
              <a:extLst>
                <a:ext uri="{FF2B5EF4-FFF2-40B4-BE49-F238E27FC236}">
                  <a16:creationId xmlns:a16="http://schemas.microsoft.com/office/drawing/2014/main" id="{581F7647-4C0C-4680-84E2-D2AC504BA488}"/>
                </a:ext>
              </a:extLst>
            </p:cNvPr>
            <p:cNvSpPr txBox="1"/>
            <p:nvPr/>
          </p:nvSpPr>
          <p:spPr>
            <a:xfrm>
              <a:off x="2836967" y="2705452"/>
              <a:ext cx="1027620" cy="307775"/>
            </a:xfrm>
            <a:prstGeom prst="rect">
              <a:avLst/>
            </a:prstGeom>
            <a:solidFill>
              <a:srgbClr val="FFFF0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SzPts val="1400"/>
              </a:pPr>
              <a:r>
                <a:rPr lang="en-US" altLang="zh-TW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Network</a:t>
              </a:r>
            </a:p>
          </p:txBody>
        </p:sp>
        <p:sp>
          <p:nvSpPr>
            <p:cNvPr id="38" name="Shape 246">
              <a:extLst>
                <a:ext uri="{FF2B5EF4-FFF2-40B4-BE49-F238E27FC236}">
                  <a16:creationId xmlns:a16="http://schemas.microsoft.com/office/drawing/2014/main" id="{8C4880CA-8018-447D-94D9-B058EC2AA7E3}"/>
                </a:ext>
              </a:extLst>
            </p:cNvPr>
            <p:cNvSpPr txBox="1"/>
            <p:nvPr/>
          </p:nvSpPr>
          <p:spPr>
            <a:xfrm>
              <a:off x="4428502" y="2708280"/>
              <a:ext cx="941023" cy="307775"/>
            </a:xfrm>
            <a:prstGeom prst="rect">
              <a:avLst/>
            </a:prstGeom>
            <a:solidFill>
              <a:srgbClr val="FFFF0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SzPts val="1400"/>
              </a:pPr>
              <a:r>
                <a:rPr lang="en-US" altLang="zh-TW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Audio</a:t>
              </a:r>
            </a:p>
          </p:txBody>
        </p:sp>
        <p:sp>
          <p:nvSpPr>
            <p:cNvPr id="39" name="Shape 246">
              <a:extLst>
                <a:ext uri="{FF2B5EF4-FFF2-40B4-BE49-F238E27FC236}">
                  <a16:creationId xmlns:a16="http://schemas.microsoft.com/office/drawing/2014/main" id="{1F261E8A-E42B-44A5-858E-8AF993B53F2E}"/>
                </a:ext>
              </a:extLst>
            </p:cNvPr>
            <p:cNvSpPr txBox="1"/>
            <p:nvPr/>
          </p:nvSpPr>
          <p:spPr>
            <a:xfrm>
              <a:off x="5052290" y="1411764"/>
              <a:ext cx="885861" cy="307775"/>
            </a:xfrm>
            <a:prstGeom prst="rect">
              <a:avLst/>
            </a:prstGeom>
            <a:solidFill>
              <a:srgbClr val="FFFF0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altLang="zh-TW" b="1" u="none" strike="noStrike" cap="none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HDMI</a:t>
              </a:r>
              <a:endParaRPr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4D0F7-A0BC-7A4C-929D-6A5F102B3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0" y="61527"/>
            <a:ext cx="8415067" cy="822960"/>
          </a:xfrm>
        </p:spPr>
        <p:txBody>
          <a:bodyPr>
            <a:normAutofit/>
          </a:bodyPr>
          <a:lstStyle/>
          <a:p>
            <a:r>
              <a:rPr lang="en-US" altLang="zh-TW" sz="3000"/>
              <a:t>HybridDesk</a:t>
            </a:r>
            <a:r>
              <a:rPr lang="en-US" altLang="zh-TW" sz="3000" dirty="0"/>
              <a:t> Station for various A/V needs</a:t>
            </a:r>
            <a:r>
              <a:rPr lang="en-US" altLang="zh-TW" sz="3000"/>
              <a:t> </a:t>
            </a:r>
            <a:endParaRPr lang="en-US" sz="3000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86637827-84CB-4BA7-A35F-85ADCB529D34}"/>
              </a:ext>
            </a:extLst>
          </p:cNvPr>
          <p:cNvGrpSpPr/>
          <p:nvPr/>
        </p:nvGrpSpPr>
        <p:grpSpPr>
          <a:xfrm>
            <a:off x="1266709" y="1880548"/>
            <a:ext cx="5053109" cy="1159225"/>
            <a:chOff x="1266709" y="1880548"/>
            <a:chExt cx="5053109" cy="115922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91195480-AADC-4CAA-B740-DBF2DA6B5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709" y="2585405"/>
              <a:ext cx="5053109" cy="431461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D5B087A-2D72-451E-8AE4-0C75B6C596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4751" y="1880548"/>
              <a:ext cx="4408883" cy="1159225"/>
            </a:xfrm>
            <a:prstGeom prst="rect">
              <a:avLst/>
            </a:prstGeom>
          </p:spPr>
        </p:pic>
      </p:grpSp>
      <p:pic>
        <p:nvPicPr>
          <p:cNvPr id="26" name="圖片 25">
            <a:extLst>
              <a:ext uri="{FF2B5EF4-FFF2-40B4-BE49-F238E27FC236}">
                <a16:creationId xmlns:a16="http://schemas.microsoft.com/office/drawing/2014/main" id="{912D409C-997A-4792-BEFE-3DE801F2A55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9530" y="1213839"/>
            <a:ext cx="981609" cy="9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60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>
            <a:extLst>
              <a:ext uri="{FF2B5EF4-FFF2-40B4-BE49-F238E27FC236}">
                <a16:creationId xmlns:a16="http://schemas.microsoft.com/office/drawing/2014/main" id="{32892D55-FB4F-46EA-A43A-F4A3A20FABAD}"/>
              </a:ext>
            </a:extLst>
          </p:cNvPr>
          <p:cNvGrpSpPr/>
          <p:nvPr/>
        </p:nvGrpSpPr>
        <p:grpSpPr>
          <a:xfrm>
            <a:off x="1958223" y="2104493"/>
            <a:ext cx="7833271" cy="2636964"/>
            <a:chOff x="2097203" y="2059116"/>
            <a:chExt cx="7833271" cy="2636964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43046A61-AF5B-46F5-8833-3B6E1CAB47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51762" y="2059116"/>
              <a:ext cx="6724155" cy="2493430"/>
            </a:xfrm>
            <a:prstGeom prst="rect">
              <a:avLst/>
            </a:prstGeom>
            <a:effectLst/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DA40D666-D1DA-4C75-9AAA-823DE9ADC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7203" y="4178870"/>
              <a:ext cx="7833271" cy="517210"/>
            </a:xfrm>
            <a:prstGeom prst="rect">
              <a:avLst/>
            </a:prstGeom>
          </p:spPr>
        </p:pic>
      </p:grpSp>
      <p:sp>
        <p:nvSpPr>
          <p:cNvPr id="52" name="標題 18">
            <a:extLst>
              <a:ext uri="{FF2B5EF4-FFF2-40B4-BE49-F238E27FC236}">
                <a16:creationId xmlns:a16="http://schemas.microsoft.com/office/drawing/2014/main" id="{DC8FC468-85B0-4AA9-9D9A-85F079CF4611}"/>
              </a:ext>
            </a:extLst>
          </p:cNvPr>
          <p:cNvSpPr txBox="1">
            <a:spLocks/>
          </p:cNvSpPr>
          <p:nvPr/>
        </p:nvSpPr>
        <p:spPr>
          <a:xfrm>
            <a:off x="1732712" y="305227"/>
            <a:ext cx="8229600" cy="8572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F0B8E3-30BC-4126-BB3D-71B97D705D68}"/>
              </a:ext>
            </a:extLst>
          </p:cNvPr>
          <p:cNvSpPr txBox="1">
            <a:spLocks/>
          </p:cNvSpPr>
          <p:nvPr/>
        </p:nvSpPr>
        <p:spPr>
          <a:xfrm>
            <a:off x="184245" y="0"/>
            <a:ext cx="8795982" cy="634621"/>
          </a:xfrm>
          <a:prstGeom prst="rect">
            <a:avLst/>
          </a:prstGeom>
        </p:spPr>
        <p:txBody>
          <a:bodyPr/>
          <a:lstStyle/>
          <a:p>
            <a:pPr lvl="0"/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A779798-3CB9-4B80-8444-085906504C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710" y="1129259"/>
            <a:ext cx="2313073" cy="540171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2D8A5151-3955-4172-9234-909758ED231D}"/>
              </a:ext>
            </a:extLst>
          </p:cNvPr>
          <p:cNvSpPr txBox="1"/>
          <p:nvPr/>
        </p:nvSpPr>
        <p:spPr>
          <a:xfrm>
            <a:off x="647910" y="1155133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System Mgmt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.</a:t>
            </a:r>
            <a:endParaRPr lang="zh-TW" altLang="en-US" sz="16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4EC00E3-9AA0-4F8B-A74D-46402FADB5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5674" y="2381436"/>
            <a:ext cx="2313073" cy="540171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DCA92B5-AE45-494B-8D65-049D869D8757}"/>
              </a:ext>
            </a:extLst>
          </p:cNvPr>
          <p:cNvSpPr txBox="1"/>
          <p:nvPr/>
        </p:nvSpPr>
        <p:spPr>
          <a:xfrm>
            <a:off x="3330314" y="2407310"/>
            <a:ext cx="207231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Multimedia Mgmt.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A2DDEEF-CB59-451E-B2CE-DA4A6AB4B8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710" y="2407310"/>
            <a:ext cx="2313073" cy="540171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9A703C44-05C5-4825-952F-24447B23954D}"/>
              </a:ext>
            </a:extLst>
          </p:cNvPr>
          <p:cNvSpPr txBox="1"/>
          <p:nvPr/>
        </p:nvSpPr>
        <p:spPr>
          <a:xfrm>
            <a:off x="647910" y="2433184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Multimedia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B9E9929-08C0-4291-BD92-A48ED721CD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5674" y="1129259"/>
            <a:ext cx="2313073" cy="540171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9232F5ED-3DDE-4E49-8128-9B440B572515}"/>
              </a:ext>
            </a:extLst>
          </p:cNvPr>
          <p:cNvSpPr txBox="1"/>
          <p:nvPr/>
        </p:nvSpPr>
        <p:spPr>
          <a:xfrm>
            <a:off x="3508876" y="1155133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Surveillance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89FB96A-8CB7-494C-AC83-60FC4AD158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638" y="2355562"/>
            <a:ext cx="2313073" cy="540171"/>
          </a:xfrm>
          <a:prstGeom prst="rect">
            <a:avLst/>
          </a:prstGeom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CD0B3CE2-9518-4E2C-B04B-9556C6C6CC92}"/>
              </a:ext>
            </a:extLst>
          </p:cNvPr>
          <p:cNvSpPr txBox="1"/>
          <p:nvPr/>
        </p:nvSpPr>
        <p:spPr>
          <a:xfrm>
            <a:off x="6211639" y="2288526"/>
            <a:ext cx="207231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Browser &amp; Productivity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C43DC500-887D-4E74-8EC6-309AB82DEC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8119" y="1129259"/>
            <a:ext cx="2313073" cy="540171"/>
          </a:xfrm>
          <a:prstGeom prst="rect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351103FC-334D-44A7-9592-4BDF52249DBF}"/>
              </a:ext>
            </a:extLst>
          </p:cNvPr>
          <p:cNvSpPr txBox="1"/>
          <p:nvPr/>
        </p:nvSpPr>
        <p:spPr>
          <a:xfrm>
            <a:off x="6178061" y="1155133"/>
            <a:ext cx="18984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Comm.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&amp; Social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E63F4FE7-B902-449F-818E-8A2EDA646EA8}"/>
              </a:ext>
            </a:extLst>
          </p:cNvPr>
          <p:cNvSpPr txBox="1"/>
          <p:nvPr/>
        </p:nvSpPr>
        <p:spPr>
          <a:xfrm>
            <a:off x="424581" y="1564322"/>
            <a:ext cx="201839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QTS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File Station HD</a:t>
            </a:r>
            <a:endParaRPr lang="zh-TW" altLang="en-US" sz="16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40FD993C-4EC8-4888-8561-2EB00FF63A00}"/>
              </a:ext>
            </a:extLst>
          </p:cNvPr>
          <p:cNvSpPr txBox="1"/>
          <p:nvPr/>
        </p:nvSpPr>
        <p:spPr>
          <a:xfrm>
            <a:off x="3294659" y="1564322"/>
            <a:ext cx="25802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Surveillance Station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QVR Pro Client</a:t>
            </a: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B920F224-86FC-41B3-8507-67C7A6ABB0F7}"/>
              </a:ext>
            </a:extLst>
          </p:cNvPr>
          <p:cNvSpPr txBox="1"/>
          <p:nvPr/>
        </p:nvSpPr>
        <p:spPr>
          <a:xfrm>
            <a:off x="6066638" y="1564322"/>
            <a:ext cx="25802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Skype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Facebook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400EA2C3-F086-4180-A316-69471F6A53E0}"/>
              </a:ext>
            </a:extLst>
          </p:cNvPr>
          <p:cNvSpPr txBox="1"/>
          <p:nvPr/>
        </p:nvSpPr>
        <p:spPr>
          <a:xfrm>
            <a:off x="424581" y="2836588"/>
            <a:ext cx="2424981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HD Player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OceanKTV</a:t>
            </a:r>
            <a:endParaRPr lang="en-US" altLang="zh-TW" sz="16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YouTube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Clementine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Plex Home Theater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Spotify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TuneIn Radio</a:t>
            </a:r>
          </a:p>
        </p:txBody>
      </p:sp>
      <p:sp>
        <p:nvSpPr>
          <p:cNvPr id="22" name="TextBox 6">
            <a:extLst>
              <a:ext uri="{FF2B5EF4-FFF2-40B4-BE49-F238E27FC236}">
                <a16:creationId xmlns:a16="http://schemas.microsoft.com/office/drawing/2014/main" id="{020AF15F-A367-47E6-8DD6-A485730649F4}"/>
              </a:ext>
            </a:extLst>
          </p:cNvPr>
          <p:cNvSpPr txBox="1"/>
          <p:nvPr/>
        </p:nvSpPr>
        <p:spPr>
          <a:xfrm>
            <a:off x="3294659" y="2836588"/>
            <a:ext cx="25802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Photo Station HD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Video Station HD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Music Station HD</a:t>
            </a: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E0EA9DB2-A0F2-4D56-80F0-5A0D6E75E45D}"/>
              </a:ext>
            </a:extLst>
          </p:cNvPr>
          <p:cNvSpPr txBox="1"/>
          <p:nvPr/>
        </p:nvSpPr>
        <p:spPr>
          <a:xfrm>
            <a:off x="6066638" y="2836588"/>
            <a:ext cx="25802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Chrome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Firefox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LibreOffice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6E12F-098C-1B44-A15C-115F7B9A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13" y="68359"/>
            <a:ext cx="7886700" cy="822960"/>
          </a:xfrm>
        </p:spPr>
        <p:txBody>
          <a:bodyPr>
            <a:normAutofit/>
          </a:bodyPr>
          <a:lstStyle/>
          <a:p>
            <a:r>
              <a:rPr lang="en-US" altLang="zh-TW"/>
              <a:t>Various </a:t>
            </a:r>
            <a:r>
              <a:rPr lang="en-US" altLang="zh-TW" err="1"/>
              <a:t>HybridDesk</a:t>
            </a:r>
            <a:r>
              <a:rPr lang="zh-TW" altLang="en-US"/>
              <a:t> </a:t>
            </a:r>
            <a:r>
              <a:rPr lang="en-US" altLang="zh-TW"/>
              <a:t>Station 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14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15">
            <a:extLst>
              <a:ext uri="{FF2B5EF4-FFF2-40B4-BE49-F238E27FC236}">
                <a16:creationId xmlns:a16="http://schemas.microsoft.com/office/drawing/2014/main" id="{B60A000A-EDD9-4F9A-87BF-6ED7D448B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333" y="1500350"/>
            <a:ext cx="917433" cy="823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5CCFC5-0F05-4040-A792-B34986FF5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Customize actions of buttons with </a:t>
            </a:r>
            <a:r>
              <a:rPr lang="en-US" altLang="zh-TW" dirty="0" err="1"/>
              <a:t>QButton</a:t>
            </a:r>
            <a:endParaRPr lang="en-US" dirty="0"/>
          </a:p>
        </p:txBody>
      </p:sp>
      <p:sp>
        <p:nvSpPr>
          <p:cNvPr id="3" name="Shape 704">
            <a:extLst>
              <a:ext uri="{FF2B5EF4-FFF2-40B4-BE49-F238E27FC236}">
                <a16:creationId xmlns:a16="http://schemas.microsoft.com/office/drawing/2014/main" id="{785CB218-BBD9-0749-B821-83AFCA698EBA}"/>
              </a:ext>
            </a:extLst>
          </p:cNvPr>
          <p:cNvSpPr txBox="1"/>
          <p:nvPr/>
        </p:nvSpPr>
        <p:spPr>
          <a:xfrm>
            <a:off x="1368372" y="1571858"/>
            <a:ext cx="3857652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Play your favorite music playlist with a single button or set other buttons to play the previous or next song</a:t>
            </a:r>
            <a:endParaRPr lang="zh-TW" altLang="en-US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" name="Shape 704">
            <a:extLst>
              <a:ext uri="{FF2B5EF4-FFF2-40B4-BE49-F238E27FC236}">
                <a16:creationId xmlns:a16="http://schemas.microsoft.com/office/drawing/2014/main" id="{B3EBEE45-221B-0D4E-8887-3D3DC70F39D5}"/>
              </a:ext>
            </a:extLst>
          </p:cNvPr>
          <p:cNvSpPr txBox="1"/>
          <p:nvPr/>
        </p:nvSpPr>
        <p:spPr>
          <a:xfrm>
            <a:off x="1368372" y="2571750"/>
            <a:ext cx="3643338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CA" altLang="zh-TW" dirty="0">
                <a:latin typeface="Arial" panose="020B0604020202020204" pitchFamily="34" charset="0"/>
                <a:cs typeface="Arial" panose="020B0604020202020204" pitchFamily="34" charset="0"/>
              </a:rPr>
              <a:t>View pre-selected channels on Surveillance Station for quick surveillance monitoring</a:t>
            </a:r>
            <a:endParaRPr lang="zh-TW" altLang="en-US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" name="Shape 704">
            <a:extLst>
              <a:ext uri="{FF2B5EF4-FFF2-40B4-BE49-F238E27FC236}">
                <a16:creationId xmlns:a16="http://schemas.microsoft.com/office/drawing/2014/main" id="{DC9EC94F-20AE-EF49-B1BB-C73AB917933C}"/>
              </a:ext>
            </a:extLst>
          </p:cNvPr>
          <p:cNvSpPr txBox="1"/>
          <p:nvPr/>
        </p:nvSpPr>
        <p:spPr>
          <a:xfrm>
            <a:off x="1367160" y="3611790"/>
            <a:ext cx="3816424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Set a button to restart or power off your NAS for greater convenience</a:t>
            </a:r>
            <a:endParaRPr lang="zh-TW" altLang="en-US" sz="2000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1">
            <a:extLst>
              <a:ext uri="{FF2B5EF4-FFF2-40B4-BE49-F238E27FC236}">
                <a16:creationId xmlns:a16="http://schemas.microsoft.com/office/drawing/2014/main" id="{675EAAE2-67EB-4DD4-8FA4-35D81A5F8AA8}"/>
              </a:ext>
            </a:extLst>
          </p:cNvPr>
          <p:cNvSpPr txBox="1"/>
          <p:nvPr/>
        </p:nvSpPr>
        <p:spPr>
          <a:xfrm>
            <a:off x="7244879" y="1321878"/>
            <a:ext cx="1726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RM-IR004 </a:t>
            </a:r>
            <a:b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CN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IR remote control included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6D1E8623-8E2E-4FC9-A07F-D6DBCDC5AF59}"/>
              </a:ext>
            </a:extLst>
          </p:cNvPr>
          <p:cNvGrpSpPr/>
          <p:nvPr/>
        </p:nvGrpSpPr>
        <p:grpSpPr>
          <a:xfrm>
            <a:off x="450333" y="1500350"/>
            <a:ext cx="917433" cy="823817"/>
            <a:chOff x="450333" y="1500350"/>
            <a:chExt cx="917433" cy="823817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B60A000A-EDD9-4F9A-87BF-6ED7D448B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333" y="1500350"/>
              <a:ext cx="917433" cy="823817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304FBE74-7B2F-4AE0-8A41-10501B91A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3006" y="1652601"/>
              <a:ext cx="388833" cy="456672"/>
            </a:xfrm>
            <a:prstGeom prst="rect">
              <a:avLst/>
            </a:prstGeom>
            <a:effectLst>
              <a:innerShdw blurRad="38100">
                <a:schemeClr val="tx1">
                  <a:lumMod val="65000"/>
                  <a:lumOff val="35000"/>
                </a:schemeClr>
              </a:innerShdw>
            </a:effectLst>
          </p:spPr>
        </p:pic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33638BA-7BAC-47C5-9E42-A90EB73BBCA5}"/>
              </a:ext>
            </a:extLst>
          </p:cNvPr>
          <p:cNvGrpSpPr/>
          <p:nvPr/>
        </p:nvGrpSpPr>
        <p:grpSpPr>
          <a:xfrm>
            <a:off x="450333" y="2527288"/>
            <a:ext cx="917433" cy="823817"/>
            <a:chOff x="450333" y="2527288"/>
            <a:chExt cx="917433" cy="823817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BBAC5D40-77B9-4276-8466-F4BF267F0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333" y="2527288"/>
              <a:ext cx="917433" cy="823817"/>
            </a:xfrm>
            <a:prstGeom prst="rect">
              <a:avLst/>
            </a:prstGeom>
          </p:spPr>
        </p:pic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261D75E6-C70D-4AFF-8212-119B0DBBF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2717" y="2716232"/>
              <a:ext cx="366029" cy="439632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</p:grpSp>
      <p:pic>
        <p:nvPicPr>
          <p:cNvPr id="26" name="圖片 25">
            <a:extLst>
              <a:ext uri="{FF2B5EF4-FFF2-40B4-BE49-F238E27FC236}">
                <a16:creationId xmlns:a16="http://schemas.microsoft.com/office/drawing/2014/main" id="{74DE9C64-8334-4773-92AB-98E9F69E9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727" y="3558598"/>
            <a:ext cx="917433" cy="823817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5107D6BC-53E7-4BF5-A9F4-EC6CD969E44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853" y="3739713"/>
            <a:ext cx="414472" cy="450058"/>
          </a:xfrm>
          <a:prstGeom prst="rect">
            <a:avLst/>
          </a:prstGeom>
          <a:effectLst>
            <a:innerShdw blurRad="38100">
              <a:prstClr val="black"/>
            </a:innerShdw>
          </a:effectLst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3D9B25AF-8DD3-4B4D-9AB4-0573544EA0CA}"/>
              </a:ext>
            </a:extLst>
          </p:cNvPr>
          <p:cNvGrpSpPr/>
          <p:nvPr/>
        </p:nvGrpSpPr>
        <p:grpSpPr>
          <a:xfrm>
            <a:off x="5139253" y="982793"/>
            <a:ext cx="2927035" cy="3665720"/>
            <a:chOff x="5031607" y="1207224"/>
            <a:chExt cx="2927035" cy="3665720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0B64B4AD-91C3-4724-B3C0-DA2CF83BBF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55738" y="1207224"/>
              <a:ext cx="1281034" cy="3665720"/>
            </a:xfrm>
            <a:prstGeom prst="rect">
              <a:avLst/>
            </a:prstGeom>
            <a:effectLst>
              <a:reflection blurRad="76200" stA="46000" endPos="37000" dir="5400000" sy="-100000" algn="bl" rotWithShape="0"/>
            </a:effectLst>
          </p:spPr>
        </p:pic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413671A3-C604-41D9-A664-E68DF5E3718A}"/>
                </a:ext>
              </a:extLst>
            </p:cNvPr>
            <p:cNvCxnSpPr>
              <a:cxnSpLocks/>
            </p:cNvCxnSpPr>
            <p:nvPr/>
          </p:nvCxnSpPr>
          <p:spPr>
            <a:xfrm>
              <a:off x="6709628" y="3582874"/>
              <a:ext cx="92116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9377B788-087A-4A17-9147-A3A47009F66F}"/>
                </a:ext>
              </a:extLst>
            </p:cNvPr>
            <p:cNvCxnSpPr>
              <a:cxnSpLocks/>
            </p:cNvCxnSpPr>
            <p:nvPr/>
          </p:nvCxnSpPr>
          <p:spPr>
            <a:xfrm>
              <a:off x="6983409" y="3856655"/>
              <a:ext cx="372251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C2D55769-473F-43C2-A067-3DFD7B1CCEF0}"/>
                </a:ext>
              </a:extLst>
            </p:cNvPr>
            <p:cNvCxnSpPr>
              <a:cxnSpLocks/>
            </p:cNvCxnSpPr>
            <p:nvPr/>
          </p:nvCxnSpPr>
          <p:spPr>
            <a:xfrm>
              <a:off x="5955738" y="4118735"/>
              <a:ext cx="532709" cy="0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366359F6-4046-4B04-A833-0179D71ADC48}"/>
                </a:ext>
              </a:extLst>
            </p:cNvPr>
            <p:cNvCxnSpPr/>
            <p:nvPr/>
          </p:nvCxnSpPr>
          <p:spPr>
            <a:xfrm>
              <a:off x="5313753" y="3848563"/>
              <a:ext cx="87394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C38B4AC2-3D62-47C7-B06D-D455FF9D7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31607" y="3550078"/>
              <a:ext cx="388833" cy="456672"/>
            </a:xfrm>
            <a:prstGeom prst="rect">
              <a:avLst/>
            </a:prstGeom>
            <a:effectLst>
              <a:innerShdw blurRad="38100">
                <a:schemeClr val="tx1">
                  <a:lumMod val="65000"/>
                  <a:lumOff val="35000"/>
                </a:schemeClr>
              </a:innerShdw>
            </a:effectLst>
          </p:spPr>
        </p:pic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6C56CF44-3277-4803-BD8A-981A1DBC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92613" y="3338782"/>
              <a:ext cx="366029" cy="439632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836AAE2F-5156-41BE-AED4-2F44F5C7A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36509" y="3856655"/>
              <a:ext cx="414472" cy="450058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29E64EFC-ADB7-4D76-9919-2F8F00BCC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137232" y="3728450"/>
              <a:ext cx="436856" cy="472584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</p:grpSp>
    </p:spTree>
    <p:extLst>
      <p:ext uri="{BB962C8B-B14F-4D97-AF65-F5344CB8AC3E}">
        <p14:creationId xmlns:p14="http://schemas.microsoft.com/office/powerpoint/2010/main" val="90233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FE23A578-1FF3-4411-96B8-C8E6DBD51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0462" y="144277"/>
            <a:ext cx="6771465" cy="4670951"/>
          </a:xfrm>
          <a:prstGeom prst="rect">
            <a:avLst/>
          </a:prstGeom>
          <a:noFill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E7F8431-7852-4932-9126-7CD873C2CDE0}"/>
              </a:ext>
            </a:extLst>
          </p:cNvPr>
          <p:cNvSpPr>
            <a:spLocks noGrp="1"/>
          </p:cNvSpPr>
          <p:nvPr/>
        </p:nvSpPr>
        <p:spPr>
          <a:xfrm>
            <a:off x="184245" y="0"/>
            <a:ext cx="8795982" cy="634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 sz="2800">
              <a:latin typeface="微軟正黑體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C56D4FB-ECB7-4DFE-930E-CB42546E7125}"/>
              </a:ext>
            </a:extLst>
          </p:cNvPr>
          <p:cNvSpPr txBox="1"/>
          <p:nvPr/>
        </p:nvSpPr>
        <p:spPr>
          <a:xfrm>
            <a:off x="4649791" y="1413683"/>
            <a:ext cx="4330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HDMI output from NAS to a monitor</a:t>
            </a:r>
            <a:endParaRPr lang="zh-TW" altLang="en-US" b="1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E672ED78-BFB9-4F5B-A2C5-75A7EA9241D5}"/>
              </a:ext>
            </a:extLst>
          </p:cNvPr>
          <p:cNvSpPr/>
          <p:nvPr/>
        </p:nvSpPr>
        <p:spPr>
          <a:xfrm>
            <a:off x="4168141" y="1328564"/>
            <a:ext cx="482200" cy="488079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94A528-F566-4B50-A7BF-97EF7297E1F8}"/>
              </a:ext>
            </a:extLst>
          </p:cNvPr>
          <p:cNvSpPr txBox="1"/>
          <p:nvPr/>
        </p:nvSpPr>
        <p:spPr>
          <a:xfrm>
            <a:off x="3171347" y="4508877"/>
            <a:ext cx="5246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buNone/>
            </a:pPr>
            <a:r>
              <a:rPr lang="en-US" altLang="zh-TW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Connect a USB keyboard and a mouse to the NAS to begin the Ubuntu operation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97E8B62A-117D-4984-8B20-48C02DDADA7D}"/>
              </a:ext>
            </a:extLst>
          </p:cNvPr>
          <p:cNvSpPr/>
          <p:nvPr/>
        </p:nvSpPr>
        <p:spPr>
          <a:xfrm>
            <a:off x="2693789" y="4557449"/>
            <a:ext cx="482200" cy="488079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E0DD68AF-FC17-48C3-AE96-ED55F04DD5C6}"/>
              </a:ext>
            </a:extLst>
          </p:cNvPr>
          <p:cNvGrpSpPr/>
          <p:nvPr/>
        </p:nvGrpSpPr>
        <p:grpSpPr>
          <a:xfrm>
            <a:off x="6885447" y="2181697"/>
            <a:ext cx="2531284" cy="1476250"/>
            <a:chOff x="6550576" y="1968381"/>
            <a:chExt cx="2278091" cy="1328588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726AD3D5-CA50-44C9-9D22-6CC9B6305534}"/>
                </a:ext>
              </a:extLst>
            </p:cNvPr>
            <p:cNvSpPr/>
            <p:nvPr/>
          </p:nvSpPr>
          <p:spPr>
            <a:xfrm>
              <a:off x="6574990" y="2030016"/>
              <a:ext cx="2253677" cy="12669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6A700192-E3A3-4416-81E3-C335D0E6B676}"/>
                </a:ext>
              </a:extLst>
            </p:cNvPr>
            <p:cNvSpPr txBox="1"/>
            <p:nvPr/>
          </p:nvSpPr>
          <p:spPr>
            <a:xfrm>
              <a:off x="6668983" y="2367798"/>
              <a:ext cx="2076222" cy="664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zh-TW" altLang="en-US"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Ubuntu 14.04</a:t>
              </a:r>
            </a:p>
            <a:p>
              <a:pPr>
                <a:buFont typeface="Arial" pitchFamily="34" charset="0"/>
                <a:buChar char="•"/>
              </a:pPr>
              <a:r>
                <a:rPr lang="zh-TW" altLang="en-US"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Ubuntu 16.04</a:t>
              </a:r>
            </a:p>
            <a:p>
              <a:pPr>
                <a:buFont typeface="Arial" pitchFamily="34" charset="0"/>
                <a:buChar char="•"/>
              </a:pPr>
              <a:r>
                <a:rPr lang="en-US" altLang="zh-TW"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Ubuntu </a:t>
              </a:r>
              <a:r>
                <a:rPr lang="en-US" altLang="zh-TW" sz="14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Kylin</a:t>
              </a:r>
              <a:r>
                <a:rPr lang="en-US" altLang="zh-TW" sz="14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(Chinese)</a:t>
              </a:r>
              <a:endParaRPr lang="en-US" altLang="zh-TW" sz="14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6CBBD3F4-7928-4601-B660-ABA7D9BDA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0576" y="1968381"/>
              <a:ext cx="2194629" cy="496664"/>
            </a:xfrm>
            <a:prstGeom prst="rect">
              <a:avLst/>
            </a:prstGeom>
          </p:spPr>
        </p:pic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29A80ACE-ED3A-4580-80BF-0B41ABBFAE80}"/>
                </a:ext>
              </a:extLst>
            </p:cNvPr>
            <p:cNvSpPr txBox="1"/>
            <p:nvPr/>
          </p:nvSpPr>
          <p:spPr>
            <a:xfrm>
              <a:off x="6660373" y="1983912"/>
              <a:ext cx="2076223" cy="304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6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Multi-version Ubuntu</a:t>
              </a:r>
              <a:r>
                <a:rPr lang="zh-TW" alt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endPara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045FC5F-3450-3D4F-99E3-AE2DCDDE9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99" y="36595"/>
            <a:ext cx="7886700" cy="822960"/>
          </a:xfrm>
        </p:spPr>
        <p:txBody>
          <a:bodyPr>
            <a:noAutofit/>
          </a:bodyPr>
          <a:lstStyle/>
          <a:p>
            <a:r>
              <a:rPr lang="zh-TW" altLang="en-US" sz="2900" dirty="0"/>
              <a:t>Linux </a:t>
            </a:r>
            <a:r>
              <a:rPr lang="zh-TW" altLang="en-US" sz="2900"/>
              <a:t>Station </a:t>
            </a:r>
            <a:r>
              <a:rPr lang="en-US" altLang="zh-TW" sz="2900" dirty="0"/>
              <a:t>turns</a:t>
            </a:r>
            <a:r>
              <a:rPr lang="zh-TW" altLang="en-US" sz="2900" dirty="0"/>
              <a:t> </a:t>
            </a:r>
            <a:r>
              <a:rPr lang="zh-TW" altLang="en-US" sz="2900"/>
              <a:t>NAS </a:t>
            </a:r>
            <a:r>
              <a:rPr lang="en-US" altLang="zh-TW" sz="2900" dirty="0"/>
              <a:t>into a</a:t>
            </a:r>
            <a:r>
              <a:rPr lang="zh-TW" altLang="en-US" sz="2900" dirty="0"/>
              <a:t> </a:t>
            </a:r>
            <a:r>
              <a:rPr lang="zh-TW" altLang="en-US" sz="2900"/>
              <a:t>Ubuntu </a:t>
            </a:r>
            <a:r>
              <a:rPr lang="en-US" altLang="zh-TW" sz="2900"/>
              <a:t>PC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604645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FF8FB669-8C77-495F-A433-968FAE9B2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8172" y="4778619"/>
            <a:ext cx="3738169" cy="446224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3C97C4EA-4226-40FB-AAF1-79D756D573BC}"/>
              </a:ext>
            </a:extLst>
          </p:cNvPr>
          <p:cNvGrpSpPr/>
          <p:nvPr/>
        </p:nvGrpSpPr>
        <p:grpSpPr>
          <a:xfrm>
            <a:off x="5550638" y="925226"/>
            <a:ext cx="2517918" cy="1165190"/>
            <a:chOff x="354129" y="2673591"/>
            <a:chExt cx="1524144" cy="1021069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E8181827-06C0-478F-A314-D1409B69AF12}"/>
                </a:ext>
              </a:extLst>
            </p:cNvPr>
            <p:cNvSpPr/>
            <p:nvPr/>
          </p:nvSpPr>
          <p:spPr>
            <a:xfrm>
              <a:off x="374602" y="2855173"/>
              <a:ext cx="1503671" cy="83948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2D88BC65-30AF-4601-9434-8166A5E93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129" y="2673591"/>
              <a:ext cx="1451024" cy="689046"/>
            </a:xfrm>
            <a:prstGeom prst="rect">
              <a:avLst/>
            </a:prstGeom>
          </p:spPr>
        </p:pic>
      </p:grpSp>
      <p:sp>
        <p:nvSpPr>
          <p:cNvPr id="6" name="標題 5">
            <a:extLst>
              <a:ext uri="{FF2B5EF4-FFF2-40B4-BE49-F238E27FC236}">
                <a16:creationId xmlns:a16="http://schemas.microsoft.com/office/drawing/2014/main" id="{087F56B8-217C-4FDC-9D75-7825BD24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Linux Station</a:t>
            </a:r>
            <a:r>
              <a:rPr lang="zh-TW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zh-TW" sz="3600" dirty="0" err="1"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to play everything</a:t>
            </a:r>
            <a:endParaRPr lang="zh-TW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43753-324C-4C4C-8C9C-AB3AF291EC45}"/>
              </a:ext>
            </a:extLst>
          </p:cNvPr>
          <p:cNvSpPr txBox="1"/>
          <p:nvPr/>
        </p:nvSpPr>
        <p:spPr>
          <a:xfrm>
            <a:off x="5725137" y="925225"/>
            <a:ext cx="2438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Use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Kodi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to play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contents on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F47CB92-171F-4383-B498-B3AE10F1E2BF}"/>
              </a:ext>
            </a:extLst>
          </p:cNvPr>
          <p:cNvSpPr txBox="1"/>
          <p:nvPr/>
        </p:nvSpPr>
        <p:spPr>
          <a:xfrm>
            <a:off x="5671434" y="1599196"/>
            <a:ext cx="249124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Install ’n use</a:t>
            </a:r>
            <a:endParaRPr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FFF1B82-01B3-4ADD-AC17-1E8ED570FF31}"/>
              </a:ext>
            </a:extLst>
          </p:cNvPr>
          <p:cNvGrpSpPr/>
          <p:nvPr/>
        </p:nvGrpSpPr>
        <p:grpSpPr>
          <a:xfrm>
            <a:off x="-8767" y="895740"/>
            <a:ext cx="5205392" cy="3471984"/>
            <a:chOff x="-626901" y="709485"/>
            <a:chExt cx="7855357" cy="5239503"/>
          </a:xfrm>
        </p:grpSpPr>
        <p:pic>
          <p:nvPicPr>
            <p:cNvPr id="3" name="Picture 2" descr="C:\Users\Judy Chen\Desktop\Image 8.png">
              <a:extLst>
                <a:ext uri="{FF2B5EF4-FFF2-40B4-BE49-F238E27FC236}">
                  <a16:creationId xmlns:a16="http://schemas.microsoft.com/office/drawing/2014/main" id="{FF8A6B39-4863-40E2-88F7-E9D3C64925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-626901" y="709485"/>
              <a:ext cx="7563671" cy="4245010"/>
            </a:xfrm>
            <a:prstGeom prst="rect">
              <a:avLst/>
            </a:prstGeom>
            <a:noFill/>
          </p:spPr>
        </p:pic>
        <p:pic>
          <p:nvPicPr>
            <p:cNvPr id="4" name="Picture 3" descr="C:\Users\Judy Chen\Desktop\despite-the-massive-crackdown-by-authorities-these-are-the-working-kodi-add-ons-available-on-the-web-youtube.png">
              <a:extLst>
                <a:ext uri="{FF2B5EF4-FFF2-40B4-BE49-F238E27FC236}">
                  <a16:creationId xmlns:a16="http://schemas.microsoft.com/office/drawing/2014/main" id="{345C5292-742A-426E-B2E9-A45FF3E5E8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017"/>
            <a:stretch>
              <a:fillRect/>
            </a:stretch>
          </p:blipFill>
          <p:spPr bwMode="auto">
            <a:xfrm>
              <a:off x="500449" y="2376397"/>
              <a:ext cx="6728007" cy="3572591"/>
            </a:xfrm>
            <a:prstGeom prst="rect">
              <a:avLst/>
            </a:prstGeom>
            <a:noFill/>
          </p:spPr>
        </p:pic>
      </p:grpSp>
      <p:grpSp>
        <p:nvGrpSpPr>
          <p:cNvPr id="13" name="群組 17">
            <a:extLst>
              <a:ext uri="{FF2B5EF4-FFF2-40B4-BE49-F238E27FC236}">
                <a16:creationId xmlns:a16="http://schemas.microsoft.com/office/drawing/2014/main" id="{526E4EE9-F040-994C-A023-50FFB4C23BB4}"/>
              </a:ext>
            </a:extLst>
          </p:cNvPr>
          <p:cNvGrpSpPr/>
          <p:nvPr/>
        </p:nvGrpSpPr>
        <p:grpSpPr>
          <a:xfrm>
            <a:off x="4982432" y="2043686"/>
            <a:ext cx="4161568" cy="2521148"/>
            <a:chOff x="354128" y="2673591"/>
            <a:chExt cx="2033321" cy="1633054"/>
          </a:xfrm>
        </p:grpSpPr>
        <p:sp>
          <p:nvSpPr>
            <p:cNvPr id="14" name="矩形: 圓角 18">
              <a:extLst>
                <a:ext uri="{FF2B5EF4-FFF2-40B4-BE49-F238E27FC236}">
                  <a16:creationId xmlns:a16="http://schemas.microsoft.com/office/drawing/2014/main" id="{A33F6ADC-11B5-C749-8F5A-381B61CDDA7D}"/>
                </a:ext>
              </a:extLst>
            </p:cNvPr>
            <p:cNvSpPr/>
            <p:nvPr/>
          </p:nvSpPr>
          <p:spPr>
            <a:xfrm>
              <a:off x="374602" y="3005743"/>
              <a:ext cx="2012847" cy="13009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圖片 19">
              <a:extLst>
                <a:ext uri="{FF2B5EF4-FFF2-40B4-BE49-F238E27FC236}">
                  <a16:creationId xmlns:a16="http://schemas.microsoft.com/office/drawing/2014/main" id="{5DE4EA1F-89A0-4842-A538-E8FA4A14E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128" y="2673591"/>
              <a:ext cx="1830291" cy="689046"/>
            </a:xfrm>
            <a:prstGeom prst="rect">
              <a:avLst/>
            </a:prstGeom>
          </p:spPr>
        </p:pic>
      </p:grpSp>
      <p:sp>
        <p:nvSpPr>
          <p:cNvPr id="16" name="矩形: 圓角 20">
            <a:extLst>
              <a:ext uri="{FF2B5EF4-FFF2-40B4-BE49-F238E27FC236}">
                <a16:creationId xmlns:a16="http://schemas.microsoft.com/office/drawing/2014/main" id="{3FAB46C3-2ABB-F443-9AE4-508559618D27}"/>
              </a:ext>
            </a:extLst>
          </p:cNvPr>
          <p:cNvSpPr/>
          <p:nvPr/>
        </p:nvSpPr>
        <p:spPr>
          <a:xfrm>
            <a:off x="5236081" y="2176197"/>
            <a:ext cx="466135" cy="4661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id="{54CB9536-DDF8-1343-A24B-8E4BDD8FC6EF}"/>
              </a:ext>
            </a:extLst>
          </p:cNvPr>
          <p:cNvSpPr txBox="1">
            <a:spLocks/>
          </p:cNvSpPr>
          <p:nvPr/>
        </p:nvSpPr>
        <p:spPr>
          <a:xfrm>
            <a:off x="4942348" y="2813156"/>
            <a:ext cx="4284050" cy="1109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60375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Install </a:t>
            </a:r>
            <a:r>
              <a:rPr lang="en-US" altLang="zh-TW" sz="1600" dirty="0" err="1"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 plug-in Video HD</a:t>
            </a:r>
            <a:r>
              <a:rPr lang="zh-TW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TW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0375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Support the same </a:t>
            </a:r>
            <a:r>
              <a:rPr lang="en-CA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Video Station</a:t>
            </a:r>
            <a:r>
              <a:rPr lang="zh-TW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functions such as </a:t>
            </a:r>
          </a:p>
          <a:p>
            <a:pPr marL="174625"/>
            <a:r>
              <a:rPr lang="zh-TW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zh-TW" sz="1400" dirty="0">
                <a:solidFill>
                  <a:srgbClr val="FF55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progress, categorization, subtitle</a:t>
            </a:r>
          </a:p>
        </p:txBody>
      </p:sp>
      <p:grpSp>
        <p:nvGrpSpPr>
          <p:cNvPr id="18" name="群組 9">
            <a:extLst>
              <a:ext uri="{FF2B5EF4-FFF2-40B4-BE49-F238E27FC236}">
                <a16:creationId xmlns:a16="http://schemas.microsoft.com/office/drawing/2014/main" id="{160C0E40-2C8E-D741-B938-CF26564E0548}"/>
              </a:ext>
            </a:extLst>
          </p:cNvPr>
          <p:cNvGrpSpPr/>
          <p:nvPr/>
        </p:nvGrpSpPr>
        <p:grpSpPr>
          <a:xfrm>
            <a:off x="5228588" y="3898961"/>
            <a:ext cx="1979608" cy="509872"/>
            <a:chOff x="6445477" y="1517423"/>
            <a:chExt cx="4363810" cy="1123950"/>
          </a:xfrm>
        </p:grpSpPr>
        <p:pic>
          <p:nvPicPr>
            <p:cNvPr id="19" name="Picture 4" descr="D:\ING\20180329_Linux Station\images\icon.png">
              <a:extLst>
                <a:ext uri="{FF2B5EF4-FFF2-40B4-BE49-F238E27FC236}">
                  <a16:creationId xmlns:a16="http://schemas.microsoft.com/office/drawing/2014/main" id="{9C4BC51A-462E-9846-986D-E309F88D1C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9162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20" name="Picture 5" descr="D:\ING\20180329_Linux Station\images\icon-1.png">
              <a:extLst>
                <a:ext uri="{FF2B5EF4-FFF2-40B4-BE49-F238E27FC236}">
                  <a16:creationId xmlns:a16="http://schemas.microsoft.com/office/drawing/2014/main" id="{4F247B56-0C8B-434F-910E-85D50EB30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7933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21" name="Picture 6" descr="D:\ING\20180329_Linux Station\images\icon-2.png">
              <a:extLst>
                <a:ext uri="{FF2B5EF4-FFF2-40B4-BE49-F238E27FC236}">
                  <a16:creationId xmlns:a16="http://schemas.microsoft.com/office/drawing/2014/main" id="{5597C898-66FF-084D-A3C0-5137286E3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6705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22" name="Picture 7" descr="D:\ING\20180329_Linux Station\images\icon-3.png">
              <a:extLst>
                <a:ext uri="{FF2B5EF4-FFF2-40B4-BE49-F238E27FC236}">
                  <a16:creationId xmlns:a16="http://schemas.microsoft.com/office/drawing/2014/main" id="{7F0053B5-6440-1245-9D19-02A64E363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5477" y="1517423"/>
              <a:ext cx="1000125" cy="1123950"/>
            </a:xfrm>
            <a:prstGeom prst="rect">
              <a:avLst/>
            </a:prstGeom>
            <a:noFill/>
          </p:spPr>
        </p:pic>
      </p:grpSp>
      <p:pic>
        <p:nvPicPr>
          <p:cNvPr id="23" name="Picture 2" descr="D:\ING\20180329_Linux Station\images\kodi-logo_thumb800.png">
            <a:extLst>
              <a:ext uri="{FF2B5EF4-FFF2-40B4-BE49-F238E27FC236}">
                <a16:creationId xmlns:a16="http://schemas.microsoft.com/office/drawing/2014/main" id="{36601A10-EA57-3948-BB0E-94BBFEEBA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7346" y="2216745"/>
            <a:ext cx="1206945" cy="385038"/>
          </a:xfrm>
          <a:prstGeom prst="rect">
            <a:avLst/>
          </a:prstGeom>
          <a:noFill/>
        </p:spPr>
      </p:pic>
      <p:pic>
        <p:nvPicPr>
          <p:cNvPr id="24" name="Picture 2" descr="\\MARKETING\Marketing\MarketingMaterials\素材\_icons\00_4.2iconPNG\Video.png">
            <a:extLst>
              <a:ext uri="{FF2B5EF4-FFF2-40B4-BE49-F238E27FC236}">
                <a16:creationId xmlns:a16="http://schemas.microsoft.com/office/drawing/2014/main" id="{3D2B35D3-8CA0-304B-B453-7B20FF81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8622" y="2176197"/>
            <a:ext cx="466134" cy="46613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 16">
            <a:extLst>
              <a:ext uri="{FF2B5EF4-FFF2-40B4-BE49-F238E27FC236}">
                <a16:creationId xmlns:a16="http://schemas.microsoft.com/office/drawing/2014/main" id="{D2467121-F271-004C-A07D-D3969768B014}"/>
              </a:ext>
            </a:extLst>
          </p:cNvPr>
          <p:cNvSpPr/>
          <p:nvPr/>
        </p:nvSpPr>
        <p:spPr>
          <a:xfrm>
            <a:off x="7084373" y="2178432"/>
            <a:ext cx="1629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altLang="zh-TW" sz="2400">
                <a:latin typeface="Arial" panose="020B0604020202020204" pitchFamily="34" charset="0"/>
                <a:cs typeface="Arial" panose="020B0604020202020204" pitchFamily="34" charset="0"/>
              </a:rPr>
              <a:t>Video HD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C9775E49-CDA0-49D9-8B81-E0DFBF28523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3010" y="3588223"/>
            <a:ext cx="3163331" cy="161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46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FC4DE-3DD4-486E-883F-67F7A0AF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QTS 4.4.0 w/ </a:t>
            </a:r>
            <a:r>
              <a:rPr lang="en-US"/>
              <a:t>Linux </a:t>
            </a:r>
            <a:r>
              <a:rPr lang="en-US" altLang="ja-JP" dirty="0"/>
              <a:t>kernel </a:t>
            </a:r>
            <a:r>
              <a:rPr lang="en-US" altLang="ja-JP"/>
              <a:t>version </a:t>
            </a:r>
            <a:r>
              <a:rPr lang="en-US" dirty="0"/>
              <a:t>4.14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50051E-988B-44D0-A035-DA618036CC5F}"/>
              </a:ext>
            </a:extLst>
          </p:cNvPr>
          <p:cNvSpPr txBox="1"/>
          <p:nvPr/>
        </p:nvSpPr>
        <p:spPr>
          <a:xfrm>
            <a:off x="166050" y="1243619"/>
            <a:ext cx="8715303" cy="283205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9070" indent="-179070">
              <a:lnSpc>
                <a:spcPts val="2400"/>
              </a:lnSpc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Ships with </a:t>
            </a:r>
            <a:r>
              <a:rPr lang="ja-JP" altLang="en-US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QTS 4.4.0 </a:t>
            </a:r>
            <a:r>
              <a:rPr lang="en-US" altLang="ja-JP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and the newer </a:t>
            </a:r>
            <a:r>
              <a:rPr lang="en-US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LTS(Long Term Support</a:t>
            </a:r>
            <a:r>
              <a:rPr lang="en-US" altLang="ja-JP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) </a:t>
            </a:r>
            <a:r>
              <a:rPr lang="ja-JP" altLang="en-US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Linux </a:t>
            </a:r>
            <a:r>
              <a:rPr lang="en-US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kernel</a:t>
            </a:r>
            <a:r>
              <a:rPr lang="en-US" altLang="ja-JP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4.14</a:t>
            </a:r>
          </a:p>
          <a:p>
            <a:pPr marL="179070" indent="-179070">
              <a:lnSpc>
                <a:spcPts val="2400"/>
              </a:lnSpc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Graphics drivers</a:t>
            </a:r>
            <a:endParaRPr lang="en-US" sz="20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444500" lvl="2" indent="-179070">
              <a:lnSpc>
                <a:spcPts val="24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l"/>
              <a:tabLst>
                <a:tab pos="444500" algn="l"/>
              </a:tabLst>
            </a:pPr>
            <a:r>
              <a:rPr 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Gemini Lake (QNAP HS-453DX)</a:t>
            </a:r>
          </a:p>
          <a:p>
            <a:pPr marL="444500" lvl="2" indent="-179070">
              <a:lnSpc>
                <a:spcPts val="24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l"/>
              <a:tabLst>
                <a:tab pos="444500" algn="l"/>
              </a:tabLst>
            </a:pPr>
            <a:r>
              <a:rPr 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Coffee Lake (QNAP TVS-472XT, </a:t>
            </a:r>
            <a:br>
              <a:rPr 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                     TVS-672XT, TVS-873XT)</a:t>
            </a:r>
          </a:p>
          <a:p>
            <a:pPr marL="179070" indent="-179070">
              <a:lnSpc>
                <a:spcPts val="2400"/>
              </a:lnSpc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Major advantages of 4.14 over 4.2</a:t>
            </a:r>
          </a:p>
          <a:p>
            <a:pPr marL="444500" lvl="2" indent="-179070">
              <a:lnSpc>
                <a:spcPts val="2400"/>
              </a:lnSpc>
              <a:buSzPct val="50000"/>
              <a:buFont typeface="Wingdings" panose="05000000000000000000" pitchFamily="2" charset="2"/>
              <a:buChar char="l"/>
            </a:pPr>
            <a:r>
              <a:rPr 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Scalability &amp; performance </a:t>
            </a:r>
            <a:br>
              <a:rPr 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improvements for ext4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D1935E-A180-C043-B5F3-6404246A25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5192" y="1819922"/>
            <a:ext cx="4438910" cy="2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24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19">
            <a:extLst>
              <a:ext uri="{FF2B5EF4-FFF2-40B4-BE49-F238E27FC236}">
                <a16:creationId xmlns:a16="http://schemas.microsoft.com/office/drawing/2014/main" id="{F0DBACF1-0D1F-9C42-9765-D5B30F5EDEB9}"/>
              </a:ext>
            </a:extLst>
          </p:cNvPr>
          <p:cNvGrpSpPr/>
          <p:nvPr/>
        </p:nvGrpSpPr>
        <p:grpSpPr>
          <a:xfrm>
            <a:off x="4287991" y="1254195"/>
            <a:ext cx="4856009" cy="3797865"/>
            <a:chOff x="5643550" y="1950153"/>
            <a:chExt cx="3500450" cy="2793479"/>
          </a:xfrm>
        </p:grpSpPr>
        <p:pic>
          <p:nvPicPr>
            <p:cNvPr id="11" name="圖形 18">
              <a:extLst>
                <a:ext uri="{FF2B5EF4-FFF2-40B4-BE49-F238E27FC236}">
                  <a16:creationId xmlns:a16="http://schemas.microsoft.com/office/drawing/2014/main" id="{B1AA62D8-3803-5E42-8CC4-438EC112D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66708" y="3945125"/>
              <a:ext cx="2076119" cy="798507"/>
            </a:xfrm>
            <a:prstGeom prst="rect">
              <a:avLst/>
            </a:prstGeom>
          </p:spPr>
        </p:pic>
        <p:grpSp>
          <p:nvGrpSpPr>
            <p:cNvPr id="12" name="Shape 163">
              <a:extLst>
                <a:ext uri="{FF2B5EF4-FFF2-40B4-BE49-F238E27FC236}">
                  <a16:creationId xmlns:a16="http://schemas.microsoft.com/office/drawing/2014/main" id="{8F0B83ED-35BE-CC4A-A17F-30741F6B5716}"/>
                </a:ext>
              </a:extLst>
            </p:cNvPr>
            <p:cNvGrpSpPr/>
            <p:nvPr/>
          </p:nvGrpSpPr>
          <p:grpSpPr>
            <a:xfrm>
              <a:off x="5643550" y="1950153"/>
              <a:ext cx="3500450" cy="2177497"/>
              <a:chOff x="3784220" y="1624275"/>
              <a:chExt cx="4295031" cy="2671775"/>
            </a:xfrm>
          </p:grpSpPr>
          <p:pic>
            <p:nvPicPr>
              <p:cNvPr id="14" name="Shape 164">
                <a:extLst>
                  <a:ext uri="{FF2B5EF4-FFF2-40B4-BE49-F238E27FC236}">
                    <a16:creationId xmlns:a16="http://schemas.microsoft.com/office/drawing/2014/main" id="{A3FE84F8-D448-794C-A854-66FC93075B2B}"/>
                  </a:ext>
                </a:extLst>
              </p:cNvPr>
              <p:cNvPicPr preferRelativeResize="0"/>
              <p:nvPr/>
            </p:nvPicPr>
            <p:blipFill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84220" y="1624275"/>
                <a:ext cx="4295031" cy="2671775"/>
              </a:xfrm>
              <a:prstGeom prst="rect">
                <a:avLst/>
              </a:prstGeom>
              <a:noFill/>
              <a:ln>
                <a:noFill/>
              </a:ln>
              <a:effectLst>
                <a:reflection blurRad="139700" stA="96000" endPos="65000" dir="5400000" sy="-100000" algn="bl" rotWithShape="0"/>
              </a:effectLst>
            </p:spPr>
          </p:pic>
          <p:pic>
            <p:nvPicPr>
              <p:cNvPr id="15" name="Shape 165">
                <a:extLst>
                  <a:ext uri="{FF2B5EF4-FFF2-40B4-BE49-F238E27FC236}">
                    <a16:creationId xmlns:a16="http://schemas.microsoft.com/office/drawing/2014/main" id="{FDE8B0AB-1FEB-5A43-AE21-F05FF82A915C}"/>
                  </a:ext>
                </a:extLst>
              </p:cNvPr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3815316" y="1652977"/>
                <a:ext cx="4235003" cy="235458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22B45E43-85F4-9440-A1A0-33280B39E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200" dirty="0" err="1">
                <a:latin typeface="Arial" panose="020B0604020202020204" pitchFamily="34" charset="0"/>
                <a:cs typeface="Arial" panose="020B0604020202020204" pitchFamily="34" charset="0"/>
              </a:rPr>
              <a:t>OceanKTV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 for the home karaoke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76E128-C059-3D4E-BE72-439109CD3F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7198" y="4379447"/>
            <a:ext cx="3577738" cy="646938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9353702-837B-264C-9462-92D1E395DDD6}"/>
              </a:ext>
            </a:extLst>
          </p:cNvPr>
          <p:cNvSpPr/>
          <p:nvPr/>
        </p:nvSpPr>
        <p:spPr>
          <a:xfrm>
            <a:off x="4334608" y="4586770"/>
            <a:ext cx="545124" cy="38142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AFA7FF3-1956-D64F-A721-1D8836BD64D8}"/>
              </a:ext>
            </a:extLst>
          </p:cNvPr>
          <p:cNvSpPr/>
          <p:nvPr/>
        </p:nvSpPr>
        <p:spPr>
          <a:xfrm>
            <a:off x="3930162" y="4598789"/>
            <a:ext cx="339932" cy="38142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Shape 205">
            <a:extLst>
              <a:ext uri="{FF2B5EF4-FFF2-40B4-BE49-F238E27FC236}">
                <a16:creationId xmlns:a16="http://schemas.microsoft.com/office/drawing/2014/main" id="{49CFD21D-4F0F-D243-8EE6-A71FCAEA7782}"/>
              </a:ext>
            </a:extLst>
          </p:cNvPr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0544" y="1168144"/>
            <a:ext cx="1113304" cy="111330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97000"/>
              </a:srgbClr>
            </a:outerShdw>
            <a:reflection blurRad="38100" stA="56000" endPos="39000" dist="25400" dir="5400000" sy="-100000" algn="bl" rotWithShape="0"/>
          </a:effectLst>
        </p:spPr>
      </p:pic>
      <p:pic>
        <p:nvPicPr>
          <p:cNvPr id="23" name="圖片 4">
            <a:extLst>
              <a:ext uri="{FF2B5EF4-FFF2-40B4-BE49-F238E27FC236}">
                <a16:creationId xmlns:a16="http://schemas.microsoft.com/office/drawing/2014/main" id="{19394FB8-E6BB-F642-9DC2-EA9A1E47AEE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33" y="2350508"/>
            <a:ext cx="1107618" cy="1823159"/>
          </a:xfrm>
          <a:prstGeom prst="rect">
            <a:avLst/>
          </a:prstGeom>
        </p:spPr>
      </p:pic>
      <p:pic>
        <p:nvPicPr>
          <p:cNvPr id="24" name="圖片 2">
            <a:extLst>
              <a:ext uri="{FF2B5EF4-FFF2-40B4-BE49-F238E27FC236}">
                <a16:creationId xmlns:a16="http://schemas.microsoft.com/office/drawing/2014/main" id="{6B13DA92-2B03-2440-9D78-22E683788E4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210" y="2400332"/>
            <a:ext cx="1211679" cy="199444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D82D0FB-822D-6D47-B86B-3F70F91FE50E}"/>
              </a:ext>
            </a:extLst>
          </p:cNvPr>
          <p:cNvSpPr txBox="1"/>
          <p:nvPr/>
        </p:nvSpPr>
        <p:spPr>
          <a:xfrm>
            <a:off x="1813283" y="2293321"/>
            <a:ext cx="2116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Dual dynamic microphone inputs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接點: 肘形 12">
            <a:extLst>
              <a:ext uri="{FF2B5EF4-FFF2-40B4-BE49-F238E27FC236}">
                <a16:creationId xmlns:a16="http://schemas.microsoft.com/office/drawing/2014/main" id="{BA02B913-7D33-4F3A-A7AB-B303625B4307}"/>
              </a:ext>
            </a:extLst>
          </p:cNvPr>
          <p:cNvCxnSpPr/>
          <p:nvPr/>
        </p:nvCxnSpPr>
        <p:spPr>
          <a:xfrm rot="16200000" flipH="1">
            <a:off x="3306277" y="3810723"/>
            <a:ext cx="915212" cy="693284"/>
          </a:xfrm>
          <a:prstGeom prst="bentConnector3">
            <a:avLst>
              <a:gd name="adj1" fmla="val 612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839C2C11-BC56-4371-8F12-941415A0E4A2}"/>
              </a:ext>
            </a:extLst>
          </p:cNvPr>
          <p:cNvGrpSpPr/>
          <p:nvPr/>
        </p:nvGrpSpPr>
        <p:grpSpPr>
          <a:xfrm rot="20070721">
            <a:off x="2256510" y="3000616"/>
            <a:ext cx="1716493" cy="1275203"/>
            <a:chOff x="2436567" y="2839840"/>
            <a:chExt cx="1716493" cy="1275203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2C370068-1E04-423C-840B-4CFDEA307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36567" y="2891683"/>
              <a:ext cx="1380378" cy="1223360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B9ABF259-121A-4D07-8988-F8ED61111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17501">
              <a:off x="2772682" y="2839840"/>
              <a:ext cx="1380378" cy="1223360"/>
            </a:xfrm>
            <a:prstGeom prst="rect">
              <a:avLst/>
            </a:prstGeom>
          </p:spPr>
        </p:pic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CC2C4D01-6762-4FDA-AE04-FE147D5E536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997" y="1304532"/>
            <a:ext cx="4778292" cy="258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730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275953" y="181607"/>
            <a:ext cx="7886700" cy="822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4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US" altLang="zh-TW" dirty="0">
                <a:sym typeface="Microsoft JhengHei"/>
              </a:rPr>
              <a:t>Management &amp; playback in </a:t>
            </a:r>
            <a:r>
              <a:rPr lang="en-US" altLang="zh-TW" dirty="0" err="1">
                <a:sym typeface="Microsoft JhengHei"/>
              </a:rPr>
              <a:t>OceanKTV</a:t>
            </a:r>
            <a:endParaRPr lang="zh-CN" altLang="en-US" dirty="0"/>
          </a:p>
        </p:txBody>
      </p:sp>
      <p:grpSp>
        <p:nvGrpSpPr>
          <p:cNvPr id="224" name="Shape 224"/>
          <p:cNvGrpSpPr/>
          <p:nvPr/>
        </p:nvGrpSpPr>
        <p:grpSpPr>
          <a:xfrm>
            <a:off x="3443276" y="1607880"/>
            <a:ext cx="2974194" cy="1850125"/>
            <a:chOff x="3167400" y="1180847"/>
            <a:chExt cx="2926575" cy="1820503"/>
          </a:xfrm>
        </p:grpSpPr>
        <p:pic>
          <p:nvPicPr>
            <p:cNvPr id="225" name="Shape 225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67400" y="1180847"/>
              <a:ext cx="2926575" cy="18205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Shape 226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6948" y="1203335"/>
              <a:ext cx="2887477" cy="16195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0" name="Shape 230"/>
          <p:cNvSpPr txBox="1"/>
          <p:nvPr/>
        </p:nvSpPr>
        <p:spPr>
          <a:xfrm>
            <a:off x="1178301" y="1542997"/>
            <a:ext cx="8664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Web</a:t>
            </a:r>
            <a:endParaRPr lang="en-US" sz="18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4711465" y="1174095"/>
            <a:ext cx="8664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TV</a:t>
            </a:r>
            <a:endParaRPr lang="en-US" sz="18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33" name="Shape 233"/>
          <p:cNvSpPr txBox="1"/>
          <p:nvPr/>
        </p:nvSpPr>
        <p:spPr>
          <a:xfrm>
            <a:off x="7463220" y="1400845"/>
            <a:ext cx="12042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Mobile</a:t>
            </a:r>
            <a:endParaRPr lang="zh-TW" altLang="en-US" sz="18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34" name="Shape 234"/>
          <p:cNvSpPr txBox="1"/>
          <p:nvPr/>
        </p:nvSpPr>
        <p:spPr>
          <a:xfrm>
            <a:off x="841048" y="3454995"/>
            <a:ext cx="1556478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Song </a:t>
            </a:r>
            <a:r>
              <a:rPr lang="en-US" altLang="zh-TW" sz="18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library</a:t>
            </a:r>
            <a:endParaRPr lang="zh-TW" altLang="en-US" sz="18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35" name="Shape 235"/>
          <p:cNvSpPr txBox="1"/>
          <p:nvPr/>
        </p:nvSpPr>
        <p:spPr>
          <a:xfrm>
            <a:off x="3384851" y="3480859"/>
            <a:ext cx="3519628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Singing </a:t>
            </a:r>
            <a:r>
              <a:rPr lang="en-US" altLang="zh-TW" sz="1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&amp; YouTube </a:t>
            </a:r>
            <a:r>
              <a:rPr lang="en-US" altLang="zh-TW" sz="18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playlist</a:t>
            </a:r>
            <a:endParaRPr lang="zh-TW" altLang="en-US" sz="18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36" name="Shape 236"/>
          <p:cNvSpPr txBox="1"/>
          <p:nvPr/>
        </p:nvSpPr>
        <p:spPr>
          <a:xfrm>
            <a:off x="7009089" y="3454995"/>
            <a:ext cx="1823042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iOS/Android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remote control</a:t>
            </a:r>
            <a:endParaRPr lang="zh-TW" altLang="en-US" sz="1800" b="1" dirty="0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43" name="Shape 243"/>
          <p:cNvSpPr txBox="1"/>
          <p:nvPr/>
        </p:nvSpPr>
        <p:spPr>
          <a:xfrm>
            <a:off x="3191330" y="4128287"/>
            <a:ext cx="3478084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5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3 </a:t>
            </a:r>
            <a:r>
              <a:rPr lang="en-US" altLang="zh-TW" sz="25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ways to </a:t>
            </a:r>
            <a:r>
              <a:rPr lang="en-US" altLang="zh-TW" sz="25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play a song</a:t>
            </a:r>
            <a:endParaRPr lang="zh-TW" altLang="en-US" sz="25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96DD15B4-7B42-43A0-B361-9E117AF55313}"/>
              </a:ext>
            </a:extLst>
          </p:cNvPr>
          <p:cNvGrpSpPr/>
          <p:nvPr/>
        </p:nvGrpSpPr>
        <p:grpSpPr>
          <a:xfrm>
            <a:off x="217266" y="1990243"/>
            <a:ext cx="2634391" cy="1435289"/>
            <a:chOff x="187607" y="1187265"/>
            <a:chExt cx="3775825" cy="2057174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0B02FECD-53E0-4F22-A6B8-60E8A3D80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607" y="1187265"/>
              <a:ext cx="3775825" cy="2057174"/>
            </a:xfrm>
            <a:prstGeom prst="rect">
              <a:avLst/>
            </a:prstGeom>
          </p:spPr>
        </p:pic>
        <p:pic>
          <p:nvPicPr>
            <p:cNvPr id="29" name="Shape 229">
              <a:extLst>
                <a:ext uri="{FF2B5EF4-FFF2-40B4-BE49-F238E27FC236}">
                  <a16:creationId xmlns:a16="http://schemas.microsoft.com/office/drawing/2014/main" id="{4FC50762-DE99-4ED1-8336-D668238ABBDD}"/>
                </a:ext>
              </a:extLst>
            </p:cNvPr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626" y="1290880"/>
              <a:ext cx="2738605" cy="170271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B898CCC1-C53C-46AD-A400-B4A844F36C72}"/>
              </a:ext>
            </a:extLst>
          </p:cNvPr>
          <p:cNvGrpSpPr/>
          <p:nvPr/>
        </p:nvGrpSpPr>
        <p:grpSpPr>
          <a:xfrm>
            <a:off x="7523801" y="1824788"/>
            <a:ext cx="958117" cy="1577078"/>
            <a:chOff x="6072693" y="950844"/>
            <a:chExt cx="2744458" cy="4517427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403DE719-C5A3-4446-9CDE-8D3AFBBA0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2693" y="950844"/>
              <a:ext cx="2744458" cy="4517427"/>
            </a:xfrm>
            <a:prstGeom prst="rect">
              <a:avLst/>
            </a:prstGeom>
          </p:spPr>
        </p:pic>
        <p:pic>
          <p:nvPicPr>
            <p:cNvPr id="32" name="圖片 2" descr="一張含有 監視器 的圖片&#10;&#10;描述是以高可信度產生">
              <a:extLst>
                <a:ext uri="{FF2B5EF4-FFF2-40B4-BE49-F238E27FC236}">
                  <a16:creationId xmlns:a16="http://schemas.microsoft.com/office/drawing/2014/main" id="{9B7A8F10-7EEF-446E-BE0A-3DF5C1D3A5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75645" y="1514310"/>
              <a:ext cx="1934305" cy="3065617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A917041E-1764-4E6C-B598-88E05331F0B6}"/>
                </a:ext>
              </a:extLst>
            </p:cNvPr>
            <p:cNvSpPr/>
            <p:nvPr/>
          </p:nvSpPr>
          <p:spPr>
            <a:xfrm>
              <a:off x="6466706" y="4579927"/>
              <a:ext cx="1951810" cy="33631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26934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C807C76A-E080-4CB5-B7C7-10906BECB5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3025"/>
            <a:ext cx="4682532" cy="33804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776AE7-221D-144C-A648-632A55F1A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 </a:t>
            </a:r>
            <a:r>
              <a:rPr lang="en-US" altLang="zh-TW" dirty="0"/>
              <a:t>Streaming </a:t>
            </a:r>
            <a:r>
              <a:rPr lang="en-US" altLang="zh-TW"/>
              <a:t>&amp; a</a:t>
            </a:r>
            <a:r>
              <a:rPr lang="en-US" altLang="zh-CN"/>
              <a:t>ccelerated transcoding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0DC7FA-D267-CA4F-8869-5D3A1524EEC4}"/>
              </a:ext>
            </a:extLst>
          </p:cNvPr>
          <p:cNvSpPr txBox="1"/>
          <p:nvPr/>
        </p:nvSpPr>
        <p:spPr>
          <a:xfrm>
            <a:off x="450899" y="1119582"/>
            <a:ext cx="8125097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4K H.264 </a:t>
            </a:r>
            <a:r>
              <a:rPr kumimoji="1"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decoding &amp; encoding</a:t>
            </a:r>
            <a:r>
              <a:rPr kumimoji="1"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real-time or offline 4</a:t>
            </a:r>
            <a:r>
              <a:rPr kumimoji="1" 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 video transcoding on various client players for smooth playback and support more clients</a:t>
            </a:r>
            <a:endParaRPr kumimoji="1" lang="en-US" altLang="zh-TW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HDMI output for</a:t>
            </a:r>
            <a:r>
              <a:rPr kumimoji="1"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4K Ultra HD (3840 x 2160</a:t>
            </a:r>
            <a:r>
              <a:rPr kumimoji="1" 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60FPS</a:t>
            </a:r>
            <a:r>
              <a:rPr kumimoji="1"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 </a:t>
            </a:r>
            <a:r>
              <a:rPr kumimoji="1" lang="en-US" altLang="zh-CN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content</a:t>
            </a:r>
            <a:endParaRPr kumimoji="1" lang="en-US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Stream content through</a:t>
            </a:r>
            <a:r>
              <a:rPr kumimoji="1"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DLNA, </a:t>
            </a:r>
            <a:r>
              <a:rPr kumimoji="1" lang="en-US" sz="16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AirPlay</a:t>
            </a:r>
            <a:r>
              <a:rPr kumimoji="1" 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Chromecast and</a:t>
            </a:r>
            <a:r>
              <a:rPr kumimoji="1"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Plex</a:t>
            </a:r>
            <a:endParaRPr lang="en-US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1487E7F-5811-4666-B1F1-F1415E60D3E9}"/>
              </a:ext>
            </a:extLst>
          </p:cNvPr>
          <p:cNvGrpSpPr/>
          <p:nvPr/>
        </p:nvGrpSpPr>
        <p:grpSpPr>
          <a:xfrm>
            <a:off x="3843093" y="2564792"/>
            <a:ext cx="4557953" cy="1391508"/>
            <a:chOff x="3519245" y="2571750"/>
            <a:chExt cx="5263859" cy="1607015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94DC80A6-9DB6-4085-8FF4-7E5CEFCA8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13470" y="2571750"/>
              <a:ext cx="1969634" cy="774468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AE203A64-31F9-4285-B3DE-9DAFDF0B0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3501" y="3609439"/>
              <a:ext cx="3019152" cy="569326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850FFC75-E7DC-4C7A-AEE9-A28AB5423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43501" y="2630419"/>
              <a:ext cx="1486706" cy="715799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8CD7C25E-67A6-43E4-80AF-87A244AD1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19245" y="2630419"/>
              <a:ext cx="1548346" cy="1548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5825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標題 18">
            <a:extLst>
              <a:ext uri="{FF2B5EF4-FFF2-40B4-BE49-F238E27FC236}">
                <a16:creationId xmlns:a16="http://schemas.microsoft.com/office/drawing/2014/main" id="{DC8FC468-85B0-4AA9-9D9A-85F079CF4611}"/>
              </a:ext>
            </a:extLst>
          </p:cNvPr>
          <p:cNvSpPr txBox="1">
            <a:spLocks/>
          </p:cNvSpPr>
          <p:nvPr/>
        </p:nvSpPr>
        <p:spPr>
          <a:xfrm>
            <a:off x="1732712" y="305227"/>
            <a:ext cx="8229600" cy="8572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34E37C7-7E9D-43C6-8268-9851FD3F8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Use PLEX to stream media collections</a:t>
            </a:r>
            <a:endParaRPr lang="zh-TW" altLang="en-US" sz="3200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F699D3D8-8E97-4248-9E91-9DC9622E7D46}"/>
              </a:ext>
            </a:extLst>
          </p:cNvPr>
          <p:cNvSpPr/>
          <p:nvPr/>
        </p:nvSpPr>
        <p:spPr>
          <a:xfrm>
            <a:off x="303084" y="2354043"/>
            <a:ext cx="4103844" cy="955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A75B34EE-1A61-45D6-B28E-52408EB8C7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51" y="2300706"/>
            <a:ext cx="1374245" cy="551968"/>
          </a:xfrm>
          <a:prstGeom prst="rect">
            <a:avLst/>
          </a:prstGeom>
        </p:spPr>
      </p:pic>
      <p:sp>
        <p:nvSpPr>
          <p:cNvPr id="60" name="矩形 59">
            <a:extLst>
              <a:ext uri="{FF2B5EF4-FFF2-40B4-BE49-F238E27FC236}">
                <a16:creationId xmlns:a16="http://schemas.microsoft.com/office/drawing/2014/main" id="{D19FD498-50D9-455E-979E-5560A0513553}"/>
              </a:ext>
            </a:extLst>
          </p:cNvPr>
          <p:cNvSpPr/>
          <p:nvPr/>
        </p:nvSpPr>
        <p:spPr>
          <a:xfrm>
            <a:off x="446736" y="2331899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Stream</a:t>
            </a:r>
          </a:p>
        </p:txBody>
      </p: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3321BA01-9D87-48DA-9010-5925FEAB9896}"/>
              </a:ext>
            </a:extLst>
          </p:cNvPr>
          <p:cNvSpPr/>
          <p:nvPr/>
        </p:nvSpPr>
        <p:spPr>
          <a:xfrm>
            <a:off x="303082" y="3453768"/>
            <a:ext cx="3226424" cy="955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884A20FB-5566-4BD8-AE13-861E9031DA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51" y="3400431"/>
            <a:ext cx="1374245" cy="551968"/>
          </a:xfrm>
          <a:prstGeom prst="rect">
            <a:avLst/>
          </a:prstGeom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6E6E5C8E-3377-4064-ABA6-C7DBF9706412}"/>
              </a:ext>
            </a:extLst>
          </p:cNvPr>
          <p:cNvSpPr/>
          <p:nvPr/>
        </p:nvSpPr>
        <p:spPr>
          <a:xfrm>
            <a:off x="446736" y="3431625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Stream</a:t>
            </a:r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270A358D-01B9-4C64-B441-D27B97343B4B}"/>
              </a:ext>
            </a:extLst>
          </p:cNvPr>
          <p:cNvSpPr/>
          <p:nvPr/>
        </p:nvSpPr>
        <p:spPr>
          <a:xfrm>
            <a:off x="303082" y="1254701"/>
            <a:ext cx="5075395" cy="955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Shape 369" descr="「streaming device icon png」的圖片搜尋結果">
            <a:extLst>
              <a:ext uri="{FF2B5EF4-FFF2-40B4-BE49-F238E27FC236}">
                <a16:creationId xmlns:a16="http://schemas.microsoft.com/office/drawing/2014/main" id="{363B45F0-B5C1-4FE4-A909-9269712D6076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4423" y="1347914"/>
            <a:ext cx="3668059" cy="7793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93178D51-3350-423B-8EBF-E0759B354C53}"/>
              </a:ext>
            </a:extLst>
          </p:cNvPr>
          <p:cNvGrpSpPr/>
          <p:nvPr/>
        </p:nvGrpSpPr>
        <p:grpSpPr>
          <a:xfrm>
            <a:off x="1726686" y="3482926"/>
            <a:ext cx="1259439" cy="967231"/>
            <a:chOff x="5147402" y="2663353"/>
            <a:chExt cx="1133251" cy="870321"/>
          </a:xfrm>
        </p:grpSpPr>
        <p:sp>
          <p:nvSpPr>
            <p:cNvPr id="46" name="Shape 372">
              <a:extLst>
                <a:ext uri="{FF2B5EF4-FFF2-40B4-BE49-F238E27FC236}">
                  <a16:creationId xmlns:a16="http://schemas.microsoft.com/office/drawing/2014/main" id="{B8F017FD-700E-4724-822A-ED9C9A53D52C}"/>
                </a:ext>
              </a:extLst>
            </p:cNvPr>
            <p:cNvSpPr txBox="1"/>
            <p:nvPr/>
          </p:nvSpPr>
          <p:spPr>
            <a:xfrm>
              <a:off x="5147402" y="3206374"/>
              <a:ext cx="642942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Phone</a:t>
              </a:r>
              <a:endParaRPr lang="en-US" sz="1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58" name="Shape 65" descr="D:\Fullppt\PNG이미지\핸드폰2.png">
              <a:extLst>
                <a:ext uri="{FF2B5EF4-FFF2-40B4-BE49-F238E27FC236}">
                  <a16:creationId xmlns:a16="http://schemas.microsoft.com/office/drawing/2014/main" id="{C74EDF98-D326-42F2-ADBF-8E43C46A8E51}"/>
                </a:ext>
              </a:extLst>
            </p:cNvPr>
            <p:cNvPicPr preferRelativeResize="0"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5810" y="2783518"/>
              <a:ext cx="262604" cy="4769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881ECF07-AD0E-48C9-B3DF-1EF540C145E6}"/>
                </a:ext>
              </a:extLst>
            </p:cNvPr>
            <p:cNvSpPr/>
            <p:nvPr/>
          </p:nvSpPr>
          <p:spPr>
            <a:xfrm>
              <a:off x="5775528" y="3245905"/>
              <a:ext cx="505125" cy="221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0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Tablet</a:t>
              </a:r>
              <a:endParaRPr lang="en-US" sz="1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90" name="Shape 65" descr="D:\Fullppt\PNG이미지\핸드폰2.png">
              <a:extLst>
                <a:ext uri="{FF2B5EF4-FFF2-40B4-BE49-F238E27FC236}">
                  <a16:creationId xmlns:a16="http://schemas.microsoft.com/office/drawing/2014/main" id="{A38ACEAE-D954-44B0-8955-C606C2C91C53}"/>
                </a:ext>
              </a:extLst>
            </p:cNvPr>
            <p:cNvPicPr preferRelativeResize="0"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3358" y="2663353"/>
              <a:ext cx="463316" cy="6115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E3484C9D-5F8E-4031-8ABD-5936599AE7B0}"/>
              </a:ext>
            </a:extLst>
          </p:cNvPr>
          <p:cNvGrpSpPr/>
          <p:nvPr/>
        </p:nvGrpSpPr>
        <p:grpSpPr>
          <a:xfrm>
            <a:off x="1684936" y="2401100"/>
            <a:ext cx="2497424" cy="941545"/>
            <a:chOff x="5108550" y="1924177"/>
            <a:chExt cx="2247194" cy="847208"/>
          </a:xfrm>
        </p:grpSpPr>
        <p:sp>
          <p:nvSpPr>
            <p:cNvPr id="47" name="Shape 373">
              <a:extLst>
                <a:ext uri="{FF2B5EF4-FFF2-40B4-BE49-F238E27FC236}">
                  <a16:creationId xmlns:a16="http://schemas.microsoft.com/office/drawing/2014/main" id="{67D4D436-B0EE-42D4-8B6A-63E1DA2752C9}"/>
                </a:ext>
              </a:extLst>
            </p:cNvPr>
            <p:cNvSpPr txBox="1"/>
            <p:nvPr/>
          </p:nvSpPr>
          <p:spPr>
            <a:xfrm>
              <a:off x="6679616" y="2444085"/>
              <a:ext cx="505432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PC</a:t>
              </a:r>
            </a:p>
          </p:txBody>
        </p:sp>
        <p:sp>
          <p:nvSpPr>
            <p:cNvPr id="49" name="Shape 376">
              <a:extLst>
                <a:ext uri="{FF2B5EF4-FFF2-40B4-BE49-F238E27FC236}">
                  <a16:creationId xmlns:a16="http://schemas.microsoft.com/office/drawing/2014/main" id="{54B9C434-D151-4E3F-8441-F35F69D60153}"/>
                </a:ext>
              </a:extLst>
            </p:cNvPr>
            <p:cNvSpPr txBox="1"/>
            <p:nvPr/>
          </p:nvSpPr>
          <p:spPr>
            <a:xfrm>
              <a:off x="5108550" y="2444085"/>
              <a:ext cx="1644984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Smart TV</a:t>
              </a:r>
            </a:p>
          </p:txBody>
        </p:sp>
        <p:grpSp>
          <p:nvGrpSpPr>
            <p:cNvPr id="80" name="群組 7">
              <a:extLst>
                <a:ext uri="{FF2B5EF4-FFF2-40B4-BE49-F238E27FC236}">
                  <a16:creationId xmlns:a16="http://schemas.microsoft.com/office/drawing/2014/main" id="{E5E01314-6CC0-4CAC-AE4C-7B66949C0A39}"/>
                </a:ext>
              </a:extLst>
            </p:cNvPr>
            <p:cNvGrpSpPr/>
            <p:nvPr/>
          </p:nvGrpSpPr>
          <p:grpSpPr>
            <a:xfrm>
              <a:off x="6385941" y="1992558"/>
              <a:ext cx="969803" cy="573498"/>
              <a:chOff x="5669477" y="2620125"/>
              <a:chExt cx="3474523" cy="2256184"/>
            </a:xfrm>
          </p:grpSpPr>
          <p:pic>
            <p:nvPicPr>
              <p:cNvPr id="81" name="Picture 4" descr="相關圖片">
                <a:extLst>
                  <a:ext uri="{FF2B5EF4-FFF2-40B4-BE49-F238E27FC236}">
                    <a16:creationId xmlns:a16="http://schemas.microsoft.com/office/drawing/2014/main" id="{C99A9FEB-7493-45D1-893E-31FC88FE3D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9477" y="2620125"/>
                <a:ext cx="3474523" cy="22561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" name="圖片 81">
                <a:extLst>
                  <a:ext uri="{FF2B5EF4-FFF2-40B4-BE49-F238E27FC236}">
                    <a16:creationId xmlns:a16="http://schemas.microsoft.com/office/drawing/2014/main" id="{C91EE653-EFF4-428E-9596-41F1C31924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92025" y="2913432"/>
                <a:ext cx="2240418" cy="1451593"/>
              </a:xfrm>
              <a:prstGeom prst="rect">
                <a:avLst/>
              </a:prstGeom>
            </p:spPr>
          </p:pic>
        </p:grpSp>
        <p:pic>
          <p:nvPicPr>
            <p:cNvPr id="95" name="Shape 215">
              <a:extLst>
                <a:ext uri="{FF2B5EF4-FFF2-40B4-BE49-F238E27FC236}">
                  <a16:creationId xmlns:a16="http://schemas.microsoft.com/office/drawing/2014/main" id="{DE8BE110-1580-4715-98C8-F8ACB1FEEDFF}"/>
                </a:ext>
              </a:extLst>
            </p:cNvPr>
            <p:cNvPicPr preferRelativeResize="0"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V="1">
              <a:off x="5282116" y="1924177"/>
              <a:ext cx="1018140" cy="64015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" name="圖片 53">
            <a:extLst>
              <a:ext uri="{FF2B5EF4-FFF2-40B4-BE49-F238E27FC236}">
                <a16:creationId xmlns:a16="http://schemas.microsoft.com/office/drawing/2014/main" id="{BD8B0F37-319E-457D-8F66-9EE8402160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51" y="1201364"/>
            <a:ext cx="1374245" cy="551968"/>
          </a:xfrm>
          <a:prstGeom prst="rect">
            <a:avLst/>
          </a:prstGeom>
        </p:spPr>
      </p:pic>
      <p:sp>
        <p:nvSpPr>
          <p:cNvPr id="55" name="矩形 54">
            <a:extLst>
              <a:ext uri="{FF2B5EF4-FFF2-40B4-BE49-F238E27FC236}">
                <a16:creationId xmlns:a16="http://schemas.microsoft.com/office/drawing/2014/main" id="{3993B035-0AC2-46A9-8989-389155957E8F}"/>
              </a:ext>
            </a:extLst>
          </p:cNvPr>
          <p:cNvSpPr/>
          <p:nvPr/>
        </p:nvSpPr>
        <p:spPr>
          <a:xfrm>
            <a:off x="446736" y="1232557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Stream</a:t>
            </a:r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8E89D498-15CB-4790-BDD0-B09BBC59E3F1}"/>
              </a:ext>
            </a:extLst>
          </p:cNvPr>
          <p:cNvGrpSpPr/>
          <p:nvPr/>
        </p:nvGrpSpPr>
        <p:grpSpPr>
          <a:xfrm>
            <a:off x="3205399" y="3401084"/>
            <a:ext cx="6258724" cy="1435803"/>
            <a:chOff x="1266709" y="1968458"/>
            <a:chExt cx="5053109" cy="1159225"/>
          </a:xfrm>
        </p:grpSpPr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C54AB0B2-7C8A-4400-BCC5-FCFD32C8A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709" y="2585405"/>
              <a:ext cx="5053109" cy="431461"/>
            </a:xfrm>
            <a:prstGeom prst="rect">
              <a:avLst/>
            </a:prstGeom>
          </p:spPr>
        </p:pic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EC9D6FB6-4711-431A-94E3-FA59ECEA8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4751" y="1968458"/>
              <a:ext cx="4408883" cy="1159225"/>
            </a:xfrm>
            <a:prstGeom prst="rect">
              <a:avLst/>
            </a:prstGeom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F66B0B74-5FD2-4299-9754-0609BBC2CBDA}"/>
              </a:ext>
            </a:extLst>
          </p:cNvPr>
          <p:cNvGrpSpPr/>
          <p:nvPr/>
        </p:nvGrpSpPr>
        <p:grpSpPr>
          <a:xfrm>
            <a:off x="4375470" y="2666390"/>
            <a:ext cx="4186514" cy="1082695"/>
            <a:chOff x="4327395" y="2607052"/>
            <a:chExt cx="4389108" cy="1135089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99F64EFA-53CC-446A-9ED9-C0038F7D4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1938" y="2679610"/>
              <a:ext cx="3104565" cy="1005879"/>
            </a:xfrm>
            <a:prstGeom prst="rect">
              <a:avLst/>
            </a:prstGeom>
          </p:spPr>
        </p:pic>
        <p:pic>
          <p:nvPicPr>
            <p:cNvPr id="72" name="Shape 362">
              <a:extLst>
                <a:ext uri="{FF2B5EF4-FFF2-40B4-BE49-F238E27FC236}">
                  <a16:creationId xmlns:a16="http://schemas.microsoft.com/office/drawing/2014/main" id="{4F70AE37-E547-47DF-8415-F69545C3D44C}"/>
                </a:ext>
              </a:extLst>
            </p:cNvPr>
            <p:cNvPicPr preferRelativeResize="0"/>
            <p:nvPr/>
          </p:nvPicPr>
          <p:blipFill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7395" y="2607052"/>
              <a:ext cx="1135089" cy="113508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16090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圖片 54">
            <a:extLst>
              <a:ext uri="{FF2B5EF4-FFF2-40B4-BE49-F238E27FC236}">
                <a16:creationId xmlns:a16="http://schemas.microsoft.com/office/drawing/2014/main" id="{D61554A3-4A67-4CDA-95D9-8472ACA30D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47" y="3390956"/>
            <a:ext cx="858758" cy="771129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36A17ADE-31EC-4CE7-8149-A5AC94E417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667" y="3390956"/>
            <a:ext cx="858758" cy="771129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038CA9AF-D297-45E5-B854-A366900EA7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211" y="3390956"/>
            <a:ext cx="858758" cy="771129"/>
          </a:xfrm>
          <a:prstGeom prst="rect">
            <a:avLst/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B5E91CBB-6E7E-4709-A1B1-B9F407F642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213" y="3390956"/>
            <a:ext cx="858758" cy="771129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A2512BFC-6B4D-4405-AB8A-A8984BA8E1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47" y="2125653"/>
            <a:ext cx="858758" cy="771129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85F6E008-66C0-4CF4-AA5D-4A49288654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667" y="2125653"/>
            <a:ext cx="858758" cy="771129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AF2FC568-89F2-4E21-8814-73745D676D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211" y="2125653"/>
            <a:ext cx="858758" cy="771129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E89088BD-E597-4E1E-9027-FBC91D6909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213" y="2125653"/>
            <a:ext cx="858758" cy="771129"/>
          </a:xfrm>
          <a:prstGeom prst="rect">
            <a:avLst/>
          </a:prstGeom>
        </p:spPr>
      </p:pic>
      <p:pic>
        <p:nvPicPr>
          <p:cNvPr id="48" name="Shape 285" descr="C:\Users\Han Tsai\Desktop\Cinema28直播發表會投影片\Qmedia_music_1.png">
            <a:extLst>
              <a:ext uri="{FF2B5EF4-FFF2-40B4-BE49-F238E27FC236}">
                <a16:creationId xmlns:a16="http://schemas.microsoft.com/office/drawing/2014/main" id="{66C13A2A-9240-0644-8DA9-F44466C4AF11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4258" y="1503866"/>
            <a:ext cx="5299292" cy="3711571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Shape 391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000"/>
              <a:t>Cinema28 </a:t>
            </a:r>
            <a:r>
              <a:rPr lang="en-US" altLang="zh-TW" sz="3000" dirty="0"/>
              <a:t>for the whole home streaming</a:t>
            </a:r>
            <a:endParaRPr lang="zh-TW" altLang="en-US" sz="3000" dirty="0"/>
          </a:p>
        </p:txBody>
      </p:sp>
      <p:sp>
        <p:nvSpPr>
          <p:cNvPr id="392" name="Shape 392"/>
          <p:cNvSpPr txBox="1">
            <a:spLocks noGrp="1"/>
          </p:cNvSpPr>
          <p:nvPr>
            <p:ph idx="4294967295"/>
          </p:nvPr>
        </p:nvSpPr>
        <p:spPr>
          <a:xfrm>
            <a:off x="275953" y="1152508"/>
            <a:ext cx="8608071" cy="718395"/>
          </a:xfrm>
        </p:spPr>
        <p:txBody>
          <a:bodyPr>
            <a:normAutofit/>
          </a:bodyPr>
          <a:lstStyle/>
          <a:p>
            <a:pPr marL="0" lvl="0"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Cinema28 allows for single-interface management of all your media files and can stream files to every connected device throughout your home.</a:t>
            </a:r>
            <a:endParaRPr lang="zh-TW" altLang="en-US" sz="1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Shape 235"/>
          <p:cNvSpPr txBox="1"/>
          <p:nvPr/>
        </p:nvSpPr>
        <p:spPr>
          <a:xfrm>
            <a:off x="-136324" y="2859552"/>
            <a:ext cx="15741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HDMI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(Audio)</a:t>
            </a:r>
          </a:p>
        </p:txBody>
      </p:sp>
      <p:sp>
        <p:nvSpPr>
          <p:cNvPr id="25" name="Shape 236"/>
          <p:cNvSpPr txBox="1"/>
          <p:nvPr/>
        </p:nvSpPr>
        <p:spPr>
          <a:xfrm>
            <a:off x="2981189" y="3011309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Bluetooth</a:t>
            </a:r>
          </a:p>
        </p:txBody>
      </p:sp>
      <p:sp>
        <p:nvSpPr>
          <p:cNvPr id="26" name="Shape 237"/>
          <p:cNvSpPr txBox="1"/>
          <p:nvPr/>
        </p:nvSpPr>
        <p:spPr>
          <a:xfrm>
            <a:off x="-146247" y="4125569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HDMI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(HD Player)</a:t>
            </a:r>
          </a:p>
        </p:txBody>
      </p:sp>
      <p:sp>
        <p:nvSpPr>
          <p:cNvPr id="27" name="Shape 238"/>
          <p:cNvSpPr txBox="1"/>
          <p:nvPr/>
        </p:nvSpPr>
        <p:spPr>
          <a:xfrm>
            <a:off x="939641" y="4162799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Chromecast</a:t>
            </a:r>
          </a:p>
        </p:txBody>
      </p:sp>
      <p:sp>
        <p:nvSpPr>
          <p:cNvPr id="30" name="Shape 241"/>
          <p:cNvSpPr txBox="1"/>
          <p:nvPr/>
        </p:nvSpPr>
        <p:spPr>
          <a:xfrm>
            <a:off x="1961686" y="2995257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USB DAC</a:t>
            </a:r>
          </a:p>
        </p:txBody>
      </p:sp>
      <p:sp>
        <p:nvSpPr>
          <p:cNvPr id="33" name="Shape 244"/>
          <p:cNvSpPr txBox="1"/>
          <p:nvPr/>
        </p:nvSpPr>
        <p:spPr>
          <a:xfrm>
            <a:off x="3000610" y="4202850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AirPlay</a:t>
            </a:r>
          </a:p>
        </p:txBody>
      </p:sp>
      <p:sp>
        <p:nvSpPr>
          <p:cNvPr id="36" name="Shape 247"/>
          <p:cNvSpPr txBox="1"/>
          <p:nvPr/>
        </p:nvSpPr>
        <p:spPr>
          <a:xfrm>
            <a:off x="1954246" y="4172047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DLNA</a:t>
            </a:r>
          </a:p>
        </p:txBody>
      </p:sp>
      <p:sp>
        <p:nvSpPr>
          <p:cNvPr id="37" name="Shape 248"/>
          <p:cNvSpPr/>
          <p:nvPr/>
        </p:nvSpPr>
        <p:spPr>
          <a:xfrm>
            <a:off x="434773" y="2291128"/>
            <a:ext cx="428700" cy="428700"/>
          </a:xfrm>
          <a:prstGeom prst="ellipse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8" name="Shape 249"/>
          <p:cNvSpPr/>
          <p:nvPr/>
        </p:nvSpPr>
        <p:spPr>
          <a:xfrm>
            <a:off x="1486157" y="2296867"/>
            <a:ext cx="428700" cy="428700"/>
          </a:xfrm>
          <a:prstGeom prst="ellipse">
            <a:avLst/>
          </a:prstGeom>
          <a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9" name="Shape 250"/>
          <p:cNvSpPr txBox="1"/>
          <p:nvPr/>
        </p:nvSpPr>
        <p:spPr>
          <a:xfrm>
            <a:off x="921811" y="2943277"/>
            <a:ext cx="15741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Line Out</a:t>
            </a:r>
          </a:p>
        </p:txBody>
      </p:sp>
      <p:sp>
        <p:nvSpPr>
          <p:cNvPr id="40" name="Shape 251"/>
          <p:cNvSpPr/>
          <p:nvPr/>
        </p:nvSpPr>
        <p:spPr>
          <a:xfrm>
            <a:off x="2458329" y="2231128"/>
            <a:ext cx="548700" cy="548700"/>
          </a:xfrm>
          <a:prstGeom prst="ellipse">
            <a:avLst/>
          </a:prstGeom>
          <a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1" name="Shape 252"/>
          <p:cNvSpPr/>
          <p:nvPr/>
        </p:nvSpPr>
        <p:spPr>
          <a:xfrm>
            <a:off x="3498539" y="2235778"/>
            <a:ext cx="539400" cy="539400"/>
          </a:xfrm>
          <a:prstGeom prst="ellipse">
            <a:avLst/>
          </a:prstGeom>
          <a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2" name="Shape 253"/>
          <p:cNvSpPr/>
          <p:nvPr/>
        </p:nvSpPr>
        <p:spPr>
          <a:xfrm>
            <a:off x="3537885" y="3520272"/>
            <a:ext cx="479958" cy="479958"/>
          </a:xfrm>
          <a:prstGeom prst="ellipse">
            <a:avLst/>
          </a:prstGeom>
          <a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3" name="Shape 254"/>
          <p:cNvSpPr/>
          <p:nvPr/>
        </p:nvSpPr>
        <p:spPr>
          <a:xfrm>
            <a:off x="2490591" y="3522277"/>
            <a:ext cx="473632" cy="473632"/>
          </a:xfrm>
          <a:prstGeom prst="ellipse">
            <a:avLst/>
          </a:prstGeom>
          <a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255"/>
          <p:cNvSpPr/>
          <p:nvPr/>
        </p:nvSpPr>
        <p:spPr>
          <a:xfrm>
            <a:off x="1444926" y="3500204"/>
            <a:ext cx="510777" cy="510777"/>
          </a:xfrm>
          <a:prstGeom prst="ellipse">
            <a:avLst/>
          </a:prstGeom>
          <a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7" name="Shape 258"/>
          <p:cNvSpPr/>
          <p:nvPr/>
        </p:nvSpPr>
        <p:spPr>
          <a:xfrm>
            <a:off x="426453" y="3555440"/>
            <a:ext cx="428700" cy="428700"/>
          </a:xfrm>
          <a:prstGeom prst="ellipse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1449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CBDE9-A549-0142-9056-CC1B17C7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Enjoy </a:t>
            </a:r>
            <a:r>
              <a:rPr lang="en-US" dirty="0" err="1"/>
              <a:t>Roon</a:t>
            </a:r>
            <a:r>
              <a:rPr lang="en-US"/>
              <a:t> </a:t>
            </a:r>
            <a:r>
              <a:rPr lang="en-US" altLang="zh-CN" dirty="0"/>
              <a:t>without </a:t>
            </a:r>
            <a:r>
              <a:rPr lang="en-US" altLang="zh-CN"/>
              <a:t>a PC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C32AB9-E857-DF48-8497-375AB9000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17" y="751361"/>
            <a:ext cx="8000022" cy="40816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2F8F72-1B4C-2544-93DF-FB5B1C2E6669}"/>
              </a:ext>
            </a:extLst>
          </p:cNvPr>
          <p:cNvSpPr txBox="1"/>
          <p:nvPr/>
        </p:nvSpPr>
        <p:spPr>
          <a:xfrm>
            <a:off x="3782199" y="2931179"/>
            <a:ext cx="2206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Two </a:t>
            </a:r>
            <a:r>
              <a:rPr lang="en-US" altLang="zh-CN" sz="12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M.2 SATA SSD slots </a:t>
            </a:r>
            <a:br>
              <a:rPr lang="en-US" altLang="zh-CN" sz="12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</a:br>
            <a:r>
              <a:rPr lang="en-US" altLang="zh-CN" sz="12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for </a:t>
            </a:r>
            <a:r>
              <a:rPr lang="en-US" altLang="zh-CN" sz="12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higher</a:t>
            </a:r>
            <a:r>
              <a:rPr lang="en-US" altLang="zh-CN" sz="12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performance</a:t>
            </a:r>
          </a:p>
        </p:txBody>
      </p:sp>
    </p:spTree>
    <p:extLst>
      <p:ext uri="{BB962C8B-B14F-4D97-AF65-F5344CB8AC3E}">
        <p14:creationId xmlns:p14="http://schemas.microsoft.com/office/powerpoint/2010/main" val="17705725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xfrm>
            <a:off x="120094" y="91625"/>
            <a:ext cx="850255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dirty="0"/>
              <a:t>Different SSD has Different Performance</a:t>
            </a:r>
            <a:endParaRPr lang="zh-TW" altLang="en-US" dirty="0"/>
          </a:p>
        </p:txBody>
      </p:sp>
      <p:sp>
        <p:nvSpPr>
          <p:cNvPr id="16" name="圓角矩形 15">
            <a:extLst>
              <a:ext uri="{FF2B5EF4-FFF2-40B4-BE49-F238E27FC236}">
                <a16:creationId xmlns:a16="http://schemas.microsoft.com/office/drawing/2014/main" id="{64400F8A-EBEB-3C42-9FE6-3EA163190C5A}"/>
              </a:ext>
            </a:extLst>
          </p:cNvPr>
          <p:cNvSpPr/>
          <p:nvPr/>
        </p:nvSpPr>
        <p:spPr>
          <a:xfrm>
            <a:off x="3317786" y="2133922"/>
            <a:ext cx="5460717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17" name="圖片 5" descr="一張含有 文字, 地圖 的圖片&#10;&#10;描述是以高可信度產生">
            <a:extLst>
              <a:ext uri="{FF2B5EF4-FFF2-40B4-BE49-F238E27FC236}">
                <a16:creationId xmlns:a16="http://schemas.microsoft.com/office/drawing/2014/main" id="{3B6820DB-8C19-441D-9609-0D86A7AA9D4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0197" y="2505642"/>
            <a:ext cx="5155894" cy="2129871"/>
          </a:xfrm>
          <a:prstGeom prst="rect">
            <a:avLst/>
          </a:prstGeom>
        </p:spPr>
      </p:pic>
      <p:pic>
        <p:nvPicPr>
          <p:cNvPr id="19" name="圖片 5" descr="一張含有 個人, 室內, 坐, 男人 的圖片&#10;&#10;描述是以非常高的可信度產生">
            <a:extLst>
              <a:ext uri="{FF2B5EF4-FFF2-40B4-BE49-F238E27FC236}">
                <a16:creationId xmlns:a16="http://schemas.microsoft.com/office/drawing/2014/main" id="{F9D8F2EF-882F-4A5D-A8F1-F27A68ECAD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4781" y="2271439"/>
            <a:ext cx="2664496" cy="2872061"/>
          </a:xfrm>
          <a:prstGeom prst="rect">
            <a:avLst/>
          </a:prstGeom>
        </p:spPr>
      </p:pic>
      <p:sp>
        <p:nvSpPr>
          <p:cNvPr id="22" name="Shape 179">
            <a:extLst>
              <a:ext uri="{FF2B5EF4-FFF2-40B4-BE49-F238E27FC236}">
                <a16:creationId xmlns:a16="http://schemas.microsoft.com/office/drawing/2014/main" id="{9DC7A188-B542-48D8-8425-F6774FF99E6A}"/>
              </a:ext>
            </a:extLst>
          </p:cNvPr>
          <p:cNvSpPr/>
          <p:nvPr/>
        </p:nvSpPr>
        <p:spPr>
          <a:xfrm>
            <a:off x="123541" y="2407032"/>
            <a:ext cx="2207829" cy="1107082"/>
          </a:xfrm>
          <a:prstGeom prst="wedgeRectCallout">
            <a:avLst>
              <a:gd name="adj1" fmla="val 38118"/>
              <a:gd name="adj2" fmla="val 72904"/>
            </a:avLst>
          </a:prstGeom>
          <a:solidFill>
            <a:schemeClr val="tx1">
              <a:lumMod val="75000"/>
              <a:lumOff val="25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defTabSz="91440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How can storage vendors help to ensure SSD has expected performance?</a:t>
            </a:r>
          </a:p>
        </p:txBody>
      </p:sp>
      <p:sp>
        <p:nvSpPr>
          <p:cNvPr id="20" name="內容版面配置區 8">
            <a:extLst>
              <a:ext uri="{FF2B5EF4-FFF2-40B4-BE49-F238E27FC236}">
                <a16:creationId xmlns:a16="http://schemas.microsoft.com/office/drawing/2014/main" id="{204C1905-C876-4F5B-9CC8-F08B19918E18}"/>
              </a:ext>
            </a:extLst>
          </p:cNvPr>
          <p:cNvSpPr txBox="1">
            <a:spLocks/>
          </p:cNvSpPr>
          <p:nvPr/>
        </p:nvSpPr>
        <p:spPr>
          <a:xfrm>
            <a:off x="257277" y="1007231"/>
            <a:ext cx="8045116" cy="1212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kumimoji="1" lang="en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 Lab, </a:t>
            </a: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 use</a:t>
            </a:r>
            <a:r>
              <a:rPr kumimoji="1"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FIO to test </a:t>
            </a: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kumimoji="1"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SSD, and </a:t>
            </a: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SSD have showed consisted write performance degrade.</a:t>
            </a:r>
            <a:endParaRPr lang="zh-TW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SSD’s controller and Garbage Collection’s Algorithm will effect the long term performance</a:t>
            </a:r>
            <a:endParaRPr kumimoji="1" lang="zh-TW" altLang="en-US" sz="1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27D6C89-87AF-4700-AF14-0A0463F40732}"/>
              </a:ext>
            </a:extLst>
          </p:cNvPr>
          <p:cNvSpPr txBox="1"/>
          <p:nvPr/>
        </p:nvSpPr>
        <p:spPr>
          <a:xfrm>
            <a:off x="3381758" y="2220184"/>
            <a:ext cx="5403527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Different SSD in QNAP NAS’s FIO consisted performance  (</a:t>
            </a:r>
            <a:r>
              <a:rPr lang="en-US" altLang="zh-TW" sz="1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IOpattern</a:t>
            </a:r>
            <a:r>
              <a:rPr lang="en-US" altLang="zh-TW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: RW-4K): </a:t>
            </a:r>
          </a:p>
        </p:txBody>
      </p:sp>
    </p:spTree>
    <p:extLst>
      <p:ext uri="{BB962C8B-B14F-4D97-AF65-F5344CB8AC3E}">
        <p14:creationId xmlns:p14="http://schemas.microsoft.com/office/powerpoint/2010/main" val="33424666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語音泡泡: 圓角矩形 95">
            <a:extLst>
              <a:ext uri="{FF2B5EF4-FFF2-40B4-BE49-F238E27FC236}">
                <a16:creationId xmlns:a16="http://schemas.microsoft.com/office/drawing/2014/main" id="{3F13F4EC-8D6A-4118-B068-AC550699C2D8}"/>
              </a:ext>
            </a:extLst>
          </p:cNvPr>
          <p:cNvSpPr/>
          <p:nvPr/>
        </p:nvSpPr>
        <p:spPr>
          <a:xfrm>
            <a:off x="4502457" y="1879161"/>
            <a:ext cx="3765198" cy="583071"/>
          </a:xfrm>
          <a:prstGeom prst="wedgeRoundRectCallout">
            <a:avLst>
              <a:gd name="adj1" fmla="val -418"/>
              <a:gd name="adj2" fmla="val 87916"/>
              <a:gd name="adj3" fmla="val 1666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dirty="0"/>
              <a:t>What is </a:t>
            </a:r>
            <a:r>
              <a:rPr lang="en-US" altLang="zh-TW"/>
              <a:t>SSD Over-Provisioning</a:t>
            </a:r>
            <a:endParaRPr lang="en-US" dirty="0"/>
          </a:p>
        </p:txBody>
      </p:sp>
      <p:sp>
        <p:nvSpPr>
          <p:cNvPr id="217" name="Shape 171">
            <a:extLst>
              <a:ext uri="{FF2B5EF4-FFF2-40B4-BE49-F238E27FC236}">
                <a16:creationId xmlns:a16="http://schemas.microsoft.com/office/drawing/2014/main" id="{A2EACFD1-882F-4114-89A7-FC1208F1C2E2}"/>
              </a:ext>
            </a:extLst>
          </p:cNvPr>
          <p:cNvSpPr/>
          <p:nvPr/>
        </p:nvSpPr>
        <p:spPr>
          <a:xfrm>
            <a:off x="1620047" y="2712824"/>
            <a:ext cx="2315163" cy="1839811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218" name="群組 217">
            <a:extLst>
              <a:ext uri="{FF2B5EF4-FFF2-40B4-BE49-F238E27FC236}">
                <a16:creationId xmlns:a16="http://schemas.microsoft.com/office/drawing/2014/main" id="{260EA8A6-F6DA-4468-AEA0-C2E6F063DE4E}"/>
              </a:ext>
            </a:extLst>
          </p:cNvPr>
          <p:cNvGrpSpPr/>
          <p:nvPr/>
        </p:nvGrpSpPr>
        <p:grpSpPr>
          <a:xfrm>
            <a:off x="1796875" y="2798793"/>
            <a:ext cx="2008413" cy="1449139"/>
            <a:chOff x="2462789" y="3160377"/>
            <a:chExt cx="2008413" cy="1449139"/>
          </a:xfrm>
        </p:grpSpPr>
        <p:graphicFrame>
          <p:nvGraphicFramePr>
            <p:cNvPr id="219" name="Shape 177">
              <a:extLst>
                <a:ext uri="{FF2B5EF4-FFF2-40B4-BE49-F238E27FC236}">
                  <a16:creationId xmlns:a16="http://schemas.microsoft.com/office/drawing/2014/main" id="{3A4C4187-89EE-49F4-BA7D-36AEE552614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85433201"/>
                </p:ext>
              </p:extLst>
            </p:nvPr>
          </p:nvGraphicFramePr>
          <p:xfrm>
            <a:off x="2462789" y="3912813"/>
            <a:ext cx="955912" cy="661866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20" name="Shape 184">
              <a:extLst>
                <a:ext uri="{FF2B5EF4-FFF2-40B4-BE49-F238E27FC236}">
                  <a16:creationId xmlns:a16="http://schemas.microsoft.com/office/drawing/2014/main" id="{399A4376-DE73-4130-B47E-ADF33B43FA6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49565248"/>
                </p:ext>
              </p:extLst>
            </p:nvPr>
          </p:nvGraphicFramePr>
          <p:xfrm>
            <a:off x="3515288" y="3914443"/>
            <a:ext cx="955914" cy="69507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795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7795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08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 dirty="0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 dirty="0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51988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 dirty="0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21" name="Shape 177">
              <a:extLst>
                <a:ext uri="{FF2B5EF4-FFF2-40B4-BE49-F238E27FC236}">
                  <a16:creationId xmlns:a16="http://schemas.microsoft.com/office/drawing/2014/main" id="{C6BC37AE-5F64-4C1F-8086-724C507C950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63259398"/>
                </p:ext>
              </p:extLst>
            </p:nvPr>
          </p:nvGraphicFramePr>
          <p:xfrm>
            <a:off x="2462789" y="3161600"/>
            <a:ext cx="955912" cy="661866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22" name="Shape 177">
              <a:extLst>
                <a:ext uri="{FF2B5EF4-FFF2-40B4-BE49-F238E27FC236}">
                  <a16:creationId xmlns:a16="http://schemas.microsoft.com/office/drawing/2014/main" id="{77FACD26-A3E6-47C2-A0BE-BC725A530B8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56511783"/>
                </p:ext>
              </p:extLst>
            </p:nvPr>
          </p:nvGraphicFramePr>
          <p:xfrm>
            <a:off x="3515290" y="3160377"/>
            <a:ext cx="955912" cy="661866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223" name="矩形: 圓角 23">
            <a:extLst>
              <a:ext uri="{FF2B5EF4-FFF2-40B4-BE49-F238E27FC236}">
                <a16:creationId xmlns:a16="http://schemas.microsoft.com/office/drawing/2014/main" id="{AE096511-C251-43EF-BC2D-A2105ECC7D37}"/>
              </a:ext>
            </a:extLst>
          </p:cNvPr>
          <p:cNvSpPr/>
          <p:nvPr/>
        </p:nvSpPr>
        <p:spPr>
          <a:xfrm>
            <a:off x="1616307" y="4326186"/>
            <a:ext cx="2327564" cy="455730"/>
          </a:xfrm>
          <a:prstGeom prst="roundRect">
            <a:avLst>
              <a:gd name="adj" fmla="val 0"/>
            </a:avLst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6 pages of new data cannot all be stored to the SSD</a:t>
            </a:r>
            <a:endParaRPr lang="zh-TW" altLang="en-US" sz="1100" b="1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aphicFrame>
        <p:nvGraphicFramePr>
          <p:cNvPr id="224" name="Shape 189">
            <a:extLst>
              <a:ext uri="{FF2B5EF4-FFF2-40B4-BE49-F238E27FC236}">
                <a16:creationId xmlns:a16="http://schemas.microsoft.com/office/drawing/2014/main" id="{08E9D0C5-4771-42FF-B5DA-17EBBDEAA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6616244"/>
              </p:ext>
            </p:extLst>
          </p:nvPr>
        </p:nvGraphicFramePr>
        <p:xfrm>
          <a:off x="275953" y="2102460"/>
          <a:ext cx="1431320" cy="18438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41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Microsoft JhengHei"/>
                          <a:cs typeface="Arial" panose="020B0604020202020204" pitchFamily="34" charset="0"/>
                          <a:sym typeface="Microsoft JhengHei"/>
                        </a:rPr>
                        <a:t>N</a:t>
                      </a:r>
                      <a:endParaRPr sz="14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Microsoft JhengHei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Microsoft JhengHei"/>
                          <a:cs typeface="Arial" panose="020B0604020202020204" pitchFamily="34" charset="0"/>
                          <a:sym typeface="Microsoft JhengHei"/>
                        </a:rPr>
                        <a:t>New</a:t>
                      </a:r>
                      <a:r>
                        <a:rPr lang="en-US" sz="105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Microsoft JhengHei"/>
                          <a:cs typeface="Arial" panose="020B0604020202020204" pitchFamily="34" charset="0"/>
                          <a:sym typeface="Microsoft JhengHei"/>
                        </a:rPr>
                        <a:t> Data</a:t>
                      </a:r>
                      <a:endParaRPr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Microsoft JhengHei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Microsoft JhengHei"/>
                          <a:cs typeface="Arial" panose="020B0604020202020204" pitchFamily="34" charset="0"/>
                          <a:sym typeface="Microsoft JhengHei"/>
                        </a:rPr>
                        <a:t>D</a:t>
                      </a:r>
                      <a:endParaRPr sz="14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Microsoft JhengHei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Microsoft JhengHei"/>
                          <a:cs typeface="Arial" panose="020B0604020202020204" pitchFamily="34" charset="0"/>
                          <a:sym typeface="Microsoft JhengHei"/>
                        </a:rPr>
                        <a:t>Valid Data</a:t>
                      </a:r>
                      <a:endParaRPr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Microsoft JhengHei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strike="sngStrike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Microsoft JhengHei"/>
                          <a:cs typeface="Arial" panose="020B0604020202020204" pitchFamily="34" charset="0"/>
                          <a:sym typeface="Microsoft JhengHei"/>
                        </a:rPr>
                        <a:t>Invalid </a:t>
                      </a:r>
                      <a:r>
                        <a:rPr lang="en-US" altLang="zh-TW" sz="105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Microsoft JhengHei"/>
                          <a:cs typeface="Arial" panose="020B0604020202020204" pitchFamily="34" charset="0"/>
                          <a:sym typeface="Microsoft JhengHei"/>
                        </a:rPr>
                        <a:t>Data</a:t>
                      </a:r>
                      <a:endParaRPr lang="zh-TW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Microsoft JhengHei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Microsoft JhengHei"/>
                          <a:cs typeface="Arial" panose="020B0604020202020204" pitchFamily="34" charset="0"/>
                          <a:sym typeface="Microsoft JhengHei"/>
                        </a:rPr>
                        <a:t>OP</a:t>
                      </a:r>
                      <a:endParaRPr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Microsoft JhengHei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Microsoft JhengHei"/>
                          <a:cs typeface="Arial" panose="020B0604020202020204" pitchFamily="34" charset="0"/>
                          <a:sym typeface="Microsoft JhengHei"/>
                        </a:rPr>
                        <a:t>OP</a:t>
                      </a:r>
                      <a:endParaRPr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Microsoft JhengHei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25" name="Shape 182">
            <a:extLst>
              <a:ext uri="{FF2B5EF4-FFF2-40B4-BE49-F238E27FC236}">
                <a16:creationId xmlns:a16="http://schemas.microsoft.com/office/drawing/2014/main" id="{59AA21B1-6E2F-4184-96A4-C77F25530E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2677119"/>
              </p:ext>
            </p:extLst>
          </p:nvPr>
        </p:nvGraphicFramePr>
        <p:xfrm>
          <a:off x="1799459" y="2033589"/>
          <a:ext cx="95332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26" name="Shape 182">
            <a:extLst>
              <a:ext uri="{FF2B5EF4-FFF2-40B4-BE49-F238E27FC236}">
                <a16:creationId xmlns:a16="http://schemas.microsoft.com/office/drawing/2014/main" id="{5E3A5046-5158-4F8E-8FA1-B109125353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5517046"/>
              </p:ext>
            </p:extLst>
          </p:nvPr>
        </p:nvGraphicFramePr>
        <p:xfrm>
          <a:off x="2849910" y="2025924"/>
          <a:ext cx="95537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7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27" name="群組 226">
            <a:extLst>
              <a:ext uri="{FF2B5EF4-FFF2-40B4-BE49-F238E27FC236}">
                <a16:creationId xmlns:a16="http://schemas.microsoft.com/office/drawing/2014/main" id="{EB23B7FA-CA30-433F-B5B3-7A6B9F41F55E}"/>
              </a:ext>
            </a:extLst>
          </p:cNvPr>
          <p:cNvGrpSpPr/>
          <p:nvPr/>
        </p:nvGrpSpPr>
        <p:grpSpPr>
          <a:xfrm>
            <a:off x="3005141" y="2243410"/>
            <a:ext cx="620073" cy="620073"/>
            <a:chOff x="7316158" y="2699146"/>
            <a:chExt cx="620073" cy="620073"/>
          </a:xfrm>
        </p:grpSpPr>
        <p:sp>
          <p:nvSpPr>
            <p:cNvPr id="228" name="Shape 180">
              <a:extLst>
                <a:ext uri="{FF2B5EF4-FFF2-40B4-BE49-F238E27FC236}">
                  <a16:creationId xmlns:a16="http://schemas.microsoft.com/office/drawing/2014/main" id="{B2397EA2-43B6-4B87-BCC0-1403723C9A30}"/>
                </a:ext>
              </a:extLst>
            </p:cNvPr>
            <p:cNvSpPr/>
            <p:nvPr/>
          </p:nvSpPr>
          <p:spPr>
            <a:xfrm>
              <a:off x="7485422" y="2780274"/>
              <a:ext cx="281547" cy="4612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9" name="Picture 2" descr="ç¸éåç">
              <a:extLst>
                <a:ext uri="{FF2B5EF4-FFF2-40B4-BE49-F238E27FC236}">
                  <a16:creationId xmlns:a16="http://schemas.microsoft.com/office/drawing/2014/main" id="{21769EF9-817B-4DA0-8EFE-F8DE9F597E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6158" y="2699146"/>
              <a:ext cx="620073" cy="620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0" name="Shape 180">
            <a:extLst>
              <a:ext uri="{FF2B5EF4-FFF2-40B4-BE49-F238E27FC236}">
                <a16:creationId xmlns:a16="http://schemas.microsoft.com/office/drawing/2014/main" id="{5D8CFC1E-BA6B-41BF-9771-739EF81333E2}"/>
              </a:ext>
            </a:extLst>
          </p:cNvPr>
          <p:cNvSpPr/>
          <p:nvPr/>
        </p:nvSpPr>
        <p:spPr>
          <a:xfrm rot="16200000">
            <a:off x="3762783" y="3391308"/>
            <a:ext cx="503336" cy="26365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Shape 171">
            <a:extLst>
              <a:ext uri="{FF2B5EF4-FFF2-40B4-BE49-F238E27FC236}">
                <a16:creationId xmlns:a16="http://schemas.microsoft.com/office/drawing/2014/main" id="{76D667E1-762B-45B1-B9B0-D6911A5572FF}"/>
              </a:ext>
            </a:extLst>
          </p:cNvPr>
          <p:cNvSpPr/>
          <p:nvPr/>
        </p:nvSpPr>
        <p:spPr>
          <a:xfrm>
            <a:off x="6674847" y="2712663"/>
            <a:ext cx="2253355" cy="182333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232" name="矩形: 圓角 62">
            <a:extLst>
              <a:ext uri="{FF2B5EF4-FFF2-40B4-BE49-F238E27FC236}">
                <a16:creationId xmlns:a16="http://schemas.microsoft.com/office/drawing/2014/main" id="{4953E2AB-FE87-41FA-A124-698C488EAF6E}"/>
              </a:ext>
            </a:extLst>
          </p:cNvPr>
          <p:cNvSpPr/>
          <p:nvPr/>
        </p:nvSpPr>
        <p:spPr>
          <a:xfrm>
            <a:off x="6794319" y="4309544"/>
            <a:ext cx="2005779" cy="452439"/>
          </a:xfrm>
          <a:prstGeom prst="roundRect">
            <a:avLst>
              <a:gd name="adj" fmla="val 0"/>
            </a:avLst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With more reserved block, the GC is not required</a:t>
            </a:r>
            <a:endParaRPr lang="zh-TW" altLang="en-US" sz="1100" b="1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33" name="Shape 171">
            <a:extLst>
              <a:ext uri="{FF2B5EF4-FFF2-40B4-BE49-F238E27FC236}">
                <a16:creationId xmlns:a16="http://schemas.microsoft.com/office/drawing/2014/main" id="{537C7D52-7B41-470A-B816-C225AD8E8957}"/>
              </a:ext>
            </a:extLst>
          </p:cNvPr>
          <p:cNvSpPr/>
          <p:nvPr/>
        </p:nvSpPr>
        <p:spPr>
          <a:xfrm>
            <a:off x="4163964" y="2726120"/>
            <a:ext cx="2315163" cy="183596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234" name="矩形: 圓角 128">
            <a:extLst>
              <a:ext uri="{FF2B5EF4-FFF2-40B4-BE49-F238E27FC236}">
                <a16:creationId xmlns:a16="http://schemas.microsoft.com/office/drawing/2014/main" id="{AA0D5D57-DB8B-43E8-8537-056BDDE9D381}"/>
              </a:ext>
            </a:extLst>
          </p:cNvPr>
          <p:cNvSpPr/>
          <p:nvPr/>
        </p:nvSpPr>
        <p:spPr>
          <a:xfrm>
            <a:off x="4334406" y="4328020"/>
            <a:ext cx="2005779" cy="460779"/>
          </a:xfrm>
          <a:prstGeom prst="roundRect">
            <a:avLst>
              <a:gd name="adj" fmla="val 0"/>
            </a:avLst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Unless the SSD conduct GC internally first</a:t>
            </a:r>
          </a:p>
        </p:txBody>
      </p:sp>
      <p:graphicFrame>
        <p:nvGraphicFramePr>
          <p:cNvPr id="235" name="Shape 177">
            <a:extLst>
              <a:ext uri="{FF2B5EF4-FFF2-40B4-BE49-F238E27FC236}">
                <a16:creationId xmlns:a16="http://schemas.microsoft.com/office/drawing/2014/main" id="{BBB7C6D8-52BA-41FB-BD36-089199CA2E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2198841"/>
              </p:ext>
            </p:extLst>
          </p:nvPr>
        </p:nvGraphicFramePr>
        <p:xfrm>
          <a:off x="7844186" y="3562105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6" name="Shape 177">
            <a:extLst>
              <a:ext uri="{FF2B5EF4-FFF2-40B4-BE49-F238E27FC236}">
                <a16:creationId xmlns:a16="http://schemas.microsoft.com/office/drawing/2014/main" id="{C836F623-960B-465B-B805-8890B77DE4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5725819"/>
              </p:ext>
            </p:extLst>
          </p:nvPr>
        </p:nvGraphicFramePr>
        <p:xfrm>
          <a:off x="6801113" y="2835092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48B4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237" name="直線接點 236">
            <a:extLst>
              <a:ext uri="{FF2B5EF4-FFF2-40B4-BE49-F238E27FC236}">
                <a16:creationId xmlns:a16="http://schemas.microsoft.com/office/drawing/2014/main" id="{82C2DFDA-7D2E-4B36-B0D6-7657C39B5F91}"/>
              </a:ext>
            </a:extLst>
          </p:cNvPr>
          <p:cNvCxnSpPr>
            <a:cxnSpLocks/>
          </p:cNvCxnSpPr>
          <p:nvPr/>
        </p:nvCxnSpPr>
        <p:spPr>
          <a:xfrm>
            <a:off x="7911479" y="3171730"/>
            <a:ext cx="0" cy="33394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直線接點 237">
            <a:extLst>
              <a:ext uri="{FF2B5EF4-FFF2-40B4-BE49-F238E27FC236}">
                <a16:creationId xmlns:a16="http://schemas.microsoft.com/office/drawing/2014/main" id="{12C4F140-55FE-4EC3-938D-E902F5EAD8B2}"/>
              </a:ext>
            </a:extLst>
          </p:cNvPr>
          <p:cNvCxnSpPr>
            <a:cxnSpLocks/>
          </p:cNvCxnSpPr>
          <p:nvPr/>
        </p:nvCxnSpPr>
        <p:spPr>
          <a:xfrm>
            <a:off x="7981977" y="3171730"/>
            <a:ext cx="0" cy="33394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直線接點 238">
            <a:extLst>
              <a:ext uri="{FF2B5EF4-FFF2-40B4-BE49-F238E27FC236}">
                <a16:creationId xmlns:a16="http://schemas.microsoft.com/office/drawing/2014/main" id="{B68DFC96-23EE-4726-91ED-D8822AFB8DD1}"/>
              </a:ext>
            </a:extLst>
          </p:cNvPr>
          <p:cNvCxnSpPr>
            <a:cxnSpLocks/>
          </p:cNvCxnSpPr>
          <p:nvPr/>
        </p:nvCxnSpPr>
        <p:spPr>
          <a:xfrm>
            <a:off x="8052476" y="3171730"/>
            <a:ext cx="0" cy="33394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0" name="Shape 177">
            <a:extLst>
              <a:ext uri="{FF2B5EF4-FFF2-40B4-BE49-F238E27FC236}">
                <a16:creationId xmlns:a16="http://schemas.microsoft.com/office/drawing/2014/main" id="{CA5C0C2E-EBFB-49D3-9F0C-9735C6171E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3541469"/>
              </p:ext>
            </p:extLst>
          </p:nvPr>
        </p:nvGraphicFramePr>
        <p:xfrm>
          <a:off x="7849085" y="2834133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41" name="群組 216">
            <a:extLst>
              <a:ext uri="{FF2B5EF4-FFF2-40B4-BE49-F238E27FC236}">
                <a16:creationId xmlns:a16="http://schemas.microsoft.com/office/drawing/2014/main" id="{4EE4D3F3-4C07-453C-AAD5-F9AB287F77E2}"/>
              </a:ext>
            </a:extLst>
          </p:cNvPr>
          <p:cNvGrpSpPr/>
          <p:nvPr/>
        </p:nvGrpSpPr>
        <p:grpSpPr>
          <a:xfrm>
            <a:off x="8372142" y="3159537"/>
            <a:ext cx="378544" cy="333941"/>
            <a:chOff x="7376502" y="4321835"/>
            <a:chExt cx="422989" cy="335290"/>
          </a:xfrm>
        </p:grpSpPr>
        <p:cxnSp>
          <p:nvCxnSpPr>
            <p:cNvPr id="242" name="直線接點 241">
              <a:extLst>
                <a:ext uri="{FF2B5EF4-FFF2-40B4-BE49-F238E27FC236}">
                  <a16:creationId xmlns:a16="http://schemas.microsoft.com/office/drawing/2014/main" id="{4179B510-8DE2-47F8-9009-195CD1044407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線接點 242">
              <a:extLst>
                <a:ext uri="{FF2B5EF4-FFF2-40B4-BE49-F238E27FC236}">
                  <a16:creationId xmlns:a16="http://schemas.microsoft.com/office/drawing/2014/main" id="{4D70B936-0D24-4F9D-87B2-861CE26321D9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線接點 243">
              <a:extLst>
                <a:ext uri="{FF2B5EF4-FFF2-40B4-BE49-F238E27FC236}">
                  <a16:creationId xmlns:a16="http://schemas.microsoft.com/office/drawing/2014/main" id="{3AC13A59-ECD4-4758-9349-81AFAAF9E9B0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直線接點 244">
              <a:extLst>
                <a:ext uri="{FF2B5EF4-FFF2-40B4-BE49-F238E27FC236}">
                  <a16:creationId xmlns:a16="http://schemas.microsoft.com/office/drawing/2014/main" id="{8A0B1201-CC3D-423C-A056-C85EA72F4381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線接點 245">
              <a:extLst>
                <a:ext uri="{FF2B5EF4-FFF2-40B4-BE49-F238E27FC236}">
                  <a16:creationId xmlns:a16="http://schemas.microsoft.com/office/drawing/2014/main" id="{9F627FF3-D9BA-4EC2-AEED-7CB6F553E371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線接點 246">
              <a:extLst>
                <a:ext uri="{FF2B5EF4-FFF2-40B4-BE49-F238E27FC236}">
                  <a16:creationId xmlns:a16="http://schemas.microsoft.com/office/drawing/2014/main" id="{FBE8748E-7F44-4A5E-A131-FE85457F0DD7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線接點 247">
              <a:extLst>
                <a:ext uri="{FF2B5EF4-FFF2-40B4-BE49-F238E27FC236}">
                  <a16:creationId xmlns:a16="http://schemas.microsoft.com/office/drawing/2014/main" id="{7ACC8549-3442-49D2-8280-DA94910A9995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49" name="Shape 177">
            <a:extLst>
              <a:ext uri="{FF2B5EF4-FFF2-40B4-BE49-F238E27FC236}">
                <a16:creationId xmlns:a16="http://schemas.microsoft.com/office/drawing/2014/main" id="{8DFCBE23-25F8-4283-BD62-C84E05260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4637527"/>
              </p:ext>
            </p:extLst>
          </p:nvPr>
        </p:nvGraphicFramePr>
        <p:xfrm>
          <a:off x="6790846" y="3562105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dirty="0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50" name="群組 249">
            <a:extLst>
              <a:ext uri="{FF2B5EF4-FFF2-40B4-BE49-F238E27FC236}">
                <a16:creationId xmlns:a16="http://schemas.microsoft.com/office/drawing/2014/main" id="{59AECC6B-065A-4434-B149-BC688E3B6A6A}"/>
              </a:ext>
            </a:extLst>
          </p:cNvPr>
          <p:cNvGrpSpPr/>
          <p:nvPr/>
        </p:nvGrpSpPr>
        <p:grpSpPr>
          <a:xfrm>
            <a:off x="322203" y="3599537"/>
            <a:ext cx="368065" cy="346813"/>
            <a:chOff x="7453527" y="3844180"/>
            <a:chExt cx="418537" cy="335290"/>
          </a:xfrm>
        </p:grpSpPr>
        <p:cxnSp>
          <p:nvCxnSpPr>
            <p:cNvPr id="251" name="直線接點 250">
              <a:extLst>
                <a:ext uri="{FF2B5EF4-FFF2-40B4-BE49-F238E27FC236}">
                  <a16:creationId xmlns:a16="http://schemas.microsoft.com/office/drawing/2014/main" id="{D3A95F9F-AF31-4996-A3AE-E74B9A7311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94519" y="3844184"/>
              <a:ext cx="1" cy="32676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直線接點 251">
              <a:extLst>
                <a:ext uri="{FF2B5EF4-FFF2-40B4-BE49-F238E27FC236}">
                  <a16:creationId xmlns:a16="http://schemas.microsoft.com/office/drawing/2014/main" id="{E4E464DC-A554-4ED0-80F4-345C0CC7EDAF}"/>
                </a:ext>
              </a:extLst>
            </p:cNvPr>
            <p:cNvCxnSpPr>
              <a:cxnSpLocks/>
            </p:cNvCxnSpPr>
            <p:nvPr/>
          </p:nvCxnSpPr>
          <p:spPr>
            <a:xfrm>
              <a:off x="7665021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直線接點 252">
              <a:extLst>
                <a:ext uri="{FF2B5EF4-FFF2-40B4-BE49-F238E27FC236}">
                  <a16:creationId xmlns:a16="http://schemas.microsoft.com/office/drawing/2014/main" id="{0923E6E4-80B0-4301-9D1F-5E2596BF2962}"/>
                </a:ext>
              </a:extLst>
            </p:cNvPr>
            <p:cNvCxnSpPr>
              <a:cxnSpLocks/>
            </p:cNvCxnSpPr>
            <p:nvPr/>
          </p:nvCxnSpPr>
          <p:spPr>
            <a:xfrm>
              <a:off x="7735525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直線接點 253">
              <a:extLst>
                <a:ext uri="{FF2B5EF4-FFF2-40B4-BE49-F238E27FC236}">
                  <a16:creationId xmlns:a16="http://schemas.microsoft.com/office/drawing/2014/main" id="{3863B554-0D9F-4015-8F2B-333FCC69B100}"/>
                </a:ext>
              </a:extLst>
            </p:cNvPr>
            <p:cNvCxnSpPr>
              <a:cxnSpLocks/>
            </p:cNvCxnSpPr>
            <p:nvPr/>
          </p:nvCxnSpPr>
          <p:spPr>
            <a:xfrm>
              <a:off x="7524026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直線接點 254">
              <a:extLst>
                <a:ext uri="{FF2B5EF4-FFF2-40B4-BE49-F238E27FC236}">
                  <a16:creationId xmlns:a16="http://schemas.microsoft.com/office/drawing/2014/main" id="{DD788C35-838F-4FE6-B565-E962EA8C69EB}"/>
                </a:ext>
              </a:extLst>
            </p:cNvPr>
            <p:cNvCxnSpPr>
              <a:cxnSpLocks/>
            </p:cNvCxnSpPr>
            <p:nvPr/>
          </p:nvCxnSpPr>
          <p:spPr>
            <a:xfrm>
              <a:off x="7453527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線接點 255">
              <a:extLst>
                <a:ext uri="{FF2B5EF4-FFF2-40B4-BE49-F238E27FC236}">
                  <a16:creationId xmlns:a16="http://schemas.microsoft.com/office/drawing/2014/main" id="{411BB788-E5D1-45F8-A466-BC79870E6326}"/>
                </a:ext>
              </a:extLst>
            </p:cNvPr>
            <p:cNvCxnSpPr>
              <a:cxnSpLocks/>
            </p:cNvCxnSpPr>
            <p:nvPr/>
          </p:nvCxnSpPr>
          <p:spPr>
            <a:xfrm>
              <a:off x="7798544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線接點 256">
              <a:extLst>
                <a:ext uri="{FF2B5EF4-FFF2-40B4-BE49-F238E27FC236}">
                  <a16:creationId xmlns:a16="http://schemas.microsoft.com/office/drawing/2014/main" id="{9622C54C-E528-4974-8D78-9617CE3535E7}"/>
                </a:ext>
              </a:extLst>
            </p:cNvPr>
            <p:cNvCxnSpPr>
              <a:cxnSpLocks/>
            </p:cNvCxnSpPr>
            <p:nvPr/>
          </p:nvCxnSpPr>
          <p:spPr>
            <a:xfrm>
              <a:off x="7872064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58" name="Shape 177">
            <a:extLst>
              <a:ext uri="{FF2B5EF4-FFF2-40B4-BE49-F238E27FC236}">
                <a16:creationId xmlns:a16="http://schemas.microsoft.com/office/drawing/2014/main" id="{B71C9083-B0A5-4158-9586-38B71C740F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3874935"/>
              </p:ext>
            </p:extLst>
          </p:nvPr>
        </p:nvGraphicFramePr>
        <p:xfrm>
          <a:off x="5362505" y="2810549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9" name="Shape 177">
            <a:extLst>
              <a:ext uri="{FF2B5EF4-FFF2-40B4-BE49-F238E27FC236}">
                <a16:creationId xmlns:a16="http://schemas.microsoft.com/office/drawing/2014/main" id="{E040187B-E09D-461F-9D36-1A889EB2D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6579490"/>
              </p:ext>
            </p:extLst>
          </p:nvPr>
        </p:nvGraphicFramePr>
        <p:xfrm>
          <a:off x="4312638" y="2810549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60" name="Shape 177">
            <a:extLst>
              <a:ext uri="{FF2B5EF4-FFF2-40B4-BE49-F238E27FC236}">
                <a16:creationId xmlns:a16="http://schemas.microsoft.com/office/drawing/2014/main" id="{DE81CDC7-BF9A-45AA-8E78-3E94F6F2B1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4305061"/>
              </p:ext>
            </p:extLst>
          </p:nvPr>
        </p:nvGraphicFramePr>
        <p:xfrm>
          <a:off x="4319412" y="3557030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61" name="Shape 177">
            <a:extLst>
              <a:ext uri="{FF2B5EF4-FFF2-40B4-BE49-F238E27FC236}">
                <a16:creationId xmlns:a16="http://schemas.microsoft.com/office/drawing/2014/main" id="{97F52C42-CABB-45A9-A52F-E443FB020F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9018658"/>
              </p:ext>
            </p:extLst>
          </p:nvPr>
        </p:nvGraphicFramePr>
        <p:xfrm>
          <a:off x="5370125" y="3557030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strike="noStrike" dirty="0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 dirty="0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2" name="矩形 261">
            <a:extLst>
              <a:ext uri="{FF2B5EF4-FFF2-40B4-BE49-F238E27FC236}">
                <a16:creationId xmlns:a16="http://schemas.microsoft.com/office/drawing/2014/main" id="{98E30B17-DA7D-46AF-9F75-FE1442B4C2AE}"/>
              </a:ext>
            </a:extLst>
          </p:cNvPr>
          <p:cNvSpPr/>
          <p:nvPr/>
        </p:nvSpPr>
        <p:spPr>
          <a:xfrm>
            <a:off x="4472233" y="1961109"/>
            <a:ext cx="3622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With limited OP, 4 additional write is needed. With more OP the movement is not required. </a:t>
            </a:r>
          </a:p>
        </p:txBody>
      </p:sp>
      <p:grpSp>
        <p:nvGrpSpPr>
          <p:cNvPr id="263" name="群組 216">
            <a:extLst>
              <a:ext uri="{FF2B5EF4-FFF2-40B4-BE49-F238E27FC236}">
                <a16:creationId xmlns:a16="http://schemas.microsoft.com/office/drawing/2014/main" id="{4451B675-222C-4277-93F8-705EB349CBB6}"/>
              </a:ext>
            </a:extLst>
          </p:cNvPr>
          <p:cNvGrpSpPr/>
          <p:nvPr/>
        </p:nvGrpSpPr>
        <p:grpSpPr>
          <a:xfrm>
            <a:off x="8372142" y="2835482"/>
            <a:ext cx="378544" cy="333941"/>
            <a:chOff x="7376502" y="4321835"/>
            <a:chExt cx="422989" cy="335290"/>
          </a:xfrm>
        </p:grpSpPr>
        <p:cxnSp>
          <p:nvCxnSpPr>
            <p:cNvPr id="264" name="直線接點 263">
              <a:extLst>
                <a:ext uri="{FF2B5EF4-FFF2-40B4-BE49-F238E27FC236}">
                  <a16:creationId xmlns:a16="http://schemas.microsoft.com/office/drawing/2014/main" id="{49E8C022-4235-4A7D-A23C-D2CAF93364EA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直線接點 264">
              <a:extLst>
                <a:ext uri="{FF2B5EF4-FFF2-40B4-BE49-F238E27FC236}">
                  <a16:creationId xmlns:a16="http://schemas.microsoft.com/office/drawing/2014/main" id="{0D4E5AED-51F5-4843-9393-74A1E550E8DB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直線接點 265">
              <a:extLst>
                <a:ext uri="{FF2B5EF4-FFF2-40B4-BE49-F238E27FC236}">
                  <a16:creationId xmlns:a16="http://schemas.microsoft.com/office/drawing/2014/main" id="{E9C1EAA4-7617-40A5-A684-B7D552C359E9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直線接點 266">
              <a:extLst>
                <a:ext uri="{FF2B5EF4-FFF2-40B4-BE49-F238E27FC236}">
                  <a16:creationId xmlns:a16="http://schemas.microsoft.com/office/drawing/2014/main" id="{71F4352C-B1D6-4450-8A94-7EDB1523089C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直線接點 267">
              <a:extLst>
                <a:ext uri="{FF2B5EF4-FFF2-40B4-BE49-F238E27FC236}">
                  <a16:creationId xmlns:a16="http://schemas.microsoft.com/office/drawing/2014/main" id="{A1550E45-8BB3-4132-960A-E64AE6F9768F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直線接點 268">
              <a:extLst>
                <a:ext uri="{FF2B5EF4-FFF2-40B4-BE49-F238E27FC236}">
                  <a16:creationId xmlns:a16="http://schemas.microsoft.com/office/drawing/2014/main" id="{2FFF105E-B2CC-45E2-8AB5-838045A34547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直線接點 269">
              <a:extLst>
                <a:ext uri="{FF2B5EF4-FFF2-40B4-BE49-F238E27FC236}">
                  <a16:creationId xmlns:a16="http://schemas.microsoft.com/office/drawing/2014/main" id="{F9401571-5829-40BF-9D30-0DD75970FDD1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1" name="群組 216">
            <a:extLst>
              <a:ext uri="{FF2B5EF4-FFF2-40B4-BE49-F238E27FC236}">
                <a16:creationId xmlns:a16="http://schemas.microsoft.com/office/drawing/2014/main" id="{21CD4E1A-1AB3-4BF8-BBEF-307BBB0A7130}"/>
              </a:ext>
            </a:extLst>
          </p:cNvPr>
          <p:cNvGrpSpPr/>
          <p:nvPr/>
        </p:nvGrpSpPr>
        <p:grpSpPr>
          <a:xfrm>
            <a:off x="7889111" y="3173183"/>
            <a:ext cx="378544" cy="333941"/>
            <a:chOff x="7376502" y="4321835"/>
            <a:chExt cx="422989" cy="335290"/>
          </a:xfrm>
        </p:grpSpPr>
        <p:cxnSp>
          <p:nvCxnSpPr>
            <p:cNvPr id="272" name="直線接點 271">
              <a:extLst>
                <a:ext uri="{FF2B5EF4-FFF2-40B4-BE49-F238E27FC236}">
                  <a16:creationId xmlns:a16="http://schemas.microsoft.com/office/drawing/2014/main" id="{8E72A4DE-A465-4458-A706-0B19BCACA576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直線接點 272">
              <a:extLst>
                <a:ext uri="{FF2B5EF4-FFF2-40B4-BE49-F238E27FC236}">
                  <a16:creationId xmlns:a16="http://schemas.microsoft.com/office/drawing/2014/main" id="{049CC761-1976-4359-B35F-E95067D062C5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直線接點 273">
              <a:extLst>
                <a:ext uri="{FF2B5EF4-FFF2-40B4-BE49-F238E27FC236}">
                  <a16:creationId xmlns:a16="http://schemas.microsoft.com/office/drawing/2014/main" id="{5D9A86A0-AA28-4779-BFBC-58CE7979CEB1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直線接點 274">
              <a:extLst>
                <a:ext uri="{FF2B5EF4-FFF2-40B4-BE49-F238E27FC236}">
                  <a16:creationId xmlns:a16="http://schemas.microsoft.com/office/drawing/2014/main" id="{5AC3CBD0-F87D-440D-8639-7DBC20CF3B31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直線接點 275">
              <a:extLst>
                <a:ext uri="{FF2B5EF4-FFF2-40B4-BE49-F238E27FC236}">
                  <a16:creationId xmlns:a16="http://schemas.microsoft.com/office/drawing/2014/main" id="{67EBF7CF-E5D2-41AB-9FB9-989C8BA38073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直線接點 276">
              <a:extLst>
                <a:ext uri="{FF2B5EF4-FFF2-40B4-BE49-F238E27FC236}">
                  <a16:creationId xmlns:a16="http://schemas.microsoft.com/office/drawing/2014/main" id="{E3E056BA-91FC-4624-9F77-CBB42E643689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直線接點 277">
              <a:extLst>
                <a:ext uri="{FF2B5EF4-FFF2-40B4-BE49-F238E27FC236}">
                  <a16:creationId xmlns:a16="http://schemas.microsoft.com/office/drawing/2014/main" id="{2B1E9F00-AB10-4ED2-AB5C-69418B139725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9" name="群組 216">
            <a:extLst>
              <a:ext uri="{FF2B5EF4-FFF2-40B4-BE49-F238E27FC236}">
                <a16:creationId xmlns:a16="http://schemas.microsoft.com/office/drawing/2014/main" id="{BF22BAF0-19CE-4383-A365-3A5FB2748996}"/>
              </a:ext>
            </a:extLst>
          </p:cNvPr>
          <p:cNvGrpSpPr/>
          <p:nvPr/>
        </p:nvGrpSpPr>
        <p:grpSpPr>
          <a:xfrm>
            <a:off x="7323954" y="3159537"/>
            <a:ext cx="378544" cy="333941"/>
            <a:chOff x="7376502" y="4321835"/>
            <a:chExt cx="422989" cy="335290"/>
          </a:xfrm>
        </p:grpSpPr>
        <p:cxnSp>
          <p:nvCxnSpPr>
            <p:cNvPr id="280" name="直線接點 279">
              <a:extLst>
                <a:ext uri="{FF2B5EF4-FFF2-40B4-BE49-F238E27FC236}">
                  <a16:creationId xmlns:a16="http://schemas.microsoft.com/office/drawing/2014/main" id="{FF528CF5-E762-4F68-88B6-9BD9E5F7B430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直線接點 280">
              <a:extLst>
                <a:ext uri="{FF2B5EF4-FFF2-40B4-BE49-F238E27FC236}">
                  <a16:creationId xmlns:a16="http://schemas.microsoft.com/office/drawing/2014/main" id="{81439833-C4E5-4EBB-8E0A-C63E17001CE5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直線接點 281">
              <a:extLst>
                <a:ext uri="{FF2B5EF4-FFF2-40B4-BE49-F238E27FC236}">
                  <a16:creationId xmlns:a16="http://schemas.microsoft.com/office/drawing/2014/main" id="{5ACE4E42-F72D-4EDD-9303-EC544DC34844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直線接點 282">
              <a:extLst>
                <a:ext uri="{FF2B5EF4-FFF2-40B4-BE49-F238E27FC236}">
                  <a16:creationId xmlns:a16="http://schemas.microsoft.com/office/drawing/2014/main" id="{70237A93-BA19-4570-BE06-C03D0FC48796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直線接點 283">
              <a:extLst>
                <a:ext uri="{FF2B5EF4-FFF2-40B4-BE49-F238E27FC236}">
                  <a16:creationId xmlns:a16="http://schemas.microsoft.com/office/drawing/2014/main" id="{FA296B6B-3760-428F-A166-FEF73C77CAD5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直線接點 284">
              <a:extLst>
                <a:ext uri="{FF2B5EF4-FFF2-40B4-BE49-F238E27FC236}">
                  <a16:creationId xmlns:a16="http://schemas.microsoft.com/office/drawing/2014/main" id="{C224E52B-0612-4129-A0AD-6D71AD6BB730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直線接點 285">
              <a:extLst>
                <a:ext uri="{FF2B5EF4-FFF2-40B4-BE49-F238E27FC236}">
                  <a16:creationId xmlns:a16="http://schemas.microsoft.com/office/drawing/2014/main" id="{ACF4A716-7D7A-467A-BFC1-49FAEC8F4A30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7" name="群組 216">
            <a:extLst>
              <a:ext uri="{FF2B5EF4-FFF2-40B4-BE49-F238E27FC236}">
                <a16:creationId xmlns:a16="http://schemas.microsoft.com/office/drawing/2014/main" id="{70E7EA08-4D89-4278-ABBE-3BBCA3BB1E1B}"/>
              </a:ext>
            </a:extLst>
          </p:cNvPr>
          <p:cNvGrpSpPr/>
          <p:nvPr/>
        </p:nvGrpSpPr>
        <p:grpSpPr>
          <a:xfrm>
            <a:off x="7323954" y="2835482"/>
            <a:ext cx="378544" cy="333941"/>
            <a:chOff x="7376502" y="4321835"/>
            <a:chExt cx="422989" cy="335290"/>
          </a:xfrm>
        </p:grpSpPr>
        <p:cxnSp>
          <p:nvCxnSpPr>
            <p:cNvPr id="308" name="直線接點 307">
              <a:extLst>
                <a:ext uri="{FF2B5EF4-FFF2-40B4-BE49-F238E27FC236}">
                  <a16:creationId xmlns:a16="http://schemas.microsoft.com/office/drawing/2014/main" id="{28B958D8-592E-4451-BF11-B5B764D39090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直線接點 308">
              <a:extLst>
                <a:ext uri="{FF2B5EF4-FFF2-40B4-BE49-F238E27FC236}">
                  <a16:creationId xmlns:a16="http://schemas.microsoft.com/office/drawing/2014/main" id="{2AEDB300-5787-45BF-9351-835A3ABD149D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直線接點 309">
              <a:extLst>
                <a:ext uri="{FF2B5EF4-FFF2-40B4-BE49-F238E27FC236}">
                  <a16:creationId xmlns:a16="http://schemas.microsoft.com/office/drawing/2014/main" id="{FC5EDDA1-664D-4E10-BCF7-B4BB870AC019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直線接點 311">
              <a:extLst>
                <a:ext uri="{FF2B5EF4-FFF2-40B4-BE49-F238E27FC236}">
                  <a16:creationId xmlns:a16="http://schemas.microsoft.com/office/drawing/2014/main" id="{1DA35063-AEFF-41AF-B5CA-5AFA92005DCB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直線接點 313">
              <a:extLst>
                <a:ext uri="{FF2B5EF4-FFF2-40B4-BE49-F238E27FC236}">
                  <a16:creationId xmlns:a16="http://schemas.microsoft.com/office/drawing/2014/main" id="{6AB852C9-42E5-49A3-845A-5325E6EA8EF4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直線接點 314">
              <a:extLst>
                <a:ext uri="{FF2B5EF4-FFF2-40B4-BE49-F238E27FC236}">
                  <a16:creationId xmlns:a16="http://schemas.microsoft.com/office/drawing/2014/main" id="{BA042220-A41C-4C42-9658-7A2DA4852C43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直線接點 315">
              <a:extLst>
                <a:ext uri="{FF2B5EF4-FFF2-40B4-BE49-F238E27FC236}">
                  <a16:creationId xmlns:a16="http://schemas.microsoft.com/office/drawing/2014/main" id="{56B43607-299D-496B-8FD2-26FEB8DE5A65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7" name="群組 216">
            <a:extLst>
              <a:ext uri="{FF2B5EF4-FFF2-40B4-BE49-F238E27FC236}">
                <a16:creationId xmlns:a16="http://schemas.microsoft.com/office/drawing/2014/main" id="{942B4181-8E23-47E1-A903-AD00ACDD057A}"/>
              </a:ext>
            </a:extLst>
          </p:cNvPr>
          <p:cNvGrpSpPr/>
          <p:nvPr/>
        </p:nvGrpSpPr>
        <p:grpSpPr>
          <a:xfrm>
            <a:off x="6840923" y="3173183"/>
            <a:ext cx="378544" cy="333941"/>
            <a:chOff x="7376502" y="4321835"/>
            <a:chExt cx="422989" cy="335290"/>
          </a:xfrm>
        </p:grpSpPr>
        <p:cxnSp>
          <p:nvCxnSpPr>
            <p:cNvPr id="318" name="直線接點 317">
              <a:extLst>
                <a:ext uri="{FF2B5EF4-FFF2-40B4-BE49-F238E27FC236}">
                  <a16:creationId xmlns:a16="http://schemas.microsoft.com/office/drawing/2014/main" id="{75DFA156-45F9-48E6-A68F-5DEE0E8F5FC5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直線接點 318">
              <a:extLst>
                <a:ext uri="{FF2B5EF4-FFF2-40B4-BE49-F238E27FC236}">
                  <a16:creationId xmlns:a16="http://schemas.microsoft.com/office/drawing/2014/main" id="{953D504C-F1FB-4235-98A6-1DC7ED7CB323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直線接點 319">
              <a:extLst>
                <a:ext uri="{FF2B5EF4-FFF2-40B4-BE49-F238E27FC236}">
                  <a16:creationId xmlns:a16="http://schemas.microsoft.com/office/drawing/2014/main" id="{F96AFFD9-3D5A-4B9C-8BFE-432F92391858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直線接點 320">
              <a:extLst>
                <a:ext uri="{FF2B5EF4-FFF2-40B4-BE49-F238E27FC236}">
                  <a16:creationId xmlns:a16="http://schemas.microsoft.com/office/drawing/2014/main" id="{54EFA591-6636-4B4D-AF82-2E8AB798EDE9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直線接點 329">
              <a:extLst>
                <a:ext uri="{FF2B5EF4-FFF2-40B4-BE49-F238E27FC236}">
                  <a16:creationId xmlns:a16="http://schemas.microsoft.com/office/drawing/2014/main" id="{71420352-8D44-4B7A-AFED-813E3686CF52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直線接點 330">
              <a:extLst>
                <a:ext uri="{FF2B5EF4-FFF2-40B4-BE49-F238E27FC236}">
                  <a16:creationId xmlns:a16="http://schemas.microsoft.com/office/drawing/2014/main" id="{9ED4BB7A-B496-450A-8FBC-83BC455A73F8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直線接點 331">
              <a:extLst>
                <a:ext uri="{FF2B5EF4-FFF2-40B4-BE49-F238E27FC236}">
                  <a16:creationId xmlns:a16="http://schemas.microsoft.com/office/drawing/2014/main" id="{F9B8EB74-E67E-4713-9D0B-5D2F6BA3D170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3" name="內容版面配置區 1">
            <a:extLst>
              <a:ext uri="{FF2B5EF4-FFF2-40B4-BE49-F238E27FC236}">
                <a16:creationId xmlns:a16="http://schemas.microsoft.com/office/drawing/2014/main" id="{BA66D1C6-5D41-451C-B3B2-5AD892831329}"/>
              </a:ext>
            </a:extLst>
          </p:cNvPr>
          <p:cNvSpPr txBox="1">
            <a:spLocks/>
          </p:cNvSpPr>
          <p:nvPr/>
        </p:nvSpPr>
        <p:spPr>
          <a:xfrm>
            <a:off x="289743" y="979409"/>
            <a:ext cx="8089325" cy="6716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Over-provisioning reserves space in the SSD to decrease write 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amplification &amp; increase consisted performance and endurance. </a:t>
            </a:r>
            <a:endParaRPr kumimoji="1" lang="zh-TW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Reason: to avoid Garbage Collection in any giving point of time </a:t>
            </a:r>
            <a:endParaRPr kumimoji="1" lang="zh-TW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1007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5">
            <a:extLst>
              <a:ext uri="{FF2B5EF4-FFF2-40B4-BE49-F238E27FC236}">
                <a16:creationId xmlns:a16="http://schemas.microsoft.com/office/drawing/2014/main" id="{7AA5EAA3-F3DA-408E-A28E-14ED6B631D03}"/>
              </a:ext>
            </a:extLst>
          </p:cNvPr>
          <p:cNvSpPr/>
          <p:nvPr/>
        </p:nvSpPr>
        <p:spPr>
          <a:xfrm>
            <a:off x="3037947" y="2650057"/>
            <a:ext cx="6003294" cy="204232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5318" y="2749140"/>
            <a:ext cx="5856529" cy="183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sz="2800" dirty="0">
                <a:sym typeface="Microsoft JhengHei"/>
              </a:rPr>
              <a:t>The Advantage of Software-defined SSD Extra Over-Provisioning</a:t>
            </a:r>
            <a:endParaRPr lang="zh-TW" altLang="en-US" sz="2800" dirty="0">
              <a:sym typeface="Arial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85B5520-B996-4E30-B4DC-BE74B4D527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3" b="17531"/>
          <a:stretch/>
        </p:blipFill>
        <p:spPr>
          <a:xfrm>
            <a:off x="-1" y="3174973"/>
            <a:ext cx="2135875" cy="1973426"/>
          </a:xfrm>
          <a:prstGeom prst="rect">
            <a:avLst/>
          </a:prstGeom>
        </p:spPr>
      </p:pic>
      <p:sp>
        <p:nvSpPr>
          <p:cNvPr id="15" name="語音泡泡: 圓角矩形 14">
            <a:extLst>
              <a:ext uri="{FF2B5EF4-FFF2-40B4-BE49-F238E27FC236}">
                <a16:creationId xmlns:a16="http://schemas.microsoft.com/office/drawing/2014/main" id="{3DD9C5C6-48D1-45A2-91F3-570BB2207BC0}"/>
              </a:ext>
            </a:extLst>
          </p:cNvPr>
          <p:cNvSpPr/>
          <p:nvPr/>
        </p:nvSpPr>
        <p:spPr>
          <a:xfrm>
            <a:off x="485224" y="2577851"/>
            <a:ext cx="2745833" cy="903355"/>
          </a:xfrm>
          <a:prstGeom prst="wedgeRoundRectCallout">
            <a:avLst>
              <a:gd name="adj1" fmla="val 43522"/>
              <a:gd name="adj2" fmla="val 75091"/>
              <a:gd name="adj3" fmla="val 16667"/>
            </a:avLst>
          </a:prstGeom>
          <a:solidFill>
            <a:srgbClr val="3B3838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2143428-B8B9-4F86-9744-B16CF8DDAE3F}"/>
              </a:ext>
            </a:extLst>
          </p:cNvPr>
          <p:cNvSpPr/>
          <p:nvPr/>
        </p:nvSpPr>
        <p:spPr>
          <a:xfrm>
            <a:off x="548029" y="2600984"/>
            <a:ext cx="282182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Above: Samsung 850 Pro as Single Disk </a:t>
            </a:r>
          </a:p>
          <a:p>
            <a:pPr lvl="0"/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Below: Micron M1100 as RAID 1</a:t>
            </a:r>
          </a:p>
          <a:p>
            <a:pPr lvl="0"/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FIO configuration: runtime=1800 </a:t>
            </a:r>
            <a:r>
              <a:rPr lang="en-US" altLang="zh-TW" sz="10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ioengine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=</a:t>
            </a:r>
            <a:r>
              <a:rPr lang="en-US" altLang="zh-TW" sz="10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libaio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direct=1  </a:t>
            </a:r>
            <a:r>
              <a:rPr lang="en-US" altLang="zh-TW" sz="10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rw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=</a:t>
            </a:r>
            <a:r>
              <a:rPr lang="en-US" altLang="zh-TW" sz="10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randwrite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0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bs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=4k </a:t>
            </a:r>
            <a:r>
              <a:rPr lang="en-US" altLang="zh-TW" sz="10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numjobs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=1 </a:t>
            </a:r>
            <a:r>
              <a:rPr lang="en-US" altLang="zh-TW" sz="10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iodepth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=32</a:t>
            </a:r>
          </a:p>
        </p:txBody>
      </p:sp>
      <p:sp>
        <p:nvSpPr>
          <p:cNvPr id="10" name="Shape 141">
            <a:extLst>
              <a:ext uri="{FF2B5EF4-FFF2-40B4-BE49-F238E27FC236}">
                <a16:creationId xmlns:a16="http://schemas.microsoft.com/office/drawing/2014/main" id="{73004662-9DAB-4D56-B24E-3CE6DA48FFCB}"/>
              </a:ext>
            </a:extLst>
          </p:cNvPr>
          <p:cNvSpPr txBox="1"/>
          <p:nvPr/>
        </p:nvSpPr>
        <p:spPr>
          <a:xfrm>
            <a:off x="3037947" y="4707852"/>
            <a:ext cx="3576807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700" b="1" dirty="0">
                <a:latin typeface="+mj-lt"/>
                <a:ea typeface="Microsoft JhengHei"/>
                <a:cs typeface="Microsoft JhengHei"/>
                <a:sym typeface="Microsoft JhengHei"/>
              </a:rPr>
              <a:t>Take Intel S4500 as</a:t>
            </a:r>
            <a:r>
              <a:rPr lang="zh-TW" altLang="en-US" sz="700" b="1" dirty="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700" b="1" dirty="0">
                <a:latin typeface="+mj-lt"/>
                <a:ea typeface="Microsoft JhengHei"/>
                <a:cs typeface="Microsoft JhengHei"/>
                <a:sym typeface="Microsoft JhengHei"/>
              </a:rPr>
              <a:t>an</a:t>
            </a:r>
            <a:r>
              <a:rPr lang="zh-TW" altLang="en-US" sz="700" b="1" dirty="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700" b="1" dirty="0">
                <a:latin typeface="+mj-lt"/>
                <a:ea typeface="Microsoft JhengHei"/>
                <a:cs typeface="Microsoft JhengHei"/>
                <a:sym typeface="Microsoft JhengHei"/>
              </a:rPr>
              <a:t>example, </a:t>
            </a:r>
            <a:r>
              <a:rPr lang="en-US" altLang="zh-TW" sz="700" b="1" i="0" u="none" strike="noStrike" cap="none" dirty="0">
                <a:latin typeface="+mj-lt"/>
                <a:ea typeface="Microsoft JhengHei"/>
                <a:cs typeface="Microsoft JhengHei"/>
              </a:rPr>
              <a:t>The continuous random write is 30,000</a:t>
            </a:r>
            <a:endParaRPr lang="zh-TW" altLang="en-US" sz="700" b="1" i="0" u="none" strike="noStrike" cap="none" dirty="0"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16" name="內容版面配置區 1">
            <a:extLst>
              <a:ext uri="{FF2B5EF4-FFF2-40B4-BE49-F238E27FC236}">
                <a16:creationId xmlns:a16="http://schemas.microsoft.com/office/drawing/2014/main" id="{6E51CDFA-77C8-420E-81D4-8AF80485E494}"/>
              </a:ext>
            </a:extLst>
          </p:cNvPr>
          <p:cNvSpPr txBox="1">
            <a:spLocks/>
          </p:cNvSpPr>
          <p:nvPr/>
        </p:nvSpPr>
        <p:spPr>
          <a:xfrm>
            <a:off x="485225" y="1111675"/>
            <a:ext cx="7886700" cy="10586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With QTS, users can assign more OP to the SSD RAID.</a:t>
            </a: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At</a:t>
            </a:r>
            <a:r>
              <a:rPr kumimoji="1"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 Lab,</a:t>
            </a:r>
            <a:r>
              <a:rPr kumimoji="1"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the effect of over-provisioning can not only be observed on single consumer-level Samsung</a:t>
            </a:r>
            <a:r>
              <a:rPr kumimoji="1"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850</a:t>
            </a:r>
            <a:r>
              <a:rPr kumimoji="1"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Pro</a:t>
            </a:r>
            <a:r>
              <a:rPr kumimoji="1"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to gain the performance same as data center SSD, but also be seem on SSDs as a RAID.</a:t>
            </a:r>
            <a:endParaRPr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7146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圓角矩形 15">
            <a:extLst>
              <a:ext uri="{FF2B5EF4-FFF2-40B4-BE49-F238E27FC236}">
                <a16:creationId xmlns:a16="http://schemas.microsoft.com/office/drawing/2014/main" id="{004DCAA7-3780-4A1C-A9AE-15D44D4C778C}"/>
              </a:ext>
            </a:extLst>
          </p:cNvPr>
          <p:cNvSpPr/>
          <p:nvPr/>
        </p:nvSpPr>
        <p:spPr>
          <a:xfrm>
            <a:off x="498505" y="2011260"/>
            <a:ext cx="5906353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xfrm>
            <a:off x="103871" y="183242"/>
            <a:ext cx="891103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sz="2800" dirty="0"/>
              <a:t>Choosing SSD is hard, choosing QNAP is simple</a:t>
            </a:r>
            <a:endParaRPr lang="zh-TW" altLang="en-US" sz="2800" dirty="0">
              <a:sym typeface="Arial"/>
            </a:endParaRPr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 txBox="1">
            <a:spLocks/>
          </p:cNvSpPr>
          <p:nvPr/>
        </p:nvSpPr>
        <p:spPr>
          <a:xfrm>
            <a:off x="498505" y="1032630"/>
            <a:ext cx="8402071" cy="918186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 lvl="0" defTabSz="914400">
              <a:buClr>
                <a:srgbClr val="000000">
                  <a:lumMod val="75000"/>
                  <a:lumOff val="25000"/>
                </a:srgbClr>
              </a:buClr>
              <a:defRPr/>
            </a:pPr>
            <a:r>
              <a:rPr kumimoji="1" lang="en-US" altLang="zh-TW" sz="1600" b="1" kern="0" dirty="0">
                <a:latin typeface="Arial"/>
                <a:ea typeface="微軟正黑體" pitchFamily="34" charset="-120"/>
                <a:cs typeface="Arial"/>
                <a:sym typeface="Arial"/>
              </a:rPr>
              <a:t>SSD consisted performance can only be observed after long time of usage </a:t>
            </a:r>
          </a:p>
          <a:p>
            <a:pPr lvl="0" defTabSz="914400">
              <a:buClr>
                <a:srgbClr val="000000">
                  <a:lumMod val="75000"/>
                  <a:lumOff val="25000"/>
                </a:srgbClr>
              </a:buClr>
              <a:defRPr/>
            </a:pPr>
            <a:r>
              <a:rPr kumimoji="1" lang="en-US" altLang="zh-TW" sz="1600" b="1" kern="0" dirty="0">
                <a:latin typeface="Arial"/>
                <a:ea typeface="微軟正黑體" pitchFamily="34" charset="-120"/>
                <a:cs typeface="Arial"/>
                <a:sym typeface="Arial"/>
              </a:rPr>
              <a:t>QNAP has provided the unique SSD Profiling Tool to help user measure the performance difference with different over-provisioning amount. </a:t>
            </a:r>
          </a:p>
          <a:p>
            <a:pPr lvl="0" defTabSz="914400">
              <a:buClr>
                <a:srgbClr val="000000">
                  <a:lumMod val="75000"/>
                  <a:lumOff val="25000"/>
                </a:srgbClr>
              </a:buClr>
              <a:defRPr/>
            </a:pPr>
            <a:r>
              <a:rPr kumimoji="1" lang="en-US" altLang="zh-TW" sz="1600" b="1" kern="0" dirty="0">
                <a:latin typeface="Arial"/>
                <a:ea typeface="微軟正黑體" pitchFamily="34" charset="-120"/>
                <a:cs typeface="Arial"/>
                <a:sym typeface="Arial"/>
              </a:rPr>
              <a:t>Not just IT manager, home user can also evaluate the capability of SSD. </a:t>
            </a:r>
          </a:p>
        </p:txBody>
      </p:sp>
      <p:pic>
        <p:nvPicPr>
          <p:cNvPr id="9" name="Shape 242"/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3001" y="1931158"/>
            <a:ext cx="2270999" cy="3212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342CEAFB-110B-4D63-9E3F-100B2B335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474" y="2149923"/>
            <a:ext cx="5376450" cy="237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hape 141">
            <a:extLst>
              <a:ext uri="{FF2B5EF4-FFF2-40B4-BE49-F238E27FC236}">
                <a16:creationId xmlns:a16="http://schemas.microsoft.com/office/drawing/2014/main" id="{48C9D5F3-5201-49F1-BD56-7B69149CBD92}"/>
              </a:ext>
            </a:extLst>
          </p:cNvPr>
          <p:cNvSpPr txBox="1"/>
          <p:nvPr/>
        </p:nvSpPr>
        <p:spPr>
          <a:xfrm>
            <a:off x="3095778" y="4687149"/>
            <a:ext cx="3576807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7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Take Intel S4500 as</a:t>
            </a:r>
            <a:r>
              <a:rPr lang="zh-TW" altLang="en-US" sz="7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7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an</a:t>
            </a:r>
            <a:r>
              <a:rPr lang="zh-TW" altLang="en-US" sz="7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7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example, </a:t>
            </a:r>
            <a:r>
              <a:rPr lang="en-US" altLang="zh-TW" sz="700" b="1" i="0" u="none" strike="noStrike" cap="none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</a:rPr>
              <a:t>The continuous random write is 30,000</a:t>
            </a:r>
            <a:endParaRPr lang="zh-TW" altLang="en-US" sz="700" b="1" i="0" u="none" strike="noStrike" cap="none" dirty="0">
              <a:solidFill>
                <a:schemeClr val="tx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2" name="語音泡泡: 圓角矩形 1">
            <a:extLst>
              <a:ext uri="{FF2B5EF4-FFF2-40B4-BE49-F238E27FC236}">
                <a16:creationId xmlns:a16="http://schemas.microsoft.com/office/drawing/2014/main" id="{0FE03BB9-9883-465A-8BE7-A0109F913745}"/>
              </a:ext>
            </a:extLst>
          </p:cNvPr>
          <p:cNvSpPr/>
          <p:nvPr/>
        </p:nvSpPr>
        <p:spPr>
          <a:xfrm>
            <a:off x="5515517" y="2895431"/>
            <a:ext cx="1904668" cy="1029737"/>
          </a:xfrm>
          <a:prstGeom prst="wedgeRoundRectCallout">
            <a:avLst>
              <a:gd name="adj1" fmla="val 64077"/>
              <a:gd name="adj2" fmla="val 8823"/>
              <a:gd name="adj3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7" name="Shape 179">
            <a:extLst>
              <a:ext uri="{FF2B5EF4-FFF2-40B4-BE49-F238E27FC236}">
                <a16:creationId xmlns:a16="http://schemas.microsoft.com/office/drawing/2014/main" id="{BD6333FF-263F-4AD5-A38B-D59A91D0D78A}"/>
              </a:ext>
            </a:extLst>
          </p:cNvPr>
          <p:cNvSpPr/>
          <p:nvPr/>
        </p:nvSpPr>
        <p:spPr>
          <a:xfrm>
            <a:off x="5529314" y="2895431"/>
            <a:ext cx="1890871" cy="1021486"/>
          </a:xfrm>
          <a:prstGeom prst="wedgeRectCallout">
            <a:avLst>
              <a:gd name="adj1" fmla="val 38118"/>
              <a:gd name="adj2" fmla="val 72904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defTabSz="914400">
              <a:buClr>
                <a:srgbClr val="000000"/>
              </a:buClr>
              <a:defRPr/>
            </a:pPr>
            <a:r>
              <a:rPr kumimoji="1" lang="en-US" altLang="zh-TW" sz="1400" b="1" kern="0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Using SSD Profiling Tool to identify the best OP amount.</a:t>
            </a:r>
          </a:p>
        </p:txBody>
      </p:sp>
    </p:spTree>
    <p:extLst>
      <p:ext uri="{BB962C8B-B14F-4D97-AF65-F5344CB8AC3E}">
        <p14:creationId xmlns:p14="http://schemas.microsoft.com/office/powerpoint/2010/main" val="412595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2E904-744A-1B42-A9D0-A8485C9A8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Intel 4C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 J4105 Gemini Lake SoC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03B1EA1-0FE4-4F33-ABC2-BE404FE07370}"/>
              </a:ext>
            </a:extLst>
          </p:cNvPr>
          <p:cNvSpPr txBox="1"/>
          <p:nvPr/>
        </p:nvSpPr>
        <p:spPr>
          <a:xfrm>
            <a:off x="1446662" y="2946764"/>
            <a:ext cx="1757651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sz="3200" b="1" dirty="0">
                <a:solidFill>
                  <a:srgbClr val="8E6C0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14</a:t>
            </a:r>
            <a:r>
              <a:rPr lang="en-US" sz="1800" b="1" dirty="0">
                <a:solidFill>
                  <a:srgbClr val="8E6C0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nm</a:t>
            </a:r>
            <a:endParaRPr lang="en-US" altLang="zh-TW" sz="1800" b="1" dirty="0">
              <a:solidFill>
                <a:srgbClr val="8E6C00"/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 altLang="zh-TW" sz="1800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Power saving</a:t>
            </a:r>
            <a:endParaRPr lang="en-US" sz="1800" dirty="0"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FDEFDAA6-F55F-43E9-9920-C671443F5C1D}"/>
              </a:ext>
            </a:extLst>
          </p:cNvPr>
          <p:cNvSpPr txBox="1"/>
          <p:nvPr/>
        </p:nvSpPr>
        <p:spPr>
          <a:xfrm>
            <a:off x="2771995" y="3911156"/>
            <a:ext cx="1761162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1.5</a:t>
            </a:r>
            <a:r>
              <a:rPr lang="en-US" altLang="zh-TW" sz="1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GHz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en-US" altLang="zh-TW" sz="1800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Base</a:t>
            </a:r>
            <a:endParaRPr lang="en-US" sz="1800" dirty="0"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C3C6BC38-5DF7-40A1-A980-07E12E1B1E40}"/>
              </a:ext>
            </a:extLst>
          </p:cNvPr>
          <p:cNvSpPr txBox="1"/>
          <p:nvPr/>
        </p:nvSpPr>
        <p:spPr>
          <a:xfrm>
            <a:off x="5812492" y="1637630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 dirty="0">
                <a:solidFill>
                  <a:srgbClr val="8E621F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2.5</a:t>
            </a:r>
            <a:r>
              <a:rPr lang="en-US" altLang="zh-TW" sz="1800" b="1" dirty="0">
                <a:solidFill>
                  <a:srgbClr val="8E621F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GHz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en-US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Burst</a:t>
            </a:r>
            <a:endParaRPr lang="en-US" sz="1800" dirty="0"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50DC8F0B-A9B8-4416-8B81-59E9A4317219}"/>
              </a:ext>
            </a:extLst>
          </p:cNvPr>
          <p:cNvSpPr txBox="1"/>
          <p:nvPr/>
        </p:nvSpPr>
        <p:spPr>
          <a:xfrm>
            <a:off x="532297" y="1982372"/>
            <a:ext cx="2421305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>
                <a:solidFill>
                  <a:srgbClr val="8E6C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J4105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en-US" sz="180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Gemini Lake SoC</a:t>
            </a:r>
          </a:p>
        </p:txBody>
      </p:sp>
      <p:sp>
        <p:nvSpPr>
          <p:cNvPr id="10" name="TextBox 23">
            <a:extLst>
              <a:ext uri="{FF2B5EF4-FFF2-40B4-BE49-F238E27FC236}">
                <a16:creationId xmlns:a16="http://schemas.microsoft.com/office/drawing/2014/main" id="{7BB2E995-7F84-406D-B196-33010A69290B}"/>
              </a:ext>
            </a:extLst>
          </p:cNvPr>
          <p:cNvSpPr txBox="1"/>
          <p:nvPr/>
        </p:nvSpPr>
        <p:spPr>
          <a:xfrm>
            <a:off x="4289219" y="4285971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10 </a:t>
            </a:r>
            <a:r>
              <a:rPr lang="en-US" sz="1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watt</a:t>
            </a:r>
            <a:endParaRPr lang="en-US" altLang="zh-TW" sz="1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 sz="1800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TDP</a:t>
            </a: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B96E30A5-DF27-4824-A5EE-6A74C035EBBF}"/>
              </a:ext>
            </a:extLst>
          </p:cNvPr>
          <p:cNvSpPr txBox="1"/>
          <p:nvPr/>
        </p:nvSpPr>
        <p:spPr>
          <a:xfrm>
            <a:off x="1742950" y="1249915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 dirty="0">
                <a:solidFill>
                  <a:srgbClr val="452F0F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4 </a:t>
            </a:r>
            <a:r>
              <a:rPr lang="en-US" altLang="zh-CN" b="1" dirty="0">
                <a:solidFill>
                  <a:srgbClr val="452F0F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cores</a:t>
            </a:r>
            <a:endParaRPr lang="en-US" altLang="zh-TW" sz="1800" b="1" dirty="0">
              <a:solidFill>
                <a:srgbClr val="452F0F"/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4 threads</a:t>
            </a:r>
            <a:endParaRPr lang="en-US" sz="1800" dirty="0"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180591FC-0566-4225-9B1E-7E2F7410CDD9}"/>
              </a:ext>
            </a:extLst>
          </p:cNvPr>
          <p:cNvSpPr txBox="1"/>
          <p:nvPr/>
        </p:nvSpPr>
        <p:spPr>
          <a:xfrm>
            <a:off x="5897481" y="2845897"/>
            <a:ext cx="3156871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 dirty="0">
                <a:solidFill>
                  <a:srgbClr val="644C0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AES-NI </a:t>
            </a:r>
            <a:r>
              <a:rPr lang="en-US" altLang="zh-CN" b="1" dirty="0">
                <a:solidFill>
                  <a:srgbClr val="644C0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encryption</a:t>
            </a:r>
            <a:endParaRPr lang="en-US" altLang="zh-TW" sz="1800" b="1" dirty="0">
              <a:solidFill>
                <a:srgbClr val="644C00"/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 altLang="zh-CN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Volume &amp; folder support</a:t>
            </a:r>
            <a:endParaRPr lang="en-US" sz="1800" dirty="0"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1BDF3B3F-4857-4F5C-9249-1AFBE5B27471}"/>
              </a:ext>
            </a:extLst>
          </p:cNvPr>
          <p:cNvSpPr txBox="1"/>
          <p:nvPr/>
        </p:nvSpPr>
        <p:spPr>
          <a:xfrm>
            <a:off x="5421814" y="3565934"/>
            <a:ext cx="343893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GPU </a:t>
            </a:r>
            <a:r>
              <a:rPr lang="en-US" altLang="zh-C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up to 750 MHz</a:t>
            </a:r>
            <a:endParaRPr lang="en-US" altLang="zh-TW" sz="1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 altLang="zh-CN" sz="1800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UHD Graphics 600</a:t>
            </a:r>
            <a:endParaRPr lang="en-US" sz="1800" dirty="0"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9836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F4F7CA7C-42F3-4BB6-A424-C3878E89EABC}"/>
              </a:ext>
            </a:extLst>
          </p:cNvPr>
          <p:cNvSpPr/>
          <p:nvPr/>
        </p:nvSpPr>
        <p:spPr>
          <a:xfrm>
            <a:off x="4773819" y="2287669"/>
            <a:ext cx="4095378" cy="3971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5" name="圓角矩形 41">
            <a:extLst>
              <a:ext uri="{FF2B5EF4-FFF2-40B4-BE49-F238E27FC236}">
                <a16:creationId xmlns:a16="http://schemas.microsoft.com/office/drawing/2014/main" id="{EE9F4D05-531B-43BB-8519-305ABC7AB408}"/>
              </a:ext>
            </a:extLst>
          </p:cNvPr>
          <p:cNvSpPr/>
          <p:nvPr/>
        </p:nvSpPr>
        <p:spPr>
          <a:xfrm>
            <a:off x="4775277" y="2822615"/>
            <a:ext cx="4095378" cy="1324725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FD2CF461-A747-40A9-B482-CFABA80A79C9}"/>
              </a:ext>
            </a:extLst>
          </p:cNvPr>
          <p:cNvSpPr txBox="1"/>
          <p:nvPr/>
        </p:nvSpPr>
        <p:spPr>
          <a:xfrm>
            <a:off x="4725252" y="2299395"/>
            <a:ext cx="4195381" cy="5232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lvl="0" algn="ctr" defTabSz="914400">
              <a:buClr>
                <a:srgbClr val="000000"/>
              </a:buClr>
              <a:defRPr/>
            </a:pPr>
            <a:r>
              <a:rPr lang="en-US" altLang="zh-TW" sz="1400" b="1" kern="0" dirty="0" err="1">
                <a:solidFill>
                  <a:srgbClr val="FFFFFF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Qtier</a:t>
            </a:r>
            <a:r>
              <a:rPr lang="en-US" altLang="zh-TW" sz="1400" b="1" kern="0" dirty="0">
                <a:solidFill>
                  <a:srgbClr val="FFFFFF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 utilizes SSD space and let data block be</a:t>
            </a:r>
            <a:br>
              <a:rPr lang="en-US" altLang="zh-TW" sz="1400" b="1" kern="0" dirty="0">
                <a:solidFill>
                  <a:srgbClr val="FFFFFF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</a:br>
            <a:r>
              <a:rPr lang="en-US" altLang="zh-TW" sz="1400" b="1" kern="0" dirty="0">
                <a:solidFill>
                  <a:srgbClr val="FFFFFF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reallocated based on hot or cold in the storage</a:t>
            </a:r>
          </a:p>
        </p:txBody>
      </p:sp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dirty="0"/>
              <a:t>QNAP SSD Global Cache and </a:t>
            </a:r>
            <a:r>
              <a:rPr lang="en-US" altLang="zh-TW" dirty="0" err="1"/>
              <a:t>Qtier</a:t>
            </a:r>
            <a:endParaRPr lang="zh-TW" altLang="en-US" dirty="0"/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 txBox="1">
            <a:spLocks/>
          </p:cNvSpPr>
          <p:nvPr/>
        </p:nvSpPr>
        <p:spPr>
          <a:xfrm>
            <a:off x="538468" y="1278302"/>
            <a:ext cx="8373567" cy="943060"/>
          </a:xfrm>
          <a:prstGeom prst="rect">
            <a:avLst/>
          </a:prstGeom>
        </p:spPr>
        <p:txBody>
          <a:bodyPr anchor="t">
            <a:normAutofit fontScale="92500"/>
          </a:bodyPr>
          <a:lstStyle/>
          <a:p>
            <a:pPr defTabSz="914400">
              <a:buClr>
                <a:srgbClr val="000000">
                  <a:lumMod val="75000"/>
                  <a:lumOff val="25000"/>
                </a:srgbClr>
              </a:buClr>
              <a:defRPr/>
            </a:pPr>
            <a:r>
              <a:rPr lang="en-US" altLang="zh-TW" sz="2400" b="1" dirty="0">
                <a:ea typeface="微軟正黑體" pitchFamily="34" charset="-120"/>
              </a:rPr>
              <a:t>Two options for users to utilize SSD on HS-453DX with M.2 SSD slots</a:t>
            </a:r>
            <a:endParaRPr kumimoji="1" lang="en-US" altLang="zh-TW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zh-TW" sz="1600" b="1" dirty="0"/>
              <a:t>For real-time performance boost, deploy SSD Global Cache or All flash</a:t>
            </a:r>
            <a:r>
              <a:rPr lang="zh-TW" altLang="en-US" sz="1600" b="1" dirty="0"/>
              <a:t> </a:t>
            </a:r>
            <a:r>
              <a:rPr lang="en-US" altLang="zh-TW" sz="1600" b="1" dirty="0"/>
              <a:t>storage </a:t>
            </a: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zh-TW" sz="1600" b="1" dirty="0"/>
              <a:t>For continued data tiring between hot and cold data, deploy the Hybrid Storage </a:t>
            </a:r>
            <a:r>
              <a:rPr lang="en-US" altLang="zh-TW" sz="1600" b="1" dirty="0" err="1"/>
              <a:t>Qtier</a:t>
            </a:r>
            <a:r>
              <a:rPr lang="en-US" altLang="zh-TW" sz="1600" b="1" dirty="0"/>
              <a:t>™ Auto Tiering</a:t>
            </a: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EB457BE-A274-6E4D-AB53-14973CA0FFD8}"/>
              </a:ext>
            </a:extLst>
          </p:cNvPr>
          <p:cNvSpPr/>
          <p:nvPr/>
        </p:nvSpPr>
        <p:spPr>
          <a:xfrm>
            <a:off x="482138" y="2287669"/>
            <a:ext cx="4095378" cy="3971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42" name="圓角矩形 41">
            <a:extLst>
              <a:ext uri="{FF2B5EF4-FFF2-40B4-BE49-F238E27FC236}">
                <a16:creationId xmlns:a16="http://schemas.microsoft.com/office/drawing/2014/main" id="{83ABCE2C-B929-1E44-A731-17AA7EAA369D}"/>
              </a:ext>
            </a:extLst>
          </p:cNvPr>
          <p:cNvSpPr/>
          <p:nvPr/>
        </p:nvSpPr>
        <p:spPr>
          <a:xfrm>
            <a:off x="482138" y="2822615"/>
            <a:ext cx="4095378" cy="176379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150A5FE-C45E-4B04-B4E3-63143E78E619}"/>
              </a:ext>
            </a:extLst>
          </p:cNvPr>
          <p:cNvSpPr/>
          <p:nvPr/>
        </p:nvSpPr>
        <p:spPr>
          <a:xfrm>
            <a:off x="613658" y="3754136"/>
            <a:ext cx="3832281" cy="2564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Storage pool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0CABC76-68FB-4864-84A4-243548C07305}"/>
              </a:ext>
            </a:extLst>
          </p:cNvPr>
          <p:cNvSpPr/>
          <p:nvPr/>
        </p:nvSpPr>
        <p:spPr>
          <a:xfrm>
            <a:off x="628463" y="3356963"/>
            <a:ext cx="1819990" cy="2567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Volume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FEC4C06-901D-4C7F-BAC0-B875511961E7}"/>
              </a:ext>
            </a:extLst>
          </p:cNvPr>
          <p:cNvSpPr/>
          <p:nvPr/>
        </p:nvSpPr>
        <p:spPr>
          <a:xfrm>
            <a:off x="2504230" y="3356962"/>
            <a:ext cx="1935604" cy="2567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Block-based LUN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11C15FC-419C-4414-8509-EFB644CD75B7}"/>
              </a:ext>
            </a:extLst>
          </p:cNvPr>
          <p:cNvSpPr/>
          <p:nvPr/>
        </p:nvSpPr>
        <p:spPr>
          <a:xfrm>
            <a:off x="613658" y="4147340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8FBD47CB-7F01-4FFB-9C49-FF74CCE0A50D}"/>
              </a:ext>
            </a:extLst>
          </p:cNvPr>
          <p:cNvSpPr/>
          <p:nvPr/>
        </p:nvSpPr>
        <p:spPr>
          <a:xfrm>
            <a:off x="4899754" y="2953478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322E36A6-9AA5-4664-92BC-077426275155}"/>
              </a:ext>
            </a:extLst>
          </p:cNvPr>
          <p:cNvSpPr/>
          <p:nvPr/>
        </p:nvSpPr>
        <p:spPr>
          <a:xfrm>
            <a:off x="613658" y="2964103"/>
            <a:ext cx="3826176" cy="25641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SSD</a:t>
            </a:r>
            <a:r>
              <a:rPr lang="zh-TW" alt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Global</a:t>
            </a:r>
            <a:endParaRPr lang="zh-TW" altLang="en-US" sz="1400" b="1" dirty="0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3BDC5C1C-B8DC-481D-B7B3-412D075B5691}"/>
              </a:ext>
            </a:extLst>
          </p:cNvPr>
          <p:cNvSpPr txBox="1"/>
          <p:nvPr/>
        </p:nvSpPr>
        <p:spPr>
          <a:xfrm>
            <a:off x="432113" y="2299395"/>
            <a:ext cx="4195381" cy="5232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t">
            <a:spAutoFit/>
          </a:bodyPr>
          <a:lstStyle/>
          <a:p>
            <a:pPr lvl="0" algn="ctr" defTabSz="914400">
              <a:buClr>
                <a:srgbClr val="000000"/>
              </a:buClr>
              <a:defRPr/>
            </a:pPr>
            <a:r>
              <a:rPr lang="en-US" altLang="zh-TW" sz="1400" b="1" kern="0" dirty="0">
                <a:solidFill>
                  <a:srgbClr val="FFFFFF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SSD Cache lets all data enter cache and read hot data from the storage in real time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014A71C0-AF0B-4B99-A9CA-1EE2BDC222ED}"/>
              </a:ext>
            </a:extLst>
          </p:cNvPr>
          <p:cNvSpPr/>
          <p:nvPr/>
        </p:nvSpPr>
        <p:spPr>
          <a:xfrm>
            <a:off x="3535149" y="4147340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A1D1F9B-F1A1-4D5F-A2FB-2FC415570357}"/>
              </a:ext>
            </a:extLst>
          </p:cNvPr>
          <p:cNvSpPr/>
          <p:nvPr/>
        </p:nvSpPr>
        <p:spPr>
          <a:xfrm>
            <a:off x="1583171" y="4147340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6D9FC205-9C2E-4484-A49C-F395038B792A}"/>
              </a:ext>
            </a:extLst>
          </p:cNvPr>
          <p:cNvSpPr/>
          <p:nvPr/>
        </p:nvSpPr>
        <p:spPr>
          <a:xfrm>
            <a:off x="2567347" y="4147340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20CD558A-6E15-43B5-963A-0C303C66B938}"/>
              </a:ext>
            </a:extLst>
          </p:cNvPr>
          <p:cNvSpPr/>
          <p:nvPr/>
        </p:nvSpPr>
        <p:spPr>
          <a:xfrm>
            <a:off x="4899753" y="3349288"/>
            <a:ext cx="1907125" cy="264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 err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Qtier</a:t>
            </a:r>
            <a:r>
              <a:rPr lang="en-US" altLang="zh-TW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SSD Tier</a:t>
            </a:r>
            <a:endParaRPr lang="zh-TW" altLang="en-US" sz="1400" b="1" dirty="0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CFF89A0-AFE0-491A-8781-F75C43A092F1}"/>
              </a:ext>
            </a:extLst>
          </p:cNvPr>
          <p:cNvSpPr/>
          <p:nvPr/>
        </p:nvSpPr>
        <p:spPr>
          <a:xfrm>
            <a:off x="6806879" y="3349288"/>
            <a:ext cx="1919049" cy="2644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Qtier</a:t>
            </a:r>
            <a:r>
              <a:rPr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HDD Tier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FAF4F99A-DF8A-4581-971C-3BF552B85A03}"/>
              </a:ext>
            </a:extLst>
          </p:cNvPr>
          <p:cNvSpPr/>
          <p:nvPr/>
        </p:nvSpPr>
        <p:spPr>
          <a:xfrm>
            <a:off x="4899753" y="3742492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SSD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ED9BC7F-1EA2-4855-9A0C-8A8CA565C8DE}"/>
              </a:ext>
            </a:extLst>
          </p:cNvPr>
          <p:cNvSpPr/>
          <p:nvPr/>
        </p:nvSpPr>
        <p:spPr>
          <a:xfrm>
            <a:off x="7821244" y="3742492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84517BCD-C47D-478B-AF0A-375ADFCE4337}"/>
              </a:ext>
            </a:extLst>
          </p:cNvPr>
          <p:cNvSpPr/>
          <p:nvPr/>
        </p:nvSpPr>
        <p:spPr>
          <a:xfrm>
            <a:off x="5869266" y="3742492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SSD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756E0E0E-81DF-4799-A9F3-A8FE33FBCCD3}"/>
              </a:ext>
            </a:extLst>
          </p:cNvPr>
          <p:cNvSpPr/>
          <p:nvPr/>
        </p:nvSpPr>
        <p:spPr>
          <a:xfrm>
            <a:off x="6853442" y="3742492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B2499380-F303-49B4-893A-F5C17CA5932E}"/>
              </a:ext>
            </a:extLst>
          </p:cNvPr>
          <p:cNvSpPr/>
          <p:nvPr/>
        </p:nvSpPr>
        <p:spPr>
          <a:xfrm>
            <a:off x="5824910" y="2953478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1CED8EE8-9FA4-4033-9431-CF010AB64371}"/>
              </a:ext>
            </a:extLst>
          </p:cNvPr>
          <p:cNvSpPr txBox="1"/>
          <p:nvPr/>
        </p:nvSpPr>
        <p:spPr>
          <a:xfrm>
            <a:off x="5423755" y="2923934"/>
            <a:ext cx="831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Volume</a:t>
            </a:r>
            <a:endParaRPr lang="zh-TW" altLang="en-US" sz="1400" b="1" dirty="0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E37F1C62-27B5-42AD-AB73-C97D035A5DDF}"/>
              </a:ext>
            </a:extLst>
          </p:cNvPr>
          <p:cNvSpPr/>
          <p:nvPr/>
        </p:nvSpPr>
        <p:spPr>
          <a:xfrm>
            <a:off x="6859208" y="2953478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CABFEDAB-3613-4283-AEFF-1E7209237AEA}"/>
              </a:ext>
            </a:extLst>
          </p:cNvPr>
          <p:cNvSpPr/>
          <p:nvPr/>
        </p:nvSpPr>
        <p:spPr>
          <a:xfrm>
            <a:off x="7784364" y="2953478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0DA6153E-EB6A-4B86-84CB-6A11D2E6C7B6}"/>
              </a:ext>
            </a:extLst>
          </p:cNvPr>
          <p:cNvSpPr txBox="1"/>
          <p:nvPr/>
        </p:nvSpPr>
        <p:spPr>
          <a:xfrm>
            <a:off x="6903729" y="2951485"/>
            <a:ext cx="1843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Block-based LUN</a:t>
            </a:r>
            <a:endParaRPr lang="zh-TW" altLang="en-US" sz="1400" b="1" dirty="0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357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dirty="0"/>
              <a:t>QNAP Global SSD Cache</a:t>
            </a:r>
            <a:endParaRPr lang="zh-TW" altLang="en-US" dirty="0">
              <a:sym typeface="Arial"/>
            </a:endParaRPr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 txBox="1">
            <a:spLocks/>
          </p:cNvSpPr>
          <p:nvPr/>
        </p:nvSpPr>
        <p:spPr>
          <a:xfrm>
            <a:off x="275953" y="1071713"/>
            <a:ext cx="8761043" cy="1335405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en-US" altLang="zh-TW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On</a:t>
            </a:r>
            <a:r>
              <a:rPr kumimoji="1" lang="zh-TW" altLang="en-US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kumimoji="1" lang="en-US" altLang="zh-TW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HS-453DX, SSD</a:t>
            </a:r>
            <a:r>
              <a:rPr kumimoji="1" lang="zh-TW" altLang="en-US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kumimoji="1" lang="en-US" altLang="zh-TW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global cache is for all volumes and LUNs:</a:t>
            </a:r>
          </a:p>
          <a:p>
            <a:pPr lvl="0" defTabSz="914400">
              <a:buClr>
                <a:srgbClr val="000000">
                  <a:lumMod val="75000"/>
                  <a:lumOff val="25000"/>
                </a:srgbClr>
              </a:buClr>
              <a:defRPr/>
            </a:pPr>
            <a:r>
              <a:rPr kumimoji="1" lang="en-US" altLang="zh-TW" sz="1600" b="1" kern="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Read-Only </a:t>
            </a: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Copy frequently used data to SSD </a:t>
            </a:r>
            <a:endParaRPr kumimoji="1" lang="en-US" altLang="zh-TW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lvl="0" defTabSz="914400">
              <a:buClr>
                <a:srgbClr val="000000">
                  <a:lumMod val="75000"/>
                  <a:lumOff val="25000"/>
                </a:srgbClr>
              </a:buClr>
              <a:defRPr/>
            </a:pPr>
            <a:r>
              <a:rPr kumimoji="1" lang="en-US" altLang="zh-TW" sz="1600" b="1" kern="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Read-Write </a:t>
            </a: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Not only copy data, new data can also be temporarily stored in SSD</a:t>
            </a:r>
            <a:endParaRPr kumimoji="0" lang="en-US" altLang="zh-TW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lvl="0" defTabSz="914400">
              <a:buClr>
                <a:srgbClr val="000000">
                  <a:lumMod val="75000"/>
                  <a:lumOff val="25000"/>
                </a:srgbClr>
              </a:buClr>
              <a:defRPr/>
            </a:pPr>
            <a:r>
              <a:rPr kumimoji="1" lang="en-US" altLang="zh-TW" sz="1600" b="1" kern="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Write-Only </a:t>
            </a: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Only new data will be written into the cache</a:t>
            </a:r>
            <a:endParaRPr kumimoji="1" lang="en-US" altLang="zh-TW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6" name="圓角矩形 75">
            <a:extLst>
              <a:ext uri="{FF2B5EF4-FFF2-40B4-BE49-F238E27FC236}">
                <a16:creationId xmlns:a16="http://schemas.microsoft.com/office/drawing/2014/main" id="{0201A576-0A7C-F748-B18D-FE020B77D863}"/>
              </a:ext>
            </a:extLst>
          </p:cNvPr>
          <p:cNvSpPr/>
          <p:nvPr/>
        </p:nvSpPr>
        <p:spPr>
          <a:xfrm>
            <a:off x="352027" y="2386814"/>
            <a:ext cx="8335512" cy="206343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grpSp>
        <p:nvGrpSpPr>
          <p:cNvPr id="78" name="群組 7">
            <a:extLst>
              <a:ext uri="{FF2B5EF4-FFF2-40B4-BE49-F238E27FC236}">
                <a16:creationId xmlns:a16="http://schemas.microsoft.com/office/drawing/2014/main" id="{5727D1FF-3E4C-6E44-8617-A81E55B47A91}"/>
              </a:ext>
            </a:extLst>
          </p:cNvPr>
          <p:cNvGrpSpPr/>
          <p:nvPr/>
        </p:nvGrpSpPr>
        <p:grpSpPr>
          <a:xfrm>
            <a:off x="315273" y="2336167"/>
            <a:ext cx="9092269" cy="355126"/>
            <a:chOff x="208633" y="2985006"/>
            <a:chExt cx="9092269" cy="355126"/>
          </a:xfrm>
        </p:grpSpPr>
        <p:sp>
          <p:nvSpPr>
            <p:cNvPr id="79" name="Shape 449">
              <a:extLst>
                <a:ext uri="{FF2B5EF4-FFF2-40B4-BE49-F238E27FC236}">
                  <a16:creationId xmlns:a16="http://schemas.microsoft.com/office/drawing/2014/main" id="{EE01CBDF-B0F6-E641-98F4-A1B8A0F10C67}"/>
                </a:ext>
              </a:extLst>
            </p:cNvPr>
            <p:cNvSpPr/>
            <p:nvPr/>
          </p:nvSpPr>
          <p:spPr>
            <a:xfrm>
              <a:off x="2278153" y="2985006"/>
              <a:ext cx="6302746" cy="355126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8FFD073A-6585-474D-9186-C3C5C717E96E}"/>
                </a:ext>
              </a:extLst>
            </p:cNvPr>
            <p:cNvSpPr txBox="1"/>
            <p:nvPr/>
          </p:nvSpPr>
          <p:spPr>
            <a:xfrm>
              <a:off x="2476835" y="3024761"/>
              <a:ext cx="682406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400">
                <a:buClr>
                  <a:srgbClr val="000000"/>
                </a:buClr>
                <a:defRPr/>
              </a:pPr>
              <a:r>
                <a:rPr lang="en-US" altLang="zh-TW" sz="1300" b="1" kern="0" dirty="0">
                  <a:solidFill>
                    <a:srgbClr val="1B587C"/>
                  </a:solidFill>
                  <a:latin typeface="Arial"/>
                  <a:ea typeface="微軟正黑體" pitchFamily="34" charset="-120"/>
                  <a:cs typeface="Arial"/>
                  <a:sym typeface="Arial"/>
                </a:rPr>
                <a:t>Data from clients and storage will both be cached</a:t>
              </a:r>
              <a:endPara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1B587C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endParaRPr>
            </a:p>
          </p:txBody>
        </p:sp>
        <p:sp>
          <p:nvSpPr>
            <p:cNvPr id="81" name="Shape 449">
              <a:extLst>
                <a:ext uri="{FF2B5EF4-FFF2-40B4-BE49-F238E27FC236}">
                  <a16:creationId xmlns:a16="http://schemas.microsoft.com/office/drawing/2014/main" id="{4E247846-232F-47FC-B7A6-37E773B74CC8}"/>
                </a:ext>
              </a:extLst>
            </p:cNvPr>
            <p:cNvSpPr/>
            <p:nvPr/>
          </p:nvSpPr>
          <p:spPr>
            <a:xfrm>
              <a:off x="245386" y="2985006"/>
              <a:ext cx="2230308" cy="355126"/>
            </a:xfrm>
            <a:prstGeom prst="roundRect">
              <a:avLst>
                <a:gd name="adj" fmla="val 10000"/>
              </a:avLst>
            </a:pr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730D0D40-3F52-4671-A375-654979BDB821}"/>
                </a:ext>
              </a:extLst>
            </p:cNvPr>
            <p:cNvSpPr txBox="1"/>
            <p:nvPr/>
          </p:nvSpPr>
          <p:spPr>
            <a:xfrm>
              <a:off x="208633" y="3032098"/>
              <a:ext cx="2340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400">
                <a:buClr>
                  <a:srgbClr val="000000"/>
                </a:buClr>
                <a:defRPr/>
              </a:pPr>
              <a:r>
                <a:rPr lang="en-US" altLang="zh-TW" sz="1200" b="1" kern="0" dirty="0">
                  <a:solidFill>
                    <a:srgbClr val="FFFFFF"/>
                  </a:solidFill>
                  <a:latin typeface="Arial"/>
                  <a:ea typeface="微軟正黑體" pitchFamily="34" charset="-120"/>
                  <a:cs typeface="Arial"/>
                  <a:sym typeface="Arial"/>
                </a:rPr>
                <a:t>How Read-write Cache work:</a:t>
              </a:r>
              <a:endParaRPr kumimoji="0" lang="zh-TW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endParaRPr>
            </a:p>
          </p:txBody>
        </p:sp>
      </p:grpSp>
      <p:pic>
        <p:nvPicPr>
          <p:cNvPr id="83" name="圖片 82">
            <a:extLst>
              <a:ext uri="{FF2B5EF4-FFF2-40B4-BE49-F238E27FC236}">
                <a16:creationId xmlns:a16="http://schemas.microsoft.com/office/drawing/2014/main" id="{D0AE6B58-7C80-41E5-AA21-A98ED2F077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4467" y="2768468"/>
            <a:ext cx="878253" cy="115551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4" name="箭號: 向左 17">
            <a:extLst>
              <a:ext uri="{FF2B5EF4-FFF2-40B4-BE49-F238E27FC236}">
                <a16:creationId xmlns:a16="http://schemas.microsoft.com/office/drawing/2014/main" id="{22B2DE93-332A-43D5-BB39-5B4F8249BD09}"/>
              </a:ext>
            </a:extLst>
          </p:cNvPr>
          <p:cNvSpPr/>
          <p:nvPr/>
        </p:nvSpPr>
        <p:spPr>
          <a:xfrm>
            <a:off x="1962119" y="4074767"/>
            <a:ext cx="947618" cy="241859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5DE9394D-FB1E-415E-992B-A2127CA0A404}"/>
              </a:ext>
            </a:extLst>
          </p:cNvPr>
          <p:cNvSpPr txBox="1"/>
          <p:nvPr/>
        </p:nvSpPr>
        <p:spPr>
          <a:xfrm>
            <a:off x="2874772" y="4043970"/>
            <a:ext cx="3103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buClr>
                <a:srgbClr val="000000"/>
              </a:buClr>
              <a:defRPr/>
            </a:pPr>
            <a:r>
              <a:rPr lang="en-US" altLang="zh-TW" sz="1200" b="1" kern="0" dirty="0">
                <a:solidFill>
                  <a:srgbClr val="0070C0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When SSD Space not enough</a:t>
            </a:r>
            <a:endParaRPr kumimoji="0" lang="zh-TW" altLang="en-US" sz="1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45EB3AC1-39EA-43ED-AA83-6902D3F39C9E}"/>
              </a:ext>
            </a:extLst>
          </p:cNvPr>
          <p:cNvSpPr txBox="1"/>
          <p:nvPr/>
        </p:nvSpPr>
        <p:spPr>
          <a:xfrm>
            <a:off x="2434989" y="3419613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defTabSz="914400">
              <a:buClr>
                <a:srgbClr val="000000"/>
              </a:buClr>
              <a:defRPr/>
            </a:pPr>
            <a:r>
              <a:rPr lang="en-US" altLang="zh-TW" sz="1200" b="1" kern="0" dirty="0">
                <a:solidFill>
                  <a:srgbClr val="E3DED1">
                    <a:lumMod val="25000"/>
                  </a:srgb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Read</a:t>
            </a:r>
            <a:endParaRPr kumimoji="0" lang="en-US" altLang="zh-TW" sz="1200" b="1" i="0" u="none" strike="noStrike" kern="0" cap="none" spc="0" normalizeH="0" baseline="0" noProof="0" dirty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F8A2C316-B975-43FD-BED7-73FC5E128864}"/>
              </a:ext>
            </a:extLst>
          </p:cNvPr>
          <p:cNvSpPr txBox="1"/>
          <p:nvPr/>
        </p:nvSpPr>
        <p:spPr>
          <a:xfrm>
            <a:off x="2461116" y="2844794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defTabSz="914400">
              <a:buClr>
                <a:srgbClr val="000000"/>
              </a:buClr>
              <a:defRPr/>
            </a:pPr>
            <a:r>
              <a:rPr lang="en-US" altLang="zh-TW" sz="1200" b="1" kern="0" dirty="0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Write</a:t>
            </a:r>
            <a:endParaRPr kumimoji="0" lang="en-US" altLang="zh-TW" sz="1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2A246732-FD28-409B-B812-BD2B620B41D3}"/>
              </a:ext>
            </a:extLst>
          </p:cNvPr>
          <p:cNvSpPr txBox="1"/>
          <p:nvPr/>
        </p:nvSpPr>
        <p:spPr>
          <a:xfrm>
            <a:off x="6536886" y="4043562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HDD</a:t>
            </a:r>
            <a:endParaRPr kumimoji="0" lang="zh-TW" altLang="en-US" sz="1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6E803F6A-ADEB-4243-AA8C-81357318862C}"/>
              </a:ext>
            </a:extLst>
          </p:cNvPr>
          <p:cNvSpPr txBox="1"/>
          <p:nvPr/>
        </p:nvSpPr>
        <p:spPr>
          <a:xfrm>
            <a:off x="849171" y="3967026"/>
            <a:ext cx="116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buClr>
                <a:srgbClr val="000000"/>
              </a:buClr>
              <a:defRPr/>
            </a:pPr>
            <a:r>
              <a:rPr lang="en-US" altLang="zh-TW" sz="12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IO Intensive</a:t>
            </a:r>
          </a:p>
          <a:p>
            <a:pPr lvl="0" algn="ctr" defTabSz="914400">
              <a:buClr>
                <a:srgbClr val="000000"/>
              </a:buClr>
              <a:defRPr/>
            </a:pPr>
            <a:r>
              <a:rPr lang="en-US" altLang="zh-TW" sz="12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Application</a:t>
            </a:r>
            <a:endParaRPr kumimoji="0" lang="zh-TW" altLang="en-US" sz="1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FE3F1B66-A4D0-441F-AAD1-C4DF6D22AEFA}"/>
              </a:ext>
            </a:extLst>
          </p:cNvPr>
          <p:cNvSpPr txBox="1"/>
          <p:nvPr/>
        </p:nvSpPr>
        <p:spPr>
          <a:xfrm>
            <a:off x="3642483" y="3835055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0" lang="en-US" altLang="zh-TW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endParaRPr kumimoji="0" lang="zh-TW" altLang="en-US" sz="1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106" name="圖片 105">
            <a:extLst>
              <a:ext uri="{FF2B5EF4-FFF2-40B4-BE49-F238E27FC236}">
                <a16:creationId xmlns:a16="http://schemas.microsoft.com/office/drawing/2014/main" id="{E01C1DF0-DEBA-4E9A-811B-1D47BC3F37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990" y="3185925"/>
            <a:ext cx="1164564" cy="7309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7" name="圖片 106">
            <a:extLst>
              <a:ext uri="{FF2B5EF4-FFF2-40B4-BE49-F238E27FC236}">
                <a16:creationId xmlns:a16="http://schemas.microsoft.com/office/drawing/2014/main" id="{A6EF83F5-A832-4C5F-AF86-003377D3EE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6844" y="2997530"/>
            <a:ext cx="1245435" cy="8375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8" name="箭號: 向左 604">
            <a:extLst>
              <a:ext uri="{FF2B5EF4-FFF2-40B4-BE49-F238E27FC236}">
                <a16:creationId xmlns:a16="http://schemas.microsoft.com/office/drawing/2014/main" id="{7391A00A-D91D-4D75-AFF7-DFB45F312E11}"/>
              </a:ext>
            </a:extLst>
          </p:cNvPr>
          <p:cNvSpPr/>
          <p:nvPr/>
        </p:nvSpPr>
        <p:spPr>
          <a:xfrm rot="10800000">
            <a:off x="5956130" y="4058970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109" name="Shape 477" descr="ãServer iconãçåçæå°çµæ">
            <a:extLst>
              <a:ext uri="{FF2B5EF4-FFF2-40B4-BE49-F238E27FC236}">
                <a16:creationId xmlns:a16="http://schemas.microsoft.com/office/drawing/2014/main" id="{369FBF17-5A56-B043-B992-0BAD45A9B2CD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79731" y="2796716"/>
            <a:ext cx="1212055" cy="11606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0A94520A-8FCC-4D35-8C57-E4A421D0FB35}"/>
              </a:ext>
            </a:extLst>
          </p:cNvPr>
          <p:cNvCxnSpPr>
            <a:cxnSpLocks/>
          </p:cNvCxnSpPr>
          <p:nvPr/>
        </p:nvCxnSpPr>
        <p:spPr>
          <a:xfrm>
            <a:off x="2264285" y="3183617"/>
            <a:ext cx="103629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BB3AE6AA-C5F6-4A68-836C-29440B24C977}"/>
              </a:ext>
            </a:extLst>
          </p:cNvPr>
          <p:cNvCxnSpPr>
            <a:cxnSpLocks/>
          </p:cNvCxnSpPr>
          <p:nvPr/>
        </p:nvCxnSpPr>
        <p:spPr>
          <a:xfrm flipH="1">
            <a:off x="2264286" y="3357788"/>
            <a:ext cx="1036297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73987CFF-D0D4-4EA2-BCAE-D17F096186DF}"/>
              </a:ext>
            </a:extLst>
          </p:cNvPr>
          <p:cNvSpPr txBox="1"/>
          <p:nvPr/>
        </p:nvSpPr>
        <p:spPr>
          <a:xfrm>
            <a:off x="5648064" y="3419613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914400">
              <a:buClr>
                <a:srgbClr val="000000"/>
              </a:buClr>
              <a:defRPr/>
            </a:pPr>
            <a:r>
              <a:rPr lang="en-US" altLang="zh-TW" sz="1200" b="1" kern="0" dirty="0">
                <a:solidFill>
                  <a:srgbClr val="E3DED1">
                    <a:lumMod val="25000"/>
                  </a:srgb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Read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43013CD6-8BAD-4646-9890-BF485DEAE0F0}"/>
              </a:ext>
            </a:extLst>
          </p:cNvPr>
          <p:cNvSpPr txBox="1"/>
          <p:nvPr/>
        </p:nvSpPr>
        <p:spPr>
          <a:xfrm>
            <a:off x="5674191" y="2844794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defTabSz="914400">
              <a:buClr>
                <a:srgbClr val="000000"/>
              </a:buClr>
              <a:defRPr/>
            </a:pPr>
            <a:r>
              <a:rPr lang="en-US" altLang="zh-TW" sz="1200" b="1" kern="0" dirty="0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Write</a:t>
            </a:r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467CF7ED-0C9E-40F7-979C-8267652E65C3}"/>
              </a:ext>
            </a:extLst>
          </p:cNvPr>
          <p:cNvCxnSpPr>
            <a:cxnSpLocks/>
          </p:cNvCxnSpPr>
          <p:nvPr/>
        </p:nvCxnSpPr>
        <p:spPr>
          <a:xfrm>
            <a:off x="5477360" y="3183617"/>
            <a:ext cx="103629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>
            <a:extLst>
              <a:ext uri="{FF2B5EF4-FFF2-40B4-BE49-F238E27FC236}">
                <a16:creationId xmlns:a16="http://schemas.microsoft.com/office/drawing/2014/main" id="{4168C060-A496-4648-BB5F-C617D4A678CF}"/>
              </a:ext>
            </a:extLst>
          </p:cNvPr>
          <p:cNvCxnSpPr>
            <a:cxnSpLocks/>
          </p:cNvCxnSpPr>
          <p:nvPr/>
        </p:nvCxnSpPr>
        <p:spPr>
          <a:xfrm flipH="1">
            <a:off x="5477361" y="3357788"/>
            <a:ext cx="1036297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420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392">
            <a:extLst>
              <a:ext uri="{FF2B5EF4-FFF2-40B4-BE49-F238E27FC236}">
                <a16:creationId xmlns:a16="http://schemas.microsoft.com/office/drawing/2014/main" id="{66AB8AC3-8570-4839-BBE5-17BF5812EF35}"/>
              </a:ext>
            </a:extLst>
          </p:cNvPr>
          <p:cNvSpPr/>
          <p:nvPr/>
        </p:nvSpPr>
        <p:spPr>
          <a:xfrm rot="16200000">
            <a:off x="4850258" y="2152477"/>
            <a:ext cx="2084124" cy="32084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Shape 309">
            <a:extLst>
              <a:ext uri="{FF2B5EF4-FFF2-40B4-BE49-F238E27FC236}">
                <a16:creationId xmlns:a16="http://schemas.microsoft.com/office/drawing/2014/main" id="{98B99D68-B63F-4572-A02A-938982B69B9B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073" y="1359545"/>
            <a:ext cx="2880320" cy="149299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10">
            <a:extLst>
              <a:ext uri="{FF2B5EF4-FFF2-40B4-BE49-F238E27FC236}">
                <a16:creationId xmlns:a16="http://schemas.microsoft.com/office/drawing/2014/main" id="{1680E7CB-997D-4B5E-90CF-570ADDFD42E8}"/>
              </a:ext>
            </a:extLst>
          </p:cNvPr>
          <p:cNvSpPr/>
          <p:nvPr/>
        </p:nvSpPr>
        <p:spPr>
          <a:xfrm>
            <a:off x="2432542" y="3334538"/>
            <a:ext cx="23291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NetBak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Replicator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1" kern="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Qsync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endParaRPr lang="zh-TW" altLang="en-US" sz="1400" b="0" i="0" u="none" strike="noStrike" kern="0" cap="none" spc="0" baseline="0" noProof="0" dirty="0">
              <a:solidFill>
                <a:srgbClr val="00206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pic>
        <p:nvPicPr>
          <p:cNvPr id="32" name="Shape 312">
            <a:extLst>
              <a:ext uri="{FF2B5EF4-FFF2-40B4-BE49-F238E27FC236}">
                <a16:creationId xmlns:a16="http://schemas.microsoft.com/office/drawing/2014/main" id="{393A85B6-120D-4031-BC5F-17435668F5C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664" y="2995192"/>
            <a:ext cx="2880320" cy="1492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313">
            <a:extLst>
              <a:ext uri="{FF2B5EF4-FFF2-40B4-BE49-F238E27FC236}">
                <a16:creationId xmlns:a16="http://schemas.microsoft.com/office/drawing/2014/main" id="{A1727079-4FFC-4FE0-B59B-32715FBF594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6774" y="1622508"/>
            <a:ext cx="1379212" cy="90846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15">
            <a:extLst>
              <a:ext uri="{FF2B5EF4-FFF2-40B4-BE49-F238E27FC236}">
                <a16:creationId xmlns:a16="http://schemas.microsoft.com/office/drawing/2014/main" id="{D9016EC4-0C89-4BBB-9F88-9CD10C705966}"/>
              </a:ext>
            </a:extLst>
          </p:cNvPr>
          <p:cNvSpPr/>
          <p:nvPr/>
        </p:nvSpPr>
        <p:spPr>
          <a:xfrm>
            <a:off x="838866" y="1205656"/>
            <a:ext cx="12533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macOS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Shape 316">
            <a:extLst>
              <a:ext uri="{FF2B5EF4-FFF2-40B4-BE49-F238E27FC236}">
                <a16:creationId xmlns:a16="http://schemas.microsoft.com/office/drawing/2014/main" id="{C72C9043-E4FA-4C9B-B9A6-20604604A140}"/>
              </a:ext>
            </a:extLst>
          </p:cNvPr>
          <p:cNvSpPr/>
          <p:nvPr/>
        </p:nvSpPr>
        <p:spPr>
          <a:xfrm>
            <a:off x="811615" y="2819198"/>
            <a:ext cx="13260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Windows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9781F0C-9CE6-4598-9BA6-39FA959A4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Backup or sync data at your choice</a:t>
            </a:r>
            <a:endParaRPr lang="zh-TW" altLang="en-US" dirty="0"/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A65BAC08-D878-4C80-AF3A-E8107895D8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0167" y="1919002"/>
            <a:ext cx="5965999" cy="2408645"/>
          </a:xfrm>
          <a:prstGeom prst="rect">
            <a:avLst/>
          </a:prstGeom>
        </p:spPr>
      </p:pic>
      <p:sp>
        <p:nvSpPr>
          <p:cNvPr id="18" name="Shape 317">
            <a:extLst>
              <a:ext uri="{FF2B5EF4-FFF2-40B4-BE49-F238E27FC236}">
                <a16:creationId xmlns:a16="http://schemas.microsoft.com/office/drawing/2014/main" id="{6F27D743-B0BB-4CBB-A3BB-A312E85F6C82}"/>
              </a:ext>
            </a:extLst>
          </p:cNvPr>
          <p:cNvSpPr/>
          <p:nvPr/>
        </p:nvSpPr>
        <p:spPr>
          <a:xfrm>
            <a:off x="4448176" y="3758351"/>
            <a:ext cx="1796037" cy="100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Scheduled or real-time backup/sync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F38758C-F6B3-4462-8F64-01472E0708A8}"/>
              </a:ext>
            </a:extLst>
          </p:cNvPr>
          <p:cNvGrpSpPr/>
          <p:nvPr/>
        </p:nvGrpSpPr>
        <p:grpSpPr>
          <a:xfrm>
            <a:off x="4288110" y="1529522"/>
            <a:ext cx="4569095" cy="914156"/>
            <a:chOff x="3837094" y="1092569"/>
            <a:chExt cx="4569095" cy="914156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F32971E2-B720-4C42-ADDE-12CE5CD5D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7094" y="1092569"/>
              <a:ext cx="4569095" cy="914156"/>
            </a:xfrm>
            <a:prstGeom prst="rect">
              <a:avLst/>
            </a:prstGeom>
          </p:spPr>
        </p:pic>
        <p:sp>
          <p:nvSpPr>
            <p:cNvPr id="22" name="Shape 308">
              <a:extLst>
                <a:ext uri="{FF2B5EF4-FFF2-40B4-BE49-F238E27FC236}">
                  <a16:creationId xmlns:a16="http://schemas.microsoft.com/office/drawing/2014/main" id="{AC6ACE4D-9564-4378-A551-89D7C85DA0A4}"/>
                </a:ext>
              </a:extLst>
            </p:cNvPr>
            <p:cNvSpPr txBox="1">
              <a:spLocks/>
            </p:cNvSpPr>
            <p:nvPr/>
          </p:nvSpPr>
          <p:spPr>
            <a:xfrm>
              <a:off x="3955001" y="1199181"/>
              <a:ext cx="4333280" cy="5527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00050" marR="0" lvl="0" indent="-28575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3232"/>
                </a:buClr>
                <a:buSzPts val="1800"/>
                <a:buFont typeface="Verdana"/>
                <a:buNone/>
                <a:tabLst/>
                <a:defRPr/>
              </a:pPr>
              <a:r>
                <a:rPr kumimoji="0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Protection against ransomware!</a:t>
              </a:r>
            </a:p>
          </p:txBody>
        </p:sp>
      </p:grp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BFD94408-8BC7-4D10-BEDF-3C50D353A1B4}"/>
              </a:ext>
            </a:extLst>
          </p:cNvPr>
          <p:cNvCxnSpPr>
            <a:cxnSpLocks/>
          </p:cNvCxnSpPr>
          <p:nvPr/>
        </p:nvCxnSpPr>
        <p:spPr>
          <a:xfrm>
            <a:off x="2432542" y="2913234"/>
            <a:ext cx="1248110" cy="0"/>
          </a:xfrm>
          <a:prstGeom prst="straightConnector1">
            <a:avLst/>
          </a:prstGeom>
          <a:ln w="76200">
            <a:solidFill>
              <a:srgbClr val="0D75C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hape 310">
            <a:extLst>
              <a:ext uri="{FF2B5EF4-FFF2-40B4-BE49-F238E27FC236}">
                <a16:creationId xmlns:a16="http://schemas.microsoft.com/office/drawing/2014/main" id="{A1793FFB-8569-C240-BA81-E6CE2EF245B6}"/>
              </a:ext>
            </a:extLst>
          </p:cNvPr>
          <p:cNvSpPr/>
          <p:nvPr/>
        </p:nvSpPr>
        <p:spPr>
          <a:xfrm>
            <a:off x="2453893" y="1678823"/>
            <a:ext cx="23291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Time Machine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1" kern="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Qsync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endParaRPr lang="zh-TW" altLang="en-US" sz="1400" b="0" i="0" u="none" strike="noStrike" kern="0" cap="none" spc="0" baseline="0" noProof="0" dirty="0">
              <a:solidFill>
                <a:srgbClr val="00206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380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Shape 32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5393" y="1166298"/>
            <a:ext cx="5812311" cy="306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r>
              <a:rPr lang="en-US" altLang="zh-TW" sz="3200" u="none" strike="noStrike" cap="none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Enterprise-grade snapshot protection</a:t>
            </a:r>
            <a:endParaRPr lang="zh-TW" altLang="en-US" sz="3200" u="none" strike="noStrike" cap="none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0A0D4517-7A96-4824-9985-EAB5677FB16A}"/>
              </a:ext>
            </a:extLst>
          </p:cNvPr>
          <p:cNvGrpSpPr/>
          <p:nvPr/>
        </p:nvGrpSpPr>
        <p:grpSpPr>
          <a:xfrm>
            <a:off x="1271190" y="3113295"/>
            <a:ext cx="1547723" cy="1236216"/>
            <a:chOff x="1366673" y="3458082"/>
            <a:chExt cx="1547723" cy="1236216"/>
          </a:xfrm>
        </p:grpSpPr>
        <p:sp>
          <p:nvSpPr>
            <p:cNvPr id="22" name="橢圓 21"/>
            <p:cNvSpPr/>
            <p:nvPr/>
          </p:nvSpPr>
          <p:spPr>
            <a:xfrm>
              <a:off x="1394558" y="3458082"/>
              <a:ext cx="1133686" cy="1133686"/>
            </a:xfrm>
            <a:prstGeom prst="ellipse">
              <a:avLst/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21" name="Picture 3" descr="\\Marketing\Marketing\MarketingMaterials\DM\NAS\Software_Section_brochure\QNAP product icon_20170816-assets\Snapshot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771" y="3752673"/>
              <a:ext cx="941625" cy="941625"/>
            </a:xfrm>
            <a:prstGeom prst="rect">
              <a:avLst/>
            </a:prstGeom>
            <a:noFill/>
          </p:spPr>
        </p:pic>
        <p:sp>
          <p:nvSpPr>
            <p:cNvPr id="15" name="文字方塊 14"/>
            <p:cNvSpPr txBox="1"/>
            <p:nvPr/>
          </p:nvSpPr>
          <p:spPr>
            <a:xfrm>
              <a:off x="1366673" y="3747073"/>
              <a:ext cx="114970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altLang="zh-TW" sz="1100" b="1" kern="0" dirty="0">
                  <a:solidFill>
                    <a:srgbClr val="FFFFFF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Less space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TW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Less risk!</a:t>
              </a:r>
              <a:endParaRPr kumimoji="0" lang="zh-TW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7F3DBAF1-6291-4094-9167-801E416E322C}"/>
              </a:ext>
            </a:extLst>
          </p:cNvPr>
          <p:cNvGrpSpPr/>
          <p:nvPr/>
        </p:nvGrpSpPr>
        <p:grpSpPr>
          <a:xfrm>
            <a:off x="82639" y="1070566"/>
            <a:ext cx="2736274" cy="1673212"/>
            <a:chOff x="353071" y="914400"/>
            <a:chExt cx="2736274" cy="1673212"/>
          </a:xfrm>
        </p:grpSpPr>
        <p:sp>
          <p:nvSpPr>
            <p:cNvPr id="31" name="矩形 21">
              <a:extLst>
                <a:ext uri="{FF2B5EF4-FFF2-40B4-BE49-F238E27FC236}">
                  <a16:creationId xmlns:a16="http://schemas.microsoft.com/office/drawing/2014/main" id="{784C5B3E-0D99-D148-9A7B-31CE0C81DEF4}"/>
                </a:ext>
              </a:extLst>
            </p:cNvPr>
            <p:cNvSpPr/>
            <p:nvPr/>
          </p:nvSpPr>
          <p:spPr>
            <a:xfrm>
              <a:off x="1997885" y="1379130"/>
              <a:ext cx="858539" cy="120848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C352BA6-7DCB-4FDD-979A-F4C30A468584}"/>
                </a:ext>
              </a:extLst>
            </p:cNvPr>
            <p:cNvSpPr/>
            <p:nvPr/>
          </p:nvSpPr>
          <p:spPr>
            <a:xfrm>
              <a:off x="2006287" y="919717"/>
              <a:ext cx="850341" cy="510867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2" name="Shape 326">
              <a:extLst>
                <a:ext uri="{FF2B5EF4-FFF2-40B4-BE49-F238E27FC236}">
                  <a16:creationId xmlns:a16="http://schemas.microsoft.com/office/drawing/2014/main" id="{0BA14ABA-6F7B-4D43-A13C-10B80ADF2B55}"/>
                </a:ext>
              </a:extLst>
            </p:cNvPr>
            <p:cNvSpPr/>
            <p:nvPr/>
          </p:nvSpPr>
          <p:spPr>
            <a:xfrm>
              <a:off x="429271" y="1393250"/>
              <a:ext cx="1548943" cy="1194362"/>
            </a:xfrm>
            <a:prstGeom prst="wedgeRectCallout">
              <a:avLst>
                <a:gd name="adj1" fmla="val -5727"/>
                <a:gd name="adj2" fmla="val 61451"/>
              </a:avLst>
            </a:prstGeom>
            <a:solidFill>
              <a:schemeClr val="tx1">
                <a:lumMod val="75000"/>
                <a:lumOff val="25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3" name="Shape 327">
              <a:extLst>
                <a:ext uri="{FF2B5EF4-FFF2-40B4-BE49-F238E27FC236}">
                  <a16:creationId xmlns:a16="http://schemas.microsoft.com/office/drawing/2014/main" id="{728DEC9A-BA73-1646-A1D9-6ACCF99616C6}"/>
                </a:ext>
              </a:extLst>
            </p:cNvPr>
            <p:cNvSpPr txBox="1"/>
            <p:nvPr/>
          </p:nvSpPr>
          <p:spPr>
            <a:xfrm>
              <a:off x="531018" y="1913490"/>
              <a:ext cx="1359011" cy="501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  <a:sym typeface="Arial"/>
                </a:rPr>
                <a:t>Snapshot # Volume / LUN</a:t>
              </a:r>
              <a:endParaRPr kumimoji="0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5" name="Shape 331">
              <a:extLst>
                <a:ext uri="{FF2B5EF4-FFF2-40B4-BE49-F238E27FC236}">
                  <a16:creationId xmlns:a16="http://schemas.microsoft.com/office/drawing/2014/main" id="{CE97B580-A6AE-DB40-BEF1-53CA3F94CEEC}"/>
                </a:ext>
              </a:extLst>
            </p:cNvPr>
            <p:cNvSpPr txBox="1"/>
            <p:nvPr/>
          </p:nvSpPr>
          <p:spPr>
            <a:xfrm>
              <a:off x="1711310" y="1934155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6" name="Shape 332">
              <a:extLst>
                <a:ext uri="{FF2B5EF4-FFF2-40B4-BE49-F238E27FC236}">
                  <a16:creationId xmlns:a16="http://schemas.microsoft.com/office/drawing/2014/main" id="{B2F73BD0-FC5B-3F4D-8EFB-EEE44EB4FA10}"/>
                </a:ext>
              </a:extLst>
            </p:cNvPr>
            <p:cNvSpPr txBox="1"/>
            <p:nvPr/>
          </p:nvSpPr>
          <p:spPr>
            <a:xfrm>
              <a:off x="510168" y="1387807"/>
              <a:ext cx="1359011" cy="501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  <a:sym typeface="Arial"/>
                </a:rPr>
                <a:t>Snapshot # per NAS</a:t>
              </a: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7" name="Shape 328">
              <a:extLst>
                <a:ext uri="{FF2B5EF4-FFF2-40B4-BE49-F238E27FC236}">
                  <a16:creationId xmlns:a16="http://schemas.microsoft.com/office/drawing/2014/main" id="{CC218F56-3C28-5641-8836-7C9F4EED34EF}"/>
                </a:ext>
              </a:extLst>
            </p:cNvPr>
            <p:cNvSpPr txBox="1"/>
            <p:nvPr/>
          </p:nvSpPr>
          <p:spPr>
            <a:xfrm>
              <a:off x="353071" y="1672648"/>
              <a:ext cx="2576819" cy="290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-------------------------------------------</a:t>
              </a:r>
              <a: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-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-------------</a:t>
              </a:r>
              <a:endPara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8" name="Shape 330">
              <a:extLst>
                <a:ext uri="{FF2B5EF4-FFF2-40B4-BE49-F238E27FC236}">
                  <a16:creationId xmlns:a16="http://schemas.microsoft.com/office/drawing/2014/main" id="{31EECA48-E152-F24C-A272-BD4A49DAF462}"/>
                </a:ext>
              </a:extLst>
            </p:cNvPr>
            <p:cNvSpPr txBox="1"/>
            <p:nvPr/>
          </p:nvSpPr>
          <p:spPr>
            <a:xfrm>
              <a:off x="1727973" y="1419930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altLang="zh-TW" sz="2800" b="1" i="0" u="none" strike="noStrike" kern="0" cap="none" spc="0" normalizeH="0" baseline="0" noProof="0">
                  <a:ln>
                    <a:noFill/>
                  </a:ln>
                  <a:solidFill>
                    <a:srgbClr val="3232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1024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9" name="Shape 330">
              <a:extLst>
                <a:ext uri="{FF2B5EF4-FFF2-40B4-BE49-F238E27FC236}">
                  <a16:creationId xmlns:a16="http://schemas.microsoft.com/office/drawing/2014/main" id="{1CEE1F04-2F23-0849-A736-3CBA1F0B2CC0}"/>
                </a:ext>
              </a:extLst>
            </p:cNvPr>
            <p:cNvSpPr txBox="1"/>
            <p:nvPr/>
          </p:nvSpPr>
          <p:spPr>
            <a:xfrm>
              <a:off x="1730334" y="2011422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3232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256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091E6FE-23D3-4AE4-8C87-00D8D5539694}"/>
                </a:ext>
              </a:extLst>
            </p:cNvPr>
            <p:cNvSpPr txBox="1"/>
            <p:nvPr/>
          </p:nvSpPr>
          <p:spPr>
            <a:xfrm>
              <a:off x="2218242" y="914400"/>
              <a:ext cx="6413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rPr>
                <a:t>4GBRAM</a:t>
              </a:r>
              <a:endPara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B351B06A-12E1-4FFF-BBCA-F421C5CBD738}"/>
                </a:ext>
              </a:extLst>
            </p:cNvPr>
            <p:cNvSpPr txBox="1"/>
            <p:nvPr/>
          </p:nvSpPr>
          <p:spPr>
            <a:xfrm>
              <a:off x="1875328" y="964274"/>
              <a:ext cx="641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TW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rPr>
                <a:t>≥</a:t>
              </a:r>
              <a:endParaRPr kumimoji="0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9" name="Picture 6">
            <a:extLst>
              <a:ext uri="{FF2B5EF4-FFF2-40B4-BE49-F238E27FC236}">
                <a16:creationId xmlns:a16="http://schemas.microsoft.com/office/drawing/2014/main" id="{AABF967C-871A-4BEE-9DBD-17EDB6DC9C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020" b="35172"/>
          <a:stretch/>
        </p:blipFill>
        <p:spPr>
          <a:xfrm>
            <a:off x="2006287" y="3619664"/>
            <a:ext cx="6571860" cy="155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783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32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Backup the NAS data</a:t>
            </a:r>
            <a:endParaRPr lang="zh-TW" altLang="en-US" sz="3200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132363ED-0090-4978-ABF8-B4FEACBB668E}"/>
              </a:ext>
            </a:extLst>
          </p:cNvPr>
          <p:cNvGrpSpPr/>
          <p:nvPr/>
        </p:nvGrpSpPr>
        <p:grpSpPr>
          <a:xfrm>
            <a:off x="210942" y="1278042"/>
            <a:ext cx="5186219" cy="849255"/>
            <a:chOff x="500664" y="1327620"/>
            <a:chExt cx="5186219" cy="849255"/>
          </a:xfrm>
        </p:grpSpPr>
        <p:sp>
          <p:nvSpPr>
            <p:cNvPr id="427" name="Shape 427"/>
            <p:cNvSpPr txBox="1"/>
            <p:nvPr/>
          </p:nvSpPr>
          <p:spPr>
            <a:xfrm>
              <a:off x="1316980" y="1442803"/>
              <a:ext cx="4369903" cy="672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927100" defTabSz="914400" rtl="1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Hybrid Backup Sync</a:t>
              </a:r>
              <a:endPara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426" name="Shape 426"/>
            <p:cNvPicPr preferRelativeResize="0"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664" y="1327620"/>
              <a:ext cx="849255" cy="8492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CB4AB078-78F4-454C-9BEB-77BD93A125AF}"/>
              </a:ext>
            </a:extLst>
          </p:cNvPr>
          <p:cNvGrpSpPr/>
          <p:nvPr/>
        </p:nvGrpSpPr>
        <p:grpSpPr>
          <a:xfrm>
            <a:off x="1906476" y="1278042"/>
            <a:ext cx="7140703" cy="3681828"/>
            <a:chOff x="1745537" y="1998131"/>
            <a:chExt cx="5603193" cy="2889070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956D0A68-7CBD-428C-B00B-F2E6250D3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6516" y="1998131"/>
              <a:ext cx="2891821" cy="2889070"/>
            </a:xfrm>
            <a:prstGeom prst="rect">
              <a:avLst/>
            </a:prstGeom>
          </p:spPr>
        </p:pic>
        <p:sp>
          <p:nvSpPr>
            <p:cNvPr id="9" name="Shape 826"/>
            <p:cNvSpPr txBox="1"/>
            <p:nvPr/>
          </p:nvSpPr>
          <p:spPr>
            <a:xfrm>
              <a:off x="3536516" y="3853093"/>
              <a:ext cx="1681697" cy="4746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03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  <a:tabLst/>
                <a:defRPr/>
              </a:pPr>
              <a:r>
                <a:rPr kumimoji="0" lang="en-US" altLang="zh-TW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Cloud</a:t>
              </a:r>
              <a:endPara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10" name="Shape 827"/>
            <p:cNvSpPr txBox="1"/>
            <p:nvPr/>
          </p:nvSpPr>
          <p:spPr>
            <a:xfrm>
              <a:off x="4911863" y="3089952"/>
              <a:ext cx="1681697" cy="4746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03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  <a:tabLst/>
                <a:defRPr/>
              </a:pPr>
              <a:r>
                <a:rPr kumimoji="0" lang="en-US" altLang="zh-TW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Local</a:t>
              </a:r>
              <a:endPara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11" name="Shape 828"/>
            <p:cNvSpPr txBox="1"/>
            <p:nvPr/>
          </p:nvSpPr>
          <p:spPr>
            <a:xfrm>
              <a:off x="4198074" y="2171516"/>
              <a:ext cx="1681697" cy="4746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03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  <a:tabLst/>
                <a:defRPr/>
              </a:pPr>
              <a:r>
                <a:rPr lang="en-US" altLang="zh-TW" sz="3200" b="1" kern="0" dirty="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R</a:t>
              </a:r>
              <a:r>
                <a:rPr kumimoji="0" lang="en-US" altLang="zh-TW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emote</a:t>
              </a:r>
              <a:endPara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  <p:grpSp>
          <p:nvGrpSpPr>
            <p:cNvPr id="12" name="Shape 829"/>
            <p:cNvGrpSpPr/>
            <p:nvPr/>
          </p:nvGrpSpPr>
          <p:grpSpPr>
            <a:xfrm>
              <a:off x="1745537" y="3916486"/>
              <a:ext cx="1304044" cy="638166"/>
              <a:chOff x="251519" y="2499741"/>
              <a:chExt cx="1944025" cy="951357"/>
            </a:xfrm>
          </p:grpSpPr>
          <p:pic>
            <p:nvPicPr>
              <p:cNvPr id="13" name="Shape 830"/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5536" y="2499741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Shape 831"/>
              <p:cNvPicPr preferRelativeResize="0"/>
              <p:nvPr/>
            </p:nvPicPr>
            <p:blipFill rotWithShape="1"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99591" y="2499741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Shape 832"/>
              <p:cNvPicPr preferRelativeResize="0"/>
              <p:nvPr/>
            </p:nvPicPr>
            <p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63688" y="3003798"/>
                <a:ext cx="431856" cy="43185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Shape 833"/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331640" y="2499741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Shape 834"/>
              <p:cNvPicPr preferRelativeResize="0"/>
              <p:nvPr/>
            </p:nvPicPr>
            <p:blipFill rotWithShape="1">
              <a:blip r:embed="rId9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55575" y="3003798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Shape 835"/>
              <p:cNvPicPr preferRelativeResize="0"/>
              <p:nvPr/>
            </p:nvPicPr>
            <p:blipFill rotWithShape="1">
              <a:blip r:embed="rId10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51519" y="3003798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" name="Shape 836"/>
              <p:cNvPicPr preferRelativeResize="0"/>
              <p:nvPr/>
            </p:nvPicPr>
            <p:blipFill rotWithShape="1">
              <a:blip r:embed="rId11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59632" y="3003798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0" name="Shape 837" descr="P3-2-3.png"/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21252" y="3510632"/>
              <a:ext cx="875802" cy="1035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838" descr="P3-2-2.png"/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04655" y="2637835"/>
              <a:ext cx="1441986" cy="6105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Shape 839" descr="P3-2-1.png"/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368790" y="3712052"/>
              <a:ext cx="979940" cy="6330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837" descr="P3-2-3.png">
              <a:extLst>
                <a:ext uri="{FF2B5EF4-FFF2-40B4-BE49-F238E27FC236}">
                  <a16:creationId xmlns:a16="http://schemas.microsoft.com/office/drawing/2014/main" id="{EB103544-2B0C-46D5-8321-4C99D4F23964}"/>
                </a:ext>
              </a:extLst>
            </p:cNvPr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37601" y="3657703"/>
              <a:ext cx="875802" cy="672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76E3EE25-7CB0-434E-A80C-D45F2E796616}"/>
              </a:ext>
            </a:extLst>
          </p:cNvPr>
          <p:cNvGrpSpPr/>
          <p:nvPr/>
        </p:nvGrpSpPr>
        <p:grpSpPr>
          <a:xfrm>
            <a:off x="-353801" y="2327766"/>
            <a:ext cx="4643394" cy="1065233"/>
            <a:chOff x="1266709" y="1968458"/>
            <a:chExt cx="5053109" cy="1159225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4962167A-11FF-4D99-B1E2-E3C7F9447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709" y="2585405"/>
              <a:ext cx="5053109" cy="431461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0A5136D3-B4D9-4849-95B5-23EB694CD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4751" y="1968458"/>
              <a:ext cx="4408883" cy="1159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21118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A0257-6829-974F-B2E6-734323FB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Notification Center: stay informed at all times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BFE784-4813-614A-B295-737B75177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10" y="1481067"/>
            <a:ext cx="6223000" cy="3492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461763-093C-3A41-A67B-C83C9F9B27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90" y="1290182"/>
            <a:ext cx="4710728" cy="264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550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6751EF5-D784-4239-B2F5-D6EDEC29D5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347" y="2424836"/>
            <a:ext cx="4497149" cy="2810718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9CB120E-E934-4D2F-9F31-4C70767C82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391" y="2488412"/>
            <a:ext cx="3309582" cy="77288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BBE00EC-86D6-4739-8106-53EEA9848C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391" y="1512054"/>
            <a:ext cx="3309582" cy="7728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64D2F9-4321-B045-9015-96EDE8167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QVR Pro </a:t>
            </a: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24/7 surveillance solution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CF5D7C6-5859-4799-8B42-D17AEA2DF2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346" y="1102004"/>
            <a:ext cx="4390045" cy="35822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176D4D-3E40-C24C-A222-7A816BA0799F}"/>
              </a:ext>
            </a:extLst>
          </p:cNvPr>
          <p:cNvSpPr txBox="1"/>
          <p:nvPr/>
        </p:nvSpPr>
        <p:spPr>
          <a:xfrm>
            <a:off x="5242562" y="1635318"/>
            <a:ext cx="3773212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6,000+ </a:t>
            </a:r>
            <a:r>
              <a:rPr lang="en-US" altLang="zh-TW" sz="1600" b="1" kern="0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IP cameras</a:t>
            </a:r>
            <a:endParaRPr kumimoji="0" lang="en-US" altLang="zh-TW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8 </a:t>
            </a:r>
            <a:r>
              <a:rPr kumimoji="0" lang="en-US" altLang="zh-TW" sz="1600" b="1" i="0" u="none" strike="noStrike" kern="0" cap="none" spc="0" normalizeH="0" baseline="0" noProof="0" dirty="0" err="1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ch</a:t>
            </a:r>
            <a:r>
              <a: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free recording channels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128 </a:t>
            </a:r>
            <a:r>
              <a:rPr kumimoji="0" lang="en-US" altLang="zh-TW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ch</a:t>
            </a:r>
            <a:r>
              <a: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max channels (license)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QUSBCam2</a:t>
            </a: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600" b="1" kern="0" dirty="0">
                <a:solidFill>
                  <a:srgbClr val="9F2936">
                    <a:lumMod val="50000"/>
                  </a:srgb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webcam recording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9F293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6B4EF9F5-8F2D-4331-94DD-6DB6CB3EF1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549" y="3541491"/>
            <a:ext cx="1026451" cy="114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742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FD320-D381-0B41-852C-97560DA8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Expand storage via VJBOD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048811F3-FF26-41F3-8314-742A558D8EE7}"/>
              </a:ext>
            </a:extLst>
          </p:cNvPr>
          <p:cNvGrpSpPr/>
          <p:nvPr/>
        </p:nvGrpSpPr>
        <p:grpSpPr>
          <a:xfrm>
            <a:off x="676522" y="1538505"/>
            <a:ext cx="7565634" cy="3025741"/>
            <a:chOff x="2609414" y="1690588"/>
            <a:chExt cx="6226072" cy="2490007"/>
          </a:xfrm>
        </p:grpSpPr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2054EC25-D861-4CC5-A0D7-1E1F28796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09414" y="2308242"/>
              <a:ext cx="6226072" cy="1872353"/>
            </a:xfrm>
            <a:prstGeom prst="rect">
              <a:avLst/>
            </a:prstGeom>
          </p:spPr>
        </p:pic>
        <p:cxnSp>
          <p:nvCxnSpPr>
            <p:cNvPr id="6" name="Elbow Connector 5">
              <a:extLst>
                <a:ext uri="{FF2B5EF4-FFF2-40B4-BE49-F238E27FC236}">
                  <a16:creationId xmlns:a16="http://schemas.microsoft.com/office/drawing/2014/main" id="{6D49629B-C8C3-2646-A446-D81EA8E1AA66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>
              <a:off x="3086179" y="1690588"/>
              <a:ext cx="915462" cy="568584"/>
            </a:xfrm>
            <a:prstGeom prst="bentConnector2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26F92E-29D1-6E4C-BCAC-4565A60D6156}"/>
                </a:ext>
              </a:extLst>
            </p:cNvPr>
            <p:cNvSpPr txBox="1"/>
            <p:nvPr/>
          </p:nvSpPr>
          <p:spPr>
            <a:xfrm>
              <a:off x="3313066" y="1930402"/>
              <a:ext cx="1215025" cy="278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1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iSCSI</a:t>
              </a:r>
            </a:p>
          </p:txBody>
        </p:sp>
        <p:sp>
          <p:nvSpPr>
            <p:cNvPr id="19" name="平行四邊形 18">
              <a:extLst>
                <a:ext uri="{FF2B5EF4-FFF2-40B4-BE49-F238E27FC236}">
                  <a16:creationId xmlns:a16="http://schemas.microsoft.com/office/drawing/2014/main" id="{F0D72C73-21CE-40A6-B0B1-D15663A046EA}"/>
                </a:ext>
              </a:extLst>
            </p:cNvPr>
            <p:cNvSpPr/>
            <p:nvPr/>
          </p:nvSpPr>
          <p:spPr>
            <a:xfrm>
              <a:off x="6414494" y="1693240"/>
              <a:ext cx="2283552" cy="451003"/>
            </a:xfrm>
            <a:prstGeom prst="parallelogram">
              <a:avLst>
                <a:gd name="adj" fmla="val 55727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lt1">
                  <a:alpha val="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" name="TextBox 29">
              <a:extLst>
                <a:ext uri="{FF2B5EF4-FFF2-40B4-BE49-F238E27FC236}">
                  <a16:creationId xmlns:a16="http://schemas.microsoft.com/office/drawing/2014/main" id="{11998CC0-9BDF-5C4D-918A-736E2608000E}"/>
                </a:ext>
              </a:extLst>
            </p:cNvPr>
            <p:cNvSpPr txBox="1"/>
            <p:nvPr/>
          </p:nvSpPr>
          <p:spPr>
            <a:xfrm>
              <a:off x="6656825" y="1778436"/>
              <a:ext cx="1965703" cy="303932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Max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8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 remote</a:t>
              </a: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NAS</a:t>
              </a:r>
            </a:p>
          </p:txBody>
        </p: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FF07EC5E-DBDC-0F44-B234-670AF083D47C}"/>
                </a:ext>
              </a:extLst>
            </p:cNvPr>
            <p:cNvGrpSpPr/>
            <p:nvPr/>
          </p:nvGrpSpPr>
          <p:grpSpPr>
            <a:xfrm>
              <a:off x="3461641" y="2259172"/>
              <a:ext cx="1080000" cy="1080000"/>
              <a:chOff x="428596" y="2321809"/>
              <a:chExt cx="1440187" cy="1440000"/>
            </a:xfrm>
          </p:grpSpPr>
          <p:sp>
            <p:nvSpPr>
              <p:cNvPr id="43" name="橢圓 42">
                <a:extLst>
                  <a:ext uri="{FF2B5EF4-FFF2-40B4-BE49-F238E27FC236}">
                    <a16:creationId xmlns:a16="http://schemas.microsoft.com/office/drawing/2014/main" id="{E1F6B0E3-DD74-1649-B5C3-77A634FFFC6C}"/>
                  </a:ext>
                </a:extLst>
              </p:cNvPr>
              <p:cNvSpPr/>
              <p:nvPr/>
            </p:nvSpPr>
            <p:spPr>
              <a:xfrm>
                <a:off x="428596" y="2321809"/>
                <a:ext cx="1440187" cy="144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TW" altLang="en-US" sz="13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44" name="圖片 43" descr="VJBOD.png">
                <a:extLst>
                  <a:ext uri="{FF2B5EF4-FFF2-40B4-BE49-F238E27FC236}">
                    <a16:creationId xmlns:a16="http://schemas.microsoft.com/office/drawing/2014/main" id="{B270A285-20D5-BC45-8D01-14895BC325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84930" y="2609841"/>
                <a:ext cx="1095944" cy="963171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C061A3-D8CB-324A-ADB3-79690891E259}"/>
                </a:ext>
              </a:extLst>
            </p:cNvPr>
            <p:cNvSpPr txBox="1"/>
            <p:nvPr/>
          </p:nvSpPr>
          <p:spPr>
            <a:xfrm>
              <a:off x="3631240" y="3342195"/>
              <a:ext cx="1896022" cy="835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1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VJBOD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1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Use other NAS capacity to expand own capacity via network connection</a:t>
              </a:r>
              <a:endParaRPr kumimoji="1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42BCF1-CA8C-46CD-93F9-3240A9AFA4D5}"/>
                </a:ext>
              </a:extLst>
            </p:cNvPr>
            <p:cNvSpPr txBox="1"/>
            <p:nvPr/>
          </p:nvSpPr>
          <p:spPr>
            <a:xfrm>
              <a:off x="4086500" y="1935522"/>
              <a:ext cx="2067879" cy="27861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defTabSz="914400">
                <a:buClr>
                  <a:srgbClr val="000000"/>
                </a:buClr>
                <a:defRPr/>
              </a:pPr>
              <a:r>
                <a:rPr kumimoji="1" lang="en-US" sz="1600" b="1" kern="0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10GbE</a:t>
              </a:r>
              <a:r>
                <a:rPr lang="en-US" sz="1600" b="1" kern="0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/ 1GbE </a:t>
              </a:r>
              <a:r>
                <a:rPr lang="en-US" altLang="ja-JP" sz="1600" b="1" kern="0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mount</a:t>
              </a:r>
              <a:endParaRPr lang="en-US" sz="1600" b="1" i="0" u="none" strike="noStrike" kern="0" cap="none" spc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F7EABDA6-6092-4956-BE99-7D421FEDBD80}"/>
              </a:ext>
            </a:extLst>
          </p:cNvPr>
          <p:cNvGrpSpPr/>
          <p:nvPr/>
        </p:nvGrpSpPr>
        <p:grpSpPr>
          <a:xfrm>
            <a:off x="275953" y="914400"/>
            <a:ext cx="4643394" cy="1065233"/>
            <a:chOff x="1266709" y="1968458"/>
            <a:chExt cx="5053109" cy="1159225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7A8131FB-A18C-44F8-8B93-ECEC8DDCF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709" y="2585405"/>
              <a:ext cx="5053109" cy="431461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53CC5DB6-D53E-417C-AC7E-F4973826AF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4751" y="1968458"/>
              <a:ext cx="4408883" cy="1159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17182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6">
            <a:extLst>
              <a:ext uri="{FF2B5EF4-FFF2-40B4-BE49-F238E27FC236}">
                <a16:creationId xmlns:a16="http://schemas.microsoft.com/office/drawing/2014/main" id="{7004FEED-8359-491A-A9FD-EB32A67B81D2}"/>
              </a:ext>
            </a:extLst>
          </p:cNvPr>
          <p:cNvGrpSpPr/>
          <p:nvPr/>
        </p:nvGrpSpPr>
        <p:grpSpPr>
          <a:xfrm>
            <a:off x="2850088" y="4094207"/>
            <a:ext cx="2218347" cy="1241532"/>
            <a:chOff x="4685179" y="2280245"/>
            <a:chExt cx="4111440" cy="2286305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69D31BFC-E6F7-46C5-8813-C98499396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5179" y="2280245"/>
              <a:ext cx="3662082" cy="2286305"/>
            </a:xfrm>
            <a:prstGeom prst="rect">
              <a:avLst/>
            </a:prstGeom>
          </p:spPr>
        </p:pic>
        <p:pic>
          <p:nvPicPr>
            <p:cNvPr id="9" name="Picture 21">
              <a:extLst>
                <a:ext uri="{FF2B5EF4-FFF2-40B4-BE49-F238E27FC236}">
                  <a16:creationId xmlns:a16="http://schemas.microsoft.com/office/drawing/2014/main" id="{0B0638FE-34B9-445E-84CF-40F07A0E9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48382" y="2292161"/>
              <a:ext cx="448237" cy="148926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7896D97-2258-4E4B-B6EA-5CDD6DE7C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 QNAP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SilentNAS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 lineup</a:t>
            </a:r>
            <a:endParaRPr lang="ja-JP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BBC46B5-C08C-4482-A28F-331F7BC0A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640767"/>
              </p:ext>
            </p:extLst>
          </p:nvPr>
        </p:nvGraphicFramePr>
        <p:xfrm>
          <a:off x="354826" y="1080198"/>
          <a:ext cx="8322395" cy="3351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56742">
                  <a:extLst>
                    <a:ext uri="{9D8B030D-6E8A-4147-A177-3AD203B41FA5}">
                      <a16:colId xmlns:a16="http://schemas.microsoft.com/office/drawing/2014/main" val="2853809025"/>
                    </a:ext>
                  </a:extLst>
                </a:gridCol>
                <a:gridCol w="3464718">
                  <a:extLst>
                    <a:ext uri="{9D8B030D-6E8A-4147-A177-3AD203B41FA5}">
                      <a16:colId xmlns:a16="http://schemas.microsoft.com/office/drawing/2014/main" val="2917810465"/>
                    </a:ext>
                  </a:extLst>
                </a:gridCol>
                <a:gridCol w="3100935">
                  <a:extLst>
                    <a:ext uri="{9D8B030D-6E8A-4147-A177-3AD203B41FA5}">
                      <a16:colId xmlns:a16="http://schemas.microsoft.com/office/drawing/2014/main" val="4267336939"/>
                    </a:ext>
                  </a:extLst>
                </a:gridCol>
              </a:tblGrid>
              <a:tr h="2946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000" b="1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HS-453DX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HS-251+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6764315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Processor</a:t>
                      </a:r>
                      <a:endParaRPr lang="en-US" sz="1000" b="1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Celeron J4105 </a:t>
                      </a:r>
                      <a:r>
                        <a:rPr lang="en-US" altLang="ja-JP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quad-core</a:t>
                      </a: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1.5GHz, </a:t>
                      </a:r>
                      <a:r>
                        <a:rPr lang="en-US" altLang="ja-JP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burst to 2.5GHz (Gemini Lake)</a:t>
                      </a:r>
                      <a:endParaRPr lang="ja-JP" altLang="en-US" sz="1000" b="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Celeron J1900</a:t>
                      </a:r>
                      <a:r>
                        <a:rPr lang="en-US" altLang="ja-JP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quad-core</a:t>
                      </a:r>
                      <a:r>
                        <a:rPr lang="en-US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2.0GHz,</a:t>
                      </a:r>
                      <a:r>
                        <a:rPr lang="en-US" altLang="ja-JP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burst to</a:t>
                      </a:r>
                      <a:r>
                        <a:rPr lang="en-US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2.42GHz (</a:t>
                      </a:r>
                      <a:r>
                        <a:rPr lang="en-US" sz="1000" b="0" u="none" strike="noStrike" noProof="0" dirty="0" err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Baytrail</a:t>
                      </a:r>
                      <a:r>
                        <a:rPr lang="en-US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en-US" sz="1000" b="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3990849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Graphics</a:t>
                      </a:r>
                      <a:endParaRPr lang="en-US" sz="1000" b="1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UHD Graphics 600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HD Graphics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2394767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Encryption acceleration</a:t>
                      </a:r>
                      <a:endParaRPr lang="en-US" sz="1000" b="1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r>
                        <a:rPr lang="ja-JP" alt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AES-NI)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2515397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Memory</a:t>
                      </a:r>
                      <a:endParaRPr lang="en-US" sz="1000" b="1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Max </a:t>
                      </a: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8GB DDR4-2400 (2 x 4GB SODIMM)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2GB DDR3L-1333 (</a:t>
                      </a:r>
                      <a:r>
                        <a:rPr lang="en-US" altLang="ja-JP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non-expandable</a:t>
                      </a: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7646026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HDD/SSD</a:t>
                      </a:r>
                      <a:endParaRPr lang="en-US" sz="1000" b="1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3.5"/2.5" SATA 6Gb/s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3.5"/2.5" SATA 3Gb/s</a:t>
                      </a:r>
                      <a:endParaRPr lang="en-US" sz="1000" b="0" i="0" u="none" strike="noStrike" noProof="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129897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M.2 SATA SSD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M.2 2280 SATA 6Gb/s SSD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  <a:endParaRPr lang="en-US" altLang="ja-JP" sz="1000" b="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6625958"/>
                  </a:ext>
                </a:extLst>
              </a:tr>
              <a:tr h="30360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10GbE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(10G/5G/2.5G/1G/100M)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  <a:endParaRPr lang="en-US" sz="1000" b="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0945310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HDMI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4K (1 x HDMI 2.0 + 1 x HDMI v1.4b)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1080P (1 x HDMI v1.4a)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4763144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Speaker</a:t>
                      </a:r>
                      <a:endParaRPr lang="en-US" sz="1000" b="1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  <a:endParaRPr lang="en-US" sz="1000" b="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5065875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0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USB Type-C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000" b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r>
                        <a:rPr lang="ja-JP" altLang="en-US" sz="1000" b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(USB 3.</a:t>
                      </a:r>
                      <a:r>
                        <a:rPr lang="en-US" altLang="ja-JP" sz="1000" b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r>
                        <a:rPr lang="ja-JP" altLang="en-US" sz="1000" b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ja-JP" altLang="en-US" sz="1000" b="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u="none" strike="noStrike" noProof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  <a:endParaRPr lang="en-US" sz="1000" b="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0079657"/>
                  </a:ext>
                </a:extLst>
              </a:tr>
            </a:tbl>
          </a:graphicData>
        </a:graphic>
      </p:graphicFrame>
      <p:pic>
        <p:nvPicPr>
          <p:cNvPr id="6" name="Picture 3">
            <a:extLst>
              <a:ext uri="{FF2B5EF4-FFF2-40B4-BE49-F238E27FC236}">
                <a16:creationId xmlns:a16="http://schemas.microsoft.com/office/drawing/2014/main" id="{6057FADD-36FC-45ED-88F3-185033DB0D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157" y="3995716"/>
            <a:ext cx="1929738" cy="120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863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F129BF59-B504-46B7-9F1A-DA7130EF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883" y="1178239"/>
            <a:ext cx="3381647" cy="715817"/>
          </a:xfrm>
        </p:spPr>
        <p:txBody>
          <a:bodyPr>
            <a:noAutofit/>
          </a:bodyPr>
          <a:lstStyle/>
          <a:p>
            <a:r>
              <a:rPr lang="en-US" altLang="zh-TW" sz="5300" spc="-300" dirty="0"/>
              <a:t>HS- 453DX</a:t>
            </a:r>
            <a:endParaRPr lang="zh-TW" altLang="en-US" sz="5300" spc="-300" dirty="0"/>
          </a:p>
        </p:txBody>
      </p:sp>
      <p:sp>
        <p:nvSpPr>
          <p:cNvPr id="11" name="標題 6">
            <a:extLst>
              <a:ext uri="{FF2B5EF4-FFF2-40B4-BE49-F238E27FC236}">
                <a16:creationId xmlns:a16="http://schemas.microsoft.com/office/drawing/2014/main" id="{6BE8EC1A-0DE3-496B-B004-D2C13721FC83}"/>
              </a:ext>
            </a:extLst>
          </p:cNvPr>
          <p:cNvSpPr txBox="1">
            <a:spLocks/>
          </p:cNvSpPr>
          <p:nvPr/>
        </p:nvSpPr>
        <p:spPr>
          <a:xfrm>
            <a:off x="5421883" y="1729473"/>
            <a:ext cx="3722117" cy="7158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10GbE 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SilentNAS</a:t>
            </a:r>
            <a:endParaRPr lang="zh-TW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副標題 16">
            <a:extLst>
              <a:ext uri="{FF2B5EF4-FFF2-40B4-BE49-F238E27FC236}">
                <a16:creationId xmlns:a16="http://schemas.microsoft.com/office/drawing/2014/main" id="{7DD98496-6AE2-4A73-946C-3CF420279AEF}"/>
              </a:ext>
            </a:extLst>
          </p:cNvPr>
          <p:cNvSpPr txBox="1">
            <a:spLocks/>
          </p:cNvSpPr>
          <p:nvPr/>
        </p:nvSpPr>
        <p:spPr>
          <a:xfrm>
            <a:off x="5538105" y="2332821"/>
            <a:ext cx="3381647" cy="224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Copyright</a:t>
            </a:r>
            <a:r>
              <a:rPr lang="en-US" altLang="zh-TW" sz="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©</a:t>
            </a:r>
            <a:r>
              <a:rPr lang="en-US" altLang="zh-TW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2018 QNAP Systems, Inc. All rights reserved. QNAP</a:t>
            </a:r>
            <a:r>
              <a:rPr lang="en-US" altLang="zh-TW" sz="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®</a:t>
            </a:r>
            <a:r>
              <a:rPr lang="en-US" altLang="zh-TW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648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8B8B7-85DC-4D44-BB80-970D940EE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DDR4 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2400 MHz SO-DIMM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 memory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37B924-9889-4E40-851D-43B9899C937E}"/>
              </a:ext>
            </a:extLst>
          </p:cNvPr>
          <p:cNvSpPr txBox="1"/>
          <p:nvPr/>
        </p:nvSpPr>
        <p:spPr>
          <a:xfrm>
            <a:off x="2153614" y="3950242"/>
            <a:ext cx="141096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HS-251+</a:t>
            </a:r>
          </a:p>
          <a:p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DDR3L-1333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C11F8E-6FC8-2A45-86C2-3A941B441276}"/>
              </a:ext>
            </a:extLst>
          </p:cNvPr>
          <p:cNvSpPr txBox="1"/>
          <p:nvPr/>
        </p:nvSpPr>
        <p:spPr>
          <a:xfrm>
            <a:off x="97747" y="2432147"/>
            <a:ext cx="153279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HS-453DX</a:t>
            </a:r>
          </a:p>
          <a:p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SO-DIMM</a:t>
            </a:r>
          </a:p>
          <a:p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DDR4-2400</a:t>
            </a:r>
          </a:p>
          <a:p>
            <a:r>
              <a:rPr lang="en-US" altLang="zh-CN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Dual-channel</a:t>
            </a:r>
            <a:endParaRPr lang="en-US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161195F-6403-47D1-9DB0-C4EA91529175}"/>
              </a:ext>
            </a:extLst>
          </p:cNvPr>
          <p:cNvSpPr/>
          <p:nvPr/>
        </p:nvSpPr>
        <p:spPr>
          <a:xfrm>
            <a:off x="7463985" y="1729040"/>
            <a:ext cx="10871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</a:t>
            </a:r>
            <a:r>
              <a:rPr lang="en-US" altLang="zh-TW" sz="2400" b="1" dirty="0">
                <a:solidFill>
                  <a:srgbClr val="333F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b="1" dirty="0">
                <a:solidFill>
                  <a:srgbClr val="333F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</a:t>
            </a:r>
            <a:endParaRPr lang="zh-TW" altLang="en-US" b="1">
              <a:solidFill>
                <a:srgbClr val="333F5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62A3CEDE-F213-4419-8572-D51937DE1B0F}"/>
              </a:ext>
            </a:extLst>
          </p:cNvPr>
          <p:cNvGrpSpPr/>
          <p:nvPr/>
        </p:nvGrpSpPr>
        <p:grpSpPr>
          <a:xfrm>
            <a:off x="5551495" y="1775207"/>
            <a:ext cx="1948172" cy="369333"/>
            <a:chOff x="5402639" y="1580098"/>
            <a:chExt cx="1948172" cy="369333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9F140A2D-1550-4D40-AC4F-4FB5C2CCC757}"/>
                </a:ext>
              </a:extLst>
            </p:cNvPr>
            <p:cNvSpPr/>
            <p:nvPr/>
          </p:nvSpPr>
          <p:spPr>
            <a:xfrm>
              <a:off x="5402639" y="1580098"/>
              <a:ext cx="1948172" cy="369333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62000">
                  <a:schemeClr val="tx2">
                    <a:lumMod val="75000"/>
                  </a:schemeClr>
                </a:gs>
                <a:gs pos="7000">
                  <a:schemeClr val="tx2">
                    <a:lumMod val="60000"/>
                    <a:lumOff val="40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0" dir="1920000" sx="91000" sy="91000" algn="ctr" rotWithShape="0">
                <a:schemeClr val="bg2">
                  <a:lumMod val="50000"/>
                  <a:alpha val="5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5124A29E-96D7-4621-B5A7-C60D52802AD9}"/>
                </a:ext>
              </a:extLst>
            </p:cNvPr>
            <p:cNvSpPr/>
            <p:nvPr/>
          </p:nvSpPr>
          <p:spPr>
            <a:xfrm>
              <a:off x="5590392" y="1580099"/>
              <a:ext cx="176041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HS-453DX-8G:</a:t>
              </a: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AA232679-CB90-478B-AF24-3038238B5DA1}"/>
              </a:ext>
            </a:extLst>
          </p:cNvPr>
          <p:cNvSpPr/>
          <p:nvPr/>
        </p:nvSpPr>
        <p:spPr>
          <a:xfrm>
            <a:off x="5583757" y="1405875"/>
            <a:ext cx="2138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Available models:</a:t>
            </a:r>
            <a:endParaRPr lang="en-US" altLang="zh-TW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C8A4B59A-EB85-429A-AF6C-4D61E6C3961A}"/>
              </a:ext>
            </a:extLst>
          </p:cNvPr>
          <p:cNvGrpSpPr/>
          <p:nvPr/>
        </p:nvGrpSpPr>
        <p:grpSpPr>
          <a:xfrm>
            <a:off x="5551495" y="2190705"/>
            <a:ext cx="2999647" cy="461665"/>
            <a:chOff x="5402639" y="2092556"/>
            <a:chExt cx="2999647" cy="461665"/>
          </a:xfrm>
        </p:grpSpPr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211658FC-E971-4CB2-98F9-BC62A55F30F2}"/>
                </a:ext>
              </a:extLst>
            </p:cNvPr>
            <p:cNvGrpSpPr/>
            <p:nvPr/>
          </p:nvGrpSpPr>
          <p:grpSpPr>
            <a:xfrm>
              <a:off x="5402639" y="2165691"/>
              <a:ext cx="1948172" cy="369333"/>
              <a:chOff x="5402639" y="1580098"/>
              <a:chExt cx="1948172" cy="369333"/>
            </a:xfrm>
          </p:grpSpPr>
          <p:sp>
            <p:nvSpPr>
              <p:cNvPr id="19" name="矩形: 圓角 18">
                <a:extLst>
                  <a:ext uri="{FF2B5EF4-FFF2-40B4-BE49-F238E27FC236}">
                    <a16:creationId xmlns:a16="http://schemas.microsoft.com/office/drawing/2014/main" id="{5596E98D-AABF-486C-B4AE-251BF9AB83ED}"/>
                  </a:ext>
                </a:extLst>
              </p:cNvPr>
              <p:cNvSpPr/>
              <p:nvPr/>
            </p:nvSpPr>
            <p:spPr>
              <a:xfrm>
                <a:off x="5402639" y="1580098"/>
                <a:ext cx="1948172" cy="369333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62000">
                    <a:srgbClr val="1B2911"/>
                  </a:gs>
                  <a:gs pos="7000">
                    <a:schemeClr val="accent6">
                      <a:lumMod val="75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outerShdw blurRad="50800" dist="127000" dir="1920000" sx="91000" sy="91000" algn="ctr" rotWithShape="0">
                  <a:schemeClr val="bg2">
                    <a:lumMod val="50000"/>
                    <a:alpha val="5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93EFD58C-F9C1-4414-AA58-0C272A27424C}"/>
                  </a:ext>
                </a:extLst>
              </p:cNvPr>
              <p:cNvSpPr/>
              <p:nvPr/>
            </p:nvSpPr>
            <p:spPr>
              <a:xfrm>
                <a:off x="5590392" y="1580099"/>
                <a:ext cx="176041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 dirty="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HS-453DX-4G:</a:t>
                </a:r>
              </a:p>
            </p:txBody>
          </p:sp>
        </p:grp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C368725-FBDE-4695-BD58-C41E6D0EBEB5}"/>
                </a:ext>
              </a:extLst>
            </p:cNvPr>
            <p:cNvSpPr/>
            <p:nvPr/>
          </p:nvSpPr>
          <p:spPr>
            <a:xfrm>
              <a:off x="7315129" y="2092556"/>
              <a:ext cx="108715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 x </a:t>
              </a:r>
              <a:r>
                <a:rPr lang="en-US" altLang="zh-TW" sz="2400" b="1" dirty="0">
                  <a:solidFill>
                    <a:srgbClr val="1B291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r>
                <a:rPr lang="en-US" altLang="zh-TW" b="1" dirty="0">
                  <a:solidFill>
                    <a:srgbClr val="1B291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GB</a:t>
              </a:r>
              <a:endParaRPr lang="zh-TW" altLang="en-US" b="1" dirty="0">
                <a:solidFill>
                  <a:srgbClr val="1B291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7806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85A9E-6912-E340-8F5C-202E1527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HDMI 4K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60fps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fluid motions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778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85A9E-6912-E340-8F5C-202E1527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Dual</a:t>
            </a:r>
            <a:r>
              <a:rPr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HDMI ports for optimal quality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A3596E-A9BF-4242-A86B-DA187306B134}"/>
              </a:ext>
            </a:extLst>
          </p:cNvPr>
          <p:cNvSpPr txBox="1"/>
          <p:nvPr/>
        </p:nvSpPr>
        <p:spPr>
          <a:xfrm>
            <a:off x="4047065" y="428977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Audio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EEB5B-D72F-8541-8BD7-0498E9612A46}"/>
              </a:ext>
            </a:extLst>
          </p:cNvPr>
          <p:cNvSpPr txBox="1"/>
          <p:nvPr/>
        </p:nvSpPr>
        <p:spPr>
          <a:xfrm>
            <a:off x="4047065" y="1574800"/>
            <a:ext cx="770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Video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3BCEA7-5075-3E4F-B7C9-77BB9D94477A}"/>
              </a:ext>
            </a:extLst>
          </p:cNvPr>
          <p:cNvSpPr txBox="1"/>
          <p:nvPr/>
        </p:nvSpPr>
        <p:spPr>
          <a:xfrm>
            <a:off x="4703409" y="329423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Amplifier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9A41FB-D8A4-3744-A2E3-5D212B69227D}"/>
              </a:ext>
            </a:extLst>
          </p:cNvPr>
          <p:cNvSpPr txBox="1"/>
          <p:nvPr/>
        </p:nvSpPr>
        <p:spPr>
          <a:xfrm>
            <a:off x="4923797" y="94858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TV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295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1F3E4B2-0339-425A-ADBF-3F7FBF5A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NAS front view and configurations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5D7A0EE-E4FF-4F19-8BBA-D51C21CD32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223" y="1767315"/>
            <a:ext cx="8898059" cy="29608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48E7E0-30F8-40FE-9546-CFB86B3708C6}"/>
              </a:ext>
            </a:extLst>
          </p:cNvPr>
          <p:cNvSpPr txBox="1"/>
          <p:nvPr/>
        </p:nvSpPr>
        <p:spPr>
          <a:xfrm>
            <a:off x="1418468" y="1995537"/>
            <a:ext cx="2063004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ja-JP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Left tray latch</a:t>
            </a:r>
            <a:endParaRPr lang="ja-JP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665E99-0757-4FA0-A77B-4CF924A28BF1}"/>
              </a:ext>
            </a:extLst>
          </p:cNvPr>
          <p:cNvSpPr txBox="1"/>
          <p:nvPr/>
        </p:nvSpPr>
        <p:spPr>
          <a:xfrm>
            <a:off x="639562" y="1657151"/>
            <a:ext cx="1486702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</a:t>
            </a:r>
            <a:r>
              <a:rPr lang="en-US" altLang="ja-JP" sz="1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Minimalist, non- intrusive design</a:t>
            </a:r>
            <a:endParaRPr lang="ja-JP" altLang="en-US"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929D3E47-08EC-496D-981B-41A9B25C1341}"/>
              </a:ext>
            </a:extLst>
          </p:cNvPr>
          <p:cNvCxnSpPr>
            <a:cxnSpLocks/>
          </p:cNvCxnSpPr>
          <p:nvPr/>
        </p:nvCxnSpPr>
        <p:spPr>
          <a:xfrm>
            <a:off x="3456316" y="2229237"/>
            <a:ext cx="0" cy="805314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08B3B5CF-B50A-4FA4-99A5-D2567DB5EB52}"/>
              </a:ext>
            </a:extLst>
          </p:cNvPr>
          <p:cNvCxnSpPr>
            <a:cxnSpLocks/>
          </p:cNvCxnSpPr>
          <p:nvPr/>
        </p:nvCxnSpPr>
        <p:spPr>
          <a:xfrm>
            <a:off x="5725063" y="2229237"/>
            <a:ext cx="0" cy="805314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12">
            <a:extLst>
              <a:ext uri="{FF2B5EF4-FFF2-40B4-BE49-F238E27FC236}">
                <a16:creationId xmlns:a16="http://schemas.microsoft.com/office/drawing/2014/main" id="{5B9BC02E-9455-49BB-9CCB-EE59AFD80CDC}"/>
              </a:ext>
            </a:extLst>
          </p:cNvPr>
          <p:cNvSpPr txBox="1"/>
          <p:nvPr/>
        </p:nvSpPr>
        <p:spPr>
          <a:xfrm>
            <a:off x="5699951" y="2004128"/>
            <a:ext cx="2063004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Right tray latch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A4FD756C-2AFE-4012-8C70-43B23DDEF25C}"/>
              </a:ext>
            </a:extLst>
          </p:cNvPr>
          <p:cNvCxnSpPr>
            <a:cxnSpLocks/>
          </p:cNvCxnSpPr>
          <p:nvPr/>
        </p:nvCxnSpPr>
        <p:spPr>
          <a:xfrm>
            <a:off x="4374578" y="1761563"/>
            <a:ext cx="0" cy="1144121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12">
            <a:extLst>
              <a:ext uri="{FF2B5EF4-FFF2-40B4-BE49-F238E27FC236}">
                <a16:creationId xmlns:a16="http://schemas.microsoft.com/office/drawing/2014/main" id="{B17D2847-9F02-4AD2-B0C3-A02134EB22F0}"/>
              </a:ext>
            </a:extLst>
          </p:cNvPr>
          <p:cNvSpPr txBox="1"/>
          <p:nvPr/>
        </p:nvSpPr>
        <p:spPr>
          <a:xfrm>
            <a:off x="2817864" y="1508124"/>
            <a:ext cx="1570655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HDD LED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9E682994-33BD-40A5-A561-12ABB3F9805D}"/>
              </a:ext>
            </a:extLst>
          </p:cNvPr>
          <p:cNvSpPr txBox="1"/>
          <p:nvPr/>
        </p:nvSpPr>
        <p:spPr>
          <a:xfrm>
            <a:off x="4775868" y="1504511"/>
            <a:ext cx="1570655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HDD LED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847F54D6-914C-439D-B72B-2EDF20FAF35D}"/>
              </a:ext>
            </a:extLst>
          </p:cNvPr>
          <p:cNvCxnSpPr>
            <a:cxnSpLocks/>
          </p:cNvCxnSpPr>
          <p:nvPr/>
        </p:nvCxnSpPr>
        <p:spPr>
          <a:xfrm>
            <a:off x="4784033" y="1767314"/>
            <a:ext cx="0" cy="1144121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4325DA43-62F0-4616-8B26-318B17538E76}"/>
              </a:ext>
            </a:extLst>
          </p:cNvPr>
          <p:cNvCxnSpPr>
            <a:cxnSpLocks/>
          </p:cNvCxnSpPr>
          <p:nvPr/>
        </p:nvCxnSpPr>
        <p:spPr>
          <a:xfrm>
            <a:off x="4589253" y="1233685"/>
            <a:ext cx="0" cy="1677749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12">
            <a:extLst>
              <a:ext uri="{FF2B5EF4-FFF2-40B4-BE49-F238E27FC236}">
                <a16:creationId xmlns:a16="http://schemas.microsoft.com/office/drawing/2014/main" id="{5D65D55F-0783-4DBD-AC45-04191805A193}"/>
              </a:ext>
            </a:extLst>
          </p:cNvPr>
          <p:cNvSpPr txBox="1"/>
          <p:nvPr/>
        </p:nvSpPr>
        <p:spPr>
          <a:xfrm>
            <a:off x="3774549" y="972673"/>
            <a:ext cx="1570655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Status LED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TextBox 12">
            <a:extLst>
              <a:ext uri="{FF2B5EF4-FFF2-40B4-BE49-F238E27FC236}">
                <a16:creationId xmlns:a16="http://schemas.microsoft.com/office/drawing/2014/main" id="{DACD522D-8A1A-4CBB-B7A1-BF526AD4E1AE}"/>
              </a:ext>
            </a:extLst>
          </p:cNvPr>
          <p:cNvSpPr txBox="1"/>
          <p:nvPr/>
        </p:nvSpPr>
        <p:spPr>
          <a:xfrm>
            <a:off x="5474898" y="3431087"/>
            <a:ext cx="1490678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IR receiver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4" name="接點: 肘形 43">
            <a:extLst>
              <a:ext uri="{FF2B5EF4-FFF2-40B4-BE49-F238E27FC236}">
                <a16:creationId xmlns:a16="http://schemas.microsoft.com/office/drawing/2014/main" id="{C9167A9E-65E1-4B99-A045-CB6D30FEF935}"/>
              </a:ext>
            </a:extLst>
          </p:cNvPr>
          <p:cNvCxnSpPr>
            <a:cxnSpLocks/>
          </p:cNvCxnSpPr>
          <p:nvPr/>
        </p:nvCxnSpPr>
        <p:spPr>
          <a:xfrm rot="10800000">
            <a:off x="4690676" y="3122628"/>
            <a:ext cx="784222" cy="493124"/>
          </a:xfrm>
          <a:prstGeom prst="bentConnector3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單箭頭接點 52">
            <a:extLst>
              <a:ext uri="{FF2B5EF4-FFF2-40B4-BE49-F238E27FC236}">
                <a16:creationId xmlns:a16="http://schemas.microsoft.com/office/drawing/2014/main" id="{808C9D48-B6A6-43B3-B520-4954E35C40C0}"/>
              </a:ext>
            </a:extLst>
          </p:cNvPr>
          <p:cNvCxnSpPr>
            <a:cxnSpLocks/>
          </p:cNvCxnSpPr>
          <p:nvPr/>
        </p:nvCxnSpPr>
        <p:spPr>
          <a:xfrm flipH="1" flipV="1">
            <a:off x="4572000" y="3212085"/>
            <a:ext cx="6674" cy="588334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12">
            <a:extLst>
              <a:ext uri="{FF2B5EF4-FFF2-40B4-BE49-F238E27FC236}">
                <a16:creationId xmlns:a16="http://schemas.microsoft.com/office/drawing/2014/main" id="{EE86B3F8-8D5E-4F16-AFC1-5FCE206C555E}"/>
              </a:ext>
            </a:extLst>
          </p:cNvPr>
          <p:cNvSpPr txBox="1"/>
          <p:nvPr/>
        </p:nvSpPr>
        <p:spPr>
          <a:xfrm>
            <a:off x="3056965" y="3447582"/>
            <a:ext cx="1532287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 button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TextBox 12">
            <a:extLst>
              <a:ext uri="{FF2B5EF4-FFF2-40B4-BE49-F238E27FC236}">
                <a16:creationId xmlns:a16="http://schemas.microsoft.com/office/drawing/2014/main" id="{1BCD7BFA-BC4E-4BF8-8A4E-CF9970E78CC0}"/>
              </a:ext>
            </a:extLst>
          </p:cNvPr>
          <p:cNvSpPr txBox="1"/>
          <p:nvPr/>
        </p:nvSpPr>
        <p:spPr>
          <a:xfrm>
            <a:off x="3225947" y="4442015"/>
            <a:ext cx="2335248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Magnetic front cover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E645404-7256-4A76-A8B6-0A5FE423EF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33" y="995586"/>
            <a:ext cx="2302044" cy="79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153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0E8BCE1-2006-40B5-AA7B-FF7637EF2C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" y="1"/>
            <a:ext cx="9143111" cy="51434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907BB9-527B-9643-81C1-88E6783B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Hot-swappable 3.5”/2.5” HDD/SSD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0B36A823-1092-424D-8138-D6600CD9051C}"/>
              </a:ext>
            </a:extLst>
          </p:cNvPr>
          <p:cNvGrpSpPr/>
          <p:nvPr/>
        </p:nvGrpSpPr>
        <p:grpSpPr>
          <a:xfrm>
            <a:off x="1056034" y="1288475"/>
            <a:ext cx="497464" cy="2416179"/>
            <a:chOff x="448108" y="1288475"/>
            <a:chExt cx="497464" cy="2416179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FB5A6C61-D070-4921-B3CF-21100EB67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1288475"/>
              <a:ext cx="497464" cy="446702"/>
            </a:xfrm>
            <a:prstGeom prst="rect">
              <a:avLst/>
            </a:prstGeom>
          </p:spPr>
        </p:pic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269C1630-7859-449D-81EB-2B40B927F9A0}"/>
                </a:ext>
              </a:extLst>
            </p:cNvPr>
            <p:cNvSpPr txBox="1"/>
            <p:nvPr/>
          </p:nvSpPr>
          <p:spPr>
            <a:xfrm>
              <a:off x="529008" y="1302040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1.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DB368935-C170-4D45-A030-458BA9606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3257952"/>
              <a:ext cx="497464" cy="446702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A8B872E8-7DDE-4557-8603-917C719D570B}"/>
                </a:ext>
              </a:extLst>
            </p:cNvPr>
            <p:cNvSpPr txBox="1"/>
            <p:nvPr/>
          </p:nvSpPr>
          <p:spPr>
            <a:xfrm>
              <a:off x="529008" y="3271517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2.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0E7C56BA-461D-4BEB-803B-E0587E6002B0}"/>
              </a:ext>
            </a:extLst>
          </p:cNvPr>
          <p:cNvGrpSpPr/>
          <p:nvPr/>
        </p:nvGrpSpPr>
        <p:grpSpPr>
          <a:xfrm>
            <a:off x="4723681" y="1288475"/>
            <a:ext cx="497464" cy="2416179"/>
            <a:chOff x="448108" y="1288475"/>
            <a:chExt cx="497464" cy="2416179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EBA4A971-1EB4-4C8F-A4CD-D5F77B4D8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1288475"/>
              <a:ext cx="497464" cy="446702"/>
            </a:xfrm>
            <a:prstGeom prst="rect">
              <a:avLst/>
            </a:prstGeom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8B9A51FC-A448-4ABE-9E2D-632F1938DC8E}"/>
                </a:ext>
              </a:extLst>
            </p:cNvPr>
            <p:cNvSpPr txBox="1"/>
            <p:nvPr/>
          </p:nvSpPr>
          <p:spPr>
            <a:xfrm>
              <a:off x="529008" y="1302040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3.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4DFBCEDB-0D1B-4875-B14B-232DB0DC3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3257952"/>
              <a:ext cx="497464" cy="446702"/>
            </a:xfrm>
            <a:prstGeom prst="rect">
              <a:avLst/>
            </a:prstGeom>
          </p:spPr>
        </p:pic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0B67C283-903C-40E5-9B62-0AD79A34C101}"/>
                </a:ext>
              </a:extLst>
            </p:cNvPr>
            <p:cNvSpPr txBox="1"/>
            <p:nvPr/>
          </p:nvSpPr>
          <p:spPr>
            <a:xfrm>
              <a:off x="529008" y="3271517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4.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1629B2D9-954F-49CC-B989-0492EAAE6BC9}"/>
              </a:ext>
            </a:extLst>
          </p:cNvPr>
          <p:cNvSpPr/>
          <p:nvPr/>
        </p:nvSpPr>
        <p:spPr>
          <a:xfrm>
            <a:off x="5517573" y="1106632"/>
            <a:ext cx="1075459" cy="195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3.5-inch HDD</a:t>
            </a:r>
            <a:endParaRPr lang="zh-TW" alt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293E611-34C6-48BD-83E8-28D4795CBCC9}"/>
              </a:ext>
            </a:extLst>
          </p:cNvPr>
          <p:cNvSpPr/>
          <p:nvPr/>
        </p:nvSpPr>
        <p:spPr>
          <a:xfrm>
            <a:off x="7070182" y="1106632"/>
            <a:ext cx="1460753" cy="195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2.5-inch HDD / SSD</a:t>
            </a:r>
            <a:endParaRPr lang="zh-TW" altLang="en-US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188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334</TotalTime>
  <Words>2172</Words>
  <Application>Microsoft Office PowerPoint</Application>
  <PresentationFormat>如螢幕大小 (16:9)</PresentationFormat>
  <Paragraphs>563</Paragraphs>
  <Slides>49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61" baseType="lpstr">
      <vt:lpstr>等线</vt:lpstr>
      <vt:lpstr>游ゴシック</vt:lpstr>
      <vt:lpstr>Microsoft JhengHei</vt:lpstr>
      <vt:lpstr>Microsoft JhengHei</vt:lpstr>
      <vt:lpstr>新細明體</vt:lpstr>
      <vt:lpstr>Arial</vt:lpstr>
      <vt:lpstr>Calibri</vt:lpstr>
      <vt:lpstr>Calibri Light</vt:lpstr>
      <vt:lpstr>Corbel</vt:lpstr>
      <vt:lpstr>Verdana</vt:lpstr>
      <vt:lpstr>Wingdings</vt:lpstr>
      <vt:lpstr>Office 佈景主題</vt:lpstr>
      <vt:lpstr>PowerPoint 簡報</vt:lpstr>
      <vt:lpstr>SilentNAS family w/ 0 dB &amp; high performance</vt:lpstr>
      <vt:lpstr>QTS 4.4.0 w/ Linux kernel version 4.14</vt:lpstr>
      <vt:lpstr>Intel 4C J4105 Gemini Lake SoC</vt:lpstr>
      <vt:lpstr>DDR4 2400 MHz SO-DIMM memory</vt:lpstr>
      <vt:lpstr>HDMI 4K 60fps fluid motions</vt:lpstr>
      <vt:lpstr>Dual HDMI ports for optimal quality</vt:lpstr>
      <vt:lpstr>NAS front view and configurations</vt:lpstr>
      <vt:lpstr>Hot-swappable 3.5”/2.5” HDD/SSD</vt:lpstr>
      <vt:lpstr>Reduce the heat in a hot environment</vt:lpstr>
      <vt:lpstr>The best match 24x7 NAS HDDs</vt:lpstr>
      <vt:lpstr>How to pick the right drives</vt:lpstr>
      <vt:lpstr>Easy to install M.2 SATA SSDs</vt:lpstr>
      <vt:lpstr>Dual HDDs &amp; dual M.2 SATA SSDs</vt:lpstr>
      <vt:lpstr>All solid capacitors for longevity!</vt:lpstr>
      <vt:lpstr>USB Type-C &amp; Type-A hyper connectivity</vt:lpstr>
      <vt:lpstr>Live Demo</vt:lpstr>
      <vt:lpstr>10G/5G/2.5G/1G LAN speeds</vt:lpstr>
      <vt:lpstr>Based on Aquantia’s AQC107 10GbE NIC</vt:lpstr>
      <vt:lpstr>10GbE performance</vt:lpstr>
      <vt:lpstr>Install a 10GbE adapter to PC</vt:lpstr>
      <vt:lpstr>Mac users connect to 10GbE</vt:lpstr>
      <vt:lpstr>Accessories- 10GbE Network Switch</vt:lpstr>
      <vt:lpstr>Live Demo</vt:lpstr>
      <vt:lpstr>HybridDesk Station for various A/V needs </vt:lpstr>
      <vt:lpstr>Various HybridDesk Station apps</vt:lpstr>
      <vt:lpstr>Customize actions of buttons with QButton</vt:lpstr>
      <vt:lpstr>Linux Station turns NAS into a Ubuntu PC</vt:lpstr>
      <vt:lpstr>Linux Station + Kodi to play everything</vt:lpstr>
      <vt:lpstr>OceanKTV for the home karaoke</vt:lpstr>
      <vt:lpstr>Management &amp; playback in OceanKTV</vt:lpstr>
      <vt:lpstr> Streaming &amp; accelerated transcoding</vt:lpstr>
      <vt:lpstr>Use PLEX to stream media collections</vt:lpstr>
      <vt:lpstr>Cinema28 for the whole home streaming</vt:lpstr>
      <vt:lpstr>Enjoy Roon without a PC</vt:lpstr>
      <vt:lpstr>Different SSD has Different Performance</vt:lpstr>
      <vt:lpstr>What is SSD Over-Provisioning</vt:lpstr>
      <vt:lpstr>The Advantage of Software-defined SSD Extra Over-Provisioning</vt:lpstr>
      <vt:lpstr>Choosing SSD is hard, choosing QNAP is simple</vt:lpstr>
      <vt:lpstr>QNAP SSD Global Cache and Qtier</vt:lpstr>
      <vt:lpstr>QNAP Global SSD Cache</vt:lpstr>
      <vt:lpstr>Backup or sync data at your choice</vt:lpstr>
      <vt:lpstr>Enterprise-grade snapshot protection</vt:lpstr>
      <vt:lpstr>Backup the NAS data</vt:lpstr>
      <vt:lpstr>Notification Center: stay informed at all times</vt:lpstr>
      <vt:lpstr>QVR Pro 24/7 surveillance solution</vt:lpstr>
      <vt:lpstr>Expand storage via VJBOD</vt:lpstr>
      <vt:lpstr>The QNAP SilentNAS lineup</vt:lpstr>
      <vt:lpstr>HS- 453DX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QNAP_Yvonne Tsai</cp:lastModifiedBy>
  <cp:revision>29</cp:revision>
  <dcterms:created xsi:type="dcterms:W3CDTF">2018-09-25T05:06:16Z</dcterms:created>
  <dcterms:modified xsi:type="dcterms:W3CDTF">2018-10-02T06:24:48Z</dcterms:modified>
</cp:coreProperties>
</file>