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43"/>
  </p:notesMasterIdLst>
  <p:handoutMasterIdLst>
    <p:handoutMasterId r:id="rId44"/>
  </p:handoutMasterIdLst>
  <p:sldIdLst>
    <p:sldId id="256" r:id="rId2"/>
    <p:sldId id="343" r:id="rId3"/>
    <p:sldId id="346" r:id="rId4"/>
    <p:sldId id="344" r:id="rId5"/>
    <p:sldId id="345" r:id="rId6"/>
    <p:sldId id="316" r:id="rId7"/>
    <p:sldId id="257" r:id="rId8"/>
    <p:sldId id="308" r:id="rId9"/>
    <p:sldId id="291" r:id="rId10"/>
    <p:sldId id="260" r:id="rId11"/>
    <p:sldId id="348" r:id="rId12"/>
    <p:sldId id="355" r:id="rId13"/>
    <p:sldId id="352" r:id="rId14"/>
    <p:sldId id="360" r:id="rId15"/>
    <p:sldId id="354" r:id="rId16"/>
    <p:sldId id="356" r:id="rId17"/>
    <p:sldId id="357" r:id="rId18"/>
    <p:sldId id="358" r:id="rId19"/>
    <p:sldId id="314" r:id="rId20"/>
    <p:sldId id="310" r:id="rId21"/>
    <p:sldId id="311" r:id="rId22"/>
    <p:sldId id="312" r:id="rId23"/>
    <p:sldId id="296" r:id="rId24"/>
    <p:sldId id="325" r:id="rId25"/>
    <p:sldId id="328" r:id="rId26"/>
    <p:sldId id="339" r:id="rId27"/>
    <p:sldId id="329" r:id="rId28"/>
    <p:sldId id="331" r:id="rId29"/>
    <p:sldId id="335" r:id="rId30"/>
    <p:sldId id="333" r:id="rId31"/>
    <p:sldId id="336" r:id="rId32"/>
    <p:sldId id="338" r:id="rId33"/>
    <p:sldId id="264" r:id="rId34"/>
    <p:sldId id="265" r:id="rId35"/>
    <p:sldId id="266" r:id="rId36"/>
    <p:sldId id="279" r:id="rId37"/>
    <p:sldId id="297" r:id="rId38"/>
    <p:sldId id="299" r:id="rId39"/>
    <p:sldId id="347" r:id="rId40"/>
    <p:sldId id="288" r:id="rId41"/>
    <p:sldId id="289" r:id="rId4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" lastIdx="3" clrIdx="0">
    <p:extLst>
      <p:ext uri="{19B8F6BF-5375-455C-9EA6-DF929625EA0E}">
        <p15:presenceInfo xmlns:p15="http://schemas.microsoft.com/office/powerpoint/2012/main" userId="b5243655-26ed-4f1d-966f-d9e885211a81" providerId="Windows Live"/>
      </p:ext>
    </p:extLst>
  </p:cmAuthor>
  <p:cmAuthor id="2" name="禮涵 林" initials="禮涵" lastIdx="1" clrIdx="1">
    <p:extLst>
      <p:ext uri="{19B8F6BF-5375-455C-9EA6-DF929625EA0E}">
        <p15:presenceInfo xmlns:p15="http://schemas.microsoft.com/office/powerpoint/2012/main" userId="286c0e04-aa83-4b27-8da0-f77299de428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0CD6"/>
    <a:srgbClr val="A80082"/>
    <a:srgbClr val="E1435B"/>
    <a:srgbClr val="3C0668"/>
    <a:srgbClr val="FF552E"/>
    <a:srgbClr val="301D66"/>
    <a:srgbClr val="E5E9EB"/>
    <a:srgbClr val="71558D"/>
    <a:srgbClr val="5D09A3"/>
    <a:srgbClr val="C42C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4126D0-048D-B020-541C-D56CB41A6BBA}" v="207" dt="2018-09-25T09:18:33.488"/>
    <p1510:client id="{660F257D-BCE3-7738-3814-2ABCB0137303}" v="334" dt="2018-09-26T03:19:38.871"/>
    <p1510:client id="{FAD2B896-D7AD-510A-1F12-27C885AEBD1F}" v="39" dt="2018-09-26T06:46:48.861"/>
    <p1510:client id="{1A5CF9B6-6E73-4EF6-A9B5-1094A3003F4D}" v="62" dt="2018-09-25T08:59:28.066"/>
    <p1510:client id="{185F7AB6-1CBC-453A-9658-3C5A1F559DD3}" v="123" dt="2018-09-26T08:51:41.247"/>
    <p1510:client id="{248DD94F-0486-4B01-8CBC-50864EE79144}" v="36" dt="2018-09-25T09:03:00.477"/>
    <p1510:client id="{6AFE5F4E-9E75-4F23-BE68-F47FB6B823A6}" v="516" dt="2018-09-26T03:19:43.327"/>
  </p1510:revLst>
</p1510:revInfo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17"/>
  </p:normalViewPr>
  <p:slideViewPr>
    <p:cSldViewPr snapToGrid="0">
      <p:cViewPr varScale="1">
        <p:scale>
          <a:sx n="152" d="100"/>
          <a:sy n="152" d="100"/>
        </p:scale>
        <p:origin x="682" y="12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00A82-17A7-43D1-92C4-CC31B2118417}" type="datetimeFigureOut">
              <a:rPr lang="zh-TW" altLang="en-US" smtClean="0"/>
              <a:pPr/>
              <a:t>2018/9/27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C5791-50A5-4EC7-82E3-F2E8D085595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81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4148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81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5160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4634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56093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2444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11126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9133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427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40849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8732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33014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10732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56455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9785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69268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9913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Shape 4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21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Shape 5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793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0884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88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0851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73946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3CD6BFB-FCBE-4E84-8574-36D88A3C91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preserve="1" userDrawn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0913_16比9_內頁母片_(ZH+EN)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標題版面配置區 10"/>
          <p:cNvSpPr>
            <a:spLocks noGrp="1"/>
          </p:cNvSpPr>
          <p:nvPr>
            <p:ph type="title"/>
          </p:nvPr>
        </p:nvSpPr>
        <p:spPr>
          <a:xfrm>
            <a:off x="184245" y="0"/>
            <a:ext cx="8795982" cy="634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6" name="文字版面配置區 11"/>
          <p:cNvSpPr>
            <a:spLocks noGrp="1"/>
          </p:cNvSpPr>
          <p:nvPr>
            <p:ph idx="1"/>
          </p:nvPr>
        </p:nvSpPr>
        <p:spPr>
          <a:xfrm>
            <a:off x="436729" y="804365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>
              <a:defRPr sz="16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>
              <a:defRPr sz="16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>
              <a:defRPr sz="16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>
              <a:defRPr sz="16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900858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preserve="1" userDrawn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0913_16比9_機構頁母片_(ZH+EN)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58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preserve="1" userDrawn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0913_16比9_分頁母片_(ZH+EN)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" name="標題版面配置區 10"/>
          <p:cNvSpPr>
            <a:spLocks noGrp="1"/>
          </p:cNvSpPr>
          <p:nvPr>
            <p:ph type="title"/>
          </p:nvPr>
        </p:nvSpPr>
        <p:spPr>
          <a:xfrm>
            <a:off x="450376" y="1378423"/>
            <a:ext cx="4210334" cy="16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05223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preserve="1" userDrawn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647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preserve="1" userDrawn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1">
            <a:extLst>
              <a:ext uri="{FF2B5EF4-FFF2-40B4-BE49-F238E27FC236}">
                <a16:creationId xmlns:a16="http://schemas.microsoft.com/office/drawing/2014/main" id="{ECD4A6E0-D105-4966-8857-B4E440059AA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97280" y="0"/>
            <a:ext cx="8046720" cy="862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0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8276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preserve="1" userDrawn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1">
            <a:extLst>
              <a:ext uri="{FF2B5EF4-FFF2-40B4-BE49-F238E27FC236}">
                <a16:creationId xmlns:a16="http://schemas.microsoft.com/office/drawing/2014/main" id="{ECD4A6E0-D105-4966-8857-B4E440059AA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97280" y="0"/>
            <a:ext cx="8046720" cy="862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0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9851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D7FDDD">
            <a:alpha val="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0913_16比9_內頁母片_(ZH+EN).jpg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1" name="標題版面配置區 10"/>
          <p:cNvSpPr>
            <a:spLocks noGrp="1"/>
          </p:cNvSpPr>
          <p:nvPr>
            <p:ph type="title"/>
          </p:nvPr>
        </p:nvSpPr>
        <p:spPr>
          <a:xfrm>
            <a:off x="184245" y="0"/>
            <a:ext cx="8795982" cy="634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12" name="文字版面配置區 11"/>
          <p:cNvSpPr>
            <a:spLocks noGrp="1"/>
          </p:cNvSpPr>
          <p:nvPr>
            <p:ph type="body" idx="1"/>
          </p:nvPr>
        </p:nvSpPr>
        <p:spPr>
          <a:xfrm>
            <a:off x="436729" y="804365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81" r:id="rId2"/>
    <p:sldLayoutId id="2147483684" r:id="rId3"/>
    <p:sldLayoutId id="2147483682" r:id="rId4"/>
    <p:sldLayoutId id="2147483677" r:id="rId5"/>
    <p:sldLayoutId id="2147483679" r:id="rId6"/>
    <p:sldLayoutId id="214748368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1" i="0" u="none" strike="noStrike" cap="none">
          <a:solidFill>
            <a:schemeClr val="bg1"/>
          </a:solidFill>
          <a:latin typeface="+mj-lt"/>
          <a:ea typeface="微軟正黑體" pitchFamily="34" charset="-12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0" b="1" i="0" u="none" strike="noStrike" cap="none">
          <a:solidFill>
            <a:schemeClr val="tx1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chemeClr val="tx1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chemeClr val="tx1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chemeClr val="tx1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chemeClr val="tx1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emf"/><Relationship Id="rId4" Type="http://schemas.openxmlformats.org/officeDocument/2006/relationships/image" Target="../media/image9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3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Relationship Id="rId14" Type="http://schemas.openxmlformats.org/officeDocument/2006/relationships/image" Target="../media/image12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tif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tiff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E4D2712-7D2D-41A3-9286-CE9F5FB55A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7325"/>
            <a:ext cx="9144000" cy="4183040"/>
          </a:xfrm>
          <a:prstGeom prst="rect">
            <a:avLst/>
          </a:prstGeom>
        </p:spPr>
      </p:pic>
      <p:grpSp>
        <p:nvGrpSpPr>
          <p:cNvPr id="26" name="群組 25">
            <a:extLst>
              <a:ext uri="{FF2B5EF4-FFF2-40B4-BE49-F238E27FC236}">
                <a16:creationId xmlns:a16="http://schemas.microsoft.com/office/drawing/2014/main" id="{05761A61-E969-4464-AFBC-A35FDD3DD84C}"/>
              </a:ext>
            </a:extLst>
          </p:cNvPr>
          <p:cNvGrpSpPr/>
          <p:nvPr/>
        </p:nvGrpSpPr>
        <p:grpSpPr>
          <a:xfrm>
            <a:off x="4803468" y="918918"/>
            <a:ext cx="3418851" cy="1609595"/>
            <a:chOff x="4803468" y="918918"/>
            <a:chExt cx="3418851" cy="1609595"/>
          </a:xfrm>
        </p:grpSpPr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024EC0E3-0E2E-4DAD-B3E5-A0DA5929C337}"/>
                </a:ext>
              </a:extLst>
            </p:cNvPr>
            <p:cNvSpPr/>
            <p:nvPr/>
          </p:nvSpPr>
          <p:spPr>
            <a:xfrm>
              <a:off x="4834442" y="972504"/>
              <a:ext cx="2576174" cy="1556009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62EDF958-8714-4B58-9392-BD376DF38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3468" y="918918"/>
              <a:ext cx="3418851" cy="570688"/>
            </a:xfrm>
            <a:prstGeom prst="rect">
              <a:avLst/>
            </a:prstGeom>
          </p:spPr>
        </p:pic>
      </p:grpSp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200"/>
            </a:pPr>
            <a:r>
              <a:rPr lang="en-US" altLang="zh-TW" dirty="0">
                <a:sym typeface="Microsoft JhengHei"/>
              </a:rPr>
              <a:t>Intel</a:t>
            </a:r>
            <a:r>
              <a:rPr lang="zh-TW" altLang="en-US" baseline="30000" dirty="0"/>
              <a:t> </a:t>
            </a:r>
            <a:r>
              <a:rPr lang="en-US" altLang="zh-TW" baseline="30000" dirty="0"/>
              <a:t>®</a:t>
            </a:r>
            <a:r>
              <a:rPr lang="en-US" altLang="zh-TW" dirty="0">
                <a:sym typeface="Microsoft JhengHei"/>
              </a:rPr>
              <a:t> Celeron</a:t>
            </a:r>
            <a:r>
              <a:rPr lang="zh-TW" altLang="en-US" baseline="30000" dirty="0"/>
              <a:t> </a:t>
            </a:r>
            <a:r>
              <a:rPr lang="en-US" altLang="zh-TW" baseline="30000" dirty="0"/>
              <a:t>®</a:t>
            </a:r>
            <a:r>
              <a:rPr lang="en-US" altLang="zh-TW" dirty="0">
                <a:sym typeface="Microsoft JhengHei"/>
              </a:rPr>
              <a:t> </a:t>
            </a:r>
            <a:r>
              <a:rPr lang="en-US" altLang="zh-CN" dirty="0">
                <a:sym typeface="Microsoft JhengHei"/>
              </a:rPr>
              <a:t>Dual core Processor</a:t>
            </a:r>
            <a:endParaRPr dirty="0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BF22E7CD-B97B-41DA-94D0-FB5F3ACDBAF1}"/>
              </a:ext>
            </a:extLst>
          </p:cNvPr>
          <p:cNvSpPr txBox="1"/>
          <p:nvPr/>
        </p:nvSpPr>
        <p:spPr>
          <a:xfrm>
            <a:off x="4675576" y="2603554"/>
            <a:ext cx="4156925" cy="18933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2245" indent="-182245">
              <a:lnSpc>
                <a:spcPct val="150000"/>
              </a:lnSpc>
              <a:buClr>
                <a:schemeClr val="bg1"/>
              </a:buClr>
              <a:buFont typeface="Arial"/>
              <a:buChar char="•"/>
            </a:pPr>
            <a:r>
              <a:rPr kumimoji="1"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Base Frequency</a:t>
            </a:r>
            <a:r>
              <a:rPr kumimoji="1" lang="zh-CN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：</a:t>
            </a:r>
            <a:r>
              <a:rPr kumimoji="1"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2.41 GHz, burst up to</a:t>
            </a:r>
            <a:r>
              <a:rPr kumimoji="1" lang="zh-CN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 </a:t>
            </a:r>
            <a:r>
              <a:rPr kumimoji="1"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2.58 GHz</a:t>
            </a:r>
            <a:endParaRPr lang="en-US" altLang="zh-TW" sz="1600" b="1">
              <a:solidFill>
                <a:schemeClr val="bg1"/>
              </a:solidFill>
              <a:latin typeface="+mn-lt"/>
              <a:ea typeface="微軟正黑體" pitchFamily="34" charset="-120"/>
            </a:endParaRPr>
          </a:p>
          <a:p>
            <a:pPr marL="182245" indent="-182245">
              <a:lnSpc>
                <a:spcPct val="150000"/>
              </a:lnSpc>
              <a:buClr>
                <a:schemeClr val="bg1"/>
              </a:buClr>
              <a:buFont typeface="Arial"/>
              <a:buChar char="•"/>
            </a:pPr>
            <a:r>
              <a:rPr kumimoji="1"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Dual </a:t>
            </a:r>
            <a:r>
              <a:rPr kumimoji="1" lang="en-US" altLang="zh-CN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channel</a:t>
            </a:r>
            <a:r>
              <a:rPr kumimoji="1"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 DDR3L SO-DIMM RAM</a:t>
            </a:r>
            <a:endParaRPr lang="en-US" altLang="zh-TW" sz="1600" b="1">
              <a:solidFill>
                <a:schemeClr val="bg1"/>
              </a:solidFill>
              <a:latin typeface="+mn-lt"/>
              <a:ea typeface="微軟正黑體" pitchFamily="34" charset="-120"/>
            </a:endParaRPr>
          </a:p>
          <a:p>
            <a:pPr marL="182245" indent="-182245">
              <a:lnSpc>
                <a:spcPct val="150000"/>
              </a:lnSpc>
              <a:buClr>
                <a:schemeClr val="bg1"/>
              </a:buClr>
              <a:buFont typeface="Arial"/>
              <a:buChar char="•"/>
            </a:pPr>
            <a:r>
              <a:rPr kumimoji="1"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Support</a:t>
            </a:r>
            <a:r>
              <a:rPr kumimoji="1" lang="zh-CN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 </a:t>
            </a:r>
            <a:r>
              <a:rPr kumimoji="1" lang="en-US" altLang="zh-CN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H.264 transcoding and Full HD output</a:t>
            </a:r>
            <a:endParaRPr lang="en-US" sz="1600" b="1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106C322-4700-4FB7-AAFE-878ECDD9BACC}"/>
              </a:ext>
            </a:extLst>
          </p:cNvPr>
          <p:cNvSpPr txBox="1"/>
          <p:nvPr/>
        </p:nvSpPr>
        <p:spPr>
          <a:xfrm>
            <a:off x="4961615" y="972505"/>
            <a:ext cx="31805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zh-TW" b="1">
                <a:solidFill>
                  <a:schemeClr val="bg1"/>
                </a:solidFill>
              </a:rPr>
              <a:t>Intel</a:t>
            </a:r>
            <a:r>
              <a:rPr lang="zh-TW" altLang="en-US" b="1" baseline="30000">
                <a:solidFill>
                  <a:schemeClr val="bg1"/>
                </a:solidFill>
              </a:rPr>
              <a:t> </a:t>
            </a:r>
            <a:r>
              <a:rPr lang="en-US" altLang="zh-TW" b="1" baseline="30000">
                <a:solidFill>
                  <a:schemeClr val="bg1"/>
                </a:solidFill>
              </a:rPr>
              <a:t>®</a:t>
            </a:r>
            <a:r>
              <a:rPr lang="it-IT" altLang="zh-TW" b="1">
                <a:solidFill>
                  <a:schemeClr val="bg1"/>
                </a:solidFill>
              </a:rPr>
              <a:t> Celeron</a:t>
            </a:r>
            <a:r>
              <a:rPr lang="zh-TW" altLang="en-US" b="1" baseline="30000">
                <a:solidFill>
                  <a:schemeClr val="bg1"/>
                </a:solidFill>
              </a:rPr>
              <a:t> </a:t>
            </a:r>
            <a:r>
              <a:rPr lang="en-US" altLang="zh-TW" b="1" baseline="30000">
                <a:solidFill>
                  <a:schemeClr val="bg1"/>
                </a:solidFill>
              </a:rPr>
              <a:t>®</a:t>
            </a:r>
            <a:r>
              <a:rPr lang="it-IT" altLang="zh-TW" b="1">
                <a:solidFill>
                  <a:schemeClr val="bg1"/>
                </a:solidFill>
              </a:rPr>
              <a:t> Processor J Series</a:t>
            </a:r>
            <a:endParaRPr lang="zh-TW" altLang="en-US" b="1">
              <a:solidFill>
                <a:schemeClr val="bg1"/>
              </a:solidFill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AA2ECC00-8A80-480C-814B-D63CC4A9B2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7620" y="1438390"/>
            <a:ext cx="1098014" cy="92418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04ACF268-7B7A-4A8F-B348-E5C3C8BA9B29}"/>
              </a:ext>
            </a:extLst>
          </p:cNvPr>
          <p:cNvSpPr/>
          <p:nvPr/>
        </p:nvSpPr>
        <p:spPr>
          <a:xfrm>
            <a:off x="0" y="606191"/>
            <a:ext cx="3780430" cy="1965560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776AE7-221D-144C-A648-632A55F1A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45" y="0"/>
            <a:ext cx="9139734" cy="634621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 </a:t>
            </a:r>
            <a:r>
              <a:rPr lang="en-US" altLang="zh-CN" dirty="0"/>
              <a:t>Hardware transcoding and multimedia streaming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91ADF8-EA7E-0A47-A85E-D016E70F09FA}"/>
              </a:ext>
            </a:extLst>
          </p:cNvPr>
          <p:cNvSpPr txBox="1"/>
          <p:nvPr/>
        </p:nvSpPr>
        <p:spPr>
          <a:xfrm>
            <a:off x="272955" y="698122"/>
            <a:ext cx="3446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 HD output and on-the-fly transcoding</a:t>
            </a:r>
            <a:endPara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0DC7FA-D267-CA4F-8869-5D3A1524EEC4}"/>
              </a:ext>
            </a:extLst>
          </p:cNvPr>
          <p:cNvSpPr txBox="1"/>
          <p:nvPr/>
        </p:nvSpPr>
        <p:spPr>
          <a:xfrm>
            <a:off x="3832738" y="842529"/>
            <a:ext cx="50383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200" dirty="0"/>
              <a:t>H.264 hardware decoding and real-time transcoding allow you to convert videos to universal file formats that can be smoothly played across various devices</a:t>
            </a:r>
          </a:p>
          <a:p>
            <a:pPr marL="285750" indent="-285750">
              <a:buFont typeface="Arial"/>
              <a:buChar char="•"/>
            </a:pPr>
            <a:endParaRPr kumimoji="1" lang="en-US" altLang="zh-TW" b="1" dirty="0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pPr marL="285750" indent="-285750">
              <a:buFont typeface="Arial"/>
              <a:buChar char="•"/>
            </a:pPr>
            <a:r>
              <a:rPr kumimoji="1" lang="en-US" altLang="zh-TW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Playback</a:t>
            </a:r>
            <a:r>
              <a:rPr kumimoji="1" lang="zh-TW" altLang="en-US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en-US" altLang="zh-TW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Full HD</a:t>
            </a:r>
            <a:r>
              <a:rPr kumimoji="1" lang="zh-TW" altLang="en-US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en-US" altLang="zh-TW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(</a:t>
            </a:r>
            <a:r>
              <a:rPr kumimoji="1" lang="en-US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1920*1080, 60fps</a:t>
            </a:r>
            <a:r>
              <a:rPr kumimoji="1" lang="en-US" altLang="zh-TW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) </a:t>
            </a:r>
            <a:r>
              <a:rPr kumimoji="1" lang="en-US" altLang="zh-CN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media contents via HDMI</a:t>
            </a:r>
          </a:p>
          <a:p>
            <a:pPr marL="285750" indent="-285750">
              <a:buFont typeface="Arial"/>
              <a:buChar char="•"/>
            </a:pPr>
            <a:endParaRPr kumimoji="1" lang="en-US" b="1" dirty="0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pPr marL="285750" indent="-285750">
              <a:buFont typeface="Arial"/>
              <a:buChar char="•"/>
            </a:pPr>
            <a:r>
              <a:rPr lang="en-US" sz="1200" dirty="0"/>
              <a:t>stream media files to mobiles devices and media streaming devices (including DLNA</a:t>
            </a:r>
            <a:r>
              <a:rPr lang="en-US" sz="1200" baseline="30000" dirty="0"/>
              <a:t>®</a:t>
            </a:r>
            <a:r>
              <a:rPr lang="en-US" sz="1200" dirty="0"/>
              <a:t>, Roku</a:t>
            </a:r>
            <a:r>
              <a:rPr lang="en-US" sz="1200" baseline="30000" dirty="0"/>
              <a:t>®</a:t>
            </a:r>
            <a:r>
              <a:rPr lang="en-US" sz="1200" dirty="0"/>
              <a:t>, Apple TV</a:t>
            </a:r>
            <a:r>
              <a:rPr lang="en-US" sz="1200" baseline="30000" dirty="0"/>
              <a:t>®</a:t>
            </a:r>
            <a:r>
              <a:rPr lang="en-US" sz="1200" dirty="0"/>
              <a:t>, Amazon Fire TV</a:t>
            </a:r>
            <a:r>
              <a:rPr lang="en-US" sz="1200" baseline="30000" dirty="0"/>
              <a:t>®</a:t>
            </a:r>
            <a:r>
              <a:rPr lang="en-US" sz="1200" dirty="0"/>
              <a:t> and Chromecast™</a:t>
            </a:r>
            <a:r>
              <a:rPr lang="en-US" altLang="zh-TW" sz="1200" dirty="0"/>
              <a:t>)</a:t>
            </a:r>
            <a:endParaRPr lang="en-US" sz="1200" b="1" dirty="0">
              <a:latin typeface="+mn-lt"/>
              <a:ea typeface="微軟正黑體" panose="020B0604030504040204" pitchFamily="34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0A28B542-D1EE-4904-B056-59D64E0504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35139"/>
            <a:ext cx="4859676" cy="350836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E867902-184A-4F1D-A946-F367672EDC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9978" y="2822825"/>
            <a:ext cx="643028" cy="91797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4DC80A6-9DB6-4085-8FF4-7E5CEFCA8BF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185" y="3148131"/>
            <a:ext cx="1320709" cy="519308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AE203A64-31F9-4285-B3DE-9DAFDF0B06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064" y="3264397"/>
            <a:ext cx="1809441" cy="341209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850FFC75-E7DC-4C7A-AEE9-A28AB54236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2184" y="3865143"/>
            <a:ext cx="1294759" cy="62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24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9867B003-DE9C-4389-B4B4-5C0DD4E937D7}"/>
              </a:ext>
            </a:extLst>
          </p:cNvPr>
          <p:cNvSpPr/>
          <p:nvPr/>
        </p:nvSpPr>
        <p:spPr>
          <a:xfrm>
            <a:off x="4046018" y="3806679"/>
            <a:ext cx="2435102" cy="85978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6" name="圖片 65">
            <a:extLst>
              <a:ext uri="{FF2B5EF4-FFF2-40B4-BE49-F238E27FC236}">
                <a16:creationId xmlns:a16="http://schemas.microsoft.com/office/drawing/2014/main" id="{B2CFACDE-675F-48C2-BFFA-DEC15E51C6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604" y="3762683"/>
            <a:ext cx="1582809" cy="496664"/>
          </a:xfrm>
          <a:prstGeom prst="rect">
            <a:avLst/>
          </a:prstGeom>
        </p:spPr>
      </p:pic>
      <p:sp>
        <p:nvSpPr>
          <p:cNvPr id="67" name="矩形 66">
            <a:extLst>
              <a:ext uri="{FF2B5EF4-FFF2-40B4-BE49-F238E27FC236}">
                <a16:creationId xmlns:a16="http://schemas.microsoft.com/office/drawing/2014/main" id="{931CF40D-4BA2-40B8-9EA7-6EAE519EFDF3}"/>
              </a:ext>
            </a:extLst>
          </p:cNvPr>
          <p:cNvSpPr/>
          <p:nvPr/>
        </p:nvSpPr>
        <p:spPr>
          <a:xfrm>
            <a:off x="4064748" y="3786754"/>
            <a:ext cx="14654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b="1" dirty="0">
                <a:solidFill>
                  <a:srgbClr val="FFFFFF"/>
                </a:solidFill>
                <a:latin typeface="+mj-lt"/>
              </a:rPr>
              <a:t>Local playback</a:t>
            </a:r>
          </a:p>
        </p:txBody>
      </p: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F699D3D8-8E97-4248-9E91-9DC9622E7D46}"/>
              </a:ext>
            </a:extLst>
          </p:cNvPr>
          <p:cNvSpPr/>
          <p:nvPr/>
        </p:nvSpPr>
        <p:spPr>
          <a:xfrm>
            <a:off x="4046018" y="1776331"/>
            <a:ext cx="3692660" cy="85978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9" name="圖片 58">
            <a:extLst>
              <a:ext uri="{FF2B5EF4-FFF2-40B4-BE49-F238E27FC236}">
                <a16:creationId xmlns:a16="http://schemas.microsoft.com/office/drawing/2014/main" id="{A75B34EE-1A61-45D6-B28E-52408EB8C7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604" y="1728338"/>
            <a:ext cx="1236553" cy="496664"/>
          </a:xfrm>
          <a:prstGeom prst="rect">
            <a:avLst/>
          </a:prstGeom>
        </p:spPr>
      </p:pic>
      <p:sp>
        <p:nvSpPr>
          <p:cNvPr id="60" name="矩形 59">
            <a:extLst>
              <a:ext uri="{FF2B5EF4-FFF2-40B4-BE49-F238E27FC236}">
                <a16:creationId xmlns:a16="http://schemas.microsoft.com/office/drawing/2014/main" id="{D19FD498-50D9-455E-979E-5560A0513553}"/>
              </a:ext>
            </a:extLst>
          </p:cNvPr>
          <p:cNvSpPr/>
          <p:nvPr/>
        </p:nvSpPr>
        <p:spPr>
          <a:xfrm>
            <a:off x="4064748" y="1756406"/>
            <a:ext cx="10791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69850">
              <a:buClr>
                <a:schemeClr val="dk1"/>
              </a:buClr>
              <a:buSzPts val="1100"/>
            </a:pPr>
            <a:r>
              <a:rPr lang="en-US" altLang="zh-TW" b="1" dirty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Streaming</a:t>
            </a:r>
          </a:p>
        </p:txBody>
      </p:sp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3321BA01-9D87-48DA-9010-5925FEAB9896}"/>
              </a:ext>
            </a:extLst>
          </p:cNvPr>
          <p:cNvSpPr/>
          <p:nvPr/>
        </p:nvSpPr>
        <p:spPr>
          <a:xfrm>
            <a:off x="4046017" y="2765871"/>
            <a:ext cx="2903153" cy="85978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3" name="圖片 62">
            <a:extLst>
              <a:ext uri="{FF2B5EF4-FFF2-40B4-BE49-F238E27FC236}">
                <a16:creationId xmlns:a16="http://schemas.microsoft.com/office/drawing/2014/main" id="{884A20FB-5566-4BD8-AE13-861E9031DA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604" y="2717878"/>
            <a:ext cx="1236553" cy="496664"/>
          </a:xfrm>
          <a:prstGeom prst="rect">
            <a:avLst/>
          </a:prstGeom>
        </p:spPr>
      </p:pic>
      <p:sp>
        <p:nvSpPr>
          <p:cNvPr id="64" name="矩形 63">
            <a:extLst>
              <a:ext uri="{FF2B5EF4-FFF2-40B4-BE49-F238E27FC236}">
                <a16:creationId xmlns:a16="http://schemas.microsoft.com/office/drawing/2014/main" id="{6E6E5C8E-3377-4064-ABA6-C7DBF9706412}"/>
              </a:ext>
            </a:extLst>
          </p:cNvPr>
          <p:cNvSpPr/>
          <p:nvPr/>
        </p:nvSpPr>
        <p:spPr>
          <a:xfrm>
            <a:off x="4064748" y="2745946"/>
            <a:ext cx="10791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69850">
              <a:buClr>
                <a:schemeClr val="dk1"/>
              </a:buClr>
              <a:buSzPts val="1100"/>
            </a:pPr>
            <a:r>
              <a:rPr lang="en-US" altLang="zh-TW" b="1" dirty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Streaming</a:t>
            </a:r>
          </a:p>
        </p:txBody>
      </p:sp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270A358D-01B9-4C64-B441-D27B97343B4B}"/>
              </a:ext>
            </a:extLst>
          </p:cNvPr>
          <p:cNvSpPr/>
          <p:nvPr/>
        </p:nvSpPr>
        <p:spPr>
          <a:xfrm>
            <a:off x="4046017" y="787136"/>
            <a:ext cx="4566867" cy="85978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2FCF4165-3110-44FC-8443-716D55F167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7424" y="871010"/>
            <a:ext cx="3565418" cy="3046183"/>
          </a:xfrm>
          <a:prstGeom prst="rect">
            <a:avLst/>
          </a:prstGeom>
        </p:spPr>
      </p:pic>
      <p:pic>
        <p:nvPicPr>
          <p:cNvPr id="45" name="Shape 369" descr="「streaming device icon png」的圖片搜尋結果">
            <a:extLst>
              <a:ext uri="{FF2B5EF4-FFF2-40B4-BE49-F238E27FC236}">
                <a16:creationId xmlns:a16="http://schemas.microsoft.com/office/drawing/2014/main" id="{363B45F0-B5C1-4FE4-A909-9269712D6076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6970" y="871010"/>
            <a:ext cx="3300539" cy="701308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Shape 374">
            <a:extLst>
              <a:ext uri="{FF2B5EF4-FFF2-40B4-BE49-F238E27FC236}">
                <a16:creationId xmlns:a16="http://schemas.microsoft.com/office/drawing/2014/main" id="{615598C2-201E-4C30-BAC9-5D85FBBC6009}"/>
              </a:ext>
            </a:extLst>
          </p:cNvPr>
          <p:cNvSpPr txBox="1"/>
          <p:nvPr/>
        </p:nvSpPr>
        <p:spPr>
          <a:xfrm>
            <a:off x="4010851" y="4038082"/>
            <a:ext cx="777185" cy="350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US" sz="1200" b="1" dirty="0">
                <a:solidFill>
                  <a:srgbClr val="A80082"/>
                </a:solidFill>
                <a:latin typeface="+mj-lt"/>
              </a:rPr>
              <a:t>HDMI</a:t>
            </a:r>
          </a:p>
        </p:txBody>
      </p:sp>
      <p:sp>
        <p:nvSpPr>
          <p:cNvPr id="52" name="標題 18">
            <a:extLst>
              <a:ext uri="{FF2B5EF4-FFF2-40B4-BE49-F238E27FC236}">
                <a16:creationId xmlns:a16="http://schemas.microsoft.com/office/drawing/2014/main" id="{DC8FC468-85B0-4AA9-9D9A-85F079CF4611}"/>
              </a:ext>
            </a:extLst>
          </p:cNvPr>
          <p:cNvSpPr txBox="1">
            <a:spLocks/>
          </p:cNvSpPr>
          <p:nvPr/>
        </p:nvSpPr>
        <p:spPr>
          <a:xfrm>
            <a:off x="1732712" y="305227"/>
            <a:ext cx="8229600" cy="8572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1" i="0" u="none" strike="noStrike" cap="none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/>
          </a:p>
        </p:txBody>
      </p:sp>
      <p:grpSp>
        <p:nvGrpSpPr>
          <p:cNvPr id="85" name="群組 84">
            <a:extLst>
              <a:ext uri="{FF2B5EF4-FFF2-40B4-BE49-F238E27FC236}">
                <a16:creationId xmlns:a16="http://schemas.microsoft.com/office/drawing/2014/main" id="{FF8E8A37-20A5-4EC4-A15B-0C233B8322DF}"/>
              </a:ext>
            </a:extLst>
          </p:cNvPr>
          <p:cNvGrpSpPr/>
          <p:nvPr/>
        </p:nvGrpSpPr>
        <p:grpSpPr>
          <a:xfrm>
            <a:off x="5371722" y="3826537"/>
            <a:ext cx="1001644" cy="860964"/>
            <a:chOff x="4727389" y="3903538"/>
            <a:chExt cx="1001644" cy="860964"/>
          </a:xfrm>
        </p:grpSpPr>
        <p:sp>
          <p:nvSpPr>
            <p:cNvPr id="86" name="Shape 371">
              <a:extLst>
                <a:ext uri="{FF2B5EF4-FFF2-40B4-BE49-F238E27FC236}">
                  <a16:creationId xmlns:a16="http://schemas.microsoft.com/office/drawing/2014/main" id="{5A72955C-F072-4661-9A89-4543B846D07C}"/>
                </a:ext>
              </a:extLst>
            </p:cNvPr>
            <p:cNvSpPr txBox="1"/>
            <p:nvPr/>
          </p:nvSpPr>
          <p:spPr>
            <a:xfrm>
              <a:off x="4727389" y="4437202"/>
              <a:ext cx="1001644" cy="327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en-US" altLang="zh-TW" sz="1000" b="1" dirty="0">
                  <a:solidFill>
                    <a:schemeClr val="tx1"/>
                  </a:solidFill>
                  <a:latin typeface="+mj-lt"/>
                  <a:ea typeface="微軟正黑體" pitchFamily="34" charset="-120"/>
                </a:rPr>
                <a:t>TV / Monitor</a:t>
              </a:r>
            </a:p>
          </p:txBody>
        </p:sp>
        <p:pic>
          <p:nvPicPr>
            <p:cNvPr id="87" name="Shape 224">
              <a:extLst>
                <a:ext uri="{FF2B5EF4-FFF2-40B4-BE49-F238E27FC236}">
                  <a16:creationId xmlns:a16="http://schemas.microsoft.com/office/drawing/2014/main" id="{A506AE27-42FA-40D7-9F68-EF1B2AC848F2}"/>
                </a:ext>
              </a:extLst>
            </p:cNvPr>
            <p:cNvPicPr preferRelativeResize="0"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5085" y="3903538"/>
              <a:ext cx="880687" cy="6148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93178D51-3350-423B-8EBF-E0759B354C53}"/>
              </a:ext>
            </a:extLst>
          </p:cNvPr>
          <p:cNvGrpSpPr/>
          <p:nvPr/>
        </p:nvGrpSpPr>
        <p:grpSpPr>
          <a:xfrm>
            <a:off x="5301596" y="2792107"/>
            <a:ext cx="1159794" cy="845201"/>
            <a:chOff x="5122010" y="2663353"/>
            <a:chExt cx="1159794" cy="845201"/>
          </a:xfrm>
        </p:grpSpPr>
        <p:sp>
          <p:nvSpPr>
            <p:cNvPr id="46" name="Shape 372">
              <a:extLst>
                <a:ext uri="{FF2B5EF4-FFF2-40B4-BE49-F238E27FC236}">
                  <a16:creationId xmlns:a16="http://schemas.microsoft.com/office/drawing/2014/main" id="{B8F017FD-700E-4724-822A-ED9C9A53D52C}"/>
                </a:ext>
              </a:extLst>
            </p:cNvPr>
            <p:cNvSpPr txBox="1"/>
            <p:nvPr/>
          </p:nvSpPr>
          <p:spPr>
            <a:xfrm>
              <a:off x="5122010" y="3181254"/>
              <a:ext cx="642942" cy="327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en-US" altLang="zh-TW" sz="1000" b="1" dirty="0">
                  <a:solidFill>
                    <a:schemeClr val="tx1"/>
                  </a:solidFill>
                  <a:latin typeface="+mj-lt"/>
                  <a:ea typeface="微軟正黑體" pitchFamily="34" charset="-120"/>
                </a:rPr>
                <a:t>Phone</a:t>
              </a:r>
            </a:p>
          </p:txBody>
        </p:sp>
        <p:pic>
          <p:nvPicPr>
            <p:cNvPr id="58" name="Shape 65" descr="D:\Fullppt\PNG이미지\핸드폰2.png">
              <a:extLst>
                <a:ext uri="{FF2B5EF4-FFF2-40B4-BE49-F238E27FC236}">
                  <a16:creationId xmlns:a16="http://schemas.microsoft.com/office/drawing/2014/main" id="{C74EDF98-D326-42F2-ADBF-8E43C46A8E51}"/>
                </a:ext>
              </a:extLst>
            </p:cNvPr>
            <p:cNvPicPr preferRelativeResize="0"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5810" y="2783518"/>
              <a:ext cx="262604" cy="4769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881ECF07-AD0E-48C9-B3DF-1EF540C145E6}"/>
                </a:ext>
              </a:extLst>
            </p:cNvPr>
            <p:cNvSpPr/>
            <p:nvPr/>
          </p:nvSpPr>
          <p:spPr>
            <a:xfrm>
              <a:off x="5707608" y="3221794"/>
              <a:ext cx="57419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zh-TW" sz="1000" b="1" dirty="0">
                  <a:solidFill>
                    <a:schemeClr val="tx1"/>
                  </a:solidFill>
                  <a:latin typeface="+mj-lt"/>
                  <a:ea typeface="微軟正黑體" pitchFamily="34" charset="-120"/>
                </a:rPr>
                <a:t>Tablet</a:t>
              </a:r>
            </a:p>
          </p:txBody>
        </p:sp>
        <p:pic>
          <p:nvPicPr>
            <p:cNvPr id="90" name="Shape 65" descr="D:\Fullppt\PNG이미지\핸드폰2.png">
              <a:extLst>
                <a:ext uri="{FF2B5EF4-FFF2-40B4-BE49-F238E27FC236}">
                  <a16:creationId xmlns:a16="http://schemas.microsoft.com/office/drawing/2014/main" id="{A38ACEAE-D954-44B0-8955-C606C2C91C53}"/>
                </a:ext>
              </a:extLst>
            </p:cNvPr>
            <p:cNvPicPr preferRelativeResize="0"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3358" y="2663353"/>
              <a:ext cx="463316" cy="6115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E3484C9D-5F8E-4031-8ABD-5936599AE7B0}"/>
              </a:ext>
            </a:extLst>
          </p:cNvPr>
          <p:cNvGrpSpPr/>
          <p:nvPr/>
        </p:nvGrpSpPr>
        <p:grpSpPr>
          <a:xfrm>
            <a:off x="5289414" y="1818673"/>
            <a:ext cx="2247194" cy="847208"/>
            <a:chOff x="5108550" y="1924177"/>
            <a:chExt cx="2247194" cy="847208"/>
          </a:xfrm>
        </p:grpSpPr>
        <p:sp>
          <p:nvSpPr>
            <p:cNvPr id="47" name="Shape 373">
              <a:extLst>
                <a:ext uri="{FF2B5EF4-FFF2-40B4-BE49-F238E27FC236}">
                  <a16:creationId xmlns:a16="http://schemas.microsoft.com/office/drawing/2014/main" id="{67D4D436-B0EE-42D4-8B6A-63E1DA2752C9}"/>
                </a:ext>
              </a:extLst>
            </p:cNvPr>
            <p:cNvSpPr txBox="1"/>
            <p:nvPr/>
          </p:nvSpPr>
          <p:spPr>
            <a:xfrm>
              <a:off x="6707968" y="2444085"/>
              <a:ext cx="505432" cy="327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en-US" altLang="zh-TW" sz="1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+mj-lt"/>
                </a:rPr>
                <a:t>PC</a:t>
              </a:r>
            </a:p>
          </p:txBody>
        </p:sp>
        <p:sp>
          <p:nvSpPr>
            <p:cNvPr id="49" name="Shape 376">
              <a:extLst>
                <a:ext uri="{FF2B5EF4-FFF2-40B4-BE49-F238E27FC236}">
                  <a16:creationId xmlns:a16="http://schemas.microsoft.com/office/drawing/2014/main" id="{54B9C434-D151-4E3F-8441-F35F69D60153}"/>
                </a:ext>
              </a:extLst>
            </p:cNvPr>
            <p:cNvSpPr txBox="1"/>
            <p:nvPr/>
          </p:nvSpPr>
          <p:spPr>
            <a:xfrm>
              <a:off x="5108550" y="2444085"/>
              <a:ext cx="1644984" cy="327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lvl="0"/>
              <a:r>
                <a:rPr lang="en-US" altLang="zh-TW" sz="1000" b="1">
                  <a:solidFill>
                    <a:schemeClr val="tx1"/>
                  </a:solidFill>
                  <a:latin typeface="+mj-lt"/>
                  <a:ea typeface="微軟正黑體" pitchFamily="34" charset="-120"/>
                </a:rPr>
                <a:t>          Smart TV</a:t>
              </a:r>
            </a:p>
          </p:txBody>
        </p:sp>
        <p:grpSp>
          <p:nvGrpSpPr>
            <p:cNvPr id="80" name="群組 7">
              <a:extLst>
                <a:ext uri="{FF2B5EF4-FFF2-40B4-BE49-F238E27FC236}">
                  <a16:creationId xmlns:a16="http://schemas.microsoft.com/office/drawing/2014/main" id="{E5E01314-6CC0-4CAC-AE4C-7B66949C0A39}"/>
                </a:ext>
              </a:extLst>
            </p:cNvPr>
            <p:cNvGrpSpPr/>
            <p:nvPr/>
          </p:nvGrpSpPr>
          <p:grpSpPr>
            <a:xfrm>
              <a:off x="6385941" y="1992558"/>
              <a:ext cx="969803" cy="573498"/>
              <a:chOff x="5669477" y="2620125"/>
              <a:chExt cx="3474523" cy="2256184"/>
            </a:xfrm>
          </p:grpSpPr>
          <p:pic>
            <p:nvPicPr>
              <p:cNvPr id="81" name="Picture 4" descr="相關圖片">
                <a:extLst>
                  <a:ext uri="{FF2B5EF4-FFF2-40B4-BE49-F238E27FC236}">
                    <a16:creationId xmlns:a16="http://schemas.microsoft.com/office/drawing/2014/main" id="{C99A9FEB-7493-45D1-893E-31FC88FE3D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9477" y="2620125"/>
                <a:ext cx="3474523" cy="22561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圖片 81">
                <a:extLst>
                  <a:ext uri="{FF2B5EF4-FFF2-40B4-BE49-F238E27FC236}">
                    <a16:creationId xmlns:a16="http://schemas.microsoft.com/office/drawing/2014/main" id="{C91EE653-EFF4-428E-9596-41F1C31924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92025" y="2913432"/>
                <a:ext cx="2240418" cy="1451593"/>
              </a:xfrm>
              <a:prstGeom prst="rect">
                <a:avLst/>
              </a:prstGeom>
            </p:spPr>
          </p:pic>
        </p:grpSp>
        <p:pic>
          <p:nvPicPr>
            <p:cNvPr id="95" name="Shape 215">
              <a:extLst>
                <a:ext uri="{FF2B5EF4-FFF2-40B4-BE49-F238E27FC236}">
                  <a16:creationId xmlns:a16="http://schemas.microsoft.com/office/drawing/2014/main" id="{DE8BE110-1580-4715-98C8-F8ACB1FEEDFF}"/>
                </a:ext>
              </a:extLst>
            </p:cNvPr>
            <p:cNvPicPr preferRelativeResize="0"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 flipV="1">
              <a:off x="5282116" y="1924177"/>
              <a:ext cx="1018140" cy="6401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6" name="圖片 95" descr="TS-351_font.png">
            <a:extLst>
              <a:ext uri="{FF2B5EF4-FFF2-40B4-BE49-F238E27FC236}">
                <a16:creationId xmlns:a16="http://schemas.microsoft.com/office/drawing/2014/main" id="{AA86DCA9-3758-4B28-A82A-1BABBAEEE92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634" y="1635493"/>
            <a:ext cx="2505840" cy="2558016"/>
          </a:xfrm>
          <a:prstGeom prst="rect">
            <a:avLst/>
          </a:prstGeom>
        </p:spPr>
      </p:pic>
      <p:pic>
        <p:nvPicPr>
          <p:cNvPr id="91" name="Shape 362">
            <a:extLst>
              <a:ext uri="{FF2B5EF4-FFF2-40B4-BE49-F238E27FC236}">
                <a16:creationId xmlns:a16="http://schemas.microsoft.com/office/drawing/2014/main" id="{5FA8D25A-D6B9-4AEC-8A46-E4600E364B7F}"/>
              </a:ext>
            </a:extLst>
          </p:cNvPr>
          <p:cNvPicPr preferRelativeResize="0"/>
          <p:nvPr/>
        </p:nvPicPr>
        <p:blipFill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5638" y="2997933"/>
            <a:ext cx="753452" cy="7534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34E37C7-7E9D-43C6-8268-9851FD3F8D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7663" y="0"/>
            <a:ext cx="8796337" cy="635000"/>
          </a:xfrm>
        </p:spPr>
        <p:txBody>
          <a:bodyPr>
            <a:normAutofit/>
          </a:bodyPr>
          <a:lstStyle/>
          <a:p>
            <a:r>
              <a:rPr lang="en-US" altLang="zh-TW" dirty="0"/>
              <a:t>PLEX </a:t>
            </a:r>
            <a:r>
              <a:rPr lang="en-US" altLang="zh-TW"/>
              <a:t>Server for your home media center</a:t>
            </a:r>
            <a:endParaRPr lang="zh-TW" altLang="en-US" dirty="0"/>
          </a:p>
        </p:txBody>
      </p:sp>
      <p:pic>
        <p:nvPicPr>
          <p:cNvPr id="54" name="圖片 53">
            <a:extLst>
              <a:ext uri="{FF2B5EF4-FFF2-40B4-BE49-F238E27FC236}">
                <a16:creationId xmlns:a16="http://schemas.microsoft.com/office/drawing/2014/main" id="{BD8B0F37-319E-457D-8F66-9EE8402160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604" y="739143"/>
            <a:ext cx="1236553" cy="496664"/>
          </a:xfrm>
          <a:prstGeom prst="rect">
            <a:avLst/>
          </a:prstGeom>
        </p:spPr>
      </p:pic>
      <p:sp>
        <p:nvSpPr>
          <p:cNvPr id="55" name="矩形 54">
            <a:extLst>
              <a:ext uri="{FF2B5EF4-FFF2-40B4-BE49-F238E27FC236}">
                <a16:creationId xmlns:a16="http://schemas.microsoft.com/office/drawing/2014/main" id="{3993B035-0AC2-46A9-8989-389155957E8F}"/>
              </a:ext>
            </a:extLst>
          </p:cNvPr>
          <p:cNvSpPr/>
          <p:nvPr/>
        </p:nvSpPr>
        <p:spPr>
          <a:xfrm>
            <a:off x="4064748" y="767211"/>
            <a:ext cx="10791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69850">
              <a:buClr>
                <a:schemeClr val="dk1"/>
              </a:buClr>
              <a:buSzPts val="1100"/>
            </a:pPr>
            <a:r>
              <a:rPr lang="en-US" altLang="zh-TW" b="1" dirty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Streaming</a:t>
            </a:r>
          </a:p>
        </p:txBody>
      </p:sp>
    </p:spTree>
    <p:extLst>
      <p:ext uri="{BB962C8B-B14F-4D97-AF65-F5344CB8AC3E}">
        <p14:creationId xmlns:p14="http://schemas.microsoft.com/office/powerpoint/2010/main" val="1483922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Shape 357">
            <a:extLst>
              <a:ext uri="{FF2B5EF4-FFF2-40B4-BE49-F238E27FC236}">
                <a16:creationId xmlns:a16="http://schemas.microsoft.com/office/drawing/2014/main" id="{A6A87806-33AA-40D1-B89F-2F42272C9E1A}"/>
              </a:ext>
            </a:extLst>
          </p:cNvPr>
          <p:cNvCxnSpPr/>
          <p:nvPr/>
        </p:nvCxnSpPr>
        <p:spPr>
          <a:xfrm rot="10800000" flipH="1">
            <a:off x="1785918" y="-2000282"/>
            <a:ext cx="4533900" cy="750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9" name="Title 1">
            <a:extLst>
              <a:ext uri="{FF2B5EF4-FFF2-40B4-BE49-F238E27FC236}">
                <a16:creationId xmlns:a16="http://schemas.microsoft.com/office/drawing/2014/main" id="{2A776AE7-221D-144C-A648-632A55F1A9D0}"/>
              </a:ext>
            </a:extLst>
          </p:cNvPr>
          <p:cNvSpPr txBox="1">
            <a:spLocks/>
          </p:cNvSpPr>
          <p:nvPr/>
        </p:nvSpPr>
        <p:spPr>
          <a:xfrm>
            <a:off x="184245" y="0"/>
            <a:ext cx="8795982" cy="7175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TW" sz="3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HD Station turns NAS into a PC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DFFAF4E8-15B4-4BAF-878D-37B87E7F2726}"/>
              </a:ext>
            </a:extLst>
          </p:cNvPr>
          <p:cNvGrpSpPr/>
          <p:nvPr/>
        </p:nvGrpSpPr>
        <p:grpSpPr>
          <a:xfrm>
            <a:off x="289355" y="829553"/>
            <a:ext cx="8292224" cy="3596376"/>
            <a:chOff x="957247" y="941416"/>
            <a:chExt cx="7431787" cy="3222817"/>
          </a:xfrm>
        </p:grpSpPr>
        <p:cxnSp>
          <p:nvCxnSpPr>
            <p:cNvPr id="50" name="Shape 358">
              <a:extLst>
                <a:ext uri="{FF2B5EF4-FFF2-40B4-BE49-F238E27FC236}">
                  <a16:creationId xmlns:a16="http://schemas.microsoft.com/office/drawing/2014/main" id="{40C427B6-0D5B-475A-BBE6-C74206D27A08}"/>
                </a:ext>
              </a:extLst>
            </p:cNvPr>
            <p:cNvCxnSpPr/>
            <p:nvPr/>
          </p:nvCxnSpPr>
          <p:spPr>
            <a:xfrm rot="10800000">
              <a:off x="2526803" y="1564956"/>
              <a:ext cx="937227" cy="1389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dot"/>
              <a:round/>
              <a:headEnd type="none" w="lg" len="lg"/>
              <a:tailEnd type="none" w="lg" len="lg"/>
            </a:ln>
          </p:spPr>
        </p:cxnSp>
        <p:cxnSp>
          <p:nvCxnSpPr>
            <p:cNvPr id="51" name="直線接點 50">
              <a:extLst>
                <a:ext uri="{FF2B5EF4-FFF2-40B4-BE49-F238E27FC236}">
                  <a16:creationId xmlns:a16="http://schemas.microsoft.com/office/drawing/2014/main" id="{527341DB-9D28-47EF-A6B3-357189548B56}"/>
                </a:ext>
              </a:extLst>
            </p:cNvPr>
            <p:cNvCxnSpPr>
              <a:cxnSpLocks/>
            </p:cNvCxnSpPr>
            <p:nvPr/>
          </p:nvCxnSpPr>
          <p:spPr>
            <a:xfrm>
              <a:off x="4338775" y="2320098"/>
              <a:ext cx="932379" cy="1257057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3" name="Shape 351">
              <a:extLst>
                <a:ext uri="{FF2B5EF4-FFF2-40B4-BE49-F238E27FC236}">
                  <a16:creationId xmlns:a16="http://schemas.microsoft.com/office/drawing/2014/main" id="{CE5A0F4E-BCAD-4AB5-94C4-B9310231653C}"/>
                </a:ext>
              </a:extLst>
            </p:cNvPr>
            <p:cNvPicPr preferRelativeResize="0"/>
            <p:nvPr/>
          </p:nvPicPr>
          <p:blipFill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020">
              <a:off x="1226259" y="1365141"/>
              <a:ext cx="683046" cy="6830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Shape 352">
              <a:extLst>
                <a:ext uri="{FF2B5EF4-FFF2-40B4-BE49-F238E27FC236}">
                  <a16:creationId xmlns:a16="http://schemas.microsoft.com/office/drawing/2014/main" id="{36949772-7E5A-4C86-85D6-7FC2E7ABCBCD}"/>
                </a:ext>
              </a:extLst>
            </p:cNvPr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8027" y="1695281"/>
              <a:ext cx="624818" cy="62481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7" name="Shape 360">
              <a:extLst>
                <a:ext uri="{FF2B5EF4-FFF2-40B4-BE49-F238E27FC236}">
                  <a16:creationId xmlns:a16="http://schemas.microsoft.com/office/drawing/2014/main" id="{1FF4EF00-1E32-41B5-9D06-639FC7B67F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50005" y="2571750"/>
              <a:ext cx="621773" cy="649432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dot"/>
              <a:round/>
              <a:headEnd type="none" w="lg" len="lg"/>
              <a:tailEnd type="none" w="lg" len="lg"/>
            </a:ln>
          </p:spPr>
        </p:cxnSp>
        <p:sp>
          <p:nvSpPr>
            <p:cNvPr id="59" name="Shape 364">
              <a:extLst>
                <a:ext uri="{FF2B5EF4-FFF2-40B4-BE49-F238E27FC236}">
                  <a16:creationId xmlns:a16="http://schemas.microsoft.com/office/drawing/2014/main" id="{45C8D3D8-565C-44DC-BA8F-513866AED64F}"/>
                </a:ext>
              </a:extLst>
            </p:cNvPr>
            <p:cNvSpPr txBox="1"/>
            <p:nvPr/>
          </p:nvSpPr>
          <p:spPr>
            <a:xfrm>
              <a:off x="1449320" y="3898695"/>
              <a:ext cx="1231391" cy="2655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0">
                <a:spcBef>
                  <a:spcPts val="0"/>
                </a:spcBef>
                <a:buNone/>
              </a:pPr>
              <a:r>
                <a:rPr lang="en-US" sz="1200" b="1" err="1">
                  <a:solidFill>
                    <a:schemeClr val="bg1"/>
                  </a:solidFill>
                </a:rPr>
                <a:t>Qremote</a:t>
              </a:r>
              <a:r>
                <a:rPr lang="en-US" sz="1200" b="1">
                  <a:solidFill>
                    <a:schemeClr val="bg1"/>
                  </a:solidFill>
                </a:rPr>
                <a:t> App</a:t>
              </a:r>
            </a:p>
          </p:txBody>
        </p:sp>
        <p:sp>
          <p:nvSpPr>
            <p:cNvPr id="61" name="Shape 366">
              <a:extLst>
                <a:ext uri="{FF2B5EF4-FFF2-40B4-BE49-F238E27FC236}">
                  <a16:creationId xmlns:a16="http://schemas.microsoft.com/office/drawing/2014/main" id="{5351781C-25A6-4A5E-BC38-E8B9AD81577F}"/>
                </a:ext>
              </a:extLst>
            </p:cNvPr>
            <p:cNvSpPr txBox="1"/>
            <p:nvPr/>
          </p:nvSpPr>
          <p:spPr>
            <a:xfrm>
              <a:off x="957247" y="2132653"/>
              <a:ext cx="944738" cy="2655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0" rtl="0">
                <a:spcBef>
                  <a:spcPts val="0"/>
                </a:spcBef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Mouse &amp; </a:t>
              </a:r>
            </a:p>
            <a:p>
              <a:pPr lvl="0" rtl="0">
                <a:spcBef>
                  <a:spcPts val="0"/>
                </a:spcBef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Keyboard</a:t>
              </a:r>
            </a:p>
          </p:txBody>
        </p:sp>
        <p:pic>
          <p:nvPicPr>
            <p:cNvPr id="69" name="Shape 363">
              <a:extLst>
                <a:ext uri="{FF2B5EF4-FFF2-40B4-BE49-F238E27FC236}">
                  <a16:creationId xmlns:a16="http://schemas.microsoft.com/office/drawing/2014/main" id="{C7C2DD2D-21B6-48E3-B10B-07BA3636F5B3}"/>
                </a:ext>
              </a:extLst>
            </p:cNvPr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4751" y="3170807"/>
              <a:ext cx="558540" cy="99342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0" name="直線接點 69">
              <a:extLst>
                <a:ext uri="{FF2B5EF4-FFF2-40B4-BE49-F238E27FC236}">
                  <a16:creationId xmlns:a16="http://schemas.microsoft.com/office/drawing/2014/main" id="{5893B165-5D73-42F0-8F53-8625A07FABE4}"/>
                </a:ext>
              </a:extLst>
            </p:cNvPr>
            <p:cNvCxnSpPr/>
            <p:nvPr/>
          </p:nvCxnSpPr>
          <p:spPr>
            <a:xfrm>
              <a:off x="4276294" y="1564957"/>
              <a:ext cx="2686717" cy="1389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Shape 723">
              <a:extLst>
                <a:ext uri="{FF2B5EF4-FFF2-40B4-BE49-F238E27FC236}">
                  <a16:creationId xmlns:a16="http://schemas.microsoft.com/office/drawing/2014/main" id="{EF9BD1CA-EDEA-4290-A7A4-A0387396EB6E}"/>
                </a:ext>
              </a:extLst>
            </p:cNvPr>
            <p:cNvSpPr/>
            <p:nvPr/>
          </p:nvSpPr>
          <p:spPr>
            <a:xfrm>
              <a:off x="3276585" y="1070462"/>
              <a:ext cx="1562045" cy="1562045"/>
            </a:xfrm>
            <a:prstGeom prst="ellipse">
              <a:avLst/>
            </a:prstGeom>
            <a:solidFill>
              <a:schemeClr val="accent5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5" name="Picture 3" descr="C:\Users\Han Tsai\Desktop\HD_直播\radio.png">
              <a:extLst>
                <a:ext uri="{FF2B5EF4-FFF2-40B4-BE49-F238E27FC236}">
                  <a16:creationId xmlns:a16="http://schemas.microsoft.com/office/drawing/2014/main" id="{D702172B-6298-4C34-8F2C-8972746446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598" y="3266758"/>
              <a:ext cx="1149553" cy="749782"/>
            </a:xfrm>
            <a:prstGeom prst="rect">
              <a:avLst/>
            </a:prstGeom>
            <a:noFill/>
          </p:spPr>
        </p:pic>
        <p:pic>
          <p:nvPicPr>
            <p:cNvPr id="84" name="圖片 83" descr="TS-351_font.png">
              <a:extLst>
                <a:ext uri="{FF2B5EF4-FFF2-40B4-BE49-F238E27FC236}">
                  <a16:creationId xmlns:a16="http://schemas.microsoft.com/office/drawing/2014/main" id="{4B21DF62-54DC-4EC8-9901-74447BE224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07479" y="941416"/>
              <a:ext cx="1333901" cy="1504428"/>
            </a:xfrm>
            <a:prstGeom prst="rect">
              <a:avLst/>
            </a:prstGeom>
          </p:spPr>
        </p:pic>
        <p:pic>
          <p:nvPicPr>
            <p:cNvPr id="28" name="Picture 2" descr="C:\Users\Han Tsai\Desktop\HD_直播\MPNITOR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8457" y="978759"/>
              <a:ext cx="2250577" cy="1753162"/>
            </a:xfrm>
            <a:prstGeom prst="rect">
              <a:avLst/>
            </a:prstGeom>
            <a:noFill/>
          </p:spPr>
        </p:pic>
        <p:sp>
          <p:nvSpPr>
            <p:cNvPr id="35" name="Shape 246">
              <a:extLst>
                <a:ext uri="{FF2B5EF4-FFF2-40B4-BE49-F238E27FC236}">
                  <a16:creationId xmlns:a16="http://schemas.microsoft.com/office/drawing/2014/main" id="{BF30C804-BD90-4043-BE44-3017AA4A2159}"/>
                </a:ext>
              </a:extLst>
            </p:cNvPr>
            <p:cNvSpPr txBox="1"/>
            <p:nvPr/>
          </p:nvSpPr>
          <p:spPr>
            <a:xfrm>
              <a:off x="1876017" y="1411764"/>
              <a:ext cx="926683" cy="30777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altLang="zh-TW" b="1" u="none" strike="noStrike" cap="none" dirty="0">
                  <a:solidFill>
                    <a:schemeClr val="accent3"/>
                  </a:solidFill>
                  <a:latin typeface="+mj-lt"/>
                  <a:ea typeface="微軟正黑體" pitchFamily="34" charset="-120"/>
                  <a:sym typeface="Arial"/>
                </a:rPr>
                <a:t>USB</a:t>
              </a:r>
              <a:endParaRPr b="1" i="0" u="none" strike="noStrike" cap="none" dirty="0">
                <a:solidFill>
                  <a:schemeClr val="accent3"/>
                </a:solidFill>
                <a:latin typeface="+mj-lt"/>
                <a:ea typeface="微軟正黑體" pitchFamily="34" charset="-120"/>
                <a:sym typeface="Arial"/>
              </a:endParaRPr>
            </a:p>
          </p:txBody>
        </p:sp>
        <p:sp>
          <p:nvSpPr>
            <p:cNvPr id="37" name="Shape 246">
              <a:extLst>
                <a:ext uri="{FF2B5EF4-FFF2-40B4-BE49-F238E27FC236}">
                  <a16:creationId xmlns:a16="http://schemas.microsoft.com/office/drawing/2014/main" id="{581F7647-4C0C-4680-84E2-D2AC504BA488}"/>
                </a:ext>
              </a:extLst>
            </p:cNvPr>
            <p:cNvSpPr txBox="1"/>
            <p:nvPr/>
          </p:nvSpPr>
          <p:spPr>
            <a:xfrm>
              <a:off x="2836967" y="2705452"/>
              <a:ext cx="941023" cy="30777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SzPts val="1400"/>
              </a:pPr>
              <a:r>
                <a:rPr lang="en-US" altLang="zh-TW" b="1">
                  <a:solidFill>
                    <a:schemeClr val="accent3"/>
                  </a:solidFill>
                  <a:latin typeface="+mj-lt"/>
                  <a:ea typeface="微軟正黑體" pitchFamily="34" charset="-120"/>
                </a:rPr>
                <a:t>Network</a:t>
              </a:r>
            </a:p>
          </p:txBody>
        </p:sp>
        <p:sp>
          <p:nvSpPr>
            <p:cNvPr id="38" name="Shape 246">
              <a:extLst>
                <a:ext uri="{FF2B5EF4-FFF2-40B4-BE49-F238E27FC236}">
                  <a16:creationId xmlns:a16="http://schemas.microsoft.com/office/drawing/2014/main" id="{8C4880CA-8018-447D-94D9-B058EC2AA7E3}"/>
                </a:ext>
              </a:extLst>
            </p:cNvPr>
            <p:cNvSpPr txBox="1"/>
            <p:nvPr/>
          </p:nvSpPr>
          <p:spPr>
            <a:xfrm>
              <a:off x="4428502" y="2708280"/>
              <a:ext cx="941023" cy="30777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SzPts val="1400"/>
              </a:pPr>
              <a:r>
                <a:rPr lang="en-US" altLang="zh-TW" b="1" dirty="0">
                  <a:solidFill>
                    <a:schemeClr val="accent3"/>
                  </a:solidFill>
                  <a:latin typeface="+mj-lt"/>
                  <a:ea typeface="微軟正黑體" pitchFamily="34" charset="-120"/>
                </a:rPr>
                <a:t>Audio</a:t>
              </a:r>
            </a:p>
            <a:p>
              <a:pPr lvl="0" algn="ctr">
                <a:buSzPts val="1400"/>
              </a:pPr>
              <a:endParaRPr lang="en-US" altLang="zh-TW" b="1" dirty="0">
                <a:solidFill>
                  <a:schemeClr val="accent3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39" name="Shape 246">
              <a:extLst>
                <a:ext uri="{FF2B5EF4-FFF2-40B4-BE49-F238E27FC236}">
                  <a16:creationId xmlns:a16="http://schemas.microsoft.com/office/drawing/2014/main" id="{1F261E8A-E42B-44A5-858E-8AF993B53F2E}"/>
                </a:ext>
              </a:extLst>
            </p:cNvPr>
            <p:cNvSpPr txBox="1"/>
            <p:nvPr/>
          </p:nvSpPr>
          <p:spPr>
            <a:xfrm>
              <a:off x="5052290" y="1411764"/>
              <a:ext cx="885861" cy="30777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altLang="zh-TW" b="1" u="none" strike="noStrike" cap="none">
                  <a:solidFill>
                    <a:schemeClr val="accent3"/>
                  </a:solidFill>
                  <a:latin typeface="+mj-lt"/>
                  <a:ea typeface="微軟正黑體" pitchFamily="34" charset="-120"/>
                  <a:sym typeface="Arial"/>
                </a:rPr>
                <a:t>HDMI</a:t>
              </a:r>
              <a:endParaRPr b="1" i="0" u="none" strike="noStrike" cap="none">
                <a:solidFill>
                  <a:schemeClr val="accent3"/>
                </a:solidFill>
                <a:latin typeface="+mj-lt"/>
                <a:ea typeface="微軟正黑體" pitchFamily="34" charset="-120"/>
                <a:sym typeface="Arial"/>
              </a:endParaRPr>
            </a:p>
          </p:txBody>
        </p:sp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858B1C73-6002-4238-A406-33AD9BC17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7009" y="1798899"/>
              <a:ext cx="568741" cy="5687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7419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標題 18">
            <a:extLst>
              <a:ext uri="{FF2B5EF4-FFF2-40B4-BE49-F238E27FC236}">
                <a16:creationId xmlns:a16="http://schemas.microsoft.com/office/drawing/2014/main" id="{DC8FC468-85B0-4AA9-9D9A-85F079CF4611}"/>
              </a:ext>
            </a:extLst>
          </p:cNvPr>
          <p:cNvSpPr txBox="1">
            <a:spLocks/>
          </p:cNvSpPr>
          <p:nvPr/>
        </p:nvSpPr>
        <p:spPr>
          <a:xfrm>
            <a:off x="1732712" y="305227"/>
            <a:ext cx="8229600" cy="8572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1" i="0" u="none" strike="noStrike" cap="none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F0B8E3-30BC-4126-BB3D-71B97D705D68}"/>
              </a:ext>
            </a:extLst>
          </p:cNvPr>
          <p:cNvSpPr txBox="1">
            <a:spLocks/>
          </p:cNvSpPr>
          <p:nvPr/>
        </p:nvSpPr>
        <p:spPr>
          <a:xfrm>
            <a:off x="184245" y="0"/>
            <a:ext cx="8795982" cy="6346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TW" sz="3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Apps and utilities available in HD</a:t>
            </a:r>
            <a:r>
              <a:rPr lang="zh-TW" altLang="en-US" sz="3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3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Station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A779798-3CB9-4B80-8444-085906504C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710" y="939848"/>
            <a:ext cx="2313073" cy="540171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2D8A5151-3955-4172-9234-909758ED231D}"/>
              </a:ext>
            </a:extLst>
          </p:cNvPr>
          <p:cNvSpPr txBox="1"/>
          <p:nvPr/>
        </p:nvSpPr>
        <p:spPr>
          <a:xfrm>
            <a:off x="424581" y="985818"/>
            <a:ext cx="1715192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/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System tools</a:t>
            </a:r>
            <a:endParaRPr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4EC00E3-9AA0-4F8B-A74D-46402FADB5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8308" y="2192025"/>
            <a:ext cx="2913024" cy="540171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7DCA92B5-AE45-494B-8D65-049D869D8757}"/>
              </a:ext>
            </a:extLst>
          </p:cNvPr>
          <p:cNvSpPr txBox="1"/>
          <p:nvPr/>
        </p:nvSpPr>
        <p:spPr>
          <a:xfrm>
            <a:off x="3106984" y="2232971"/>
            <a:ext cx="3439082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/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Multimedia data management</a:t>
            </a:r>
            <a:endParaRPr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A2DDEEF-CB59-451E-B2CE-DA4A6AB4B8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710" y="2192025"/>
            <a:ext cx="2313073" cy="540171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9A703C44-05C5-4825-952F-24447B23954D}"/>
              </a:ext>
            </a:extLst>
          </p:cNvPr>
          <p:cNvSpPr txBox="1"/>
          <p:nvPr/>
        </p:nvSpPr>
        <p:spPr>
          <a:xfrm>
            <a:off x="424580" y="2232971"/>
            <a:ext cx="2530629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/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Multimedia applications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1B9E9929-08C0-4291-BD92-A48ED721CD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8308" y="939848"/>
            <a:ext cx="2913024" cy="540171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9232F5ED-3DDE-4E49-8128-9B440B572515}"/>
              </a:ext>
            </a:extLst>
          </p:cNvPr>
          <p:cNvSpPr txBox="1"/>
          <p:nvPr/>
        </p:nvSpPr>
        <p:spPr>
          <a:xfrm>
            <a:off x="3056744" y="985818"/>
            <a:ext cx="1814491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/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Monitoring tools</a:t>
            </a:r>
            <a:endParaRPr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689FB96A-8CB7-494C-AC83-60FC4AD158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638" y="2192025"/>
            <a:ext cx="2313073" cy="540171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CD0B3CE2-9518-4E2C-B04B-9556C6C6CC92}"/>
              </a:ext>
            </a:extLst>
          </p:cNvPr>
          <p:cNvSpPr txBox="1"/>
          <p:nvPr/>
        </p:nvSpPr>
        <p:spPr>
          <a:xfrm>
            <a:off x="6137992" y="2232971"/>
            <a:ext cx="2313073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/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Browser &amp; office tools</a:t>
            </a:r>
            <a:endParaRPr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C43DC500-887D-4E74-8EC6-309AB82DEC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119" y="939848"/>
            <a:ext cx="2313073" cy="540171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351103FC-334D-44A7-9592-4BDF52249DBF}"/>
              </a:ext>
            </a:extLst>
          </p:cNvPr>
          <p:cNvSpPr txBox="1"/>
          <p:nvPr/>
        </p:nvSpPr>
        <p:spPr>
          <a:xfrm>
            <a:off x="6137992" y="985818"/>
            <a:ext cx="2618906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Communication tools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E63F4FE7-B902-449F-818E-8A2EDA646EA8}"/>
              </a:ext>
            </a:extLst>
          </p:cNvPr>
          <p:cNvSpPr txBox="1"/>
          <p:nvPr/>
        </p:nvSpPr>
        <p:spPr>
          <a:xfrm>
            <a:off x="424581" y="1374911"/>
            <a:ext cx="2018393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QTS</a:t>
            </a:r>
          </a:p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File Station HD</a:t>
            </a:r>
            <a:endParaRPr lang="zh-TW" altLang="en-US" sz="16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40FD993C-4EC8-4888-8561-2EB00FF63A00}"/>
              </a:ext>
            </a:extLst>
          </p:cNvPr>
          <p:cNvSpPr txBox="1"/>
          <p:nvPr/>
        </p:nvSpPr>
        <p:spPr>
          <a:xfrm>
            <a:off x="3009032" y="1374911"/>
            <a:ext cx="2580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Surveillance Station</a:t>
            </a:r>
          </a:p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QVR Pro Client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B920F224-86FC-41B3-8507-67C7A6ABB0F7}"/>
              </a:ext>
            </a:extLst>
          </p:cNvPr>
          <p:cNvSpPr txBox="1"/>
          <p:nvPr/>
        </p:nvSpPr>
        <p:spPr>
          <a:xfrm>
            <a:off x="6066638" y="1374911"/>
            <a:ext cx="2580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Skype</a:t>
            </a:r>
          </a:p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Facebook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400EA2C3-F086-4180-A316-69471F6A53E0}"/>
              </a:ext>
            </a:extLst>
          </p:cNvPr>
          <p:cNvSpPr txBox="1"/>
          <p:nvPr/>
        </p:nvSpPr>
        <p:spPr>
          <a:xfrm>
            <a:off x="424581" y="2647177"/>
            <a:ext cx="2424981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HD Player</a:t>
            </a:r>
          </a:p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dirty="0" err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OceanKTV</a:t>
            </a:r>
            <a:endParaRPr lang="en-US" altLang="zh-TW" sz="16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YouTube</a:t>
            </a:r>
          </a:p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Clementine</a:t>
            </a:r>
          </a:p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Plex Home Theater</a:t>
            </a:r>
          </a:p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Spotify</a:t>
            </a:r>
          </a:p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TuneIn Radio</a:t>
            </a: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020AF15F-A367-47E6-8DD6-A485730649F4}"/>
              </a:ext>
            </a:extLst>
          </p:cNvPr>
          <p:cNvSpPr txBox="1"/>
          <p:nvPr/>
        </p:nvSpPr>
        <p:spPr>
          <a:xfrm>
            <a:off x="3009032" y="2647177"/>
            <a:ext cx="258020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Photo Station HD</a:t>
            </a:r>
          </a:p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Video Station HD</a:t>
            </a:r>
          </a:p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Music Station HD</a:t>
            </a: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E0EA9DB2-A0F2-4D56-80F0-5A0D6E75E45D}"/>
              </a:ext>
            </a:extLst>
          </p:cNvPr>
          <p:cNvSpPr txBox="1"/>
          <p:nvPr/>
        </p:nvSpPr>
        <p:spPr>
          <a:xfrm>
            <a:off x="6066638" y="2647177"/>
            <a:ext cx="258020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Chrome</a:t>
            </a:r>
          </a:p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Firefox</a:t>
            </a:r>
          </a:p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LibreOffice</a:t>
            </a:r>
          </a:p>
        </p:txBody>
      </p:sp>
    </p:spTree>
    <p:extLst>
      <p:ext uri="{BB962C8B-B14F-4D97-AF65-F5344CB8AC3E}">
        <p14:creationId xmlns:p14="http://schemas.microsoft.com/office/powerpoint/2010/main" val="3346149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B3D6CCA8-D9A4-4A16-957C-82D75243DB6E}"/>
              </a:ext>
            </a:extLst>
          </p:cNvPr>
          <p:cNvSpPr/>
          <p:nvPr/>
        </p:nvSpPr>
        <p:spPr>
          <a:xfrm>
            <a:off x="808412" y="2618487"/>
            <a:ext cx="7396250" cy="806405"/>
          </a:xfrm>
          <a:prstGeom prst="roundRect">
            <a:avLst>
              <a:gd name="adj" fmla="val 8551"/>
            </a:avLst>
          </a:prstGeom>
          <a:gradFill flip="none" rotWithShape="1">
            <a:gsLst>
              <a:gs pos="0">
                <a:srgbClr val="E1435B"/>
              </a:gs>
              <a:gs pos="55000">
                <a:srgbClr val="EA8C9A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B25BC9CC-B1B0-438D-86AE-AA5816DAA3F6}"/>
              </a:ext>
            </a:extLst>
          </p:cNvPr>
          <p:cNvSpPr/>
          <p:nvPr/>
        </p:nvSpPr>
        <p:spPr>
          <a:xfrm>
            <a:off x="5794615" y="1673539"/>
            <a:ext cx="2410047" cy="828644"/>
          </a:xfrm>
          <a:prstGeom prst="roundRect">
            <a:avLst>
              <a:gd name="adj" fmla="val 8551"/>
            </a:avLst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49000">
                <a:schemeClr val="accent3">
                  <a:lumMod val="60000"/>
                  <a:lumOff val="4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DC00249A-CAE6-432B-8AC9-01371225ADE5}"/>
              </a:ext>
            </a:extLst>
          </p:cNvPr>
          <p:cNvSpPr/>
          <p:nvPr/>
        </p:nvSpPr>
        <p:spPr>
          <a:xfrm>
            <a:off x="3305592" y="1673539"/>
            <a:ext cx="2410047" cy="828644"/>
          </a:xfrm>
          <a:prstGeom prst="roundRect">
            <a:avLst>
              <a:gd name="adj" fmla="val 8551"/>
            </a:avLst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49000">
                <a:schemeClr val="accent4">
                  <a:lumMod val="60000"/>
                  <a:lumOff val="4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E8C2477F-8A08-4825-9AA3-4D3CDFF56A5B}"/>
              </a:ext>
            </a:extLst>
          </p:cNvPr>
          <p:cNvSpPr/>
          <p:nvPr/>
        </p:nvSpPr>
        <p:spPr>
          <a:xfrm>
            <a:off x="801428" y="1673539"/>
            <a:ext cx="2410047" cy="828644"/>
          </a:xfrm>
          <a:prstGeom prst="roundRect">
            <a:avLst>
              <a:gd name="adj" fmla="val 8551"/>
            </a:avLst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9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301D66"/>
              </a:solidFill>
            </a:endParaRPr>
          </a:p>
        </p:txBody>
      </p:sp>
      <p:sp>
        <p:nvSpPr>
          <p:cNvPr id="36" name="平行四邊形 35">
            <a:extLst>
              <a:ext uri="{FF2B5EF4-FFF2-40B4-BE49-F238E27FC236}">
                <a16:creationId xmlns:a16="http://schemas.microsoft.com/office/drawing/2014/main" id="{1E5E19B3-FC22-47C4-A13F-646DB377175E}"/>
              </a:ext>
            </a:extLst>
          </p:cNvPr>
          <p:cNvSpPr/>
          <p:nvPr/>
        </p:nvSpPr>
        <p:spPr>
          <a:xfrm>
            <a:off x="488694" y="1007547"/>
            <a:ext cx="8017994" cy="451003"/>
          </a:xfrm>
          <a:prstGeom prst="parallelogram">
            <a:avLst>
              <a:gd name="adj" fmla="val 55727"/>
            </a:avLst>
          </a:prstGeom>
          <a:solidFill>
            <a:schemeClr val="tx1"/>
          </a:solidFill>
          <a:ln>
            <a:solidFill>
              <a:schemeClr val="lt1">
                <a:alpha val="5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49154" name="AutoShape 2" descr="data:image/png;base64,%20iVBORw0KGgoAAAANSUhEUgAAAjoAAAFgCAYAAAHFsuNaAAAAAXNSR0IArs4c6QAAAARnQU1BAACxjwv8YQUAAAAJcEhZcwAADsMAAA7DAcdvqGQAAP+lSURBVHhe7P0HtGVVle+Pz3viPTfWrQAVCEWRM4ikIgkKCooKSFJUgthGzAFMGLDb1OacFcUsihlEguSkkjNVUFBUvnXDyef8vp/v2ucWtna/fv/x3hj/HuOtqn333ivONed3zjXX2mvv0xcKzz/68G9VBsovybcjCqW+Zl8u3y7k+7q5Ur7ZjVwn19dtlysDrcZ0vdsXhVY3uq1qoxb5Qq5ZLhWabcVELt/K9UWzrxORz+da9Vq9SeXdXF+r1Wo0c7li5HO5Vq6Ya7abrej2FVrtTqPZUZu6aalMs0/VlEvFZrev22oqXgVFS7Q6bd10+5rRUclOR5fRyqve6Mt1Jyam2rm+Qqe/VOq0up1WX6fTzRVy+ttWnnx0qLutELnoy/e1cirXaNBotPTfF81Gu9XXp/oiT5vEtX71u8uuJM0M+uB73tR99rGnxstOfFlUm8WoKmtNlbTaucj19UWuUBTjuM6JuFy01SsxMfp0rUajq4pzOXiUi4HB/hgcHBTzaL4b09W68qvnBLWWI6PqdMviiAjTpW98TU7OhUIORqtb+eh2u+JNJ9qtVjR1tNWHLoxS5m63rTRfOF9X+WBopyO6Y1NaRzS3ldYnWioDlcjTLx1itFpWX2v1aDXqap3ynVi14S7zxn/e/fbXdS/52Z+i1szFdKsYzU4uJNuo6+iqP/3lshiRMQupqExLeeispCVm6VCaOBTl/kIMjQxEQXG1RisaOmAIzBTFMwwiuwqasQ5E0ONEkuJFvNqEfCEqOqqm2WyoozALBokZENJtOa4rRhAHE5TBzCKDoUgZMbRPcWCpUimLMRKqihfVjgpHY3JKxZpuXiiK1RtuNyF5/izdb+/z77jjsZAGCXf5qDdUMQ0q9+mnHRs333pflMWkV73ihZErj4rT43HAAUtj+fIH4vx3vyqWHrB3XH/r3WJWwcgSyKMtPYDWPsXli0Wncc6XStkZVJZ8EMd5yY5LYmqq5utcVkaSibHZs6MyWNExGAMDOgaHY3BoQHQ2Y/bcuSluZFjnSgwMV4RgpQ8ORLHUH8Ojuh4YysoNxJCuS6q/3Vb/JaCChNCViegIDJageg1vp2or3w9vzKW3v+Hs7ve+d11UG0pWB1vABnCX+2Fu9BWFDDEoVxA/SVdcLqeK+tTJIujRUUAVUTVQhfrpACy6z7sciBAeVL4PWJNPZ9QSVUP1/3rx52KfE14Xxx26e2yxZLv43iXXxJpVa2Lv7efHI4+vjqKY9ryD94g5my+Mz3zzkli/bjy2336bOPTpO8aPfvHHmD9WiZOOf1586Rs/icmpttSxGdtvOSc2n90ff7rq1jjnVSfHqlUr48c/vzmeWLk68mJEq16PoUop6tWNccjhO8aN1y4zklatv9W88Z+3nnNW96vfukGSR32wA7Il5Yo63y8kqBYZ2CFJY6PgjCrRYVQOJKAaeZiUp+Mwo+BOw4gcTEONioozM1SV7BkMyjt/YpRtD5RIFayq+m8VsWp0Y2RkkIhke3SWtkSn0Yh1azbGyKxBCRGVU5xUy+rX0o3y1arNKFC3OtxRHLYFG9VVP1auXBd9EnTeBRtCEu2rf+JAS4PI2o23bGLQm193VvcL37xRnaHDudh8bMxqNlBEHcrRzpdkm1piWDHqIiInRMEEM0LW2IzwuRdP5/Mqm+LNQN/rWjaLdJBm5oAq/umaTkFRHzZHjOEeI2sbI67QQTqKsYYRbTotpnWEFNsfVEXxPmCm8juvOp7UCANPXQ1Ml/KpnPIiiHwf6kP5pstMTCUGoUsyuOAmMUeijY3T9ZgzMBA7zBqLzYZmCYLDUekfinIR/dUIkBcKQILOtiFCmu0ItkUMLUgdC+VSFPsrUazo6B+Ikuor6+Bcoq6hQV/3Dw1H//BQVIbTuX9IbciGVIZHlWfU6eVBxVVURnaE+lIdqlcmoFihbR20CQ2ybXnR1rNzFlxeg0xO9hGaJcRz33yi/BngXFafi9aYdrsgUMhPEb8a2Kcs+OrVZ5/W/dZFd+kGFJSkXv2xuQjcanR2DFbmxDqNWOPiflVSactdqHWrIedIBEjyYhKo6JOb4mFZDbdQUXUuL6Rho+wmSEIlX4MoEds/nMQjW5UXAqdXrZAARZ2G3NAQPbhgG3AlaWrkEoqq6zZEu8YollDUJya11RuQ0mo2o9iuxl6zHpE5EzSkNpc/srXTu6idzqhNR8hwffLuuLY6Kp5RS66V1Ra01mSXuu0bzRv/OeuMU7sX/fhBdVKEq8MDks5cIWdEx7zRhersgphUI+ur4zHZGo+a/nWlwDJZUpVC3H35x1RxO65/xpGx13e+GZ25s+PIV39RUi2IQfn49edeGwNSMfl97iAEnfrRn0ZZ0i9KyuvXrI61V3w7djioG/ddA0l9sWDJjtG/5zGJITqqd2wwtS2pyGU/ek08+9QvxfSwBCVmteqt+Pn+XxUSxDhpgTVVzH/GT16ojia/qa0RL6meVMjMkvopDhXrtOWroa5tqZloq0uD2t0bzBurWEFoSLyS7UD1dZ6Q/zIpTk+1CkLLiBgnFegfsXoUZJtyHAX5E4I1Df/LJ58fP33+2TG+9sVqTMNnfzlKMvSomQbr2HDHL2P8Z+eaOfZFhgetPgWpDGrRrNXirHfsFv/2i12iUZ22sS+jchra+6ViJk+0wZznvPiLvilVBtQ+bWi0Fa34xl05t4vOudP3+RIaITXzgIGqCQBSqb5cSfWV1CepmAYgzAuDSR6AwGDl6wUzCAMo5XSi8C897EoP1V47r6G/ExsmN8p5lGHDa5Y69Ik5fTLcdCKvayTUJwfxyluWq3NTcjDr6rSYhx2SunYk0g23/j765GVP/uD10R5/RHZEdke+DGdGwKrKvfqQq0Qo11UzHuYUZXewXTAHhBA+9YHjfS5hj+T05dRWS3QuevNDseiN9ylFA4t8OmwRQuzTkRO9fTBD/ctxePTkUL+JV7uKdPuMF73gS4bbrgxTGmI10IkY8UhxERsbkzHVnIyJplSrOy0haRSTnYExMIHGWoLxv7/8wth5n8uik9886rVJpZeNHnypjmzC3OP/LZqLnx25/lJMxuxkaMWAspw3bFetXov9ThiI0/f9fdR1DUphQFkOIoYZBFmACm987890KwYwOECHDDQMevD9W+nYOh48f2upXcdMYcTMy66CGuaD0OvRM2MKfWaEBSAYa00EjaZeALhx1umnyAatMNQ1Q02V5iFMalWWpDWqoDLtnJijOVm+pIplW0wwxlpIevMpu3ueVJeh+/Nt98XKmC91BEF4yoU4YhupKvZH6tXQ8PtIeZHtT0cEYrxv/8V3JV0RJ2JxHXZ49smaN3U0vZBI5OWuuOMv0ZquxsLNhmPZo+tidKsdpJbVaNblENZasXGdHMnJx5h4errR6d9C5ZK9adU5Y2sausYe6RDK8Zfamr5wdLiXlng6IyNdr19l3iQGvfzk7g9++rgdOnFAzEF3k36XGEr7B8UguQFiRlGQLg8zvBalWmk6wqiEAuy8zVDsvMviuOzGx1RGNkgMos7yQDkO2W1OrJ1uxfy5o/GXR6fsS+EsllVvW547c7p9FkgFZfvuX6dRBz8Ga6vONhhV1JnFY3nZxb546MHHpcZdMUcdrrVjwbyRmDNSjjVPPBEbp3IxMjYU48seivvVTmIOTNYho9yCIUJXR6OZTYMGFwTRbtSUJsbUpjxa1htX/j2DfnTxSvtA+AV5oFmsiGikL4ZUBu0/FMoarnWUh/A7xLA0TptBeNfEoRoF2aOCUFbyKKUzSBIjUAUYR96y4gowVurFsMwqAcEEme3M5XDchDqhEueN0QpU1OUhY9SbdF4MrVeZiWtiPC0GqKPEGSUMCMrfEmNAUFv5ucY1aLfqkcP0Sght1d9t1oywhlBZm56OWi0xKFO2nEaoUppvYawU7PpDrv57hqyKunSEwaKhSgVVG3c6I2R56sEogcrpoJ48Rk9MQOcxitiagoTABNGes4ZMZv1mjur1ocCqgbFJFrVvg735ohjYYssY2nqbGNthuyjL2+/N62a8cvKbZh1Zz6jTcdSdJRH65KNgSlKTJEAHGAEkGSEKzn7W6ad2f/WHDeqMhr1sNt+VEcPQJiMoY6uOomYeuWQ7sCt2BIWwohhbW70iSho1hvL9EQtmRWXuPKmnUKMynHd8+NaoqGGZm1gxf+to7rh7ZoNwM3Ix9csH7fITkROlpeO2to3Dwfvkc3eFzH8IL/nG9TH52AqNnI0Y23LnyFdmZ4zoxt2/+7FRgxOZkIPdSYjr2Da1rTB2FHUvPdagJFTJ0axNbYj1G5+KIMHC1lwH0iiJcOZDPa6LajEY4rlWdHYmkZFg6O6R2Oyucpxz7CFx+MFz4nk/X2cUJBQV4tTrL4ldN9RjiY7Fk93Y7Te/02iHQyejr3yP3Pq3KDwhZq4sxic/rZFutYRx54RHP48w/0mYtc1W6UI0tnOjMS0bNy2DXa22Y/tnnZLSkICDzlYL9QMYqT+oGnF0rSz3ZZZm9UMCwpDNRwpmkCeG5kTSfZYVgK4DOtUnRFnLkor5D2fnjjjuFYfFyMDesaKzLqYmp+OvfeOqWPZLLmKxW44Vq9bIXlTjhG+eHy/88nmx6iF57WIOzaJM2Iq6OjY12Yxzjr9UI4g8PgmKNtyeG5MvpTI/vK4W1y5XOjFS8R49Y6PF+Mlrt7FRH6hobsUElsSsG65DQoc3vTIt7JvsTk79G5RdpCw2z81lwQxiKSKVkU0Q7oalPnPknQ6xzOoWkDazYOWR1cc+2P7YiHbj4j9pHiVX4MwXPSsu/swfY3H+sCh0pYYy+LI8GhgrEmQ+vrLPsVFbV1VZyovYjFCGWZhSlxq86KyddNZsTgTn6JBhCw19MaDpTVk0Ld2qEP9+IzN4BJfVJf/s/slWfO2MxaaPUYuemm5dOejaKwPuixtXPpU1Y9Qvne0LPiWYQcSx2F6WszQqAipiUkUqMCpVGysnzqpON8w5NaxKaUjnJUfsGD+69Yh415s/EX/4zA/jacXdVbHsV0cuvYzh5nNHYmDDijj2a5+Krz3v7Nh2B3VCjG0JOUgMX+f1793fEv3Kx27TCCJ7UWSoT1LuBbmO8cJ9VKfCm/eTe8A8KkPR449uiLd94a44/Qt3xsbVG810MwFBmk5d9/ruviiQhPnQX/MFPvjPpjZd5F/Oemn3F79ZG7OH5LkWKhqRSnb6mLewtDEuY1nHnohhDNuMKsxtcCy9xCBD3n58IvbYpR73X7Ux5u60ffTvuIfcAwy7fKpSN3ZYdbMb7kh1Hl64OPJzN5fBl3x0z7A/seYJL9TLK9G5oLnaHBtoGPD5E55mYv9jOP7jv/UsHwPcrNY0zMvTxwgz8RRzk6MoRuP/MLwzcc0MNn5Qh7yKE6tjxDZJxlpqXKuti0fXXGHe+M9ZLz+l+9vLJmJMDl1RDJKT7mkG6ye451Nir6aPadSSAfNcRnaq4JGsGM88dPsoq4HbH+mPY/Yvxfrp4fjb/d0YAH1C5B7btqI8OhBT6sTda5qxZGE5Nkw1oipBMMTDkMXDEUOjI/HE6nHN93KxRuqC+nZlSPG+u0I3RrWR+TIN2ToYYl8Ih1G+TF1+ECpR16jGcgbMwmNuyy0hnQUzz+ZZVZBqsdzK8kefPPXBQkf4BJGMauti+eqrNzHo9NNO7P72j5MxJseuIF+m08GnUOfFHMFFxlHSkNrBFFYHGfoTgjIUaU4EY8vlEU1NBmQnBmS/5FPJPciV1cmSCGOaUu6TFy5EtSejU5bzKf6BHjQBRhnmuh6Slz45jYrIw0XFJGWeZe2w9bxYWOmLX197v6YUOI6aGth5ZAoB45g6qJNCDkM3dsXes9K4hiFGF0M76IFhqlsJaqepAaUdRdm5Tmt9PLk+LXf4z8tefGL3N39YZ0dvmBVBHb1J3bRsyJSGQlYLc6iXGMNcLDFIHrWGx3xRTGFpQ9OTYn4w+jUd6RcTWenrY2WhqE5KzVC1Pg4cRpZpWUBTm9gHj5o9A8m9DkZhL5mqE173ARViiFXGTAE5MCE7Cw04sfZzKAezKKf8ac6VkJMQpDQxvyPmkD9NPZoy2KyZrI/Jqds2Mei0U0/o/uwXK+iJpI9HrY7nyyHwyV9JCOGpBSrmBXimIEXdSwXTkmsxGusf9nBZUNychXtrpj5X9UiFhJICyFkwH49QzMmrc9PRra81emCUuBPnPVeOoxiHXwSf3vPzW8Unta9O0NlvvOZIqU/ysPl/3HsvEnroZELI1V89x8LywKEyez7/A+o46CJPxkRds0BmZ1F1momSAhPVtBYtlHcbMt5yV6bTc7E0illaydJjnKfE0Ym65jQq5CcFHXwKphY00NKRIEs6E7zusu/HZvHX+NPLboo95y2LSvMGqcSknLaNGrInY+4hz4rBxTuKSdvFwIIlMbLVbtHEflSnozpZjZMO3i52Wrwo/rr69XHLytfEZmMj0XzyIeWZsp2ZWL8+BgcGYtbYaIyOjprql+8/qs5rDiYUMaSDymuvu86o+9THPxLXXPQWI8J9gBGmm7NQo/74XvamInUe0OBUGRQoWHbVqFwoeIxzMIMYKTyUMzsXk1RSGcUYnft4IiAXvCuHytCkkQ5GUDZCTMLoFVXxguF6FHc8JD73L7WoPnqTGVOtbZBRnVAL3Xj/cbNj712G47MnjBkBzVp9hknM3b57/Qmy593YfsHh8cNbX6JJY8OTxvqURibl/cK1j8U3v/mt2Di+Ir5x4+qYlJHGprTkgDJxZcj/4jcvi8aan8bZr32DjbfRAZOwMTrzKKPbrqnD4qIMcklmAmeMLnuoF9qVQf7bpmHeDKoLMfk8HkFiCkzI6c4L3qBGDLQjBZIskUwqMIlnSlI9nuVjT1h4wn2HQY36pBzAKTPkgt9Nxr3L1CEIkQ7Vpic059GsWUzwY2oJZ/FmL45tRl+ha4baetQZqcTAVm0q5le6sddee8XDj6yJ/sGyVIC1oJrsCwjSTFw0PviX38ThR39Y6GW5gtl5bYZer02Ddgncj3sU1wcjVC6Xa1rVy/3yASt5zS2tXQ6Ziomf4nhfHk8y81Dhtg48VD9XcsWolYxYhip01yNDbiBqncFo3HNFnPrBdbHByw5CR2NKQy4I6vOEslFtxet+vMEobVXFADGnMTWlOVQ9XvK0C+OaBy6MC286OZ6//RejqjiYU1f61MRULF1QinV/e3msvOmMGLvvR/Hwo0+o7WnZE6FDBrgpIf/uj5fFby69zEu2K598UmSKXqXBEAsVgUuwFryAwDJvuSTGaNDp47mY4plzyozDFgez6qTjnte9+OLlNrhMIotCRL98GG8eECqamk/xSFrWWRUwgqWlDY9CiuPBYWvyAbDh0a9/9hKvADCRxbDLBgviEzLAqkMtkqc8NMt2A6PMM+DqZGKkXX0dlf4BdULAZ2oggVXFLJCIDUGgEM5IxE2LTRZGAmsRaX6IG9CQEEAZTywwBzieFj72VtpQZrAxbSBLDMQuScVyfati9eoHqCZDkKCGgqG3BfkBQ6WGfJHpGB6oxrDOg6UpWXfBFRWTSoGgTkcNMzwKSQcdvGdsvsWS2Gfp4T6W7r/LDPSbOGO6jmBbzEAsWTRXDCtL+kqrVW2EG5M1tVuIpfvsEGV8LFQUFZKEm0JJU4jgMbHGeR1q035M8l2wPyBZjagcnaNT8mekDXn5Xgn5jGBigjTCCBLNbH/J4z1LDTvEoxlCNnwoybntBXPplBOeq6nGMgkD5PTF8JAyefgVWsRiHoNMN8o65NTYP0rLIt6koOu05IoLAKIkQVAG4GyTdA8SyQ+AqJZ66QnOoWghTn91xlTKLoAcohSQuHqkDkA/o6iGcpuOpCrhe9lM1VmW48oElwkp5oCBYGpSKNIZQ0wlfhytCvqhVVFcMwDBPGVwG0OViVj+6L2mKrFKpbHbfeJ4XpwvCFGsB+HXeLEEQhi5VFFHTldvmE/SwN4orotkWfpUHhHsxfKe/iseFLU96iTXAGQBf8+hGNGEhIQa2RMhq6X4pu5bLK06TgZZI5uRw+KWkJTWmrFB2BrWlJWf9pXO0iv1d6ABe5ohqS307LWrfDKYbiZrdBPirMoIwOoLXFMwl0454ejuT3/2cJQHCuJeLmaPyHAJSUi93dGIozrGpwtRbfH4hCIJPYifCSd2BqcvIYC0tKbEkiYB4SEpyvYQ5JZ1kx6xSHISiO6UV3lMZbI/lJY91V9EmNkPVAGUIP3MRtGzvOrCDqmfYpbmaxJcMs6qR8ihfFGDEHkZeWmvIDtkuyYgTExM0pC058l4ctVjmxBEn/GMi5oGFHRuay7W7WgqIZUryaNm1wfqby8Uf0kUI0G4j5ETWqVgsKYjG5Lu1ary4AZodJSkJGKjBQk3G0gaNGVSl5Q9bcBeya8hjQW2lvKlvORhMR67llDE0dV1QlCKq8mQT6uT0zL49eqk4hKCSMeG9uersk1yS3L1WDBvMLZfsnmMam74rCN2ibNOf75oZQVD3GUUyIK5dNpJGsV+c38M8jQCRsl2VGRrvBguDuCdjlfbMcnjEhUpCC1MLkuyPaVyWqg3MpTXj6V1bkvSvYU4Rj2kznY8BOl9gXDWhCSkUp48ujNVHm10T8A2+gmIoMHKo4drYKU2EDnZ+iQ8hKKCGpU0srk8cVTQjn55x2ygID9xlGRxkHoazbyfJtMeDvLcWbV46OEHzRsjKMGemlShinJJA0w7GsxldF2iU9LlvPVVnBYiNDGxh9pz5T2qgRY8WKWnnRk6Z5K3PWiBGuwDM+vMLhhNnLFnGZJkX0inLBtamVQaCbKTjJyeP6l+P+YRCu2XYWxVhuVcdmuYQaLZz766Kq+zjbKYAp1spoC7+H6Jk5QTIyXQXjCXXnbK89q77rKzXBJ0GH1JTxPEU/VVlarDthvEIC1xFBvD4Z1i2A+krkbI5ToUnKa60Pb0RBWjSAWpjm62oM40gZBsAWjs2R/F0QGdE8oU7w7hb+neip0Cedhy534q2D7BCB1MelPCJroSWtW28lE3qOY5HH4du9Leet77TZz/HLjPbjttufVWd0OoDtHW6RY0Y1MjAneuO12v+3picqo8PDwsaPatyxcKLUFUR449xnJAci35Fm0xuSVJtwrlckuVt0VMS+23up0c+6ix+RatmKFyEqKgV8gX25PVqVYhV1Sc8ue7bUlLiqJBvKv6/Gwmr3OrpX7h9rVKarerOYK85la31WlSr8roLP9ZPmFOM9K6puuirDU5OSlcRWt6erp1//0PXbt48Rb7lkqDdfWxVSppBiqV6Ey1W5OaJhA0VWktX758/QyDxM2+888/39f/Wbj8D5e0x+bM996ZlatXxQ477VTYZZddegL8HxN+95uL22OzZj97/6WHXpZF/dPw/ve/n74Ze/GCF7xglhAyt8ju6/8QFN83Mb3+toMPftbAihUrYt2a1TtPTk0NDoyOTuSazf9xDCr1xx0rHl998bzZ896dRf1DaOZy3e7GjRsuufLKtWbIkUceOTinv3+o3d//Dwyqbly7cOkhR9zym9/9bva8efP6Ub0s6X9sWL3y0Xvmzd9yp+z2n4Z6vT71y1/+ctIMOem4Z7PwJ/3PSSfl/bDAI3uCOZJD1ZRBZP8Fg0DTjpqGM1Z/WY+W/WnKzrVkq9DXZiFfkI+mmbgskZxA7IiMnrAmu8HcR1Zb+ZvYiawsPj4OY58GWx1yG+TwaVDjPQ7aks2R9cXEaniXMYq2fLyubJUm8MrS6HYHBsqtaqOhyrttuaztvnyereztbjev7KK0m5Mtk8uoUa5QsG2kGp6/ySZqiGTka/fpL8OeTLnU5pd/uPxPZs53v/nV7kc++O9RbfRFVdXXVbwmXyOtlabRCi9Zpt6Wn33TfsDPSOWhP827eDLBtpPkQedimikES5seLfCnYAgjkfrhUS4BkThGS87E8aiaDeceAZWFUYhR1O9oMPTjOatO/dFIl9apYDD3zNp7jqxmaBIJeXEL1KSH9vCOfTxu3LA8dcCoySk1RD2deNGJ+8XnvvxNUxMbNoyr7oKiyxJJWUSxWM+EVHgRgaw183SDTU2lMov5/eKb0nNFMaTfyyNsf+srlsU4dajAEyb8aYlYdRXKA1HoZ6uMzmXl7x+Utz7g/UbpSFuCi0ovlgddF09hqa/P9fb7yOWpg91q7FlSXWxFljGh/nyhInqVhycrbKSgDNt7RWcup3K67rAnEcbLicVd8V5ENoqJTnBPH1mP18AKW2B3xBc//cnuJz76Db+f0RBzmuI8wvj4R14T1Vo3PvTR70S5v2LPcr/994m5w62o943Zlbr88mviJS86OH78qxvUsBoRwtjBkTwLSRf+46tw0h/7RfxXXnwYoNFDjgTr+Rxni00IGRsbNRqSQyfvSqrGGc1AxUECEqd8p6Eb5+vE6lVrY/bYiBUlzdHQJJ0VQVxNk9282sYPrE9MJPSRR77AsS/YKb789YugLuLfP3JB9yMfuUgF+2K6lZYk+gU93vBBF9jdwZYWOi4/RQ2J43l1SlMQFtHoOU9ZUZ0cO+WFNha+cAp7SyAcTDVAYrpPjLKKiROnnfVcUZKL3/7imjjq6dto5CjHj39zTYwMD8Xs4f5YvW4qptevjKftsCg2mzMcl932pDrTiT13WBC33bMi3v36k+LBe++KNTKjV1z+51j2+FSMzRqK+fNmxeOPr4m1q1bGlvP741WvemV88IKvxkZpS7vOGldfjA5tFuvWrTXtmMDjj9spvvjVCxNzvvCpf+++8z3fNnPaIpSFI3bPVwYGY1rSKEmtPHjLZrBqqImZOq98dBxGiP3YmLTaqEOosL3wDj3ZH6fDHKXpGqSYSRkDTQXXGdBAg22KJD4yOihhJNSkBwKgWijBQxYzkbgnzIoHEkaWkL9GyBmbNZrSPb1RduqR5z45rsnrFAv16o8SckIL9qmvm6YZJ528S3z2i9+CFGjQ/ArGIHnpXVk6vOWceZ6YzhkaiYHKsPXYz8Gkw2zFYwse+p02U+mwncAOyIaofEF2pFBSOfY7syda92z+LA/Miv6h0SgP6npoOCpDQ7oeUdyIXzUo9pOHeO4Ho8Yg0RSipfJTtU5MaWLMXp8p3U9MNWJysunzxHQrxjc2Y3yiHht18JBzw/h0jI9PxfoNjVi3flromIo1Oqqam2JrmFjzUJp33FilbbZzUdcZVBP8t+GJmS5loDYfHnHnB1Vwm5FZMTYwGhV1erB/NAZLo2KSjCAGW0Y3vfdQEhPEuALMSExiPyKPotlzyHbf9C4GzOAdjIr3OKd3MXgvg3cwYMhgVNgcPjIUlZFBx1dEC/lLSusfSO9jcF2sYMDZQIqBToLyY26uNUCwipmTgeYhZk73rHN7UGGduVCOcgmIYj5gUEHWSzP2jg7xoKmRmkfsM8zpTciA+8ZaMwaECLUUo4PzYtGshTE0ODdGK/OFqFlR6Z8lqcCgNDJADC/I5XIsiqd13oKYWaqw8zV1RJRFWf5jf7EbgxpAijBoWB1ll7wYMyBmdKbXRHtydbSn1hhRJV54g2Gjw2LmQHRqUgPN5vs0q+cJaVH1M8px5gHAwYsei0O3XBFHbPNYbD24KqFZDGJjuHebZCMwfWx3ee4vc8AAIk2R8yBG5aWuOtQXDxQKZhHPrJn1YiTY0NTUcDzVLEYthIbC7FgoCU5UBdHG+phoTYoZsg+UpPJSIe75w7/FPX+6Ita/74Oxx28vwfWJZ732i5YgEr36c6+JVn1jdPr65W/hc7XiFV/8rQSC9PrikZ/+e7zvO4fG+S+70oRtUNXbnPAm2x5sRPOBDVHR6KhexO8uenU8+5QvRn22jEBezJI+XLL0mxYQGTCN1HHEL7bRNZ1keb4hx05uhUYjG13ZGTMgh/MnoaozslbKzUqA+JAFI6du46YRSA20lbEhozYtA7iqVle01Cw3Jr9BdqEyIvQgsYQav9Yk1aLSx95xXjz4ns9F9YFnu/P4Pn4NSYeqi9U/fEtaEsmO0sBIUiMdjXpNEpT8BtqxcK9qNKpVoUftWQWz9y+y8Ne/3amOdYWYzMcR89m2MnnAJ9IoqoPlYxDt9y8YUXnFQIJK76wJPY5PfhrIwueBQagYoyxbaQjJ5rCQDJwk8pokxX7BKY1SsnGxfroRGxsbNbfQKKEO9JXw3RmpMriqsY3jE3Hxq7aIT33jVzEhY1iVCgD1Qn/JtsXLooObx/SfPhaT3zqDuYsZjKGGAdXqZLzxeT+P8Sc3xpz5OZWfsl1C9VAdB40in/3wi2K7bRf71synDjGfd0iHFu0Zi954byzU0a7WzRh2l2D7eJVg5tUC0W4TogOV8rthdi/wtRhxxSihi2DmaKbjDitWhQtRE+wK8jMaQsBEfb1GBh3tDVHtqJNiXu+dC97g4b0GFt03rpqIb5/+vSgv+blX/4ps/FbnMYIgZdaRb4/2hicjf8y75IDVZGuyF910VIWcL1x6gobX6bjsW2ucjiFmhCsNZcyRRF9/3k/iL3+727cwpSSDz5aajkax6lcP83sXD/DeRQtXAeYkOv3uBfRiaHEt1EfvmRZibG+sktgfpkcsISfVMoveeM6bul//1i2IQxkYiQoalWQUectPRpX3LqIkuCWz5BECYnvO3SuP2yOGZMMbml7WZTB/8pdJecnslk9wjuZkPGvn2XYZeF3gnvx8O5a0Y4mJivsu+Y4qThLc+ehTvVLHCiVzVepcccvNYnInZo1IeKVZyiv7pWGdx9PMtxor/ua6W3LIqt1hqfygbak3RrFhSqYjPfJhCVd2T3He6sJDApZ9WchvyeirjdeetXV85NNfE+sU9tl73/Nv/duT4mzipjcn+SyOKo7VnhY+tyhld1hxQNIQXAkw568Pro+heSNx/2Pr4qp7p8VYFvHRbzmDQhl2ZZvtFsZUQTZm/paxdrLhckwVvMFK13s+fc/YdY89Yrd9nh5rNGVhVz2ygyHYzi0WjcbOO28Tm2++eayZQsI4gskBnDtaiG13WCIBzop9990jRmeNRG1yQuqJN5+mE5KMyuAEaipiR1EmQowvSIXSRwKURQabB4T77zMn/nz9Le+3WtVl8a1nGCMipG1+IV//MKJNdlLJyvmhngqzydF7ffBiVS0aeeUNj8Y9y+k0hHtgMXNBKJC+4b4N8cCT1bh7+QYzn/fPmb1DFTBeOZ2Lh9TpB8bTSEJ5f0FB3jhPQta3KnH/mmbcs6qu+uiMBOm6c7F6fTP+dt/aWLm2Flded0/cfs/K2DAlhrhLygt3s4MTUEWFivLHsEvUplujue1+kymzOXCrgnHL5kEECqS+p0bEdDGHoVXetAw4W9WQitGFkVOrvSlBmjNRdeokvrfPivOaowiAmIxeHekRD0xS9WqMCSGzeiQrBI+OxcAWW8XAllvH0JJtY/aO2wuVIh50QyntQbfKtbEhdI/2aTT9SX0xEQgeWhONkKNI/yWUxIOChElw7GkvPrN72dWrLGFG9ZZ6wFt2OaTrZQEZXhahPEKpMF4wEoXzMsqd2ngUNLfh35AILu+yk5xAjVQ2mJJMUWrz4M0yWzCgL+5b+myl4ZiJmaK4xsO53z9BN70MVThmvpcs4PvYTjvEuVvB6H8Mx13wc2+SYhPm5jsfrBgEKpszvjoevuZPfgSEnWnydNSPljnrXvlzyscrTOmRUl0AaUa+nR4mvvqVu8T7P/xxi9cLUoaf/vF6EZ4jIoVzyAKuo69EdGXZkzoRktRGbivH02qL4qXP2yl23lUz38+vUOOSqrIVVNdpP/9WbD/eiMUbG7GV1Oe5X/2MTIDGCdVnpH17bRRWlmJkcig++umDo/udtYpXy4LRiQstv/8kQFDErCUHx9R02+9YsHk8X5mTpSvMFDdsjEYCy5rEkayxLYYl9BENNEMCgVXE8QrsokpBmdWZIhl6DNAJv7OryRlGjfgec8w+MaEpA33PX56IP60ZiTGhZVmhwZsVArgcMf2746FH/W7F8V9/X7zgC2+P2x9YrliWB1hi6foJ59Bwf6xbM6W6NeLpnhYgXaKIl31vWne9bmXBpKQ4jzpChzslQwuayGA69R86TbJMhJ/V819Z+V4HD/wq6m5JwmB0dH4JjGDmsGUOSqmkopjZ6uAsXjuyPYEB1IwvlBadCDSclhE6seUuh8e7fnNG3PW5L0bza9vG43kZTb9bodGqo0nsgnkus/zh5T7TlkcNdYaRgvcqeE2Ac1MOHWcetmF1ONc3aEi2pJ8STBZ0qTqGYw0c3zhrcXzpjK08VG9Cdy+fDkepn2IE/SAedOZEDztW0SMzUukEM4edU/BqRLZlSCNIWQQPyh6M6Zr3K8xN6hZfaIdOuYMaSiG6uOVw/OTzX4rK9BaxX27XOHDodCFHjldbdkv42WL2aPzomafEvM3mxc+feWrssN0WLsfWu4Y88Xq9HVvt1oyazq8+5hqfW7JhvCuK6v3wtcNSdYn3qcF0ICB57hIuazEv+9ydcdYX7hJAEgLoqp+mcq0RyvT7JjGGzpgBWZYUZBcxK75SeMZhz+0+/EhBaGGar2mzcnbaKiYDzCandao0J1WzSy6GMfwxDOLg8Trk3JHhWHvzwzFv/kAsWjU3Nh61k/cy22CX5Q5otr77ajlxYnpbDT+2234ejov4QmI+xn39k495lMNTH50zP3vpth2je+4RF2yXiH1qYMfFCRf8WhLnmbtUcWpKxjSVwYexMWYTOE6g4zHGOIxiPAYawfrcDPmVUezyIECIE+rOeMV28e4PfCIp19KlR3VXPl6JYXWURWmAAU95Ob4r4tfrnvfZWdHz5m57txqt6FxpIA7fd5Ecs0I8uToXB+09psaLsfpJjULK21fsxqzRyZiz2WgMyouekATnzeqPO56QHREzYM5mw33+bM7c4UqsWD8Vi8eG4vYnNnrGjF2QNJJ/pQ42ZXAZUarrNd+DAYqDCbxbin2qTbKlRWoq5sIAGJcYBpN0zS4SjUo8zehIfdlDyGsCQ3n1mPXlTiPO+pc947z3fTgxZ7/9n9ld+UQlRuTrhKb20kLDGKQ0NQ8ZFzTTh4xACtJmUSt5wXjAPElgtl7KD0S/phv9mveUNRRrNhJdTTvGZkesk2+UXhVQX9lFL+TAYFUWRTEdwww1aEGyf1J3dQpb0sLdV4crmomPr1mnjotJ6rT9LZDBrjJ2bWiOxb2Ns+oj3lMFMxHUwGAYIsaQD9tkhFZld1oyJ7TdjDe/af94+7s/mIZy5iBT4vzEJM+Z2LSE8dO8RYU3aFJoGwNXWaMVDL3RUvYCj3lmewmblDpp20mjUZXvMqGzJqrN6VgjNHQb0xpFpryzna1uLEuwr48NlnU2PbEdTjT4fXKda1NVb6erTStN+dmusu7J1Tqz1Zd72gQJbFnRIbq9SVIIgX42RHkrru+hUdYGuhlYvKacBgQ/jRAj+RLcBDygvzBFwcjZZecDu4/I5mAH+DBZUZM6tuOCmt4nrNK7E7IPuvZzKkk9zZ3kOE6v1ag0pcr67NdstsOzYkD5umwBU5luvhZDW26rs3JIlRrjj6oeIUf3PAhsygk8//h9hSbVL3m94/tXeVnVEhZyJjZOxo/e/kKvtWCA//1bF8cV91dtQxBsVfbm1ove6TQMwuMrn4yjzvy8BIex7tkbMcyqBnqSkNNeIw37MEvMYQLalmH/wLmHx9ve/YGEnDoQzYY25lkb69WoqpC3smaSYMgG4pzRUypOK/vS18mr44rX3hEfOuSaWLz5dDx+y2ckBV4PmNbIMxmbLT06hrfZIUqbbxcD87eNWTs+w8gBDdXJqfjBW46Pm1e8KW5f/bq4e+MH4+uvPlrxk978zVa6337gtBgZHo6R0dGoFQfiTae/UEgReoQW6rjlB+fFN778+Vi7fkP88fLLY2SEdyuSMba9EbqZlbMpyxuf2CRq9LdjYKjfa0cwp8PmUKm0d5gpmDn2jhn+xHU4WmDcRvlhCrATI8Q2q1baBE0+4EyjjZhT6cQXL+/GIftuEbHmNlndZVKrjWL0pKQ15Xq/+oLZ8Zrdp+LVO6+lSY8uNR0wCYkvnrtU85qIo7b7go0vKsZ+ZZjH/eDIvLjnD3vFgqFK/G2D7JFUEsbYnij9ZWe/Jh687Vvx2vM+YxuFUJPqpEkzqmUnzyqm/qhvlcGShQ0IeLkEPuQL8rEwlgpmDpxN2+ETeniy2YbLqlQtJW57WOSbfzAEBtEAW9GURmwXtSzH6FDZi2cN2RheCahVN9KEwxXLOrHvLtv7ujFdjYbsCi+O8Ax8n51eFDssOju+c+MLNQUgXsiBeaBHAtt3712jttm34uabb4wlBTFM9oyXStiKi7/Emk/j8Rvi82/az4tlvEDSafOtHzGGPggt2BzbJWgH9Tb8vGmjoVyDBBtNyjIFyRfqMUf2Ny/pJaOls44cj1tRNQyYMkAA91j5tEcZg6gDFSsMx2ufk4+f/urueHClhlV4ikGuqYNVkBNx5k/Wxv1Twz5j6RpSubpfO1JHRfwt1z0Ql9/xtThm2y9q+pAMtRmofKwknn/m+njnG18VT9x6thgh482eZvYJMkqpPPRtcdjHY9fDX6n0hOqeOnm5BQZlJoL+MU3pivb+ftlNAaPdkM2UxuBaCB8ONshbLNi9u3plITrStZIcMq/iaQgmY0uebtpgIL8H30Zs9mNgcdgLYzK4rellqhD0pZn7wLwdVZZhmiFb6WqYhS3vPBUB/SNz7fBRPyQwhFenN2by6vN3B9lD2HtBDXvAGzhWdeXyvEzTDds8Ccz7GJXE5yg8NVAZ1K7mVUKGbOwOwk/qxNNRVnH65aTCMDZ4p/UpnsK04r3vfEGc85Zzk0GmSbzDvDL0l1oxXOEdiXoM9ddi1oC4W9CwqHTgiGrhRHkPMGvKQs9hRz43jj762VEcnC+H8sDYZYf5HtL5JhdnVvqHZ8+N409+rq4rNrLYExvcDD3M4vkwRVEMr08x1GOMeSeLo6bOiEo6hp2xrWH45lrqIgbQKdRGPdWEpe0VPqYUoBy62e6vDHIsxQDdo0ayXErKGKM45o8IhOVcgpGzYP6u3fXjkrq815GRTgyISktVwzJDd11TicnagOwKjzJAgCSE5HlvVGdW7P1EQg16DoSDp7Lqp85c8wRAxGazgLTqr8ZVFpGz6JQmtMqjv9Z50QJSbAcxmjp3WsyuQYDiGSikHuRBTZiKeKKscqgRo1R1ko8FaFTziMWMHJTBhIhBObMsW3iU0qCiilSf2u1rx/veeXy84a0ZcvAVeB8i503OqkQ6CHRtmlSYx2ISj8onKXjIQyIYO3Gdt12QGu9g4qEm71PDJXovwryTHYdQULeNYMc6ow12Q2dQ5PcfZEgTqsgre2PbomshpUk6jqaQwjsQSBwPuIntU4f9xp9Q3dsJzzd9cECxjaAH+loqQz/yOvgUBH3DIWSQwbbCGPfX6i4h+i+SEvfzmiCybjsgqz00KN3XbEImyFy33nbxLAVDjBwNZCqmoUxqQSO61iiRUxpPoHmdqY8ybNiW3bEawByrBV4unebMm3xJfXj5zWcxx68CMCLBADG0Q8dbiuPwlIDRSHEqz/tYjHw1qWh1kvdPGRAYsRIjobGcr/soFuSUDnZjoIJ9K+no170c3wy9fOaLYOZ0sNKljgyUIoT9juZXPD4tygqUpBI8B+o5fPYdsD+SFsMgX6/FZZImiRkhgw7igDv5sQHKJxVQi+5oq87sWVJG0u54QoOZZYala7zmFAcjeZOPeNAJYkAgwzVxOoRU6prW8D8lb5ozX26yC+KONqPU1xCtNQmbd7MaMViJOOuMo2PHnbeOF590mFcR6E8nePqa9N82Z2xsiaAjVkhvyxqReL8cV509OCxGN8SctVMiQvpM11ncBXp8sphpALaDhTCcJ77yxIMxPM30/S81IYa3xEx/WkLl/aSDeBCre9sfSNF/D6OMUpYi55wkLcKl6oxQdalXmg8hALKCehlh2x6ph+7ZmYb9IA/2Co2oyLnr0znNE9UqdlMNt9p9cj0UoXba+EJq9QPvekm88a3nJZtDR7zTE4OlFvlwB74FzhyvZWPFjQbsi6SA7bHNwdrrbPWysyXVUjniklFEqkkl8FTTGzCgAucNdcMXIR0EgJBkk5wmNODRgg5Ug1HKI4scT59t1xKylCg6GXXENB34bG3sI4gVxfk+mIavpnuYSN+wjTrjrDC6YSYYHDSX1wCTpg+IL/7t/W/r8lgGleFJA8+qTLjSkDhIYGAxGvQPH6bMEwgmn4xCOBkKvLLsRyIKRh6jGOmqtyXGswQBaIiDjAQOoUzpadKYJGo0KHDyKKd/xBlh+tMzmNCFqKmL/8m5o14dqjzNl6gr1dlbG/Z0SYfb1JnHP+RRDc4/OjInXnPOm1Puk084Rh42TFC9KqAMHTlUPGfgdWq10epW6/WC5jD5ATYeFQvrRHSrVCj62+1SK3tPqp73IgS8TlNsa+VLBb4Fr/S+lhjQkorIAHTbYiacb7VkEAqFIp9ubU1OT7cGKwMadTtOz+fkdcntTXnzMisNXcNjvi+fV9lWS2httZoaLqRP8hlbaK/bb1AUGfOAWPiqNVsTExOtbrPbeuChB6/dZtvtnsZ7EIVCp1XqFltVlS8pc+9diAceeGA1fDFzxNX/5XsQP//RRe2tFi+JyYmJWLNmbZxw8smZ1/I/J7z//e/v7LX7zt0XHH/Sf0m78nHq9O2zzz7FBQqlbhcH9R9CR65ko7rx3h122C0efOThJZJaMd/tbinxPvo/7R0IIazvsZWP3bvF1tvu+F/R3i4U5FrVn+g77LDDCmNjY6NFP7j+x5DvNJ/Y78DD4uprrlrI/f/09x+2XDD0xKNPTC7Ibv9pkCa1Z8+evWFGlT7wrjd2h0dG4qc/+Z0NMq8zNzV06r/uUfa04wEbRhyGtGd8Cb7O8xSzZ6RtI7FjsmEylJhVRTKU28h6KE3GEUvrs0voWqDnHuPMRJfP83nrrpqgBs4Y496o6qcNNr4iTlUwlYGyZIRxM3SjBP5RPmvGgWb9opwHFaVyD9HcKlBW/52Rf9Dha5fLMpGBSxfDcKcpDaMhPHNcRhuBe//3Pe6FG3UadHi4UsMz7ojz8seNOm+qw73x3nBuHe8jo9lNpji+kuONpPRT8clVox/wiKLUx+qEvAKN5FTnkA22DG4vPHa/+PSXvu6qCTMX7xd4RscWxBFHHR0vPeHUkK/q7bkNzTfZZMkDAgNHswnW1OxPaWimTZxKvAHvx2ajA7WqUdjQA1ISsK4z4JAJHzMRv2mENsCUh4A3wM4Qvn3khx2KpwyBR1s+GGhhMm3Z0rJhC5r46ysqFTkqZ7poM2snVeU+kMatL3sJrtWi1DX5dYj23uqIc7kQvi9ulS4BjrIDHK8m+555L8M/ggQs4h15qVY8seAQks7KrXLkMeVZWqoXMrhnNpdFmzIykx8BmybdAF6qpBhPwSuDAzP9wqNKZ8kMJNEXVyC+avLBchjtUA7/nvraOk44fu/40te/l5VO7Tuc++ZXdRdssV185bPf8L7uWl3dYPMtmsuuNzWDReIlZLQcwnBT/A6KmFlkKcxMTVWywEHtinE81gDg6Ub1URDfXEzPrAz/kpwFJOV3hxTvZx7yW5mc8MSL8nbxVJUtJJ1UnP6ns8pYrFl500L92bUuTA9sJz9nBIAWcjYdBPLplFKzgMRcd9JaUrlP1yQrtwjzPg5dAxykZ3oQjgJCxRpRlij0JOVQ+0qjDEBx7W4vWXuDR/lYCrCbqzTaBWhJMQAp7ZFZdYk3rllR1IOM0izSsZYLbIADqR5GG81Uq5q5mlYKUofSDOhunPCi3f1miCIdrKuEQw58+vmDQ6Nx1VW3a8bJsxpePuiExrbYb9/t4vz3vSm22Wa72G7braI6vTae+5wD4ty3vTLuf2BlHHLwTnHSSUdHvbomHn+yKksxLIKm4jnPOiCW7LhL3H3vg7H5gi1ip+02j32e/vR4cNmKmL9wQQwNleKt57xEU+Sdo1tfFYcfsl/c8+BKP2Y1KNl6zlyEzqkv/j0ZdaLrBUJ1ny2jbG1ly6i3kLKWm8XZEvIMm4dt3PO4ll1VmiVnD//9nUCl+ava3FNOFu7M150SF37wTVGbMxR3/PUBxSu/LODIyLAUhke5owau6RR9Y3PGYq89d4sTj31G3PPIyqgMDMQuO24bvOrE79WMjLDlfijmzB7xHuKBwaHgs3hz5s2N/oH+eNHzDo0NGyfVxmBsI/6ylF8ZGIrBoUF/65n1Y+ocVLmB4YGo1poxa2y2+DcsXg/E+955Ztz8lwdj0Pn6o997mdUOZQYqMczm7v70DYtplYVfhxx6QDxw/4PxuU+eE2edeUJ8+6sXx9P33TKWbDc/xsc3+JutPOIGxmnSFLHjTnPjlttut6tMmEHR217/iu4Wi7eTG32hNYtxmCGn1ZLAZEXQCjY5URmMZqgalDDY1sablnUxs6M4hhy/9W9rICuBVtAM/5XXFkk33gDJPQfq5zOWg0O3WZzf7UqFHZeGNPKoUcV5GcLxipYupE2g+k8cFZEbf4nyvidR17DDl5SlsHrmuiNu+P5HfCbsd+o7lAdryQQbFiqPTrYqusASzBKY2K3KZzGm2IRlzU2+ys5bbxZ3PPiENTdps1qWRq9fOx6joyO678bQYCUmJtjEhaWgrKLFbxRfLdg6sH7FuIxFWbdm3ECmOww3bHf2z9soHyRi+BZvNTcefuSJVGfWdk1WZWJi2las4m/cYlFYEaYMy0+6kBvADyxt3MgrnqLFLMH6deL4E3aKL33tnwxbb3zN6d3tdtg1zn3PdzPLV0h8UrsMLwiMHSOT0hgS0F5/G0SoBMks9mA2YTRfjJpqNQQQ5VQdWBHbSF0DBq9sqF6Eldb1qVLxCDIDi9fMAACAVLyHBt+TBl1YJsom820wOm+qz2WUMe3cV1qvvJsiX6LVT6CIY2x3QYvA7SeAKECr42kX4fvSwvIZk+9IHSqTcIVgEtMpgMDIQpyzeWjjPvkv/CErf1K7xKPElE1DVbpO98oo4CqPLuka9aW3P3Xfy69rltvpdQJRjxb8xBRH3z38qIx54KGK9nvX3OKqtOJlp+0Zn/nCNyniMHNxzqtf3l28ZMd41/k/1B1Sp7Lkx8BeXm5kx+5ov0ypkvsFHB7rNXBQla+mtppqjPd02ZagW8mKN5rUQRBNp0wl5XSdPfazpTEo0hmScLzJz76OlE40AuWeeCIU5TKAV/fUqQZMLwClLhU07ukB8W4nAQPGOg/lYAMVwzM3JgbrL9WSjxwJHNzDcKXr7Dj/V4yEhyAdLwEbAEQontkquQwcLHQGhAQc8nHdOyP0LK8Clg1Z2Aq5XHboGvwhZG+jz9pL4ETYnMmrNIZ6rrO6Ha+Tga5K/D0ZkcjM1b2njj4aTECiDtLOPnPP+PTn/8ls6/Wvenl3q8U7xPs++BMxFI7D0iSIQQGHtTc+hzss/2BzjcdD8h06Ak+7r19WJx9TaqAuiqaadQlF+SFUwmkJsSxH5/K6F4VeS9W5J0z9cXO2GAoeYhBo9jTQjwe4nymTLQXIokAbVsQOtuISOFJ5pvj0zk8mdcAAT7PdfgIcIyokqKAZAT9hoitQX5TTsVzZqUzSSoy3EMRw4hyh4d2WIAmmJ2hAAdj4QhLlLUzis2vPyACXBIW8k0OsOo2BVN4AAQAWPmV1NilZvNtUXZ4lQRt5qDcJ/h2vf2786ycvcZvF4BMSRQOHBjuAhP/KzxBoutUP91zXqSHWctvx6rP3ik997qskOcxcvOrs07pLluwU51/wS90lZjlVVqXiDZY6a6galYPWXyzHiJzigfJgDPWPyOrIuZYTy8+1yMcOPoYzzTMptsd1NZ0WfCASYXTy6iBXEhBN+N0oyerqiz/oYZEAyq3BMASOZnFf/84P4ntXP2mweJgSGBJgQFcnrvzSm53XzM3KPrUeht8TP3yRN0r4lXCVpfYeMB//1eddvgcbwJGGMYLtTSw65tVus/cRXQSV6tdM9P6q880El0+XvlaYaq+LmFWRTBBsWqcyoASMcw5eE8/quyRlVKB6eMSZwPXG6WYc++sTVQawqW2DkT6Lr4DLvANUCF7/iQOkkoN9H5VJ5bJ0L3VIPlzrDxzh6TVntielst1o1Fvx5tfvGZ/49JdnOiiup8D00Tte3VscRGY0vI+maTKfh5BvU1d745pCNJS2Xuf1zW5saMlC9M+JuXO2i9mztpdnv4WmhHNjoDJL3v7sKA9ohlHSbIPvU9vRrmj2UkkzIuI88ykbOHTq4mc+O67neNbRccORR8dNRz0vHn3fh4T8Vpz50pODX7PjR5l4g9K/dMcLxAL0Hz7/BmmP6Lnjl7Hy48+LdnOD66Nc7+BHmnjHjje0B3h7MnuLsiLnc3pqoxjU0FGPd39zaZz/o+3iAz/fTloqTVVc2i5Uj+Zdl0aRN8E16+nXbIhf5+P1eV6R7wFkk7Qjfvf9V/v48sdOdvRgfnbw02Ezr+Hr4IXEfH85ntn+hSxPxOx/uS/6dz45Njvz4hg68O0xfNC50dnpdFmviGF2QBfl77FwKt55K6etq66liP5EiGeeUnhmnzwrtZLxuQBmh5Kl93xg7nWQXlCalMcjAUO/ZpxtnXnZESUj5HlADnqfEmbAQzmmnw4CimpyQbR8UuaQTSW8vFwXyMYbrZAC6LoYk5qNVVu52DBVj4lqI+b1z3aH2PfOrAzQ+F1jT5XFJHXO7/AKMOTzD8QoDeHeeNt1cekpI7HVeefGu7c7VsfzY7OPHxqDx/8xcu3lFqJfi4XZrj9Nxanf2g/9y6+L8ra7xIZLPx/TV30h2itus3bz/JPyZQGGd5YL/nYCP5w1JPCpPjGYz81O16pxyXdvizceeWOcc8RNMa0p6zu+emh84vd7xHS16jbLmg5TNn1qgO8tqA5Nk5OZEP90RrMBTS9svcVsCQjbJXmJfr/aKwB46UB18i2IDtvTdSy/4+oYPfxDka/sFkN7vzKG9jorFj3z3fFkZ8to1TVBABy87ivBAxh+hYzh3u8fABBkJ0D5GhkCJAnY70sbFOyI9C4kpSsPfqjA19Wg5jUjwYKtaPxSCDjgK7RKcl1PDTN3dItfNPWqHX4EGdWgZ0qqfprVXAmoKB+n0cxFTSDaKLBMiKHrpyZ1nlCejfHgxmXyfaqyTk1N8dmkKm3u1O3rMDOyD8Kwoc762wtihD/Io7F+z52fFhOTG+O9d30qFu/y+zj08GsjJi+OqakJtTVblqMu0MhqyXrw2RaEXq7I+mTgYeNg+fD3RnvjkxFzFkf9ibuieusPovbrd0buoUuiKstRGRx1Hel38WQ9+OiGAIAQeKe7Nj0Zf/je/fG0ZyyOL1x5QNRbAs8JP4sz973cWzt4Zbpf1pRPMpT5zU9+Wk7tU5dDppwI8Dmn8iOFEdffeGv2g4WAq2vFMngyJfCHQXTN7/HxEv2WOy9Vzqyip4SxyYeVpy1QYH2kPOIdoLMS2tLIiggY6afqeJEXq5QAY6vjyQpWR6LAavG6s27SjDNZMH4NCpDIQ1QSNGChVFL98da6p4QZCl955qndwZEF8aWv3qjGM2dTBFC5MKsTSAbtsiZ5lrp55sTvSmRaJOKZBfEYodnHlhCNmvIXGDdpnwrBoT/0CvU6ZvwVnW/43uuiWm9mIEjjec9icM35vvvui09etkZgQ5sAH04y5rsvliwYjPNPOjCN51kdWLPemQOB/Nv1q1UWLcTnYqMBqx2Jjkve9ELzwsbDV38fMCzP//hPzGyGSHwLfrKca6zesktuy3KqhswK8QmKK6++Pv71i0rTfWGe2py3mehUOTmhfsOH/koZXzR4aTyr659+/4cArfTr2gc68Yna61wm+U30Vb4JMy7R49Vr0nDA5btgFHDCk/Oc2rKf5HPyfdjrhPOX0vFzKKcjow0OsT/0za/ZRY73Jp9n5oLfRRwYnB/f+O6tumNxDgvEMy0cS1CItcAkcsjMCkh+RUv5EvpZ9xGSWVcRGHgmAgj9TWosjc68fpWcZfiIXwWQEgnkTUBy864fAPLzFjzQ9rhNPYBY9eAw+71d1esfxwWZaI7qYzWVNSicXZebOVCA5KDTbFIIlQdAiSiq8Eq2OaM4/GXTqVvO/ESrvxMrpsNUPv2qBIOBOPZzEgwMCYIXFD39lhBYc7EDKmG2WmxdVD65AKSr2uCFIR4hjK+fsDNfm26YnhENk2vWTai8rLnaZnsnn8nzuk4GBs/e1DTKohvX6ZkcedimxNNsx0MXndK1aOTsGZbS/KNR3qJFvXXXyUNX9gk0NAH6j+BBVA5opdcmdJhR5hr4IYV/KU/SADUihjGTgqaGvLymGqu1qnK6NcMSkpnCssbjJ9/KC3f4OoZfurazhmwSHQixp1kMlz3gWOC2frTLSekMfbrGefM3VpTH1KknRQGGjxkzTReFdiq5pn4sYom3yQQ6XvT2ZkDdpx/UwwryfA7wQYtAJKnBnGQd3XiUlA40lDXlVT+sIAZmRq9Bq34K4IAVYLouHyxspvq8pOBq+SPgYB3UIr+VQJtL954Xc0Zysd3WhZiYmpIo6LvKK00sdRsi1criilQJecxH3SE8K6Puk9Ob8qSQyqCUJYGVTyWwjleUMvIgOn0QWiOK+sZXAYAFjQHcpwZqdWDhil9S9fcOVJgGTRjOswPWRHEqkghURWicp3MaHkC17vmlaD+wRHxog+KtdY12NKocAha9hyJARc29Toqx7peZK6bb0mABdQ9IfE37pIlGxVMAMm31iEc4AhkMSWn8FoTAaIp0L6G7f8xYdE1f3E39Q8DQBMBQEP90gBQAa0Oepmj2Bzl0Q12cAWwCP/EiT3QS59V20WvQkKQ68Bu8JqW87hcU2pqneLUyU8efb1kdG6Yj7nu4aUuXQGYpprYcUp1uWuk+iCWraXaPrZTE6a8lzuMjdsBbsbJyhCQNZKirbOTAgoscatG9ePyUkEopnPmyk7utznD87vLHVJm0XZnRBPFQjAA0NAyhmVXgDCPRBjllacqI5kG8rkVguqcMwwxCyxjtziZwmHEq62FLneiBxQJWGeLorOtiT7TLIHiGy3TmZ4U9/ECD3bReGtPXVB9A84fu6TEE0K5AYmAoP9t5wS6Y9k8v6AzjGHYI/HITXym3CFQeZqIE1kpZypMPWRIHDCRA/K/CO+5uxYO//q1mTuygZahDwdIwxLDDXmt+K4wzH1piAc+PIlBOLBSKmillWjzkrDjOXoxUGoqr/H7rQGcRn5RWAgVQ/sUHHlGo7uT3pHZFhK4VF7p2dhkGDZd1zUTf8vp94oMf/eQMZmYu+D36qelSXH5VciitEQKBmjFw2DvjX1GRdKwlPZ8EH0gCSs40woO5ApPfUlJpAGDAACT8lAxAAMIgACSFGLlDDveGDZrxPBk7zj0oHq/fFVOTk3HsvKNi/MnrYptaMZrzc/GrU7ZWftYm0B4sTQJftToV77v/6tBc20zTn3QGLToY3uqlXHz/hFdk9NA+wxOPUJSPmcQ3Vquv/3XoO3Mz/UEDrU5u5+xn7Rg7iJ7/nfDaPz0RK669LgMPAGjF2JKDLGjTTe38pyvpLtGmP/df9qMMPAhepBs0PeBRXmfd25nGz6JOg0txbNFuo0SeTyWgqBJ2Y6sCxbQkcSmSZM22bl5Y8PdVmtNxxpm7xgUf+4y7Tfi7HvNeXVoIMjZ1tnGWYuXSR2KkufTGxHDQObTaRZI28KuASjThiQlZp7PgcjpTP06utVhS7I7Miue9ZptYOHZILNpxdpz8qSNinzPHYvLU26N7zkDcNTARlVUMmgKmppVFrFuXaw2zqueFv7sobrr1nrjqjhVx3WQxbpwqxs3VUtzcGIjb+ubEDXc8GH+7/ZG0ZKDACWuEn0dPH/3LnVGT88pPKw4Ol+MTPzoinvvy+TGxsRYfunAfOYy8YNmMwt3TWb8kGBxKMQEhEG6686E49asb4thPr487774n9n3do7HPGY/Etsc9Enu/5L444d2Py2dKDjWWAUaYdai4Ah+1mDVciGkN79O1RtRqTW+hYAtGR6z35+oy+h1sOXRWPT1eIz7HKTLFKCjC6fxXGdwJZmgtgJXlwiDwG72DGu752AdGlMEePOBncfyni4T+DW6h9e+DiFN+oITjVJbvUGZIwNKoIn62yGDICIcOGCEdEJHJPIJ2zvZ9VL03gvU64ngdLeWYPSeuvmwseAvyl7//afz8ir/E7feuiF9feWd8+6Lfx5zS0lhe5FUZOcEAxqDRcKc7FrZq5XJURd8WS/eN1/zmMzF1zR9i8SmHxlkXfTTO+uGHYnx8fazdOJncBkiFbsnPslB59tfUJRy+VsJM5owjfhUXffYR52XmhCBJS04rZXRAuzrFcEfELx9bGBedPSsuecNYFLbYIW763JZx3qsWxoM/Xxy//9ScGGddK2N5T7l8wC+dedE2ab58T8X94pxt45dv2DY+cGQ7+vMMJ7xMomk1/IMA2rUyi3+ZnJzkVCLSjQGVFUHJycl9S+Dh6wysrMsp1axKpQCV4khDkn3qI/kJdgGeEmbA0y/LwpZON0teMaUsNLIcPkv+x5jOs+WZbzZYjnmaCs/VMbvMz7lgQ7JARwCIQSKwoGW2SJm2uQdOTObSJlNaoCEjN3tWVLZaFHsdtGvcWv1cNG65LY7aY9/4xj4fi9u+c3G88pdHxDbFYyPX0fDW1RDZ4RB0dF3o9MdwpRLDgwOx4a601vLm8XvjqJeeGPmBQrxj3xNjbLP5MXfOmGnxG8eYcVtKCU404X/Ua534yu+Ojg9/55Co6f6tHzpI98fEX26+T8DhMzjqk4an1I+sL6ojsbQv9i/dF09/xaNx0NnLYsdh0iNKQ4nxL/lGNypzfemiycdQ+2K5FUhgYl3m0eUT8Ys37hw/ewPf30+C22uXHeM7Z2yrQuKoLCBw838AaCUFQOkgARClRtK9nXfuc5IDv1GUBJSVl+VVdvrAJCn1hXLZSUeigvfw8IU3BeIcXnnmS7oPPDIRd92j2YU0mE9ZlOXHeCGOIUK+jWdU6rBcSZt/O9ZSw7oamBYD2GUHOon2cCRfBnPoOHwTrlUffpL9Kg033limfAee/PKYvmtjbN28La792ep42blj8Z23/i3+pXh6HPTD+XHjFbfGfRc244bjkt/kgzqL6rxomZxaH294/BoxA6tHx8QwM9R88vVaadelL3yZe+3hVu0S7NyL9hUfvLfHtizMsCcFVbzovTuJBxKIeOG9MqLhrc/dNbYWv/67AXpe8Yu7Y9VtdwnEvNYGXxXZakRlwd5uNdHB3x4NKWbZn38q/g4LeKmf6el5kgsLhUkhSEh+ELNFCU60Ul55icMvgk+UETF8Wacsxe+XfPzqGkqdKZX9ajVUb4zHq1799Hj3Bz82w5SZi7PPeHH37vvWxoMPF6JfVmaQ2Y5mVAim94iCrQNGre75bJE/Qq4kdG9KRNR0dBXHS9jJl0lOMmeDx4ACMDr7mhkX7SBIlts1DPE9ftXBrM7rDEWeO/F9cE0b+yrOw37mYq4To/LBmppO1/LqMG0JSDwC4S0OjtS2aKYPopNrVZ76BJBlMnsOM7MuZpfspoOhIwPl2DitYVKZ6hJuRTP/WbK2j2+oWo7qKR1XoK1CLNxrt3jXkqS3/1W4cdnq+MwVj8SGh+R/IejM0cUpXbRwdix/4JEoDfKJp7b62BBFfbF6FR9qbseu286JO+5ZlcoBCJUDGNDrBUNZESwacVgbLGwvb3Kk5Tth6VheAWiq06vIAgrQ7xfPWOBgKdcr1IAHUCt/rTUer3ntQXHe+f/6j+A586Undu+8d20se7Tkt2gHBaC0AEdVydTxuzY9Bzct3sGsXPCNsGnQyZpQZlE8RVfeNMVmYEsAcp0IkjykofU8YnAaD/g4C0gSSIEffRCISwIUD1j5ae65anZS99DAY5seUCLficWL+mN9tRVTcjb7uxOx5aKheGR9J8aG2vFkVW2AdPXYj0hU3tZHB4DEcR4Y7LfTvPWYeDCoNjWB2MgnuvWPrzeuBDgyqwAHS8YCqCTgsrbIisMi4C88bZctYu7IUDQn1sZvb3rMgvRqr4SJpfGwqbwGwYyQ23HAfttFZ+O6KApAdz08HlsONWLWvFlKy8XqNRvihhseSCBRflsUlUGfsRQeCp2ma6b2Suce6yYNMZ2O4xCt0O43h51PMy1VVJSpQZF4TIrUABEzrqbA8+rXHRbvOv/D/wieM047qXvHvWti+WOyBBI0q6/9rOVk6dLNzHKoSsADVtFWmftpgb0up81vQhhwCAaQYFF6Wp7A43UaQOWzBMe024Dh4V7Jms5TY1aZcwKJLY2AymvYdtRVDsvkfdK2LgK3xnLWgDgbGAISOOnKCoksAVB5YAJtYBURPrTQF+7cybTmIz6KhmRUmGFI3mpP/RRzzS4xWGyXoBC46kF5VCj5UMqDgHQACgQIwBCK8zTTszusAIAhDsHhkHOvClyHN47hfmbDDPUBEL4WQeMGmg51yXUBmjRN16F/tjhYGpVJH1dQH2mH9gCdaADAZDDNAMlWiXT6xZQdcNGG6pblyWkq8753vyDedu6m12YxHQ6777bz+Y+tGI910lTWdHAYq+qsdwSKeHEgtaF/mPmGGphSvkkRwVsCOOWpVsCSmCyMKMB0gQlxqA6f+mAUZ+qDS2SkE/qvgy2QXrAik/67fV0wvhelKXVxraXO8niE7w+1uw1pBs+KNFOAOXReQyy18kCv5dfVFa08CBDL4E/1qA2EzBBhweqexwT+qXUJlOdWCNUfo1M/eTWloRmX8yqdqXVKE8N9TtczX/XTvV/R13X6Hi1lU7vpt/J1rRkWi3AIl7q8pZRX/E2j6FB/UhkjxWcDV+3bmvlZFGDhUBxgMCAAC/0WDACT7gGF+UlefBvQB79mQKq6QJwysXOQvdDIRZyXAtXi8EN2ij/88cp/fHvitFOO615/w2Px6OM4s9JuWQCbNluFtPQvdbWZ/7thC0sjFPCNOaqjXPoghLRd8R5eGMJ0ThZHTVJeZZNl0lQbjX/8F3bUTzh4y3h6/0PBktJHrx+NfP8sufkjYoQA2x6KyqIjbAk8AlGeemWBxrbdMkpb7JI6A1J6JwNUdOgaK7Xuzj+4PRIMbg21bJFlr8/PzjuFUuInMxj6jyUSQ8X0NDx04hVfuVQMlkAEaGrxq0CKp8zF7z5ZbTE88CZCIV776R/GR1/7osgBIAQrfr70Lf+qKfsig9JOsvIDOq5vvPDtzmMfBrBktNjKKI7zX277a7zyA79UeYCS2gYQacjK8hIP8MQngOI4gVOVuN3ekJXOCWgzwx4gFqj48SwAmmbLXcljQ5x/3gnxlvM2WR7bBoLXX+i6tDkxShXDeBOYrIDINyEEGJqWsHuoZsuDriEi0wZdJG2gA2iX4pOGqx7FmWn+qEY78tWJqLQ3xp9vuDsufqAST9uxL354xsbYovBg1FfcHNOP3RyP3/nzqPHVtTofbJ+MWm1K11O6no7+xbub/mOWjsQ3TpiTjhelM2tSoIc2+bAYX19rVKf8y/X8aj3fqzn9mH3MvAuveEX89Nbj46c3Pzcuvu2Y+NXtJ8RPbzs57t74DQFJft2Ty6JV5Qfdq1GbnNQ15adianw88UT8esn7vhZ33XVXPHHlD2PZfffG4q0Wx4PTyKkdxy7d2R8g4iND6ds6fOxDAuNzMkqH96tWrYxjT3lznHDa22O7PY+O3Q46Pm64/lqn7bzzDrJY8E1tcZi36eMk3sPMfVNDFbLgIyLIRxYI3nNGJulox4AmBXw2jzdyeX8Mn68yzPd3ys7vL61gdfItuQzsQ58ZqBxmwOMpH3gxhtQgwNA9B9ogyIr/AAag6AxgMHFmGB2hQ4CHL6bABL6IkgGGNMBCZ5U3/TQBY3E68wWmsTlDsfXmI7F44WDss20+JgY2i/wWS+Njpy+Ip+9QinmzB2N4sBL1+gYBZoMsxbjAMx716riYyQ/SJ1rnDCay//WyJ+K0H63n2y/xteNHsTPuXEuC43uH/kIdX7ib5huIE/Z3YEezuCaev/c3YsHYYbHlvMPjhKdfEs3aaNxy76Vqux51CZuPIjVVtlFNH49Mnyedjq9f+3CccNIp8aMPvzoWLVoU3/72d2LhwoVxzhtfH2c8++D4wb3TMcXnBFVP+nhT70tVfHWqanBwzJk7T0oyHV9795z49Ue3iq0XzY0993pa8KFwaPBwxZYJf0JQ/BVvAQlDeFJSDIDaQAb4SaQDKtVtMHXqUe5nZyjXWCR4J3myGV7yQdHKFSYx7FqQhVU6z/v+U/DgB2BVmFvxH4KiryGWYz1kKTB5apjXNAw0iBAYNLKqQe4zC8NBmghlRdSrpvJP+LwOh/0C/BNfK4+uYYQmNrF2sh0r17Xi1gcaMTS5SkPZ9XH+D8bjvifysX6y4c+384ylWZfgfEjwtY0xPTkumhF+X3z30o1x7bp2nPusBXHhSWOaNeTiweUr1CVzKKanxg0cC11T8fQJxKqmxTn5OPWYO/2i+PY1Z8VdK6+Nvy7/c3zpimOjGuNx7A5fUFsCTrVmi8VPu2OxagJDY2rKFuS0py+KC7/zzfjiVz8Qt/z4BXHTTTfF777/znj6lg/HJb/6TRyzQD6iLFb6ulcPQHy6DCUSH8R/5PC9b387fvjtj8b+L7463n1hf/zom58ycGifT595pdnKKv6J5vQT0ImngQ+oNCuqwZjkkaxiAhaAqddYcmB41lSo2IlymW9QsSUjH3ggRQ3lJcWVdc+vxJcquB3weFOYuTvpuGO619ywItas04yGp+iCFc+pPDvho532WeQJaNrtf/Jjkjh0jQPCASk6uxH+49vIZ8LHSHHMrnBW0j0znuR/yGLEX2RGh+LFh82JHYt3q3hfvOeXbf8gHr+zhhNf2Xzv6BvZzr4O/hOt41uhGlvutGNsfsBxioIqBar1Je3qQv+r4+vjkSt/kNpO6qQ0eqPZooaCSz//BvEz+RY9QXJgDTiX5Mec+sHvuy77C1lbHsp1edVX3x5TskK98g+tGo9Fo+zPTuXxz17whi8qL9bbRQ0A6qLdd7zuxHjhM3bzfc8KPZUG6H7WqRc4L0Oof6fVvgyAwJ8REfQ76wPTc6/X6F5IUryT7AgzW2V7if1b1avSUuY0/NEZO86MND5Lyrm18Z53nOHPVppwhZmLU190bPeqqx+J1asBidip8Y79ugiX6XOJDxQKSHx+hu0Jlp2cXtzGjsDFxxH4gdBWh72zCWhdZKNrAwbwqUwPhAk81JHaYwbH8ref02TgAHgwiek5DqW/xJG1bROqOhxcH1VxFng1RWdPDvtglDOKJYhNIINNlO09DzK2XJ4UKYfNc1FaXlVcIXbbdeu4555lToOJMJZibD3tIQDB9QKCP+qIveLSP97mfda77bg4/nr7/bYajAjOy7Ktq0pLAJ5WE4GAVfuzNMQ9dv+d6m85xqfasd+eS+JXv7/ZZQEDs0F+RcQfXNMAgaWhQpOjutK7ZPzPQMqhC3xRlluKrKGJly6jeI8gnLFK0MA1BeGX+kNaIb823vXOV8Qb3vxOuu8wc3Hy8cd0r7p2eaxZCXMkJAElJ6bD91I5QhZN4NEh4ZsihAhy0XwRyspAo1mIWgsgpSUmQER2BAghnhnpAACkE5c2ZNER3QNYlaFeKGPGk8AmmgwW/utfz5K5Pl0jD+jRBfXSJq9BA8CUTRlsZbJyroVCWTucHUhPV0p1HriRomCoYkhwKsJSqhPTdZr9pDKoOEBiQ1bCXGYNAIysiEtxT138V37O9CftX+KBr4YVGnA+GhIAcCFkcfjSH1/1ZG83VsmuhetP7Zs2GlYcQCCNugAOuyATPVgWgKN89E91QgT/VEGiDZ4qz1BlMt7yxpfHG/6Z5XnJicd2/3j1g7FhA9qXmMmuvJIA01+StdHM3E4lJSRIM18gY48xQiZBCqHpdDHqAlC7KwBZgGq8N5QhaEpBvO6JI9oLim5S97TBlc68j840HNCR0VsCnH9Ted8DEkelso7kr/NCqzPpOhNCuk308Q9c6v7vgoScmKeKYS4ITf/TGWE7nRPamW6dJkGyWOmhLSXrTwaiDCTpj8qRlwTHqTopAbNDDIOtKO0quE6AQJkmw3haY7IFwliQLhWmKkDDcObFTSUuWlCJR1dMx+bz5sTExnHX6aEMk2S8MbTBGw7VwYNa/Uvv70NyN0YHJuLNbzjd38x1pMLMxcnHPad7+VWPxPg62R154mgrcqyU+/wrn/1ymPwrMx5SqDzzefSHBULWPvhVmmqjEE1ZHn5KAyKSoGGENAlGGBzUL1uF1UJ4ysL6Eb/5Rt5koRArybQjRiguxfNANMUnQCYa9FdnyrA4SQYF10HjZOCsA8BQxjGZZis9WR8OpVgC6doabJq51sklyUI+XcCLHtDI4Etd69I5de1/ElAqT1xKS9YmgQoQURQesbINPR7uiaOOrD37QvhQnnjIL/MkxbYm1aP68GmoC6GzsUsZTBejhrfRKvhDWxmIDEpbIWXim5/OoUCFPkcMlNfGW950Vrz57e+haoeZi1M1bP3higdiakKo11iF0PG8y7I4FZ37S2pc/k7aM5tZAQX4wbhbE3BqjZwOhi6liRA/kFR+ArnToiFE984ChK69KV7ntLOQnIg1BZqBNSzwYRENIGdJ9SRgpHvMuU14BhbKeR+v/SCiVBaGuALO1OUGyJ7CTPpTAum9TGQ3U5PAiOD276wM8VlcslBZYMENp5b4lMH5+ONyvkWQKK7qzc7EGxTiKUONdzfM+Cnkw2lwLfojf09Tbnw3vruKhFA/6gcs8+ezEzIfJ598jPIW4zvf/Xlsv9POMTrUiYXzZ0WlMhQXfv938n3TR/l7oZh7Mt517uvl8/wTy3PaSc/r/vaP92j6yypyXg6yLBCHLA2aUMrxyXBGLAS4CTwMXexx5oXAaqMbE1U6l5PlyZKVzVqtMr0AANAqAMFTbOpHYPZ9jDUEgpUDsAiesmIrcYCxV1XiiP4nAZp9OvMeOdpJXRaCytl3Un3JwpBPwqcPWV2uCub34lxfdn7KvUFCHiKoNwOqb3tJusEa2M+g1szkcO5VRV7A0QOdMlPKADFtWAKlp/zd9NjFbWT1uhwHdauMgSb3wrJhZkcefJjUdvqpYkAlBVUe/snY0azP0jvzlz6pMteMD5osUsTskel40zmv/Dufx6LqBcZHNLXAg0b5Gvb+6ZQIA+0NLIwAwifnpvmRV5255hVkTCjvEw0g7OBBGouKzAKYRjbkjDW9S40O4PVr4JZmKI41CNYs2qxbaEbidQs+16zZDnHthpngb86ovNdF6s1o1XR4pbURfMTb6xzUo3N02JHXcF180Nsf/m7x8e9a+NPwLLT1njfVlY8z9VJXtoCXDr7PR/29NRnqVBucPdthlZijaoHxA9/pd+j5knJHzikMVjtN+pX6lj4tzZS4LnprYg90p/q7OqKhftN/4uEbh3hQkBALXj9j0U808FzPQxjSh9d8RpofTaipTX4XX+3gyyB5gGVZ6r/KeulAZdWIlEq0cohu5EcmLx6yNmfgAHilZTsPnhpmUPTSk5/X+cVv7hB2ZWHYWK44b5dgFqN/ftYuU9BzppNGcJFVIc0GZABsutH2p+n4h3b3hoaOtQLroQOrg+NNGpaFyrKquMapZkrNGStlHjCl7cFd9xRxIf/nD9ZJeUQHvgBaahpIc1ZooYJ07/K2HIpTXkjxcEuZjGb+pHYUyItmEjcTiXXkeWCW3wlKB+xE6J4FPhbsbGX8H4XM8nKhem1JEJTO/DOFXPfyON6F/JeZmPMpHusH1X3ZcEUeWy+ds07p4JSdFeVYl01RTkqRqe8CEqOME3S/aP7cOP3lZ8Q5b357ViJld3jpyc9v33XPfZJXPnPK5IyJAZuGJ4jRmKu6GGs57LjBFEWSiyfSePzQCmEglZgF8xfFnXffjYgSYRlBichkcilELYzPxPuNBuIsrFQfIRMtxbL7LC2rllxzx2aZvjTkAfoEGq7BqRWiVwFFdYk2jo9PxPjGSfVJjGN4VKVeM1Go9Bdj1shoDA8PuD36zQ+AQactM9ZXeXlQypdDEzGpch74rly5yvX8nwgoNv3suQ9J91J//HxMiXPGRlNf9Qcy6AvXyIO+YwQAR7o2zGbopabE05TPdaiPq1eviclaIzWkMHPxfzLsseuO3ep0LWbNGhOgWv4Ff4aY+x986P9Ke/8v/OdhoFToLt5mcYwODx103c1/uTaL/j8SLMz3ve99ubvuukvzqihNTEzkhoeH//tCXr8+GoODzl+fXLeePTC77rZ3rF2zStqMgeXnhKvpuVC9FqODwzsMRKyKsTGK/L/wfzF0mtMvrNUmvzWxsSoTVHrt2Jw53y9NTXX/f+V9vV7vjI+PNzfbbLPmj3/847aGzG7fSSedVKxWqyMau0flyZc1dGGz/3tB4/mKlcs/MDY667hDDn2W7F1OeFr9yweWLXt3luPvgmZLOAGCKXtI/1/4vxrE51qn2GjXV91bLFbuKQ2MnJil/G8HuTIdyU5zhsbGgYGB8Z/85Cc1W4wMQLmHHnoot2TJkv+toaVbn6zvs9/BcmyLn7zplpvemUX/v/D/R2HecO6QUmXsshWr1v7THxf574axhx7qrl+ypCOrY899BijHP/+ZnXy+0FfK51s4SzjDxUK+idPJ1y7y/n0YHlzKidYcG6eSmU2pWGzKr8KkaDrYVXTmkHWiyYb57PUW+d6taGh6XMj1NdtK5GsMyte0oyffTA6u5mmazeGn5TTnxGHTf3nwLdUiejT15JOHGhZpr9vpa3nPNLX7dYBclzWppuavcgO7PFxVQjvXV+ywp1lt02H5izjyfZ0+L6TkFWGC27xNoOa7+S57ZKnXHzFoul86NO3lN3iiqqm5UpkrizhdeQmm7clCXv1RfUpXgubEDSYcKqs5iJdpuC4ojybQzlObarTVoSjypkiR3wKCQIqKFyxyKWjiq8l1Cn19eeXh+7OaCECn6mMpRU57uzfR6esruB6m6l32+xKv2a9Ci9ktDjUirTMtlktR7Cu36uypcnyp3ScB8iC6RUyqCePSlqy6v/rdZVfrFhIT30849sjTDjpwv+9++3sXx2B/P0sGnkG0JAL/ApHaxXtnNmH2p2KbzsxidNnz3D1t1BneMlMCnrrM0ijDomCaoqsoCdTietJZUJF3T318/oQvXHC/qe6MLsAkemCYl9iZ4bh8Vk8WKMf8DHLBI0B0jKe06Tqj0H+5Jl8vpHY5JxClPqTgGclTAjMSz0RRrIwur43MTJ85pTKeyqfo3h9I8NS7t9yQZdV1749OioQP3Pp5lPIQt6kaItIJWuhh/4BcBJ4TSu7MEOmDWOp6UhnlFUT5JUFDI6OXnsKnY5/39KgMzoqPfPwT7rz/PP85R5xy8NJ9L3rLuz4cuyzZQRXzE2R90UDFdW6racCDleG5FZaEoigFl7wj7rWfYor3P6Z1uvMB85wiMQn1XiH2DQLxpFxnpUOshZSmhXzmhY8c8e0Y8iehqT5lQ8Mbmr0B5vRUGLAkwNIQJwNap01/qD9dp1Nqd6ZSYs0w0eSsKT+5Z6b30KCmvPeaRLLrjwUtIVGOtRyvbos2pItskUZa83F2SlBaZ/1j3crlU1sJjLrPQAEIfa8+pjTKZvVSRkdSmlQGnBL4WhmVsiRRkkGgPQOGVnTjDX8600//U9nmFB+IwOAn0JAfWl/y4gNjut4XX/xK+oSuVVOOj0xpN7ZesCj4tk25NKCsSvKLfDxr0rCiM+9KeWkfgYiLxjIoBjQChB945nTgY6tBr6uwACiLkSde5dUNM18JypNAwz2v26TfhRBINCT2vsxBHuphPwtfHNMfjUoCn8hng5pB53Z0FCkrmv05lfSyIF/w8NdBFZd+h4IXCnX2teJoT+npWgev/Kht/7JO794Lf+ofNLo+aS994OD5m9PgAX2UNmV8ou/+gojObj97/w1BJvpUH98NzPcrLx+yhF74+FRe8mJjj0aVVb2yxeo3vBEtao/tLv7gpOJ5l8zyMW+JRxapTs5e2EU2PiceA1ZRpL+KUini+WiEv/xPkKKzbmXrlgWV9vOiVktmarNZY0JpX9SY/QgQ/mEQZWGo8WfaRDRvSdh/gF/6I9m5M6wQp4eb0JUI94KSGjezlC70JGbo0B/FF8UsPo+i+x7D6ICYweG3EhSHhZNNQXkMlKRIKU/6PlC/iOALn6oHWhBuJohNgIDJxAOKlG6gWSDpPn0ShnOK74GQz8/6My7UL0FaEOYD5xSPgJVJB8BWHygHkAyUXjrvpPHBTt56BZC0pbxYaurgUzTQCE8Metra1B5naOy9km2rDq9pg/IqA31WdMqYPkAmriqePIApgSgDkPmtMgJiV8K03MCO5ag/4jMygPe8UdILBo5i5RLJtKogPz7rfSGYT9TaQ0AqCAE6CQxqTg20ERKEQwQAc14ISgSnztExMQIU0zGjWOk6YznS5jA6m8oAoFROh66xKgybTbnIfLoEHwv/BlC7LMxxGQ2XYii/88r1pnjVY0Do4HVpAAGgfMiKAZ4MLNwX+GYxaTqnoyfgJFDqs3CyvsDUnlWjn6QnYFK/wGsfrayjZF/N1iPrZ6KLlxmVTju2cuzoK2S+HW/F9urSofhkhXlEozQdhQyE/vE6yqIIKkccvMDC+gunKJrK0S58swwsB/FRckNOfjVHceooQg6+x8PZ8gUfbJXIglIijn7mYc9bunTvS77/rUs9etZkcPhUGgLKa9gCpdVqXQwpaHbSjP5KxabxJae8IC76/kXxuc+83+9TH3fqua5w370Xx5w5o/H7P90VB+yzRRx+xFGxcuWj8ZVvXxY7bjMQrzj7FXHu+Z+PLTcr8PGo+M0Vd8bqJx6K+fNG4uY7n4QkU4Y+9L4axvCRwdzBYz0aYySr47pPWz2sXy5DAZ/QHGCvdNdqZqAJuuda+TymZ/WXBJgSv1QzMeX8aAs+AIHcXPusMrNmjbptcthB11XySRQDTVY+4qnEqbF2zQanz5o1rL9ZOmnpv/7IT5GGuEzm50ArvsbGDePB94DmzJ7lorRF0bQtg7zUxQNj1+Q0Zk+Un56uJR6QX7F0Nw0e8m2qPETWZNHmPGtbhb3jUflOPHH3WLN2Or7/ox9TNIkin+u2+dEzvqHc0ATZsydp+TlveFVMV9fGMw7bKd77njPiuBc+O44/7jkCyVjsvduSGBkeiD133ybGNzbiRS95lwhImgj6f3PZHRboIYccEH+6/LLYdvGCeOlJh8Vzjjw8PvfZL8eskULMGhuNqlB67XW3xYbpcmzYsFHlQTxgSZaBcRbgMsvz0GUHMbVjS4Ul6FkRaxhfX00WIl+SxSGda/tISkez0Up8HX+vWPdoujW2FPsfelB84MNvjF9//j3xwlOebeuRLAPp2bWtYbJeipQy5+OVLz4mnvH07WxxRsfGZC1ouyAF68bAgMoBbuVDmykLDQyBJz7/8Nhvz+2UjmLkY8GcYfU30b1w/mbKW5RYsRLZcIOlyvJiNQ4Tf99w9gtd/4AUOg3fcjOABhZG526H/H0xNVXVcJMmEn+96ULXy++aTY5Px/Oee2QceugB8eF/PS++e9FnDQ1bIfMcrDAibfJxjJ6jjzroyEOXLv3Dl77w22gwm9LMCfME+hoMP9ZUnSmH4wsTbL5UAR1Qp9LUmQ9Fyzoo3TWTxZqANsI4Z6WQwQAfqefvLIE77ls1Q7zucSaJozMSRG/mRIW+Nz0qm8WnOnV2PPlS3aaXBNpJxWmVilM+1X/aKyQEdXSH4f64f7Ie3/7KL+KUI/eO7//st/HMg/aIka12jNkD5fjOd38SreJwjMpq8NB04dxhW+FVqzbEmaccE9f/9f4oTKyIx1auiTmjA5rKDsfSw54Rn/7Kj2P9uo3W5lmzRuKAPReLnL646uYHRUM3TjvhqJgaXxO/vOR38S+vPCOuvOGu2H/3xTF39mh86JMXxcT4uIU/e/ZInP6y4+Lyy6+Ju+9Z7tdidtx+Sey60xI5I0/EjbfcFy9/6fHeFvPhf/uG5bNm9VrJAY524ic//HScfNIb4/e//3I89+hXiZ5OfPvC98SWW2wZp51yXjzxBL/F1QNKO1500q7+GscPf/ozc8p/jjli6eEHLt3v8s9+/jJXjK8Dwukc75iDcgDgf4z7Shpi5iWTWJYW1ASMWqclQaBJAELCoYzK2u9BiNSH8CQ4r8kYFCneAnacMip41uWsWZpRkN2nCwPJ+WfiVQ4HPWsn5aNplfdioCt2vr8DmIHnG+EKo5yPG7//r87+3DPfGWtqXFEqY6J4Qi73Tf0e1VDFnhZ+U5+fDnC7manHchfa1WhGmWIKaG8r1nuoysXoyJDumVbLQYAm6nbF4r/ifKjcki1mxYPL13rY2iDQ8fm62XNp10QoWn2APJeXD9hk2wZf62CPuE46yLt69XrXgSz7i+whSk+AGgIXLCoV+Z1+9lbVJT78ImhW6GvHyafsGo8/Ph4//vnFMAORKuTzfG8p6tmaDflxPvkBEk/7nA1W5GJOuRRlmVGvO0rDJuREN9VRppSjpSFlk3PdykWzwQKibnvNZADg1j6IrYXq1pG8f8XZ2igvFkaEM5PBkUxOLuaeYYfhSCabIQSgeghRPhxdhhLyEM/QhTPrfHImGYow9c6bZnOcPYOxU0s9fE+xEAe+7D1x0OnvjfUt6qBMKud2OMjbq19gZXssH3TgZyS5Tk443wwqRbc87OERJzkpAn0QreqXhz+GSegwD5QHR5Z88EBp0P7QY2xGl3lUncmPU/2Upy7l9xqaZmfKpP+SBcNkftD8BZBpW6/Kw3f4qTy1Jj8oLKWvqU4JHLesVpd0yJeXDwvIfTBaqGrJxcYkC7466vBDlh5y0NOv+ein/qjKiEUz1LhSyexVXt3MK/eLmW2/0OZZjyrDi0f4DTQla6ysuGq3STWJCYCBVJ39NgRAMo0AKMXrD//NEJcRo1zMGRJDyIfza4ukCjzFp57s3l8m0zWdtSWD+WY4qdSR6popr3ZSXu7hjv87LSlbqseOa7rN/hDHwS3rG8Trjy7S9kw0Xwxvy5+QNeAf/9NLe2i8YpQ9vQJDi5l1Ic7p2TVlU2TmBOtAGfFgVF/6EEGiPb11q7z0ADqyg7UL0wKt0KN/adsq7XKNOXCiSqa2qI804qz5avSlp+0eK1ZskMX5OQWRoIIMCF/z5nGNiyizeas/ial5WZpyjMvT33re/FgwMuYfYhvpH4h+lePjlQxdONgIV4ZL4ElTcFsVlbcFUV4ao160xZaGdQ2AiTXA6cvOaRERwCYLY80HCNbYdJ+AmO57X4rHmUwWiA8/cdbQKmvoX4sRzQXu0XJbhmQt/OX3kvLYalV0jSXQFJkfPXF+PhrFkabrlKUcH7bOzZSlDGfRqzyJRhxv2sfapOUC7pM1zfrh9S8O1aXr5ADDO67pb+pXzzHmqyF8hyhZatZ7ekpFOhZcLoLr09FHPrRGZSQTeCz10gX0JNGT5kmH4jsyFulgqMTHTWnpzQl8VQEpCy7dqctLAdlKZGbEGZOoC13mYsHQQIxrtrVo3ryYrE5FThVsNjAQQ2LCgKxQSTMZyrBe0V8aNOF0ntXetJaQGJdUX8ywQAElTFGnEDQdhZnko7wAkoYhGEU+GAvjE4N6guGaIciA8W9y6WyAJIGSv1gmP0IkDaCQzr3Se0KXcwnYiv3QBnh0dhnAktZfiv2AKJUzyBTPcMSbIwlYqQ1AkUCqe+UxeLN0+mKwW2nS2UBWf5IVTzyxYsAn8lmBONN3wAIP4TFHNrwxo4UvBhL51Sd4Z+VNZZEu1pZ7eV8CCz+ZwOoyNgzjJKXXBROZps680Wujhc+LZbIMUzBwCoVKm7EdS6O6qV65dYEZFCHjTR4Sq/FOPkbEzDExcESMmN3fHwPS0CFp5kCpIgBJS5XOL/nxeIKnvjDKZQWaNBbTCaxar/MAFY3BT+KsfGaorjNttM+gIc71uA6EKsZQXgzHT0nT6qTVtMG5Z03In3yaZHUAGr+9hU+SBA84WLvhWnHE+yg6DsCk3wFTuvrK7NHgE+hMB/QYlDp6QFNe/6Cc6EvAE+2ilzxeQlC6lYB8Bn7qY/JPMnAAAvrrNPqK4qkO8yXxDGZ6SIZfkpv5RzxDDXyV18vX6I94xlLdAhYGJtVF/UrXYKXRiPycQYTAw7CjevmWJM8mWQphUXLmcbkCJTBBHe+n5ZahDcmKQEBTESNYCOSR/GR1WgARw1npFBEVDU+jlSHF8fNHOpeHbHH8UUl1frAyok6geTAShiXh20qIee44He0BKLMyBhfMyg6YYQ2yYDImWwgAQnUrfxpekqCswTpSu1wngXGNQAsCAqB0fTi0AEN5eT8c4Pij4wYOFgkBJ0AZVNST0UG9aegiD21Deyb8jCaDnj4b2AnwCMFONKAnP7RQFuvhvOKT8nsoz+o0D2Q17COKb4AABegNg2nYJw/gkpoqDSSw0g6YL7/qxnj2kQKPrQ9SB3CCmvNheTTESf7ylki0YiMfQIXVYVGxl0aw7dlqm63mbr/tNq+58s8PmAgsja2OjpH+SjQEwaKAUIIZ6nxZ1qZcHBSohkSUhiaPmSJAebA0gAUtxLHGcCXTmcCIdvhQ/sSMHmh09qsfTE3x6TGiOKc65BCj4YmpGWhUJmlqurZGaqrLC2t5lSmoTCGXXucp5TXDU5+wHGmIS3UgwKSt1Jv3ay219SujOb0xWtWNOk9Ea3pcx0bTUh4atVAS/fQjCdW+iGjA4LfGJzT0N33wqbgun35rtjSjbRugqXyy7j0LMWMJJJcDN3skthpcH1sNb4jFHKPjsXhkPJaMjcf9G2arb0kuzF5VUNeYh14cvgpNiNfUL547BVp19dBDj6b07B95HIHR0NkWKLvurUh7EqC8++0zJ8bHa3H3vff6s3AqGfHsw5fu+OyjnnnPuy/4vepiTs+6DUIrxWb2b/g0SCmGpYFYnCGBafbAqK1MIT8QdTU4wXs/Ak1NzGoKovV2U8c0bxx5DGUtoAUIwA99VEfAKPd8ieKhqz+dEc30D6LTuXfNGHv4Kz/t/BY0Zlxn+wMS3JVffqPywgUs6KZyTz2f+b7PRHVokYBNJSovQjDrwHT5DX+I4poHzEeoM2P/Q+BVlfnPe23GaPIwjVX9LEnUpqL7KJwmo1KU7vN/CNNDNdMih0KmP5t16WhphvSrZ3w7rbnMFM3q6QXx7eAfHS8FoTzvXOmwS8G1zYLOWZ9xVlSUDXkoodNpkzQfNJTy2emFDkBIHazJqRzPL12X0l/3LzvFvQ+sjF/95remDEBGX7nc4v0kCO2TZppWgQAz1TAqjVvNlnCk8jEl4iZkA5tC/SSI1Lx/bHhhDPSPRaUyKj9nUCa9EpV++TqYcAkYlPhpORrG2VqrOFmp9779FLWZiJQk45rjTowbn3FU3P2KV4sGdVvxPNbvb65UfurLhivVjemHNWaEwvqH/pY62+t0dub40rmvzIYLfhsKq8hQkoaf3Mo7BWCmt+244Oc7qK/NYMcAcRzwp4HVyIatkoa15N8wxBWjsXJKfBKvemDJzj/48pn+jdAL3rrU98ruMtCf2uc6H4P9sjoSgQWPMMVfXluyTO2wSuhK37V9hXiAP4L1Fg8QjV0DKbviaBceK0JHGgbxaZAn92koSxYIq5UeUqNE0Msh+fNN4wQNqxCvXibr6CgHX2pG1U4N9CpAC5VRTJ9i7UExvD/U0HVDHcODn5DbPa57DQxR7p8lRs6S6deRHxGNOMlMOzWsCUC98dsOI0MUHYZxnNUuP1yGYLm/9pBnRm6jzL3iJpYvi1ue/VwbYwBgh07DjH/ZWHWyxwe/BQBC1bJ7b4+pyz8Rqz5/6gxY0u7AdFYlUcaPkf/SJ/rK/Jis/ZBSWmOR1rM2goA++MOdY+t9NeSwVqLD73MDHJXnSTYzKnybnqNs5YJ1Cb8O9GfWMKvG7Xj8yQmn2TdBmQxgLCfKk86kF+fOjYHdTonKbidH8bkXxsih79RxrpCjsq5bMoIPtrb0HX6ikKo3u0d+Hv7tiZCWBM9zP7sNulYGHYoz8qBd+fQPK4Nid1QnikAy1hcL/9S+UUoZo8VnONxvFQStrk6ZMaFlxnI1ytZVOeh+HZipXE0gysmf4WNM7Miz5utgm0DPKvB4n07Yx1GqmaT7nlaYCSKUdl/7lZP8Ra0d3v+e+Pf9XhYLPnN07PDJenSWv9DCp7NYLz/WsK+ia0Ck+gDG5G0/ETB0PzwWrbsvdp09i8OZPDibWAsegKoS7zBkBsX7YC3eB9MZVl3+6wfi0GfsFx+5ZDf5R43gE7ak2+HVwXQch5rpPRZrU9jE3S0Wbebzc17ylfj8d2/3tWdTKJJA05uO9/w2vszVv+1+Mf2XH8X0334WzV++PMav+Gisv/TDsbEzy+mAwRYbMOjs4dqSoz7xRYf9L+QJz7EwBobuye9LyUOxBpFkh4zos90H8RinmQVCg1rxfNgKvvSsOsHAkTA01EnjhDCbNWXgMb1KunEVESioml8gFoNFP09ceUpdFYimGg3/HA9bORfkZiWgi1CYQzW2XtaMBCA7hABAgu8NWwxFtPKdl4zE8d/6S6xduyHO+ZYAIE2f3DhuoffWc1SxTbDNvK5hPOtQhS3F9P65UZLW1pbdE9Wrv+C2KcvBHmUED3jKshJYQMDDxnm+rdwQc3iN983Puy4u+cz6+OJ7r45zT7g9PvrLfaJdmvR3a3Csy4AH4DLDxGkX4xGEiHC/CZ/+8Enx5X97ga9/r6HqmfsPwcBENwf9pw5AY97IOdfUt7V2petZ9MZ7Y9Gb7tP5vtjybQ/GTm+6xc+WbDWQi3hmISN88xVRMoQhtywPvAYsANV5kS+WKMnA4lcelJ1r5yVVQsNoePeg42UJRec/LADm67lutcpL9ep45s94yDKQ0m+egz3eYABcrDBX2z1GN6NWb4R3yner8Wh3tfI1vDOQtyPazHIEEFerTgPMTciHgWI6WkGdtWqUdH3i/ny1sx4XnH1E8Iv/WAu+HQhzERjTb0x9Ah1MyqtT3Viy/3NibP7c6EyuD1UUzXWPx/S3z4jpL5xgf4GXBb1hSvWoElka1SXrA2Ob7F/mAwM6GlN83KgRhx67U3z04r3i9UddHY2NbCjD4ghssjbsg2ZqDE1FWR2EIYJgp8OKJzbEshXjvr77gSfj0mtWu48965IsJiDWvYdb8VrGrj2+LsaOOt3lnhrWbZx0H1XY5SV6CQ4AqKzBpEyASP6Ov1jmOPFbNJkq/vhaoKD/yIGvVSBr/gmIqRIgoHsBj+YsI8UzhPPVsF5wznq+bqCinbRgE0dH3GJCXFUaC+ogst5Im9Z5+ovfU2/XNYTVdAhIrTSTUjNpDVGF/Yn4TAPMbHeW6TUWA+GrLYHjfc//vATXjr/Uvhc7Pv3yGFx5vNpqR2nJr9SepurOqw4LLNSLn9P7PU+0lOHkiamRKG//9GiuWiarOB2FWSNRmL9A5fFdGuKXfKp+nNt+14MgGbp4ZRlwMmThz335miNiOn9/nHXAH6NZZQjToRkjayLpF5ERfH8CkoYcBzG6Fz76mT/EJ75yja/f+L6fqZ2KhWeaAYvO7o94kYaH9KWI+vo10b/7W13uqeGei86RnyXFNR+T1fQWUe4BDFtnDRyElmTGCOFhSIJHbjyqSOlESc6Ai3vo8DCBfwNQFAdowAB9EhBQ1nSTgoGTr+UkBzKDPUYqZaCgkp1V3je2pyaN46eM++VYMo0FMNOtiWh0pnQ9GY1mNep8ar+rqXgHC8RsRAJH2OqsZxM6e92DTd6eppOWhpM5c+bE24/5qMBSi/2XDAW/DDi26y+jLotGugqpLOadRTQEoO5aA4tyXJMzvPCgU6O9k2Zpm+0UeQ2r3TnbRevoj8sKChDyySiLoKGJIQrnmpmcPyLAIUX46jWHxxkH/iauvHB9Vo6ttH7TSOWxevhJKstGMYEIPwlumXnmnZlnZXEwE1OAbqwB9XiYwtqoT4gCYNRWbYiHz98pHnz/1n93bL7yj/Yx/EhIwQIW3ba6ikpWHF7qAMhKBxCEtJgHTfiJ0JnKqePUpHSMBMQTx5m/2Zn8Gj7sHCfv3CEBRz5O6iSIw5RRMSmbgitSJJZhulWNKYGk0QEgrag1awIVr51WdS3wKN3TRwkTIl1a9dMXHC93jsGP1VHV+YFP/tJCt+DnL4rPveJHcdJBX4g5e12W7UhEoLLjI/z2J5ZGgBHD/RxMghsaGZ4pD318d6a035nRffYF0dj9NJXFmjTjc7+6WmABMKzqitsGH98EFj0jm1sZ0Kwz9/9j8CNtdsQlFRx9zgMMT+QVf1iqoByLiABvbK8tE2AcxCtdzgCHe580MKB0WEgLVjxQPShDh+d9zFjxAxgRdOanhPxzQsRxr2P56LPEP4ENoaPo5i/AQG6iDUVUHPzWH8cT1+XhssUN/dwTjznIjEMmcN/LUPh5o+WtSEDjU68/WY+OPPLAzZ6x9MAnP/TxG8wgMrrTXEOgKrBJhdGqMJ9PU+y0/bIY/Tyz0RkhUBZi/bsCDEtUoXseuJnhCavOk87Ur4t2Nd72sgMtfADHIhRjKgDEAn7/2pWaPg+loQn6MvAApPTEOeKIbcR8PmCk/KkcYzgWtBN/Wd2IwQXbmFkohmlSu8yMmKuIunjs9htj/OG7TBv99HAI85Q2e8slsflu+3nch5v+ERFfCqgoifyn6sR4rLvvPsUlEOMHzZ3VH489vl59F8AXbq286qqAzDpNWqthmk8cZ037V93t/lOHf5VGdacNXbKKA4ui98FJb9kwn5TH15x710x0qF8VY0V1SuXUbhsw0L5mmNCiEYG8rpOhXJ1iwS99IF3KqngWEN9w9pK44S/3x2V/utKC85/nPOfgec848MBV7//YdRKKhA2CQaWupYPKpWwARkzu40dbpSGeiooZOfb4SphFriVIKcEMUHjnCLDl5ajaicXakI4wnDFduwj+k8ohCIYPj/uATTTQlrcTCBzQgFVIvk6q1z/IpvZtOQwqpSszQ4nXiox98igt00Z/QlZtAjLurXfSTN7V7Vd9dQlB1Ylv0IzVU3Liqtgois1oGKyz6sjp4GGiF+8kJEKTxw6KN8gUh5+kCPlKrPRiRSVoxSGfivo3PsHXwRgaU93khS525aGT/hUc5YdfBo1oRMgGWnb4GqGLBF6XVuuKT8DWdEH1q4zqTflpQ/WoDlajySPNE528IUt6Gp5ZYn3DK7eNG257QMC5woKz+ler2VClcmgXMkWbzCqPazCPSDVovyQJmFkTnwQDtf45Ie7VsOOgPFXhPwitNCAhC0TJvBKd6gRovfHzeUfvGrvvtjAO3Xez2HbhQAwXpQUkW/rphT5yeuVUNNvZVhxCxRrsuXgo9txuTizdeU5sOW8gdt1qIPZapKkw4JDV9MNJSYEN5mKbaaFG/wa6/IADtx6JbUdzsd8ildt8IBYORszv51kdIKYfygehAFD1MJzBO5t+0nXsumQsthqJ2Gf7ubFgpC82H9UwkaVBe+q/qCaOIUuhNDgSe2w7K+bPrajflTh4/yUxe1ZfbLbZrMh3a3HIATvErKG+2H/PRS5rbkEIvPE1gNAp3aSzr80t3c9EpKB76GbdJ31kG8WTwiuOfVWc00eqXFp1U7YnVI9DEdttt1lll512fjuftXWXyO1xMTWEgJLG4nQpB9HK43hKwEydhFkTbyaRB1mrQ16YyqwHWAXtVMI/CjIc+JVaJT/w8LpYs246lj0xFePTQrxmX3amdSSg0GGsH+VU3HXTUaxcMdZOtmL1eCNW6hjXbGjddDdWTQgiAoWZYMKgBRrpl4QmALBVFhatmlL5aiee1PnxyYZmkxETTRqCdp10Sa8lJl1jxL3A4DP9QaFWb6jHxnpfrFg7GZM6T9WTljvoZI3Xv/RcCWq6wYepVq2vx5Ssy9KDdou//fWBmD00KLKbMVDpi7/dvTpqms0+vmoi1ZXVxzDJP/5z9CY2vQhu3TMbBVHpaNEs2m2NYSLBmVBL+ko/VRZNVEGeIOz7tNmxYuXa7sOPLPsA2c2Nqal8l6ko/gKCsIBTeR0wmFzUkZhPMNNUb6cvM3eq3MRx1gEjWX3UX1syGJR+nAzzmVkN/XN1qSEdSSSOQlCeLnLNH+iifZ11b4YBJNOhGkU3DZFm/0TpaBG+AwBmi6vrUV4PmW5Q5YgiPmsXp1dZEg+UBwNvWtU52nL/lB1NpQz0MNx5CFR8UiZSFCc6klWhKv9RWdWWCYs0T335j4I5Ty5++evb4sn1jbj7kXXxwGOTsWIVq9lZFZzTKYXezUwa7emGdnrhKeVI4pvIWErapDNOdqehL+WjP3YJzAfimJHmJcUUHFsoTHUZ74pktOlNjadKKJIqchwNOCB0pygf9aU7A4XDaEWr+jSUaViTttgnsMM3076ppF5V77YMEHpHnA+GGKfoyKyMy6E1msKqLRjhzUjuDQLTpawQfgRrLtAMkygLI1w/VSA4g4gA3ZAM+Din/qEMCTCsR6ktl6d71Cle6RqwmC9KoP4ZMIgO+EHNbt/9oPLUrywla5r7lK8oa0qbbE3FF/t7K8k1+ZIsoKsX5zZ9qZq84tq7zi4JEMXwSDLXWaGZKnRGnqZFdTNkeZIgxZMDPVOTa89P5DR6pDUKT1WL6YkxDi+F+GcGmFm9RlKDMJpWEBIazzW5uXDHiNLZTiSmGYdOQ1XKn4KtC6SoyiTYTCOyOP9J/7PrRBPtIDwvhauhNF3EAtEoH5RkSkeA5tRGsqaqIxNCjxUzAtEBBlJ06neiiXvuXJv/ue9K8K+3VAaivNnmUdp8QZQXbRGDW2wVQ1stjuFttolZ224bY9vvEENbbhl5vhpBZTpUayY7t0oDCj2aEhc3hdRylrSJDtOVBa4dkepLSSozkyelJetG65taSFdZraz7kBfadLZyqF6lqsMpuMp99tln9PhjDtvw6a/eLjDigKYGmALCRFwSd5ZH8zK/XnHFDGOuFecn1GgfC2Kc7c+QLyG1d+81kExgCJDZD/6Jr+0ncRZoOLtO8qgTqod8iogCjwmI4/opu+gwqwaKhrPkACcnuAcUyoho0+oHgYpDKTzMqceAg70qgKCpDlvTBAyEiJXx1N5aTJp8IisC6d0oL94xPrIr7qLZ+V+Gh1auiXf94q6orV2n8ppEaKKVpudJ+VAC/waYhnX/RpXa8FQdKy0amPnwsNO02YLjV6KQukYpRTDXvX02vbyeMakOLBTeKxbb3+FRvJXYU3XlV5l03xKPmBE2NDtsxJtes3P8+cbbq3/80xUD9MM9Xbp0x+HnHXnsxk995W8SvMABwzFnSvaXIlQR71sZiRYGoOnNFNifgvDTtBdA+bMeYjb+ku8RFICgLEODBGbAkI4HrzNCbax+3B0qFSpesR0s6tyqxQDPpXZcIgECStrGKqbyzKp6R3fN47Hrhsdl5hmWkkYLs7LafXHvgUdF2bQrQmkGHmASOJmCA5g11z0Qg6sAiRibeKszFWj4mF2J3GELFYHSYcLlsyGUUiX+/YitXc9/N3z0xkfi+j/dnj7czTDOYw6BhY98L9zzKLdtNU9kqLX0985ffUfx/QbFJrCIBltyQAZwuE9TdEWobioBjNRBHhRBl/QL8Cu929XMlWvWBZTXh+pAofjQOR8Zf82/7BxXXXfb1J+uuFJTVJHBnw0b8l2v0Qgs1Ce2mrGJuUl7/QBUB82bScpH4IEaiLazSmfIoEqcT389PqebFJyuw+UlXABTm4qx67ux5/jW8ezyAbHHw3tG+abJOOjBp8UJt+0ZR19diFd94XFvIqMs02qCLVNmwd5yz1Xx1ntviqMfXx7PeuzROHz5snjG8kfiEJ0PW7YsXvPr74sfmgCI9p5z6CfnIrgoQG78+v0x6/ZKFJ8sR3lVf5RX90dpjY61OtZVou8BgfHLT7hdiEAutF0Y1rw7sfG/HV6+/ahYCK/hJ/9Y86nGvJ2PiqYskOYpfqGxwTNBCZyvzjR0v/1Rp0nAypDxnoLpkhpSQHaMGPAkxar+JJSZbHYhfLMpPvlRyZ8ribZ+jQ79QlhFfKoIG+xLUi60xmGmxz2H1UOJrxJR1Idp9jCgG6cZlSndf2lYxJAX8waQIDylQlwKypICaQJX8jsiBtaXo9NfjENfsFvsvO0ucfDxS+JVn3tWdE56IJpvWxerO7UYz7VjdM0alZWl8T+apWENLdKax+5bFo9N98VDgwvj4aHN45HhzWPZrEWxbO7W8ejm28ayh1bEkd/+Is2aIhxd9Vral1a5K41+Dz+9o6Zp8fNP2zE+8aPD/YSeuEb6POBMADwoEXX+7wQvOqqMYO9+cLAjEb7xiRlWzHl4nL6AhvVg2EkA6Lb5LVRX40A3/q75f0JLTxYOagOrg4ZTjeWlQgxbWKKSgMICKICRubCi8W1FrLwyzrRsyRUKa913vGijkxtV5DFdjMUqMKRwTo2lcyJSV9kaSfqaBEUpy0Eycc7tOlNIoEniV/FyfzRlRb7++cviZxdeEfevuSUm5i6Jvvq4NE2MPGco1hdk1cxqlaNJAagQRY3XGmqkko+vWhfL77snnnhybTwpP2KNzqufXBOrnlwXd/z6d/HY2g2xYXxSNKgeeitaoKClMxaHYYcn8/xW+ad+8sz45E8Ojd/97I5498tudJqHEmkdZWG0+ycJPFUoz//Mmjjx86vj3ol2HPC2J+Og162I3V+8LFasXBFHvWVl7POKZcqVrDKsQA5c9wLg+MmrFnn46G0dZTWa48ev3iIBR/lcJOMlMa7LB9dcpGsHmGUS9Sd124BPK8xqR+kSsSwNoClEGStKncqjVBcwSHQuF/nxjxQcp+mf3AA0RyxxjAIM0X+IIJc1RMAhoBlUlASQ5SFkZ/LSIYKdSu7dER2ciZMGp3oEn3IpfnTZc2PR/KUhVyxuvPnmuPv3v4vBBTv4J494OW8DH+VUp9hIj3vnV3B8jfjzMaF6q9WpeM1vPhWv+e3n4l9+87l45SWfjlf+7KPx6OR0jE9Mxni1noRmlSMYAt5c31KCFNta3pUv8Ibjr4jxNeqFaIfR6Zt+6hu8cD9U3ApEHRG33nFv/PKc2fHj186Lf/nQE3H9xzaPkdadcfv3t4qT3vlI/P4Tm8ctX5MvpNz2objSyVN3B9VEAwrnn7lNvPHAafln3XjhzvxIrRtLdItnvTJUw1WPBiuiq9Z9EoKOBHTHZmnqkeXSkiL4Z6uVgCvCmyGGhvprx5rsDoqXxWnwxDkLRsKTT+YlQ+UmmLM663CTqpChitd8+cmbkvwDr/KaYkBBfm6y8jon1Ks7OmaYjANHFudVUAVp1iaE9w/EKSfeEG/7yIHRyVfiBa88JW687fa4/prr4usX/jZWfKMQ6zW2p6fCWfuqq68j0Kg6auTVl9Ls9PXwH3/7olh910Pxb+Utfd/7iZ/kMEJXKkPbPbvHcx1mLwwL0I2V8cYlytnaJIvUy98LPYvz10c2+kxorFvpLtst0NU13zooTv3QA/Gre9NQZxaLGQiPNS6ABE0Ii+sPfP2+uLdvq3jzM3JxxpG7O44MCfDwrcfbTYH20p9eUF+ze8vAZ/6kUugs/KBffrZm7WCYZnN+4lfChMqqCMs1ykmEg4EjNHU9W7JQdWQnFseK0qqKhrdBOUu8Lz6sGc6gxkAcJ55pzOCFMjOEc5GOmTUjqtUhctJ9jxkiOK+h6hOfOyQ+ecEdAtHc2GbbUhy9zx5x36/vip3G945dWzvHkjJvCQg0zOx0YCE5+rqa3QEAHqbKiSOseezJmLeLhrp5zILkQ+GI0q4Zroj0JzFHVzCBV3SwNuydxt9jmOjvL8VzXrIgszZYpd6uapVBoVynq4ol8/p1kcJ0bV7Kh1+QhR+8e/u459abdJWAYvm5D7qmDoLahSb8nFN3HYpdlmwd66ZacfLOE1ka1pDMGRQSQ7NAiv6BCCJRypSga66IS/kBu+yei/tQeqIUohTI6ozcqC3RZCs38wAyA86yZcs6GP0UdFYyFfHtmwF1viJNL6uT/bJjJVmdQYFsSM7ygKwPwEotJcJTSOdejSbDxGxCmZ09l+lEsVKJT39vY+RHyvHlW4+MmJyKH33hulg0a/v48cXnxtm/WBojS9UBhkpAA3UdWR+DSEzQMaDpeUUAvO0bv4lXv+uNbuUdj93g885bzYk5c+fGyOio26Rtpq5IzOBRXEszmK23mRPfvPTYBBKlf/biZ8Uhz9nK+Xmw7V0HWXnOWIts7IrD9t89Dnj1stj9JQ/Hfnsz05LSVVgTizj9ozfHMZ9cE3N2frrjVTzVwaH+qyofTK8bmt7/8q27xkilELMGCzF7qBAnH7lPfPf3tzndBl7/sLiJfylQ3oTo4JJ6UyS0kpZue24Goqd0SgLIWF+u0j1VAS/XCNAkd1nIngAdTyj++4ff1fjIZ29RDFsmJARpcIWpuMDDUIUzyyN2/xIbFSkfv0tVVxvVjipFqBpCvJ1C8Wn/jgSreK/76Ow1GK/DECfPRKDE6V6wxR6x2eY7xIsPmBfbbPlkvPqoH8ZnfvqSuONF9dhYHY+RwqxYf+xf4woxozlnrr181n74LXW8/ZqGsVOv+Y6HGn4srTq4Wbzo+x+O6352aaz+2oXuIFpVHx2K6176WrcNM9KGKhidi1X/er/Xcz5+4RHx1pdcbmsLf5WsP67C/Fx43g4SOlYJ8LWjf6tt4qNPAyibwkb5UyPDXu74p+G+lavj7d+41j/k5vUXZlC1agwu2jfLoUDDPYk/JSz788+k1RW37cmtrKCHV4HYazrQpntd+DEPAPIiIWms4/S2VRCnPPhVJaGxgjwQne7b3abrSaCWZVJDLz9ju7j6+r+uvPSPf1oAHYCMQF3mD6azKKLLUmqJ1ww2MpVON9JHCbmR0HRi0yT7VhBMYnKPywTybjpTD+M6lZl4qhEQn3zkWlmbYlx86ePxypOuirmzFsQbn/3N+FnuN/HMj+wQh/5oQcz91d7RGJ2jNnGFsY8CpoYpNHCw1B+bL9kyNlu0IOZtsSi2HMvHja95T+QvvSo232pLHVvEgiWL488vfrXbJjC97lkNGLZ6bLn78NaX/NGUbhICjNe9hq6xPYYEGDFW8WmKrL5w/IfwX4GG8OSaDQaeLQ4AZAgp9KtVwApTUtuJR72z4qW8fcVKqsTdSH3pneA82bh3GayOE5VCGxy+U1ompzQdFx9oh/x2xHWkZPPXZ13Ua7WZzmbJUfjEBe9qfvRzt9jaDBRKAg5rNxIMDingkSMKw9y4rUuyRB01VFfcFAxgP7GtDKYNi6BrOosza+uCheCQ0Htn6te5MbEy5o0ujsknnoz+qkz2xHgUoF9Wb5eBnWPlM7aQY15JjrraYPNYehwhKyMrpyqib93DsX1tVeKRaDDbdG6qH4/vtI8AktrHIva6XhCN6AIWrF6diNrkhK2jbm1d4Rv9HxybJUXii/MZoCxYVaXh8bPP21G5ejr4vw5vv70ad//s13K600pusgjJcrRq/PxjAqXjewBTY72V4d5jAoMLvgNiG5ksnkP5WVrg1Yne44ZkmZLseaShv8rfNFYqdkNwUVSfKnMd9J6KNQs7/cxt4w9/unHF1ddctwXln2JxwDsRyWR5cQ6ugVyIxlKo8RRI0F8NtAkYyEJmh7xIQedUjhPNUy4rk07KR3UpnldR+kfnx3Re/s7WW0RzxyXRf+ABUTr44Bh+xhHx+NKtIt8u8cMimi4i6FwMqp4RMbKowz8ToAlLe2ybuHvR/nHvVvvGA4t1bPO0WLb9vrFiyZ6e4rC0n2YQ+AqpXziiWFGEVC4PCiALon/WZlERPZXRedE/Mi8qI3NlzguisyVfR8OLBUYHVG56Ot52/YZYg5D+V0FCeMdd9bjvkkvVXuIVQxVvekLbdvPTl0Eg8YDd5itefmUp+R9D+Xo8a1/JzDxNoOUmgYpLzirIDVYEOWhockCTFNeb/Jh2noBTxnKR8gtcDNWWieIt05n81OnnfGR2IIWQ+7cPvav9qc/f6ldgBnk7EWuQWQoa5pmVCSSzrITfvfHrGRF8b3sKi0RrWCqpq/ps68AHlAxHtDhbfcbHsZ+jvPhQRx28RbRzlZg7Wolauxgbpzqx/O77olovxAnH7xvVKpuzIu6/b330l0fdqabLq2pVud+eI5rltWLDuvXR6B+KkYFCrK02YmyAbat5z5imqjX5Qp1YOSmwm3bRY6vHJq7Q8DggQDVi4XB/TMg5rxbkRzSpoxTLV0/E0FB/rN7ID8iqb2YunEiLc4oQi+gzaRKFLQMWRFpva4JAZE3qjWiJjjbgIy2zAN4+qjN+B/xoCaD8yC1fwpqepk21JMHia9jiUYayBl6qG91M9bFtlDoTAHhWxV5jZdI1UfJfMuuEVXFZ0c+P8JbUUFnWmwVA4gAWZx62nvmK7eNP19y2/PI/Xcli1Axw+v71g+d1Pv2Fm0W4ptsCDquIPKAkC8g3gHU4TkcawmAWPxbSjUnaYAgTYxlGEE7PIU6CUn0MLSLMDz5V1gCaeV2mGAVd+wNJvEKs/Hz0iHu2d/i3HISUiuoLxeUEfgOHFSsUIdeKYkxGtzIrSsV2PH3PzeMv96wQiNUW9HSmYn2ronoYMsGvaPehKnQw3dxj+9mxcsX66PRXYu1kO7YcEjDwPcRUXtxbpjSUmvEehngNBCEhBN0zOCLIpoaBI7YfiompRty/7MlY1eQXeciHYAFMQ+BRboSOJcwAtNXihRbuosGpyKu9v9y+OvbaflA8K8bEhsm48vpHadyCwEKmvU2UxSowXOlaqEhDXKIlAShdQ7s3oRPHhKbLQ1aBFNlx1pBUUv3MGTT1sbz5Sqpqj9NPl3N87W3L/njV1YtFwAxw4hMXvKf7sc/dIEEWor9YlAYjXCSDFimbKvG2B3EdZvtBoywOS9ZV5WKLJb6DZ1CyLN6tZ+BgbQCZ6kPDSUdw+uOti8qbAMYMTkDBd8r3O80PWHPsDSqpM/0xJgBUVRdgALCFohjH24gc8nVonwG7y6DNzzwLpIA2WHdSehOn2mAVTQKNzbeu2U+sAUvMo4z6JObTvrhqOaE05DfzxX3UI/k6al9ayUZ1LEYCgK5V7ojF+bj0zo0xp19WrioeKh4h2bL4WhZJM5z0NkECEENusk7MtLDyqo84tdlSuiKQpO+Jp50ZywEwad9ATqAiLzQrg9ql7kRfApWuqQd6BA7Xo3L6IwXkzV2xUOf0K8SdOOd1e8ZlV1z38OVXXrNESeaBA096VaUa7URDHeSV2PQ74eoEDgSpJprxDysEgeSVIys/gXtzmeVslfO2UWieIUjmUgTSifTFSwhOdWwyiWqPeM6iIXUOJkKDzHy77vgmvxEurWU3fovf9oY+pJsxkg8s0XGPzbSt8iLRzigHfop/f1x1dRkSpKF+EwEalNeCUB7eRsB6YAbYk8K+Gerz68LK5zdDlcbPFNj3oR7VJ2Lj0vuq8jBysXIaxVO9ygdo1L3UH1uFBBqXpa/ci0/pFRa1Kz4whSZetahDlpDSlQd+qn+bhiulk8f5yKp46jCfJTP1zTLyPb6pLh1IQ4cSSFShfZ2aaJwSXRur9dhYa9ityPHOcBZmgAM0YAbOIr8VMFXXGWfQiPV/BQhHu8RYEcMLeayh8KzHHUcQBgGUqGMCUaIFwQMIzCOgSgIGFDDZ4JAmwFQLDXABQNebNBmQNASSZrumbAAgvbsOg/27VeokQGgDLpXjVV7dSKj8FriEmwmexwfk9Ssqum7x5JuyPtSm80CPzgBB9w3xg/YASV1MTGXor+p3mu6hRemmNwOW+0YfaIf8BqjS6KMOzv6uHnnME+LhQwIfvEy8Ij71lR/sT/UKSmYukmE4UT26TxZFlhMZAybXQf2UIUsCCm+iOF03yNJt+SCv4Ep+6srkTt5csaAaUpgBDuO8H+GL6LpmOdOaFk6I2VVdIxi0DBCx7I6VAY2T9XpUYbYaxPK7EV0Tkqmk0+qoLu0XGDSkJi3iutNNX6hCU21iZ0CmQ/mxLIANU71RAsLCACAGnnSNsyf6ELToQnvhSVHtIzAaYdbmKS6a+RThkpd6eec8DRXKI4Bi9lsAQveK1Jn+yLo2MquiuI4/UJDAYsDAI0Chtvw+lfLzdQuueZ+Kb+zQlhXMdShvVp64pCTQyIECYHmS8Lzmo370gOJ7pSfLzDmle23KUlAe/BiAQB3IhLJYK+LII78Va6ZCuoZPlNM1pkiySnUqLgMWw/tAqUwlDjMG61P/9t7ueR/4gyqQkReKcIh5bYSZEL6G/RB2B6pivswFLhSpA58k2w2oNG8BxZfRNR+LxIfAn4EeO8rkIV514E8Qn54x5aOx4UF3kDw4mvaB8IXkNM/e6lDl7/PDVtr1rkK1mZdzzFoSfs7g/PmiT76J2k8OufrhhuWDPXlvlAeHFCeQk47xpx3S1SbvVb14/21iq7EBTHKin+5lLLrujnvjtw9NKyu6lrQScDOt91c8dLz88F3iGbts4RKwx3/5rzy1Ri1O+dDPneZ1FQQtAFGuN0y+4oSD4hXH7p8JDBm4sKrQP533P/bNUeuOCCypPSuXQZddK4+BhwIoDl1NoCRetFoxaVpg8ygGDgBxUjAPbcoPAPHbsGL4UcxKP3ju0rj51rvv+ckvLtmZniWuKHzignd133n+ZWpM02mWjZUET1lZQ4A4xKzZ4sTCUYCkGwuIhTwcYATkTeZmOumkKa+PzKnO0j2zsoA1XW5Uo3/yKnf8Q89seCX6e9fX4snCVpGvzI6+0kCsX7cuRrY+WfUDGhb8VD806R6gLDjsSPquiCSs1DP+ZDeqe9Vtl0SxMmCaKQYtXrXt68SP33Zc4qMCzEZJYLiHRiVwPPro8nj/b+5xvp6fZr9Fdb/35YfHnovmujyW7xO/ui0ef/zx+LczjnIc5dXbeN47vqP0ZPWwSqyPIeitF82JH/zrGearLZPyGwg0puDhTdf7HX+B2ta1hKnCFratCmRkedKCH4JP+Wxpda8LX5NZVbseAIiJ5pq+YIfYFZAnLQMTwLngvKXxlzvuv/uiH/98F+gR+1LAHMEwZiVGHvUprudVuyHlgzjgyjUMJ9aNi0iuU4eJh/h07iGezlgzuFcdDE26iebjv5cn34yK/KK/tPeIfbftxKdf1h87LKzEUKkZ/aVcVDQ9bbenNTTV7CTXNVQwPDU1lNUnNE2GBJvVvhgs8bRb9zNBiZLzwBZPF1PTMMB7ZPg9HYY9hluceVVSna7Gj299Ufz01hfGz/76Ql2fZGWiX1tttbWGHoY2hhm1r6HI9el+7y3T17fIt8NOu8e5x+8fn3v98TE4OGi+Es/Hmxi2kmPM0KJ4lYcfZ7/4mS7/4IMPxs033yzlysUjt/wm1q9fH3fffZdSEm8btY0ZLzM+898WiPtUL2kkJL7DmOT4GijwXf3kmt0NA4P9OgaiUhmMgaGKFRpr4/YsU03Ns8VCKTwVO8wAR2zz/N2+CLqRpbiAzlJSE4q2EieKhBudAZmp16EOkScdGZCEfmuIfZp0bcfXyKcaMZ+f7KtNRqFTjbvu+GsUF24hJ6Uv3vrMZVFfdWesuf/aWL/sJgmcWVVycp96LnsOpSBL9q0XjcVnnz8nvnvSnPjGCbNjq1y2T9htIWTVIYGjAP4mToOhgs3a9DMXP7/9xTJgmkVEXbN41S2m/PC2k0R3EhwgaGniYOfafkoCAw1gFX563d2xbtUTcdNNN8XVV18dn/rUp+Kz161yOQsMK2M6RD9vMogPABlLSv2zZs2Kr1zwhjj79RfEaz/0g9j/8JfEdluMqg14SFn4Bn+T1eo5zVgNgJKUFkc55Y8+pbttQINsIZUPTBWjyAcr9Y983sSna39sqsQkhgUKhC4rlFe6ismloHKHGeD4Cbg02949T1BBsRqiCI4sFbA241mA24d4EK5bnWGaLRDTRN9Tkjz2LDOiya84MUoR7hAd5WMBw4Pl2GysP2YP5ePHV66NGF4QowOzYqTSF6OD0oz+ottuqa4GP+XTrOq+pnNNTmv6rchk+SLOvPC+YF/vKRetjfNfuKvoSt30GokOO8VyYhF8F4uD1RAdP7v6ArU1N8r52cFvWxTzo3HMnp+P4cYhMd691zxxOXwElQF4nl0JRPDjmjsfiXXFObFxcmOse+DCWDz4nXj3e94TneW3xTduWavyasdglyAZTiLR0GmybsK6TSeGhoaif7gSXzp/+/jmp0+K5+/TiPWrH3WagQDfmECAlWyGijVJVgf+InBRo7ysNFuJrdiZghsQMhJFuRbIhDpVAJ/S/p9k6LdWqETB63GcWXidQd5TgMPsJIc2wHw5mpgp+yC6RSA0zpYFrlJNJDhRh24xZ4DHqKdXmGQYCm2pU0Y2naGNrqbJmdbwkaJKf0kgKcaIQLLtlkNRXPC06KvMja+duzBmj5ajwnf6NEzxuoytlCwN9x42ALOCHV2FL564dZz1k9UaJtRZxdkPURLlEDzazuMEpvhNOa0dxUHT2sZdsXrDE7HTwtNFxx6xz3ZvjJVPTMd44apYMX6bhkjAgqUQYKHF9TC7wuL0xe0b8/HGQxdHXRZ0v+ecH4OLPxqPLl8e7z77xLjr559z/z2rA7DwR4CBL/DKb2yKn+SZN9of9931RFSX3xK/v7UeI7PZE4RlgnfUoeYADcoJaMxbLAsy0jXxgMtOMPJBJshA1zosK4OKihhByK/6s5mwJwdiXZ5FVYyBwcNC6T+xODyjUjGZMCpSYZbyLWBDRWf/pxkTyfDn1ztMOES6Nyk/aSIEYJgxZHbH0n0qQ0dUjzKj8Ux1145PS3CNeOCx6WivuVtWdjLe97X1sXGipam/hKT6WC5gGs7im7UVMHSyX6c1bjpxzk8eipfvNyvqNdGgf5WahiuRZt+CIUJWgh8L81AhZjFdh/4ti8+LhmZNA+XNYrh/Scwb2i2uuf8L0ZTftE3l+QZoWgMSzQ0YzboXVgclacer9lsUH/rFLXHvvffGcgFm+fJlPh9y2BHx0QvO18wKRVFZWajeWpGVQNe4CT0H+MTXfTJOfNvlUV1zVTT6RqJdYKhKbVnI8NVnQKE+obBmuspzD2CcBj+QR7KISlA89wAMhpAOUJjBSvZFXmwsZtfpg1NlWR9W6oEKkqcEYQY4vSX1nEwefoz6oyCrg3ODkNUg5izlxf6ICDErUZcAY+RDuFFFTuK5Vl7a5OxOck8HUxxK0ewW/WWKKWHg5MPnRGftI7Fy1eOxckM+qqKl3RJNAgofd8SS4Re0BSBWkavNbL+vaDj9xxviyy/ZKQ7fuhQXnqQZmf7VB+UzZRaHBcGexWHNpiXrgb9COGy/F6gPffGrv70nbnn44vj6FadGrfRw1FiLASyiF8CyCIevRD1pyKpbUKy4v+6w7aL92Ndi2V1/iFWr10b7oQviW18+L6YmJhLdlO/oAEC6t3MsHmEseyNBTvx7xRH5OO4D/XHphefGN7/25QRQeJfxDFmpsM4oH0oIX7E2yIB75YG3SvfEhzLILzsjK4YhJsl8M6DIt4Q8YaasRh/5NUyMeXcNawigjbAszACHKbNq95SZNyG91K1/ti6cIUIHUzwah0jSjezMMpHPmgDxEC4QMkxAvKHmzuksZvlMGtciI18eiG6+P/bcfddoPLLMC2/n/7QUK9a3YuM0i5IADYslLRXj0VI/buiyUpwET6CzZ/50XZzxk7Xx8h+t8ZmxntCYRnhJ4/FPONjlbysiWqD5pft+P1qTvEkq8XVF19RWcfzOX7bQAEpyqAFdshrcWwHgjPL8/Cunx4a1V8bg9Pfjidu/FqvWPxB3X/Z2849N4Pg2WDzKpmEb1nX8W560j2VZuGiLOPOd34xLvn1BjCzcLU457WUzaUnB4Z/qEM3JaYcvyEj1WQzIifh0RtGTlVESLobyNmo1L0kADHYJKCXJTS6AfVAHxQtIuCXsY/qnsyqW7/ldLH+an2QIUAN9fMaEBkQMr2t4YY5DflCeB4lYJU2lsU4eW025QkY8Rw9MVAwDrQ04lQhU182B3aPFz/y1S3HQ2O1x55PdeMWXNsby1dVYs6EW6ybZQiqhoeXSWFsMnuzCTJ5bid6ef9ML3Pc+DERfOI8/dIPaFUjUVw+vogFNBgSrVL/BoePFB34hTtjtK3HcTl+KZ+/+NsdR5pS3fGxG6NxDh4crWaSlL/uA6Tnm9C/HHsdcHrsf+/vY46TPxy7Pujh2fe5PBbZmfOLz31CbyTp5uAHE7k8z3vreL1kY8I/2qGv2oq1SO1n7v/v9ZR4+3FPLSB0zPwEgZdI9gW2+ijCvSRPcxAbFASCl5wUIZrM8g8NqN+uaZNSmvfUjyUiZhJNkyVB+5JdVrjDD7Y9/+F3dc8/7la95x5snyiCGh5+sorKyylDnDySRgmrr0ATOmumtF8rPU2u2P4Bs/yROhmbyetGPYsQJKBaqKsWfgoHyBpUTqCHotFrtFeJ8KSqzlxgMFOLMEIr2QYzrU1y7OSXlEFApD31EU6PSSkNjqT6GXtFJVfxJdela5XgvS+g3DQ4+KV0x/QPDvrVedHWlC4YAzra6ukTYrA0lChSF4jlLWrKH786qeIMH6bN+xD0Cpk6V86q1y3CNfyGaePCps5cCBCKUNJ0RLPzj7FZ1TSOZ9VG90Ou6ZRSwPmmbCvVCH+BNAOn6W0eAEFoACj3muhNvf8MR8cDDy//8tW9ceIgiDXIHsVJ/ZUW8+g8XRDgWRkehoMYK7SgX+VRtKyplnUst/5JsuVDX0ZD8+ZYx3VZDfTx0kyAZVugEmmDkY2LVAQgVYbI7iqsL6fyQmpyw4R10bBulUR2ztonC6GJfF4a2kLVhjMckwxCsm65l6XrOJnXm8hVNGwdi9qxZ6seAppWanfWPaBgcnsmXZkVYL9XHUIXfZB+mGfzSX6k0GAfsJTp0PXvWmJzWUpRUly2V8rsOWY2mfS3ukwX0sycJEvGOiC9zRob8wQOGA7ZtuH2lcyT6dfA8TQBw2axvCPJlJy2NzWeXYu89d4glW86NhbP7zVvUFDDx4pxHDVkt+AloGAnSLBXBawRQfBI+oMQapTx8UwgDgJozjU/tqqxck7RISD1GoIpyTTkFwCysOl5hBjiEviIdVCGEK2Qz/YZIQFMSYEoCCIti3PsQWMpFMZwjj/CbHtK8/kSDuvbTcEykCOXwTMJjMpnoZF9U8uvi2GfvHa3ptbHXXlvGNlvNjucetU/sv/8esdcei+Oow3aPZxyyqzXa5cXoBATdAyQfMrESrhJj8cJZ8czD91S9CJm8DEtZuwynPsNkwIDQET5DDw5vMx54aKXTWzLlmw9LwwUY16P0NJ1nmssQkujwg0i0X3TBuw1T3ZjcsMa+EBaIJ+o40WlqTDuJ5tQPZoQ9gaHxnfjuD66K1evrcfvf7o9HHlsdj6+eNq/gJ+6BrSZ8BhzqSwJNJjfRhaB9776SBl3wGyALOEaC8loGSu/jg5SSEvSRiUPx1AtE1ErK56eiKbgKwsc/9K7uee/5hTJQUF52OT1LKssClfuFcs3p+egSlsQWCceRtQdjT15OOx/1Nj8GUpC/IkhrqPHQgnNFqWzIS0OIyNSRXo+hdf6QpuwMhZTz+KEyMIlqkt0ms+vwFXXq0F/Vx/Cjzmb1K8J194azVCUmm/qphDNtYFlhWxbvJLSVNmCZM+seJirAwHSVrrMbBAWAyAvAzXN8BMqRRkYuFe103SefpFcBf2RVRBNTYj6GkKKVV8OUwaV/XrEWvgA5H0Ng1TrtLuy1pWbVx5k2AKPbSaDhK19MfjxRycq4Zq5RQN3Tbwrwz0H9eNs5z4wH71/+u6995/tHEwXnHHj1U5MamXURCeMwjRwCTCGnNIYtGIX10NQYfqYxXgQqsFiUB7kapoATmp80KOWxtZjpXEIzphXtszaoXjrD2gqml9kPWtYz4bYaYpI7J80gr7Vc13YmPc2lWdWbmeuk0coDs7Eo1vpUt+OcDuPJy/CFNWFBT9ctVqdlgTRdb7NKjVWayauz81IH9SlO966rXRMR0KJ7tyNaoRGnGisFDdCeabsSU3mVtX8mITOzYc3KlsJ85Ej5kIEX/8xXBI1cuOYQG33AO7WrM+s1KS/DGwJP9ZEOWJAeMrGsVBilsfwp49QemJSKcLMwAxwsAAjDF9Pw7rapBO/bHfTzCqWDRzSbjqvTThMxgIVOMctKHU3lkhApl4hJplNlMIsui1bQiawumAEwVK63/cD+APUoPk0ZYShllGZBJEaY4RYuAk2gtHARGOWI0xTe+RA+PosXAcmrOgCZ86kt+R9uC8HSLnVq6CEufQQz1UtdDF2eGgPaJo8loJ02lS4hc2366KNppi8ABHqgnzZxdjnzuij9BEyU4VAdDI/kQyFEg9vMlAQneYav4oW3awAa3e+883apPh1P24M3J7I6iQMNliNyoEwCi8/2V1WUKKRu1OE9pzADHCwAoJAcFSvAFDPnmHgVymcmHoCkMXLTMAJhNo2Agw7AIF1bWCBe7TldB3EGACByhzct6MFYxaqszgYDeblWrKJtsbg2Q2EM8bqmPoQEI6mDa8460GxbCeq3YBJjDRCl2ZcRCBCgzwZbJhjfpyM91Exlk49EXQgvq4trQKvD7Zp22szodb/pHf4R+akj6w/9Ij90Utb1pva4tq+idANRfUxtoWjyvdS++S4++HGD0hlaVLnimnHHHXfFzjtsE09j8/7fHnW+TQd5yE9dqsZWH4Gm+wQkLpAtlwgxhRng2JxWJSzMlJOpEAukqXgBH4fvAWuGUNJZfk9J03U8Hv8+JOgR0WrJjfGA0Z69mMQaD+sVWCg75bJGCMwLTRBJcd07HobCHJ39PMX5EETKD4gpYF9Gnfa1zrTh5zLWRqxCAkQPRLpQEwg9CXLm2rMhLFAq7/UhhC+td5wFxaF7WxVAxHVyou2cAzILk7Z00CYCUTnf+5kcFo52KKd4W2TaTGdo8eH2WA1nbSU57qxYsx3DgFV9xKVVZOVTGyzIUl+f6xRP2LKr6yR8djx04r777o7bb18mYWsCEw0djBCJxx4J7JvBW8k7MyoGVEKTz95daD8lhU0WRzLMVURGTZ47FSiOX0azFy7LwtuTXt6RQ8s139jh/ayCnNm00twXvKiPCfTD0Kxhm2cYCaEAFlCJSNJtdnWvCBEigNqfYuZAWWjk0LXqyKuTrHgzjWT4xOr1ppS9Md6WRsxlGcAaaxAl0CQQ6aBN6OC+F8eRCdp5LUCEJaAAFuIkYCyCQYzAfRYgOAC3rQrlABxKkfLNgA8e0GdbKADIkcCpwjP0oMDM4LwwJ8Aw9fdqda0e9aocYuIyYPWUCuWxE6wjORws1moyo1llUbOwInz1I4R2VAYK0V8pWvHZcVAZKKc9OToP6Tw0lDa6YQyoKwXVyYiT+yc+jp9n1CWUsjLj28iqpJVXUKhsqssv2OmSIYyX7ooCDd/LcROURx6YZg8tAoeR7Nr1H6DAPBgEU9O1H7CpHfaj8DCNa2Y51Ar9Pmhefzwro0/gCrAAHOjTFdYPxkvSFhTCR0uTU4sAs3YRlASb4hEU+SUE8pIPwSJA+pHVY0AZGLLKgIB7AXATGBOwDBLK2gpldenaQ5HKppVi4hPwFDlTvgdG/BUA5c35Agib4dk2wuqunXelswnNbcNT6nVdiecMOyVPUDShYXkk15AypokL1mZ0qByLtxiOs848Jvo1cx4aqsRg34Y4+dTnxyFHHBrlUinmzBlRfWayuKp29A/5qL1/BA6hOJCExG9jeZFJmm85CW2sDvMCGkLLabpt0WoKLjvhf96rrHz+SheWAuAYSTong6AgcIlRkjViTm0BDAtf5JkJCRBYE6akyerRpuoykzmSkBCEndbsnnppF5/AQwKC5LAVQBi9YYF4wJCsSbIMWA3iAJHidfZw5jp61ykt1ZmsRwIb9fTy6kD73W/Rp8NtMrzoDFhMowUNAHGKE6+oy4CHDoOM4Spt2wBEDGGtOttKsHIoCYAhP3zVtfrhT2IKJHnW1TIrnYYf2hOPBKJTX3xc/Pxnl0a5DADqEnYx9n3a9jE0UHIeZGlXAXnpzOTHPuk/W8f58Pve3P3Qx38lIWFJ0sEKY1H3xPEQtF8Wxns1gJtUHx8FS6A+RrPdFxO8UtNMQ1ayAwoSvn/WmIClorDK8kEChj32luMtsehCCW8gJy+gwvqQx2g38uxz9cgGjLZA3HNWRBKEzrombWbtJusDeYwv/UvrNxmlqSIFUrNr15kuCXYWrRgKOhmovqYN3YhGjLMvBd5Ulj8wXWfaRrkcjQX2VRZPegIUWzfdX876R58sRkehGC5Eiov7WvlZqWZIygsoKGOWMVWrf3AYfvRGELDGa8ZstscpNjn0D9CoMZYE4BHuxzvf9Py4//5HvvbN7/7gbOpUDSmwIZ22+Pys6lZI1oZKeW+KZyqtltwrKQ3gaAIQNSLFVsVihvKVAAVUqmG02J/OkIXAMWYJAOfW00BpmqfvbiAxxkOCzT8rqaxXgHxo0KH8mMw0hKgOEUF+Scf1m0Foco+R1mq0Pw0NrhsH18MTZdkqKgshupwGza4rtUl516vy0Jrq0zVarnrTtgjqyqb2GkLwC/H3sJCc2dsCPYmGNJv0tdd3OBL90IGl8BqZaMk5LotHwUkTf7wPmD4z/AsY+IxY6MBaKS7NduGxypoP0AqguKa8/gIGyakH8uQm4P9wjQIpry2MgtoADwCOWTXLDS0zI4UZ4FCZF38U2IvhSmgkaxQiUsdhBozQkb2wRxwBXcK5peN0hOEFoLgTdNJE69oU0QkJcUYwCDrlMUC4Np2iC6ZSRHFpKFCbbG8VYw1QtlxAh5kowcJU08kQksDC8NEbjrLmdJBfTfZ8D/pnp7UHOpXxhi/iEgjI6/LZQRx7WOgTfZkBo/rAZIJhwjNM6M5AkAREPBWIWrWN/8L72pSFbnNeeTnD15x5zB3l1J766y0SpIsfOYjpgcbgVrqZlrHb/1IcNNsHJS8ZfHBNUDx9sOwJFFb7WKqnDFUzwGEIIgUis/ZMmK9lGbhn9mwCqBTCYYHrJTZZFA9K5AOxIFp1eObkuhUnosURp1kblGZTTH0wviccMZViad1E2dSZxJAkFKadad0GOgA0IFSaDs8yBBLyw1TO9k04VJ5FuXSQX+WyOpOjSp29ax0Zg3vWCBq59jM42oQWykjYFqbpV309oKi0brK21E/ToXtZTWhsmSb4pj5QxgCgPfEqA0iaSKCIkKB7aBA/86QrL20YjKrfC7PwVIeBozSDxf2Cz1IC1efptdmfyiIPLBD5lctDLobE/0yTcnmRKIXM+Yh41uEHnX/VNXclh9WFdOjCMxmle+7ksYWqOYinWhEABcphcyazybdW7GOQT2esjzeBubjide6Nt8rAf+dLdXFPHvwplZXpdzxgJWMvmGkU5KQ/pOuAQb03Aix010eWxBQzCwZmRyrTY2QvbtO9hxjd29Lpmj76THsWqvolGm2Fs3ypjM44xZ4dsciJg4xT23PSe0NWXfXUhO264tJaj9d7SOOdLh3t1rTqm1Y+XgisSvmm1V+up6UYVXWIh6BT6mNVbGATP49IdK18XHdUhvI+k0fndntKsppSHh0dlW1PqvyU+D4hX2lavJ+Unzvl62KhGgfuv1+sXr3m+r/dcffvYH9CgsJHPvBO8Vbz/iJvE4i7WQq+D5bGDMqYKd1x2iah+NZ5dCfgFcxE0pnCk2wgCJW8PeCV6KJ8KgrpT0K84GXhppC2EQiuypvqYZ4FCHWvaxBPGt8h5EtbBo7yQUNT9ZgWxaUpvPJl/XF9ulFupUOt/mWAM0FZXwjUR37iyTNzTbzVoVcGJUqK4HyclUcFnJzKoQjcESHNVLLzKHhCkF3bOiu4Hs76h9WlDtOudB9qG5qpE3H9x0Barwy81WmmfVpAxua34lgGoV0/SKZfikenlWg5ljTNRpHuuvOej3/7oh+9LaVkYcHm87pbLtpMKMT0prf5aID9G6mp9BeirY2qnA3fvY6QyHvlAIvACUGPzZodDzz4kASfOm0mcoYylVFTM8Gd1NljN/99ov6UTkjFqSfR5fw+Ur7BgYqmmUV1fNNsMD0awXqqPzgeymcgPqXi6elqbBifiKnpumntWczeeXRkKObMnuUdeJ4+U1b/ERD8wOlsenhK/KAMVokdAIsXbx033Xwrzfy3AmU3Ufb3IYlWdetgLY1gPECL2qX9fhb2+nm5bhNwerzvqggy5Zoto4nnyMYsSsFdQ+lw0rJ7yfv5z/3/2PsPAEuP6swfPh3u7Tw5azTKGkmjLCFQlohKiCQZhBAmB4PJxjYmSMZgY2MwGZNFBoFNkEgCFEAZ5YSyZkYzmpw73U7f83tOvbd7JHbt3TW7+99P1f3eqjp1Up06darecN97+t994l+/+B5QADud/dxTxrQ0aT+b4ZkmCVM0duSY8Fd7zcIkHiV5sJb0sYmGlyb2My0TQ8MKzSMjHdR7unusDR3UsrOptb19tJ1OtLaMomx7a9uof5Wfl9mYdYvq5o8CLJWjGEIUiu7jUeuoyTfHNPjtftCgVfReh3UK5kg0wZVNIpvUdphk+0uaGGMy6exDKynXh9pZzOiC6GAUYy1iMjwyNtZoDE10dNTHWlrb6PNYY6gx0VZjx986Jlmyu3Q1L4VnM50Y9f4n2vjKl7rg8yW1cw6qPFpQXbNWsoSvgdL5hGRrLRsYHpK2baCLUBsI7N5SV10RhifjyMH3eKhOs+IPBNpCakVmDxWjQ8O+1mM+Q9xU0/auMTEwumbNpmXbtm7/fE9nRyyYv/Dwer0+Ma4+dTBuyqXPhEw5NjLSKqVHx2u10bGWIbXVR8cGB1smGo2Gcbq6FCFietx+++2bkUHyKP1XpiMPXTY8PNSod/X0+gonEWxwaFBR56F2Ndshnkj/e9Luu+1yR72tfdn0GTPihptu/S8d66nMWt73vvf9LzG//NKLX6PJ9Jldd90ztvVv9yksp8Lbt7MEDMbA8HDnueeeywWKJ9L/hvSDf/v22NYt22K3JbvFSU9/VvNE6H82nX/++dqO2UU40Y6WE088sW3u3Lm1HTt21Pr6+v7zzrNZkWvmTC6Ht2zZ8mhvR2t95cGHHClH2RFbt271ksdZBE4zNKQzB/3N6+yaAc0T6Y+cNDbD9Yktq1eviZ7e3pgxe8FMlqrS+j+cNPnZloztsccejc997nPaamjxPuOMMzp7W1r6GuPjPcNaTDsS9z9MWhTtZN3d3cOPrrj/4eNPfJZvxm3asiUGd2z75o7tO95Pe+e0aYMb1606tW/G3J+P9vfXWDeBP5H+iMlv96gN9Xb2r3j44Udj7sJdl4b2Qv+zttdY6zxgfFBBYoeCSz/LU+tdd93Vrc3RjJaREflPS9s418z/M4mbblJkx+Z1dzzt6adqI1eLIUWX391241J59+P8z0qLJur1Anki/bHTzL622x9dvT46+2Yd9D9r+9bRUTbT4xq/AQWdrVu2bNnhpeqUU06py4s65Twd7f6hyv98WvvIg48+45Qzfb1Hu/uv337H7e8sTU7i90R0+T+YNm7cODGwdcOaxXvsO4+gUMD/w6ltaGiidXy80ejqGlq2bNlwFVlatc9pXbp0acvmzZv/c9FG6cSj9//LLdtb/3Za7/R409vf2nL22Wc/EUr+L0z11oHhb3znkv/l8Vm3bt34SSedNH7BBRdU11MzPee0p/3ZkYcf8qlp03rzYhCxgotGXI1QedzHuGFcBPEFNP3nRjvRq1RdcKKJi2TmU3Lg1YVCE5snAvPCWkVLDleuDFPPRBv8Wfrgz8W6in/KzavFrWLJ1R0l2lTwV2fg18oDYxlYjUMb+KrnYyOtlun3JctE2U4rV3+5YpxXWVPXvJWCpslfCeUA6MPXbPSHntCbJq9VKQGv+IRPJpBDf/iKC9fQTKa2vOBZ6EF2jQ/oha8iYGzNtS90okw/eYOomfBv2pRnAJ/CN1RA9yUr1iPRUibXwLCtobSjn1LlByiRvMBnMNzsLMdefYCX/qqLkjR6/ExcMnCafJJJjnP6AkryZzyqageNC5vuvyrwZIyyLcu0VeMoavMB11fUYaDERVtfGyxYxsf5S6KUOkHHm9qwAT4hW3MF3raGddJWtrW/qC35GqGUEgLLrCG/opUvcstNPKDPK3hVgqb0ayzHX8goZ/2sIe1qsQcWPYBRtrT8h8TJOqivHnfwBfAiJSSPpxJ6eW5YIE3684XmQq8/cGu1jtiwaUd85WtfL5iTaSfAc087+ZxDDz3km7znaMHiveLgw4+KFzz7udHb2SljctsErLw9ks8A6ZjgNhICccqEIZzBzGeE6ASDK6eQcjlgaMhkV+fQFnod/nq5qr6Y7u/05SQg5wYVV8wxnTtmHiYVDyYasCoxlWkmSCQaDtGkhWfBs0ORlUnA8LnNVlRZjICkLiDSxh0Nxph3a/Idunbf3eC1esYXnnHNJmkrZXkRBo5JMCLIWKYOch8YykIm8yyl7MxLm2W4l8oTNNmc45BqUCg0PuhLgVPHsLTrMH9aaFJCf5zIOXUdYE1WptjFLYyruNgOuHxyrHBSf3CnpEnGzeRe849NqMsuLtmn5DfA3aY/2uSEJvfkKL5AJ5p8wZwCA99tST+ZVHY19Tb/ZnMWJp+Kpu85LzT3pVfCOMzSaKkPYalQJ9z9IRUF9W96xqEIpH9Vquzgr8MW/UkVHBA27uio+/kEw/Rhu5Prg+DgMGz45GGAU+X9qou/n0biOv7IsEAFjk4mshcUVYFlxti85CXHRkN07bXe+JdPfpKWnVLx1kwTrdo9ayJww4Cf4SCC9s2aERu3btGEyp/iQK2JCd7hxYOdNb8hzu+rbKv74M3F/jUqvsyqydiuun/XTrTc7/ETyhLr1YVbbYyWeJmHJzMTV3wEJlDkL1t1pKwgENGeb0Hm4VIO3o3Bvf265HGOx+pe/WKECCWuXQaUPD+tKsZMBrVPcFgv9UdHBLdIJ/kTUOAFH8v3QXvyJLd+0qHdP0+SMv1zJpSdi6ZVR0vdNmPACLQ4JaE016i0jaxk2WIoEDIFM39+C6fYFnvDly/0AkduTTDV8zcIRUcQ9AFuVdf4oQv8RMN7QFo1pi3AxbcFPtQF52jTStVWz7a2epdoOiULHoID42daOIyT+NAnb/qM7XXINtVBP6yLbYefSKbGOn2HvnGoHRuih8vwSrsw9vBJG2Ef2nRAiz3cT44cO3LTIQs5znX4t49SD/+KCPaUbNvSOiCb72xIb8ZEPuKxwTfIPSZ5TOCrsoeI9J8w+x6+Id9p1bjjt7zbJeeNDveDPmTf8AMVBMM3yhwoPiphni+2gWD+JTUtXEz59B21OQgooGAb9RlezCXmlucHOTyLnNzdZ9+SPtv4RoFZ6oNYkrsc2qUnOfjoDly4+S2DyQMcEospX+Cq3tD52GQRVTr9GSeedeQRh1xEtOzpmxdf+dcLffOpt7dPEUyd1DHqHX9bDPGMgUo5gXiwQ8JggrYlYzvJKsC9am/ZvAqlYilZH0L02YYNI84YmoisOjE82dGhSZJMCQPBRtRf4rLDQidq8HEmXVLX5CO+JkYb0UokJUPMq5IMvgnEgJweq13FdGgNm/TlpTN+kRB9wNmlv4OpWJhP/nsVyKe+JmRHdmfwxY5qLfpYDxWL+iokHD3Aa65cNiMFt/oAI4P4ZEqHLKli3ITBD3yEkQlOHy3rDyX6n7ST7QlL3TRm4g974xk1KQxzAXmyouTAwyhTk4DmrY8cQ+Ep96kJucu0qSUN6C75mwlZ86d1ogEgyMpdN4w28TMcGCTkVjCL5gE44c5dl0zTZJ9NW/F3PWGUmfge34peZfoEuUdd+tvW1l18LZ8EnjLjCo+yE2X6rIQ8+TSyrKgI8Enmbj5qogP7qB0ZPlyBOILHVZoJOaq6W/AvepJ4CxdPKZLSXmaZbNCNTH+pP7vQiTj33CdHQ4Gi0WiJz3/5K0XiZJoiWYx4W4mFKTYrelPs6exz4Bjhi/XKCTw8Jlqt0vkblhmF6ZaduOxmHNnLBHSbI2UqzE/42WZqG9esNz3R3CsiFtC/DMWOqPrCXiWDHVcVrb3iEMVZYYj01OHByiN872T4DhhtXjnQR6ua2r2aKuc3uBx5kG9DKCf6c7g9V7BcqVkBgdE/gq3OtbXyaHPo00uCsgK98wy2nILSpkMd9umVO5e6sNtilfSKXHS3DVg11cYuJldwAhs7DHYe4OeK7N2lDv+WqncZFR9owAGusuiAsTsx77JTMh47FVb7Ovxzt+KVv9rN6Gh3nrua3NnsDMtdELtbyuwU0KXSBznSgwMbExhLn8nzyN2C7cGYGY9DeOxwtaPIcUoeudNNvhwEfe9wyCVTCMoTz7tx+mld4JV83WftotG9TTs59PPq7/EvufC8W8CWJc+3tMK78KSNsv2FflJOn/KuhiAgmfSPnZbHTu3I9S7KcrJfxisw+oBdqjHFl9k5QTsxLr7emehwrvbxNvke8xc54oEesgf+BN+mLB3jZT7pQ2rBS2X6Lh2rHV1+D0BNns/oAI3wJYJrjv4rfMBnnKyPJ9GEz5j+UHJzlc54xrHPPvjgg3/U3dMV02Ysii988sueQFyO4pl0OsRvj6IofeOn1ShngGZyE5T4ZLJlmWsXRC9D+eAQzfDoiAeRx2vrHZ3BCyN4+XdHhyKfYXzJsERgApjp4TfmUz8ndzi7QBhEHo/T8nphfoAmIzDtScc1ps7OpLXO6M5FOA0Ip4D5/Lk2wjqV4Xv+PJFK8lOv+mdXxHKQ20qT8yk752kYxufCH7u01EttrbnS5XUb8MnzOk6VcuAm+yIUhCmpzr9tpg9wDOZTfSPwkRupapNs9DVN4qmgP2EaJ/kAc5uyQpkJvdyuVHh6HBgIeAB2m6suWAfVq5WQD6/QlNDRnuuK/o1gG1U7jb5pfZxZuJ2U/U259ifsLWC6UvKizXolhUAaR2AmVlK5yr0wyN+2bdkhPOjGY/ac2ZLP2EANT/GAtzmCxUSingk84+sv65JtVbKePgpvN+aRkNi0YbN3t6Su7q7o7uoQ1B30kagsRennkzs47KpcNgDfXTNyJqBJoP/m1+J43UPdP33Ct8ltG8vR+Pmx/kz0EnPTS00CBTJ7RsqWLqO8VG6cJ8Wh59oj+EVXYyrJALYBzJCjPy6sn3vOEX437bZtjfjat77t1qmJENZMByzdZ6+ZM2ee29FZiw7tcG685i4FB87PxFjSRhRwRscUcPjSrcpvffvrYu36dRI3EAcfvGcsWbI43vqWl8VLzj0jDj/8oFi1al287KXPidvuuD/22XNO7Ld0l9i4aVO8+lXPj+c8+6Q4+KDDY5cFfX6r4H77Hxrv/ssXx6PrB+KEYw+K2267U5O/U33JCVyrd8WTj1gSZz//GdFRG41hDWL/wIh0G48Tj9k7Hl65Jd77Vy+PK6+5I7q7e+PEp+wq2FYFx/E4ZL+Z8eiG4XjTa06Pm257WMGtMw7Ya0ZM765Jflec/MxT4vZbb9MItMdfv+1F8dAjW+JZJy6LV7346fHLq+6UCgwNKwZDprzs3ojq3l25jNF1MIbKHWQYBMabMcL0jDL/9InTMNHn6suqST/Fi3YFQZ+iCcdl52WF9IqLfNFBw+qplbxakYGZF+3oa17AaJuUx0qdcis+rOLK5bB5bSJxkU1/nnfOc+K4px0Rzz7tpNj34L3joMP3j1tvvFsrqVZsZFe6VGXxYAGwfcxH/ARz33mOx/g6VOf3bAx3/7UgNfKLV+3sPLADq6d0IEu8EtjLOGROexkfVmp2GCagTn/bY3i4YXpOibt6epJGvODBQ8/sKCtbCGrZqvgAjs6ULZupY10kh6kMH/48gOTokjB/gUtOQFtPrwIs9OApEKADcphTtpGoTE84AEcl+LtOI/gky4BHaafRMK77aJHVpB1U4MgdYfaLP64Zca0Vn2S8+P7LkiULY/3GrQ7a/GQOr1ed1qd5WdcCPjTiwL/77otj8+YtWhyQhXzJg4fKLQ5oeAm+3hIHHTTfm4mBgUbccdddF6Du1AReMz37mSc8Y+l++/5ixvS+6OqdE5/4yLesND8W1RjVwCnSEXiI2tJXzoFsOpLCuG7jlUkwzKea7Kp2wei4z2GLwfkVU79VQDC286OKjL74Jwdhl0PYzu+ECE80dIqFyE4Mb0VfnKTawvEDFeyqEM/T/zgGc53Vi4HgQnP2VnxsNQYCnuimYKEcfuDQyoWwpDFRySQZnVzByImczkEzEnNQmiAGR5XEBVhGCnq1FS6CFTBFaMjLpDCNEQxt5piFPOkKXBXCX1aqekkVL/HPXUFpkxxYQWU6A9OJcMqXvfaFKjXiyAP3i+N3WxT923fEZ6+4TgtBLb78me+KrRapjo548WlHx1cv+mm85KxTonW0Pzb0T8TGdWtjt8UL466Vm/1dnkP32iU+9Y2LJZLJKk2lx8zZ0y0cmx+574JYs6lffqZT+57eePjh5Tp70GmalHnlOafGp75wUSzZbUk846gD4ps/+EWc94Jnxc03/k7+NBZrtw3FM08+Pn7+qyvjRWecGLffszx+9Tt+ilF91bF50zaV6dVEzJjJ+13Y1dbiWcceIJ/rjhtuvt0+/uBq8CIGh4fjjeccHxf94lb5R0v8yenHxG33PBJze8fi2aecFN++5JqYPmNOLJ7dFT/45U1x3vNOjM9f+L143hlPjc9+5d8lih1NxPatW2NEgRSm06ZPk5+rJH875imHxx233Bja18f2/mH/QO4xh+8SN9+x1rbZZ+894p67b472jtnx5685Iz7+6W/Gn736hfGrX10az9RCeckll8bChQti+swF8eIXPSvOe+nbYrAhvxY1v06zdesO2w1/yB/paIm5c/ri4x97X7zwhW/QYt+FIjHQPxjXXnthnH7Km+Lc846LL3z25wpMofHqiuNP3ive/vY3x9NO/NPYZZddYve9u+Oa38imJNnPyX6fduUryi8+5xBf09mkcfz29/6Nhp1SendJXIZgha3r9IUJ11D05VeCR8fyG35DvL1CwQLzhc4fvWCp2Eqk02AS/X2dQBOaLS1/bRosVize8s35v++C6ajJSfnh+hrn0wpsPIHK9QBWRT/bIn6+IMzEtKOwgmq1R6IsyYpKEMrza52SSS+uIWlP5F0RcF7ZWpecGkHMgYvdgs7juQZSrmnQz7yDkefXufLXRNejcl6faK/uzNj5pYcPeAmXXCPE3SRfXyh3SVp8x43XuwLTCBIsCbhedVj1s6/VHRfTs4sBDkx6JW7y5RpK5vRPObi+pgIN5aTNuzDgcZdJNgVHp4vt2jW2Y2PsIXryvCajNtH52pCvy5Dn9Q7KNZ36bto0EDOnTYtl82ZrHFqis6sr9ps7y78y2Ko+gs/OgVurvHu6R6ewv3/gkXjwgfujd+bsuH/dDu1OeTlXS3zrF78LnUH7rle7Tl85bDfpzFgdftST46CD949DD9o3nvPUQ6O1s0d6qz867n94bbzyrGfErJ7WuPAHl8YRB+0TGxTUDj/0wFi/je+eeYbJ11rip1f8LkZrGkN2D7KN7WVbU8+caz1MdE61brvr7jj+6CNiW/+Q9WFx6+zsjFVbWuKpTznAP2zMTunaG2+Lzt7p8Ytr741tW7fF6kcfje/+9IZ4/ilHxi133RezZnTGwOCQF8xqrHPnxfhzlPFX29XX3Rrbh9vjhWedHi963knxwXe/Im64TQFHuCwIa9ZvjHPOPiNm9UVs1qnhPvvsE3fd9ft4xtNOiNVrt8aqNRujs2d2rF+3Mt5z/mf9xjXvdi1Ls09yOE3kxG1Ec3lEkbwuP5g5ozcWL5rneXXtNV+RvXeP1//ZP0hma6xZszWe/syT4n3vf0XssecuccO1y+MXP7sx9thrbvzLJ94Tv73iDs91z0kWR2WUfQroIARAGfl/I+3UcsrTjztx2X77Xj5r9syYPn1+vOd9XxWUFTE74C2gjAFPzvP4tiP1Ud/CS2Z+h4B00T5EnVdByRc5hcGq2dPdHXXBMQTXT0ZV0vAYl12Er6oTntWRQUXNUTqiOis+uyYci7JZF6GgU/BWNSvGyUZXDAbdtxILDCOZpjDJgJaw5nM5hUdVrmhdJ1fV9qdk1Y2gw836EBA54KC/gSSVuSKHVtDxoSPvPGSfTasc2yUvHfqAR1VPG6ceCcxUyUGm3zxsusS32ZqrE8fO5WrcqsQYs3K9/iWnxwk6tbr99/fHhy/8sRYERQ9IUbeQsBA4iRX2hdZXQoyXyOhm20sHnHX6zNzpcGWOXC2Go03zYTsdRhFdOjdlqvpAlvB9nawciQItjYDGtdPRKQSM9OEHYAuedbYAEyV+SlNb6ZBhlEtHkTe1rdB6Z62/pBdT4WzdvDUajdR75qzpniOWZ3LBxYvrKsCsDzyUA6bdQM0x11DWbdiHnT3yRKoFGj+ECS9TGW4MKyjyngozUQafbKdgf1Du93uJD7YwXM2Vep4LAGwgldkMJLngglGmCRSAwhuV0n963qEKcmPx6JrN8b1//6FZTU07AU47+fgT9lu2zxVzFHSmzVwYf/PerxadM0Dw8reGTq3s9DK+X2zCREExbKLdDZEVZwLW29UZdTHgBKghbX2OLi3BsQ1ExorA3SWMwt0fTxAmhtqZgJwmdWmXMayt99DElK+IitZ6OBApOZduTFoOMVDN9CinmJlEia22Qg+6VjwSZXdXODY2JWaTgoNvfwpUwY08JSczbpVLvq/JwNH6oKulGpk/yuBm4EP3ZGSWBQcKv9ZRBa9gQJLUH9jIXCsaw0szY2Gerjiljlgm6Tx2bk+k5OOiK9ylSEtmHZrK82wLAexwPlQ3YuEv/zC04OC70HjiGMsNTh3acSV/tcHf8JTr62MYgH/g+vBkMwhcIxsvcbKOQOug+tAgz4wgW2AtfuwI/HUfAdyNQpNykFeV9e/Zj/7KK3HujHLUNZKKtFc0Oijwwhu/WbP0i0DF82SVLiR67T/q4lE96W0a1Su8KgCmHEPUlnxtOeymNhZ3Ljs4MJje3IWD8hUps1CZ2ukGB/LIxUG2zTlcxAih0km56sYXjnP8Gp1Uoa8veckynXnw1YdtCjo/SNZT0k6AZ5589DHLDtj/qrlzZsW0GfPjne/+mjEYTDundy+qK6oimWshDjS0M+nt0C0xq7fbF6SGBDcDtVV3d3i7JIGiXdtMjGf/9czIi5tESm6z+xVetJWEifxEs/iNaFAggTvs7fzGNTPzB+bVXDQ2NkeVAa+2vAwMkxO46My1iZd8SM6adWlBoKBMH5W77yJK2YAKHhltlgNeCYTA8yNpoUFX86LCoUa6gKyC65+7s5oKlCZjYiOXVvEWHXYTRHTaXls/dEpdPCRgwkY09hVYi8jXtmgUkvuudtOLF06r0J3tJNMkbaIUPFVQxQFAKbMiu9zBsb5qIBdmwSm8XdGhyYRuLgqW4lxRE3KyDbsSRMDISQk/bJh0zElTUvZ8gUg4hTl8cqdBC3nVoczcfx9k8FbByiSnVFKj4MmfeHzAM2mpK2POmvWY54+W8YKuD8svZZDYUdAIpOLjNiXLUw24/jxP1I5K0BpKnX7Ax3UrLBopAZ2qHi7B+DctdehY9F2f1AGutqdq+BsFFgd64RLzUTnt6POKlx+K6Fi1amN87wf/wU7nqcc/5aiDDtrvurmzFXRmLoy/fM/XU7AkcmkYplBkrJGTiDFOzh+uxi3mGZog24TIxeaOjs444UmHxO9uut0ezjWgvq7eGGoMiqV2N5zbip5TKOh19qau6NQL/gjLmeQgg2B2VgQmrqDzoiNujyYa8jMnVRMGmvxUq3YLBEjjqOjJTTu5joJaAkKp0Aa+yA2qcF3kvNnFSbkyDINpXcx7Ug/n5keWhFWAAZ+gbDrLEZ0zeKATtYSbLe1GILAUaYVvTrjEzyxpvCMSamnKHKKSeEdghgvwNQpqt/tBYxboqYrHCnoBzZBaJrzEpxwwB6x2bJKTmmoRDlx0XrET4LacPJQrmDP9SxP0gbfquRHIRvsn/z5oxwbqC7i0kzVx9dmctDkh/Z/EOZ+VO0AwuUyDPZmAVNOGpi00yUOfiDYSCTrgWWYu0PNJXEqJazqLklCTFBzJ98N/6KG6u25kcLEfdgUHuwBEJ9rTxpQZswo/M+Wi8UJVYHQam4PjTONCwErP4F2c4oEzTOh8BT8QX1DdIfFxhurF8Xmv06tfdrA3D2t1enXRfxR0znjW8YfvvvseN+6ycH7Uu2fG31zwXSGkeDBRlK0+2zhDcTwpxArIk5C9UmibFMAhOW1aNGNWbB/sj+5ae3QqWNS1u+nU1pJrRCPixQNK4xM11Vt0+qWtqJRmvP1bI8pdx6DC52sFvLWWt8oxgbj4PJJvynKHTYFnOke51NsTUI7vnRogBgXDUqEoeCu3iuEjuTlh3VAmcqnzmedogqUs2qqAQ3IwoG7y0m7dlANUGzDfASv41sV4GXTYnVT8YQS/vAZgpj4tkJo0ZZ9MS6Y2B0xbQG1MvoQDISOoNPtUbEy5+YY746iuXO5bUsoHXiVoPKlc0YEc/VXXF5KvcpgYIHof8LKfJ5I+jKu/fLEsRKAnF0stTm50ICK2aB/cirZkByJTwBxZIFg+MLVTriYMbfybV2ljIhbFLJ3dVDKQGHCyLf9LbsXSFn6ZrIBmVRSk/1nURzJNWZabsu2PMANMo2myPRMASIsdih604xauga/ABr+RkbGY1tseg/w0fyVHOHnNxsgpDX6l3TKUEifLlUz3SXD7jPB57oxxNp3bQbVnucTzOX/2msM8b1euWBf/9qMf07BTyllU0u5Ldp03d+6c103r46p/V1x25Z12nrRYNSHktewYlFenVEyiGQoKO4jogrEbqbdxd2ks5nVP06lUS/TonH1avSM6hFsrd606fUeIuzM806HTHe5icNrjel07o2xDrr/3pVW9Dk1r3XI62uucfXoiJY4mDEFNA0lwBCefaZH+dITdCWclRWcCGThe4dWedxdoIwdU7jSUfvtOCHzdTgCg/3laaByCF3DhVvjuk3iqYp2S9xS+RR79tM7giI+fd9HW0HraNtgiZaXsfEIZ3qZXv4Hnszc5BuwyjFeHl2h9UEYG34vLQwRuRycePfDdOB88fSuevpMFnfBptzzuBqFPwpN/6snXQqwvcOueurpvKqOHc/R3f9EZeWkPPy+kfNLOyjm1r/rlsdJ4ur/Cw+XVV38NxXSFnnbjplx95NgYTp1BRpfEy7uP7OirxUXt5OaLjpJt3MpfKl6wQUfVTaO8lO0j6CpIBt1CU3RTwTKY7l4ooKQNIO3sdpBVqsg0MhAAJPHlLty73/nc+M0193mXcdopx8VDDz0gVK6jgpeLGuXkplChqFXJpDHDTeIZprIbkOOANOE7yr6orSog8KrAxieLwJGHzfXurr9/KO76/T3//ed0Tj752GUH7rfPHUsWL4yW2rT4m/O/J6UykCQqUhh05e5wTu6+ri4/Ms0De9TrctJ2tXfI6bo6FGhE3qsgw7MCdQ7fnpYTOsDUYpgVQAM9xHIl5xtStBz2az855WIHlOZgtdGiQ9eIe3Yyf1ub7W8L58rohVqYwJtIyRCAPhjOQOMIRHjgZQDsPMIRjImH8eysOnAaeJkv/ZdOdmBSshCNGw1IGiaIsKX7Tqdhgqf/AccpVUa2G9PZyC0bGG2URZ/46AlfcLL/6ZOajMqxEnAmni1Q5OAc0Fk3tRWBlofJXEOO8EWBAOFXDDmKrqxwAoBLYhVEF6hIOLBfI6+q+eiT3lU3HGCILiwOjLhXbZOKgxcs4fIIfBMM/1SBsc3dhmrWo9BIZ8P5Bw6B/oHlKQbolJMXtL7eZBg0fPC4P6eGRvCRuqWOhriNCSaj+LQnr8mkbGPoT3D5IwTemQhquPS0z5oH6PSBPT3oie8PWKdSKRdZrhaYcfypevY1d0CypyYGr5yo6CFkh8aOw+NVwaGBAyhguT/wUJkieqrinygyWvLhr1W8uEjtp/fV5l0oLfgjxCJoaIf1ljccqPnYHg88uCp+ePElGGuntBPgmc88er89dt3z7r13XxIT7d1x/gd/ICgoKD2JiuP6FEudYVItnNYXm4Z4NbycX228dJqdTk3tnfXOqGnidmjnUhe8q9apIMSzLDrVqitYKdiMCY9b7LzhndMu7lSNSWm/k5mey2ExHn8NnTNiWC5ejXurR1DiN9L5yQ0cAUOgrgZVKlcBAfVd4oNJxCQARh+YDy638hay+PcvvjMO3383EcGJLPPKWUk2h+oeeACCI5lTlc9++bvxhZ89oNUd3jqYekUPr5qSaX2UE6RNT9kBoTV6Otvi3//ptdHBLsQKpw4pS04kApeaeR7GQz850ds+/IVYOTpdkqUXfVROMMTJVfWOIWmSvwOQS8KTLR+55pJo37RcDQTYSbwsVwlYVS9ldQyd4Df3pBdHS0dvytG42G+Kg+PeRqesDwcvKmbTEgNbNkR9Y7cqAlSi/wcSNuof2RoxK79O48NjV5WlhzuccETnBAQyrtOTsfjU6ffGsokbypBXSlBBV3/q4zHK0aDEeA/LBZ/2zRO1gE83LAMEh2iadkA2AUi+TGa+qhU+1k24HjfojA+tcsct5fg9/PTX4l0IOKLnnzJY5MLB1WlSxYV8hxNtVN35pmyu7dnXDC/6av6RANHo4K4ifsYc5cnuN79+fyG0x4Mr1sQPf3TxYwyU/Wumpz3tuH333n33e/bZZ3cx6Iy//fsfSlCFQoChjANjbh2qM4Fm9nT76xLsQtgZcKrEUZfDdrKtVmBi98OtQnY53X5IkIfu5BAKLvX2TsmRQwp/jC2s8EdlUQJb1RE61hgbyduB+sMQ/BDF6MSoAlW+Pd+37ghdxRHAsK5WmzYlxxppr4lF8ja7dHH//RbHDz71JlFNJq9ESgwaAWOCycpqLKfiF6txHlJOphxsDn7V8MkvfE909M40nQQZz9t/6ujmvgruJmkq+Pvf9Jw4fr8lqhd9lSrepIr/f6vcPGSPBx+8P97347todZBBVQKsdz+qZEDUn+2T+vGN4pU/+kTqmCBCZpzzjqVx0efuisZWIzfbdk7oUjWgQ8SSo54ebYsPkmy18W/nJcAytjmuDJAdWwnLbHp4RXQOztiZ3dRkOMxoTP/g+0w93eyg5QEjI7FtB4/LK5BKRmMWkxIZed0IUZYnnR5rN3hzqvKTp31TE4yfWktxmSilTPtVqZEqHOTDpkosPM/52p6xueMgj4nnjfi6p/i47YJuie+foZeuzQUOfkVPkDijUKHgZs4uB1ByJ0Alrklo8sCrojx3JYlLXR/Gca6C5ZgdSDoUeNCD712ymyYgc+3HO1InAk+59io9eGHcW/9MQUdnMPfetyIu/snPKhM1006AU045ea/Fixbef+B+e0f/cC0+8KEfw1OGlFFszQwyPCVcrd4cXK9BEX7OGKfBYbnQy+/LsMPpUODh3JnnIuptnb4u0Fnr9nUdnt3hnSRd9R7VuzU5FIgUsAhCI2MN72wILPx8GBeOCUZjGhgeTeQLaQ1+0BkjEHhsAOWcbqFHqkzJHeUZIMr8V6dI7gOIOt795ufEOac9BUzx8UjwIFH85Iznxaxt20SvPgvVvHUwMPya6Pxjjo5dLnivfFTOJF0YOK5rnP6Kv4nhjl2bdsIu0FV1uABjfqvgrwH84pOvj07ZjoQLbbvv8tj8k09E+/bNMffVH47Wmdq68icZpD8UkKqDVemln7gkap090jsnCgOE06UiQITr8WT30xqb1q6Jjb/8ktrKKSRaSNf3XnhC1Ho3eAdz/z1r4sK/XRujOxQ0C1YyVEpVmtUFe+0XPUedaTg6cbrOis64WEclPwtEP7IWm+9eHrURdjn/jQSddGcBuvDTL4tFs3tKQ6YbfndzvPvD12JSy23MVgCKmudwTmAmEvL0RzBirK1X2rIuT/rOEZ/VJ8aSoppgs858X9TmPN38SYODA7H5m89yMLdPpEpKtqhxqHK87ruz456OEw1DCXCzv8hPXMOh0799j6IjBjgVbqK6riBgJAPUZqaamw4G4IMn+eaj4FZO8ZJJKpyyM3hwCpUFeLHgy1UE4mdH7B3AfZbBHOD3H1EZjgymmy2zMTQa73jTsuC9S3fe/cAfDDoMSzOpk2MAiJRMXpTD4WBGhxx8fE2HcnaoZaxF21i+61QzMz81rNFmj0H0G5aig6OcW6ptrKaggbI6jdEEG1RlSPQo6BfBE3AUjFrauhU45CQtWrnENyZ4TJ8XSSlIKZDVeDxfBxc42w3jQiePureXR//z9QN5EU+TmguUXDxVMOPiZjqK2pTnxVz6Sbv01qDloE/E93/9nfjhCcfH9C1btJpqRVXgwyatc+bEeLfKPaPRop3zujuvjhufJ4dc85DI0gG8+og3r1rIrzhwUVXynFOXfugi3fgqQvU1CGyKfMbg7h98JEYGNkf3jN5o7emNTT/6eGz81htlY55xkk2LrtXxh+rtfAXCOsg+fO0AmR2yX6eCP7A6X4tQXTkXkLFJY5Tv2ing+9C+0g+a4QSp2577zosPfOuQ+IcfHhjnfWBWTHQNC4+DRULHeKHHXloeeYsAX2XgaxitjE+njo4Of+2B3W6r2jisY13jYYcriXJ1VKkos/tui5oBZ3CgP0543r/Es1706Xj3P1+j8TTYZP5KB7xtaxY/9dP+gc017oL5QrHqeWGc3awIOUbGY+bTXhIPrYxY+8UTY105tl90eiw457sx96zvxpwXkH8nZj//m7Hoz+/TKbr8Sb49wUFwkDKWxdxo+hsLODLxRWA5b+ibfdJzTHTWS7pqzI1LCCj4+pCCHInLwkJ/tFLqYNFIftpXmta8xIc67ehiXM1pbs6IuJgZOUr6YPPAckXC71gsxnXq5NfRMGfMp6iiVN0JZR6xQflDqaBmEs4oeBCMjpQIaC0INmog4EBRpHj3gwEF2qFVvo5xtHL4yWIdfn+MlBvRBOQLfINyxmFNJgLNsMIbAYiLxHxnc0SDw0ah0Wj4i3Zc1+FRaiZ7GigHACVtSwUIGxijCIwxnVBGH5w+YaTJgWLgVYaeXI6FE9gZVPedE7UhjYm1fv3GuHLFD+Lyl+8at3UNxi5PPzku2PsZ8Td7nRnvmn5cvHvhWXHnGz4Xu72vHnudPxL7vH8iBja/Sv0e8grsby3LHulk6J7yuSOUd2W0E9RE4C6P7/QUp5SbMqqZa/fW1TLgRwg6dtGOqXeGJmV39P/sg9Gy7SGhYWdhMsjSucqrgMPOie+0ORATfAg4qvNdMgJ0u4JBBh/VCQD1TukgpxEdP9LvH+3X4PBULaYfbgzF373+hnj7ab+LNz/9hnjbqTfGry+M+IdvHRsf+enhcd7fzomWDn5+ciTpNX52cmQhVwdf5q3exeNA4ICrU2/pl29H5MnkKW7JeHpMS1If58zujV0WTI9F8/NaCWn5ytWx714LYrfFM2POzM4CzZTv2NEhPbAznfHCozx9YooPgKdASdDJoCHf3LgiatN3j/GhoVj41lt1PBCL3nhf1Bc8KeqLDi/HERqjoyxvr3fcF2v2fJ0DTu7qkqfH3QshsqWH+ybvpE1j70N9d8Ap/oI/2hccKMAp+OhqPunr4CvkaPeS7fY3YNhSeBIscfDQIl7keE5Thk5/TA1fbhAk342jNtZO9AFL7eyGvVstWNaVNv354V30Ex67KJ/m/YE0ZXQj6qP8wAiTn6+zwxaF4ECOMhhA7KWsHyBCcTWjHNjbFTD85c5iIDZ5PDfAeR638Xifsr+lPs6FYQUcl2sOOAPDY7FDTj2g8+khHQ2VR8cb2t7pHFfHmDuqUypp7F+akyExKJNHIyCbYpHcPfg2NcYpxiaC5zUcBj8nN0feolVfPHjpgNWk3bBlHT8UqO3icNz+vF1iy58+STu6Dl8vGNUqzmS8/JrbYnBksd9b0hgeld6jcjR+f5XfgeWyuKyGfpLNlyeRjeP5C5tcJJaO3LL2dTBNQE8IJd+RE/38E14eAzdeEm2HPE98x0QnV5ipnYUm57bffiMGf/b3MXDxBbH9O2+J0eu+bHkEm1HRkvtF3mVS8+XXDD58QVN9lTy+COvJVueLsexEVJcdRjSOI9q5jKif9LWhReAtZ/wo3nnaTbHuPgUh9beCr16+Ibasy13tol37oqUu2hFodSinb+x0vIvR5Gds6DvBlx0Wt/Nz50EwlK6yE4HlcQk/KwH23W87Lb74kRfHBW9/arYp7bd0n/jCh18Un/vwOTEyuK5AlYTvMaefkuOdjg6/sIy69EAfv5wNP8B3NF78XjJvd/R7pLZuiVr3jOhasrds3GtV/nsJ7Xtv/7R8hXFkZhA8JMN/iNHc4WjnC5rascuP85Wt2F9zTQc+bX/Fd+y/AuHLDgrCmRKs8pQD3dO/VTFPcpRBH8sGFzCTCJnIYq4yd1T3K3MLfxVMlddHyZPGQcY47GjcGwWYSXwCDpdauIvJA7x/KKFCMw23tSlQEQjktHIi2BBkvP1ql2A5EDB/6LBrSFHnCNfnDjkat75rMhTvRW7XQURlp8M1MC3eMayJ692PBmRAzjkwPKjJKzodA43t2uUMaEekHQPhhZ2QSi4r7Ph6jXo2PC6nVlAamdAWvlWdRCdywp/KeZtdRiDyYhN0t3EZGByL60zA2I3oENyrhSY8jr107/2ibUe3J9aoJuFnfvSpOPLk6+Nv37hfnP/KJ8Wrn9uj1f4z0TJ8qwIkr2YcjWmLnhpDjS4HbSY+TiCv9t08dmU4OVt3KaByOoidvsA5BWRrWl047O3pi/5j/zriln+LrkOeKVtpcm9bF2ObV0h3glq/AsTWGNm+OXbcelkMfO010fjCi72DZJdDgOS0ps5zOpr0fKObZ2AIMlzoZofFJK8LB13Riduh6E/A8aFTpFEu4Fcw5R29tXjvl58Rn7jsKfHWTy2Jv33DT+J1x18e7z3rlti2ip0Ru1ROsUZkU2xA/xVcSqBzoFW5CkDoVevIgOBgnF42mWQLJzt8S7z5Xd+JZ53z6Xjjey5JuNJ1N9wcz3zRZwzfNjy5A4JV7qhYkJiYGWC8yEgn8gw+JZeunpxll8NuZ3j9KunYF7Oe83fFy/97SafF1/0kOlhyRc/6KEHii1wuCXCxm90cwabsLtSWBQIDfole2VcVUh/80+0Fxvaeg50LD9hKM7UmD/wOsfJ5BxbzEZpy71pK8IAP+A6KwPSHqe2jghtWcMhITCvmFGQ6YbE+yPHjJvyZr7RBT82lP5RSu5KWLl7cO332tHfMmD4tBoY0kL9bKTYIVaOYZn9VV5mKlVfu6zxGQ1kUzUlPJOQUo7utS3BwOGeEmYbOvYCh6M2efQxN2gW5RPjgwrGCTYucXiM41tJgKBVo2P1oBXKNVVYTXHqwQyG4APPqgY7oRaBBefZgGMhGVK4yKfvRFic9Zd/Ye/Ec9SdPT5555BnRMzY7bl7xWweCxnAjbl5+Xdzw0BXx4n2uic7RHZKJcw7FrAO/rqD9VE047cYc8CJ+cPnN0dI1k1HMwfbERjaTuwQar1Y6pCP6v+jkAz2yPlVS3t07PeoHPjvWPfJIdK66lnPf6NzlgOjY/Yioz907OhfsHd37HqXjiOhcemwMHvGK3GXRB+3Grlo1IBk54VkgvKuSXBzQuw/bKNuxw7aN62PN735t2X4/UQnCXX2d8a7PPD3OfefiOOTknvjAGy+L73/8ofjlt1bH8HbpKjwWKh4IpexDC8vivfePGUsPc//oP7ZnN4Ud8hEBYB4k4zDptz60Sqfp0rdKaptM4OnQ39y5M+PUk/YxdMXKVXHF9Y/ujCpPINXm9uozZSDSMvlThUlJss8wcVVvky+e2XOV+pLMRrb3R0+sUv8WxMijt0dDx/Dq26Kx+tYYXnWLjhtjaKWOFdfHmuu/E7WrP5T+LfHo+tOH58SW2u7inynHm3b0SyjSrSOlqh2YczLmFiXVASdZlu3bSpaX+SRS0qGH+0NwME7OU+M2c9nD8phdskiB5cZCcwseOjxjKauZM5ZKPAB85fgnzxNOSzy6ZmM88NDD/8FLvJ761PkLdp+3Zo8lu+j0IuJzX7xOE1vkYmZlLFBJDpNR1g3Ky0QG5kkEY2CK8HYsrbJcaKbOLkMHDwl6pVXZ78Qhwou2rZXb6CLRroU7WdiY3Q38x3n2RnW+3yE7eHLJf6QF3a90YSsrgwk/reYW80OrYlOXqXiLClC05519TLzmjENtOA4Sk4fEIwBbtm2O2x6+KZbNWBm1rt2jrecw6SJ53DErk7OacFyvOff8b0THtAWSI2uUYIfXs5uwvSRWvVT/UYpBHI9PvvnUmFX6VMmudKn4kzS/m7K4zV2Vp+rAu2a++JD4SyYBBOck+OE4NWDiY5UkG3+kbfumDfGrC14mXMZXQDTRgHzgW6fE37/1Z9G/NnWp2jJV5akwdJyIM958QbTvcZj14uE19AAFLPdLB1RcR+TaFW+he+DKq6K2QwsVaSpb8ilp//32iI++9xSXf3PV9fF3n7pR9EJs4quvktd14EIJAEQglm1oE56/za1yfmFUdXI19g824tsLPyB9ks3/SqrLjC+46oxodC5u9pe82lGTuLPEtsjNDgyU0b3A+MBuaKly3iJHZ3XRTfArPPWHDRz8lfvOoHEYbQoFFxw3QCE5hnH7J9F0fmm+KiSe2miAZ6v0oy3HkrqaPNe42TISb3kdC0Fb3HrnA/GzX/76MaPmMDiZlu6xR2/fjL53TO/rkeEn4oabVokPjsqkxDmYKPCo8lwx848Vyy0e7Aw6BABNbMrestEFtTlX8FArAYYvdBJEWF25hsNOxzsb1eQmdsaEqQZcuY2ojvLnO1MENyaVxDiQIE71vHAHDBx0JNjpYPJbJzWisrLb714ddz60Ok4/dn8FEwacgcA5JVd17LBw1uJo7dxfMXeBdjXA2VUkzqiCIIOwffu2eMU/XRxdMxdYFtt2ggwvj/LERw9yBds8/UNH7UB0mvGT6x+IesdE7LdwZg6q0mODScoayYnK9SPlFZwyk/uHl10dl+6Y6+BH/7jWVl3E5GspnKKyu7G/SDZffwDW1Tct9jzpObHyd1dEh+zIhV8u8v72xzqla6hc6vVaR+bchRIfl+sdfoMg12a6Ojvj1As+H1277Gvj0n88iH+fWirHETL40s74SCctaDN32zW2j6yL8c08uCY8nMQ5NOQqqGH+vNnxrBP2EiDi4eWPxG9+tybxjSR5fSPRt2wP46avKJOManeDXuD5tNt1QK3qT3t8Z8txMau2I5a2rrTerPV/6EgPB2NneKfmy+UP1uLPH3mdIo9O9+gn8tCdhA8g0F2hVOkAQPZwnwtMCZxJXEPEChh8aUiYJxKlUq9waEJ+BiHpa5CBwiNYqWbdEjc/wCM3oJidoA0uZeas+qscCxHA2O2eePQ883tkzYZ48D/a6TzjGc+Yt/viuWt3X7Ig1mwYjy985QYzy0ESG+VTLx5zMC00rVIDHRmMKHNKg5FF40nOxEtYtY0GRpsvlsFPg88tOndUfCyPUxCVMUf2KyciIjxhFXDA961602Ao6KSbDACPqpdqtcGFUIFcNnNlHhQmJlXpleBieP27H26scIBLB8NTXxU90Fw7AY8ACB/6ReAGl8QOj+syBCSf6jRlKyxrV0Xi4i8LHzsVEQqf53+4XS4Y19iEnU2CqV8EmFGtUDXVCcx+hStw2ZAH8Til89cUJAvVoXebO6oJL/75XTYdorNzCZGN7agdTZNM+H6sADxx4KstGaCxiNl40nHjwB3nQzB6zUVZr6j80QmlavdDwGRo8lBbkmUw9U6EiujUBg8HZP0njvQpvL3qsxJDQx8sRmU6WegJzFD6Ii/Pd5H5QA81iQ7a3GkUnlzjcXtZjARDyWp3BL3lGKx60ZO6+2oYeKlXynOj+1bh0F8mWNKWg52NbQYmJeng/hY4+HARLHdN4AlH+rg+rhFh3MGmzTqINsn1Lxu4WaNvmVgV/sAZabhTT57Jo9jGZXaxohDuSGM0/uJNS6VKS9x0633xi19fBrOd0k6AU045bu7iBYvX7bvXbrHi0aH44oU3W2A1cR1EHAAIPqilKSKZPoUiuJCTNEEyOOUEq+4I2JmZiMqrXQeBhFO1fAk7k5KLamVy4sHQw08T0gNpfhzwoa3wVcXzWpMiA5YyZKjsgSsDJgrVlZkRA6yJLpy0BPrpYPIjGzoZ+YxTD4z+bQOxbeOWmNCq1aWdyOB4XTuB8dgx0hoP3/9QjLV1l0BD35IPirbyFBX6N3Ul4NABvsPCNS70JHhmoOF6CwHDNhXe/rPGY/qCeTE03h47hkZjbmdLrN42HF0KWHNn9Mb0rrZY2a+J1D8YM2d0xR1r8noX3/LHIQgK+FNNMvgeWwYgwQloOK3gnGpx8RkzZJ8Jmgq6mpzAd+seiznTa5qsCjidPdExMRIN7dLGduzwy9l4QHJ6Vy06dC5x3Yp+jbuCmph5B+aVV0zEF5OwFedupqo6mCTp+bKY/nKlbMKNI0ceGYun7d8bjw7Uo3NiWHZoxKwenXqrZ9uGRTUyGnVFxg7pfMVt62xj+HP6nacIqovd+BhPsqcvZAARnMnLRDJsLJ71tMNj5cOro7trLGZpVzcm3902OB7rN26LPed2xLptI1FvGYmZfX1xy223xQGHHxd9MRC//M1VsXD29GjpWxzD21bGol33iJaRRixfviEOPnCvuPH6m+P3K3gSWXLUN+tB/5jtxRaTAalqS90JHCxGaSuSNAbXAUZ5MjCtg4eJqdMvBQf6qXGCR/IlB4ifCgAfcjXiA7T5OT14OBjJjir7520UpDNAgiO/Q4ba2lFNPj0yPBrv+HMFHS0zv7v59/HLyy7Hq3ZKOwGe9rSnzd5j13kbDth/73jg4W3xpa/e6OABFip7MsuZvYWDUnVus3ndF56DDp4liL985knHKRhgJncGmipIeFejA2YEG5cr3Da7vnJksMISxHBcDCVZvgMhXE0q7268a9I81WQiQHX0dMSRpx0c1118ow3n1UCGwV4Ys0oODlkw3DsrlUFhl4JCGNw7M/pecJlU5KkLOtAn9NAujpnVIj2cq5/elWAfcMAlnmR/2q10yqRdHxKQwYEOMbDc4sVeaI1c+ohOXINh58NE9QVh8UlawZQzBnn6ixoEUnfKqxLfxyIw4cf+Ah/eqrGpSVfuMqIx15q4bZxyJV9yssbpmoJXmTwkB321eZLTQWGS0ME7HJU9iVAGewqF19+iezpwThKS/Unl/EFC2plM8Ehcr8RMCsZGOKkHTYWPJwWThAmX+KZl0qjOKTp09gfl6FrtlNxHX1dRGb1oL7kfkrRuqUfqDA28ig7gq88kdoTm4z6wM8DOCC109klmNe2ohr4VT7WJF2NW2SBp0Ieqyu6f8gT4yLvUpS4vcL9UhAdWSLhUlGz7p6upuz+yIN7Qqb/0UzAHr9LOrrkK4LYjOtFtffBzwn/xZ/vJv1rj+pvuHv/V5ZfjlDulnQDz58/vmj9n5l8u0sq6buOOuO32XDX8EB6GZFIoSV3DmUjUcuLqaKLQTptwhOjJBIEPoInoQdAfwSUTEwcEDUSSZ0cFV59yPpIkL8vCVXveeoS36Jl8aiEqP/L7VSoghwmDnKRNQ1P0MCA1eWgmOMiKh3WGAlnASxvkGTzAAS7dBWNy5elj0lS7pzydSh7AvaEpfLzTUYGuOMCJntHL13wATT4ONIKZhxRGBpMeG+MQVYCSC+jUSrng9IdTN7mE2vM0mF0UOhFMcEECqe1SZABzUDQ2Y6c69vekJdBgS2EBUk4gQj59wfltI1SEpiTmC3S+gG0JSpTNk51Y2qJKFKFGNmwYI+/6CpyPRE96i0qm/lc3kp8aLE3t1kfyqNjfpuhHYoLTWhiJnomU/YIPGcHiWc88OPZY0BFaz+LJBy+IGX312GOPOXHkQbvGgXvPjHpne6xZvwMxpnMqsiclUs9SzhulJg4NlS5Z5r8KxiYDlwFwmcbCo1A7NWHqR5GBl1W2xH/su/ZDHSzuQkOyrYYukulFCnmYX7BKXdNn0TDbqkjn8sfRR832YrZuw+axBx586P1umJIqWietmiKf8NvsuUjKl9XYYTCQVhbVlTMvWSmRgx4oSYdSJzW6yS3+tE2tEx0CSg5QmpG1KIoKkesNvjBLlOc8VBS56FAiupqDeVUrlXHgkdsZw/nhPp6GHRvJ1c4/iyrcpMkBTM3zE/7wdRBKsFIaGRgTpokvY6SzFFuIkvYEoQ1lBR+MZByypGGAmWx+5ajLnEYJrslvtagTpJLI/y6aJ2V2Tdg3V0xEch0nJ6jGS7s9Apf5AlM7ixlM2HFCn3wnjwyOOF/KwKLOOWSX1HWKjUxPmT8CSo4T3SXQZ5BRRXk1cQWWjhM6BUKPZA0cfWhjjAlYBE/8jHaS7StEr7QF6B0Vwc06p1xz9L/6jE8IOXUtTcJhVa/8uBApCcvyQBKh+2VoaVaLhbBAtMUvf3Vn/PKqlXH7fVvjx5c/HNffvj5+e+2K+Lef3hEX/fTeuOWONUmnBB+LET15xUeaZK7DwaQqO+MvdaiA6rpoWVAKzEf5nKwqFV0pTYFViTa6zuKG7ezTTZ1yTlgygmQHNHEySqWVKq0sY+hNbGDhw5+1+IAuGCzxNb6mpP6l2o9JlfWd2rZv145O29qREU9W38rGEZT7EXo7hYR4i56d5AFAJFVKkafCHNmH/BQckOjTgQTzJFXJzdypoPPwyGSn1cDwtjJSttOKI4LHlo9AorL09vMp2rIzgfkaB8FnrKG6gg/bzNx6ix6B0OHMyJBilYP7sISqD8CKg1ftLuM8eXg1Ub8m28S/4APQJ1wKP33SXNrQBahffCUdqNmWBV7t4IDRVwceDTLP2Hino87SB09WB4hCpzopd28JTwCaiJ9o8o2EtGeTKcvsVnMm6lScIV+5l58S+AQ3f09QcLAzOzrxhSiZeLx4QJSdlF8MBh/YQq8/xPGwmT1AOrOT866RQ/XmXUApYBXZFLIrk93yp5d11Dm0IwQPeh0+ZZceyGKc8hoTusKEXjhTnS2o5KjZiwhyyzg6Kcc+DlLuKA1oLah5ISARqeYuAbiS4Zm8o4ZHwasEuKyjmFofzUIzd+ZUfISjwpnS2hQnkOVgYQmoFp2m7xUe6TFNKhUTnhIn8QxznzhcFV94t0ZdvO1Hoq0estRUy4n7mFSoM5144iEz9lyydPPee+wa9y7fFj/5xXJBKyGpbMauLPPdKrqPQ/Ie5tcAAP/0SURBVKVT4zwMCgpzkRStuLZBOwf/nCbkNh9Ybud1+PRBdIy6Ahn887oORDhPyqQZz8d+SZe8aUu+tEGb8kiI92kexNAVfOhIOIEdtMCAWp7lFCdLROHhmOAIppzJ7jew4dz0W3zQDT6e1PQLVHRTYqXhVMmy1QCuHYLgYN5pm3yIMfmkowsPuaWPdMVaoAO0okNXTyzZne4z+Fy05X1G+fM9olHZ2wHZNO9WKeCpjesnCGGXwt0okvsuXv7+m4j9Un3RjHInB72Eg2wcLW/vAxEu1/nolw7vfoDpMAVFZWCS2H16JyMf4u0CHfMWRm1aXxwxbSL6is8mLkESevgIVuRXfGlq1kt5cLgRV22eiK1aeNbceEuMbN/hHXDzuSZvwaSfcmWGo5931F7MUm8HdpX51UpU4lqN29Hbdst+NK/rVAsb1Mgxc2RkOx/Ni8mG5wEcWejQhCunP3mnzQ1NfONYJnCklbMBzAaMRdlbEOzFWLKA06Z6k3+Rx984Zxlgiye2wTvMB9y8w8U3zC2OD8uXTHTgTpfqjaGheMebDhJNLa698eahX/76yvLA1WRKjUo64ogjph920L5b9th1Yfz+wa3xs1+vEoL+cHb1HPFyJTujA41SKqA2FHBdcDmm3J5aTjrE4CTMPi6w4qgGkWOFnDB81YKyHQqPFR/g1tIXZgXXbKqCAPyqiWZWGFZ11fI6lJESjz908MSGvsCgQW7qkvzIwclAobJVsBKetNYDHuAVHQhmfGvYfBUs6TuBINszkIBGIDCy6n462TLhk3ZNGwlWKxfaEVvafTHbzXyAi0rwgBb+SU/gwsEZMXZEvn0uWm6HY2LymtQY09aCoOGJQZtsiwMxjwiOmLC6CCyNvHvJdiDsclJnVOZ0vMKEn/slOHqxONFWwXEaWOA7VLFP24LF8aL9u+Iw9Vss/svTikfXxsfW9saKK66O0f4ByWZCMlkIGNJF5XFNLDlTs+5J6WCiiYXOBGPh5xPfUl6d8EVeAb2LdjCiXwRCxpzAViY17dnovBl03MZMVxkcyxVHYMwr6DGZdGjiQlfhV3zEocU4ORdB07ZAcPA1Rqp594UktasmXPoDUwxeBQ/hm7fGSsYBt+pHi9/Oqaojk3iYnWAaey6NcCGc79u99c8O8Zhfd+Otg7+67IrHvaNkp+E95pilfcuWHrGNJ5LvuGd9/PIKzlFxKjwD1HT+yun9rlT98yH1bACeC0FPG0x/BAvwvaMxCwIM9BgBvkxsyXAwwOEyz1WfKE8OPbSUaZ+kdxuT3bJwdCESmIyunCAhOCpRT755kNh1UDaOjqEdG2PuXT1R75chR4eie3ZXbN+yIw6Yd6zOW8fi4TV3xcDE5qjJ7k9b8PSYrom7/NHrok8jMFOGnjXSFhvnjMX3z9kl6ryStexwvHNxwJQs9EAH6pZNn9RX4dCH/h1b4y/X3hELNMnHhvM2K47mfuN5QDKbTNDLDm2d9VizaVNcdPKZMTZ9jhryYi3X4OgxdxUIJvgyd8U8ZoKzG8JpWOC2blgT0344Kr1S9528xIbM4mPTTk3M39N7on3xDMNyN8NBH3NyQMFKzJdYzzhsXpzQ+d9g/F+Ubrjngfj8AxOx4Y57dMrdyCAipTNgqOhJlgFEponePU7ISWhbF93+kIoMBmMzJeFxvL7jrku+pErNkxteDjxKzWAh9lx8ZQJX8kFxQKGdARHrSlfrA32FW/AM0/i5PwyoYSVIqMSMQEUHHmyfQooM2oTroCk/EhMHGRMnHxLXYWnzK4xRHGHsegl2jKl0Jei87rXL1Kc27XRu7f/lry7jOyg7pZx5JW3Z0qY+iJkckO8Q4aa2ZcHyRGGCKIqjCvOb7jCJWJVZsbgFzPUe4PzxnymNyYfhU1IGDiYNCJBknsbMqM1vn3urKFBl5GQIr6wzKV0qzVZeZUuUjALMTHD6Z+cXH7LGmrUxb/numvwdPHwbM3edFes3rIslMw6OXQ+dEWs3bYg5y3S+2t0a0w/uiM2nPxSPPvehmHHyfrFhvBED3R3xlDvPie71Y/EXH1srnYeQnDbj4Dtq7OT0h3SHAfRwFbu2xtK7r4133H5FjDy4Mh6556FY89DKePShR2I19fsfjpX3PajjAZUf1PFQrHpweaw2zmrnK+5+MEY2bIs/+cWP49Cff99y4O3VDTurr3InhjhPoySczYVvTwu+ceXDMf3fcGQFPAKS6DhFyuPx9cawApUcb/9DZvsrBs02jeX4xdtjYsVW1lqJUe905BiXYCZ52L1Fu7GF2nlVw/rHSROxeN6sqHV1WxfqfJJSrvrMYAjaMjYcPbsdXyYxMHpQDubHTgc2FI6j1uRBUBjRqcbSZ70kxhsD5u9k2VMSNnGhtO+UJnEhM6lBwm0CMqFm9ithFTdmBPOFQJqBH9yEJSofFbZS4cF08S5WBU6rO3R0arXqbG+LTtfbfPD0Nq8h5gveLFx1rk1CLxwFLhno8Sk1LOngg+f3HHX4U3cs3XcPbY1WxG+u2SioPFL/yUjOkpFminK0g4AjZce4kOhV0yKniPAuBx7iRq+cS0nRwy5zmWmCi9YW6k5nI5mMwM6ByZOAbIfOA1F2UbTLEfKb5Mq1o0gGGFG4VgFZeVpHE6cubetHo3Pb/Dhi2bz43dW/jWedfnDc8tPtMbq9NQZ2bI/nveq4OOHtu8W/fuwzMNAkG46ZM2dGd19fbNXuYuPmwTj4RzNj4oD+mHN5S3z/xX0xOG9+4V/Jk86cJrWyXVXu3U/qODA0GOdd8f0Y1s6K4H/wq14ZB77qjLTdfzK957gXxf7Si5sA9Wldcdkb3uGXKuBWPq3F6aS7b38LhjMyFrlQRDx4462x6PpZGSiMMZn2PmBunHHu3rHH/jsvXo88vDFmL6zFO86+VnKBwCuncNdxM2NsWb4OwjvmFGOn9/M1cq72uQviNQrqe3G6mc3NBF5Opv984isiQyPt0du1M90qjdEHbhmMterjWGNIMYOdgtZxxQkKeSokvXX6NG2vE6TLePD6la+8fjftZP/zOlxz633xkavroh/T6W097r74CzqF75aItKeDQHPnwhgQ7jMQoBNzyPHN9aSxbsKBDitlm3g4mBgDRp579MHjKpis7DiILI2AfQ1ZxMmca8iiERoQxUeLBruZNh3lYoAO3qMoPYVq/UXj6zxQYkcJYffTGBmKl798f3Fri6uuv2nrry+/coZQdkrwa6b161vVR3GVUG+vUEz1xzofKSEMRB5sz1CGIOSJpQ65U2pNXEQVqjKAdjH4V0jZbMNUUbnKU44KrnPQXQYIsOqFfzVITXw+vZymPuReXt2eGJQga+/ojpG2Wixf/YjOHGfElT9fH41GX/TN6Izh+qa4+MZvxZWXXhnb935a7L7/gTFt5nyZqiW2b90WtY7e2H3PJXHN+P2x5drh2NymQVBA4xSljVNM7XKIh7lTRKYCjgqsC8JyO3dQ1m7eEms2b411m7fFrz/0T/Hdc9+Fmv+p9KZdToq5a9eado34bNjWbxkeU/cbO5GlfdHDz+eozHVKLApOvgdG7loOLhxPm94Tf/53B8YH33pZvPbUn8cbz7w03uDjF/Gv73tQhHwfjB/ql/vo4GtoPLJQWFpudeotHzWM8cjdc6qHPiQePDvzExtjZYPAnDwuueLWOP0fNtPqOumMP780LrqBtzkmztNe8ev4zYOjCnyPDzgk5E/6R+pAspdSrkikDC8y48LxnBlt0atd7HM/fn/8+UVrYlP/SLzyk9fFWZ+8P87+5H3K86jK5315RRx9yJ4xMjysyc4ukAcKleQnZQiagj0a2WjxmYoSZJPNzZRzh4YEsoBQN558i7JtSx08361TJvl+ZY0GJ1+OlwdvaPCjKgo4XvxEwnrPE+zsbmriyRPrrNt4LothvttaNAjCnuT6r5JVEi+wE7JzSo1K2q2tbaJ6Fww5FJ6f/iA3RMwcLpyKG0uQJpdXbVZNMdaqymrKlwv9LAowdjUUIHYuWnXIHMGxNiXE6YNmUHE0Ygxbfu40pL3VwkAW+T6qwTQyLThocpg8X06cTGr391K09VHeqnPwjunTYsMOGbqrN7o794sRxfqV6zfGkLbIjz6wIn52xfWx/jc/0E7oxrjs3m1x/b3bY/tQW6xZuy4u/c1vY79tR8dm7WK2to1ItPqL7RxQGDLJcR29CTXtGmTt6qLuGm9dbOnuiRbtnFp6u2K0PHk8VeNPv+2COL9jz/jQtP3joUuvF6/SoDQ6PBjD2tIPD/P2xZEYbMg5PO46xCeLjJXRm7RZzxWWC8J+eRU+IOesjnzcnWCkQdICk37Ckc7Hau2y8RPu0zfG1VIyoY8fy5AMn4bZaYVWdKHyzUtvi3327o1d+aZDcdHTTzwktq9aGQ8NuurUGJJtFBArH3zjn0yLd/7z+vjkz4dcf2zCLYAb2/6ksnxKmcsUMiu+ogMvMidNtHUbBuI3922PjUNd8fRDpvkdSq88c9f43hv3ifGBTe6bfQoa0Xo3AB+YMuzFEuanhA9QYU40x6RqrZAqDWgHZnhV0adlKsl3kOXU5AVW0V8pwZIlADumUa0QjBNfM2Hc2GhgF2Yk957BZ7dG35HDD13mU97iSZ/MeWfuJHy9Tadb4lUU2jntFHQeVdCpazvIN4ZzdSwNFWNZpuoEn546gnHbmBW7JlX5BYiOtvbo0o6hW1v8Lp3jdRnWojatrOIJrgUzAcu20U7QtFnKtiyKjIif0ZEBZLGijTtuA0BrPtBMfhjuCoEKHsCpMvnRgGtT6VzwbevsjInOjhirzYgFSw6PCZ776OrWFnlaHHjcXvGBiz4Yn/3wuxSIanHdLb+P/lX3xqY1D8aVV94QD367Frv95tgY6FK/RxbEds0ibtMTaPgyZ5uCiwOMymkt2qSDvU259GM1aqnXtBXnDl8tOnq6dYo0zSqT/vLUl8ax2mG9b+jB+Mttd8eHX/yKuOsnvy2tdE88bKusO+iq+2lb7EA/3dWE03cVoePMyw8Usho68OBgBIZygVH0+ETCWO1Kzl0rwQk6dmQCj+E4csqz3zBWEoYa5FXyKQI2Aa/ACUgTDSpTEJUGt43bjybhWhz4mR+XW+J5pxwZ13xqYbzxWV1x/8OPxnM/sj6u2iAdSrJPo4cnZ/qvywbzkXpmnSvh7Fazb0L0y9x+9cBg/OAdB8Xrjp8XP3zb/nHqknw16vff+eToGH5UHIWLTzpnwkKLzOTrj0oGOPr0H7IT1eMDzMZz5wCAAwwE6LJYJf/oQBoiZZlD0nm8s0bm3CrwwemY9PBXMLQIaIunaYbeamfsGXf1wX6g8tR5ZMtTd5mUMu2CGiftoIqiOyfP/WZavtwE6UDgJ6vMOXKgMKymhb9k54tL8phuBZdulXs4aiUXrLdWi956e/QpmPVp5e6jTXO+S4HKv/bZptMO8bMDuAM6bHUOZFOsynyoW4yOB6wJEY3oKwj/0AgngxI0pUl987loid7Gkzx8o72zy0HnuGfuKwW165lWV9CpxRs+ckq87+svjeMPWRg//vbFse76O6Llrh0xeP2aOOLBQ+K9Ky6I19bPjtM7jovDawfFAX0nRdvINPWEnQ4HQSUDEL9L1EpZfQVCG5q3yaLoxy9o8KbBmt/yV4+HfvtbLOL0oZ9+Nb775YviQ7s8Jf5Rxzl/9TdxwOnHue2uO+6O/RbNj57Zs6N79ozomzUjunr5zSkCC/1ULqdyn/XHGKcZMYpy6YMejLtXQK1+DR1903riDe95SrzkrXuqjVMvdsHjsXDRzPjCz8+IL/zitPj7rz3ZMN4EScBg5eTNkNATTSr7k6dQ5KELY5FV97F8vOjpy+Lma7fGiv6q5xEf/9IVMW/B4lhUF89ikVa/bXASp7By2nv3+fLHLR5bt+jf4q0I+gDH59IeIDh3Xbjqi6+fAFJfhoZ4He1I3Hffxjj1H27XcVszP60cWydmeXLa70TjL5zqgB/88yhJxbQ4cwo1ASRO6qH/ylYlS0QdRlPBfSBVNk0QfEn+LLDsr5KAeeeJcoGpzZdDhExeXRoBNwNEhadDMI8jVWXgpcVI8Ci0Casadko7BZ3lRXto2ErBFSaWVCQyRWrsXBRAuIrNz6X4d8pFxLkfB68oZdXkYhQPoHGK1aGDtk7tgvg9825NLAJTtwIXwaddKwrBhw6lTMTRARd0pHzn/GN0Gy0N6AGSvv6jPXtSFQTFwcHnoAU8aFImDtamgDNvz8WxarAzWqa3xVhnPf7pR0fFGWfPitX33B0vf+E741P//P0YXjUtpvXOjzcvfE/81btfFuu2r4+xYU1IHS3DbbHt2XfEYTOeI/W0ayl/vojM6ZZ2SVixlWA0TsBVHx14dKg+QxNpZkc9Zmi3OVOBb5d50+PLT35ePPyb2633B67+dvzV6mvjnauujePefo5h//iit8VNr353zO4VfXc9Zol2Vmd7TBcvdxkTqMBKXy0o2NgTTge7FgJGw9dwtFsRPs/wvPItT4qPXnRyHHbcnFh22C5xw3V3egcm8nj4oU2x+qH+GOhvxEUXXh1vOP1qj8cYr1RVYPU3T9jyS07uMFBB8mzytLnBwNz7ydTZ0R2X/f38WNIzCX3TK46L9asfiY/9IncgpJ998qQ485CaSuDBZWpqi2++aZ84drZWuNIiqUWeBUu/1MGnEIDQDUTK6iQPEq56ZEs896P3S0IJQsqZtN7RoAf+Ux2i2bShP87853uFk4ta3sAx15RNHf7UqybqKMJBYgGoiuDj6q4kMFHpDVAqVe5Wj0M1LxJGoiA8ZdBhg/QB6Ym8FGBLOmhICAujOZsm2207p0mZJi2fADjtzn5Wvdg5VZhVqr365S9uLN1r9/jpr++IO36vARaKo58Cg995rCDDrTEeMvOXDvnjWReomVgKLCjpLTl/iLXzKXlrDI0cgaJ6yPUAXGhUFa47MqyYw9NCvDCA2BumXTifykXvNhGonXNIgY3rZ0swGiDhcFG74uPrRrQJ37jqh++eoZvoFu+yRyw6/CnRWN+IodWN+PpH9oxNGzfHP//d5+Lai+sxu7s3Tn5NR3z7b+6OidpYvHT2i+Ppb9snph2NnOwTtvr2hy6JBb86LL7xoluEN913xoC73Xdo0AWR6hWnFtILR+GZnoMe+FUcsHldtMjh3Q/Zx8HRE0Q7CcFHZCiaqu8ymbEsZJvZ0GrTqeINe+wRq4480WNQPVRJM9jVd3Com0RtqLF+9cMx+kWt0DzgaNnOipySUtzOaSqsKmtntPAvd4vo6Cq8EiEDjvrAoT53LFoSbz6sLxahwB8rSfQ9a9fHR27eHmtuuj3GtWPLJ5AzEHNdL69pjOs0blPM3uckwTK4MV5mwL+KU7WkS4yF+6vcdarGmxCvbbHhrqtU5xqHAheTsfQ/gw6TE7oMXPl0NOOocoHro9gMAkhSZ8c9wZCTO1eVCjyfhVJxijzrRVkwPxuEYGiEy3AzxO06TeMnwTlob0O2/rh4nEEWmeIlZHgRmPxQpRO744F47WsPdn9/ffm1ay77zW8XlsZmQo+pqf1VL3vxyNK9dotLfnVb/P5ejK5g40nDTwUTcBQEpJCfllVbNaHxymSGNiiGz9kqUkww4UwQdHxRtWA6CPGeF68bDjoN1XX2qD8mMbzJkKPGrPgaEsJ82z0LZeLmxKryvDhNGZSUm7foxUt6Vl99cNCCk/jOn1OPJUe9KBrrBmJi40hsWfVAbH9oY8zWaUaMbIvnvbo7fviZzbH5zuUamNY4fMYRcdjAgdodyPCSw2tXN7evjUv+ZI3KvdIrA04+yUw/ZDXrysCp7sDT7IaDUv+mNfHG4XuiR+a30zDsdB8l7QQk8TQc+7rqxMOO9+/YGr848dnBb4KBjb1YF/14gBITAtPTb5YG4DyLAZzVnxewP/D1a6NvxfxmYEIGvJBqHv5MLbKlSpQmoucp9Zh2yh4qqh1a9cP9dH9AQXeatNOdMzeecfjCeHq3+m+kP0765PUPxNW3rYn+R9d6F+Odjk+z5X8EHOlje5MrIDV2bIoZuz0pWtrzoVrbmu7QRScK2X9S2ghLR2x/9MHYuvLOaKtPF37ydKBBDn/M3+Yk1iG54DGRsZmDh1hnEIIeXbEddeip65C8NCsBi+bCkHfgQOY+GkOHkuj8IjdX4QU6v2TKpgK/GNNenOCTC1obOlWHJPkaHEq720VXngQ1P9lspD9e+coD5cvtcell167+7TXX7kLL1ATp1NT2mlecO7rvnrvFj35+c9zzgJxAk4a7T+xqOsRIi6sDEJPVz+g48IiNYVKCu0H6S2PReakqHi6JJie4cPkjIABXjq2Jl8OCjKgyLl4TPNELjsqWocRpij5UVyarGC7afPkXMPCgUVupVzA/pwKMNuDGoR04/dHRzukPEzF/GsSnReo77e1tvMmfwWFABFM/aMtHBAjO5asaKvt7SqUMjDb3v5VvkktXP6eT+hBfuTiIGtbP8VZaqF/51LJG1H1Ruw8aAKislCZRg4MpQOxFMQMG48cpDr+2gNPTX3Ril1k94uBTIJHm7pU1i/FTv9BdB4zwKzs8rKtDH+qp2zyJKdkRlQpPTyRBWqmDq9wrs8GikT7dC3aJ/ZfOiVfOqTj/FyYtCO+7fXvcd8Pd0a/dDj8HjX/icUxe9EYPnw56Rcf2msToiB8bh50DOqvuyS802dK07rf+qv6ABx1/5g1YMPAKbcqEn/pqWxQ6zAcezHR4XKbQCeJ6XnMF3wY2fjPoAAeT8+Qim2Se6FVwsk14LJjKcTMuifA0NnevuG7L0LfKN9GDUbFNROsRho15jNn1xltGY7ixPV7zmkN0dtIVP/vVbx/5zVVX74rsqemxo9v6yj994dh+++4dP/zJjXH/g0LQ5OKVCSjS0Zxg1ekUZZwUh2egBJWCE2M+A6YfAguujmgaMpYwlJYZtGCiKcU3JfI6gprZ6TQwqsp+86DwcpJACoHqzlKmJxf83JY4GRDASVhFM/n2QuBJm0GHu0X1OGAJK39bNIYnYu6cadE7e37sGJBjDg/G3ntNi8GWedE2PhgDA0Nx610jsWvflmjr7oldFsz1z+60tnTFwJaN0T1tprbVW+UEjVixkSdgudYVMU1Bb0z2GVVnxq0HfSBA5OrxjOPmxu0PbNaI12LpbjPi949sid3ndsbm/pHo7pAx+enl1tHYvGV7dHW0x7S+rrjyzk1x8gE9MdLZF5t2jMSsrgnj90pgR3dH3HXvytjR2iNb4kCMCjtFOYgGw1+P0CD5YUHpZEeVg+6518KoabfUU2uJQdly2shIDHXUojHYiNk93MrviO0j4zG9pRESpZEd96ne3Q88GkccspvfYnj1nWtiWudEbIw+jzHJDo6XelKprpx+k+zUkoU9uxYtjlYeHTBZRU0Cl1rS4FDo3OTvcrPVd5v6V62Jjfc9EKMD/c3fns+bCMLTB3fasixq65X5U445ILYsXxmjGsOemuy6y8LYvnWLTm+HYsGsxfHg8tWxy+KFsXHd2li4ZGFsHhyPR36/PG657eF49klL/Yuldz7cHw/f+1BErVu+QDCr5Figdax2MnlkT2j3joseqT1xc+IT6Kibjw5Ob+hD8q7aCJDKFZCwkB/6U51JlXJAVvC3HQRkgVfOVAKHqcRpFmc0XEZhB+Tlq9Ditilb6IKRE8AJpCNj2+NVrz40avLVSy+/asVll1+p8+udE32cmlpe8dIXju+7717xo0tuiAcfJsgw4XVqJaeqy0n9CgX9sUJqDSxUycZBx4pIITQDpsOmRHGClXKu2+S1F3WFgMQkFB47HB71GsGQGEa9N72IHBiwBgwKDSlPl8gFt9mEKys58BS9UjbGYucyGXisIkFTBa/2qvrrHNqJyNxqk+Hb66Ktmd6/lwUdOxzbgZ0YuwPtior8ns6aTk+4Kyd61bm71yPOA5LL6WV+S5z//Nmc3OXoX8Enz0IV9pSPGkbAlrXQ0e3sjmRf90UF8PWnFhWwF6dSwpUc+6xgvBAMW3q3IxAX9QlxXJcbFQnBBk/jIUdeOZHjh2yClHjjaFYwT9M8IUQBPo6YNwzEU3CRKZUxY/xcsyJ2SPyClE7PZCA3RBjIzqDHKo7+hChgAqksRGSLJicUE0tweLiNZiYXk1ALBfqwczE/aJgwBUdw61J4+Ppjk2/KhC07Be5A4esJBi8nKnQcqVbSmk66e0yEm7lwy66HdvoiCtWACwRtMlGz8Kfo4b5Rtg2VSx+3+QAEHgf8YAs8T3Voz6NU1IZtE5E6INldSpiadvHxWYXgjC1tXNvxGKsvPKHs4GMOjBnyyNELr9KmYWRrvOpVh0e7gs5lV161/FeX/2Z3N0xJJWpMpsMPOfD8ebNmx52/fyS2bpUIZODQSlxINoGqTFS3UVWenUfxhBXdrJr/pXhVhzav0dCxvK6AAUZ8yKFhwmSgHbrCCz5V5oEoPPM9O8CTZ4Xh070iw/I0qG53PSnMXP+aYslODQ5QKjqwNjsJthH86bomsDAMI4iyk+A9wpxMIqpTxmrXzN6hMl+0dMIprYuK7DxkMzxAlJmryp3DXWfpRLOxIxbMGI/Dl/ZF74zpccTe0+KR5aviqEMWxGLtgPraJmLvBfWYPr07Fs+uxWF7zo6F3WPR2dEW67YMOaD4AT2cUjp4wkhK9W1ovpXMw4Co5smpskOQlJg3b2bsu2tv9HbUY8HMzqiP9sc+83pi12lt8ci2iVg6q0261WPR7L7Yc1Y9ZnaOxyLVu7UTG28Mx9DAMAb0hGfiekwpWx/Zx5NTMCnCD/PzTE/1LIh3BQ486IlfZR+4jf/kBdrFLd5LsNHYsW5dnHyUdhVbVsf6QWRlH3wKAB/lVUARQ/OybPhpkmTgQiZ10ZvOU9A2WrLH4li278KY2dUaM7tHY789ZsUeu86Jno7WGByrx/EHL9DuszWW7TU7nnTErtoJDsaB+y2K3feYF9Nmz4hHH1mfsuBIPzjos/tW+l6Cgq8rAQMbvSjqA4psl57KXW7C0FReL345+emH/yEWrPBLZvZUl5HjeUD/q3ZAyQcbOPirzQ8Eljpl3rM9WmyW3yzXmAoGyywPxpOP2lVBpyMefPChzQ8tX/kxM5+S0GOn9LLzzp44aL/94tv/flWsXEWIyVMXVlC24zz8x3bLU8/UclMJRHl7L5nbmNiU9KfZjPlyd6Rg5WZ2ErxugY6yuxn3adWYdhW8w5ag4+CEDH1Aw+7FQYh/4PBm90AJfLYIVZm/wgNk65LN5sH3slynzXJoT/55zUrBh+sbBc5zNNlOcIEmvx/WxPVOLHVs0w5oXJWZGthBgKL1KyRUJjB5lyK9GWzbVmbmupYf8BI6u78WrVjoj918a8F9Fpx+CJ+dme9IKve1GWHSf9pxXmWq8yIl7dakE26FeTit4j3I8lOPp9xOvEQnHrnbYTGRE8FTTNgh+X06psdOcsRRreIIkFK058SV3sbik9M1dhzIU52jtDBRvGMVAe/6QTFPIzzcCQfOsjjnBFAdFg4KTAafNqgsvRyYwBdCihEVE4LdhXA9icrh6zjmAR05+uRE9YQXn5Slg3aBQJJlLCt5SHfDUJwdEPSJi21MBz8CATxLaupiPkC4rZy2TgJlcGVgjFt48Yfe0BYe1lP9hAa987kbtWMH+YSDUKFr6mAWBYecv1InlybKkU3OTpEcOmDqoxIjXqaMYdWuKOnxA/TbGm/58+MVdLrj0l9d+eCvr/hN/kbQlOSNy9R06EHLzp8zd3bccffy2KadDj1L2ayKcriyGiGIQSw2txN4NpA8Kekc2mXi4quo3AY/KLjjgz2HxJNdzqjU8a05OiMMTFtdE0p+aUx32nnhTw5T5aXJ1bSalEa2ykhu0jBsFR2pApsHDABAo+DIQBmh0Kuak5t2hh875cAkrpJ0bcVmkq21ggY1aTDZ/rIjUpu3pDpl8irigeZl13lRD1cBjhrpWAhFtOyvIj84yGkEiAw2uEI0rXcV0IqA8322xcAITHz1ACflIT74+eE1GJpHTuB0OhxIZeVe1QoOuxHGgJ0AsvALeKb4pGekeYgQ2fnCLIIApxvJr9r5QGPdwVPdPiR6cIH5yWbkWQfwVUZv59KnwMXFcrFn9Ti/edBeeGUgmuxTXhtJeuOLzjxKH8Ch3bLpn7sPPfIqm8kG4LsNedCCzxiCp8yN4KR878opK3A6UQUP3poPJkOuj6IH8kACk4J5UMwXp1Pxn3lQF8RjAp5yibJXU4bQ9CpRpM4hPsyxHPsEeTw48BPa4C+iBuMn/th2RDt5YkJDfeP368bHh+PE4/YOfvvsweXLNz340PKPo8/U9Ligc+BB+50/b+6cuPWO5bF5C4MC83RWHAUBbLF44tSOU3XaE4IiE9OZUhawL5OCVY+VVt3SrmY8hsV7GMXFwj9DLEQbJf/Nh6PiaX5q0TxulvNQMgIGKrg6HKhIwJKjWJWgYnoMDQLTxK1USlLZQPgxGAQOIaNLoXUq/QKiTAe4aRNicIsDa9qJC8a0O5jgYAQfHH6CC5yicwCCXk4r/raXHXnEOghb9heuBaXubHkJAARnv0hLDp9wtUuHdMSUm293QzW2zOiM/FQ8Jw3d1Th74lJWu59nST4OVqqbJxPIdfSTrmJU4fBEMryqQIBz8G6W/GpFkUW/0Rca9LNuyBZMPExbeNp25PZDeKc+DiLwRF/rjDxohU+3mv0GF370pdBhA8vPdoYTC6c8D2Tiqd0B3Qd98dBalww8jBFtmSet6ljfdXTIfiDENDCgrdDnYgOOtEb/IqTyo4lxnbDDl8VLsOw/tAIZQ0n6wMveXdkBuJzBuNAYkn2gzPSgz9CZr2wJHuOlkTA8aXQAx6hAVPQlCBytyMGX6H9bayNOOHZPXwtdserRjfff/+AnoJqaHhd0DjnwgPN3XbwgfnfT/bFxYw4Q22sYMkgOOmU1wbFHfEhFSSZwoACfBBZOk0Z04ODD6gN8huUIBBoiY0Pa+zeQEEwkoRMcgvDpPtGaCPmPEW0MynScNiOYAIOgQRok+SQLtvXggFDw3Sr5rBgUJzBHaS9G9cU9aNSHDD6TecWLsk8jWtRJkuCMkXqeVX6LXXjsbsYkiwOcfOqbFuGSO9jkymGHpUU27WyrR0drPVon6jpxa4+aohl/Ldrq86IwnbRpMioYqS95ygKvHDv4MSnpH+NHUPDkkIJMHCaUd2SUBefiIeOFfByJQAZLMXTAqRYhgtOoVjz7hvTNQJr4KuogOCkYCsaOLINN6uQJCD6yoNWBbhm4dKA3cOHxpUp+wM1frShlfxWjMaJVliDClxZpL/kwExje0ks8k7/4IRt7KrdtSx8J6oZJF/Aq/ZCtQgwMDkrWsPSQPMnm9+wbw0PR8BdeG4LpGGnkzm50WHnDX7jlFJKJmUEQVsirDgEYXRosmzIH/pDlhGvQWIjtL4UP7eIBHjzIq+Ca7lJ469O+L1zcFAjP48gIpklkE4Bk21R8JdE+4RhYcM1DZeyS0wg4tLRKvnL8pq2lEScfv69O0+vx6KpHN9x9732fNNKUZL2mppe86HkThx+8LD77pV/EwyuE0KYoK+mOTlwUUHCAKO8Q5aTk4UG82r9ljqF9OiMs/vF2/3ONRPSa+Xyz19cmmNR0SJOoun5Cly0Dfpz7K/lOVeHF9ZM83Up64yh31ir5WIQJCY7pKzlEZ5XdB/4lg4tTYPhajXLpMbj10YiNV/oOFgHB9GglI9tJdIDLy+pb2/kJXa71cKdKmKIZHhiMrr4FMX3vl9g+xFJ04uKyn9VhsLieA5g25KKnDpomJhox7/Cjom36XIkiWAiO4wjVX+Y0JQflyaKdooDQfe3tV0StbdjXYeDru1+MQRkfrsXgJHl9ChjXZ3QCJuR9FvTG+190sgPn1ORgBTMl8uqo6qQKh6tIf/rP347Wvvmqg5D6saf0bg6PxlkxKc3K+cUG6Af7B+Li95+HtmpLvqQMBHR3Iv7lsgfi9U/dJ9oJPGBN0aM6rrn2+vjAD+9hviaMP/NADgpRT5mmBaYyAeyb//yq2HfRHMQ101Tej63/IVhnvR6HPfN1MdI+jxbvQDIVmVSRD63pK72yj5UtTeFgWOQUGMkBBzgU4BgITuZefDCuaU0ARpYFY2Gxvuw0BUs/N6Jp4Y2foldeEggtfLRRxvEUnARDV2ZK28SWeO+7Tot6R09cd8PNd3/7e/9+gAVOScVNJ9N5CjoHLlsaX/jKr2LlahyyVadSLdGugMKL05lFlfPnBVQV9UHZ7MjJePjGPSfAGOQ2LiZz0ZTJpFlqmioAOVg4fsGLJuX8OyjBCxzJRagCl6ui9QVqYNRhK17VszquC0fALKNPwWleeC70/auvimmdW6Om81GM6v611OMnfzYU0Ri0wQkk7FTecvFu2hjVYrSlK8bb+6K1ozdaFIRGx1tj+5YtsWH1QzFr33PEF90lsARhX0QtQRPduR2Jq6AjK+oepz9fzpODa0WxYVUGCGinVHCaDTiSPoW/4d6bo7WxXmLkwIL5grIcieDvyac+c63N8pnimvRH7Lsg3nnmMeZIskPq4HGHu1b8Mu5Y83ntXrdVrdHbtSiO3utNMa1tf/Fml5H4HB21WrzogxdGW+9c4qwdd3KCJe/sFo4PoCX6B4bi0n94eU6g0iVPPuX8iOCCRbvF2ke1GiphQ3jcdNNNse/SfXPyFd7VpP7W938Q3/zdDrWxi6BBOGWiccoFEDqXBQPyztefGi84lpeLCy4+//a978RZL3yxdjLsREFLOdVBQhd2Vbfeckt0dnbE3vtIH7WNjY7Ekc95X9TrPalT4WlBFX1VBmx+iUP32SFK6YLDTixtlu3gQc94ir5c+8lLPsnbu0aPvmBmJRq18WJ2sNCbmweeAyw+1oNdn3Qvu0hg43yfSj5CwPG1ROX4cY5peh+77J761vjrd5ymxbgrbrjp1ju/870fHKimnVLOuqlJApgIKDjeoJM8bUgXmAgC6mCaIITDAYh2LGZYdiYvSIGPBaAnKZei5P73TsIWUhmalJG88uAy7LjOeXkhlMfK5HyAK/MxQTGS5eFYOBQ0pV1EeR2AMnpkexq20Be8if7VMb5jW7T0b4q2oe3ROrg5esc3xcs+NxT9C4+OcU0iJBMEP/vitbFr7dHoG3ogRtbeElsfvjY23n9VbLjvitiy4rro33iv+Pdr1RxyMBnV1ntM23G231yX4Z0zOOTI2LD7NzI6FDX01+BjYXuWEiZ856kz40sv0HHWbOWzfHz+uTPijYfLDUYH7DjFiKZJG0XU+7RbkowGpxzqK6cGnHKMKud0Rh8+NeC6DW9BBG/fXUXDKIoJAWpIQeBrVz8nvn3Dc+OuDZ+MevuQb6Pz9oBuBdmR0Y3x6zveG9+/5ey45N5Xyw9zN4e9+T3zNvVrXKciDU5DpAsXrn0apcOnSUPKdYw1sq5G9wETwIOD3di/XnK9/fKv3/nWWL58uQJkayxevJjf348jDj88Xvnn74xVDa59JI3HW38d9ZplIq95UZvTrpEce1+z0umnfc5+MRqzpufrROBBev5ZL4yvXviV+N31v41H7r8+Lv7hZ+PMs14ey456bvzt370/brz8G/HwXVfHP33o/XHQwQfHXnvvk/JlB4+Fyvig/U7j4N0EeoBjn8TWtDPBU0dwmdyc7gop8R1A4ImuzM1CP96QvaDRyNGm4OMvnDo4gAtO0uD/PLHBWwy6erqis7sz2rUj406sF3/9cSeWp9fr9fbo6uqKrs583Y35oA8MHKBwU5arjAli4QWOAMaL1Nrb2lDmcelxQQcn94jDUK2ylXI5j2QSatRVC5NI5TrUcUdbDjqKAolg7u6m21QHH6dSFMUIGMg8FEAIIsbGUNVgsOVjkAjd/PSFJid1X4AUHdqYhkEyrDib+UObg6iCZGdufdWe1yBoJ4cvZVb0cT893FWbiOldLdHXNR5zp7fGZ751U9w7cXDEtDnRooEYGavFu85qjaVzNkb7mFb+oU0x3r9egWtDxPDWaBkZEI4muRxibFxBRzkBZlSnT1x/4f3JowoYDU3KkUa/YHIcHlJqprTbP541M/bryUVgzYbN8eqL1sY539kYr/zR9tjcPSO+8Ce7xBefPytah7fYaZxKwKKv/IYZg0iOnQh6BDteTN4YIpgr4Cgg5CTk/iF52nHFygfiu7e9MGZ27xUn7/nJOPPAi+LMQ34Yzz7oh3HGwT+KZyz9VizruyDqg0fapoMD/fHNW16gcckLn9iUU5X8/THJd3nEOnBNhvYxbK9xQCcf6CsdmKRMgJ/97t742BUPx08v+YVOZ9vi2WeeGVu2bo8zn3VUfOcbn46Pfexjcd5LXxrf+dKn49I718Vnr10bv+fBKMmHB9diLEd8Wa3ddx3NMRcOOfaofiuN08wMEoxB6nLeeS+Nb3/+n+KvPnRJHLWsL77/pbPiqn87L95+3qL4/Kf/NZ79qn+K17xMu9Ti0xVdFVzwb8sqdaExxAyS/nNRcFAxXP7qOQMf4RMUi6/S5mtowqWu/ZXt5ZsN0NmfsX0KSH3oS+b0jSfVuSwgQB7MCx3IRnfjIk8cmHd8P7DW0aYA1e53X0PD2IBrIsWHljZtTnRQTln8smzdLB6bHhd0cFf/lpFEKvb5xVs4P4PhQKHgRd/AE3s+7OOc7biO8lYqg4qV0mFDq0RkHNfEph2dJw1Fj4HDhzJGgDHyVPfAcWCMxHenS8dzZ1UNDmVwSrsO6jg3g2MHKDDDGXC1dXYosiuqd3bWYlpvPabr6O1sj57OlpgzrTU2rn4gHtisCL7oKdHWt6tOr+bEq5+9e7z1hV2xeF5nzJ7eEX29ndEtHt3aDYxrdzOi4MNX/bnImDs26oPe+XAh0pNQemMrgpSU1ZEZp2WXrUJ/DbHs9q6frov2rs54zbHT4+NnTo+nzc9rSaR/PWuR+GC9tCC5J5smXUO7mHEdo40hydPk0k4H+Tg78vO9L9JVuOwgfAqmFefX9/6D7NQW24eXx6V3/UVcdvsn4vrf/3v87p6fxlV3fi1+ccvfxi0bzo+h7mujp0e7g4kO9aMt7tn2HU8433RgIos3wY2Lruz2fMGVYCBdxrUTHJVu7LTGtCNkV8J43XT/yvjMNatiVcvM+Ozbzo1ffvkD8d73vi/22GOPWHbAAfG6c7pj4dxNsd9++8aFF16ICeIDZz85Hr3+p3HdA5vjwls2x/1D9Qw67HQ0vp6s6KPcwdY3RNTmA19I/8nrYMVn8RMd3GUc2L41BgeHYnonv4I7GFvvu8H3Hlas0+5YAZ/gkC8xE1/RcmqCDcS08KfIBzsQAp/6i2xg8kkWV3bs3gnK/wk4JvJ8UNbUCXrRgSucZrCSvzf93HMCuvQnvIL5zLua8jfMJcPnYdlHEvOXucxT8b4MIBnQWwV9cB2wnRVZTRUutK18acssBIO1GtjtYDmgj02PCzq++0ESOjsduHBS4d0KhhFJaw2DZEc84eksOw12ECZEHPgohnpJ60EXLhPM9/3pOHjlSIPpwOjWo7TbmDo8cAxS7iCYxGn8KnCBk3zsQMi0I8GHIFhk2Mk06cSjGaBsWc5vFVR00HlkZz+sgoNATUZvae+K0KmF9qQKwuC3ahvaQ7T23Ry/fgLnwyF0jJUg48nmAJS7jdzxJGx4WJMPnaoLGUqsJkPa/TgIKz1rv974xBnT4+TFtYgdW+JPv7cpbnK7Bp6fcZVtclD4EFT99F0V7vro1InXOTjIMdl0OkMQGNVEZ7I3OAXUUV1M9vNSY93ZH4kfmtgca3bcFCu3XB2rtlwTj2y+IXaM36+pMxBL5j1JO629okFfhNvdslgycvLwPBHfgcrAQpBR3b8god2OdOJAPwcDHeOC4yNH7L1rfPW9r4t/fdNZccYr3xYHLjsgXvayl8XKlStj1aqVsf+JX9aO88RYseIRn27deuutOv1qi1nLjo73nHl4vPSQGbF4YpvvMjn4qs+cauIzvIM5Jzs7DPRU7snO2IzotEDjjS/JDlXgoe0pxz8zVkj2X370nrj5Ox+KB2+/LS698NPxwLbF8fyn7hm985c5ODnYNA9kJp+cxNJFONVuXcOkXLrJVhkE8eWss4vxmOLfKpsenYtPCxliH1WQzEAleQQmfBpa8Ks5Il/yIgsdKpkWfNpzPuE+XCbJr/qw+9ecle8TdPyLD3VtRnxwmgZezg2w855KBm0FLgl5fHpc0MHZuAjLbmRcERG90gkzgIzKQdAvnzmhE1JLncXNCVJ0gOjOTsZGga5MGrUKV50iEUCqDjuYmJNQoEWuBqE4h6/XpCZqV6vtDK9iQBzD8uANjmoY2u3QSg/plEEujW+zFtnVqReG59Yxt/MHGzpdaLREf6M1tuwYizWbR2P6nCWx28y2GFl5ZYxveThaxjfGN36+PL7607HYtJX3E/NaCB6eIs/tNV/65NSJ4OLTLJX50iABpjrNYJUfHRmU3AFpVZIK2PeKG7fGZbyPXOmFT1oUP71tffz9lVvjWw91xqdeMCsO1+D7T2NWH9UpFogYSMkP4TGJmXSafD6lIRgqzzJwTQwdUkjwvNVLcEf35xzxfsAxTCCP9hht3xr9LffG1rg1GvWHY7R1yK9y3bihJdY1bmFIo7e2S8xsOdgTzjsK+Yt3FSXgEeh8mqO+M+F96lUmKO2ejBo3HkC74iffj6svuzROPunoeHTtpli96lGd8mWQ4SAArVy5Ih5ZtTpuueW2+It/+UK88tg94647b4v+gQHJp2/Iyr4iA9nVNZ48tWJ3Ig8hKHlB005HK3XTN6UL/eD61C5LnxR/fe7SuOSXv4s3f3v3+NYVj8bf/PuieNnzj4g9dtsvtm7ZnDLFn3dIe/zFF/9v0Wm1F1N8j3khWLWI5uMCKhffzIBX2sEDJj4+il5qcJ5zUO3Ft3OxLe3SXUDz04dwko8Kvk5Lm6aTgwYv0eMd51zb8bvNtbjyxHp7veYyL+DjZg7X17hZTRlc3vxZ1yLNT9HUOlQXrt/CILjEMNEelx4XdMCkI36uYkidlFOglE7pnOgoxiQA+VxOax3JE1807NhoYsfEQ3F5iiWAjyzb+CrRaWDVb5Tb2OQ2HnokHZm3kRjUbQwE+AyQDvgxkPABR4cvpOFENjQ4rGQ4lfhBwwDaCeBLO31Gb630LTVpxRcldYjl9oHRePO5h8W+bXfFxMYVMTHcr0EajL/6/Oa4+qG+WL21Hpt2tMT2ofEYbnDLlYuonN4QYAg6OCCrOhdVmXS5qvrwFjsD0/DIjrSLE1GHI+Lrijqv+P7GeMMl26K1d0acdUBPHDh9JNqkN4vBr+9c5V3PeMcs28W0TBzx9y6Die4JyCnUkG3Eij7K7kd2ICBUF5nZVeOcjHFXdz1eetS3omfLcax/CqSt2nkpCGmSDgnQ4E7dQCMe3XFLDA4Nx9P3+GCcuORdwqPfkicezrlw7cmvfsufkEvQ4YfZvOsreV5vYveZPubJrgGYveKTccPPz47FvV+NPaZ/J2ZsenW0DdwSW+77TCwaeWvs3vf1eNqhV8Upi74RtaGbJTPHFNkErxx3jhxnB2ECn3ch6ogCgicrPq92Aq93qJJvv5Y9Bvr74ylHHxPPfNE74gff+mg8b9n62FI7Ir70d2fFG9/09jjzBWdFR0eHdqxaQJBZ5Ps5tOJjjAf2tizrA5wFL/20gnsRxH+hoy8ctMsuXpzL3PAcUJuYCD/n0ATjBx/XDfE8FbVlNYa165adhaXAwIvgtFvRxjl3+G1RUyAh+OTplWilAwe07IRzJ6R2nwYx/7W/IQgRtBQoPN/sQ2pp88R+XILzTulPnnv6xNHHHBEf+8SP49FHpCrnZ+0o0cb139zN+PsninissuYgBx/nlATh+lCUcyQVct6uZieUUQt0bpnDzxPEUVF44sfzI2AYzKVwagjwP5RKpi04VRtR0XUTWCZ/DEDiFGoXMVLF22STONtui7nTI3q6OxMmAw5plv3kvdOi/8Hl/j6RB1VUr/52p52qX0GGQNPQ4BMACJzD2kXg+NMOPA8tUoZo9Sm+Gqiir5USw+oZGibfMa95t/nYNuA4oV8pAmzSlrxZKZmqrDR3/Pu/yhHkNCRsoj7ljtIOIcdIGj/GoBzz77vb/PjYm15QnFzs9MGESdqIdRvWxqp196q//TF7xsJYNGcfTKfgwMRJ3JyoE7Fh/br4iy9dIf58vaX4X9Ev9aCaOiAMeZyOXPTRt8QsrXJuE7CmWTGoccCmXFO5e/WGeGi4y3Z6ypK+mFvP6w34BcGd6zjI76h3xGkvf7cCdXlWSPhFqNtd4LPYm5y0YP6MuOSz7wieuk88JnLqPzX/QweJYFXRvfM9/xg3PyA4kxE5yFQVXOyJYoSEVIsGQML1sCUPJ+D8waPIsQz/J57r9KHgclOE03Vsz/S372mwOG3K6zMKNDr8G3Pw4YwCcvdbgYagS2BmbPWHjvYLeAFhXkNn6eln7S2b4i1//vzo7poWt9x2+7Vf/uo3j3bDlASfndLZBJ2jD4+PfvxHchopTGATVy3+mhY1CapMxGogh6gTWOQgKvtBMyaX/v3jcmABA0TdTUClKJO/5Ew48NKUBCOzcHDKKdLmCeHOqUFhyrkNKL7AzZXJXGoOPAaCh460CEbUcFsJXsqNV/KRHStiRstKT1pwGEhWRG+X5fTsykCnr0iihh0YWByJ7XX3nKVRn38kos2jSi4ju+jnVOnJIYY41O4HHxoLjnmeB1wKGq1qd96sUMz2BMOrNTbcf2c8cs33/OwQCV1BwAEpFgtVpEoqYzq3tMbgwI644PXPi6ceub9XvzxVxe3YgeCQ9JOJQaBVXX920GKDhx5eGX/1Scnvm2+W2JAxJdlZSzknphVTnhOkQKIxsD0+/BfnxmH77ZZ8PRElh9xy2IlkbrhgfuJbejyyek184NMXxbYxrSDmq4yk3IFFgJSdujAZGUNsTZlJRX3B3K74a9mhr7tDY5/8LVd+wC6OJ6IpYwPDXB7TrmggvvLdX8SmgU7zJOVuRRMTXaljR2QSGLBtkZ86pT5pjazbNqJh0LxL0p8XatqEizuxiPi6JQI1jtiE/sOVg2ADHosMuxIDzZuAkX7M0/O5qZAOLey4kpvx4IyerhIY7DSqSAYk+muLDfG2N58dXV19cfvtd/z2C1/5xvGJNJkQu1N68VlnThx+6LL46CcviXVrpKBWxCJWvDM6ckM+HU/hQHKZ+IQQtlnV1oxrSPk7WBmMkERWBaYMOpzKiPuEVnm/cTADD7/waSMLx32GkFR10ryAwUvBAUrLKnh0X2VvAS1HTChyq8EPGUKZgY6tZzYKQmesRcUbQS5BUnZIwoenQcis8rQT9Uo3KlXfSckv5dPmYsHNwMgETl4GQyga46FiacM3KxlkTdkcfFBSAWgGdJFjc2Pos+CDx/hkUW0qVuTmV3ggHE6+IyEHNY4/7YYlYRs5n5RjDHPgMqUegPTJmCgH5jlhNm715LFEVSvOptFBbr1dpoHJJFlEiCQ3DVWXTFfgSVBypexA4sKPSjWZpFTiwVeI/EtuTmjsyM4cPXPnntdK1RcFE/CggR4rkDORmfz0LYMjgYsyQVTBHDlVF8CHT9aSl2hRDagiV9GNRF9lAV9blY6ai1ULHfMu1qdp8kHNEVyPQOPncTxWRhTqpA6a0cmHZ36sFDzSbilXMJMhsPgOyilwehxkk/aWDd7pdHX2xV1333P557/8tZOTaDJJlZ3TuWefOXHYIQfGR3R6pZ108M7eCS4KNbgP7xGQIATK7Lz+UgPAK6/ywlJOMqGHf5KUnvLiKeWQ8uGJJ0PABkd1VxR0OAf0j+nJKcdH+VIokdpEmEIDLtzKVu5w8sE4bW281RVOTFwNDzLAMTQHIx8DsFDL9ilO1nywWh1z5PzYfcmeMabouXlHI37xsyvitFOP0JZ+IHo6e6Nvxhyds++Izt4Z8f3v/TzOPu9PtAq2xd233alVcVqM16bFogV9sX5Tv98n/b3vXcrl/dLfojMHOha5VPmgzWOpqgOyBj5tlUFj8e67xV6zJ2LJnnvGI2vXx+IF84TMbejR+M6Pb3BQAY/D3F0uPA2D8WQ5T6kopWxT0WYnJXeLcYDX6l1x6gnLYtPmdXHAvrvH6h0R9959TyycNV1b6VpcfNmd1r2SmV9pgH8mw4RQndIBwJFTNtITZnr7e3FwJXYvS/dZHIcvXRg7xtrj93fcHccdsm+s7m/ElsGxaGxdHz19vXHtFdfGcBu7G9FbdtrRP6YofojOyUOBLC3g0xX3vcD9ASAzbLvXPvvEbrI/7zXavHFHLN1vSVz325vigAP3iB28PrGlXafVg3HlVfeJjkmrvtinq90Y8sc1XujD9R7tLqSjd4rKp/bXulcqEHSEm1VsBa6xnFsGPNyG4eBvBPPwfOS1K5qbvIoWWC4c/GUARDY0PuBhVeApZNsRskn9quu0Eg0z/s0N/I7axnjj65+rnc60uPee+3712S9+9ekmmpIg2yn9yfNOmzjysIO007k4Nq6b4pj6TPHySFX4vlWtrqIGpK0EHH5upk0bIW6boRgTnTsBJhExp2ZEXU8mmPgfZalqbeAiriYZF2HZ+VAflcPQPjaOwaBTxgQrQaPSDBxALSUAeYdBQgaObDzqolDR5BQ0+cCtxgkY3GjnFMuciXaFjzsDN3Qo+AkXnoMF5Qy0fJerSmoybgri1K2qCw/2KtM9wOZTeADBGZBmHkr4AW0ONABgI2IHC6rJXDnOkToYzzpl/1wvn9bDxaaVlHutnlJP3sjxCmfdizx/TsUpZeHkdj+xCprpWWQ0W9IcbhaWJwDtgmvsIckdA6g0JC7oGMG0SraP25jgkokdyilDfscLO1CGpiIqE8d60APhq41mKMwEf6UogG8f0x/GDtubNndb8LelYG3+QLMdeJ5KcXqlxXREQUFlTsO921HA8BdxRe7ToaJj7lSyzDUxn5qRrC//+vOuyMA86L/lW3UrTqBhgeEHFWxCCEpgMhUy0R+5KsGnGXgEYNeDHtlP6OBBGVngow9AjvHo6dgeb3iddjpdvXHrLXdc+qWvffOZYE1Nk7OipIMOXHr+LosWxrW/uzdGGECUHYU7p0tt0dbBFk1GFyWy29vGdcoFo3EFIeFIMNelCD6+eA2pMk9yd1QdkLaeTyirlINJrjbRVLgcdkAbWpTKPBEpi0fS0Vn/G86qkg6XdTskuZQAN08nEu5zWOitRmmn6HZ9MhC2bAYxuECfqxKDAXbyykROn+EDPoOpumngRV90gEfdepKDRzlp5Y0u5ySRXqaBFv5apeiDyunMKrq7ODC0KlayCr0aTIu85l2cSpcyIbh9DF5u+4GVo7T7AqKcvEnDQdk0rJiUi1x4IIuJVeT5sPxcXaHRh+nUIFzGLXnYmwsfJmTKFa5I4Ckk45KblslgfZAPH+xDc+ErPzbc+plJljGbeBDYjG8bAU3efrLeDYym/uxnsn8SJp5xwanq8OCaC31RjWfJVHC/JDeBBBxlKld2w+bwSDuBK1b6sIcBL7DqYVoq3KzJYJTttp9q6dN5sZhFv1Vz1H5rXpKNnpZrBa21OyVhto/pBdXcy/kAX2MZL2XRAo7wPc+hb4nOeiOOOGyfqNU6Y82ja++75fY7vpGEk4npvVNCES6SYQz5i5Vt72yJWpd2Hnb4UU18GtRpnTpxMCna25mYdA4FlLtD0KusTjsCcz2Ff8HyfNYSpS9lOphGxrCtkoEcDNsa+T6ZvA3u0RKe+ONIGM0GZABEC70P1dWObp4wNCKLfsmJbSTLpq6B4CIgFwZVBicdUbKYNNKVtokR4fKckicCcnlQqzqgK1f6JddfO/AtcXjL8dC76C4hBV+58ScPr4Al5+Kkn6UhZ4VEBy0A4+jBllv0Ka+hnaByngfyLXgexCPnFi23ocXDz6rQDyZyys0H8YBTBkc5/JDN8zPU0aXQVXZCDyZJ4sALPSd1tQ2562G+VZvqxicv7fBT2bfT3Y7NuL0vndUH+sIDa7ySwYHQuqGH+BWafOAwefmZJOmbZWDcfsdO3BLP8RDQdhOixqH0FT7guh3YZJ8YLk8y21Jt9uuG9RLQfGhPHxRNobPtxDdvw+NrOWY+1YJvqN008Evfz7JQ7ZcWTFOzbP/XZDc38YAncJ6zclCmTgBWlneumK/iTZt1lT70HZ8XnQ/PK+QJR7YwD9Xh7X7BTIlrV4CrnaF/TECwTNKJds0xtPN1L0WWVn5F4A+kxwUddg8WjkEUSIju3nkor3UwnUna0RBwvNsh2EgB+Ism79dDg7I6UAyjKqfoy0KIRXdbVHLoIEEDmeBiVpU98Qly6m2LDGZDkAsHYzhwYVgM6otmDGby4joAVuKcmRx+Xg3ZtYEHHJjbletApywnXwcFdKFN9fwWtQa46TDFKchdoFz0Ipcsy2SCVhPQExnddJg+dfAOY8oEdk5AYGIwEbw6MqGZkILzRDaT3JNG7fAttH6yVzydE6QIkgQPJieT0ZO16INe1cQznGd7wNGkp06ZCc7zJ356mGd9pEOjPHOkg+eAmPwZADIIwD+DHXLEA5/yQR/UrjbL8WTmkC6V/tYL++koE9lBhOBadK2CUO6ksBc2Ah9bUk+7Zx8LjDH12BXdOJApPDmK8wywKdOyeYaIAI4M03HrXrrTb+Xuk/XJPtuexoW+kiW9wdEY2i7QsHCUYIksBw7TMFbomfoS3Ozf1hMHSz9nXuadRC3Q7eOxdJ89Y8Hsdp9FzJ7RF4cePE9nHMIXH4KLfQzf5o86c0tHtSjTf5+BMH84PNVzDrIz5ZdbqcOv+nIpKX0fvVwrcM1gGPDO3T+QHnd6deAB+54/f/7cuPq6e2NwIKOS76ARseGs88MMNpzjcspFIOHckWs7nG4RBfM6CW+S9zMBXNsR3He5iDfi5+cqxI9tK/8+3SrJJvGEVJfVT87Tx9giu2/k6riTGqWDz+MJajDCgNATjZX7X7zAxSkxirQwHIYZsARX5PbuDDya6K/pdHj3VsokykRQO5fwkAmPQk/KfqGT6uCaj+ougwMd/Uhat+sAv+LnJmRZBv0ufIyuXIcnErKNhw4Fbt2ZiJM48Mw6R+JWdCokb+fgpQy3U9aHy+TNdv27zxSyveKLc6bMxHeQQJ6PdFoHBnRWOXejHNgUWDk0DhmkqSOHsgXz74O6+YnOY1hs7H4XmSB60tIOrnXOdk6Zss6/2iUvZSbM+IYlDbxzVgIv/Jo6C4cyckufc9ISzBgPcvCyDE2eIiW9PnLiwwt5pR+2JxPeOgnPk18LstqZo5s3boiBgVGdcbTE4NBArOP7YJXf6WAu2BeLDPfB+ie/fFas4Ls/OiyLuSU5zIEpySxIaYb8ULnePhBPOvKgqNd1erV6zR0333bHRbROTY8LOsv23+v8hfPnxbXX3RODg+LD3CmBhV2KAwXnit7REGj4mZN8ZJprPf4tc+2Q+P5Kq3J2PX4QiSBjOt9xzyCjnJ0Vl00dIFTPQZRJ1Fn/JraqBBXf3SLw0Khkg8hwptMAwI7Bs77WMwfITmSDCRckGz4H2wOpgZk0rkDQgysYt7DZpqJrZXQPnspmhehqYM1DbcpoZ8fHoENLAHZOMNYBLXxc4h86gOaDfuiNk6WuqW/lpDgaOuOMkIjWdFSog5N80qEKLnbV4WAOjDbXsw2c3D0knXcJpmG13hnPpx8EB2g8OVUu+MYxD+o0qRcO4NkXt1N0rqPoZyA47kPqlnqKP+BC57JpWPFV0dHkxcEfupW6eYmIoJanEcDBQS92F+iJPHYS0IHDOIJT+lT0Tj4VbemzDoKJ8Uq/0xa5e6mCDbK4Y8VrTZo7LPMpOuofmRlcAAFT37PDOuwqIOlD/qV2fJNf5Ewf5adywOdrHMDVzjyTHxLE0n9L7nLFX0ezTt9VtIPiw8ot34DUyekxeSqW+cT2ePKTDlJcqMX6jRtuu/mW279P69Rk9KnpnOefOnHIoQfGhz/2w9i2kaigANKhbZsENh/wI9AQXAg0Ci48uuPfN+eiMjsaOkqH2Q2x83FHqsBCT5Rrkvs6j5Ls76edGXvCx+iIptxYazS0xeKuVb6fmTtJjtX6lBJEQOFzk8HsgKObZneyRVcVmO0OKDIodP7XBxiOJqVPKvOSK5pSbx3JpjAnBxEgZfGryoB9h0sS1D8HUvdTksQ3d4WuJb/CEBi5PNW5AwKtdIA2wWkBaN2dkAENvF11HyteJoOfG5MNZU+iwsI4TX5KcjDfehUoOZDQoZSR4VTplXc1izS30GBYRYIKqlgX47knShVCRTuVhzh48CZ5Vu05ppMpJyUSXRNW2o/U5FiIqrInOJj2BZUqevOqjJl62j6m58AX6JCKkpE3MKgoWRg8yWkWHuMIb/PlX38EI6H4dI+CZQOnQjVzgheskrtgMAZHOnOzhqEH7rmklDMiy5lbc9Oh9YKF8w1jrh17zJOj3tESuyxaHBdd9IPY0Z+0iJ4xs89+PzDQH/39QzCAi1Nla/xu7dr1hT8N5Coo96MJqtZaeU7n3Ojs7Is77vz917904dfPA31qetxO58AD9tbp1TydXt3jLy9iXN6l49uzOtrYvXB7XGXmqHc0kutJVjrqQbFmSQ8dQ8qn2/nU9qnNObiUhFF2NCwq2oE68Hg1EJygRKfMWAbw4AIBKBBcKWIfRNuxMBTObaAVcp0iuw+CAd8Q56EpAiivZvWTmgyuuwN/8TC+6oIlHTD1Ahh1/fk0UsaALnGqPmMD6VopJ70pUvYpEw7qqqGeCM71Z3xScWQVVCQsk+cqTFteQ2CVVQ5/obqdlbfYyRPSbcgHlxwdoE3eJqTNeLTBP+GV4yVetlf8DH9sDm/pYxxkCVbx5LDOLpdTQOtPe3Uag87opqP0o6qroJzLBfjKpD0s0/KKXGi8I4Eu24HnMVXXxLUs/dlu1hmZwhHcwUJ60eYDXLVR9jfJvXthZ6Oy2vJpabWV6zbUc3czybeyCXrgI/YjaSOAQPgN/jvm3YwfR2H3rGWZHQ3XTHmCzTdz7I+5o8lyBify3t4u8RuL+fPmxF133i5dW+K6a6+NJx11ZDz4wP3pq5Kz+567x8N3Xh8ve/lpccABe8ZeBxwZc6bV4qXnnRaX//qanADiPzAw6HlAkPazZILpQ/1Ab+nZNqidzoHR0dEV6zauv+Xmm2//AS1TE5x2SueeffrEsgOWxkc+8aPoH+J0ICcUiExIAo2/RYoRvBtgV0OdACRtgAvKLfN2ggk7EiU+vYNwRZ86rKdtLiOrzm8K8ZJ3f1NbUSZf5m4f05zT6ipcX22HzMFDJRvDbpe8ZXqDpRODm7sC/6tMm+hQU2Befwm9dzxi7t2NEd0rZa7A1Inz3qpuGWzzVDdPADS5LwbrP+1h4Sqjv3mQqx2NbQXkE3BNk85ICUZ2TNUyONGmMgcslSy26gM0kDGXsBN6CZq46Ji0tlZpA5g4U5gCaeptLNNmSuwqQWcOoLtJdeniQFahmhYsYU+SZlt+GGenNiWTOWGH7LvluIMqSCmKBaMqZFPWlCCgtbIrCX7AwQXGkTKaDAquP1UGjwmawQsQ9tWYEnxAN9BcXEjYZNlFy8ChVRIvghh6ggdO6gxf6ix8zCXmVgkmImz6JLBkKlxyAiYV+bQFSF8BZsyYGV3dnW5rjDRi2f77xYZNG2PD+i2W6e4oRweGjLOKWr0eQ8P8wLfg1Tgq7dixIwYH+bKoQJJvn+aPU10l5mRP59Z4w2teFD090+OOu+7+yhe/8o2Xu3FKKuwm00sIOgfur9OrH8RwgyCRf/lsjnJRYHwoq2BkfwdLhbx4zOPQhVLzDlrsYGToGDw7gqp8iA8DUMHY5XAdgFdE8DM1fNPYF5XFzHelYApv+EFADZDoxwkEsiays8FSPFg4CZPTF7vZaREz3AfhmBmotKkMD4IobQp4DgjAiCPgiI7kgCue8CalA0h/cM2z8BUfBwLXYVbkPDaluogvCfk6vZQT5tY86Wm3A8IHLPePcJ/lPF2gWRB0ho4yCMArQTul5Fe1TOpQEuQC0osmKST6cM8Es17Aq0qiuMr45ITIMlRGyY+kLTbyl4CzJGDhk2j6z7tMzUAkLCYzfU37M6H5TDglEzqZgXkYTqaae5BNrpPgx07Gk1v/qYYJUo7/s25eqvuaD36oP6MQPCzfzQBccoCDxEBAVYXgljbg2oyvDQqGXTzP3CZacKkrr1g4qe5T5VLF7s3Tez5oMB2oaM9imHarzjK800wpQgLZhfJJjv5pf9tYkGTZErOmDcRrXvnC6Onui5tuue0LF37926+GbmpKz5yapJiVxiiFG9dwvK2DrSmUe4RQS8a1IYRnxYErl+KaIsr5GZHcvWjn6WN4WAGlgePke2dGXNYBjfC5dYeBCHA15RlPsUZerUdu3o5kEiq3ARKnZWxEEV66En1biMA4I4GKK/CjHsT0HlYG/UmeacnT4nK0NGjzdity2Rr7eZG8+Ji3LhOf/qrBNlJFVeXYQDTebuvwxcSRMlkIomzHucXqY8T15M0BfR6Uqzs7JA+xZbONh29DQbkhWvSGB8+GpM5JL37w5hY7z/BwK3xsSMF7eMpR1bm1y/Mq8AOf51vygHbCz8GUNt/qzrJv4RdaPyPEwUvLCs98VgjYYGnL11j4ORof0k924c5T3pzQJCHWME4eO+xacrb0gvOOF3+3z7bJ0xcu1NoOsnfaMR+vyOd7ii28Myljh43xA9XNxzaHn2CymRwz2lRvET2PbCQ9tqz4FHzTYPv0gdbg+TLRlSNPIRM/D8HsA+k/LosfNz88x+TH8GA3kVOfHF3RG9nA8FnmGfqpZh/2LKRFOSXgqIg/JK7xOCoc6cPraZqnbcW+zF7sA5wDmnG1+Zkp9RXGBByPE7wcA7imWxZhbTzomYU8Jj0+6KCLJrqjHcKtGxEX7qpbcQYslSbzHQorJMEOWKLQB7Zhu8Zg4Az5LV0ZQG2e1DgI9NjeNMUoqIu+ZVvJ9aNcYasB4HyWrWcZJOtJ/7K9CkQSriq5jKQAZ97AkCO8qQ5oeh3AyPNaQHEu9JfTtagv+aNvBAkUTjrzFEfsYCdBDnSFv3Whk2Ug83qA6H1LWwe6eLsKftLZuSijH7JNk7Iz4BbnwwHQ1cGNyZ3XFaj7gUGOwjMfAxAP80FfcupZdn/oazMwypZlIvuBSLX76XT0M7zgmUfJLaPqf9VW8CxH9Cq7r8rNA/vIBl4QGAsmOP1xMNNBYFa/CAQZQBRMGFPRcbrv3QA8sAWHeOSjEIW3bMskSj3gRZ79dKAWX7/sS3UWggnlLFzQu105i2H6VeqIr6a/wj5PZTgNElDt1PFP+gmOcLEF8otO1QJOUKLM9RjmXAYB/Kjorzxh0IkfvlXxQz4SCE7ogSzBwcGuzW/Fc9Bftbkf5Uh6OJDIJVO5g49KzD3Lcj9kV9kFNIKZT+exKwZwgpP0ELh6gZkaNVCPT48LOsQMnz5ZiRRGDQFZx1gI5JAgDnHx7WyBqlWZToGbAQY8mz+VpMNqljsZf0wysk0U4LpMcDEA5ilLg+KIrUGw4YC7PQdGltZpCJMM2RigamcQOYCp7sFFYupaDYgDpXlXzkFbtZJXAygaq6R2Jg98cEacUw6fD9tVDsKBKtmfpNEBnnHTTnYQbq/yMF+ZiL4Q6UmBDqljFUAEtOzc2RQegqUutAsPHAJPtcvQqj02MpSyxQv8pEcP+LJbULnSTeXJgJX8/LBi2e3xQvXsh+qUZaPEoz1xPMFpKzY1ndp4sZkfICRHR+mWkwq59E249N1H6vLYw4HVfSbQkENf5EDjXHogh52kjubYSE8CjO3sMWB88CF8nV1K1e/kq0oz96QWfms5BNB/8XO7W5btJ4J7sVQDPzro03NgOvynscM97PMqMMnFPH3ZM0K6KG9ObuOBkylLCU8/wAbpD8CTL7Qc+BQHY0DfkiciK5bsXJALbTV3mOZVkGDee9qXee6EjCKL1NbeHrX2zqjXO5BDRx6XkLJTeumLnj120LJlre/94FdluJoVyesgGd0y3kDGFoq6Q0O2CcZFZt5VawXBUnuWs159WHlXspwACnATT3Vi8k6Wts4aKJ2d2EApH7SU72rJfWhXhh4oy7WBasvOu2HIuYDsBxa5nqMtOro3y6Ln1nn2LWVxWI5Y+qFGX8eBXiLg2yZ8cDgflP4805QXrRk0cuzHi6y4up8ni6WbbqPStCNeAK9s1gc80h7uvBLl6sVLOJEv0Fe6suqjqJzCnItz1Os1O5txVAcF//LrPMSPH+hjl0Qj/Ej0B02GmbTC4Sdq0MffwdPBayqLSsLlpgGssE/q29XRqVVv1LaGL5OQ3H1WOxOzxhf3lChbMeW8xc4veVM5F7KcPMi0PeEvXu38JBA629aQ608FVKIOBDr6wNhiCo+dGlFFSlhPeMLP41IlFZlY3uEjX6CczJmMD0PkoKSS+1V48FUimrM+hW8zQV9KRix6U/cn40DbpB7Iz/EDN4nBlJUswuOuAj8hk/2qMEofUyGl5G/bJFLy9ZH+SkoeKutI+6ATNnWrctqooFG2jTIeAnX3Tovrr73uwxd+67t/AfbUlNynpBefddrYEYcd1sqVbriPixGXJ3HOqU5D2Q7rnCuyKlZWUiKap5ESpHUlN0tEL6XKAHRM6upAlYqGjiWf3PLJAYn+GER/0FbNlYH4xDlJDBBwnJQWB5UWfonTzUljcQwQDsgwY3BaVRZ9Gvzxg5U4bImzbJGwczfcKDgNLjI06ZOyR+oqOiYztqSMLBF7e24Hp8foIxKcXIWcdMiCB4EGh04BrWKebPWh8ciibORWPgWxknS+sltpNS0U6UDN8YK3crcxjrSjiljYsYs+TP7kBRGAzJOnipk5sRI34djCY1HGGT7ILDzhSKr0YEEADQTbiFICCs+kAcZYgWNbQex/+YDwjGObJg9IqVaJdriRYJ/tIKgigHdE+qv4NrHVXOEhdxIvk/1SR2bIVy4caKp+OANuvIJfONDHdEHhy1fY+VqO8fzf5GVbic7+SKnYIhP200mfcOHJX16PZWATwwuOYJUelS0tR4cXFPCKr9PX9EdVNMGr8di2dUe0t7Z96NOf//JfGXFKKqIm03l/cmb/A8tXdz/w0PLo7Kh5sEDiFmulPNu4itQwK45haC+OIXgVBIBlkY9UGiVBQ2kA8El9c1cyprp3HzIC/YM/fDEiOvHWNq+uapw1a24MN4ZiYMcOr+h+fYZwCIpMQ+8wFOwwDgZnJbChcFDxl6Zead1T65krLzse9OKPVJWhcSCQ7t4RQUeL0Ky7+0T/08GsS6EBjv6UM5DjSnxAn3Loo5kJD2tt27ZDNGkrnCQdPPGgYUJXzqIP2yTvVmHj3JWBlzsO7KzcCX1yXD1mhmS/7MTul3gpY+Um8X2p6gvB/Exye61N6wgBHVxhZ5ZylZuL5OUpBYl+VnBk09UsZ0X/hgsGQeHHtp12+pY7UfrFLxLUvItkgent64vt27f7tCn9hSt/2Eo0vLzKMtBR9qc/lRyLzn6mlimUXS1ljxU0ypGTPpR+CMyn7IVvZescD7QwC+sCfxLlatJ6rNQADf1Aeo6veIiQeked0xXtVOXH2JxXw4KDD4OAvQTwhXTucvqSgU4beW7MCEq2ieRiQyfoVOZAP8tUjsY5x9QuEPqZAlxl9k0l5gf97+7qjI7OjmYf+FWRHdv7Y+asadG6aK++iz796R0mmJKy5//3p/r8ubOGMczIML8lNRKz58yNul/oQxfytjoGHx4eOXjdunW3J9kT6Yn0/26aP2fWh7du2/72aX09ClgKvgpMPX3dh9999/03F5T/K9N/FHS82DSj4x8xeRV6fJo49KD9vjcxNvaCIa2w7G52X7KHoi87oXJxVbpx54E2rjn4Z3LVdu99D7So7f8rQfWJ9ET6H0qaLxP7L91zon9Hv6+jLFq0yD8B3FGvn/TLy397JTjexfwfSGUu/zeFNyclE5R09tlnt2in0LJ0x46WzXvuudOk1db1f8skHhwcbOlsnzhsdHTkagILP49y8CFPiqGhYR0D2gqW7b+Myt0Qcn76gx3QELm2eELxlr/W0TVNKR+jfCI9kf4fSetXrJ/f0TexvLu7M7Zs2hqdCjjsdHo7u88aba1dXNCaqa+v739rBJo5c+bEPffcMzFv3ryJAw44YOKCCy5AvnWogkjLiSee2KZI2aZJ3t7d3V0j721paRtub29V+b882HT7w58xWgUzGW5srGN828YHVhMt+SmXE096hs4Tud07GjsGBmJocEABhtvYo8PTe2vPWb1xx61rV648fvrM6W+bNWvaU7jCsqN/ULTchm2ZmDara5eOjpktIdoBC3kiPZH+v5/mzOg+cuPGzZ9oaRldwjU/vqRZq7VHb8+0f+yaNuMTbY3GRDuB5n+z3/e1tU002tsntPsab2trG9XcHanX66OzHnpodOEZZ4wRfJjsLe973/ta7rrrLr60Udcuo7NWq3Vq99DROjpaG1HgaeclHX+MxI/AFd7dbW0jKx55+EddXR37tLfX4+hjT4zWFlRq0c5nR2zv7+fi1sSGzeufMbxjaN0E3wJ9TKq2M3Udo37SbDKpLxPB76A+kZ5I/y+kMnc6WseO7+6rf+qhB1dGb3cP1zSvnDFjzhurp/Jap84D0fxRk+aXgg2nTBOSO6oY0tDZx1BPT88g5fXr149cccUVuYNR0Gm9+OKL2xYuXFhTdKrr1KVDROTtbSMjrWO12h8n6JQ0sm3LGSMx8lF+K+fJRx/nK/9cRa/VOxTB+8fXPPrISavWrn1U+uykR0fJ/1CqjM1vEj6Rnkj/rybmQO+02ts1MV73wMMrNO+71vdOn330H+Ps5D+TFD8mFGgUYybGtFkZGd+6tdE6fbpOPBoNneKNXnTRRTmJhdBy/vnnt1x++eWtOgdrVb2tc+vW1m1dXdW9VU5xWmaX8n9VeuTuwUbrroODS3bfO/bac6+o1zrywbBaR2PdI8v3f2DVqnX17dubOjyRnkj//5o2lrxKU+diY3BwfN7SxTctX7Fqn86O7sGeLf2zRru6vK1/LN0fSjr92ems4L8idXR0TOisaVw7n7ElS5aMb968eZyAoyafXu2UCEBcT1FBZzZ5GVo7Ibf9VybO7V77inMu2bx5+6mHH/nkGB+NW4bHR09W8NtKACxoT6Qn0hPpP5E0n8Zf8OxnjC3edY/Wj336c1wy+T+zWF9wQVyQpccGsmZ9p8n9vOc948CJ4ZGf1+r1RcQbQlKtxedmPt0hrx4AbNOJFyGJB6j8s8K0TfBAUk0ndflgHY8VcfuarySMt8YIOQ826eTHD7TV+PX2aBkBL59EJc8HybQHG0U5zlN39A8QAINbUrLkCK+98KNnoomWNoF5SMrva7R+oPJaSJ7diZaJ0Y5a+wQPVqG5v7KgQwRjrS3N54IdY/34kzqhz3GuJ+XDfNkXd65F3cEWHOqL9eVpvbbWMd4dhB608yAWD7+pOOInYKWrH1B0DIe2bdS/bFqSSxbFF4rUM76ugf3Vz1GJVb8wmrhIU1jAW91vidYRHtCyPf0cM0wwk4wMU/qqzN89EkFL64RsbXIl6a8K44Dt8uE+cVAd+8BL4wUhyEpYCVWEBb7U40E1D0MbDz4qbxU3WQh70f98Tafwx8fHWtpaxkdGxmSqyblg+7fQSh8FF7LVkRLKxng7pZMq+peaoPNlK42vPnmokp0xdzKlz6hZFFb4BzTy4xHaeY0uo0LSAif68TF/yVMwdGoNfEJJfLRK8/SbWngIMsEah9EaD5iWuhB0mGaMZy6pkYBgDw3waHLMFviPR0N2ai9wlBSzih+P3FM2LzCgo711TH3Aw1Oa2nkspKW1Nt5WE4OqQT6nf9l0fLxVbcHUGuX1qIlQ0xwYGRkSQx6MxYQ8aMiDjjhim0DgjRq/fK3HcAHNB348bDg2JD/TdDKLkipthcKwWPREa8vWH/7k0ltUfFyyD1bpeac/Y+Lkk45R/zUx0rsYNef55KVGRKPAczIMZE7wDBYk05kjNAa56KeOnRIffvwxiXBO40JnOdWj1FSzLZ8MTVqkVbjVE7mQJ7gEAuPJkUynQ/9MUj8lqoSxHRL93SKecIVOaPrAscSYVuXQFzrLFDbsChyh+Vi74JUsoNjFbZp4slOip27geH9Z2Nuu+uPRdvoEho/i7YYgF2tJDT+VLDxS8hU/7KsyOeNCShR4I4N6Ba9gyMu64aUNQvoHPjg86oQO5lvgojYu6OaDTtaFlPolq+xbJcuCq5wPlek3/UKOOpAy8C1h2MfgQUdp1wAxMjQC4+IATdjECxsdlW5eLISnJrKSBCt0OX6JAy6Thl5ZZ5fUwnhSlExzMg04qRN1Aj5F+secMEtw9Fer1fy9s6myTEfJsNQPXC9gaqLfbuNfixhkqW/2sfomAHLTb5ILdvLT1+YPR3ilLGDWWWXkZHBJHHQ2TaLCzDp4vFTJ+c2cqRDgIfn4ocqMhXWQrYyhj2xvjXnzdo3lqx857zOf+dzXaZqaoGmm55729IkTjnuSiNrjF5dfG9s2bpNSRHuJ0Kx1x6Vk5qzsNplyvmoAXMIxEDjqm/tD2dwnFfOj1RjFHZqSMDB/AmNoPz5PXtqmZMnbBQxARTwr+5iWcg5QRYRuvkj9GF5Z11HqyYJ6ArJdUIPUogPDoh8BjJXNb01Uv9xmbMr+LN2UfthCStD1fDUFtsKJhc/BJFNvaKdumUr4vydl0aeCF4X4NG9kZ4s+iaDFIIaZXs6JdioCA5u8aKm/dE5S9rlQ65+qfbHAwIZllbIoqAtpn0wFpo/C0vyqZKd/bAIm5GxTjv8psffAb/x6DDHBL7GV8Z1BV+rKC1hJhWY5U1MuTRRtr6yXDyezI1e7x4A6OgA1vkvOLVNzIFUoxiKVtmQEjoEqMm8qPPhXxcJzEjnbVEXN7DT2UZv5pq3YodQ7akQDwfBP4QkOCvbMRTcDd46Jq1lGnyLXsvRRvQcKHTLIFQKltIeLpq80nj93ehxz7NI46qjjeXPgZ//u7//+9W6YkiyuSux0jj36iJg2Y06c86evjeOPOy5iiGdiePpXSjjQarejnJ+EGaOz6sKo2hgPfr2BzufE4sG9nFDgUcARFcvxfZWrYJGTgETEBE7URg6TjVTtWNJ8Y27PscqOwscrMsJE58Dgliy7VHiYxpnagLkZPMYS0zEkkzDT6z9fO6AiwcZ68h2xmoOO37Ps4INcE+m/DLrKSZt2YbeLo/HQY64q6F4dwuKjmVITUtUPJ4qIoc/kDiQMDtti6AWET0VTdJ+a3DL54eSfIYEhZXiTa7CSuuClwFJmNLEHvSOVvvotA/i+PgQrJpzsQ0X/2CRSRgAbkvufCQ5z8eU0LO0ku3niqZ26ylmVUzhHQEWXOAVS2oGlPj61q4DN9qkKJh/TI4uKcfxh2c6pZ7HgZRlgei4hHXspNXVPOZgsdxdJ20zwaRaz5KF0ufj7lMSppi9ZqF/NHliGifgCpkkn3V56uZB8+OSeb/LV6dqo5jCvQ2E3SnuRW+FjP1m+qrppwby+OPGpB8TRTz4hrr72uk99/NOfeWNpbSa8YjKhgf45/9y8eUvcfItOyTrrAvEnF5IncW0gnZsTlHQqr/raHXlC2uESl8mZZXDosOq2LUFJZeNIY8QykVX3t8HFH5qc4JKJB4NrPrwKQWVNcmRqpguXVyFITiUXhmaKjORLHZnZZdGyM1EbdVwi9UnZ6OU+ud2chCP92fJSa9pA1NaRgEMdG5CnzOxTJYP+Q6ckGDjpZgxcsatpCh/KrpNLLp4CivTOYKmKyvnlQViKDvb5kfhWEFDyyBx6ynlADMy47lMehtNe9akcvAIjy2rnmo76Da1t5t0eugtWFhP6CWt+f776DfrUmYNx08H4WT/BLB+dxEMMLKf0xfwNRyY2RRZ9rMYredDGYR+SATgwRDW21hWeQHEh68VBO7LcVJLgwChZFx3uJzyLfvC0jIJnGfBC13aPvRdb5OeAFF9K38MtK73gpwJcjEcZnAwelLEl8gqKC5TFndedQANeoXO/BGtTR4G52TokHFz/iT/2si7Q2Fa0Yk/6kMKsRilX/lvZB+VGfVUng+i2HVsT5THJKlSJDnOFiIuXPAV83/33x6YNm2JEKzLG4hwaIRnwJKy6/oHjqd0Dzmo/paMeFNOI2BqnkthWRR05EOAzUQkwpik8aAeOMyIzWaiNWKWyA5qcgG9Q48ikdByMyGCjN0R8E9kEamKwy4BD4GBQDYA+jSOI8gwqpR/w96F2OiAkw9HZ/YdGemgH5ODQohyv9qW11MkyJTR3asgkZRu5NUjh5sdHq99PrYkJT8vmfUA5ca2H8+oQDrag3TbJIJDBin5wZD+adeOiM/omH9PLiVu1era11s2HC8eVHcC3TqYvtA6WjBPqM1ZpK8a0CiwiVp0+pv2EYJy0aXWUfoi3/UF0EzqdZ/LSLuYFh6FLXMOKfbIqPNXpp+1k2Zm7rDGx7qFFlb5UeDyyQV154hVfUdl+zzhzwEc2Qg/7vG0IT/jTB3Czi+BXfPDH7BO6kqcNqiBB2Yuk4Upy+JQHvWD4qnyH79FT9rxCnv7gT7JMfTiY0oYs/pgz4Jg1uECzjy5bVkkuZC2L6hf2B58+m5c++KeMvZXQMX9MMGL6tGmGPTalliURaHAsXr50wvHHxzvf/Jbo6euJjrZOX7mut3X5tMqDLOHsDjAyv9SAlVHZiqnOO2NgbwPg/BSA2GlkN4xoowEUHyMmHgd82HFVxmaO2oD6c6oMWgaOnLsmTEYbVk7lUIleHDYK1BmIMsEDGfRDstGTiSY+OJANjSMDr+Q0aVIG+tOFDIbIYXKBQ3+A68PBTgNVwSwa+pyQgO0Rtg06oA+ymdj0n5UmeXNA4MufJhQfeOD4tlce6J67FNqQwaQqfazspHq+lIwJBo54gAMNdWSiMP/WPXFsUySD7zpYRso6fbWuwLAl1xnQU3XJd84OlzGscvSVPOxhmylBz4Ft0Qn5HKlnyrKOlb6WiSy2LwRQ+iIcm0MWtAiYJb07geb2X+yafJr94nUYPnUGDm2xfWnnD5rcpQnH44we2LcsDPAouiYTqBR81O0cU2yVPFCU/qd/To5l1V/f+UOG6ujIztE8CRYld2fxDeaW+RRcmlXmSFupyf0GBdkuJI9xwWkr9IYpud/8eTKyCMgeyUCnmeTwU8c4bVPfhTDlHtdkgmszcc7m8zZpNLNnWjx4zwPR2uCsjWsQXMsZjVp7Xbxyu6iCV2wPIPWiFI6NUnbOCQ2+OkGfcH5vM8HD18BVWWZVHzGE4GXwyPO2sjpgYkQUOZUx4OOjGnjo1FmvOAlv6iaa8WLcvNaCTlMmYglWnuzCcf8YZAYQeQysy/AgZwDRLoOig6dwuIPuMaIf6OuolOfmWYSPch3Zj+TX2pa7CevPYJJbTq6enshFvi1W9Y8JYVnwyH5UR+6GFLjYZcgmduBKhg5yJim5adTm/oPLUXCzTjt4Wa5gPsAjtz7wntRJH+6rew0M3dHDATH1YHHJwKwRsMz0Bwdk1cGZqE7DsakDRMrxYXswAVQuNPYH7zTRgeCtHQ1w1VNuwVUR8WYrevTLgA4/4VLWGLS0aHxopw8icnCkjFI6fHrMwMOQNuBiih7eAcku1cLlyWv5+EWh51PFKuBhA3botLpfFQ5/spXbJAfbcLCI0yf7fXXgjz7gDT46maF0pS/JI+Whj+jh4/lB5tnqstcGHXTRp8nZoraMBbCmN9B7IVM9d/OPT/SmmbiwyfMk1UU6T0j9cY0LhjAZ9bMoaQAGBwNOcAEZCIZHmgdACO6kWuwwdC5BsLfxhcbD2hwFxYbQp/mlkajDtnSTnMx/DHoxVLOtlDGMacVLMPR0X3RYF2pMEBnNE4Wk/qK2CkVe8oKL2+CHfvq3Y8KPsogsQxDKIGDD5tv5RQc8Vze1QWReqYv5wBS9djqkgSejWt0fwcin7Mac+2AiFjrGDf4qJ1s+RCe420q7JwH8CrxZBpeDICbeqQu2KnyKHE9Ky8i6A5ThHAUPmA5PDmwmFmpQfyf77ADjSYA/qV1tTXkC5DhmHTubzHn2Hb13mmzgKwffOiADntY3A1IuNoXevJCfNNA2/wrcNwkI8MFpZOGlI4MP41D01h880MHjzqGWtLvkIZO+GS/tRO5+2W7okrzBh7fxdKT+KmMr20foxidXsiNmm+2OvvQHHexzhU4ETTjEduKU4T6AAysHDeGKL31wTQX66HGCh+p+XKHojRxulHBncZTfVf4DCSnNBGI7BtSplG9LesC5zjMWI6MKNiipCGGmCJcGeWqFGsUI7hw5iqhLovdplCW4S/YH5iN9YpXzINBh+DSdpQwWfypnquSAV3L4Cwp98zSBXhW9GMw0MHVYiIMnFgObtA6i1EGDvz2Iehk8yyoOShmz6R/acX6FVLJ8V0oK+yeQ4Uf/xY+yg41zHRBawWITdMKp0Qm5OHzzoF4mvg47LEfRzcTWUbywBbrBx31lIjCx2DmoLLrcvaR8YO4f/aquY3hFLnm7cnDcVg5gPnTqAHzq4XZsVNpUF8C6YGfLbI5D6ph6cmRfsaf7RZvLarM/wDftbn0pq812EawKuN5Z039optiQPIO3WSRP+xG2K/aBB434TRm/DHDlsBzsyVglP3inDuhIf7F/2rTyHzW4HwS9PDsAjq6Sax2gTt3RK3cRmuSgykGwme0mWeZlvjSqX/ywnhHFR2U/MFmcyn/imTvPIgc6ErxUpAYeba7Bizb6r7rPfDxJGU/xSDZq99Ltik2j3K/N1V+1U2PXzRe3/1AybZUcnXQKxROsOHDz2Rsu4ikfHeEJRwKOJEsZt0GouoMQimNcR0gpzMRTieDkFjRUASPnZ9bNBGUZ6Ob31OiIeqkcPtnjdCAG0x2TjqjCYNkobtch3JzE6YzeHhceqaNyBhiZ5id646EPGMrtpDpUN8z8BEKWcYDlUd3C5RdKsQmPFhBwsQOOw61HP1YgCSRbA5niaT1hjO46qronsfrXDJBFDw6fvkLinQik4KvPrqMnh3DdmLr7CXG3i6eCg0+H4IPd0EnoiZ858pIPtlIu3KznYZyph9vFS+W81pCypZQO6pSF44leJrTGId0X2pz4Dq6myXIlHx5tNeFwjYR+6PDNg1pVpl/twatTeWE7t4+5roIdTW8Z4mW5opEN8uYD9Niuze+jae+o+bZzrYNHIQigiVPZLK/TVI9KIFOTq5ZwwzisZ5btJ5JJXgUWy9bhiSn98tELHeLLi+rbanXzcJv4A+fNgOTowGSuSSa2oK/0O/siG+NkJQDQTyfGUnavbF4G2+UcFurCsZ1UFpBf4jCfAvOunSBHIAUkOT47oY2qeNhHVfdzev6VDT+J+LgEVjM96+RjJ5721GNj9pwl8aG//3h06jyYn/dlIvHOYj+b4yjCaRadQGlY4ERMuIyMTC+iup/T0cwjYlo5ZqA6MaxdF+98HRpqmL6zoyN4RL67p8M8eC+IrWF8KOGVj/kzgBjczgqK8DF69fQnBz/g5yCkxJV0nKcx2rDz5FcveLJ7zL8K0RBdR13n++I13OAZIA2F4Ijm+RuS+2hxyiknlJrbkMUkx6mYL+nciZXWyL7n9TKCNcPkJrc6iHlwE5aMy6EPD2thmKDsp+1qeLYBp49VNQsVQ3ALzIUCZ0HACasT9ioJx1igURXbon7isc8ufA1X/90/J+UJNBp9THGqQ1J4A0T/GTOmeRxpA636SJtRxrfsWEBTTiWrWdSHF7eKJtvzOZqW2Lwpf0YX2q7urujs7DBh6py4ZZtg/ZKJuRU8GhI/5bvqthyDCqfYQROBKvNu08at5sRknDN3ttsSj/kBDfhgY2T+88FRSnCGjtTCxBcM/tX4O5Gr79Q5a+ABwU2bttqvUg6f+AU/sZO+A9CnpMqNlYJsZ78YTxsPvm4koOmRm31KHWxrNbgJmOVHzJvTFSeevHccf/zT45e/vuLvP/eFL7zLKFNS8fQqZZSCKZE1dzrseBS1OH1QnWZOJfy9IN7UNzTsCdxojDrqMqE86cDjlAzFdJhWPeP2+3e+8fEY2LYp/umDb4jzzjklXvD8M+JlLzk1dt+1L97yltdEV73hfjgCWJuJ+NsL3hwXfuGD8Y8ffFuM8F4Q8cKQ3/7ahxUshuPPXnN2fOqf3xrvfddr44PnvyFGBSO6/9u3/lGyR+PPXv2CuOAvXyxuLQ40F3/nn2PfffeKV7z4mTG9W33RIL/uFWfGx//hz+Jv/+Y18b6/epmNz2rkHY0VwrhTTaa62tPgspVydoEuq/+TR9oNnTnN8qCjP1t1B6wqiOpAlicngStXSFaXhNGulbvkvjjq1ZxVL1drNVov45slOcGQPFdH79YoszpCL1pf6wBmXPLULVda6Sf9FyxeEIv3WOzFspWV1vTCoSx88LziWh9WX3J4qKxgTxA3jXVMe3j1pih6cTUYQF6DoB8JMo37I1h10I6viacKOrjLV8N7Sy6Yd0wtkl1Lfupfne9Wwc82ou8sUHRKC5LqubOGHzjAhYM8YGpjJ+1dgmDquOQUfd0TErnwRM/uzP1R2Ts4YRvfaNkP9LC8CsbO3LsQ+lHpJzzE067DqE2akuN7+hvV4sliaxodoFuqdioZNAwlnoi00CrxbI1/O8u/vwYELWlPPrZnKUNr3fxHBf60ST6/N6aYMDC0w918bJqUqCSHk07ZKSYmmyMmjU+TxJBgw7uw2O0MDg3FeeedGt/8xkfjXX/91th/v73jxOOfFMcdd2AsmFuPJz9pt3j26cfG8cfsGx//2N/ERd/5aJxw/KFx7NFPio997LNSbcJv9zvhxKfEVy78Thx/4nGxdt2maAyuiVe98k/Qxsby5FO5Q9G7q7NuoyxaPD/bNIjX3HCvTx0u++2d8fa//sd41/mfjqEGOx26PxG33vWIJ8SDK7bE+//pyzbRO97y8rj6hrvi3Bc9M77wtZ/Hc844xruha25+KN7+ro+In5i3dkStjetgmEjM0IOtOn92QurFGdTurattz8X4smJIV+znBBpJaA4C8OO8vji+Vx3K8NEkws/cd8lw4OBaC8/LOEjogJ956qPwMB68PdkFL5MIZ8+7RezyyLluA36RLzkOPMAIAp6o4MCvPWbMmh2vf/ufxgu0QLzknFPjtW99aey9r4IP/JAl/tyibtoJmdgKfdwRDuyYuvn0SH2o+pfXTuCB/XhjZF4Xy0mVfCSk6Jp2cp+AQaZm/9Y+6NhRhbSncGxweNCe9LYPMo0jGh0srHmdJultYOulf8uUIPRWgE3+4lWCQ9U/61faYOzgRT/ABVZ0yus5tKU+1SJlHsqcXBDQOXSJ6zo02apE0INH6gUC/EY08UcVeLzYaZxSJ7moBLGhYNz4Lbl58+aq38xr+asm/Jg2D8ODjdhrz121keBVYMlv0S5ztdHJkFXZg7tbqYQYGK5Dclh4LHfU3wN9XELLZiLS8U1oGPuLeC11CWLyJCwvhnJqEjEy1hoPr1gZa9auj23bh+IVr3hBDA6OaNtai/sfXBW7Ltk1enW6dPDBy2L+vBnx68uvjdNPOyW2bdkQT3rS4bHffrvFvfc+rIjYGn/3/rfGR//lwjjz9JPihz+8NPba+0BHS59DlkHl9Ov399yvoPKZOOboY2ygnt7e2GfvXeKwg/eKM5/91OgfbI3vf+ufY8XDDwrnyTFzRnfsuWRe7L/34nj6CQdr/HvibW98YXz9mxdHj7bYX//WT+PVf3p6/NuPfxuH7D8vTn36UTHe2h0bt/TrbEPRuqVLFtJgM/k06BjflpU1WMXTQaUfODipjjIsOpLGSfr//3j7D0Bbi+r+H16n7X3qPfee23uhgyBFOkhVERFsMcafxpaYRI0mJjEmMTGJYiwxUayxRqyoJBYQBRTFiAIKovReLtxeT92n/r+f75pnn3MBf8n7/t+8c87saWtWmzXrmZnn2c/Ou12Sx1dR+tC3wKBzTyIZowzCA+qJwoSWwXgCC4bflDd6eOJAtzobSIOrHAvwXO29+mCCscLwKkOmXlLos3rw5GXCki8yefIBIxlkVvFbv3uuLjKN+KOzT42X6SJRm2jE6c86Leqdkgr5xY9xMymFo1bvVC/xat0gW0t0azvNw6S5gkm9WCb+xDuCTcjmXv/y58SLzzs1/lg0cdpSheFxTOtWr4g1y3XBEQ0RMu+cNXT39JYH0URfeBhbxsE6EU+m55h6Tf3juNti6fLl8eyzToiX/dYzZCPHij9goNnmCXrM4Qf6qu1xpa04QWSr15FddOhg/nWZk3zA5rgVHjw24E05rQLlqzPTC9/2B/EPf/P7Ma9b7YbNuGL5ImGChuqVAy/nhsiOrNYfWwoNknKpWwUutvxaLO8N59m7SUUugviBL1387jj/3EO9EvrYh/9eTmZH/MkbX6Pdxah2H7wOuBHX/fyL8djmx+Lnt3zb7yS/6GN/od3FZPzdO19jHqwLSOXgiCByk89qfgpncnIyWstRxuNDclnCs848ZfrMM05sGRhYHu/4x4+psRN8/mY5SL38QjDVIcCEz3i4mqNkPC61TALVizBGiCFZ0YJFV34cW5h9ziJP6isSdTg8XWWZJEzuWl2Dy4DComD4giSTlisaK672Gk6AfD5LAG3gWaHBtF+7oK4om4kAZx1KJ4WHOzQMNi9E5K4c50vICV3oV7+JBP9GooFNQ4BXVJZ1pPDv4IQ64FTMD1VX7RgJGQgpkb4Is+0Gz6wNzznjqWSrALKJtkxhnj6lugRlKnh4ZdwoOkkHmrLQLnpQoagPH/yrDjZXrJbDftZR0utUvOWCZxr+s9/9fuyWiu749R3xixvu0fjPxLmauPWpsbjjscE4+7iD47LvXxdnnnhU7B5uxGVX/CAWLeiJE449Km697Y6469FBrnCmx8/P9vRgZzNxzpknxqat22Ur2gLJwe63cn586bKfWQwuQkcsr8XNDw3FC849LdpFa+PuiTj7+IPjvke2xD0PbdJyfiKOO2RNPLx9JNYv6YlPXfI9Obqa9b13zx7hECLRmTd/HiYlG5iJE49/agzt3R2H7r9aRtUel/zH1ZZRYPGC858RX/vKVzX5l8fZZ54cd952my5ar9Qq+ba48sqrYudgQxeqk+IH11wX5zzr7BjdsyXauhbG5scejit+dIfHDTrbtIL3+CkMLJhnWZmYf/tnvxP/9rnvxabN20W6Jf74D14SH/jQ531MwRnl2/70hfFPH/xGvOwlz5IChmLPSGuccfJh8amLL4tzdYH8zlU/j1/ecnuceerhcdjBK+Ojn/q+KGCTEZs2bUsTE1mtPbx67+vrjZGhPfHbLzo2vnrpLbJz3gYzE2ecdnL8+lc/jPe+733xqle8IdpaOjV/J+PKa74Y77nwI/GrW6+PbVum4tqffjVOOv6CqLVzUVFASZ4HGZjDy5d1x0mnrInjTzgtrr7m2r+/+OIvlNfrzIa01BJQBiOMwfl3pOwd04PhxSfYWmlOe6mmlRMXQ5xIXonzymNjlTWxhOSqXpMjqWvg63IivT19dgCcyrNUq3EKr8jk5kTeE0w82ElgkYpeesvhtZWnolkqc7Kfk1vXAehyhcWjiV57m7ZF7V2qq9mB8IoB7gDxygpkAQ9Xu44O4VV//3aWcHGFtKOC97mrB6V5G5kyI5j68TIZmp7FXAEp55YEeK860AEwzhcLoK9ghMU49OEVAPi9dSq6NJzo5x22UkZmeGpGeMp+5ok6eHE9Oil14g0aPv8xvPQgHVbnNSyHk1VkFymVzZdk7eqSQxDn3Kl5YHDYTnzHhOxC7fzIGrLrI1YuGYgjDz84zj1p/7jq53dru31AfOWKH2vl+u142mGrYll/Z9x0/U/lWI43ftO3rEkHPhf096Qs8KX2ru5ulZGJ9g5Nmp6oa9z665PR0b80TjhiQ+zctVfD3hEH7bfGh7YrlizSxSXi05deE0v7pG/s17phTFT0+DEOGmr9rVyyINauXh7bd49q8u+K/m7sEH1qy/7jG6N/4VKtvE6K+bXx2LB+ddx4y51x3U33xq33bY55Pe3x9a9/M0454SmxeH497nlgY4w0Jrw1AX/OBchDrKKrVH8dtVr0dddjYKA/DthvtZ91wWnmfGPM8itJQ0OjMTa4Mdq7l8URh6yKu+95IF7+0nPjY5/9bqxb1acVzXg89NB98a3LrzEdoREO9Xaq6EdcOOOZjD27dmvesWuY9Lkoju+YY47UbmRBbN3aGq9+1VulHt6zPBkf/tiF8cpX/IH0j4PRPOQiIZ/ArXGXi69ozlO2WqrPM82UkTtYTxaYCc1A9zSEXPrxFPL4BHtDLbM5yUaJhZCXearC8Xg6CZ7VgxolIOKSlXHKSK0BDWRDSzSWp5LEg2qmUbC3HEankDjoxhrGwpa/hNefsshogfVvWMpMLhsY1blaMW3Rm27JR/ExYk8yzS4bl3lLPtyxtPn2rdorR6rOCc8Se04dRm1HwxkK9LyFIq82Gzj4xLCKdgQ4BdWlY0sHZxjg1d9OwmnSAd7OiLxSb+s8RlUKfvLZ7nMZ4MvZDAe1bXK8OELG1tuxghtebeTQnsH5MuFmn4wmPvzgo+bthEMOiPWa9DiyFxz1lOiUbHfd8YDwolMZcmM8br/7/vjhz++L4/ZfHI9t2aHxER/1nti+Zyx2Dk/G8FRb3H4v+HIsrA/4tZ41gS//SWxYWI+B3nosXtAXl172Q8tbbSMPOeyp8Txd4e96YHPcfd9DWg1Nx7Am+QP33hP33L9RF5JaPLjxsXj40c2Wd1T02rilbh1LTHBhd9AW39y9fGjTzli5eH50ytkcvH5p7Bmrxopzy0a8+Lmnxue+9r14dPd03Hr73XH9L++Pe++9M0474fDYNTgZU61dccd92+Pue+/TauesGB0dixtvutV6yrEXPc5uVBZR2aVS0caI33rhF+LhjVvipS88NX7vlc+PH1z9fa3wNQ6YrWAe3DQcr3n52fHotpa44bofeGU+rrn4/n/9bDzjtEPiih/8Ol76knNix87xOP2MM3NeqHNF12dHIgXCKdltd09PrFm7IhYtGoiFA31x4TveHGvWtMX3rrpdTrA1LrzwzTHaGIlbbrssPvnJz8TSxeviu1rV/utF74gDDtoQX76EVVhddEwFYgqemQqpY/yrdU1syxeuPT6oaTY868yTp04/7cTWhdpevfVtH1ZjT0HEg0dM4lxy40wwgkld8fjimea7VClBlbI2wuhTA4oyBJTAMo4rLu+d6RHjI1oud8sIeEMezmVCsJOKEzgvcGCQHjiUiOeuJMlyCopTos7ZUqNMUTQKhyr53Aap9DgcpZtgSz01pIYvQWVWQqapavLG5YlLXbaLddMEqJlWaFRRcc2nV4tuQ046zoHlSoHshefEo3y17SEtDpcywc3gVDD+WcKKpZ/+0IMvSuB3Pa3IIhpAQlv4jV6IKP+plv2/c8ZRIGuG2+64M17xD5/1/DENRFCOt0ZWNIVVV0YOSQsyAhcH7EIBPtp1xe9le8WfFMid0GUL58fm7bu8HQZHwmd0XpH6+X3dMdDdGvc+uktt0j+kycGOwCA5DUG1De7e5bNIin3ztL2CbzEAp1xPa1pdjcmB5QvdoJPtBLLJftabBzclP8yHdSsXx+bNm6Mhp8AFzL+9b+CI7Vv3eMzQ+IKFfUILVSHAYATAFh+4dl2EIAl9IKgDwk+ZKsfNlHk9bbFlm7anbkt+PE6CyFvYWdi6TVs6+rqOxJf78JMCUpTPaqd4/CRl5CA5vzYxE1KFnJ56S4YpzfEJxQUD3dqijmLGhqmGsxlaU4bly7vjhBNXx4knnhZXff9Hb/v8F794YYFohrTSEljd5AN8bK9gQMyIkXEpBcPRKs11WmSJSQmj0U2jaEvno7KZYTDBw4pBMtVQpoRqV12XHA6vMO3UVWZM9IZkZKTg4Wno/lpXzO/sjrquVFwhoMmx0IT4mdCeHL44cmEVlqsbIr3LxPREJU99cVpMNAGaJ0XXlT8DcvWTDKgDmawVN2W7JzD/wpPOQimritJO6nklFAmjgjokbMIbVOVcreQKhXb8Vm6JgCHN1YjLaveKTDM7WSdVH2TwgXCuAPJwOK+i2W5GMs/VHXzCYVj6+Oov6NLPspQVKHlWpa3+3hJb37b4wCe/Gi/7u4/HDXc8FL++58F48z99PF75j5/zNrnainA3SoJlWbj4ugAXKx7j96qp8MRs99030YYPIstl5OWWel1X+p3axtX4uSDkRZPWjRVoPL6Kq22Pth4PbBkWWVZyiZMVgoD495gAlziyT8oNPdkMdilAxosnydlCVrRy7OBbZTCAhBw4wCk4fRTY9njwsR3RmJbNWk79m090U+CqFaVtUjjIF72gRz/spzK25z7qAf8OXJQUxrT92rJ9VGXGSO0mRDuJMvCsQsrMH7SEkyAUONfhMV6R1SbnyCMxLdpKETWn5YByzuc80wbHqyrmelutI/ZotWqe1A5e6CuTqDXpcaT4UOSyHpGZlzE9SYDLfUNxYelwlDKxQSaDEl9iIgcKAeQAQWzi7RoEOyQEJ6N/lsZ17c27JThGhHI5G5oSWb6gBkfcVhxXpiGmx8X1oPaeo3JQHTL4/lqnnJMMigFT8GpDuP1wXZUqIGBKhzjwA48W2nwQMSzKswOK4oBPw8Lwc6tAaw4ag5jOkzwN9C/wpX/lCFLJaUQ2VvSgOm+PiBiYjUo4yiSjnQlqup7kTFD6Cd4TusINPHnqidKJYG2k5gW6ySe48vmfOX0rPIYv+EtKvY0UnlTHFc5Or+DJp4Db4v6HNsab3vXJeO07Ph3X38FWRvyVSc5kh43Mqy9lIuKC37g0iuKdZ3bMg/XO2Z3aVc73vaTThyeWUJZVk9HbYcqWoehCcFlG7kxx5nZo6A5doWPGkklqG+KGBZH+eXZT6YlX1yKEL1/iI/Enjy5jW9AiWOXwYaEtj+Fsf0TqEpD5krp1RfKsLNta7CKdHryxqlMPlY2XvL0ObYU2xezsOuZFkyZ9NCeyWTj0Jx+SOIETj25UyVNCE9tzWRdbR9UR8nk6zWMDAcuqTXnxOG0a7EOqP/DzmTiZhGZZAfrqlNPycaGAZHjGaSdNPfMZp7b2z18Wf/qWi7S87QtOYRgPnAwYuYOFwRNYsfiqi9KSM2N0nTot1FqOp4MbksCPjktoOxoBGVpljM3fT3K9WRcOFEna4hUPL+geGh/LVaaimVabDQ5sRaH6TxbIzOUH43EWugAp2rkmDhsn/4LJ7UXCOC1O2MZZ6iua5tcwKQsBfNCp6p24Kcv5MYeGaGdWOC1PAaPe/MPfrCxuc1oKJDCOCbkPhqRPwF0PTJFB+L01AM4wgtVysWnkhi9mRB3imYBrXI90mB3l1LFzaWylmiz5NGvAVHBb0nOzu2Z9h66kdoKqNHUhIzVtpTybRd4PrtJmHCVPXRLxapylsWoEQ//Ex+1eHw+onYNwZlTNL6dTHmDg+cuOrvMFDbwU4atEhwRs5ilm1Efp57NIlRtjPKRaYGBboSaHnbKkNmmwXYq3fJBUeqMP8C6T8EEqGMtW1SkvvRqfJ4gu4KJJG0casGOdoJsmzzCYOGZThif1rJntTyJovWAxP0ZmYJuE8Pi80nVGEatX9MQJJ62K4094enz/B9e+9eIvfOE9bpwTilVmQDy+bpCvemc1IrKiykNE3DbHWHl2Btp4RCYFnwiIwabR59cUlnR1aRmnVYv64bD8sJzgEALnw9v5CfTr0ISu6erEna7qbhS4MMQJ7Ssb6ttb79GCXVcwPD9OBHpQs0MBXvi4tNpzK89KgCulD1ShBa/ASAZpjP7+Xo26KKsPRK2uCAWMrPnByaasWcmVQSXaSqTdKxXgfHUUd7qSVvAVD1wRc7VCTDnNP1ddweaqSHnTrWCIoEJeMuqjFQVX9dwyqR9XeO7Q+GoPvdIXHNYFqyPkzYNi4MHbyt1D+HZf5ANe/cWr39/CmCdxZZEnxwX9gA/6wKS81Fc8piyWV/jYAoHTd/Z8Z7GeUfT5oiK35BtaOo9r2ctjD9xh4WelufkwPs6DpFM+W5gQMOc+wPJwaYOn4huKguWZFPD47ozg6MudGB8bMEboD13JPifdrq19I+M4EXjRd3mC38cXHcEQjVcXUJ4XG+dCSt+xSdEt/dWXtgZRNCs+2KpWh/XVioebMzwuMj7eMKxloyzHSBt4wJ300Qe4aOOuE8/AoAdoVhEdQRNc+duejA9fRBZFSi6T2uEo4CCwYQc1MmX4oC4fj9FKiSo5FOY7N4nchn0LD/6NJ/CZ2/56lI9B1I7JYHse+/wVk8cHSDUDnhVDxxhxDnxJkS1Wddbju1N4PMHmdgWmEKJ4WqW1Wnss0FZqtwzBvyaO8TLQGKiMu6Y8z+PUZPTcMgcHEQPnTIdb5/qUY2ISYbipiPHpCX9Hy06JAcSwidBgYpCCCMOiL6IBV/6SEJMCGZlkOBKlGIWdDZMvZfdSGSO14pIGfT05hcCT3zgKXga3TDBPeviCB1AUHAyWdYsjKLxDo4o4Ac1Aw+QZjMqCyS0CMMlri66SPsMgbwLgTVze5oDPzqrggk87HCYdeFhdqg+6MA/Iw7aHVLg571E/vtqAY/NXGJziOCQ3zg0e2PayxXJf+nGXDCdU7hLaocOLaChlOFyGX9OWRtQmAZSKtvgED7LnmRe8Eis+wcNIolvJJV5bfVeOfJbt5D0mlfzCieyK+kgYcBbbSGcN7hximLTjhP99ougChIkLME1J9cjGuCpfISGfdpH4skny62LNt8KxA4+neS20VefJXOwo+3E+RBtBEx67Axi6IAUP7apn4qMZmo0PvNiH2kzPdwuhmfB2HRTIK3qdhZMp9FJMferfq8dSZ1yuVj97qWxj92OvwIJIf4mbHk8e6DkbBJtPmCbiXEZTnwrB63nCgVTtXNHRLwHPhrCLtVQe5hRK9QzywLz5sXLBwlg+b0H0yahqwl9HcVIKh8mdMoiaovf7ouNnemo8ayOlQUNCW0j14+5Wd61TJRTIgMMrA1opAN6Sf3j2IKmAstKYJA8DIGdjyRWRy4ZSlpAMhEdOqfuT0m4Y+iSuii6DawOHX/elO/DgFgxEBOsrvVImHI2zzkuyeDKCWh8YMu1IXehU9CsjJ4/i00linOAuKxj0WPixobmf6HpyaQJqUiODvy8FrODSQaQchmGiCpdm9RzcytMOP3aCTGJkoA6dUic4y5X9E6dWNeRZUfkAmyjUKqMr19EOr+gHR4QzgAfxWvGFPOCBBwGLBt2hmX1TF+ACjxAT0Cc8Cjh5JaK7osOmXWAzyA4seqUu4VWhVG2FJzsFjzt9Eo91YjhwggN6iUMFxFRfbKvAFz5sqx7PtDvDWyn0I4EnyUs/bL3g9lZJsal3/aVDoL+7ehVi2SwjtUmLAjpiTunDgfWC57r68ysvNNipCNZOqeCl3f1Y9bBz0WLECxHhhb7hxDtomc8z06xhnxjQUjPgrfxqC8GypLIQSqUeM+BXT8CboSmTQ3kipOzy7q7YyTKxnIIfedhhMa+vFntGRmJ4bCTYdvVptVKX4XVqELs6alrttPnWaIcNB/xwoQWpyvV6tx/e85f1RJudJrfWOzFgGxdsMWiV0UlholsZjAcCJVlKPophCUyf+sOoQYJ84ANPMWLxVBmUoRls4chyGkxOUugTQZEGS0hcgqvwUE2qsutNQwZlnLSTTx7MC5MOWCaeJx94Ci7qPRlpEy6tUgTutoRLGZwWHvMZHeXtJDV53KaVptOqXOCFUxn945REr9BIWopyFLzOwTxS35FtrIT47hb8mlf6u054kQnn5a0V4wevyCgecKbwKLzJe/JcreZwRN7qeeIXp4rslAufdgrWEzjph6zQRF9EyoUOeqBf0WuOpdqAVz8BzxkXcKvkNslpuowVY8yg53hnWuDhlbGcwwNlr+gqnE6xTWhJ//rzxdPyQ9vGzb9oU2beVTaoevNb8QA+FYwDZqULlZidFYz7AwsMLarwxRzKyhMhz5SftoPSLLRzKQ6FLZScAscsnJr5TYXuL0h1mjYc8GrTXouUsXiyQM9m0DZIjk2K9RZKKJigEghG/AwA3tOT2WyrTcKgOKXdXfUY1R51kleTqo5zm0fuvz/27B62k+nVlqumum6tYrqk2C6MU/3adFVkq8XPY7RzhUQBMKMUKh3tbKlYCYlVVcncbZRt8vLc8WkTf2nQigwIBlgU0hwQG0CJxqs2l03IdRhKGotqkJERaLaJhnWRPKWRlza304sPRZVzwsOL2rABDET9c9kJfNJCr80rsPtl6kmOwVZGW3jH2HOrmpPGE02pOji6zvCSWBPKqxjxgONQpskL9Rh38pewxlUiY+HJX660fGVlxiue4pw0Hr77Ag7XAyMDU33qCl7znTamI1mrVU5FKx2ZInqRPrnNKsDSNyMwhreulIpOtgM3y78KKbdlR++kyE4dbUW/7sfkYBjSDojgsEMwntm8ENPqSWXQEjyWll349QferMvxry5uCUtb4uXCnPXgd6PLloHBEYx7yfZyblFgvtGeOIxHOqC+qsP+PeFdpTplKufESsWzFdq2k/wWfkUDPO6rLZJqIKgyZzXMe+pxInJEmtccFzMvKHMUw8IEmfSvvD2GcVp3VBryicFiVQGRIQwyGM5mpRaCFOESzu2q9/0JKW6e9vfc9qYX9Z21Lh+qgaFTSuoUI/O1NaqrH7fBu2SQxF45lQ4pgvMdDK/WwdaKJbkMWPT4Kgbfiu1o79TWrO5lI0ZW89WyGHgZ1Bxc6EM1DYKQRqjU0s7yjgLdpxhNZaDIjeGl8TGoKX9OOA0YeNERfSqc+oMXG2KFz30FYKUxWcpEgGel3nZ4IuRE8nmQv7aBcYAPHuAFGcmLLsbuOk3IgssvjpIu/boJ6TDPRJCFdq78hSZ54Cgjn4zQtCSvb0urDzgFYEflFVSZ9P5tr1I2704pt/hrKejO8PAFD1zkVOevWkAPGoUWumACoM/qLEfMCR8x69EJ4w5e2qvtYOpW7eZLukIe0UidoHOl0pVXWPBSow/0gJ+VMbegWacP8QWMuLTqy9hZRuEzz6pzPbDkKzjOBNNmVJ31zbuN6RxMV3iQMW0zbc9OCBukD3KBz7zgGCnDOzyrvvBA8KfyvkCXdtuZZFi/frUcRvYFB9C5wpEUmjtE+s5iog0TbZNjgW8FwdOCY8n+RCrQlzKSAyejqVkifKuZDuZLuxJea9w8n9k3JMUSrCoGWEjT+6lCyEBIsNGzhzPfgsHolO/Q4OfvQisYnp8fnor5XZ3aRrXL0XBo3O47Vp2C7ZIx1VUmz6C2FwfSoXruYvlAWYaRRp1LNAThe1S1trp58ARHAfAhMTyw/pNIKA2m9Q/+5F/1RR4+GCwmSTXIpcFyU+V648hBy6s+YLQryiATEPzgwkCKjoAhFV73rQwHHhUTJrur4EzKo3bTR27l3Y828tAvk4BoXDnJ7ZQUbRTwozo1isecfHZCTVwwWSayJqS/IiGn4deQFjxV2TDqn/XJgye56ZMSuRkALSZz5dTgteS5gHBB0UrXB9O8V6emVVB1pqTYHD/zmbrDkWDoTGpVSP+K8G95U7eUq6trxbv1pnp1cB/gsOdKJ0Rsw7jdLyPwOKc8y0CPtOsDmmwlxQf80WBcinYSHIhLz9ZrwW280Pc5TnUmgn5Uj83BT8HP7sHMKBivM/xTNyfiMLAROlIjGnSrTBqcTz/labF54wPxljc92w4k5wfzuErBb2jLm/yqKIdDXXP7xaqFhDZ0aS272nepIGqZ1Bk6OKBJr3yoS5zexfibxk8MRcoMIAaz92QCT4aoQmCYzkqMBMKg1Kor+mRIE0aVA8iVjrtU0nLUNVA4EBwPTkWrbDkc0txW8RBgXYbPVQ1ngwIw6LpWNh1tnd4+cYWENAJh2G1aHTEAHVr5wDV/CJkGVIyTQffgIkSJwDBwbkvjoNoLQ+eZ7PCALDQlfE5wumPY5GlXf9NKZ0BfR/cFKbBMwDRYnJYH2gOM8dIvea5WE0ymnHRJI+UpeUVSR9FJJ1Zou17casJ5C1MmtGVVqkbToN6v1pRTYbKnLmjWh2LeeUpHkHypjAx2HmyXtPKgjbJp4ISgy2SfbQOfHypU2XziJMRzjouiiMK3V2fq61dzEpWnHfrwY3k4L0InKhs/eqO/62jL+hxThIFegaFo/YEXuSrc8AgM45C6r/Rhh8nwuTN8a7iwBOtc/EBLY5w8ZB8IVc6GFYY7uVz0LLqUmfzANOUxX/BQ+vLncSV6ihmXbdgwJIUvGmVjBB5tOeH4o+KmX1wfo5O1eNf7L4u/kOPBQdAXfRuX8skD8pGqtrRlzJ0LsnslZtoJy4rG01+y82I/tWglk3x5bhJUZHnDM1H5GM3/YHtFwFnl+06RmoI6Szk4GpBb+RASrAUSJTzdmCUEoQaXWil/qDHuw19WKKBKT5iDlNuoenSpjQcAeTWq71z5cLnTqx+/L1ZGUOvoch3nOexXp1umVS+nxCGzVj6e1DYYKQOelIpRxRzYNCzqMTZgqFO7MNKW9aVfkatpQKQ2AlLURR8mTtICD6rKPtDBkJiE2W48uhqmkdMmDELr7Yscr/kh2oCRI+GaE8PtdAIeWoLzZAUOnucYsXkBrvDBJAPOuOEneTffgstVC068OBrXJb3EAa/ZN1PRK22UcRrWfemTfdVm2eGLbZlWPK4rcKrzM0bq7wsvtsKkVH8IAqdG99ElQDHbcwUj+SRrOjl4VxRc9QiAVx/WWeqJg+5qTNJJwQd8oTfKJiUY0TSdHMcKr/u6f9LGvulkGQTHpKRsxwcPwokc1rOBSUTHOLNt1vFkH4+ZdAEcNguP8MJ2x7ZjHjI1ujIGhjeJljjphKPilptviNFxzQX1rXd2xLv++bL48zc8y/SYdtZPCdT5yAAZVUZWeAPQMhGd8MVv7ZG0mvGCw4G++vQWzr0zpVmOCb4YK4peFT1JmOVEYUrew4OIEgj2LBUInis9nqtgWox4JQKzgsVIYNqK1B8rFwT276CjSJjTgHJm097CaqcuJ9Mpp9MVnZzt2Al1e0UENsp2KiphvD5oFs52rY6mtWfkMBle/R0gaOH5PUDwoDrEU7marATabABgNayi1UAdPKpsw2UgGAtwklcBGZXaYETXfW04hW4xFCaUeTAeRXjB0G3wxdEATx39MSThVKXyib+6shpW+PIMgrs/hYZx015NkJz0VR5atHtrgfzCybaGCcvErpwLPLBKqVYqVWw6FNPHeUhGeFAbOGhne+0JCBz1wpeTKeXxqhE5aHM/rvx59U+6ynPADCy4C69ePVHHasq0ZA/o0DJnZHDAaeeDY8MGNA7WnXi2nowrU09e1VX9GJPsAz6GF5zKA8PYGAf9lPf4Jv6qTMx5IruptrXgRF+Wgz4lCoa7QKTwUj1KQV6dqDXfUrBhyGM/tGVIPsCVWyTxZplUJVr/dd0vYmyCV7aAU/KJj86uevzzh65IOzIe5i/woswHTiNrbdetxYmIumgUQDsaaHGBAJqFA/sC/Asyuav8Bm2twbOQdlz4Bckw2fI/+Jb56aeeMH7+ec/s6O7pizf+xadksN05CMIM8uoVFLlcU40E7Kp3RZeYHZ6cVJHzGVYuLJXzKWMOjf08DilnMnIYwHBQzEBPK7Ia4ntXxAmhbYhX3qXMagLnyX4RYcan8vkfeNEizg6vMT2uJnMnPJNqAzhhqGPMc/ukEsbgAciIXvmgisEhw2RoNCaCNwxY6W4TYOnmRHgy78ZSx4qPsuTTViGNhAkAbTHhtNDnv5nPrauZUdl8KDsxMabVn3AneMKbrHhiQtjoSkQu6pUf19Wltd6tiUgdNFIG2vJrKCprHDEKLgaFrGVMPWaevfronu0x3RgxTzwAlkH8Ula78bo+dUAVE7FzYJm2RZ1uq66Qthf0Y6Ml72rjTXoe5Px3lD2MDMXMSHnrHX1LYxOnATNtskeF9NHWzSsYcgLk4/uiJRh/hcLd9KF6/ynL3Vmu6q6jQoEnjY9cujP6YqdKkpt+TZmZrgmX4Corgya4rXztg4vli/hGuW+1pHz0F37Yyb6uSPk4jG0l1YBQp+gVhvsVntxllj++yc47bjKf7dZTgZtmzruOCuEFFxZglG4AUP/ol+YKt/dlKa/bsp2lC3whT0ogRAXXVAvzsSUOO6g/Tj5hWZxw4hlx1TXX/N5nP/u5Txt8Tsj+JZzx9BMaF5z3rFqtsyv+9C8/q8nTJyIomxVMBhs/GTy5Krs6O+V0IgYlPA/3cX7DczccFHNe06GrFs/V8ABgp2Zyp1Y3wPD72BwKT8pAOG2fUl9cRkOCjYsm2zkOo6HnR7C1pZrgGSLpY7plyqfjMDIlxfLb60y+Gb47orr0xtIGvLYp7yxci2HqgFVnfEeKIlnUTN+nPmVdfPlfXy+wlBNlU2+DRAlUkDhb8hhN5mLXzp1x3h++O6JzUZNGOpd0EE7tMASuRrOggnlQDx55/7s/uiCec9yBFSkHT3qVoWm+9IecruMDg0nQuP3Ou+Itn/9xdHXL6KWHiq4VAW3B8BwUXFOCduVUKI/s3hG7f3ap163U8D83UEwuCIVqAeVjZnoy5q05OLoPP1t8aWIArbYkoVKhhZGzEuOxfmZz9R0lJuHYxh1RnxD/j6P9G0OTPkF4hGO4c0+0aGsO0kp/wm665O2MFFN2aAsBY6niqoVt8enjPh+TfK3AuH8TI27MTz7ICbZWa433X9URX9v6bIyHBuHNsw6EYqWewjGhVc/4Ccw1BY/5g3fzJB1SL4DEgQ/AASAXziDrqtdmMI70yfrUh9NsSRzqDx/0oJzDwu1yxquMsPK8YZB6np/NV3a42rzAm/G5X8QRh/TFicctjuNOPD2+f/UPX/W5L3zh30EzN5Rpl4ErjpfILKdAxTM3eN6i8Lw6Cz0RBgTr71tIef6xLbUzqXEYeX4DznZ/aRTWeD0F+0ieAeAnfqeV5/fRWfWw+mltYRWkrVZHT3TXe6On3he19u7yDXXBtXVqBaW8HBarnGopyTI4l8xJ39sMb2PgG8eDUwGeiZ1TKVcK6u821Sh/0IFr4pKL3ug8SvWYC5a3KGY5B4QrGd//wRE5pd756eid1x/Xfe19ukrvsi69PVLMZTd8ZerbvW6Hh9yGqBD/9OcvjnOPPbBJm2gnWuhTTnoYYxoVxoe9VPwcsP9+8YFXnSaaGkXj1xaFg12tNtlGcSdJykwdeYuBPnK7wcOhu3/yVdVBC3PCsBhveKj4wOjQSZYd4dV5fUjXex6+O6YevCHvWLEFQteWmy0IY6PttVa+yFxtswSkrq0xunlb1CZxmGCdE8A9N1RF0yx5B+GR3D1jCyRHXpxyLLDfMhaia8HRg3TiMXEdPLbEp476rL+P5QfkZMu2d0WpmDnejNVvnbE4sPzKc3zaGJuJN54+EQdM/ZfxMSeShuwNOWFK/9TzcGC1XfZ5KlVluyNg11dtsypIh02734fN9s9wQgssIGXeQog6EXFVuhPVqYDMFWy2SSXkzVcS8/kNCw+1U0+tV9Al2PUJJsdeEJZTKz7ef/MkAczNgAGzdKavyGQlZSm6GqREXhgQHLD0UynzTASVOBsh5X08PDA4QSqYMa5qYopXYPAenTF1ygM/bq12RmetJ7oU233G053nOl4dadXE1kVOhztYWo65DiP1ayGKMXl7UsTybVaMSOWslzLbtJxnz+wBSCfEXp4v1H3xQ28w/3ODrzLiEdlaNEmYRE47aq6rYKoI7GhjPF7xrEM82dMQiKJvmrm1yS2V+GvCSKdS9JlPWV+GOkPS/r9HwiyfGTds2C9ahzb5LlLSlexMeNEnwgc8+RUVdjjw1R6bfvUTX1R4JzWrSH6+Z+1+q2LDyRMyeh59n8h6zbhM58aqjSfaJ2P77Tf4PCblEx3rnTHgjibyU0b+nDA4xOlJbW3H+tLeGTPSKnoMS55gw+cp+umY19cVC/q7YuGCHlXjGUAvmxycEN58JKPSM3onn2c6BSe8lIvXy44dzvMJnDmoFEnT+aos/WLzyiYvlc0Do3oCsLwn/G0nb9QFlscK1Fc0mtMKO1Ieu8yJD0+yBwCm4RHAnHPaGLst52DWAQ9o8k+5glM7spd64zCgEudpV0FRU1lw4GUOZJPnv4Atoxwof3Z28AFOxs8wBEEq71eYlvMcWio/IptMsMcFuGgGjH5ais4ftjOXChCCOWURhj8RzslavCRnDwjLwBWhmASGgSnVc2UeF+6GaLCdyt/g0dJaCMblxLjl7gcAtcLp6MDZdPmuFY/M+3tLwuXH532F5mqJssCtshUBKfGj6FVWxTRt8AtvGBpXBNFTRbYr0s5PdvRy5Z0TLAP8SR8/++u3xU9POzuuP+WsuOHUM+OmZ54b2z57MSfcKE5gqV8Gi/IZJz9NNRUfGIOu5sXwKeMIZldCTIC2OHD9cogaD4HBY0I1HrhefdBX4q9iFebWVfVsWQ5cMk/iia4ms4hAUld18YsOWQ2SR34mgOr4IcLxbY9o8qTB+QKi2NlTi1f/xaHxyncujI551VYg26pJmVEmV/KMAd94bpXz8WRqzxWof30Th+OVKGOXfPngWrxMTDRyfOZcSa1GYiUzeQWKZ59+RFz91TfEV//tlfHlj70yvviR3xXNwSZMK7d3sQHJl7pXHfZaLjx2+tgT9qGxkkhxYNdDuZLBjpAVQhLU5yekACkrQ075Yctyo5c5OtAqaKm2aaqyrJ60jD2pqHmyZzZjZSvFPIliqxng1ziY3Mal1Pqjn+jCBziI8K465oarpVP3ITAfmkTTSr0S0x+wlNMZZtkXbAmEPrJXYarg4yIlv1raaIVPDXGtTVp8Ypgjkjp4EFq9FG9KK6og4zHoDKxgYEhZRZb0ZkISUyfWPFnYKfJLEP5tb9XhXBgnXvw1ODkew1rG82sS/ha72ut2NNy54vtWvdp29WqSsrLpVspL2TFSlFg5HM6FtETHKSmt6uDFg8NBqkcPZTK48I+TFO82OOCVYoBK8+7FbEinGXHTlVfGz894RsQNN6qngnQzownC99MeuuSSuPHpZ8b07r0WrlptkHK+lfySijYD7bqsZ0Bz0qU8wPGLAHlFQZ3TsXfH1njsBx+LnZdeGDs+9VLh4A6dFJbW5VDRnBupI/q5FyY6TkaTHR2yykp55WQ6pANolzH33UUbl7TkiZUpZS4a6/dfHP9w8eGx7jitetjgu10pm3ngSatY+kI/H3TkrpUcC1osDsCPDajO9gYfjLHHTP2ZNEpS6SXAH0H8EBYsmBd//tpTnJ8bsjVhc4xxaDnGfpgRm8BWrGvVGyZ1wdjAe+oycbX1zoslr7wmlr3qx0qvjaWKe1Y+1+1NlvgQnopfEmelC88PFTzuHvv0KtY3q5PCh5GRqq5ajdp+cdIF42x/AjDUIQNzFvtQneTwnUXbvXBhf+AWw8AbF3Li3JFZddUKx/IDkh9NudxPuGVV2URfGqn2R9o6We8kyDypy4HrfQOqlkcvG1Q6gq9kk3EhrwgqkkyzelAbf2ZeHXiRuxbZMc6kkF2iRJaEvEuJu1R8Y9xvEFTkvSpst1o66jI8nrvpkHxcITBCnAFuFOVppUOqmF8hkMIw6GriIqzquIOiYUBX6kdKTIWmYmbLqskU+RSqSYsebv7+NTH+rvfkVspzDIeKPEzMnJyaufHzF7yIF8LQ23XowoeTolM9F2LjdiqeMSp4bBo6POTgE3xAKJmGrrtIW6StGt/2mB4aisHv/p0olNWlwlyHMzfv4PESTeElb+cn/SgjutKXVznK+yE/OSPz15GrXI2Pf+lROLmoqGR0BF66/wd/fZRXPa092k4Jjq0W8BxKIrejy2xlGSfOb0RP9FtroifavkXOBYPxUxk+85Z/MUnzn1mHSmgCNiYe3/qm/EmcKjy2aUc88thu60iKcF3apVJ0rQxl07fOUx80eAwYH6W+rNJd8KxuFv+fz8emO38cgzd9NIYUB2/5eBz0wg9E36lviXmnvtWx/+lKT/vrGGvpt9MiwAJmIINt0iatzhMdlc/Gqh0eoC0+4ImCJrvHUUB2JO6T5byFLkJi2HhtHxCmHQhFYC1PuegWOqjJOGRrsOk62t0LMuBQHwliR6aSrUF0KlpAwk7annp7pYfFcFNk4r9f6XgZJTTmrzS5ijwY2WvagzKxGFr+tFrRwPCEMZOSvnRiSYnCOfRsyAA512E5jiLZZvAiJL+E3cvAvBLx8xg4Ie9Xef8IdAs+nAwDxNU7n/PIyQpvOXnFl/Da+WA4ilxJUE4OeraDS4jdz/W0Gw4FV8qTfBrMT/zkvV6xseVkAk2OjUVt4UBEf09Er7YBfRKwbyral3TE3W9+teglDk9c4fAEklyVgfkMgSo7IsFCm0RwyEMdkxwlDo+MRl/beEyPDcZMXc63qzfGN22KmS0/dXtFo4qEuSkOA1F51sWTWrg5uIUHJjp6TEeneuXtEBRxFhwmc+eQ6B+8M06jzqCxP+iwZXHhl58aa54m59IyC8/vik1yriP6HGp7JQN+5Nc4Vyu7dm3lfAVHJ+gfhygYntEx4xW9KoWJZmDlNR37rV1UyhF/9jcfjlf+6SXxmjd/UZOozzgJxo38jAFODZq0Ibsi9pEXA2LywN4K223h/BH5a0+JsWv/PoZvviRGFIdv/JLy74jO5cdFbcnRikdFbdFR0b3/mdE48i/S6bDCwb6VSvKCG9I58ZM36pOuckpdq39KzCXxRt52jp0YQYGhJsu+MFPPNsdkJBv2bRhSZGQMUk4akge1MbCK3Mhx2SFhcp4bSabMF81X32AiX3CRmjV0CUpsGBwVuseFJ1aLAZPxR/JEwDiZxOjTZXW1P1O5wS01MwE6DSSwqueNg6yM6IshcqbDdoo3sHHAzOPbDIlRTtfSyLVt4a1vvAo179AgSGWwfENWAvuKBIPKC4eX7altBQ2WlG9fpjYPrGo9sExuyq53raM9uss5gYnf+dG3okvbifs7xsTHRPQsWhiN97w33rf/ufGFk18Tyz7+1Vj3d+NxwD9MxoH/OBmr/2Rr1KZvEL84jcThq2ehlfyKDHX8FX4wqmo5ajjJzN/kxHjMTGob09YZnQMDMaXVFhN46IYraDWuitcqVoE8FwD04715meiusXNh9Ug+VxfWlerYCkkA8+9U48WA+/mdoq6xRiMufP2N8dG3bNHc7Io3/P3R8ap3LIu2bq1r6aMx5CX8vj2s6N8bQ2ZNfK9KRRMnBAmvKoiqs1NUu9/nUslioJKvgtvEiBL6VuGu+4dUpi7bql62ZmjgcKRr5xXdbluYnYxET3LTQIf61AdWyi8nWB/Ayw73/ugLse2S345tX31JbPvaSx0Hf/73UV+wWvJyk6GMi7pIOIhl5F/00zZoK3ZLwXNFkb/ijH1e4nZFd9Y/kxu4YlMeP10kc9VDXcJVB9fwz7xhxdRs99whYguU1ew07YQ2Mm4hr+DebKsJEHUPauFRZfSlPy7Q/MKojCFfY/i4kNiqoH6+qnt7VepKQIH8nEi1coAmxuS8iPAwH08m05EtPQKiWKaHnYwqafbtXtrE5OQUXxLl3CcdzIxgJkQbGK4QGDFeG2fnKGwI5Tp95nZBqyNO/SSKD/7gyQrVoDmfKifvdgbLVzuuchg8OPSP0oAUbVZiP7n3aqlsKq593uKYGBqN3a9/XbzrCzfH9p3Dcde9G+N3//brMTr/XzXYcpDypNwdnNz7bfGcE56YhqVh0YQyfTj3ii11Y4Uz8DgFO4MccOtaPEzu3RWxYFW0SCf1hYty8krX4zfw6AMXgOSXSCCtVkDWnVXBypAzG8nbzt2+so0pToynudnmePXB3aMy/k4li7dXwtfe0RJXfePu+Nvf/nVsuzvinl9ujL964Q1xx0874rCjlsV7vnZMrDqSVQ+yZ1/zJ7y5HWaVmtsaMSIeqi0W/KETyW495Bg5OC15NCN8TLSVy+fFqhXzhXfWSFetGIg1KxfEulVaic45TOCcDJNF99Y1OMWD9U29yjieauVse5DM8peJxqhYybVFz9GnxvI/uTtW/sldJZJXfFOW+5/+2djvsJNj+ZvujIlx6U190QPjAN6c5AwKUqVcpFX9rE1kW6bYL2k6RzeXNqRHHsqeelUZ2SQcf8gnb2/fnRdXnCYtyUciE20+NQYE60ihiZO8/S19sh8zM7UvXOZdGBWZa7my5WaGAZ4QCuUSZCcAa2yhnHUKlGHSAwRxrT48mSgDL6Je7WAwpQPtKJwltoYQiRhLNakPTsdKrKmCp4q5dT4Wo5rAfhcs75uVQ2Lv+JSFq/Kq2aqNl64wcMJ+ESFtJI4YTfKEAnJJCmRlSNy90T91wEqWtrbEkSfySj3gEhRZBbinsdXeuqurHrc+ZV585js/t4Ph4ShuB7fKGre3HqBJrhUJdRJuauRh5aUnGy38mqBpJJ8qM+YMnvjxFV515h2jVL5yIp1dXdLDdPSvXBdR43ehWqK2dIVk1xZsZETL/Y/E9K++HjGu7ZcmK/SJlcPx9sq40YGi+MgJnney0BXG4Z8Napu2U0J4bpGzyvSzSJKL7dWOzbvibS//WVz+0V0xMZKOiDgyOBr/9vbr4nPv2mOcf/7eE+IZv1/3atV4NPaebJIPRyeitgOBJm/iG0ckIMFwZUcfGJSHmf/MO1ABzx3x6ff/n/j3D74suuQIq/Dx9782PvG+34mPv/clsiEe6MuOfk+w8Fv/rLSgKzxMwNQHdUkTHXl1QF/0qCgRFDTust2ug84GIxW/MUB16+aHot3OV2XAmeji3/aJ3Tb1UOo9t9CPijaNlCvh4TfnE418VjJ4lUaN9YY86lz1rjzGXM/hBBz0wVZEl5JwccxhEny4nlDhVxs6kkDpPNO5wIe9GTSyg7sz//z0+zTfL3higMvZIIvl1vE4S/sK3IMAcXAnA4Xnio5CTt6GJlq9hS1QXoVZsQDjbZIGj/5sk1kVNdg6KM8KAeeEnfBcg7dVmtRcLWe0Ovvl9ntNk2Xu1My4CeOAqDNMoVXxxnmP9exBtGpUQAaaZdiZ0X/CW4kMmOXkH2PhEsUKKldhd57aF6v6u8Wfyor8XOrkxGTMr0+Zf14Yzi3qmdZ5kiUdEGnyAP50OCzxmw6gGImdDbTFWU44cYDy1X9v7/po23WHnLGc82QjZsaGo33BAl1FR2NyaEeMPnBLjHznn2L80jdHy54HxDkDDc+FB6HxCoY7U0qRl9vVGFDKnfpqbeVb+/DHgTn9NclK5HmdB+5+MHY+IL68AlK9nArP08D20y84KF71toVeUXzxYzfFdz4+aNrAcrHgPCW/8AsdVjK50stvwqdNwCOrS86aQKoRkD48HKjFOskgCSn/X8LmTY8KT5dlJfiKz+QgFW7Lq2i9W/fwlU4P/dGNL0dLBMkqmVFi8PyR9LjiFEbJeH9TgOqW234geMlR7D5DxXjq36srr8axCeyBOunHDDBWcsbCge3mdwrpykfmcwxTf7MB/RnQukPeqtWOIpv0j9xZlw+BGloCK5asCBgmQ+IzLTIqszrxL4rYMVGTwECyg5mwDvFITwz7alBIbLQyqlzFWKpE6P+cwsaEkshbMWS4/a0Vi1YA/GQMrfnJ4TDP4mDEghWMl9+qy6d5mbAMjlY4cnbjk2Nql1G3Cl6TH/RTrUqrK4wM15NLf5M8jKarEF+L8IoBWDsi/Sn1wJXgqwpPpwInxlFgKiy9fV4l6CfnJue3omdDOkFPsJl40WsOjfHRvZzIx9hYI55+0tERD/+DeNWWBOOS3tp7jpWhcZUvvELBqxhoE1FiOiAMzZNBMOjThq9y9kx8XUe/JBr33hI9T3lGTDfGYmZiOKaG9whWulHX6dGhmBgejMbg3tjztb+P6SsVMXZ0rP4VDShAyisbldAFz8tYF+KN33WfYSKqnGcxOCyMRvmyiktnmmXlondBT/zdZ06P572uL7Y8tive/MIfxrVf2is+pX9g5KzRA7/oiux2snIqrHh8J8t8iL6Nm7y2tYaFXyxrTvCAKVVEtnsf3BZ33bdVPGYz4c57HlXcEv+hFal/skdwDtZ50oIH4ycyaWVLHhbaRBvezIsJqd5/jNFITLd3y+RXJ87/JjTu/E7ShwXwID9nWtiBZYMf7JNs8ueC0mqGuUY8Umd7yazHTMwIPXzBrxITUjAMFervDtQZIGUEX5Yy6l+WIRB0rrw+vDUq9AoXtChRWuEs+LOd6kwpMj5go4aL35MFOJ8NfmxGqETU3s+KE4j+53pUPwLdJERKWf9KGloBYNh+NgRlu1UMylv7rEYw/jkbflFQxjmuST05PZ7fq+LOh1Y3GLev1mWl4UmkqKlmJ8NKiL6QzQHJ1Y15hiWMSzR9h412S0lbGlGueFjWM/gaDAMIh2jkhJ2K3z79d+Wt88uGMP2Rr7033vDGBfFPf3RcvPeNJ0Z3z9ejPv5f3g6yypmcaMRY+/mSISdtc2uhLaHRY+TogwEuExx+vMUSHAZBHp3jL+F32doDYqi1L2buvCJmDjhD2ypNajnllvFhrQymo2PRgF/E1T41GjWtAEcfuDvqj+oqi+7gW/h5FsdnJT5PEQ2VeV5HZMRDbm8YH3HlLVZujaT/IoMdb7OMQ4848ZkHxfu+dUwsWdeIL3/85vjbl9wcex4V33Y0ZewE73MhLIB/tli2CdkCOjBP4kUOL+9kiQ/V+0znSQMM8/DgZLzurV+LP/zLSzQ+pUnhTX/9uXjT310a37z60awodsmE4MzIZ0nKe5VB9KBQVeoBp54xEO9epSiip5mJXVHrXyAAtvf/fejZ8UtQuD868ATVPKpWNzxB77uzGrN0DnP48sVHPIgvxsVrBbPKCBXdVCqy42H8SAuscRXnWSIBu54N6EUwyoEzD5xNRONHH4MoZB6YiiQTzVtStctZlPoKk1J/9YZ+wucfG3tiSEolmDFH/vFkWTTiasVDDw1gtifJ9G0ZELih5dW4HEiHB7sj2rQaABGGyOqGpzZxMjmwqpOhytTtWPhjBYPDoW5qRluJqTEtcLX/0iBR74kLfQnncwdFlnS+/a46DXelQ6Uafaro48GoosoAlTYmfTUwfK5dvS7mTy33ysnfxtYA/+DGK+NzN7wn/u3ad8bzN9zur3bYkUqOgfUvjonJvOVNRC47lubgM6FUtmGJKHVMQsHQ7iW/qs2DUvrjAOZf8J6Y2Ls72h+8NrqPf6l01RpTY0Paag1GDG0XLsEvXh7Ti5ZG1/4HxNiSpxlHrvQq2di+yDiRX0bKGwDQRUXbfMgRwUA1JtXLtZ0vsauvU6ubZ8bL/2ZxbHpsZ7zx/Kvjms/viilWNxpDr4ZwTO6ni4/K+cIwXgCWTkUFkcHRQl+2AV/YD7yIp6ZJeihyPBxQTgmMVX4/aE6oZJkDR5/UNXnRRf1le+fIeLievuIHPgAS/5C2HtV1eqoRK8/nJ7nn8PMbwqg8YY9s1kHgoMr3KZkJkVMKH6KJwzCP5lllHBOr7zl1yRsOSuX8VxA+l/PcEN69KBDvvlmimI6IFSVzlTy9inzCYjj3AV7j5XbRdStwtNELeEWDgndWB6DIDgYkI0j1FcyU5qNU/aQhuSlBSKdSGdm9uXVSQFfmQ9zlvOAjifmTNgjSiBCKI5MNzbGWqKmeJ4cTPrdG/HlrpT+Mc0IDi7Phx/VwSN5iadXDAbjM3zCGV90EcDJqK0B0GBg7IuH3k5mIBT+qT0Vj6MiCwSUbVphDgXU76HKicdv+3X/wEVkRjiR5RJHQO3q/BVFv7JExigNNsnmLDopG/Q8MwyonJ30ahnljshdHk86tXC2Uz3raFTURCawUKhwdUnz9BR+Ooal6jFx3cXS2z0TXIWdE11PPj66jXhh9x74g+o48P3qPfm5Mn/hn0osmsfpxjuaVk3lIuojI+Q5OkhWFn89xG04Jk8s7gTgOHGc+p8PVOOL4sw+Ji753Sqw4sBEXX/SL+JsX3RiDm3AwOCQcDjQzz2onHRV3ApFfapOesS3sIWmnrbheZcbP7dILnPBfPkqYNXbyyLhPeFxRAK7zGFi/yM8k52KQ9mB61CtvmqXeUwufrXGivPGDL4q2LbfE0M2XKH45Bm/6Uuz9+RcUL449N3wm9lz/qdh93cdil+KD7z3SK0vPYuaKr/VSQLn54kBa8tVnFrFF8aRIhevIk+Ag7ZCwG/JupElwcJ91uQtxdenP+CKT+hYd5XwoQARoKWElvk+9VYhNYrPJB5TQDQFS1pvxQiNDvkXCdAvkviExlYDReDCbe+JUlAmBOf9LHUQgk6QqZnMyw2QWRrRKafDKCRVrmvR8O5x9Ps8fTExpW6UtDNsrRicdDYfY1DXsWHwXhG1OC44oZcD5JFkRkQQcbuLkOJxEE76C6uqaB5dsbzBm8pIE72mF0L9IIJ4IXmlxaXKAv4n46Bu/EkcsOSHGJkatm4a84PkD93rFxhVw4X6v0yrjA+abiUaonEaFF6fCwCdd8aLJ7pUNOrRDIuYkYMVQheqpZ86FBs5/Z7Q8+z3RWPTUGH7gVzHyi0sV/yNG7rw2RgZ3x/Di47S6zOE0fXhBPcLNGUrepeKKKf10aOXRUVNdGrCfpaGNrZjkF1X3zTgTR53wlPi9dy6OzZu2xxvOuzJ++MWd4SFDX/wZHGCDZ32JyJwP5YkWxii6bLOg3cpDj+WOEucprMAIWJdDSTJ4wEtQHnubWwUs9KpQ7LFy7HlRES1tbXBy0LQNV7r3eKiPyrlSm42TYxOx7Vv/GFu/9ZbY8q2/jK3f/qvYdvnfxNbL/ja2X/EPsf2774gdV707dl757qhN6mJU+oEH5y8CkDa/yQf0IZU24EAb71R2XnVVBJaxM6/wX7VRT5kO6RgIwGRmX3UwL42HDrKBnK+lD6nLjGLWUc56+FcsyAxGKp0S9qHhlRoVWljIjBtPvruqJC4BeyMACz0hrh4MM24YqaiqIo1OwXVZ72zBymqGgJMY0wQdmWlEg5WKnIT7Cxb0dJpwfSPGFccmxzWBWM2wZcrzm0nOfnxwzIpHjAqnr6hKPRg4MvOUg1NdFeALw0pFZxkGc48NCEbHNo1DdFSWk6WKHG7/wQVvjk+/7rL4s+e8K9747FdH76rXx5IjvhQLj/pJTHaeJzjOodJBVA7n3gcfsR7w+FA0jxhOOdzOwc3I+EH3oUd3N+lW+Byok6wdnd3Redi50XH6n0erHFDLue+JqZO1uln9dJ+9gKM6TwH1xmENZDEOnA/P5DCp4AXMOALuLGnBZt3w8871hSthRqHQVkCCz/zzz+OvXnBjDG9WWbqClgOD6LSCz5TP7t5eXfVZ4TI+cn7C7yD6efVlxQdfbA84RG+Nznn9s7gLahcr9FUQvaqZ0Gx2Zha4rYfVrXQs2oyFiKsZO4aN5McXAhyRYSJuH1+Xq5Q5Ed+RX+YkZh1k5sKggn3KindukqNNI1cF9NIOUm/Mr0wdqjqBF6vJsu1ytpz8Z7QgrqcavMJvm6Md2aRbIFwAj0CMo9Q5pdbZxKeY3xRQpKrQy1ClswG6yY9LtkHmW22mQxp4YkitlyA4m061BUDxeVtMKcwrY16KQBUfTmggAUHJp8EXZ6AszLCaGtcE4rkeHpnn/GdseqysanAomjxaAk9NaiLLwVA/rhWRHQ5OhtFXS64ClGOLY3URRa34Gp49QaBiV+KVSgqk4h+j93M/Gbq7O+O/bntUOFHCbESZ0B2XI1y7bEMcuOKMqC04L6ZaFonHEU/wuQ6HPO92vuTa+yS+aPkgOa9E1dYB/WIc1RXXqwDBDo5KVvScojR5IFR0TItU+rOOrJMc27nte3fujJal+3uV48nEVkr6wCCZ/NQlP6pTyo/683WWo174KrlrVlecxWjCtLfHL3766/jppSP+zp3r7ChoLzCOyot3Uj9wKLlOfNErTa+mdsYnV1tlUihlhUWeiYcuuGXe278gJrrKmYj6NFMmRlV0OW2wCsjh4LpsQDf1JQvNi6tsAsqwAlVdjgU2QciJgyyXPPrU8LcxZGtVbCVCdm5dKVdtVcz2iLpWLhftOJcZkGNuhjMVhNNcrcBD8ggIoM6jJ2BcQbnUAQ4g/0otnj6Ug5IaU8cAiJ3EDx7qHQEpc1z1TksAKp1jhmxRGWdWLuSmpX6swI2fD+UwVeT0HUv0wMNKTxJmsRNEgT03S0KI2SBVpoF9PojAQit8IqDL8sRVSOiCVvWcEWg65gREQHpoRHAorIBYSbFaAW7C26rcWo2XPAeSYISezwv0N+lVj/oqD6k0Khmwr1ZEFVWXk1rcuC6VxeTzuQLtDCD1LrfEG972+RjixU3SnifvnJRQOZXHR9ppI+WW4/s+8cWYnr8f4oqmtGVLTJpp73m2lI6AMnyyMuiJl174Nd9h8kGwwlweqvib6JNHvRPj4/H+/3pA+Ds0NtDOqzzOD4fAQtZnYIillHOe6gxo/RFHxtpzXikn1BGdnZ0Z6yWS52eFnHbNtld52pRn9fTUM58TC054TrSLLptrryilA2L1k9FeUBe9mB/lgV9zyjEx2TEsWaQc85hWxb9DqRfobKDOcC5IF5PRc9iAgLTSsuxExlxFJoUMx9cC6rAPuqbhRFdfX7x20x/GdGvdqxTo8PSzrNlpM5ZynqloxU1ZEfQtupi+7CenRqNvf8sF3qQBvBKVGbdKJ1RWaTqBjGB2sMy0Uyh5URMKF9WbhhKoVBv4Sr3bmyCJ1w4PhZR6ehHhwW9JUCQwR00eGQ2b9ZgbVooclaPiXMi4VWxo1/JkockG4aynn7j5mc88dSmvknjbO76tjj0mnLc5URCDRl4GpD8rhDpS6oWjci4s6xjEVCpXRO6OsLenjW+LI3BeJdMYNCH4NrdwYLTNAYDDlEcCSkRzrAomM3R4HQS9ANdoo0NLbDiyakchmsRzFewAb1UKPQW2U8ceuiTOOWE/XfnLNlB/1eTGGXjP3kzFFw5HffcMjsR3fv5Q1OevEn/JC6bph95EyUYOz2pI3knlfKQDxo0zKUy3MTwUhy7rjA0L80VhHlQFaIHRZ0/FKVEHLlaQ4L1/6+4Y7V8TbZ2a/HJqbEXZvrid2WBceZDLLU9ooxsYIQ8c4zyya3s8dMMP/EAi+OnlFYn4hY55UZk/7ANuyHfI+aw48sToXbQsJkRATdYdCHB8k7pgzJWJ1PYjAFZaOEnquMjtfvShGNux00JygZIJio47m+VVKxeAXDUzsfHRnfoUHjV3yGl0L1wiMMrgAgUfOWZcDH3gr+hzTOFSYro+CzMP0zEy2ojayGPy4sPZDnK6C85ZVbIlV41p5eobmWsxVlvimwDsXQUKcsEmzewLDdoEr/ysfZU2+KSb+1CvfkBDAxTgJWOlIGPpQzdd1Jv93E2p/9QkuIpW6lPjoTrOVJCLOkZ7mu26OjOy4JCkWeYgHhz6qx5naTdi4Vd61FO0wj12VRx25PHx5a/95znfU1DrPgGNNcMzzzh189lnnbSUI9+/vfByebvunKgEJrSQYrj4cwwRlvjncJhMrhqQUc5EM8yHhQCwuvArGVmNAJ95P6GrCm6rY815sCZMwOFUSjt9rECzgsCCESE/zOVtlK6cEppJjPyeXEbEB/hcsFJyFFRWGzhcSeoq6KZTyL50yDY7Cl8Rqc/Uh9JKcxXBQXXCUmcU1PkAvzge1yMEvCePduRMfOXz4T3UJV7Biz60MmHIcSDVo+q5EtKemQNiscgdIg1/prSrBwyYFcZNKY8XtIsW7hFcfBkXPfF9Ol4rwpaLRwMwHlYifF8OBHZcOFURFvfijQN2jQ1/8Ch43hZQnfOwtLZjMXUIK6cshg2P/Pu2uv5wVoyHD1sBtRHTBS1AXs4U42fs6cin8r67JnyWU3X+nSV1YSXsicuqj9STSzYBflbc9AVGsHYYwsFqOf2R8gYjpZ+i+yU981/hBxbcUK/w0Zn6rJ3jBJQagGblxRt5g5NXYKInbtWbD/rSoPpyGOsbDGrnw05ccE6NTP/qAEhBoozKpleKWBZl2k2DMlXwym4CeU0y4ayX5ClxAQ8iVQg+0eTY5bpVMGo+5gg5neNwOifGly75qpzO1U9wOjluJYjQJJPCD1KBnEnkSUhRZWyEvFLsxdpKNg2eCiObf3n7TgzxbmSEsAZgdhIRZTgTHlC/CoEoYZg03pKpH57Uj1RPTPj8x6/QRLOmLwot4GTCihaOSUrIrUpOiFxSkxeI+LaRk1HqPKFKk1VHeK/kJeaVgUFB8QUfND0QllSAwGR/cONMkFpKdJ3pElAm/a1UihQ0gVQUagVhMwyThUFFH8mO9a2Yz6homNWeK658ELFa1YDHh7aCwwmgU16WL22V1Qz00uHgjOxYIFLyrDjgmTwP42n+mCauzV/ctQ5ydWXfBHO6SHDb3c+D0bnq46w+PA5K9c8DgfCX/AOuSsQTT/5FUqXQqLas/OGjUT8R/aIi5MUBgt+6A73awOOidJjbIxFR0PRyyliZx30CMNPR38drcIUPQsLfVRMfaoIWY+Erv/4oF3GkJ23JdG2gnocxCV4FW77UOXIkT0nX9mMbccmf5sH1jC61yXcG1XBQRE7tBZvLSZl6cmorykg7BF9CJu2iKz5KvS+oip77kt22IbuFb5fVz7fTszc9smOFoASeiYMG8zbDk785MDVUwn7rV7/5wP03zOMs4Kpr7hI+tjlJAEYY6UodEC58Q02RwS6CCi2phSdVO0yTt0CsZNxPn4X/pENEgSgfgAweBPVzi1FmY3YBV+LJx9qhoXoONmUM3g7Sbut2r2Z/jConeOKn1qn75JV4/sKBOOqABXHssWtj187BWLmsT2M/EYdsWByT4yOx/5r5sXU330OCLjQYOAYf2iDMVQ1D5YM3eQBuDTcdJMC0Cdh9JH+u1FrimKeuiwXdHbGgfSwW93XE+lULo79jKlYv64+FC3pj6fzOmN/VGuuXz4/u7npMjOyNCV0V0Il9CMauDMbDBICWJRctzk5YqbKqSUcuR6A6vsoCrzXxyIV47ZrFsbCnFiv6wDkV6+d3xHSjEUet640lvfVYJr4W9osPjk7GJ2JY9NEbE5eJie6Ltk3TmtUgQoN6X3lpk8y+6qpYtdkmVNqw37LoHG/EkRsGpIc2y79ueW8MdIq/RV2xYmF3LKfQGIyhcckv+lBOh0VIPtC526jEpyhJSGjBS8TJ+3XGotUL44gDl+gK3og1C+qx34p6HHnE/nHAqnosXjovDlw3Pw5etzBuv3d7vOiM/WLFyt6YrC2I4T1DcfDBi2LP3ok448RVsX71/Fi8fFE8db+euPOebVIxnklEIIghIyU8Si8ITg3cJK8qlABvGVQp+8j+JXWvWf4N4hrhATfz3/ouSMqFsgo5OtW8JFWNHVWFCHsiBV/ioC1pJUFwmILGfuWy1li1oi+WrFgTv7719s/fd99997vTnGB0VZBXtovKwVFGMf164veVAkGosNctA6xsspNwFJI/FYwILGRl6ALw6w903TUE+IyZO1sTKrNiKEiqFhm7V0FeYnK9ZpLAB9EsKyQdUpxcey2VlR5cnDIBLS64VY9SpeCklXUGNNlUJIErHk5i40OPxVMPWRErNQmPPnJ11HVFPPrEw6Kvu8ty0TGvXOLYEw+ZqSuyV3QxMMHTBecLefdnsGnPEXbYPdTQxNLVd/68qNXqsWnbrpju7I46K8WRwWg0RqKnqy0e3rwtltSn/bM/yJ7bPRmQZSy0RQMNwBPOhcnt7ZwdjurkJLxNUn/yXN25TrC8X9gyrnxrzJfMXNX3W7Ygto8xFBoLVqNS+/D4VGwdB0/qcAoDQCAFHoTEEYGz+W1qOBEdVlPIz3ZPzWrKTuTTebXF0OBobJEzGRxpyHbaYtfwRDyydTT27h3xCq0x0x5bd45Ga2ev5Wvaj/onJmikrVIkhQ2GO2cUcAn/41u3xqbNg/HgppHYvEN6lqPYNdkZmzdvj40q333/jrj/nsfihts22VFefu1dce9De6JvardXXbu374hDV82LXTuGY2SyFqPi+Y57d8r+8lEJB9GBKwdIV6ljpYEqpF7MeOWoUgjXVqsfi6y22b7AkIqWUy4xAAFTOZmcG7w4TUNhfVdt2BDnrkpkQipLYVw0aAMH9egxyWI3UEyavqhoi91Tr+ckf1wQyGw48+knPnTB+c9aw+tD/+yvvybC3fLCkGSAkpjPMWzJeaU0k5TV7kE145TTmEiRmqssk4xBdrXy3F71oKvM6gq8npR0ZxGmPLBOVSSA02+Cow6aRIxafNG3jV+x1Ipj/2MPicHBzbHtviH1kux8faAs+/JgWYqCFsFECm5PGpXRn7LkmaCsRKBDg1dqBjOAz6YknvhEZvqJH/NXoup8biNYvt/EQPmqgiMUH+019EKel17xjWxwSxZ0zQG8abJi4gxHKyS1+cliZNBfh2TmPUR5K1y4VM/XD1jd8PUDVjI1tk0i7K0U7eKR/jDHr7/QxhizZcQ5WzS1wyt8I7qPF2xgGGH5Dh1BQExAH8rCka2clZxWL6rDKRmoBLZ1lHOrpigYr8TEC2VR97bb+NwOHDBgr8rKCw3bOR8OK1Rf3ciYOIkolIsXXo969MG1qtoCtUjv+F6f6wAOf/QtvGWUc2tMWG4B8G96BNrgV8y5v1qMg34Yj/lzn4LPnWmiHoLKG6bqRzbh6ZcykCVVPfjJQtN9Ut/UcZbkDEcP5gsG0Wvymv1xwx56lV0p2MSdeJS6SJ+Cx8ihxQIg75SaL+B9w4C2iGOPbI/jjlwVhx55XHz1P7555ne+851roDA3YFrNIM/mlR4GjgKJDGzFm5n0sM+GrINBhFFLzhjX5y07BZLSyYosFTBNkRoPOIzjucHlb5kXYcFswGS32ae0owjqEq0yonv/L++VwxmkQlUoHaNmCZ+0KwN3P6ICdSjblYBRpz8maN5q5wqgKSE4q8iOg7Ixqk6f1MnpJTsgoZxrDHVl3FSTcHYgdmSqUUPe0UN3SRx+85YsEJRxFmqni/Tlg2aV/eCgHZJoAFjq8vxmyqsFVhLVXSzwWq9CzPMok9rycfCP3F4paTVDHtvDcUCO+QUfXskIh880VM8bBbyKAZgaJVw5gfW7k5FVeWSSCo0LFfsZ9SIrzhxnyBkQQaMJmmwzlcx7HHDsroO/omX6GYy05MEtD4Hj9qpW/9A1P4CagvIkVXAhYYsZCxZ9CV1HPU47annsv7Y3Dli/OFavXhyHH74h1qzWlm+gKw55yoaYntCKsCBMHjUO6mw5XCxIFeCiZB2wjdkw2wA2y0fqzwyVzClN0swU3bkhgzupUMr0a1f0TRNQiG7FH5EOTovOVBJMjrHtkbx0m+d1AhQMOxd3ldKwP74+o9HhLLdQ3TfsI6oAp0EME/yWjZdXQGCE+rcxFGOrsDHuQp9E53zaHvRBagWJG/nGhNAHg+oriTEVbFRmRyWccWAmKpFQbW+aPFDpg9xscFK14d15AZdP/qnnIFu46QYrBPei4LI7Zx55kR/tFWCMPfkEMvs0n8J0OeWnzWPl7RXyYUxoFfHBAXJ9apIhOysC04G0EhxKOlnghYs2Yybq0/hwNBzp5ooAI0hcckJaJeG8cQTwB2HGk60pcFyhfAZmh6MJLBw4D15t4Qksmgy1b10Lt7dZypuWeMYB8gsfgjR/lbPJyQ9d6uiPpcA1ZRxK1nNhTuloyf4+5xEwF2hWTimtqFfjIB5wltQztl79qIBchHwGikZ0Ix3ayZQq6Ik/X2hKH9rcqA7Ni6s+QCdq2RfUCOB+NKhFehsamYhli/vkaORwNnTFhhUdcdC6ebF2TVfs3vRwtPp4AHwKZb4ZfRXU2Cx7WzTb6n4Vcx5oYOGLOpWVzPYuqUmY8RLIzIXBQpQ6y04DZ4H9IA8wtKNbYKgAkKgASWVRQa7Ossk2axzpfHyhBNyyodPEQ9pW59byE4NJVwEivC+GOxZcfSywIjoAMQRgDkbmhqoI0QSmJqOzBMib84zOkmMJp7wdSVa4zUu8gg/nw6cfQjTCVEJxYcpTrvpV+ZzsvuVKu40vYTJkGQxekSGr2wrOKqc2T2pK4gVQ8rQZxv2UU4O/wMgg4BwFwesnfL6j1KjVbocjvlATKwrERD5fNcqAOaBqcEKPD9XDL6HpxIXIA69tqldN4Pf2iRflC7fgcHV52x3aOByWLOLJVDlT4YfvwZMq4FwCJwsnvjWuvFdIciQ4DTsRTWwvr5Mdr1LQSDor9bFhYuDiQe3c3jYosujPLxIDUvyKGwSybvIikIZMf5XsNApWgyFH6gNQjFsrJDGeVeIL7+WeidYfLrKhKAyDq+jajkept9wMSjPQDx7dOSbHR+Ome3bFj3++Ob77w9viqus2xje+d1d879oH4q77R2M7i+p6j2FNZm4kcQpO5NKf8FY8VyHHF0lJPJtKf3gtwf0VKnzNWUBQZVUgdUx86NMOQWqoFhbQr2jCoFE64Eg8Qk4J5hV48AmNnQ04nJfeFbN/jpYfv/gNYY40Cq3aCDLIijY8MeiUCKgJJ/UKpURxVWUw1FShylkwml2oIjNPaWEWRrk7gmFXWyDX52hRzBr+iyFkPlPwYDN2Lix1SGlk8CqFQjOJJi8K7qr2woqbmxDgLLFqdN4BjSRuO2NhssOx0pmEyCMYrmgcSImQ72IVhnEA1QohBw9nVHhW78SpHIYCSSWWotBjm4EacKqepMXZICNtfL8t71CJrg0FfHLA3OFjMgkhk5/FoF/iJbzYic98eDRB5eqb4DgTJidlHDgHzujDzkM8+DkZeBOj1XYGJ+gH+lTLB4fJPCeEFKyOqm2HgxIO69sxOAUwwTeqEJQr6ArPOBmv9uhb6KBHYM0MUfkc0Sqgs5QhV0g5boR8uI9+8EpKbUml4AR3wfIzwdhi8g6ldHitMTg4mo8KQNj9FcwL6ZxYginPKRNm7cqmq6CyeMxqpZXNu3fOGQfASglekSHZtcIU+aDB0nmOZFDJ/9RSLLlUJDnlS2oK4GVUMkADv+Be9GWeqR7b41wy7ZnL6xMDKm0GHxg58quMEGHyEKDARIBEhUd1ZiqJWRZ9ODW8PtXHeZLSknklcE0oHUVVqQaeek8KkGUfBM7JDZRLVVPCiA8/wKWs+df4s6Vg9PyQFgoRenpmR+oqBArI5UlZMZcfWQIu+5VWnxXAplvUD15JLS4TwzU4BroBmAbv9/JIBg+IGZJ7kqV4CyReU0auSMILT6aL6qHnSsuf5z9MVB4RSCeBc6AsNAy2Br7d2xXzgNNTg2+Zs98WLiZhOpmcQFw8+KoMzgrDwWHlyoVznDzwpowufGBN2asdM+jVEGOOjP6yINyLjrdPKjE+xobiqFDgXMDtyKXJj6ObGyyy2nPlBVzqKL8ak2gSe+JwQL/Ko0M/Z6IMTbYB0PMhmAyMBSlYSh3PfSk0a8o4eTxwTOKH1gzg0r+rBAOXdKLsPhXOhG+y6I9SMAIlicplU6ZaMOZZZf4MZFzMk+RJSwwAHJJVxsilQgK+ZVc8pEqFK0kNYvxw7qJ1kw1Qs26SAbWXsS5thNSJ7EH2YpSKsGdbfnJ/42CVV0FGMjk+0dDVU0bNgHG456hBl6F5nyYCXvmIAgOaxGDUCPjIRDRxADDdZNLMVYPZ/FBIoflIZ5D4LJRTlAw06qlCCmVjMh4pxfT0j8D8+8ftZeqFDyaeYfWfTCohXwUbFNStbXfJAzfVw4v7KJb+Xo2Au9Tl1Vv03JaTL7vkKoaVgVWufP64nZyEAOAPR5WrBCaJ4Kg3Ifqr3pMz26hnjFjReRw0VrgN7qb4VbHCw7mKn31h1YXT0zjyVK23WugE+uKRVYtXMMLAbW4cTD6wmQfPsDLOVVwZOxbB+a4TWhIOP+ovWN4/VBTWXBEwAXBMlgJEkhId0AUpWBvg+Byy2WOAfbHq8SG76v2WW+RHNtWnHakSfhSr16Bip/66jdKkQCwB/Fypiw5zLOEXGkBVEwfHkpPaz11lR/+jS+zKgf406QOxTYiyWeZDOmW14cqc1oA4uF9VytSWXfHkIB1XVfRu8kwL45U59FXVk2SeCH1XuEiNgzLeUoKA+tJmfCqQdwCkjKffNIEtW64CUwGSKnI4TRtjUK/xNSfZS3s7Q/yEgFb2CfzoFv3pRGPlXBx19bQzYqBVfjyTRRMeBAtMAI+U72aPTgF1sz4gRqSzB4lsQaQ6HygbmMFNuDyjUd5gKitv5yODSEevCSgceV4EXupKokk2ezVQHeQZOBdcBUZ9qk58kTcMDTIk5Pfy3gMvOA+6G8tVjjb4YXDBRVl5TXauADZmTSamolefdhx0YzIxqQBOPfgwmDYR8B/t5KEPDhGpnCrzjEcJfDWirCUuE5orFBOTA2GcBo6JCQrr8MrdKw6H06GUMx0mMPXeMuRqCNm88tF44MzgGUdaQNyfegTHKeVVUUH8eqUieGYsfexoLGgGJkH2l3211yK6uqN1YCA6Fi2N+pLl0blkWXQuXRGdy1dG14rliquiZ/Xq6F21JvpWr4neNesyrl0X89avjwUb1kf/fhuia9HCaO8Wrg6+9ydCth9C0SfjKUWQn736KLXNIUrloKomVVZ5hSY2ABTdx6ZFhip9WNH5OadrgqiD+yqQGL1x0U5F1tGX6E/hxCrNs6uw59KlxAwwQokW7KiSJW16Tvc5fZQv9bBeWFO+2CEfyaTrsbtq2+d3sHte6uLFRYuLnlueGAraDGedftLtZ59xyiF8F+rdH/qxbLVTtZBiaAgwXKUwYPvOsjHlBCszJ3nzVUn/CO3JKmwyTrpVVy2ZnOxfLX6JEc/g0FcUyuRjElphpLyIS8T83A900IfwJf6MdLNyoWvi6oMzwEGk9btdH+TsTI2HP9fDtuCNs9SJNXi0s4UObDHJ1GbjZfkqWbjbggMEjLZ2zkuE3M5bkzdXQ/gBrtDQEFjRETCaofoXDPoAr2nCO+2Zpt5Aj9yCE7z1qU/jVeQuj1mVbDhZJjWTHQfCFzFrtdzSmYb6srJhu4OT4pkd8PIQIQ7JQWVWUf5qAsza+JPX/LqCVOT+/NnPFQdj6McFwdBBmPLuGDnh6u6NjqUrY3lPSxzWme3uCzkSqkhNO+kgs8dnDiyjQ93tOwbj7qne2Hn3fTH4yCMxNdqw08VRezuOwxbO3JqXsi5gSvLBR/1h4LQhi+G0wvTFglbD015gUDD/VgbtVVvGClfSpZyw1GGs/v5VE0aSKY+seUSQffI5KoGrLWVA7mwjcrRgAPCwliSP/WFTEERJ9vrQVrt2AzCSFy8zZEX7S6AzbGPBC1/kpjxuouIyH+7HGE6Nayxn4tQTa3HEIavjoKccHd/+9uUn/ue3v/0zaM0NeXkrYf2aVX90wH7rloD+uhseLUbOhJg17nQIDGupI2UCWBpCqafI5HA+4ajMiZIwNhMAjQAFa/IjM7MFWGYD7dAEg5e7FU7wl760oiiK9KfNHyQJ41TBA6d8Ria12hgQwCxvKZueK93Hcldt4NMfbdADLrdU6o9U4FTK6sYcawams0mcOBHLa/7gRyl5y0lKfcI6pS8tNJaAbaAs+pL6UJOZrj7+LhZ05NSwDe5k8VwMg01afd3BWykMTUhYHlMHcVZNlcPIVS44ZVgmqnZWSqKJXmRvyZf6+Rke6vWX5zPm2rxWTyUTsp9M1zIoaNxr8xfEgjUr4u8PiDhpfkvs19vquIHYk3G98o49bbFOZeJa5deWdA2xuy1Wd7fGqu6WOHphVzxjccSDI40Y7h6IkR27ymMUOUlTiRopT1xxjSylnB7Btf4D1uCFabcom/JlXaZE11aNmSchNOtKcLaUVV81FQz74M865V3MlDarVXmsp9KpuzAnuACqPv8sIA36c1IB2s6MBIOmCvHtZJQKKVWGdQQeUOVNUDo1TEusWd0WK5ZqLBcvizvuufdTd911V3lT/mzASpqBw00jt4MQVSaRsMMORNJoJIIM0SsBUj+DoTpFC4eggmIAqysJijFefYCCEmWjKyHzALiY/dARnsSdySe70HKdwTPjucPVgT/65kcztUdW1isVggi6Jx0dIEyNcgLEuVDHkHlFBRsVPyRuFT4munAV6ZVXznqkDFNa3WhAmLimVz74npiFlo6tZ/FlHQqucmrgt6yOwGaZC0GeX+RWD+cGv1DF4aTDYrUjOqLnbRrM4xQwEhyJcPmBQTkQdMQFsqZ2rqi6mHuL5btfyme5Q6skeM1tVqJp04oJZwd/HCzbTIUJUjgvtlbwAp5yFoT84hNxQMZ4tHd2Rs/yxfG2ddKTxzhx/L8JqT1Ca7zx6FWxakFbdA7M9wWBkOTRNeOiErPLgTOd5M8jxmqA5QMCY0Nq5y6r7Un1fgqa8tSkbSlXC4IXvhxxwiw3yP5kgdpsMeHMqcL6KlVut/3NwpBJnWZ75diTf1LpHF48nws+BRI7V+PzrMnG0m6t0GYkWDM4iOiMKtUp4+scf2wWUrVGMz05GexqnyyAshlOf/oJtzznGWccgZG+56L/0pK8WxAiAjbsytdKZ1wPw+x7+dY4AqBvXmdhxmFY/dxXHbxdYBslA8wJrVoZrfHrSpcrDmAlADOiwFiJ5kETExwmTx2TVEZrIxJBlXPrAz4ldgbuqkA/MgnvCV7KnujgLf1pm+D3pfbssfasfNW1t9aA1naDl83zpr26Xzg/OZlPoXaIUEdPT0ysXKorPu/hxWFrYJSijtwyFSeuPHzAQjoR2pBHZdq0JRodGYw1Wx6MhRMjaNx8CMIDa84xAOmYPHgwjJGO7nj4kCOj1j+Au1OVtlW8oEtycDBLnW+TK+MvdDKZkFv1OCjy+BXyOzZujPqtE9E2gQ7kNKwLBcDArV6u81jzn3DtvID/0Hq0HbDQUOjQZ3H8K2JB4lg8TXouY2u15avidUd0xxr0AOD/Qtixc2dceH97PPzjn2mbNVKcg/6VssVL+xWv3n7JsY6PRf+SFdG34mDxiBzFzsxfSauigi9upQnH/egv/yuGtmxSEUcuvCifywLtOCr0DTg0aVQxHVlV1ojjpPmj3h31j0PzvFN9hYebF+4nGdQMnCoUJYutRnr3QFUMwjvwAq62V8A36YAbhjlQZ+uEIwZd3iWlh2+UmG3uEgtmQlH5k07ojCMOXRfrDjw0rvje1cdeeumlPxf4PoH+zXD6qcfdct45Zx/BXZd9nE7OBkNXV1ofstFJZcTBAD1gKlQ/+GanAxQpOOQOcSI54emKY6CNKz240ykxIXO7krC+8hiH4M2GgRPWvKi9glXKLHSCoxKoYVUGR7UyMQ+SM287mxk+Yvz+jbH8kcWSZUyOYibG2xux3/wj5S67RKcl7trxUw5A4pCBA2O/ltVRGxyOTaO3xMLptuifbI35ky3xlQvaY++6FULH4SgDg0xcFSSDdMDV0neqLFvqJnmVMYmttQ/cEn/QNhqTExhF7qurAztpGY2S4T9DNkWrHAyyXSlubzv9fFw8r4y0fvzGQFkk51fV2HCLnNUHzpatq1ci6r/lil/FikcXx7SXSYnbodBpBtrm1lVlpW3a6kz/zhINheRT2W+J5PDf8KJjA1dBK6ja2g3x7oNoYAz+98Jf3bI77vvxL2Jiz17rIL87JQeoLRe8TE/xax8RE2NjsfIpJ0djSvb/BCEfF35DMxeJsb1b4+Hrr1ZB41KcSdJlttIxnQT16Mg7DSaQ2mhOR0KxOBfX4wyyjicHsgg+ewCfq5CmMxJyr/5lb+KRuZuNJQGvnA5r5Mrp0GBU0o1/RltdWnFOoFOrR4hVk4DgmS92IlPyOB3HPK0tnnLIutjv4MPi6iu/f+xXnsTp7DPKusJNYYysKKqmYuJwbKYdyx/BjgGBDMInEokhGgmlnQ/muRsAaSY4jFKBMAqUqPLtZwk3PS0nVH7pgEaJmH0sLIB0aDYrWyoKXuiTs3L4ow/dqHe/BGg8simW7NoQUx1aDahq2WHdWsF0Rm1BS4xONGLb7s0RneMxNjMej4xtiT0tGvV5vdEQ28Nib0SDPCbdveobGuTRvYV/YbeDw7NlyMHHG5Gin3Q8xGX3/Sr+z9jO2LV5ewxv2RqD23bG4NadsXfbjti7VXHLjti9ZXvsUX6Quqp9667Yu3lbDG7fHaeNN+KwH13uIURWy1n44GrO8NqgRRvnx0qIecD2adPNt8XyjUu0TVI7toWqHGW8aWuzkfonKyudHJqM1p/u1iTI7Vk+hKcGU8XJsj0kbYl6jbb//dCtC4kfGUAhhSQcZUi+aJi/ZKkcDjdRxDj1GsfcnpQU+65Sbq8bToLOaUO7nf1Lo61WN45ZSoyzE39IDS43+XCeP6VSpMEoFHgn++SeLCQ2IHjnFLA5fmmPDkoT9ywsgVJahnLirQ0exGA+U5Wrc87/OmSzXLTYnrOK51Ga6tzO772SI2+wdHuSgNXPBlmel5iKdiA4ILhRhAnnzR5sodzCoBjIs4hyxuC+gjS8YPC6Yt48IFXB479CgERDQEPxFfRJUIO4jiB6wuWrZLOfqw0427d0cCNwcxwmfapyAeX3wReNHWTfMMVEFCt7d49qq9Qdk3t6om/NeAxP7Y2RscFYsWEgVj2jHq0vejRuPfTm6OpeFiPTE/HMd70wNp8yGiPC8cwr94gSm1pTNB9c6WGn1CQfJU8Y2rsnfmfvptgphzO4e28MDo7E8NBwDCru3TukuOdxcTCGhobULriREcPv2bXX/Q/fvCla5CgJ3PJkGjQHW4RZn3p7pDwbwDw41rbrdp7XYcWa7bORq+G+dWxLGmNT0TuvHt0LxoxjFk7T77YxrfBY1bGtw5xSesaOu2s+TLahmCk+/tdDpW3bJCm2wkCQqo0fOKwtWO82V0mWyqniW5yqPlPasEUqspxtVToVA/sdmXnoms6+wQ9Sqt1sKcUemzbhptJIog+zjQNxuQo5jrNB/emCo2elI1joGJfzwDtr1BloV9CHefBcYfWNc+FmAkcM3JRIq8YJ8T0uLmCkDK0fdMUBabDRyW8602naIQFbSN5hGsGTOWGCiyaT6BumEg4krsl82SLxl8ESOG0qppKOKOacq0ZT0YOWyECrKto0bTyYyUvCZmgOAO30oVOTVlF2M8InvFNrCVWlbdTYXvXtjmlptquvIwYWz9d+fjIWda6JF//DiqhPLY3nvv7AeOsHXxUvffvxsd9T58dwy85oW7Mnhl69Ox4+fCy+8Y5vRv3HHdHQ1W/JZq0V2J5ATxpyFF1qZkPy6gEWv71bH44dO3Emw7Fzz0jsXLoutizZP7Yt3T+2L1dccWDsWHlQ7Fp1cOxcc3DsWnuo0kNi13ql6w6LnWsP8jt4du/mXTuTsez+O00XMtaGaCA1MuMAMAyuA2yBKE9OTkTXWJc0zRVRcE8S2fLx2+6HH7Mk/uzdJ8aHv/WM+IdPnRz1+bll0f8s/EQ6IZb8OJi8o5WaLxyVz/9/Bo+49c2EapN9MCqpH/iCO82WyubEM68N4bkT/xLt3FROl4cf04FKayoDCw76g8lHAsJr/Mg/R+AsZl3SVx3RfyqqkOCz/aqa2RyQTxYKXgNJFogZVLyoiONJEAAqirKFUsORBltuVjWsYmrapuN8vNrRVSRvHtFD8J6SSqEnvMzTMtdRxhOCW6pw6snH3PDCC847lrn7rvf/WEunupQgb6c2BgisKBHFoBAT1pJKXHhw4BvD8lWT8wH1K+pWP5hMz2mDN04GhAnAkldCggt4DpYF52dyzHxOHJ97cC6iOrD7LMIHtQWueFyDi14eGsMzlSgny77imhfyiW90aFss3XO09vu74jnP64urvrQx5i3ZFbXNh8WIVhMcxH3k+hfHTx64O+779W1aiWz3xOYBur4FC6OvuxYPv+eueM1f/lbc+Nffjc56R1zyuoODExzLXtFSZFuR8iK/1ee2+Tf9ME5+6L6YGWvE8N7R+L3brxDf//PwyKOPxbXPe5NEm4zOvt545Pjj4sETzkAdHjPf+pbi02hyZQMDqB0NMYH2fuq+6JrqogeNzdAp+c46f0Oceu6K6OoVwyU0Gg3h74h3v+0rsf2+xaWWILy6yra9fplQSW7+IAIlTUjfucZmap0xb//18fdraTLAnICzSv7+PwmDw5PR0yMbKuUq/ONNm+O26++Kxq5d5fxR9IXfz7vgJFQ3Ma4LzQEnqJzvNTrxyIH40xP6C4b/SZiJ3/3wL6LRttAa3PvYw7H1zuslcspNnQ+AlbFj9hlM1vush5wGye2eQ/pj0ID1uQmQLiYeYNOLFHylTWW2fr67Rr46wud5Mv0zHul9jM1z1gdMquAuMA6nQ3l06ChYvizMvIeOn82SDbFlYwfTqr6qiSOPmomDDlgVa/Y7JK665kdH/ud//uctUJgb9hnlU086+oYLzjv3WLz2+y663k7HhoArEyG/KJ3FuIixZGey+q6SJowF154E9cG/H9MXTi8f+W86nZz84MWJkFbOoHIciJlkqVeKwpQyMfEq3r65Yca3clGCeTEuxWKldmKmXbVpsuGIzAtlpaU8Orgllg4fHzPDe+KcM/ePb3/9slhY2y9aB7VymxmPw89aHItPnoxN646PxfddHVu37vCX/MDZ09sXfT31uOmnd8bBl3fH/Jl2bcsivvGHh+jqYEa8DDXvojnrDJNHnCC8dP3su/G0++7STOZXTqfl7BrRc/DhMS4hWjQmvhtmeYQL+dEfjqutPUb27ImOh++LjrrKAqj39MSOM0+LjSecLmAMMGVmbOAB1WBvGKj50IdGLnZ/7O6oT3eqASKMIHe7puI9nzkr5i2uqRyx8aHt8c2L74xfX79bRtcW7//Cs+Of3/nF2H7/YumKPgSNmnC0v2GF0JSLkmjk1riydclU65bTWfc4pzMTr//0ffHw6KKY3zkdO/ZOxsEbuuNfntcbZ7z5em1lV8d0Y1oOfTqGBnOi/fkfrYrrf/DTuP6B9bF+dVuMjo/H8acuibc/F57THv7hpi1x+/V3yOmIb09G2ah4nLatKko5E2MTsXC/41SqezJ95PXr4kOfuSZuG12fMihUmqk+mNJOJdR7/2h9XHbpj+KGPRtUNR17Nj0S2++6wW3A27lBV7TsJMBBI3xw00AVjBHtzgh1PjSYcMmDYOwfsowzStylHpgCm7TSUQCE/YA0Nc089kg0caEpZjEptitrEiwH0eBJfD6CkYvBaacOcUjwPZVO58A1sWbDQfGz665/6sVf+cqvQD835GiUMDWTr1DnTkcaAIwSyqQuJaopp7IVPBlgLw0aA7djcFBqA1asquhvJlEYUbjEfLahQBNIQNqyQ7ZTwuuWcr5u01kHurpfSTTNzSv4zHMCJEt0hKxHWWl7u67ivXHFFb/UBXBe1NuXu7ljwXhcfdm1ce/GzbH3x5fGvb1HRBu3zHv65XB6o6urSw65HgtWzosxaXRMV4lGO9rhT47W6CFYeHE9LJk75bIGffCzJyNa6YyNjcfY6HD83rcvitd/54Pxuu9+KP7oig/HH3znw/HayxUvuyhe+61/jdf+5z/Ha7/+7tjv98/RqmAyRtUXHKM4LuFMeZMGweSRSim0KVf27RY1ceibfXUxgXcbbUt86L1fj9ee89141xtuijtuHJXjqqU84FA/7NdnB5whgQ8lm6CwIasUgbPF4WHQeTCZvMwNH/jq9dG2ZEV8+w3z4vO/NxDfefOiuPfWTfHdByfjmn85Pq7/gNr+TluayXr8+gtr4tYvr42nr3owbt12cNz0uWVx6TuXxnfeu0YOh8PgfUxcDJZ0nwDPpGbacvA0LltDxg4MPHv1ty9ZHW85gzuwWqBpjHnhIxeXmlbkVZ7LMgsWznNs29hnGpuCkM2RtbKFDLSl3qt8tilypGC9ZhN5N5diwmBBVFKT/QqIshVUrko46PVxBvzNiX4MQ5G5yxgxXtgI5zcJm/3tOIWSPlKDMWcQTfVDLmqmuTI8SdhnROyxnHFRiUpUOLpFaRqOWEhYB+XMtFIiFsjIKFbdHMx4yVcNlKu6ZpjtBB0H7mC5MwIxANCfA9dErB4WNctybdmm6IPsUks5cQuX0Ui59c742uXPi2PPbInu7nkyOk0eybtt83DsGn0sHnrw0dh4/z0x9dBt8UD7uhgdGY6h0XFPcM2A2LltKEY0ifjt9oZwghYaDKLPTbJCKtRQajXUpmt1sIw3G4KpaVXV2x1jmrEN4ZyYEN7s8t8Glubjuro3FMcmJmNsnF9IVd+c/bY755E7E3qZRw+ZlOaDXXXyYbAy3GL3WQXAspSR4Qm/PRU7ycPmhDMm953t51TdsJTURNLMc4+8PZ8PGWbb3PCzxwbiNWewQqnaWuKstY/GZT8eUT7pNcZFDwIOM7F99yh330t4Is4qICs82YpUyJTJRT39GLGcVEVJptiplezTlnTEyYevE3F+/jllPvO4JTEzzg8DJrx1WfRsQyTvxhLmFJ0Ybk7eA5X5TPxpvA7NTILlB0n+pTGXyhRWIctInWXZNbr3OCl6u6feCCpQ9FPpA0cloGTTsVCqZCyhcjTsGgg8ejHuI+cnhn2cDpZUHZSBECTJSBIwDbImCGuzRP0AFU5GeW8ZlMHrs3XISF1uryo7s/7oQ1qYRVRCOgpgTDCrIVfxUYp8AAuOih9/K5bgPjQo8k+54CfkVoB2JZKJu1avfMXVccOPumNB/35Sd2s02BqIt8k2OZiR9piQk3jkjl/F6P2/jJ8+OBN33rcltmwfjEc3b4+2ny+OMQ0mDmfM51GscthacL3wusJ15rPw6Bbh96Gh+WyN+rw+ra7m6QK37/Ds3LUr3rb6xHhH2+r47Im/XWozeMXHuCh6GSzZeO7LFwJXQxWajKvGIMkrBys4xoRhIhPZs6cjIZ/Oyd+Tmsw6w7k92wxX4OdGkym0PaZQh6dqjBToPxu02ou+WONzo6qlJQ5a3RePPpzPLBEsj0SuyscdfWjE+CNx3tt3xcN7aJjFPxtYTZodtTKR8i4ajk+fWZ8fTll9W31Kx4ZG46If74p3fe3W6OpfFCs698ouWuJ1x/XGn5ymC6LPbNIOq2dliNBJMagooRKLJutitqrKuV59XDIecDNuiccrKOZmhbdyVgoFQjFlzDAHF05EffMCQao6ywwawTnNPPCCftx4wl/io+y08MUWizlOqLfwoNATwz5WjQw+NwFNU2ici3KJxyFbMLYCIwAmD7fMfGuN1JETb5bRakcYwRq74C1PsYAcaLIVERUIpZglLQlLzp+Gh+M0eoAtNx9U007qQIGm5BVhxK2dSaUsj70ulTt2j0drvS365y+PY57Lz4awhWiPtRvWxfNfcl5s2jGiK/5wjOzeEQNTj8XdD2yJS//jyvjRD2+NZdvWxaKZ9TEmBib8/Ibk1keOAZMNJ4T7wckkbQ07IwX3+hMMD1BKhzy93Dmvl47N8PbVJ8VZv/P8+MO7ros7tzwUX37mq0uLUGA9woYKkaXSNjRSQjjgQ7iBsdzU4HBIcX4q2SAro2RslNckssFTD75igBitx1D9/KBdqXM/ovp5hSfEfiLbo88YNAdGRXAnjirQv7vJdQa+oDqBNy/18OEbAg6krXHNR4+KC47aHq9837Z4xScHo6z1DEEgl+NPf1c5oKnKwHNiI5fkUUotDg6YH960Na7f2B6f/f21cdHvHxN//aJFgm2LU485IlrHNxkpdo4DY/JVD8wlCxWvSdt2J2Zsw01eBEMb1Gh3lblr8u055385ZVB67LK+9HB1htKp1FTtZHSJaPLBmDF2GkTzW32lwxcZbcV8EVI5eQWL+E5MxoyWmzSNBvlVm0eATwj7OJ16R/uUb4/x8wBNIVABJX1WmIuR8o/BMlC8UzmdDLfVWvzrA3XFmp1QW4Ay94lpgNiLsUDE+MSkCwSl/JcizbMOSYE2wZonRU+EwidlwwNWFJT4M9jRFEgbGjBKjb6jPWa0xZk3sCyGxobjxu+uiLZaZ4yPTcUr3/naOObQVfHet/9hbNwxFo9t2aW4I2otw7G0ZVWsu/04XaHHoqd7SYzJ2BrIwl4c45Bh4pS5K0CAb3I2HK+CahrkrJWqfKXIO3Vc7YGL2LFnd6zu6Ysz3vuWWLz/6njxJR+NR2+Y/QKvJ4qpkE+R0zQwbFKFqlGx+ksTSHeQesb+ZIjgU7RzwYDUVvyKFsRpVDgWVjf08yrH9dDLfmDPqymrJSYjMIw0jFS0oAthVzlMT8zEaMlnmIk92j7NPT+gn28UPC78/vMOjh+8c0msaH0oXvZJbXs8JWZDcpHEmhc9YLAB826gQibHCX9O25RWeR963f7NufS05fOLac3Eu160Ou8Pq4I5nEjA16Smf+TMests7KV1Th83KQt1eJTJZgt9ZVeJM2HBZxYUDE/GHzQl/w6lLmlmAAc9/DCjq0s5s8mHYrWqMe+qtAgOSY8Z5QAv4pVxgW+tvvdVfgn7jpp68OBvkubTpGjITwaGjD7yKcR8SlEXoahrO8GNk7q2KDVNlpomDd9irnPFxvm0t0dd8DX3oT9PMsIudODN09JCQY+kop4BykU4ghXPxFCdmygrw6AYoAxB1QacszyhmXtYRjoNTjwwuOLxuBPWx9EnNqKlQ/x3iaeOjnjxH58Xhx6yLPrqkzG1dzDW6oqw9xePxtANW6L9jnocOnh0HFJfJ+ezSI5nPOZNLJMeRb8YGXKYvITiz5JK13bWHgGu2nIyLqtCkYHj53T8VQiFhf3zY0gO8OEf3uzyZf94USx86tFF1ohH73kwFaYK6w7xsABTTD7gIXnhU8Giiz8O5lV0m/QAHBMnHYnyXukkbK5uQquO6XjayWvi9/7iyGivU58OiL52MuhWBZ5SxTcw5jzz0S7PQdkPlZE3UZipguyqsTce2UvlbMONt+2Kww7GCdNBQbilMjIu7hta459efXCMjExoNNBBBZO6AAO69hjoLy+cFQSoBS8Z82sSeTAMimXL5sWAZNs7OhW7RyZj9/Bk7ByajB1DU7Fw8cqYHtvr/ugCxaFD7pIxFtCxrRVeIJEfpQagkjd95/MPOKdmLltksGQUhDfB3eRxapZKcENVLrjMUfbNUqkRnFfaqkgIRKl6KChf6aqqw8LJUzLviqyMIp9NfUJgRJpBHXznG20lj0nMnyATBdxEZSw8nWhjEpOz2yrVO85oFcBrFHiKg8emtdoSMA6KR6g7RAhYvxcX3FBxwgcJ9IoQ5kLA5BDGZXFSJk9C8KlUddTmo+jEDD7gUgH1+K6M6rINaHqrpJXOrXcPxj0PLo2Wuia+HM/AQH+c8uqBOGj9wphpjMUlX/hOPHjnNjlWXe8E/5a+v4oXdjwjDm/bEAd1rI/D24+INd2Hx7jk93bKJ1sZeZlZXlGhq3Y7JSQpqeRFl/w0LXcQu7q7465v/hhgh3Mufldc/PI3xXtWHBc9d2yMV/zg8+ae8ND3fh7dC+dH96KB6BXPPfPneWajP857rMfiFDBYX1ltPaxKUgPogsfXeX0ph8E8bfyMC/aPCz99RtS71cayWXG8MRkf+Y9z4g//7vA45Zw1UetskXOkjRUNB5Oi6XxZ5Qg/h8d+yE55Vj0cJFPP/CyzshkO7t8cH/jKkHI0CmaqEVf+al286ly+C5UmS0tbnU5zOs4JP/nl/dHdW9OqJB1HFdADOvA2wo7R5l7qbR1uq+4+cQenMTEZjfHJ2PjornjRB++I3/7g7fE7Fyl+6Pb4Px++I17+kdvjZR+5M6ZbOq1SnxMZhxGXBU7KwgSFHyhVoeLObarmslTAHdKmC1QTOPVAwFEYf+mEOlOn1LnG3aqumcKbM8qqBnDB+yZHgcgtOPVZRg6naocexYpn16s/ux3A8QeTbbyZ6YlhlnMFsT7Fg2v+YiKIVVfoOONDJmWZPHY0OA85Db5YiIPx1MLxCCZXQoJVBCevTeBxrZomU654WAkBz9wogiKkCUohyqRgrnC9+bECUpZsKe0K2ZQGX4DVyoBQrQ+1pzFgWOwVMLqMdGjR1mr+soFo6exRvsNfhXjThw6Pg9cujL3bt8cXP/Ot+Nn37441y/eP/uW1+Ov+d8WZX1oZp35tRTz90pVx+qUr4sSvLor+9uXROamld9PJwIxoigEMSq5WlplXE4ynqseJo5caemWF2FGLq9/5zwLKcNIZp8TbHrk2/vKxG+LP771aV/qU/caf3RgHyFnUrVutLokoXzhtgMJO4q2SZU+t5V2L5I/5kQ+SiR/FicZMfOry8+J3Xn9QrN5vnp//ySWzWJ9ojb4B7kwkfcKWB/PAfEZyGYfy3P2rLlB+bB6bUN6cMTZFL7NYMrzvjU+PvQ8/HEe+ZmM87dUPxTGv2iZSvdFvJ1MFXcj4WpMlm4lHH3ssznn39nj2+3fGs/91e3zq1hXxyVfhpKTrEhJS0XThgsC4MP4E6UJZR4GI3bj4J3viI3/ynLj8Lw+Py99yeHz3rUfEFfvEw+M7f3mEotpVXh2TcevOgUTAv21rTnC9ouQ3G0Q04DRDWoprE5aQhVm4gj8djhuzTFrqAJH7M2zVzReeZgloOlFOK6y2Uo7wSEvhgfbMAlP0R7mQp91nhihODR1T7Y8TPkMBz3DaKcd//7nnnn1mW2t7vPNffqILOYYlAxL+/L2cfMiNqzArFFYxfpetiQiylTWNhlCM+EqivHXO7EIxeCDhMyfKTqiO65Aukr7TwiKf1YHhxTzg+UoM+sIs9frkrIOsKhHQjoh6dfCymT/60Uf8uW4OjF92hXJch6ucifHhrbFyw+/G6rX9MbltLKa2jsVJRy6Ml75hsZTXiE9c9JX4ysVXxtjWzmjVpGrvaom3Tr0tWv7+zph8+4FIbbnP+tbK+MELHo2tXZvjmt8esyNuPpSoCQhN60uDmz9Kp7zKPCW86Nar45hN92mZzq1y1Ut56HGkrSde8/1Po7UnhPvvvT8uf9FfxMLuNIzqXKfW0xV3n3JqbD78OE9wDkTYbnmyQ8/yC54BUh5jmtTWc/N775TT64wJrXK+8rMLhAlsGV561iejdWopneI5v3VwPO9VG2LL5h3xrj/7QYzu5id9FfiAhpJaSy3637pSjkhlJgF/TACI+V/6qHfFkkP3i79ZTY9ZWo8Pn7/0v+JfvrVf3Pi5xXIjXNZ+M2wGM5LZEt5+8/a4/ce3RGP3LjWzquOCg6MlzbOYybHR6F91pMYyn5IHB29aTHwuFt4z5LQsk1Ft2GRHe2kVzt0b74vBx+4SDWAksZZ3KT9l8iLKv3lQO0yAzws02ZThlacdQLoaDxcAYF2hT+qyzYJoZuUFhvasZ1TyQgMeKsVwkZ9zWG76sBPRf14c3JWVa9LxhRpk4FHqdstAXaZHHjMeBx2wLpauXB8//+WtB3zhC1+4V437BPDPCbpOYTBWXqLngzx1MMJZjN8do0K+yR+GEIe/FB5Y5DECCpCpUkHZ4JX3nS3V+GXdbqEjnUxZWcr8IzCDREx2Rj99AAD/9ElEQVSW6e9gUHAniaYuXaNUSvfEVo1TAaB479eV5+v7hhZPfQsXxExdeV1R27o74sV/tDB62mbiP758RVz679fH+ec8P449+shYf1RPbOg+JKa5QyWUrdpptcg/O01/KBn9YglyZiwHJmtgkHbLotgynVuvPd3zo7Nej84uxc4OxVp0Kz/QMRGfOf634oaPfjNGd41oFTIRD9/5QHzy1X8XP33V38aqhTX3qSt2d9GnFl1dnTE2wDttckysFOmiudKzsaha9T44hjuV891I09patsR7//QXsfGBvXHzzx6Kl5/9pWiZWGJDxqa/fcmd8YqzL4u/esX1MbSjx1smTwThor/PNTT58K92vFxBUcHcIDw4Iw/PfxNe/sJT4nsf7Je9YDH/gw6/Aca6ICVRZETy2RL4y7MtT0rrLAF56I8fDMTm50ZW77wt0Xm111xPv9JXAk+Nj5FRzEB1poWTApqfigI1b8pnmmFOVkGluY0qs2q0jTmW2maa9CvZCc02Ptyc9Bi/nLwlFMAC3uyXc70KzVa/KoZ3OKHTVasWocgnhDJzS/CyWMiwKjjhClhdFQXKZ34BTB0xKsFiSJBPsioLCoMr00tVnA8lHN6XQJ7WvNulSF4rEJipDjUTYSrCwZ3Am5PGFmu6KhuYyUC78i7SF0wVDlqKDhCNJkV6ZGiJZQf1alslzrWVOPnMxTHQ2RZXX/Hj+MKnfhLto/vFWeefHrfefFdsu6U7doztsaM4/QUnxulXrIyzvrc6zlbs3GAOYu+8EbGLK029+RMnY12acAkwA4/TsWP+2pg3vze6e/v8pHPPvL7oVuzp64uVqxfFjqu/E1f/7hvj8uf/YfzqL94Vq3dvjkWLeqJL7d3z5gl+Xub7+6O13h67l601HV/xyFgnVVRRVy47HKkFrts7OmJw3h47EJzTTTdsjDe/9Op495tv0sqny2c0vh1qpyLHJHHguyr7LEPtpJztdK7pjOlJXpWqkRcNXVNNO1lhnKX9NIz/UVgyn+3S/8tg+ow5dLEdrvziy7avkWmvx8Qgb9hUnWFKtM0phy4Fn3aG4y7t4DBuIgmytcTgJq1yXDXbL+GkEOkpg1szV9lsKZNPi6LPrK1Wra7n00mprXTalLOUFWZtz5wU/ZNXPfksmsecZ9QD705zgnok0RKS42rLzOeeLU9+kryP02lp00KY2cjliSDFaChEk0mDY2BPrjoGR3CA+qHAEpJcyVmxLigoM9e41IVeOR3BmUs78GcLCX0KYBWMcm4FwWqckxLoW7IKeeUig3LTUHCszXro1xdE29TDfkanpbMlrr1xZ3zk4zfGRz74y5geOkK+ohYL+nu1yqtHV2s9psYmY6ynEdccuzMmB6diYreMd3QmvvaU26OzrSN+edx2CDuSwA4csqoxSWS3U1IevrSS61+4NH42sCb6BvrlOObZ+eBMyPfIkcxbsCAGli6KxcsXxYLFC6Nv/kD0zF8Qfarv658fvYLtWzA/+tV23dEnaJ4wegTkhZCibV21OAjlc3KkVrmDt/C8ZfmD+PCs6JUvKOgPsidEtTrOqRNsy2RLdJ7PL14KlyeXGsrEtZMqqyJWnGxzrKT/5TDR2u433BHMkiTzCtqOBNeIpDOxZ/PDtJgn2LK90GIek8+sK2X/Z776ZH5su+dX0dbR5fZ0AJllFYDGyadySTKTq/GsIeCEXHRHEmUqu1UeqPwkVH0z8U8ue47NBj84y5iq0n0Nz4cwK3EO/NDFLmaBskMJszQJ5IVTYGkvKiu/p+GnNJ8Q9nU6UkZ11WqiFHEI+wEvFfPWLkwkxGwO3mCWDHZHpllUFJQlVXQTAmn5rSUpK1I7NbVZRUV6G0NTv8oXQkZhHInL4LSrxpEPDNwZcKDQwlvFLQNPH4NNmY8rv/iFqLePRUtXa7Qp/vzO3hieXON3+HauXSCjjehdsjDaly2I7umu+NLer/prEj963qb44Qsei6uf82gsbF8Ulz7lBzE1b5EQSx70J9L51Ycinz5twGZPg2sepA/p/c4VT4vr5i2Tg5nvFYtXMP1yPvNxRIp91NGmVQ2roAJDuW/hQNT7uuPbK9fGjv2eUmgoInqhZy0pT7m6e+Ork/5ZnSxZfUBMvmgsGjGi7ZLa2TaxA+Vcg+8jOk9KWbJwLoLTqNp4vWnndCx846KYau/x5PZQsNQRERybVO3VMmbELeXhMVWUYfnfCsPDQzHGnYHypUoY4wIEYYqZUo7o7Jsf2+76UYxtv0/8abs5mdtxPzSnlDpe8J5xMqYmJuTMVKd0aqIR40N74uEbLo/RHRsLbgLCZsFjzZ9k9spmFijzbs8xyrrqI2NWlzalCUtWKVVWLNGFWUjaPaeqdvpJC67LdrTiBwHn9nEG3TBozFSw2qzchggEnBy+g1ekTEyOB998e7Kwz1CfcdqJ33nuOWc/Gwfzzn++Ltraa/mchQjxEybc8mY7xNcZ2A6hNe+HFe2hjY4JhePCqI3Wk412tmo8KJd9BEmqf5ifIApuXH00lCq1Sxj1Ux/5ObA4TwfftXEb9UnbkYNkRfTpw1rQz+mTdElBB154EXLyHCirmVdVdtca0dW9Mib3jsXozt0xPToareNT8aznHRzfveT6qM/UYrSm7cNkmyfu8s6lsahFTqanHhsPb5djWAVpoW2X/mAm9eXtiHmCT9E0j5LV/OCAlbiuNYaHdsZ+w49E/2Q+JmfbZIjFJFcgq1Z8k3q1qbijqy8GV+8XHX4liS4clhd0bEpzJYk5+aaA6nmWxnxpjG14goe83yaordfwzu1yRJNCkXS5ilkGFfOyRKQt84xBrbMend3zzLAvYMWoCTZ2wVeTyWUh7Fm9Ll5wxLw4vp4u+X8jfOLGe+O/7t4bux94OKbHJ0x7hqfcp/JMiz0gY4lwXgU74qPGxT8ORwX+qQQMTeKQgVd3Uk9+2lwWUbdlwXA4cVIYgr5oUEBP1GZZ/ODEpQjzaISgEIOkFd1COyvLqpWouhbkAg88K81VHO0cGhtZKfMh2VTv81mVO+Q4eI0L57aMJ2/Whj8BGjc8ei5bGdkfiiiQ9hOOn4kN+6+OBUvWxF2/vmPtJz7/+YfVuE/YZ4xPO+X4y84/9+znyLTinz7wMy0NcTpsf/JBPw7OMAsmKMYHcVmN7JFTGUhz2xTGVCItwkHF7wY2PAafZH1WJDxcIIFkBzguJfFOHj/Y5ih6uQtxmYlE93zJuStVjYKABQQOyZCnLeH97hqDV/DpZPJBqOzru29uRz5Fw2R7voOGXy5U3m304XkaYCS7+nInzy8/CuVRiXIcvAvYeiQ17ygPuFL2pR8nAR7oq0vqCryi354D7SuYYBIJeKAhKNABTl9lpELpXnVUUkc/850TjB/Fw/YIOCKyRL9u0jBZJlBmBcpYys4VMm8dCsp6UBm8jBtsEHLsQQQzGAQ9SdIJeaIBosrWjs7oOfCQ+JuDZ2IewgPcxPT/faiw/Oyeh+KrexbEg9f8JCZGR3KLxWSDPXhh9VLuLsFUTn7OpgBjkjMxVQCn4O2Q1J55V5qWJ7Tlo6P+iSBRAdzkkR2e8tkpN6lf5nFoTPwkVdFxQ/Z3tXDAE7QAtj9BBmCUAwdlvkleto6UsytwIFe0Mypy+MLCrOcipAsHY6IyryPNsYfIHH7UTsoqnq970MbXrOA7nc6amL94Zdx6x71r/v3f//0RaM8NxWyrgHGrqhiZR0WMG6nKPt0XI9SwenGwUZUsAggH6nF/0mLw4tj1KbAS1fP+VmeNMdOCVf3hgYy7OqA8K99lhAW64OMDnFUnyZAhO2e9c47VlcN5wWAo/hF84PDeImIj0J8nibYTjXG5ReRQO9/onp6e8ENu4LEBCg/iJgtMnlQvZzd8qZC2TuHrE8ACkepVrMng2rQcpT/2gKGoyrqHZ/iaGs+DWUfxOMXb+wTkQ1t4dr36UwZJmSSsVpDfKw3kUT3M2fjUjooSDpmS5jjfTtdWga+lErnq8m3whlZ66LsmmTFObysk+0RjPMaVnxBPSMsrIHo72qKO0Yu3SeHyAbRo+MvEbEnMj4dL8OKn0YjR++6KC++MuGo3dP5/EWZi99BwfOCWzfHV3fPjwR/9NCa1YvVWkFbxWekYPnwXVuPKy9lZ3Z1y1OpYubjTX37mRW1awEnGyTj2mPXR3y29CEYeORYt6rWzzUk/Hes3rIxVqxbHc595ePS0DVtI26zthrkjWKXMG/LQND/689me8nl8QQ1p5vgUAuMga34RpYmf5pybbqBLfugTmtCnA3VZD5zxYQjGkxccyyNYX0g0bhnAXOZnEplNlfGYCm8+GoLLao2+vr6K0D6h2Y2glc43zj/3GRcwWd79rz/1C7JAwm1BHjzj4bW8eoI0Vxr+gTxS/aWjSAV4wuJsCAI0u1zFTFF9+aNeV+5pMcmknFAf3kPH7ydZVFYJgmFrxNJeIO5jVMLd3GZh7lx53ZZCm7I/oAEYeLz8UDnhSLJfazznucdG+4yMf2g69oxOxSMPbYsVA+2xeMmimD/QHT+59o7Yf0Vv7Bhticc2j8Z5zz82RgaHYmx0Ijq01Ng7NhID8wbi4c2TceDaHq1Tu+K66zdHuyYgv1c+Hz2K1pgGl69I5OoEPljxzERff2+s7B+OoelWbc86tZ0biVr/vBgfGY6u/u7YvnUwFi3ojJrwjWvFNS2Hve2xTdGzcn2M79oW3W2TMbB4cUyKj+EZjVvrVPTWa/GzB3iyl/cU87Mv+UufOB0mDFc1/7In+hIv+Z2qlnj2ofOjpd4dv7j7kdhvxUBsGxLuTm35NLGmR8bkSBqxZvni2LZrT9S7eqzPdvFz85aZOHZZPXaPDMVEz0Dcce8W4WUiSE7jVmL7UFTBBk+gLPp8DaVryfLoGFjoL98yPFUAMsslV3XVH/WlWELiH9f47Ljrnhjeti2mRsfsKDEi37XDxuChONzcejDp5IS1Ejr3pMUxHj3Ro3F5+LFdMT02HCNjcqDa/y+d1xo7xiMOWNoX927RmG16KI4+6qC469HNMW/BAbGgYzJuv/NXsXigL370sx3Cy3ZHROwLZmlabuq4yDlNWewggLHCqKcxHYS3VUU+wxoOmcpZVRN/HnNQ529+g8eOMfubF+OkP18NctecmRpLtI99MMV4WRqYWXSQ0hmfRwccEwuS6RYunK1x0sktcryro3/hytj6yGMr3/eRjzzmLnOCaVXhjFNO+MZzzj3rAsR5z7/y5kCMVwYlQ623M2k0oWUc3jIwaZnVnjhKLXAOWvNZGlUlk9g4zqlyHLSzEkBAwSjL4/Is8hqKTATWGFaBtxPQBUeeZ6Qn1R8pWklMAgAe/OBN3px3FhyKZo26hMGpUnnGWU+N+uQuK663vyf2DrfEigX1+MUdW2NF/3TItcS2R3fGM59zQnz2krvloFfF1j1dMbF7Uxy0rjsm2+vRx3el5Cza27ti++BE3H6PSAn9wjZdMUSDL0njYHO7Aw/IAt8zfh3o0fvVY1Ltw6ODMRLzBaOVVWM42jsZhzZdYVvjwW0jsXrZvBjRimTLlu3RtXBZDLSNesKyL5+QbMOaEC1TYzEy0x47B7UiExvpdHjmhDcB8tyJytI5OsW4uKJZHyov6Ia31lg6v1vOlIk2Hp093TE0MhG1iVE/E8QKBV73jgtfYzSm2zpCzdE2MxELezujoQm/nZN3Bg7b0L+v8MrICmQb2EquzjwRaAKI4dTFydtLHITtif5EQIqzUH06jYw05mpDecnCStArQg55WR2yylM9/Hh7At5qErqPYCFR+DGscPL1DnSGbkxLvI0M7fXcmNDqD93x9slxXppGF1Z16s8vazQ0RoiTDoRG8ooGrGhRzu1VLnpSnnQcVCo1tPBqNes2ZofashncOBgOKUBe6kiZbHZo9FGF5QWGlYmIgUN9zJvyVr2yOB2eMuNsp3I81VsiCMZhwUyEjCKOvCVOeXpbrFu3KubL6Wzevmvl+973vv+70znz1BMvPffZZ72ASfjuf71Ozqbm1YS/uCkl+k1v6pLnGZm3EyHFQECiDwaPyQ4/pIZQyjkK8PT1AS4Bp6IJxft5OUhuqBO6twokdL6jWX9MDvFiegVnOgx1V5sz5kv1GEJVR16aTOeT5zRZByiwOFDKOCRkaBMd3g6XOFgd+QyLKD3AAE7X5z0tHZ7M1VPPPMGNMbT6dRjw2xoDHUzolhgtMD7Q5vAYWoiRLKsOPUyrOo3Md9YtB+3ogYFWZZuuSq5MmezZDZf4MFRlzSvGbznEhw8L5ZhwLlxEuDgISLIwXlDkZkE6f4j6RoE4yTbGHF3RznZMNeAVHfb8BPcrwQYOGvFWTQ43k+ePgusyJYAF3rly+4ylgm9GFdk2etIAR5+ENw7h9OpF7XlGU/pQV5wMgNM8+q7Ut+nRq1ImnfHQotR9VMRpIQN4CzLjoX2KA2gBwQMYkcVOzHVQqOgnvAvUKZ/OBLzImXk3+1B7lobAqTSMwdhKqxLeTLPgNg0BYOfcVeSPpXSlK9qtH2DcRjX19nLZv9QLQc5xOSMsgEdZoIXjwQmRNyj2qH8KHFz7AqDcKae2xdo1K2P+4lXxyGP3L7vook9vAWpuwLSbYf361b+9Ye2aQ2Dhuus3ytBwDmlw2DZOh1AZHFZuMUjVTlXqqpRVIchsIKq/qlUPXnIZ4B2FoAL/NK2iJ5TIVftcOxgwqx783uapjx1gsuU280UEppQzNoGEMx9sEwAVQCaMCOHZQWgeSytq8sqolJwKQYWSu3uWTE6ByQosNZ2e0eMxplUSd+58LqY65JEJmH+ZmVMG0fUi0NNXj4PX1mLzLjmImfHo7W6Per091q2ap5VHxLHr+3zWgPPoqLXH0qXzfEVv0RJ7ubZDu/eMCpGuwqLlFQzGB7NO+U9d82Vd61p/bPE4o3FeV7qVC7tianBHDCwaEHu62msF01drifr4UBx5yIpY1qnti7Yr7dMTsayvFv0d41rh1GOMF5t3TsdgQ/Kw7Jds2LxpK0AbI/cktbEAl9FnP1zupQTrBY2gFOAlLxeqC45ZGTv3DsaLTto/xsXTsesXxe2P7DJuVgxeDbhgUU0/0YCj5GGISQMp6AMDLHw4zwpnPA7dvz8Gt22K004+OFYtn6cRnYxjn7LcXz055tAlcfSx+8f6dQujp94RRx88IHpT8fTj12nVyffnRmLvIHJBEJyJO9GjkzkOB6ZYrZCaacbMgAWe7vqAV2XTkTNWVXtxdNSTc3umGf1vGBuYq8EFXI4LcJ6SLqMrV5YIeUMXdPpTOzqlP6wxXmzN169vjwXz+6Pe0xubNu/+55tvvpn3i+wTyrTJIEaneSqVb4sni0QIKYojD1opp2ejT8WQjMYMwJUESNncj2BoSWLVWrBSb3D1JlaD3iSd9H2ld5vUjDZYMhoHtG055Bzd36iTJ/NuGvRLPExAuaum4kpG9R5G5dmDMy2VxTipra4KBkw84LUBVPXSCeg1e2R+2hcrHdcWR9zKxm0OPvjlSgwlKujHL2lKc5afLdDKlf2xYEFXnPC0ZXHSScujbXo0jljbFYtr2mppNfXw1t2xfrEMff+BOGBgJtb3zcTBK7vjiPXzYnj7rmib4DeoOPjk0DcdOW/y50AYfsd1BeeQmF8+MKBk4yA49TAdDTmMKW3xFvd2xfyZ4ThyeVesWDo/Dlu7SODZH2fWp8vgoXKE3fWW6J83L1Ys6omnremO7u4OBBMt6YhnWuQMcQasLtiu4Nygiw4wVnSJ7Hnlhh1t6QTrg3J0qXrCYQeuiq9cc3es6Z2K+x/bEo/unI5ebT3Rt1dB1fbD/aBVnqeZYy/2NIyIJz3nEKTqo2ibdooelArnyccdbn6HxmYkVz0GB3lFWy0GlqyMX95wezzy8E7J3h1bt+yM1vbOuO++x2Jy78YY46eLbZvQq+wQSyGfZyi2AVcp5zbAUYD+s+iAdXgLZvjEkxEDKoCeZzm+VPugudDNtoxp1/Clsqvm0LZu1EsJOsNuOESf4HBdOhknr7GcZHwYU+mUoaT/pJwm21vvOqAnvNJjpfR9ArI3w+mnnfjV5z7rrN+i44X/ws8K5zaBMrdZeTcOy2kvqT1xMRqYTvMx78p7lWLBuWoKjnpf/XOLwcGqYWZk+p5wPKcjYxbcpJaFCCIAw3jbARW2M6wcpMysNwHn83Z4KYtKs43VRYHBj7q+wqVsdZ6T502wWPVj+8Qb/BK+ra1u+DZ/wSr782Iy6JKvbq9766TdMIfH7Im7xfvITN3bFjUWGtKU6E5bDuUh6Wd5yEgTSvlGN88LzaijDQjPIf2wFYWnKcExJrynuL+rLfaMakks9GuWz49dw+MxPMpPIqdsaJcVEUYDX0xmpxiI+IA+Bp4HzDIkjVG7nAnjPdyY8FjnLXZhEjNpU8kHd+4sy6TgfEivetGZsj0ky/TLFSeTOMsYRLYzCUhwQMILt2Jm38mf7Ykr4mVnHRRf+PaNsWHVwhjv6IkD57fF927eKFich7AYZ0623FapqrT57h1koSHe7aAKPA7STs/wSkUSh5dnT9x+pqN4wEEIH6sa3hoIDWgTkv+E80OEzihSZTogyLrcRilL2XwUnkuZRtfR2fyrDJzb/K88fSp+kMmUSl94VYUzQFewnqlJH3yFjmezcQMnelZ5sVHlaff8UANbLXCAE1tQwfXI/pxz+2P16hXR2bswHnj4zsWf+MSXt8PV3GBzroJNS4aK3jJAPJki+sVMqk0DRBEwnoPJflYVtJZUQYmVCFMOiIGCUhgeEIUWeCeFx05enNMGLNBGUkrOZ9GDnXQE5QFG4ypra2ADLHQMj9ZoBV7RuKRAmgBg0Jy6rCbAeHoII7aekb9AAKSCuFRz6iUnUuoD+qxm+H7+ODzKnbKF4VYsmkVWfkXSWx51Qz2A5W1l4VAcH2sID9s7nBI4xJ+YslEq+momB8Ht6eEx0dI+Cef+8KZdMTI8CssxKRoYPjQm2XpJ3gkONuUsvMJRAzi4jY0j9K1tkeJrLhyQ8msUvJDNB8asFsQX70jKZ03y1jd6ahMPnpgq49AmLLMMVLJaH/BseI0IVgn/yCV9MW5pO/QVL8KRtIDLMwVSlGSHoCvsv19xa0xpRXHP5uF48KHNccVNj1h3yAluMkKtiHxEtXkQ1ca/69PG0mYA1piA3+OUNpg8wCntBa/lAR9VcEe99JBm4jLXDmDAnv1I6Eu5wm0GMWK1Cp/7GFBZ8CctcNi+IGscaspWfYi3pgNMOLbI9K/kskOAXwYKKHCCz/0LHsUmeT5VIE9KPUYBPs9Rxkwln78SVXYqGG7+kDcW6bFDO6aODi3DnyTs43QEPJ23T/FriAJlkRESrmp+CRPGheFZZ2lQhBQWolaB6wh2jimLAvWp1rRNlt4s38S0JqXIKEowRbBUKw33ExI7GlqUZxIR0KnbldrA3CYolKs8CktDU6XL2cmORKzTn9qqb8KQwkFOLMvlZvVxpDInmWFZblInHBgVtHOAcLGCQE7VjWti048tJ2cyLFE5hJNbMK+sPvIXGNCB6jwh0bU48HZD9d56aF2oPDrAGCY0YalnMOFoSnRYoUDDV1yJzhkFeuEJW4TKbQ/rGvGqMfUKkrFQnhFChglthRh3rEEMqU1jJHx2h4V/tlqoLhWZeV4CNgG/1BVc6MArKY0zy3PTlHZweGq0Hj3xlYeGt0fIrrp0ABpXgfq5HpyD8NvZQELB/YBFP9AptNVi3q1Lpb6KG5bB1z+o0/Dc37eeKYtf+ENO4LlDNM27gpTXR+KRLIlEedGyTdFX44md5MWOiKzID3zy5DtO2LYv2u7tvuZH+It5e0xL1gHyGRKvL0oCYIVvPumrv8QJTPZ2vQzB8wY4/TXrySu1G0VuywCEMAjeJbVjo4wJ8xVfMK6tCWd4I+PjMaJVMXdUuVnRVuf1u9O6cGlP+iRhH6dD0Q+fKVppiiiDqWPnIANjX+efUmWf50midpRlzhAQhSEIoSgBOYGDff4VGWCMbEJ4J0WHJTl7/6aSgJYB0d+dPIBpqAkBnmxzAkyWXO86DAbjQnEoU3WWS7hB0tKKESjkSGc/iirLjqgSTwIUn9YFuAynfOljGoU3nIUdjvJeRWhi0I5jwIlgeHYoU5r4xfgnmPxaBdjIpTd04jHQwNJu3RYd58RBfjQgpwIcjgz+wE4fjRHtOIMWwbsfMBpbViPeZshJqUks41hwIumoMCZWT/Do8x/pCadYTf70DziUxOsrqWDTAQmH7IEVjKzIvEKPFRQ0uPMC1xijz16QTTwgJ325MHiCFb3mBAYPqfoIn3WHXdAR3oAzPPyoHlzCQ//KceUKDLkz2gaMExrpHBhX90eegtNoXUcqzmZkKy3osUpVlQZlGHSZfMoxCzfjkysRteMAsotCwVmcLcEOxjLBX9bZFj1+4tv2RKVk1koaGMsiXLDgsvWiCLQHl7HgE9jESQV/le7olz4o855jnsNVHTn4TbtE78zXcXhVnXnUH/bWxAy/1j08PHnYx+mIXl4uFXPQMFgmAYJw5RFBxYaMiCugCTBAMOVRSmb1XwYx8RLMlOCZrID6Ci2cEwJKp6MBq/rZKOkFMylMfhBoYwRScOotsg2KwYGPwov7Q6/iDVgckBSrOu/rOU1yGwZS9Zci/V4UJp3qhEMcuqxaNSvv/mXCKHoSgk1OpEX1Y8LFL/+wguOKCA07KsGpOQcRfi0JuuY5DxwI/6lbnozVAKTOMHrLldGHebRbbtFly2THpmnh7RsTlCueaMiyWOGYB7ZdyA8OocL42E7RRh9WNzkQqtc4oyMcEZOX1QuyuozsTGil1r/opM3gZNRfCHOFRB/gcwWE7Ko0XTs/4QC35S1ljwGR8RG9lJ8xrnSd9ElVIdqFjuFEQ3xYhgKfTqT08+xXHfbriN4SNldkOc7VFp9/RsiOxBcuScuKR/SzW8LxZ9gmLuFhJJUSbUfwKAfmi0aBpT8re2hUmITc9ckDsAkvSH0oI+dQ0aXdeiG6TA11zooPfVCwHigwAIwYwY3OEXxeBR6RA4J8OhSVVecDPRJV+EiBQL2I0E6WOZtneJyFtiHYE0JiqYKUXW2fcpBYpqZBUM9AY9B4uoYGCweU2wQUhvJSKXYK4imVgaGpL6mkkcnL0YBjxv3BhyEyqKkUBXGfeYRmAKkzQli0gAlKHwaIci4vEdx9GcgyCVlhAJtGCo4c1IRzlYLqUmuWnQlgIwU/8KVPGi310hF9RIM8RsUb5lgdsDKwExWeNvXBqc7M8IubklXwwDI5J3E0vjJSFm4UYcNG/+rPWDAOnsw5YbwSMqwM2ey35krCemhx3g4HXu3slHKmI64nJRPy+lvRyGMe8hAxVz+YGGOdF5g2+BQP3hZmR+FkS6Wy+FInsSu5taxmq+lJK95wnvCIA0OXacDiSbDIhVOAF1AgKzrLCZljYmegFB3alkyL/uqjvrCSYwEudJI8UwZHTmvhEh7GqnI6GJrRCQe6THqw4A/VAZ/BFyTDC5Zx8WSFLvjSBuhjvi2z+lO2rHwaOCPZ5id2Jdoed1DoYkKZMyKV0QVweeaU/UHBzLHdq1Xgrvdj7Q7MEVoktWWo+gOW/c0ZwpeUevJuNCRjk7qlzo5S3kVaNt1qWzbrMLLNHfRvsgLhMQ1XUPgNYR+nI6Od5kFAP0SGwsEnbBg6Rsqy2pNFRsc2i4PScQ12nvWg9DQAL7UV09FIHCHioCm/x5LOarwYPO05qIVVZpIPxOBHgqkJBaT7TaWiG0PDYEnp5ryCcVhm4NMZWYlqxzDRXwbkYgTLagc5MUgblaBF3BMgh8w6gCEPnpe5yqsPEafcomW3smI1J4iGUWW2cNKPZLRDFy5WQ0mbeZCDDRVWL+hMBQ+icuYdHPx8TYf+OqPm3wjvmG6zoeFAZMEW1zyId+PFMQiHV0PNNnhI42Xie5IxFoKlP06KVUp1CAwKdGk6EndKRm49l/Gd5EE72kUIPoHhDhe6NB+qwI7Sbhg06d4TDtnRGxM6YaqJm3X0xSlIL7SLZ+zLE0rRDswwpPQzU4lTuOzUwCkZaHcfxXTEyA0uJEYnjGOpU7v1bf6UL3KhSPeHh0LPE9dDlXaiD+vb8FYScIxt4qXdaelLO8+PC6v7wb80aBgiPHh7Bjrho5W+7k8+/wWjQSo4GYfEQyP4S1Ded55o4e4N46jVEisWE1AQmxSMATx+Ps7t+oeuuqNL5rKPWlXhBDjgFaVaw3MrFRn6GbQnCfs4HYUZP4UrBlly85zHuFIM2MtgKRHjxXBxHkyexqRgxDErn4au9Nz2Zsuka5/qVSdDbuiKN67YENPEXCGx4smJJ74tFIkFLUpEgV5pqDIdD3UlTz9LSEhFc6VPx6AaIyZyFaEtr6he9WDYDBZXCgjyj2ILzaygHdzZnm3CAD7htrNgmSt88MPVr9oypcGGZFU99IyLAVN5qiE4zsNwdKTogPaU1VsM6dKrQ+VZKXW39kRnSy06+J4bBiOHw1/HTFfU5YRqfDtGuufWNWKAA1m5OLQK56S2XhwSYwO+g2YHhGGLnnjGETCeQi7x2R5JViGa1paMlRNOg1UOB9jYAxPaZfHJts4rLfVjC8e7VMBvexNttoeVY67qPRaKdjCqT8eT+Dz5GQPR54ngRgOaSafRmIyxBr/xLpvyzy5P5AVwvBGNsXHFhvJsI6V/+lu3KWPFg02NwWGCI6Ps0c7X7KJzReRTO3ocGRmN0ZGRGB1VHBuNEdLRIdWNxtjYsHgZUjpS4rB4AL5h2UwoZ2iTJ9Min0nhRR+QdL7AYm/AoB/hYorbaRqi6NBOCjBqZ22fwJxKGllBm/Pl/JGs54iCnZVt2VjcMc+c+BdlyvBRqPuibryqL3+IRT03f3AqueJ58pAaKeGUk5/22Rc+99xXgu8v335FdGjFA/c8iwJk5Tshwl2utvbyfAqOitur+mMZlk/z6kosBsBlBagOLwkOTsQFZDin6u8+vDdYjEPFz9g4BY+JBt+zAp+ft1G/fBCplJWpnr9xrIQ2ftpmo/sIaX4BFIT6t7Ntd78JGc/06BY1wTywOejpozOfPBd6YBFsd/+y6F14qD09rAHP3Rl+nYEHAGfKK0AYGA8mlxoQaDB55memTbXCMzExFJ0Ll0atu8/t6ZSFEJyGd2/VJ1cmZt1Ox9iuTdHeMhbRXhe48KvJUOjAMIybKArp3FdcwCdGxRhMaOIetW4gzjl8bdQ09HmV5Ha6kWWkrEzyAJLkZe/gUHzqyhtiZ9sC14OVZ5dwMtBk4lQTCp7RhVcWyhNyYk7Hsv5a/NWLTon5PGhYBdsi3SS/MmA3nvxwOzLc88DD8dZ/uyJaOgc8+UHtFVFFA+evfF5oMrXzU4oeAOMp44sv/N1YvrDPklHHpEoMCsowBdFpFpXyrzJb009+/j/iw1/7tXTMu7BxeGqzsg1kuFn6YMCRJCacMDTtgKnk3zzSLx0nAwc4zsDt5KVH01I+39YI39DOeutH+Kw58JquHJXKsyvGvCDxR9F4JDchLyQzfpKdMWNemD3hZm4D+pqXrIwVq5bJdhfGtp17et///vc/4YnkYj4ZTjv1hE+f98wzXo2Bv+XtV/oH8liF8qAbxupfWKgMUAYLK/lwHBOQWtWVduAJs5NdMHJSVia4gJMw6WzAnW0Oxkc7Bg9O8GgCF+disKYjUTFnuB0GdfCVD8e5o9sMYnhFnqSjCB2nWc/3roYe/F7UWgZVCxYGSO3WbDUxisPt0PqCL8QqVe8id2uMDu+NFUe8Uga/UpNUQ1eedeHrFf6el/pzM8SOUvV2NnI+cDJjnY7F8tOeq0HV6gSyoBUc3KVO4UHB9SWSLwE5JuU09txxZXR09ZhnxgeDam0XFsFbB+CTTvk+GxdI1toY0/BoIz71x+fFQFcngIlUwZNkTnx8XRVYXeCk/vN7349vPYiRYtnIJRlwGqzmAFTeEwIBS38sg7OgC47fEK886yiV5gim4CuzQG+88/7Y2bU4nrm628ZOqHioJmqtoz3Oe/0/xUTXMrNgPi2o8p68lNXAv/mgQe0q9/fV43sf+2NPornB9BXct8S5ZUIFQ/rDH/1X/MUHf2i5K975MKj7iK7kdW3BkRO/4me2Lh0HTeBPa3AFwqndi7NKn85SAU0cSuZzS5k4c/uEcwNlru7sW/iAllJ45rrIhsDnaWrmhy6g7W0dfEBTsONaabdKfb//8tWxcvUK2VpvPDC1qecT//CJEQHuE7DiZmB5nxNYSIsyzIioMuExVmQlWhAJy5WFAz+vYhQ5t2HrhLAIlJMcc1KdPLg9LkoEuQUHFIUgkoImAo3UO6VKiNKrpoDZlvSyvz5gNAsWCoUZJ/SacCXSVuoJ9GdyDj5yTfR0jctLd0aNX2To7Y/3XNAe7zm/Pf75ebX4wAtr8f4LarF48cJYorhwyeJYuHhZDCxbE4tW7h+LVmyIhSsPiO33fUM7qpE8QGZARYYzrXG2VWjCxo3mxJcGD344YG4M75DDOc8OR42pIzrDY+VwsjibVmOS2rYs7TVtuZYdoyuT8EjnpJ7QulJhrl5ZgJ827nrBieq4zf76558YA91dibcE6xJ9KfCiszZt9YisZosKTTfPbZgAU/H8Z50ZnbsfEIwkVtnnONBLEIhLbuQnpS3P+CbHx+KVzzhGHM3S9/iY4Yh7N22Lr//8kfjOt78XX735Ia/GPf4KyWfaBduwj77lpWmntBd6lJMmdYItduNxks3T75J//UOVjdIOmzAX9+OjeSswvnipjnD2WadHbWITGrc06BAYT3LwwYO3NfSHD1L4FTS62YeOEWRqmAJPQhVt/pOCsS9HQSJ/NlcmUnikPntQ6Z2KVsBezbXCk5uLhxCH5OHLtOlriZywAuO1LazmCSlj0n2ykBotQd5P22oOiSd9BWxpk7KEaHIiB0uYBCWmLHyym4InMWq4ynk5jmBuRrlp7HZDVLKvLEITq4EyRuNLy3RrE38KzDLdioGXqo1mZ6nPfs0PpwTyyQtw9GvKoTjRaERP6/boqLVGXZH31nTWZuKx3iPixP0n4/iDZuLYA1vihMNb47z122Ppop5YOK875vX1Rt+8gegfWBx9i1ZE/+K10dO/Msb3/Fpi4FAUZQiVofu8hsllw9NVXzzlIEUsWMlvREl2Rhhx4dkpAZ6VuMxHFYFRikwlIM+85aticlTbROQTDyz5OfPhHMSrDeXpA23ORcgPDw3FmQevniWpkMbTEmOjY3HVr/4+vnz9c+JLNz47vnTDs+NrNz8/frXl4x6/ahXY1KdwnnmIeMD2kUdy+pwKxzsxbpo+yyp1pqN+Zx57YMKXUOEj/Mc3vhmHrF0R//Lqs+Ojb/6deNmJB8URT31q1ORkqzOLuXHlqtUxMbTDbTz2YTt0mzGb5uzBMu3J5/zOeqpacl111VXSy17j84qx4K4CeX5HjZSt1Gc+9W+GAye6PvYwxhRqVR9okM+YD62iBvRMVToEw0OL6gq+mhcuph2TN4zbxbPx0ZsxcWdFVjTApv37osaEUW2blrf1rg6/rqRWz58xqnd2yf51cdEcAFPyVuElMSFh0J/yZd0cLXLalY4IjWiYs8eHfZwOB24s99m7z95RELF21XdUAuRggBcPV32RkZAspbDpFBLen8pXDoT+7C4c1Fg5AqInievBmzRZMqZiXVJZBTmeRIHxpMHRx3+ydE90V4FNysGoEnGqCFj3S8QTY3u1HBmPlomxaOG3ipS2TY7FJd+5I2bWHp7DxiHo2FS89tmdsbg+GX3tI9E+sTOmx7bH+OC2mBjcJCPfEpONPTE+9JioQDcPWHlKtrq9nlc6DEiTgRQnoPaugSXqo4BgyayCtktisaeurZBWexMaD55vShtFQAMbbrZPBiYRkzuX92pj3DSm9EehHPpaF9I/X5XokDX4nKb0Z+Kwvf3prV+K//z1b8eeiVttjJ0dWgVqovPF4Hsf+0F85cbnx57JXwqP+qLXElevWOKDWRzcJKuuYhPV2QRp3v7XmKjMnbjlSxYU6oDO4rrz7nvjJS9+UWlBlBz9O+64PX7/j96QNmm8s9ETwI8loKy0BzsYZXA2djL0gS/9gzKxZgDuGc94Rrzx9a+PvXt2x5VXfrc0tMRtN17ts782rbQuu/wy8/G61746XvHK19jZGEzo/cS189BN+U3DZdqSV4J5Q/tqw/Ypw7eZg1+DZR8HVaTMBbfsw/j06bljG6ONOZl2T8BJoBveXNChcfR3CDmH9NdpNP+15Omod8j5yBHV6nZMyMH22/TgTajAQ6AG3PxWGrrMYxCFBzN5fNjH6YgR7QJAgdcuhqqyDxknOBeAKIoQESFmSSYOU2ALJUZIMyMoV88GGmAcGkUhVbBCRI9VTLKsdrZUVhoTVn0qhAAA7quU3IHKCQc++tEujO5TDaQ7k7NcNjhwkFebB1zGMjMmpzPVcGyV0+lqm4h//MKe6FgwX7JKzTW+jDkTLzvqwahND8b00KYY3fFgDG29N/ZuvjcGt94To7sf1mRT27ScDc5bPMCrHz1QiiJ91bfhq36Ku06N4HlEMyjeEYqJtGxpPS7+rYH40Hnz45MvXBKfe9H8+PyLF8aHntMdRy4Y9MvBijpS7jmhmty+u6RJ77tYgvRXKhCfNrZeRX4e/qsCZc7Rrrrxo/HQ6Neio01ORqtejnX97lylHn59tLd1xPd+eWHsjptt3OizwlGt8LAbylw14cHbrXHFcrcIpwS/1aF1jl3GwaHBOPPZL4qe3r7YvHlz/PEf/7HrzznnnOjvnx+f/eTH48u37ZX9Zr8qZH9TM31xlHnGpOjGPNIFW0uluC/BOpFNXPSxf4tPf/rf4oiD18cN114S77jwr+Plf/rxeM5vvSG+eclFcfSGnrj3jlvi9/7odcKeIfngUBn80M8IgOk6nYWz3areW28mdQHw2JItY+t5IjiixxdnyjyinQVCcVKWV0WjF0Se4SRObgB11OVs/KN4idhaMj79aXwr2sxxvkflM0jhlU/yfMteCZPgOPl09DguyifV6zDzhLCP04F34TFxvrtDCgH45qdWiHjFFKYwyWqIPNFIYKTkVGcnUnGJUsFpxWIhQBWiCn4YCWVViucnTiqeym1nF4yj4KXKBkWTeDQ/DB51JcKnNUMx2/OLlImH/p4UdgJMQr6TNCUd8I3aRuzZ8Vg8NPWUmKl3sxRg1vmVpAOxWbY6FBMju2Js77Zo7N2u1c6OmBzerbHXJDIvuZrBMFj1aHppS5W3kTEaVj6ch7UHPw9a9ASvCkzPd53CD3m40nWsPMjP6+6MN565Lv7p6ZNe/aBnw5Bkd+taH+KB5bSyyk/KAUmxWlWw8lCdth15Kz1hDWd9tsRDG++MzVPfsyNobeXBQFZsDfHM97cmXNcuT4nbY2vxvVv+yfylPRRHUpwMuuAWOOdK3lqpzHt7clzRO3xyAcnJ4Sj+R0ZG4jO/HIrtD98Zn/7Up2PLli3aCnTGa17zmnjf+94Xv/rVr2zoO+79dXzyph3CiZyz/UVIY4Gg8CAHZ+emmPs+RUusZi6y1FEhWPOTNnb5Zd+O0087I17wyrfFxy+5J+58sC0OP2z/eOTRTfFnF14ep/72u+P+u2+OjY9tSbrGgVlpbEUvZSzOFlugHR2TWnbqoEo9tClAO3Fko1LOf5QnskKknV62ZeYMuAqst1bkgaBK9oE+uAnSIWfD6oUGUcvxMX8g1Cf19IcflZnzNX7LXvPTF02F5k5FKXy08bPlnuuIAP2Z+EUBeXzYx+lMz/CEDUjMhlnAc/KqAxwCwNVgpCQkmarFcwUx8KoQTwYQFgUIhLwYyi5MhFnFQcfbJMEKQlU0yAGwZCzLxhxE+qdC/J0nD4RSDItAVwaNdia98qZvwyu8SzJSDyjUSBUZCA4meT0lt0x7ulr9vpb+3ra49PIborZ0rbTbqdVOp/hoize9dKF006qtRou/ka0tsHXFqyPQoDZDwo2cTDKMXXKIjnUYTGBWQrxzmN88F3upcAf0snIlDmd2iD501T3xfy7ZEb+j+NYfDgnDdKxYvCj++LAd6gAGBfWr8HC7E5IaBNGRLlXwc0boQXm2V/I65ov33PBdLetDnziPa+97r9pn4qlL/jzOOfiSeP7RV8TzjroiLnjqFXHuoZfFCSs/HYumXxETo7xaFcfVHncOXkwX4YQmsqaz4XwrnyvJMSZlFYB9oBOPk8bL46c6eORLqp+8cZv0y/3Tqdi9aydixdLFA9ExtdWGPyynBL67fnqlVnIT8ambdvqqjI7B7a+pCJcvAKqzcEQucKpjXNiOs7UzD9iS6WcEz4te9GKv6Lq758VzzzooLn7fkfG+vzk6br3m9fH1dx4o0YVDK/7nnHue+xA4VCePc6hCjruCPxikpJckpX/MMRsdPB/MN+OiYNyUE8a8arxcr0htOjbNK3KGZ16qvyIrQVY53OX1GOiPMyDDe5WkGnAyp/RnJyI9cUHjbZl+9qbYlsdNgW0cZ7/0zTgbdu3aZYkeH/ZxOi3qjcMBr9/qqMGDBx4UDF0Rbc3ICF/pLTKQhQm8DlkMtwhMLPzNBoShkxBZgQAAoxSluZsSO7/S7nrHJGOllCoUhRIYVLMlpZkVRlH1s7zk4KFwf5GTNuUNLFgMi3fZcF7R1dUe3drz1rVP7VJcuqA9br5PV/eB9XI6vREdvdE+0xnPOHI6ervkoLrVT31xWjVWgwQmlf68lcJFaJUwqS0bB6e5xOcKCKDyGKm1knqlenSUTwPEzXc/ED/fuyQu0vbq4hf2ayu3KT52J2cHM3HsoQdEjGlCIjyiuAsTisnGZGKFodWNdJl3kUSJQVTZk7E4RL7I657Sy9DgaEx2bBey1hiOX8e1974lLvv1C+LyX58fV9x2flx11wvjrt3vjDUbuuLlp/97nLriw+53xyPXCHfKn5OGQ2KcHRMRmhm96oCunB2vvfAqU7CsWvJCNRWfuP6xqGk7e9sNP9WKszXe/Od/pi3W/DjvgE/HX79Osu/+dHzjP79pDX3zi/+uFVCXhnE6PnvTLtkuKy7hLLTS4WAL2KPy0G86QOSWhblN2PgnVSCdlO4afilXxOL5tdg9xrnHQDxw76ZYuf8GyzY2MmwnDkzexUNMxh66jDW2Cf3EmQ6Y8VeFLqq2aW/xCrwdBW3wRiP16EVtspfqlSfgyjkC2Cx+KppTNCeFElYtmvLYQYEBx//D3n/AW3aUZ77w2yefjupWt7K6lRNIQiAQCCFEEAgRTbAJNg5Ee8aBa/uDwQZjGKfx4HDtccQRpzEeB8BgAzbBZCShHFBEWS21OneffO7zf56qfU6DZPz9rvF4fFV716qqN79vhVVr7bX3dsK21Kwj87vbgk6RKKZeMLpcxu1So9XQwUliRZ122mld5AHpgEUHNzAEg4ZlmOaabMF4dSASOTugJoRKzTEdHAIF258uGdWlqSUZ3jIiTxodPxw3BdMSnW4kOQAianpCC0Hu3/g7OciDyYy4SEmA6AjV3Hnho4MIpM80wtPh0MNhLk0GOp0fsmLQD2u3opOr2jp3a+EdGx2qldrNLOzX2XXt5qrVR2rhWSeZ4/WyZx9d61fN1WoWHTGNKY/obIJkLkX6z1AMbrLiGxOcm8sM/Dbhs2DGJidVtm2bTlt82MGZ6k+unK7b9q6oX3v5ifWDp4wL6WjXyau2qzNFTdMgDplwmexMbF0WSQ/3kPjKhZ/AtW5wtMWPjSq2PnCnZXDZce2df1tTe1fWhuEX1GHj36vytTW8/6l19z176vM3/Wq99/PPqSu3/YLHyP4pHsvAd3yMbH+KN/AT3W1X4UWXiapLNtUxkwHJwvHbn7tLJ4CJ+srll9Zf/fQb/PT6nj176rhjj6771v1i3XXzrXXqk3+h3vzmH6m3/tiP1e7du+p3/9PzfZJgNP7hFTvtM+Moi0liTF8T/+U7H09kwXCcqGVCpux5H39fIznX3/xgTY7srftu/EQdeuS62r71bt+MnRjPJ14ed62EzwuvhyIxBsPunVgQk9Awzv10O6waA+6Pxr+U1BcxVwdkYq/e9gE/sZ0j888Iy2BcYzcw329he6h5HEfBUVFSgb7IYIHCHnyHjgMfKqjwZZnImYh+Z35ZFmIEZxzR/+94xzsAfV06YNGRcJ0QW+dgjCzmD/D8RK4M93MeI2wlARoRw5i00mthgmMjXZ9EQ0jgKjzB7bQyJkEMIg01lR3IwPrA8OnEpFwS0HvBOR6Nr6/g5vFgU90lNLKVkrMLMHW+QiMYbSFkz+jYqBeOCV1akSe105mcGNFl1kitXT1SBx80Wfd99dIaWbOlVvAf1cNjNb19rv7zt63SojOhhYofr5co+Yq5iYUmkyYZCxCTjB2HB6JtYEFgF6KsS63lISP5sQXbtqJOP+GYevWJu+qmO/bUT3z4wfqOP3+wPrgV25NWjyJPqfGSfBObGKGPSefBIL9pK/vam53IvGwjVlxqiZ9Bun96r0rELUr3BfWU07+3Vq/TojLyuZqbuKS2HLepXnLBu+slj/1QrZt9YT04dZtkJsZ9wmRRxXfpY+Gx77GJb9Vnl6VIyA0vBqLhZuRX73ughsYn67N/8yf12d99V923bXv94i/+Yu3YsaN27txZZzzmvDrtuZfVzh071d5VP/H2t9eMLo+uuOKK+tgv/HCNLs7U+SduyMIqXV3nYFwYJr2et4E5M5mdBYXeMSGgi7Vh4xE1s/eBuvIr22rugdt8D2PPndfUJz/yWeGrjj9s0icY5Nhv8fe+tQ6J8Q/yE/MoXupvGpjQ9BncxruIxcJ4V5C8EGQ3BRId0LoNnev0GC+R65CTLHJzwqbP6V/4PbagC4WO0iMdnPzcHw0DLQuWH6ZV/+RBV0rN+WFxShyLDfLFYFrLzY3Gr0sHLjpKMPPcgca700pXspPJz3Fy21AGMWBwwNgk4uTOYpExhqDIAQezO8r2mTroZhMFstSO8+ISLB2egMBC4EyskjMFnbhiSJ1heRpgoCyTRbPZYD4j3KZqGzUgPNq1uILPIGRS5sbq/qm52jc1W3v3z/qvV/bsm689e2fr0OMeXwv77hcfvPM1vmGs3vt3K2pqdrGmxDfF98za93+8uOCX6tjl7wDRVokNvqHbfPKXQH3WkYEOaOwgGqTtu3bXogb+L7/gkPqTl2+sLUN31Acv4QlzO+ifknXqnaHkSSAb+g1cX1qphIVxzAJIH8QUnt9BVGK0ZuXBvsHNP1lccdM/1d9e9iN13W1fqgfuX6j77pmty679x/rTf3p1/fmlz60zHvUo20rs+BoF9zGYcFyu4XffbVm2L6WUUW14YiRmtzH/qEM31jkH7a8P/uZP1wv/89u0mK+s5z/v+bVr165B3rH9AS9A5K1bt9bRR26u3/nYpXXzrqpL3/vzdcSKPR5enq84hA7HnoXQ0ZEu6ZYh7g/p9iQWaU/Y28sjj95cm0bvrSuuua4++aFP1n1XX1o3fO4f6vc+std//3PKox4rGZxg4ieyqPfvffnEK8Uen5iCXEps6nZBp2w7bAiGUodesy6GG4YOYoWJXhhEZNkRahrrVD1+IIRSbR19aLcYuMwMLgl9vofDCZTMGqA3uyR+pnd4VDtvnV15mJD1xSdH8ObNM0r25WHSAYuOzFGM5LwMYDLAxh1resIfm4Pj3g47HylJirH9CA8oB2XgBwHC+az6gesg7egaJAJGQFuwLa3LsVBugCVo6GegmAVal9gFDyaLW3gHk05Flmmwg7InaODRBGgdz0fMUzPzOtvPKWtrrU3IzqkVNTe2sWrP1lrcc3stTu9SZ8zV+//hTi1Oi1qkePAuk8u/NSQlGUj4Qkyzw/BlhM7+GGHfibMylxz2sSctQFwufZk/dpDh92zbUX/wmT3129fsr4/duKfuXDi8TjhqwnTwPeuMI1Tlu13wpshEole1w9AZFz/xj91sLvm0sMnWTHhFnYXJsVioQzZuqoVZ/rJmsdau2Vgve+Lv1mNOuri2HHVcnXTc6fXsJ/5gfedTP1THjP1g/eO1Py+VjM4Vddg6LUB8wiU9Psujh3iggx0ddgiXyU6MgDM5Yx+nNMbOacceVdfedGsd9Zin1Ji2WHNaINnpLM990aG+Zs3KGl2zoX759/6gfuZnf9qT3Sce+oFYNxt8CckJyvozfrAVOzxpPT4Ep29oNf51a9fU8y46j5uj9b5rTqp163bXbvHcP3d4XfCE4+qYMy8e0PadTnaSGu8ex4FZPh1kXfHZfHr5ZK46A9XaY35oBmOZDIzMAVr0xB/SQD5vSEhqJx6adjajtZlcDCGVnMT5pJK5xULjWw1afPgXGBYW/h6JSyxG5pBo+btxL05agMjshHigkJXIX0N6mPR1GP/IuM6avsONBtk1w48yKaklQ2WcrMJRp7ZTAGJpqmdlV4k/9il1pPQdlzsZp4ECCjgLjJI7iEHZgmpDyEREKfy9bFs7JmCQgjVB8CMLWnUyAyv2AMdWEIIzAIwZqjlHnftYo1yBa7czX/fev68ed/xEzW27sRandnrRmVvYW5fesrJ27eGsJjEsihKHOpKv2SU3lzRcuqj0IgM935Dmm9VMyrmanZtCve3sFQbAr39Mi5tapx17dP3MBVXTO/bVJVtX1GueuqF+5Iz2MbvSnr3id4ySgKIX+ST8zWIjG1gAZKQXbe1wUmenFX5MGB4dqvXTT7bEB3Zuqz/94nfUF27+zbrqzr+pL9/2P+sDl/5Y/fYnnl0La6/ULi07Yb6NftYh3x15yiwULMIExCcsJjn+Y4MCxSQZ7P5kZv8Y2P0i/EG6ZH3OUVXf8oNvq5tuuql279lTO9tOxwvOrp21e/ee2rtvvxaenXX44ZvqpJE92ml2n9CLv103fYB+2US3S4fhjAESu1fGSx9HSrZT+e577q07dq6sY1bdU1+6/Jb6h5vPqh/+3bWO/2nrHqjbbr3ZdH3Bcb9KLou2EIKhI3PFur3goEBvxwg9VphMe/CpbWwwrUrIaPhFGxxJi8LAF+JoHuGBMR8ZC7LNSXAPHWU2MiwoLCDsbLgnyZrhK5usMh5P4dG45JsKYvYn2ir5pDNfABeJxDOL6NeHSwcsOhKjNUVOMigUf34BT7CaaDt3lHqRQR6rgzoQ49xH+CWfAA+CRAeCgLwZ7jMOQRATxoW10apBvQfRcAak2j3rkLoplvG6zACDBrmmxRZnGY3hhlGaIHwyzgNEBnA5Mb/AN+KHtQvgDFy+zHrF88+uvffdUrVf2/bpfQrwbP3ynz5YO/ct1t6ZIe2MVtQsMpT9mzKSwyLjs6sHNjmT0WdZxc6ZxUjxdsz7iisbbZOKBe2evv+j+2TlQh1x8Nr6z08+uN7y5NX1lEPZ1dhLl79+yZR6r/uVIrLbPRVlDziHIBNSQPuP7vQNsTa774dc9KTX18L+idiheODfrPqPTJxqcbyuu/tTNgNxW9aeV8MLK6UG3+hn5GXh455gFoFMSu96pENAldxY5t4SP1wpYYiGXzxrV6+qt73y6bW47W9q6O7frB1X/px/4oLfa77jq1+t2Rt+vFbu/JP69Z9/eT1qdHfij59KiTdtxgSxEFBt+9pwxIBx3Hc3PhG2MjQLXtD+15++t9769nfU6974+hqvHfWev76VUNYvfP9Z9dof/9268eZb69orLzd95HQZ8rfJRA/6wXn6gAemBJoDdjAvRGg7Y1tkIkcUGO/2wEbDYYcz8skGEkufUNVHisGcTgTWT5hZWFhEuEzq/+brBSe7nKTEMnao5JaGGJ0RzlvCkMUnjDzLF1ui86HSAYuOjFE/RKimmwc8JiMU3VGPcimRcBTheB4mao4qmbwH1xOJCSQ+JMAnCKZ1HmjS/+kc00HT5NH2xDGP9JksvDDmMio8JOgziMito4ChxDLgF6QtUJ6AyKHT2DL6/gjbxFHD1h98eB09eUsN7drtoKPr0mt21J371taDe7Uo8e+/uuzkd2g8j2xWbO3beHQwyXLWFVwl/noxkp1MOJJj7SQhdKD07901Xd/5vh31y5fuqysfmKsb7p+p67ZLll7b9+6vH/nLm2vf2KH20sFVthhswC8GmnSx85nDHmyQPu715IlgXWbR1y1efbKNaLfzrON/quanFQfkaDHGN0YFIaPMj5VXrVs8pR535HdpYMsnAVho3GfEgwXGeoRTnPLxvexAlwOGHNEqZ+xEP3KmdZm7dvub6qyzxmrLKWtqywnTtfLON9Ruxf2slT9ZpzzhhNpw2FQ97oz9te3SF0su9kS/JMhvugvbc5KLTuEkvyETNx3wg6kkCuGhNaampvbX9/7Am1RO1bNf8Mp6zbeeVwdpR/XDL9pUT33pf6kZnYTOffJ5dcTmYw6wnV1eFjbsoL+jH53W774HRuzpTyIqMDRqRRZ4ulSBUYVn4JIigwlsHEH0XFNu+nl5nno+o4/YcyNaMVegee6Gbx54t4IcJjT8cNpO7EKnxg7PMXnfv7SwkWDJszw0mEMsbthu9EMmtCwl7Da3EjJVZWDS8N1qVkQZmaB2RxMoDOlHDrbfJKzYrN40hZADMgmEYSa2g8JTpQIap0Rg55Q911UNR+MVABBwd6IJEhA62E8bW7Z0amJ1ONOFxcCqNACtUCuZf7uH//oaGa8Vo+MK3kjt0y7mnd+1sabvu9++L07zEGHVb396de3YO1+79i3U3un52s+PTGmC8GVZzrZoiT1YShubiZuybPUzIs6xCxuMgzOBacmS/NWDK26bql/65M762U/urv/2Dzvr1f9zW73pw/vrwcWDzGvakKuQNiYytlinSmLAjeRugwY99Ex82lyWoDz2CKXy0MMOqW977G/U2I4zIs94JnYm9/S+uTpz3RvqaSf/oHcsAoou+rY+sENN7TCsK/r8kCKymZCyxYsZiwA69b73vgcsl8RY/Kv3f6xu+PJNddMV/1RfufzT9cA9D9TWrWP17t94f92zdVVd+cVL68ovfbEu//wX6+qr+ILryEAff+XDfYb4z8LHbkp1T6YWE8LmGFFfqH37tWO0hfGfvGnTJu8QgBKj1/3QT9b3f+931avf8h7J5EfZpE8+TEywKwwPix4ObX1wt+UCs4McoXF/Ywb9QZuGkUs0tss9opfk2SwzdTIl2vRKqs5KA1LkiJ7vSBokfTyNzo/ns8vh8skvMWSDABGMGRvwzslH2++3DsTMtYwl0wfktLRLeuhk23p60jln/fTznv3M/wLvT77zozpy/SaDRtnKK0kWv6Pr9YR7P65IOX+8rR2CL/+45e0kOtflmDwiLKyoyM51onBqQCMtdjqhE9wRwHjaCYgBULRPabw48jaNIWFDLjDJNo3qoVAJnHYEmr5X5mb218F1da1Zu7rGRrhXwkCare+4+FF18VGX1Yode83PDbZf+MDuunr3+tq7f67268zNLyP6zK5+4tvc+/ZP10HHn1+1cnN0KVs3g4OgAaOjBgbILPl11InH1yFPfOGgD0PT6gek5cBGTDEAr6iZfXvr1o++R/ZqIvTBRAxQrVrvCxJfeeFqaXZ6pv72136kRr3r0pDSAHXfYbde++XX7fd8pR7cdWeNj03UERtPqrVrNmhQcvZkcGeyUTLw3vC2X6r9Kw/XEEEG7uiAfvCq5Iy+lJhk69dM1F/87BvypVQltvt8MjbtXw+cqX37puojt++XnCE/DHjBoYs1KhrsJLTT07mJTf78579Q//0vrkah3sjDiPhj31USD3Z6nvxKfEXjY3/+rjpoYmQAs91KyDSvcq97R6X6clyPgQTXM175Lu0oJrPIApNmCt/vg0cQnxyZDl4QsaXR6EWXAiP+WTwxRPo92fUOQbJAvueqqg+qs9awUzFeiXsvTBG+tjLCM2V8/woRZsYP9HPijH0LszPWFTWxz0L5gAkLLVZ4gxfr27/1lNq4cWNN6eT80//t3bB9XZL6AxNB92/1cpNoXGcNJouCyE5jiAUnHsW4sAjB4FRpR7l+j2BWUxoMb37QylnyghO8bV/80aVKfuwqnz4hA+cRjmNoil53FDlI1bsVCYADo87z1yeU0O0X8ixTgZQ/kacsm5AxMrqyphYm/KXH/GA8lyMjdcrw5+v6m/fXtQ9UXbN1sT7zlZn65D26rNIlz25/rJ4dDh+VT+tsyP8AIXdh4ijJZUCyi1DJ5YXb0T/wwbsdxXtupm6+/DJvdx3LuJuSistlaVlMnDqt8rAG0lf+7vc1FLgsknx2FExi6aPtmKDbNmiS0JeyiY9B3/iT76lxXVYl5qhJ3LhU4nLr2KNPrrNOfVqdcuw5tXoVnyrlpq1pJKPXL7nk0to7dojlArdu+kZ46lxiOQZMRmKjTJzu37a7PnHNHQPduSnMWXnB34pet25lvey0g+rwjWvq4s08AY6t6Jj15U9fAIjnT/3Bp6IDXy0vo8EJn5X9iR02kYidToLPfNlb/VQ6AGwgdb+W+/m1C06HUR/XhH7uq95SY2Mr059KvV+zA28wdNC9XnCaDr9al8rGpS9r6q2SS9gQAEg8velg96Kc356KjIwvKlxOsTAzhzUDxctl9+zUjE82fIXEc1+LjC9/tcAvzPI9O2KDAMlrtsWwtI2jZN66pdL+gnvoZHRPTzz7zHc+76IL3zYvg975ro/U6NiwFGuB0EbHP1kqlxb4KrROi+hhF+QvgCr5+1b4opWUdYozOyUqCDZfm4eJT8cwzyu30fxmB4yRmeXIYLUZUFqZmYiCccbOkiU8eji1oWvQqzl4R+KqJMkoyCwXG0Wb3Yfeg50YZEMK/EytnL5MOx3sFE7s/jhbcH4fhsHNFpSdAfzc79FJMoPXg48OHqp1J71Al2g6u2FCsy06m20gHCTeesk/Bhy7tPnpPfXE17ytamxVmwz4IMKlwklVxYNj6kk6GWjAXPPX/0M6ZAuy0aPAdp89whtD5IlGFZN54AzXpjWj9Vtv+55at3qlWNtgk32+L8UEY3LJ18GEE1va/KbxTP3On72/PnHjHvmls6h5UYieTMyBAQMcMDc5+lLmvDOPrR/9rufW5PjoQCdnUmxgIrBwW6fbnBe5UayTxex8/eWHPl7/8x9v0E5ote1uYlXnQIk8PFfCb7dptLbq+/ftqe/51gvqwvPO8OVI+jeLCven+HY+u1ovPLIBm02j9hcuvbo+/Mnra3RinX1y7NqiSjv3aWgzByilVwhwpCyUmBKj1BQsyIwJfJL9lk1WS2Dfv1HdpIorcfKvV6rJSGeuMrv4C+jBcBBN71+E5dKzwZt+rHQ/00Ch4R454SNJGDvGb/+2kwc7nZ/5b7+Aiq9LBwCfePZZ73zuRc94Gz8w9V9/+h9sKAOSFyp5YpfEr7CwPSf58ktVAuCFRhOZ3QwLEFvoLFgYaGk09GaCZbEh2wUFie9a2zHRebEhYG3yhw+dyIDfgg3zxJIUJq0XJnj7giSMFxD/bkSTJWiXtYLnCzCelmDU5qYerBWzyiJxjFXJ1hhahDa90kcTZ6mPTK6r0VWbjLMuSYtMSjWBwUfb9lFveDcjmwf1Fv2EsnxyXFSFveEp7Ijelg9YDT/uMDpZw7r04YwGH5jwuhH6VgZkZiVstEBD+Th/lt8VihovSm3ci1wNQqmY2H7YtDNmEo2M8Rss2iV4MIITHLwY8JPaAMeoAmS5OrSSCcaLm9tMaiwKL0l8mgCGoZ8+zyyzaOxhPGS3K6hUWQcUnr1Iggob4GqSfSKNPbZMMk1lHU0ulNRb7MgB8I4S67L9LEBkgFmk/byS1LI4e/HFFiYzTNTNH1hUoSG2eH5EmF/NfDWpiM4y/PaB5+w48fgyWrz+io/IvPC0Pg4DtqiAnwWQsyjCNfYAMSbwIwl6tB/YJkD2Q3Z8x7eeXJsO2aRd50L91M899OXVAcBzz37MT1z07Ke/g4+Kf+pnP8YUq5EJdjsYwoTO1p0SvVrcNcAigo7gO0t5iEgTgFIDExn4SJ1KJoMAADHWdg8rSAxK6pS6rLNzMIXPuZmLbPD8bgezNbIhAS8+lX5xY3jZgkLUQ4GN8KoTvWDAnGcUQuvjgRMXmfRaS9l90W4w5EAdZvFKGDydxXVpRqaFLuGWFq/Yhh2WbXyj08GDpcF8tD2pU8T/lORMSuRJIIMzgvXGTsXZ5mJM6AOwCCUq8NMf0GBZ4G4jl7EHv3VBAoWBamdgNik6Bg5rBrikQB8C5Uw+o5xSiZhOr2PD2wrTA2x0sqXTB97sMB+MyugjmbeXzQhP7s5rItNn4tLm8ksgfKfRS9veBg/q1PZklbzsxCRTdRZQaP2pFveR+MTKn7axmGhMg0diU5bJDp1oWLQkXK0asl/QCI9tFMp9gbQPbYHipMV8yRPGuTqwzZYrmfjeZMOvipLs0tG7JlYkJWSyWcgJAbU6ijU7WWiYk1WvetlJvvG+f2q+fvbnfymqvia1SCWFNYNbR7d8FqGtjYXs5gkwG8A4HhsXnI/LNPhZcLiCGuZTLpUjMnB4SHl4oUZG+MSHewbAVAJT6d+rMf1CjQ7NufQd9RWz3hbmbISLyWxFHVRs4k1n0eEplOl82WR0D2rjhaDxkfygnjGiEd/szLQyOwyt/MgUX/+Lk3S44L4vIxwvn7Wy3TbsgE9ptN3mEyHh+pnML5UZC/jYYWoKmK25aLFR2Wc3zjqyhfqmjQc5VuxAchkR2zwwHQDZAT32C58nf7FN2/45vuGuOva3m775CBvfpKfx5J6LSvvQbG9+nHTC5hqvGd9jmZ2erVWT47V69WitHuYeAHRk4o0f8CI3ttsO6YMu8Yo+TzrLxw+Vjrs7Mrw+687XxsM21dMef6zt5unYBe3AJnh4cf26Wj/B+OIxB8ZqBoJjN/ABGZLpcRWa3D+BFDrQotUZ1PTolk5OSMIyBSzvnMccWec8dkudfMLRtXnzYbVpw+o6auNkPeb0Y+tbX/zUes4zTpYKjU/GsMY/s82lst7u7+zpmVsox180oJPLQ3BK3X/3KW1lzQfiACH/eRa7sBOQ/IKFEgzC7BQnZeYni2a75cGCaa7ocGj8n2+WKDlL9mQxMYFKdpv0SdYQ5iB4i2m8HMFy6caO2yexh0ksI4N01BFHPPWE47c8jSB/6jO32NChUe10WJWx0HpwkpUzKyZ3xllkRvkxJ0njomlkRNkLCwsV90CyEJH962KiYQLRKVlkECR8KynihAhUQrDkA/R0nGuq62iyMCKPV254m8i0jSgBhdS7BCX+mkFefdfrX1Znn3WSJtOKOmTdWB28frJOP+fcOufsE2vz0Zvq0EPW1xPOOrbWrBqr449eU7ffs6cOX1d18dPPqBNPPV67wf11/pNPq4PWLNaZj9pc6ycX6u5tfGmSiMnGPlgYEDIgg4NFtPkAHpNsL5cPorYPLBBzdfGFj6uNG9bVUYesqeOOO6ZOOeYg7UxPrJu/cm3NzHPTk8RgIyHEglxFig9tMDoIrlNoMAvGJAXGop2Jby4wmnQLdcShB9fJx26qo7ccWSMzO+qsRx9X6zasrKM3H1Xb7r7dD0eK0mJtu+sqLRN/FOem14uZq0s6eAcIT0pPLNGMjozW6Y8+SSem/XX2aUfXM591fo1qsizse7A2H39UnX765rrgcZvri5d/1bx9wmKHz87AJCdncjIwLj/wLQuNGWxHKzXGPeZUZdH+1hefX6snq9ZMDtfYxFidcfJhddBRW2p4Zq93Erfedkft3Hq/2PgNpJYUS0ZX75eoZsHFltY9LUY5wdIXxL8hBfOjFSy+ajPqe6ygYcfjy8ImnxNpFgcRNLq+w2Fn7h0bGCtHL4+NqGTVkmqdEizHEomJiYlhqrbBDfSpBGo8fRvZj3n0xpqc0OlpZr4+87kv/CRsX5vgHKRzHn/Wj1184QX/lVX3p9/98RpiILJEyMiRMW60RhGKR0blhFYRP82oUieb7FzYymmhobOp9wViCAIMbJcEhuptv1iqZLhOdnJWl1pSO8fzFjiioC5oiWZucD3qezY4bqkErElTYLkcslyVyA0dwQWf4CQLi11eiCygLnr+U+vvP/S5uujCM+reux6og7To7JpbW/v37aoTNdm23b+9du+fqnUrJ2rPzgfryhu31cGrh+qgg9fXCSduqW0P7qtV4wu1d8pflqrrr/9qTS+OS0dsiB7ZwDpPdaAbO7CHhTJtDyzh4ISfAfDU88+qW266rUb4W5m92+qoQzfU3pF1dfUV18rfMdPBgFRiGVFIaMn1+O0mWqwGPV0ncPUrY8i4FjuxrFmz1vdq9u/cWuOr19X+ae16pmbqMY99VF3ypSulVzIsWoc+UCOylem3gHRsOBJsWSxSRhA7ldjDg4SckLhsPvLIQ+qrt93tvoYBMd7VqcJv+xpCPCnbmTmyoWc8CyzBS/4LptL1nikE96c8QnBJAitNeP2FaM7oIuafTzjx0p+cUJkrkU1PZNcIDF/6DjS/5ECWeHZ+0GvQI8OLvw0QveTCnyhALMm2D/nwpN68bLxxIvdE2Qxw22BI9kYKockihezGA4zFTfR9h4MeL4aKg3VycKd2HSQst1TzSGJ9zytPr/UbNtSePTP1c+/+5Zj2NekAIIvORc84/7/ySc3PvfuTHsAQdLcsXJkFiF0NCwlbxlHu5YjYuxoWISYQbZzFThnrZwXU7jsMTzrgquMsT4zyfCVPlPLkK4/Zz/k3NFSfR4s6RI4NbsBiHB3riYFt6LdSobtcrA09XphKdS9O2GE8OljZYfVwMVmeZ2BYqU0HWowO7pkuKnXrsw6yEgscepU72GWqbihCKhj8BBI4ejsP23QtsPiLf8Lm08Euvy0M1IGLBpnBoowmcUFebMuiGwr44otr7Y2Mhms0pHC0tpGBmF7H3FsLBILeFxnAUDFIwxMhJOjUAK9xEUlMTGyFXih2oB7wslt5Gatgou6Tk2R8141iXbr4XomRyrGBHUPkWIjewBV/13OWNx1yEENLcfTlCbNWcMY0UcUvxxNec1FFriq0ml/YmV8PpNTRC08uxX2pqQUINk9g+e/JjxgGJBLyHtQjGzmyXSX2oZsb1Z3SuzQZ6fnXcu+jvpCEHF2y32MF3sjKpa+p/RrIbaX7g35yH6lQm5+eZZPw2lefWWvXrtOiM/uwiw7xG6Qh9nIMUC7+mjJeKKczgYxOqMZKQsAVOC6TPGlkODscPhD3LoeJIRhM+U1kkqSJB0tYYtr4NU2e4+GSrPELRzvB4NkXzjwipTN4O+bgkUcHM2gVTH/ywypOD0OoEmJsaYy5z0HQUO6D7fVZ3ZkzjuRx9kG/bILPlyLcfJYcd4j00DveMrsXkRUY9Pyfd74GQVZHit6TDHva1jby6GTgosNXs3OtHR4PDsXC/iGD5264jzKH7vi9dP+IkhwbyLlhKRu1lWSg++zKfRTTqfSZF38lj4wb2BZ2Z3elsmOqDAy9hpuGAzTYY5ccP9O1yeXSdpDB4S+l7BAL/U4c7A82Yytivciol/HbNkq49GSCio4+tgRK+IJzWwIsA1mG0U5OnIlD6wv7DLzRmLGJls9ZZAR3YPR2QJJ9CSSwE3wteOkH4iV+y2N8Q9OGpBN0kGEjJI3fCSLGG4k4qK148S1vP+cmnD+pAh1SkQXOfGHedoT9YffVYmE/wIE2XhAMkGE+aRlPlgzsthjx6+WTAqXk+bkgC4mdnNCi96HTAYsO2xdWxwUZParLp7FVnOEbs2DD2uHEjQSQB7boCO1FvMvx5IdOPNQxNB3XZCzrAMzNQJAMoTDZcoXhx775dTXLt1PBEQ8vPJ6wgiGXPMCjT7K5KYm+pss2aFAg22cG0RP8TETxMOjdcRmUttsFg1wg1jyUKCE/i0h0Rb4ResMHI+/46AZH6AXxhIKn2YV+LyDwCcagD03a5nPJBMIYZTqZQQMtMRQoi4ZKQgOrYfKv0zVZXMN6scFvdFOKxjEDp9y/LpAf+OLhPGASLF3UnaG3fr4pT5vLBmQgiy+ZwscPdc2IDnvRgy8yDANtV+IvRC1wU3wWm3AxvmNubkBDK9nmozPUJg6Oecv4oT5GvFhBZZGCBd8bLGNObfpEmeQR3fG8pMdjRbiBfAg97jAKJkpwDrTmiUpOIG0RzKWR2ho8LKaMT6R7MEVYMm+J8vjtfWS0tZvKscA4yfMYFSr2hnmJkqPKNumBe6fmWBEzbDMjQqNPdUlXG7Dg0gEcnfAmNZ3yj/nukwD83j3jY+jg72PXX+Z9mHTgorNC3UsnM6BsmAjGZfS4yHjyk8GAEpQLZKe4W0+pwHJN6wUCR2ynZNA5rJqIk7G+ZCHKDmpoe+CccNTMlNm2qRI613FKkgkOdMIhDsVZnFoS0EFV1XflsQkZ1B1QqtSZSKK1TdCDo458QAmkvxzpiYZEZLWBtJjvG5nXskXjhYCMYcoefCjkiAba6VzrNQw9yvDZpsTJYxCVlFBha6PxrqjnQTyy03OdrHrfHWSBkQUq4zP6w9ezeRw72tik0n5n8Uk9Cw+/aYx8eIBRR67P6OYXCh3opY1O2cIu04sasWw+Z2BLhictOGxnwiYvKs5MONuJHMda/PjmtjL2Iss2K3uswIO99JfaBBPZ+Nlssv2Wm8y39S27lX555ymYkn9yArz7ER9NajxQ07NIW79mB3BsIF6KP/3hBazJ5tIXRuqDNJgzfjd9DUadiuUCpqRCUokxSh6fLDRAwZtPNmkous0CMpgw0Lf4KLF5aDUfU4pCMpDrnZD1evYbC683IbpM8Y3oh0lwDBINK2WyiNljQQK1TvhG8dKvvhvsYKEOw70q6t2/WAZto3SykVqg3LEAMBjnySYItV1QnQA4C6zpJyADRW/Jp82iYRnh9mAmjiQcZ5DBgH1Y0ldtH4VCjmU4icZnxQwm49puzYuIbZEkFjt2Jdal0hME9gxefLM0D15o+kQXEYNccvpEAz9YeNABr2WGzzLN2xdFlToh+NMKxFlk5GTCib5NLk8QyaTeF7HYF106RL71Coactghk4WttxoHtQSeLIE3igJMR469QoEd1eJEXvcjAB3jQDT2+xDdi4cXFNCoHC5Ha9qXlbo8m78K8dMNuPcQ2C6FjbP+QC09kq+K2GtbpG87IwifJCBydNt48xvFSmUsNTBWf6cFrEbRcZSYmcC8+4fWJiQUHcumyPfYDQcrSk8VTtCFqJmJv1BmMXPwUHSfcwVAVUhb7aEJlnoymNAybqdO3ejHsrQnb1QAdH9FFgzkWegOV++ahyxpkCiUvkmos2aRkWvGKkar/OeJh0gEYxjPCLFKXOBhqgrZbYQUjefNmmN8yonWEtJnGnqpshvTJnQKHkA1NSuAZBESfBjBXJJuCTkpJioWp8Zs/BC46A2fQQZKdTGQtH2ShFSGdSoU6RtpAdRF80KnuZx1UZ+DYbvlt8fxwFTKVOj3ZEwRO2shX9iQkt8EhpN7KnkwMSAtBM5VGIrjryIFXWTx8x4iBzXMlliNc/EWePJUKzDLcE0y4ZRO52+FJ7gVUudmqQ/Q1WurQD3Y3LBBeqBrcsuFtOjxws9ipsUwW6OhkIeLGaq97UrbJEtvwacCujF/Yilxd5kmPZaFX3E4+K3d9ojcGOcmOrYo+/pKIJTaLz/hG5ywssqhbFz5gn0rZkof78En4bjtxVE7weaMHe6IjfYFOYIoT44cY4LN08ZyWFOgNMzHRS+PNC1STY72i4WTIHEQL33372Xe93l8/wW7Uzs7N1Lve8XpfEtsOTCFhKgcDLNVSvCuBTPYxr/vJo9MJoba0qmTuOFZOKQftAfyA6telAxadeUWaINAZyMuXD5cmI4kmEw+QbxSrnoUJnA7qDSY5wfLCIRobaxi7FIWLBak5z0TmvkOX74EMvUrvTlQCI9Dw5Lo014wOFqIom4xs6yILObQ9OFRmQAlHB1uW5LqT0REc9F6kaDf+JPiJCzajKzHy2UywGEJqOoABbmUWGGUGnRFJ5kKPcYJTYodsjA2UTGZ8XLIFoT7LQ9sGY2KTieGBDovM9KMH1t/o0GEZ8ISeCeWbvdw/YaJpQvihP2Um+bzvt7BbUBsaFgGV7gf40IkceNpE9SQxTvb3yYNeGdbtCH3a+O5YiN+LMXT40211LFVqzLnEZvqklcEnjr1frKMFwpcM6rssgOlLx6/ROd60kUXbJRndKZe+B9YuY2W7F69mT/qrZejwjbr0esGWHMajFxn7pKN0UdExMB0Z7/lRtiU/VPE9TZIfJlXmsZQffvOv1M//1Bv9gOvc7HT91E+8sf7Lj/9q8R9s8PRxrKN5HSe18j9o6DA0454qqemxeu9GGPfwDyhcw0/XGj13eF16t/DQ6QAMDZ5B4Hsa/M8VU6sbhQLLkXBfarRgNF3ePOS+DguVGlyTqT4sCm2aLBs+JEHHlybNCx+lKnGZo3QKbx0ONqoYDDho7aDpHw9akqXZVvG7xPol3gwicA2GLA0IT1QWyDaoGKw52y6jpVzGB95t5Qwu6DHGJErQJg943WEkweBHl2UCp4QsMJfMCaGS8Q05ALGTWHTZ8dMwD/7wB88gV273IzKxJdv0bULY16a3yQ0vivskwr4O6zYCoU09GV8sy7a0OnDkoafpsx3YiKxIbjKWeGyfJoX7yDDEL+GgZZghgMsujwX0KEMceQo7n/Aw4ZGNft+Ca4wuOESeAb2fzN/GhOo9tiwGwOJ606ec2wrK0FpeW1igcV9msTOPdeUp45xwaUe3eamH1fLh8S85WK54kKtx279Nzrfvf/Stv1I//c7X1Tve9vr6sbf/D/+bSVL0eU7avqZLmRpKbI8nsPyAxBj8pKHZBrx9Ukb2Cx6azDuS5UCX5uADqIdIjaSl+UVdHmY1pwNrVkKk0Ha2cW+jdE3n7R1yKdpdZfS4umLYT7+w0HK5NcRzPKNDXnm51ssv8wkugeHRQR7kuQ4U6G2H03mqqY4tgAg0uygY1WFDtIEnCNzvcRu+VCybOjsDa3JMqVGGJksscjMQ/AyFLyuir2dkeXAwmcHDyxnMu452U9n6YrsHsQcyHc8Zn3rO/L7Jx2CEb2FGuulo9GSAaUW1Dmz0OGeLy1lHbfpBFaGUmZjoEg0TaxA7MVH3QoIcbLW9gg8mQPShoA82YpCZghz0UDbezmODlsOjizh2Ocn4R2yEF52IlDNxHD/sINaelIy7tEOLCsmEVvDc10NvK7yQNZ2izc6g0fnxfunVGPajBWbFR8YAJXGBDl7xAcGv1u/+CdWBX7HXP/kAHvuh7XZJnu1X2/bih06GdHv8Fo4dH/jWjuwWD9sQmH/eRfGyk44lhjMGuq3iES5XAcyf8PBt/J9452/Vu376N7UI8TUE+JUlP4tT61clfyjT+k4HzysVMYUDaC7VuSKRHO/sRStK1QWDFkHtOEii7WuH6R4mHbjoyEg2KCQHhS01nSaY7cMJOyuDfLMJo1hsxEc5wkNIWlzU9pPJ7aFBPgLnVo9pvCixoxK/AIjrN8qyGqvWgpG4JHCA3aEOJgNmRgWLBK1MYncqPnhgESQ6OAsDtqOXj3IzMRg4yI94bjAm4KIjC4RS49CLCBKdoEYuEeFpHSLdlLmxyQSHG1p8xL/+iqA8y6Aso/qizcDzwPIAZgFr9pd8xUcGI9v67heda3nia4M/gxd+suxqfnnxYcJweST7vMsgFtQHWbzQQEtu91GQ5Y/AReNFEbqmw/cNgIkuH51LPjB2NNYHTrrAWYZgLIwsFoyjZpsqehNHVQd+pD+AgJcaBoH14qv9JptGOrWo217sRj52CS5pelFXch+JXjknVHTEVm40G2e9wPCtfWqHPcJ1+/MJnOqi5QljL0YN78VXcO4/+dPg2XYviuw4iE7ZN7aVqON77osqK2GxrzJai/HhQja7z/VmqrK48HE9j8/yYc8Ycw6Y/OWZOT79pQQWMSrNIzn9hjGwJgu9UAXf4wwRYze2ktIioWvJHv5dBF/8l9UPk6AbpEUtaXMeRCi2hfKCqcFDfzLC8EwcO6yDBchy/npCdmZx0WKSO+CiMw2LDnW+k8Wn722FFm2XAR8OeKBITv+UZKF9JEdH2yRgVKGBQ4MBgEPRz4QgVA4pe8HpKzW0QvZJkpUfmiYQh3m702ZlF3/+xs8DsBjLHwJseXSOeDDGykgqQUlWHoyO/5FFKRgLDbGiIZs7jli4E1nILC5ys/XG3kwKD87mPIXbLCqAnINLI7bYZ0+CHgNwxFaZtndPsKjOgmFdSxMqdclpDyISOy9m6Cajw5NJMMsjSyU8TXY3K3bgkhvms82tbkY7gw/KTGDkWpbayv3+YHaZ4Y+N2A0bfjUdIRUfRqhifcATz75zySMiXS9vDmkLraxSi0wWDulCjnjMy0KFnaKNneBFO5DfMouPF6qGg4eX7OknXXzHv+zuuORnfMgOxgd+2S5llTx742fZ2uIyPKySx1c0pvy9RvF4fHpIxR/vWJQt0+MCu+O7d4Xo9XwT3nqxqenlaN0A03bmzbg1ner4wxjn+1EPk9AwSIpHLn3ExCXRoi4L5/cKqAHn5G0KxqvQKsGLyyefrWVQhxumFYXJxac/wyMj3gXlcWwFRGL8l718ZYIJytWWDEeOv+9CkwC4lk6i1V9ZoWVH6wDDFEAGF3w+i8OPTdAoEP3jQg7BQU5wCZfVu0Re/JKtLJ7Aye409IJPbpw6SrdbiY07TAqoOuvAwstZ2QsMMRDMtrWc+EWHSbHZWU0PDmzFr0wSb7m9+2GgBp9FoPMpDo3PixdiiZFpGdDa5eC/633gQdRkGwe8TUh0wYsM+ZEF0EItx4ua+omBvCQjz9ZEDpcrkiM89sS25OwOJINJ64wqcKqzU2l0vg/SZQvjCS54tv+xj+xdTber62mxG+w27FPrU7nRpkxkwNfoTQMGOSwYLD48yCicFxV2VaKfa3X/+t7MbHDygZxYxRYvSOxwVOZJfbJ8UR0a9Kky0BubsC625qn9LDBZXDKHIMuJXLyMI/PP1fjYkP+Xf2KSvz4e8ZxcOTFeK1dO1KpVkyonW7myVpFXj6k9rryyVq9aVatXr6w1q1fVykm+yNpi5BS7ZNRSm6ym+7mDHyJlhrckp7QQ45xcVrBWzHCGBxEZuM5FAZODnYlvGgsSWBYM6ihnseEr7v7SpyCI8fe1mMgsTCrZ/bDzsQoWHlGyOHT7mQPuB5xLLAd94vlhDuGYaMqZsAwwMG3guBPUscCdlwYTfPmHzXRo98/fV8EXlXleRy96NzUr9uIhWcQCUM4sgskZU0EuwgxmNQQwLy2aXjgTB0QbxuDSoMZB+HJGwl4VGvAMWN8496IiOGd3T2p87QsHPuaSAP20+44nCxIymXipexIiiziwOCDb8kTPouKFZZlss2OD2uhw2WwyH3Rk0cHOZG00zuiB34JkIvKpmJdLR3TxD6nYC03DS65EuZksTcourVulY4RfafNyzICzOHS9SlnwI8d2KR7G0Y/40GU0uZbFYsW9HtHnYVFkU8ZHX06x0LhkEUJOy/inDI6+jn2oRH/TIwD2oj8jBZuo0Z6vEXYp3qlkXHEiG/LDk3wtghNax1Mu1MTKsVq/fk2tXcuiMVo//rbvrYuf+5T6oR96pb8JvkoLCovKIYceXEcdeUgdfDB0Y16AWIyg4cfmySu1CE1OjtukHBiwqXrueB5kTOMLcXi4dMCiM6QZitN5lkAAFgR+o5xndixQdU0W7tVkEmY7R50QkPITmuSk3IxCmPgxUDW+km8qzVDWGk9u4bghloeFNN14GE11+GxLkyGgSuXeNJJq6ELG4IMGAjdNh2QDJNb0kjPixYWJLxvsoEgIIIXqWRCwXXQd3Xz0ott84WA/eLmENzExH3ZgTx/MtmlpUGIrdL7R3r7siZseiUzAtrj0XYYz/N7eM/iRiyxKtKeNXGizqCAnvJSmkng1YpfJVYZUdLGBuvvFNMiKbNq+3OEN3Pgup9lH2/TAspB4l+Hc2gOZTQelZWI7NqjER9Fnp6Ix2nYLS5eXOtAvlhP5/X6S7bNAwMDYFWFbZHhx56nnZbHNAossYFpAtIOJb9yvyO+I98smdjf8Rcv8DG0WpsYrPmQxn3LfR7qafcQfv6LDhskOLpXoFVlkG6BjEZkVfNliwyLDpZXLdklFf4rVtzL8Sdd8jevqgl0s+Yd+8Lvqvb//V3XyiVvq3b/0e3X6o44Q3B3r/4R/w+tfUJNrDq5NBx9U3/PdL6zh+d31ute9rNZPcm8GOhYy2TlIPW7K0okL+OAvmQ6PuXy4dAAG0RagoxcWObE88/0qdileKGQAuxjC4CQmxU/KHRYHsv9PN5PUL03c1NgR8Q112vxeqyBcS2qSWh4lnQM3B0rGDjpoSFHvFIDuNPiUBzUOZuid2gOjrIM1cwkluu6LA4YZvAgmPNITeZS90+loCzIOWX4EwFkw8eVMGv890KkziFR6p2DZsYky7Qzw6ERWoouq9C00tBnUyEGuZLaJFF5l4CxGuizuZ2H8dsxa1sFnXfMt28kAZ6B7kcP2Vvcljl4YE1roggdHz3T+QV3y3YbXukTfdXsSdrhksKh4kSBn4tou47APuOSCV52Y0K+c2a0LAL5br+jET591eToEJzKyxw4V+0M2SaPHzjbG2g6INlcB/XKJDx6wh0VwcCkle3OznO+jxT8WI/tiu9uCJlmMj+zUEh/3sUaSk2lVMs4kU0Mz41RxHfZiI/5238ZjRHVYPfqbP/atLQr0ET/RsmPnttqwfnWt0g7mkEM3ehyzcLBA8VTzwRsOqsM2HVS//N9+tZ733PP842mHHLJW/JGZMZm4De4xoQU/6HPVE5/8l//DpQMWnSF5aFIFgkshfoTd91twkLo8j8MQqQNRbnKUynQxY4Bv6rFL4ftDlHMylkUFe1HJ4uPvpEi4rqtWLPARn7LaOAYdNls2FTpGGqKllS24CQY0vR3edAHtdDIkSQqyAuZkGLKwU6U6P/rEh0+u6227JafZYfvFwwLlP5KXGx4UwvebfxlMom2DLINZuQ1iX/6YJhOl34ciPpk48AhGMOho2FhIfJaPTIVAwNhpUwXLpYbwjg/3UQRDvgaDJwkl+lWi37xdl2mFk/zsnvrCILza6GexGMhhMWDy2Sbkil9weAeXg6bFFrLgTZcdwl7rhy52hc7OJAbAeKkODz3n79J5kHR5Ta/L6PNHt6ovT5mU1CIr9nYbyMj0qBvYENtib/DAJV8xHexqHN/IUtN62QXZJ71YiKAZ+K2548ssstvYID3E1wsnOwbGEnPOM8aTPZnxqh0ONnsBEE702NrnZBKxVGFZK+qSS6+vNWvH66/++kP14pc8pz7xiS/A6IWHcXzN1TfVrl3bNeeH6//60e+tv/3Qp2v7/Q/UNv5N0iL5raL0hWeW7Ygexqf9w14vDuRux9cnlpRB2nzEIWdtPvrIF87OzNelV93h38nx2VtG+6YwJbsD0frSop3Z6Uh/XYAGNgDiWZ1mgM3EBsH8qYmNxizV6STaBjDh1JaMOdFRaiw0GUIL6aC7ET0cTOK2a07GUUKvkoDJwtjpswTbwCykYLMbRL6O7kCol5KDbSeQiSxoWXwIog7iN8wUlOIA1oyFNfXQOeGP6yjvMC1GEoq9DeCY4rtt4CgQA9gQZGAEOHwzrslSCiZ0KgYQEvBUgo/cwLoeSKAzf4LT6E3W6jIQFBPXaGwLznlQH1jT4MlU7QIJkJKbhiM4jX6pxYsJDqN3Dip95qU0Y/YMVBNydIQOHkOo9kVgAKMUDLjryGy+pBPSVmZzQbsvWJQyKjGwPhOoZCFYGktZuNTjkCszJiQOUa57pIuYExgn+MyzfhnFIqUkOFPLO2qPE+W2AMFM36GEv5NZtWpVjUjGffdvrbHRCe9w/ulTn8ufLNhG5vVQ3XzzHbVnz24tMjvri5dcU/NDo3XJl66qvdORy8K5a6cWINsXHZkFGN/7u+qxZx5d4+PjNT01V5/7wpce8pcDD1h0Dj/s0DOO3XzUi/gS36VX3KEVUJMKp9WhdD4fbGVxUQlcmc6VbivlMsNOi8B1DwSBKDFQjXSIQuUzTIenpBOWFp7gaZgPHLQcBbYm6UezoR1oCtFHmGWDoqPSgSoF8HNEXhThVV6mwx1KleRVXBosr0N7yZlHxBmBASmZtCVJS+lAUVG2KB2i0Cnmq60KKMixFRjyPJiZYB4DgtspeNxs+MiznyptGyIBWy8ViFUgo5Vpk6i03G0zkWQPYA+VObZ+aHwZjKmh2pPSTUobI9H0NXh7a1XxR5VGziS0N25LAziJti4gxMs15PmoQ874fbylDk2TAx0TpdWduk54OkKlw0zJOJJc62o7FO9EPPXwNWf6gU6VlqeDd0r0mzsPICVjJwsY4yfjQ3XaImH3DD7jgAUHehq8G51gEHvXAcI5+rGP1769e2uP8r69+2rXjh11++131NTUTO3ds7f2CrZ3737nffv2m27PbtHum6r9e6cEn/I/nu5rJfqRTKDjJ4+dYIqhai/UuU843n/EODU9+7CLjl1dSgpmm5j8Jk4PAMryeznBkR0sKWZbiEIGVbb2YeOfQLVbFIwrRkrBhOMXAdn18u8PlO4PJrWQDlWTx4LAts8N6cs9FDoJaYGlM8UlpXkaFZvNYBLbIh622vgR2jaQ0SkCvwT3pMBwWet7IhpY/SNpPjbuz0TkhiO7EdWR6QEgebYPGZFvW+H12S+lt9vkGNbNVCJuydjotglcte98/Gldhsf3vmVHLoOegZYtPlv/XF5wX4StvFkTTPN7kCKqi8zBBWb4RIFrcc9w4+jjBnOGv8U1suIU8wEYeqDzjXraVg9j+pq6L0Xm2u/y6PKCWLJw5hGL/GUKO2x+lJ1/8/QnopgvXsdWcnySkoG5t6VpydWr8D65+Rkj4qE+UJz6pa0vSwQPMf0dvBqOEiV8Hl/E1zzsOoSCj10p9ILz4QjD1UPWMok9cV9aOJDXc+9vNDH2PXeYIJLNpdVgYWNim46EHciRHQRTcMvDd8OxRbHrsgU3HjrDzGo6x7jl7NybnWRkGw5tStYF8wseuyXIYqEVjuwXYPE4SA+d0DNIQ4tDWKOaTCAACqRbvhueupMUsTJbjYA2RllTIJVYK7jkEL9ZTV8mg/rI2bFJSL3weHII5gNy1YGS4QcKJQdKkvUpuLn+B8Iw00BxSRAkXIuCg0+pYCYm4aedOkDRUEqnfVTVIeOtzEDqiw8d4sGNXJW2h86jo1VNGzkwEoXoBZ+FWNmOCkhdg9GL0Bz3RHINb1kIxWZepqMODmFEhVL0LCLokTx2pRgBPYOcSeGgskgRD+y1Pr6FPCt9Kf2zEP5onRyZuS7H3x7DWcUrbcsFZnhkGiY8cXFsjMMfZWCWy0fM3Pvg7375US/gsmF+SnTccGy6xIF//oBBgys7asaZdLWdJE/IBqbxwcBwjOS3xpYXQ8aRSt9DsX7lbiMl2QOy0beYJ9b0DRMiA5oF0DejRTNEvBuNs+MPLyyxzT4gW/TuJ0rrgJUSPbKj6ZNRtqN/4dj3d9jxmFd2yM+caCFNvI1QHaGR0WS7psT1/CBlDjoejQbdgLtYy7MfwKWDnAknFGMvOs3XeQTH166fNJijyKZmn4J7qLTcShloCy3QnYoQnKSK4azArdPTaUhO9iChzWKCjdDLWO+AALfMGdpq1KGDZx2gERyeBAgdccA/I4qAFgDu5DdB0QHKpSsaX8HZeNosLs6cQQUSzEwuwp9SPNxvMi+ygastObkhGRvhM9IyqUOrzlLVMlU4DrZPWYMpj76H37Ja3fQUniyiVWlfWZXd0RCIFnsi2TxYlRunmeD+1IcBLV7rhN6+qO2MGEpw1FUup6euksU8udUVS+uRXf3j4diZG6H+pAIY9vsTnP6RsdrgJBe/u3zrF1/sUaYUvn8cz15haDiD3/7LWuy2TsfAEOE13vi00bvvhrMOxc2CKRBuZ2UvOsINvSeuM9LoOzMIj234w0fULIBk+YLtzQeMhstyyfaPLDhzg4nbyuijL8n0W/rPPIqPLbI8cJgDkjoLvbEQCI6tNLEBuDGeK64I6fGnRkqlRue26o6hSucwtcTcbbTMYeMSmywOtIEy3tOnBrHbaCeGfkMbv/g7IP+hny9THjodgJn3jBWzhVqmChxR9t10YILIAQw0mfTxN8RmAO+anKQpHNndJB4P5uY4lzxwYTzdrnFnPodP8gg8OzRuOvlSD9LG4/VQAfAigj1S4hVacqGwOXHFid+ZQQETAS02ksBacwaTrWAhQYL0eMsNjYLswWB8dKEHFM7hi++vtBhQpBY/3aKDXOrtCYb9otWZG4s92JngHoxwSi4li5AXImhUegcCXbPBdmADCzgLGzuM8HtHJHgmjGAi9ZmQQM9TkhGrdjtRsEOCNguF2shijNGZqgO0+45PQMk6IMed3mRZLiW4pg/9xis3Ok9AdlI6suCQDNdhebaf0Fo3MrnPkR2xjZRB/fInJT40eFtgRCgYhUr5ipw2X6yjX5JiN/Yg123w6DU/cJXGW5hLLtfZkPnej0h9EhZO2k0WP/XCjxBIvfgkwZf7uOE2Cw51OGW/aC1Ftgx0O8cuEr7iHvr8gk4lvrv/ITKPCuwY8BvjhE7oHS+/wAovw7xz9ckC+0KZ+JgiYhjP+KCXd4n00cMkjYKlND4yLq0RihAHwZKkoncaH6oDcie0JDq5Z6W4iHOkrMRqO+BUKXFiyXgH3oEwgcYqdRoJoYCuYQMsgwVAL9/hF47r/wQReDqJrBGT3BaWpMj0JRoDoMG8GNImWNSBYpdtE1xiPIZVhxeC+CO5LBDYZdvCI4GmjV7oW6mFDZ6+kwDuTm5n+HzJTnDvpMQDDFbiLZDttiHKyGzZ0ZROX7K1j9TR7dg1Wg8esm1ITHwGtz+qQ4se6sTCfqmNLJMEb5z5ej10aKKtw5J8+gLaZfrsm2OHPdBjfJIHNzTYZPm9xA74kAFfs03B8SAWvp/Q+qun5X2bnQxyEJf7Xf03oSMzuxsvSqIJDPuDA4hey1TLk52KiZEhPtXdZ0LkskhwvXyyEIxLOO675N6fmYNTcj9KRl+E6DvD2tEcwHmrRPIA7oo0STn2OVyUjk3zzyTMKUxpc0tSktXGZuoxRLToD33armjlUCWOK4GNHnnmzLcRHi4dsOjM0hmRniShKPG1JpPeDerK7D6gNT2T3ia7YwElwDK/GeZAkQSnmiCoFLHDrQYUdlhvOs/OWr4wyDFNDx7hBga5akwIaybbkrDRAmU0B9ogsFl8bZBABBiZwDxAMcRtFR6wgYe8TXT4mFB9kHpAM0iDj5z2Mi/WMhBVtU61BOv3JQa7nbaQxVb6RThNNkwK3BIGr0QxGfl5ZL+VDDr6I8zSkzL0lIIRhybTONodR+lZlLYzhePZZQFrZYe5uayt0v1me/AFmqYbGrfDY3YfUjqOLf6OkWeUaH2APyXyHX8yC4wWYV+uWoba9hMZbeHCFk6q1JlgXhCbnX6pFA4expT7XU3PuWY/Mvt4FokzbQ9ZmsjGLsXQMNqqeIyaXHAPptjGxDdno4ltgFo9WOHaqRvkchwnM/O3uGAbcVMcPLZF50UpbMpNjvSBcxVzxWt71Sb78gtDlwONoD+xm6ZKX1qBeOh0wKIzOjTEY3w2pDueYJDoBBJKyVHgoxiMc6DljDrSl18eJEZoZ43cSOhJQ0Bi1fnhDj1VBwuA3gKgzmciXtaFDnDAuNHHk5oEUROsT3jbHZu9SLrDI8NtK1IbE9RJdIKAy/SA0PRl4tpGwc0fO8MoOYJ7wFH2y5u2QNtf7KDuHkaGSrNHh/1xnHpd2TJaXSXxzKKGPM480C/BnaFvWexWS8WTj+0uN465/+LJKFu9IJGJGfzAWaCWBqZhxNRw/Ezdk5fSC1qXSQlOMPM1WJPnXQX6fc+HBafdE5JdIkqYLFu64eu2KdP2wu4+0KLQZHoXYDvpCvh6FswZenEp5yFH+gwYmfGoSIrOl9jKPo9CQ0KodA3iiHZoHV690NtebcoO2gcuQPGNvwMmg7AM7Guy2MV7TELO2Ec2floIE10Fg8apadPBu62WU8d30cGA2I4XuWPHkTg0eAQlgfPGwgkZ6FObN/L0Ng2rrZKvfMjIpBojiz8hHBkerWG+VPkwKZQtPeFxp7/06eef+77de/bV7//JZy0IWaO+aZfA+JOFkaxV3RjX9SKofuhOGfupY1w+EfA75PDhtFpc6kcER2XheofMeTIN1fTsXPGMkmLqe0G+f6PEQ00EG07qBHxeI8f6/JYsvfJJCDcpuTHN089iUNvmow9hHglNsIP5tUl64EE+pWWJXu3+n1k2RIlPlDx2EPcQogA5dq4YBEBtrE2VCi3i4KyB4AEDikBYH/j00ZIgURAg0HoRnYjrtSTkcIz/oTQM9m5Ap3d1WVsprdhn8KBCUt2wtMEET8Y2lQYmoY8bkNG7PDU6/BWqiyAWXbIXFL7ZrbHiE4ljAooSz6Ayk94IkSwSNAaa2Bna+KS66Tu/1SchFzh4HVy6P6BSQr/x4qBuOeBBNhpS1ysyLrNopSeAqUQwMBR7IVEpUCihQz5VaI1yk+QFBYgQIYGmY0ngl1LGgF6MW72oG2ayxjtgZz6psLwlObRY2H/g+16ruTji53T+68/+9wHX8nQA8ImPf/S3PPW8J//lHi06v/X7n/LYZcLyXARPNULsxccGZSEiZVKLTgx+0WYyqsTCUC3RYrCDC8z1RoeXaoMhzgwPzi6zc8rCySfRKTPRtIXLIogM2ARrOD7iyhcns0iMaKHh6wqsvvlJjeHg2sKBCFbo+KssWB4kZIFJ22rUAM7zIpT4z0+7Gt7tUd22YCowyx725GDAozuTAcEiolMdishmABNHR0Ek7BSwzWcwpwxAFj52FDk7SS+fGEge9OD6RA0tfkoiExPbZBd14oEtI5KffxTgt47aQi4+zALPIspOZ2r/VI2Mjtge5I2PjoW2+Y8y8wk2NsLfQhtiG4Cj20KV+ALk6ChnwyAZsPhMrJHPbkGCsrYakzgiAF89VuDtqcn3A5HmESUhcH8AI87EmK9G0mTBQgf9NJydkG3Dd/qBWsYXfYIvIRAUnOIRvOLFZJUeEkfk+n4ddfWH/V6eECDQ0iVJE62aLDQuYyS42BN5ANDVryYg968UMibVxleLt4zwOnVh+ExD75yw4Qmd78OYHOhSsmYfSMFwJAJJtto0+SLsfM3OLtTb3/Uzy8UM0gHAJz7+zG+54Cnn/OXaNWvUWhoAmECAvaK7FRsoh5gQqnT10Dg+BIUCDIMWoOSBx0GCFnpyuBPIBA2Jg4CpnhtTDE5tt4UHBx8TdcmNyPGOhCwcOxs6o9O5NN6kTpGF7qU2lkNP8hnA/Erawvh6vhEvtxG7iJlbzacsJKHjErPtTqMLmLKrzi22jZeYMbgpfe+rxWwpdov+CkbXaajolmxakkXy9+BSi0J1HHjbhg4tRD15QtFf9J375etlLodZHkmoLnNgi2BMREj8I1EsAAJKtPCKEV+PEd407pseCVgR6KrhtKMXILIjJDBAqtNXgANpfLSlGz/bGMQKJ+IJPzBsD9S0tEARA49hw9uhNc3QmlQ9mRuMhMwmSUfmR3SA7rGEk2pv2z7ZybjPnOrt9DXcA0vFE7g8FCj6VaFs9I3SONujTOraOflShy7/TRcZvDo33wvzmBAuC9ywFxmkcPLVamHcnBZavkr1L1p0znvSmS865+zH/tXGDQejuRmNcJEREE7JevuySa/+Eww+G+is70EkOfk0ChcACNc7TAY7CKr7C2/IVeIJUqtQULtJ4QenM7cXHHA94MAzcMjQUi6HERxfBtEWv45aQCM7CxCp88mHhiO51poUXNIhj7qvadHHSwCsJCwsrqFpjMZYQ3BuKWEPhV7EzZeXIo2tkmO2TAyo8I064eg+elcgWh6bsiT547mM7CbH6lU6jO4YBgu7mYaEFib5oxC3hRX69B2yYDY7/BaB/AZX9gAUHiQTeqn/BCXGICnilBN8JIuhNH2StWVrA2GA2OkisWBXgjxeyLAEkfbJFJuwp8lV0cdpt8+ywKGuqRkk2lHocWsavdwftJsdsQdCEwRvHRSxBfsQR5+5AjV9yUs+EFdevJGXfm6EJFBdh5JmkWWZBnr3i+YS+lQn5PR/I1cRO50shl9T0E5PMtxfkpdFiXjAzyUuZH28hRF9jGw+FKL0fDcdVx+ixaaQWh/9ce/dW+u9f/YXlvC16QDg+eec9YLZxRV/88C2B+qgtast3M/TODhSonraSw65k4WPgfFWrVbm0APtIAmViaMAertPh0EkWhqizR/OAzKznXN7UDYekoJ87LHH1/XXXVu79+71im0lkuPgqAVp7CMx6Bpvs1PmuMOQaRNAqwI2HyESeMFjUeRRKvfUbevJkrswF+DR3bGhX6oFT9lFOVwy7MjDNtV+XdqQ4GcRpsSuXNYwYFRGuIo+MARXPDIQ8A2a8PVFbWCHaFjM5rRVn57muzYzNTU17cugxCUyXeclVk8Acydx6coPPU2MjdX4xLh/BKovgowb76RUt61i9Kgg+NjjlU9vyUfHrHddiUWfBODsizDQxEdaVYcdelht07i9596tbv97SvQQyXa3kst/O6wW7b4j7rF2HFp8GQejI4rt+FiNjY2bb7C44j9hbfwk80OjkruAlHQCC0bvR+itnzpMWkUgo4SXlcMYv2NPjz829nlGGz50Gy/eqenpevpTz68/ft9fW/TXpgOAWnROPfa4Y6/9h09+zsxc87tj9cJxbOkLiG8Ws0Cw4MgBTPAKihHmjpFOKv3dDNHHgeYMcJGYz05gtJLqdIJ3OG1ysELjXLabrLDaAanjRtUJhx5yWN122y21dvVqYiabuSxc2oVFaAYz680CsDYBoBHGiyBnRJ99MAqt2Ey7+ULbPObtQwk6wHrR8Y2e5DOAcJ5kwuM/9jDhV+CPxPBxOTD8cVJdLJYwNjpWe3bv1sTP77Nwlu/3XqwUTXQMxFKRvoo+sO4Lxcg/mmYTInvgB37q7QFvPmyUTdJhVKPHRgYA9PypW/pZOsQ3oYkAUX4Tl74So3DcR8vC1hJ2Cu5PtWhbF5GKDvezx4Vbg7FE8viSPLsgf/qHASMjfFIy7PtMKycn3b87tm+vlStXmd+XDMQaXsnANk9WGTA3xxPq0i0wbSpQYHMfd8hmPHiBI0bQdNplvG3oBsZLJWSMT/qHBQZ4PlTRq7XpE9NKCOOVPDMzY7/40ABbSZMTK43j5zSAYTs8LOLYhjKuHBgbyLVvevntop1kMEopMjKOwHsz4FOAGkq5zym7BM9JDT/DTBchh/hyf3Lt2jWODTJnZ2f9xdI9e/fUCScd/+Hf/4P3XWymr0nRsiw995nnfXb1unVPQkk3yA7SeY2ctjJHfwzaBq2tcnC0VYHWNyplnNTYH5zwAMJJs3CG88K1mE+qkGgUClRZIUfm2D7Oz8/NrYTWSoQb1YQcGx8VSYKC00OLC9NavPaiQ4vigjrZ4cwAGVrQpPIswAtRaHQtLnjx1AtcTMRGjwZdrFqbB7vabbYnica/PcTNcn+ipr7max0MckbT8MjQHIsEXzbk+mXF8IgCJVm2RTHI/9EoZZDLM+uLLhZ7xpB444AOXBsJm34gQAN7CJb06kotCwE4d08bZ+q7eelcRHd+WG1Yhkr4IHb+n9ScSFTTxOZz79qnnY6/LCpb+QSzhkZt3xC+xVIPNPmpEEgCIBW6jI1vCLV/8t01AfQmVrSJsy31l5uE4pmaGl4cEf0c8vSWbZp/Ep9ryRqa51tK8/YViAaauoygR7mWi3lNctx2WrFiWCNUcsWBfo0A9m4ad7OyHVuH55jgSRLTbItFSsIvNYSmTRIPLy0QGqBqGqas80LQvgTmj3Ln5wRMe15tHjQILX1CG7Y57Q5mFETZsgDeC8/MzMJMv9HGE+fDQ5oGDApOQkMLt95y++fpZuYYO6E169besmHt+pcsjiyuGK3RWsS2Zcm2tqRThQ6MORK7p2nGrttT2VRrVzXm9v79+7WDVUwW5uf27TPKSYvbQJ7m3+L4+JTDMDa2afrSSy9dRnlgYjT/u0+Hbjzo7xZXDD17TmeBWWUm6aZNh9BrmZMK/HRW/7133nX36nA9kh5J/7HT2MjI4tq1K1Wy2xyqicmJXbfcdvu6hv53m/7dLzqPPvXEi3Ut+7d+VkdL8Ih2OKtXrdHC37aYWuXZaUxrMaKuS5Hf/Ortd76xsT+SHkn/IdNxx61fN7t/bMfuPbvq8MOO8I9yrZyc2Pf5Sy5f1Uj+3aZvtOhoEzHYqX7TEpcbD5VOOOGEsTWTw1OzumxhURnRir558xbvdthzsmXtT7pOzWi7PMPPJ7AATb9dK/67ZPv/ETu5R9Ij6f/fdNJxW54xOTn+0bvvua+OPPKImhifYKcz/clPf57/ivk3mbcPlZbN5Yc14GsnpdsYLOYVP/ETP2Hg/470kz/5kwvnn3s214zDc9wr0TX7UUdv9p1xGeiFhrjyOD73FbgBt187IRYo7j/Nz8/+7HU33Phf5ENuPjySHkn/gdJf/PkfvWdycuK7t23b4Yc0169fX5MrV87+4yc/PfbvYcy/4x3vWGQBamvJAQvQ8kWHRWbFtddeu2Lr1q0rTj755BXbt28f4Hfv3v21C9Q3Lf3d3/3d9DPOf9I9qh7Gw0cTE2u0nTyhdu3apUWFH35iseHGMzcE573gzLDTEW5aixJ38XF2ccXix44/4eTn/lva/kh6JH2z0znnnDP/4Q/+1U1j42NbZqd0EtbknphcWZMTE4t/97FPDF100UXcGR6kNWvW/Jtve2655ZbF1atXLx5yyCGL73vf+zQdddnRFp8+GVe87GUvG9JqOXTDDTcMj42NDU9OTg5pMq+Qwd+cCbt9e0qt0CR0UXLH/MH77/jQisWhp2jZqEMOOUL5cO9muItOZsFhseHTMXY809OCyR0uu3himU+8/IFGDe847Kgjj5Yuni4c6HokPZL+T046iU4dd/Smqeu/cmONjo7Urp17/GnuuC6xTnn0mRO33377pObRoufYv/GYl21eWLRu8Kkin5rOaxOzcMEFFyzo6gWc73l4h3PPBz84/OCxx45o8o/I4NH5+fkRpaGxubkVu/nB43/ltNIHH2uOncjkpBaekcXdO2596+jQyH/iUum440/W9epmP6zmy6f9+/yQHPdyFhfm/qDmF952x/33r1wxO/2agzdueL22m+ump+dqzz4tQtDU4q8eesRRP2Ml+/bVw36G90h6JP0flDQXZi98+rk3fOyjH121evWqsVtuvqO066mV2u2sP+TwQ0QypolSI9rh7Fv+Gfc3Oa0ZHl5E2/jc3MIKLTj7hofnpH+WxxK0CM1px8NOIIsOuxytUDzdNa6FZmxoaGhMKxR5WBN8xaj/xOpfNy2Mjq7QapLG+Di7lxXT+7Y/bXZ65td5fuPkUx5VG9Yf4geQ8kv1e2pGu53p/fvnFubnnjI9NbUdngioGpqY8DMD2++778x1Gw5as2Jk7DKttPsX9u83zdDkJE+2UX0kPZL+j07MnZH5+dn1Bx/0pD37HvzjW2+5Q9AhXSWM1sbDjj5pbm5OUzjPKg3Nzrr8t0qz0qt5uaB1ZFbFjOyY1hoyc88998xeeumlPMfjSbviqU996vCmTZtGdQkzrjwxOjo6waID76guxTy5x/w40b9qstyWpvbsOXR2Zs9HuV9z9uOeWCvXrqvRodGanZutnbt3mmZ2euqv77jtnreMji0ecM1Kmmllt1JhHwR7aG5u8Zth/yPpkfS/JfHp7cgIn1DNTI7NXzc3O7OCv4vhd2wWRyYfownvBwoPGPfi+WYnFjq0aM2Yl32zWkOmtZ5MTU5O8rjhzGmnnTbHJdZD3uXWdmgwYRHSV81/1aQgEBSyFh9tSHZ+dJ+2hE8458m1et1Bg59N4JH+ybHxxZ3bH7zw7q1b37ZiYsUYC8rXZmwkf23bgX8kPZL+gyXGtebp6OLC8E9u2rSxpvZPFz83wtVJx5uwJxafb2Lua4T0Ry+PNWs+f20C6Z1Ov7waU1rYuXN8aN26MW3R2O4Ms5XjEssc34Q0tHLl9NyD9950zz33jl38/BfpSivfMxlaoas9BXHvrl1/+blLvvCmcf428GvS1wGWJYLwyMXUI+k/ehqdH509YvPK27582TU1PjFRk2s2PGZyaGjv/46x782KFpv50dEFzb857SUOuLx63vOeN8+jMF50fCP5nnuG77777lERDa+enx+Z4Uby6OjQ/MTEN23B0ZWcrqhu++w9991/0ote9NIaHh33l82GtE3Umjj/1ZtvPPu2u+++V+vNQ9qgbeQju5hH0v/n04a1I797zz33PWfHzj01Mb76nHUHH3x7Q/2bp+GpqcVpzUs+uRodHZ3bsWPHHDeS9+/fP//JT36SezqDJ3YHH5nffvvtQ5rM/sh8enp6MNnXtI+0/7XS+NjY4k1b73zr3MLiW55z0fP9RcUxLTpjE5N8xeE3f/TNP/r9r7rooslG/kh6JP1/Nm1rZU8Ht7Kn4dWr16xaP3LnPXc/UCNDo88Yn128pKG+jvdrkz9a/yaktfv3L0ytW7egy63BR+btgcHBokM68OHAPXtWbD/uuH/VhWZ5et/73jfzfa97xeKWLacV99fHR0ZLq930rnt3b/7gJz4o1d883Y+kR9J/pMRceuNrXzZ/+1fvHbrwohe/6bOf/+yvNdT/lqTNy+Kll15a3+jhwJ7c7jd7KPxFiG/C1yG4tvvWb3ne4qMefbquBSf3jYyMvfktP/6WX/338Aj3I+mR9H9a2n7v9d939707f+XYY05818qDNryjgf/Nk+Z1KlpkeFI6xcN/DeKA9MJnP/uYGpn72FFHHn78xvUbvBBJgn+ChY+1ETZYnlR3U+0Fvp5AlRZPBTcSDv2HhACBa3Y5WZ7q/A7PQBZ4XhA1u4H1hC6nxrfU5keF0o6dDa96fmEnCbk89QwOpeDY+/G7M7T9A2XQSI5LsdqWngyI7ZbbaA20ZGr5gSOSIdDCN0itjpxeh6vpcX8t8sNTxBV/1LRdKn3QW0Cw+V2j2Ay8CbA1LpWhoW0614xNgaxWNU70dBniGiT88qf/mFg/Q8A3+LEyWQO1f+sIf/WyCMNSAu99Gb9X+NMXYkUMO8x9obKPF8P1BuqIRIQAgbeDiljGk+tcujuhE9lW799QMq7/ZlTvl8QvFpBpGmR7VEJvC4DFV9PxavbiOnWPSSEdGsGpoz/cSk1JtIXfupr+HEjB9wQe2v57UB6rIMybCniw6ZevkSccMuI7fTmUcQozNuiV39AKS/Q1OaqTQWArDvmnjEkqer+Ccrz04pcg+PE1A4GrAlWzKjKFA91/IwvZYCkbmxM8blt5SzBT6EXMGaeDRBWbmsBe7fJzAE5lWfzdThq04TMkR4jd5+AtPATLeYklCRg1voduasujj4KDYzmtW11Ww6siqDgGMYocy6XdeEixK3DPI/Hkt6OWqImV11nQ5iEzB5G7fD2NviVdmT8iyziBUXX/4J/K6ANntoFsu2Je/gAic9pY3qriFvqDg176rDt60bNm7RqefJcvy2wEb2bqHBKXJLVbnfhQC194QAH1OtH6j3XD88Z10Tb/nFS3uGXyl843kMVWo1vFtvS26ZtPlgUeeFLayvSB2qhGaGhdNd6Nxo9M9wEyIwNg4q9qa1qWb3BkYjZZls3THqbrmVj1c7bnNNl6qDqppO/DZzzy2zpC0/OQSjsmRsIBEXHOR3olHOY3pUjwp8cHnUMj+aHDFSuGZ1YMjfzN3OKD3/f+9392N5K+UULsQ6YXPveZPyRVv3jWmafVypX9p26j1L8yIYUtpDEQy2JfymacnVKWewN+jxtYwmjZJg63Ozi0IEGpPoCFB7qEiNQ6JNUuVkn0posdSzhBafYOgcY4HYwIrRcAyAeJwLdOdSsy0MLviJEYLFnolSnaCSBUqRuLbMfUIKWlQYVXptQBWQyG2K+BYYY2ABRIZBgPGCaVWI1rbrho/5QjfD8hYWckuWV5/peaAYzakn3WN9jAGGJ4T+CX+kc42kbwXoIlvtB1HAca2Ka6EkdkJY6hse1uhbFT5n/4EEufph/B9ZPJgJZfDnW7p2aDA8fYUak2OrP4t75oNiG72wMjr+DgWy6XySxcm7heaKC1vtA5TiANTR1JoJdOLq3NZGnJPrpyoF1JlGFyzdXgrEMBpGmN6DcuPlDvYzb2WJKPyAGXdrQcqAMAibgBF6ADmw1+DehIaRjGARvaAthj4zVBqMG8VvJ4Z9wi17oAklP3MW/LwWb3BZVuqw89xfcs1tHb+XNICk3kwN5pGSeOl3GNvynq6xUnFJcweqyRgmNTYCvBA212mL7JlSDj+niE3AmUXn0DYhwJPPpdNBtMi1xXGk0rW4WX9cvG5Wt1TEt9IM8wpd4mDYrEodPaEvOy5qg9cAN7pEsx7GtmH+uDE65esSxyoqsrRw70YGmE2jAp8A+otr7vNqrpepdArY/7nmh2im6/+U1Cyxi9Mg677IY2LJbgA/0ZX6CCBlxW3ma9x7ki3sY2+mV6koT1jYDHe4PTbj9W6zpvpxiXQgdK24NQ3kYEht30M++wB5m4k4Bid7BuQa5DMKHqG1aQ3VcS9a67/zrzUoJWEOQ1OaQDYqlECz5+7Xl8nH89G6qZ2fm64OnPqi9eekmNj47/0tvf+c43hfqfT8u1H5Be8vwLv31+od7LRmfNGn7metFfnh8amahHnXlOvelNP1Tb7r2/1q5cKUfzQxIeSAsZHP6HJU42FIKDQwYAdZHbORk1HHUIQ6J2G/yDR6YTEjrcf7hhEHhKZBqgV1yKFdTJ1FLvwWxgp1YoNZxSrkhiH4lm1hQ6cJkcKCClCjyFAQNeQ7EV2o4MHwfg9qOBA0t7eYpOcuSwKNlC+BqevCQ6mo03y6Ai4LISEvhS8zFFIEswlQ2U2CauBitHm2CW27jAGRM6FqBuJxOAOA/qCrDxenmCG2dRKjMO0uawTPcA3pIbIBJzjzOVTEjGYMYVXHEmY7F55DpLQPgA8Io8qMOTBAYrUmPSNynKS/DEo8noJdXUWkr8Ie1US9guVTIJg5BL8V6eOhfw5fJkhRkEAWVEmqk0UIOTiMPS3d8Al7wlUXZ8Sx2lZP5WxwZT9kN3gtTFyL6AwQdoXV0ILcPbiUDE3ZbBsfGFtsGDbKnjSQ3R8R2MXsYLgEY+QA1Si4THRkvY3fncVI1x5NKQQel3GjmBNZjbhi/jQQ/VlgxXv3yd2aTeoN/y7lVqikmTy6HFsm8uTNtLHVxSAabCMBGES0fTgA/NAO6E35RtDEIJIKQpQtASeHgbtWkFw0bTNbnA3FrO25Jw6f7eB6EZ9CXJReocHdkGs0qqTrRDYegyXLOkmdXoXDc4VfvibUzAZvbBfE2qG4HSVk182YxS5gQ/wjMdfMNAc8Ny46TeAHjHButRGpTMj2XzDLrgmk3Azd84Wl+7yMHt8KODdqfJ37Hkz9/V1/xQulDxJjQ9JY49UR9oFC4xGvg0SKqbSOd6yd9y9MY67yknC6Y9wdx8Pfm8C+rSyy6vkdHhX//Zn3/395nlG6Su8+vSCy56+st14vnTsx57eq2anLBD69ZvqslVa+rC57ygDjvssPriF79Yr3nta2v/9l21RjQEwx9oqOSfBvoJBBdSz47VdamOn9wZAgYdL7oEfOgsS6XrQKmDE4CrgQa1bmfVcYpwRrPqAnjDlKbbZE5n/rc5BqyygyEE+jJQgHHSZcAIxgorHdC7b8C6dNWHDkdGT1kwwGGTCNxsBLYZS6gPTHRaGiRNCcIF6wu+k+q91W0OV3QtUS4NKsO7TaAsAyt6u+n2RFHCZ6WOy8GeqBo5riq7RSWHRpMDmxfo2RBkYyO8NzT8P0w2PYTaVwD2Bb6k5T73Ov96uIzE8MGJQxiwDBGPQYEYY9ySph4YlH1RBqacISV2Gq2ulOoyQsmOGehJOy2VrnZmGrJEha0dkC7Bl/uG6OULVMrWNm+Hd5rWFnxgTyfpctW2NmgM0NEAqj60rLr6uo+NQZIcYmVxoJrAXIREpsFOaQ1c8nyBVvVUWyL+PYY04SGW1JWBmz4vpz4m7EeDU0cOpiiZtZETI1MB9FixwNjiNCAUDHx4Y4OODZ0xtZw68Rgk1cPDGONKGyH4F3jnH8AM1MEKaUueF7jgu6bYZM7w9AR6WbtRDEQmLWdIK2yqNZTplxg8V9AXvUsSqNs8QRxDY5YYjW8wQ8XfeUnWo+y7ySCM9MEJfIgoqYZ/SQMJuwIx/SAta6xQ7N3snDSW4VUd8C4Tkhq2N4K8W+o19LeqEvV08zKgUpqiFc62KPu0EXAnUHKkDVtubU+sjSMjIzy4mj5qYwpqt02cNskgZAlpPHTCZ/zAGzjQblina8JCyztBdDK9km1tYzRtXTTyrzTaF/gvt/lnIfHZBp9rGk8qAkpODAwMIPO5x0PlgN640LHvOGTTynrWs8/yHVD+lPG8c59an/7s52pqeupXfuf3//AHTPgNUn5N7yHSyScf++jhkZGXHrrpYAV8yDurlSvX1OjEZB12+FG1fsN6fhmsnnLeebXhkE31sU98vEaH+U8kRLbgYDf+ueDzea1GOKctKgOBm3j8t7cHixzzR0nCA/dCzpdllb1wgDeNskdRbzcXrNIHHZFJvWUvyA1nWYDQokpHWV5s94lYbR014KRfUP5ulRFLZzIIoeFP34y0kJy4AaDDeDV90nIOznhvnFobWp/koW+l4wAqsmjkTodqwuVECE7RjhIQxi8a1+W3o+1uMl1XqcPSXSuGLfxQd97Egjyww6ULyWFgY0tw3gz2NjqwE27Vs8GBD1r56M9ZEy/89Zd7zQ5Ok/sAH2WR+qDDIp8vAyM/46P4YjD09LP7izGkpg6UNsRept3hxnmcUKKPFJ2GI9MNEvjYnZzxAJ46Om2z/5oaG9V2HHq9tW3/Mph1JC/VKZbrgk9l3wCaF5peB449/ByW+OBtsjOeYittNQYyiGvmF3TxN/Op2SGaxDf9FNpmv2IeP5o+bGs6Ixt64Q2HtuGb7x7z5u0y4G2leNAX+2IXGVqWbhVO2BK8Gxz0lgyPC9FJVmKJvbEHgHXoZZ/B8VK9ywMODXFY7k9omk3GhR6ZKUmpY6d1OpbBLJWCSd4ifeUXMOhBxU5DDUiO7thjfuuPLcbxGtBILjhLhhY93f4uH5rUTaZ6VDd9+AuAPqBu3kbrOYNcMypzzKvDow+BaVmmcmKupvvESJcxRQ04pS/jMSfj8PsdmF6YFgitlM6ax57XlpUUPWn3Kutkl5u5zpsDfQdILTK+40vDJSVWYbIzDd9KyePl05rLwLAcGfFTCTrVfefKIA6SodhwsZd1MTw2qvO1BK/HpV4es9IPOXJCSdn4XejQLg7xKR1hwlaayOdXziuQL62atMFBEjpvfIw2sNFQtMda3OBcr9Iiwn9AMjxV44nnsoToVavH6/jjD/XHdfxK8OZjjq077rizRkeGv/jFSy/7cCP9Z9OBUpelef5Okz9bwBnslBEElX+5+PDf/V1t2by5PvqRj9RHP/bR+qV3v7sOX7exJsYm/H3NcWU2BkzkhUWVZHuTj6z4kYzFBTqUjmHQ6OSmTnVQlCmXFhY1+6QwXiUDgUElHVnI6WzqWeQGk1mkVIWWfCnGW8EYd0wI/lk4d3pkg/VGD3wDuW5EXteJHV4ArBPblRvccuSvP55TyxPKeUm2CDyYqVOmIvk6SXqAS98wvkmH40NGNicM1UnDooWNvXOflC7tA3IxGx/giW26RlD8R6Q9JX+FmU0ldn+9nWQmGm0vPo5H7LAtli+8fQjemxhPUGXFxSdO8diGXioh0/ERHru97USG/ZM8pchrerDN+iQXGZartmkZFelfHR1zcOgTI5JCoVmTuxDAoqPjk1T3TFbVZEt1fimGvGJIPSt/Ue/YuM9Up+SHWIxrtmJf99l14Gkv+dPjpwwOn5VjIiV5KcYRhSzisMSfu2BLpWNpeZE57A3kSMpWF8I0oQPObXJiLhhXk8YtyXHfUl8x2krR2BfpU5DIprXNlMqGqxlsawdvqOnUNix2Bw+stTtcGft0sL0u4Vfdpe0TnWPQx3ay57zkkD1GBPP483hYWndCy1hpvPBQGi48VWD0EbnVbSOlbGpEbW7ShFZw20hciRO+YE9kxEf8QAY+KAq9L9wf8CICXsRpLJI58SMCn8keJzEBGRkf3SQQpMDSb5Kr9cAxx38pyTqTmHZbY1PGjceG7UGO+MBZSZOPnl6V3EEfGkiGNnDGT8aZ9Fk2coV3XzY7wPdxy5hr/c5GgB+VtY+oRAdzAZsGetS3g3NQ1r7FRY3zFmv8zVhOXY3AXLJu8IA1F4L0JUoSDxTGJ1WVOWRkpd86XfoVZGgh4eTNf38jj/MEPIm/KTJo+vhTaSzjB3yT19flaLTYzr1MEvTIaPJp9nEO3Cm4zOPut1gQKD5htDdS/OHHLukMQXhN6HpP4CkkF9uFwwP48+mJ+kE6PJc6q5VRMu9ShYs126kBvflVoo+5Oz/CH2b/CxNeP2Q6/tijT5Pz33rEEYf6Fhq3kNYftLHuuuee+tVf/h+1YdXq+vAH/9YKH9y+XSaxC2Rjs+hv5DAw+Dt9/3iiHPBHCAQLY2VoFhMM7w4FBjq3LjPIgBMmTzrjRUBuPBzNa1mNH4lU3DcqDWy8bYCQIw+0yv5aNjgzgaBTN7GIUBe+n4x5CRg720nR9YGOUJG6j2QPUshNk5xJ0XULh56BLQwOpMRPJmZimewBapNo6+0SBgNTbzm3F4mPMcrAWkPJiyv2od+LTbdNJCojMjzBQSO86h1uYQmE6x22JCsTyvLAqAQOv91q9h8g12WHt2yxwcOYfqAt9fKRfgCW53LSB4CBuY5NtKCnbnvUaAtp7xP0xhbgWSDTB1k0fKIQ/dIC0jIwMrxxzNl8yBAVdOAsXzizCxJdwhgWecZjF0S2B1hstU1kw1u/dFjLQizRWF6vR0eXH70Nr6xDYJZNpt3pGy/Zc6SNH+C0gROjZfgBf6cD5zYl7QY/QMfyNv5jFvFc4k2dqEK/jBZQ4zeNC9rQCekNA3VY1faGtvNYXMvQmUgldaoNSelMgYLgKALkjQ76nxEoQCa1+zJjRaVRbdy08ZU6duskb8cVT2Iq+sHmrumnjzyXRNH7ELmJBTRLtCSj3Wx0bVwEj5y2PuskRb8K4RfwjAfkhpeNm+NJG5quR9nrsGGNRy/L7SWxEA0QYNjoE5vlGegSXvuHigZzPzW/u4QQh94fbTYM898V6rYJWdFlCvpVUMfWdECxmXbWGCj6XRr4QxuDUopCReQpU8cO6s6h5+VzHvIAW5Yq8Gmu+BtG9osxgI3pc+tpGyHzwmk+EFZsuugDlhJ91qa2X80mu0GyjIYnZsgIJnKcJJ8gCOA11p93CunAKrXCIM8RVZTjZ8T0/uhxiM0tBsoDe0hqrFo96js6iX3Vli3H16233lZjY6Of+/wXv/T3pvsGiWg9ZNKgWZibm/NHVjYOC7SjnphYWRPjY8VDbCsnJusrV15Xq4Ym/evp3tDIYUoeRp6fX6yZOf5qE1/oNHUYdzsUG2BWTwAUcCtRotNM504Qz8BEGKAj+MqDTmIQpAN5s1v0BEcmdABJFGRs0QtM7KWUPWwA4MeCJtsvJlW78nJdcNNqMcQ0eJgc9oMqvJRqm4dSiYHYM0y+arHd2MtC1vh4NT5nJphkerArZ8MFa6OzTdgdbhbGwZWsCVXNIUk82ZxEXu+XfsVEzKEhR377WAh6Ry0lmate97XLBoNGdcuhD8j4gb+SkQ2seHi1VScy5EPPghKj3oYmgabaxpgGEGMMXhigI5YDvFqMXT8Ar7pxJMtJxj+PHzYq+Ied9p9xBw0+tFhpgwPcsYBP8rywuo1YcVg9MSO3tjIhiGnAxIdY46hLPn3a6rli1hUnbWX3j/S6bXxkq9VwyEzu9nQfBHTu9mQDqywe17lrAK6fLBudfeq0yowX7gR12aaz3mZ71+FSzroeu0MPbcPD12UM6FoduoEO4E0HMXH8l/kjmuU+Gu4+RoZsINMxlhF6zxHDJbPHz3qIa+TRLq1ltYIsHvQyB2yD1rh0ZMNBC49gypmDjKmMB491aLCPseRSPWc+eGRbi/3ANNUJoduAyW7DK5nWHZ88kLpsjWEy+sjxDZrEC/8y74lF2tbdlDSxuCUe7lpGNB9R506zjQi9ZdBWvc17xhHl4qLs0Brf+8z9JPigT/GhOweP5HhNhN04ZKjd1pR8qSX8Nk45Z6TUkWlfJA9et9s86XcxrUfZd9cbLboo7bNe/e47FyG5EEEHeHgoaWOrZJMlh80IncUKk1VG/uplZ7BdPOFqL3R5LkQ85xHLbePestTkcQ42A8gMceyACXrHmrrxrsYGaKwHfHBpL4dFZ5ZBE0Bhe+2vAYqHbcGGwGEwnRP0yrnNFZCST4PL6sPgbFjafezip7MlUiZR7/oCbTFQ29+E9fOVXLTO+w8wZ2ZmsOBflJD6kGloccWCv7orBZxEuHk3ODHxA/NygmZO0os1NzMnxbM1N9uunoV3HMyZjZ9PPDztScdJNQPecDZFfJSiCdLlWpUPJNxGT9zPiVEDkkBKCsHjlmcGhHAEU7jENTxOMqy3fM/LZNBji0Kh0oMIufC5QyiQJU+c4VvqoH4clAyo1iLFRmD4HLxPBq6rTNXwLEbNhm7Tcj7bAUy+sgDoHfnyAVrLOzCb3lX0IiNl17N0cgl9Ih4e+o4+Dwx8K0wbWfCQI6PB2gIwaHuM0LfUydgt/5S90RSAkgVsYZ6x4K4SnrFB3aMvMKzBTrJE4X7q8DO+hPdiJRiy0SN/PAYhdp9iswA6MA4jr9npGAneT/6Of4ORiZv863ctKL35tGuUyVlsk1lch/2xEG0tvl6A2czkRJDMiSp67IJkLM9ZoLEv8iRQbeDIaCeURuO+5eoau6SLk7TpWvZvjy/b1EY/sqjDkxJ54BMz8KKzr+LFF2yQrBXamK2QP8t1rPBHCi1Dgw7X4YWGtuCu9za4ZXKImeC+k0ApWm/GobXN8GCrYkaH0ieyD1uFMM4npO6n69CrbHUdHPc+/6n3MQGu93toYkenc/Y4lh0acxnrokeG6n2MQO+5pjI08oUsX/wcRu8/wyQHGD465skeZ7C6HZnIHtDJ737X2TnElolsPqZmXkQvmzjFkjw0pqHA2EzcOcmvKNUbvTdQXmuzAciahK1dDzJEg1zXka9NhvuCcEmSPwbFNmyEro0HxwlZKtELj/2hj6XHbeGoi8Lxg8s8xCBzxfPFGNV1HIwFaKDHJskcYfxIlu+IYjsvy4HfQiJWaPwcnJjJ+G2+xkvGZvxofcDFr9cRtaHnIx9fRDmG7bEB1qS2ecOPpTjjm5L4ibXXQy1aXn/tYLPBSbrRoViii3jBh0XgEg+1kY/trHsDfvxShOyToPYlMWYzYvwCtqUPkkNjHZaFXVqR+94Af/ABm5Q9XyW3W02iRH5sTLIJbjYb9OrHwXOXtk9EeiPPX9nXq30RyYd/SeqR+7pEDCOYoEgiQdcBxxk0ORFxouIrYNDKxObc7NxCzYl2Xoj5OfEKD79PWOazCpiU4KFzPTztGGbhjAEOQMzkJJeg0pZAM6iOHQhW6qLNqk7pwXWHtc6yCGU0yhvT9rstCXJoqa9QpyNfTqsdedBlwkPX+MyroAFlYFhuOj16paUNAMtr+AzGDEi60JsutbHBCwcLu7L5nKOznyByezMTuZ/w+sSKPdiituuiM57OlR58UNsbhYE/wChjk+OAPcZjF/oEU3ZMwDUe8wmWhSV03hT4zkEjkQs6GucMP5PfE5tNjkrtdHj1Dc+8+mCw4Vk+loRMXfwu1bfCe9yJ2Vdp0uW4KuNDxlps94PwgGVU78NsErANG5dyYA0Obbe/5Vw94jf+C+b4UYYf9YY5BsA8kIxLFtyy1Kej9GPi6D9FMTx2ZRFpMGwabGiQjZ3Ciw+art++mbfxAEMeJyDs5uTj+mhOSoINj6ouOCdBNmlezNtYi53SQdn0+ATd4C6XjRNn9AqXE12Hd9uDs7xlOPwFlo2aA0TwUtLu9jQfsEMNldAnBvR7W1nUzkGRd13a29hfVkqE8SZoMMa+mrliBqsS/ZTGQQNGJXVl5srgI8pur+2jryNbhFkLjaJ/sB0e0Ziuw+CHB1ngEh8y4xcY9qki+qX4odPrj3LGRXShMhdumjOqe022TOhV0kfOXU8rUeO2GNRIbPLijSzswD5iFl9QGlhsE4GwvlPUZXd/oJcA9CC7BSZZdIN6qPKC13zgZLPb0BB/G5OsxBrDK6Xw7myNFeWhRY3xVgeGnKxhku0c3U2U1xwSsewXVFnP0SeY/CEe1ucsEcJ5/VU2TOtdNjFKxE8ybJOS1705biDwAK7a/vM3ZMdn6BNTYMRTMOq2k3gkJoMxiFDxMjZtp1+B6S020ai/bY0R+MURn1mPJMc+KwvOt6wGbcOW6mzUPA9HIhO7MiekS0I5h1qR/M/5NM2ludMkYRv6DYFOlnMBBZ0Wftasf2nqMr4uXfT0Jz9/fmHx/U84+zG1bt3qmp2dqyOOPKH27N1fv/Yrv1njw/7Xcd+lIRg+mchaTkA+aankTg0qvAmxJgVSRnICcrAE84SAV3WX8ENnziTYXXrktKt2BgUnuoRIMHaYcIibQEBqPguOXCY3OtBPTXROiAOqzvG4aQOon/wYe97JCgYH6pNUAYcP1tHAXXaXrzSoGSzbsdcTo9sRXZ3GvA4QlrFz1iZA/ntiDOSCo4hdZvQbH8FE9kAuCdeXtaGlZTmN16kBTdrooVkuq9cpow9dBqkGM8pa6mzpaCh1wL4sgDCGZynuZJ/sSLTdBzTEZ2ASmpOa1zoQr47J75k0bN45DISkIRWtXCa9iRE0us1MUntAFnuMarDedhPbKTuS5MEZXVnslB0vZHU6ldhCnPQKHTzBBt9rvQ5enkL6dWnA2GQ0oi4w4r9his2NrdObV43uy0Ml8FkuHoIEmxEmX41vggNKGtSXAagug2chb21V3Jeqd9McR71M044QcGJfuXJCeycPsK9LUCIyX85Ii3YPdNwmLjjYsINYJF5haDjju9TlCbgKoUIni13IZqP0arGxzIFhXHDOF/+NPD83ZxrjjQQtftm9cuWqGhvjBBF4Ch1C3BIxajXxsP7kSh4o4wty7DCJqan22AzGM0kFWPuATR3oQqVjiYwk86Irzh5I7yRp0gMEHr6Fs3fvPn+a0HpeKXgSkJWrVtX4GHeRGgZkN56m60s62yIzSO7TTk9CqO2kwUFSXW/6D6ijsY83ErQQoE/ZciSfQS/9nMCZI9Bzvhpmk6ExyRrJH+vv38//cvfzDbzIoezi1Ffe6HBGRooSuBRaWzkqCZAtRMeEvq9HlrN8ogrmj480xvK7OZxvOe8KT26qQp9G/Gxt600cMp6oSBcoaGirxsd5PWEPOg89ZGU9/emn1NzCnC+Cz7/gwvrQ3364Vq9e8zO/9lu/9dZG/s8mIvKQ6ZQTjj1ZKl9x+GGb+BcuP2C8ZvVBvlPzhc9dltiy2ZAIxre701fkbEgwEJfY1MQHZ4JlfE7c0DioIk3Q4KHDaedjC75SlsCHn1CBCwydSEY4YWmbHMsNmN6nOiP7t2zZXEccdlBtvff+OvLII+qJjz+jjj/2qDryiE11//0PaKFYUWc/9ox63GNPqan9+2r7zj3iH6pDDjmkjj56Uz1w/zYNOm1OuIqWXGeMzdu6uAI/7LBDvdiceOJxdcwxh9eYdrY7duyRqH6VoSHWTu5zcvLQQzZpIC/W1MxcHXXUkXXqycdIxsG1Yf2a2vbgtppYuboe/7gzas2q0dr6wHbJoNus0b8rcNSRh8v2afXNYp108nF18olH1xGHb6x1a1fWgzt2KKTRRXj5AaoTT9hSe/fsrumZxOQxZ5xYu3Y8WPumZhU/7tJVbd5ydD36tOPqqMM31caD19UDDzxY6zdsrCc94Qz5OFcPbt9tH3KFhngmI6poJzbotJmUKO9tyTe++bDUVZl67mNKHbCF0tlI+p2xw9SkmXa/+wMdyaUGaRZftQ1VxZvV2JdnuZreDnesEq+YS+lKc4EDjkYcGX4PW5W5ojTQYzFXqsgHbnDaLZtfOPhA9gcQc6eCsvFbFu22MRTcV2Hi98FyoaWqA2OUV+PvV/b9mzKmaza4brkGmi+ylSmxA6ImA5zxtON44OjptKqnH4l/o1fJRqLzL8/WDw5+yaRtHy27tVWPH+AaHzaSm95Ob1plNZRpRgZNpy5HNCOjY7VGF3Pe5FiecM2G1BMXBLltvyENfAAjdz2GUddc7bqM/xoarnxNF1syDsAB40o6cPC52m28yrAkdokLV7vj42O+KGX8D/ocuaJbd9BBNTY+Eh7rDq/HmnPkRh8FdCqts+lWQb92fgMsr/cHayD8vd34rUt15BjffeWtgxIn9sH8GeiPHmSoYrnA4jfjZUVNTI57w8NdXAv0EfnD8nmtN3aINL9lwhtZOizByLxM12lb2fRavhYCYDqo3WUIZt7oYe2hTery3DQtuTWNa/y+opbEdvcNfmLiJJ2jo3z8NlzTU9PyLdK7XjdcYxOb9bMraYVLao3TgIA4Kpau601s8E/Jm0plb3AYVyoZAYYjCRniyeY72eKY9sZ1ePzIhjnnL1CxNH47A3dFMKFY31evHqtjjz1Ye4E8o3PM5uPquhu+UvMrFj99xRVX/gNc3yg97EbnpOO3HC/jX3noYZtWMJCYOGvWbOBvfuvSL14hh/ncNxsXPlrAAOrQcceEX070XR0NPi94bFrAqZzRCfbi511Yz7zwiXXxxU+vTZvW1QUXnFfPePrj60tfurROe9Tp9R3f/vw6//zH1bp1o7V332y98Y2vqiecfZJ4p+oNr39FPfMZ59Q9d99e5z75ibJ2qvbsma3v+e6X1g033FCv/s5vq+c/78l1zhMeXVddc03t3D1Vb3zdq+r8J51Sj33MSfWRj3yy3viG76mx0f0aVKN1000317337tBm5qi6WzKvv/6r9ba3/UDtfPC2uv/BmfrBH3hlPevpj6377ru9br/rQU3kDCYPfntHp7GwV42OTdZ/efNra8+u++pbnv/0+r3f++M69dFn1Xd/+zNr3fp1iuvhdcONt4l3uNauXVcveeHT60XPO7/27Ly3brvzwdq5a1/detvd9ZxnP7V2bb+jdu2teszpx8vmj9cxx51c3/fdz65//MRnpGu0Dj30MPE+uV76oqfW7bdcW/c+sK+2bn2w7rn/wfq2F19YV191iTZrM1oU1FfaGRx91NH1Xa96dp2nOH7lK9fXd3/Pt9fsnjvrg3//+fq+7/ueOnjV/rr+lvs0oUa1kdlZt9x2V1180VPrjluvqRNPfVQ940nH1a//9v+s0896Qr3m5U+uT35aG94R/h4E/9vgdGLg9gmdrINpBm1IuYPmE19wHifKS0kty6VGdHXMACP8zr0ZNh2Q0/CAUl3S0eVlEdbi3u0RDX1iOtehU919zElALfOoVM6C3GFkaBuyyfTJo+kgpc3HQA1nm0IrgdZNTATAQOtfnrt+VZr98Ed+9AmOrA7DH9VzUhCj+cCpDq7bYFnoowy9F1vLD46FFdn2G3q9vClBnWm0idecH59cWWecfXo95ZlPrMefd2Y99oln1FnnnF6POuvk2nToutq1a3ft0XzkDgrye7aOJtdtxyY0vd+sh5dx6BS6++awdJuIJfiUwCD2yQFS86tisC4bRkZ8MYeY6GlyTdxhiRVIoLFFApBlKtogeOtgHUaEn5flKFuO3tCYTpmX4djfsuEpgadvl+As35kv9Cl17Bn23Y3c3W78ljWsDcEk7IYLYE7LsvwO00v0GUOAwq+aXwqoSz8w23h7zjzMSWyx0TF34AEW5YGpFZj9AAcMOyMn/lFBJ/hI42V6LnZpmW+FfJ7xRXGPW8i0CRqf9O/AJUYRR597E2z+0PnOul+iBYbOnrSguNXt9wIDW7PRWGULR38gfQzYHviWKJXgJUaJkxM2mLbpsS2UrGnSqffc7GxNTc0IDo5Yx1/GOTzOoGxih+XilVgN5j8ZGpXIzpoZuDc23GDg3E3JHUJdkFNnw8PPzgx8cpy6ntxVhN/mAdI47HX88T4HvhZD6q6ZCCNptL7AFoFWrxmpLcdsiGy1txxzfF1/3fWqL3ziqquv+Tgc3ygRqYdM2uicKNdedeghG1esXrnSwVi7Zn1NTc/Up//pS9pZTngTM9d20bk7Yyu9AcIgPrqi7Hd6MB/YtDrr4udeWF/+8pfqAx/4p3rRiy6sd77z5+v0M56oBWe6jjjyqNqwfsIn/Gc8/TydvO+uIw5fV7/wi79Xb33LD9bP/fx/r/f9r09qAzRXz9NG6d57tCHZtr9e9crn1D/+48dr5coNdcLxm+vwwzfV7bffVT/1rv9fzc/uqJGxNfW4xz1am6Eb6zOfvaI+94Wr6kufvbJe+apX1OMfu7m+eOlVtX+/thA60Z911mk1M727zj333DrlxENr9975eubTz62///uPyRedrPTiTQcx4DMV8pPdT7vgcXWjdDz2sWfUfVu31l33bK2//9iX6vob7qiv3HyPriDz32FT07N16RXX15lnPbbuuuPmuu32ByVnqF7zmpfXvh231d/9w1W1b4rnnUbqB77vFfXgfbfUb//hh2todI34h+X/nvryFTfVuU96Yl1z1eW1dduMrkrH6sff/Mb65D98uK76yjbZM64rvPl69OmPrh/9/pdpc3hvPelJ59TC3FRNrpys++69p27Q5ubcc8+ubVtvr1u+uk0L/6QH8xte+8p64K7r65NfuFGbp121c+9CnfHoE+u4LYfW0MJ0ffHyGzVxJloMGNCJReotPi31Qe4Bn8PgBJRBToYwOOiBOa6eTC03mD+G1ODqL3CwuoasdoXhz8TVzGQMr+3sCxkiLRZ9gWXDQSk603ytb6IVTT67RlY/CbGIaDHpd2WgNb3s8AITFWQLtgziQIkuZTZ+/a4L+K5XMHyB0f45S0inQQf6RTLgc5m6CO2Pq51XecnGjo8uw+gfYMY3n8jY4xIZnGD5eGB1veBlz61zn3pGHXLY+jrooDX1oic9ri46/dR6/LFH1/DsVO2XjNMec2o95vGn1rYHttaO7fuKLxFYp+z0YoEeb1Yi37oGObYTSxo+yXUcPCq1FktO6jpYru1sg6/PU+PbmGCjMzo6pjokffOQNKuFa+PBG+q8J5xeTzjjpDr+qEO1RuyrB3QFwnNxB8iSzZLgN2PTz5AhRAA/89Jt0dsbRtP6aDjjOKVO2MBNHxxE9k1lP1l1XPSrLnqkzkxP+SJz4LvphrTRmYgNXS72qt7/GoX6c555bh26brxu1kVOnttp9BFiec6OndZ4xYfHF4iZfWobhnzeHx5S+tMqzI8+bOo2mlQvuHk3QHC8TAMCsPi8EaeV2T+rtTSxToKUceXNHfGxHMXNdmv8YF8EIEJrJD+Iu6q2bD60JsaGtSHXFaY3R+htvih1W2BlM+CNNXDL7wl85KdvWK+goZ7sc/oKWcw6ZnplPiHBGfAQoBYcCbRgfNto/171L2ML4jBEBtS2A370LPocw6cEv/pL/6Wm9t2lc99dmnOj/iRh06ZN9a53/Of6zm+/qF78LU+vF77gfG0grq0773zAG5QF6VqcY3Oj/tUY+Z7XvqLe/pP/qZ7/wgvqNa97mc41s3XFFdcKv0Lz/aD6mZ97c33na15QL3/l8+vsJ5xSX/j8JdqUzcusxCAWxlLfnSQbjg+Ce82GtrsVH9asmahjjlnveAM/+qhj6oYbb+Rnbz515VVX/7/d6Gw+TsH89sMO3bRi5aoJB3b16nU1Mzdbn/vsl3UixP4RDfIYxvaGRWF+0FlsdDAzJ5f806xcag7wERgn3V279nvz9NXb77YsfvFw+4N76+ijjxRuV11+xTV188131Nb7d3jj8/kvXlcve+mL6glnn1K33npzXXLpdfXsZz2zjjtmY1126ZWi2VonnHCCb3ddc80N9fkvXFF/8mcfro99/Mv1lRvvUEfeKBnX1PoNh9UrXv5c8T5RnXVp/fUHPq2OP7Je/q0X1XnnnlFfvuyy+sKXbpGf0/Xbv/NX9aG//3zdfsc2yR3Xpmq3Jiyf+Wbi4BIDiwWIYfuVG2+tO+7aqk3IjbZnzz7tRBXqzZuPrIPWjNbuPfsUgmFtNFbV4x5zSt1151cVy3FNtFHf0dm2bUddc/1t2hAOqZNX1+YjN0jOHTVfo/5qP5upQzeuUSwX66wzT6qbbrqxJlet1+ZzofbtmzHtLbdvVY+MeHE76bjDFatb6m8+9Pn6kjYnn/jMZfWly66vT2iTN7swWWc/5uT6+Mc/VdfevL2OO+7YWqFNjPY5dd9999Z1N7HgjatvMHmkNm48qK684ur6+Gev04ZrdQarB2wGcx+8JMeHRVkLjk+iitHghOnBHxqf6MD13BdykWTi5oWOsLU6OAGy8OekYzgvw5s80wrHZsGwbBhy9d9shM7wVuckBs8y+0jojD74BO8y+wlBMrPgw7tU7z6jy/wu0+4xML3alMajw3VkgwMl2OCkGZldTjZosgc/OpxNC2WjBZ64xW7GIfJjZ9NDHE2zxNd5qGOjr4jhV1q1ek294KUX1dqDRjXP85MUjzrh+HrMEYeIThGVves1Dm+++57ap3UEO48/+fjatXOb5zobDfeb7/Lo4klrA3pY2HjImyt1Nt4nn3pyPee80zSvrtE6rI2JZPs/d1SyGPNUwZO1uRpf3FX37dAcU5u5KRLbEP+IUfeP+grPp4kJXXy0+BFL5vGmTRvrTd/zwlo1PuSLs70z8zWthZ+P87/teU+tHQ/cXfeyWWsbs/Dyz/6L9fpXf0s967HH1gmbD6+TtxxSt3719to3ozgPj9pmdPBRM7Fcu25dHbxuVV2kC6nh6Qfr+BNPqtH5PXX/Du588bMdi/4zw+dceF5tOWixbr7jAZ8ovKFGp7J1UyrNzPDRFTa1scRL9YkJbXQYGwTOfTzkj7meeM7j6nGnHlnr1x9cX/3qHTWnte30U4+vpzzpMTU0t7fu2rrH/UCfmFd6eJTh0aedXK/9tqfX4RtX1Uue+5TavvUu07JOjI0O1/TMbK1atca4W75yQx1z/AnaLG6uG2+5sy585nm1+8G7a7cuLPnIjX+29/mCvtJ4mNQG5dSTNteD27bV3OJIjY+N1fT0nOnQ7/Gi/so81MUzd3QU98yZ0GAvPvPjqubRm37lPavx9ITHn6kBtK9OOPHEet13PEvni+vrFsV23/5ZX0C/+OLH1Rf49EJrC+OI8Y4uNgmnnnxCvfE7n1Gf/swlgk2KhvPbUK1eNelPHdDHOW9yckwn5sPrqMPX+4J3cnKV/ONif85xsp0xrIYVs+/+rm+pndvurAe3z6SPnPA3/vDt5v37hcONBT6u61/6ycdKzBn+koE7XDw68Tu/8da687ar6/TTT6nbb7upLr/yNvEN1drVq+v73vCS+u3f+o36H7/+V/Wnf/r39dnPXFd/8Ps/U5/99D/oImSufvpn31Lr1pfOhddq8/IyjcH7680/+nP1N3/5yfq99/yv+uEf+YHacuzq+upt99QH/vY99c53/mT9yi/9Wf3pH3+o9u1ZrD/8k/9ef/u3H6jd/lQh+wD7YV+WsuGtz+Kr4mwcFwtV69bw0dUG0YlSMThq85a68cabanhs7BNXXnnVJ8TwDROj/iHT8SccfZxWk+84dNPGFZOTPHjMVdsa7dCm6zOf/rIUjvljLCYqJ8E5jVA2Q3yMNcsdHMH8LRrx8ewNjrKOjPhp+6q777q/duzc729o3XLLXdogjdRdd91TOzS5739whzYjV9TVV9+sndtdOvHvqzvuvF8xGK39+/bXly65qr506fW1b+9c7Zua0Ybk6rr86lvqllt1cpdOPhribs011321pmakTwsCt6aZeHfc9YBiOlZ79u6tSy+9VgP5urr9rh3aTGcDctmXrxfv1XXzrffX/qnZuvPubbI/3266d+s2DUAtPjoJetK7X/CNyZY2fbVrz5R0leRNqWuCY6FB/h5tRPycjzqTAXrvvQ/WPfdu1yTYXtt3ZoJwNTEzm06d0YS4574dotlZd9+9vXbsmtJEnK+de7QZmVmoe+/bpiyc5OzeK6XStUc7fjacDCie3N+2Y698wAZsHFEMp3VS4HmJUT9cfuc927SB1clLC8JO6Z6Wbk5G2Dqn/uwDcv/+/XWHaPdKv78ajLMtZ9FRVaX7ui3+gaMXa1Kn6ZMwGaaeWrXHNjjJU+GPOlxhHHU5LGqiZRhDiu6OM2voOXlGFyDaydnYUAdBFTr4Ve0bhN4WrX2yX/hoYXqH3zGybWrrDcxxgA4ZBqETuk67JCOwxtPawYWWLIDxhi2Hq56NilY/fBLMdLzUjt4Gs2zBGIONjiznPMapcrDs5qtYwoOeASz6uRtw3Ekn1QknHamFnqsfLVya82wcTjjskNKa7nTv1vvrmnvv15ISOZywFhfn68477lNb80myOKFvOuSQetKZx2pBma7XveoFNTyzq17xsotr623X1aMefVodPLZQRxx3ojYRR2sOTNU7fug76sZrrqxvf/kLa8Xe+2XHCbVv27316m9/WR08vKsmD9pYr7zocfWlL1+rxYer+/hNh2Ss8IzOSI2Oj+K42sGxOXrli56m9eCKGl+7ySfcdevX1wP3P+Ar4S9ffUOd94Qz64qrrqsFrSd2E3l6yf160tmPrjUji7VPIfnCZVfVpi3H1w+88hl15Zcvre98xYu0odler3jJc+raL3++Xvqi59SDd91Um444uh64+8561OmPqh3331Wvlk+rFrbX6rXratXIvP9f8JTN6+s2XUT9X697SV19+eW1fyHzsGdsmNHiwz0WjAocn/joio1Os1MVNkQXPOXsOumINfXRT19dT3z8o+pTn/5SrRhfW8cdfVBdogu1iy68oO66/ZbaPaUVg7iRLZi7OQv1aG2ITjjmCK1BD9RndfH06le9tE49cqSmdZX/pte9uL5y/dX15Cc+pi677FJd6B1TJxy1xrF74UXn68R7a735/3pd3X3Tl+vURz+6nnT6YfWkcx5Tw7OK8aFH1pknbKw18v07X3yuL4CP3XKYLnjZ5LFB0InedwCostHRmkbgA1KRcTruzR0UIDgvLdSRRx1Z7/vDn6oNqxbr6M3H1pajN2kjvaIee9aj66RjD63rbri5rtC5BxtO3LKurrzuzhrVZrhr46MZnts8+biN9dkvXqnN71Bd+PTz6kXPPrU+/dlL6off9PratG6xXvHSZ9YXPv/ZeuUrX1L33HVjvfENr647brmq1h98ZL3huy7UHBmuJz3uuLrs8q/UW9782rr7q1fX2Y9/XF137eVas7U5YK7ihzXrKH85Z7CJoSPZFOIyg5U552+k8r9TBEL5ga0P1B9p03HrbdvrpS+5uK6+5st1+eW3SBLngL26uP1SbXtgWuf02Tr+uGPqd97zE/Unf/ze+vCHLlFwR+pjH/tMXX/dbVI16psG11ytC3J+ekB2/czPaRO0YbHe9tZ314UXPqdOe/TR9bu/8+c1PcV6krH1ohc/p2686Zr6yg13eaPcO0dm23bH0oAWWRXezAA3ArrFWq2NzubN6+Qmd7G4o6PNsjY6IyMjn7jiyqs+Gcp/PjFqHzaxO4TCXzfVAsfJxldYiqofEhZy//SsToZ0QH4Hhx/1wXqursjY69u4yv5aumkh0MQRbIXomXze7ymA1MFpDTStINIroKLAAOPEnT8Ty8YKz/m8j2889jDlgU6uypDH4q0gq82my5NDGck8a0NwmQjicOkTgXO3XQd2ls1nHohCLT75DlWjQW/2jdKFfAS3PHhJrj3V5oER6sEJf38hE7hoc/dLPizIRv8eg3jkCzq83ojK6mgQHzLB09u24KcXhOiE1/3nr/zJFk5cgosqdtnO3KUyj3SiFxra/e5H7hZko5evt/OV5PYbMaqTc3el65YMaM0X+43DA/tFjn3I5SuDviuissv0D7jZ1sSC51zsW5elGPgEZrmRia2ODX5ZdtcBrbyCR/FKLELj37bR+KaE1jKJE+MEebSRbzkN3saac4c7PsvawjlG9gl7kafSuOYn9oCDp8nqcnMHRXjufECjnJ8XEF6lY47MEX4ThT7BB/E0fZm/bSOj/h/S7sN54Ap1YsCYQSexwQZihW7JcMzwK+Oh+0isdu3Y4zsOjFnmCCvD9l27a/sU3xBhHi/UXQ9u18lvaf7w9eIHdUHTN+Bkfmr/zDNOrdOOWueLHb4ts2blWI1q/i2qz8cmV8tO5vRQ3XrnvbV113Td/cD2uveBnfXgvtma5FtToiWWu/ftqetuvrPu3zVbI7rIGcE/j6tk7iIkPvLHY5sYCCde+gN7rrzxzjpuy5G6QNnjjzW4+zG5cmXtUZs7zrfc9tWa8ZhBFn0cmf46vvz+wqWX14c/fXntmRv1j6vefNvtdd+umdqri69RxZ+N6XMvPL+uuerKuvbOPTopsxFTbHQYUfwvu/qmuvGuXXXkkZvrhc94fA0vTtUNN91W2/fpxF5junjDVmyPvTrY/j5uPIaYN/jktUE00DHe9ZqYGKtPfuayuuaO3XWWTlQf/afL62kXnFfHH7GuPvelm+op5z62/uBP/lfdvV1rNHxK8FHnAu78J51V999ze/36H36wHtw/XC959hNq386ttVcXn3v3z9YXL7+hHtwz74/qN27YUFO6gDpIm8U1q9dFkmx/cMfOuuPeHbVnKo8MTOli9IKnnFtHbJysv//UZbVT8M99+SYtR5P18pdeXEdt5KJbK5zHYHy0X22N9NrjjL34Lr+xXTElrui455576+KX/XBddv399Tcf+HBdcuWt9cADd9XP/MLv1m/90d/X7v0L9bjHnV5nn3FkffzTV3mzBL9lqmDNZz4cpo38E0R3ztmn1uzM3lp30IZ61Kknqq+H6z5dFE+uWlev0mb1mquuUL9t0ziarpNOOp7/kdTF+zbp3KWN1uZ6ynmPqZOOP8IfM7HBOHbL5hrT5hv76atue5978RcwZTsH6cW882/S+RScuTirOcfFsqTUrDbA0+obxvHc7ILrL/vW59VHP/Jr9ajT1tXTn/Hy+h+/9hHpXMvp1RfEPA6kQa3N0Jw/Kfmz9/1y/dg7vqN+6qd+VhcgfBw2UZ/VGFq79uA65rjDtMGZ9sPSp5x8gsycqssuvVZzb8xrQwxlBJGWjg5tasb7t/ZMDIw+ZcyxDnFxrlLZogZPan/jhKSHTBc/69ynzc3Wx848/bShjRvzINDGQ4703YKf+en3SPGkjbcDCjGTmw3I7AKdhdmaDEJhpK3RIkaNBd+3mdUJVq+3fwdFROofBUeOuc3iBg/y2QTAbYFIVg0YDKJgsWqT3fpAtBB4QqgkUCQGg+PYZPB/V52mJ+wRWJnhEwzHnBBDb5j1udbKRsPglH5oA2w2pRG4SbAzOH+DTaWwpmdz5QDCQUGOw/R9A7CVJM4hMH+3qetHjgHh4OgY6dXtQ43VdVIy9bZAOCGbONE2TSNqx1AFFrmBHFAErVKV3rcdD6zFzcBmjNGWR2qwRhY9ZhBdcC04AJYVnU5l43eKEA4qYnekddvIFIktyTpVNSt9baAyY4qTqQr3g+UqqUwdghY/Uit6Ml+THRL4KBphlzloKxtvSle9gRDeJM1GJ9O0sTwAmlhl6CMWJlG6Lph9bkjFh8Xdz34graFIXCWfdOpJ9db/9JI6edP6Gmc+PmxarF1799b//d4/r7/62BVaDziJAM964Fvvc1pPVuS3uEa1SVPTQ2NBC5LneTOYu0Is2qOj3FVmLhAD2SfiBV0Q5VtUfDNRJ1ttQvLcCLIwngul9OuoNkKrVk0KhAwihSnCS+bY+ERd8KTT67RjDqsj5dt2bdhuuOWO+tjnr6jte1n3mq+OB/M4sv3x0TzfYgSehZqTx9jYaO3bP13Hbzm6XnzBo+uqa79Sa9dvqlUrpuqP3v+pWpw4yDHg25u+mGSd1FUfm9WstRpmWui5qudbOPgD1GpJquzetatm5X/g8kcyiMmatWvY0wHlkAReTT42x9cXP+fcuuu22+qTX/qKn+Hbpg2nNxOQ9iMMyoy3OW1wuaRldI1oE4E1PDALng0Rm25/9VvG8G0sNsQjKvGNvxbiU4ExnxP4eH+oXv/q59X+nffWzv2LdcwR6+uP//yDde8OZOGoNiriQQdh8fqMUcq7du6WHv+DVOxrY2TdurXSK7oWJI9e8H73scwGvOqE446uo4/YWHsUv6uuv6X27p21PkRBa34VbskAHrlw/wrGJwb4ApwL8hNPOq5e9dLz6+abb9UG6OB64L476i/+5tM6P3L3j1hlM8azRchHMB+h8rET/T+q8cp6G3U+2tap6enas3uv4JkrHRcspgAbqhnJfeYznlSvf81zRLJQGzas08ZlX00L/rnPfbH+8q8+Xb/xG/9VsZjyXX1fiMkQnj97+9v/W+3cMVrvec876yMf/UD91m9+sN7xE2+uJ593ct1/P89wQqt5pDH9R+/9s3r/X3+6Vq1cV9//g99Vj3v8ibbln/7pU/We3+QOD/FrtslU+6pWX08PSMxLnlsiGc0crTriiFV1/vnHaB7PeSP35Cc/tT74wQ/V+OSqH3/vH//xT5n+GySrfah08bPOf5oWEW90Nm3a4Em/6ZCjvOv88bf/unZpqxxonPCUUp2rSTYJ+almnAMHNh1GwHGGALEpwmkmS/7gDBTmUIEYKzhIigOQE3oGFoFqeIIoeRIaVkDKTAwmmX9wzTJ0lcRuULhZ3y4SnU5ME4L7To1oePhulJVARs1JVm4dskPWrli259aZ/JMC6yej3xl/xNvWvdRNkJfk0eKQDm8+gBAwcSRWlOgGvizJn2XkomqNRjfAuQSuCnSq00RycD4qoy01kjXjL4sCCK60CaSpgKsIW+oDToGAqWmfzROdIQndUlUHbBKTN4Rqw0HC9/C3ltHAVC6BfTAujaUEMOoPxNDGNuu08UnYYUIx0X+MK1zo3IPx2KIH/XLfKRoNYruJjVhZfCoY/+h2/zpG4GOo8RbauGOQyxbKZNXdpATXgEt93fhpAHOnpIrPXlgAEXO93WjJTR3xEvqkJTxOW+9ymNOA2HODB3q/82UX1iuf9cRa44+CDkzz2qh86nOX1bv/6AN1787ZbBIQaXvRbSUG8XMLLBfRmGP0UV9q2141O4SKT4AdaNkdT9SEMVxZ85w1aWR8XAv1pECcsBvVIJ5KzHnWiLbesaYM8ANhORra/OCAD4OEXbQbnjtYfC0aPv8QGjSyiTXR7By7noHwhvG4I6lcZgsvNjp+JhI9xNCxHao161ZpGRGMtwv3eOONivjIuidAwIPjoHDZGgMKlRYqKQhSCaYfTUG8VWsCAPXDkkxV+rdrfGderMvIWgpd4NS10dmxSxsdVVBlcObauoNWe4NlIifxhVHdgHC1FRNTBHFA8qcG1nEgrolo6jyqAjQi44c5gS+ci2KCkaGlVDuWxQ7XWIBou5+W6GBh7O2f2u/HC3xnXfDICK+pXY1VA4DehrSD6fFZmwYPEGcl06OHA2/scaXJ4JARE1LwqQFDjsePapy/wgqX6ACaUfSKqavKTr1BOYBCky87HX3UmnrqBcf5+WDmz7lPemq9/wMfrPFVa378ve997//Ljc6FTzl/Znbu4485/dShQw7ZqJ3gTB1y6BZfQf3Y239Da9+kzGhGtYVQPmq3ziKghQGLJD2TzCGy4XQMda5ucCWLBr73gAymnlMWP64m4Wcp4kQRHgYQiz4yxvmNAdFze3xWu2IGOTtkbgH7Lodw6MtVOAOQvW9kpxd6lVtkbjqFF+W5nTyqNkNxTv7NqsNmtanj+ST0xTMb6hKxyEzbEEx3sv1UrEw6oNXLA0QQsyw3xNyigNBgW+W67abeE/0BWQ6uB643wlVJ0TWFwBIbsXk52dgmATxqydRVND+SgCcGcRgkRHpbHpl6b4NFG3XoyQ038Dk2uqmcjTP1yM2h59Bha3wwSIXsaPpiRvQ4QWbUgFgpTmGHcSZv+O4SCIOWlT6CXJLf/SQ5Lq74HSsbfkCnuCXEonWHqqFySZ+SYbwDB5xNDMgsVpEXnkahd7OLovnRE/qg8p0QVXqcbUsoHFvW+zAmNm6GwYWrmKDSf+orhtExzUns08Iwo6sxmHzyEixGR57rTWg2v/IQVE+q96bnADZQN+uBtFQtQRXTGtBsxgli0WAgeY2OsdGZcN1J8DZDdGw1YGGJfGVKx83oUDpOYT0wCWb5loOgAEMOPMJd7wpooVA4it4e+CLCkFI3gYvdu3br6rfb2+CiXLturfqyyfR4aWMnB+VWdaKC3gAYJYP1kqQTsiksj3aDmwbZwGUARpiSZINcQ26q0EPT6x2epJbxxBbwkjTgrigt1o7tO2uOjY518M5doLXruIsFV5OAcL3TatIMi3zaxtBo88ZV5dxBCQBeWwWv6CCNvEYDrg0G+wOqJ+S0ZG2Kly1BFHxmSMy93i+TObU/G50I7FY0dONzkWpLoUiPuSpQg5lWB5rW025eNFnQ9LXGLcG7zr6scSaNDMEpeTMGRGS+JssqheySW3OQUu2xIS65ybBly+o6//xja4Y7hfLiiec8pd7/wb+t1avWveX3/+gPfy70/3zKPcmHSCcev2WLNgPfdeihG1dwWxcHV61e58B/5GNfrKFhfltHptopFsMsmP74ic/8BeOWs0nEmw5TZLSRYMIsXc1nIXXw2ESozgD1XRrTc9JOucimRXIICLei1+oqbM3oaI2Jb0IL6KwQPLMwoSvLMZ5XUL1/ZEU3w+vPsJEnwzAJq7VVUp3nHDIUMkGHZCcPWxJ6dPIMgRZsDVLCvSA8t85Xjo7XJM8uSD8yYbVU+4sfBqiWIyWxcA07qJnUB7+xIT53mDKkHOA1vKHxGZj9kn+6Snb8DCO2oYWOWEeQSsO7/sYzkEGdAa62YKbFHvC87BO86Q9ntSn7RwuW1frQdjTeyGEzSb3nwCizwKAzNhk/kI1OZIvfetptUTL2Y4/1kqnDHpwqzvbHw154St+Wjyy7pTabXU/nLouY2kbwgmOnrzbRGTo/w2ActmFXeLGTq6/YodJ2N7mCqaJScqFDBpotCnr6IrwQRV6L5UD+kpwBHFrTI7PbvJRN17J1oo/4gZev/bkl6+Kui8VDDx5c09HwlmHe4Lg7wccq+O6pJJrRYZ7lkj3IR47oHBtKb36QRYm92AAdekI/GNOCcydI1cwjy0oG6Of5uj/I5pm03sY+y4M/9LQ14YWTzdiHDGX/3QO00MgkaE3vYMAXPYm52sgXfY9Ht73TdvuAq6J3w3lsRwYD0OPDDmAHcpZi4zFPRo/1RU742bRwIpzSRhOwYt+eW+F5Gi1Y3pTxMV3sytyR4Mhtdcvq9itHj2TYvGa/y+g3Pf5wRAZ1y2+yBhk8rBwkC5+c0dPYOg86kO/YUMIbORDbjjan8Hnvnv3a2GmVFo83HeAlg/MMd1TYyA7xD/WoQQZjxC1kAtNhYAdx52Ml5DdZ9AfU0Fg2+pEAPrDYZarAqCIWbngshxckoXH/ev0mzkuw9HNibh1URMc3y/iCC1JMjywllsxYCLULyaJoFafEim2E7dWJLZuznJt9zvPdpJwDw8r4CT97FcObTMgBGOZG7KHtSDe9blNVXpJBE51UwsHLSXywdlry+oMm6hi+daUGfh911LH1la/cWGPj4x+7/IorPmO+b5BizUOk51x43pNnpuc+eebppw4fdhhPpc/XhoOP8MNNb37rr2mxWe1OwUDuziCK8cPn6iwSIwRDUAcQp9xKd8R8cCqF7gMoFI0+UTDcIJLq3LlZqcyNcb7mx10V9HMb2BxtsPTPzvv+EDED/RGtt7RpdPaHkn2bUjD/T4nk0eZl3uZrrgozeINDHzKGa5yHEIWenp+t6bnZWvAdkSTLUMMaxBOf0qk++N1lNriSB42RHdslRq/hni0thqqygJD6BjMfCRrSRbUkHLTi7/FHC2+TNkJsGPC4Ar0boQUvGPz05YBGerOpC9nADCXiFl/ZbIhTttoW4kuJMOS6y7r+AwQ4D37SHGnWFZolcmJCBRnoa2PAdVfcpIjI2AUA0SYXnLga1shTIeaGqgwXgE4Sf2Oj+RuzKXhDaxhIxmKwSwl4cGFJlHu/uPSVE8gGUyYOsDmMKE7TOOMphWSuUY/M5miDUEd+52+gZanZgZOmachO0+hD0yMa8IDIQQmmkQ1QjVDtVmmFY4C8Tqc0YFkmL1n1ZexGq2ZMqy9P+Wil8Rmg3IWTfJYQTWcj9k3Xku4UncRJuOBbvZVfR0ca4N1qNEuNfpcgabms2JF+0Brc5PsgM6lm/KipBRP8IOaCpvvE5wXTDSU3TNv/gymSlK0vcpqQFAG3Q4er9LsrJFM3WmkJZhDnkIEwEu1W5U6SG4n94I7SIKlhVsrogD5ruzJ9jFizN/mglLyOijZjgFiEJ/ymMNzJPI3fY1S5o4zTgXcC6mS428hsvE6hjbjmzwCvEpsEA4ItXsdc19E24xZ3Z3jOibFoRqXo6ZLSTg3XY/aAGE4fl9PHKUmVHHEbCqzP64Rwyb4c4rN188zNQIeQaiOLT3wgJQcLrtWQpQMvPro6dvPaesr5m4vfg+NZtSc84bx6//s/WBOTK3/0j/7kT/67mb5BslkPlZ71tKecuzA//6kzzjhl+NBDD/bDdRs3Hq6NTtVbfuw3tZFYZWcZQINNBpkTnVs5CZB46M/JAF1fqExXLXOSo+AJM1i92kmTOE2MjdaacW1wtLmZ5psbkr9fu3U2OaZFtrJ/ftxykMJSrgWdFV8wNgbeHAiGxR7H5u22QiuduhICZRqXyvYxfvZknS3l1j+7cXRoo6eND78muV+bHtYI7PC4bPSptJY61RZLHhCfqA5IdlIp8l1tgyInyK+lp63cwX0A+YCv4PB7yRtqSM6JPil0DdNlkVoj9JEVCaSGM9yVBmk61GCu07dmG/hGMoNAS3JNr5fbJhEMQRkagzk0QPdja/cyMaJvGg9ygglNKyKOmNJuipTQDwxe6+oKlYzDyibXgqjaSBaFtOITQmhHUHBqURds4KfSoNb6t2lxza1B/9FudlIQP/P4/mrLS8kQ+6LFvOGQvTwxzoJvcgeaRccbcjmckdttslcNuUSTtAw/4JL0RpuPgMBGH8mxNhXzUm1OgMCN/Bq9XY/kmWeZXlvO5OtJVUIX7k7L1SuUDQHGcEOUWLAl24xLcevktJZ0Ji3JckP4Jb3BtQYt1Y2XIGIReAy1pgEpnM1HTApUYDeM4TEAC5PNoU4yaJDgF95xEYK3CZiXwiGPZDTygu8nzogKX0Pq2KDIcbVrzgl4EHPEZfENWaoqm4wBEC8DD446dglOXCyDjQ8IkmgGz50AhAdl8De86803pYiOTz5AZ/8BiLsJ50yA7MGGyZnCnFSUmy7LCd5FI6UyqEoOH4Ul5ksp0vrY6ynjjfghIKjW4Jii8eSBbFdbvw0C7xTZNpEYtlcXYh3L7HcsqQsGOLGFHnDiDDzTGLhsVZGLa+EpBjJ5N343KGlSF7zNb+OUsMs/X3Hs2jr//OP8PBsLwTna6Pz1X3+gVq1Z8yN/8N73vtvE3yAtrSpfk1YMaQvRAsGtd+5Y+KuwPgOsqFkZyd0UxpVPzM6cJAlzNgr+9hIvR0+JQjDHsPNRGRx7QkdOuCPDQ7Vh1USt5ZsVs3O1U87uml2oPdpx8dVUntjnOQAWzDHRssEYkf4R2Tw5OlKTI8M1LvyYFu6RIdFqRwj9qHyZEO/k8Gjj48FlLXbZlXih5xsfY3w0Jjp+sGpibDz6hls8ZGNOTJT8qFQWGbrSd7ZENzE+Ifk8pS4a0y3j4aU6LxGo3mMptHHYwu1+8fM1VuwT3Ccf7oTIZm43IysnJLLa8DV5nPC8AUOOZOQOCnQoafSFfdzSzteq+0cKts32is7CLBDLgle2GFKTa9LGm1viS7yWJ5w/TuhjotnNx0iOkfE5sUHjOw8DefghOKqgXZZR7ALZfATCRwjc7qdc5o/pwLc6ivqtYmJJna/gm2+Erx9Lr2VFT+hQFH+iFHhkhCZybDt9x50+7hqSW3xXuE+bXsECDw2/F+W5prHHV8rzsWr6Gll8JMs3VuIfJRkbkYFOTFTssEXZMJtN/MGjF7PxVeOej2z8lXN81tzRXPNHR8apZ4ALZjrK9rHUCs0FYsTX2vGHdn5qAPuwBTnglBl7LRZDQ6HnP6awQUIEp86P9uErtIJJBjL9jSl8EQ2yec7HNtke4LLRdqntfsOf5BX+Gj31Fhf6U8EwXjHgkL7jow81rSdxyjiQXMkk3v5phu4TJR//uM+wD3nNdvpTsD5npTF9DB1xJdOWLxmrTY7qqkgnPrYYt/mRjTB2CU8/0rY9tPPtJvjUGPgZG/IxDDnjE7jGrWWBh77JUUzobxGFh7XBH39lnEODCuLjMSU6zyuyZVix7fC4UD1zkzJy0Z0rfQc7qiidJcN6gHHI2SQ2d7/Dp5Z9tWnOWk9U8UdUliP9zJslAuXI5+cq+LmCRceEGAhHbrT+sUXJhxYar62LchytpmdM0LeMZ2Lb19+2seo6VfZ4o9Zg+e6TJvAWM9MI7WQ+ivBFnOoqWTG5D9J/sZr+Yd3EVgjhyTrOj2kiV3DLo8ROCzOdCmo5F7dNTeRnMwiI85h5IVYbmD8O5edR4Hb8+yMenPsgQypwSBqv2uxjBps3NdKvaruPlaAlFs7U8VPbNvhkLybDjXT7LhlzfLXyX5gYxQ+Zjj/2yCNk/Gs2HbJxaPXqCX/vnp/T1vm7PvIPl0rZGCGx8jiDCRQYQQ1n4zwB9+fqTD4HWTgP9vAMYOKB1ld5cmZyfLzWj+nkuzBfU9rgTPmjKr49NVLjOgmsXrm6TjxmSx22fl0N8eCMAskGxh9vaYOxZmKyhtm4yEp+l2BUMrmbNKxO5weg2BQxyNm0sKGi9CKKvQTTb2xCAoMog5xSFZfpGOj0YoLpFV/6dQybKjZHTIaEpg9A05sHerXNR7kMh3Kg5gMevCrmU2vAa1Kf4DoPMAZ87IUgMpfjKAHobRKGtzstMOND64UXGcjrOg1T5oVt6DFOzJYkKx0j0TY/6WfsgSYyWRSbHreDz6ZaVS8IkckL/shXBgat+SWHiT+IUbNTOOqhiQ0+2UtuX+TjY9MJj3WjnDaJfk+bMjpaHVnQN/+9ICPTfqeug2hSz8RVRr/wB5xsnIMzDXw+aQFHDzKhlUmWGVhiBW1OzFkME1cBlTkJKjoNn3b4kQtNxrdgenFGSzyRgR3R44eJwVuuTmiCqSIcfmBnSttiOwPrcMdMqn1XF/8sRyUv02Om6o4N9hH7yEJnfI29jg3tHn9gLUYI4lmLjIfYCs4bAuE4MZlWvBhk/5bxhod1oNU95qCjbLymj1/Y6kWbTYBjRFgiI/TERH5Rt6/xK/1GPMWnenym3Up4Wt0y4DWPstfQVlce0LgNrmWPJcGsV7nHc0DT8MrMV+q2o+uDXi/spe3spqAtwzvQx0ulDs6ZU11G8OZ1WzgWRutv7U5Pn5ANg0YchlFCgwToyGp6rQdHw9XgDIMGQGT5GUTkptHoBWsgH4gvL+tTG9YmB+7YHVzGvsaOYD6fQx9BLtngMBbB9bh2+QOfzUMKfvANLOFtLfYZxRotPI1lNmCbmx0Hb/Mtm4oub5n9SrapQd2mDkAI6NiWIBt+wKWLAlI2rNBGXliWNkpkkjdPpsuGqOOWsmBsaNTgV7hsp+rg2D8cvGG8Nh+1zt/85m7nUUdtqeuuv74mxiY+fMVVV30hWv75lCj8c0kBYnFgo0BncitJuoMSuxcSao4MHZ1gOiAiTC0hjDM4ASidQqSgsCQC2XBrJybqIE3QqZmZ2jnDx1VEKhsSBLHpOuHow2p6766678H7a/fsfuP5TQ3u0AwtztX87HSN6Qrl4NWraqV28ONagCZ1pTGuPKZBOao84qvMLPZsfqBhI8UiyV/ke/GRXEqCzAub2RSN8iDy6KTkjOuKjx8l42pO9gmfb4fJN9HxWz20x4bHa5Qf5dMiMrgjJDiLSr+Cy1V9cMShD+C+YLveSvCD3KKYhRNabPHlV+NhMqaEPyfWsOYqFz1k9CtbX7MF+o43P7nrpF+UkaUXg9YnZDJxtR54kZGTkn+wTSXydRCveDiZ+4SeydzFIzNHACiBpsmyPHwB1mRYpOr0GX5xVQ+NYF3w0lVrU0IS3Ha2sdB9dP/TN9wR8F0A0dGmr1u2T85c9UObuw4dZt+5+oZfMO6MQLd0V4YTsORjd9fruBEb2eI+5ISMbvUMPtk/9IcfH31XQzKJa2zBV2QTb/iARQ7yGXOxE/rQIksDWfKxJXb7zpZg/PYHcdHgNZ3jSx0+Zzb0jO/ozx2LVmcsqfRdF3whbh5f2AA8tnkejMWujCHRYI/1YWNsR3d4VHdc0IMNsSn88RH93BXizx190resyMvcIzaRCT92QOsxIxpVLCtjbKnO0Mn8SPZVPr6pv2OPZGGLY9N0io4yeOjQI5hjwuYzMel0WRda9lhjgPfxjs3JsUdZc8Tjrfnoud/GuHXRFm3vX8dDJX4atkxe1g1oVCc2ZNroR6bmek5cyFfGJtuFLjUbveHIbTFAJvDYh+zoU4N3rKWEV2VOKUAjSwipphS92pYhha6bJzCfk8wWOvhM4xgRZ0pg2KO2zhG+c+O7WHECvPWKy3MQmebvMmmTOFlHtvvMvPCEHnsJU8ZK52+22j7olZtsVUTfNjZId4zZKImHX6tXyUbABKAiqtFzQLeAVjqiYplssJTWH0bOUY6phIozMoDpRYvSPxQsnYsLioP0I4O+55kvZ/m/IByftPQv8szPc59C3C69AbBEvsyTPoQ2G5r4NlILc8iUr/IzMY0v9KfXTJVZ3+mnf1l6WMoTjj32UEXztRsPPnho7ZrV/n48Pyg1M7dY//iJL8s+/piSWMi4HmUSgVLdv+FgP2Sk0Pm4pdEopY9F58GSzmdHx0Zl/crJGluY1+ZlvqbaJOodhHPj2lRsEM3Wrdtq39S0o8Q3rzSPtJngt3FGakKLApsWNjRsoLxR02tUMK7SWAj9MZcyHy3xMZU19AEnmqVFQaVevuMjO3hhk5xyp5lOmcWJj8AyIYiLCKBueOAsVNizHM6LgGQCCNPgSQbYDsoMu2aDY9LlqNSCgV5oJcom+OrYvJCHL7EMf68j13JsR+JsmpZMZh7soiE6FkDzoYeYpR48QOyCnmbkA4/KxgfPMHEiNdngkA/OMjGI+EJLbPVehrNfqndeysRSpbugyRRtNjHI7nwNZpkdjilNZhsL4Q1eh8Yb/i4n9pBlo9qCKI4dHrqMqdQNsw7a5MbHOKMv4YeWkwR5YAtmJd6DjRGlaZALDCdCYzwncI09h2MQA9HgDnYx/hFsAPo0VhsvtjH2M/bStkzswT/w0NswSOKnT2a2JXVoSLYdUuCMIWhadrxM1f3DDviXbMmmIuMzc5UqONrwdx8ij5eXEWSaH1kYsERPaVp08LJuaAUDB49poq/f6QmPOdw2svuDHc0W2i6bDngic7kdVHsbfr3QQx3ZvS6fbdtyWtsArOuPLGdi3PschG0iHg1P7vMkCNdpWq4rjY422X3YfFD2DOaMZX7BmpyGaUdSxyU2+DIYV2B1iJ3gWxu9wbajMYG3bIjrrqpUn5vGLRkQxNJdiMCXZNBUaX8zXsIROywCYEMs6bUWv3hbEM5aX/KSjtYW3vWvhcOI3xTeSMQHfq4h/Z2Y6yB6UudNHUsd5w7qeGVAtrTZZbqBjc1H6gN5UIhD8QCcWEYOB+7yUDGV5JiutU3VDUGebCehLhslbXZcSg5jRgGxHOipwa7MvQ1+xmXTxpV1zDHrzMNcPPTQI+rGG29kr/DBK6686kvI/kape/iQCccwgcEcmzMYbSQE7Cp9p4W6ARC5qmVV1SxGfhgZh4xWh0Djz/mQpzYMigCL++TYmKB8jXtRTgqu5AD3LCydPjYyqU0FmxttLmQXH0ut1AZocmjMP/o3rl3P5OhordQmho3PuPKkrjjZ+KzSpmdSfN4MiX5MOD7OGhsek0ye2SFLrhZ/Pnbiq+r8Jo+vwqEZlQ7aoiE+3ONy52KdYDzXMzk6XitHV0o+G8KGVYnvyOgnLS+c3mS1yU3MoPfAbosi8NbzaoWXvrBcJMMGr+qeqLHF/SM+P0BHHwiWwZQJlBI+yRK/dbqvw2f56IaGjC3C+2RkdcJ7ERUPJKbXVZGvPtl5wwM4J0E3G735u83s5CNAcOkgJlxRtytArjZjAvK7fnRia/RCEHgrrWdJRr+bEf3Cy4Dur23hRICN8PpqHlr8oJ429D0G/YQFv2mQi5/SlbbyKCV84fXJgbsKyLB/6G70ag+L3nc1lAWM7ZQeE5ERO5hXyNG4cZZdshUfoaMOTe5SIJ+NAZ/bR190it7+jUqPSvuhUhca3M3gRN796s/s+I4Nd1HGmm32QfRcRBATYNbVeYPPHZLciUh/gGv8LqFJ/xAjbOqxsF7ZEBqe14GOvl/iwa7Uext92NHjEZmOP/V2MZK7JNCHT4FJJp78KpfWhcQLOPShMT+xAkc/NFmJK8/zxOfYTAxEJZzh8KCDAY1ttCXfdsHjEp+TMz4ZW2SxkMWGHdhnOvoKOdB7TGFT7IrtMFE0WcSz0aMv4wddXR+86MPOKF1uh2GsHPA0Pt+54m4d8joN89o2CC6aPl8ilsVdWYu/+9ek4POcoHWiWvRdv+mUbbdtzDqWtcxBgUHv7ht8sW+g27ZlfcuJvqfIi9/SY+XKtgtYx0ErnTafhvTK5zgQXmjwMb5CYyYncLmTQV2H5p9J0KGCdRM+/vjzieecVb/8c2+sN73xWTqvzfhbSLYFf+SjZWGkYj3f70QtckHDuSnru6yIbPFwY8F28RKvbXCCRqwuE1P/BVGLU6gEw7F2XvYdGuxpWEiJlc0BrwMbmXx7WTDLycY2D40nuW6G1P0sjzIPm/MpHTZKpHBqI15++IcYDf2XpSVtX5Oe9awnn1mzdckpp5w4cuyWo4q/h1+zdkPtn1mst7z9d6VspQOSHaKSigTNWyMDCDNwDwowonUndq2qmF2Z7lg1Pllr1XnTszO1hwB68OgtImSwmHpjo3Ll2EStHR/3T6HzPA2bHeDI5xkdbhIA69/C0qi3jGmCpToDjE7goWoGiztFVvBcDd9V8eeFhmEAO0thCDo2KfFDRqazj4H1DQ+dQAi8IaEivD/2kgyJUpO4RSbfWDOfEBkOSbaZN3Dzwim8d4XIZpCb0O2elgauUquajEGOHthV90TGbJW8SNZDS80scrELNHI9AOFFkpWT8C88RpvZlhpmKmRZnKJJHQRJRK6aMFZQTRSBKeDAYMbvvEVjSvvkJMWOqeINfqh9huyF1vHq8lInMZYcb/lhXtsHjbV5TFhNT7Q7jduAQu9CL6Q7tTYITPQ3TCACxhEUcQRH0Kyx4WhpDuT/XpACcezGTr09lvr46EqZ/HEntNShJ0Fr0jQHyXDBwBILm+K2sRZNf/LtnBB2AU2/EsfOl5RKB0E2GFcgONgQKJKW03ROi28kYBx605Bkk+rLzFFaxqty8AF7Kyi7FUtSSGqBc24W0HCKHmiWEvFglVBaBu4s4W8yGnDgH9l46QFNKySDeigMcIpXejX+ARoZNPwGB7BRu85b/dbqbpm/0wC0YSqAQ0Ozw3sd6UqIYkwO6IkNY1QpDlJRRjYlIOhadluHoJI0L5DR0ErEFplLvRQZRqYu3R3XzQbeTbEwm0HpyRcwc7DhukxLUT3fpEJnN442RbMBm+AR3rwtLdXBI5h3YDFBLWgaXepdB14wSs3ktk/siuXeqal6xgVPrPPPOar+71/7i9q+R+vB3Fy94HlPrUedtEawD+gcqXMcGx3iBztiLF+SUNE2EoY5ZkoqHV7xuG1bwt95LYcX3xYNa0sNGc+S9e5z0GPLwpVchSbySZzfvZ5rPc5HWPJXzJwTI0/HFOq2VlHi95Eeder6uuApm/13I1yMnX32k+qv//r9tW7tujf+zh/+4W820n82NTO/Pj3raU8+U+ouOeXkE0aOO+Zo/yrh6rXra//0Yv3YT/yejFnZnMRYHbFN44rThB0Aacsp6dQo4wTjivAeWCp5AGlMV0SrxnTVpWBxN8fuq7O8uKvOWYGO9XM14vFDxdr0rBodG2xsoPt/qHvvgMuvqt57Pe08/Zlnep/MTJKZNJJACiGE0MulCQqiCAIWRFS86pWr3iteEOWqYHsFCyKgCIooRRABIUBAAqSSSnqd3uep5zzl/X6+a+/znJkEyKv/vO5z9m/vvfZaa6+1dlu/cn6HW1g4AX6gWPi5QJpBPiyOt88Zg4Dcl5xDNq58SBS6n25pUac8dPRXOiMiUayba/VSubQ27wEK1IqpTjB1Ki9NxA5gwge7+EzZyIt+gzMDhHufbsHmwPOGFwSImYM/B6wtJkwWBzZRawemN0AIyQOjiM3cVJacT4fARQX4loKBonN9yUOnjjVOfhFIGWTEiVPQIdtEhtTVeWSzUB2hILbbWBLEgZJ1t90SOWVxrtQLwe1kew5OqryUbcC2HgBtQ/E0qg4+O1dVslB9GtBfdDS4wNrN2N6Fo2G0CC35k+AlxQ5+ZwQAvsWWwLNP+XJIOHg0W52ZNk9QLTP9UdDzoJi2gB91CGQaZ+GevQLIzVOgLBmoy7YMKZGA7DSXjVX6GmibsuvJmVQHZFC29k2lz0ImhdCyGb/CCYVHDdZRhBVU04QSOnCV956kD/UJUT1tUDLvQssY8yqTmJYzUZ2Wg0MVyfb1vK/8C04WTuCRbaVt26ygV8RywD3nTVASRVhR5GfNiQOs6qECs5+lohSNb7xaT1CmrE8gnCCXMnaiqcQGrqJAOfXq3DyzBQXVsa6hl9szIQg0kHpkifrC31Dqa77QQJ+gZKFYNHQ5ZVDGlSVhHeK+h0PhX/ozB7TqS7Xl80afssI7uwM69Kcm65KBwUs2A9/jg8BaW6AQCur10CAO5Mv67XwBQ5eQdsBh6hwPNhtpAfAnm0958kVx+cVycP7sH+PYJM+8IWfhpcP0TCte/IKnxFmnD8cfvuvj0WoN+MqV2y/8KPkj/DrXbRNFa6V55zZdj00oFyr6GFxXpj7k0cO48PKRkPhOAVIvGv6suw3rsID52IaCWbC0be5BqsMRKtWWVeuPHZ0zlsfTLt8i524+uKp7weMuiY9+7GMxsmzsdX/913/7n3N0nv70Sx7TPd97zZlnnd639ZRNanAuxpatiOMTzfjf/+evZawRC8aAYfCjLnm+uXxWibMJL7iKXlStDwsptKrTYWRgMPhTiSm1w1UXtMQpwFpsClzJYfDxjA34XJbmKlmjV3XixV8zcKvK26/q0xnq8YKbf8zG4o9k2nhwf4TPZTik9PwRHnDkmp3PM7b0NfONyDgzQhIsFwrqqOVn5NDygdZYOvAvzeSBQTe3wPt0xE0ySSrpk7vjLH+rXz45nGGnXB2hCu50sYFXphUmHrAnlJSEettbyELLTYerHIU44cpTNm7NVv5uSTjIqLx40Y+Zgpb1fJOYshKI4W1OBEOdA57VHAoITOfpU6gU4OfRRAp+PRQ99E3Mwg8AX9Mr4wIy8cVGWU+0M0DW/JLeFXwLLPPA1U4iuw6Y7V1Geieix7E4Fw0Sj2o+qrM9zUDfMh+4auOFN4tKM+NnYVhwKYqhba5gGRJEqcAtoOeHnSnXJW6KnnOsXlGqMkCX/IrUHgvAFcARzLbCAC4nrKY5j5g32Wb2fgZzxR6q85RJ4AkBHPizcWLNhBRkM6RdzX8VFnTGlxYvstY8498FSpBknedNYWU+iWVar0uSC7N7wylytXlxpN45fSzjiVdvzLK0Rch2FUmQRalPgjweC9ydWWa3642ahYJSecKv6kJI9olU9afsnOuW5AWeG2nieXw542/JlH5Vvt1WGx8eRPKVtraauLUd0wIt6yL1GUxsBY1hNolT2yJJNDKEBHC0XahrDx7wygFaPgaAqKj+sdEJoCCe/deCX6tUAQUCsVYUdh4LOvoLQrtdg1LfKqffe6P61Cz5kePrUBszLOGd9eRtN/Mo4ELDHnTeOafFfffeE4cOt0Jb1hK7ElymvyUHv4K+4IIz/KzK5KQqUjkj0UZbOtO4RkEZowqODQrUGaoKLX3mWoxT+SqAxi6Z5k76SlNtkY6SK5KXQl2HIPD4ZC4o8TuKcAZSIuM6QGte+cLA885ZHk9+4sZozvHnvA1f0fmHf/ynGBtd9tq/+eAH312ovmvQKeIjhx1bT1k9tzD/uhUrxntWrFjuWzWNxoAb/vwXb9BC1edBaYOysKmQ5Y7gjbKGrKn1PuMHX0S8Hr7R2+OBxHM5uQixLGEg3BgWRhyfbIArOZjGPw+X44DTkHg4KtzCSsdGQLEhX+6nl3xPN7+O6DVebzd/FVF+AYJOwuM5Hei5TOZ85YeC1jV/cQUf6vNBTa4egcf9aLWnVADTEf3rLvjwsZODflmnjNpAVtrEOrSRTpcyVDp6sFQamBNs94yuQz7jEZKPyTnQH06XaNq8VIc80KTjkfVsyNB04ptGkatV7hLpylP90JqH4OTdjuVBBuC1KvmZhryZKBWtp6j5C0b/OlIEXxjwUmq+4Kl+KS31juDQ57IbvM2z4JK25VJaBTNP0tpGoYU9eUhVqO+xcHtZaTjt8YxClmuKvhwSB1iONenD3LZMKZflBTcbcvv5rAFXJ7GVvrSrcrat6GdFUhbDwVfZD9xrTp1AYzz4YVNsjVgpp9uzDDpJkHwsNG7f8KXoEw7rlCci5uU2U06eQwEPnoZ3PG9CX/LcG7JAn8/0LNVlvjzfonrfPrR+KYf1wg4Wm/bzViWbG3oimLBSbo/DzCMnuqW+yusMqdpALJN/iamPdKCCb7FZtQ2qVbvAq8pPEYJFw8DD9gWPusoDGR0FKmkGZcw/o2kcLHVWi3chdN9XPPgSwMzxSF1pv9qByBw3jWDO10ifZb/VsZV4Sj0ms93aXrZJmrzn1QFzCz2KnODpZFC8nS50C0aaefAy1Zl6u8xVcegrHg/fcqU9ebTh0oMb/8jpsdKWJ+VHn9xuVfaHcZL41lFlry36AO9c47KM/Uqt+Zo662pZds0+AMR6pNSHrM+Kwof6AsorFqKjKLjHEV0AQuFD7d79B2OmWf8RP3nQf9B32yFAD9rHBl2xd+/BaM0VnooZwF3Kk3M3mVfC3CwlWBIsqA4SCNrUSyDyKkCbToui6rwOm0+xWDLOdtUY8HxigAqiIKY3B4VCQCPqN4D8eo/UjpMx4C+3SmNh7eqB2Lp1TD7IotaG3tiwYVPceuttMTgy+PEbbvjWdcnsu4fS4sPDs5/6xLObkisl+gAA//RJREFUCwvX7Tz91L4dp2+LVrMVo8uWx/HJZvz6Wz6gzhixoDY8AaU0IB8p5EArShplqfPYNIYHBmK00Yh5tTE51/SABofO9GKkga1hmVdovMCpXTHzA8Fql19M8XwOzFmI/aI/pXaEBLWTQW/TPUr9Dp0y8BfEk1tYNImzwiTkhIArNZzL+YFoGR/nq0knlM6jQ/KWROrvn1liD1LRgN9amDOeB4Pk4ywJuLtSusPK/2AsPM5tvdBKLvJc3wEtr/PkiEQUE3kUlqCyF2XV5mDKeto0qiJ6GWK6lBcKo1p+1ZIvNmwHgApN9cuyZYPx1CecHZdduDO2rBtXHe1lGzXUSYKgCdaxyFrlqZJ74lncNiSPJJBJzuPHJ+LaG2+LK666JW576Hg0hkbd3yZDD8m7hK8oXWxvVaFve8KXetPRLghJYMvwwfYGooC+LhLMQwv2PKNyPh7/mG1x+fmnxVlb18k5LygpUD1kKmBbNYWsTtlTOnDIVqSkrdqVop/3uvfB3XHVjbfH1779YEx1j+iEo79gabyoEXMoZ0aV1o62xxugZOZa2Qy75JWKtF9dJLGLbQdRghC1EDL/umN6YiKO77475vbdG4vTh6N7rpX1wkvTZcEyncym4LWDysYssLSJIKUPjG5C6aM53Te2MoY3nh79a7fHYk9DdegsBBiDWHDJQos+9YpMzg36hJpEzUPBZX5qznvBNYpWAfKiM2kClV+I2enjsXB8Jnpn+6N7oSFgHSwKbjxxVdC35JWQK00mHsHVFb+EE3gQwJV8antuYTZa3dOxMKi1rU9tQ0sz0Ci21wDTlLJkyNSQTFX2lQ2t2QlTdICmZBV8u6rkGRf0TVO76/hwT7xg5/54xvrbYm3PgehdbBYkxZPGfmeAt5eZzpAq+HBClZl0QJSdmuuK6x/siQ9dtyquPnJG9PSNCMyKnXKDjW5tvWEKG4LTUlfGGRgQep01DRFobZdyySqkDSpMB6G5DLzgUsx6QgGgS4E5KXyc9ziu632GSpJB8qg6tUmkQml5cvgn3DALVeZGgTkUwTKhrvArsDo/faHB4NJKTROIIHyLShzYCzNlTEkkB24i8AwOVRmolxaUdcikyE8dIis/ZwbatTStWvKeH/uY8XjqkzZoH5IT2NuICy58QvzTRz8eK5av+Im/fO973yPk7xmQ9xHDs5966c7ZuflvnbHz9MZZZ5wuR6cZQyNjcXyqFf/7zX8jZ2PUQueAUWJpT2anRbWM6hSdI8szZxtAPcxiqNEXy/sHYnq2GdOCYDR76WbP1RD4yAfH0dGnT2eJtMfLAX01R3nwcW7AYfjWsz/+4BOHBxgLH1eiOGPjf6mQgxtHnDXyW3+mCys9/ho6+UxF1vczOho4/P2FmBgH1w0XBPnzwJkHl9lV0JcUpwmuWitMT8wafWQ3ZJpnIBg3aXHszI6j8RXcpjWQXOKDgyh8zlL4aXbiJ1rNLwUBayRRcJ84b45ZJWJLRMoCIJzp6el4zjMuiLe98WWxcnTYi953C564GK7ka7CEpXgC/BFwa2i3pTr3tfr8nz/9b/G2v/pMzA+sLoslB0WNDXT3Rg3YR/EETl6VHp8OlBMudMPdPDhIqjTHU+Lz/yorlw/GW37u++Nx29Z7YUl8Vz8soMt30qvaoRP+nXAJwDrruRpyYN/ueNt7Pxp3Tg3EwGD2CSh2YpFZ88VXFHIkJqwEdMLh96JkMPZK/uDZAXJ7VBY6j9OIySOH4+CNX4zeY7uEqjHKHCikTHtwiqguZDnbQZoMxXY1WF4ynUAFE2e24hjktUbyaA4s23R6DJ31JJ3tDFHTZoMd1K2ai8Dox6U23b+Vbwm2lG2YFXaeOtsETpUKU8ePxOKhVjRao1nZGUwv4MlwQmej8K6hkJwYKi4VylfjllCgPky3jsX8qNaBvoHEEzCdvwzOG16CaPIh0ayr9iiWopqFSjAgrnCstmEurF/ZiDc94VtxxtxVMTvPFWqFtlAKFUCZMVnhDwvCMa5C2z4VQOiElbz7JfNc9eC25h98rjc+svfpcniGVYfupS+rPYytUPXmQ75UZAJdjnMAthHjxmDytFvzZGQr8tiKDyBgrFmuBpaxPfZB8pfxa8u34calXECZybLJxLdwaQfgNfUDve1yZqy98rVfM0/I9rCPpWDPUjGxwMt1o9KD6jyVBGBKuro07srYqm3ykLFXFPYnVWGqLm2C7FdJJ4BRs7XaBsG1mVUQ/ZyPnpvnnzseT37iOjnY89HQWH/shZfER/7xozE6Nvrqv/3bv3t/Ifquget7jxhO27Z5lbT56ZUrV/SsWb3SDTYGBmNmZj6++OWbtEkMSFBE5Zgp0jMmvKBqwzY8wQp0cO14liKlwiHHpTiuxNgZgAFPDZuXsEEnFSZLmC97U2JTszMETl6d4ZKpeeMsqJ6f1OZzJmpHzg7tcCmWHc5jGFpuY/lWAi9Vghf4WQ4u4ZMucjm937fu+vipOT8x5wyzO29fVZ5cVuv1z8mhV5t2umiTW1mqV4p43lzR35e4AUgXrj6ZDzJ5uFgPFVVG36RzvW1SdQcH/OTjS9LiQ9n2E6E/pOaTPJIWWNIxyFxX2ubzrrf/TPzCK5/pZ5/qgHykkBNiqb49eGuahcw/Al5nqJtOJy15/sD1tFO3xw8848L49698OQ4389/pbStsV+1g3aWSxlPbNooej45Fb/rGNqTOFNY9nUD1t8bZjBzvZ1x2Tvzpr/xwbFw2IlnAS9STwwkyl7SGR4J/J1wCsJPrSRfm5+3cPPdJF8fMvnvi1l2Ho6d/yHOifeuHW0XWgb5NHbOf87aRuVV7YBt05gRBtPQ5upscOynC98ADd8aRqz8VjdkjIma8CM/fXNDYERCzf1Djf5DFCee+LPrgFX3AOdF0FSHzySvZgwiN8514pXLqyP5Y3H9vDK3drIZHJD8nNtJHH7s61lmx9D8RvbFF3n5DSeEaL+1Q9cV+2Mf45rkYxw8eiJ7DOsmazyvZOiieFIr88HVKMBoHRdf7ADDxTgjYjuisF/pqO4JlNi28FnViNyhvR/i9zeDvQgy3zqk3upiCMjbRMfuVHOW0R/YpOEZp06fNDPAjC4/d2hu//bh/i/UzN+usOy9nYgqLV+LJ5ZPj96p/tNHPQcmWl++IGJu4Oa7at1kOn+YCCniXzf50gIa8dUQ38hpbBunAHkFEX9tEtivzBna2D4GyAHklaKmMLY3q9grMddCpcfe5Aji2aRYSp9QjoyugIVVUvfn6kCjkcx1izTaR6RPGuM3UhjZMQXjkZDGlybM0qFK2l2NEOdvAGdN1nvQRSosKnEolfUe1690KsiFDpSd1vyRWm0QZ88Smir6DIifHZ1Gi4Yrj+g39se2UZXbIeLXLxo2b46Ybb9J6M/CxG2+86QbIv1fQSv/I4fQzThtvzTR/ZoUcnXWrV/nfy3v7+mN2di6+9KWbZFAum3YGRF/q8OwDlKQJGU8DKZ/j4HmOxMWIqMwDxvwUnKltLw5e5lMGHHxZiITfLaeDKzTwoA02OD8TwwdHAkJF3hfAFRXfTRMuV2f4bxK3b349+X9dgvgesJwTrvYsqH5BdfNqlye8B3qH5OAM+pJZD06M2ujxcz3lf3qQT/JzdQgZ2gsEpiVFV8mC7F5IBWOhzX9MR0kixmKhz4GYV3XIQQMPdMgBwWAlwDo3d+E4hRV6iZJK56kjW1LDC55lVUFyUnYzLnfF9MxsvPoVz4of+75L2MMUss2Tw4lnwrSrduTstbQhH9u9Jw5ed10c+PJX4tiXroxjX/9GTF53Q7R27YrFVit6Rkaie4hf7qlhHFwWLviZW4bORZ5Ae8NDI7Fh1VB89svfjJ6h5Wka2u2wcc1X5yadu6KvcdB3qQ4HAbivBqpPKXMVb+Xy0Xjz618Y4wM4uynDyaHagFsrPJ+R8mbMbO2xDFWfTr1qeJiT9wi45OmSrRvWxNXXXhdTPWN2VNynap934OSiDUxjxPbIZ2eQxHjYwHbIq57gMN68MSpfbdOrzXPq+NHY962vRN/0QevBDJUQOqrkK4vkyEds37k1Xv/b58SlL9EsGp6KgwemozkjXM7qPJCSLj/iRL8T/al6JsYSPuWKk23nJ8R7MoYHGjGwZqvKebKD0vmemNShratiPstnFl4/hJ34kPFp2wY82aWUZ6YmY+HwbPS1hoVoYiitswUhhQlwUoJhmW3nXU++VCjFfvyyZNvWtfGSF14Qr33FZfGjL70ofvCFj40ffMFj42UvfFz80IsviB2n9MW/f/022YUTzKQlsObNNWc1l7R+MQ7o78Ro2yPHf0brp7lf86p0VbvcXhfA5wucebIYP37+A3Fa6zrJgBGFkt2RB+lm0yh6k1M58xUn8XASkpZDyRMJBcetKvF4oOhFPPm26YkKmjKxdXwhvn7nZBzoPVVysnvoIxGzn4o+Bd9t8nVCPXnRGIZeCatIaS8ROzVRuy7BBpiuPf4UfeuYFFt30ikiiunART73AXKy7hM8G51LMo6qp1LtJAycbCvpqaPCittO5ldlLDyMU+xSGMHZYyTbVmCSIAP1xlFwu4mXgmSlryST15c5V7JZpyNzFweGNoAtrWVZTizwvCu739CH/dr0Gicb1w/GKZtHfLLL++zWbdgUN990c/T1Nz5y000332gG3yOg0XcMLBS5ASGGu1HjU7m24WrIPELKEjZuBoynggHgoIiULgsqdUq0MbKEwVMOAB/x9qAjyJA4AG5Xg5obPE1F8HmgmAXOS6JknRNOSyO/SZybU37eZyLcniLyr+ctiTInWpwc2mMgcsGN52+aAvFHnFyl6e8bjIHGsAw7qAVyMBq9PBsxJPhw9CvlbKq3a0D1ij0DvuKTf7ug6CtCXMERL22ANfrBUTZVKZ1nirmY8kA0V4loFzzstPRiMTqcSSN4mTzAE6ZUeOBQx3Dyi86U5gBUMG7im84OFmnSQJqBPJte8t2+YVxV4JTqjsCG7E25lHFuHrj9jvjCG38lvvikp8U1T35m3P7K18Sut/5OHPybD8X+T3069v3Lv8auj34i7nnXX8Stv/Qrce33vSSuFu5NL/mhOPChD8fibFO2V3+qH7z5wd/jhuGjvi+Rdw+tXL48RgfBlYQ4t5LX+tsWbFKyM3nrIgWwt8YH9barJ6TK6EadaO14slHQL6qn6XVyqJZrA2HcVV1rSDl1BqJNZtfNX45b3/HS2PPbz4gjf/+GmDt8q8Zj6lLpqvw13xko+91LJf+d0prHcRgeHo61K0ZlJ43mohuLgBSTDhpvcmz8B5vlZZeMgfpyQP8pp+r98j+l9L0f8Bcfb/BcmVQd9mm11C8zxyUAMggwz60epbIJDwraNiojG+ZmMRpoDMTTnn9q/OqfnB+/+p5T46mvasSyzc2IPnTMqz3Q5cQlTX7maV6Fp+G1vYzAavu8rX1+6pjXB4aAb9mV/rMuyvfIWfMLDaWflHMf+wWDskXWKWru+kRGeLYJc9QMc1wxHv0gr0TEvs5kYSkl1Hx201JKIE996UOM22rNxZOfeE58+kOvj7/4nZfES597TmzfPB7LxwZjvMRlYwMxOtwfQ3K226Opo82Ui75THR3AuKYP0dN9CqzAcQDRrW0j2ctrRcVHd9GYR8LBZa0dbPTG0MIx2V1S1FjGpPtLB8awn8nQ2rnYN6SlaCgWFUlD62ZX36iGT7/GTcuaVPr2HuO84Mp7vTdfRT7UFZqsU4oD7ccJ1AQMpYsL9Btrg9fKjLnnsFaonr6Vzdg7rKPXVvoaWrLQwI+DAKwN1Ybwqx9sxLxSnceb7VlDcRRoyvzIAADHQMuYIOoz4kjQZ95tuThgpzLprBfRctAm9FkHbeYpolfOyWw3HSijQAOIsg+yZWmCvajy8BgoMopNghUtsuosp0BeE2ifNmiE/nJfMFRoiBfIqg40hbxwIXsbUAhMz/QuhPBWtFNVQNa5VgNUXf1hwqMJReWHh/l5nqHHf5BSmvx9LBYyEouUQxWgBBtawNwUMGxRhEVpUYuFpaQ5KaGBnF6/CaVzl52Q9n9kWBUpSqdiEEWf14m5N1mJxhWmpiYV77zhgSUWWFpkwub/TvXLUCwOcmJavCgw/KegdoIU+ed1OzyKTfiqDc7i+WfiXv6/qp9bAuKhCdrTdniGok+xS5M15Jzwr838W2y3b2HJ2ZHz0y0a/5qETUaLBJuuF1WldDJXgnpEYydIZ9/c7uJttMjtKwqlA5k4ebadkwvbk4eXN2TgZaC3BzztQaOYgx1a2dARvCx7IjsvNeALHbc8vAAutUXApoRchLSxsJi549LWX/vYx+NfnvqM2P3an46ha66LBgQaK2Dkg2iK0BDVx3lPWJ2hxhcbfTF99Ejc+773xTXPfV7c90tvjDiqxZQFyf2dbebiluNOkqsq6f3GUslqO1n3jFmXtstfJeVCZd3bcGjoO249goNNqcsUHrY94w9DlZCXzBdjemYm7rniPTF9xydj9tbPx2ivRtPIeDQP7o/97/9fcfgDPxWLU/dq6GrREn7GJeeN4LFcYsU5uVxjGx8eLnCU7jguGmt9DeQWBGfGdqEv80oO/SkjpX5O82qNnUH05B/AwWOTV8y3GAPDPpq7RabavgZB9uUi74ECTnlJTo5kuVIxMNAfT3vBaXJ6Hmen50k/0ojh9droehgH82Ilfcq4IPLbYMaKmLo9P/dAncdQwbUdkUONSBfbQPoQuYWT9sCBUb/KFuiOY+c3kCtf31qc4wL7Ma9kB/rZYwRHKG1lXLWRC/N3CKl2Kk0AlWwlAe48qTJKZptz8bIfuDR+7WefrJOo78K7BA/BTp41aF2le5c22zqWlaIb498OTJbZ4IWV46DMF68fMKYReGBP16dNPJb06cbm0oVHLsBnXXJELjkvK57947HhDffEhtfdpPit2PDTHfF1N8T6110fm3/25uj/kaviQM/WiOaUPOmZ6JqfFb3i3Kx4Z35RecMU888sJZv6wGshfaSIbO4zh5Q/1zxlWQekV3ttJF/w+ajC+nl6Wxc2zcR1WyVav8rfEdumrV1U4uBqeKZsdqKo1J5G2bywI3wrL+dpt+IUHnzcRq7jiVPpcBrYHwUr/6huGuHlfKZNOkQBdGHiBKedcl+2DLKHX7OCfGVs45d4/S+4MPDH5TY797ev0tCWgtdpV6TcXl9NWepsZLUNf1Nkf+KgE/xcncuqLbLkMi49kQ8csfc8JK8PGs6xwDzKkJSPEMQUm2iN0WLWatmR4JdILGbuFAeLkFnPAeCUwQGoAwqS6OMxV8BIijmgkyXKVR3BhO//gpJmzKtCoUlWeOuLkkQ2HX4N4ys2kgsHhie2ZyVvUzawMyPEeTUMLxWFM6dYHSTVLWhAaQFg4nN1hvyCDMrPIP1/Xkx4BpAim9aC6nluZxFPlYiiUlDslCIjHcMCCj2baJmQ8PemmwsovLzJloFsuBYYL8bK28akxCID9XVAeBMGB0sAKxH7EP2TWugsR+apMEqZ9LkYwAcuKFB5VN6yGf1S+r0GnLY9B/bFn7zqZRG/+wcxKqdzTnw4w879J2l8xk3dXEvrYFP5OTuo1VGdbwmP6Huyjdh//bfimhe/LI596B8lA15/lcuSibcmjfobvrYrsqNLe3EpsguOUnbYqr4Vr9oU/bBBRx34TmWr9lUhbCPdc6OnhXzI/P6r/jmWT92iMSTHYO549IyMetyw6dNH83LgDnzoLdG87q/Eg4EsRo4Pd2ZqAFZDrauROvcZdWqDB9+Rm43Kr0dAH8YI8jNOtHn36iyc7hRCwl3HlRycHHQtY6qMSzY33+Ky7ZZsxBqgE5+M6iwdfWXNbwd3fyTc85wVSSE1NbltxltNh4YG4jnfvyN+490XxP/+69PiyT/aiNGNcnrkJM7JaZqDN/OZlD/lrTAibfJBd8mReHKI1EBepUNHfnFJ36FD2sMbfrGJnRbPr+xj/3Gn/05C4wI6O0kVP09E7BDhOKKQD6nbw0JVtgZnBbQ5VKipAuN3/bqV8aLnnO3yyRzvv/+BeNP//dt4yU/8RbzoNe+OFyu++Q+vknM4pibgWflWtqUvO+eD0txDlSIXOtuhy9Q0tpFS6qAFBj8FRrrXJNsreWqEqml6EwSNS80HXuK3oPm97IkviKEzfzXuv+3rceM7zosHf299PPj2jYqb4iHFB39vU9z/f9fG8at+MlavXhHn/cznY+P/2B0bf+mh2PiLD8bGX1CsqeKmkl+juHfrT0WzqfHOnGHy4fAqrc513Sfq2uUIBH2sX61D9mIPgnTxutGJX+pIfYJAUfVeQ2HtagNlOo0vjAz/9taePCE1snkkLBkwrwoeNM5r3WDyuAwa+Mx3OQCIBr3acVvUCy97nn2WOumFHeAALUTIDA1tus+gBTPrnHdjxSbgLoLPoKGcwWIZjzaTxv3vEurl2DEPxiVwlRc0XvL2MHCtIfZyFK0blBlSF2eW5lnRhbxGn/obFrkG1jplVC4NPopQWnl40IRYZMFm8bNwYonpzPoR2KOHN2Gkwzr+h1OiKq1caUp1/jBwxNSKKbCJNDWAMYaf2Smi+TqNJpx5KHLvjnGtoW7nBhJ+YYFv51sJyiMMhgeP5ru45K2GKPuXVKpvaqK0NEPA9/M72ljpZPDSYckH8HgjNL/fB4e2fNmUFBlES5v6Zq9IPi8OWlz9n0/SIQcCZRvIEfz2YPRkof0cZLnBqswCW/jlJBE7tIFGcPQHlpsybYiLZODjCvKlTT70nVm09SNWXGSgDfI5cJ1XwH6dGy4O1IMP3R/v+uTb4tanL8bndsoOs3XTw55yImeb0T0wEBtf9MLY/ru/Feve+Sex4s/+LDa9+12x7U9/KTa8bWdsfetsbPut2Tjlt5qOWxW3/fZcbH+7mt7xJ9F14NfU1nHJpT5Ru+kYWGsH+hf96sT05oSuxQ7krVexX3X6dCgwaJRXxEbYkT7JfkiY+0gN0r7bxIETj8nJqZjfd1veYhVdT/9w9A2NRO/4ilhsyDluDEbX4HD0jo7H5B03x+S//W50zR7wZPc/+XbY83vFzoANfAXEddZaenL2Ldk8dvLqFHLXf/nNKzzKewMvzrbg4Ns5wBbA2eS9OIknY4+Nvk+MZYr82bXa1Hivm1tuNHkVxrcQBGdUYjrbDIFJkVM8cSruvWd/XPmvB+LQroEYWzYsp+f0eNNfPC5+5a9Oj8tfPhAj6+bk33LFRvw0oXGy/dyW21TqdouTiEyK6Iqc9f093MJ2XyvmRs18QY8cK34+jnrBuE2d8ydTzx/GAP2OHWTPtJfsYp2sleVrB7IsjuhN6KgyEHiNBNWzfoyMDMXw4EABLoU777wz3vBrfxNfv+F4TEzOx8zsXEwr8mfK3kwqoxMSyU1/Wi/0RfbU02uDxjgqgUf/cpU7bYLOOV7a410x50+m5s3awHySvTUQFAXmlpH6w2V0bgzr0BPTB++NxvyUWGsO+JnGhmgbKjd8ZfzoVz8n5+e0eOj3tyueWtIS/yBhu5R/4Hc3x8Q1v+TTycEN5+vktN99z694UoaUxWOCs1n6rjix7keLLn212CJ/rhWpI3n3ufI1arFJHujqWGnTwqiYPBSNqnrqcEag8zqScJO4LUXzzDLBYwgG2FOwOpTswAKHiddnjU/l3VeFVgj6FBzqjc/6V3QCj/asG2OB9oVjvKXgOWmpsq6yRzbfiir0XiPMHwT0hU/y9J5XZAfmEy0ifQJEB9vF1fBljeC9Sow5bAgf1YJjGZQXToKSzk51n1rlnFd9D2P4Ir+05fyRph5VONECHUGLCENZnPTxQsYCpEWNAWbpTwpq3X9lUKvF2Q9ncsaEOFiGgSMlyGI2G1UhFcZxmYsZna1xB9cTjQ8o4g1f7s1r+qouL8EiSv7kVEsshhSUyBUbrtxwBQpHhis7LdHWF1ilU8Q8Bd6y02CYJy+bUY82FEkoejtgOmNptWbl+Cid40wTPdEAPjhbKCu5eD6HTlLHdT4Lgg0xCnDfvmLTod64GiTYiZ5AF0lj50ltp9mgdS4HhycIkzNp20GwGoxT6o1Ry9oMVKsvfEgYoImXjkIOQEKyw7ZYVDnpSc3MdDM+cuXfxuHF3dEnO+1/xqb45GMXY6bVlG2a2jB74ty3/p+46TU/Fa+9eT5+6C+vjZ9655Xxs//PF+NVb/98vPwP74v33/nKmNn+8ZgbfUoMjjRjYHQx+hUHRhaiMSRnakgL5uGvR/f0R7KPsQX9q9je4CQgkXEm8W2r9iLnza3YyCkTNvW0roJzVpvlTFGYzU6FNh/wbHkGC21nQQe73zF//Gg0euV8NMZsp55GXwyuWRddK1dF9A9Fd9+gYIOx0FyMya++P2LfNz0nklfyyzRjDZ5jJVjvonPiJJ2np2TkmRLLjnPChqbo21WCLaK3yh43+uD8oCqekZ/TYWMUrvHRSPh5mwO6zPPHuW2HQzpaDtYCR8lSbeN67Cj+Gq/+FZREu/v2ffHnv31NvPGlX493/vz98fE/vj/e+uNfjTf90G3xyXe34vDuoVi5cjSe/8NnxFvee3H8+l+fEU/6kf4YXt/U6RxzQbE4OG7TbWED2l2Qnuozya3Osi71RYm+VeN51hu8Gb1hfSUcfQwuiftaujLmgVn/nJ9+qJuuEg5XcGVZqYVyhJIig7NZ7siWQH9lypWvvArFayqwncAn4GaYmJyRc6P1yFdCtYaVNN/MnrY2YWFNklegGOdcsWEMo4tw0K9EK1zGuucFdKSul23Y1Mh7DNV5pbJwPF+gY6VkPtr29IG4eDpojE7yi7z56B1cnuuhdOwZG4+VL3lbrHnVZxT/1em6V38u1r7mC7Hm1Z9VFFzpWmDEV2W65jX/Fut+4ksxdMYvSb+F2P6Yy2PrTwj/x74cB097dczi2KA4bUsGm0a6AZSYRW7GOjYRgCoUBs6HvEM7k0ssKfTQFFvV1E4E+Err2mOQYLYDUXuSnQEv5griaRtjU3iof4iFjQ6s6Zn3CZvzrDlFPx8UQbBM0KT8ZgOMeppjDuCUaB/K59uoyn0ShHYbyK2ybwklUBzU98DcABqQQ+aUNRtQkLwWy8DExW5GUepxgXwkVW/+ZJZ6Byo0hpSjPTowaXW0/VK3tEnmvReqJtckJBOMkx211eIBxUcZigbfOSBmGl5Dzl4VA9winxTUibCz5DKojM2lRq7aW1XgtIYB1Ev+GTm9pejN3O10IbxvY2nK+oyZW1bAqy0wkztR/POdOdxOYorxUHNeWbCxPRDpZGjFQ5OPkwHw6Wp3J2U5J5Dwn1W84I/XFfqyuXjxX1QtLTQ8NOg3dKoRbgu2WuAKU4CRnuFYP7wihnjIroubaPpYVuSgATcqaIkqe+PSx2ebdF6RMzcZLbJejOugZAFioWXQYjsW8YS7XvarenpwefAr0Bia+iwfXNUZJ2mMDwxelUYw+s6T0XlsLXllGwYxdPc9dE/ce/BW1y7INt3NhZh+/Pr4xBN7Y1oL8s5f+Pl4+9W3x/s/c1fMhc7i4CE78oyFuXfNxxe+9PV46/uvjGPjb4jjCxeqjdn2Zs4GzjhrNWXziWs1XA6o3zRe2vXE4ghLdqeKdRHxhPBA44xELWIj8DTpMk14nsGrTrHtdCqtfWI7KbUhGftlo2HD7W8MRNf4ppibmow4el801myLFs+hNWf9zEHf4GD0LtOCL3qcA/RGntnbvxHNr78v5u+6IuLYA4Jrw1PfslDC3c662kGWTn29uZfoK2eG5fhJo9Jn0sFjo8+bPQ6Vr+So/3kIua/BrwSFz3NJKvuWDk6OcKR5Xt0wDXbgXVV5pYi5xQkOt8r8nqiOvG9NKnJridtJjIe+vu64+4698advvSZ++fvl3PzCfXHLF+fkuGqOaqzMCa8524xD+47E5z/yrXjLa74cb3r5LfHpv5qJw3sGY2zZaLzwh8+K3/rrJ8Sv/dXpcekP9sfA6lmdfzAHl9qut7mYa+iug+2R/w6v2aE8zgp5foHJGuArHvR3L8/vyA5EO0QN62vnRvV2RrEPERrZxOPA65RCdqjSmsmQtQWHoCwOIFfL3vbr3x//9Jc/7vjP739t/OH/eW4MnfzDVYXHnHNmfOR9vxQff99PxMfe99r42Ht/Mj7x/p+K13z/KZoTGm/IV3BrW56/iII8ytex7v4mioZ6OyyGoxPjpfQ35Mp7/JTNkA+p+XhMyIbYm5PeEpkLvpoux2N+6rgE0DzvbqhvtNa2WjF68fOiseXF0bfydMUdTnudV1xxWjv2rji1I26P3uXbBd8e3cMbJLbGok4WGss3x+zQupg+cF/0SA5fZXfUHFGKgrkOEqWQ5gomyT6iThpJB/ShJsGkJbZto2gY1eaQPEqkJWmuvDLGhQZ6ELUuCSdtyQmI1hqhEsF3G8Y1sWKR1XnB2evMj/6RvOThp3FXHaUqr8ngLVq3oaIIs46seSqooq5z7J6uptzxAciaWB9sX2Atg6nHuzEUkiZlVRAPv3qltJdVycs0KZDLyJSOIpC0fxYYawb6kDLTjkoFhYC9EZ9p6DGrdjjpyV3/0YUi9cNDo9HHKqt1bCFmtYA3dcY+22zaADamjFIkVFAeT9I7PJ1HsIVTaKLqfEa01CttamshBRJT00VKTM/LkShKWUFoqRcuV1R4lzC/quLXVX7eQ4OfTYL9KG9vceVGOGUycsbSjYerOstp1bkwqkGliIfLVR+cGP48bEbt8xwPsvjXXHMqC8ZCr+klPuLbLTnkFDXnpwTRJic8Tmbyf6WKSgTsRc+Xn36zeBJByM1JtlDeZlGYFzqDAVPlBAXPjM2Lwc2gygGvjcr10EiP+nxQaZNNikAZPD93oPZyQwfH1UqzDchUaR5wNEIVTPmDR/bHzMK07W3byP4Ls9rozlgVV/zg+ji8ejTu36sFmUkr+1cnyR/lGU+EAwcPxXxvfzQXVvv5jVZLNpbtcSQzysqz4rMwKT7pAGTqYSm+0qHIubTAYR8WcHTFvNgI1dAX3FQ2Fwz0T9tlX6RN2k6P7ZFjOdVHfsbXojfFoW0XxWTPaDTvvTFGRzVuVpwuDOnKmaTxJVFDTsdgQ2NC41C6LEwfj9bxAzF77zUxdfU/xtRnfjdmP/2WmP3SH8TCrZ+MnoldlhXHrtO5qQ4PNqesld3OINm8NSWZGVM4JzqDQob8ZZFkkU5csbESzAG6VQHb9AEnsNmjc+HR19fwwhd+hiyv6Di6XZxWtY1MyCOYNzzlr//GjfGG538i/uj198fNV8zKuRFczk3Fd1qiJqW+OpFozsfEkam459YDsevuZszNsnhKXA3b8RXDsfn0kRhbxVm7xplosv1sk7aRr84n+s5vPVeeAcDpkm1Dn9LPSpc2C5xizXyGjHVVu7JDXm0ttwArLfWE9jwogQ7ohJFnbQFOKHRqMYaH+2NsVI7c6IDjsLycwvWEgKM+Mjyg2N+OPd3z8e/fvFOyDAqjbBPlQMKx6uhxS7Tu6JypTwCEo4P1STi6Karec0b2cL+L1rctlIePn5SgbH2ZhxqCJVpVpvTsjA5zHnfqLDkmK6J/+zNEjzfXaaT/aOiKXbd/Mwb3fd16VtNzPok8rInZx9jCk9+6oA4wkZfAPFf/yuH3uoFe9DWbtk8mGX+CYyvzggf0pOJf7FtDrjUwz7ZoB/zUGID4szYxp1Wi99JpEb7AIk409gfaQA/zZx5TQb6UQTRvRc5AwC/OSNojW7W+JkkcAutlfZzCf56pemNLrvoICXokTJyQwXs5ciuveqeWw0UFWsw23YzHvuqVaHZmv6ja64pj8uEyDPuzedC+Ph5HCuRtA6KY8rdPxhMv1sC6h/iZYa5OPMqA5I8cphA+Bw4LhyeGynlmS2clWrGoohSz0QxUSIWr6G04ookH3c/X3DCGFU0kOx0qT2sD5JaSzrWiVwMRmuwjtdmBnykdgsHq2bBA5UFj8k05KbPzs4qtvK2lxZLFmas2GI0rN5wd5C+42MDl8OjMM5/RaaVxWZgXVcbN0sKrVTcm5ybiwMyxmOoSDj/xdNvapBd4gFsLshQXxL5nbpSUGARyovwzS9W14ep+FifZuW5SzBGnGBx7qQkP+Bq1I6Qzga6i9aJFFL1oOGPNiVMHJX1BzH7zAmbcHFi5WGSexrx5kyKj9NmyblsMLY7KPmpXNvKGh4F1VnV0cC6ualwfP/p9j43F6UNyQmXTOdmBh9mbspudUtm/NRfPfdplMTZzU/S1vihSziDY+HAssR3taRMb0Fnswkq1gb1pR/zUFrIwLuviVhebXLCxAWfi5HOCqcJ6erKVS/yYLje6tAMwrMNVDmxT7WB7W/9MsSP9tmbLGTGz6fJoTekk4LYrY8XWbTGzTM5Oc1p2YWy0NKaLrI3+6MXhEW+ct/nJoxrcOD2H5Pwci5ldd8fsjZ+Lwx/7zTj+3h+Lqfe/OuLGD2tFOC7r16tZ2QeM2XolRUIWXVM33hOTc1BRkiojp4X+V6k4uNikVw4YTo6vNbG5i45fXHFri79SsR2Aq4xt6PeM6Wz44WPy9Adw+od5xFzRnF1Q/+KM2DGijkjfCwc6X41qdMeWHevix/7XE+J3P3pp/OzbN8VZT9BG2Tcd137t/njbL3wlfvGF/x5/8xsPxQM3iF77KI5N6p58ydPv3L5DH67A8B4snJa8lYfOwNM+viXVx9Uc+jfHD/rnWJFM2NMR/Zk76STmGKHnGQTOZsCuJ4c0vLNSlEP2g3j9R8P137ol7nlwRqJKN3jmYungHGPVejKuET71U0ZpqbMt0rnzFRrkAQ+4cD2PtFZiK9/64+oW/LAR65rY5XtsSqM1ahh6zdVJsFbZ6B/ViUvXYAztfHz0jDxWMEKxx38i6Bwojtz48RhdOKr2JJPKtG8xyGt++8ooYx89ii7ZtmDFFvmeMeaOUpfFC5vxtR0yzVt5xemhzipofgHHJjUFhkMAHmOPIP7+pVjhlRnhGw+assYgk+vKWLRxU7G6Rnvuuh2hlcjB9ZkxDAw7ooDcl9AXAmXsoCmbB0C0lW0bqNRmpKzoj7KMDV+NYTNXzOrUI9uhZbfuOvM3kuxi9tAxc/TxGiZswZS1zlU/j0HTqQiLTEyXK5Kwjas1lRKMtMY82oCEjxhme2axtjnhDLCg5UKVHcEHhaphUnFVIYvhKmMcQkn4iXmOCc62zEEhDYU6NSzl5GzIQZng6opcBSay/85BhFxi1fSV8jng4AXPvAXFCWPdMFNW5MY2LLKkdlzAlU5N4pzOJr2QKmqTzV98CKa2+edx//u44GoBbmqLPHjKiaFvO9CWhLfX6bwasnppG/TnddjcImstiq/ayGeExNMDDx1YvJlQmB5Zcby00CvFME7VshnDVJPRzkrtB5QjYESylJX3w6UsbgZRUQY/feVB5o4x3DBF0BiclWZOm9WGDRvi4m1PjtYMDqDGg2D8sorxod6IK678bHxxzwfjj37vqfHfX7Qzzto4HMtH+mJsZCBO27I2fuzFT4nfe8Mz4/SRD0fX3l9QX06IljGbmzcbKc5Q39DKiJHvk+4NwdlI6RvZg2idUFBBOjAumCjY2fa2/NhcdnGkDj1dqTwwbCccbQLpILEwqk60mZLVQSHtVcaSjaLxpwVz4+O/Lw6vuTjmjh6KmWs+His3b4j5U58WMzPalWcmtNnLNs2pWJw9HnNTx6N75rB/CdUzMhyLOrla1IaDs9PNeDh2OHo09ha5/aXNd+Kqf47JP391dH3uN6KndUhjLMcs7afjk+PBi7JU4S8yXPYGnf3NT84ZQxLWmxe68gwV+GwIdmbY6LmKQ73o82pQ2gz9OaPyr67UnvuHvijtp8NBzDIRZ2QpnzScSDBqeyXPZjk3r/nVJ8Xvf/LyeOOfb43HPlV4PZNx1Zfvibf+3JXxc8+9Mv7yV++Je66WQ3xMumps2ZnGoa/tMVbgqTEhKaULsTozgtgGkp1NXLA+P6ycYz2vVAlXMB5itvNnPM0j8qJHzvzbGZZYaHLc8OHrwJAg1DKBvMdmFjEo46+pPn3Dr/5dPO8VfxrPfcWfxTNf9s54w2/8S8w8whMG37z6+njuD/3feI7wnvsj4P9pvOkPror5rtGlpryupgBl2cixyligr22HtEeOc9Whg6PgrBnMVsYAsDIf6jyp+DgKnhuVlrWnLD/16rnVlTzzE4cFPCz8RnQPDMbAzqcJcewE8/xnwu77bo6++7+UbXk8aC5KFm+eCILu6GCbq1X6UjJzxTMdFuRnPmTefelQUuuYWTLFrEV3HP6cH0Q15ljXB8NJ1S79DW5Gmypp6ChlkB+YTzKMAy/xJqUtl5Ov7xsjq6vIm5H7zP2CjuC6j6mClj4pbZmECoBiB7iznWSnKpw1xgJjvdAYDo0y4u8TRNtUZe9LtEO+RPWFcxxKwMpmQqRsHbLcAS4BmaxNCbUtZNIsVDXzmZMOO7ASgG0jcb93gPt3DBrMuS7ogJA8YGtJq4IIzMCfx1ASpi09RDrWfizoKC4xbSRvrCrzMbt24PZLkoDvegGaWtSmeChYFuUFaL1e2FBaUVboNpO8BUUHsHkyGXylpkxKP5gsWefn2CxwfnLz9P1m4eLUNBf5abo2HtX5KoKUyucCtLFrkWdS+UyWBRwekmdeNPzZ3sL8rOBNOzPQ8RNcHJmk1+BAPQUWFd//ZyGRbdMWkluf6mj5DL6UwffZNbgeLPigxXqkirwNoBvnqJx9uSNEZ0eIya2ddZHdNbgsz+Vk2qMeK9M+fFKWdHqYkOVDBxhBTq/64EVPf1k8YcNzfCsTJ8/OozYexgKL6L59++Jd//T2+NS9fxzdmz8bOy64Os563FXRv/Ij8fk73hQPHnlLnNb7CW9i9IVvUzni5MxF/8BwDG345ZieO9M27dw4Se20InfZvFiofdZq+QUrC04ufKkXwtez1SySqh/KGGLREAPrSN944Vdd1b/2RwbJqvHBrwO3POO1cfjUF/uPT6eu+2z07fparHjcM2NRDs8s9zHnZuUIHYyuyUN5VWNKZ6SzE7EwPRH9g33RM748+kYa0bt2Q8Rgf3SNLIvFqQne+hmLI8ujue++6Dl8l2Ww884Gjx3UPv3HMzk8b6Iq2QS587I8t9d88sAzOtYVZyYvXUNnG8kQ2I0rttBjxxwDXCURXzkCdL2vtjFXioNR87UvOmGZciVWedGxQG46dXW84n9cGu/4xDPi195zWlz4HFlSzs03r7wvfuvnvxI/95wr4z3/69645xrNu+Pi23Gl8OR2fWWpzCccHsZ43ZDpP+Sl73kJIH/miy5cFbOzUsaFN75yFk4ePE6g/BctgnFVaJHL/HUcMC7c6xx89DhxqGUSN14rFEoVyNjX61CJXi87UGtw35YNHBry3pxqgyTEwptNwIs/DqvnbcpbFm7raycOvSnLTo6isQDoB41jzpFcn6BlfABTmTYRhrUSwWgfPayLwLOap7wHR2tX7+ZTo2f9JcU0RdD/RFCrsf/Gf4vh6d3KSxAcgCoH7XMWANzrIoJKdmxGnwO3Lqlznhjn+larSSEzje3BWpJ2AAZHH6AxYk072ijwzJMw+6ClAAi4ZCWB3lDytKcou4PF1xYDx2JSoo3aTo5ly0pMkoQ755J5pP2LrEbNvkJ/r33wgZ62lJqe/dP8DeCYqQQ3DERyZF2VeWxc26dspylJUw6PY+qTjiPdZnoXQVKgHTMEJEmVBQMYFyJy/nBhAIxH/SyyrfUdAn+Wl63TCBPTCz6Li0VLYUjtcTnLESMpiDKvEKpkTZXKgK5UkjSpJK0YhTIFULMmkcUX1rTPLaipuZmYWZyTMXtjQJs2n94uRXVgj2B5qRmDaMFU++nowADGylPnNpksMpcmJ4syjpEXUW5NSXg7MeLhqzacdXNlZx6nRme4drma4qFUsrAZ8Aeg1MwJttg9bw8U23F1iIeT4Zg8waEVNgQ5QuC7PnW344D2LMJ9+RBp2l1LNpOVVQeDYBpHBieLsxY0JqjSkE265dQwf7p6oEtcL2DYsy52somsIFjKmhNd0wg8OgVBFNz32IKNRnL/2ItfF6970v+Krpm+aLVkA9dJo7IZYVhtwzE7MxOHjh2IfYf3RlNO2I9e2BuXNO6RQ5ODNscVizub22wsX/e4GNj23phaOE8wOY2Ct6Nx6TttRbaDZNUmnUbIyWvdXFaKDpyFlMXd3W+cSpt2tK7YQBKzCPg5poqD/thBqNiiypJjB296LrZc+NwYeNEfxZH1l8bskSMxcdU/xeLN/xxDA90xtPOyGLroJdF39rOje/1Z0T2yJrr6+qO7fzAWtDlwG2m+d8hXZPpWrIuhTafE8PmXx9CFz4wV/+2no/clfxQT449VM7KF7OuxYRvIXZGadkaQHUdPOjLmuIXF+Obs1eNBddzCYvxgBzYzdAOG+VhwvAkQ2fTl5KCsbxGQs770D7ozDnIsnBgTRrNcKdm4bXX86C9dFn/86WfFm95/Zlz2QrU5cDz+/Qt3x2/81BXxM8/4Uvz5G++Ou78xE83jctrk6IqB9apt2Jk5oa2EWx4i84H+KzrhyDVkT/LYxH8m6P7NcZ94yqvfeWia20mJK0eEXUWVXA1xv4OPPXz7DjswAEiU2rYlUK7BdaokupyJg2FLtB6HmT0hWD/nlnBPDCdSeXwapANjVhF5c4wzB5jbVKX+nuPCbc8N67kU2+rAh7FjZ8+LiITD4lVF+oExoii6md37Yurmj8SGzdvinB/kT5/5OwYz4vAfDrR359Wfica33qP+Yh+i7Rxnzot/+jkoCUUJFB3RqRRQCR2tpwpydqW1Yq4h1fJtPr73wljgpJRnenIseN2EvtiZcjpH5Bk/2A2c0jYNu820ccrGQe1pjDrrAzxTFi9WRAfSwsuKAwMH/CKTZVG28KFMin2M264jrWxkx8pPdSmDivQp/NzvtCGY69L+2A9Ew4Rn3BKTQdIkP/i6YBhzyuuwUKwi+FQVGShbJkCl3twE9Os8BOFREk0U7fl9BfN7B5p4xPDcJz953cxi85bTT9+6/NRtW7SZNXWmPRr7DszEH7/rcxLUjlAiK3UOZfRNb04iWrCCQ50NVLEzXw0odMPIZq4YjWOhI3hgOQIDX8NUi3Ojuz8aOguDnw1Z8JaMKY7glgcs68CsiyQDs8c/D1cdA1dt8p9WXvTcFFzggxoMAHq8ik2bpawEd4d8hnR0cHFcEq43bOEnRw03TVwcKfOEofmm/eDNB2fLdRwSXII4UGdYDrAsJKPEy7Q6ly6UtmobDFg7mTIYl9p/843fHy+6/IyY8fV1eOmIcsjufJJxC/Hfr/1yfPjrfxVHWnu92WTfJY2wNCbnY3B4LF5+xkRsXNgj6xQ5zUgOoebq+LrLonvVz0Rrfo14c7+fNtQWDdW8Flaembj77rvize/7QsTYVtel/NJAC6Fbth2kqRL0w8alYBywzZU6FTxeE2AYzsPU1HSct3Nt/PoPPyn6OHuUjVl0C+KJcinajgr8T9r0oT0xc+dXo3v3tdGYPRRdcs6p9u2VxlB09RN5JX6/KNS2nFgcGZ7v0aCL7g1nx9zGJ0arZ9gbem2TwIZPH3H2/IHPfzPubWyU/fLnO7TBLRquflhfwxjHOeZoS8Qe3/p6U4UXYBKcR2EKFzyBJcuDt9wY17z/96KneVzrFzxTlsTIAGvaWb56PJ79snPj8hcvi4HRKTPldQzf/Mp98dkPPxC7btNJwhT2Kvyhde4kfiq5zx4hnACVLS553kti4zNeHk3MQi0I9AlztD1nxF1jO6XXfLNJqShzpzBNGPKpRvogE/Y4sOvBOHrznuibGzD9fyhkc065yvyYc06N3/31/6Z1y7Xt8NWvXR1v+YN/U0cuM/rDQgpHRlHyqw+7R7uisWmF+k3rHfV80atw8A8SDK8WUKhOCtFlULIMbjsvHtya7u9uxq9s+Gic1vq2VjJ6R7zza5zkoY1zrmUHivXElebRGSAqsJOq4FLRScxbenD7KcdegdUgZNa8I8dm403XnhN3jTw9elhHHdC/BHRxoqO+Foux7/ayTWMAaqdKSNv55AEw4TgJyngsn9xWxdFBVazvKigKl3pFj3DqARd8O3CWi7q8uZVPW1d+GXMug0V/C8QJV1nPE0FH0yReO1Ak2gA60UQulYWZcMAFRii9mjDlOfH1+mNY0UP2d6r6dJySJsvgCFc0OClJw/pCDfCs70MeywRywozAj3100vy4xwzGUy7b4h+t8LD7mec8Nj70oQ/zJ9sv+OdPf/qTwvye4aRp1hH413u1aLsr5CZqVXJtdC8oLfXUAWKpTAORFiRCOyvDdMIVUMzmqzyNo1QLtM/EXSIUnmrcP0+3TDzvsxCzOvufXJiJGXl73Hbi+RvoeMtynxa9fjk4gz0DLtvh8tkeRqXzykIgfGS3o6Ijt6Ey8iDlfDThvaCojZhnhmblwDQV/YAyzowdGp11Q22d9OnS2aqa8xmp2vBtKfPmKtCsyjyQLBzBPRD8QTVpanuwSfHrEjZpWbc6ZtKjPkTsS9Ocbdgm0EpF4ErzioaA5KkoPLMTjaASTg712hzEHzj/BearSMjUGUVNiq3QqSWbXHjuJfGO170n3v3Tn4iff/ZvxiXbnh4rBtcJrytm5SAvHx+KH9uxO9a27pf91Ce9gzE0fl6s3P66WH3+38f4OV+MhRVvEq/louEqWfKubdp2Nao8MTWl1nFO00FFdm7BoKSdCcq2H3XYDXupLBii140eOi/+wkvbFhvrg0M13eJ2Jh1Z+qbIhByEKl/NG66FfnBsZSx/3Atj7HlvjoEfeGf0vfTd0fPiP43u578j4qm/FouP/5mYP+9VMXfWD8fcOS+PuQt+POYveUPMPflXo/WE/xEzm58ZLZ1I+NdJhT+8fbUMGfSZmZ2Nw1Oz0V2u+PmZnN5ejSuR0I9Fb25LmYONIphwuOpjZwP7MZ5Mm7d5fFUQWypyu3RgeMQOmfXsiE7ENvUnRuw8Z1s8+4c3Ru/Q0fjq5++K33jtFfH6Z34h3v0rd8W9V2vOTAiT2w4E80hemU8uFVaSEhO3tuW8xhH69Y8t9x/wWhfmg5+14aoOV2f4BZn0sHOLy0L/55hAb8ZDnVPYxg8ryw7YzLaARvbgjcmLWnSz/Y5wUpHQXg+FWzTN0FmADzKUYmdIPduFkimh0GW7UOd65anPGGD8KvU4pox+qOb1AhtBD62CxnyekUsOjQWvN0RgJfIhYKPpuZ44Mj+s8adxznLpNCOOtZ11sV+U7XWurchVRdbuvBW4FIErJZ5UNw+dlCGiFGNxQSebON75skjaWorIgU0mphZiuns49bQOSJ26EeuJj+c6vFSy41TGjXW1E0jALiULjeqyJ9MefLJfEpah8Fdw1yRWHv3NUqlUFp7iiqCAqTYYWeCVdYaX9cm4QjYL58EqrUln6moDVsV9D22iJ7koquMke2vEG9+BetODvMSbkHt/2oU8KTZJmYTnshI1DGQpVH6SmzaL3ZIuq9iaDHZV0RmY4WpLcGYuCHw4KQU35WMAPLrQoemJ4YzNpw7PzrV+esXysaFly0a8yPbKWTg20Yyrr7lXMpUzd08QCVMHDIKiDNLmN0tUWMgleEcGDGfBqx/r0jaOjkzi0qmJB75gNrCkcYdIfSpEzFUQ/8Rc+RZOCQ4LxsFQimwZMLFRFfPGUm4odliMwyaDs6KJxQeHBDoTFq8bGsHzYWa1YCeGFH5E0WoVyKs4+thDLgEGgqMPi0c6Mqkfg8koLMTKVts4YAcbBR0Y1MJuw3JiuF/0SROmjYCAkw4C5dQly1TpDG5+Lo5PzsSzLj9bTnVurIS60D9S6qjPCm3yj9l+QTz13OfG8y56WXzfxS+Pp571/bF8/StjeMNPxPD6V8fA6h+KnrFnxGLfDtmITZQHXIsz0cHTjg3td8D5JdMHPv752N1a4St56OyrNJI7F3lFUiOjE+Xc7Ag5+WXj4gywuIDvn98W/VkY+7S57dt3KLZsXhnbVo6mw0P/pRhteQidMkPflhn5ZUtkZqy4ATaC3n6dsUvvnobGqhZzkVv/EiuvGv18V0eZZ4O+cvX1cfv8ePQOjsg3zYdnfaZXbOCXAEpV+xXKoK9h6GCboDt40l0otGpbCR8bNQRXY9EnR+fooYNx/L7bfGXICI4IaSIOSrpicmIqrvjUbfEP77wzrvnc4Ti6S/q3lupNQyS0+dQoWOVH/oQIrEQBWOy4yrD9zHNi29NfGov9I4KrRvJxVYoHxeHleW0GqmNcWO+qO+MFfI0N9DJSRzSOsoq9/YMxOXUoFo/z73hYy4Jmapkym3ORfCEk0CcOwDLHWrBu7cp41pNPo5kTwr33PRRf+vo9krf+S3n7sMTTifiqHf4+Y2DTeHRzlVBlULwZgOSmJW9bHsa4+pWAqIJhD/MDR4Fq26baClJ9eI/YvtZoXDR0TzTmuFonOPxPSom04EcW7PkswU+OloRpUcuK4KvVE2hJa6y4jhKuNTMX7755Tdwy+AyPd0HT5FaHgyI7P3tEKpO8XJOf2kVpG0aMYIpguM78KJdU0bxc5iAEpxyoK0WOfLNATdLlt6RZmfxy/VDnJ0yfIprhRqE6UZ3PUOraAJDaueThQ8LNa4mzcRwMV+jE1SeLyilDO5wktWlKrtrOdULMFAYigs6YyYuUqhynAAQvqBVUDc9n0/pGnLJ53OspJ/WrVq+Lm2++jSs6H7jt9tvvTILvHtKijxB2bts2MrfQev2KVSuG1qxe6XZ56PH4ZKs4Onlv0Au4hyYfBSuphBmsajsfKOK6MpBUNnYSOKaCQMuArIE8X9OoDotkhT984Z0TFj6pktvLRgs8+fJgLnMI2SyODj5bBpm2SMWLjWFRMy+dn7wcSsnuDs6OzvBwhuzIyAY4Og5FX/NBtjqLBM6zcWrSeTAf1eelSGmnzaXqbjWR12dnZNFBqcsAgOWkTD0M0Dc3OPB971QLealyzPdpgIc19bFjkLwJwHlG48Fdh+KqG++Op112Vgz1dWuzTT06N9zOcDLcNuHKmp/bwZHhV2tyHnECFXH2Ku4JdDgHJ23sRF5sN3n8aPz2n/193Da5Khra4HPTQln0QAGUTB24SkEVilHOPnVl2kx2YIhW3UlB5xTD9LIbL9n70jV3RO9QbzzmlNXhh2QtJzKBnDLXQB2y19Apf63rzHeWa6jlkyNNWQ/Z7h8+9+X45uyKaIyvtpxs7uJUdJWT1tureSI67AJM9fnT84RhI/odm9JPXB2FN3h9XBERr7x9Jaehty82nnleLAyMxdH7b/eftuZPtLn6sRR5yJuXPM4cy2ezeKA7r5D8R2O2wa/BSOGFXu4X9dH5T39+nPGS10eMrtKYxlGVWpjJpioLatWLyEepr3IYlngZlOYkMtxQ0zjj9petXhPTi0dj9ujx6FlsuD+yuvBIoozOWwJ9a6zlHOPr16+KZ15en2NZCvfe92BceZXWV/5CwXUnIRS+XN3oGp2P4VPXRNfAiPT2CCjVRX+6WuTeRPgkQwWNC61tdSmt8FqdNhMH6Axj/vXEgeZQfOHozjhlbDo2du91W3U8/UdC9sv/15B6DPQsxg33z8ebvn1p3Db27FzXzE1H5rQnPwEoew7tYZU0itt1mWLqkLJkhrx1B7fi56JcKshlOTf5hDnY+GTAAF9faPT1lVTqsZ0BiiUUtkUsCqK2HkrdiVBAw2AnR5q4dSxnO6qTTGAsXakimDrbb+OXrBxZ8hoVKmAv8XS2IJBwUFmrg/EKt5KaaUHJtg0GBC8ggrMGuR3zZp1JbvQeLFiFS7c48Lznpg29se2UFZ43zP+Vq9bGt268mavZf3v7o3R0iigPD8985hPWzM3Et0499ZS1p23fnL+G0ZnTQ3sn4s/efYU6gP82gRwFWDyg0kFSskjmpqIvSjoLQuJyyRSF0qjAOZYOcV0JJqEMg0yhJ1+9XpASLc9W+OWEcYAySKDD8IqAqLMxVQfMlzs76upfN+QbQsUGEVkcOxyEDBAooceA2QDSKFkpxxk2m557LzuWQKV55GBy2XyBVyRkS7o2DrHayLSFpzIpExunMCxHwaPOqUsWpZ0nGJcAXqksIFOKfnp6Ms7ZuTZ+5oefEufvWO8zfdurBAYfIfuSjPpfTlF7gzaI/NKm3o7gGQMc5KdU4XIrddbOLZobb7s7/umKa+O+iaEYGFtd9EVXsMjTn+ojxMJ5UB9m1wvONHKqsvtaNIzP6jDSR1ZHfa8+tj7in79igX9Yjub0RDzhzHXxoiecGZtXDPuqCnjIa5q2+il71S+d2IQnXtYBN46iiflWuO2HvYDxws5m3P3gnrjytgdjd/cyOTjrir44MqgMj9QJHZCXOUdgk4YRVzdzLGnjLnpzkSqD6HAMZauE1fHIfAAX+sWYnZqKB2++NnZ94/Mxs/vuiNYsyN8hpEwEjpZHoAqRhk6XSiVfbJ6lDMjNvfnRtRti0wVPiTXnPTEao8ukQo4ZaM3fdsgAFDvaqaEsfdPmWV9Dp/1hktzUnojoL6rdh/4uRnNmJo7seiAmH9ofizh1c+WErwYbTgF+NVRlCqzVmo/Hnr8j3vLLT8mrGAoV/cqvfiN+711fiZ7+ZSq50TY9t7cX+uejsWIwBleviq6+wYLCuNJ66quikjmRHdtzLItZLvrUXshxKDrXCQrQBMpjg1LkAC6/MJyfOhpnD9wTTxy6Nc7s3x0DC1OSoiqqAM/OsoJZdKTUJtuCp0SaVKA+Ca/H2eZi3H5kML5ycENcP/+YWBha51sfVt+UKhTdYIHsKYcZJtz6paQn9H0pYwMABrXLxVJki4CuJ9dpn8IvaQhKWcf5EitveMCbCktiBbLObZIHv6SCwcaPWxgHWI5NyrZf0ctlB+o1ks2DtcfXbJWlVeY37ZS2wS1j3bVmTK4EZ7I3PBeMy50RIIlr3tjbTagMmj7dEoBaVO8RvL1fkEdezRfswm6eOlaZUs85+R0Xnz8QT7lsm9+/xj58xjmPi7/+wIf4IcdzPvOZf/uMkL9ngOsjBhydxVbXt7Zu3bJ2x2mn+GVgfXJ0Htw9EX/+l1+UPDyMjPK5ybAYIWduDlkmeKFUsLJlw8lmuyJNr3oZg7NASKrTYZ19KHnjgZCLe9vR8SVJLWjaxLJd5KFN2iKvrPmmA+MHkBUTFwZa4DmLp/2iB2A7QN7MwIE+ebv7BfPtJdqBCQIilHEpJ052cebzAI8cQFYFBc2HNrEfQCqVs7zQmtgh5UMh8QDHyC5SyTcnB2BgBPNTNE4FdATLysJeHU+F0mb2IW3mROft2PxTcY+fQ1oasNlntYHkZ9uryFwwn8wIrnr3SfJNcdy7qtHRfSQIqTa3vka/xh1/EIiMIDM5zMD0dnYqb+Hk8ydpBNeXKxmUweFWDWWcbbpPrdiWVOemDmrKwS0NT0hVwpexza3QZlP6z/MXIC3z9TNS9Lbk4IqbH/61CFw1SR4WEfnE144JsjC+PEpUqTp+4uyNW+1wRcQv7xN+Y3Aw+mUHFXOzFhV8sAIOiG2DfOJDGXYEP58zL+eFsuA4RsC40kb7RGBsFr49JoaCJC1yyo4pamGo2rwylA6RF1vf0luwPGD5eQ2PBxUQVMG2U5q3cpO/x0HJ+SqLcuiONZIY8hzjPvGQ3NafK4QeeuAlL1sEvQ0TL+RVGVu1nRQUSUzXJb7w+AqfIZCbBzRGdR10RoXWmVpGMoIK6CWb1r7xwXll+DomPUMT8Vjweb8Q9TZvgRu53a7yJTyMV9kw3GnUWnbluWpKfcGDxoG8gsdXiYSqM9XZvHqGOgESJfGMAJ6zoqn0omo/n6NDypyx8nHe9c5Blnjwa6cGZoSnU0Kpk3CMGXgkHlfXBaxyGAm4iy4bhkwJST5MRGdwksXTHe9qB2++gAo/Uzvr1jWIE0rvu9b9kDhGg85RBQwKTi3TyXIuOjd7B8mQ449Y2y82MEpNS1uKrgJVB0tT9GIGZQAP+wAmjxNccFSsekMBwHqblDI8s55oNXxQMD1GqHMLpBLgoZBdQh0nV3CCRlKe0BclqsSYrI6Ol3agBbc1K0fnwkZcfskpfgEta8HZ514cH/zg3yvf85zP/Nt/0tF5znOes3qhOXXDKadsWr8TR0cbXG/fcNz/0LH4i/d9SYuTHB13PkxYXJIOjmxYllf5dAYEw8gsKOXjlwcKBTux0PToY0jBcWDmJ7myOB2l4MlNlvZ1hDWILLbFAWIBr3mTgYRcwJGJppQmHvzSESKYpzZQ36e2DJbAC6jLpFXhNowCGtEYw408+okb1cJ3LXjwBY326F0TA1PqdiEoYB3gX+UgSc4ElSlV/BKM40G9hFt7KgsdyO0ArGCrPtski4wGOql6ZLClkrMVy3KlN7yDV6WDZ+mCxDWN1LN+tJc8sgxSTua8+gaMSQKtbIaTCo4HEn2YToAXDHArT9erXTZdF5mU4qkygviqT5sW0lLnW5NJQx17k/FwUoRoucrVEHOUjDg63OqDh38FxcKm/ujtoy3GhmhUhwPgxULy+x1VouEky84HbWnzpBtzk9eccXulrDwnCqZVGWubF7xFS3e4XdER7PSwgKkMGjg8hpOOlXAcE08Nizd0xFTYP1n3Zg4YOAnOmfipHf52BXBKiAw4dSqJYB6lVAmVF13l07mRzKL1w6bmqGOS65s41gu7JEKtTvxS8Lw0nvQTjD7hmDgAEtFzMUksK2e5nOi63wAqWD5HOKb8NXjsKWVTAI5c4IKBbZnK9AF4pXHzqzFhhMybh+GFB4IUGoTK/qTeUCO02yS2BU8cH6ATjvvafNMmRjZazo2yV4mcDbDwAg2gIn+gTKjvGDOxQrFAoRFecZptLZoADgt7o/BhtKeMyQf52AAr/8SDF9U8ZOw5S3ugm58ytMG8L20YOavzoJj2QsaKoy9jovAq1e1QnZQKr3QJZ7zQmDF0yPHjCQmOPkXrxDeeGZxAV3W3zQCjZxuPVpCvoBTUSl/Ec4COer/D13IUfS0XMhU8aFWorQrJGVqlDonhm2MUGFgZTWpMZSyn5iBtAi1tJqrq3Bc4m9Rnnce+PswP9EqRUz/XqWHfUncrkOQ4olnmDrt1DmdBVAaH2+GXXNAflz9xu3/53dsYiJ1nPzb++m8+GH29jWd9+rOf/ZzQvmdIT+ARwmmnrRueb8791Pjy8bHVK/k1DD/t7YtDR6fi6mvvlwHylxjuSAYmFlFkwyCL7S21U76ZyQGuCJIDCx5l8joAFjGbCfQYABp3nSyXxsgyqSeFFm3LYCIQjCQcEyfIKaZzIZvB6BjaRqVOXEtd5ZF8DSk4ydcf6ExPp7LRZT6x3IJZJA+KOpBBKYkKLYqy6QBLXcAFDociDxuZNhrLQb0+dsJ4C6zKbAgiEGzJLg7Qukkf2jALThvCrbCKhw3hUioML5UUDXNq8mwL+61euyJOWTciD3wqevp7Y3pqVrJxhSJR7SCo97xZqm1PArWVkwXd2ayTtzdB4fB+jpQ9HY2slnSU7eBYCH/SYc0FFH7eJJ1POpwKkZVQbAXvDlodStuAoaRdFdr9xOhTGzhAwh0Y6I+d21bGyl6dReNI6GSgxd+OqJ89CuCjgxcseIsOB8jslOfh4Ib6cHS4X3abiVnfe1er4sUbp7maw3M09HUu4jhOOFVyHoRH33NrCi1rG9TTAEW3KVre0eMrPcKsNHbMVJ+389Lp6hGKXwDJ4FTIX22l/vQX9ERw+7xycIVrMVasGImzVw/GysZCTE7PRvQ1ZCaeYMOe9GvEGZuWxaljjeien46VK0ecH+qai8NTLf+qCaeD54F4/mZ0ZDDOXT8YyyTGkYmpmOvmVzhFfvPEwaLPBLM9kRmDZJ87RTwF+hkb4HwC87pkPa1WhoqsYHpStW2Hkf43LNvBrmw6cKNViKnFuVi3fnmct3Ew+Eeqydmm31OEszky2O8/ueztb8jGC7FGeKMxExPT4qO+GO7viabOXIdGhmSfpvisjO6ZI9EK2YVFv7RhOawPNkB/wawE8Myn0wpybmoUjEdQMfUzcvnWegq0U5EJi/GkS8+IbWNzMb5sWaxYNRQj/TPRbHVFvwbLqrWr4qJzVsbqkV7VD8Ty4fA/r48N98Wy5aOxY8toDEj3menjGiPLY6E5HQMjwzE+3IiZyWlJ2BuPv3hnHHrwnjjz/J1x5rbxeMzpK2Pn1hVxcM/9MTHbF6ft3BzbT1km3s3Ys3cqVqwcj/Gh7pjS+rJu3cromp+JQfHkD1I3b10XKwem48ChXHusGF+bITUjT986AFcwvJ2zUTI1MXmy1TZZD2uPJUIlKcH2LDjJgLGTawZTy/IAp+8SqaKB6SJHtwgyaDoUDRyNZSHIcKAN8hmqtA6mLzTkVeE6UhVsEyJzxDDGFuNM6yZzoBCQID9lPnniSRUH5koRR2VS10FT85l1IG/cDqBaFV4lgIZ1Z8HP6GzcMBKzmiPItnrNhvjWt25k//vru+665+4k+O7By9UjhdPWbRle6J5/3fj4srHVq1Ya1tPTH4ePTMe1198vvVhgJQ2DhpGDoXTwIiBhlxTFaFqaKXjRMKJp211nPHIZnHekYIjLeQWk5JV4nCSBCm7duLTnhYD2VPZiZTQLazxjFjhMKFs2wXIAM3CAglvOehRNI7xMofHBdgAz9RId+PrUswxq04EBJ8ksj1JQ0Nl6g04dHwYSm6rxqWfxkj5+TkZNSgair0yxIQHzlS9l3F7JUuHEXF10enIAXokUsaHzbZlSFutJWfVzc80485xTY9vKifjyVffF+m2nxUXnrogN65bFWaetjG3rh+L07StiZKgrLr1kW6wb64vzzt0cywYW45JLdsZjd6yO07eujuP7tLC1+rOvsAt6ZbO0pvboT9pPZwaDs4HhEIEFjp+jwmEpcqYzJFwWcHDhzValBLsysaxcqTNb+Bov282rOuhLvvATnPF/0bkb467rb4o9i2NxysblcY4W6FNXDcSmVSOxbd1QDPQtxtaV/bF+7bJ4ws7VsWqwO07ZMB6bx8Kb+bplXTEmj2F85WCcumYo+hZn4rwzTonzVnXHymXD0dOaiONN5g4yRvCfTgyWHAXp1OAoUkY2P1zMVSBqpYMfShat7y5Jbp7DYZgwJn17SbryazTskDBUK7xEz5mqprNh0PsXWvajGNeMwRzr69Ysi+P798TxxkhcsG0s1vctaLMbjPEBLVIrhuPMtQPRNTUZ33roaKzdtDrWNBbjmDa6ZSuWxY7V2iDFc+PqkdixrNcPvo8NRAxozj1wcDomtBkyD3BseBcHXYMzlo4bsmVfIzoBXcDBvQIGVsaKQUAfJz7Q39WpaWOJiCZse6AkCkutMSYYkwYYtHH9iuia2B97ZrRBy7E7beN4PHbLSOx5aHes2bwpLpATNDLQF2vGB+LYsSNx1mO2ximDzZhsLsbTL9oWi4f2xOot60L7fezcvComDu+LYy3GNO1lm3Ud8gcBLV/KaBFVRouKY7I85NFKKW+ewEpqRSjZRS68u+LUbWvjtm/dHD2rN8eqZQuxds3KOGvTaAwNDsoZn47dcj62nbohxhpzckpn48yzN8bWdctj44ruOD41FeNrVsc5muNH9+2JCy57TKwfaMZ0V2+sWjkXe/fNxllnnhJThw7Exi0bYlDj5r4HHoye4VUxN3VAjv9obNmyTE7gbIyN6ES7MR7n7pA3JUf6mU+Tg7T7oRhdvSYuOGdtnLp1Taxb3hX79x2J/YdbHjOEVNOWyaAyqmWWSvTMcmYqrvKGl9REBizRZzFZgFZQfWzjZ2XC1TeFtpMm8QgCslY5XyjcHdm3BaLIGgYe+AXkAEbGnJm1Ko+1JtvMccX66TJzgPGsmOvq0rygHqeGeeVx4jTpLC10aiP5QQN/o5V6ciVRBNuVCkhpuET0CETUUsdD1wtzi7FlY1+csmWFyovRo75fs3ZD3CBHp9Hf+Js77rjrUTk6leXDwtOf/vSVGm3XnnLKli3nnr3Db79tNIbi2/fsj/e876tSaCgV1YEzQ4xgdgissk3rjQGoyvZoS4M6sDiXknmIg8vgW1cyCaFQcrkYyTRelDlzZkC7Lei8oRHpRIFKJ3GGag50iDvPJZdBcNtuQ4k3y+TjLiG16Nkuz4Rkl2THFsWFUODeaKG3VMoWXrSNPZIZGJkio3gYpfCrZQ7eaJVSB4w36a7UZjG8ohEHd+2PiQOTIBrHc6tccq4L4tI9fCrhAQwMNlBSBZXhXbJwswyWRXi07QFpDAWQ/c2Uy9ur1i7XmVZX7Nt3VOOTM3CuBnT7zcgDIyM6i+uJ/QePiW+vdMqHftFteGhIw6QVB4/MSB5+VZMtWd9qFzWJo+z+cwqO4KWfmVimcv8ySb0UWL50VIysr8qqS8eBWytcUVKdgFylyCC8kkUO38qhPdkveefYIyWMjg5xfTVmxAeckVFtANM668VuOKo8QCqGOCVDjZ6Ylj26+MsGrkSIfmRoIFpayJtqiwfgLZ8OAxors62FcnsK+SQHTg06SA42/XprKsvh54cQHl181cd9rjwOivB8qwb9wFEb9GpewUnb+OxNGH6TuGDYgrnC1RtuMRgmPNgCz5eApYwN6ec/b5UI/f190SNZZsUHB4W3YPvZJZGjEy9k7Jc+rWYreMqpTzi8WJB34PTI1vBAProBB8zOluUhqFIBGVIOd1+WkZu0IEg8haTL+ZC0HkNkwBeIZ4cIOUdKAL9kycOn1puWrMo85O3bEeAXAt/KwDZKgSFHvR3CWOKPTz3IoBXMelKvgeUrwiLyLSrXVd4q83U+cXQoeOgqTNFbR76k4BR6aH1wNTKrhNympybxgSOmbak8t095Xsx/0mp+jKMcHabSuBCVytl23uqCV/Igj73bt7DMw6TuO48NZXiAnjreV4YufrZNNEPDw9GamYyJaclBv5lF8oSGNNtJptwuTYuCl21ZR+UThby/mYpXyp8wlm/DOvGdgIyOpPoWu3nd95eDjgVebeBQmKvnBVeBqiITDSYtioGccDdDe8JLnRMmSxYh+eqD2apdLR9jK9mQ0GekDgWHyvb+pFrzNL8CAU+BI+1qJVPOQpsFBz5ZKLay/FlOXgknz1j0iRQ2Ya6BpkN77pgld2uSByerOZYZX/Px+Av645ILNvsh/p5GQ870+fG3H/q7heHRkWd84hP/cgXcvlfIEfGI4ZgFYCBh6R5tsEQ7F6oAnBKTKbAKd52SOhgAFNjDgyqMpoONIUiJphFDL0xlRatntw61sVKmywBB6qAMk7UyrcZn0mXnKEpGd4I/ghuHSa3O8TtxWjJ2vhsnFpuC87Af78lhQ5j3ZPMGQocxyKwzvFKO2o5LfOls12Sa9eRpm3pFitQVedN7zgEAXmu2GbOTyCVkFkxfmMMIpS14mn2d8BzTSB6QLIq0nxWuSpS0NamrzKPwFBLHzKuUiQlxJg4dPBr3PHA0pppcvp6PmZlWTKowJxkmj0/HQ3smojnXHc0WL7vjH8z5NdFCHD46GQeONMWGqw+0oc1W/ZwTERvQ5x0OjsDA8pZI2se/8qOMHlIcS3ojV5l+wUTpoKpGMJ+5wMeyC8/tgIfu2aZlED6OgMeeQo5D4ODJKRH8+MR0TNLtjCPhTE3qjFVlr9sqz1m+bOv4tByBrj4egbEzgWBTstOMyizOyMtbc3lnz+xcPqwPEIcRBjh7ODxtJ0ft40CxMNEO/LjqQufzjwqU+asDP8+j9rAj9Dgu2M3P4YADTGSMY5wM8Ljd1cBflT34k1ycNeYffZ23s/IPccFHcf71n4ey+VsFHtaeZgNUG8DzFiEbMbQ867MQ08LJR7lFK31xftGLgLWxZ0t4+tp2ZUDb9jhkyFDMIhz1lDqWfsde5oKIJErpVq5QQUctcwDzY1+PB7VtJ1apCQjS1w4kUQ0pURV1jI88IpEbAk67TpS6HeWxF+NFMPeb+PDCUv9cHn7UmZc4mbjQgFfaRL4MiZk4OVY4OA+i6viFC7l8vhBbZUhcSSxj+W8x0kyKHFKfOv5gYHvDW3X0l/kWmfS17e3o0gcCMFZwMCj39fL3Gr2xft14nLZleYw0IoZH+jUuYAp/+ok+W4i+/v4YHNS40LizKKrjdQIjwwNCY1JofkxOaRx0R79OEhjLyON/qhdBQ+1QxnH2X3owFxinJwf0qokO2NS6YiP0BJ7FMlYzJjzXPQ7YBZgtZoGz3jhi6tFJ+67DnkYwbQZ46gMK65GrMTgyQwtdoicpOLRmCIA2bmfI93TxBQ9+CTdV4en9o6PP/KtSrtJ4vCllfGocET3wREcrdYykXZWXnvmhATN2XTqhhrqP/QFOm4qcMPqqLG2Zv+q0b+XJHdia8zJwodSHMcyakeMNusrD81TUOmd81AGKRwynr90yuNjb9ZMrVqxYvmHdajfNL2D27D8W13/rQTXW0FqPUahZMoiNYaUrDG4cFFUNiEMODGyaOJBaQSMkTsllsIFrSKODS+cZV0bRNzuXj1GQD3xCDryEi4b2ZcV6pWBJtjSu24O1qmo7bX2IDjBj2ibAeOQ9OCsiZdfqywJRwA5kaFjR7dMwaeKan/M4JoDySsjMxExMHJ6IlnZUql3JoGMSmE/a1uxrfTvADxxFC6NgGg4M6GyTwWjbWl5r1a5L+gLTJxfzHNSuh9b1pVxDpWWwgpsFHcGvbVsYRSZANk9qPMWebuxNGVwmDmkFUV9018F/4JkVrjMfgjJsOF64RM+EMhPjqO9UkZsfbLTIIy/4QjGuArKiA23ZVsgtaVk82ETZGGiOccAkpTE+PHRsx1a0TFwcZm+owvevocpk9hm5GIDjKwPK+9UH4sHNKfj3iQcbBufK4EkVl3FUvJlKRjv16KVK346SHPaxwMF28LMTpLz4s1Gx8IjMI5uGk1Y6CFjbs+0kpxce26y0LRLbRtEbo2RiAaNNUncMiqk+nQ9kwDzw4OTCTQoGNG3rqzt0kWjNAXldq2OycqSQi2q2D5B2rbP51QiQHDgJwlYidUpXlpasl3McQM+GMgBTyHFLtT7YA3mBQQAPJ4WjGRXCjpC6iaK2YxQd9DXvbACMbI9qQhEwkxybBpBnrDKOXM4AJTK0OcC3BisOLrXMj8z75Eg8EpUNKNPkkzbyWqHAeONXkuefuzau+cYt8bTnXxabl83HKZtWxwVnr4n+rrm44HFbYsOK/rjw/PUSbyZO37ktnvL47bF1QyPWrBqJATlHG9eNxZ4H9/mt3L7CYBkUSJyl5QxZ03HUAck41mDrl2L2r5EUOWQ+c510yudXB9VkhoOOidMGYYvstFo8MajOvJWmPRWEk3lTFEDmc5wVvHaqnMGFOc/0kZhvYqX8jIOUl3HolYhU4wG+zCnKxgepUOUhg+ePQ0mdpI4ntIdeBQXxky8YIGQFScWpolO0s+e8e8c0iZYlEtbBLZsasWnDeMy18qrvmnXr46abbp4fGBp837e//e37TPI9Qp0ZDwvHFBGOwdzS4G3J6262WjE/1/JAp67tlFZlVWGHAAQZM/vTh0xL1mpQVPRkKoPNC+tJwR1R2skJXkXGOLmAJj0DiLQGKFSGVrKYT7EyaBiQEourY/2oMnFVSVomvF9Brsa8YLMYG1cZZJIhkJ4ym1DKpKhgFgrgizI3LejLgM5IeyzG5ur2dHB7BF/2hoayq4Qrefzv301tDjpr9iYJHXzaeBlPDG484cLDorlIYVdF04gnQip4mtgeqQhJLuKudB/DyjYyjGmVjdY6I0OjtNL69d4ACO6XQkW9CLvVvmVksVYUtgpssuLPGKtlJdm/tEU9bXBmJydgXttbrYOZMnZORJS3gHJDN38LpYLzuUHmVSP636SWmwN5Z5VBDtfpkOMdm5YxZBlLnZj4VlYC7LS4nwTBEfKvT9Q2V0Q4wwUxf24uOwiO44J+XIXwWZFIeRAY/fxP5YtzvhSMgwYPrs74gp/KbPwo5KsvtCF87Ol/jcfWaifPkrmaJIclxbITY+dIsnFLAWfBDpJgdpKkE7fLkAMnBnvSNs4CNptTg9QRsEk6ITguKktW6ria4yuqRkMWbMAVD9lFMjAW+Rk25oFVQVOKLNJNMa/UCGw1U09fUVPe3eBD0tIX4KccOQaSjqgxQ1rw3FCSKiiTQhrEpmFHTjHHtKDixbyhz/L2n/D1zeFtjORbYraRRQliWXBg4aeibeG5qbJnV36tI2k7FJZFQ4kJoGAY7oOOmWKtJQ7AwFfUxpm3g+kgHHCqsCExaRnkzBlwjFd4en7pC2yu1YwHH5iQI3NGXPX5b8bXbzoc19+6J265+0gcmuAlq404sOdg/OsX7ox7H5qJvbsPx5VfuTkePNQVB/ftjcm5RuzZdygWenhPkK1Ym1GomWwPedwtRiJhZIAFIHGR3R90yErlhYf42LeEzBVGCtw9qLVLWCWoXT4nYGB3w+Cfecdiu+QMVQ3kgDLiaii2NrI5VcIMncoaFwlKuSSQM8c8fugn6ch6k+MJWMqA/uCKBSXDDFDI9by2pehOZy0UnvFLfdE58XwKpE/ycFKuILpIu2qf+ZdX0utYzxT8esemtg4Lush7UpGNdbOwfNSBrv6OQWwtJffJ5rV6oGtuNEzKNJjHCjAMSsnCtDWzuKjkIUE5ZUUjHVJZJhe4qWxGEqMVbfmljss+ZjBf1XmOKVI2soAJY7UTiFVShiLvCVllEh56pMdWNlYd0gmizC0sbkvlZCO2M24QHEXV83NM/yTT7dSOUGpeiQ8JpVrrIDu0F2TTSx7DshpnJvnXVJIhT+GbUUcRJE6BwMARLp2BhjJYkiJ/ReRY+9flyqPNh57UB1EVkZtY0B080K1Q0asEJknqJdszVAxVKJMxeZTGBPN4oC3aLAswKFUky6lx0XYYVPbPFxWNq8mUVxEYY9DBt4wz+skLQLYAPUMMVvClnnbtGBW6VDpldVDKGHIduIoO6AOqyDxPaEGAeoXFugrKOMMxqT/T9BUe+lb15OvtLTbl/Kl5OhIIaYfHzomG97zOdLrzzcFIwO022uWWAkLY2VAZPjg43B6bV47bXPkCSDkTzG9tdL79IDL4QMd/xlGwc2B48qsbOc4Cz+fk1aKIpjwF06gOB4r/m6KODzTcysKZ8BhBLOuXV5JoE1vnLTHJQ2sqY0vqUgYtlAJUXHRNXDNNXHUkS0o6NFw5YnFVW0Lgg3TQpZRwEj8MWdsSvmGSDR520BSzLzMwrnwlTKma9dAgY8mQj6TkHYRHnvbgY0cJ3hKMdpIJY5n5SJbxAczUycsxg8ddZjqgCiq0x6eJASBPR0QXtalsxorqpFhIZdvmBARnElYD/FwGD97KSoF7798XN9yxLyZbvTEx0fQfb9521/54cO9kfPbzN8W3d7fi2GRTda24+74Dcf++qbj22rvjtvvn4v5798SeAwse3/DND+w5VjloTwljkjaJCtgSUyNLhpLWInXWrSOAW/A74awHWVadMx21bbY5ZrJMqZODAnAJ1EaxcEshNVvKsTIQTnxEoyOlMV/JEX4SONpGjE8Bq52qM5flE0NBaYfs96WQ+UpHqmigUog94MkXTDMkcgQOjBms0O6bkuqT499IhrAm8/HcdK6NrKA2hE8bXi9doVNl/p/oUYYiwsNDb++k5pq2DXG1B6UN32eaij6TYbKwOGn181mRbO8zEoyN94hQkhKFrIwVUnBKmc6HrxpAj0yQn0NRRnyFnwuOFCx8koWoSaElhcYDygUzJJ8o+hSwA22ongmdzgHA5FtbhtCikEE5paXGAe41l2g6+lKcovLc1848lWTJiMoombfu4OiLk0TRjocydbFzJK/dIa8qqR7nx2UWRWkxzwYqHHhQNq1Yd8qYzEu5I6B0jQXHzpLK2N0DmC9XrchD4p4tH/DU78hJjXKKCrBwjiNjQkfGCJ68aGQh1cEfXomPdJQ5q5VFirjgwEVl0GgPHEGQU1utN2eoGafp/JQxK3t4Mnn6MBaTRkjOs6lowCoPH9EiG41SLxFw8D2excKyIRaT1wJZuHaA3iq5ruLmVQ7aSefKWILhxDCPNE9UZtNlUafvkbRXTgtX7LAZG6wf0JRNesXUL+QTka/acAIiffxzcbUFHwTnightcRUWe/CwrxS3g8KzNjxD0av+xEZcUWF8+88v27C0mJ9/gBYZpQO49Ft1OPgk/nx5Riiv2DSkV17VkXzlOR56j15n7cirKRJVMmMbHC+ex8E2WBJb+VkWnBQh5niRQ6P20TfdQkXaBF+cwaevsFGuPWpT9VzZ4UoXXV2W3QzCceIsYyMdR69rIrazgE1F6DbFy61ZT2icFA4KGEz4HudE5EDPEtN5Ikhn88LhU2o14Jl8K2PaynGW88XBeVerPuHo6vkg/mlTaSl+4BiXQ5ZS/vqhTUIiOcsUBgtRyJkqiYA6NXrJk8tQKhRcR7byTYIMymOfgqqUTLuQNjcvHbFNVijlo7QNE5Q+AipAVSUD9AVo9qWy4tQmTyAiX/B1QC5nyTstdXWNS6DloVybMh4gR8lmGuAkKiT5Uih5WvEWL1nbWlc+HAqPziwhq2WIDqBlpymtMRodLicAeEYVJF5pXKHdt6VsfMKSYlBkXkmOV9A68DLjLGM7EfkKp1YXZtYS+2jAevwKluO3nFCAU3lr7jGP+EWpb8/bt2DGa11MjEcV6ux7xGChdeCdHvO89nuuxXqZRvRkzkbxspyXsChv4RnQxsG4Vjf1ZeMmYwVzYXJdVUyBmlrCKNLVG5SNLWIbWl9vSg5gZ3v+d9Y6uKFQlSeQQfCo3DtpM9j4hosHV4PEyxsmSivUQeLLcW16hcK7KOYNFpnbnG00+LDp0YKWasGSX+FjWtrnXH1OOUXaRhSiqv1mWTYbFXIj19kL6FqMcXz8CwgabrNMXGgtS4eN20GVbajq2YTT0SBURqAVWZeQMxab1MVWxi5wkmJr8pVXKXN2DSw/gBkrHuLeCNh8kcP94XLypysxCLe+LKvsii1gWq++sKH14IBTJ7nBg4xeAwejoTUTqzo+yGmY2sShz9tf2TR5WmAsuyuNn8FjvuSBg+BNDQIWGviim+YIevGfTfSX9RUeGymOCg1hYjZ2HnxnEaAbuDrCVZG81cNZbm/0CJE8evkdOcpzpdVOifLcauaWFQ4O+rXE28/fqJpfgeFYYBdfvZHzySLL7SF4YBOcKKHaqcI5YpxiF95xg5UYZ9Uxocl0iDCWNm95Nen4pD3yIUKcrRwLdpjkSfkqDMZVH2GHervKbAROJwUHgzJjWLaUHNia/rCzZHmQiH5OGnQnVdFBJBydoe+rrCI1L0K2l/SMHcY6dOaeDMDy12fN9Kt1S3vh+HmsgmtZaV+8kEWMPVchVjQ3splzknottUN1tq9In6nACYKayLxlyH5JrvogO5E1QfapY6+TM4GS0JSxECLOWq+/ynPikKBSbwGYPwKC4pEBnIOtVaLy6n9kMWsaAScLIBvmtqmo7Rd6+t0sfehIFRCt8gDX+fw6ZjU5AqUk7iCzrUqupBmsF3qjtHDZq0xi2xbulbbqUmxm0sQugRVGwcrAU3WggmfS1LXqvmTTLGWsoSNfsojRiUEp2xAnx+Td3a2+UGp8CNxlpZWTmUDiDJItVSCbcZMsx0cJSzkqVeqoI1gvhRO6xKHIIPvwYc/CVt6f9fXJCvXKsz/UsZ9ju5xwaG3xxQlBG/PFkI8ilFH78NBz3PdzeEOPZEEYUJlEZVCWDTHPWDQJteB6UeOsiE1GqR0gohcCFqc8Y4KGD4sFzx9UQ/moeo85PNUTxJM4ZYDVTRfjt8ccNOwfSZy82nzTmBU/aTgoFpx0ZgrMHULKYpHFpSs/mJiUUPEJubBQhiW5EyYBWTNQhkVb+PDx0FdqBwgHiYWqHU2UqUnFlUVTeWDI1F5ILRu8ZDMxrFd7ygoukNIaO4NYGlLAwnRqXaoiiumECFoNTgC1qGQ8Z6wRhaR39zKGcEpyAfZZiGAJxxIQpx7UG5Ygqaxajz10ZMBDKxxfPWNzFi4Lv/AhB9e3iKQ/eGwO/JEo9XnrSONX49Dt0ZYacruq482dqEP7TCzGM61Aa51ox+0WYCqdtLJLltBLieyMXNiT1B0Evcg5k2ee+Hk3ZEEvkTDR2RxxbMBHBa7u+NaW6rjCwRUSbm3xSylfMRE/Nm9awinhp+Q4JPwcmDrmIk4GVwK5usHDfA15PCyEdiSwvuRi85fWdkT4F346wE6BdGHs4Ai1xB/tewXklhdtCt11LEL0HXObeQ4dNkjHZ05RRYHoc9+qAsdyM2bloEg43oqbV07AzH5o337qYVzlRsq4r21W3MJd/NGNfsUOZb1BN/QQvq/QCBXbGqjohZd8kcUweFRd+BPTvn6/2JC/JQmlxEVeCMjLDnsbfrdLNAaie0CxfyC6FJ1SHhyMnoFB1Q0pKq8yeMDI9w4POfYNDysqHRJcsXsIHNEMDonPoKPz/ZKFcqPBHxtapvy7GvRBMc5+ZBnlcyUsepJ1qcCoZUNkXBozo8+Yi018+6GLmwl184R/u4fMFyryvODSdmS4u7GEZ1ojiVLWEeNYioylmuB1hnp93ZaLMFa+rB8S0nDHEwJ1NVvySs3f/UtRh/ZYQ6/UiGLNYifqa9moNYFXHtyE+Rdd2/RuQ5myNlCftsKulFXZplVsM1asZtOhJPWwFCB349kM9cwZMwe3pD7Sp+QSUeVsG5sUkPHaoV0omdxgkq6EOgpqoOQmDVamyHZyCz6WqmSHZODrq3GH6oCTivUzkdENPZjHdJ3WzhTqUYTS3MPDk887b7xvxcjXtmzZfMYZp20L/gKir38obr19f3z8Uzdpcg0I62RyiVhGq8epc1VgSnSogiqzwyWnAHZcpASG41O6JpkQUBDtdbZBXeKLEEPSgTZAttOm9UQtA4+jJqEDJCAreBM1DB4ZfVXAOK7oiGIJDxtdMiqbnAnwVuteMGhXcL4lzd5UnTZJb34UjQcMHHSGoWDCsQUsj7klDhTGNSmoxT7VDnyRA3wlNcADtJJ344YBzAq3I95L8ipPBjkTBZAO6FcKfMErMRFcmVmDZE/XwQqHhL5TzrolNnWJyyS1UbNZywMe+ElPBhN4M4KfFvf63h1sz4bGhPTVDW1Sdh9Ew2bpdpXasZHdcM5NCUzcMKX7Rhtht6+waGEXf3edePl2gMviKbyUi/GoMpuM63FKuOoijtDLSVHGbTA5uRrjq0XgmQ/6IEdn2zg+3KridhQbcrmtxeRWGUfCty/Vcr4wUFoC58RDUPBpD/3tCIsoy9g+nSfkR0Tf7sIBwcBFBnj4ygBClcCGbzhtGS5ZlNJHdkYU84zLZlCFDtiD/hdPNQ1FqdeBMvT6ZO+Jj3nBm7psBzmog1pSZCLefGjXCyCwPFg+KGrZwTRKxKt9giQYuaK28gLwLe1CYpswHmVXnI0eOSHRkHPB2HCdkUydFMCyjRM3g8RwMBg88iooJclQ4SQJbFfVUFAIHgM4s9PTMX3wYEztPxBzyi+0mn5Pj/+CweMEZI6Srdg/i8iatvAYcsbIieOOBsa4SVpaT7wSS8jxCAww/MUPb9J4Oe48fk1DpCrrfZKhgEl9hg8n4K53VcFN3d0OsniKLekCGDxijirg2XYN4HfiZUiLpr4pe2FeYEu4SZf4rAewLi05WEfa8MAqeQf45rjw4wUi8fu1zF4wszBQifDEWBQuWmSqElUx9cOhdZmTF4sEf9Ist4dggQkz+ZSo2VrA4uZsqSAVYmefwsP6UpTQzte/okjJFMVT4xEaN+kqSlLAigqUDZNz2e2Yaabw5plY+owTPsrcTXrqk0bjosdt999B9Oik4tQdZ8UHPvjB2dFlo0/92Mc++bVk9t1D2wwnhwsuuGDZ6HDfV7eesvnsM07b7gY5s7n5jgPxqc/crvnfLywNCLMoRmYQOKUqWdsWDlkmGIZ+FSQPPUFVcWFrkcFk7jRvgGCUM2zjksn2c7MVzHTUKqp901FvVHiQybKDrzAkvduSPsazQ0ILSV9xXEeeOoGzLQULBUD0xhc3tw9MRciogQy7AKMMfrET9JbDOiRem14M2g6YUamrNuDLgZrUwnyyVnzYlI1kgmyfAgEc8BFQtFUe1RvFKfQlrwR8fxOoCF3ieRIid8ExDXh8leLIpFRJUypyw6JILTT6JExaUG5HxgdkaQ+XwVbemy0slHIW7ufJpDsbbeVrZ0JGzCs1OCL0uGqpU4Q1jkRezUlnBGcKvdjsaRsnxmXhw5OEdtSgcKDh2ZtecZeD4vYsrnXiw9UYVFPrS20Kj6XNz6FVPvNzCCMYV3Fwnrh9pYkvCjs4XMIVYz+cbHg6dPhc+ceaSYuNKDPWfSVVY5erXbSPTY0jnjhI6RSlfJbNCw6yIiWw4kyqzELovcw1hEJnfqJlkYK46Aima1SGNzZhAaxOlcfrEjPjmQZcfTAx9eB7URTMAGiUdVIniIMgLtaPWzBtOkTkjZjBPBUQTHbqGV4WfePLo6e/L3aOLMYl4xGb+7tj0Pr//yFIXq3Jeyem45p9k3HNzGBM9o3GxEMPxpF7H4i5qRk5PfkOMG9aGBka9Kx5p/Sz7Mrk8YEajTKyaRDXg5v2ImUzKkbnAE+i8xSVYwxSLT5uv+BkoGwyOjRBUFccf3WgTdKszkhiQnBLHrqsAOxoSAI5GM+OB2DwDOPAN+s85AjGIS1yG6bUMceU66sdqSdX7UdlATKHPPYoY7Kib6csrjMBebhnHcFjNava9KwD0U2fgsHEUBDI4jNfnKFdyoqF15KtFdwu7cDUAMfMkipnnEJjXFIK9G3WO5aK1J/5BQ5yME7womQBYFqLfEGwyOfHMAqftBmxODnCQD4emXny5aNx4flbozU7H339A7H1tJ3xoQ/93fTQ6LKnfuITn/g63L5XKFZ65MC2zabgzUvCeUNEAiR1h2gBItq4JbIQcApXyix89bkPb7qKflkRzxqQUgeeIj+n5VI9CzJtma/bUqO2YRqDRFAAPtbgxVEipkNCTBmQpYYcWEmXZi6dRjSaBojbYTBndCg0pqqDw7yAZdmYHBR9VucIUMF4BHi2CwqZt1wMYvjzEdhorlaHs/ExANT5S4uOgvEoU0eRgZYDZalxhYLfqX86MepfbE0/1z6yvdL2qLA0GRQA5FdBR/qo2NdpxXPbCfdYsS2zCA11dVxVnQzjI2DanismirTPxDBKjilC/g0BV3XSgSFvpwH9Cxw607gdHBYszGNstKRaHajz/BMeGyljEh52bvQBz6l0T/uBy0DLOjhCm2nSMHbBTV1MYDMaLkymCMFXO1Sft9XUpui5EmPHBk4iwnGjToJ5VOO4MIeg5XYVcK7QIPuc8H2lizHDOFHODyvLweH+Ng8G5y0ZBMjbVzxPA4xbXkiPI+RndsyLh4u5KoMe+fxNi5+lCxNb8+Axt8ZoDz18i4vbUOguOyZO3kYSC/Hk1piiBMk2bAbbhbWGn7nnu3ywq/CFy7Np/FqL54J8VQkC0wlDiNjct9lEhyNmWsV69uzbVTWqDCnwDABkJwh6+6J3dFkMbNweq7esiVed0Re/dXrEj67viR2DPf8/cnII0lvyrhsfi+ftWB9vOnc8/sfao3HGssXY9MTHx9gpm6JnoD9va6kfOiXvzGMGz3mXylFJrl8UwGAOkbJpkebaCqxtR3ApKJpMTLhimLe+JCvTBcYOZa7Ay3xJDS4BPnwFYNKAktBsDxoLWSoU2qQKS9AOmhKcBRly1ChhSbZKz9whSNY2PXLXULBKncl9QGeDFCqOKzPlWxga3BGM5frES1wyBNEU2/qgInO687ai2SulmhlpWgFNQ1C5zc+4pMiy1I/ZJ4CyvayAZ348+0BxHfmsr0eK8M1bnIQ0MrBuBPR8NUTys+eztuQ66LlbIijooOVfgfaV15f1INcAWnz0wWweKWzbNqY1rP/HVqxYsXb18uVeoJgw+w5OxB13H9IC2C+B1bK1EkFJU8AiqGDgEFnA7bhYEeWVEsBhYykESQkvij5o6TUfd0GG9ghRaqOYKjs6e1slPFpSigUjv64nBS3lov0cGEoSD74uZJmDnbjMmtZZZ8BloGXqHnEexMTJfBLVfA7QmieoQ2mSwQnYxK5IPENkL40Kj68Skoe+guWGXyuyLmkzpF5LCJkVIWkH00qXuEqtUtrKfcriaNtn/0JvauRv05EXCDxGMjDbMPNcyjSN8myoQjRf7Og/9FT0mDEJ+RxHjASGPhsji2l1JPyLrpLn6gjBVzZUtl3sAMArxx908BPAGzLN5FjEIZIc1Fs/+KpO9MbF/srhZLR0xsKGzS+jiGzKczy8j1OgdE4OKhsseVK/i2qhlWXFpuq5LZz0pHOayNrYWUSwCSZTagdEjaIzGYY5MhOQxSckEtLzFP2wt8aXRDMPnv9BVZwVuUnWCRS6Az19qwDdbEdyOH04LywuKoMvgrxKFNFCh9mZaM5MR6vZ9JWDkPzypmJxrhlzzRnHliL/VQTuXHNWKE3hNI2zoDgPDDzjTIuf8PkLDfAF488wEQAb9DbSccqrSjkKCKSpQzqqLIPWAEFVckrWvUkf57jy2HJZ9pDj2De2PHpWropLNvbEq9YuxloZjBFgNv8FwvDgYDx+47Lo23dP7F6+wS/bmzk24fHkjkxz2VaZTf0p17oEkKpOaVUdFGznZzSFwNk7fbe4wJ+XaEzNk+fHKvMeCwvOcwKDczQn+kzbG7OvijP/WPNYq+kn9TNDXjCGeY1+ENtPzWueabzBl3lKv1p25MrEwTIXgPMdSmSdIhmngtUyoYNPDZVTjri0WWdIOZTxgbxwjFQw1UDWqGxmwEu7FYfaKkiRvepGyFaRoOZTlligVwoPJa7DucyGSpXyLoKvDDCDCg6LCf1dytlu4pFDLOpKrcu+DWVGmZglZ43K0bfW33SMG3jrowLdDpB1Bru5nj5XWhowLrC8q7IQW7fwf4HyQXSWwgne8uWr4sabbmkOj4y899Zbb92VVN89mP8jhUt37hxtrFn2ldNPO+3cM07Pv0jn/tj1N++Kf/23uzQAeUanqkDQ0ZpgZKZCwtisvF0guTUvTaqDPEAKDPvTwRjZiy6LudYrg01CHe0ljFZ5+M05mqbsPFbLxd7vXgFDCEQHJbThqz4s/sYAjjxE5EnZklfWm74s8vR0QplszrieZ+SsOXTYptDUcKITVPM6elPOgQRJykpGiQ5tWBlcvgpjWSgDMqJDzabNwVG0DPBnAJlZIrVxJGvBhX+OZCXgKm02p2L+yJEY3LsYw8f6o6cJnP8d6dVZNs8E8BKwhdiwelus7NukrsuOg++ug3fH4bk9YqnFSrCGYGesOivWLC6PhmCD891x4ND9cWTxgRiIvhhS+wPq+0HZFtyjw4tx5/auuPfMZbGwbJkmStrPm1Nbf/LSRWU8fexJ9+azOIwB6S6RoaHv7VRBis4mzxS+TOC8hcRkxXYCU6v8lDbi0YO74+LJ/fGYaMZabbz5pBrUYsi4tQ1r8IhMW7iUaYKoyT5vhw5y4DNyhA7NNONuYX57687Yv3VHdA+NRq/syxUT6yl8b+vSDcfF80dl+jWvEi0KV/bCUaADqOdBd+Git/0hYIpc7UA4eKYzId7Mw8Jz4vDBmLp1X4zdPRCDswPCLLY1JiHzaY8aEpK51DnzFXpSeBipDggrGZgui+t7YuFxOslaN6oCgOwngvvLaWkJ0sIDHYD6amhaLOugkG16Bobl5KyJczf0xUtXLEaf2qx8/8sFORcfuf6u+Ebf5th36x0xtWdfzPO+fDkgOTX1Kf2aNoAkr8hha9uHLB6uQl4tpg+0FsxMxfDIUIyf8hhN5uXya7Fp2pMvOJ2hFh/Jkp2otR4RnNeB+hPoVOBkgyv+x3bdGQ9e/2U/X9LV3edq62KdlFGk/7yXuEIJclLMQ8JIdXDRxlEjNKo8Y98I/upDWZXJP6ucKWFpbFGgXgdoGMNWSPUmolLfdh/QYKEjWI6kMQvL4YpMAZZbV0ZzyLnF3tvVLWfSelgR17WDm0lCPq7GQTEaq2fKpEZBdNm8yxiwwwqIxsHROkG7bb1L4IcdwJeC1iuLk7C0IQD0gDb14eCr1w6LOgmcjSc+cTQee95pOvFpRW//QGzeemp86O//fnJ8+cqn/OM//uPVBfm7BnbYRwybV63q7x7qf834+Pi68fEx/3KCzWT37qNx933HtJAyuBA0I4smm4QXG3aH4nFTx5lThpKyQCnkRlXo+UBbyo6gOZt1pESfhRvGBldoKp4SCVPgS7Smd5m+oZw41LuzXE9KotQiUqCYePXsf8ljJyzRuM5Cw7sNUkw9DVMuA+WKRFGpx0DFUH3Jc6zyeWy47KPz0GVORzKU00S+klLbISWLjO4jKKQ79nDTOlLPgfL0sYMRDxyP1fesjLGDIzE4PRDd8xoymnjzLZ1dNeejXwNvfO1YjAwPx8rurV74vDlKkGmdlR+e2a1NRAOWM3M5aFxhaPT2x1hjjdrl9ktPLO9fEXOTrZjtmtAm3ht+263oe8Vr2WxvnL6rOy67Zi523HIkHlw9G5PLtSnh9KKL+wId1CaySzc71ahsGxiYBU0u41p1UuqYgGlXUjudUt6OVJLE5PGjce6Dt8Trj94bT5s7Hqe0pmNIui1OzURzcjpak+UqhMsdaY0qzwCbmo5ZomiAz7ZxKCuqbsY4gk3rDFkTu18ybezrjfOnj8fZt14XvffeHgfXboy5AVzC1M+9pW/7KhtFyrJjOrIsXuhcHNuit69+2Gg5BnIc6KM+Ym3FAFxBmZw4HAe+fFss/1pfjB2Q7Rc098EtNu+MNJ7wzrosI3CFZ/6kyId6S1dhJS35mNDZ/K2yy/2t6N4kNkM8K0hIqryioz1diyVj0BGA6DOYiwKDoIwHnSX2Do9F7+hAPG11xIZebOZB8l8voJ76rK81FbdMzEeruz+mDx2OBU5GuG8JinDYmLzJqpwjyEB9MRRl4VJZgjef+dlYt/OC6Ft5ppzifvwp8eBKDTQQQ9CROtT8yeUaOuu/E5ygFL6Sg/8X7BtcFmvPuFhNd8XEnns0VDUm24NEQXDw8xYL36yo1SeHHB4VJ2mzgC0IgjE2VW6vKSczU9nY4BQQuYQVAAH2XiNrALsToeaTSxWlcG/nUozsMQJptpeBKYdJKFceWiEy09keOhq8xGtJ/0yAF00UaDvbtwyKrB21zH/rsX6yX9YrsLTLssO7ugwXIidZjuaceZ+ggU8qPOAbNnTHujVjvmXPGjcyMha33Hprc2i4/3233HLbbiT6XuE7Ojqja9c2Bvsbr169euX6NatXSgFtPL29sXvv0bjnXjk6Pdz71WLQoWAdACwSKJ55UqtpnAzQMGiAYQCV4UUNSJQd4WOwYekN5wLlAG4N5AU2yJ1Q+SBjhZeOcp7OQS5wAFa87MBEEgwwfIFQoVgHmWVUvUr++NaVPmC7fkn4Qguz0g4f1aeeApQRSbZQuOxISRVL/AWxvVJPt0P0t5QpFNkLSU1KPWV93GDBdVlcRTN1aE+MH1odY9Mb1C6bxryWPhbH/LXAz/z6D8Rlr1we//bJr8fCRH9sW31ebDxtZcx2H4njh7gt0RWHju+NwbXzMdU8GrMzLfk5+Ybf+d7FWD62Ug32hPwa8e6Osa7xmJw6HjO9kwLkr5X4Z/OhC5bFoT37o6GFdajVFY+7bSGODE3G/o0jOqnJX8DkpEIPUq5yWBN9VEYxaux4KwM+w77guEweB8eQ7Gxy3JLq2n1P/Nj+O+KC5mTMHD8eU0cl48RU24FpzjQVZ/0v7bNKZ/gnclLKcn6AO0+qsmOtJ8phmp0Wj6Z4zMKrRpXl7MBjBqdIDhA6rFNce9O1cWxoMI6tXO/FoR0st6IObGkMKY9x9TfDICuZc+ncJTBxqQTkRQY8VTKujxzeH0e/dH+se2CN6tVfoq1rYIZaIFVs15mJwgnIKla8E+HMbe+lLcY0g5GNtuJ04ArGbc25ibno3jUfi5skU3+e0dP/OZ7FgzFRdEEnPr5NYrkU68SgyLOCg4PRPzIUF4x3xUrxyLn2XzAUobmtev2Rlv9kd/qAHJ0mt5LmZJm0ZaeTg93yDLuWqclagvtmdjpWnXpeLPStVRkPJ8fUCVaqpDWt4RHLHYCO+kqeB4WK9gg8FudbMbxinW97Th/ereWkYzsr/OlHkHNYMLYMbgfvQ84V5ifVG26YUumM1owiB0iIbRrVFTY1VO5tJBLTnWC5hBm7zD8zSoyTeaKE5TCfkhbFElY4n9xATvQleBIqUapv2zakriv5GsARXBKWPTFlhY5VlsiThemkgMX6k2l1aBJW4GLCDuyTLz6GLfHzXNZY27hRa94anQxr72ANXLZ8Vdx0882zjf6+99122+3/OUdn9erVjaFGz2tWrlq5fsWK5T5LZ9F8aPexuPeBCUmRG4cF0gfb6uvgzcUFhPfNHJeL6YDqkATeqMkDh4xywakf2oLaaG5oCaPm+ZLPRbIMRfJ0iHkmntEz52P5emH04PMCqLJogXk6G6HgOk+KPBXmRgoubYNUA6WC52tzJkiarDGfqrep4VvqnLr3/XW5ZKybeRmQcOdNn3k7Aehhfagin0Mu22XTb5Mo0x0zU4djeGY4hpob1AbXhjWZtEj6Eqoa5V/dv3nlLfG1T90bjZ7R2LhyeyxMNWKfnODFmcE499KtcXzxoZidn4w1p/brRHA+Ln/hRbH5icOx8+mrY+dTV8bguZPR91jhP+ZgHD7joTh+8ZGYP6snDh06Er2H5WCo2XOefX6sfPGa2Hvv3pjf14zeLm1IEmHV4fm4e3tPNHnHCCKjgJXQ1xG9gOrjSZSwrM+05rPMBLNFctLJBvRUa+8D8eK9d8YqOTjHj0zIwZkuTkkrJuWEHNcuMjHNv7S3lDYFU1lOyXHFiclp1c86nRDdcTlHkwU+MQlckXp4KJrXJDxaolcUz+kZnZFr959tNuUYZeSfwft7+2L4wXvj0Lp1MTs2LpvIBbUe9GmqVwaHv3ZqXNbR4Ox7hhWBfH2YHTQvVMwHFfbfeXeM3tkf/fM6g1e5rn/tRbPQtCPhZFhH5Ey21ZK86t9Gf2+s2zQaFzxxfTz9+7bGi169I57z8vVxw03XxfHdQ7m4nEyvJFPNlOmI/lU64VqDo8PgVkXRiYDjhJj1CiMxr2IJKhskH9mBB7sHeJ/NQJw7FrHSq2KOm/+q4dj0VFx3ZD4mZhZjaj9XdFqyA1df0N9WLPrl2EiQ8srkOib9gQm0MMcvbnujf+Wpsidrh61qShuxI2Jb6LA4RzsSZp4DJsvCMXGhc38slWkfGjZVXwksMNJK6z4ErnE6p/noqzo9DcFgRBQ+OiiXBwXkgA2hwHyFhj3FMgLgUOhPgllm5dsjA3jJOiBzKXeC0/EoyJWn+ZcscPQEDZkLag1JsgSstlgKwCtM+XZ7icO6ZpmT3Imv2LlMewnJPYmsWmjLqXrbMfvA64aq/FwVLHXQqYbXGL/Ak1SRH0fUtxxzomFHx2triWaf+SpnilNlQG4c8LnYsJF/w+c2qUZfXyNGtebdfMstzdHBkffdfNuju6Jj3o8Uzj137fDYyMYrdpx2+kWPOWtntOZa0asF9mtX3xNXXPmghB5AS2EWYS0gC2hJYU21F0yXsgyuDJkKGurBClXByikhQL3n6cvrKrNI5UJlNAfM78DCReJilam0ncACc9Z5v0dHqT9FTp9J1jL4HgSFB7g1+kEpQMCV4XacWSBRpUkedbM1YlYlHVl3PoTowkAik3JV/FQDHlkm+BYLbRkNBOXFCzsZN4kUXbRs5kCah4Kr4URZ+qRuPTF1dHeMTi+Xs7NVC+S0zuZm4wUvOD/Oungyfud/fjqeePGT441/+NT41L98Mj78O7fF4MTpcd6F22LLpc244p9uj5GeNXHW47fEU1+xLobWNuLI5GQc3L07Htq7Pw4fOibHYMqLJ8+Z0J+4FSyg/DVBU5vgwWPH4ui/7ItNtw3E5rXr4tJfvDS+8M//EiNfno/xroGYarTiEz8wHsfWro0eLXh+mBzdrSsbuPKOWW7HglPtlnbQt8M2zgmP226r77gunrf//piTE7IoG3AvGWd1cmI2zvvJ18SZP/58mzCpS2hnFJxPwFJ9J0JnsQNesrt27Y73/uivxJmzLfX3nJH5NVZjeIgfAMedF14U9150uWyQcwK5raLyvu2u1D8p95xk/uhgJWVzjW9QWbxY1Pwgr0qgMraxIb3y4HU3xbKrB2NwblBTIfk8cjBz5zxP+emoUvp03aaROOX08dh57qo49azRGFvRKLZ+eJieORZv/41/ib3fXpkLZ4FnqO2nDty+7L1sJBYeMyx/3J3oNqEyJv1sXGUxNAaBIakRmDNae3r6onvZ8hhYtTxeuSniNA2n/7JXdErYdehwvOfe2dhzbDEO3nZ7zE1MxrwcZgYB/UoovoIjt6ZYb1EaJ8J52yjkSDQ9jsa3XSy7DAicFTl2Em3H1uG4cMtwrBpIAOZO+8mOZIoxDYeAFJhxM4PFnVUwnj5NtX3bA4fiS7cd08nTmDfM3IRB4KHlRhx64K7Y+60vRncffwIKAjhFRx8VRNN+Rsf0wAx2JmEAKCfcPJxmnVPXS3PlswnkNsgOtY6mRcfEMUE7tHn5vh98yv7mkHnfhi9tORGPpMtyjm7humWlsDKMdnPcUjKeCubuNkRRDWwMRVSExldQE77UVsFJIRRxPZR6XmltEa+yavjDLs7+79geP4lLmmw1/mwTJNYH3fShMnWGX+Jhm1ZrNi68eCDOO+80/6ihrzGo9WRrfPjD/3B09bpVT/7whz96g9G/R6haPyzg6Cwf2XTF6Tt3XrTz9O3+RUhvbyOu+sZd8aV/36sB1p/EMpIvD/JFcfewFlFWXCOw0DhjhdLOxRFSaG+6fEveD7PqS6B/KDqvyEuJWJSzDIQ8JoY37dO9afbc2BKWswtZlIJHTu05py8Lf+pS+NjxURU8IC0Xv06A05JFTpwlxymDcY0HDjFpHSiTymFJ+SjhJSst+tWN2HlIK+8CrvYyKQe+LhBccJlNC1nItxdwpxVuggySd/ro3ljWWhcDs1tisanT5lZTzs6UNvxZWYEHGpvR1BnjSP9orBrcHgu+0jAbc3IO+gd740nPvjB2Pq03hjc1Y3r5uvj2oek4fN2VMXn4iP8TaUyLIWf1NNs/OBQzs0156WNK5zR55n3L6qH9++LIvx+JTd/oj2GdcTfmu2K4qzcGlTb7F+KzP7AiJtas1YSat17+VZfslv3C5q7UfVlsAk6NmE14/qjM0u+y0dIex6cnY92NX4sn77kvZqXfomQEk7E1JzmHNm+Nxqb1Mdtc0ATMv0bh9p5msSdoPmAnbCZwmdj+ejJnMZeq7BO/0ZqGVeY9OVztmNckP37vPTHmX6tApFGok42+Ac29vp7Ydcklcd8TnpK+uXjZeRGbXDxSZ/d9ZtVGNs2x/uTY5kJGpfXKh4MIuEXxAI7ONwdk9+LolLGZIbll0LyVzuPLh+LHfvnc2H7WmG36yGExDh04HvfddShu/9aB+PaNh2NheiR+8W2XRGPsWPzOr31Kjs4q7ih1NFF5VQ0Wo3exJ4aetiwWzpGjs5Dzs71IO+9sCaIoQI+87LCcfzpL7BtfIUdnWfyoHJ1Tv4ejc/DIsbj6npm4+2BPPHRkMaYW+mJE437D8p44bX1PXLS1J5ZZnO7Yf+BAfPK6mWh28asRxoXan1NkqKh9XpLn1wCwWamsoRRPv3QsLj29JyYnJ+LKq/fHVbdE3L+/Ow4ck6Pb6I91q3tj7apGPO0JQ3HZaV7p1NaJ0j50UI7OfbOx9/B8HLj9Tjs6vEwwxybWU2MIIDra9eZjOCFxSsEvauPsfNm2i2QXneB6QZYOIhweGYw3vmRdnD28GLfedyiOzA8XSeDFjFkKtONyOZAAq8HiKGS16hX5P8XHbh+Osa5W/Ob7r4zrJ7f5akEG6a75cPi+O2PvTZ2ODjp5Uji0+dnRga/BriBPO+DXOWJbYiec9TLvqEjcLDpTmzC63EfP+QzYwGXhJV9D2vSdThcwav33RR38XZcsAIBgGLjhn/qT034IjqJR9PGVENcy91VR5m2qkjXla34GGQp1lj1OVOeTJHBgIwJMT9rjWcT6IoCqs0sS370umjYv06pUYLk2uiphVpL2YDavc25xED5+QGuuGRdd3IhzzznVV9J7NVfXy9H5+Mc+dnTZshVP/vBH/5OOzvoL1g+d1r/x8zt2nH7JmafzkCmbQW987Zt3xZVX7Y+ebn5eDqYOpCVfO5VF13J7GpKRQkqcd0Xiuoy1ygZTg3+qpq+NYUB2Mpdf4S+zAF2qK4Xc1Cqv3DwM8u4GLEPFM7DUGwYTyeMNsdY7JH3SVZ4Ck2ZF4gAyvOCIl2UreNlGAqoMbqaUjasjuIQqtx8qToDrTFvEa5eNgDlyg3NNJoVPwhlstZx6l3rwJe/U0T0xvrgh+me3aoOfVJyJuelm/OAPXRz943fF3/zxNdEzNxKrh3fEovyguemjEmUhtpy+JiYX98W99zwY42fOxalP2Rrn79wY1xwfi9b42lh35NY4+O0bYkDOzeTsggb0bIzoTHrvQ/fHKdtOi8OHDmnhHI3hsVFthIdianY+Jv/qodg0syz6JePgQneMzPdEs7EQV3z/ypiUo9PN6kh/6cMtFwep4qx1QzlNfV+BSzyrahr0rgeBgGETjd2JqalYfu0X4pIH75ZTJ0dGE47LJBqBWjCIETOTk7Ht8qfGC9/zm5H/ebAU3K4zmWTINh1ORD+h+OmPfjK+8N/fHtu1eeYvNmlXGX159xSOTm+/zmSffHnc9/jLpS665UN/4OSCgi61bzMKnNFo+jCmBLDO4gCXxIE+N7L7r70xln9zMAbmdSaP0tmAUkKlypRnmtasHYtf/O0LY3xdI44dnYx7bt8f377hYNxz20TsuncqZiaQK/uKTYzAg8OrVq6I//n7F0fP8JH4v7/ySTk6q/1enHYTNZQy8vVpue1/yrKY54qODJXcFCw/qDmf2rqXndS2BACB5ZA95egMrl4Wr9y4KEdHFRC1Q3K7+77747c/dSz2L26JHVt74zln9caWEd4jJGdHJwHX33VQTs1sHJ5dEWefMRT/64UD0XP8aHzjzjn14wgCeFwePHgw3vfPu+NIc3P8tycPx2U7erS+pjicxJ26eSH+8m+/Ev9y3emx84zl8eoXDMU5m3tjdEA9LR5TU83YdaAVYysG4oz13K4hdMob8aDmz1890Io9h1px8LY7o6XxvNjp6NggqRdH/1ceG5JKdZOr9S05+bynaOyUC6VHv+Hgqbtj9aqBePPL1sdaOeNveu9X4qapUzRG1ady5vr65YjKWZ3UicJ85HufaIzeac8PBwMzV8Yigb8EGR5txK//8KbYIf/qdz7wxbjq4GbxTycdGXv6euPwA3fHvpu+JEdnOFlZ7sKy6JFjupTR34Miy4mSjo7tWPHrhux6HRj/pikwVwPItG3XwqPt2FQUl2U5Ab2Dsb8bodYBtxDOOxoHgMFuI99RQ32tUx4ELxYUKwH8lkLNd8wU5cSLYpuPQg4EB+8K0hvVAbHWQO9UAJZV4MZxnQCl/WoPRyAeV+CzilY8hYpn+8LDQMAxNzcTF17cF4+Ro8MJZ1//YGzYtD0++rGPHlm+avmTPvzhj95k9O8R0OMRw4ZdLEBqSbFHDo5f/uVTLKuVCnUIa1VKMQXNsJTvgGIhlKp58yv5GiWZDap8npUqshFpwrFR5cZ8ckheTqoRU6wM7YyC+GUxj5DUY5vWdQyqHFjl6wCKI5tfcbSWOpVSdqong1J0AYt6T3I3ZarEKx/DSDiAV4NhSsx/SZ42vBxsJ7IwJbDZlW72OMpcOeaHK3CJn7K4Tn3d1eiL9aesjtf+/JPj1W9YHn/3oX+Nv33XgzoJHo/l46eKclhzazEaQ0Ox2NeKm266Je6+dXccPvJgHDi0P3btORwP7D4Y89/+WvTc/vW46dhY3D9yTsTQctkFb12L5RyyIgNXJFJ27vk2+uTQNKfiWMzGtNqY0eSeVZwk7cWGqZcftuVqSAkVzgDKNHn6KqOvyrFI8pZhajj34d06+eukDKTExegdHIg52WBGnTg504opP1hcn5eZVpyNphZj/l+Kn29zeb9Gb+RE9cdSRL4SO1oidobW7Jzamo9pbTB+wLm0OS34tM5qiLNzrZiHTyEmZSHpvCqTV4GylP2K0mQYiRpD+pZaf8hV+fxOokIIT5YCxjJrIJhLY54rsNRTBi566S8t4k9//5/jnf/71vjiJw7Gfd9uSi/+N0r24b+2ZAzzhaevZiz1odswX/KMyRyXtJd1pSwc212kXHHIl4+l/dmY/WyA+0D6SBlVt8dYqk0DktkAuBNcaJcy1xV79u6N//vJA3Gwa2u84nlD8XvP64+nbeuN01d3x9aVvXHW5uF4+VO2xF/85OrY1ndzXHv1VPz5FTMxuGw4nnHBinjW4wbiWRcMxTMeNxSX7NSmOnc05lrdcpjE54LBeObFg/GMi4fiWY8fiofuvSM+f/14bNk2Hn/0P0fjuY/tiS2remL5SHesGO2NTWuH4uKzl8nJ4RdnyJsyOxTB2UhQz6Ho5zluZTujjCKbUl9vceYYoP+xlXrVqIXenZWbMuPN+Ioq+cNVK/aKN/zg1vjw67bG+35ie/zDz54RP3zGoWhNT9SmxEfYJeIUcSJteTvgtAPvPFAluHUAF04qcwTXMtaYY7eQlbKikRUZA5AUXIITwZbGFog5ptuM3GSBUa1AVaVdChSSj4MbowCvdKiW6jLvNVAF8nWOAXGouAQDc65kH6myKmYHqAQxQtL82Kzt+cTFgrxgwIs9lZ9j3eBOiVJ53OhOM6yYFgjWKsOPlv1MDnMJmCqMCw6oqUz2odIch5RRijocGKUEl7OtjkM7uCQULNF+f5s+uc7NRUOnOo82pMW+Q5AhFufmeAhVg1uCWnAERnhpiNr2jC2IWNnwKrOy5FcHJFXEMAhKi6ByybhYy8aqZ1HgGE8VrGAuA0+D5ORTe2bDJ9usEXyM07l4gd8ZjOcqDpknV+3vUPMmRVcyyced2Q7kZRMPTgXzTulo9wTcIqOs5yJH5+hsRaMqwsK4xkwgHyzvOtc4KbgqQc8HJiXWAeZBXRcD12XqxcILRllQCh31/OfSgvpx38FWjK9sxEMPHo+Va1bFYs9iLBvdpLPYle77eel6bGo6JmbUjvq0OT8TkwuH4ujeQ/HQ3Q/EvQ/sjv1Hj8WuO26Nxh1fjhXzR+Kqh+bjztbaOBIr4vDETPSPLI+jU3PauAditjkfxyem48jx43HgxplYP7E1Jrq0sUtCnJ1m13zMyLxMIOsgsbGpJwJ2dyQvjaQbpnFwWXYWAEvmA9ncoyDK8eEZD6uug2xl62Mz6dTLL3KWjUXPmM7KBxp2MPxmX82NZG/rlfzDw9233B5ffN8/xZf/+ANxx2e+Fs1j06XmkYMXHV66pkUnXyTIywbn/BP9VosXDAKjPXSCQNH9mXIQPC5U56T0K/Vk3efksaLhrnZeR09fnn/xCQb1QmeB9B9uquA3DHtcsWhVHpSV6kPbyAYcE/K8jhdR4ytf6LxxmQ9PHAkROviJKDe1kqdt4XkzJKWdAs+6jPzSiH9750pDvvG51CmfMqcebqsdUDzlxVbtzb6NAjTia3Lg97fWxJrVPXHhBmBQMM+zPsNijIyMxxNP7Yn56cNxzbWzojnh/puDRJRNSL2CFuhSOHPH+ti29ljsP9CKX33nRNywK9tbit8lFHEqlkygA8CskMUSiBAu1yInO4wJ7J52Ba4kUUGsIZk6zTN5uGd/0/e8V+vBg01hYB9ufU3HPftV7mp43rj/9GEcb940Gn/+hh3xodeuj1P774+W+ipFzRR5kwv9yLG07UiCPq4oAWIKZtJOXU22XS15q16CWSWlFSVHA7qpwnqVSoKRMyVHsUCEA+USl3al+yCxvOmrzmx8FaZQF1zbVMJV56dNp0+OS+YLAd2VgJeAElQwqNCLL/OYzvQLHUWWc4e5B5j1RuXibDoWeO4R4qK0OjOwxKcizw8h8q3oOafbc14RVMa453EtKxK8ZjjDATlrgHkmtYqTIq7iEfnlNydSsuHiYp8N+ahCjqFHCHt7erwG5eJWF4r0+lISzMgGmcYHmUEJbtWSbHaCIvZCaTqWwQw+vG2INDKw/GUSU4R8MmHBtR+kD+fkLMR5dqYFWY4Ndb3C4fZEt3rA9XxU5zM4BrWFyZAmzmFAjnp9Uy0y1bmqGyf1hQZd/GEwErGgSdg8q91TJ7dDnXnp60GtSFrYVb4cC6AdkLBdpEox1UjeaR50K3zhBtBEOhSd7ThKBlexwWO4tKS4kPYqxWkFm7LweHV8oxELPQvxO7/3zbjiipE4PtkbY2NrY2hoUzSGB0IDTZu+vGr+94yrfuLRbM2qe5vx+MsujVMuemLcfO/+eOCBPXFUDs39u/bGrm/fGMN7boouxRtv1pnrN+6PT3zhtvj6tXfE0eNTsffQ8bjrwYfihq/sii3fOifWD+2MRms0poL37EQ6O55x6ahkpD9qlEbCS50lk/B4ySCq2ZoidVkLeypqzROfMUP/0l91ptLBGkO8nLLeNsLpGVq9PPqXL4ueIV4ZmIE2ajg+NRVv/pGfiV9tnBr/8NhnxA2/9ta4+vf/JP7+JT8av7/q9PjDDRfFA1/M28ulm9qB/7GyTKpgfNDvHnduIDWh/3Om6IO4nn/JKOXgmOW8320mLtcAyIsQ/MgXWKrOeGaMsQgIx3OXzYbFMfmR74wL2rgkRuHNmiE8Ry8kzleHxfjkqRMN7aIfadIVvIqjikrvtklVrvObyLzvVX851YG1wakjf0MBPCNjxHCl6dwgAF8fMjpk3TE54nMLPbFqrDvWNSoCdZ0hiTauGYz5qaMxO7UYk7OFdwcuayi6ZZ8mzVLtYqxetS7+7h1Pjze/4mA0j9wXP/v2PXH5Lx+Il779SPz5lbOxeyp7/rsGqotBc7NKfKvqQwnUZyaj8asmJTAOgLiOfKbgG89V2T/STsWF+OjnH4gXvuPWeN47bovv/3/ui6sOrY8ff/Ep8fH/viPe8eKBGJx5KM48Y0W8+UVrYrXw+wfH4q2vfmI8dvwBrSF5VYHxhgqMdr4ew8DbKXtIRgcmAiKQpT5zPoKfWSROWtuh9H3pBnJGM7WAJiGYviApUIRVypdsDGu3S1CuTZIyenxpdicyGBU7mbHcWD8LpLSdN0YeEtW0+eqPwqPgEZZySyHxqEGWnD9tZ8f5rErby3lkn5bO6ZhBiSz6UgTHthdd7YcyJ3NuzgdvfrdfABvsrUyKaAAZMZPCJwTqMqmhtpF66wCfbp2KKRaU7xlObuWE4Jf6aIHg11b8eqLRx6UiS3pCqDK36yoKMtmoBcHwNJppENglup8Pi1TJ60xbJV+O5tOjTcv/Z6Mz7D42HORiwZKuuagpFS239TmHqr/jT665+Tmo3fw5HYFaQHSaMylY6cC27K5UAJlJT52qFqrDouBEB15xnjomXpLDSwFaDQQ2HteBpXJm0JmUL4MraRyNkiU62mXzTtiJaZVJB2VzIV2KKRMIktF5FpV8XXvaBfm1gfSor9Xvi7I1f2zYpf7vHx6NseVbtNkPxlOfvz42nTUTXD3skqPT3dWvAS5L907HK3/hx+PSVzwtXvX8J8bPve5HYnFsXdz70IF46P6HYmJiKvYfa/on12tHe2PtwPE485TROLBvd/zjxz8Tn/7wl2Lf3/XFjlsfHy2JN9kzJ5wd0T03FDOSjZcytzTTUAvXBJu5F5FdUSNFpeK06GO9hdz+QOioqqIrAUfHV3faNOIDncYcV4vyLxRU9m3chPGWVv7oNnktheZcK37vJ345Fv7pc3HxC54Vb5y4L35+17Xxi/deFf/7+B2x4R2/HruPHomP/OCrYtc3vm1xOkN1StKBrRJyRK6s88JUGzaC8rVfodVCQ9GLECCg7u+C1g451gil2sG/whLcv4zzWNfihbOicl3Q7Hy4PqPpdcBOzhdnJudKoSkOD5ErLZlnvqWQCact6JZwKS/xqA6S8m4zI7L4ig6pKsDh/7F4Tx55rvJwxYA66OpVoHnN43R0y3qkurYhDAE/5eVZFsZRwo39sKB9OuZmJU8rHaoMS7jI6tFrB8ygUrvEEwf92U86Kz74lvPjyt/fGB/6pZ545o59ccXXdsWP/dGReOEfHon3XN8MnVZIuraw7WBIB7jOe0DOGkpbS/AMmQPiD3WFtt1PJea4Yd1wdekL4ZMRay0ZqluIx527Mt73+u3xwu2D5rx9y5b4m19+arztv62JMeZd2ez6GgPxpldeHpet3R3NpoxY2s0Jkv2pxDBvfG5UieUgEpRq7DJ10pJAsm7pSGWppVijDowBhxPgNWCLzFXe5IwmI+TJL7BCaFzayqSQKhSJPJdrSPyc81pHE0Ffykt4hp8QNRpNo2g7gFM1ztDWSofan5iSwFVw968q+cwvyjmRbWGVc5dnCzTGyhVmdYLr23xOSHPNyDqYnxjdimVQpgBz7BigUs4tahwSnLSSJX+IlOsAV7r/v4QyzR4eeuRBdPf2zPf09mjizmtB4CxkTrFsDtW4RHcYQndIRqjFGqpCqtZe4bMx309XikNjh0X1fULgDwb7NVEagvWTd8w/ESTt1wbc39OIAW3I5J3y01vVN/jVinA4g2uUszgWFLehetr2wiZ58qoRoiEbvS/h3PkpZ6qiA26sccFLWA7qEgBDKruomwsAfCoJtfOX6mpVsqQMDtuXADBnMissNeMG2nlnS9FJEahiENwKcEWzFBHPQ+SVHPSEjwwiNPhR5sOtK5ybLm3kLS26K9cti9UbV0eXFqP5rrn43Kd2xUN3jHtx4rXcC12NWLVqTbz+Ha+NJ7zocbFyZDG+/OXPx2XnnRZ/+7bXxa+++gVx6vpNce/tuxXvjvtuvT/uvO6OeODWvfHQNw/H0J1r45zDl8fZs8+I3vllMRFTMbPQjCk5YS3Jsr5vRyzONeToLEQT0d1/6IXsJV+dFCmDDgRDbIKsS/en6CgvDccI1NQbPlmfZhNEA6erXALwf2U5ld0YUIruIeF2Bt57Mz/bioHx5bHqnLNkw5SlhnVbt0RzSGf9anNm8uG3sVr8nFwyoJL7WHKQeHS2dSnNtgVwSUOmY7Hxh/5VyvA1VsFT4g2Crwp2WMBzypqZKThtmJA50TMv4I4JV3VuRAoeZ4JWR0S55OWYdDyX0ZqRI9LkF3g6+2slLZxS/ipD5h1plzL1bkvaaX1I62Sfu2/dl8mNXNZnfyKba2FoWEbKJMSHhy6tQ0qardi7by72sQlLp4eH5Hn73Qe1ZuqkYLgrVrC3m2vWEdABZ1nLlcbSI7eYodZ1xcZ1K+O1L9wRf/fG7fHe18zExt774hNXTscHbtLi3+a91Ibt5lzRq7BKG2AljXsQFKmTGZUBV3UCMAtcx8d1/gpGfyxFVwmB1nAcqYeQ/hwdHYzf/smd8eZnrpRDAyZGNJfvGDjBeuPLL48XnCob8vZxYFS4u5faZUDVDddOMYiJlLJqDBikIz91znoXna/LsHnVSmgM18HyulCORCRRjnGoHKEtT8Go/ExVWRCcLuHaCkzwEpyzUFr/2/eIakxG5FIEWyQDVcLPPtJB6yMXC04MhQ/Vxsk+TSnNVcGzwqnvhChX98m84MG+mWMDPKxrVqapaTkBBcd4+ngRox5YIqYMSbPAvlrVAdAORScH7VbaA3jwvEdrMf0uleXvqOMfZeiw2MMDCi91IqG0zESBUpK4r5CImYIh0jpGBccK1zJGUz2bh8+GFTEgV2f45UKf8HFQGpr8xD7l+wTk1xf827LrcX6kbEOwfkXjQ1/SAZwd1bcdI2gEb6gd8rRTnaperlZgQMERHzF9EI7/FJG8FLT8NpURUndCKp/gEur0IiS/nIxLdiyzxDTKdw5oEnLGp84l43iR52M+gEmTd7tcYlscil58OLsXLpsDjCwDKbRE1RXeNXY3Gj4lW5A9n/7ss+Kd77wgnvZs0TSmBOcKjwY+f7KolJ/VP+6JZ8VP/fnT4vzLN8SZ21fHE847Nf77T7w47r3t2/EPH/xUfPwfPx/3XH9PxO6pGNkrp3NPK3oUew8vxo6FU+Plwy+N14/+SLx+5CXx48PPi5cMPj2e1X9pXNh7bqyNddHftyzWd58WC3M9MScFraoM7E0NFRSqueir6rikikoXmLzAAaWFONrRk1qeuMTsNMVyC1Tjxlc1S5r5Xo/fweGheOj6m+LoAwcKxwyjQ8Pxmt/9n3Fw+5a46n3/EO8673nxqZ95a3z8134/fueyl8YNP/fW2DA4Gk//vd+O7U89X60WBRRwkm7+4jdj/fIV0dBG0RgejsbAQPT190ej0SfHUs6Z5VCLkjWvDqJHjTWTern/sQN6kU2t9aH/Qa3j08UkzayxqK/3772hiM4nPSU2W3MxOzUnhyUXubk5/hnexHnFBjo5NdyO44xsZmYudpy9Jt78p0+Jv/7S8+P9Vzw/PvClF8Xv/t0TYnhcNC2e3eCkKs/gcXq4Ze4oWdhMnVKvaNndnhw85VHXV37Qgzzyq+A89nCaeKYlT70XK0uuVJU1b+5d8fidq2NkYV88cF8zvn531mRdZ+iKPXt2xWe/gZ2WxbOfNBjj3TQKszZD1YlO60u3FjSvMw/j851C8li9YlmsHZ3xOlX/hf5kHlnSGFAm537aIJ3EPFm1vVymrkQ+TqErkaHSpu2MOYYsgcr0TYXzGAG/unvbB26PV77r24q3teMr3nmrIqnin9wWP+J4a/yI4I5/cnt85t5xnQRrnVHDnpIad/Q3AsHf8tFWkdnzljFf5FHBuLaB6pIH5RIAOJLPaGzyBNMSWEcIuT4YEUCp9/4GwMUlzPbaw8Hf7AuPhURT3gDF5JzjREFmbZ9XF9uD42FJ2ZXAWNeUCBE7AAOffG0imYjEKXiqIa9QJKdSB9aBea95JlBkbVULSSebU1WnhltQfZuHAzrmuKr9wofgXKFFSPhQ4380L3qnbGkLcB1KwWuP1g+u9maVjrPOPKqwJOPDQ+PyJ1706dNPP/Vp55xxesxpQeMy/We+eFNcfe2xHISmRjmZQwO7lv3RwsHZVkpKOaO3GyY5eXD0IWXhrjh18PDJrw7FeLCzok7TjGl0fQ1LuvY7CcQXmOaE63mDrDujizcBpNEWkB+4PzSY7RZPzVkfSsf6n7UN87GiJYr0qy8T9EAU1B42tuDrQcVtkWwLGhiAYiq3p88JbSgPHBqnFQwO5SJn4WHbm5gCZQ7lVgzZBGY0fY0QdMfM8d2xcePjZaNtsTA9HSP9g7FsbDQWZ5oR2tQWFGO6FfOKrePz8azv2x6XvGw4Vq/Wwj7Cs/Dz8dCDu+MbX70hvnbldXHdNbfFnnuOxeJstzcvruItds/HZaufEs9tvZh7UUv9ZRmWUic6MHLUa/HgsRvivmW3xK7nnRLN8fWGtmVPBdJ2bZjq4StHpfJi/DHebH+V87IzGWhlS21OxyePx4Y7vx4XHnwoWlOzfrMs48dBGT9LJl2mp2di5RnnxEv/8i1ySupPfZfC/fc9EN/4h8/GkRvuit65+Vixfm2c/5Jnx5ZLzy4YJ4Y/+80/ir0f/HysG6IZ+huRkTVDt5ysvsH+WJSDuefyy2Pf+Y/PxQ48K6oMR/SxAUpS8ujA+GD0EbLOuUopmHLihcNw51eviZGvyuFa5OflwHPOzMmxefxlW+IVbzg7Vm6o/ze1FGab0/HW//n3cdc3lvlfx+HZnF2In/u1J8Slz1sjDIRmfpwYDh7cG7/xho/Hkfs3yIlmTNAal/AU1LzXAAU2b67ornzR2pjbqfbnc/6aJ3YzFkG5pUJm4WEc9JG+jYHoX7kqRteMxqs2dMVmmkvDlwBVV/z71TfHb354NiYWNsUpG3rj2Rf0x/bVcoBVf+DgRHz5m7vjKzf2RnNhWfzEy1fE657NrX50PFHPO+66O37uD+6Pyd5z4n/8+LL4vsfQH7kWEvYf3B9//rmDsWLd9tgqU41rWHEyxtu4b77vSFx172IcVxtPu3gwfvLinhg2/yJsihp37T0Qf7NrMfbsm4qD3y4/L5cTjd2QBzQ7DNXEQLCJNjt099jDBkLgIXjm7Mj6x8jJxPnIAYcDvGzlcLz5lVtje2Mhbrj7UEzND3qpq+I40aEUc2yRtg+ZnFBWSpb+6evritM2DEdr4mi88d1fjftbp+hEg/Ytsd8rdfi+2+PQXVfLcRxJaH518NG6kHfChm0ZGN+udZ1DyaaNyJDPuuQhuymFR2eoDhfBnEXvog65zpPnKzps682ow/bIs8i7sqrdk5a08nWAzuskPKnUt/IoaDj2jIZSVFAOcc2v0JkPsLQD8nr2COyXAFKtKp53ZdVkfGeZMUpqLsbLa9rQ/r/U/Xe8rddV3wuPXdbu9ZR9epNOlY5kSZYlS5YlV3AwtsGVljiQhJBPbio38BIggZvEkEC45OWGYmxjMJhig8EFNzC4omKVc9R1VE7vbfe+z/v7/saca28ZueQmf7yZa81nzjnaHGPM+pT1rIRV31BGJoF5hGD74FX9yDEMKnwhOdSfNSyX5xem49bbOuOG6/fqpGouOrt7Y2jVuvijP/zDs1s2bHnZ7374w0+npG8can0vFLzR2b1r16uu2XOVd1Q88fzJzx2M+x+acAeD2SrjMHkXZ6Tq+tDbcZo/efkrf24rUzgjpSzqhJGHOfOZFR+dglQf3Oi0ONQdBTLReMOiTojj3XaKLrMBgBOZRUa6X2cfgmQTqakk0+c4rs8chluQ9KsDw2XBobFWRVfWRqMUPGEBppyE1sOqFPrkhZqD5LqQ8syidBnvDNjEK59XmxJV4TBUfYDxNczM2lxqo2Ow4alwzRcq4/HP/MSZ2Lzj5ZrUtkWnSNeuH/IkuTSpxX5Sm5wp7awn5qJjqS2+94d3xL7bG7FqoCt621tidHQsHrr/sfjK5++P++55NJ598mTEWL/P1Pfu3x3/9N99Z7zr5/5rXH/qO+LOiTvjRT8/HBeuejrGPjgQPW28awTfK9CWGhBsqPf9m774/V/4eAx+5LpotDbiUJv64HeMxfzQ+mwl2y3N7WfsIQUGzj1UUUe3JcLxoWAwOwAv9HxEN6aNzpbn7olbzx+LBW3wrmiTwj/yWlpzdiHh9suc9mq98bpf/Lex7WXXGP4/Go4ePR7v/2fviuHnTsdAJ7bYBVlfM2jS0YLT1tURS+1tceSOl8WZF93qfk/IsSIq7CiGZmJos295EjIRuBJUNlUzZVwsxFNfvDd6vtznjQ7OZs6an1mMf/ijN8Vr377VrM8PKNMSMzMT8e/+5R/EsUfK+3AUuOrzhrdfE9//L3c36VaGJ594Ov7bz3whLh9fq/mlAF8oYIMU6WrrjFXfvTYWdmknwC/thMoJlnFSnFLroV/ZbtIsm4E+0+iM9lVrY3DdQPy9TRFb3C+er9vKcOrsxXjwqel49nR7TM7ohEl193W3xt6ru7XxPxa/8P6TcXluZ7z2VX3xU3+vJwZsi3sqGW2Op+PQiVntzXpjy/r2WNNrsELieYjz+IWZOHlpMc5McG7RLtqW6G60xshwW+waaY8N5nkBHYu5h7TR+T0NvVNnJ+Lik8/E/OSUNuuzxQdaurRJYd7zomcmHiRXim8U/FJW47TRUf/mynfv+usFwhh8LBztgF8l7/rdg3HtSEe0C5xn9CmKlGC6zDoPEohhFCsdsQA9H6v+o6cuxoFj0xHt7P7VAd1Hk4FbXRcPPxmXn3tAG1beo7Ncqet0XaQGKCqFJNdegZj5EwWCKx+5Uam6VRmlRvuIrw7Sw/iykDfhfCWjbghVTBkE6MuVyAxZl+vWMesC76Spp2FKWngmy4jiP+wNnqNR2bRqG/DoRt0A3Y4k5AH7YB7LpQxIvL5SLBi9ledeKbLvr2u05w3J4Y87PZfAqDI1oBdRFEo1XzpX6lVwmfEnfXxyybNx+lhGOeZcRo6rsi2xsDAVt760I/Zfu9O/OGWjMzg8En/yJ3+ijc7m/yUbncadL7vlz3ft2vma/XuvVuPIOG1uPvHZB+OBg5OavHKjkwO4BHnFw5kVRE4gzSs3CeNhYgwD5t/oMMngOON9MIzGIeUqBA6gHo7ZAalo2Xn2MwQOyIdWwTAmv5RbqE1LVcjzpVtFJhF3SzEariP0WRd66KsFNKtGMLYRs+iU4IyoCsI2lTKesTmkTYYM1fYm2Blx+LI0dhcaSulgpEtU+iZ/SbWiPqDQJNLlZXxNQSFMMkoZHBXMTZ6JbTtfKfftjJFN/WoLbXKmF+LKlDqfNjsLo3Oxcbgv3vkjG2ITb4Htavf/zRx64pn4yhceii9/6avx7EOTwb/eT8X5mD3RG7v2bI9HH3s8ZiVj06qN8f1t3xedk53xkp9fFwfmvhzn/v3qGG6skjY0qL5ShUHDxuaOD6ljv++TMfRn10dDm+0THafiy685HrOrVrm/obM3yLYNZ2ETfgaVtlUTDTcTOLosRCDTD94oKY5NjcfWo/fFnZeOxuI0Gx1es1B0g9eZnKQ8OJXyrpvZ1p647nveHPvf8droWcMZ5tcPkzPT8dXPfCnu/bU/jsFzF2Kwm/6vOqRH9r1aF5nMseC0d3XFrPrGk7ffFeeuuVEThnA2gQkEH1DUweORQvJapIWZwGG5LwBKXueU8q6KJ75wX/R+uT8a0Zk8EsIzNTffviX+xX+8KTq0wD8/LMUD9z0Zv/7zd8fEmWH14TpuMuAvns8Z0MZ4eG2nxtxiXDg3HlPjTLLcEkybmyFVXxHo87JFbupq74g1bx6J+V0NzU+pB/ZQh5k8RySzPJNHQPjJZWG50tfRFR1rRmJwpD/+/sYrsamMu/934UrMzc3Eu37ty/HYpX3xr945Ei/dQSug3/9bmf8DoZj+1Olz8cFTLXFKO6WLh54pb0aeN96ewEcsOPZVpmRdVsxNDzgerJ5Vv2uPnnXXiTI3OmDcV5Iky9U++psnZaVNGvofY4xyzatQ6qBV65FgeS4kxPTOlQCB5LRIr0tHnvBGp62zT+1b6KtcTk6c1YGvJ5Ys24q6SQFc+4YzZE2YKTpTdJ5v2rLyag6JLQMGkWNNkg7RKT7LGZSaXAeNf2dz/7VMY90U/WOXlM8dSKyt+hGw13q5pIAutCX0it4EGQsRax4bEkDAuOWovqo8Q4DbSt7sME+KKj9MK+ieGyB+acy8aLsE9AbG4gxwGzfXbSFqkwPz7EQezUxQA8ay0eFW+HTccmsj9u/f5ROAjk6dOKxeFx/76J+fvu6GfS/75V/+teaN5G8U0OnrhcZdd9zyiZ1XX/3aa/dooyNFmGQ//pkDceCRKU1IdHgpiuLKsaDkmgIME7hqoyNOwnmC5VUcYEkLOXC7z6uPcpZBgIYCEyXOy42JnUmNNU8DQyYQ0h3Eh8MTQdRkhiyD5FZACrBKhKXTfdK9WQ+3g30R0B0PBre2iIGlAMvUFxsTkDDrxCbka2jzwUNsJKU2MwDJVBHbEq9yOhRUKsu3Ccu0sIIwLCNlHxybWfIkmtzR2f4iI3strxDOT56P7XtfGWu2ayHrn49FbW6WppeULsX82Fy8aOdQ/NA7h2Ogt00L4JU4cfy0b1N9/q/ujkfvuxjzZ9fFqsGh+OF/95o4cOgv45O/8VTs2LE9nn32SMxOX4kNQ+vjbS3fHV3TbHRG4uHFr8Sld43EQGMw263ZdjyP1Yhbf3t1fPjXPhnDH2Wj04gTXSfjy992KmYHhv0/T+id6lcfJLth9leBFWBubuR/o7IvmgBRuESLM7/WWTpzKL7z0mMxNMX/BOmsqUyaOUhpKwKATOmPXFVnEz47y59yir6zN9oHZFdHwwOX+8yz4+PRKpm9jYjuDsZDSspQ5a7IVYAU5c8V+Zn7sf6+ePxVr4/Z/iHrQigm5EH56gu37TJYPjYw+fQtXUog+a9UxhFbnzv4QCx+djH6Z4fdNom1lJifW9QJj/oAl/0o64xrfpYf69G/3JOb1DXgI/RJ7DLGkhFu0ak3AXpgSZu1eyzImf3aSPa+bSBibZ+bM5mQU+jMVSZZ+JVxG5RJ2DDmpkZnNNaui6F1fdrotMRGmyMc4v53C8UsNjq/d1obnVPjcfGpZ2JeG50rC9x+le9lu32Az8TghUaOAcecYLzLxLzCtDg/EUObr1PjDomn+o+w0kkVVsMLO5AawaSqNUdI+tpHnifP7ZEcGWpe889DX4iFqcuaX/l7iuRJ3ZUnpdEN8zG5jKekcqKz7I0PgPQTQKcuVyK+FChSoJRw55NQcsVDx7TPTZ3y7T7oBHLlRgJsZiGrehvobNUtecFDQh/POrCMuamQEyB0faxjMCVI1PrI+8BZ44CJTlOf+YkMAzY6LFtZZn5gMyRu0bIy5xVSIZEnIGunAzu1mi0wtyn0fKQ46yNyKS/xNzfWn4idqdP8wlS87GVdcc01u3QCMRedXb0xsGokPvaxj5+++dabXvbzP//L39JGx9cYvk5o27F1y/evWbPq6rWr6dwKqvjJZ874lwc8lJmW0FVxGBOmUkWuxmCCf1VFFFV9vwVzOjtCjOIDY6Y5wByQg5sB+1MGH96lLDJTWkYJ5D04FJTgs+Tlg64GODWESb1cYUKY36VhHSEin3R0nrwnCZ3KhiNGKRkd0EWsWSkBm0AiMwH2RckKV+wgr5ylk9EhqRLRtEfBGPAGrUjLLstXIpp4AJnJKxzKoIp0aOIJdrEQRc0qkz9wXaUm33TjvljQaYPPLmgb7FPCILzl+r7oaZ+Ke/7mofizD30mPvGRR+Lk45ujdX7E1fX3DcQb33lrjE2fiAc+fSymz6sfLDWi0dKI2aW5GOwZiE2LI3HpidnoPr4uelf3RMeq1ugY1sI51BYdip2Kbf0tceLTExEP90f7YkcsLM7Fg3ufi0tbu7XJ4apitmH6O9OVeWMpYxn2k4K2LxKfjadc3XDIZzwoP6czxFOye19jPnoaDT+j1sFDwYo8HNz5vLTLDw13dAnf3RU9vTrzGOqNwb5G9De0KLfMx0CrYttirO5ujaGBrujjYWPRdlTeku+UjIZlUUZed3QK193Xp7Q7TmjT9MjLvy1mB9dku5T+g3U2VbEOpSyUdCXcbHlp2j4DKSB4Jk/PsYJ3akN1dvxwtJ3q0Njlbr0+QjIefZlb5cWFRUV1CsZKgXksO5JkOTcYlGta4dLfqaos+AqHLuMyjKsNHR0d0f9tfRHbeqSs5gds4yNanxBRhQ4+YVGezWc+LMsZaN3wwKHAVbLe/ujq64gb+9V37QtFkv/tgixSu/GSzocn22NibDqmzl+MJTbqGItN8ocdhc9IgbvIbJA+MsyBM3r5V6CZSyeie2CNfK0duvFNohIof63TBKOOJu1KmpVwwoqyk4pbKbPQ0GeVnHrkKz4xa23nfVZJlwu+Z+znBcYGI942UyBBXDMwfoDLBwVOYknO6MCXPLJEm2tSAape9yjwDiJyBFBkmibBvq0OmlB0zqqUupwBviI59XOgRARf1jc3rEJWVJICIyS5KWtaq/WwVabOA85bP2bIZMz13Qtd4gs1Tqwfl5VWx/qYwEyJUil5VTBOVFbEBYWUz3FJa8XWrR0xMrLKP0Job9McrM3OY488Nh5tne89ePDgZbN8k/CNNjqtO7Zv+Z7Vq1ft1GbHRrZpon/y6ZNx5gz/psztEqlmXXVQngHhTY6ATHh+iR98yuNINjfQJIc+tqspxLQGKSSuuq8Etxx+Ekx5qCve5IU5ZVMPEmp9JJVAHDQiCfoIzACwjo40bvIlIBPaQt+sr8hCZwel3sCZ0AB/zOCQ+dREx1QvhVK2HKKO5P2FrsKLbKemKmWCK7RPkhZOQj0qdXaZJxckIorIXsGL+Gjv6I7zZ8/HzJknYsOuPVpHOhEuFN5sienpxfjUp8/GB/7gQHzxC1fiyUc6Y2lmjc4I1CdkT0ejPXqGe+KuN1wTFy8diQe/ck6bks5onwttdNqVb4sjs8divncp1o2tj7lzSzG0VxuG9a3RGNQGZ0AbHdKh9rhw+VxMPLYY3XO9cfHKxfjMLQ/G+WsGJIOJrfokgzevtglbsEn60K62jzyfpHH/yIZUSRm1XdIJJhuQ22hos9O7Jr7aMqCNzmLs6JZe/M9UhzYfbEa02LLR8S+iOku+bFIygssNSy13dHVHQ5sVNjXNzZFS472pWU6po7OnWwtwX3T1dseoNqBf3npVPH7ba2OxJ5djT+pSf+UVzOwHpWz7MgD3JoACKBLwJi8bCbJJYREdsnXN1VtidPWpmDh1MTqnesWTY2Y5WFJm3Z8JSnFmEZWVUAYOQOVK66TkHcjXSCi0Sriv37e3O/q/ZzDatw6Loi1bVGiqoC09jpUmTNbgD32VKQnHDO4/sqdd7RJql6u00RmRAHGb/3+7gM4y7yvPnopn2wZj9NjJmB2diCWu5niDSjuLyC5ptrR9YN+wAyStthdfcQW/RYvM2KlDcWXmQnT0abwzLzQD/Qym5ZhlsqRlPv2GkUBK//paHO2hqHWHW3Dnnz4QZx//Uq7tVY9muxYbarsTJMJoouRkH1BEdOZWEBBKKljVgGCPqYB66auky/UiQ9Kib+LN42zSVp4sVlgGj0HZlKokrikvd6j+0EDLexiUKVkCytl/SqBLYS6Tz3aRlJU8TZpaWx3jZRxBD9R54er6IRuTrMorZdG4nvxKBiV9Ein1V1Yu6Tr5Nwp9ZWfaGrGoE9ttWxqxdp022ItcQdY829ETjz3xxPjA4NB7Hn744VETfpNQqn3B0P7KO2//2M6dO1635+ptblR+x/7RTz4QjzyW92yrMTa+DSPydhVG8fwhmxp+yp0mYlhugtJxOBKY9lqUm5OnD5aReSJOXHaML4/lVwc3u6jErwx8eWkeZOVHhyz7UpvwLGoFhG+1W8xFHBfz82X6MK/i4g7monzu3/u7Ij+DrjQlZlbyEAeIaLpawB+ZxXZ3F3wCrDLwrWVnRKPUPkAw8sCiKN/sbUlqf7tCR28kE61Dk6jQEBLmZ6BMCo6MNVMeCLf6strZiYuxelVPbN//0ugcvDpirhFLvJmVW1nj8zE3cSla2me4xqi4GKOnzsfUsdEY6RuKn/ud74qvPPTR+K1/8UD0t62OkT0b47Q2K3OPnIuOaJevJUf9Zkf3ttjfti9WXRkWtJxxKaDRpD5P9z0Tj1xzOua2rotG24D1Z/Nc29w+ULnNV2SqXcUvmAut3VB9AW+SJk3WZ2DJw5NtigD6wGLMTI3Fuumz8eLFi7Ej5qNPDL4bCVkqUtoqZazosgYxuCGvZ5wGN+lLuRywfXphMc5ocB/SGczRzVfH3JqNvtIEns0+/cndI1mlc/oBgOdgZSlmv8txQ+oxKFrSrClDamdz7SN43QcVoOEdWqMXzsRlnewsHp2Ptsta/MqvnSDzxIuva1lM8CHBddi3CEVu4sGUKgpNxpJInja/XTqLW6dN39V90b1xOFo10flFZ8mhoBTbijwfDSJf4IpZZ+KRbgkCsni29/ZFY92G2DrSEe8cCbdtU7H/zcLB547Ghy/pZOXybJx7+En/4mrJv7iS7Uxj9kG9QqYsKYxLwFy0vxJfaByUL/yLczMxNz0uHh4U0ZzIld9CX3lNX5gzKTgfaAx6sdqfYqEz1jKyTJ5cGbECqN3aO7Xx6oTT61J2vAy1HnMZl6Xytf2G2BDyGVyP6zUWQJap10UdJK+CCHWjY9hKngQ4WJZx+lqfpDdJHiQPANRKXIfssn5UVHEonu3jkjLLfit+qEJKqFfmql0CiHSFTCfUB51kK/F84TlEqQ7ML1wNIQ+n5xxlyBNYDS1FdaQulFhFmcfRWWXXzziXnlK6WZZ9yOHB5eR0SRE+0SmZX5yIO17WE9fu3+VXWXR19URn73D86Uc+enLXjqtuf98HP3gEzm8Wqr4vFNpeeedL/2zXzqtfv7tsdHh3yJ998v54/ImF3OjY4JwocAibB5yULxiq+UJTFk/7WQc+FiAejPKEyoJrGGWS5XKzsRQ8YVMmkCBPvHas83QU2OEXiDfeAnfBIOkmnEXoICWzD1Jva/APRvmMDs/uKAoOnj+wRED+nL4IUkJ9+lr9UovNkrTlMjnUMS0LEhUu49xrBfcGpAbLLDKKTeYARsYxO14G6ACBT4JMyRrRxBnub4HTMZ0lr4xD1Un+k1pLC3Na7KZ9r9/3s8CpT/hqSdEfVt6NpH1yzM7xU3Ke4Shn3fhcZ+TgsatuOIGrRVWWx5Un8murRqcWn9YebZZ5lQEbUULq5z5X1USP6hMXyUu+8l7UQYg/61S2EOZCTyYdizbRqkFnGsG9uZU+yru7wA+9ALzi3Lf1GJQ2XQcr6IJS+iJ1ptbIzzZ2RZZjO8jbEPoeEAXx+M8q5Ttv/OiJwrnPiwBbmcOcd132nu2rNrGEwFPth9cnCPjKMmiRhHmOVEBXcPRPUksVDnSSpCxMMg2pnJU0fCodAUFGZAlf0Nak8BSEdVJwUnSvIVE6JIltIJhM+aQ2o8vkoWGh4FaVqWVcYX9eyGcxSrAh6qcDg9Glzc7qofb4uxuuxHoeWCi1/G8RZPOnHn42vtCyPi6fuRTnHj8UC5P5fJk3IrIZs9P79Nv0FR3efrOv5C2+xW+mpeyDK/HHfjV/wkmyU2afouzmX0mjj5uOj2hX4qwDGb6CMRKsowM68lZcZeExuPJZWqEp8gAX/VxfEw5NlhkhBOz3VT8+6A8+MUmHfyhROTJVbI6nQt/kgB660u+z9hUybTNl9KBGM3Ekk7BMEuyUDJqjb9GJnO1zTt/Ux/kVwe9Lep6KyFBwHp4qkwT/5hzL+MIE/OJ33onPPzsXLbMGNJ4nKq1SZPPLbADQEaqtaWnCsj7ykpOJ6SrM1OWiAqD5+TFvdPZeu9PPPXZ190R3/6r46Ec/cfzqXXtuf//7338Mqd8ssCJ9vdC6bcum7129anj32lXDblQmt8efOhHnL8hgLLXZzBOewtJoRVD+DyrhwGfAiPKRBXQCHKbEwYs/zM7rgN1Olp1AWqMZoSv8zbwc645YykY7rYDCW+RTBrfyKpD1kD6Us2vgfoXCmgpm6mwtE5TNgZAFo1CmpF6Iig7FA85nmbQUSQo6B4zKyC2lpK0cgglnvQWptwebwb6tBmdqPzpXpPBVTFVLh2XhQ1bRo1UbjvZGtzcgHV0DSgdzM9LVH+3OD0Rnh1LFjs7+6OnRwiG6joboVW44VewQj/KNRq9ogSeuU/nOjoHobgxFZ3tftLfw1xIohc1slrJHsbECnou88MLUPC9+qwt1bpRzE0U+zeDhOskTKH89kC2cQeXqJ3egGsRpv2Sgbcnnm7aJ/D0JMV+CyQsFG0rZ0BF5LUO7dAbOC954+WDmZZHyDSnLiUEDeuluuORnfeioPAU/LEVGkclBH/yQbVn6gLBeaDALP8AGrSdpfIbdgqrMBp65iQCvJzNEC854dyzuQDLjnNvR/kWO6uM9KgsSwJUebyyqHvIdPZWf4yPAnyoPeuSLl2dmkKUilVp3FCf13hN7C9x0itynlzjnkbf8n1nCkReOcspMf6Rf9BEMfyRMB3LQmV4yZmf9vpb5pUbcPdUdz8wuxYaeKzHgzkSo6f9/hcmJifiLp0/F75xui6eWBuPkwcfj0rNHYnFqOpa40mrf2ZX2gzxVfJj2uN2I+qRf8A8do7Rp8Q8oXr3vF0GKnzaxhy0/ZfCeLOqyGJXpiwsLtBUnRqWvIjrR7gfoQTPAA8zBGUUBeRiatvRP4iW/vsCy1JJBpJJkPouo/C5QdaVFT9YyuJf5036FQueyAOkvACnKcpzngBBjE1mycAE3Z4UjrOQtt/I5rMzjIyXQcbAcg7M649ENrHA8N1cZHEghLnwwGVXgDqTFf+4YfLNR3HbJmGXLzhJgbPIc6a/qMFuWfRDRss84sjNAFwtNuALlSrdyDjaVhMKK/KWl2di+ozvWrl0t3a5EZ2e31qCueOqpp8c2rlr93q8+9NCYGb9JyNpfOLTedcdLPrJr59Vv3Lt7pyuhkf/0z++LJ57iXhm3rspiI7hvJUgaKZM4J0N5NcdTrXBJ5wWH1JGvDqZRnkWVAQPILkgaAHRu5/GJvOA1rHjNlJIPGh3dxHzJk3JFhzogcCiMAlRVWCCB+gxHX87VWVaoVuNUKXKrbqUOohPksBAkKMMKvA7U4RQiOm/hsS5OVXYeO1Jv4PjKVyIMoFal5jWLI0mCfUiRbo/0iWEeWMCAUAZcytCWNmBSG14zFPt2ro6Th4/F4dPzwjd8axK5bHbalGeyy80u8LYYGuqPgZ6FmFtqj3Vr+mLjyFC0zM/F6fOX4pkjU7F+80icPXUmtl29I3Zv7o2Ziak4duJsnLzciPVrO+P48YlYau2IDZuGY2HqQoxOdsoG7M0rRrQfb9DOsaM+1o7OKjBpaYPQ2sJPk7kax9s9W6JLNF3iydtZuQDC5wlCpvIP5DQYvzrAVwQmH8i0E4vdu/qjN2bj0OGzcXG217yE9obOb5YWJFFl0fMWbnjWrO6K7g6Blubi7PmJmG/v15n0dCxqA9TVaImZ2UVtDvkZ9Dy/L4iujtaYFgwLt2xeFRu6F2JyaiYmFlpjinSRMbQUfTyfc2U2FtSW5y+NR1dPn2TNqkk65I8rMaOzdd43wVUhX6WRPWkrKst3yjKJoW9eZTXACxBkeRUHXxY41ErpFu4V+EyfPVetj8Gxk/HIaHu8dM9IPHTw6bjUPqCx3hKN9rbo0uTEn8DG3FTMtXT45/hbNg5FY2oyJrU4tmhyuqS+MN85EG1L8zE03BcxNRbT6i8TMzpTE+/49Gx093ZH69xcXJyc94PQVw/OxXPn5+OqDb3RITuXZheiTb574siFmNZm2L8awRbpjD2OtZDGrwhJ54NwzGkZChwgvtAmlVdpdAwNRcfw6tDsGv2a7jZ2LsVIR0uMdKovii49mHzks1T6mCvP6puLBXUWFtLnlYuMZX5gGZZpPD3G5PR0nJteiAuLrXE5Oj03Tp48FaNHj8bsGFdw5mJJ/vdmUBsC+JFOmyOkLiyuB4GlAuvs/lPoVuKUspG8/Y5rYunikVizaXsMqF9eGp2Khw+divXbtkTr5OUY2rAh5kdPx9nJlhjubsT50ZnYvrkvnj50PrpXr4qr1rTFfQdPxlU7NsWs7Ni+dVU8+uiRGNVY2LJpfUxdOhttPcMx1NUWjz72RDx+eDa+7e+8LOZOPxWDG7dyLz2OnDyh8bA61vaOxxfvPhWhE6bUE3vS3qq37XAqHDAKngsV8E+hS1yhMSDbIfMlVQBGy+JDwPZlE21As75Msg3MY4CBOb/XfKFNdtXLprC0hUNWyMG0WaWJFUu/KXiC5RXW1C/hKVOJouEq+h/KNRl64yUYspjq/JiE+cBx1AmiSpwcMoWwbnjNFw28uXpkSB+lrgXiupzyVfQbkVXI18RAx2yjHFce+Qk9eNUxvzAWd758MPbs3eFbV909Opnu7o9PfOrTR29+yXW3/cIv/PeTYvumwdV/ndD6yjtu/ZOrr97+pn17dmpyF0CT4p984r540hudXHxyQeVsUJODJl7O+JhQvclRvkYU11xdzLGrPME6GE+a8FxwVna0pKud0qFmQTXzSIcfoPgzyUO5feVSrde0Tpzy1mS/Zpy8wES63IL09ZmK8O5oghVjyKQ8+4GyIcqDT1nL6hVawO5NAsLnTwn2AWnSZ6bmIc96c7hlqLgma+HzRod6Cgw9jAGfYAous1mAoGdgOF7zqm3xpx/8bLzue7471jVG4wtfeCz23fJind1qAZ5pjZOnzsXa9RtjdX9rjGvDcuLspDY3A7F721CMj47HRz5+IPa+9GVx9pGvRu+2F8UNu9rjwfsPxaHj6hcdffGqV6yPr3zmobj12+6K4TgZz52ci8FubSAafbFhVWucvjgTPb2DsX5Vd0xr8pzX4r9mZDDOnRxTG3FLay7+5p7TMduyVv5gs5DmdKnT9cpmhit/Tj5PaqdogbTboHJHlq3icpsxUMHkhofW7ehsj/WrG7FtQ390tI3FhQuzMdfVG6sGrsTxo5di3bYN0dCEO7h2KM5Lp0V+nty2oA2xzl7nF4M/juztEf1gI6ZHL8WzF+dj9441cfLZk3G5MRQ3XN0X58+MxzltXJ69uKSzlYHo0wJ69bruuDw6FqNaxAb4n6z+jhi9fCkuqTw4PBQ9sujpk6Oxd+fmuHTmVMx2DcTYaW0WZxr+b7IcT7lBJ8+k5LVK1rlc+gJjmbMyxnNuckQHJ47ESyLzpgmYIldttm9fHSON+RiU6y7Pps8uT0zHqv7OGJN+IwO9MTU77Qe1Ry+MegHu0maUKXDbqq4YHZuIcZ2YD/Y0oq+zEaPjk3FZfKuGB6JVG+ILUwvyufxy9kK0Dw3GxeOnY6pnXexbo43OufnYNtITS/NLcenStPrCgE62jsc4z2tZc4U6N9geJRRtAC1qJ3j+MJmLZEoeoGid6gudfYUj6D/4QhvWNm3G2mQf//+WY435wInrQ2apshyqzKytCdfEVHVKXObdCp7gVVDDVX2aqfBsPrgVNT895Rf58Z9qbGqW1O/q32x4sYefxkchMycsQ8pGrHGuK+WbtOJAreBhbrzxpp1x6qkH4+Rof7zkRZvj9IkzOjlZE71dGncz03FhYjEG+7t0MrSoDW1LnFFfGBweVv9ui+PHTsfw+hGNqflo12d8fEInFV2yYyHGJmdjg8b41OXLMb3QojllInr7Ix4/eC5ueMl1cfSxA7Fm285Y3bMUm1Tf/ORkfOWeg3FuosfNZPvSiExTZb4lxbYCV8j1Nf3gsol0tL20j8JKf2UikvSRYRZZ2rz2QyORq0T8jLUs1JhHNgiuhzqJZldZPMxFpoTG7SckdSFM5XyZI+TQitoDOnHVHt/9KbIzlJS+l0pJjmDNOtABONkc37B4I6MPt5M4pWNWoOszPHJOEV4yEcHMa1GMQde7on4PEJXJWkriEp9QYKy4nJbl1cYWzT2j8fK7hmLP7qtifl4nRNrodGij88lPfurozfuvv+0X/vv/io3Onbf/8Y7tW75r7+6rfWWDS9sf+cS98fQzymvgoxdnhPiEiQHj66V4FmRPoq6BM2syOXnaEcW4egUFeEIy4N46IQD3BEBAIM5xmqAMBc+8xKGWRefbUhAzO+l0vjZikgCnNjWjdPTAFp7lc1GwTAUvjYQfzGiRbJ4oprDc3DiniTHpyTugUilRFxmrZVXxV3qEgH5+s7N9VjqdotMUpHxKTzgQ0dU6EpCh8HnTA7ygkoQy9dAuKQfXcrVunRaTSxcuaGntirVr+uLiucvRP7xKq95sTM+1xOBAZ8xMz6gj4hud4TY6NMku+MpXpxYDT7QSxqDkqofmX9dF5E9X+TlyS6sWaG1UhlYPx6ZVi/HckcmY45db0qeLvzkQz57da+LskcNxdqI/+vs6Y25uXoLUVgwEnXnjjl4p3kVd8sGCQEuSwfNZVzQIGZ6Q5YDCymwXXsZIW7dqMeasIq9Y5QJHW7c3WqK9bSnmtJDwMCy2zdMHhUeUfa1iR4N37vBUFz5EsJAiaGhi59+yGbTUxSSCX7mEj+r8oov3zvCmY86U+Q+r+flZ6cF/WckS2kxycBtXTKj/Cre7BOdPdnk2ChXQFV2QQ710X+qzpS6rb6kMGlrPlWKo4xVvwEPj85HbUq6iyG0jgXFKH3W+fKS2+1Tti4x53MitqaoLdKYxZ3ofMZwMWb4O6Mm4Au6THOW9oVe72B63iQUYx1zCQ5Dw+WNcticVUVe2tzO25XkwgvLLWqnIR/yW6Vig0iG5khoRgrpMLr8coCVJ2HJZ+QTUQgniR3aTjlSxLDZezBLhRBmlwumLRfXturW+TJevxli264Am+4LpknhFGVqV3Vi0GfnUwYFyIXR9RhXdi7/Iu33sM4qlbksXDboaAr0gPkBZ2gycGh/7PEcJb7jlYXDyOYArhawNUMpovnG4Vk3iVAf0beapgzJaUdbXuKQpKkBinAO0KyK9wXWZwI3SJDUtvrFtwBOfAUJ4IbMzC51gxe/2Axl2K8ipfrUMZCU/B4Oqj5SzXpYDTZEjjOkZW6CgbfIDIAsO/1OAO1NHHdRSShnj2bK56RFEDIxP1QbWOG578ubkwpzCUBEaj+8ylsCLznWZNnUwQ5kHFhZG4xWvWh07r97m/wHs7R/S3rg//vyTnz764pfccusv/uIvnjb7NwlaAr5+uGr7prcNDQ3uW7uaN9YygbbFY08ej4uXpQfGaTLCMcxJON87PMoqYsryRgeDSBVoPAeYSoCGxsuSB02zcUu01StSN0zhqIPDzjFEgbotmAAOXVfoY6wKVWGlpb95IFkHfVio+BND9PEAUx1ZF7QsQzDpCNwS1XD2h8FZX4kkpoE2C0qY0JVBDwOKDBcLEx3DaXYU21srcMoCnTnbiATzI1Z2gyQI5q4IriQI9o7c5Uyxe2JyRgsZt2muxOTkHDXE3MxC6OTLsOmZefmFxU51qUk568/JufhPMJelb520cBshJzd0sgb+v6hzF+XnK+22AUL+MoLN0ZmzUzrD69QC2qpOr00Cmxhk2cdLMSw5HVcWYlYVzuoscV5dmlahCg88dCn2uXe4StpVWXwmGbieyQYapmjcxcK7xC+KoBHOuptWALd76s5Zhv1LH0G+4AxWFnvkMSGgS0837xC6ErOiZ5OzMDeruuATl+gWFnSWq81OizZCc+KnnXgeJV+ymRsBFng2PAhmQ+HLzoLhG+rkihKTDmrUZ2G8yYFWG0v87jGqarHFz8qgJx/RMJlZdzlHYJWpSvSihR4YVzb5o13+UJfJjE2kz94c0SEn11wElqJPdrcvSWdZwd+ErOlqUz+asa38EsgjyHXj4yvR1dmILvmX/oQEAv7v7GiPFh6CB9rUHX2pS2Dbhr6pdwKzRTxXoBes5PG5+aq9+EZlwfGRWR2wpX7kJxDmhY6rJ+L3FRT6ZfERMMsjTTh/QMzbhbk97ufDkCvcjDbRHeoLS/yCab7ypnwJb8qTEOdJ/ayLdRROMfVNHkiINtqNAE2y45dKZ2D1TeFP32T94CwAej6WmXn8gA5d3d2xYcNgbNrQG6OcEGns9vR0yM7paG2oDRs8m7MQvT0au9r87923Mc6fOBGDIxvi9Xftjp3r+9QPRqN/qC9mpiY1Pjr9n1o9fd1xRRv+a6/bGhMXTmhhG9TgmHM/pYF37d4S4xfOyIOaK2wf/sAOlCSIDmMUpWmWlaZFy0fg9gclAxLqlMu/dEpiCaZt+qBScyQWmc4mXSHIPM43F2X6knMJcgI/YwQmyUf/grTHzZM4fz35KZgk7QbbNNc02fYZRCgeTg5dt/UDrzQBjl4bmjwKxqVQ9ECH/EFOQvEqPkYOeY8J5KoPMXKqKHQpOX0Rmj7CLdCbxyroYF+J3u2nkbI0Ezt29MTg0IDHW0Mn0Vw1fubQoctdPb2/+eCDD04i+ZuFb7TRadmxffPbh4eH9o2sWWMzmfQeffJYXLwkRutrTzRxTDRZ5pqK3KYyIHBpNEcaKRuqkKeRGO8SUPLpDDfGyqAi8padoizOVx64cf6CyyMhO0xl0cEqFNlKwPPNRlOqvBtTGa5YFI1SPng6X6nLQWlOtKrHYBDIhwdfZP0Jq2xJk/kKy+C8D9AjTQXp7DS/OhggEgBE6gKUeqbXqw9TD5SsNNQMe7KSg6wJtVzLIVuo0wRkOuN8U2ZThmLRBTlVokvSwQOqAhzoO4VGMhhyhilCjziiaTQoeMaFKxurlS4tzcek0rlW3tFctBQOXg8wlGAypw2yZY1vBukP1GQG5MBjsmEBhD4H8VJcvXMkBttHY9/uVXHq8PHYseeq2L0uYsPq9ti0vjvW9bf4Tcf7RLdjTWusH27EpXPnojGwNvZubomjJ8bj5S/dEqvb52PHpuHYMaSFr701rts+EBtXdcfm1Q0NyIW4evO6uGHHQKztvhJ9Xe3R2WiJjYNtce7CeCy2iEbu4SV9+CQfDuYXYPIa7YCumhDQXKKlvvzFJkcYX8URnoeHeXgXAciChz7i27Yq+YyMMaWvN0x2TMrduHFNDMVUbN2yOi6dPBZDGzfHtt7Z2DSyKvauaUTrwmz0dnXEVeuH4rotA/LXXIxdHovZ9t7YvqYtnnr2dFx3w87Y0piJNcM9sXt1Z3S2LMTOjaLtvBI7VmljJF3WrO6PG7etjpGu+RgZ6PDit1G0ly+OxxJXk2lT1PUkSZ52Y2ORdngDUKKnB6JsqOMiedLGTFOODokTHzL84KvaPh96RvYyHcxIQwauJm36Uj7fvm193LR+MQ4dvhC33n599I8ejrnekbhpSyOefu5cvOG1N0bbpcOx2BjU3nk2ZrVmZ89EpupFJ9Wd+shk7CFP9dREufTRyubR4raDN8GioiGT1z0DPmDIgpYUfNJD3oSLHC4CYs2mDeeefTti/vLpWLdlS5w5ciRuufO2WLh0JF77+rtiW/dMnDg/Htddvyt2bh6IG6/fGh1asJ5+9nisXr812ufOxzOntJm5fksMdrfF8Kq+uGn/ptixeVjCJ+KaG3fHZo2N/oHhuFp94Jq9a2LX1Rtjy9B8jM62xEDvQpw9N5XjWApl714O1heVi/0O2IMtz7MZAjjJkwOuI7w1mM4SFRAAjRGOScuhyGEjikZGiL62BTTmpT2pl7wS16oyJ4wURZPzU7Y78NJjjXdJaNPSGM4rzaxT40qwKNlEH/b8p01n/r+XqZMfhhoFqCe+BhipBH7bor6Nz4sfq2+wCVL6JdbaYvGgIjTuy4IaXo7ug0UNON2nLUMfrwPwzcTOnQOaD9Q3VD9vRm5r64inDx0aHVrV/Z4HH3zkf3qjEzu2b3nr4ODAtetGcqPD5fFHHj8Wly5z9sSpHFQ4hQxKQ5VgX3koH5RPmBmA6IgZNCeNTikNMzytbYYKT+mUSh55ckgukuRFR5JMCePopAoUb+EDYWnC+SN+66Eycz5njWXuNx4xFJxzodRriFeVogJ1AodO0R0LQUYKlKn5SsomqamjYVVGCco+bzNihkJPcNbTbTMkO4eVkSBiOjM8XGErdMs666t8LeIX8umDhGf9RGyWDOSpfsuQYOd9OcQkhgN1GTaFXJgzGCeavAqITrU2Z0sQRAVuW3RJNONkXhRsfKBOXgaHRQmqAUWDoCtnG5KAh8i5XuEQzb3l5IEevtw8IKMAvLHoG+yNlrmJaGv0xnotxJOTU75ld/bsaEwudESHhsTUnGpZ4pmDxbgwNhOXlHILdFi8W1d3xxNPnoyJKw0/k7BQfjGxeqA7zpy5GEcuzGkj0y57F+Pi5UltJ9pifuJizHcMxNTopRhXHfgMXbiKRJ5fwWCDbwUxsXgOK1dxVK7PnFEGzy9gmER4oDw3PXlFo7oJmDdKckhu9BKuLwLM39fdHufPj8W6Neti5tLlWGzvicvnLsTTlxejt7MjLoxO2OYzojk1uhBTC9IZWdqkre3riueOnI5TUy1xXv6ZnI+4PDUfg4M9ceHM5XhWPhjTis+PhU6qPN3WFTOXL8VUa0+Mj47F2Lxay8NJ8lBakbuFbisCtqC24EmCvYBll3AZwZW+0Qw5grPfwJOyzQ/ceWcgTjgkri9l52Yredgg9fX1xEjPUpw+PxXbN4/EpVPHYr5rdawT7KQWat5LdvjExdi+66rY2TcRz2gjzO3JfM6m1OeIDrlR8bylehJPncs0zDNQmk4hr6wCxxEC4CPBUg6AxHnBcahwkuSpmOSjvoSMjur0or09nnz0iDaefXHkmaMxNtMWBw8+HYdOTvjVEseOnYsjJy7FwUdOaLN3Oa60dcfYxctx9MyU+vd4PPn02Xj2yOU4cWo8HnvydJy+NB/j41Px6MGj8chTF+LIsUtxSBvCQ0fkF9n2kOTMa+wcP37Jt3itk9vr+aE5T0p7a4vO/qYNzHmJwZdpj9ucftMMMMh/5jXn8s0IhfRD8iYpyNwspmwCBUmmmIiCYV4kV1IDSVdu2CRFoJw385NzrBLzyAYVTG9ZRAX1TzicxTy3LTA2KkU6OhUaH81PnvmVOpSzPVSQ8my66HIDhxyo8SPrZBlTwi3SB5XCDq1x/tAXxcX4K3Kow3nxuptCZ5ii6PKEZTp27RqIVauHXO7s6hG+JZ5+5ulLa9Zueff9998/hWrfLBTLXzi84q7b/mjH1i1v23/NHrSw5/7wI1+OZw/nK/LNzmImuC+Ha2L2GaIK7UIxuXJZHTwOzDP0rDJdq0BrucH5JlS2f03A+aIrvD4y+4quyiOlSbJQE351Iqk0Fmf0qosHjrMxWS5L9YhSgWnCjSN9soFED0+BmxA7fXUglcwFn2AHCJACWYQgdyj1W+Eaqh5JniA7MfnsLeNWEChkETm50CUA2kKjtG6ksDLxBOnQyi+YUu5KeqJpHSmWugt/knDA7rQjN7qFT3A/vGoboaF+LtOLxjalvrZX/QUynonJXwWpIN/aXuwRvT9avVJH+lmRJbuQ1K1Jzrc31EYLXMJGL0WaCJ9U3wPPn5CLybqqTZXy3LU3n9SlMu3Or4doc/4WxGe3UotL7nkTiUlFQljMxMofizKgW9tbfYuFTQMDk7I1RG9GNXrQi/AB9YkOCNbWDRm3oyxDi94VbZDoj4ytxcUF60resqWXb8OJmzzVmN9+ZCOBZspr4OF/bvvhz3x2h80M/tT4RA5+kCz0QNf66wkmMzZBCPd7fAT3xgDRJSATCUrkA2QICU+KUsJD0WgpLcQIaxEJSaFDBiF9wMRICr8JVySmpcMIkHSZ0idqyLIzGcVT63IoPDRJKTYzqWHJO5syEuqWci7h5FMO8lxvgpbLLlCWD1Sen1+KrdvWxdWDLVqoD8flxW7RcMUsb/fiTzZFaacZC7/k2X9UgCwi4tNXtCn6kAUmaJYNAC16E2ao8pJWSQJLueIM5CAbS9l4ZJd8M6UuF/Qlz3NqiTPIB8ZSoTOPe0XBYVf2Lwwyzs1MHhzNWPlIkqZpg5L0PZnlUOtazi+nzPDpy9KfOPLAnAM0VVd9mzKyHRPGigBQMD6itwogm74FbsZMKctEQtJyKFy0UZMe2WQKzkDlLQcYbWBuU/k2pzM+AC5BUtzRKy9JKsD4+lr7SiHp9Gl6JhmzZPbUtQ7U5C9yFcExh9iGJPE84YJScomALvO+FdwMKps8YcjLthmNN3zn1rh6x1b/6qqnb1CCO+JTn/7kc7v2bLvl3e/+/fNm+CaBKf/rhqt3bH7zwMDA/pGRtVaOCfvgoxqsl6W48u6INkHmKUlznElF3XGAKcgAuwEWe06ZYlSeLeVl52aAzeKLTB8FcJaaCkwJciuNWfioiH7u0yqYRqmpKKvObLpyFGNewclFwRsewRKnhS/ZdaAGJZqgskzkAFzUBW/bbDt01sgU0LgMD+g8FBFQJSsAdybzlk5gbEZvCoDTNY2DNmuo9VJOviymAkjDKVkP9rkafwpJCcs6EhKfmxkXtU9gYRfc9VpYpdIHWEnJ6pAbKLU9clUplD5aSfSoC6DR2edW+lN0UPpJHg1mv8FaeMaDH95VW+YZATyK9Cmzlbzo8pdI0oH2Ex1tzj7EMKtR/aGNFA9M64OPCNw2qzRecCWciEtoK8zwMxT2f57ZmJt2Vb1c1cBC/4TSkmWDZOaGYkE0wqoqngljQ1InWd6rw1k+3Dyzk/fCvW9SXdlfhdJg5iwo33NSX/TlWy7Qykg2IH7nDQBpUDc4vqIj/agLX9C1fMvKZ1QiVfA7doRnEqU+aJGDPf5TUspMvoJZHlF8qJjbWWyRLpaplFjs0zd1gd510B4pU9Rpg+QmH9okndvDdCkbmwR0Ah8wdIHXC6Q1ko3yA+2B/81b8aKlxtQ6c9RZqrC+lsV8YFGmMC36UDYndZKnPwswdnkqjpwZj9krvGSVOsXFmusMrQorelAX8i3c4iUp81a11iEOwPCbNrNuV+sHHHnA4VUGuIsprxSUpH0JS97qq6qP+3MSZR2VDrBprEyhdVZ5dCy4UqfHp7LWH35fjwVHewBK2poy70IH0rIJ1T4CTM0AnCRxblNYXaAuZJLNGSZpyaFnBahu8TFmPW7z0mHRscrKQ6kmg/0lXvIVT8JR32U1KVPAHmWtV8Kz9ycsHesiAB3wSQUIxMKkkD6DF4nL/Mwj+NBDwWVoV/gwSR0My2/SJTAjwcBsD/Sy+kLhH4ItcBagvdyEMcuBoo7lmLZ4PAtH/6bstVcwnjPkLfTzmnv9x8pXZmL/vlUxvGrIY5m/zOFvIJ55+pmLA0Pr3/3ggw9OU/s3C3VdecHAWSEmNYncoNUQHbVyMKCtrJRgsmYi5Se2izqT4bL6wtK8H0rjlyKcpS4QRcszlb6M7kkMg9J5TF6ewPBCcUIN6TTR1YZSms1MqA1K1homTjry/zjI9CQlOI7MfNbLRDon/dCRX8rY2aWz0QCpmz4WTiUIp+FTvzqoXCO0rr98nBcGAtOQz5jlCiQiL8/2LN8JKTqQEmkUpZz9C8afnnnhrEIVl/P6WjdFiwMgx18pD3VaXtpFCU0xMTujoqEZGOyWg1z503jrRmBRLvWA5+sUGSKvMDW69ZGPAeF3ZnzaJuujXRgePJjHu2pU9lyHFHh4tkQ2AxfeA6LaR/8qOnPrB5yvOMhWXx3RB7jfZqyB6/fZMJGy+MuHi+qnV+irglO/F23aQbBFYOLzbSLsKO3tetXgtoc+DY9Eum8xNsRDvTxH5M2IaBZoN4lFJ/on/cUbKtB+lib7EA9eowAv3ctfmklV1c9ZjTdOqptfbYnF45MXwzE50FI88MpL1lyWLB4mXpif87+Nozt47JmXXB6mVsEPFtPRFyxHeqtMr/DvDtVnctwCp38qCs5mcFH2oOsiL4WTCCr0u4toC+wVbk66zAmvxD5js+mrF2Lwxkd+m+dn+aKdRw6CqF+JI0bQbpLpB8GlD4sgV9WWX1ZIX8JWeGgHwbFDlfqdMvQBR2yWznPUSZvJF9hOHR7a5JGF/ukvbzLJkypSFba5zxb9PdeVSB9NEcIjrxVfKS025UbJHdvVJpwM2ZRLX7JtasNF+abqkBtZ+n72/4Qx7yKL+sr8iUxVRr25ULti25P9F97UXxml6ns1UiaaHrvp/4xdGpB+K5zaoYW5ZIVsEg71Kok0KeD0KqnnF9qXflV1WdL8YT3IQ2gmRfhVG+2HHtTPomvx0DAW8GXRlzHM2IWuzCFspqKFfNKl4AzSRkVX5LKzyts3sjl1RK7o7DPlsb2pnw7AzVNiikgVy9H09kYGX/3SvMR8xxhy22dHL1F1EKkPHOwl5rpV61sh0wS1PuxMljziR/W30laVt9IR3EKGJxfBt/Kb9qZsfFZqMT1qp+7wAk64ZzLJZ2zOqe1m1UdnNB65pTk3r1ZRP/a8oPKs+jfz2pxo5gVjg8MJ4Lx8T1+0S5jz/AoUeUxyyn71Ww7f8IrO9m2b3jw4MHjdyNo1qI2V8fCjR/yMTt4qsJVql+I8G5/O8yIjOLd+fIVEYJMrpKMzgmcAVDjB7z7xlYN0qmuxtYrUYrLq8BJEwIJdYamPggDonoMsdcb5cpVSDQvpxsYmm5SuLQbRQZONhQw2dORVAA3Mwou3qVTAlRq54wCzONKMxi2TreBBvxScr8AuGB2o1/maOizjrYxSX22xwjWU+pJIeIj4lqtxgE2/LJ8St0ISB9AY5ZECXZZ9FB1pqg2u4jOfXle0waU+eMyXHYJJBBW4zFnQJk3fksnWq7KYBEhb6XOiZQD4vjB5KUIr5i8DRE8bohdCaXPxZGAjyyJeNiNi9lUM8KK1DNGrt2S7W7fMc1uMRcZ/2wAO5aVT0kFJr8GHSun08GInekCh+mykysixJ5igwWs0LmrAowxXQDzI1aai9qKGrLwVRx1sKGBgAyJb4BGhr8K4LsRQB3JUi+SYV2XNMVTvuq2TeJIPHuoGJj4vegLaP9hRYNALDs712C70ItXCy4YN060DGyPg+CoXG/g8YaOEaWgL4aFBX3wpfux3VJ2iTj3IkS16YKsv41umbGNzI3jqgn21Z0lXM8piomsusnSwPq5f9Rb7yBOghldqKsCDjkmvr/lTYEp1e2OP4QiUPHi8SYEBIukE3gG6TIi213JRABx1JU2tK9OSB+cMSal7hd88YiwKGkFIUZx2IQ+V2UldscvlkAkuxCdKgAF0P8usIpjKpw4m+b56az8gUwJIrGvqRcgjupQ2kYDEKVoYWeRQTFiti5iwWg8JMCoqeB2zzXM9cdE8zmXaLNImXhkMZANmnlpfEukDrOSz0iy7noQbVmLO/UApMwaEF63nQPXPDEUWKhpPOfPMX9SK74wmTYEOZis8HtFOjWFwgVQeSPI0cQpuo8yan2BZ9A0K9BO3GQHZOf+m3RVOTnnBANd5Ibt49pNKg7VcNYYwx6VCqYtSlVMcJtq5uO6aVTE8nP/O0Gh0Sl5LHDl85EJv38C7Dxw4MGMZ3yR8443O9i3fPTg4cD3/Xk7XpF0OstG5lHpYJ/wEyoc0koawgVKMiRYUBviMWziRudwU4tEiqMqYX53oRuMouJ0C2Dwl0DEJcpwlUSe82lhACoNliY46WRDAex+tBq4bHPQirzmy6A2/JFqf5eBdpeEFUEKBqhqlFWdebLLS9euIXobbbvC5mCWRZJglJwp3aOOhL3iTciz51NapYcYRxOc8cqhKdJAoeFJnQjKCWBcEgol1tPdVdM9MWmAlTVHAsbPm8TlFAwSCH52UdX2kgnOWhD9F7w0KikEqVMpX7SJ0+6mIBm5b4djI8AyYz2bhc8i+xUCEFlWgs2zx1cGGrmxygDPp0PYtrSxYuVlKOeoh1oEFLTcQ9hfsOtKnk1SyVGZigB/d6GnWWfD0sQmLHWxqkCkd26QlfPDDpTw03I7yFSjXy1UQyRUem9jspA4mMg9Nw9UYL/qS7dtI6MVGQM3iDUq5QkW/RgeuuGAjRSzB1roZQabpVD/P/whoubmpkEChUN02q+zxLLyO0kwTmesDJl1pD4Hr4o7PvIlWwb4xnjqlC2XLp21SH5hVhDVpVcbN6KevA+I8l0MlYt8yKTj86ba3/tiRZeSihVPXUeFFhlpVGclWvuopuHKVpByyXlS1VZKFYqaRv5wvvC5DL4Wdg9byStTHV23sKyjoF7QtubQz+1PKcVryHnO1HmAWUcqCuy5HlflAQ770kcpbdadez5il7IMzKEHeKJftb2uoo+siLxg62UZly2bdOqRy+hYey1O58pJPhPGZJr0hosvHJii4pufxQOexq2/2BXQkn/VmN12WmUF5fOtbaQroYocnHUxZg5mXYcW++ixSKehL5JttWMXYhto/ia6DtAIyNKvVwf0FgKpKWStgCsBSDP0KOwxWEF5wzxW2naiv9WRsKiHrIO5SKUnWl3mk1lCqzNDkBY5/Sl1OS77ombry9B5JFVJonQimb14QKHYkSPPhbOzft1obnSGPj7b2hgjb48jxIxdXrx7hYeRZJHyz8A03Ols3b3zz0ODg9etG1mpyU+fSBHfgkcP+ebmdK21yAUHL7AyeAK0iRqayTIiebORcpuqc1Jm4lS/RhAokaWq6mByt4km1CaV+FNDXMWHg+dS25soQUxrTlnVQ6k2NZku/A0YDvd6aKlMfIhWUt30u2FZfLVEjkQCogyn1UBRnHlcMwnp9TYJqYxPNUkpJDD7hiU86E9H4EgN7Ls4qm07WNAcIutG10vMEFm/rZUDWb37oLD4p4apXnHLgCllkkYUqdU88GNftpVd86G2Y8DgSmOVXpaFVSh6QWgN86lIieDY+5FwXASK+OgjmfqYsLUpH4i8c2iS7DZzyrCOWix72g3SV7FyEBfeKQXtjFzplf/CDrvRNeBWZ8Lz5gVf9A2kCWy/jldoPymc/Tt9V/cCxGCdT9tt8+R00uQlDJwdgVT993MflTzYDSbOcx7WVl/HSfDhZhpuH1b7gkMd4RZG8sipe4esVLo83aKwjm4wCkx3UwS0+kVkf6OmPwEVsPSwDEdRLbaUOrhy5fpC2I3kgRh7wrAsW/Jq+pTnSr4JIBrTQWEypw/VbiOiQSVxhD7TwgPcJAq0LrYDIxjbqJ+uJGV/BYxoDLTN1MiJ9W/WAFxgp/PAZjhyV6StUSb0wWD+ivy6bB30ckSVe8uZNmOnBWX7ik0ZlSZEZIvBBeubIM4LY1I0oAN9mmnC7hXZyv1lhryOhyqj4FRjg8FueDtLLhap7kWMfADePpGNfLZsuqQr5ipB1OldSQjMLbzHYsKIMtOhWvJFB+JQBj+jg0afaal+QMlixy2Vl4YHExeRxpZZVA/yJaU4clAAgKxvJ+lQV3IbyBYJTS/Vo+iRZH0iLnwpTSs26HIyS1CIfvWrW9pOnIH0yyzjGPkly3Yr2RWqQY0SZNF1lcwlWgEpNSRtWvYHZV6l71Q1c5rnSzMbPmrvs2YOqOcBPImVdf6ncMJFn31GZvOpta52NG65bF6tXDZmgo7Pbc/2JEycurFm77t333nvv//xGZ9uWTW8aHBy4YcO6stHR58GHn4tLl1isPMWpbaSaauZyeL1knZNdDlDuKUOTDSicG5M0B3PdaCCrufFRXlSFD1q0SRqXlRovbzjKIfDmhiZ/McXjCTwLlFF7dUXnqVOpeUxPTF2yudio0DB0KCXMsKSuPSmsRIUpn/cywRQZRZZpOZJZTpr5DEWuWxZ4UlF3EhW48vnAbQkrMnmJGDkCIsceSp4MgnkzA0XaRi5tSh+n11MWmxfyDDxkueRDrQOnFDp4jbMkJORHQilZrgiaZ3VuTGRQgkZZ16OSeRCoiE8FR1b5QmF25ObEAaykvE1Y+XznUYp3P4SavAZ8bnLgpgy9PkwGiOEoekmozCnX/YvNT27QTI8A8sgXsPqsLXgpYP6BZ6OlER3O859U7dER7cJ3Os87jfmvl47WDvMxVpDN8zjolfZKF03CaQt5cFwxoV7ZglspCw8deGQQkMe4op0Y4NDlZoDNh+DF9rxKkzBeYCe2jLCiA3SmgZ/xzIYJOGMa/wAXveqgnbhNhWz4a52YQx2o5rqpGQJySuAnxVBsto+xG14hkkayZHC2J76GFsHSoejhhcp1Z701wm+5yuRZa9qO/FQnaVyf4ZLhhXlZMfjhQz4ROvMVnYyyEMEUAUFKOfVIHS1GaXMDWOhdg4rUAwk4SKyDhZEHg1BokyrbBPl5JQjda7Ct+mYKvWQXNHT0qbSLCAy6Yje0BWV2gVwni7pxyFK5KYOwrHvKctbyUkbxgRFZB4j0M1kONVVUR8h8obXPlus3DDnoUDp+wmta9FB02TopL9JCvUwH0IEySaZVXg2U0zZ4AJSTWtsIvOiqCJjmcJuahzFQ/OX6BCfvUPkzQpXUKsLrUKhLffyCcllr6l0OJtEYBZNMBPFLtvtDdvyaSB36ZMINsh2kVcO0x2nBFcMF14e2AoZsB/EJ7du/Ask6wZgfRe9KxWNa5nGXkqfJz+hOqxrtc/Gia0d864pnGTt4675mvVMnTpwf6eh891cefHAueb5xSP2/Trjz9lvev23blnfe9KLrfEZIxe/5rU/FoWcX/bPX7GAol7sBPuhqcDG+Kl87Y/4MOcvEfNMsZeAqc+bJR3ReGmsZJstGLhCENg/N1LVBK3lMelk7/dzM0qfoJRKDrE/qYD6TsTwggwhx8lLMGpRntnKZkBnbZH2Rr6P4rHcldGeq9qckn4k38cv55MOv5OFLWU1dDc8McghZt2AmyXoSUWhTdQj1bU9agt/0Cw2MDCDVJTxd1Lx87JNKk+XkdyvZn9YPGnxK9DILgK4JnyKyzQ+tFVWAVtEwcIL49QUJs4sUPD+AQ3/Kim18tMnxwOGZFYmkf4CDnl8LedPkOuDNfkz7+O6RKalVqfSElzYhB7/zTGSmV5/ithKXULVxbJfMVtXJS/uyvtQ96cGx8CacicS/IpE8NEHdpnyP9qyXRWuB657mlRzV2d7eiDZ+0i5hyPefTgrHBsK+tYzUHYK85SQZXFEERJ1Kczykj/O/rLRA2qlJJxDK6wss/UF7G8xHcOyZm58TTJOO8K7HtP46wOO8iJe8+Um/VAq3Mw5QWVYkrHkEjrz0Ewv5LCdS2jjyRtQ25h3rYgYFdFT7i9o+dQSZEptkCl7g4ZbvPFag5YPvnBcPGRAlNCdf8KgqHH8LQj/o72qN/s42bVjBQ5d1NgOiCojE2RUkmUUjHSWXPoKPrRdA83NLfTEujU7EyYvTMXelQ2e1neJhg0Od8JS6nVa4Qk0VTONv0tgWAyo/WfJKwelgaBIarqO+6jU8NDo3HyNr+mL/1RtjZLBL60G1Azpro6hPKZuXdjdMMTtV0unQHPvNMlE9oABmZ2bj2Ikzce+Bp+PY2dlo6Myeq5ps1kVgYWkHOupLlP0FkwCV0g9ASAUikBpW8jpUn9TQ3KhZILgVspwCKqkCbYA14Jp0IDgob7sAK/VtTWgK2ilzggvJl31iWVZWpT5f29gJ83j2bwP8BaFKoIMJDFmVKXGkL6EPcOYfZxJZ8MhLuYxb61zkkMuxbArhks4nSFCJGJ151IA6fGsWWt9x4OtDcx4oRfUxHcXQaBuNv/e2a2LHVdtibm42unsGY36pNe67554nr167/iW/8L73jSfjNw6q+uuHu+649b1btmz6oRv37/MCQd3v/Z2/iCefXtROi05IRK26CEptnqDHKDqyp6rnB4wlMDkzYQPI+/a1mydNk5MJuUycDAY7joQDLhGsbmKcNmUodWQCJCULLvOm0cccLqOHlGb1c4lD0tPUmRW1d/Eq8E2iLNdgOGVFiSp9y8XCUPirzBWwEpblc5CQapeLxUs+EAAWGIH8ClmV2HzYX3y1/MJHbAKkAjRKIWllo+PNzVLMTY3G7OVn48rUUfXASdGXwWB2UrorHR6R7rqOlaZCqI4NFJsYNHYfUESXHCAszkRwomET0dEfgyPXRffIi6O1MSgJGhD0B1VWTFNEmgYFKX3QMG3kTMCVPuCSqTyDz9suNzOlogd8sFlGWpG6aWGfm1Ozz8fg1h3RvfGqaOvskYPyZX81kEeHZniBbPpEUQBgzfILhNSdjLScX4jpS6dj+tQT9j/154kAV0ShST3hQSVAaZN4PcFl3j7VJMTmpgwJb97SKzAXWfjGdPCKR7DpqanYtWkovv/O6+PaTas0AeV7qDIgSR7L+dBKLOOMyWYTLie/AsdnVOuyqJqp4OjoTwZUunj5cnz0C/fGXzx1IVr718jmZE6qnIPgJ4Iiy0JQ1wIHYC4vy84xqoN4qAef+cqaAIlSWRP0/OxMvPHl18bbFYf5LzboROO6Cl2V+bx8Cfxq6+LUXAz0dUZDSPRaplLO2VI2rqbk2NCqrSTjr750b/zqn345JtpXq/1KP6T/SmWrXeo2vEakJFAHxhqEhXz3qGgAAMMuSURBVIbUfM6ZBMusoP2IvNxs7Nq6Jn7mn393XLttxPiU8vyQ+pQ6UnyzHsL/SL4JU2ItJLehTdUXv3Jv/PR//YM4N92nTRYvnDCB26R2qmQF6IyCdGIDQQDMB5zxpLR31Tkb1Vk3FNTV2iq/wkvAH5alYBQ08CR9cWWzvxhvkcs8TswHPWmCS3MZZmAhdu2mh6bql+VCokDG0lzyuUeTAJ8q1de6W1bGJEcP8arsqzmYUj/CWx+qxaZiIOL4xZSDym4dZNluzQDyk+dYAV2PB6CivnD5xxXCt8xxRUcbne+7NrZu3+xfS/b0DsXs/FI8+NBDj19z3Q03/+zP/uz//AsD77rjJe/dumXLD73oWm10NHHiiN9432d9RaejwRm/2PXFFVzW5F0YBBrSa6TxuTHAMXwL1LDMCMxkqizGWZamG9BJTvdiMsHdueEB7k0JOdPlZIOOZJgk64sBTaLUNPp4ggcOox2cMi2AhFm+8AJhUTTGtim6U4AHCEQf4Xw2X/QxHAegInlFt6flJoyaCWziUnZOZMv8mXFamYoV8NazHdtjHLIrjlgRCScPL9+UouzyIWnI2YeiUXtOj56OK5cfjI72Ga3reQUoJ4LUHh5uV/J/V7D78qdwLJ2UHZ1vjXb1F//Pj2xEljdS3vSQz40OnQbdKLMZ8uLin0XPxdzMVHRrcevf/LqIDiZ40VsJ1SleSq6eVG5sx5etdTAC47yEguoXADoH8dJMlPEluErHz0BbYi7Wvfj2aBtar0VmwYQ2n8oIJXElhBcqk5dwxoDB2JpCCt3XMFWeJpwgPbUJn5uejotPfikarXPay3Wmvp5U5AN8K2O8SHtDrrbwZStZ5PqznbkCxtwtaxWVEa5Np1x5i6XqxCaoJeYXdOY+2B0//b2vig39XUXOSr2eH1KXDJ7EVoRa/tqU8EK0fwtfivzM+Df+4KNxzznp2N0vHC2GLSAzsQ2WkfmCtRx/qixSRWD+Yj8ZRXoVpemZmbhp9/r4ye99ZXTLwWBM71icVcJKvTNt8V9xHHj6eHzu6EwstOHDiGt3rIlXbe+NdvXvXByXdarhb8sizbbmj15//f2/H39835lo9KwyHBJTOZO8fAi2yu1Lhm/CCabTjtlNX/iMVrm259zMXPzkP/uueNtd1yW9Bb1w+B/pA4Svlydkn/wamMq0J/3zp/7Tf4s//dLx6OgcFB1Y6Ub95AXgY0OcTzALva/ywlD6c7YivM4062xeMXGAfgWupAUo2pS1zKPUt/vS7+Rq98q6s154Eih+EvNbklKypSzdmvT5LXCtkEV44gqGxHQ+OHiOBJG7HcmDRwHhKmfV0rfwWKwJlq/m2EUARedpECJAfCQg/SIg/CJgVufkwWukeHzylRQ6UGcaZpFZmfWgT3Z1jsU7335dbNvOCwNnc6MztxQHHz74+O5r1mqj8+7/+Y3OnXfc8pvbtmz5h9dfs1eTqM4eVfFv/tZfxNPPca9MC58GvR3s+VKHRRniGUVaMgM7YEGBYwPOAipGJuVc4JADvTowi53zcGYj4Fxjy9UUo0lVh58TAWfKQgenF7SCs/yEO1iG8gUPl3PAkZlGAChfDpJPRyJrvoojywJTDCwtn6J9cJr1icJqShOXwSetNxiVjgdnycMAGLGGU8gyelC0rkotViHlJBuCcxlPvOvhA43VBaBygUMDiqsE0xefi465R/1nivUKjC8vygCRiEftpN54w74t8bOvuBQDE8cF1OaOS9jIhigP0dZoib86MBG/9ehILHYNCgyBFgw2O7zKvbWjRK7CKPpKHztlbaRUB5fJ52amY3Ji1D+/Ht5yV0TXBuNRmA2WdUJmsYf+sOyL9I7tEwxfpj8yb2ol2IhfuETMJqujsRQbbntVLDV6ZTa2Q5SyMiRvEZb5ZqhlUgJ08Je8Q8UBKb3zhUQQjEzf8l6Vc49+IRotGuPtHdmUdCz7VWPIfZHJNQUwTlkU/ACqQKjqTZFwrAmcSBAYL7jMC6/ybDLXr+qLd/2Db4tV/PO6qV44rFzcPPb0mVuYi/Hp03Fp8nBMzZ+Kmflx1T+rjXNvdDX6Y6h3e/R1bImutmHPs9oy28/Nyc4TeOpW881JVJudX/ndP477LnZER3evzIRO9ilF/yxBqaO/lNLLKTFxrtcyieVY61CYnZ2LPdtWx3/6wddFj5yTVH87oFeNVll6sLn/4t1fjf/wS78aB+69J8bPHVdfVpuJpk0b/J7B4XjDG98QP/Xj/yauvvpq1ZXPVVY5Nf9CKVbwLNPP/ff3xeefWYxGV4+QVLx868GJ/Qkj32U4GfR0XS4qZTEqNHSM5GuJGfngB956R/zY971ymWZFGBsbsz19/X068eGdNSm3hhfKfz18DbU/0eanTp2KwcHB6Opik6jaK71w05MT8ff/2b+Pp8/3qo/nybfxkFT7WDXRWokXa3gJHtPQlKKim44MdM4Ykl/KwE0JuIwx00GSvct1VtlphsUgyfwmB1HzBic9GWiMh0N1sK6aWUE4i8Qmqi63gszspMiE3qkObrMiq5BZnAoeDVmwr52u4E9OjvqoTRgr3rQomg4DmS8RrC+35+tLGZHPLStS3xJTqGMYVuDwps18gXLnKOvg9lpP93j83bddF1u2bdL4mI/evkH1x6V49LGHH+24ZvDm3/7Z3/6f/3n51i2b3jA0MPDidSP8fWIq6NeYj7mUiqG4bCViC74q/hJNRg7JUQG54FDWFkTHNLBOas2AJzVpVijo6hRCdmDnFOEnT5pwmgiZ5lOkRl91cAAAAzFhRcMiV3zM+pm1HIKPmc16FBNX6ndlwP11MKhZLzjRFvpW1nTwBWVeFxDgTMrhIJwTffLqV+arLGICzSH20kbQmMBgFVnaSpn6TFPxmtgmR+PK2IPR2TKjdkqf4QqeyyDPr520d/GfTV66PBZ/faQvrr9lVwz1X/bPvZFOStfm11F03B1bu+LmzZNx4lJrtOsMtLuzxfwd2hg1tCBw5YGfDrI4tGtRbW+0ecHOzYqsUOfiBXCzM9ySXYz23o1YJRQDK+3MBY7ByOBnUKdtwNHKBiovjPIEwUVrKvPKpx6QrbE4MxVrd++O9rVbTIMWeVBwZ6JQ5Dhfg2QYTJushCuYpcAqymVbkrCaSfAKWAmCtTUa3vDNjZ6Uf7ThRHfTyEeQyIbKats1QdXne/CLH0JW2ZOJgH6YXnn7ggVGdExVc7PT8fo7rotbt68XbRH4NcGTnuvneYmIZ07cF19+8pfivmO/Eo+f/oN47uKn4tT43XFh8pEYnX0qLk89Excnn4gzYwfiuXOfF82fxsMnfi8OXfizmI0zMdSzJdqDs3PagQpTPoGUjzJ+bmlxbjoeeOpoXNFGlDZPXbKt1ANFJz94ci72watytbPqTh318j0HoV0HPFxN/Dt3vihu5laNYF/rAutkGZknNNQ+H//EJ+OWW26NX//VX4lnH3soJkfPxYLOSFnAaRN+pDEzNREHHnwgfuVXfiU+9tGPxhvf9Kbo79NmQTiCpUkH51fUQ8CmTi38506fjK8+cTxaGz1po2hsl2x4Pg9p+pNEmMQjv6TOuwx9WkqWtviBt9wVO9drQ9qUl4H+c/nyaPzsv/upeOyhe+PFL3lpNDo7LOvixYumYTxXPvc39Vmix+kKeefPn/Nmr7Oz0z58+OGH48f+5T9Tt56LG2662TReUGtQljni3vsfimeOT2gO0ckSQH1rX0j5CXOsQfDlTUraytEbLGAGZd5yLCP7jnGFt+kPUr7gLYM8uBeI6msVlwlXj0kLTB/Pz8xUrm554wAFcxxj2Zv/SlfwDoDMU/RIrNsEelYOxmt7O3MuV9vb/Awg7USaUTidcDptZy4G1jCMtgFe5+fUCRtUE3VQv/xD4pMpj2UCmqAreitvPZVWtV2uJ64JbLTPxg3718Xg8JBxXZ3dfqno2bNnz7VNdfIendxZf5PwDTc62zZveMPgYP+L+QsItKb9vvrAs+rAOQnJfsDSNa+YuAE5m5OPRdpUnM6NMSbRocLzm7e8csIVY8GRmNYpx3RIOrUgMleOSYcr3TEEwvE5sAoNGdMmPaHKcxWEWqkOVeflkHSmLTQEd1q+CIMHgtLQ7m+WU8o14CsQDMhy66d4reQVLEtpKWfjVyAAaOlIBQyh5ZKvB8gS3oSJwFRWmJBA+Om4c9NjERPPRuPKvH++3aqO2qoz6FatZC2adK5w1qa07cpCdHAJdH4qvnhgLLbsvTm2bliKhYVZ7cbZFElyHQxScmCoM26+aiZOnx6NyUWdgS1OxNLceMxPT8ScNjDz0+NKx2Ju6nLMKs4rzkxcjJnxCzE7cSlmppUXjJ8Ytg9sl7Y4F5/lYmb7bBsTUtrbtBNdXCo2yx+J1adOYN4oMBBl6+JCDG3aHK2Da6U7uNKQsLmi5cBJVV9fe9y5tzvefkN3vPWa7njdrs64cWQxupYmo7O3I/aNdMa2AQ3UtnmNo8WYmltUbXUzh8gVQp21wsv1OSWT/pydnIzFsROGeVLnMhyEpU19K0J9kLHoPiaw6VT0lU7bLE8BU/RtX8MQkXDOzm/bvyX2blhjmSsDkyx0XIGdnByPzx/8jfibo++K01NfiqWWMU2amhA1KSKWZ6M5s5PmzqMSfdL/0yUCZFDfxfHD8djJj8Vzlz8Zw0Nroq9tm1RPezypW28VFNkYnzx1Ou576mQsNvoSaOWzL9gul82u5k48RZqan8LTruRdlr943QS+MJ8oWVB4c/RL9m+P/ZvkA8MzQJN0FLLMIjA6ORU/8MP/Ov79T/zrmJ9VP1I/26UNc09Pj698YANt3uRVkFVx5vTZeN973xfD19wSm67eGQMt6ovoUg0oYWWdnCA8/NgT8dWnzkaLNnu8rVoETX2ct8+K3aSS6XK1k65NqsjVcchVsE5ZNbRL8e2vuCGuWjeUPCXUPtDb2xOvf8Mbondwdfw/v/xL0dXVEU89/XSsX78xpqanVe6OyYmxOH/uSNzz5Y/Hu3/xZ+Jzf/qHMbKmQ5v2JfWVDi1e4feYjY9PxoMPfNXxwAP3xX/4uf8SL9Imh1pr3TVN05bi03/55Th8elb+7zQux3LSMcwLuYIytLfLCVzOclBsEtOHZJ9yOTZz9m3+wlV1PG/TRaiVKRpjJypQ8HxTKy8IbmtxZdydEJQOvqUECX6HiALtIeeYLfH0jZSSeCceWcoWHepwMaPofcVW47JdG5Xc3PBDDuYTNp7JC1NeKMjZkn8VYH3KyrNOxgUBXh4z4Dkx2Kkv2yTp6Puc7tLnLc32gaNUvQqTv6ioNGWbR/uLTm10XnTN+hgY1MmP2oOH0HmL+rkL589evXP3b3z+85+vu6hvGJD/dcOdL7vlV7dt2fRPrrtmj43i1czv/e3PxdEjOEImSJk0kMaqwtA64Z5o9eFKFs5bvs1SKMm7wZQxTfJSyLy/UJbdH0GECtTHCpElZZlBkdTkw5kK6GWZChB7MC/rkajks0gQnvSTj0UFGje6Pr41AgsBBNGCSatlZfEqvMuy8+AziRUh4aUu6hbEncXMoIAhIS//uOjyChz1OZ8PjxJcZ2ZLWNaH/LJsdS4pjF+Ik6Nn48rZL0RP24wf9OP5DX5VweKCXny0oResVR2xVbvstuhqsOAuxetf8+J4y61zMX/haMT0lH8dRD0E2qy1oTOEnpb46Jcm4u7DfTE7txBjM4sxPR8xu0AfQ5vUT+J8G40zXP4GgdeDz8xOx5rNN0T31tdrntAZnNtTupnFBrlM0R7Cp0a55H7kCb20DfXYd6T6Yh8LcNvsfKy/6cZo27JbiyALiNkhMB0H+u7Q6s74x7f3xN6uAlM0+m8FBICpqexcnI+Hnjsbf3RwIk4urtXGIOvPUGm/JgjM2dXoicMxefjeaNeikm2SMrGL59c8SQuENt7EKOBPyNJftHX51ZXy1JXwsvkR4cLcTPyj7749vuvFew1j5l05uTMB3vPIR+LQ2O9FeweLusajxOXmhSt/rk5RPCXP0TJUL5KIqIWLaWvqIfIw47q1W+O2rT8ajYX1ouF5qRLEwBnlV+69L379MwciBtbnGqMPGxg3bBEOzHkdqBf96tWbamezb2Aj6Yrj7Mxc/KN3vDLe8ZKdxuPr6oMqmz+cHR2/HJ969Ez85X1PxG//+DtjYX4i/vEP/+P48f/Pj/kMeNWqVb7C8Za3vCUGBgbiJ37iJ2LTpk3+2ewDDzwQP/qvfzQee/yxePHNt8b3/8xvROvAqnjNvlWxrSNfi2CX6ZDjNfNdnZ3x+x/6SLz7k49Ge9+IYGXOFy41xA/ZT3Fa7VtOoFmZWqy9QUYw2cnGjzbXpv+XfvaH4lXXbcvNYK7ADlUnHth/6qmnYmZmOg4ePBinHvhsrBoZiCOjS3F2tCMm5zpjenYppqamY0Kb9PHx8ZidnfFfjnT3dMWIToJ2rG+P7WtbY0Dd8TXf+89jfL4lNm/aGGvXjqitlvWvPiAsaiP6oz/1n+PzD09q8e4RJGnoq7WPGeayv5KToDwgq9IyzhPm/i6IH4oHBhnt4EXfzIU7y/jEVZQ+ZJngSl/LpMhSNL1JfQDjlGP2swIzWGVkUYFS91sRULMD8ppZ4HWMob8i45qrM5x4aFDmGgNxoa9FG5B1kjjjpMjXgbGSV70TCysyql3+6x3N07yhnCuqdq1tTVmuu+SdIE+Z+ggKGz2ftFqpJZ0YjsXfffuNsXHzRs//vX1DMT45G4cOPfXwywdWvfgfv/vd+f843yQww33dkK+Px0hVmhZlpNVYHITz5CmFrBfSFK0zkyfANnDw4XwZzEBRhLHeX7Qb9aWUDtMu0F4w2HhELHeqFO0S1eA8dp5CmN96UUfhtkxlRQOf66vSlCUlY5l+PoaYdB5gEtXs8HyRCwmp82pQNZB3+475rEF90yln8L5ULn7LQjh0abE/KZj6LNi6VFg988xD/u9LAUimcIXUMOlieucrL3IqUcHVPLqhEal1BbaCRnq6WaUQDxOzGHdq48Ntp65GRAexXZOu0rVDHXH//Qfitz87GS2r90Tr4HBcaWgzwgDjWZ/OhrqBFuG51vjuVw3HG26akl9notG6EG1X5tThZqJ1aTZaF2ZlpuLibLQszCgqFb6Fq0ryKbrRdaynJiceGl505GoJP/9WXvYsCeafg8sntIHvH4vHH/+vFXT5X1aLqmtBEVm8B8fNU4eHfUdKxg2j7JXoG+qKH7mzN/Z2AoE2+1QN1H3k3Fh87tDl+MhjU/GJZ+biwMXFGPfVF3G0NeKmnZvi59+8J37uzoVYtXBS1tSNaq2UfJEKqIDrZOf/mKLv2z7ZJf/UWx9C2F4mHvziM363M5MR/0EnYfhE9uf/Qi164cHOfGgwz8ao1H6jP1kwm6DF+Mx9vxJPTrxfZ+XSQTbNaSGbn+mLmNoWHXM3Rvfcq2O45U2xuvH2WN329hi68ubonn1ddMy8PBYn9sXcxPqYneyK+Tk5W32AjRdzBZvtdp0lnjl3LD775E/HZOsh9Q91MAX6p/u8dHFe9S7wv3o8FM/LsxiLspX/KFvi6qPyGZlT6Ac5Cfu/xlT2L0nwJT6zzcjAXkRlHZ4SZLnrK35nTPHqgtnpmfizex6P3/zqxTgXA3H2mSekz3gMDw3Gd33Xm2J6ejpGR0fj3nvvjVtf+tJ46tAzcffd98XjTzxlOTx/smPHjviJf/sTGlMdcfDB++P8k/f6jdgf++qx+M0HLsahqTzzLr3R7eu+L/78/zFMQGGrngf7hv5f/6cKfI5rj/k00GldvHjY3mNhQX5TCt4Nrrkve2Da7pzSGvELtz36+wdi967dcetLbozLc5Px4Xtm4/DFNdHRtyWu27c3vv/Nt8Qv/LvXxUff8+b4+HvfEP/3T94eb3vt+ljdMxOnL4zHlx8ZjQ/dPR2Lq9bHxo19MTi4SvNLbuQJdYOT7bDcFrn5os/LFkXsTF1LX8BOsJ7DJSPFKWAXdOJnXoXc3YD+LyKvKSZTEJ03OcnuaB1y3Cx5LFEvEV2gUB4doRMu24OxiL5CE+r44giQKJD7pfL+ABaP/6bFEx8b9iLANM5AZFXdptAoz9VDrt74Co5OMv3aDhhQU6k9ACsHOlLJp6UKKmdgXKILvhQQHRWzdnBKFDn55Uoj9XHxQRob36RB31IHMMzEFOhMy3rD60JyAi7bCGlJ/18Rub12vym+tSCrv37YsXXj64YGh25ZzwsDVRn3+R84+FxcuIQy0lqxXQueDUZxW6LgjpIGuM3lAT9TAp6v6WBKXgdlmFBclCHpgaTDWJNnqcBxMfXQUJnPS/JCpZTK3syTrVdTKs5pDXRKJe7kxiNfMEfKOgsuH565sUwawjvk7Fw5GwmnTwpJXqIbjAZUoQ7aJIMAMDiVic2EI3zk6ch5tQjfWScF+1kY22YcnYRbRzBZIQfrZPvFYB4dVARiUqLC/OxEtM2d0OaF/xZpRGdnuybhNr9SoKujTWeSrdHd2aZIuTV6FHu72qK/uzWGBzq0t52II6cmY8euPdHd2ylNspu1aGEn8hDy0kJrXLW9P3ZuuhIHn5qK+ZZO/5KEywBcOXKWTs2mAx/7wCBdik6dvbb26wzbype2Ud4batXG5kfTivK0Zy5mQMG5Q6pcJ8b0qUDAoFU97dJ3UWeoA1s2RcvAavMTcF36Kd/fsXFTR7xic1v01LYsDpycGo9f+MRj8ZsPd8YXT7TE6dm2mJq9EkfPTcRnH5+Ijz4+Hx97ei461rTHjh4mpJYY6OuL1+wZiuOHH48T88Oy3RWhmGU2g+qi78xcvhjzl457rDBx2j91AlWsk1X2qewrzGPuHnjDYuUfgArpI+wULRMzbJqUb9m/PfZsWGV7+aRObfE3B/8kjs79mfawXBlaiNuv+4F49a53xTWbvktteldsXn19rFm1Rv1hdQz09sbAQE+sGloVI2s2x5b1u2PfttfEtdveGNdv/57Yv/H7Y8fgm6M/bonZscGYnJyIK+1TMu2Kb32MLT4bGwdu0vlDV+og5an3uSPH4qvPnIorHTyMLEwxcuVC4hYBh83mlQcKLkUlvRfNbGb5gg0Rkc3TYtxy/U7ZNewFFR7mPjaPf3Xw2fjzZ7WRWerSxkz9VpPv5z/8O3HuuUdjemY2HnvssbjjjpdrAzAY82OPxT9541z887+/I/7NP3t1XLVhPlpmnotLU4Pxn//L/x3/6T/9nOvk5LJdm7QXv+r1WnrV3wV77sxEPHR2VhuGnljDppq+qjbl1sOBg4/GA0+fU93dxX7ZUuxKu0vAtgIz0Nn0mTdBpU/YB5INKMkBLMZ3vOrm2L6m3/oRLL+EmudKFQ8MHz92JB645wtxfnpIG77V8Q/ecX28/XXtce11IzF26UycPX7ai/YNN+yJV7z86njbqzfFhWcfiYOHdZLR1RHX714T112zLzZs3esfvRCqrjVfAxvXT372i3Hs3LwXv+yf0FY9y7wIT2ETBIwiNqehTZE5aJzkXE2RVBBtxJlvCN4MCbmsy4oUWJkTRGFZBnMo5cSiY8ISq5TGoy/q46scEFofykUsGVg4WJCoi86uG1rRsC759pR/2crITzz2IMf/qWi5GY32McUSUw/kUUhfgbE4+OkPWbFjEVPoS9n8JmrKLGJcwp7UN2UQvK6LoNE6q03yuugfGvD46+zq0cnDXFy+ePHMlm07fu3zn/98MnyTUKx/4eBNqozzQJBS9ayBF6RxWdpPVItocV4qYUyJBDuoXfSKNIJfAKSYbYShyqjQbCBgyjRvDXk3KFzZGFC14WTooM7zJU/DQQM0FwKIKRlEsGxS6pMMd6iSIt+syWQWHaqzlwNI7WiLTlkULxOg5YikVIhOZZdnCV6EWVwtk/rwReGxYiaiYJz5bWvxAYRWTxOZ6swHvFikC676xTOUskBNozMa0yGXtgBPCQITWWerQr3WUVsTBol6MycA/osIlXnmws9eKHaUlHdaMPFDR+xQe/d1tURfYzbuu/9gXFoYis61u6NlcFtE96po6RyM1ka/iHtjTmeqV21aFT/1jzfGVWtnokebpQFtlvq0geLXXh0+Eyl6UIcUJrV3+PffpTn5gj/E1FmoIv88zpUK/iwzr+wI5zMozupIWbwwL89k82qbZEEju8njCJ89iUaF9JtbMNvRKf6R3cdPzMXDl3Aivq/YiC8/fiIOTa+Srxrxyhv64j+/qjd+/OV98e9fOxLvedv6+NGbZuJVWyN29moSMl/ytrZ3xA/cvj3WLh5Xz2EDge+L3GXxDtRa25sNms/Cad961qiFeGFedtK2XN3wWedS8I/mecYKLvNMIP7bC9m+JP95o2D/0XcU6BzUqC9j68L5M3H48l9LN+wmtMdXHv5g/M493xF/+ODr488OvjU+/cQ74wuHfjy+9OTPxN8c+vm4+9Avxd1P/0Lc88x/iC8d+on4zKM/FB8/8Nb48P3fER9+6PXxV4d/OCY6Phu33Xx7vOOuX4qNHd/uN5lzm+7MhSNxdvZB1ZMPXvvsGL2lo1uH1FG4YlO2NTZw9UZ5roJ4nAJTX5njyk5GynmbJv3Gv6gjQwe3dZ5AMYZIF+NvnjgSv3nPiXhypleb/o7o6e2Kk0eeiZ/7u6+Lh//yj2i06O3rjf/z3/yf8YpX3BX79u2O9p5Ncfz8hZgaPxCnj340Tj33J9G38UVx+x2vjj/4gw/GBz7w29HR1ekJ+a//4lPxyz/8nTF77JHo6u7Os2PZdc9T5+O3H7oUB8YabMllCzaid45ZFZSU1GNZwmRH80otfdy+g48xAB8pYwAR6u3MDbY17SfJdielQLKcPj9v0pidnoqFqQn3Fa60nT83HYuzs3H6xPEY7h+I/TffEIOD7epH52zD+MRonLgwqf6vEyF5YHp8LBZmp8Xv1bTonnXVPKn/+42UdqVukubVLuxAMwGZh0HyL+a+2g6NIm3udocQOuxO2/Pfw5UajnDl5Z/0U9KazxHZAokuVy/6SbKZlcR0SPbjuU2k66CNWGybVXHgKwC2mI46qFOR+knhLbS1eVhK3HY61qsfdCp3YX+QU+SVkHBnLAQbSlYh7cEvfFIu/HKE/YCfC38zmNvtz1WdfKwkQ9IJZj3la6/HgpICa5IWiQLwEDTvX2u0dSg2dBLMg+zPr/GbBS1NXz9s3br+dYN9/beO1F9dybAHHnouRkc5q+E8VOrIaJoi90zFAEU7XbFVNaTzhVfZi6bpCiGOUAJF011iZF9QN03g+BouYrL53EGJpgNe6HEa+tHAlNWoHjNk68GIWrdybCboAMBWVOtJzsrwLSmJGUVPuQohpLErYLWyTN0xlRpPluhy2mZSQ2oWHpGZD+0YKNAKUxU1b2YLZEVGAV7Zh/7eEFpWCQw+dMZHRcji/FR0Lp2Jnk6u6LDhaHhj09nBBkSxkbFDZ9Ud3MLqaPMmpb+nLQa1eA/1NWL1YCPWDXfE4sy5uNLojL7VO9XWPDSqdlFH9YVV1bs4txhdkn3XbYMxMzUWF8c6PLGzofJDcmq4fJ7E3vei1dqzOlp7t2ONdKfdcEGxgY2Q7MvNoUDP+wjGQkfeA5204BBuH6Fhqxf8wa1bonWAh1BTlsikMm1VOpPq2n9VR1zVCVf6jnTz6t64cPZkHJnsjGdPL8YfPzITf/rETHzy6Zn4wpG5GG3vi5dc1R17+9Sa6G0D4L0S3d1d8dTR43Fidsh9vNlUJku6Fvl96sK5mLt8wigv0kqZMFOMJnF9eICRDRyeS3vLZXwmT3wEr/yBfUxcnIwA81TsxXExXnr9VbFr3Srj3M+EPXrq2Tg88Zc6kZl3uziIf9PqG+OOq/5D3LD1RxT/Xuzf/AOxf+v3N+O1W74/rtn8/bF34w/E9uHvidVdr4m2+d1a/Dvj8vi5ODfxSDxx8pNx8OQfxtjiodRE1XIVYbB3fYx0XOvbjcCYv589fCQeeOZsLLVxNQMd1H6KXgBtU9rVzEsOCz357E1EynhrpV9Udp6FejFuu2FX7Ns0HE8fOx0ffuRCnJ7r9K0a+u89n/6z+Ny7/2M8+hcfinOnj8fs3Fy86MYb/NzNDTfc4IeZiRs2botNe78vTk2+NHrXvDb23PYfotG5VfK5hbgQ+/dfG//kR34k/vyTfx5nz5+PmenpOPbI/fHk5/80Zs8di237b4rWzi65eSFGZ6/E6oGuGGy/Eg8ceCQefOa8Th642qU2tn2YlYs79hjAeMBOJ/SH7Fse+/BhM3zyV/aTbFc2BOC+87UviS2r+r0htswSar6mnIgcPXo0nj74+Th8qSPm1W9WrVodezfNRk/PvE4QZuOZxw5Ep/rX0Jr2mB07F08dfCQ+/LlzMXNlIAaG++I1t2yI62+8PVo6eAA125uQei9HqeX++4nPfF4bpQXJbiStdXdGkT6hNqXvwke72k8WqEMJ+MNAD7HEVbR9lb4FmJvgpHM/Yh6WXPJI9wkDJGxgiK4HXnRhbMKefk3C4mvzVrkZrBNfRZedog/9lE/Wl9AsU/T+Rm3B+pUnS5WGFJiLyn1tEKSsFdYXeSpnfUIxbdMHMMeQUr/FQ6OIiDJXJTyzTkvG7WG9SoBcMclLQaHROhPX7Vsfvf29OnGb91XT6dm5GB+fOPXL/99f+XUTfQvhG250tmza+LqhocGXblg34gWPye7+A8/F2JgY4bQualTtdGkgb2pwiJS0y8Erzw4QvZmgk4lCdgD4akMnVp8sqpAZczhbEBRcTy2KU/l0bja0D8iFTq3uDiPH8slKSxBPEaOQdTuqZBHJ6bIpAWbBodJlZ0t+A8xVozqM6mQHW+vOzq8AvCzKSa6D/JXFtOVrO7IORc+iBIASlmHLYVknKEmpUym9lboLS530Fuamo33+dHRqLqfduWXVkO/8c0S7WtsUfGnducrCT83Dt7N6u9qjTxuevp726O3RRkiTcXfvQHT3j6g6BgjP2zB5sQDlItwi3pbGlXjy6HScHutTf2qNOfWphbkrWgQ07WpSnNcEP6ezcF5g196zNkIbHRummJOQNjCykTO9HKDCUZ/txI9pfxqL3hwZwIp8oGHSAQeNBtXwtu1+KNSTUQnpX8rYH7F3a1fs7AaWEQxXcm6+el28eX9fvHlfR9y5rSWuWa3FqX0hLoxNxlNnl+Irz8zGl5Xu3daIIV8ZKfyy80tPno0zS9rM4V/grrMG6m2NyYtaDC8cdd/GXuymn9gXosdsX6FSSNMlg2qKH/y8jWcr4LQLPklfsMGhRn5dd9sNO2PnumHLgpXJ6fKly3H00t2x1D6peqifIJ1mz8Wxy1+Mh49+IB46/v44ePx34uFjv6P0A/Ew8cTvKv5OPHr8g/Hkmd+P89NfUr+Yjet23Rkv3/tP41ptgM6e1EK+8IT9yDMVNkHGbBm+OQbadgueVzGYwJ85fFSL/Fl10m4pS1smjoD9CKkLzfNT3PD8NOmRgTtIoWXzNx+3v3hP7BkZ0marOwZa5+Lc9GI88MXPxxMfe3fc8+d/FM88+US0dvXE6KVLMTjYH3/wB38Qq1evjsnJyZiZmfFPpjOdif6BoejoHonp6SyDI/IsD7eJb7rppvijP/qQzlrbY+u1L4pHH30ixk4fjdljj8dAR0u89pW3x0tWLUT34qxv8T6oTcKBZy/orDd94ID+pD4QsDFtMpDUtJSBl3zhT7Ka55EAbXS+7SWxaVVv6QcQZFiZJ9A355fa4uyRA/HkU8diob0/Tp4dj962xei8eK826KejXX49o03qsUe+Emee1ibns0fjwOkR8bbEtXs2xOtu2RJbrn2VT2pQhk9tk2bb1Kjyxz/9hTh1UX2CEyjPYdhCf8600mFSaqs+u1Jt4fFDhS33EcDk0xeJZy6XnRRNUJgAOGEOYNyKh2fOar7QWi4yIDZrUoAoIqBKclJvNJPKDMzXJBRtnzCV1xuSgpeSvhjhCduziOAwlYBJxJUwCwVIQAiRCxoJQwa68aVg/5oOrHQgba6xCcPWxNGPhGYvIJWch0z53BYIXkTZVn9btH7Mxov2b47+wQHb2dHVrbEyqz3I5dMPHXzkN6jlWwlU8XWDdnKa65g8MEjVo4XynDUZ7yNv6eT37irbaTKzTUa1qzGVZicDTCNwm0EFYIAkj5ydkcKSXvmM6abmQ5BlUfZiY68SwGQD+7IsRXmM8soO6jZpXqZM2QSkkHN9GgyeJKhXvNhpPupHHmd9aEQlyWBeZYoMeCljGNEoH5Cdi4sAtoOoVdy6Vzr0TR2chdQHRcvOyNka8vwnqtp8WmbRqZ7BwmwPARMOkFmdJ6K7eKwrSPLIp4z93A7h4VRFpXOKs3OLMT2zEJPTCzE+ORPjU9pZT87F6MRsXJ6Yi0vjM3FxfFbpgtKFOHlhLvrW7I2hwfUxP3oslsaei5bZC3FlflK7lxl1vvlo9LXGxMJs/PqHzsYDT/f52QbkTk7Px7Tqm5ld8C+zZufmY3ZeG5156YYd0tm3Izjjkz8o2wal2M+ZHn/EeYX+azqlyvshZfUDHkZNu6GFhwmFhY0HMhU548KBiLQjFdKhCdB3cX4pvvrcXFy0H/Fm+vxT9z0W3/eB5+IffGw0PnU+Yo3Ovm/aOhBvvWlN/J8v6431cVKUrbJ1KSZoN3Elp45tHfHqPcPRPiepPJNUQ+1PkBG44sKtOulKe7LJ8S0JbOO2DIsEfUTtZ7vlO1+V0ZcyPPQd2tgqGC6Y3CIx2lyKBn00ztJNlNJXa4Y3RO+Vq5NOcFUpGQhpj02Dr4mX7XhXfMf+34233PTxePstn413KJK+7cWfiTdd/4l41c4PxIvWvCt65/5OPPvMxfjEPb8Y7/nC6+O3v/IdcWLxQ+lbbqPwUeVdjaFY0/kiwfLqBzrQj307Tkr4VqVs8VgwPNuX6LlL+uWwEt5+qzH9RUof5+HsOgeIWXlFpXl7USDZuHPzSHzXnsFoP3pPjGzfHT/5wb+Kd99/Nr7n3/6KnNSIG66/PkbWrI0L5y/4IWR+Uv6txgsXLsTI2pG4asf22LhhY/yjf/vz8Yt/fn/86w/8VWy58WXROX0+NrdMakzKtuIDP4iL7e7H6QP3Z6JgTXtlEl3c/jG+2GcEPiKFLmHp46RRM6i30v9oj+fHlQEerl5t27opdr3kjfGSXa1xWRubs2dOxLs/eiy+9ERfnDt8MM4/ezBaFy/E8HBLfOrey/HpJ9dqAWyLdRvWxZtuXRW7bnytfJ3v3smTl6zLepeU/u1brtZTeJQUjkWZK5mk6G4bBOcldqbhmB064eZVvuJMnxGHZco6QL74yvKUN/1yVA8RnDmdPPIh5WBKQ8nl1WciZeQosj4q+hY6ddn34AjJa1mup/BYNvoJ7wgtfVX5qpPp0481eE0xuMAo2h6iEca512O7EjYkLLl+TEEbKD8/Sapdit+Bpk0mv+jiih4nQ5yIZNRGhgifpjNu+fML3nyHT/k1r2WKn4elBUMesjiHc6pyPq9EL0x6qVid8y2Fb3hFZ9uWzd/W39d727p1a6SQliVNoA8eeCYuj+bDgL70pOhf0ojeE6Uci1D7UMplf0BxHEVjoDB66lBCc8+CGcZhU9LhLNcB0BTIkNBmOXkyX6IACWOiJgVOS5EpAAVJctsasnxIfueApKZmMzwx8NazB0OaBzpG0hRg6gpvpSnGkFS5VRGTMK3kDqsZk/drA3UjJKM3gApenIzF+ZQ5kAItgJI1O2mzPq7oTEbbwik/b8ODbG5r0/BN2faReyJtC03DKXAml5bWRtz50mtjsH0i5sdORkyd1qo4pY3HjDc5/LUCvwZ95vileP/HR+P8ZJfObLWh8c/MWYDz4feM0kkTOFd3eKai0auJcYArOqjsDuYPDnXKJsVQJpvMa0o0hGC/A2PiTIhghigy0ciXWiRX79gZrf28Xj+pHMjaGZjeEucvLMR52Xr9Wm34ExxXb1wdQ3E5njkzG/c+dyU+/Ohs/Mlj0/GhR6biE09HTLQOxe6tnfEjt/fEngbCin8dWuSDufjyM2Ox1DGoZqltXNDK4PfJ82di+sIR+TufWzEee5TNyTU9wZlMluHVRKrFgUmL1HCZ7PlQvAw5P+MArxfHxbjjpt1x1Qi3EPAR/uL2WmfEzECcvPSoznDUppZMXIpp9ZsjF78cj5/+4zhw7ANx4Kjisd9V+rvxkMqPn/pDv0RwdOlArB0ZituvfWu8bNf/ETG+O46P3acpgytzEuZ+hF5X4sZN74i1jeu0+HGihB5cRWyNp549HA89dy5a2tWRsF1RKieNeOtkn7pnmm5M25fxEKtSMXlBAMfHoIV4+c3XxM51A76yCB+3rb7t2789XveKl8X6zsU4ffFy9KzfEk8eeDCuTF+KV73m1TGjDfvKKzYrr+w8/ypP4olsEi5cuBi/97sfiNe86S2x/aWvja2reuKOkZa47fo9sf/6G8qtu9SbxeLBA4/GwefO++9AgFn3VJyv7cjWAWWnkHM5adW7aOtkSZThtcvl1ds3fNutsXGo2+NxZbAuK6LHv+TN6oSko6svemefjAeeuhyTk9Nx95Oz0bf+hrh5z1zMzY/Hz3/gQvz14e3qd60xvGp1vP32zti5+0UxvPkGP5/nTdwK2fTRGkvt0nkxPvHpz8dZrUlcvWCDgzG5sC/rytxne9BRYHF6bDmHfOpyP9AX2jq3J5O/1SPk/fym+QsgCaybn9ukUA6ZUA8SUi5fS6vylUl5itXHBldcls1vtA8FVjJ8KRuWuucjJl79TEde6KS3cclQ1wYvu8oztaN5lsVfUni4asccwhptnPnI53yTZJLnK/eCWynNO9CA544FcNMWGWJMGVpPkFtkdzZ4YeDW6B/iJaJXoqurJ6amZ2J0bPTUQwcfebdEfEvhG250tm7Z+O39/b23bd64wW+rRN/7HtRGZ8zusWJkWtUwKA2e5cSKghPSRw5M5njBDCRK9U06jFdaDEwmJXQmcC5QNmnSkVZeZwuTQ2046oSR6rITm1MpWD/HI7rmW4vBF5uQZvmOWS5UBUkqSLGjYq2G4E6/NuCI/CpkxuwcFLxTtRwinbvYSZD6TZkrhStvNciXCSC5azBGNJmSZMcztMCyE1KEan5m0reutMH2Rqf+wWe2JmT60JgWSf3wp/zZmenYuH59fO+3b4vGzNGYv3w6WqYuSTftYBbmHPmVTqNrKb781XPxZ3e3xPRiZ0xp/zM+c8Xv09F8H/Oy3Zsb2aQTdJ9t85Aoi02jb21Ez5acVFCC+lMVfbOdybnNFbLtBYQI8nLWhFM9yXH2xJkY8lT2VR/pO7JzT7T2rW5OgM1Q/M+RJjt5Zi6+cPJKrF/XiA0doFvjqvXD8R3XDseb9/fEW/d3xXdd0620N96m8puVv2tzI4Z1tpJSaiC/FB+751A8Ob9RvlfR+hqZQXVziX7i3CltdA67D0PkRc6BtMgt9mdafCE65Lmr2X/4LvFsKjxe7AdsXoo7bt4bO9YMetGpdrOQrV0zEu1Tm+PEhafiSseE+kA+TzM7PxPzi9N+loPphb/00CqsqI2wIqdBXBmZnp2Os5efjYePfSbueeb9cWL681JKAuQ72hSXs2m5ZcsPxdb+O9UHeNga3TNyBnnomdzoXGmX020/PZS06O98iSp741vsh4Yum2OhyMVE6ByTDltffss1sWvtgPWuATwb8O7Ojtgz0h9X9S7G7pe+Mj72qc9Hx/xYDPR3xaWLZ/zemMVF2ax65+Zm/L4Zop/dUX/mnSCXLpyNyxeOx8zk5fjjD30o2vpG4l/951+Jm4aXYl3LlHyh/ijt6YfVfkziV0YPHHhYGx1uXeXfI6SdZVNfbZFd1R+0YMKQB40iAbznABPbj/6IBp43vu7W2DDEG6gLedVjRZ42OXHieNz9N1+O+++7O+589d+JHXtviv2rT8bBx56LqYXOePipc/HhL0X8yVda4+z0kPwwF699xc3xL964Ou560z+NZ05NxsEH75PfF7T5WWWd6ubma+sUUvot2udsdDxPoTOoRCcdfDar2F9p4C+++FvB/PCtwFkIUXy+Ii95jgJVOWXNUsbHmtaS/epCbsbIpz6FgpRmIK/xYDwoYIryhIUVagHhTvocyyoxNQsOIxZblscuQpIz53udkJLo4FtKomY6ocw8wBbJV2kc8yoLaVOGjwqWnTBSavSPGewP9cUV9dhnfGrZa1z5qJxwNljOBG9GvnbPxujrVd/TSVh7R8Ob5vHx/4Ubnc2b1r96oK//ZSMja/yLG24f3P/QszE2rrMJ7JIhubtDYQmTD/gHaRecoGzJ8hyPUq+PagB2mlzlcTCPAg0jVhxsiOAiLyE7kLpTlpBrwegArDoqI3Jcl/qFC+ARhmNNQ57OSsa1Ge5U9tSOkm1aOmLB106ZjUH9AMknLyFJOCQtNO6SpgUAlI1W6mJ6OkazXO0iFD4FYLX7Qpe0GGlIyrau8BemGqoY4G47AEmT+uI3bS5mp6J17ozaXO2kdkcOmzDaDBpY3O7KZD4FTM0sxKtffkP8wCs7Y370SCxeuBCtOqv1A+ieCBbc5ldaF+P3Pnkp/vqZ/piab9MGpyWm5lpiZqFFZ3oRc9rULOiMkF9scGskNznKs9GZ10anf2209Gy2qTZK0RsXVkfVwwTisgmou2R1ZDKwsWmwYcQ8Q8vJ1DAtrCM790VLnyZb02Tww8imqYanD+bnFuPup2biE8/Ox5ml1ljd2xIDvHoBOkWfrSDgG4STZ8/FL37mSDwwvdW/ZiM0+4xjwmiHcW10ZrXRYRPh23aMDNpUubwqgy2K2iwms+D0L2CiZeGwRoASrJAyamCBvesl18T21YOetKp/iPCvG9kQWwZujdNHJmK65aTalcv2WRcp2iAN2aSognirUXFKvRm6wmRAG/Bv8bOxqnFtvHrXj8dwF7fIljc5BFL65VPPPBsHDp+L0CKfi4aihHvDZkJsKHo3K86yF0/SYpOHmlIvqPaDiuTly1fcel1ctbbf7H9rwbUVrXH+7IkYuPC++LF/eF3ccduO2LZxIXZsXorB9sei9cyvxuLJP4hp7eLbBvbb5hNHn47Oc78WOzo+GPv3LMTOnetj64aWeN1rroo3f9vWmHvyPdHZciGi91rVyW0M6kpHVju5osPDyA9ro9MqH6RH0U852jNVVEh9wafeivil4Dg9NdxjqMy41T4JYuy/6dtfGuuHeppXtRK3nNInv/SlL8YD990bL7vzrnjlq18bvX19sXHjlugeuUYb/9ZYt/REPHl8KmavdHrjt3njmviHr1kd3/PGu2LfK34o2hpdsWPH9rjmuuvj+PETfjvyls2b1dYN+72Gmk+ddWLw6c/H+bHUwSAfQOGv9Bl+WQ7pPxODZBg06QjgKBd8xblTKc/VCdOmnLxtrq8iPq7jCoC9bFrKzUOKBoseYgecM0TFK82v88w5WaeCyMpUYIJsd2d0zJSD/eR5UJJz6jafeRW9BgvepvmZfL7hOOf5+gOQvGiBPHgyQz/kHXrkDEFXKccJE7rkLXXqFazyQi6si7kQkzM+o8rebGWZDKD2tunYt29T9PT3x7zGQVdnj/9kd2xi4sRDBx7+TQv5FgIiv2647dab/vPmjRt+7EXXXRP9Pd1ayGbjN97zmTh6fCnaUVaa5IDjFzJlgBQNlzRvcWbOS5fqrlDeE5YqcQzfNFZuluO4YpAhDS/yXBBNJsldNxWS6cW8MFp28VKVTLm54NPgNQ91xakqbr+ZXBhfSQFOwZFORllRNDVLsJ60SAk+s6XctHWZVjkXstwEZrkUySe66pAIaqi6V7nZqZOOj7tJvUSomN0GevlX+qQUcyUGu4xDZ2BAteGYOBedU49ET9eV6OzojM7ORjQaGghQmAd/qNVUVw4STYbC/h/fe2PcuvVUTF08Hy1jE8JJXruoEasx197ZFqNT8/Frn5yLE7OD3sDMqf/MaX30G5GVz/vu6j8apL5tpTIbHN6KOadNDmeAvev2Rfv629K+dEyxJfOeJCjl18H+Ea5uTguwJCrLBwarPZkfeEHh9d/x1mgb2aW5ggW8BA9q0iInHQeAg7JGWjd+cUJ13Ic2nwILcqPRFusH22N1l+yenY+To3NxaVb9qLUhL8KbtH87ZLtyif7UI/fH6KEv5S2LJlY56Y+NLI6u3IjkS7gWKoHTVlCyG85ql8ktKfhPs5/8p2+JO3Zu9AaTCa4G6NPPuE4L/bnz8dVHPxunl76oxfmiJ0huWeOHlFZCzVbdCFKGh34XpltjW/9dccP2N0Vng/98yts0hJpaf+V5K/AnP/u5+MDnn4yW7uEUW2gIzpYykza25aamwEv1zuqQeipUtQSnP3Jl4af/5ffFa6/ZELN00hUBPbjiOTZ2MQ7/9T+K9cMnYrFr2KePmEe19N3ZifFoWZiLuYnZOHz55jix9Kq4cfCDsab/dLQwtnoHxNOuKlUpumhczE7NxpWp8dh407+KsbY3Cz7t+ppRunEL8Tfe//vx4S8ejY6eIdFgX2kjRGVOAfpMfXQBAoxdYbDyyE5Y0nJFi/77G//1n8eLd4z4Wb2Kq7rUQD+gfbzArgjQcPXpxMlT8ek/fn8cu+cvtKHZFq98+9+P9fteFgva2FZZGeFPXWp711DLhtGfF2bjn/yrd8VTp3jmg19dLfOmmtUWYsINRkfLrTZnWJk33sXCUwJjp26QGRKJy36+TImOSoS3Bk03A08qNmKAS89r8tK2jEEg9EHAVa9Km3IA0HPhLOWK96ZDQTDmeG9ktE4vvx0554k8ma6RsrhKXRmQW/E6Sp/cFGZ95KnbdNrc+JUewIGZJvlsTTK4DAQajkY6LOOgw/ZG+4V4x1tu04Z5k8bSfPT3D8W5cxfi1OlTX33v+3/vJYXhm4ZmFS8Ubr/1xe/aunHjT+zfv0e78x5fMnrPb/1FHD+mBU6jGMU9KWpCbNXZBSM7F04xSzJdzj6hsW2pDkLyb9aJXQ55L48FFxkKNAJwIouQQTRQwgqV6+FQ8XZV0SuD0kJjZhLLQX+Uo5xnkxRShomyIgKoGgSn0wDLxgQEvZGFNBnrT5FBg2hiQRceq1TLxsFDUVrYbvxrUkutMmpSM1lHE+iQeonDm5xCyaEITD34KtPUs0WT7KXomnsy+jqW/D81jQ7emcMtrKwd+vQdHXvRb4H92R+8KjZ1PBnT58eiZWqmXOIs9Sl0dLXF44cn41c/34jJljwznJu/4s0AeW5PcbsjTwTKGTdVqLNz+4oND5udRW10+rfcHC2rX5R6l2A/cSx1krp/qqckMEPmsJeCcHA1GyEDfuOXZ/vufG0M7Lndix0spuBgIcv0Dk34imASgMpUXGX7WtqVYSVNU24yZFu2xLN//Wcxe+FQtHb0ZVs0bcQeNjVadJ4HxzdEtZ3ACU/hppcLmpOqUPhzcmIifuDNr4h/8qY7/V4TkO4z5GpGoS5s7m/iu3zxUjxz7NE4cfFgjF85HHOtFzVg57SY50bBe7AlLfAxEION7bFtzYtj89proruz15sbpk4qqnWQroyg+SXQf/n1340DZ9W3unttE5vIam6lc56x5BxWqZ+IONGFgLAim0EACZvWnPem19wcP/73vl19Ip8RMtZ1tcSEfHTf/Y/FmbOXY3zscoyOTeqMM+nmdKY3M8MD+7MxOsPDs9r8cgaonVCjwVvGl6JbJ5Br+xrR08lzbpwQtkWf5tpVQ30xODAQmzZvji2b+DPN8uxUidQ9OzMZ//pn/3scn+rzIi+EdSOt2ecZpqxtdgMrdT8oqMJQu4yLefAPBP7B978ufuwHX+e/xKh+qzyEJv8KGKH2DeBE9zXNJflwfB1Xyxuar401kH/eJkeBze5n//Jz8bP/7U+jtXON54qKp50JlZbQ5KWfl3KaUstO6CGGMFY8JghCZt8pfNAYVfAKWcRGJWl20pqcFLkpHTgaWqYJ4EkYzQMtVes80ljYOW1I3pVcCtCqlFd9Es8mxlD4lGeOq7ee8k86s6+hq+e/FLR8tAHkkEdCmv7IuR9dkc88nScqKAwp6icf5ZTppGRrBv2ovxSaUNtGWXY02s7H97z19tiwkZOthegrG52TJ0/c/Vsf+P3bzPIthFrNC4bbbr3xXVs2bfiJ/dfs9R+3TZSNzskTGqo+S5UAdodyHm5po4VSWwXl1Ure/3NVB1TB5Z+IySA5ePmn1Ww84KI5mXjF4FbIxHWZQG5QBFbP1Bi07hTwFhzj+Hn8bszlhqCOzGVHyCy8FQ4taekEgpubTmaSSmsQgCqi5JM/STikNFYU86WC/vCt6j4vGIUMMiuRkoU9xamWQaBY8vCQ42j9FFOOsZmvziBD0Ym6L7uN2eMx3Djvf0jmT+DyD+BKTSKkk87Nzsf+XRvj33/nTHRPPReLU9rwuiGK9chXvr3RGh+/ezR+++G+CCY5D4zc5Gj/4o0MJ4oeMJ7Mkh99WKx9lUebHK7mdA+MRPeWu+JKG/9rQ3AlZQMg/Ysd4kwfGE4/AQGcg6LJS9uqnNwK0KnMpNrT1Yj93/WDEb0jguXgTtmZJo+OzoBIXqfLBMvBKNkmnKtxKBnTfw1fEVX5QPNStZMH7o2zD3822rt7hMa2lcSKfKHXB3EGO1Avm2f8Sh4/F7iO9Yw8r3wJKhpe9PbT/+Id8errdqi9WeQygFuZ1uDJbSUMPcq80DwLVmCCzF/M5G22nECXeWu+LpQE4/Tt1Mb7vR/84/hz7XI6eVjcNKpDtjF7YFsNlWfZBwrqmC7Sz6gHAg8SCDNvmKm00E9OxQ++4zXa8N2hhX7WGELVseY9puCpdrqccrgq+PT5yXhquiMWdGLV3am+tao91lyZLH1esuhifNwGiFm2v9ZF5Ar65PhY/MTP/3o8e5l3+tTnc4pmVNvUEjklU4NJdSjqUScT6DJIGYIA6akrfq/PD7HZ+QffqX4w4/aqwbJK6j4FX4F9bft9K7EG8u6PL4Dr7OiIP/zQR+L/+cBfaxyszTZHJ6srWuxJUgfrAUDxefKAFR4S+obHBnkF+86CSr9yngC/yAth1S3HXOZTfqmrlJkT8+5AwhxqRnhZ67SGuvnJAJxS2lIxjCtynm8LK9Jzg0MUrox7Nm+M87wllfMmZZaTbDtSfI6Q6v/M5w87lOJbjVuPWfDoo8CoKZmkqWXzr8woui740Cph6O9nn+wfJZLR3nYx3vGW22Nj2egMDg7H6TPn4tTp03f/1u988H/RRueWG/7j5g2bfnL/tVzR6fZG532/87k4eVqbGmZCjOHsTE7yLhP9dcLCTwVz4lBClhQjZEMdCHYuD/pog+PLZ7SG1GHipk8iHrnIMQpszr7mNTC/iSvO4+MvNDWggAmRVZojlXaaHcbQkhc4W15lwW0LZbCFHzr0djnl1lAX3UK4HNBPOJsLjY1MWif406CELQfK1KHjCrOSDqBLxlfd+JRsU4/0ibTlaouByUM+LaOccD+QO3M2BttORAdnAiuu6PhQZPKfOLzjxosWGxI2SbIjH0uX1ELHra+VbqET+79nlGezAwsDpy6GNRommQyK3rW7on3tjbKj/L5phZ+aOcPcaobVdkzNpQ94fe1nQWrwlQ6TJBR6L8Dzs7H35a+OVde/Snqgn+yi3xBqJU5rhqC8+1YpOqzEK6zkrcH0f5sXG/yirIvn49kvfiQWJs5Ea0d/ocMmU5k2A/m0tfTghFUSpbklqPXokMZnvywTUD6n1qqFfiJuvHZH/OQ/elNsGu71z/1XLmCElW1GrCHbMNsUfUjdRwquxhrIf+3iBp/nC+l3971fjd/4yBdiumNNtDU6YYArmR3QP30CyrJLm0pywbuokBmwpnMNSgVYCSPMa5PX1dES/+oH3xDfcdu1pvQblJPcAV5vAMyX0qsNntQTLBrxOc1FJOuBBqxSj4MKSziLFieXx46diN/84EfjK4/pJKRvNQyma4ZCb1BVjEJ+PdCcmghYIpbtVSjOq0UTKHAbjvcPvFObvnd+952xdlW/dGXDKn9DhSj3nZIvfLU9HQpNbhqyDttoRBIs4zIWNtd15szZ+PBHPx1/8umHYqltWD5pt7/8IZVsUnNYLraUoto/dUnHgIXGupd8JjoAgY6sSxyAJSBdlHR8a99GWl5VQY8moeDLtCmi9FHrajCOEkzzVZNe7BCjh1XRR/kc1Qr4UTmGad08Efz+LYSLzhcMzCE487ciI6nUWORwkLKIoOj6EQeMPg2eupUB4UQZv2W6+i95CdYTu9LARDqAKWXXJTuyQuOcisfTjg7IaLReiLe/5WWxcdNGP8DP/5+dPn02zp0/9+X3/Nbv3oHUbyVU3V4wvPTmF/1fW7ds/unrrt3njc7YxGS8531/EadO5nMGKKd+78AGxxOrIjD/9p2FFacpwe56po6Bnrz8sCZSSDGWkuA0JobijNJQ3tuQy6K++TGNQL7vSAYovDSAOo07gHhxuJsEWOGD1rWqQMotMsMoQFuiiwru+HwVDUshVO4E21yVojs+OdcH1L1FAf3wTeprGsPgEZ0bO2F80zcUXXBwJ+YLCHJgpRObyEnakkxKIS4Q8k4h4ZAo8Yu22qgyWb9nZfZCtM+fivalUcH580XwxS+0LwNOo8GbkrLTXzmRoZZr5KvYDKUuy9Ex5WWZ2MozKz2ro3Nwe7T3b5Z+/MEfMmhbaFLYssiU54iAVHS5qPpwcVXCfjRWoVwjNh7iyqjIgFucnYy+4eFYs/O6GNi8O9p5rgL7IPY30yyk3Q7OZyHTHOhJT9kFRfonSZ6d1fzUhVNx+dhTMXPxtBf2to4u6YRM2WLVfVAeOamwNyhWXMfSvK5PbW2/AVcp+xlhuQ+AxC8eQ+YRgrI+XNHhmYgdG1fFdTs3xeqBbpnDosXiQduLnhRO5YHVSH/Q9/n4Jl3qZFp9TANAeRbRE6e1wTt5MaavdERnd783PeBMb4MYW6RFXX3MbgBJpnaP89AqdVL4fKg9Kueryp5AFfiKb3qaP6NdiA2r+2Ool1+jasKXH0wuPLwul3zlS/vAkepDWnynr/3nDwUF+0wwiYrxqZmYXWyN9s4enWTy66Iyn1T55ktQ2oAPsq8Rqsyagsj+sxyMoc7FgnCfyiwZWKmHL4sOtyvapAe3MKSoaOCDofqfbMk4WVGh4JU6DwpuS3Mvw5tEalXZ7avLbW3pO3zj9oM+bcU+5iIcn7aiC2nCvQY1+wt8wkHvigAVOS7Rk1QWKvt28juoaP+Z0FIQJ5KU1aRr+iYDY4WTDBOLpLCr6JzckjrlmqFcgpMeuTrWuRUftqrv5Xog2iXq1IaYkwLWmOJjj2fBfIUHUUTYaRsK6Oi6iq/4FvnW3TQZNCId/ZiJPikPAvLJn7wC2RcE9GZ8JL3JCXZg1p0MCcoxQcqf+56L732bNjobN8bcnDY6A6vizNlzcfbsmS+95/2/93IzfQshpX+d8NKbb/y/tm/d9NPX7NsTvT2dMTo5He/VRufMaRiT1RsMRd6hw0LrX3mAktP4ZQQbHuy4wtgET+fk1qzso+/oRNUNAE9OsBbbLHMW40XcIGQnDThvfkDgFfL+uLqk4wOghJRvKRkKEve7keGWc90kEKmzZAfkVyGUk5bBZVlpmg7QCwmMcpELTRIoodOZJDdFBGRZDjlYyCtmxyn8pVz7ZO7Ki09TIeuR9D46T2J+l9GPzRXE+noTVFAG6OvFo4SiK21YSQxAF4tAE8r+Zsl4CuJdIcv2weeCIvzQ2l/kQRSYM/WAnSJTJzGq4BNd8BWgcmoELQAGp5gLj+3JXIE1S4WkwHAyOYDOF3hqL32ok1pKGZy+TZ+IL2EJ19eTUlYJpmw0jNOHvOXUYETJFbwIStcylODxYi2SJkOlpz4moaYoZ5IjQ5Vlvb/WzoLLI+VSj8mSBv94I+Q5UDDVl14RketP/uRczvFJMZnLCTtlmtBIvsllECQuiMN9oUyeBW5K55FYa1gOqVOlUwndbDiJa/C3hhzvVJc4Nu51Ui8IgdFBNRlU4CRmyXKBOlgmAPNltp78uH8kwKzkm3UpuD1JKbhaYaEx30prS67gyFheBTaPglEXGR1M6nzSOzQrFMybg8w/L7iY0rMPOadvscdB7QGJybJtkkPBfSbFJBq+5TrSBiYApf5STn6fCqgvQJNRGBYTh3rCBTDxBNLc6GTebWEUklNGlmsQjDqQo+qMV2rbFOH52/QlZxRXfg0tQMVUfkWgAIV8Y1oXsw5oDTO05BXZPFiP5E1CQo4aPxupnKYq9+Hc4CQ+A6kl2d/+2DhBSsoGhaHBhsN9jFSy/AqOIgva2vuso78caoQs62rCS93N/of9HoM1oAv2pS2YyjM6by+3rthcDw2tjrPnLsS5M2e/+O7f+sCdyffNw/Kq+wJh88b1d65ePfyKtWtX+WFUnsl44IHnYmIyr1ygOItRWzuLqBQrmx1HNiiNFj9gmvZirmDKE/1qFnhF6zzGGccGhlslrcb5Vz1qeUfopTEw2jP/zl35gs9fAEGzpJ0g9/f4VUSJTR7RSLe8vMeiAS91Ck8evFP0QWP0zHpMD9zNRKMo8QBLeRngoBMu73hhhDd3zAy25CdalpA56Soih2whAU+NDiXxIBZcqtiHTWJHQknxPaloPBlVtDK2wvblgMkzEUXRoKuvhIGp+oCQ3s5CsJwkzHjlUQr7lFhvE6lcZFPGJsTbdjo2ialqJkuZolcWK44k60B2yTuSFz1OsXyFQgLeg7Xphyp3efIz2AF/KFbS5mAEVoAkhSex2cYEbs0YJyTWum8LnmLMuMxPXgXj0QUS1e2zeRdM6CQBy3BPwqbDBkWVPQ61OCebcLLTddjuki84MqRuD1+VyPLz+mihNY4JkOZSOfuggmECNnXh1QC87yjHFXz8pYd5uUcpPP7hNiBNwLNXeMly+ZAKhw6ItR7oU3hTD/BZH3qQdYDOUflCszKCQA987atQ6GQwcNqs3JYscqofMxQ52GOS1McEKUQ2pS25oJoo6dCFVBXXOjEeP3HFNBECCke7Y1MdG7VO8M5nNpuzwpBf8yCXlVaAUInnCQV1Qok1P3p6/ANLZNZleehe9EiUmZCfMPEVHP27poP9PfZDV3eH5l3+PmYpZmcWSl8wleXw5nLPXZKHn1t1AsifBPf09sTCwoz6yPIVCIsveebJnLtrzLqNdFrgZKt+itI8SWhj6V5htj3JFFBQGCnqfgVIRYkrvGTQAz4irtIhKXXEP9BnP5IH5fZig/JOtb4UR6jqolMJbKipyxItN8NyOd9HQ0ifcCJOnvWLtUx1CU5KJu9yUD/EaXO2d7ZdrQN/0d6lIumlPG3vCctAEWl8lGK1hcA4IrhsGYnhPzBNTBmQdTLG9WWoMAJyFKGrQJG1tU7Fdfu3+5/xaZPOzq4YHxvnhxLPPXDg4d9Owm8emtW8UHjpLTf8+6u2bf2ZPbt2Rl9vV4yNT8V7fusv48yZHDdVXV7lnLsIuZE2lr6tOuSmJ8vassQV/925SHG+mOsrG+yD0iC5eOci7gsDwMkX5wAzXg40DyJ18PoqGsqA3Nh2KgCaZtm5mTNVs0zTGU7DKOOy8sZpEPp/d0rnd/dVp1TR5exwyHM29aDsehV0sDrEZChJ2pxZDWwbwQBJqFW3j0RvWgUY3YkghaDYWvHkHYrtCS2JaJRihTxWaFEu0Ujlwd9Xv/a2WDvQHs89czhmlzrisceejGjnly1aoKQfl86ZnPbu3xfnTxyKoZGtMXHpeFwaRSctckst0dXZ8HM7mDSrDXLfQF/MTE1p49sSe/bvjde8bH8cP/RUnB+biieeei4ujl8RTX8szU3FnPrL4ECv//Bz577t8eTDD0d796qYn5mIxZYO/4ko/yOkrSxGFdN8dN/w1RwqNkAxTSwHgvxAOwEHVkmlGz7Ak27pKpMDIpUknF8rKDUxWPzZ4mc2XvTiF8W2NREXL05Fa0cjjh8+HFOLPTE1MR6tjZ4YHuyJTm3WT5w+G2s3rIu5ibE4d3lKYvIXEByQVkP2Yy4X016pS9XRGQ4la5i/qT+0BiShbNYY1GBMWkN8JOHBfia+5NNHsMJlVzb9AXCF47JOYQVjA7Nxy+Z4+S074vATh+LUpenYuXtXLI1diOdOX47de7bHRU0eN996Q9z/lXuiZ2RL3LR3S9zz11+KI5ONmJkci8tjs9KTjZHFqxrqqZpozmAucUMkzMdyIKnjHroMQAutszqYBnlFtr8J9+SvmPUm3FRlPNez4MQZociffy7Err1Xx0v2rI1DTz4bM+2DMTV+LobXrI/1Q70+iRodG4vB4VVaa+djdHwiVq8aip6enjhy+Lk4fOxCrN+xLbrVfwe62+Ozf/k3MbPU7XocrFYadYWJU+W6YCwvmDq6fYvuoNEXe4CBtr4wg1u21/SK9BzKmOvgYuLBVnBThoPg0oFneO54xe2xY31HDA0Oxcmjx6NrsD962q/E5NS8Fqu+uHD6dExrTunpYErpj1Ztas6cuaR+syGWpmdiepF5VvPE/FL89ee+GguNfBatqQMpZVeufJ2TSZ0vHzaNmsvgM4th6hfAKp1FmVtffAF96XgOZixhOW8WFcwPqesBRlAdKgDOceNDwSiCY7y4KYWjP0NcaSwoC0mbKatCsxIqJa+Efurn15T6xyIaHJanA4lGkllsX807FFsNZ/MnnBdkZDPOBOM/+JSnf1mXxKY+VRcHiEoWucmUxA7JaxuKfMIyLAF1jFFEKzAdbefiHW+9MzZsWO8fowz0r/LDyJcvXvzrX3/f77zSjN9C+IZXdDZt3HDH8ED/q9asWRW89nx6Zi4ePPCcOq0U4b0q6qwohoJL8zLPvxHW4oa/5HTeB9G8TaWOB551yA3hNBudxmDnm1db+NsB2BOHgm28p0Uy2Uv5ygw4UkWutphPbrEc80m2aD0hUpFxWS94ZGUsvIaRFhrkthU5RPHj+FrOIJhxOrjXJt4QdwQK+KbAdciuZyLXKaTz6Ald3R17wyMdCilSMgsPkawrL3C6hOsknzCOzQ6nkMfCS9sUCsOgMZ10UP9+3RtfGaOnn4nzF2bimhuvi29/9Ytj3XBP9HW0xPe9843RMvZ0HHructx8x62xfVN37Np1dezdtzmuzF2Oa2+6UZuYfWr3qdhz7dVx1faRePN33hkjA+pP29bHc4cOxfnzE7Hl6q1x31fujh17d0dDtr71e/5O7FrdqcV/bWzZMhx7dm2Lm2682huf3dftjb0718TI6jXx0hdfHU89fL8myx75KP1OqMf6wRm2Utm0Ex9BkmkOXDLAsmVccJ9JueCTN0PdJHBWuDzYReM08d19PTF+8ZI2aLv97+3bN2+MqdFzccerb4/BuBRbd22K+dmJ+I7XvTxWdS5GZ3dvnDl1IuaX8r99UtRKmaUeV4Vl4DLvCdNU2XY+NvlK9IdUUWOQfpNv/zUgERzIQ8sikILkBmCiFcxeVOeo+piVMY0s02W50aFFrKs9hgeGY+3q7hjhjyA1J6wa7lWfF51kaBqJeW2KZmcn4/Bzsr1zKHZv6olHHn42rmhScX3U4TajjlKnotvD9TJeCl2Jzbz1TdqEu+gEGkJ6LPOAsv2pj1SllXzgdWjWY3OV58oTLIYvRXujPXp0QtglH1w6fz62X7Uj2uYnY3j1cCxOj8fTh0/7Lc6XL1yI0+fG4sknno2JxXa/Z2fjlk0R05OaxC/GhbGZmJ2ajqlpzhr1dX2yOavN4LFPwUiUKLokfSUzwIlS2g/yoi9x2WYOlMkV7pJYBvONZcGnxJ1QfcnzVOY5gT175nxcPH8p7v3qY3H6wuV49NFjMXelLR45+GScOD/tH7Q8++zJeObo+Th6/FwcPXEp2hodcfdXDsTlmZY4c/JMPP7UKf8R6IzWFDqjda92lpZK27PebEuyCUsKBRXNW2L20+JHhTQpcXXudQDWDMUbFYQcJa7DFeNLEuQmkdcaI90Dl3kFSpbUsb50LyN+rW2a8jjBcYPR1gbrkOgiq2xyNJ/je0OAUy405WDaTBEgregLAIq83GQgn3dXqU7NrUbBJr08LZqvMAhe7TAfZThwhpUwVQaji3+TQSRQUwcAYm7W6rxXpEVnYy72X7vVv/qm7o7OrpiYmOSXkE/ff+DgB5L2m4eV6vytcOtLbvzJrZvX/8dr9+2JPp15jI5OxHs/8Dk/o4Nj3UlshbcpKwwHitLZ0AmDQrB2RW0i4GkDoRbxrlSTIGeV3iTJCV7rFX31Rhnn7ZyCg1Bly3AjQQtMGTvb3yxnhoOPqWc6tjmpFxqa1E0iBG2aczi2UU4Yz7t461Pu3ZNiDxOvYaKjWodm/SW4CCCB8GeaEDc2n+KApFIwvNAl4UomlFImQ9KAWA55K04w+Rnbi5ASk4fg+hW9KKIDlra0RVdXR/D/PdjIA4Hu8GaFPq8EdXZ3+T03fkAQjOvAh1eiq6crFmZn5FY3sNSt8gn4VZ1YCwRnu9zV6Ghv+D0k/NpLlYm2TfM0g1Nt3pZXcghuSYux1f5iI21mn6CDE2yGzgcdC20NTZx7Ls3pfIZCqP62zKdDaX/6ZQWzoefMtkW7dR4KRAKX44cHOuPcucvR3dMbly9fkg87TUc/5ufCKbOGLDTb0HZkGXnWgQDMeekgJ9QuUPXP8VlpC1LBcpaLAERVmZVzp3eFCfIxi1WmbW5y6ahvymXRSJjHqNouuwoOpS8lTQpFTot/2MCvmsQABETRzwcfgTq1Dh4aTV0clG3igaUAB7Rsltw3VUJ/50uZo3mI6YM8WaGIRMZ2oU0SV7HMnRM5a0RCa8grXfWsO9WSPMSokDLFRFnZvBKccG+uiqi0O3XyPJjVKVRG8JQzk3j6pikclhcpUvhIRUCp5kkTlPQWQJ1skpQ3Dn/IHs3N0ACi/zXTHDxFDHZnAQp8QB0lUZCi4JR30QeS4iPl7YcKlS7ZrZZh+eUKjqkt174VjW9RKhonmE+4zVtT5SqfYNTpDTS6FjnwgctBVWBwkhQ96niQUKUZgDhNciQmDB4Da2BckCYFV8JdhKf4ybWYBYyxGgPa0HB7qszn+KV5J8M0MCSt58SiGyezGbBJc28BpL0Jd78jL0DqkDo3x68J0Yq6KmnSZp1AqJMiAoCTpT2QRR5rzQBzUQCiJGbd6OsZi+95yx2xZs06rQdzMaATqJPaDF++ePEv3v3+332tCb+F4I3f1wtbNm+8Y3ho4NVr16yJDp2t+IrOQzyj4+5bVVRAsVROWuqzXOZFgn4mhrbg1pWM41aXJypgovNVG8GTLq+++OpN4fO2otCyYLtx5Qwa1QMnv+64LW40HJ7OdF5Hx+JA8yAPYAKaNNBTPwWWKV9dMSI7o3kqSIesg6DFLaFNerE7lloLr/QpMPQxKLFOjVHG7a6PB6k7fua9402SpHY+5WQFFVcpMpgCVvfgGitfpvanBGYV1Gek+ebn2emrZOWdSV7sVKBq7rs7bxjM0KU//ZZby6o4ehAh6dwffJYBFXVzP5qcBgZkwrnuMomaz7IYOMmXGxzgvMMZeNVFAV7nS9mXa8uE4gBx0iQvfiCii/So/E4VlLhO6NFDuqbu9F1uQ8FD/eH3P0xM8O6RFvuRjRrUfj7N5iCsyCn1wgeNcdRpuIqor0UnnzVIWk/Y5SoTPmjCsMMLdsGVaDL7DhFZTllZRm8XnhdJsm1QoqhqvqZL6KdC+2olwVUkB7aQswwBgDmIZuVzKq7K9RCwoQonqiR6cNBVVPKZsZlW+grDH5kvPrHPcmx5Y1cMqngVyjfhxrkdXKMCOiZ98hkkXxQbjROAOYkS4w5a12dw8lgOx+TJHPWX9jU3dQADT15fRbcT8gwArbz7hWh8tXOFbUmQeCo3z3JMvxU6fZ2veMnJ9gCv4ELB1yJMGpvka/M3xwAp9rtvpl1ZRyEsqY/KY29ubmyZQMjBO6SCFDZn9PUjBWzCKOIDXwmRFPJ2tL+KyzonoOCcGuAv+eV2Vao6TeK2Ay4QB/se+3QwG6UMtJpVdbsXgmaQDAWgXl4QYFppqJgmpiwfjYNOOJH67oPnDsXiEzbSXCxwTfa1cBQ8JxKxQdFV0x9ZrwRlXgUEjoqonEAqhNUH7khS8RJUDAdPznYYUOhdVkQvy8N/2Zb+wYT9AtxMSpOm1k3o6piP667dHr29faLgBba9MT4+oT3I5FMPHnj495Lqm4dvvNHZuO6OwcGB14ysXe0XNE3qjP7AI8/pzF7O5qQ6W6nomkq7A9iQhPDL6xZvdvLs12WcLTwQXqjsCV/w2lDe8LSx+OXtKHaBVIPMvA8JlcrEbMPUwQAd7GhpkmQKKlc6HXx1g6zyZjEijzVQymd+0EkptkqgN2zgROwB2eRCEsAsNwenyrI+OwxM+U0bFBnQS9STXPrAB606RfZKFSRHdMlTQGWySlrlgZNaRu1YULoahZxgKtkyS/IA4OMgG/OaFSHheAysPQd5mamTPXWrogqjArQCFJ9kYwEthE5K3mVLV67aDdyZkoLNhrSMJHbqLHkdwNlfIAusyqo1ZORY84qiYSJLGkLFlbYgazpSyeLP6mqhqbNisZOQvxICmPH5C664KSLaLKrXOCL5gqOsT07+6CKEVUyZRBc5UORggVn3cj/SF15lfNaKbB9SZtrIpggS9AMGDSkRfaGlKqX6+AtOn7rIJ94Il7Pq/CQs9XLeOhKyzyZ5puY1/XJs4tgUN3U0wLRODcsF34uTPrmBT34v9PACT88Zl3gKmaSDKIi2yDXO9SYq9w1kaC/8yiKbOBbCzFATMkgJRpZYicElnuFSx3fG0rCGU4+KBOwsWWSkH8inLl6Ua8APgqW1RYTrrYF8Ypt0RZyzGKyQ7epsUxaBOQ6E/VnmaNPah2We1NdzEWDPCaKnzaGxLSpbp+RPeRmrnEz5ZjlT5Ci1z8xtGiT4Ni00jpqHffUGXG0PlambPCjLIgVPUXDkArdc5d1ACEkdXVEBu0C5tE2eUJCTPGXTlqyDmPUaAXERZUEgay6rMgMRF1cfZ5prZ5UrAvVDbwBX2JHyVJdPGhPmGvRtBnipS6HyFMUd05eVofjKZTQhlUT0KjKYC7EKMd7sQuc6kAk98op88+eRDRxu7+yYi+uu2Rpd3d2+MtrZ2R1jY+MxNTn59IMHH/lfs9HZtGn9HauGBl6zatWwNyq8HfOhh48oFSPP6Gizw/M09HE6gzunvlzF4RkeLsvQ/Zs2g5axbhDtSrWf8Ql6azubGig4y1XZO1boc/Lz0+MiqIuvYchQ2nQ0ziVrBypHPYCB6eiNiiuh8XElNC6ahgZP9YschWYKXAcaOTsGjMZYz4RlY5K1jMLcTN3hoAO/Ap4ly09g8SNQpYhMmI7itwwVkpKDcKSULL/yw+CjgznsL3Kky/Q6OmuGZlSABloXymSlYFrEu4hOBeiBpawHOUDaD+6iRRKm2BqsB76rQAQrcTF9mhN2rVD6M/A8aIxM6UV2k07fQpHBeoACV2PSOFPKpeQ6bQVwp6Ued/ZKKAiqmTex0FqAApOpi8JX+/B76kA/5QtcEXb5zc8KFNDKM1Iqqpsfi615p0RonZT6SFOOD4JjkUsFyceLcQKzLtNQl4H6gi+pYu0DTKLJUzcc8HCbioWeMjpUGsqiMw38snNFnl9UpQx4aj7xSaI+U+qBXsiSFtllE09EP8stnSz5+eqAfNsInH5I/8p68A94GFyvzYU28832LQKpN2kTVhcAPpTd9vY4ZWhVrGWH2n5ZckCY7Un1LRtWYOheaPLKZ9Kl/qVVODD/Oa8CtKJLzbO8LBgNyIPNcpPG2UztJ+qiaEdYc4Vl2jKEC7yk3mimj3PoQcvYJY9RZGA0wAGylFHgKrhtCk3zmA2SuAp1HgZ0Tfn2jZHZbxMMBBqlirkZSNacE5VShoo2/tpQ5xGy/pQC8kmpRHnIUo4O+roMcWXQN2+RFTrrk4lpyJS6gAPL21KZej0kFTNgMFUfbIMFxmqvbUtQM9Ssu4DjCiRYbKHvCWeJto0Z0N4s9ESYCeRrCXoK0qnaRrGkGcgZ6lKGYgN1iq+7cy727d3qv0rhFmNnV3eMjo7xx55c0flg8nzzoFn764eOlliwjor1eQNCwrKEwWxE2rvbokWxtQORmnpmFmTUfLTw/zZcRm1d0KaAVA2jDdLyQ8OSY+sXrQyDKq+iiFZwO1QTYQsxXUDlHEsWOn29wVEE4XtiAqoz+JYXckSXz3i40iRzVGevtrghGRymEp2/DjRtRulhmUVH8RrO2T30MBQcDdyijsLCjO6+koT9Td6csKyFaPIntIhEJmAXMq9QZdDhPAhTbQVl8Gc60PzmRa7ke5JUtHsEb7JZ2UpvZA586cF923zYUtF+yQCHr7TZJgVYqQU6ishHHuJY83ggnYXMthV56FRuHRnGSwjtB8HVZzgbd528t4GH44DXhdK6wcYZS/oPCf64bipNe1JG1uFbmuDgqfLNhWxi4ZVeuXjbsKQRjpC3OahXKXpYF+6pJ03KkVxH5KTcYlqTB32Qy0vn/n/tvXvU5ddZ3/d73/Pe5qaZ0czoMpZkXXwVsgFLWIY21KshgMOihGDHQFbpItA/GlYpq9BwSVLjRfoHbVLaJKyuRWJICGCC6UoCNjcvKGlgFZIa27ItkC1kS7as64wszcz7vvNe+/18v8/zO2fGkjymzsKyz3PO/u1nP/f97P3bv31+5zbG4rf9yAMxCV/QueMfZySmysmeas3h3J3blgnyA2/Hczh9Ss7oK/8W73FR8Xxh/su//928cfTgV54ILalK7OFjSzTk6EP1Dduihl923M+SxRYxRb9sqaA3jQsbmIFXPindrvxYjOKcxrfzi5z88dMWxMZnxayvubu3A64c45/+zuQFJdoZI3D4KciQV4o/v2Ad5dn9JKc9brKjcXK5RLdsErRiI+6OM9NeCOPovMjejvxQJI+K54l4XZwHGyHOGMQ+7awjidXGy2b4dhx9x5I6+c087ngpiRn98ll9InYdVKiITfJ6NniFKj+xg44Zyg12ost8d4ys9xhgQXL8+ESP/mNHhYfjRDWxuG89dz22dmc59w0Z7LmP8KEpF6JxkfRcs338Udu4otdDNTgHo+LV8jgFxK3fzalNK+Uwdm8WLOI4o0M/Wa5h+FtNpLD00//UUDGGTfqTkCI3XpNIAjRyjWPnVX1sOvYYZqsJL/tFAKmCTcjkLgr7vjmg647Y/kaX5HSWqSGe+47WrH7NSbX9EHmP67EtC7QH8LW6+IGuI4PZkQTiELh2guqhtjZ6GLlicK6fC2xJRsfEM8EUBRsbGPxWBhOoJxW/kskuk7e1ltcIKIETbE8k7tZkIFSp9iZANtmh+kPK/qAywtAToDvIBsGbBPhoJyZ3nGzSgIFPJXO/P8dA7OaTYOqKt9s1KNAD2MA2sRWFWnzkGWgmkTcx1pWcaCnYhc/CrJoJoxksdyrJXY3x1J0ni4hF4Ig/59yk9JMGMeViW7LowUcQE7YlH+THtLQ9+W2HPokPrcYs8QaQwBC1H+PZAY4s/aq+GXBKLngLBx91ctkt8qDx45O7hgScC5H/ZsJEBxwdeI6rdOgDJsc4YgQZMS3vDaznZvmCH6Uq2MMu+hRMqbZe+xRe/qd9KZuui6/icRbffnRRYQ6DexPAxZYYKLYdGX5bJHMgdM4buVdbM0c++e+vsb+KrRfm9IlaBb++0JYvattsH9v5JWtdBHyRt/3ITvuHjcKJ2TZ0MUDG/YFXF3LbRSd2bAs/Ox0Df8wIXzGTy84xOtBFi2/RSLrovGix/ChHX5GLLkG379CFU7pdcSgIyRGYO6nxcpB6qqge8yJ/jtcbIUnRdp0cZzOP3owP/LkvmMVWbI75syuNG/N2V7ULoRRe/fUcsE1i6PgZp13PfYrtZToGtx/0CbL6xbwvWzgaZYgTGRtAFD1EIp8CDh0B1hY7im3hxMh8Hecsdq0TfWSM2yc01Dl3JeuxFIH10jr0j37iQ21idYxsEhkv0egPemU3c17idU5NfaFfNpH3uDUfO+SiNq7I83B83Q8ZFc3pQ9S502YSHVDZQM4vpPa3jNu2SD6XiYuUSc5EatljpaKm7Vy6lYdp7kfF4v4nnrQpeSeDbw7TdoBSfdNf/UvDjacPDZt8YcN2CcTBCNecsl0+43dx4KMk3/kdbxiWl4jdbF+buk/Of4NQWvw2DjY4phOqdV0lhsyJxOM5xliiBOCfOKyj/piYLPhdElPSD/ed651K/wSCc8e12DcCVDuCthI7YND6QcvKjoswtaewtOS5OLLHAP8s4DO8dXXt3VcfPfp1J04cH1aWl4f1zYvD+z70sWGDz+iIzwWVzUz+7gGCnmxKqk4sIAItANmwhJy7G+g2TRsodYLNDPnzfghET97OQoc+AukysvDhCEp2TMli0mOWsLqWCjNBIJoSaXnaspMJJqiqFboJHw0IoeEQPXgWMNXMGT3fxdLD9olTHE4CUawfQELAyYBZ06quhiVmGLFZDR+xiO0KoBI2uih3UeHo3riURkBC3qS2oic+yjxT4yf6JhrGuJncjgFZyUDnRDO9BAUcezPMItOQb0hhW8LIu7aildLv8m3+FLAW98RMwxkJZ8wHvPj1EToIn38QWM8IpXRK3kSeygmUcIk9GETnqvSMiphFkaLYvXCknYtQ+g4eGQA6lQ5dj79zQQepyAMsO0VJID0Hpnb56JJ5oeKKWgWfhWdjJZ5jmi0sgC2HWRwUFI0u+aKGPGTzOGAw8dG/XFzMSF10fPgCDUkyiVUwxgLKodVKb6aMF1jh8Q2AR4lH4ukY4M0UwGTyqhhGXypWS74tY10W/mYCuUDSRs7zjHYUChJFDZJK1dhgvKTIBSmstNspR8C2IXfDhaqJRe/z17p6iNZzDb7zZp2UjsgA4gJvtq1iqBgF3iQqF/TFD16swse+JSQjJP7LZxEdj5khOQ/oMU9qHngad1cQ9JND2wLXHHUhN+mJ53PJeNOBLGOLSy7oAk9H64NnftLOXXiRzcpDEmUDH7TBkSN34JIyH33hzBcZyU+XJDfuDDzbjl3w97733uH0i24Zfui/f/PwJ/d+aHjyzPqwpAsf5vDLHb9rTl09/O0f+q+Ghz9+//Cr7/oD2eVLDQDz0oKWz7DLrmmhj1BygRpz0S4fh96wpQMQw4Dm8TAkRwBrUAo6IoiRdX+qa6KPZIs7WtSCWXbj8GSLDyO/+o5bhgMHD3pzvbpyaDh/7vxwYXP93ve+7wP/soQ/IzzvRuf0ddd95dGjR77u1Al+R2dxuHBhc3jf+x8atrYWteZqi+DBq/DplCrv6BQQFzDz1FF3mA2Nar5C7iEXnWU7n8UBl5xw9gGWQN/tDED/U7kXD5JXdjoz/IDgmDWTpYdN5KmRwTJOBd6gyRkxMTbUljcPPHTMGUT0hLAMA9TtEtGBhZiNE9dLdL1YIknDhvWERpseU0XQ84lYAXJBG6MseukngD2BDhGljzHtWGxK/twB/LpSwXjkWJwtaAYUGDlZu22ujYGoFNhunmVD4EYAf+6vcP/UPoAYqw81uuRcJ44Xc7XHxVYNP8qH5UHKTtyh0PgMqO0cjXS3qp14Rh6ynju2FgJH5ah6HorROpEzGKNfxytSmsl7UCuJVeNkXBhzsRzmNrNZJQ+Rp3AlkO563tAssT66FiPjGoFEy7HiGIsOTRjbqsk7qMfEhBmodjueaXZ7usBTYQs8NI5mYJsc+CpCXOlPxGhPi+XB9SAHPIDM7+JX8cVDdj3P0G39EYLHih5ctNDR+MGJHgLQmkeTWohTE7xmUCuMxRcE1U5RlKd8PX0O06T/rmnHZvs0Y7RTOYoKJLMNszX0Po/cn2YCyV1CppYh4qAu+67K/tRBxAyOqViWEzL2ZRbkq/xkLpd95ERf0GbPrhHpeJpvehA/RPd8b3/MFwA8iEtkLRTqyC9cpdnJjPLsdSV3KDIPI5u7K2x6TLLSOE+l59hh6JBHZFLcwepDgC5iF//YZGWJtBt1/VLXJOA7VsRmgbQNIvAuydkzZ4df+/XfH2588W3D93/vtwwf+tAHhjNnLwzXXXNy+MEf+C+HJx772PCzP/dbw9mnNv0r0l4qCQAHBbmGyLudiFms7kmAfiJD0nDvToG4HaOSUY09myxbU38U+gq9MmKSdHhh77s38ZpzyYpVi5rnZdCU1PRhbeWiv3V1kM/oaEwPHDg4PHPu3LCxsfEnf/S52ujcdNP1rz1+9Mgbjl99LHd0NjaHe/gw8jrffkoC2PCQNDbI3H5PctRx0UiKP4zGHqXo3d98RgeeBpkiOhuP/PARNDZS2eD4rTKeFH91VzQa1sNGNjD87UQ2L7FtPbdVeDSePZMnpRGKDthiaHzRMz18TwgmhhpGqZkcHmAlgdvVElc0da6yicGOGvbdUH0uPyHBFe4mPBDV5E8ll2TRHEfbKhk31BnHBgXn+KUFLVQ/7QegEdwLlV+JAfignZNgerF2hwRppV9lV7QcMVn2yzc9hGSqDnEvKglykiDEJmj6LQoLVLm0zRaxsTRaVph92BSZUvxerKwknucdvMRiw9IlxO6HwzXkxESQvtusdQVjn6RvXTctQx0iFbqidq7NK7A8/iQx0hupDqvZF7PIgqtupguvWpueukv6XW2FkPYUrGGR8CMa350zIOOLveBums+RNot1FuxL8qjivlX3afsOB4gEut+khzkWA6mCxw5y8dO08mWaMxNDcoSdjreECgWxRMnHhluWCd+xVpu5U8zMQ8tmzL3A1Tj5YuWLo5RrvFKQB+UBlL2x43Xw/MgLHX5ywEFARh8RorYh7EHJWFDAPcdl0591cIFO/yLrt892qGkV3bbwEw+GDASIH9Tw/ZECzgNInARC8tZP4rCNmjdWI143oOEnPskhdNvGWOm7bT2TOKa/YpLXlpmO3VTOR8nEvvzZ5VSm6b7L5DEUjh3ojplagu4TvJIRy73QBdrDY1uqya8a/nsGyflFKHTbg1PrjXNmBpectGtDZRoyFBn32OnaVQYMqKC3vLSoDc+Z4Td/6w+HW2996fCjf/e7hwceuHf4+be/e3jy7Ib5XOOsY39dE09q7GrpE6R/cTJT6JJMOG57pi6w6dCnP6dArfEXzz6KDGptal+L6Rd5QMeHmWMiAVrPc6J4I4xM0P1hdfnicMfttwxr2uDwu2MrfOvq/IXhwoXzH3zv+z/4jkh+Znjejc4N113z2qNXHXnDyZMnhuXlJW903nfPQ8P6BQXj8VdE9H9ZTVuizUAKy9eRPHpJupJQJw2/csJFyHdzlKDI087UBs9vjLBZgccmJN/gElrfzGJTxMWNTZfa0vOmR3z/poD48PgPFei8vYYufD1t0zEpRtMJEbAN0YlEiUaegMg/faadBUNd5YRGR21oaYFDbKM+mIZNEB7uJwYdp5jqQyY/TiRBft1jFlhriowOID46blGnOL/GiUS6duqeqI7dEo1Fy3MCQ5fN4lkOFguJhRMv+RgjQNjyHIDIWLfa5htAwndfMUFph7YFv09MFgjhfXERz7fGkWkd+yl7BhaW9MaLdMKcgaK7VnY872aLJKgRxUcQodgndyxozIO0s6kSrrjcb5eoZvCEYM8EQLUvatBplwxgUXxBCyFqROumS3JuioC86Ek18jMDIbatfOaC3CGYHHocZzYgI002rVfjPi7ixW+fXXx3UmigZMe4qEtQ9fjqv9pd46/HlEfywDiUjHTsuy6ajFF0sY9/4dDcRjcXOAMXsqKnT2lPX9GLxgVRjaTDxBQAlaZ3VTKmjIeZEqEqjerQ+a7i3HZs1Ab6SB7LsfsKTowqVSOft/Fkp0q/ZRZ5QLX1a84BlSf3G1nWBPO6AKl958ObBT4jk3kDMK55+9EtkUGww50ccPqGK40gvmwjMWJj3KSXbH4dGCgZge9+4J8HsuDU/qxOybuCHx4x+bNQyMpO3sbCN/TUOki2+oa90iePPa/Gz/ZUgex+OXfIl+x4DheKjHXBywZinrSU6PRVwjwTuB6ybhXf6wx/dr0wPHnmieE3fvP3hieePOcf1UQ31zDmCXXh8u0viAjHzniOtEykzU9ckuHSYohcBZSaNQbcLPWFfpvFRcpC8sk6akQ1fZqxM4IFggKwqjlDtX0gpqcCjM2KNjqvfMXNw9ramsZtV3lZHc6de4Y7Ovd+Djc6p1577NiRv3z0qqv8660X1jeGD3zoId/RIRIG3e/fKRf+fRvfeZkOnKW6ExmhdANUOfNmRrRseFJ7A1PFdIkL9Z2eRX5VGbpp4L6cy6xoFDn25kg0xyM9X9Cw63iYEJEHUhNTtVVsrxqmM8gqPnFF9oVDdL+ypGQemJbzdCKckw16LDtP9lXCobpi8lnNRpqXyh49OQHqafEFAT9shJhsiBC99WZ15RNcAVmmadaBl0lKy5+NAYsLyWAslkMgf0iq1AlJQiPWVkoZW60qMIpg5ZG+xjTKqcIQiBGb4M1GHnpymjEXjRwbF61cXnKiu3Rc8CLfnKkEx2ycI6mjiVW7mubSeqrN8sUHhLwKH2XE95gKpzJdBZdu05e0IRmgj/HPFPKtaozBugU0DaLZn4D5kRACkFmoPG9DyEVCIhzACbP0HDcXCXDLWhBGjFkuMhHiwgK9+gzfNeKhzV7kurgtO437QkNtX8QEr21w0Zrap7gPJRO5lFxQaNAmUyqWSW2wK3iZH7GLZHCfHzNjkXOuwMjYKqBd+VWJvJA8U4NwwHcTCKn6DaPvghFD+lcxw6e+HESjFwZOghZDn9wEbaLthqjCRV+uLWtfQqFZAXoqkEvmqvjOE3keZcHDcwdBrZPo0h+1xxqU/qbPI6/960k7NSgIqLxq85IPKYMzX/h8lNqyk7ersENBD3vxExyZyI5+DEEYchd7mgGM0RUR4Tgc6zuB5rmnVmYtBSpvHC2Sc561y39lxHntGjnW1CmNNc1/VG28ZPChwsbGddlqHnmPDD5VO8jYlQQEtaVjLtD8KaTXyuGYG7jdCw6SX+TDxTQsIDqN4JGjv2kHWttRBCqW0FVisHDRpb+4uD68+o6X+gcD+R0d7uysr28O65ubH3jv++755VL4jPC8G50X3XDtXVcfP/oNJ06eGFZXV3xH573vf2i4eFFMjcLyirqjOouSSJSojp3xhQWieB5gybMfykZGPOFsaPwryGr0RkdP2eLOzKJ43I1hQKErUZJvvemdGlJburXhom075iMb+6GFD12hlT3aQhrgwRS45iIhIn/zoHNMi3JkmTae6pJhzlsF3qwpcPjh2o99WwmaLJcQcelUDBk5KoIetTEdfddFQwfNGUKASQPHJ3lZEYK/6WdpkMF3wLHEQSod8tmWbAagMayuIyY8+tCjh4/wcpAPt7uP1IktAE4mKdhhzEueeiwZQ/edOaD2KKNJ4fgkYBkdUipONr5+tO/E2+1Eo2ONbaDayhGLI9rGLZ0yPhCl6GGoRTC0mhwq9uXJEjnsllAV/ETetjz3mk5dPC3YWajKlu1ZMrgWJdrkhhqOZVUcj1qX9VTt1odf1Uw+4oJ22XdbSwkxOk8la0HABlTggcJPcXOUU61zK80ZO4bgsKbYtNWQHtI31c5Rf+gfCrTKn/MChjwAV23xk9NwiKWLaa6Vb2j0y8wwPIY0LEThfJOMHSKbmv6OuiY5Mrfz4ojahOj4/AVPnTVD+u2Po3XLNnz6QI1uX9Srti5q1MTjAp1QoZGJFPgRBoR30+JqoOM2fqUBXSUbl/DdP+LpmKws7Y4LCrh5BYiI5heW9Atcsn13Zro5QiZt27AMLrFPqQ1R6dhf2bQTgYfHsarPsyFU3hNX4dJHljzBdp5kIOcXB/KWGj2vo4LekEw073Itk7/CscXa5Bfz2NWCBB7boqmNGa9fyFPrkW8w21UOru05iGzl86zBcweRpvJSObBs9c/t7qtrMCsLyBcv4qZ5a3CLg2Np3kioegYk440YL7zg0aFZcDPxLE02tNG5TRudI46NX0Y+f+HCsLG+8cE/et89/6flrwAu83Ap3PWaL/mbL73lpp+87dZbhkOHDw6PP/7U8HO/+HvDU88o0F2p6pVGJ32yrCMjQceK5mcEePqKwmZiSYWHNyoU7sRIz4Otg3+EUInwjy8jy0AbryTKpi9mVUxCmSQ7r6HRaH4GEJyh5YQMzyenHpm/oaPfJ6Bfn2ts+9/L+U0A3lfnDio1mxz/jorabH6qJ7ipL/HEv48ig3UUzXOFbvUz/IBjdB/QC5X43fe2Ab/NMYFGTvTMtwMo4PRdFRQQBkGdtE3aPBuPy2obCT+HlAJknL5qT4E+lCGBY5NQXk3PAD7ETP8i41bNl8QWnVRFcxvfGdPIm2geEArBqbaPhsKglQiU6IdHnzikVW3qVAKwUm6wb7W7j11Bb9Eaq7AulbMTizKWnjhh6eBX+JwL7q9o8lHdEp/sQcocbDuexKpBIwzmlmsWnmgyT7CNCN6RxYaNRdYY0owr/LD3HZPwMmu1CPMU0Chflewc4bKJ7hw3nWO0WsqYEN99BOEpAXSjlJgjrdqyJee+AeGnJzRhpoVWDrZYxyLVMeLS71qxZ30xgWfkVLuf5gFdx1N0jIaEtxk7gcg4XmzTEAvfkWdcK3ZohdhO2a+qoIQg1tjVISRjUNTwkgHPRiHP1EUjzpYxDk+xOjng0IvsQyCojpfYV+24u11gNBdng2r6FzK4NK1a/R7pWddZty1UNlvGXmAVHYAH3VzpaVsVmpr+Qow2S/Ayh0tuxm50BeJ7EyMWsj2PDFG0TcjRgVYNUBOJDN3RqnQ021SgUx85enRYW+XftWOTiu7yVzOnrjk1vOLltwyrK8vDJx95dPiTP/6oBHSeeb2PjejEoTeC4ARtMn65Lrilkl4kmmlM8NKl5vJP9tvD0586529KGUbFQqaigZFXuVLb/584OTN8+5u/Tn056T7xX1ePPPLYcPapT739bf/s574drSuB572jc+P11335saNHvvHo0auGFSXz/Pn14Z4PPcSf7I4DyG/mLC6r6OLigVYSGQCAypsU19xtyUYm/8sBUfq01av8IzkTCD402USBtoxgx0lwu2hlHG8cXWMWXcTN04MBs21IRTM+09bDb3PJhy8sHgD6VIXxUq29d04eF+TSb/j5k09KgBx1a7xzImBS0OdMqKJ35XqGDkiB/qBHgW9V20g7BBMvITNRWQxHuzLQoeStKngIkhMV8mQcXuPIqta4Jf+504ZsxgGZyJZnV6Qdug7F6YdALkPrsZqpXZDLePe86LkVXxJ1DYbadE5AZyTdf/pLIMiMOfJgVglIxZbotiy4IW+iTGWC6iCbWdQgeOBN52EJi0CnVbeAAfRKxkzQsRTSbeOJOzomyqfs1u9RwOXinTgk1XF4YU9clodMB2VPWbIrMMiBWuBKJ6+0BAjYRnQvL+NFHDnse2c/U1sPW+ACRC0/bScI5KgF3b5MBzWPo3WpS6Hk3azifBkPgcr66DE31OhcuVBZTrmk6YNK3a3yvLF8KoegA7VtFp1WzCJUNI9FF2RUcUFRbTMWghZ65GK1xAtEEUEeCk+8fkHWBVrh0Y4Oh8wTsLYtBk57flgu4DmDvO8YxK4FuirfTTAf1PNIdPrXMZRcdFRm5Eea26G5KO/dt9ytydf289mq3MkBoic54/Sj7Mk/myJfZPUkZ/TZfB5SIAvgPE1wnWoE0ZHiwwheE2grHxRUbDmIp3/eTtrztWwJOfRcI5k4fMembCCbdnJtWdtofuunsC4SITVvSR05cmQ4eGClZBPDzvb2cNddXzp803/xF4Z//+/fM0wmy8OSrs8f/MB9w9133zn85Te8dnjPe94nOzovbY/8kevd4Wve8DXDX/+2bxi+9a99ra79x4a97Y3h5a948fDQ/fcPm9u8wN/z73Sx9m/LD28lbe/wo5nJZiDjwLWb8dregi+yfQkk5ljBqSt2GC3SY8OYLk02hy991cuGw4e5o5P/uuKOzvr6hfe/9/0f+Fel8hnheTc6119/7Z0njh/9xmPHjymhB4cN/9fVg8PGhgZyib+AUEDqlz87oyj9wWEFzsnhzvgtJNE1Mv67iLpQ9m05Nc3LLTguVODoqAhYIkkqI8tgQAmrF+uCQnKBA2EQ8REGOm6xgFCIox7FsS64b8FHzYC98ZwVI3d2hNMGF9I4CBXgtjQ8fLadgcOOD67pWikIctIkD8DIUm1x5dXpMQHbwV1zEC29afM5pm9ToOkNgXPPBpR/2qbORoK3CpHx2NTbfdiIHhYyvrEPjt/Q7N/yHi2EHDNy1I7FTzfc9niMPmineFNDTJI1rtKQjVgAqlkU57AA3Coz2fBB0Wp8eBC5yeTTY1ZzqOy0Ofw7BuGloVpY8S3HQZNltKpFy5WPZc9zpyYQNC4KLDS0KQykcXQVU082W5FkTPZ6MuohYSjRRAortn1eVhshn0/G08YGtb2MMtD9VCHO8Jwr4VDtR7bN42KEPQYDPeSi5JK7IGQn7UDVluOJDrHpiY55FY/bLVi1SvINp/pCMX+mPUNHrrJjsfTZBFEq9hxER6b6bNnUGQDRfQFGERx/0Gnz/slsPGpTIVyLxHRDUjrkzbmUrOeBI0txDlTge04wHqIjBwbftktuFrcNqs4TvKKNMCtrCYlI2vMZHB/Fs+2ImmR3lQvF5n5ZngoauOiFczvcbb1izw9ths6Ghovn+IOH3tioGC99YjI++5kc0UsH2ngHB3nfk1GIpQ94DtqWm4WHv6hCjkir1xSBznw3aMdnnV3eoLBZkZ6SQM0lDyYVbWz1ZiYvpMVDBxk5cY2cHVJju+SqTBH4oMhy0V8eVlb4kDLyyoPy+aLT1w9f9VWvGt72tl+U7aXh8ccf18bnzuFlL71ueNe7fns4dPjY8PKX3Th85P4HfR1m8OJjYfjwn/zxcObM+eHUqQPD//7j/2g4fM3Lhq/48uuHzY2F4Yd+5LuG+z/wvuF7/tb3DSs7jwx/8/u+e9g889HhxtteMeysn9HmQxsa9YsYbVNGt7TJ2d7hV7vtofoBv/obz47ddYl5XIQzJsva6Lz61S/T/uOA22trB/2nnuvr6/d8Nhud6dXiWWCJ383X4DBJdve2hy3t4oQOy/4fq311IgPjV9JEVoGapv0ChQ0OexVYvFJYYrBJCDvYzB8nolTJgdtI76rOJ+mZsOyrlZK97CzpNN966gnMA5joFeQE8y6yW7YouTgqVon664L7/OCSiiaEa/nwt7S02aHQ9j9h16tSXwiJxeOZ4SEmMcx3Z8DdRgi/AhREYz/XkHjzqiOLQyYHwHkKW6SYsz+sVRx+RJjFgUXU345ARwqc9DWfqsRAxgoLPDgBOdGCd2/YWIJlU1EBmaLj2LfCoeOPnJAb09KXGCm7onffMOlNg7qypFVhiXlScsj4bpHEepFgzsSY8kOOsK2+7u/uzLQzH/b1asMLI/+UroKcVk7h5CftXiDJiRddaMg5R+GPbeGU6GQR3uUXXtFzt4jLiGLvV2fYJCfMW1nkV4o1h5MjPi+C3ejGzoy8fPozCMRmftWOlbho168SOy5s1UIPr2Xg+7xBJr64mBA/sr6wQCd67Ks9vWjgA3sVl2OpmKSPlqRUpSRfwuVLh9JFPm3n1HlFhj5qHIQnNvVFcvlLBfDw1DDd+WfcHCy24MmHY8QvBVtaC+jbmGv4iSV3BC4t7ifylsV/Fecnc4e+0nYM9GmmX/Fbvu0nePrYcuQJvaIz8VXzOQm/apdO5kINBIeyKbZq7DDX4isxyt92xVkXdn8TSXWMlC2VnG7VKLpp9oe8nVR8xBmW54cK89Z28UksMNESjjH03Hf3tfs7jSP5ig2K7eLXcsWneC6qP8OOzy366V+NZv6quHZMnMrM4fwad86r5MK/Cu6/68h8Yi7ZlsdF9olZT85NfHpOsJkUH8NsbrLmAIyTVh5iI3b3s/zIr3O4KL2FzNVFyfDbQaxhrK1my9niAjTufojvjQ1y1Lt590I484A1MpcXYiB35DCynDvBmSv5rJnXU9GSP7olXDwKHxB+7InHhquOHB2uv+64Nhqbw003Xjd8+L4PDb/yK78zHDiwNrzqjpcOf/rAR73+ElvWXu5CCZeViTZO/FAh/WNj5rxoYeZ/LjfWN4fdLf6aZhh++zf+7fCRB88Od3zZa4av+c9fNexefMZ5y7VbWu4UQB/T18QOP4lyDkSDylHDm37xNzb0nQ5aTtdqXRfgWdV9Z7G4cojH54CvvOuOv3HLzTe+7aYX3zQcverI8OijZ4af/6XfG86t990ZCalj/eKa7Q799CvyavuVufDxIotSTQqjdWHLjtZdUoKxzcUjMvA9IChhj/4HxYOFdMQs2pJj8EKHwpMcYRtwaqFZTzGr6ZPRfVH6PcHZaJF82px8tIeBO3XUnDsSc2197HBSyQtTlAGEZ0cUKrXdJyGe1tDMFaJOMpC+46SmYzM/QiUqmjAaOLUgVOyBhDd7tyNtPDQv/Nm7NBxC18FmaduwGnWweQuVa3D1lE4gY/GyZzRZiD6QMY1MFVo6lCfTIlHuIHKUnjdS1cRn+yEWg9tFFBgjDSNfSOe2YvYm2HGKR85sTDFYGUHq4jNejI8MMO4xxAIzBZ+IZbvbnhMs8DN9a8Q5BFQbNw29kD8dxGidEaa5GJW7bTuzDeHOA+3W42DC80LH5HMQfNaPAduFjuZAmC8h4K/H+NM72WMDHr0ptCwCVY0BdSUEuk+6y/UbGAtxzOJQNlQnropVxW2zIzNKc+iG6/BpjONZOlTBQCiyOea/oJuoVuxuz8o0QJvx7T4jP7YbimYQ0rgExry5QZ+ZzEWvGGcMCSIPK+Sy7cNU0FEXbXoUqEpa2PCApH/4I/7Iiu61BHr3CtAxi2jkbadiNjn4tE8C9C9ZL8QTvzc76EDrYSipsAQ+t22zrxYCLtIoAKqgcz2iQUysp33Rhuy3/MwrnVKKvdDc82abkwZrRc+j2W41mANfzIMHD+m6fFieWV94yqrovK1092vvGr7qq+4cHnv8SW14tofT1187fPwTHx/e+c7f1kbRpsp+dEZcRzbR3Jpio7m1tTW8+jV3Dbe/5Pjwjl9417C7fNDfwN6RzcnSkjeeC5O8I2CovLHxevrpp4eti2zAwgJ6rNsfkDkoguMww8B1+NDaM8O3v+kNw9Unr1a/toZjx04Nn3j4k8PZs2f/2c/87Nu/s0Q/I1R0zw53f/kd3/nSl9z806dfdL03Oo89ftYbnfPr2k5o18eukOB4Fe5dBzhxciHllToXU5p6+M6BZ0Gc+i0p40wO8ZwoJod0kRUeu+k4XG4L5m4ALWjBMzFyAoHR7gUZGdhKrXFgOrAFNRKmcxdICvA5N7iUGdfk0IsI/8upX1FoQNkI+RUOT/WBzYmbKnjyOSOgPYJy0HFYSnHi1z5NiZ3xHDFVdDoh8PmLfF/F1YbVmxs4fqWiNm/7YAiO5Z2r5D61DubFM09RC43sCGrQdl/cV0gRiDZ4ctV6ro1PiWlKusdNhTFFpnMAmCdjdhfSpWBVZILPIIFLlNouPqKH5UhzFFfj6T6Zln4Yiu3Fs7gAC2K3uHhlQyNc86dPXJ+0tmMDqqf6AbVNbrlqG5vmyJ49vgghEF+RtaKqUgRmUCAa1Do6joYpHi/Uoo3kRsqHAL+mTlWnMEOznNqOUzBradRXwzmS4KiKDidRx9m45UftgPKGJtQpD/lUU1k1yk/i8UEgPuglakXgKdRtx4dshGIDKNkG5NnUFr/7BmHUEXKZ1gglGqBRSkZBdLC2nmUVagF5YDOROR4AmSr3Bp8XdYFZ/YBjLuvOLe1RLIiP0w5V4QJHjQNFQh4AkZjDNUoZ2xGIqdsOrKQEICLZCrhK+hWd6UbGz7LDixA2HGpDF40xjAQ0Ncrf1C39rEyaXdc1col+6VoAJTVZNh2LmrnG5XzPxgYdxEQrVWfGvOQkmcrGCHAsJTsGpop3MZAGSyzCtEngzovjIq8qyyvLXkO94So7mEGHjYhTvqDNSDFpJoclhy3X4Tbd/1llufaveBDtOY49BAFMo6eH7zxywST2DIDZxOw56hY2VOv6njtnNlhP/PHOze5w/Mj68O1vfsNw9Ohx9+XY0ZPDQ5/4xHDmySff9tM/+/bvxvaVAJl8Tjh9+tovPXH10b9y+MhB/wTzhQsbwz33PjRc3FGX1Un/8B+C7nA6wkU0n9VRH3RgUDJxkMsA+QJrvMg0Y4Iu+tGQQWhJGeKCRFt1NjORTr5JEIOjNGp0XTeuvAaPLHbHYjo+uNiR4JL1IMW/7/bUw4sJ7upInc/qxCJaBgwD6lz30RkR2RdpZHFEW63s6XqziB0r6AkXSD/StlCqaqVj0kKHOSYSf43hhUaN3DJlYyEehOrTOBY+YKlK2bOc5EGhO2vkxgsTCdVJazmxvVsnF8jCN2KZHscsCOC8eim0gLabTbOhKtjVA/+mu1gIU2mbYKIhtog3Dbt+VgjDabGd5wDsiJ2cJpaIJycsRB0XOWlTrgsPMmUkRhzTppHaZrxoyE5NXBYR+ur+RNN1YwC4iw6zdI+jbOT8od0lcTI3TeBpd9DDc21RfDUNOeggraqDdLvdpeWDTNvEFxybKfZg4owNoHxDgA3aNeA7dEXzODeOF3jIuHCpESAjiM1gKIw6opvDAbrP1ciSW6xwLrkodXnRtehXt6yDfNYN3A/JYJFS3gUZ+/iiaUcihO4ccA6ZXOcV+YYADTI0msRW4DUw06VkKTyZO0ye0MqLjsVXoW55y1BLz3Nbj/6Rw15fDIibjunYYw1jNi2Kng2Hinw7D9U/y7mgFx659NgBtqc6wsLRIKaKhaNs+i7IHuuqbMlI2ybOAH2mnuo5BoyPMrMgKdMlSb+Cuc9+USYe7f6KuHm2SZ9jl/XB70IkmPQfdJTHjHxYIL5S15H56s7nrVt04CAFtCQ1awIvvnd2doZdlR2/vaeat/I9L1TUD29AJOe3Cnd5lyK06dujzZdNar+VSDv5CF+y1cY25l20rxFbfnxrQAijCmT+U9Ml8/CHE1qqwy0pkU1xvTccOrA/3HH7bcPqyqrs7w7Lq2vD008/M1xYX/+j99/zwV+VyhVBR/McsOtxWF5eGZYny6ZwQe8PE/s90ETkABcnGsTF6fuVHpxxpDOREWydEGKTpHnCq5AD9oPcMYFuO9rYNPhVMzLbfI1tQYOasrOzqFp0TXrfcZGcxittCnKmIa/41WaD452r7PI1cb83jd/2ScVI4lANJJe4VecFjYkvSfHoyvQEzmQGMjl4r52Jgyx5SN1+fMKBweOk5OQiH7TxvaA8800bfLADHk9catnRQ9GrhUxamJBBt6kr1fGlQnw+Ubn7Q1z4sQ7iEia2KjDyeYFtofVPxBTHGRt+n573rZkzOjknngeKX3SKFEQvXE448TPz7VDt6nsXd6BkdXTRIXoUKuIjNuQlALgfatfJ6+L31xWvSr/XPo6pdfFFHsUrPAa7dLtQg9r2HxnHp/4kvfDKlseNnEhWyllYKu4qpnkBqeKFgJzxQT5yhg/o5BNdFiX6orFQoc6iBp4+9r9kJwcZB9uoOuOk+IjRMStC4qjYTTTM5F945kyNl+Oiz+JaT7QxPwWmYz94lrO0jRVvmrsQ7Q97zCGKYmX+JF4JVV5Md0yK3f0L3p+dSd6Yqz1vaSdn+VftLZ33ait/u9vwCAB5/tGa+c6/02cuT/gCBhuYKrmo8iqaGoz8uAOZq04GNL0oRF4ld+a6D5k/WRuSe29qFTYXGnDeRjAOredNyWddIWaN937j2Ml5mDkED1ryQom+/Meo8cxF6VSOjaOv9uw4EbabzDEVJc9rFP/jmU2NfMhm5gf6KJRf1Y7R87LitS8KeUgurKN21tDY4nM06HCxc+yVK8tREadzL7v4ER2qbbtNvyLvPItOXh2a56+ewvOZv8jRdzqfOVY02WFcs6GBlzkYA+iknbkIDZ7Gw+uAncWMZRGficdNtbHFh0yxRWwFUyxgO85ZbLQdXMK7BMzvXMBMnF6j8efc0SfomvPQ5dAbO8cBHT6mqh+OmLlG/4SrICUtyXW0koPONcznE3noVSB9Sp9t0pcEaP0OD1+Gmeh6m3eAcs4BigGVK4bp7uHZYHeRWaNNwe6wtVN/ZU9Qngjyy10VmfCnyfkEMID7CmH6qheeAuxkUYjXnVZCiSJsKhefgNSlYSC/VNLxgMqI3dVgw/fGRYsDG5ax9KIBX2L4YaqywfIH3HZS+DAj/fMGCxkdsrhIRyF4OatQvLsXg7ta/l0gC0mW/hCTcKLzh6+VA6YxPH+wzXmkMyl8+M4nPXKQ6BsnZp0cfiVETznJZCcLaJ04ovfEZdKOixO/XGnfEqtJTK8lXXjrNVRbJvE3njxFN4+nTzxF4zb6+LS6wiOHIGwmyTnxlRh6QkAZBGUZhfTNAoBqDxA4iSia46Zk8fC4kCN8sOAqd3z4MB9U5FUNNPkgHtU9hm03C30WamL0hkBjr4GXjnjEaZkqKJsmOfe3ig3SR2KlnfganHs1k371V7YYOz5sxzgRd1450R/pEiem7E64cpa6eO0XAbWTK+YeviID7g/zYcjxULhAcGHJhaI3QKaxAeCivn/R+N4u5zn8rRTrio6uL6zoCJd9aLmwSL7zAo7MaB9ZfGTTxgU5JTbhOx8qpree68uKc1Yy+LcN4XoVOx1PaMQ+jTl+iLf1aZOXyiWFzajOGY+x5oH/yobc8uUE/iXafyWj/HJO+SKkwvmnkvNLtjLQHmPzAWjSoV7UbmCypLKsNXNJpCwU0hCf2vON+ZpX27R1EItYc76IiZLaib3j5xzq+arEpA/UzBH6JHrOA8kqNsfI+oJvCu1CObDeeM1xC1+cJ8knOcInGxu9fJRcYvMmhyJ5n1eOkdjxCy+1jvIXy92H7gcFf437HHIu2WxyV1pjQlt9ybpha2UL26Do45d+om9njsm+6Lbyk+HSwXlTLdzRVaz5kHLFosp+pcR4+86tZDP2Ipsuf+SCNpFgB1nbjP0wadOFogt85x1XNCzKHSrVCb168OzgPnl8YyB5T3w8eALT64CpBYnbGzf651IyjKnauTMlmoIgQz0viKlzi17TY18xuO/Mvcy/Bs9TiVbXvZlhA9M/7+IYKv7eoDjimr98YUjjNTV4BfD8Gx2C1ZGu+PMy7paC8YlLk1r+POiQ1K7o/cqm6HD6ll5C1sNBqykRd1qyOr09SIixhcr/oNB5qkzC3OWJFS98TdeRwnEcZOy6iO/NDgsdRTi3+eoiA992lOz+nI0nIQOiBwEtIifr2PWEhizZfG6o3xayqIBBT8ewlVd+2OC9wpoa8Gw9d8g8KRAmdgmIpDihEbdsc2LSrgXMNgwMvOjSk0nTKe6XSuz1JGzf9Jv4KOSLAp+IhLufTHJ8xlZkU8ghMfgE42LsR/knFhZQZKGRY12AwCWk/MRWL1J45Dj2R4jnCWwdHHdEbcJyjscCIWhzC8/Fd+E023BZvpDPK2ROuPhDODmhCFPlhRC+/xCRuFXjy3TsQFMt4fQ98t4g8RCexUJ1dSh5wQeAvmLAhu2Sdy663FlgXtZF2DU5ZCNBR2bGBz18EwsmEpYOcui25IX7ricmaM4UwnNKXBSd2/QFsxgCxzY2Kt5xjvT5I7w2C95cuNSmozYWbDjSJ2TJPf44qE1usV38tuEFkc2Ox4oYimbZFBH1pC46tkYaBRHGkzlRxX2pHLlojvBWhzYzY3G+kgdssDLmc4Y6D9gE5cQOGEVWRQlNrNU2jRhCr4blnOeoej3121p+MSI5Nlk+95JXBeM6Fy3sYgt9PZST9FWGoGGX/onXF6tsZFJykSoacZS9mCCPKp7XTBBsw2fNlH+tk7mjlLiUpXEDkPMUO7HhzToxOx82bjsep8JlwHESs9c3HtBNTfG5Qbz4EM6qxUYArmnySxxeh71OEXdpty1OQKGZ4/LBuimeU2FdWVJDEU8fssdanqI2pspvbwp7Mwc1G7zk1MX9Rw965N037LilAr/6nTuhVcxXT4Wn0JIPXJsXW110SC06wBEdrluWLn6K8q/4CBV7gZbTkaJH8olfcOY+13z6FlmPvY5e22xIZTSIBSrmfdYtj41lRa5YDBCbLv3MA/yE7nRQMK8Y/M8IOhnzp92q8enYrhyeV3p/eYnRkk9Oyrp9hHNonDQ45FkDBQMZvrZW3RbQASZAEu2+Qiqg6YG3p06rqNVZcPgANRd82CxMqTkJhWCbE0oy2aSoTc1DNbnFivkdx0gDaXscogMhdjTEMgDJtlBlUhhJEsHZkaLFQVGJIAQZ6bDRYzB9G1z58K1wsdgoMdi5/a0TzSMS3zj3hBc/b13hM/5ZDBgC+/JCQ6yKkbrdEgNtzjs6IgVObS/Awpyf9oEsiumw+NiK/HihNT0yaWJfkxk5j0F0E0v55UH8yLhgI7q5+4Ve+K55CB2hfZqnUwcbPNCvBdaLUBfuZizwTQDakpFqm+Ail7GO/vjKh0Cly/jlq6P4kG3bysXGi7dUHa/avi2PrvJmWV0UwsI2+cJ20VT74g+NPOtov6qn/W+7knEutO3n7ZQdfMOjr+jrguO40E9ffVfFG6aK3f4p0vO4UhxIKuyRN9e0+6KvGbmnhYTi86EKOdvVxKTUJsH/4qsSPeKVqExGFh1kuoauuDRHuOPnDQWyli+dsc4i73wK35dPj5ltqm2Z0qN77g++ySF4+uSckktsgav0BbjzkwAoymFtKr2pYfNh4/IlIO99N2NaKsfMwbbpzRr9TJGQao2LinYN1VaNb/KvQPHgV7NyR7/ZRPhtH/l3rSKjrvGDjPsMvRPBXPB8UD91dO1+S4fYq3ZcY34osRV7yQ9v4e3wIpC3Qslp2UGG5d5xSXlqTwXd8mmbFVPPdQrnumP2WMRfNkpi+4AOfcY+cwC6wP6xnb5Dn2hOek0UjbU53cBobbKqTPOivtgH0euh69Ou1wpeZOaOBeszuSc49wfcOj0WaDNWqUeb0u8Nj9dmXs0SsyR8tE2KCPQDOgdq6crb+PAarNoFe83tWAii+Omvjuqn13/iFsf8EvMGgrrk0LEURNtMRi6FtlPzU6cvwPUt2cN0xyRZ1WmD67xAT7JqaorLX80haHmHx+ZozvhW7SdtEOrEiwz92Nq66I03hTVJY7Vt1SuE6sazw0RGeeVBJ/gMAL+CyKRyMA3uQKHqnO/2gHPgZHbc6QKNiNISPqPrvolL2xfGbjORS55ZlvVTuAppQAb7npiSpY3omLQ6+mLB5BdgUZbJpW3zVhjybcfxUixtbR1ZBKMfevuQPcXCCQD4Vqdw7DPQWjlkS7VFK2bjSAhRTAssGMjIyI5qLogIOTee3AD9FFW8FC7AWkCVY5+k2GKx5WE+bT2ln1eNMhEDtpYTBDmLeVzRSy0bPnmwlUKcueA3rU6u5nPi02bMefvKhui/ivOAbPrlxZY8QJauOKMdNrK2l0AcW+QR1hiQQV8oYgvoxdbFBD194QNBjpOvCxsF0RB0/Cn0y3f9pOf8m6+n2p5uRKnzYXqHQvYZN8eGADX2GWEU4bUOPqY0ahHSpuhh+9U2HxttBxvlmwuRfy+GGOgvuSUf2MMS9tHzyVj26K/tUXMhl7yh5TSPvGHKW0z8pok/81HxuDC+yp9rjz38bA7st/1bNn6m+qHj37kxX/SKbzqXVKBjy6dJ7NC/0GeLbPpB/Mi13an9Ea9cjHKzNlxEGkv4jEfy6lAKmAsi2K5wxr7mmPHS7c2PXYnWBT7TJPMVPuMeuzB88bZtSJIxHpnG3V8upjakNjFir0vNSUrWOOQUj+dtzSEXjR+bb9+JU20+88pmU3iAqPZ5p1pClnP+/Aj0/OXh/joG7JQN4djp9RW8N7XESO34VPe9eevaAyWVxYXQ/dxdgCcKscNkTlmi2o5TZMn1hoZ8TuQ7Gxu1EDBkduKE3PWaCdV+bIuOMC/oXJJlmmrnjo24PQSwRz+8dtLKE6KeduAHPB4G8ZxR8cdc6el1ZCzolzya9J+i8feGQLiIkmEuWoRm9GhAIgbVGVfsgXNbIzlyLq3MOS5l03mbi3cykiNoUUyfsdVvL3pjo2ta3pYS32OVfAZHHlV4mCGGyCSPZg6TpcmwsrI6LC2tqCzZZq6RVw7Pu9FRAMp1OpH30YiHQXd4ESIoBQdvnwNtPwS9HZQsqJuS8S8mC/e7DEIvM+e8ORHdcQ2Onj4ZjHiQkVWNHDbV1LBYPo8SrUmBLKnxb+OIm7fJoPPMREvq0ARkE765oY25NaI8ZOaEhgzy6oxjwOdUU7aZLJwg8usFlxNRNYEvMnVkTye63/eWLhfSDGbbyQPIyR1V8/AnktNoFmOE7SpQkDEmUguqht45cj6wZ73I+IGMtWkJKzm3FWMWTtrFcxDBeQBjLXkv8pLPq1jh2CAvVciT/ciuXwmjY30VP+kfiAp+eap2Kdn4MZbavGlxn1XrwDO2MIR88WYf5IaH+daJH0Xuvjt/0mOhGfVVI89Jn4umTn67LBviCjHd+fMzD2jth1zCGS+y8Lgw+YPIueuzK5zPJ7Ep4psXecvhss1K+yUc47m4JXczcuTd41BtHvimPyhXPNPSsrzIKnn3HXps2VeNa/RVKidTm+UbmzaNTfoQXd+54u5L2SSe9KH7WX5GWvAxF8xT8uSasRJfdH8wWbUXZ3lgNelUJwbiSUyeN2yi2RB3zlT3RsH9tqxo8u04K7beYLif7j91+Ni2HyHwOGLHF0j6gX3iHWt8geNb+t3Gh/vEXZl6O7HmZ/djHGci0QLskHVhsXtTeUHBCzte6O7oPBVu3fTNj1k79p0lw+qjncgbV82LVl8CoDke9MJDpPlZtlicykyL6OD8ojMD9ttge6HlfJFN2qBuC0o/4zzti9dbZM0VIjrzofvJmhrcyjba88W4ncgG41d2ER7FVWzXhTa6oV8eY7QgBn/2C7v49uFnfIJhSPJ+0dZ5tt3woJHGKFn000HyjsdCXVcf85QtzhdVOnhzREPgz2eKwz4hH2ER0Qrp1dh2nZwmCHMNitA1myRi9R1Gj5ts6nopXCfOlQPvnjwnnD598pUnjh9709Grji4cPHhweOpT5/wXEP4xJXUgHaNDPqZTDkSVg6euwWQzYnkRg5g+QvPdvySpwbZVMpBTGk/AbpQEdFDDoydocSMWHrjDVOFPCBkSy3kAizFjt8EsNmbFHCe82tQZJiYV5xH1VBu8zi3rl/kCMZAteQYRvieOSEQ32lNh4CPZIOnukHBy36nLzttBx2f5iGxVHUyNnWkqrji4YyFmQgq1rFCfRMHDV0HgslciIxSeyU8Bz7i4Dju6ZcsPt4vutivzDFLEhosJMGlktLIAlfRUJTJqw8Zm17M0i4GYnrFOG12IGiEPruyTHlDhGbPMihQdna9u6jA2wEPLpkhP8caMlBxHKLyNyilGi3ZJRU8P8pC2DdlW5utlxfE2bmXri5CFddSf4rmopu6LDpFy4SeS5AabRXefoSmomAgvSMVADY2Y9cR20yCotmyqkqHdBZIepqGLXPNaAf60H4GuA86lTyBHLrbkbRebKdFR6QniAh2Inl982QdlHAwXxwMKqO55m01KxVdVNJGn0FINVW0eriH5AHRbUnSDEvJUxBGW5SlRUJs8YlftVciBqYKEisVndWYgJgWzfM1Pjzu2aF+qa/fQ5SehuFcjePNvWo3DyBSiBqoZG0zIl+T9rTbaxbeoqyA5L4VWbbChql3RoMSvX793Udt5sv1WbJjF02qKcXyiU76re8bHwthbBJkqCcOHnmo01RofodR5w4OaHaMUOC+8YZ6Zx37R0Th3ahtX8caaGj3mpfHaqJMTb7ynLyS0o5KONte2WRt52v7sIXK8yEjtO8V8fq/eLo79+NivO8q2Idru7sXh+NGV4Y4vedmwsrwm/jCsrR0Yzp8/Pzz19DN/+IEP3vsbIl0ReOieC1575+1vfNltt/zSDTfcsHDi+PHhwY8/MvyLX/xd7dj4qrkzL2CDoyGXJX94TzW4DWvEsvkIHyKTwwtBJHxhxxQD0XZGHpg2VaGH5lrybdMTx08aiYlBVqtgys+EuBRMwxZ8UCgYxsAoXtaYPKIxQfHhiSrQiyoNioZZbXazfueG+eATvISqsqkyBzjuERASRaTEUhQRMGWCJzrMIlAVNJpcyU5tHjn5eQvSdmlbhp7HO8WfQTKuo4TsD4DYMNLIkZotRzipAtXnHjMA1B9odxzyXPF4YYJXE6dteIHEjp88VNftTHKfWHTwCVJ4AZjV08RAoOKx/5l2BKYKmWPEqIZYzlOzwwrDBNUeEwE8TQrHJ6iox/YINCXLoutUCW9fjJmjA0f2klyWULU9z1XDwoVx8mh/1hbM6l8GIplKjRjzpVVtEKaqdlDgFzIR8jEXJKB01PYH/ZUYdBlbzmF4sD0fO84Ebrr5JW9bpjr7cE0BbE+0cWOAnmjkng5EGlbnR5TCMc3vjCCT86Ly6E5Jv+T4AGQW/rLRPnnIb+YvPL69mTmITWp8dJsPT8qEajWg0sD+0pKuD9w1CS0xilVx0GcuAB5P43mRY7oezJ3Avr+6jk1MwLchPSf8/44Q02pgvVGtcQGwiyw/ALu8vDTsbHPxQQZ5zJaccusXYWpzd5+/38Eu0VpGT/Li9Ryf1uNCKTvm0SKW5KR1LCUZHrwos9fy6b8ikASyHRN34i5u5a5cLOpRfWhZCs2ME23h5uM7ffCYEZuBeJGRrPINnwXEsUmRueBzVQT0iZ9/5wZY05ZXVvxrxMTo/kuQudMx8XMk5JfcYhTLjlnArwwjn898ZRwYH+dIj7bpdbIWGsfCbJSei1iex/SHeUoeyRdjJvu+g6mm+wXUOeIWstU3+MTA/2cxF9bXt0L3KIcPgco6eox9rklP5mlnfhIL8U38FXHedlpWPOiaK15/NMayzi0/A9M3a/j15wPD1cevlh+tKerHkauOD0888fjw0Y8+8L/+7C/88veX4GcERffc8Lqv+NJvftltN/3ydddft3j10WPsooYP/vFDGpQsBHSGRcfJ9qMMkgl3JZ2lzkAJI0Ei5aInhCcDCVMHTlq0qLOYIGauIX5qoETngua1QEozYmnwRKb8I0fdibWYlVUcFwKmBreeCdNaZRwkxUiLMY0d4mbiGjXYu9qWx67zBT1CtDMZMnExloU+OkGSL/cVTWxJ3vlH17aSK80nFC1T2mnP2Kw1zyfGrI/GUyEkq+5jwOTxIL47Hh1glgUdVpqKs1iGESkg9+VnjKdtw2uaa7U52kebKrr4mV86AUvWfiueXtjaHvn02OhhjnSp/S041bkGxR8APltj017UZiz8qgnbwkfZ4kND3g5ZsCAJpeVvlOjJ5RIx/Bs0ZlkwYHsmWc9Ks7TGW1b6vCUBy6ZKJ/wiEoJjsobx5I8LADQkkTcyQs4dYMZw2Sa/43pQ4+mcWySxzsboOY2Nsl/WfPBbgI4Pe7Hfch4/C6aCDD/2wJPfHDjf0zdT6N8YQ845x0U7ZEHGEmL4qXm03wbTCrp/lhz9YWSqjwwcu6oDubJYmeqYLN+xar1t214fLD/Db39hCKnzidI8seg/bc8r64aHpo9tzzHJHz50MbMNzNY5dAmUfY6xy7PsoH8ZDb+OQWNMbRkerEfqW/tAb7Z/43qnApijQ5r4YW62rklQ3Qbalo/g+C1aAH8YC40Ve4zZK0niGf1bt/mJCw4vdt2nGdutczlYZnSJN84L6KUz8iLbdtr+5XahedNTbTYiLRN5sOhSQmjpaW5n7foagLzw9ptrFriIVi+fInBe5a5Q5NyHkdc+UrK+cU6GxDmIv8lCNsOch2TVa6v6ctXRq4cnn3xy+NOP3P/3//nbf+l/kNYVQYfwrPCffMVrvvnWW0//8vXa6Jw6cUo76ezwnKAC7gSwY+1IMehFApzA9UhCEYZMO8G7wyqwLNyAjJqjn86Cd/Gh96KGUdoUJ6baJIz/4GB4enODmVk3tlnyTOS+VdrQi0LkApFN3xqm/sFrYpTt5o8738sg9melI08LnlEB+Cir/riWvT7xPaGg2ZKOs67gc/YIsOdNj+3GB3wWs3FcxjPNKo5n6rvGr9pA87tuHMCUWm5Dsd6MvcthVreBvM3SLOM6CyuWYldPVaNttY1V00j5TkEkc6ZF3H/V2HFOcYRd61kkJ6cKLAM4opCLyrFjHmvvESSYHZRmHH1VU+3Yl28WD4tN89D96TpkYsZW7MNjjkGwVNEJbCbS6FYTndYF2h8XmtYZeT43ZDtN208V+7MXQM+fy6BtYq9L4hPzMnHb7FjQKR/UfhKEVYtWcoWMODy4tEZ7RcCE7Xb/63xBbHoBbpqIqIvgF2I0Z9YTe9ETEfp5Sf9kt/Wn550AFQejMbMjCrqZ6+izHpmFjmpXM7atVW0Emu68QNfDbfxbRnUnwNrBAFOZP2WvJaaSBZcRMucgcTFKvNDIT8vavyV0dBwAsXFuV1/sk3WSfiGPCINC/NhrG1M/4O5rcaBHk2Po3V3Ug6aBRMeS9RQ/FFPs2jbVl85lrmvWVPHZq8el1wjQcdwMse3+kRe1sIUmftNvSVnBzr0eseblbT98qm6DCtD+3ORQbbAEfwlAilT61zSPkR482US7hlm2cr2IJvYL89E3KawQWeTYFMK2j/KTTYolTe9rEBCLsZM4ooNN7PsjFxTTLeHxPXrs6uFjH/vY8OjDn/z7b/sXb//cbHS++nV3feN1153817s7e4u33fbiYXV11QMA0EcPWPWkk+bAYKp2p41P+bzHh0qSl45yuy7nhQQMZRSgijm82WZOrQwAdC+ykvFEpM2j7LG4OIRqW16HsXCi2g4Mak6q2HdVsbivbuvIYie93hhZx5M7sr4FijyG7Fxk4oi2SbGXqeMYnQs2JNpw7fIz3nxyng8DikexvPQTnPW86NpngVg58TJGVuCgNnY8dMgX3fkDNdCu8ShfGas8eLq4T8hp46Y68dBn+BYoH50z2pDghR1eo5YgPcJDNa0FBBnnxBu+iWXDVtymjx5nM7p/0GETq5imADl2ZaOSzyIttHLlPQnslkHBAmarigFuzfouhmXGSjUIfi3cqqNu+oYkMCKhi0//si+qvJSw9RUktmi4Rq4eXkQsm/6CQm9/2YyoYBN5RGlaVpTKA7z8BpXmgtre5AHIMv+RLTnHpuQzh5dXeNskMp7LssFteu4E+zyTPd5C8jc5JcPmwt8Ukd3MefnyOcXFIPZxxI/3GRSMLw7ypWNA/Fzs6DP9JKbk3p8hkqBtmR4p84lHtXVVdEg/3VZl08Lpr1rJAV6xEYH2l4thtS0RKSPgtomvrIOMU2JRNNT8J5H65Dvmysf58xecP+JuM+j7XLUtNBNNdS4t1xRAsYhkNuGJbI+SyTlFQSU6bSJzPzZ8NKPlMJY2EDuQ6vxR27FZVIcSbQ2kGd+2byC/M2Y9NtTI8EwVxO7ik7bpfSzBvh5EriVqXnssA+nPFFo6ZPoQfqIpfuuMlRDRGPeDB1fH/vt6Cav96tFzoximEQ8cC5kfOZ4Nnu+CEjFrfAELCXQc6IxtVOIv6yCHtmUCAgGzEreb4hm3TUfndrmvOrFOWwUjIlRz1WcpNNk0i3Ou9NpmK4Uz7X/HxNt7Z588M7z+9V89XHPtdf/zT/7UT/+gFa4AYvk54KvvvusNt952w68+8tjZyT0fuk+L1fZw+ODBYXWZr3hlgSEHBMvuk5x5EVDt/HAgSB6FW0eDDjabY8AXqqjPAHqlWQq2VQlzQtREypLY4MFCTdM0dFKsI8S/vYOiKBnQ3rjMQDonO7UIMhkxIqhQDLGSI4uTacibUv7qLMmExh56kVmaLA2nT984nDx5YnjggfuHj37sIesdOnhgWF7Oe7UG2WFT6NvKepBzPswFeFJrJrvGNnHWSQA4HpwmIOEZq+5Hx21AV+DF1EiNqyBVT0KOhQuwBdsF26ptVYTxpFFwrnlaQYiEnAlMli4YOBAvtWhYpmzBKyGbptYjC2h3H2krtUDQVgTAVXyh4QEusm2WWPffRHG5MHMB2tzq9+oXhuNHjziPxJZYZcf6qaGZLrAV87NBg8LRcUFHCHAb+zMXdIFVisYwxRai2O9xFY05AdraYuQCUnQdiNet6mP1lEzogA3Nt5r7fgjn5yb87QqVbGT4HIBwvv5unHEIb3pBy7h1v/FPPriwswla0brCV0n5bAl/t7AET+1sIJGVvmxRc85whtsKT4w5/mn/HG93RhBusJ4j4NTIeTkwiDbyEyefSaFNn1KS45xrTOFI5ygwwsGB0YgPz3/sqB8YoE/QS2ZpaXm49pprXd/34fuGZ86dM/3QoQPDAb3QrA44f66rdC7cdmDhBtV8LfvTn09QO44N+TyhEefbF9CoWAzAFmip2C4wzRQHfApDFrIOXmdAzU5MCGTehc4x600rGkOhFElVPPpcrDYIRwNIyeKn0DrKPvNKfTNPNni0TSKBZmkRkANCwt/Ukud3yXYMfP6ETTv/FO63bSSzWJ9LQb/NMN/9IplGE7FRzVgTrkY2zbTg6QFRzURM/9AoRSiy45xizzbBVXmuFk14mbQd26BdpgySo3/JQIFoqFumcGxSE1YD5x52idxTqHiMbWXB8QCsTVknkVOMvt5Wr8gRypLdUV539naGjc3N4fprrhm+5mterxdSq9/8j/+Pn/7XNnQFgOXnhDvvvHP59MmD/+bUiZNv2NjaHS5e3JLD3WHZg5eBIDhC49VZ+qEW8UnOi6488FfvJIUFwiAaJzqCdIavxbpTKk4IiwGDY2sSly4J7AHzoAkyycqtwE01zC8eSfeFgFdO5T/fxQfLqyZDGUGXD4Lh3LfoMCX6kjd34onGqy0WAr86FRdVLjks/FmMWQgxyYkkWcnZN7Z55d+BAkJZZLhVx6CzEPJBt61tPqUumR585wZhNkY5WbFHTJx43FHI4luTt0F6/YFIbJAz25U6sbn/k9D45gcMbGCXSUbcbqt4yMpmPjOAdC4acLAlMdPJA233CWcC82sBcZzYlzCfa9ohDtlAHjn6ZFw1F8/cXrXDGj9yYEvDthYXLzDOw5I3h94QEjfjQbwRts8oqhYdkxSgRAQQKifo6kF/+C80L4ySI6d8oFQGrcG8he7Ya4HCl++GqM3GCHBfsCF7zinyKv5xQMXPecC5k/mVcfPXxkEcVuJC1ucK5wUsDiMEH+OnXwvMDxYh0WiaKGAMaCuf5Du/1ttzvHQkSg4Azx/3k3nKxoZvVsQPdoiZ/DNG6EL0/Hcc5DHnDAzngIfHNjGhL+Hk0DTk6WN8AO63fGKG/uOGGNuHAbbstw6A79FG5R85cuBVvdoxkTGXgnFkw5YPZGpti7/w3bfayIC3jvsAUTgbNGyQR37KPhaR0cExRZY8sMDL27DLB4TVT9tXrL7zJWAdRhcb2cikFb/S8xxJDtg0gjNu6OMVnA0moU0/AEog9CHnYutnPsofuiiUnDzZFqRQVBg7gfWJWdB5NwjPuAqkJB9ix6fl5HO0rabsoRD5As9DkDIb+zbmOBDHbJ9bUBe0efZPAyi+HZ2PyrHUuDMtnkrWb8Us/VpLxefapo0Ljiq+5EUyu1bPXFXbc9KQnDD9EPRXo6VHVnIdoNpf2NvZXUU3/YztznfMLOwq5xcRYM5xXaRWUj0eisOC6HQ+zBbuHNDUAVl/U5oIOu8C+bF+AzrE7UjNWcxrUdNzcLtiVVt8tMKExvplWR0JyWLQZlyHT4zaPdB/mxBT9dRaqrKvamF/aXHh4cWlxXeubw4/8e53v/txS1whtN3nhVOnTh0+fvzI3erF9TolWLT3lDyfGZwfnK57/AhMxefLpWbBwsLyLucRXziDSMc1wa3XsKD1cJEfltE1AzuArPM7qNETLKuTGtTRPkDHJ4vcY5rCRHo7nhJT6mRvUp+P57hsvSXRTBJsqSwuar+4s723Mqy6rR0dJ8EusheHi2rH33ZiEGz6uLW1uDeZXNwd1kVZXNzb2tq4Y3Fh/xfVy6t9Muniu62LQQfNJOBV67GjR3UxWKkTpmaDagaDky2Lmk+Q9w2LS994fGVlezg0DBcuxA5APIV+GvQJ8FwA/3KZI0eGoV48lv4zwq4K4TJggSj0WWFlZYVz+jlhMnla+ldXaxbODmfPlv0ToaSqhmB5eXn/qaeeusT/tdf6aBxYPXt2/xHN1OGRtAfhbqp9i/Q/EepwQ9VGivjE6upz9u3AgQP7R44cEf9Dan1JiCNAG4YHHjgw6t85HoA7h/focfi+w89p/5prrtm//fbbn5MPvPWtb/10vigsL883J+Ywhzl8/sDa2vK3bW5u/wI/KecXF6rZ+HIHk+vC0vIyHxV5bGXt4Jc9+OCDj5baHP6McEUbnTl8ZnjJzTf8PV3g/zabGXbXfRvTX9dk46JXaFcd0QZHE5lXC76DJUg1bfO5HH811ztdv8r4te3t3Tc98sgj2k7NYQ5zmMMcXujwotPX//qFc+e+fl2vXk+cvFrXBt729l0Q3w3lrUu92L2wuLj8F//onnv+sNTm8GeE+Ubn/yfcdtttNx5aWfydyWTxJWxQNi5u+m0nNim80j6wdmA4efKkdurLA79YywbGt47Z2PBUze1VNjoUPguwU7/JYBlNfmptnH78ow8+9MNymR3RHOYwhznM4QUHp28+/fJDk8kfLCxMjj3+xBP+W5cj2uhwp5+3ebmzs7LCuw+LG8vLk6/9/T98z++V6hz+jHClGx3kuMDypqUv4r4If4GB+vWs+XhL1Ya3vKXfPtj/T1/3mh9T/XfIBe/D8vbr9s72sHnx4nDo4OHh+uuvx6g2NtrE8D4vAkol8uze/WAvw8/Cm6ZNkOT8QU/X/MO6eIrKGyEdtFF6y598+H78YudKx28Oc5jDHObw5wy6xOy/4iW3ft/S8uJPsJnZ3toanjzzlN+uOqqNDr/8u7a6OqyurbHR2ZqsLL3h3e/+v35HquOHa7gKFPpFB733qEu19yRVPy8814VypJelhbfoAn/vvfdeIv/4448/l/4LHs6fP/+sfXvPe96z/fq/8FXfpG34z2v3fYgNCRsYPqh3/sL6cPjQVcOtt96mDcr+sLG54Q9rksEeHMsL77nqD23LE5scfl0TOm97YXNLbX/9VhsfyzIa6ArX8R27e8P3v/GNb3z4d3/3d6efMJvDHOYwhzl83sKnnnr83y1Nll7HxxhWVpaGc8+c9/rPp3XX1vgJF9FXV/jg+u5kMvkrv/Xb//adfDEI3cOHn/szfl/owGcYCzXweca3vvWtvipedrH+tBxdwtdFVtfihUGbmgU2Nb2Rebku+k/deuvCuXPnFq7d2Fi4cOqU6Zubm5fZf2HBxYsXPy3+6Udap3Dx2LGF48ePX3z0wQdvvbi9/q+UqVf6a7S8DcXnaSRz8tS1w0033OwJy7fMuBtD4e/la09jXhdNYNf+rxABGyAK0DLb29zRwY94bHhEy5Bl07SwuLi+tDC5+8DRox+R3NLq83yQdg5zmMMc5vDnB+fuvHNr7d+9+ysvbu/85u7e3gGuAQfWVoYL59eHjXV/Acaf5Vz0Z3TEW1nlm13f8V3/zff8wq/8yq+sDY89Zjs5Br6Y1vy1tTX39dATT+w/Vl8MOf7AA/v31ebPX+Z4xzv23+qtjK+RY25mL/TgC29605u8wXn5y1++8NRTT/FnnotnzpxZFEx0AV9QYhcP7ewsbB04YF1dzF0f8eHI2P58Bm3YEu8s8LUjwfb29hi/Ng+8Vbe7vLW1/PgzT/7jg2tr30IC2eT47otSdtNNNw833HizP1fD1xCtN7PJ0WbKm6HevHiDwp2dve3ze3u7H9m4sPHEuQvrtx49fOimI0cOrzAKbG74Fer87wxfB+Vtsbzd5a8yCpZ1Qmxv7z5w4Koj/9mpU6c2djRW0PniFO/3zmEOc5jDHD4/gHVZa/TW6sL2D//1b/trP/Qf3vNHw3vf/36+ycmHjofHHj1juVXu6CzwbdxFb3p07fiRV77qS/+RrskHLCDgm6f9FdkvtPV+aWkpm5OZ/gFNX9nY2L8gXNfVPfV7b2NjY+/EiRN7jz322P5NN920d9999+2z4XmHNjwS7zJudKjHTY4EF3VBn6w9/fTik9pmAro4T5Rg3iKhuagL/eLKysoCmwEMUK+BvBBgLZHurq93/wP8IFcBGxRt6rbOPfXE39jb3X6L9jcTfiuIjc7q6oHhphffMpy+7kZlMRsPb3S46yL+lnR524kNCpsV6LwVtbe3c6+2SD++vTv5nb0Le0roDt8hHJTM/YPHj28N6+vDx8+cWdtaf+ZG7eTvOnjo4GtXV5bvniwuXbuwNFnWRmdvc1MjvL//kLZL//TIsbV/s7+/uiuG+zHha+HVt2FzM/Uc5jCHOczhzxe8Lm/qxelk/8IzT929fnHn/utPHf2f9vd3vp4PIG9ubA6f+Pij3tysLPONKzY6i7q+LP6TW2948Y+d391d0lV9YfFA/XwFP4Fy8OD+F+o6/ykVMqa9hvs72dra3xK+vLOzt5ufL9nVHoRPrWrrsbt7UmXz6NE97VN2tYfZu3yzM250eLuKz3qwyeEujvQmutgv7T/99GR3f39p98CBpb29vSU2PJKfTHZ2Fne04RFxYVhZsRHxL904vIBguT7Yy+/orA6rF89eePTLdzc3f1L9PaVk89sww6FDh4cbbrxlOHbshDcu/ldWFT4wvLO7PWxsssHZ8h2Z7CP3NbG3PraxtfkT58+vvxuK87flX+v5jKDJvr+9sLCv7O7uLZH+vQVtmha1u2WDuZisJ2bZzQkwhznMYQ5z+LwFXZwXdE3Rkr60sLyw9ZOTpeH1/H7Ow594lLv0/iFIftCQa8j+7vDrJ0+e8n869VWDdZ/rQlpfuMD1r6+VO8KXdnf3dnUdVHNXvB02OZONjZ3JwsLOwtGju6urq9qSTHbX19f32Oy8/vWv3+svDvHWjK6R+VxOb3RE8x2cra2tpYPaSW5uby/vra15oyMl8+SIzZAvugRCQBq5F+xGB1heXt7d2Xjm8KOffOQfLq+u3M3P0F/c3BoOHjw0vPrVrxmOHT8x7OmxtLg8LE+WfceGD+DwdfGNjfVhW5sdcqkN4sPbWxf/4Zknn/y1jZ2dfSUuPyV9BeDB/SyACVDoHOYwhznM4QUA3CDglev+sLy6emDnnx4+tPpl3Pn/2IMPa6Ojl9p6Ya1rKx+TeM9kceW/XtFFXC+ufX39YljzF3XdLHR8wU9Nzla0wbmozc5Svr2zu7a8vL0+meysrKx486NrsO/q9EZHkLesMHYld3TY4Eh0snDx4mRxMlncW15msBZ8V+cygF7o5x/UHajLYOvpM4/+t2trK/8dbzd96lPPDFefODF8+Z13DYcPTn8hmB8D9G9ZKxX+MLImJ3/fcPHixic2tzf+tz/96IPv4n1DbZo+4+bms93UfFZwhXeNPpfwH7U/c5jDHObwAoTnuwHgC/fi3tWHDq780uEjB2945NHHh0c++RgfmxgOrK6xqD60snzwmyZra5vPdU2d3RR8oQHXFHV8QZu+PT7isbe7u7e/usqHYX1XZzh/fvcK7uh8+md0HnjggcVbb73VH0L+5Cc/Kb3JhA8gs8mhaPPDXRw2QgsrKk7+gQP+jE5MvXBAYQ+TyeGLF5564nUL+zs/c3594/hTT58bbrn5luFVr/6yYWV1/PyXssNXxPlPEX6ee4kBGC6cO/fA+fVz/+DD99//qzvnzu2tHju2dKXvmfrzNJ8j2Kh6DnOYwxzm8MKAvrrsLC9vH17ee/WBwwd+eXlp8fAf//H9ep2646+Y7w+LZw8dOPKXlhcWHue6i/wXy3qvrcd4jWTDs7W1tQ9tdWdnb2d11Z/P6cLNhdOnT3uToz3MvvYwe8/2GR1g3Oz0B5L9dfJrr13gW1cHDhxY1CZn4ciRIwvnz5/3N6+Go0etyLexjLyAgNtbw3DhwFOPn/3nm5sXv3b9wubwyttvH17+ilcqEXwQLJsZ38HxH6gta+Kt8rbUfc88ff7v/cF/+P1f1cTbP3z48BW/LTWHOcxhDnOYw+Xw4aefvnj3i65546HDy287e/bs5E/v/7jv6ixMJucXh4Wvv+ZFL/4A77CU+BcVrKyseMNz4cIF17rm7mlvsq/87M9+64qvmz/bB5HRuWSDop2Rrv/T39GBxh0eau7ysPGR4YWbb74Zpy+4zU3DE088sf3mv/oXX/XhD3/k/3744ScPv+iGFw+nTl3HV/n8p2p8wDj/NZI/V9vd3b1nd3f/7/7AD/7Ar91+++3c8fpznXD9ewJzmMMc5jCHFz7wm3TvfOedm9/zXR/5scnqwo88+eRTAz+Kf/z4qZ1bXnzzt/zg//jWd77xjW+cfi34ixT4DZ2Pqe4/WObuDXTu4FDXjwhqK/Pcv6MzC5fT/cvIwOW/jvxCg0rE3g9873f/4kMf/+Sb+XT7K195h3aJV2ljs8SvUar27xf8v9u7Oz/6w3/nh9+F3pve9Kb+c/U5zGEOc5jDHD6n8I53vGPve7/rW685v73+/zzzzOYt/GDsddecHrZ29/6Xn/nZX/hb82vQFLiOU+taTnX5C/9PuxHw2W5askXKbskEoGkvFGCn993f8eYfeeb8xmv39ofHXvqSlz5y+NCRj4t+78ce3nv/T/3UW/1P4dzhssIc5jCHOcxhDv+Roe9CfOsbv+Gblydrrzt85Ohj11x98pd+9Md//GELfLGB9hmzF2Hu1MzQrnDTMQz/H6VyhNu8gkx1AAAAAElFTkSuQmCC"/>
          <p:cNvSpPr>
            <a:spLocks noChangeAspect="1" noChangeArrowheads="1"/>
          </p:cNvSpPr>
          <p:nvPr/>
        </p:nvSpPr>
        <p:spPr bwMode="auto">
          <a:xfrm>
            <a:off x="2190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9156" name="AutoShape 4" descr="data:image/png;base64,%20iVBORw0KGgoAAAANSUhEUgAAAjoAAAFgCAYAAAHFsuNaAAAAAXNSR0IArs4c6QAAAARnQU1BAACxjwv8YQUAAAAJcEhZcwAADsMAAA7DAcdvqGQAAP+lSURBVHhe7P0HtGVVle+Pz3viPTfWrQAVCEWRM4ikIgkKCooKSFJUgthGzAFMGLDb1OacFcUsihlEguSkkjNVUFBUvnXDyef8vp/v2ucWtna/fv/x3hj/HuOtqn333ivONed3zjXX2mvv0xcKzz/68G9VBsovybcjCqW+Zl8u3y7k+7q5Ur7ZjVwn19dtlysDrcZ0vdsXhVY3uq1qoxb5Qq5ZLhWabcVELt/K9UWzrxORz+da9Vq9SeXdXF+r1Wo0c7li5HO5Vq6Ya7abrej2FVrtTqPZUZu6aalMs0/VlEvFZrev22oqXgVFS7Q6bd10+5rRUclOR5fRyqve6Mt1Jyam2rm+Qqe/VOq0up1WX6fTzRVy+ttWnnx0qLutELnoy/e1cirXaNBotPTfF81Gu9XXp/oiT5vEtX71u8uuJM0M+uB73tR99rGnxstOfFlUm8WoKmtNlbTaucj19UWuUBTjuM6JuFy01SsxMfp0rUajq4pzOXiUi4HB/hgcHBTzaL4b09W68qvnBLWWI6PqdMviiAjTpW98TU7OhUIORqtb+eh2u+JNJ9qtVjR1tNWHLoxS5m63rTRfOF9X+WBopyO6Y1NaRzS3ldYnWioDlcjTLx1itFpWX2v1aDXqap3ynVi14S7zxn/e/fbXdS/52Z+i1szFdKsYzU4uJNuo6+iqP/3lshiRMQupqExLeeispCVm6VCaOBTl/kIMjQxEQXG1RisaOmAIzBTFMwwiuwqasQ5E0ONEkuJFvNqEfCEqOqqm2WyoozALBokZENJtOa4rRhAHE5TBzCKDoUgZMbRPcWCpUimLMRKqihfVjgpHY3JKxZpuXiiK1RtuNyF5/izdb+/z77jjsZAGCXf5qDdUMQ0q9+mnHRs333pflMWkV73ihZErj4rT43HAAUtj+fIH4vx3vyqWHrB3XH/r3WJWwcgSyKMtPYDWPsXli0Wncc6XStkZVJZ8EMd5yY5LYmqq5utcVkaSibHZs6MyWNExGAMDOgaHY3BoQHQ2Y/bcuSluZFjnSgwMV4RgpQ8ORLHUH8Ojuh4YysoNxJCuS6q/3Vb/JaCChNCViegIDJageg1vp2or3w9vzKW3v+Hs7ve+d11UG0pWB1vABnCX+2Fu9BWFDDEoVxA/SVdcLqeK+tTJIujRUUAVUTVQhfrpACy6z7sciBAeVL4PWJNPZ9QSVUP1/3rx52KfE14Xxx26e2yxZLv43iXXxJpVa2Lv7efHI4+vjqKY9ryD94g5my+Mz3zzkli/bjy2336bOPTpO8aPfvHHmD9WiZOOf1586Rs/icmpttSxGdtvOSc2n90ff7rq1jjnVSfHqlUr48c/vzmeWLk68mJEq16PoUop6tWNccjhO8aN1y4zklatv9W88Z+3nnNW96vfukGSR32wA7Il5Yo63y8kqBYZ2CFJY6PgjCrRYVQOJKAaeZiUp+Mwo+BOw4gcTEONioozM1SV7BkMyjt/YpRtD5RIFayq+m8VsWp0Y2RkkIhke3SWtkSn0Yh1azbGyKxBCRGVU5xUy+rX0o3y1arNKFC3OtxRHLYFG9VVP1auXBd9EnTeBRtCEu2rf+JAS4PI2o23bGLQm193VvcL37xRnaHDudh8bMxqNlBEHcrRzpdkm1piWDHqIiInRMEEM0LW2IzwuRdP5/Mqm+LNQN/rWjaLdJBm5oAq/umaTkFRHzZHjOEeI2sbI67QQTqKsYYRbTotpnWEFNsfVEXxPmCm8juvOp7UCANPXQ1Ml/KpnPIiiHwf6kP5pstMTCUGoUsyuOAmMUeijY3T9ZgzMBA7zBqLzYZmCYLDUekfinIR/dUIkBcKQILOtiFCmu0ItkUMLUgdC+VSFPsrUazo6B+Ikuor6+Bcoq6hQV/3Dw1H//BQVIbTuX9IbciGVIZHlWfU6eVBxVVURnaE+lIdqlcmoFihbR20CQ2ybXnR1rNzFlxeg0xO9hGaJcRz33yi/BngXFafi9aYdrsgUMhPEb8a2Kcs+OrVZ5/W/dZFd+kGFJSkXv2xuQjcanR2DFbmxDqNWOPiflVSactdqHWrIedIBEjyYhKo6JOb4mFZDbdQUXUuL6Rho+wmSEIlX4MoEds/nMQjW5UXAqdXrZAARZ2G3NAQPbhgG3AlaWrkEoqq6zZEu8YollDUJya11RuQ0mo2o9iuxl6zHpE5EzSkNpc/srXTu6idzqhNR8hwffLuuLY6Kp5RS66V1Ra01mSXuu0bzRv/OeuMU7sX/fhBdVKEq8MDks5cIWdEx7zRhersgphUI+ur4zHZGo+a/nWlwDJZUpVC3H35x1RxO65/xpGx13e+GZ25s+PIV39RUi2IQfn49edeGwNSMfl97iAEnfrRn0ZZ0i9KyuvXrI61V3w7djioG/ddA0l9sWDJjtG/5zGJITqqd2wwtS2pyGU/ek08+9QvxfSwBCVmteqt+Pn+XxUSxDhpgTVVzH/GT16ojia/qa0RL6meVMjMkvopDhXrtOWroa5tqZloq0uD2t0bzBurWEFoSLyS7UD1dZ6Q/zIpTk+1CkLLiBgnFegfsXoUZJtyHAX5E4I1Df/LJ58fP33+2TG+9sVqTMNnfzlKMvSomQbr2HDHL2P8Z+eaOfZFhgetPgWpDGrRrNXirHfsFv/2i12iUZ22sS+jchra+6ViJk+0wZznvPiLvilVBtQ+bWi0Fa34xl05t4vOudP3+RIaITXzgIGqCQBSqb5cSfWV1CepmAYgzAuDSR6AwGDl6wUzCAMo5XSi8C897EoP1V47r6G/ExsmN8p5lGHDa5Y69Ik5fTLcdCKvayTUJwfxyluWq3NTcjDr6rSYhx2SunYk0g23/j765GVP/uD10R5/RHZEdke+DGdGwKrKvfqQq0Qo11UzHuYUZXewXTAHhBA+9YHjfS5hj+T05dRWS3QuevNDseiN9ylFA4t8OmwRQuzTkRO9fTBD/ctxePTkUL+JV7uKdPuMF73gS4bbrgxTGmI10IkY8UhxERsbkzHVnIyJplSrOy0haRSTnYExMIHGWoLxv7/8wth5n8uik9886rVJpZeNHnypjmzC3OP/LZqLnx25/lJMxuxkaMWAspw3bFetXov9ThiI0/f9fdR1DUphQFkOIoYZBFmACm987890KwYwOECHDDQMevD9W+nYOh48f2upXcdMYcTMy66CGuaD0OvRM2MKfWaEBSAYa00EjaZeALhx1umnyAatMNQ1Q02V5iFMalWWpDWqoDLtnJijOVm+pIplW0wwxlpIevMpu3ueVJeh+/Nt98XKmC91BEF4yoU4YhupKvZH6tXQ8PtIeZHtT0cEYrxv/8V3JV0RJ2JxHXZ49smaN3U0vZBI5OWuuOMv0ZquxsLNhmPZo+tidKsdpJbVaNblENZasXGdHMnJx5h4errR6d9C5ZK9adU5Y2sausYe6RDK8Zfamr5wdLiXlng6IyNdr19l3iQGvfzk7g9++rgdOnFAzEF3k36XGEr7B8UguQFiRlGQLg8zvBalWmk6wqiEAuy8zVDsvMviuOzGx1RGNkgMos7yQDkO2W1OrJ1uxfy5o/GXR6fsS+EsllVvW547c7p9FkgFZfvuX6dRBz8Ga6vONhhV1JnFY3nZxb546MHHpcZdMUcdrrVjwbyRmDNSjjVPPBEbp3IxMjYU48seivvVTmIOTNYho9yCIUJXR6OZTYMGFwTRbtSUJsbUpjxa1htX/j2DfnTxSvtA+AV5oFmsiGikL4ZUBu0/FMoarnWUh/A7xLA0TptBeNfEoRoF2aOCUFbyKKUzSBIjUAUYR96y4gowVurFsMwqAcEEme3M5XDchDqhEueN0QpU1OUhY9SbdF4MrVeZiWtiPC0GqKPEGSUMCMrfEmNAUFv5ucY1aLfqkcP0Sght1d9t1oywhlBZm56OWi0xKFO2nEaoUppvYawU7PpDrv57hqyKunSEwaKhSgVVG3c6I2R56sEogcrpoJ48Rk9MQOcxitiagoTABNGes4ZMZv1mjur1ocCqgbFJFrVvg735ohjYYssY2nqbGNthuyjL2+/N62a8cvKbZh1Zz6jTcdSdJRH65KNgSlKTJEAHGAEkGSEKzn7W6ad2f/WHDeqMhr1sNt+VEcPQJiMoY6uOomYeuWQ7sCt2BIWwohhbW70iSho1hvL9EQtmRWXuPKmnUKMynHd8+NaoqGGZm1gxf+to7rh7ZoNwM3Ix9csH7fITkROlpeO2to3Dwfvkc3eFzH8IL/nG9TH52AqNnI0Y23LnyFdmZ4zoxt2/+7FRgxOZkIPdSYjr2Da1rTB2FHUvPdagJFTJ0axNbYj1G5+KIMHC1lwH0iiJcOZDPa6LajEY4rlWdHYmkZFg6O6R2Oyucpxz7CFx+MFz4nk/X2cUJBQV4tTrL4ldN9RjiY7Fk93Y7Te/02iHQyejr3yP3Pq3KDwhZq4sxic/rZFutYRx54RHP48w/0mYtc1W6UI0tnOjMS0bNy2DXa22Y/tnnZLSkICDzlYL9QMYqT+oGnF0rSz3ZZZm9UMCwpDNRwpmkCeG5kTSfZYVgK4DOtUnRFnLkor5D2fnjjjuFYfFyMDesaKzLqYmp+OvfeOqWPZLLmKxW44Vq9bIXlTjhG+eHy/88nmx6iF57WIOzaJM2Iq6OjY12Yxzjr9UI4g8PgmKNtyeG5MvpTI/vK4W1y5XOjFS8R49Y6PF+Mlrt7FRH6hobsUElsSsG65DQoc3vTIt7JvsTk79G5RdpCw2z81lwQxiKSKVkU0Q7oalPnPknQ6xzOoWkDazYOWR1cc+2P7YiHbj4j9pHiVX4MwXPSsu/swfY3H+sCh0pYYy+LI8GhgrEmQ+vrLPsVFbV1VZyovYjFCGWZhSlxq86KyddNZsTgTn6JBhCw19MaDpTVk0Ld2qEP9+IzN4BJfVJf/s/slWfO2MxaaPUYuemm5dOejaKwPuixtXPpU1Y9Qvne0LPiWYQcSx2F6WszQqAipiUkUqMCpVGysnzqpON8w5NaxKaUjnJUfsGD+69Yh415s/EX/4zA/jacXdVbHsV0cuvYzh5nNHYmDDijj2a5+Krz3v7Nh2B3VCjG0JOUgMX+f1793fEv3Kx27TCCJ7UWSoT1LuBbmO8cJ9VKfCm/eTe8A8KkPR449uiLd94a44/Qt3xsbVG810MwFBmk5d9/ruviiQhPnQX/MFPvjPpjZd5F/Oemn3F79ZG7OH5LkWKhqRSnb6mLewtDEuY1nHnohhDNuMKsxtcCy9xCBD3n58IvbYpR73X7Ux5u60ffTvuIfcAwy7fKpSN3ZYdbMb7kh1Hl64OPJzN5fBl3x0z7A/seYJL9TLK9G5oLnaHBtoGPD5E55mYv9jOP7jv/UsHwPcrNY0zMvTxwgz8RRzk6MoRuP/MLwzcc0MNn5Qh7yKE6tjxDZJxlpqXKuti0fXXGHe+M9ZLz+l+9vLJmJMDl1RDJKT7mkG6ye451Nir6aPadSSAfNcRnaq4JGsGM88dPsoq4HbH+mPY/Yvxfrp4fjb/d0YAH1C5B7btqI8OhBT6sTda5qxZGE5Nkw1oipBMMTDkMXDEUOjI/HE6nHN93KxRuqC+nZlSPG+u0I3RrWR+TIN2ToYYl8Ih1G+TF1+ECpR16jGcgbMwmNuyy0hnQUzz+ZZVZBqsdzK8kefPPXBQkf4BJGMauti+eqrNzHo9NNO7P72j5MxJseuIF+m08GnUOfFHMFFxlHSkNrBFFYHGfoTgjIUaU4EY8vlEU1NBmQnBmS/5FPJPciV1cmSCGOaUu6TFy5EtSejU5bzKf6BHjQBRhnmuh6Slz45jYrIw0XFJGWeZe2w9bxYWOmLX197v6YUOI6aGth5ZAoB45g6qJNCDkM3dsXes9K4hiFGF0M76IFhqlsJaqepAaUdRdm5Tmt9PLk+LXf4z8tefGL3N39YZ0dvmBVBHb1J3bRsyJSGQlYLc6iXGMNcLDFIHrWGx3xRTGFpQ9OTYn4w+jUd6RcTWenrY2WhqE5KzVC1Pg4cRpZpWUBTm9gHj5o9A8m9DkZhL5mqE173ARViiFXGTAE5MCE7Cw04sfZzKAezKKf8ac6VkJMQpDQxvyPmkD9NPZoy2KyZrI/Jqds2Mei0U0/o/uwXK+iJpI9HrY7nyyHwyV9JCOGpBSrmBXimIEXdSwXTkmsxGusf9nBZUNychXtrpj5X9UiFhJICyFkwH49QzMmrc9PRra81emCUuBPnPVeOoxiHXwSf3vPzW8Unta9O0NlvvOZIqU/ysPl/3HsvEnroZELI1V89x8LywKEyez7/A+o46CJPxkRds0BmZ1F1momSAhPVtBYtlHcbMt5yV6bTc7E0illaydJjnKfE0Ym65jQq5CcFHXwKphY00NKRIEs6E7zusu/HZvHX+NPLboo95y2LSvMGqcSknLaNGrInY+4hz4rBxTuKSdvFwIIlMbLVbtHEflSnozpZjZMO3i52Wrwo/rr69XHLytfEZmMj0XzyIeWZsp2ZWL8+BgcGYtbYaIyOjprql+8/qs5rDiYUMaSDymuvu86o+9THPxLXXPQWI8J9gBGmm7NQo/74XvamInUe0OBUGRQoWHbVqFwoeIxzMIMYKTyUMzsXk1RSGcUYnft4IiAXvCuHytCkkQ5GUDZCTMLoFVXxguF6FHc8JD73L7WoPnqTGVOtbZBRnVAL3Xj/cbNj712G47MnjBkBzVp9hknM3b57/Qmy593YfsHh8cNbX6JJY8OTxvqURibl/cK1j8U3v/mt2Di+Ir5x4+qYlJHGprTkgDJxZcj/4jcvi8aan8bZr32DjbfRAZOwMTrzKKPbrqnD4qIMcklmAmeMLnuoF9qVQf7bpmHeDKoLMfk8HkFiCkzI6c4L3qBGDLQjBZIskUwqMIlnSlI9nuVjT1h4wn2HQY36pBzAKTPkgt9Nxr3L1CEIkQ7Vpic059GsWUzwY2oJZ/FmL45tRl+ha4baetQZqcTAVm0q5le6sddee8XDj6yJ/sGyVIC1oJrsCwjSTFw0PviX38ThR39Y6GW5gtl5bYZer02Ddgncj3sU1wcjVC6Xa1rVy/3yASt5zS2tXQ6Ziomf4nhfHk8y81Dhtg48VD9XcsWolYxYhip01yNDbiBqncFo3HNFnPrBdbHByw5CR2NKQy4I6vOEslFtxet+vMEobVXFADGnMTWlOVQ9XvK0C+OaBy6MC286OZ6//RejqjiYU1f61MRULF1QinV/e3msvOmMGLvvR/Hwo0+o7WnZE6FDBrgpIf/uj5fFby69zEu2K598UmSKXqXBEAsVgUuwFryAwDJvuSTGaNDp47mY4plzyozDFgez6qTjnte9+OLlNrhMIotCRL98GG8eECqamk/xSFrWWRUwgqWlDY9CiuPBYWvyAbDh0a9/9hKvADCRxbDLBgviEzLAqkMtkqc8NMt2A6PMM+DqZGKkXX0dlf4BdULAZ2oggVXFLJCIDUGgEM5IxE2LTRZGAmsRaX6IG9CQEEAZTywwBzieFj72VtpQZrAxbSBLDMQuScVyfati9eoHqCZDkKCGgqG3BfkBQ6WGfJHpGB6oxrDOg6UpWXfBFRWTSoGgTkcNMzwKSQcdvGdsvsWS2Gfp4T6W7r/LDPSbOGO6jmBbzEAsWTRXDCtL+kqrVW2EG5M1tVuIpfvsEGV8LFQUFZKEm0JJU4jgMbHGeR1q035M8l2wPyBZjagcnaNT8mekDXn5Xgn5jGBigjTCCBLNbH/J4z1LDTvEoxlCNnwoybntBXPplBOeq6nGMgkD5PTF8JAyefgVWsRiHoNMN8o65NTYP0rLIt6koOu05IoLAKIkQVAG4GyTdA8SyQ+AqJZ66QnOoWghTn91xlTKLoAcohSQuHqkDkA/o6iGcpuOpCrhe9lM1VmW48oElwkp5oCBYGpSKNIZQ0wlfhytCvqhVVFcMwDBPGVwG0OViVj+6L2mKrFKpbHbfeJ4XpwvCFGsB+HXeLEEQhi5VFFHTldvmE/SwN4orotkWfpUHhHsxfKe/iseFLU96iTXAGQBf8+hGNGEhIQa2RMhq6X4pu5bLK06TgZZI5uRw+KWkJTWmrFB2BrWlJWf9pXO0iv1d6ABe5ohqS307LWrfDKYbiZrdBPirMoIwOoLXFMwl0454ejuT3/2cJQHCuJeLmaPyHAJSUi93dGIozrGpwtRbfH4hCIJPYifCSd2BqcvIYC0tKbEkiYB4SEpyvYQ5JZ1kx6xSHISiO6UV3lMZbI/lJY91V9EmNkPVAGUIP3MRtGzvOrCDqmfYpbmaxJcMs6qR8ihfFGDEHkZeWmvIDtkuyYgTExM0pC058l4ctVjmxBEn/GMi5oGFHRuay7W7WgqIZUryaNm1wfqby8Uf0kUI0G4j5ETWqVgsKYjG5Lu1ary4AZodJSkJGKjBQk3G0gaNGVSl5Q9bcBeya8hjQW2lvKlvORhMR67llDE0dV1QlCKq8mQT6uT0zL49eqk4hKCSMeG9uersk1yS3L1WDBvMLZfsnmMam74rCN2ibNOf75oZQVD3GUUyIK5dNpJGsV+c38M8jQCRsl2VGRrvBguDuCdjlfbMcnjEhUpCC1MLkuyPaVyWqg3MpTXj6V1bkvSvYU4Rj2kznY8BOl9gXDWhCSkUp48ujNVHm10T8A2+gmIoMHKo4drYKU2EDnZ+iQ8hKKCGpU0srk8cVTQjn55x2ygID9xlGRxkHoazbyfJtMeDvLcWbV46OEHzRsjKMGemlShinJJA0w7GsxldF2iU9LlvPVVnBYiNDGxh9pz5T2qgRY8WKWnnRk6Z5K3PWiBGuwDM+vMLhhNnLFnGZJkX0inLBtamVQaCbKTjJyeP6l+P+YRCu2XYWxVhuVcdmuYQaLZz766Kq+zjbKYAp1spoC7+H6Jk5QTIyXQXjCXXnbK89q77rKzXBJ0GH1JTxPEU/VVlarDthvEIC1xFBvD4Z1i2A+krkbI5ToUnKa60Pb0RBWjSAWpjm62oM40gZBsAWjs2R/F0QGdE8oU7w7hb+neip0Cedhy534q2D7BCB1MelPCJroSWtW28lE3qOY5HH4du9Leet77TZz/HLjPbjttufVWd0OoDtHW6RY0Y1MjAneuO12v+3picqo8PDwsaPatyxcKLUFUR449xnJAci35Fm0xuSVJtwrlckuVt0VMS+23up0c+6ix+RatmKFyEqKgV8gX25PVqVYhV1Sc8ue7bUlLiqJBvKv6/Gwmr3OrpX7h9rVKarerOYK85la31WlSr8roLP9ZPmFOM9K6puuirDU5OSlcRWt6erp1//0PXbt48Rb7lkqDdfWxVSppBiqV6Ey1W5OaJhA0VWktX758/QyDxM2+888/39f/Wbj8D5e0x+bM996ZlatXxQ477VTYZZddegL8HxN+95uL22OzZj97/6WHXpZF/dPw/ve/n74Ze/GCF7xglhAyt8ju6/8QFN83Mb3+toMPftbAihUrYt2a1TtPTk0NDoyOTuSazf9xDCr1xx0rHl998bzZ896dRf1DaOZy3e7GjRsuufLKtWbIkUceOTinv3+o3d//Dwyqbly7cOkhR9zym9/9bva8efP6Ub0s6X9sWL3y0Xvmzd9yp+z2n4Z6vT71y1/+ctIMOem4Z7PwJ/3PSSfl/bDAI3uCOZJD1ZRBZP8Fg0DTjpqGM1Z/WY+W/WnKzrVkq9DXZiFfkI+mmbgskZxA7IiMnrAmu8HcR1Zb+ZvYiawsPj4OY58GWx1yG+TwaVDjPQ7aks2R9cXEaniXMYq2fLyubJUm8MrS6HYHBsqtaqOhyrttuaztvnyereztbjev7KK0m5Mtk8uoUa5QsG2kGp6/ySZqiGTka/fpL8OeTLnU5pd/uPxPZs53v/nV7kc++O9RbfRFVdXXVbwmXyOtlabRCi9Zpt6Wn33TfsDPSOWhP827eDLBtpPkQedimikES5seLfCnYAgjkfrhUS4BkThGS87E8aiaDeceAZWFUYhR1O9oMPTjOatO/dFIl9apYDD3zNp7jqxmaBIJeXEL1KSH9vCOfTxu3LA8dcCoySk1RD2deNGJ+8XnvvxNUxMbNoyr7oKiyxJJWUSxWM+EVHgRgaw183SDTU2lMov5/eKb0nNFMaTfyyNsf+srlsU4dajAEyb8aYlYdRXKA1HoZ6uMzmXl7x+Utz7g/UbpSFuCi0ovlgddF09hqa/P9fb7yOWpg91q7FlSXWxFljGh/nyhInqVhycrbKSgDNt7RWcup3K67rAnEcbLicVd8V5ENoqJTnBPH1mP18AKW2B3xBc//cnuJz76Db+f0RBzmuI8wvj4R14T1Vo3PvTR70S5v2LPcr/994m5w62o943Zlbr88mviJS86OH78qxvUsBoRwtjBkTwLSRf+46tw0h/7RfxXXnwYoNFDjgTr+Rxni00IGRsbNRqSQyfvSqrGGc1AxUECEqd8p6Eb5+vE6lVrY/bYiBUlzdHQJJ0VQVxNk9282sYPrE9MJPSRR77AsS/YKb789YugLuLfP3JB9yMfuUgF+2K6lZYk+gU93vBBF9jdwZYWOi4/RQ2J43l1SlMQFtHoOU9ZUZ0cO+WFNha+cAp7SyAcTDVAYrpPjLKKiROnnfVcUZKL3/7imjjq6dto5CjHj39zTYwMD8Xs4f5YvW4qptevjKftsCg2mzMcl932pDrTiT13WBC33bMi3v36k+LBe++KNTKjV1z+51j2+FSMzRqK+fNmxeOPr4m1q1bGlvP741WvemV88IKvxkZpS7vOGldfjA5tFuvWrTXtmMDjj9spvvjVCxNzvvCpf+++8z3fNnPaIpSFI3bPVwYGY1rSKEmtPHjLZrBqqImZOq98dBxGiP3YmLTaqEOosL3wDj3ZH6fDHKXpGqSYSRkDTQXXGdBAg22KJD4yOihhJNSkBwKgWijBQxYzkbgnzIoHEkaWkL9GyBmbNZrSPb1RduqR5z45rsnrFAv16o8SckIL9qmvm6YZJ528S3z2i9+CFGjQ/ArGIHnpXVk6vOWceZ6YzhkaiYHKsPXYz8Gkw2zFYwse+p02U+mwncAOyIaofEF2pFBSOfY7syda92z+LA/Miv6h0SgP6npoOCpDQ7oeUdyIXzUo9pOHeO4Ho8Yg0RSipfJTtU5MaWLMXp8p3U9MNWJysunzxHQrxjc2Y3yiHht18JBzw/h0jI9PxfoNjVi3flromIo1Oqqam2JrmFjzUJp33FilbbZzUdcZVBP8t+GJmS5loDYfHnHnB1Vwm5FZMTYwGhV1erB/NAZLo2KSjCAGW0Y3vfdQEhPEuALMSExiPyKPotlzyHbf9C4GzOAdjIr3OKd3MXgvg3cwYMhgVNgcPjIUlZFBx1dEC/lLSusfSO9jcF2sYMDZQIqBToLyY26uNUCwipmTgeYhZk73rHN7UGGduVCOcgmIYj5gUEHWSzP2jg7xoKmRmkfsM8zpTciA+8ZaMwaECLUUo4PzYtGshTE0ODdGK/OFqFlR6Z8lqcCgNDJADC/I5XIsiqd13oKYWaqw8zV1RJRFWf5jf7EbgxpAijBoWB1ll7wYMyBmdKbXRHtydbSn1hhRJV54g2Gjw2LmQHRqUgPN5vs0q+cJaVH1M8px5gHAwYsei0O3XBFHbPNYbD24KqFZDGJjuHebZCMwfWx3ee4vc8AAIk2R8yBG5aWuOtQXDxQKZhHPrJn1YiTY0NTUcDzVLEYthIbC7FgoCU5UBdHG+phoTYoZsg+UpPJSIe75w7/FPX+6Ita/74Oxx28vwfWJZ732i5YgEr36c6+JVn1jdPr65W/hc7XiFV/8rQSC9PrikZ/+e7zvO4fG+S+70oRtUNXbnPAm2x5sRPOBDVHR6KhexO8uenU8+5QvRn22jEBezJI+XLL0mxYQGTCN1HHEL7bRNZ1keb4hx05uhUYjG13ZGTMgh/MnoaozslbKzUqA+JAFI6du46YRSA20lbEhozYtA7iqVle01Cw3Jr9BdqEyIvQgsYQav9Yk1aLSx95xXjz4ns9F9YFnu/P4Pn4NSYeqi9U/fEtaEsmO0sBIUiMdjXpNEpT8BtqxcK9qNKpVoUftWQWz9y+y8Ne/3amOdYWYzMcR89m2MnnAJ9IoqoPlYxDt9y8YUXnFQIJK76wJPY5PfhrIwueBQagYoyxbaQjJ5rCQDJwk8pokxX7BKY1SsnGxfroRGxsbNbfQKKEO9JXw3RmpMriqsY3jE3Hxq7aIT33jVzEhY1iVCgD1Qn/JtsXLooObx/SfPhaT3zqDuYsZjKGGAdXqZLzxeT+P8Sc3xpz5OZWfsl1C9VAdB40in/3wi2K7bRf71synDjGfd0iHFu0Zi954byzU0a7WzRh2l2D7eJVg5tUC0W4TogOV8rthdi/wtRhxxSihi2DmaKbjDitWhQtRE+wK8jMaQsBEfb1GBh3tDVHtqJNiXu+dC97g4b0GFt03rpqIb5/+vSgv+blX/4ps/FbnMYIgZdaRb4/2hicjf8y75IDVZGuyF910VIWcL1x6gobX6bjsW2ucjiFmhCsNZcyRRF9/3k/iL3+727cwpSSDz5aajkax6lcP83sXD/DeRQtXAeYkOv3uBfRiaHEt1EfvmRZibG+sktgfpkcsISfVMoveeM6bul//1i2IQxkYiQoalWQUectPRpX3LqIkuCWz5BECYnvO3SuP2yOGZMMbml7WZTB/8pdJecnslk9wjuZkPGvn2XYZeF3gnvx8O5a0Y4mJivsu+Y4qThLc+ehTvVLHCiVzVepcccvNYnInZo1IeKVZyiv7pWGdx9PMtxor/ua6W3LIqt1hqfygbak3RrFhSqYjPfJhCVd2T3He6sJDApZ9WchvyeirjdeetXV85NNfE+sU9tl73/Nv/duT4mzipjcn+SyOKo7VnhY+tyhld1hxQNIQXAkw568Pro+heSNx/2Pr4qp7p8VYFvHRbzmDQhl2ZZvtFsZUQTZm/paxdrLhckwVvMFK13s+fc/YdY89Yrd9nh5rNGVhVz2ygyHYzi0WjcbOO28Tm2++eayZQsI4gskBnDtaiG13WCIBzop9990jRmeNRG1yQuqJN5+mE5KMyuAEaipiR1EmQowvSIXSRwKURQabB4T77zMn/nz9Le+3WtVl8a1nGCMipG1+IV//MKJNdlLJyvmhngqzydF7ffBiVS0aeeUNj8Y9y+k0hHtgMXNBKJC+4b4N8cCT1bh7+QYzn/fPmb1DFTBeOZ2Lh9TpB8bTSEJ5f0FB3jhPQta3KnH/mmbcs6qu+uiMBOm6c7F6fTP+dt/aWLm2Flded0/cfs/K2DAlhrhLygt3s4MTUEWFivLHsEvUplujue1+kymzOXCrgnHL5kEECqS+p0bEdDGHoVXetAw4W9WQitGFkVOrvSlBmjNRdeokvrfPivOaowiAmIxeHekRD0xS9WqMCSGzeiQrBI+OxcAWW8XAllvH0JJtY/aO2wuVIh50QyntQbfKtbEhdI/2aTT9SX0xEQgeWhONkKNI/yWUxIOChElw7GkvPrN72dWrLGFG9ZZ6wFt2OaTrZQEZXhahPEKpMF4wEoXzMsqd2ngUNLfh35AILu+yk5xAjVQ2mJJMUWrz4M0yWzCgL+5b+myl4ZiJmaK4xsO53z9BN70MVThmvpcs4PvYTjvEuVvB6H8Mx13wc2+SYhPm5jsfrBgEKpszvjoevuZPfgSEnWnydNSPljnrXvlzyscrTOmRUl0AaUa+nR4mvvqVu8T7P/xxi9cLUoaf/vF6EZ4jIoVzyAKuo69EdGXZkzoRktRGbivH02qL4qXP2yl23lUz38+vUOOSqrIVVNdpP/9WbD/eiMUbG7GV1Oe5X/2MTIDGCdVnpH17bRRWlmJkcig++umDo/udtYpXy4LRiQstv/8kQFDErCUHx9R02+9YsHk8X5mTpSvMFDdsjEYCy5rEkayxLYYl9BENNEMCgVXE8QrsokpBmdWZIhl6DNAJv7OryRlGjfgec8w+MaEpA33PX56IP60ZiTGhZVmhwZsVArgcMf2746FH/W7F8V9/X7zgC2+P2x9YrliWB1hi6foJ59Bwf6xbM6W6NeLpnhYgXaKIl31vWne9bmXBpKQ4jzpChzslQwuayGA69R86TbJMhJ/V819Z+V4HD/wq6m5JwmB0dH4JjGDmsGUOSqmkopjZ6uAsXjuyPYEB1IwvlBadCDSclhE6seUuh8e7fnNG3PW5L0bza9vG43kZTb9bodGqo0nsgnkus/zh5T7TlkcNdYaRgvcqeE2Ac1MOHWcetmF1ONc3aEi2pJ8STBZ0qTqGYw0c3zhrcXzpjK08VG9Cdy+fDkepn2IE/SAedOZEDztW0SMzUukEM4edU/BqRLZlSCNIWQQPyh6M6Zr3K8xN6hZfaIdOuYMaSiG6uOVw/OTzX4rK9BaxX27XOHDodCFHjldbdkv42WL2aPzomafEvM3mxc+feWrssN0WLsfWu4Y88Xq9HVvt1oyazq8+5hqfW7JhvCuK6v3wtcNSdYn3qcF0ICB57hIuazEv+9ydcdYX7hJAEgLoqp+mcq0RyvT7JjGGzpgBWZYUZBcxK75SeMZhz+0+/EhBaGGar2mzcnbaKiYDzCandao0J1WzSy6GMfwxDOLg8Trk3JHhWHvzwzFv/kAsWjU3Nh61k/cy22CX5Q5otr77ajlxYnpbDT+2234ejov4QmI+xn39k495lMNTH50zP3vpth2je+4RF2yXiH1qYMfFCRf8WhLnmbtUcWpKxjSVwYexMWYTOE6g4zHGOIxiPAYawfrcDPmVUezyIECIE+rOeMV28e4PfCIp19KlR3VXPl6JYXWURWmAAU95Ob4r4tfrnvfZWdHz5m57txqt6FxpIA7fd5Ecs0I8uToXB+09psaLsfpJjULK21fsxqzRyZiz2WgMyouekATnzeqPO56QHREzYM5mw33+bM7c4UqsWD8Vi8eG4vYnNnrGjF2QNJJ/pQ42ZXAZUarrNd+DAYqDCbxbin2qTbKlRWoq5sIAGJcYBpN0zS4SjUo8zehIfdlDyGsCQ3n1mPXlTiPO+pc947z3fTgxZ7/9n9ld+UQlRuTrhKb20kLDGKQ0NQ8ZFzTTh4xACtJmUSt5wXjAPElgtl7KD0S/phv9mveUNRRrNhJdTTvGZkesk2+UXhVQX9lFL+TAYFUWRTEdwww1aEGyf1J3dQpb0sLdV4crmomPr1mnjotJ6rT9LZDBrjJ2bWiOxb2Ns+oj3lMFMxHUwGAYIsaQD9tkhFZld1oyJ7TdjDe/af94+7s/mIZy5iBT4vzEJM+Z2LSE8dO8RYU3aFJoGwNXWaMVDL3RUvYCj3lmewmblDpp20mjUZXvMqGzJqrN6VgjNHQb0xpFpryzna1uLEuwr48NlnU2PbEdTjT4fXKda1NVb6erTStN+dmusu7J1Tqz1Zd72gQJbFnRIbq9SVIIgX42RHkrru+hUdYGuhlYvKacBgQ/jRAj+RLcBDygvzBFwcjZZecDu4/I5mAH+DBZUZM6tuOCmt4nrNK7E7IPuvZzKkk9zZ3kOE6v1ag0pcr67NdstsOzYkD5umwBU5luvhZDW26rs3JIlRrjj6oeIUf3PAhsygk8//h9hSbVL3m94/tXeVnVEhZyJjZOxo/e/kKvtWCA//1bF8cV91dtQxBsVfbm1ove6TQMwuMrn4yjzvy8BIex7tkbMcyqBnqSkNNeIw37MEvMYQLalmH/wLmHx9ve/YGEnDoQzYY25lkb69WoqpC3smaSYMgG4pzRUypOK/vS18mr44rX3hEfOuSaWLz5dDx+y2ckBV4PmNbIMxmbLT06hrfZIUqbbxcD87eNWTs+w8gBDdXJqfjBW46Pm1e8KW5f/bq4e+MH4+uvPlrxk978zVa6337gtBgZHo6R0dGoFQfiTae/UEgReoQW6rjlB+fFN778+Vi7fkP88fLLY2SEdyuSMba9EbqZlbMpyxuf2CRq9LdjYKjfa0cwp8PmUKm0d5gpmDn2jhn+xHU4WmDcRvlhCrATI8Q2q1baBE0+4EyjjZhT6cQXL+/GIftuEbHmNlndZVKrjWL0pKQ15Xq/+oLZ8Zrdp+LVO6+lSY8uNR0wCYkvnrtU85qIo7b7go0vKsZ+ZZjH/eDIvLjnD3vFgqFK/G2D7JFUEsbYnij9ZWe/Jh687Vvx2vM+YxuFUJPqpEkzqmUnzyqm/qhvlcGShQ0IeLkEPuQL8rEwlgpmDpxN2+ETeniy2YbLqlQtJW57WOSbfzAEBtEAW9GURmwXtSzH6FDZi2cN2RheCahVN9KEwxXLOrHvLtv7ujFdjYbsCi+O8Ax8n51eFDssOju+c+MLNQUgXsiBeaBHAtt3712jttm34uabb4wlBTFM9oyXStiKi7/Emk/j8Rvi82/az4tlvEDSafOtHzGGPggt2BzbJWgH9Tb8vGmjoVyDBBtNyjIFyRfqMUf2Ny/pJaOls44cj1tRNQyYMkAA91j5tEcZg6gDFSsMx2ufk4+f/urueHClhlV4ikGuqYNVkBNx5k/Wxv1Twz5j6RpSubpfO1JHRfwt1z0Ql9/xtThm2y9q+pAMtRmofKwknn/m+njnG18VT9x6thgh482eZvYJMkqpPPRtcdjHY9fDX6n0hOqeOnm5BQZlJoL+MU3pivb+ftlNAaPdkM2UxuBaCB8ONshbLNi9u3plITrStZIcMq/iaQgmY0uebtpgIL8H30Zs9mNgcdgLYzK4rellqhD0pZn7wLwdVZZhmiFb6WqYhS3vPBUB/SNz7fBRPyQwhFenN2by6vN3B9lD2HtBDXvAGzhWdeXyvEzTDds8Ccz7GJXE5yg8NVAZ1K7mVUKGbOwOwk/qxNNRVnH65aTCMDZ4p/UpnsK04r3vfEGc85Zzk0GmSbzDvDL0l1oxXOEdiXoM9ddi1oC4W9CwqHTgiGrhRHkPMGvKQs9hRz43jj762VEcnC+H8sDYZYf5HtL5JhdnVvqHZ8+N409+rq4rNrLYExvcDD3M4vkwRVEMr08x1GOMeSeLo6bOiEo6hp2xrWH45lrqIgbQKdRGPdWEpe0VPqYUoBy62e6vDHIsxQDdo0ayXErKGKM45o8IhOVcgpGzYP6u3fXjkrq815GRTgyISktVwzJDd11TicnagOwKjzJAgCSE5HlvVGdW7P1EQg16DoSDp7Lqp85c8wRAxGazgLTqr8ZVFpGz6JQmtMqjv9Z50QJSbAcxmjp3WsyuQYDiGSikHuRBTZiKeKKscqgRo1R1ko8FaFTziMWMHJTBhIhBObMsW3iU0qCiilSf2u1rx/veeXy84a0ZcvAVeB8i503OqkQ6CHRtmlSYx2ISj8onKXjIQyIYO3Gdt12QGu9g4qEm71PDJXovwryTHYdQULeNYMc6ow12Q2dQ5PcfZEgTqsgre2PbomshpUk6jqaQwjsQSBwPuIntU4f9xp9Q3dsJzzd9cECxjaAH+loqQz/yOvgUBH3DIWSQwbbCGPfX6i4h+i+SEvfzmiCybjsgqz00KN3XbEImyFy33nbxLAVDjBwNZCqmoUxqQSO61iiRUxpPoHmdqY8ybNiW3bEawByrBV4unebMm3xJfXj5zWcxx68CMCLBADG0Q8dbiuPwlIDRSHEqz/tYjHw1qWh1kvdPGRAYsRIjobGcr/soFuSUDnZjoIJ9K+no170c3wy9fOaLYOZ0sNKljgyUIoT9juZXPD4tygqUpBI8B+o5fPYdsD+SFsMgX6/FZZImiRkhgw7igDv5sQHKJxVQi+5oq87sWVJG0u54QoOZZYala7zmFAcjeZOPeNAJYkAgwzVxOoRU6prW8D8lb5ozX26yC+KONqPU1xCtNQmbd7MaMViJOOuMo2PHnbeOF590mFcR6E8nePqa9N82Z2xsiaAjVkhvyxqReL8cV509OCxGN8SctVMiQvpM11ncBXp8sphpALaDhTCcJ77yxIMxPM30/S81IYa3xEx/WkLl/aSDeBCre9sfSNF/D6OMUpYi55wkLcKl6oxQdalXmg8hALKCehlh2x6ph+7ZmYb9IA/2Co2oyLnr0znNE9UqdlMNt9p9cj0UoXba+EJq9QPvekm88a3nJZtDR7zTE4OlFvlwB74FzhyvZWPFjQbsi6SA7bHNwdrrbPWysyXVUjniklFEqkkl8FTTGzCgAucNdcMXIR0EgJBkk5wmNODRgg5Ug1HKI4scT59t1xKylCg6GXXENB34bG3sI4gVxfk+mIavpnuYSN+wjTrjrDC6YSYYHDSX1wCTpg+IL/7t/W/r8lgGleFJA8+qTLjSkDhIYGAxGvQPH6bMEwgmn4xCOBkKvLLsRyIKRh6jGOmqtyXGswQBaIiDjAQOoUzpadKYJGo0KHDyKKd/xBlh+tMzmNCFqKmL/8m5o14dqjzNl6gr1dlbG/Z0SYfb1JnHP+RRDc4/OjInXnPOm1Puk084Rh42TFC9KqAMHTlUPGfgdWq10epW6/WC5jD5ATYeFQvrRHSrVCj62+1SK3tPqp73IgS8TlNsa+VLBb4Fr/S+lhjQkorIAHTbYiacb7VkEAqFIp9ubU1OT7cGKwMadTtOz+fkdcntTXnzMisNXcNjvi+fV9lWS2httZoaLqRP8hlbaK/bb1AUGfOAWPiqNVsTExOtbrPbeuChB6/dZtvtnsZ7EIVCp1XqFltVlS8pc+9diAceeGA1fDFzxNX/5XsQP//RRe2tFi+JyYmJWLNmbZxw8smZ1/I/J7z//e/v7LX7zt0XHH/Sf0m78nHq9O2zzz7FBQqlbhcH9R9CR65ko7rx3h122C0efOThJZJaMd/tbinxPvo/7R0IIazvsZWP3bvF1tvu+F/R3i4U5FrVn+g77LDDCmNjY6NFP7j+x5DvNJ/Y78DD4uprrlrI/f/09x+2XDD0xKNPTC7Ibv9pkCa1Z8+evWFGlT7wrjd2h0dG4qc/+Z0NMq8zNzV06r/uUfa04wEbRhyGtGd8Cb7O8xSzZ6RtI7FjsmEylJhVRTKU28h6KE3GEUvrs0voWqDnHuPMRJfP83nrrpqgBs4Y496o6qcNNr4iTlUwlYGyZIRxM3SjBP5RPmvGgWb9opwHFaVyD9HcKlBW/52Rf9Dha5fLMpGBSxfDcKcpDaMhPHNcRhuBe//3Pe6FG3UadHi4UsMz7ojz8seNOm+qw73x3nBuHe8jo9lNpji+kuONpPRT8clVox/wiKLUx+qEvAKN5FTnkA22DG4vPHa/+PSXvu6qCTMX7xd4RscWxBFHHR0vPeHUkK/q7bkNzTfZZMkDAgNHswnW1OxPaWimTZxKvAHvx2ajA7WqUdjQA1ISsK4z4JAJHzMRv2mENsCUh4A3wM4Qvn3khx2KpwyBR1s+GGhhMm3Z0rJhC5r46ysqFTkqZ7poM2snVeU+kMatL3sJrtWi1DX5dYj23uqIc7kQvi9ulS4BjrIDHK8m+555L8M/ggQs4h15qVY8seAQks7KrXLkMeVZWqoXMrhnNpdFmzIykx8BmybdAF6qpBhPwSuDAzP9wqNKZ8kMJNEXVyC+avLBchjtUA7/nvraOk44fu/40te/l5VO7Tuc++ZXdRdssV185bPf8L7uWl3dYPMtmsuuNzWDReIlZLQcwnBT/A6KmFlkKcxMTVWywEHtinE81gDg6Ub1URDfXEzPrAz/kpwFJOV3hxTvZx7yW5mc8MSL8nbxVJUtJJ1UnP6ns8pYrFl500L92bUuTA9sJz9nBIAWcjYdBPLplFKzgMRcd9JaUrlP1yQrtwjzPg5dAxykZ3oQjgJCxRpRlij0JOVQ+0qjDEBx7W4vWXuDR/lYCrCbqzTaBWhJMQAp7ZFZdYk3rllR1IOM0izSsZYLbIADqR5GG81Uq5q5mlYKUofSDOhunPCi3f1miCIdrKuEQw58+vmDQ6Nx1VW3a8bJsxpePuiExrbYb9/t4vz3vSm22Wa72G7braI6vTae+5wD4ty3vTLuf2BlHHLwTnHSSUdHvbomHn+yKksxLIKm4jnPOiCW7LhL3H3vg7H5gi1ip+02j32e/vR4cNmKmL9wQQwNleKt57xEU+Sdo1tfFYcfsl/c8+BKP2Y1KNl6zlyEzqkv/j0ZdaLrBUJ1ny2jbG1ly6i3kLKWm8XZEvIMm4dt3PO4ll1VmiVnD//9nUCl+ava3FNOFu7M150SF37wTVGbMxR3/PUBxSu/LODIyLAUhke5owau6RR9Y3PGYq89d4sTj31G3PPIyqgMDMQuO24bvOrE79WMjLDlfijmzB7xHuKBwaHgs3hz5s2N/oH+eNHzDo0NGyfVxmBsI/6ylF8ZGIrBoUF/65n1Y+ocVLmB4YGo1poxa2y2+DcsXg/E+955Ztz8lwdj0Pn6o997mdUOZQYqMczm7v70DYtplYVfhxx6QDxw/4PxuU+eE2edeUJ8+6sXx9P33TKWbDc/xsc3+JutPOIGxmnSFLHjTnPjlttut6tMmEHR217/iu4Wi7eTG32hNYtxmCGn1ZLAZEXQCjY5URmMZqgalDDY1sablnUxs6M4hhy/9W9rICuBVtAM/5XXFkk33gDJPQfq5zOWg0O3WZzf7UqFHZeGNPKoUcV5GcLxipYupE2g+k8cFZEbf4nyvidR17DDl5SlsHrmuiNu+P5HfCbsd+o7lAdryQQbFiqPTrYqusASzBKY2K3KZzGm2IRlzU2+ys5bbxZ3PPiENTdps1qWRq9fOx6joyO678bQYCUmJtjEhaWgrKLFbxRfLdg6sH7FuIxFWbdm3ECmOww3bHf2z9soHyRi+BZvNTcefuSJVGfWdk1WZWJi2las4m/cYlFYEaYMy0+6kBvADyxt3MgrnqLFLMH6deL4E3aKL33tnwxbb3zN6d3tdtg1zn3PdzPLV0h8UrsMLwiMHSOT0hgS0F5/G0SoBMks9mA2YTRfjJpqNQQQ5VQdWBHbSF0DBq9sqF6Eldb1qVLxCDIDi9fMAACAVLyHBt+TBl1YJsom820wOm+qz2WUMe3cV1qvvJsiX6LVT6CIY2x3QYvA7SeAKECr42kX4fvSwvIZk+9IHSqTcIVgEtMpgMDIQpyzeWjjPvkv/CErf1K7xKPElE1DVbpO98oo4CqPLuka9aW3P3Xfy69rltvpdQJRjxb8xBRH3z38qIx54KGK9nvX3OKqtOJlp+0Zn/nCNyniMHNxzqtf3l28ZMd41/k/1B1Sp7Lkx8BeXm5kx+5ov0ypkvsFHB7rNXBQla+mtppqjPd02ZagW8mKN5rUQRBNp0wl5XSdPfazpTEo0hmScLzJz76OlE40AuWeeCIU5TKAV/fUqQZMLwClLhU07ukB8W4nAQPGOg/lYAMVwzM3JgbrL9WSjxwJHNzDcKXr7Dj/V4yEhyAdLwEbAEQontkquQwcLHQGhAQc8nHdOyP0LK8Clg1Z2Aq5XHboGvwhZG+jz9pL4ETYnMmrNIZ6rrO6Ha+Tga5K/D0ZkcjM1b2njj4aTECiDtLOPnPP+PTn/8ls6/Wvenl3q8U7xPs++BMxFI7D0iSIQQGHtTc+hzss/2BzjcdD8h06Ak+7r19WJx9TaqAuiqaadQlF+SFUwmkJsSxH5/K6F4VeS9W5J0z9cXO2GAoeYhBo9jTQjwe4nymTLQXIokAbVsQOtuISOFJ5pvj0zk8mdcAAT7PdfgIcIyokqKAZAT9hoitQX5TTsVzZqUzSSoy3EMRw4hyh4d2WIAmmJ2hAAdj4QhLlLUzis2vPyACXBIW8k0OsOo2BVN4AAQAWPmV1NilZvNtUXZ4lQRt5qDcJ/h2vf2786ycvcZvF4BMSRQOHBjuAhP/KzxBoutUP91zXqSHWctvx6rP3ik997qskOcxcvOrs07pLluwU51/wS90lZjlVVqXiDZY6a6galYPWXyzHiJzigfJgDPWPyOrIuZYTy8+1yMcOPoYzzTMptsd1NZ0WfCASYXTy6iBXEhBN+N0oyerqiz/oYZEAyq3BMASOZnFf/84P4ntXP2mweJgSGBJgQFcnrvzSm53XzM3KPrUeht8TP3yRN0r4lXCVpfYeMB//1eddvgcbwJGGMYLtTSw65tVus/cRXQSV6tdM9P6q880El0+XvlaYaq+LmFWRTBBsWqcyoASMcw5eE8/quyRlVKB6eMSZwPXG6WYc++sTVQawqW2DkT6Lr4DLvANUCF7/iQOkkoN9H5VJ5bJ0L3VIPlzrDxzh6TVntielst1o1Fvx5tfvGZ/49JdnOiiup8D00Tte3VscRGY0vI+maTKfh5BvU1d745pCNJS2Xuf1zW5saMlC9M+JuXO2i9mztpdnv4WmhHNjoDJL3v7sKA9ohlHSbIPvU9vRrmj2UkkzIuI88ykbOHTq4mc+O67neNbRccORR8dNRz0vHn3fh4T8Vpz50pODX7PjR5l4g9K/dMcLxAL0Hz7/BmmP6Lnjl7Hy48+LdnOD66Nc7+BHmnjHjje0B3h7MnuLsiLnc3pqoxjU0FGPd39zaZz/o+3iAz/fTloqTVVc2i5Uj+Zdl0aRN8E16+nXbIhf5+P1eV6R7wFkk7Qjfvf9V/v48sdOdvRgfnbw02Ezr+Hr4IXEfH85ntn+hSxPxOx/uS/6dz45Njvz4hg68O0xfNC50dnpdFmviGF2QBfl77FwKt55K6etq66liP5EiGeeUnhmnzwrtZLxuQBmh5Kl93xg7nWQXlCalMcjAUO/ZpxtnXnZESUj5HlADnqfEmbAQzmmnw4CimpyQbR8UuaQTSW8vFwXyMYbrZAC6LoYk5qNVVu52DBVj4lqI+b1z3aH2PfOrAzQ+F1jT5XFJHXO7/AKMOTzD8QoDeHeeNt1cekpI7HVeefGu7c7VsfzY7OPHxqDx/8xcu3lFqJfi4XZrj9Nxanf2g/9y6+L8ra7xIZLPx/TV30h2itus3bz/JPyZQGGd5YL/nYCP5w1JPCpPjGYz81O16pxyXdvizceeWOcc8RNMa0p6zu+emh84vd7xHS16jbLmg5TNn1qgO8tqA5Nk5OZEP90RrMBTS9svcVsCQjbJXmJfr/aKwB46UB18i2IDtvTdSy/4+oYPfxDka/sFkN7vzKG9jorFj3z3fFkZ8to1TVBABy87ivBAxh+hYzh3u8fABBkJ0D5GhkCJAnY70sbFOyI9C4kpSsPfqjA19Wg5jUjwYKtaPxSCDjgK7RKcl1PDTN3dItfNPWqHX4EGdWgZ0qqfprVXAmoKB+n0cxFTSDaKLBMiKHrpyZ1nlCejfHgxmXyfaqyTk1N8dmkKm3u1O3rMDOyD8Kwoc762wtihD/Io7F+z52fFhOTG+O9d30qFu/y+zj08GsjJi+OqakJtTVblqMu0MhqyXrw2RaEXq7I+mTgYeNg+fD3RnvjkxFzFkf9ibuieusPovbrd0buoUuiKstRGRx1Hel38WQ9+OiGAIAQeKe7Nj0Zf/je/fG0ZyyOL1x5QNRbAs8JP4sz973cWzt4Zbpf1pRPMpT5zU9+Wk7tU5dDppwI8Dmn8iOFEdffeGv2g4WAq2vFMngyJfCHQXTN7/HxEv2WOy9Vzqyip4SxyYeVpy1QYH2kPOIdoLMS2tLIiggY6afqeJEXq5QAY6vjyQpWR6LAavG6s27SjDNZMH4NCpDIQ1QSNGChVFL98da6p4QZCl955qndwZEF8aWv3qjGM2dTBFC5MKsTSAbtsiZ5lrp55sTvSmRaJOKZBfEYodnHlhCNmvIXGDdpnwrBoT/0CvU6ZvwVnW/43uuiWm9mIEjjec9icM35vvvui09etkZgQ5sAH04y5rsvliwYjPNPOjCN51kdWLPemQOB/Nv1q1UWLcTnYqMBqx2Jjkve9ELzwsbDV38fMCzP//hPzGyGSHwLfrKca6zesktuy3KqhswK8QmKK6++Pv71i0rTfWGe2py3mehUOTmhfsOH/koZXzR4aTyr659+/4cArfTr2gc68Yna61wm+U30Vb4JMy7R49Vr0nDA5btgFHDCk/Oc2rKf5HPyfdjrhPOX0vFzKKcjow0OsT/0za/ZRY73Jp9n5oLfRRwYnB/f+O6tumNxDgvEMy0cS1CItcAkcsjMCkh+RUv5EvpZ9xGSWVcRGHgmAgj9TWosjc68fpWcZfiIXwWQEgnkTUBy864fAPLzFjzQ9rhNPYBY9eAw+71d1esfxwWZaI7qYzWVNSicXZebOVCA5KDTbFIIlQdAiSiq8Eq2OaM4/GXTqVvO/ESrvxMrpsNUPv2qBIOBOPZzEgwMCYIXFD39lhBYc7EDKmG2WmxdVD65AKSr2uCFIR4hjK+fsDNfm26YnhENk2vWTai8rLnaZnsnn8nzuk4GBs/e1DTKohvX6ZkcedimxNNsx0MXndK1aOTsGZbS/KNR3qJFvXXXyUNX9gk0NAH6j+BBVA5opdcmdJhR5hr4IYV/KU/SADUihjGTgqaGvLymGqu1qnK6NcMSkpnCssbjJ9/KC3f4OoZfurazhmwSHQixp1kMlz3gWOC2frTLSekMfbrGefM3VpTH1KknRQGGjxkzTReFdiq5pn4sYom3yQQ6XvT2ZkDdpx/UwwryfA7wQYtAJKnBnGQd3XiUlA40lDXlVT+sIAZmRq9Bq34K4IAVYLouHyxspvq8pOBq+SPgYB3UIr+VQJtL954Xc0Zysd3WhZiYmpIo6LvKK00sdRsi1criilQJecxH3SE8K6Puk9Ob8qSQyqCUJYGVTyWwjleUMvIgOn0QWiOK+sZXAYAFjQHcpwZqdWDhil9S9fcOVJgGTRjOswPWRHEqkghURWicp3MaHkC17vmlaD+wRHxog+KtdY12NKocAha9hyJARc29Toqx7peZK6bb0mABdQ9IfE37pIlGxVMAMm31iEc4AhkMSWn8FoTAaIp0L6G7f8xYdE1f3E39Q8DQBMBQEP90gBQAa0Oepmj2Bzl0Q12cAWwCP/EiT3QS59V20WvQkKQ68Bu8JqW87hcU2pqneLUyU8efb1kdG6Yj7nu4aUuXQGYpprYcUp1uWuk+iCWraXaPrZTE6a8lzuMjdsBbsbJyhCQNZKirbOTAgoscatG9ePyUkEopnPmyk7utznD87vLHVJm0XZnRBPFQjAA0NAyhmVXgDCPRBjllacqI5kG8rkVguqcMwwxCyxjtziZwmHEq62FLneiBxQJWGeLorOtiT7TLIHiGy3TmZ4U9/ECD3bReGtPXVB9A84fu6TEE0K5AYmAoP9t5wS6Y9k8v6AzjGHYI/HITXym3CFQeZqIE1kpZypMPWRIHDCRA/K/CO+5uxYO//q1mTuygZahDwdIwxLDDXmt+K4wzH1piAc+PIlBOLBSKmillWjzkrDjOXoxUGoqr/H7rQGcRn5RWAgVQ/sUHHlGo7uT3pHZFhK4VF7p2dhkGDZd1zUTf8vp94oMf/eQMZmYu+D36qelSXH5VciitEQKBmjFw2DvjX1GRdKwlPZ8EH0gCSs40woO5ApPfUlJpAGDAACT8lAxAAMIgACSFGLlDDveGDZrxPBk7zj0oHq/fFVOTk3HsvKNi/MnrYptaMZrzc/GrU7ZWftYm0B4sTQJftToV77v/6tBc20zTn3QGLToY3uqlXHz/hFdk9NA+wxOPUJSPmcQ3Vquv/3XoO3Mz/UEDrU5u5+xn7Rg7iJ7/nfDaPz0RK669LgMPAGjF2JKDLGjTTe38pyvpLtGmP/df9qMMPAhepBs0PeBRXmfd25nGz6JOg0txbNFuo0SeTyWgqBJ2Y6sCxbQkcSmSZM22bl5Y8PdVmtNxxpm7xgUf+4y7Tfi7HvNeXVoIMjZ1tnGWYuXSR2KkufTGxHDQObTaRZI28KuASjThiQlZp7PgcjpTP06utVhS7I7Miue9ZptYOHZILNpxdpz8qSNinzPHYvLU26N7zkDcNTARlVUMmgKmppVFrFuXaw2zqueFv7sobrr1nrjqjhVx3WQxbpwqxs3VUtzcGIjb+ubEDXc8GH+7/ZG0ZKDACWuEn0dPH/3LnVGT88pPKw4Ol+MTPzoinvvy+TGxsRYfunAfOYy8YNmMwt3TWb8kGBxKMQEhEG6686E49asb4thPr487774n9n3do7HPGY/Etsc9Enu/5L444d2Py2dKDjWWAUaYdai4Ah+1mDVciGkN79O1RtRqTW+hYAtGR6z35+oy+h1sOXRWPT1eIz7HKTLFKCjC6fxXGdwJZmgtgJXlwiDwG72DGu752AdGlMEePOBncfyni4T+DW6h9e+DiFN+oITjVJbvUGZIwNKoIn62yGDICIcOGCEdEJHJPIJ2zvZ9VL03gvU64ngdLeWYPSeuvmwseAvyl7//afz8ir/E7feuiF9feWd8+6Lfx5zS0lhe5FUZOcEAxqDRcKc7FrZq5XJURd8WS/eN1/zmMzF1zR9i8SmHxlkXfTTO+uGHYnx8fazdOJncBkiFbsnPslB59tfUJRy+VsJM5owjfhUXffYR52XmhCBJS04rZXRAuzrFcEfELx9bGBedPSsuecNYFLbYIW763JZx3qsWxoM/Xxy//9ScGGddK2N5T7l8wC+dedE2ab58T8X94pxt45dv2DY+cGQ7+vMMJ7xMomk1/IMA2rUyi3+ZnJzkVCLSjQGVFUHJycl9S+Dh6wysrMsp1axKpQCV4khDkn3qI/kJdgGeEmbA0y/LwpZON0teMaUsNLIcPkv+x5jOs+WZbzZYjnmaCs/VMbvMz7lgQ7JARwCIQSKwoGW2SJm2uQdOTObSJlNaoCEjN3tWVLZaFHsdtGvcWv1cNG65LY7aY9/4xj4fi9u+c3G88pdHxDbFYyPX0fDW1RDZ4RB0dF3o9MdwpRLDgwOx4a601vLm8XvjqJeeGPmBQrxj3xNjbLP5MXfOmGnxG8eYcVtKCU404X/Ua534yu+Ojg9/55Co6f6tHzpI98fEX26+T8DhMzjqk4an1I+sL6ojsbQv9i/dF09/xaNx0NnLYsdh0iNKQ4nxL/lGNypzfemiycdQ+2K5FUhgYl3m0eUT8Ys37hw/ewPf30+C22uXHeM7Z2yrQuKoLCBw838AaCUFQOkgARClRtK9nXfuc5IDv1GUBJSVl+VVdvrAJCn1hXLZSUeigvfw8IU3BeIcXnnmS7oPPDIRd92j2YU0mE9ZlOXHeCGOIUK+jWdU6rBcSZt/O9ZSw7oamBYD2GUHOon2cCRfBnPoOHwTrlUffpL9Kg033limfAee/PKYvmtjbN28La792ep42blj8Z23/i3+pXh6HPTD+XHjFbfGfRc244bjkt/kgzqL6rxomZxaH294/BoxA6tHx8QwM9R88vVaadelL3yZe+3hVu0S7NyL9hUfvLfHtizMsCcFVbzovTuJBxKIeOG9MqLhrc/dNbYWv/67AXpe8Yu7Y9VtdwnEvNYGXxXZakRlwd5uNdHB3x4NKWbZn38q/g4LeKmf6el5kgsLhUkhSEh+ELNFCU60Ul55icMvgk+UETF8Wacsxe+XfPzqGkqdKZX9ajVUb4zHq1799Hj3Bz82w5SZi7PPeHH37vvWxoMPF6JfVmaQ2Y5mVAim94iCrQNGre75bJE/Qq4kdG9KRNR0dBXHS9jJl0lOMmeDx4ACMDr7mhkX7SBIlts1DPE9ftXBrM7rDEWeO/F9cE0b+yrOw37mYq4To/LBmppO1/LqMG0JSDwC4S0OjtS2aKYPopNrVZ76BJBlMnsOM7MuZpfspoOhIwPl2DitYVKZ6hJuRTP/WbK2j2+oWo7qKR1XoK1CLNxrt3jXkqS3/1W4cdnq+MwVj8SGh+R/IejM0cUpXbRwdix/4JEoDfKJp7b62BBFfbF6FR9qbseu286JO+5ZlcoBCJUDGNDrBUNZESwacVgbLGwvb3Kk5Tth6VheAWiq06vIAgrQ7xfPWOBgKdcr1IAHUCt/rTUer3ntQXHe+f/6j+A586Undu+8d20se7Tkt2gHBaC0AEdVydTxuzY9Bzct3sGsXPCNsGnQyZpQZlE8RVfeNMVmYEsAcp0IkjykofU8YnAaD/g4C0gSSIEffRCISwIUD1j5ae65anZS99DAY5seUCLficWL+mN9tRVTcjb7uxOx5aKheGR9J8aG2vFkVW2AdPXYj0hU3tZHB4DEcR4Y7LfTvPWYeDCoNjWB2MgnuvWPrzeuBDgyqwAHS8YCqCTgsrbIisMi4C88bZctYu7IUDQn1sZvb3rMgvRqr4SJpfGwqbwGwYyQ23HAfttFZ+O6KApAdz08HlsONWLWvFlKy8XqNRvihhseSCBRflsUlUGfsRQeCp2ma6b2Suce6yYNMZ2O4xCt0O43h51PMy1VVJSpQZF4TIrUABEzrqbA8+rXHRbvOv/D/wieM047qXvHvWti+WOyBBI0q6/9rOVk6dLNzHKoSsADVtFWmftpgb0up81vQhhwCAaQYFF6Wp7A43UaQOWzBMe024Dh4V7Jms5TY1aZcwKJLY2AymvYdtRVDsvkfdK2LgK3xnLWgDgbGAISOOnKCoksAVB5YAJtYBURPrTQF+7cybTmIz6KhmRUmGFI3mpP/RRzzS4xWGyXoBC46kF5VCj5UMqDgHQACgQIwBCK8zTTszusAIAhDsHhkHOvClyHN47hfmbDDPUBEL4WQeMGmg51yXUBmjRN16F/tjhYGpVJH1dQH2mH9gCdaADAZDDNAMlWiXT6xZQdcNGG6pblyWkq8753vyDedu6m12YxHQ6777bz+Y+tGI910lTWdHAYq+qsdwSKeHEgtaF/mPmGGphSvkkRwVsCOOWpVsCSmCyMKMB0gQlxqA6f+mAUZ+qDS2SkE/qvgy2QXrAik/67fV0wvhelKXVxraXO8niE7w+1uw1pBs+KNFOAOXReQyy18kCv5dfVFa08CBDL4E/1qA2EzBBhweqexwT+qXUJlOdWCNUfo1M/eTWloRmX8yqdqXVKE8N9TtczX/XTvV/R13X6Hi1lU7vpt/J1rRkWi3AIl7q8pZRX/E2j6FB/UhkjxWcDV+3bmvlZFGDhUBxgMCAAC/0WDACT7gGF+UlefBvQB79mQKq6QJwysXOQvdDIRZyXAtXi8EN2ij/88cp/fHvitFOO615/w2Px6OM4s9JuWQCbNluFtPQvdbWZ/7thC0sjFPCNOaqjXPoghLRd8R5eGMJ0ThZHTVJeZZNl0lQbjX/8F3bUTzh4y3h6/0PBktJHrx+NfP8sufkjYoQA2x6KyqIjbAk8AlGeemWBxrbdMkpb7JI6A1J6JwNUdOgaK7Xuzj+4PRIMbg21bJFlr8/PzjuFUuInMxj6jyUSQ8X0NDx04hVfuVQMlkAEaGrxq0CKp8zF7z5ZbTE88CZCIV776R/GR1/7osgBIAQrfr70Lf+qKfsig9JOsvIDOq5vvPDtzmMfBrBktNjKKI7zX277a7zyA79UeYCS2gYQacjK8hIP8MQngOI4gVOVuN3ekJXOCWgzwx4gFqj48SwAmmbLXcljQ5x/3gnxlvM2WR7bBoLXX+i6tDkxShXDeBOYrIDINyEEGJqWsHuoZsuDriEi0wZdJG2gA2iX4pOGqx7FmWn+qEY78tWJqLQ3xp9vuDsufqAST9uxL354xsbYovBg1FfcHNOP3RyP3/nzqPHVtTofbJ+MWm1K11O6no7+xbub/mOWjsQ3TpiTjhelM2tSoIc2+bAYX19rVKf8y/X8aj3fqzn9mH3MvAuveEX89Nbj46c3Pzcuvu2Y+NXtJ8RPbzs57t74DQFJft2Ty6JV5Qfdq1GbnNQ15adianw88UT8esn7vhZ33XVXPHHlD2PZfffG4q0Wx4PTyKkdxy7d2R8g4iND6ds6fOxDAuNzMkqH96tWrYxjT3lznHDa22O7PY+O3Q46Pm64/lqn7bzzDrJY8E1tcZi36eMk3sPMfVNDFbLgIyLIRxYI3nNGJulox4AmBXw2jzdyeX8Mn68yzPd3ys7vL61gdfItuQzsQ58ZqBxmwOMpH3gxhtQgwNA9B9ogyIr/AAag6AxgMHFmGB2hQ4CHL6bABL6IkgGGNMBCZ5U3/TQBY3E68wWmsTlDsfXmI7F44WDss20+JgY2i/wWS+Njpy+Ip+9QinmzB2N4sBL1+gYBZoMsxbjAMx716riYyQ/SJ1rnDCay//WyJ+K0H63n2y/xteNHsTPuXEuC43uH/kIdX7ib5huIE/Z3YEezuCaev/c3YsHYYbHlvMPjhKdfEs3aaNxy76Vqux51CZuPIjVVtlFNH49Mnyedjq9f+3CccNIp8aMPvzoWLVoU3/72d2LhwoVxzhtfH2c8++D4wb3TMcXnBFVP+nhT70tVfHWqanBwzJk7T0oyHV9795z49Ue3iq0XzY0993pa8KFwaPBwxZYJf0JQ/BVvAQlDeFJSDIDaQAb4SaQDKtVtMHXqUe5nZyjXWCR4J3myGV7yQdHKFSYx7FqQhVU6z/v+U/DgB2BVmFvxH4KiryGWYz1kKTB5apjXNAw0iBAYNLKqQe4zC8NBmghlRdSrpvJP+LwOh/0C/BNfK4+uYYQmNrF2sh0r17Xi1gcaMTS5SkPZ9XH+D8bjvifysX6y4c+384ylWZfgfEjwtY0xPTkumhF+X3z30o1x7bp2nPusBXHhSWOaNeTiweUr1CVzKKanxg0cC11T8fQJxKqmxTn5OPWYO/2i+PY1Z8VdK6+Nvy7/c3zpimOjGuNx7A5fUFsCTrVmi8VPu2OxagJDY2rKFuS0py+KC7/zzfjiVz8Qt/z4BXHTTTfF777/znj6lg/HJb/6TRyzQD6iLFb6ulcPQHy6DCUSH8R/5PC9b387fvjtj8b+L7463n1hf/zom58ycGifT595pdnKKv6J5vQT0ImngQ+oNCuqwZjkkaxiAhaAqddYcmB41lSo2IlymW9QsSUjH3ggRQ3lJcWVdc+vxJcquB3weFOYuTvpuGO619ywItas04yGp+iCFc+pPDvho532WeQJaNrtf/Jjkjh0jQPCASk6uxH+49vIZ8LHSHHMrnBW0j0znuR/yGLEX2RGh+LFh82JHYt3q3hfvOeXbf8gHr+zhhNf2Xzv6BvZzr4O/hOt41uhGlvutGNsfsBxioIqBar1Je3qQv+r4+vjkSt/kNpO6qQ0eqPZooaCSz//BvEz+RY9QXJgDTiX5Mec+sHvuy77C1lbHsp1edVX3x5TskK98g+tGo9Fo+zPTuXxz17whi8qL9bbRQ0A6qLdd7zuxHjhM3bzfc8KPZUG6H7WqRc4L0Oof6fVvgyAwJ8REfQ76wPTc6/X6F5IUryT7AgzW2V7if1b1avSUuY0/NEZO86MND5Lyrm18Z53nOHPVppwhZmLU190bPeqqx+J1asBidip8Y79ugiX6XOJDxQKSHx+hu0Jlp2cXtzGjsDFxxH4gdBWh72zCWhdZKNrAwbwqUwPhAk81JHaYwbH8ref02TgAHgwiek5DqW/xJG1bROqOhxcH1VxFng1RWdPDvtglDOKJYhNIINNlO09DzK2XJ4UKYfNc1FaXlVcIXbbdeu4555lToOJMJZibD3tIQDB9QKCP+qIveLSP97mfda77bg4/nr7/bYajAjOy7Ktq0pLAJ5WE4GAVfuzNMQ9dv+d6m85xqfasd+eS+JXv7/ZZQEDs0F+RcQfXNMAgaWhQpOjutK7ZPzPQMqhC3xRlluKrKGJly6jeI8gnLFK0MA1BeGX+kNaIb823vXOV8Qb3vxOuu8wc3Hy8cd0r7p2eaxZCXMkJAElJ6bD91I5QhZN4NEh4ZsihAhy0XwRyspAo1mIWgsgpSUmQER2BAghnhnpAACkE5c2ZNER3QNYlaFeKGPGk8AmmgwW/utfz5K5Pl0jD+jRBfXSJq9BA8CUTRlsZbJyroVCWTucHUhPV0p1HriRomCoYkhwKsJSqhPTdZr9pDKoOEBiQ1bCXGYNAIysiEtxT138V37O9CftX+KBr4YVGnA+GhIAcCFkcfjSH1/1ZG83VsmuhetP7Zs2GlYcQCCNugAOuyATPVgWgKN89E91QgT/VEGiDZ4qz1BlMt7yxpfHG/6Z5XnJicd2/3j1g7FhA9qXmMmuvJIA01+StdHM3E4lJSRIM18gY48xQiZBCqHpdDHqAlC7KwBZgGq8N5QhaEpBvO6JI9oLim5S97TBlc68j840HNCR0VsCnH9Ted8DEkelso7kr/NCqzPpOhNCuk308Q9c6v7vgoScmKeKYS4ITf/TGWE7nRPamW6dJkGyWOmhLSXrTwaiDCTpj8qRlwTHqTopAbNDDIOtKO0quE6AQJkmw3haY7IFwliQLhWmKkDDcObFTSUuWlCJR1dMx+bz5sTExnHX6aEMk2S8MbTBGw7VwYNa/Uvv70NyN0YHJuLNbzjd38x1pMLMxcnHPad7+VWPxPg62R154mgrcqyU+/wrn/1ymPwrMx5SqDzzefSHBULWPvhVmmqjEE1ZHn5KAyKSoGGENAlGGBzUL1uF1UJ4ysL6Eb/5Rt5koRArybQjRiguxfNANMUnQCYa9FdnyrA4SQYF10HjZOCsA8BQxjGZZis9WR8OpVgC6doabJq51sklyUI+XcCLHtDI4Etd69I5de1/ElAqT1xKS9YmgQoQURQesbINPR7uiaOOrD37QvhQnnjIL/MkxbYm1aP68GmoC6GzsUsZTBejhrfRKvhDWxmIDEpbIWXim5/OoUCFPkcMlNfGW950Vrz57e+haoeZi1M1bP3higdiakKo11iF0PG8y7I4FZ37S2pc/k7aM5tZAQX4wbhbE3BqjZwOhi6liRA/kFR+ArnToiFE984ChK69KV7ntLOQnIg1BZqBNSzwYRENIGdJ9SRgpHvMuU14BhbKeR+v/SCiVBaGuALO1OUGyJ7CTPpTAum9TGQ3U5PAiOD276wM8VlcslBZYMENp5b4lMH5+ONyvkWQKK7qzc7EGxTiKUONdzfM+Cnkw2lwLfojf09Tbnw3vruKhFA/6gcs8+ezEzIfJ598jPIW4zvf/Xlsv9POMTrUiYXzZ0WlMhQXfv938n3TR/l7oZh7Mt517uvl8/wTy3PaSc/r/vaP92j6yypyXg6yLBCHLA2aUMrxyXBGLAS4CTwMXexx5oXAaqMbE1U6l5PlyZKVzVqtMr0AANAqAMFTbOpHYPZ9jDUEgpUDsAiesmIrcYCxV1XiiP4nAZp9OvMeOdpJXRaCytl3Un3JwpBPwqcPWV2uCub34lxfdn7KvUFCHiKoNwOqb3tJusEa2M+g1szkcO5VRV7A0QOdMlPKADFtWAKlp/zd9NjFbWT1uhwHdauMgSb3wrJhZkcefJjUdvqpYkAlBVUe/snY0azP0jvzlz6pMteMD5osUsTskel40zmv/Dufx6LqBcZHNLXAg0b5Gvb+6ZQIA+0NLIwAwifnpvmRV5255hVkTCjvEw0g7OBBGouKzAKYRjbkjDW9S40O4PVr4JZmKI41CNYs2qxbaEbidQs+16zZDnHthpngb86ovNdF6s1o1XR4pbURfMTb6xzUo3N02JHXcF180Nsf/m7x8e9a+NPwLLT1njfVlY8z9VJXtoCXDr7PR/29NRnqVBucPdthlZijaoHxA9/pd+j5knJHzikMVjtN+pX6lj4tzZS4LnprYg90p/q7OqKhftN/4uEbh3hQkBALXj9j0U808FzPQxjSh9d8RpofTaipTX4XX+3gyyB5gGVZ6r/KeulAZdWIlEq0cohu5EcmLx6yNmfgAHilZTsPnhpmUPTSk5/X+cVv7hB2ZWHYWK44b5dgFqN/ftYuU9BzppNGcJFVIc0GZABsutH2p+n4h3b3hoaOtQLroQOrg+NNGpaFyrKquMapZkrNGStlHjCl7cFd9xRxIf/nD9ZJeUQHvgBaahpIc1ZooYJ07/K2HIpTXkjxcEuZjGb+pHYUyItmEjcTiXXkeWCW3wlKB+xE6J4FPhbsbGX8H4XM8nKhem1JEJTO/DOFXPfyON6F/JeZmPMpHusH1X3ZcEUeWy+ds07p4JSdFeVYl01RTkqRqe8CEqOME3S/aP7cOP3lZ8Q5b357ViJld3jpyc9v33XPfZJXPnPK5IyJAZuGJ4jRmKu6GGs57LjBFEWSiyfSePzQCmEglZgF8xfFnXffjYgSYRlBichkcilELYzPxPuNBuIsrFQfIRMtxbL7LC2rllxzx2aZvjTkAfoEGq7BqRWiVwFFdYk2jo9PxPjGSfVJjGN4VKVeM1Go9Bdj1shoDA8PuD36zQ+AQactM9ZXeXlQypdDEzGpch74rly5yvX8nwgoNv3suQ9J91J//HxMiXPGRlNf9Qcy6AvXyIO+YwQAR7o2zGbopabE05TPdaiPq1eviclaIzWkMHPxfzLsseuO3ep0LWbNGhOgWv4Ff4aY+x986P9Ke/8v/OdhoFToLt5mcYwODx103c1/uTaL/j8SLMz3ve99ubvuukvzqihNTEzkhoeH//tCXr8+GoODzl+fXLeePTC77rZ3rF2zStqMgeXnhKvpuVC9FqODwzsMRKyKsTGK/L/wfzF0mtMvrNUmvzWxsSoTVHrt2Jw53y9NTXX/f+V9vV7vjI+PNzfbbLPmj3/847aGzG7fSSedVKxWqyMau0flyZc1dGGz/3tB4/mKlcs/MDY667hDDn2W7F1OeFr9yweWLXt3luPvgmZLOAGCKXtI/1/4vxrE51qn2GjXV91bLFbuKQ2MnJil/G8HuTIdyU5zhsbGgYGB8Z/85Cc1W4wMQLmHHnoot2TJkv+toaVbn6zvs9/BcmyLn7zplpvemUX/v/D/R2HecO6QUmXsshWr1v7THxf574axhx7qrl+ypCOrY899BijHP/+ZnXy+0FfK51s4SzjDxUK+idPJ1y7y/n0YHlzKidYcG6eSmU2pWGzKr8KkaDrYVXTmkHWiyYb57PUW+d6taGh6XMj1NdtK5GsMyte0oyffTA6u5mmazeGn5TTnxGHTf3nwLdUiejT15JOHGhZpr9vpa3nPNLX7dYBclzWppuavcgO7PFxVQjvXV+ywp1lt02H5izjyfZ0+L6TkFWGC27xNoOa7+S57ZKnXHzFoul86NO3lN3iiqqm5UpkrizhdeQmm7clCXv1RfUpXgubEDSYcKqs5iJdpuC4ojybQzlObarTVoSjypkiR3wKCQIqKFyxyKWjiq8l1Cn19eeXh+7OaCECn6mMpRU57uzfR6esruB6m6l32+xKv2a9Ci9ktDjUirTMtlktR7Cu36uypcnyp3ScB8iC6RUyqCePSlqy6v/rdZVfrFhIT30849sjTDjpwv+9++3sXx2B/P0sGnkG0JAL/ApHaxXtnNmH2p2KbzsxidNnz3D1t1BneMlMCnrrM0ijDomCaoqsoCdTietJZUJF3T318/oQvXHC/qe6MLsAkemCYl9iZ4bh8Vk8WKMf8DHLBI0B0jKe06Tqj0H+5Jl8vpHY5JxClPqTgGclTAjMSz0RRrIwur43MTJ85pTKeyqfo3h9I8NS7t9yQZdV1749OioQP3Pp5lPIQt6kaItIJWuhh/4BcBJ4TSu7MEOmDWOp6UhnlFUT5JUFDI6OXnsKnY5/39KgMzoqPfPwT7rz/PP85R5xy8NJ9L3rLuz4cuyzZQRXzE2R90UDFdW6racCDleG5FZaEoigFl7wj7rWfYor3P6Z1uvMB85wiMQn1XiH2DQLxpFxnpUOshZSmhXzmhY8c8e0Y8iehqT5lQ8Mbmr0B5vRUGLAkwNIQJwNap01/qD9dp1Nqd6ZSYs0w0eSsKT+5Z6b30KCmvPeaRLLrjwUtIVGOtRyvbos2pItskUZa83F2SlBaZ/1j3crlU1sJjLrPQAEIfa8+pjTKZvVSRkdSmlQGnBL4WhmVsiRRkkGgPQOGVnTjDX8600//U9nmFB+IwOAn0JAfWl/y4gNjut4XX/xK+oSuVVOOj0xpN7ZesCj4tk25NKCsSvKLfDxr0rCiM+9KeWkfgYiLxjIoBjQChB945nTgY6tBr6uwACiLkSde5dUNM18JypNAwz2v26TfhRBINCT2vsxBHuphPwtfHNMfjUoCn8hng5pB53Z0FCkrmv05lfSyIF/w8NdBFZd+h4IXCnX2teJoT+npWgev/Kht/7JO794Lf+ofNLo+aS994OD5m9PgAX2UNmV8ou/+gojObj97/w1BJvpUH98NzPcrLx+yhF74+FRe8mJjj0aVVb2yxeo3vBEtao/tLv7gpOJ5l8zyMW+JRxapTs5e2EU2PiceA1ZRpL+KUini+WiEv/xPkKKzbmXrlgWV9vOiVktmarNZY0JpX9SY/QgQ/mEQZWGo8WfaRDRvSdh/gF/6I9m5M6wQp4eb0JUI94KSGjezlC70JGbo0B/FF8UsPo+i+x7D6ICYweG3EhSHhZNNQXkMlKRIKU/6PlC/iOALn6oHWhBuJohNgIDJxAOKlG6gWSDpPn0ShnOK74GQz8/6My7UL0FaEOYD5xSPgJVJB8BWHygHkAyUXjrvpPHBTt56BZC0pbxYaurgUzTQCE8Metra1B5naOy9km2rDq9pg/IqA31WdMqYPkAmriqePIApgSgDkPmtMgJiV8K03MCO5ag/4jMygPe8UdILBo5i5RLJtKogPz7rfSGYT9TaQ0AqCAE6CQxqTg20ERKEQwQAc14ISgSnztExMQIU0zGjWOk6YznS5jA6m8oAoFROh66xKgybTbnIfLoEHwv/BlC7LMxxGQ2XYii/88r1pnjVY0Do4HVpAAGgfMiKAZ4MLNwX+GYxaTqnoyfgJFDqs3CyvsDUnlWjn6QnYFK/wGsfrayjZF/N1iPrZ6KLlxmVTju2cuzoK2S+HW/F9urSofhkhXlEozQdhQyE/vE6yqIIKkccvMDC+gunKJrK0S58swwsB/FRckNOfjVHceooQg6+x8PZ8gUfbJXIglIijn7mYc9bunTvS77/rUs9etZkcPhUGgLKa9gCpdVqXQwpaHbSjP5KxabxJae8IC76/kXxuc+83+9TH3fqua5w370Xx5w5o/H7P90VB+yzRRx+xFGxcuWj8ZVvXxY7bjMQrzj7FXHu+Z+PLTcr8PGo+M0Vd8bqJx6K+fNG4uY7n4QkU4Y+9L4axvCRwdzBYz0aYySr47pPWz2sXy5DAZ/QHGCvdNdqZqAJuuda+TymZ/WXBJgSv1QzMeX8aAs+AIHcXPusMrNmjbptcthB11XySRQDTVY+4qnEqbF2zQanz5o1rL9ZOmnpv/7IT5GGuEzm50ArvsbGDePB94DmzJ7lorRF0bQtg7zUxQNj1+Q0Zk+Un56uJR6QX7F0Nw0e8m2qPETWZNHmPGtbhb3jUflOPHH3WLN2Or7/ox9TNIkin+u2+dEzvqHc0ATZsydp+TlveFVMV9fGMw7bKd77njPiuBc+O44/7jkCyVjsvduSGBkeiD133ybGNzbiRS95lwhImgj6f3PZHRboIYccEH+6/LLYdvGCeOlJh8Vzjjw8PvfZL8eskULMGhuNqlB67XW3xYbpcmzYsFHlQTxgSZaBcRbgMsvz0GUHMbVjS4Ul6FkRaxhfX00WIl+SxSGda/tISkez0Up8HX+vWPdoujW2FPsfelB84MNvjF9//j3xwlOebeuRLAPp2bWtYbJeipQy5+OVLz4mnvH07WxxRsfGZC1ouyAF68bAgMoBbuVDmykLDQyBJz7/8Nhvz+2UjmLkY8GcYfU30b1w/mbKW5RYsRLZcIOlyvJiNQ4Tf99w9gtd/4AUOg3fcjOABhZG526H/H0xNVXVcJMmEn+96ULXy++aTY5Px/Oee2QceugB8eF/PS++e9FnDQ1bIfMcrDAibfJxjJ6jjzroyEOXLv3Dl77w22gwm9LMCfME+hoMP9ZUnSmH4wsTbL5UAR1Qp9LUmQ9Fyzoo3TWTxZqANsI4Z6WQwQAfqefvLIE77ls1Q7zucSaJozMSRG/mRIW+Nz0qm8WnOnV2PPlS3aaXBNpJxWmVilM+1X/aKyQEdXSH4f64f7Ie3/7KL+KUI/eO7//st/HMg/aIka12jNkD5fjOd38SreJwjMpq8NB04dxhW+FVqzbEmaccE9f/9f4oTKyIx1auiTmjA5rKDsfSw54Rn/7Kj2P9uo3W5lmzRuKAPReLnL646uYHRUM3TjvhqJgaXxO/vOR38S+vPCOuvOGu2H/3xTF39mh86JMXxcT4uIU/e/ZInP6y4+Lyy6+Ju+9Z7tdidtx+Sey60xI5I0/EjbfcFy9/6fHeFvPhf/uG5bNm9VrJAY524ic//HScfNIb4/e//3I89+hXiZ5OfPvC98SWW2wZp51yXjzxBL/F1QNKO1500q7+GscPf/ozc8p/jjli6eEHLt3v8s9+/jJXjK8Dwukc75iDcgDgf4z7Shpi5iWTWJYW1ASMWqclQaBJAELCoYzK2u9BiNSH8CQ4r8kYFCneAnacMip41uWsWZpRkN2nCwPJ+WfiVQ4HPWsn5aNplfdioCt2vr8DmIHnG+EKo5yPG7//r87+3DPfGWtqXFEqY6J4Qi73Tf0e1VDFnhZ+U5+fDnC7manHchfa1WhGmWIKaG8r1nuoysXoyJDumVbLQYAm6nbF4r/ifKjcki1mxYPL13rY2iDQ8fm62XNp10QoWn2APJeXD9hk2wZf62CPuE46yLt69XrXgSz7i+whSk+AGgIXLCoV+Z1+9lbVJT78ImhW6GvHyafsGo8/Ph4//vnFMAORKuTzfG8p6tmaDflxPvkBEk/7nA1W5GJOuRRlmVGvO0rDJuREN9VRppSjpSFlk3PdykWzwQKibnvNZADg1j6IrYXq1pG8f8XZ2igvFkaEM5PBkUxOLuaeYYfhSCabIQSgeghRPhxdhhLyEM/QhTPrfHImGYow9c6bZnOcPYOxU0s9fE+xEAe+7D1x0OnvjfUt6qBMKud2OMjbq19gZXssH3TgZyS5Tk443wwqRbc87OERJzkpAn0QreqXhz+GSegwD5QHR5Z88EBp0P7QY2xGl3lUncmPU/2Upy7l9xqaZmfKpP+SBcNkftD8BZBpW6/Kw3f4qTy1Jj8oLKWvqU4JHLesVpd0yJeXDwvIfTBaqGrJxcYkC7466vBDlh5y0NOv+ein/qjKiEUz1LhSyexVXt3MK/eLmW2/0OZZjyrDi0f4DTQla6ysuGq3STWJCYCBVJ39NgRAMo0AKMXrD//NEJcRo1zMGRJDyIfza4ukCjzFp57s3l8m0zWdtSWD+WY4qdSR6popr3ZSXu7hjv87LSlbqseOa7rN/hDHwS3rG8Trjy7S9kw0Xwxvy5+QNeAf/9NLe2i8YpQ9vQJDi5l1Ic7p2TVlU2TmBOtAGfFgVF/6EEGiPb11q7z0ADqyg7UL0wKt0KN/adsq7XKNOXCiSqa2qI804qz5avSlp+0eK1ZskMX5OQWRoIIMCF/z5nGNiyizeas/ial5WZpyjMvT33re/FgwMuYfYhvpH4h+lePjlQxdONgIV4ZL4ElTcFsVlbcFUV4ao160xZaGdQ2AiTXA6cvOaRERwCYLY80HCNbYdJ+AmO57X4rHmUwWiA8/cdbQKmvoX4sRzQXu0XJbhmQt/OX3kvLYalV0jSXQFJkfPXF+PhrFkabrlKUcH7bOzZSlDGfRqzyJRhxv2sfapOUC7pM1zfrh9S8O1aXr5ADDO67pb+pXzzHmqyF8hyhZatZ7ekpFOhZcLoLr09FHPrRGZSQTeCz10gX0JNGT5kmH4jsyFulgqMTHTWnpzQl8VQEpCy7dqctLAdlKZGbEGZOoC13mYsHQQIxrtrVo3ryYrE5FThVsNjAQQ2LCgKxQSTMZyrBe0V8aNOF0ntXetJaQGJdUX8ywQAElTFGnEDQdhZnko7wAkoYhGEU+GAvjE4N6guGaIciA8W9y6WyAJIGSv1gmP0IkDaCQzr3Se0KXcwnYiv3QBnh0dhnAktZfiv2AKJUzyBTPcMSbIwlYqQ1AkUCqe+UxeLN0+mKwW2nS2UBWf5IVTzyxYsAn8lmBONN3wAIP4TFHNrwxo4UvBhL51Sd4Z+VNZZEu1pZ7eV8CCz+ZwOoyNgzjJKXXBROZps680Wujhc+LZbIMUzBwCoVKm7EdS6O6qV65dYEZFCHjTR4Sq/FOPkbEzDExcESMmN3fHwPS0CFp5kCpIgBJS5XOL/nxeIKnvjDKZQWaNBbTCaxar/MAFY3BT+KsfGaorjNttM+gIc71uA6EKsZQXgzHT0nT6qTVtMG5Z03In3yaZHUAGr+9hU+SBA84WLvhWnHE+yg6DsCk3wFTuvrK7NHgE+hMB/QYlDp6QFNe/6Cc6EvAE+2ilzxeQlC6lYB8Bn7qY/JPMnAAAvrrNPqK4qkO8yXxDGZ6SIZfkpv5RzxDDXyV18vX6I94xlLdAhYGJtVF/UrXYKXRiPycQYTAw7CjevmWJM8mWQphUXLmcbkCJTBBHe+n5ZahDcmKQEBTESNYCOSR/GR1WgARw1npFBEVDU+jlSHF8fNHOpeHbHH8UUl1frAyok6geTAShiXh20qIee44He0BKLMyBhfMyg6YYQ2yYDImWwgAQnUrfxpekqCswTpSu1wngXGNQAsCAqB0fTi0AEN5eT8c4Pij4wYOFgkBJ0AZVNST0UG9aegiD21Deyb8jCaDnj4b2AnwCMFONKAnP7RQFuvhvOKT8nsoz+o0D2Q17COKb4AABegNg2nYJw/gkpoqDSSw0g6YL7/qxnj2kQKPrQ9SB3CCmvNheTTESf7ylki0YiMfQIXVYVGxl0aw7dlqm63mbr/tNq+58s8PmAgsja2OjpH+SjQEwaKAUIIZ6nxZ1qZcHBSohkSUhiaPmSJAebA0gAUtxLHGcCXTmcCIdvhQ/sSMHmh09qsfTE3x6TGiOKc65BCj4YmpGWhUJmlqurZGaqrLC2t5lSmoTCGXXucp5TXDU5+wHGmIS3UgwKSt1Jv3ay219SujOb0xWtWNOk9Ea3pcx0bTUh4atVAS/fQjCdW+iGjA4LfGJzT0N33wqbgun35rtjSjbRugqXyy7j0LMWMJJJcDN3skthpcH1sNb4jFHKPjsXhkPJaMjcf9G2arb0kuzF5VUNeYh14cvgpNiNfUL547BVp19dBDj6b07B95HIHR0NkWKLvurUh7EqC8++0zJ8bHa3H3vff6s3AqGfHsw5fu+OyjnnnPuy/4vepiTs+6DUIrxWb2b/g0SCmGpYFYnCGBafbAqK1MIT8QdTU4wXs/Ak1NzGoKovV2U8c0bxx5DGUtoAUIwA99VEfAKPd8ieKhqz+dEc30D6LTuXfNGHv4Kz/t/BY0Zlxn+wMS3JVffqPywgUs6KZyTz2f+b7PRHVokYBNJSovQjDrwHT5DX+I4poHzEeoM2P/Q+BVlfnPe23GaPIwjVX9LEnUpqL7KJwmo1KU7vN/CNNDNdMih0KmP5t16WhphvSrZ3w7rbnMFM3q6QXx7eAfHS8FoTzvXOmwS8G1zYLOWZ9xVlSUDXkoodNpkzQfNJTy2emFDkBIHazJqRzPL12X0l/3LzvFvQ+sjF/95remDEBGX7nc4v0kCO2TZppWgQAz1TAqjVvNlnCk8jEl4iZkA5tC/SSI1Lx/bHhhDPSPRaUyKj9nUCa9EpV++TqYcAkYlPhpORrG2VqrOFmp9779FLWZiJQk45rjTowbn3FU3P2KV4sGdVvxPNbvb65UfurLhivVjemHNWaEwvqH/pY62+t0dub40rmvzIYLfhsKq8hQkoaf3Mo7BWCmt+244Oc7qK/NYMcAcRzwp4HVyIatkoa15N8wxBWjsXJKfBKvemDJzj/48pn+jdAL3rrU98ruMtCf2uc6H4P9sjoSgQWPMMVfXluyTO2wSuhK37V9hXiAP4L1Fg8QjV0DKbviaBceK0JHGgbxaZAn92koSxYIq5UeUqNE0Msh+fNN4wQNqxCvXibr6CgHX2pG1U4N9CpAC5VRTJ9i7UExvD/U0HVDHcODn5DbPa57DQxR7p8lRs6S6deRHxGNOMlMOzWsCUC98dsOI0MUHYZxnNUuP1yGYLm/9pBnRm6jzL3iJpYvi1ue/VwbYwBgh07DjH/ZWHWyxwe/BQBC1bJ7b4+pyz8Rqz5/6gxY0u7AdFYlUcaPkf/SJ/rK/Jis/ZBSWmOR1rM2goA++MOdY+t9NeSwVqLD73MDHJXnSTYzKnybnqNs5YJ1Cb8O9GfWMKvG7Xj8yQmn2TdBmQxgLCfKk86kF+fOjYHdTonKbidH8bkXxsih79RxrpCjsq5bMoIPtrb0HX6ikKo3u0d+Hv7tiZCWBM9zP7sNulYGHYoz8qBd+fQPK4Nid1QnikAy1hcL/9S+UUoZo8VnONxvFQStrk6ZMaFlxnI1ytZVOeh+HZipXE0gysmf4WNM7Miz5utgm0DPKvB4n07Yx1GqmaT7nlaYCSKUdl/7lZP8Ra0d3v+e+Pf9XhYLPnN07PDJenSWv9DCp7NYLz/WsK+ia0Ck+gDG5G0/ETB0PzwWrbsvdp09i8OZPDibWAsegKoS7zBkBsX7YC3eB9MZVl3+6wfi0GfsFx+5ZDf5R43gE7ak2+HVwXQch5rpPRZrU9jE3S0Wbebzc17ylfj8d2/3tWdTKJJA05uO9/w2vszVv+1+Mf2XH8X0334WzV++PMav+Gisv/TDsbEzy+mAwRYbMOjs4dqSoz7xRYf9L+QJz7EwBobuye9LyUOxBpFkh4zos90H8RinmQVCg1rxfNgKvvSsOsHAkTA01EnjhDCbNWXgMb1KunEVESioml8gFoNFP09ceUpdFYimGg3/HA9bORfkZiWgi1CYQzW2XtaMBCA7hABAgu8NWwxFtPKdl4zE8d/6S6xduyHO+ZYAIE2f3DhuoffWc1SxTbDNvK5hPOtQhS3F9P65UZLW1pbdE9Wrv+C2KcvBHmUED3jKshJYQMDDxnm+rdwQc3iN983Puy4u+cz6+OJ7r45zT7g9PvrLfaJdmvR3a3Csy4AH4DLDxGkX4xGEiHC/CZ/+8Enx5X97ga9/r6HqmfsPwcBENwf9pw5AY97IOdfUt7V2petZ9MZ7Y9Gb7tP5vtjybQ/GTm+6xc+WbDWQi3hmISN88xVRMoQhtywPvAYsANV5kS+WKMnA4lcelJ1r5yVVQsNoePeg42UJRec/LADm67lutcpL9ep45s94yDKQ0m+egz3eYABcrDBX2z1GN6NWb4R3yner8Wh3tfI1vDOQtyPazHIEEFerTgPMTciHgWI6WkGdtWqUdH3i/ny1sx4XnH1E8Iv/WAu+HQhzERjTb0x9Ah1MyqtT3Viy/3NibP7c6EyuD1UUzXWPx/S3z4jpL5xgf4GXBb1hSvWoElka1SXrA2Ob7F/mAwM6GlN83KgRhx67U3z04r3i9UddHY2NbCjD4ghssjbsg2ZqDE1FWR2EIYJgp8OKJzbEshXjvr77gSfj0mtWu48965IsJiDWvYdb8VrGrj2+LsaOOt3lnhrWbZx0H1XY5SV6CQ4AqKzBpEyASP6Ov1jmOPFbNJkq/vhaoKD/yIGvVSBr/gmIqRIgoHsBj+YsI8UzhPPVsF5wznq+bqCinbRgE0dH3GJCXFUaC+ogst5Im9Z5+ovfU2/XNYTVdAhIrTSTUjNpDVGF/Yn4TAPMbHeW6TUWA+GrLYHjfc//vATXjr/Uvhc7Pv3yGFx5vNpqR2nJr9SepurOqw4LLNSLn9P7PU+0lOHkiamRKG//9GiuWiarOB2FWSNRmL9A5fFdGuKXfKp+nNt+14MgGbp4ZRlwMmThz335miNiOn9/nHXAH6NZZQjToRkjayLpF5ERfH8CkoYcBzG6Fz76mT/EJ75yja/f+L6fqZ2KhWeaAYvO7o94kYaH9KWI+vo10b/7W13uqeGei86RnyXFNR+T1fQWUe4BDFtnDRyElmTGCOFhSIJHbjyqSOlESc6Ai3vo8DCBfwNQFAdowAB9EhBQ1nSTgoGTr+UkBzKDPUYqZaCgkp1V3je2pyaN46eM++VYMo0FMNOtiWh0pnQ9GY1mNep8ar+rqXgHC8RsRAJH2OqsZxM6e92DTd6eppOWhpM5c+bE24/5qMBSi/2XDAW/DDi26y+jLotGugqpLOadRTQEoO5aA4tyXJMzvPCgU6O9k2Zpm+0UeQ2r3TnbRevoj8sKChDyySiLoKGJIQrnmpmcPyLAIUX46jWHxxkH/iauvHB9Vo6ttH7TSOWxevhJKstGMYEIPwlumXnmnZlnZXEwE1OAbqwB9XiYwtqoT4gCYNRWbYiHz98pHnz/1n93bL7yj/Yx/EhIwQIW3ba6ikpWHF7qAMhKBxCEtJgHTfiJ0JnKqePUpHSMBMQTx5m/2Zn8Gj7sHCfv3CEBRz5O6iSIw5RRMSmbgitSJJZhulWNKYGk0QEgrag1awIVr51WdS3wKN3TRwkTIl1a9dMXHC93jsGP1VHV+YFP/tJCt+DnL4rPveJHcdJBX4g5e12W7UhEoLLjI/z2J5ZGgBHD/RxMghsaGZ4pD318d6a035nRffYF0dj9NJXFmjTjc7+6WmABMKzqitsGH98EFj0jm1sZ0Kwz9/9j8CNtdsQlFRx9zgMMT+QVf1iqoByLiABvbK8tE2AcxCtdzgCHe580MKB0WEgLVjxQPShDh+d9zFjxAxgRdOanhPxzQsRxr2P56LPEP4ENoaPo5i/AQG6iDUVUHPzWH8cT1+XhssUN/dwTjznIjEMmcN/LUPh5o+WtSEDjU68/WY+OPPLAzZ6x9MAnP/TxG8wgMrrTXEOgKrBJhdGqMJ9PU+y0/bIY/Tyz0RkhUBZi/bsCDEtUoXseuJnhCavOk87Ur4t2Nd72sgMtfADHIhRjKgDEAn7/2pWaPg+loQn6MvAApPTEOeKIbcR8PmCk/KkcYzgWtBN/Wd2IwQXbmFkohmlSu8yMmKuIunjs9htj/OG7TBv99HAI85Q2e8slsflu+3nch5v+ERFfCqgoifyn6sR4rLvvPsUlEOMHzZ3VH489vl59F8AXbq286qqAzDpNWqthmk8cZ037V93t/lOHf5VGdacNXbKKA4ui98FJb9kwn5TH15x710x0qF8VY0V1SuXUbhsw0L5mmNCiEYG8rpOhXJ1iwS99IF3KqngWEN9w9pK44S/3x2V/utKC85/nPOfgec848MBV7//YdRKKhA2CQaWupYPKpWwARkzu40dbpSGeiooZOfb4SphFriVIKcEMUHjnCLDl5ajaicXakI4wnDFduwj+k8ohCIYPj/uATTTQlrcTCBzQgFVIvk6q1z/IpvZtOQwqpSszQ4nXiox98igt00Z/QlZtAjLurXfSTN7V7Vd9dQlB1Ylv0IzVU3Liqtgois1oGKyz6sjp4GGiF+8kJEKTxw6KN8gUh5+kCPlKrPRiRSVoxSGfivo3PsHXwRgaU93khS525aGT/hUc5YdfBo1oRMgGWnb4GqGLBF6XVuuKT8DWdEH1q4zqTflpQ/WoDlajySPNE528IUt6Gp5ZYn3DK7eNG257QMC5woKz+ler2VClcmgXMkWbzCqPazCPSDVovyQJmFkTnwQDtf45Ie7VsOOgPFXhPwitNCAhC0TJvBKd6gRovfHzeUfvGrvvtjAO3Xez2HbhQAwXpQUkW/rphT5yeuVUNNvZVhxCxRrsuXgo9txuTizdeU5sOW8gdt1qIPZapKkw4JDV9MNJSYEN5mKbaaFG/wa6/IADtx6JbUdzsd8ildt8IBYORszv51kdIKYfygehAFD1MJzBO5t+0nXsumQsthqJ2Gf7ubFgpC82H9UwkaVBe+q/qCaOIUuhNDgSe2w7K+bPrajflTh4/yUxe1ZfbLbZrMh3a3HIATvErKG+2H/PRS5rbkEIvPE1gNAp3aSzr80t3c9EpKB76GbdJ31kG8WTwiuOfVWc00eqXFp1U7YnVI9DEdttt1lll512fjuftXWXyO1xMTWEgJLG4nQpB9HK43hKwEydhFkTbyaRB1mrQ16YyqwHWAXtVMI/CjIc+JVaJT/w8LpYs246lj0xFePTQrxmX3amdSSg0GGsH+VU3HXTUaxcMdZOtmL1eCNW6hjXbGjddDdWTQgiAoWZYMKgBRrpl4QmALBVFhatmlL5aiee1PnxyYZmkxETTRqCdp10Sa8lJl1jxL3A4DP9QaFWb6jHxnpfrFg7GZM6T9WTljvoZI3Xv/RcCWq6wYepVq2vx5Ssy9KDdou//fWBmD00KLKbMVDpi7/dvTpqms0+vmoi1ZXVxzDJP/5z9CY2vQhu3TMbBVHpaNEs2m2NYSLBmVBL+ko/VRZNVEGeIOz7tNmxYuXa7sOPLPsA2c2Nqal8l6ko/gKCsIBTeR0wmFzUkZhPMNNUb6cvM3eq3MRx1gEjWX3UX1syGJR+nAzzmVkN/XN1qSEdSSSOQlCeLnLNH+iifZ11b4YBJNOhGkU3DZFm/0TpaBG+AwBmi6vrUV4PmW5Q5YgiPmsXp1dZEg+UBwNvWtU52nL/lB1NpQz0MNx5CFR8UiZSFCc6klWhKv9RWdWWCYs0T335j4I5Ty5++evb4sn1jbj7kXXxwGOTsWIVq9lZFZzTKYXezUwa7emGdnrhKeVI4pvIWErapDNOdqehL+WjP3YJzAfimJHmJcUUHFsoTHUZ74pktOlNjadKKJIqchwNOCB0pygf9aU7A4XDaEWr+jSUaViTttgnsMM3076ppF5V77YMEHpHnA+GGKfoyKyMy6E1msKqLRjhzUjuDQLTpawQfgRrLtAMkygLI1w/VSA4g4gA3ZAM+Din/qEMCTCsR6ktl6d71Cle6RqwmC9KoP4ZMIgO+EHNbt/9oPLUrywla5r7lK8oa0qbbE3FF/t7K8k1+ZIsoKsX5zZ9qZq84tq7zi4JEMXwSDLXWaGZKnRGnqZFdTNkeZIgxZMDPVOTa89P5DR6pDUKT1WL6YkxDi+F+GcGmFm9RlKDMJpWEBIazzW5uXDHiNLZTiSmGYdOQ1XKn4KtC6SoyiTYTCOyOP9J/7PrRBPtIDwvhauhNF3EAtEoH5RkSkeA5tRGsqaqIxNCjxUzAtEBBlJ06neiiXvuXJv/ue9K8K+3VAaivNnmUdp8QZQXbRGDW2wVQ1stjuFttolZ224bY9vvEENbbhl5vhpBZTpUayY7t0oDCj2aEhc3hdRylrSJDtOVBa4dkepLSSozkyelJetG65taSFdZraz7kBfadLZyqF6lqsMpuMp99tln9PhjDtvw6a/eLjDigKYGmALCRFwSd5ZH8zK/XnHFDGOuFecn1GgfC2Kc7c+QLyG1d+81kExgCJDZD/6Jr+0ncRZoOLtO8qgTqod8iogCjwmI4/opu+gwqwaKhrPkACcnuAcUyoho0+oHgYpDKTzMqceAg70qgKCpDlvTBAyEiJXx1N5aTJp8IisC6d0oL94xPrIr7qLZ+V+Gh1auiXf94q6orV2n8ppEaKKVpudJ+VAC/waYhnX/RpXa8FQdKy0amPnwsNO02YLjV6KQukYpRTDXvX02vbyeMakOLBTeKxbb3+FRvJXYU3XlV5l03xKPmBE2NDtsxJtes3P8+cbbq3/80xUD9MM9Xbp0x+HnHXnsxk995W8SvMABwzFnSvaXIlQR71sZiRYGoOnNFNifgvDTtBdA+bMeYjb+ku8RFICgLEODBGbAkI4HrzNCbax+3B0qFSpesR0s6tyqxQDPpXZcIgECStrGKqbyzKp6R3fN47Hrhsdl5hmWkkYLs7LafXHvgUdF2bQrQmkGHmASOJmCA5g11z0Qg6sAiRibeKszFWj4mF2J3GELFYHSYcLlsyGUUiX+/YitXc9/N3z0xkfi+j/dnj7czTDOYw6BhY98L9zzKLdtNU9kqLX0985ffUfx/QbFJrCIBltyQAZwuE9TdEWobioBjNRBHhRBl/QL8Cu929XMlWvWBZTXh+pAofjQOR8Zf82/7BxXXXfb1J+uuFJTVJHBnw0b8l2v0Qgs1Ce2mrGJuUl7/QBUB82bScpH4IEaiLazSmfIoEqcT389PqebFJyuw+UlXABTm4qx67ux5/jW8ezyAbHHw3tG+abJOOjBp8UJt+0ZR19diFd94XFvIqMs02qCLVNmwd5yz1Xx1ntviqMfXx7PeuzROHz5snjG8kfiEJ0PW7YsXvPr74sfmgCI9p5z6CfnIrgoQG78+v0x6/ZKFJ8sR3lVf5RX90dpjY61OtZVou8BgfHLT7hdiEAutF0Y1rw7sfG/HV6+/ahYCK/hJ/9Y86nGvJ2PiqYskOYpfqGxwTNBCZyvzjR0v/1Rp0nAypDxnoLpkhpSQHaMGPAkxar+JJSZbHYhfLMpPvlRyZ8ribZ+jQ79QlhFfKoIG+xLUi60xmGmxz2H1UOJrxJR1Idp9jCgG6cZlSndf2lYxJAX8waQIDylQlwKypICaQJX8jsiBtaXo9NfjENfsFvsvO0ucfDxS+JVn3tWdE56IJpvWxerO7UYz7VjdM0alZWl8T+apWENLdKax+5bFo9N98VDgwvj4aHN45HhzWPZrEWxbO7W8ejm28ayh1bEkd/+Is2aIhxd9Vral1a5K41+Dz+9o6Zp8fNP2zE+8aPD/YSeuEb6POBMADwoEXX+7wQvOqqMYO9+cLAjEb7xiRlWzHl4nL6AhvVg2EkA6Lb5LVRX40A3/q75f0JLTxYOagOrg4ZTjeWlQgxbWKKSgMICKICRubCi8W1FrLwyzrRsyRUKa913vGijkxtV5DFdjMUqMKRwTo2lcyJSV9kaSfqaBEUpy0Eycc7tOlNIoEniV/FyfzRlRb7++cviZxdeEfevuSUm5i6Jvvq4NE2MPGco1hdk1cxqlaNJAagQRY3XGmqkko+vWhfL77snnnhybTwpP2KNzqufXBOrnlwXd/z6d/HY2g2xYXxSNKgeeitaoKClMxaHYYcn8/xW+ad+8sz45E8Ojd/97I5498tudJqHEmkdZWG0+ycJPFUoz//Mmjjx86vj3ol2HPC2J+Og162I3V+8LFasXBFHvWVl7POKZcqVrDKsQA5c9wLg+MmrFnn46G0dZTWa48ev3iIBR/lcJOMlMa7LB9dcpGsHmGUS9Sd124BPK8xqR+kSsSwNoClEGStKncqjVBcwSHQuF/nxjxQcp+mf3AA0RyxxjAIM0X+IIJc1RMAhoBlUlASQ5SFkZ/LSIYKdSu7dER2ciZMGp3oEn3IpfnTZc2PR/KUhVyxuvPnmuPv3v4vBBTv4J494OW8DH+VUp9hIj3vnV3B8jfjzMaF6q9WpeM1vPhWv+e3n4l9+87l45SWfjlf+7KPx6OR0jE9Mxni1noRmlSMYAt5c31KCFNta3pUv8Ibjr4jxNeqFaIfR6Zt+6hu8cD9U3ApEHRG33nFv/PKc2fHj186Lf/nQE3H9xzaPkdadcfv3t4qT3vlI/P4Tm8ctX5MvpNz2objSyVN3B9VEAwrnn7lNvPHAafln3XjhzvxIrRtLdItnvTJUw1WPBiuiq9Z9EoKOBHTHZmnqkeXSkiL4Z6uVgCvCmyGGhvprx5rsDoqXxWnwxDkLRsKTT+YlQ+UmmLM663CTqpChitd8+cmbkvwDr/KaYkBBfm6y8jon1Ks7OmaYjANHFudVUAVp1iaE9w/EKSfeEG/7yIHRyVfiBa88JW687fa4/prr4usX/jZWfKMQ6zW2p6fCWfuqq68j0Kg6auTVl9Ls9PXwH3/7olh910Pxb+Utfd/7iZ/kMEJXKkPbPbvHcx1mLwwL0I2V8cYlytnaJIvUy98LPYvz10c2+kxorFvpLtst0NU13zooTv3QA/Gre9NQZxaLGQiPNS6ABE0Ii+sPfP2+uLdvq3jzM3JxxpG7O44MCfDwrcfbTYH20p9eUF+ze8vAZ/6kUugs/KBffrZm7WCYZnN+4lfChMqqCMs1ykmEg4EjNHU9W7JQdWQnFseK0qqKhrdBOUu8Lz6sGc6gxkAcJ55pzOCFMjOEc5GOmTUjqtUhctJ9jxkiOK+h6hOfOyQ+ecEdAtHc2GbbUhy9zx5x36/vip3G945dWzvHkjJvCQg0zOx0YCE5+rqa3QEAHqbKiSOseezJmLeLhrp5zILkQ+GI0q4Zroj0JzFHVzCBV3SwNuydxt9jmOjvL8VzXrIgszZYpd6uapVBoVynq4ol8/p1kcJ0bV7Kh1+QhR+8e/u459abdJWAYvm5D7qmDoLahSb8nFN3HYpdlmwd66ZacfLOE1ka1pDMGRQSQ7NAiv6BCCJRypSga66IS/kBu+yei/tQeqIUohTI6ozcqC3RZCs38wAyA86yZcs6GP0UdFYyFfHtmwF1viJNL6uT/bJjJVmdQYFsSM7ygKwPwEotJcJTSOdejSbDxGxCmZ09l+lEsVKJT39vY+RHyvHlW4+MmJyKH33hulg0a/v48cXnxtm/WBojS9UBhkpAA3UdWR+DSEzQMaDpeUUAvO0bv4lXv+uNbuUdj93g885bzYk5c+fGyOio26Rtpq5IzOBRXEszmK23mRPfvPTYBBKlf/biZ8Uhz9nK+Xmw7V0HWXnOWIts7IrD9t89Dnj1stj9JQ/Hfnsz05LSVVgTizj9ozfHMZ9cE3N2frrjVTzVwaH+qyofTK8bmt7/8q27xkilELMGCzF7qBAnH7lPfPf3tzndBl7/sLiJfylQ3oTo4JJ6UyS0kpZue24Goqd0SgLIWF+u0j1VAS/XCNAkd1nIngAdTyj++4ff1fjIZ29RDFsmJARpcIWpuMDDUIUzyyN2/xIbFSkfv0tVVxvVjipFqBpCvJ1C8Wn/jgSreK/76Ow1GK/DECfPRKDE6V6wxR6x2eY7xIsPmBfbbPlkvPqoH8ZnfvqSuONF9dhYHY+RwqxYf+xf4woxozlnrr181n74LXW8/ZqGsVOv+Y6HGn4srTq4Wbzo+x+O6352aaz+2oXuIFpVHx2K6176WrcNM9KGKhidi1X/er/Xcz5+4RHx1pdcbmsLf5WsP67C/Fx43g4SOlYJ8LWjf6tt4qNPAyibwkb5UyPDXu74p+G+lavj7d+41j/k5vUXZlC1agwu2jfLoUDDPYk/JSz788+k1RW37cmtrKCHV4HYazrQpntd+DEPAPIiIWms4/S2VRCnPPhVJaGxgjwQne7b3abrSaCWZVJDLz9ju7j6+r+uvPSPf1oAHYCMQF3mD6azKKLLUmqJ1ww2MpVON9JHCbmR0HRi0yT7VhBMYnKPywTybjpTD+M6lZl4qhEQn3zkWlmbYlx86ePxypOuirmzFsQbn/3N+FnuN/HMj+wQh/5oQcz91d7RGJ2jNnGFsY8CpoYpNHCw1B+bL9kyNlu0IOZtsSi2HMvHja95T+QvvSo232pLHVvEgiWL488vfrXbJjC97lkNGLZ6bLn78NaX/NGUbhICjNe9hq6xPYYEGDFW8WmKrL5w/IfwX4GG8OSaDQaeLQ4AZAgp9KtVwApTUtuJR72z4qW8fcVKqsTdSH3pneA82bh3GayOE5VCGxy+U1ompzQdFx9oh/x2xHWkZPPXZ13Ua7WZzmbJUfjEBe9qfvRzt9jaDBRKAg5rNxIMDingkSMKw9y4rUuyRB01VFfcFAxgP7GtDKYNi6BrOosza+uCheCQ0Htn6te5MbEy5o0ujsknnoz+qkz2xHgUoF9Wb5eBnWPlM7aQY15JjrraYPNYehwhKyMrpyqib93DsX1tVeKRaDDbdG6qH4/vtI8AktrHIva6XhCN6AIWrF6diNrkhK2jbm1d4Rv9HxybJUXii/MZoCxYVaXh8bPP21G5ejr4vw5vv70ad//s13K600pusgjJcrRq/PxjAqXjewBTY72V4d5jAoMLvgNiG5ksnkP5WVrg1Yne44ZkmZLseaShv8rfNFYqdkNwUVSfKnMd9J6KNQs7/cxt4w9/unHF1ddctwXln2JxwDsRyWR5cQ6ugVyIxlKo8RRI0F8NtAkYyEJmh7xIQedUjhPNUy4rk07KR3UpnldR+kfnx3Re/s7WW0RzxyXRf+ABUTr44Bh+xhHx+NKtIt8u8cMimi4i6FwMqp4RMbKowz8ToAlLe2ybuHvR/nHvVvvGA4t1bPO0WLb9vrFiyZ6e4rC0n2YQ+AqpXziiWFGEVC4PCiALon/WZlERPZXRedE/Mi8qI3NlzguisyVfR8OLBUYHVG56Ot52/YZYg5D+V0FCeMdd9bjvkkvVXuIVQxVvekLbdvPTl0Eg8YDd5itefmUp+R9D+Xo8a1/JzDxNoOUmgYpLzirIDVYEOWhockCTFNeb/Jh2noBTxnKR8gtcDNWWieIt05n81OnnfGR2IIWQ+7cPvav9qc/f6ldgBnk7EWuQWQoa5pmVCSSzrITfvfHrGRF8b3sKi0RrWCqpq/ps68AHlAxHtDhbfcbHsZ+jvPhQRx28RbRzlZg7Wolauxgbpzqx/O77olovxAnH7xvVKpuzIu6/b330l0fdqabLq2pVud+eI5rltWLDuvXR6B+KkYFCrK02YmyAbat5z5imqjX5Qp1YOSmwm3bRY6vHJq7Q8DggQDVi4XB/TMg5rxbkRzSpoxTLV0/E0FB/rN7ID8iqb2YunEiLc4oQi+gzaRKFLQMWRFpva4JAZE3qjWiJjjbgIy2zAN4+qjN+B/xoCaD8yC1fwpqepk21JMHia9jiUYayBl6qG91M9bFtlDoTAHhWxV5jZdI1UfJfMuuEVXFZ0c+P8JbUUFnWmwVA4gAWZx62nvmK7eNP19y2/PI/Xcli1Axw+v71g+d1Pv2Fm0W4ptsCDquIPKAkC8g3gHU4TkcawmAWPxbSjUnaYAgTYxlGEE7PIU6CUn0MLSLMDz5V1gCaeV2mGAVd+wNJvEKs/Hz0iHu2d/i3HISUiuoLxeUEfgOHFSsUIdeKYkxGtzIrSsV2PH3PzeMv96wQiNUW9HSmYn2ronoYMsGvaPehKnQw3dxj+9mxcsX66PRXYu1kO7YcEjDwPcRUXtxbpjSUmvEehngNBCEhBN0zOCLIpoaBI7YfiompRty/7MlY1eQXeciHYAFMQ+BRboSOJcwAtNXihRbuosGpyKu9v9y+OvbaflA8K8bEhsm48vpHadyCwEKmvU2UxSowXOlaqEhDXKIlAShdQ7s3oRPHhKbLQ1aBFNlx1pBUUv3MGTT1sbz5Sqpqj9NPl3N87W3L/njV1YtFwAxw4hMXvKf7sc/dIEEWor9YlAYjXCSDFimbKvG2B3EdZvtBoywOS9ZV5WKLJb6DZ1CyLN6tZ+BgbQCZ6kPDSUdw+uOti8qbAMYMTkDBd8r3O80PWHPsDSqpM/0xJgBUVRdgALCFohjH24gc8nVonwG7y6DNzzwLpIA2WHdSehOn2mAVTQKNzbeu2U+sAUvMo4z6JObTvrhqOaE05DfzxX3UI/k6al9ayUZ1LEYCgK5V7ojF+bj0zo0xp19WrioeKh4h2bL4WhZJM5z0NkECEENusk7MtLDyqo84tdlSuiKQpO+Jp50ZywEwad9ATqAiLzQrg9ql7kRfApWuqQd6BA7Xo3L6IwXkzV2xUOf0K8SdOOd1e8ZlV1z38OVXXrNESeaBA096VaUa7URDHeSV2PQ74eoEDgSpJprxDysEgeSVIys/gXtzmeVslfO2UWieIUjmUgTSifTFSwhOdWwyiWqPeM6iIXUOJkKDzHy77vgmvxEurWU3fovf9oY+pJsxkg8s0XGPzbSt8iLRzigHfop/f1x1dRkSpKF+EwEalNeCUB7eRsB6YAbYk8K+Gerz68LK5zdDlcbPFNj3oR7VJ2Lj0vuq8jBysXIaxVO9ygdo1L3UH1uFBBqXpa/ci0/pFRa1Kz4whSZetahDlpDSlQd+qn+bhiulk8f5yKp46jCfJTP1zTLyPb6pLh1IQ4cSSFShfZ2aaJwSXRur9dhYa9ityPHOcBZmgAM0YAbOIr8VMFXXGWfQiPV/BQhHu8RYEcMLeayh8KzHHUcQBgGUqGMCUaIFwQMIzCOgSgIGFDDZ4JAmwFQLDXABQNebNBmQNASSZrumbAAgvbsOg/27VeokQGgDLpXjVV7dSKj8FriEmwmexwfk9Ssqum7x5JuyPtSm80CPzgBB9w3xg/YASV1MTGXor+p3mu6hRemmNwOW+0YfaIf8BqjS6KMOzv6uHnnME+LhQwIfvEy8Ij71lR/sT/UKSmYukmE4UT26TxZFlhMZAybXQf2UIUsCCm+iOF03yNJt+SCv4Ep+6srkTt5csaAaUpgBDuO8H+GL6LpmOdOaFk6I2VVdIxi0DBCx7I6VAY2T9XpUYbYaxPK7EV0Tkqmk0+qoLu0XGDSkJi3iutNNX6hCU21iZ0CmQ/mxLIANU71RAsLCACAGnnSNsyf6ELToQnvhSVHtIzAaYdbmKS6a+RThkpd6eec8DRXKI4Bi9lsAQveK1Jn+yLo2MquiuI4/UJDAYsDAI0Chtvw+lfLzdQuueZ+Kb+zQlhXMdShvVp64pCTQyIECYHmS8Lzmo370gOJ7pSfLzDmle23KUlAe/BiAQB3IhLJYK+LII78Va6ZCuoZPlNM1pkiySnUqLgMWw/tAqUwlDjMG61P/9t7ueR/4gyqQkReKcIh5bYSZEL6G/RB2B6pivswFLhSpA58k2w2oNG8BxZfRNR+LxIfAn4EeO8rkIV514E8Qn54x5aOx4UF3kDw4mvaB8IXkNM/e6lDl7/PDVtr1rkK1mZdzzFoSfs7g/PmiT76J2k8OufrhhuWDPXlvlAeHFCeQk47xpx3S1SbvVb14/21iq7EBTHKin+5lLLrujnvjtw9NKyu6lrQScDOt91c8dLz88F3iGbts4RKwx3/5rzy1Ri1O+dDPneZ1FQQtAFGuN0y+4oSD4hXH7p8JDBm4sKrQP533P/bNUeuOCCypPSuXQZddK4+BhwIoDl1NoCRetFoxaVpg8ygGDgBxUjAPbcoPAPHbsGL4UcxKP3ju0rj51rvv+ckvLtmZniWuKHzignd133n+ZWpM02mWjZUET1lZQ4A4xKzZ4sTCUYCkGwuIhTwcYATkTeZmOumkKa+PzKnO0j2zsoA1XW5Uo3/yKnf8Q89seCX6e9fX4snCVpGvzI6+0kCsX7cuRrY+WfUDGhb8VD806R6gLDjsSPquiCSs1DP+ZDeqe9Vtl0SxMmCaKQYtXrXt68SP33Zc4qMCzEZJYLiHRiVwPPro8nj/b+5xvp6fZr9Fdb/35YfHnovmujyW7xO/ui0ef/zx+LczjnIc5dXbeN47vqP0ZPWwSqyPIeitF82JH/zrGearLZPyGwg0puDhTdf7HX+B2ta1hKnCFratCmRkedKCH4JP+Wxpda8LX5NZVbseAIiJ5pq+YIfYFZAnLQMTwLngvKXxlzvuv/uiH/98F+gR+1LAHMEwZiVGHvUprudVuyHlgzjgyjUMJ9aNi0iuU4eJh/h07iGezlgzuFcdDE26iebjv5cn34yK/KK/tPeIfbftxKdf1h87LKzEUKkZ/aVcVDQ9bbenNTTV7CTXNVQwPDU1lNUnNE2GBJvVvhgs8bRb9zNBiZLzwBZPF1PTMMB7ZPg9HYY9hluceVVSna7Gj299Ufz01hfGz/76Ql2fZGWiX1tttbWGHoY2hhm1r6HI9el+7y3T17fIt8NOu8e5x+8fn3v98TE4OGi+Es/Hmxi2kmPM0KJ4lYcfZ7/4mS7/4IMPxs033yzlysUjt/wm1q9fH3fffZdSEm8btY0ZLzM+898WiPtUL2kkJL7DmOT4GijwXf3kmt0NA4P9OgaiUhmMgaGKFRpr4/YsU03Ns8VCKTwVO8wAR2zz/N2+CLqRpbiAzlJSE4q2EieKhBudAZmp16EOkScdGZCEfmuIfZp0bcfXyKcaMZ+f7KtNRqFTjbvu+GsUF24hJ6Uv3vrMZVFfdWesuf/aWL/sJgmcWVVycp96LnsOpSBL9q0XjcVnnz8nvnvSnPjGCbNjq1y2T9htIWTVIYGjAP4mToOhgs3a9DMXP7/9xTJgmkVEXbN41S2m/PC2k0R3EhwgaGniYOfafkoCAw1gFX563d2xbtUTcdNNN8XVV18dn/rUp+Kz161yOQsMK2M6RD9vMogPABlLSv2zZs2Kr1zwhjj79RfEaz/0g9j/8JfEdluMqg14SFn4Bn+T1eo5zVgNgJKUFkc55Y8+pbttQINsIZUPTBWjyAcr9Y983sSna39sqsQkhgUKhC4rlFe6ismloHKHGeD4Cbg02949T1BBsRqiCI4sFbA241mA24d4EK5bnWGaLRDTRN9Tkjz2LDOiya84MUoR7hAd5WMBw4Pl2GysP2YP5ePHV66NGF4QowOzYqTSF6OD0oz+ottuqa4GP+XTrOq+pnNNTmv6rchk+SLOvPC+YF/vKRetjfNfuKvoSt30GokOO8VyYhF8F4uD1RAdP7v6ArU1N8r52cFvWxTzo3HMnp+P4cYhMd691zxxOXwElQF4nl0JRPDjmjsfiXXFObFxcmOse+DCWDz4nXj3e94TneW3xTduWavyasdglyAZTiLR0GmybsK6TSeGhoaif7gSXzp/+/jmp0+K5+/TiPWrH3WagQDfmECAlWyGijVJVgf+InBRo7ysNFuJrdiZghsQMhJFuRbIhDpVAJ/S/p9k6LdWqETB63GcWXidQd5TgMPsJIc2wHw5mpgp+yC6RSA0zpYFrlJNJDhRh24xZ4DHqKdXmGQYCm2pU0Y2naGNrqbJmdbwkaJKf0kgKcaIQLLtlkNRXPC06KvMja+duzBmj5ajwnf6NEzxuoytlCwN9x42ALOCHV2FL564dZz1k9UaJtRZxdkPURLlEDzazuMEpvhNOa0dxUHT2sZdsXrDE7HTwtNFxx6xz3ZvjJVPTMd44apYMX6bhkjAgqUQYKHF9TC7wuL0xe0b8/HGQxdHXRZ0v+ecH4OLPxqPLl8e7z77xLjr559z/z2rA7DwR4CBL/DKb2yKn+SZN9of9931RFSX3xK/v7UeI7PZE4RlgnfUoeYADcoJaMxbLAsy0jXxgMtOMPJBJshA1zosK4OKihhByK/6s5mwJwdiXZ5FVYyBwcNC6T+xODyjUjGZMCpSYZbyLWBDRWf/pxkTyfDn1ztMOES6Nyk/aSIEYJgxZHbH0n0qQ0dUjzKj8Ux1145PS3CNeOCx6WivuVtWdjLe97X1sXGipam/hKT6WC5gGs7im7UVMHSyX6c1bjpxzk8eipfvNyvqNdGgf5WahiuRZt+CIUJWgh8L81AhZjFdh/4ti8+LhmZNA+XNYrh/Scwb2i2uuf8L0ZTftE3l+QZoWgMSzQ0YzboXVgclacer9lsUH/rFLXHvvffGcgFm+fJlPh9y2BHx0QvO18wKRVFZWajeWpGVQNe4CT0H+MTXfTJOfNvlUV1zVTT6RqJdYKhKbVnI8NVnQKE+obBmuspzD2CcBj+QR7KISlA89wAMhpAOUJjBSvZFXmwsZtfpg1NlWR9W6oEKkqcEYQY4vSX1nEwefoz6oyCrg3ODkNUg5izlxf6ICDErUZcAY+RDuFFFTuK5Vl7a5OxOck8HUxxK0ewW/WWKKWHg5MPnRGftI7Fy1eOxckM+qqKl3RJNAgofd8SS4Re0BSBWkavNbL+vaDj9xxviyy/ZKQ7fuhQXnqQZmf7VB+UzZRaHBcGexWHNpiXrgb9COGy/F6gPffGrv70nbnn44vj6FadGrfRw1FiLASyiF8CyCIevRD1pyKpbUKy4v+6w7aL92Ndi2V1/iFWr10b7oQviW18+L6YmJhLdlO/oAEC6t3MsHmEseyNBTvx7xRH5OO4D/XHphefGN7/25QRQeJfxDFmpsM4oH0oIX7E2yIB75YG3SvfEhzLILzsjK4YhJsl8M6DIt4Q8YaasRh/5NUyMeXcNawigjbAszACHKbNq95SZNyG91K1/ti6cIUIHUzwah0jSjezMMpHPmgDxEC4QMkxAvKHmzuksZvlMGtciI18eiG6+P/bcfddoPLLMC2/n/7QUK9a3YuM0i5IADYslLRXj0VI/buiyUpwET6CzZ/50XZzxk7Xx8h+t8ZmxntCYRnhJ4/FPONjlbysiWqD5pft+P1qTvEkq8XVF19RWcfzOX7bQAEpyqAFdshrcWwHgjPL8/Cunx4a1V8bg9Pfjidu/FqvWPxB3X/Z2849N4Pg2WDzKpmEb1nX8W560j2VZuGiLOPOd34xLvn1BjCzcLU457WUzaUnB4Z/qEM3JaYcvyEj1WQzIifh0RtGTlVESLobyNmo1L0kADHYJKCXJTS6AfVAHxQtIuCXsY/qnsyqW7/ldLH+an2QIUAN9fMaEBkQMr2t4YY5DflCeB4lYJU2lsU4eW025QkY8Rw9MVAwDrQ04lQhU182B3aPFz/y1S3HQ2O1x55PdeMWXNsby1dVYs6EW6ybZQiqhoeXSWFsMnuzCTJ5bid6ef9ML3Pc+DERfOI8/dIPaFUjUVw+vogFNBgSrVL/BoePFB34hTtjtK3HcTl+KZ+/+NsdR5pS3fGxG6NxDh4crWaSlL/uA6Tnm9C/HHsdcHrsf+/vY46TPxy7Pujh2fe5PBbZmfOLz31CbyTp5uAHE7k8z3vreL1kY8I/2qGv2oq1SO1n7v/v9ZR4+3FPLSB0zPwEgZdI9gW2+ijCvSRPcxAbFASCl5wUIZrM8g8NqN+uaZNSmvfUjyUiZhJNkyVB+5JdVrjDD7Y9/+F3dc8/7la95x5snyiCGh5+sorKyylDnDySRgmrr0ATOmumtF8rPU2u2P4Bs/yROhmbyetGPYsQJKBaqKsWfgoHyBpUTqCHotFrtFeJ8KSqzlxgMFOLMEIr2QYzrU1y7OSXlEFApD31EU6PSSkNjqT6GXtFJVfxJdela5XgvS+g3DQ4+KV0x/QPDvrVedHWlC4YAzra6ukTYrA0lChSF4jlLWrKH786qeIMH6bN+xD0Cpk6V86q1y3CNfyGaePCps5cCBCKUNJ0RLPzj7FZ1TSOZ9VG90Ou6ZRSwPmmbCvVCH+BNAOn6W0eAEFoACj3muhNvf8MR8cDDy//8tW9ceIgiDXIHsVJ/ZUW8+g8XRDgWRkehoMYK7SgX+VRtKyplnUst/5JsuVDX0ZD8+ZYx3VZDfTx0kyAZVugEmmDkY2LVAQgVYbI7iqsL6fyQmpyw4R10bBulUR2ztonC6GJfF4a2kLVhjMckwxCsm65l6XrOJnXm8hVNGwdi9qxZ6seAppWanfWPaBgcnsmXZkVYL9XHUIXfZB+mGfzSX6k0GAfsJTp0PXvWmJzWUpRUly2V8rsOWY2mfS3ukwX0sycJEvGOiC9zRob8wQOGA7ZtuH2lcyT6dfA8TQBw2axvCPJlJy2NzWeXYu89d4glW86NhbP7zVvUFDDx4pxHDVkt+AloGAnSLBXBawRQfBI+oMQapTx8UwgDgJozjU/tqqxck7RISD1GoIpyTTkFwCysOl5hBjiEviIdVCGEK2Qz/YZIQFMSYEoCCIti3PsQWMpFMZwjj/CbHtK8/kSDuvbTcEykCOXwTMJjMpnoZF9U8uvi2GfvHa3ptbHXXlvGNlvNjucetU/sv/8esdcei+Oow3aPZxyyqzXa5cXoBATdAyQfMrESrhJj8cJZ8czD91S9CJm8DEtZuwynPsNkwIDQET5DDw5vMx54aKXTWzLlmw9LwwUY16P0NJ1nmssQkujwg0i0X3TBuw1T3ZjcsMa+EBaIJ+o40WlqTDuJ5tQPZoQ9gaHxnfjuD66K1evrcfvf7o9HHlsdj6+eNq/gJ+6BrSZ8BhzqSwJNJjfRhaB9776SBl3wGyALOEaC8loGSu/jg5SSEvSRiUPx1AtE1ErK56eiKbgKwsc/9K7uee/5hTJQUF52OT1LKssClfuFcs3p+egSlsQWCceRtQdjT15OOx/1Nj8GUpC/IkhrqPHQgnNFqWzIS0OIyNSRXo+hdf6QpuwMhZTz+KEyMIlqkt0ms+vwFXXq0F/Vx/Cjzmb1K8J194azVCUmm/qphDNtYFlhWxbvJLSVNmCZM+seJirAwHSVrrMbBAWAyAvAzXN8BMqRRkYuFe103SefpFcBf2RVRBNTYj6GkKKVV8OUwaV/XrEWvgA5H0Ng1TrtLuy1pWbVx5k2AKPbSaDhK19MfjxRycq4Zq5RQN3Tbwrwz0H9eNs5z4wH71/+u6995/tHEwXnHHj1U5MamXURCeMwjRwCTCGnNIYtGIX10NQYfqYxXgQqsFiUB7kapoATmp80KOWxtZjpXEIzphXtszaoXjrD2gqml9kPWtYz4bYaYpI7J80gr7Vc13YmPc2lWdWbmeuk0coDs7Eo1vpUt+OcDuPJy/CFNWFBT9ctVqdlgTRdb7NKjVWayauz81IH9SlO966rXRMR0KJ7tyNaoRGnGisFDdCeabsSU3mVtX8mITOzYc3KlsJ85Ej5kIEX/8xXBI1cuOYQG33AO7WrM+s1KS/DGwJP9ZEOWJAeMrGsVBilsfwp49QemJSKcLMwAxwsAAjDF9Pw7rapBO/bHfTzCqWDRzSbjqvTThMxgIVOMctKHU3lkhApl4hJplNlMIsui1bQiawumAEwVK63/cD+APUoPk0ZYShllGZBJEaY4RYuAk2gtHARGOWI0xTe+RA+PosXAcmrOgCZ86kt+R9uC8HSLnVq6CEufQQz1UtdDF2eGgPaJo8loJ02lS4hc2366KNppi8ABHqgnzZxdjnzuij9BEyU4VAdDI/kQyFEg9vMlAQneYav4oW3awAa3e+883apPh1P24M3J7I6iQMNliNyoEwCi8/2V1WUKKRu1OE9pzADHCwAoJAcFSvAFDPnmHgVymcmHoCkMXLTMAJhNo2Agw7AIF1bWCBe7TldB3EGACByhzct6MFYxaqszgYDeblWrKJtsbg2Q2EM8bqmPoQEI6mDa8460GxbCeq3YBJjDRCl2ZcRCBCgzwZbJhjfpyM91Exlk49EXQgvq4trQKvD7Zp22szodb/pHf4R+akj6w/9Ij90Utb1pva4tq+idANRfUxtoWjyvdS++S4++HGD0hlaVLnimnHHHXfFzjtsE09j8/7fHnW+TQd5yE9dqsZWH4Gm+wQkLpAtlwgxhRng2JxWJSzMlJOpEAukqXgBH4fvAWuGUNJZfk9J03U8Hv8+JOgR0WrJjfGA0Z69mMQaD+sVWCg75bJGCMwLTRBJcd07HobCHJ39PMX5EETKD4gpYF9Gnfa1zrTh5zLWRqxCAkQPRLpQEwg9CXLm2rMhLFAq7/UhhC+td5wFxaF7WxVAxHVyou2cAzILk7Z00CYCUTnf+5kcFo52KKd4W2TaTGdo8eH2WA1nbSU57qxYsx3DgFV9xKVVZOVTGyzIUl+f6xRP2LKr6yR8djx04r777o7bb18mYWsCEw0djBCJxx4J7JvBW8k7MyoGVEKTz95daD8lhU0WRzLMVURGTZ47FSiOX0azFy7LwtuTXt6RQ8s139jh/ayCnNm00twXvKiPCfTD0Kxhm2cYCaEAFlCJSNJtdnWvCBEigNqfYuZAWWjk0LXqyKuTrHgzjWT4xOr1ppS9Md6WRsxlGcAaaxAl0CQQ6aBN6OC+F8eRCdp5LUCEJaAAFuIkYCyCQYzAfRYgOAC3rQrlABxKkfLNgA8e0GdbKADIkcCpwjP0oMDM4LwwJ8Aw9fdqda0e9aocYuIyYPWUCuWxE6wjORws1moyo1llUbOwInz1I4R2VAYK0V8pWvHZcVAZKKc9OToP6Tw0lDa6YQyoKwXVyYiT+yc+jp9n1CWUsjLj28iqpJVXUKhsqssv2OmSIYyX7ooCDd/LcROURx6YZg8tAoeR7Nr1H6DAPBgEU9O1H7CpHfaj8DCNa2Y51Ar9Pmhefzwro0/gCrAAHOjTFdYPxkvSFhTCR0uTU4sAs3YRlASb4hEU+SUE8pIPwSJA+pHVY0AZGLLKgIB7AXATGBOwDBLK2gpldenaQ5HKppVi4hPwFDlTvgdG/BUA5c35Agib4dk2wuqunXelswnNbcNT6nVdiecMOyVPUDShYXkk15AypokL1mZ0qByLtxiOs848Jvo1cx4aqsRg34Y4+dTnxyFHHBrlUinmzBlRfWayuKp29A/5qL1/BA6hOJCExG9jeZFJmm85CW2sDvMCGkLLabpt0WoKLjvhf96rrHz+SheWAuAYSTong6AgcIlRkjViTm0BDAtf5JkJCRBYE6akyerRpuoykzmSkBCEndbsnnppF5/AQwKC5LAVQBi9YYF4wJCsSbIMWA3iAJHidfZw5jp61ykt1ZmsRwIb9fTy6kD73W/Rp8NtMrzoDFhMowUNAHGKE6+oy4CHDoOM4Spt2wBEDGGtOttKsHIoCYAhP3zVtfrhT2IKJHnW1TIrnYYf2hOPBKJTX3xc/Pxnl0a5DADqEnYx9n3a9jE0UHIeZGlXAXnpzOTHPuk/W8f58Pve3P3Qx38lIWFJ0sEKY1H3xPEQtF8Wxns1gJtUHx8FS6A+RrPdFxO8UtNMQ1ayAwoSvn/WmIClorDK8kEChj32luMtsehCCW8gJy+gwvqQx2g38uxz9cgGjLZA3HNWRBKEzrombWbtJusDeYwv/UvrNxmlqSIFUrNr15kuCXYWrRgKOhmovqYN3YhGjLMvBd5Ulj8wXWfaRrkcjQX2VRZPegIUWzfdX876R58sRkehGC5Eiov7WvlZqWZIygsoKGOWMVWrf3AYfvRGELDGa8ZstscpNjn0D9CoMZYE4BHuxzvf9Py4//5HvvbN7/7gbOpUDSmwIZ22+Pys6lZI1oZKeW+KZyqtltwrKQ3gaAIQNSLFVsVihvKVAAVUqmG02J/OkIXAMWYJAOfW00BpmqfvbiAxxkOCzT8rqaxXgHxo0KH8mMw0hKgOEUF+Scf1m0Foco+R1mq0Pw0NrhsH18MTZdkqKgshupwGza4rtUl516vy0Jrq0zVarnrTtgjqyqb2GkLwC/H3sJCc2dsCPYmGNJv0tdd3OBL90IGl8BqZaMk5LotHwUkTf7wPmD4z/AsY+IxY6MBaKS7NduGxypoP0AqguKa8/gIGyakH8uQm4P9wjQIpry2MgtoADwCOWTXLDS0zI4UZ4FCZF38U2IvhSmgkaxQiUsdhBozQkb2wRxwBXcK5peN0hOEFoLgTdNJE69oU0QkJcUYwCDrlMUC4Np2iC6ZSRHFpKFCbbG8VYw1QtlxAh5kowcJU08kQksDC8NEbjrLmdJBfTfZ8D/pnp7UHOpXxhi/iEgjI6/LZQRx7WOgTfZkBo/rAZIJhwjNM6M5AkAREPBWIWrWN/8L72pSFbnNeeTnD15x5zB3l1J766y0SpIsfOYjpgcbgVrqZlrHb/1IcNNsHJS8ZfHBNUDx9sOwJFFb7WKqnDFUzwGEIIgUis/ZMmK9lGbhn9mwCqBTCYYHrJTZZFA9K5AOxIFp1eObkuhUnosURp1kblGZTTH0wviccMZViad1E2dSZxJAkFKadad0GOgA0IFSaDs8yBBLyw1TO9k04VJ5FuXSQX+WyOpOjSp29ax0Zg3vWCBq59jM42oQWykjYFqbpV309oKi0brK21E/ToXtZTWhsmSb4pj5QxgCgPfEqA0iaSKCIkKB7aBA/86QrL20YjKrfC7PwVIeBozSDxf2Cz1IC1efptdmfyiIPLBD5lctDLobE/0yTcnmRKIXM+Yh41uEHnX/VNXclh9WFdOjCMxmle+7ksYWqOYinWhEABcphcyazybdW7GOQT2esjzeBubjide6Nt8rAf+dLdXFPHvwplZXpdzxgJWMvmGkU5KQ/pOuAQb03Aix010eWxBQzCwZmRyrTY2QvbtO9hxjd29Lpmj76THsWqvolGm2Fs3ypjM44xZ4dsciJg4xT23PSe0NWXfXUhO264tJaj9d7SOOdLh3t1rTqm1Y+XgisSvmm1V+up6UYVXWIh6BT6mNVbGATP49IdK18XHdUhvI+k0fndntKsppSHh0dlW1PqvyU+D4hX2lavJ+Unzvl62KhGgfuv1+sXr3m+r/dcffvYH9CgsJHPvBO8Vbz/iJvE4i7WQq+D5bGDMqYKd1x2iah+NZ5dCfgFcxE0pnCk2wgCJW8PeCV6KJ8KgrpT0K84GXhppC2EQiuypvqYZ4FCHWvaxBPGt8h5EtbBo7yQUNT9ZgWxaUpvPJl/XF9ulFupUOt/mWAM0FZXwjUR37iyTNzTbzVoVcGJUqK4HyclUcFnJzKoQjcESHNVLLzKHhCkF3bOiu4Hs76h9WlDtOudB9qG5qpE3H9x0Barwy81WmmfVpAxua34lgGoV0/SKZfikenlWg5ljTNRpHuuvOej3/7oh+9LaVkYcHm87pbLtpMKMT0prf5aID9G6mp9BeirY2qnA3fvY6QyHvlAIvACUGPzZodDzz4kASfOm0mcoYylVFTM8Gd1NljN/99ov6UTkjFqSfR5fw+Ur7BgYqmmUV1fNNsMD0awXqqPzgeymcgPqXi6elqbBifiKnpumntWczeeXRkKObMnuUdeJ4+U1b/ERD8wOlsenhK/KAMVokdAIsXbx033Xwrzfy3AmU3Ufb3IYlWdetgLY1gPECL2qX9fhb2+nm5bhNwerzvqggy5Zoto4nnyMYsSsFdQ+lw0rJ7yfv5z/3/2PsPAEuP6swfPh3u7Tw5azTKGkmjLCFQlohKiCQZhBAmB4PJxjYmSMZgY2MwGZNFBoFNkEgCFEAZ5YSyZkYzmpw73U7f83tOvbd7JHbt3TW7+99P1f3eqjp1Up06darecN97+t994l+/+B5QADud/dxTxrQ0aT+b4ZkmCVM0duSY8Fd7zcIkHiV5sJb0sYmGlyb2My0TQ8MKzSMjHdR7unusDR3UsrOptb19tJ1OtLaMomx7a9uof5Wfl9mYdYvq5o8CLJWjGEIUiu7jUeuoyTfHNPjtftCgVfReh3UK5kg0wZVNIpvUdphk+0uaGGMy6exDKynXh9pZzOiC6GAUYy1iMjwyNtZoDE10dNTHWlrb6PNYY6gx0VZjx986Jlmyu3Q1L4VnM50Y9f4n2vjKl7rg8yW1cw6qPFpQXbNWsoSvgdL5hGRrLRsYHpK2baCLUBsI7N5SV10RhifjyMH3eKhOs+IPBNpCakVmDxWjQ8O+1mM+Q9xU0/auMTEwumbNpmXbtm7/fE9nRyyYv/Dwer0+Ma4+dTBuyqXPhEw5NjLSKqVHx2u10bGWIbXVR8cGB1smGo2Gcbq6FCFietx+++2bkUHyKP1XpiMPXTY8PNSod/X0+gonEWxwaFBR56F2Ndshnkj/e9Luu+1yR72tfdn0GTPihptu/S8d66nMWt73vvf9LzG//NKLX6PJ9Jldd90ztvVv9yksp8Lbt7MEDMbA8HDnueeeywWKJ9L/hvSDf/v22NYt22K3JbvFSU9/VvNE6H82nX/++dqO2UU40Y6WE088sW3u3Lm1HTt21Pr6+v7zzrNZkWvmTC6Ht2zZ8mhvR2t95cGHHClH2RFbt271ksdZBE4zNKQzB/3N6+yaAc0T6Y+cNDbD9Yktq1eviZ7e3pgxe8FMlqrS+j+cNPnZloztsccejc997nPaamjxPuOMMzp7W1r6GuPjPcNaTDsS9z9MWhTtZN3d3cOPrrj/4eNPfJZvxm3asiUGd2z75o7tO95Pe+e0aYMb1606tW/G3J+P9vfXWDeBP5H+iMlv96gN9Xb2r3j44Udj7sJdl4b2Qv+zttdY6zxgfFBBYoeCSz/LU+tdd93Vrc3RjJaREflPS9s418z/M4mbblJkx+Z1dzzt6adqI1eLIUWX391241J59+P8z0qLJur1Anki/bHTzL622x9dvT46+2Yd9D9r+9bRUTbT4xq/AQWdrVu2bNnhpeqUU06py4s65Twd7f6hyv98WvvIg48+45Qzfb1Hu/uv337H7e8sTU7i90R0+T+YNm7cODGwdcOaxXvsO4+gUMD/w6ltaGiidXy80ejqGlq2bNlwFVlatc9pXbp0acvmzZv/c9FG6cSj9//LLdtb/3Za7/R409vf2nL22Wc/EUr+L0z11oHhb3znkv/l8Vm3bt34SSedNH7BBRdU11MzPee0p/3ZkYcf8qlp03rzYhCxgotGXI1QedzHuGFcBPEFNP3nRjvRq1RdcKKJi2TmU3Lg1YVCE5snAvPCWkVLDleuDFPPRBv8Wfrgz8W6in/KzavFrWLJ1R0l2lTwV2fg18oDYxlYjUMb+KrnYyOtlun3JctE2U4rV3+5YpxXWVPXvJWCpslfCeUA6MPXbPSHntCbJq9VKQGv+IRPJpBDf/iKC9fQTKa2vOBZ6EF2jQ/oha8iYGzNtS90okw/eYOomfBv2pRnAJ/CN1RA9yUr1iPRUibXwLCtobSjn1LlByiRvMBnMNzsLMdefYCX/qqLkjR6/ExcMnCafJJJjnP6AkryZzyqageNC5vuvyrwZIyyLcu0VeMoavMB11fUYaDERVtfGyxYxsf5S6KUOkHHm9qwAT4hW3MF3raGddJWtrW/qC35GqGUEgLLrCG/opUvcstNPKDPK3hVgqb0ayzHX8goZ/2sIe1qsQcWPYBRtrT8h8TJOqivHnfwBfAiJSSPpxJ6eW5YIE3684XmQq8/cGu1jtiwaUd85WtfL5iTaSfAc087+ZxDDz3km7znaMHiveLgw4+KFzz7udHb2SljctsErLw9ks8A6ZjgNhICccqEIZzBzGeE6ASDK6eQcjlgaMhkV+fQFnod/nq5qr6Y7u/05SQg5wYVV8wxnTtmHiYVDyYasCoxlWkmSCQaDtGkhWfBs0ORlUnA8LnNVlRZjICkLiDSxh0Nxph3a/Idunbf3eC1esYXnnHNJmkrZXkRBo5JMCLIWKYOch8YykIm8yyl7MxLm2W4l8oTNNmc45BqUCg0PuhLgVPHsLTrMH9aaFJCf5zIOXUdYE1WptjFLYyruNgOuHxyrHBSf3CnpEnGzeRe849NqMsuLtmn5DfA3aY/2uSEJvfkKL5AJ5p8wZwCA99tST+ZVHY19Tb/ZnMWJp+Kpu85LzT3pVfCOMzSaKkPYalQJ9z9IRUF9W96xqEIpH9Vquzgr8MW/UkVHBA27uio+/kEw/Rhu5Prg+DgMGz45GGAU+X9qou/n0biOv7IsEAFjk4mshcUVYFlxti85CXHRkN07bXe+JdPfpKWnVLx1kwTrdo9ayJww4Cf4SCC9s2aERu3btGEyp/iQK2JCd7hxYOdNb8hzu+rbKv74M3F/jUqvsyqydiuun/XTrTc7/ETyhLr1YVbbYyWeJmHJzMTV3wEJlDkL1t1pKwgENGeb0Hm4VIO3o3Bvf265HGOx+pe/WKECCWuXQaUPD+tKsZMBrVPcFgv9UdHBLdIJ/kTUOAFH8v3QXvyJLd+0qHdP0+SMv1zJpSdi6ZVR0vdNmPACLQ4JaE016i0jaxk2WIoEDIFM39+C6fYFnvDly/0AkduTTDV8zcIRUcQ9AFuVdf4oQv8RMN7QFo1pi3AxbcFPtQF52jTStVWz7a2epdoOiULHoID42daOIyT+NAnb/qM7XXINtVBP6yLbYefSKbGOn2HvnGoHRuih8vwSrsw9vBJG2Ef2nRAiz3cT44cO3LTIQs5znX4t49SD/+KCPaUbNvSOiCb72xIb8ZEPuKxwTfIPSZ5TOCrsoeI9J8w+x6+Id9p1bjjt7zbJeeNDveDPmTf8AMVBMM3yhwoPiphni+2gWD+JTUtXEz59B21OQgooGAb9RlezCXmlucHOTyLnNzdZ9+SPtv4RoFZ6oNYkrsc2qUnOfjoDly4+S2DyQMcEospX+Cq3tD52GQRVTr9GSeedeQRh1xEtOzpmxdf+dcLffOpt7dPEUyd1DHqHX9bDPGMgUo5gXiwQ8JggrYlYzvJKsC9am/ZvAqlYilZH0L02YYNI84YmoisOjE82dGhSZJMCQPBRtRf4rLDQidq8HEmXVLX5CO+JkYb0UokJUPMq5IMvgnEgJweq13FdGgNm/TlpTN+kRB9wNmlv4OpWJhP/nsVyKe+JmRHdmfwxY5qLfpYDxWL+iokHD3Aa65cNiMFt/oAI4P4ZEqHLKli3ITBD3yEkQlOHy3rDyX6n7ST7QlL3TRm4g974xk1KQxzAXmyouTAwyhTk4DmrY8cQ+Ep96kJucu0qSUN6C75mwlZ86d1ogEgyMpdN4w28TMcGCTkVjCL5gE44c5dl0zTZJ9NW/F3PWGUmfge34peZfoEuUdd+tvW1l18LZ8EnjLjCo+yE2X6rIQ8+TSyrKgI8Enmbj5qogP7qB0ZPlyBOILHVZoJOaq6W/AvepJ4CxdPKZLSXmaZbNCNTH+pP7vQiTj33CdHQ4Gi0WiJz3/5K0XiZJoiWYx4W4mFKTYrelPs6exz4Bjhi/XKCTw8Jlqt0vkblhmF6ZaduOxmHNnLBHSbI2UqzE/42WZqG9esNz3R3CsiFtC/DMWOqPrCXiWDHVcVrb3iEMVZYYj01OHByiN872T4DhhtXjnQR6ua2r2aKuc3uBx5kG9DKCf6c7g9V7BcqVkBgdE/gq3OtbXyaHPo00uCsgK98wy2nILSpkMd9umVO5e6sNtilfSKXHS3DVg11cYuJldwAhs7DHYe4OeK7N2lDv+WqncZFR9owAGusuiAsTsx77JTMh47FVb7Ovxzt+KVv9rN6Gh3nrua3NnsDMtdELtbyuwU0KXSBznSgwMbExhLn8nzyN2C7cGYGY9DeOxwtaPIcUoeudNNvhwEfe9wyCVTCMoTz7tx+mld4JV83WftotG9TTs59PPq7/EvufC8W8CWJc+3tMK78KSNsv2FflJOn/KuhiAgmfSPnZbHTu3I9S7KcrJfxisw+oBdqjHFl9k5QTsxLr7emehwrvbxNvke8xc54oEesgf+BN+mLB3jZT7pQ2rBS2X6Lh2rHV1+D0BNns/oAI3wJYJrjv4rfMBnnKyPJ9GEz5j+UHJzlc54xrHPPvjgg3/U3dMV02Ysii988sueQFyO4pl0OsRvj6IofeOn1ShngGZyE5T4ZLJlmWsXRC9D+eAQzfDoiAeRx2vrHZ3BCyN4+XdHhyKfYXzJsERgApjp4TfmUz8ndzi7QBhEHo/T8nphfoAmIzDtScc1ps7OpLXO6M5FOA0Ip4D5/Lk2wjqV4Xv+PJFK8lOv+mdXxHKQ20qT8yk752kYxufCH7u01EttrbnS5XUb8MnzOk6VcuAm+yIUhCmpzr9tpg9wDOZTfSPwkRupapNs9DVN4qmgP2EaJ/kAc5uyQpkJvdyuVHh6HBgIeAB2m6suWAfVq5WQD6/QlNDRnuuK/o1gG1U7jb5pfZxZuJ2U/U259ifsLWC6UvKizXolhUAaR2AmVlK5yr0wyN+2bdkhPOjGY/ac2ZLP2EANT/GAtzmCxUSingk84+sv65JtVbKePgpvN+aRkNi0YbN3t6Su7q7o7uoQ1B30kagsRennkzs47KpcNgDfXTNyJqBJoP/m1+J43UPdP33Ct8ltG8vR+Pmx/kz0EnPTS00CBTJ7RsqWLqO8VG6cJ8Wh59oj+EVXYyrJALYBzJCjPy6sn3vOEX437bZtjfjat77t1qmJENZMByzdZ6+ZM2ee29FZiw7tcG685i4FB87PxFjSRhRwRscUcPjSrcpvffvrYu36dRI3EAcfvGcsWbI43vqWl8VLzj0jDj/8oFi1al287KXPidvuuD/22XNO7Ld0l9i4aVO8+lXPj+c8+6Q4+KDDY5cFfX6r4H77Hxrv/ssXx6PrB+KEYw+K2267U5O/U33JCVyrd8WTj1gSZz//GdFRG41hDWL/wIh0G48Tj9k7Hl65Jd77Vy+PK6+5I7q7e+PEp+wq2FYFx/E4ZL+Z8eiG4XjTa06Pm257WMGtMw7Ya0ZM765Jflec/MxT4vZbb9MItMdfv+1F8dAjW+JZJy6LV7346fHLq+6UCgwNKwZDprzs3ojq3l25jNF1MIbKHWQYBMabMcL0jDL/9InTMNHn6suqST/Fi3YFQZ+iCcdl52WF9IqLfNFBw+qplbxakYGZF+3oa17AaJuUx0qdcis+rOLK5bB5bSJxkU1/nnfOc+K4px0Rzz7tpNj34L3joMP3j1tvvFsrqVZsZFe6VGXxYAGwfcxH/ARz33mOx/g6VOf3bAx3/7UgNfKLV+3sPLADq6d0IEu8EtjLOGROexkfVmp2GCagTn/bY3i4YXpOibt6epJGvODBQ8/sKCtbCGrZqvgAjs6ULZupY10kh6kMH/48gOTokjB/gUtOQFtPrwIs9OApEKADcphTtpGoTE84AEcl+LtOI/gky4BHaafRMK77aJHVpB1U4MgdYfaLP64Zca0Vn2S8+P7LkiULY/3GrQ7a/GQOr1ed1qd5WdcCPjTiwL/77otj8+YtWhyQhXzJg4fKLQ5oeAm+3hIHHTTfm4mBgUbccdddF6Du1AReMz37mSc8Y+l++/5ixvS+6OqdE5/4yLesND8W1RjVwCnSEXiI2tJXzoFsOpLCuG7jlUkwzKea7Kp2wei4z2GLwfkVU79VQDC286OKjL74Jwdhl0PYzu+ECE80dIqFyE4Mb0VfnKTawvEDFeyqEM/T/zgGc53Vi4HgQnP2VnxsNQYCnuimYKEcfuDQyoWwpDFRySQZnVzByImczkEzEnNQmiAGR5XEBVhGCnq1FS6CFTBFaMjLpDCNEQxt5piFPOkKXBXCX1aqekkVL/HPXUFpkxxYQWU6A9OJcMqXvfaFKjXiyAP3i+N3WxT923fEZ6+4TgtBLb78me+KrRapjo548WlHx1cv+mm85KxTonW0Pzb0T8TGdWtjt8UL466Vm/1dnkP32iU+9Y2LJZLJKk2lx8zZ0y0cmx+574JYs6lffqZT+57eePjh5Tp70GmalHnlOafGp75wUSzZbUk846gD4ps/+EWc94Jnxc03/k7+NBZrtw3FM08+Pn7+qyvjRWecGLffszx+9Tt+ilF91bF50zaV6dVEzJjJ+13Y1dbiWcceIJ/rjhtuvt0+/uBq8CIGh4fjjeccHxf94lb5R0v8yenHxG33PBJze8fi2aecFN++5JqYPmNOLJ7dFT/45U1x3vNOjM9f+L143hlPjc9+5d8lih1NxPatW2NEgRSm06ZPk5+rJH875imHxx233Bja18f2/mH/QO4xh+8SN9+x1rbZZ+894p67b472jtnx5685Iz7+6W/Gn736hfGrX10az9RCeckll8bChQti+swF8eIXPSvOe+nbYrAhvxY1v06zdesO2w1/yB/paIm5c/ri4x97X7zwhW/QYt+FIjHQPxjXXnthnH7Km+Lc846LL3z25wpMofHqiuNP3ive/vY3x9NO/NPYZZddYve9u+Oa38imJNnPyX6fduUryi8+5xBf09mkcfz29/6Nhp1SendJXIZgha3r9IUJ11D05VeCR8fyG35DvL1CwQLzhc4fvWCp2Eqk02AS/X2dQBOaLS1/bRosVize8s35v++C6ajJSfnh+hrn0wpsPIHK9QBWRT/bIn6+IMzEtKOwgmq1R6IsyYpKEMrza52SSS+uIWlP5F0RcF7ZWpecGkHMgYvdgs7juQZSrmnQz7yDkefXufLXRNejcl6faK/uzNj5pYcPeAmXXCPE3SRfXyh3SVp8x43XuwLTCBIsCbhedVj1s6/VHRfTs4sBDkx6JW7y5RpK5vRPObi+pgIN5aTNuzDgcZdJNgVHp4vt2jW2Y2PsIXryvCajNtH52pCvy5Dn9Q7KNZ36bto0EDOnTYtl82ZrHFqis6sr9ps7y78y2Ko+gs/OgVurvHu6R6ewv3/gkXjwgfujd+bsuH/dDu1OeTlXS3zrF78LnUH7rle7Tl85bDfpzFgdftST46CD949DD9o3nvPUQ6O1s0d6qz867n94bbzyrGfErJ7WuPAHl8YRB+0TGxTUDj/0wFi/je+eeYbJ11rip1f8LkZrGkN2D7KN7WVbU8+caz1MdE61brvr7jj+6CNiW/+Q9WFx6+zsjFVbWuKpTznAP2zMTunaG2+Lzt7p8Ytr741tW7fF6kcfje/+9IZ4/ilHxi133RezZnTGwOCQF8xqrHPnxfhzlPFX29XX3Rrbh9vjhWedHi963knxwXe/Im64TQFHuCwIa9ZvjHPOPiNm9UVs1qnhPvvsE3fd9ft4xtNOiNVrt8aqNRujs2d2rF+3Mt5z/mf9xjXvdi1Ls09yOE3kxG1Ec3lEkbwuP5g5ozcWL5rneXXtNV+RvXeP1//ZP0hma6xZszWe/syT4n3vf0XssecuccO1y+MXP7sx9thrbvzLJ94Tv73iDs91z0kWR2WUfQroIARAGfl/I+3UcsrTjztx2X77Xj5r9syYPn1+vOd9XxWUFTE74C2gjAFPzvP4tiP1Ud/CS2Z+h4B00T5EnVdByRc5hcGq2dPdHXXBMQTXT0ZV0vAYl12Er6oTntWRQUXNUTqiOis+uyYci7JZF6GgU/BWNSvGyUZXDAbdtxILDCOZpjDJgJaw5nM5hUdVrmhdJ1fV9qdk1Y2gw836EBA54KC/gSSVuSKHVtDxoSPvPGSfTasc2yUvHfqAR1VPG6ceCcxUyUGm3zxsusS32ZqrE8fO5WrcqsQYs3K9/iWnxwk6tbr99/fHhy/8sRYERQ9IUbeQsBA4iRX2hdZXQoyXyOhm20sHnHX6zNzpcGWOXC2Go03zYTsdRhFdOjdlqvpAlvB9nawciQItjYDGtdPRKQSM9OEHYAuedbYAEyV+SlNb6ZBhlEtHkTe1rdB6Z62/pBdT4WzdvDUajdR75qzpniOWZ3LBxYvrKsCsDzyUA6bdQM0x11DWbdiHnT3yRKoFGj+ECS9TGW4MKyjyngozUQafbKdgf1Du93uJD7YwXM2Vep4LAGwgldkMJLngglGmCRSAwhuV0n963qEKcmPx6JrN8b1//6FZTU07AU47+fgT9lu2zxVzFHSmzVwYf/PerxadM0Dw8reGTq3s9DK+X2zCREExbKLdDZEVZwLW29UZdTHgBKghbX2OLi3BsQ1ExorA3SWMwt0fTxAmhtqZgJwmdWmXMayt99DElK+IitZ6OBApOZduTFoOMVDN9CinmJlEia22Qg+6VjwSZXdXODY2JWaTgoNvfwpUwY08JSczbpVLvq/JwNH6oKulGpk/yuBm4EP3ZGSWBQcKv9ZRBa9gQJLUH9jIXCsaw0szY2Gerjiljlgm6Tx2bk+k5OOiK9ylSEtmHZrK82wLAexwPlQ3YuEv/zC04OC70HjiGMsNTh3acSV/tcHf8JTr62MYgH/g+vBkMwhcIxsvcbKOQOug+tAgz4wgW2AtfuwI/HUfAdyNQpNykFeV9e/Zj/7KK3HujHLUNZKKtFc0Oijwwhu/WbP0i0DF82SVLiR67T/q4lE96W0a1Su8KgCmHEPUlnxtOeymNhZ3Ljs4MJje3IWD8hUps1CZ2ukGB/LIxUG2zTlcxAih0km56sYXjnP8Gp1Uoa8veckynXnw1YdtCjo/SNZT0k6AZ5589DHLDtj/qrlzZsW0GfPjne/+mjEYTDundy+qK6oimWshDjS0M+nt0C0xq7fbF6SGBDcDtVV3d3i7JIGiXdtMjGf/9czIi5tESm6z+xVetJWEifxEs/iNaFAggTvs7fzGNTPzB+bVXDQ2NkeVAa+2vAwMkxO46My1iZd8SM6adWlBoKBMH5W77yJK2YAKHhltlgNeCYTA8yNpoUFX86LCoUa6gKyC65+7s5oKlCZjYiOXVvEWHXYTRHTaXls/dEpdPCRgwkY09hVYi8jXtmgUkvuudtOLF06r0J3tJNMkbaIUPFVQxQFAKbMiu9zBsb5qIBdmwSm8XdGhyYRuLgqW4lxRE3KyDbsSRMDISQk/bJh0zElTUvZ8gUg4hTl8cqdBC3nVoczcfx9k8FbByiSnVFKj4MmfeHzAM2mpK2POmvWY54+W8YKuD8svZZDYUdAIpOLjNiXLUw24/jxP1I5K0BpKnX7Ax3UrLBopAZ2qHi7B+DctdehY9F2f1AGutqdq+BsFFgd64RLzUTnt6POKlx+K6Fi1amN87wf/wU7nqcc/5aiDDtrvurmzFXRmLoy/fM/XU7AkcmkYplBkrJGTiDFOzh+uxi3mGZog24TIxeaOjs444UmHxO9uut0ezjWgvq7eGGoMiqV2N5zbip5TKOh19qau6NQL/gjLmeQgg2B2VgQmrqDzoiNujyYa8jMnVRMGmvxUq3YLBEjjqOjJTTu5joJaAkKp0Aa+yA2qcF3kvNnFSbkyDINpXcx7Ug/n5keWhFWAAZ+gbDrLEZ0zeKATtYSbLe1GILAUaYVvTrjEzyxpvCMSamnKHKKSeEdghgvwNQpqt/tBYxboqYrHCnoBzZBaJrzEpxwwB6x2bJKTmmoRDlx0XrET4LacPJQrmDP9SxP0gbfquRHIRvsn/z5oxwbqC7i0kzVx9dmctDkh/Z/EOZ+VO0AwuUyDPZmAVNOGpi00yUOfiDYSCTrgWWYu0PNJXEqJazqLklCTFBzJ98N/6KG6u25kcLEfdgUHuwBEJ9rTxpQZswo/M+Wi8UJVYHQam4PjTONCwErP4F2c4oEzTOh8BT8QX1DdIfFxhurF8Xmv06tfdrA3D2t1enXRfxR0znjW8YfvvvseN+6ycH7Uu2fG31zwXSGkeDBRlK0+2zhDcTwpxArIk5C9UmibFMAhOW1aNGNWbB/sj+5ae3QqWNS1u+nU1pJrRCPixQNK4xM11Vt0+qWtqJRmvP1bI8pdx6DC52sFvLWWt8oxgbj4PJJvynKHTYFnOke51NsTUI7vnRogBgXDUqEoeCu3iuEjuTlh3VAmcqnzmedogqUs2qqAQ3IwoG7y0m7dlANUGzDfASv41sV4GXTYnVT8YQS/vAZgpj4tkJo0ZZ9MS6Y2B0xbQG1MvoQDISOoNPtUbEy5+YY746iuXO5bUsoHXiVoPKlc0YEc/VXXF5KvcpgYIHof8LKfJ5I+jKu/fLEsRKAnF0stTm50ICK2aB/cirZkByJTwBxZIFg+MLVTriYMbfybV2ljIhbFLJ3dVDKQGHCyLf9LbsXSFn6ZrIBmVRSk/1nURzJNWZabsu2PMANMo2myPRMASIsdih604xauga/ABr+RkbGY1tseg/w0fyVHOHnNxsgpDX6l3TKUEifLlUz3SXD7jPB57oxxNp3bQbVnucTzOX/2msM8b1euWBf/9qMf07BTyllU0u5Ldp03d+6c103r46p/V1x25Z12nrRYNSHktewYlFenVEyiGQoKO4jogrEbqbdxd2ks5nVP06lUS/TonH1avSM6hFsrd606fUeIuzM806HTHe5icNrjel07o2xDrr/3pVW9Dk1r3XI62uucfXoiJY4mDEFNA0lwBCefaZH+dITdCWclRWcCGThe4dWedxdoIwdU7jSUfvtOCHzdTgCg/3laaByCF3DhVvjuk3iqYp2S9xS+RR79tM7giI+fd9HW0HraNtgiZaXsfEIZ3qZXv4Hnszc5BuwyjFeHl2h9UEYG34vLQwRuRycePfDdOB88fSuevpMFnfBptzzuBqFPwpN/6snXQqwvcOueurpvKqOHc/R3f9EZeWkPPy+kfNLOyjm1r/rlsdJ4ur/Cw+XVV38NxXSFnnbjplx95NgYTp1BRpfEy7uP7OirxUXt5OaLjpJt3MpfKl6wQUfVTaO8lO0j6CpIBt1CU3RTwTKY7l4ooKQNIO3sdpBVqsg0MhAAJPHlLty73/nc+M0193mXcdopx8VDDz0gVK6jgpeLGuXkplChqFXJpDHDTeIZprIbkOOANOE7yr6orSog8KrAxieLwJGHzfXurr9/KO76/T3//ed0Tj752GUH7rfPHUsWL4yW2rT4m/O/J6UykCQqUhh05e5wTu6+ri4/Ms0De9TrctJ2tXfI6bo6FGhE3qsgw7MCdQ7fnpYTOsDUYpgVQAM9xHIl5xtStBz2az855WIHlOZgtdGiQ9eIe3Yyf1ub7W8L58rohVqYwJtIyRCAPhjOQOMIRHjgZQDsPMIRjImH8eysOnAaeJkv/ZdOdmBSshCNGw1IGiaIsKX7Tqdhgqf/AccpVUa2G9PZyC0bGG2URZ/46AlfcLL/6ZOajMqxEnAmni1Q5OAc0Fk3tRWBlofJXEOO8EWBAOFXDDmKrqxwAoBLYhVEF6hIOLBfI6+q+eiT3lU3HGCILiwOjLhXbZOKgxcs4fIIfBMM/1SBsc3dhmrWo9BIZ8P5Bw6B/oHlKQbolJMXtL7eZBg0fPC4P6eGRvCRuqWOhriNCSaj+LQnr8mkbGPoT3D5IwTemQhquPS0z5oH6PSBPT3oie8PWKdSKRdZrhaYcfypevY1d0CypyYGr5yo6CFkh8aOw+NVwaGBAyhguT/wUJkieqrinygyWvLhr1W8uEjtp/fV5l0oLfgjxCJoaIf1ljccqPnYHg88uCp+ePElGGuntBPgmc88er89dt3z7r13XxIT7d1x/gd/ICgoKD2JiuP6FEudYVItnNYXm4Z4NbycX228dJqdTk3tnfXOqGnidmjnUhe8q9apIMSzLDrVqitYKdiMCY9b7LzhndMu7lSNSWm/k5mey2ExHn8NnTNiWC5ejXurR1DiN9L5yQ0cAUOgrgZVKlcBAfVd4oNJxCQARh+YDy638hay+PcvvjMO3383EcGJLPPKWUk2h+oeeACCI5lTlc9++bvxhZ89oNUd3jqYekUPr5qSaX2UE6RNT9kBoTV6Otvi3//ptdHBLsQKpw4pS04kApeaeR7GQz850ds+/IVYOTpdkqUXfVROMMTJVfWOIWmSvwOQS8KTLR+55pJo37RcDQTYSbwsVwlYVS9ldQyd4Df3pBdHS0dvytG42G+Kg+PeRqesDwcvKmbTEgNbNkR9Y7cqAlSi/wcSNuof2RoxK79O48NjV5WlhzuccETnBAQyrtOTsfjU6ffGsokbypBXSlBBV3/q4zHK0aDEeA/LBZ/2zRO1gE83LAMEh2iadkA2AUi+TGa+qhU+1k24HjfojA+tcsct5fg9/PTX4l0IOKLnnzJY5MLB1WlSxYV8hxNtVN35pmyu7dnXDC/6av6RANHo4K4ifsYc5cnuN79+fyG0x4Mr1sQPf3TxYwyU/Wumpz3tuH333n33e/bZZ3cx6Iy//fsfSlCFQoChjANjbh2qM4Fm9nT76xLsQtgZcKrEUZfDdrKtVmBi98OtQnY53X5IkIfu5BAKLvX2TsmRQwp/jC2s8EdlUQJb1RE61hgbyduB+sMQ/BDF6MSoAlW+Pd+37ghdxRHAsK5WmzYlxxppr4lF8ja7dHH//RbHDz71JlFNJq9ESgwaAWOCycpqLKfiF6txHlJOphxsDn7V8MkvfE909M40nQQZz9t/6ujmvgruJmkq+Pvf9Jw4fr8lqhd9lSrepIr/f6vcPGSPBx+8P97347todZBBVQKsdz+qZEDUn+2T+vGN4pU/+kTqmCBCZpzzjqVx0efuisZWIzfbdk7oUjWgQ8SSo54ebYsPkmy18W/nJcAytjmuDJAdWwnLbHp4RXQOztiZ3dRkOMxoTP/g+0w93eyg5QEjI7FtB4/LK5BKRmMWkxIZed0IUZYnnR5rN3hzqvKTp31TE4yfWktxmSilTPtVqZEqHOTDpkosPM/52p6xueMgj4nnjfi6p/i47YJuie+foZeuzQUOfkVPkDijUKHgZs4uB1ByJ0Alrklo8sCrojx3JYlLXR/Gca6C5ZgdSDoUeNCD712ymyYgc+3HO1InAk+59io9eGHcW/9MQUdnMPfetyIu/snPKhM1006AU045ea/Fixbef+B+e0f/cC0+8KEfw1OGlFFszQwyPCVcrd4cXK9BEX7OGKfBYbnQy+/LsMPpUODh3JnnIuptnb4u0Fnr9nUdnt3hnSRd9R7VuzU5FIgUsAhCI2MN72wILPx8GBeOCUZjGhgeTeQLaQ1+0BkjEHhsAOWcbqFHqkzJHeUZIMr8V6dI7gOIOt795ufEOac9BUzx8UjwIFH85Iznxaxt20SvPgvVvHUwMPya6Pxjjo5dLnivfFTOJF0YOK5rnP6Kv4nhjl2bdsIu0FV1uABjfqvgrwH84pOvj07ZjoQLbbvv8tj8k09E+/bNMffVH47Wmdq68icZpD8UkKqDVemln7gkap090jsnCgOE06UiQITr8WT30xqb1q6Jjb/8ktrKKSRaSNf3XnhC1Ho3eAdz/z1r4sK/XRujOxQ0C1YyVEpVmtUFe+0XPUedaTg6cbrOis64WEclPwtEP7IWm+9eHrURdjn/jQSddGcBuvDTL4tFs3tKQ6YbfndzvPvD12JSy23MVgCKmudwTmAmEvL0RzBirK1X2rIuT/rOEZ/VJ8aSoppgs858X9TmPN38SYODA7H5m89yMLdPpEpKtqhxqHK87ruz456OEw1DCXCzv8hPXMOh0799j6IjBjgVbqK6riBgJAPUZqaamw4G4IMn+eaj4FZO8ZJJKpyyM3hwCpUFeLHgy1UE4mdH7B3AfZbBHOD3H1EZjgymmy2zMTQa73jTsuC9S3fe/cAfDDoMSzOpk2MAiJRMXpTD4WBGhxx8fE2HcnaoZaxF21i+61QzMz81rNFmj0H0G5aig6OcW6ptrKaggbI6jdEEG1RlSPQo6BfBE3AUjFrauhU45CQtWrnENyZ4TJ8XSSlIKZDVeDxfBxc42w3jQiePureXR//z9QN5EU+TmguUXDxVMOPiZjqK2pTnxVz6Sbv01qDloE/E93/9nfjhCcfH9C1btJpqRVXgwyatc+bEeLfKPaPRop3zujuvjhufJ4dc85DI0gG8+og3r1rIrzhwUVXynFOXfugi3fgqQvU1CGyKfMbg7h98JEYGNkf3jN5o7emNTT/6eGz81htlY55xkk2LrtXxh+rtfAXCOsg+fO0AmR2yX6eCP7A6X4tQXTkXkLFJY5Tv2ing+9C+0g+a4QSp2577zosPfOuQ+IcfHhjnfWBWTHQNC4+DRULHeKHHXloeeYsAX2XgaxitjE+njo4Of+2B3W6r2jisY13jYYcriXJ1VKkos/tui5oBZ3CgP0543r/Es1706Xj3P1+j8TTYZP5KB7xtaxY/9dP+gc017oL5QrHqeWGc3awIOUbGY+bTXhIPrYxY+8UTY105tl90eiw457sx96zvxpwXkH8nZj//m7Hoz+/TKbr8Sb49wUFwkDKWxdxo+hsLODLxRWA5b+ibfdJzTHTWS7pqzI1LCCj4+pCCHInLwkJ/tFLqYNFIftpXmta8xIc67ehiXM1pbs6IuJgZOUr6YPPAckXC71gsxnXq5NfRMGfMp6iiVN0JZR6xQflDqaBmEs4oeBCMjpQIaC0INmog4EBRpHj3gwEF2qFVvo5xtHL4yWIdfn+MlBvRBOQLfINyxmFNJgLNsMIbAYiLxHxnc0SDw0ah0Wj4i3Zc1+FRaiZ7GigHACVtSwUIGxijCIwxnVBGH5w+YaTJgWLgVYaeXI6FE9gZVPedE7UhjYm1fv3GuHLFD+Lyl+8at3UNxi5PPzku2PsZ8Td7nRnvmn5cvHvhWXHnGz4Xu72vHnudPxL7vH8iBja/Sv0e8grsby3LHulk6J7yuSOUd2W0E9RE4C6P7/QUp5SbMqqZa/fW1TLgRwg6dtGOqXeGJmV39P/sg9Gy7SGhYWdhMsjSucqrgMPOie+0ORATfAg4qvNdMgJ0u4JBBh/VCQD1TukgpxEdP9LvH+3X4PBULaYfbgzF373+hnj7ab+LNz/9hnjbqTfGry+M+IdvHRsf+enhcd7fzomWDn5+ciTpNX52cmQhVwdf5q3exeNA4ICrU2/pl29H5MnkKW7JeHpMS1If58zujV0WTI9F8/NaCWn5ytWx714LYrfFM2POzM4CzZTv2NEhPbAznfHCozx9YooPgKdASdDJoCHf3LgiatN3j/GhoVj41lt1PBCL3nhf1Bc8KeqLDi/HERqjoyxvr3fcF2v2fJ0DTu7qkqfH3QshsqWH+ybvpE1j70N9d8Ap/oI/2hccKMAp+OhqPunr4CvkaPeS7fY3YNhSeBIscfDQIl7keE5Thk5/TA1fbhAk342jNtZO9AFL7eyGvVstWNaVNv354V30Ex67KJ/m/YE0ZXQj6qP8wAiTn6+zwxaF4ECOMhhA7KWsHyBCcTWjHNjbFTD85c5iIDZ5PDfAeR638Xifsr+lPs6FYQUcl2sOOAPDY7FDTj2g8+khHQ2VR8cb2t7pHFfHmDuqUypp7F+akyExKJNHIyCbYpHcPfg2NcYpxiaC5zUcBj8nN0feolVfPHjpgNWk3bBlHT8UqO3icNz+vF1iy58+STu6Dl8vGNUqzmS8/JrbYnBksd9b0hgeld6jcjR+f5XfgeWyuKyGfpLNlyeRjeP5C5tcJJaO3LL2dTBNQE8IJd+RE/38E14eAzdeEm2HPE98x0QnV5ipnYUm57bffiMGf/b3MXDxBbH9O2+J0eu+bHkEm1HRkvtF3mVS8+XXDD58QVN9lTy+COvJVueLsexEVJcdRjSOI9q5jKif9LWhReAtZ/wo3nnaTbHuPgUh9beCr16+Ibasy13tol37oqUu2hFodSinb+x0vIvR5Gds6DvBlx0Wt/Nz50EwlK6yE4HlcQk/KwH23W87Lb74kRfHBW9/arYp7bd0n/jCh18Un/vwOTEyuK5AlYTvMaefkuOdjg6/sIy69EAfv5wNP8B3NF78XjJvd/R7pLZuiVr3jOhasrds3GtV/nsJ7Xtv/7R8hXFkZhA8JMN/iNHc4WjnC5rascuP85Wt2F9zTQc+bX/Fd+y/AuHLDgrCmRKs8pQD3dO/VTFPcpRBH8sGFzCTCJnIYq4yd1T3K3MLfxVMlddHyZPGQcY47GjcGwWYSXwCDpdauIvJA7x/KKFCMw23tSlQEQjktHIi2BBkvP1ql2A5EDB/6LBrSFHnCNfnDjkat75rMhTvRW7XQURlp8M1MC3eMayJ692PBmRAzjkwPKjJKzodA43t2uUMaEekHQPhhZ2QSi4r7Ph6jXo2PC6nVlAamdAWvlWdRCdywp/KeZtdRiDyYhN0t3EZGByL60zA2I3oENyrhSY8jr107/2ibUe3J9aoJuFnfvSpOPLk6+Nv37hfnP/KJ8Wrn9uj1f4z0TJ8qwIkr2YcjWmLnhpDjS4HbSY+TiCv9t08dmU4OVt3KaByOoidvsA5BWRrWl047O3pi/5j/zriln+LrkOeKVtpcm9bF2ObV0h3glq/AsTWGNm+OXbcelkMfO010fjCi72DZJdDgOS0ps5zOpr0fKObZ2AIMlzoZofFJK8LB13Riduh6E/A8aFTpFEu4Fcw5R29tXjvl58Rn7jsKfHWTy2Jv33DT+J1x18e7z3rlti2ip0Ru1ROsUZkU2xA/xVcSqBzoFW5CkDoVevIgOBgnF42mWQLJzt8S7z5Xd+JZ53z6Xjjey5JuNJ1N9wcz3zRZwzfNjy5A4JV7qhYkJiYGWC8yEgn8gw+JZeunpxll8NuZ3j9KunYF7Oe83fFy/97SafF1/0kOlhyRc/6KEHii1wuCXCxm90cwabsLtSWBQIDfole2VcVUh/80+0Fxvaeg50LD9hKM7UmD/wOsfJ5BxbzEZpy71pK8IAP+A6KwPSHqe2jghtWcMhITCvmFGQ6YbE+yPHjJvyZr7RBT82lP5RSu5KWLl7cO332tHfMmD4tBoY0kL9bKTYIVaOYZn9VV5mKlVfu6zxGQ1kUzUlPJOQUo7utS3BwOGeEmYbOvYCh6M2efQxN2gW5RPjgwrGCTYucXiM41tJgKBVo2P1oBXKNVVYTXHqwQyG4APPqgY7oRaBBefZgGMhGVK4yKfvRFic9Zd/Ye/Ec9SdPT5555BnRMzY7bl7xWweCxnAjbl5+Xdzw0BXx4n2uic7RHZKJcw7FrAO/rqD9VE047cYc8CJ+cPnN0dI1k1HMwfbERjaTuwQar1Y6pCP6v+jkAz2yPlVS3t07PeoHPjvWPfJIdK66lnPf6NzlgOjY/Yioz907OhfsHd37HqXjiOhcemwMHvGK3GXRB+3Grlo1IBk54VkgvKuSXBzQuw/bKNuxw7aN62PN735t2X4/UQnCXX2d8a7PPD3OfefiOOTknvjAGy+L73/8ofjlt1bH8HbpKjwWKh4IpexDC8vivfePGUsPc//oP7ZnN4Ud8hEBYB4k4zDptz60Sqfp0rdKaptM4OnQ39y5M+PUk/YxdMXKVXHF9Y/ujCpPINXm9uozZSDSMvlThUlJss8wcVVvky+e2XOV+pLMRrb3R0+sUv8WxMijt0dDx/Dq26Kx+tYYXnWLjhtjaKWOFdfHmuu/E7WrP5T+LfHo+tOH58SW2u7inynHm3b0SyjSrSOlqh2YczLmFiXVASdZlu3bSpaX+SRS0qGH+0NwME7OU+M2c9nD8phdskiB5cZCcwseOjxjKauZM5ZKPAB85fgnzxNOSzy6ZmM88NDD/8FLvJ761PkLdp+3Zo8lu+j0IuJzX7xOE1vkYmZlLFBJDpNR1g3Ky0QG5kkEY2CK8HYsrbJcaKbOLkMHDwl6pVXZ78Qhwou2rZXb6CLRroU7WdiY3Q38x3n2RnW+3yE7eHLJf6QF3a90YSsrgwk/reYW80OrYlOXqXiLClC05519TLzmjENtOA4Sk4fEIwBbtm2O2x6+KZbNWBm1rt2jrecw6SJ53DErk7OacFyvOff8b0THtAWSI2uUYIfXs5uwvSRWvVT/UYpBHI9PvvnUmFX6VMmudKn4kzS/m7K4zV2Vp+rAu2a++JD4SyYBBOck+OE4NWDiY5UkG3+kbfumDfGrC14mXMZXQDTRgHzgW6fE37/1Z9G/NnWp2jJV5akwdJyIM958QbTvcZj14uE19AAFLPdLB1RcR+TaFW+he+DKq6K2QwsVaSpb8ilp//32iI++9xSXf3PV9fF3n7pR9EJs4quvktd14EIJAEQglm1oE56/za1yfmFUdXI19g824tsLPyB9ks3/SqrLjC+46oxodC5u9pe82lGTuLPEtsjNDgyU0b3A+MBuaKly3iJHZ3XRTfArPPWHDRz8lfvOoHEYbQoFFxw3QCE5hnH7J9F0fmm+KiSe2miAZ6v0oy3HkrqaPNe42TISb3kdC0Fb3HrnA/GzX/76MaPmMDiZlu6xR2/fjL53TO/rkeEn4oabVokPjsqkxDmYKPCo8lwx848Vyy0e7Aw6BABNbMrestEFtTlX8FArAYYvdBJEWF25hsNOxzsb1eQmdsaEqQZcuY2ojvLnO1MENyaVxDiQIE71vHAHDBx0JNjpYPJbJzWisrLb714ddz60Ok4/dn8FEwacgcA5JVd17LBw1uJo7dxfMXeBdjXA2VUkzqiCIIOwffu2eMU/XRxdMxdYFtt2ggwvj/LERw9yBds8/UNH7UB0mvGT6x+IesdE7LdwZg6q0mODScoayYnK9SPlFZwyk/uHl10dl+6Y6+BH/7jWVl3E5GspnKKyu7G/SDZffwDW1Tct9jzpObHyd1dEh+zIhV8u8v72xzqla6hc6vVaR+bchRIfl+sdfoMg12a6Ojvj1As+H1277Gvj0n88iH+fWirHETL40s74SCctaDN32zW2j6yL8c08uCY8nMQ5NOQqqGH+vNnxrBP2EiDi4eWPxG9+tybxjSR5fSPRt2wP46avKJOManeDXuD5tNt1QK3qT3t8Z8txMau2I5a2rrTerPV/6EgPB2NneKfmy+UP1uLPH3mdIo9O9+gn8tCdhA8g0F2hVOkAQPZwnwtMCZxJXEPEChh8aUiYJxKlUq9waEJ+BiHpa5CBwiNYqWbdEjc/wCM3oJidoA0uZeas+qscCxHA2O2eePQ883tkzYZ48D/a6TzjGc+Yt/viuWt3X7Ig1mwYjy985QYzy0ESG+VTLx5zMC00rVIDHRmMKHNKg5FF40nOxEtYtY0GRpsvlsFPg88tOndUfCyPUxCVMUf2KyciIjxhFXDA961602Ao6KSbDACPqpdqtcGFUIFcNnNlHhQmJlXpleBieP27H26scIBLB8NTXxU90Fw7AY8ACB/6ReAGl8QOj+syBCSf6jRlKyxrV0Xi4i8LHzsVEQqf53+4XS4Y19iEnU2CqV8EmFGtUDXVCcx+hStw2ZAH8Til89cUJAvVoXebO6oJL/75XTYdorNzCZGN7agdTZNM+H6sADxx4KstGaCxiNl40nHjwB3nQzB6zUVZr6j80QmlavdDwGRo8lBbkmUw9U6EiujUBg8HZP0njvQpvL3qsxJDQx8sRmU6WegJzFD6Ii/Pd5H5QA81iQ7a3GkUnlzjcXtZjARDyWp3BL3lGKx60ZO6+2oYeKlXynOj+1bh0F8mWNKWg52NbQYmJeng/hY4+HARLHdN4AlH+rg+rhFh3MGmzTqINsn1Lxu4WaNvmVgV/sAZabhTT57Jo9jGZXaxohDuSGM0/uJNS6VKS9x0633xi19fBrOd0k6AU045bu7iBYvX7bvXbrHi0aH44oU3W2A1cR1EHAAIPqilKSKZPoUiuJCTNEEyOOUEq+4I2JmZiMqrXQeBhFO1fAk7k5KLamVy4sHQw08T0gNpfhzwoa3wVcXzWpMiA5YyZKjsgSsDJgrVlZkRA6yJLpy0BPrpYPIjGzoZ+YxTD4z+bQOxbeOWmNCq1aWdyOB4XTuB8dgx0hoP3/9QjLV1l0BD35IPirbyFBX6N3Ul4NABvsPCNS70JHhmoOF6CwHDNhXe/rPGY/qCeTE03h47hkZjbmdLrN42HF0KWHNn9Mb0rrZY2a+J1D8YM2d0xR1r8noX3/LHIQgK+FNNMvgeWwYgwQloOK3gnGpx8RkzZJ8Jmgq6mpzAd+seiznTa5qsCjidPdExMRIN7dLGduzwy9l4QHJ6Vy06dC5x3Yp+jbuCmph5B+aVV0zEF5OwFedupqo6mCTp+bKY/nKlbMKNI0ceGYun7d8bjw7Uo3NiWHZoxKwenXqrZ9uGRTUyGnVFxg7pfMVt62xj+HP6nacIqovd+BhPsqcvZAARnMnLRDJsLJ71tMNj5cOro7trLGZpVzcm3902OB7rN26LPed2xLptI1FvGYmZfX1xy223xQGHHxd9MRC//M1VsXD29GjpWxzD21bGol33iJaRRixfviEOPnCvuPH6m+P3K3gSWXLUN+tB/5jtxRaTAalqS90JHCxGaSuSNAbXAUZ5MjCtg4eJqdMvBQf6qXGCR/IlB4ifCgAfcjXiA7T5OT14OBjJjir7520UpDNAgiO/Q4ba2lFNPj0yPBrv+HMFHS0zv7v59/HLyy7Hq3ZKOwGe9rSnzd5j13kbDth/73jg4W3xpa/e6OABFip7MsuZvYWDUnVus3ndF56DDp4liL985knHKRhgJncGmipIeFejA2YEG5cr3Da7vnJksMISxHBcDCVZvgMhXE0q7268a9I81WQiQHX0dMSRpx0c1118ow3n1UCGwV4Ys0oODlkw3DsrlUFhl4JCGNw7M/pecJlU5KkLOtAn9NAujpnVIj2cq5/elWAfcMAlnmR/2q10yqRdHxKQwYEOMbDc4sVeaI1c+ohOXINh58NE9QVh8UlawZQzBnn6ixoEUnfKqxLfxyIw4cf+Ah/eqrGpSVfuMqIx15q4bZxyJV9yssbpmoJXmTwkB321eZLTQWGS0ME7HJU9iVAGewqF19+iezpwThKS/Unl/EFC2plM8Ehcr8RMCsZGOKkHTYWPJwWThAmX+KZl0qjOKTp09gfl6FrtlNxHX1dRGb1oL7kfkrRuqUfqDA28ig7gq88kdoTm4z6wM8DOCC109klmNe2ohr4VT7WJF2NW2SBp0Ieqyu6f8gT4yLvUpS4vcL9UhAdWSLhUlGz7p6upuz+yIN7Qqb/0UzAHr9LOrrkK4LYjOtFtffBzwn/xZ/vJv1rj+pvuHv/V5ZfjlDulnQDz58/vmj9n5l8u0sq6buOOuO32XDX8EB6GZFIoSV3DmUjUcuLqaKLQTptwhOjJBIEPoInoQdAfwSUTEwcEDUSSZ0cFV59yPpIkL8vCVXveeoS36Jl8aiEqP/L7VSoghwmDnKRNQ1P0MCA1eWgmOMiKh3WGAlnASxvkGTzAAS7dBWNy5elj0lS7pzydSh7AvaEpfLzTUYGuOMCJntHL13wATT4ONIKZhxRGBpMeG+MQVYCSC+jUSrng9IdTN7mE2vM0mF0UOhFMcEECqe1SZABzUDQ2Y6c69vekJdBgS2EBUk4gQj59wfltI1SEpiTmC3S+gG0JSpTNk51Y2qJKFKFGNmwYI+/6CpyPRE96i0qm/lc3kp8aLE3t1kfyqNjfpuhHYoLTWhiJnomU/YIPGcHiWc88OPZY0BFaz+LJBy+IGX312GOPOXHkQbvGgXvPjHpne6xZvwMxpnMqsiclUs9SzhulJg4NlS5Z5r8KxiYDlwFwmcbCo1A7NWHqR5GBl1W2xH/su/ZDHSzuQkOyrYYukulFCnmYX7BKXdNn0TDbqkjn8sfRR832YrZuw+axBx586P1umJIqWietmiKf8NvsuUjKl9XYYTCQVhbVlTMvWSmRgx4oSYdSJzW6yS3+tE2tEx0CSg5QmpG1KIoKkesNvjBLlOc8VBS56FAiupqDeVUrlXHgkdsZw/nhPp6GHRvJ1c4/iyrcpMkBTM3zE/7wdRBKsFIaGRgTpokvY6SzFFuIkvYEoQ1lBR+MZByypGGAmWx+5ajLnEYJrslvtagTpJLI/y6aJ2V2Tdg3V0xEch0nJ6jGS7s9Apf5AlM7ixlM2HFCn3wnjwyOOF/KwKLOOWSX1HWKjUxPmT8CSo4T3SXQZ5BRRXk1cQWWjhM6BUKPZA0cfWhjjAlYBE/8jHaS7StEr7QF6B0Vwc06p1xz9L/6jE8IOXUtTcJhVa/8uBApCcvyQBKh+2VoaVaLhbBAtMUvf3Vn/PKqlXH7fVvjx5c/HNffvj5+e+2K+Lef3hEX/fTeuOWONUmnBB+LET15xUeaZK7DwaQqO+MvdaiA6rpoWVAKzEf5nKwqFV0pTYFViTa6zuKG7ezTTZ1yTlgygmQHNHEySqWVKq0sY+hNbGDhw5+1+IAuGCzxNb6mpP6l2o9JlfWd2rZv145O29qREU9W38rGEZT7EXo7hYR4i56d5AFAJFVKkafCHNmH/BQckOjTgQTzJFXJzdypoPPwyGSn1cDwtjJSttOKI4LHlo9AorL09vMp2rIzgfkaB8FnrKG6gg/bzNx6ix6B0OHMyJBilYP7sISqD8CKg1ftLuM8eXg1Ub8m28S/4APQJ1wKP33SXNrQBahffCUdqNmWBV7t4IDRVwceDTLP2Hino87SB09WB4hCpzopd28JTwCaiJ9o8o2EtGeTKcvsVnMm6lScIV+5l58S+AQ3f09QcLAzOzrxhSiZeLx4QJSdlF8MBh/YQq8/xPGwmT1AOrOT866RQ/XmXUApYBXZFLIrk93yp5d11Dm0IwQPeh0+ZZceyGKc8hoTusKEXjhTnS2o5KjZiwhyyzg6Kcc+DlLuKA1oLah5ISARqeYuAbiS4Zm8o4ZHwasEuKyjmFofzUIzd+ZUfISjwpnS2hQnkOVgYQmoFp2m7xUe6TFNKhUTnhIn8QxznzhcFV94t0ZdvO1Hoq0estRUy4n7mFSoM5144iEz9lyydPPee+wa9y7fFj/5xXJBKyGpbMauLPPdKrqPQ/Ie5tcAAP/0SURBVKVT4zwMCgpzkRStuLZBOwf/nCbkNh9Ybud1+PRBdIy6Ahn887oORDhPyqQZz8d+SZe8aUu+tEGb8kiI92kexNAVfOhIOIEdtMCAWp7lFCdLROHhmOAIppzJ7jew4dz0W3zQDT6e1PQLVHRTYqXhVMmy1QCuHYLgYN5pm3yIMfmkowsPuaWPdMVaoAO0okNXTyzZne4z+Fy05X1G+fM9olHZ2wHZNO9WKeCpjesnCGGXwt0okvsuXv7+m4j9Un3RjHInB72Eg2wcLW/vAxEu1/nolw7vfoDpMAVFZWCS2H16JyMf4u0CHfMWRm1aXxwxbSL6is8mLkESevgIVuRXfGlq1kt5cLgRV22eiK1aeNbceEuMbN/hHXDzuSZvwaSfcmWGo5931F7MUm8HdpX51UpU4lqN29Hbdst+NK/rVAsb1Mgxc2RkOx/Ni8mG5wEcWejQhCunP3mnzQ1NfONYJnCklbMBzAaMRdlbEOzFWLKA06Z6k3+Rx984Zxlgiye2wTvMB9y8w8U3zC2OD8uXTHTgTpfqjaGheMebDhJNLa698eahX/76yvLA1WRKjUo64ogjph920L5b9th1Yfz+wa3xs1+vEoL+cHb1HPFyJTujA41SKqA2FHBdcDmm3J5aTjrE4CTMPi6w4qgGkWOFnDB81YKyHQqPFR/g1tIXZgXXbKqCAPyqiWZWGFZ11fI6lJESjz908MSGvsCgQW7qkvzIwclAobJVsBKetNYDHuAVHQhmfGvYfBUs6TuBINszkIBGIDCy6n462TLhk3ZNGwlWKxfaEVvafTHbzXyAi0rwgBb+SU/gwsEZMXZEvn0uWm6HY2LymtQY09aCoOGJQZtsiwMxjwiOmLC6CCyNvHvJdiDsclJnVOZ0vMKEn/slOHqxONFWwXEaWOA7VLFP24LF8aL9u+Iw9Vss/svTikfXxsfW9saKK66O0f4ByWZCMlkIGNJF5XFNLDlTs+5J6WCiiYXOBGPh5xPfUl6d8EVeAb2LdjCiXwRCxpzAViY17dnovBl03MZMVxkcyxVHYMwr6DGZdGjiQlfhV3zEocU4ORdB07ZAcPA1Rqp594UktasmXPoDUwxeBQ/hm7fGSsYBt+pHi9/Oqaojk3iYnWAaey6NcCGc79u99c8O8Zhfd+Otg7+67IrHvaNkp+E95pilfcuWHrGNJ5LvuGd9/PIKzlFxKjwD1HT+yun9rlT98yH1bACeC0FPG0x/BAvwvaMxCwIM9BgBvkxsyXAwwOEyz1WfKE8OPbSUaZ+kdxuT3bJwdCESmIyunCAhOCpRT755kNh1UDaOjqEdG2PuXT1R75chR4eie3ZXbN+yIw6Yd6zOW8fi4TV3xcDE5qjJ7k9b8PSYrom7/NHrok8jMFOGnjXSFhvnjMX3z9kl6ryStexwvHNxwJQs9EAH6pZNn9RX4dCH/h1b4y/X3hELNMnHhvM2K47mfuN5QDKbTNDLDm2d9VizaVNcdPKZMTZ9jhryYi3X4OgxdxUIJvgyd8U8ZoKzG8JpWOC2blgT0344Kr1S9528xIbM4mPTTk3M39N7on3xDMNyN8NBH3NyQMFKzJdYzzhsXpzQ+d9g/F+Ubrjngfj8AxOx4Y57dMrdyCAipTNgqOhJlgFEponePU7ISWhbF93+kIoMBmMzJeFxvL7jrku+pErNkxteDjxKzWAh9lx8ZQJX8kFxQKGdARHrSlfrA32FW/AM0/i5PwyoYSVIqMSMQEUHHmyfQooM2oTroCk/EhMHGRMnHxLXYWnzK4xRHGHsegl2jKl0Jei87rXL1Kc27XRu7f/lry7jOyg7pZx5JW3Z0qY+iJkckO8Q4aa2ZcHyRGGCKIqjCvOb7jCJWJVZsbgFzPUe4PzxnymNyYfhU1IGDiYNCJBknsbMqM1vn3urKFBl5GQIr6wzKV0qzVZeZUuUjALMTHD6Z+cXH7LGmrUxb/numvwdPHwbM3edFes3rIslMw6OXQ+dEWs3bYg5y3S+2t0a0w/uiM2nPxSPPvehmHHyfrFhvBED3R3xlDvPie71Y/EXH1srnYeQnDbj4Dtq7OT0h3SHAfRwFbu2xtK7r4133H5FjDy4Mh6556FY89DKePShR2I19fsfjpX3PajjAZUf1PFQrHpweaw2zmrnK+5+MEY2bIs/+cWP49Cff99y4O3VDTurr3InhjhPoySczYVvTwu+ceXDMf3fcGQFPAKS6DhFyuPx9cawApUcb/9DZvsrBs02jeX4xdtjYsVW1lqJUe905BiXYCZ52L1Fu7GF2nlVw/rHSROxeN6sqHV1WxfqfJJSrvrMYAjaMjYcPbsdXyYxMHpQDubHTgc2FI6j1uRBUBjRqcbSZ70kxhsD5u9k2VMSNnGhtO+UJnEhM6lBwm0CMqFm9ithFTdmBPOFQJqBH9yEJSofFbZS4cF08S5WBU6rO3R0arXqbG+LTtfbfPD0Nq8h5gveLFx1rk1CLxwFLhno8Sk1LOngg+f3HHX4U3cs3XcPbY1WxG+u2SioPFL/yUjOkpFminK0g4AjZce4kOhV0yKniPAuBx7iRq+cS0nRwy5zmWmCi9YW6k5nI5mMwM6ByZOAbIfOA1F2UbTLEfKb5Mq1o0gGGFG4VgFZeVpHE6cubetHo3Pb/Dhi2bz43dW/jWedfnDc8tPtMbq9NQZ2bI/nveq4OOHtu8W/fuwzMNAkG46ZM2dGd19fbNXuYuPmwTj4RzNj4oD+mHN5S3z/xX0xOG9+4V/Jk86cJrWyXVXu3U/qODA0GOdd8f0Y1s6K4H/wq14ZB77qjLTdfzK957gXxf7Si5sA9Wldcdkb3uGXKuBWPq3F6aS7b38LhjMyFrlQRDx4462x6PpZGSiMMZn2PmBunHHu3rHH/jsvXo88vDFmL6zFO86+VnKBwCuncNdxM2NsWb4OwjvmFGOn9/M1cq72uQviNQrqe3G6mc3NBF5Opv984isiQyPt0du1M90qjdEHbhmMterjWGNIMYOdgtZxxQkKeSokvXX6NG2vE6TLePD6la+8fjftZP/zOlxz633xkavroh/T6W097r74CzqF75aItKeDQHPnwhgQ7jMQoBNzyPHN9aSxbsKBDitlm3g4mBgDRp579MHjKpis7DiILI2AfQ1ZxMmca8iiERoQxUeLBruZNh3lYoAO3qMoPYVq/UXj6zxQYkcJYffTGBmKl798f3Fri6uuv2nrry+/coZQdkrwa6b161vVR3GVUG+vUEz1xzofKSEMRB5sz1CGIOSJpQ65U2pNXEQVqjKAdjH4V0jZbMNUUbnKU44KrnPQXQYIsOqFfzVITXw+vZymPuReXt2eGJQga+/ojpG2Wixf/YjOHGfElT9fH41GX/TN6Izh+qa4+MZvxZWXXhnb935a7L7/gTFt5nyZqiW2b90WtY7e2H3PJXHN+P2x5drh2NymQVBA4xSljVNM7XKIh7lTRKYCjgqsC8JyO3dQ1m7eEms2b411m7fFrz/0T/Hdc9+Fmv+p9KZdToq5a9eado34bNjWbxkeU/cbO5GlfdHDz+eozHVKLApOvgdG7loOLhxPm94Tf/53B8YH33pZvPbUn8cbz7w03uDjF/Gv73tQhHwfjB/ql/vo4GtoPLJQWFpudeotHzWM8cjdc6qHPiQePDvzExtjZYPAnDwuueLWOP0fNtPqOumMP780LrqBtzkmztNe8ev4zYOjCnyPDzgk5E/6R+pAspdSrkikDC8y48LxnBlt0atd7HM/fn/8+UVrYlP/SLzyk9fFWZ+8P87+5H3K86jK5315RRx9yJ4xMjysyc4ukAcKleQnZQiagj0a2WjxmYoSZJPNzZRzh4YEsoBQN558i7JtSx08361TJvl+ZY0GJ1+OlwdvaPCjKgo4XvxEwnrPE+zsbmriyRPrrNt4LothvttaNAjCnuT6r5JVEi+wE7JzSo1K2q2tbaJ6Fww5FJ6f/iA3RMwcLpyKG0uQJpdXbVZNMdaqymrKlwv9LAowdjUUIHYuWnXIHMGxNiXE6YNmUHE0Ygxbfu40pL3VwkAW+T6qwTQyLThocpg8X06cTGr391K09VHeqnPwjunTYsMOGbqrN7o794sRxfqV6zfGkLbIjz6wIn52xfWx/jc/0E7oxrjs3m1x/b3bY/tQW6xZuy4u/c1vY79tR8dm7WK2to1ItPqL7RxQGDLJcR29CTXtGmTt6qLuGm9dbOnuiRbtnFp6u2K0PHk8VeNPv+2COL9jz/jQtP3joUuvF6/SoDQ6PBjD2tIPD/P2xZEYbMg5PO46xCeLjJXRm7RZzxWWC8J+eRU+IOesjnzcnWCkQdICk37Ckc7Hau2y8RPu0zfG1VIyoY8fy5AMn4bZaYVWdKHyzUtvi3327o1d+aZDcdHTTzwktq9aGQ8NuurUGJJtFBArH3zjn0yLd/7z+vjkz4dcf2zCLYAb2/6ksnxKmcsUMiu+ogMvMidNtHUbBuI3922PjUNd8fRDpvkdSq88c9f43hv3ifGBTe6bfQoa0Xo3AB+YMuzFEuanhA9QYU40x6RqrZAqDWgHZnhV0adlKsl3kOXU5AVW0V8pwZIlADumUa0QjBNfM2Hc2GhgF2Yk957BZ7dG35HDD13mU97iSZ/MeWfuJHy9Tadb4lUU2jntFHQeVdCpazvIN4ZzdSwNFWNZpuoEn546gnHbmBW7JlX5BYiOtvbo0o6hW1v8Lp3jdRnWojatrOIJrgUzAcu20U7QtFnKtiyKjIif0ZEBZLGijTtuA0BrPtBMfhjuCoEKHsCpMvnRgGtT6VzwbevsjInOjhirzYgFSw6PCZ776OrWFnlaHHjcXvGBiz4Yn/3wuxSIanHdLb+P/lX3xqY1D8aVV94QD367Frv95tgY6FK/RxbEds0ibtMTaPgyZ5uCiwOMymkt2qSDvU259GM1aqnXtBXnDl8tOnq6dYo0zSqT/vLUl8ax2mG9b+jB+Mttd8eHX/yKuOsnvy2tdE88bKusO+iq+2lb7EA/3dWE03cVoePMyw8Usho68OBgBIZygVH0+ETCWO1Kzl0rwQk6dmQCj+E4csqz3zBWEoYa5FXyKQI2Aa/ACUgTDSpTEJUGt43bjybhWhz4mR+XW+J5pxwZ13xqYbzxWV1x/8OPxnM/sj6u2iAdSrJPo4cnZ/qvywbzkXpmnSvh7Fazb0L0y9x+9cBg/OAdB8Xrjp8XP3zb/nHqknw16vff+eToGH5UHIWLTzpnwkKLzOTrj0oGOPr0H7IT1eMDzMZz5wCAAwwE6LJYJf/oQBoiZZlD0nm8s0bm3CrwwemY9PBXMLQIaIunaYbeamfsGXf1wX6g8tR5ZMtTd5mUMu2CGiftoIqiOyfP/WZavtwE6UDgJ6vMOXKgMKymhb9k54tL8phuBZdulXs4aiUXrLdWi956e/QpmPVp5e6jTXO+S4HKv/bZptMO8bMDuAM6bHUOZFOsynyoW4yOB6wJEY3oKwj/0AgngxI0pUl987loid7Gkzx8o72zy0HnuGfuKwW165lWV9CpxRs+ckq87+svjeMPWRg//vbFse76O6Llrh0xeP2aOOLBQ+K9Ky6I19bPjtM7jovDawfFAX0nRdvINPWEnQ4HQSUDEL9L1EpZfQVCG5q3yaLoxy9o8KbBmt/yV4+HfvtbLOL0oZ9+Nb775YviQ7s8Jf5Rxzl/9TdxwOnHue2uO+6O/RbNj57Zs6N79ozomzUjunr5zSkCC/1ULqdyn/XHGKcZMYpy6YMejLtXQK1+DR1903riDe95SrzkrXuqjVMvdsHjsXDRzPjCz8+IL/zitPj7rz3ZMN4EScBg5eTNkNATTSr7k6dQ5KELY5FV97F8vOjpy+Lma7fGiv6q5xEf/9IVMW/B4lhUF89ikVa/bXASp7By2nv3+fLHLR5bt+jf4q0I+gDH59IeIDh3Xbjqi6+fAFJfhoZ4He1I3Hffxjj1H27XcVszP60cWydmeXLa70TjL5zqgB/88yhJxbQ4cwo1ASRO6qH/ylYlS0QdRlPBfSBVNk0QfEn+LLDsr5KAeeeJcoGpzZdDhExeXRoBNwNEhadDMI8jVWXgpcVI8Ci0Casadko7BZ3lRXto2ErBFSaWVCQyRWrsXBRAuIrNz6X4d8pFxLkfB68oZdXkYhQPoHGK1aGDtk7tgvg9825NLAJTtwIXwaddKwrBhw6lTMTRARd0pHzn/GN0Gy0N6AGSvv6jPXtSFQTFwcHnoAU8aFImDtamgDNvz8WxarAzWqa3xVhnPf7pR0fFGWfPitX33B0vf+E741P//P0YXjUtpvXOjzcvfE/81btfFuu2r4+xYU1IHS3DbbHt2XfEYTOeI/W0ayl/vojM6ZZ2SVixlWA0TsBVHx14dKg+QxNpZkc9Zmi3OVOBb5d50+PLT35ePPyb2633B67+dvzV6mvjnauujePefo5h//iit8VNr353zO4VfXc9Zol2Vmd7TBcvdxkTqMBKXy0o2NgTTge7FgJGw9dwtFsRPs/wvPItT4qPXnRyHHbcnFh22C5xw3V3egcm8nj4oU2x+qH+GOhvxEUXXh1vOP1qj8cYr1RVYPU3T9jyS07uMFBB8mzytLnBwNz7ydTZ0R2X/f38WNIzCX3TK46L9asfiY/9IncgpJ998qQ485CaSuDBZWpqi2++aZ84drZWuNIiqUWeBUu/1MGnEIDQDUTK6iQPEq56ZEs896P3S0IJQsqZtN7RoAf+Ux2i2bShP87853uFk4ta3sAx15RNHf7UqybqKMJBYgGoiuDj6q4kMFHpDVAqVe5Wj0M1LxJGoiA8ZdBhg/QB6Ym8FGBLOmhICAujOZsm2207p0mZJi2fADjtzn5Wvdg5VZhVqr365S9uLN1r9/jpr++IO36vARaKo58Cg995rCDDrTEeMvOXDvnjWReomVgKLCjpLTl/iLXzKXlrDI0cgaJ6yPUAXGhUFa47MqyYw9NCvDCA2BumXTifykXvNhGonXNIgY3rZ0swGiDhcFG74uPrRrQJ37jqh++eoZvoFu+yRyw6/CnRWN+IodWN+PpH9oxNGzfHP//d5+Lai+sxu7s3Tn5NR3z7b+6OidpYvHT2i+Ppb9snph2NnOwTtvr2hy6JBb86LL7xoluEN913xoC73Xdo0AWR6hWnFtILR+GZnoMe+FUcsHldtMjh3Q/Zx8HRE0Q7CcFHZCiaqu8ymbEsZJvZ0GrTqeINe+wRq4480WNQPVRJM9jVd3Com0RtqLF+9cMx+kWt0DzgaNnOipySUtzOaSqsKmtntPAvd4vo6Cq8EiEDjvrAoT53LFoSbz6sLxahwB8rSfQ9a9fHR27eHmtuuj3GtWPLJ5AzEHNdL69pjOs0blPM3uckwTK4MV5mwL+KU7WkS4yF+6vcdarGmxCvbbHhrqtU5xqHAheTsfQ/gw6TE7oMXPl0NOOocoHro9gMAkhSZ8c9wZCTO1eVCjyfhVJxijzrRVkwPxuEYGiEy3AzxO06TeMnwTlob0O2/rh4nEEWmeIlZHgRmPxQpRO744F47WsPdn9/ffm1ay77zW8XlsZmQo+pqf1VL3vxyNK9dotLfnVb/P5ejK5g40nDTwUTcBQEpJCfllVbNaHxymSGNiiGz9kqUkww4UwQdHxRtWA6CPGeF68bDjoN1XX2qD8mMbzJkKPGrPgaEsJ82z0LZeLmxKryvDhNGZSUm7foxUt6Vl99cNCCk/jOn1OPJUe9KBrrBmJi40hsWfVAbH9oY8zWaUaMbIvnvbo7fviZzbH5zuUamNY4fMYRcdjAgdodyPCSw2tXN7evjUv+ZI3KvdIrA04+yUw/ZDXrysCp7sDT7IaDUv+mNfHG4XuiR+a30zDsdB8l7QQk8TQc+7rqxMOO9+/YGr848dnBb4KBjb1YF/14gBITAtPTb5YG4DyLAZzVnxewP/D1a6NvxfxmYEIGvJBqHv5MLbKlSpQmoucp9Zh2yh4qqh1a9cP9dH9AQXeatNOdMzeecfjCeHq3+m+kP0765PUPxNW3rYn+R9d6F+Odjk+z5X8EHOlje5MrIDV2bIoZuz0pWtrzoVrbmu7QRScK2X9S2ghLR2x/9MHYuvLOaKtPF37ydKBBDn/M3+Yk1iG54DGRsZmDh1hnEIIeXbEddeip65C8NCsBi+bCkHfgQOY+GkOHkuj8IjdX4QU6v2TKpgK/GNNenOCTC1obOlWHJPkaHEq720VXngQ1P9lspD9e+coD5cvtcell167+7TXX7kLL1ATp1NT2mlecO7rvnrvFj35+c9zzgJxAk4a7T+xqOsRIi6sDEJPVz+g48IiNYVKCu0H6S2PReakqHi6JJie4cPkjIABXjq2Jl8OCjKgyLl4TPNELjsqWocRpij5UVyarGC7afPkXMPCgUVupVzA/pwKMNuDGoR04/dHRzukPEzF/GsSnReo77e1tvMmfwWFABFM/aMtHBAjO5asaKvt7SqUMjDb3v5VvkktXP6eT+hBfuTiIGtbP8VZaqF/51LJG1H1Ruw8aAKislCZRg4MpQOxFMQMG48cpDr+2gNPTX3Ril1k94uBTIJHm7pU1i/FTv9BdB4zwKzs8rKtDH+qp2zyJKdkRlQpPTyRBWqmDq9wrs8GikT7dC3aJ/ZfOiVfOqTj/FyYtCO+7fXvcd8Pd0a/dDj8HjX/icUxe9EYPnw56Rcf2msToiB8bh50DOqvuyS802dK07rf+qv6ABx1/5g1YMPAKbcqEn/pqWxQ6zAcezHR4XKbQCeJ6XnMF3wY2fjPoAAeT8+Qim2Se6FVwsk14LJjKcTMuifA0NnevuG7L0LfKN9GDUbFNROsRho15jNn1xltGY7ixPV7zmkN0dtIVP/vVbx/5zVVX74rsqemxo9v6yj994dh+++4dP/zJjXH/g0LQ5OKVCSjS0Zxg1ekUZZwUh2egBJWCE2M+A6YfAguujmgaMpYwlJYZtGCiKcU3JfI6gprZ6TQwqsp+86DwcpJACoHqzlKmJxf83JY4GRDASVhFM/n2QuBJm0GHu0X1OGAJK39bNIYnYu6cadE7e37sGJBjDg/G3ntNi8GWedE2PhgDA0Nx610jsWvflmjr7oldFsz1z+60tnTFwJaN0T1tprbVW+UEjVixkSdgudYVMU1Bb0z2GVVnxq0HfSBA5OrxjOPmxu0PbNaI12LpbjPi949sid3ndsbm/pHo7pAx+enl1tHYvGV7dHW0x7S+rrjyzk1x8gE9MdLZF5t2jMSsrgnj90pgR3dH3HXvytjR2iNb4kCMCjtFOYgGw1+P0CD5YUHpZEeVg+6518KoabfUU2uJQdly2shIDHXUojHYiNk93MrviO0j4zG9pRESpZEd96ne3Q88GkccspvfYnj1nWtiWudEbIw+jzHJDo6XelKprpx+k+zUkoU9uxYtjlYeHTBZRU0Cl1rS4FDo3OTvcrPVd5v6V62Jjfc9EKMD/c3fns+bCMLTB3fasixq65X5U445ILYsXxmjGsOemuy6y8LYvnWLTm+HYsGsxfHg8tWxy+KFsXHd2li4ZGFsHhyPR36/PG657eF49klL/Yuldz7cHw/f+1BErVu+QDCr5Figdax2MnlkT2j3joseqT1xc+IT6Kibjw5Ob+hD8q7aCJDKFZCwkB/6U51JlXJAVvC3HQRkgVfOVAKHqcRpFmc0XEZhB+Tlq9Ditilb6IKRE8AJpCNj2+NVrz40avLVSy+/asVll1+p8+udE32cmlpe8dIXju+7717xo0tuiAcfJsgw4XVqJaeqy0n9CgX9sUJqDSxUycZBx4pIITQDpsOmRHGClXKu2+S1F3WFgMQkFB47HB71GsGQGEa9N72IHBiwBgwKDSlPl8gFt9mEKys58BS9UjbGYucyGXisIkFTBa/2qvrrHNqJyNxqk+Hb66Ktmd6/lwUdOxzbgZ0YuwPtior8ns6aTk+4Kyd61bm71yPOA5LL6WV+S5z//Nmc3OXoX8Enz0IV9pSPGkbAlrXQ0e3sjmRf90UF8PWnFhWwF6dSwpUc+6xgvBAMW3q3IxAX9QlxXJcbFQnBBk/jIUdeOZHjh2yClHjjaFYwT9M8IUQBPo6YNwzEU3CRKZUxY/xcsyJ2SPyClE7PZCA3RBjIzqDHKo7+hChgAqksRGSLJicUE0tweLiNZiYXk1ALBfqwczE/aJgwBUdw61J4+Ppjk2/KhC07Be5A4esJBi8nKnQcqVbSmk66e0yEm7lwy66HdvoiCtWACwRtMlGz8Kfo4b5Rtg2VSx+3+QAEHgf8YAs8T3Voz6NU1IZtE5E6INldSpiadvHxWYXgjC1tXNvxGKsvPKHs4GMOjBnyyNELr9KmYWRrvOpVh0e7gs5lV161/FeX/2Z3N0xJJWpMpsMPOfD8ebNmx52/fyS2bpUIZODQSlxINoGqTFS3UVWenUfxhBXdrJr/pXhVhzav0dCxvK6AAUZ8yKFhwmSgHbrCCz5V5oEoPPM9O8CTZ4Xh070iw/I0qG53PSnMXP+aYslODQ5QKjqwNjsJthH86bomsDAMI4iyk+A9wpxMIqpTxmrXzN6hMl+0dMIprYuK7DxkMzxAlJmryp3DXWfpRLOxIxbMGI/Dl/ZF74zpccTe0+KR5aviqEMWxGLtgPraJmLvBfWYPr07Fs+uxWF7zo6F3WPR2dEW67YMOaD4AT2cUjp4wkhK9W1ovpXMw4Co5smpskOQlJg3b2bsu2tv9HbUY8HMzqiP9sc+83pi12lt8ci2iVg6q0261WPR7L7Yc1Y9ZnaOxyLVu7UTG28Mx9DAMAb0hGfiekwpWx/Zx5NTMCnCD/PzTE/1LIh3BQ486IlfZR+4jf/kBdrFLd5LsNHYsW5dnHyUdhVbVsf6QWRlH3wKAB/lVUARQ/OybPhpkmTgQiZ10ZvOU9A2WrLH4li278KY2dUaM7tHY789ZsUeu86Jno7WGByrx/EHL9DuszWW7TU7nnTErtoJDsaB+y2K3feYF9Nmz4hHH1mfsuBIPzjos/tW+l6Cgq8rAQMbvSjqA4psl57KXW7C0FReL345+emH/yEWrPBLZvZUl5HjeUD/q3ZAyQcbOPirzQ8Eljpl3rM9WmyW3yzXmAoGyywPxpOP2lVBpyMefPChzQ8tX/kxM5+S0GOn9LLzzp44aL/94tv/flWsXEWIyVMXVlC24zz8x3bLU8/UclMJRHl7L5nbmNiU9KfZjPlyd6Rg5WZ2ErxugY6yuxn3adWYdhW8w5ag4+CEDH1Aw+7FQYh/4PBm90AJfLYIVZm/wgNk65LN5sH3slynzXJoT/55zUrBh+sbBc5zNNlOcIEmvx/WxPVOLHVs0w5oXJWZGthBgKL1KyRUJjB5lyK9GWzbVmbmupYf8BI6u78WrVjoj918a8F9Fpx+CJ+dme9IKve1GWHSf9pxXmWq8yIl7dakE26FeTit4j3I8lOPp9xOvEQnHrnbYTGRE8FTTNgh+X06psdOcsRRreIIkFK058SV3sbik9M1dhzIU52jtDBRvGMVAe/6QTFPIzzcCQfOsjjnBFAdFg4KTAafNqgsvRyYwBdCihEVE4LdhXA9icrh6zjmAR05+uRE9YQXn5Slg3aBQJJlLCt5SHfDUJwdEPSJi21MBz8CATxLaupiPkC4rZy2TgJlcGVgjFt48Yfe0BYe1lP9hAa987kbtWMH+YSDUKFr6mAWBYecv1InlybKkU3OTpEcOmDqoxIjXqaMYdWuKOnxA/TbGm/58+MVdLrj0l9d+eCvr/hN/kbQlOSNy9R06EHLzp8zd3bccffy2KadDj1L2ayKcriyGiGIQSw2txN4NpA8Kekc2mXi4quo3AY/KLjjgz2HxJNdzqjU8a05OiMMTFtdE0p+aUx32nnhTw5T5aXJ1bSalEa2ykhu0jBsFR2pApsHDABAo+DIQBmh0Kuak5t2hh875cAkrpJ0bcVmkq21ggY1aTDZ/rIjUpu3pDpl8irigeZl13lRD1cBjhrpWAhFtOyvIj84yGkEiAw2uEI0rXcV0IqA8322xcAITHz1ACflIT74+eE1GJpHTuB0OhxIZeVe1QoOuxHGgJ0AsvALeKb4pGekeYgQ2fnCLIIApxvJr9r5QGPdwVPdPiR6cIH5yWbkWQfwVUZv59KnwMXFcrFn9Ti/edBeeGUgmuxTXhtJeuOLzjxKH8Ch3bLpn7sPPfIqm8kG4LsNedCCzxiCp8yN4KR878opK3A6UQUP3poPJkOuj6IH8kACk4J5UMwXp1Pxn3lQF8RjAp5yibJXU4bQ9CpRpM4hPsyxHPsEeTw48BPa4C+iBuMn/th2RDt5YkJDfeP368bHh+PE4/YOfvvsweXLNz340PKPo8/U9Ligc+BB+50/b+6cuPWO5bF5C4MC83RWHAUBbLF44tSOU3XaE4IiE9OZUhawL5OCVY+VVt3SrmY8hsV7GMXFwj9DLEQbJf/Nh6PiaX5q0TxulvNQMgIGKrg6HKhIwJKjWJWgYnoMDQLTxK1USlLZQPgxGAQOIaNLoXUq/QKiTAe4aRNicIsDa9qJC8a0O5jgYAQfHH6CC5yicwCCXk4r/raXHXnEOghb9heuBaXubHkJAARnv0hLDp9wtUuHdMSUm293QzW2zOiM/FQ8Jw3d1Th74lJWu59nST4OVqqbJxPIdfSTrmJU4fBEMryqQIBz8G6W/GpFkUW/0Rca9LNuyBZMPExbeNp25PZDeKc+DiLwRF/rjDxohU+3mv0GF370pdBhA8vPdoYTC6c8D2Tiqd0B3Qd98dBalww8jBFtmSet6ljfdXTIfiDENDCgrdDnYgOOtEb/IqTyo4lxnbDDl8VLsOw/tAIZQ0n6wMveXdkBuJzBuNAYkn2gzPSgz9CZr2wJHuOlkTA8aXQAx6hAVPQlCBytyMGX6H9bayNOOHZPXwtdserRjfff/+AnoJqaHhd0DjnwgPN3XbwgfnfT/bFxYw4Q22sYMkgOOmU1wbFHfEhFSSZwoACfBBZOk0Z04ODD6gN8huUIBBoiY0Pa+zeQEEwkoRMcgvDpPtGaCPmPEW0MynScNiOYAIOgQRok+SQLtvXggFDw3Sr5rBgUJzBHaS9G9cU9aNSHDD6TecWLsk8jWtRJkuCMkXqeVX6LXXjsbsYkiwOcfOqbFuGSO9jkymGHpUU27WyrR0drPVon6jpxa4+aohl/Ldrq86IwnbRpMioYqS95ygKvHDv4MSnpH+NHUPDkkIJMHCaUd2SUBefiIeOFfByJQAZLMXTAqRYhgtOoVjz7hvTNQJr4KuogOCkYCsaOLINN6uQJCD6yoNWBbhm4dKA3cOHxpUp+wM1frShlfxWjMaJVliDClxZpL/kwExje0ks8k7/4IRt7KrdtSx8J6oZJF/Aq/ZCtQgwMDkrWsPSQPMnm9+wbw0PR8BdeG4LpGGnkzm50WHnDX7jlFJKJmUEQVsirDgEYXRosmzIH/pDlhGvQWIjtL4UP7eIBHjzIq+Ca7lJ469O+L1zcFAjP48gIpklkE4Bk21R8JdE+4RhYcM1DZeyS0wg4tLRKvnL8pq2lEScfv69O0+vx6KpHN9x9732fNNKUZL2mppe86HkThx+8LD77pV/EwyuE0KYoK+mOTlwUUHCAKO8Q5aTk4UG82r9ljqF9OiMs/vF2/3ONRPSa+Xyz19cmmNR0SJOoun5Cly0Dfpz7K/lOVeHF9ZM83Up64yh31ir5WIQJCY7pKzlEZ5XdB/4lg4tTYPhajXLpMbj10YiNV/oOFgHB9GglI9tJdIDLy+pb2/kJXa71cKdKmKIZHhiMrr4FMX3vl9g+xFJ04uKyn9VhsLieA5g25KKnDpomJhox7/Cjom36XIkiWAiO4wjVX+Y0JQflyaKdooDQfe3tV0StbdjXYeDru1+MQRkfrsXgJHl9ChjXZ3QCJuR9FvTG+190sgPn1ORgBTMl8uqo6qQKh6tIf/rP347Wvvmqg5D6saf0bg6PxlkxKc3K+cUG6Af7B+Li95+HtmpLvqQMBHR3Iv7lsgfi9U/dJ9oJPGBN0aM6rrn2+vjAD+9hviaMP/NADgpRT5mmBaYyAeyb//yq2HfRHMQ101Tej63/IVhnvR6HPfN1MdI+jxbvQDIVmVSRD63pK72yj5UtTeFgWOQUGMkBBzgU4BgITuZefDCuaU0ARpYFY2Gxvuw0BUs/N6Jp4Y2foldeEggtfLRRxvEUnARDV2ZK28SWeO+7Tot6R09cd8PNd3/7e/9+gAVOScVNJ9N5CjoHLlsaX/jKr2LlahyyVadSLdGugMKL05lFlfPnBVQV9UHZ7MjJePjGPSfAGOQ2LiZz0ZTJpFlqmioAOVg4fsGLJuX8OyjBCxzJRagCl6ui9QVqYNRhK17VszquC0fALKNPwWleeC70/auvimmdW6Om81GM6v611OMnfzYU0Ri0wQkk7FTecvFu2hjVYrSlK8bb+6K1ozdaFIRGx1tj+5YtsWH1QzFr33PEF90lsARhX0QtQRPduR2Jq6AjK+oepz9fzpODa0WxYVUGCGinVHCaDTiSPoW/4d6bo7WxXmLkwIL5grIcieDvyac+c63N8pnimvRH7Lsg3nnmMeZIskPq4HGHu1b8Mu5Y83ntXrdVrdHbtSiO3utNMa1tf/Fml5H4HB21WrzogxdGW+9c4qwdd3KCJe/sFo4PoCX6B4bi0n94eU6g0iVPPuX8iOCCRbvF2ke1GiphQ3jcdNNNse/SfXPyFd7VpP7W938Q3/zdDrWxi6BBOGWiccoFEDqXBQPyztefGi84lpeLCy4+//a978RZL3yxdjLsREFLOdVBQhd2Vbfeckt0dnbE3vtIH7WNjY7Ekc95X9TrPalT4WlBFX1VBmx+iUP32SFK6YLDTixtlu3gQc94ir5c+8lLPsnbu0aPvmBmJRq18WJ2sNCbmweeAyw+1oNdn3Qvu0hg43yfSj5CwPG1ROX4cY5peh+77J761vjrd5ymxbgrbrjp1ju/870fHKimnVLOuqlJApgIKDjeoJM8bUgXmAgC6mCaIITDAYh2LGZYdiYvSIGPBaAnKZei5P73TsIWUhmalJG88uAy7LjOeXkhlMfK5HyAK/MxQTGS5eFYOBQ0pV1EeR2AMnpkexq20Be8if7VMb5jW7T0b4q2oe3ROrg5esc3xcs+NxT9C4+OcU0iJBMEP/vitbFr7dHoG3ogRtbeElsfvjY23n9VbLjvitiy4rro33iv+Pdr1RxyMBnV1ntM23G231yX4Z0zOOTI2LD7NzI6FDX01+BjYXuWEiZ856kz40sv0HHWbOWzfHz+uTPijYfLDUYH7DjFiKZJG0XU+7RbkowGpxzqK6cGnHKMKud0Rh8+NeC6DW9BBG/fXUXDKIoJAWpIQeBrVz8nvn3Dc+OuDZ+MevuQb6Pz9oBuBdmR0Y3x6zveG9+/5ey45N5Xyw9zN4e9+T3zNvVrXKciDU5DpAsXrn0apcOnSUPKdYw1sq5G9wETwIOD3di/XnK9/fKv3/nWWL58uQJkayxevJjf348jDj88Xvnn74xVDa59JI3HW38d9ZplIq95UZvTrpEce1+z0umnfc5+MRqzpufrROBBev5ZL4yvXviV+N31v41H7r8+Lv7hZ+PMs14ey456bvzt370/brz8G/HwXVfHP33o/XHQwQfHXnvvk/JlB4+Fyvig/U7j4N0EeoBjn8TWtDPBU0dwmdyc7gop8R1A4ImuzM1CP96QvaDRyNGm4OMvnDo4gAtO0uD/PLHBWwy6erqis7sz2rUj406sF3/9cSeWp9fr9fbo6uqKrs583Y35oA8MHKBwU5arjAli4QWOAMaL1Nrb2lDmcelxQQcn94jDUK2ylXI5j2QSatRVC5NI5TrUcUdbDjqKAolg7u6m21QHH6dSFMUIGMg8FEAIIsbGUNVgsOVjkAjd/PSFJid1X4AUHdqYhkEyrDib+UObg6iCZGdufdWe1yBoJ4cvZVb0cT893FWbiOldLdHXNR5zp7fGZ751U9w7cXDEtDnRooEYGavFu85qjaVzNkb7mFb+oU0x3r9egWtDxPDWaBkZEI4muRxibFxBRzkBZlSnT1x/4f3JowoYDU3KkUa/YHIcHlJqprTbP541M/bryUVgzYbN8eqL1sY539kYr/zR9tjcPSO+8Ce7xBefPytah7fYaZxKwKKv/IYZg0iOnQh6BDteTN4YIpgr4Cgg5CTk/iF52nHFygfiu7e9MGZ27xUn7/nJOPPAi+LMQ34Yzz7oh3HGwT+KZyz9VizruyDqg0fapoMD/fHNW16gcckLn9iUU5X8/THJd3nEOnBNhvYxbK9xQCcf6CsdmKRMgJ/97t742BUPx08v+YVOZ9vi2WeeGVu2bo8zn3VUfOcbn46Pfexjcd5LXxrf+dKn49I718Vnr10bv+fBKMmHB9diLEd8Wa3ddx3NMRcOOfaofiuN08wMEoxB6nLeeS+Nb3/+n+KvPnRJHLWsL77/pbPiqn87L95+3qL4/Kf/NZ79qn+K17xMu9Ti0xVdFVzwb8sqdaExxAyS/nNRcFAxXP7qOQMf4RMUi6/S5mtowqWu/ZXt5ZsN0NmfsX0KSH3oS+b0jSfVuSwgQB7MCx3IRnfjIk8cmHd8P7DW0aYA1e53X0PD2IBrIsWHljZtTnRQTln8smzdLB6bHhd0cFf/lpFEKvb5xVs4P4PhQKHgRd/AE3s+7OOc7biO8lYqg4qV0mFDq0RkHNfEph2dJw1Fj4HDhzJGgDHyVPfAcWCMxHenS8dzZ1UNDmVwSrsO6jg3g2MHKDDDGXC1dXYosiuqd3bWYlpvPabr6O1sj57OlpgzrTU2rn4gHtisCL7oKdHWt6tOr+bEq5+9e7z1hV2xeF5nzJ7eEX29ndEtHt3aDYxrdzOi4MNX/bnImDs26oPe+XAh0pNQemMrgpSU1ZEZp2WXrUJ/DbHs9q6frov2rs54zbHT4+NnTo+nzc9rSaR/PWuR+GC9tCC5J5smXUO7mHEdo40hydPk0k4H+Tg78vO9L9JVuOwgfAqmFefX9/6D7NQW24eXx6V3/UVcdvsn4vrf/3v87p6fxlV3fi1+ccvfxi0bzo+h7mujp0e7g4kO9aMt7tn2HU8433RgIos3wY2Lruz2fMGVYCBdxrUTHJVu7LTGtCNkV8J43XT/yvjMNatiVcvM+Ozbzo1ffvkD8d73vi/22GOPWHbAAfG6c7pj4dxNsd9++8aFF16ICeIDZz85Hr3+p3HdA5vjwls2x/1D9Qw67HQ0vp6s6KPcwdY3RNTmA19I/8nrYMVn8RMd3GUc2L41BgeHYnonv4I7GFvvu8H3Hlas0+5YAZ/gkC8xE1/RcmqCDcS08KfIBzsQAp/6i2xg8kkWV3bs3gnK/wk4JvJ8UNbUCXrRgSucZrCSvzf93HMCuvQnvIL5zLua8jfMJcPnYdlHEvOXucxT8b4MIBnQWwV9cB2wnRVZTRUutK18acssBIO1GtjtYDmgj02PCzq++0ESOjsduHBS4d0KhhFJaw2DZEc84eksOw12ECZEHPgohnpJ60EXLhPM9/3pOHjlSIPpwOjWo7TbmDo8cAxS7iCYxGn8KnCBk3zsQMi0I8GHIFhk2Mk06cSjGaBsWc5vFVR00HlkZz+sgoNATUZvae+K0KmF9qQKwuC3ahvaQ7T23Ry/fgLnwyF0jJUg48nmAJS7jdzxJGx4WJMPnaoLGUqsJkPa/TgIKz1rv974xBnT4+TFtYgdW+JPv7cpbnK7Bp6fcZVtclD4EFT99F0V7vro1InXOTjIMdl0OkMQGNVEZ7I3OAXUUV1M9vNSY93ZH4kfmtgca3bcFCu3XB2rtlwTj2y+IXaM36+pMxBL5j1JO629okFfhNvdslgycvLwPBHfgcrAQpBR3b8god2OdOJAPwcDHeOC4yNH7L1rfPW9r4t/fdNZccYr3xYHLjsgXvayl8XKlStj1aqVsf+JX9aO88RYseIRn27deuutOv1qi1nLjo73nHl4vPSQGbF4YpvvMjn4qs+cauIzvIM5Jzs7DPRU7snO2IzotEDjjS/JDlXgoe0pxz8zVkj2X370nrj5Ox+KB2+/LS698NPxwLbF8fyn7hm985c5ODnYNA9kJp+cxNJFONVuXcOkXLrJVhkE8eWss4vxmOLfKpsenYtPCxliH1WQzEAleQQmfBpa8Ks5Il/yIgsdKpkWfNpzPuE+XCbJr/qw+9ecle8TdPyLD3VtRnxwmgZezg2w855KBm0FLgl5fHpc0MHZuAjLbmRcERG90gkzgIzKQdAvnzmhE1JLncXNCVJ0gOjOTsZGga5MGrUKV50iEUCqDjuYmJNQoEWuBqE4h6/XpCZqV6vtDK9iQBzD8uANjmoY2u3QSg/plEEujW+zFtnVqReG59Yxt/MHGzpdaLREf6M1tuwYizWbR2P6nCWx28y2GFl5ZYxveThaxjfGN36+PL7607HYtJX3E/NaCB6eIs/tNV/65NSJ4OLTLJX50iABpjrNYJUfHRmU3AFpVZIK2PeKG7fGZbyPXOmFT1oUP71tffz9lVvjWw91xqdeMCsO1+D7T2NWH9UpFogYSMkP4TGJmXSafD6lIRgqzzJwTQwdUkjwvNVLcEf35xzxfsAxTCCP9hht3xr9LffG1rg1GvWHY7R1yK9y3bihJdY1bmFIo7e2S8xsOdgTzjsK+Yt3FSXgEeh8mqO+M+F96lUmKO2ejBo3HkC74iffj6svuzROPunoeHTtpli96lGd8mWQ4SAArVy5Ih5ZtTpuueW2+It/+UK88tg94647b4v+gQHJp2/Iyr4iA9nVNZ48tWJ3Ig8hKHlB005HK3XTN6UL/eD61C5LnxR/fe7SuOSXv4s3f3v3+NYVj8bf/PuieNnzj4g9dtsvtm7ZnDLFn3dIe/zFF/9v0Wm1F1N8j3khWLWI5uMCKhffzIBX2sEDJj4+il5qcJ5zUO3Ft3OxLe3SXUDz04dwko8Kvk5Lm6aTgwYv0eMd51zb8bvNtbjyxHp7veYyL+DjZg7X17hZTRlc3vxZ1yLNT9HUOlQXrt/CILjEMNEelx4XdMCkI36uYkidlFOglE7pnOgoxiQA+VxOax3JE1807NhoYsfEQ3F5iiWAjyzb+CrRaWDVb5Tb2OQ2HnokHZm3kRjUbQwE+AyQDvgxkPABR4cvpOFENjQ4rGQ4lfhBwwDaCeBLO31Gb630LTVpxRcldYjl9oHRePO5h8W+bXfFxMYVMTHcr0EajL/6/Oa4+qG+WL21Hpt2tMT2ofEYbnDLlYuonN4QYAg6OCCrOhdVmXS5qvrwFjsD0/DIjrSLE1GHI+Lrijqv+P7GeMMl26K1d0acdUBPHDh9JNqkN4vBr+9c5V3PeMcs28W0TBzx9y6Die4JyCnUkG3Eij7K7kd2ICBUF5nZVeOcjHFXdz1eetS3omfLcax/CqSt2nkpCGmSDgnQ4E7dQCMe3XFLDA4Nx9P3+GCcuORdwqPfkicezrlw7cmvfsufkEvQ4YfZvOsreV5vYveZPubJrgGYveKTccPPz47FvV+NPaZ/J2ZsenW0DdwSW+77TCwaeWvs3vf1eNqhV8Upi74RtaGbJTPHFNkErxx3jhxnB2ECn3ch6ogCgicrPq92Aq93qJJvv5Y9Bvr74ylHHxPPfNE74gff+mg8b9n62FI7Ir70d2fFG9/09jjzBWdFR0eHdqxaQJBZ5Ps5tOJjjAf2tizrA5wFL/20gnsRxH+hoy8ctMsuXpzL3PAcUJuYCD/n0ATjBx/XDfE8FbVlNYa165adhaXAwIvgtFvRxjl3+G1RUyAh+OTplWilAwe07IRzJ6R2nwYx/7W/IQgRtBQoPN/sQ2pp88R+XILzTulPnnv6xNHHHBEf+8SP49FHpCrnZ+0o0cb139zN+PsninissuYgBx/nlATh+lCUcyQVct6uZieUUQt0bpnDzxPEUVF44sfzI2AYzKVwagjwP5RKpi04VRtR0XUTWCZ/DEDiFGoXMVLF22STONtui7nTI3q6OxMmAw5plv3kvdOi/8Hl/j6RB1VUr/52p52qX0GGQNPQ4BMACJzD2kXg+NMOPA8tUoZo9Sm+Gqiir5USw+oZGibfMa95t/nYNuA4oV8pAmzSlrxZKZmqrDR3/Pu/yhHkNCRsoj7ljtIOIcdIGj/GoBzz77vb/PjYm15QnFzs9MGESdqIdRvWxqp196q//TF7xsJYNGcfTKfgwMRJ3JyoE7Fh/br4iy9dIf58vaX4X9Ev9aCaOiAMeZyOXPTRt8QsrXJuE7CmWTGoccCmXFO5e/WGeGi4y3Z6ypK+mFvP6w34BcGd6zjI76h3xGkvf7cCdXlWSPhFqNtd4LPYm5y0YP6MuOSz7wieuk88JnLqPzX/QweJYFXRvfM9/xg3PyA4kxE5yFQVXOyJYoSEVIsGQML1sCUPJ+D8waPIsQz/J57r9KHgclOE03Vsz/S372mwOG3K6zMKNDr8G3Pw4YwCcvdbgYagS2BmbPWHjvYLeAFhXkNn6eln7S2b4i1//vzo7poWt9x2+7Vf/uo3j3bDlASfndLZBJ2jD4+PfvxHchopTGATVy3+mhY1CapMxGogh6gTWOQgKvtBMyaX/v3jcmABA0TdTUClKJO/5Ew48NKUBCOzcHDKKdLmCeHOqUFhyrkNKL7AzZXJXGoOPAaCh460CEbUcFsJXsqNV/KRHStiRstKT1pwGEhWRG+X5fTsykCnr0iihh0YWByJ7XX3nKVRn38kos2jSi4ju+jnVOnJIYY41O4HHxoLjnmeB1wKGq1qd96sUMz2BMOrNTbcf2c8cs33/OwQCV1BwAEpFgtVpEoqYzq3tMbgwI644PXPi6ceub9XvzxVxe3YgeCQ9JOJQaBVXX920GKDhx5eGX/1Scnvm2+W2JAxJdlZSzknphVTnhOkQKIxsD0+/BfnxmH77ZZ8PRElh9xy2IlkbrhgfuJbejyyek184NMXxbYxrSDmq4yk3IFFgJSdujAZGUNsTZlJRX3B3K74a9mhr7tDY5/8LVd+wC6OJ6IpYwPDXB7TrmggvvLdX8SmgU7zJOVuRRMTXaljR2QSGLBtkZ86pT5pjazbNqJh0LxL0p8XatqEizuxiPi6JQI1jtiE/sOVg2ADHosMuxIDzZuAkX7M0/O5qZAOLey4kpvx4IyerhIY7DSqSAYk+muLDfG2N58dXV19cfvtd/z2C1/5xvGJNJkQu1N68VlnThx+6LL46CcviXVrpKBWxCJWvDM6ckM+HU/hQHKZ+IQQtlnV1oxrSPk7WBmMkERWBaYMOpzKiPuEVnm/cTADD7/waSMLx32GkFR10ryAwUvBAUrLKnh0X2VvAS1HTChyq8EPGUKZgY6tZzYKQmesRcUbQS5BUnZIwoenQcis8rQT9Uo3KlXfSckv5dPmYsHNwMgETl4GQyga46FiacM3KxlkTdkcfFBSAWgGdJFjc2Pos+CDx/hkUW0qVuTmV3ggHE6+IyEHNY4/7YYlYRs5n5RjDHPgMqUegPTJmCgH5jlhNm715LFEVSvOptFBbr1dpoHJJFlEiCQ3DVWXTFfgSVBypexA4sKPSjWZpFTiwVeI/EtuTmjsyM4cPXPnntdK1RcFE/CggR4rkDORmfz0LYMjgYsyQVTBHDlVF8CHT9aSl2hRDagiV9GNRF9lAV9blY6ai1ULHfMu1qdp8kHNEVyPQOPncTxWRhTqpA6a0cmHZ36sFDzSbilXMJMhsPgOyilwehxkk/aWDd7pdHX2xV1333P557/8tZOTaDJJlZ3TuWefOXHYIQfGR3R6pZ108M7eCS4KNbgP7xGQIATK7Lz+UgPAK6/ywlJOMqGHf5KUnvLiKeWQ8uGJJ0PABkd1VxR0OAf0j+nJKcdH+VIokdpEmEIDLtzKVu5w8sE4bW281RVOTFwNDzLAMTQHIx8DsFDL9ilO1nywWh1z5PzYfcmeMabouXlHI37xsyvitFOP0JZ+IHo6e6Nvxhyds++Izt4Z8f3v/TzOPu9PtAq2xd233alVcVqM16bFogV9sX5Tv98n/b3vXcrl/dLfojMHOha5VPmgzWOpqgOyBj5tlUFj8e67xV6zJ2LJnnvGI2vXx+IF84TMbejR+M6Pb3BQAY/D3F0uPA2D8WQ5T6kopWxT0WYnJXeLcYDX6l1x6gnLYtPmdXHAvrvH6h0R9959TyycNV1b6VpcfNmd1r2SmV9pgH8mw4RQndIBwJFTNtITZnr7e3FwJXYvS/dZHIcvXRg7xtrj93fcHccdsm+s7m/ElsGxaGxdHz19vXHtFdfGcBu7G9FbdtrRP6YofojOyUOBLC3g0xX3vcD9ASAzbLvXPvvEbrI/7zXavHFHLN1vSVz325vigAP3iB28PrGlXafVg3HlVfeJjkmrvtinq90Y8sc1XujD9R7tLqSjd4rKp/bXulcqEHSEm1VsBa6xnFsGPNyG4eBvBPPwfOS1K5qbvIoWWC4c/GUARDY0PuBhVeApZNsRskn9quu0Eg0z/s0N/I7axnjj65+rnc60uPee+3712S9+9ekmmpIg2yn9yfNOmzjysIO007k4Nq6b4pj6TPHySFX4vlWtrqIGpK0EHH5upk0bIW6boRgTnTsBJhExp2ZEXU8mmPgfZalqbeAiriYZF2HZ+VAflcPQPjaOwaBTxgQrQaPSDBxALSUAeYdBQgaObDzqolDR5BQ0+cCtxgkY3GjnFMuciXaFjzsDN3Qo+AkXnoMF5Qy0fJerSmoybgri1K2qCw/2KtM9wOZTeADBGZBmHkr4AW0ONABgI2IHC6rJXDnOkToYzzpl/1wvn9bDxaaVlHutnlJP3sjxCmfdizx/TsUpZeHkdj+xCprpWWQ0W9IcbhaWJwDtgmvsIckdA6g0JC7oGMG0SraP25jgkokdyilDfscLO1CGpiIqE8d60APhq41mKMwEf6UogG8f0x/GDtubNndb8LelYG3+QLMdeJ5KcXqlxXREQUFlTsO921HA8BdxRe7ToaJj7lSyzDUxn5qRrC//+vOuyMA86L/lW3UrTqBhgeEHFWxCCEpgMhUy0R+5KsGnGXgEYNeDHtlP6OBBGVngow9AjvHo6dgeb3iddjpdvXHrLXdc+qWvffOZYE1Nk7OipIMOXHr+LosWxrW/uzdGGECUHYU7p0tt0dbBFk1GFyWy29vGdcoFo3EFIeFIMNelCD6+eA2pMk9yd1QdkLaeTyirlINJrjbRVLgcdkAbWpTKPBEpi0fS0Vn/G86qkg6XdTskuZQAN08nEu5zWOitRmmn6HZ9MhC2bAYxuECfqxKDAXbyykROn+EDPoOpumngRV90gEfdepKDRzlp5Y0u5ySRXqaBFv5apeiDyunMKrq7ODC0KlayCr0aTIu85l2cSpcyIbh9DF5u+4GVo7T7AqKcvEnDQdk0rJiUi1x4IIuJVeT5sPxcXaHRh+nUIFzGLXnYmwsfJmTKFa5I4Ckk45KblslgfZAPH+xDc+ErPzbc+plJljGbeBDYjG8bAU3efrLeDYym/uxnsn8SJp5xwanq8OCaC31RjWfJVHC/JDeBBBxlKld2w+bwSDuBK1b6sIcBL7DqYVoq3KzJYJTttp9q6dN5sZhFv1Vz1H5rXpKNnpZrBa21OyVhto/pBdXcy/kAX2MZL2XRAo7wPc+hb4nOeiOOOGyfqNU6Y82ja++75fY7vpGEk4npvVNCES6SYQz5i5Vt72yJWpd2Hnb4UU18GtRpnTpxMCna25mYdA4FlLtD0KusTjsCcz2Ff8HyfNYSpS9lOphGxrCtkoEcDNsa+T6ZvA3u0RKe+ONIGM0GZABEC70P1dWObp4wNCKLfsmJbSTLpq6B4CIgFwZVBicdUbKYNNKVtokR4fKckicCcnlQqzqgK1f6JddfO/AtcXjL8dC76C4hBV+58ScPr4Al5+Kkn6UhZ4VEBy0A4+jBllv0Ka+hnaByngfyLXgexCPnFi23ocXDz6rQDyZyys0H8YBTBkc5/JDN8zPU0aXQVXZCDyZJ4sALPSd1tQ2562G+VZvqxicv7fBT2bfT3Y7NuL0vndUH+sIDa7ySwYHQuqGH+BWafOAwefmZJOmbZWDcfsdO3BLP8RDQdhOixqH0FT7guh3YZJ8YLk8y21Jt9uuG9RLQfGhPHxRNobPtxDdvw+NrOWY+1YJvqN008Evfz7JQ7ZcWTFOzbP/XZDc38YAncJ6zclCmTgBWlneumK/iTZt1lT70HZ8XnQ/PK+QJR7YwD9Xh7X7BTIlrV4CrnaF/TECwTNKJds0xtPN1L0WWVn5F4A+kxwUddg8WjkEUSIju3nkor3UwnUna0RBwvNsh2EgB+Ism79dDg7I6UAyjKqfoy0KIRXdbVHLoIEEDmeBiVpU98Qly6m2LDGZDkAsHYzhwYVgM6otmDGby4joAVuKcmRx+Xg3ZtYEHHJjbletApywnXwcFdKFN9fwWtQa46TDFKchdoFz0Ipcsy2SCVhPQExnddJg+dfAOY8oEdk5AYGIwEbw6MqGZkILzRDaT3JNG7fAttH6yVzydE6QIkgQPJieT0ZO16INe1cQznGd7wNGkp06ZCc7zJ356mGd9pEOjPHOkg+eAmPwZADIIwD+DHXLEA5/yQR/UrjbL8WTmkC6V/tYL++koE9lBhOBadK2CUO6ksBc2Ah9bUk+7Zx8LjDH12BXdOJApPDmK8wywKdOyeYaIAI4M03HrXrrTb+Xuk/XJPtuexoW+kiW9wdEY2i7QsHCUYIksBw7TMFbomfoS3Ozf1hMHSz9nXuadRC3Q7eOxdJ89Y8Hsdp9FzJ7RF4cePE9nHMIXH4KLfQzf5o86c0tHtSjTf5+BMH84PNVzDrIz5ZdbqcOv+nIpKX0fvVwrcM1gGPDO3T+QHnd6deAB+54/f/7cuPq6e2NwIKOS76ARseGs88MMNpzjcspFIOHckWs7nG4RBfM6CW+S9zMBXNsR3He5iDfi5+cqxI9tK/8+3SrJJvGEVJfVT87Tx9giu2/k6riTGqWDz+MJajDCgNATjZX7X7zAxSkxirQwHIYZsARX5PbuDDya6K/pdHj3VsokykRQO5fwkAmPQk/KfqGT6uCaj+ougwMd/Uhat+sAv+LnJmRZBv0ufIyuXIcnErKNhw4Fbt2ZiJM48Mw6R+JWdCokb+fgpQy3U9aHy+TNdv27zxSyveKLc6bMxHeQQJ6PdFoHBnRWOXejHNgUWDk0DhmkqSOHsgXz74O6+YnOY1hs7H4XmSB60tIOrnXOdk6Zss6/2iUvZSbM+IYlDbxzVgIv/Jo6C4cyckufc9ISzBgPcvCyDE2eIiW9PnLiwwt5pR+2JxPeOgnPk18LstqZo5s3boiBgVGdcbTE4NBArOP7YJXf6WAu2BeLDPfB+ie/fFas4Ls/OiyLuSU5zIEpySxIaYb8ULnePhBPOvKgqNd1erV6zR0333bHRbROTY8LOsv23+v8hfPnxbXX3RODg+LD3CmBhV2KAwXnit7REGj4mZN8ZJprPf4tc+2Q+P5Kq3J2PX4QiSBjOt9xzyCjnJ0Vl00dIFTPQZRJ1Fn/JraqBBXf3SLw0Khkg8hwptMAwI7Bs77WMwfITmSDCRckGz4H2wOpgZk0rkDQgysYt7DZpqJrZXQPnspmhehqYM1DbcpoZ8fHoENLAHZOMNYBLXxc4h86gOaDfuiNk6WuqW/lpDgaOuOMkIjWdFSog5N80qEKLnbV4WAOjDbXsw2c3D0knXcJpmG13hnPpx8EB2g8OVUu+MYxD+o0qRcO4NkXt1N0rqPoZyA47kPqlnqKP+BC57JpWPFV0dHkxcEfupW6eYmIoJanEcDBQS92F+iJPHYS0IHDOIJT+lT0Tj4VbemzDoKJ8Uq/0xa5e6mCDbK4Y8VrTZo7LPMpOuofmRlcAAFT37PDOuwqIOlD/qV2fJNf5Ewf5adywOdrHMDVzjyTHxLE0n9L7nLFX0ezTt9VtIPiw8ot34DUyekxeSqW+cT2ePKTDlJcqMX6jRtuu/mW279P69Rk9KnpnOefOnHIoQfGhz/2w9i2kaigANKhbZsENh/wI9AQXAg0Ci48uuPfN+eiMjsaOkqH2Q2x83FHqsBCT5Rrkvs6j5Ls76edGXvCx+iIptxYazS0xeKuVb6fmTtJjtX6lBJEQOFzk8HsgKObZneyRVcVmO0OKDIodP7XBxiOJqVPKvOSK5pSbx3JpjAnBxEgZfGryoB9h0sS1D8HUvdTksQ3d4WuJb/CEBi5PNW5AwKtdIA2wWkBaN2dkAENvF11HyteJoOfG5MNZU+iwsI4TX5KcjDfehUoOZDQoZSR4VTplXc1izS30GBYRYIKqlgX47knShVCRTuVhzh48CZ5Vu05ppMpJyUSXRNW2o/U5FiIqrInOJj2BZUqevOqjJl62j6m58AX6JCKkpE3MKgoWRg8yWkWHuMIb/PlX38EI6H4dI+CZQOnQjVzgheskrtgMAZHOnOzhqEH7rmklDMiy5lbc9Oh9YKF8w1jrh17zJOj3tESuyxaHBdd9IPY0Z+0iJ4xs89+PzDQH/39QzCAi1Nla/xu7dr1hT8N5Coo96MJqtZaeU7n3Ojs7Is77vz917904dfPA31qetxO58AD9tbp1TydXt3jLy9iXN6l49uzOtrYvXB7XGXmqHc0kutJVjrqQbFmSQ8dQ8qn2/nU9qnNObiUhFF2NCwq2oE68Hg1EJygRKfMWAbw4AIBKBBcKWIfRNuxMBTObaAVcp0iuw+CAd8Q56EpAiivZvWTmgyuuwN/8TC+6oIlHTD1Ahh1/fk0UsaALnGqPmMD6VopJ70pUvYpEw7qqqGeCM71Z3xScWQVVCQsk+cqTFteQ2CVVQ5/obqdlbfYyRPSbcgHlxwdoE3eJqTNeLTBP+GV4yVetlf8DH9sDm/pYxxkCVbx5LDOLpdTQOtPe3Uag87opqP0o6qroJzLBfjKpD0s0/KKXGi8I4Eu24HnMVXXxLUs/dlu1hmZwhHcwUJ60eYDXLVR9jfJvXthZ6Oy2vJpabWV6zbUc3czybeyCXrgI/YjaSOAQPgN/jvm3YwfR2H3rGWZHQ3XTHmCzTdz7I+5o8lyBify3t4u8RuL+fPmxF133i5dW+K6a6+NJx11ZDz4wP3pq5Kz+567x8N3Xh8ve/lpccABe8ZeBxwZc6bV4qXnnRaX//qanADiPzAw6HlAkPazZILpQ/1Ab+nZNqidzoHR0dEV6zauv+Xmm2//AS1TE5x2SueeffrEsgOWxkc+8aPoH+J0ICcUiExIAo2/RYoRvBtgV0OdACRtgAvKLfN2ggk7EiU+vYNwRZ86rKdtLiOrzm8K8ZJ3f1NbUSZf5m4f05zT6ipcX22HzMFDJRvDbpe8ZXqDpRODm7sC/6tMm+hQU2Befwm9dzxi7t2NEd0rZa7A1Inz3qpuGWzzVDdPADS5LwbrP+1h4Sqjv3mQqx2NbQXkE3BNk85ICUZ2TNUyONGmMgcslSy26gM0kDGXsBN6CZq46Ji0tlZpA5g4U5gCaeptLNNmSuwqQWcOoLtJdeniQFahmhYsYU+SZlt+GGenNiWTOWGH7LvluIMqSCmKBaMqZFPWlCCgtbIrCX7AwQXGkTKaDAquP1UGjwmawQsQ9tWYEnxAN9BcXEjYZNlFy8ChVRIvghh6ggdO6gxf6ix8zCXmVgkmImz6JLBkKlxyAiYV+bQFSF8BZsyYGV3dnW5rjDRi2f77xYZNG2PD+i2W6e4oRweGjLOKWr0eQ8P8wLfg1Tgq7dixIwYH+bKoQJJvn+aPU10l5mRP59Z4w2teFD090+OOu+7+yhe/8o2Xu3FKKuwm00sIOgfur9OrH8RwgyCRf/lsjnJRYHwoq2BkfwdLhbx4zOPQhVLzDlrsYGToGDw7gqp8iA8DUMHY5XAdgFdE8DM1fNPYF5XFzHelYApv+EFADZDoxwkEsiays8FSPFg4CZPTF7vZaREz3AfhmBmotKkMD4IobQp4DgjAiCPgiI7kgCue8CalA0h/cM2z8BUfBwLXYVbkPDaluogvCfk6vZQT5tY86Wm3A8IHLPePcJ/lPF2gWRB0ho4yCMArQTul5Fe1TOpQEuQC0osmKST6cM8Es17Aq0qiuMr45ITIMlRGyY+kLTbyl4CzJGDhk2j6z7tMzUAkLCYzfU37M6H5TDglEzqZgXkYTqaae5BNrpPgx07Gk1v/qYYJUo7/s25eqvuaD36oP6MQPCzfzQBccoCDxEBAVYXgljbg2oyvDQqGXTzP3CZacKkrr1g4qe5T5VLF7s3Tez5oMB2oaM9imHarzjK800wpQgLZhfJJjv5pf9tYkGTZErOmDcRrXvnC6Onui5tuue0LF37926+GbmpKz5yapJiVxiiFG9dwvK2DrSmUe4RQS8a1IYRnxYErl+KaIsr5GZHcvWjn6WN4WAGlgePke2dGXNYBjfC5dYeBCHA15RlPsUZerUdu3o5kEiq3ARKnZWxEEV66En1biMA4I4GKK/CjHsT0HlYG/UmeacnT4nK0NGjzdity2Rr7eZG8+Ji3LhOf/qrBNlJFVeXYQDTebuvwxcSRMlkIomzHucXqY8T15M0BfR6Uqzs7JA+xZbONh29DQbkhWvSGB8+GpM5JL37w5hY7z/BwK3xsSMF7eMpR1bm1y/Mq8AOf51vygHbCz8GUNt/qzrJv4RdaPyPEwUvLCs98VgjYYGnL11j4ORof0k924c5T3pzQJCHWME4eO+xacrb0gvOOF3+3z7bJ0xcu1NoOsnfaMR+vyOd7ii28Myljh43xA9XNxzaHn2CymRwz2lRvET2PbCQ9tqz4FHzTYPv0gdbg+TLRlSNPIRM/D8HsA+k/LosfNz88x+TH8GA3kVOfHF3RG9nA8FnmGfqpZh/2LKRFOSXgqIg/JK7xOCoc6cPraZqnbcW+zF7sA5wDmnG1+Zkp9RXGBByPE7wcA7imWxZhbTzomYU8Jj0+6KCLJrqjHcKtGxEX7qpbcQYslSbzHQorJMEOWKLQB7Zhu8Zg4Az5LV0ZQG2e1DgI9NjeNMUoqIu+ZVvJ9aNcYasB4HyWrWcZJOtJ/7K9CkQSriq5jKQAZ97AkCO8qQ5oeh3AyPNaQHEu9JfTtagv+aNvBAkUTjrzFEfsYCdBDnSFv3Whk2Ug83qA6H1LWwe6eLsKftLZuSijH7JNk7Iz4BbnwwHQ1cGNyZ3XFaj7gUGOwjMfAxAP80FfcupZdn/oazMwypZlIvuBSLX76XT0M7zgmUfJLaPqf9VW8CxH9Cq7r8rNA/vIBl4QGAsmOP1xMNNBYFa/CAQZQBRMGFPRcbrv3QA8sAWHeOSjEIW3bMskSj3gRZ79dKAWX7/sS3UWggnlLFzQu105i2H6VeqIr6a/wj5PZTgNElDt1PFP+gmOcLEF8otO1QJOUKLM9RjmXAYB/Kjorzxh0IkfvlXxQz4SCE7ogSzBwcGuzW/Fc9Bftbkf5Uh6OJDIJVO5g49KzD3Lcj9kV9kFNIKZT+exKwZwgpP0ELh6gZkaNVCPT48LOsQMnz5ZiRRGDQFZx1gI5JAgDnHx7WyBqlWZToGbAQY8mz+VpMNqljsZf0wysk0U4LpMcDEA5ilLg+KIrUGw4YC7PQdGltZpCJMM2RigamcQOYCp7sFFYupaDYgDpXlXzkFbtZJXAygaq6R2Jg98cEacUw6fD9tVDsKBKtmfpNEBnnHTTnYQbq/yMF+ZiL4Q6UmBDqljFUAEtOzc2RQegqUutAsPHAJPtcvQqj02MpSyxQv8pEcP+LJbULnSTeXJgJX8/LBi2e3xQvXsh+qUZaPEoz1xPMFpKzY1ndp4sZkfICRHR+mWkwq59E249N1H6vLYw4HVfSbQkENf5EDjXHogh52kjubYSE8CjO3sMWB88CF8nV1K1e/kq0oz96QWfms5BNB/8XO7W5btJ4J7sVQDPzro03NgOvynscM97PMqMMnFPH3ZM0K6KG9ObuOBkylLCU8/wAbpD8CTL7Qc+BQHY0DfkiciK5bsXJALbTV3mOZVkGDee9qXee6EjCKL1NbeHrX2zqjXO5BDRx6XkLJTeumLnj120LJlre/94FdluJoVyesgGd0y3kDGFoq6Q0O2CcZFZt5VawXBUnuWs159WHlXspwACnATT3Vi8k6Wts4aKJ2d2EApH7SU72rJfWhXhh4oy7WBasvOu2HIuYDsBxa5nqMtOro3y6Ln1nn2LWVxWI5Y+qFGX8eBXiLg2yZ8cDgflP4805QXrRk0cuzHi6y4up8ni6WbbqPStCNeAK9s1gc80h7uvBLl6sVLOJEv0Fe6suqjqJzCnItz1Os1O5txVAcF//LrPMSPH+hjl0Qj/Ej0B02GmbTC4Sdq0MffwdPBayqLSsLlpgGssE/q29XRqVVv1LaGL5OQ3H1WOxOzxhf3lChbMeW8xc4veVM5F7KcPMi0PeEvXu38JBA629aQ608FVKIOBDr6wNhiCo+dGlFFSlhPeMLP41IlFZlY3uEjX6CczJmMD0PkoKSS+1V48FUimrM+hW8zQV9KRix6U/cn40DbpB7Iz/EDN4nBlJUswuOuAj8hk/2qMEofUyGl5G/bJFLy9ZH+SkoeKutI+6ATNnWrctqooFG2jTIeAnX3Tovrr73uwxd+67t/AfbUlNynpBefddrYEYcd1sqVbriPixGXJ3HOqU5D2Q7rnCuyKlZWUiKap5ESpHUlN0tEL6XKAHRM6upAlYqGjiWf3PLJAYn+GER/0FbNlYH4xDlJDBBwnJQWB5UWfonTzUljcQwQDsgwY3BaVRZ9Gvzxg5U4bImzbJGwczfcKDgNLjI06ZOyR+oqOiYztqSMLBF7e24Hp8foIxKcXIWcdMiCB4EGh04BrWKebPWh8ciibORWPgWxknS+sltpNS0U6UDN8YK3crcxjrSjiljYsYs+TP7kBRGAzJOnipk5sRI34djCY1HGGT7ILDzhSKr0YEEADQTbiFICCs+kAcZYgWNbQex/+YDwjGObJg9IqVaJdriRYJ/tIKgigHdE+qv4NrHVXOEhdxIvk/1SR2bIVy4caKp+OANuvIJfONDHdEHhy1fY+VqO8fzf5GVbic7+SKnYIhP200mfcOHJX16PZWATwwuOYJUelS0tR4cXFPCKr9PX9EdVNMGr8di2dUe0t7Z96NOf//JfGXFKKqIm03l/cmb/A8tXdz/w0PLo7Kh5sEDiFmulPNu4itQwK45haC+OIXgVBIBlkY9UGiVBQ2kA8El9c1cyprp3HzIC/YM/fDEiOvHWNq+uapw1a24MN4ZiYMcOr+h+fYZwCIpMQ+8wFOwwDgZnJbChcFDxl6Zead1T65krLzse9OKPVJWhcSCQ7t4RQUeL0Ky7+0T/08GsS6EBjv6UM5DjSnxAn3Loo5kJD2tt27ZDNGkrnCQdPPGgYUJXzqIP2yTvVmHj3JWBlzsO7KzcCX1yXD1mhmS/7MTul3gpY+Um8X2p6gvB/Exye61N6wgBHVxhZ5ZylZuL5OUpBYl+VnBk09UsZ0X/hgsGQeHHtp12+pY7UfrFLxLUvItkgent64vt27f7tCn9hSt/2Eo0vLzKMtBR9qc/lRyLzn6mlimUXS1ljxU0ypGTPpR+CMyn7IVvZescD7QwC+sCfxLlatJ6rNQADf1Aeo6veIiQeked0xXtVOXH2JxXw4KDD4OAvQTwhXTucvqSgU4beW7MCEq2ieRiQyfoVOZAP8tUjsY5x9QuEPqZAlxl9k0l5gf97+7qjI7OjmYf+FWRHdv7Y+asadG6aK++iz796R0mmJKy5//3p/r8ubOGMczIML8lNRKz58yNul/oQxfytjoGHx4eOXjdunW3J9kT6Yn0/26aP2fWh7du2/72aX09ClgKvgpMPX3dh9999/03F5T/K9N/FHS82DSj4x8xeRV6fJo49KD9vjcxNvaCIa2w7G52X7KHoi87oXJxVbpx54E2rjn4Z3LVdu99D7So7f8rQfWJ9ET6H0qaLxP7L91zon9Hv6+jLFq0yD8B3FGvn/TLy397JTjexfwfSGUu/zeFNyclE5R09tlnt2in0LJ0x46WzXvuudOk1db1f8skHhwcbOlsnzhsdHTkagILP49y8CFPiqGhYR0D2gqW7b+Myt0Qcn76gx3QELm2eELxlr/W0TVNKR+jfCI9kf4fSetXrJ/f0TexvLu7M7Zs2hqdCjjsdHo7u88aba1dXNCaqa+v739rBJo5c+bEPffcMzFv3ryJAw44YOKCCy5AvnWogkjLiSee2KZI2aZJ3t7d3V0j721paRtub29V+b882HT7w58xWgUzGW5srGN828YHVhMt+SmXE096hs4Tud07GjsGBmJocEABhtvYo8PTe2vPWb1xx61rV648fvrM6W+bNWvaU7jCsqN/ULTchm2ZmDara5eOjpktIdoBC3kiPZH+v5/mzOg+cuPGzZ9oaRldwjU/vqRZq7VHb8+0f+yaNuMTbY3GRDuB5n+z3/e1tU002tsntPsab2trG9XcHanX66OzHnpodOEZZ4wRfJjsLe973/ta7rrrLr60Udcuo7NWq3Vq99DROjpaG1HgaeclHX+MxI/AFd7dbW0jKx55+EddXR37tLfX4+hjT4zWFlRq0c5nR2zv7+fi1sSGzeufMbxjaN0E3wJ9TKq2M3Udo37SbDKpLxPB76A+kZ5I/y+kMnc6WseO7+6rf+qhB1dGb3cP1zSvnDFjzhurp/Jap84D0fxRk+aXgg2nTBOSO6oY0tDZx1BPT88g5fXr149cccUVuYNR0Gm9+OKL2xYuXFhTdKrr1KVDROTtbSMjrWO12h8n6JQ0sm3LGSMx8lF+K+fJRx/nK/9cRa/VOxTB+8fXPPrISavWrn1U+uykR0fJ/1CqjM1vEj6Rnkj/rybmQO+02ts1MV73wMMrNO+71vdOn330H+Ps5D+TFD8mFGgUYybGtFkZGd+6tdE6fbpOPBoNneKNXnTRRTmJhdBy/vnnt1x++eWtOgdrVb2tc+vW1m1dXdW9VU5xWmaX8n9VeuTuwUbrroODS3bfO/bac6+o1zrywbBaR2PdI8v3f2DVqnX17dubOjyRnkj//5o2lrxKU+diY3BwfN7SxTctX7Fqn86O7sGeLf2zRru6vK1/LN0fSjr92ems4L8idXR0TOisaVw7n7ElS5aMb968eZyAoyafXu2UCEBcT1FBZzZ5GVo7Ibf9VybO7V77inMu2bx5+6mHH/nkGB+NW4bHR09W8NtKACxoT6Qn0hPpP5E0n8Zf8OxnjC3edY/Wj336c1wy+T+zWF9wQVyQpccGsmZ9p8n9vOc948CJ4ZGf1+r1RcQbQlKtxedmPt0hrx4AbNOJFyGJB6j8s8K0TfBAUk0ndflgHY8VcfuarySMt8YIOQ826eTHD7TV+PX2aBkBL59EJc8HybQHG0U5zlN39A8QAINbUrLkCK+98KNnoomWNoF5SMrva7R+oPJaSJ7diZaJ0Y5a+wQPVqG5v7KgQwRjrS3N54IdY/34kzqhz3GuJ+XDfNkXd65F3cEWHOqL9eVpvbbWMd4dhB608yAWD7+pOOInYKWrH1B0DIe2bdS/bFqSSxbFF4rUM76ugf3Vz1GJVb8wmrhIU1jAW91vidYRHtCyPf0cM0wwk4wMU/qqzN89EkFL64RsbXIl6a8K44Dt8uE+cVAd+8BL4wUhyEpYCVWEBb7U40E1D0MbDz4qbxU3WQh70f98Tafwx8fHWtpaxkdGxmSqyblg+7fQSh8FF7LVkRLKxng7pZMq+peaoPNlK42vPnmokp0xdzKlz6hZFFb4BzTy4xHaeY0uo0LSAif68TF/yVMwdGoNfEJJfLRK8/SbWngIMsEah9EaD5iWuhB0mGaMZy6pkYBgDw3waHLMFviPR0N2ai9wlBSzih+P3FM2LzCgo711TH3Aw1Oa2nkspKW1Nt5WE4OqQT6nf9l0fLxVbcHUGuX1qIlQ0xwYGRkSQx6MxYQ8aMiDjjhim0DgjRq/fK3HcAHNB348bDg2JD/TdDKLkipthcKwWPREa8vWH/7k0ltUfFyyD1bpeac/Y+Lkk45R/zUx0rsYNef55KVGRKPAczIMZE7wDBYk05kjNAa56KeOnRIffvwxiXBO40JnOdWj1FSzLZ8MTVqkVbjVE7mQJ7gEAuPJkUynQ/9MUj8lqoSxHRL93SKecIVOaPrAscSYVuXQFzrLFDbsChyh+Vi74JUsoNjFbZp4slOip27geH9Z2Nuu+uPRdvoEho/i7YYgF2tJDT+VLDxS8hU/7KsyOeNCShR4I4N6Ba9gyMu64aUNQvoHPjg86oQO5lvgojYu6OaDTtaFlPolq+xbJcuCq5wPlek3/UKOOpAy8C1h2MfgQUdp1wAxMjQC4+IATdjECxsdlW5eLISnJrKSBCt0OX6JAy6Thl5ZZ5fUwnhSlExzMg04qRN1Aj5F+secMEtw9Fer1fy9s6myTEfJsNQPXC9gaqLfbuNfixhkqW/2sfomAHLTb5ILdvLT1+YPR3ilLGDWWWXkZHBJHHQ2TaLCzDp4vFTJ+c2cqRDgIfn4ocqMhXWQrYyhj2xvjXnzdo3lqx857zOf+dzXaZqaoGmm55729IkTjnuSiNrjF5dfG9s2bpNSRHuJ0Kx1x6Vk5qzsNplyvmoAXMIxEDjqm/tD2dwnFfOj1RjFHZqSMDB/AmNoPz5PXtqmZMnbBQxARTwr+5iWcg5QRYRuvkj9GF5Z11HqyYJ6ArJdUIPUogPDoh8BjJXNb01Uv9xmbMr+LN2UfthCStD1fDUFtsKJhc/BJFNvaKdumUr4vydl0aeCF4X4NG9kZ4s+iaDFIIaZXs6JdioCA5u8aKm/dE5S9rlQ65+qfbHAwIZllbIoqAtpn0wFpo/C0vyqZKd/bAIm5GxTjv8psffAb/x6DDHBL7GV8Z1BV+rKC1hJhWY5U1MuTRRtr6yXDyezI1e7x4A6OgA1vkvOLVNzIFUoxiKVtmQEjoEqMm8qPPhXxcJzEjnbVEXN7DT2UZv5pq3YodQ7akQDwfBP4QkOCvbMRTcDd46Jq1lGnyLXsvRRvQcKHTLIFQKltIeLpq80nj93ehxz7NI46qjjeXPgZ//u7//+9W6YkiyuSux0jj36iJg2Y06c86evjeOPOy5iiGdiePpXSjjQarejnJ+EGaOz6sKo2hgPfr2BzufE4sG9nFDgUcARFcvxfZWrYJGTgETEBE7URg6TjVTtWNJ8Y27PscqOwscrMsJE58Dgliy7VHiYxpnagLkZPMYS0zEkkzDT6z9fO6AiwcZ68h2xmoOO37Ps4INcE+m/DLrKSZt2YbeLo/HQY64q6F4dwuKjmVITUtUPJ4qIoc/kDiQMDtti6AWET0VTdJ+a3DL54eSfIYEhZXiTa7CSuuClwFJmNLEHvSOVvvotA/i+PgQrJpzsQ0X/2CRSRgAbkvufCQ5z8eU0LO0ku3niqZ26ylmVUzhHQEWXOAVS2oGlPj61q4DN9qkKJh/TI4uKcfxh2c6pZ7HgZRlgei4hHXspNXVPOZgsdxdJ20zwaRaz5KF0ufj7lMSppi9ZqF/NHliGifgCpkkn3V56uZB8+OSeb/LV6dqo5jCvQ2E3SnuRW+FjP1m+qrppwby+OPGpB8TRTz4hrr72uk99/NOfeWNpbSa8YjKhgf45/9y8eUvcfItOyTrrAvEnF5IncW0gnZsTlHQqr/raHXlC2uESl8mZZXDosOq2LUFJZeNIY8QykVX3t8HFH5qc4JKJB4NrPrwKQWVNcmRqpguXVyFITiUXhmaKjORLHZnZZdGyM1EbdVwi9UnZ6OU+ud2chCP92fJSa9pA1NaRgEMdG5CnzOxTJYP+Q6ckGDjpZgxcsatpCh/KrpNLLp4CivTOYKmKyvnlQViKDvb5kfhWEFDyyBx6ynlADMy47lMehtNe9akcvAIjy2rnmo76Da1t5t0eugtWFhP6CWt+f776DfrUmYNx08H4WT/BLB+dxEMMLKf0xfwNRyY2RRZ9rMYredDGYR+SATgwRDW21hWeQHEh68VBO7LcVJLgwChZFx3uJzyLfvC0jIJnGfBC13aPvRdb5OeAFF9K38MtK73gpwJcjEcZnAwelLEl8gqKC5TFndedQANeoXO/BGtTR4G52TokHFz/iT/2si7Q2Fa0Yk/6kMKsRilX/lvZB+VGfVUng+i2HVsT5THJKlSJDnOFiIuXPAV83/33x6YNm2JEKzLG4hwaIRnwJKy6/oHjqd0Dzmo/paMeFNOI2BqnkthWRR05EOAzUQkwpik8aAeOMyIzWaiNWKWyA5qcgG9Q48ikdByMyGCjN0R8E9kEamKwy4BD4GBQDYA+jSOI8gwqpR/w96F2OiAkw9HZ/YdGemgH5ODQohyv9qW11MkyJTR3asgkZRu5NUjh5sdHq99PrYkJT8vmfUA5ca2H8+oQDrag3TbJIJDBin5wZD+adeOiM/omH9PLiVu1era11s2HC8eVHcC3TqYvtA6WjBPqM1ZpK8a0CiwiVp0+pv2EYJy0aXWUfoi3/UF0EzqdZ/LSLuYFh6FLXMOKfbIqPNXpp+1k2Zm7rDGx7qFFlb5UeDyyQV154hVfUdl+zzhzwEc2Qg/7vG0IT/jTB3Czi+BXfPDH7BO6kqcNqiBB2Yuk4Upy+JQHvWD4qnyH79FT9rxCnv7gT7JMfTiY0oYs/pgz4Jg1uECzjy5bVkkuZC2L6hf2B58+m5c++KeMvZXQMX9MMGL6tGmGPTalliURaHAsXr50wvHHxzvf/Jbo6euJjrZOX7mut3X5tMqDLOHsDjAyv9SAlVHZiqnOO2NgbwPg/BSA2GlkN4xoowEUHyMmHgd82HFVxmaO2oD6c6oMWgaOnLsmTEYbVk7lUIleHDYK1BmIMsEDGfRDstGTiSY+OJANjSMDr+Q0aVIG+tOFDIbIYXKBQ3+A68PBTgNVwSwa+pyQgO0Rtg06oA+ymdj0n5UmeXNA4MufJhQfeOD4tlce6J67FNqQwaQqfazspHq+lIwJBo54gAMNdWSiMP/WPXFsUySD7zpYRso6fbWuwLAl1xnQU3XJd84OlzGscvSVPOxhmylBz4Ft0Qn5HKlnyrKOlb6WiSy2LwRQ+iIcm0MWtAiYJb07geb2X+yafJr94nUYPnUGDm2xfWnnD5rcpQnH44we2LcsDPAouiYTqBR81O0cU2yVPFCU/qd/To5l1V/f+UOG6ujIztE8CRYld2fxDeaW+RRcmlXmSFupyf0GBdkuJI9xwWkr9IYpud/8eTKyCMgeyUCnmeTwU8c4bVPfhTDlHtdkgmszcc7m8zZpNLNnWjx4zwPR2uCsjWsQXMsZjVp7Xbxyu6iCV2wPIPWiFI6NUnbOCQ2+OkGfcH5vM8HD18BVWWZVHzGE4GXwyPO2sjpgYkQUOZUx4OOjGnjo1FmvOAlv6iaa8WLcvNaCTlMmYglWnuzCcf8YZAYQeQysy/AgZwDRLoOig6dwuIPuMaIf6OuolOfmWYSPch3Zj+TX2pa7CevPYJJbTq6enshFvi1W9Y8JYVnwyH5UR+6GFLjYZcgmduBKhg5yJim5adTm/oPLUXCzTjt4Wa5gPsAjtz7wntRJH+6rew0M3dHDATH1YHHJwKwRsMz0Bwdk1cGZqE7DsakDRMrxYXswAVQuNPYH7zTRgeCtHQ1w1VNuwVUR8WYrevTLgA4/4VLWGLS0aHxopw8icnCkjFI6fHrMwMOQNuBiih7eAcku1cLlyWv5+EWh51PFKuBhA3botLpfFQ5/spXbJAfbcLCI0yf7fXXgjz7gDT46maF0pS/JI+Whj+jh4/lB5tnqstcGHXTRp8nZoraMBbCmN9B7IVM9d/OPT/SmmbiwyfMk1UU6T0j9cY0LhjAZ9bMoaQAGBwNOcAEZCIZHmgdACO6kWuwwdC5BsLfxhcbD2hwFxYbQp/mlkajDtnSTnMx/DHoxVLOtlDGMacVLMPR0X3RYF2pMEBnNE4Wk/qK2CkVe8oKL2+CHfvq3Y8KPsogsQxDKIGDD5tv5RQc8Vze1QWReqYv5wBS9djqkgSejWt0fwcin7Mac+2AiFjrGDf4qJ1s+RCe420q7JwH8CrxZBpeDICbeqQu2KnyKHE9Ky8i6A5ThHAUPmA5PDmwmFmpQfyf77ADjSYA/qV1tTXkC5DhmHTubzHn2Hb13mmzgKwffOiADntY3A1IuNoXevJCfNNA2/wrcNwkI8MFpZOGlI4MP41D01h880MHjzqGWtLvkIZO+GS/tRO5+2W7okrzBh7fxdKT+KmMr20foxidXsiNmm+2OvvQHHexzhU4ETTjEduKU4T6AAysHDeGKL31wTQX66HGCh+p+XKHojRxulHBncZTfVf4DCSnNBGI7BtSplG9LesC5zjMWI6MKNiipCGGmCJcGeWqFGsUI7hw5iqhLovdplCW4S/YH5iN9YpXzINBh+DSdpQwWfypnquSAV3L4Cwp98zSBXhW9GMw0MHVYiIMnFgObtA6i1EGDvz2Iehk8yyoOShmz6R/acX6FVLJ8V0oK+yeQ4Uf/xY+yg41zHRBawWITdMKp0Qm5OHzzoF4mvg47LEfRzcTWUbywBbrBx31lIjCx2DmoLLrcvaR8YO4f/aquY3hFLnm7cnDcVg5gPnTqAHzq4XZsVNpUF8C6YGfLbI5D6ph6cmRfsaf7RZvLarM/wDftbn0pq812EawKuN5Z039optiQPIO3WSRP+xG2K/aBB434TRm/DHDlsBzsyVglP3inDuhIf7F/2rTyHzW4HwS9PDsAjq6Sax2gTt3RK3cRmuSgykGwme0mWeZlvjSqX/ywnhHFR2U/MFmcyn/imTvPIgc6ErxUpAYeba7Bizb6r7rPfDxJGU/xSDZq99Ltik2j3K/N1V+1U2PXzRe3/1AybZUcnXQKxROsOHDz2Rsu4ikfHeEJRwKOJEsZt0GouoMQimNcR0gpzMRTieDkFjRUASPnZ9bNBGUZ6Ob31OiIeqkcPtnjdCAG0x2TjqjCYNkobtch3JzE6YzeHhceqaNyBhiZ5id646EPGMrtpDpUN8z8BEKWcYDlUd3C5RdKsQmPFhBwsQOOw61HP1YgCSRbA5niaT1hjO46qronsfrXDJBFDw6fvkLinQik4KvPrqMnh3DdmLr7CXG3i6eCg0+H4IPd0EnoiZ858pIPtlIu3KznYZyph9vFS+W81pCypZQO6pSF44leJrTGId0X2pz4Dq6myXIlHx5tNeFwjYR+6PDNg1pVpl/twatTeWE7t4+5roIdTW8Z4mW5opEN8uYD9Niuze+jae+o+bZzrYNHIQigiVPZLK/TVI9KIFOTq5ZwwzisZ5btJ5JJXgUWy9bhiSn98tELHeLLi+rbanXzcJv4A+fNgOTowGSuSSa2oK/0O/siG+NkJQDQTyfGUnavbF4G2+UcFurCsZ1UFpBf4jCfAvOunSBHIAUkOT47oY2qeNhHVfdzev6VDT+J+LgEVjM96+RjJ5721GNj9pwl8aG//3h06jyYn/dlIvHOYj+b4yjCaRadQGlY4ERMuIyMTC+iup/T0cwjYlo5ZqA6MaxdF+98HRpqmL6zoyN4RL67p8M8eC+IrWF8KOGVj/kzgBjczgqK8DF69fQnBz/g5yCkxJV0nKcx2rDz5FcveLJ7zL8K0RBdR13n++I13OAZIA2F4Ijm+RuS+2hxyiknlJrbkMUkx6mYL+nciZXWyL7n9TKCNcPkJrc6iHlwE5aMy6EPD2thmKDsp+1qeLYBp49VNQsVQ3ALzIUCZ0HACasT9ioJx1igURXbon7isc8ufA1X/90/J+UJNBp9THGqQ1J4A0T/GTOmeRxpA636SJtRxrfsWEBTTiWrWdSHF7eKJtvzOZqW2Lwpf0YX2q7urujs7DBh6py4ZZtg/ZKJuRU8GhI/5bvqthyDCqfYQROBKvNu08at5sRknDN3ttsSj/kBDfhgY2T+88FRSnCGjtTCxBcM/tX4O5Gr79Q5a+ABwU2bttqvUg6f+AU/sZO+A9CnpMqNlYJsZ78YTxsPvm4koOmRm31KHWxrNbgJmOVHzJvTFSeevHccf/zT45e/vuLvP/eFL7zLKFNS8fQqZZSCKZE1dzrseBS1OH1QnWZOJfy9IN7UNzTsCdxojDrqMqE86cDjlAzFdJhWPeP2+3e+8fEY2LYp/umDb4jzzjklXvD8M+JlLzk1dt+1L97yltdEV73hfjgCWJuJ+NsL3hwXfuGD8Y8ffFuM8F4Q8cKQ3/7ahxUshuPPXnN2fOqf3xrvfddr44PnvyFGBSO6/9u3/lGyR+PPXv2CuOAvXyxuLQ40F3/nn2PfffeKV7z4mTG9W33RIL/uFWfGx//hz+Jv/+Y18b6/epmNz2rkHY0VwrhTTaa62tPgspVydoEuq/+TR9oNnTnN8qCjP1t1B6wqiOpAlicngStXSFaXhNGulbvkvjjq1ZxVL1drNVov45slOcGQPFdH79YoszpCL1pf6wBmXPLULVda6Sf9FyxeEIv3WOzFspWV1vTCoSx88LziWh9WX3J4qKxgTxA3jXVMe3j1pih6cTUYQF6DoB8JMo37I1h10I6viacKOrjLV8N7Sy6Yd0wtkl1Lfupfne9Wwc82ou8sUHRKC5LqubOGHzjAhYM8YGpjJ+1dgmDquOQUfd0TErnwRM/uzP1R2Ts4YRvfaNkP9LC8CsbO3LsQ+lHpJzzE067DqE2akuN7+hvV4sliaxodoFuqdioZNAwlnoi00CrxbI1/O8u/vwYELWlPPrZnKUNr3fxHBf60ST6/N6aYMDC0w918bJqUqCSHk07ZKSYmmyMmjU+TxJBgw7uw2O0MDg3FeeedGt/8xkfjXX/91th/v73jxOOfFMcdd2AsmFuPJz9pt3j26cfG8cfsGx//2N/ERd/5aJxw/KFx7NFPio997LNSbcJv9zvhxKfEVy78Thx/4nGxdt2maAyuiVe98k/Qxsby5FO5Q9G7q7NuoyxaPD/bNIjX3HCvTx0u++2d8fa//sd41/mfjqEGOx26PxG33vWIJ8SDK7bE+//pyzbRO97y8rj6hrvi3Bc9M77wtZ/Hc844xruha25+KN7+ro+In5i3dkStjetgmEjM0IOtOn92QurFGdTurattz8X4smJIV+znBBpJaA4C8OO8vji+Vx3K8NEkws/cd8lw4OBaC8/LOEjogJ956qPwMB68PdkFL5MIZ8+7RezyyLluA36RLzkOPMAIAp6o4MCvPWbMmh2vf/ufxgu0QLzknFPjtW99aey9r4IP/JAl/tyibtoJmdgKfdwRDuyYuvn0SH2o+pfXTuCB/XhjZF4Xy0mVfCSk6Jp2cp+AQaZm/9Y+6NhRhbSncGxweNCe9LYPMo0jGh0srHmdJultYOulf8uUIPRWgE3+4lWCQ9U/61faYOzgRT/ABVZ0yus5tKU+1SJlHsqcXBDQOXSJ6zo02apE0INH6gUC/EY08UcVeLzYaZxSJ7moBLGhYNz4Lbl58+aq38xr+asm/Jg2D8ODjdhrz121keBVYMlv0S5ztdHJkFXZg7tbqYQYGK5Dclh4LHfU3wN9XELLZiLS8U1oGPuLeC11CWLyJCwvhnJqEjEy1hoPr1gZa9auj23bh+IVr3hBDA6OaNtai/sfXBW7Ltk1enW6dPDBy2L+vBnx68uvjdNPOyW2bdkQT3rS4bHffrvFvfc+rIjYGn/3/rfGR//lwjjz9JPihz+8NPba+0BHS59DlkHl9Ov399yvoPKZOOboY2ygnt7e2GfvXeKwg/eKM5/91OgfbI3vf+ufY8XDDwrnyTFzRnfsuWRe7L/34nj6CQdr/HvibW98YXz9mxdHj7bYX//WT+PVf3p6/NuPfxuH7D8vTn36UTHe2h0bt/TrbEPRuqVLFtJgM/k06BjflpU1WMXTQaUfODipjjIsOpLGSfr//3j7D0Bbi+r+H16n7X3qPfee23uhgyBFOkhVERFsMcafxpaYRI0mJjEmMTGJYiwxUayxRqyoJBYQBRTFiAIKovReLtxeT92n/r+f75pnn3MBf8n7/t+8c87saWtWmzXrmZnn2c/Ou12Sx1dR+tC3wKBzTyIZowzCA+qJwoSWwXgCC4bflDd6eOJAtzobSIOrHAvwXO29+mCCscLwKkOmXlLos3rw5GXCki8yefIBIxlkVvFbv3uuLjKN+KOzT42X6SJRm2jE6c86Leqdkgr5xY9xMymFo1bvVC/xat0gW0t0azvNw6S5gkm9WCb+xDuCTcjmXv/y58SLzzs1/lg0cdpSheFxTOtWr4g1y3XBEQ0RMu+cNXT39JYH0URfeBhbxsE6EU+m55h6Tf3juNti6fLl8eyzToiX/dYzZCPHij9goNnmCXrM4Qf6qu1xpa04QWSr15FddOhg/nWZk3zA5rgVHjw24E05rQLlqzPTC9/2B/EPf/P7Ma9b7YbNuGL5ImGChuqVAy/nhsiOrNYfWwoNknKpWwUutvxaLO8N59m7SUUugviBL1387jj/3EO9EvrYh/9eTmZH/MkbX6Pdxah2H7wOuBHX/fyL8djmx+Lnt3zb7yS/6GN/od3FZPzdO19jHqwLSOXgiCByk89qfgpncnIyWstRxuNDclnCs848ZfrMM05sGRhYHu/4x4+psRN8/mY5SL38QjDVIcCEz3i4mqNkPC61TALVizBGiCFZ0YJFV34cW5h9ziJP6isSdTg8XWWZJEzuWl2Dy4DComD4giSTlisaK672Gk6AfD5LAG3gWaHBtF+7oK4om4kAZx1KJ4WHOzQMNi9E5K4c50vICV3oV7+JBP9GooFNQ4BXVJZ1pPDv4IQ64FTMD1VX7RgJGQgpkb4Is+0Gz6wNzznjqWSrALKJtkxhnj6lugRlKnh4ZdwoOkkHmrLQLnpQoagPH/yrDjZXrJbDftZR0utUvOWCZxr+s9/9fuyWiu749R3xixvu0fjPxLmauPWpsbjjscE4+7iD47LvXxdnnnhU7B5uxGVX/CAWLeiJE449Km697Y6469FBrnCmx8/P9vRgZzNxzpknxqat22Ur2gLJwe63cn586bKfWQwuQkcsr8XNDw3FC849LdpFa+PuiTj7+IPjvke2xD0PbdJyfiKOO2RNPLx9JNYv6YlPXfI9Obqa9b13zx7hECLRmTd/HiYlG5iJE49/agzt3R2H7r9aRtUel/zH1ZZRYPGC858RX/vKVzX5l8fZZ54cd952my5ar9Qq+ba48sqrYudgQxeqk+IH11wX5zzr7BjdsyXauhbG5scejit+dIfHDTrbtIL3+CkMLJhnWZmYf/tnvxP/9rnvxabN20W6Jf74D14SH/jQ531MwRnl2/70hfFPH/xGvOwlz5IChmLPSGuccfJh8amLL4tzdYH8zlU/j1/ecnuceerhcdjBK+Ojn/q+KGCTEZs2bUsTE1mtPbx67+vrjZGhPfHbLzo2vnrpLbJz3gYzE2ecdnL8+lc/jPe+733xqle8IdpaOjV/J+PKa74Y77nwI/GrW6+PbVum4tqffjVOOv6CqLVzUVFASZ4HGZjDy5d1x0mnrInjTzgtrr7m2r+/+OIvlNfrzIa01BJQBiOMwfl3pOwd04PhxSfYWmlOe6mmlRMXQ5xIXonzymNjlTWxhOSqXpMjqWvg63IivT19dgCcyrNUq3EKr8jk5kTeE0w82ElgkYpeesvhtZWnolkqc7Kfk1vXAehyhcWjiV57m7ZF7V2qq9mB8IoB7gDxygpkAQ9Xu44O4VV//3aWcHGFtKOC97mrB6V5G5kyI5j68TIZmp7FXAEp55YEeK860AEwzhcLoK9ghMU49OEVAPi9dSq6NJzo5x22UkZmeGpGeMp+5ok6eHE9Oil14g0aPv8xvPQgHVbnNSyHk1VkFymVzZdk7eqSQxDn3Kl5YHDYTnzHhOxC7fzIGrLrI1YuGYgjDz84zj1p/7jq53dru31AfOWKH2vl+u142mGrYll/Z9x0/U/lWI43ftO3rEkHPhf096Qs8KX2ru5ulZGJ9g5Nmp6oa9z665PR0b80TjhiQ+zctVfD3hEH7bfGh7YrlizSxSXi05deE0v7pG/s17phTFT0+DEOGmr9rVyyINauXh7bd49q8u+K/m7sEH1qy/7jG6N/4VKtvE6K+bXx2LB+ddx4y51x3U33xq33bY55Pe3x9a9/M0454SmxeH497nlgY4w0Jrw1AX/OBchDrKKrVH8dtVr0dddjYKA/DthvtZ91wWnmfGPM8itJQ0OjMTa4Mdq7l8URh6yKu+95IF7+0nPjY5/9bqxb1acVzXg89NB98a3LrzEdoREO9Xaq6EdcOOOZjD27dmvesWuY9Lkoju+YY47UbmRBbN3aGq9+1VulHt6zPBkf/tiF8cpX/IH0j4PRPOQiIZ/ArXGXi69ozlO2WqrPM82UkTtYTxaYCc1A9zSEXPrxFPL4BHtDLbM5yUaJhZCXearC8Xg6CZ7VgxolIOKSlXHKSK0BDWRDSzSWp5LEg2qmUbC3HEankDjoxhrGwpa/hNefsshogfVvWMpMLhsY1blaMW3Rm27JR/ExYk8yzS4bl3lLPtyxtPn2rdorR6rOCc8Se04dRm1HwxkK9LyFIq82Gzj4xLCKdgQ4BdWlY0sHZxjg1d9OwmnSAd7OiLxSb+s8RlUKfvLZ7nMZ4MvZDAe1bXK8OELG1tuxghtebeTQnsH5MuFmn4wmPvzgo+bthEMOiPWa9DiyFxz1lOiUbHfd8YDwolMZcmM8br/7/vjhz++L4/ZfHI9t2aHxER/1nti+Zyx2Dk/G8FRb3H4v+HIsrA/4tZ41gS//SWxYWI+B3nosXtAXl172Q8tbbSMPOeyp8Txd4e96YHPcfd9DWg1Nx7Am+QP33hP33L9RF5JaPLjxsXj40c2Wd1T02rilbh1LTHBhd9AW39y9fGjTzli5eH50ytkcvH5p7Bmrxopzy0a8+Lmnxue+9r14dPd03Hr73XH9L++Pe++9M0474fDYNTgZU61dccd92+Pue+/TauesGB0dixtvutV6yrEXPc5uVBZR2aVS0caI33rhF+LhjVvipS88NX7vlc+PH1z9fa3wNQ6YrWAe3DQcr3n52fHotpa44bofeGU+rrn4/n/9bDzjtEPiih/8Ol76knNix87xOP2MM3NeqHNF12dHIgXCKdltd09PrFm7IhYtGoiFA31x4TveHGvWtMX3rrpdTrA1LrzwzTHaGIlbbrssPvnJz8TSxeviu1rV/utF74gDDtoQX76EVVhddEwFYgqemQqpY/yrdU1syxeuPT6oaTY868yTp04/7cTWhdpevfVtH1ZjT0HEg0dM4lxy40wwgkld8fjimea7VClBlbI2wuhTA4oyBJTAMo4rLu+d6RHjI1oud8sIeEMezmVCsJOKEzgvcGCQHjiUiOeuJMlyCopTos7ZUqNMUTQKhyr53Aap9DgcpZtgSz01pIYvQWVWQqapavLG5YlLXbaLddMEqJlWaFRRcc2nV4tuQ046zoHlSoHshefEo3y17SEtDpcywc3gVDD+WcKKpZ/+0IMvSuB3Pa3IIhpAQlv4jV6IKP+plv2/c8ZRIGuG2+64M17xD5/1/DENRFCOt0ZWNIVVV0YOSQsyAhcH7EIBPtp1xe9le8WfFMid0GUL58fm7bu8HQZHwmd0XpH6+X3dMdDdGvc+uktt0j+kycGOwCA5DUG1De7e5bNIin3ztL2CbzEAp1xPa1pdjcmB5QvdoJPtBLLJftabBzclP8yHdSsXx+bNm6Mhp8AFzL+9b+CI7Vv3eMzQ+IKFfUILVSHAYATAFh+4dl2EIAl9IKgDwk+ZKsfNlHk9bbFlm7anbkt+PE6CyFvYWdi6TVs6+rqOxJf78JMCUpTPaqd4/CRl5CA5vzYxE1KFnJ56S4YpzfEJxQUD3dqijmLGhqmGsxlaU4bly7vjhBNXx4knnhZXff9Hb/v8F794YYFohrTSEljd5AN8bK9gQMyIkXEpBcPRKs11WmSJSQmj0U2jaEvno7KZYTDBw4pBMtVQpoRqV12XHA6vMO3UVWZM9IZkZKTg4Wno/lpXzO/sjrquVFwhoMmx0IT4mdCeHL44cmEVlqsbIr3LxPREJU99cVpMNAGaJ0XXlT8DcvWTDKgDmawVN2W7JzD/wpPOQimritJO6nklFAmjgjokbMIbVOVcreQKhXb8Vm6JgCHN1YjLaveKTDM7WSdVH2TwgXCuAPJwOK+i2W5GMs/VHXzCYVj6+Oov6NLPspQVKHlWpa3+3hJb37b4wCe/Gi/7u4/HDXc8FL++58F48z99PF75j5/zNrnainA3SoJlWbj4ugAXKx7j96qp8MRs99030YYPIstl5OWWel1X+p3axtX4uSDkRZPWjRVoPL6Kq22Pth4PbBkWWVZyiZMVgoD495gAlziyT8oNPdkMdilAxosnydlCVrRy7OBbZTCAhBw4wCk4fRTY9njwsR3RmJbNWk79m090U+CqFaVtUjjIF72gRz/spzK25z7qAf8OXJQUxrT92rJ9VGXGSO0mRDuJMvCsQsrMH7SEkyAUONfhMV6R1SbnyCMxLdpKETWn5YByzuc80wbHqyrmelutI/ZotWqe1A5e6CuTqDXpcaT4UOSyHpGZlzE9SYDLfUNxYelwlDKxQSaDEl9iIgcKAeQAQWzi7RoEOyQEJ6N/lsZ17c27JThGhHI5G5oSWb6gBkfcVhxXpiGmx8X1oPaeo3JQHTL4/lqnnJMMigFT8GpDuP1wXZUqIGBKhzjwA48W2nwQMSzKswOK4oBPw8Lwc6tAaw4ag5jOkzwN9C/wpX/lCFLJaUQ2VvSgOm+PiBiYjUo4yiSjnQlqup7kTFD6Cd4TusINPHnqidKJYG2k5gW6ySe48vmfOX0rPIYv+EtKvY0UnlTHFc5Or+DJp4Db4v6HNsab3vXJeO07Ph3X38FWRvyVSc5kh43Mqy9lIuKC37g0iuKdZ3bMg/XO2Z3aVc73vaTThyeWUJZVk9HbYcqWoehCcFlG7kxx5nZo6A5doWPGkklqG+KGBZH+eXZT6YlX1yKEL1/iI/Enjy5jW9AiWOXwYaEtj+Fsf0TqEpD5krp1RfKsLNta7CKdHryxqlMPlY2XvL0ObYU2xezsOuZFkyZ9NCeyWTj0Jx+SOIETj25UyVNCE9tzWRdbR9UR8nk6zWMDAcuqTXnxOG0a7EOqP/DzmTiZhGZZAfrqlNPycaGAZHjGaSdNPfMZp7b2z18Wf/qWi7S87QtOYRgPnAwYuYOFwRNYsfiqi9KSM2N0nTot1FqOp4MbksCPjktoOxoBGVpljM3fT3K9WRcOFEna4hUPL+geGh/LVaaimVabDQ5sRaH6TxbIzOUH43EWugAp2rkmDhsn/4LJ7UXCOC1O2MZZ6iua5tcwKQsBfNCp6p24Kcv5MYeGaGdWOC1PAaPe/MPfrCxuc1oKJDCOCbkPhqRPwF0PTJFB+L01AM4wgtVysWnkhi9mRB3imYBrXI90mB3l1LFzaWylmiz5NGvAVHBb0nOzu2Z9h66kdoKqNHUhIzVtpTybRd4PrtJmHCVPXRLxapylsWoEQ//Ex+1eHw+onYNwZlTNL6dTHmDg+cuOrvMFDbwU4atEhwRs5ilm1Efp57NIlRtjPKRaYGBboSaHnbKkNmmwXYq3fJBUeqMP8C6T8EEqGMtW1SkvvRqfJ4gu4KJJG0casGOdoJsmzzCYOGZThif1rJntTyJovWAxP0ZmYJuE8Pi80nVGEatX9MQJJ62K4094enz/B9e+9eIvfOE9bpwTilVmQDy+bpCvemc1IrKiykNE3DbHWHl2Btp4RCYFnwiIwabR59cUlnR1aRmnVYv64bD8sJzgEALnw9v5CfTr0ISu6erEna7qbhS4MMQJ7Ssb6ttb79GCXVcwPD9OBHpQs0MBXvi4tNpzK89KgCulD1ShBa/ASAZpjP7+Xo26KKsPRK2uCAWMrPnByaasWcmVQSXaSqTdKxXgfHUUd7qSVvAVD1wRc7VCTDnNP1ddweaqSHnTrWCIoEJeMuqjFQVX9dwyqR9XeO7Q+GoPvdIXHNYFqyPkzYNi4MHbyt1D+HZf5ANe/cWr39/CmCdxZZEnxwX9gA/6wKS81Fc8piyWV/jYAoHTd/Z8Z7GeUfT5oiK35BtaOo9r2ctjD9xh4WelufkwPs6DpFM+W5gQMOc+wPJwaYOn4huKguWZFPD47ozg6MudGB8bMEboD13JPifdrq19I+M4EXjRd3mC38cXHcEQjVcXUJ4XG+dCSt+xSdEt/dWXtgZRNCs+2KpWh/XVioebMzwuMj7eMKxloyzHSBt4wJ300Qe4aOOuE8/AoAdoVhEdQRNc+duejA9fRBZFSi6T2uEo4CCwYQc1MmX4oC4fj9FKiSo5FOY7N4nchn0LD/6NJ/CZ2/56lI9B1I7JYHse+/wVk8cHSDUDnhVDxxhxDnxJkS1Wddbju1N4PMHmdgWmEKJ4WqW1Wnss0FZqtwzBvyaO8TLQGKiMu6Y8z+PUZPTcMgcHEQPnTIdb5/qUY2ISYbipiPHpCX9Hy06JAcSwidBgYpCCCMOiL6IBV/6SEJMCGZlkOBKlGIWdDZMvZfdSGSO14pIGfT05hcCT3zgKXga3TDBPeviCB1AUHAyWdYsjKLxDo4o4Ac1Aw+QZjMqCyS0CMMlri66SPsMgbwLgTVze5oDPzqrggk87HCYdeFhdqg+6MA/Iw7aHVLg571E/vtqAY/NXGJziOCQ3zg0e2PayxXJf+nGXDCdU7hLaocOLaChlOFyGX9OWRtQmAZSKtvgED7LnmRe8Eis+wcNIolvJJV5bfVeOfJbt5D0mlfzCieyK+kgYcBbbSGcN7hximLTjhP99ougChIkLME1J9cjGuCpfISGfdpH4skny62LNt8KxA4+neS20VefJXOwo+3E+RBtBEx67Axi6IAUP7apn4qMZmo0PvNiH2kzPdwuhmfB2HRTIK3qdhZMp9FJMferfq8dSZ1yuVj97qWxj92OvwIJIf4mbHk8e6DkbBJtPmCbiXEZTnwrB63nCgVTtXNHRLwHPhrCLtVQe5hRK9QzywLz5sXLBwlg+b0H0yahqwl9HcVIKh8mdMoiaovf7ouNnemo8ayOlQUNCW0j14+5Wd61TJRTIgMMrA1opAN6Sf3j2IKmAstKYJA8DIGdjyRWRy4ZSlpAMhEdOqfuT0m4Y+iSuii6DawOHX/elO/DgFgxEBOsrvVImHI2zzkuyeDKCWh8YMu1IXehU9CsjJ4/i00linOAuKxj0WPixobmf6HpyaQJqUiODvy8FrODSQaQchmGiCpdm9RzcytMOP3aCTGJkoA6dUic4y5X9E6dWNeRZUfkAmyjUKqMr19EOr+gHR4QzgAfxWvGFPOCBBwGLBt2hmX1TF+ACjxAT0Cc8Cjh5JaK7osOmXWAzyA4seqUu4VWhVG2FJzsFjzt9Eo91YjhwggN6iUMFxFRfbKvAFz5sqx7PtDvDWyn0I4EnyUs/bL3g9lZJsal3/aVDoL+7ehVi2SwjtUmLAjpiTunDgfWC57r68ysvNNipCNZOqeCl3f1Y9bBz0WLECxHhhb7hxDtomc8z06xhnxjQUjPgrfxqC8GypLIQSqUeM+BXT8CboSmTQ3kipOzy7q7YyTKxnIIfedhhMa+vFntGRmJ4bCTYdvVptVKX4XVqELs6alrttPnWaIcNB/xwoQWpyvV6tx/e85f1RJudJrfWOzFgGxdsMWiV0UlholsZjAcCJVlKPophCUyf+sOoQYJ84ANPMWLxVBmUoRls4chyGkxOUugTQZEGS0hcgqvwUE2qsutNQwZlnLSTTx7MC5MOWCaeJx94Ci7qPRlpEy6tUgTutoRLGZwWHvMZHeXtJDV53KaVptOqXOCFUxn945REr9BIWopyFLzOwTxS35FtrIT47hb8mlf6u054kQnn5a0V4wevyCgecKbwKLzJe/JcreZwRN7qeeIXp4rslAufdgrWEzjph6zQRF9EyoUOeqBf0WuOpdqAVz8BzxkXcKvkNslpuowVY8yg53hnWuDhlbGcwwNlr+gqnE6xTWhJ//rzxdPyQ9vGzb9oU2beVTaoevNb8QA+FYwDZqULlZidFYz7AwsMLarwxRzKyhMhz5SftoPSLLRzKQ6FLZScAscsnJr5TYXuL0h1mjYc8GrTXouUsXiyQM9m0DZIjk2K9RZKKJigEghG/AwA3tOT2WyrTcKgOKXdXfUY1R51kleTqo5zm0fuvz/27B62k+nVlqumum6tYrqk2C6MU/3adFVkq8XPY7RzhUQBMKMUKh3tbKlYCYlVVcncbZRt8vLc8WkTf2nQigwIBlgU0hwQG0CJxqs2l03IdRhKGotqkJERaLaJhnWRPKWRlza304sPRZVzwsOL2rABDET9c9kJfNJCr80rsPtl6kmOwVZGW3jH2HOrmpPGE02pOji6zvCSWBPKqxjxgONQpskL9Rh38pewxlUiY+HJX660fGVlxiue4pw0Hr77Ag7XAyMDU33qCl7znTamI1mrVU5FKx2ZInqRPrnNKsDSNyMwhreulIpOtgM3y78KKbdlR++kyE4dbUW/7sfkYBjSDojgsEMwntm8ENPqSWXQEjyWll349QferMvxry5uCUtb4uXCnPXgd6PLloHBEYx7yfZyblFgvtGeOIxHOqC+qsP+PeFdpTplKufESsWzFdq2k/wWfkUDPO6rLZJqIKgyZzXMe+pxInJEmtccFzMvKHMUw8IEmfSvvD2GcVp3VBryicFiVQGRIQwyGM5mpRaCFOESzu2q9/0JKW6e9vfc9qYX9Z21Lh+qgaFTSuoUI/O1NaqrH7fBu2SQxF45lQ4pgvMdDK/WwdaKJbkMWPT4Kgbfiu1o79TWrO5lI0ZW89WyGHgZ1Bxc6EM1DYKQRqjU0s7yjgLdpxhNZaDIjeGl8TGoKX9OOA0YeNERfSqc+oMXG2KFz30FYKUxWcpEgGel3nZ4IuRE8nmQv7aBcYAPHuAFGcmLLsbuOk3IgssvjpIu/boJ6TDPRJCFdq78hSZ54Cgjn4zQtCSvb0urDzgFYEflFVSZ9P5tr1I2704pt/hrKejO8PAFD1zkVOevWkAPGoUWumACoM/qLEfMCR8x69EJ4w5e2qvtYOpW7eZLukIe0UidoHOl0pVXWPBSow/0gJ+VMbegWacP8QWMuLTqy9hZRuEzz6pzPbDkKzjOBNNmVJ31zbuN6RxMV3iQMW0zbc9OCBukD3KBz7zgGCnDOzyrvvBA8KfyvkCXdtuZZFi/frUcRvYFB9C5wpEUmjtE+s5iog0TbZNjgW8FwdOCY8n+RCrQlzKSAyejqVkifKuZDuZLuxJea9w8n9k3JMUSrCoGWEjT+6lCyEBIsNGzhzPfgsHolO/Q4OfvQisYnp8fnor5XZ3aRrXL0XBo3O47Vp2C7ZIx1VUmz6C2FwfSoXruYvlAWYaRRp1LNAThe1S1trp58ARHAfAhMTyw/pNIKA2m9Q/+5F/1RR4+GCwmSTXIpcFyU+V648hBy6s+YLQryiATEPzgwkCKjoAhFV73rQwHHhUTJrur4EzKo3bTR27l3Y828tAvk4BoXDnJ7ZQUbRTwozo1isecfHZCTVwwWSayJqS/IiGn4deQFjxV2TDqn/XJgye56ZMSuRkALSZz5dTgteS5gHBB0UrXB9O8V6emVVB1pqTYHD/zmbrDkWDoTGpVSP+K8G95U7eUq6trxbv1pnp1cB/gsOdKJ0Rsw7jdLyPwOKc8y0CPtOsDmmwlxQf80WBcinYSHIhLz9ZrwW280Pc5TnUmgn5Uj83BT8HP7sHMKBivM/xTNyfiMLAROlIjGnSrTBqcTz/labF54wPxljc92w4k5wfzuErBb2jLm/yqKIdDXXP7xaqFhDZ0aS272nepIGqZ1Bk6OKBJr3yoS5zexfibxk8MRcoMIAaz92QCT4aoQmCYzkqMBMKg1Kor+mRIE0aVA8iVjrtU0nLUNVA4EBwPTkWrbDkc0txW8RBgXYbPVQ1ngwIw6LpWNh1tnd4+cYWENAJh2G1aHTEAHVr5wDV/CJkGVIyTQffgIkSJwDBwbkvjoNoLQ+eZ7PCALDQlfE5wumPY5GlXf9NKZ0BfR/cFKbBMwDRYnJYH2gOM8dIvea5WE0ymnHRJI+UpeUVSR9FJJ1Zou17casJ5C1MmtGVVqkbToN6v1pRTYbKnLmjWh2LeeUpHkHypjAx2HmyXtPKgjbJp4ISgy2SfbQOfHypU2XziJMRzjouiiMK3V2fq61dzEpWnHfrwY3k4L0InKhs/eqO/62jL+hxThIFegaFo/YEXuSrc8AgM45C6r/Rhh8nwuTN8a7iwBOtc/EBLY5w8ZB8IVc6GFYY7uVz0LLqUmfzANOUxX/BQ+vLncSV6ihmXbdgwJIUvGmVjBB5tOeH4o+KmX1wfo5O1eNf7L4u/kOPBQdAXfRuX8skD8pGqtrRlzJ0LsnslZtoJy4rG01+y82I/tWglk3x5bhJUZHnDM1H5GM3/YHtFwFnl+06RmoI6Szk4GpBb+RASrAUSJTzdmCUEoQaXWil/qDHuw19WKKBKT5iDlNuoenSpjQcAeTWq71z5cLnTqx+/L1ZGUOvoch3nOexXp1umVS+nxCGzVj6e1DYYKQOelIpRxRzYNCzqMTZgqFO7MNKW9aVfkatpQKQ2AlLURR8mTtICD6rKPtDBkJiE2W48uhqmkdMmDELr7Yscr/kh2oCRI+GaE8PtdAIeWoLzZAUOnucYsXkBrvDBJAPOuOEneTffgstVC068OBrXJb3EAa/ZN1PRK22UcRrWfemTfdVm2eGLbZlWPK4rcKrzM0bq7wsvtsKkVH8IAqdG99ElQDHbcwUj+SRrOjl4VxRc9QiAVx/WWeqJg+5qTNJJwQd8oTfKJiUY0TSdHMcKr/u6f9LGvulkGQTHpKRsxwcPwokc1rOBSUTHOLNt1vFkH4+ZdAEcNguP8MJ2x7ZjHjI1ujIGhjeJljjphKPilptviNFxzQX1rXd2xLv++bL48zc8y/SYdtZPCdT5yAAZVUZWeAPQMhGd8MVv7ZG0mvGCw4G++vQWzr0zpVmOCb4YK4peFT1JmOVEYUrew4OIEgj2LBUInis9nqtgWox4JQKzgsVIYNqK1B8rFwT276CjSJjTgHJm097CaqcuJ9Mpp9MVnZzt2Al1e0UENsp2KiphvD5oFs52rY6mtWfkMBle/R0gaOH5PUDwoDrEU7marATabABgNayi1UAdPKpsw2UgGAtwklcBGZXaYETXfW04hW4xFCaUeTAeRXjB0G3wxdEATx39MSThVKXyib+6shpW+PIMgrs/hYZx015NkJz0VR5atHtrgfzCybaGCcvErpwLPLBKqVYqVWw6FNPHeUhGeFAbOGhne+0JCBz1wpeTKeXxqhE5aHM/rvx59U+6ynPADCy4C69ePVHHasq0ZA/o0DJnZHDAaeeDY8MGNA7WnXi2nowrU09e1VX9GJPsAz6GF5zKA8PYGAf9lPf4Jv6qTMx5IruptrXgRF+Wgz4lCoa7QKTwUj1KQV6dqDXfUrBhyGM/tGVIPsCVWyTxZplUJVr/dd0vYmyCV7aAU/KJj86uevzzh65IOzIe5i/woswHTiNrbdetxYmIumgUQDsaaHGBAJqFA/sC/Asyuav8Bm2twbOQdlz4Bckw2fI/+Jb56aeeMH7+ec/s6O7pizf+xadksN05CMIM8uoVFLlcU40E7Kp3RZeYHZ6cVJHzGVYuLJXzKWMOjf08DilnMnIYwHBQzEBPK7Ia4ntXxAmhbYhX3qXMagLnyX4RYcan8vkfeNEizg6vMT2uJnMnPJNqAzhhqGPMc/ukEsbgAciIXvmgisEhw2RoNCaCNwxY6W4TYOnmRHgy78ZSx4qPsuTTViGNhAkAbTHhtNDnv5nPrauZUdl8KDsxMabVn3AneMKbrHhiQtjoSkQu6pUf19Wltd6tiUgdNFIG2vJrKCprHDEKLgaFrGVMPWaevfronu0x3RgxTzwAlkH8Ula78bo+dUAVE7FzYJm2RZ1uq66Qthf0Y6Ml72rjTXoe5Px3lD2MDMXMSHnrHX1LYxOnATNtskeF9NHWzSsYcgLk4/uiJRh/hcLd9KF6/ynL3Vmu6q6jQoEnjY9cujP6YqdKkpt+TZmZrgmX4Corgya4rXztg4vli/hGuW+1pHz0F37Yyb6uSPk4jG0l1YBQp+gVhvsVntxllj++yc47bjKf7dZTgZtmzruOCuEFFxZglG4AUP/ol+YKt/dlKa/bsp2lC3whT0ogRAXXVAvzsSUOO6g/Tj5hWZxw4hlx1TXX/N5nP/u5Txt8Tsj+JZzx9BMaF5z3rFqtsyv+9C8/q8nTJyIomxVMBhs/GTy5Krs6O+V0IgYlPA/3cX7DczccFHNe06GrFs/V8ABgp2Zyp1Y3wPD72BwKT8pAOG2fUl9cRkOCjYsm2zkOo6HnR7C1pZrgGSLpY7plyqfjMDIlxfLb60y+Gb47orr0xtIGvLYp7yxci2HqgFVnfEeKIlnUTN+nPmVdfPlfXy+wlBNlU2+DRAlUkDhb8hhN5mLXzp1x3h++O6JzUZNGOpd0EE7tMASuRrOggnlQDx55/7s/uiCec9yBFSkHT3qVoWm+9IecruMDg0nQuP3Ou+Itn/9xdHXL6KWHiq4VAW3B8BwUXFOCduVUKI/s3hG7f3ap163U8D83UEwuCIVqAeVjZnoy5q05OLoPP1t8aWIArbYkoVKhhZGzEuOxfmZz9R0lJuHYxh1RnxD/j6P9G0OTPkF4hGO4c0+0aGsO0kp/wm665O2MFFN2aAsBY6niqoVt8enjPh+TfK3AuH8TI27MTz7ICbZWa433X9URX9v6bIyHBuHNsw6EYqWewjGhVc/4Ccw1BY/5g3fzJB1SL4DEgQ/AASAXziDrqtdmMI70yfrUh9NsSRzqDx/0oJzDwu1yxquMsPK8YZB6np/NV3a42rzAm/G5X8QRh/TFicctjuNOPD2+f/UPX/W5L3zh30EzN5Rpl4ErjpfILKdAxTM3eN6i8Lw6Cz0RBgTr71tIef6xLbUzqXEYeX4DznZ/aRTWeD0F+0ieAeAnfqeV5/fRWfWw+mltYRWkrVZHT3TXe6On3he19u7yDXXBtXVqBaW8HBarnGopyTI4l8xJ39sMb2PgG8eDUwGeiZ1TKVcK6u821Sh/0IFr4pKL3ug8SvWYC5a3KGY5B4QrGd//wRE5pd756eid1x/Xfe19ukrvsi69PVLMZTd8ZerbvW6Hh9yGqBD/9OcvjnOPPbBJm2gnWuhTTnoYYxoVxoe9VPwcsP9+8YFXnSaaGkXj1xaFg12tNtlGcSdJykwdeYuBPnK7wcOhu3/yVdVBC3PCsBhveKj4wOjQSZYd4dV5fUjXex6+O6YevCHvWLEFQteWmy0IY6PttVa+yFxtswSkrq0xunlb1CZxmGCdE8A9N1RF0yx5B+GR3D1jCyRHXpxyLLDfMhaia8HRg3TiMXEdPLbEp476rL+P5QfkZMu2d0WpmDnejNVvnbE4sPzKc3zaGJuJN54+EQdM/ZfxMSeShuwNOWFK/9TzcGC1XfZ5KlVluyNg11dtsypIh02734fN9s9wQgssIGXeQog6EXFVuhPVqYDMFWy2SSXkzVcS8/kNCw+1U0+tV9Al2PUJJsdeEJZTKz7ef/MkAczNgAGzdKavyGQlZSm6GqREXhgQHLD0UynzTASVOBsh5X08PDA4QSqYMa5qYopXYPAenTF1ygM/bq12RmetJ7oU233G053nOl4dadXE1kVOhztYWo65DiP1ayGKMXl7UsTybVaMSOWslzLbtJxnz+wBSCfEXp4v1H3xQ28w/3ODrzLiEdlaNEmYRE47aq6rYKoI7GhjPF7xrEM82dMQiKJvmrm1yS2V+GvCSKdS9JlPWV+GOkPS/r9HwiyfGTds2C9ahzb5LlLSlexMeNEnwgc8+RUVdjjw1R6bfvUTX1R4JzWrSH6+Z+1+q2LDyRMyeh59n8h6zbhM58aqjSfaJ2P77Tf4PCblEx3rnTHgjibyU0b+nDA4xOlJbW3H+tLeGTPSKnoMS55gw+cp+umY19cVC/q7YuGCHlXjGUAvmxycEN58JKPSM3onn2c6BSe8lIvXy44dzvMJnDmoFEnT+aos/WLzyiYvlc0Do3oCsLwn/G0nb9QFlscK1Fc0mtMKO1Ieu8yJD0+yBwCm4RHAnHPaGLst52DWAQ9o8k+5glM7spd64zCgEudpV0FRU1lw4GUOZJPnv4Atoxwof3Z28AFOxs8wBEEq71eYlvMcWio/IptMsMcFuGgGjH5ais4ftjOXChCCOWURhj8RzslavCRnDwjLwBWhmASGgSnVc2UeF+6GaLCdyt/g0dJaCMblxLjl7gcAtcLp6MDZdPmuFY/M+3tLwuXH532F5mqJssCtshUBKfGj6FVWxTRt8AtvGBpXBNFTRbYr0s5PdvRy5Z0TLAP8SR8/++u3xU9POzuuP+WsuOHUM+OmZ54b2z57MSfcKE5gqV8Gi/IZJz9NNRUfGIOu5sXwKeMIZldCTIC2OHD9cogaD4HBY0I1HrhefdBX4q9iFebWVfVsWQ5cMk/iia4ms4hAUld18YsOWQ2SR34mgOr4IcLxbY9o8qTB+QKi2NlTi1f/xaHxyncujI551VYg26pJmVEmV/KMAd94bpXz8WRqzxWof30Th+OVKGOXfPngWrxMTDRyfOZcSa1GYiUzeQWKZ59+RFz91TfEV//tlfHlj70yvviR3xXNwSZMK7d3sQHJl7pXHfZaLjx2+tgT9qGxkkhxYNdDuZLBjpAVQhLU5yekACkrQ075Yctyo5c5OtAqaKm2aaqyrJ60jD2pqHmyZzZjZSvFPIliqxng1ziY3Mal1Pqjn+jCBziI8K465oarpVP3ITAfmkTTSr0S0x+wlNMZZtkXbAmEPrJXYarg4yIlv1raaIVPDXGtTVp8Ypgjkjp4EFq9FG9KK6og4zHoDKxgYEhZRZb0ZkISUyfWPFnYKfJLEP5tb9XhXBgnXvw1ODkew1rG82sS/ha72ut2NNy54vtWvdp29WqSsrLpVspL2TFSlFg5HM6FtETHKSmt6uDFg8NBqkcPZTK48I+TFO82OOCVYoBK8+7FbEinGXHTlVfGz894RsQNN6qngnQzownC99MeuuSSuPHpZ8b07r0WrlptkHK+lfySijYD7bqsZ0Bz0qU8wPGLAHlFQZ3TsXfH1njsBx+LnZdeGDs+9VLh4A6dFJbW5VDRnBupI/q5FyY6TkaTHR2yykp55WQ6pANolzH33UUbl7TkiZUpZS4a6/dfHP9w8eGx7jitetjgu10pm3ngSatY+kI/H3TkrpUcC1osDsCPDajO9gYfjLHHTP2ZNEpS6SXAH0H8EBYsmBd//tpTnJ8bsjVhc4xxaDnGfpgRm8BWrGvVGyZ1wdjAe+oycbX1zoslr7wmlr3qx0qvjaWKe1Y+1+1NlvgQnopfEmelC88PFTzuHvv0KtY3q5PCh5GRqq5ajdp+cdIF42x/AjDUIQNzFvtQneTwnUXbvXBhf+AWw8AbF3Li3JFZddUKx/IDkh9NudxPuGVV2URfGqn2R9o6We8kyDypy4HrfQOqlkcvG1Q6gq9kk3EhrwgqkkyzelAbf2ZeHXiRuxbZMc6kkF2iRJaEvEuJu1R8Y9xvEFTkvSpst1o66jI8nrvpkHxcITBCnAFuFOVppUOqmF8hkMIw6GriIqzquIOiYUBX6kdKTIWmYmbLqskU+RSqSYsebv7+NTH+rvfkVspzDIeKPEzMnJyaufHzF7yIF8LQ23XowoeTolM9F2LjdiqeMSp4bBo6POTgE3xAKJmGrrtIW6StGt/2mB4aisHv/p0olNWlwlyHMzfv4PESTeElb+cn/SgjutKXVznK+yE/OSPz15GrXI2Pf+lROLmoqGR0BF66/wd/fZRXPa092k4Jjq0W8BxKIrejy2xlGSfOb0RP9FtroifavkXOBYPxUxk+85Z/MUnzn1mHSmgCNiYe3/qm/EmcKjy2aUc88thu60iKcF3apVJ0rQxl07fOUx80eAwYH6W+rNJd8KxuFv+fz8emO38cgzd9NIYUB2/5eBz0wg9E36lviXmnvtWx/+lKT/vrGGvpt9MiwAJmIINt0iatzhMdlc/Gqh0eoC0+4ImCJrvHUUB2JO6T5byFLkJi2HhtHxCmHQhFYC1PuegWOqjJOGRrsOk62t0LMuBQHwliR6aSrUF0KlpAwk7annp7pYfFcFNk4r9f6XgZJTTmrzS5ijwY2WvagzKxGFr+tFrRwPCEMZOSvnRiSYnCOfRsyAA512E5jiLZZvAiJL+E3cvAvBLx8xg4Ie9Xef8IdAs+nAwDxNU7n/PIyQpvOXnFl/Da+WA4ilxJUE4OeraDS4jdz/W0Gw4FV8qTfBrMT/zkvV6xseVkAk2OjUVt4UBEf09Er7YBfRKwbyral3TE3W9+teglDk9c4fAEklyVgfkMgSo7IsFCm0RwyEMdkxwlDo+MRl/beEyPDcZMXc63qzfGN22KmS0/dXtFo4qEuSkOA1F51sWTWrg5uIUHJjp6TEeneuXtEBRxFhwmc+eQ6B+8M06jzqCxP+iwZXHhl58aa54m59IyC8/vik1yriP6HGp7JQN+5Nc4Vyu7dm3lfAVHJ+gfhygYntEx4xW9KoWJZmDlNR37rV1UyhF/9jcfjlf+6SXxmjd/UZOozzgJxo38jAFODZq0Ibsi9pEXA2LywN4K223h/BH5a0+JsWv/PoZvviRGFIdv/JLy74jO5cdFbcnRikdFbdFR0b3/mdE48i/S6bDCwb6VSvKCG9I58ZM36pOuckpdq39KzCXxRt52jp0YQYGhJsu+MFPPNsdkJBv2bRhSZGQMUk4akge1MbCK3Mhx2SFhcp4bSabMF81X32AiX3CRmjV0CUpsGBwVuseFJ1aLAZPxR/JEwDiZxOjTZXW1P1O5wS01MwE6DSSwqueNg6yM6IshcqbDdoo3sHHAzOPbDIlRTtfSyLVt4a1vvAo179AgSGWwfENWAvuKBIPKC4eX7altBQ2WlG9fpjYPrGo9sExuyq53raM9uss5gYnf+dG3okvbifs7xsTHRPQsWhiN97w33rf/ufGFk18Tyz7+1Vj3d+NxwD9MxoH/OBmr/2Rr1KZvEL84jcThq2ehlfyKDHX8FX4wqmo5ajjJzN/kxHjMTGob09YZnQMDMaXVFhN46IYraDWuitcqVoE8FwD04715meiusXNh9Ug+VxfWlerYCkkA8+9U48WA+/mdoq6xRiMufP2N8dG3bNHc7Io3/P3R8ap3LIu2bq1r6aMx5CX8vj2s6N8bQ2ZNfK9KRRMnBAmvKoiqs1NUu9/nUslioJKvgtvEiBL6VuGu+4dUpi7bql62ZmjgcKRr5xXdbluYnYxET3LTQIf61AdWyi8nWB/Ayw73/ugLse2S345tX31JbPvaSx0Hf/73UV+wWvJyk6GMi7pIOIhl5F/00zZoK3ZLwXNFkb/ijH1e4nZFd9Y/kxu4YlMeP10kc9VDXcJVB9fwz7xhxdRs99whYguU1ew07YQ2Mm4hr+DebKsJEHUPauFRZfSlPy7Q/MKojCFfY/i4kNiqoH6+qnt7VepKQIH8nEi1coAmxuS8iPAwH08m05EtPQKiWKaHnYwqafbtXtrE5OQUXxLl3CcdzIxgJkQbGK4QGDFeG2fnKGwI5Tp95nZBqyNO/SSKD/7gyQrVoDmfKifvdgbLVzuuchg8OPSP0oAUbVZiP7n3aqlsKq593uKYGBqN3a9/XbzrCzfH9p3Dcde9G+N3//brMTr/XzXYcpDypNwdnNz7bfGcE56YhqVh0YQyfTj3ii11Y4Uz8DgFO4MccOtaPEzu3RWxYFW0SCf1hYty8krX4zfw6AMXgOSXSCCtVkDWnVXBypAzG8nbzt2+so0pToynudnmePXB3aMy/k4li7dXwtfe0RJXfePu+Nvf/nVsuzvinl9ujL964Q1xx0874rCjlsV7vnZMrDqSVQ+yZ1/zJ7y5HWaVmtsaMSIeqi0W/KETyW495Bg5OC15NCN8TLSVy+fFqhXzhXfWSFetGIg1KxfEulVaic45TOCcDJNF99Y1OMWD9U29yjieauVse5DM8peJxqhYybVFz9GnxvI/uTtW/sldJZJXfFOW+5/+2djvsJNj+ZvujIlx6U190QPjAN6c5AwKUqVcpFX9rE1kW6bYL2k6RzeXNqRHHsqeelUZ2SQcf8gnb2/fnRdXnCYtyUciE20+NQYE60ihiZO8/S19sh8zM7UvXOZdGBWZa7my5WaGAZ4QCuUSZCcAa2yhnHUKlGHSAwRxrT48mSgDL6Je7WAwpQPtKJwltoYQiRhLNakPTsdKrKmCp4q5dT4Wo5rAfhcs75uVQ2Lv+JSFq/Kq2aqNl64wcMJ+ESFtJI4YTfKEAnJJCmRlSNy90T91wEqWtrbEkSfySj3gEhRZBbinsdXeuqurHrc+ZV585js/t4Ph4ShuB7fKGre3HqBJrhUJdRJuauRh5aUnGy38mqBpJJ8qM+YMnvjxFV515h2jVL5yIp1dXdLDdPSvXBdR43ehWqK2dIVk1xZsZETL/Y/E9K++HjGu7ZcmK/SJlcPx9sq40YGi+MgJnney0BXG4Z8Napu2U0J4bpGzyvSzSJKL7dWOzbvibS//WVz+0V0xMZKOiDgyOBr/9vbr4nPv2mOcf/7eE+IZv1/3atV4NPaebJIPRyeitgOBJm/iG0ckIMFwZUcfGJSHmf/MO1ABzx3x6ff/n/j3D74suuQIq/Dx9782PvG+34mPv/clsiEe6MuOfk+w8Fv/rLSgKzxMwNQHdUkTHXl1QF/0qCgRFDTust2ug84GIxW/MUB16+aHot3OV2XAmeji3/aJ3Tb1UOo9t9CPijaNlCvh4TfnE418VjJ4lUaN9YY86lz1rjzGXM/hBBz0wVZEl5JwccxhEny4nlDhVxs6kkDpPNO5wIe9GTSyg7sz//z0+zTfL3higMvZIIvl1vE4S/sK3IMAcXAnA4Xnio5CTt6GJlq9hS1QXoVZsQDjbZIGj/5sk1kVNdg6KM8KAeeEnfBcg7dVmtRcLWe0Ovvl9ntNk2Xu1My4CeOAqDNMoVXxxnmP9exBtGpUQAaaZdiZ0X/CW4kMmOXkH2PhEsUKKldhd57aF6v6u8Wfyor8XOrkxGTMr0+Zf14Yzi3qmdZ5kiUdEGnyAP50OCzxmw6gGImdDbTFWU44cYDy1X9v7/po23WHnLGc82QjZsaGo33BAl1FR2NyaEeMPnBLjHznn2L80jdHy54HxDkDDc+FB6HxCoY7U0qRl9vVGFDKnfpqbeVb+/DHgTn9NclK5HmdB+5+MHY+IL68AlK9nArP08D20y84KF71toVeUXzxYzfFdz4+aNrAcrHgPCW/8AsdVjK50stvwqdNwCOrS86aQKoRkD48HKjFOskgCSn/X8LmTY8KT5dlJfiKz+QgFW7Lq2i9W/fwlU4P/dGNL0dLBMkqmVFi8PyR9LjiFEbJeH9TgOqW234geMlR7D5DxXjq36srr8axCeyBOunHDDBWcsbCge3mdwrpykfmcwxTf7MB/RnQukPeqtWOIpv0j9xZlw+BGloCK5asCBgmQ+IzLTIqszrxL4rYMVGTwECyg5mwDvFITwz7alBIbLQyqlzFWKpE6P+cwsaEkshbMWS4/a0Vi1YA/GQMrfnJ4TDP4mDEghWMl9+qy6d5mbAMjlY4cnbjk2Nql1G3Cl6TH/RTrUqrK4wM15NLf5M8jKarEF+L8IoBWDsi/Sn1wJXgqwpPpwInxlFgKiy9fV4l6CfnJue3omdDOkFPsJl40WsOjfHRvZzIx9hYI55+0tERD/+DeNWWBOOS3tp7jpWhcZUvvELBqxhoE1FiOiAMzZNBMOjThq9y9kx8XUe/JBr33hI9T3lGTDfGYmZiOKaG9whWulHX6dGhmBgejMbg3tjztb+P6SsVMXZ0rP4VDShAyisbldAFz8tYF+KN33WfYSKqnGcxOCyMRvmyiktnmmXlondBT/zdZ06P572uL7Y8tive/MIfxrVf2is+pX9g5KzRA7/oiux2snIqrHh8J8t8iL6Nm7y2tYaFXyxrTvCAKVVEtnsf3BZ33bdVPGYz4c57HlXcEv+hFal/skdwDtZ50oIH4ycyaWVLHhbaRBvezIsJqd5/jNFITLd3y+RXJ87/JjTu/E7ShwXwID9nWtiBZYMf7JNs8ueC0mqGuUY8Umd7yazHTMwIPXzBrxITUjAMFervDtQZIGUEX5Yy6l+WIRB0rrw+vDUq9AoXtChRWuEs+LOd6kwpMj5go4aL35MFOJ8NfmxGqETU3s+KE4j+53pUPwLdJERKWf9KGloBYNh+NgRlu1UMylv7rEYw/jkbflFQxjmuST05PZ7fq+LOh1Y3GLev1mWl4UmkqKlmJ8NKiL6QzQHJ1Y15hiWMSzR9h412S0lbGlGueFjWM/gaDAMIh2jkhJ2K3z79d+Wt88uGMP2Rr7033vDGBfFPf3RcvPeNJ0Z3z9ejPv5f3g6yypmcaMRY+/mSISdtc2uhLaHRY+TogwEuExx+vMUSHAZBHp3jL+F32doDYqi1L2buvCJmDjhD2ypNajnllvFhrQymo2PRgF/E1T41GjWtAEcfuDvqj+oqi+7gW/h5FsdnJT5PEQ2VeV5HZMRDbm8YH3HlLVZujaT/IoMdb7OMQ4848ZkHxfu+dUwsWdeIL3/85vjbl9wcex4V33Y0ZewE73MhLIB/tli2CdkCOjBP4kUOL+9kiQ/V+0znSQMM8/DgZLzurV+LP/zLSzQ+pUnhTX/9uXjT310a37z60awodsmE4MzIZ0nKe5VB9KBQVeoBp54xEO9epSiip5mJXVHrXyAAtvf/fejZ8UtQuD868ATVPKpWNzxB77uzGrN0DnP48sVHPIgvxsVrBbPKCBXdVCqy42H8SAuscRXnWSIBu54N6EUwyoEzD5xNRONHH4MoZB6YiiQTzVtStctZlPoKk1J/9YZ+wucfG3tiSEolmDFH/vFkWTTiasVDDw1gtifJ9G0ZELih5dW4HEiHB7sj2rQaABGGyOqGpzZxMjmwqpOhytTtWPhjBYPDoW5qRluJqTEtcLX/0iBR74kLfQnncwdFlnS+/a46DXelQ6Uafaro48GoosoAlTYmfTUwfK5dvS7mTy33ysnfxtYA/+DGK+NzN7wn/u3ad8bzN9zur3bYkUqOgfUvjonJvOVNRC47lubgM6FUtmGJKHVMQsHQ7iW/qs2DUvrjAOZf8J6Y2Ls72h+8NrqPf6l01RpTY0Paag1GDG0XLsEvXh7Ti5ZG1/4HxNiSpxlHrvQq2di+yDiRX0bKGwDQRUXbfMgRwUA1JtXLtZ0vsauvU6ubZ8bL/2ZxbHpsZ7zx/Kvjms/viilWNxpDr4ZwTO6ni4/K+cIwXgCWTkUFkcHRQl+2AV/YD7yIp6ZJeihyPBxQTgmMVX4/aE6oZJkDR5/UNXnRRf1le+fIeLievuIHPgAS/5C2HtV1eqoRK8/nJ7nn8PMbwqg8YY9s1kHgoMr3KZkJkVMKH6KJwzCP5lllHBOr7zl1yRsOSuX8VxA+l/PcEN69KBDvvlmimI6IFSVzlTy9inzCYjj3AV7j5XbRdStwtNELeEWDgndWB6DIDgYkI0j1FcyU5qNU/aQhuSlBSKdSGdm9uXVSQFfmQ9zlvOAjifmTNgjSiBCKI5MNzbGWqKmeJ4cTPrdG/HlrpT+Mc0IDi7Phx/VwSN5iadXDAbjM3zCGV90EcDJqK0B0GBg7IuH3k5mIBT+qT0Vj6MiCwSUbVphDgXU76HKicdv+3X/wEVkRjiR5RJHQO3q/BVFv7JExigNNsnmLDopG/Q8MwyonJ30ahnljshdHk86tXC2Uz3raFTURCawUKhwdUnz9BR+Ooal6jFx3cXS2z0TXIWdE11PPj66jXhh9x74g+o48P3qPfm5Mn/hn0osmsfpxjuaVk3lIuojI+Q5OkhWFn89xG04Jk8s7gTgOHGc+p8PVOOL4sw+Ji753Sqw4sBEXX/SL+JsX3RiDm3AwOCQcDjQzz2onHRV3ApFfapOesS3sIWmnrbheZcbP7dILnPBfPkqYNXbyyLhPeFxRAK7zGFi/yM8k52KQ9mB61CtvmqXeUwufrXGivPGDL4q2LbfE0M2XKH45Bm/6Uuz9+RcUL449N3wm9lz/qdh93cdil+KD7z3SK0vPYuaKr/VSQLn54kBa8tVnFrFF8aRIhevIk+Ag7ZCwG/JupElwcJ91uQtxdenP+CKT+hYd5XwoQARoKWElvk+9VYhNYrPJB5TQDQFS1pvxQiNDvkXCdAvkviExlYDReDCbe+JUlAmBOf9LHUQgk6QqZnMyw2QWRrRKafDKCRVrmvR8O5x9Ps8fTExpW6UtDNsrRicdDYfY1DXsWHwXhG1OC44oZcD5JFkRkQQcbuLkOJxEE76C6uqaB5dsbzBm8pIE72mF0L9IIJ4IXmlxaXKAv4n46Bu/EkcsOSHGJkatm4a84PkD93rFxhVw4X6v0yrjA+abiUaonEaFF6fCwCdd8aLJ7pUNOrRDIuYkYMVQheqpZ86FBs5/Z7Q8+z3RWPTUGH7gVzHyi0sV/yNG7rw2RgZ3x/Di47S6zOE0fXhBPcLNGUrepeKKKf10aOXRUVNdGrCfpaGNrZjkF1X3zTgTR53wlPi9dy6OzZu2xxvOuzJ++MWd4SFDX/wZHGCDZ32JyJwP5YkWxii6bLOg3cpDj+WOEucprMAIWJdDSTJ4wEtQHnubWwUs9KpQ7LFy7HlRES1tbXBy0LQNV7r3eKiPyrlSm42TYxOx7Vv/GFu/9ZbY8q2/jK3f/qvYdvnfxNbL/ja2X/EPsf2774gdV707dl757qhN6mJU+oEH5y8CkDa/yQf0IZU24EAb71R2XnVVBJaxM6/wX7VRT5kO6RgIwGRmX3UwL42HDrKBnK+lD6nLjGLWUc56+FcsyAxGKp0S9qHhlRoVWljIjBtPvruqJC4BeyMACz0hrh4MM24YqaiqIo1OwXVZ72zBymqGgJMY0wQdmWlEg5WKnIT7Cxb0dJpwfSPGFccmxzWBWM2wZcrzm0nOfnxwzIpHjAqnr6hKPRg4MvOUg1NdFeALw0pFZxkGc48NCEbHNo1DdFSWk6WKHG7/wQVvjk+/7rL4s+e8K9747FdH76rXx5IjvhQLj/pJTHaeJzjOodJBVA7n3gcfsR7w+FA0jxhOOdzOwc3I+EH3oUd3N+lW+Byok6wdnd3Redi50XH6n0erHFDLue+JqZO1uln9dJ+9gKM6TwH1xmENZDEOnA/P5DCp4AXMOALuLGnBZt3w8871hSthRqHQVkCCz/zzz+OvXnBjDG9WWbqClgOD6LSCz5TP7t5eXfVZ4TI+cn7C7yD6efVlxQdfbA84RG+Nznn9s7gLahcr9FUQvaqZ0Gx2Zha4rYfVrXQs2oyFiKsZO4aN5McXAhyRYSJuH1+Xq5Q5Ed+RX+YkZh1k5sKggn3KindukqNNI1cF9NIOUm/Mr0wdqjqBF6vJsu1ytpz8Z7QgrqcavMJvm6Md2aRbIFwAj0CMo9Q5pdbZxKeY3xRQpKrQy1ClswG6yY9LtkHmW22mQxp4YkitlyA4m061BUDxeVtMKcwrY16KQBUfTmggAUHJp8EXZ6AszLCaGtcE4rkeHpnn/GdseqysanAomjxaAk9NaiLLwVA/rhWRHQ5OhtFXS64ClGOLY3URRa34Gp49QaBiV+KVSgqk4h+j93M/Gbq7O+O/bntUOFHCbESZ0B2XI1y7bEMcuOKMqC04L6ZaFonHEU/wuQ6HPO92vuTa+yS+aPkgOa9E1dYB/WIc1RXXqwDBDo5KVvScojR5IFR0TItU+rOOrJMc27nte3fujJal+3uV48nEVkr6wCCZ/NQlP6pTyo/683WWo174KrlrVlecxWjCtLfHL3766/jppSP+zp3r7ChoLzCOyot3Uj9wKLlOfNErTa+mdsYnV1tlUihlhUWeiYcuuGXe278gJrrKmYj6NFMmRlV0OW2wCsjh4LpsQDf1JQvNi6tsAsqwAlVdjgU2QciJgyyXPPrU8LcxZGtVbCVCdm5dKVdtVcz2iLpWLhftOJcZkGNuhjMVhNNcrcBD8ggIoM6jJ2BcQbnUAQ4g/0otnj6Ug5IaU8cAiJ3EDx7qHQEpc1z1TksAKp1jhmxRGWdWLuSmpX6swI2fD+UwVeT0HUv0wMNKTxJmsRNEgT03S0KI2SBVpoF9PojAQit8IqDL8sRVSOiCVvWcEWg65gREQHpoRHAorIBYSbFaAW7C26rcWo2XPAeSYISezwv0N+lVj/oqD6k0Khmwr1ZEFVWXk1rcuC6VxeTzuQLtDCD1LrfEG972+RjixU3SnifvnJRQOZXHR9ppI+WW4/s+8cWYnr8f4oqmtGVLTJpp73m2lI6AMnyyMuiJl174Nd9h8kGwwlweqvib6JNHvRPj4/H+/3pA+Ds0NtDOqzzOD4fAQtZnYIillHOe6gxo/RFHxtpzXikn1BGdnZ0Z6yWS52eFnHbNtld52pRn9fTUM58TC054TrSLLptrryilA2L1k9FeUBe9mB/lgV9zyjEx2TEsWaQc85hWxb9DqRfobKDOcC5IF5PRc9iAgLTSsuxExlxFJoUMx9cC6rAPuqbhRFdfX7x20x/GdGvdqxTo8PSzrNlpM5ZynqloxU1ZEfQtupi+7CenRqNvf8sF3qQBvBKVGbdKJ1RWaTqBjGB2sMy0Uyh5URMKF9WbhhKoVBv4Sr3bmyCJ1w4PhZR6ehHhwW9JUCQwR00eGQ2b9ZgbVooclaPiXMi4VWxo1/JkockG4aynn7j5mc88dSmvknjbO76tjj0mnLc5URCDRl4GpD8rhDpS6oWjci4s6xjEVCpXRO6OsLenjW+LI3BeJdMYNCH4NrdwYLTNAYDDlEcCSkRzrAomM3R4HQS9ANdoo0NLbDiyakchmsRzFewAb1UKPQW2U8ceuiTOOWE/XfnLNlB/1eTGGXjP3kzFFw5HffcMjsR3fv5Q1OevEn/JC6bph95EyUYOz2pI3knlfKQDxo0zKUy3MTwUhy7rjA0L80VhHlQFaIHRZ0/FKVEHLlaQ4L1/6+4Y7V8TbZ2a/HJqbEXZvrid2WBceZDLLU9ooxsYIQ8c4zyya3s8dMMP/EAi+OnlFYn4hY55UZk/7ANuyHfI+aw48sToXbQsJkRATdYdCHB8k7pgzJWJ1PYjAFZaOEnquMjtfvShGNux00JygZIJio47m+VVKxeAXDUzsfHRnfoUHjV3yGl0L1wiMMrgAgUfOWZcDH3gr+hzTOFSYro+CzMP0zEy2ojayGPy4sPZDnK6C85ZVbIlV41p5eobmWsxVlvimwDsXQUKcsEmzewLDdoEr/ysfZU2+KSb+1CvfkBDAxTgJWOlIGPpQzdd1Jv93E2p/9QkuIpW6lPjoTrOVJCLOkZ7mu26OjOy4JCkWeYgHhz6qx5naTdi4Vd61FO0wj12VRx25PHx5a/95znfU1DrPgGNNcMzzzh189lnnbSUI9+/vfByebvunKgEJrSQYrj4cwwRlvjncJhMrhqQUc5EM8yHhQCwuvArGVmNAJ95P6GrCm6rY815sCZMwOFUSjt9rECzgsCCESE/zOVtlK6cEppJjPyeXEbEB/hcsFJyFFRWGzhcSeoq6KZTyL50yDY7Cl8Rqc/Uh9JKcxXBQXXCUmcU1PkAvzge1yMEvCePduRMfOXz4T3UJV7Biz60MmHIcSDVo+q5EtKemQNiscgdIg1/prSrBwyYFcZNKY8XtIsW7hFcfBkXPfF9Ol4rwpaLRwMwHlYifF8OBHZcOFURFvfijQN2jQ1/8Ch43hZQnfOwtLZjMXUIK6cshg2P/Pu2uv5wVoyHD1sBtRHTBS1AXs4U42fs6cin8r67JnyWU3X+nSV1YSXsicuqj9STSzYBflbc9AVGsHYYwsFqOf2R8gYjpZ+i+yU981/hBxbcUK/w0Zn6rJ3jBJQagGblxRt5g5NXYKInbtWbD/rSoPpyGOsbDGrnw05ccE6NTP/qAEhBoozKpleKWBZl2k2DMlXwym4CeU0y4ayX5ClxAQ8iVQg+0eTY5bpVMGo+5gg5neNwOifGly75qpzO1U9wOjluJYjQJJPCD1KBnEnkSUhRZWyEvFLsxdpKNg2eCiObf3n7TgzxbmSEsAZgdhIRZTgTHlC/CoEoYZg03pKpH57Uj1RPTPj8x6/QRLOmLwot4GTCihaOSUrIrUpOiFxSkxeI+LaRk1HqPKFKk1VHeK/kJeaVgUFB8QUfND0QllSAwGR/cONMkFpKdJ3pElAm/a1UihQ0gVQUagVhMwyThUFFH8mO9a2Yz6homNWeK658ELFa1YDHh7aCwwmgU16WL22V1Qz00uHgjOxYIFLyrDjgmTwP42n+mCauzV/ctQ5ydWXfBHO6SHDb3c+D0bnq46w+PA5K9c8DgfCX/AOuSsQTT/5FUqXQqLas/OGjUT8R/aIi5MUBgt+6A73awOOidJjbIxFR0PRyyliZx30CMNPR38drcIUPQsLfVRMfaoIWY+Erv/4oF3GkJ23JdG2gnocxCV4FW77UOXIkT0nX9mMbccmf5sH1jC61yXcG1XBQRE7tBZvLSZl6cmorykg7BF9CJu2iKz5KvS+oip77kt22IbuFb5fVz7fTszc9smOFoASeiYMG8zbDk785MDVUwn7rV7/5wP03zOMs4Kpr7hI+tjlJAEYY6UodEC58Q02RwS6CCi2phSdVO0yTt0CsZNxPn4X/pENEgSgfgAweBPVzi1FmY3YBV+LJx9qhoXoONmUM3g7Sbut2r2Z/jConeOKn1qn75JV4/sKBOOqABXHssWtj187BWLmsT2M/EYdsWByT4yOx/5r5sXU330OCLjQYOAYf2iDMVQ1D5YM3eQBuDTcdJMC0Cdh9JH+u1FrimKeuiwXdHbGgfSwW93XE+lULo79jKlYv64+FC3pj6fzOmN/VGuuXz4/u7npMjOyNCV0V0Il9CMauDMbDBICWJRctzk5YqbKqSUcuR6A6vsoCrzXxyIV47ZrFsbCnFiv6wDkV6+d3xHSjEUet640lvfVYJr4W9osPjk7GJ2JY9NEbE5eJie6Ltk3TmtUgQoN6X3lpk8y+6qpYtdkmVNqw37LoHG/EkRsGpIc2y79ueW8MdIq/RV2xYmF3LKfQGIyhcckv+lBOh0VIPtC526jEpyhJSGjBS8TJ+3XGotUL44gDl+gK3og1C+qx34p6HHnE/nHAqnosXjovDlw3Pw5etzBuv3d7vOiM/WLFyt6YrC2I4T1DcfDBi2LP3ok448RVsX71/Fi8fFE8db+euPOebVIxnklEIIghIyU8Si8ITg3cJK8qlABvGVQp+8j+JXWvWf4N4hrhATfz3/ouSMqFsgo5OtW8JFWNHVWFCHsiBV/ioC1pJUFwmILGfuWy1li1oi+WrFgTv7719s/fd99997vTnGB0VZBXtovKwVFGMf164veVAkGosNctA6xsspNwFJI/FYwILGRl6ALw6w903TUE+IyZO1sTKrNiKEiqFhm7V0FeYnK9ZpLAB9EsKyQdUpxcey2VlR5cnDIBLS64VY9SpeCklXUGNNlUJIErHk5i40OPxVMPWRErNQmPPnJ11HVFPPrEw6Kvu8ty0TGvXOLYEw+ZqSuyV3QxMMHTBecLefdnsGnPEXbYPdTQxNLVd/68qNXqsWnbrpju7I46K8WRwWg0RqKnqy0e3rwtltSn/bM/yJ7bPRmQZSy0RQMNwBPOhcnt7ZwdjurkJLxNUn/yXN25TrC8X9gyrnxrzJfMXNX3W7Ygto8xFBoLVqNS+/D4VGwdB0/qcAoDQCAFHoTEEYGz+W1qOBEdVlPIz3ZPzWrKTuTTebXF0OBobJEzGRxpyHbaYtfwRDyydTT27h3xCq0x0x5bd45Ga2ev5Wvaj/onJmikrVIkhQ2GO2cUcAn/41u3xqbNg/HgppHYvEN6lqPYNdkZmzdvj40q333/jrj/nsfihts22VFefu1dce9De6JvardXXbu374hDV82LXTuGY2SyFqPi+Y57d8r+8lEJB9GBKwdIV6ljpYEqpF7MeOWoUgjXVqsfi6y22b7AkIqWUy4xAAFTOZmcG7w4TUNhfVdt2BDnrkpkQipLYVw0aAMH9egxyWI3UEyavqhoi91Tr+ckf1wQyGw48+knPnTB+c9aw+tD/+yvvybC3fLCkGSAkpjPMWzJeaU0k5TV7kE145TTmEiRmqssk4xBdrXy3F71oKvM6gq8npR0ZxGmPLBOVSSA02+Cow6aRIxafNG3jV+x1Ipj/2MPicHBzbHtviH1kux8faAs+/JgWYqCFsFECm5PGpXRn7LkmaCsRKBDg1dqBjOAz6YknvhEZvqJH/NXoup8biNYvt/EQPmqgiMUH+019EKel17xjWxwSxZ0zQG8abJi4gxHKyS1+cliZNBfh2TmPUR5K1y4VM/XD1jd8PUDVjI1tk0i7K0U7eKR/jDHr7/QxhizZcQ5WzS1wyt8I7qPF2xgGGH5Dh1BQExAH8rCka2clZxWL6rDKRmoBLZ1lHOrpigYr8TEC2VR97bb+NwOHDBgr8rKCw3bOR8OK1Rf3ciYOIkolIsXXo969MG1qtoCtUjv+F6f6wAOf/QtvGWUc2tMWG4B8G96BNrgV8y5v1qMg34Yj/lzn4LPnWmiHoLKG6bqRzbh6ZcykCVVPfjJQtN9Ut/UcZbkDEcP5gsG0Wvymv1xwx56lV0p2MSdeJS6SJ+Cx8ihxQIg75SaL+B9w4C2iGOPbI/jjlwVhx55XHz1P7555ne+851roDA3YFrNIM/mlR4GjgKJDGzFm5n0sM+GrINBhFFLzhjX5y07BZLSyYosFTBNkRoPOIzjucHlb5kXYcFswGS32ae0owjqEq0yonv/L++VwxmkQlUoHaNmCZ+0KwN3P6ICdSjblYBRpz8maN5q5wqgKSE4q8iOg7Ixqk6f1MnpJTsgoZxrDHVl3FSTcHYgdmSqUUPe0UN3SRx+85YsEJRxFmqni/Tlg2aV/eCgHZJoAFjq8vxmyqsFVhLVXSzwWq9CzPMok9rycfCP3F4paTVDHtvDcUCO+QUfXskIh880VM8bBbyKAZgaJVw5gfW7k5FVeWSSCo0LFfsZ9SIrzhxnyBkQQaMJmmwzlcx7HHDsroO/omX6GYy05MEtD4Hj9qpW/9A1P4CagvIkVXAhYYsZCxZ9CV1HPU47annsv7Y3Dli/OFavXhyHH74h1qzWlm+gKw55yoaYntCKsCBMHjUO6mw5XCxIFeCiZB2wjdkw2wA2y0fqzwyVzClN0swU3bkhgzupUMr0a1f0TRNQiG7FH5EOTovOVBJMjrHtkbx0m+d1AhQMOxd3ldKwP74+o9HhLLdQ3TfsI6oAp0EME/yWjZdXQGCE+rcxFGOrsDHuQp9E53zaHvRBagWJG/nGhNAHg+oriTEVbFRmRyWccWAmKpFQbW+aPFDpg9xscFK14d15AZdP/qnnIFu46QYrBPei4LI7Zx55kR/tFWCMPfkEMvs0n8J0OeWnzWPl7RXyYUxoFfHBAXJ9apIhOysC04G0EhxKOlnghYs2Yybq0/hwNBzp5ooAI0hcckJaJeG8cQTwB2HGk60pcFyhfAZmh6MJLBw4D15t4Qksmgy1b10Lt7dZypuWeMYB8gsfgjR/lbPJyQ9d6uiPpcA1ZRxK1nNhTuloyf4+5xEwF2hWTimtqFfjIB5wltQztl79qIBchHwGikZ0Ix3ayZQq6Ik/X2hKH9rcqA7Ni6s+QCdq2RfUCOB+NKhFehsamYhli/vkaORwNnTFhhUdcdC6ebF2TVfs3vRwtPp4AHwKZb4ZfRXU2Cx7WzTb6n4Vcx5oYOGLOpWVzPYuqUmY8RLIzIXBQpQ6y04DZ4H9IA8wtKNbYKgAkKgASWVRQa7Ossk2axzpfHyhBNyyodPEQ9pW59byE4NJVwEivC+GOxZcfSywIjoAMQRgDkbmhqoI0QSmJqOzBMib84zOkmMJp7wdSVa4zUu8gg/nw6cfQjTCVEJxYcpTrvpV+ZzsvuVKu40vYTJkGQxekSGr2wrOKqc2T2pK4gVQ8rQZxv2UU4O/wMgg4BwFwesnfL6j1KjVbocjvlATKwrERD5fNcqAOaBqcEKPD9XDL6HpxIXIA69tqldN4Pf2iRflC7fgcHV52x3aOByWLOLJVDlT4YfvwZMq4FwCJwsnvjWuvFdIciQ4DTsRTWwvr5Mdr1LQSDor9bFhYuDiQe3c3jYosujPLxIDUvyKGwSybvIikIZMf5XsNApWgyFH6gNQjFsrJDGeVeIL7+WeidYfLrKhKAyDq+jajkept9wMSjPQDx7dOSbHR+Ome3bFj3++Ob77w9viqus2xje+d1d879oH4q77R2M7i+p6j2FNZm4kcQpO5NKf8FY8VyHHF0lJPJtKf3gtwf0VKnzNWUBQZVUgdUx86NMOQWqoFhbQr2jCoFE64Eg8Qk4J5hV48AmNnQ04nJfeFbN/jpYfv/gNYY40Cq3aCDLIijY8MeiUCKgJJ/UKpURxVWUw1FShylkwml2oIjNPaWEWRrk7gmFXWyDX52hRzBr+iyFkPlPwYDN2Lix1SGlk8CqFQjOJJi8K7qr2woqbmxDgLLFqdN4BjSRuO2NhssOx0pmEyCMYrmgcSImQ72IVhnEA1QohBw9nVHhW78SpHIYCSSWWotBjm4EacKqepMXZICNtfL8t71CJrg0FfHLA3OFjMgkhk5/FoF/iJbzYic98eDRB5eqb4DgTJidlHDgHzujDzkM8+DkZeBOj1XYGJ+gH+lTLB4fJPCeEFKyOqm2HgxIO69sxOAUwwTeqEJQr6ArPOBmv9uhb6KBHYM0MUfkc0Sqgs5QhV0g5boR8uI9+8EpKbUml4AR3wfIzwdhi8g6ldHitMTg4mo8KQNj9FcwL6ZxYginPKRNm7cqmq6CyeMxqpZXNu3fOGQfASglekSHZtcIU+aDB0nmOZFDJ/9RSLLlUJDnlS2oK4GVUMkADv+Be9GWeqR7b41wy7ZnL6xMDKm0GHxg58quMEGHyEKDARIBEhUd1ZiqJWRZ9ODW8PtXHeZLSknklcE0oHUVVqQaeek8KkGUfBM7JDZRLVVPCiA8/wKWs+df4s6Vg9PyQFgoRenpmR+oqBArI5UlZMZcfWQIu+5VWnxXAplvUD15JLS4TwzU4BroBmAbv9/JIBg+IGZJ7kqV4CyReU0auSMILT6aL6qHnSsuf5z9MVB4RSCeBc6AsNAy2Br7d2xXzgNNTg2+Zs98WLiZhOpmcQFw8+KoMzgrDwWHlyoVznDzwpowufGBN2asdM+jVEGOOjP6yINyLjrdPKjE+xobiqFDgXMDtyKXJj6ObGyyy2nPlBVzqKL8ak2gSe+JwQL/Ko0M/Z6IMTbYB0PMhmAyMBSlYSh3PfSk0a8o4eTxwTOKH1gzg0r+rBAOXdKLsPhXOhG+y6I9SMAIlicplU6ZaMOZZZf4MZFzMk+RJSwwAHJJVxsilQgK+ZVc8pEqFK0kNYvxw7qJ1kw1Qs26SAbWXsS5thNSJ7EH2YpSKsGdbfnJ/42CVV0FGMjk+0dDVU0bNgHG456hBl6F5nyYCXvmIAgOaxGDUCPjIRDRxADDdZNLMVYPZ/FBIoflIZ5D4LJRTlAw06qlCCmVjMh4pxfT0j8D8+8ftZeqFDyaeYfWfTCohXwUbFNStbXfJAzfVw4v7KJb+Xo2Au9Tl1Vv03JaTL7vkKoaVgVWufP64nZyEAOAPR5WrBCaJ4Kg3Ifqr3pMz26hnjFjReRw0VrgN7qb4VbHCw7mKn31h1YXT0zjyVK23WugE+uKRVYtXMMLAbW4cTD6wmQfPsDLOVVwZOxbB+a4TWhIOP+ovWN4/VBTWXBEwAXBMlgJEkhId0AUpWBvg+Byy2WOAfbHq8SG76v2WW+RHNtWnHakSfhSr16Bip/66jdKkQCwB/Fypiw5zLOEXGkBVEwfHkpPaz11lR/+jS+zKgf406QOxTYiyWeZDOmW14cqc1oA4uF9VytSWXfHkIB1XVfRu8kwL45U59FXVk2SeCH1XuEiNgzLeUoKA+tJmfCqQdwCkjKffNIEtW64CUwGSKnI4TRtjUK/xNSfZS3s7Q/yEgFb2CfzoFv3pRGPlXBx19bQzYqBVfjyTRRMeBAtMAI+U72aPTgF1sz4gRqSzB4lsQaQ6HygbmMFNuDyjUd5gKitv5yODSEevCSgceV4EXupKokk2ezVQHeQZOBdcBUZ9qk58kTcMDTIk5Pfy3gMvOA+6G8tVjjb4YXDBRVl5TXauADZmTSamolefdhx0YzIxqQBOPfgwmDYR8B/t5KEPDhGpnCrzjEcJfDWirCUuE5orFBOTA2GcBo6JCQrr8MrdKw6H06GUMx0mMPXeMuRqCNm88tF44MzgGUdaQNyfegTHKeVVUUH8eqUieGYsfexoLGgGJkH2l3211yK6uqN1YCA6Fi2N+pLl0blkWXQuXRGdy1dG14rliquiZ/Xq6F21JvpWr4neNesyrl0X89avjwUb1kf/fhuia9HCaO8Wrg6+9ydCth9C0SfjKUWQn736KLXNIUrloKomVVZ5hSY2ABTdx6ZFhip9WNH5OadrgqiD+yqQGL1x0U5F1tGX6E/hxCrNs6uw59KlxAwwQokW7KiSJW16Tvc5fZQv9bBeWFO+2CEfyaTrsbtq2+d3sHte6uLFRYuLnlueGAraDGedftLtZ59xyiF8F+rdH/qxbLVTtZBiaAgwXKUwYPvOsjHlBCszJ3nzVUn/CO3JKmwyTrpVVy2ZnOxfLX6JEc/g0FcUyuRjElphpLyIS8T83A900IfwJf6MdLNyoWvi6oMzwEGk9btdH+TsTI2HP9fDtuCNs9SJNXi0s4UObDHJ1GbjZfkqWbjbggMEjLZ2zkuE3M5bkzdXQ/gBrtDQEFjRETCaofoXDPoAr2nCO+2Zpt5Aj9yCE7z1qU/jVeQuj1mVbDhZJjWTHQfCFzFrtdzSmYb6srJhu4OT4pkd8PIQIQ7JQWVWUf5qAsza+JPX/LqCVOT+/NnPFQdj6McFwdBBmPLuGDnh6u6NjqUrY3lPSxzWme3uCzkSqkhNO+kgs8dnDiyjQ93tOwbj7qne2Hn3fTH4yCMxNdqw08VRezuOwxbO3JqXsi5gSvLBR/1h4LQhi+G0wvTFglbD015gUDD/VgbtVVvGClfSpZyw1GGs/v5VE0aSKY+seUSQffI5KoGrLWVA7mwjcrRgAPCwliSP/WFTEERJ9vrQVrt2AzCSFy8zZEX7S6AzbGPBC1/kpjxuouIyH+7HGE6Nayxn4tQTa3HEIavjoKccHd/+9uUn/ue3v/0zaM0NeXkrYf2aVX90wH7rloD+uhseLUbOhJg17nQIDGupI2UCWBpCqafI5HA+4ajMiZIwNhMAjQAFa/IjM7MFWGYD7dAEg5e7FU7wl760oiiK9KfNHyQJ41TBA6d8Ria12hgQwCxvKZueK93Hcldt4NMfbdADLrdU6o9U4FTK6sYcawams0mcOBHLa/7gRyl5y0lKfcI6pS8tNJaAbaAs+pL6UJOZrj7+LhZ05NSwDe5k8VwMg01afd3BWykMTUhYHlMHcVZNlcPIVS44ZVgmqnZWSqKJXmRvyZf6+Rke6vWX5zPm2rxWTyUTsp9M1zIoaNxr8xfEgjUr4u8PiDhpfkvs19vquIHYk3G98o49bbFOZeJa5deWdA2xuy1Wd7fGqu6WOHphVzxjccSDI40Y7h6IkR27ymMUOUlTiRopT1xxjSylnB7Btf4D1uCFabcom/JlXaZE11aNmSchNOtKcLaUVV81FQz74M865V3MlDarVXmsp9KpuzAnuACqPv8sIA36c1IB2s6MBIOmCvHtZJQKKVWGdQQeUOVNUDo1TEusWd0WK5ZqLBcvizvuufdTd911V3lT/mzASpqBw00jt4MQVSaRsMMORNJoJIIM0SsBUj+DoTpFC4eggmIAqysJijFefYCCEmWjKyHzALiY/dARnsSdySe70HKdwTPjucPVgT/65kcztUdW1isVggi6Jx0dIEyNcgLEuVDHkHlFBRsVPyRuFT4munAV6ZVXznqkDFNa3WhAmLimVz74npiFlo6tZ/FlHQqucmrgt6yOwGaZC0GeX+RWD+cGv1DF4aTDYrUjOqLnbRrM4xQwEhyJcPmBQTkQdMQFsqZ2rqi6mHuL5btfyme5Q6skeM1tVqJp04oJZwd/HCzbTIUJUjgvtlbwAp5yFoT84hNxQMZ4tHd2Rs/yxfG2ddKTxzhx/L8JqT1Ca7zx6FWxakFbdA7M9wWBkOTRNeOiErPLgTOd5M8jxmqA5QMCY0Nq5y6r7Un1fgqa8tSkbSlXC4IXvhxxwiw3yP5kgdpsMeHMqcL6KlVut/3NwpBJnWZ75diTf1LpHF48nws+BRI7V+PzrMnG0m6t0GYkWDM4iOiMKtUp4+scf2wWUrVGMz05GexqnyyAshlOf/oJtzznGWccgZG+56L/0pK8WxAiAjbsytdKZ1wPw+x7+dY4AqBvXmdhxmFY/dxXHbxdYBslA8wJrVoZrfHrSpcrDmAlADOiwFiJ5kETExwmTx2TVEZrIxJBlXPrAz4ldgbuqkA/MgnvCV7KnujgLf1pm+D3pfbssfasfNW1t9aA1naDl83zpr26Xzg/OZlPoXaIUEdPT0ysXKorPu/hxWFrYJSijtwyFSeuPHzAQjoR2pBHZdq0JRodGYw1Wx6MhRMjaNx8CMIDa84xAOmYPHgwjJGO7nj4kCOj1j+Au1OVtlW8oEtycDBLnW+TK+MvdDKZkFv1OCjy+BXyOzZujPqtE9E2gQ7kNKwLBcDArV6u81jzn3DtvID/0Hq0HbDQUOjQZ3H8K2JB4lg8TXouY2u15avidUd0xxr0AOD/Qtixc2dceH97PPzjn2mbNVKcg/6VssVL+xWv3n7JsY6PRf+SFdG34mDxiBzFzsxfSauigi9upQnH/egv/yuGtmxSEUcuvCifywLtOCr0DTg0aVQxHVlV1ojjpPmj3h31j0PzvFN9hYebF+4nGdQMnCoUJYutRnr3QFUMwjvwAq62V8A36YAbhjlQZ+uEIwZd3iWlh2+UmG3uEgtmQlH5k07ojCMOXRfrDjw0rvje1cdeeumlPxf4PoH+zXD6qcfdct45Zx/BXZd9nE7OBkNXV1ofstFJZcTBAD1gKlQ/+GanAxQpOOQOcSI54emKY6CNKz240ykxIXO7krC+8hiH4M2GgRPWvKi9glXKLHSCoxKoYVUGR7UyMQ+SM287mxk+Yvz+jbH8kcWSZUyOYibG2xux3/wj5S67RKcl7trxUw5A4pCBA2O/ltVRGxyOTaO3xMLptuifbI35ky3xlQvaY++6FULH4SgDg0xcFSSDdMDV0neqLFvqJnmVMYmttQ/cEn/QNhqTExhF7qurAztpGY2S4T9DNkWrHAyyXSlubzv9fFw8r4y0fvzGQFkk51fV2HCLnNUHzpatq1ci6r/lil/FikcXx7SXSYnbodBpBtrm1lVlpW3a6kz/zhINheRT2W+J5PDf8KJjA1dBK6ja2g3x7oNoYAz+98Jf3bI77vvxL2Jiz17rIL87JQeoLRe8TE/xax8RE2NjsfIpJ0djSvb/BCEfF35DMxeJsb1b4+Hrr1ZB41KcSdJlttIxnQT16Mg7DSaQ2mhOR0KxOBfX4wyyjicHsgg+ewCfq5CmMxJyr/5lb+KRuZuNJQGvnA5r5Mrp0GBU0o1/RltdWnFOoFOrR4hVk4DgmS92IlPyOB3HPK0tnnLIutjv4MPi6iu/f+xXnsTp7DPKusJNYYysKKqmYuJwbKYdyx/BjgGBDMInEokhGgmlnQ/muRsAaSY4jFKBMAqUqPLtZwk3PS0nVH7pgEaJmH0sLIB0aDYrWyoKXuiTs3L4ow/dqHe/BGg8simW7NoQUx1aDahq2WHdWsF0Rm1BS4xONGLb7s0RneMxNjMej4xtiT0tGvV5vdEQ28Nib0SDPCbdveobGuTRvYV/YbeDw7NlyMHHG5Gin3Q8xGX3/Sr+z9jO2LV5ewxv2RqD23bG4NadsXfbjti7VXHLjti9ZXvsUX6Quqp9667Yu3lbDG7fHaeNN+KwH13uIURWy1n44GrO8NqgRRvnx0qIecD2adPNt8XyjUu0TVI7toWqHGW8aWuzkfonKyudHJqM1p/u1iTI7Vk+hKcGU8XJsj0kbYl6jbb//dCtC4kfGUAhhSQcZUi+aJi/ZKkcDjdRxDj1GsfcnpQU+65Sbq8bToLOaUO7nf1Lo61WN45ZSoyzE39IDS43+XCeP6VSpMEoFHgn++SeLCQ2IHjnFLA5fmmPDkoT9ywsgVJahnLirQ0exGA+U5Wrc87/OmSzXLTYnrOK51Ga6tzO772SI2+wdHuSgNXPBlmel5iKdiA4ILhRhAnnzR5sodzCoBjIs4hyxuC+gjS8YPC6Yt48IFXB479CgERDQEPxFfRJUIO4jiB6wuWrZLOfqw0427d0cCNwcxwmfapyAeX3wReNHWTfMMVEFCt7d49qq9Qdk3t6om/NeAxP7Y2RscFYsWEgVj2jHq0vejRuPfTm6OpeFiPTE/HMd70wNp8yGiPC8cwr94gSm1pTNB9c6WGn1CQfJU8Y2rsnfmfvptgphzO4e28MDo7E8NBwDCru3TukuOdxcTCGhobULriREcPv2bXX/Q/fvCla5CgJ3PJkGjQHW4RZn3p7pDwbwDw41rbrdp7XYcWa7bORq+G+dWxLGmNT0TuvHt0LxoxjFk7T77YxrfBY1bGtw5xSesaOu2s+TLahmCk+/tdDpW3bJCm2wkCQqo0fOKwtWO82V0mWyqniW5yqPlPasEUqspxtVToVA/sdmXnoms6+wQ9Sqt1sKcUemzbhptJIog+zjQNxuQo5jrNB/emCo2elI1joGJfzwDtr1BloV9CHefBcYfWNc+FmAkcM3JRIq8YJ8T0uLmCkDK0fdMUBabDRyW8602naIQFbSN5hGsGTOWGCiyaT6BumEg4krsl82SLxl8ESOG0qppKOKOacq0ZT0YOWyECrKto0bTyYyUvCZmgOAO30oVOTVlF2M8InvFNrCVWlbdTYXvXtjmlptquvIwYWz9d+fjIWda6JF//DiqhPLY3nvv7AeOsHXxUvffvxsd9T58dwy85oW7Mnhl69Ox4+fCy+8Y5vRv3HHdHQ1W/JZq0V2J5ATxpyFF1qZkPy6gEWv71bH44dO3Emw7Fzz0jsXLoutizZP7Yt3T+2L1dccWDsWHlQ7Fp1cOxcc3DsWnuo0kNi13ql6w6LnWsP8jt4du/mXTuTsez+O00XMtaGaCA1MuMAMAyuA2yBKE9OTkTXWJc0zRVRcE8S2fLx2+6HH7Mk/uzdJ8aHv/WM+IdPnRz1+bll0f8s/EQ6IZb8OJi8o5WaLxyVz/9/Bo+49c2EapN9MCqpH/iCO82WyubEM68N4bkT/xLt3FROl4cf04FKayoDCw76g8lHAsJr/Mg/R+AsZl3SVx3RfyqqkOCz/aqa2RyQTxYKXgNJFogZVLyoiONJEAAqirKFUsORBltuVjWsYmrapuN8vNrRVSRvHtFD8J6SSqEnvMzTMtdRxhOCW6pw6snH3PDCC847lrn7rvf/WEunupQgb6c2BgisKBHFoBAT1pJKXHhw4BvD8lWT8wH1K+pWP5hMz2mDN04GhAnAkldCggt4DpYF52dyzHxOHJ97cC6iOrD7LMIHtQWueFyDi14eGsMzlSgny77imhfyiW90aFss3XO09vu74jnP64urvrQx5i3ZFbXNh8WIVhMcxH3k+hfHTx64O+779W1aiWz3xOYBur4FC6OvuxYPv+eueM1f/lbc+Nffjc56R1zyuoODExzLXtFSZFuR8iK/1ee2+Tf9ME5+6L6YGWvE8N7R+L3brxDf//PwyKOPxbXPe5NEm4zOvt545Pjj4sETzkAdHjPf+pbi02hyZQMDqB0NMYH2fuq+6JrqogeNzdAp+c46f0Oceu6K6OoVwyU0Gg3h74h3v+0rsf2+xaWWILy6yra9fplQSW7+IAIlTUjfucZmap0xb//18fdraTLAnICzSv7+PwmDw5PR0yMbKuUq/ONNm+O26++Kxq5d5fxR9IXfz7vgJFQ3Ma4LzQEnqJzvNTrxyIH40xP6C4b/SZiJ3/3wL6LRttAa3PvYw7H1zuslcspNnQ+AlbFj9hlM1vush5wGye2eQ/pj0ID1uQmQLiYeYNOLFHylTWW2fr67Rr46wud5Mv0zHul9jM1z1gdMquAuMA6nQ3l06ChYvizMvIeOn82SDbFlYwfTqr6qiSOPmomDDlgVa/Y7JK665kdH/ud//uctUJgb9hnlU086+oYLzjv3WLz2+y663k7HhoArEyG/KJ3FuIixZGey+q6SJowF154E9cG/H9MXTi8f+W86nZz84MWJkFbOoHIciJlkqVeKwpQyMfEq3r65Yca3clGCeTEuxWKldmKmXbVpsuGIzAtlpaU8Orgllg4fHzPDe+KcM/ePb3/9slhY2y9aB7VymxmPw89aHItPnoxN646PxfddHVu37vCX/MDZ09sXfT31uOmnd8bBl3fH/Jl2bcsivvGHh+jqYEa8DDXvojnrDJNHnCC8dP3su/G0++7STOZXTqfl7BrRc/DhMS4hWjQmvhtmeYQL+dEfjqutPUb27ImOh++LjrrKAqj39MSOM0+LjSecLmAMMGVmbOAB1WBvGKj50IdGLnZ/7O6oT3eqASKMIHe7puI9nzkr5i2uqRyx8aHt8c2L74xfX79bRtcW7//Cs+Of3/nF2H7/YumKPgSNmnC0v2GF0JSLkmjk1riydclU65bTWfc4pzMTr//0ffHw6KKY3zkdO/ZOxsEbuuNfntcbZ7z5em1lV8d0Y1oOfTqGBnOi/fkfrYrrf/DTuP6B9bF+dVuMjo/H8acuibc/F57THv7hpi1x+/V3yOmIb09G2ah4nLatKko5E2MTsXC/41SqezJ95PXr4kOfuSZuG12fMihUmqk+mNJOJdR7/2h9XHbpj+KGPRtUNR17Nj0S2++6wW3A27lBV7TsJMBBI3xw00AVjBHtzgh1PjSYcMmDYOwfsowzStylHpgCm7TSUQCE/YA0Nc089kg0caEpZjEptitrEiwH0eBJfD6CkYvBaacOcUjwPZVO58A1sWbDQfGz665/6sVf+cqvQD835GiUMDWTr1DnTkcaAIwSyqQuJaopp7IVPBlgLw0aA7djcFBqA1asquhvJlEYUbjEfLahQBNIQNqyQ7ZTwuuWcr5u01kHurpfSTTNzSv4zHMCJEt0hKxHWWl7u67ivXHFFb/UBXBe1NuXu7ljwXhcfdm1ce/GzbH3x5fGvb1HRBu3zHv65XB6o6urSw65HgtWzosxaXRMV4lGO9rhT47W6CFYeHE9LJk75bIGffCzJyNa6YyNjcfY6HD83rcvitd/54Pxuu9+KP7oig/HH3znw/HayxUvuyhe+61/jdf+5z/Ha7/+7tjv98/RqmAyRtUXHKM4LuFMeZMGweSRSim0KVf27RY1ceibfXUxgXcbbUt86L1fj9ee89141xtuijtuHJXjqqU84FA/7NdnB5whgQ8lm6CwIasUgbPF4WHQeTCZvMwNH/jq9dG2ZEV8+w3z4vO/NxDfefOiuPfWTfHdByfjmn85Pq7/gNr+TluayXr8+gtr4tYvr42nr3owbt12cNz0uWVx6TuXxnfeu0YOh8PgfUxcDJZ0nwDPpGbacvA0LltDxg4MPHv1ty9ZHW85gzuwWqBpjHnhIxeXmlbkVZ7LMgsWznNs29hnGpuCkM2RtbKFDLSl3qt8tilypGC9ZhN5N5diwmBBVFKT/QqIshVUrko46PVxBvzNiX4MQ5G5yxgxXtgI5zcJm/3tOIWSPlKDMWcQTfVDLmqmuTI8SdhnROyxnHFRiUpUOLpFaRqOWEhYB+XMtFIiFsjIKFbdHMx4yVcNlKu6ZpjtBB0H7mC5MwIxANCfA9dErB4WNctybdmm6IPsUks5cQuX0Ui59c742uXPi2PPbInu7nkyOk0eybtt83DsGn0sHnrw0dh4/z0x9dBt8UD7uhgdGY6h0XFPcM2A2LltKEY0ifjt9oZwghYaDKLPTbJCKtRQajXUpmt1sIw3G4KpaVXV2x1jmrEN4ZyYEN7s8t8Glubjuro3FMcmJmNsnF9IVd+c/bY755E7E3qZRw+ZlOaDXXXyYbAy3GL3WQXAspSR4Qm/PRU7ycPmhDMm953t51TdsJTURNLMc4+8PZ8PGWbb3PCzxwbiNWewQqnaWuKstY/GZT8eUT7pNcZFDwIOM7F99yh330t4Is4qICs82YpUyJTJRT39GLGcVEVJptiplezTlnTEyYevE3F+/jllPvO4JTEzzg8DJrx1WfRsQyTvxhLmFJ0Ybk7eA5X5TPxpvA7NTILlB0n+pTGXyhRWIctInWXZNbr3OCl6u6feCCpQ9FPpA0cloGTTsVCqZCyhcjTsGgg8ejHuI+cnhn2cDpZUHZSBECTJSBIwDbImCGuzRP0AFU5GeW8ZlMHrs3XISF1uryo7s/7oQ1qYRVRCOgpgTDCrIVfxUYp8AAuOih9/K5bgPjQo8k+54CfkVoB2JZKJu1avfMXVccOPumNB/35Sd2s02BqIt8k2OZiR9piQk3jkjl/F6P2/jJ8+OBN33rcltmwfjEc3b4+2ny+OMQ0mDmfM51GscthacL3wusJ15rPw6Bbh96Gh+WyN+rw+ra7m6QK37/Ds3LUr3rb6xHhH2+r47Im/XWozeMXHuCh6GSzZeO7LFwJXQxWajKvGIMkrBys4xoRhIhPZs6cjIZ/Oyd+Tmsw6w7k92wxX4OdGkym0PaZQh6dqjBToPxu02ou+WONzo6qlJQ5a3RePPpzPLBEsj0SuyscdfWjE+CNx3tt3xcN7aJjFPxtYTZodtTKR8i4ajk+fWZ8fTll9W31Kx4ZG46If74p3fe3W6OpfFCs698ouWuJ1x/XGn5ymC6LPbNIOq2dliNBJMagooRKLJutitqrKuV59XDIecDNuiccrKOZmhbdyVgoFQjFlzDAHF05EffMCQao6ywwawTnNPPCCftx4wl/io+y08MUWizlOqLfwoNATwz5WjQw+NwFNU2ici3KJxyFbMLYCIwAmD7fMfGuN1JETb5bRakcYwRq74C1PsYAcaLIVERUIpZglLQlLzp+Gh+M0eoAtNx9U007qQIGm5BVhxK2dSaUsj70ulTt2j0drvS365y+PY57Lz4awhWiPtRvWxfNfcl5s2jGiK/5wjOzeEQNTj8XdD2yJS//jyvjRD2+NZdvWxaKZ9TEmBib8/Ibk1keOAZMNJ4T7wckkbQ07IwX3+hMMD1BKhzy93Dmvl47N8PbVJ8VZv/P8+MO7ros7tzwUX37mq0uLUGA9woYKkaXSNjRSQjjgQ7iBsdzU4HBIcX4q2SAro2RslNckssFTD75igBitx1D9/KBdqXM/ovp5hSfEfiLbo88YNAdGRXAnjirQv7vJdQa+oDqBNy/18OEbAg6krXHNR4+KC47aHq9837Z4xScHo6z1DEEgl+NPf1c5oKnKwHNiI5fkUUotDg6YH960Na7f2B6f/f21cdHvHxN//aJFgm2LU485IlrHNxkpdo4DY/JVD8wlCxWvSdt2J2Zsw01eBEMb1Gh3lblr8u055385ZVB67LK+9HB1htKp1FTtZHSJaPLBmDF2GkTzW32lwxcZbcV8EVI5eQWL+E5MxoyWmzSNBvlVm0eATwj7OJ16R/uUb4/x8wBNIVABJX1WmIuR8o/BMlC8UzmdDLfVWvzrA3XFmp1QW4Ay94lpgNiLsUDE+MSkCwSl/JcizbMOSYE2wZonRU+EwidlwwNWFJT4M9jRFEgbGjBKjb6jPWa0xZk3sCyGxobjxu+uiLZaZ4yPTcUr3/naOObQVfHet/9hbNwxFo9t2aW4I2otw7G0ZVWsu/04XaHHoqd7SYzJ2BrIwl4c45Bh4pS5K0CAb3I2HK+CahrkrJWqfKXIO3Vc7YGL2LFnd6zu6Ysz3vuWWLz/6njxJR+NR2+Y/QKvJ4qpkE+R0zQwbFKFqlGx+ksTSHeQesb+ZIjgU7RzwYDUVvyKFsRpVDgWVjf08yrH9dDLfmDPqymrJSYjMIw0jFS0oAthVzlMT8zEaMlnmIk92j7NPT+gn28UPC78/vMOjh+8c0msaH0oXvZJbXs8JWZDcpHEmhc9YLAB826gQibHCX9O25RWeR963f7NufS05fOLac3Eu160Ou8Pq4I5nEjA16Smf+TMests7KV1Th83KQt1eJTJZgt9ZVeJM2HBZxYUDE/GHzQl/w6lLmlmAAc9/DCjq0s5s8mHYrWqMe+qtAgOSY8Z5QAv4pVxgW+tvvdVfgn7jpp68OBvkubTpGjITwaGjD7yKcR8SlEXoahrO8GNk7q2KDVNlpomDd9irnPFxvm0t0dd8DX3oT9PMsIudODN09JCQY+kop4BykU4ghXPxFCdmygrw6AYoAxB1QacszyhmXtYRjoNTjwwuOLxuBPWx9EnNqKlQ/x3iaeOjnjxH58Xhx6yLPrqkzG1dzDW6oqw9xePxtANW6L9jnocOnh0HFJfJ+ezSI5nPOZNLJMeRb8YGXKYvITiz5JK13bWHgGu2nIyLqtCkYHj53T8VQiFhf3zY0gO8OEf3uzyZf94USx86tFF1ohH73kwFaYK6w7xsABTTD7gIXnhU8Giiz8O5lV0m/QAHBMnHYnyXukkbK5uQquO6XjayWvi9/7iyGivU58OiL52MuhWBZ5SxTcw5jzz0S7PQdkPlZE3UZipguyqsTce2UvlbMONt+2Kww7GCdNBQbilMjIu7hta459efXCMjExoNNBBBZO6AAO69hjoLy+cFQSoBS8Z82sSeTAMimXL5sWAZNs7OhW7RyZj9/Bk7ByajB1DU7Fw8cqYHtvr/ugCxaFD7pIxFtCxrRVeIJEfpQagkjd95/MPOKdmLltksGQUhDfB3eRxapZKcENVLrjMUfbNUqkRnFfaqkgIRKl6KChf6aqqw8LJUzLviqyMIp9NfUJgRJpBHXznG20lj0nMnyATBdxEZSw8nWhjEpOz2yrVO85oFcBrFHiKg8emtdoSMA6KR6g7RAhYvxcX3FBxwgcJ9IoQ5kLA5BDGZXFSJk9C8KlUddTmo+jEDD7gUgH1+K6M6rINaHqrpJXOrXcPxj0PLo2Wuia+HM/AQH+c8uqBOGj9wphpjMUlX/hOPHjnNjlWXe8E/5a+v4oXdjwjDm/bEAd1rI/D24+INd2Hx7jk93bKJ1sZeZlZXlGhq3Y7JSQpqeRFl/w0LXcQu7q7465v/hhgh3Mufldc/PI3xXtWHBc9d2yMV/zg8+ae8ND3fh7dC+dH96KB6BXPPfPneWajP857rMfiFDBYX1ltPaxKUgPogsfXeX0ph8E8bfyMC/aPCz99RtS71cayWXG8MRkf+Y9z4g//7vA45Zw1UetskXOkjRUNB5Oi6XxZ5Qg/h8d+yE55Vj0cJFPP/CyzshkO7t8cH/jKkHI0CmaqEVf+al286ly+C5UmS0tbnU5zOs4JP/nl/dHdW9OqJB1HFdADOvA2wo7R5l7qbR1uq+4+cQenMTEZjfHJ2PjornjRB++I3/7g7fE7Fyl+6Pb4Px++I17+kdvjZR+5M6ZbOq1SnxMZhxGXBU7KwgSFHyhVoeLObarmslTAHdKmC1QTOPVAwFEYf+mEOlOn1LnG3aqumcKbM8qqBnDB+yZHgcgtOPVZRg6naocexYpn16s/ux3A8QeTbbyZ6YlhlnMFsT7Fg2v+YiKIVVfoOONDJmWZPHY0OA85Db5YiIPx1MLxCCZXQoJVBCevTeBxrZomU654WAkBz9wogiKkCUohyqRgrnC9+bECUpZsKe0K2ZQGX4DVyoBQrQ+1pzFgWOwVMLqMdGjR1mr+soFo6exRvsNfhXjThw6Pg9cujL3bt8cXP/Ot+Nn37441y/eP/uW1+Ov+d8WZX1oZp35tRTz90pVx+qUr4sSvLor+9uXROamld9PJwIxoigEMSq5WlplXE4ynqseJo5caemWF2FGLq9/5zwLKcNIZp8TbHrk2/vKxG+LP771aV/qU/caf3RgHyFnUrVutLokoXzhtgMJO4q2SZU+t5V2L5I/5kQ+SiR/FicZMfOry8+J3Xn9QrN5vnp//ySWzWJ9ojb4B7kwkfcKWB/PAfEZyGYfy3P2rLlB+bB6bUN6cMTZFL7NYMrzvjU+PvQ8/HEe+ZmM87dUPxTGv2iZSvdFvJ1MFXcj4WpMlm4lHH3ssznn39nj2+3fGs/91e3zq1hXxyVfhpKTrEhJS0XThgsC4MP4E6UJZR4GI3bj4J3viI3/ynLj8Lw+Py99yeHz3rUfEFfvEw+M7f3mEotpVXh2TcevOgUTAv21rTnC9ouQ3G0Q04DRDWoprE5aQhVm4gj8djhuzTFrqAJH7M2zVzReeZgloOlFOK6y2Uo7wSEvhgfbMAlP0R7mQp91nhihODR1T7Y8TPkMBz3DaKcd//7nnnn1mW2t7vPNffqILOYYlAxL+/L2cfMiNqzArFFYxfpetiQiylTWNhlCM+EqivHXO7EIxeCDhMyfKTqiO65Aukr7TwiKf1YHhxTzg+UoM+sIs9frkrIOsKhHQjoh6dfCymT/60Uf8uW4OjF92hXJch6ucifHhrbFyw+/G6rX9MbltLKa2jsVJRy6Ml75hsZTXiE9c9JX4ysVXxtjWzmjVpGrvaom3Tr0tWv7+zph8+4FIbbnP+tbK+MELHo2tXZvjmt8esyNuPpSoCQhN60uDmz9Kp7zKPCW86Nar45hN92mZzq1y1Ut56HGkrSde8/1Po7UnhPvvvT8uf9FfxMLuNIzqXKfW0xV3n3JqbD78OE9wDkTYbnmyQ8/yC54BUh5jmtTWc/N775TT64wJrXK+8rMLhAlsGV561iejdWopneI5v3VwPO9VG2LL5h3xrj/7QYzu5id9FfiAhpJaSy3637pSjkhlJgF/TACI+V/6qHfFkkP3i79ZTY9ZWo8Pn7/0v+JfvrVf3Pi5xXIjXNZ+M2wGM5LZEt5+8/a4/ce3RGP3LjWzquOCg6MlzbOYybHR6F91pMYyn5IHB29aTHwuFt4z5LQsk1Ft2GRHe2kVzt0b74vBx+4SDWAksZZ3KT9l8iLKv3lQO0yAzws02ZThlacdQLoaDxcAYF2hT+qyzYJoZuUFhvasZ1TyQgMeKsVwkZ9zWG76sBPRf14c3JWVa9LxhRpk4FHqdstAXaZHHjMeBx2wLpauXB8//+WtB3zhC1+4V437BPDPCbpOYTBWXqLngzx1MMJZjN8do0K+yR+GEIe/FB5Y5DECCpCpUkHZ4JX3nS3V+GXdbqEjnUxZWcr8IzCDREx2Rj99AAD/9ElEQVSW6e9gUHAniaYuXaNUSvfEVo1TAaB479eV5+v7hhZPfQsXxExdeV1R27o74sV/tDB62mbiP758RVz679fH+ec8P449+shYf1RPbOg+JKa5QyWUrdpptcg/O01/KBn9YglyZiwHJmtgkHbLotgynVuvPd3zo7Nej84uxc4OxVp0Kz/QMRGfOf634oaPfjNGd41oFTIRD9/5QHzy1X8XP33V38aqhTX3qSt2d9GnFl1dnTE2wDttckysFOmiudKzsaha9T44hjuV891I09patsR7//QXsfGBvXHzzx6Kl5/9pWiZWGJDxqa/fcmd8YqzL4u/esX1MbSjx1smTwThor/PNTT58K92vFxBUcHcIDw4Iw/PfxNe/sJT4nsf7Je9YDH/gw6/Aca6ICVRZETy2RL4y7MtT0rrLAF56I8fDMTm50ZW77wt0Xm111xPv9JXAk+Nj5FRzEB1poWTApqfigI1b8pnmmFOVkGluY0qs2q0jTmW2maa9CvZCc02Ptyc9Bi/nLwlFMAC3uyXc70KzVa/KoZ3OKHTVasWocgnhDJzS/CyWMiwKjjhClhdFQXKZ34BTB0xKsFiSJBPsioLCoMr00tVnA8lHN6XQJ7WvNulSF4rEJipDjUTYSrCwZ3Am5PGFmu6KhuYyUC78i7SF0wVDlqKDhCNJkV6ZGiJZQf1alslzrWVOPnMxTHQ2RZXX/Hj+MKnfhLto/vFWeefHrfefFdsu6U7doztsaM4/QUnxulXrIyzvrc6zlbs3GAOYu+8EbGLK029+RMnY12acAkwA4/TsWP+2pg3vze6e/v8pHPPvL7oVuzp64uVqxfFjqu/E1f/7hvj8uf/YfzqL94Vq3dvjkWLeqJL7d3z5gl+Xub7+6O13h67l601HV/xyFgnVVRRVy47HKkFrts7OmJw3h47EJzTTTdsjDe/9Op495tv0sqny2c0vh1qpyLHJHHguyr7LEPtpJztdK7pjOlJXpWqkRcNXVNNO1lhnKX9NIz/UVgyn+3S/8tg+ow5dLEdrvziy7avkWmvx8Qgb9hUnWFKtM0phy4Fn3aG4y7t4DBuIgmytcTgJq1yXDXbL+GkEOkpg1szV9lsKZNPi6LPrK1Wra7n00mprXTalLOUFWZtz5wU/ZNXPfksmsecZ9QD705zgnok0RKS42rLzOeeLU9+kryP02lp00KY2cjliSDFaChEk0mDY2BPrjoGR3CA+qHAEpJcyVmxLigoM9e41IVeOR3BmUs78GcLCX0KYBWMcm4FwWqckxLoW7IKeeUig3LTUHCszXro1xdE29TDfkanpbMlrr1xZ3zk4zfGRz74y5geOkK+ohYL+nu1yqtHV2s9psYmY6ynEdccuzMmB6diYreMd3QmvvaU26OzrSN+edx2CDuSwA4csqoxSWS3U1IevrSS61+4NH42sCb6BvrlOObZ+eBMyPfIkcxbsCAGli6KxcsXxYLFC6Nv/kD0zF8Qfarv658fvYLtWzA/+tV23dEnaJ4wegTkhZCibV21OAjlc3KkVrmDt/C8ZfmD+PCs6JUvKOgPsidEtTrOqRNsy2RLdJ7PL14KlyeXGsrEtZMqqyJWnGxzrKT/5TDR2u433BHMkiTzCtqOBNeIpDOxZ/PDtJgn2LK90GIek8+sK2X/Z776ZH5su+dX0dbR5fZ0AJllFYDGyadySTKTq/GsIeCEXHRHEmUqu1UeqPwkVH0z8U8ue47NBj84y5iq0n0Nz4cwK3EO/NDFLmaBskMJszQJ5IVTYGkvKiu/p+GnNJ8Q9nU6UkZ11WqiFHEI+wEvFfPWLkwkxGwO3mCWDHZHpllUFJQlVXQTAmn5rSUpK1I7NbVZRUV6G0NTv8oXQkZhHInL4LSrxpEPDNwZcKDQwlvFLQNPH4NNmY8rv/iFqLePRUtXa7Qp/vzO3hieXON3+HauXSCjjehdsjDaly2I7umu+NLer/prEj963qb44Qsei6uf82gsbF8Ulz7lBzE1b5EQSx70J9L51Ycinz5twGZPg2sepA/p/c4VT4vr5i2Tg5nvFYtXMP1yPvNxRIp91NGmVQ2roAJDuW/hQNT7uuPbK9fGjv2eUmgoInqhZy0pT7m6e+Ork/5ZnSxZfUBMvmgsGjGi7ZLa2TaxA+Vcg+8jOk9KWbJwLoLTqNp4vWnndCx846KYau/x5PZQsNQRERybVO3VMmbELeXhMVWUYfnfCsPDQzHGnYHypUoY4wIEYYqZUo7o7Jsf2+76UYxtv0/8abs5mdtxPzSnlDpe8J5xMqYmJuTMVKd0aqIR40N74uEbLo/RHRsLbgLCZsFjzZ9k9spmFijzbs8xyrrqI2NWlzalCUtWKVVWLNGFWUjaPaeqdvpJC67LdrTiBwHn9nEG3TBozFSw2qzchggEnBy+g1ekTEyOB998e7Kwz1CfcdqJ33nuOWc/Gwfzzn++Ltraa/mchQjxEybc8mY7xNcZ2A6hNe+HFe2hjY4JhePCqI3Wk412tmo8KJd9BEmqf5ifIApuXH00lCq1Sxj1Ux/5ObA4TwfftXEb9UnbkYNkRfTpw1rQz+mTdElBB154EXLyHCirmVdVdtca0dW9Mib3jsXozt0xPToareNT8aznHRzfveT6qM/UYrSm7cNkmyfu8s6lsahFTqanHhsPb5djWAVpoW2X/mAm9eXtiHmCT9E0j5LV/OCAlbiuNYaHdsZ+w49E/2Q+JmfbZIjFJFcgq1Z8k3q1qbijqy8GV+8XHX4liS4clhd0bEpzJYk5+aaA6nmWxnxpjG14goe83yaordfwzu1yRJNCkXS5ilkGFfOyRKQt84xBrbMend3zzLAvYMWoCTZ2wVeTyWUh7Fm9Ll5wxLw4vp4u+X8jfOLGe+O/7t4bux94OKbHJ0x7hqfcp/JMiz0gY4lwXgU74qPGxT8ORwX+qQQMTeKQgVd3Uk9+2lwWUbdlwXA4cVIYgr5oUEBP1GZZ/ODEpQjzaISgEIOkFd1COyvLqpWouhbkAg88K81VHO0cGhtZKfMh2VTv81mVO+Q4eI0L57aMJ2/Whj8BGjc8ei5bGdkfiiiQ9hOOn4kN+6+OBUvWxF2/vmPtJz7/+YfVuE/YZ4xPO+X4y84/9+znyLTinz7wMy0NcTpsf/JBPw7OMAsmKMYHcVmN7JFTGUhz2xTGVCItwkHF7wY2PAafZH1WJDxcIIFkBzguJfFOHj/Y5ih6uQtxmYlE93zJuStVjYKABQQOyZCnLeH97hqDV/DpZPJBqOzru29uRz5Fw2R7voOGXy5U3m304XkaYCS7+nInzy8/CuVRiXIcvAvYeiQ17ygPuFL2pR8nAR7oq0vqCryi354D7SuYYBIJeKAhKNABTl9lpELpXnVUUkc/850TjB/Fw/YIOCKyRL9u0jBZJlBmBcpYys4VMm8dCsp6UBm8jBtsEHLsQQQzGAQ9SdIJeaIBosrWjs7oOfCQ+JuDZ2IewgPcxPT/faiw/Oyeh+KrexbEg9f8JCZGR3KLxWSDPXhh9VLuLsFUTn7OpgBjkjMxVQCn4O2Q1J55V5qWJ7Tlo6P+iSBRAdzkkR2e8tkpN6lf5nFoTPwkVdFxQ/Z3tXDAE7QAtj9BBmCUAwdlvkleto6UsytwIFe0Mypy+MLCrOcipAsHY6IyryPNsYfIHH7UTsoqnq970MbXrOA7nc6amL94Zdx6x71r/v3f//0RaM8NxWyrgHGrqhiZR0WMG6nKPt0XI9SwenGwUZUsAggH6nF/0mLw4tj1KbAS1fP+VmeNMdOCVf3hgYy7OqA8K99lhAW64OMDnFUnyZAhO2e9c47VlcN5wWAo/hF84PDeImIj0J8nibYTjXG5ReRQO9/onp6e8ENu4LEBCg/iJgtMnlQvZzd8qZC2TuHrE8ACkepVrMng2rQcpT/2gKGoyrqHZ/iaGs+DWUfxOMXb+wTkQ1t4dr36UwZJmSSsVpDfKw3kUT3M2fjUjooSDpmS5jjfTtdWga+lErnq8m3whlZ66LsmmTFObysk+0RjPMaVnxBPSMsrIHo72qKO0Yu3SeHyAbRo+MvEbEnMj4dL8OKn0YjR++6KC++MuGo3dP5/EWZi99BwfOCWzfHV3fPjwR/9NCa1YvVWkFbxWekYPnwXVuPKy9lZ3Z1y1OpYubjTX37mRW1awEnGyTj2mPXR3y29CEYeORYt6rWzzUk/Hes3rIxVqxbHc595ePS0DVtI26zthrkjWKXMG/LQND/689me8nl8QQ1p5vgUAuMga34RpYmf5pybbqBLfugTmtCnA3VZD5zxYQjGkxccyyNYX0g0bhnAXOZnEplNlfGYCm8+GoLLao2+vr6K0D6h2Y2glc43zj/3GRcwWd79rz/1C7JAwm1BHjzj4bW8eoI0Vxr+gTxS/aWjSAV4wuJsCAI0u1zFTFF9+aNeV+5pMcmknFAf3kPH7ydZVFYJgmFrxNJeIO5jVMLd3GZh7lx53ZZCm7I/oAEYeLz8UDnhSLJfazznucdG+4yMf2g69oxOxSMPbYsVA+2xeMmimD/QHT+59o7Yf0Vv7Bhticc2j8Z5zz82RgaHYmx0Ijq01Ng7NhID8wbi4c2TceDaHq1Tu+K66zdHuyYgv1c+Hz2K1pgGl69I5OoEPljxzERff2+s7B+OoelWbc86tZ0biVr/vBgfGY6u/u7YvnUwFi3ojJrwjWvFNS2Hve2xTdGzcn2M79oW3W2TMbB4cUyKj+EZjVvrVPTWa/GzB3iyl/cU87Mv+UufOB0mDFc1/7In+hIv+Z2qlnj2ofOjpd4dv7j7kdhvxUBsGxLuTm35NLGmR8bkSBqxZvni2LZrT9S7eqzPdvFz85aZOHZZPXaPDMVEz0Dcce8W4WUiSE7jVmL7UFTBBk+gLPp8DaVryfLoGFjoL98yPFUAMsslV3XVH/WlWELiH9f47Ljrnhjeti2mRsfsKDEi37XDxuChONzcejDp5IS1Ejr3pMUxHj3Ro3F5+LFdMT02HCNjcqDa/y+d1xo7xiMOWNoX927RmG16KI4+6qC469HNMW/BAbGgYzJuv/NXsXigL370sx3Cy3ZHROwLZmlabuq4yDlNWewggLHCqKcxHYS3VUU+wxoOmcpZVRN/HnNQ529+g8eOMfubF+OkP18NctecmRpLtI99MMV4WRqYWXSQ0hmfRwccEwuS6RYunK1x0sktcryro3/hytj6yGMr3/eRjzzmLnOCaVXhjFNO+MZzzj3rAsR5z7/y5kCMVwYlQ623M2k0oWUc3jIwaZnVnjhKLXAOWvNZGlUlk9g4zqlyHLSzEkBAwSjL4/Is8hqKTATWGFaBtxPQBUeeZ6Qn1R8pWklMAgAe/OBN3px3FhyKZo26hMGpUnnGWU+N+uQuK663vyf2DrfEigX1+MUdW2NF/3TItcS2R3fGM59zQnz2krvloFfF1j1dMbF7Uxy0rjsm2+vRx3el5Cza27ti++BE3H6PSAn9wjZdMUSDL0njYHO7Aw/IAt8zfh3o0fvVY1Ltw6ODMRLzBaOVVWM42jsZhzZdYVvjwW0jsXrZvBjRimTLlu3RtXBZDLSNesKyL5+QbMOaEC1TYzEy0x47B7UiExvpdHjmhDcB8tyJytI5OsW4uKJZHyov6Ia31lg6v1vOlIk2Hp093TE0MhG1iVE/E8QKBV73jgtfYzSm2zpCzdE2MxELezujoQm/nZN3Bg7b0L+v8MrICmQb2EquzjwRaAKI4dTFydtLHITtif5EQIqzUH06jYw05mpDecnCStArQg55WR2yylM9/Hh7At5qErqPYCFR+DGscPL1DnSGbkxLvI0M7fXcmNDqD93x9slxXppGF1Z16s8vazQ0RoiTDoRG8ooGrGhRzu1VLnpSnnQcVCo1tPBqNes2ZofashncOBgOKUBe6kiZbHZo9FGF5QWGlYmIgUN9zJvyVr2yOB2eMuNsp3I81VsiCMZhwUyEjCKOvCVOeXpbrFu3KubL6Wzevmvl+973vv+70znz1BMvPffZZ72ASfjuf71Ozqbm1YS/uCkl+k1v6pLnGZm3EyHFQECiDwaPyQ4/pIZQyjkK8PT1AS4Bp6IJxft5OUhuqBO6twokdL6jWX9MDvFiegVnOgx1V5sz5kv1GEJVR16aTOeT5zRZByiwOFDKOCRkaBMd3g6XOFgd+QyLKD3AAE7X5z0tHZ7M1VPPPMGNMbT6dRjw2xoDHUzolhgtMD7Q5vAYWoiRLKsOPUyrOo3Md9YtB+3ogYFWZZuuSq5MmezZDZf4MFRlzSvGbznEhw8L5ZhwLlxEuDgISLIwXlDkZkE6f4j6RoE4yTbGHF3RznZMNeAVHfb8BPcrwQYOGvFWTQ43k+ePgusyJYAF3rly+4ylgm9GFdk2etIAR5+ENw7h9OpF7XlGU/pQV5wMgNM8+q7Ut+nRq1ImnfHQotR9VMRpIQN4CzLjoX2KA2gBwQMYkcVOzHVQqOgnvAvUKZ/OBLzImXk3+1B7lobAqTSMwdhKqxLeTLPgNg0BYOfcVeSPpXSlK9qtH2DcRjX19nLZv9QLQc5xOSMsgEdZoIXjwQmRNyj2qH8KHFz7AqDcKae2xdo1K2P+4lXxyGP3L7vook9vAWpuwLSbYf361b+9Ye2aQ2Dhuus3ytBwDmlw2DZOh1AZHFZuMUjVTlXqqpRVIchsIKq/qlUPXnIZ4B2FoAL/NK2iJ5TIVftcOxgwqx783uapjx1gsuU280UEppQzNoGEMx9sEwAVQCaMCOHZQWgeSytq8sqolJwKQYWSu3uWTE6ByQosNZ2e0eMxplUSd+58LqY65JEJmH+ZmVMG0fUi0NNXj4PX1mLzLjmImfHo7W6Per091q2ap5VHxLHr+3zWgPPoqLXH0qXzfEVv0RJ7ubZDu/eMCpGuwqLlFQzGB7NO+U9d82Vd61p/bPE4o3FeV7qVC7tianBHDCwaEHu62msF01drifr4UBx5yIpY1qnti7Yr7dMTsayvFv0d41rh1GOMF5t3TsdgQ/Kw7Jds2LxpK0AbI/cktbEAl9FnP1zupQTrBY2gFOAlLxeqC45ZGTv3DsaLTto/xsXTsesXxe2P7DJuVgxeDbhgUU0/0YCj5GGISQMp6AMDLHw4zwpnPA7dvz8Gt22K004+OFYtn6cRnYxjn7LcXz055tAlcfSx+8f6dQujp94RRx88IHpT8fTj12nVyffnRmLvIHJBEJyJO9GjkzkOB6ZYrZCaacbMgAWe7vqAV2XTkTNWVXtxdNSTc3umGf1vGBuYq8EFXI4LcJ6SLqMrV5YIeUMXdPpTOzqlP6wxXmzN169vjwXz+6Pe0xubNu/+55tvvpn3i+wTyrTJIEaneSqVb4sni0QIKYojD1opp2ejT8WQjMYMwJUESNncj2BoSWLVWrBSb3D1JlaD3iSd9H2ld5vUjDZYMhoHtG055Bzd36iTJ/NuGvRLPExAuaum4kpG9R5G5dmDMy2VxTipra4KBkw84LUBVPXSCeg1e2R+2hcrHdcWR9zKxm0OPvjlSgwlKujHL2lKc5afLdDKlf2xYEFXnPC0ZXHSScujbXo0jljbFYtr2mppNfXw1t2xfrEMff+BOGBgJtb3zcTBK7vjiPXzYnj7rmib4DeoOPjk0DcdOW/y50AYfsd1BeeQmF8+MKBk4yA49TAdDTmMKW3xFvd2xfyZ4ThyeVesWDo/Dlu7SODZH2fWp8vgoXKE3fWW6J83L1Ys6omnremO7u4OBBMt6YhnWuQMcQasLtiu4Nygiw4wVnSJ7Hnlhh1t6QTrg3J0qXrCYQeuiq9cc3es6Z2K+x/bEo/unI5ebT3Rt1dB1fbD/aBVnqeZYy/2NIyIJz3nEKTqo2ibdooelArnyccdbn6HxmYkVz0GB3lFWy0GlqyMX95wezzy8E7J3h1bt+yM1vbOuO++x2Jy78YY46eLbZvQq+wQSyGfZyi2AVcp5zbAUYD+s+iAdXgLZvjEkxEDKoCeZzm+VPugudDNtoxp1/Clsqvm0LZu1EsJOsNuOESf4HBdOhknr7GcZHwYU+mUoaT/pJwm21vvOqAnvNJjpfR9ArI3w+mnnfjV5z7rrN+i44X/ws8K5zaBMrdZeTcOy2kvqT1xMRqYTvMx78p7lWLBuWoKjnpf/XOLwcGqYWZk+p5wPKcjYxbcpJaFCCIAw3jbARW2M6wcpMysNwHn83Z4KYtKs43VRYHBj7q+wqVsdZ6T502wWPVj+8Qb/BK+ra1u+DZ/wSr782Iy6JKvbq9766TdMIfH7Im7xfvITN3bFjUWGtKU6E5bDuUh6Wd5yEgTSvlGN88LzaijDQjPIf2wFYWnKcExJrynuL+rLfaMakks9GuWz49dw+MxPMpPIqdsaJcVEUYDX0xmpxiI+IA+Bp4HzDIkjVG7nAnjPdyY8FjnLXZhEjNpU8kHd+4sy6TgfEivetGZsj0ky/TLFSeTOMsYRLYzCUhwQMILt2Jm38mf7Ykr4mVnHRRf+PaNsWHVwhjv6IkD57fF927eKFich7AYZ0623FapqrT57h1koSHe7aAKPA7STs/wSkUSh5dnT9x+pqN4wEEIH6sa3hoIDWgTkv+E80OEzihSZTogyLrcRilL2XwUnkuZRtfR2fyrDJzb/K88fSp+kMmUSl94VYUzQFewnqlJH3yFjmezcQMnelZ5sVHlaff8UANbLXCAE1tQwfXI/pxz+2P16hXR2bswHnj4zsWf+MSXt8PV3GBzroJNS4aK3jJAPJki+sVMqk0DRBEwnoPJflYVtJZUQYmVCFMOiIGCUhgeEIUWeCeFx05enNMGLNBGUkrOZ9GDnXQE5QFG4ypra2ADLHQMj9ZoBV7RuKRAmgBg0Jy6rCbAeHoII7aekb9AAKSCuFRz6iUnUuoD+qxm+H7+ODzKnbKF4VYsmkVWfkXSWx51Qz2A5W1l4VAcH2sID9s7nBI4xJ+YslEq+momB8Ht6eEx0dI+Cef+8KZdMTI8CssxKRoYPjQm2XpJ3gkONuUsvMJRAzi4jY0j9K1tkeJrLhyQ8msUvJDNB8asFsQX70jKZ03y1jd6ahMPnpgq49AmLLMMVLJaH/BseI0IVgn/yCV9MW5pO/QVL8KRtIDLMwVSlGSHoCvsv19xa0xpRXHP5uF48KHNccVNj1h3yAluMkKtiHxEtXkQ1ca/69PG0mYA1piA3+OUNpg8wCntBa/lAR9VcEe99JBm4jLXDmDAnv1I6Eu5wm0GMWK1Cp/7GFBZ8CctcNi+IGscaspWfYi3pgNMOLbI9K/kskOAXwYKKHCCz/0LHsUmeT5VIE9KPUYBPs9Rxkwln78SVXYqGG7+kDcW6bFDO6aODi3DnyTs43QEPJ23T/FriAJlkRESrmp+CRPGheFZZ2lQhBQWolaB6wh2jimLAvWp1rRNlt4s38S0JqXIKEowRbBUKw33ExI7GlqUZxIR0KnbldrA3CYolKs8CktDU6XL2cmORKzTn9qqb8KQwkFOLMvlZvVxpDInmWFZblInHBgVtHOAcLGCQE7VjWti048tJ2cyLFE5hJNbMK+sPvIXGNCB6jwh0bU48HZD9d56aF2oPDrAGCY0YalnMOFoSnRYoUDDV1yJzhkFeuEJW4TKbQ/rGvGqMfUKkrFQnhFChglthRh3rEEMqU1jJHx2h4V/tlqoLhWZeV4CNgG/1BVc6MArKY0zy3PTlHZweGq0Hj3xlYeGt0fIrrp0ABpXgfq5HpyD8NvZQELB/YBFP9AptNVi3q1Lpb6KG5bB1z+o0/Dc37eeKYtf+ENO4LlDNM27gpTXR+KRLIlEedGyTdFX44md5MWOiKzID3zy5DtO2LYv2u7tvuZH+It5e0xL1gHyGRKvL0oCYIVvPumrv8QJTPZ2vQzB8wY4/TXrySu1G0VuywCEMAjeJbVjo4wJ8xVfMK6tCWd4I+PjMaJVMXdUuVnRVuf1u9O6cGlP+iRhH6dD0Q+fKVppiiiDqWPnIANjX+efUmWf50midpRlzhAQhSEIoSgBOYGDff4VGWCMbEJ4J0WHJTl7/6aSgJYB0d+dPIBpqAkBnmxzAkyWXO86DAbjQnEoU3WWS7hB0tKKESjkSGc/iirLjqgSTwIUn9YFuAynfOljGoU3nIUdjvJeRWhi0I5jwIlgeHYoU5r4xfgnmPxaBdjIpTd04jHQwNJu3RYd58RBfjQgpwIcjgz+wE4fjRHtOIMWwbsfMBpbViPeZshJqUks41hwIumoMCZWT/Do8x/pCadYTf70DziUxOsrqWDTAQmH7IEVjKzIvEKPFRQ0uPMC1xijz16QTTwgJ325MHiCFb3mBAYPqfoIn3WHXdAR3oAzPPyoHlzCQ//KceUKDLkz2gaMExrpHBhX90eegtNoXUcqzmZkKy3osUpVlQZlGHSZfMoxCzfjkysRteMAsotCwVmcLcEOxjLBX9bZFj1+4tv2RKVk1koaGMsiXLDgsvWiCLQHl7HgE9jESQV/le7olz4o855jnsNVHTn4TbtE78zXcXhVnXnUH/bWxAy/1j08PHnYx+mIXl4uFXPQMFgmAYJw5RFBxYaMiCugCTBAMOVRSmb1XwYx8RLMlOCZrID6Ci2cEwJKp6MBq/rZKOkFMylMfhBoYwRScOotsg2KwYGPwov7Q6/iDVgckBSrOu/rOU1yGwZS9Zci/V4UJp3qhEMcuqxaNSvv/mXCKHoSgk1OpEX1Y8LFL/+wguOKCA07KsGpOQcRfi0JuuY5DxwI/6lbnozVAKTOMHrLldGHebRbbtFly2THpmnh7RsTlCueaMiyWOGYB7ZdyA8OocL42E7RRh9WNzkQqtc4oyMcEZOX1QuyuozsTGil1r/opM3gZNRfCHOFRB/gcwWE7Ko0XTs/4QC35S1ljwGR8RG9lJ8xrnSd9ElVIdqFjuFEQ3xYhgKfTqT08+xXHfbriN4SNldkOc7VFp9/RsiOxBcuScuKR/SzW8LxZ9gmLuFhJJUSbUfwKAfmi0aBpT8re2hUmITc9ckDsAkvSH0oI+dQ0aXdeiG6TA11zooPfVCwHigwAIwYwY3OEXxeBR6RA4J8OhSVVecDPRJV+EiBQL2I0E6WOZtneJyFtiHYE0JiqYKUXW2fcpBYpqZBUM9AY9B4uoYGCweU2wQUhvJSKXYK4imVgaGpL6mkkcnL0YBjxv3BhyEyqKkUBXGfeYRmAKkzQli0gAlKHwaIci4vEdx9GcgyCVlhAJtGCo4c1IRzlYLqUmuWnQlgIwU/8KVPGi310hF9RIM8RsUb5lgdsDKwExWeNvXBqc7M8IubklXwwDI5J3E0vjJSFm4UYcNG/+rPWDAOnsw5YbwSMqwM2ey35krCemhx3g4HXu3slHKmI64nJRPy+lvRyGMe8hAxVz+YGGOdF5g2+BQP3hZmR+FkS6Wy+FInsSu5taxmq+lJK95wnvCIA0OXacDiSbDIhVOAF1AgKzrLCZljYmegFB3alkyL/uqjvrCSYwEudJI8UwZHTmvhEh7GqnI6GJrRCQe6THqw4A/VAZ/BFyTDC5Zx8WSFLvjSBuhjvi2z+lO2rHwaOCPZ5id2Jdoed1DoYkKZMyKV0QVweeaU/UHBzLHdq1Xgrvdj7Q7MEVoktWWo+gOW/c0ZwpeUevJuNCRjk7qlzo5S3kVaNt1qWzbrMLLNHfRvsgLhMQ1XUPgNYR+nI6Od5kFAP0SGwsEnbBg6Rsqy2pNFRsc2i4PScQ12nvWg9DQAL7UV09FIHCHioCm/x5LOarwYPO05qIVVZpIPxOBHgqkJBaT7TaWiG0PDYEnp5ryCcVhm4NMZWYlqxzDRXwbkYgTLagc5MUgblaBF3BMgh8w6gCEPnpe5yqsPEafcomW3smI1J4iGUWW2cNKPZLRDFy5WQ0mbeZCDDRVWL+hMBQ+icuYdHPx8TYf+OqPm3wjvmG6zoeFAZMEW1zyId+PFMQiHV0PNNnhI42Xie5IxFoKlP06KVUp1CAwKdGk6EndKRm49l/Gd5EE72kUIPoHhDhe6NB+qwI7Sbhg06d4TDtnRGxM6YaqJm3X0xSlIL7SLZ+zLE0rRDswwpPQzU4lTuOzUwCkZaHcfxXTEyA0uJEYnjGOpU7v1bf6UL3KhSPeHh0LPE9dDlXaiD+vb8FYScIxt4qXdaelLO8+PC6v7wb80aBgiPHh7Bjrho5W+7k8+/wWjQSo4GYfEQyP4S1Ded55o4e4N46jVEisWE1AQmxSMATx+Ps7t+oeuuqNL5rKPWlXhBDjgFaVaw3MrFRn6GbQnCfs4HYUZP4UrBlly85zHuFIM2MtgKRHjxXBxHkyexqRgxDErn4au9Nz2Zsuka5/qVSdDbuiKN67YENPEXCGx4smJJ74tFIkFLUpEgV5pqDIdD3UlTz9LSEhFc6VPx6AaIyZyFaEtr6he9WDYDBZXCgjyj2ILzaygHdzZnm3CAD7htrNgmSt88MPVr9oypcGGZFU99IyLAVN5qiE4zsNwdKTogPaU1VsM6dKrQ+VZKXW39kRnSy06+J4bBiOHw1/HTFfU5YRqfDtGuufWNWKAA1m5OLQK56S2XhwSYwO+g2YHhGGLnnjGETCeQi7x2R5JViGa1paMlRNOg1UOB9jYAxPaZfHJts4rLfVjC8e7VMBvexNttoeVY67qPRaKdjCqT8eT+Dz5GQPR54ngRgOaSafRmIyxBr/xLpvyzy5P5AVwvBGNsXHFhvJsI6V/+lu3KWPFg02NwWGCI6Ps0c7X7KJzReRTO3ocGRmN0ZGRGB1VHBuNEdLRIdWNxtjYsHgZUjpS4rB4AL5h2UwoZ2iTJ9Min0nhRR+QdL7AYm/AoB/hYorbaRqi6NBOCjBqZ22fwJxKGllBm/Pl/JGs54iCnZVt2VjcMc+c+BdlyvBRqPuibryqL3+IRT03f3AqueJ58pAaKeGUk5/22Rc+99xXgu8v335FdGjFA/c8iwJk5Tshwl2utvbyfAqOitur+mMZlk/z6kosBsBlBagOLwkOTsQFZDin6u8+vDdYjEPFz9g4BY+JBt+zAp+ft1G/fBCplJWpnr9xrIQ2ftpmo/sIaX4BFIT6t7Ntd78JGc/06BY1wTywOejpozOfPBd6YBFsd/+y6F14qD09rAHP3Rl+nYEHAGfKK0AYGA8mlxoQaDB55memTbXCMzExFJ0Ll0atu8/t6ZSFEJyGd2/VJ1cmZt1Ox9iuTdHeMhbRXhe48KvJUOjAMIybKArp3FdcwCdGxRhMaOIetW4gzjl8bdQ09HmV5Ha6kWWkrEzyAJLkZe/gUHzqyhtiZ9sC14OVZ5dwMtBk4lQTCp7RhVcWyhNyYk7Hsv5a/NWLTon5PGhYBdsi3SS/MmA3nvxwOzLc88DD8dZ/uyJaOgc8+UHtFVFFA+evfF5oMrXzU4oeAOMp44sv/N1YvrDPklHHpEoMCsowBdFpFpXyrzJb009+/j/iw1/7tXTMu7BxeGqzsg1kuFn6YMCRJCacMDTtgKnk3zzSLx0nAwc4zsDt5KVH01I+39YI39DOeutH+Kw58JquHJXKsyvGvCDxR9F4JDchLyQzfpKdMWNemD3hZm4D+pqXrIwVq5bJdhfGtp17et///vc/4YnkYj4ZTjv1hE+f98wzXo2Bv+XtV/oH8liF8qAbxupfWKgMUAYLK/lwHBOQWtWVduAJs5NdMHJSVia4gJMw6WzAnW0Oxkc7Bg9O8GgCF+disKYjUTFnuB0GdfCVD8e5o9sMYnhFnqSjCB2nWc/3roYe/F7UWgZVCxYGSO3WbDUxisPt0PqCL8QqVe8id2uMDu+NFUe8Uga/UpNUQ1eedeHrFf6el/pzM8SOUvV2NnI+cDJjnY7F8tOeq0HV6gSyoBUc3KVO4UHB9SWSLwE5JuU09txxZXR09ZhnxgeDam0XFsFbB+CTTvk+GxdI1toY0/BoIz71x+fFQFcngIlUwZNkTnx8XRVYXeCk/vN7349vPYiRYtnIJRlwGqzmAFTeEwIBS38sg7OgC47fEK886yiV5gim4CuzQG+88/7Y2bU4nrm628ZOqHioJmqtoz3Oe/0/xUTXMrNgPi2o8p68lNXAv/mgQe0q9/fV43sf+2NPornB9BXct8S5ZUIFQ/rDH/1X/MUHf2i5K975MKj7iK7kdW3BkRO/4me2Lh0HTeBPa3AFwqndi7NKn85SAU0cSuZzS5k4c/uEcwNlru7sW/iAllJ45rrIhsDnaWrmhy6g7W0dfEBTsONaabdKfb//8tWxcvUK2VpvPDC1qecT//CJEQHuE7DiZmB5nxNYSIsyzIioMuExVmQlWhAJy5WFAz+vYhQ5t2HrhLAIlJMcc1KdPLg9LkoEuQUHFIUgkoImAo3UO6VKiNKrpoDZlvSyvz5gNAsWCoUZJ/SacCXSVuoJ9GdyDj5yTfR0jctLd0aNX2To7Y/3XNAe7zm/Pf75ebX4wAtr8f4LarF48cJYorhwyeJYuHhZDCxbE4tW7h+LVmyIhSsPiO33fUM7qpE8QGZARYYzrXG2VWjCxo3mxJcGD344YG4M75DDOc8OR42pIzrDY+VwsjibVmOS2rYs7TVtuZYdoyuT8EjnpJ7QulJhrl5ZgJ827nrBieq4zf76558YA91dibcE6xJ9KfCiszZt9YisZosKTTfPbZgAU/H8Z50ZnbsfEIwkVtnnONBLEIhLbuQnpS3P+CbHx+KVzzhGHM3S9/iY4Yh7N22Lr//8kfjOt78XX735Ia/GPf4KyWfaBduwj77lpWmntBd6lJMmdYItduNxks3T75J//UOVjdIOmzAX9+OjeSswvnipjnD2WadHbWITGrc06BAYT3LwwYO3NfSHD1L4FTS62YeOEWRqmAJPQhVt/pOCsS9HQSJ/NlcmUnikPntQ6Z2KVsBezbXCk5uLhxCH5OHLtOlriZywAuO1LazmCSlj0n2ykBotQd5P22oOiSd9BWxpk7KEaHIiB0uYBCWmLHyym4InMWq4ynk5jmBuRrlp7HZDVLKvLEITq4EyRuNLy3RrE38KzDLdioGXqo1mZ6nPfs0PpwTyyQtw9GvKoTjRaERP6/boqLVGXZH31nTWZuKx3iPixP0n4/iDZuLYA1vihMNb47z122Ppop5YOK875vX1Rt+8gegfWBx9i1ZE/+K10dO/Msb3/Fpi4FAUZQiVofu8hsllw9NVXzzlIEUsWMlvREl2Rhhx4dkpAZ6VuMxHFYFRikwlIM+85aticlTbROQTDyz5OfPhHMSrDeXpA23ORcgPDw3FmQevniWpkMbTEmOjY3HVr/4+vnz9c+JLNz47vnTDs+NrNz8/frXl4x6/ahXY1KdwnnmIeMD2kUdy+pwKxzsxbpo+yyp1pqN+Zx57YMKXUOEj/Mc3vhmHrF0R//Lqs+Ojb/6deNmJB8URT31q1ORkqzOLuXHlqtUxMbTDbTz2YTt0mzGb5uzBMu3J5/zOeqpacl111VXSy17j84qx4K4CeX5HjZSt1Gc+9W+GAye6PvYwxhRqVR9okM+YD62iBvRMVToEw0OL6gq+mhcuph2TN4zbxbPx0ZsxcWdFVjTApv37osaEUW2blrf1rg6/rqRWz58xqnd2yf51cdEcAFPyVuElMSFh0J/yZd0cLXLalY4IjWiYs8eHfZwOB24s99m7z95RELF21XdUAuRggBcPV32RkZAspbDpFBLen8pXDoT+7C4c1Fg5AqInievBmzRZMqZiXVJZBTmeRIHxpMHRx3+ydE90V4FNysGoEnGqCFj3S8QTY3u1HBmPlomxaOG3ipS2TY7FJd+5I2bWHp7DxiHo2FS89tmdsbg+GX3tI9E+sTOmx7bH+OC2mBjcJCPfEpONPTE+9JioQDcPWHlKtrq9nlc6DEiTgRQnoPaugSXqo4BgyayCtktisaeurZBWexMaD55vShtFQAMbbrZPBiYRkzuX92pj3DSm9EehHPpaF9I/X5XokDX4nKb0Z+Kwvf3prV+K//z1b8eeiVttjJ0dWgVqovPF4Hsf+0F85cbnx57JXwqP+qLXElevWOKDWRzcJKuuYhPV2QRp3v7XmKjMnbjlSxYU6oDO4rrz7nvjJS9+UWlBlBz9O+64PX7/j96QNmm8s9ETwI8loKy0BzsYZXA2djL0gS/9gzKxZgDuGc94Rrzx9a+PvXt2x5VXfrc0tMRtN17ts782rbQuu/wy8/G61746XvHK19jZGEzo/cS189BN+U3DZdqSV4J5Q/tqw/Ypw7eZg1+DZR8HVaTMBbfsw/j06bljG6ONOZl2T8BJoBveXNChcfR3CDmH9NdpNP+15Omod8j5yBHV6nZMyMH22/TgTajAQ6AG3PxWGrrMYxCFBzN5fNjH6YgR7QJAgdcuhqqyDxknOBeAKIoQESFmSSYOU2ALJUZIMyMoV88GGmAcGkUhVbBCRI9VTLKsdrZUVhoTVn0qhAAA7quU3IHKCQc++tEujO5TDaQ7k7NcNjhwkFebB1zGMjMmpzPVcGyV0+lqm4h//MKe6FgwX7JKzTW+jDkTLzvqwahND8b00KYY3fFgDG29N/ZuvjcGt94To7sf1mRT27ScDc5bPMCrHz1QiiJ91bfhq36Ku06N4HlEMyjeEYqJtGxpPS7+rYH40Hnz45MvXBKfe9H8+PyLF8aHntMdRy4Y9MvBijpS7jmhmty+u6RJ77tYgvRXKhCfNrZeRX4e/qsCZc7Rrrrxo/HQ6Neio01ORqtejnX97lylHn59tLd1xPd+eWHsjptt3OizwlGt8LAbylw14cHbrXHFcrcIpwS/1aF1jl3GwaHBOPPZL4qe3r7YvHlz/PEf/7HrzznnnOjvnx+f/eTH48u37ZX9Zr8qZH9TM31xlHnGpOjGPNIFW0uluC/BOpFNXPSxf4tPf/rf4oiD18cN114S77jwr+Plf/rxeM5vvSG+eclFcfSGnrj3jlvi9/7odcKeIfngUBn80M8IgOk6nYWz3areW28mdQHw2JItY+t5IjiixxdnyjyinQVCcVKWV0WjF0Se4SRObgB11OVs/KN4idhaMj79aXwr2sxxvkflM0jhlU/yfMteCZPgOPl09DguyifV6zDzhLCP04F34TFxvrtDCgH45qdWiHjFFKYwyWqIPNFIYKTkVGcnUnGJUsFpxWIhQBWiCn4YCWVViucnTiqeym1nF4yj4KXKBkWTeDQ/DB51JcKnNUMx2/OLlImH/p4UdgJMQr6TNCUd8I3aRuzZ8Vg8NPWUmKl3sxRg1vmVpAOxWbY6FBMju2Js77Zo7N2u1c6OmBzerbHXJDIvuZrBMFj1aHppS5W3kTEaVj6ch7UHPw9a9ASvCkzPd53CD3m40nWsPMjP6+6MN565Lv7p6ZNe/aBnw5Bkd+taH+KB5bSyyk/KAUmxWlWw8lCdth15Kz1hDWd9tsRDG++MzVPfsyNobeXBQFZsDfHM97cmXNcuT4nbY2vxvVv+yfylPRRHUpwMuuAWOOdK3lqpzHt7clzRO3xyAcnJ4Sj+R0ZG4jO/HIrtD98Zn/7Up2PLli3aCnTGa17zmnjf+94Xv/rVr2zoO+79dXzyph3CiZyz/UVIY4Gg8CAHZ+emmPs+RUusZi6y1FEhWPOTNnb5Zd+O0087I17wyrfFxy+5J+58sC0OP2z/eOTRTfFnF14ep/72u+P+u2+OjY9tSbrGgVlpbEUvZSzOFlugHR2TWnbqoEo9tClAO3Fko1LOf5QnskKknV62ZeYMuAqst1bkgaBK9oE+uAnSIWfD6oUGUcvxMX8g1Cf19IcflZnzNX7LXvPTF02F5k5FKXy08bPlnuuIAP2Z+EUBeXzYx+lMz/CEDUjMhlnAc/KqAxwCwNVgpCQkmarFcwUx8KoQTwYQFgUIhLwYyi5MhFnFQcfbJMEKQlU0yAGwZCzLxhxE+qdC/J0nD4RSDItAVwaNdia98qZvwyu8SzJSDyjUSBUZCA4meT0lt0x7ulr9vpb+3ra49PIborZ0rbTbqdVOp/hoize9dKF006qtRou/ka0tsHXFqyPQoDZDwo2cTDKMXXKIjnUYTGBWQrxzmN88F3upcAf0snIlDmd2iD501T3xfy7ZEb+j+NYfDgnDdKxYvCj++LAd6gAGBfWr8HC7E5IaBNGRLlXwc0boQXm2V/I65ov33PBdLetDnziPa+97r9pn4qlL/jzOOfiSeP7RV8TzjroiLnjqFXHuoZfFCSs/HYumXxETo7xaFcfVHncOXkwX4YQmsqaz4XwrnyvJMSZlFYB9oBOPk8bL46c6eORLqp+8cZv0y/3Tqdi9aydixdLFA9ExtdWGPyynBL67fnqlVnIT8ambdvqqjI7B7a+pCJcvAKqzcEQucKpjXNiOs7UzD9iS6WcEz4te9GKv6Lq758VzzzooLn7fkfG+vzk6br3m9fH1dx4o0YVDK/7nnHue+xA4VCePc6hCjruCPxikpJckpX/MMRsdPB/MN+OiYNyUE8a8arxcr0htOjbNK3KGZ16qvyIrQVY53OX1GOiPMyDDe5WkGnAyp/RnJyI9cUHjbZl+9qbYlsdNgW0cZ7/0zTgbdu3aZYkeH/ZxOi3qjcMBr9/qqMGDBx4UDF0Rbc3ICF/pLTKQhQm8DlkMtwhMLPzNBoShkxBZgQAAoxSluZsSO7/S7nrHJGOllCoUhRIYVLMlpZkVRlH1s7zk4KFwf5GTNuUNLFgMi3fZcF7R1dUe3drz1rVP7VJcuqA9br5PV/eB9XI6vREdvdE+0xnPOHI6ervkoLrVT31xWjVWgwQmlf68lcJFaJUwqS0bB6e5xOcKCKDyGKm1knqlenSUTwPEzXc/ED/fuyQu0vbq4hf2ayu3KT52J2cHM3HsoQdEjGlCIjyiuAsTisnGZGKFodWNdJl3kUSJQVTZk7E4RL7I657Sy9DgaEx2bBey1hiOX8e1974lLvv1C+LyX58fV9x2flx11wvjrt3vjDUbuuLlp/97nLriw+53xyPXCHfKn5OGQ2KcHRMRmhm96oCunB2vvfAqU7CsWvJCNRWfuP6xqGk7e9sNP9WKszXe/Od/pi3W/DjvgE/HX79Osu/+dHzjP79pDX3zi/+uFVCXhnE6PnvTLtkuKy7hLLTS4WAL2KPy0G86QOSWhblN2PgnVSCdlO4afilXxOL5tdg9xrnHQDxw76ZYuf8GyzY2MmwnDkzexUNMxh66jDW2Cf3EmQ6Y8VeFLqq2aW/xCrwdBW3wRiP16EVtspfqlSfgyjkC2Cx+KppTNCeFElYtmvLYQYEBx//D3n/AW3aUZ77w2yefjupWt7K6lRNIQiAQCCFEEAgRTbAJNg5Ee8aBa/uDwQZjGKfx4HDtccQRpzEeB8BgAzbBZCShHFBEWS21OneffO7zf56qfU6DZPz9rvF4fFV716qqN79vhVVr7bX3dsK21Kwj87vbgk6RKKZeMLpcxu1So9XQwUliRZ122mld5AHpgEUHNzAEg4ZlmOaabMF4dSASOTugJoRKzTEdHAIF258uGdWlqSUZ3jIiTxodPxw3BdMSnW4kOQAianpCC0Hu3/g7OciDyYy4SEmA6AjV3Hnho4MIpM80wtPh0MNhLk0GOp0fsmLQD2u3opOr2jp3a+EdGx2qldrNLOzX2XXt5qrVR2rhWSeZ4/WyZx9d61fN1WoWHTGNKY/obIJkLkX6z1AMbrLiGxOcm8sM/Dbhs2DGJidVtm2bTlt82MGZ6k+unK7b9q6oX3v5ifWDp4wL6WjXyau2qzNFTdMgDplwmexMbF0WSQ/3kPjKhZ/AtW5wtMWPjSq2PnCnZXDZce2df1tTe1fWhuEX1GHj36vytTW8/6l19z176vM3/Wq99/PPqSu3/YLHyP4pHsvAd3yMbH+KN/AT3W1X4UWXiapLNtUxkwHJwvHbn7tLJ4CJ+srll9Zf/fQb/PT6nj176rhjj6771v1i3XXzrXXqk3+h3vzmH6m3/tiP1e7du+p3/9PzfZJgNP7hFTvtM+Moi0liTF8T/+U7H09kwXCcqGVCpux5H39fIznX3/xgTY7srftu/EQdeuS62r71bt+MnRjPJ14ed62EzwuvhyIxBsPunVgQk9Awzv10O6waA+6Pxr+U1BcxVwdkYq/e9gE/sZ0j888Iy2BcYzcw329he6h5HEfBUVFSgb7IYIHCHnyHjgMfKqjwZZnImYh+Z35ZFmIEZxzR/+94xzsAfV06YNGRcJ0QW+dgjCzmD/D8RK4M93MeI2wlARoRw5i00mthgmMjXZ9EQ0jgKjzB7bQyJkEMIg01lR3IwPrA8OnEpFwS0HvBOR6Nr6/g5vFgU90lNLKVkrMLMHW+QiMYbSFkz+jYqBeOCV1akSe105mcGNFl1kitXT1SBx80Wfd99dIaWbOlVvAf1cNjNb19rv7zt63SojOhhYofr5co+Yq5iYUmkyYZCxCTjB2HB6JtYEFgF6KsS63lISP5sQXbtqJOP+GYevWJu+qmO/bUT3z4wfqOP3+wPrgV25NWjyJPqfGSfBObGKGPSefBIL9pK/vam53IvGwjVlxqiZ9Bun96r0rELUr3BfWU07+3Vq/TojLyuZqbuKS2HLepXnLBu+slj/1QrZt9YT04dZtkJsZ9wmRRxXfpY+Gx77GJb9Vnl6VIyA0vBqLhZuRX73ughsYn67N/8yf12d99V923bXv94i/+Yu3YsaN27txZZzzmvDrtuZfVzh071d5VP/H2t9eMLo+uuOKK+tgv/HCNLs7U+SduyMIqXV3nYFwYJr2et4E5M5mdBYXeMSGgi7Vh4xE1s/eBuvIr22rugdt8D2PPndfUJz/yWeGrjj9s0icY5Nhv8fe+tQ6J8Q/yE/MoXupvGpjQ9BncxruIxcJ4V5C8EGQ3BRId0LoNnev0GC+R65CTLHJzwqbP6V/4PbagC4WO0iMdnPzcHw0DLQuWH6ZV/+RBV0rN+WFxShyLDfLFYFrLzY3Gr0sHLjpKMPPcgca700pXspPJz3Fy21AGMWBwwNgk4uTOYpExhqDIAQezO8r2mTroZhMFstSO8+ISLB2egMBC4EyskjMFnbhiSJ1heRpgoCyTRbPZYD4j3KZqGzUgPNq1uILPIGRS5sbq/qm52jc1W3v3z/qvV/bsm689e2fr0OMeXwv77hcfvPM1vmGs3vt3K2pqdrGmxDfF98za93+8uOCX6tjl7wDRVokNvqHbfPKXQH3WkYEOaOwgGqTtu3bXogb+L7/gkPqTl2+sLUN31Acv4QlzO+ifknXqnaHkSSAb+g1cX1qphIVxzAJIH8QUnt9BVGK0ZuXBvsHNP1lccdM/1d9e9iN13W1fqgfuX6j77pmty679x/rTf3p1/fmlz60zHvUo20rs+BoF9zGYcFyu4XffbVm2L6WUUW14YiRmtzH/qEM31jkH7a8P/uZP1wv/89u0mK+s5z/v+bVr165B3rH9AS9A5K1bt9bRR26u3/nYpXXzrqpL3/vzdcSKPR5enq84hA7HnoXQ0ZEu6ZYh7g/p9iQWaU/Y28sjj95cm0bvrSuuua4++aFP1n1XX1o3fO4f6vc+std//3PKox4rGZxg4ieyqPfvffnEK8Uen5iCXEps6nZBp2w7bAiGUodesy6GG4YOYoWJXhhEZNkRahrrVD1+IIRSbR19aLcYuMwMLgl9vofDCZTMGqA3uyR+pnd4VDtvnV15mJD1xSdH8ObNM0r25WHSAYuOzFGM5LwMYDLAxh1resIfm4Pj3g47HylJirH9CA8oB2XgBwHC+az6gesg7egaJAJGQFuwLa3LsVBugCVo6GegmAVal9gFDyaLW3gHk05Flmmwg7InaODRBGgdz0fMUzPzOtvPKWtrrU3IzqkVNTe2sWrP1lrcc3stTu9SZ8zV+//hTi1Oi1qkePAuk8u/NSQlGUj4Qkyzw/BlhM7+GGHfibMylxz2sSctQFwufZk/dpDh92zbUX/wmT3129fsr4/duKfuXDi8TjhqwnTwPeuMI1Tlu13wpshEole1w9AZFz/xj91sLvm0sMnWTHhFnYXJsVioQzZuqoVZ/rJmsdau2Vgve+Lv1mNOuri2HHVcnXTc6fXsJ/5gfedTP1THjP1g/eO1Py+VjM4Vddg6LUB8wiU9Psujh3iggx0ddgiXyU6MgDM5Yx+nNMbOacceVdfedGsd9Zin1Ji2WHNaINnpLM990aG+Zs3KGl2zoX759/6gfuZnf9qT3Sce+oFYNxt8CckJyvozfrAVOzxpPT4Ep29oNf51a9fU8y46j5uj9b5rTqp163bXbvHcP3d4XfCE4+qYMy8e0PadTnaSGu8ex4FZPh1kXfHZfHr5ZK46A9XaY35oBmOZDIzMAVr0xB/SQD5vSEhqJx6adjajtZlcDCGVnMT5pJK5xULjWw1afPgXGBYW/h6JSyxG5pBo+btxL05agMjshHigkJXIX0N6mPR1GP/IuM6avsONBtk1w48yKaklQ2WcrMJRp7ZTAGJpqmdlV4k/9il1pPQdlzsZp4ECCjgLjJI7iEHZgmpDyEREKfy9bFs7JmCQgjVB8CMLWnUyAyv2AMdWEIIzAIwZqjlHnftYo1yBa7czX/fev68ed/xEzW27sRandnrRmVvYW5fesrJ27eGsJjEsihKHOpKv2SU3lzRcuqj0IgM935Dmm9VMyrmanZtCve3sFQbAr39Mi5tapx17dP3MBVXTO/bVJVtX1GueuqF+5Iz2MbvSnr3id4ySgKIX+ST8zWIjG1gAZKQXbe1wUmenFX5MGB4dqvXTT7bEB3Zuqz/94nfUF27+zbrqzr+pL9/2P+sDl/5Y/fYnnl0La6/ULi07Yb6NftYh3x15yiwULMIExCcsJjn+Y4MCxSQZ7P5kZv8Y2P0i/EG6ZH3OUVXf8oNvq5tuuql279lTO9tOxwvOrp21e/ee2rtvvxaenXX44ZvqpJE92ml2n9CLv103fYB+2US3S4fhjAESu1fGSx9HSrZT+e577q07dq6sY1bdU1+6/Jb6h5vPqh/+3bWO/2nrHqjbbr3ZdH3Bcb9KLou2EIKhI3PFur3goEBvxwg9VphMe/CpbWwwrUrIaPhFGxxJi8LAF+JoHuGBMR8ZC7LNSXAPHWU2MiwoLCDsbLgnyZrhK5usMh5P4dG45JsKYvYn2ir5pDNfABeJxDOL6NeHSwcsOhKjNUVOMigUf34BT7CaaDt3lHqRQR6rgzoQ49xH+CWfAA+CRAeCgLwZ7jMOQRATxoW10apBvQfRcAak2j3rkLoplvG6zACDBrmmxRZnGY3hhlGaIHwyzgNEBnA5Mb/AN+KHtQvgDFy+zHrF88+uvffdUrVf2/bpfQrwbP3ynz5YO/ct1t6ZIe2MVtQsMpT9mzKSwyLjs6sHNjmT0WdZxc6ZxUjxdsz7iisbbZOKBe2evv+j+2TlQh1x8Nr6z08+uN7y5NX1lEPZ1dhLl79+yZR6r/uVIrLbPRVlDziHIBNSQPuP7vQNsTa774dc9KTX18L+idiheODfrPqPTJxqcbyuu/tTNgNxW9aeV8MLK6UG3+hn5GXh455gFoFMSu96pENAldxY5t4SP1wpYYiGXzxrV6+qt73y6bW47W9q6O7frB1X/px/4oLfa77jq1+t2Rt+vFbu/JP69Z9/eT1qdHfij59KiTdtxgSxEFBt+9pwxIBx3Hc3PhG2MjQLXtD+15++t9769nfU6974+hqvHfWev76VUNYvfP9Z9dof/9268eZb69orLzd95HQZ8rfJRA/6wXn6gAemBJoDdjAvRGg7Y1tkIkcUGO/2wEbDYYcz8skGEkufUNVHisGcTgTWT5hZWFhEuEzq/+brBSe7nKTEMnao5JaGGJ0RzlvCkMUnjDzLF1ui86HSAYuOjFE/RKimmwc8JiMU3VGPcimRcBTheB4mao4qmbwH1xOJCSQ+JMAnCKZ1HmjS/+kc00HT5NH2xDGP9JksvDDmMio8JOgziMito4ChxDLgF6QtUJ6AyKHT2DL6/gjbxFHD1h98eB09eUsN7drtoKPr0mt21J371taDe7Uo8e+/uuzkd2g8j2xWbO3beHQwyXLWFVwl/noxkp1MOJJj7SQhdKD07901Xd/5vh31y5fuqysfmKsb7p+p67ZLll7b9+6vH/nLm2vf2KH20sFVthhswC8GmnSx85nDHmyQPu715IlgXWbR1y1efbKNaLfzrON/quanFQfkaDHGN0YFIaPMj5VXrVs8pR535HdpYMsnAVho3GfEgwXGeoRTnPLxvexAlwOGHNEqZ+xEP3KmdZm7dvub6qyzxmrLKWtqywnTtfLON9Ruxf2slT9ZpzzhhNpw2FQ97oz9te3SF0su9kS/JMhvugvbc5KLTuEkvyETNx3wg6kkCuGhNaampvbX9/7Am1RO1bNf8Mp6zbeeVwdpR/XDL9pUT33pf6kZnYTOffJ5dcTmYw6wnV1eFjbsoL+jH53W774HRuzpTyIqMDRqRRZ4ulSBUYVn4JIigwlsHEH0XFNu+nl5nno+o4/YcyNaMVegee6Gbx54t4IcJjT8cNpO7EKnxg7PMXnfv7SwkWDJszw0mEMsbthu9EMmtCwl7Da3EjJVZWDS8N1qVkQZmaB2RxMoDOlHDrbfJKzYrN40hZADMgmEYSa2g8JTpQIap0Rg55Q911UNR+MVABBwd6IJEhA62E8bW7Z0amJ1ONOFxcCqNACtUCuZf7uH//oaGa8Vo+MK3kjt0y7mnd+1sabvu9++L07zEGHVb396de3YO1+79i3U3un52s+PTGmC8GVZzrZoiT1YShubiZuybPUzIs6xCxuMgzOBacmS/NWDK26bql/65M762U/urv/2Dzvr1f9zW73pw/vrwcWDzGvakKuQNiYytlinSmLAjeRugwY99Ex82lyWoDz2CKXy0MMOqW977G/U2I4zIs94JnYm9/S+uTpz3RvqaSf/oHcsAoou+rY+sENN7TCsK/r8kCKymZCyxYsZiwA69b73vgcsl8RY/Kv3f6xu+PJNddMV/1RfufzT9cA9D9TWrWP17t94f92zdVVd+cVL68ovfbEu//wX6+qr+ILryEAff+XDfYb4z8LHbkp1T6YWE8LmGFFfqH37tWO0hfGfvGnTJu8QgBKj1/3QT9b3f+931avf8h7J5EfZpE8+TEywKwwPix4ObX1wt+UCs4McoXF/Ywb9QZuGkUs0tss9opfk2SwzdTIl2vRKqs5KA1LkiJ7vSBokfTyNzo/ns8vh8skvMWSDABGMGRvwzslH2++3DsTMtYwl0wfktLRLeuhk23p60jln/fTznv3M/wLvT77zozpy/SaDRtnKK0kWv6Pr9YR7P65IOX+8rR2CL/+45e0kOtflmDwiLKyoyM51onBqQCMtdjqhE9wRwHjaCYgBULRPabw48jaNIWFDLjDJNo3qoVAJnHYEmr5X5mb218F1da1Zu7rGRrhXwkCare+4+FF18VGX1Yode83PDbZf+MDuunr3+tq7f67268zNLyP6zK5+4tvc+/ZP10HHn1+1cnN0KVs3g4OgAaOjBgbILPl11InH1yFPfOGgD0PT6gek5cBGTDEAr6iZfXvr1o++R/ZqIvTBRAxQrVrvCxJfeeFqaXZ6pv72136kRr3r0pDSAHXfYbde++XX7fd8pR7cdWeNj03UERtPqrVrNmhQcvZkcGeyUTLw3vC2X6r9Kw/XEEEG7uiAfvCq5Iy+lJhk69dM1F/87BvypVQltvt8MjbtXw+cqX37puojt++XnCE/DHjBoYs1KhrsJLTT07mJTf78579Q//0vrkah3sjDiPhj31USD3Z6nvxKfEXjY3/+rjpoYmQAs91KyDSvcq97R6X6clyPgQTXM175Lu0oJrPIApNmCt/vg0cQnxyZDl4QsaXR6EWXAiP+WTwxRPo92fUOQbJAvueqqg+qs9awUzFeiXsvTBG+tjLCM2V8/woRZsYP9HPijH0LszPWFTWxz0L5gAkLLVZ4gxfr27/1lNq4cWNN6eT80//t3bB9XZL6AxNB92/1cpNoXGcNJouCyE5jiAUnHsW4sAjB4FRpR7l+j2BWUxoMb37QylnyghO8bV/80aVKfuwqnz4hA+cRjmNoil53FDlI1bsVCYADo87z1yeU0O0X8ixTgZQ/kacsm5AxMrqyphYm/KXH/GA8lyMjdcrw5+v6m/fXtQ9UXbN1sT7zlZn65D26rNIlz25/rJ4dDh+VT+tsyP8AIXdh4ijJZUCyi1DJ5YXb0T/wwbsdxXtupm6+/DJvdx3LuJuSistlaVlMnDqt8rAG0lf+7vc1FLgsknx2FExi6aPtmKDbNmiS0JeyiY9B3/iT76lxXVYl5qhJ3LhU4nLr2KNPrrNOfVqdcuw5tXoVnyrlpq1pJKPXL7nk0to7dojlArdu+kZ46lxiOQZMRmKjTJzu37a7PnHNHQPduSnMWXnB34pet25lvey0g+rwjWvq4s08AY6t6Jj15U9fAIjnT/3Bp6IDXy0vo8EJn5X9iR02kYidToLPfNlb/VQ6AGwgdb+W+/m1C06HUR/XhH7uq95SY2Mr059KvV+zA28wdNC9XnCaDr9al8rGpS9r6q2SS9gQAEg8velg96Kc356KjIwvKlxOsTAzhzUDxctl9+zUjE82fIXEc1+LjC9/tcAvzPI9O2KDAMlrtsWwtI2jZN66pdL+gnvoZHRPTzz7zHc+76IL3zYvg975ro/U6NiwFGuB0EbHP1kqlxb4KrROi+hhF+QvgCr5+1b4opWUdYozOyUqCDZfm4eJT8cwzyu30fxmB4yRmeXIYLUZUFqZmYiCccbOkiU8eji1oWvQqzl4R+KqJMkoyCwXG0Wb3Yfeg50YZEMK/EytnL5MOx3sFE7s/jhbcH4fhsHNFpSdAfzc79FJMoPXg48OHqp1J71Al2g6u2FCsy06m20gHCTeesk/Bhy7tPnpPfXE17ytamxVmwz4IMKlwklVxYNj6kk6GWjAXPPX/0M6ZAuy0aPAdp89whtD5IlGFZN54AzXpjWj9Vtv+55at3qlWNtgk32+L8UEY3LJ18GEE1va/KbxTP3On72/PnHjHvmls6h5UYieTMyBAQMcMDc5+lLmvDOPrR/9rufW5PjoQCdnUmxgIrBwW6fbnBe5UayTxex8/eWHPl7/8x9v0E5ote1uYlXnQIk8PFfCb7dptLbq+/ftqe/51gvqwvPO8OVI+jeLCven+HY+u1ovPLIBm02j9hcuvbo+/Mnra3RinX1y7NqiSjv3aWgzByilVwhwpCyUmBKj1BQsyIwJfJL9lk1WS2Dfv1HdpIorcfKvV6rJSGeuMrv4C+jBcBBN71+E5dKzwZt+rHQ/00Ch4R454SNJGDvGb/+2kwc7nZ/5b7+Aiq9LBwCfePZZ73zuRc94Gz8w9V9/+h9sKAOSFyp5YpfEr7CwPSf58ktVAuCFRhOZ3QwLEFvoLFgYaGk09GaCZbEh2wUFie9a2zHRebEhYG3yhw+dyIDfgg3zxJIUJq0XJnj7giSMFxD/bkSTJWiXtYLnCzCelmDU5qYerBWzyiJxjFXJ1hhahDa90kcTZ6mPTK6r0VWbjLMuSYtMSjWBwUfb9lFveDcjmwf1Fv2EsnxyXFSFveEp7Ijelg9YDT/uMDpZw7r04YwGH5jwuhH6VgZkZiVstEBD+Th/lt8VihovSm3ci1wNQqmY2H7YtDNmEo2M8Rss2iV4MIITHLwY8JPaAMeoAmS5OrSSCcaLm9tMaiwKL0l8mgCGoZ8+zyyzaOxhPGS3K6hUWQcUnr1Iggob4GqSfSKNPbZMMk1lHU0ulNRb7MgB8I4S67L9LEBkgFmk/byS1LI4e/HFFiYzTNTNH1hUoSG2eH5EmF/NfDWpiM4y/PaB5+w48fgyWrz+io/IvPC0Pg4DtqiAnwWQsyjCNfYAMSbwIwl6tB/YJkD2Q3Z8x7eeXJsO2aRd50L91M899OXVAcBzz37MT1z07Ke/g4+Kf+pnP8YUq5EJdjsYwoTO1p0SvVrcNcAigo7gO0t5iEgTgFIDExn4SJ1KJoMAADHWdg8rSAxK6pS6rLNzMIXPuZmLbPD8bgezNbIhAS8+lX5xY3jZgkLUQ4GN8KoTvWDAnGcUQuvjgRMXmfRaS9l90W4w5EAdZvFKGDydxXVpRqaFLuGWFq/Yhh2WbXyj08GDpcF8tD2pU8T/lORMSuRJIIMzgvXGTsXZ5mJM6AOwCCUq8NMf0GBZ4G4jl7EHv3VBAoWBamdgNik6Bg5rBrikQB8C5Uw+o5xSiZhOr2PD2wrTA2x0sqXTB97sMB+MyugjmbeXzQhP7s5rItNn4tLm8ksgfKfRS9veBg/q1PZklbzsxCRTdRZQaP2pFveR+MTKn7axmGhMg0diU5bJDp1oWLQkXK0asl/QCI9tFMp9gbQPbYHipMV8yRPGuTqwzZYrmfjeZMOvipLs0tG7JlYkJWSyWcgJAbU6ijU7WWiYk1WvetlJvvG+f2q+fvbnfymqvia1SCWFNYNbR7d8FqGtjYXs5gkwG8A4HhsXnI/LNPhZcLiCGuZTLpUjMnB4SHl4oUZG+MSHewbAVAJT6d+rMf1CjQ7NufQd9RWz3hbmbISLyWxFHVRs4k1n0eEplOl82WR0D2rjhaDxkfygnjGiEd/szLQyOwyt/MgUX/+Lk3S44L4vIxwvn7Wy3TbsgE9ptN3mEyHh+pnML5UZC/jYYWoKmK25aLFR2Wc3zjqyhfqmjQc5VuxAchkR2zwwHQDZAT32C58nf7FN2/45vuGuOva3m775CBvfpKfx5J6LSvvQbG9+nHTC5hqvGd9jmZ2erVWT47V69WitHuYeAHRk4o0f8CI3ttsO6YMu8Yo+TzrLxw+Vjrs7Mrw+687XxsM21dMef6zt5unYBe3AJnh4cf26Wj/B+OIxB8ZqBoJjN/ABGZLpcRWa3D+BFDrQotUZ1PTolk5OSMIyBSzvnMccWec8dkudfMLRtXnzYbVpw+o6auNkPeb0Y+tbX/zUes4zTpYKjU/GsMY/s82lst7u7+zpmVsox180oJPLQ3BK3X/3KW1lzQfiACH/eRa7sBOQ/IKFEgzC7BQnZeYni2a75cGCaa7ocGj8n2+WKDlL9mQxMYFKdpv0SdYQ5iB4i2m8HMFy6caO2yexh0ksI4N01BFHPPWE47c8jSB/6jO32NChUe10WJWx0HpwkpUzKyZ3xllkRvkxJ0njomlkRNkLCwsV90CyEJH962KiYQLRKVlkECR8KynihAhUQrDkA/R0nGuq62iyMCKPV254m8i0jSgBhdS7BCX+mkFefdfrX1Znn3WSJtOKOmTdWB28frJOP+fcOufsE2vz0Zvq0EPW1xPOOrbWrBqr449eU7ffs6cOX1d18dPPqBNPPV67wf11/pNPq4PWLNaZj9pc6ycX6u5tfGmSiMnGPlgYEDIgg4NFtPkAHpNsL5cPorYPLBBzdfGFj6uNG9bVUYesqeOOO6ZOOeYg7UxPrJu/cm3NzHPTk8RgIyHEglxFig9tMDoIrlNoMAvGJAXGop2Jby4wmnQLdcShB9fJx26qo7ccWSMzO+qsRx9X6zasrKM3H1Xb7r7dD0eK0mJtu+sqLRN/FOem14uZq0s6eAcIT0pPLNGMjozW6Y8+SSem/XX2aUfXM591fo1qsizse7A2H39UnX765rrgcZvri5d/1bx9wmKHz87AJCdncjIwLj/wLQuNGWxHKzXGPeZUZdH+1hefX6snq9ZMDtfYxFidcfJhddBRW2p4Zq93Erfedkft3Hq/2PgNpJYUS0ZX75eoZsHFltY9LUY5wdIXxL8hBfOjFSy+ajPqe6ygYcfjy8ImnxNpFgcRNLq+w2Fn7h0bGCtHL4+NqGTVkmqdEizHEomJiYlhqrbBDfSpBGo8fRvZj3n0xpqc0OlpZr4+87kv/CRsX5vgHKRzHn/Wj1184QX/lVX3p9/98RpiILJEyMiRMW60RhGKR0blhFYRP82oUieb7FzYymmhobOp9wViCAIMbJcEhuptv1iqZLhOdnJWl1pSO8fzFjiioC5oiWZucD3qezY4bqkErElTYLkcslyVyA0dwQWf4CQLi11eiCygLnr+U+vvP/S5uujCM+reux6og7To7JpbW/v37aoTNdm23b+9du+fqnUrJ2rPzgfryhu31cGrh+qgg9fXCSduqW0P7qtV4wu1d8pflqrrr/9qTS+OS0dsiB7ZwDpPdaAbO7CHhTJtDyzh4ISfAfDU88+qW266rUb4W5m92+qoQzfU3pF1dfUV18rfMdPBgFRiGVFIaMn1+O0mWqwGPV0ncPUrY8i4FjuxrFmz1vdq9u/cWuOr19X+ae16pmbqMY99VF3ypSulVzIsWoc+UCOylem3gHRsOBJsWSxSRhA7ldjDg4SckLhsPvLIQ+qrt93tvoYBMd7VqcJv+xpCPCnbmTmyoWc8CyzBS/4LptL1nikE96c8QnBJAitNeP2FaM7oIuafTzjx0p+cUJkrkU1PZNcIDF/6DjS/5ECWeHZ+0GvQI8OLvw0QveTCnyhALMm2D/nwpN68bLxxIvdE2Qxw22BI9kYKockihezGA4zFTfR9h4MeL4aKg3VycKd2HSQst1TzSGJ9zytPr/UbNtSePTP1c+/+5Zj2NekAIIvORc84/7/ySc3PvfuTHsAQdLcsXJkFiF0NCwlbxlHu5YjYuxoWISYQbZzFThnrZwXU7jsMTzrgquMsT4zyfCVPlPLkK4/Zz/k3NFSfR4s6RI4NbsBiHB3riYFt6LdSobtcrA09XphKdS9O2GE8OljZYfVwMVmeZ2BYqU0HWowO7pkuKnXrsw6yEgscepU72GWqbihCKhj8BBI4ejsP23QtsPiLf8Lm08Euvy0M1IGLBpnBoowmcUFebMuiGwr44otr7Y2Mhms0pHC0tpGBmF7H3FsLBILeFxnAUDFIwxMhJOjUAK9xEUlMTGyFXih2oB7wslt5Gatgou6Tk2R8141iXbr4XomRyrGBHUPkWIjewBV/13OWNx1yEENLcfTlCbNWcMY0UcUvxxNec1FFriq0ml/YmV8PpNTRC08uxX2pqQUINk9g+e/JjxgGJBLyHtQjGzmyXSX2oZsb1Z3SuzQZ6fnXcu+jvpCEHF2y32MF3sjKpa+p/RrIbaX7g35yH6lQm5+eZZPw2lefWWvXrtOiM/uwiw7xG6Qh9nIMUC7+mjJeKKczgYxOqMZKQsAVOC6TPGlkODscPhD3LoeJIRhM+U1kkqSJB0tYYtr4NU2e4+GSrPELRzvB4NkXzjwipTN4O+bgkUcHM2gVTH/ywypOD0OoEmJsaYy5z0HQUO6D7fVZ3ZkzjuRx9kG/bILPlyLcfJYcd4j00DveMrsXkRUY9Pyfd74GQVZHit6TDHva1jby6GTgosNXs3OtHR4PDsXC/iGD5264jzKH7vi9dP+IkhwbyLlhKRu1lWSg++zKfRTTqfSZF38lj4wb2BZ2Z3elsmOqDAy9hpuGAzTYY5ccP9O1yeXSdpDB4S+l7BAL/U4c7A82Yytivciol/HbNkq49GSCio4+tgRK+IJzWwIsA1mG0U5OnIlD6wv7DLzRmLGJls9ZZAR3YPR2QJJ9CSSwE3wteOkH4iV+y2N8Q9OGpBN0kGEjJI3fCSLGG4k4qK148S1vP+cmnD+pAh1SkQXOfGHedoT9YffVYmE/wIE2XhAMkGE+aRlPlgzsthjx6+WTAqXk+bkgC4mdnNCi96HTAYsO2xdWxwUZParLp7FVnOEbs2DD2uHEjQSQB7boCO1FvMvx5IdOPNQxNB3XZCzrAMzNQJAMoTDZcoXhx775dTXLt1PBEQ8vPJ6wgiGXPMCjT7K5KYm+pss2aFAg22cG0RP8TETxMOjdcRmUttsFg1wg1jyUKCE/i0h0Rb4ResMHI+/46AZH6AXxhIKn2YV+LyDwCcagD03a5nPJBMIYZTqZQQMtMRQoi4ZKQgOrYfKv0zVZXMN6scFvdFOKxjEDp9y/LpAf+OLhPGASLF3UnaG3fr4pT5vLBmQgiy+ZwscPdc2IDnvRgy8yDANtV+IvRC1wU3wWm3AxvmNubkBDK9nmozPUJg6Oecv4oT5GvFhBZZGCBd8bLGNObfpEmeQR3fG8pMdjRbiBfAg97jAKJkpwDrTmiUpOIG0RzKWR2ho8LKaMT6R7MEVYMm+J8vjtfWS0tZvKscA4yfMYFSr2hnmJkqPKNumBe6fmWBEzbDMjQqNPdUlXG7Dg0gEcnfAmNZ3yj/nukwD83j3jY+jg72PXX+Z9mHTgorNC3UsnM6BsmAjGZfS4yHjyk8GAEpQLZKe4W0+pwHJN6wUCR2ynZNA5rJqIk7G+ZCHKDmpoe+CccNTMlNm2qRI613FKkgkOdMIhDsVZnFoS0EFV1XflsQkZ1B1QqtSZSKK1TdCDo458QAmkvxzpiYZEZLWBtJjvG5nXskXjhYCMYcoefCjkiAba6VzrNQw9yvDZpsTJYxCVlFBha6PxrqjnQTyy03OdrHrfHWSBkQUq4zP6w9ezeRw72tik0n5n8Uk9Cw+/aYx8eIBRR67P6OYXCh3opY1O2cIu04sasWw+Z2BLhictOGxnwiYvKs5MONuJHMda/PjmtjL2Iss2K3uswIO99JfaBBPZ+Nlssv2Wm8y39S27lX555ymYkn9yArz7ER9NajxQ07NIW79mB3BsIF6KP/3hBazJ5tIXRuqDNJgzfjd9DUadiuUCpqRCUokxSh6fLDRAwZtPNmkous0CMpgw0Lf4KLF5aDUfU4pCMpDrnZD1evYbC683IbpM8Y3oh0lwDBINK2WyiNljQQK1TvhG8dKvvhvsYKEOw70q6t2/WAZto3SykVqg3LEAMBjnySYItV1QnQA4C6zpJyADRW/Jp82iYRnh9mAmjiQcZ5DBgH1Y0ldtH4VCjmU4icZnxQwm49puzYuIbZEkFjt2Jdal0hME9gxefLM0D15o+kQXEYNccvpEAz9YeNABr2WGzzLN2xdFlToh+NMKxFlk5GTCib5NLk8QyaTeF7HYF106RL71Coactghk4WttxoHtQSeLIE3igJMR469QoEd1eJEXvcjAB3jQDT2+xDdi4cXFNCoHC5Ha9qXlbo8m78K8dMNuPcQ2C6FjbP+QC09kq+K2GtbpG87IwifJCBydNt48xvFSmUsNTBWf6cFrEbRcZSYmcC8+4fWJiQUHcumyPfYDQcrSk8VTtCFqJmJv1BmMXPwUHSfcwVAVUhb7aEJlnoymNAybqdO3ejHsrQnb1QAdH9FFgzkWegOV++ahyxpkCiUvkmos2aRkWvGKkar/OeJh0gEYxjPCLFKXOBhqgrZbYQUjefNmmN8yonWEtJnGnqpshvTJnQKHkA1NSuAZBESfBjBXJJuCTkpJioWp8Zs/BC46A2fQQZKdTGQtH2ShFSGdSoU6RtpAdRF80KnuZx1UZ+DYbvlt8fxwFTKVOj3ZEwRO2shX9iQkt8EhpN7KnkwMSAtBM5VGIrjryIFXWTx8x4iBzXMlliNc/EWePJUKzDLcE0y4ZRO52+FJ7gVUudmqQ/Q1WurQD3Y3LBBeqBrcsuFtOjxws9ipsUwW6OhkIeLGaq97UrbJEtvwacCujF/Yilxd5kmPZaFX3E4+K3d9ojcGOcmOrYo+/pKIJTaLz/hG5ywssqhbFz5gn0rZkof78En4bjtxVE7weaMHe6IjfYFOYIoT44cY4LN08ZyWFOgNMzHRS+PNC1STY72i4WTIHEQL33372Xe93l8/wW7Uzs7N1Lve8XpfEtsOTCFhKgcDLNVSvCuBTPYxr/vJo9MJoba0qmTuOFZOKQftAfyA6telAxadeUWaINAZyMuXD5cmI4kmEw+QbxSrnoUJnA7qDSY5wfLCIRobaxi7FIWLBak5z0TmvkOX74EMvUrvTlQCI9Dw5Lo014wOFqIom4xs6yILObQ9OFRmQAlHB1uW5LqT0REc9F6kaDf+JPiJCzajKzHy2UywGEJqOoABbmUWGGUGnRFJ5kKPcYJTYodsjA2UTGZ8XLIFoT7LQ9sGY2KTieGBDovM9KMH1t/o0GEZ8ISeCeWbvdw/YaJpQvihP2Um+bzvt7BbUBsaFgGV7gf40IkceNpE9SQxTvb3yYNeGdbtCH3a+O5YiN+LMXT40211LFVqzLnEZvqklcEnjr1frKMFwpcM6rssgOlLx6/ROd60kUXbJRndKZe+B9YuY2W7F69mT/qrZejwjbr0esGWHMajFxn7pKN0UdExMB0Z7/lRtiU/VPE9TZIfJlXmsZQffvOv1M//1Bv9gOvc7HT91E+8sf7Lj/9q8R9s8PRxrKN5HSe18j9o6DA0454qqemxeu9GGPfwDyhcw0/XGj13eF16t/DQ6QAMDZ5B4Hsa/M8VU6sbhQLLkXBfarRgNF3ePOS+DguVGlyTqT4sCm2aLBs+JEHHlybNCx+lKnGZo3QKbx0ONqoYDDho7aDpHw9akqXZVvG7xPol3gwicA2GLA0IT1QWyDaoGKw52y6jpVzGB95t5Qwu6DHGJErQJg943WEkweBHl2UCp4QsMJfMCaGS8Q05ALGTWHTZ8dMwD/7wB88gV273IzKxJdv0bULY16a3yQ0vivskwr4O6zYCoU09GV8sy7a0OnDkoafpsx3YiKxIbjKWeGyfJoX7yDDEL+GgZZghgMsujwX0KEMceQo7n/Aw4ZGNft+Ca4wuOESeAb2fzN/GhOo9tiwGwOJ606ec2wrK0FpeW1igcV9msTOPdeUp45xwaUe3eamH1fLh8S85WK54kKtx279Nzrfvf/Stv1I//c7X1Tve9vr6sbf/D/+bSVL0eU7avqZLmRpKbI8nsPyAxBj8pKHZBrx9Ukb2Cx6azDuS5UCX5uADqIdIjaSl+UVdHmY1pwNrVkKk0Ha2cW+jdE3n7R1yKdpdZfS4umLYT7+w0HK5NcRzPKNDXnm51ssv8wkugeHRQR7kuQ4U6G2H03mqqY4tgAg0uygY1WFDtIEnCNzvcRu+VCybOjsDa3JMqVGGJksscjMQ/AyFLyuir2dkeXAwmcHDyxnMu452U9n6YrsHsQcyHc8Zn3rO/L7Jx2CEb2FGuulo9GSAaUW1Dmz0OGeLy1lHbfpBFaGUmZjoEg0TaxA7MVH3QoIcbLW9gg8mQPShoA82YpCZghz0UDbezmODlsOjizh2Ocn4R2yEF52IlDNxHD/sINaelIy7tEOLCsmEVvDc10NvK7yQNZ2izc6g0fnxfunVGPajBWbFR8YAJXGBDl7xAcGv1u/+CdWBX7HXP/kAHvuh7XZJnu1X2/bih06GdHv8Fo4dH/jWjuwWD9sQmH/eRfGyk44lhjMGuq3iES5XAcyf8PBt/J9452/Vu376N7UI8TUE+JUlP4tT61clfyjT+k4HzysVMYUDaC7VuSKRHO/sRStK1QWDFkHtOEii7WuH6R4mHbjoyEg2KCQHhS01nSaY7cMJOyuDfLMJo1hsxEc5wkNIWlzU9pPJ7aFBPgLnVo9pvCixoxK/AIjrN8qyGqvWgpG4JHCA3aEOJgNmRgWLBK1MYncqPnhgESQ6OAsDtqOXj3IzMRg4yI94bjAm4KIjC4RS49CLCBKdoEYuEeFpHSLdlLmxyQSHG1p8xL/+iqA8y6Aso/qizcDzwPIAZgFr9pd8xUcGI9v67heda3nia4M/gxd+suxqfnnxYcJweST7vMsgFtQHWbzQQEtu91GQ5Y/AReNFEbqmw/cNgIkuH51LPjB2NNYHTrrAWYZgLIwsFoyjZpsqehNHVQd+pD+AgJcaBoH14qv9JptGOrWo217sRj52CS5pelFXch+JXjknVHTEVm40G2e9wPCtfWqHPcJ1+/MJnOqi5QljL0YN78VXcO4/+dPg2XYviuw4iE7ZN7aVqON77osqK2GxrzJai/HhQja7z/VmqrK48HE9j8/yYc8Ycw6Y/OWZOT79pQQWMSrNIzn9hjGwJgu9UAXf4wwRYze2ktIioWvJHv5dBF/8l9UPk6AbpEUtaXMeRCi2hfKCqcFDfzLC8EwcO6yDBchy/npCdmZx0WKSO+CiMw2LDnW+k8Wn722FFm2XAR8OeKBITv+UZKF9JEdH2yRgVKGBQ4MBgEPRz4QgVA4pe8HpKzW0QvZJkpUfmiYQh3m702ZlF3/+xs8DsBjLHwJseXSOeDDGykgqQUlWHoyO/5FFKRgLDbGiIZs7jli4E1nILC5ys/XG3kwKD87mPIXbLCqAnINLI7bYZ0+CHgNwxFaZtndPsKjOgmFdSxMqdclpDyISOy9m6Cajw5NJMMsjSyU8TXY3K3bgkhvms82tbkY7gw/KTGDkWpbayv3+YHaZ4Y+N2A0bfjUdIRUfRqhifcATz75zySMiXS9vDmkLraxSi0wWDulCjnjMy0KFnaKNneBFO5DfMouPF6qGg4eX7OknXXzHv+zuuORnfMgOxgd+2S5llTx742fZ2uIyPKySx1c0pvy9RvF4fHpIxR/vWJQt0+MCu+O7d4Xo9XwT3nqxqenlaN0A03bmzbg1ner4wxjn+1EPk9AwSIpHLn3ExCXRoi4L5/cKqAHn5G0KxqvQKsGLyyefrWVQhxumFYXJxac/wyMj3gXlcWwFRGL8l718ZYIJytWWDEeOv+9CkwC4lk6i1V9ZoWVH6wDDFEAGF3w+i8OPTdAoEP3jQg7BQU5wCZfVu0Re/JKtLJ7Aye409IJPbpw6SrdbiY07TAqoOuvAwstZ2QsMMRDMtrWc+EWHSbHZWU0PDmzFr0wSb7m9+2GgBp9FoPMpDo3PixdiiZFpGdDa5eC/633gQdRkGwe8TUh0wYsM+ZEF0EItx4ua+omBvCQjz9ZEDpcrkiM89sS25OwOJINJ64wqcKqzU2l0vg/SZQvjCS54tv+xj+xdTber62mxG+w27FPrU7nRpkxkwNfoTQMGOSwYLD48yCicFxV2VaKfa3X/+t7MbHDygZxYxRYvSOxwVOZJfbJ8UR0a9Kky0BubsC625qn9LDBZXDKHIMuJXLyMI/PP1fjYkP+Xf2KSvz4e8ZxcOTFeK1dO1KpVkyonW7myVpFXj6k9rryyVq9aVatXr6w1q1fVykm+yNpi5BS7ZNRSm6ym+7mDHyJlhrckp7QQ45xcVrBWzHCGBxEZuM5FAZODnYlvGgsSWBYM6ihnseEr7v7SpyCI8fe1mMgsTCrZ/bDzsQoWHlGyOHT7mQPuB5xLLAd94vlhDuGYaMqZsAwwMG3guBPUscCdlwYTfPmHzXRo98/fV8EXlXleRy96NzUr9uIhWcQCUM4sgskZU0EuwgxmNQQwLy2aXjgTB0QbxuDSoMZB+HJGwl4VGvAMWN8496IiOGd3T2p87QsHPuaSAP20+44nCxIymXipexIiiziwOCDb8kTPouKFZZlss2OD2uhw2WwyH3Rk0cHOZG00zuiB34JkIvKpmJdLR3TxD6nYC03DS65EuZksTcourVulY4RfafNyzICzOHS9SlnwI8d2KR7G0Y/40GU0uZbFYsW9HtHnYVFkU8ZHX06x0LhkEUJOy/inDI6+jn2oRH/TIwD2oj8jBZuo0Z6vEXYp3qlkXHEiG/LDk3wtghNax1Mu1MTKsVq/fk2tXcuiMVo//rbvrYuf+5T6oR96pb8JvkoLCovKIYceXEcdeUgdfDB0Y16AWIyg4cfmySu1CE1OjtukHBiwqXrueB5kTOMLcXi4dMCiM6QZitN5lkAAFgR+o5xndixQdU0W7tVkEmY7R50QkPITmuSk3IxCmPgxUDW+km8qzVDWGk9u4bghloeFNN14GE11+GxLkyGgSuXeNJJq6ELG4IMGAjdNh2QDJNb0kjPixYWJLxvsoEgIIIXqWRCwXXQd3Xz0ott84WA/eLmENzExH3ZgTx/MtmlpUGIrdL7R3r7siZseiUzAtrj0XYYz/N7eM/iRiyxKtKeNXGizqCAnvJSmkng1YpfJVYZUdLGBuvvFNMiKbNq+3OEN3Pgup9lH2/TAspB4l+Hc2gOZTQelZWI7NqjER9Fnp6Ix2nYLS5eXOtAvlhP5/X6S7bNAwMDYFWFbZHhx56nnZbHNAossYFpAtIOJb9yvyO+I98smdjf8Rcv8DG0WpsYrPmQxn3LfR7qafcQfv6LDhskOLpXoFVlkG6BjEZkVfNliwyLDpZXLdklFf4rVtzL8Sdd8jevqgl0s+Yd+8Lvqvb//V3XyiVvq3b/0e3X6o44Q3B3r/4R/w+tfUJNrDq5NBx9U3/PdL6zh+d31ute9rNZPcm8GOhYy2TlIPW7K0okL+OAvmQ6PuXy4dAAG0RagoxcWObE88/0qdileKGQAuxjC4CQmxU/KHRYHsv9PN5PUL03c1NgR8Q112vxeqyBcS2qSWh4lnQM3B0rGDjpoSFHvFIDuNPiUBzUOZuid2gOjrIM1cwkluu6LA4YZvAgmPNITeZS90+loCzIOWX4EwFkw8eVMGv890KkziFR6p2DZsYky7Qzw6ERWoouq9C00tBnUyEGuZLaJFF5l4CxGuizuZ2H8dsxa1sFnXfMt28kAZ6B7kcP2Vvcljl4YE1roggdHz3T+QV3y3YbXukTfdXsSdrhksKh4kSBn4tou47APuOSCV52Y0K+c2a0LAL5br+jET591eToEJzKyxw4V+0M2SaPHzjbG2g6INlcB/XKJDx6wh0VwcCkle3OznO+jxT8WI/tiu9uCJlmMj+zUEh/3sUaSk2lVMs4kU0Mz41RxHfZiI/5238ZjRHVYPfqbP/atLQr0ET/RsmPnttqwfnWt0g7mkEM3ehyzcLBA8VTzwRsOqsM2HVS//N9+tZ733PP842mHHLJW/JGZMZm4De4xoQU/6HPVE5/8l//DpQMWnSF5aFIFgkshfoTd91twkLo8j8MQqQNRbnKUynQxY4Bv6rFL4ftDlHMylkUFe1HJ4uPvpEi4rqtWLPARn7LaOAYdNls2FTpGGqKllS24CQY0vR3edAHtdDIkSQqyAuZkGLKwU6U6P/rEh0+u6227JafZYfvFwwLlP5KXGx4UwvebfxlMom2DLINZuQ1iX/6YJhOl34ciPpk48AhGMOho2FhIfJaPTIVAwNhpUwXLpYbwjg/3UQRDvgaDJwkl+lWi37xdl2mFk/zsnvrCILza6GexGMhhMWDy2Sbkil9weAeXg6bFFrLgTZcdwl7rhy52hc7OJAbAeKkODz3n79J5kHR5Ta/L6PNHt6ovT5mU1CIr9nYbyMj0qBvYENtib/DAJV8xHexqHN/IUtN62QXZJ71YiKAZ+K2548ssstvYID3E1wsnOwbGEnPOM8aTPZnxqh0ONnsBEE702NrnZBKxVGFZK+qSS6+vNWvH66/++kP14pc8pz7xiS/A6IWHcXzN1TfVrl3bNeeH6//60e+tv/3Qp2v7/Q/UNv5N0iL5raL0hWeW7Ygexqf9w14vDuRux9cnlpRB2nzEIWdtPvrIF87OzNelV93h38nx2VtG+6YwJbsD0frSop3Z6Uh/XYAGNgDiWZ1mgM3EBsH8qYmNxizV6STaBjDh1JaMOdFRaiw0GUIL6aC7ET0cTOK2a07GUUKvkoDJwtjpswTbwCykYLMbRL6O7kCol5KDbSeQiSxoWXwIog7iN8wUlOIA1oyFNfXQOeGP6yjvMC1GEoq9DeCY4rtt4CgQA9gQZGAEOHwzrslSCiZ0KgYQEvBUgo/cwLoeSKAzf4LT6E3W6jIQFBPXaGwLznlQH1jT4MlU7QIJkJKbhiM4jX6pxYsJDqN3Dip95qU0Y/YMVBNydIQOHkOo9kVgAKMUDLjryGy+pBPSVmZzQbsvWJQyKjGwPhOoZCFYGktZuNTjkCszJiQOUa57pIuYExgn+MyzfhnFIqUkOFPLO2qPE+W2AMFM36GEv5NZtWpVjUjGffdvrbHRCe9w/ulTn8ufLNhG5vVQ3XzzHbVnz24tMjvri5dcU/NDo3XJl66qvdORy8K5a6cWINsXHZkFGN/7u+qxZx5d4+PjNT01V5/7wpce8pcDD1h0Dj/s0DOO3XzUi/gS36VX3KEVUJMKp9WhdD4fbGVxUQlcmc6VbivlMsNOi8B1DwSBKDFQjXSIQuUzTIenpBOWFp7gaZgPHLQcBbYm6UezoR1oCtFHmGWDoqPSgSoF8HNEXhThVV6mwx1KleRVXBosr0N7yZlHxBmBASmZtCVJS+lAUVG2KB2i0Cnmq60KKMixFRjyPJiZYB4DgtspeNxs+MiznyptGyIBWy8ViFUgo5Vpk6i03G0zkWQPYA+VObZ+aHwZjKmh2pPSTUobI9H0NXh7a1XxR5VGziS0N25LAziJti4gxMs15PmoQ874fbylDk2TAx0TpdWduk54OkKlw0zJOJJc62o7FO9EPPXwNWf6gU6VlqeDd0r0mzsPICVjJwsY4yfjQ3XaImH3DD7jgAUHehq8G51gEHvXAcI5+rGP1769e2uP8r69+2rXjh11++131NTUTO3ds7f2CrZ3737nffv2m27PbtHum6r9e6cEn/I/nu5rJfqRTKDjJ4+dYIqhai/UuU843n/EODU9+7CLjl1dSgpmm5j8Jk4PAMryeznBkR0sKWZbiEIGVbb2YeOfQLVbFIwrRkrBhOMXAdn18u8PlO4PJrWQDlWTx4LAts8N6cs9FDoJaYGlM8UlpXkaFZvNYBLbIh622vgR2jaQ0SkCvwT3pMBwWet7IhpY/SNpPjbuz0TkhiO7EdWR6QEgebYPGZFvW+H12S+lt9vkGNbNVCJuydjotglcte98/Gldhsf3vmVHLoOegZYtPlv/XF5wX4StvFkTTPN7kCKqi8zBBWb4RIFrcc9w4+jjBnOGv8U1suIU8wEYeqDzjXraVg9j+pq6L0Xm2u/y6PKCWLJw5hGL/GUKO2x+lJ1/8/QnopgvXsdWcnySkoG5t6VpydWr8D65+Rkj4qE+UJz6pa0vSwQPMf0dvBqOEiV8Hl/E1zzsOoSCj10p9ILz4QjD1UPWMok9cV9aOJDXc+9vNDH2PXeYIJLNpdVgYWNim46EHciRHQRTcMvDd8OxRbHrsgU3HjrDzGo6x7jl7NybnWRkGw5tStYF8wseuyXIYqEVjuwXYPE4SA+d0DNIQ4tDWKOaTCAACqRbvhueupMUsTJbjYA2RllTIJVYK7jkEL9ZTV8mg/rI2bFJSL3weHII5gNy1YGS4QcKJQdKkvUpuLn+B8Iw00BxSRAkXIuCg0+pYCYm4aedOkDRUEqnfVTVIeOtzEDqiw8d4sGNXJW2h86jo1VNGzkwEoXoBZ+FWNmOCkhdg9GL0Bz3RHINb1kIxWZepqMODmFEhVL0LCLokTx2pRgBPYOcSeGgskgRD+y1Pr6FPCt9Kf2zEP5onRyZuS7H3x7DWcUrbcsFZnhkGiY8cXFsjMMfZWCWy0fM3Pvg7375US/gsmF+SnTccGy6xIF//oBBgys7asaZdLWdJE/IBqbxwcBwjOS3xpYXQ8aRSt9DsX7lbiMl2QOy0beYJ9b0DRMiA5oF0DejRTNEvBuNs+MPLyyxzT4gW/TuJ0rrgJUSPbKj6ZNRtqN/4dj3d9jxmFd2yM+caCFNvI1QHaGR0WS7psT1/CBlDjoejQbdgLtYy7MfwKWDnAknFGMvOs3XeQTH166fNJijyKZmn4J7qLTcShloCy3QnYoQnKSK4azArdPTaUhO9iChzWKCjdDLWO+AALfMGdpq1KGDZx2gERyeBAgdccA/I4qAFgDu5DdB0QHKpSsaX8HZeNosLs6cQQUSzEwuwp9SPNxvMi+ygastObkhGRvhM9IyqUOrzlLVMlU4DrZPWYMpj76H37Ja3fQUniyiVWlfWZXd0RCIFnsi2TxYlRunmeD+1IcBLV7rhN6+qO2MGEpw1FUup6euksU8udUVS+uRXf3j4diZG6H+pAIY9vsTnP6RsdrgJBe/u3zrF1/sUaYUvn8cz15haDiD3/7LWuy2TsfAEOE13vi00bvvhrMOxc2CKRBuZ2UvOsINvSeuM9LoOzMIj234w0fULIBk+YLtzQeMhstyyfaPLDhzg4nbyuijL8n0W/rPPIqPLbI8cJgDkjoLvbEQCI6tNLEBuDGeK64I6fGnRkqlRue26o6hSucwtcTcbbTMYeMSmywOtIEy3tOnBrHbaCeGfkMbv/g7IP+hny9THjodgJn3jBWzhVqmChxR9t10YILIAQw0mfTxN8RmAO+anKQpHNndJB4P5uY4lzxwYTzdrnFnPodP8gg8OzRuOvlSD9LG4/VQAfAigj1S4hVacqGwOXHFid+ZQQETAS02ksBacwaTrWAhQYL0eMsNjYLswWB8dKEHFM7hi++vtBhQpBY/3aKDXOrtCYb9otWZG4s92JngHoxwSi4li5AXImhUegcCXbPBdmADCzgLGzuM8HtHJHgmjGAi9ZmQQM9TkhGrdjtRsEOCNguF2shijNGZqgO0+45PQMk6IMed3mRZLiW4pg/9xis3Ok9AdlI6suCQDNdhebaf0Fo3MrnPkR2xjZRB/fInJT40eFtgRCgYhUr5ipw2X6yjX5JiN/Yg123w6DU/cJXGW5hLLtfZkPnej0h9EhZO2k0WP/XCjxBIvfgkwZf7uOE2Cw51OGW/aC1Ftgx0O8cuEr7iHvr8gk4lvrv/ITKPCuwY8BvjhE7oHS+/wAovw7xz9ckC+0KZ+JgiYhjP+KCXd4n00cMkjYKlND4yLq0RihAHwZKkoncaH6oDcie0JDq5Z6W4iHOkrMRqO+BUKXFiyXgH3oEwgcYqdRoJoYCuYQMsgwVAL9/hF47r/wQReDqJrBGT3BaWpMj0JRoDoMG8GNImWNSBYpdtE1xiPIZVhxeC+CO5LBDYZdvCI4GmjV7oW6mFDZ6+kwDuTm5n+HzJTnDvpMQDDFbiLZDttiHKyGzZ0ZROX7K1j9TR7dg1Wg8esm1ITHwGtz+qQ4se6sTCfqmNLJMEb5z5ej10aKKtw5J8+gLaZfrsm2OHPdBjfJIHNzTYZPm9xA74kAFfs03B8SAWvp/Q+qun5X2bnQxyEJf7Xf03oSMzuxsvSqIJDPuDA4hey1TLk52KiZEhPtXdZ0LkskhwvXyyEIxLOO675N6fmYNTcj9KRl+E6DvD2tEcwHmrRPIA7oo0STn2OVyUjk3zzyTMKUxpc0tSktXGZuoxRLToD33armjlUCWOK4GNHnnmzLcRHi4dsOjM0hmRniShKPG1JpPeDerK7D6gNT2T3ia7YwElwDK/GeZAkQSnmiCoFLHDrQYUdlhvOs/OWr4wyDFNDx7hBga5akwIaybbkrDRAmU0B9ogsFl8bZBABBiZwDxAMcRtFR6wgYe8TXT4mFB9kHpAM0iDj5z2Mi/WMhBVtU61BOv3JQa7nbaQxVb6RThNNkwK3BIGr0QxGfl5ZL+VDDr6I8zSkzL0lIIRhybTONodR+lZlLYzhePZZQFrZYe5uayt0v1me/AFmqYbGrfDY3YfUjqOLf6OkWeUaH2APyXyHX8yC4wWYV+uWoba9hMZbeHCFk6q1JlgXhCbnX6pFA4expT7XU3PuWY/Mvt4FokzbQ9ZmsjGLsXQMNqqeIyaXHAPptjGxDdno4ltgFo9WOHaqRvkchwnM/O3uGAbcVMcPLZF50UpbMpNjvSBcxVzxWt71Sb78gtDlwONoD+xm6ZKX1qBeOh0wKIzOjTEY3w2pDueYJDoBBJKyVHgoxiMc6DljDrSl18eJEZoZ43cSOhJQ0Bi1fnhDj1VBwuA3gKgzmciXtaFDnDAuNHHk5oEUROsT3jbHZu9SLrDI8NtK1IbE9RJdIKAy/SA0PRl4tpGwc0fO8MoOYJ7wFH2y5u2QNtf7KDuHkaGSrNHh/1xnHpd2TJaXSXxzKKGPM480C/BnaFvWexWS8WTj+0uN465/+LJKFu9IJGJGfzAWaCWBqZhxNRw/Ezdk5fSC1qXSQlOMPM1WJPnXQX6fc+HBafdE5JdIkqYLFu64eu2KdP2wu4+0KLQZHoXYDvpCvh6FswZenEp5yFH+gwYmfGoSIrOl9jKPo9CQ0KodA3iiHZoHV690NtebcoO2gcuQPGNvwMmg7AM7Guy2MV7TELO2Ec2floIE10Fg8apadPBu62WU8d30cGA2I4XuWPHkTg0eAQlgfPGwgkZ6FObN/L0Ng2rrZKvfMjIpBojiz8hHBkerWG+VPkwKZQtPeFxp7/06eef+77de/bV7//JZy0IWaO+aZfA+JOFkaxV3RjX9SKofuhOGfupY1w+EfA75PDhtFpc6kcER2XheofMeTIN1fTsXPGMkmLqe0G+f6PEQ00EG07qBHxeI8f6/JYsvfJJCDcpuTHN089iUNvmow9hHglNsIP5tUl64EE+pWWJXu3+n1k2RIlPlDx2EPcQogA5dq4YBEBtrE2VCi3i4KyB4AEDikBYH/j00ZIgURAg0HoRnYjrtSTkcIz/oTQM9m5Ap3d1WVsprdhn8KBCUt2wtMEET8Y2lQYmoY8bkNG7PDU6/BWqiyAWXbIXFL7ZrbHiE4ljAooSz6Ayk94IkSwSNAaa2Bna+KS66Tu/1SchFzh4HVy6P6BSQr/x4qBuOeBBNhpS1ysyLrNopSeAqUQwMBR7IVEpUCihQz5VaI1yk+QFBYgQIYGmY0ngl1LGgF6MW72oG2ayxjtgZz6psLwlObRY2H/g+16ruTji53T+68/+9wHX8nQA8ImPf/S3PPW8J//lHi06v/X7n/LYZcLyXARPNULsxccGZSEiZVKLTgx+0WYyqsTCUC3RYrCDC8z1RoeXaoMhzgwPzi6zc8rCySfRKTPRtIXLIogM2ARrOD7iyhcns0iMaKHh6wqsvvlJjeHg2sKBCFbo+KssWB4kZIFJ22rUAM7zIpT4z0+7Gt7tUd22YCowyx725GDAozuTAcEiolMdishmABNHR0Ek7BSwzWcwpwxAFj52FDk7SS+fGEge9OD6RA0tfkoiExPbZBd14oEtI5KffxTgt47aQi4+zALPIspOZ2r/VI2Mjtge5I2PjoW2+Y8y8wk2NsLfQhtiG4Cj20KV+ALk6ChnwyAZsPhMrJHPbkGCsrYakzgiAF89VuDtqcn3A5HmESUhcH8AI87EmK9G0mTBQgf9NJydkG3Dd/qBWsYXfYIvIRAUnOIRvOLFZJUeEkfk+n4ddfWH/V6eECDQ0iVJE62aLDQuYyS42BN5ANDVryYg968UMibVxleLt4zwOnVh+ExD75yw4Qmd78OYHOhSsmYfSMFwJAJJtto0+SLsfM3OLtTb3/Uzy8UM0gHAJz7+zG+54Cnn/OXaNWvUWhoAmECAvaK7FRsoh5gQqnT10Dg+BIUCDIMWoOSBx0GCFnpyuBPIBA2Jg4CpnhtTDE5tt4UHBx8TdcmNyPGOhCwcOxs6o9O5NN6kTpGF7qU2lkNP8hnA/Erawvh6vhEvtxG7iJlbzacsJKHjErPtTqMLmLKrzi22jZeYMbgpfe+rxWwpdov+CkbXaajolmxakkXy9+BSi0J1HHjbhg4tRD15QtFf9J375etlLodZHkmoLnNgi2BMREj8I1EsAAJKtPCKEV+PEd407pseCVgR6KrhtKMXILIjJDBAqtNXgANpfLSlGz/bGMQKJ+IJPzBsD9S0tEARA49hw9uhNc3QmlQ9mRuMhMwmSUfmR3SA7rGEk2pv2z7ZybjPnOrt9DXcA0vFE7g8FCj6VaFs9I3SONujTOraOflShy7/TRcZvDo33wvzmBAuC9ywFxmkcPLVamHcnBZavkr1L1p0znvSmS865+zH/tXGDQejuRmNcJEREE7JevuySa/+Eww+G+is70EkOfk0ChcACNc7TAY7CKr7C2/IVeIJUqtQULtJ4QenM7cXHHA94MAzcMjQUi6HERxfBtEWv45aQCM7CxCp88mHhiO51poUXNIhj7qvadHHSwCsJCwsrqFpjMZYQ3BuKWEPhV7EzZeXIo2tkmO2TAyo8I064eg+elcgWh6bsiT547mM7CbH6lU6jO4YBgu7mYaEFib5oxC3hRX69B2yYDY7/BaB/AZX9gAUHiQTeqn/BCXGICnilBN8JIuhNH2StWVrA2GA2OkisWBXgjxeyLAEkfbJFJuwp8lV0cdpt8+ywKGuqRkk2lHocWsavdwftJsdsQdCEwRvHRSxBfsQR5+5AjV9yUs+EFdevJGXfm6EJFBdh5JmkWWZBnr3i+YS+lQn5PR/I1cRO50shl9T0E5PMtxfkpdFiXjAzyUuZH28hRF9jGw+FKL0fDcdVx+ixaaQWh/9ce/dW+u9f/YXlvC16QDg+eec9YLZxRV/88C2B+qgtast3M/TODhSonraSw65k4WPgfFWrVbm0APtIAmViaMAertPh0EkWhqizR/OAzKznXN7UDYekoJ87LHH1/XXXVu79+71im0lkuPgqAVp7CMx6Bpvs1PmuMOQaRNAqwI2HyESeMFjUeRRKvfUbevJkrswF+DR3bGhX6oFT9lFOVwy7MjDNtV+XdqQ4GcRpsSuXNYwYFRGuIo+MARXPDIQ8A2a8PVFbWCHaFjM5rRVn57muzYzNTU17cugxCUyXeclVk8Acydx6coPPU2MjdX4xLh/BKovgowb76RUt61i9Kgg+NjjlU9vyUfHrHddiUWfBODsizDQxEdaVYcdelht07i9596tbv97SvQQyXa3kst/O6wW7b4j7rF2HFp8GQejI4rt+FiNjY2bb7C44j9hbfwk80OjkruAlHQCC0bvR+itnzpMWkUgo4SXlcMYv2NPjz829nlGGz50Gy/eqenpevpTz68/ft9fW/TXpgOAWnROPfa4Y6/9h09+zsxc87tj9cJxbOkLiG8Ws0Cw4MgBTPAKihHmjpFOKv3dDNHHgeYMcJGYz05gtJLqdIJ3OG1ysELjXLabrLDaAanjRtUJhx5yWN122y21dvVqYiabuSxc2oVFaAYz680CsDYBoBHGiyBnRJ99MAqt2Ey7+ULbPObtQwk6wHrR8Y2e5DOAcJ5kwuM/9jDhV+CPxPBxOTD8cVJdLJYwNjpWe3bv1sTP77Nwlu/3XqwUTXQMxFKRvoo+sO4Lxcg/mmYTInvgB37q7QFvPmyUTdJhVKPHRgYA9PypW/pZOsQ3oYkAUX4Tl74So3DcR8vC1hJ2Cu5PtWhbF5GKDvezx4Vbg7FE8viSPLsgf/qHASMjfFIy7PtMKycn3b87tm+vlStXmd+XDMQaXsnANk9WGTA3xxPq0i0wbSpQYHMfd8hmPHiBI0bQdNplvG3oBsZLJWSMT/qHBQZ4PlTRq7XpE9NKCOOVPDMzY7/40ABbSZMTK43j5zSAYTs8LOLYhjKuHBgbyLVvevntop1kMEopMjKOwHsz4FOAGkq5zym7BM9JDT/DTBchh/hyf3Lt2jWODTJnZ2f9xdI9e/fUCScd/+Hf/4P3XWymr0nRsiw995nnfXb1unVPQkk3yA7SeY2ctjJHfwzaBq2tcnC0VYHWNyplnNTYH5zwAMJJs3CG88K1mE+qkGgUClRZIUfm2D7Oz8/NrYTWSoQb1YQcGx8VSYKC00OLC9NavPaiQ4vigjrZ4cwAGVrQpPIswAtRaHQtLnjx1AtcTMRGjwZdrFqbB7vabbYnica/PcTNcn+ipr7max0MckbT8MjQHIsEXzbk+mXF8IgCJVm2RTHI/9EoZZDLM+uLLhZ7xpB444AOXBsJm34gQAN7CJb06kotCwE4d08bZ+q7eelcRHd+WG1Yhkr4IHb+n9ScSFTTxOZz79qnnY6/LCpb+QSzhkZt3xC+xVIPNPmpEEgCIBW6jI1vCLV/8t01AfQmVrSJsy31l5uE4pmaGl4cEf0c8vSWbZp/Ep9ryRqa51tK8/YViAaauoygR7mWi3lNctx2WrFiWCNUcsWBfo0A9m4ad7OyHVuH55jgSRLTbItFSsIvNYSmTRIPLy0QGqBqGqas80LQvgTmj3Ln5wRMe15tHjQILX1CG7Y57Q5mFETZsgDeC8/MzMJMv9HGE+fDQ5oGDApOQkMLt95y++fpZuYYO6E169besmHt+pcsjiyuGK3RWsS2Zcm2tqRThQ6MORK7p2nGrttT2VRrVzXm9v79+7WDVUwW5uf27TPKSYvbQJ7m3+L4+JTDMDa2afrSSy9dRnlgYjT/u0+Hbjzo7xZXDD17TmeBWWUm6aZNh9BrmZMK/HRW/7133nX36nA9kh5J/7HT2MjI4tq1K1Wy2xyqicmJXbfcdvu6hv53m/7dLzqPPvXEi3Ut+7d+VkdL8Ih2OKtXrdHC37aYWuXZaUxrMaKuS5Hf/Ortd76xsT+SHkn/IdNxx61fN7t/bMfuPbvq8MOO8I9yrZyc2Pf5Sy5f1Uj+3aZvtOhoEzHYqX7TEpcbD5VOOOGEsTWTw1OzumxhURnRir558xbvdthzsmXtT7pOzWi7PMPPJ7AATb9dK/67ZPv/ETu5R9Ij6f/fdNJxW54xOTn+0bvvua+OPPKImhifYKcz/clPf57/ivk3mbcPlZbN5Yc14GsnpdsYLOYVP/ETP2Hg/470kz/5kwvnn3s214zDc9wr0TX7UUdv9p1xGeiFhrjyOD73FbgBt187IRYo7j/Nz8/+7HU33Phf5ENuPjySHkn/gdJf/PkfvWdycuK7t23b4Yc0169fX5MrV87+4yc/PfbvYcy/4x3vWGQBamvJAQvQ8kWHRWbFtddeu2Lr1q0rTj755BXbt28f4Hfv3v21C9Q3Lf3d3/3d9DPOf9I9qh7Gw0cTE2u0nTyhdu3apUWFH35iseHGMzcE573gzLDTEW5aixJ38XF2ccXix44/4eTn/lva/kh6JH2z0znnnDP/4Q/+1U1j42NbZqd0EtbknphcWZMTE4t/97FPDF100UXcGR6kNWvW/Jtve2655ZbF1atXLx5yyCGL73vf+zQdddnRFp8+GVe87GUvG9JqOXTDDTcMj42NDU9OTg5pMq+Qwd+cCbt9e0qt0CR0UXLH/MH77/jQisWhp2jZqEMOOUL5cO9muItOZsFhseHTMXY809OCyR0uu3himU+8/IFGDe847Kgjj5Yuni4c6HokPZL+T046iU4dd/Smqeu/cmONjo7Urp17/GnuuC6xTnn0mRO33377pObRoufYv/GYl21eWLRu8Kkin5rOaxOzcMEFFyzo6gWc73l4h3PPBz84/OCxx45o8o/I4NH5+fkRpaGxubkVu/nB43/ltNIHH2uOncjkpBaekcXdO2596+jQyH/iUum440/W9epmP6zmy6f9+/yQHPdyFhfm/qDmF952x/33r1wxO/2agzdueL22m+ump+dqzz4tQtDU4q8eesRRP2Ml+/bVw36G90h6JP0flDQXZi98+rk3fOyjH121evWqsVtuvqO066mV2u2sP+TwQ0QypolSI9rh7Fv+Gfc3Oa0ZHl5E2/jc3MIKLTj7hofnpH+WxxK0CM1px8NOIIsOuxytUDzdNa6FZmxoaGhMKxR5WBN8xaj/xOpfNy2Mjq7QapLG+Di7lxXT+7Y/bXZ65td5fuPkUx5VG9Yf4geQ8kv1e2pGu53p/fvnFubnnjI9NbUdngioGpqY8DMD2++778x1Gw5as2Jk7DKttPsX9u83zdDkJE+2UX0kPZL+j07MnZH5+dn1Bx/0pD37HvzjW2+5Q9AhXSWM1sbDjj5pbm5OUzjPKg3Nzrr8t0qz0qt5uaB1ZFbFjOyY1hoyc88998xeeumlPMfjSbviqU996vCmTZtGdQkzrjwxOjo6waID76guxTy5x/w40b9qstyWpvbsOXR2Zs9HuV9z9uOeWCvXrqvRodGanZutnbt3mmZ2euqv77jtnreMji0ecM1Kmmllt1JhHwR7aG5u8Zth/yPpkfS/JfHp7cgIn1DNTI7NXzc3O7OCv4vhd2wWRyYfownvBwoPGPfi+WYnFjq0aM2Yl32zWkOmtZ5MTU5O8rjhzGmnnTbHJdZD3uXWdmgwYRHSV81/1aQgEBSyFh9tSHZ+dJ+2hE8458m1et1Bg59N4JH+ybHxxZ3bH7zw7q1b37ZiYsUYC8rXZmwkf23bgX8kPZL+gyXGtebp6OLC8E9u2rSxpvZPFz83wtVJx5uwJxafb2Lua4T0Ry+PNWs+f20C6Z1Ov7waU1rYuXN8aN26MW3R2O4Ms5XjEssc34Q0tHLl9NyD9950zz33jl38/BfpSivfMxlaoas9BXHvrl1/+blLvvCmcf428GvS1wGWJYLwyMXUI+k/ehqdH509YvPK27582TU1PjFRk2s2PGZyaGjv/46x782KFpv50dEFzb857SUOuLx63vOeN8+jMF50fCP5nnuG77777lERDa+enx+Z4Uby6OjQ/MTEN23B0ZWcrqhu++w9991/0ote9NIaHh33l82GtE3Umjj/1ZtvPPu2u+++V+vNQ9qgbeQju5hH0v/n04a1I797zz33PWfHzj01Mb76nHUHH3x7Q/2bp+GpqcVpzUs+uRodHZ3bsWPHHDeS9+/fP//JT36SezqDJ3YHH5nffvvtQ5rM/sh8enp6MNnXtI+0/7XS+NjY4k1b73zr3MLiW55z0fP9RcUxLTpjE5N8xeE3f/TNP/r9r7rooslG/kh6JP1/Nm1rZU8Ht7Kn4dWr16xaP3LnPXc/UCNDo88Yn128pKG+jvdrkz9a/yaktfv3L0ytW7egy63BR+btgcHBokM68OHAPXtWbD/uuH/VhWZ5et/73jfzfa97xeKWLacV99fHR0ZLq930rnt3b/7gJz4o1d883Y+kR9J/pMRceuNrXzZ/+1fvHbrwohe/6bOf/+yvNdT/lqTNy+Kll15a3+jhwJ7c7jd7KPxFiG/C1yG4tvvWb3ne4qMefbquBSf3jYyMvfktP/6WX/338Aj3I+mR9H9a2n7v9d939707f+XYY05818qDNryjgf/Nk+Z1KlpkeFI6xcN/DeKA9MJnP/uYGpn72FFHHn78xvUbvBBJgn+ChY+1ETZYnlR3U+0Fvp5AlRZPBTcSDv2HhACBa3Y5WZ7q/A7PQBZ4XhA1u4H1hC6nxrfU5keF0o6dDa96fmEnCbk89QwOpeDY+/G7M7T9A2XQSI5LsdqWngyI7ZbbaA20ZGr5gSOSIdDCN0itjpxeh6vpcX8t8sNTxBV/1LRdKn3QW0Cw+V2j2Ay8CbA1LpWhoW0614xNgaxWNU70dBniGiT88qf/mFg/Q8A3+LEyWQO1f+sIf/WyCMNSAu99Gb9X+NMXYkUMO8x9obKPF8P1BuqIRIQAgbeDiljGk+tcujuhE9lW799QMq7/ZlTvl8QvFpBpGmR7VEJvC4DFV9PxavbiOnWPSSEdGsGpoz/cSk1JtIXfupr+HEjB9wQe2v57UB6rIMybCniw6ZevkSccMuI7fTmUcQozNuiV39AKS/Q1OaqTQWArDvmnjEkqer+Ccrz04pcg+PE1A4GrAlWzKjKFA91/IwvZYCkbmxM8blt5SzBT6EXMGaeDRBWbmsBe7fJzAE5lWfzdThq04TMkR4jd5+AtPATLeYklCRg1voduasujj4KDYzmtW11Ww6siqDgGMYocy6XdeEixK3DPI/Hkt6OWqImV11nQ5iEzB5G7fD2NviVdmT8iyziBUXX/4J/K6ANntoFsu2Je/gAic9pY3qriFvqDg176rDt60bNm7RqefJcvy2wEb2bqHBKXJLVbnfhQC194QAH1OtH6j3XD88Z10Tb/nFS3uGXyl843kMVWo1vFtvS26ZtPlgUeeFLayvSB2qhGaGhdNd6Nxo9M9wEyIwNg4q9qa1qWb3BkYjZZls3THqbrmVj1c7bnNNl6qDqppO/DZzzy2zpC0/OQSjsmRsIBEXHOR3olHOY3pUjwp8cHnUMj+aHDFSuGZ1YMjfzN3OKD3/f+9392N5K+UULsQ6YXPveZPyRVv3jWmafVypX9p26j1L8yIYUtpDEQy2JfymacnVKWewN+jxtYwmjZJg63Ozi0IEGpPoCFB7qEiNQ6JNUuVkn0posdSzhBafYOgcY4HYwIrRcAyAeJwLdOdSsy0MLviJEYLFnolSnaCSBUqRuLbMfUIKWlQYVXptQBWQyG2K+BYYY2ABRIZBgPGCaVWI1rbrho/5QjfD8hYWckuWV5/peaAYzakn3WN9jAGGJ4T+CX+kc42kbwXoIlvtB1HAca2Ka6EkdkJY6hse1uhbFT5n/4EEufph/B9ZPJgJZfDnW7p2aDA8fYUak2OrP4t75oNiG72wMjr+DgWy6XySxcm7heaKC1vtA5TiANTR1JoJdOLq3NZGnJPrpyoF1JlGFyzdXgrEMBpGmN6DcuPlDvYzb2WJKPyAGXdrQcqAMAibgBF6ADmw1+DehIaRjGARvaAthj4zVBqMG8VvJ4Z9wi17oAklP3MW/LwWb3BZVuqw89xfcs1tHb+XNICk3kwN5pGSeOl3GNvynq6xUnFJcweqyRgmNTYCvBA212mL7JlSDj+niE3AmUXn0DYhwJPPpdNBtMi1xXGk0rW4WX9cvG5Wt1TEt9IM8wpd4mDYrEodPaEvOy5qg9cAN7pEsx7GtmH+uDE65esSxyoqsrRw70YGmE2jAp8A+otr7vNqrpepdArY/7nmh2im6/+U1Cyxi9Mg677IY2LJbgA/0ZX6CCBlxW3ma9x7ki3sY2+mV6koT1jYDHe4PTbj9W6zpvpxiXQgdK24NQ3kYEht30M++wB5m4k4Bid7BuQa5DMKHqG1aQ3VcS9a67/zrzUoJWEOQ1OaQDYqlECz5+7Xl8nH89G6qZ2fm64OnPqi9eekmNj47/0tvf+c43hfqfT8u1H5Be8vwLv31+od7LRmfNGn7metFfnh8amahHnXlOvelNP1Tb7r2/1q5cKUfzQxIeSAsZHP6HJU42FIKDQwYAdZHbORk1HHUIQ6J2G/yDR6YTEjrcf7hhEHhKZBqgV1yKFdTJ1FLvwWxgp1YoNZxSrkhiH4lm1hQ6cJkcKCClCjyFAQNeQ7EV2o4MHwfg9qOBA0t7eYpOcuSwKNlC+BqevCQ6mo03y6Ai4LISEvhS8zFFIEswlQ2U2CauBitHm2CW27jAGRM6FqBuJxOAOA/qCrDxenmCG2dRKjMO0uawTPcA3pIbIBJzjzOVTEjGYMYVXHEmY7F55DpLQPgA8Io8qMOTBAYrUmPSNynKS/DEo8noJdXUWkr8Ie1US9guVTIJg5BL8V6eOhfw5fJkhRkEAWVEmqk0UIOTiMPS3d8Al7wlUXZ8Sx2lZP5WxwZT9kN3gtTFyL6AwQdoXV0ILcPbiUDE3ZbBsfGFtsGDbKnjSQ3R8R2MXsYLgEY+QA1Si4THRkvY3fncVI1x5NKQQel3GjmBNZjbhi/jQQ/VlgxXv3yd2aTeoN/y7lVqikmTy6HFsm8uTNtLHVxSAabCMBGES0fTgA/NAO6E35RtDEIJIKQpQtASeHgbtWkFw0bTNbnA3FrO25Jw6f7eB6EZ9CXJReocHdkGs0qqTrRDYegyXLOkmdXoXDc4VfvibUzAZvbBfE2qG4HSVk182YxS5gQ/wjMdfMNAc8Ny46TeAHjHButRGpTMj2XzDLrgmk3Azd84Wl+7yMHt8KODdqfJ37Hkz9/V1/xQulDxJjQ9JY49UR9oFC4xGvg0SKqbSOd6yd9y9MY67yknC6Y9wdx8Pfm8C+rSyy6vkdHhX//Zn3/395nlG6Su8+vSCy56+st14vnTsx57eq2anLBD69ZvqslVa+rC57ygDjvssPriF79Yr3nta2v/9l21RjQEwx9oqOSfBvoJBBdSz47VdamOn9wZAgYdL7oEfOgsS6XrQKmDE4CrgQa1bmfVcYpwRrPqAnjDlKbbZE5n/rc5BqyygyEE+jJQgHHSZcAIxgorHdC7b8C6dNWHDkdGT1kwwGGTCNxsBLYZS6gPTHRaGiRNCcIF6wu+k+q91W0OV3QtUS4NKsO7TaAsAyt6u+n2RFHCZ6WOy8GeqBo5riq7RSWHRpMDmxfo2RBkYyO8NzT8P0w2PYTaVwD2Bb6k5T73Ov96uIzE8MGJQxiwDBGPQYEYY9ySph4YlH1RBqacISV2Gq2ulOoyQsmOGehJOy2VrnZmGrJEha0dkC7Bl/uG6OULVMrWNm+Hd5rWFnxgTyfpctW2NmgM0NEAqj60rLr6uo+NQZIcYmVxoJrAXIREpsFOaQ1c8nyBVvVUWyL+PYY04SGW1JWBmz4vpz4m7EeDU0cOpiiZtZETI1MB9FixwNjiNCAUDHx4Y4OODZ0xtZw68Rgk1cPDGONKGyH4F3jnH8AM1MEKaUueF7jgu6bYZM7w9AR6WbtRDEQmLWdIK2yqNZTplxg8V9AXvUsSqNs8QRxDY5YYjW8wQ8XfeUnWo+y7ySCM9MEJfIgoqYZ/SQMJuwIx/SAta6xQ7N3snDSW4VUd8C4Tkhq2N4K8W+o19LeqEvV08zKgUpqiFc62KPu0EXAnUHKkDVtubU+sjSMjIzy4mj5qYwpqt02cNskgZAlpPHTCZ/zAGzjQblina8JCyztBdDK9km1tYzRtXTTyrzTaF/gvt/lnIfHZBp9rGk8qAkpODAwMIPO5x0PlgN640LHvOGTTynrWs8/yHVD+lPG8c59an/7s52pqeupXfuf3//AHTPgNUn5N7yHSyScf++jhkZGXHrrpYAV8yDurlSvX1OjEZB12+FG1fsN6fhmsnnLeebXhkE31sU98vEaH+U8kRLbgYDf+ueDzea1GOKctKgOBm3j8t7cHixzzR0nCA/dCzpdllb1wgDeNskdRbzcXrNIHHZFJvWUvyA1nWYDQokpHWV5s94lYbR014KRfUP5ulRFLZzIIoeFP34y0kJy4AaDDeDV90nIOznhvnFobWp/koW+l4wAqsmjkTodqwuVECE7RjhIQxi8a1+W3o+1uMl1XqcPSXSuGLfxQd97Egjyww6ULyWFgY0tw3gz2NjqwE27Vs8GBD1r56M9ZEy/89Zd7zQ5Ok/sAH2WR+qDDIp8vAyM/46P4YjD09LP7izGkpg6UNsRept3hxnmcUKKPFJ2GI9MNEvjYnZzxAJ46Om2z/5oaG9V2HHq9tW3/Mph1JC/VKZbrgk9l3wCaF5peB449/ByW+OBtsjOeYittNQYyiGvmF3TxN/Op2SGaxDf9FNpmv2IeP5o+bGs6Ixt64Q2HtuGb7x7z5u0y4G2leNAX+2IXGVqWbhVO2BK8Gxz0lgyPC9FJVmKJvbEHgHXoZZ/B8VK9ywMODXFY7k9omk3GhR6ZKUmpY6d1OpbBLJWCSd4ifeUXMOhBxU5DDUiO7thjfuuPLcbxGtBILjhLhhY93f4uH5rUTaZ6VDd9+AuAPqBu3kbrOYNcMypzzKvDow+BaVmmcmKupvvESJcxRQ04pS/jMSfj8PsdmF6YFgitlM6ax57XlpUUPWn3Kutkl5u5zpsDfQdILTK+40vDJSVWYbIzDd9KyePl05rLwLAcGfFTCTrVfefKIA6SodhwsZd1MTw2qvO1BK/HpV4es9IPOXJCSdn4XejQLg7xKR1hwlaayOdXziuQL62atMFBEjpvfIw2sNFQtMda3OBcr9Iiwn9AMjxV44nnsoToVavH6/jjD/XHdfxK8OZjjq077rizRkeGv/jFSy/7cCP9Z9OBUpelef5Okz9bwBnslBEElX+5+PDf/V1t2by5PvqRj9RHP/bR+qV3v7sOX7exJsYm/H3NcWU2BkzkhUWVZHuTj6z4kYzFBTqUjmHQ6OSmTnVQlCmXFhY1+6QwXiUDgUElHVnI6WzqWeQGk1mkVIWWfCnGW8EYd0wI/lk4d3pkg/VGD3wDuW5EXteJHV4ArBPblRvccuSvP55TyxPKeUm2CDyYqVOmIvk6SXqAS98wvkmH40NGNicM1UnDooWNvXOflC7tA3IxGx/giW26RlD8R6Q9JX+FmU0ldn+9nWQmGm0vPo5H7LAtli+8fQjemxhPUGXFxSdO8diGXioh0/ERHru97USG/ZM8pchrerDN+iQXGZartmkZFelfHR1zcOgTI5JCoVmTuxDAoqPjk1T3TFbVZEt1fimGvGJIPSt/Ue/YuM9Up+SHWIxrtmJf99l14Gkv+dPjpwwOn5VjIiV5KcYRhSzisMSfu2BLpWNpeZE57A3kSMpWF8I0oQPObXJiLhhXk8YtyXHfUl8x2krR2BfpU5DIprXNlMqGqxlsawdvqOnUNix2Bw+stTtcGft0sL0u4Vfdpe0TnWPQx3ay57zkkD1GBPP483hYWndCy1hpvPBQGi48VWD0EbnVbSOlbGpEbW7ShFZw20hciRO+YE9kxEf8QAY+KAq9L9wf8CICXsRpLJI58SMCn8keJzEBGRkf3SQQpMDSb5Kr9cAxx38pyTqTmHZbY1PGjceG7UGO+MBZSZOPnl6V3EEfGkiGNnDGT8aZ9Fk2coV3XzY7wPdxy5hr/c5GgB+VtY+oRAdzAZsGetS3g3NQ1r7FRY3zFmv8zVhOXY3AXLJu8IA1F4L0JUoSDxTGJ1WVOWRkpd86XfoVZGgh4eTNf38jj/MEPIm/KTJo+vhTaSzjB3yT19flaLTYzr1MEvTIaPJp9nEO3Cm4zOPut1gQKD5htDdS/OHHLukMQXhN6HpP4CkkF9uFwwP48+mJ+kE6PJc6q5VRMu9ShYs126kBvflVoo+5Oz/CH2b/CxNeP2Q6/tijT5Pz33rEEYf6Fhq3kNYftLHuuuee+tVf/h+1YdXq+vAH/9YKH9y+XSaxC2Rjs+hv5DAw+Dt9/3iiHPBHCAQLY2VoFhMM7w4FBjq3LjPIgBMmTzrjRUBuPBzNa1mNH4lU3DcqDWy8bYCQIw+0yv5aNjgzgaBTN7GIUBe+n4x5CRg720nR9YGOUJG6j2QPUshNk5xJ0XULh56BLQwOpMRPJmZimewBapNo6+0SBgNTbzm3F4mPMcrAWkPJiyv2od+LTbdNJCojMjzBQSO86h1uYQmE6x22JCsTyvLAqAQOv91q9h8g12WHt2yxwcOYfqAt9fKRfgCW53LSB4CBuY5NtKCnbnvUaAtp7xP0xhbgWSDTB1k0fKIQ/dIC0jIwMrxxzNl8yBAVdOAsXzizCxJdwhgWecZjF0S2B1hstU1kw1u/dFjLQizRWF6vR0eXH70Nr6xDYJZNpt3pGy/Zc6SNH+C0gROjZfgBf6cD5zYl7QY/QMfyNv5jFvFc4k2dqEK/jBZQ4zeNC9rQCekNA3VY1faGtvNYXMvQmUgldaoNSelMgYLgKALkjQ76nxEoQCa1+zJjRaVRbdy08ZU6duskb8cVT2Iq+sHmrumnjzyXRNH7ELmJBTRLtCSj3Wx0bVwEj5y2PuskRb8K4RfwjAfkhpeNm+NJG5quR9nrsGGNRy/L7SWxEA0QYNjoE5vlGegSXvuHigZzPzW/u4QQh94fbTYM898V6rYJWdFlCvpVUMfWdECxmXbWGCj6XRr4QxuDUopCReQpU8cO6s6h5+VzHvIAW5Yq8Gmu+BtG9osxgI3pc+tpGyHzwmk+EFZsuugDlhJ91qa2X80mu0GyjIYnZsgIJnKcJJ8gCOA11p93CunAKrXCIM8RVZTjZ8T0/uhxiM0tBsoDe0hqrFo96js6iX3Vli3H16233lZjY6Of+/wXv/T3pvsGiWg9ZNKgWZibm/NHVjYOC7SjnphYWRPjY8VDbCsnJusrV15Xq4Ym/evp3tDIYUoeRp6fX6yZOf5qE1/oNHUYdzsUG2BWTwAUcCtRotNM504Qz8BEGKAj+MqDTmIQpAN5s1v0BEcmdABJFGRs0QtM7KWUPWwA4MeCJtsvJlW78nJdcNNqMcQ0eJgc9oMqvJRqm4dSiYHYM0y+arHd2MtC1vh4NT5nJphkerArZ8MFa6OzTdgdbhbGwZWsCVXNIUk82ZxEXu+XfsVEzKEhR377WAh6Ry0lmate97XLBoNGdcuhD8j4gb+SkQ2seHi1VScy5EPPghKj3oYmgabaxpgGEGMMXhigI5YDvFqMXT8Ar7pxJMtJxj+PHzYq+Ied9p9xBw0+tFhpgwPcsYBP8rywuo1YcVg9MSO3tjIhiGnAxIdY46hLPn3a6rli1hUnbWX3j/S6bXxkq9VwyEzu9nQfBHTu9mQDqywe17lrAK6fLBudfeq0yowX7gR12aaz3mZ71+FSzroeu0MPbcPD12UM6FoduoEO4E0HMXH8l/kjmuU+Gu4+RoZsINMxlhF6zxHDJbPHz3qIa+TRLq1ltYIsHvQyB2yD1rh0ZMNBC49gypmDjKmMB491aLCPseRSPWc+eGRbi/3ANNUJoduAyW7DK5nWHZ88kLpsjWEy+sjxDZrEC/8y74lF2tbdlDSxuCUe7lpGNB9R506zjQi9ZdBWvc17xhHl4qLs0Brf+8z9JPigT/GhOweP5HhNhN04ZKjd1pR8qSX8Nk45Z6TUkWlfJA9et9s86XcxrUfZd9cbLboo7bNe/e47FyG5EEEHeHgoaWOrZJMlh80IncUKk1VG/uplZ7BdPOFqL3R5LkQ85xHLbePestTkcQ42A8gMceyACXrHmrrxrsYGaKwHfHBpL4dFZ5ZBE0Bhe+2vAYqHbcGGwGEwnRP0yrnNFZCST4PL6sPgbFjafezip7MlUiZR7/oCbTFQ29+E9fOVXLTO+w8wZ2ZmsOBflJD6kGloccWCv7orBZxEuHk3ODHxA/NygmZO0os1NzMnxbM1N9uunoV3HMyZjZ9PPDztScdJNQPecDZFfJSiCdLlWpUPJNxGT9zPiVEDkkBKCsHjlmcGhHAEU7jENTxOMqy3fM/LZNBji0Kh0oMIufC5QyiQJU+c4VvqoH4clAyo1iLFRmD4HLxPBq6rTNXwLEbNhm7Tcj7bAUy+sgDoHfnyAVrLOzCb3lX0IiNl17N0cgl9Ih4e+o4+Dwx8K0wbWfCQI6PB2gIwaHuM0LfUydgt/5S90RSAkgVsYZ6x4K4SnrFB3aMvMKzBTrJE4X7q8DO+hPdiJRiy0SN/PAYhdp9iswA6MA4jr9npGAneT/6Of4ORiZv863ctKL35tGuUyVlsk1lch/2xEG0tvl6A2czkRJDMiSp67IJkLM9ZoLEv8iRQbeDIaCeURuO+5eoau6SLk7TpWvZvjy/b1EY/sqjDkxJ54BMz8KKzr+LFF2yQrBXamK2QP8t1rPBHCi1Dgw7X4YWGtuCu9za4ZXKImeC+k0ApWm/GobXN8GCrYkaH0ieyD1uFMM4npO6n69CrbHUdHPc+/6n3MQGu93toYkenc/Y4lh0acxnrokeG6n2MQO+5pjI08oUsX/wcRu8/wyQHGD465skeZ7C6HZnIHtDJ737X2TnElolsPqZmXkQvmzjFkjw0pqHA2EzcOcmvKNUbvTdQXmuzAciahK1dDzJEg1zXka9NhvuCcEmSPwbFNmyEro0HxwlZKtELj/2hj6XHbeGoi8Lxg8s8xCBzxfPFGNV1HIwFaKDHJskcYfxIlu+IYjsvy4HfQiJWaPwcnJjJ+G2+xkvGZvxofcDFr9cRtaHnIx9fRDmG7bEB1qS2ecOPpTjjm5L4ibXXQy1aXn/tYLPBSbrRoViii3jBh0XgEg+1kY/trHsDfvxShOyToPYlMWYzYvwCtqUPkkNjHZaFXVqR+94Af/ABm5Q9XyW3W02iRH5sTLIJbjYb9OrHwXOXtk9EeiPPX9nXq30RyYd/SeqR+7pEDCOYoEgiQdcBxxk0ORFxouIrYNDKxObc7NxCzYl2Xoj5OfEKD79PWOazCpiU4KFzPTztGGbhjAEOQMzkJJeg0pZAM6iOHQhW6qLNqk7pwXWHtc6yCGU0yhvT9rstCXJoqa9QpyNfTqsdedBlwkPX+MyroAFlYFhuOj16paUNAMtr+AzGDEi60JsutbHBCwcLu7L5nKOznyByezMTuZ/w+sSKPdiituuiM57OlR58UNsbhYE/wChjk+OAPcZjF/oEU3ZMwDUe8wmWhSV03hT4zkEjkQs6GucMP5PfE5tNjkrtdHj1Dc+8+mCw4Vk+loRMXfwu1bfCe9yJ2Vdp0uW4KuNDxlps94PwgGVU78NsErANG5dyYA0Obbe/5Vw94jf+C+b4UYYf9YY5BsA8kIxLFtyy1Kej9GPi6D9FMTx2ZRFpMGwabGiQjZ3Ciw+art++mbfxAEMeJyDs5uTj+mhOSoINj6ouOCdBNmlezNtYi53SQdn0+ATd4C6XjRNn9AqXE12Hd9uDs7xlOPwFlo2aA0TwUtLu9jQfsEMNldAnBvR7W1nUzkGRd13a29hfVkqE8SZoMMa+mrliBqsS/ZTGQQNGJXVl5srgI8pur+2jryNbhFkLjaJ/sB0e0Ziuw+CHB1ngEh8y4xcY9qki+qX4odPrj3LGRXShMhdumjOqe022TOhV0kfOXU8rUeO2GNRIbPLijSzswD5iFl9QGlhsE4GwvlPUZXd/oJcA9CC7BSZZdIN6qPKC13zgZLPb0BB/G5OsxBrDK6Xw7myNFeWhRY3xVgeGnKxhku0c3U2U1xwSsewXVFnP0SeY/CEe1ucsEcJ5/VU2TOtdNjFKxE8ybJOS1705biDwAK7a/vM3ZMdn6BNTYMRTMOq2k3gkJoMxiFDxMjZtp1+B6S020ai/bY0R+MURn1mPJMc+KwvOt6wGbcOW6mzUPA9HIhO7MiekS0I5h1qR/M/5NM2ludMkYRv6DYFOlnMBBZ0Wftasf2nqMr4uXfT0Jz9/fmHx/U84+zG1bt3qmp2dqyOOPKH27N1fv/Yrv1njw/7Xcd+lIRg+mchaTkA+aankTg0qvAmxJgVSRnICcrAE84SAV3WX8ENnziTYXXrktKt2BgUnuoRIMHaYcIibQEBqPguOXCY3OtBPTXROiAOqzvG4aQOon/wYe97JCgYH6pNUAYcP1tHAXXaXrzSoGSzbsdcTo9sRXZ3GvA4QlrFz1iZA/ntiDOSCo4hdZvQbH8FE9kAuCdeXtaGlZTmN16kBTdrooVkuq9cpow9dBqkGM8pa6mzpaCh1wL4sgDCGZynuZJ/sSLTdBzTEZ2ASmpOa1zoQr47J75k0bN45DISkIRWtXCa9iRE0us1MUntAFnuMarDedhPbKTuS5MEZXVnslB0vZHU6ldhCnPQKHTzBBt9rvQ5enkL6dWnA2GQ0oi4w4r9his2NrdObV43uy0Ml8FkuHoIEmxEmX41vggNKGtSXAagug2chb21V3Jeqd9McR71M044QcGJfuXJCeycPsK9LUCIyX85Ii3YPdNwmLjjYsINYJF5haDjju9TlCbgKoUIni13IZqP0arGxzIFhXHDOF/+NPD83ZxrjjQQtftm9cuWqGhvjBBF4Ch1C3BIxajXxsP7kSh4o4wty7DCJqan22AzGM0kFWPuATR3oQqVjiYwk86Irzh5I7yRp0gMEHr6Fs3fvPn+a0HpeKXgSkJWrVtX4GHeRGgZkN56m60s62yIzSO7TTk9CqO2kwUFSXW/6D6ijsY83ErQQoE/ZciSfQS/9nMCZI9Bzvhpmk6ExyRrJH+vv38//cvfzDbzIoezi1Ffe6HBGRooSuBRaWzkqCZAtRMeEvq9HlrN8ogrmj480xvK7OZxvOe8KT26qQp9G/Gxt600cMp6oSBcoaGirxsd5PWEPOg89ZGU9/emn1NzCnC+Cz7/gwvrQ3364Vq9e8zO/9lu/9dZG/s8mIvKQ6ZQTjj1ZKl9x+GGb+BcuP2C8ZvVBvlPzhc9dltiy2ZAIxre701fkbEgwEJfY1MQHZ4JlfE7c0DioIk3Q4KHDaedjC75SlsCHn1CBCwydSEY4YWmbHMsNmN6nOiP7t2zZXEccdlBtvff+OvLII+qJjz+jjj/2qDryiE11//0PaKFYUWc/9ox63GNPqan9+2r7zj3iH6pDDjmkjj56Uz1w/zYNOm1OuIqWXGeMzdu6uAI/7LBDvdiceOJxdcwxh9eYdrY7duyRqH6VoSHWTu5zcvLQQzZpIC/W1MxcHXXUkXXqycdIxsG1Yf2a2vbgtppYuboe/7gzas2q0dr6wHbJoNus0b8rcNSRh8v2afXNYp108nF18olH1xGHb6x1a1fWgzt2KKTRRXj5AaoTT9hSe/fsrumZxOQxZ5xYu3Y8WPumZhU/7tJVbd5ydD36tOPqqMM31caD19UDDzxY6zdsrCc94Qz5OFcPbt9tH3KFhngmI6poJzbotJmUKO9tyTe++bDUVZl67mNKHbCF0tlI+p2xw9SkmXa/+wMdyaUGaRZftQ1VxZvV2JdnuZreDnesEq+YS+lKc4EDjkYcGX4PW5W5ojTQYzFXqsgHbnDaLZtfOPhA9gcQc6eCsvFbFu22MRTcV2Hi98FyoaWqA2OUV+PvV/b9mzKmaza4brkGmi+ylSmxA6ImA5zxtON44OjptKqnH4l/o1fJRqLzL8/WDw5+yaRtHy27tVWPH+AaHzaSm95Ob1plNZRpRgZNpy5HNCOjY7VGF3Pe5FiecM2G1BMXBLltvyENfAAjdz2GUddc7bqM/xoarnxNF1syDsAB40o6cPC52m28yrAkdokLV7vj42O+KGX8D/ocuaJbd9BBNTY+Eh7rDq/HmnPkRh8FdCqts+lWQb92fgMsr/cHayD8vd34rUt15BjffeWtgxIn9sH8GeiPHmSoYrnA4jfjZUVNTI57w8NdXAv0EfnD8nmtN3aINL9lwhtZOizByLxM12lb2fRavhYCYDqo3WUIZt7oYe2hTery3DQtuTWNa/y+opbEdvcNfmLiJJ2jo3z8NlzTU9PyLdK7XjdcYxOb9bMraYVLao3TgIA4Kpau601s8E/Jm0plb3AYVyoZAYYjCRniyeY72eKY9sZ1ePzIhjnnL1CxNH47A3dFMKFY31evHqtjjz1Ye4E8o3PM5uPquhu+UvMrFj99xRVX/gNc3yg97EbnpOO3HC/jX3noYZtWMJCYOGvWbOBvfuvSL14hh/ncNxsXPlrAAOrQcceEX070XR0NPi94bFrAqZzRCfbi511Yz7zwiXXxxU+vTZvW1QUXnFfPePrj60tfurROe9Tp9R3f/vw6//zH1bp1o7V332y98Y2vqiecfZJ4p+oNr39FPfMZ59Q9d99e5z75ibJ2qvbsma3v+e6X1g033FCv/s5vq+c/78l1zhMeXVddc03t3D1Vb3zdq+r8J51Sj33MSfWRj3yy3viG76mx0f0aVKN1000317337tBm5qi6WzKvv/6r9ba3/UDtfPC2uv/BmfrBH3hlPevpj6377ru9br/rQU3kDCYPfntHp7GwV42OTdZ/efNra8+u++pbnv/0+r3f++M69dFn1Xd/+zNr3fp1iuvhdcONt4l3uNauXVcveeHT60XPO7/27Ly3brvzwdq5a1/detvd9ZxnP7V2bb+jdu2teszpx8vmj9cxx51c3/fdz65//MRnpGu0Dj30MPE+uV76oqfW7bdcW/c+sK+2bn2w7rn/wfq2F19YV191iTZrM1oU1FfaGRx91NH1Xa96dp2nOH7lK9fXd3/Pt9fsnjvrg3//+fq+7/ueOnjV/rr+lvs0oUa1kdlZt9x2V1180VPrjluvqRNPfVQ940nH1a//9v+s0896Qr3m5U+uT35aG94R/h4E/9vgdGLg9gmdrINpBm1IuYPmE19wHifKS0kty6VGdHXMACP8zr0ZNh2Q0/CAUl3S0eVlEdbi3u0RDX1iOtehU919zElALfOoVM6C3GFkaBuyyfTJo+kgpc3HQA1nm0IrgdZNTATAQOtfnrt+VZr98Ed+9AmOrA7DH9VzUhCj+cCpDq7bYFnoowy9F1vLD46FFdn2G3q9vClBnWm0idecH59cWWecfXo95ZlPrMefd2Y99oln1FnnnF6POuvk2nToutq1a3ft0XzkDgrye7aOJtdtxyY0vd+sh5dx6BS6++awdJuIJfiUwCD2yQFS86tisC4bRkZ8MYeY6GlyTdxhiRVIoLFFApBlKtogeOtgHUaEn5flKFuO3tCYTpmX4djfsuEpgadvl+As35kv9Cl17Bn23Y3c3W78ljWsDcEk7IYLYE7LsvwO00v0GUOAwq+aXwqoSz8w23h7zjzMSWyx0TF34AEW5YGpFZj9AAcMOyMn/lFBJ/hI42V6LnZpmW+FfJ7xRXGPW8i0CRqf9O/AJUYRR597E2z+0PnOul+iBYbOnrSguNXt9wIDW7PRWGULR38gfQzYHviWKJXgJUaJkxM2mLbpsS2UrGnSqffc7GxNTc0IDo5Yx1/GOTzOoGxih+XilVgN5j8ZGpXIzpoZuDc23GDg3E3JHUJdkFNnw8PPzgx8cpy6ntxVhN/mAdI47HX88T4HvhZD6q6ZCCNptL7AFoFWrxmpLcdsiGy1txxzfF1/3fWqL3ziqquv+Tgc3ygRqYdM2uicKNdedeghG1esXrnSwVi7Zn1NTc/Up//pS9pZTngTM9d20bk7Yyu9AcIgPrqi7Hd6MB/YtDrr4udeWF/+8pfqAx/4p3rRiy6sd77z5+v0M56oBWe6jjjyqNqwfsIn/Gc8/TydvO+uIw5fV7/wi79Xb33LD9bP/fx/r/f9r09qAzRXz9NG6d57tCHZtr9e9crn1D/+48dr5coNdcLxm+vwwzfV7bffVT/1rv9fzc/uqJGxNfW4xz1am6Eb6zOfvaI+94Wr6kufvbJe+apX1OMfu7m+eOlVtX+/thA60Z911mk1M727zj333DrlxENr9975eubTz62///uPyRedrPTiTQcx4DMV8pPdT7vgcXWjdDz2sWfUfVu31l33bK2//9iX6vob7qiv3HyPriDz32FT07N16RXX15lnPbbuuuPmuu32ByVnqF7zmpfXvh231d/9w1W1b4rnnUbqB77vFfXgfbfUb//hh2todI34h+X/nvryFTfVuU96Yl1z1eW1dduMrkrH6sff/Mb65D98uK76yjbZM64rvPl69OmPrh/9/pdpc3hvPelJ59TC3FRNrpys++69p27Q5ubcc8+ubVtvr1u+uk0L/6QH8xte+8p64K7r65NfuFGbp121c+9CnfHoE+u4LYfW0MJ0ffHyGzVxJloMGNCJReotPi31Qe4Bn8PgBJRBToYwOOiBOa6eTC03mD+G1ODqL3CwuoasdoXhz8TVzGQMr+3sCxkiLRZ9gWXDQSk603ytb6IVTT67RlY/CbGIaDHpd2WgNb3s8AITFWQLtgziQIkuZTZ+/a4L+K5XMHyB0f45S0inQQf6RTLgc5m6CO2Pq51XecnGjo8uw+gfYMY3n8jY4xIZnGD5eGB1veBlz61zn3pGHXLY+jrooDX1oic9ri46/dR6/LFH1/DsVO2XjNMec2o95vGn1rYHttaO7fuKLxFYp+z0YoEeb1Yi37oGObYTSxo+yXUcPCq1FktO6jpYru1sg6/PU+PbmGCjMzo6pjokffOQNKuFa+PBG+q8J5xeTzjjpDr+qEO1RuyrB3QFwnNxB8iSzZLgN2PTz5AhRAA/89Jt0dsbRtP6aDjjOKVO2MBNHxxE9k1lP1l1XPSrLnqkzkxP+SJz4LvphrTRmYgNXS72qt7/GoX6c555bh26brxu1kVOnttp9BFiec6OndZ4xYfHF4iZfWobhnzeHx5S+tMqzI8+bOo2mlQvuHk3QHC8TAMCsPi8EaeV2T+rtTSxToKUceXNHfGxHMXNdmv8YF8EIEJrJD+Iu6q2bD60JsaGtSHXFaY3R+htvih1W2BlM+CNNXDL7wl85KdvWK+goZ7sc/oKWcw6ZnplPiHBGfAQoBYcCbRgfNto/171L2ML4jBEBtS2A370LPocw6cEv/pL/6Wm9t2lc99dmnOj/iRh06ZN9a53/Of6zm+/qF78LU+vF77gfG0grq0773zAG5QF6VqcY3Oj/tUY+Z7XvqLe/pP/qZ7/wgvqNa97mc41s3XFFdcKv0Lz/aD6mZ97c33na15QL3/l8+vsJ5xSX/j8JdqUzcusxCAWxlLfnSQbjg+Ce82GtrsVH9asmahjjlnveAM/+qhj6oYbb+Rnbz515VVX/7/d6Gw+TsH89sMO3bRi5aoJB3b16nU1Mzdbn/vsl3UixP4RDfIYxvaGRWF+0FlsdDAzJ5f806xcag7wERgn3V279nvz9NXb77YsfvFw+4N76+ijjxRuV11+xTV188131Nb7d3jj8/kvXlcve+mL6glnn1K33npzXXLpdfXsZz2zjjtmY1126ZWi2VonnHCCb3ddc80N9fkvXFF/8mcfro99/Mv1lRvvUEfeKBnX1PoNh9UrXv5c8T5RnXVp/fUHPq2OP7Je/q0X1XnnnlFfvuyy+sKXbpGf0/Xbv/NX9aG//3zdfsc2yR3Xpmq3Jiyf+Wbi4BIDiwWIYfuVG2+tO+7aqk3IjbZnzz7tRBXqzZuPrIPWjNbuPfsUgmFtNFbV4x5zSt1151cVy3FNtFHf0dm2bUddc/1t2hAOqZNX1+YjN0jOHTVfo/5qP5upQzeuUSwX66wzT6qbbrqxJlet1+ZzofbtmzHtLbdvVY+MeHE76bjDFatb6m8+9Pn6kjYnn/jMZfWly66vT2iTN7swWWc/5uT6+Mc/VdfevL2OO+7YWqFNjPY5dd9999Z1N7HgjatvMHmkNm48qK684ur6+Gev04ZrdQarB2wGcx+8JMeHRVkLjk+iitHghOnBHxqf6MD13BdykWTi5oWOsLU6OAGy8OekYzgvw5s80wrHZsGwbBhy9d9shM7wVuckBs8y+0jojD74BO8y+wlBMrPgw7tU7z6jy/wu0+4xML3alMajw3VkgwMl2OCkGZldTjZosgc/OpxNC2WjBZ64xW7GIfJjZ9NDHE2zxNd5qGOjr4jhV1q1ek294KUX1dqDRjXP85MUjzrh+HrMEYeIThGVves1Dm+++57ap3UEO48/+fjatXOb5zobDfeb7/Lo4klrA3pY2HjImyt1Nt4nn3pyPee80zSvrtE6rI2JZPs/d1SyGPNUwZO1uRpf3FX37dAcU5u5KRLbEP+IUfeP+grPp4kJXXy0+BFL5vGmTRvrTd/zwlo1PuSLs70z8zWthZ+P87/teU+tHQ/cXfeyWWsbs/Dyz/6L9fpXf0s967HH1gmbD6+TtxxSt3719to3ozgPj9pmdPBRM7Fcu25dHbxuVV2kC6nh6Qfr+BNPqtH5PXX/Du588bMdi/4zw+dceF5tOWixbr7jAZ8ovKFGp7J1UyrNzPDRFTa1scRL9YkJbXQYGwTOfTzkj7meeM7j6nGnHlnr1x9cX/3qHTWnte30U4+vpzzpMTU0t7fu2rrH/UCfmFd6eJTh0aedXK/9tqfX4RtX1Uue+5TavvUu07JOjI0O1/TMbK1atca4W75yQx1z/AnaLG6uG2+5sy585nm1+8G7a7cuLPnIjX+29/mCvtJ4mNQG5dSTNteD27bV3OJIjY+N1fT0nOnQ7/Gi/so81MUzd3QU98yZ0GAvPvPjqubRm37lPavx9ITHn6kBtK9OOPHEet13PEvni+vrFsV23/5ZX0C/+OLH1Rf49EJrC+OI8Y4uNgmnnnxCvfE7n1Gf/swlgk2KhvPbUK1eNelPHdDHOW9yckwn5sPrqMPX+4J3cnKV/ONif85xsp0xrIYVs+/+rm+pndvurAe3z6SPnPA3/vDt5v37hcONBT6u61/6ycdKzBn+koE7XDw68Tu/8da687ar6/TTT6nbb7upLr/yNvEN1drVq+v73vCS+u3f+o36H7/+V/Wnf/r39dnPXFd/8Ps/U5/99D/oImSufvpn31Lr1pfOhddq8/IyjcH7680/+nP1N3/5yfq99/yv+uEf+YHacuzq+upt99QH/vY99c53/mT9yi/9Wf3pH3+o9u1ZrD/8k/9ef/u3H6jd/lQh+wD7YV+WsuGtz+Kr4mwcFwtV69bw0dUG0YlSMThq85a68cabanhs7BNXXnnVJ8TwDROj/iHT8SccfZxWk+84dNPGFZOTPHjMVdsa7dCm6zOf/rIUjvljLCYqJ8E5jVA2Q3yMNcsdHMH8LRrx8ewNjrKOjPhp+6q777q/duzc729o3XLLXdogjdRdd91TOzS5739whzYjV9TVV9+sndtdOvHvqzvuvF8xGK39+/bXly65qr506fW1b+9c7Zua0Ybk6rr86lvqllt1cpdOPhribs011321pmakTwsCt6aZeHfc9YBiOlZ79u6tSy+9VgP5urr9rh3aTGcDctmXrxfv1XXzrffX/qnZuvPubbI/3266d+s2DUAtPjoJetK7X/CNyZY2fbVrz5R0leRNqWuCY6FB/h5tRPycjzqTAXrvvQ/WPfdu1yTYXtt3ZoJwNTEzm06d0YS4574dotlZd9+9vXbsmtJEnK+de7QZmVmoe+/bpiyc5OzeK6XStUc7fjacDCie3N+2Y698wAZsHFEMp3VS4HmJUT9cfuc927SB1clLC8JO6Z6Wbk5G2Dqn/uwDcv/+/XWHaPdKv78ajLMtZ9FRVaX7ui3+gaMXa1Kn6ZMwGaaeWrXHNjjJU+GPOlxhHHU5LGqiZRhDiu6OM2voOXlGFyDaydnYUAdBFTr4Ve0bhN4WrX2yX/hoYXqH3zGybWrrDcxxgA4ZBqETuk67JCOwxtPawYWWLIDxhi2Hq56NilY/fBLMdLzUjt4Gs2zBGIONjiznPMapcrDs5qtYwoOeASz6uRtw3Ekn1QknHamFnqsfLVya82wcTjjskNKa7nTv1vvrmnvv15ISOZywFhfn68477lNb80myOKFvOuSQetKZx2pBma7XveoFNTyzq17xsotr623X1aMefVodPLZQRxx3ojYRR2sOTNU7fug76sZrrqxvf/kLa8Xe+2XHCbVv27316m9/WR08vKsmD9pYr7zocfWlL1+rxYer+/hNh2Ss8IzOSI2Oj+K42sGxOXrli56m9eCKGl+7ySfcdevX1wP3P+Ar4S9ffUOd94Qz64qrrqsFrSd2E3l6yf160tmPrjUji7VPIfnCZVfVpi3H1w+88hl15Zcvre98xYu0odler3jJc+raL3++Xvqi59SDd91Um444uh64+8561OmPqh3331Wvlk+rFrbX6rXratXIvP9f8JTN6+s2XUT9X697SV19+eW1fyHzsGdsmNHiwz0WjAocn/joio1Os1MVNkQXPOXsOumINfXRT19dT3z8o+pTn/5SrRhfW8cdfVBdogu1iy68oO66/ZbaPaUVg7iRLZi7OQv1aG2ITjjmCK1BD9RndfH06le9tE49cqSmdZX/pte9uL5y/dX15Cc+pi677FJd6B1TJxy1xrF74UXn68R7a735/3pd3X3Tl+vURz+6nnT6YfWkcx5Tw7OK8aFH1pknbKw18v07X3yuL4CP3XKYLnjZ5LFB0InedwCostHRmkbgA1KRcTruzR0UIDgvLdSRRx1Z7/vDn6oNqxbr6M3H1pajN2kjvaIee9aj66RjD63rbri5rtC5BxtO3LKurrzuzhrVZrhr46MZnts8+biN9dkvXqnN71Bd+PTz6kXPPrU+/dlL6off9PratG6xXvHSZ9YXPv/ZeuUrX1L33HVjvfENr647brmq1h98ZL3huy7UHBmuJz3uuLrs8q/UW9782rr7q1fX2Y9/XF137eVas7U5YK7ihzXrKH85Z7CJoSPZFOIyg5U552+k8r9TBEL5ga0P1B9p03HrbdvrpS+5uK6+5st1+eW3SBLngL26uP1SbXtgWuf02Tr+uGPqd97zE/Unf/ze+vCHLlFwR+pjH/tMXX/dbVI16psG11ytC3J+ekB2/czPaRO0YbHe9tZ314UXPqdOe/TR9bu/8+c1PcV6krH1ohc/p2686Zr6yg13eaPcO0dm23bH0oAWWRXezAA3ArrFWq2NzubN6+Qmd7G4o6PNsjY6IyMjn7jiyqs+Gcp/PjFqHzaxO4TCXzfVAsfJxldYiqofEhZy//SsToZ0QH4Hhx/1wXqursjY69u4yv5aumkh0MQRbIXomXze7ymA1MFpDTStINIroKLAAOPEnT8Ty8YKz/m8j2889jDlgU6uypDH4q0gq82my5NDGck8a0NwmQjicOkTgXO3XQd2ls1nHohCLT75DlWjQW/2jdKFfAS3PHhJrj3V5oER6sEJf38hE7hoc/dLPizIRv8eg3jkCzq83ojK6mgQHzLB09u24KcXhOiE1/3nr/zJFk5cgosqdtnO3KUyj3SiFxra/e5H7hZko5evt/OV5PYbMaqTc3el65YMaM0X+43DA/tFjn3I5SuDviuissv0D7jZ1sSC51zsW5elGPgEZrmRia2ODX5ZdtcBrbyCR/FKLELj37bR+KaE1jKJE+MEebSRbzkN3saac4c7PsvawjlG9gl7kafSuOYn9oCDp8nqcnMHRXjufECjnJ8XEF6lY47MEX4ThT7BB/E0fZm/bSOj/h/S7sN54Ap1YsCYQSexwQZihW7JcMzwK+Oh+0isdu3Y4zsOjFnmCCvD9l27a/sU3xBhHi/UXQ9u18lvaf7w9eIHdUHTN+Bkfmr/zDNOrdOOWueLHb4ts2blWI1q/i2qz8cmV8tO5vRQ3XrnvbV113Td/cD2uveBnfXgvtma5FtToiWWu/ftqetuvrPu3zVbI7rIGcE/j6tk7iIkPvLHY5sYCCde+gN7rrzxzjpuy5G6QNnjjzW4+zG5cmXtUZs7zrfc9tWa8ZhBFn0cmf46vvz+wqWX14c/fXntmRv1j6vefNvtdd+umdqri69RxZ+N6XMvPL+uuerKuvbOPTopsxFTbHQYUfwvu/qmuvGuXXXkkZvrhc94fA0vTtUNN91W2/fpxF5junjDVmyPvTrY/j5uPIaYN/jktUE00DHe9ZqYGKtPfuayuuaO3XWWTlQf/afL62kXnFfHH7GuPvelm+op5z62/uBP/lfdvV1rNHxK8FHnAu78J51V999ze/36H36wHtw/XC959hNq386ttVcXn3v3z9YXL7+hHtwz74/qN27YUFO6gDpIm8U1q9dFkmx/cMfOuuPeHbVnKo8MTOli9IKnnFtHbJysv//UZbVT8M99+SYtR5P18pdeXEdt5KJbK5zHYHy0X22N9NrjjL34Lr+xXTElrui455576+KX/XBddv399Tcf+HBdcuWt9cADd9XP/MLv1m/90d/X7v0L9bjHnV5nn3FkffzTV3mzBL9lqmDNZz4cpo38E0R3ztmn1uzM3lp30IZ61Kknqq+H6z5dFE+uWlev0mb1mquuUL9t0ziarpNOOp7/kdTF+zbp3KWN1uZ6ynmPqZOOP8IfM7HBOHbL5hrT5hv76atue5978RcwZTsH6cW882/S+RScuTirOcfFsqTUrDbA0+obxvHc7ILrL/vW59VHP/Jr9ajT1tXTn/Hy+h+/9hHpXMvp1RfEPA6kQa3N0Jw/Kfmz9/1y/dg7vqN+6qd+VhcgfBw2UZ/VGFq79uA65rjDtMGZ9sPSp5x8gsycqssuvVZzb8xrQwxlBJGWjg5tasb7t/ZMDIw+ZcyxDnFxrlLZogZPan/jhKSHTBc/69ynzc3Wx848/bShjRvzINDGQ4703YKf+en3SPGkjbcDCjGTmw3I7AKdhdmaDEJhpK3RIkaNBd+3mdUJVq+3fwdFROofBUeOuc3iBg/y2QTAbYFIVg0YDKJgsWqT3fpAtBB4QqgkUCQGg+PYZPB/V52mJ+wRWJnhEwzHnBBDb5j1udbKRsPglH5oA2w2pRG4SbAzOH+DTaWwpmdz5QDCQUGOw/R9A7CVJM4hMH+3qetHjgHh4OgY6dXtQ43VdVIy9bZAOCGbONE2TSNqx1AFFrmBHFAErVKV3rcdD6zFzcBmjNGWR2qwRhY9ZhBdcC04AJYVnU5l43eKEA4qYnekddvIFIktyTpVNSt9baAyY4qTqQr3g+UqqUwdghY/Uit6Ml+THRL4KBphlzloKxtvSle9gRDeJM1GJ9O0sTwAmlhl6CMWJlG6Lph9bkjFh8Xdz34graFIXCWfdOpJ9db/9JI6edP6Gmc+PmxarF1799b//d4/r7/62BVaDziJAM964Fvvc1pPVuS3uEa1SVPTQ2NBC5LneTOYu0Is2qOj3FVmLhAD2SfiBV0Q5VtUfDNRJ1ttQvLcCLIwngul9OuoNkKrVk0KhAwihSnCS+bY+ERd8KTT67RjDqsj5dt2bdhuuOWO+tjnr6jte1n3mq+OB/M4sv3x0TzfYgSehZqTx9jYaO3bP13Hbzm6XnzBo+uqa79Sa9dvqlUrpuqP3v+pWpw4yDHg25u+mGSd1FUfm9WstRpmWui5qudbOPgD1GpJquzetatm5X/g8kcyiMmatWvY0wHlkAReTT42x9cXP+fcuuu22+qTX/qKn+Hbpg2nNxOQ9iMMyoy3OW1wuaRldI1oE4E1PDALng0Rm25/9VvG8G0sNsQjKvGNvxbiU4ExnxP4eH+oXv/q59X+nffWzv2LdcwR6+uP//yDde8OZOGoNiriQQdh8fqMUcq7du6WHv+DVOxrY2TdurXSK7oWJI9e8H73scwGvOqE446uo4/YWHsUv6uuv6X27p21PkRBa34VbskAHrlw/wrGJwb4ApwL8hNPOq5e9dLz6+abb9UG6OB64L476i/+5tM6P3L3j1hlM8azRchHMB+h8rET/T+q8cp6G3U+2tap6enas3uv4JkrHRcspgAbqhnJfeYznlSvf81zRLJQGzas08ZlX00L/rnPfbH+8q8+Xb/xG/9VsZjyXX1fiMkQnj97+9v/W+3cMVrvec876yMf/UD91m9+sN7xE2+uJ593ct1/P89wQqt5pDH9R+/9s3r/X3+6Vq1cV9//g99Vj3v8ibbln/7pU/We3+QOD/FrtslU+6pWX08PSMxLnlsiGc0crTriiFV1/vnHaB7PeSP35Cc/tT74wQ/V+OSqH3/vH//xT5n+GySrfah08bPOf5oWEW90Nm3a4Em/6ZCjvOv88bf/unZpqxxonPCUUp2rSTYJ+almnAMHNh1GwHGGALEpwmkmS/7gDBTmUIEYKzhIigOQE3oGFoFqeIIoeRIaVkDKTAwmmX9wzTJ0lcRuULhZ3y4SnU5ME4L7To1oePhulJVARs1JVm4dskPWrli259aZ/JMC6yej3xl/xNvWvdRNkJfk0eKQDm8+gBAwcSRWlOgGvizJn2XkomqNRjfAuQSuCnSq00RycD4qoy01kjXjL4sCCK60CaSpgKsIW+oDToGAqWmfzROdIQndUlUHbBKTN4Rqw0HC9/C3ltHAVC6BfTAujaUEMOoPxNDGNuu08UnYYUIx0X+MK1zo3IPx2KIH/XLfKRoNYruJjVhZfCoY/+h2/zpG4GOo8RbauGOQyxbKZNXdpATXgEt93fhpAHOnpIrPXlgAEXO93WjJTR3xEvqkJTxOW+9ymNOA2HODB3q/82UX1iuf9cRa44+CDkzz2qh86nOX1bv/6AN1787ZbBIQaXvRbSUG8XMLLBfRmGP0UV9q2141O4SKT4AdaNkdT9SEMVxZ85w1aWR8XAv1pECcsBvVIJ5KzHnWiLbesaYM8ANhORra/OCAD4OEXbQbnjtYfC0aPv8QGjSyiTXR7By7noHwhvG4I6lcZgsvNjp+JhI9xNCxHao161ZpGRGMtwv3eOONivjIuidAwIPjoHDZGgMKlRYqKQhSCaYfTUG8VWsCAPXDkkxV+rdrfGderMvIWgpd4NS10dmxSxsdVVBlcObauoNWe4NlIifxhVHdgHC1FRNTBHFA8qcG1nEgrolo6jyqAjQi44c5gS+ci2KCkaGlVDuWxQ7XWIBou5+W6GBh7O2f2u/HC3xnXfDICK+pXY1VA4DehrSD6fFZmwYPEGcl06OHA2/scaXJ4JARE1LwqQFDjsePapy/wgqX6ACaUfSKqavKTr1BOYBCky87HX3UmnrqBcf5+WDmz7lPemq9/wMfrPFVa378ve997//Ljc6FTzl/Znbu4485/dShQw7ZqJ3gTB1y6BZfQf3Y239Da9+kzGhGtYVQPmq3ziKghQGLJD2TzCGy4XQMda5ucCWLBr73gAymnlMWP64m4Wcp4kQRHgYQiz4yxvmNAdFze3xWu2IGOTtkbgH7Lodw6MtVOAOQvW9kpxd6lVtkbjqFF+W5nTyqNkNxTv7NqsNmtanj+ST0xTMb6hKxyEzbEEx3sv1UrEw6oNXLA0QQsyw3xNyigNBgW+W67abeE/0BWQ6uB643wlVJ0TWFwBIbsXk52dgmATxqydRVND+SgCcGcRgkRHpbHpl6b4NFG3XoyQ038Dk2uqmcjTP1yM2h59Bha3wwSIXsaPpiRvQ4QWbUgFgpTmGHcSZv+O4SCIOWlT6CXJLf/SQ5Lq74HSsbfkCnuCXEonWHqqFySZ+SYbwDB5xNDMgsVpEXnkahd7OLovnRE/qg8p0QVXqcbUsoHFvW+zAmNm6GwYWrmKDSf+orhtExzUns08Iwo6sxmHzyEixGR57rTWg2v/IQVE+q96bnADZQN+uBtFQtQRXTGtBsxgli0WAgeY2OsdGZcN1J8DZDdGw1YGGJfGVKx83oUDpOYT0wCWb5loOgAEMOPMJd7wpooVA4it4e+CLCkFI3gYvdu3br6rfb2+CiXLturfqyyfR4aWMnB+VWdaKC3gAYJYP1kqQTsiksj3aDmwbZwGUARpiSZINcQ26q0EPT6x2epJbxxBbwkjTgrigt1o7tO2uOjY518M5doLXruIsFV5OAcL3TatIMi3zaxtBo88ZV5dxBCQBeWwWv6CCNvEYDrg0G+wOqJ+S0ZG2Kly1BFHxmSMy93i+TObU/G50I7FY0dONzkWpLoUiPuSpQg5lWB5rW025eNFnQ9LXGLcG7zr6scSaNDMEpeTMGRGS+JssqheySW3OQUu2xIS65ybBly+o6//xja4Y7hfLiiec8pd7/wb+t1avWveX3/+gPfy70/3zKPcmHSCcev2WLNgPfdeihG1dwWxcHV61e58B/5GNfrKFhfltHptopFsMsmP74ic/8BeOWs0nEmw5TZLSRYMIsXc1nIXXw2ESozgD1XRrTc9JOucimRXIICLei1+oqbM3oaI2Jb0IL6KwQPLMwoSvLMZ5XUL1/ZEU3w+vPsJEnwzAJq7VVUp3nHDIUMkGHZCcPWxJ6dPIMgRZsDVLCvSA8t85Xjo7XJM8uSD8yYbVU+4sfBqiWIyWxcA07qJnUB7+xIT53mDKkHOA1vKHxGZj9kn+6Snb8DCO2oYWOWEeQSsO7/sYzkEGdAa62YKbFHvC87BO86Q9ntSn7RwuW1frQdjTeyGEzSb3nwCizwKAzNhk/kI1OZIvfetptUTL2Y4/1kqnDHpwqzvbHw154St+Wjyy7pTabXU/nLouY2kbwgmOnrzbRGTo/w2ActmFXeLGTq6/YodJ2N7mCqaJScqFDBpotCnr6IrwQRV6L5UD+kpwBHFrTI7PbvJRN17J1oo/4gZev/bkl6+Kui8VDDx5c09HwlmHe4Lg7wccq+O6pJJrRYZ7lkj3IR47oHBtKb36QRYm92AAdekI/GNOCcydI1cwjy0oG6Of5uj/I5pm03sY+y4M/9LQ14YWTzdiHDGX/3QO00MgkaE3vYMAXPYm52sgXfY9Ht73TdvuAq6J3w3lsRwYD0OPDDmAHcpZi4zFPRo/1RU742bRwIpzSRhOwYt+eW+F5Gi1Y3pTxMV3sytyR4Mhtdcvq9itHj2TYvGa/y+g3Pf5wRAZ1y2+yBhk8rBwkC5+c0dPYOg86kO/YUMIbORDbjjan8Hnvnv3a2GmVFo83HeAlg/MMd1TYyA7xD/WoQQZjxC1kAtNhYAdx52Ml5DdZ9AfU0Fg2+pEAPrDYZarAqCIWbngshxckoXH/ev0mzkuw9HNibh1URMc3y/iCC1JMjywllsxYCLULyaJoFafEim2E7dWJLZuznJt9zvPdpJwDw8r4CT97FcObTMgBGOZG7KHtSDe9blNVXpJBE51UwsHLSXywdlry+oMm6hi+daUGfh911LH1la/cWGPj4x+7/IorPmO+b5BizUOk51x43pNnpuc+eebppw4fdhhPpc/XhoOP8MNNb37rr2mxWe1OwUDuziCK8cPn6iwSIwRDUAcQp9xKd8R8cCqF7gMoFI0+UTDcIJLq3LlZqcyNcb7mx10V9HMb2BxtsPTPzvv+EDED/RGtt7RpdPaHkn2bUjD/T4nk0eZl3uZrrgozeINDHzKGa5yHEIWenp+t6bnZWvAdkSTLUMMaxBOf0qk++N1lNriSB42RHdslRq/hni0thqqygJD6BjMfCRrSRbUkHLTi7/FHC2+TNkJsGPC4Ar0boQUvGPz05YBGerOpC9nADCXiFl/ZbIhTttoW4kuJMOS6y7r+AwQ4D37SHGnWFZolcmJCBRnoa2PAdVfcpIjI2AUA0SYXnLga1shTIeaGqgwXgE4Sf2Oj+RuzKXhDaxhIxmKwSwl4cGFJlHu/uPSVE8gGUyYOsDmMKE7TOOMphWSuUY/M5miDUEd+52+gZanZgZOmachO0+hD0yMa8IDIQQmmkQ1QjVDtVmmFY4C8Tqc0YFkmL1n1ZexGq2ZMqy9P+Wil8Rmg3IWTfJYQTWcj9k3Xku4UncRJuOBbvZVfR0ca4N1qNEuNfpcgabms2JF+0Brc5PsgM6lm/KipBRP8IOaCpvvE5wXTDSU3TNv/gymSlK0vcpqQFAG3Q4er9LsrJFM3WmkJZhDnkIEwEu1W5U6SG4n94I7SIKlhVsrogD5ruzJ9jFizN/mglLyOijZjgFiEJ/ymMNzJPI3fY1S5o4zTgXcC6mS428hsvE6hjbjmzwCvEpsEA4ItXsdc19E24xZ3Z3jOibFoRqXo6ZLSTg3XY/aAGE4fl9PHKUmVHHEbCqzP64Rwyb4c4rN188zNQIeQaiOLT3wgJQcLrtWQpQMvPro6dvPaesr5m4vfg+NZtSc84bx6//s/WBOTK3/0j/7kT/67mb5BslkPlZ71tKecuzA//6kzzjhl+NBDD/bDdRs3Hq6NTtVbfuw3tZFYZWcZQINNBpkTnVs5CZB46M/JAF1fqExXLXOSo+AJM1i92kmTOE2MjdaacW1wtLmZ5psbkr9fu3U2OaZFtrJ/ftxykMJSrgWdFV8wNgbeHAiGxR7H5u22QiuduhICZRqXyvYxfvZknS3l1j+7cXRoo6eND78muV+bHtYI7PC4bPSptJY61RZLHhCfqA5IdlIp8l1tgyInyK+lp63cwX0A+YCv4PB7yRtqSM6JPil0DdNlkVoj9JEVCaSGM9yVBmk61GCu07dmG/hGMoNAS3JNr5fbJhEMQRkagzk0QPdja/cyMaJvGg9ygglNKyKOmNJuipTQDwxe6+oKlYzDyibXgqjaSBaFtOITQmhHUHBqURds4KfSoNb6t2lxza1B/9FudlIQP/P4/mrLS8kQ+6LFvOGQvTwxzoJvcgeaRccbcjmckdttslcNuUSTtAw/4JL0RpuPgMBGH8mxNhXzUm1OgMCN/Bq9XY/kmWeZXlvO5OtJVUIX7k7L1SuUDQHGcEOUWLAl24xLcevktJZ0Ji3JckP4Jb3BtQYt1Y2XIGIReAy1pgEpnM1HTApUYDeM4TEAC5PNoU4yaJDgF95xEYK3CZiXwiGPZDTygu8nzogKX0Pq2KDIcbVrzgl4EHPEZfENWaoqm4wBEC8DD446dglOXCyDjQ8IkmgGz50AhAdl8De86803pYiOTz5AZ/8BiLsJ50yA7MGGyZnCnFSUmy7LCd5FI6UyqEoOH4Ul5ksp0vrY6ynjjfghIKjW4Jii8eSBbFdbvw0C7xTZNpEYtlcXYh3L7HcsqQsGOLGFHnDiDDzTGLhsVZGLa+EpBjJ5N343KGlSF7zNb+OUsMs/X3Hs2jr//OP8PBsLwTna6Pz1X3+gVq1Z8yN/8N73vtvE3yAtrSpfk1YMaQvRAsGtd+5Y+KuwPgOsqFkZyd0UxpVPzM6cJAlzNgr+9hIvR0+JQjDHsPNRGRx7QkdOuCPDQ7Vh1USt5ZsVs3O1U87uml2oPdpx8dVUntjnOQAWzDHRssEYkf4R2Tw5OlKTI8M1LvyYFu6RIdFqRwj9qHyZEO/k8Gjj48FlLXbZlXih5xsfY3w0Jjp+sGpibDz6hls8ZGNOTJT8qFQWGbrSd7ZENzE+Ifk8pS4a0y3j4aU6LxGo3mMptHHYwu1+8fM1VuwT3Ccf7oTIZm43IysnJLLa8DV5nPC8AUOOZOQOCnQoafSFfdzSzteq+0cKts32is7CLBDLgle2GFKTa9LGm1viS7yWJ5w/TuhjotnNx0iOkfE5sUHjOw8DefghOKqgXZZR7ALZfATCRwjc7qdc5o/pwLc6ivqtYmJJna/gm2+Erx9Lr2VFT+hQFH+iFHhkhCZybDt9x50+7hqSW3xXuE+bXsECDw2/F+W5prHHV8rzsWr6Gll8JMs3VuIfJRkbkYFOTFTssEXZMJtN/MGjF7PxVeOej2z8lXN81tzRXPNHR8apZ4ALZjrK9rHUCs0FYsTX2vGHdn5qAPuwBTnglBl7LRZDQ6HnP6awQUIEp86P9uErtIJJBjL9jSl8EQ2yec7HNtke4LLRdqntfsOf5BX+Gj31Fhf6U8EwXjHgkL7jow81rSdxyjiQXMkk3v5phu4TJR//uM+wD3nNdvpTsD5npTF9DB1xJdOWLxmrTY7qqkgnPrYYt/mRjTB2CU8/0rY9tPPtJvjUGPgZG/IxDDnjE7jGrWWBh77JUUzobxGFh7XBH39lnEODCuLjMSU6zyuyZVix7fC4UD1zkzJy0Z0rfQc7qiidJcN6gHHI2SQ2d7/Dp5Z9tWnOWk9U8UdUliP9zJslAuXI5+cq+LmCRceEGAhHbrT+sUXJhxYar62LchytpmdM0LeMZ2Lb19+2seo6VfZ4o9Zg+e6TJvAWM9MI7WQ+ivBFnOoqWTG5D9J/sZr+Yd3EVgjhyTrOj2kiV3DLo8ROCzOdCmo5F7dNTeRnMwiI85h5IVYbmD8O5edR4Hb8+yMenPsgQypwSBqv2uxjBps3NdKvaruPlaAlFs7U8VPbNvhkLybDjXT7LhlzfLXyX5gYxQ+Zjj/2yCNk/Gs2HbJxaPXqCX/vnp/T1vm7PvIPl0rZGCGx8jiDCRQYQQ1n4zwB9+fqTD4HWTgP9vAMYOKB1ld5cmZyfLzWj+nkuzBfU9rgTPmjKr49NVLjOgmsXrm6TjxmSx22fl0N8eCMAskGxh9vaYOxZmKyhtm4yEp+l2BUMrmbNKxO5weg2BQxyNm0sKGi9CKKvQTTb2xCAoMog5xSFZfpGOj0YoLpFV/6dQybKjZHTIaEpg9A05sHerXNR7kMh3Kg5gMevCrmU2vAa1Kf4DoPMAZ87IUgMpfjKAHobRKGtzstMOND64UXGcjrOg1T5oVt6DFOzJYkKx0j0TY/6WfsgSYyWRSbHreDz6ZaVS8IkckL/shXBgat+SWHiT+IUbNTOOqhiQ0+2UtuX+TjY9MJj3WjnDaJfk+bMjpaHVnQN/+9ICPTfqeug2hSz8RVRr/wB5xsnIMzDXw+aQFHDzKhlUmWGVhiBW1OzFkME1cBlTkJKjoNn3b4kQtNxrdgenFGSzyRgR3R44eJwVuuTmiCqSIcfmBnSttiOwPrcMdMqn1XF/8sRyUv02Om6o4N9hH7yEJnfI29jg3tHn9gLUYI4lmLjIfYCs4bAuE4MZlWvBhk/5bxhod1oNU95qCjbLymj1/Y6kWbTYBjRFgiI/TERH5Rt6/xK/1GPMWnenym3Up4Wt0y4DWPstfQVlce0LgNrmWPJcGsV7nHc0DT8MrMV+q2o+uDXi/spe3spqAtwzvQx0ulDs6ZU11G8OZ1WzgWRutv7U5Pn5ANg0YchlFCgwToyGp6rQdHw9XgDIMGQGT5GUTkptHoBWsgH4gvL+tTG9YmB+7YHVzGvsaOYD6fQx9BLtngMBbB9bh2+QOfzUMKfvANLOFtLfYZxRotPI1lNmCbmx0Hb/Mtm4oub5n9SrapQd2mDkAI6NiWIBt+wKWLAlI2rNBGXliWNkpkkjdPpsuGqOOWsmBsaNTgV7hsp+rg2D8cvGG8Nh+1zt/85m7nUUdtqeuuv74mxiY+fMVVV30hWv75lCj8c0kBYnFgo0BncitJuoMSuxcSao4MHZ1gOiAiTC0hjDM4ASidQqSgsCQC2XBrJybqIE3QqZmZ2jnDx1VEKhsSBLHpOuHow2p6766678H7a/fsfuP5TQ3u0AwtztX87HSN6Qrl4NWraqV28ONagCZ1pTGuPKZBOao84qvMLPZsfqBhI8UiyV/ke/GRXEqCzAub2RSN8iDy6KTkjOuKjx8l42pO9gmfb4fJN9HxWz20x4bHa5Qf5dMiMrgjJDiLSr+Cy1V9cMShD+C+YLveSvCD3KKYhRNabPHlV+NhMqaEPyfWsOYqFz1k9CtbX7MF+o43P7nrpF+UkaUXg9YnZDJxtR54kZGTkn+wTSXydRCveDiZ+4SeydzFIzNHACiBpsmyPHwB1mRYpOr0GX5xVQ+NYF3w0lVrU0IS3Ha2sdB9dP/TN9wR8F0A0dGmr1u2T85c9UObuw4dZt+5+oZfMO6MQLd0V4YTsORjd9fruBEb2eI+5ISMbvUMPtk/9IcfH31XQzKJa2zBV2QTb/iARQ7yGXOxE/rQIksDWfKxJXb7zpZg/PYHcdHgNZ3jSx0+Zzb0jO/ozx2LVmcsqfRdF3whbh5f2AA8tnkejMWujCHRYI/1YWNsR3d4VHdc0IMNsSn88RH93BXizx190resyMvcIzaRCT92QOsxIxpVLCtjbKnO0Mn8SPZVPr6pv2OPZGGLY9N0io4yeOjQI5hjwuYzMel0WRda9lhjgPfxjs3JsUdZc8Tjrfnoud/GuHXRFm3vX8dDJX4atkxe1g1oVCc2ZNroR6bmek5cyFfGJtuFLjUbveHIbTFAJvDYh+zoU4N3rKWEV2VOKUAjSwipphS92pYhha6bJzCfk8wWOvhM4xgRZ0pg2KO2zhG+c+O7WHECvPWKy3MQmebvMmmTOFlHtvvMvPCEHnsJU8ZK52+22j7olZtsVUTfNjZId4zZKImHX6tXyUbABKAiqtFzQLeAVjqiYplssJTWH0bOUY6phIozMoDpRYvSPxQsnYsLioP0I4O+55kvZ/m/IByftPQv8szPc59C3C69AbBEvsyTPoQ2G5r4NlILc8iUr/IzMY0v9KfXTJVZ3+mnf1l6WMoTjj32UEXztRsPPnho7ZrV/n48Pyg1M7dY//iJL8s+/piSWMi4HmUSgVLdv+FgP2Sk0Pm4pdEopY9F58GSzmdHx0Zl/crJGluY1+ZlvqbaJOodhHPj2lRsEM3Wrdtq39S0o8Q3rzSPtJngt3FGakKLApsWNjRsoLxR02tUMK7SWAj9MZcyHy3xMZU19AEnmqVFQaVevuMjO3hhk5xyp5lOmcWJj8AyIYiLCKBueOAsVNizHM6LgGQCCNPgSQbYDsoMu2aDY9LlqNSCgV5oJcom+OrYvJCHL7EMf68j13JsR+JsmpZMZh7soiE6FkDzoYeYpR48QOyCnmbkA4/KxgfPMHEiNdngkA/OMjGI+EJLbPVehrNfqndeysRSpbugyRRtNjHI7nwNZpkdjilNZhsL4Q1eh8Yb/i4n9pBlo9qCKI4dHrqMqdQNsw7a5MbHOKMv4YeWkwR5YAtmJd6DjRGlaZALDCdCYzwncI09h2MQA9HgDnYx/hFsAPo0VhsvtjH2M/bStkzswT/w0NswSOKnT2a2JXVoSLYdUuCMIWhadrxM1f3DDviXbMmmIuMzc5UqONrwdx8ij5eXEWSaH1kYsERPaVp08LJuaAUDB49poq/f6QmPOdw2svuDHc0W2i6bDngic7kdVHsbfr3QQx3ZvS6fbdtyWtsArOuPLGdi3PschG0iHg1P7vMkCNdpWq4rjY422X3YfFD2DOaMZX7BmpyGaUdSxyU2+DIYV2B1iJ3gWxu9wbajMYG3bIjrrqpUn5vGLRkQxNJdiMCXZNBUaX8zXsIROywCYEMs6bUWv3hbEM5aX/KSjtYW3vWvhcOI3xTeSMQHfq4h/Z2Y6yB6UudNHUsd5w7qeGVAtrTZZbqBjc1H6gN5UIhD8QCcWEYOB+7yUDGV5JiutU3VDUGebCehLhslbXZcSg5jRgGxHOipwa7MvQ1+xmXTxpV1zDHrzMNcPPTQI+rGG29kr/DBK6686kvI/kape/iQCccwgcEcmzMYbSQE7Cp9p4W6ARC5qmVV1SxGfhgZh4xWh0Djz/mQpzYMigCL++TYmKB8jXtRTgqu5AD3LCydPjYyqU0FmxttLmQXH0ut1AZocmjMP/o3rl3P5OhordQmho3PuPKkrjjZ+KzSpmdSfN4MiX5MOD7OGhsek0ye2SFLrhZ/Pnbiq+r8Jo+vwqEZlQ7aoiE+3ONy52KdYDzXMzk6XitHV0o+G8KGVYnvyOgnLS+c3mS1yU3MoPfAbosi8NbzaoWXvrBcJMMGr+qeqLHF/SM+P0BHHwiWwZQJlBI+yRK/dbqvw2f56IaGjC3C+2RkdcJ7ERUPJKbXVZGvPtl5wwM4J0E3G735u83s5CNAcOkgJlxRtytArjZjAvK7fnRia/RCEHgrrWdJRr+bEf3Cy4Dur23hRICN8PpqHlr8oJ429D0G/YQFv2mQi5/SlbbyKCV84fXJgbsKyLB/6G70ag+L3nc1lAWM7ZQeE5ERO5hXyNG4cZZdshUfoaMOTe5SIJ+NAZ/bR190it7+jUqPSvuhUhca3M3gRN796s/s+I4Nd1HGmm32QfRcRBATYNbVeYPPHZLciUh/gGv8LqFJ/xAjbOqxsF7ZEBqe14GOvl/iwa7Uext92NHjEZmOP/V2MZK7JNCHT4FJJp78KpfWhcQLOPShMT+xAkc/NFmJK8/zxOfYTAxEJZzh8KCDAY1ttCXfdsHjEp+TMz4ZW2SxkMWGHdhnOvoKOdB7TGFT7IrtMFE0WcSz0aMv4wddXR+86MPOKF1uh2GsHPA0Pt+54m4d8joN89o2CC6aPl8ilsVdWYu/+9ek4POcoHWiWvRdv+mUbbdtzDqWtcxBgUHv7ht8sW+g27ZlfcuJvqfIi9/SY+XKtgtYx0ErnTafhvTK5zgQXmjwMb5CYyYncLmTQV2H5p9J0KGCdRM+/vjzieecVb/8c2+sN73xWTqvzfhbSLYFf+SjZWGkYj3f70QtckHDuSnru6yIbPFwY8F28RKvbXCCRqwuE1P/BVGLU6gEw7F2XvYdGuxpWEiJlc0BrwMbmXx7WTDLycY2D40nuW6G1P0sjzIPm/MpHTZKpHBqI15++IcYDf2XpSVtX5Oe9awnn1mzdckpp5w4cuyWo4q/h1+zdkPtn1mst7z9d6VspQOSHaKSigTNWyMDCDNwDwowonUndq2qmF2Z7lg1Pllr1XnTszO1hwB68OgtImSwmHpjo3Ll2EStHR/3T6HzPA2bHeDI5xkdbhIA69/C0qi3jGmCpToDjE7goWoGiztFVvBcDd9V8eeFhmEAO0thCDo2KfFDRqazj4H1DQ+dQAi8IaEivD/2kgyJUpO4RSbfWDOfEBkOSbaZN3Dzwim8d4XIZpCb0O2elgauUquajEGOHthV90TGbJW8SNZDS80scrELNHI9AOFFkpWT8C88RpvZlhpmKmRZnKJJHQRJRK6aMFZQTRSBKeDAYMbvvEVjSvvkJMWOqeINfqh9huyF1vHq8lInMZYcb/lhXtsHjbV5TFhNT7Q7jduAQu9CL6Q7tTYITPQ3TCACxhEUcQRH0Kyx4WhpDuT/XpACcezGTr09lvr46EqZ/HEntNShJ0Fr0jQHyXDBwBILm+K2sRZNf/LtnBB2AU2/EsfOl5RKB0E2GFcgONgQKJKW03ROi28kYBx605Bkk+rLzFFaxqty8AF7Kyi7FUtSSGqBc24W0HCKHmiWEvFglVBaBu4s4W8yGnDgH9l46QFNKySDeigMcIpXejX+ARoZNPwGB7BRu85b/dbqbpm/0wC0YSqAQ0Ozw3sd6UqIYkwO6IkNY1QpDlJRRjYlIOhadluHoJI0L5DR0ErEFplLvRQZRqYu3R3XzQbeTbEwm0HpyRcwc7DhukxLUT3fpEJnN442RbMBm+AR3rwtLdXBI5h3YDFBLWgaXepdB14wSs3ktk/siuXeqal6xgVPrPPPOar+71/7i9q+R+vB3Fy94HlPrUedtEawD+gcqXMcGx3iBztiLF+SUNE2EoY5ZkoqHV7xuG1bwt95LYcX3xYNa0sNGc+S9e5z0GPLwpVchSbySZzfvZ5rPc5HWPJXzJwTI0/HFOq2VlHi95Eeder6uuApm/13I1yMnX32k+qv//r9tW7tujf+zh/+4W820n82NTO/Pj3raU8+U+ouOeXkE0aOO+Zo/yrh6rXra//0Yv3YT/yejFnZnMRYHbFN44rThB0Aacsp6dQo4wTjivAeWCp5AGlMV0SrxnTVpWBxN8fuq7O8uKvOWYGO9XM14vFDxdr0rBodG2xsoPt/qHvvgMuvqt57Pe08/Zlnep/MTJKZNJJACiGE0MulCQqiCAIWRFS86pWr3iteEOWqYHsFCyKgCIooRRABIUBAAqSSSnqd3uep5zzl/X6+a+/znJkEyKv/vO5z9m/vvfZaa6+1dlu/cn6HW1g4AX6gWPi5QJpBPiyOt88Zg4Dcl5xDNq58SBS6n25pUac8dPRXOiMiUayba/VSubQ27wEK1IqpTjB1Ki9NxA5gwge7+EzZyIt+gzMDhHufbsHmwPOGFwSImYM/B6wtJkwWBzZRawemN0AIyQOjiM3cVJacT4fARQX4loKBonN9yUOnjjVOfhFIGWTEiVPQIdtEhtTVeWSzUB2hILbbWBLEgZJ1t90SOWVxrtQLwe1kew5OqryUbcC2HgBtQ/E0qg4+O1dVslB9GtBfdDS4wNrN2N6Fo2G0CC35k+AlxQ5+ZwQAvsWWwLNP+XJIOHg0W52ZNk9QLTP9UdDzoJi2gB91CGQaZ+GevQLIzVOgLBmoy7YMKZGA7DSXjVX6GmibsuvJmVQHZFC29k2lz0ImhdCyGb/CCYVHDdZRhBVU04QSOnCV956kD/UJUT1tUDLvQssY8yqTmJYzUZ2Wg0MVyfb1vK/8C04WTuCRbaVt26ygV8RywD3nTVASRVhR5GfNiQOs6qECs5+lohSNb7xaT1CmrE8gnCCXMnaiqcQGrqJAOfXq3DyzBQXVsa6hl9szIQg0kHpkifrC31Dqa77QQJ+gZKFYNHQ5ZVDGlSVhHeK+h0PhX/ozB7TqS7Xl80afssI7uwM69Kcm65KBwUs2A9/jg8BaW6AQCur10CAO5Mv67XwBQ5eQdsBh6hwPNhtpAfAnm0958kVx+cVycP7sH+PYJM+8IWfhpcP0TCte/IKnxFmnD8cfvuvj0WoN+MqV2y/8KPkj/DrXbRNFa6V55zZdj00oFyr6GFxXpj7k0cO48PKRkPhOAVIvGv6suw3rsID52IaCWbC0be5BqsMRKtWWVeuPHZ0zlsfTLt8i524+uKp7weMuiY9+7GMxsmzsdX/913/7n3N0nv70Sx7TPd97zZlnnd639ZRNanAuxpatiOMTzfjf/+evZawRC8aAYfCjLnm+uXxWibMJL7iKXlStDwsptKrTYWRgMPhTiSm1w1UXtMQpwFpsClzJYfDxjA34XJbmKlmjV3XixV8zcKvK26/q0xnq8YKbf8zG4o9k2nhwf4TPZTik9PwRHnDkmp3PM7b0NfONyDgzQhIsFwrqqOVn5NDygdZYOvAvzeSBQTe3wPt0xE0ySSrpk7vjLH+rXz45nGGnXB2hCu50sYFXphUmHrAnlJSEettbyELLTYerHIU44cpTNm7NVv5uSTjIqLx40Y+Zgpb1fJOYshKI4W1OBEOdA57VHAoITOfpU6gU4OfRRAp+PRQ99E3Mwg8AX9Mr4wIy8cVGWU+0M0DW/JLeFXwLLPPA1U4iuw6Y7V1Geieix7E4Fw0Sj2o+qrM9zUDfMh+4auOFN4tKM+NnYVhwKYqhba5gGRJEqcAtoOeHnSnXJW6KnnOsXlGqMkCX/IrUHgvAFcARzLbCAC4nrKY5j5g32Wb2fgZzxR6q85RJ4AkBHPizcWLNhBRkM6RdzX8VFnTGlxYvstY8498FSpBknedNYWU+iWVar0uSC7N7wylytXlxpN45fSzjiVdvzLK0Rch2FUmQRalPgjweC9ydWWa3642ahYJSecKv6kJI9olU9afsnOuW5AWeG2nieXw542/JlH5Vvt1WGx8eRPKVtraauLUd0wIt6yL1GUxsBY1hNolT2yJJNDKEBHC0XahrDx7wygFaPgaAqKj+sdEJoCCe/deCX6tUAQUCsVYUdh4LOvoLQrtdg1LfKqffe6P61Cz5kePrUBszLOGd9eRtN/Mo4ELDHnTeOafFfffeE4cOt0Jb1hK7ElymvyUHv4K+4IIz/KzK5KQqUjkj0UZbOtO4RkEZowqODQrUGaoKLX3mWoxT+SqAxi6Z5k76SlNtkY6SK5KXQl2HIPD4ZC4o8TuKcAZSIuM6QGte+cLA885ZHk9+4sZozvHnvA1f0fmHf/ynGBtd9tq/+eAH312ovmvQKeIjhx1bT1k9tzD/uhUrxntWrFjuWzWNxoAb/vwXb9BC1edBaYOysKmQ5Y7gjbKGrKn1PuMHX0S8Hr7R2+OBxHM5uQixLGEg3BgWRhyfbIArOZjGPw+X44DTkHg4KtzCSsdGQLEhX+6nl3xPN7+O6DVebzd/FVF+AYJOwuM5Hei5TOZ85YeC1jV/cQUf6vNBTa4egcf9aLWnVADTEf3rLvjwsZODflmnjNpAVtrEOrSRTpcyVDp6sFQamBNs94yuQz7jEZKPyTnQH06XaNq8VIc80KTjkfVsyNB04ptGkatV7hLpylP90JqH4OTdjuVBBuC1KvmZhryZKBWtp6j5C0b/OlIEXxjwUmq+4Kl+KS31juDQ57IbvM2z4JK25VJaBTNP0tpGoYU9eUhVqO+xcHtZaTjt8YxClmuKvhwSB1iONenD3LZMKZflBTcbcvv5rAFXJ7GVvrSrcrat6GdFUhbDwVfZD9xrTp1AYzz4YVNsjVgpp9uzDDpJkHwsNG7f8KXoEw7rlCci5uU2U06eQwEPnoZ3PG9CX/LcG7JAn8/0LNVlvjzfonrfPrR+KYf1wg4Wm/bzViWbG3oimLBSbo/DzCMnuqW+yusMqdpALJN/iamPdKCCb7FZtQ2qVbvAq8pPEYJFw8DD9gWPusoDGR0FKmkGZcw/o2kcLHVWi3chdN9XPPgSwMzxSF1pv9qByBw3jWDO10ifZb/VsZV4Sj0ms93aXrZJmrzn1QFzCz2KnODpZFC8nS50C0aaefAy1Zl6u8xVcegrHg/fcqU9ebTh0oMb/8jpsdKWJ+VHn9xuVfaHcZL41lFlry36AO9c47KM/Uqt+Zo662pZds0+AMR6pNSHrM+Kwof6AsorFqKjKLjHEV0AQuFD7d79B2OmWf8RP3nQf9B32yFAD9rHBl2xd+/BaM0VnooZwF3Kk3M3mVfC3CwlWBIsqA4SCNrUSyDyKkCbToui6rwOm0+xWDLOdtUY8HxigAqiIKY3B4VCQCPqN4D8eo/UjpMx4C+3SmNh7eqB2Lp1TD7IotaG3tiwYVPceuttMTgy+PEbbvjWdcnsu4fS4sPDs5/6xLObkisl+gAA//RJREFUCwvX7Tz91L4dp2+LVrMVo8uWx/HJZvz6Wz6gzhixoDY8AaU0IB8p5EArShplqfPYNIYHBmK00Yh5tTE51/SABofO9GKkga1hmVdovMCpXTHzA8Fql19M8XwOzFmI/aI/pXaEBLWTQW/TPUr9Dp0y8BfEk1tYNImzwiTkhIArNZzL+YFoGR/nq0knlM6jQ/KWROrvn1liD1LRgN9amDOeB4Pk4ywJuLtSusPK/2AsPM5tvdBKLvJc3wEtr/PkiEQUE3kUlqCyF2XV5mDKeto0qiJ6GWK6lBcKo1p+1ZIvNmwHgApN9cuyZYPx1CecHZdduDO2rBtXHe1lGzXUSYKgCdaxyFrlqZJ74lncNiSPJJBJzuPHJ+LaG2+LK666JW576Hg0hkbd3yZDD8m7hK8oXWxvVaFve8KXetPRLghJYMvwwfYGooC+LhLMQwv2PKNyPh7/mG1x+fmnxVlb18k5LygpUD1kKmBbNYWsTtlTOnDIVqSkrdqVop/3uvfB3XHVjbfH1779YEx1j+iEo79gabyoEXMoZ0aV1o62xxugZOZa2Qy75JWKtF9dJLGLbQdRghC1EDL/umN6YiKO77475vbdG4vTh6N7rpX1wkvTZcEyncym4LWDysYssLSJIKUPjG5C6aM53Te2MoY3nh79a7fHYk9DdegsBBiDWHDJQos+9YpMzg36hJpEzUPBZX5qznvBNYpWAfKiM2kClV+I2enjsXB8Jnpn+6N7oSFgHSwKbjxxVdC35JWQK00mHsHVFb+EE3gQwJV8antuYTZa3dOxMKi1rU9tQ0sz0Ci21wDTlLJkyNSQTFX2lQ2t2QlTdICmZBV8u6rkGRf0TVO76/hwT7xg5/54xvrbYm3PgehdbBYkxZPGfmeAt5eZzpAq+HBClZl0QJSdmuuK6x/siQ9dtyquPnJG9PSNCMyKnXKDjW5tvWEKG4LTUlfGGRgQep01DRFobZdyySqkDSpMB6G5DLzgUsx6QgGgS4E5KXyc9ziu632GSpJB8qg6tUmkQml5cvgn3DALVeZGgTkUwTKhrvArsDo/faHB4NJKTROIIHyLShzYCzNlTEkkB24i8AwOVRmolxaUdcikyE8dIis/ZwbatTStWvKeH/uY8XjqkzZoH5IT2NuICy58QvzTRz8eK5av+Im/fO973yPk7xmQ9xHDs5966c7ZuflvnbHz9MZZZ5wuR6cZQyNjcXyqFf/7zX8jZ2PUQueAUWJpT2anRbWM6hSdI8szZxtAPcxiqNEXy/sHYnq2GdOCYDR76WbP1RD4yAfH0dGnT2eJtMfLAX01R3nwcW7AYfjWsz/+4BOHBxgLH1eiOGPjf6mQgxtHnDXyW3+mCys9/ho6+UxF1vczOho4/P2FmBgH1w0XBPnzwJkHl9lV0JcUpwmuWitMT8wafWQ3ZJpnIBg3aXHszI6j8RXcpjWQXOKDgyh8zlL4aXbiJ1rNLwUBayRRcJ84b45ZJWJLRMoCIJzp6el4zjMuiLe98WWxcnTYi953C564GK7ka7CEpXgC/BFwa2i3pTr3tfr8nz/9b/G2v/pMzA+sLoslB0WNDXT3Rg3YR/EETl6VHp8OlBMudMPdPDhIqjTHU+Lz/yorlw/GW37u++Nx29Z7YUl8Vz8soMt30qvaoRP+nXAJwDrruRpyYN/ueNt7Pxp3Tg3EwGD2CSh2YpFZ88VXFHIkJqwEdMLh96JkMPZK/uDZAXJ7VBY6j9OIySOH4+CNX4zeY7uEqjHKHCikTHtwiqguZDnbQZoMxXY1WF4ynUAFE2e24hjktUbyaA4s23R6DJ31JJ3tDFHTZoMd1K2ai8Dox6U23b+Vbwm2lG2YFXaeOtsETpUKU8ePxOKhVjRao1nZGUwv4MlwQmej8K6hkJwYKi4VylfjllCgPky3jsX8qNaBvoHEEzCdvwzOG16CaPIh0ayr9iiWopqFSjAgrnCstmEurF/ZiDc94VtxxtxVMTvPFWqFtlAKFUCZMVnhDwvCMa5C2z4VQOiElbz7JfNc9eC25h98rjc+svfpcniGVYfupS+rPYytUPXmQ75UZAJdjnMAthHjxmDytFvzZGQr8tiKDyBgrFmuBpaxPfZB8pfxa8u34calXECZybLJxLdwaQfgNfUDve1yZqy98rVfM0/I9rCPpWDPUjGxwMt1o9KD6jyVBGBKuro07srYqm3ykLFXFPYnVWGqLm2C7FdJJ4BRs7XaBsG1mVUQ/ZyPnpvnnzseT37iOjnY89HQWH/shZfER/7xozE6Nvrqv/3bv3t/Ifquget7jxhO27Z5lbT56ZUrV/SsWb3SDTYGBmNmZj6++OWbtEkMSFBE5Zgp0jMmvKBqwzY8wQp0cO14liKlwiHHpTiuxNgZgAFPDZuXsEEnFSZLmC97U2JTszMETl6d4ZKpeeMsqJ6f1OZzJmpHzg7tcCmWHc5jGFpuY/lWAi9Vghf4WQ4u4ZMucjm937fu+vipOT8x5wyzO29fVZ5cVuv1z8mhV5t2umiTW1mqV4p43lzR35e4AUgXrj6ZDzJ5uFgPFVVG36RzvW1SdQcH/OTjS9LiQ9n2E6E/pOaTPJIWWNIxyFxX2ubzrrf/TPzCK5/pZ5/qgHykkBNiqb49eGuahcw/Al5nqJtOJy15/sD1tFO3xw8848L49698OQ4389/pbStsV+1g3aWSxlPbNooej45Fb/rGNqTOFNY9nUD1t8bZjBzvZ1x2Tvzpr/xwbFw2IlnAS9STwwkyl7SGR4J/J1wCsJPrSRfm5+3cPPdJF8fMvnvi1l2Ho6d/yHOifeuHW0XWgb5NHbOf87aRuVV7YBt05gRBtPQ5upscOynC98ADd8aRqz8VjdkjIma8CM/fXNDYERCzf1Djf5DFCee+LPrgFX3AOdF0FSHzySvZgwiN8514pXLqyP5Y3H9vDK3drIZHJD8nNtJHH7s61lmx9D8RvbFF3n5DSeEaL+1Q9cV+2Mf45rkYxw8eiJ7DOsmazyvZOiieFIr88HVKMBoHRdf7ADDxTgjYjuisF/pqO4JlNi28FnViNyhvR/i9zeDvQgy3zqk3upiCMjbRMfuVHOW0R/YpOEZp06fNDPAjC4/d2hu//bh/i/UzN+usOy9nYgqLV+LJ5ZPj96p/tNHPQcmWl++IGJu4Oa7at1kOn+YCCniXzf50gIa8dUQ38hpbBunAHkFEX9tEtivzBna2D4GyAHklaKmMLY3q9grMddCpcfe5Aji2aRYSp9QjoyugIVVUvfn6kCjkcx1izTaR6RPGuM3UhjZMQXjkZDGlybM0qFK2l2NEOdvAGdN1nvQRSosKnEolfUe1690KsiFDpSd1vyRWm0QZ88Smir6DIifHZ1Gi4Yrj+g39se2UZXbIeLXLxo2b46Ybb9J6M/CxG2+86QbIv1fQSv/I4fQzThtvzTR/ZoUcnXWrV/nfy3v7+mN2di6+9KWbZFAum3YGRF/q8OwDlKQJGU8DKZ/j4HmOxMWIqMwDxvwUnKltLw5e5lMGHHxZiITfLaeDKzTwoA02OD8TwwdHAkJF3hfAFRXfTRMuV2f4bxK3b349+X9dgvgesJwTrvYsqH5BdfNqlye8B3qH5OAM+pJZD06M2ujxcz3lf3qQT/JzdQgZ2gsEpiVFV8mC7F5IBWOhzX9MR0kixmKhz4GYV3XIQQMPdMgBwWAlwDo3d+E4hRV6iZJK56kjW1LDC55lVUFyUnYzLnfF9MxsvPoVz4of+75L2MMUss2Tw4lnwrSrduTstbQhH9u9Jw5ed10c+PJX4tiXroxjX/9GTF53Q7R27YrFVit6Rkaie4hf7qlhHFwWLviZW4bORZ5Ae8NDI7Fh1VB89svfjJ6h5Wka2u2wcc1X5yadu6KvcdB3qQ4HAbivBqpPKXMVb+Xy0Xjz618Y4wM4uynDyaHagFsrPJ+R8mbMbO2xDFWfTr1qeJiT9wi45OmSrRvWxNXXXhdTPWN2VNynap934OSiDUxjxPbIZ2eQxHjYwHbIq57gMN68MSpfbdOrzXPq+NHY962vRN/0QevBDJUQOqrkK4vkyEds37k1Xv/b58SlL9EsGp6KgwemozkjXM7qPJCSLj/iRL8T/al6JsYSPuWKk23nJ8R7MoYHGjGwZqvKebKD0vmemNShratiPstnFl4/hJ34kPFp2wY82aWUZ6YmY+HwbPS1hoVoYiitswUhhQlwUoJhmW3nXU++VCjFfvyyZNvWtfGSF14Qr33FZfGjL70ofvCFj40ffMFj42UvfFz80IsviB2n9MW/f/022YUTzKQlsObNNWc1l7R+MQ7o78Ro2yPHf0brp7lf86p0VbvcXhfA5wucebIYP37+A3Fa6zrJgBGFkt2RB+lm0yh6k1M58xUn8XASkpZDyRMJBcetKvF4oOhFPPm26YkKmjKxdXwhvn7nZBzoPVVysnvoIxGzn4o+Bd9t8nVCPXnRGIZeCatIaS8ROzVRuy7BBpiuPf4UfeuYFFt30ikiiunART73AXKy7hM8G51LMo6qp1LtJAycbCvpqaPCittO5ldlLDyMU+xSGMHZYyTbVmCSIAP1xlFwu4mXgmSlryST15c5V7JZpyNzFweGNoAtrWVZTizwvCu739CH/dr0Gicb1w/GKZtHfLLL++zWbdgUN990c/T1Nz5y000332gG3yOg0XcMLBS5ASGGu1HjU7m24WrIPELKEjZuBoynggHgoIiULgsqdUq0MbKEwVMOAB/x9qAjyJA4AG5Xg5obPE1F8HmgmAXOS6JknRNOSyO/SZybU37eZyLcniLyr+ctiTInWpwc2mMgcsGN52+aAvFHnFyl6e8bjIHGsAw7qAVyMBq9PBsxJPhw9CvlbKq3a0D1ij0DvuKTf7ug6CtCXMERL22ANfrBUTZVKZ1nirmY8kA0V4loFzzstPRiMTqcSSN4mTzAE6ZUeOBQx3Dyi86U5gBUMG7im84OFmnSQJqBPJte8t2+YVxV4JTqjsCG7E25lHFuHrj9jvjCG38lvvikp8U1T35m3P7K18Sut/5OHPybD8X+T3069v3Lv8auj34i7nnXX8Stv/Qrce33vSSuFu5NL/mhOPChD8fibFO2V3+qH7z5wd/jhuGjvi+Rdw+tXL48RgfBlYQ4t5LX+tsWbFKyM3nrIgWwt8YH9barJ6TK6EadaO14slHQL6qn6XVyqJZrA2HcVV1rSDl1BqJNZtfNX45b3/HS2PPbz4gjf/+GmDt8q8Zj6lLpqvw13xko+91LJf+d0prHcRgeHo61K0ZlJ43mohuLgBSTDhpvcmz8B5vlZZeMgfpyQP8pp+r98j+l9L0f8Bcfb/BcmVQd9mm11C8zxyUAMggwz60epbIJDwraNiojG+ZmMRpoDMTTnn9q/OqfnB+/+p5T46mvasSyzc2IPnTMqz3Q5cQlTX7maV6Fp+G1vYzAavu8rX1+6pjXB4aAb9mV/rMuyvfIWfMLDaWflHMf+wWDskXWKWru+kRGeLYJc9QMc1wxHv0gr0TEvs5kYSkl1Hx201JKIE996UOM22rNxZOfeE58+kOvj7/4nZfES597TmzfPB7LxwZjvMRlYwMxOtwfQ3K226Opo82Ui75THR3AuKYP0dN9CqzAcQDRrW0j2ctrRcVHd9GYR8LBZa0dbPTG0MIx2V1S1FjGpPtLB8awn8nQ2rnYN6SlaCgWFUlD62ZX36iGT7/GTcuaVPr2HuO84Mp7vTdfRT7UFZqsU4oD7ccJ1AQMpYsL9Btrg9fKjLnnsFaonr6Vzdg7rKPXVvoaWrLQwI+DAKwN1Ybwqx9sxLxSnceb7VlDcRRoyvzIAADHQMuYIOoz4kjQZ95tuThgpzLprBfRctAm9FkHbeYpolfOyWw3HSijQAOIsg+yZWmCvajy8BgoMopNghUtsuosp0BeE2ifNmiE/nJfMFRoiBfIqg40hbxwIXsbUAhMz/QuhPBWtFNVQNa5VgNUXf1hwqMJReWHh/l5nqHHf5BSmvx9LBYyEouUQxWgBBtawNwUMGxRhEVpUYuFpaQ5KaGBnF6/CaVzl52Q9n9kWBUpSqdiEEWf14m5N1mJxhWmpiYV77zhgSUWWFpkwub/TvXLUCwOcmJavCgw/KegdoIU+ed1OzyKTfiqDc7i+WfiXv6/qp9bAuKhCdrTdniGok+xS5M15Jzwr838W2y3b2HJ2ZHz0y0a/5qETUaLBJuuF1WldDJXgnpEYydIZ9/c7uJttMjtKwqlA5k4ebadkwvbk4eXN2TgZaC3BzztQaOYgx1a2dARvCx7IjsvNeALHbc8vAAutUXApoRchLSxsJi549LWX/vYx+NfnvqM2P3an46ha66LBgQaK2Dkg2iK0BDVx3lPWJ2hxhcbfTF99Ejc+773xTXPfV7c90tvjDiqxZQFyf2dbebiluNOkqsq6f3GUslqO1n3jFmXtstfJeVCZd3bcGjoO249goNNqcsUHrY94w9DlZCXzBdjemYm7rniPTF9xydj9tbPx2ivRtPIeDQP7o/97/9fcfgDPxWLU/dq6GrREn7GJeeN4LFcYsU5uVxjGx8eLnCU7jguGmt9DeQWBGfGdqEv80oO/SkjpX5O82qNnUH05B/AwWOTV8y3GAPDPpq7RabavgZB9uUi74ECTnlJTo5kuVIxMNAfT3vBaXJ6Hmen50k/0ojh9droehgH82Ilfcq4IPLbYMaKmLo9P/dAncdQwbUdkUONSBfbQPoQuYWT9sCBUb/KFuiOY+c3kCtf31qc4wL7Ma9kB/rZYwRHKG1lXLWRC/N3CKl2Kk0AlWwlAe48qTJKZptz8bIfuDR+7WefrJOo78K7BA/BTp41aF2le5c22zqWlaIb498OTJbZ4IWV46DMF68fMKYReGBP16dNPJb06cbm0oVHLsBnXXJELjkvK57947HhDffEhtfdpPit2PDTHfF1N8T6110fm3/25uj/kaviQM/WiOaUPOmZ6JqfFb3i3Kx4Z35RecMU888sJZv6wGshfaSIbO4zh5Q/1zxlWQekV3ttJF/w+ajC+nl6Wxc2zcR1WyVav8rfEdumrV1U4uBqeKZsdqKo1J5G2bywI3wrL+dpt+IUHnzcRq7jiVPpcBrYHwUr/6huGuHlfKZNOkQBdGHiBKedcl+2DLKHX7OCfGVs45d4/S+4MPDH5TY797ev0tCWgtdpV6TcXl9NWepsZLUNf1Nkf+KgE/xcncuqLbLkMi49kQ8csfc8JK8PGs6xwDzKkJSPEMQUm2iN0WLWatmR4JdILGbuFAeLkFnPAeCUwQGoAwqS6OMxV8BIijmgkyXKVR3BhO//gpJmzKtCoUlWeOuLkkQ2HX4N4ys2kgsHhie2ZyVvUzawMyPEeTUMLxWFM6dYHSTVLWhAaQFg4nN1hvyCDMrPIP1/Xkx4BpAim9aC6nluZxFPlYiiUlDslCIjHcMCCj2baJmQ8PemmwsovLzJloFsuBYYL8bK28akxCID9XVAeBMGB0sAKxH7EP2TWugsR+apMEqZ9LkYwAcuKFB5VN6yGf1S+r0GnLY9B/bFn7zqZRG/+wcxKqdzTnw4w879J2l8xk3dXEvrYFP5OTuo1VGdbwmP6Huyjdh//bfimhe/LI596B8lA15/lcuSibcmjfobvrYrsqNLe3EpsguOUnbYqr4Vr9oU/bBBRx34TmWr9lUhbCPdc6OnhXzI/P6r/jmWT92iMSTHYO549IyMetyw6dNH83LgDnzoLdG87q/Eg4EsRo4Pd2ZqAFZDrauROvcZdWqDB9+Rm43Kr0dAH8YI8jNOtHn36iyc7hRCwl3HlRycHHQtY6qMSzY33+Ky7ZZsxBqgE5+M6iwdfWXNbwd3fyTc85wVSSE1NbltxltNh4YG4jnfvyN+490XxP/+69PiyT/aiNGNcnrkJM7JaZqDN/OZlD/lrTAibfJBd8mReHKI1EBepUNHfnFJ36FD2sMbfrGJnRbPr+xj/3Gn/05C4wI6O0kVP09E7BDhOKKQD6nbw0JVtgZnBbQ5VKipAuN3/bqV8aLnnO3yyRzvv/+BeNP//dt4yU/8RbzoNe+OFyu++Q+vknM4pibgWflWtqUvO+eD0txDlSIXOtuhy9Q0tpFS6qAFBj8FRrrXJNsreWqEqml6EwSNS80HXuK3oPm97IkviKEzfzXuv+3rceM7zosHf299PPj2jYqb4iHFB39vU9z/f9fG8at+MlavXhHn/cznY+P/2B0bf+mh2PiLD8bGX1CsqeKmkl+juHfrT0WzqfHOnGHy4fAqrc513Sfq2uUIBH2sX61D9mIPgnTxutGJX+pIfYJAUfVeQ2HtagNlOo0vjAz/9taePCE1snkkLBkwrwoeNM5r3WDyuAwa+Mx3OQCIBr3acVvUCy97nn2WOumFHeAALUTIDA1tus+gBTPrnHdjxSbgLoLPoKGcwWIZjzaTxv3vEurl2DEPxiVwlRc0XvL2MHCtIfZyFK0blBlSF2eW5lnRhbxGn/obFrkG1jplVC4NPopQWnl40IRYZMFm8bNwYonpzPoR2KOHN2Gkwzr+h1OiKq1caUp1/jBwxNSKKbCJNDWAMYaf2Smi+TqNJpx5KHLvjnGtoW7nBhJ+YYFv51sJyiMMhgeP5ru45K2GKPuXVKpvaqK0NEPA9/M72ljpZPDSYckH8HgjNL/fB4e2fNmUFBlES5v6Zq9IPi8OWlz9n0/SIQcCZRvIEfz2YPRkof0cZLnBqswCW/jlJBE7tIFGcPQHlpsybYiLZODjCvKlTT70nVm09SNWXGSgDfI5cJ1XwH6dGy4O1IMP3R/v+uTb4tanL8bndsoOs3XTw55yImeb0T0wEBtf9MLY/ru/Feve+Sex4s/+LDa9+12x7U9/KTa8bWdsfetsbPut2Tjlt5qOWxW3/fZcbH+7mt7xJ9F14NfU1nHJpT5Ru+kYWGsH+hf96sT05oSuxQ7krVexX3X6dCgwaJRXxEbYkT7JfkiY+0gN0r7bxIETj8nJqZjfd1veYhVdT/9w9A2NRO/4ilhsyDluDEbX4HD0jo7H5B03x+S//W50zR7wZPc/+XbY83vFzoANfAXEddZaenL2Ldk8dvLqFHLXf/nNKzzKewMvzrbg4Ns5wBbA2eS9OIknY4+Nvk+MZYr82bXa1Hivm1tuNHkVxrcQBGdUYjrbDIFJkVM8cSruvWd/XPmvB+LQroEYWzYsp+f0eNNfPC5+5a9Oj8tfPhAj6+bk33LFRvw0oXGy/dyW21TqdouTiEyK6Iqc9f093MJ2XyvmRs18QY8cK34+jnrBuE2d8ydTzx/GAP2OHWTPtJfsYp2sleVrB7IsjuhN6KgyEHiNBNWzfoyMDMXw4EABLoU777wz3vBrfxNfv+F4TEzOx8zsXEwr8mfK3kwqoxMSyU1/Wi/0RfbU02uDxjgqgUf/cpU7bYLOOV7a410x50+m5s3awHySvTUQFAXmlpH6w2V0bgzr0BPTB++NxvyUWGsO+JnGhmgbKjd8ZfzoVz8n5+e0eOj3tyueWtIS/yBhu5R/4Hc3x8Q1v+TTycEN5+vktN99z694UoaUxWOCs1n6rjix7keLLn212CJ/rhWpI3n3ufI1arFJHujqWGnTwqiYPBSNqnrqcEag8zqScJO4LUXzzDLBYwgG2FOwOpTswAKHiddnjU/l3VeFVgj6FBzqjc/6V3QCj/asG2OB9oVjvKXgOWmpsq6yRzbfiir0XiPMHwT0hU/y9J5XZAfmEy0ifQJEB9vF1fBljeC9Sow5bAgf1YJjGZQXToKSzk51n1rlnFd9D2P4Ir+05fyRph5VONECHUGLCENZnPTxQsYCpEWNAWbpTwpq3X9lUKvF2Q9ncsaEOFiGgSMlyGI2G1UhFcZxmYsZna1xB9cTjQ8o4g1f7s1r+qouL8EiSv7kVEsshhSUyBUbrtxwBQpHhis7LdHWF1ilU8Q8Bd6y02CYJy+bUY82FEkoejtgOmNptWbl+Cid40wTPdEAPjhbKCu5eD6HTlLHdT4Lgg0xCnDfvmLTod64GiTYiZ5AF0lj50ltp9mgdS4HhycIkzNp20GwGoxT6o1Ry9oMVKsvfEgYoImXjkIOQEKyw7ZYVDnpSc3MdDM+cuXfxuHF3dEnO+1/xqb45GMXY6bVlG2a2jB74ty3/p+46TU/Fa+9eT5+6C+vjZ9655Xxs//PF+NVb/98vPwP74v33/nKmNn+8ZgbfUoMjjRjYHQx+hUHRhaiMSRnakgL5uGvR/f0R7KPsQX9q9je4CQgkXEm8W2r9iLnza3YyCkTNvW0roJzVpvlTFGYzU6FNh/wbHkGC21nQQe73zF//Gg0euV8NMZsp55GXwyuWRddK1dF9A9Fd9+gYIOx0FyMya++P2LfNz0nklfyyzRjDZ5jJVjvonPiJJ2np2TkmRLLjnPChqbo21WCLaK3yh43+uD8oCqekZ/TYWMUrvHRSPh5mwO6zPPHuW2HQzpaDtYCR8lSbeN67Cj+Gq/+FZREu/v2ffHnv31NvPGlX493/vz98fE/vj/e+uNfjTf90G3xyXe34vDuoVi5cjSe/8NnxFvee3H8+l+fEU/6kf4YXt/U6RxzQbE4OG7TbWED2l2Qnuozya3Osi71RYm+VeN51hu8Gb1hfSUcfQwuiftaujLmgVn/nJ9+qJuuEg5XcGVZqYVyhJIig7NZ7siWQH9lypWvvArFayqwncAn4GaYmJyRc6P1yFdCtYaVNN/MnrY2YWFNklegGOdcsWEMo4tw0K9EK1zGuucFdKSul23Y1Mh7DNV5pbJwPF+gY6VkPtr29IG4eDpojE7yi7z56B1cnuuhdOwZG4+VL3lbrHnVZxT/1em6V38u1r7mC7Hm1Z9VFFzpWmDEV2W65jX/Fut+4ksxdMYvSb+F2P6Yy2PrTwj/x74cB097dczi2KA4bUsGm0a6AZSYRW7GOjYRgCoUBs6HvEM7k0ssKfTQFFvV1E4E+Err2mOQYLYDUXuSnQEv5griaRtjU3iof4iFjQ6s6Zn3CZvzrDlFPx8UQbBM0KT8ZgOMeppjDuCUaB/K59uoyn0ShHYbyK2ybwklUBzU98DcABqQQ+aUNRtQkLwWy8DExW5GUepxgXwkVW/+ZJZ6Byo0hpSjPTowaXW0/VK3tEnmvReqJtckJBOMkx211eIBxUcZigbfOSBmGl5Dzl4VA9winxTUibCz5DKojM2lRq7aW1XgtIYB1Ev+GTm9pejN3O10IbxvY2nK+oyZW1bAqy0wkztR/POdOdxOYorxUHNeWbCxPRDpZGjFQ5OPkwHw6Wp3J2U5J5Dwn1W84I/XFfqyuXjxX1QtLTQ8NOg3dKoRbgu2WuAKU4CRnuFYP7wihnjIroubaPpYVuSgATcqaIkqe+PSx2ebdF6RMzcZLbJejOugZAFioWXQYjsW8YS7XvarenpwefAr0Bia+iwfXNUZJ2mMDwxelUYw+s6T0XlsLXllGwYxdPc9dE/ce/BW1y7INt3NhZh+/Pr4xBN7Y1oL8s5f+Pl4+9W3x/s/c1fMhc7i4CE78oyFuXfNxxe+9PV46/uvjGPjb4jjCxeqjdn2Zs4GzjhrNWXziWs1XA6o3zRe2vXE4ghLdqeKdRHxhPBA44xELWIj8DTpMk14nsGrTrHtdCqtfWI7KbUhGftlo2HD7W8MRNf4ppibmow4el801myLFs+hNWf9zEHf4GD0LtOCL3qcA/RGntnbvxHNr78v5u+6IuLYA4Jrw1PfslDC3c662kGWTn29uZfoK2eG5fhJo9Jn0sFjo8+bPQ6Vr+So/3kIua/BrwSFz3NJKvuWDk6OcKR5Xt0wDXbgXVV5pYi5xQkOt8r8nqiOvG9NKnJridtJjIe+vu64+4698advvSZ++fvl3PzCfXHLF+fkuGqOaqzMCa8524xD+47E5z/yrXjLa74cb3r5LfHpv5qJw3sGY2zZaLzwh8+K3/rrJ8Sv/dXpcekP9sfA6lmdfzAHl9qut7mYa+iug+2R/w6v2aE8zgp5foHJGuArHvR3L8/vyA5EO0QN62vnRvV2RrEPERrZxOPA65RCdqjSmsmQtQWHoCwOIFfL3vbr3x//9Jc/7vjP739t/OH/eW4MnfzDVYXHnHNmfOR9vxQff99PxMfe99r42Ht/Mj7x/p+K13z/KZoTGm/IV3BrW56/iII8ytex7v4mioZ6OyyGoxPjpfQ35Mp7/JTNkA+p+XhMyIbYm5PeEpkLvpoux2N+6rgE0DzvbqhvtNa2WjF68fOiseXF0bfydMUdTnudV1xxWjv2rji1I26P3uXbBd8e3cMbJLbGok4WGss3x+zQupg+cF/0SA5fZXfUHFGKgrkOEqWQ5gomyT6iThpJB/ShJsGkJbZto2gY1eaQPEqkJWmuvDLGhQZ6ELUuCSdtyQmI1hqhEsF3G8Y1sWKR1XnB2evMj/6RvOThp3FXHaUqr8ngLVq3oaIIs46seSqooq5z7J6uptzxAciaWB9sX2Atg6nHuzEUkiZlVRAPv3qltJdVycs0KZDLyJSOIpC0fxYYawb6kDLTjkoFhYC9EZ9p6DGrdjjpyV3/0YUi9cNDo9HHKqt1bCFmtYA3dcY+22zaADamjFIkVFAeT9I7PJ1HsIVTaKLqfEa01CttamshBRJT00VKTM/LkShKWUFoqRcuV1R4lzC/quLXVX7eQ4OfTYL9KG9vceVGOGUycsbSjYerOstp1bkwqkGliIfLVR+cGP48bEbt8xwPsvjXXHMqC8ZCr+klPuLbLTnkFDXnpwTRJic8Tmbyf6WKSgTsRc+Xn36zeBJByM1JtlDeZlGYFzqDAVPlBAXPjM2Lwc2gygGvjcr10EiP+nxQaZNNikAZPD93oPZyQwfH1UqzDchUaR5wNEIVTPmDR/bHzMK07W3byP4Ls9rozlgVV/zg+ji8ejTu36sFmUkr+1cnyR/lGU+EAwcPxXxvfzQXVvv5jVZLNpbtcSQzysqz4rMwKT7pAGTqYSm+0qHIubTAYR8WcHTFvNgI1dAX3FQ2Fwz0T9tlX6RN2k6P7ZFjOdVHfsbXojfFoW0XxWTPaDTvvTFGRzVuVpwuDOnKmaTxJVFDTsdgQ2NC41C6LEwfj9bxAzF77zUxdfU/xtRnfjdmP/2WmP3SH8TCrZ+MnoldlhXHrtO5qQ4PNqesld3OINm8NSWZGVM4JzqDQob8ZZFkkU5csbESzAG6VQHb9AEnsNmjc+HR19fwwhd+hiyv6Di6XZxWtY1MyCOYNzzlr//GjfGG538i/uj198fNV8zKuRFczk3Fd1qiJqW+OpFozsfEkam459YDsevuZszNsnhKXA3b8RXDsfn0kRhbxVm7xplosv1sk7aRr84n+s5vPVeeAcDpkm1Dn9LPSpc2C5xizXyGjHVVu7JDXm0ttwArLfWE9jwogQ7ohJFnbQFOKHRqMYaH+2NsVI7c6IDjsLycwvWEgKM+Mjyg2N+OPd3z8e/fvFOyDAqjbBPlQMKx6uhxS7Tu6JypTwCEo4P1STi6Karec0b2cL+L1rctlIePn5SgbH2ZhxqCJVpVpvTsjA5zHnfqLDkmK6J/+zNEjzfXaaT/aOiKXbd/Mwb3fd16VtNzPok8rInZx9jCk9+6oA4wkZfAPFf/yuH3uoFe9DWbtk8mGX+CYyvzggf0pOJf7FtDrjUwz7ZoB/zUGID4szYxp1Wi99JpEb7AIk409gfaQA/zZx5TQb6UQTRvRc5AwC/OSNojW7W+JkkcAutlfZzCf56pemNLrvoICXokTJyQwXs5ciuveqeWw0UFWsw23YzHvuqVaHZmv6ja64pj8uEyDPuzedC+Ph5HCuRtA6KY8rdPxhMv1sC6h/iZYa5OPMqA5I8cphA+Bw4LhyeGynlmS2clWrGoohSz0QxUSIWr6G04ookH3c/X3DCGFU0kOx0qT2sD5JaSzrWiVwMRmuwjtdmBnykdgsHq2bBA5UFj8k05KbPzs4qtvK2lxZLFmas2GI0rN5wd5C+42MDl8OjMM5/RaaVxWZgXVcbN0sKrVTcm5ybiwMyxmOoSDj/xdNvapBd4gFsLshQXxL5nbpSUGARyovwzS9W14ep+FifZuW5SzBGnGBx7qQkP+Bq1I6Qzga6i9aJFFL1oOGPNiVMHJX1BzH7zAmbcHFi5WGSexrx5kyKj9NmyblsMLY7KPmpXNvKGh4F1VnV0cC6ualwfP/p9j43F6UNyQmXTOdmBh9mbspudUtm/NRfPfdplMTZzU/S1vihSziDY+HAssR3taRMb0Fnswkq1gb1pR/zUFrIwLuviVhebXLCxAWfi5HOCqcJ6erKVS/yYLje6tAMwrMNVDmxT7WB7W/9MsSP9tmbLGTGz6fJoTekk4LYrY8XWbTGzTM5Oc1p2YWy0NKaLrI3+6MXhEW+ct/nJoxrcOD2H5Pwci5ldd8fsjZ+Lwx/7zTj+3h+Lqfe/OuLGD2tFOC7r16tZ2QeM2XolRUIWXVM33hOTc1BRkiojp4X+V6k4uNikVw4YTo6vNbG5i45fXHFri79SsR2Aq4xt6PeM6Wz44WPy9Adw+od5xFzRnF1Q/+KM2DGijkjfCwc6X41qdMeWHevix/7XE+J3P3pp/OzbN8VZT9BG2Tcd137t/njbL3wlfvGF/x5/8xsPxQM3iF77KI5N6p58ydPv3L5DH67A8B4snJa8lYfOwNM+viXVx9Uc+jfHD/rnWJFM2NMR/Zk76STmGKHnGQTOZsCuJ4c0vLNSlEP2g3j9R8P137ol7nlwRqJKN3jmYungHGPVejKuET71U0ZpqbMt0rnzFRrkAQ+4cD2PtFZiK9/64+oW/LAR65rY5XtsSqM1ahh6zdVJsFbZ6B/ViUvXYAztfHz0jDxWMEKxx38i6Bwojtz48RhdOKr2JJPKtG8xyGt++8ooYx89ii7ZtmDFFvmeMeaOUpfFC5vxtR0yzVt5xemhzipofgHHJjUFhkMAHmOPIP7+pVjhlRnhGw+assYgk+vKWLRxU7G6Rnvuuh2hlcjB9ZkxDAw7ooDcl9AXAmXsoCmbB0C0lW0bqNRmpKzoj7KMDV+NYTNXzOrUI9uhZbfuOvM3kuxi9tAxc/TxGiZswZS1zlU/j0HTqQiLTEyXK5Kwjas1lRKMtMY82oCEjxhme2axtjnhDLCg5UKVHcEHhaphUnFVIYvhKmMcQkn4iXmOCc62zEEhDYU6NSzl5GzIQZng6opcBSay/85BhFxi1fSV8jng4AXPvAXFCWPdMFNW5MY2LLKkdlzAlU5N4pzOJr2QKmqTzV98CKa2+edx//u44GoBbmqLPHjKiaFvO9CWhLfX6bwasnppG/TnddjcImstiq/ayGeExNMDDx1YvJlQmB5Zcby00CvFME7VshnDVJPRzkrtB5QjYESylJX3w6UsbgZRUQY/feVB5o4x3DBF0BiclWZOm9WGDRvi4m1PjtYMDqDGg2D8sorxod6IK678bHxxzwfjj37vqfHfX7Qzzto4HMtH+mJsZCBO27I2fuzFT4nfe8Mz4/SRD0fX3l9QX06IljGbmzcbKc5Q39DKiJHvk+4NwdlI6RvZg2idUFBBOjAumCjY2fa2/NhcdnGkDj1dqTwwbCccbQLpILEwqk60mZLVQSHtVcaSjaLxpwVz4+O/Lw6vuTjmjh6KmWs+His3b4j5U58WMzPalWcmtNnLNs2pWJw9HnNTx6N75rB/CdUzMhyLOrla1IaDs9PNeDh2OHo09ha5/aXNd+Kqf47JP391dH3uN6KndUhjLMcs7afjk+PBi7JU4S8yXPYGnf3NT84ZQxLWmxe68gwV+GwIdmbY6LmKQ73o82pQ2gz9OaPyr67UnvuHvijtp8NBzDIRZ2QpnzScSDBqeyXPZjk3r/nVJ8Xvf/LyeOOfb43HPlV4PZNx1Zfvibf+3JXxc8+9Mv7yV++Je66WQ3xMumps2ZnGoa/tMVbgqTEhKaULsTozgtgGkp1NXLA+P6ycYz2vVAlXMB5itvNnPM0j8qJHzvzbGZZYaHLc8OHrwJAg1DKBvMdmFjEo46+pPn3Dr/5dPO8VfxrPfcWfxTNf9s54w2/8S8w8whMG37z6+njuD/3feI7wnvsj4P9pvOkPror5rtGlpryupgBl2cixyligr22HtEeOc9Whg6PgrBnMVsYAsDIf6jyp+DgKnhuVlrWnLD/16rnVlTzzE4cFPCz8RnQPDMbAzqcJcewE8/xnwu77bo6++7+UbXk8aC5KFm+eCILu6GCbq1X6UjJzxTMdFuRnPmTefelQUuuYWTLFrEV3HP6cH0Q15ljXB8NJ1S79DW5Gmypp6ChlkB+YTzKMAy/xJqUtl5Ov7xsjq6vIm5H7zP2CjuC6j6mClj4pbZmECoBiB7iznWSnKpw1xgJjvdAYDo0y4u8TRNtUZe9LtEO+RPWFcxxKwMpmQqRsHbLcAS4BmaxNCbUtZNIsVDXzmZMOO7ASgG0jcb93gPt3DBrMuS7ogJA8YGtJq4IIzMCfx1ASpi09RDrWfizoKC4xbSRvrCrzMbt24PZLkoDvegGaWtSmeChYFuUFaL1e2FBaUVboNpO8BUUHsHkyGXylpkxKP5gsWefn2CxwfnLz9P1m4eLUNBf5abo2HtX5KoKUyucCtLFrkWdS+UyWBRwekmdeNPzZ3sL8rOBNOzPQ8RNcHJmk1+BAPQUWFd//ZyGRbdMWkluf6mj5DL6UwffZNbgeLPigxXqkirwNoBvnqJx9uSNEZ0eIya2ddZHdNbgsz+Vk2qMeK9M+fFKWdHqYkOVDBxhBTq/64EVPf1k8YcNzfCsTJ8/OozYexgKL6L59++Jd//T2+NS9fxzdmz8bOy64Os563FXRv/Ij8fk73hQPHnlLnNb7CW9i9IVvUzni5MxF/8BwDG345ZieO9M27dw4Se20InfZvFiofdZq+QUrC04ufKkXwtez1SySqh/KGGLREAPrSN944Vdd1b/2RwbJqvHBrwO3POO1cfjUF/uPT6eu+2z07fparHjcM2NRDs8s9zHnZuUIHYyuyUN5VWNKZ6SzE7EwPRH9g33RM748+kYa0bt2Q8Rgf3SNLIvFqQne+hmLI8ujue++6Dl8l2Ww884Gjx3UPv3HMzk8b6Iq2QS587I8t9d88sAzOtYVZyYvXUNnG8kQ2I0rttBjxxwDXCURXzkCdL2vtjFXioNR87UvOmGZciVWedGxQG46dXW84n9cGu/4xDPi195zWlz4HFlSzs03r7wvfuvnvxI/95wr4z3/69645xrNu+Pi23Gl8OR2fWWpzCccHsZ43ZDpP+Sl73kJIH/miy5cFbOzUsaFN75yFk4ePE6g/BctgnFVaJHL/HUcMC7c6xx89DhxqGUSN14rFEoVyNjX61CJXi87UGtw35YNHBry3pxqgyTEwptNwIs/DqvnbcpbFm7raycOvSnLTo6isQDoB41jzpFcn6BlfABTmTYRhrUSwWgfPayLwLOap7wHR2tX7+ZTo2f9JcU0RdD/RFCrsf/Gf4vh6d3KSxAcgCoH7XMWANzrIoJKdmxGnwO3Lqlznhjn+larSSEzje3BWpJ2AAZHH6AxYk072ijwzJMw+6ClAAi4ZCWB3lDytKcou4PF1xYDx2JSoo3aTo5ly0pMkoQ755J5pP2LrEbNvkJ/r33wgZ62lJqe/dP8DeCYqQQ3DERyZF2VeWxc26dspylJUw6PY+qTjiPdZnoXQVKgHTMEJEmVBQMYFyJy/nBhAIxH/SyyrfUdAn+Wl63TCBPTCz6Li0VLYUjtcTnLESMpiDKvEKpkTZXKgK5UkjSpJK0YhTIFULMmkcUX1rTPLaipuZmYWZyTMXtjQJs2n94uRXVgj2B5qRmDaMFU++nowADGylPnNpksMpcmJ4syjpEXUW5NSXg7MeLhqzacdXNlZx6nRme4drma4qFUsrAZ8Aeg1MwJttg9bw8U23F1iIeT4Zg8waEVNgQ5QuC7PnW344D2LMJ9+RBp2l1LNpOVVQeDYBpHBieLsxY0JqjSkE265dQwf7p6oEtcL2DYsy52somsIFjKmhNd0wg8OgVBFNz32IKNRnL/2ItfF6970v+Krpm+aLVkA9dJo7IZYVhtwzE7MxOHjh2IfYf3RlNO2I9e2BuXNO6RQ5ODNscVizub22wsX/e4GNj23phaOE8wOY2Ct6Nx6TttRbaDZNUmnUbIyWvdXFaKDpyFlMXd3W+cSpt2tK7YQBKzCPg5poqD/thBqNiiypJjB296LrZc+NwYeNEfxZH1l8bskSMxcdU/xeLN/xxDA90xtPOyGLroJdF39rOje/1Z0T2yJrr6+qO7fzAWtDlwG2m+d8hXZPpWrIuhTafE8PmXx9CFz4wV/+2no/clfxQT449VM7KF7OuxYRvIXZGadkaQHUdPOjLmuIXF+Obs1eNBddzCYvxgBzYzdAOG+VhwvAkQ2fTl5KCsbxGQs770D7ozDnIsnBgTRrNcKdm4bXX86C9dFn/86WfFm95/Zlz2QrU5cDz+/Qt3x2/81BXxM8/4Uvz5G++Ou78xE83jctrk6IqB9apt2Jk5oa2EWx4i84H+KzrhyDVkT/LYxH8m6P7NcZ94yqvfeWia20mJK0eEXUWVXA1xv4OPPXz7DjswAEiU2rYlUK7BdaokupyJg2FLtB6HmT0hWD/nlnBPDCdSeXwapANjVhF5c4wzB5jbVKX+nuPCbc8N67kU2+rAh7FjZ8+LiITD4lVF+oExoii6md37Yurmj8SGzdvinB/kT5/5OwYz4vAfDrR359Wfica33qP+Yh+i7Rxnzot/+jkoCUUJFB3RqRRQCR2tpwpydqW1Yq4h1fJtPr73wljgpJRnenIseN2EvtiZcjpH5Bk/2A2c0jYNu820ccrGQe1pjDrrAzxTFi9WRAfSwsuKAwMH/CKTZVG28KFMin2M264jrWxkx8pPdSmDivQp/NzvtCGY69L+2A9Ew4Rn3BKTQdIkP/i6YBhzyuuwUKwi+FQVGShbJkCl3twE9Os8BOFREk0U7fl9BfN7B5p4xPDcJz953cxi85bTT9+6/NRtW7SZNXWmPRr7DszEH7/rcxLUjlAiK3UOZfRNb04iWrCCQ50NVLEzXw0odMPIZq4YjWOhI3hgOQIDX8NUi3Ojuz8aOguDnw1Z8JaMKY7glgcs68CsiyQDs8c/D1cdA1dt8p9WXvTcFFzggxoMAHq8ik2bpawEd4d8hnR0cHFcEq43bOEnRw03TVwcKfOEofmm/eDNB2fLdRwSXII4UGdYDrAsJKPEy7Q6ly6UtmobDFg7mTIYl9p/843fHy+6/IyY8fV1eOmIcsjufJJxC/Hfr/1yfPjrfxVHWnu92WTfJY2wNCbnY3B4LF5+xkRsXNgj6xQ5zUgOoebq+LrLonvVz0Rrfo14c7+fNtQWDdW8Flaembj77rvize/7QsTYVtel/NJAC6Fbth2kqRL0w8alYBywzZU6FTxeE2AYzsPU1HSct3Nt/PoPPyn6OHuUjVl0C+KJcinajgr8T9r0oT0xc+dXo3v3tdGYPRRdcs6p9u2VxlB09RN5JX6/KNS2nFgcGZ7v0aCL7g1nx9zGJ0arZ9gbem2TwIZPH3H2/IHPfzPubWyU/fLnO7TBLRquflhfwxjHOeZoS8Qe3/p6U4UXYBKcR2EKFzyBJcuDt9wY17z/96KneVzrFzxTlsTIAGvaWb56PJ79snPj8hcvi4HRKTPldQzf/Mp98dkPPxC7btNJwhT2Kvyhde4kfiq5zx4hnACVLS553kti4zNeHk3MQi0I9AlztD1nxF1jO6XXfLNJqShzpzBNGPKpRvogE/Y4sOvBOHrznuibGzD9fyhkc065yvyYc06N3/31/6Z1y7Xt8NWvXR1v+YN/U0cuM/rDQgpHRlHyqw+7R7uisWmF+k3rHfV80atw8A8SDK8WUKhOCtFlULIMbjsvHtya7u9uxq9s+Gic1vq2VjJ6R7zza5zkoY1zrmUHivXElebRGSAqsJOq4FLRScxbenD7KcdegdUgZNa8I8dm403XnhN3jTw9elhHHdC/BHRxoqO+Foux7/ayTWMAaqdKSNv55AEw4TgJyngsn9xWxdFBVazvKigKl3pFj3DqARd8O3CWi7q8uZVPW1d+GXMug0V/C8QJV1nPE0FH0yReO1Ak2gA60UQulYWZcMAFRii9mjDlOfH1+mNY0UP2d6r6dJySJsvgCFc0OClJw/pCDfCs70MeywRywozAj3100vy4xwzGUy7b4h+t8LD7mec8Nj70oQ/zJ9sv+OdPf/qTwvye4aRp1hH413u1aLsr5CZqVXJtdC8oLfXUAWKpTAORFiRCOyvDdMIVUMzmqzyNo1QLtM/EXSIUnmrcP0+3TDzvsxCzOvufXJiJGXl73Hbi+RvoeMtynxa9fjk4gz0DLtvh8tkeRqXzykIgfGS3o6Ijt6Ey8iDlfDThvaCojZhnhmblwDQV/YAyzowdGp11Q22d9OnS2aqa8xmp2vBtKfPmKtCsyjyQLBzBPRD8QTVpanuwSfHrEjZpWbc6ZtKjPkTsS9Ocbdgm0EpF4ErzioaA5KkoPLMTjaASTg712hzEHzj/BearSMjUGUVNiq3QqSWbXHjuJfGO170n3v3Tn4iff/ZvxiXbnh4rBtcJrytm5SAvHx+KH9uxO9a27pf91Ce9gzE0fl6s3P66WH3+38f4OV+MhRVvEq/louEqWfKubdp2Nao8MTWl1nFO00FFdm7BoKSdCcq2H3XYDXupLBii140eOi/+wkvbFhvrg0M13eJ2Jh1Z+qbIhByEKl/NG66FfnBsZSx/3Atj7HlvjoEfeGf0vfTd0fPiP43u578j4qm/FouP/5mYP+9VMXfWD8fcOS+PuQt+POYveUPMPflXo/WE/xEzm58ZLZ1I+NdJhT+8fbUMGfSZmZ2Nw1Oz0V2u+PmZnN5ejSuR0I9Fb25LmYONIphwuOpjZwP7MZ5Mm7d5fFUQWypyu3RgeMQOmfXsiE7ENvUnRuw8Z1s8+4c3Ru/Q0fjq5++K33jtFfH6Z34h3v0rd8W9V2vOTAiT2w4E80hemU8uFVaSEhO3tuW8xhH69Y8t9x/wWhfmg5+14aoOV2f4BZn0sHOLy0L/55hAb8ZDnVPYxg8ryw7YzLaARvbgjcmLWnSz/Y5wUpHQXg+FWzTN0FmADzKUYmdIPduFkimh0GW7UOd65anPGGD8KvU4pox+qOb1AhtBD62CxnyekUsOjQWvN0RgJfIhYKPpuZ44Mj+s8adxznLpNCOOtZ11sV+U7XWurchVRdbuvBW4FIErJZ5UNw+dlCGiFGNxQSebON75skjaWorIgU0mphZiuns49bQOSJ26EeuJj+c6vFSy41TGjXW1E0jALiULjeqyJ9MefLJfEpah8Fdw1yRWHv3NUqlUFp7iiqCAqTYYWeCVdYaX9cm4QjYL58EqrUln6moDVsV9D22iJ7koquMke2vEG9+BetODvMSbkHt/2oU8KTZJmYTnshI1DGQpVH6SmzaL3ZIuq9iaDHZV0RmY4WpLcGYuCHw4KQU35WMAPLrQoemJ4YzNpw7PzrV+esXysaFly0a8yPbKWTg20Yyrr7lXMpUzd08QCVMHDIKiDNLmN0tUWMgleEcGDGfBqx/r0jaOjkzi0qmJB75gNrCkcYdIfSpEzFUQ/8Rc+RZOCQ4LxsFQimwZMLFRFfPGUm4odliMwyaDs6KJxQeHBDoTFq8bGsHzYWa1YCeGFH5E0WoVyKs4+thDLgEGgqMPi0c6Mqkfg8koLMTKVts4YAcbBR0Y1MJuw3JiuF/0SROmjYCAkw4C5dQly1TpDG5+Lo5PzsSzLj9bTnVurIS60D9S6qjPCm3yj9l+QTz13OfG8y56WXzfxS+Pp571/bF8/StjeMNPxPD6V8fA6h+KnrFnxGLfDtmITZQHXIsz0cHTjg3td8D5JdMHPv752N1a4St56OyrNJI7F3lFUiOjE+Xc7Ag5+WXj4gywuIDvn98W/VkY+7S57dt3KLZsXhnbVo6mw0P/pRhteQidMkPflhn5ZUtkZqy4ATaC3n6dsUvvnobGqhZzkVv/EiuvGv18V0eZZ4O+cvX1cfv8ePQOjsg3zYdnfaZXbOCXAEpV+xXKoK9h6GCboDt40l0otGpbCR8bNQRXY9EnR+fooYNx/L7bfGXICI4IaSIOSrpicmIqrvjUbfEP77wzrvnc4Ti6S/q3lupNQyS0+dQoWOVH/oQIrEQBWOy4yrD9zHNi29NfGov9I4KrRvJxVYoHxeHleW0GqmNcWO+qO+MFfI0N9DJSRzSOsoq9/YMxOXUoFo/z73hYy4Jmapkym3ORfCEk0CcOwDLHWrBu7cp41pNPo5kTwr33PRRf+vo9krf+S3n7sMTTifiqHf4+Y2DTeHRzlVBlULwZgOSmJW9bHsa4+pWAqIJhD/MDR4Fq26baClJ9eI/YvtZoXDR0TzTmuFonOPxPSom04EcW7PkswU+OloRpUcuK4KvVE2hJa6y4jhKuNTMX7755Tdwy+AyPd0HT5FaHgyI7P3tEKpO8XJOf2kVpG0aMYIpguM78KJdU0bxc5iAEpxyoK0WOfLNATdLlt6RZmfxy/VDnJ0yfIprhRqE6UZ3PUOraAJDaueThQ8LNa4mzcRwMV+jE1SeLyilDO5wktWlKrtrOdULMFAYigs6YyYuUqhynAAQvqBVUDc9n0/pGnLJ53OspJ/WrVq+Lm2++jSs6H7jt9tvvTILvHtKijxB2bts2MrfQev2KVSuG1qxe6XZ56PH4ZKs4Onlv0Au4hyYfBSuphBmsajsfKOK6MpBUNnYSOKaCQMuArIE8X9OoDotkhT984Z0TFj6pktvLRgs8+fJgLnMI2SyODj5bBpm2SMWLjWFRMy+dn7wcSsnuDs6OzvBwhuzIyAY4Og5FX/NBtjqLBM6zcWrSeTAf1eelSGmnzaXqbjWR12dnZNFBqcsAgOWkTD0M0Dc3OPB971QLealyzPdpgIc19bFjkLwJwHlG48Fdh+KqG++Op112Vgz1dWuzTT06N9zOcDLcNuHKmp/bwZHhV2tyHnECFXH2Ku4JdDgHJ23sRF5sN3n8aPz2n/193Da5Khra4HPTQln0QAGUTB24SkEVilHOPnVl2kx2YIhW3UlB5xTD9LIbL9n70jV3RO9QbzzmlNXhh2QtJzKBnDLXQB2y19Apf63rzHeWa6jlkyNNWQ/Z7h8+9+X45uyKaIyvtpxs7uJUdJWT1tureSI67AJM9fnT84RhI/odm9JPXB2FN3h9XBERr7x9Jaehty82nnleLAyMxdH7b/eftuZPtLn6sRR5yJuXPM4cy2ezeKA7r5D8R2O2wa/BSOGFXu4X9dH5T39+nPGS10eMrtKYxlGVWpjJpioLatWLyEepr3IYlngZlOYkMtxQ0zjj9petXhPTi0dj9ujx6FlsuD+yuvBIoozOWwJ9a6zlHOPr16+KZ15en2NZCvfe92BceZXWV/5CwXUnIRS+XN3oGp2P4VPXRNfAiPT2CCjVRX+6WuTeRPgkQwWNC61tdSmt8FqdNhMH6Axj/vXEgeZQfOHozjhlbDo2du91W3U8/UdC9sv/15B6DPQsxg33z8ebvn1p3Db27FzXzE1H5rQnPwEoew7tYZU0itt1mWLqkLJkhrx1B7fi56JcKshlOTf5hDnY+GTAAF9faPT1lVTqsZ0BiiUUtkUsCqK2HkrdiVBAw2AnR5q4dSxnO6qTTGAsXakimDrbb+OXrBxZ8hoVKmAv8XS2IJBwUFmrg/EKt5KaaUHJtg0GBC8ggrMGuR3zZp1JbvQeLFiFS7c48Lznpg29se2UFZ43zP+Vq9bGt268mavZf3v7o3R0iigPD8985hPWzM3Et0499ZS1p23fnL+G0ZnTQ3sn4s/efYU6gP82gRwFWDyg0kFSskjmpqIvSjoLQuJyyRSF0qjAOZYOcV0JJqEMg0yhJ1+9XpASLc9W+OWEcYAySKDD8IqAqLMxVQfMlzs76upfN+QbQsUGEVkcOxyEDBAooceA2QDSKFkpxxk2m557LzuWQKV55GBy2XyBVyRkS7o2DrHayLSFpzIpExunMCxHwaPOqUsWpZ0nGJcAXqksIFOKfnp6Ms7ZuTZ+5oefEufvWO8zfdurBAYfIfuSjPpfTlF7gzaI/NKm3o7gGQMc5KdU4XIrddbOLZobb7s7/umKa+O+iaEYGFtd9EVXsMjTn+ojxMJ5UB9m1wvONHKqsvtaNIzP6jDSR1ZHfa8+tj7in79igX9Yjub0RDzhzHXxoiecGZtXDPuqCnjIa5q2+il71S+d2IQnXtYBN46iiflWuO2HvYDxws5m3P3gnrjytgdjd/cyOTjrir44MqgMj9QJHZCXOUdgk4YRVzdzLGnjLnpzkSqD6HAMZauE1fHIfAAX+sWYnZqKB2++NnZ94/Mxs/vuiNYsyN8hpEwEjpZHoAqRhk6XSiVfbJ6lDMjNvfnRtRti0wVPiTXnPTEao8ukQo4ZaM3fdsgAFDvaqaEsfdPmWV9Dp/1hktzUnojoL6rdh/4uRnNmJo7seiAmH9ofizh1c+WErwYbTgF+NVRlCqzVmo/Hnr8j3vLLT8mrGAoV/cqvfiN+711fiZ7+ZSq50TY9t7cX+uejsWIwBleviq6+wYLCuNJ66quikjmRHdtzLItZLvrUXshxKDrXCQrQBMpjg1LkAC6/MJyfOhpnD9wTTxy6Nc7s3x0DC1OSoiqqAM/OsoJZdKTUJtuCp0SaVKA+Ca/H2eZi3H5kML5ycENcP/+YWBha51sfVt+UKhTdYIHsKYcZJtz6paQn9H0pYwMABrXLxVJki4CuJ9dpn8IvaQhKWcf5EitveMCbCktiBbLObZIHv6SCwcaPWxgHWI5NyrZf0ctlB+o1ks2DtcfXbJWlVeY37ZS2wS1j3bVmTK4EZ7I3PBeMy50RIIlr3tjbTagMmj7dEoBaVO8RvL1fkEdezRfswm6eOlaZUs85+R0Xnz8QT7lsm9+/xj58xjmPi7/+wIf4IcdzPvOZf/uMkL9ngOsjBhydxVbXt7Zu3bJ2x2mn+GVgfXJ0Htw9EX/+l1+UPDyMjPK5ybAYIWduDlkmeKFUsLJlw8lmuyJNr3oZg7NASKrTYZ19KHnjgZCLe9vR8SVJLWjaxLJd5KFN2iKvrPmmA+MHkBUTFwZa4DmLp/2iB2A7QN7MwIE+ebv7BfPtJdqBCQIilHEpJ052cebzAI8cQFYFBc2HNrEfQCqVs7zQmtgh5UMh8QDHyC5SyTcnB2BgBPNTNE4FdATLysJeHU+F0mb2IW3mROft2PxTcY+fQ1oasNlntYHkZ9uryFwwn8wIrnr3SfJNcdy7qtHRfSQIqTa3vka/xh1/EIiMIDM5zMD0dnYqb+Hk8ydpBNeXKxmUweFWDWWcbbpPrdiWVOemDmrKwS0NT0hVwpexza3QZlP6z/MXIC3z9TNS9Lbk4IqbH/61CFw1SR4WEfnE144JsjC+PEpUqTp+4uyNW+1wRcQv7xN+Y3Aw+mUHFXOzFhV8sAIOiG2DfOJDGXYEP58zL+eFsuA4RsC40kb7RGBsFr49JoaCJC1yyo4pamGo2rwylA6RF1vf0luwPGD5eQ2PBxUQVMG2U5q3cpO/x0HJ+SqLcuiONZIY8hzjPvGQ3NafK4QeeuAlL1sEvQ0TL+RVGVu1nRQUSUzXJb7w+AqfIZCbBzRGdR10RoXWmVpGMoIK6CWb1r7xwXll+DomPUMT8Vjweb8Q9TZvgRu53a7yJTyMV9kw3GnUWnbluWpKfcGDxoG8gsdXiYSqM9XZvHqGOgESJfGMAJ6zoqn0omo/n6NDypyx8nHe9c5Blnjwa6cGZoSnU0Kpk3CMGXgkHlfXBaxyGAm4iy4bhkwJST5MRGdwksXTHe9qB2++gAo/Uzvr1jWIE0rvu9b9kDhGg85RBQwKTi3TyXIuOjd7B8mQ449Y2y82MEpNS1uKrgJVB0tT9GIGZQAP+wAmjxNccFSsekMBwHqblDI8s55oNXxQMD1GqHMLpBLgoZBdQh0nV3CCRlKe0BclqsSYrI6Ol3agBbc1K0fnwkZcfskpfgEta8HZ514cH/zg3yvf85zP/Nt/0tF5znOes3qhOXXDKadsWr8TR0cbXG/fcNz/0LH4i/d9SYuTHB13PkxYXJIOjmxYllf5dAYEw8gsKOXjlwcKBTux0PToY0jBcWDmJ7myOB2l4MlNlvZ1hDWILLbFAWIBr3mTgYRcwJGJppQmHvzSESKYpzZQ36e2DJbAC6jLpFXhNowCGtEYw408+okb1cJ3LXjwBY326F0TA1PqdiEoYB3gX+UgSc4ElSlV/BKM40G9hFt7KgsdyO0ArGCrPtski4wGOql6ZLClkrMVy3KlN7yDV6WDZ+mCxDWN1LN+tJc8sgxSTua8+gaMSQKtbIaTCo4HEn2YToAXDHArT9erXTZdF5mU4qkygviqT5sW0lLnW5NJQx17k/FwUoRoucrVEHOUjDg63OqDh38FxcKm/ujtoy3GhmhUhwPgxULy+x1VouEky84HbWnzpBtzk9eccXulrDwnCqZVGWubF7xFS3e4XdER7PSwgKkMGjg8hpOOlXAcE08Nizd0xFTYP1n3Zg4YOAnOmfipHf52BXBKiAw4dSqJYB6lVAmVF13l07mRzKL1w6bmqGOS65s41gu7JEKtTvxS8Lw0nvQTjD7hmDgAEtFzMUksK2e5nOi63wAqWD5HOKb8NXjsKWVTAI5c4IKBbZnK9AF4pXHzqzFhhMybh+GFB4IUGoTK/qTeUCO02yS2BU8cH6ATjvvafNMmRjZazo2yV4mcDbDwAg2gIn+gTKjvGDOxQrFAoRFecZptLZoADgt7o/BhtKeMyQf52AAr/8SDF9U8ZOw5S3ugm58ytMG8L20YOavzoJj2QsaKoy9jovAq1e1QnZQKr3QJZ7zQmDF0yPHjCQmOPkXrxDeeGZxAV3W3zQCjZxuPVpCvoBTUSl/Ec4COer/D13IUfS0XMhU8aFWorQrJGVqlDonhm2MUGFgZTWpMZSyn5iBtAi1tJqrq3Bc4m9Rnnce+PswP9EqRUz/XqWHfUncrkOQ4olnmDrt1DmdBVAaH2+GXXNAflz9xu3/53dsYiJ1nPzb++m8+GH29jWd9+rOf/ZzQvmdIT+ARwmmnrRueb8791Pjy8bHVK/k1DD/t7YtDR6fi6mvvlwHylxjuSAYmFlFkwyCL7S21U76ZyQGuCJIDCx5l8joAFjGbCfQYABp3nSyXxsgyqSeFFm3LYCIQjCQcEyfIKaZzIZvB6BjaRqVOXEtd5ZF8DSk4ydcf6ExPp7LRZT6x3IJZJA+KOpBBKYkKLYqy6QBLXcAFDociDxuZNhrLQb0+dsJ4C6zKbAgiEGzJLg7Qukkf2jALThvCrbCKhw3hUioML5UUDXNq8mwL+61euyJOWTciD3wqevp7Y3pqVrJxhSJR7SCo97xZqm1PArWVkwXd2ayTtzdB4fB+jpQ9HY2slnSU7eBYCH/SYc0FFH7eJJ1POpwKkZVQbAXvDlodStuAoaRdFdr9xOhTGzhAwh0Y6I+d21bGyl6dReNI6GSgxd+OqJ89CuCjgxcseIsOB8jslOfh4Ib6cHS4X3abiVnfe1er4sUbp7maw3M09HUu4jhOOFVyHoRH33NrCi1rG9TTAEW3KVre0eMrPcKsNHbMVJ+389Lp6hGKXwDJ4FTIX22l/vQX9ERw+7xycIVrMVasGImzVw/GysZCTE7PRvQ1ZCaeYMOe9GvEGZuWxaljjeien46VK0ecH+qai8NTLf+qCaeD54F4/mZ0ZDDOXT8YyyTGkYmpmOvmVzhFfvPEwaLPBLM9kRmDZJ87RTwF+hkb4HwC87pkPa1WhoqsYHpStW2Hkf43LNvBrmw6cKNViKnFuVi3fnmct3Ew+Eeqydmm31OEszky2O8/ueztb8jGC7FGeKMxExPT4qO+GO7viabOXIdGhmSfpvisjO6ZI9EK2YVFv7RhOawPNkB/wawE8Myn0wpybmoUjEdQMfUzcvnWegq0U5EJi/GkS8+IbWNzMb5sWaxYNRQj/TPRbHVFvwbLqrWr4qJzVsbqkV7VD8Ty4fA/r48N98Wy5aOxY8toDEj3menjGiPLY6E5HQMjwzE+3IiZyWlJ2BuPv3hnHHrwnjjz/J1x5rbxeMzpK2Pn1hVxcM/9MTHbF6ft3BzbT1km3s3Ys3cqVqwcj/Gh7pjS+rJu3cromp+JQfHkD1I3b10XKwem48ChXHusGF+bITUjT986AFcwvJ2zUTI1MXmy1TZZD2uPJUIlKcH2LDjJgLGTawZTy/IAp+8SqaKB6SJHtwgyaDoUDRyNZSHIcKAN8hmqtA6mLzTkVeE6UhVsEyJzxDDGFuNM6yZzoBCQID9lPnniSRUH5koRR2VS10FT85l1IG/cDqBaFV4lgIZ1Z8HP6GzcMBKzmiPItnrNhvjWt25k//vru+665+4k+O7By9UjhdPWbRle6J5/3fj4srHVq1Ya1tPTH4ePTMe1198vvVhgJQ2DhpGDoXTwIiBhlxTFaFqaKXjRMKJp211nPHIZnHekYIjLeQWk5JV4nCSBCm7duLTnhYD2VPZiZTQLazxjFjhMKFs2wXIAM3CAglvOehRNI7xMofHBdgAz9RId+PrUswxq04EBJ8ksj1JQ0Nl6g04dHwYSm6rxqWfxkj5+TkZNSgair0yxIQHzlS9l3F7JUuHEXF10enIAXokUsaHzbZlSFutJWfVzc80485xTY9vKifjyVffF+m2nxUXnrogN65bFWaetjG3rh+L07StiZKgrLr1kW6wb64vzzt0cywYW45JLdsZjd6yO07eujuP7tLC1+rOvsAt6ZbO0pvboT9pPZwaDs4HhEIEFjp+jwmEpcqYzJFwWcHDhzValBLsysaxcqTNb+Bov282rOuhLvvATnPF/0bkb467rb4o9i2NxysblcY4W6FNXDcSmVSOxbd1QDPQtxtaV/bF+7bJ4ws7VsWqwO07ZMB6bx8Kb+bplXTEmj2F85WCcumYo+hZn4rwzTonzVnXHymXD0dOaiONN5g4yRvCfTgyWHAXp1OAoUkY2P1zMVSBqpYMfShat7y5Jbp7DYZgwJn17SbryazTskDBUK7xEz5mqprNh0PsXWvajGNeMwRzr69Ysi+P798TxxkhcsG0s1vctaLMbjPEBLVIrhuPMtQPRNTUZ33roaKzdtDrWNBbjmDa6ZSuWxY7V2iDFc+PqkdixrNcPvo8NRAxozj1wcDomtBkyD3BseBcHXYMzlo4bsmVfIzoBXcDBvQIGVsaKQUAfJz7Q39WpaWOJiCZse6AkCkutMSYYkwYYtHH9iuia2B97ZrRBy7E7beN4PHbLSOx5aHes2bwpLpATNDLQF2vGB+LYsSNx1mO2ximDzZhsLsbTL9oWi4f2xOot60L7fezcvComDu+LYy3GNO1lm3Ud8gcBLV/KaBFVRouKY7I85NFKKW+ewEpqRSjZRS68u+LUbWvjtm/dHD2rN8eqZQuxds3KOGvTaAwNDsoZn47dcj62nbohxhpzckpn48yzN8bWdctj44ruOD41FeNrVsc5muNH9+2JCy57TKwfaMZ0V2+sWjkXe/fNxllnnhJThw7Exi0bYlDj5r4HHoye4VUxN3VAjv9obNmyTE7gbIyN6ES7MR7n7pA3JUf6mU+Tg7T7oRhdvSYuOGdtnLp1Taxb3hX79x2J/YdbHjOEVNOWyaAyqmWWSvTMcmYqrvKGl9REBizRZzFZgFZQfWzjZ2XC1TeFtpMm8QgCslY5XyjcHdm3BaLIGgYe+AXkAEbGnJm1Ko+1JtvMccX66TJzgPGsmOvq0rygHqeGeeVx4jTpLC10aiP5QQN/o5V6ciVRBNuVCkhpuET0CETUUsdD1wtzi7FlY1+csmWFyovRo75fs3ZD3CBHp9Hf+Js77rjrUTk6leXDwtOf/vSVGm3XnnLKli3nnr3Db79tNIbi2/fsj/e876tSaCgV1YEzQ4xgdgissk3rjQGoyvZoS4M6sDiXknmIg8vgW1cyCaFQcrkYyTRelDlzZkC7Lei8oRHpRIFKJ3GGag50iDvPJZdBcNtuQ4k3y+TjLiG16Nkuz4Rkl2THFsWFUODeaKG3VMoWXrSNPZIZGJkio3gYpfCrZQ7eaJVSB4w36a7UZjG8ohEHd+2PiQOTIBrHc6tccq4L4tI9fCrhAQwMNlBSBZXhXbJwswyWRXi07QFpDAWQ/c2Uy9ur1i7XmVZX7Nt3VOOTM3CuBnT7zcgDIyM6i+uJ/QePiW+vdMqHftFteGhIw6QVB4/MSB5+VZMtWd9qFzWJo+z+cwqO4KWfmVimcv8ySb0UWL50VIysr8qqS8eBWytcUVKdgFylyCC8kkUO38qhPdkveefYIyWMjg5xfTVmxAeckVFtANM668VuOKo8QCqGOCVDjZ6Ylj26+MsGrkSIfmRoIFpayJtqiwfgLZ8OAxors62FcnsK+SQHTg06SA42/XprKsvh54cQHl181cd9rjwOivB8qwb9wFEb9GpewUnb+OxNGH6TuGDYgrnC1RtuMRgmPNgCz5eApYwN6ec/b5UI/f190SNZZsUHB4W3YPvZJZGjEy9k7Jc+rWYreMqpTzi8WJB34PTI1vBAProBB8zOluUhqFIBGVIOd1+WkZu0IEg8haTL+ZC0HkNkwBeIZ4cIOUdKAL9kycOn1puWrMo85O3bEeAXAt/KwDZKgSFHvR3CWOKPTz3IoBXMelKvgeUrwiLyLSrXVd4q83U+cXQoeOgqTNFbR76k4BR6aH1wNTKrhNympybxgSOmbak8t095Xsx/0mp+jKMcHabSuBCVytl23uqCV/Igj73bt7DMw6TuO48NZXiAnjreV4YufrZNNEPDw9GamYyJaclBv5lF8oSGNNtJptwuTYuCl21ZR+UThby/mYpXyp8wlm/DOvGdgIyOpPoWu3nd95eDjgVebeBQmKvnBVeBqiITDSYtioGccDdDe8JLnRMmSxYh+eqD2apdLR9jK9mQ0GekDgWHyvb+pFrzNL8CAU+BI+1qJVPOQpsFBz5ZKLay/FlOXgknz1j0iRQ2Ya6BpkN77pgld2uSByerOZYZX/Px+Av645ILNvsh/p5GQ870+fG3H/q7heHRkWd84hP/cgXcvlfIEfGI4ZgFYCBh6R5tsEQ7F6oAnBKTKbAKd52SOhgAFNjDgyqMpoONIUiJphFDL0xlRatntw61sVKmywBB6qAMk7UyrcZn0mXnKEpGd4I/ghuHSa3O8TtxWjJ2vhsnFpuC87Af78lhQ5j3ZPMGQocxyKwzvFKO2o5LfOls12Sa9eRpm3pFitQVedN7zgEAXmu2GbOTyCVkFkxfmMMIpS14mn2d8BzTSB6QLIq0nxWuSpS0NamrzKPwFBLHzKuUiQlxJg4dPBr3PHA0pppcvp6PmZlWTKowJxkmj0/HQ3smojnXHc0WL7vjH8z5NdFCHD46GQeONMWGqw+0oc1W/ZwTERvQ5x0OjsDA8pZI2se/8qOMHlIcS3ojV5l+wUTpoKpGMJ+5wMeyC8/tgIfu2aZlED6OgMeeQo5D4ODJKRH8+MR0TNLtjCPhTE3qjFVlr9sqz1m+bOv4tByBrj4egbEzgWBTstOMyizOyMtbc3lnz+xcPqwPEIcRBjh7ODxtJ0ft40CxMNEO/LjqQufzjwqU+asDP8+j9rAj9Dgu2M3P4YADTGSMY5wM8Ljd1cBflT34k1ycNeYffZ23s/IPccFHcf71n4ey+VsFHtaeZgNUG8DzFiEbMbQ867MQ08LJR7lFK31xftGLgLWxZ0t4+tp2ZUDb9jhkyFDMIhz1lDqWfsde5oKIJErpVq5QQUctcwDzY1+PB7VtJ1apCQjS1w4kUQ0pURV1jI88IpEbAk67TpS6HeWxF+NFMPeb+PDCUv9cHn7UmZc4mbjQgFfaRL4MiZk4OVY4OA+i6viFC7l8vhBbZUhcSSxj+W8x0kyKHFKfOv5gYHvDW3X0l/kWmfS17e3o0gcCMFZwMCj39fL3Gr2xft14nLZleYw0IoZH+jUuYAp/+ok+W4i+/v4YHNS40LizKKrjdQIjwwNCY1JofkxOaRx0R79OEhjLyON/qhdBQ+1QxnH2X3owFxinJwf0qokO2NS6YiP0BJ7FMlYzJjzXPQ7YBZgtZoGz3jhi6tFJ+67DnkYwbQZ46gMK65GrMTgyQwtdoicpOLRmCIA2bmfI93TxBQ9+CTdV4en9o6PP/KtSrtJ4vCllfGocET3wREcrdYykXZWXnvmhATN2XTqhhrqP/QFOm4qcMPqqLG2Zv+q0b+XJHdia8zJwodSHMcyakeMNusrD81TUOmd81AGKRwynr90yuNjb9ZMrVqxYvmHdajfNL2D27D8W13/rQTXW0FqPUahZMoiNYaUrDG4cFFUNiEMODGyaOJBaQSMkTsllsIFrSKODS+cZV0bRNzuXj1GQD3xCDryEi4b2ZcV6pWBJtjSu24O1qmo7bX2IDjBj2ibAeOQ9OCsiZdfqywJRwA5kaFjR7dMwaeKan/M4JoDySsjMxExMHJ6IlnZUql3JoGMSmE/a1uxrfTvADxxFC6NgGg4M6GyTwWjbWl5r1a5L+gLTJxfzHNSuh9b1pVxDpWWwgpsFHcGvbVsYRSZANk9qPMWebuxNGVwmDmkFUV9018F/4JkVrjMfgjJsOF64RM+EMhPjqO9UkZsfbLTIIy/4QjGuArKiA23ZVsgtaVk82ETZGGiOccAkpTE+PHRsx1a0TFwcZm+owvevocpk9hm5GIDjKwPK+9UH4sHNKfj3iQcbBufK4EkVl3FUvJlKRjv16KVK346SHPaxwMF28LMTpLz4s1Gx8IjMI5uGk1Y6CFjbs+0kpxce26y0LRLbRtEbo2RiAaNNUncMiqk+nQ9kwDzw4OTCTQoGNG3rqzt0kWjNAXldq2OycqSQi2q2D5B2rbP51QiQHDgJwlYidUpXlpasl3McQM+GMgBTyHFLtT7YA3mBQQAPJ4WjGRXCjpC6iaK2YxQd9DXvbACMbI9qQhEwkxybBpBnrDKOXM4AJTK0OcC3BisOLrXMj8z75Eg8EpUNKNPkkzbyWqHAeONXkuefuzau+cYt8bTnXxabl83HKZtWxwVnr4n+rrm44HFbYsOK/rjw/PUSbyZO37ktnvL47bF1QyPWrBqJATlHG9eNxZ4H9/mt3L7CYBkUSJyl5QxZ03HUAck41mDrl2L2r5EUOWQ+c510yudXB9VkhoOOidMGYYvstFo8MajOvJWmPRWEk3lTFEDmc5wVvHaqnMGFOc/0kZhvYqX8jIOUl3HolYhU4wG+zCnKxgepUOUhg+ePQ0mdpI4ntIdeBQXxky8YIGQFScWpolO0s+e8e8c0iZYlEtbBLZsasWnDeMy18qrvmnXr46abbp4fGBp837e//e37TPI9Qp0ZDwvHFBGOwdzS4G3J6262WjE/1/JAp67tlFZlVWGHAAQZM/vTh0xL1mpQVPRkKoPNC+tJwR1R2skJXkXGOLmAJj0DiLQGKFSGVrKYT7EyaBiQEourY/2oMnFVSVomvF9Brsa8YLMYG1cZZJIhkJ4ym1DKpKhgFgrgizI3LejLgM5IeyzG5ur2dHB7BF/2hoayq4Qrefzv301tDjpr9iYJHXzaeBlPDG484cLDorlIYVdF04gnQip4mtgeqQhJLuKudB/DyjYyjGmVjdY6I0OjtNL69d4ACO6XQkW9CLvVvmVksVYUtgpssuLPGKtlJdm/tEU9bXBmJydgXttbrYOZMnZORJS3gHJDN38LpYLzuUHmVSP636SWmwN5Z5VBDtfpkOMdm5YxZBlLnZj4VlYC7LS4nwTBEfKvT9Q2V0Q4wwUxf24uOwiO44J+XIXwWZFIeRAY/fxP5YtzvhSMgwYPrs74gp/KbPwo5KsvtCF87Ol/jcfWaifPkrmaJIclxbITY+dIsnFLAWfBDpJgdpKkE7fLkAMnBnvSNs4CNptTg9QRsEk6ITguKktW6ria4yuqRkMWbMAVD9lFMjAW+Rk25oFVQVOKLNJNMa/UCGw1U09fUVPe3eBD0tIX4KccOQaSjqgxQ1rw3FCSKiiTQhrEpmFHTjHHtKDixbyhz/L2n/D1zeFtjORbYraRRQliWXBg4aeibeG5qbJnV36tI2k7FJZFQ4kJoGAY7oOOmWKtJQ7AwFfUxpm3g+kgHHCqsCExaRnkzBlwjFd4en7pC2yu1YwHH5iQI3NGXPX5b8bXbzoc19+6J265+0gcmuAlq404sOdg/OsX7ox7H5qJvbsPx5VfuTkePNQVB/ftjcm5RuzZdygWenhPkK1Ym1GomWwPedwtRiJhZIAFIHGR3R90yErlhYf42LeEzBVGCtw9qLVLWCWoXT4nYGB3w+Cfecdiu+QMVQ3kgDLiaii2NrI5VcIMncoaFwlKuSSQM8c8fugn6ch6k+MJWMqA/uCKBSXDDFDI9by2pehOZy0UnvFLfdE58XwKpE/ycFKuILpIu2qf+ZdX0utYzxT8esemtg4Lush7UpGNdbOwfNSBrv6OQWwtJffJ5rV6oGtuNEzKNJjHCjAMSsnCtDWzuKjkIUE5ZUUjHVJZJhe4qWxGEqMVbfmljss+ZjBf1XmOKVI2soAJY7UTiFVShiLvCVllEh56pMdWNlYd0gmizC0sbkvlZCO2M24QHEXV83NM/yTT7dSOUGpeiQ8JpVrrIDu0F2TTSx7DshpnJvnXVJIhT+GbUUcRJE6BwMARLp2BhjJYkiJ/ReRY+9flyqPNh57UB1EVkZtY0B080K1Q0asEJknqJdszVAxVKJMxeZTGBPN4oC3aLAswKFUky6lx0XYYVPbPFxWNq8mUVxEYY9DBt4wz+skLQLYAPUMMVvClnnbtGBW6VDpldVDKGHIduIoO6AOqyDxPaEGAeoXFugrKOMMxqT/T9BUe+lb15OvtLTbl/Kl5OhIIaYfHzomG97zOdLrzzcFIwO022uWWAkLY2VAZPjg43B6bV47bXPkCSDkTzG9tdL79IDL4QMd/xlGwc2B48qsbOc4Cz+fk1aKIpjwF06gOB4r/m6KODzTcysKZ8BhBLOuXV5JoE1vnLTHJQ2sqY0vqUgYtlAJUXHRNXDNNXHUkS0o6NFw5YnFVW0Lgg3TQpZRwEj8MWdsSvmGSDR520BSzLzMwrnwlTKma9dAgY8mQj6TkHYRHnvbgY0cJ3hKMdpIJY5n5SJbxAczUycsxg8ddZjqgCiq0x6eJASBPR0QXtalsxorqpFhIZdvmBARnElYD/FwGD97KSoF7798XN9yxLyZbvTEx0fQfb9521/54cO9kfPbzN8W3d7fi2GRTda24+74Dcf++qbj22rvjtvvn4v5798SeAwse3/DND+w5VjloTwljkjaJCtgSUyNLhpLWInXWrSOAW/A74awHWVadMx21bbY5ZrJMqZODAnAJ1EaxcEshNVvKsTIQTnxEoyOlMV/JEX4SONpGjE8Bq52qM5flE0NBaYfs96WQ+UpHqmigUog94MkXTDMkcgQOjBms0O6bkuqT499IhrAm8/HcdK6NrKA2hE8bXi9doVNl/p/oUYYiwsNDb++k5pq2DXG1B6UN32eaij6TYbKwOGn181mRbO8zEoyN94hQkhKFrIwVUnBKmc6HrxpAj0yQn0NRRnyFnwuOFCx8koWoSaElhcYDygUzJJ8o+hSwA22ongmdzgHA5FtbhtCikEE5paXGAe41l2g6+lKcovLc1848lWTJiMoombfu4OiLk0TRjocydbFzJK/dIa8qqR7nx2UWRWkxzwYqHHhQNq1Yd8qYzEu5I6B0jQXHzpLK2N0DmC9XrchD4p4tH/DU78hJjXKKCrBwjiNjQkfGCJ68aGQh1cEfXomPdJQ5q5VFirjgwEVl0GgPHEGQU1utN2eoGafp/JQxK3t4Mnn6MBaTRkjOs6lowCoPH9EiG41SLxFw8D2excKyIRaT1wJZuHaA3iq5ruLmVQ7aSefKWILhxDCPNE9UZtNlUafvkbRXTgtX7LAZG6wf0JRNesXUL+QTka/acAIiffxzcbUFHwTnightcRUWe/CwrxS3g8KzNjxD0av+xEZcUWF8+88v27C0mJ9/gBYZpQO49Ft1OPgk/nx5Riiv2DSkV17VkXzlOR56j15n7cirKRJVMmMbHC+ex8E2WBJb+VkWnBQh5niRQ6P20TfdQkXaBF+cwaevsFGuPWpT9VzZ4UoXXV2W3QzCceIsYyMdR69rIrazgE1F6DbFy61ZT2icFA4KGEz4HudE5EDPEtN5Ikhn88LhU2o14Jl8K2PaynGW88XBeVerPuHo6vkg/mlTaSl+4BiXQ5ZS/vqhTUIiOcsUBgtRyJkqiYA6NXrJk8tQKhRcR7byTYIMymOfgqqUTLuQNjcvHbFNVijlo7QNE5Q+AipAVSUD9AVo9qWy4tQmTyAiX/B1QC5nyTstdXWNS6DloVybMh4gR8lmGuAkKiT5Uih5WvEWL1nbWlc+HAqPziwhq2WIDqBlpymtMRodLicAeEYVJF5pXKHdt6VsfMKSYlBkXkmOV9A68DLjLGM7EfkKp1YXZtYS+2jAevwKluO3nFCAU3lr7jGP+EWpb8/bt2DGa11MjEcV6ux7xGChdeCdHvO89nuuxXqZRvRkzkbxspyXsChv4RnQxsG4Vjf1ZeMmYwVzYXJdVUyBmlrCKNLVG5SNLWIbWl9vSg5gZ3v+d9Y6uKFQlSeQQfCo3DtpM9j4hosHV4PEyxsmSivUQeLLcW16hcK7KOYNFpnbnG00+LDp0YKWasGSX+FjWtrnXH1OOUXaRhSiqv1mWTYbFXIj19kL6FqMcXz8CwgabrNMXGgtS4eN20GVbajq2YTT0SBURqAVWZeQMxab1MVWxi5wkmJr8pVXKXN2DSw/gBkrHuLeCNh8kcP94XLypysxCLe+LKvsii1gWq++sKH14IBTJ7nBg4xeAwejoTUTqzo+yGmY2sShz9tf2TR5WmAsuyuNn8FjvuSBg+BNDQIWGviim+YIevGfTfSX9RUeGymOCg1hYjZ2HnxnEaAbuDrCVZG81cNZbm/0CJE8evkdOcpzpdVOifLcauaWFQ4O+rXE28/fqJpfgeFYYBdfvZHzySLL7SF4YBOcKKHaqcI5YpxiF95xg5UYZ9Uxocl0iDCWNm95Nen4pD3yIUKcrRwLdpjkSfkqDMZVH2GHervKbAROJwUHgzJjWLaUHNia/rCzZHmQiH5OGnQnVdFBJBydoe+rrCI1L0K2l/SMHcY6dOaeDMDy12fN9Kt1S3vh+HmsgmtZaV+8kEWMPVchVjQ3splzknottUN1tq9In6nACYKayLxlyH5JrvogO5E1QfapY6+TM4GS0JSxECLOWq+/ynPikKBSbwGYPwKC4pEBnIOtVaLy6n9kMWsaAScLIBvmtqmo7Rd6+t0sfehIFRCt8gDX+fw6ZjU5AqUk7iCzrUqupBmsF3qjtHDZq0xi2xbulbbqUmxm0sQugRVGwcrAU3WggmfS1LXqvmTTLGWsoSNfsojRiUEp2xAnx+Td3a2+UGp8CNxlpZWTmUDiDJItVSCbcZMsx0cJSzkqVeqoI1gvhRO6xKHIIPvwYc/CVt6f9fXJCvXKsz/UsZ9ju5xwaG3xxQlBG/PFkI8ilFH78NBz3PdzeEOPZEEYUJlEZVCWDTHPWDQJteB6UeOsiE1GqR0gohcCFqc8Y4KGD4sFzx9UQ/moeo85PNUTxJM4ZYDVTRfjt8ccNOwfSZy82nzTmBU/aTgoFpx0ZgrMHULKYpHFpSs/mJiUUPEJubBQhiW5EyYBWTNQhkVb+PDx0FdqBwgHiYWqHU2UqUnFlUVTeWDI1F5ILRu8ZDMxrFd7ygoukNIaO4NYGlLAwnRqXaoiiumECFoNTgC1qGQ8Z6wRhaR39zKGcEpyAfZZiGAJxxIQpx7UG5Ygqaxajz10ZMBDKxxfPWNzFi4Lv/AhB9e3iKQ/eGwO/JEo9XnrSONX49Dt0ZYacruq482dqEP7TCzGM61Aa51ox+0WYCqdtLJLltBLieyMXNiT1B0Evcg5k2ee+Hk3ZEEvkTDR2RxxbMBHBa7u+NaW6rjCwRUSbm3xSylfMRE/Nm9awinhp+Q4JPwcmDrmIk4GVwK5usHDfA15PCyEdiSwvuRi85fWdkT4F346wE6BdGHs4Ai1xB/tewXklhdtCt11LEL0HXObeQ4dNkjHZ05RRYHoc9+qAsdyM2bloEg43oqbV07AzH5o337qYVzlRsq4r21W3MJd/NGNfsUOZb1BN/QQvq/QCBXbGqjohZd8kcUweFRd+BPTvn6/2JC/JQmlxEVeCMjLDnsbfrdLNAaie0CxfyC6FJ1SHhyMnoFB1Q0pKq8yeMDI9w4POfYNDysqHRJcsXsIHNEMDonPoKPz/ZKFcqPBHxtapvy7GvRBMc5+ZBnlcyUsepJ1qcCoZUNkXBozo8+Yi018+6GLmwl184R/u4fMFyryvODSdmS4u7GEZ1ojiVLWEeNYioylmuB1hnp93ZaLMFa+rB8S0nDHEwJ1NVvySs3f/UtRh/ZYQ6/UiGLNYifqa9moNYFXHtyE+Rdd2/RuQ5myNlCftsKulFXZplVsM1asZtOhJPWwFCB349kM9cwZMwe3pD7Sp+QSUeVsG5sUkPHaoV0omdxgkq6EOgpqoOQmDVamyHZyCz6WqmSHZODrq3GH6oCTivUzkdENPZjHdJ3WzhTqUYTS3MPDk887b7xvxcjXtmzZfMYZp20L/gKir38obr19f3z8Uzdpcg0I62RyiVhGq8epc1VgSnSogiqzwyWnAHZcpASG41O6JpkQUBDtdbZBXeKLEEPSgTZAttOm9UQtA4+jJqEDJCAreBM1DB4ZfVXAOK7oiGIJDxtdMiqbnAnwVuteMGhXcL4lzd5UnTZJb34UjQcMHHSGoWDCsQUsj7klDhTGNSmoxT7VDnyRA3wlNcADtJJ344YBzAq3I95L8ipPBjkTBZAO6FcKfMErMRFcmVmDZE/XwQqHhL5TzrolNnWJyyS1UbNZywMe+ElPBhN4M4KfFvf63h1sz4bGhPTVDW1Sdh9Ew2bpdpXasZHdcM5NCUzcMKX7Rhtht6+waGEXf3edePl2gMviKbyUi/GoMpuM63FKuOoijtDLSVHGbTA5uRrjq0XgmQ/6IEdn2zg+3KridhQbcrmtxeRWGUfCty/Vcr4wUFoC58RDUPBpD/3tCIsoy9g+nSfkR0Tf7sIBwcBFBnj4ygBClcCGbzhtGS5ZlNJHdkYU84zLZlCFDtiD/hdPNQ1FqdeBMvT6ZO+Jj3nBm7psBzmog1pSZCLefGjXCyCwPFg+KGrZwTRKxKt9giQYuaK28gLwLe1CYpswHmVXnI0eOSHRkHPB2HCdkUydFMCyjRM3g8RwMBg88iooJclQ4SQJbFfVUFAIHgM4s9PTMX3wYEztPxBzyi+0mn5Pj/+CweMEZI6Srdg/i8iatvAYcsbIieOOBsa4SVpaT7wSS8jxCAww/MUPb9J4Oe48fk1DpCrrfZKhgEl9hg8n4K53VcFN3d0OsniKLekCGDxijirg2XYN4HfiZUiLpr4pe2FeYEu4SZf4rAewLi05WEfa8MAqeQf45rjw4wUi8fu1zF4wszBQifDEWBQuWmSqElUx9cOhdZmTF4sEf9Ist4dggQkz+ZSo2VrA4uZsqSAVYmefwsP6UpTQzte/okjJFMVT4xEaN+kqSlLAigqUDZNz2e2Yaabw5plY+owTPsrcTXrqk0bjosdt999B9Oik4tQdZ8UHPvjB2dFlo0/92Mc++bVk9t1D2wwnhwsuuGDZ6HDfV7eesvnsM07b7gY5s7n5jgPxqc/crvnfLywNCLMoRmYQOKUqWdsWDlkmGIZ+FSQPPUFVcWFrkcFk7jRvgGCUM2zjksn2c7MVzHTUKqp901FvVHiQybKDrzAkvduSPsazQ0ILSV9xXEeeOoGzLQULBUD0xhc3tw9MRciogQy7AKMMfrET9JbDOiRem14M2g6YUamrNuDLgZrUwnyyVnzYlI1kgmyfAgEc8BFQtFUe1RvFKfQlrwR8fxOoCF3ieRIid8ExDXh8leLIpFRJUypyw6JILTT6JExaUG5HxgdkaQ+XwVbemy0slHIW7ufJpDsbbeVrZ0JGzCs1OCL0uGqpU4Q1jkRezUlnBGcKvdjsaRsnxmXhw5OEdtSgcKDh2ZtecZeD4vYsrnXiw9UYVFPrS20Kj6XNz6FVPvNzCCMYV3Fwnrh9pYkvCjs4XMIVYz+cbHg6dPhc+ceaSYuNKDPWfSVVY5erXbSPTY0jnjhI6RSlfJbNCw6yIiWw4kyqzELovcw1hEJnfqJlkYK46Aima1SGNzZhAaxOlcfrEjPjmQZcfTAx9eB7URTMAGiUdVIniIMgLtaPWzBtOkTkjZjBPBUQTHbqGV4WfePLo6e/L3aOLMYl4xGb+7tj0Pr//yFIXq3Jeyem45p9k3HNzGBM9o3GxEMPxpF7H4i5qRk5PfkOMG9aGBka9Kx5p/Sz7Mrk8YEajTKyaRDXg5v2ImUzKkbnAE+i8xSVYwxSLT5uv+BkoGwyOjRBUFccf3WgTdKszkhiQnBLHrqsAOxoSAI5GM+OB2DwDOPAN+s85AjGIS1yG6bUMceU66sdqSdX7UdlATKHPPYoY7Kib6csrjMBebhnHcFjNava9KwD0U2fgsHEUBDI4jNfnKFdyoqF15KtFdwu7cDUAMfMkipnnEJjXFIK9G3WO5aK1J/5BQ5yME7womQBYFqLfEGwyOfHMAqftBmxODnCQD4emXny5aNx4flbozU7H339A7H1tJ3xoQ/93fTQ6LKnfuITn/g63L5XKFZ65MC2zabgzUvCeUNEAiR1h2gBItq4JbIQcApXyix89bkPb7qKflkRzxqQUgeeIj+n5VI9CzJtma/bUqO2YRqDRFAAPtbgxVEipkNCTBmQpYYcWEmXZi6dRjSaBojbYTBndCg0pqqDw7yAZdmYHBR9VucIUMF4BHi2CwqZt1wMYvjzEdhorlaHs/ExANT5S4uOgvEoU0eRgZYDZalxhYLfqX86MepfbE0/1z6yvdL2qLA0GRQA5FdBR/qo2NdpxXPbCfdYsS2zCA11dVxVnQzjI2DanismirTPxDBKjilC/g0BV3XSgSFvpwH9Cxw607gdHBYszGNstKRaHajz/BMeGyljEh52bvQBz6l0T/uBy0DLOjhCm2nSMHbBTV1MYDMaLkymCMFXO1Sft9XUpui5EmPHBk4iwnGjToJ5VOO4MIeg5XYVcK7QIPuc8H2lizHDOFHODyvLweH+Ng8G5y0ZBMjbVzxPA4xbXkiPI+RndsyLh4u5KoMe+fxNi5+lCxNb8+Axt8ZoDz18i4vbUOguOyZO3kYSC/Hk1piiBMk2bAbbhbWGn7nnu3ywq/CFy7Np/FqL54J8VQkC0wlDiNjct9lEhyNmWsV69uzbVTWqDCnwDABkJwh6+6J3dFkMbNweq7esiVed0Re/dXrEj67viR2DPf8/cnII0lvyrhsfi+ftWB9vOnc8/sfao3HGssXY9MTHx9gpm6JnoD9va6kfOiXvzGMGz3mXylFJrl8UwGAOkbJpkebaCqxtR3ApKJpMTLhimLe+JCvTBcYOZa7Ay3xJDS4BPnwFYNKAktBsDxoLWSoU2qQKS9AOmhKcBRly1ChhSbZKz9whSNY2PXLXULBKncl9QGeDFCqOKzPlWxga3BGM5frES1wyBNEU2/qgInO687ai2SulmhlpWgFNQ1C5zc+4pMiy1I/ZJ4CyvayAZ348+0BxHfmsr0eK8M1bnIQ0MrBuBPR8NUTys+eztuQ66LlbIijooOVfgfaV15f1INcAWnz0wWweKWzbNqY1rP/HVqxYsXb18uVeoJgw+w5OxB13H9IC2C+B1bK1EkFJU8AiqGDgEFnA7bhYEeWVEsBhYykESQkvij5o6TUfd0GG9ghRaqOYKjs6e1slPFpSigUjv64nBS3lov0cGEoSD74uZJmDnbjMmtZZZ8BloGXqHnEexMTJfBLVfA7QmieoQ2mSwQnYxK5IPENkL40Kj68Skoe+guWGXyuyLmkzpF5LCJkVIWkH00qXuEqtUtrKfcriaNtn/0JvauRv05EXCDxGMjDbMPNcyjSN8myoQjRf7Og/9FT0mDEJ+RxHjASGPhsji2l1JPyLrpLn6gjBVzZUtl3sAMArxx908BPAGzLN5FjEIZIc1Fs/+KpO9MbF/srhZLR0xsKGzS+jiGzKczy8j1OgdE4OKhsseVK/i2qhlWXFpuq5LZz0pHOayNrYWUSwCSZTagdEjaIzGYY5MhOQxSckEtLzFP2wt8aXRDMPnv9BVZwVuUnWCRS6Az19qwDdbEdyOH04LywuKoMvgrxKFNFCh9mZaM5MR6vZ9JWDkPzypmJxrhlzzRnHliL/VQTuXHNWKE3hNI2zoDgPDDzjTIuf8PkLDfAF488wEQAb9DbSccqrSjkKCKSpQzqqLIPWAEFVckrWvUkf57jy2HJZ9pDj2De2PHpWropLNvbEq9YuxloZjBFgNv8FwvDgYDx+47Lo23dP7F6+wS/bmzk24fHkjkxz2VaZTf0p17oEkKpOaVUdFGznZzSFwNk7fbe4wJ+XaEzNk+fHKvMeCwvOcwKDczQn+kzbG7OvijP/WPNYq+kn9TNDXjCGeY1+ENtPzWueabzBl3lKv1p25MrEwTIXgPMdSmSdIhmngtUyoYNPDZVTjri0WWdIOZTxgbxwjFQw1UDWqGxmwEu7FYfaKkiRvepGyFaRoOZTlligVwoPJa7DucyGSpXyLoKvDDCDCg6LCf1dytlu4pFDLOpKrcu+DWVGmZglZ43K0bfW33SMG3jrowLdDpB1Bru5nj5XWhowLrC8q7IQW7fwf4HyQXSWwgne8uWr4sabbmkOj4y899Zbb92VVN89mP8jhUt37hxtrFn2ldNPO+3cM07Pv0jn/tj1N++Kf/23uzQAeUanqkDQ0ZpgZKZCwtisvF0guTUvTaqDPEAKDPvTwRjZiy6LudYrg01CHe0ljFZ5+M05mqbsPFbLxd7vXgFDCEQHJbThqz4s/sYAjjxE5EnZklfWm74s8vR0QplszrieZ+SsOXTYptDUcKITVPM6elPOgQRJykpGiQ5tWBlcvgpjWSgDMqJDzabNwVG0DPBnAJlZIrVxJGvBhX+OZCXgKm02p2L+yJEY3LsYw8f6o6cJnP8d6dVZNs8E8BKwhdiwelus7NukrsuOg++ug3fH4bk9YqnFSrCGYGesOivWLC6PhmCD891x4ND9cWTxgRiIvhhS+wPq+0HZFtyjw4tx5/auuPfMZbGwbJkmStrPm1Nbf/LSRWU8fexJ9+azOIwB6S6RoaHv7VRBis4mzxS+TOC8hcRkxXYCU6v8lDbi0YO74+LJ/fGYaMZabbz5pBrUYsi4tQ1r8IhMW7iUaYKoyT5vhw5y4DNyhA7NNONuYX57687Yv3VHdA+NRq/syxUT6yl8b+vSDcfF80dl+jWvEi0KV/bCUaADqOdBd+Git/0hYIpc7UA4eKYzId7Mw8Jz4vDBmLp1X4zdPRCDswPCLLY1JiHzaY8aEpK51DnzFXpSeBipDggrGZgui+t7YuFxOslaN6oCgOwngvvLaWkJ0sIDHYD6amhaLOugkG16Bobl5KyJczf0xUtXLEaf2qx8/8sFORcfuf6u+Ebf5th36x0xtWdfzPO+fDkgOTX1Kf2aNoAkr8hha9uHLB6uQl4tpg+0FsxMxfDIUIyf8hhN5uXya7Fp2pMvOJ2hFh/Jkp2otR4RnNeB+hPoVOBkgyv+x3bdGQ9e/2U/X9LV3edq62KdlFGk/7yXuEIJclLMQ8JIdXDRxlEjNKo8Y98I/upDWZXJP6ucKWFpbFGgXgdoGMNWSPUmolLfdh/QYKEjWI6kMQvL4YpMAZZbV0ZzyLnF3tvVLWfSelgR17WDm0lCPq7GQTEaq2fKpEZBdNm8yxiwwwqIxsHROkG7bb1L4IcdwJeC1iuLk7C0IQD0gDb14eCr1w6LOgmcjSc+cTQee95pOvFpRW//QGzeemp86O//fnJ8+cqn/OM//uPVBfm7BnbYRwybV63q7x7qf834+Pi68fEx/3KCzWT37qNx933HtJAyuBA0I4smm4QXG3aH4nFTx5lThpKyQCnkRlXo+UBbyo6gOZt1pESfhRvGBldoKp4SCVPgS7Smd5m+oZw41LuzXE9KotQiUqCYePXsf8ljJyzRuM5Cw7sNUkw9DVMuA+WKRFGpx0DFUH3Jc6zyeWy47KPz0GVORzKU00S+klLbISWLjO4jKKQ79nDTOlLPgfL0sYMRDxyP1fesjLGDIzE4PRDd8xoymnjzLZ1dNeejXwNvfO1YjAwPx8rurV74vDlKkGmdlR+e2a1NRAOWM3M5aFxhaPT2x1hjjdrl9ktPLO9fEXOTrZjtmtAm3ht+263oe8Vr2WxvnL6rOy67Zi523HIkHlw9G5PLtSnh9KKL+wId1CaySzc71ahsGxiYBU0u41p1UuqYgGlXUjudUt6OVJLE5PGjce6Dt8Trj94bT5s7Hqe0pmNIui1OzURzcjpak+UqhMsdaY0qzwCbmo5ZomiAz7ZxKCuqbsY4gk3rDFkTu18ybezrjfOnj8fZt14XvffeHgfXboy5AVzC1M+9pW/7KhtFyrJjOrIsXuhcHNuit69+2Gg5BnIc6KM+Ym3FAFxBmZw4HAe+fFss/1pfjB2Q7Rc098EtNu+MNJ7wzrosI3CFZ/6kyId6S1dhJS35mNDZ/K2yy/2t6N4kNkM8K0hIqryioz1diyVj0BGA6DOYiwKDoIwHnSX2Do9F7+hAPG11xIZebOZB8l8voJ76rK81FbdMzEeruz+mDx2OBU5GuG8JinDYmLzJqpwjyEB9MRRl4VJZgjef+dlYt/OC6Ft5ppzifvwp8eBKDTQQQ9CROtT8yeUaOuu/E5ygFL6Sg/8X7BtcFmvPuFhNd8XEnns0VDUm24NEQXDw8xYL36yo1SeHHB4VJ2mzgC0IgjE2VW6vKSczU9nY4BQQuYQVAAH2XiNrALsToeaTSxWlcG/nUozsMQJptpeBKYdJKFceWiEy09keOhq8xGtJ/0yAF00UaDvbtwyKrB21zH/rsX6yX9YrsLTLssO7ugwXIidZjuaceZ+ggU8qPOAbNnTHujVjvmXPGjcyMha33Hprc2i4/3233HLbbiT6XuE7Ojqja9c2Bvsbr169euX6NatXSgFtPL29sXvv0bjnXjk6Pdz71WLQoWAdACwSKJ55UqtpnAzQMGiAYQCV4UUNSJQd4WOwYekN5wLlAG4N5AU2yJ1Q+SBjhZeOcp7OQS5wAFa87MBEEgwwfIFQoVgHmWVUvUr++NaVPmC7fkn4Qguz0g4f1aeeApQRSbZQuOxISRVL/AWxvVJPt0P0t5QpFNkLSU1KPWV93GDBdVlcRTN1aE+MH1odY9Mb1C6bxryWPhbH/LXAz/z6D8Rlr1we//bJr8fCRH9sW31ebDxtZcx2H4njh7gt0RWHju+NwbXzMdU8GrMzLfk5+Ybf+d7FWD62Ug32hPwa8e6Osa7xmJw6HjO9kwLkr5X4Z/OhC5bFoT37o6GFdajVFY+7bSGODE3G/o0jOqnJX8DkpEIPUq5yWBN9VEYxaux4KwM+w77guEweB8eQ7Gxy3JLq2n1P/Nj+O+KC5mTMHD8eU0cl48RU24FpzjQVZ/0v7bNKZ/gnclLKcn6AO0+qsmOtJ8phmp0Wj6Z4zMKrRpXl7MBjBqdIDhA6rFNce9O1cWxoMI6tXO/FoR0st6IObGkMKY9x9TfDICuZc+ncJTBxqQTkRQY8VTKujxzeH0e/dH+se2CN6tVfoq1rYIZaIFVs15mJwgnIKla8E+HMbe+lLcY0g5GNtuJ04ArGbc25ibno3jUfi5skU3+e0dP/OZ7FgzFRdEEnPr5NYrkU68SgyLOCg4PRPzIUF4x3xUrxyLn2XzAUobmtev2Rlv9kd/qAHJ0mt5LmZJm0ZaeTg93yDLuWqclagvtmdjpWnXpeLPStVRkPJ8fUCVaqpDWt4RHLHYCO+kqeB4WK9gg8FudbMbxinW97Th/ereWkYzsr/OlHkHNYMLYMbgfvQ84V5ifVG26YUumM1owiB0iIbRrVFTY1VO5tJBLTnWC5hBm7zD8zSoyTeaKE5TCfkhbFElY4n9xATvQleBIqUapv2zakriv5GsARXBKWPTFlhY5VlsiThemkgMX6k2l1aBJW4GLCDuyTLz6GLfHzXNZY27hRa94anQxr72ANXLZ8Vdx0882zjf6+99122+3/OUdn9erVjaFGz2tWrlq5fsWK5T5LZ9F8aPexuPeBCUmRG4cF0gfb6uvgzcUFhPfNHJeL6YDqkATeqMkDh4xywakf2oLaaG5oCaPm+ZLPRbIMRfJ0iHkmntEz52P5emH04PMCqLJogXk6G6HgOk+KPBXmRgoubYNUA6WC52tzJkiarDGfqrep4VvqnLr3/XW5ZKybeRmQcOdNn3k7Aehhfagin0Mu22XTb5Mo0x0zU4djeGY4hpob1AbXhjWZtEj6Eqoa5V/dv3nlLfG1T90bjZ7R2LhyeyxMNWKfnODFmcE499KtcXzxoZidn4w1p/brRHA+Ln/hRbH5icOx8+mrY+dTV8bguZPR91jhP+ZgHD7joTh+8ZGYP6snDh06Er2H5WCo2XOefX6sfPGa2Hvv3pjf14zeLm1IEmHV4fm4e3tPNHnHCCKjgJXQ1xG9gOrjSZSwrM+05rPMBLNFctLJBvRUa+8D8eK9d8YqOTjHj0zIwZkuTkkrJuWEHNcuMjHNv7S3lDYFU1lOyXHFiclp1c86nRDdcTlHkwU+MQlckXp4KJrXJDxaolcUz+kZnZFr959tNuUYZeSfwft7+2L4wXvj0Lp1MTs2LpvIBbUe9GmqVwaHv3ZqXNbR4Ox7hhWBfH2YHTQvVMwHFfbfeXeM3tkf/fM6g1e5rn/tRbPQtCPhZFhH5Ey21ZK86t9Gf2+s2zQaFzxxfTz9+7bGi169I57z8vVxw03XxfHdQ7m4nEyvJFPNlOmI/lU64VqDo8PgVkXRiYDjhJj1CiMxr2IJKhskH9mBB7sHeJ/NQJw7FrHSq2KOm/+q4dj0VFx3ZD4mZhZjaj9XdFqyA1df0N9WLPrl2EiQ8srkOib9gQm0MMcvbnujf+Wpsidrh61qShuxI2Jb6LA4RzsSZp4DJsvCMXGhc38slWkfGjZVXwksMNJK6z4ErnE6p/noqzo9DcFgRBQ+OiiXBwXkgA2hwHyFhj3FMgLgUOhPgllm5dsjA3jJOiBzKXeC0/EoyJWn+ZcscPQEDZkLag1JsgSstlgKwCtM+XZ7icO6ZpmT3Imv2LlMewnJPYmsWmjLqXrbMfvA64aq/FwVLHXQqYbXGL/Ak1SRH0fUtxxzomFHx2triWaf+SpnilNlQG4c8LnYsJF/w+c2qUZfXyNGtebdfMstzdHBkffdfNuju6Jj3o8Uzj137fDYyMYrdpx2+kWPOWtntOZa0asF9mtX3xNXXPmghB5AS2EWYS0gC2hJYU21F0yXsgyuDJkKGurBClXByikhQL3n6cvrKrNI5UJlNAfM78DCReJilam0ncACc9Z5v0dHqT9FTp9J1jL4HgSFB7g1+kEpQMCV4XacWSBRpUkedbM1YlYlHVl3PoTowkAik3JV/FQDHlkm+BYLbRkNBOXFCzsZN4kUXbRs5kCah4Kr4URZ+qRuPTF1dHeMTi+Xs7NVC+S0zuZm4wUvOD/Oungyfud/fjqeePGT441/+NT41L98Mj78O7fF4MTpcd6F22LLpc244p9uj5GeNXHW47fEU1+xLobWNuLI5GQc3L07Htq7Pw4fOibHYMqLJ8+Z0J+4FSyg/DVBU5vgwWPH4ui/7ItNtw3E5rXr4tJfvDS+8M//EiNfno/xroGYarTiEz8wHsfWro0eLXh+mBzdrSsbuPKOWW7HglPtlnbQt8M2zgmP226r77gunrf//piTE7IoG3AvGWd1cmI2zvvJ18SZP/58mzCpS2hnFJxPwFJ9J0JnsQNesrt27Y73/uivxJmzLfX3nJH5NVZjeIgfAMedF14U9150uWyQcwK5raLyvu2u1D8p95xk/uhgJWVzjW9QWbxY1Pwgr0qgMraxIb3y4HU3xbKrB2NwblBTIfk8cjBz5zxP+emoUvp03aaROOX08dh57qo49azRGFvRKLZ+eJieORZv/41/ib3fXpkLZ4FnqO2nDty+7L1sJBYeMyx/3J3oNqEyJv1sXGUxNAaBIakRmDNae3r6onvZ8hhYtTxeuSniNA2n/7JXdErYdehwvOfe2dhzbDEO3nZ7zE1MxrwcZgYB/UoovoIjt6ZYb1EaJ8J52yjkSDQ9jsa3XSy7DAicFTl2Em3H1uG4cMtwrBpIAOZO+8mOZIoxDYeAFJhxM4PFnVUwnj5NtX3bA4fiS7cd08nTmDfM3IRB4KHlRhx64K7Y+60vRncffwIKAjhFRx8VRNN+Rsf0wAx2JmEAKCfcPJxmnVPXS3PlswnkNsgOtY6mRcfEMUE7tHn5vh98yv7mkHnfhi9tORGPpMtyjm7humWlsDKMdnPcUjKeCubuNkRRDWwMRVSExldQE77UVsFJIRRxPZR6XmltEa+yavjDLs7+79geP4lLmmw1/mwTJNYH3fShMnWGX+Jhm1ZrNi68eCDOO+80/6ihrzGo9WRrfPjD/3B09bpVT/7whz96g9G/R6haPyzg6Cwf2XTF6Tt3XrTz9O3+RUhvbyOu+sZd8aV/36sB1p/EMpIvD/JFcfewFlFWXCOw0DhjhdLOxRFSaG+6fEveD7PqS6B/KDqvyEuJWJSzDIQ8JoY37dO9afbc2BKWswtZlIJHTu05py8Lf+pS+NjxURU8IC0Xv06A05JFTpwlxymDcY0HDjFpHSiTymFJ+SjhJSst+tWN2HlIK+8CrvYyKQe+LhBccJlNC1nItxdwpxVuggySd/ro3ljWWhcDs1tisanT5lZTzs6UNvxZWYEHGpvR1BnjSP9orBrcHgu+0jAbc3IO+gd740nPvjB2Pq03hjc1Y3r5uvj2oek4fN2VMXn4iP8TaUyLIWf1NNs/OBQzs0156WNK5zR55n3L6qH9++LIvx+JTd/oj2GdcTfmu2K4qzcGlTb7F+KzP7AiJtas1YSat17+VZfslv3C5q7UfVlsAk6NmE14/qjM0u+y0dIex6cnY92NX4sn77kvZqXfomQEk7E1JzmHNm+Nxqb1Mdtc0ATMv0bh9p5msSdoPmAnbCZwmdj+ejJnMZeq7BO/0ZqGVeY9OVztmNckP37vPTHmX6tApFGok42+Ac29vp7Ydcklcd8TnpK+uXjZeRGbXDxSZ/d9ZtVGNs2x/uTY5kJGpfXKh4MIuEXxAI7ONwdk9+LolLGZIbll0LyVzuPLh+LHfvnc2H7WmG36yGExDh04HvfddShu/9aB+PaNh2NheiR+8W2XRGPsWPzOr31Kjs4q7ih1NFF5VQ0Wo3exJ4aetiwWzpGjs5Dzs71IO+9sCaIoQI+87LCcfzpL7BtfIUdnWfyoHJ1Tv4ejc/DIsbj6npm4+2BPPHRkMaYW+mJE437D8p44bX1PXLS1J5ZZnO7Yf+BAfPK6mWh28asRxoXan1NkqKh9XpLn1wCwWamsoRRPv3QsLj29JyYnJ+LKq/fHVbdE3L+/Ow4ck6Pb6I91q3tj7apGPO0JQ3HZaV7p1NaJ0j50UI7OfbOx9/B8HLj9Tjs6vEwwxybWU2MIIDra9eZjOCFxSsEvauPsfNm2i2QXneB6QZYOIhweGYw3vmRdnD28GLfedyiOzA8XSeDFjFkKtONyOZAAq8HiKGS16hX5P8XHbh+Osa5W/Ob7r4zrJ7f5akEG6a75cPi+O2PvTZ2ODjp5Uji0+dnRga/BriBPO+DXOWJbYiec9TLvqEjcLDpTmzC63EfP+QzYwGXhJV9D2vSdThcwav33RR38XZcsAIBgGLjhn/qT034IjqJR9PGVENcy91VR5m2qkjXla34GGQp1lj1OVOeTJHBgIwJMT9rjWcT6IoCqs0sS370umjYv06pUYLk2uiphVpL2YDavc25xED5+QGuuGRdd3IhzzznVV9J7NVfXy9H5+Mc+dnTZshVP/vBH/5OOzvoL1g+d1r/x8zt2nH7JmafzkCmbQW987Zt3xZVX7Y+ebn5eDqYOpCVfO5VF13J7GpKRQkqcd0Xiuoy1ygZTg3+qpq+NYUB2Mpdf4S+zAF2qK4Xc1Cqv3DwM8u4GLEPFM7DUGwYTyeMNsdY7JH3SVZ4Ck2ZF4gAyvOCIl2UreNlGAqoMbqaUjasjuIQqtx8qToDrTFvEa5eNgDlyg3NNJoVPwhlstZx6l3rwJe/U0T0xvrgh+me3aoOfVJyJuelm/OAPXRz943fF3/zxNdEzNxKrh3fEovyguemjEmUhtpy+JiYX98W99zwY42fOxalP2Rrn79wY1xwfi9b42lh35NY4+O0bYkDOzeTsggb0bIzoTHrvQ/fHKdtOi8OHDmnhHI3hsVFthIdianY+Jv/qodg0syz6JePgQneMzPdEs7EQV3z/ypiUo9PN6kh/6cMtFwep4qx1QzlNfV+BSzyrahr0rgeBgGETjd2JqalYfu0X4pIH75ZTJ0dGE47LJBqBWjCIETOTk7Ht8qfGC9/zm5H/ebAU3K4zmWTINh1ORD+h+OmPfjK+8N/fHtu1eeYvNmlXGX159xSOTm+/zmSffHnc9/jLpS665UN/4OSCgi61bzMKnNFo+jCmBLDO4gCXxIE+N7L7r70xln9zMAbmdSaP0tmAUkKlypRnmtasHYtf/O0LY3xdI44dnYx7bt8f377hYNxz20TsuncqZiaQK/uKTYzAg8OrVq6I//n7F0fP8JH4v7/ySTk6q/1enHYTNZQy8vVpue1/yrKY54qODJXcFCw/qDmf2rqXndS2BACB5ZA95egMrl4Wr9y4KEdHFRC1Q3K7+77747c/dSz2L26JHVt74zln9caWEd4jJGdHJwHX33VQTs1sHJ5dEWefMRT/64UD0XP8aHzjzjn14wgCeFwePHgw3vfPu+NIc3P8tycPx2U7erS+pjicxJ26eSH+8m+/Ev9y3emx84zl8eoXDMU5m3tjdEA9LR5TU83YdaAVYysG4oz13K4hdMob8aDmz1890Io9h1px8LY7o6XxvNjp6NggqRdH/1ceG5JKdZOr9S05+bynaOyUC6VHv+Hgqbtj9aqBePPL1sdaOeNveu9X4qapUzRG1ady5vr65YjKWZ3UicJ85HufaIzeac8PBwMzV8Yigb8EGR5txK//8KbYIf/qdz7wxbjq4GbxTycdGXv6euPwA3fHvpu+JEdnOFlZ7sKy6JFjupTR34Miy4mSjo7tWPHrhux6HRj/pikwVwPItG3XwqPt2FQUl2U5Ab2Dsb8bodYBtxDOOxoHgMFuI99RQ32tUx4ELxYUKwH8lkLNd8wU5cSLYpuPQg4EB+8K0hvVAbHWQO9UAJZV4MZxnQCl/WoPRyAeV+CzilY8hYpn+8LDQMAxNzcTF17cF4+Ro8MJZ1//YGzYtD0++rGPHlm+avmTPvzhj95k9O8R0OMRw4ZdLEBqSbFHDo5f/uVTLKuVCnUIa1VKMQXNsJTvgGIhlKp58yv5GiWZDap8npUqshFpwrFR5cZ8ckheTqoRU6wM7YyC+GUxj5DUY5vWdQyqHFjl6wCKI5tfcbSWOpVSdqong1J0AYt6T3I3ZarEKx/DSDiAV4NhSsx/SZ42vBxsJ7IwJbDZlW72OMpcOeaHK3CJn7K4Tn3d1eiL9aesjtf+/JPj1W9YHn/3oX+Nv33XgzoJHo/l46eKclhzazEaQ0Ox2NeKm266Je6+dXccPvJgHDi0P3btORwP7D4Y89/+WvTc/vW46dhY3D9yTsTQctkFb12L5RyyIgNXJFJ27vk2+uTQNKfiWMzGtNqY0eSeVZwk7cWGqZcftuVqSAkVzgDKNHn6KqOvyrFI8pZhajj34d06+eukDKTExegdHIg52WBGnTg504opP1hcn5eZVpyNphZj/l+Kn29zeb9Gb+RE9cdSRL4SO1oidobW7Jzamo9pbTB+wLm0OS34tM5qiLNzrZiHTyEmZSHpvCqTV4GylP2K0mQYiRpD+pZaf8hV+fxOokIIT5YCxjJrIJhLY54rsNRTBi566S8t4k9//5/jnf/71vjiJw7Gfd9uSi/+N0r24b+2ZAzzhaevZiz1odswX/KMyRyXtJd1pSwc212kXHHIl4+l/dmY/WyA+0D6SBlVt8dYqk0DktkAuBNcaJcy1xV79u6N//vJA3Gwa2u84nlD8XvP64+nbeuN01d3x9aVvXHW5uF4+VO2xF/85OrY1ndzXHv1VPz5FTMxuGw4nnHBinjW4wbiWRcMxTMeNxSX7NSmOnc05lrdcpjE54LBeObFg/GMi4fiWY8fiofuvSM+f/14bNk2Hn/0P0fjuY/tiS2remL5SHesGO2NTWuH4uKzl8nJ4RdnyJsyOxTB2UhQz6Ho5zluZTujjCKbUl9vceYYoP+xlXrVqIXenZWbMuPN+Ioq+cNVK/aKN/zg1vjw67bG+35ie/zDz54RP3zGoWhNT9SmxEfYJeIUcSJteTvgtAPvPFAluHUAF04qcwTXMtaYY7eQlbKikRUZA5AUXIITwZbGFog5ptuM3GSBUa1AVaVdChSSj4MbowCvdKiW6jLvNVAF8nWOAXGouAQDc65kH6myKmYHqAQxQtL82Kzt+cTFgrxgwIs9lZ9j3eBOiVJ53OhOM6yYFgjWKsOPlv1MDnMJmCqMCw6oqUz2odIch5RRijocGKUEl7OtjkM7uCQULNF+f5s+uc7NRUOnOo82pMW+Q5AhFufmeAhVg1uCWnAERnhpiNr2jC2IWNnwKrOy5FcHJFXEMAhKi6ByybhYy8aqZ1HgGE8VrGAuA0+D5ORTe2bDJ9usEXyM07l4gd8ZjOcqDpknV+3vUPMmRVcyyced2Q7kZRMPTgXzTulo9wTcIqOs5yJH5+hsRaMqwsK4xkwgHyzvOtc4KbgqQc8HJiXWAeZBXRcD12XqxcILRllQCh31/OfSgvpx38FWjK9sxEMPHo+Va1bFYs9iLBvdpLPYle77eel6bGo6JmbUjvq0OT8TkwuH4ujeQ/HQ3Q/EvQ/sjv1Hj8WuO26Nxh1fjhXzR+Kqh+bjztbaOBIr4vDETPSPLI+jU3PauAditjkfxyem48jx43HgxplYP7E1Jrq0sUtCnJ1m13zMyLxMIOsgsbGpJwJ2dyQvjaQbpnFwWXYWAEvmA9ncoyDK8eEZD6uug2xl62Mz6dTLL3KWjUXPmM7KBxp2MPxmX82NZG/rlfzDw9233B5ffN8/xZf/+ANxx2e+Fs1j06XmkYMXHV66pkUnXyTIywbn/BP9VosXDAKjPXSCQNH9mXIQPC5U56T0K/Vk3efksaLhrnZeR09fnn/xCQb1QmeB9B9uquA3DHtcsWhVHpSV6kPbyAYcE/K8jhdR4ytf6LxxmQ9PHAkROviJKDe1kqdt4XkzJKWdAs+6jPzSiH9750pDvvG51CmfMqcebqsdUDzlxVbtzb6NAjTia3Lg97fWxJrVPXHhBmBQMM+zPsNijIyMxxNP7Yn56cNxzbWzojnh/puDRJRNSL2CFuhSOHPH+ti29ljsP9CKX33nRNywK9tbit8lFHEqlkygA8CskMUSiBAu1yInO4wJ7J52Ba4kUUGsIZk6zTN5uGd/0/e8V+vBg01hYB9ufU3HPftV7mp43rj/9GEcb940Gn/+hh3xodeuj1P774+W+ipFzRR5kwv9yLG07UiCPq4oAWIKZtJOXU22XS15q16CWSWlFSVHA7qpwnqVSoKRMyVHsUCEA+USl3al+yCxvOmrzmx8FaZQF1zbVMJV56dNp0+OS+YLAd2VgJeAElQwqNCLL/OYzvQLHUWWc4e5B5j1RuXibDoWeO4R4qK0OjOwxKcizw8h8q3oOafbc14RVMa453EtKxK8ZjjDATlrgHkmtYqTIq7iEfnlNydSsuHiYp8N+ahCjqFHCHt7erwG5eJWF4r0+lISzMgGmcYHmUEJbtWSbHaCIvZCaTqWwQw+vG2INDKw/GUSU4R8MmHBtR+kD+fkLMR5dqYFWY4Ndb3C4fZEt3rA9XxU5zM4BrWFyZAmzmFAjnp9Uy0y1bmqGyf1hQZd/GEwErGgSdg8q91TJ7dDnXnp60GtSFrYVb4cC6AdkLBdpEox1UjeaR50K3zhBtBEOhSd7ThKBlexwWO4tKS4kPYqxWkFm7LweHV8oxELPQvxO7/3zbjiipE4PtkbY2NrY2hoUzSGB0IDTZu+vGr+94yrfuLRbM2qe5vx+MsujVMuemLcfO/+eOCBPXFUDs39u/bGrm/fGMN7boouxRtv1pnrN+6PT3zhtvj6tXfE0eNTsffQ8bjrwYfihq/sii3fOifWD+2MRms0poL37EQ6O55x6ahkpD9qlEbCS50lk/B4ySCq2ZoidVkLeypqzROfMUP/0l91ptLBGkO8nLLeNsLpGVq9PPqXL4ueIV4ZmIE2ajg+NRVv/pGfiV9tnBr/8NhnxA2/9ta4+vf/JP7+JT8av7/q9PjDDRfFA1/M28ulm9qB/7GyTKpgfNDvHnduIDWh/3Om6IO4nn/JKOXgmOW8320mLtcAyIsQ/MgXWKrOeGaMsQgIx3OXzYbFMfmR74wL2rgkRuHNmiE8Ry8kzleHxfjkqRMN7aIfadIVvIqjikrvtklVrvObyLzvVX851YG1wakjf0MBPCNjxHCl6dwgAF8fMjpk3TE54nMLPbFqrDvWNSoCdZ0hiTauGYz5qaMxO7UYk7OFdwcuayi6ZZ8mzVLtYqxetS7+7h1Pjze/4mA0j9wXP/v2PXH5Lx+Il779SPz5lbOxeyp7/rsGqotBc7NKfKvqQwnUZyaj8asmJTAOgLiOfKbgG89V2T/STsWF+OjnH4gXvuPWeN47bovv/3/ui6sOrY8ff/Ep8fH/viPe8eKBGJx5KM48Y0W8+UVrYrXw+wfH4q2vfmI8dvwBrSF5VYHxhgqMdr4ew8DbKXtIRgcmAiKQpT5zPoKfWSROWtuh9H3pBnJGM7WAJiGYviApUIRVypdsDGu3S1CuTZIyenxpdicyGBU7mbHcWD8LpLSdN0YeEtW0+eqPwqPgEZZySyHxqEGWnD9tZ8f5rErby3lkn5bO6ZhBiSz6UgTHthdd7YcyJ3NuzgdvfrdfABvsrUyKaAAZMZPCJwTqMqmhtpF66wCfbp2KKRaU7xlObuWE4Jf6aIHg11b8eqLRx6UiS3pCqDK36yoKMtmoBcHwNJppENglup8Pi1TJ60xbJV+O5tOjTcv/Z6Mz7D42HORiwZKuuagpFS239TmHqr/jT665+Tmo3fw5HYFaQHSaMylY6cC27K5UAJlJT52qFqrDouBEB15xnjomXpLDSwFaDQQ2HteBpXJm0JmUL4MraRyNkiU62mXzTtiJaZVJB2VzIV2KKRMIktF5FpV8XXvaBfm1gfSor9Xvi7I1f2zYpf7vHx6NseVbtNkPxlOfvz42nTUTXD3skqPT3dWvAS5L907HK3/hx+PSVzwtXvX8J8bPve5HYnFsXdz70IF46P6HYmJiKvYfa/on12tHe2PtwPE485TROLBvd/zjxz8Tn/7wl2Lf3/XFjlsfHy2JN9kzJ5wd0T03FDOSjZcytzTTUAvXBJu5F5FdUSNFpeK06GO9hdz+QOioqqIrAUfHV3faNOIDncYcV4vyLxRU9m3chPGWVv7oNnktheZcK37vJ345Fv7pc3HxC54Vb5y4L35+17Xxi/deFf/7+B2x4R2/HruPHomP/OCrYtc3vm1xOkN1StKBrRJyRK6s88JUGzaC8rVfodVCQ9GLECCg7u+C1g451gil2sG/whLcv4zzWNfihbOicl3Q7Hy4PqPpdcBOzhdnJudKoSkOD5ErLZlnvqWQCact6JZwKS/xqA6S8m4zI7L4ig6pKsDh/7F4Tx55rvJwxYA66OpVoHnN43R0y3qkurYhDAE/5eVZFsZRwo39sKB9OuZmJU8rHaoMS7jI6tFrB8ygUrvEEwf92U86Kz74lvPjyt/fGB/6pZ545o59ccXXdsWP/dGReOEfHon3XN8MnVZIuraw7WBIB7jOe0DOGkpbS/AMmQPiD3WFtt1PJea4Yd1wdekL4ZMRay0ZqluIx527Mt73+u3xwu2D5rx9y5b4m19+arztv62JMeZd2ez6GgPxpldeHpet3R3NpoxY2s0Jkv2pxDBvfG5UieUgEpRq7DJ10pJAsm7pSGWppVijDowBhxPgNWCLzFXe5IwmI+TJL7BCaFzayqSQKhSJPJdrSPyc81pHE0Ffykt4hp8QNRpNo2g7gFM1ztDWSofan5iSwFVw968q+cwvyjmRbWGVc5dnCzTGyhVmdYLr23xOSHPNyDqYnxjdimVQpgBz7BigUs4tahwSnLSSJX+IlOsAV7r/v4QyzR4eeuRBdPf2zPf09mjizmtB4CxkTrFsDtW4RHcYQndIRqjFGqpCqtZe4bMx309XikNjh0X1fULgDwb7NVEagvWTd8w/ESTt1wbc39OIAW3I5J3y01vVN/jVinA4g2uUszgWFLehetr2wiZ58qoRoiEbvS/h3PkpZ6qiA26sccFLWA7qEgBDKruomwsAfCoJtfOX6mpVsqQMDtuXADBnMissNeMG2nlnS9FJEahiENwKcEWzFBHPQ+SVHPSEjwwiNPhR5sOtK5ybLm3kLS26K9cti9UbV0eXFqP5rrn43Kd2xUN3jHtx4rXcC12NWLVqTbz+Ha+NJ7zocbFyZDG+/OXPx2XnnRZ/+7bXxa+++gVx6vpNce/tuxXvjvtuvT/uvO6OeODWvfHQNw/H0J1r45zDl8fZs8+I3vllMRFTMbPQjCk5YS3Jsr5vRyzONeToLEQT0d1/6IXsJV+dFCmDDgRDbIKsS/en6CgvDccI1NQbPlmfZhNEA6erXALwf2U5ld0YUIruIeF2Bt57Mz/bioHx5bHqnLNkw5SlhnVbt0RzSGf9anNm8uG3sVr8nFwyoJL7WHKQeHS2dSnNtgVwSUOmY7Hxh/5VyvA1VsFT4g2Crwp2WMBzypqZKThtmJA50TMv4I4JV3VuRAoeZ4JWR0S55OWYdDyX0ZqRI9LkF3g6+2slLZxS/ipD5h1plzL1bkvaaX1I62Sfu2/dl8mNXNZnfyKba2FoWEbKJMSHhy6tQ0qardi7by72sQlLp4eH5Hn73Qe1ZuqkYLgrVrC3m2vWEdABZ1nLlcbSI7eYodZ1xcZ1K+O1L9wRf/fG7fHe18zExt774hNXTscHbtLi3+a91Ibt5lzRq7BKG2AljXsQFKmTGZUBV3UCMAtcx8d1/gpGfyxFVwmB1nAcqYeQ/hwdHYzf/smd8eZnrpRDAyZGNJfvGDjBeuPLL48XnCob8vZxYFS4u5faZUDVDddOMYiJlLJqDBikIz91znoXna/LsHnVSmgM18HyulCORCRRjnGoHKEtT8Go/ExVWRCcLuHaCkzwEpyzUFr/2/eIakxG5FIEWyQDVcLPPtJB6yMXC04MhQ/Vxsk+TSnNVcGzwqnvhChX98m84MG+mWMDPKxrVqapaTkBBcd4+ngRox5YIqYMSbPAvlrVAdAORScH7VbaA3jwvEdrMf0uleXvqOMfZeiw2MMDCi91IqG0zESBUpK4r5CImYIh0jpGBccK1zJGUz2bh8+GFTEgV2f45UKf8HFQGpr8xD7l+wTk1xf827LrcX6kbEOwfkXjQ1/SAZwd1bcdI2gEb6gd8rRTnaperlZgQMERHzF9EI7/FJG8FLT8NpURUndCKp/gEur0IiS/nIxLdiyzxDTKdw5oEnLGp84l43iR52M+gEmTd7tcYlscil58OLsXLpsDjCwDKbRE1RXeNXY3Gj4lW5A9n/7ss+Kd77wgnvZs0TSmBOcKjwY+f7KolJ/VP+6JZ8VP/fnT4vzLN8SZ21fHE847Nf77T7w47r3t2/EPH/xUfPwfPx/3XH9PxO6pGNkrp3NPK3oUew8vxo6FU+Plwy+N14/+SLx+5CXx48PPi5cMPj2e1X9pXNh7bqyNddHftyzWd58WC3M9MScFraoM7E0NFRSqueir6rikikoXmLzAAaWFONrRk1qeuMTsNMVyC1Tjxlc1S5r5Xo/fweGheOj6m+LoAwcKxwyjQ8Pxmt/9n3Fw+5a46n3/EO8673nxqZ95a3z8134/fueyl8YNP/fW2DA4Gk//vd+O7U89X60WBRRwkm7+4jdj/fIV0dBG0RgejsbAQPT190ej0SfHUs6Z5VCLkjWvDqJHjTWTern/sQN6kU2t9aH/Qa3j08UkzayxqK/3772hiM4nPSU2W3MxOzUnhyUXubk5/hnexHnFBjo5NdyO44xsZmYudpy9Jt78p0+Jv/7S8+P9Vzw/PvClF8Xv/t0TYnhcNC2e3eCkKs/gcXq4Ze4oWdhMnVKvaNndnhw85VHXV37Qgzzyq+A89nCaeKYlT70XK0uuVJU1b+5d8fidq2NkYV88cF8zvn531mRdZ+iKPXt2xWe/gZ2WxbOfNBjj3TQKszZD1YlO60u3FjSvMw/j851C8li9YlmsHZ3xOlX/hf5kHlnSGFAm537aIJ3EPFm1vVymrkQ+TqErkaHSpu2MOYYsgcr0TYXzGAG/unvbB26PV77r24q3teMr3nmrIqnin9wWP+J4a/yI4I5/cnt85t5xnQRrnVHDnpIad/Q3AsHf8tFWkdnzljFf5FHBuLaB6pIH5RIAOJLPaGzyBNMSWEcIuT4YEUCp9/4GwMUlzPbaw8Hf7AuPhURT3gDF5JzjREFmbZ9XF9uD42FJ2ZXAWNeUCBE7AAOffG0imYjEKXiqIa9QJKdSB9aBea95JlBkbVULSSebU1WnhltQfZuHAzrmuKr9wofgXKFFSPhQ4380L3qnbGkLcB1KwWuP1g+u9maVjrPOPKqwJOPDQ+PyJ1706dNPP/Vp55xxesxpQeMy/We+eFNcfe2xHISmRjmZQwO7lv3RwsHZVkpKOaO3GyY5eXD0IWXhrjh18PDJrw7FeLCzok7TjGl0fQ1LuvY7CcQXmOaE63mDrDujizcBpNEWkB+4PzSY7RZPzVkfSsf6n7UN87GiJYr0qy8T9EAU1B42tuDrQcVtkWwLGhiAYiq3p88JbSgPHBqnFQwO5SJn4WHbm5gCZQ7lVgzZBGY0fY0QdMfM8d2xcePjZaNtsTA9HSP9g7FsbDQWZ5oR2tQWFGO6FfOKrePz8azv2x6XvGw4Vq/Wwj7Cs/Dz8dCDu+MbX70hvnbldXHdNbfFnnuOxeJstzcvruItds/HZaufEs9tvZh7UUv9ZRmWUic6MHLUa/HgsRvivmW3xK7nnRLN8fWGtmVPBdJ2bZjq4StHpfJi/DHebH+V87IzGWhlS21OxyePx4Y7vx4XHnwoWlOzfrMs48dBGT9LJl2mp2di5RnnxEv/8i1ySupPfZfC/fc9EN/4h8/GkRvuit65+Vixfm2c/5Jnx5ZLzy4YJ4Y/+80/ir0f/HysG6IZ+huRkTVDt5ysvsH+WJSDuefyy2Pf+Y/PxQ48K6oMR/SxAUpS8ujA+GD0EbLOuUopmHLihcNw51eviZGvyuFa5OflwHPOzMmxefxlW+IVbzg7Vm6o/ze1FGab0/HW//n3cdc3lvlfx+HZnF2In/u1J8Slz1sjDIRmfpwYDh7cG7/xho/Hkfs3yIlmTNAal/AU1LzXAAU2b67ornzR2pjbqfbnc/6aJ3YzFkG5pUJm4WEc9JG+jYHoX7kqRteMxqs2dMVmmkvDlwBVV/z71TfHb354NiYWNsUpG3rj2Rf0x/bVcoBVf+DgRHz5m7vjKzf2RnNhWfzEy1fE657NrX50PFHPO+66O37uD+6Pyd5z4n/8+LL4vsfQH7kWEvYf3B9//rmDsWLd9tgqU41rWHEyxtu4b77vSFx172IcVxtPu3gwfvLinhg2/yJsihp37T0Qf7NrMfbsm4qD3y4/L5cTjd2QBzQ7DNXEQLCJNjt099jDBkLgIXjm7Mj6x8jJxPnIAYcDvGzlcLz5lVtje2Mhbrj7UEzND3qpq+I40aEUc2yRtg+ZnFBWSpb+6evritM2DEdr4mi88d1fjftbp+hEg/Ytsd8rdfi+2+PQXVfLcRxJaH518NG6kHfChm0ZGN+udZ1DyaaNyJDPuuQhuymFR2eoDhfBnEXvog65zpPnKzps682ow/bIs8i7sqrdk5a08nWAzuskPKnUt/IoaDj2jIZSVFAOcc2v0JkPsLQD8nr2COyXAFKtKp53ZdVkfGeZMUpqLsbLa9rQ/r/U/Xe8rddV3wuPXdbu9ZR9epNOlY5kSZYlS5YlV3AwtsGVljiQhJBPbio38BIggZvEkEC45OWGYmxjMJhig8EFNzC4omKVc9R1VE7vbfe+z/v7/saca28ZueQmf7yZa81nzjnaHGPM+pT1rIRV31BGJoF5hGD74FX9yDEMKnwhOdSfNSyX5xem49bbOuOG6/fqpGouOrt7Y2jVuvijP/zDs1s2bHnZ7374w0+npG8can0vFLzR2b1r16uu2XOVd1Q88fzJzx2M+x+acAeD2SrjMHkXZ6Tq+tDbcZo/efkrf24rUzgjpSzqhJGHOfOZFR+dglQf3Oi0ONQdBTLReMOiTojj3XaKLrMBgBOZRUa6X2cfgmQTqakk0+c4rs8chluQ9KsDw2XBobFWRVfWRqMUPGEBppyE1sOqFPrkhZqD5LqQ8syidBnvDNjEK59XmxJV4TBUfYDxNczM2lxqo2Ow4alwzRcq4/HP/MSZ2Lzj5ZrUtkWnSNeuH/IkuTSpxX5Sm5wp7awn5qJjqS2+94d3xL7bG7FqoCt621tidHQsHrr/sfjK5++P++55NJ598mTEWL/P1Pfu3x3/9N99Z7zr5/5rXH/qO+LOiTvjRT8/HBeuejrGPjgQPW28awTfK9CWGhBsqPf9m774/V/4eAx+5LpotDbiUJv64HeMxfzQ+mwl2y3N7WfsIQUGzj1UUUe3JcLxoWAwOwAv9HxEN6aNzpbn7olbzx+LBW3wrmiTwj/yWlpzdiHh9suc9mq98bpf/Lex7WXXGP4/Go4ePR7v/2fviuHnTsdAJ7bYBVlfM2jS0YLT1tURS+1tceSOl8WZF93qfk/IsSIq7CiGZmJos295EjIRuBJUNlUzZVwsxFNfvDd6vtznjQ7OZs6an1mMf/ijN8Vr377VrM8PKNMSMzMT8e/+5R/EsUfK+3AUuOrzhrdfE9//L3c36VaGJ594Ov7bz3whLh9fq/mlAF8oYIMU6WrrjFXfvTYWdmknwC/thMoJlnFSnFLroV/ZbtIsm4E+0+iM9lVrY3DdQPy9TRFb3C+er9vKcOrsxXjwqel49nR7TM7ohEl193W3xt6ru7XxPxa/8P6TcXluZ7z2VX3xU3+vJwZsi3sqGW2Op+PQiVntzXpjy/r2WNNrsELieYjz+IWZOHlpMc5McG7RLtqW6G60xshwW+waaY8N5nkBHYu5h7TR+T0NvVNnJ+Lik8/E/OSUNuuzxQdaurRJYd7zomcmHiRXim8U/FJW47TRUf/mynfv+usFwhh8LBztgF8l7/rdg3HtSEe0C5xn9CmKlGC6zDoPEohhFCsdsQA9H6v+o6cuxoFj0xHt7P7VAd1Hk4FbXRcPPxmXn3tAG1beo7Ncqet0XaQGKCqFJNdegZj5EwWCKx+5Uam6VRmlRvuIrw7Sw/iykDfhfCWjbghVTBkE6MuVyAxZl+vWMesC76Spp2FKWngmy4jiP+wNnqNR2bRqG/DoRt0A3Y4k5AH7YB7LpQxIvL5SLBi9ledeKbLvr2u05w3J4Y87PZfAqDI1oBdRFEo1XzpX6lVwmfEnfXxyybNx+lhGOeZcRo6rsi2xsDAVt760I/Zfu9O/OGWjMzg8En/yJ3+ijc7m/yUbncadL7vlz3ft2vma/XuvVuPIOG1uPvHZB+OBg5OavHKjkwO4BHnFw5kVRE4gzSs3CeNhYgwD5t/oMMngOON9MIzGIeUqBA6gHo7ZAalo2Xn2MwQOyIdWwTAmv5RbqE1LVcjzpVtFJhF3SzEariP0WRd66KsFNKtGMLYRs+iU4IyoCsI2lTKesTmkTYYM1fYm2Blx+LI0dhcaSulgpEtU+iZ/SbWiPqDQJNLlZXxNQSFMMkoZHBXMTZ6JbTtfKfftjJFN/WoLbXKmF+LKlDqfNjsLo3Oxcbgv3vkjG2ITb4Htavf/zRx64pn4yhceii9/6avx7EOTwb/eT8X5mD3RG7v2bI9HH3s8ZiVj06qN8f1t3xedk53xkp9fFwfmvhzn/v3qGG6skjY0qL5ShUHDxuaOD6ljv++TMfRn10dDm+0THafiy685HrOrVrm/obM3yLYNZ2ETfgaVtlUTDTcTOLosRCDTD94oKY5NjcfWo/fFnZeOxuI0Gx1es1B0g9eZnKQ8OJXyrpvZ1p647nveHPvf8droWcMZ5tcPkzPT8dXPfCnu/bU/jsFzF2Kwm/6vOqRH9r1aF5nMseC0d3XFrPrGk7ffFeeuuVEThnA2gQkEH1DUweORQvJapIWZwGG5LwBKXueU8q6KJ75wX/R+uT8a0Zk8EsIzNTffviX+xX+8KTq0wD8/LMUD9z0Zv/7zd8fEmWH14TpuMuAvns8Z0MZ4eG2nxtxiXDg3HlPjTLLcEkybmyFVXxHo87JFbupq74g1bx6J+V0NzU+pB/ZQh5k8RySzPJNHQPjJZWG50tfRFR1rRmJwpD/+/sYrsamMu/934UrMzc3Eu37ty/HYpX3xr945Ei/dQSug3/9bmf8DoZj+1Olz8cFTLXFKO6WLh54pb0aeN96ewEcsOPZVpmRdVsxNDzgerJ5Vv2uPnnXXiTI3OmDcV5Iky9U++psnZaVNGvofY4xyzatQ6qBV65FgeS4kxPTOlQCB5LRIr0tHnvBGp62zT+1b6KtcTk6c1YGvJ5Ys24q6SQFc+4YzZE2YKTpTdJ5v2rLyag6JLQMGkWNNkg7RKT7LGZSaXAeNf2dz/7VMY90U/WOXlM8dSKyt+hGw13q5pIAutCX0it4EGQsRax4bEkDAuOWovqo8Q4DbSt7sME+KKj9MK+ieGyB+acy8aLsE9AbG4gxwGzfXbSFqkwPz7EQezUxQA8ay0eFW+HTccmsj9u/f5ROAjk6dOKxeFx/76J+fvu6GfS/75V/+teaN5G8U0OnrhcZdd9zyiZ1XX/3aa/dooyNFmGQ//pkDceCRKU1IdHgpiuLKsaDkmgIME7hqoyNOwnmC5VUcYEkLOXC7z6uPcpZBgIYCEyXOy42JnUmNNU8DQyYQ0h3Eh8MTQdRkhiyD5FZACrBKhKXTfdK9WQ+3g30R0B0PBre2iIGlAMvUFxsTkDDrxCbka2jzwUNsJKU2MwDJVBHbEq9yOhRUKsu3Ccu0sIIwLCNlHxybWfIkmtzR2f4iI3strxDOT56P7XtfGWu2ayHrn49FbW6WppeULsX82Fy8aOdQ/NA7h2Ogt00L4JU4cfy0b1N9/q/ujkfvuxjzZ9fFqsGh+OF/95o4cOgv45O/8VTs2LE9nn32SMxOX4kNQ+vjbS3fHV3TbHRG4uHFr8Sld43EQGMw263ZdjyP1Yhbf3t1fPjXPhnDH2Wj04gTXSfjy992KmYHhv0/T+id6lcfJLth9leBFWBubuR/o7IvmgBRuESLM7/WWTpzKL7z0mMxNMX/BOmsqUyaOUhpKwKATOmPXFVnEz47y59yir6zN9oHZFdHwwOX+8yz4+PRKpm9jYjuDsZDSspQ5a7IVYAU5c8V+Zn7sf6+ePxVr4/Z/iHrQigm5EH56gu37TJYPjYw+fQtXUog+a9UxhFbnzv4QCx+djH6Z4fdNom1lJifW9QJj/oAl/0o64xrfpYf69G/3JOb1DXgI/RJ7DLGkhFu0ak3AXpgSZu1eyzImf3aSPa+bSBibZ+bM5mQU+jMVSZZ+JVxG5RJ2DDmpkZnNNaui6F1fdrotMRGmyMc4v53C8UsNjq/d1obnVPjcfGpZ2JeG50rC9x+le9lu32Az8TghUaOAcecYLzLxLzCtDg/EUObr1PjDomn+o+w0kkVVsMLO5AawaSqNUdI+tpHnifP7ZEcGWpe889DX4iFqcuaX/l7iuRJ3ZUnpdEN8zG5jKekcqKz7I0PgPQTQKcuVyK+FChSoJRw55NQcsVDx7TPTZ3y7T7oBHLlRgJsZiGrehvobNUtecFDQh/POrCMuamQEyB0faxjMCVI1PrI+8BZ44CJTlOf+YkMAzY6LFtZZn5gMyRu0bIy5xVSIZEnIGunAzu1mi0wtyn0fKQ46yNyKS/xNzfWn4idqdP8wlS87GVdcc01u3QCMRedXb0xsGokPvaxj5+++dabXvbzP//L39JGx9cYvk5o27F1y/evWbPq6rWr6dwKqvjJZ874lwc8lJmW0FVxGBOmUkWuxmCCf1VFFFV9vwVzOjtCjOIDY6Y5wByQg5sB+1MGH96lLDJTWkYJ5D04FJTgs+Tlg64GODWESb1cYUKY36VhHSEin3R0nrwnCZ3KhiNGKRkd0EWsWSkBm0AiMwH2RckKV+wgr5ylk9EhqRLRtEfBGPAGrUjLLstXIpp4AJnJKxzKoIp0aOIJdrEQRc0qkz9wXaUm33TjvljQaYPPLmgb7FPCILzl+r7oaZ+Ke/7mofizD30mPvGRR+Lk45ujdX7E1fX3DcQb33lrjE2fiAc+fSymz6sfLDWi0dKI2aW5GOwZiE2LI3HpidnoPr4uelf3RMeq1ugY1sI51BYdip2Kbf0tceLTExEP90f7YkcsLM7Fg3ufi0tbu7XJ4apitmH6O9OVeWMpYxn2k4K2LxKfjadc3XDIZzwoP6czxFOye19jPnoaDT+j1sFDwYo8HNz5vLTLDw13dAnf3RU9vTrzGOqNwb5G9De0KLfMx0CrYttirO5ujaGBrujjYWPRdlTeku+UjIZlUUZed3QK193Xp7Q7TmjT9MjLvy1mB9dku5T+g3U2VbEOpSyUdCXcbHlp2j4DKSB4Jk/PsYJ3akN1dvxwtJ3q0Njlbr0+QjIefZlb5cWFRUV1CsZKgXksO5JkOTcYlGta4dLfqaos+AqHLuMyjKsNHR0d0f9tfRHbeqSs5gds4yNanxBRhQ4+YVGezWc+LMsZaN3wwKHAVbLe/ujq64gb+9V37QtFkv/tgixSu/GSzocn22NibDqmzl+MJTbqGItN8ocdhc9IgbvIbJA+MsyBM3r5V6CZSyeie2CNfK0duvFNohIof63TBKOOJu1KmpVwwoqyk4pbKbPQ0GeVnHrkKz4xa23nfVZJlwu+Z+znBcYGI942UyBBXDMwfoDLBwVOYknO6MCXPLJEm2tSAape9yjwDiJyBFBkmibBvq0OmlB0zqqUupwBviI59XOgRARf1jc3rEJWVJICIyS5KWtaq/WwVabOA85bP2bIZMz13Qtd4gs1Tqwfl5VWx/qYwEyJUil5VTBOVFbEBYWUz3FJa8XWrR0xMrLKP0Job9McrM3OY488Nh5tne89ePDgZbN8k/CNNjqtO7Zv+Z7Vq1ft1GbHRrZpon/y6ZNx5gz/psztEqlmXXVQngHhTY6ATHh+iR98yuNINjfQJIc+tqspxLQGKSSuuq8Etxx+Ekx5qCve5IU5ZVMPEmp9JJVAHDQiCfoIzACwjo40bvIlIBPaQt+sr8hCZwel3sCZ0AB/zOCQ+dREx1QvhVK2HKKO5P2FrsKLbKemKmWCK7RPkhZOQj0qdXaZJxckIorIXsGL+Gjv6I7zZ8/HzJknYsOuPVpHOhEuFN5sienpxfjUp8/GB/7gQHzxC1fiyUc6Y2lmjc4I1CdkT0ejPXqGe+KuN1wTFy8diQe/ck6bks5onwttdNqVb4sjs8divncp1o2tj7lzSzG0VxuG9a3RGNQGZ0AbHdKh9rhw+VxMPLYY3XO9cfHKxfjMLQ/G+WsGJIOJrfokgzevtglbsEn60K62jzyfpHH/yIZUSRm1XdIJJhuQ22hos9O7Jr7aMqCNzmLs6JZe/M9UhzYfbEa02LLR8S+iOku+bFIygssNSy13dHVHQ5sVNjXNzZFS472pWU6po7OnWwtwX3T1dseoNqBf3npVPH7ba2OxJ5djT+pSf+UVzOwHpWz7MgD3JoACKBLwJi8bCbJJYREdsnXN1VtidPWpmDh1MTqnesWTY2Y5WFJm3Z8JSnFmEZWVUAYOQOVK66TkHcjXSCi0Sriv37e3O/q/ZzDatw6Loi1bVGiqoC09jpUmTNbgD32VKQnHDO4/sqdd7RJql6u00RmRAHGb/3+7gM4y7yvPnopn2wZj9NjJmB2diCWu5niDSjuLyC5ptrR9YN+wAyStthdfcQW/RYvM2KlDcWXmQnT0abwzLzQD/Qym5ZhlsqRlPv2GkUBK//paHO2hqHWHW3Dnnz4QZx//Uq7tVY9muxYbarsTJMJoouRkH1BEdOZWEBBKKljVgGCPqYB66auky/UiQ9Kib+LN42zSVp4sVlgGj0HZlKokrikvd6j+0EDLexiUKVkCytl/SqBLYS6Tz3aRlJU8TZpaWx3jZRxBD9R54er6IRuTrMorZdG4nvxKBiV9Ein1V1Yu6Tr5Nwp9ZWfaGrGoE9ttWxqxdp022ItcQdY829ETjz3xxPjA4NB7Hn744VETfpNQqn3B0P7KO2//2M6dO1635+ptblR+x/7RTz4QjzyW92yrMTa+DSPydhVG8fwhmxp+yp0mYlhugtJxOBKY9lqUm5OnD5aReSJOXHaML4/lVwc3u6jErwx8eWkeZOVHhyz7UpvwLGoFhG+1W8xFHBfz82X6MK/i4g7monzu3/u7Ij+DrjQlZlbyEAeIaLpawB+ZxXZ3F3wCrDLwrWVnRKPUPkAw8sCiKN/sbUlqf7tCR28kE61Dk6jQEBLmZ6BMCo6MNVMeCLf6strZiYuxelVPbN//0ugcvDpirhFLvJmVW1nj8zE3cSla2me4xqi4GKOnzsfUsdEY6RuKn/ud74qvPPTR+K1/8UD0t62OkT0b47Q2K3OPnIuOaJevJUf9Zkf3ttjfti9WXRkWtJxxKaDRpD5P9z0Tj1xzOua2rotG24D1Z/Nc29w+ULnNV2SqXcUvmAut3VB9AW+SJk3WZ2DJw5NtigD6wGLMTI3Fuumz8eLFi7Ej5qNPDL4bCVkqUtoqZazosgYxuCGvZ5wGN+lLuRywfXphMc5ocB/SGczRzVfH3JqNvtIEns0+/cndI1mlc/oBgOdgZSlmv8txQ+oxKFrSrClDamdz7SN43QcVoOEdWqMXzsRlnewsHp2Ptsta/MqvnSDzxIuva1lM8CHBddi3CEVu4sGUKgpNxpJInja/XTqLW6dN39V90b1xOFo10flFZ8mhoBTbijwfDSJf4IpZZ+KRbgkCsni29/ZFY92G2DrSEe8cCbdtU7H/zcLB547Ghy/pZOXybJx7+En/4mrJv7iS7Uxj9kG9QqYsKYxLwFy0vxJfaByUL/yLczMxNz0uHh4U0ZzIld9CX3lNX5gzKTgfaAx6sdqfYqEz1jKyTJ5cGbECqN3aO7Xx6oTT61J2vAy1HnMZl6Xytf2G2BDyGVyP6zUWQJap10UdJK+CCHWjY9hKngQ4WJZx+lqfpDdJHiQPANRKXIfssn5UVHEonu3jkjLLfit+qEJKqFfmql0CiHSFTCfUB51kK/F84TlEqQ7ML1wNIQ+n5xxlyBNYDS1FdaQulFhFmcfRWWXXzziXnlK6WZZ9yOHB5eR0SRE+0SmZX5yIO17WE9fu3+VXWXR19URn73D86Uc+enLXjqtuf98HP3gEzm8Wqr4vFNpeeedL/2zXzqtfv7tsdHh3yJ998v54/ImF3OjY4JwocAibB5yULxiq+UJTFk/7WQc+FiAejPKEyoJrGGWS5XKzsRQ8YVMmkCBPvHas83QU2OEXiDfeAnfBIOkmnEXoICWzD1Jva/APRvmMDs/uKAoOnj+wRED+nL4IUkJ9+lr9UovNkrTlMjnUMS0LEhUu49xrBfcGpAbLLDKKTeYARsYxO14G6ACBT4JMyRrRxBnub4HTMZ0lr4xD1Un+k1pLC3Na7KZ9r9/3s8CpT/hqSdEfVt6NpH1yzM7xU3Ke4Shn3fhcZ+TgsatuOIGrRVWWx5Un8murRqcWn9YebZZ5lQEbUULq5z5X1USP6hMXyUu+8l7UQYg/61S2EOZCTyYdizbRqkFnGsG9uZU+yru7wA+9ALzi3Lf1GJQ2XQcr6IJS+iJ1ptbIzzZ2RZZjO8jbEPoeEAXx+M8q5Ttv/OiJwrnPiwBbmcOcd132nu2rNrGEwFPth9cnCPjKMmiRhHmOVEBXcPRPUksVDnSSpCxMMg2pnJU0fCodAUFGZAlf0Nak8BSEdVJwUnSvIVE6JIltIJhM+aQ2o8vkoWGh4FaVqWVcYX9eyGcxSrAh6qcDg9Glzc7qofb4uxuuxHoeWCi1/G8RZPOnHn42vtCyPi6fuRTnHj8UC5P5fJk3IrIZs9P79Nv0FR3efrOv5C2+xW+mpeyDK/HHfjV/wkmyU2afouzmX0mjj5uOj2hX4qwDGb6CMRKsowM68lZcZeExuPJZWqEp8gAX/VxfEw5NlhkhBOz3VT8+6A8+MUmHfyhROTJVbI6nQt/kgB660u+z9hUybTNl9KBGM3Ekk7BMEuyUDJqjb9GJnO1zTt/Ux/kVwe9Lep6KyFBwHp4qkwT/5hzL+MIE/OJ33onPPzsXLbMGNJ4nKq1SZPPLbADQEaqtaWnCsj7ykpOJ6SrM1OWiAqD5+TFvdPZeu9PPPXZ190R3/6r46Ec/cfzqXXtuf//7338Mqd8ssCJ9vdC6bcum7129anj32lXDblQmt8efOhHnL8hgLLXZzBOewtJoRVD+DyrhwGfAiPKRBXQCHKbEwYs/zM7rgN1Olp1AWqMZoSv8zbwc645YykY7rYDCW+RTBrfyKpD1kD6Us2vgfoXCmgpm6mwtE5TNgZAFo1CmpF6Iig7FA85nmbQUSQo6B4zKyC2lpK0cgglnvQWptwebwb6tBmdqPzpXpPBVTFVLh2XhQ1bRo1UbjvZGtzcgHV0DSgdzM9LVH+3OD0Rnh1LFjs7+6OnRwiG6joboVW44VewQj/KNRq9ogSeuU/nOjoHobgxFZ3tftLfw1xIohc1slrJHsbECnou88MLUPC9+qwt1bpRzE0U+zeDhOskTKH89kC2cQeXqJ3egGsRpv2Sgbcnnm7aJ/D0JMV+CyQsFG0rZ0BF5LUO7dAbOC954+WDmZZHyDSnLiUEDeuluuORnfeioPAU/LEVGkclBH/yQbVn6gLBeaDALP8AGrSdpfIbdgqrMBp65iQCvJzNEC854dyzuQDLjnNvR/kWO6uM9KgsSwJUebyyqHvIdPZWf4yPAnyoPeuSLl2dmkKUilVp3FCf13hN7C9x0itynlzjnkbf8n1nCkReOcspMf6Rf9BEMfyRMB3LQmV4yZmf9vpb5pUbcPdUdz8wuxYaeKzHgzkSo6f9/hcmJifiLp0/F75xui6eWBuPkwcfj0rNHYnFqOpa40mrf2ZX2gzxVfJj2uN2I+qRf8A8do7Rp8Q8oXr3vF0GKnzaxhy0/ZfCeLOqyGJXpiwsLtBUnRqWvIjrR7gfoQTPAA8zBGUUBeRiatvRP4iW/vsCy1JJBpJJkPouo/C5QdaVFT9YyuJf5036FQueyAOkvACnKcpzngBBjE1mycAE3Z4UjrOQtt/I5rMzjIyXQcbAcg7M649ENrHA8N1cZHEghLnwwGVXgDqTFf+4YfLNR3HbJmGXLzhJgbPIc6a/qMFuWfRDRss84sjNAFwtNuALlSrdyDjaVhMKK/KWl2di+ozvWrl0t3a5EZ2e31qCueOqpp8c2rlr93q8+9NCYGb9JyNpfOLTedcdLPrJr59Vv3Lt7pyuhkf/0z++LJ57iXhm3rspiI7hvJUgaKZM4J0N5NcdTrXBJ5wWH1JGvDqZRnkWVAQPILkgaAHRu5/GJvOA1rHjNlJIPGh3dxHzJk3JFhzogcCiMAlRVWCCB+gxHX87VWVaoVuNUKXKrbqUOohPksBAkKMMKvA7U4RQiOm/hsS5OVXYeO1Jv4PjKVyIMoFal5jWLI0mCfUiRbo/0iWEeWMCAUAZcytCWNmBSG14zFPt2ro6Th4/F4dPzwjd8axK5bHbalGeyy80u8LYYGuqPgZ6FmFtqj3Vr+mLjyFC0zM/F6fOX4pkjU7F+80icPXUmtl29I3Zv7o2Ziak4duJsnLzciPVrO+P48YlYau2IDZuGY2HqQoxOdsoG7M0rRrQfb9DOsaM+1o7OKjBpaYPQ2sJPk7kax9s9W6JLNF3iydtZuQDC5wlCpvIP5DQYvzrAVwQmH8i0E4vdu/qjN2bj0OGzcXG217yE9obOb5YWJFFl0fMWbnjWrO6K7g6Blubi7PmJmG/v15n0dCxqA9TVaImZ2UVtDvkZ9Dy/L4iujtaYFgwLt2xeFRu6F2JyaiYmFlpjinSRMbQUfTyfc2U2FtSW5y+NR1dPn2TNqkk65I8rMaOzdd43wVUhX6WRPWkrKst3yjKJoW9eZTXACxBkeRUHXxY41ErpFu4V+EyfPVetj8Gxk/HIaHu8dM9IPHTw6bjUPqCx3hKN9rbo0uTEn8DG3FTMtXT45/hbNg5FY2oyJrU4tmhyuqS+MN85EG1L8zE03BcxNRbT6i8TMzpTE+/49Gx093ZH69xcXJyc94PQVw/OxXPn5+OqDb3RITuXZheiTb574siFmNZm2L8awRbpjD2OtZDGrwhJ54NwzGkZChwgvtAmlVdpdAwNRcfw6tDsGv2a7jZ2LsVIR0uMdKovii49mHzks1T6mCvP6puLBXUWFtLnlYuMZX5gGZZpPD3G5PR0nJteiAuLrXE5Oj03Tp48FaNHj8bsGFdw5mJJ/vdmUBsC+JFOmyOkLiyuB4GlAuvs/lPoVuKUspG8/Y5rYunikVizaXsMqF9eGp2Khw+divXbtkTr5OUY2rAh5kdPx9nJlhjubsT50ZnYvrkvnj50PrpXr4qr1rTFfQdPxlU7NsWs7Ni+dVU8+uiRGNVY2LJpfUxdOhttPcMx1NUWjz72RDx+eDa+7e+8LOZOPxWDG7dyLz2OnDyh8bA61vaOxxfvPhWhE6bUE3vS3qq37XAqHDAKngsV8E+hS1yhMSDbIfMlVQBGy+JDwPZlE21As75Msg3MY4CBOb/XfKFNdtXLprC0hUNWyMG0WaWJFUu/KXiC5RXW1C/hKVOJouEq+h/KNRl64yUYspjq/JiE+cBx1AmiSpwcMoWwbnjNFw28uXpkSB+lrgXiupzyVfQbkVXI18RAx2yjHFce+Qk9eNUxvzAWd758MPbs3eFbV909Opnu7o9PfOrTR29+yXW3/cIv/PeTYvumwdV/ndD6yjtu/ZOrr97+pn17dmpyF0CT4p984r540hudXHxyQeVsUJODJl7O+JhQvclRvkYU11xdzLGrPME6GE+a8FxwVna0pKud0qFmQTXzSIcfoPgzyUO5feVSrde0Tpzy1mS/Zpy8wES63IL09ZmK8O5oghVjyKQ8+4GyIcqDT1nL6hVawO5NAsLnTwn2AWnSZ6bmIc96c7hlqLgma+HzRod6Cgw9jAGfYAous1mAoGdgOF7zqm3xpx/8bLzue7471jVG4wtfeCz23fJind1qAZ5pjZOnzsXa9RtjdX9rjGvDcuLspDY3A7F721CMj47HRz5+IPa+9GVx9pGvRu+2F8UNu9rjwfsPxaHj6hcdffGqV6yPr3zmobj12+6K4TgZz52ci8FubSAafbFhVWucvjgTPb2DsX5Vd0xr8pzX4r9mZDDOnRxTG3FLay7+5p7TMduyVv5gs5DmdKnT9cpmhit/Tj5PaqdogbTboHJHlq3icpsxUMHkhofW7ehsj/WrG7FtQ390tI3FhQuzMdfVG6sGrsTxo5di3bYN0dCEO7h2KM5Lp0V+nty2oA2xzl7nF4M/juztEf1gI6ZHL8WzF+dj9441cfLZk3G5MRQ3XN0X58+MxzltXJ69uKSzlYHo0wJ69bruuDw6FqNaxAb4n6z+jhi9fCkuqTw4PBQ9sujpk6Oxd+fmuHTmVMx2DcTYaW0WZxr+b7IcT7lBJ8+k5LVK1rlc+gJjmbMyxnNuckQHJ47ESyLzpgmYIldttm9fHSON+RiU6y7Pps8uT0zHqv7OGJN+IwO9MTU77Qe1Ry+MegHu0maUKXDbqq4YHZuIcZ2YD/Y0oq+zEaPjk3FZfKuGB6JVG+ILUwvyufxy9kK0Dw3GxeOnY6pnXexbo43OufnYNtITS/NLcenStPrCgE62jsc4z2tZc4U6N9geJRRtAC1qJ3j+MJmLZEoeoGid6gudfYUj6D/4QhvWNm3G2mQf//+WY435wInrQ2apshyqzKytCdfEVHVKXObdCp7gVVDDVX2aqfBsPrgVNT895Rf58Z9qbGqW1O/q32x4sYefxkchMycsQ8pGrHGuK+WbtOJAreBhbrzxpp1x6qkH4+Rof7zkRZvj9IkzOjlZE71dGncz03FhYjEG+7t0MrSoDW1LnFFfGBweVv9ui+PHTsfw+hGNqflo12d8fEInFV2yYyHGJmdjg8b41OXLMb3QojllInr7Ix4/eC5ueMl1cfSxA7Fm285Y3bMUm1Tf/ORkfOWeg3FuosfNZPvSiExTZb4lxbYCV8j1Nf3gsol0tL20j8JKf2UikvSRYRZZ2rz2QyORq0T8jLUs1JhHNgiuhzqJZldZPMxFpoTG7SckdSFM5XyZI+TQitoDOnHVHt/9KbIzlJS+l0pJjmDNOtABONkc37B4I6MPt5M4pWNWoOszPHJOEV4yEcHMa1GMQde7on4PEJXJWkriEp9QYKy4nJbl1cYWzT2j8fK7hmLP7qtifl4nRNrodGij88lPfurozfuvv+0X/vv/io3Onbf/8Y7tW75r7+6rfWWDS9sf+cS98fQzymvgoxdnhPiEiQHj66V4FmRPoq6BM2syOXnaEcW4egUFeEIy4N46IQD3BEBAIM5xmqAMBc+8xKGWRefbUhAzO+l0vjZikgCnNjWjdPTAFp7lc1GwTAUvjYQfzGiRbJ4oprDc3DiniTHpyTugUilRFxmrZVXxV3qEgH5+s7N9VjqdotMUpHxKTzgQ0dU6EpCh8HnTA7ygkoQy9dAuKQfXcrVunRaTSxcuaGntirVr+uLiucvRP7xKq95sTM+1xOBAZ8xMz6gj4hud4TY6NMku+MpXpxYDT7QSxqDkqofmX9dF5E9X+TlyS6sWaG1UhlYPx6ZVi/HckcmY45db0qeLvzkQz57da+LskcNxdqI/+vs6Y25uXoLUVgwEnXnjjl4p3kVd8sGCQEuSwfNZVzQIGZ6Q5YDCymwXXsZIW7dqMeasIq9Y5QJHW7c3WqK9bSnmtJDwMCy2zdMHhUeUfa1iR4N37vBUFz5EsJAiaGhi59+yGbTUxSSCX7mEj+r8oov3zvCmY86U+Q+r+flZ6cF/WckS2kxycBtXTKj/Cre7BOdPdnk2ChXQFV2QQ710X+qzpS6rb6kMGlrPlWKo4xVvwEPj85HbUq6iyG0jgXFKH3W+fKS2+1Tti4x53MitqaoLdKYxZ3ofMZwMWb4O6Mm4Au6THOW9oVe72B63iQUYx1zCQ5Dw+WNcticVUVe2tzO25XkwgvLLWqnIR/yW6Vig0iG5khoRgrpMLr8coCVJ2HJZ+QTUQgniR3aTjlSxLDZezBLhRBmlwumLRfXturW+TJevxli264Am+4LpknhFGVqV3Vi0GfnUwYFyIXR9RhXdi7/Iu33sM4qlbksXDboaAr0gPkBZ2gycGh/7PEcJb7jlYXDyOYArhawNUMpovnG4Vk3iVAf0beapgzJaUdbXuKQpKkBinAO0KyK9wXWZwI3SJDUtvrFtwBOfAUJ4IbMzC51gxe/2Axl2K8ipfrUMZCU/B4Oqj5SzXpYDTZEjjOkZW6CgbfIDIAsO/1OAO1NHHdRSShnj2bK56RFEDIxP1QbWOG578ubkwpzCUBEaj+8ylsCLznWZNnUwQ5kHFhZG4xWvWh07r97m/wHs7R/S3rg//vyTnz764pfccusv/uIvnjb7NwlaAr5+uGr7prcNDQ3uW7uaN9YygbbFY08ej4uXpQfGaTLCMcxJON87PMoqYsryRgeDSBVoPAeYSoCGxsuSB02zcUu01StSN0zhqIPDzjFEgbotmAAOXVfoY6wKVWGlpb95IFkHfVio+BND9PEAUx1ZF7QsQzDpCNwS1XD2h8FZX4kkpoE2C0qY0JVBDwOKDBcLEx3DaXYU21srcMoCnTnbiATzI1Z2gyQI5q4IriQI9o7c5Uyxe2JyRgsZt2muxOTkHDXE3MxC6OTLsOmZefmFxU51qUk568/JufhPMJelb520cBshJzd0sgb+v6hzF+XnK+22AUL+MoLN0ZmzUzrD69QC2qpOr00Cmxhk2cdLMSw5HVcWYlYVzuoscV5dmlahCg88dCn2uXe4StpVWXwmGbieyQYapmjcxcK7xC+KoBHOuptWALd76s5Zhv1LH0G+4AxWFnvkMSGgS0837xC6ErOiZ5OzMDeruuATl+gWFnSWq81OizZCc+KnnXgeJV+ymRsBFng2PAhmQ+HLzoLhG+rkihKTDmrUZ2G8yYFWG0v87jGqarHFz8qgJx/RMJlZdzlHYJWpSvSihR4YVzb5o13+UJfJjE2kz94c0SEn11wElqJPdrcvSWdZwd+ErOlqUz+asa38EsgjyHXj4yvR1dmILvmX/oQEAv7v7GiPFh6CB9rUHX2pS2Dbhr6pdwKzRTxXoBes5PG5+aq9+EZlwfGRWR2wpX7kJxDmhY6rJ+L3FRT6ZfERMMsjTTh/QMzbhbk97ufDkCvcjDbRHeoLS/yCab7ypnwJb8qTEOdJ/ayLdRROMfVNHkiINtqNAE2y45dKZ2D1TeFP32T94CwAej6WmXn8gA5d3d2xYcNgbNrQG6OcEGns9vR0yM7paG2oDRs8m7MQvT0au9r87923Mc6fOBGDIxvi9Xftjp3r+9QPRqN/qC9mpiY1Pjr9n1o9fd1xRRv+a6/bGhMXTmhhG9TgmHM/pYF37d4S4xfOyIOaK2wf/sAOlCSIDmMUpWmWlaZFy0fg9gclAxLqlMu/dEpiCaZt+qBScyQWmc4mXSHIPM43F2X6knMJcgI/YwQmyUf/grTHzZM4fz35KZgk7QbbNNc02fYZRCgeTg5dt/UDrzQBjl4bmjwKxqVQ9ECH/EFOQvEqPkYOeY8J5KoPMXKqKHQpOX0Rmj7CLdCbxyroYF+J3u2nkbI0Ezt29MTg0IDHW0Mn0Vw1fubQoctdPb2/+eCDD04i+ZuFb7TRadmxffPbh4eH9o2sWWMzmfQeffJYXLwkRutrTzRxTDRZ5pqK3KYyIHBpNEcaKRuqkKeRGO8SUPLpDDfGyqAi8padoizOVx64cf6CyyMhO0xl0cEqFNlKwPPNRlOqvBtTGa5YFI1SPng6X6nLQWlOtKrHYBDIhwdfZP0Jq2xJk/kKy+C8D9AjTQXp7DS/OhggEgBE6gKUeqbXqw9TD5SsNNQMe7KSg6wJtVzLIVuo0wRkOuN8U2ZThmLRBTlVokvSwQOqAhzoO4VGMhhyhilCjziiaTQoeMaFKxurlS4tzcek0rlW3tFctBQOXg8wlGAypw2yZY1vBukP1GQG5MBjsmEBhD4H8VJcvXMkBttHY9/uVXHq8PHYseeq2L0uYsPq9ti0vjvW9bf4Tcf7RLdjTWusH27EpXPnojGwNvZubomjJ8bj5S/dEqvb52PHpuHYMaSFr701rts+EBtXdcfm1Q0NyIW4evO6uGHHQKztvhJ9Xe3R2WiJjYNtce7CeCy2iEbu4SV9+CQfDuYXYPIa7YCumhDQXKKlvvzFJkcYX8URnoeHeXgXAciChz7i27Yq+YyMMaWvN0x2TMrduHFNDMVUbN2yOi6dPBZDGzfHtt7Z2DSyKvauaUTrwmz0dnXEVeuH4rotA/LXXIxdHovZ9t7YvqYtnnr2dFx3w87Y0piJNcM9sXt1Z3S2LMTOjaLtvBI7VmljJF3WrO6PG7etjpGu+RgZ6PDit1G0ly+OxxJXk2lT1PUkSZ52Y2ORdngDUKKnB6JsqOMiedLGTFOODokTHzL84KvaPh96RvYyHcxIQwauJm36Uj7fvm193LR+MQ4dvhC33n599I8ejrnekbhpSyOefu5cvOG1N0bbpcOx2BjU3nk2ZrVmZ89EpupFJ9Wd+shk7CFP9dREufTRyubR4raDN8GioiGT1z0DPmDIgpYUfNJD3oSLHC4CYs2mDeeefTti/vLpWLdlS5w5ciRuufO2WLh0JF77+rtiW/dMnDg/Htddvyt2bh6IG6/fGh1asJ5+9nisXr812ufOxzOntJm5fksMdrfF8Kq+uGn/ptixeVjCJ+KaG3fHZo2N/oHhuFp94Jq9a2LX1Rtjy9B8jM62xEDvQpw9N5XjWApl714O1heVi/0O2IMtz7MZAjjJkwOuI7w1mM4SFRAAjRGOScuhyGEjikZGiL62BTTmpT2pl7wS16oyJ4wURZPzU7Y78NJjjXdJaNPSGM4rzaxT40qwKNlEH/b8p01n/r+XqZMfhhoFqCe+BhipBH7bor6Nz4sfq2+wCVL6JdbaYvGgIjTuy4IaXo7ug0UNON2nLUMfrwPwzcTOnQOaD9Q3VD9vRm5r64inDx0aHVrV/Z4HH3zkf3qjEzu2b3nr4ODAtetGcqPD5fFHHj8Wly5z9sSpHFQ4hQxKQ5VgX3koH5RPmBmA6IgZNCeNTikNMzytbYYKT+mUSh55ckgukuRFR5JMCePopAoUb+EDYWnC+SN+66Eycz5njWXuNx4xFJxzodRriFeVogJ1AodO0R0LQUYKlKn5SsomqamjYVVGCco+bzNihkJPcNbTbTMkO4eVkSBiOjM8XGErdMs666t8LeIX8umDhGf9RGyWDOSpfsuQYOd9OcQkhgN1GTaFXJgzGCeavAqITrU2Z0sQRAVuW3RJNONkXhRsfKBOXgaHRQmqAUWDoCtnG5KAh8i5XuEQzb3l5IEevtw8IKMAvLHoG+yNlrmJaGv0xnotxJOTU75ld/bsaEwudESHhsTUnGpZ4pmDxbgwNhOXlHILdFi8W1d3xxNPnoyJKw0/k7BQfjGxeqA7zpy5GEcuzGkj0y57F+Pi5UltJ9pifuJizHcMxNTopRhXHfgMXbiKRJ5fwWCDbwUxsXgOK1dxVK7PnFEGzy9gmER4oDw3PXlFo7oJmDdKckhu9BKuLwLM39fdHufPj8W6Neti5tLlWGzvicvnLsTTlxejt7MjLoxO2OYzojk1uhBTC9IZWdqkre3riueOnI5TUy1xXv6ZnI+4PDUfg4M9ceHM5XhWPhjTis+PhU6qPN3WFTOXL8VUa0+Mj47F2Lxay8NJ8lBakbuFbisCtqC24EmCvYBll3AZwZW+0Qw5grPfwJOyzQ/ceWcgTjgkri9l52Yredgg9fX1xEjPUpw+PxXbN4/EpVPHYr5rdawT7KQWat5LdvjExdi+66rY2TcRz2gjzO3JfM6m1OeIDrlR8bylehJPncs0zDNQmk4hr6wCxxEC4CPBUg6AxHnBcahwkuSpmOSjvoSMjur0or09nnz0iDaefXHkmaMxNtMWBw8+HYdOTvjVEseOnYsjJy7FwUdOaLN3Oa60dcfYxctx9MyU+vd4PPn02Xj2yOU4cWo8HnvydJy+NB/j41Px6MGj8chTF+LIsUtxSBvCQ0fkF9n2kOTMa+wcP37Jt3itk9vr+aE5T0p7a4vO/qYNzHmJwZdpj9ucftMMMMh/5jXn8s0IhfRD8iYpyNwspmwCBUmmmIiCYV4kV1IDSVdu2CRFoJw385NzrBLzyAYVTG9ZRAX1TzicxTy3LTA2KkU6OhUaH81PnvmVOpSzPVSQ8my66HIDhxyo8SPrZBlTwi3SB5XCDq1x/tAXxcX4K3Kow3nxuptCZ5ii6PKEZTp27RqIVauHXO7s6hG+JZ5+5ulLa9Zueff9998/hWrfLBTLXzi84q7b/mjH1i1v23/NHrSw5/7wI1+OZw/nK/LNzmImuC+Ha2L2GaIK7UIxuXJZHTwOzDP0rDJdq0BrucH5JlS2f03A+aIrvD4y+4quyiOlSbJQE351Iqk0Fmf0qosHjrMxWS5L9YhSgWnCjSN9soFED0+BmxA7fXUglcwFn2AHCJACWYQgdyj1W+Eaqh5JniA7MfnsLeNWEChkETm50CUA2kKjtG6ksDLxBOnQyi+YUu5KeqJpHSmWugt/knDA7rQjN7qFT3A/vGoboaF+LtOLxjalvrZX/QUynonJXwWpIN/aXuwRvT9avVJH+lmRJbuQ1K1Jzrc31EYLXMJGL0WaCJ9U3wPPn5CLybqqTZXy3LU3n9SlMu3Or4doc/4WxGe3UotL7nkTiUlFQljMxMofizKgW9tbfYuFTQMDk7I1RG9GNXrQi/AB9YkOCNbWDRm3oyxDi94VbZDoj4ytxcUF60resqWXb8OJmzzVmN9+ZCOBZspr4OF/bvvhz3x2h80M/tT4RA5+kCz0QNf66wkmMzZBCPd7fAT3xgDRJSATCUrkA2QICU+KUsJD0WgpLcQIaxEJSaFDBiF9wMRICr8JVySmpcMIkHSZ0idqyLIzGcVT63IoPDRJKTYzqWHJO5syEuqWci7h5FMO8lxvgpbLLlCWD1Sen1+KrdvWxdWDLVqoD8flxW7RcMUsb/fiTzZFaacZC7/k2X9UgCwi4tNXtCn6kAUmaJYNAC16E2ao8pJWSQJLueIM5CAbS9l4ZJd8M6UuF/Qlz3NqiTPIB8ZSoTOPe0XBYVf2Lwwyzs1MHhzNWPlIkqZpg5L0PZnlUOtazi+nzPDpy9KfOPLAnAM0VVd9mzKyHRPGigBQMD6itwogm74FbsZMKctEQtJyKFy0UZMe2WQKzkDlLQcYbWBuU/k2pzM+AC5BUtzRKy9JKsD4+lr7SiHp9Gl6JhmzZPbUtQ7U5C9yFcExh9iGJPE84YJScomALvO+FdwMKps8YcjLthmNN3zn1rh6x1b/6qqnb1CCO+JTn/7kc7v2bLvl3e/+/fNm+CaBKf/rhqt3bH7zwMDA/pGRtVaOCfvgoxqsl6W48u6INkHmKUlznElF3XGAKcgAuwEWe06ZYlSeLeVl52aAzeKLTB8FcJaaCkwJciuNWfioiH7u0yqYRqmpKKvObLpyFGNewclFwRsewRKnhS/ZdaAGJZqgskzkAFzUBW/bbDt01sgU0LgMD+g8FBFQJSsAdybzlk5gbEZvCoDTNY2DNmuo9VJOviymAkjDKVkP9rkafwpJCcs6EhKfmxkXtU9gYRfc9VpYpdIHWEnJ6pAbKLU9clUplD5aSfSoC6DR2edW+lN0UPpJHg1mv8FaeMaDH95VW+YZATyK9Cmzlbzo8pdI0oH2Ex1tzj7EMKtR/aGNFA9M64OPCNw2qzRecCWciEtoK8zwMxT2f57ZmJt2Vb1c1cBC/4TSkmWDZOaGYkE0wqoqngljQ1InWd6rw1k+3Dyzk/fCvW9SXdlfhdJg5iwo33NSX/TlWy7Qykg2IH7nDQBpUDc4vqIj/agLX9C1fMvKZ1QiVfA7doRnEqU+aJGDPf5TUspMvoJZHlF8qJjbWWyRLpaplFjs0zd1gd510B4pU9Rpg+QmH9okndvDdCkbmwR0Ah8wdIHXC6Q1ko3yA+2B/81b8aKlxtQ6c9RZqrC+lsV8YFGmMC36UDYndZKnPwswdnkqjpwZj9krvGSVOsXFmusMrQorelAX8i3c4iUp81a11iEOwPCbNrNuV+sHHHnA4VUGuIsprxSUpH0JS97qq6qP+3MSZR2VDrBprEyhdVZ5dCy4UqfHp7LWH35fjwVHewBK2poy70IH0rIJ1T4CTM0AnCRxblNYXaAuZJLNGSZpyaFnBahu8TFmPW7z0mHRscrKQ6kmg/0lXvIVT8JR32U1KVPAHmWtV8Kz9ycsHesiAB3wSQUIxMKkkD6DF4nL/Mwj+NBDwWVoV/gwSR0My2/SJTAjwcBsD/Sy+kLhH4ItcBagvdyEMcuBoo7lmLZ4PAtH/6bstVcwnjPkLfTzmnv9x8pXZmL/vlUxvGrIY5m/zOFvIJ55+pmLA0Pr3/3ggw9OU/s3C3VdecHAWSEmNYncoNUQHbVyMKCtrJRgsmYi5Se2izqT4bL6wtK8H0rjlyKcpS4QRcszlb6M7kkMg9J5TF6ewPBCcUIN6TTR1YZSms1MqA1K1homTjry/zjI9CQlOI7MfNbLRDon/dCRX8rY2aWz0QCpmz4WTiUIp+FTvzqoXCO0rr98nBcGAtOQz5jlCiQiL8/2LN8JKTqQEmkUpZz9C8afnnnhrEIVl/P6WjdFiwMgx18pD3VaXtpFCU0xMTujoqEZGOyWg1z503jrRmBRLvWA5+sUGSKvMDW69ZGPAeF3ZnzaJuujXRgePJjHu2pU9lyHFHh4tkQ2AxfeA6LaR/8qOnPrB5yvOMhWXx3RB7jfZqyB6/fZMJGy+MuHi+qnV+irglO/F23aQbBFYOLzbSLsKO3tetXgtoc+DY9Eum8xNsRDvTxH5M2IaBZoN4lFJ/on/cUbKtB+lib7EA9eowAv3ctfmklV1c9ZjTdOqptfbYnF45MXwzE50FI88MpL1lyWLB4mXpif87+Nozt47JmXXB6mVsEPFtPRFyxHeqtMr/DvDtVnctwCp38qCs5mcFH2oOsiL4WTCCr0u4toC+wVbk66zAmvxD5js+mrF2Lwxkd+m+dn+aKdRw6CqF+JI0bQbpLpB8GlD4sgV9WWX1ZIX8JWeGgHwbFDlfqdMvQBR2yWznPUSZvJF9hOHR7a5JGF/ukvbzLJkypSFba5zxb9PdeVSB9NEcIjrxVfKS025UbJHdvVJpwM2ZRLX7JtasNF+abqkBtZ+n72/4Qx7yKL+sr8iUxVRr25ULti25P9F97UXxml6ns1UiaaHrvp/4xdGpB+K5zaoYW5ZIVsEg71Kok0KeD0KqnnF9qXflV1WdL8YT3IQ2gmRfhVG+2HHtTPomvx0DAW8GXRlzHM2IWuzCFspqKFfNKl4AzSRkVX5LKzyts3sjl1RK7o7DPlsb2pnw7AzVNiikgVy9H09kYGX/3SvMR8xxhy22dHL1F1EKkPHOwl5rpV61sh0wS1PuxMljziR/W30laVt9IR3EKGJxfBt/Kb9qZsfFZqMT1qp+7wAk64ZzLJZ2zOqe1m1UdnNB65pTk3r1ZRP/a8oPKs+jfz2pxo5gVjg8MJ4Lx8T1+0S5jz/AoUeUxyyn71Ww7f8IrO9m2b3jw4MHjdyNo1qI2V8fCjR/yMTt4qsJVql+I8G5/O8yIjOLd+fIVEYJMrpKMzgmcAVDjB7z7xlYN0qmuxtYrUYrLq8BJEwIJdYamPggDonoMsdcb5cpVSDQvpxsYmm5SuLQbRQZONhQw2dORVAA3Mwou3qVTAlRq54wCzONKMxi2TreBBvxScr8AuGB2o1/maOizjrYxSX22xwjWU+pJIeIj4lqtxgE2/LJ8St0ISB9AY5ZECXZZ9FB1pqg2u4jOfXle0waU+eMyXHYJJBBW4zFnQJk3fksnWq7KYBEhb6XOiZQD4vjB5KUIr5i8DRE8bohdCaXPxZGAjyyJeNiNi9lUM8KK1DNGrt2S7W7fMc1uMRcZ/2wAO5aVT0kFJr8GHSun08GInekCh+mykysixJ5igwWs0LmrAowxXQDzI1aai9qKGrLwVRx1sKGBgAyJb4BGhr8K4LsRQB3JUi+SYV2XNMVTvuq2TeJIPHuoGJj4vegLaP9hRYNALDs712C70ItXCy4YN060DGyPg+CoXG/g8YaOEaWgL4aFBX3wpfux3VJ2iTj3IkS16YKsv41umbGNzI3jqgn21Z0lXM8piomsusnSwPq5f9Rb7yBOghldqKsCDjkmvr/lTYEp1e2OP4QiUPHi8SYEBIukE3gG6TIi213JRABx1JU2tK9OSB+cMSal7hd88YiwKGkFIUZx2IQ+V2UldscvlkAkuxCdKgAF0P8usIpjKpw4m+b56az8gUwJIrGvqRcgjupQ2kYDEKVoYWeRQTFiti5iwWg8JMCoqeB2zzXM9cdE8zmXaLNImXhkMZANmnlpfEukDrOSz0iy7noQbVmLO/UApMwaEF63nQPXPDEUWKhpPOfPMX9SK74wmTYEOZis8HtFOjWFwgVQeSPI0cQpuo8yan2BZ9A0K9BO3GQHZOf+m3RVOTnnBANd5Ibt49pNKg7VcNYYwx6VCqYtSlVMcJtq5uO6aVTE8nP/O0Gh0Sl5LHDl85EJv38C7Dxw4MGMZ3yR8443O9i3fPTg4cD3/Xk7XpF0OstG5lHpYJ/wEyoc0koawgVKMiRYUBviMWziRudwU4tEiqMqYX53oRuMouJ0C2Dwl0DEJcpwlUSe82lhACoNliY46WRDAex+tBq4bHPQirzmy6A2/JFqf5eBdpeEFUEKBqhqlFWdebLLS9euIXobbbvC5mCWRZJglJwp3aOOhL3iTciz51NapYcYRxOc8cqhKdJAoeFJnQjKCWBcEgol1tPdVdM9MWmAlTVHAsbPm8TlFAwSCH52UdX2kgnOWhD9F7w0KikEqVMpX7SJ0+6mIBm5b4djI8AyYz2bhc8i+xUCEFlWgs2zx1cGGrmxygDPp0PYtrSxYuVlKOeoh1oEFLTcQ9hfsOtKnk1SyVGZigB/d6GnWWfD0sQmLHWxqkCkd26QlfPDDpTw03I7yFSjXy1UQyRUem9jspA4mMg9Nw9UYL/qS7dtI6MVGQM3iDUq5QkW/RgeuuGAjRSzB1roZQabpVD/P/whoubmpkEChUN02q+zxLLyO0kwTmesDJl1pD4Hr4o7PvIlWwb4xnjqlC2XLp21SH5hVhDVpVcbN6KevA+I8l0MlYt8yKTj86ba3/tiRZeSihVPXUeFFhlpVGclWvuopuHKVpByyXlS1VZKFYqaRv5wvvC5DL4Wdg9byStTHV23sKyjoF7QtubQz+1PKcVryHnO1HmAWUcqCuy5HlflAQ770kcpbdadez5il7IMzKEHeKJftb2uoo+siLxg62UZly2bdOqRy+hYey1O58pJPhPGZJr0hosvHJii4pufxQOexq2/2BXQkn/VmN12WmUF5fOtbaQroYocnHUxZg5mXYcW++ixSKehL5JttWMXYhto/ia6DtAIyNKvVwf0FgKpKWStgCsBSDP0KOwxWEF5wzxW2naiv9WRsKiHrIO5SKUnWl3mk1lCqzNDkBY5/Sl1OS77ombry9B5JFVJonQimb14QKHYkSPPhbOzft1obnSGPj7b2hgjb48jxIxdXrx7hYeRZJHyz8A03Ols3b3zz0ODg9etG1mpyU+fSBHfgkcP+ebmdK21yAUHL7AyeAK0iRqayTIiebORcpuqc1Jm4lS/RhAokaWq6mByt4km1CaV+FNDXMWHg+dS25soQUxrTlnVQ6k2NZku/A0YDvd6aKlMfIhWUt30u2FZfLVEjkQCogyn1UBRnHlcMwnp9TYJqYxPNUkpJDD7hiU86E9H4EgN7Ls4qm07WNAcIutG10vMEFm/rZUDWb37oLD4p4apXnHLgCllkkYUqdU88GNftpVd86G2Y8DgSmOVXpaFVSh6QWgN86lIieDY+5FwXASK+OgjmfqYsLUpH4i8c2iS7DZzyrCOWix72g3SV7FyEBfeKQXtjFzplf/CDrvRNeBWZ8Lz5gVf9A2kCWy/jldoPymc/Tt9V/cCxGCdT9tt8+R00uQlDJwdgVT993MflTzYDSbOcx7WVl/HSfDhZhpuH1b7gkMd4RZG8sipe4esVLo83aKwjm4wCkx3UwS0+kVkf6OmPwEVsPSwDEdRLbaUOrhy5fpC2I3kgRh7wrAsW/Jq+pTnSr4JIBrTQWEypw/VbiOiQSVxhD7TwgPcJAq0LrYDIxjbqJ+uJGV/BYxoDLTN1MiJ9W/WAFxgp/PAZjhyV6StUSb0wWD+ivy6bB30ckSVe8uZNmOnBWX7ik0ZlSZEZIvBBeubIM4LY1I0oAN9mmnC7hXZyv1lhryOhyqj4FRjg8FueDtLLhap7kWMfADePpGNfLZsuqQr5ipB1OldSQjMLbzHYsKIMtOhWvJFB+JQBj+jg0afaal+QMlixy2Vl4YHExeRxpZZVA/yJaU4clAAgKxvJ+lQV3IbyBYJTS/Vo+iRZH0iLnwpTSs26HIyS1CIfvWrW9pOnIH0yyzjGPkly3Yr2RWqQY0SZNF1lcwlWgEpNSRtWvYHZV6l71Q1c5rnSzMbPmrvs2YOqOcBPImVdf6ncMJFn31GZvOpta52NG65bF6tXDZmgo7Pbc/2JEycurFm77t333nvv//xGZ9uWTW8aHBy4YcO6stHR58GHn4tLl1isPMWpbaSaauZyeL1knZNdDlDuKUOTDSicG5M0B3PdaCCrufFRXlSFD1q0SRqXlRovbzjKIfDmhiZ/McXjCTwLlFF7dUXnqVOpeUxPTF2yudio0DB0KCXMsKSuPSmsRIUpn/cywRQZRZZpOZJZTpr5DEWuWxZ4UlF3EhW48vnAbQkrMnmJGDkCIsceSp4MgnkzA0XaRi5tSh+n11MWmxfyDDxkueRDrQOnFDp4jbMkJORHQilZrgiaZ3VuTGRQgkZZ16OSeRCoiE8FR1b5QmF25ObEAaykvE1Y+XznUYp3P4SavAZ8bnLgpgy9PkwGiOEoekmozCnX/YvNT27QTI8A8sgXsPqsLXgpYP6BZ6OlER3O859U7dER7cJ3Os87jfmvl47WDvMxVpDN8zjolfZKF03CaQt5cFwxoV7ZglspCw8deGQQkMe4op0Y4NDlZoDNh+DF9rxKkzBeYCe2jLCiA3SmgZ/xzIYJOGMa/wAXveqgnbhNhWz4a52YQx2o5rqpGQJySuAnxVBsto+xG14hkkayZHC2J76GFsHSoejhhcp1Z701wm+5yuRZa9qO/FQnaVyf4ZLhhXlZMfjhQz4ROvMVnYyyEMEUAUFKOfVIHS1GaXMDWOhdg4rUAwk4SKyDhZEHg1BokyrbBPl5JQjda7Ct+mYKvWQXNHT0qbSLCAy6Yje0BWV2gVwni7pxyFK5KYOwrHvKctbyUkbxgRFZB4j0M1kONVVUR8h8obXPlus3DDnoUDp+wmta9FB02TopL9JCvUwH0IEySaZVXg2U0zZ4AJSTWtsIvOiqCJjmcJuahzFQ/OX6BCfvUPkzQpXUKsLrUKhLffyCcllr6l0OJtEYBZNMBPFLtvtDdvyaSB36ZMINsh2kVcO0x2nBFcMF14e2AoZsB/EJ7du/Ask6wZgfRe9KxWNa5nGXkqfJz+hOqxrtc/Gia0d864pnGTt4675mvVMnTpwf6eh891cefHAueb5xSP2/Trjz9lvev23blnfe9KLrfEZIxe/5rU/FoWcX/bPX7GAol7sBPuhqcDG+Kl87Y/4MOcvEfNMsZeAqc+bJR3ReGmsZJstGLhCENg/N1LVBK3lMelk7/dzM0qfoJRKDrE/qYD6TsTwggwhx8lLMGpRntnKZkBnbZH2Rr6P4rHcldGeq9qckn4k38cv55MOv5OFLWU1dDc8McghZt2AmyXoSUWhTdQj1bU9agt/0Cw2MDCDVJTxd1Lx87JNKk+XkdyvZn9YPGnxK9DILgK4JnyKyzQ+tFVWAVtEwcIL49QUJs4sUPD+AQ3/Kim18tMnxwOGZFYmkf4CDnl8LedPkOuDNfkz7+O6RKalVqfSElzYhB7/zTGSmV5/ithKXULVxbJfMVtXJS/uyvtQ96cGx8CacicS/IpE8NEHdpnyP9qyXRWuB657mlRzV2d7eiDZ+0i5hyPefTgrHBsK+tYzUHYK85SQZXFEERJ1Kczykj/O/rLRA2qlJJxDK6wss/UF7G8xHcOyZm58TTJOO8K7HtP46wOO8iJe8+Um/VAq3Mw5QWVYkrHkEjrz0Ewv5LCdS2jjyRtQ25h3rYgYFdFT7i9o+dQSZEptkCl7g4ZbvPFag5YPvnBcPGRAlNCdf8KgqHH8LQj/o72qN/s42bVjBQ5d1NgOiCojE2RUkmUUjHSWXPoKPrRdA83NLfTEujU7EyYvTMXelQ2e1neJhg0Od8JS6nVa4Qk0VTONv0tgWAyo/WfJKwelgaBIarqO+6jU8NDo3HyNr+mL/1RtjZLBL60G1Azpro6hPKZuXdjdMMTtV0unQHPvNMlE9oABmZ2bj2Ikzce+Bp+PY2dlo6Myeq5ps1kVgYWkHOupLlP0FkwCV0g9ASAUikBpW8jpUn9TQ3KhZILgVspwCKqkCbYA14Jp0IDgob7sAK/VtTWgK2ilzggvJl31iWVZWpT5f29gJ83j2bwP8BaFKoIMJDFmVKXGkL6EPcOYfZxJZ8MhLuYxb61zkkMuxbArhks4nSFCJGJ151IA6fGsWWt9x4OtDcx4oRfUxHcXQaBuNv/e2a2LHVdtibm42unsGY36pNe67554nr167/iW/8L73jSfjNw6q+uuHu+649b1btmz6oRv37/MCQd3v/Z2/iCefXtROi05IRK26CEptnqDHKDqyp6rnB4wlMDkzYQPI+/a1mydNk5MJuUycDAY7joQDLhGsbmKcNmUodWQCJCULLvOm0cccLqOHlGb1c4lD0tPUmRW1d/Eq8E2iLNdgOGVFiSp9y8XCUPirzBWwEpblc5CQapeLxUs+EAAWGIH8ClmV2HzYX3y1/MJHbAKkAjRKIWllo+PNzVLMTY3G7OVn48rUUfXASdGXwWB2UrorHR6R7rqOlaZCqI4NFJsYNHYfUESXHCAszkRwomET0dEfgyPXRffIi6O1MSgJGhD0B1VWTFNEmgYFKX3QMG3kTMCVPuCSqTyDz9suNzOlogd8sFlGWpG6aWGfm1Ozz8fg1h3RvfGqaOvskYPyZX81kEeHZniBbPpEUQBgzfILhNSdjLScX4jpS6dj+tQT9j/154kAV0ShST3hQSVAaZN4PcFl3j7VJMTmpgwJb97SKzAXWfjGdPCKR7DpqanYtWkovv/O6+PaTas0AeV7qDIgSR7L+dBKLOOMyWYTLie/AsdnVOuyqJqp4OjoTwZUunj5cnz0C/fGXzx1IVr718jmZE6qnIPgJ4Iiy0JQ1wIHYC4vy84xqoN4qAef+cqaAIlSWRP0/OxMvPHl18bbFYf5LzboROO6Cl2V+bx8Cfxq6+LUXAz0dUZDSPRaplLO2VI2rqbk2NCqrSTjr750b/zqn345JtpXq/1KP6T/SmWrXeo2vEakJFAHxhqEhXz3qGgAAMMuSURBVIbUfM6ZBMusoP2IvNxs7Nq6Jn7mn393XLttxPiU8vyQ+pQ6UnyzHsL/SL4JU2ItJLehTdUXv3Jv/PR//YM4N92nTRYvnDCB26R2qmQF6IyCdGIDQQDMB5zxpLR31Tkb1Vk3FNTV2iq/wkvAH5alYBQ08CR9cWWzvxhvkcs8TswHPWmCS3MZZmAhdu2mh6bql+VCokDG0lzyuUeTAJ8q1de6W1bGJEcP8arsqzmYUj/CWx+qxaZiIOL4xZSDym4dZNluzQDyk+dYAV2PB6CivnD5xxXCt8xxRUcbne+7NrZu3+xfS/b0DsXs/FI8+NBDj19z3Q03/+zP/uz//AsD77rjJe/dumXLD73oWm10NHHiiN9432d9RaejwRm/2PXFFVzW5F0YBBrSa6TxuTHAMXwL1LDMCMxkqizGWZamG9BJTvdiMsHdueEB7k0JOdPlZIOOZJgk64sBTaLUNPp4ggcOox2cMi2AhFm+8AJhUTTGtim6U4AHCEQf4Xw2X/QxHAegInlFt6flJoyaCWziUnZOZMv8mXFamYoV8NazHdtjHLIrjlgRCScPL9+UouzyIWnI2YeiUXtOj56OK5cfjI72Ga3reQUoJ4LUHh5uV/J/V7D78qdwLJ2UHZ1vjXb1F//Pj2xEljdS3vSQz40OnQbdKLMZ8uLin0XPxdzMVHRrcevf/LqIDiZ40VsJ1SleSq6eVG5sx5etdTAC47yEguoXADoH8dJMlPEluErHz0BbYi7Wvfj2aBtar0VmwYQ2n8oIJXElhBcqk5dwxoDB2JpCCt3XMFWeJpwgPbUJn5uejotPfikarXPay3Wmvp5U5AN8K2O8SHtDrrbwZStZ5PqznbkCxtwtaxWVEa5Np1x5i6XqxCaoJeYXdOY+2B0//b2vig39XUXOSr2eH1KXDJ7EVoRa/tqU8EK0fwtfivzM+Df+4KNxzznp2N0vHC2GLSAzsQ2WkfmCtRx/qixSRWD+Yj8ZRXoVpemZmbhp9/r4ye99ZXTLwWBM71icVcJKvTNt8V9xHHj6eHzu6EwstOHDiGt3rIlXbe+NdvXvXByXdarhb8sizbbmj15//f2/H39835lo9KwyHBJTOZO8fAi2yu1Lhm/CCabTjtlNX/iMVrm259zMXPzkP/uueNtd1yW9Bb1w+B/pA4Svlydkn/wamMq0J/3zp/7Tf4s//dLx6OgcFB1Y6Ub95AXgY0OcTzALva/ywlD6c7YivM4062xeMXGAfgWupAUo2pS1zKPUt/vS7+Rq98q6s154Eih+EvNbklKypSzdmvT5LXCtkEV44gqGxHQ+OHiOBJG7HcmDRwHhKmfV0rfwWKwJlq/m2EUARedpECJAfCQg/SIg/CJgVufkwWukeHzylRQ6UGcaZpFZmfWgT3Z1jsU7335dbNvOCwNnc6MztxQHHz74+O5r1mqj8+7/+Y3OnXfc8pvbtmz5h9dfs1eTqM4eVfFv/tZfxNPPca9MC58GvR3s+VKHRRniGUVaMgM7YEGBYwPOAipGJuVc4JADvTowi53zcGYj4Fxjy9UUo0lVh58TAWfKQgenF7SCs/yEO1iG8gUPl3PAkZlGAChfDpJPRyJrvoojywJTDCwtn6J9cJr1icJqShOXwSetNxiVjgdnycMAGLGGU8gyelC0rkotViHlJBuCcxlPvOvhA43VBaBygUMDiqsE0xefi465R/1nivUKjC8vygCRiEftpN54w74t8bOvuBQDE8cF1OaOS9jIhigP0dZoib86MBG/9ehILHYNCgyBFgw2O7zKvbWjRK7CKPpKHztlbaRUB5fJ52amY3Ji1D+/Ht5yV0TXBuNRmA2WdUJmsYf+sOyL9I7tEwxfpj8yb2ol2IhfuETMJqujsRQbbntVLDV6ZTa2Q5SyMiRvEZb5ZqhlUgJ08Je8Q8UBKb3zhUQQjEzf8l6Vc49+IRotGuPtHdmUdCz7VWPIfZHJNQUwTlkU/ACqQKjqTZFwrAmcSBAYL7jMC6/ybDLXr+qLd/2Db4tV/PO6qV44rFzcPPb0mVuYi/Hp03Fp8nBMzZ+Kmflx1T+rjXNvdDX6Y6h3e/R1bImutmHPs9oy28/Nyc4TeOpW881JVJudX/ndP477LnZER3evzIRO9ilF/yxBqaO/lNLLKTFxrtcyieVY61CYnZ2LPdtWx3/6wddFj5yTVH87oFeNVll6sLn/4t1fjf/wS78aB+69J8bPHVdfVpuJpk0b/J7B4XjDG98QP/Xj/yauvvpq1ZXPVVY5Nf9CKVbwLNPP/ff3xeefWYxGV4+QVLx868GJ/Qkj32U4GfR0XS4qZTEqNHSM5GuJGfngB956R/zY971ymWZFGBsbsz19/X068eGdNSm3hhfKfz18DbU/0eanTp2KwcHB6Opik6jaK71w05MT8ff/2b+Pp8/3qo/nybfxkFT7WDXRWokXa3gJHtPQlKKim44MdM4Ykl/KwE0JuIwx00GSvct1VtlphsUgyfwmB1HzBic9GWiMh0N1sK6aWUE4i8Qmqi63gszspMiE3qkObrMiq5BZnAoeDVmwr52u4E9OjvqoTRgr3rQomg4DmS8RrC+35+tLGZHPLStS3xJTqGMYVuDwps18gXLnKOvg9lpP93j83bddF1u2bdL4mI/evkH1x6V49LGHH+24ZvDm3/7Z3/6f/3n51i2b3jA0MPDidSP8fWIq6NeYj7mUiqG4bCViC74q/hJNRg7JUQG54FDWFkTHNLBOas2AJzVpVijo6hRCdmDnFOEnT5pwmgiZ5lOkRl91cAAAAzFhRcMiV3zM+pm1HIKPmc16FBNX6ndlwP11MKhZLzjRFvpW1nTwBWVeFxDgTMrhIJwTffLqV+arLGICzSH20kbQmMBgFVnaSpn6TFPxmtgmR+PK2IPR2TKjdkqf4QqeyyDPr520d/GfTV66PBZ/faQvrr9lVwz1X/bPvZFOStfm11F03B1bu+LmzZNx4lJrtOsMtLuzxfwd2hg1tCBw5YGfDrI4tGtRbW+0ecHOzYqsUOfiBXCzM9ySXYz23o1YJRQDK+3MBY7ByOBnUKdtwNHKBiovjPIEwUVrKvPKpx6QrbE4MxVrd++O9rVbTIMWeVBwZ6JQ5Dhfg2QYTJushCuYpcAqymVbkrCaSfAKWAmCtTUa3vDNjZ6Uf7ThRHfTyEeQyIbKats1QdXne/CLH0JW2ZOJgH6YXnn7ggVGdExVc7PT8fo7rotbt68XbRH4NcGTnuvneYmIZ07cF19+8pfivmO/Eo+f/oN47uKn4tT43XFh8pEYnX0qLk89Excnn4gzYwfiuXOfF82fxsMnfi8OXfizmI0zMdSzJdqDs3PagQpTPoGUjzJ+bmlxbjoeeOpoXNFGlDZPXbKt1ANFJz94ci72watytbPqTh318j0HoV0HPFxN/Dt3vihu5laNYF/rAutkGZknNNQ+H//EJ+OWW26NX//VX4lnH3soJkfPxYLOSFnAaRN+pDEzNREHHnwgfuVXfiU+9tGPxhvf9Kbo79NmQTiCpUkH51fUQ8CmTi38506fjK8+cTxaGz1po2hsl2x4Pg9p+pNEmMQjv6TOuwx9WkqWtviBt9wVO9drQ9qUl4H+c/nyaPzsv/upeOyhe+PFL3lpNDo7LOvixYumYTxXPvc39Vmix+kKeefPn/Nmr7Oz0z58+OGH48f+5T9Tt56LG2662TReUGtQljni3vsfimeOT2gO0ckSQH1rX0j5CXOsQfDlTUraytEbLGAGZd5yLCP7jnGFt+kPUr7gLYM8uBeI6msVlwlXj0kLTB/Pz8xUrm554wAFcxxj2Zv/SlfwDoDMU/RIrNsEelYOxmt7O3MuV9vb/Awg7USaUTidcDptZy4G1jCMtgFe5+fUCRtUE3VQv/xD4pMpj2UCmqAreitvPZVWtV2uJ64JbLTPxg3718Xg8JBxXZ3dfqno2bNnz7VNdfIendxZf5PwDTc62zZveMPgYP+L+QsItKb9vvrAs+rAOQnJfsDSNa+YuAE5m5OPRdpUnM6NMSbRocLzm7e8csIVY8GRmNYpx3RIOrUgMleOSYcr3TEEwvE5sAoNGdMmPaHKcxWEWqkOVeflkHSmLTQEd1q+CIMHgtLQ7m+WU8o14CsQDMhy66d4reQVLEtpKWfjVyAAaOlIBQyh5ZKvB8gS3oSJwFRWmJBA+Om4c9NjERPPRuPKvH++3aqO2qoz6FatZC2adK5w1qa07cpCdHAJdH4qvnhgLLbsvTm2bliKhYVZ7cbZFElyHQxScmCoM26+aiZOnx6NyUWdgS1OxNLceMxPT8ScNjDz0+NKx2Ju6nLMKs4rzkxcjJnxCzE7cSlmppUXjJ8Ytg9sl7Y4F5/lYmb7bBsTUtrbtBNdXCo2yx+J1adOYN4oMBBl6+JCDG3aHK2Da6U7uNKQsLmi5cBJVV9fe9y5tzvefkN3vPWa7njdrs64cWQxupYmo7O3I/aNdMa2AQ3UtnmNo8WYmltUbXUzh8gVQp21wsv1OSWT/pydnIzFsROGeVLnMhyEpU19K0J9kLHoPiaw6VT0lU7bLE8BU/RtX8MQkXDOzm/bvyX2blhjmSsDkyx0XIGdnByPzx/8jfibo++K01NfiqWWMU2amhA1KSKWZ6M5s5PmzqMSfdL/0yUCZFDfxfHD8djJj8Vzlz8Zw0Nroq9tm1RPezypW28VFNkYnzx1Ou576mQsNvoSaOWzL9gul82u5k48RZqan8LTruRdlr943QS+MJ8oWVB4c/RL9m+P/ZvkA8MzQJN0FLLMIjA6ORU/8MP/Ov79T/zrmJ9VP1I/26UNc09Pj698YANt3uRVkFVx5vTZeN973xfD19wSm67eGQMt6ovoUg0oYWWdnCA8/NgT8dWnzkaLNnu8rVoETX2ct8+K3aSS6XK1k65NqsjVcchVsE5ZNbRL8e2vuCGuWjeUPCXUPtDb2xOvf8Mbondwdfw/v/xL0dXVEU89/XSsX78xpqanVe6OyYmxOH/uSNzz5Y/Hu3/xZ+Jzf/qHMbKmQ5v2JfWVDi1e4feYjY9PxoMPfNXxwAP3xX/4uf8SL9Imh1pr3TVN05bi03/55Th8elb+7zQux3LSMcwLuYIytLfLCVzOclBsEtOHZJ9yOTZz9m3+wlV1PG/TRaiVKRpjJypQ8HxTKy8IbmtxZdydEJQOvqUECX6HiALtIeeYLfH0jZSSeCceWcoWHepwMaPofcVW47JdG5Xc3PBDDuYTNp7JC1NeKMjZkn8VYH3KyrNOxgUBXh4z4Dkx2Kkv2yTp6Puc7tLnLc32gaNUvQqTv6ioNGWbR/uLTm10XnTN+hgY1MmP2oOH0HmL+rkL589evXP3b3z+85+vu6hvGJD/dcOdL7vlV7dt2fRPrrtmj43i1czv/e3PxdEjOEImSJk0kMaqwtA64Z5o9eFKFs5bvs1SKMm7wZQxTfJSyLy/UJbdH0GECtTHCpElZZlBkdTkw5kK6GWZChB7MC/rkajks0gQnvSTj0UFGje6Pr41AgsBBNGCSatlZfEqvMuy8+AziRUh4aUu6hbEncXMoIAhIS//uOjyChz1OZ8PjxJcZ2ZLWNaH/LJsdS4pjF+Ik6Nn48rZL0RP24wf9OP5DX5VweKCXny0oResVR2xVbvstuhqsOAuxetf8+J4y61zMX/haMT0lH8dRD0E2qy1oTOEnpb46Jcm4u7DfTE7txBjM4sxPR8xu0AfQ5vUT+J8G40zXP4GgdeDz8xOx5rNN0T31tdrntAZnNtTupnFBrlM0R7Cp0a55H7kCb20DfXYd6T6Yh8LcNvsfKy/6cZo27JbiyALiNkhMB0H+u7Q6s74x7f3xN6uAlM0+m8FBICpqexcnI+Hnjsbf3RwIk4urtXGIOvPUGm/JgjM2dXoicMxefjeaNeikm2SMrGL59c8SQuENt7EKOBPyNJftHX51ZXy1JXwsvkR4cLcTPyj7749vuvFew1j5l05uTMB3vPIR+LQ2O9FeweLusajxOXmhSt/rk5RPCXP0TJUL5KIqIWLaWvqIfIw47q1W+O2rT8ajYX1ouF5qRLEwBnlV+69L379MwciBtbnGqMPGxg3bBEOzHkdqBf96tWbamezb2Aj6Yrj7Mxc/KN3vDLe8ZKdxuPr6oMqmz+cHR2/HJ969Ez85X1PxG//+DtjYX4i/vEP/+P48f/Pj/kMeNWqVb7C8Za3vCUGBgbiJ37iJ2LTpk3+2ewDDzwQP/qvfzQee/yxePHNt8b3/8xvROvAqnjNvlWxrSNfi2CX6ZDjNfNdnZ3x+x/6SLz7k49Ge9+IYGXOFy41xA/ZT3Fa7VtOoFmZWqy9QUYw2cnGjzbXpv+XfvaH4lXXbcvNYK7ADlUnHth/6qmnYmZmOg4ePBinHvhsrBoZiCOjS3F2tCMm5zpjenYppqamY0Kb9PHx8ZidnfFfjnT3dMWIToJ2rG+P7WtbY0Dd8TXf+89jfL4lNm/aGGvXjqitlvWvPiAsaiP6oz/1n+PzD09q8e4RJGnoq7WPGeayv5KToDwgq9IyzhPm/i6IH4oHBhnt4EXfzIU7y/jEVZQ+ZJngSl/LpMhSNL1JfQDjlGP2swIzWGVkUYFS91sRULMD8ppZ4HWMob8i45qrM5x4aFDmGgNxoa9FG5B1kjjjpMjXgbGSV70TCysyql3+6x3N07yhnCuqdq1tTVmuu+SdIE+Z+ggKGz2ftFqpJZ0YjsXfffuNsXHzRs//vX1DMT45G4cOPfXwywdWvfgfv/vd+f843yQww33dkK+Px0hVmhZlpNVYHITz5CmFrBfSFK0zkyfANnDw4XwZzEBRhLHeX7Qb9aWUDtMu0F4w2HhELHeqFO0S1eA8dp5CmN96UUfhtkxlRQOf66vSlCUlY5l+PoaYdB5gEtXs8HyRCwmp82pQNZB3+475rEF90yln8L5ULn7LQjh0abE/KZj6LNi6VFg988xD/u9LAUimcIXUMOlieucrL3IqUcHVPLqhEal1BbaCRnq6WaUQDxOzGHdq48Ntp65GRAexXZOu0rVDHXH//Qfitz87GS2r90Tr4HBcaWgzwgDjWZ/OhrqBFuG51vjuVw3HG26akl9notG6EG1X5tThZqJ1aTZaF2ZlpuLibLQszCgqFb6Fq0ryKbrRdaynJiceGl505GoJP/9WXvYsCeafg8sntIHvH4vHH/+vFXT5X1aLqmtBEVm8B8fNU4eHfUdKxg2j7JXoG+qKH7mzN/Z2AoE2+1QN1H3k3Fh87tDl+MhjU/GJZ+biwMXFGPfVF3G0NeKmnZvi59+8J37uzoVYtXBS1tSNaq2UfJEKqIDrZOf/mKLv2z7ZJf/UWx9C2F4mHvziM363M5MR/0EnYfhE9uf/Qi164cHOfGgwz8ao1H6jP1kwm6DF+Mx9vxJPTrxfZ+XSQTbNaSGbn+mLmNoWHXM3Rvfcq2O45U2xuvH2WN329hi68ubonn1ddMy8PBYn9sXcxPqYneyK+Tk5W32AjRdzBZvtdp0lnjl3LD775E/HZOsh9Q91MAX6p/u8dHFe9S7wv3o8FM/LsxiLspX/KFvi6qPyGZlT6Ac5Cfu/xlT2L0nwJT6zzcjAXkRlHZ4SZLnrK35nTPHqgtnpmfizex6P3/zqxTgXA3H2mSekz3gMDw3Gd33Xm2J6ejpGR0fj3nvvjVtf+tJ46tAzcffd98XjTzxlOTx/smPHjviJf/sTGlMdcfDB++P8k/f6jdgf++qx+M0HLsahqTzzLr3R7eu+L/78/zFMQGGrngf7hv5f/6cKfI5rj/k00GldvHjY3mNhQX5TCt4Nrrkve2Da7pzSGvELtz36+wdi967dcetLbozLc5Px4Xtm4/DFNdHRtyWu27c3vv/Nt8Qv/LvXxUff8+b4+HvfEP/3T94eb3vt+ljdMxOnL4zHlx8ZjQ/dPR2Lq9bHxo19MTi4SvNLbuQJdYOT7bDcFrn5os/LFkXsTF1LX8BOsJ7DJSPFKWAXdOJnXoXc3YD+LyKvKSZTEJ03OcnuaB1y3Cx5LFEvEV2gUB4doRMu24OxiL5CE+r44giQKJD7pfL+ABaP/6bFEx8b9iLANM5AZFXdptAoz9VDrt74Co5OMv3aDhhQU6k9ACsHOlLJp6UKKmdgXKILvhQQHRWzdnBKFDn55Uoj9XHxQRob36RB31IHMMzEFOhMy3rD60JyAi7bCGlJ/18Rub12vym+tSCrv37YsXXj64YGh25ZzwsDVRn3+R84+FxcuIQy0lqxXQueDUZxW6LgjpIGuM3lAT9TAp6v6WBKXgdlmFBclCHpgaTDWJNnqcBxMfXQUJnPS/JCpZTK3syTrVdTKs5pDXRKJe7kxiNfMEfKOgsuH565sUwawjvk7Fw5GwmnTwpJXqIbjAZUoQ7aJIMAMDiVic2EI3zk6ch5tQjfWScF+1kY22YcnYRbRzBZIQfrZPvFYB4dVARiUqLC/OxEtM2d0OaF/xZpRGdnuybhNr9SoKujTWeSrdHd2aZIuTV6FHu72qK/uzWGBzq0t52II6cmY8euPdHd2ylNspu1aGEn8hDy0kJrXLW9P3ZuuhIHn5qK+ZZO/5KEywBcOXKWTs2mAx/7wCBdik6dvbb26wzbype2Ud4batXG5kfTivK0Zy5mQMG5Q6pcJ8b0qUDAoFU97dJ3UWeoA1s2RcvAavMTcF36Kd/fsXFTR7xic1v01LYsDpycGo9f+MRj8ZsPd8YXT7TE6dm2mJq9EkfPTcRnH5+Ijz4+Hx97ei461rTHjh4mpJYY6OuL1+wZiuOHH48T88Oy3RWhmGU2g+qi78xcvhjzl457rDBx2j91AlWsk1X2qewrzGPuHnjDYuUfgArpI+wULRMzbJqUb9m/PfZsWGV7+aRObfE3B/8kjs79mfawXBlaiNuv+4F49a53xTWbvktteldsXn19rFm1Rv1hdQz09sbAQE+sGloVI2s2x5b1u2PfttfEtdveGNdv/57Yv/H7Y8fgm6M/bonZscGYnJyIK+1TMu2Kb32MLT4bGwdu0vlDV+og5an3uSPH4qvPnIorHTyMLEwxcuVC4hYBh83mlQcKLkUlvRfNbGb5gg0Rkc3TYtxy/U7ZNewFFR7mPjaPf3Xw2fjzZ7WRWerSxkz9VpPv5z/8O3HuuUdjemY2HnvssbjjjpdrAzAY82OPxT9541z887+/I/7NP3t1XLVhPlpmnotLU4Pxn//L/x3/6T/9nOvk5LJdm7QXv+r1WnrV3wV77sxEPHR2VhuGnljDppq+qjbl1sOBg4/GA0+fU93dxX7ZUuxKu0vAtgIz0Nn0mTdBpU/YB5INKMkBLMZ3vOrm2L6m3/oRLL+EmudKFQ8MHz92JB645wtxfnpIG77V8Q/ecX28/XXtce11IzF26UycPX7ai/YNN+yJV7z86njbqzfFhWcfiYOHdZLR1RHX714T112zLzZs3esfvRCqrjVfAxvXT372i3Hs3LwXv+yf0FY9y7wIT2ETBIwiNqehTZE5aJzkXE2RVBBtxJlvCN4MCbmsy4oUWJkTRGFZBnMo5cSiY8ISq5TGoy/q46scEFofykUsGVg4WJCoi86uG1rRsC759pR/2crITzz2IMf/qWi5GY32McUSUw/kUUhfgbE4+OkPWbFjEVPoS9n8JmrKLGJcwp7UN2UQvK6LoNE6q03yuugfGvD46+zq0cnDXFy+ePHMlm07fu3zn/98MnyTUKx/4eBNqozzQJBS9ayBF6RxWdpPVItocV4qYUyJBDuoXfSKNIJfAKSYbYShyqjQbCBgyjRvDXk3KFzZGFC14WTooM7zJU/DQQM0FwKIKRlEsGxS6pMMd6iSIt+syWQWHaqzlwNI7WiLTlkULxOg5YikVIhOZZdnCV6EWVwtk/rwReGxYiaiYJz5bWvxAYRWTxOZ6swHvFikC676xTOUskBNozMa0yGXtgBPCQITWWerQr3WUVsTBol6MycA/osIlXnmws9eKHaUlHdaMPFDR+xQe/d1tURfYzbuu/9gXFoYis61u6NlcFtE96po6RyM1ka/iHtjTmeqV21aFT/1jzfGVWtnokebpQFtlvq0geLXXh0+Eyl6UIcUJrV3+PffpTn5gj/E1FmoIv88zpUK/iwzr+wI5zMozupIWbwwL89k82qbZEEju8njCJ89iUaF9JtbMNvRKf6R3cdPzMXDl3Aivq/YiC8/fiIOTa+Srxrxyhv64j+/qjd+/OV98e9fOxLvedv6+NGbZuJVWyN29moSMl/ytrZ3xA/cvj3WLh5Xz2EDge+L3GXxDtRa25sNms/Cad961qiFeGFedtK2XN3wWedS8I/mecYKLvNMIP7bC9m+JP95o2D/0XcU6BzUqC9j68L5M3H48l9LN+wmtMdXHv5g/M493xF/+ODr488OvjU+/cQ74wuHfjy+9OTPxN8c+vm4+9Avxd1P/0Lc88x/iC8d+on4zKM/FB8/8Nb48P3fER9+6PXxV4d/OCY6Phu33Xx7vOOuX4qNHd/uN5lzm+7MhSNxdvZB1ZMPXvvsGL2lo1uH1FG4YlO2NTZw9UZ5roJ4nAJTX5njyk5GynmbJv3Gv6gjQwe3dZ5AMYZIF+NvnjgSv3nPiXhypleb/o7o6e2Kk0eeiZ/7u6+Lh//yj2i06O3rjf/z3/yf8YpX3BX79u2O9p5Ncfz8hZgaPxCnj340Tj33J9G38UVx+x2vjj/4gw/GBz7w29HR1ekJ+a//4lPxyz/8nTF77JHo6u7Os2PZdc9T5+O3H7oUB8YabMllCzaid45ZFZSU1GNZwmRH80otfdy+g48xAB8pYwAR6u3MDbY17SfJdielQLKcPj9v0pidnoqFqQn3Fa60nT83HYuzs3H6xPEY7h+I/TffEIOD7epH52zD+MRonLgwqf6vEyF5YHp8LBZmp8Xv1bTonnXVPKn/+42UdqVukubVLuxAMwGZh0HyL+a+2g6NIm3udocQOuxO2/Pfw5UajnDl5Z/0U9KazxHZAokuVy/6SbKZlcR0SPbjuU2k66CNWGybVXHgKwC2mI46qFOR+knhLbS1eVhK3HY61qsfdCp3YX+QU+SVkHBnLAQbSlYh7cEvfFIu/HKE/YCfC38zmNvtz1WdfKwkQ9IJZj3la6/HgpICa5IWiQLwEDTvX2u0dSg2dBLMg+zPr/GbBS1NXz9s3br+dYN9/beO1F9dybAHHnouRkc5q+E8VOrIaJoi90zFAEU7XbFVNaTzhVfZi6bpCiGOUAJF011iZF9QN03g+BouYrL53EGJpgNe6HEa+tHAlNWoHjNk68GIWrdybCboAMBWVOtJzsrwLSmJGUVPuQohpLErYLWyTN0xlRpPluhy2mZSQ2oWHpGZD+0YKNAKUxU1b2YLZEVGAV7Zh/7eEFpWCQw+dMZHRcji/FR0Lp2Jnk6u6LDhaHhj09nBBkSxkbFDZ9Ud3MLqaPMmpb+nLQa1eA/1NWL1YCPWDXfE4sy5uNLojL7VO9XWPDSqdlFH9YVV1bs4txhdkn3XbYMxMzUWF8c6PLGzofJDcmq4fJ7E3vei1dqzOlp7t2ONdKfdcEGxgY2Q7MvNoUDP+wjGQkfeA5204BBuH6Fhqxf8wa1bonWAh1BTlsikMm1VOpPq2n9VR1zVCVf6jnTz6t64cPZkHJnsjGdPL8YfPzITf/rETHzy6Zn4wpG5GG3vi5dc1R17+9Sa6G0D4L0S3d1d8dTR43Fidsh9vNlUJku6Fvl96sK5mLt8wigv0kqZMFOMJnF9eICRDRyeS3vLZXwmT3wEr/yBfUxcnIwA81TsxXExXnr9VbFr3Srj3M+EPXrq2Tg88Zc6kZl3uziIf9PqG+OOq/5D3LD1RxT/Xuzf/AOxf+v3N+O1W74/rtn8/bF34w/E9uHvidVdr4m2+d1a/Dvj8vi5ODfxSDxx8pNx8OQfxtjiodRE1XIVYbB3fYx0XOvbjcCYv589fCQeeOZsLLVxNQMd1H6KXgBtU9rVzEsOCz357E1EynhrpV9Udp6FejFuu2FX7Ns0HE8fOx0ffuRCnJ7r9K0a+u89n/6z+Ny7/2M8+hcfinOnj8fs3Fy86MYb/NzNDTfc4IeZiRs2botNe78vTk2+NHrXvDb23PYfotG5VfK5hbgQ+/dfG//kR34k/vyTfx5nz5+PmenpOPbI/fHk5/80Zs8di237b4rWzi65eSFGZ6/E6oGuGGy/Eg8ceCQefOa8Th642qU2tn2YlYs79hjAeMBOJ/SH7Fse+/BhM3zyV/aTbFc2BOC+87UviS2r+r0htswSar6mnIgcPXo0nj74+Th8qSPm1W9WrVodezfNRk/PvE4QZuOZxw5Ep/rX0Jr2mB07F08dfCQ+/LlzMXNlIAaG++I1t2yI62+8PVo6eAA125uQei9HqeX++4nPfF4bpQXJbiStdXdGkT6hNqXvwke72k8WqEMJ+MNAD7HEVbR9lb4FmJvgpHM/Yh6WXPJI9wkDJGxgiK4HXnRhbMKefk3C4mvzVrkZrBNfRZedog/9lE/Wl9AsU/T+Rm3B+pUnS5WGFJiLyn1tEKSsFdYXeSpnfUIxbdMHMMeQUr/FQ6OIiDJXJTyzTkvG7WG9SoBcMclLQaHROhPX7Vsfvf29OnGb91XT6dm5GB+fOPXL/99f+XUTfQvhG250tmza+LqhocGXblg34gWPye7+A8/F2JgY4bQualTtdGkgb2pwiJS0y8Erzw4QvZmgk4lCdgD4akMnVp8sqpAZczhbEBRcTy2KU/l0bja0D8iFTq3uDiPH8slKSxBPEaOQdTuqZBHJ6bIpAWbBodJlZ0t+A8xVozqM6mQHW+vOzq8AvCzKSa6D/JXFtOVrO7IORc+iBIASlmHLYVknKEmpUym9lboLS530Fuamo33+dHRqLqfduWXVkO/8c0S7WtsUfGnducrCT83Dt7N6u9qjTxuevp726O3RRkiTcXfvQHT3j6g6BgjP2zB5sQDlItwi3pbGlXjy6HScHutTf2qNOfWphbkrWgQ07WpSnNcEP6ezcF5g196zNkIbHRummJOQNjCykTO9HKDCUZ/txI9pfxqL3hwZwIp8oGHSAQeNBtXwtu1+KNSTUQnpX8rYH7F3a1fs7AaWEQxXcm6+el28eX9fvHlfR9y5rSWuWa3FqX0hLoxNxlNnl+Irz8zGl5Xu3daIIV8ZKfyy80tPno0zS9rM4V/grrMG6m2NyYtaDC8cdd/GXuymn9gXosdsX6FSSNMlg2qKH/y8jWcr4LQLPklfsMGhRn5dd9sNO2PnumHLgpXJ6fKly3H00t2x1D6peqifIJ1mz8Wxy1+Mh49+IB46/v44ePx34uFjv6P0A/Ew8cTvKv5OPHr8g/Hkmd+P89NfUr+Yjet23Rkv3/tP41ptgM6e1EK+8IT9yDMVNkHGbBm+OQbadgueVzGYwJ85fFSL/Fl10m4pS1smjoD9CKkLzfNT3PD8NOmRgTtIoWXzNx+3v3hP7BkZ0marOwZa5+Lc9GI88MXPxxMfe3fc8+d/FM88+US0dvXE6KVLMTjYH3/wB38Qq1evjsnJyZiZmfFPpjOdif6BoejoHonp6SyDI/IsD7eJb7rppvijP/qQzlrbY+u1L4pHH30ixk4fjdljj8dAR0u89pW3x0tWLUT34qxv8T6oTcKBZy/orDd94ID+pD4QsDFtMpDUtJSBl3zhT7Ka55EAbXS+7SWxaVVv6QcQZFiZJ9A355fa4uyRA/HkU8diob0/Tp4dj962xei8eK826KejXX49o03qsUe+Emee1ibns0fjwOkR8bbEtXs2xOtu2RJbrn2VT2pQhk9tk2bb1Kjyxz/9hTh1UX2CEyjPYdhCf8600mFSaqs+u1Jt4fFDhS33EcDk0xeJZy6XnRRNUJgAOGEOYNyKh2fOar7QWi4yIDZrUoAoIqBKclJvNJPKDMzXJBRtnzCV1xuSgpeSvhjhCduziOAwlYBJxJUwCwVIQAiRCxoJQwa68aVg/5oOrHQgba6xCcPWxNGPhGYvIJWch0z53BYIXkTZVn9btH7Mxov2b47+wQHb2dHVrbEyqz3I5dMPHXzkN6jlWwlU8XWDdnKa65g8MEjVo4XynDUZ7yNv6eT37irbaTKzTUa1qzGVZicDTCNwm0EFYIAkj5ydkcKSXvmM6abmQ5BlUfZiY68SwGQD+7IsRXmM8soO6jZpXqZM2QSkkHN9GgyeJKhXvNhpPupHHmd9aEQlyWBeZYoMeCljGNEoH5Cdi4sAtoOoVdy6Vzr0TR2chdQHRcvOyNka8vwnqtp8WmbRqZ7BwmwPARMOkFmdJ6K7eKwrSPLIp4z93A7h4VRFpXOKs3OLMT2zEJPTCzE+ORPjU9pZT87F6MRsXJ6Yi0vjM3FxfFbpgtKFOHlhLvrW7I2hwfUxP3oslsaei5bZC3FlflK7lxl1vvlo9LXGxMJs/PqHzsYDT/f52QbkTk7Px7Tqm5ld8C+zZufmY3ZeG5156YYd0tm3Izjjkz8o2wal2M+ZHn/EeYX+azqlyvshZfUDHkZNu6GFhwmFhY0HMhU548KBiLQjFdKhCdB3cX4pvvrcXFy0H/Fm+vxT9z0W3/eB5+IffGw0PnU+Yo3Ovm/aOhBvvWlN/J8v6431cVKUrbJ1KSZoN3Elp45tHfHqPcPRPiepPJNUQ+1PkBG44sKtOulKe7LJ8S0JbOO2DIsEfUTtZ7vlO1+V0ZcyPPQd2tgqGC6Y3CIx2lyKBn00ztJNlNJXa4Y3RO+Vq5NOcFUpGQhpj02Dr4mX7XhXfMf+34233PTxePstn413KJK+7cWfiTdd/4l41c4PxIvWvCt65/5OPPvMxfjEPb8Y7/nC6+O3v/IdcWLxQ+lbbqPwUeVdjaFY0/kiwfLqBzrQj307Tkr4VqVs8VgwPNuX6LlL+uWwEt5+qzH9RUof5+HsOgeIWXlFpXl7USDZuHPzSHzXnsFoP3pPjGzfHT/5wb+Kd99/Nr7n3/6KnNSIG66/PkbWrI0L5y/4IWR+Uv6txgsXLsTI2pG4asf22LhhY/yjf/vz8Yt/fn/86w/8VWy58WXROX0+NrdMakzKtuIDP4iL7e7H6QP3Z6JgTXtlEl3c/jG+2GcEPiKFLmHp46RRM6i30v9oj+fHlQEerl5t27opdr3kjfGSXa1xWRubs2dOxLs/eiy+9ERfnDt8MM4/ezBaFy/E8HBLfOrey/HpJ9dqAWyLdRvWxZtuXRW7bnytfJ3v3smTl6zLepeU/u1brtZTeJQUjkWZK5mk6G4bBOcldqbhmB064eZVvuJMnxGHZco6QL74yvKUN/1yVA8RnDmdPPIh5WBKQ8nl1WciZeQosj4q+hY6ddn34AjJa1mup/BYNvoJ7wgtfVX5qpPp0481eE0xuMAo2h6iEca512O7EjYkLLl+TEEbKD8/Sapdit+Bpk0mv+jiih4nQ5yIZNRGhgifpjNu+fML3nyHT/k1r2WKn4elBUMesjiHc6pyPq9EL0x6qVid8y2Fb3hFZ9uWzd/W39d727p1a6SQliVNoA8eeCYuj+bDgL70pOhf0ojeE6Uci1D7UMplf0BxHEVjoDB66lBCc8+CGcZhU9LhLNcB0BTIkNBmOXkyX6IACWOiJgVOS5EpAAVJctsasnxIfueApKZmMzwx8NazB0OaBzpG0hRg6gpvpSnGkFS5VRGTMK3kDqsZk/drA3UjJKM3gApenIzF+ZQ5kAItgJI1O2mzPq7oTEbbwik/b8ODbG5r0/BN2faReyJtC03DKXAml5bWRtz50mtjsH0i5sdORkyd1qo4pY3HjDc5/LUCvwZ95vileP/HR+P8ZJfObLWh8c/MWYDz4feM0kkTOFd3eKai0auJcYArOqjsDuYPDnXKJsVQJpvMa0o0hGC/A2PiTIhghigy0ciXWiRX79gZrf28Xj+pHMjaGZjeEucvLMR52Xr9Wm34ExxXb1wdQ3E5njkzG/c+dyU+/Ohs/Mlj0/GhR6biE09HTLQOxe6tnfEjt/fEngbCin8dWuSDufjyM2Ox1DGoZqltXNDK4PfJ82di+sIR+TufWzEee5TNyTU9wZlMluHVRKrFgUmL1HCZ7PlQvAw5P+MArxfHxbjjpt1x1Qi3EPAR/uL2WmfEzECcvPSoznDUppZMXIpp9ZsjF78cj5/+4zhw7ANx4Kjisd9V+rvxkMqPn/pDv0RwdOlArB0ZituvfWu8bNf/ETG+O46P3acpgytzEuZ+hF5X4sZN74i1jeu0+HGihB5cRWyNp549HA89dy5a2tWRsF1RKieNeOtkn7pnmm5M25fxEKtSMXlBAMfHoIV4+c3XxM51A76yCB+3rb7t2789XveKl8X6zsU4ffFy9KzfEk8eeDCuTF+KV73m1TGjDfvKKzYrr+w8/ypP4olsEi5cuBi/97sfiNe86S2x/aWvja2reuKOkZa47fo9sf/6G8qtu9SbxeLBA4/GwefO++9AgFn3VJyv7cjWAWWnkHM5adW7aOtkSZThtcvl1ds3fNutsXGo2+NxZbAuK6LHv+TN6oSko6svemefjAeeuhyTk9Nx95Oz0bf+hrh5z1zMzY/Hz3/gQvz14e3qd60xvGp1vP32zti5+0UxvPkGP5/nTdwK2fTRGkvt0nkxPvHpz8dZrUlcvWCDgzG5sC/rytxne9BRYHF6bDmHfOpyP9AX2jq3J5O/1SPk/fym+QsgCaybn9ukUA6ZUA8SUi5fS6vylUl5itXHBldcls1vtA8FVjJ8KRuWuucjJl79TEde6KS3cclQ1wYvu8oztaN5lsVfUni4asccwhptnPnI53yTZJLnK/eCWynNO9CA544FcNMWGWJMGVpPkFtkdzZ4YeDW6B/iJaJXoqurJ6amZ2J0bPTUQwcfebdEfEvhG250tm7Z+O39/b23bd64wW+rRN/7HtRGZ8zusWJkWtUwKA2e5cSKghPSRw5M5njBDCRK9U06jFdaDEwmJXQmcC5QNmnSkVZeZwuTQ2046oSR6rITm1MpWD/HI7rmW4vBF5uQZvmOWS5UBUkqSLGjYq2G4E6/NuCI/CpkxuwcFLxTtRwinbvYSZD6TZkrhStvNciXCSC5azBGNJmSZMcztMCyE1KEan5m0reutMH2Rqf+wWe2JmT60JgWSf3wp/zZmenYuH59fO+3b4vGzNGYv3w6WqYuSTftYBbmHPmVTqNrKb781XPxZ3e3xPRiZ0xp/zM+c8Xv09F8H/Oy3Zsb2aQTdJ9t85Aoi02jb21Ez5acVFCC+lMVfbOdybnNFbLtBYQI8nLWhFM9yXH2xJkY8lT2VR/pO7JzT7T2rW5OgM1Q/M+RJjt5Zi6+cPJKrF/XiA0doFvjqvXD8R3XDseb9/fEW/d3xXdd0620N96m8puVv2tzI4Z1tpJSaiC/FB+751A8Ob9RvlfR+hqZQXVziX7i3CltdA67D0PkRc6BtMgt9mdafCE65Lmr2X/4LvFsKjxe7AdsXoo7bt4bO9YMetGpdrOQrV0zEu1Tm+PEhafiSseE+kA+TzM7PxPzi9N+loPphb/00CqsqI2wIqdBXBmZnp2Os5efjYePfSbueeb9cWL681JKAuQ72hSXs2m5ZcsPxdb+O9UHeNga3TNyBnnomdzoXGmX020/PZS06O98iSp741vsh4Yum2OhyMVE6ByTDltffss1sWvtgPWuATwb8O7Ojtgz0h9X9S7G7pe+Mj72qc9Hx/xYDPR3xaWLZ/zemMVF2ax65+Zm/L4Zop/dUX/mnSCXLpyNyxeOx8zk5fjjD30o2vpG4l/951+Jm4aXYl3LlHyh/ijt6YfVfkziV0YPHHhYGx1uXeXfI6SdZVNfbZFd1R+0YMKQB40iAbznABPbj/6IBp43vu7W2DDEG6gLedVjRZ42OXHieNz9N1+O+++7O+589d+JHXtviv2rT8bBx56LqYXOePipc/HhL0X8yVda4+z0kPwwF699xc3xL964Ou560z+NZ05NxsEH75PfF7T5WWWd6ubma+sUUvot2udsdDxPoTOoRCcdfDar2F9p4C+++FvB/PCtwFkIUXy+Ii95jgJVOWXNUsbHmtaS/epCbsbIpz6FgpRmIK/xYDwoYIryhIUVagHhTvocyyoxNQsOIxZblscuQpIz53udkJLo4FtKomY6ocw8wBbJV2kc8yoLaVOGjwqWnTBSavSPGewP9cUV9dhnfGrZa1z5qJxwNljOBG9GvnbPxujrVd/TSVh7R8Ob5vHx/4Ubnc2b1r96oK//ZSMja/yLG24f3P/QszE2rrMJ7JIhubtDYQmTD/gHaRecoGzJ8hyPUq+PagB2mlzlcTCPAg0jVhxsiOAiLyE7kLpTlpBrwegArDoqI3Jcl/qFC+ARhmNNQ57OSsa1Ge5U9tSOkm1aOmLB106ZjUH9AMknLyFJOCQtNO6SpgUAlI1W6mJ6OkazXO0iFD4FYLX7Qpe0GGlIyrau8BemGqoY4G47AEmT+uI3bS5mp6J17ozaXO2kdkcOmzDaDBpY3O7KZD4FTM0sxKtffkP8wCs7Y370SCxeuBCtOqv1A+ieCBbc5ldaF+P3Pnkp/vqZ/piab9MGpyWm5lpiZqFFZ3oRc9rULOiMkF9scGskNznKs9GZ10anf2209Gy2qTZK0RsXVkfVwwTisgmou2R1ZDKwsWmwYcQ8Q8vJ1DAtrCM790VLnyZb02Tww8imqYanD+bnFuPup2biE8/Ox5ml1ljd2xIDvHoBOkWfrSDgG4STZ8/FL37mSDwwvdW/ZiM0+4xjwmiHcW10ZrXRYRPh23aMDNpUubwqgy2K2iwms+D0L2CiZeGwRoASrJAyamCBvesl18T21YOetKp/iPCvG9kQWwZujdNHJmK65aTalcv2WRcp2iAN2aSognirUXFKvRm6wmRAG/Bv8bOxqnFtvHrXj8dwF7fIljc5BFL65VPPPBsHDp+L0CKfi4aihHvDZkJsKHo3K86yF0/SYpOHmlIvqPaDiuTly1fcel1ctbbf7H9rwbUVrXH+7IkYuPC++LF/eF3ccduO2LZxIXZsXorB9sei9cyvxuLJP4hp7eLbBvbb5hNHn47Oc78WOzo+GPv3LMTOnetj64aWeN1rroo3f9vWmHvyPdHZciGi91rVyW0M6kpHVju5osPDyA9ro9MqH6RH0U852jNVVEh9wafeivil4Dg9NdxjqMy41T4JYuy/6dtfGuuHeppXtRK3nNInv/SlL8YD990bL7vzrnjlq18bvX19sXHjlugeuUYb/9ZYt/REPHl8KmavdHrjt3njmviHr1kd3/PGu2LfK34o2hpdsWPH9rjmuuvj+PETfjvyls2b1dYN+72Gmk+ddWLw6c/H+bHUwSAfQOGv9Bl+WQ7pPxODZBg06QjgKBd8xblTKc/VCdOmnLxtrq8iPq7jCoC9bFrKzUOKBoseYgecM0TFK82v88w5WaeCyMpUYIJsd2d0zJSD/eR5UJJz6jafeRW9BgvepvmZfL7hOOf5+gOQvGiBPHgyQz/kHXrkDEFXKccJE7rkLXXqFazyQi6si7kQkzM+o8rebGWZDKD2tunYt29T9PT3x7zGQVdnj/9kd2xi4sRDBx7+TQv5FgIiv2647dab/vPmjRt+7EXXXRP9Pd1ayGbjN97zmTh6fCnaUVaa5IDjFzJlgBQNlzRvcWbOS5fqrlDeE5YqcQzfNFZuluO4YpAhDS/yXBBNJsldNxWS6cW8MFp28VKVTLm54NPgNQ91xakqbr+ZXBhfSQFOwZFORllRNDVLsJ60SAk+s6XctHWZVjkXstwEZrkUySe66pAIaqi6V7nZqZOOj7tJvUSomN0GevlX+qQUcyUGu4xDZ2BAteGYOBedU49ET9eV6OzojM7ORjQaGghQmAd/qNVUVw4STYbC/h/fe2PcuvVUTF08Hy1jE8JJXruoEasx197ZFqNT8/Frn5yLE7OD3sDMqf/MaX30G5GVz/vu6j8apL5tpTIbHN6KOadNDmeAvev2Rfv629K+dEyxJfOeJCjl18H+Ea5uTguwJCrLBwarPZkfeEHh9d/x1mgb2aW5ggW8BA9q0iInHQeAg7JGWjd+cUJ13Ic2nwILcqPRFusH22N1l+yenY+To3NxaVb9qLUhL8KbtH87ZLtyif7UI/fH6KEv5S2LJlY56Y+NLI6u3IjkS7gWKoHTVlCyG85ql8ktKfhPs5/8p2+JO3Zu9AaTCa4G6NPPuE4L/bnz8dVHPxunl76oxfmiJ0huWeOHlFZCzVbdCFKGh34XpltjW/9dccP2N0Vng/98yts0hJpaf+V5K/AnP/u5+MDnn4yW7uEUW2gIzpYykza25aamwEv1zuqQeipUtQSnP3Jl4af/5ffFa6/ZELN00hUBPbjiOTZ2MQ7/9T+K9cMnYrFr2KePmEe19N3ZifFoWZiLuYnZOHz55jix9Kq4cfCDsab/dLQwtnoHxNOuKlUpumhczE7NxpWp8dh407+KsbY3Cz7t+ppRunEL8Tfe//vx4S8ejY6eIdFgX2kjRGVOAfpMfXQBAoxdYbDyyE5Y0nJFi/77G//1n8eLd4z4Wb2Kq7rUQD+gfbzArgjQcPXpxMlT8ek/fn8cu+cvtKHZFq98+9+P9fteFgva2FZZGeFPXWp711DLhtGfF2bjn/yrd8VTp3jmg19dLfOmmtUWYsINRkfLrTZnWJk33sXCUwJjp26QGRKJy36+TImOSoS3Bk03A08qNmKAS89r8tK2jEEg9EHAVa9Km3IA0HPhLOWK96ZDQTDmeG9ktE4vvx0554k8ma6RsrhKXRmQW/E6Sp/cFGZ95KnbdNrc+JUewIGZJvlsTTK4DAQajkY6LOOgw/ZG+4V4x1tu04Z5k8bSfPT3D8W5cxfi1OlTX33v+3/vJYXhm4ZmFS8Ubr/1xe/aunHjT+zfv0e78x5fMnrPb/1FHD+mBU6jGMU9KWpCbNXZBSM7F04xSzJdzj6hsW2pDkLyb9aJXQ55L48FFxkKNAJwIouQQTRQwgqV6+FQ8XZV0SuD0kJjZhLLQX+Uo5xnkxRShomyIgKoGgSn0wDLxgQEvZGFNBnrT5FBg2hiQRceq1TLxsFDUVrYbvxrUkutMmpSM1lHE+iQeonDm5xCyaEITD34KtPUs0WT7KXomnsy+jqW/D81jQ7emcMtrKwd+vQdHXvRb4H92R+8KjZ1PBnT58eiZWqmXOIs9Sl0dLXF44cn41c/34jJljwznJu/4s0AeW5PcbsjTwTKGTdVqLNz+4oND5udRW10+rfcHC2rX5R6l2A/cSx1krp/qqckMEPmsJeCcHA1GyEDfuOXZ/vufG0M7Lndix0spuBgIcv0Dk34imASgMpUXGX7WtqVYSVNU24yZFu2xLN//Wcxe+FQtHb0ZVs0bcQeNjVadJ4HxzdEtZ3ACU/hppcLmpOqUPhzcmIifuDNr4h/8qY7/V4TkO4z5GpGoS5s7m/iu3zxUjxz7NE4cfFgjF85HHOtFzVg57SY50bBe7AlLfAxEION7bFtzYtj89proruz15sbpk4qqnWQroyg+SXQf/n1340DZ9W3unttE5vIam6lc56x5BxWqZ+IONGFgLAim0EACZvWnPem19wcP/73vl19Ip8RMtZ1tcSEfHTf/Y/FmbOXY3zscoyOTeqMM+nmdKY3M8MD+7MxOsPDs9r8cgaonVCjwVvGl6JbJ5Br+xrR08lzbpwQtkWf5tpVQ30xODAQmzZvji2b+DPN8uxUidQ9OzMZ//pn/3scn+rzIi+EdSOt2ecZpqxtdgMrdT8oqMJQu4yLefAPBP7B978ufuwHX+e/xKh+qzyEJv8KGKH2DeBE9zXNJflwfB1Xyxuar401kH/eJkeBze5n//Jz8bP/7U+jtXON54qKp50JlZbQ5KWfl3KaUstO6CGGMFY8JghCZt8pfNAYVfAKWcRGJWl20pqcFLkpHTgaWqYJ4EkYzQMtVes80ljYOW1I3pVcCtCqlFd9Es8mxlD4lGeOq7ee8k86s6+hq+e/FLR8tAHkkEdCmv7IuR9dkc88nScqKAwp6icf5ZTppGRrBv2ovxSaUNtGWXY02s7H97z19tiwkZOthegrG52TJ0/c/Vsf+P3bzPIthFrNC4bbbr3xXVs2bfiJ/dfs9R+3TZSNzskTGqo+S5UAdodyHm5po4VSWwXl1Ure/3NVB1TB5Z+IySA5ePmn1Ww84KI5mXjF4FbIxHWZQG5QBFbP1Bi07hTwFhzj+Hn8bszlhqCOzGVHyCy8FQ4taekEgpubTmaSSmsQgCqi5JM/STikNFYU86WC/vCt6j4vGIUMMiuRkoU9xamWQaBY8vCQ42j9FFOOsZmvziBD0Ym6L7uN2eMx3Djvf0jmT+DyD+BKTSKkk87Nzsf+XRvj33/nTHRPPReLU9rwuiGK9chXvr3RGh+/ezR+++G+CCY5D4zc5Gj/4o0MJ4oeMJ7Mkh99WKx9lUebHK7mdA+MRPeWu+JKG/9rQ3AlZQMg/Ysd4kwfGE4/AQGcg6LJS9uqnNwK0KnMpNrT1Yj93/WDEb0jguXgTtmZJo+OzoBIXqfLBMvBKNkmnKtxKBnTfw1fEVX5QPNStZMH7o2zD3822rt7hMa2lcSKfKHXB3EGO1Avm2f8Sh4/F7iO9Yw8r3wJKhpe9PbT/+Id8errdqi9WeQygFuZ1uDJbSUMPcq80DwLVmCCzF/M5G22nECXeWu+LpQE4/Tt1Mb7vR/84/hz7XI6eVjcNKpDtjF7YFsNlWfZBwrqmC7Sz6gHAg8SCDNvmKm00E9OxQ++4zXa8N2hhX7WGELVseY9puCpdrqccrgq+PT5yXhquiMWdGLV3am+tao91lyZLH1esuhifNwGiFm2v9ZF5Ar65PhY/MTP/3o8e5l3+tTnc4pmVNvUEjklU4NJdSjqUScT6DJIGYIA6akrfq/PD7HZ+QffqX4w4/aqwbJK6j4FX4F9bft9K7EG8u6PL4Dr7OiIP/zQR+L/+cBfaxyszTZHJ6srWuxJUgfrAUDxefKAFR4S+obHBnkF+86CSr9yngC/yAth1S3HXOZTfqmrlJkT8+5AwhxqRnhZ67SGuvnJAJxS2lIxjCtynm8LK9Jzg0MUrox7Nm+M87wllfMmZZaTbDtSfI6Q6v/M5w87lOJbjVuPWfDoo8CoKZmkqWXzr8woui740Cph6O9nn+wfJZLR3nYx3vGW22Nj2egMDg7H6TPn4tTp03f/1u988H/RRueWG/7j5g2bfnL/tVzR6fZG532/87k4eVqbGmZCjOHsTE7yLhP9dcLCTwVz4lBClhQjZEMdCHYuD/pog+PLZ7SG1GHipk8iHrnIMQpszr7mNTC/iSvO4+MvNDWggAmRVZojlXaaHcbQkhc4W15lwW0LZbCFHzr0djnl1lAX3UK4HNBPOJsLjY1MWif406CELQfK1KHjCrOSDqBLxlfd+JRsU4/0ibTlaouByUM+LaOccD+QO3M2BttORAdnAiuu6PhQZPKfOLzjxosWGxI2SbIjH0uX1ELHra+VbqET+79nlGezAwsDpy6GNRommQyK3rW7on3tjbKj/L5phZ+aOcPcaobVdkzNpQ94fe1nQWrwlQ6TJBR6L8Dzs7H35a+OVde/Snqgn+yi3xBqJU5rhqC8+1YpOqzEK6zkrcH0f5sXG/yirIvn49kvfiQWJs5Ea0d/ocMmU5k2A/m0tfTghFUSpbklqPXokMZnvywTUD6n1qqFfiJuvHZH/OQ/elNsGu71z/1XLmCElW1GrCHbMNsUfUjdRwquxhrIf+3iBp/nC+l3971fjd/4yBdiumNNtDU6YYArmR3QP30CyrJLm0pywbuokBmwpnMNSgVYCSPMa5PX1dES/+oH3xDfcdu1pvQblJPcAV5vAMyX0qsNntQTLBrxOc1FJOuBBqxSj4MKSziLFieXx46diN/84EfjK4/pJKRvNQyma4ZCb1BVjEJ+PdCcmghYIpbtVSjOq0UTKHAbjvcPvFObvnd+952xdlW/dGXDKn9DhSj3nZIvfLU9HQpNbhqyDttoRBIs4zIWNtd15szZ+PBHPx1/8umHYqltWD5pt7/8IZVsUnNYLraUoto/dUnHgIXGupd8JjoAgY6sSxyAJSBdlHR8a99GWl5VQY8moeDLtCmi9FHrajCOEkzzVZNe7BCjh1XRR/kc1Qr4UTmGad08Efz+LYSLzhcMzCE487ciI6nUWORwkLKIoOj6EQeMPg2eupUB4UQZv2W6+i95CdYTu9LARDqAKWXXJTuyQuOcisfTjg7IaLReiLe/5WWxcdNGP8DP/5+dPn02zp0/9+X3/Nbv3oHUbyVU3V4wvPTmF/1fW7ds/unrrt3njc7YxGS8531/EadO5nMGKKd+78AGxxOrIjD/9p2FFacpwe56po6Bnrz8sCZSSDGWkuA0JobijNJQ3tuQy6K++TGNQL7vSAYovDSAOo07gHhxuJsEWOGD1rWqQMotMsMoQFuiiwru+HwVDUshVO4E21yVojs+OdcH1L1FAf3wTeprGsPgEZ0bO2F80zcUXXBwJ+YLCHJgpRObyEnakkxKIS4Q8k4h4ZAo8Yu22qgyWb9nZfZCtM+fivalUcH580XwxS+0LwNOo8GbkrLTXzmRoZZr5KvYDKUuy9Ex5WWZ2MozKz2ro3Nwe7T3b5Z+/MEfMmhbaFLYssiU54iAVHS5qPpwcVXCfjRWoVwjNh7iyqjIgFucnYy+4eFYs/O6GNi8O9p5rgL7IPY30yyk3Q7OZyHTHOhJT9kFRfonSZ6d1fzUhVNx+dhTMXPxtBf2to4u6YRM2WLVfVAeOamwNyhWXMfSvK5PbW2/AVcp+xlhuQ+AxC8eQ+YRgrI+XNHhmYgdG1fFdTs3xeqBbpnDosXiQduLnhRO5YHVSH/Q9/n4Jl3qZFp9TANAeRbRE6e1wTt5MaavdERnd783PeBMb4MYW6RFXX3MbgBJpnaP89AqdVL4fKg9Kueryp5AFfiKb3qaP6NdiA2r+2Ool1+jasKXH0wuPLwul3zlS/vAkepDWnynr/3nDwUF+0wwiYrxqZmYXWyN9s4enWTy66Iyn1T55ktQ2oAPsq8Rqsyagsj+sxyMoc7FgnCfyiwZWKmHL4sOtyvapAe3MKSoaOCDofqfbMk4WVGh4JU6DwpuS3Mvw5tEalXZ7avLbW3pO3zj9oM+bcU+5iIcn7aiC2nCvQY1+wt8wkHvigAVOS7Rk1QWKvt28juoaP+Z0FIQJ5KU1aRr+iYDY4WTDBOLpLCr6JzckjrlmqFcgpMeuTrWuRUftqrv5Xog2iXq1IaYkwLWmOJjj2fBfIUHUUTYaRsK6Oi6iq/4FvnW3TQZNCId/ZiJPikPAvLJn7wC2RcE9GZ8JL3JCXZg1p0MCcoxQcqf+56L732bNjobN8bcnDY6A6vizNlzcfbsmS+95/2/93IzfQshpX+d8NKbb/y/tm/d9NPX7NsTvT2dMTo5He/VRufMaRiT1RsMRd6hw0LrX3mAktP4ZQQbHuy4wtgET+fk1qzso+/oRNUNAE9OsBbbLHMW40XcIGQnDThvfkDgFfL+uLqk4wOghJRvKRkKEve7keGWc90kEKmzZAfkVyGUk5bBZVlpmg7QCwmMcpELTRIoodOZJDdFBGRZDjlYyCtmxyn8pVz7ZO7Ki09TIeuR9D46T2J+l9GPzRXE+noTVFAG6OvFo4SiK21YSQxAF4tAE8r+Zsl4CuJdIcv2weeCIvzQ2l/kQRSYM/WAnSJTJzGq4BNd8BWgcmoELQAGp5gLj+3JXIE1S4WkwHAyOYDOF3hqL32ok1pKGZy+TZ+IL2EJ19eTUlYJpmw0jNOHvOXUYETJFbwIStcylODxYi2SJkOlpz4moaYoZ5IjQ5Vlvb/WzoLLI+VSj8mSBv94I+Q5UDDVl14RketP/uRczvFJMZnLCTtlmtBIvsllECQuiMN9oUyeBW5K55FYa1gOqVOlUwndbDiJa/C3hhzvVJc4Nu51Ui8IgdFBNRlU4CRmyXKBOlgmAPNltp78uH8kwKzkm3UpuD1JKbhaYaEx30prS67gyFheBTaPglEXGR1M6nzSOzQrFMybg8w/L7iY0rMPOadvscdB7QGJybJtkkPBfSbFJBq+5TrSBiYApf5STn6fCqgvQJNRGBYTh3rCBTDxBNLc6GTebWEUklNGlmsQjDqQo+qMV2rbFOH52/QlZxRXfg0tQMVUfkWgAIV8Y1oXsw5oDTO05BXZPFiP5E1CQo4aPxupnKYq9+Hc4CQ+A6kl2d/+2DhBSsoGhaHBhsN9jFSy/AqOIgva2vuso78caoQs62rCS93N/of9HoM1oAv2pS2YyjM6by+3rthcDw2tjrPnLsS5M2e/+O7f+sCdyffNw/Kq+wJh88b1d65ePfyKtWtX+WFUnsl44IHnYmIyr1ygOItRWzuLqBQrmx1HNiiNFj9gmvZirmDKE/1qFnhF6zzGGccGhlslrcb5Vz1qeUfopTEw2jP/zl35gs9fAEGzpJ0g9/f4VUSJTR7RSLe8vMeiAS91Ck8evFP0QWP0zHpMD9zNRKMo8QBLeRngoBMu73hhhDd3zAy25CdalpA56Soih2whAU+NDiXxIBZcqtiHTWJHQknxPaloPBlVtDK2wvblgMkzEUXRoKuvhIGp+oCQ3s5CsJwkzHjlUQr7lFhvE6lcZFPGJsTbdjo2ialqJkuZolcWK44k60B2yTuSFz1OsXyFQgLeg7Xphyp3efIz2AF/KFbS5mAEVoAkhSex2cYEbs0YJyTWum8LnmLMuMxPXgXj0QUS1e2zeRdM6CQBy3BPwqbDBkWVPQ61OCebcLLTddjuki84MqRuD1+VyPLz+mihNY4JkOZSOfuggmECNnXh1QC87yjHFXz8pYd5uUcpPP7hNiBNwLNXeMly+ZAKhw6ItR7oU3hTD/BZH3qQdYDOUflCszKCQA987atQ6GQwcNqs3JYscqofMxQ52GOS1McEKUQ2pS25oJoo6dCFVBXXOjEeP3HFNBECCke7Y1MdG7VO8M5nNpuzwpBf8yCXlVaAUInnCQV1Qok1P3p6/ANLZNZleehe9EiUmZCfMPEVHP27poP9PfZDV3eH5l3+PmYpZmcWSl8wleXw5nLPXZKHn1t1AsifBPf09sTCwoz6yPIVCIsveebJnLtrzLqNdFrgZKt+itI8SWhj6V5htj3JFFBQGCnqfgVIRYkrvGTQAz4irtIhKXXEP9BnP5IH5fZig/JOtb4UR6jqolMJbKipyxItN8NyOd9HQ0ifcCJOnvWLtUx1CU5KJu9yUD/EaXO2d7ZdrQN/0d6lIumlPG3vCctAEWl8lGK1hcA4IrhsGYnhPzBNTBmQdTLG9WWoMAJyFKGrQJG1tU7Fdfu3+5/xaZPOzq4YHxvnhxLPPXDg4d9Owm8emtW8UHjpLTf8+6u2bf2ZPbt2Rl9vV4yNT8V7fusv48yZHDdVXV7lnLsIuZE2lr6tOuSmJ8vassQV/925SHG+mOsrG+yD0iC5eOci7gsDwMkX5wAzXg40DyJ18PoqGsqA3Nh2KgCaZtm5mTNVs0zTGU7DKOOy8sZpEPp/d0rnd/dVp1TR5exwyHM29aDsehV0sDrEZChJ2pxZDWwbwQBJqFW3j0RvWgUY3YkghaDYWvHkHYrtCS2JaJRihTxWaFEu0Ujlwd9Xv/a2WDvQHs89czhmlzrisceejGjnly1aoKQfl86ZnPbu3xfnTxyKoZGtMXHpeFwaRSctckst0dXZ8HM7mDSrDXLfQF/MTE1p49sSe/bvjde8bH8cP/RUnB+biieeei4ujl8RTX8szU3FnPrL4ECv//Bz577t8eTDD0d796qYn5mIxZYO/4ko/yOkrSxGFdN8dN/w1RwqNkAxTSwHgvxAOwEHVkmlGz7Ak27pKpMDIpUknF8rKDUxWPzZ4mc2XvTiF8W2NREXL05Fa0cjjh8+HFOLPTE1MR6tjZ4YHuyJTm3WT5w+G2s3rIu5ibE4d3lKYvIXEByQVkP2Yy4X016pS9XRGQ4la5i/qT+0BiShbNYY1GBMWkN8JOHBfia+5NNHsMJlVzb9AXCF47JOYQVjA7Nxy+Z4+S074vATh+LUpenYuXtXLI1diOdOX47de7bHRU0eN996Q9z/lXuiZ2RL3LR3S9zz11+KI5ONmJkci8tjs9KTjZHFqxrqqZpozmAucUMkzMdyIKnjHroMQAutszqYBnlFtr8J9+SvmPUm3FRlPNez4MQZociffy7Err1Xx0v2rI1DTz4bM+2DMTV+LobXrI/1Q70+iRodG4vB4VVaa+djdHwiVq8aip6enjhy+Lk4fOxCrN+xLbrVfwe62+Ozf/k3MbPU7XocrFYadYWJU+W6YCwvmDq6fYvuoNEXe4CBtr4wg1u21/SK9BzKmOvgYuLBVnBThoPg0oFneO54xe2xY31HDA0Oxcmjx6NrsD962q/E5NS8Fqu+uHD6dExrTunpYErpj1Ztas6cuaR+syGWpmdiepF5VvPE/FL89ee+GguNfBatqQMpZVeufJ2TSZ0vHzaNmsvgM4th6hfAKp1FmVtffAF96XgOZixhOW8WFcwPqesBRlAdKgDOceNDwSiCY7y4KYWjP0NcaSwoC0mbKatCsxIqJa+Efurn15T6xyIaHJanA4lGkllsX807FFsNZ/MnnBdkZDPOBOM/+JSnf1mXxKY+VRcHiEoWucmUxA7JaxuKfMIyLAF1jFFEKzAdbefiHW+9MzZsWO8fowz0r/LDyJcvXvzrX3/f77zSjN9C+IZXdDZt3HDH8ED/q9asWRW89nx6Zi4ePPCcOq0U4b0q6qwohoJL8zLPvxHW4oa/5HTeB9G8TaWOB551yA3hNBudxmDnm1db+NsB2BOHgm28p0Uy2Uv5ygw4UkWutphPbrEc80m2aD0hUpFxWS94ZGUsvIaRFhrkthU5RPHj+FrOIJhxOrjXJt4QdwQK+KbAdciuZyLXKaTz6Ald3R17wyMdCilSMgsPkawrL3C6hOsknzCOzQ6nkMfCS9sUCsOgMZ10UP9+3RtfGaOnn4nzF2bimhuvi29/9Ytj3XBP9HW0xPe9843RMvZ0HHructx8x62xfVN37Np1dezdtzmuzF2Oa2+6UZuYfWr3qdhz7dVx1faRePN33hkjA+pP29bHc4cOxfnzE7Hl6q1x31fujh17d0dDtr71e/5O7FrdqcV/bWzZMhx7dm2Lm2682huf3dftjb0718TI6jXx0hdfHU89fL8myx75KP1OqMf6wRm2Utm0Ex9BkmkOXDLAsmVccJ9JueCTN0PdJHBWuDzYReM08d19PTF+8ZI2aLv97+3bN2+MqdFzccerb4/BuBRbd22K+dmJ+I7XvTxWdS5GZ3dvnDl1IuaX8r99UtRKmaUeV4Vl4DLvCdNU2XY+NvlK9IdUUWOQfpNv/zUgERzIQ8sikILkBmCiFcxeVOeo+piVMY0s02W50aFFrKs9hgeGY+3q7hjhjyA1J6wa7lWfF51kaBqJeW2KZmcn4/Bzsr1zKHZv6olHHn42rmhScX3U4TajjlKnotvD9TJeCl2Jzbz1TdqEu+gEGkJ6LPOAsv2pj1SllXzgdWjWY3OV58oTLIYvRXujPXp0QtglH1w6fz62X7Uj2uYnY3j1cCxOj8fTh0/7Lc6XL1yI0+fG4sknno2JxXa/Z2fjlk0R05OaxC/GhbGZmJ2ajqlpzhr1dX2yOavN4LFPwUiUKLokfSUzwIlS2g/yoi9x2WYOlMkV7pJYBvONZcGnxJ1QfcnzVOY5gT175nxcPH8p7v3qY3H6wuV49NFjMXelLR45+GScOD/tH7Q8++zJeObo+Th6/FwcPXEp2hodcfdXDsTlmZY4c/JMPP7UKf8R6IzWFDqjda92lpZK27PebEuyCUsKBRXNW2L20+JHhTQpcXXudQDWDMUbFYQcJa7DFeNLEuQmkdcaI90Dl3kFSpbUsb50LyN+rW2a8jjBcYPR1gbrkOgiq2xyNJ/je0OAUy405WDaTBEgregLAIq83GQgn3dXqU7NrUbBJr08LZqvMAhe7TAfZThwhpUwVQaji3+TQSRQUwcAYm7W6rxXpEVnYy72X7vVv/qm7o7OrpiYmOSXkE/ff+DgB5L2m4eV6vytcOtLbvzJrZvX/8dr9+2JPp15jI5OxHs/8Dk/o4Nj3UlshbcpKwwHitLZ0AmDQrB2RW0i4GkDoRbxrlSTIGeV3iTJCV7rFX31Rhnn7ZyCg1Bly3AjQQtMGTvb3yxnhoOPqWc6tjmpFxqa1E0iBG2aczi2UU4Yz7t461Pu3ZNiDxOvYaKjWodm/SW4CCCB8GeaEDc2n+KApFIwvNAl4UomlFImQ9KAWA55K04w+Rnbi5ASk4fg+hW9KKIDlra0RVdXR/D/PdjIA4Hu8GaFPq8EdXZ3+T03fkAQjOvAh1eiq6crFmZn5FY3sNSt8gn4VZ1YCwRnu9zV6Ghv+D0k/NpLlYm2TfM0g1Nt3pZXcghuSYux1f5iI21mn6CDE2yGzgcdC20NTZx7Ls3pfIZCqP62zKdDaX/6ZQWzoefMtkW7dR4KRAKX44cHOuPcucvR3dMbly9fkg87TUc/5ufCKbOGLDTb0HZkGXnWgQDMeekgJ9QuUPXP8VlpC1LBcpaLAERVmZVzp3eFCfIxi1WmbW5y6ahvymXRSJjHqNouuwoOpS8lTQpFTot/2MCvmsQABETRzwcfgTq1Dh4aTV0clG3igaUAB7Rsltw3VUJ/50uZo3mI6YM8WaGIRMZ2oU0SV7HMnRM5a0RCa8grXfWsO9WSPMSokDLFRFnZvBKccG+uiqi0O3XyPJjVKVRG8JQzk3j6pikclhcpUvhIRUCp5kkTlPQWQJ1skpQ3Dn/IHs3N0ACi/zXTHDxFDHZnAQp8QB0lUZCi4JR30QeS4iPl7YcKlS7ZrZZh+eUKjqkt174VjW9RKhonmE+4zVtT5SqfYNTpDTS6FjnwgctBVWBwkhQ96niQUKUZgDhNciQmDB4Da2BckCYFV8JdhKf4ybWYBYyxGgPa0HB7qszn+KV5J8M0MCSt58SiGyezGbBJc28BpL0Jd78jL0DqkDo3x68J0Yq6KmnSZp1AqJMiAoCTpT2QRR5rzQBzUQCiJGbd6OsZi+95yx2xZs06rQdzMaATqJPaDF++ePEv3v3+332tCb+F4I3f1wtbNm+8Y3ho4NVr16yJDp2t+IrOQzyj4+5bVVRAsVROWuqzXOZFgn4mhrbg1pWM41aXJypgovNVG8GTLq+++OpN4fO2otCyYLtx5Qwa1QMnv+64LW40HJ7OdF5Hx+JA8yAPYAKaNNBTPwWWKV9dMSI7o3kqSIesg6DFLaFNerE7lloLr/QpMPQxKLFOjVHG7a6PB6k7fua9402SpHY+5WQFFVcpMpgCVvfgGitfpvanBGYV1Gek+ebn2emrZOWdSV7sVKBq7rs7bxjM0KU//ZZby6o4ehAh6dwffJYBFXVzP5qcBgZkwrnuMomaz7IYOMmXGxzgvMMZeNVFAV7nS9mXa8uE4gBx0iQvfiCii/So/E4VlLhO6NFDuqbu9F1uQ8FD/eH3P0xM8O6RFvuRjRrUfj7N5iCsyCn1wgeNcdRpuIqor0UnnzVIWk/Y5SoTPmjCsMMLdsGVaDL7DhFZTllZRm8XnhdJsm1QoqhqvqZL6KdC+2olwVUkB7aQswwBgDmIZuVzKq7K9RCwoQonqiR6cNBVVPKZsZlW+grDH5kvPrHPcmx5Y1cMqngVyjfhxrkdXKMCOiZ98hkkXxQbjROAOYkS4w5a12dw8lgOx+TJHPWX9jU3dQADT15fRbcT8gwArbz7hWh8tXOFbUmQeCo3z3JMvxU6fZ2veMnJ9gCv4ELB1yJMGpvka/M3xwAp9rtvpl1ZRyEsqY/KY29ubmyZQMjBO6SCFDZn9PUjBWzCKOIDXwmRFPJ2tL+KyzonoOCcGuAv+eV2Vao6TeK2Ay4QB/se+3QwG6UMtJpVdbsXgmaQDAWgXl4QYFppqJgmpiwfjYNOOJH67oPnDsXiEzbSXCxwTfa1cBQ8JxKxQdFV0x9ZrwRlXgUEjoqonEAqhNUH7khS8RJUDAdPznYYUOhdVkQvy8N/2Zb+wYT9AtxMSpOm1k3o6piP667dHr29faLgBba9MT4+oT3I5FMPHnj495Lqm4dvvNHZuO6OwcGB14ysXe0XNE3qjP7AI8/pzF7O5qQ6W6nomkq7A9iQhPDL6xZvdvLs12WcLTwQXqjsCV/w2lDe8LSx+OXtKHaBVIPMvA8JlcrEbMPUwQAd7GhpkmQKKlc6HXx1g6zyZjEijzVQymd+0EkptkqgN2zgROwB2eRCEsAsNwenyrI+OwxM+U0bFBnQS9STXPrAB606RfZKFSRHdMlTQGWySlrlgZNaRu1YULoahZxgKtkyS/IA4OMgG/OaFSHheAysPQd5mamTPXWrogqjArQCFJ9kYwEthE5K3mVLV67aDdyZkoLNhrSMJHbqLHkdwNlfIAusyqo1ZORY84qiYSJLGkLFlbYgazpSyeLP6mqhqbNisZOQvxICmPH5C664KSLaLKrXOCL5gqOsT07+6CKEVUyZRBc5UORggVn3cj/SF15lfNaKbB9SZtrIpggS9AMGDSkRfaGlKqX6+AtOn7rIJ94Il7Pq/CQs9XLeOhKyzyZ5puY1/XJs4tgUN3U0wLRODcsF34uTPrmBT34v9PACT88Zl3gKmaSDKIi2yDXO9SYq9w1kaC/8yiKbOBbCzFATMkgJRpZYicElnuFSx3fG0rCGU4+KBOwsWWSkH8inLl6Ua8APgqW1RYTrrYF8Ypt0RZyzGKyQ7epsUxaBOQ6E/VnmaNPah2We1NdzEWDPCaKnzaGxLSpbp+RPeRmrnEz5ZjlT5Ci1z8xtGiT4Ni00jpqHffUGXG0PlambPCjLIgVPUXDkArdc5d1ACEkdXVEBu0C5tE2eUJCTPGXTlqyDmPUaAXERZUEgay6rMgMRF1cfZ5prZ5UrAvVDbwBX2JHyVJdPGhPmGvRtBnipS6HyFMUd05eVofjKZTQhlUT0KjKYC7EKMd7sQuc6kAk98op88+eRDRxu7+yYi+uu2Rpd3d2+MtrZ2R1jY+MxNTn59IMHH/lfs9HZtGn9HauGBl6zatWwNyq8HfOhh48oFSPP6Gizw/M09HE6gzunvlzF4RkeLsvQ/Zs2g5axbhDtSrWf8Ql6azubGig4y1XZO1boc/Lz0+MiqIuvYchQ2nQ0ziVrBypHPYCB6eiNiiuh8XElNC6ahgZP9YschWYKXAcaOTsGjMZYz4RlY5K1jMLcTN3hoAO/Ap4ly09g8SNQpYhMmI7itwwVkpKDcKSULL/yw+CjgznsL3Kky/Q6OmuGZlSABloXymSlYFrEu4hOBeiBpawHOUDaD+6iRRKm2BqsB76rQAQrcTF9mhN2rVD6M/A8aIxM6UV2k07fQpHBeoACV2PSOFPKpeQ6bQVwp6Ued/ZKKAiqmTex0FqAApOpi8JX+/B76kA/5QtcEXb5zc8KFNDKM1Iqqpsfi615p0RonZT6SFOOD4JjkUsFyceLcQKzLtNQl4H6gi+pYu0DTKLJUzcc8HCbioWeMjpUGsqiMw38snNFnl9UpQx4aj7xSaI+U+qBXsiSFtllE09EP8stnSz5+eqAfNsInH5I/8p68A94GFyvzYU28832LQKpN2kTVhcAPpTd9vY4ZWhVrGWH2n5ZckCY7Un1LRtWYOheaPLKZ9Kl/qVVODD/Oa8CtKJLzbO8LBgNyIPNcpPG2UztJ+qiaEdYc4Vl2jKEC7yk3mimj3PoQcvYJY9RZGA0wAGylFHgKrhtCk3zmA2SuAp1HgZ0Tfn2jZHZbxMMBBqlirkZSNacE5VShoo2/tpQ5xGy/pQC8kmpRHnIUo4O+roMcWXQN2+RFTrrk4lpyJS6gAPL21KZej0kFTNgMFUfbIMFxmqvbUtQM9Ssu4DjCiRYbKHvCWeJto0Z0N4s9ESYCeRrCXoK0qnaRrGkGcgZ6lKGYgN1iq+7cy727d3qv0rhFmNnV3eMjo7xx55c0flg8nzzoFn764eOlliwjor1eQNCwrKEwWxE2rvbokWxtQORmnpmFmTUfLTw/zZcRm1d0KaAVA2jDdLyQ8OSY+sXrQyDKq+iiFZwO1QTYQsxXUDlHEsWOn29wVEE4XtiAqoz+JYXckSXz3i40iRzVGevtrghGRymEp2/DjRtRulhmUVH8RrO2T30MBQcDdyijsLCjO6+koT9Td6csKyFaPIntIhEJmAXMq9QZdDhPAhTbQVl8Gc60PzmRa7ke5JUtHsEb7JZ2UpvZA586cF923zYUtF+yQCHr7TZJgVYqQU6ishHHuJY83ggnYXMthV56FRuHRnGSwjtB8HVZzgbd528t4GH44DXhdK6wcYZS/oPCf64bipNe1JG1uFbmuDgqfLNhWxi4ZVeuXjbsKQRjpC3OahXKXpYF+6pJ03KkVxH5KTcYlqTB32Qy0vn/n/tvXvU5ddZ3/d73/Pe5qaZ0czoMpZkXXwVsgFLWIY21KshgMOihGDHQFbpItA/GlYpq9BwSVLjRfoHbVLaJKyuRWJICGCC6UoCNjcvKGlgFZIa27ItkC1kS7as64wszcz7vvNe+/18v8/zO2fGkjymzsKyz3PO/u1nP/f97P3bv31+5zbG4rf9yAMxCV/QueMfZySmysmeas3h3J3blgnyA2/Hczh9Ss7oK/8W73FR8Xxh/su//928cfTgV54ILalK7OFjSzTk6EP1Dduihl923M+SxRYxRb9sqaA3jQsbmIFXPindrvxYjOKcxrfzi5z88dMWxMZnxayvubu3A64c45/+zuQFJdoZI3D4KciQV4o/v2Ad5dn9JKc9brKjcXK5RLdsErRiI+6OM9NeCOPovMjejvxQJI+K54l4XZwHGyHOGMQ+7awjidXGy2b4dhx9x5I6+c087ngpiRn98ll9InYdVKiITfJ6NniFKj+xg44Zyg12ost8d4ys9xhgQXL8+ESP/mNHhYfjRDWxuG89dz22dmc59w0Z7LmP8KEpF6JxkfRcs338Udu4otdDNTgHo+LV8jgFxK3fzalNK+Uwdm8WLOI4o0M/Wa5h+FtNpLD00//UUDGGTfqTkCI3XpNIAjRyjWPnVX1sOvYYZqsJL/tFAKmCTcjkLgr7vjmg647Y/kaX5HSWqSGe+47WrH7NSbX9EHmP67EtC7QH8LW6+IGuI4PZkQTiELh2guqhtjZ6GLlicK6fC2xJRsfEM8EUBRsbGPxWBhOoJxW/kskuk7e1ltcIKIETbE8k7tZkIFSp9iZANtmh+kPK/qAywtAToDvIBsGbBPhoJyZ3nGzSgIFPJXO/P8dA7OaTYOqKt9s1KNAD2MA2sRWFWnzkGWgmkTcx1pWcaCnYhc/CrJoJoxksdyrJXY3x1J0ni4hF4Ig/59yk9JMGMeViW7LowUcQE7YlH+THtLQ9+W2HPokPrcYs8QaQwBC1H+PZAY4s/aq+GXBKLngLBx91ctkt8qDx45O7hgScC5H/ZsJEBxwdeI6rdOgDJsc4YgQZMS3vDaznZvmCH6Uq2MMu+hRMqbZe+xRe/qd9KZuui6/icRbffnRRYQ6DexPAxZYYKLYdGX5bJHMgdM4buVdbM0c++e+vsb+KrRfm9IlaBb++0JYvattsH9v5JWtdBHyRt/3ITvuHjcKJ2TZ0MUDG/YFXF3LbRSd2bAs/Ox0Df8wIXzGTy84xOtBFi2/RSLrovGix/ChHX5GLLkG379CFU7pdcSgIyRGYO6nxcpB6qqge8yJ/jtcbIUnRdp0cZzOP3owP/LkvmMVWbI75syuNG/N2V7ULoRRe/fUcsE1i6PgZp13PfYrtZToGtx/0CbL6xbwvWzgaZYgTGRtAFD1EIp8CDh0B1hY7im3hxMh8Hecsdq0TfWSM2yc01Dl3JeuxFIH10jr0j37iQ21idYxsEhkv0egPemU3c17idU5NfaFfNpH3uDUfO+SiNq7I83B83Q8ZFc3pQ9S502YSHVDZQM4vpPa3jNu2SD6XiYuUSc5EatljpaKm7Vy6lYdp7kfF4v4nnrQpeSeDbw7TdoBSfdNf/UvDjacPDZt8YcN2CcTBCNecsl0+43dx4KMk3/kdbxiWl4jdbF+buk/Of4NQWvw2DjY4phOqdV0lhsyJxOM5xliiBOCfOKyj/piYLPhdElPSD/ed651K/wSCc8e12DcCVDuCthI7YND6QcvKjoswtaewtOS5OLLHAP8s4DO8dXXt3VcfPfp1J04cH1aWl4f1zYvD+z70sWGDz+iIzwWVzUz+7gGCnmxKqk4sIAItANmwhJy7G+g2TRsodYLNDPnzfghET97OQoc+AukysvDhCEp2TMli0mOWsLqWCjNBIJoSaXnaspMJJqiqFboJHw0IoeEQPXgWMNXMGT3fxdLD9olTHE4CUawfQELAyYBZ06quhiVmGLFZDR+xiO0KoBI2uih3UeHo3riURkBC3qS2oic+yjxT4yf6JhrGuJncjgFZyUDnRDO9BAUcezPMItOQb0hhW8LIu7aildLv8m3+FLAW98RMwxkJZ8wHvPj1EToIn38QWM8IpXRK3kSeygmUcIk9GETnqvSMiphFkaLYvXCknYtQ+g4eGQA6lQ5dj79zQQepyAMsO0VJID0Hpnb56JJ5oeKKWgWfhWdjJZ5jmi0sgC2HWRwUFI0u+aKGPGTzOGAw8dG/XFzMSF10fPgCDUkyiVUwxgLKodVKb6aMF1jh8Q2AR4lH4ukY4M0UwGTyqhhGXypWS74tY10W/mYCuUDSRs7zjHYUChJFDZJK1dhgvKTIBSmstNspR8C2IXfDhaqJRe/z17p6iNZzDb7zZp2UjsgA4gJvtq1iqBgF3iQqF/TFD16swse+JSQjJP7LZxEdj5khOQ/oMU9qHngad1cQ9JND2wLXHHUhN+mJ53PJeNOBLGOLSy7oAk9H64NnftLOXXiRzcpDEmUDH7TBkSN34JIyH33hzBcZyU+XJDfuDDzbjl3w97733uH0i24Zfui/f/PwJ/d+aHjyzPqwpAsf5vDLHb9rTl09/O0f+q+Ghz9+//Cr7/oD2eVLDQDz0oKWz7DLrmmhj1BygRpz0S4fh96wpQMQw4Dm8TAkRwBrUAo6IoiRdX+qa6KPZIs7WtSCWXbj8GSLDyO/+o5bhgMHD3pzvbpyaDh/7vxwYXP93ve+7wP/soQ/IzzvRuf0ddd95dGjR77u1Al+R2dxuHBhc3jf+x8atrYWteZqi+DBq/DplCrv6BQQFzDz1FF3mA2Nar5C7iEXnWU7n8UBl5xw9gGWQN/tDED/U7kXD5JXdjoz/IDgmDWTpYdN5KmRwTJOBd6gyRkxMTbUljcPPHTMGUT0hLAMA9TtEtGBhZiNE9dLdL1YIknDhvWERpseU0XQ84lYAXJBG6MseukngD2BDhGljzHtWGxK/twB/LpSwXjkWJwtaAYUGDlZu22ujYGoFNhunmVD4EYAf+6vcP/UPoAYqw81uuRcJ44Xc7XHxVYNP8qH5UHKTtyh0PgMqO0cjXS3qp14Rh6ynju2FgJH5ah6HorROpEzGKNfxytSmsl7UCuJVeNkXBhzsRzmNrNZJQ+Rp3AlkO563tAssT66FiPjGoFEy7HiGIsOTRjbqsk7qMfEhBmodjueaXZ7usBTYQs8NI5mYJsc+CpCXOlPxGhPi+XB9SAHPIDM7+JX8cVDdj3P0G39EYLHih5ctNDR+MGJHgLQmkeTWohTE7xmUCuMxRcE1U5RlKd8PX0O06T/rmnHZvs0Y7RTOYoKJLMNszX0Po/cn2YCyV1CppYh4qAu+67K/tRBxAyOqViWEzL2ZRbkq/xkLpd95ERf0GbPrhHpeJpvehA/RPd8b3/MFwA8iEtkLRTqyC9cpdnJjPLsdSV3KDIPI5u7K2x6TLLSOE+l59hh6JBHZFLcwepDgC5iF//YZGWJtBt1/VLXJOA7VsRmgbQNIvAuydkzZ4df+/XfH2588W3D93/vtwwf+tAHhjNnLwzXXXNy+MEf+C+HJx772PCzP/dbw9mnNv0r0l4qCQAHBbmGyLudiFms7kmAfiJD0nDvToG4HaOSUY09myxbU38U+gq9MmKSdHhh77s38ZpzyYpVi5rnZdCU1PRhbeWiv3V1kM/oaEwPHDg4PHPu3LCxsfEnf/S52ujcdNP1rz1+9Mgbjl99LHd0NjaHe/gw8jrffkoC2PCQNDbI3H5PctRx0UiKP4zGHqXo3d98RgeeBpkiOhuP/PARNDZS2eD4rTKeFH91VzQa1sNGNjD87UQ2L7FtPbdVeDSePZMnpRGKDthiaHzRMz18TwgmhhpGqZkcHmAlgdvVElc0da6yicGOGvbdUH0uPyHBFe4mPBDV5E8ll2TRHEfbKhk31BnHBgXn+KUFLVQ/7QegEdwLlV+JAfignZNgerF2hwRppV9lV7QcMVn2yzc9hGSqDnEvKglykiDEJmj6LQoLVLm0zRaxsTRaVph92BSZUvxerKwknucdvMRiw9IlxO6HwzXkxESQvtusdQVjn6RvXTctQx0iFbqidq7NK7A8/iQx0hupDqvZF7PIgqtupguvWpueukv6XW2FkPYUrGGR8CMa350zIOOLveBums+RNot1FuxL8qjivlX3afsOB4gEut+khzkWA6mCxw5y8dO08mWaMxNDcoSdjreECgWxRMnHhluWCd+xVpu5U8zMQ8tmzL3A1Tj5YuWLo5RrvFKQB+UBlL2x43Xw/MgLHX5ywEFARh8RorYh7EHJWFDAPcdl0591cIFO/yLrt892qGkV3bbwEw+GDASIH9Tw/ZECzgNInARC8tZP4rCNmjdWI143oOEnPskhdNvGWOm7bT2TOKa/YpLXlpmO3VTOR8nEvvzZ5VSm6b7L5DEUjh3ojplagu4TvJIRy73QBdrDY1uqya8a/nsGyflFKHTbg1PrjXNmBpectGtDZRoyFBn32OnaVQYMqKC3vLSoDc+Z4Td/6w+HW2996fCjf/e7hwceuHf4+be/e3jy7Ib5XOOsY39dE09q7GrpE6R/cTJT6JJMOG57pi6w6dCnP6dArfEXzz6KDGptal+L6Rd5QMeHmWMiAVrPc6J4I4xM0P1hdfnicMfttwxr2uDwu2MrfOvq/IXhwoXzH3zv+z/4jkh+Znjejc4N113z2qNXHXnDyZMnhuXlJW903nfPQ8P6BQXj8VdE9H9ZTVuizUAKy9eRPHpJupJQJw2/csJFyHdzlKDI087UBs9vjLBZgccmJN/gElrfzGJTxMWNTZfa0vOmR3z/poD48PgPFei8vYYufD1t0zEpRtMJEbAN0YlEiUaegMg/faadBUNd5YRGR21oaYFDbKM+mIZNEB7uJwYdp5jqQyY/TiRBft1jFlhriowOID46blGnOL/GiUS6duqeqI7dEo1Fy3MCQ5fN4lkOFguJhRMv+RgjQNjyHIDIWLfa5htAwndfMUFph7YFv09MFgjhfXERz7fGkWkd+yl7BhaW9MaLdMKcgaK7VnY872aLJKgRxUcQodgndyxozIO0s6kSrrjcb5eoZvCEYM8EQLUvatBplwxgUXxBCyFqROumS3JuioC86Ek18jMDIbatfOaC3CGYHHocZzYgI002rVfjPi7ixW+fXXx3UmigZMe4qEtQ9fjqv9pd46/HlEfywDiUjHTsuy6ajFF0sY9/4dDcRjcXOAMXsqKnT2lPX9GLxgVRjaTDxBQAlaZ3VTKmjIeZEqEqjerQ+a7i3HZs1Ab6SB7LsfsKTowqVSOft/Fkp0q/ZRZ5QLX1a84BlSf3G1nWBPO6AKl958ObBT4jk3kDMK55+9EtkUGww50ccPqGK40gvmwjMWJj3KSXbH4dGCgZge9+4J8HsuDU/qxOybuCHx4x+bNQyMpO3sbCN/TUOki2+oa90iePPa/Gz/ZUgex+OXfIl+x4DheKjHXBywZinrSU6PRVwjwTuB6ybhXf6wx/dr0wPHnmieE3fvP3hieePOcf1UQ31zDmCXXh8u0viAjHzniOtEykzU9ckuHSYohcBZSaNQbcLPWFfpvFRcpC8sk6akQ1fZqxM4IFggKwqjlDtX0gpqcCjM2KNjqvfMXNw9ramsZtV3lZHc6de4Y7Ovd+Djc6p1577NiRv3z0qqv8660X1jeGD3zoId/RIRIG3e/fKRf+fRvfeZkOnKW6ExmhdANUOfNmRrRseFJ7A1PFdIkL9Z2eRX5VGbpp4L6cy6xoFDn25kg0xyM9X9Cw63iYEJEHUhNTtVVsrxqmM8gqPnFF9oVDdL+ypGQemJbzdCKckw16LDtP9lXCobpi8lnNRpqXyh49OQHqafEFAT9shJhsiBC99WZ15RNcAVmmadaBl0lKy5+NAYsLyWAslkMgf0iq1AlJQiPWVkoZW60qMIpg5ZG+xjTKqcIQiBGb4M1GHnpymjEXjRwbF61cXnKiu3Rc8CLfnKkEx2ycI6mjiVW7mubSeqrN8sUHhLwKH2XE95gKpzJdBZdu05e0IRmgj/HPFPKtaozBugU0DaLZn4D5kRACkFmoPG9DyEVCIhzACbP0HDcXCXDLWhBGjFkuMhHiwgK9+gzfNeKhzV7kurgtO437QkNtX8QEr21w0Zrap7gPJRO5lFxQaNAmUyqWSW2wK3iZH7GLZHCfHzNjkXOuwMjYKqBd+VWJvJA8U4NwwHcTCKn6DaPvghFD+lcxw6e+HESjFwZOghZDn9wEbaLthqjCRV+uLWtfQqFZAXoqkEvmqvjOE3keZcHDcwdBrZPo0h+1xxqU/qbPI6/960k7NSgIqLxq85IPKYMzX/h8lNqyk7ersENBD3vxExyZyI5+DEEYchd7mgGM0RUR4Tgc6zuB5rmnVmYtBSpvHC2Sc561y39lxHntGjnW1CmNNc1/VG28ZPChwsbGddlqHnmPDD5VO8jYlQQEtaVjLtD8KaTXyuGYG7jdCw6SX+TDxTQsIDqN4JGjv2kHWttRBCqW0FVisHDRpb+4uD68+o6X+gcD+R0d7uysr28O65ubH3jv++755VL4jPC8G50X3XDtXVcfP/oNJ06eGFZXV3xH573vf2i4eFFMjcLyirqjOouSSJSojp3xhQWieB5gybMfykZGPOFsaPwryGr0RkdP2eLOzKJ43I1hQKErUZJvvemdGlJburXhom075iMb+6GFD12hlT3aQhrgwRS45iIhIn/zoHNMi3JkmTae6pJhzlsF3qwpcPjh2o99WwmaLJcQcelUDBk5KoIetTEdfddFQwfNGUKASQPHJ3lZEYK/6WdpkMF3wLHEQSod8tmWbAagMayuIyY8+tCjh4/wcpAPt7uP1IktAE4mKdhhzEueeiwZQ/edOaD2KKNJ4fgkYBkdUipONr5+tO/E2+1Eo2ONbaDayhGLI9rGLZ0yPhCl6GGoRTC0mhwq9uXJEjnsllAV/ETetjz3mk5dPC3YWajKlu1ZMrgWJdrkhhqOZVUcj1qX9VTt1odf1Uw+4oJ22XdbSwkxOk8la0HABlTggcJPcXOUU61zK80ZO4bgsKbYtNWQHtI31c5Rf+gfCrTKn/MChjwAV23xk9NwiKWLaa6Vb2j0y8wwPIY0LEThfJOMHSKbmv6OuiY5Mrfz4ojahOj4/AVPnTVD+u2Po3XLNnz6QI1uX9Srti5q1MTjAp1QoZGJFPgRBoR30+JqoOM2fqUBXSUbl/DdP+LpmKws7Y4LCrh5BYiI5heW9Atcsn13Zro5QiZt27AMLrFPqQ1R6dhf2bQTgYfHsarPsyFU3hNX4dJHljzBdp5kIOcXB/KWGj2vo4LekEw073Itk7/CscXa5Bfz2NWCBB7boqmNGa9fyFPrkW8w21UOru05iGzl86zBcweRpvJSObBs9c/t7qtrMCsLyBcv4qZ5a3CLg2Np3kioegYk440YL7zg0aFZcDPxLE02tNG5TRudI46NX0Y+f+HCsLG+8cE/et89/6flrwAu83Ap3PWaL/mbL73lpp+87dZbhkOHDw6PP/7U8HO/+HvDU88o0F2p6pVGJ32yrCMjQceK5mcEePqKwmZiSYWHNyoU7sRIz4Otg3+EUInwjy8jy0AbryTKpi9mVUxCmSQ7r6HRaH4GEJyh5YQMzyenHpm/oaPfJ6Bfn2ts+9/L+U0A3lfnDio1mxz/jorabH6qJ7ipL/HEv48ig3UUzXOFbvUz/IBjdB/QC5X43fe2Ab/NMYFGTvTMtwMo4PRdFRQQBkGdtE3aPBuPy2obCT+HlAJknL5qT4E+lCGBY5NQXk3PAD7ETP8i41bNl8QWnVRFcxvfGdPIm2geEArBqbaPhsKglQiU6IdHnzikVW3qVAKwUm6wb7W7j11Bb9Eaq7AulbMTizKWnjhh6eBX+JwL7q9o8lHdEp/sQcocbDuexKpBIwzmlmsWnmgyT7CNCN6RxYaNRdYY0owr/LD3HZPwMmu1CPMU0Chflewc4bKJ7hw3nWO0WsqYEN99BOEpAXSjlJgjrdqyJee+AeGnJzRhpoVWDrZYxyLVMeLS71qxZ30xgWfkVLuf5gFdx1N0jIaEtxk7gcg4XmzTEAvfkWdcK3ZohdhO2a+qoIQg1tjVISRjUNTwkgHPRiHP1EUjzpYxDk+xOjng0IvsQyCojpfYV+24u11gNBdng2r6FzK4NK1a/R7pWddZty1UNlvGXmAVHYAH3VzpaVsVmpr+Qow2S/Ayh0tuxm50BeJ7EyMWsj2PDFG0TcjRgVYNUBOJDN3RqnQ021SgUx85enRYW+XftWOTiu7yVzOnrjk1vOLltwyrK8vDJx95dPiTP/6oBHSeeb2PjejEoTeC4ARtMn65Lrilkl4kmmlM8NKl5vJP9tvD0586529KGUbFQqaigZFXuVLb/584OTN8+5u/Tn056T7xX1ePPPLYcPapT739bf/s574drSuB572jc+P11335saNHvvHo0auGFSXz/Pn14Z4PPcSf7I4DyG/mLC6r6OLigVYSGQCAypsU19xtyUYm/8sBUfq01av8IzkTCD402USBtoxgx0lwu2hlHG8cXWMWXcTN04MBs21IRTM+09bDb3PJhy8sHgD6VIXxUq29d04eF+TSb/j5k09KgBx1a7xzImBS0OdMqKJ35XqGDkiB/qBHgW9V20g7BBMvITNRWQxHuzLQoeStKngIkhMV8mQcXuPIqta4Jf+504ZsxgGZyJZnV6Qdug7F6YdALkPrsZqpXZDLePe86LkVXxJ1DYbadE5AZyTdf/pLIMiMOfJgVglIxZbotiy4IW+iTGWC6iCbWdQgeOBN52EJi0CnVbeAAfRKxkzQsRTSbeOJOzomyqfs1u9RwOXinTgk1XF4YU9clodMB2VPWbIrMMiBWuBKJ6+0BAjYRnQvL+NFHDnse2c/U1sPW+ACRC0/bScI5KgF3b5MBzWPo3WpS6Hk3azifBkPgcr66DE31OhcuVBZTrmk6YNK3a3yvLF8KoegA7VtFp1WzCJUNI9FF2RUcUFRbTMWghZ65GK1xAtEEUEeCk+8fkHWBVrh0Y4Oh8wTsLYtBk57flgu4DmDvO8YxK4FuirfTTAf1PNIdPrXMZRcdFRm5Eea26G5KO/dt9ytydf289mq3MkBoic54/Sj7Mk/myJfZPUkZ/TZfB5SIAvgPE1wnWoE0ZHiwwheE2grHxRUbDmIp3/eTtrztWwJOfRcI5k4fMembCCbdnJtWdtofuunsC4SITVvSR05cmQ4eGClZBPDzvb2cNddXzp803/xF4Z//+/fM0wmy8OSrs8f/MB9w9133zn85Te8dnjPe94nOzovbY/8kevd4Wve8DXDX/+2bxi+9a99ra79x4a97Y3h5a948fDQ/fcPm9u8wN/z73Sx9m/LD28lbe/wo5nJZiDjwLWb8dregi+yfQkk5ljBqSt2GC3SY8OYLk02hy991cuGw4e5o5P/uuKOzvr6hfe/9/0f+Fel8hnheTc6119/7Z0njh/9xmPHjymhB4cN/9fVg8PGhgZyib+AUEDqlz87oyj9wWEFzsnhzvgtJNE1Mv67iLpQ9m05Nc3LLTguVODoqAhYIkkqI8tgQAmrF+uCQnKBA2EQ8REGOm6xgFCIox7FsS64b8FHzYC98ZwVI3d2hNMGF9I4CBXgtjQ8fLadgcOOD67pWikIctIkD8DIUm1x5dXpMQHbwV1zEC29afM5pm9ToOkNgXPPBpR/2qbORoK3CpHx2NTbfdiIHhYyvrEPjt/Q7N/yHi2EHDNy1I7FTzfc9niMPmineFNDTJI1rtKQjVgAqlkU57AA3Coz2fBB0Wp8eBC5yeTTY1ZzqOy0Ofw7BuGloVpY8S3HQZNltKpFy5WPZc9zpyYQNC4KLDS0KQykcXQVU082W5FkTPZ6MuohYSjRRAortn1eVhshn0/G08YGtb2MMtD9VCHO8Jwr4VDtR7bN42KEPQYDPeSi5JK7IGQn7UDVluOJDrHpiY55FY/bLVi1SvINp/pCMX+mPUNHrrJjsfTZBFEq9hxER6b6bNnUGQDRfQFGERx/0Gnz/slsPGpTIVyLxHRDUjrkzbmUrOeBI0txDlTge04wHqIjBwbftktuFrcNqs4TvKKNMCtrCYlI2vMZHB/Fs+2ImmR3lQvF5n5ZngoauOiFczvcbb1izw9ths6Ghovn+IOH3tioGC99YjI++5kc0UsH2ngHB3nfk1GIpQ94DtqWm4WHv6hCjkir1xSBznw3aMdnnV3eoLBZkZ6SQM0lDyYVbWz1ZiYvpMVDBxk5cY2cHVJju+SqTBH4oMhy0V8eVlb4kDLyyoPy+aLT1w9f9VWvGt72tl+U7aXh8ccf18bnzuFlL71ueNe7fns4dPjY8PKX3Th85P4HfR1m8OJjYfjwn/zxcObM+eHUqQPD//7j/2g4fM3Lhq/48uuHzY2F4Yd+5LuG+z/wvuF7/tb3DSs7jwx/8/u+e9g889HhxtteMeysn9HmQxsa9YsYbVNGt7TJ2d7hV7vtofoBv/obz47ddYl5XIQzJsva6Lz61S/T/uOA22trB/2nnuvr6/d8Nhud6dXiWWCJ383X4DBJdve2hy3t4oQOy/4fq311IgPjV9JEVoGapv0ChQ0OexVYvFJYYrBJCDvYzB8nolTJgdtI76rOJ+mZsOyrlZK97CzpNN966gnMA5joFeQE8y6yW7YouTgqVon664L7/OCSiiaEa/nwt7S02aHQ9j9h16tSXwiJxeOZ4SEmMcx3Z8DdRgi/AhREYz/XkHjzqiOLQyYHwHkKW6SYsz+sVRx+RJjFgUXU345ARwqc9DWfqsRAxgoLPDgBOdGCd2/YWIJlU1EBmaLj2LfCoeOPnJAb09KXGCm7onffMOlNg7qypFVhiXlScsj4bpHEepFgzsSY8kOOsK2+7u/uzLQzH/b1asMLI/+UroKcVk7h5CftXiDJiRddaMg5R+GPbeGU6GQR3uUXXtFzt4jLiGLvV2fYJCfMW1nkV4o1h5MjPi+C3ejGzoy8fPozCMRmftWOlbho168SOy5s1UIPr2Xg+7xBJr64mBA/sr6wQCd67Ks9vWjgA3sVl2OpmKSPlqRUpSRfwuVLh9JFPm3n1HlFhj5qHIQnNvVFcvlLBfDw1DDd+WfcHCy24MmHY8QvBVtaC+jbmGv4iSV3BC4t7ifylsV/Fecnc4e+0nYM9GmmX/Fbvu0nePrYcuQJvaIz8VXzOQm/apdO5kINBIeyKbZq7DDX4isxyt92xVkXdn8TSXWMlC2VnG7VKLpp9oe8nVR8xBmW54cK89Z28UksMNESjjH03Hf3tfs7jSP5ig2K7eLXcsWneC6qP8OOzy366V+NZv6quHZMnMrM4fwad86r5MK/Cu6/68h8Yi7ZlsdF9olZT85NfHpOsJkUH8NsbrLmAIyTVh5iI3b3s/zIr3O4KL2FzNVFyfDbQaxhrK1my9niAjTufojvjQ1y1Lt590I484A1MpcXYiB35DCynDvBmSv5rJnXU9GSP7olXDwKHxB+7InHhquOHB2uv+64Nhqbw003Xjd8+L4PDb/yK78zHDiwNrzqjpcOf/rAR73+ElvWXu5CCZeViTZO/FAh/WNj5rxoYeZ/LjfWN4fdLf6aZhh++zf+7fCRB88Od3zZa4av+c9fNexefMZ5y7VbWu4UQB/T18QOP4lyDkSDylHDm37xNzb0nQ5aTtdqXRfgWdV9Z7G4cojH54CvvOuOv3HLzTe+7aYX3zQcverI8OijZ4af/6XfG86t990ZCalj/eKa7Q799CvyavuVufDxIotSTQqjdWHLjtZdUoKxzcUjMvA9IChhj/4HxYOFdMQs2pJj8EKHwpMcYRtwaqFZTzGr6ZPRfVH6PcHZaJF82px8tIeBO3XUnDsSc2197HBSyQtTlAGEZ0cUKrXdJyGe1tDMFaJOMpC+46SmYzM/QiUqmjAaOLUgVOyBhDd7tyNtPDQv/Nm7NBxC18FmaduwGnWweQuVa3D1lE4gY/GyZzRZiD6QMY1MFVo6lCfTIlHuIHKUnjdS1cRn+yEWg9tFFBgjDSNfSOe2YvYm2HGKR85sTDFYGUHq4jNejI8MMO4xxAIzBZ+IZbvbnhMs8DN9a8Q5BFQbNw29kD8dxGidEaa5GJW7bTuzDeHOA+3W42DC80LH5HMQfNaPAduFjuZAmC8h4K/H+NM72WMDHr0ptCwCVY0BdSUEuk+6y/UbGAtxzOJQNlQnropVxW2zIzNKc+iG6/BpjONZOlTBQCiyOea/oJuoVuxuz8o0QJvx7T4jP7YbimYQ0rgExry5QZ+ZzEWvGGcMCSIPK+Sy7cNU0FEXbXoUqEpa2PCApH/4I/7Iiu61BHr3CtAxi2jkbadiNjn4tE8C9C9ZL8QTvzc76EDrYSipsAQ+t22zrxYCLtIoAKqgcz2iQUysp33Rhuy3/MwrnVKKvdDc82abkwZrRc+j2W41mANfzIMHD+m6fFieWV94yqrovK1092vvGr7qq+4cHnv8SW14tofT1187fPwTHx/e+c7f1kbRpsp+dEZcRzbR3Jpio7m1tTW8+jV3Dbe/5Pjwjl9417C7fNDfwN6RzcnSkjeeC5O8I2CovLHxevrpp4eti2zAwgJ6rNsfkDkoguMww8B1+NDaM8O3v+kNw9Unr1a/toZjx04Nn3j4k8PZs2f/2c/87Nu/s0Q/I1R0zw53f/kd3/nSl9z806dfdL03Oo89ftYbnfPr2k5o18eukOB4Fe5dBzhxciHllToXU5p6+M6BZ0Gc+i0p40wO8ZwoJod0kRUeu+k4XG4L5m4ALWjBMzFyAoHR7gUZGdhKrXFgOrAFNRKmcxdICvA5N7iUGdfk0IsI/8upX1FoQNkI+RUOT/WBzYmbKnjyOSOgPYJy0HFYSnHi1z5NiZ3xHDFVdDoh8PmLfF/F1YbVmxs4fqWiNm/7YAiO5Z2r5D61DubFM09RC43sCGrQdl/cV0gRiDZ4ctV6ro1PiWlKusdNhTFFpnMAmCdjdhfSpWBVZILPIIFLlNouPqKH5UhzFFfj6T6Zln4Yiu3Fs7gAC2K3uHhlQyNc86dPXJ+0tmMDqqf6AbVNbrlqG5vmyJ49vgghEF+RtaKqUgRmUCAa1Do6joYpHi/Uoo3kRsqHAL+mTlWnMEOznNqOUzBradRXwzmS4KiKDidRx9m45UftgPKGJtQpD/lUU1k1yk/i8UEgPuglakXgKdRtx4dshGIDKNkG5NnUFr/7BmHUEXKZ1gglGqBRSkZBdLC2nmUVagF5YDOROR4AmSr3Bp8XdYFZ/YBjLuvOLe1RLIiP0w5V4QJHjQNFQh4AkZjDNUoZ2xGIqdsOrKQEICLZCrhK+hWd6UbGz7LDixA2HGpDF40xjAQ0Ncrf1C39rEyaXdc1col+6VoAJTVZNh2LmrnG5XzPxgYdxEQrVWfGvOQkmcrGCHAsJTsGpop3MZAGSyzCtEngzovjIq8qyyvLXkO94So7mEGHjYhTvqDNSDFpJoclhy3X4Tbd/1llufaveBDtOY49BAFMo6eH7zxywST2DIDZxOw56hY2VOv6njtnNlhP/PHOze5w/Mj68O1vfsNw9Ohx9+XY0ZPDQ5/4xHDmySff9tM/+/bvxvaVAJl8Tjh9+tovPXH10b9y+MhB/wTzhQsbwz33PjRc3FGX1Un/8B+C7nA6wkU0n9VRH3RgUDJxkMsA+QJrvMg0Y4Iu+tGQQWhJGeKCRFt1NjORTr5JEIOjNGp0XTeuvAaPLHbHYjo+uNiR4JL1IMW/7/bUw4sJ7upInc/qxCJaBgwD6lz30RkR2RdpZHFEW63s6XqziB0r6AkXSD/StlCqaqVj0kKHOSYSf43hhUaN3DJlYyEehOrTOBY+YKlK2bOc5EGhO2vkxgsTCdVJazmxvVsnF8jCN2KZHscsCOC8eim0gLabTbOhKtjVA/+mu1gIU2mbYKIhtog3Dbt+VgjDabGd5wDsiJ2cJpaIJycsRB0XOWlTrgsPMmUkRhzTppHaZrxoyE5NXBYR+ur+RNN1YwC4iw6zdI+jbOT8od0lcTI3TeBpd9DDc21RfDUNOeggraqDdLvdpeWDTNvEFxybKfZg4owNoHxDgA3aNeA7dEXzODeOF3jIuHCpESAjiM1gKIw6opvDAbrP1ciSW6xwLrkodXnRtehXt6yDfNYN3A/JYJFS3gUZ+/iiaUcihO4ccA6ZXOcV+YYADTI0msRW4DUw06VkKTyZO0ye0MqLjsVXoW55y1BLz3Nbj/6Rw15fDIibjunYYw1jNi2Kng2Hinw7D9U/y7mgFx659NgBtqc6wsLRIKaKhaNs+i7IHuuqbMlI2ybOAH2mnuo5BoyPMrMgKdMlSb+Cuc9+USYe7f6KuHm2SZ9jl/XB70IkmPQfdJTHjHxYIL5S15H56s7nrVt04CAFtCQ1awIvvnd2doZdlR2/vaeat/I9L1TUD29AJOe3Cnd5lyK06dujzZdNar+VSDv5CF+y1cY25l20rxFbfnxrQAijCmT+U9Ml8/CHE1qqwy0pkU1xvTccOrA/3HH7bcPqyqrs7w7Lq2vD008/M1xYX/+j99/zwV+VyhVBR/McsOtxWF5eGZYny6ZwQe8PE/s90ETkABcnGsTF6fuVHpxxpDOREWydEGKTpHnCq5AD9oPcMYFuO9rYNPhVMzLbfI1tQYOasrOzqFp0TXrfcZGcxittCnKmIa/41WaD452r7PI1cb83jd/2ScVI4lANJJe4VecFjYkvSfHoyvQEzmQGMjl4r52Jgyx5SN1+fMKBweOk5OQiH7TxvaA8800bfLADHk9catnRQ9GrhUxamJBBt6kr1fGlQnw+Ubn7Q1z4sQ7iEia2KjDyeYFtofVPxBTHGRt+n573rZkzOjknngeKX3SKFEQvXE448TPz7VDt6nsXd6BkdXTRIXoUKuIjNuQlALgfatfJ6+L31xWvSr/XPo6pdfFFHsUrPAa7dLtQg9r2HxnHp/4kvfDKlseNnEhWyllYKu4qpnkBqeKFgJzxQT5yhg/o5BNdFiX6orFQoc6iBp4+9r9kJwcZB9uoOuOk+IjRMStC4qjYTTTM5F945kyNl+Oiz+JaT7QxPwWmYz94lrO0jRVvmrsQ7Q97zCGKYmX+JF4JVV5Md0yK3f0L3p+dSd6Yqz1vaSdn+VftLZ33ait/u9vwCAB5/tGa+c6/02cuT/gCBhuYKrmo8iqaGoz8uAOZq04GNL0oRF4ld+a6D5k/WRuSe29qFTYXGnDeRjAOredNyWddIWaN937j2Ml5mDkED1ryQom+/Meo8cxF6VSOjaOv9uw4EbabzDEVJc9rFP/jmU2NfMhm5gf6KJRf1Y7R87LitS8KeUgurKN21tDY4nM06HCxc+yVK8tREadzL7v4ER2qbbtNvyLvPItOXh2a56+ewvOZv8jRdzqfOVY02WFcs6GBlzkYA+iknbkIDZ7Gw+uAncWMZRGficdNtbHFh0yxRWwFUyxgO85ZbLQdXMK7BMzvXMBMnF6j8efc0SfomvPQ5dAbO8cBHT6mqh+OmLlG/4SrICUtyXW0koPONcznE3noVSB9Sp9t0pcEaP0OD1+Gmeh6m3eAcs4BigGVK4bp7uHZYHeRWaNNwe6wtVN/ZU9Qngjyy10VmfCnyfkEMID7CmH6qheeAuxkUYjXnVZCiSJsKhefgNSlYSC/VNLxgMqI3dVgw/fGRYsDG5ax9KIBX2L4YaqywfIH3HZS+DAj/fMGCxkdsrhIRyF4OatQvLsXg7ta/l0gC0mW/hCTcKLzh6+VA6YxPH+wzXmkMyl8+M4nPXKQ6BsnZp0cfiVETznJZCcLaJ04ovfEZdKOixO/XGnfEqtJTK8lXXjrNVRbJvE3njxFN4+nTzxF4zb6+LS6wiOHIGwmyTnxlRh6QkAZBGUZhfTNAoBqDxA4iSia46Zk8fC4kCN8sOAqd3z4MB9U5FUNNPkgHtU9hm03C30WamL0hkBjr4GXjnjEaZkqKJsmOfe3ig3SR2KlnfganHs1k371V7YYOz5sxzgRd1450R/pEiem7E64cpa6eO0XAbWTK+YeviID7g/zYcjxULhAcGHJhaI3QKaxAeCivn/R+N4u5zn8rRTrio6uL6zoCJd9aLmwSL7zAo7MaB9ZfGTTxgU5JTbhOx8qpree68uKc1Yy+LcN4XoVOx1PaMQ+jTl+iLf1aZOXyiWFzajOGY+x5oH/yobc8uUE/iXafyWj/HJO+SKkwvmnkvNLtjLQHmPzAWjSoV7UbmCypLKsNXNJpCwU0hCf2vON+ZpX27R1EItYc76IiZLaib3j5xzq+arEpA/UzBH6JHrOA8kqNsfI+oJvCu1CObDeeM1xC1+cJ8knOcInGxu9fJRcYvMmhyJ5n1eOkdjxCy+1jvIXy92H7gcFf437HHIu2WxyV1pjQlt9ybpha2UL26Do45d+om9njsm+6Lbyk+HSwXlTLdzRVaz5kHLFosp+pcR4+86tZDP2Ipsuf+SCNpFgB1nbjP0wadOFogt85x1XNCzKHSrVCb168OzgPnl8YyB5T3w8eALT64CpBYnbGzf651IyjKnauTMlmoIgQz0viKlzi17TY18xuO/Mvcy/Bs9TiVbXvZlhA9M/7+IYKv7eoDjimr98YUjjNTV4BfD8Gx2C1ZGu+PMy7paC8YlLk1r+POiQ1K7o/cqm6HD6ll5C1sNBqykRd1qyOr09SIixhcr/oNB5qkzC3OWJFS98TdeRwnEcZOy6iO/NDgsdRTi3+eoiA992lOz+nI0nIQOiBwEtIifr2PWEhizZfG6o3xayqIBBT8ewlVd+2OC9wpoa8Gw9d8g8KRAmdgmIpDihEbdsc2LSrgXMNgwMvOjSk0nTKe6XSuz1JGzf9Jv4KOSLAp+IhLufTHJ8xlZkU8ghMfgE42LsR/knFhZQZKGRY12AwCWk/MRWL1J45Dj2R4jnCWwdHHdEbcJyjscCIWhzC8/Fd+E023BZvpDPK2ROuPhDODmhCFPlhRC+/xCRuFXjy3TsQFMt4fQ98t4g8RCexUJ1dSh5wQeAvmLAhu2Sdy663FlgXtZF2DU5ZCNBR2bGBz18EwsmEpYOcui25IX7ricmaM4UwnNKXBSd2/QFsxgCxzY2Kt5xjvT5I7w2C95cuNSmozYWbDjSJ2TJPf44qE1usV38tuEFkc2Ox4oYimbZFBH1pC46tkYaBRHGkzlRxX2pHLlojvBWhzYzY3G+kgdssDLmc4Y6D9gE5cQOGEVWRQlNrNU2jRhCr4blnOeoej3121p+MSI5Nlk+95JXBeM6Fy3sYgt9PZST9FWGoGGX/onXF6tsZFJykSoacZS9mCCPKp7XTBBsw2fNlH+tk7mjlLiUpXEDkPMUO7HhzToxOx82bjsep8JlwHESs9c3HtBNTfG5Qbz4EM6qxUYArmnySxxeh71OEXdpty1OQKGZ4/LBuimeU2FdWVJDEU8fssdanqI2pspvbwp7Mwc1G7zk1MX9Rw965N037LilAr/6nTuhVcxXT4Wn0JIPXJsXW110SC06wBEdrluWLn6K8q/4CBV7gZbTkaJH8olfcOY+13z6FlmPvY5e22xIZTSIBSrmfdYtj41lRa5YDBCbLv3MA/yE7nRQMK8Y/M8IOhnzp92q8enYrhyeV3p/eYnRkk9Oyrp9hHNonDQ45FkDBQMZvrZW3RbQASZAEu2+Qiqg6YG3p06rqNVZcPgANRd82CxMqTkJhWCbE0oy2aSoTc1DNbnFivkdx0gDaXscogMhdjTEMgDJtlBlUhhJEsHZkaLFQVGJIAQZ6bDRYzB9G1z58K1wsdgoMdi5/a0TzSMS3zj3hBc/b13hM/5ZDBgC+/JCQ6yKkbrdEgNtzjs6IgVObS/Awpyf9oEsiumw+NiK/HihNT0yaWJfkxk5j0F0E0v55UH8yLhgI7q5+4Ve+K55CB2hfZqnUwcbPNCvBdaLUBfuZizwTQDakpFqm+Ail7GO/vjKh0Cly/jlq6P4kG3bysXGi7dUHa/avi2PrvJmWV0UwsI2+cJ20VT74g+NPOtov6qn/W+7knEutO3n7ZQdfMOjr+jrguO40E9ffVfFG6aK3f4p0vO4UhxIKuyRN9e0+6KvGbmnhYTi86EKOdvVxKTUJsH/4qsSPeKVqExGFh1kuoauuDRHuOPnDQWyli+dsc4i73wK35dPj5ltqm2Z0qN77g++ySF4+uSckktsgav0BbjzkwAoymFtKr2pYfNh4/IlIO99N2NaKsfMwbbpzRr9TJGQao2LinYN1VaNb/KvQPHgV7NyR7/ZRPhtH/l3rSKjrvGDjPsMvRPBXPB8UD91dO1+S4fYq3ZcY34osRV7yQ9v4e3wIpC3Qslp2UGG5d5xSXlqTwXd8mmbFVPPdQrnumP2WMRfNkpi+4AOfcY+cwC6wP6xnb5Dn2hOek0UjbU53cBobbKqTPOivtgH0euh69Ou1wpeZOaOBeszuSc49wfcOj0WaDNWqUeb0u8Nj9dmXs0SsyR8tE2KCPQDOgdq6crb+PAarNoFe83tWAii+Omvjuqn13/iFsf8EvMGgrrk0LEURNtMRi6FtlPzU6cvwPUt2cN0xyRZ1WmD67xAT7JqaorLX80haHmHx+ZozvhW7SdtEOrEiwz92Nq66I03hTVJY7Vt1SuE6sazw0RGeeVBJ/gMAL+CyKRyMA3uQKHqnO/2gHPgZHbc6QKNiNISPqPrvolL2xfGbjORS55ZlvVTuAppQAb7npiSpY3omLQ6+mLB5BdgUZbJpW3zVhjybcfxUixtbR1ZBKMfevuQPcXCCQD4Vqdw7DPQWjlkS7VFK2bjSAhRTAssGMjIyI5qLogIOTee3AD9FFW8FC7AWkCVY5+k2GKx5WE+bT2ln1eNMhEDtpYTBDmLeVzRSy0bPnmwlUKcueA3rU6u5nPi02bMefvKhui/ivOAbPrlxZY8QJauOKMdNrK2l0AcW+QR1hiQQV8oYgvoxdbFBD194QNBjpOvCxsF0RB0/Cn0y3f9pOf8m6+n2p5uRKnzYXqHQvYZN8eGADX2GWEU4bUOPqY0ahHSpuhh+9U2HxttBxvlmwuRfy+GGOgvuSUf2MMS9tHzyVj26K/tUXMhl7yh5TSPvGHKW0z8pok/81HxuDC+yp9rjz38bA7st/1bNn6m+qHj37kxX/SKbzqXVKBjy6dJ7NC/0GeLbPpB/Mi13an9Ea9cjHKzNlxEGkv4jEfy6lAKmAsi2K5wxr7mmPHS7c2PXYnWBT7TJPMVPuMeuzB88bZtSJIxHpnG3V8upjakNjFir0vNSUrWOOQUj+dtzSEXjR+bb9+JU20+88pmU3iAqPZ5p1pClnP+/Aj0/OXh/joG7JQN4djp9RW8N7XESO34VPe9eevaAyWVxYXQ/dxdgCcKscNkTlmi2o5TZMn1hoZ8TuQ7Gxu1EDBkduKE3PWaCdV+bIuOMC/oXJJlmmrnjo24PQSwRz+8dtLKE6KeduAHPB4G8ZxR8cdc6el1ZCzolzya9J+i8feGQLiIkmEuWoRm9GhAIgbVGVfsgXNbIzlyLq3MOS5l03mbi3cykiNoUUyfsdVvL3pjo2ta3pYS32OVfAZHHlV4mCGGyCSPZg6TpcmwsrI6LC2tqCzZZq6RVw7Pu9FRAMp1OpH30YiHQXd4ESIoBQdvnwNtPwS9HZQsqJuS8S8mC/e7DEIvM+e8ORHdcQ2Onj4ZjHiQkVWNHDbV1LBYPo8SrUmBLKnxb+OIm7fJoPPMREvq0ARkE765oY25NaI8ZOaEhgzy6oxjwOdUU7aZLJwg8usFlxNRNYEvMnVkTye63/eWLhfSDGbbyQPIyR1V8/AnktNoFmOE7SpQkDEmUguqht45cj6wZ73I+IGMtWkJKzm3FWMWTtrFcxDBeQBjLXkv8pLPq1jh2CAvVciT/ciuXwmjY30VP+kfiAp+eap2Kdn4MZbavGlxn1XrwDO2MIR88WYf5IaH+daJH0Xuvjt/0mOhGfVVI89Jn4umTn67LBviCjHd+fMzD2jth1zCGS+y8Lgw+YPIueuzK5zPJ7Ep4psXecvhss1K+yUc47m4JXczcuTd41BtHvimPyhXPNPSsrzIKnn3HXps2VeNa/RVKidTm+UbmzaNTfoQXd+54u5L2SSe9KH7WX5GWvAxF8xT8uSasRJfdH8wWbUXZ3lgNelUJwbiSUyeN2yi2RB3zlT3RsH9tqxo8u04K7beYLif7j91+Ni2HyHwOGLHF0j6gX3iHWt8geNb+t3Gh/vEXZl6O7HmZ/djHGci0QLskHVhsXtTeUHBCzte6O7oPBVu3fTNj1k79p0lw+qjncgbV82LVl8CoDke9MJDpPlZtlicykyL6OD8ojMD9ttge6HlfJFN2qBuC0o/4zzti9dbZM0VIjrzofvJmhrcyjba88W4ncgG41d2ER7FVWzXhTa6oV8eY7QgBn/2C7v49uFnfIJhSPJ+0dZ5tt3woJHGKFn000HyjsdCXVcf85QtzhdVOnhzREPgz2eKwz4hH2ER0Qrp1dh2nZwmCHMNitA1myRi9R1Gj5ts6nopXCfOlQPvnjwnnD598pUnjh9709Grji4cPHhweOpT5/wXEP4xJXUgHaNDPqZTDkSVg6euwWQzYnkRg5g+QvPdvySpwbZVMpBTGk/AbpQEdFDDoydocSMWHrjDVOFPCBkSy3kAizFjt8EsNmbFHCe82tQZJiYV5xH1VBu8zi3rl/kCMZAteQYRvieOSEQ32lNh4CPZIOnukHBy36nLzttBx2f5iGxVHUyNnWkqrji4YyFmQgq1rFCfRMHDV0HgslciIxSeyU8Bz7i4Dju6ZcsPt4vutivzDFLEhosJMGlktLIAlfRUJTJqw8Zm17M0i4GYnrFOG12IGiEPruyTHlDhGbPMihQdna9u6jA2wEPLpkhP8caMlBxHKLyNyilGi3ZJRU8P8pC2DdlW5utlxfE2bmXri5CFddSf4rmopu6LDpFy4SeS5AabRXefoSmomAgvSMVADY2Y9cR20yCotmyqkqHdBZIepqGLXPNaAf60H4GuA86lTyBHLrbkbRebKdFR6QniAh2Inl982QdlHAwXxwMKqO55m01KxVdVNJGn0FINVW0eriH5AHRbUnSDEvJUxBGW5SlRUJs8YlftVciBqYKEisVndWYgJgWzfM1Pjzu2aF+qa/fQ5SehuFcjePNvWo3DyBSiBqoZG0zIl+T9rTbaxbeoqyA5L4VWbbChql3RoMSvX793Udt5sv1WbJjF02qKcXyiU76re8bHwthbBJkqCcOHnmo01RofodR5w4OaHaMUOC+8YZ6Zx37R0Th3ahtX8caaGj3mpfHaqJMTb7ynLyS0o5KONte2WRt52v7sIXK8yEjtO8V8fq/eLo79+NivO8q2Idru7sXh+NGV4Y4vedmwsrwm/jCsrR0Yzp8/Pzz19DN/+IEP3vsbIl0ReOieC1575+1vfNltt/zSDTfcsHDi+PHhwY8/MvyLX/xd7dj4qrkzL2CDoyGXJX94TzW4DWvEsvkIHyKTwwtBJHxhxxQD0XZGHpg2VaGH5lrybdMTx08aiYlBVqtgys+EuBRMwxZ8UCgYxsAoXtaYPKIxQfHhiSrQiyoNioZZbXazfueG+eATvISqsqkyBzjuERASRaTEUhQRMGWCJzrMIlAVNJpcyU5tHjn5eQvSdmlbhp7HO8WfQTKuo4TsD4DYMNLIkZotRzipAtXnHjMA1B9odxzyXPF4YYJXE6dteIHEjp88VNftTHKfWHTwCVJ4AZjV08RAoOKx/5l2BKYKmWPEqIZYzlOzwwrDBNUeEwE8TQrHJ6iox/YINCXLoutUCW9fjJmjA0f2klyWULU9z1XDwoVx8mh/1hbM6l8GIplKjRjzpVVtEKaqdlDgFzIR8jEXJKB01PYH/ZUYdBlbzmF4sD0fO84Ebrr5JW9bpjr7cE0BbE+0cWOAnmjkng5EGlbnR5TCMc3vjCCT86Ly6E5Jv+T4AGQW/rLRPnnIb+YvPL69mTmITWp8dJsPT8qEajWg0sD+0pKuD9w1CS0xilVx0GcuAB5P43mRY7oezJ3Avr+6jk1MwLchPSf8/44Q02pgvVGtcQGwiyw/ALu8vDTsbHPxQQZ5zJaccusXYWpzd5+/38Eu0VpGT/Li9Ryf1uNCKTvm0SKW5KR1LCUZHrwos9fy6b8ikASyHRN34i5u5a5cLOpRfWhZCs2ME23h5uM7ffCYEZuBeJGRrPINnwXEsUmRueBzVQT0iZ9/5wZY05ZXVvxrxMTo/kuQudMx8XMk5JfcYhTLjlnArwwjn898ZRwYH+dIj7bpdbIWGsfCbJSei1iex/SHeUoeyRdjJvu+g6mm+wXUOeIWstU3+MTA/2cxF9bXt0L3KIcPgco6eox9rklP5mlnfhIL8U38FXHedlpWPOiaK15/NMayzi0/A9M3a/j15wPD1cevlh+tKerHkauOD0888fjw0Y8+8L/+7C/88veX4GcERffc8Lqv+NJvftltN/3ydddft3j10WPsooYP/vFDGpQsBHSGRcfJ9qMMkgl3JZ2lzkAJI0Ei5aInhCcDCVMHTlq0qLOYIGauIX5qoETngua1QEozYmnwRKb8I0fdibWYlVUcFwKmBreeCdNaZRwkxUiLMY0d4mbiGjXYu9qWx67zBT1CtDMZMnExloU+OkGSL/cVTWxJ3vlH17aSK80nFC1T2mnP2Kw1zyfGrI/GUyEkq+5jwOTxIL47Hh1glgUdVpqKs1iGESkg9+VnjKdtw2uaa7U52kebKrr4mV86AUvWfiueXtjaHvn02OhhjnSp/S041bkGxR8APltj017UZiz8qgnbwkfZ4kND3g5ZsCAJpeVvlOjJ5RIx/Bs0ZlkwYHsmWc9Ks7TGW1b6vCUBy6ZKJ/wiEoJjsobx5I8LADQkkTcyQs4dYMZw2Sa/43pQ4+mcWySxzsboOY2Nsl/WfPBbgI4Pe7Hfch4/C6aCDD/2wJPfHDjf0zdT6N8YQ845x0U7ZEHGEmL4qXm03wbTCrp/lhz9YWSqjwwcu6oDubJYmeqYLN+xar1t214fLD/Db39hCKnzidI8seg/bc8r64aHpo9tzzHJHz50MbMNzNY5dAmUfY6xy7PsoH8ZDb+OQWNMbRkerEfqW/tAb7Z/43qnApijQ5r4YW62rklQ3Qbalo/g+C1aAH8YC40Ve4zZK0niGf1bt/mJCw4vdt2nGdutczlYZnSJN84L6KUz8iLbdtr+5XahedNTbTYiLRN5sOhSQmjpaW5n7foagLzw9ptrFriIVi+fInBe5a5Q5NyHkdc+UrK+cU6GxDmIv8lCNsOch2TVa6v6ctXRq4cnn3xy+NOP3P/3//nbf+l/kNYVQYfwrPCffMVrvvnWW0//8vXa6Jw6cUo76ezwnKAC7gSwY+1IMehFApzA9UhCEYZMO8G7wyqwLNyAjJqjn86Cd/Gh96KGUdoUJ6baJIz/4GB4enODmVk3tlnyTOS+VdrQi0LkApFN3xqm/sFrYpTt5o8738sg9melI08LnlEB+Cir/riWvT7xPaGg2ZKOs67gc/YIsOdNj+3GB3wWs3FcxjPNKo5n6rvGr9pA87tuHMCUWm5Dsd6MvcthVreBvM3SLOM6CyuWYldPVaNttY1V00j5TkEkc6ZF3H/V2HFOcYRd61kkJ6cKLAM4opCLyrFjHmvvESSYHZRmHH1VU+3Yl28WD4tN89D96TpkYsZW7MNjjkGwVNEJbCbS6FYTndYF2h8XmtYZeT43ZDtN208V+7MXQM+fy6BtYq9L4hPzMnHb7FjQKR/UfhKEVYtWcoWMODy4tEZ7RcCE7Xb/63xBbHoBbpqIqIvgF2I0Z9YTe9ETEfp5Sf9kt/Wn550AFQejMbMjCrqZ6+izHpmFjmpXM7atVW0Emu68QNfDbfxbRnUnwNrBAFOZP2WvJaaSBZcRMucgcTFKvNDIT8vavyV0dBwAsXFuV1/sk3WSfiGPCINC/NhrG1M/4O5rcaBHk2Po3V3Ug6aBRMeS9RQ/FFPs2jbVl85lrmvWVPHZq8el1wjQcdwMse3+kRe1sIUmftNvSVnBzr0eseblbT98qm6DCtD+3ORQbbAEfwlAilT61zSPkR482US7hlm2cr2IJvYL89E3KawQWeTYFMK2j/KTTYolTe9rEBCLsZM4ooNN7PsjFxTTLeHxPXrs6uFjH/vY8OjDn/z7b/sXb//cbHS++nV3feN1153817s7e4u33fbiYXV11QMA0EcPWPWkk+bAYKp2p41P+bzHh0qSl45yuy7nhQQMZRSgijm82WZOrQwAdC+ykvFEpM2j7LG4OIRqW16HsXCi2g4Mak6q2HdVsbivbuvIYie93hhZx5M7sr4FijyG7Fxk4oi2SbGXqeMYnQs2JNpw7fIz3nxyng8DikexvPQTnPW86NpngVg58TJGVuCgNnY8dMgX3fkDNdCu8ShfGas8eLq4T8hp46Y68dBn+BYoH50z2pDghR1eo5YgPcJDNa0FBBnnxBu+iWXDVtymjx5nM7p/0GETq5imADl2ZaOSzyIttHLlPQnslkHBAmarigFuzfouhmXGSjUIfi3cqqNu+oYkMCKhi0//si+qvJSw9RUktmi4Rq4eXkQsm/6CQm9/2YyoYBN5RGlaVpTKA7z8BpXmgtre5AHIMv+RLTnHpuQzh5dXeNskMp7LssFteu4E+zyTPd5C8jc5JcPmwt8Ukd3MefnyOcXFIPZxxI/3GRSMLw7ypWNA/Fzs6DP9JKbk3p8hkqBtmR4p84lHtXVVdEg/3VZl08Lpr1rJAV6xEYH2l4thtS0RKSPgtomvrIOMU2JRNNT8J5H65Dvmysf58xecP+JuM+j7XLUtNBNNdS4t1xRAsYhkNuGJbI+SyTlFQSU6bSJzPzZ8NKPlMJY2EDuQ6vxR27FZVIcSbQ2kGd+2byC/M2Y9NtTI8EwVxO7ik7bpfSzBvh5EriVqXnssA+nPFFo6ZPoQfqIpfuuMlRDRGPeDB1fH/vt6Cav96tFzoximEQ8cC5kfOZ4Nnu+CEjFrfAELCXQc6IxtVOIv6yCHtmUCAgGzEreb4hm3TUfndrmvOrFOWwUjIlRz1WcpNNk0i3Ou9NpmK4Uz7X/HxNt7Z588M7z+9V89XHPtdf/zT/7UT/+gFa4AYvk54KvvvusNt952w68+8tjZyT0fuk+L1fZw+ODBYXWZr3hlgSEHBMvuk5x5EVDt/HAgSB6FW0eDDjabY8AXqqjPAHqlWQq2VQlzQtREypLY4MFCTdM0dFKsI8S/vYOiKBnQ3rjMQDonO7UIMhkxIqhQDLGSI4uTacibUv7qLMmExh56kVmaLA2nT984nDx5YnjggfuHj37sIesdOnhgWF7Oe7UG2WFT6NvKepBzPswFeFJrJrvGNnHWSQA4HpwmIOEZq+5Hx21AV+DF1EiNqyBVT0KOhQuwBdsF26ptVYTxpFFwrnlaQYiEnAlMli4YOBAvtWhYpmzBKyGbptYjC2h3H2krtUDQVgTAVXyh4QEusm2WWPffRHG5MHMB2tzq9+oXhuNHjziPxJZYZcf6qaGZLrAV87NBg8LRcUFHCHAb+zMXdIFVisYwxRai2O9xFY05AdraYuQCUnQdiNet6mP1lEzogA3Nt5r7fgjn5yb87QqVbGT4HIBwvv5unHEIb3pBy7h1v/FPPriwswla0brCV0n5bAl/t7AET+1sIJGVvmxRc85whtsKT4w5/mn/HG93RhBusJ4j4NTIeTkwiDbyEyefSaFNn1KS45xrTOFI5ygwwsGB0YgPz3/sqB8YoE/QS2ZpaXm49pprXd/34fuGZ86dM/3QoQPDAb3QrA44f66rdC7cdmDhBtV8LfvTn09QO44N+TyhEefbF9CoWAzAFmip2C4wzRQHfApDFrIOXmdAzU5MCGTehc4x600rGkOhFElVPPpcrDYIRwNIyeKn0DrKPvNKfTNPNni0TSKBZmkRkANCwt/Ukud3yXYMfP6ETTv/FO63bSSzWJ9LQb/NMN/9IplGE7FRzVgTrkY2zbTg6QFRzURM/9AoRSiy45xizzbBVXmuFk14mbQd26BdpgySo3/JQIFoqFumcGxSE1YD5x52idxTqHiMbWXB8QCsTVknkVOMvt5Wr8gRypLdUV539naGjc3N4fprrhm+5mterxdSq9/8j/+Pn/7XNnQFgOXnhDvvvHP59MmD/+bUiZNv2NjaHS5e3JLD3WHZg5eBIDhC49VZ+qEW8UnOi6488FfvJIUFwiAaJzqCdIavxbpTKk4IiwGDY2sSly4J7AHzoAkyycqtwE01zC8eSfeFgFdO5T/fxQfLqyZDGUGXD4Lh3LfoMCX6kjd34onGqy0WAr86FRdVLjks/FmMWQgxyYkkWcnZN7Z55d+BAkJZZLhVx6CzEPJBt61tPqUumR585wZhNkY5WbFHTJx43FHI4luTt0F6/YFIbJAz25U6sbn/k9D45gcMbGCXSUbcbqt4yMpmPjOAdC4acLAlMdPJA233CWcC82sBcZzYlzCfa9ohDtlAHjn6ZFw1F8/cXrXDGj9yYEvDthYXLzDOw5I3h94QEjfjQbwRts8oqhYdkxSgRAQQKifo6kF/+C80L4ySI6d8oFQGrcG8he7Ya4HCl++GqM3GCHBfsCF7zinyKv5xQMXPecC5k/mVcfPXxkEcVuJC1ucK5wUsDiMEH+OnXwvMDxYh0WiaKGAMaCuf5Du/1ttzvHQkSg4Azx/3k3nKxoZvVsQPdoiZ/DNG6EL0/Hcc5DHnDAzngIfHNjGhL+Hk0DTk6WN8AO63fGKG/uOGGNuHAbbstw6A79FG5R85cuBVvdoxkTGXgnFkw5YPZGpti7/w3bfayIC3jvsAUTgbNGyQR37KPhaR0cExRZY8sMDL27DLB4TVT9tXrL7zJWAdRhcb2cikFb/S8xxJDtg0gjNu6OMVnA0moU0/AEog9CHnYutnPsofuiiUnDzZFqRQVBg7gfWJWdB5NwjPuAqkJB9ix6fl5HO0rabsoRD5As9DkDIb+zbmOBDHbJ9bUBe0efZPAyi+HZ2PyrHUuDMtnkrWb8Us/VpLxefapo0Ljiq+5EUyu1bPXFXbc9KQnDD9EPRXo6VHVnIdoNpf2NvZXUU3/YztznfMLOwq5xcRYM5xXaRWUj0eisOC6HQ+zBbuHNDUAVl/U5oIOu8C+bF+AzrE7UjNWcxrUdNzcLtiVVt8tMKExvplWR0JyWLQZlyHT4zaPdB/mxBT9dRaqrKvamF/aXHh4cWlxXeubw4/8e53v/txS1whtN3nhVOnTh0+fvzI3erF9TolWLT3lDyfGZwfnK57/AhMxefLpWbBwsLyLucRXziDSMc1wa3XsKD1cJEfltE1AzuArPM7qNETLKuTGtTRPkDHJ4vcY5rCRHo7nhJT6mRvUp+P57hsvSXRTBJsqSwuar+4s723Mqy6rR0dJ8EusheHi2rH33ZiEGz6uLW1uDeZXNwd1kVZXNzb2tq4Y3Fh/xfVy6t9Muniu62LQQfNJOBV67GjR3UxWKkTpmaDagaDky2Lmk+Q9w2LS994fGVlezg0DBcuxA5APIV+GvQJ8FwA/3KZI0eGoV48lv4zwq4K4TJggSj0WWFlZYVz+jlhMnla+ldXaxbODmfPlv0ToaSqhmB5eXn/qaeeusT/tdf6aBxYPXt2/xHN1OGRtAfhbqp9i/Q/EepwQ9VGivjE6upz9u3AgQP7R44cEf9Dan1JiCNAG4YHHjgw6t85HoA7h/focfi+w89p/5prrtm//fbbn5MPvPWtb/10vigsL883J+Ywhzl8/sDa2vK3bW5u/wI/KecXF6rZ+HIHk+vC0vIyHxV5bGXt4Jc9+OCDj5baHP6McEUbnTl8ZnjJzTf8PV3g/zabGXbXfRvTX9dk46JXaFcd0QZHE5lXC76DJUg1bfO5HH811ztdv8r4te3t3Tc98sgj2k7NYQ5zmMMcXujwotPX//qFc+e+fl2vXk+cvFrXBt729l0Q3w3lrUu92L2wuLj8F//onnv+sNTm8GeE+Ubn/yfcdtttNx5aWfydyWTxJWxQNi5u+m0nNim80j6wdmA4efKkdurLA79YywbGt47Z2PBUze1VNjoUPguwU7/JYBlNfmptnH78ow8+9MNymR3RHOYwhznM4QUHp28+/fJDk8kfLCxMjj3+xBP+W5cj2uhwp5+3ebmzs7LCuw+LG8vLk6/9/T98z++V6hz+jHClGx3kuMDypqUv4r4If4GB+vWs+XhL1Ya3vKXfPtj/T1/3mh9T/XfIBe/D8vbr9s72sHnx4nDo4OHh+uuvx6g2NtrE8D4vAkol8uze/WAvw8/Cm6ZNkOT8QU/X/MO6eIrKGyEdtFF6y598+H78YudKx28Oc5jDHObw5wy6xOy/4iW3ft/S8uJPsJnZ3toanjzzlN+uOqqNDr/8u7a6OqyurbHR2ZqsLL3h3e/+v35HquOHa7gKFPpFB733qEu19yRVPy8814VypJelhbfoAn/vvfdeIv/4448/l/4LHs6fP/+sfXvPe96z/fq/8FXfpG34z2v3fYgNCRsYPqh3/sL6cPjQVcOtt96mDcr+sLG54Q9rksEeHMsL77nqD23LE5scfl0TOm97YXNLbX/9VhsfyzIa6ArX8R27e8P3v/GNb3z4d3/3d6efMJvDHOYwhzl83sKnnnr83y1Nll7HxxhWVpaGc8+c9/rPp3XX1vgJF9FXV/jg+u5kMvkrv/Xb//adfDEI3cOHn/szfl/owGcYCzXweca3vvWtvipedrH+tBxdwtdFVtfihUGbmgU2Nb2Rebku+k/deuvCuXPnFq7d2Fi4cOqU6Zubm5fZf2HBxYsXPy3+6Udap3Dx2LGF48ePX3z0wQdvvbi9/q+UqVf6a7S8DcXnaSRz8tS1w0033OwJy7fMuBtD4e/la09jXhdNYNf+rxABGyAK0DLb29zRwY94bHhEy5Bl07SwuLi+tDC5+8DRox+R3NLq83yQdg5zmMMc5vDnB+fuvHNr7d+9+ysvbu/85u7e3gGuAQfWVoYL59eHjXV/Acaf5Vz0Z3TEW1nlm13f8V3/zff8wq/8yq+sDY89Zjs5Br6Y1vy1tTX39dATT+w/Vl8MOf7AA/v31ebPX+Z4xzv23+qtjK+RY25mL/TgC29605u8wXn5y1++8NRTT/FnnotnzpxZFEx0AV9QYhcP7ewsbB04YF1dzF0f8eHI2P58Bm3YEu8s8LUjwfb29hi/Ng+8Vbe7vLW1/PgzT/7jg2tr30IC2eT47otSdtNNNw833HizP1fD1xCtN7PJ0WbKm6HevHiDwp2dve3ze3u7H9m4sPHEuQvrtx49fOimI0cOrzAKbG74Fer87wxfB+Vtsbzd5a8yCpZ1Qmxv7z5w4Koj/9mpU6c2djRW0PniFO/3zmEOc5jDHD4/gHVZa/TW6sL2D//1b/trP/Qf3vNHw3vf/36+ycmHjofHHj1juVXu6CzwbdxFb3p07fiRV77qS/+RrskHLCDgm6f9FdkvtPV+aWkpm5OZ/gFNX9nY2L8gXNfVPfV7b2NjY+/EiRN7jz322P5NN920d9999+2z4XmHNjwS7zJudKjHTY4EF3VBn6w9/fTik9pmAro4T5Rg3iKhuagL/eLKysoCmwEMUK+BvBBgLZHurq93/wP8IFcBGxRt6rbOPfXE39jb3X6L9jcTfiuIjc7q6oHhphffMpy+7kZlMRsPb3S46yL+lnR524kNCpsV6LwVtbe3c6+2SD++vTv5nb0Le0roDt8hHJTM/YPHj28N6+vDx8+cWdtaf+ZG7eTvOnjo4GtXV5bvniwuXbuwNFnWRmdvc1MjvL//kLZL//TIsbV/s7+/uiuG+zHha+HVt2FzM/Uc5jCHOczhzxe8Lm/qxelk/8IzT929fnHn/utPHf2f9vd3vp4PIG9ubA6f+Pij3tysLPONKzY6i7q+LP6TW2948Y+d391d0lV9YfFA/XwFP4Fy8OD+F+o6/ykVMqa9hvs72dra3xK+vLOzt5ufL9nVHoRPrWrrsbt7UmXz6NE97VN2tYfZu3yzM250eLuKz3qwyeEujvQmutgv7T/99GR3f39p98CBpb29vSU2PJKfTHZ2Fne04RFxYVhZsRHxL904vIBguT7Yy+/orA6rF89eePTLdzc3f1L9PaVk89sww6FDh4cbbrxlOHbshDcu/ldWFT4wvLO7PWxsssHZ8h2Z7CP3NbG3PraxtfkT58+vvxuK87flX+v5jKDJvr+9sLCv7O7uLZH+vQVtmha1u2WDuZisJ2bZzQkwhznMYQ5z+LwFXZwXdE3Rkr60sLyw9ZOTpeH1/H7Ow594lLv0/iFIftCQa8j+7vDrJ0+e8n869VWDdZ/rQlpfuMD1r6+VO8KXdnf3dnUdVHNXvB02OZONjZ3JwsLOwtGju6urq9qSTHbX19f32Oy8/vWv3+svDvHWjK6R+VxOb3RE8x2cra2tpYPaSW5uby/vra15oyMl8+SIzZAvugRCQBq5F+xGB1heXt7d2Xjm8KOffOQfLq+u3M3P0F/c3BoOHjw0vPrVrxmOHT8x7OmxtLg8LE+WfceGD+DwdfGNjfVhW5sdcqkN4sPbWxf/4Zknn/y1jZ2dfSUuPyV9BeDB/SyACVDoHOYwhznM4QUA3CDglev+sLy6emDnnx4+tPpl3Pn/2IMPa6Ojl9p6Ya1rKx+TeM9kceW/XtFFXC+ufX39YljzF3XdLHR8wU9Nzla0wbmozc5Svr2zu7a8vL0+meysrKx486NrsO/q9EZHkLesMHYld3TY4Eh0snDx4mRxMlncW15msBZ8V+cygF7o5x/UHajLYOvpM4/+t2trK/8dbzd96lPPDFefODF8+Z13DYcPTn8hmB8D9G9ZKxX+MLImJ3/fcPHixic2tzf+tz/96IPv4n1DbZo+4+bms93UfFZwhXeNPpfwH7U/c5jDHObwAoTnuwHgC/fi3tWHDq780uEjB2945NHHh0c++RgfmxgOrK6xqD60snzwmyZra5vPdU2d3RR8oQHXFHV8QZu+PT7isbe7u7e/usqHYX1XZzh/fvcK7uh8+md0HnjggcVbb73VH0L+5Cc/Kb3JhA8gs8mhaPPDXRw2QgsrKk7+gQP+jE5MvXBAYQ+TyeGLF5564nUL+zs/c3594/hTT58bbrn5luFVr/6yYWV1/PyXssNXxPlPEX6ee4kBGC6cO/fA+fVz/+DD99//qzvnzu2tHju2dKXvmfrzNJ8j2Kh6DnOYwxzm8MKAvrrsLC9vH17ee/WBwwd+eXlp8fAf//H9ep2646+Y7w+LZw8dOPKXlhcWHue6i/wXy3qvrcd4jWTDs7W1tQ9tdWdnb2d11Z/P6cLNhdOnT3uToz3MvvYwe8/2GR1g3Oz0B5L9dfJrr13gW1cHDhxY1CZn4ciRIwvnz5/3N6+Go0etyLexjLyAgNtbw3DhwFOPn/3nm5sXv3b9wubwyttvH17+ilcqEXwQLJsZ38HxH6gta+Kt8rbUfc88ff7v/cF/+P1f1cTbP3z48BW/LTWHOcxhDnOYw+Xw4aefvnj3i65546HDy287e/bs5E/v/7jv6ixMJucXh4Wvv+ZFL/4A77CU+BcVrKyseMNz4cIF17rm7mlvsq/87M9+64qvmz/bB5HRuWSDop2Rrv/T39GBxh0eau7ysPGR4YWbb74Zpy+4zU3DE088sf3mv/oXX/XhD3/k/3744ScPv+iGFw+nTl3HV/n8p2p8wDj/NZI/V9vd3b1nd3f/7/7AD/7Ar91+++3c8fpznXD9ewJzmMMc5jCHFz7wm3TvfOedm9/zXR/5scnqwo88+eRTAz+Kf/z4qZ1bXnzzt/zg//jWd77xjW+cfi34ixT4DZ2Pqe4/WObuDXTu4FDXjwhqK/Pcv6MzC5fT/cvIwOW/jvxCg0rE3g9873f/4kMf/+Sb+XT7K195h3aJV2ljs8SvUar27xf8v9u7Oz/6w3/nh9+F3pve9Kb+c/U5zGEOc5jDHD6n8I53vGPve7/rW685v73+/zzzzOYt/GDsddecHrZ29/6Xn/nZX/hb82vQFLiOU+taTnX5C/9PuxHw2W5askXKbskEoGkvFGCn993f8eYfeeb8xmv39ofHXvqSlz5y+NCRj4t+78ce3nv/T/3UW/1P4dzhssIc5jCHOcxhDv+Roe9CfOsbv+Gblydrrzt85Ohj11x98pd+9Md//GELfLGB9hmzF2Hu1MzQrnDTMQz/H6VyhNu8gkx1AAAAAElFTkSuQmCC"/>
          <p:cNvSpPr>
            <a:spLocks noChangeAspect="1" noChangeArrowheads="1"/>
          </p:cNvSpPr>
          <p:nvPr/>
        </p:nvSpPr>
        <p:spPr bwMode="auto">
          <a:xfrm>
            <a:off x="2190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609597" y="1065939"/>
            <a:ext cx="77686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HD Player allows you to watch multimedia contents on TV directly</a:t>
            </a:r>
          </a:p>
        </p:txBody>
      </p:sp>
      <p:sp>
        <p:nvSpPr>
          <p:cNvPr id="30" name="Shape 537"/>
          <p:cNvSpPr/>
          <p:nvPr/>
        </p:nvSpPr>
        <p:spPr>
          <a:xfrm>
            <a:off x="3943664" y="3279896"/>
            <a:ext cx="979576" cy="790404"/>
          </a:xfrm>
          <a:prstGeom prst="downArrow">
            <a:avLst>
              <a:gd name="adj1" fmla="val 50000"/>
              <a:gd name="adj2" fmla="val 53186"/>
            </a:avLst>
          </a:prstGeom>
          <a:gradFill flip="none" rotWithShape="1">
            <a:gsLst>
              <a:gs pos="25000">
                <a:srgbClr val="FFFFFF"/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77800" dist="25400" dir="16560000" sx="95000" sy="95000" rotWithShape="0">
              <a:srgbClr val="000000">
                <a:alpha val="6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1928" name="Picture 8" descr="C:\Users\Boden Chen\Pictures\music_640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7264" y="1801583"/>
            <a:ext cx="472931" cy="472931"/>
          </a:xfrm>
          <a:prstGeom prst="rect">
            <a:avLst/>
          </a:prstGeom>
          <a:noFill/>
        </p:spPr>
      </p:pic>
      <p:pic>
        <p:nvPicPr>
          <p:cNvPr id="81930" name="Picture 10" descr="C:\Users\Boden Chen\Downloads\video_pro_1024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5892" y="1797543"/>
            <a:ext cx="481011" cy="481011"/>
          </a:xfrm>
          <a:prstGeom prst="rect">
            <a:avLst/>
          </a:prstGeom>
          <a:noFill/>
        </p:spPr>
      </p:pic>
      <p:pic>
        <p:nvPicPr>
          <p:cNvPr id="81932" name="Picture 12" descr="C:\Users\Boden Chen\Pictures\31mf-TvD1xL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939" y="1795305"/>
            <a:ext cx="485486" cy="485486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1B77013-C191-41F3-A79C-88DFB23C4A00}"/>
              </a:ext>
            </a:extLst>
          </p:cNvPr>
          <p:cNvSpPr>
            <a:spLocks noGrp="1"/>
          </p:cNvSpPr>
          <p:nvPr/>
        </p:nvSpPr>
        <p:spPr>
          <a:xfrm>
            <a:off x="184245" y="0"/>
            <a:ext cx="8795982" cy="634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1" i="0" u="none" strike="noStrike" cap="none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dirty="0"/>
              <a:t>Build-in</a:t>
            </a:r>
            <a:r>
              <a:rPr lang="zh-TW" altLang="en-US" dirty="0"/>
              <a:t> </a:t>
            </a:r>
            <a:r>
              <a:rPr lang="en-US" altLang="zh-TW" dirty="0"/>
              <a:t>HD Player</a:t>
            </a:r>
            <a:endParaRPr 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11E8421-1A00-49C5-A836-FE358A4F0BE3}"/>
              </a:ext>
            </a:extLst>
          </p:cNvPr>
          <p:cNvSpPr/>
          <p:nvPr/>
        </p:nvSpPr>
        <p:spPr>
          <a:xfrm>
            <a:off x="1426704" y="1846455"/>
            <a:ext cx="1685077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TW" sz="1800" b="1">
                <a:solidFill>
                  <a:schemeClr val="bg1"/>
                </a:solidFill>
                <a:ea typeface="+mn-ea"/>
                <a:cs typeface="+mn-cs"/>
              </a:rPr>
              <a:t>Photo Station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3D42957-FF96-47E5-90B1-73709D08A85F}"/>
              </a:ext>
            </a:extLst>
          </p:cNvPr>
          <p:cNvSpPr/>
          <p:nvPr/>
        </p:nvSpPr>
        <p:spPr>
          <a:xfrm>
            <a:off x="3921502" y="1846455"/>
            <a:ext cx="1659429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TW" sz="1800" b="1">
                <a:solidFill>
                  <a:schemeClr val="bg1"/>
                </a:solidFill>
                <a:ea typeface="+mn-ea"/>
                <a:cs typeface="+mn-cs"/>
              </a:rPr>
              <a:t>Video Station</a:t>
            </a:r>
            <a:endParaRPr lang="zh-TW" altLang="en-US" sz="1800" b="1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804DD3B-628D-48EE-8B6C-F9E5C9BC9BCC}"/>
              </a:ext>
            </a:extLst>
          </p:cNvPr>
          <p:cNvSpPr/>
          <p:nvPr/>
        </p:nvSpPr>
        <p:spPr>
          <a:xfrm>
            <a:off x="6465884" y="1846455"/>
            <a:ext cx="1685077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TW" sz="1800" b="1">
                <a:solidFill>
                  <a:schemeClr val="bg1"/>
                </a:solidFill>
                <a:ea typeface="+mn-ea"/>
                <a:cs typeface="+mn-cs"/>
              </a:rPr>
              <a:t>Music Station</a:t>
            </a:r>
            <a:endParaRPr lang="zh-TW" altLang="en-US" sz="1800" b="1">
              <a:solidFill>
                <a:schemeClr val="bg1"/>
              </a:solidFill>
              <a:ea typeface="+mn-ea"/>
              <a:cs typeface="+mn-cs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D780D9AB-B268-4220-B945-79C7575A4E9F}"/>
              </a:ext>
            </a:extLst>
          </p:cNvPr>
          <p:cNvGrpSpPr/>
          <p:nvPr/>
        </p:nvGrpSpPr>
        <p:grpSpPr>
          <a:xfrm>
            <a:off x="3429711" y="2719248"/>
            <a:ext cx="1891855" cy="491836"/>
            <a:chOff x="3285253" y="2719248"/>
            <a:chExt cx="1891855" cy="491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1933" name="Picture 13" descr="C:\Users\Boden Chen\Pictures\hd_player_640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253" y="2719248"/>
              <a:ext cx="491836" cy="491836"/>
            </a:xfrm>
            <a:prstGeom prst="rect">
              <a:avLst/>
            </a:prstGeom>
            <a:noFill/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67F0688-8EF6-40B0-9ADF-CCDD2087DD3B}"/>
                </a:ext>
              </a:extLst>
            </p:cNvPr>
            <p:cNvSpPr/>
            <p:nvPr/>
          </p:nvSpPr>
          <p:spPr>
            <a:xfrm>
              <a:off x="3780572" y="2763482"/>
              <a:ext cx="139653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b="1">
                  <a:solidFill>
                    <a:schemeClr val="bg1"/>
                  </a:solidFill>
                  <a:ea typeface="+mn-ea"/>
                  <a:cs typeface="+mn-cs"/>
                </a:rPr>
                <a:t>HD Player</a:t>
              </a:r>
              <a:endParaRPr lang="zh-TW" altLang="en-US" sz="1200">
                <a:solidFill>
                  <a:schemeClr val="bg1"/>
                </a:solidFill>
              </a:endParaRPr>
            </a:p>
          </p:txBody>
        </p:sp>
      </p:grp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49899C88-0628-4B68-BEDD-53F8895437DF}"/>
              </a:ext>
            </a:extLst>
          </p:cNvPr>
          <p:cNvSpPr/>
          <p:nvPr/>
        </p:nvSpPr>
        <p:spPr>
          <a:xfrm rot="10800000">
            <a:off x="3305592" y="3931111"/>
            <a:ext cx="2410047" cy="591960"/>
          </a:xfrm>
          <a:prstGeom prst="roundRect">
            <a:avLst>
              <a:gd name="adj" fmla="val 8551"/>
            </a:avLst>
          </a:prstGeom>
          <a:gradFill flip="none" rotWithShape="1">
            <a:gsLst>
              <a:gs pos="0">
                <a:srgbClr val="FC7F48"/>
              </a:gs>
              <a:gs pos="63000">
                <a:schemeClr val="accent1">
                  <a:lumMod val="60000"/>
                  <a:lumOff val="4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437F515-48E0-417D-9E9A-E1F3D666A585}"/>
              </a:ext>
            </a:extLst>
          </p:cNvPr>
          <p:cNvSpPr/>
          <p:nvPr/>
        </p:nvSpPr>
        <p:spPr>
          <a:xfrm>
            <a:off x="3276944" y="4063373"/>
            <a:ext cx="2467343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/>
            <a:r>
              <a:rPr lang="en-US" altLang="zh-TW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Play directly on TV</a:t>
            </a:r>
          </a:p>
        </p:txBody>
      </p:sp>
    </p:spTree>
    <p:extLst>
      <p:ext uri="{BB962C8B-B14F-4D97-AF65-F5344CB8AC3E}">
        <p14:creationId xmlns:p14="http://schemas.microsoft.com/office/powerpoint/2010/main" val="1035389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FE23A578-1FF3-4411-96B8-C8E6DBD51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4277" y="0"/>
            <a:ext cx="6771465" cy="4670952"/>
          </a:xfrm>
          <a:prstGeom prst="rect">
            <a:avLst/>
          </a:prstGeom>
          <a:noFill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E7F8431-7852-4932-9126-7CD873C2CDE0}"/>
              </a:ext>
            </a:extLst>
          </p:cNvPr>
          <p:cNvSpPr>
            <a:spLocks noGrp="1"/>
          </p:cNvSpPr>
          <p:nvPr/>
        </p:nvSpPr>
        <p:spPr>
          <a:xfrm>
            <a:off x="184245" y="0"/>
            <a:ext cx="8795982" cy="634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1" i="0" u="none" strike="noStrike" cap="none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800" dirty="0"/>
              <a:t>Transform NAS into your personal Ubuntu computer</a:t>
            </a: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E672ED78-BFB9-4F5B-A2C5-75A7EA9241D5}"/>
              </a:ext>
            </a:extLst>
          </p:cNvPr>
          <p:cNvSpPr/>
          <p:nvPr/>
        </p:nvSpPr>
        <p:spPr>
          <a:xfrm>
            <a:off x="5727607" y="887263"/>
            <a:ext cx="482200" cy="488079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/>
              <a:t>1</a:t>
            </a:r>
            <a:endParaRPr lang="zh-TW" altLang="en-US" sz="3200" b="1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97E8B62A-117D-4984-8B20-48C02DDADA7D}"/>
              </a:ext>
            </a:extLst>
          </p:cNvPr>
          <p:cNvSpPr/>
          <p:nvPr/>
        </p:nvSpPr>
        <p:spPr>
          <a:xfrm>
            <a:off x="5103763" y="3927631"/>
            <a:ext cx="482200" cy="488079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/>
              <a:t>2</a:t>
            </a:r>
            <a:endParaRPr lang="zh-TW" altLang="en-US" sz="3200" b="1"/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E0DD68AF-FC17-48C3-AE96-ED55F04DD5C6}"/>
              </a:ext>
            </a:extLst>
          </p:cNvPr>
          <p:cNvGrpSpPr/>
          <p:nvPr/>
        </p:nvGrpSpPr>
        <p:grpSpPr>
          <a:xfrm>
            <a:off x="6197079" y="1946562"/>
            <a:ext cx="2531284" cy="1311074"/>
            <a:chOff x="6550576" y="1968381"/>
            <a:chExt cx="2278091" cy="1179934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726AD3D5-CA50-44C9-9D22-6CC9B6305534}"/>
                </a:ext>
              </a:extLst>
            </p:cNvPr>
            <p:cNvSpPr/>
            <p:nvPr/>
          </p:nvSpPr>
          <p:spPr>
            <a:xfrm>
              <a:off x="6574990" y="2061666"/>
              <a:ext cx="2253677" cy="108664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6CBBD3F4-7928-4601-B660-ABA7D9BDA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0576" y="1968381"/>
              <a:ext cx="2194629" cy="496664"/>
            </a:xfrm>
            <a:prstGeom prst="rect">
              <a:avLst/>
            </a:prstGeom>
          </p:spPr>
        </p:pic>
      </p:grp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023581C-0159-40D8-BFDB-6CFD109F249D}"/>
              </a:ext>
            </a:extLst>
          </p:cNvPr>
          <p:cNvSpPr txBox="1"/>
          <p:nvPr/>
        </p:nvSpPr>
        <p:spPr>
          <a:xfrm>
            <a:off x="5756275" y="1974212"/>
            <a:ext cx="33201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b="1" dirty="0">
                <a:solidFill>
                  <a:schemeClr val="bg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Multiple </a:t>
            </a:r>
            <a:r>
              <a:rPr lang="en-US" altLang="zh-TW" b="1" dirty="0" err="1">
                <a:solidFill>
                  <a:schemeClr val="bg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 versions</a:t>
            </a:r>
            <a:r>
              <a:rPr lang="zh-TW" altLang="en-US" b="1" dirty="0">
                <a:solidFill>
                  <a:schemeClr val="bg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 </a:t>
            </a:r>
            <a:endParaRPr lang="en-US" altLang="zh-TW" b="1" dirty="0">
              <a:solidFill>
                <a:schemeClr val="bg1"/>
              </a:solidFill>
              <a:latin typeface="+mj-lt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2E02836-E0CA-4C56-AE99-76421C1D16DD}"/>
              </a:ext>
            </a:extLst>
          </p:cNvPr>
          <p:cNvSpPr txBox="1"/>
          <p:nvPr/>
        </p:nvSpPr>
        <p:spPr>
          <a:xfrm>
            <a:off x="6188133" y="2391471"/>
            <a:ext cx="2599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1200" b="1" dirty="0">
                <a:solidFill>
                  <a:schemeClr val="tx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1200" b="1" dirty="0" err="1">
                <a:solidFill>
                  <a:schemeClr val="tx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en-US" altLang="zh-TW" sz="1200" b="1" dirty="0">
                <a:solidFill>
                  <a:schemeClr val="tx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 14.04</a:t>
            </a:r>
          </a:p>
          <a:p>
            <a:pPr>
              <a:buFont typeface="Arial" pitchFamily="34" charset="0"/>
              <a:buChar char="•"/>
            </a:pPr>
            <a:r>
              <a:rPr lang="zh-TW" altLang="en-US" sz="1200" b="1" dirty="0">
                <a:solidFill>
                  <a:schemeClr val="tx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1200" b="1" dirty="0" err="1">
                <a:solidFill>
                  <a:schemeClr val="tx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en-US" altLang="zh-TW" sz="1200" b="1" dirty="0">
                <a:solidFill>
                  <a:schemeClr val="tx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 16.04</a:t>
            </a:r>
          </a:p>
          <a:p>
            <a:pPr>
              <a:buFont typeface="Arial" pitchFamily="34" charset="0"/>
              <a:buChar char="•"/>
            </a:pPr>
            <a:r>
              <a:rPr lang="zh-TW" altLang="en-US" sz="1200" b="1" dirty="0">
                <a:solidFill>
                  <a:schemeClr val="tx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1200" b="1" dirty="0">
                <a:solidFill>
                  <a:schemeClr val="tx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Specially support </a:t>
            </a:r>
            <a:r>
              <a:rPr lang="en-US" altLang="zh-TW" sz="1200" b="1" dirty="0" err="1">
                <a:solidFill>
                  <a:schemeClr val="tx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en-US" altLang="zh-TW" sz="1200" b="1" dirty="0">
                <a:solidFill>
                  <a:schemeClr val="tx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TW" sz="1200" b="1" dirty="0" err="1">
                <a:solidFill>
                  <a:schemeClr val="tx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Kylin</a:t>
            </a:r>
            <a:r>
              <a:rPr lang="en-US" altLang="zh-TW" sz="1200" b="1" dirty="0">
                <a:solidFill>
                  <a:schemeClr val="tx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 </a:t>
            </a:r>
          </a:p>
          <a:p>
            <a:r>
              <a:rPr lang="en-US" altLang="zh-TW" sz="1200" b="1" dirty="0">
                <a:solidFill>
                  <a:schemeClr val="tx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  (Chinese version)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C4E49A3-6F92-4DA5-8D9A-AAA70E9E6D6B}"/>
              </a:ext>
            </a:extLst>
          </p:cNvPr>
          <p:cNvSpPr txBox="1"/>
          <p:nvPr/>
        </p:nvSpPr>
        <p:spPr>
          <a:xfrm>
            <a:off x="6188133" y="861267"/>
            <a:ext cx="2518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tx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Connect NAS and monitor through HDMI output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0254953-1D2B-4A5C-AA49-46EB3730CE68}"/>
              </a:ext>
            </a:extLst>
          </p:cNvPr>
          <p:cNvSpPr txBox="1"/>
          <p:nvPr/>
        </p:nvSpPr>
        <p:spPr>
          <a:xfrm>
            <a:off x="5541670" y="3906288"/>
            <a:ext cx="3404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>
              <a:buNone/>
            </a:pPr>
            <a:r>
              <a:rPr lang="en-US" altLang="zh-TW" b="1" dirty="0">
                <a:solidFill>
                  <a:schemeClr val="tx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Connect mouse and keyboard to NAS and start using </a:t>
            </a:r>
            <a:r>
              <a:rPr lang="en-US" altLang="zh-TW" b="1" dirty="0" err="1">
                <a:solidFill>
                  <a:schemeClr val="tx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Ubuntu</a:t>
            </a:r>
            <a:r>
              <a:rPr lang="en-US" altLang="zh-TW" b="1" dirty="0">
                <a:solidFill>
                  <a:schemeClr val="tx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 like your PC.</a:t>
            </a:r>
          </a:p>
        </p:txBody>
      </p:sp>
    </p:spTree>
    <p:extLst>
      <p:ext uri="{BB962C8B-B14F-4D97-AF65-F5344CB8AC3E}">
        <p14:creationId xmlns:p14="http://schemas.microsoft.com/office/powerpoint/2010/main" val="3410352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3C97C4EA-4226-40FB-AAF1-79D756D573BC}"/>
              </a:ext>
            </a:extLst>
          </p:cNvPr>
          <p:cNvGrpSpPr/>
          <p:nvPr/>
        </p:nvGrpSpPr>
        <p:grpSpPr>
          <a:xfrm>
            <a:off x="5787259" y="1476738"/>
            <a:ext cx="2761613" cy="1256414"/>
            <a:chOff x="354129" y="2673591"/>
            <a:chExt cx="1471497" cy="969178"/>
          </a:xfrm>
        </p:grpSpPr>
        <p:sp>
          <p:nvSpPr>
            <p:cNvPr id="11" name="矩形: 圓角 10">
              <a:extLst>
                <a:ext uri="{FF2B5EF4-FFF2-40B4-BE49-F238E27FC236}">
                  <a16:creationId xmlns:a16="http://schemas.microsoft.com/office/drawing/2014/main" id="{E8181827-06C0-478F-A314-D1409B69AF12}"/>
                </a:ext>
              </a:extLst>
            </p:cNvPr>
            <p:cNvSpPr/>
            <p:nvPr/>
          </p:nvSpPr>
          <p:spPr>
            <a:xfrm>
              <a:off x="374602" y="2899386"/>
              <a:ext cx="1451024" cy="74338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2D88BC65-30AF-4601-9434-8166A5E93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129" y="2673591"/>
              <a:ext cx="1451024" cy="689046"/>
            </a:xfrm>
            <a:prstGeom prst="rect">
              <a:avLst/>
            </a:prstGeom>
          </p:spPr>
        </p:pic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FFFF1B82-01B3-4ADD-AC17-1E8ED570FF31}"/>
              </a:ext>
            </a:extLst>
          </p:cNvPr>
          <p:cNvGrpSpPr/>
          <p:nvPr/>
        </p:nvGrpSpPr>
        <p:grpSpPr>
          <a:xfrm>
            <a:off x="391987" y="992883"/>
            <a:ext cx="5205392" cy="3471984"/>
            <a:chOff x="-626901" y="709485"/>
            <a:chExt cx="7855357" cy="5239503"/>
          </a:xfrm>
        </p:grpSpPr>
        <p:pic>
          <p:nvPicPr>
            <p:cNvPr id="3" name="Picture 2" descr="C:\Users\Judy Chen\Desktop\Image 8.png">
              <a:extLst>
                <a:ext uri="{FF2B5EF4-FFF2-40B4-BE49-F238E27FC236}">
                  <a16:creationId xmlns:a16="http://schemas.microsoft.com/office/drawing/2014/main" id="{FF8A6B39-4863-40E2-88F7-E9D3C64925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626901" y="709485"/>
              <a:ext cx="7563671" cy="4245010"/>
            </a:xfrm>
            <a:prstGeom prst="rect">
              <a:avLst/>
            </a:prstGeom>
            <a:noFill/>
          </p:spPr>
        </p:pic>
        <p:pic>
          <p:nvPicPr>
            <p:cNvPr id="4" name="Picture 3" descr="C:\Users\Judy Chen\Desktop\despite-the-massive-crackdown-by-authorities-these-are-the-working-kodi-add-ons-available-on-the-web-youtube.png">
              <a:extLst>
                <a:ext uri="{FF2B5EF4-FFF2-40B4-BE49-F238E27FC236}">
                  <a16:creationId xmlns:a16="http://schemas.microsoft.com/office/drawing/2014/main" id="{345C5292-742A-426E-B2E9-A45FF3E5E8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017"/>
            <a:stretch>
              <a:fillRect/>
            </a:stretch>
          </p:blipFill>
          <p:spPr bwMode="auto">
            <a:xfrm>
              <a:off x="500449" y="2376397"/>
              <a:ext cx="6728007" cy="3572591"/>
            </a:xfrm>
            <a:prstGeom prst="rect">
              <a:avLst/>
            </a:prstGeom>
            <a:noFill/>
          </p:spPr>
        </p:pic>
      </p:grpSp>
      <p:sp>
        <p:nvSpPr>
          <p:cNvPr id="6" name="標題 5">
            <a:extLst>
              <a:ext uri="{FF2B5EF4-FFF2-40B4-BE49-F238E27FC236}">
                <a16:creationId xmlns:a16="http://schemas.microsoft.com/office/drawing/2014/main" id="{087F56B8-217C-4FDC-9D75-7825BD241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Advantages of Linux Station</a:t>
            </a:r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F47CB92-171F-4383-B498-B3AE10F1E2BF}"/>
              </a:ext>
            </a:extLst>
          </p:cNvPr>
          <p:cNvSpPr txBox="1"/>
          <p:nvPr/>
        </p:nvSpPr>
        <p:spPr>
          <a:xfrm>
            <a:off x="5908054" y="2158234"/>
            <a:ext cx="249124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b="1" dirty="0">
                <a:solidFill>
                  <a:schemeClr val="tx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KODI is ready after </a:t>
            </a:r>
          </a:p>
          <a:p>
            <a:r>
              <a:rPr lang="en-US" altLang="zh-TW" b="1" dirty="0">
                <a:solidFill>
                  <a:schemeClr val="tx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  Ubuntu installation.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FF2A2A6C-795A-4F79-8905-452BEEE89CD4}"/>
              </a:ext>
            </a:extLst>
          </p:cNvPr>
          <p:cNvSpPr txBox="1"/>
          <p:nvPr/>
        </p:nvSpPr>
        <p:spPr>
          <a:xfrm>
            <a:off x="5908054" y="1468053"/>
            <a:ext cx="2578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b="1" dirty="0">
                <a:solidFill>
                  <a:schemeClr val="bg1"/>
                </a:solidFill>
                <a:latin typeface="+mj-lt"/>
                <a:ea typeface="Arial Unicode MS" pitchFamily="34" charset="-120"/>
                <a:cs typeface="Arial Unicode MS" pitchFamily="34" charset="-120"/>
              </a:rPr>
              <a:t>Use KODI to play media files on NAS</a:t>
            </a:r>
          </a:p>
        </p:txBody>
      </p:sp>
    </p:spTree>
    <p:extLst>
      <p:ext uri="{BB962C8B-B14F-4D97-AF65-F5344CB8AC3E}">
        <p14:creationId xmlns:p14="http://schemas.microsoft.com/office/powerpoint/2010/main" val="2286050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群組 17">
            <a:extLst>
              <a:ext uri="{FF2B5EF4-FFF2-40B4-BE49-F238E27FC236}">
                <a16:creationId xmlns:a16="http://schemas.microsoft.com/office/drawing/2014/main" id="{FC15386F-DEC0-4163-ADE4-1E0368B69F6A}"/>
              </a:ext>
            </a:extLst>
          </p:cNvPr>
          <p:cNvGrpSpPr/>
          <p:nvPr/>
        </p:nvGrpSpPr>
        <p:grpSpPr>
          <a:xfrm>
            <a:off x="4504684" y="1187478"/>
            <a:ext cx="4029201" cy="3002686"/>
            <a:chOff x="354128" y="2673591"/>
            <a:chExt cx="1968647" cy="2150633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DB00208C-8F38-4062-B5B1-EE0F879E0A5A}"/>
                </a:ext>
              </a:extLst>
            </p:cNvPr>
            <p:cNvSpPr/>
            <p:nvPr/>
          </p:nvSpPr>
          <p:spPr>
            <a:xfrm>
              <a:off x="374602" y="3005743"/>
              <a:ext cx="1948173" cy="181848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D2ECF158-36CC-4C32-8EE2-97CBAFAF7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128" y="2673591"/>
              <a:ext cx="1830291" cy="689046"/>
            </a:xfrm>
            <a:prstGeom prst="rect">
              <a:avLst/>
            </a:prstGeom>
          </p:spPr>
        </p:pic>
      </p:grp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AD1DE01B-0167-4BD0-BA10-2E4400269CA0}"/>
              </a:ext>
            </a:extLst>
          </p:cNvPr>
          <p:cNvSpPr txBox="1">
            <a:spLocks/>
          </p:cNvSpPr>
          <p:nvPr/>
        </p:nvSpPr>
        <p:spPr>
          <a:xfrm>
            <a:off x="4651721" y="1953802"/>
            <a:ext cx="3844160" cy="1799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zh-TW" sz="1400" b="0" dirty="0">
                <a:latin typeface="+mj-lt"/>
                <a:ea typeface="Arial Unicode MS" pitchFamily="34" charset="-120"/>
                <a:cs typeface="Arial Unicode MS" pitchFamily="34" charset="-120"/>
              </a:rPr>
              <a:t>Video HD is a free KODI add-on. With KODI's streaming and video decoding capabilities, you can directly access and stream NAS files to computers or set-top boxes. Video HD also fully supports Video Station's features, including current play time, video type, online subtitle lookup and more, allowing you to enjoy high-quality multimedia entertainment.</a:t>
            </a:r>
            <a:endParaRPr lang="zh-TW" altLang="en-US" sz="1400" b="0" dirty="0">
              <a:latin typeface="+mj-lt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132410A4-C63D-4B27-8974-3EDA2F8E2933}"/>
              </a:ext>
            </a:extLst>
          </p:cNvPr>
          <p:cNvSpPr/>
          <p:nvPr/>
        </p:nvSpPr>
        <p:spPr>
          <a:xfrm>
            <a:off x="4758333" y="1319989"/>
            <a:ext cx="466135" cy="4661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92AA788-2564-410C-BAB1-85A589A87EBA}"/>
              </a:ext>
            </a:extLst>
          </p:cNvPr>
          <p:cNvSpPr txBox="1"/>
          <p:nvPr/>
        </p:nvSpPr>
        <p:spPr>
          <a:xfrm>
            <a:off x="190001" y="35477"/>
            <a:ext cx="8363979" cy="58477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3200" b="1" dirty="0">
                <a:solidFill>
                  <a:schemeClr val="bg1"/>
                </a:solidFill>
              </a:rPr>
              <a:t>Video HD supports multiple devices</a:t>
            </a:r>
            <a:r>
              <a:rPr lang="zh-TW" altLang="en-US" sz="3200" b="1" dirty="0">
                <a:solidFill>
                  <a:schemeClr val="bg1"/>
                </a:solidFill>
              </a:rPr>
              <a:t> </a:t>
            </a:r>
            <a:endParaRPr lang="en-US" altLang="zh-TW" sz="3200" dirty="0"/>
          </a:p>
        </p:txBody>
      </p:sp>
      <p:pic>
        <p:nvPicPr>
          <p:cNvPr id="9" name="Picture 3" descr="D:\ING\20180329_Linux Station\images\Video HD UI.png">
            <a:extLst>
              <a:ext uri="{FF2B5EF4-FFF2-40B4-BE49-F238E27FC236}">
                <a16:creationId xmlns:a16="http://schemas.microsoft.com/office/drawing/2014/main" id="{CCE87A1B-6EFD-4180-9158-52CE9651F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092" y="1010795"/>
            <a:ext cx="3953796" cy="3395030"/>
          </a:xfrm>
          <a:prstGeom prst="rect">
            <a:avLst/>
          </a:prstGeom>
          <a:noFill/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6FA64851-7A8B-4A5E-9542-77C2F43D6F4E}"/>
              </a:ext>
            </a:extLst>
          </p:cNvPr>
          <p:cNvGrpSpPr/>
          <p:nvPr/>
        </p:nvGrpSpPr>
        <p:grpSpPr>
          <a:xfrm>
            <a:off x="4833701" y="3793751"/>
            <a:ext cx="2634346" cy="678507"/>
            <a:chOff x="6445477" y="1517423"/>
            <a:chExt cx="4363810" cy="1123950"/>
          </a:xfrm>
        </p:grpSpPr>
        <p:pic>
          <p:nvPicPr>
            <p:cNvPr id="11" name="Picture 4" descr="D:\ING\20180329_Linux Station\images\icon.png">
              <a:extLst>
                <a:ext uri="{FF2B5EF4-FFF2-40B4-BE49-F238E27FC236}">
                  <a16:creationId xmlns:a16="http://schemas.microsoft.com/office/drawing/2014/main" id="{C311F3B4-8A3B-4BAD-A703-F75498EFD6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9162" y="1517423"/>
              <a:ext cx="1000125" cy="1123950"/>
            </a:xfrm>
            <a:prstGeom prst="rect">
              <a:avLst/>
            </a:prstGeom>
            <a:noFill/>
          </p:spPr>
        </p:pic>
        <p:pic>
          <p:nvPicPr>
            <p:cNvPr id="12" name="Picture 5" descr="D:\ING\20180329_Linux Station\images\icon-1.png">
              <a:extLst>
                <a:ext uri="{FF2B5EF4-FFF2-40B4-BE49-F238E27FC236}">
                  <a16:creationId xmlns:a16="http://schemas.microsoft.com/office/drawing/2014/main" id="{0724C73A-EFFC-4F16-A240-309E8A8A71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7933" y="1517423"/>
              <a:ext cx="1000125" cy="1123950"/>
            </a:xfrm>
            <a:prstGeom prst="rect">
              <a:avLst/>
            </a:prstGeom>
            <a:noFill/>
          </p:spPr>
        </p:pic>
        <p:pic>
          <p:nvPicPr>
            <p:cNvPr id="13" name="Picture 6" descr="D:\ING\20180329_Linux Station\images\icon-2.png">
              <a:extLst>
                <a:ext uri="{FF2B5EF4-FFF2-40B4-BE49-F238E27FC236}">
                  <a16:creationId xmlns:a16="http://schemas.microsoft.com/office/drawing/2014/main" id="{5CE6129A-2837-4786-AAC9-E9FF8A8E0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6705" y="1517423"/>
              <a:ext cx="1000125" cy="1123950"/>
            </a:xfrm>
            <a:prstGeom prst="rect">
              <a:avLst/>
            </a:prstGeom>
            <a:noFill/>
          </p:spPr>
        </p:pic>
        <p:pic>
          <p:nvPicPr>
            <p:cNvPr id="14" name="Picture 7" descr="D:\ING\20180329_Linux Station\images\icon-3.png">
              <a:extLst>
                <a:ext uri="{FF2B5EF4-FFF2-40B4-BE49-F238E27FC236}">
                  <a16:creationId xmlns:a16="http://schemas.microsoft.com/office/drawing/2014/main" id="{2778CDC6-E88F-4E53-BDC9-2FD51BAE07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5477" y="1517423"/>
              <a:ext cx="1000125" cy="1123950"/>
            </a:xfrm>
            <a:prstGeom prst="rect">
              <a:avLst/>
            </a:prstGeom>
            <a:noFill/>
          </p:spPr>
        </p:pic>
      </p:grpSp>
      <p:pic>
        <p:nvPicPr>
          <p:cNvPr id="15" name="Picture 2" descr="D:\ING\20180329_Linux Station\images\kodi-logo_thumb800.png">
            <a:extLst>
              <a:ext uri="{FF2B5EF4-FFF2-40B4-BE49-F238E27FC236}">
                <a16:creationId xmlns:a16="http://schemas.microsoft.com/office/drawing/2014/main" id="{061FE0B3-DE7E-490B-BE5B-A8FCE48E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9598" y="1360537"/>
            <a:ext cx="1206945" cy="385038"/>
          </a:xfrm>
          <a:prstGeom prst="rect">
            <a:avLst/>
          </a:prstGeom>
          <a:noFill/>
        </p:spPr>
      </p:pic>
      <p:pic>
        <p:nvPicPr>
          <p:cNvPr id="16" name="Picture 2" descr="\\MARKETING\Marketing\MarketingMaterials\素材\_icons\00_4.2iconPNG\Video.png">
            <a:extLst>
              <a:ext uri="{FF2B5EF4-FFF2-40B4-BE49-F238E27FC236}">
                <a16:creationId xmlns:a16="http://schemas.microsoft.com/office/drawing/2014/main" id="{88500BE5-F48D-4F27-9FC8-97902B41D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0874" y="1319989"/>
            <a:ext cx="466134" cy="46613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8F00BF80-3717-433A-A8C4-3D64139EA676}"/>
              </a:ext>
            </a:extLst>
          </p:cNvPr>
          <p:cNvSpPr/>
          <p:nvPr/>
        </p:nvSpPr>
        <p:spPr>
          <a:xfrm>
            <a:off x="6606625" y="1322224"/>
            <a:ext cx="16293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altLang="zh-TW" sz="2400"/>
              <a:t>Video HD</a:t>
            </a:r>
          </a:p>
        </p:txBody>
      </p:sp>
    </p:spTree>
    <p:extLst>
      <p:ext uri="{BB962C8B-B14F-4D97-AF65-F5344CB8AC3E}">
        <p14:creationId xmlns:p14="http://schemas.microsoft.com/office/powerpoint/2010/main" val="2958398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TS-351_fon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441" y="601874"/>
            <a:ext cx="6656728" cy="4161195"/>
          </a:xfrm>
          <a:prstGeom prst="rect">
            <a:avLst/>
          </a:prstGeom>
        </p:spPr>
      </p:pic>
      <p:sp>
        <p:nvSpPr>
          <p:cNvPr id="247" name="Shape 247"/>
          <p:cNvSpPr/>
          <p:nvPr/>
        </p:nvSpPr>
        <p:spPr>
          <a:xfrm>
            <a:off x="3165618" y="1208598"/>
            <a:ext cx="730521" cy="1513433"/>
          </a:xfrm>
          <a:prstGeom prst="rect">
            <a:avLst/>
          </a:prstGeom>
          <a:solidFill>
            <a:schemeClr val="lt1">
              <a:alpha val="6666"/>
            </a:schemeClr>
          </a:solidFill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8" name="Shape 248"/>
          <p:cNvCxnSpPr>
            <a:cxnSpLocks/>
            <a:stCxn id="247" idx="1"/>
          </p:cNvCxnSpPr>
          <p:nvPr/>
        </p:nvCxnSpPr>
        <p:spPr>
          <a:xfrm rot="10800000">
            <a:off x="2496690" y="1433693"/>
            <a:ext cx="668929" cy="531623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950358A6-2EAD-488E-B90A-70E26919DFF4}"/>
              </a:ext>
            </a:extLst>
          </p:cNvPr>
          <p:cNvSpPr/>
          <p:nvPr/>
        </p:nvSpPr>
        <p:spPr>
          <a:xfrm>
            <a:off x="3165619" y="2792038"/>
            <a:ext cx="722569" cy="308971"/>
          </a:xfrm>
          <a:prstGeom prst="roundRect">
            <a:avLst>
              <a:gd name="adj" fmla="val 0"/>
            </a:avLst>
          </a:prstGeom>
          <a:solidFill>
            <a:schemeClr val="lt1">
              <a:alpha val="6666"/>
            </a:schemeClr>
          </a:solidFill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400"/>
            </a:pPr>
            <a:endParaRPr lang="zh-TW" altLang="en-US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cxnSp>
        <p:nvCxnSpPr>
          <p:cNvPr id="76" name="Shape 250">
            <a:extLst>
              <a:ext uri="{FF2B5EF4-FFF2-40B4-BE49-F238E27FC236}">
                <a16:creationId xmlns:a16="http://schemas.microsoft.com/office/drawing/2014/main" id="{995FF03A-450A-4A20-B547-E115AA980D0C}"/>
              </a:ext>
            </a:extLst>
          </p:cNvPr>
          <p:cNvCxnSpPr>
            <a:cxnSpLocks/>
          </p:cNvCxnSpPr>
          <p:nvPr/>
        </p:nvCxnSpPr>
        <p:spPr>
          <a:xfrm flipH="1">
            <a:off x="2511797" y="2948419"/>
            <a:ext cx="63871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15" name="標題 14"/>
          <p:cNvSpPr>
            <a:spLocks noGrp="1"/>
          </p:cNvSpPr>
          <p:nvPr>
            <p:ph type="ctrTitle" idx="4294967295"/>
          </p:nvPr>
        </p:nvSpPr>
        <p:spPr>
          <a:xfrm>
            <a:off x="356184" y="135173"/>
            <a:ext cx="8133080" cy="750626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FFFFFF"/>
                </a:solidFill>
              </a:rPr>
              <a:t>Front view</a:t>
            </a:r>
            <a:endParaRPr lang="zh-TW" altLang="en-US" sz="3200" dirty="0">
              <a:solidFill>
                <a:schemeClr val="bg1"/>
              </a:solidFill>
            </a:endParaRPr>
          </a:p>
        </p:txBody>
      </p:sp>
      <p:cxnSp>
        <p:nvCxnSpPr>
          <p:cNvPr id="21" name="Shape 250">
            <a:extLst>
              <a:ext uri="{FF2B5EF4-FFF2-40B4-BE49-F238E27FC236}">
                <a16:creationId xmlns:a16="http://schemas.microsoft.com/office/drawing/2014/main" id="{995FF03A-450A-4A20-B547-E115AA980D0C}"/>
              </a:ext>
            </a:extLst>
          </p:cNvPr>
          <p:cNvCxnSpPr>
            <a:cxnSpLocks/>
          </p:cNvCxnSpPr>
          <p:nvPr/>
        </p:nvCxnSpPr>
        <p:spPr>
          <a:xfrm flipH="1">
            <a:off x="2253673" y="3392538"/>
            <a:ext cx="1039965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3" name="Shape 250">
            <a:extLst>
              <a:ext uri="{FF2B5EF4-FFF2-40B4-BE49-F238E27FC236}">
                <a16:creationId xmlns:a16="http://schemas.microsoft.com/office/drawing/2014/main" id="{995FF03A-450A-4A20-B547-E115AA980D0C}"/>
              </a:ext>
            </a:extLst>
          </p:cNvPr>
          <p:cNvCxnSpPr>
            <a:cxnSpLocks/>
          </p:cNvCxnSpPr>
          <p:nvPr/>
        </p:nvCxnSpPr>
        <p:spPr>
          <a:xfrm flipH="1">
            <a:off x="2382982" y="3878723"/>
            <a:ext cx="910656" cy="9217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49" name="Shape 249"/>
          <p:cNvSpPr txBox="1"/>
          <p:nvPr/>
        </p:nvSpPr>
        <p:spPr>
          <a:xfrm>
            <a:off x="1705583" y="3247866"/>
            <a:ext cx="796948" cy="3077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r">
              <a:buSzPts val="1400"/>
              <a:buFont typeface="Arial"/>
              <a:buNone/>
            </a:pPr>
            <a:r>
              <a:rPr lang="en-US" b="1" dirty="0">
                <a:solidFill>
                  <a:schemeClr val="accent3"/>
                </a:solidFill>
                <a:latin typeface="+mj-lt"/>
                <a:ea typeface="微軟正黑體" panose="020B0604030504040204" pitchFamily="34" charset="-120"/>
              </a:rPr>
              <a:t>Power</a:t>
            </a:r>
            <a:endParaRPr b="1" dirty="0">
              <a:solidFill>
                <a:schemeClr val="accent3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52" name="Shape 252"/>
          <p:cNvSpPr txBox="1"/>
          <p:nvPr/>
        </p:nvSpPr>
        <p:spPr>
          <a:xfrm>
            <a:off x="1097677" y="3728315"/>
            <a:ext cx="1399013" cy="71437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buSzPts val="1400"/>
            </a:pPr>
            <a:r>
              <a:rPr lang="en-US" b="1" dirty="0">
                <a:solidFill>
                  <a:schemeClr val="accent3"/>
                </a:solidFill>
                <a:latin typeface="+mj-lt"/>
                <a:ea typeface="微軟正黑體" panose="020B0604030504040204" pitchFamily="34" charset="-120"/>
              </a:rPr>
              <a:t>USB 3.0 One Touch Copy button</a:t>
            </a:r>
          </a:p>
        </p:txBody>
      </p:sp>
      <p:sp>
        <p:nvSpPr>
          <p:cNvPr id="69" name="Shape 246">
            <a:extLst>
              <a:ext uri="{FF2B5EF4-FFF2-40B4-BE49-F238E27FC236}">
                <a16:creationId xmlns:a16="http://schemas.microsoft.com/office/drawing/2014/main" id="{979DF9D9-DB0E-48DE-A152-BE8FCF16A3C5}"/>
              </a:ext>
            </a:extLst>
          </p:cNvPr>
          <p:cNvSpPr txBox="1"/>
          <p:nvPr/>
        </p:nvSpPr>
        <p:spPr>
          <a:xfrm>
            <a:off x="1097678" y="2635824"/>
            <a:ext cx="1443553" cy="5534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>
              <a:buSzPts val="1400"/>
            </a:pPr>
            <a:r>
              <a:rPr lang="en-US" b="1" dirty="0">
                <a:solidFill>
                  <a:schemeClr val="accent3"/>
                </a:solidFill>
                <a:latin typeface="+mj-lt"/>
                <a:ea typeface="微軟正黑體" panose="020B0604030504040204" pitchFamily="34" charset="-120"/>
              </a:rPr>
              <a:t>LED indicator: </a:t>
            </a:r>
          </a:p>
          <a:p>
            <a:pPr lvl="0" algn="r">
              <a:buSzPts val="1400"/>
            </a:pPr>
            <a:r>
              <a:rPr lang="en-US" b="1" dirty="0">
                <a:solidFill>
                  <a:schemeClr val="accent3"/>
                </a:solidFill>
                <a:latin typeface="+mj-lt"/>
                <a:ea typeface="微軟正黑體" panose="020B0604030504040204" pitchFamily="34" charset="-120"/>
              </a:rPr>
              <a:t>M.2 SSD 1-2</a:t>
            </a:r>
            <a:endParaRPr b="1" dirty="0">
              <a:solidFill>
                <a:schemeClr val="accent3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6" name="Shape 246">
            <a:extLst>
              <a:ext uri="{FF2B5EF4-FFF2-40B4-BE49-F238E27FC236}">
                <a16:creationId xmlns:a16="http://schemas.microsoft.com/office/drawing/2014/main" id="{2F5FF69A-B85A-4D45-9A88-EB01219A4C4D}"/>
              </a:ext>
            </a:extLst>
          </p:cNvPr>
          <p:cNvSpPr txBox="1"/>
          <p:nvPr/>
        </p:nvSpPr>
        <p:spPr>
          <a:xfrm>
            <a:off x="1082831" y="1143357"/>
            <a:ext cx="1443553" cy="72554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buSzPts val="1400"/>
            </a:pPr>
            <a:r>
              <a:rPr lang="en-US" altLang="zh-TW" b="1" dirty="0">
                <a:solidFill>
                  <a:schemeClr val="accent3"/>
                </a:solidFill>
                <a:latin typeface="+mj-lt"/>
                <a:ea typeface="微軟正黑體" panose="020B0604030504040204" pitchFamily="34" charset="-120"/>
              </a:rPr>
              <a:t>LED indicator: Status, LAN, USB, HDD1-3</a:t>
            </a:r>
          </a:p>
        </p:txBody>
      </p:sp>
    </p:spTree>
    <p:extLst>
      <p:ext uri="{BB962C8B-B14F-4D97-AF65-F5344CB8AC3E}">
        <p14:creationId xmlns:p14="http://schemas.microsoft.com/office/powerpoint/2010/main" val="575833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圖片 46">
            <a:extLst>
              <a:ext uri="{FF2B5EF4-FFF2-40B4-BE49-F238E27FC236}">
                <a16:creationId xmlns:a16="http://schemas.microsoft.com/office/drawing/2014/main" id="{84DD04DA-C509-4953-B844-D973AB80FC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03" y="684584"/>
            <a:ext cx="8052488" cy="40109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4685FB-235C-0F4C-A103-4CD7EA721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Long-term supported dual</a:t>
            </a:r>
            <a:r>
              <a:rPr lang="en-US" altLang="zh-TW" dirty="0"/>
              <a:t>-c</a:t>
            </a:r>
            <a:r>
              <a:rPr lang="en-US" altLang="zh-CN" dirty="0"/>
              <a:t>ore processors</a:t>
            </a:r>
            <a:endParaRPr 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54162D63-EDC4-46CF-AC37-C698325F83ED}"/>
              </a:ext>
            </a:extLst>
          </p:cNvPr>
          <p:cNvGrpSpPr/>
          <p:nvPr/>
        </p:nvGrpSpPr>
        <p:grpSpPr>
          <a:xfrm>
            <a:off x="139865" y="2526651"/>
            <a:ext cx="8208096" cy="2119177"/>
            <a:chOff x="139865" y="2526651"/>
            <a:chExt cx="8208096" cy="2119177"/>
          </a:xfrm>
        </p:grpSpPr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B2E891DF-BE2C-4441-B3A1-771B15D55F50}"/>
                </a:ext>
              </a:extLst>
            </p:cNvPr>
            <p:cNvSpPr txBox="1"/>
            <p:nvPr/>
          </p:nvSpPr>
          <p:spPr>
            <a:xfrm>
              <a:off x="1535943" y="2526651"/>
              <a:ext cx="22319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 dirty="0"/>
                <a:t>Intel</a:t>
              </a:r>
              <a:r>
                <a:rPr lang="en-US" altLang="zh-TW" sz="1000" b="1" baseline="30000" dirty="0"/>
                <a:t>®</a:t>
              </a:r>
              <a:r>
                <a:rPr lang="en-US" altLang="zh-TW" sz="1000" b="1" dirty="0"/>
                <a:t> Celeron</a:t>
              </a:r>
              <a:r>
                <a:rPr lang="en-US" altLang="zh-TW" sz="1000" b="1" baseline="30000" dirty="0"/>
                <a:t>®</a:t>
              </a:r>
              <a:r>
                <a:rPr lang="en-US" altLang="zh-TW" sz="1000" b="1" dirty="0"/>
                <a:t> Processor J1800</a:t>
              </a:r>
              <a:endParaRPr lang="zh-TW" altLang="en-US" sz="1000" b="1" dirty="0"/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F609A667-16FA-4F65-8A1A-C977B2E81871}"/>
                </a:ext>
              </a:extLst>
            </p:cNvPr>
            <p:cNvSpPr txBox="1"/>
            <p:nvPr/>
          </p:nvSpPr>
          <p:spPr>
            <a:xfrm>
              <a:off x="3785541" y="2526651"/>
              <a:ext cx="223181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 dirty="0"/>
                <a:t>Intel</a:t>
              </a:r>
              <a:r>
                <a:rPr lang="en-US" altLang="zh-TW" sz="1000" b="1" baseline="30000" dirty="0"/>
                <a:t>®</a:t>
              </a:r>
              <a:r>
                <a:rPr lang="en-US" altLang="zh-TW" sz="1000" b="1" dirty="0"/>
                <a:t> Celeron</a:t>
              </a:r>
              <a:r>
                <a:rPr lang="en-US" altLang="zh-TW" sz="1000" b="1" baseline="30000" dirty="0"/>
                <a:t>®</a:t>
              </a:r>
              <a:r>
                <a:rPr lang="en-US" altLang="zh-TW" sz="1000" b="1" dirty="0"/>
                <a:t> Processor N3060</a:t>
              </a:r>
              <a:endParaRPr lang="zh-TW" altLang="en-US" sz="1000" b="1" dirty="0"/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E7CAE079-1ADC-4E75-99C6-637957AA7616}"/>
                </a:ext>
              </a:extLst>
            </p:cNvPr>
            <p:cNvSpPr txBox="1"/>
            <p:nvPr/>
          </p:nvSpPr>
          <p:spPr>
            <a:xfrm>
              <a:off x="6026668" y="2526651"/>
              <a:ext cx="22025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 dirty="0"/>
                <a:t>Intel</a:t>
              </a:r>
              <a:r>
                <a:rPr lang="en-US" altLang="zh-TW" sz="1000" b="1" baseline="30000" dirty="0"/>
                <a:t>®</a:t>
              </a:r>
              <a:r>
                <a:rPr lang="en-US" altLang="zh-TW" sz="1000" b="1" dirty="0"/>
                <a:t> Celeron</a:t>
              </a:r>
              <a:r>
                <a:rPr lang="en-US" altLang="zh-TW" sz="1000" b="1" baseline="30000" dirty="0"/>
                <a:t>®</a:t>
              </a:r>
              <a:r>
                <a:rPr lang="en-US" altLang="zh-TW" sz="1000" b="1" dirty="0"/>
                <a:t> Processor J3355</a:t>
              </a:r>
              <a:endParaRPr lang="zh-TW" altLang="en-US" sz="1000" b="1" dirty="0"/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17F4EF0F-4250-4A8F-8FD1-B0D44ED638B6}"/>
                </a:ext>
              </a:extLst>
            </p:cNvPr>
            <p:cNvSpPr txBox="1"/>
            <p:nvPr/>
          </p:nvSpPr>
          <p:spPr>
            <a:xfrm>
              <a:off x="139865" y="2800312"/>
              <a:ext cx="161521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</a:rPr>
                <a:t>Code name</a:t>
              </a:r>
              <a:endParaRPr lang="zh-TW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5537C6FD-86CC-41CB-8851-8C146A88B8BF}"/>
                </a:ext>
              </a:extLst>
            </p:cNvPr>
            <p:cNvSpPr txBox="1"/>
            <p:nvPr/>
          </p:nvSpPr>
          <p:spPr>
            <a:xfrm>
              <a:off x="168363" y="3062674"/>
              <a:ext cx="15867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 dirty="0"/>
                <a:t>Product Collection</a:t>
              </a:r>
              <a:endParaRPr lang="zh-TW" altLang="en-US" sz="1000" b="1" dirty="0"/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DC0330D4-E569-49FF-81E1-E7A908B14E23}"/>
                </a:ext>
              </a:extLst>
            </p:cNvPr>
            <p:cNvSpPr txBox="1"/>
            <p:nvPr/>
          </p:nvSpPr>
          <p:spPr>
            <a:xfrm>
              <a:off x="168363" y="3331027"/>
              <a:ext cx="158671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 dirty="0"/>
                <a:t>Status</a:t>
              </a:r>
              <a:endParaRPr lang="zh-TW" altLang="en-US" sz="1000" b="1" dirty="0"/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AFCE9347-7EB4-4DFC-8AF8-53153F7BBC80}"/>
                </a:ext>
              </a:extLst>
            </p:cNvPr>
            <p:cNvSpPr txBox="1"/>
            <p:nvPr/>
          </p:nvSpPr>
          <p:spPr>
            <a:xfrm>
              <a:off x="168363" y="3599380"/>
              <a:ext cx="15398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 dirty="0"/>
                <a:t>Launch date</a:t>
              </a:r>
              <a:endParaRPr lang="zh-TW" altLang="en-US" sz="1000" b="1" dirty="0"/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43184910-CE41-4E21-B88A-9CC3C6A53A29}"/>
                </a:ext>
              </a:extLst>
            </p:cNvPr>
            <p:cNvSpPr txBox="1"/>
            <p:nvPr/>
          </p:nvSpPr>
          <p:spPr>
            <a:xfrm>
              <a:off x="168363" y="3867733"/>
              <a:ext cx="15398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 dirty="0"/>
                <a:t>Number of cores</a:t>
              </a:r>
              <a:endParaRPr lang="zh-TW" altLang="en-US" sz="1000" b="1" dirty="0"/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3D06BECF-3E7E-446D-8F14-1CD3A1343A39}"/>
                </a:ext>
              </a:extLst>
            </p:cNvPr>
            <p:cNvSpPr txBox="1"/>
            <p:nvPr/>
          </p:nvSpPr>
          <p:spPr>
            <a:xfrm>
              <a:off x="168364" y="4131062"/>
              <a:ext cx="15398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 dirty="0"/>
                <a:t>Base Frequency</a:t>
              </a:r>
              <a:endParaRPr lang="zh-TW" altLang="en-US" sz="1000" b="1" dirty="0"/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BC305D03-ACCE-455B-9293-4930D7F2CC20}"/>
                </a:ext>
              </a:extLst>
            </p:cNvPr>
            <p:cNvSpPr txBox="1"/>
            <p:nvPr/>
          </p:nvSpPr>
          <p:spPr>
            <a:xfrm>
              <a:off x="168363" y="4368829"/>
              <a:ext cx="15398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 dirty="0"/>
                <a:t>Burst Frequency</a:t>
              </a:r>
              <a:endParaRPr lang="zh-TW" altLang="en-US" sz="1000" b="1" dirty="0"/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3D436CE9-1B12-4B63-B0D6-164285E03F04}"/>
                </a:ext>
              </a:extLst>
            </p:cNvPr>
            <p:cNvSpPr txBox="1"/>
            <p:nvPr/>
          </p:nvSpPr>
          <p:spPr>
            <a:xfrm>
              <a:off x="1527026" y="2795380"/>
              <a:ext cx="22497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>
                  <a:solidFill>
                    <a:schemeClr val="bg1"/>
                  </a:solidFill>
                </a:rPr>
                <a:t>Bay Trail</a:t>
              </a:r>
              <a:endParaRPr lang="zh-TW" altLang="en-US" sz="1200" b="1">
                <a:solidFill>
                  <a:schemeClr val="bg1"/>
                </a:solidFill>
              </a:endParaRP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47B9CEC2-C157-43CA-863C-6BC84A60C608}"/>
                </a:ext>
              </a:extLst>
            </p:cNvPr>
            <p:cNvSpPr txBox="1"/>
            <p:nvPr/>
          </p:nvSpPr>
          <p:spPr>
            <a:xfrm>
              <a:off x="3759519" y="2795380"/>
              <a:ext cx="22838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>
                  <a:solidFill>
                    <a:schemeClr val="bg1"/>
                  </a:solidFill>
                </a:rPr>
                <a:t>Braswell</a:t>
              </a:r>
              <a:endParaRPr lang="zh-TW" altLang="en-US" sz="1200" b="1">
                <a:solidFill>
                  <a:schemeClr val="bg1"/>
                </a:solidFill>
              </a:endParaRPr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63DA05F8-D2CF-43E7-A6F4-BD6EB77C44AD}"/>
                </a:ext>
              </a:extLst>
            </p:cNvPr>
            <p:cNvSpPr txBox="1"/>
            <p:nvPr/>
          </p:nvSpPr>
          <p:spPr>
            <a:xfrm>
              <a:off x="6014987" y="2795380"/>
              <a:ext cx="22259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</a:rPr>
                <a:t>Apollo Lake</a:t>
              </a:r>
              <a:endParaRPr lang="zh-TW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531878F3-E591-4681-9070-01846BE93E1B}"/>
                </a:ext>
              </a:extLst>
            </p:cNvPr>
            <p:cNvSpPr txBox="1"/>
            <p:nvPr/>
          </p:nvSpPr>
          <p:spPr>
            <a:xfrm>
              <a:off x="5911780" y="3074791"/>
              <a:ext cx="243618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 dirty="0"/>
                <a:t>Intel</a:t>
              </a:r>
              <a:r>
                <a:rPr lang="en-US" altLang="zh-TW" sz="1000" b="1" baseline="30000" dirty="0"/>
                <a:t>®</a:t>
              </a:r>
              <a:r>
                <a:rPr lang="en-US" altLang="zh-TW" sz="1000" b="1" dirty="0"/>
                <a:t> Celeron</a:t>
              </a:r>
              <a:r>
                <a:rPr lang="en-US" altLang="zh-TW" sz="1000" b="1" baseline="30000" dirty="0"/>
                <a:t>®</a:t>
              </a:r>
              <a:r>
                <a:rPr lang="en-US" altLang="zh-TW" sz="1000" b="1" dirty="0"/>
                <a:t> Processor J Series</a:t>
              </a:r>
              <a:endParaRPr lang="zh-TW" altLang="en-US" sz="1000" b="1" dirty="0"/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939BBEDA-0C1B-43A7-842A-489ED1FEEE60}"/>
                </a:ext>
              </a:extLst>
            </p:cNvPr>
            <p:cNvSpPr txBox="1"/>
            <p:nvPr/>
          </p:nvSpPr>
          <p:spPr>
            <a:xfrm>
              <a:off x="3683360" y="3074791"/>
              <a:ext cx="243618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 dirty="0"/>
                <a:t>Intel</a:t>
              </a:r>
              <a:r>
                <a:rPr lang="en-US" altLang="zh-TW" sz="1000" b="1" baseline="30000" dirty="0"/>
                <a:t>®</a:t>
              </a:r>
              <a:r>
                <a:rPr lang="en-US" altLang="zh-TW" sz="1000" b="1" dirty="0"/>
                <a:t> Celeron</a:t>
              </a:r>
              <a:r>
                <a:rPr lang="en-US" altLang="zh-TW" sz="1000" b="1" baseline="30000" dirty="0"/>
                <a:t>®</a:t>
              </a:r>
              <a:r>
                <a:rPr lang="en-US" altLang="zh-TW" sz="1000" b="1" dirty="0"/>
                <a:t> Processor N Series</a:t>
              </a:r>
              <a:endParaRPr lang="zh-TW" altLang="en-US" sz="1000" b="1" dirty="0"/>
            </a:p>
          </p:txBody>
        </p: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CE3C5CE4-7B77-4833-AD49-092459EFDF14}"/>
                </a:ext>
              </a:extLst>
            </p:cNvPr>
            <p:cNvSpPr txBox="1"/>
            <p:nvPr/>
          </p:nvSpPr>
          <p:spPr>
            <a:xfrm>
              <a:off x="1470515" y="3074791"/>
              <a:ext cx="23627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 dirty="0"/>
                <a:t>Intel</a:t>
              </a:r>
              <a:r>
                <a:rPr lang="en-US" altLang="zh-TW" sz="1000" b="1" baseline="30000" dirty="0"/>
                <a:t>®</a:t>
              </a:r>
              <a:r>
                <a:rPr lang="en-US" altLang="zh-TW" sz="1000" b="1" dirty="0"/>
                <a:t> Celeron</a:t>
              </a:r>
              <a:r>
                <a:rPr lang="en-US" altLang="zh-TW" sz="1000" b="1" baseline="30000" dirty="0"/>
                <a:t>®</a:t>
              </a:r>
              <a:r>
                <a:rPr lang="en-US" altLang="zh-TW" sz="1000" b="1" dirty="0"/>
                <a:t> Processor J Series</a:t>
              </a:r>
              <a:endParaRPr lang="zh-TW" altLang="en-US" sz="1000" b="1" dirty="0"/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2BAB5FFF-9121-429D-84BB-9ABB70442660}"/>
                </a:ext>
              </a:extLst>
            </p:cNvPr>
            <p:cNvSpPr txBox="1"/>
            <p:nvPr/>
          </p:nvSpPr>
          <p:spPr>
            <a:xfrm>
              <a:off x="1527025" y="3333472"/>
              <a:ext cx="2249737" cy="24622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1000" b="1" dirty="0">
                  <a:latin typeface="Microsoft JhengHei"/>
                  <a:ea typeface="Microsoft JhengHei"/>
                </a:rPr>
                <a:t>Long term supported</a:t>
              </a:r>
              <a:endParaRPr lang="zh-TW" altLang="en-US" sz="1000" b="1" dirty="0">
                <a:latin typeface="Microsoft JhengHei"/>
                <a:ea typeface="Microsoft JhengHei"/>
              </a:endParaRPr>
            </a:p>
          </p:txBody>
        </p: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DAC91CBF-CF90-4BAA-9FD9-163C5413F277}"/>
                </a:ext>
              </a:extLst>
            </p:cNvPr>
            <p:cNvSpPr txBox="1"/>
            <p:nvPr/>
          </p:nvSpPr>
          <p:spPr>
            <a:xfrm>
              <a:off x="3776582" y="3333472"/>
              <a:ext cx="22497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/>
                <a:t>Launched</a:t>
              </a:r>
              <a:endParaRPr lang="zh-TW" altLang="en-US" sz="1000" b="1"/>
            </a:p>
          </p:txBody>
        </p: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52893AEC-FFCB-4DB2-8240-F1940510A8C1}"/>
                </a:ext>
              </a:extLst>
            </p:cNvPr>
            <p:cNvSpPr txBox="1"/>
            <p:nvPr/>
          </p:nvSpPr>
          <p:spPr>
            <a:xfrm>
              <a:off x="6003084" y="3333472"/>
              <a:ext cx="22497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/>
                <a:t>Launched</a:t>
              </a:r>
              <a:endParaRPr lang="zh-TW" altLang="en-US" sz="1000" b="1"/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CABB56CC-9E1D-4F3F-9C60-C8E4A6CBBE08}"/>
                </a:ext>
              </a:extLst>
            </p:cNvPr>
            <p:cNvSpPr txBox="1"/>
            <p:nvPr/>
          </p:nvSpPr>
          <p:spPr>
            <a:xfrm>
              <a:off x="1527025" y="3602201"/>
              <a:ext cx="22497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/>
                <a:t>Q4'13</a:t>
              </a:r>
              <a:endParaRPr lang="zh-TW" altLang="en-US" sz="1000" b="1"/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284146EE-4828-4E26-8A2B-963EAEDD1412}"/>
                </a:ext>
              </a:extLst>
            </p:cNvPr>
            <p:cNvSpPr txBox="1"/>
            <p:nvPr/>
          </p:nvSpPr>
          <p:spPr>
            <a:xfrm>
              <a:off x="3776582" y="3602201"/>
              <a:ext cx="22497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/>
                <a:t>Q1'16</a:t>
              </a:r>
              <a:endParaRPr lang="zh-TW" altLang="en-US" sz="1000" b="1"/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6B07918A-4D56-4768-9012-20FED27EC54F}"/>
                </a:ext>
              </a:extLst>
            </p:cNvPr>
            <p:cNvSpPr txBox="1"/>
            <p:nvPr/>
          </p:nvSpPr>
          <p:spPr>
            <a:xfrm>
              <a:off x="6003084" y="3602201"/>
              <a:ext cx="22497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/>
                <a:t>Q3'16</a:t>
              </a:r>
              <a:endParaRPr lang="zh-TW" altLang="en-US" sz="1000" b="1"/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98AE62C6-2182-42DB-A63B-EE47A218CA11}"/>
                </a:ext>
              </a:extLst>
            </p:cNvPr>
            <p:cNvSpPr txBox="1"/>
            <p:nvPr/>
          </p:nvSpPr>
          <p:spPr>
            <a:xfrm>
              <a:off x="1527025" y="3870930"/>
              <a:ext cx="22497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/>
                <a:t>2</a:t>
              </a:r>
              <a:endParaRPr lang="zh-TW" altLang="en-US" sz="1000" b="1"/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942118D7-4236-4797-98E6-250DFD1683F3}"/>
                </a:ext>
              </a:extLst>
            </p:cNvPr>
            <p:cNvSpPr txBox="1"/>
            <p:nvPr/>
          </p:nvSpPr>
          <p:spPr>
            <a:xfrm>
              <a:off x="3776582" y="3870930"/>
              <a:ext cx="22497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/>
                <a:t>2</a:t>
              </a:r>
              <a:endParaRPr lang="zh-TW" altLang="en-US" sz="1000" b="1"/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A726E5D5-19CF-4F2F-96D1-B9F9231E0ADE}"/>
                </a:ext>
              </a:extLst>
            </p:cNvPr>
            <p:cNvSpPr txBox="1"/>
            <p:nvPr/>
          </p:nvSpPr>
          <p:spPr>
            <a:xfrm>
              <a:off x="6003084" y="3870930"/>
              <a:ext cx="22497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/>
                <a:t>2</a:t>
              </a:r>
              <a:endParaRPr lang="zh-TW" altLang="en-US" sz="1000" b="1"/>
            </a:p>
          </p:txBody>
        </p: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D7280915-2F4E-4B61-8305-12C8A90E0CEB}"/>
                </a:ext>
              </a:extLst>
            </p:cNvPr>
            <p:cNvSpPr txBox="1"/>
            <p:nvPr/>
          </p:nvSpPr>
          <p:spPr>
            <a:xfrm>
              <a:off x="3776582" y="4119563"/>
              <a:ext cx="22497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/>
                <a:t>1.60 GHz</a:t>
              </a:r>
              <a:endParaRPr lang="zh-TW" altLang="en-US" sz="1000" b="1"/>
            </a:p>
          </p:txBody>
        </p:sp>
        <p:sp>
          <p:nvSpPr>
            <p:cNvPr id="42" name="文字方塊 41">
              <a:extLst>
                <a:ext uri="{FF2B5EF4-FFF2-40B4-BE49-F238E27FC236}">
                  <a16:creationId xmlns:a16="http://schemas.microsoft.com/office/drawing/2014/main" id="{EA066BDD-1FE1-4E6F-9F75-5E60AF41F430}"/>
                </a:ext>
              </a:extLst>
            </p:cNvPr>
            <p:cNvSpPr txBox="1"/>
            <p:nvPr/>
          </p:nvSpPr>
          <p:spPr>
            <a:xfrm>
              <a:off x="6003084" y="4119563"/>
              <a:ext cx="22497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/>
                <a:t>2.00 GHz</a:t>
              </a:r>
              <a:endParaRPr lang="zh-TW" altLang="en-US" sz="1000" b="1"/>
            </a:p>
          </p:txBody>
        </p:sp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F36E3390-BE51-4AB8-B91B-64F149004C56}"/>
                </a:ext>
              </a:extLst>
            </p:cNvPr>
            <p:cNvSpPr txBox="1"/>
            <p:nvPr/>
          </p:nvSpPr>
          <p:spPr>
            <a:xfrm>
              <a:off x="3776582" y="4368829"/>
              <a:ext cx="22497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/>
                <a:t>2.48 GHz</a:t>
              </a:r>
              <a:endParaRPr lang="zh-TW" altLang="en-US" sz="1000" b="1"/>
            </a:p>
          </p:txBody>
        </p: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CAFB523B-184E-4DB2-B1DF-8DFA15883DA7}"/>
                </a:ext>
              </a:extLst>
            </p:cNvPr>
            <p:cNvSpPr txBox="1"/>
            <p:nvPr/>
          </p:nvSpPr>
          <p:spPr>
            <a:xfrm>
              <a:off x="6003084" y="4368829"/>
              <a:ext cx="22497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 dirty="0"/>
                <a:t>2.50 GHz</a:t>
              </a:r>
              <a:endParaRPr lang="zh-TW" altLang="en-US" sz="1000" b="1" dirty="0"/>
            </a:p>
          </p:txBody>
        </p:sp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6B00DE49-E618-401E-B88A-14C3585D7E09}"/>
                </a:ext>
              </a:extLst>
            </p:cNvPr>
            <p:cNvSpPr txBox="1"/>
            <p:nvPr/>
          </p:nvSpPr>
          <p:spPr>
            <a:xfrm>
              <a:off x="1510559" y="4100314"/>
              <a:ext cx="22497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rgbClr val="FF0000"/>
                  </a:solidFill>
                </a:rPr>
                <a:t>2.41 GHz</a:t>
              </a:r>
              <a:endParaRPr lang="zh-TW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48" name="文字方塊 47">
              <a:extLst>
                <a:ext uri="{FF2B5EF4-FFF2-40B4-BE49-F238E27FC236}">
                  <a16:creationId xmlns:a16="http://schemas.microsoft.com/office/drawing/2014/main" id="{AE9E8195-BE55-43BC-B0AA-C44A578EAEDD}"/>
                </a:ext>
              </a:extLst>
            </p:cNvPr>
            <p:cNvSpPr txBox="1"/>
            <p:nvPr/>
          </p:nvSpPr>
          <p:spPr>
            <a:xfrm>
              <a:off x="1510559" y="4338051"/>
              <a:ext cx="22497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rgbClr val="FF0000"/>
                  </a:solidFill>
                </a:rPr>
                <a:t>2.58 GHz</a:t>
              </a:r>
              <a:endParaRPr lang="zh-TW" altLang="en-US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5127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 descr="TS-351_back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4" y="620057"/>
            <a:ext cx="6590568" cy="4119837"/>
          </a:xfrm>
          <a:prstGeom prst="rect">
            <a:avLst/>
          </a:prstGeom>
        </p:spPr>
      </p:pic>
      <p:cxnSp>
        <p:nvCxnSpPr>
          <p:cNvPr id="253" name="Shape 253"/>
          <p:cNvCxnSpPr/>
          <p:nvPr/>
        </p:nvCxnSpPr>
        <p:spPr>
          <a:xfrm rot="10800000">
            <a:off x="2064311" y="2432034"/>
            <a:ext cx="1905512" cy="9017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54" name="Shape 254"/>
          <p:cNvSpPr txBox="1"/>
          <p:nvPr/>
        </p:nvSpPr>
        <p:spPr>
          <a:xfrm>
            <a:off x="1088124" y="2115328"/>
            <a:ext cx="1006148" cy="5261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>
              <a:buSzPts val="1400"/>
            </a:pPr>
            <a:r>
              <a:rPr lang="en-US" b="1" dirty="0">
                <a:solidFill>
                  <a:schemeClr val="accent3"/>
                </a:solidFill>
                <a:latin typeface="+mj-lt"/>
                <a:ea typeface="微軟正黑體" panose="020B0604030504040204" pitchFamily="34" charset="-120"/>
              </a:rPr>
              <a:t>One 9 cm smart fan</a:t>
            </a:r>
            <a:endParaRPr b="1" dirty="0">
              <a:solidFill>
                <a:schemeClr val="accent3"/>
              </a:solidFill>
              <a:latin typeface="+mj-lt"/>
              <a:ea typeface="微軟正黑體" panose="020B0604030504040204" pitchFamily="34" charset="-120"/>
            </a:endParaRPr>
          </a:p>
        </p:txBody>
      </p:sp>
      <p:cxnSp>
        <p:nvCxnSpPr>
          <p:cNvPr id="255" name="Shape 255"/>
          <p:cNvCxnSpPr/>
          <p:nvPr/>
        </p:nvCxnSpPr>
        <p:spPr>
          <a:xfrm rot="10800000">
            <a:off x="2064312" y="3376025"/>
            <a:ext cx="999063" cy="591677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56" name="Shape 256"/>
          <p:cNvSpPr txBox="1"/>
          <p:nvPr/>
        </p:nvSpPr>
        <p:spPr>
          <a:xfrm>
            <a:off x="700543" y="3218569"/>
            <a:ext cx="1393727" cy="3206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>
              <a:buSzPts val="1400"/>
            </a:pPr>
            <a:r>
              <a:rPr lang="en-US" b="1" dirty="0">
                <a:solidFill>
                  <a:schemeClr val="accent3"/>
                </a:solidFill>
                <a:latin typeface="+mj-lt"/>
                <a:ea typeface="微軟正黑體" panose="020B0604030504040204" pitchFamily="34" charset="-120"/>
              </a:rPr>
              <a:t>Security slot </a:t>
            </a:r>
          </a:p>
        </p:txBody>
      </p:sp>
      <p:sp>
        <p:nvSpPr>
          <p:cNvPr id="257" name="Shape 257"/>
          <p:cNvSpPr txBox="1"/>
          <p:nvPr/>
        </p:nvSpPr>
        <p:spPr>
          <a:xfrm>
            <a:off x="563418" y="3972880"/>
            <a:ext cx="1530853" cy="3206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buSzPts val="1400"/>
            </a:pPr>
            <a:r>
              <a:rPr lang="en-US" b="1" dirty="0">
                <a:solidFill>
                  <a:schemeClr val="accent3"/>
                </a:solidFill>
                <a:latin typeface="+mj-lt"/>
                <a:ea typeface="微軟正黑體" panose="020B0604030504040204" pitchFamily="34" charset="-120"/>
              </a:rPr>
              <a:t>Built-in</a:t>
            </a:r>
            <a:r>
              <a:rPr lang="zh-TW" altLang="en-US" b="1" dirty="0">
                <a:solidFill>
                  <a:schemeClr val="accent3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b="1" dirty="0">
                <a:solidFill>
                  <a:schemeClr val="accent3"/>
                </a:solidFill>
                <a:latin typeface="+mj-lt"/>
                <a:ea typeface="微軟正黑體" panose="020B0604030504040204" pitchFamily="34" charset="-120"/>
              </a:rPr>
              <a:t>speaker</a:t>
            </a:r>
            <a:endParaRPr b="1" dirty="0">
              <a:solidFill>
                <a:schemeClr val="accent3"/>
              </a:solidFill>
              <a:latin typeface="+mj-lt"/>
              <a:ea typeface="微軟正黑體" panose="020B0604030504040204" pitchFamily="34" charset="-120"/>
            </a:endParaRPr>
          </a:p>
        </p:txBody>
      </p:sp>
      <p:cxnSp>
        <p:nvCxnSpPr>
          <p:cNvPr id="258" name="Shape 258"/>
          <p:cNvCxnSpPr/>
          <p:nvPr/>
        </p:nvCxnSpPr>
        <p:spPr>
          <a:xfrm rot="10800000" flipV="1">
            <a:off x="2064311" y="4143386"/>
            <a:ext cx="1675790" cy="108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59" name="Shape 259"/>
          <p:cNvSpPr txBox="1"/>
          <p:nvPr/>
        </p:nvSpPr>
        <p:spPr>
          <a:xfrm>
            <a:off x="6507164" y="1311599"/>
            <a:ext cx="715924" cy="33102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buSzPts val="1400"/>
              <a:buFont typeface="Arial"/>
              <a:buNone/>
            </a:pPr>
            <a:r>
              <a:rPr lang="en-US" altLang="zh-TW" b="1" dirty="0">
                <a:solidFill>
                  <a:schemeClr val="accent3"/>
                </a:solidFill>
                <a:latin typeface="+mj-lt"/>
                <a:ea typeface="微軟正黑體" panose="020B0604030504040204" pitchFamily="34" charset="-120"/>
              </a:rPr>
              <a:t>Reset</a:t>
            </a:r>
            <a:endParaRPr b="1" dirty="0">
              <a:solidFill>
                <a:schemeClr val="accent3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63" name="Shape 263"/>
          <p:cNvSpPr txBox="1"/>
          <p:nvPr/>
        </p:nvSpPr>
        <p:spPr>
          <a:xfrm>
            <a:off x="6507164" y="2061849"/>
            <a:ext cx="1901125" cy="337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en-US" b="1" dirty="0">
                <a:solidFill>
                  <a:schemeClr val="accent3"/>
                </a:solidFill>
                <a:latin typeface="+mj-lt"/>
                <a:ea typeface="微軟正黑體" panose="020B0604030504040204" pitchFamily="34" charset="-120"/>
              </a:rPr>
              <a:t>3.5mm line out jack</a:t>
            </a:r>
          </a:p>
        </p:txBody>
      </p:sp>
      <p:cxnSp>
        <p:nvCxnSpPr>
          <p:cNvPr id="264" name="Shape 264"/>
          <p:cNvCxnSpPr>
            <a:cxnSpLocks/>
          </p:cNvCxnSpPr>
          <p:nvPr/>
        </p:nvCxnSpPr>
        <p:spPr>
          <a:xfrm>
            <a:off x="5880284" y="2207265"/>
            <a:ext cx="677951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66" name="Shape 266"/>
          <p:cNvSpPr txBox="1"/>
          <p:nvPr/>
        </p:nvSpPr>
        <p:spPr>
          <a:xfrm>
            <a:off x="6507164" y="2976492"/>
            <a:ext cx="1901125" cy="3206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en-US" b="1" dirty="0">
                <a:solidFill>
                  <a:schemeClr val="accent3"/>
                </a:solidFill>
                <a:latin typeface="+mj-lt"/>
                <a:ea typeface="微軟正黑體" panose="020B0604030504040204" pitchFamily="34" charset="-120"/>
              </a:rPr>
              <a:t>1 x </a:t>
            </a:r>
            <a:r>
              <a:rPr lang="en-US" b="1" dirty="0" err="1">
                <a:solidFill>
                  <a:schemeClr val="accent3"/>
                </a:solidFill>
                <a:latin typeface="+mj-lt"/>
                <a:ea typeface="微軟正黑體" panose="020B0604030504040204" pitchFamily="34" charset="-120"/>
              </a:rPr>
              <a:t>GbE</a:t>
            </a:r>
            <a:r>
              <a:rPr lang="en-US" b="1" dirty="0">
                <a:solidFill>
                  <a:schemeClr val="accent3"/>
                </a:solidFill>
                <a:latin typeface="+mj-lt"/>
                <a:ea typeface="微軟正黑體" panose="020B0604030504040204" pitchFamily="34" charset="-120"/>
              </a:rPr>
              <a:t> RJ-45 port</a:t>
            </a:r>
          </a:p>
        </p:txBody>
      </p:sp>
      <p:cxnSp>
        <p:nvCxnSpPr>
          <p:cNvPr id="267" name="Shape 267"/>
          <p:cNvCxnSpPr>
            <a:cxnSpLocks/>
          </p:cNvCxnSpPr>
          <p:nvPr/>
        </p:nvCxnSpPr>
        <p:spPr>
          <a:xfrm>
            <a:off x="5901990" y="3124863"/>
            <a:ext cx="623966" cy="2327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71" name="Shape 271"/>
          <p:cNvSpPr txBox="1"/>
          <p:nvPr/>
        </p:nvSpPr>
        <p:spPr>
          <a:xfrm>
            <a:off x="6507164" y="3893480"/>
            <a:ext cx="1946932" cy="2988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en-US" b="1" dirty="0">
                <a:solidFill>
                  <a:schemeClr val="accent3"/>
                </a:solidFill>
                <a:latin typeface="+mj-lt"/>
                <a:ea typeface="微軟正黑體" panose="020B0604030504040204" pitchFamily="34" charset="-120"/>
              </a:rPr>
              <a:t>DC 12V power input</a:t>
            </a:r>
          </a:p>
        </p:txBody>
      </p:sp>
      <p:cxnSp>
        <p:nvCxnSpPr>
          <p:cNvPr id="41" name="Shape 267"/>
          <p:cNvCxnSpPr>
            <a:cxnSpLocks/>
          </p:cNvCxnSpPr>
          <p:nvPr/>
        </p:nvCxnSpPr>
        <p:spPr>
          <a:xfrm>
            <a:off x="5848365" y="1475824"/>
            <a:ext cx="677951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35" name="Shape 264">
            <a:extLst>
              <a:ext uri="{FF2B5EF4-FFF2-40B4-BE49-F238E27FC236}">
                <a16:creationId xmlns:a16="http://schemas.microsoft.com/office/drawing/2014/main" id="{81FA1CC2-8058-3342-B8B8-0BD93B8883BE}"/>
              </a:ext>
            </a:extLst>
          </p:cNvPr>
          <p:cNvCxnSpPr>
            <a:cxnSpLocks/>
          </p:cNvCxnSpPr>
          <p:nvPr/>
        </p:nvCxnSpPr>
        <p:spPr>
          <a:xfrm>
            <a:off x="5932165" y="3601457"/>
            <a:ext cx="558623" cy="9816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36" name="Shape 263">
            <a:extLst>
              <a:ext uri="{FF2B5EF4-FFF2-40B4-BE49-F238E27FC236}">
                <a16:creationId xmlns:a16="http://schemas.microsoft.com/office/drawing/2014/main" id="{94D53F80-35BB-E944-926E-4A928112A8D7}"/>
              </a:ext>
            </a:extLst>
          </p:cNvPr>
          <p:cNvSpPr txBox="1"/>
          <p:nvPr/>
        </p:nvSpPr>
        <p:spPr>
          <a:xfrm>
            <a:off x="6507164" y="3453836"/>
            <a:ext cx="1725770" cy="3010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1400"/>
            </a:pPr>
            <a:r>
              <a:rPr lang="en-US" b="1" dirty="0">
                <a:solidFill>
                  <a:schemeClr val="accent3"/>
                </a:solidFill>
                <a:latin typeface="+mj-lt"/>
                <a:ea typeface="微軟正黑體" panose="020B0604030504040204" pitchFamily="34" charset="-120"/>
              </a:rPr>
              <a:t>2 x USB 3.0 ports</a:t>
            </a:r>
          </a:p>
        </p:txBody>
      </p:sp>
      <p:cxnSp>
        <p:nvCxnSpPr>
          <p:cNvPr id="37" name="Shape 264">
            <a:extLst>
              <a:ext uri="{FF2B5EF4-FFF2-40B4-BE49-F238E27FC236}">
                <a16:creationId xmlns:a16="http://schemas.microsoft.com/office/drawing/2014/main" id="{EC493471-E426-234A-8E9E-8F291379BFD3}"/>
              </a:ext>
            </a:extLst>
          </p:cNvPr>
          <p:cNvCxnSpPr>
            <a:cxnSpLocks/>
          </p:cNvCxnSpPr>
          <p:nvPr/>
        </p:nvCxnSpPr>
        <p:spPr>
          <a:xfrm>
            <a:off x="5904140" y="2626484"/>
            <a:ext cx="630240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38" name="Shape 263">
            <a:extLst>
              <a:ext uri="{FF2B5EF4-FFF2-40B4-BE49-F238E27FC236}">
                <a16:creationId xmlns:a16="http://schemas.microsoft.com/office/drawing/2014/main" id="{17444738-03F4-F240-8AC8-BCD0CE49B2F6}"/>
              </a:ext>
            </a:extLst>
          </p:cNvPr>
          <p:cNvSpPr txBox="1"/>
          <p:nvPr/>
        </p:nvSpPr>
        <p:spPr>
          <a:xfrm>
            <a:off x="6507165" y="2476260"/>
            <a:ext cx="1229116" cy="3206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buSzPts val="1400"/>
              <a:buFont typeface="Arial"/>
              <a:buNone/>
            </a:pPr>
            <a:r>
              <a:rPr lang="en-US" altLang="zh-TW" b="1">
                <a:solidFill>
                  <a:schemeClr val="accent3"/>
                </a:solidFill>
                <a:latin typeface="+mj-lt"/>
                <a:ea typeface="微軟正黑體" panose="020B0604030504040204" pitchFamily="34" charset="-120"/>
              </a:rPr>
              <a:t>HDMI v1.4a</a:t>
            </a:r>
            <a:endParaRPr lang="zh-TW" altLang="en-US" b="1">
              <a:solidFill>
                <a:schemeClr val="accent3"/>
              </a:solidFill>
              <a:latin typeface="+mj-lt"/>
              <a:ea typeface="微軟正黑體" panose="020B0604030504040204" pitchFamily="34" charset="-120"/>
            </a:endParaRPr>
          </a:p>
        </p:txBody>
      </p:sp>
      <p:cxnSp>
        <p:nvCxnSpPr>
          <p:cNvPr id="23" name="Shape 267">
            <a:extLst>
              <a:ext uri="{FF2B5EF4-FFF2-40B4-BE49-F238E27FC236}">
                <a16:creationId xmlns:a16="http://schemas.microsoft.com/office/drawing/2014/main" id="{A82DD183-7297-4AE2-A415-BD0DC6B13B23}"/>
              </a:ext>
            </a:extLst>
          </p:cNvPr>
          <p:cNvCxnSpPr>
            <a:cxnSpLocks/>
          </p:cNvCxnSpPr>
          <p:nvPr/>
        </p:nvCxnSpPr>
        <p:spPr>
          <a:xfrm>
            <a:off x="5904140" y="4080488"/>
            <a:ext cx="630240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8" name="Shape 265">
            <a:extLst>
              <a:ext uri="{FF2B5EF4-FFF2-40B4-BE49-F238E27FC236}">
                <a16:creationId xmlns:a16="http://schemas.microsoft.com/office/drawing/2014/main" id="{7C847ECC-815E-4641-A2FF-AA70A1C289BF}"/>
              </a:ext>
            </a:extLst>
          </p:cNvPr>
          <p:cNvSpPr/>
          <p:nvPr/>
        </p:nvSpPr>
        <p:spPr>
          <a:xfrm>
            <a:off x="5429488" y="3390018"/>
            <a:ext cx="472501" cy="503462"/>
          </a:xfrm>
          <a:prstGeom prst="rect">
            <a:avLst/>
          </a:prstGeom>
          <a:solidFill>
            <a:schemeClr val="lt1">
              <a:alpha val="6666"/>
            </a:schemeClr>
          </a:solidFill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標題 14"/>
          <p:cNvSpPr txBox="1">
            <a:spLocks/>
          </p:cNvSpPr>
          <p:nvPr/>
        </p:nvSpPr>
        <p:spPr>
          <a:xfrm>
            <a:off x="356184" y="135173"/>
            <a:ext cx="8133080" cy="750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defRPr/>
            </a:pPr>
            <a:r>
              <a:rPr lang="en-US" altLang="zh-TW" sz="3200" b="1" dirty="0">
                <a:solidFill>
                  <a:srgbClr val="FFFFFF"/>
                </a:solidFill>
                <a:ea typeface="微軟正黑體" panose="020B0604030504040204" pitchFamily="34" charset="-120"/>
              </a:rPr>
              <a:t>Rear view</a:t>
            </a: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0803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FCD7008C-D4F0-4793-BEF4-6991D2C7BF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387" y="3653707"/>
            <a:ext cx="2829572" cy="772885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69133BB6-F0CE-40A7-912F-3CBDBFEF4616}"/>
              </a:ext>
            </a:extLst>
          </p:cNvPr>
          <p:cNvSpPr/>
          <p:nvPr/>
        </p:nvSpPr>
        <p:spPr>
          <a:xfrm>
            <a:off x="0" y="883403"/>
            <a:ext cx="9144000" cy="2283185"/>
          </a:xfrm>
          <a:prstGeom prst="rect">
            <a:avLst/>
          </a:prstGeom>
          <a:gradFill>
            <a:gsLst>
              <a:gs pos="100000">
                <a:schemeClr val="bg1">
                  <a:alpha val="70000"/>
                </a:schemeClr>
              </a:gs>
              <a:gs pos="0">
                <a:schemeClr val="bg1">
                  <a:alpha val="70000"/>
                </a:schemeClr>
              </a:gs>
              <a:gs pos="95000">
                <a:srgbClr val="FFFFFF"/>
              </a:gs>
              <a:gs pos="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CEC87DA-A3F8-477C-B114-8DF4B551F6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2223" y="1211248"/>
            <a:ext cx="3114485" cy="211486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E8D1435-A5FB-4AAB-A5DE-EE24564BC8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476" y="1193312"/>
            <a:ext cx="3138499" cy="213056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1C0168F-C573-48EA-AA1F-1B40166F7D7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555" y="1239940"/>
            <a:ext cx="3070488" cy="2083941"/>
          </a:xfrm>
          <a:prstGeom prst="rect">
            <a:avLst/>
          </a:prstGeom>
        </p:spPr>
      </p:pic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B6A2D6C4-06EE-45F9-9F81-48E6937CEE79}"/>
              </a:ext>
            </a:extLst>
          </p:cNvPr>
          <p:cNvSpPr/>
          <p:nvPr/>
        </p:nvSpPr>
        <p:spPr>
          <a:xfrm>
            <a:off x="441870" y="987867"/>
            <a:ext cx="657860" cy="66588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/>
              <a:t>1</a:t>
            </a:r>
            <a:endParaRPr lang="zh-TW" altLang="en-US" sz="3600" b="1"/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5CD9FF68-2648-4295-9A81-50222EDF15E5}"/>
              </a:ext>
            </a:extLst>
          </p:cNvPr>
          <p:cNvSpPr/>
          <p:nvPr/>
        </p:nvSpPr>
        <p:spPr>
          <a:xfrm>
            <a:off x="3325622" y="1004697"/>
            <a:ext cx="657860" cy="66588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/>
              <a:t>2</a:t>
            </a:r>
            <a:endParaRPr lang="zh-TW" altLang="en-US" sz="3600" b="1"/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5152B602-83C9-49E6-9B1D-AA4B7C3CAC9D}"/>
              </a:ext>
            </a:extLst>
          </p:cNvPr>
          <p:cNvSpPr/>
          <p:nvPr/>
        </p:nvSpPr>
        <p:spPr>
          <a:xfrm>
            <a:off x="6140388" y="1004697"/>
            <a:ext cx="657860" cy="66588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/>
              <a:t>3</a:t>
            </a:r>
            <a:endParaRPr lang="zh-TW" altLang="en-US" sz="3600" b="1"/>
          </a:p>
        </p:txBody>
      </p: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E242A548-C25B-4372-AC32-2529ACF97246}"/>
              </a:ext>
            </a:extLst>
          </p:cNvPr>
          <p:cNvCxnSpPr>
            <a:cxnSpLocks/>
          </p:cNvCxnSpPr>
          <p:nvPr/>
        </p:nvCxnSpPr>
        <p:spPr>
          <a:xfrm>
            <a:off x="5981260" y="1004697"/>
            <a:ext cx="0" cy="2048760"/>
          </a:xfrm>
          <a:prstGeom prst="line">
            <a:avLst/>
          </a:prstGeom>
          <a:ln w="12700">
            <a:solidFill>
              <a:schemeClr val="accent3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2">
            <a:extLst>
              <a:ext uri="{FF2B5EF4-FFF2-40B4-BE49-F238E27FC236}">
                <a16:creationId xmlns:a16="http://schemas.microsoft.com/office/drawing/2014/main" id="{D76F2992-66E8-41F1-A399-5279EB2CE068}"/>
              </a:ext>
            </a:extLst>
          </p:cNvPr>
          <p:cNvSpPr txBox="1"/>
          <p:nvPr/>
        </p:nvSpPr>
        <p:spPr>
          <a:xfrm>
            <a:off x="1225189" y="3767984"/>
            <a:ext cx="2711578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/>
            <a:r>
              <a:rPr lang="en-US" altLang="zh-TW" sz="1600" b="1" dirty="0">
                <a:solidFill>
                  <a:srgbClr val="FFFFFF"/>
                </a:solidFill>
              </a:rPr>
              <a:t>M.2 heatsink is included</a:t>
            </a:r>
          </a:p>
        </p:txBody>
      </p:sp>
      <p:sp>
        <p:nvSpPr>
          <p:cNvPr id="32" name="標題 14">
            <a:extLst>
              <a:ext uri="{FF2B5EF4-FFF2-40B4-BE49-F238E27FC236}">
                <a16:creationId xmlns:a16="http://schemas.microsoft.com/office/drawing/2014/main" id="{FE7FB510-DAE4-42AB-986E-AF9A993FEB21}"/>
              </a:ext>
            </a:extLst>
          </p:cNvPr>
          <p:cNvSpPr txBox="1">
            <a:spLocks/>
          </p:cNvSpPr>
          <p:nvPr/>
        </p:nvSpPr>
        <p:spPr>
          <a:xfrm>
            <a:off x="356184" y="135173"/>
            <a:ext cx="8133080" cy="750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altLang="zh-CN" sz="3200" b="1" dirty="0">
                <a:solidFill>
                  <a:srgbClr val="FFFFFF"/>
                </a:solidFill>
                <a:ea typeface="微軟正黑體" panose="020B0604030504040204" pitchFamily="34" charset="-120"/>
              </a:rPr>
              <a:t>Tool less M.2 SSD fast installation</a:t>
            </a:r>
            <a:endParaRPr lang="zh-TW" altLang="en-US" sz="3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0C6CC050-49EE-40C1-9364-A4F07E6BC0F3}"/>
              </a:ext>
            </a:extLst>
          </p:cNvPr>
          <p:cNvSpPr/>
          <p:nvPr/>
        </p:nvSpPr>
        <p:spPr>
          <a:xfrm>
            <a:off x="3743606" y="3393210"/>
            <a:ext cx="1396999" cy="114646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9DDD66A-A5B1-48F5-A48F-FCBD295966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959" y="3550503"/>
            <a:ext cx="633841" cy="590274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BF4950D4-59EA-4BCC-8E19-2DB4D3DD516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287" y="3776955"/>
            <a:ext cx="633841" cy="590274"/>
          </a:xfrm>
          <a:prstGeom prst="rect">
            <a:avLst/>
          </a:prstGeom>
        </p:spPr>
      </p:pic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E151E1C9-89FE-485C-B90F-D5198AA22E51}"/>
              </a:ext>
            </a:extLst>
          </p:cNvPr>
          <p:cNvCxnSpPr>
            <a:cxnSpLocks/>
          </p:cNvCxnSpPr>
          <p:nvPr/>
        </p:nvCxnSpPr>
        <p:spPr>
          <a:xfrm>
            <a:off x="2978753" y="1004697"/>
            <a:ext cx="0" cy="2048760"/>
          </a:xfrm>
          <a:prstGeom prst="line">
            <a:avLst/>
          </a:prstGeom>
          <a:ln w="12700">
            <a:solidFill>
              <a:schemeClr val="accent3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319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2EF68BDB-2E53-451C-9BFC-12BC93B90299}"/>
              </a:ext>
            </a:extLst>
          </p:cNvPr>
          <p:cNvSpPr/>
          <p:nvPr/>
        </p:nvSpPr>
        <p:spPr>
          <a:xfrm>
            <a:off x="0" y="885799"/>
            <a:ext cx="9144000" cy="3536076"/>
          </a:xfrm>
          <a:prstGeom prst="rect">
            <a:avLst/>
          </a:prstGeom>
          <a:gradFill>
            <a:gsLst>
              <a:gs pos="100000">
                <a:schemeClr val="bg1">
                  <a:alpha val="70000"/>
                </a:schemeClr>
              </a:gs>
              <a:gs pos="0">
                <a:schemeClr val="bg1">
                  <a:alpha val="70000"/>
                </a:schemeClr>
              </a:gs>
              <a:gs pos="95000">
                <a:srgbClr val="FFFFFF"/>
              </a:gs>
              <a:gs pos="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50223E45-DD24-41FF-BB44-757A4E92C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46" y="1046211"/>
            <a:ext cx="3023693" cy="952647"/>
          </a:xfrm>
          <a:prstGeom prst="rect">
            <a:avLst/>
          </a:prstGeom>
        </p:spPr>
      </p:pic>
      <p:pic>
        <p:nvPicPr>
          <p:cNvPr id="3" name="圖片 3">
            <a:extLst>
              <a:ext uri="{FF2B5EF4-FFF2-40B4-BE49-F238E27FC236}">
                <a16:creationId xmlns:a16="http://schemas.microsoft.com/office/drawing/2014/main" id="{4C1688F8-1FB9-4299-9031-9D7E4051C0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54" y="1893543"/>
            <a:ext cx="2743200" cy="2296274"/>
          </a:xfrm>
          <a:prstGeom prst="rect">
            <a:avLst/>
          </a:prstGeom>
        </p:spPr>
      </p:pic>
      <p:pic>
        <p:nvPicPr>
          <p:cNvPr id="5" name="圖片 5" descr="一張含有 文字 的圖片&#10;&#10;描述是以非常高的可信度產生">
            <a:extLst>
              <a:ext uri="{FF2B5EF4-FFF2-40B4-BE49-F238E27FC236}">
                <a16:creationId xmlns:a16="http://schemas.microsoft.com/office/drawing/2014/main" id="{74A9E591-57FA-4199-8C64-B7DAEA33B7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1153" y="1893543"/>
            <a:ext cx="2743200" cy="2296274"/>
          </a:xfrm>
          <a:prstGeom prst="rect">
            <a:avLst/>
          </a:prstGeom>
        </p:spPr>
      </p:pic>
      <p:sp>
        <p:nvSpPr>
          <p:cNvPr id="10" name="標題 14">
            <a:extLst>
              <a:ext uri="{FF2B5EF4-FFF2-40B4-BE49-F238E27FC236}">
                <a16:creationId xmlns:a16="http://schemas.microsoft.com/office/drawing/2014/main" id="{F330710D-0236-4777-A3E3-0178D76AEA4C}"/>
              </a:ext>
            </a:extLst>
          </p:cNvPr>
          <p:cNvSpPr txBox="1">
            <a:spLocks/>
          </p:cNvSpPr>
          <p:nvPr/>
        </p:nvSpPr>
        <p:spPr>
          <a:xfrm>
            <a:off x="356184" y="135173"/>
            <a:ext cx="8133080" cy="750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altLang="zh-TW" sz="3200" b="1" dirty="0">
                <a:solidFill>
                  <a:srgbClr val="FFFFFF"/>
                </a:solidFill>
                <a:ea typeface="微軟正黑體" panose="020B0604030504040204" pitchFamily="34" charset="-120"/>
              </a:rPr>
              <a:t>Hot swappable and invisible slots</a:t>
            </a:r>
            <a:endParaRPr lang="zh-TW" altLang="en-US" sz="3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D4DF0C8-AF10-4978-993C-21690C8BFFD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863" y="1893543"/>
            <a:ext cx="2631623" cy="2236527"/>
          </a:xfrm>
          <a:prstGeom prst="rect">
            <a:avLst/>
          </a:prstGeom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id="{9B5E4421-5091-4C8C-BA6E-52350BCE7F06}"/>
              </a:ext>
            </a:extLst>
          </p:cNvPr>
          <p:cNvSpPr txBox="1"/>
          <p:nvPr/>
        </p:nvSpPr>
        <p:spPr>
          <a:xfrm>
            <a:off x="577858" y="1183874"/>
            <a:ext cx="319519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>
                <a:schemeClr val="dk1"/>
              </a:buClr>
              <a:buSzPts val="3200"/>
            </a:pPr>
            <a:r>
              <a:rPr lang="en-US" altLang="zh-TW" sz="2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Tool less</a:t>
            </a:r>
            <a:r>
              <a:rPr lang="zh-TW" altLang="en-US" sz="2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2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installation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62F5AF70-C39F-4E26-A713-E47225AE5CE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431" y="1046211"/>
            <a:ext cx="3195193" cy="952647"/>
          </a:xfrm>
          <a:prstGeom prst="rect">
            <a:avLst/>
          </a:prstGeom>
        </p:spPr>
      </p:pic>
      <p:sp>
        <p:nvSpPr>
          <p:cNvPr id="20" name="TextBox 2">
            <a:extLst>
              <a:ext uri="{FF2B5EF4-FFF2-40B4-BE49-F238E27FC236}">
                <a16:creationId xmlns:a16="http://schemas.microsoft.com/office/drawing/2014/main" id="{C67A9EFD-6F28-41D7-881D-67F812522BF1}"/>
              </a:ext>
            </a:extLst>
          </p:cNvPr>
          <p:cNvSpPr txBox="1"/>
          <p:nvPr/>
        </p:nvSpPr>
        <p:spPr>
          <a:xfrm>
            <a:off x="5736511" y="1066553"/>
            <a:ext cx="3023694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>
                <a:schemeClr val="dk1"/>
              </a:buClr>
              <a:buSzPts val="3200"/>
            </a:pPr>
            <a:r>
              <a:rPr lang="en-US" altLang="zh-TW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Prevent HDD</a:t>
            </a:r>
            <a:r>
              <a:rPr lang="zh-TW" altLang="en-US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mishandling</a:t>
            </a:r>
          </a:p>
          <a:p>
            <a:pPr>
              <a:buClr>
                <a:schemeClr val="dk1"/>
              </a:buClr>
              <a:buSzPts val="3200"/>
            </a:pPr>
            <a:r>
              <a:rPr lang="en-US" altLang="zh-TW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Anti-theft </a:t>
            </a:r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2D2904CC-4837-4D7A-818F-8546888F87CD}"/>
              </a:ext>
            </a:extLst>
          </p:cNvPr>
          <p:cNvCxnSpPr>
            <a:cxnSpLocks/>
          </p:cNvCxnSpPr>
          <p:nvPr/>
        </p:nvCxnSpPr>
        <p:spPr>
          <a:xfrm>
            <a:off x="5644148" y="2081310"/>
            <a:ext cx="0" cy="2048760"/>
          </a:xfrm>
          <a:prstGeom prst="line">
            <a:avLst/>
          </a:prstGeom>
          <a:ln w="12700">
            <a:solidFill>
              <a:schemeClr val="accent3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7743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40D07-8EA7-8346-B2C5-696E9E2D5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76" y="689210"/>
            <a:ext cx="3773606" cy="217681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TW" sz="4800" dirty="0">
                <a:solidFill>
                  <a:srgbClr val="FFC000"/>
                </a:solidFill>
              </a:rPr>
              <a:t>DEMO </a:t>
            </a:r>
            <a:br>
              <a:rPr lang="en-US" altLang="zh-TW" sz="4800" dirty="0">
                <a:solidFill>
                  <a:srgbClr val="FFC000"/>
                </a:solidFill>
                <a:ea typeface="Microsoft JhengHei" panose="020B0604030504040204" pitchFamily="34" charset="-120"/>
              </a:rPr>
            </a:br>
            <a:r>
              <a:rPr lang="en-US" altLang="zh-CN" dirty="0"/>
              <a:t>Install M.2 SSD</a:t>
            </a:r>
            <a:br>
              <a:rPr lang="en-US" altLang="zh-CN" dirty="0"/>
            </a:br>
            <a:r>
              <a:rPr lang="en-US" altLang="zh-CN" dirty="0"/>
              <a:t>and upgrade RAM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51722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title"/>
          </p:nvPr>
        </p:nvSpPr>
        <p:spPr>
          <a:xfrm>
            <a:off x="450376" y="818866"/>
            <a:ext cx="4210334" cy="204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chemeClr val="dk1"/>
              </a:buClr>
              <a:buSzPts val="4400"/>
            </a:pPr>
            <a:r>
              <a:rPr lang="en-US" altLang="zh-TW" sz="4800" dirty="0">
                <a:solidFill>
                  <a:srgbClr val="FFC000"/>
                </a:solidFill>
              </a:rPr>
              <a:t>SSD Cache</a:t>
            </a:r>
            <a:br>
              <a:rPr lang="zh-TW" altLang="en-US" sz="4800" dirty="0">
                <a:solidFill>
                  <a:srgbClr val="FFC000"/>
                </a:solidFill>
                <a:latin typeface="微軟正黑體"/>
                <a:ea typeface="微軟正黑體"/>
                <a:cs typeface="Segoe UI Light"/>
              </a:rPr>
            </a:br>
            <a:r>
              <a:rPr lang="en-US" altLang="zh-TW" sz="2400" dirty="0"/>
              <a:t>Software-defined SSD Extra Over-Provisioning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35861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200"/>
            </a:pPr>
            <a:r>
              <a:rPr lang="en-US" altLang="zh-TW" dirty="0">
                <a:solidFill>
                  <a:srgbClr val="FFFFFF"/>
                </a:solidFill>
              </a:rPr>
              <a:t>Different SSD has Different Performance</a:t>
            </a:r>
            <a:endParaRPr lang="zh-TW" altLang="en-US" sz="4000" u="none" strike="noStrike" cap="none" dirty="0">
              <a:solidFill>
                <a:srgbClr val="FFC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6" name="圓角矩形 15">
            <a:extLst>
              <a:ext uri="{FF2B5EF4-FFF2-40B4-BE49-F238E27FC236}">
                <a16:creationId xmlns:a16="http://schemas.microsoft.com/office/drawing/2014/main" id="{64400F8A-EBEB-3C42-9FE6-3EA163190C5A}"/>
              </a:ext>
            </a:extLst>
          </p:cNvPr>
          <p:cNvSpPr/>
          <p:nvPr/>
        </p:nvSpPr>
        <p:spPr>
          <a:xfrm>
            <a:off x="3326496" y="1874977"/>
            <a:ext cx="5460717" cy="2658532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7" name="圖片 5" descr="一張含有 文字, 地圖 的圖片&#10;&#10;描述是以高可信度產生">
            <a:extLst>
              <a:ext uri="{FF2B5EF4-FFF2-40B4-BE49-F238E27FC236}">
                <a16:creationId xmlns:a16="http://schemas.microsoft.com/office/drawing/2014/main" id="{3B6820DB-8C19-441D-9609-0D86A7AA9D4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78907" y="2246697"/>
            <a:ext cx="5155894" cy="2129871"/>
          </a:xfrm>
          <a:prstGeom prst="rect">
            <a:avLst/>
          </a:prstGeom>
        </p:spPr>
      </p:pic>
      <p:pic>
        <p:nvPicPr>
          <p:cNvPr id="19" name="圖片 5" descr="一張含有 個人, 室內, 坐, 男人 的圖片&#10;&#10;描述是以非常高的可信度產生">
            <a:extLst>
              <a:ext uri="{FF2B5EF4-FFF2-40B4-BE49-F238E27FC236}">
                <a16:creationId xmlns:a16="http://schemas.microsoft.com/office/drawing/2014/main" id="{F9D8F2EF-882F-4A5D-A8F1-F27A68ECAD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800" y="2271439"/>
            <a:ext cx="2664496" cy="2872061"/>
          </a:xfrm>
          <a:prstGeom prst="rect">
            <a:avLst/>
          </a:prstGeom>
        </p:spPr>
      </p:pic>
      <p:sp>
        <p:nvSpPr>
          <p:cNvPr id="14" name="語音泡泡: 圓角矩形 13">
            <a:extLst>
              <a:ext uri="{FF2B5EF4-FFF2-40B4-BE49-F238E27FC236}">
                <a16:creationId xmlns:a16="http://schemas.microsoft.com/office/drawing/2014/main" id="{0527931F-0BFB-4832-BFD3-B639D1E14D0B}"/>
              </a:ext>
            </a:extLst>
          </p:cNvPr>
          <p:cNvSpPr/>
          <p:nvPr/>
        </p:nvSpPr>
        <p:spPr>
          <a:xfrm>
            <a:off x="324836" y="2375036"/>
            <a:ext cx="1775737" cy="1244598"/>
          </a:xfrm>
          <a:prstGeom prst="wedgeRoundRectCallout">
            <a:avLst>
              <a:gd name="adj1" fmla="val 38911"/>
              <a:gd name="adj2" fmla="val 66867"/>
              <a:gd name="adj3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內容版面配置區 8">
            <a:extLst>
              <a:ext uri="{FF2B5EF4-FFF2-40B4-BE49-F238E27FC236}">
                <a16:creationId xmlns:a16="http://schemas.microsoft.com/office/drawing/2014/main" id="{49D4A476-8555-4244-956A-C3BF81D69285}"/>
              </a:ext>
            </a:extLst>
          </p:cNvPr>
          <p:cNvSpPr txBox="1">
            <a:spLocks/>
          </p:cNvSpPr>
          <p:nvPr/>
        </p:nvSpPr>
        <p:spPr>
          <a:xfrm>
            <a:off x="184245" y="662078"/>
            <a:ext cx="8045116" cy="1212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TW" sz="1800" b="1" dirty="0">
                <a:solidFill>
                  <a:schemeClr val="tx1"/>
                </a:solidFill>
                <a:latin typeface="+mj-lt"/>
              </a:rPr>
              <a:t>In </a:t>
            </a:r>
            <a:r>
              <a:rPr kumimoji="1" lang="en" altLang="zh-TW" sz="1800" b="1" dirty="0">
                <a:solidFill>
                  <a:schemeClr val="tx1"/>
                </a:solidFill>
                <a:latin typeface="+mj-lt"/>
              </a:rPr>
              <a:t>QNAP Lab, </a:t>
            </a:r>
            <a:r>
              <a:rPr kumimoji="1" lang="en-US" altLang="zh-TW" sz="1800" b="1" dirty="0">
                <a:solidFill>
                  <a:schemeClr val="tx1"/>
                </a:solidFill>
                <a:latin typeface="+mj-lt"/>
              </a:rPr>
              <a:t>engineer use</a:t>
            </a:r>
            <a:r>
              <a:rPr kumimoji="1" lang="zh-TW" altLang="en-US" sz="1800" b="1" dirty="0">
                <a:solidFill>
                  <a:schemeClr val="tx1"/>
                </a:solidFill>
                <a:latin typeface="+mj-lt"/>
              </a:rPr>
              <a:t> </a:t>
            </a:r>
            <a:r>
              <a:rPr kumimoji="1" lang="en" altLang="zh-TW" sz="1800" b="1" dirty="0">
                <a:solidFill>
                  <a:schemeClr val="tx1"/>
                </a:solidFill>
                <a:latin typeface="+mj-lt"/>
              </a:rPr>
              <a:t>FIO to test </a:t>
            </a:r>
            <a:r>
              <a:rPr kumimoji="1" lang="en-US" altLang="zh-TW" sz="1800" b="1" dirty="0">
                <a:solidFill>
                  <a:schemeClr val="tx1"/>
                </a:solidFill>
                <a:latin typeface="+mj-lt"/>
              </a:rPr>
              <a:t>different</a:t>
            </a:r>
            <a:r>
              <a:rPr kumimoji="1" lang="zh-TW" altLang="en-US" sz="1800" b="1" dirty="0">
                <a:solidFill>
                  <a:schemeClr val="tx1"/>
                </a:solidFill>
                <a:latin typeface="+mj-lt"/>
              </a:rPr>
              <a:t> </a:t>
            </a:r>
            <a:r>
              <a:rPr kumimoji="1" lang="en" altLang="zh-TW" sz="1800" b="1" dirty="0">
                <a:solidFill>
                  <a:schemeClr val="tx1"/>
                </a:solidFill>
                <a:latin typeface="+mj-lt"/>
              </a:rPr>
              <a:t>SSD, and </a:t>
            </a:r>
            <a:r>
              <a:rPr kumimoji="1" lang="en-US" altLang="zh-TW" sz="1800" b="1" dirty="0">
                <a:solidFill>
                  <a:schemeClr val="tx1"/>
                </a:solidFill>
                <a:latin typeface="+mj-lt"/>
              </a:rPr>
              <a:t>all SSD have showed consisted write performance degrade.</a:t>
            </a:r>
            <a:endParaRPr lang="zh-TW" sz="1800" b="1" dirty="0">
              <a:solidFill>
                <a:schemeClr val="tx1"/>
              </a:solidFill>
              <a:latin typeface="+mj-lt"/>
            </a:endParaRPr>
          </a:p>
          <a:p>
            <a:pPr marL="285750" indent="-28575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</a:pPr>
            <a:r>
              <a:rPr kumimoji="1" lang="en-US" altLang="zh-TW" sz="1800" b="1" dirty="0">
                <a:solidFill>
                  <a:schemeClr val="tx1"/>
                </a:solidFill>
                <a:latin typeface="+mj-lt"/>
              </a:rPr>
              <a:t>Different SSD’s controller and Garbage Collection’s Algorithm will effect the long term performance</a:t>
            </a:r>
            <a:endParaRPr kumimoji="1" lang="zh-TW" altLang="en-US" sz="18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EA26DF45-2C8D-493A-A516-435D12859608}"/>
              </a:ext>
            </a:extLst>
          </p:cNvPr>
          <p:cNvSpPr txBox="1"/>
          <p:nvPr/>
        </p:nvSpPr>
        <p:spPr>
          <a:xfrm>
            <a:off x="3383686" y="1961184"/>
            <a:ext cx="5403527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1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 panose="020B0604030504040204" pitchFamily="34" charset="-120"/>
              </a:rPr>
              <a:t>Different SSD in QNAP NAS’s FIO consisted performance  (</a:t>
            </a:r>
            <a:r>
              <a:rPr lang="en-US" altLang="zh-TW" sz="1100" b="1" dirty="0" err="1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 panose="020B0604030504040204" pitchFamily="34" charset="-120"/>
              </a:rPr>
              <a:t>IOpattern</a:t>
            </a:r>
            <a:r>
              <a:rPr lang="en-US" altLang="zh-TW" sz="11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 panose="020B0604030504040204" pitchFamily="34" charset="-120"/>
              </a:rPr>
              <a:t>: RW-4K): </a:t>
            </a:r>
          </a:p>
        </p:txBody>
      </p:sp>
      <p:sp>
        <p:nvSpPr>
          <p:cNvPr id="12" name="Shape 179">
            <a:extLst>
              <a:ext uri="{FF2B5EF4-FFF2-40B4-BE49-F238E27FC236}">
                <a16:creationId xmlns:a16="http://schemas.microsoft.com/office/drawing/2014/main" id="{4719B7AB-012B-4FE5-AA14-6F22E4E50378}"/>
              </a:ext>
            </a:extLst>
          </p:cNvPr>
          <p:cNvSpPr/>
          <p:nvPr/>
        </p:nvSpPr>
        <p:spPr>
          <a:xfrm>
            <a:off x="404437" y="2485229"/>
            <a:ext cx="1912815" cy="1005740"/>
          </a:xfrm>
          <a:prstGeom prst="wedgeRectCallout">
            <a:avLst>
              <a:gd name="adj1" fmla="val 38118"/>
              <a:gd name="adj2" fmla="val 72904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How can storage vendor help to ensure SSD has expected performance ?</a:t>
            </a:r>
          </a:p>
        </p:txBody>
      </p:sp>
    </p:spTree>
    <p:extLst>
      <p:ext uri="{BB962C8B-B14F-4D97-AF65-F5344CB8AC3E}">
        <p14:creationId xmlns:p14="http://schemas.microsoft.com/office/powerpoint/2010/main" val="1316084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語音泡泡: 圓角矩形 95">
            <a:extLst>
              <a:ext uri="{FF2B5EF4-FFF2-40B4-BE49-F238E27FC236}">
                <a16:creationId xmlns:a16="http://schemas.microsoft.com/office/drawing/2014/main" id="{3F13F4EC-8D6A-4118-B068-AC550699C2D8}"/>
              </a:ext>
            </a:extLst>
          </p:cNvPr>
          <p:cNvSpPr/>
          <p:nvPr/>
        </p:nvSpPr>
        <p:spPr>
          <a:xfrm>
            <a:off x="4407352" y="1632792"/>
            <a:ext cx="3765198" cy="583071"/>
          </a:xfrm>
          <a:prstGeom prst="wedgeRoundRectCallout">
            <a:avLst>
              <a:gd name="adj1" fmla="val -418"/>
              <a:gd name="adj2" fmla="val 87916"/>
              <a:gd name="adj3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200"/>
            </a:pPr>
            <a:r>
              <a:rPr lang="en-US" altLang="zh-TW" dirty="0">
                <a:solidFill>
                  <a:srgbClr val="FFFFFF"/>
                </a:solidFill>
              </a:rPr>
              <a:t>What is SSD Over-Provisioning</a:t>
            </a:r>
            <a:endParaRPr sz="3200" dirty="0"/>
          </a:p>
        </p:txBody>
      </p:sp>
      <p:sp>
        <p:nvSpPr>
          <p:cNvPr id="90" name="內容版面配置區 1">
            <a:extLst>
              <a:ext uri="{FF2B5EF4-FFF2-40B4-BE49-F238E27FC236}">
                <a16:creationId xmlns:a16="http://schemas.microsoft.com/office/drawing/2014/main" id="{F528A4B3-8D1C-46E6-ACBE-EEFDFA116FE5}"/>
              </a:ext>
            </a:extLst>
          </p:cNvPr>
          <p:cNvSpPr txBox="1">
            <a:spLocks/>
          </p:cNvSpPr>
          <p:nvPr/>
        </p:nvSpPr>
        <p:spPr>
          <a:xfrm>
            <a:off x="247487" y="640227"/>
            <a:ext cx="8089325" cy="6716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77800" indent="-177800"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kumimoji="1" lang="en-US" altLang="zh-TW" sz="1800" b="1" dirty="0">
                <a:solidFill>
                  <a:schemeClr val="tx1"/>
                </a:solidFill>
                <a:latin typeface="+mj-lt"/>
              </a:rPr>
              <a:t>SSD Over-provisioning reserves space in the SSD to decrease write </a:t>
            </a:r>
            <a:r>
              <a:rPr lang="en-US" altLang="zh-TW" sz="1800" b="1" dirty="0">
                <a:solidFill>
                  <a:schemeClr val="tx1"/>
                </a:solidFill>
                <a:latin typeface="+mj-lt"/>
              </a:rPr>
              <a:t>amplification &amp; increase consisted performance and endurance. </a:t>
            </a:r>
            <a:endParaRPr kumimoji="1" lang="zh-TW" altLang="en-US" sz="1800" b="1" dirty="0">
              <a:solidFill>
                <a:schemeClr val="tx1"/>
              </a:solidFill>
              <a:latin typeface="+mj-lt"/>
            </a:endParaRPr>
          </a:p>
          <a:p>
            <a:pPr marL="177800" indent="-177800"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kumimoji="1" lang="en-US" altLang="zh-TW" sz="1800" b="1" dirty="0">
                <a:solidFill>
                  <a:schemeClr val="tx1"/>
                </a:solidFill>
                <a:latin typeface="+mj-lt"/>
              </a:rPr>
              <a:t>Reason: to avoid Garbage Collection in any giving point of time </a:t>
            </a:r>
            <a:endParaRPr kumimoji="1" lang="zh-TW" altLang="en-US" sz="1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4" name="Shape 171">
            <a:extLst>
              <a:ext uri="{FF2B5EF4-FFF2-40B4-BE49-F238E27FC236}">
                <a16:creationId xmlns:a16="http://schemas.microsoft.com/office/drawing/2014/main" id="{4E041B2F-52C1-4FE5-99D1-87650F835930}"/>
              </a:ext>
            </a:extLst>
          </p:cNvPr>
          <p:cNvSpPr/>
          <p:nvPr/>
        </p:nvSpPr>
        <p:spPr>
          <a:xfrm>
            <a:off x="1591581" y="2464142"/>
            <a:ext cx="2315163" cy="1839811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altLang="en-US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grpSp>
        <p:nvGrpSpPr>
          <p:cNvPr id="95" name="群組 94">
            <a:extLst>
              <a:ext uri="{FF2B5EF4-FFF2-40B4-BE49-F238E27FC236}">
                <a16:creationId xmlns:a16="http://schemas.microsoft.com/office/drawing/2014/main" id="{2F6BD88A-8E4B-4084-9B97-0B468E48F54E}"/>
              </a:ext>
            </a:extLst>
          </p:cNvPr>
          <p:cNvGrpSpPr/>
          <p:nvPr/>
        </p:nvGrpSpPr>
        <p:grpSpPr>
          <a:xfrm>
            <a:off x="1768409" y="2550111"/>
            <a:ext cx="2008413" cy="1449139"/>
            <a:chOff x="2462789" y="3160377"/>
            <a:chExt cx="2008413" cy="1449139"/>
          </a:xfrm>
        </p:grpSpPr>
        <p:graphicFrame>
          <p:nvGraphicFramePr>
            <p:cNvPr id="97" name="Shape 177">
              <a:extLst>
                <a:ext uri="{FF2B5EF4-FFF2-40B4-BE49-F238E27FC236}">
                  <a16:creationId xmlns:a16="http://schemas.microsoft.com/office/drawing/2014/main" id="{25FC5FEB-E2A8-4B3F-B633-7331DF59200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39048243"/>
                </p:ext>
              </p:extLst>
            </p:nvPr>
          </p:nvGraphicFramePr>
          <p:xfrm>
            <a:off x="2462789" y="3912813"/>
            <a:ext cx="955912" cy="661866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98" name="Shape 184">
              <a:extLst>
                <a:ext uri="{FF2B5EF4-FFF2-40B4-BE49-F238E27FC236}">
                  <a16:creationId xmlns:a16="http://schemas.microsoft.com/office/drawing/2014/main" id="{7EAE898F-7922-4468-A3B4-516C118D2B5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955990507"/>
                </p:ext>
              </p:extLst>
            </p:nvPr>
          </p:nvGraphicFramePr>
          <p:xfrm>
            <a:off x="3515288" y="3914443"/>
            <a:ext cx="955914" cy="695073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7957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77957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43085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 dirty="0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5">
                          <a:lumMod val="7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 dirty="0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5">
                          <a:lumMod val="7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51988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5">
                          <a:lumMod val="7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 dirty="0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5">
                          <a:lumMod val="7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99" name="Shape 177">
              <a:extLst>
                <a:ext uri="{FF2B5EF4-FFF2-40B4-BE49-F238E27FC236}">
                  <a16:creationId xmlns:a16="http://schemas.microsoft.com/office/drawing/2014/main" id="{B513583C-FA8A-4A22-BAEE-4452C98968B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317612095"/>
                </p:ext>
              </p:extLst>
            </p:nvPr>
          </p:nvGraphicFramePr>
          <p:xfrm>
            <a:off x="2462789" y="3161600"/>
            <a:ext cx="955912" cy="661866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00" name="Shape 177">
              <a:extLst>
                <a:ext uri="{FF2B5EF4-FFF2-40B4-BE49-F238E27FC236}">
                  <a16:creationId xmlns:a16="http://schemas.microsoft.com/office/drawing/2014/main" id="{75D0B438-92EE-4875-8CA9-F7BD355E55F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95104033"/>
                </p:ext>
              </p:extLst>
            </p:nvPr>
          </p:nvGraphicFramePr>
          <p:xfrm>
            <a:off x="3515290" y="3160377"/>
            <a:ext cx="955912" cy="661866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sp>
        <p:nvSpPr>
          <p:cNvPr id="101" name="矩形: 圓角 23">
            <a:extLst>
              <a:ext uri="{FF2B5EF4-FFF2-40B4-BE49-F238E27FC236}">
                <a16:creationId xmlns:a16="http://schemas.microsoft.com/office/drawing/2014/main" id="{816845F0-0FFB-41E1-9D85-A1C166BD57BA}"/>
              </a:ext>
            </a:extLst>
          </p:cNvPr>
          <p:cNvSpPr/>
          <p:nvPr/>
        </p:nvSpPr>
        <p:spPr>
          <a:xfrm>
            <a:off x="1587841" y="4077504"/>
            <a:ext cx="2327564" cy="455730"/>
          </a:xfrm>
          <a:prstGeom prst="roundRect">
            <a:avLst>
              <a:gd name="adj" fmla="val 0"/>
            </a:avLst>
          </a:prstGeom>
          <a:solidFill>
            <a:srgbClr val="C42C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 dirty="0">
                <a:latin typeface="+mj-lt"/>
                <a:ea typeface="Microsoft JhengHei"/>
                <a:cs typeface="Microsoft JhengHei"/>
              </a:rPr>
              <a:t>6 pages of new data cannot all be stored to the SSD</a:t>
            </a:r>
            <a:endParaRPr lang="zh-TW" altLang="en-US" sz="1100" b="1" dirty="0">
              <a:latin typeface="+mj-lt"/>
              <a:ea typeface="Microsoft JhengHei"/>
              <a:cs typeface="Microsoft JhengHei"/>
            </a:endParaRPr>
          </a:p>
        </p:txBody>
      </p:sp>
      <p:graphicFrame>
        <p:nvGraphicFramePr>
          <p:cNvPr id="102" name="Shape 189">
            <a:extLst>
              <a:ext uri="{FF2B5EF4-FFF2-40B4-BE49-F238E27FC236}">
                <a16:creationId xmlns:a16="http://schemas.microsoft.com/office/drawing/2014/main" id="{ED4310A7-E6A4-4A19-A33F-4A3C61A411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9254001"/>
              </p:ext>
            </p:extLst>
          </p:nvPr>
        </p:nvGraphicFramePr>
        <p:xfrm>
          <a:off x="247487" y="1853778"/>
          <a:ext cx="1431320" cy="18438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41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9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56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 dirty="0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N</a:t>
                      </a:r>
                      <a:endParaRPr sz="1400" b="1" dirty="0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New</a:t>
                      </a:r>
                      <a:r>
                        <a:rPr lang="en-US" sz="1050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 Data</a:t>
                      </a:r>
                      <a:endParaRPr sz="10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56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D</a:t>
                      </a:r>
                      <a:endParaRPr sz="1400" b="1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Valid Data</a:t>
                      </a:r>
                      <a:endParaRPr sz="10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strike="sngStrike" dirty="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Invalid </a:t>
                      </a:r>
                      <a:r>
                        <a:rPr lang="en-US" altLang="zh-TW" sz="1050" b="1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Data</a:t>
                      </a:r>
                      <a:endParaRPr lang="zh-TW" sz="10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dirty="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OP</a:t>
                      </a:r>
                      <a:endParaRPr sz="10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dirty="0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OP</a:t>
                      </a:r>
                      <a:endParaRPr sz="10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03" name="Shape 182">
            <a:extLst>
              <a:ext uri="{FF2B5EF4-FFF2-40B4-BE49-F238E27FC236}">
                <a16:creationId xmlns:a16="http://schemas.microsoft.com/office/drawing/2014/main" id="{49E46251-ADF5-4FEC-9CF6-A61566F88C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4003488"/>
              </p:ext>
            </p:extLst>
          </p:nvPr>
        </p:nvGraphicFramePr>
        <p:xfrm>
          <a:off x="1770993" y="1784907"/>
          <a:ext cx="953328" cy="6869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4" name="Shape 182">
            <a:extLst>
              <a:ext uri="{FF2B5EF4-FFF2-40B4-BE49-F238E27FC236}">
                <a16:creationId xmlns:a16="http://schemas.microsoft.com/office/drawing/2014/main" id="{9C65CF29-FBCF-47E7-B632-EC71DE6714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4464736"/>
              </p:ext>
            </p:extLst>
          </p:nvPr>
        </p:nvGraphicFramePr>
        <p:xfrm>
          <a:off x="2821444" y="1777242"/>
          <a:ext cx="955378" cy="6869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7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TW"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45" name="群組 144">
            <a:extLst>
              <a:ext uri="{FF2B5EF4-FFF2-40B4-BE49-F238E27FC236}">
                <a16:creationId xmlns:a16="http://schemas.microsoft.com/office/drawing/2014/main" id="{710ED4B8-86EE-4D51-8759-D1CBF69BEF82}"/>
              </a:ext>
            </a:extLst>
          </p:cNvPr>
          <p:cNvGrpSpPr/>
          <p:nvPr/>
        </p:nvGrpSpPr>
        <p:grpSpPr>
          <a:xfrm>
            <a:off x="2976675" y="1994728"/>
            <a:ext cx="620073" cy="620073"/>
            <a:chOff x="7316158" y="2699146"/>
            <a:chExt cx="620073" cy="620073"/>
          </a:xfrm>
        </p:grpSpPr>
        <p:sp>
          <p:nvSpPr>
            <p:cNvPr id="146" name="Shape 180">
              <a:extLst>
                <a:ext uri="{FF2B5EF4-FFF2-40B4-BE49-F238E27FC236}">
                  <a16:creationId xmlns:a16="http://schemas.microsoft.com/office/drawing/2014/main" id="{BAE6E401-3CB5-4059-9AED-AE230D868D30}"/>
                </a:ext>
              </a:extLst>
            </p:cNvPr>
            <p:cNvSpPr/>
            <p:nvPr/>
          </p:nvSpPr>
          <p:spPr>
            <a:xfrm>
              <a:off x="7485422" y="2780274"/>
              <a:ext cx="281547" cy="46123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C00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7" name="Picture 2" descr="ç¸éåç">
              <a:extLst>
                <a:ext uri="{FF2B5EF4-FFF2-40B4-BE49-F238E27FC236}">
                  <a16:creationId xmlns:a16="http://schemas.microsoft.com/office/drawing/2014/main" id="{CC785001-3572-4DED-9728-79AF0AD7D3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6158" y="2699146"/>
              <a:ext cx="620073" cy="620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8" name="Shape 180">
            <a:extLst>
              <a:ext uri="{FF2B5EF4-FFF2-40B4-BE49-F238E27FC236}">
                <a16:creationId xmlns:a16="http://schemas.microsoft.com/office/drawing/2014/main" id="{6558C95E-6B39-48BD-A758-CA78B7FC6631}"/>
              </a:ext>
            </a:extLst>
          </p:cNvPr>
          <p:cNvSpPr/>
          <p:nvPr/>
        </p:nvSpPr>
        <p:spPr>
          <a:xfrm rot="16200000">
            <a:off x="3734317" y="3142626"/>
            <a:ext cx="503336" cy="26365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Shape 171">
            <a:extLst>
              <a:ext uri="{FF2B5EF4-FFF2-40B4-BE49-F238E27FC236}">
                <a16:creationId xmlns:a16="http://schemas.microsoft.com/office/drawing/2014/main" id="{DA3304BE-F1BC-4300-9E0A-46CA46C5F62F}"/>
              </a:ext>
            </a:extLst>
          </p:cNvPr>
          <p:cNvSpPr/>
          <p:nvPr/>
        </p:nvSpPr>
        <p:spPr>
          <a:xfrm>
            <a:off x="6646381" y="2463981"/>
            <a:ext cx="2253355" cy="1823330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150" name="矩形: 圓角 62">
            <a:extLst>
              <a:ext uri="{FF2B5EF4-FFF2-40B4-BE49-F238E27FC236}">
                <a16:creationId xmlns:a16="http://schemas.microsoft.com/office/drawing/2014/main" id="{7992B6A0-D8B2-42C0-9A24-AA8F33B12FD5}"/>
              </a:ext>
            </a:extLst>
          </p:cNvPr>
          <p:cNvSpPr/>
          <p:nvPr/>
        </p:nvSpPr>
        <p:spPr>
          <a:xfrm>
            <a:off x="6765853" y="4060862"/>
            <a:ext cx="2005779" cy="452439"/>
          </a:xfrm>
          <a:prstGeom prst="roundRect">
            <a:avLst>
              <a:gd name="adj" fmla="val 0"/>
            </a:avLst>
          </a:prstGeom>
          <a:solidFill>
            <a:srgbClr val="C42C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 dirty="0">
                <a:latin typeface="+mj-lt"/>
                <a:ea typeface="Microsoft JhengHei"/>
                <a:cs typeface="Microsoft JhengHei"/>
              </a:rPr>
              <a:t>With more reserved block, the GC is not required</a:t>
            </a:r>
            <a:endParaRPr lang="zh-TW" altLang="en-US" sz="1100" b="1" dirty="0">
              <a:latin typeface="+mj-lt"/>
              <a:ea typeface="Microsoft JhengHei"/>
              <a:cs typeface="Microsoft JhengHei"/>
            </a:endParaRPr>
          </a:p>
        </p:txBody>
      </p:sp>
      <p:sp>
        <p:nvSpPr>
          <p:cNvPr id="151" name="Shape 171">
            <a:extLst>
              <a:ext uri="{FF2B5EF4-FFF2-40B4-BE49-F238E27FC236}">
                <a16:creationId xmlns:a16="http://schemas.microsoft.com/office/drawing/2014/main" id="{1E04B78A-BCE4-4D8E-8B64-4E06176520B1}"/>
              </a:ext>
            </a:extLst>
          </p:cNvPr>
          <p:cNvSpPr/>
          <p:nvPr/>
        </p:nvSpPr>
        <p:spPr>
          <a:xfrm>
            <a:off x="4135498" y="2477438"/>
            <a:ext cx="2315163" cy="1835969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altLang="en-US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152" name="矩形: 圓角 128">
            <a:extLst>
              <a:ext uri="{FF2B5EF4-FFF2-40B4-BE49-F238E27FC236}">
                <a16:creationId xmlns:a16="http://schemas.microsoft.com/office/drawing/2014/main" id="{DC08312B-1562-4387-81FD-092EE06CEBF7}"/>
              </a:ext>
            </a:extLst>
          </p:cNvPr>
          <p:cNvSpPr/>
          <p:nvPr/>
        </p:nvSpPr>
        <p:spPr>
          <a:xfrm>
            <a:off x="4305940" y="4079338"/>
            <a:ext cx="2005779" cy="460779"/>
          </a:xfrm>
          <a:prstGeom prst="roundRect">
            <a:avLst>
              <a:gd name="adj" fmla="val 0"/>
            </a:avLst>
          </a:prstGeom>
          <a:solidFill>
            <a:srgbClr val="C42C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 dirty="0">
                <a:latin typeface="+mj-lt"/>
                <a:ea typeface="Microsoft JhengHei"/>
                <a:cs typeface="Microsoft JhengHei"/>
              </a:rPr>
              <a:t>Unless the SSD conduct GC internally first</a:t>
            </a:r>
          </a:p>
        </p:txBody>
      </p:sp>
      <p:graphicFrame>
        <p:nvGraphicFramePr>
          <p:cNvPr id="153" name="Shape 177">
            <a:extLst>
              <a:ext uri="{FF2B5EF4-FFF2-40B4-BE49-F238E27FC236}">
                <a16:creationId xmlns:a16="http://schemas.microsoft.com/office/drawing/2014/main" id="{0BDB01F2-70AB-425E-888F-F4DBD1BCF6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968271"/>
              </p:ext>
            </p:extLst>
          </p:nvPr>
        </p:nvGraphicFramePr>
        <p:xfrm>
          <a:off x="7815720" y="3313423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4" name="Shape 177">
            <a:extLst>
              <a:ext uri="{FF2B5EF4-FFF2-40B4-BE49-F238E27FC236}">
                <a16:creationId xmlns:a16="http://schemas.microsoft.com/office/drawing/2014/main" id="{D17B2768-3E03-47FC-B5AA-6D1B8CDB0C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3405248"/>
              </p:ext>
            </p:extLst>
          </p:nvPr>
        </p:nvGraphicFramePr>
        <p:xfrm>
          <a:off x="6772647" y="2586410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48B4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155" name="直線接點 154">
            <a:extLst>
              <a:ext uri="{FF2B5EF4-FFF2-40B4-BE49-F238E27FC236}">
                <a16:creationId xmlns:a16="http://schemas.microsoft.com/office/drawing/2014/main" id="{D96CC09F-16C1-49FB-BD5A-BB97A6595C30}"/>
              </a:ext>
            </a:extLst>
          </p:cNvPr>
          <p:cNvCxnSpPr>
            <a:cxnSpLocks/>
          </p:cNvCxnSpPr>
          <p:nvPr/>
        </p:nvCxnSpPr>
        <p:spPr>
          <a:xfrm>
            <a:off x="7883013" y="2923048"/>
            <a:ext cx="0" cy="333941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直線接點 155">
            <a:extLst>
              <a:ext uri="{FF2B5EF4-FFF2-40B4-BE49-F238E27FC236}">
                <a16:creationId xmlns:a16="http://schemas.microsoft.com/office/drawing/2014/main" id="{B39B8972-881F-4FB2-8F81-F540CB88B544}"/>
              </a:ext>
            </a:extLst>
          </p:cNvPr>
          <p:cNvCxnSpPr>
            <a:cxnSpLocks/>
          </p:cNvCxnSpPr>
          <p:nvPr/>
        </p:nvCxnSpPr>
        <p:spPr>
          <a:xfrm>
            <a:off x="7953511" y="2923048"/>
            <a:ext cx="0" cy="333941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線接點 156">
            <a:extLst>
              <a:ext uri="{FF2B5EF4-FFF2-40B4-BE49-F238E27FC236}">
                <a16:creationId xmlns:a16="http://schemas.microsoft.com/office/drawing/2014/main" id="{08CA00E4-C0B4-4111-B451-136915F51740}"/>
              </a:ext>
            </a:extLst>
          </p:cNvPr>
          <p:cNvCxnSpPr>
            <a:cxnSpLocks/>
          </p:cNvCxnSpPr>
          <p:nvPr/>
        </p:nvCxnSpPr>
        <p:spPr>
          <a:xfrm>
            <a:off x="8024010" y="2923048"/>
            <a:ext cx="0" cy="333941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8" name="Shape 177">
            <a:extLst>
              <a:ext uri="{FF2B5EF4-FFF2-40B4-BE49-F238E27FC236}">
                <a16:creationId xmlns:a16="http://schemas.microsoft.com/office/drawing/2014/main" id="{97F786CA-DA63-4304-9073-F8883708C6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4524630"/>
              </p:ext>
            </p:extLst>
          </p:nvPr>
        </p:nvGraphicFramePr>
        <p:xfrm>
          <a:off x="7820619" y="2585451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 dirty="0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59" name="群組 216">
            <a:extLst>
              <a:ext uri="{FF2B5EF4-FFF2-40B4-BE49-F238E27FC236}">
                <a16:creationId xmlns:a16="http://schemas.microsoft.com/office/drawing/2014/main" id="{F0D264FA-7707-4580-81D4-2E690228577A}"/>
              </a:ext>
            </a:extLst>
          </p:cNvPr>
          <p:cNvGrpSpPr/>
          <p:nvPr/>
        </p:nvGrpSpPr>
        <p:grpSpPr>
          <a:xfrm>
            <a:off x="8343676" y="2910855"/>
            <a:ext cx="378544" cy="333941"/>
            <a:chOff x="7376502" y="4321835"/>
            <a:chExt cx="422989" cy="335290"/>
          </a:xfrm>
        </p:grpSpPr>
        <p:cxnSp>
          <p:nvCxnSpPr>
            <p:cNvPr id="160" name="直線接點 159">
              <a:extLst>
                <a:ext uri="{FF2B5EF4-FFF2-40B4-BE49-F238E27FC236}">
                  <a16:creationId xmlns:a16="http://schemas.microsoft.com/office/drawing/2014/main" id="{995497F0-742E-4CA1-942F-AD7E05E8E2E0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線接點 160">
              <a:extLst>
                <a:ext uri="{FF2B5EF4-FFF2-40B4-BE49-F238E27FC236}">
                  <a16:creationId xmlns:a16="http://schemas.microsoft.com/office/drawing/2014/main" id="{4010FD38-1089-42BF-954B-9E7F2978E7DB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線接點 161">
              <a:extLst>
                <a:ext uri="{FF2B5EF4-FFF2-40B4-BE49-F238E27FC236}">
                  <a16:creationId xmlns:a16="http://schemas.microsoft.com/office/drawing/2014/main" id="{8F54EE16-1A6B-49A5-A683-77A74F74763A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線接點 162">
              <a:extLst>
                <a:ext uri="{FF2B5EF4-FFF2-40B4-BE49-F238E27FC236}">
                  <a16:creationId xmlns:a16="http://schemas.microsoft.com/office/drawing/2014/main" id="{35FFBE1C-68D2-45A1-9216-B1E05B304E28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線接點 163">
              <a:extLst>
                <a:ext uri="{FF2B5EF4-FFF2-40B4-BE49-F238E27FC236}">
                  <a16:creationId xmlns:a16="http://schemas.microsoft.com/office/drawing/2014/main" id="{6171CB42-F6D4-47F2-B0C9-225C09A376DB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線接點 164">
              <a:extLst>
                <a:ext uri="{FF2B5EF4-FFF2-40B4-BE49-F238E27FC236}">
                  <a16:creationId xmlns:a16="http://schemas.microsoft.com/office/drawing/2014/main" id="{6DB10BB6-067B-44E8-9227-E401BED7E2F4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直線接點 165">
              <a:extLst>
                <a:ext uri="{FF2B5EF4-FFF2-40B4-BE49-F238E27FC236}">
                  <a16:creationId xmlns:a16="http://schemas.microsoft.com/office/drawing/2014/main" id="{6E32739C-ACFF-471F-B175-29F953AD31DD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67" name="Shape 177">
            <a:extLst>
              <a:ext uri="{FF2B5EF4-FFF2-40B4-BE49-F238E27FC236}">
                <a16:creationId xmlns:a16="http://schemas.microsoft.com/office/drawing/2014/main" id="{C41E8635-3C70-4964-9A60-59262B5949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8589475"/>
              </p:ext>
            </p:extLst>
          </p:nvPr>
        </p:nvGraphicFramePr>
        <p:xfrm>
          <a:off x="6762380" y="3313423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dirty="0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 strike="noStrik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92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6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68" name="群組 167">
            <a:extLst>
              <a:ext uri="{FF2B5EF4-FFF2-40B4-BE49-F238E27FC236}">
                <a16:creationId xmlns:a16="http://schemas.microsoft.com/office/drawing/2014/main" id="{18966D12-F1DA-4670-9DF5-7FF3691A721E}"/>
              </a:ext>
            </a:extLst>
          </p:cNvPr>
          <p:cNvGrpSpPr/>
          <p:nvPr/>
        </p:nvGrpSpPr>
        <p:grpSpPr>
          <a:xfrm>
            <a:off x="293737" y="3350855"/>
            <a:ext cx="368065" cy="346813"/>
            <a:chOff x="7453527" y="3844180"/>
            <a:chExt cx="418537" cy="335290"/>
          </a:xfrm>
        </p:grpSpPr>
        <p:cxnSp>
          <p:nvCxnSpPr>
            <p:cNvPr id="169" name="直線接點 168">
              <a:extLst>
                <a:ext uri="{FF2B5EF4-FFF2-40B4-BE49-F238E27FC236}">
                  <a16:creationId xmlns:a16="http://schemas.microsoft.com/office/drawing/2014/main" id="{FA3CE14D-F220-4FC2-8592-452632A99E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94519" y="3844184"/>
              <a:ext cx="1" cy="32676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線接點 169">
              <a:extLst>
                <a:ext uri="{FF2B5EF4-FFF2-40B4-BE49-F238E27FC236}">
                  <a16:creationId xmlns:a16="http://schemas.microsoft.com/office/drawing/2014/main" id="{6E5A43D2-376C-47B1-8B8D-9631BC120E2A}"/>
                </a:ext>
              </a:extLst>
            </p:cNvPr>
            <p:cNvCxnSpPr>
              <a:cxnSpLocks/>
            </p:cNvCxnSpPr>
            <p:nvPr/>
          </p:nvCxnSpPr>
          <p:spPr>
            <a:xfrm>
              <a:off x="7665021" y="3844180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直線接點 170">
              <a:extLst>
                <a:ext uri="{FF2B5EF4-FFF2-40B4-BE49-F238E27FC236}">
                  <a16:creationId xmlns:a16="http://schemas.microsoft.com/office/drawing/2014/main" id="{81DE7D28-B3AF-41DA-92CD-2CF34084E96F}"/>
                </a:ext>
              </a:extLst>
            </p:cNvPr>
            <p:cNvCxnSpPr>
              <a:cxnSpLocks/>
            </p:cNvCxnSpPr>
            <p:nvPr/>
          </p:nvCxnSpPr>
          <p:spPr>
            <a:xfrm>
              <a:off x="7735525" y="3844180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線接點 171">
              <a:extLst>
                <a:ext uri="{FF2B5EF4-FFF2-40B4-BE49-F238E27FC236}">
                  <a16:creationId xmlns:a16="http://schemas.microsoft.com/office/drawing/2014/main" id="{F3082BF2-7E4E-45DB-A077-52D8CBF618DA}"/>
                </a:ext>
              </a:extLst>
            </p:cNvPr>
            <p:cNvCxnSpPr>
              <a:cxnSpLocks/>
            </p:cNvCxnSpPr>
            <p:nvPr/>
          </p:nvCxnSpPr>
          <p:spPr>
            <a:xfrm>
              <a:off x="7524026" y="3844180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直線接點 172">
              <a:extLst>
                <a:ext uri="{FF2B5EF4-FFF2-40B4-BE49-F238E27FC236}">
                  <a16:creationId xmlns:a16="http://schemas.microsoft.com/office/drawing/2014/main" id="{3A339FD6-EDA5-4C65-83C0-5F8173F823B5}"/>
                </a:ext>
              </a:extLst>
            </p:cNvPr>
            <p:cNvCxnSpPr>
              <a:cxnSpLocks/>
            </p:cNvCxnSpPr>
            <p:nvPr/>
          </p:nvCxnSpPr>
          <p:spPr>
            <a:xfrm>
              <a:off x="7453527" y="3844180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直線接點 173">
              <a:extLst>
                <a:ext uri="{FF2B5EF4-FFF2-40B4-BE49-F238E27FC236}">
                  <a16:creationId xmlns:a16="http://schemas.microsoft.com/office/drawing/2014/main" id="{3A236528-55A2-429C-AE0B-71436B0F92C8}"/>
                </a:ext>
              </a:extLst>
            </p:cNvPr>
            <p:cNvCxnSpPr>
              <a:cxnSpLocks/>
            </p:cNvCxnSpPr>
            <p:nvPr/>
          </p:nvCxnSpPr>
          <p:spPr>
            <a:xfrm>
              <a:off x="7798544" y="3844180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線接點 174">
              <a:extLst>
                <a:ext uri="{FF2B5EF4-FFF2-40B4-BE49-F238E27FC236}">
                  <a16:creationId xmlns:a16="http://schemas.microsoft.com/office/drawing/2014/main" id="{799711DA-95A2-4F39-9DB8-D952517603C7}"/>
                </a:ext>
              </a:extLst>
            </p:cNvPr>
            <p:cNvCxnSpPr>
              <a:cxnSpLocks/>
            </p:cNvCxnSpPr>
            <p:nvPr/>
          </p:nvCxnSpPr>
          <p:spPr>
            <a:xfrm>
              <a:off x="7872064" y="3844180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76" name="Shape 177">
            <a:extLst>
              <a:ext uri="{FF2B5EF4-FFF2-40B4-BE49-F238E27FC236}">
                <a16:creationId xmlns:a16="http://schemas.microsoft.com/office/drawing/2014/main" id="{83A1C9CD-C0D8-44AE-AC6D-63191998B1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839302"/>
              </p:ext>
            </p:extLst>
          </p:nvPr>
        </p:nvGraphicFramePr>
        <p:xfrm>
          <a:off x="5334039" y="2561867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strike="noStrik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7" name="Shape 177">
            <a:extLst>
              <a:ext uri="{FF2B5EF4-FFF2-40B4-BE49-F238E27FC236}">
                <a16:creationId xmlns:a16="http://schemas.microsoft.com/office/drawing/2014/main" id="{DDCEA1A3-785B-477E-8E56-3CE05D2316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7218117"/>
              </p:ext>
            </p:extLst>
          </p:nvPr>
        </p:nvGraphicFramePr>
        <p:xfrm>
          <a:off x="4284172" y="2561867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strike="noStrik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 dirty="0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8" name="Shape 177">
            <a:extLst>
              <a:ext uri="{FF2B5EF4-FFF2-40B4-BE49-F238E27FC236}">
                <a16:creationId xmlns:a16="http://schemas.microsoft.com/office/drawing/2014/main" id="{2C68D06C-76D0-4FD3-A1E6-0B23BC73E1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5122285"/>
              </p:ext>
            </p:extLst>
          </p:nvPr>
        </p:nvGraphicFramePr>
        <p:xfrm>
          <a:off x="4290946" y="3308348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9" name="Shape 177">
            <a:extLst>
              <a:ext uri="{FF2B5EF4-FFF2-40B4-BE49-F238E27FC236}">
                <a16:creationId xmlns:a16="http://schemas.microsoft.com/office/drawing/2014/main" id="{6DB00C9F-2AA3-476A-B80D-E88AFCA61D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7631375"/>
              </p:ext>
            </p:extLst>
          </p:nvPr>
        </p:nvGraphicFramePr>
        <p:xfrm>
          <a:off x="5341659" y="3308348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strike="noStrike" dirty="0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 dirty="0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 dirty="0">
                          <a:solidFill>
                            <a:srgbClr val="FFFFFF"/>
                          </a:solidFill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600" b="1" i="0" u="none" strike="noStrike" noProof="0" dirty="0">
                          <a:solidFill>
                            <a:srgbClr val="FFFFFF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0" name="矩形 179">
            <a:extLst>
              <a:ext uri="{FF2B5EF4-FFF2-40B4-BE49-F238E27FC236}">
                <a16:creationId xmlns:a16="http://schemas.microsoft.com/office/drawing/2014/main" id="{0FF75104-C90E-4804-B053-8F21094D968C}"/>
              </a:ext>
            </a:extLst>
          </p:cNvPr>
          <p:cNvSpPr/>
          <p:nvPr/>
        </p:nvSpPr>
        <p:spPr>
          <a:xfrm>
            <a:off x="4443767" y="1712427"/>
            <a:ext cx="36227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With limited OP, 4 additional write is needed. With more OP the movement is not required. </a:t>
            </a:r>
          </a:p>
        </p:txBody>
      </p:sp>
      <p:grpSp>
        <p:nvGrpSpPr>
          <p:cNvPr id="181" name="群組 216">
            <a:extLst>
              <a:ext uri="{FF2B5EF4-FFF2-40B4-BE49-F238E27FC236}">
                <a16:creationId xmlns:a16="http://schemas.microsoft.com/office/drawing/2014/main" id="{B10E7D93-A5BB-498F-AA31-7D3C577C7024}"/>
              </a:ext>
            </a:extLst>
          </p:cNvPr>
          <p:cNvGrpSpPr/>
          <p:nvPr/>
        </p:nvGrpSpPr>
        <p:grpSpPr>
          <a:xfrm>
            <a:off x="8343676" y="2586800"/>
            <a:ext cx="378544" cy="333941"/>
            <a:chOff x="7376502" y="4321835"/>
            <a:chExt cx="422989" cy="335290"/>
          </a:xfrm>
        </p:grpSpPr>
        <p:cxnSp>
          <p:nvCxnSpPr>
            <p:cNvPr id="182" name="直線接點 181">
              <a:extLst>
                <a:ext uri="{FF2B5EF4-FFF2-40B4-BE49-F238E27FC236}">
                  <a16:creationId xmlns:a16="http://schemas.microsoft.com/office/drawing/2014/main" id="{C03CF895-05D7-4D60-9CE3-981288E27980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線接點 182">
              <a:extLst>
                <a:ext uri="{FF2B5EF4-FFF2-40B4-BE49-F238E27FC236}">
                  <a16:creationId xmlns:a16="http://schemas.microsoft.com/office/drawing/2014/main" id="{BA1A24D2-A8BC-4398-A6B7-FAD5564D7494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線接點 183">
              <a:extLst>
                <a:ext uri="{FF2B5EF4-FFF2-40B4-BE49-F238E27FC236}">
                  <a16:creationId xmlns:a16="http://schemas.microsoft.com/office/drawing/2014/main" id="{17C26629-1670-45BC-9E01-AE5B05353BC7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線接點 184">
              <a:extLst>
                <a:ext uri="{FF2B5EF4-FFF2-40B4-BE49-F238E27FC236}">
                  <a16:creationId xmlns:a16="http://schemas.microsoft.com/office/drawing/2014/main" id="{7BEBC59A-E972-40FD-ABCE-8193316A8EA1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線接點 185">
              <a:extLst>
                <a:ext uri="{FF2B5EF4-FFF2-40B4-BE49-F238E27FC236}">
                  <a16:creationId xmlns:a16="http://schemas.microsoft.com/office/drawing/2014/main" id="{D6D7CA17-42CC-48A1-9D55-FB4032A6B488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直線接點 186">
              <a:extLst>
                <a:ext uri="{FF2B5EF4-FFF2-40B4-BE49-F238E27FC236}">
                  <a16:creationId xmlns:a16="http://schemas.microsoft.com/office/drawing/2014/main" id="{BADA8157-AF2E-4439-B6F0-44B0C4B0A317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直線接點 187">
              <a:extLst>
                <a:ext uri="{FF2B5EF4-FFF2-40B4-BE49-F238E27FC236}">
                  <a16:creationId xmlns:a16="http://schemas.microsoft.com/office/drawing/2014/main" id="{BEC7388E-BB8E-40CC-84D7-F41A04170749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群組 216">
            <a:extLst>
              <a:ext uri="{FF2B5EF4-FFF2-40B4-BE49-F238E27FC236}">
                <a16:creationId xmlns:a16="http://schemas.microsoft.com/office/drawing/2014/main" id="{2377362D-7382-4943-A6E3-6FEFEAAF9DFB}"/>
              </a:ext>
            </a:extLst>
          </p:cNvPr>
          <p:cNvGrpSpPr/>
          <p:nvPr/>
        </p:nvGrpSpPr>
        <p:grpSpPr>
          <a:xfrm>
            <a:off x="7860645" y="2924501"/>
            <a:ext cx="378544" cy="333941"/>
            <a:chOff x="7376502" y="4321835"/>
            <a:chExt cx="422989" cy="335290"/>
          </a:xfrm>
        </p:grpSpPr>
        <p:cxnSp>
          <p:nvCxnSpPr>
            <p:cNvPr id="190" name="直線接點 189">
              <a:extLst>
                <a:ext uri="{FF2B5EF4-FFF2-40B4-BE49-F238E27FC236}">
                  <a16:creationId xmlns:a16="http://schemas.microsoft.com/office/drawing/2014/main" id="{D7AD6CF4-E96E-4986-9546-3CC4FD83197C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直線接點 190">
              <a:extLst>
                <a:ext uri="{FF2B5EF4-FFF2-40B4-BE49-F238E27FC236}">
                  <a16:creationId xmlns:a16="http://schemas.microsoft.com/office/drawing/2014/main" id="{4F8B9A2E-C646-4AB7-9DDD-D09BC2E3308D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線接點 191">
              <a:extLst>
                <a:ext uri="{FF2B5EF4-FFF2-40B4-BE49-F238E27FC236}">
                  <a16:creationId xmlns:a16="http://schemas.microsoft.com/office/drawing/2014/main" id="{34823B2A-6884-482D-8711-E871F4AB20C8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線接點 192">
              <a:extLst>
                <a:ext uri="{FF2B5EF4-FFF2-40B4-BE49-F238E27FC236}">
                  <a16:creationId xmlns:a16="http://schemas.microsoft.com/office/drawing/2014/main" id="{20089EE7-94B9-4DC6-A9FC-364C26104E2D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線接點 193">
              <a:extLst>
                <a:ext uri="{FF2B5EF4-FFF2-40B4-BE49-F238E27FC236}">
                  <a16:creationId xmlns:a16="http://schemas.microsoft.com/office/drawing/2014/main" id="{0F354C7C-CEDD-49C9-8650-8E75D419072F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線接點 194">
              <a:extLst>
                <a:ext uri="{FF2B5EF4-FFF2-40B4-BE49-F238E27FC236}">
                  <a16:creationId xmlns:a16="http://schemas.microsoft.com/office/drawing/2014/main" id="{7EEB5079-478E-419D-B5FA-23DCD44DD9E1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線接點 195">
              <a:extLst>
                <a:ext uri="{FF2B5EF4-FFF2-40B4-BE49-F238E27FC236}">
                  <a16:creationId xmlns:a16="http://schemas.microsoft.com/office/drawing/2014/main" id="{BF05590B-3F2C-4DBC-A2C0-4D2B903EB694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7" name="群組 216">
            <a:extLst>
              <a:ext uri="{FF2B5EF4-FFF2-40B4-BE49-F238E27FC236}">
                <a16:creationId xmlns:a16="http://schemas.microsoft.com/office/drawing/2014/main" id="{1F5B02D0-6B8D-4340-8147-8A3FBB1201CC}"/>
              </a:ext>
            </a:extLst>
          </p:cNvPr>
          <p:cNvGrpSpPr/>
          <p:nvPr/>
        </p:nvGrpSpPr>
        <p:grpSpPr>
          <a:xfrm>
            <a:off x="7295488" y="2910855"/>
            <a:ext cx="378544" cy="333941"/>
            <a:chOff x="7376502" y="4321835"/>
            <a:chExt cx="422989" cy="335290"/>
          </a:xfrm>
        </p:grpSpPr>
        <p:cxnSp>
          <p:nvCxnSpPr>
            <p:cNvPr id="198" name="直線接點 197">
              <a:extLst>
                <a:ext uri="{FF2B5EF4-FFF2-40B4-BE49-F238E27FC236}">
                  <a16:creationId xmlns:a16="http://schemas.microsoft.com/office/drawing/2014/main" id="{42FE4294-9CDC-49E4-8756-DB981C8D1413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線接點 198">
              <a:extLst>
                <a:ext uri="{FF2B5EF4-FFF2-40B4-BE49-F238E27FC236}">
                  <a16:creationId xmlns:a16="http://schemas.microsoft.com/office/drawing/2014/main" id="{95227311-115C-4137-BA98-3851DD1D1CC8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線接點 199">
              <a:extLst>
                <a:ext uri="{FF2B5EF4-FFF2-40B4-BE49-F238E27FC236}">
                  <a16:creationId xmlns:a16="http://schemas.microsoft.com/office/drawing/2014/main" id="{140D4490-982E-48AF-8BC2-C7855774139A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線接點 200">
              <a:extLst>
                <a:ext uri="{FF2B5EF4-FFF2-40B4-BE49-F238E27FC236}">
                  <a16:creationId xmlns:a16="http://schemas.microsoft.com/office/drawing/2014/main" id="{5E4AFC94-9A3B-43A2-95AF-B76D16BDB2E4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線接點 201">
              <a:extLst>
                <a:ext uri="{FF2B5EF4-FFF2-40B4-BE49-F238E27FC236}">
                  <a16:creationId xmlns:a16="http://schemas.microsoft.com/office/drawing/2014/main" id="{F419F2EE-B4A8-427A-B801-1D2478A4A1A9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線接點 202">
              <a:extLst>
                <a:ext uri="{FF2B5EF4-FFF2-40B4-BE49-F238E27FC236}">
                  <a16:creationId xmlns:a16="http://schemas.microsoft.com/office/drawing/2014/main" id="{E0F562EF-CEB2-431A-BE75-8EE08D7A867C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線接點 203">
              <a:extLst>
                <a:ext uri="{FF2B5EF4-FFF2-40B4-BE49-F238E27FC236}">
                  <a16:creationId xmlns:a16="http://schemas.microsoft.com/office/drawing/2014/main" id="{E2207F49-515C-46BB-9E72-C8E853D0EBE9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" name="群組 216">
            <a:extLst>
              <a:ext uri="{FF2B5EF4-FFF2-40B4-BE49-F238E27FC236}">
                <a16:creationId xmlns:a16="http://schemas.microsoft.com/office/drawing/2014/main" id="{9BC50214-EF3F-466B-8070-84BA5B895F3D}"/>
              </a:ext>
            </a:extLst>
          </p:cNvPr>
          <p:cNvGrpSpPr/>
          <p:nvPr/>
        </p:nvGrpSpPr>
        <p:grpSpPr>
          <a:xfrm>
            <a:off x="7295488" y="2586800"/>
            <a:ext cx="378544" cy="333941"/>
            <a:chOff x="7376502" y="4321835"/>
            <a:chExt cx="422989" cy="335290"/>
          </a:xfrm>
        </p:grpSpPr>
        <p:cxnSp>
          <p:nvCxnSpPr>
            <p:cNvPr id="206" name="直線接點 205">
              <a:extLst>
                <a:ext uri="{FF2B5EF4-FFF2-40B4-BE49-F238E27FC236}">
                  <a16:creationId xmlns:a16="http://schemas.microsoft.com/office/drawing/2014/main" id="{74063DF9-74C7-4803-994A-9A1162F0F2DD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直線接點 206">
              <a:extLst>
                <a:ext uri="{FF2B5EF4-FFF2-40B4-BE49-F238E27FC236}">
                  <a16:creationId xmlns:a16="http://schemas.microsoft.com/office/drawing/2014/main" id="{70769880-0318-4008-B2D0-D242B28C4BBD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線接點 207">
              <a:extLst>
                <a:ext uri="{FF2B5EF4-FFF2-40B4-BE49-F238E27FC236}">
                  <a16:creationId xmlns:a16="http://schemas.microsoft.com/office/drawing/2014/main" id="{9CF1B83A-C250-4972-AD2D-C2B678D5396B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線接點 208">
              <a:extLst>
                <a:ext uri="{FF2B5EF4-FFF2-40B4-BE49-F238E27FC236}">
                  <a16:creationId xmlns:a16="http://schemas.microsoft.com/office/drawing/2014/main" id="{72C497E2-C3BC-43C3-87AF-66F43A3C6181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線接點 209">
              <a:extLst>
                <a:ext uri="{FF2B5EF4-FFF2-40B4-BE49-F238E27FC236}">
                  <a16:creationId xmlns:a16="http://schemas.microsoft.com/office/drawing/2014/main" id="{C547B048-CAA2-498B-9F3B-41BB42137F40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線接點 210">
              <a:extLst>
                <a:ext uri="{FF2B5EF4-FFF2-40B4-BE49-F238E27FC236}">
                  <a16:creationId xmlns:a16="http://schemas.microsoft.com/office/drawing/2014/main" id="{00A7FD51-D8B1-4706-BD7F-9ED340EE9AC4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線接點 211">
              <a:extLst>
                <a:ext uri="{FF2B5EF4-FFF2-40B4-BE49-F238E27FC236}">
                  <a16:creationId xmlns:a16="http://schemas.microsoft.com/office/drawing/2014/main" id="{4002B422-4423-4FE6-9CB0-A9A43BB72F69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3" name="群組 216">
            <a:extLst>
              <a:ext uri="{FF2B5EF4-FFF2-40B4-BE49-F238E27FC236}">
                <a16:creationId xmlns:a16="http://schemas.microsoft.com/office/drawing/2014/main" id="{788CF54B-03D5-4E1B-8036-1623143A3144}"/>
              </a:ext>
            </a:extLst>
          </p:cNvPr>
          <p:cNvGrpSpPr/>
          <p:nvPr/>
        </p:nvGrpSpPr>
        <p:grpSpPr>
          <a:xfrm>
            <a:off x="6812457" y="2924501"/>
            <a:ext cx="378544" cy="333941"/>
            <a:chOff x="7376502" y="4321835"/>
            <a:chExt cx="422989" cy="335290"/>
          </a:xfrm>
        </p:grpSpPr>
        <p:cxnSp>
          <p:nvCxnSpPr>
            <p:cNvPr id="214" name="直線接點 213">
              <a:extLst>
                <a:ext uri="{FF2B5EF4-FFF2-40B4-BE49-F238E27FC236}">
                  <a16:creationId xmlns:a16="http://schemas.microsoft.com/office/drawing/2014/main" id="{8FF30557-BE0C-4733-B3FE-25BF9A776723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直線接點 214">
              <a:extLst>
                <a:ext uri="{FF2B5EF4-FFF2-40B4-BE49-F238E27FC236}">
                  <a16:creationId xmlns:a16="http://schemas.microsoft.com/office/drawing/2014/main" id="{E6442A60-B8F2-40DA-814C-3F573B25E7FE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線接點 215">
              <a:extLst>
                <a:ext uri="{FF2B5EF4-FFF2-40B4-BE49-F238E27FC236}">
                  <a16:creationId xmlns:a16="http://schemas.microsoft.com/office/drawing/2014/main" id="{4EE4C0DB-6CF9-4C51-B51C-14205CD8404C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直線接點 216">
              <a:extLst>
                <a:ext uri="{FF2B5EF4-FFF2-40B4-BE49-F238E27FC236}">
                  <a16:creationId xmlns:a16="http://schemas.microsoft.com/office/drawing/2014/main" id="{A09D0243-9735-487D-9185-3D942D8C92F5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直線接點 217">
              <a:extLst>
                <a:ext uri="{FF2B5EF4-FFF2-40B4-BE49-F238E27FC236}">
                  <a16:creationId xmlns:a16="http://schemas.microsoft.com/office/drawing/2014/main" id="{307CD747-DF1F-425C-BF00-CCBEB8CDCC78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直線接點 218">
              <a:extLst>
                <a:ext uri="{FF2B5EF4-FFF2-40B4-BE49-F238E27FC236}">
                  <a16:creationId xmlns:a16="http://schemas.microsoft.com/office/drawing/2014/main" id="{315CF5E8-6CF9-46B3-A9C2-D4B17437BCF3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線接點 219">
              <a:extLst>
                <a:ext uri="{FF2B5EF4-FFF2-40B4-BE49-F238E27FC236}">
                  <a16:creationId xmlns:a16="http://schemas.microsoft.com/office/drawing/2014/main" id="{FBA67B6E-7D70-4F83-A5B3-C65A246F20E4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846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圓角矩形 15">
            <a:extLst>
              <a:ext uri="{FF2B5EF4-FFF2-40B4-BE49-F238E27FC236}">
                <a16:creationId xmlns:a16="http://schemas.microsoft.com/office/drawing/2014/main" id="{7AA5EAA3-F3DA-408E-A28E-14ED6B631D03}"/>
              </a:ext>
            </a:extLst>
          </p:cNvPr>
          <p:cNvSpPr/>
          <p:nvPr/>
        </p:nvSpPr>
        <p:spPr>
          <a:xfrm>
            <a:off x="2859922" y="2164535"/>
            <a:ext cx="6003294" cy="2042323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7293" y="2263618"/>
            <a:ext cx="5856529" cy="183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xfrm>
            <a:off x="138064" y="0"/>
            <a:ext cx="8959755" cy="634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200"/>
            </a:pPr>
            <a:r>
              <a:rPr lang="en-US" altLang="zh-TW" sz="2200" dirty="0">
                <a:solidFill>
                  <a:srgbClr val="FFFFFF"/>
                </a:solidFill>
                <a:sym typeface="Microsoft JhengHei"/>
              </a:rPr>
              <a:t>The Advantage of Software-defined SSD Extra Over-Provisioning</a:t>
            </a:r>
            <a:endParaRPr sz="2200" u="none" strike="noStrike" cap="none" dirty="0">
              <a:solidFill>
                <a:schemeClr val="lt1"/>
              </a:solidFill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85B5520-B996-4E30-B4DC-BE74B4D527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3" b="17531"/>
          <a:stretch/>
        </p:blipFill>
        <p:spPr>
          <a:xfrm>
            <a:off x="-1" y="3174973"/>
            <a:ext cx="2135875" cy="1973426"/>
          </a:xfrm>
          <a:prstGeom prst="rect">
            <a:avLst/>
          </a:prstGeom>
        </p:spPr>
      </p:pic>
      <p:sp>
        <p:nvSpPr>
          <p:cNvPr id="15" name="語音泡泡: 圓角矩形 14">
            <a:extLst>
              <a:ext uri="{FF2B5EF4-FFF2-40B4-BE49-F238E27FC236}">
                <a16:creationId xmlns:a16="http://schemas.microsoft.com/office/drawing/2014/main" id="{3DD9C5C6-48D1-45A2-91F3-570BB2207BC0}"/>
              </a:ext>
            </a:extLst>
          </p:cNvPr>
          <p:cNvSpPr/>
          <p:nvPr/>
        </p:nvSpPr>
        <p:spPr>
          <a:xfrm>
            <a:off x="307199" y="2092329"/>
            <a:ext cx="2745833" cy="903355"/>
          </a:xfrm>
          <a:prstGeom prst="wedgeRoundRectCallout">
            <a:avLst>
              <a:gd name="adj1" fmla="val 43522"/>
              <a:gd name="adj2" fmla="val 75091"/>
              <a:gd name="adj3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Shape 141">
            <a:extLst>
              <a:ext uri="{FF2B5EF4-FFF2-40B4-BE49-F238E27FC236}">
                <a16:creationId xmlns:a16="http://schemas.microsoft.com/office/drawing/2014/main" id="{E9444514-0369-41CE-8F4A-130A9FAA89FF}"/>
              </a:ext>
            </a:extLst>
          </p:cNvPr>
          <p:cNvSpPr txBox="1"/>
          <p:nvPr/>
        </p:nvSpPr>
        <p:spPr>
          <a:xfrm>
            <a:off x="3005495" y="4220685"/>
            <a:ext cx="3576807" cy="35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7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Take Intel S4500 as</a:t>
            </a:r>
            <a:r>
              <a:rPr lang="zh-TW" altLang="en-US" sz="7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7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an</a:t>
            </a:r>
            <a:r>
              <a:rPr lang="zh-TW" altLang="en-US" sz="7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700" b="1" dirty="0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example, </a:t>
            </a:r>
            <a:r>
              <a:rPr lang="en-US" altLang="zh-TW" sz="7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+mj-lt"/>
                <a:ea typeface="Microsoft JhengHei"/>
                <a:cs typeface="Microsoft JhengHei"/>
              </a:rPr>
              <a:t>The continuous random write is 30,000</a:t>
            </a:r>
            <a:endParaRPr lang="zh-TW" altLang="en-US" sz="700" b="1" i="0" u="none" strike="noStrike" cap="none" dirty="0">
              <a:solidFill>
                <a:schemeClr val="accent5">
                  <a:lumMod val="50000"/>
                </a:schemeClr>
              </a:solidFill>
              <a:latin typeface="+mj-lt"/>
              <a:ea typeface="Microsoft JhengHei"/>
              <a:cs typeface="Microsoft JhengHei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AFBAF00-69BE-47B3-A5F6-8A6C719A32A5}"/>
              </a:ext>
            </a:extLst>
          </p:cNvPr>
          <p:cNvSpPr/>
          <p:nvPr/>
        </p:nvSpPr>
        <p:spPr>
          <a:xfrm>
            <a:off x="297963" y="2110653"/>
            <a:ext cx="2821827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05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Above: Samsung 850 Pro as Single Disk </a:t>
            </a:r>
          </a:p>
          <a:p>
            <a:pPr lvl="0"/>
            <a:r>
              <a:rPr lang="en-US" altLang="zh-TW" sz="105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Below: Micron M1100 as RAID 1</a:t>
            </a:r>
          </a:p>
          <a:p>
            <a:pPr lvl="0"/>
            <a:r>
              <a:rPr lang="en-US" altLang="zh-TW" sz="105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FIO configuration: runtime=1800 </a:t>
            </a:r>
            <a:r>
              <a:rPr lang="en-US" altLang="zh-TW" sz="1050" b="1" dirty="0" err="1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ioengine</a:t>
            </a:r>
            <a:r>
              <a:rPr lang="en-US" altLang="zh-TW" sz="105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=</a:t>
            </a:r>
            <a:r>
              <a:rPr lang="en-US" altLang="zh-TW" sz="1050" b="1" dirty="0" err="1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libaio</a:t>
            </a:r>
            <a:r>
              <a:rPr lang="en-US" altLang="zh-TW" sz="105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direct=1  </a:t>
            </a:r>
            <a:r>
              <a:rPr lang="en-US" altLang="zh-TW" sz="1050" b="1" dirty="0" err="1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rw</a:t>
            </a:r>
            <a:r>
              <a:rPr lang="en-US" altLang="zh-TW" sz="105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=</a:t>
            </a:r>
            <a:r>
              <a:rPr lang="en-US" altLang="zh-TW" sz="1050" b="1" dirty="0" err="1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randwrite</a:t>
            </a:r>
            <a:r>
              <a:rPr lang="en-US" altLang="zh-TW" sz="105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050" b="1" dirty="0" err="1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bs</a:t>
            </a:r>
            <a:r>
              <a:rPr lang="en-US" altLang="zh-TW" sz="105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=4k </a:t>
            </a:r>
            <a:r>
              <a:rPr lang="en-US" altLang="zh-TW" sz="1050" b="1" dirty="0" err="1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numjobs</a:t>
            </a:r>
            <a:r>
              <a:rPr lang="en-US" altLang="zh-TW" sz="105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=1 </a:t>
            </a:r>
            <a:r>
              <a:rPr lang="en-US" altLang="zh-TW" sz="1050" b="1" dirty="0" err="1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iodepth</a:t>
            </a:r>
            <a:r>
              <a:rPr lang="en-US" altLang="zh-TW" sz="1050" b="1" dirty="0">
                <a:solidFill>
                  <a:schemeClr val="bg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=32</a:t>
            </a:r>
          </a:p>
        </p:txBody>
      </p:sp>
      <p:sp>
        <p:nvSpPr>
          <p:cNvPr id="17" name="內容版面配置區 1">
            <a:extLst>
              <a:ext uri="{FF2B5EF4-FFF2-40B4-BE49-F238E27FC236}">
                <a16:creationId xmlns:a16="http://schemas.microsoft.com/office/drawing/2014/main" id="{D7D29230-FF1E-4332-84CD-AAB5E49BA592}"/>
              </a:ext>
            </a:extLst>
          </p:cNvPr>
          <p:cNvSpPr txBox="1">
            <a:spLocks/>
          </p:cNvSpPr>
          <p:nvPr/>
        </p:nvSpPr>
        <p:spPr>
          <a:xfrm>
            <a:off x="307199" y="725447"/>
            <a:ext cx="7395969" cy="105861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kumimoji="1" lang="en-US" altLang="zh-TW" sz="1600" b="1" dirty="0">
                <a:solidFill>
                  <a:schemeClr val="tx1"/>
                </a:solidFill>
                <a:latin typeface="+mj-lt"/>
                <a:ea typeface="Microsoft JhengHei"/>
              </a:rPr>
              <a:t>With QTS</a:t>
            </a:r>
            <a:r>
              <a:rPr kumimoji="1" lang="zh-TW" altLang="en-US" sz="1600" b="1" dirty="0">
                <a:solidFill>
                  <a:schemeClr val="tx1"/>
                </a:solidFill>
                <a:latin typeface="+mj-lt"/>
                <a:ea typeface="Microsoft JhengHei"/>
              </a:rPr>
              <a:t> </a:t>
            </a:r>
            <a:r>
              <a:rPr kumimoji="1" lang="en-US" altLang="zh-TW" sz="1600" b="1" dirty="0">
                <a:solidFill>
                  <a:schemeClr val="tx1"/>
                </a:solidFill>
                <a:latin typeface="+mj-lt"/>
                <a:ea typeface="Microsoft JhengHei"/>
              </a:rPr>
              <a:t>System, user can assign more OP to the SSD RAID.</a:t>
            </a:r>
          </a:p>
          <a:p>
            <a:pPr marL="180975" indent="-180975">
              <a:buClr>
                <a:schemeClr val="accent5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kumimoji="1" lang="en-US" altLang="zh-TW" sz="1600" b="1" dirty="0">
                <a:solidFill>
                  <a:schemeClr val="tx1"/>
                </a:solidFill>
                <a:latin typeface="+mj-lt"/>
                <a:ea typeface="Microsoft JhengHei"/>
              </a:rPr>
              <a:t>At</a:t>
            </a:r>
            <a:r>
              <a:rPr kumimoji="1" lang="zh-TW" altLang="en-US" sz="1600" b="1" dirty="0">
                <a:solidFill>
                  <a:schemeClr val="tx1"/>
                </a:solidFill>
                <a:latin typeface="+mj-lt"/>
                <a:ea typeface="Microsoft JhengHei"/>
              </a:rPr>
              <a:t> </a:t>
            </a:r>
            <a:r>
              <a:rPr kumimoji="1" lang="en-US" altLang="zh-TW" sz="1600" b="1" dirty="0">
                <a:solidFill>
                  <a:schemeClr val="tx1"/>
                </a:solidFill>
                <a:latin typeface="+mj-lt"/>
                <a:ea typeface="Microsoft JhengHei"/>
              </a:rPr>
              <a:t>QNAP Lab,</a:t>
            </a:r>
            <a:r>
              <a:rPr kumimoji="1" lang="zh-TW" altLang="en-US" sz="1600" b="1" dirty="0">
                <a:solidFill>
                  <a:schemeClr val="tx1"/>
                </a:solidFill>
                <a:latin typeface="+mj-lt"/>
                <a:ea typeface="Microsoft JhengHei"/>
              </a:rPr>
              <a:t> </a:t>
            </a:r>
            <a:r>
              <a:rPr kumimoji="1" lang="en-US" altLang="zh-TW" sz="1600" b="1" dirty="0">
                <a:solidFill>
                  <a:schemeClr val="tx1"/>
                </a:solidFill>
                <a:latin typeface="+mj-lt"/>
                <a:ea typeface="Microsoft JhengHei"/>
              </a:rPr>
              <a:t>the effect of over-provisioning can not only be observed on single consumer-level Samsung</a:t>
            </a:r>
            <a:r>
              <a:rPr kumimoji="1" lang="zh-TW" altLang="en-US" sz="1600" b="1" dirty="0">
                <a:solidFill>
                  <a:schemeClr val="tx1"/>
                </a:solidFill>
                <a:latin typeface="+mj-lt"/>
                <a:ea typeface="Microsoft JhengHei"/>
              </a:rPr>
              <a:t> </a:t>
            </a:r>
            <a:r>
              <a:rPr kumimoji="1" lang="en-US" altLang="zh-TW" sz="1600" b="1" dirty="0">
                <a:solidFill>
                  <a:schemeClr val="tx1"/>
                </a:solidFill>
                <a:latin typeface="+mj-lt"/>
                <a:ea typeface="Microsoft JhengHei"/>
              </a:rPr>
              <a:t>850</a:t>
            </a:r>
            <a:r>
              <a:rPr kumimoji="1" lang="zh-TW" altLang="en-US" sz="1600" b="1" dirty="0">
                <a:solidFill>
                  <a:schemeClr val="tx1"/>
                </a:solidFill>
                <a:latin typeface="+mj-lt"/>
                <a:ea typeface="Microsoft JhengHei"/>
              </a:rPr>
              <a:t> </a:t>
            </a:r>
            <a:r>
              <a:rPr kumimoji="1" lang="en-US" altLang="zh-TW" sz="1600" b="1" dirty="0">
                <a:solidFill>
                  <a:schemeClr val="tx1"/>
                </a:solidFill>
                <a:latin typeface="+mj-lt"/>
                <a:ea typeface="Microsoft JhengHei"/>
              </a:rPr>
              <a:t>Pro</a:t>
            </a:r>
            <a:r>
              <a:rPr kumimoji="1" lang="zh-TW" altLang="en-US" sz="1600" b="1" dirty="0">
                <a:solidFill>
                  <a:schemeClr val="tx1"/>
                </a:solidFill>
                <a:latin typeface="+mj-lt"/>
                <a:ea typeface="Microsoft JhengHei"/>
              </a:rPr>
              <a:t> </a:t>
            </a:r>
            <a:r>
              <a:rPr kumimoji="1" lang="en-US" altLang="zh-TW" sz="1600" b="1" dirty="0">
                <a:solidFill>
                  <a:schemeClr val="tx1"/>
                </a:solidFill>
                <a:latin typeface="+mj-lt"/>
                <a:ea typeface="Microsoft JhengHei"/>
              </a:rPr>
              <a:t>to gain the performance same as data center SSD, but also be seem on SSDs as a RAID.</a:t>
            </a:r>
            <a:endParaRPr lang="en-US" altLang="zh-TW" sz="1600" b="1" dirty="0">
              <a:solidFill>
                <a:schemeClr val="tx1"/>
              </a:solidFill>
              <a:latin typeface="+mj-lt"/>
              <a:ea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086980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20635E6F-8759-4F5E-87E9-B7E432DF674D}"/>
              </a:ext>
            </a:extLst>
          </p:cNvPr>
          <p:cNvGrpSpPr/>
          <p:nvPr/>
        </p:nvGrpSpPr>
        <p:grpSpPr>
          <a:xfrm>
            <a:off x="349135" y="1931158"/>
            <a:ext cx="5617240" cy="2549075"/>
            <a:chOff x="523568" y="1954387"/>
            <a:chExt cx="5858443" cy="2658532"/>
          </a:xfrm>
        </p:grpSpPr>
        <p:sp>
          <p:nvSpPr>
            <p:cNvPr id="12" name="圓角矩形 15">
              <a:extLst>
                <a:ext uri="{FF2B5EF4-FFF2-40B4-BE49-F238E27FC236}">
                  <a16:creationId xmlns:a16="http://schemas.microsoft.com/office/drawing/2014/main" id="{7FC6AC88-DAF8-4563-8E89-FA29DC04A4B6}"/>
                </a:ext>
              </a:extLst>
            </p:cNvPr>
            <p:cNvSpPr/>
            <p:nvPr/>
          </p:nvSpPr>
          <p:spPr>
            <a:xfrm>
              <a:off x="523568" y="1954387"/>
              <a:ext cx="5858443" cy="2658532"/>
            </a:xfrm>
            <a:prstGeom prst="roundRect">
              <a:avLst>
                <a:gd name="adj" fmla="val 3914"/>
              </a:avLst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B8D41945-A4D8-4BDC-A1A8-FFBD9C423F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468" y="2037828"/>
              <a:ext cx="5607314" cy="2474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200"/>
            </a:pPr>
            <a:r>
              <a:rPr lang="en-US" altLang="zh-TW" sz="2800" dirty="0">
                <a:solidFill>
                  <a:srgbClr val="FFFFFF"/>
                </a:solidFill>
              </a:rPr>
              <a:t>Choosing SSD is hard, choosing QNAP is simple</a:t>
            </a:r>
            <a:endParaRPr u="none" strike="noStrike" cap="none" dirty="0">
              <a:solidFill>
                <a:schemeClr val="lt1"/>
              </a:solidFill>
              <a:ea typeface="Microsoft JhengHei" panose="020B0604030504040204" pitchFamily="34" charset="-120"/>
              <a:sym typeface="Arial"/>
            </a:endParaRPr>
          </a:p>
        </p:txBody>
      </p:sp>
      <p:pic>
        <p:nvPicPr>
          <p:cNvPr id="9" name="Shape 242"/>
          <p:cNvPicPr preferRelativeResize="0"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3001" y="1931158"/>
            <a:ext cx="2270999" cy="32123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語音泡泡: 圓角矩形 1">
            <a:extLst>
              <a:ext uri="{FF2B5EF4-FFF2-40B4-BE49-F238E27FC236}">
                <a16:creationId xmlns:a16="http://schemas.microsoft.com/office/drawing/2014/main" id="{0FE03BB9-9883-465A-8BE7-A0109F913745}"/>
              </a:ext>
            </a:extLst>
          </p:cNvPr>
          <p:cNvSpPr/>
          <p:nvPr/>
        </p:nvSpPr>
        <p:spPr>
          <a:xfrm>
            <a:off x="5450781" y="2571750"/>
            <a:ext cx="1904668" cy="1029737"/>
          </a:xfrm>
          <a:prstGeom prst="wedgeRoundRectCallout">
            <a:avLst>
              <a:gd name="adj1" fmla="val 64077"/>
              <a:gd name="adj2" fmla="val 8823"/>
              <a:gd name="adj3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Shape 179">
            <a:extLst>
              <a:ext uri="{FF2B5EF4-FFF2-40B4-BE49-F238E27FC236}">
                <a16:creationId xmlns:a16="http://schemas.microsoft.com/office/drawing/2014/main" id="{D7645440-1DCE-4C22-AC6E-CE5740529392}"/>
              </a:ext>
            </a:extLst>
          </p:cNvPr>
          <p:cNvSpPr/>
          <p:nvPr/>
        </p:nvSpPr>
        <p:spPr>
          <a:xfrm>
            <a:off x="5457375" y="2561551"/>
            <a:ext cx="1904668" cy="1021486"/>
          </a:xfrm>
          <a:prstGeom prst="wedgeRectCallout">
            <a:avLst>
              <a:gd name="adj1" fmla="val 38118"/>
              <a:gd name="adj2" fmla="val 72904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kumimoji="1" lang="en-US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Using SSD Profiling Tool to identify the best OP amount.</a:t>
            </a:r>
          </a:p>
        </p:txBody>
      </p:sp>
      <p:sp>
        <p:nvSpPr>
          <p:cNvPr id="16" name="內容版面配置區 1">
            <a:extLst>
              <a:ext uri="{FF2B5EF4-FFF2-40B4-BE49-F238E27FC236}">
                <a16:creationId xmlns:a16="http://schemas.microsoft.com/office/drawing/2014/main" id="{7EC5685B-8093-4F32-B34A-18D9F76FBF54}"/>
              </a:ext>
            </a:extLst>
          </p:cNvPr>
          <p:cNvSpPr txBox="1">
            <a:spLocks/>
          </p:cNvSpPr>
          <p:nvPr/>
        </p:nvSpPr>
        <p:spPr>
          <a:xfrm>
            <a:off x="249652" y="769765"/>
            <a:ext cx="8023122" cy="99146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kumimoji="1" lang="en-US" altLang="zh-TW" sz="1600" b="1" dirty="0">
                <a:solidFill>
                  <a:schemeClr val="accent5">
                    <a:lumMod val="50000"/>
                  </a:schemeClr>
                </a:solidFill>
              </a:rPr>
              <a:t>SSD consisted performance can only be observed after</a:t>
            </a:r>
            <a:r>
              <a:rPr kumimoji="1" lang="zh-TW" altLang="en-US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kumimoji="1" lang="en-US" altLang="zh-TW" sz="1600" b="1" dirty="0">
                <a:solidFill>
                  <a:schemeClr val="accent5">
                    <a:lumMod val="50000"/>
                  </a:schemeClr>
                </a:solidFill>
              </a:rPr>
              <a:t>long time of usage </a:t>
            </a:r>
            <a:endParaRPr kumimoji="1" lang="zh-TW" altLang="en-US" sz="1600" b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kumimoji="1" lang="en-US" altLang="zh-TW" sz="1600" b="1" dirty="0">
                <a:solidFill>
                  <a:schemeClr val="accent5">
                    <a:lumMod val="50000"/>
                  </a:schemeClr>
                </a:solidFill>
              </a:rPr>
              <a:t>QNAP has provided the unique SSD Profiling Tool to help user measure the performance difference with different</a:t>
            </a:r>
            <a:r>
              <a:rPr kumimoji="1" lang="zh-TW" altLang="en-US" sz="1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kumimoji="1" lang="en-US" altLang="zh-TW" sz="1600" b="1" dirty="0">
                <a:solidFill>
                  <a:schemeClr val="accent5">
                    <a:lumMod val="50000"/>
                  </a:schemeClr>
                </a:solidFill>
              </a:rPr>
              <a:t>over-provisioning amount. </a:t>
            </a:r>
          </a:p>
          <a:p>
            <a:r>
              <a:rPr kumimoji="1" lang="en-US" altLang="zh-TW" sz="1600" b="1" dirty="0">
                <a:solidFill>
                  <a:schemeClr val="accent5">
                    <a:lumMod val="50000"/>
                  </a:schemeClr>
                </a:solidFill>
              </a:rPr>
              <a:t>Not just IT manager, Home user can also evaluate the capability of SSD. </a:t>
            </a:r>
          </a:p>
        </p:txBody>
      </p:sp>
      <p:sp>
        <p:nvSpPr>
          <p:cNvPr id="18" name="Shape 141">
            <a:extLst>
              <a:ext uri="{FF2B5EF4-FFF2-40B4-BE49-F238E27FC236}">
                <a16:creationId xmlns:a16="http://schemas.microsoft.com/office/drawing/2014/main" id="{91BC4806-B4C0-4C46-9819-0259995712EB}"/>
              </a:ext>
            </a:extLst>
          </p:cNvPr>
          <p:cNvSpPr txBox="1"/>
          <p:nvPr/>
        </p:nvSpPr>
        <p:spPr>
          <a:xfrm>
            <a:off x="2854016" y="4497590"/>
            <a:ext cx="3576807" cy="35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700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Take Intel S4500 as</a:t>
            </a:r>
            <a:r>
              <a:rPr lang="zh-TW" altLang="en-US" sz="700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700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an</a:t>
            </a:r>
            <a:r>
              <a:rPr lang="zh-TW" altLang="en-US" sz="700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700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example, </a:t>
            </a:r>
            <a:r>
              <a:rPr lang="en-US" altLang="zh-TW" sz="700" b="1" i="0" u="none" strike="noStrike" cap="none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</a:rPr>
              <a:t>The continuous random write is 30,000</a:t>
            </a:r>
            <a:endParaRPr lang="zh-TW" altLang="en-US" sz="700" b="1" i="0" u="none" strike="noStrike" cap="none" dirty="0">
              <a:solidFill>
                <a:schemeClr val="tx1"/>
              </a:solidFill>
              <a:latin typeface="+mj-lt"/>
              <a:ea typeface="Microsoft JhengHei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238368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>
            <a:extLst>
              <a:ext uri="{FF2B5EF4-FFF2-40B4-BE49-F238E27FC236}">
                <a16:creationId xmlns:a16="http://schemas.microsoft.com/office/drawing/2014/main" id="{F4F7CA7C-42F3-4BB6-A424-C3878E89EABC}"/>
              </a:ext>
            </a:extLst>
          </p:cNvPr>
          <p:cNvSpPr/>
          <p:nvPr/>
        </p:nvSpPr>
        <p:spPr>
          <a:xfrm>
            <a:off x="4668623" y="1850699"/>
            <a:ext cx="4095378" cy="7950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b="1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5" name="圓角矩形 41">
            <a:extLst>
              <a:ext uri="{FF2B5EF4-FFF2-40B4-BE49-F238E27FC236}">
                <a16:creationId xmlns:a16="http://schemas.microsoft.com/office/drawing/2014/main" id="{EE9F4D05-531B-43BB-8519-305ABC7AB408}"/>
              </a:ext>
            </a:extLst>
          </p:cNvPr>
          <p:cNvSpPr/>
          <p:nvPr/>
        </p:nvSpPr>
        <p:spPr>
          <a:xfrm>
            <a:off x="4670081" y="2547415"/>
            <a:ext cx="4095378" cy="1324725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b="1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200"/>
            </a:pPr>
            <a:r>
              <a:rPr lang="zh-TW" altLang="en-US" dirty="0">
                <a:solidFill>
                  <a:srgbClr val="FFFFFF"/>
                </a:solidFill>
              </a:rPr>
              <a:t>QNAP SSD </a:t>
            </a:r>
            <a:r>
              <a:rPr lang="en-US" altLang="zh-TW" dirty="0">
                <a:solidFill>
                  <a:srgbClr val="FFFFFF"/>
                </a:solidFill>
              </a:rPr>
              <a:t>Global Cache and </a:t>
            </a:r>
            <a:r>
              <a:rPr lang="en-US" altLang="zh-TW" dirty="0" err="1">
                <a:solidFill>
                  <a:srgbClr val="FFFFFF"/>
                </a:solidFill>
              </a:rPr>
              <a:t>Qtier</a:t>
            </a:r>
            <a:endParaRPr lang="zh-TW" altLang="en-US" u="none" strike="noStrike" cap="none" dirty="0">
              <a:latin typeface="Microsoft JhengHei"/>
              <a:ea typeface="Microsoft JhengHei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3EB457BE-A274-6E4D-AB53-14973CA0FFD8}"/>
              </a:ext>
            </a:extLst>
          </p:cNvPr>
          <p:cNvSpPr/>
          <p:nvPr/>
        </p:nvSpPr>
        <p:spPr>
          <a:xfrm>
            <a:off x="376942" y="1850699"/>
            <a:ext cx="4095378" cy="7950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b="1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42" name="圓角矩形 41">
            <a:extLst>
              <a:ext uri="{FF2B5EF4-FFF2-40B4-BE49-F238E27FC236}">
                <a16:creationId xmlns:a16="http://schemas.microsoft.com/office/drawing/2014/main" id="{83ABCE2C-B929-1E44-A731-17AA7EAA369D}"/>
              </a:ext>
            </a:extLst>
          </p:cNvPr>
          <p:cNvSpPr/>
          <p:nvPr/>
        </p:nvSpPr>
        <p:spPr>
          <a:xfrm>
            <a:off x="376942" y="2547415"/>
            <a:ext cx="4095378" cy="1763791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b="1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5150A5FE-C45E-4B04-B4E3-63143E78E619}"/>
              </a:ext>
            </a:extLst>
          </p:cNvPr>
          <p:cNvSpPr/>
          <p:nvPr/>
        </p:nvSpPr>
        <p:spPr>
          <a:xfrm>
            <a:off x="508462" y="3478936"/>
            <a:ext cx="3832281" cy="25641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100000">
                <a:schemeClr val="accent5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Storage pool</a:t>
            </a:r>
            <a:endParaRPr lang="zh-TW" altLang="en-US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10CABC76-68FB-4864-84A4-243548C07305}"/>
              </a:ext>
            </a:extLst>
          </p:cNvPr>
          <p:cNvSpPr/>
          <p:nvPr/>
        </p:nvSpPr>
        <p:spPr>
          <a:xfrm>
            <a:off x="523267" y="3081763"/>
            <a:ext cx="1819990" cy="25675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100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Volume</a:t>
            </a:r>
            <a:endParaRPr lang="zh-TW" altLang="en-US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CFEC4C06-901D-4C7F-BAC0-B875511961E7}"/>
              </a:ext>
            </a:extLst>
          </p:cNvPr>
          <p:cNvSpPr/>
          <p:nvPr/>
        </p:nvSpPr>
        <p:spPr>
          <a:xfrm>
            <a:off x="2399034" y="3081762"/>
            <a:ext cx="1935604" cy="25675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100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Block-based LUN</a:t>
            </a:r>
            <a:endParaRPr lang="zh-TW" altLang="en-US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811C15FC-419C-4414-8509-EFB644CD75B7}"/>
              </a:ext>
            </a:extLst>
          </p:cNvPr>
          <p:cNvSpPr/>
          <p:nvPr/>
        </p:nvSpPr>
        <p:spPr>
          <a:xfrm>
            <a:off x="508462" y="3872140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HDD</a:t>
            </a:r>
            <a:endParaRPr lang="zh-TW" altLang="en-US" sz="1200" b="1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8FBD47CB-7F01-4FFB-9C49-FF74CCE0A50D}"/>
              </a:ext>
            </a:extLst>
          </p:cNvPr>
          <p:cNvSpPr/>
          <p:nvPr/>
        </p:nvSpPr>
        <p:spPr>
          <a:xfrm>
            <a:off x="4794558" y="2678278"/>
            <a:ext cx="925156" cy="2644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322E36A6-9AA5-4664-92BC-077426275155}"/>
              </a:ext>
            </a:extLst>
          </p:cNvPr>
          <p:cNvSpPr/>
          <p:nvPr/>
        </p:nvSpPr>
        <p:spPr>
          <a:xfrm>
            <a:off x="508462" y="2688903"/>
            <a:ext cx="3826176" cy="25641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1200" b="1" dirty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SSD</a:t>
            </a:r>
            <a:r>
              <a:rPr lang="zh-TW" altLang="en-US" sz="1200" b="1" dirty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1200" b="1" dirty="0">
                <a:solidFill>
                  <a:srgbClr val="FFFFFF"/>
                </a:solidFill>
                <a:latin typeface="+mj-lt"/>
                <a:ea typeface="微軟正黑體" pitchFamily="34" charset="-120"/>
              </a:rPr>
              <a:t>Global</a:t>
            </a:r>
            <a:endParaRPr lang="zh-TW" altLang="en-US" sz="1200" b="1" dirty="0">
              <a:solidFill>
                <a:srgbClr val="FFFFFF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14A71C0-AF0B-4B99-A9CA-1EE2BDC222ED}"/>
              </a:ext>
            </a:extLst>
          </p:cNvPr>
          <p:cNvSpPr/>
          <p:nvPr/>
        </p:nvSpPr>
        <p:spPr>
          <a:xfrm>
            <a:off x="3429953" y="3872140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HDD</a:t>
            </a:r>
            <a:endParaRPr lang="zh-TW" altLang="en-US" sz="1200" b="1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6A1D1F9B-F1A1-4D5F-A2FB-2FC415570357}"/>
              </a:ext>
            </a:extLst>
          </p:cNvPr>
          <p:cNvSpPr/>
          <p:nvPr/>
        </p:nvSpPr>
        <p:spPr>
          <a:xfrm>
            <a:off x="1477975" y="3872140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HDD</a:t>
            </a:r>
            <a:endParaRPr lang="zh-TW" altLang="en-US" sz="1200" b="1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D9FC205-9C2E-4484-A49C-F395038B792A}"/>
              </a:ext>
            </a:extLst>
          </p:cNvPr>
          <p:cNvSpPr/>
          <p:nvPr/>
        </p:nvSpPr>
        <p:spPr>
          <a:xfrm>
            <a:off x="2462151" y="3872140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HDD</a:t>
            </a:r>
            <a:endParaRPr lang="zh-TW" altLang="en-US" sz="1200" b="1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20CD558A-6E15-43B5-963A-0C303C66B938}"/>
              </a:ext>
            </a:extLst>
          </p:cNvPr>
          <p:cNvSpPr/>
          <p:nvPr/>
        </p:nvSpPr>
        <p:spPr>
          <a:xfrm>
            <a:off x="4794557" y="3074088"/>
            <a:ext cx="1907125" cy="2644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 dirty="0" err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Qtier</a:t>
            </a: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SSD Tier</a:t>
            </a:r>
            <a:endParaRPr lang="zh-TW" altLang="en-US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ECFF89A0-AFE0-491A-8781-F75C43A092F1}"/>
              </a:ext>
            </a:extLst>
          </p:cNvPr>
          <p:cNvSpPr/>
          <p:nvPr/>
        </p:nvSpPr>
        <p:spPr>
          <a:xfrm>
            <a:off x="6701683" y="3074088"/>
            <a:ext cx="1919049" cy="2644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100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 dirty="0" err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Qtier</a:t>
            </a: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HDD Tier</a:t>
            </a:r>
            <a:endParaRPr lang="zh-TW" altLang="en-US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FAF4F99A-DF8A-4581-971C-3BF552B85A03}"/>
              </a:ext>
            </a:extLst>
          </p:cNvPr>
          <p:cNvSpPr/>
          <p:nvPr/>
        </p:nvSpPr>
        <p:spPr>
          <a:xfrm>
            <a:off x="4794557" y="3467292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SSD</a:t>
            </a:r>
            <a:endParaRPr lang="zh-TW" altLang="en-US" sz="1200" b="1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2ED9BC7F-1EA2-4855-9A0C-8A8CA565C8DE}"/>
              </a:ext>
            </a:extLst>
          </p:cNvPr>
          <p:cNvSpPr/>
          <p:nvPr/>
        </p:nvSpPr>
        <p:spPr>
          <a:xfrm>
            <a:off x="7716048" y="3467292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HDD</a:t>
            </a:r>
            <a:endParaRPr lang="zh-TW" altLang="en-US" sz="1200" b="1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84517BCD-C47D-478B-AF0A-375ADFCE4337}"/>
              </a:ext>
            </a:extLst>
          </p:cNvPr>
          <p:cNvSpPr/>
          <p:nvPr/>
        </p:nvSpPr>
        <p:spPr>
          <a:xfrm>
            <a:off x="5764070" y="3467292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SSD</a:t>
            </a:r>
            <a:endParaRPr lang="zh-TW" altLang="en-US" sz="1200" b="1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756E0E0E-81DF-4799-A9F3-A8FE33FBCCD3}"/>
              </a:ext>
            </a:extLst>
          </p:cNvPr>
          <p:cNvSpPr/>
          <p:nvPr/>
        </p:nvSpPr>
        <p:spPr>
          <a:xfrm>
            <a:off x="6748246" y="3467292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HDD</a:t>
            </a:r>
            <a:endParaRPr lang="zh-TW" altLang="en-US" sz="1200" b="1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B2499380-F303-49B4-893A-F5C17CA5932E}"/>
              </a:ext>
            </a:extLst>
          </p:cNvPr>
          <p:cNvSpPr/>
          <p:nvPr/>
        </p:nvSpPr>
        <p:spPr>
          <a:xfrm>
            <a:off x="5719714" y="2678278"/>
            <a:ext cx="925156" cy="2644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100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1CED8EE8-9FA4-4033-9431-CF010AB64371}"/>
              </a:ext>
            </a:extLst>
          </p:cNvPr>
          <p:cNvSpPr txBox="1"/>
          <p:nvPr/>
        </p:nvSpPr>
        <p:spPr>
          <a:xfrm>
            <a:off x="5303966" y="2678608"/>
            <a:ext cx="831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Volume</a:t>
            </a:r>
            <a:endParaRPr lang="zh-TW" altLang="en-US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E37F1C62-27B5-42AD-AB73-C97D035A5DDF}"/>
              </a:ext>
            </a:extLst>
          </p:cNvPr>
          <p:cNvSpPr/>
          <p:nvPr/>
        </p:nvSpPr>
        <p:spPr>
          <a:xfrm>
            <a:off x="6754012" y="2678278"/>
            <a:ext cx="925156" cy="2644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CABFEDAB-3613-4283-AEFF-1E7209237AEA}"/>
              </a:ext>
            </a:extLst>
          </p:cNvPr>
          <p:cNvSpPr/>
          <p:nvPr/>
        </p:nvSpPr>
        <p:spPr>
          <a:xfrm>
            <a:off x="7679168" y="2678278"/>
            <a:ext cx="925156" cy="2644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100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0DA6153E-EB6A-4B86-84CB-6A11D2E6C7B6}"/>
              </a:ext>
            </a:extLst>
          </p:cNvPr>
          <p:cNvSpPr txBox="1"/>
          <p:nvPr/>
        </p:nvSpPr>
        <p:spPr>
          <a:xfrm>
            <a:off x="6760607" y="2674693"/>
            <a:ext cx="1843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Block-based LUN</a:t>
            </a:r>
            <a:endParaRPr lang="zh-TW" altLang="en-US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80FD2B96-3148-4571-879E-8986E0CEBF58}"/>
              </a:ext>
            </a:extLst>
          </p:cNvPr>
          <p:cNvSpPr txBox="1"/>
          <p:nvPr/>
        </p:nvSpPr>
        <p:spPr>
          <a:xfrm>
            <a:off x="375484" y="1905926"/>
            <a:ext cx="4096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SSD Cache lets all data enter cache and read hot data from the storage in real time</a:t>
            </a:r>
          </a:p>
        </p:txBody>
      </p:sp>
      <p:sp>
        <p:nvSpPr>
          <p:cNvPr id="37" name="文字方塊 34">
            <a:extLst>
              <a:ext uri="{FF2B5EF4-FFF2-40B4-BE49-F238E27FC236}">
                <a16:creationId xmlns:a16="http://schemas.microsoft.com/office/drawing/2014/main" id="{0E9FEEF1-C2CA-4112-AD9E-EEABB566049C}"/>
              </a:ext>
            </a:extLst>
          </p:cNvPr>
          <p:cNvSpPr txBox="1"/>
          <p:nvPr/>
        </p:nvSpPr>
        <p:spPr>
          <a:xfrm>
            <a:off x="4694387" y="1906779"/>
            <a:ext cx="4156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 err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Qtier</a:t>
            </a: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utilizes SSD space and let data block be</a:t>
            </a:r>
            <a:br>
              <a:rPr lang="en-US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</a:br>
            <a:r>
              <a:rPr lang="en-US" altLang="zh-TW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reallocated based on hot or cold in the storage</a:t>
            </a:r>
            <a:endParaRPr lang="zh-TW" altLang="en-US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8" name="內容版面配置區 1">
            <a:extLst>
              <a:ext uri="{FF2B5EF4-FFF2-40B4-BE49-F238E27FC236}">
                <a16:creationId xmlns:a16="http://schemas.microsoft.com/office/drawing/2014/main" id="{D42E3200-7A5F-4E1D-A8A8-BEB2D12406F4}"/>
              </a:ext>
            </a:extLst>
          </p:cNvPr>
          <p:cNvSpPr txBox="1">
            <a:spLocks/>
          </p:cNvSpPr>
          <p:nvPr/>
        </p:nvSpPr>
        <p:spPr>
          <a:xfrm>
            <a:off x="267854" y="801887"/>
            <a:ext cx="8795982" cy="841483"/>
          </a:xfrm>
          <a:prstGeom prst="rect">
            <a:avLst/>
          </a:prstGeom>
        </p:spPr>
        <p:txBody>
          <a:bodyPr anchor="t">
            <a:normAutofit fontScale="92500"/>
          </a:bodyPr>
          <a:lstStyle/>
          <a:p>
            <a:r>
              <a:rPr lang="en-US" altLang="zh-TW" sz="1800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Two options for users to utilize SSD on </a:t>
            </a:r>
            <a:r>
              <a:rPr lang="en-US" altLang="zh-TW" sz="18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TS-351 </a:t>
            </a:r>
            <a:r>
              <a:rPr lang="en-US" altLang="zh-TW" sz="1800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with M.2 SSD slots</a:t>
            </a:r>
          </a:p>
          <a:p>
            <a:r>
              <a:rPr lang="en-US" altLang="zh-TW" sz="1500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-</a:t>
            </a:r>
            <a:r>
              <a:rPr lang="zh-TW" altLang="en-US" sz="1500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  </a:t>
            </a:r>
            <a:r>
              <a:rPr lang="en-US" altLang="zh-TW" sz="1500" b="1" dirty="0">
                <a:solidFill>
                  <a:schemeClr val="tx1"/>
                </a:solidFill>
                <a:latin typeface="+mj-lt"/>
              </a:rPr>
              <a:t>For real-time performance boost, deploy SSD Global Cache or All flash</a:t>
            </a:r>
            <a:r>
              <a:rPr lang="zh-TW" altLang="en-US" sz="15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zh-TW" sz="1500" b="1" dirty="0">
                <a:solidFill>
                  <a:schemeClr val="tx1"/>
                </a:solidFill>
                <a:latin typeface="+mj-lt"/>
              </a:rPr>
              <a:t>storage</a:t>
            </a:r>
            <a:r>
              <a:rPr lang="en-US" altLang="zh-TW" sz="1500" b="1">
                <a:solidFill>
                  <a:schemeClr val="tx1"/>
                </a:solidFill>
                <a:latin typeface="+mj-lt"/>
              </a:rPr>
              <a:t> </a:t>
            </a:r>
            <a:endParaRPr lang="en-US" altLang="zh-TW" sz="1500" b="1" dirty="0">
              <a:solidFill>
                <a:schemeClr val="tx1"/>
              </a:solidFill>
              <a:latin typeface="+mj-lt"/>
            </a:endParaRPr>
          </a:p>
          <a:p>
            <a:r>
              <a:rPr lang="en-US" altLang="zh-TW" sz="1500" b="1" dirty="0">
                <a:solidFill>
                  <a:schemeClr val="tx1"/>
                </a:solidFill>
                <a:latin typeface="+mj-lt"/>
              </a:rPr>
              <a:t>-</a:t>
            </a:r>
            <a:r>
              <a:rPr lang="en-US" altLang="zh-TW" sz="1500" b="1">
                <a:solidFill>
                  <a:schemeClr val="tx1"/>
                </a:solidFill>
                <a:latin typeface="+mj-lt"/>
              </a:rPr>
              <a:t> </a:t>
            </a:r>
            <a:r>
              <a:rPr lang="en-US" altLang="zh-TW" sz="1500" b="1" dirty="0">
                <a:solidFill>
                  <a:schemeClr val="tx1"/>
                </a:solidFill>
                <a:latin typeface="+mj-lt"/>
              </a:rPr>
              <a:t> For continued data tiring between hot and cold data, deploy the Hybrid Storage </a:t>
            </a:r>
            <a:r>
              <a:rPr lang="en-US" altLang="zh-TW" sz="1500" b="1" dirty="0" err="1">
                <a:solidFill>
                  <a:schemeClr val="tx1"/>
                </a:solidFill>
                <a:latin typeface="+mj-lt"/>
              </a:rPr>
              <a:t>Qtier</a:t>
            </a:r>
            <a:r>
              <a:rPr lang="en-US" altLang="zh-TW" sz="1500" b="1" dirty="0">
                <a:solidFill>
                  <a:schemeClr val="tx1"/>
                </a:solidFill>
                <a:latin typeface="+mj-lt"/>
              </a:rPr>
              <a:t>™ Auto Tiering</a:t>
            </a:r>
            <a:r>
              <a:rPr lang="en-US" altLang="zh-TW" sz="1500" b="1">
                <a:solidFill>
                  <a:schemeClr val="tx1"/>
                </a:solidFill>
                <a:latin typeface="+mj-lt"/>
              </a:rPr>
              <a:t> </a:t>
            </a:r>
            <a:endParaRPr lang="en-US" altLang="zh-TW" sz="15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9899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C78082F0-1174-4B16-8603-F2682EDD18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6172" y="540875"/>
            <a:ext cx="6059466" cy="4325549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A1E8C338-9190-40F2-A394-F7661712AC9E}"/>
              </a:ext>
            </a:extLst>
          </p:cNvPr>
          <p:cNvSpPr/>
          <p:nvPr/>
        </p:nvSpPr>
        <p:spPr>
          <a:xfrm>
            <a:off x="0" y="606190"/>
            <a:ext cx="3075974" cy="3117777"/>
          </a:xfrm>
          <a:prstGeom prst="rect">
            <a:avLst/>
          </a:prstGeom>
          <a:gradFill>
            <a:gsLst>
              <a:gs pos="0">
                <a:schemeClr val="accent3">
                  <a:lumMod val="20000"/>
                  <a:lumOff val="80000"/>
                  <a:alpha val="0"/>
                </a:schemeClr>
              </a:gs>
              <a:gs pos="22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5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4685FB-235C-0F4C-A103-4CD7EA721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Reliable and trusted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3F4580-070D-B24C-A522-B131CA8305F7}"/>
              </a:ext>
            </a:extLst>
          </p:cNvPr>
          <p:cNvSpPr txBox="1"/>
          <p:nvPr/>
        </p:nvSpPr>
        <p:spPr>
          <a:xfrm>
            <a:off x="220641" y="646468"/>
            <a:ext cx="4533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Utilize full potentials of </a:t>
            </a:r>
            <a:br>
              <a:rPr 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the processor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D35E1BF-DF0B-4D4D-8FB5-37CCA7CB6133}"/>
              </a:ext>
            </a:extLst>
          </p:cNvPr>
          <p:cNvSpPr txBox="1"/>
          <p:nvPr/>
        </p:nvSpPr>
        <p:spPr>
          <a:xfrm>
            <a:off x="220641" y="1241529"/>
            <a:ext cx="2784997" cy="187827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7655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anose="020B0604030504040204" pitchFamily="34" charset="-120"/>
              </a:rPr>
              <a:t>3 x HDD </a:t>
            </a:r>
            <a:endParaRPr lang="en-US"/>
          </a:p>
          <a:p>
            <a:pPr marL="285750" indent="-287655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anose="020B0604030504040204" pitchFamily="34" charset="-120"/>
              </a:rPr>
              <a:t>2 x M.2 </a:t>
            </a:r>
            <a:r>
              <a:rPr lang="en-US" altLang="zh-TW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anose="020B0604030504040204" pitchFamily="34" charset="-120"/>
              </a:rPr>
              <a:t>NVMe</a:t>
            </a:r>
            <a:r>
              <a:rPr lang="zh-TW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anose="020B0604030504040204" pitchFamily="34" charset="-120"/>
              </a:rPr>
              <a:t>Gen2 x 1 SSD 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anose="020B0604030504040204" pitchFamily="34" charset="-120"/>
              </a:rPr>
              <a:t>slots</a:t>
            </a:r>
            <a:endParaRPr lang="en-US" altLang="zh-TW" b="1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  <a:p>
            <a:pPr marL="285750" indent="-287655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anose="020B0604030504040204" pitchFamily="34" charset="-120"/>
              </a:rPr>
              <a:t>speaker</a:t>
            </a:r>
            <a:endParaRPr lang="en-US" altLang="zh-TW" b="1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  <a:p>
            <a:pPr marL="285750" indent="-287655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anose="020B0604030504040204" pitchFamily="34" charset="-120"/>
              </a:rPr>
              <a:t>Dual </a:t>
            </a:r>
            <a:r>
              <a:rPr lang="en-US" altLang="zh-C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anose="020B0604030504040204" pitchFamily="34" charset="-120"/>
              </a:rPr>
              <a:t>channel 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anose="020B0604030504040204" pitchFamily="34" charset="-120"/>
              </a:rPr>
              <a:t>RAM slots</a:t>
            </a:r>
            <a:r>
              <a:rPr lang="en-US" altLang="zh-C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anose="020B0604030504040204" pitchFamily="34" charset="-120"/>
              </a:rPr>
              <a:t> 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anose="020B0604030504040204" pitchFamily="34" charset="-120"/>
              </a:rPr>
              <a:t>(SODIMM DDR3L)</a:t>
            </a:r>
            <a:endParaRPr lang="en-US" altLang="zh-TW" b="1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  <a:p>
            <a:pPr marL="285750" indent="-287655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anose="020B0604030504040204" pitchFamily="34" charset="-120"/>
              </a:rPr>
              <a:t>HDMI output</a:t>
            </a:r>
            <a:endParaRPr lang="zh-TW" altLang="en-US">
              <a:latin typeface="+mn-lt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F00B5715-7D5C-4255-B883-1C64DE6D9B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45" y="2758955"/>
            <a:ext cx="2709680" cy="20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2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200"/>
            </a:pPr>
            <a:r>
              <a:rPr lang="en-US" altLang="zh-TW" dirty="0">
                <a:solidFill>
                  <a:srgbClr val="FFFFFF"/>
                </a:solidFill>
              </a:rPr>
              <a:t>QNAP Global SSD Cache</a:t>
            </a:r>
            <a:endParaRPr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0" name="Shape 141">
            <a:extLst>
              <a:ext uri="{FF2B5EF4-FFF2-40B4-BE49-F238E27FC236}">
                <a16:creationId xmlns:a16="http://schemas.microsoft.com/office/drawing/2014/main" id="{583B6497-BFD1-234E-BDDB-F29AD4D3088E}"/>
              </a:ext>
            </a:extLst>
          </p:cNvPr>
          <p:cNvSpPr txBox="1"/>
          <p:nvPr/>
        </p:nvSpPr>
        <p:spPr>
          <a:xfrm>
            <a:off x="1458258" y="4692085"/>
            <a:ext cx="6307223" cy="35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zh-TW" altLang="en-US" sz="700" i="0" u="none" strike="noStrike" cap="none">
              <a:latin typeface="微軟正黑體" pitchFamily="34" charset="-120"/>
              <a:ea typeface="微軟正黑體" pitchFamily="34" charset="-120"/>
              <a:cs typeface="Microsoft JhengHei"/>
            </a:endParaRPr>
          </a:p>
        </p:txBody>
      </p:sp>
      <p:sp>
        <p:nvSpPr>
          <p:cNvPr id="76" name="圓角矩形 75">
            <a:extLst>
              <a:ext uri="{FF2B5EF4-FFF2-40B4-BE49-F238E27FC236}">
                <a16:creationId xmlns:a16="http://schemas.microsoft.com/office/drawing/2014/main" id="{0201A576-0A7C-F748-B18D-FE020B77D863}"/>
              </a:ext>
            </a:extLst>
          </p:cNvPr>
          <p:cNvSpPr/>
          <p:nvPr/>
        </p:nvSpPr>
        <p:spPr>
          <a:xfrm>
            <a:off x="404244" y="2135961"/>
            <a:ext cx="8335512" cy="2063433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9" name="Shape 449">
            <a:extLst>
              <a:ext uri="{FF2B5EF4-FFF2-40B4-BE49-F238E27FC236}">
                <a16:creationId xmlns:a16="http://schemas.microsoft.com/office/drawing/2014/main" id="{EE01CBDF-B0F6-E641-98F4-A1B8A0F10C67}"/>
              </a:ext>
            </a:extLst>
          </p:cNvPr>
          <p:cNvSpPr/>
          <p:nvPr/>
        </p:nvSpPr>
        <p:spPr>
          <a:xfrm>
            <a:off x="2437010" y="2085314"/>
            <a:ext cx="6302746" cy="355126"/>
          </a:xfrm>
          <a:prstGeom prst="roundRect">
            <a:avLst>
              <a:gd name="adj" fmla="val 10000"/>
            </a:avLst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81" name="Shape 449">
            <a:extLst>
              <a:ext uri="{FF2B5EF4-FFF2-40B4-BE49-F238E27FC236}">
                <a16:creationId xmlns:a16="http://schemas.microsoft.com/office/drawing/2014/main" id="{4E247846-232F-47FC-B7A6-37E773B74CC8}"/>
              </a:ext>
            </a:extLst>
          </p:cNvPr>
          <p:cNvSpPr/>
          <p:nvPr/>
        </p:nvSpPr>
        <p:spPr>
          <a:xfrm>
            <a:off x="404243" y="2085314"/>
            <a:ext cx="2071894" cy="355126"/>
          </a:xfrm>
          <a:prstGeom prst="roundRect">
            <a:avLst>
              <a:gd name="adj" fmla="val 10000"/>
            </a:avLst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2174BE21-9F13-4EA6-82FC-4FDE07135C38}"/>
              </a:ext>
            </a:extLst>
          </p:cNvPr>
          <p:cNvSpPr txBox="1"/>
          <p:nvPr/>
        </p:nvSpPr>
        <p:spPr>
          <a:xfrm>
            <a:off x="2437011" y="2090339"/>
            <a:ext cx="5678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5">
                    <a:lumMod val="50000"/>
                  </a:schemeClr>
                </a:solidFill>
              </a:rPr>
              <a:t>Data from clients and storage will both be cached</a:t>
            </a:r>
            <a:endParaRPr lang="zh-TW" alt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F08AC016-397A-44D8-A025-D483E106D96D}"/>
              </a:ext>
            </a:extLst>
          </p:cNvPr>
          <p:cNvSpPr txBox="1"/>
          <p:nvPr/>
        </p:nvSpPr>
        <p:spPr>
          <a:xfrm>
            <a:off x="379655" y="2113422"/>
            <a:ext cx="20745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bg1"/>
                </a:solidFill>
              </a:rPr>
              <a:t>How Read-write Cache work:</a:t>
            </a:r>
            <a:endParaRPr lang="zh-TW" altLang="en-US" sz="1100" b="1" dirty="0">
              <a:solidFill>
                <a:schemeClr val="bg1"/>
              </a:solidFill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5F63EE83-81C6-485B-B453-33F5DCF8A1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102" y="2528980"/>
            <a:ext cx="878253" cy="115551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2" name="箭號: 向左 17">
            <a:extLst>
              <a:ext uri="{FF2B5EF4-FFF2-40B4-BE49-F238E27FC236}">
                <a16:creationId xmlns:a16="http://schemas.microsoft.com/office/drawing/2014/main" id="{A6DF8538-C5E4-49AB-AD4E-FF0786A45271}"/>
              </a:ext>
            </a:extLst>
          </p:cNvPr>
          <p:cNvSpPr/>
          <p:nvPr/>
        </p:nvSpPr>
        <p:spPr>
          <a:xfrm>
            <a:off x="2105754" y="3789099"/>
            <a:ext cx="947618" cy="241859"/>
          </a:xfrm>
          <a:prstGeom prst="leftArrow">
            <a:avLst>
              <a:gd name="adj1" fmla="val 50000"/>
              <a:gd name="adj2" fmla="val 8265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2961ABE1-617A-4952-A1BC-7E46E066E708}"/>
              </a:ext>
            </a:extLst>
          </p:cNvPr>
          <p:cNvSpPr txBox="1"/>
          <p:nvPr/>
        </p:nvSpPr>
        <p:spPr>
          <a:xfrm>
            <a:off x="3035825" y="3758302"/>
            <a:ext cx="3103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rgbClr val="002060"/>
                </a:solidFill>
                <a:latin typeface="+mj-lt"/>
                <a:ea typeface="微軟正黑體" pitchFamily="34" charset="-120"/>
              </a:rPr>
              <a:t>When SSD Space not enough</a:t>
            </a:r>
          </a:p>
        </p:txBody>
      </p:sp>
      <p:grpSp>
        <p:nvGrpSpPr>
          <p:cNvPr id="34" name="群組 42">
            <a:extLst>
              <a:ext uri="{FF2B5EF4-FFF2-40B4-BE49-F238E27FC236}">
                <a16:creationId xmlns:a16="http://schemas.microsoft.com/office/drawing/2014/main" id="{706B3EDA-C584-4791-9A18-E7E781BFD8D6}"/>
              </a:ext>
            </a:extLst>
          </p:cNvPr>
          <p:cNvGrpSpPr/>
          <p:nvPr/>
        </p:nvGrpSpPr>
        <p:grpSpPr>
          <a:xfrm rot="10800000">
            <a:off x="2347076" y="2807502"/>
            <a:ext cx="4279608" cy="357162"/>
            <a:chOff x="2162008" y="3753946"/>
            <a:chExt cx="4279608" cy="357162"/>
          </a:xfrm>
        </p:grpSpPr>
        <p:grpSp>
          <p:nvGrpSpPr>
            <p:cNvPr id="35" name="群組 30">
              <a:extLst>
                <a:ext uri="{FF2B5EF4-FFF2-40B4-BE49-F238E27FC236}">
                  <a16:creationId xmlns:a16="http://schemas.microsoft.com/office/drawing/2014/main" id="{A1340F0F-8613-48F9-BBCD-59F3E7759C8C}"/>
                </a:ext>
              </a:extLst>
            </p:cNvPr>
            <p:cNvGrpSpPr/>
            <p:nvPr/>
          </p:nvGrpSpPr>
          <p:grpSpPr>
            <a:xfrm>
              <a:off x="2162008" y="3753946"/>
              <a:ext cx="912075" cy="126248"/>
              <a:chOff x="2000157" y="3753946"/>
              <a:chExt cx="912075" cy="126248"/>
            </a:xfrm>
          </p:grpSpPr>
          <p:cxnSp>
            <p:nvCxnSpPr>
              <p:cNvPr id="47" name="直線接點 46">
                <a:extLst>
                  <a:ext uri="{FF2B5EF4-FFF2-40B4-BE49-F238E27FC236}">
                    <a16:creationId xmlns:a16="http://schemas.microsoft.com/office/drawing/2014/main" id="{55758CD4-A9A8-4B26-B9E7-5453E734DB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52" name="直線接點 51">
                <a:extLst>
                  <a:ext uri="{FF2B5EF4-FFF2-40B4-BE49-F238E27FC236}">
                    <a16:creationId xmlns:a16="http://schemas.microsoft.com/office/drawing/2014/main" id="{CCA5989B-683E-4A56-9B55-5789623178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36" name="群組 31">
              <a:extLst>
                <a:ext uri="{FF2B5EF4-FFF2-40B4-BE49-F238E27FC236}">
                  <a16:creationId xmlns:a16="http://schemas.microsoft.com/office/drawing/2014/main" id="{45914B53-482A-47BB-8A0B-72DEBDAE9BCE}"/>
                </a:ext>
              </a:extLst>
            </p:cNvPr>
            <p:cNvGrpSpPr/>
            <p:nvPr/>
          </p:nvGrpSpPr>
          <p:grpSpPr>
            <a:xfrm rot="10800000">
              <a:off x="2162008" y="3984860"/>
              <a:ext cx="912075" cy="126248"/>
              <a:chOff x="2000157" y="3753946"/>
              <a:chExt cx="912075" cy="126248"/>
            </a:xfrm>
          </p:grpSpPr>
          <p:cxnSp>
            <p:nvCxnSpPr>
              <p:cNvPr id="45" name="直線接點 44">
                <a:extLst>
                  <a:ext uri="{FF2B5EF4-FFF2-40B4-BE49-F238E27FC236}">
                    <a16:creationId xmlns:a16="http://schemas.microsoft.com/office/drawing/2014/main" id="{7976C5E0-68A2-41F5-9487-2325B259C1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6" name="直線接點 45">
                <a:extLst>
                  <a:ext uri="{FF2B5EF4-FFF2-40B4-BE49-F238E27FC236}">
                    <a16:creationId xmlns:a16="http://schemas.microsoft.com/office/drawing/2014/main" id="{400D09F2-EF99-4D92-8D37-B99A243DEC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7" name="群組 34">
              <a:extLst>
                <a:ext uri="{FF2B5EF4-FFF2-40B4-BE49-F238E27FC236}">
                  <a16:creationId xmlns:a16="http://schemas.microsoft.com/office/drawing/2014/main" id="{448A0886-3F36-4152-B830-245974F334F0}"/>
                </a:ext>
              </a:extLst>
            </p:cNvPr>
            <p:cNvGrpSpPr/>
            <p:nvPr/>
          </p:nvGrpSpPr>
          <p:grpSpPr>
            <a:xfrm>
              <a:off x="5529541" y="3753946"/>
              <a:ext cx="912075" cy="126248"/>
              <a:chOff x="2000157" y="3753946"/>
              <a:chExt cx="912075" cy="126248"/>
            </a:xfrm>
          </p:grpSpPr>
          <p:cxnSp>
            <p:nvCxnSpPr>
              <p:cNvPr id="41" name="直線接點 40">
                <a:extLst>
                  <a:ext uri="{FF2B5EF4-FFF2-40B4-BE49-F238E27FC236}">
                    <a16:creationId xmlns:a16="http://schemas.microsoft.com/office/drawing/2014/main" id="{FB60CD7D-6AF4-4489-8EB7-B10A1C08FF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2" name="直線接點 41">
                <a:extLst>
                  <a:ext uri="{FF2B5EF4-FFF2-40B4-BE49-F238E27FC236}">
                    <a16:creationId xmlns:a16="http://schemas.microsoft.com/office/drawing/2014/main" id="{2000758C-0169-4D1D-B3F6-9C54EA57B5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D9D2B877-86E8-443B-9CAC-483DA730BBA4}"/>
                </a:ext>
              </a:extLst>
            </p:cNvPr>
            <p:cNvGrpSpPr/>
            <p:nvPr/>
          </p:nvGrpSpPr>
          <p:grpSpPr>
            <a:xfrm rot="10800000">
              <a:off x="5529541" y="3984860"/>
              <a:ext cx="912075" cy="126248"/>
              <a:chOff x="2000157" y="3753946"/>
              <a:chExt cx="912075" cy="126248"/>
            </a:xfrm>
          </p:grpSpPr>
          <p:cxnSp>
            <p:nvCxnSpPr>
              <p:cNvPr id="39" name="直線接點 38">
                <a:extLst>
                  <a:ext uri="{FF2B5EF4-FFF2-40B4-BE49-F238E27FC236}">
                    <a16:creationId xmlns:a16="http://schemas.microsoft.com/office/drawing/2014/main" id="{22B7DFB9-D1FF-46CC-8AE8-3A16DA5FC4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1461" y="3753946"/>
                <a:ext cx="170771" cy="126248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0" name="直線接點 39">
                <a:extLst>
                  <a:ext uri="{FF2B5EF4-FFF2-40B4-BE49-F238E27FC236}">
                    <a16:creationId xmlns:a16="http://schemas.microsoft.com/office/drawing/2014/main" id="{7072D983-CD43-4265-A393-D0D5867436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157" y="3875171"/>
                <a:ext cx="907971" cy="0"/>
              </a:xfrm>
              <a:prstGeom prst="line">
                <a:avLst/>
              </a:prstGeom>
              <a:ln w="2857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6CA3C45D-9E3A-429F-BECF-A6B5F2BCB717}"/>
              </a:ext>
            </a:extLst>
          </p:cNvPr>
          <p:cNvSpPr txBox="1"/>
          <p:nvPr/>
        </p:nvSpPr>
        <p:spPr>
          <a:xfrm>
            <a:off x="2464402" y="3071651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tx2">
                    <a:lumMod val="25000"/>
                  </a:schemeClr>
                </a:solidFill>
                <a:latin typeface="+mj-lt"/>
                <a:ea typeface="微軟正黑體" pitchFamily="34" charset="-120"/>
              </a:rPr>
              <a:t>Read</a:t>
            </a: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7F11C6F0-5573-4D15-AF73-A723C9DDCD04}"/>
              </a:ext>
            </a:extLst>
          </p:cNvPr>
          <p:cNvSpPr txBox="1"/>
          <p:nvPr/>
        </p:nvSpPr>
        <p:spPr>
          <a:xfrm>
            <a:off x="2472301" y="2620950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 dirty="0">
                <a:solidFill>
                  <a:srgbClr val="C00000"/>
                </a:solidFill>
                <a:latin typeface="+mj-lt"/>
                <a:ea typeface="微軟正黑體" pitchFamily="34" charset="-120"/>
              </a:rPr>
              <a:t>Write</a:t>
            </a: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97FA79ED-3498-4DC1-B22E-80416846EC26}"/>
              </a:ext>
            </a:extLst>
          </p:cNvPr>
          <p:cNvSpPr txBox="1"/>
          <p:nvPr/>
        </p:nvSpPr>
        <p:spPr>
          <a:xfrm>
            <a:off x="5858959" y="3080875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tx2">
                    <a:lumMod val="25000"/>
                  </a:schemeClr>
                </a:solidFill>
                <a:latin typeface="+mj-lt"/>
                <a:ea typeface="微軟正黑體" pitchFamily="34" charset="-120"/>
              </a:rPr>
              <a:t>Read</a:t>
            </a: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AAA82F40-A3CB-4D89-A148-E388F13F6B58}"/>
              </a:ext>
            </a:extLst>
          </p:cNvPr>
          <p:cNvSpPr txBox="1"/>
          <p:nvPr/>
        </p:nvSpPr>
        <p:spPr>
          <a:xfrm>
            <a:off x="5855029" y="2614226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 dirty="0">
                <a:solidFill>
                  <a:srgbClr val="C00000"/>
                </a:solidFill>
                <a:latin typeface="+mj-lt"/>
                <a:ea typeface="微軟正黑體" pitchFamily="34" charset="-120"/>
              </a:rPr>
              <a:t>Write</a:t>
            </a: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F52E02B8-0726-4310-9672-1E0D9472D800}"/>
              </a:ext>
            </a:extLst>
          </p:cNvPr>
          <p:cNvSpPr txBox="1"/>
          <p:nvPr/>
        </p:nvSpPr>
        <p:spPr>
          <a:xfrm>
            <a:off x="1092536" y="3681358"/>
            <a:ext cx="1168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IO 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Intensive</a:t>
            </a:r>
          </a:p>
          <a:p>
            <a:pPr algn="ctr"/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Microsoft JhengHei"/>
                <a:sym typeface="Microsoft JhengHei"/>
              </a:rPr>
              <a:t>Application</a:t>
            </a:r>
            <a:endParaRPr lang="zh-TW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A9399FD4-3528-498C-83D0-5D4B1BFBA501}"/>
              </a:ext>
            </a:extLst>
          </p:cNvPr>
          <p:cNvSpPr txBox="1"/>
          <p:nvPr/>
        </p:nvSpPr>
        <p:spPr>
          <a:xfrm>
            <a:off x="3792457" y="3549387"/>
            <a:ext cx="1567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微軟正黑體" pitchFamily="34" charset="-120"/>
              </a:rPr>
              <a:t>SSD</a:t>
            </a:r>
            <a:endParaRPr lang="zh-TW" alt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微軟正黑體" pitchFamily="34" charset="-120"/>
            </a:endParaRPr>
          </a:p>
        </p:txBody>
      </p:sp>
      <p:pic>
        <p:nvPicPr>
          <p:cNvPr id="59" name="圖片 58">
            <a:extLst>
              <a:ext uri="{FF2B5EF4-FFF2-40B4-BE49-F238E27FC236}">
                <a16:creationId xmlns:a16="http://schemas.microsoft.com/office/drawing/2014/main" id="{322D0D8F-CC5D-43FC-99AA-9B434EA745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8625" y="2900257"/>
            <a:ext cx="1164564" cy="7309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203D754B-AC5C-4659-A2ED-07EFFFEED9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0479" y="2711862"/>
            <a:ext cx="1245435" cy="8375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1" name="箭號: 向左 604">
            <a:extLst>
              <a:ext uri="{FF2B5EF4-FFF2-40B4-BE49-F238E27FC236}">
                <a16:creationId xmlns:a16="http://schemas.microsoft.com/office/drawing/2014/main" id="{C244C6CE-D968-41FC-B80B-85ED137FFAA3}"/>
              </a:ext>
            </a:extLst>
          </p:cNvPr>
          <p:cNvSpPr/>
          <p:nvPr/>
        </p:nvSpPr>
        <p:spPr>
          <a:xfrm rot="10800000">
            <a:off x="6099765" y="3773302"/>
            <a:ext cx="943303" cy="246183"/>
          </a:xfrm>
          <a:prstGeom prst="leftArrow">
            <a:avLst>
              <a:gd name="adj1" fmla="val 50000"/>
              <a:gd name="adj2" fmla="val 8265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2" name="Shape 477" descr="ãServer iconãçåçæå°çµæ">
            <a:extLst>
              <a:ext uri="{FF2B5EF4-FFF2-40B4-BE49-F238E27FC236}">
                <a16:creationId xmlns:a16="http://schemas.microsoft.com/office/drawing/2014/main" id="{19256D93-7952-4311-AF74-BA0B588FDAE1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23366" y="2511048"/>
            <a:ext cx="1212055" cy="116069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內容版面配置區 1">
            <a:extLst>
              <a:ext uri="{FF2B5EF4-FFF2-40B4-BE49-F238E27FC236}">
                <a16:creationId xmlns:a16="http://schemas.microsoft.com/office/drawing/2014/main" id="{FD2322AE-FB9A-48DA-B6D5-3600AFD12DF4}"/>
              </a:ext>
            </a:extLst>
          </p:cNvPr>
          <p:cNvSpPr txBox="1">
            <a:spLocks/>
          </p:cNvSpPr>
          <p:nvPr/>
        </p:nvSpPr>
        <p:spPr>
          <a:xfrm>
            <a:off x="404244" y="841578"/>
            <a:ext cx="8360102" cy="119042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sz="1600" dirty="0">
                <a:solidFill>
                  <a:schemeClr val="tx1"/>
                </a:solidFill>
                <a:latin typeface="+mj-lt"/>
              </a:rPr>
              <a:t>The QNAP SSD Cache can be applied to multiple volume / LUN</a:t>
            </a:r>
          </a:p>
          <a:p>
            <a:pPr marL="0" indent="0">
              <a:buNone/>
            </a:pPr>
            <a:r>
              <a:rPr lang="en-US" altLang="zh-TW" sz="1600" b="1" dirty="0">
                <a:solidFill>
                  <a:schemeClr val="tx1"/>
                </a:solidFill>
                <a:latin typeface="+mj-lt"/>
              </a:rPr>
              <a:t>Read-Only </a:t>
            </a:r>
            <a:r>
              <a:rPr lang="en-US" altLang="zh-TW" sz="1600" b="1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Copy frequently used data to SSD </a:t>
            </a:r>
            <a:endParaRPr lang="en-US" altLang="zh-TW" sz="1600" b="1" dirty="0">
              <a:solidFill>
                <a:schemeClr val="tx1"/>
              </a:solidFill>
              <a:latin typeface="+mj-lt"/>
            </a:endParaRPr>
          </a:p>
          <a:p>
            <a:pPr marL="1438275" indent="-1438275">
              <a:buNone/>
            </a:pPr>
            <a:r>
              <a:rPr lang="en-US" altLang="zh-TW" sz="1600" b="1" dirty="0">
                <a:solidFill>
                  <a:schemeClr val="tx1"/>
                </a:solidFill>
                <a:latin typeface="+mj-lt"/>
              </a:rPr>
              <a:t>Read-Write </a:t>
            </a:r>
            <a:r>
              <a:rPr lang="en-US" altLang="zh-TW" sz="1600" b="1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</a:t>
            </a:r>
            <a:r>
              <a:rPr lang="en-US" altLang="zh-TW" sz="1600" b="1" dirty="0">
                <a:solidFill>
                  <a:schemeClr val="tx1"/>
                </a:solidFill>
                <a:latin typeface="+mj-lt"/>
              </a:rPr>
              <a:t>Not only copy data, new data can also be temporarily stored in SSD</a:t>
            </a:r>
          </a:p>
          <a:p>
            <a:pPr marL="1438275" indent="-1438275">
              <a:buNone/>
            </a:pPr>
            <a:r>
              <a:rPr lang="en-US" altLang="zh-TW" sz="1600" b="1" dirty="0">
                <a:solidFill>
                  <a:srgbClr val="E1435B"/>
                </a:solidFill>
                <a:latin typeface="+mj-lt"/>
              </a:rPr>
              <a:t>(New)</a:t>
            </a:r>
            <a:r>
              <a:rPr lang="en-US" altLang="zh-TW" sz="1600" b="1" dirty="0">
                <a:solidFill>
                  <a:schemeClr val="tx1"/>
                </a:solidFill>
                <a:latin typeface="+mj-lt"/>
              </a:rPr>
              <a:t>Write-Only </a:t>
            </a:r>
            <a:r>
              <a:rPr lang="en-US" altLang="zh-TW" sz="1600" b="1" dirty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 Only new data will be written into the cache</a:t>
            </a:r>
            <a:endParaRPr lang="zh-TW" altLang="en-US" sz="1600" b="1" dirty="0">
              <a:solidFill>
                <a:schemeClr val="tx1"/>
              </a:solidFill>
              <a:latin typeface="+mj-lt"/>
            </a:endParaRPr>
          </a:p>
          <a:p>
            <a:pPr marL="0" indent="0">
              <a:buNone/>
            </a:pPr>
            <a:endParaRPr lang="en-US" altLang="zh-TW" sz="16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40687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title" idx="4294967295"/>
          </p:nvPr>
        </p:nvSpPr>
        <p:spPr>
          <a:xfrm>
            <a:off x="347663" y="350982"/>
            <a:ext cx="8796337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200"/>
            </a:pPr>
            <a:r>
              <a:rPr lang="en-US" altLang="zh-TW" sz="2800" dirty="0">
                <a:solidFill>
                  <a:srgbClr val="FFFFFF"/>
                </a:solidFill>
                <a:sym typeface="Microsoft JhengHei"/>
              </a:rPr>
              <a:t>The Write-only Cache Increase ROI of SSD Cache with high Writing Demand</a:t>
            </a:r>
            <a:endParaRPr sz="2800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0" name="Shape 141">
            <a:extLst>
              <a:ext uri="{FF2B5EF4-FFF2-40B4-BE49-F238E27FC236}">
                <a16:creationId xmlns:a16="http://schemas.microsoft.com/office/drawing/2014/main" id="{583B6497-BFD1-234E-BDDB-F29AD4D3088E}"/>
              </a:ext>
            </a:extLst>
          </p:cNvPr>
          <p:cNvSpPr txBox="1"/>
          <p:nvPr/>
        </p:nvSpPr>
        <p:spPr>
          <a:xfrm>
            <a:off x="1302945" y="4784808"/>
            <a:ext cx="6307223" cy="35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zh-TW" altLang="en-US" sz="700" i="0" u="none" strike="noStrike" cap="none">
              <a:latin typeface="微軟正黑體" pitchFamily="34" charset="-120"/>
              <a:ea typeface="微軟正黑體" pitchFamily="34" charset="-120"/>
              <a:cs typeface="Microsoft JhengHei"/>
            </a:endParaRPr>
          </a:p>
        </p:txBody>
      </p:sp>
      <p:sp>
        <p:nvSpPr>
          <p:cNvPr id="39" name="圓角矩形 38">
            <a:extLst>
              <a:ext uri="{FF2B5EF4-FFF2-40B4-BE49-F238E27FC236}">
                <a16:creationId xmlns:a16="http://schemas.microsoft.com/office/drawing/2014/main" id="{3F661695-C66E-4F43-BFCC-9F1752ADEF4E}"/>
              </a:ext>
            </a:extLst>
          </p:cNvPr>
          <p:cNvSpPr/>
          <p:nvPr/>
        </p:nvSpPr>
        <p:spPr>
          <a:xfrm>
            <a:off x="5391344" y="1157019"/>
            <a:ext cx="3043477" cy="3605601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1" name="Shape 266"/>
          <p:cNvSpPr txBox="1"/>
          <p:nvPr/>
        </p:nvSpPr>
        <p:spPr>
          <a:xfrm>
            <a:off x="401813" y="4495209"/>
            <a:ext cx="5396136" cy="517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445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b="0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https://docs.microsoft.com/en-us/windows-server/storage/storage-spaces/understand-the-cache</a:t>
            </a:r>
            <a:endParaRPr lang="zh-TW" altLang="en-US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3" name="群組 257">
            <a:extLst>
              <a:ext uri="{FF2B5EF4-FFF2-40B4-BE49-F238E27FC236}">
                <a16:creationId xmlns:a16="http://schemas.microsoft.com/office/drawing/2014/main" id="{3A246B2D-6644-4A6D-87C6-A8FFEEC65C9A}"/>
              </a:ext>
            </a:extLst>
          </p:cNvPr>
          <p:cNvGrpSpPr/>
          <p:nvPr/>
        </p:nvGrpSpPr>
        <p:grpSpPr>
          <a:xfrm>
            <a:off x="5481370" y="1238305"/>
            <a:ext cx="3758168" cy="4198342"/>
            <a:chOff x="5896920" y="1311362"/>
            <a:chExt cx="3758168" cy="4198342"/>
          </a:xfrm>
        </p:grpSpPr>
        <p:sp>
          <p:nvSpPr>
            <p:cNvPr id="44" name="弧形 43">
              <a:extLst>
                <a:ext uri="{FF2B5EF4-FFF2-40B4-BE49-F238E27FC236}">
                  <a16:creationId xmlns:a16="http://schemas.microsoft.com/office/drawing/2014/main" id="{FFE4EFFA-792B-417D-93A5-9D947575D03E}"/>
                </a:ext>
              </a:extLst>
            </p:cNvPr>
            <p:cNvSpPr/>
            <p:nvPr/>
          </p:nvSpPr>
          <p:spPr>
            <a:xfrm rot="14580648">
              <a:off x="6569274" y="2423889"/>
              <a:ext cx="4110804" cy="2060825"/>
            </a:xfrm>
            <a:prstGeom prst="arc">
              <a:avLst/>
            </a:prstGeom>
            <a:ln w="3492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8AB9C61D-7074-41BA-8611-2AE8E031F2CB}"/>
                </a:ext>
              </a:extLst>
            </p:cNvPr>
            <p:cNvSpPr/>
            <p:nvPr/>
          </p:nvSpPr>
          <p:spPr>
            <a:xfrm>
              <a:off x="6074229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E1B3B694-469D-42DC-A161-D2C647F7468A}"/>
                </a:ext>
              </a:extLst>
            </p:cNvPr>
            <p:cNvSpPr/>
            <p:nvPr/>
          </p:nvSpPr>
          <p:spPr>
            <a:xfrm>
              <a:off x="6741920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47" name="接點: 肘形 4">
              <a:extLst>
                <a:ext uri="{FF2B5EF4-FFF2-40B4-BE49-F238E27FC236}">
                  <a16:creationId xmlns:a16="http://schemas.microsoft.com/office/drawing/2014/main" id="{22ACB3A2-9A1F-46C9-B8CF-E5DF4ADAEBA5}"/>
                </a:ext>
              </a:extLst>
            </p:cNvPr>
            <p:cNvCxnSpPr>
              <a:cxnSpLocks/>
              <a:endCxn id="46" idx="0"/>
            </p:cNvCxnSpPr>
            <p:nvPr/>
          </p:nvCxnSpPr>
          <p:spPr>
            <a:xfrm>
              <a:off x="6668989" y="3657600"/>
              <a:ext cx="364333" cy="256233"/>
            </a:xfrm>
            <a:prstGeom prst="bentConnector2">
              <a:avLst/>
            </a:prstGeom>
            <a:ln w="34925" cmpd="sng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接點: 肘形 13">
              <a:extLst>
                <a:ext uri="{FF2B5EF4-FFF2-40B4-BE49-F238E27FC236}">
                  <a16:creationId xmlns:a16="http://schemas.microsoft.com/office/drawing/2014/main" id="{CAB6BF4F-B6E1-4CB0-B9B1-7DA34736709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72618" y="3496041"/>
              <a:ext cx="510811" cy="324780"/>
            </a:xfrm>
            <a:prstGeom prst="bentConnector3">
              <a:avLst>
                <a:gd name="adj1" fmla="val 50000"/>
              </a:avLst>
            </a:prstGeom>
            <a:ln w="34925" cmpd="sng">
              <a:solidFill>
                <a:srgbClr val="0071C2"/>
              </a:solidFill>
              <a:round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群組 16">
              <a:extLst>
                <a:ext uri="{FF2B5EF4-FFF2-40B4-BE49-F238E27FC236}">
                  <a16:creationId xmlns:a16="http://schemas.microsoft.com/office/drawing/2014/main" id="{1EDCB3AC-2621-410E-82F0-ADBB0E217A71}"/>
                </a:ext>
              </a:extLst>
            </p:cNvPr>
            <p:cNvGrpSpPr/>
            <p:nvPr/>
          </p:nvGrpSpPr>
          <p:grpSpPr>
            <a:xfrm>
              <a:off x="6400398" y="2597499"/>
              <a:ext cx="577780" cy="805526"/>
              <a:chOff x="6404096" y="2612019"/>
              <a:chExt cx="577780" cy="805526"/>
            </a:xfrm>
          </p:grpSpPr>
          <p:sp>
            <p:nvSpPr>
              <p:cNvPr id="63" name="直角三角形 62">
                <a:extLst>
                  <a:ext uri="{FF2B5EF4-FFF2-40B4-BE49-F238E27FC236}">
                    <a16:creationId xmlns:a16="http://schemas.microsoft.com/office/drawing/2014/main" id="{04B1F122-2788-4B2B-96AB-848914CD07E3}"/>
                  </a:ext>
                </a:extLst>
              </p:cNvPr>
              <p:cNvSpPr/>
              <p:nvPr/>
            </p:nvSpPr>
            <p:spPr>
              <a:xfrm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EFC0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4" name="直角三角形 63">
                <a:extLst>
                  <a:ext uri="{FF2B5EF4-FFF2-40B4-BE49-F238E27FC236}">
                    <a16:creationId xmlns:a16="http://schemas.microsoft.com/office/drawing/2014/main" id="{9F4B8198-7CEE-433E-8BBC-E275649EE4B3}"/>
                  </a:ext>
                </a:extLst>
              </p:cNvPr>
              <p:cNvSpPr/>
              <p:nvPr/>
            </p:nvSpPr>
            <p:spPr>
              <a:xfrm rot="10800000"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F1CD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B55BD61E-3453-4EBD-BEC8-10101CC9B91F}"/>
                </a:ext>
              </a:extLst>
            </p:cNvPr>
            <p:cNvSpPr txBox="1"/>
            <p:nvPr/>
          </p:nvSpPr>
          <p:spPr>
            <a:xfrm>
              <a:off x="6400398" y="2891035"/>
              <a:ext cx="5777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b="1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NVMe</a:t>
              </a:r>
              <a:endParaRPr lang="zh-TW" altLang="en-US" sz="105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51" name="直線單箭頭接點 50">
              <a:extLst>
                <a:ext uri="{FF2B5EF4-FFF2-40B4-BE49-F238E27FC236}">
                  <a16:creationId xmlns:a16="http://schemas.microsoft.com/office/drawing/2014/main" id="{56592B91-1EFB-44F2-9664-9BBDA36E27C9}"/>
                </a:ext>
              </a:extLst>
            </p:cNvPr>
            <p:cNvCxnSpPr/>
            <p:nvPr/>
          </p:nvCxnSpPr>
          <p:spPr>
            <a:xfrm>
              <a:off x="6690414" y="1768510"/>
              <a:ext cx="0" cy="828989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7EC8F393-149D-4D97-8F80-20E803663298}"/>
                </a:ext>
              </a:extLst>
            </p:cNvPr>
            <p:cNvSpPr/>
            <p:nvPr/>
          </p:nvSpPr>
          <p:spPr>
            <a:xfrm>
              <a:off x="7425047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59E2B390-6220-479F-957A-C7D1B524898E}"/>
                </a:ext>
              </a:extLst>
            </p:cNvPr>
            <p:cNvSpPr/>
            <p:nvPr/>
          </p:nvSpPr>
          <p:spPr>
            <a:xfrm>
              <a:off x="8092738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54" name="接點: 肘形 26">
              <a:extLst>
                <a:ext uri="{FF2B5EF4-FFF2-40B4-BE49-F238E27FC236}">
                  <a16:creationId xmlns:a16="http://schemas.microsoft.com/office/drawing/2014/main" id="{A43C11EF-F499-4EFC-9E57-DED6C4BD0BFF}"/>
                </a:ext>
              </a:extLst>
            </p:cNvPr>
            <p:cNvCxnSpPr>
              <a:cxnSpLocks/>
              <a:endCxn id="53" idx="0"/>
            </p:cNvCxnSpPr>
            <p:nvPr/>
          </p:nvCxnSpPr>
          <p:spPr>
            <a:xfrm>
              <a:off x="8019807" y="3657600"/>
              <a:ext cx="364333" cy="256233"/>
            </a:xfrm>
            <a:prstGeom prst="bentConnector2">
              <a:avLst/>
            </a:prstGeom>
            <a:ln w="34925" cmpd="sng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接點: 肘形 27">
              <a:extLst>
                <a:ext uri="{FF2B5EF4-FFF2-40B4-BE49-F238E27FC236}">
                  <a16:creationId xmlns:a16="http://schemas.microsoft.com/office/drawing/2014/main" id="{5E3AC861-A026-4D4F-BE27-78DA6CB7F7D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623436" y="3496041"/>
              <a:ext cx="510811" cy="324780"/>
            </a:xfrm>
            <a:prstGeom prst="bentConnector3">
              <a:avLst>
                <a:gd name="adj1" fmla="val 50000"/>
              </a:avLst>
            </a:prstGeom>
            <a:ln w="34925" cmpd="sng">
              <a:solidFill>
                <a:schemeClr val="bg1">
                  <a:lumMod val="75000"/>
                </a:schemeClr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群組 28">
              <a:extLst>
                <a:ext uri="{FF2B5EF4-FFF2-40B4-BE49-F238E27FC236}">
                  <a16:creationId xmlns:a16="http://schemas.microsoft.com/office/drawing/2014/main" id="{3F783D14-DA3A-461F-B834-BFE5DB03CD96}"/>
                </a:ext>
              </a:extLst>
            </p:cNvPr>
            <p:cNvGrpSpPr/>
            <p:nvPr/>
          </p:nvGrpSpPr>
          <p:grpSpPr>
            <a:xfrm>
              <a:off x="7751216" y="2597499"/>
              <a:ext cx="577780" cy="805526"/>
              <a:chOff x="6404096" y="2612019"/>
              <a:chExt cx="577780" cy="805526"/>
            </a:xfrm>
          </p:grpSpPr>
          <p:sp>
            <p:nvSpPr>
              <p:cNvPr id="61" name="直角三角形 60">
                <a:extLst>
                  <a:ext uri="{FF2B5EF4-FFF2-40B4-BE49-F238E27FC236}">
                    <a16:creationId xmlns:a16="http://schemas.microsoft.com/office/drawing/2014/main" id="{2D6B84B3-0662-4E85-ADBF-B094EA3685B2}"/>
                  </a:ext>
                </a:extLst>
              </p:cNvPr>
              <p:cNvSpPr/>
              <p:nvPr/>
            </p:nvSpPr>
            <p:spPr>
              <a:xfrm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EFC0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2" name="直角三角形 61">
                <a:extLst>
                  <a:ext uri="{FF2B5EF4-FFF2-40B4-BE49-F238E27FC236}">
                    <a16:creationId xmlns:a16="http://schemas.microsoft.com/office/drawing/2014/main" id="{E16E68C9-08AD-4B88-B4D5-7EE985140440}"/>
                  </a:ext>
                </a:extLst>
              </p:cNvPr>
              <p:cNvSpPr/>
              <p:nvPr/>
            </p:nvSpPr>
            <p:spPr>
              <a:xfrm rot="10800000"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F1CD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FA24434C-F168-4431-A30D-59C2FF1878D7}"/>
                </a:ext>
              </a:extLst>
            </p:cNvPr>
            <p:cNvSpPr txBox="1"/>
            <p:nvPr/>
          </p:nvSpPr>
          <p:spPr>
            <a:xfrm>
              <a:off x="7751216" y="2891035"/>
              <a:ext cx="5777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b="1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NVMe</a:t>
              </a:r>
              <a:endParaRPr lang="zh-TW" altLang="en-US" sz="105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8" name="文字方塊 57">
              <a:extLst>
                <a:ext uri="{FF2B5EF4-FFF2-40B4-BE49-F238E27FC236}">
                  <a16:creationId xmlns:a16="http://schemas.microsoft.com/office/drawing/2014/main" id="{A296E341-F7B2-469E-8C9B-CD3CF55BBED2}"/>
                </a:ext>
              </a:extLst>
            </p:cNvPr>
            <p:cNvSpPr txBox="1"/>
            <p:nvPr/>
          </p:nvSpPr>
          <p:spPr>
            <a:xfrm>
              <a:off x="6117793" y="1311362"/>
              <a:ext cx="11429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>
                  <a:solidFill>
                    <a:srgbClr val="0070C0"/>
                  </a:solidFill>
                </a:rPr>
                <a:t>Writes</a:t>
              </a:r>
              <a:br>
                <a:rPr lang="en-US" altLang="zh-TW" sz="1100" b="1"/>
              </a:br>
              <a:r>
                <a:rPr lang="en-US" altLang="zh-TW" sz="1100"/>
                <a:t>are cached</a:t>
              </a:r>
              <a:endParaRPr lang="zh-TW" altLang="en-US" sz="1100"/>
            </a:p>
          </p:txBody>
        </p: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A12D9DA8-A69C-42B7-B2B3-337C0CA12A46}"/>
                </a:ext>
              </a:extLst>
            </p:cNvPr>
            <p:cNvSpPr txBox="1"/>
            <p:nvPr/>
          </p:nvSpPr>
          <p:spPr>
            <a:xfrm>
              <a:off x="7484560" y="1311362"/>
              <a:ext cx="11429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>
                  <a:solidFill>
                    <a:srgbClr val="0070C0"/>
                  </a:solidFill>
                </a:rPr>
                <a:t>Reads</a:t>
              </a:r>
              <a:br>
                <a:rPr lang="en-US" altLang="zh-TW" sz="1100" b="1"/>
              </a:br>
              <a:r>
                <a:rPr lang="en-US" altLang="zh-TW" sz="1100"/>
                <a:t>are </a:t>
              </a:r>
              <a:r>
                <a:rPr lang="en-US" altLang="zh-TW" sz="1100" b="1">
                  <a:solidFill>
                    <a:srgbClr val="FF0000"/>
                  </a:solidFill>
                </a:rPr>
                <a:t>NOT</a:t>
              </a:r>
              <a:endParaRPr lang="zh-TW" altLang="en-US" sz="1100" b="1">
                <a:solidFill>
                  <a:srgbClr val="FF0000"/>
                </a:solidFill>
              </a:endParaRPr>
            </a:p>
          </p:txBody>
        </p:sp>
        <p:pic>
          <p:nvPicPr>
            <p:cNvPr id="60" name="圖形 256" descr="碼錶">
              <a:extLst>
                <a:ext uri="{FF2B5EF4-FFF2-40B4-BE49-F238E27FC236}">
                  <a16:creationId xmlns:a16="http://schemas.microsoft.com/office/drawing/2014/main" id="{C5219C89-BB3A-4E73-BEA2-036061B4B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96920" y="3385108"/>
              <a:ext cx="468711" cy="468711"/>
            </a:xfrm>
            <a:prstGeom prst="rect">
              <a:avLst/>
            </a:prstGeom>
          </p:spPr>
        </p:pic>
      </p:grpSp>
      <p:sp>
        <p:nvSpPr>
          <p:cNvPr id="29" name="內容版面配置區 1">
            <a:extLst>
              <a:ext uri="{FF2B5EF4-FFF2-40B4-BE49-F238E27FC236}">
                <a16:creationId xmlns:a16="http://schemas.microsoft.com/office/drawing/2014/main" id="{2FB59F88-4E7A-44A7-BE89-EA4BABE449FE}"/>
              </a:ext>
            </a:extLst>
          </p:cNvPr>
          <p:cNvSpPr txBox="1">
            <a:spLocks/>
          </p:cNvSpPr>
          <p:nvPr/>
        </p:nvSpPr>
        <p:spPr>
          <a:xfrm>
            <a:off x="401813" y="1739646"/>
            <a:ext cx="4931200" cy="27643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kumimoji="1" lang="en-US" altLang="zh-TW" sz="1600" b="1" dirty="0">
                <a:solidFill>
                  <a:schemeClr val="bg1"/>
                </a:solidFill>
                <a:latin typeface="+mj-lt"/>
              </a:rPr>
              <a:t>Write-only cache is promoted by Microsoft</a:t>
            </a:r>
            <a:br>
              <a:rPr kumimoji="1" lang="en-US" altLang="zh-TW" sz="1600" b="1" dirty="0">
                <a:solidFill>
                  <a:schemeClr val="bg1"/>
                </a:solidFill>
                <a:latin typeface="+mj-lt"/>
              </a:rPr>
            </a:br>
            <a:r>
              <a:rPr kumimoji="1" lang="en-US" altLang="zh-TW" sz="1600" b="1" dirty="0">
                <a:solidFill>
                  <a:schemeClr val="bg1"/>
                </a:solidFill>
                <a:latin typeface="+mj-lt"/>
              </a:rPr>
              <a:t>for endurance control.</a:t>
            </a:r>
            <a:endParaRPr lang="en-US" altLang="zh-TW" sz="1600" b="1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US" altLang="zh-TW" sz="1600" b="1" dirty="0">
                <a:solidFill>
                  <a:srgbClr val="FFC000"/>
                </a:solidFill>
                <a:latin typeface="+mj-lt"/>
              </a:rPr>
              <a:t>QNAP</a:t>
            </a:r>
            <a:r>
              <a:rPr lang="zh-TW" altLang="en-US" sz="1600" b="1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US" altLang="zh-TW" sz="1600" b="1" dirty="0">
                <a:solidFill>
                  <a:srgbClr val="FFC000"/>
                </a:solidFill>
                <a:latin typeface="+mj-lt"/>
              </a:rPr>
              <a:t>believe Write-only Cache can increase the ROI of purchasing SSD in below scenario:</a:t>
            </a:r>
            <a:endParaRPr lang="zh-TW" sz="1050" b="1" dirty="0">
              <a:solidFill>
                <a:srgbClr val="FFC000"/>
              </a:solidFill>
              <a:latin typeface="+mj-lt"/>
            </a:endParaRPr>
          </a:p>
          <a:p>
            <a:pPr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</a:pPr>
            <a:r>
              <a:rPr kumimoji="1" lang="en-US" altLang="zh-TW" sz="1600" b="1" dirty="0">
                <a:solidFill>
                  <a:schemeClr val="bg1"/>
                </a:solidFill>
                <a:latin typeface="+mj-lt"/>
              </a:rPr>
              <a:t>1.</a:t>
            </a:r>
            <a:r>
              <a:rPr kumimoji="1" lang="zh-TW" altLang="en-US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kumimoji="1" lang="en-US" altLang="zh-TW" sz="1600" b="1" dirty="0">
                <a:solidFill>
                  <a:schemeClr val="bg1"/>
                </a:solidFill>
                <a:latin typeface="+mj-lt"/>
              </a:rPr>
              <a:t>File Server focusing on write operations</a:t>
            </a:r>
            <a:endParaRPr kumimoji="1" lang="zh-TW" altLang="en-US" sz="1600" b="1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kumimoji="1" lang="en-US" altLang="zh-TW" sz="1600" b="1" dirty="0">
                <a:solidFill>
                  <a:schemeClr val="bg1"/>
                </a:solidFill>
                <a:latin typeface="+mj-lt"/>
              </a:rPr>
              <a:t>2.</a:t>
            </a:r>
            <a:r>
              <a:rPr kumimoji="1" lang="zh-TW" altLang="en-US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kumimoji="1" lang="en-US" altLang="zh-TW" sz="1600" b="1" dirty="0">
                <a:solidFill>
                  <a:schemeClr val="bg1"/>
                </a:solidFill>
                <a:latin typeface="+mj-lt"/>
              </a:rPr>
              <a:t>Database with more write operation </a:t>
            </a:r>
            <a:br>
              <a:rPr kumimoji="1" lang="en-US" altLang="zh-TW" sz="1600" b="1" dirty="0">
                <a:solidFill>
                  <a:schemeClr val="bg1"/>
                </a:solidFill>
                <a:latin typeface="+mj-lt"/>
              </a:rPr>
            </a:br>
            <a:r>
              <a:rPr kumimoji="1" lang="en-US" altLang="zh-TW" sz="1600" b="1" dirty="0">
                <a:solidFill>
                  <a:schemeClr val="bg1"/>
                </a:solidFill>
                <a:latin typeface="+mj-lt"/>
              </a:rPr>
              <a:t>    (Such as</a:t>
            </a:r>
            <a:r>
              <a:rPr kumimoji="1" lang="zh-TW" altLang="en-US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kumimoji="1" lang="en" altLang="zh-TW" sz="1600" b="1" dirty="0">
                <a:solidFill>
                  <a:schemeClr val="bg1"/>
                </a:solidFill>
                <a:latin typeface="+mj-lt"/>
              </a:rPr>
              <a:t>IOT </a:t>
            </a:r>
            <a:r>
              <a:rPr kumimoji="1" lang="en-US" altLang="zh-TW" sz="1600" b="1" dirty="0">
                <a:solidFill>
                  <a:schemeClr val="bg1"/>
                </a:solidFill>
                <a:latin typeface="+mj-lt"/>
              </a:rPr>
              <a:t>monitoring server)</a:t>
            </a:r>
            <a:br>
              <a:rPr lang="en-US" altLang="zh-TW" sz="1600" b="1" dirty="0">
                <a:solidFill>
                  <a:schemeClr val="bg1"/>
                </a:solidFill>
                <a:latin typeface="+mj-lt"/>
              </a:rPr>
            </a:br>
            <a:r>
              <a:rPr lang="en-US" altLang="zh-TW" sz="1600" b="1" dirty="0">
                <a:solidFill>
                  <a:schemeClr val="bg1"/>
                </a:solidFill>
                <a:latin typeface="+mj-lt"/>
              </a:rPr>
              <a:t>3.</a:t>
            </a:r>
            <a:r>
              <a:rPr lang="zh-TW" altLang="en-US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TW" sz="1600" b="1" dirty="0">
                <a:solidFill>
                  <a:schemeClr val="bg1"/>
                </a:solidFill>
                <a:latin typeface="+mj-lt"/>
              </a:rPr>
              <a:t>Use high endurance SSD (Intel </a:t>
            </a:r>
            <a:r>
              <a:rPr lang="en-US" altLang="zh-TW" sz="1600" b="1" dirty="0" err="1">
                <a:solidFill>
                  <a:schemeClr val="bg1"/>
                </a:solidFill>
                <a:latin typeface="+mj-lt"/>
              </a:rPr>
              <a:t>Optane</a:t>
            </a:r>
            <a:r>
              <a:rPr lang="en-US" altLang="zh-TW" sz="1600" b="1" dirty="0">
                <a:solidFill>
                  <a:schemeClr val="bg1"/>
                </a:solidFill>
                <a:latin typeface="+mj-lt"/>
              </a:rPr>
              <a:t>™)            </a:t>
            </a:r>
            <a:r>
              <a:rPr lang="zh-TW" altLang="en-US" sz="1600" b="1" dirty="0">
                <a:solidFill>
                  <a:schemeClr val="bg1"/>
                </a:solidFill>
                <a:latin typeface="+mj-lt"/>
              </a:rPr>
              <a:t>  </a:t>
            </a:r>
            <a:endParaRPr lang="en-US" altLang="zh-TW" sz="1600" b="1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zh-TW" altLang="en-US" sz="1600" b="1" dirty="0">
                <a:solidFill>
                  <a:schemeClr val="bg1"/>
                </a:solidFill>
                <a:latin typeface="+mj-lt"/>
              </a:rPr>
              <a:t>    </a:t>
            </a:r>
            <a:r>
              <a:rPr lang="en-US" altLang="zh-TW" sz="1600" b="1" dirty="0">
                <a:solidFill>
                  <a:schemeClr val="bg1"/>
                </a:solidFill>
                <a:latin typeface="+mj-lt"/>
              </a:rPr>
              <a:t>with other SSD</a:t>
            </a:r>
            <a:endParaRPr kumimoji="1" lang="zh-TW" altLang="en-US" sz="105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77680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200"/>
            </a:pPr>
            <a:r>
              <a:rPr lang="en-US" altLang="zh-TW" dirty="0">
                <a:solidFill>
                  <a:schemeClr val="lt1"/>
                </a:solidFill>
              </a:rPr>
              <a:t>TS-351</a:t>
            </a:r>
            <a:r>
              <a:rPr lang="zh-TW" altLang="en-US" dirty="0">
                <a:solidFill>
                  <a:schemeClr val="lt1"/>
                </a:solidFill>
              </a:rPr>
              <a:t> </a:t>
            </a:r>
            <a:r>
              <a:rPr lang="en-US" altLang="zh-TW" dirty="0">
                <a:solidFill>
                  <a:srgbClr val="FFFFFF"/>
                </a:solidFill>
              </a:rPr>
              <a:t>SSD Multiple Configurations</a:t>
            </a:r>
            <a:endParaRPr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0" name="Shape 141">
            <a:extLst>
              <a:ext uri="{FF2B5EF4-FFF2-40B4-BE49-F238E27FC236}">
                <a16:creationId xmlns:a16="http://schemas.microsoft.com/office/drawing/2014/main" id="{583B6497-BFD1-234E-BDDB-F29AD4D3088E}"/>
              </a:ext>
            </a:extLst>
          </p:cNvPr>
          <p:cNvSpPr txBox="1"/>
          <p:nvPr/>
        </p:nvSpPr>
        <p:spPr>
          <a:xfrm>
            <a:off x="1302945" y="4784808"/>
            <a:ext cx="6307223" cy="35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zh-TW" altLang="en-US" sz="700" i="0" u="none" strike="noStrike" cap="none">
              <a:latin typeface="微軟正黑體" pitchFamily="34" charset="-120"/>
              <a:ea typeface="微軟正黑體" pitchFamily="34" charset="-120"/>
              <a:cs typeface="Microsoft JhengHei"/>
            </a:endParaRPr>
          </a:p>
        </p:txBody>
      </p:sp>
      <p:graphicFrame>
        <p:nvGraphicFramePr>
          <p:cNvPr id="32" name="Shape 359"/>
          <p:cNvGraphicFramePr/>
          <p:nvPr>
            <p:extLst>
              <p:ext uri="{D42A27DB-BD31-4B8C-83A1-F6EECF244321}">
                <p14:modId xmlns:p14="http://schemas.microsoft.com/office/powerpoint/2010/main" val="1796504304"/>
              </p:ext>
            </p:extLst>
          </p:nvPr>
        </p:nvGraphicFramePr>
        <p:xfrm>
          <a:off x="366546" y="1467745"/>
          <a:ext cx="8103809" cy="250185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20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3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2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8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8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6813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dirty="0">
                          <a:solidFill>
                            <a:schemeClr val="bg1"/>
                          </a:solidFill>
                          <a:latin typeface="+mj-lt"/>
                          <a:ea typeface="微軟正黑體"/>
                          <a:cs typeface="Microsoft JhengHei"/>
                          <a:sym typeface="Microsoft JhengHei"/>
                        </a:rPr>
                        <a:t>Scenario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dirty="0">
                          <a:solidFill>
                            <a:schemeClr val="bg1"/>
                          </a:solidFill>
                          <a:latin typeface="+mj-lt"/>
                          <a:ea typeface="微軟正黑體"/>
                          <a:cs typeface="Microsoft JhengHei"/>
                          <a:sym typeface="Microsoft JhengHei"/>
                        </a:rPr>
                        <a:t>File Server</a:t>
                      </a:r>
                      <a:endParaRPr lang="zh-TW" altLang="en-US" sz="1400" b="1" dirty="0">
                        <a:solidFill>
                          <a:schemeClr val="bg1"/>
                        </a:solidFill>
                        <a:latin typeface="+mj-lt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 dirty="0">
                          <a:solidFill>
                            <a:schemeClr val="bg1"/>
                          </a:solidFill>
                          <a:latin typeface="+mj-lt"/>
                          <a:ea typeface="微軟正黑體"/>
                          <a:cs typeface="Microsoft JhengHei"/>
                          <a:sym typeface="Microsoft JhengHei"/>
                        </a:rPr>
                        <a:t>Web, Application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noProof="0" dirty="0" err="1">
                          <a:solidFill>
                            <a:schemeClr val="bg1"/>
                          </a:solidFill>
                          <a:latin typeface="+mj-lt"/>
                          <a:sym typeface="Microsoft JhengHei"/>
                        </a:rPr>
                        <a:t>Synchroni-zation</a:t>
                      </a:r>
                      <a:r>
                        <a:rPr lang="en-US" sz="1400" b="1" i="0" u="none" strike="noStrike" noProof="0" dirty="0">
                          <a:solidFill>
                            <a:schemeClr val="bg1"/>
                          </a:solidFill>
                          <a:latin typeface="+mj-lt"/>
                          <a:sym typeface="Microsoft JhengHei"/>
                        </a:rPr>
                        <a:t>,</a:t>
                      </a:r>
                      <a:r>
                        <a:rPr lang="en-US" altLang="zh-TW" sz="1400" b="1" dirty="0">
                          <a:solidFill>
                            <a:schemeClr val="bg1"/>
                          </a:solidFill>
                          <a:latin typeface="+mj-lt"/>
                          <a:ea typeface="微軟正黑體"/>
                          <a:cs typeface="Microsoft JhengHei"/>
                          <a:sym typeface="Microsoft JhengHei"/>
                        </a:rPr>
                        <a:t> Vi-deo Editing</a:t>
                      </a:r>
                      <a:endParaRPr sz="1400" b="1" dirty="0">
                        <a:solidFill>
                          <a:schemeClr val="bg1"/>
                        </a:solidFill>
                        <a:latin typeface="+mj-lt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400" b="1" i="0" u="none" strike="noStrike" noProof="0" dirty="0">
                          <a:solidFill>
                            <a:schemeClr val="bg1"/>
                          </a:solidFill>
                          <a:latin typeface="+mj-lt"/>
                          <a:sym typeface="Microsoft JhengHei"/>
                        </a:rPr>
                        <a:t>Surveillance, Backup,</a:t>
                      </a:r>
                      <a:r>
                        <a:rPr lang="en-US" altLang="zh-TW" sz="1400" b="1" dirty="0">
                          <a:solidFill>
                            <a:schemeClr val="bg1"/>
                          </a:solidFill>
                          <a:latin typeface="+mj-lt"/>
                          <a:ea typeface="微軟正黑體"/>
                          <a:sym typeface="Microsoft JhengHei"/>
                        </a:rPr>
                        <a:t> </a:t>
                      </a:r>
                      <a:br>
                        <a:rPr lang="en-US" altLang="zh-TW" sz="1400" b="1" dirty="0">
                          <a:solidFill>
                            <a:schemeClr val="bg1"/>
                          </a:solidFill>
                          <a:latin typeface="+mj-lt"/>
                          <a:ea typeface="微軟正黑體"/>
                          <a:sym typeface="Microsoft JhengHei"/>
                        </a:rPr>
                      </a:br>
                      <a:r>
                        <a:rPr lang="en-US" altLang="zh-TW" sz="1400" b="1" dirty="0">
                          <a:solidFill>
                            <a:schemeClr val="bg1"/>
                          </a:solidFill>
                          <a:latin typeface="+mj-lt"/>
                          <a:ea typeface="微軟正黑體"/>
                          <a:cs typeface="Microsoft JhengHei"/>
                          <a:sym typeface="Microsoft JhengHei"/>
                        </a:rPr>
                        <a:t>Log Server</a:t>
                      </a:r>
                      <a:endParaRPr lang="zh-TW" altLang="en-US" sz="1400" b="1" dirty="0">
                        <a:solidFill>
                          <a:schemeClr val="bg1"/>
                        </a:solidFill>
                        <a:latin typeface="+mj-lt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028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+mj-lt"/>
                          <a:ea typeface="微軟正黑體"/>
                          <a:cs typeface="Microsoft JhengHei"/>
                          <a:sym typeface="Microsoft JhengHei"/>
                        </a:rPr>
                        <a:t>SSD</a:t>
                      </a:r>
                      <a:r>
                        <a:rPr lang="zh-TW" altLang="en-US" sz="1400" b="1">
                          <a:solidFill>
                            <a:schemeClr val="tx1"/>
                          </a:solidFill>
                          <a:latin typeface="+mj-lt"/>
                          <a:ea typeface="微軟正黑體"/>
                          <a:cs typeface="Microsoft JhengHei"/>
                          <a:sym typeface="Microsoft JhengHei"/>
                        </a:rPr>
                        <a:t> </a:t>
                      </a: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+mj-lt"/>
                          <a:ea typeface="微軟正黑體"/>
                          <a:cs typeface="Microsoft JhengHei"/>
                          <a:sym typeface="Microsoft JhengHei"/>
                        </a:rPr>
                        <a:t>Config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+mj-lt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+mj-lt"/>
                          <a:ea typeface="微軟正黑體"/>
                        </a:rPr>
                        <a:t>Qtier</a:t>
                      </a:r>
                      <a:r>
                        <a:rPr lang="en-US" altLang="zh-TW" sz="1400" b="1" baseline="0">
                          <a:solidFill>
                            <a:srgbClr val="000000"/>
                          </a:solidFill>
                          <a:latin typeface="+mj-lt"/>
                          <a:ea typeface="微軟正黑體"/>
                        </a:rPr>
                        <a:t>™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+mj-lt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+mj-lt"/>
                          <a:ea typeface="微軟正黑體"/>
                        </a:rPr>
                        <a:t>Qtier</a:t>
                      </a:r>
                      <a:r>
                        <a:rPr lang="en-US" altLang="zh-TW" sz="1400" b="1" baseline="0">
                          <a:solidFill>
                            <a:srgbClr val="000000"/>
                          </a:solidFill>
                          <a:latin typeface="+mj-lt"/>
                          <a:ea typeface="微軟正黑體"/>
                        </a:rPr>
                        <a:t>™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+mj-lt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+mj-lt"/>
                          <a:ea typeface="微軟正黑體"/>
                        </a:rPr>
                        <a:t>Read-Write Cache</a:t>
                      </a:r>
                      <a:endParaRPr lang="zh-TW" altLang="en-US" sz="1400" b="1" dirty="0">
                        <a:solidFill>
                          <a:schemeClr val="tx1"/>
                        </a:solidFill>
                        <a:latin typeface="+mj-lt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+mj-lt"/>
                          <a:ea typeface="微軟正黑體"/>
                        </a:rPr>
                        <a:t>Write</a:t>
                      </a:r>
                      <a:r>
                        <a:rPr lang="en-US" altLang="zh-TW" sz="1400" b="1" baseline="0" dirty="0">
                          <a:solidFill>
                            <a:schemeClr val="tx1"/>
                          </a:solidFill>
                          <a:latin typeface="+mj-lt"/>
                          <a:ea typeface="微軟正黑體"/>
                        </a:rPr>
                        <a:t>-Only Cache</a:t>
                      </a:r>
                      <a:endParaRPr lang="zh-TW" altLang="en-US" sz="1400" b="1" dirty="0">
                        <a:solidFill>
                          <a:schemeClr val="tx1"/>
                        </a:solidFill>
                        <a:latin typeface="+mj-lt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004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400" b="1">
                          <a:solidFill>
                            <a:schemeClr val="tx1"/>
                          </a:solidFill>
                          <a:latin typeface="+mj-lt"/>
                          <a:ea typeface="微軟正黑體"/>
                          <a:cs typeface="Microsoft JhengHei"/>
                          <a:sym typeface="Microsoft JhengHei"/>
                        </a:rPr>
                        <a:t>SSD OP</a:t>
                      </a:r>
                      <a:endParaRPr lang="zh-TW" altLang="en-US" sz="1400" b="1">
                        <a:solidFill>
                          <a:schemeClr val="tx1"/>
                        </a:solidFill>
                        <a:latin typeface="+mj-lt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+mj-lt"/>
                          <a:ea typeface="微軟正黑體"/>
                        </a:rPr>
                        <a:t>10%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+mj-lt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+mj-lt"/>
                          <a:ea typeface="微軟正黑體"/>
                        </a:rPr>
                        <a:t>20%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+mj-lt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>
                          <a:solidFill>
                            <a:srgbClr val="000000"/>
                          </a:solidFill>
                          <a:latin typeface="+mj-lt"/>
                          <a:ea typeface="微軟正黑體"/>
                        </a:rPr>
                        <a:t>20%</a:t>
                      </a:r>
                      <a:endParaRPr lang="zh-TW" altLang="en-US" sz="1400" b="1">
                        <a:solidFill>
                          <a:srgbClr val="000000"/>
                        </a:solidFill>
                        <a:latin typeface="+mj-lt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rgbClr val="000000"/>
                          </a:solidFill>
                          <a:latin typeface="+mj-lt"/>
                          <a:ea typeface="微軟正黑體"/>
                        </a:rPr>
                        <a:t>30%</a:t>
                      </a:r>
                      <a:endParaRPr lang="zh-TW" altLang="en-US" sz="1400" b="1" dirty="0">
                        <a:solidFill>
                          <a:srgbClr val="000000"/>
                        </a:solidFill>
                        <a:latin typeface="+mj-lt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內容版面配置區 1">
            <a:extLst>
              <a:ext uri="{FF2B5EF4-FFF2-40B4-BE49-F238E27FC236}">
                <a16:creationId xmlns:a16="http://schemas.microsoft.com/office/drawing/2014/main" id="{39AA5687-0776-4460-A8A9-A535A6A1D728}"/>
              </a:ext>
            </a:extLst>
          </p:cNvPr>
          <p:cNvSpPr txBox="1">
            <a:spLocks/>
          </p:cNvSpPr>
          <p:nvPr/>
        </p:nvSpPr>
        <p:spPr>
          <a:xfrm>
            <a:off x="366546" y="742621"/>
            <a:ext cx="8233440" cy="86255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lvl="0">
              <a:defRPr/>
            </a:pPr>
            <a:r>
              <a:rPr lang="en-US" altLang="zh-TW" sz="1800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In addition to backup server scenarios, SSD Over-provisioning, Global Cache and Qtier let </a:t>
            </a:r>
            <a:r>
              <a:rPr lang="en-US" altLang="zh-TW" sz="1800" b="1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TS-351</a:t>
            </a:r>
            <a:r>
              <a:rPr lang="en-US" altLang="zh-TW" sz="1800" b="1" dirty="0">
                <a:solidFill>
                  <a:schemeClr val="tx1"/>
                </a:solidFill>
                <a:latin typeface="+mj-lt"/>
                <a:ea typeface="Microsoft JhengHei"/>
                <a:cs typeface="Microsoft JhengHei"/>
                <a:sym typeface="Microsoft JhengHei"/>
              </a:rPr>
              <a:t> be deployed as a production server</a:t>
            </a:r>
          </a:p>
        </p:txBody>
      </p:sp>
    </p:spTree>
    <p:extLst>
      <p:ext uri="{BB962C8B-B14F-4D97-AF65-F5344CB8AC3E}">
        <p14:creationId xmlns:p14="http://schemas.microsoft.com/office/powerpoint/2010/main" val="42700804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title"/>
          </p:nvPr>
        </p:nvSpPr>
        <p:spPr>
          <a:xfrm>
            <a:off x="450376" y="1023582"/>
            <a:ext cx="4210334" cy="1637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4800" dirty="0">
                <a:solidFill>
                  <a:srgbClr val="FFC000"/>
                </a:solidFill>
              </a:rPr>
              <a:t>Data Backup</a:t>
            </a:r>
            <a:br>
              <a:rPr lang="en-US" altLang="zh-TW" sz="4400" dirty="0"/>
            </a:br>
            <a:r>
              <a:rPr lang="en-US" altLang="zh-TW" sz="2000" dirty="0"/>
              <a:t>Snapshots</a:t>
            </a:r>
            <a:r>
              <a:rPr lang="zh-TW" altLang="en-US" sz="2000" dirty="0"/>
              <a:t> </a:t>
            </a:r>
            <a:r>
              <a:rPr lang="en-US" altLang="zh-TW" sz="2000" dirty="0"/>
              <a:t>provide</a:t>
            </a:r>
            <a:r>
              <a:rPr lang="zh-TW" altLang="en-US" sz="2000" dirty="0"/>
              <a:t> </a:t>
            </a:r>
            <a:r>
              <a:rPr lang="en-US" altLang="zh-TW" sz="2000" dirty="0"/>
              <a:t>a</a:t>
            </a:r>
            <a:r>
              <a:rPr lang="zh-TW" altLang="en-US" sz="2000" dirty="0"/>
              <a:t> </a:t>
            </a:r>
            <a:r>
              <a:rPr lang="en-US" altLang="zh-TW" sz="2000" dirty="0"/>
              <a:t>complete</a:t>
            </a:r>
            <a:r>
              <a:rPr lang="zh-TW" altLang="en-US" sz="2000" dirty="0"/>
              <a:t> </a:t>
            </a:r>
            <a:r>
              <a:rPr lang="en-US" altLang="zh-TW" sz="2000" dirty="0"/>
              <a:t>data</a:t>
            </a:r>
            <a:r>
              <a:rPr lang="zh-TW" altLang="en-US" sz="2000" dirty="0"/>
              <a:t> </a:t>
            </a:r>
            <a:r>
              <a:rPr lang="en-US" altLang="zh-TW" sz="2000" dirty="0"/>
              <a:t>backup</a:t>
            </a:r>
            <a:r>
              <a:rPr lang="zh-TW" altLang="en-US" sz="2000" dirty="0"/>
              <a:t> </a:t>
            </a:r>
            <a:r>
              <a:rPr lang="en-US" altLang="zh-TW" sz="2000" dirty="0"/>
              <a:t>solution</a:t>
            </a:r>
            <a:endParaRPr lang="zh-TW" alt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392">
            <a:extLst>
              <a:ext uri="{FF2B5EF4-FFF2-40B4-BE49-F238E27FC236}">
                <a16:creationId xmlns:a16="http://schemas.microsoft.com/office/drawing/2014/main" id="{66AB8AC3-8570-4839-BBE5-17BF5812EF35}"/>
              </a:ext>
            </a:extLst>
          </p:cNvPr>
          <p:cNvSpPr/>
          <p:nvPr/>
        </p:nvSpPr>
        <p:spPr>
          <a:xfrm rot="16200000">
            <a:off x="6988262" y="1326014"/>
            <a:ext cx="1103057" cy="32084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BF800942-0CC3-4A16-9FFD-4E3613F95D04}"/>
              </a:ext>
            </a:extLst>
          </p:cNvPr>
          <p:cNvGrpSpPr/>
          <p:nvPr/>
        </p:nvGrpSpPr>
        <p:grpSpPr>
          <a:xfrm>
            <a:off x="659275" y="1176302"/>
            <a:ext cx="4063446" cy="3282527"/>
            <a:chOff x="478648" y="1497024"/>
            <a:chExt cx="4063446" cy="3282527"/>
          </a:xfrm>
        </p:grpSpPr>
        <p:pic>
          <p:nvPicPr>
            <p:cNvPr id="30" name="Shape 309">
              <a:extLst>
                <a:ext uri="{FF2B5EF4-FFF2-40B4-BE49-F238E27FC236}">
                  <a16:creationId xmlns:a16="http://schemas.microsoft.com/office/drawing/2014/main" id="{98B99D68-B63F-4572-A02A-938982B69B9B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5057" y="1650913"/>
              <a:ext cx="2880320" cy="14929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Shape 310">
              <a:extLst>
                <a:ext uri="{FF2B5EF4-FFF2-40B4-BE49-F238E27FC236}">
                  <a16:creationId xmlns:a16="http://schemas.microsoft.com/office/drawing/2014/main" id="{1680E7CB-997D-4B5E-90CF-570ADDFD42E8}"/>
                </a:ext>
              </a:extLst>
            </p:cNvPr>
            <p:cNvSpPr/>
            <p:nvPr/>
          </p:nvSpPr>
          <p:spPr>
            <a:xfrm>
              <a:off x="2701526" y="3625906"/>
              <a:ext cx="184056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NetBak</a:t>
              </a:r>
              <a:r>
                <a:rPr lang="en-US" sz="14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Replicator </a:t>
              </a:r>
              <a:endParaRPr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" name="Shape 312">
              <a:extLst>
                <a:ext uri="{FF2B5EF4-FFF2-40B4-BE49-F238E27FC236}">
                  <a16:creationId xmlns:a16="http://schemas.microsoft.com/office/drawing/2014/main" id="{393A85B6-120D-4031-BC5F-17435668F5C7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648" y="3286560"/>
              <a:ext cx="2880320" cy="14929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Shape 313">
              <a:extLst>
                <a:ext uri="{FF2B5EF4-FFF2-40B4-BE49-F238E27FC236}">
                  <a16:creationId xmlns:a16="http://schemas.microsoft.com/office/drawing/2014/main" id="{A1727079-4FFC-4FE0-B59B-32715FBF5948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5758" y="1913876"/>
              <a:ext cx="1379212" cy="9084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Shape 314">
              <a:extLst>
                <a:ext uri="{FF2B5EF4-FFF2-40B4-BE49-F238E27FC236}">
                  <a16:creationId xmlns:a16="http://schemas.microsoft.com/office/drawing/2014/main" id="{40B0121C-ABD4-4BA3-83B0-06A90EFA9BBB}"/>
                </a:ext>
              </a:extLst>
            </p:cNvPr>
            <p:cNvSpPr/>
            <p:nvPr/>
          </p:nvSpPr>
          <p:spPr>
            <a:xfrm>
              <a:off x="2701526" y="1993853"/>
              <a:ext cx="1404552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Time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Machine</a:t>
              </a:r>
              <a:endParaRPr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Shape 315">
              <a:extLst>
                <a:ext uri="{FF2B5EF4-FFF2-40B4-BE49-F238E27FC236}">
                  <a16:creationId xmlns:a16="http://schemas.microsoft.com/office/drawing/2014/main" id="{D9016EC4-0C89-4BBB-9F88-9CD10C705966}"/>
                </a:ext>
              </a:extLst>
            </p:cNvPr>
            <p:cNvSpPr/>
            <p:nvPr/>
          </p:nvSpPr>
          <p:spPr>
            <a:xfrm>
              <a:off x="1253009" y="1497024"/>
              <a:ext cx="93968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macOS</a:t>
              </a:r>
              <a:endParaRPr sz="14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Shape 316">
              <a:extLst>
                <a:ext uri="{FF2B5EF4-FFF2-40B4-BE49-F238E27FC236}">
                  <a16:creationId xmlns:a16="http://schemas.microsoft.com/office/drawing/2014/main" id="{C72C9043-E4FA-4C9B-B9A6-20604604A140}"/>
                </a:ext>
              </a:extLst>
            </p:cNvPr>
            <p:cNvSpPr/>
            <p:nvPr/>
          </p:nvSpPr>
          <p:spPr>
            <a:xfrm>
              <a:off x="1225758" y="3110566"/>
              <a:ext cx="99418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Windows</a:t>
              </a:r>
              <a:endParaRPr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" name="標題 2">
            <a:extLst>
              <a:ext uri="{FF2B5EF4-FFF2-40B4-BE49-F238E27FC236}">
                <a16:creationId xmlns:a16="http://schemas.microsoft.com/office/drawing/2014/main" id="{19781F0C-9CE6-4598-9BA6-39FA959A4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A complete backup solution</a:t>
            </a:r>
            <a:endParaRPr lang="zh-TW" altLang="en-US" dirty="0"/>
          </a:p>
        </p:txBody>
      </p:sp>
      <p:pic>
        <p:nvPicPr>
          <p:cNvPr id="20" name="圖片 19" descr="TS-351_font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678" y="1661217"/>
            <a:ext cx="3990531" cy="2494525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9FA23927-B0B6-4708-95C3-E8BFB1599BF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715" y="787096"/>
            <a:ext cx="4569095" cy="914156"/>
          </a:xfrm>
          <a:prstGeom prst="rect">
            <a:avLst/>
          </a:prstGeom>
        </p:spPr>
      </p:pic>
      <p:sp>
        <p:nvSpPr>
          <p:cNvPr id="17" name="Shape 308">
            <a:extLst>
              <a:ext uri="{FF2B5EF4-FFF2-40B4-BE49-F238E27FC236}">
                <a16:creationId xmlns:a16="http://schemas.microsoft.com/office/drawing/2014/main" id="{047700B2-0228-4C19-A53C-0974D3DC7840}"/>
              </a:ext>
            </a:extLst>
          </p:cNvPr>
          <p:cNvSpPr txBox="1">
            <a:spLocks/>
          </p:cNvSpPr>
          <p:nvPr/>
        </p:nvSpPr>
        <p:spPr>
          <a:xfrm>
            <a:off x="4148470" y="716140"/>
            <a:ext cx="4307340" cy="55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0050" lvl="0" indent="-285750">
              <a:lnSpc>
                <a:spcPct val="115000"/>
              </a:lnSpc>
              <a:buClr>
                <a:srgbClr val="323232"/>
              </a:buClr>
              <a:buSzPts val="1800"/>
              <a:defRPr/>
            </a:pPr>
            <a:r>
              <a:rPr lang="en-US" altLang="zh-TW" sz="1800" b="1" dirty="0">
                <a:solidFill>
                  <a:srgbClr val="FFFFFF"/>
                </a:solidFill>
              </a:rPr>
              <a:t>Data backup is the most effective</a:t>
            </a:r>
          </a:p>
          <a:p>
            <a:pPr marL="400050" lvl="0" indent="-285750">
              <a:lnSpc>
                <a:spcPct val="115000"/>
              </a:lnSpc>
              <a:buClr>
                <a:srgbClr val="323232"/>
              </a:buClr>
              <a:buSzPts val="1800"/>
              <a:defRPr/>
            </a:pPr>
            <a:r>
              <a:rPr lang="en-US" altLang="zh-TW" sz="1800" b="1" dirty="0">
                <a:solidFill>
                  <a:srgbClr val="FFFFFF"/>
                </a:solidFill>
              </a:rPr>
              <a:t>way against ransomware</a:t>
            </a:r>
            <a:endParaRPr lang="zh-TW" altLang="en-US" sz="1800" b="1" dirty="0">
              <a:solidFill>
                <a:srgbClr val="323232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Shape 317">
            <a:extLst>
              <a:ext uri="{FF2B5EF4-FFF2-40B4-BE49-F238E27FC236}">
                <a16:creationId xmlns:a16="http://schemas.microsoft.com/office/drawing/2014/main" id="{FFC56412-CEFA-41B8-B867-5AAB2FDCAC83}"/>
              </a:ext>
            </a:extLst>
          </p:cNvPr>
          <p:cNvSpPr/>
          <p:nvPr/>
        </p:nvSpPr>
        <p:spPr>
          <a:xfrm>
            <a:off x="6337541" y="2501617"/>
            <a:ext cx="2325497" cy="1002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en-US" sz="1600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Real-time or scheduled back up to the </a:t>
            </a:r>
            <a:r>
              <a:rPr lang="en-US" sz="1600" b="1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TS-351</a:t>
            </a:r>
            <a:r>
              <a:rPr lang="en-US" sz="1600" b="1" dirty="0">
                <a:solidFill>
                  <a:schemeClr val="bg1"/>
                </a:solidFill>
                <a:latin typeface="+mj-lt"/>
                <a:ea typeface="Microsoft JhengHei" panose="020B0604030504040204" pitchFamily="34" charset="-120"/>
              </a:rPr>
              <a:t> easily. </a:t>
            </a:r>
            <a:endParaRPr lang="zh-TW" altLang="en-US" sz="1600" b="1" u="none" strike="noStrike" cap="none" dirty="0">
              <a:solidFill>
                <a:schemeClr val="bg1"/>
              </a:solidFill>
              <a:latin typeface="+mj-lt"/>
              <a:ea typeface="Microsoft JhengHei" panose="020B0604030504040204" pitchFamily="34" charset="-120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Shape 32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7706" y="1184518"/>
            <a:ext cx="5634589" cy="300183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矩形 21">
            <a:extLst>
              <a:ext uri="{FF2B5EF4-FFF2-40B4-BE49-F238E27FC236}">
                <a16:creationId xmlns:a16="http://schemas.microsoft.com/office/drawing/2014/main" id="{784C5B3E-0D99-D148-9A7B-31CE0C81DEF4}"/>
              </a:ext>
            </a:extLst>
          </p:cNvPr>
          <p:cNvSpPr/>
          <p:nvPr/>
        </p:nvSpPr>
        <p:spPr>
          <a:xfrm>
            <a:off x="2824493" y="1316691"/>
            <a:ext cx="858539" cy="109342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C352BA6-7DCB-4FDD-979A-F4C30A468584}"/>
              </a:ext>
            </a:extLst>
          </p:cNvPr>
          <p:cNvSpPr/>
          <p:nvPr/>
        </p:nvSpPr>
        <p:spPr>
          <a:xfrm>
            <a:off x="2832895" y="857278"/>
            <a:ext cx="850341" cy="510867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3200"/>
            </a:pPr>
            <a:r>
              <a:rPr lang="en-US" altLang="zh-TW" dirty="0"/>
              <a:t>Protect your backup with QNAP Snapshot </a:t>
            </a:r>
            <a:endParaRPr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2706248" y="3323415"/>
            <a:ext cx="1133686" cy="1133686"/>
          </a:xfrm>
          <a:prstGeom prst="ellipse">
            <a:avLst/>
          </a:prstGeom>
          <a:solidFill>
            <a:srgbClr val="0070C0"/>
          </a:solidFill>
          <a:ln w="190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Picture 3" descr="\\Marketing\Marketing\MarketingMaterials\DM\NAS\Software_Section_brochure\QNAP product icon_20170816-assets\Snapshot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5549" y="3894582"/>
            <a:ext cx="941625" cy="941625"/>
          </a:xfrm>
          <a:prstGeom prst="rect">
            <a:avLst/>
          </a:prstGeom>
          <a:noFill/>
        </p:spPr>
      </p:pic>
      <p:sp>
        <p:nvSpPr>
          <p:cNvPr id="30" name="矩形 26">
            <a:extLst>
              <a:ext uri="{FF2B5EF4-FFF2-40B4-BE49-F238E27FC236}">
                <a16:creationId xmlns:a16="http://schemas.microsoft.com/office/drawing/2014/main" id="{15638F45-92B5-FD4C-A0B2-0BB3DA7F89E6}"/>
              </a:ext>
            </a:extLst>
          </p:cNvPr>
          <p:cNvSpPr/>
          <p:nvPr/>
        </p:nvSpPr>
        <p:spPr>
          <a:xfrm>
            <a:off x="1972771" y="1316691"/>
            <a:ext cx="858539" cy="109342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Shape 326">
            <a:extLst>
              <a:ext uri="{FF2B5EF4-FFF2-40B4-BE49-F238E27FC236}">
                <a16:creationId xmlns:a16="http://schemas.microsoft.com/office/drawing/2014/main" id="{0BA14ABA-6F7B-4D43-A13C-10B80ADF2B55}"/>
              </a:ext>
            </a:extLst>
          </p:cNvPr>
          <p:cNvSpPr/>
          <p:nvPr/>
        </p:nvSpPr>
        <p:spPr>
          <a:xfrm>
            <a:off x="429271" y="1350112"/>
            <a:ext cx="1548943" cy="1059999"/>
          </a:xfrm>
          <a:prstGeom prst="wedgeRectCallout">
            <a:avLst>
              <a:gd name="adj1" fmla="val -5727"/>
              <a:gd name="adj2" fmla="val 61451"/>
            </a:avLst>
          </a:prstGeom>
          <a:solidFill>
            <a:schemeClr val="accent3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330">
            <a:extLst>
              <a:ext uri="{FF2B5EF4-FFF2-40B4-BE49-F238E27FC236}">
                <a16:creationId xmlns:a16="http://schemas.microsoft.com/office/drawing/2014/main" id="{DEF1FB8B-73FB-DC4C-815D-74DCAAC6EDCE}"/>
              </a:ext>
            </a:extLst>
          </p:cNvPr>
          <p:cNvSpPr txBox="1"/>
          <p:nvPr/>
        </p:nvSpPr>
        <p:spPr>
          <a:xfrm>
            <a:off x="1702240" y="1371072"/>
            <a:ext cx="1359011" cy="44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bg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64</a:t>
            </a:r>
            <a:endParaRPr sz="2800" b="1" i="0" u="none" strike="noStrike" cap="none">
              <a:solidFill>
                <a:schemeClr val="bg2">
                  <a:lumMod val="90000"/>
                  <a:lumOff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Shape 331">
            <a:extLst>
              <a:ext uri="{FF2B5EF4-FFF2-40B4-BE49-F238E27FC236}">
                <a16:creationId xmlns:a16="http://schemas.microsoft.com/office/drawing/2014/main" id="{CE97B580-A6AE-DB40-BEF1-53CA3F94CEEC}"/>
              </a:ext>
            </a:extLst>
          </p:cNvPr>
          <p:cNvSpPr txBox="1"/>
          <p:nvPr/>
        </p:nvSpPr>
        <p:spPr>
          <a:xfrm>
            <a:off x="1711310" y="1891017"/>
            <a:ext cx="1359011" cy="44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bg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  <a:endParaRPr sz="2800" b="1" i="0" u="none" strike="noStrike" cap="none">
              <a:solidFill>
                <a:schemeClr val="bg2">
                  <a:lumMod val="90000"/>
                  <a:lumOff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Shape 328">
            <a:extLst>
              <a:ext uri="{FF2B5EF4-FFF2-40B4-BE49-F238E27FC236}">
                <a16:creationId xmlns:a16="http://schemas.microsoft.com/office/drawing/2014/main" id="{CC218F56-3C28-5641-8836-7C9F4EED34EF}"/>
              </a:ext>
            </a:extLst>
          </p:cNvPr>
          <p:cNvSpPr txBox="1"/>
          <p:nvPr/>
        </p:nvSpPr>
        <p:spPr>
          <a:xfrm>
            <a:off x="409413" y="1698501"/>
            <a:ext cx="3470856" cy="262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ts val="1600"/>
            </a:pPr>
            <a:r>
              <a:rPr lang="en-US" sz="1600" b="1" dirty="0">
                <a:solidFill>
                  <a:schemeClr val="lt1"/>
                </a:solidFill>
              </a:rPr>
              <a:t>-------------------------------------------</a:t>
            </a:r>
            <a:r>
              <a:rPr lang="en-US" altLang="zh-TW" sz="1600" b="1" dirty="0">
                <a:solidFill>
                  <a:schemeClr val="lt1"/>
                </a:solidFill>
              </a:rPr>
              <a:t>-</a:t>
            </a:r>
            <a:r>
              <a:rPr lang="en-US" sz="1600" b="1" dirty="0">
                <a:solidFill>
                  <a:schemeClr val="lt1"/>
                </a:solidFill>
              </a:rPr>
              <a:t>--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330">
            <a:extLst>
              <a:ext uri="{FF2B5EF4-FFF2-40B4-BE49-F238E27FC236}">
                <a16:creationId xmlns:a16="http://schemas.microsoft.com/office/drawing/2014/main" id="{31EECA48-E152-F24C-A272-BD4A49DAF462}"/>
              </a:ext>
            </a:extLst>
          </p:cNvPr>
          <p:cNvSpPr txBox="1"/>
          <p:nvPr/>
        </p:nvSpPr>
        <p:spPr>
          <a:xfrm>
            <a:off x="2583536" y="1366938"/>
            <a:ext cx="1359011" cy="44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altLang="zh-TW" sz="2800" b="1" i="0" u="none" strike="noStrike" cap="none">
                <a:solidFill>
                  <a:schemeClr val="bg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256</a:t>
            </a:r>
            <a:endParaRPr sz="2800" b="1" i="0" u="none" strike="noStrike" cap="none">
              <a:solidFill>
                <a:schemeClr val="bg2">
                  <a:lumMod val="90000"/>
                  <a:lumOff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330">
            <a:extLst>
              <a:ext uri="{FF2B5EF4-FFF2-40B4-BE49-F238E27FC236}">
                <a16:creationId xmlns:a16="http://schemas.microsoft.com/office/drawing/2014/main" id="{1CEE1F04-2F23-0849-A736-3CBA1F0B2CC0}"/>
              </a:ext>
            </a:extLst>
          </p:cNvPr>
          <p:cNvSpPr txBox="1"/>
          <p:nvPr/>
        </p:nvSpPr>
        <p:spPr>
          <a:xfrm>
            <a:off x="2585897" y="1889407"/>
            <a:ext cx="1359011" cy="44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bg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256</a:t>
            </a:r>
            <a:endParaRPr sz="2800" b="1" i="0" u="none" strike="noStrike" cap="none">
              <a:solidFill>
                <a:schemeClr val="bg2">
                  <a:lumMod val="90000"/>
                  <a:lumOff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2A629BE-16D4-47DA-A52E-932C8B7927D2}"/>
              </a:ext>
            </a:extLst>
          </p:cNvPr>
          <p:cNvSpPr/>
          <p:nvPr/>
        </p:nvSpPr>
        <p:spPr>
          <a:xfrm>
            <a:off x="1972771" y="857263"/>
            <a:ext cx="859971" cy="50554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BCFE459-0A3F-4877-85A7-5E29840C635A}"/>
              </a:ext>
            </a:extLst>
          </p:cNvPr>
          <p:cNvSpPr txBox="1"/>
          <p:nvPr/>
        </p:nvSpPr>
        <p:spPr>
          <a:xfrm>
            <a:off x="2086335" y="851961"/>
            <a:ext cx="64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2GBRAM</a:t>
            </a:r>
            <a:endParaRPr lang="zh-TW" altLang="en-US" b="1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091E6FE-23D3-4AE4-8C87-00D8D5539694}"/>
              </a:ext>
            </a:extLst>
          </p:cNvPr>
          <p:cNvSpPr txBox="1"/>
          <p:nvPr/>
        </p:nvSpPr>
        <p:spPr>
          <a:xfrm>
            <a:off x="3044850" y="851961"/>
            <a:ext cx="64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4GBRAM</a:t>
            </a:r>
            <a:endParaRPr lang="zh-TW" altLang="en-US" b="1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4" name="圖片 23" descr="TS-351_font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14" y="2459613"/>
            <a:ext cx="3609832" cy="2256546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B351B06A-12E1-4FFF-BBCA-F421C5CBD738}"/>
              </a:ext>
            </a:extLst>
          </p:cNvPr>
          <p:cNvSpPr txBox="1"/>
          <p:nvPr/>
        </p:nvSpPr>
        <p:spPr>
          <a:xfrm>
            <a:off x="2701936" y="901835"/>
            <a:ext cx="641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≥</a:t>
            </a:r>
            <a:endParaRPr lang="zh-TW" altLang="en-US" sz="2000" b="1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Shape 327">
            <a:extLst>
              <a:ext uri="{FF2B5EF4-FFF2-40B4-BE49-F238E27FC236}">
                <a16:creationId xmlns:a16="http://schemas.microsoft.com/office/drawing/2014/main" id="{1079F71C-BB48-461B-9D7A-0482BF2FAC06}"/>
              </a:ext>
            </a:extLst>
          </p:cNvPr>
          <p:cNvSpPr txBox="1"/>
          <p:nvPr/>
        </p:nvSpPr>
        <p:spPr>
          <a:xfrm>
            <a:off x="417219" y="1878781"/>
            <a:ext cx="1553967" cy="501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en-US" altLang="zh-TW" sz="1600" b="1" dirty="0">
                <a:solidFill>
                  <a:srgbClr val="FFFFFF"/>
                </a:solidFill>
              </a:rPr>
              <a:t>For a single volume/LUN</a:t>
            </a:r>
          </a:p>
        </p:txBody>
      </p:sp>
      <p:sp>
        <p:nvSpPr>
          <p:cNvPr id="28" name="Shape 332">
            <a:extLst>
              <a:ext uri="{FF2B5EF4-FFF2-40B4-BE49-F238E27FC236}">
                <a16:creationId xmlns:a16="http://schemas.microsoft.com/office/drawing/2014/main" id="{ADB8BED3-ED14-4B81-9052-19D23C507B11}"/>
              </a:ext>
            </a:extLst>
          </p:cNvPr>
          <p:cNvSpPr txBox="1"/>
          <p:nvPr/>
        </p:nvSpPr>
        <p:spPr>
          <a:xfrm>
            <a:off x="508583" y="1359078"/>
            <a:ext cx="1359011" cy="501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en-US" altLang="zh-TW" sz="1600" b="1" dirty="0">
                <a:solidFill>
                  <a:srgbClr val="FFFFFF"/>
                </a:solidFill>
              </a:rPr>
              <a:t>For the</a:t>
            </a:r>
          </a:p>
          <a:p>
            <a:pPr lvl="0" algn="ctr">
              <a:buClr>
                <a:schemeClr val="lt1"/>
              </a:buClr>
              <a:buSzPts val="1600"/>
            </a:pPr>
            <a:r>
              <a:rPr lang="en-US" altLang="zh-TW" sz="1600" b="1" dirty="0">
                <a:solidFill>
                  <a:srgbClr val="FFFFFF"/>
                </a:solidFill>
              </a:rPr>
              <a:t> whole NAS</a:t>
            </a:r>
            <a:endParaRPr sz="1600" b="1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371346BE-5BDB-4BEA-9643-A3793EDC74CF}"/>
              </a:ext>
            </a:extLst>
          </p:cNvPr>
          <p:cNvSpPr txBox="1"/>
          <p:nvPr/>
        </p:nvSpPr>
        <p:spPr>
          <a:xfrm>
            <a:off x="2819787" y="3547558"/>
            <a:ext cx="1047091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</a:t>
            </a:r>
            <a:r>
              <a:rPr lang="zh-TW" altLang="en-US" b="1" dirty="0">
                <a:solidFill>
                  <a:schemeClr val="bg1"/>
                </a:solidFill>
                <a:latin typeface="+mj-lt"/>
                <a:ea typeface="微軟正黑體"/>
              </a:rPr>
              <a:t>he best choice for backup</a:t>
            </a:r>
            <a:endParaRPr lang="zh-TW" altLang="en-US" sz="12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 txBox="1">
            <a:spLocks noGrp="1"/>
          </p:cNvSpPr>
          <p:nvPr>
            <p:ph type="title"/>
          </p:nvPr>
        </p:nvSpPr>
        <p:spPr>
          <a:xfrm>
            <a:off x="1433120" y="0"/>
            <a:ext cx="7547107" cy="6346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dirty="0">
                <a:solidFill>
                  <a:srgbClr val="FFFFFF"/>
                </a:solidFill>
              </a:rPr>
              <a:t>Multi-layer protection for the backup</a:t>
            </a:r>
            <a:endParaRPr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BAADD167-49B4-41DF-9726-BA94B20BD254}"/>
              </a:ext>
            </a:extLst>
          </p:cNvPr>
          <p:cNvGrpSpPr/>
          <p:nvPr/>
        </p:nvGrpSpPr>
        <p:grpSpPr>
          <a:xfrm>
            <a:off x="718003" y="816539"/>
            <a:ext cx="6477123" cy="3879405"/>
            <a:chOff x="718004" y="817631"/>
            <a:chExt cx="6094062" cy="3649975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CD3815F8-9506-449F-A8E4-01B72DDB0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9852" y="1578536"/>
              <a:ext cx="2891821" cy="2889070"/>
            </a:xfrm>
            <a:prstGeom prst="rect">
              <a:avLst/>
            </a:prstGeom>
          </p:spPr>
        </p:pic>
        <p:sp>
          <p:nvSpPr>
            <p:cNvPr id="25" name="Shape 427">
              <a:extLst>
                <a:ext uri="{FF2B5EF4-FFF2-40B4-BE49-F238E27FC236}">
                  <a16:creationId xmlns:a16="http://schemas.microsoft.com/office/drawing/2014/main" id="{F14222AB-D125-4FFF-938E-091C6293BD5A}"/>
                </a:ext>
              </a:extLst>
            </p:cNvPr>
            <p:cNvSpPr txBox="1"/>
            <p:nvPr/>
          </p:nvSpPr>
          <p:spPr>
            <a:xfrm>
              <a:off x="1128743" y="817631"/>
              <a:ext cx="4622373" cy="6728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indent="927100" algn="r" rtl="1">
                <a:lnSpc>
                  <a:spcPct val="115000"/>
                </a:lnSpc>
                <a:buClr>
                  <a:schemeClr val="dk1"/>
                </a:buClr>
                <a:buSzPts val="1100"/>
              </a:pPr>
              <a:r>
                <a:rPr lang="en-US" sz="2800" b="1" dirty="0">
                  <a:solidFill>
                    <a:schemeClr val="tx1"/>
                  </a:solidFill>
                </a:rPr>
                <a:t>Hybrid Backup Sync</a:t>
              </a:r>
              <a:r>
                <a:rPr lang="en-US" sz="2800" b="1" dirty="0">
                  <a:solidFill>
                    <a:schemeClr val="tx1"/>
                  </a:solidFill>
                  <a:ea typeface="微軟正黑體" pitchFamily="34" charset="-120"/>
                </a:rPr>
                <a:t> </a:t>
              </a:r>
              <a:endParaRPr sz="28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26" name="Shape 426">
              <a:extLst>
                <a:ext uri="{FF2B5EF4-FFF2-40B4-BE49-F238E27FC236}">
                  <a16:creationId xmlns:a16="http://schemas.microsoft.com/office/drawing/2014/main" id="{001E06BD-29E2-4729-8702-FFF7B9A2D08B}"/>
                </a:ext>
              </a:extLst>
            </p:cNvPr>
            <p:cNvPicPr preferRelativeResize="0"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8004" y="835011"/>
              <a:ext cx="672825" cy="672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8C3A4E2A-DD9E-4156-8EE3-F2B0E3F1F487}"/>
                </a:ext>
              </a:extLst>
            </p:cNvPr>
            <p:cNvSpPr/>
            <p:nvPr/>
          </p:nvSpPr>
          <p:spPr>
            <a:xfrm>
              <a:off x="1449821" y="1372665"/>
              <a:ext cx="3346137" cy="4301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8" name="Shape 829">
              <a:extLst>
                <a:ext uri="{FF2B5EF4-FFF2-40B4-BE49-F238E27FC236}">
                  <a16:creationId xmlns:a16="http://schemas.microsoft.com/office/drawing/2014/main" id="{5D730E29-1D3E-4B83-B0DF-FD4DD1C47612}"/>
                </a:ext>
              </a:extLst>
            </p:cNvPr>
            <p:cNvGrpSpPr/>
            <p:nvPr/>
          </p:nvGrpSpPr>
          <p:grpSpPr>
            <a:xfrm>
              <a:off x="1208873" y="3496891"/>
              <a:ext cx="1304044" cy="638166"/>
              <a:chOff x="251519" y="2499741"/>
              <a:chExt cx="1944025" cy="951357"/>
            </a:xfrm>
          </p:grpSpPr>
          <p:pic>
            <p:nvPicPr>
              <p:cNvPr id="29" name="Shape 830">
                <a:extLst>
                  <a:ext uri="{FF2B5EF4-FFF2-40B4-BE49-F238E27FC236}">
                    <a16:creationId xmlns:a16="http://schemas.microsoft.com/office/drawing/2014/main" id="{5CC6DA1B-2F48-44AB-9905-6BA97664C2ED}"/>
                  </a:ext>
                </a:extLst>
              </p:cNvPr>
              <p:cNvPicPr preferRelativeResize="0"/>
              <p:nvPr/>
            </p:nvPicPr>
            <p:blipFill rotWithShape="1">
              <a:blip r:embed="rId5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5536" y="2499741"/>
                <a:ext cx="447300" cy="4473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0" name="Shape 831">
                <a:extLst>
                  <a:ext uri="{FF2B5EF4-FFF2-40B4-BE49-F238E27FC236}">
                    <a16:creationId xmlns:a16="http://schemas.microsoft.com/office/drawing/2014/main" id="{C8F88382-CDCC-45B9-998F-F1BDA2BADB27}"/>
                  </a:ext>
                </a:extLst>
              </p:cNvPr>
              <p:cNvPicPr preferRelativeResize="0"/>
              <p:nvPr/>
            </p:nvPicPr>
            <p:blipFill rotWithShape="1">
              <a:blip r:embed="rId6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99591" y="2499741"/>
                <a:ext cx="447300" cy="4473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" name="Shape 832">
                <a:extLst>
                  <a:ext uri="{FF2B5EF4-FFF2-40B4-BE49-F238E27FC236}">
                    <a16:creationId xmlns:a16="http://schemas.microsoft.com/office/drawing/2014/main" id="{A4AA4AFF-1CFE-4734-A241-B69FFDDD5A07}"/>
                  </a:ext>
                </a:extLst>
              </p:cNvPr>
              <p:cNvPicPr preferRelativeResize="0"/>
              <p:nvPr/>
            </p:nvPicPr>
            <p:blipFill rotWithShape="1">
              <a:blip r:embed="rId7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763688" y="3003798"/>
                <a:ext cx="431856" cy="43185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2" name="Shape 833">
                <a:extLst>
                  <a:ext uri="{FF2B5EF4-FFF2-40B4-BE49-F238E27FC236}">
                    <a16:creationId xmlns:a16="http://schemas.microsoft.com/office/drawing/2014/main" id="{394E92EF-C120-44F5-AA6A-22805A951E85}"/>
                  </a:ext>
                </a:extLst>
              </p:cNvPr>
              <p:cNvPicPr preferRelativeResize="0"/>
              <p:nvPr/>
            </p:nvPicPr>
            <p:blipFill rotWithShape="1">
              <a:blip r:embed="rId8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31640" y="2499741"/>
                <a:ext cx="447300" cy="4473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3" name="Shape 834">
                <a:extLst>
                  <a:ext uri="{FF2B5EF4-FFF2-40B4-BE49-F238E27FC236}">
                    <a16:creationId xmlns:a16="http://schemas.microsoft.com/office/drawing/2014/main" id="{98D02E2A-45F7-4572-99D8-C5BB0C951F5B}"/>
                  </a:ext>
                </a:extLst>
              </p:cNvPr>
              <p:cNvPicPr preferRelativeResize="0"/>
              <p:nvPr/>
            </p:nvPicPr>
            <p:blipFill rotWithShape="1">
              <a:blip r:embed="rId9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55575" y="3003798"/>
                <a:ext cx="447300" cy="4473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" name="Shape 835">
                <a:extLst>
                  <a:ext uri="{FF2B5EF4-FFF2-40B4-BE49-F238E27FC236}">
                    <a16:creationId xmlns:a16="http://schemas.microsoft.com/office/drawing/2014/main" id="{E8499B73-CFA0-452B-9330-B37ECB86D579}"/>
                  </a:ext>
                </a:extLst>
              </p:cNvPr>
              <p:cNvPicPr preferRelativeResize="0"/>
              <p:nvPr/>
            </p:nvPicPr>
            <p:blipFill rotWithShape="1">
              <a:blip r:embed="rId10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51519" y="3003798"/>
                <a:ext cx="447300" cy="4473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" name="Shape 836">
                <a:extLst>
                  <a:ext uri="{FF2B5EF4-FFF2-40B4-BE49-F238E27FC236}">
                    <a16:creationId xmlns:a16="http://schemas.microsoft.com/office/drawing/2014/main" id="{43ABA352-5827-48AF-9747-2665A8671D6F}"/>
                  </a:ext>
                </a:extLst>
              </p:cNvPr>
              <p:cNvPicPr preferRelativeResize="0"/>
              <p:nvPr/>
            </p:nvPicPr>
            <p:blipFill rotWithShape="1">
              <a:blip r:embed="rId11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59632" y="3003798"/>
                <a:ext cx="447300" cy="447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6" name="Shape 837" descr="P3-2-3.png">
              <a:extLst>
                <a:ext uri="{FF2B5EF4-FFF2-40B4-BE49-F238E27FC236}">
                  <a16:creationId xmlns:a16="http://schemas.microsoft.com/office/drawing/2014/main" id="{84C772D2-CEF2-4455-B09F-FD9EB011A332}"/>
                </a:ext>
              </a:extLst>
            </p:cNvPr>
            <p:cNvPicPr preferRelativeResize="0"/>
            <p:nvPr/>
          </p:nvPicPr>
          <p:blipFill rotWithShape="1">
            <a:blip r:embed="rId1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84588" y="3091037"/>
              <a:ext cx="875802" cy="10358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Shape 838" descr="P3-2-2.png">
              <a:extLst>
                <a:ext uri="{FF2B5EF4-FFF2-40B4-BE49-F238E27FC236}">
                  <a16:creationId xmlns:a16="http://schemas.microsoft.com/office/drawing/2014/main" id="{27E833D8-A5D0-4833-A0FA-6DF515399216}"/>
                </a:ext>
              </a:extLst>
            </p:cNvPr>
            <p:cNvPicPr preferRelativeResize="0"/>
            <p:nvPr/>
          </p:nvPicPr>
          <p:blipFill rotWithShape="1">
            <a:blip r:embed="rId1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50460" y="1747560"/>
              <a:ext cx="1441986" cy="6105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Shape 839" descr="P3-2-1.png">
              <a:extLst>
                <a:ext uri="{FF2B5EF4-FFF2-40B4-BE49-F238E27FC236}">
                  <a16:creationId xmlns:a16="http://schemas.microsoft.com/office/drawing/2014/main" id="{1E271811-BEE6-4009-9AF7-19DA1E3F490F}"/>
                </a:ext>
              </a:extLst>
            </p:cNvPr>
            <p:cNvPicPr preferRelativeResize="0"/>
            <p:nvPr/>
          </p:nvPicPr>
          <p:blipFill rotWithShape="1">
            <a:blip r:embed="rId1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1244"/>
            <a:stretch/>
          </p:blipFill>
          <p:spPr>
            <a:xfrm flipH="1">
              <a:off x="5832126" y="3292457"/>
              <a:ext cx="979940" cy="6330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Shape 837" descr="P3-2-3.png">
              <a:extLst>
                <a:ext uri="{FF2B5EF4-FFF2-40B4-BE49-F238E27FC236}">
                  <a16:creationId xmlns:a16="http://schemas.microsoft.com/office/drawing/2014/main" id="{B5753D2F-2672-4B5C-A0C1-58C694B71C69}"/>
                </a:ext>
              </a:extLst>
            </p:cNvPr>
            <p:cNvPicPr preferRelativeResize="0"/>
            <p:nvPr/>
          </p:nvPicPr>
          <p:blipFill rotWithShape="1">
            <a:blip r:embed="rId1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5048"/>
            <a:stretch/>
          </p:blipFill>
          <p:spPr>
            <a:xfrm>
              <a:off x="5000937" y="3238108"/>
              <a:ext cx="875802" cy="672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Shape 826">
              <a:extLst>
                <a:ext uri="{FF2B5EF4-FFF2-40B4-BE49-F238E27FC236}">
                  <a16:creationId xmlns:a16="http://schemas.microsoft.com/office/drawing/2014/main" id="{A017418B-6C71-45D8-A592-1B13DBD5B0A6}"/>
                </a:ext>
              </a:extLst>
            </p:cNvPr>
            <p:cNvSpPr txBox="1"/>
            <p:nvPr/>
          </p:nvSpPr>
          <p:spPr>
            <a:xfrm>
              <a:off x="3180544" y="3449933"/>
              <a:ext cx="1681697" cy="4746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032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lang="en-US" altLang="zh-TW" sz="2800" b="1" i="0" u="none" strike="noStrike" cap="none" dirty="0">
                  <a:solidFill>
                    <a:schemeClr val="l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ea typeface="Microsoft JhengHei"/>
                  <a:cs typeface="Microsoft JhengHei"/>
                  <a:sym typeface="Microsoft JhengHei"/>
                </a:rPr>
                <a:t>Cloud</a:t>
              </a:r>
              <a:endParaRPr lang="zh-TW" sz="2800" b="1" i="0" u="none" strike="noStrike" cap="none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1" name="Shape 827">
              <a:extLst>
                <a:ext uri="{FF2B5EF4-FFF2-40B4-BE49-F238E27FC236}">
                  <a16:creationId xmlns:a16="http://schemas.microsoft.com/office/drawing/2014/main" id="{A750CA3F-A7F2-4156-BC89-4B46C117A10D}"/>
                </a:ext>
              </a:extLst>
            </p:cNvPr>
            <p:cNvSpPr txBox="1"/>
            <p:nvPr/>
          </p:nvSpPr>
          <p:spPr>
            <a:xfrm>
              <a:off x="4427290" y="2728152"/>
              <a:ext cx="1681697" cy="4746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032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lang="en-US" altLang="zh-TW" sz="2800" b="1" i="0" u="none" strike="noStrike" cap="none" dirty="0">
                  <a:solidFill>
                    <a:schemeClr val="l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ea typeface="Microsoft JhengHei"/>
                  <a:cs typeface="Microsoft JhengHei"/>
                  <a:sym typeface="Microsoft JhengHei"/>
                </a:rPr>
                <a:t>Local</a:t>
              </a:r>
              <a:endParaRPr lang="zh-TW" sz="2800" b="1" i="0" u="none" strike="noStrike" cap="none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2" name="Shape 828">
              <a:extLst>
                <a:ext uri="{FF2B5EF4-FFF2-40B4-BE49-F238E27FC236}">
                  <a16:creationId xmlns:a16="http://schemas.microsoft.com/office/drawing/2014/main" id="{EE9F43D9-9E2C-4615-8114-AD7C0FC950C5}"/>
                </a:ext>
              </a:extLst>
            </p:cNvPr>
            <p:cNvSpPr txBox="1"/>
            <p:nvPr/>
          </p:nvSpPr>
          <p:spPr>
            <a:xfrm>
              <a:off x="3713124" y="1798688"/>
              <a:ext cx="1681697" cy="4746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-2032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None/>
              </a:pPr>
              <a:r>
                <a:rPr lang="en-US" altLang="zh-TW" sz="2800" b="1" i="0" u="none" strike="noStrike" cap="none" dirty="0">
                  <a:solidFill>
                    <a:schemeClr val="lt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  <a:ea typeface="Microsoft JhengHei"/>
                  <a:cs typeface="Microsoft JhengHei"/>
                  <a:sym typeface="Microsoft JhengHei"/>
                </a:rPr>
                <a:t>Remote</a:t>
              </a:r>
              <a:endParaRPr lang="zh-TW" sz="2800" b="1" i="0" u="none" strike="noStrike" cap="none" dirty="0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43" name="矩形 42">
            <a:extLst>
              <a:ext uri="{FF2B5EF4-FFF2-40B4-BE49-F238E27FC236}">
                <a16:creationId xmlns:a16="http://schemas.microsoft.com/office/drawing/2014/main" id="{A24A6EB1-5D12-4992-A25B-71B578E48DA6}"/>
              </a:ext>
            </a:extLst>
          </p:cNvPr>
          <p:cNvSpPr/>
          <p:nvPr/>
        </p:nvSpPr>
        <p:spPr>
          <a:xfrm>
            <a:off x="72212" y="-11710"/>
            <a:ext cx="10823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800" b="1" dirty="0">
                <a:solidFill>
                  <a:schemeClr val="bg1"/>
                </a:solidFill>
              </a:rPr>
              <a:t>Remote</a:t>
            </a:r>
          </a:p>
          <a:p>
            <a:pPr algn="r"/>
            <a:r>
              <a:rPr lang="en-US" sz="1800" b="1" dirty="0">
                <a:solidFill>
                  <a:schemeClr val="bg1"/>
                </a:solidFill>
              </a:rPr>
              <a:t> Backup</a:t>
            </a:r>
            <a:endParaRPr lang="zh-TW" alt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4"/>
          <p:cNvSpPr>
            <a:spLocks noGrp="1"/>
          </p:cNvSpPr>
          <p:nvPr>
            <p:ph type="title"/>
          </p:nvPr>
        </p:nvSpPr>
        <p:spPr>
          <a:xfrm>
            <a:off x="361666" y="934018"/>
            <a:ext cx="4625970" cy="1637732"/>
          </a:xfrm>
        </p:spPr>
        <p:txBody>
          <a:bodyPr>
            <a:normAutofit fontScale="90000"/>
          </a:bodyPr>
          <a:lstStyle/>
          <a:p>
            <a:r>
              <a:rPr lang="en-US" altLang="zh-TW" sz="3600" dirty="0">
                <a:solidFill>
                  <a:srgbClr val="FFC000"/>
                </a:solidFill>
              </a:rPr>
              <a:t>Surveillance Solution and VJBOD</a:t>
            </a:r>
            <a:br>
              <a:rPr lang="en-US" altLang="zh-TW" dirty="0"/>
            </a:br>
            <a:r>
              <a:rPr lang="zh-TW" altLang="en-US" sz="2200" dirty="0"/>
              <a:t>Secure your environment </a:t>
            </a:r>
            <a:r>
              <a:rPr lang="en-US" altLang="zh-TW" sz="2200" dirty="0"/>
              <a:t>/</a:t>
            </a:r>
            <a:r>
              <a:rPr lang="zh-TW" altLang="en-US" sz="2200" dirty="0"/>
              <a:t> </a:t>
            </a:r>
            <a:br>
              <a:rPr lang="en-US" altLang="zh-TW" sz="2200" dirty="0"/>
            </a:br>
            <a:r>
              <a:rPr lang="en-US" altLang="zh-CN" sz="2200" dirty="0"/>
              <a:t>expand capacity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318134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D9CB120E-E934-4D2F-9F31-4C70767C82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072" y="2347735"/>
            <a:ext cx="3309582" cy="77288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BBE00EC-86D6-4739-8106-53EEA9848C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072" y="1371377"/>
            <a:ext cx="3309582" cy="7728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64D2F9-4321-B045-9015-96EDE8167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45" y="0"/>
            <a:ext cx="8795982" cy="634621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FFFFFF"/>
                </a:solidFill>
              </a:rPr>
              <a:t>QVR Pro surveillance solution</a:t>
            </a:r>
            <a:endParaRPr 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CF5D7C6-5859-4799-8B42-D17AEA2DF2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27" y="961327"/>
            <a:ext cx="4390045" cy="358223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6B4EF9F5-8F2D-4331-94DD-6DB6CB3EF1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8292" y="3209401"/>
            <a:ext cx="1026451" cy="1142749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D78E39E8-3271-46B0-942A-DD0B480274AC}"/>
              </a:ext>
            </a:extLst>
          </p:cNvPr>
          <p:cNvSpPr txBox="1"/>
          <p:nvPr/>
        </p:nvSpPr>
        <p:spPr>
          <a:xfrm>
            <a:off x="4884847" y="1467844"/>
            <a:ext cx="4095380" cy="20621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/>
            <a:r>
              <a:rPr lang="en-US" altLang="zh-TW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6,000+ </a:t>
            </a:r>
            <a:r>
              <a:rPr lang="zh-TW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compatible IP cameras</a:t>
            </a:r>
            <a:endParaRPr lang="zh-TW" b="1" dirty="0">
              <a:solidFill>
                <a:schemeClr val="bg1"/>
              </a:solidFill>
              <a:latin typeface="+mj-lt"/>
            </a:endParaRPr>
          </a:p>
          <a:p>
            <a:pPr fontAlgn="base"/>
            <a:endParaRPr lang="zh-TW" altLang="en-US" sz="16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fontAlgn="base"/>
            <a:r>
              <a:rPr lang="en-US" altLang="zh-TW" sz="16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8 </a:t>
            </a:r>
            <a:r>
              <a:rPr lang="zh-TW" sz="16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free IP camera channels</a:t>
            </a:r>
            <a:endParaRPr lang="zh-TW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fontAlgn="base"/>
            <a:endParaRPr lang="zh-TW" altLang="en-US" sz="16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fontAlgn="base"/>
            <a:r>
              <a:rPr lang="en-US" altLang="zh-TW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128 </a:t>
            </a:r>
            <a:r>
              <a:rPr lang="zh-TW" sz="16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max. IP camera channels</a:t>
            </a:r>
            <a:endParaRPr lang="zh-TW" b="1" dirty="0">
              <a:solidFill>
                <a:schemeClr val="bg1"/>
              </a:solidFill>
              <a:latin typeface="+mj-lt"/>
            </a:endParaRPr>
          </a:p>
          <a:p>
            <a:pPr fontAlgn="base"/>
            <a:endParaRPr lang="zh-TW" altLang="en-US" sz="1600" b="1" dirty="0">
              <a:solidFill>
                <a:srgbClr val="002060"/>
              </a:solidFill>
              <a:latin typeface="+mj-lt"/>
              <a:ea typeface="微軟正黑體" pitchFamily="34" charset="-120"/>
            </a:endParaRPr>
          </a:p>
          <a:p>
            <a:pPr fontAlgn="base"/>
            <a:r>
              <a:rPr lang="en-US" altLang="zh-TW" sz="16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QUSBCam2</a:t>
            </a:r>
            <a:r>
              <a:rPr lang="zh-TW" sz="16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 record from USB</a:t>
            </a:r>
            <a:r>
              <a:rPr lang="zh-TW" altLang="en-US" sz="16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16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web</a:t>
            </a:r>
            <a:r>
              <a:rPr lang="zh-TW" sz="16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微軟正黑體" pitchFamily="34" charset="-120"/>
              </a:rPr>
              <a:t>cams</a:t>
            </a:r>
            <a:endParaRPr lang="zh-TW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fontAlgn="base"/>
            <a:endParaRPr lang="en-US" altLang="zh-TW" sz="1600" b="1" dirty="0">
              <a:latin typeface="+mj-lt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8799407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圖片 62">
            <a:extLst>
              <a:ext uri="{FF2B5EF4-FFF2-40B4-BE49-F238E27FC236}">
                <a16:creationId xmlns:a16="http://schemas.microsoft.com/office/drawing/2014/main" id="{2054EC25-D861-4CC5-A0D7-1E1F28796F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8883" y="2218578"/>
            <a:ext cx="6226072" cy="18723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EFD320-D381-0B41-852C-97560DA85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VJBOD to extend capacity</a:t>
            </a:r>
          </a:p>
        </p:txBody>
      </p: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6D49629B-C8C3-2646-A446-D81EA8E1AA66}"/>
              </a:ext>
            </a:extLst>
          </p:cNvPr>
          <p:cNvCxnSpPr>
            <a:cxnSpLocks/>
            <a:endCxn id="43" idx="0"/>
          </p:cNvCxnSpPr>
          <p:nvPr/>
        </p:nvCxnSpPr>
        <p:spPr>
          <a:xfrm>
            <a:off x="2213597" y="1757751"/>
            <a:ext cx="1677513" cy="384850"/>
          </a:xfrm>
          <a:prstGeom prst="bentConnector2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326F92E-29D1-6E4C-BCAC-4565A60D6156}"/>
              </a:ext>
            </a:extLst>
          </p:cNvPr>
          <p:cNvSpPr txBox="1"/>
          <p:nvPr/>
        </p:nvSpPr>
        <p:spPr>
          <a:xfrm>
            <a:off x="2755616" y="1381925"/>
            <a:ext cx="1215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iSCSI</a:t>
            </a:r>
          </a:p>
        </p:txBody>
      </p:sp>
      <p:sp>
        <p:nvSpPr>
          <p:cNvPr id="19" name="平行四邊形 18">
            <a:extLst>
              <a:ext uri="{FF2B5EF4-FFF2-40B4-BE49-F238E27FC236}">
                <a16:creationId xmlns:a16="http://schemas.microsoft.com/office/drawing/2014/main" id="{F0D72C73-21CE-40A6-B0B1-D15663A046EA}"/>
              </a:ext>
            </a:extLst>
          </p:cNvPr>
          <p:cNvSpPr/>
          <p:nvPr/>
        </p:nvSpPr>
        <p:spPr>
          <a:xfrm>
            <a:off x="5434149" y="1656762"/>
            <a:ext cx="3308223" cy="451003"/>
          </a:xfrm>
          <a:prstGeom prst="parallelogram">
            <a:avLst>
              <a:gd name="adj" fmla="val 55727"/>
            </a:avLst>
          </a:prstGeom>
          <a:solidFill>
            <a:schemeClr val="accent3">
              <a:lumMod val="50000"/>
            </a:schemeClr>
          </a:solidFill>
          <a:ln>
            <a:solidFill>
              <a:schemeClr val="lt1">
                <a:alpha val="5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25" name="TextBox 29">
            <a:extLst>
              <a:ext uri="{FF2B5EF4-FFF2-40B4-BE49-F238E27FC236}">
                <a16:creationId xmlns:a16="http://schemas.microsoft.com/office/drawing/2014/main" id="{11998CC0-9BDF-5C4D-918A-736E2608000E}"/>
              </a:ext>
            </a:extLst>
          </p:cNvPr>
          <p:cNvSpPr txBox="1"/>
          <p:nvPr/>
        </p:nvSpPr>
        <p:spPr>
          <a:xfrm>
            <a:off x="5673009" y="1667325"/>
            <a:ext cx="2865337" cy="46165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b="1" dirty="0">
                <a:solidFill>
                  <a:schemeClr val="bg1"/>
                </a:solidFill>
              </a:rPr>
              <a:t>Up to 8 QNAP NAS can be mounted as local disks on the TS-351.</a:t>
            </a:r>
            <a:endParaRPr kumimoji="1" lang="en-US" altLang="zh-TW" sz="16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4" name="圖片 23" descr="TS-351_font.png">
            <a:extLst>
              <a:ext uri="{FF2B5EF4-FFF2-40B4-BE49-F238E27FC236}">
                <a16:creationId xmlns:a16="http://schemas.microsoft.com/office/drawing/2014/main" id="{4E0E3FA3-2985-EE47-B714-DD3309FE2B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4237" y="807707"/>
            <a:ext cx="3609015" cy="22560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6">
            <a:extLst>
              <a:ext uri="{FF2B5EF4-FFF2-40B4-BE49-F238E27FC236}">
                <a16:creationId xmlns:a16="http://schemas.microsoft.com/office/drawing/2014/main" id="{837A05E0-C9EE-6E43-B025-06E548B5E6C5}"/>
              </a:ext>
            </a:extLst>
          </p:cNvPr>
          <p:cNvSpPr txBox="1"/>
          <p:nvPr/>
        </p:nvSpPr>
        <p:spPr>
          <a:xfrm>
            <a:off x="1099527" y="3053853"/>
            <a:ext cx="7515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/>
            <a:r>
              <a:rPr lang="en-US" altLang="zh-Hant" sz="10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TS-351</a:t>
            </a:r>
            <a:endParaRPr lang="en-US" altLang="zh-TW" sz="8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FF07EC5E-DBDC-0F44-B234-670AF083D47C}"/>
              </a:ext>
            </a:extLst>
          </p:cNvPr>
          <p:cNvGrpSpPr/>
          <p:nvPr/>
        </p:nvGrpSpPr>
        <p:grpSpPr>
          <a:xfrm>
            <a:off x="3351110" y="2142601"/>
            <a:ext cx="1080000" cy="1080000"/>
            <a:chOff x="428596" y="2143809"/>
            <a:chExt cx="1440187" cy="1440000"/>
          </a:xfrm>
        </p:grpSpPr>
        <p:sp>
          <p:nvSpPr>
            <p:cNvPr id="43" name="橢圓 42">
              <a:extLst>
                <a:ext uri="{FF2B5EF4-FFF2-40B4-BE49-F238E27FC236}">
                  <a16:creationId xmlns:a16="http://schemas.microsoft.com/office/drawing/2014/main" id="{E1F6B0E3-DD74-1649-B5C3-77A634FFFC6C}"/>
                </a:ext>
              </a:extLst>
            </p:cNvPr>
            <p:cNvSpPr/>
            <p:nvPr/>
          </p:nvSpPr>
          <p:spPr>
            <a:xfrm>
              <a:off x="428596" y="2143809"/>
              <a:ext cx="1440187" cy="14400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zh-TW" altLang="en-US" sz="1350"/>
            </a:p>
          </p:txBody>
        </p:sp>
        <p:pic>
          <p:nvPicPr>
            <p:cNvPr id="44" name="圖片 43" descr="VJBOD.png">
              <a:extLst>
                <a:ext uri="{FF2B5EF4-FFF2-40B4-BE49-F238E27FC236}">
                  <a16:creationId xmlns:a16="http://schemas.microsoft.com/office/drawing/2014/main" id="{B270A285-20D5-BC45-8D01-14895BC32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84930" y="2431841"/>
              <a:ext cx="1095944" cy="963171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8C061A3-D8CB-324A-ADB3-79690891E259}"/>
              </a:ext>
            </a:extLst>
          </p:cNvPr>
          <p:cNvSpPr txBox="1"/>
          <p:nvPr/>
        </p:nvSpPr>
        <p:spPr>
          <a:xfrm>
            <a:off x="3520709" y="3359124"/>
            <a:ext cx="18960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1800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VJBOD</a:t>
            </a:r>
          </a:p>
          <a:p>
            <a:r>
              <a:rPr lang="en-US" dirty="0">
                <a:latin typeface="+mj-lt"/>
              </a:rPr>
              <a:t>expand the storage space of another QNAP NAS</a:t>
            </a:r>
            <a:endParaRPr kumimoji="1" lang="en-US" b="1" dirty="0">
              <a:solidFill>
                <a:schemeClr val="tx1"/>
              </a:solidFill>
              <a:latin typeface="+mj-lt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924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TS-351_內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9553" y="1082253"/>
            <a:ext cx="3830202" cy="314076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1" name="圓角矩形 30"/>
          <p:cNvSpPr/>
          <p:nvPr/>
        </p:nvSpPr>
        <p:spPr>
          <a:xfrm>
            <a:off x="6628165" y="1783242"/>
            <a:ext cx="2185949" cy="1472410"/>
          </a:xfrm>
          <a:prstGeom prst="roundRect">
            <a:avLst>
              <a:gd name="adj" fmla="val 11155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AA40CC-12A1-5F4D-9A27-F944DD52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Ideal choice for light workloads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57910F-35F5-F245-893A-1A48E0EF7432}"/>
              </a:ext>
            </a:extLst>
          </p:cNvPr>
          <p:cNvSpPr txBox="1"/>
          <p:nvPr/>
        </p:nvSpPr>
        <p:spPr>
          <a:xfrm>
            <a:off x="313729" y="807140"/>
            <a:ext cx="27925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X86 intel Celeron J1800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+mn-lt"/>
                <a:ea typeface="微軟正黑體" pitchFamily="34" charset="-120"/>
              </a:rPr>
              <a:t>Long term supported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sz="1200" b="1" dirty="0">
                <a:latin typeface="+mn-lt"/>
                <a:ea typeface="微軟正黑體" pitchFamily="34" charset="-120"/>
              </a:rPr>
              <a:t>X86 architecture provided high performance on multi-tasking</a:t>
            </a: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A300ABA1-626A-604F-B264-C648F58E0C4C}"/>
              </a:ext>
            </a:extLst>
          </p:cNvPr>
          <p:cNvCxnSpPr>
            <a:cxnSpLocks/>
          </p:cNvCxnSpPr>
          <p:nvPr/>
        </p:nvCxnSpPr>
        <p:spPr>
          <a:xfrm rot="16200000" flipV="1">
            <a:off x="2493710" y="1455292"/>
            <a:ext cx="936160" cy="306551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6666288-6E0B-DD42-AAD2-A46A486F64EC}"/>
              </a:ext>
            </a:extLst>
          </p:cNvPr>
          <p:cNvSpPr txBox="1"/>
          <p:nvPr/>
        </p:nvSpPr>
        <p:spPr>
          <a:xfrm>
            <a:off x="6678868" y="2039663"/>
            <a:ext cx="213524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+mn-lt"/>
                <a:ea typeface="微軟正黑體" pitchFamily="34" charset="-120"/>
              </a:rPr>
              <a:t>HDMI full HD </a:t>
            </a:r>
            <a:r>
              <a:rPr lang="en-US" altLang="zh-CN" sz="1600" b="1" dirty="0">
                <a:solidFill>
                  <a:schemeClr val="accent1"/>
                </a:solidFill>
                <a:latin typeface="+mn-lt"/>
                <a:ea typeface="微軟正黑體" pitchFamily="34" charset="-120"/>
              </a:rPr>
              <a:t>output</a:t>
            </a:r>
            <a:endParaRPr lang="en-US" sz="1600" b="1" dirty="0">
              <a:solidFill>
                <a:schemeClr val="accent1"/>
              </a:solidFill>
              <a:latin typeface="+mn-lt"/>
              <a:ea typeface="微軟正黑體" pitchFamily="34" charset="-120"/>
            </a:endParaRP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+mn-lt"/>
                <a:ea typeface="微軟正黑體" pitchFamily="34" charset="-120"/>
              </a:rPr>
              <a:t>Play HD videos via HD station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+mn-lt"/>
                <a:ea typeface="微軟正黑體" pitchFamily="34" charset="-120"/>
              </a:rPr>
              <a:t>Use TS-351 as PC via Linux Station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497ACA-1D76-0F46-A1C9-4A0C8B6D1A25}"/>
              </a:ext>
            </a:extLst>
          </p:cNvPr>
          <p:cNvSpPr txBox="1"/>
          <p:nvPr/>
        </p:nvSpPr>
        <p:spPr>
          <a:xfrm>
            <a:off x="313728" y="3377272"/>
            <a:ext cx="21899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3-bay</a:t>
            </a:r>
            <a:endParaRPr lang="en-US" altLang="zh-TW" sz="1800" b="1" dirty="0">
              <a:solidFill>
                <a:srgbClr val="0070C0"/>
              </a:solidFill>
              <a:latin typeface="+mn-lt"/>
              <a:ea typeface="微軟正黑體" pitchFamily="34" charset="-120"/>
            </a:endParaRPr>
          </a:p>
          <a:p>
            <a:r>
              <a:rPr lang="en-US" altLang="zh-TW" sz="1800" b="1" dirty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RAID5 </a:t>
            </a:r>
            <a:r>
              <a:rPr lang="en-US" altLang="zh-CN" sz="1800" b="1" dirty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storage</a:t>
            </a:r>
            <a:endParaRPr lang="en-US" sz="1800" b="1" dirty="0">
              <a:solidFill>
                <a:srgbClr val="0070C0"/>
              </a:solidFill>
              <a:latin typeface="+mn-lt"/>
              <a:ea typeface="微軟正黑體" pitchFamily="34" charset="-120"/>
            </a:endParaRP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+mn-lt"/>
                <a:ea typeface="微軟正黑體" pitchFamily="34" charset="-120"/>
              </a:rPr>
              <a:t>Improve HDD’s usage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+mn-lt"/>
                <a:ea typeface="微軟正黑體" pitchFamily="34" charset="-120"/>
              </a:rPr>
              <a:t>Protect data by RAID5</a:t>
            </a:r>
            <a:endParaRPr lang="en-US" altLang="en-US" sz="1200" b="1" dirty="0">
              <a:latin typeface="+mn-lt"/>
              <a:ea typeface="微軟正黑體" pitchFamily="34" charset="-12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168671-D5A0-AE41-9605-5A08FE9714DA}"/>
              </a:ext>
            </a:extLst>
          </p:cNvPr>
          <p:cNvSpPr txBox="1"/>
          <p:nvPr/>
        </p:nvSpPr>
        <p:spPr>
          <a:xfrm>
            <a:off x="313728" y="2055326"/>
            <a:ext cx="2575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2 x M.2 PCIe 2.0 x1 </a:t>
            </a:r>
            <a:r>
              <a:rPr lang="en-US" sz="1800" b="1" dirty="0" err="1">
                <a:solidFill>
                  <a:srgbClr val="0070C0"/>
                </a:solidFill>
                <a:latin typeface="+mn-lt"/>
                <a:ea typeface="微軟正黑體" pitchFamily="34" charset="-120"/>
              </a:rPr>
              <a:t>NVMe</a:t>
            </a:r>
            <a:r>
              <a:rPr lang="en-US" sz="1800" b="1" dirty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 SSD slots 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+mn-lt"/>
                <a:ea typeface="微軟正黑體" pitchFamily="34" charset="-120"/>
              </a:rPr>
              <a:t>Support SSD cache or </a:t>
            </a:r>
            <a:r>
              <a:rPr lang="en-US" altLang="zh-CN" sz="1200" b="1" dirty="0" err="1">
                <a:latin typeface="+mn-lt"/>
                <a:ea typeface="微軟正黑體" pitchFamily="34" charset="-120"/>
              </a:rPr>
              <a:t>Qtier</a:t>
            </a:r>
            <a:endParaRPr lang="en-US" altLang="zh-CN" sz="1200" b="1" dirty="0">
              <a:latin typeface="+mn-lt"/>
              <a:ea typeface="微軟正黑體" pitchFamily="34" charset="-120"/>
            </a:endParaRP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US" altLang="zh-TW" sz="1200" b="1" dirty="0">
                <a:latin typeface="+mn-lt"/>
                <a:ea typeface="微軟正黑體" pitchFamily="34" charset="-120"/>
              </a:rPr>
              <a:t>Enhance SSD’s performance and life with SSD extra OP</a:t>
            </a:r>
            <a:endParaRPr lang="en-US" altLang="zh-CN" sz="1200" b="1" dirty="0">
              <a:latin typeface="+mn-lt"/>
              <a:ea typeface="微軟正黑體" pitchFamily="34" charset="-120"/>
            </a:endParaRPr>
          </a:p>
        </p:txBody>
      </p:sp>
      <p:cxnSp>
        <p:nvCxnSpPr>
          <p:cNvPr id="20" name="Elbow Connector 6">
            <a:extLst>
              <a:ext uri="{FF2B5EF4-FFF2-40B4-BE49-F238E27FC236}">
                <a16:creationId xmlns:a16="http://schemas.microsoft.com/office/drawing/2014/main" id="{A300ABA1-626A-604F-B264-C648F58E0C4C}"/>
              </a:ext>
            </a:extLst>
          </p:cNvPr>
          <p:cNvCxnSpPr>
            <a:cxnSpLocks/>
          </p:cNvCxnSpPr>
          <p:nvPr/>
        </p:nvCxnSpPr>
        <p:spPr>
          <a:xfrm rot="10800000" flipV="1">
            <a:off x="2243889" y="2756841"/>
            <a:ext cx="3490019" cy="1519417"/>
          </a:xfrm>
          <a:prstGeom prst="bentConnector3">
            <a:avLst>
              <a:gd name="adj1" fmla="val -2598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6">
            <a:extLst>
              <a:ext uri="{FF2B5EF4-FFF2-40B4-BE49-F238E27FC236}">
                <a16:creationId xmlns:a16="http://schemas.microsoft.com/office/drawing/2014/main" id="{B1AB026C-B393-4999-9C94-F391AAEA78FB}"/>
              </a:ext>
            </a:extLst>
          </p:cNvPr>
          <p:cNvCxnSpPr>
            <a:cxnSpLocks/>
          </p:cNvCxnSpPr>
          <p:nvPr/>
        </p:nvCxnSpPr>
        <p:spPr>
          <a:xfrm flipH="1">
            <a:off x="2567357" y="2756841"/>
            <a:ext cx="813913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>
            <a:extLst>
              <a:ext uri="{FF2B5EF4-FFF2-40B4-BE49-F238E27FC236}">
                <a16:creationId xmlns:a16="http://schemas.microsoft.com/office/drawing/2014/main" id="{04BC33BB-2914-4686-9580-86D6C3F103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129" y="1249643"/>
            <a:ext cx="790020" cy="79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51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BB6C928-8D9E-475E-96CB-4BE8B0D1FF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7324"/>
            <a:ext cx="9144000" cy="4183040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C738A3DB-4F33-4A0E-9F14-857ACAB2C421}"/>
              </a:ext>
            </a:extLst>
          </p:cNvPr>
          <p:cNvSpPr/>
          <p:nvPr/>
        </p:nvSpPr>
        <p:spPr>
          <a:xfrm>
            <a:off x="544103" y="751685"/>
            <a:ext cx="888686" cy="888686"/>
          </a:xfrm>
          <a:prstGeom prst="ellipse">
            <a:avLst/>
          </a:prstGeom>
          <a:gradFill>
            <a:gsLst>
              <a:gs pos="0">
                <a:srgbClr val="00B0F0"/>
              </a:gs>
              <a:gs pos="48000">
                <a:schemeClr val="accent3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622306B3-F73C-4E1A-B5CE-1894E4FB326D}"/>
              </a:ext>
            </a:extLst>
          </p:cNvPr>
          <p:cNvSpPr/>
          <p:nvPr/>
        </p:nvSpPr>
        <p:spPr>
          <a:xfrm>
            <a:off x="350676" y="1216501"/>
            <a:ext cx="2429765" cy="1355248"/>
          </a:xfrm>
          <a:prstGeom prst="roundRect">
            <a:avLst>
              <a:gd name="adj" fmla="val 485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8" name="Shape 49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Font typeface="Arial"/>
              <a:buNone/>
            </a:pPr>
            <a:r>
              <a:rPr lang="en-US" altLang="zh-TW" dirty="0">
                <a:solidFill>
                  <a:schemeClr val="lt1"/>
                </a:solidFill>
                <a:latin typeface="+mn-lt"/>
                <a:ea typeface="Microsoft JhengHei" panose="020B0604030504040204" pitchFamily="34" charset="-120"/>
              </a:rPr>
              <a:t>TS-351 provides numerous benefits</a:t>
            </a:r>
            <a:endParaRPr lang="zh-TW" altLang="en-US" dirty="0">
              <a:solidFill>
                <a:schemeClr val="lt1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499" name="Shape 499"/>
          <p:cNvSpPr txBox="1">
            <a:spLocks noGrp="1"/>
          </p:cNvSpPr>
          <p:nvPr>
            <p:ph type="body" idx="4294967295"/>
          </p:nvPr>
        </p:nvSpPr>
        <p:spPr>
          <a:xfrm>
            <a:off x="438100" y="1276301"/>
            <a:ext cx="2342341" cy="1203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427E7B"/>
              </a:buClr>
              <a:buSzPct val="95000"/>
              <a:buNone/>
            </a:pPr>
            <a:r>
              <a:rPr lang="en-US" altLang="zh-TW" sz="1600" b="1" dirty="0">
                <a:solidFill>
                  <a:srgbClr val="FFC000"/>
                </a:solidFill>
                <a:latin typeface="+mj-lt"/>
                <a:ea typeface="微軟正黑體" pitchFamily="34" charset="-120"/>
              </a:rPr>
              <a:t>Home entertainments and Linux Station</a:t>
            </a:r>
            <a:endParaRPr lang="zh-TW" altLang="en-US" sz="1600" b="1" dirty="0">
              <a:solidFill>
                <a:srgbClr val="FFC000"/>
              </a:solidFill>
              <a:latin typeface="+mj-lt"/>
              <a:ea typeface="微軟正黑體" pitchFamily="34" charset="-12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accent4">
                  <a:lumMod val="50000"/>
                </a:schemeClr>
              </a:buClr>
              <a:buSzPct val="95000"/>
              <a:buNone/>
            </a:pP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- HD station playback</a:t>
            </a:r>
            <a:endParaRPr lang="zh-TW" altLang="en-US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lvl="1">
              <a:buClr>
                <a:schemeClr val="accent4">
                  <a:lumMod val="50000"/>
                </a:schemeClr>
              </a:buClr>
              <a:buSzPct val="95000"/>
            </a:pP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- Use </a:t>
            </a:r>
            <a:r>
              <a:rPr lang="en-US" altLang="zh-TW" sz="1200" b="1" dirty="0">
                <a:solidFill>
                  <a:schemeClr val="bg1"/>
                </a:solidFill>
                <a:latin typeface="+mj-lt"/>
              </a:rPr>
              <a:t>your NAS as PC via </a:t>
            </a:r>
          </a:p>
          <a:p>
            <a:pPr lvl="1">
              <a:buClr>
                <a:schemeClr val="accent4">
                  <a:lumMod val="50000"/>
                </a:schemeClr>
              </a:buClr>
              <a:buSzPct val="95000"/>
            </a:pPr>
            <a:r>
              <a:rPr lang="en-US" altLang="zh-TW" sz="1200" b="1" dirty="0">
                <a:solidFill>
                  <a:schemeClr val="bg1"/>
                </a:solidFill>
                <a:latin typeface="+mj-lt"/>
              </a:rPr>
              <a:t>  Linux station</a:t>
            </a:r>
            <a:r>
              <a:rPr lang="en-US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  <a:p>
            <a:pPr lvl="1">
              <a:buClr>
                <a:schemeClr val="accent4">
                  <a:lumMod val="50000"/>
                </a:schemeClr>
              </a:buClr>
              <a:buSzPct val="95000"/>
            </a:pPr>
            <a:r>
              <a:rPr lang="en-US" sz="1300" b="1" dirty="0">
                <a:solidFill>
                  <a:schemeClr val="bg1"/>
                </a:solidFill>
                <a:latin typeface="+mj-lt"/>
              </a:rPr>
              <a:t> </a:t>
            </a:r>
            <a:endParaRPr lang="zh-TW" altLang="en-US" sz="1300" b="1" dirty="0">
              <a:solidFill>
                <a:schemeClr val="bg1"/>
              </a:solidFill>
              <a:latin typeface="+mj-lt"/>
              <a:cs typeface="Segoe UI Light"/>
            </a:endParaRPr>
          </a:p>
        </p:txBody>
      </p:sp>
      <p:pic>
        <p:nvPicPr>
          <p:cNvPr id="19" name="圖片 18" descr="皇冠-01.png">
            <a:extLst>
              <a:ext uri="{FF2B5EF4-FFF2-40B4-BE49-F238E27FC236}">
                <a16:creationId xmlns:a16="http://schemas.microsoft.com/office/drawing/2014/main" id="{2D2899F3-515D-41E2-A684-CBAD888ECA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867" y="818595"/>
            <a:ext cx="664454" cy="462014"/>
          </a:xfrm>
          <a:prstGeom prst="rect">
            <a:avLst/>
          </a:prstGeom>
        </p:spPr>
      </p:pic>
      <p:sp>
        <p:nvSpPr>
          <p:cNvPr id="20" name="橢圓 19">
            <a:extLst>
              <a:ext uri="{FF2B5EF4-FFF2-40B4-BE49-F238E27FC236}">
                <a16:creationId xmlns:a16="http://schemas.microsoft.com/office/drawing/2014/main" id="{545D864B-BC2E-4AD4-BAE6-8A443435403F}"/>
              </a:ext>
            </a:extLst>
          </p:cNvPr>
          <p:cNvSpPr/>
          <p:nvPr/>
        </p:nvSpPr>
        <p:spPr>
          <a:xfrm>
            <a:off x="3108071" y="751685"/>
            <a:ext cx="881341" cy="889245"/>
          </a:xfrm>
          <a:prstGeom prst="ellipse">
            <a:avLst/>
          </a:prstGeom>
          <a:gradFill>
            <a:gsLst>
              <a:gs pos="0">
                <a:srgbClr val="00B0F0"/>
              </a:gs>
              <a:gs pos="48000">
                <a:schemeClr val="accent3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F5D9D6AA-683D-4EED-9582-AE3D883F1418}"/>
              </a:ext>
            </a:extLst>
          </p:cNvPr>
          <p:cNvSpPr/>
          <p:nvPr/>
        </p:nvSpPr>
        <p:spPr>
          <a:xfrm>
            <a:off x="2914644" y="1216501"/>
            <a:ext cx="3468591" cy="982171"/>
          </a:xfrm>
          <a:prstGeom prst="roundRect">
            <a:avLst>
              <a:gd name="adj" fmla="val 485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 descr="皇冠-01.png">
            <a:extLst>
              <a:ext uri="{FF2B5EF4-FFF2-40B4-BE49-F238E27FC236}">
                <a16:creationId xmlns:a16="http://schemas.microsoft.com/office/drawing/2014/main" id="{844AD0A3-B674-48BD-97A1-960F3D120B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834" y="818595"/>
            <a:ext cx="664873" cy="462305"/>
          </a:xfrm>
          <a:prstGeom prst="rect">
            <a:avLst/>
          </a:prstGeom>
        </p:spPr>
      </p:pic>
      <p:sp>
        <p:nvSpPr>
          <p:cNvPr id="15" name="Shape 499">
            <a:extLst>
              <a:ext uri="{FF2B5EF4-FFF2-40B4-BE49-F238E27FC236}">
                <a16:creationId xmlns:a16="http://schemas.microsoft.com/office/drawing/2014/main" id="{E40258B8-D710-448E-9FDE-0EC1C1575AD5}"/>
              </a:ext>
            </a:extLst>
          </p:cNvPr>
          <p:cNvSpPr txBox="1">
            <a:spLocks/>
          </p:cNvSpPr>
          <p:nvPr/>
        </p:nvSpPr>
        <p:spPr>
          <a:xfrm>
            <a:off x="3058010" y="1276301"/>
            <a:ext cx="3215917" cy="879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rgbClr val="427E7B"/>
              </a:buClr>
              <a:buSzPct val="95000"/>
              <a:buNone/>
            </a:pPr>
            <a:r>
              <a:rPr lang="en-US" altLang="zh-TW" sz="1600" b="1" dirty="0">
                <a:solidFill>
                  <a:srgbClr val="FFC000"/>
                </a:solidFill>
                <a:latin typeface="+mj-lt"/>
                <a:ea typeface="微軟正黑體" pitchFamily="34" charset="-120"/>
              </a:rPr>
              <a:t>HDMI output and transcoding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Clr>
                <a:schemeClr val="accent4">
                  <a:lumMod val="50000"/>
                </a:schemeClr>
              </a:buClr>
              <a:buSzPct val="95000"/>
              <a:buNone/>
            </a:pP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- Playback HD videos via HDMI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buClr>
                <a:schemeClr val="accent4">
                  <a:lumMod val="50000"/>
                </a:schemeClr>
              </a:buClr>
              <a:buSzPct val="95000"/>
              <a:buNone/>
            </a:pPr>
            <a:r>
              <a:rPr lang="en-US" altLang="zh-TW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- Video </a:t>
            </a:r>
            <a:r>
              <a:rPr lang="en-US" sz="12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file transcoding</a:t>
            </a:r>
            <a:endParaRPr lang="zh-CN" altLang="en-US" sz="12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marL="596900" lvl="1" indent="0">
              <a:spcBef>
                <a:spcPts val="0"/>
              </a:spcBef>
              <a:buClr>
                <a:schemeClr val="accent4">
                  <a:lumMod val="50000"/>
                </a:schemeClr>
              </a:buClr>
              <a:buSzPct val="95000"/>
              <a:buNone/>
            </a:pPr>
            <a:endParaRPr lang="zh-CN" altLang="en-US" b="1" dirty="0">
              <a:latin typeface="+mj-lt"/>
              <a:ea typeface="微軟正黑體" pitchFamily="34" charset="-120"/>
            </a:endParaRPr>
          </a:p>
        </p:txBody>
      </p:sp>
      <p:sp>
        <p:nvSpPr>
          <p:cNvPr id="27" name="橢圓 26">
            <a:extLst>
              <a:ext uri="{FF2B5EF4-FFF2-40B4-BE49-F238E27FC236}">
                <a16:creationId xmlns:a16="http://schemas.microsoft.com/office/drawing/2014/main" id="{3CA8C98D-55B1-41BF-85B4-DFC4AC2F7EE2}"/>
              </a:ext>
            </a:extLst>
          </p:cNvPr>
          <p:cNvSpPr/>
          <p:nvPr/>
        </p:nvSpPr>
        <p:spPr>
          <a:xfrm>
            <a:off x="6710865" y="751685"/>
            <a:ext cx="888686" cy="888686"/>
          </a:xfrm>
          <a:prstGeom prst="ellipse">
            <a:avLst/>
          </a:prstGeom>
          <a:gradFill>
            <a:gsLst>
              <a:gs pos="0">
                <a:srgbClr val="00B0F0"/>
              </a:gs>
              <a:gs pos="48000">
                <a:schemeClr val="accent3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7DAFCEA3-8196-4DF3-8226-7CC18BFC5095}"/>
              </a:ext>
            </a:extLst>
          </p:cNvPr>
          <p:cNvSpPr/>
          <p:nvPr/>
        </p:nvSpPr>
        <p:spPr>
          <a:xfrm>
            <a:off x="6517438" y="1216501"/>
            <a:ext cx="2383051" cy="1481481"/>
          </a:xfrm>
          <a:prstGeom prst="roundRect">
            <a:avLst>
              <a:gd name="adj" fmla="val 485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9" name="Shape 499">
            <a:extLst>
              <a:ext uri="{FF2B5EF4-FFF2-40B4-BE49-F238E27FC236}">
                <a16:creationId xmlns:a16="http://schemas.microsoft.com/office/drawing/2014/main" id="{53EBC1BC-9C4F-426C-8143-B653985BF7EE}"/>
              </a:ext>
            </a:extLst>
          </p:cNvPr>
          <p:cNvSpPr txBox="1">
            <a:spLocks/>
          </p:cNvSpPr>
          <p:nvPr/>
        </p:nvSpPr>
        <p:spPr>
          <a:xfrm>
            <a:off x="6604861" y="1283201"/>
            <a:ext cx="2101039" cy="169201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5000"/>
              </a:lnSpc>
              <a:buClr>
                <a:srgbClr val="427E7B"/>
              </a:buClr>
              <a:buSzPct val="95000"/>
            </a:pPr>
            <a:r>
              <a:rPr lang="en-US" altLang="zh-TW" sz="1600" dirty="0">
                <a:solidFill>
                  <a:srgbClr val="FFC000"/>
                </a:solidFill>
              </a:rPr>
              <a:t>M</a:t>
            </a:r>
            <a:r>
              <a:rPr lang="en-US" altLang="zh-CN" sz="1600" dirty="0">
                <a:solidFill>
                  <a:srgbClr val="FFC000"/>
                </a:solidFill>
                <a:latin typeface="+mj-lt"/>
                <a:sym typeface="Verdana"/>
              </a:rPr>
              <a:t>.2 SSD supported </a:t>
            </a:r>
            <a:r>
              <a:rPr lang="en-US" altLang="zh-TW" sz="1600" dirty="0">
                <a:solidFill>
                  <a:srgbClr val="FFC000"/>
                </a:solidFill>
                <a:latin typeface="+mj-lt"/>
                <a:sym typeface="Verdana"/>
              </a:rPr>
              <a:t>RAID 5 </a:t>
            </a:r>
            <a:r>
              <a:rPr lang="en-US" altLang="zh-CN" sz="1600" dirty="0">
                <a:solidFill>
                  <a:srgbClr val="FFC000"/>
                </a:solidFill>
                <a:latin typeface="+mj-lt"/>
                <a:sym typeface="Verdana"/>
              </a:rPr>
              <a:t>NAS</a:t>
            </a:r>
            <a:endParaRPr lang="zh-CN" altLang="en-US" sz="1600" dirty="0">
              <a:solidFill>
                <a:srgbClr val="FFC000"/>
              </a:solidFill>
              <a:latin typeface="+mj-lt"/>
              <a:sym typeface="Verdana"/>
            </a:endParaRPr>
          </a:p>
          <a:p>
            <a:pPr lvl="1">
              <a:lnSpc>
                <a:spcPct val="115000"/>
              </a:lnSpc>
              <a:buClr>
                <a:schemeClr val="accent4">
                  <a:lumMod val="50000"/>
                </a:schemeClr>
              </a:buClr>
              <a:buSzPct val="95000"/>
            </a:pPr>
            <a:r>
              <a:rPr lang="en-US" altLang="zh-CN" sz="1200" b="1" dirty="0">
                <a:solidFill>
                  <a:schemeClr val="bg1"/>
                </a:solidFill>
                <a:latin typeface="+mj-lt"/>
              </a:rPr>
              <a:t>- Enhance HDD’s usage</a:t>
            </a:r>
            <a:endParaRPr lang="zh-CN" altLang="en-US" sz="1200" b="1" dirty="0">
              <a:solidFill>
                <a:schemeClr val="bg1"/>
              </a:solidFill>
              <a:latin typeface="+mj-lt"/>
            </a:endParaRPr>
          </a:p>
          <a:p>
            <a:pPr lvl="1">
              <a:lnSpc>
                <a:spcPct val="115000"/>
              </a:lnSpc>
              <a:buClr>
                <a:schemeClr val="accent4">
                  <a:lumMod val="50000"/>
                </a:schemeClr>
              </a:buClr>
              <a:buSzPct val="95000"/>
            </a:pPr>
            <a:r>
              <a:rPr lang="en-US" altLang="zh-CN" sz="1200" b="1" dirty="0">
                <a:solidFill>
                  <a:schemeClr val="bg1"/>
                </a:solidFill>
                <a:latin typeface="+mj-lt"/>
              </a:rPr>
              <a:t>- </a:t>
            </a:r>
            <a:r>
              <a:rPr lang="en-US" altLang="zh-TW" sz="1200" b="1" dirty="0">
                <a:solidFill>
                  <a:schemeClr val="bg1"/>
                </a:solidFill>
                <a:latin typeface="+mj-lt"/>
              </a:rPr>
              <a:t>install M.2 to use cache  </a:t>
            </a:r>
            <a:br>
              <a:rPr lang="en-US" altLang="zh-TW" sz="1200" b="1" dirty="0">
                <a:solidFill>
                  <a:schemeClr val="bg1"/>
                </a:solidFill>
                <a:latin typeface="+mj-lt"/>
              </a:rPr>
            </a:br>
            <a:r>
              <a:rPr lang="en-US" altLang="zh-TW" sz="1200" b="1" dirty="0">
                <a:solidFill>
                  <a:schemeClr val="bg1"/>
                </a:solidFill>
                <a:latin typeface="+mj-lt"/>
              </a:rPr>
              <a:t>  and OP</a:t>
            </a:r>
          </a:p>
        </p:txBody>
      </p:sp>
      <p:pic>
        <p:nvPicPr>
          <p:cNvPr id="30" name="圖片 29" descr="皇冠-01.png">
            <a:extLst>
              <a:ext uri="{FF2B5EF4-FFF2-40B4-BE49-F238E27FC236}">
                <a16:creationId xmlns:a16="http://schemas.microsoft.com/office/drawing/2014/main" id="{15E2584E-879C-4B99-B2E5-4D5C370155D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6629" y="818595"/>
            <a:ext cx="664454" cy="462014"/>
          </a:xfrm>
          <a:prstGeom prst="rect">
            <a:avLst/>
          </a:prstGeom>
        </p:spPr>
      </p:pic>
      <p:sp>
        <p:nvSpPr>
          <p:cNvPr id="16" name="橢圓 5">
            <a:extLst>
              <a:ext uri="{FF2B5EF4-FFF2-40B4-BE49-F238E27FC236}">
                <a16:creationId xmlns:a16="http://schemas.microsoft.com/office/drawing/2014/main" id="{C7B165C8-DB55-454F-BB4B-8788EE2D120A}"/>
              </a:ext>
            </a:extLst>
          </p:cNvPr>
          <p:cNvSpPr/>
          <p:nvPr/>
        </p:nvSpPr>
        <p:spPr>
          <a:xfrm>
            <a:off x="544103" y="2754656"/>
            <a:ext cx="888686" cy="888686"/>
          </a:xfrm>
          <a:prstGeom prst="ellipse">
            <a:avLst/>
          </a:prstGeom>
          <a:gradFill>
            <a:gsLst>
              <a:gs pos="0">
                <a:srgbClr val="00B0F0"/>
              </a:gs>
              <a:gs pos="48000">
                <a:schemeClr val="accent3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4">
            <a:extLst>
              <a:ext uri="{FF2B5EF4-FFF2-40B4-BE49-F238E27FC236}">
                <a16:creationId xmlns:a16="http://schemas.microsoft.com/office/drawing/2014/main" id="{092CB951-CEC6-1048-BDAA-C1ADA9054584}"/>
              </a:ext>
            </a:extLst>
          </p:cNvPr>
          <p:cNvSpPr/>
          <p:nvPr/>
        </p:nvSpPr>
        <p:spPr>
          <a:xfrm>
            <a:off x="350676" y="3219472"/>
            <a:ext cx="2429765" cy="1355248"/>
          </a:xfrm>
          <a:prstGeom prst="roundRect">
            <a:avLst>
              <a:gd name="adj" fmla="val 485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Shape 499">
            <a:extLst>
              <a:ext uri="{FF2B5EF4-FFF2-40B4-BE49-F238E27FC236}">
                <a16:creationId xmlns:a16="http://schemas.microsoft.com/office/drawing/2014/main" id="{BAE07ACF-F1BF-C348-A4E5-6F3D9B1E23E2}"/>
              </a:ext>
            </a:extLst>
          </p:cNvPr>
          <p:cNvSpPr txBox="1">
            <a:spLocks/>
          </p:cNvSpPr>
          <p:nvPr/>
        </p:nvSpPr>
        <p:spPr>
          <a:xfrm>
            <a:off x="438100" y="3295642"/>
            <a:ext cx="2274955" cy="120332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427E7B"/>
              </a:buClr>
              <a:buSzPct val="95000"/>
            </a:pPr>
            <a:r>
              <a:rPr lang="en-US" altLang="zh-TW" sz="1600" dirty="0">
                <a:solidFill>
                  <a:srgbClr val="FFC000"/>
                </a:solidFill>
                <a:latin typeface="+mj-lt"/>
              </a:rPr>
              <a:t>Data security</a:t>
            </a:r>
            <a:endParaRPr lang="zh-TW" altLang="en-US" sz="1600" dirty="0">
              <a:solidFill>
                <a:srgbClr val="FFC000"/>
              </a:solidFill>
              <a:latin typeface="+mj-lt"/>
            </a:endParaRPr>
          </a:p>
          <a:p>
            <a:pPr lvl="1">
              <a:buClr>
                <a:schemeClr val="accent4">
                  <a:lumMod val="50000"/>
                </a:schemeClr>
              </a:buClr>
              <a:buSzPct val="95000"/>
            </a:pPr>
            <a:r>
              <a:rPr lang="en-US" altLang="zh-TW" sz="1200" b="1" dirty="0">
                <a:solidFill>
                  <a:schemeClr val="bg1"/>
                </a:solidFill>
                <a:latin typeface="+mj-lt"/>
              </a:rPr>
              <a:t>- Snapshot</a:t>
            </a:r>
            <a:endParaRPr lang="zh-TW" altLang="en-US" sz="1200" b="1" dirty="0">
              <a:solidFill>
                <a:schemeClr val="bg1"/>
              </a:solidFill>
              <a:latin typeface="+mj-lt"/>
            </a:endParaRPr>
          </a:p>
          <a:p>
            <a:pPr lvl="1">
              <a:buClr>
                <a:schemeClr val="accent4">
                  <a:lumMod val="50000"/>
                </a:schemeClr>
              </a:buClr>
              <a:buSzPct val="95000"/>
            </a:pPr>
            <a:r>
              <a:rPr lang="en-US" altLang="zh-TW" sz="1200" b="1" dirty="0">
                <a:solidFill>
                  <a:schemeClr val="bg1"/>
                </a:solidFill>
                <a:latin typeface="+mj-lt"/>
              </a:rPr>
              <a:t>- </a:t>
            </a:r>
            <a:r>
              <a:rPr lang="en-US" sz="1200" b="1" dirty="0">
                <a:solidFill>
                  <a:schemeClr val="bg1"/>
                </a:solidFill>
                <a:latin typeface="+mj-lt"/>
              </a:rPr>
              <a:t>Time Machine &amp;</a:t>
            </a:r>
          </a:p>
          <a:p>
            <a:pPr lvl="1">
              <a:buClr>
                <a:schemeClr val="accent4">
                  <a:lumMod val="50000"/>
                </a:schemeClr>
              </a:buClr>
              <a:buSzPct val="95000"/>
            </a:pPr>
            <a:r>
              <a:rPr lang="en-US" sz="1200" b="1" dirty="0">
                <a:solidFill>
                  <a:schemeClr val="bg1"/>
                </a:solidFill>
                <a:latin typeface="+mj-lt"/>
              </a:rPr>
              <a:t>  Netback Replicator </a:t>
            </a:r>
            <a:r>
              <a:rPr lang="en-US" altLang="zh-TW" sz="1200" b="1" dirty="0">
                <a:solidFill>
                  <a:schemeClr val="bg1"/>
                </a:solidFill>
                <a:latin typeface="+mj-lt"/>
              </a:rPr>
              <a:t>backup</a:t>
            </a:r>
            <a:endParaRPr lang="en-US" altLang="zh-TW" sz="1200" dirty="0">
              <a:solidFill>
                <a:schemeClr val="bg1"/>
              </a:solidFill>
              <a:latin typeface="+mj-lt"/>
            </a:endParaRPr>
          </a:p>
          <a:p>
            <a:pPr lvl="1">
              <a:buClr>
                <a:schemeClr val="accent4">
                  <a:lumMod val="50000"/>
                </a:schemeClr>
              </a:buClr>
              <a:buSzPct val="95000"/>
            </a:pPr>
            <a:r>
              <a:rPr lang="en-US" altLang="zh-TW" sz="1200" b="1" dirty="0">
                <a:solidFill>
                  <a:schemeClr val="bg1"/>
                </a:solidFill>
                <a:latin typeface="+mj-lt"/>
              </a:rPr>
              <a:t>-</a:t>
            </a:r>
            <a:r>
              <a:rPr lang="zh-TW" altLang="en-US" sz="12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+mj-lt"/>
              </a:rPr>
              <a:t>Cloud backup</a:t>
            </a:r>
            <a:endParaRPr lang="zh-TW" altLang="en-US" sz="1200" b="1" dirty="0">
              <a:solidFill>
                <a:schemeClr val="bg1"/>
              </a:solidFill>
              <a:latin typeface="+mj-lt"/>
              <a:cs typeface="Segoe UI Light"/>
            </a:endParaRPr>
          </a:p>
        </p:txBody>
      </p:sp>
      <p:pic>
        <p:nvPicPr>
          <p:cNvPr id="23" name="圖片 18" descr="皇冠-01.png">
            <a:extLst>
              <a:ext uri="{FF2B5EF4-FFF2-40B4-BE49-F238E27FC236}">
                <a16:creationId xmlns:a16="http://schemas.microsoft.com/office/drawing/2014/main" id="{8041A647-5DAD-BF47-A083-4E1F25A98E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867" y="2821566"/>
            <a:ext cx="664454" cy="46201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16">
            <a:extLst>
              <a:ext uri="{FF2B5EF4-FFF2-40B4-BE49-F238E27FC236}">
                <a16:creationId xmlns:a16="http://schemas.microsoft.com/office/drawing/2014/main" id="{706A4BA8-D76E-4228-8CCD-C3604F06EA42}"/>
              </a:ext>
            </a:extLst>
          </p:cNvPr>
          <p:cNvSpPr txBox="1">
            <a:spLocks/>
          </p:cNvSpPr>
          <p:nvPr/>
        </p:nvSpPr>
        <p:spPr>
          <a:xfrm>
            <a:off x="6344801" y="4872548"/>
            <a:ext cx="2794172" cy="2470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450" dirty="0"/>
              <a:t>Copyright © 2018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4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>
            <a:extLst>
              <a:ext uri="{FF2B5EF4-FFF2-40B4-BE49-F238E27FC236}">
                <a16:creationId xmlns:a16="http://schemas.microsoft.com/office/drawing/2014/main" id="{8D675653-247B-45DF-885D-C0B9D87767D2}"/>
              </a:ext>
            </a:extLst>
          </p:cNvPr>
          <p:cNvSpPr/>
          <p:nvPr/>
        </p:nvSpPr>
        <p:spPr>
          <a:xfrm>
            <a:off x="-5602" y="607121"/>
            <a:ext cx="2849785" cy="418488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DDF8EBD-8C0C-41FC-88DB-E195FDEC6A97}"/>
              </a:ext>
            </a:extLst>
          </p:cNvPr>
          <p:cNvSpPr/>
          <p:nvPr/>
        </p:nvSpPr>
        <p:spPr>
          <a:xfrm>
            <a:off x="2887580" y="607121"/>
            <a:ext cx="2849785" cy="418488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392FE61-99DE-4104-AABE-1B584CD6202A}"/>
              </a:ext>
            </a:extLst>
          </p:cNvPr>
          <p:cNvSpPr/>
          <p:nvPr/>
        </p:nvSpPr>
        <p:spPr>
          <a:xfrm>
            <a:off x="5771742" y="607121"/>
            <a:ext cx="3372258" cy="4184886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  <a:alpha val="0"/>
                </a:schemeClr>
              </a:gs>
              <a:gs pos="5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63595-64A2-D84F-B172-1230BF70B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45" y="0"/>
            <a:ext cx="8795982" cy="634621"/>
          </a:xfrm>
        </p:spPr>
        <p:txBody>
          <a:bodyPr>
            <a:normAutofit/>
          </a:bodyPr>
          <a:lstStyle/>
          <a:p>
            <a:r>
              <a:rPr lang="en-US" dirty="0"/>
              <a:t>The QNAP 3-bay </a:t>
            </a:r>
            <a:r>
              <a:rPr lang="en-US"/>
              <a:t>NAS </a:t>
            </a:r>
            <a:r>
              <a:rPr lang="en-US" dirty="0"/>
              <a:t>family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EDCCF6-9B69-5F45-BF73-AD84EFDA82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756" y="2715396"/>
            <a:ext cx="1905217" cy="18999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8D04E4-CF6A-6A4E-A2F0-5C4AE1979465}"/>
              </a:ext>
            </a:extLst>
          </p:cNvPr>
          <p:cNvSpPr txBox="1"/>
          <p:nvPr/>
        </p:nvSpPr>
        <p:spPr>
          <a:xfrm>
            <a:off x="331498" y="1128164"/>
            <a:ext cx="291947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+mn-lt"/>
                <a:ea typeface="微軟正黑體" pitchFamily="34" charset="-120"/>
              </a:rPr>
              <a:t>ARM Cortex</a:t>
            </a:r>
            <a:r>
              <a:rPr lang="en-US" altLang="zh-TW" b="1" baseline="30000" dirty="0">
                <a:solidFill>
                  <a:srgbClr val="FFFF00"/>
                </a:solidFill>
                <a:ea typeface="微軟正黑體" pitchFamily="34" charset="-120"/>
              </a:rPr>
              <a:t>®</a:t>
            </a:r>
            <a:r>
              <a:rPr lang="en-US" b="1" dirty="0">
                <a:solidFill>
                  <a:srgbClr val="FFFF00"/>
                </a:solidFill>
                <a:latin typeface="+mn-lt"/>
                <a:ea typeface="微軟正黑體" pitchFamily="34" charset="-120"/>
              </a:rPr>
              <a:t>-A53,</a:t>
            </a:r>
          </a:p>
          <a:p>
            <a:r>
              <a:rPr lang="en-US" b="1" dirty="0">
                <a:solidFill>
                  <a:srgbClr val="FFFF00"/>
                </a:solidFill>
                <a:latin typeface="+mn-lt"/>
                <a:ea typeface="微軟正黑體" pitchFamily="34" charset="-120"/>
              </a:rPr>
              <a:t>Realtek </a:t>
            </a:r>
            <a:r>
              <a:rPr lang="en-US" altLang="zh-CN" b="1" dirty="0">
                <a:solidFill>
                  <a:srgbClr val="FFFF00"/>
                </a:solidFill>
                <a:latin typeface="+mn-lt"/>
                <a:ea typeface="微軟正黑體" pitchFamily="34" charset="-120"/>
              </a:rPr>
              <a:t>4C 1.4 GHz</a:t>
            </a:r>
            <a:endParaRPr lang="en-US" b="1" dirty="0">
              <a:solidFill>
                <a:srgbClr val="FFFF00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DFA528-0F85-7644-8310-D3F2D591C422}"/>
              </a:ext>
            </a:extLst>
          </p:cNvPr>
          <p:cNvSpPr txBox="1"/>
          <p:nvPr/>
        </p:nvSpPr>
        <p:spPr>
          <a:xfrm>
            <a:off x="331498" y="1597425"/>
            <a:ext cx="239729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86995" indent="-8699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 3 x HDD (optional 2.5" SSD)</a:t>
            </a:r>
            <a:endParaRPr lang="en-US" sz="1200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  <a:p>
            <a:pPr marL="86995" indent="-86995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 4K h</a:t>
            </a:r>
            <a:r>
              <a:rPr lang="en-US" sz="12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ardware transcoding</a:t>
            </a:r>
            <a:endParaRPr lang="en-US" sz="1200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AAD51F-67A8-644C-B5C2-6E6C91C6171D}"/>
              </a:ext>
            </a:extLst>
          </p:cNvPr>
          <p:cNvSpPr txBox="1"/>
          <p:nvPr/>
        </p:nvSpPr>
        <p:spPr>
          <a:xfrm>
            <a:off x="3054017" y="1107319"/>
            <a:ext cx="261209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+mn-lt"/>
                <a:ea typeface="微軟正黑體" pitchFamily="34" charset="-120"/>
              </a:rPr>
              <a:t>ARM Cortex</a:t>
            </a:r>
            <a:r>
              <a:rPr lang="en-US" b="1" baseline="30000" dirty="0">
                <a:solidFill>
                  <a:srgbClr val="FFFF00"/>
                </a:solidFill>
                <a:latin typeface="+mn-lt"/>
                <a:ea typeface="微軟正黑體" pitchFamily="34" charset="-120"/>
              </a:rPr>
              <a:t>®</a:t>
            </a:r>
            <a:r>
              <a:rPr lang="en-US" b="1" dirty="0">
                <a:solidFill>
                  <a:srgbClr val="FFFF00"/>
                </a:solidFill>
                <a:latin typeface="+mn-lt"/>
                <a:ea typeface="微軟正黑體" pitchFamily="34" charset="-120"/>
              </a:rPr>
              <a:t>-A57,</a:t>
            </a:r>
          </a:p>
          <a:p>
            <a:r>
              <a:rPr lang="en-US" b="1" dirty="0">
                <a:solidFill>
                  <a:srgbClr val="FFFF00"/>
                </a:solidFill>
                <a:latin typeface="+mn-lt"/>
                <a:ea typeface="微軟正黑體" pitchFamily="34" charset="-120"/>
              </a:rPr>
              <a:t>Annapurna Labs </a:t>
            </a:r>
            <a:r>
              <a:rPr lang="en-US" altLang="zh-CN" b="1" dirty="0">
                <a:solidFill>
                  <a:srgbClr val="FFFF00"/>
                </a:solidFill>
                <a:latin typeface="+mn-lt"/>
                <a:ea typeface="微軟正黑體" pitchFamily="34" charset="-120"/>
              </a:rPr>
              <a:t>4C 1.7 GHz</a:t>
            </a:r>
            <a:endParaRPr lang="en-US" b="1" dirty="0">
              <a:solidFill>
                <a:srgbClr val="FFFF00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718D3-44CE-7B43-9E26-31AE1BDAA23A}"/>
              </a:ext>
            </a:extLst>
          </p:cNvPr>
          <p:cNvSpPr txBox="1"/>
          <p:nvPr/>
        </p:nvSpPr>
        <p:spPr>
          <a:xfrm>
            <a:off x="3041476" y="1597425"/>
            <a:ext cx="2640638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buClr>
                <a:schemeClr val="bg1"/>
              </a:buClr>
              <a:buChar char="•"/>
            </a:pPr>
            <a:r>
              <a:rPr lang="en-US" sz="12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3 x HDD + 3 x M.2 SATA 6Gb/s SSD slots</a:t>
            </a:r>
            <a:endParaRPr lang="en-US" altLang="zh-CN" sz="1200" b="1">
              <a:solidFill>
                <a:schemeClr val="bg1"/>
              </a:solidFill>
              <a:latin typeface="+mn-lt"/>
              <a:ea typeface="微軟正黑體" pitchFamily="34" charset="-120"/>
            </a:endParaRPr>
          </a:p>
          <a:p>
            <a:pPr marL="171450" indent="-171450">
              <a:buClr>
                <a:schemeClr val="bg1"/>
              </a:buClr>
              <a:buChar char="•"/>
            </a:pPr>
            <a:r>
              <a:rPr lang="en-US" sz="12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10GbE SFP+ </a:t>
            </a:r>
          </a:p>
          <a:p>
            <a:pPr>
              <a:buClr>
                <a:schemeClr val="bg1"/>
              </a:buClr>
            </a:pPr>
            <a:r>
              <a:rPr lang="en-US" sz="12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    (</a:t>
            </a:r>
            <a:r>
              <a:rPr lang="en-US" sz="1200" b="1">
                <a:solidFill>
                  <a:schemeClr val="bg1"/>
                </a:solidFill>
              </a:rPr>
              <a:t>R: 1085, W:526 MB/s)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850023-8227-0945-906A-E2FD712D8C7F}"/>
              </a:ext>
            </a:extLst>
          </p:cNvPr>
          <p:cNvSpPr txBox="1"/>
          <p:nvPr/>
        </p:nvSpPr>
        <p:spPr>
          <a:xfrm>
            <a:off x="5923434" y="1630862"/>
            <a:ext cx="3105563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3 x HDD </a:t>
            </a:r>
            <a:r>
              <a:rPr lang="en-US" altLang="zh-TW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+</a:t>
            </a:r>
            <a:r>
              <a:rPr lang="zh-TW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2 x </a:t>
            </a:r>
            <a:r>
              <a:rPr lang="en-US" altLang="zh-CN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M.2 PCIe 2.0 x1 </a:t>
            </a:r>
            <a:r>
              <a:rPr lang="en-US" altLang="zh-CN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NVMe</a:t>
            </a:r>
            <a:r>
              <a:rPr lang="en-US" altLang="zh-CN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 SSD slots </a:t>
            </a:r>
            <a:endParaRPr lang="en-US" dirty="0">
              <a:solidFill>
                <a:schemeClr val="bg1"/>
              </a:solidFill>
            </a:endParaRPr>
          </a:p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HDMI 1080P output</a:t>
            </a:r>
            <a:r>
              <a:rPr lang="en-US" altLang="zh-CN" sz="12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 &amp; hardware transcoding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B5D9F0-BF27-FA49-A5A0-AF1B71BD9E91}"/>
              </a:ext>
            </a:extLst>
          </p:cNvPr>
          <p:cNvSpPr txBox="1"/>
          <p:nvPr/>
        </p:nvSpPr>
        <p:spPr>
          <a:xfrm>
            <a:off x="5923434" y="1112196"/>
            <a:ext cx="317286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+mn-lt"/>
                <a:ea typeface="微軟正黑體" pitchFamily="34" charset="-120"/>
              </a:rPr>
              <a:t>X86 14nm,</a:t>
            </a:r>
          </a:p>
          <a:p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Intel</a:t>
            </a:r>
            <a:r>
              <a:rPr lang="en-US" altLang="zh-TW" b="1" baseline="30000" dirty="0">
                <a:solidFill>
                  <a:srgbClr val="FFFF00"/>
                </a:solidFill>
                <a:ea typeface="微軟正黑體" pitchFamily="34" charset="-120"/>
              </a:rPr>
              <a:t>®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 Celeron J1800 2C</a:t>
            </a:r>
            <a:r>
              <a:rPr lang="en-US" b="1" dirty="0">
                <a:solidFill>
                  <a:srgbClr val="FFFF00"/>
                </a:solidFill>
                <a:latin typeface="+mn-lt"/>
                <a:ea typeface="微軟正黑體" pitchFamily="34" charset="-120"/>
              </a:rPr>
              <a:t> 2.41 GHz</a:t>
            </a:r>
            <a:endParaRPr lang="en-US" altLang="zh-CN" b="1" dirty="0">
              <a:solidFill>
                <a:srgbClr val="FFFF00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F0B5D9F0-BF27-FA49-A5A0-AF1B71BD9E91}"/>
              </a:ext>
            </a:extLst>
          </p:cNvPr>
          <p:cNvSpPr txBox="1"/>
          <p:nvPr/>
        </p:nvSpPr>
        <p:spPr>
          <a:xfrm>
            <a:off x="3041476" y="778242"/>
            <a:ext cx="2102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b="1" u="sng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TS-332X</a:t>
            </a:r>
            <a:endParaRPr lang="en-US" sz="1800" b="1" u="sng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F0B5D9F0-BF27-FA49-A5A0-AF1B71BD9E91}"/>
              </a:ext>
            </a:extLst>
          </p:cNvPr>
          <p:cNvSpPr txBox="1"/>
          <p:nvPr/>
        </p:nvSpPr>
        <p:spPr>
          <a:xfrm>
            <a:off x="331498" y="778242"/>
            <a:ext cx="1532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b="1" u="sng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TS-328</a:t>
            </a:r>
            <a:endParaRPr lang="en-US" sz="1800" b="1" u="sng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F0B5D9F0-BF27-FA49-A5A0-AF1B71BD9E91}"/>
              </a:ext>
            </a:extLst>
          </p:cNvPr>
          <p:cNvSpPr txBox="1"/>
          <p:nvPr/>
        </p:nvSpPr>
        <p:spPr>
          <a:xfrm>
            <a:off x="5923434" y="778242"/>
            <a:ext cx="3172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b="1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TS-351</a:t>
            </a:r>
            <a:endParaRPr lang="en-US" sz="1800" b="1" u="sng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微軟正黑體" pitchFamily="34" charset="-120"/>
            </a:endParaRP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F1104499-D7A0-46CB-9901-E31074FE65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1240" y="2638191"/>
            <a:ext cx="1961003" cy="19771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圖形 6">
            <a:extLst>
              <a:ext uri="{FF2B5EF4-FFF2-40B4-BE49-F238E27FC236}">
                <a16:creationId xmlns:a16="http://schemas.microsoft.com/office/drawing/2014/main" id="{70D7185C-56B0-4DF4-BBFB-3A378ACEF6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0194" y="3596546"/>
            <a:ext cx="1392947" cy="421958"/>
          </a:xfrm>
          <a:prstGeom prst="rect">
            <a:avLst/>
          </a:prstGeom>
        </p:spPr>
      </p:pic>
      <p:pic>
        <p:nvPicPr>
          <p:cNvPr id="25" name="圖片 24" descr="TS-351_font.png">
            <a:extLst>
              <a:ext uri="{FF2B5EF4-FFF2-40B4-BE49-F238E27FC236}">
                <a16:creationId xmlns:a16="http://schemas.microsoft.com/office/drawing/2014/main" id="{DFEA8664-EEA6-4CDD-AA4C-A89A06453C0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5802" y="2400184"/>
            <a:ext cx="3750492" cy="23444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EDA00AAA-2F28-4CEE-8DD5-D801A240145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1744" y="3627713"/>
            <a:ext cx="1067538" cy="333604"/>
          </a:xfrm>
          <a:prstGeom prst="rect">
            <a:avLst/>
          </a:prstGeom>
        </p:spPr>
      </p:pic>
      <p:grpSp>
        <p:nvGrpSpPr>
          <p:cNvPr id="27" name="群組 26">
            <a:extLst>
              <a:ext uri="{FF2B5EF4-FFF2-40B4-BE49-F238E27FC236}">
                <a16:creationId xmlns:a16="http://schemas.microsoft.com/office/drawing/2014/main" id="{B710D40E-B9D8-4A7E-9646-3F7197A2211E}"/>
              </a:ext>
            </a:extLst>
          </p:cNvPr>
          <p:cNvGrpSpPr/>
          <p:nvPr/>
        </p:nvGrpSpPr>
        <p:grpSpPr>
          <a:xfrm>
            <a:off x="4360064" y="3949102"/>
            <a:ext cx="1221714" cy="409905"/>
            <a:chOff x="4436161" y="3993090"/>
            <a:chExt cx="1221714" cy="409905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D2265B61-35DC-4971-8C00-01F09A9D8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6161" y="3993090"/>
              <a:ext cx="1215133" cy="409905"/>
            </a:xfrm>
            <a:prstGeom prst="rect">
              <a:avLst/>
            </a:prstGeom>
          </p:spPr>
        </p:pic>
        <p:sp>
          <p:nvSpPr>
            <p:cNvPr id="30" name="TextBox 8">
              <a:extLst>
                <a:ext uri="{FF2B5EF4-FFF2-40B4-BE49-F238E27FC236}">
                  <a16:creationId xmlns:a16="http://schemas.microsoft.com/office/drawing/2014/main" id="{258B1230-E2B9-44F7-8C9F-F2ED78CB2682}"/>
                </a:ext>
              </a:extLst>
            </p:cNvPr>
            <p:cNvSpPr txBox="1"/>
            <p:nvPr/>
          </p:nvSpPr>
          <p:spPr>
            <a:xfrm>
              <a:off x="4882053" y="4065974"/>
              <a:ext cx="7758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>
                  <a:solidFill>
                    <a:schemeClr val="bg1"/>
                  </a:solidFill>
                </a:rPr>
                <a:t>SATA</a:t>
              </a:r>
              <a:endParaRPr lang="en-US" sz="12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FCF8E215-AE78-457C-A3DA-A7AD88DF95E8}"/>
              </a:ext>
            </a:extLst>
          </p:cNvPr>
          <p:cNvGrpSpPr/>
          <p:nvPr/>
        </p:nvGrpSpPr>
        <p:grpSpPr>
          <a:xfrm>
            <a:off x="7726382" y="3949102"/>
            <a:ext cx="1221715" cy="409905"/>
            <a:chOff x="4436160" y="3993090"/>
            <a:chExt cx="1221715" cy="409905"/>
          </a:xfrm>
        </p:grpSpPr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2149A2E4-6060-4269-9396-6318AB858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6160" y="3993090"/>
              <a:ext cx="1215135" cy="409905"/>
            </a:xfrm>
            <a:prstGeom prst="rect">
              <a:avLst/>
            </a:prstGeom>
          </p:spPr>
        </p:pic>
        <p:sp>
          <p:nvSpPr>
            <p:cNvPr id="33" name="TextBox 8">
              <a:extLst>
                <a:ext uri="{FF2B5EF4-FFF2-40B4-BE49-F238E27FC236}">
                  <a16:creationId xmlns:a16="http://schemas.microsoft.com/office/drawing/2014/main" id="{FE30CC51-2D1E-4BA3-9D0B-A470124C326D}"/>
                </a:ext>
              </a:extLst>
            </p:cNvPr>
            <p:cNvSpPr txBox="1"/>
            <p:nvPr/>
          </p:nvSpPr>
          <p:spPr>
            <a:xfrm>
              <a:off x="4882053" y="4065974"/>
              <a:ext cx="7758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err="1">
                  <a:solidFill>
                    <a:schemeClr val="bg1"/>
                  </a:solidFill>
                </a:rPr>
                <a:t>NVMe</a:t>
              </a:r>
              <a:endParaRPr lang="en-US" sz="12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633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E55D4373-38E0-4396-A756-CE9AFE7F88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348" y="1212103"/>
            <a:ext cx="3735975" cy="2619885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1D8A254B-F0CD-4AE6-9B81-BD89D907F6FD}"/>
              </a:ext>
            </a:extLst>
          </p:cNvPr>
          <p:cNvSpPr/>
          <p:nvPr/>
        </p:nvSpPr>
        <p:spPr>
          <a:xfrm>
            <a:off x="4176889" y="3770094"/>
            <a:ext cx="4572000" cy="6694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1050" b="1" dirty="0"/>
              <a:t>Test environment:</a:t>
            </a:r>
            <a:endParaRPr lang="zh-CN" altLang="en-US" sz="1050" b="1" dirty="0"/>
          </a:p>
          <a:p>
            <a:r>
              <a:rPr lang="zh-CN" altLang="en-US" sz="900" dirty="0"/>
              <a:t>TS-351, QTS 4.3.4</a:t>
            </a:r>
          </a:p>
          <a:p>
            <a:r>
              <a:rPr lang="zh-CN" altLang="en-US" sz="900" dirty="0"/>
              <a:t>2 x Samsung 960 1TB M.2 NVMe SSD (RAID 1)</a:t>
            </a:r>
          </a:p>
          <a:p>
            <a:r>
              <a:rPr lang="zh-CN" altLang="en-US" sz="900" dirty="0"/>
              <a:t>DD write: </a:t>
            </a:r>
            <a:r>
              <a:rPr lang="zh-CN" altLang="zh-TW" sz="900" dirty="0"/>
              <a:t>dd if=/dev/zero of=/share/Public/10G bs=1M count=10240</a:t>
            </a:r>
            <a:endParaRPr lang="zh-CN" altLang="en-US" sz="900" dirty="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6747715-0A39-49D0-8973-1DDF23AEDB7D}"/>
              </a:ext>
            </a:extLst>
          </p:cNvPr>
          <p:cNvSpPr/>
          <p:nvPr/>
        </p:nvSpPr>
        <p:spPr>
          <a:xfrm>
            <a:off x="4585348" y="1290741"/>
            <a:ext cx="27321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</a:rPr>
              <a:t>NAS internal R/W  (RAID 1)</a:t>
            </a:r>
            <a:endParaRPr lang="zh-TW" altLang="en-US" sz="1600" b="1" dirty="0">
              <a:solidFill>
                <a:schemeClr val="bg1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AF35D00C-CB67-4111-8223-40657D249FE6}"/>
              </a:ext>
            </a:extLst>
          </p:cNvPr>
          <p:cNvSpPr/>
          <p:nvPr/>
        </p:nvSpPr>
        <p:spPr>
          <a:xfrm>
            <a:off x="5149001" y="3333603"/>
            <a:ext cx="5693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/>
              <a:t>Write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D2E8B02D-0BED-4B0F-A20B-E0483D01A28B}"/>
              </a:ext>
            </a:extLst>
          </p:cNvPr>
          <p:cNvSpPr/>
          <p:nvPr/>
        </p:nvSpPr>
        <p:spPr>
          <a:xfrm>
            <a:off x="5380423" y="2494998"/>
            <a:ext cx="7793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50" b="1" dirty="0"/>
              <a:t>328 MB/s</a:t>
            </a:r>
            <a:endParaRPr lang="zh-TW" altLang="en-US" sz="1050" b="1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2DFC8B2F-B396-4EF5-8910-10FEE1981904}"/>
              </a:ext>
            </a:extLst>
          </p:cNvPr>
          <p:cNvSpPr/>
          <p:nvPr/>
        </p:nvSpPr>
        <p:spPr>
          <a:xfrm>
            <a:off x="6547784" y="1899294"/>
            <a:ext cx="76976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50" b="1" dirty="0"/>
              <a:t>689 MB/s</a:t>
            </a:r>
            <a:endParaRPr lang="zh-TW" altLang="en-US" sz="1050" b="1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EB5C054D-5B88-4E4B-969D-CC8FC51925B4}"/>
              </a:ext>
            </a:extLst>
          </p:cNvPr>
          <p:cNvSpPr/>
          <p:nvPr/>
        </p:nvSpPr>
        <p:spPr>
          <a:xfrm>
            <a:off x="6209319" y="3333603"/>
            <a:ext cx="5597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/>
              <a:t>Read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0F84FE-BF53-DF48-A425-B14B9769B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chemeClr val="dk1"/>
              </a:buClr>
              <a:buSzPts val="3400"/>
              <a:buFont typeface="Verdana"/>
              <a:buNone/>
            </a:pPr>
            <a:r>
              <a:rPr lang="en-US" altLang="zh-CN" dirty="0"/>
              <a:t>Burst Read/Write performance by M.2 SSD</a:t>
            </a:r>
            <a:endParaRPr lang="en-US" altLang="zh-TW" dirty="0"/>
          </a:p>
        </p:txBody>
      </p:sp>
      <p:sp>
        <p:nvSpPr>
          <p:cNvPr id="34" name="TextBox 25">
            <a:extLst>
              <a:ext uri="{FF2B5EF4-FFF2-40B4-BE49-F238E27FC236}">
                <a16:creationId xmlns:a16="http://schemas.microsoft.com/office/drawing/2014/main" id="{664A7872-A96B-4680-A86F-5CC06809D7CF}"/>
              </a:ext>
            </a:extLst>
          </p:cNvPr>
          <p:cNvSpPr txBox="1"/>
          <p:nvPr/>
        </p:nvSpPr>
        <p:spPr>
          <a:xfrm>
            <a:off x="395111" y="688883"/>
            <a:ext cx="7126918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 dirty="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Save more cost by using low price M.2 PCIe </a:t>
            </a:r>
            <a:r>
              <a:rPr lang="en-US" b="1" dirty="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3.0 x2</a:t>
            </a:r>
            <a:r>
              <a:rPr lang="en-US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 </a:t>
            </a:r>
            <a:r>
              <a:rPr lang="en-US" altLang="zh-TW" b="1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NVMe</a:t>
            </a:r>
            <a:r>
              <a:rPr lang="en-US" altLang="zh-TW" b="1" dirty="0"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rPr>
              <a:t> SSDs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56" name="圖片 22" descr="TS-351_內.png">
            <a:extLst>
              <a:ext uri="{FF2B5EF4-FFF2-40B4-BE49-F238E27FC236}">
                <a16:creationId xmlns:a16="http://schemas.microsoft.com/office/drawing/2014/main" id="{449E218E-FF48-457B-B87B-6C1B2BA2E8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078" y="965882"/>
            <a:ext cx="2067246" cy="169514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57" name="Elbow Connector 6">
            <a:extLst>
              <a:ext uri="{FF2B5EF4-FFF2-40B4-BE49-F238E27FC236}">
                <a16:creationId xmlns:a16="http://schemas.microsoft.com/office/drawing/2014/main" id="{367E856E-6E29-443D-A2AE-1CE0B1C92838}"/>
              </a:ext>
            </a:extLst>
          </p:cNvPr>
          <p:cNvCxnSpPr>
            <a:cxnSpLocks/>
          </p:cNvCxnSpPr>
          <p:nvPr/>
        </p:nvCxnSpPr>
        <p:spPr>
          <a:xfrm rot="16200000" flipH="1">
            <a:off x="1227848" y="2367458"/>
            <a:ext cx="712076" cy="456853"/>
          </a:xfrm>
          <a:prstGeom prst="bentConnector2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6">
            <a:extLst>
              <a:ext uri="{FF2B5EF4-FFF2-40B4-BE49-F238E27FC236}">
                <a16:creationId xmlns:a16="http://schemas.microsoft.com/office/drawing/2014/main" id="{6978E3E1-865E-4D4A-A308-B7F2E8958500}"/>
              </a:ext>
            </a:extLst>
          </p:cNvPr>
          <p:cNvCxnSpPr>
            <a:cxnSpLocks/>
          </p:cNvCxnSpPr>
          <p:nvPr/>
        </p:nvCxnSpPr>
        <p:spPr>
          <a:xfrm rot="16200000" flipH="1">
            <a:off x="515446" y="2869220"/>
            <a:ext cx="1926240" cy="667492"/>
          </a:xfrm>
          <a:prstGeom prst="bentConnector3">
            <a:avLst>
              <a:gd name="adj1" fmla="val 99818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09F91464-E09B-45FD-A695-B1EE70DAF68B}"/>
              </a:ext>
            </a:extLst>
          </p:cNvPr>
          <p:cNvGrpSpPr/>
          <p:nvPr/>
        </p:nvGrpSpPr>
        <p:grpSpPr>
          <a:xfrm>
            <a:off x="1812313" y="2703591"/>
            <a:ext cx="1793497" cy="1131002"/>
            <a:chOff x="3850782" y="3009503"/>
            <a:chExt cx="1793497" cy="1131002"/>
          </a:xfrm>
        </p:grpSpPr>
        <p:sp>
          <p:nvSpPr>
            <p:cNvPr id="60" name="矩形: 圓角 59">
              <a:extLst>
                <a:ext uri="{FF2B5EF4-FFF2-40B4-BE49-F238E27FC236}">
                  <a16:creationId xmlns:a16="http://schemas.microsoft.com/office/drawing/2014/main" id="{D9AAAB92-9CCC-470F-8C58-E9DEC91C8332}"/>
                </a:ext>
              </a:extLst>
            </p:cNvPr>
            <p:cNvSpPr/>
            <p:nvPr/>
          </p:nvSpPr>
          <p:spPr>
            <a:xfrm>
              <a:off x="3875197" y="3062520"/>
              <a:ext cx="1769082" cy="107798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2" name="圖片 61">
              <a:extLst>
                <a:ext uri="{FF2B5EF4-FFF2-40B4-BE49-F238E27FC236}">
                  <a16:creationId xmlns:a16="http://schemas.microsoft.com/office/drawing/2014/main" id="{B5D8937F-9B96-4FD0-BC5C-A64ECD6BE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0782" y="3009503"/>
              <a:ext cx="1527285" cy="496664"/>
            </a:xfrm>
            <a:prstGeom prst="rect">
              <a:avLst/>
            </a:prstGeom>
          </p:spPr>
        </p:pic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BC343269-1516-4663-9EBD-262AEA670E10}"/>
                </a:ext>
              </a:extLst>
            </p:cNvPr>
            <p:cNvSpPr/>
            <p:nvPr/>
          </p:nvSpPr>
          <p:spPr>
            <a:xfrm>
              <a:off x="3979335" y="3037571"/>
              <a:ext cx="113043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69850">
                <a:buClr>
                  <a:schemeClr val="dk1"/>
                </a:buClr>
                <a:buSzPts val="1100"/>
              </a:pPr>
              <a:r>
                <a:rPr lang="en-US" altLang="zh-TW" b="1" dirty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PCIe 2.0 x1</a:t>
              </a:r>
            </a:p>
          </p:txBody>
        </p:sp>
      </p:grpSp>
      <p:grpSp>
        <p:nvGrpSpPr>
          <p:cNvPr id="64" name="群組 63">
            <a:extLst>
              <a:ext uri="{FF2B5EF4-FFF2-40B4-BE49-F238E27FC236}">
                <a16:creationId xmlns:a16="http://schemas.microsoft.com/office/drawing/2014/main" id="{039ACCA1-F88B-4C4C-BBF6-AAFAB0E4E2C2}"/>
              </a:ext>
            </a:extLst>
          </p:cNvPr>
          <p:cNvGrpSpPr/>
          <p:nvPr/>
        </p:nvGrpSpPr>
        <p:grpSpPr>
          <a:xfrm>
            <a:off x="1812313" y="3917754"/>
            <a:ext cx="1793497" cy="1131002"/>
            <a:chOff x="3850782" y="3009503"/>
            <a:chExt cx="1793497" cy="1131002"/>
          </a:xfrm>
        </p:grpSpPr>
        <p:sp>
          <p:nvSpPr>
            <p:cNvPr id="65" name="矩形: 圓角 64">
              <a:extLst>
                <a:ext uri="{FF2B5EF4-FFF2-40B4-BE49-F238E27FC236}">
                  <a16:creationId xmlns:a16="http://schemas.microsoft.com/office/drawing/2014/main" id="{B37EF5E6-3BCA-46B5-B927-3C1D8096D79C}"/>
                </a:ext>
              </a:extLst>
            </p:cNvPr>
            <p:cNvSpPr/>
            <p:nvPr/>
          </p:nvSpPr>
          <p:spPr>
            <a:xfrm>
              <a:off x="3875197" y="3062520"/>
              <a:ext cx="1769082" cy="107798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7" name="圖片 66">
              <a:extLst>
                <a:ext uri="{FF2B5EF4-FFF2-40B4-BE49-F238E27FC236}">
                  <a16:creationId xmlns:a16="http://schemas.microsoft.com/office/drawing/2014/main" id="{9782E18D-FA34-4BA8-B5CE-E0B501CC9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0782" y="3009503"/>
              <a:ext cx="1527285" cy="496664"/>
            </a:xfrm>
            <a:prstGeom prst="rect">
              <a:avLst/>
            </a:prstGeom>
          </p:spPr>
        </p:pic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67780E40-0849-4C1D-818B-8FECA66332B7}"/>
                </a:ext>
              </a:extLst>
            </p:cNvPr>
            <p:cNvSpPr/>
            <p:nvPr/>
          </p:nvSpPr>
          <p:spPr>
            <a:xfrm>
              <a:off x="3979335" y="3037571"/>
              <a:ext cx="113043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69850">
                <a:buClr>
                  <a:schemeClr val="dk1"/>
                </a:buClr>
                <a:buSzPts val="1100"/>
              </a:pPr>
              <a:r>
                <a:rPr lang="en-US" altLang="zh-TW" b="1" dirty="0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PCIe 2.0 x1</a:t>
              </a: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D930218C-BD78-48B2-ABB2-73E5E9366EEB}"/>
              </a:ext>
            </a:extLst>
          </p:cNvPr>
          <p:cNvGrpSpPr/>
          <p:nvPr/>
        </p:nvGrpSpPr>
        <p:grpSpPr>
          <a:xfrm>
            <a:off x="1808186" y="3106413"/>
            <a:ext cx="1826165" cy="616026"/>
            <a:chOff x="1256219" y="3106413"/>
            <a:chExt cx="1826165" cy="616026"/>
          </a:xfrm>
        </p:grpSpPr>
        <p:pic>
          <p:nvPicPr>
            <p:cNvPr id="18" name="Picture 45">
              <a:extLst>
                <a:ext uri="{FF2B5EF4-FFF2-40B4-BE49-F238E27FC236}">
                  <a16:creationId xmlns:a16="http://schemas.microsoft.com/office/drawing/2014/main" id="{5CC3AC52-992A-4CAF-A30B-452439A37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6219" y="3106413"/>
              <a:ext cx="1826165" cy="616026"/>
            </a:xfrm>
            <a:prstGeom prst="rect">
              <a:avLst/>
            </a:prstGeom>
          </p:spPr>
        </p:pic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3D4C384D-E43D-4EF1-B010-37523D2A203E}"/>
                </a:ext>
              </a:extLst>
            </p:cNvPr>
            <p:cNvSpPr txBox="1"/>
            <p:nvPr/>
          </p:nvSpPr>
          <p:spPr>
            <a:xfrm>
              <a:off x="2075194" y="3229760"/>
              <a:ext cx="835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 err="1">
                  <a:solidFill>
                    <a:schemeClr val="bg1"/>
                  </a:solidFill>
                </a:rPr>
                <a:t>NVMe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9016FC70-CEED-4DFC-B1B1-CF790270122C}"/>
              </a:ext>
            </a:extLst>
          </p:cNvPr>
          <p:cNvGrpSpPr/>
          <p:nvPr/>
        </p:nvGrpSpPr>
        <p:grpSpPr>
          <a:xfrm>
            <a:off x="1808186" y="4335589"/>
            <a:ext cx="1826165" cy="616026"/>
            <a:chOff x="1256219" y="4335589"/>
            <a:chExt cx="1826165" cy="616026"/>
          </a:xfrm>
        </p:grpSpPr>
        <p:pic>
          <p:nvPicPr>
            <p:cNvPr id="21" name="Picture 45">
              <a:extLst>
                <a:ext uri="{FF2B5EF4-FFF2-40B4-BE49-F238E27FC236}">
                  <a16:creationId xmlns:a16="http://schemas.microsoft.com/office/drawing/2014/main" id="{B9E7DF20-B927-4504-BF6D-1825C5CD7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6219" y="4335589"/>
              <a:ext cx="1826165" cy="616026"/>
            </a:xfrm>
            <a:prstGeom prst="rect">
              <a:avLst/>
            </a:prstGeom>
          </p:spPr>
        </p:pic>
        <p:sp>
          <p:nvSpPr>
            <p:cNvPr id="22" name="TextBox 8">
              <a:extLst>
                <a:ext uri="{FF2B5EF4-FFF2-40B4-BE49-F238E27FC236}">
                  <a16:creationId xmlns:a16="http://schemas.microsoft.com/office/drawing/2014/main" id="{A4841E04-5215-453D-BFDF-C508BF8E7143}"/>
                </a:ext>
              </a:extLst>
            </p:cNvPr>
            <p:cNvSpPr txBox="1"/>
            <p:nvPr/>
          </p:nvSpPr>
          <p:spPr>
            <a:xfrm>
              <a:off x="2075194" y="4458936"/>
              <a:ext cx="835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dirty="0" err="1">
                  <a:solidFill>
                    <a:schemeClr val="bg1"/>
                  </a:solidFill>
                </a:rPr>
                <a:t>NVMe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8082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chemeClr val="dk1"/>
              </a:buClr>
              <a:buSzPts val="3400"/>
            </a:pPr>
            <a:r>
              <a:rPr lang="en-US" altLang="zh-TW" dirty="0">
                <a:solidFill>
                  <a:srgbClr val="FFFFFF"/>
                </a:solidFill>
              </a:rPr>
              <a:t>Cost effectively secures data with RAID5</a:t>
            </a:r>
            <a:endParaRPr b="0" dirty="0"/>
          </a:p>
        </p:txBody>
      </p:sp>
      <p:sp>
        <p:nvSpPr>
          <p:cNvPr id="27" name="Shape 153">
            <a:extLst>
              <a:ext uri="{FF2B5EF4-FFF2-40B4-BE49-F238E27FC236}">
                <a16:creationId xmlns:a16="http://schemas.microsoft.com/office/drawing/2014/main" id="{E621175B-6B49-43DC-A2B4-197E786A40D9}"/>
              </a:ext>
            </a:extLst>
          </p:cNvPr>
          <p:cNvSpPr/>
          <p:nvPr/>
        </p:nvSpPr>
        <p:spPr>
          <a:xfrm>
            <a:off x="3127127" y="809888"/>
            <a:ext cx="2975893" cy="3780899"/>
          </a:xfrm>
          <a:prstGeom prst="roundRect">
            <a:avLst>
              <a:gd name="adj" fmla="val 2772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153">
            <a:extLst>
              <a:ext uri="{FF2B5EF4-FFF2-40B4-BE49-F238E27FC236}">
                <a16:creationId xmlns:a16="http://schemas.microsoft.com/office/drawing/2014/main" id="{E11F328A-5756-4A61-9BC0-672D01468F9F}"/>
              </a:ext>
            </a:extLst>
          </p:cNvPr>
          <p:cNvSpPr/>
          <p:nvPr/>
        </p:nvSpPr>
        <p:spPr>
          <a:xfrm>
            <a:off x="6211338" y="3019151"/>
            <a:ext cx="2344335" cy="1571636"/>
          </a:xfrm>
          <a:prstGeom prst="roundRect">
            <a:avLst>
              <a:gd name="adj" fmla="val 3968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Shape 155">
            <a:extLst>
              <a:ext uri="{FF2B5EF4-FFF2-40B4-BE49-F238E27FC236}">
                <a16:creationId xmlns:a16="http://schemas.microsoft.com/office/drawing/2014/main" id="{1BF2D23E-340A-47B0-AFB9-D036AC7BFEA3}"/>
              </a:ext>
            </a:extLst>
          </p:cNvPr>
          <p:cNvSpPr/>
          <p:nvPr/>
        </p:nvSpPr>
        <p:spPr>
          <a:xfrm rot="10800000" flipH="1">
            <a:off x="6283347" y="3911766"/>
            <a:ext cx="2160240" cy="45719"/>
          </a:xfrm>
          <a:prstGeom prst="roundRect">
            <a:avLst>
              <a:gd name="adj" fmla="val 23711"/>
            </a:avLst>
          </a:prstGeom>
          <a:solidFill>
            <a:schemeClr val="bg1">
              <a:lumMod val="95000"/>
              <a:alpha val="2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Shape 157">
            <a:extLst>
              <a:ext uri="{FF2B5EF4-FFF2-40B4-BE49-F238E27FC236}">
                <a16:creationId xmlns:a16="http://schemas.microsoft.com/office/drawing/2014/main" id="{4C8E356F-9603-42E8-907C-40F880F21372}"/>
              </a:ext>
            </a:extLst>
          </p:cNvPr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557" y="1272610"/>
            <a:ext cx="1305103" cy="1571636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160">
            <a:extLst>
              <a:ext uri="{FF2B5EF4-FFF2-40B4-BE49-F238E27FC236}">
                <a16:creationId xmlns:a16="http://schemas.microsoft.com/office/drawing/2014/main" id="{7F9EE0CD-8EDA-4BB3-9336-720F56671D6D}"/>
              </a:ext>
            </a:extLst>
          </p:cNvPr>
          <p:cNvSpPr/>
          <p:nvPr/>
        </p:nvSpPr>
        <p:spPr>
          <a:xfrm>
            <a:off x="601312" y="3019151"/>
            <a:ext cx="2344335" cy="1571636"/>
          </a:xfrm>
          <a:prstGeom prst="roundRect">
            <a:avLst>
              <a:gd name="adj" fmla="val 3968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162">
            <a:extLst>
              <a:ext uri="{FF2B5EF4-FFF2-40B4-BE49-F238E27FC236}">
                <a16:creationId xmlns:a16="http://schemas.microsoft.com/office/drawing/2014/main" id="{7D48B6FA-C433-4F17-834A-3A2493B48B63}"/>
              </a:ext>
            </a:extLst>
          </p:cNvPr>
          <p:cNvSpPr/>
          <p:nvPr/>
        </p:nvSpPr>
        <p:spPr>
          <a:xfrm rot="10800000" flipH="1">
            <a:off x="673321" y="3911766"/>
            <a:ext cx="2160240" cy="45719"/>
          </a:xfrm>
          <a:prstGeom prst="roundRect">
            <a:avLst>
              <a:gd name="adj" fmla="val 23711"/>
            </a:avLst>
          </a:prstGeom>
          <a:solidFill>
            <a:schemeClr val="bg1">
              <a:lumMod val="95000"/>
              <a:alpha val="2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Shape 165">
            <a:extLst>
              <a:ext uri="{FF2B5EF4-FFF2-40B4-BE49-F238E27FC236}">
                <a16:creationId xmlns:a16="http://schemas.microsoft.com/office/drawing/2014/main" id="{A7E3F953-144D-49E6-A6B0-A16DD98F1B33}"/>
              </a:ext>
            </a:extLst>
          </p:cNvPr>
          <p:cNvSpPr/>
          <p:nvPr/>
        </p:nvSpPr>
        <p:spPr>
          <a:xfrm>
            <a:off x="3429942" y="2957519"/>
            <a:ext cx="2344335" cy="1571636"/>
          </a:xfrm>
          <a:prstGeom prst="roundRect">
            <a:avLst>
              <a:gd name="adj" fmla="val 744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167">
            <a:extLst>
              <a:ext uri="{FF2B5EF4-FFF2-40B4-BE49-F238E27FC236}">
                <a16:creationId xmlns:a16="http://schemas.microsoft.com/office/drawing/2014/main" id="{D11DCF5D-4042-4B1A-84E1-154EA1DE9489}"/>
              </a:ext>
            </a:extLst>
          </p:cNvPr>
          <p:cNvSpPr/>
          <p:nvPr/>
        </p:nvSpPr>
        <p:spPr>
          <a:xfrm rot="10800000" flipH="1">
            <a:off x="3519610" y="3911766"/>
            <a:ext cx="2160240" cy="45719"/>
          </a:xfrm>
          <a:prstGeom prst="roundRect">
            <a:avLst>
              <a:gd name="adj" fmla="val 23711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Shape 176">
            <a:extLst>
              <a:ext uri="{FF2B5EF4-FFF2-40B4-BE49-F238E27FC236}">
                <a16:creationId xmlns:a16="http://schemas.microsoft.com/office/drawing/2014/main" id="{CBEB22AC-0053-4085-99F2-5CE253757739}"/>
              </a:ext>
            </a:extLst>
          </p:cNvPr>
          <p:cNvSpPr txBox="1"/>
          <p:nvPr/>
        </p:nvSpPr>
        <p:spPr>
          <a:xfrm>
            <a:off x="1201683" y="995862"/>
            <a:ext cx="12241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sym typeface="Arial"/>
              </a:rPr>
              <a:t>2-Bay NAS</a:t>
            </a:r>
            <a:endParaRPr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4" name="Shape 177">
            <a:extLst>
              <a:ext uri="{FF2B5EF4-FFF2-40B4-BE49-F238E27FC236}">
                <a16:creationId xmlns:a16="http://schemas.microsoft.com/office/drawing/2014/main" id="{5350ECBB-BF50-49ED-B7CB-1DD7CA75B282}"/>
              </a:ext>
            </a:extLst>
          </p:cNvPr>
          <p:cNvSpPr txBox="1"/>
          <p:nvPr/>
        </p:nvSpPr>
        <p:spPr>
          <a:xfrm>
            <a:off x="6837495" y="1021665"/>
            <a:ext cx="12241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sym typeface="Arial"/>
              </a:rPr>
              <a:t>4-Bay NAS</a:t>
            </a:r>
            <a:endParaRPr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5" name="Shape 157">
            <a:extLst>
              <a:ext uri="{FF2B5EF4-FFF2-40B4-BE49-F238E27FC236}">
                <a16:creationId xmlns:a16="http://schemas.microsoft.com/office/drawing/2014/main" id="{4B6D2105-2405-492B-BC1C-2915C57976CA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7449" y="1360524"/>
            <a:ext cx="1510580" cy="1402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圖片 24" descr="TS-351_font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565" y="904926"/>
            <a:ext cx="3656869" cy="2285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47" name="Shape 171">
            <a:extLst>
              <a:ext uri="{FF2B5EF4-FFF2-40B4-BE49-F238E27FC236}">
                <a16:creationId xmlns:a16="http://schemas.microsoft.com/office/drawing/2014/main" id="{9F0BAF48-8F60-474B-B395-30A0A3728B73}"/>
              </a:ext>
            </a:extLst>
          </p:cNvPr>
          <p:cNvGrpSpPr/>
          <p:nvPr/>
        </p:nvGrpSpPr>
        <p:grpSpPr>
          <a:xfrm>
            <a:off x="4933308" y="2571750"/>
            <a:ext cx="926800" cy="922547"/>
            <a:chOff x="3329755" y="3214692"/>
            <a:chExt cx="1527997" cy="1500198"/>
          </a:xfrm>
        </p:grpSpPr>
        <p:sp>
          <p:nvSpPr>
            <p:cNvPr id="48" name="Shape 172">
              <a:extLst>
                <a:ext uri="{FF2B5EF4-FFF2-40B4-BE49-F238E27FC236}">
                  <a16:creationId xmlns:a16="http://schemas.microsoft.com/office/drawing/2014/main" id="{819EF1D1-509D-420F-B120-8C66550B269D}"/>
                </a:ext>
              </a:extLst>
            </p:cNvPr>
            <p:cNvSpPr/>
            <p:nvPr/>
          </p:nvSpPr>
          <p:spPr>
            <a:xfrm>
              <a:off x="3571868" y="3429006"/>
              <a:ext cx="1285884" cy="128588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Shape 173">
              <a:extLst>
                <a:ext uri="{FF2B5EF4-FFF2-40B4-BE49-F238E27FC236}">
                  <a16:creationId xmlns:a16="http://schemas.microsoft.com/office/drawing/2014/main" id="{578050F8-9080-4A6B-94F1-3F47E1CF20AC}"/>
                </a:ext>
              </a:extLst>
            </p:cNvPr>
            <p:cNvSpPr/>
            <p:nvPr/>
          </p:nvSpPr>
          <p:spPr>
            <a:xfrm rot="508191">
              <a:off x="4143372" y="3228528"/>
              <a:ext cx="214314" cy="35719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0" name="Shape 174">
              <a:extLst>
                <a:ext uri="{FF2B5EF4-FFF2-40B4-BE49-F238E27FC236}">
                  <a16:creationId xmlns:a16="http://schemas.microsoft.com/office/drawing/2014/main" id="{066BCCA2-EA6D-40BB-A669-E89D2AD2FACF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29755" y="3214692"/>
              <a:ext cx="1442166" cy="13294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" name="Shape 163">
            <a:extLst>
              <a:ext uri="{FF2B5EF4-FFF2-40B4-BE49-F238E27FC236}">
                <a16:creationId xmlns:a16="http://schemas.microsoft.com/office/drawing/2014/main" id="{E71CE73D-1CC1-45C5-AA37-996501B5E12C}"/>
              </a:ext>
            </a:extLst>
          </p:cNvPr>
          <p:cNvSpPr txBox="1"/>
          <p:nvPr/>
        </p:nvSpPr>
        <p:spPr>
          <a:xfrm>
            <a:off x="559033" y="3070943"/>
            <a:ext cx="232465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spcBef>
                <a:spcPts val="600"/>
              </a:spcBef>
              <a:buSzPts val="1400"/>
            </a:pPr>
            <a:r>
              <a:rPr lang="en-US" altLang="zh-TW" sz="2000" b="1" dirty="0">
                <a:solidFill>
                  <a:srgbClr val="FFFFFF"/>
                </a:solidFill>
                <a:ea typeface="微軟正黑體" pitchFamily="34" charset="-120"/>
              </a:rPr>
              <a:t>RAID 1:</a:t>
            </a:r>
          </a:p>
          <a:p>
            <a:pPr lvl="0" algn="ctr">
              <a:spcBef>
                <a:spcPts val="600"/>
              </a:spcBef>
              <a:buSzPts val="1400"/>
            </a:pPr>
            <a:r>
              <a:rPr lang="en-US" altLang="zh-TW" sz="1800" b="1" dirty="0">
                <a:solidFill>
                  <a:srgbClr val="FFFFFF"/>
                </a:solidFill>
                <a:ea typeface="微軟正黑體" pitchFamily="34" charset="-120"/>
              </a:rPr>
              <a:t>Space: 1 x HDD</a:t>
            </a:r>
          </a:p>
        </p:txBody>
      </p:sp>
      <p:sp>
        <p:nvSpPr>
          <p:cNvPr id="28" name="Shape 168">
            <a:extLst>
              <a:ext uri="{FF2B5EF4-FFF2-40B4-BE49-F238E27FC236}">
                <a16:creationId xmlns:a16="http://schemas.microsoft.com/office/drawing/2014/main" id="{979962FA-255E-4BA0-A911-29B50CEAD828}"/>
              </a:ext>
            </a:extLst>
          </p:cNvPr>
          <p:cNvSpPr txBox="1"/>
          <p:nvPr/>
        </p:nvSpPr>
        <p:spPr>
          <a:xfrm>
            <a:off x="3418133" y="3070943"/>
            <a:ext cx="226277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spcBef>
                <a:spcPts val="600"/>
              </a:spcBef>
              <a:buSzPts val="1400"/>
            </a:pPr>
            <a:r>
              <a:rPr lang="en-US" altLang="zh-TW" sz="2000" b="1" dirty="0">
                <a:ea typeface="微軟正黑體" pitchFamily="34" charset="-120"/>
              </a:rPr>
              <a:t>RADI 5:</a:t>
            </a:r>
          </a:p>
          <a:p>
            <a:pPr lvl="0" algn="ctr">
              <a:spcBef>
                <a:spcPts val="600"/>
              </a:spcBef>
              <a:buSzPts val="1400"/>
            </a:pPr>
            <a:r>
              <a:rPr lang="en-US" altLang="zh-TW" sz="1800" b="1" dirty="0">
                <a:ea typeface="微軟正黑體" pitchFamily="34" charset="-120"/>
              </a:rPr>
              <a:t>Space: 2 x HDD</a:t>
            </a:r>
          </a:p>
        </p:txBody>
      </p:sp>
      <p:sp>
        <p:nvSpPr>
          <p:cNvPr id="29" name="Shape 175">
            <a:extLst>
              <a:ext uri="{FF2B5EF4-FFF2-40B4-BE49-F238E27FC236}">
                <a16:creationId xmlns:a16="http://schemas.microsoft.com/office/drawing/2014/main" id="{70C7720A-912F-4A26-9015-CE8607E84E20}"/>
              </a:ext>
            </a:extLst>
          </p:cNvPr>
          <p:cNvSpPr txBox="1"/>
          <p:nvPr/>
        </p:nvSpPr>
        <p:spPr>
          <a:xfrm>
            <a:off x="6252118" y="3086779"/>
            <a:ext cx="226277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spcBef>
                <a:spcPts val="600"/>
              </a:spcBef>
              <a:buSzPts val="1400"/>
            </a:pPr>
            <a:r>
              <a:rPr lang="en-US" altLang="zh-TW" sz="2000" b="1" dirty="0">
                <a:solidFill>
                  <a:srgbClr val="FFFFFF"/>
                </a:solidFill>
                <a:ea typeface="微軟正黑體" pitchFamily="34" charset="-120"/>
              </a:rPr>
              <a:t>RAID 5:</a:t>
            </a:r>
          </a:p>
          <a:p>
            <a:pPr lvl="0" algn="ctr">
              <a:spcBef>
                <a:spcPts val="600"/>
              </a:spcBef>
              <a:buSzPts val="1400"/>
            </a:pPr>
            <a:r>
              <a:rPr lang="en-US" altLang="zh-TW" sz="1800" b="1" dirty="0">
                <a:solidFill>
                  <a:srgbClr val="FFFFFF"/>
                </a:solidFill>
                <a:ea typeface="微軟正黑體" pitchFamily="34" charset="-120"/>
              </a:rPr>
              <a:t>Space: 3 x HDD</a:t>
            </a:r>
          </a:p>
        </p:txBody>
      </p:sp>
      <p:sp>
        <p:nvSpPr>
          <p:cNvPr id="46" name="Shape 164">
            <a:extLst>
              <a:ext uri="{FF2B5EF4-FFF2-40B4-BE49-F238E27FC236}">
                <a16:creationId xmlns:a16="http://schemas.microsoft.com/office/drawing/2014/main" id="{271568B3-5319-43C5-9ACD-DBA0E5B88B6E}"/>
              </a:ext>
            </a:extLst>
          </p:cNvPr>
          <p:cNvSpPr txBox="1"/>
          <p:nvPr/>
        </p:nvSpPr>
        <p:spPr>
          <a:xfrm>
            <a:off x="519115" y="4071719"/>
            <a:ext cx="244038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rgbClr val="FF0000"/>
              </a:buClr>
              <a:buSzPts val="1400"/>
            </a:pPr>
            <a:r>
              <a:rPr lang="en-US" sz="16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HDD utilization:  50%</a:t>
            </a:r>
          </a:p>
        </p:txBody>
      </p:sp>
      <p:sp>
        <p:nvSpPr>
          <p:cNvPr id="51" name="Shape 169">
            <a:extLst>
              <a:ext uri="{FF2B5EF4-FFF2-40B4-BE49-F238E27FC236}">
                <a16:creationId xmlns:a16="http://schemas.microsoft.com/office/drawing/2014/main" id="{F12BE30E-34E5-4A13-80FB-62E0165B4FA1}"/>
              </a:ext>
            </a:extLst>
          </p:cNvPr>
          <p:cNvSpPr txBox="1"/>
          <p:nvPr/>
        </p:nvSpPr>
        <p:spPr>
          <a:xfrm>
            <a:off x="3363116" y="3965439"/>
            <a:ext cx="255554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rgbClr val="FF0000"/>
              </a:buClr>
              <a:buSzPts val="1400"/>
            </a:pPr>
            <a:r>
              <a:rPr lang="en-US" altLang="zh-TW" sz="1600" b="1" dirty="0">
                <a:solidFill>
                  <a:srgbClr val="FF0000"/>
                </a:solidFill>
                <a:latin typeface="+mj-lt"/>
              </a:rPr>
              <a:t>HDD utilization: </a:t>
            </a:r>
            <a:r>
              <a:rPr lang="en-US" altLang="zh-TW" sz="2800" b="1" dirty="0">
                <a:solidFill>
                  <a:srgbClr val="FF0000"/>
                </a:solidFill>
                <a:latin typeface="+mj-lt"/>
              </a:rPr>
              <a:t>67%</a:t>
            </a:r>
          </a:p>
        </p:txBody>
      </p:sp>
      <p:sp>
        <p:nvSpPr>
          <p:cNvPr id="52" name="Shape 170">
            <a:extLst>
              <a:ext uri="{FF2B5EF4-FFF2-40B4-BE49-F238E27FC236}">
                <a16:creationId xmlns:a16="http://schemas.microsoft.com/office/drawing/2014/main" id="{FB48BC62-5D95-46BB-95AF-CB8738C1AF26}"/>
              </a:ext>
            </a:extLst>
          </p:cNvPr>
          <p:cNvSpPr txBox="1"/>
          <p:nvPr/>
        </p:nvSpPr>
        <p:spPr>
          <a:xfrm>
            <a:off x="6129712" y="4071719"/>
            <a:ext cx="255554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Clr>
                <a:srgbClr val="FF0000"/>
              </a:buClr>
              <a:buSzPts val="1400"/>
            </a:pPr>
            <a:r>
              <a:rPr lang="en-US" altLang="zh-TW" sz="1600" b="1">
                <a:solidFill>
                  <a:srgbClr val="FFFF00"/>
                </a:solidFill>
                <a:latin typeface="+mj-lt"/>
                <a:ea typeface="微軟正黑體" pitchFamily="34" charset="-120"/>
              </a:rPr>
              <a:t>Budget concern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BCDAAAE-7F5D-4C35-AE9C-F041B846C7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827" y="1272209"/>
            <a:ext cx="6363019" cy="3977593"/>
          </a:xfrm>
          <a:prstGeom prst="rect">
            <a:avLst/>
          </a:prstGeom>
        </p:spPr>
      </p:pic>
      <p:sp>
        <p:nvSpPr>
          <p:cNvPr id="20" name="語音泡泡: 矩形 19">
            <a:extLst>
              <a:ext uri="{FF2B5EF4-FFF2-40B4-BE49-F238E27FC236}">
                <a16:creationId xmlns:a16="http://schemas.microsoft.com/office/drawing/2014/main" id="{BF28C992-9026-433B-864F-1A82DC2B14DC}"/>
              </a:ext>
            </a:extLst>
          </p:cNvPr>
          <p:cNvSpPr/>
          <p:nvPr/>
        </p:nvSpPr>
        <p:spPr>
          <a:xfrm>
            <a:off x="1094075" y="4336869"/>
            <a:ext cx="2911868" cy="382995"/>
          </a:xfrm>
          <a:prstGeom prst="wedgeRectCallout">
            <a:avLst>
              <a:gd name="adj1" fmla="val 49719"/>
              <a:gd name="adj2" fmla="val -14610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RAM slot#1 for single RAM module configuration</a:t>
            </a:r>
            <a:endParaRPr lang="en-US" altLang="zh-TW" b="1" dirty="0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31" name="圖片 30" descr="highlight.png">
            <a:extLst>
              <a:ext uri="{FF2B5EF4-FFF2-40B4-BE49-F238E27FC236}">
                <a16:creationId xmlns:a16="http://schemas.microsoft.com/office/drawing/2014/main" id="{D19BB9C4-405F-48C3-BE46-BB400A1D66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351" y="800141"/>
            <a:ext cx="2857520" cy="571504"/>
          </a:xfrm>
          <a:prstGeom prst="rect">
            <a:avLst/>
          </a:prstGeom>
        </p:spPr>
      </p:pic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3200"/>
            </a:pPr>
            <a:r>
              <a:rPr lang="en-US" altLang="zh-CN" dirty="0">
                <a:latin typeface="微軟正黑體"/>
                <a:ea typeface="微軟正黑體"/>
              </a:rPr>
              <a:t>3</a:t>
            </a:r>
            <a:r>
              <a:rPr lang="zh-CN" altLang="en-US" dirty="0">
                <a:latin typeface="微軟正黑體"/>
                <a:ea typeface="微軟正黑體"/>
              </a:rPr>
              <a:t> </a:t>
            </a:r>
            <a:r>
              <a:rPr lang="en-US" altLang="zh-CN"/>
              <a:t>HDD</a:t>
            </a:r>
            <a:r>
              <a:rPr lang="en-US" altLang="zh-CN">
                <a:latin typeface="Arial"/>
              </a:rPr>
              <a:t> bays &amp; </a:t>
            </a:r>
            <a:r>
              <a:rPr lang="en-US" altLang="zh-CN" dirty="0">
                <a:latin typeface="Arial"/>
              </a:rPr>
              <a:t>2 </a:t>
            </a:r>
            <a:r>
              <a:rPr lang="en-US" altLang="zh-TW"/>
              <a:t>M.2 </a:t>
            </a:r>
            <a:r>
              <a:rPr lang="en-US" altLang="zh-TW" dirty="0"/>
              <a:t>PCIe </a:t>
            </a:r>
            <a:r>
              <a:rPr lang="en-US" altLang="zh-TW" err="1"/>
              <a:t>NVMe</a:t>
            </a:r>
            <a:r>
              <a:rPr lang="en-US" altLang="zh-TW"/>
              <a:t> SSD </a:t>
            </a:r>
            <a:r>
              <a:rPr lang="en-US" altLang="zh-TW" dirty="0"/>
              <a:t>slots</a:t>
            </a:r>
            <a:endParaRPr lang="en-US"/>
          </a:p>
        </p:txBody>
      </p:sp>
      <p:sp>
        <p:nvSpPr>
          <p:cNvPr id="43" name="TextBox 40">
            <a:extLst>
              <a:ext uri="{FF2B5EF4-FFF2-40B4-BE49-F238E27FC236}">
                <a16:creationId xmlns:a16="http://schemas.microsoft.com/office/drawing/2014/main" id="{CF84CDA2-FCB5-4CA4-8360-879EA9288157}"/>
              </a:ext>
            </a:extLst>
          </p:cNvPr>
          <p:cNvSpPr txBox="1"/>
          <p:nvPr/>
        </p:nvSpPr>
        <p:spPr>
          <a:xfrm>
            <a:off x="3232811" y="766672"/>
            <a:ext cx="3901697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t">
            <a:spAutoFit/>
          </a:bodyPr>
          <a:lstStyle/>
          <a:p>
            <a:r>
              <a:rPr lang="zh-CN" altLang="en-US" sz="1600" b="1" dirty="0">
                <a:solidFill>
                  <a:srgbClr val="0070C0"/>
                </a:solidFill>
                <a:latin typeface="+mj-lt"/>
                <a:ea typeface="微軟正黑體"/>
              </a:rPr>
              <a:t>Dual-chann</a:t>
            </a:r>
            <a:r>
              <a:rPr lang="en-US" altLang="zh-CN" sz="1600" b="1" dirty="0">
                <a:solidFill>
                  <a:srgbClr val="0070C0"/>
                </a:solidFill>
                <a:latin typeface="+mj-lt"/>
                <a:ea typeface="微軟正黑體"/>
              </a:rPr>
              <a:t>el</a:t>
            </a:r>
            <a:r>
              <a:rPr lang="zh-TW" altLang="en-US" sz="1600" b="1" dirty="0">
                <a:solidFill>
                  <a:srgbClr val="0070C0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+mj-lt"/>
                <a:ea typeface="微軟正黑體" pitchFamily="34" charset="-120"/>
              </a:rPr>
              <a:t>DDR3L SODIMM</a:t>
            </a:r>
            <a:r>
              <a:rPr lang="zh-TW" altLang="en-US" sz="1600" b="1" dirty="0">
                <a:solidFill>
                  <a:srgbClr val="0070C0"/>
                </a:solidFill>
                <a:latin typeface="+mj-lt"/>
                <a:ea typeface="微軟正黑體" pitchFamily="34" charset="-120"/>
              </a:rPr>
              <a:t> </a:t>
            </a:r>
            <a:r>
              <a:rPr lang="zh-CN" altLang="en-US" sz="1600" b="1" dirty="0">
                <a:solidFill>
                  <a:srgbClr val="0070C0"/>
                </a:solidFill>
                <a:latin typeface="+mj-lt"/>
                <a:ea typeface="微軟正黑體"/>
              </a:rPr>
              <a:t>memory slots</a:t>
            </a:r>
            <a:r>
              <a:rPr lang="en-US" altLang="zh-CN" sz="1600" b="1" dirty="0">
                <a:solidFill>
                  <a:srgbClr val="0070C0"/>
                </a:solidFill>
                <a:latin typeface="+mj-lt"/>
                <a:ea typeface="微軟正黑體" pitchFamily="34" charset="-120"/>
              </a:rPr>
              <a:t>,  up to 8GB (2 x 4GB)</a:t>
            </a:r>
            <a:endParaRPr lang="en-US" altLang="zh-TW" sz="1600" b="1" dirty="0">
              <a:solidFill>
                <a:srgbClr val="0070C0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7" name="TextBox 40">
            <a:extLst>
              <a:ext uri="{FF2B5EF4-FFF2-40B4-BE49-F238E27FC236}">
                <a16:creationId xmlns:a16="http://schemas.microsoft.com/office/drawing/2014/main" id="{25B12B87-75B2-4E5D-B9C7-0CAC01E0C1C2}"/>
              </a:ext>
            </a:extLst>
          </p:cNvPr>
          <p:cNvSpPr txBox="1"/>
          <p:nvPr/>
        </p:nvSpPr>
        <p:spPr>
          <a:xfrm>
            <a:off x="7015449" y="768081"/>
            <a:ext cx="2028180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t">
            <a:spAutoFit/>
          </a:bodyPr>
          <a:lstStyle/>
          <a:p>
            <a:r>
              <a:rPr lang="en-US" altLang="zh-TW" sz="1600" b="1">
                <a:solidFill>
                  <a:srgbClr val="00B050"/>
                </a:solidFill>
                <a:latin typeface="+mj-lt"/>
                <a:ea typeface="微軟正黑體" pitchFamily="34" charset="-120"/>
              </a:rPr>
              <a:t>3 x SATA HDD/SSD* </a:t>
            </a:r>
            <a:r>
              <a:rPr lang="en-US" altLang="zh-TW" sz="1600" b="1">
                <a:solidFill>
                  <a:srgbClr val="00B050"/>
                </a:solidFill>
                <a:latin typeface="+mj-lt"/>
                <a:ea typeface="微軟正黑體"/>
              </a:rPr>
              <a:t>bay</a:t>
            </a:r>
            <a:endParaRPr lang="en-US" altLang="zh-TW" sz="1600" b="1">
              <a:solidFill>
                <a:srgbClr val="00B050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F04EBED-161F-4333-9404-BD09824CFA15}"/>
              </a:ext>
            </a:extLst>
          </p:cNvPr>
          <p:cNvGrpSpPr/>
          <p:nvPr/>
        </p:nvGrpSpPr>
        <p:grpSpPr>
          <a:xfrm>
            <a:off x="6398548" y="1371645"/>
            <a:ext cx="2273188" cy="1793925"/>
            <a:chOff x="6353980" y="1512428"/>
            <a:chExt cx="2273188" cy="1793925"/>
          </a:xfrm>
        </p:grpSpPr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3A6C5690-07C9-4A24-90FC-3CA61AD60CF3}"/>
                </a:ext>
              </a:extLst>
            </p:cNvPr>
            <p:cNvSpPr/>
            <p:nvPr/>
          </p:nvSpPr>
          <p:spPr>
            <a:xfrm>
              <a:off x="6908974" y="1588159"/>
              <a:ext cx="1718194" cy="17181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6" name="圖片 25" descr="TS-351_hot-swappable.pn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6860"/>
            <a:stretch/>
          </p:blipFill>
          <p:spPr>
            <a:xfrm>
              <a:off x="6353980" y="1512428"/>
              <a:ext cx="2273188" cy="1793925"/>
            </a:xfrm>
            <a:prstGeom prst="ellipse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TextBox 40">
            <a:extLst>
              <a:ext uri="{FF2B5EF4-FFF2-40B4-BE49-F238E27FC236}">
                <a16:creationId xmlns:a16="http://schemas.microsoft.com/office/drawing/2014/main" id="{65CE7458-0E88-4485-B49E-EAC8B64AAD0A}"/>
              </a:ext>
            </a:extLst>
          </p:cNvPr>
          <p:cNvSpPr txBox="1"/>
          <p:nvPr/>
        </p:nvSpPr>
        <p:spPr>
          <a:xfrm>
            <a:off x="7256574" y="3269270"/>
            <a:ext cx="1545930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t">
            <a:spAutoFit/>
          </a:bodyPr>
          <a:lstStyle/>
          <a:p>
            <a:r>
              <a:rPr lang="en-US" altLang="zh-TW" sz="1000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HDD3:</a:t>
            </a:r>
            <a:r>
              <a:rPr lang="zh-TW" altLang="en-US" sz="1000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1000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6Gb/s</a:t>
            </a:r>
          </a:p>
          <a:p>
            <a:r>
              <a:rPr lang="en-US" altLang="zh-TW" sz="1000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HDD1-2:</a:t>
            </a:r>
            <a:r>
              <a:rPr lang="zh-TW" altLang="en-US" sz="1000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1000" b="1" dirty="0">
                <a:solidFill>
                  <a:schemeClr val="tx1"/>
                </a:solidFill>
                <a:latin typeface="+mj-lt"/>
                <a:ea typeface="微軟正黑體" pitchFamily="34" charset="-120"/>
              </a:rPr>
              <a:t>3Gb/s</a:t>
            </a:r>
          </a:p>
        </p:txBody>
      </p:sp>
      <p:sp>
        <p:nvSpPr>
          <p:cNvPr id="14" name="TextBox 40">
            <a:extLst>
              <a:ext uri="{FF2B5EF4-FFF2-40B4-BE49-F238E27FC236}">
                <a16:creationId xmlns:a16="http://schemas.microsoft.com/office/drawing/2014/main" id="{D36B9A9A-C015-4185-8D8F-67CDC1B4A0F5}"/>
              </a:ext>
            </a:extLst>
          </p:cNvPr>
          <p:cNvSpPr txBox="1"/>
          <p:nvPr/>
        </p:nvSpPr>
        <p:spPr>
          <a:xfrm>
            <a:off x="452849" y="1936516"/>
            <a:ext cx="1833831" cy="8309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t">
            <a:spAutoFit/>
          </a:bodyPr>
          <a:lstStyle/>
          <a:p>
            <a:r>
              <a:rPr lang="en-US" sz="1600" b="1">
                <a:solidFill>
                  <a:schemeClr val="accent1"/>
                </a:solidFill>
                <a:latin typeface="+mj-lt"/>
                <a:ea typeface="微軟正黑體" pitchFamily="34" charset="-120"/>
              </a:rPr>
              <a:t>2 x M.2 2280 </a:t>
            </a:r>
          </a:p>
          <a:p>
            <a:r>
              <a:rPr lang="en-US" sz="1600" b="1">
                <a:solidFill>
                  <a:schemeClr val="accent1"/>
                </a:solidFill>
                <a:latin typeface="+mj-lt"/>
                <a:ea typeface="微軟正黑體" pitchFamily="34" charset="-120"/>
              </a:rPr>
              <a:t>PCIe </a:t>
            </a:r>
            <a:r>
              <a:rPr lang="en-US" altLang="zh-TW" sz="1600" b="1">
                <a:solidFill>
                  <a:schemeClr val="accent1"/>
                </a:solidFill>
                <a:latin typeface="+mj-lt"/>
                <a:ea typeface="微軟正黑體" pitchFamily="34" charset="-120"/>
              </a:rPr>
              <a:t>2.0 x1 </a:t>
            </a:r>
            <a:endParaRPr lang="en-US" sz="1600" b="1">
              <a:solidFill>
                <a:schemeClr val="accent1"/>
              </a:solidFill>
              <a:latin typeface="+mj-lt"/>
              <a:ea typeface="微軟正黑體" pitchFamily="34" charset="-120"/>
            </a:endParaRPr>
          </a:p>
          <a:p>
            <a:r>
              <a:rPr lang="en-US" sz="1600" b="1">
                <a:solidFill>
                  <a:schemeClr val="accent1"/>
                </a:solidFill>
                <a:latin typeface="+mj-lt"/>
                <a:ea typeface="微軟正黑體" pitchFamily="34" charset="-120"/>
              </a:rPr>
              <a:t>NVMe </a:t>
            </a:r>
            <a:r>
              <a:rPr lang="en-US" altLang="zh-TW" sz="1600" b="1">
                <a:solidFill>
                  <a:schemeClr val="accent1"/>
                </a:solidFill>
                <a:latin typeface="+mj-lt"/>
                <a:ea typeface="微軟正黑體" pitchFamily="34" charset="-120"/>
              </a:rPr>
              <a:t>SSD</a:t>
            </a:r>
            <a:r>
              <a:rPr lang="zh-TW" altLang="en-US" sz="1600" b="1">
                <a:solidFill>
                  <a:schemeClr val="accent1"/>
                </a:solidFill>
                <a:latin typeface="+mj-lt"/>
                <a:ea typeface="微軟正黑體" pitchFamily="34" charset="-120"/>
              </a:rPr>
              <a:t> </a:t>
            </a:r>
            <a:r>
              <a:rPr lang="en-US" altLang="zh-TW" sz="1600" b="1" dirty="0">
                <a:solidFill>
                  <a:schemeClr val="accent1"/>
                </a:solidFill>
                <a:latin typeface="+mj-lt"/>
                <a:ea typeface="Microsoft JhengHei"/>
              </a:rPr>
              <a:t>slot</a:t>
            </a:r>
            <a:r>
              <a:rPr lang="zh-TW" altLang="en-US" sz="1600" b="1" dirty="0">
                <a:solidFill>
                  <a:schemeClr val="accent1"/>
                </a:solidFill>
                <a:latin typeface="+mj-lt"/>
                <a:ea typeface="Microsoft JhengHei"/>
              </a:rPr>
              <a:t>s</a:t>
            </a:r>
            <a:endParaRPr lang="zh-TW" altLang="en-US" sz="1600" b="1">
              <a:solidFill>
                <a:schemeClr val="accent1"/>
              </a:solidFill>
              <a:latin typeface="+mj-lt"/>
              <a:ea typeface="Microsoft JhengHei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0FCA919-0D2C-4E26-A16A-63BA7F37FE1D}"/>
              </a:ext>
            </a:extLst>
          </p:cNvPr>
          <p:cNvSpPr/>
          <p:nvPr/>
        </p:nvSpPr>
        <p:spPr>
          <a:xfrm>
            <a:off x="538023" y="953065"/>
            <a:ext cx="24380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Optimized design</a:t>
            </a:r>
          </a:p>
        </p:txBody>
      </p:sp>
      <p:cxnSp>
        <p:nvCxnSpPr>
          <p:cNvPr id="16" name="Shape 250">
            <a:extLst>
              <a:ext uri="{FF2B5EF4-FFF2-40B4-BE49-F238E27FC236}">
                <a16:creationId xmlns:a16="http://schemas.microsoft.com/office/drawing/2014/main" id="{7B0C3AE0-2EE8-42D9-AF5C-19EDA782D753}"/>
              </a:ext>
            </a:extLst>
          </p:cNvPr>
          <p:cNvCxnSpPr>
            <a:cxnSpLocks/>
          </p:cNvCxnSpPr>
          <p:nvPr/>
        </p:nvCxnSpPr>
        <p:spPr>
          <a:xfrm rot="10800000">
            <a:off x="1369764" y="2702426"/>
            <a:ext cx="1296314" cy="475205"/>
          </a:xfrm>
          <a:prstGeom prst="bentConnector2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oval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cxnSp>
        <p:nvCxnSpPr>
          <p:cNvPr id="29" name="Shape 250">
            <a:extLst>
              <a:ext uri="{FF2B5EF4-FFF2-40B4-BE49-F238E27FC236}">
                <a16:creationId xmlns:a16="http://schemas.microsoft.com/office/drawing/2014/main" id="{1FA79425-5660-4DCA-90EC-0F2B2F52E8FF}"/>
              </a:ext>
            </a:extLst>
          </p:cNvPr>
          <p:cNvCxnSpPr>
            <a:cxnSpLocks/>
          </p:cNvCxnSpPr>
          <p:nvPr/>
        </p:nvCxnSpPr>
        <p:spPr>
          <a:xfrm flipH="1" flipV="1">
            <a:off x="5609855" y="1363430"/>
            <a:ext cx="11841" cy="690618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30" name="矩形 29">
            <a:extLst>
              <a:ext uri="{FF2B5EF4-FFF2-40B4-BE49-F238E27FC236}">
                <a16:creationId xmlns:a16="http://schemas.microsoft.com/office/drawing/2014/main" id="{42419FF3-963B-4AB4-A891-D71596DCF5FB}"/>
              </a:ext>
            </a:extLst>
          </p:cNvPr>
          <p:cNvSpPr/>
          <p:nvPr/>
        </p:nvSpPr>
        <p:spPr>
          <a:xfrm>
            <a:off x="3901440" y="2773008"/>
            <a:ext cx="557348" cy="1415815"/>
          </a:xfrm>
          <a:prstGeom prst="rect">
            <a:avLst/>
          </a:prstGeom>
          <a:noFill/>
          <a:ln w="22225">
            <a:solidFill>
              <a:srgbClr val="7B0CD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092565-959A-4ABE-8D82-CE9321A302F3}"/>
              </a:ext>
            </a:extLst>
          </p:cNvPr>
          <p:cNvSpPr txBox="1"/>
          <p:nvPr/>
        </p:nvSpPr>
        <p:spPr>
          <a:xfrm>
            <a:off x="2286000" y="2343150"/>
            <a:ext cx="4572000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*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CE5AE1-9B3D-4659-997F-1229A535D141}"/>
              </a:ext>
            </a:extLst>
          </p:cNvPr>
          <p:cNvSpPr txBox="1"/>
          <p:nvPr/>
        </p:nvSpPr>
        <p:spPr>
          <a:xfrm>
            <a:off x="2286000" y="2343150"/>
            <a:ext cx="4572000" cy="30777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*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76BFE7-E855-48D3-87B2-74AE05A6E0FA}"/>
              </a:ext>
            </a:extLst>
          </p:cNvPr>
          <p:cNvSpPr txBox="1"/>
          <p:nvPr/>
        </p:nvSpPr>
        <p:spPr>
          <a:xfrm>
            <a:off x="6353629" y="4769005"/>
            <a:ext cx="2788969" cy="24622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*2.5" drive requires an optional tray base</a:t>
            </a:r>
          </a:p>
        </p:txBody>
      </p:sp>
    </p:spTree>
    <p:extLst>
      <p:ext uri="{BB962C8B-B14F-4D97-AF65-F5344CB8AC3E}">
        <p14:creationId xmlns:p14="http://schemas.microsoft.com/office/powerpoint/2010/main" val="1056494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圖片 50">
            <a:extLst>
              <a:ext uri="{FF2B5EF4-FFF2-40B4-BE49-F238E27FC236}">
                <a16:creationId xmlns:a16="http://schemas.microsoft.com/office/drawing/2014/main" id="{8EC566A2-358A-4DDD-B84E-57B0B95373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8264" y="680866"/>
            <a:ext cx="1783851" cy="3897958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F9D4C977-45B1-4256-8E91-CFDA4154A4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143" y="680866"/>
            <a:ext cx="1783851" cy="3897958"/>
          </a:xfrm>
          <a:prstGeom prst="rect">
            <a:avLst/>
          </a:prstGeom>
        </p:spPr>
      </p:pic>
      <p:pic>
        <p:nvPicPr>
          <p:cNvPr id="23" name="圖片 22" descr="TS-351_內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829" y="1305092"/>
            <a:ext cx="3850661" cy="315754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0" name="文字方塊 59">
            <a:extLst>
              <a:ext uri="{FF2B5EF4-FFF2-40B4-BE49-F238E27FC236}">
                <a16:creationId xmlns:a16="http://schemas.microsoft.com/office/drawing/2014/main" id="{79151B84-4C15-4904-BE36-D94BD23E9B3E}"/>
              </a:ext>
            </a:extLst>
          </p:cNvPr>
          <p:cNvSpPr txBox="1"/>
          <p:nvPr/>
        </p:nvSpPr>
        <p:spPr>
          <a:xfrm>
            <a:off x="6766983" y="2329213"/>
            <a:ext cx="1606557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>
                <a:schemeClr val="lt1"/>
              </a:buClr>
              <a:buSzPts val="1400"/>
            </a:pPr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微軟正黑體" pitchFamily="34" charset="-120"/>
              </a:rPr>
              <a:t>3 x 10TB HDD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BC3484CD-B299-459B-BF36-078DA518CFAF}"/>
              </a:ext>
            </a:extLst>
          </p:cNvPr>
          <p:cNvSpPr txBox="1"/>
          <p:nvPr/>
        </p:nvSpPr>
        <p:spPr>
          <a:xfrm>
            <a:off x="770460" y="3570084"/>
            <a:ext cx="1611413" cy="8002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>
                <a:schemeClr val="lt1"/>
              </a:buClr>
              <a:buSzPts val="1400"/>
            </a:pPr>
            <a:r>
              <a:rPr lang="en-US" altLang="zh-TW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微軟正黑體" pitchFamily="34" charset="-120"/>
              </a:rPr>
              <a:t>Use</a:t>
            </a:r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CN" sz="1800" b="1" dirty="0" err="1">
                <a:solidFill>
                  <a:srgbClr val="7030A0"/>
                </a:solidFill>
                <a:latin typeface="+mn-lt"/>
                <a:ea typeface="微軟正黑體" pitchFamily="34" charset="-120"/>
              </a:rPr>
              <a:t>Qtier</a:t>
            </a:r>
            <a:r>
              <a:rPr lang="en-US" altLang="zh-CN" sz="1800" b="1" dirty="0">
                <a:solidFill>
                  <a:srgbClr val="7B0CD6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微軟正黑體" pitchFamily="34" charset="-120"/>
              </a:rPr>
              <a:t>for hot data tiered storage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0F75C8-62BF-4346-8558-FADBD7048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zh-TW" altLang="en-US" sz="3800" dirty="0"/>
              <a:t> </a:t>
            </a:r>
            <a:r>
              <a:rPr lang="en-US" altLang="zh-TW" sz="3800" dirty="0">
                <a:latin typeface="Microsoft JhengHei"/>
                <a:ea typeface="Microsoft JhengHei"/>
              </a:rPr>
              <a:t>Flexibly use </a:t>
            </a:r>
            <a:r>
              <a:rPr lang="en-US" altLang="zh-TW" sz="3800" dirty="0"/>
              <a:t>SSD </a:t>
            </a:r>
            <a:r>
              <a:rPr lang="en-US" altLang="zh-CN" sz="3800" dirty="0"/>
              <a:t>cache or Qtier</a:t>
            </a:r>
            <a:endParaRPr lang="en-US" sz="38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6B68D78-DAC7-4212-AC37-532DBC25A6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703" y="2997317"/>
            <a:ext cx="537436" cy="537436"/>
          </a:xfrm>
          <a:prstGeom prst="rect">
            <a:avLst/>
          </a:prstGeom>
          <a:effectLst>
            <a:outerShdw blurRad="63500" sx="106000" sy="106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B9729C4-07EF-4E76-9940-482E8CFE748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1543" y="2997317"/>
            <a:ext cx="537436" cy="5440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38" name="Shape 250">
            <a:extLst>
              <a:ext uri="{FF2B5EF4-FFF2-40B4-BE49-F238E27FC236}">
                <a16:creationId xmlns:a16="http://schemas.microsoft.com/office/drawing/2014/main" id="{E0F32B18-AD97-40DA-A184-913A13F8ADBA}"/>
              </a:ext>
            </a:extLst>
          </p:cNvPr>
          <p:cNvCxnSpPr>
            <a:cxnSpLocks/>
          </p:cNvCxnSpPr>
          <p:nvPr/>
        </p:nvCxnSpPr>
        <p:spPr>
          <a:xfrm rot="16200000" flipH="1">
            <a:off x="2255957" y="1271275"/>
            <a:ext cx="888848" cy="837805"/>
          </a:xfrm>
          <a:prstGeom prst="bentConnector3">
            <a:avLst>
              <a:gd name="adj1" fmla="val -608"/>
            </a:avLst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oval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1" name="TextBox 4">
            <a:extLst>
              <a:ext uri="{FF2B5EF4-FFF2-40B4-BE49-F238E27FC236}">
                <a16:creationId xmlns:a16="http://schemas.microsoft.com/office/drawing/2014/main" id="{7EF76B20-3DB4-4C9D-8B51-F0411F9BAB65}"/>
              </a:ext>
            </a:extLst>
          </p:cNvPr>
          <p:cNvSpPr txBox="1"/>
          <p:nvPr/>
        </p:nvSpPr>
        <p:spPr>
          <a:xfrm>
            <a:off x="6899475" y="1006629"/>
            <a:ext cx="133671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>
                <a:solidFill>
                  <a:srgbClr val="FFC000"/>
                </a:solidFill>
              </a:rPr>
              <a:t>RAID</a:t>
            </a:r>
          </a:p>
          <a:p>
            <a:pPr algn="ctr">
              <a:lnSpc>
                <a:spcPct val="90000"/>
              </a:lnSpc>
            </a:pPr>
            <a:r>
              <a:rPr lang="en-US" sz="4000" b="1">
                <a:solidFill>
                  <a:srgbClr val="FFC000"/>
                </a:solidFill>
              </a:rPr>
              <a:t>5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433FF3DF-6E90-42CC-9883-97D9D5243F79}"/>
              </a:ext>
            </a:extLst>
          </p:cNvPr>
          <p:cNvSpPr txBox="1"/>
          <p:nvPr/>
        </p:nvSpPr>
        <p:spPr>
          <a:xfrm>
            <a:off x="6762127" y="3570084"/>
            <a:ext cx="1611413" cy="8002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buClr>
                <a:schemeClr val="lt1"/>
              </a:buClr>
              <a:buSzPts val="1400"/>
            </a:pPr>
            <a:r>
              <a:rPr lang="en-US" altLang="zh-CN" sz="1800" b="1">
                <a:solidFill>
                  <a:srgbClr val="7030A0"/>
                </a:solidFill>
                <a:latin typeface="+mn-lt"/>
                <a:ea typeface="微軟正黑體" pitchFamily="34" charset="-120"/>
              </a:rPr>
              <a:t>20TB</a:t>
            </a:r>
            <a:r>
              <a:rPr lang="zh-TW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CN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微軟正黑體" pitchFamily="34" charset="-120"/>
              </a:rPr>
              <a:t>Cold data on big storage space</a:t>
            </a:r>
          </a:p>
        </p:txBody>
      </p:sp>
      <p:cxnSp>
        <p:nvCxnSpPr>
          <p:cNvPr id="28" name="Shape 250">
            <a:extLst>
              <a:ext uri="{FF2B5EF4-FFF2-40B4-BE49-F238E27FC236}">
                <a16:creationId xmlns:a16="http://schemas.microsoft.com/office/drawing/2014/main" id="{4C60D794-E75A-4072-8DE8-F3AC8D1E9284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77233" y="1245752"/>
            <a:ext cx="874731" cy="658653"/>
          </a:xfrm>
          <a:prstGeom prst="bentConnector3">
            <a:avLst>
              <a:gd name="adj1" fmla="val 23866"/>
            </a:avLst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oval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53" name="TextBox 4">
            <a:extLst>
              <a:ext uri="{FF2B5EF4-FFF2-40B4-BE49-F238E27FC236}">
                <a16:creationId xmlns:a16="http://schemas.microsoft.com/office/drawing/2014/main" id="{6955E8DA-0450-4CD7-AD21-3FF2D693B37B}"/>
              </a:ext>
            </a:extLst>
          </p:cNvPr>
          <p:cNvSpPr txBox="1"/>
          <p:nvPr/>
        </p:nvSpPr>
        <p:spPr>
          <a:xfrm>
            <a:off x="817723" y="1006629"/>
            <a:ext cx="133671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>
                <a:solidFill>
                  <a:srgbClr val="FFC000"/>
                </a:solidFill>
              </a:rPr>
              <a:t>RAID</a:t>
            </a:r>
          </a:p>
          <a:p>
            <a:pPr algn="ctr">
              <a:lnSpc>
                <a:spcPct val="90000"/>
              </a:lnSpc>
            </a:pPr>
            <a:r>
              <a:rPr lang="en-US" sz="4000" b="1">
                <a:solidFill>
                  <a:srgbClr val="FFC000"/>
                </a:solidFill>
              </a:rPr>
              <a:t>1</a:t>
            </a:r>
          </a:p>
        </p:txBody>
      </p:sp>
      <p:sp>
        <p:nvSpPr>
          <p:cNvPr id="16" name="文字方塊 49">
            <a:extLst>
              <a:ext uri="{FF2B5EF4-FFF2-40B4-BE49-F238E27FC236}">
                <a16:creationId xmlns:a16="http://schemas.microsoft.com/office/drawing/2014/main" id="{447BCB4C-B26E-9844-9ECB-BCD1A0C53291}"/>
              </a:ext>
            </a:extLst>
          </p:cNvPr>
          <p:cNvSpPr txBox="1"/>
          <p:nvPr/>
        </p:nvSpPr>
        <p:spPr>
          <a:xfrm>
            <a:off x="610094" y="2221491"/>
            <a:ext cx="1721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lt1"/>
              </a:buClr>
              <a:buSzPts val="1400"/>
            </a:pPr>
            <a:r>
              <a:rPr lang="en-US" sz="12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2 x 512GB </a:t>
            </a:r>
          </a:p>
          <a:p>
            <a:pPr lvl="0" algn="ctr">
              <a:buClr>
                <a:schemeClr val="lt1"/>
              </a:buClr>
              <a:buSzPts val="1400"/>
            </a:pPr>
            <a:r>
              <a:rPr lang="en-US" sz="12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M.2 PCIe </a:t>
            </a:r>
            <a:r>
              <a:rPr lang="en-US" sz="1200" b="1" dirty="0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NVMe</a:t>
            </a:r>
            <a:r>
              <a:rPr lang="en-US" sz="12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 SSD </a:t>
            </a:r>
          </a:p>
          <a:p>
            <a:pPr lvl="0" algn="ctr">
              <a:buClr>
                <a:schemeClr val="lt1"/>
              </a:buClr>
              <a:buSzPts val="1400"/>
            </a:pPr>
            <a:r>
              <a:rPr lang="en-US" sz="1200" b="1" dirty="0">
                <a:solidFill>
                  <a:schemeClr val="tx1"/>
                </a:solidFill>
                <a:latin typeface="+mn-lt"/>
                <a:ea typeface="微軟正黑體" pitchFamily="34" charset="-120"/>
              </a:rPr>
              <a:t>(2.0 x2 or 3.0 x2)</a:t>
            </a:r>
          </a:p>
        </p:txBody>
      </p:sp>
    </p:spTree>
    <p:extLst>
      <p:ext uri="{BB962C8B-B14F-4D97-AF65-F5344CB8AC3E}">
        <p14:creationId xmlns:p14="http://schemas.microsoft.com/office/powerpoint/2010/main" val="37210031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觀點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1232</TotalTime>
  <Words>1795</Words>
  <Application>Microsoft Office PowerPoint</Application>
  <PresentationFormat>如螢幕大小 (16:9)</PresentationFormat>
  <Paragraphs>436</Paragraphs>
  <Slides>41</Slides>
  <Notes>33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51" baseType="lpstr">
      <vt:lpstr>Arial Unicode MS</vt:lpstr>
      <vt:lpstr>微軟正黑體</vt:lpstr>
      <vt:lpstr>微軟正黑體</vt:lpstr>
      <vt:lpstr>新細明體</vt:lpstr>
      <vt:lpstr>Arial</vt:lpstr>
      <vt:lpstr>Calibri</vt:lpstr>
      <vt:lpstr>Segoe UI Light</vt:lpstr>
      <vt:lpstr>Verdana</vt:lpstr>
      <vt:lpstr>Wingdings</vt:lpstr>
      <vt:lpstr>Simple Light</vt:lpstr>
      <vt:lpstr>PowerPoint 簡報</vt:lpstr>
      <vt:lpstr>Long-term supported dual-core processors</vt:lpstr>
      <vt:lpstr>Reliable and trusted</vt:lpstr>
      <vt:lpstr>Ideal choice for light workloads</vt:lpstr>
      <vt:lpstr>The QNAP 3-bay NAS family</vt:lpstr>
      <vt:lpstr>Burst Read/Write performance by M.2 SSD</vt:lpstr>
      <vt:lpstr>Cost effectively secures data with RAID5</vt:lpstr>
      <vt:lpstr>3 HDD bays &amp; 2 M.2 PCIe NVMe SSD slots</vt:lpstr>
      <vt:lpstr> Flexibly use SSD cache or Qtier</vt:lpstr>
      <vt:lpstr>Intel ® Celeron ® Dual core Processor</vt:lpstr>
      <vt:lpstr> Hardware transcoding and multimedia streaming</vt:lpstr>
      <vt:lpstr>PLEX Server for your home media center</vt:lpstr>
      <vt:lpstr>PowerPoint 簡報</vt:lpstr>
      <vt:lpstr>PowerPoint 簡報</vt:lpstr>
      <vt:lpstr>PowerPoint 簡報</vt:lpstr>
      <vt:lpstr>PowerPoint 簡報</vt:lpstr>
      <vt:lpstr>Advantages of Linux Station</vt:lpstr>
      <vt:lpstr>PowerPoint 簡報</vt:lpstr>
      <vt:lpstr>Front view</vt:lpstr>
      <vt:lpstr>PowerPoint 簡報</vt:lpstr>
      <vt:lpstr>PowerPoint 簡報</vt:lpstr>
      <vt:lpstr>PowerPoint 簡報</vt:lpstr>
      <vt:lpstr>DEMO  Install M.2 SSD and upgrade RAM</vt:lpstr>
      <vt:lpstr>SSD Cache Software-defined SSD Extra Over-Provisioning</vt:lpstr>
      <vt:lpstr>Different SSD has Different Performance</vt:lpstr>
      <vt:lpstr>What is SSD Over-Provisioning</vt:lpstr>
      <vt:lpstr>The Advantage of Software-defined SSD Extra Over-Provisioning</vt:lpstr>
      <vt:lpstr>Choosing SSD is hard, choosing QNAP is simple</vt:lpstr>
      <vt:lpstr>QNAP SSD Global Cache and Qtier</vt:lpstr>
      <vt:lpstr>QNAP Global SSD Cache</vt:lpstr>
      <vt:lpstr>The Write-only Cache Increase ROI of SSD Cache with high Writing Demand</vt:lpstr>
      <vt:lpstr>TS-351 SSD Multiple Configurations</vt:lpstr>
      <vt:lpstr>Data Backup Snapshots provide a complete data backup solution</vt:lpstr>
      <vt:lpstr>A complete backup solution</vt:lpstr>
      <vt:lpstr>Protect your backup with QNAP Snapshot </vt:lpstr>
      <vt:lpstr>Multi-layer protection for the backup</vt:lpstr>
      <vt:lpstr>Surveillance Solution and VJBOD Secure your environment /  expand capacity</vt:lpstr>
      <vt:lpstr>QVR Pro surveillance solution</vt:lpstr>
      <vt:lpstr>Use VJBOD to extend capacity</vt:lpstr>
      <vt:lpstr>TS-351 provides numerous benefits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Cynthia Yang</dc:creator>
  <cp:lastModifiedBy>QNAP_Yvonne Tsai</cp:lastModifiedBy>
  <cp:revision>13</cp:revision>
  <dcterms:modified xsi:type="dcterms:W3CDTF">2018-09-27T02:06:52Z</dcterms:modified>
</cp:coreProperties>
</file>