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Lst>
  <p:sldSz cx="9144000" cy="5143500" type="screen16x9"/>
  <p:notesSz cx="6858000" cy="12477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D6495-A316-91F2-DAB3-470B731AEEF7}" v="1" dt="2018-09-11T22:44:48.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9C62D7-D088-4D1B-9D0E-69EBF45F0A9D}" type="datetimeFigureOut">
              <a:rPr lang="zh-TW" altLang="en-US" smtClean="0"/>
              <a:pPr/>
              <a:t>2018/9/17</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CA5A4A-B020-4B77-A60D-B2E9A7FAC087}"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Today we are talking about how to keep your NAS safe.</a:t>
            </a:r>
          </a:p>
          <a:p>
            <a:endParaRPr kumimoji="1" lang="en-US" altLang="zh-TW"/>
          </a:p>
          <a:p>
            <a:r>
              <a:rPr lang="en" altLang="zh-TW"/>
              <a:t>Before</a:t>
            </a:r>
            <a:r>
              <a:rPr lang="zh-TW" altLang="en-US"/>
              <a:t> </a:t>
            </a:r>
            <a:r>
              <a:rPr lang="en-US" altLang="zh-TW"/>
              <a:t>today’s </a:t>
            </a:r>
            <a:r>
              <a:rPr lang="en" altLang="zh-TW"/>
              <a:t>live broadcast, I had talked about how to keep your NAS safe, including which settings to remember turn off after you used it, or which security settings have to be enable. These tips make your NAS safe. But it took a lot of effort, So today we have launched a new application to help you solve these trouble and make your NAS safe.</a:t>
            </a:r>
            <a:endParaRPr kumimoji="1" lang="en-US" altLang="zh-TW"/>
          </a:p>
        </p:txBody>
      </p:sp>
      <p:sp>
        <p:nvSpPr>
          <p:cNvPr id="4" name="投影片編號版面配置區 3"/>
          <p:cNvSpPr>
            <a:spLocks noGrp="1"/>
          </p:cNvSpPr>
          <p:nvPr>
            <p:ph type="sldNum" sz="quarter" idx="5"/>
          </p:nvPr>
        </p:nvSpPr>
        <p:spPr/>
        <p:txBody>
          <a:bodyPr/>
          <a:lstStyle/>
          <a:p>
            <a:fld id="{F9CA5A4A-B020-4B77-A60D-B2E9A7FAC087}" type="slidenum">
              <a:rPr lang="zh-TW" altLang="en-US" smtClean="0"/>
              <a:pPr/>
              <a:t>1</a:t>
            </a:fld>
            <a:endParaRPr lang="zh-TW" altLang="en-US"/>
          </a:p>
        </p:txBody>
      </p:sp>
    </p:spTree>
    <p:extLst>
      <p:ext uri="{BB962C8B-B14F-4D97-AF65-F5344CB8AC3E}">
        <p14:creationId xmlns:p14="http://schemas.microsoft.com/office/powerpoint/2010/main" val="4239520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02057d88a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02057d88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Aft>
                <a:spcPts val="1600"/>
              </a:spcAft>
            </a:pPr>
            <a:r>
              <a:rPr lang="af-ZA" err="1">
                <a:cs typeface="Calibri"/>
              </a:rPr>
              <a:t>If</a:t>
            </a:r>
            <a:r>
              <a:rPr lang="af-ZA">
                <a:cs typeface="Calibri"/>
              </a:rPr>
              <a:t> </a:t>
            </a:r>
            <a:r>
              <a:rPr lang="af-ZA" err="1">
                <a:cs typeface="Calibri"/>
              </a:rPr>
              <a:t>you</a:t>
            </a:r>
            <a:r>
              <a:rPr lang="af-ZA">
                <a:cs typeface="Calibri"/>
              </a:rPr>
              <a:t> </a:t>
            </a:r>
            <a:r>
              <a:rPr lang="af-ZA" err="1">
                <a:cs typeface="Calibri"/>
              </a:rPr>
              <a:t>buy</a:t>
            </a:r>
            <a:r>
              <a:rPr lang="af-ZA">
                <a:cs typeface="Calibri"/>
              </a:rPr>
              <a:t> a </a:t>
            </a:r>
            <a:r>
              <a:rPr lang="af-ZA" err="1">
                <a:cs typeface="Calibri"/>
              </a:rPr>
              <a:t>new</a:t>
            </a:r>
            <a:r>
              <a:rPr lang="af-ZA">
                <a:cs typeface="Calibri"/>
              </a:rPr>
              <a:t> NAS, </a:t>
            </a:r>
            <a:r>
              <a:rPr lang="af-ZA" err="1">
                <a:cs typeface="Calibri"/>
              </a:rPr>
              <a:t>after</a:t>
            </a:r>
            <a:r>
              <a:rPr lang="af-ZA">
                <a:cs typeface="Calibri"/>
              </a:rPr>
              <a:t> </a:t>
            </a:r>
            <a:r>
              <a:rPr lang="af-ZA" err="1">
                <a:cs typeface="Calibri"/>
              </a:rPr>
              <a:t>initialize</a:t>
            </a:r>
            <a:r>
              <a:rPr lang="af-ZA">
                <a:cs typeface="Calibri"/>
              </a:rPr>
              <a:t> </a:t>
            </a:r>
            <a:r>
              <a:rPr lang="af-ZA" err="1">
                <a:cs typeface="Calibri"/>
              </a:rPr>
              <a:t>your</a:t>
            </a:r>
            <a:r>
              <a:rPr lang="af-ZA">
                <a:cs typeface="Calibri"/>
              </a:rPr>
              <a:t> QTS, </a:t>
            </a:r>
            <a:r>
              <a:rPr lang="af-ZA" err="1">
                <a:cs typeface="Calibri"/>
              </a:rPr>
              <a:t>then</a:t>
            </a:r>
            <a:r>
              <a:rPr lang="af-ZA">
                <a:cs typeface="Calibri"/>
              </a:rPr>
              <a:t> </a:t>
            </a:r>
            <a:r>
              <a:rPr lang="af-ZA" err="1">
                <a:cs typeface="Calibri"/>
              </a:rPr>
              <a:t>you</a:t>
            </a:r>
            <a:r>
              <a:rPr lang="af-ZA">
                <a:cs typeface="Calibri"/>
              </a:rPr>
              <a:t> </a:t>
            </a:r>
            <a:r>
              <a:rPr lang="af-ZA" err="1">
                <a:cs typeface="Calibri"/>
              </a:rPr>
              <a:t>can</a:t>
            </a:r>
            <a:r>
              <a:rPr lang="af-ZA">
                <a:cs typeface="Calibri"/>
              </a:rPr>
              <a:t> </a:t>
            </a:r>
            <a:r>
              <a:rPr lang="af-ZA" err="1">
                <a:cs typeface="Calibri"/>
              </a:rPr>
              <a:t>install</a:t>
            </a:r>
            <a:r>
              <a:rPr lang="af-ZA">
                <a:cs typeface="Calibri"/>
              </a:rPr>
              <a:t> </a:t>
            </a:r>
            <a:r>
              <a:rPr lang="af-ZA" err="1">
                <a:cs typeface="Calibri"/>
              </a:rPr>
              <a:t>Security</a:t>
            </a:r>
            <a:r>
              <a:rPr lang="af-ZA">
                <a:cs typeface="Calibri"/>
              </a:rPr>
              <a:t> </a:t>
            </a:r>
            <a:r>
              <a:rPr lang="af-ZA" err="1">
                <a:cs typeface="Calibri"/>
              </a:rPr>
              <a:t>Counselor</a:t>
            </a:r>
            <a:r>
              <a:rPr lang="af-ZA">
                <a:cs typeface="Calibri"/>
              </a:rPr>
              <a:t>, </a:t>
            </a:r>
            <a:r>
              <a:rPr lang="af-ZA" err="1">
                <a:cs typeface="Calibri"/>
              </a:rPr>
              <a:t>and</a:t>
            </a:r>
            <a:r>
              <a:rPr lang="af-ZA">
                <a:cs typeface="Calibri"/>
              </a:rPr>
              <a:t> </a:t>
            </a:r>
            <a:r>
              <a:rPr lang="af-ZA" err="1">
                <a:cs typeface="Calibri"/>
              </a:rPr>
              <a:t>use</a:t>
            </a:r>
            <a:r>
              <a:rPr lang="af-ZA">
                <a:cs typeface="Calibri"/>
              </a:rPr>
              <a:t> </a:t>
            </a:r>
            <a:r>
              <a:rPr lang="af-ZA" err="1">
                <a:cs typeface="Calibri"/>
              </a:rPr>
              <a:t>it</a:t>
            </a:r>
            <a:r>
              <a:rPr lang="af-ZA">
                <a:cs typeface="Calibri"/>
              </a:rPr>
              <a:t> </a:t>
            </a:r>
            <a:r>
              <a:rPr lang="af-ZA" err="1">
                <a:cs typeface="Calibri"/>
              </a:rPr>
              <a:t>to</a:t>
            </a:r>
            <a:r>
              <a:rPr lang="af-ZA">
                <a:cs typeface="Calibri"/>
              </a:rPr>
              <a:t> </a:t>
            </a:r>
            <a:r>
              <a:rPr lang="af-ZA" err="1">
                <a:cs typeface="Calibri"/>
              </a:rPr>
              <a:t>scan</a:t>
            </a:r>
            <a:r>
              <a:rPr lang="af-ZA">
                <a:cs typeface="Calibri"/>
              </a:rPr>
              <a:t> </a:t>
            </a:r>
            <a:r>
              <a:rPr lang="af-ZA" err="1">
                <a:cs typeface="Calibri"/>
              </a:rPr>
              <a:t>your</a:t>
            </a:r>
            <a:r>
              <a:rPr lang="af-ZA">
                <a:cs typeface="Calibri"/>
              </a:rPr>
              <a:t> NAS settings. </a:t>
            </a:r>
            <a:endParaRPr lang="zh-TW" altLang="en-US">
              <a:latin typeface="新細明體"/>
              <a:ea typeface="新細明體"/>
              <a:cs typeface="Calibri"/>
            </a:endParaRPr>
          </a:p>
          <a:p>
            <a:pPr>
              <a:lnSpc>
                <a:spcPct val="114999"/>
              </a:lnSpc>
              <a:spcAft>
                <a:spcPts val="1600"/>
              </a:spcAft>
            </a:pPr>
            <a:r>
              <a:rPr lang="af-ZA">
                <a:cs typeface="Calibri"/>
              </a:rPr>
              <a:t>SC </a:t>
            </a:r>
            <a:r>
              <a:rPr lang="af-ZA" err="1">
                <a:cs typeface="Calibri"/>
              </a:rPr>
              <a:t>can</a:t>
            </a:r>
            <a:r>
              <a:rPr lang="en">
                <a:cs typeface="Calibri"/>
              </a:rPr>
              <a:t> </a:t>
            </a:r>
            <a:r>
              <a:rPr lang="en"/>
              <a:t>tell you which settings are not safe</a:t>
            </a:r>
            <a:r>
              <a:rPr lang="en">
                <a:latin typeface="Calibri"/>
                <a:ea typeface="新細明體"/>
                <a:cs typeface="Calibri"/>
              </a:rPr>
              <a:t> and how to become safe</a:t>
            </a:r>
            <a:r>
              <a:rPr lang="en" altLang="zh-CN">
                <a:latin typeface="Calibri"/>
                <a:ea typeface="新細明體"/>
                <a:cs typeface="Calibri"/>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02057d88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02057d88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Clr>
                <a:schemeClr val="dk1"/>
              </a:buClr>
              <a:buSzPts val="1100"/>
              <a:buFont typeface="Arial"/>
              <a:buNone/>
            </a:pPr>
            <a:r>
              <a:rPr lang="en" altLang="zh-TW"/>
              <a:t>Introduce 3 steps &gt; passed/failed rule</a:t>
            </a:r>
            <a:endParaRPr lang="en-US" altLang="zh-TW">
              <a:cs typeface="Calibri"/>
            </a:endParaRPr>
          </a:p>
          <a:p>
            <a:pPr>
              <a:lnSpc>
                <a:spcPct val="114999"/>
              </a:lnSpc>
              <a:spcAft>
                <a:spcPts val="1600"/>
              </a:spcAft>
              <a:buClr>
                <a:schemeClr val="dk1"/>
              </a:buClr>
              <a:buSzPts val="1100"/>
            </a:pPr>
            <a:r>
              <a:rPr lang="en" altLang="zh-TW"/>
              <a:t>Help: we have a lot of rules. if you want review description of rules, please go to Help.  </a:t>
            </a:r>
            <a:br>
              <a:rPr lang="en" altLang="zh-TW">
                <a:cs typeface="Calibri"/>
              </a:rPr>
            </a:br>
            <a:r>
              <a:rPr lang="en" altLang="zh-TW"/>
              <a:t>Here is a complete description</a:t>
            </a:r>
          </a:p>
          <a:p>
            <a:pPr>
              <a:buClr>
                <a:schemeClr val="dk1"/>
              </a:buClr>
              <a:buSzPts val="1100"/>
            </a:pPr>
            <a:r>
              <a:rPr lang="en" altLang="zh-TW"/>
              <a:t>SC has a scan schedule in default. you can also customize your scan schedule</a:t>
            </a:r>
            <a:endParaRPr 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402057d88a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402057d88a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t>回到投影片</a:t>
            </a:r>
          </a:p>
          <a:p>
            <a:r>
              <a:rPr lang="zh-TW" altLang="en-US">
                <a:latin typeface="新細明體"/>
                <a:ea typeface="新細明體"/>
              </a:rPr>
              <a:t>We know the NAS has a variety of ways to use, so we provided three level for you</a:t>
            </a:r>
          </a:p>
          <a:p>
            <a:r>
              <a:rPr lang="zh-TW" altLang="en-US">
                <a:latin typeface="新細明體"/>
                <a:ea typeface="新細明體"/>
              </a:rPr>
              <a:t>Basic is suited for home user which use NAS in private network and storage needs.</a:t>
            </a:r>
          </a:p>
          <a:p>
            <a:r>
              <a:rPr lang="zh-TW" altLang="en-US">
                <a:latin typeface="新細明體"/>
                <a:ea typeface="新細明體"/>
              </a:rPr>
              <a:t>Intermediate is suited for users operating the NAS on an externally network and sharing data.</a:t>
            </a:r>
          </a:p>
          <a:p>
            <a:r>
              <a:rPr lang="zh-TW" altLang="en-US">
                <a:latin typeface="新細明體"/>
                <a:ea typeface="新細明體"/>
              </a:rPr>
              <a:t>Advanced </a:t>
            </a:r>
            <a:r>
              <a:rPr lang="zh-TW"/>
              <a:t>is suited for users operating the NAS </a:t>
            </a:r>
            <a:r>
              <a:rPr lang="en-US" altLang="zh-TW"/>
              <a:t>i</a:t>
            </a:r>
            <a:r>
              <a:rPr lang="zh-TW">
                <a:latin typeface="Calibri"/>
                <a:ea typeface="新細明體"/>
                <a:cs typeface="Calibri"/>
              </a:rPr>
              <a:t>n </a:t>
            </a:r>
            <a:r>
              <a:rPr lang="en-US" altLang="zh-TW">
                <a:latin typeface="Calibri"/>
                <a:ea typeface="新細明體"/>
                <a:cs typeface="Calibri"/>
              </a:rPr>
              <a:t>ent</a:t>
            </a:r>
            <a:r>
              <a:rPr lang="zh-TW">
                <a:latin typeface="Calibri"/>
                <a:ea typeface="新細明體"/>
                <a:cs typeface="Calibri"/>
              </a:rPr>
              <a:t>erprise </a:t>
            </a:r>
            <a:r>
              <a:rPr lang="en-US" altLang="zh-TW">
                <a:latin typeface="Calibri"/>
                <a:ea typeface="新細明體"/>
                <a:cs typeface="Calibri"/>
              </a:rPr>
              <a:t>envi</a:t>
            </a:r>
            <a:r>
              <a:rPr lang="zh-TW">
                <a:latin typeface="Calibri"/>
                <a:ea typeface="新細明體"/>
                <a:cs typeface="Calibri"/>
              </a:rPr>
              <a:t>renment </a:t>
            </a:r>
          </a:p>
          <a:p>
            <a:endParaRPr lang="zh-TW">
              <a:latin typeface="Calibri"/>
              <a:ea typeface="新細明體"/>
              <a:cs typeface="Calibri"/>
            </a:endParaRPr>
          </a:p>
          <a:p>
            <a:r>
              <a:rPr lang="zh-TW" altLang="en-US">
                <a:latin typeface="新細明體"/>
                <a:ea typeface="新細明體"/>
                <a:cs typeface="Calibri"/>
              </a:rPr>
              <a:t>Or you can choose the custom policy that suits you the best.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02057d88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02057d88a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ltLang="en-US">
                <a:latin typeface="新細明體"/>
                <a:ea typeface="新細明體"/>
              </a:rPr>
              <a:t>There is a good function un SC, after you chooser the Security policy, you can check'' Apply.</a:t>
            </a:r>
          </a:p>
          <a:p>
            <a:r>
              <a:rPr lang="zh-TW" altLang="en-US">
                <a:latin typeface="新細明體"/>
                <a:ea typeface="新細明體"/>
              </a:rPr>
              <a:t>SC make recommended settings om your NAS</a:t>
            </a:r>
          </a:p>
          <a:p>
            <a:pPr>
              <a:lnSpc>
                <a:spcPct val="114999"/>
              </a:lnSpc>
              <a:spcAft>
                <a:spcPts val="1600"/>
              </a:spcAft>
            </a:pPr>
            <a:endParaRPr lang="zh-TW" altLang="en-US" sz="1800">
              <a:latin typeface="新細明體"/>
              <a:ea typeface="新細明體"/>
            </a:endParaRPr>
          </a:p>
          <a:p>
            <a:pPr>
              <a:lnSpc>
                <a:spcPct val="114999"/>
              </a:lnSpc>
              <a:spcAft>
                <a:spcPts val="1600"/>
              </a:spcAft>
            </a:pPr>
            <a:r>
              <a:rPr lang="en-US" altLang="zh-TW" sz="1800">
                <a:latin typeface="新細明體"/>
                <a:ea typeface="新細明體"/>
              </a:rPr>
              <a:t>The</a:t>
            </a:r>
            <a:r>
              <a:rPr lang="zh-TW" altLang="en-US" sz="1800">
                <a:latin typeface="新細明體"/>
                <a:ea typeface="新細明體"/>
              </a:rPr>
              <a:t> </a:t>
            </a:r>
            <a:r>
              <a:rPr lang="en-US" altLang="zh-TW" sz="1800">
                <a:latin typeface="新細明體"/>
                <a:ea typeface="新細明體"/>
              </a:rPr>
              <a:t>default is intermediate security policy, you can change policy anytime. </a:t>
            </a:r>
          </a:p>
          <a:p>
            <a:pPr>
              <a:lnSpc>
                <a:spcPct val="114999"/>
              </a:lnSpc>
              <a:spcAft>
                <a:spcPts val="1600"/>
              </a:spcAft>
            </a:pPr>
            <a:r>
              <a:rPr lang="en-US" altLang="zh-TW" sz="1800">
                <a:latin typeface="新細明體"/>
                <a:ea typeface="新細明體"/>
              </a:rPr>
              <a:t>Just go to change security policy, there is a information tip. You can refer the description that can help you select the </a:t>
            </a:r>
            <a:r>
              <a:rPr lang="en-US" altLang="zh-TW" sz="1800" err="1">
                <a:latin typeface="新細明體"/>
                <a:ea typeface="新細明體"/>
              </a:rPr>
              <a:t>sutable</a:t>
            </a:r>
            <a:r>
              <a:rPr lang="en-US" altLang="zh-TW" sz="1800">
                <a:latin typeface="新細明體"/>
                <a:ea typeface="新細明體"/>
              </a:rPr>
              <a:t> policy for you.</a:t>
            </a:r>
            <a:br>
              <a:rPr lang="en-US" altLang="zh-TW" sz="1800">
                <a:latin typeface="新細明體"/>
                <a:ea typeface="新細明體"/>
              </a:rPr>
            </a:br>
            <a:r>
              <a:rPr lang="en-US"/>
              <a:t>The rule is the item </a:t>
            </a:r>
            <a:r>
              <a:rPr lang="en-US" err="1"/>
              <a:t>sc</a:t>
            </a:r>
            <a:r>
              <a:rPr lang="en-US"/>
              <a:t> checked</a:t>
            </a:r>
            <a:r>
              <a:rPr lang="en-US">
                <a:cs typeface="Calibri"/>
              </a:rPr>
              <a:t>. The suggested setting is </a:t>
            </a:r>
            <a:r>
              <a:rPr lang="en-US" err="1">
                <a:cs typeface="Calibri"/>
              </a:rPr>
              <a:t>sc</a:t>
            </a:r>
            <a:r>
              <a:rPr lang="en-US">
                <a:cs typeface="Calibri"/>
              </a:rPr>
              <a:t> can automatically adjust settings on your </a:t>
            </a:r>
            <a:r>
              <a:rPr lang="en-US" err="1">
                <a:cs typeface="Calibri"/>
              </a:rPr>
              <a:t>nas</a:t>
            </a:r>
            <a:r>
              <a:rPr lang="en-US">
                <a:cs typeface="Calibri"/>
              </a:rPr>
              <a:t>.</a:t>
            </a:r>
          </a:p>
          <a:p>
            <a:pPr>
              <a:lnSpc>
                <a:spcPct val="114999"/>
              </a:lnSpc>
              <a:spcAft>
                <a:spcPts val="1600"/>
              </a:spcAft>
            </a:pPr>
            <a:endParaRPr lang="en-US">
              <a:cs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02057d88a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02057d88a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Clr>
                <a:schemeClr val="dk1"/>
              </a:buClr>
              <a:buSzPts val="1100"/>
            </a:pPr>
            <a:r>
              <a:rPr lang="zh-TW" altLang="en-US">
                <a:latin typeface="新細明體"/>
                <a:ea typeface="新細明體"/>
              </a:rPr>
              <a:t>Did you know we have a preinstall antivirus in QTS? It is in the control panel.</a:t>
            </a:r>
          </a:p>
          <a:p>
            <a:pPr>
              <a:buClr>
                <a:schemeClr val="dk1"/>
              </a:buClr>
              <a:buSzPts val="1100"/>
            </a:pPr>
            <a:r>
              <a:rPr lang="zh-TW" altLang="en-US">
                <a:latin typeface="新細明體"/>
                <a:ea typeface="新細明體"/>
              </a:rPr>
              <a:t>We have another option McAfee for user, you can install from Appcenter and buy it on license center</a:t>
            </a:r>
          </a:p>
          <a:p>
            <a:pPr>
              <a:buClr>
                <a:schemeClr val="dk1"/>
              </a:buClr>
              <a:buSzPts val="1100"/>
            </a:pPr>
            <a:r>
              <a:rPr lang="zh-TW" altLang="en-US">
                <a:latin typeface="新細明體"/>
                <a:ea typeface="新細明體"/>
              </a:rPr>
              <a:t>We also provide a anti-malware application which can remover the antivirus on QNAP NAS.</a:t>
            </a:r>
          </a:p>
          <a:p>
            <a:pPr>
              <a:buClr>
                <a:schemeClr val="dk1"/>
              </a:buClr>
              <a:buSzPts val="1100"/>
            </a:pPr>
            <a:r>
              <a:rPr lang="zh-TW"/>
              <a:t>So we provide a variety of anti-virus application, but there are located in deferent places </a:t>
            </a:r>
          </a:p>
          <a:p>
            <a:pPr>
              <a:buClr>
                <a:schemeClr val="dk1"/>
              </a:buClr>
              <a:buSzPts val="1100"/>
            </a:pPr>
            <a:r>
              <a:rPr lang="zh-TW" altLang="en-US">
                <a:latin typeface="新細明體"/>
                <a:ea typeface="新細明體"/>
              </a:rPr>
              <a:t>Now SC integrate these app in a portal. Just like Windows defender. A dashboard for staying ahead of security threats</a:t>
            </a:r>
          </a:p>
          <a:p>
            <a:pPr>
              <a:buClr>
                <a:schemeClr val="dk1"/>
              </a:buClr>
              <a:buSzPts val="1100"/>
            </a:pPr>
            <a:endParaRPr lang="zh-TW" altLang="en-US"/>
          </a:p>
          <a:p>
            <a:pPr>
              <a:buClr>
                <a:schemeClr val="dk1"/>
              </a:buClr>
              <a:buSzPts val="1100"/>
            </a:pPr>
            <a:endParaRPr lang="zh-TW" altLang="en-US"/>
          </a:p>
          <a:p>
            <a:pPr marL="0" lvl="0" indent="0">
              <a:spcBef>
                <a:spcPts val="0"/>
              </a:spcBef>
              <a:spcAft>
                <a:spcPts val="0"/>
              </a:spcAft>
              <a:buClr>
                <a:schemeClr val="dk1"/>
              </a:buClr>
              <a:buSzPts val="1100"/>
              <a:buFont typeface="Arial"/>
              <a:buNone/>
            </a:pPr>
            <a:r>
              <a:rPr lang="zh-TW"/>
              <a:t>講完這張 demo: Overview、病毒防護、MarwareRemover</a:t>
            </a:r>
            <a:endParaRPr>
              <a:cs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02057d88a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02057d88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ltLang="en-US">
                <a:latin typeface="新細明體"/>
                <a:ea typeface="新細明體"/>
              </a:rPr>
              <a:t>You can follow Security Advisory notice.</a:t>
            </a:r>
            <a:endParaRPr lang="zh-TW" altLang="en-US"/>
          </a:p>
          <a:p>
            <a:endParaRPr lang="zh-TW" altLang="en-US">
              <a:latin typeface="新細明體"/>
              <a:ea typeface="新細明體"/>
            </a:endParaRPr>
          </a:p>
          <a:p>
            <a:endParaRPr lang="zh-TW" altLang="en-US">
              <a:latin typeface="新細明體"/>
              <a:ea typeface="新細明體"/>
            </a:endParaRPr>
          </a:p>
          <a:p>
            <a:pPr marL="0" lvl="0" indent="0">
              <a:spcBef>
                <a:spcPts val="0"/>
              </a:spcBef>
              <a:spcAft>
                <a:spcPts val="0"/>
              </a:spcAft>
              <a:buNone/>
            </a:pPr>
            <a:r>
              <a:rPr lang="zh-TW"/>
              <a:t>demo：資訊安全公告發布</a:t>
            </a:r>
            <a:endParaRPr>
              <a:cs typeface="Calibri"/>
            </a:endParaRPr>
          </a:p>
          <a:p>
            <a:pPr marL="0" lvl="0" indent="0" rtl="0">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ebbb92be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ebbb92be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af-ZA">
                <a:cs typeface="Calibri"/>
              </a:rPr>
              <a:t>Avoid data leakage. Protect your data</a:t>
            </a:r>
          </a:p>
          <a:p>
            <a:endParaRPr lang="af-ZA" altLang="zh-TW">
              <a:cs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ebbb92be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ebbb92be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ltLang="en-US">
                <a:latin typeface="新細明體"/>
                <a:ea typeface="新細明體"/>
              </a:rPr>
              <a:t>Security Counselor is not preinstall in QNAP NAS. So please go to App Center &amp; download it.</a:t>
            </a:r>
          </a:p>
          <a:p>
            <a:r>
              <a:rPr lang="zh-TW" altLang="en-US">
                <a:latin typeface="新細明體"/>
                <a:ea typeface="新細明體"/>
              </a:rPr>
              <a:t>To improve our product, if you have any feedback, welcome to email to sc provide your comment. </a:t>
            </a:r>
          </a:p>
          <a:p>
            <a:endParaRPr lang="zh-TW" altLang="en-US"/>
          </a:p>
          <a:p>
            <a:pPr marL="0" lvl="0" indent="0">
              <a:spcBef>
                <a:spcPts val="0"/>
              </a:spcBef>
              <a:spcAft>
                <a:spcPts val="0"/>
              </a:spcAft>
              <a:buNone/>
            </a:pPr>
            <a:r>
              <a:rPr lang="zh-TW" altLang="en-US"/>
              <a:t>非</a:t>
            </a:r>
            <a:r>
              <a:rPr lang="en-US" altLang="zh-TW"/>
              <a:t>build-in</a:t>
            </a:r>
            <a:r>
              <a:rPr lang="zh-TW" altLang="en-US"/>
              <a:t>，要</a:t>
            </a:r>
            <a:r>
              <a:rPr lang="zh-CN" altLang="en-US"/>
              <a:t>提醒</a:t>
            </a:r>
            <a:r>
              <a:rPr lang="en-US" altLang="zh-TW"/>
              <a:t>user</a:t>
            </a:r>
            <a:r>
              <a:rPr lang="zh-CN" altLang="en-US"/>
              <a:t>自行下載</a:t>
            </a:r>
            <a:endParaRPr>
              <a:cs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02057d88a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02057d88a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ltLang="zh-TW"/>
              <a:t>The NAS is stored our data our memory, </a:t>
            </a:r>
            <a:r>
              <a:rPr lang="en" altLang="zh-TW"/>
              <a:t>This is so precious</a:t>
            </a:r>
            <a:r>
              <a:rPr lang="zh-TW" altLang="en-US"/>
              <a:t>！</a:t>
            </a:r>
            <a:r>
              <a:rPr lang="en-US" altLang="zh-TW"/>
              <a:t>So it becomes the target of hackers. </a:t>
            </a:r>
            <a:br>
              <a:rPr lang="en" altLang="zh-TW"/>
            </a:br>
            <a:r>
              <a:rPr lang="en" altLang="zh-TW" sz="1200" b="0" i="0" kern="1200">
                <a:solidFill>
                  <a:schemeClr val="tx1"/>
                </a:solidFill>
                <a:effectLst/>
                <a:latin typeface="+mn-lt"/>
                <a:ea typeface="+mn-ea"/>
                <a:cs typeface="+mn-cs"/>
              </a:rPr>
              <a:t>The horrible thing is not to find virus, but to attack in secret, and you don't even know!</a:t>
            </a:r>
            <a:endParaRPr lang="en-US" altLang="zh-TW"/>
          </a:p>
          <a:p>
            <a:pPr marL="0" lvl="0" indent="0" rtl="0">
              <a:spcBef>
                <a:spcPts val="0"/>
              </a:spcBef>
              <a:spcAft>
                <a:spcPts val="0"/>
              </a:spcAft>
              <a:buNone/>
            </a:pPr>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f9d4ba7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f9d4ba7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tLang="zh-TW"/>
              <a:t>I have prepared two cases that happened around me.</a:t>
            </a:r>
          </a:p>
          <a:p>
            <a:pPr marL="0" lvl="0" indent="0">
              <a:spcBef>
                <a:spcPts val="0"/>
              </a:spcBef>
              <a:spcAft>
                <a:spcPts val="0"/>
              </a:spcAft>
              <a:buNone/>
            </a:pPr>
            <a:r>
              <a:rPr lang="en" altLang="zh-TW"/>
              <a:t>Case A is a university professor, He found his share folder was unavailable one day. So He contacted with QNAP support, the result was his firmware was too old, so his NAS was got a virus infected. After he updated the firmware then he resolve this problem.</a:t>
            </a:r>
          </a:p>
          <a:p>
            <a:pPr marL="0" lvl="0" indent="0">
              <a:spcBef>
                <a:spcPts val="0"/>
              </a:spcBef>
              <a:spcAft>
                <a:spcPts val="0"/>
              </a:spcAft>
              <a:buNone/>
            </a:pPr>
            <a:endParaRPr lang="en" altLang="zh-TW"/>
          </a:p>
          <a:p>
            <a:pPr marL="0" lvl="0" indent="0">
              <a:spcBef>
                <a:spcPts val="0"/>
              </a:spcBef>
              <a:spcAft>
                <a:spcPts val="0"/>
              </a:spcAft>
              <a:buNone/>
            </a:pPr>
            <a:r>
              <a:rPr lang="en" altLang="zh-TW"/>
              <a:t>But he didn’t realize that the NAS needs to be updated as well.</a:t>
            </a:r>
          </a:p>
          <a:p>
            <a:pPr marL="0" lvl="0" indent="0">
              <a:spcBef>
                <a:spcPts val="0"/>
              </a:spcBef>
              <a:spcAft>
                <a:spcPts val="0"/>
              </a:spcAft>
              <a:buNone/>
            </a:pPr>
            <a:endParaRPr lang="en"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f9d4ba71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f9d4ba7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The other case was a product manager, he works at a technology company. He use a NAS to store all of his photo, but rarely went to QTS interface.</a:t>
            </a:r>
          </a:p>
          <a:p>
            <a:pPr marL="0" lvl="0" indent="0">
              <a:spcBef>
                <a:spcPts val="0"/>
              </a:spcBef>
              <a:spcAft>
                <a:spcPts val="0"/>
              </a:spcAft>
              <a:buNone/>
            </a:pPr>
            <a:r>
              <a:rPr lang="en-US"/>
              <a:t>One day he saw on QNAP website to promote a application called Malware Remove. This is a Anti-malware application. So he try to install Malware Remover to scan his NAS. </a:t>
            </a:r>
          </a:p>
          <a:p>
            <a:pPr marL="0" lvl="0" indent="0">
              <a:spcBef>
                <a:spcPts val="0"/>
              </a:spcBef>
              <a:spcAft>
                <a:spcPts val="0"/>
              </a:spcAft>
              <a:buNone/>
            </a:pPr>
            <a:endParaRPr lang="en-US"/>
          </a:p>
          <a:p>
            <a:pPr marL="0" lvl="0" indent="0">
              <a:spcBef>
                <a:spcPts val="0"/>
              </a:spcBef>
              <a:spcAft>
                <a:spcPts val="0"/>
              </a:spcAft>
              <a:buNone/>
            </a:pPr>
            <a:r>
              <a:rPr lang="en-US"/>
              <a:t>The terrible things was happened. The Malware Remover found that the NAS has been infected with some malware!</a:t>
            </a:r>
          </a:p>
          <a:p>
            <a:pPr marL="0" lvl="0" indent="0">
              <a:spcBef>
                <a:spcPts val="0"/>
              </a:spcBef>
              <a:spcAft>
                <a:spcPts val="0"/>
              </a:spcAft>
              <a:buNone/>
            </a:pPr>
            <a:endParaRPr lang="en-US" altLang="zh-TW"/>
          </a:p>
          <a:p>
            <a:pPr marL="0" lvl="0" indent="0">
              <a:spcBef>
                <a:spcPts val="0"/>
              </a:spcBef>
              <a:spcAft>
                <a:spcPts val="0"/>
              </a:spcAft>
              <a:buNone/>
            </a:pPr>
            <a:r>
              <a:rPr lang="en-US"/>
              <a:t>The app can remover the malware. </a:t>
            </a:r>
            <a:r>
              <a:rPr lang="en" altLang="zh-TW" sz="1200" b="0" i="0" kern="1200">
                <a:solidFill>
                  <a:schemeClr val="tx1"/>
                </a:solidFill>
                <a:effectLst/>
                <a:latin typeface="+mn-lt"/>
                <a:ea typeface="+mn-ea"/>
                <a:cs typeface="+mn-cs"/>
              </a:rPr>
              <a:t>So his NAS has returned to a safe status.</a:t>
            </a:r>
          </a:p>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f9d4ba71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f9d4ba71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1200">
                <a:solidFill>
                  <a:schemeClr val="dk2"/>
                </a:solidFill>
              </a:rPr>
              <a:t>Our lesson learn is </a:t>
            </a:r>
            <a:endParaRPr sz="1200">
              <a:solidFill>
                <a:schemeClr val="dk2"/>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02057d88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02057d88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 altLang="zh-TW"/>
              <a:t>You </a:t>
            </a:r>
            <a:r>
              <a:rPr lang="en" altLang="zh-TW" sz="1200" b="0" i="0" kern="1200">
                <a:effectLst/>
                <a:latin typeface="+mn-lt"/>
                <a:ea typeface="+mn-ea"/>
                <a:cs typeface="+mn-cs"/>
              </a:rPr>
              <a:t>can take a look. how many behaviors you have to avoid?</a:t>
            </a:r>
            <a:r>
              <a:rPr lang="en" altLang="zh-TW"/>
              <a:t> </a:t>
            </a:r>
            <a:endParaRPr lang="en">
              <a:cs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02057d8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02057d8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CN" altLang="en-US">
                <a:latin typeface="宋体"/>
                <a:ea typeface="宋体"/>
              </a:rPr>
              <a:t>If you are worried about exposing NAS to risks but you don't know</a:t>
            </a:r>
          </a:p>
          <a:p>
            <a:pPr>
              <a:defRPr/>
            </a:pPr>
            <a:r>
              <a:rPr lang="zh-CN" altLang="en-US">
                <a:latin typeface="宋体"/>
                <a:ea typeface="宋体"/>
              </a:rPr>
              <a:t>Or you don't know how to detect the risks</a:t>
            </a:r>
          </a:p>
          <a:p>
            <a:pPr>
              <a:defRPr/>
            </a:pPr>
            <a:r>
              <a:rPr lang="zh-CN" altLang="en-US">
                <a:latin typeface="宋体"/>
                <a:ea typeface="宋体"/>
              </a:rPr>
              <a:t>Then Security Counselor can help you</a:t>
            </a:r>
          </a:p>
          <a:p>
            <a:pPr>
              <a:defRPr/>
            </a:pPr>
            <a:r>
              <a:rPr lang="zh-CN" altLang="en-US">
                <a:latin typeface="宋体"/>
                <a:ea typeface="宋体"/>
              </a:rPr>
              <a:t>There are 4 part of main functions</a:t>
            </a:r>
          </a:p>
          <a:p>
            <a:pPr>
              <a:defRPr/>
            </a:pPr>
            <a:endParaRPr lang="zh-CN" altLang="en-US">
              <a:latin typeface="宋体"/>
              <a:ea typeface="宋体"/>
            </a:endParaRPr>
          </a:p>
          <a:p>
            <a:endParaRPr lang="zh-CN" altLang="en-US">
              <a:latin typeface="宋体"/>
              <a:ea typeface="宋体"/>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200" b="0" i="0" kern="1200" err="1">
                <a:effectLst/>
                <a:latin typeface="+mn-lt"/>
                <a:ea typeface="+mn-ea"/>
                <a:cs typeface="+mn-cs"/>
              </a:rPr>
              <a:t>i</a:t>
            </a:r>
            <a:r>
              <a:rPr lang="en" altLang="zh-TW" sz="1200" b="0" i="0" kern="1200">
                <a:effectLst/>
                <a:latin typeface="+mn-lt"/>
                <a:ea typeface="+mn-ea"/>
                <a:cs typeface="+mn-cs"/>
              </a:rPr>
              <a:t> had to run of the top of my head a mental list of what </a:t>
            </a:r>
            <a:r>
              <a:rPr lang="en" altLang="zh-TW" sz="1200" b="0" i="0" kern="1200" err="1">
                <a:effectLst/>
                <a:latin typeface="+mn-lt"/>
                <a:ea typeface="+mn-ea"/>
                <a:cs typeface="+mn-cs"/>
              </a:rPr>
              <a:t>i</a:t>
            </a:r>
            <a:r>
              <a:rPr lang="en" altLang="zh-TW" sz="1200" b="0" i="0" kern="1200">
                <a:effectLst/>
                <a:latin typeface="+mn-lt"/>
                <a:ea typeface="+mn-ea"/>
                <a:cs typeface="+mn-cs"/>
              </a:rPr>
              <a:t> may have forgotten to edit for my security settings. no longer. now you got this app where you can configure the checklist for you</a:t>
            </a:r>
            <a:endParaRPr lang="en" altLang="zh-TW">
              <a:cs typeface="Calibri"/>
            </a:endParaRPr>
          </a:p>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02057d88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402057d88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af-ZA" err="1">
                <a:cs typeface="Calibri"/>
              </a:rPr>
              <a:t>Iet</a:t>
            </a:r>
            <a:r>
              <a:rPr lang="af-ZA">
                <a:cs typeface="Calibri"/>
              </a:rPr>
              <a:t> me </a:t>
            </a:r>
            <a:r>
              <a:rPr lang="af-ZA" err="1">
                <a:cs typeface="Calibri"/>
              </a:rPr>
              <a:t>show</a:t>
            </a:r>
            <a:r>
              <a:rPr lang="af-ZA">
                <a:cs typeface="Calibri"/>
              </a:rPr>
              <a:t> </a:t>
            </a:r>
            <a:r>
              <a:rPr lang="af-ZA" err="1">
                <a:cs typeface="Calibri"/>
              </a:rPr>
              <a:t>you</a:t>
            </a:r>
            <a:r>
              <a:rPr lang="af-ZA">
                <a:cs typeface="Calibri"/>
              </a:rPr>
              <a:t> a </a:t>
            </a:r>
            <a:r>
              <a:rPr lang="af-ZA" err="1">
                <a:cs typeface="Calibri"/>
              </a:rPr>
              <a:t>report</a:t>
            </a:r>
            <a:r>
              <a:rPr lang="af-ZA">
                <a:cs typeface="Calibri"/>
              </a:rPr>
              <a:t> </a:t>
            </a:r>
            <a:r>
              <a:rPr lang="af-ZA" err="1">
                <a:cs typeface="Calibri"/>
              </a:rPr>
              <a:t>from</a:t>
            </a:r>
            <a:r>
              <a:rPr lang="af-ZA">
                <a:cs typeface="Calibri"/>
              </a:rPr>
              <a:t> ixia,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02057d88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02057d88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 y="0"/>
            <a:ext cx="9136603" cy="5143499"/>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1027" name="Picture 3" descr="C:\Users\user\Desktop\0920直播PPT_Security Counselor_0912預錄\0920直播PPT_Security Counselor_0912預錄-02.png"/>
          <p:cNvPicPr>
            <a:picLocks noChangeAspect="1" noChangeArrowheads="1"/>
          </p:cNvPicPr>
          <p:nvPr userDrawn="1"/>
        </p:nvPicPr>
        <p:blipFill>
          <a:blip r:embed="rId2" cstate="print"/>
          <a:stretch>
            <a:fillRect/>
          </a:stretch>
        </p:blipFill>
        <p:spPr bwMode="auto">
          <a:xfrm>
            <a:off x="8" y="0"/>
            <a:ext cx="9144423" cy="5143500"/>
          </a:xfrm>
          <a:prstGeom prst="rect">
            <a:avLst/>
          </a:prstGeom>
          <a:noFill/>
        </p:spPr>
      </p:pic>
      <p:sp>
        <p:nvSpPr>
          <p:cNvPr id="2" name="標題 1"/>
          <p:cNvSpPr>
            <a:spLocks noGrp="1"/>
          </p:cNvSpPr>
          <p:nvPr>
            <p:ph type="title"/>
          </p:nvPr>
        </p:nvSpPr>
        <p:spPr>
          <a:xfrm>
            <a:off x="457200" y="92224"/>
            <a:ext cx="8229600" cy="857250"/>
          </a:xfrm>
        </p:spPr>
        <p:txBody>
          <a:bodyPr>
            <a:normAutofit/>
          </a:bodyPr>
          <a:lstStyle>
            <a:lvl1pPr>
              <a:defRPr sz="4000" b="1">
                <a:solidFill>
                  <a:schemeClr val="bg1"/>
                </a:solidFill>
                <a:latin typeface="微軟正黑體" pitchFamily="34" charset="-120"/>
                <a:ea typeface="微軟正黑體" pitchFamily="34" charset="-120"/>
              </a:defRPr>
            </a:lvl1pPr>
          </a:lstStyle>
          <a:p>
            <a:r>
              <a:rPr lang="zh-TW" altLang="en-US"/>
              <a:t>按一下以編輯母片標題樣式</a:t>
            </a:r>
          </a:p>
        </p:txBody>
      </p:sp>
      <p:sp>
        <p:nvSpPr>
          <p:cNvPr id="3" name="內容版面配置區 2"/>
          <p:cNvSpPr>
            <a:spLocks noGrp="1"/>
          </p:cNvSpPr>
          <p:nvPr>
            <p:ph idx="1"/>
          </p:nvPr>
        </p:nvSpPr>
        <p:spPr/>
        <p:txBody>
          <a:bodyPr>
            <a:normAutofit/>
          </a:bodyPr>
          <a:lstStyle>
            <a:lvl1pPr marL="0" indent="0">
              <a:spcBef>
                <a:spcPts val="0"/>
              </a:spcBef>
              <a:buFont typeface="Arial" pitchFamily="34" charset="0"/>
              <a:buChar char="•"/>
              <a:defRPr sz="2000" b="1">
                <a:latin typeface="微軟正黑體" pitchFamily="34" charset="-120"/>
                <a:ea typeface="微軟正黑體" pitchFamily="34" charset="-120"/>
              </a:defRPr>
            </a:lvl1pPr>
            <a:lvl2pPr marL="0" indent="0">
              <a:spcBef>
                <a:spcPts val="0"/>
              </a:spcBef>
              <a:buFont typeface="Arial" pitchFamily="34" charset="0"/>
              <a:buChar char="•"/>
              <a:defRPr sz="2000" b="1">
                <a:latin typeface="微軟正黑體" pitchFamily="34" charset="-120"/>
                <a:ea typeface="微軟正黑體" pitchFamily="34" charset="-120"/>
              </a:defRPr>
            </a:lvl2pPr>
            <a:lvl3pPr marL="0" indent="0">
              <a:spcBef>
                <a:spcPts val="0"/>
              </a:spcBef>
              <a:buFont typeface="Arial" pitchFamily="34" charset="0"/>
              <a:buChar char="•"/>
              <a:defRPr sz="2000" b="1">
                <a:latin typeface="微軟正黑體" pitchFamily="34" charset="-120"/>
                <a:ea typeface="微軟正黑體" pitchFamily="34" charset="-120"/>
              </a:defRPr>
            </a:lvl3pPr>
            <a:lvl4pPr marL="0" indent="0">
              <a:spcBef>
                <a:spcPts val="0"/>
              </a:spcBef>
              <a:buFont typeface="Arial" pitchFamily="34" charset="0"/>
              <a:buChar char="•"/>
              <a:defRPr sz="2000" b="1">
                <a:latin typeface="微軟正黑體" pitchFamily="34" charset="-120"/>
                <a:ea typeface="微軟正黑體" pitchFamily="34" charset="-120"/>
              </a:defRPr>
            </a:lvl4pPr>
            <a:lvl5pPr marL="0" indent="0">
              <a:spcBef>
                <a:spcPts val="0"/>
              </a:spcBef>
              <a:buFont typeface="Arial" pitchFamily="34" charset="0"/>
              <a:buChar char="•"/>
              <a:defRPr sz="2000" b="1">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標題及物件">
    <p:spTree>
      <p:nvGrpSpPr>
        <p:cNvPr id="1" name=""/>
        <p:cNvGrpSpPr/>
        <p:nvPr/>
      </p:nvGrpSpPr>
      <p:grpSpPr>
        <a:xfrm>
          <a:off x="0" y="0"/>
          <a:ext cx="0" cy="0"/>
          <a:chOff x="0" y="0"/>
          <a:chExt cx="0" cy="0"/>
        </a:xfrm>
      </p:grpSpPr>
      <p:pic>
        <p:nvPicPr>
          <p:cNvPr id="1027" name="Picture 3" descr="C:\Users\user\Desktop\0920直播PPT_Security Counselor_0912預錄\0920直播PPT_Security Counselor_0912預錄-02.png"/>
          <p:cNvPicPr>
            <a:picLocks noChangeAspect="1" noChangeArrowheads="1"/>
          </p:cNvPicPr>
          <p:nvPr userDrawn="1"/>
        </p:nvPicPr>
        <p:blipFill>
          <a:blip r:embed="rId2" cstate="print"/>
          <a:stretch>
            <a:fillRect/>
          </a:stretch>
        </p:blipFill>
        <p:spPr bwMode="auto">
          <a:xfrm>
            <a:off x="8" y="0"/>
            <a:ext cx="9144423" cy="5143499"/>
          </a:xfrm>
          <a:prstGeom prst="rect">
            <a:avLst/>
          </a:prstGeom>
          <a:noFill/>
        </p:spPr>
      </p:pic>
      <p:sp>
        <p:nvSpPr>
          <p:cNvPr id="2" name="標題 1"/>
          <p:cNvSpPr>
            <a:spLocks noGrp="1"/>
          </p:cNvSpPr>
          <p:nvPr>
            <p:ph type="title"/>
          </p:nvPr>
        </p:nvSpPr>
        <p:spPr>
          <a:xfrm>
            <a:off x="457200" y="92224"/>
            <a:ext cx="8229600" cy="857250"/>
          </a:xfrm>
        </p:spPr>
        <p:txBody>
          <a:bodyPr>
            <a:normAutofit/>
          </a:bodyPr>
          <a:lstStyle>
            <a:lvl1pPr>
              <a:defRPr sz="4000" b="1">
                <a:solidFill>
                  <a:schemeClr val="bg1"/>
                </a:solidFill>
                <a:latin typeface="微軟正黑體" pitchFamily="34" charset="-120"/>
                <a:ea typeface="微軟正黑體" pitchFamily="34" charset="-120"/>
              </a:defRPr>
            </a:lvl1pPr>
          </a:lstStyle>
          <a:p>
            <a:r>
              <a:rPr lang="zh-TW" altLang="en-US"/>
              <a:t>按一下以編輯母片標題樣式</a:t>
            </a:r>
          </a:p>
        </p:txBody>
      </p:sp>
      <p:sp>
        <p:nvSpPr>
          <p:cNvPr id="3" name="內容版面配置區 2"/>
          <p:cNvSpPr>
            <a:spLocks noGrp="1"/>
          </p:cNvSpPr>
          <p:nvPr>
            <p:ph idx="1"/>
          </p:nvPr>
        </p:nvSpPr>
        <p:spPr>
          <a:xfrm>
            <a:off x="457200" y="1563638"/>
            <a:ext cx="8229600" cy="2880320"/>
          </a:xfrm>
        </p:spPr>
        <p:txBody>
          <a:bodyPr>
            <a:normAutofit/>
          </a:bodyPr>
          <a:lstStyle>
            <a:lvl1pPr marL="0" indent="0">
              <a:spcBef>
                <a:spcPts val="0"/>
              </a:spcBef>
              <a:buFont typeface="Arial" pitchFamily="34" charset="0"/>
              <a:buChar char="•"/>
              <a:defRPr sz="2000" b="1">
                <a:latin typeface="微軟正黑體" pitchFamily="34" charset="-120"/>
                <a:ea typeface="微軟正黑體" pitchFamily="34" charset="-120"/>
              </a:defRPr>
            </a:lvl1pPr>
            <a:lvl2pPr marL="0" indent="0">
              <a:spcBef>
                <a:spcPts val="0"/>
              </a:spcBef>
              <a:buFont typeface="Arial" pitchFamily="34" charset="0"/>
              <a:buChar char="•"/>
              <a:defRPr sz="2000" b="1">
                <a:latin typeface="微軟正黑體" pitchFamily="34" charset="-120"/>
                <a:ea typeface="微軟正黑體" pitchFamily="34" charset="-120"/>
              </a:defRPr>
            </a:lvl2pPr>
            <a:lvl3pPr marL="0" indent="0">
              <a:spcBef>
                <a:spcPts val="0"/>
              </a:spcBef>
              <a:buFont typeface="Arial" pitchFamily="34" charset="0"/>
              <a:buChar char="•"/>
              <a:defRPr sz="2000" b="1">
                <a:latin typeface="微軟正黑體" pitchFamily="34" charset="-120"/>
                <a:ea typeface="微軟正黑體" pitchFamily="34" charset="-120"/>
              </a:defRPr>
            </a:lvl3pPr>
            <a:lvl4pPr marL="0" indent="0">
              <a:spcBef>
                <a:spcPts val="0"/>
              </a:spcBef>
              <a:buFont typeface="Arial" pitchFamily="34" charset="0"/>
              <a:buChar char="•"/>
              <a:defRPr sz="2000" b="1">
                <a:latin typeface="微軟正黑體" pitchFamily="34" charset="-120"/>
                <a:ea typeface="微軟正黑體" pitchFamily="34" charset="-120"/>
              </a:defRPr>
            </a:lvl4pPr>
            <a:lvl5pPr marL="0" indent="0">
              <a:spcBef>
                <a:spcPts val="0"/>
              </a:spcBef>
              <a:buFont typeface="Arial" pitchFamily="34" charset="0"/>
              <a:buChar char="•"/>
              <a:defRPr sz="2000" b="1">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標題及物件">
    <p:spTree>
      <p:nvGrpSpPr>
        <p:cNvPr id="1" name=""/>
        <p:cNvGrpSpPr/>
        <p:nvPr/>
      </p:nvGrpSpPr>
      <p:grpSpPr>
        <a:xfrm>
          <a:off x="0" y="0"/>
          <a:ext cx="0" cy="0"/>
          <a:chOff x="0" y="0"/>
          <a:chExt cx="0" cy="0"/>
        </a:xfrm>
      </p:grpSpPr>
      <p:pic>
        <p:nvPicPr>
          <p:cNvPr id="1027" name="Picture 3" descr="C:\Users\user\Desktop\0920直播PPT_Security Counselor_0912預錄\0920直播PPT_Security Counselor_0912預錄-02.png"/>
          <p:cNvPicPr>
            <a:picLocks noChangeAspect="1" noChangeArrowheads="1"/>
          </p:cNvPicPr>
          <p:nvPr userDrawn="1"/>
        </p:nvPicPr>
        <p:blipFill>
          <a:blip r:embed="rId2" cstate="print"/>
          <a:stretch>
            <a:fillRect/>
          </a:stretch>
        </p:blipFill>
        <p:spPr bwMode="auto">
          <a:xfrm>
            <a:off x="8" y="0"/>
            <a:ext cx="9144423" cy="5143499"/>
          </a:xfrm>
          <a:prstGeom prst="rect">
            <a:avLst/>
          </a:prstGeom>
          <a:noFill/>
        </p:spPr>
      </p:pic>
      <p:sp>
        <p:nvSpPr>
          <p:cNvPr id="2" name="標題 1"/>
          <p:cNvSpPr>
            <a:spLocks noGrp="1"/>
          </p:cNvSpPr>
          <p:nvPr>
            <p:ph type="title"/>
          </p:nvPr>
        </p:nvSpPr>
        <p:spPr>
          <a:xfrm>
            <a:off x="457200" y="92224"/>
            <a:ext cx="8229600" cy="857250"/>
          </a:xfrm>
        </p:spPr>
        <p:txBody>
          <a:bodyPr>
            <a:normAutofit/>
          </a:bodyPr>
          <a:lstStyle>
            <a:lvl1pPr algn="l">
              <a:defRPr sz="4000" b="1">
                <a:solidFill>
                  <a:schemeClr val="tx1"/>
                </a:solidFill>
                <a:latin typeface="微軟正黑體" pitchFamily="34" charset="-120"/>
                <a:ea typeface="微軟正黑體" pitchFamily="34" charset="-120"/>
              </a:defRPr>
            </a:lvl1pPr>
          </a:lstStyle>
          <a:p>
            <a:r>
              <a:rPr lang="zh-TW" altLang="en-US"/>
              <a:t>按一下以編輯母片標題樣式</a:t>
            </a:r>
          </a:p>
        </p:txBody>
      </p:sp>
      <p:sp>
        <p:nvSpPr>
          <p:cNvPr id="3" name="內容版面配置區 2"/>
          <p:cNvSpPr>
            <a:spLocks noGrp="1"/>
          </p:cNvSpPr>
          <p:nvPr>
            <p:ph idx="1"/>
          </p:nvPr>
        </p:nvSpPr>
        <p:spPr/>
        <p:txBody>
          <a:bodyPr>
            <a:normAutofit/>
          </a:bodyPr>
          <a:lstStyle>
            <a:lvl1pPr marL="0" indent="0">
              <a:spcBef>
                <a:spcPts val="0"/>
              </a:spcBef>
              <a:buFont typeface="Arial" pitchFamily="34" charset="0"/>
              <a:buChar char="•"/>
              <a:defRPr sz="2000" b="1">
                <a:latin typeface="微軟正黑體" pitchFamily="34" charset="-120"/>
                <a:ea typeface="微軟正黑體" pitchFamily="34" charset="-120"/>
              </a:defRPr>
            </a:lvl1pPr>
            <a:lvl2pPr marL="0" indent="0">
              <a:spcBef>
                <a:spcPts val="0"/>
              </a:spcBef>
              <a:buFont typeface="Arial" pitchFamily="34" charset="0"/>
              <a:buChar char="•"/>
              <a:defRPr sz="2000" b="1">
                <a:latin typeface="微軟正黑體" pitchFamily="34" charset="-120"/>
                <a:ea typeface="微軟正黑體" pitchFamily="34" charset="-120"/>
              </a:defRPr>
            </a:lvl2pPr>
            <a:lvl3pPr marL="0" indent="0">
              <a:spcBef>
                <a:spcPts val="0"/>
              </a:spcBef>
              <a:buFont typeface="Arial" pitchFamily="34" charset="0"/>
              <a:buChar char="•"/>
              <a:defRPr sz="2000" b="1">
                <a:latin typeface="微軟正黑體" pitchFamily="34" charset="-120"/>
                <a:ea typeface="微軟正黑體" pitchFamily="34" charset="-120"/>
              </a:defRPr>
            </a:lvl3pPr>
            <a:lvl4pPr marL="0" indent="0">
              <a:spcBef>
                <a:spcPts val="0"/>
              </a:spcBef>
              <a:buFont typeface="Arial" pitchFamily="34" charset="0"/>
              <a:buChar char="•"/>
              <a:defRPr sz="2000" b="1">
                <a:latin typeface="微軟正黑體" pitchFamily="34" charset="-120"/>
                <a:ea typeface="微軟正黑體" pitchFamily="34" charset="-120"/>
              </a:defRPr>
            </a:lvl4pPr>
            <a:lvl5pPr marL="0" indent="0">
              <a:spcBef>
                <a:spcPts val="0"/>
              </a:spcBef>
              <a:buFont typeface="Arial" pitchFamily="34" charset="0"/>
              <a:buChar char="•"/>
              <a:defRPr sz="2000" b="1">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標題及物件">
    <p:spTree>
      <p:nvGrpSpPr>
        <p:cNvPr id="1" name=""/>
        <p:cNvGrpSpPr/>
        <p:nvPr/>
      </p:nvGrpSpPr>
      <p:grpSpPr>
        <a:xfrm>
          <a:off x="0" y="0"/>
          <a:ext cx="0" cy="0"/>
          <a:chOff x="0" y="0"/>
          <a:chExt cx="0" cy="0"/>
        </a:xfrm>
      </p:grpSpPr>
      <p:pic>
        <p:nvPicPr>
          <p:cNvPr id="1027" name="Picture 3" descr="C:\Users\user\Desktop\0920直播PPT_Security Counselor_0912預錄\0920直播PPT_Security Counselor_0912預錄-02.png"/>
          <p:cNvPicPr>
            <a:picLocks noChangeAspect="1" noChangeArrowheads="1"/>
          </p:cNvPicPr>
          <p:nvPr userDrawn="1"/>
        </p:nvPicPr>
        <p:blipFill>
          <a:blip r:embed="rId2" cstate="print"/>
          <a:stretch>
            <a:fillRect/>
          </a:stretch>
        </p:blipFill>
        <p:spPr bwMode="auto">
          <a:xfrm>
            <a:off x="9" y="0"/>
            <a:ext cx="9144421" cy="5143499"/>
          </a:xfrm>
          <a:prstGeom prst="rect">
            <a:avLst/>
          </a:prstGeom>
          <a:noFill/>
        </p:spPr>
      </p:pic>
      <p:sp>
        <p:nvSpPr>
          <p:cNvPr id="2" name="標題 1"/>
          <p:cNvSpPr>
            <a:spLocks noGrp="1"/>
          </p:cNvSpPr>
          <p:nvPr>
            <p:ph type="title"/>
          </p:nvPr>
        </p:nvSpPr>
        <p:spPr>
          <a:xfrm>
            <a:off x="457200" y="92224"/>
            <a:ext cx="8229600" cy="857250"/>
          </a:xfrm>
        </p:spPr>
        <p:txBody>
          <a:bodyPr>
            <a:normAutofit/>
          </a:bodyPr>
          <a:lstStyle>
            <a:lvl1pPr algn="l">
              <a:defRPr sz="4000" b="1">
                <a:solidFill>
                  <a:schemeClr val="tx1"/>
                </a:solidFill>
                <a:latin typeface="微軟正黑體" pitchFamily="34" charset="-120"/>
                <a:ea typeface="微軟正黑體" pitchFamily="34" charset="-120"/>
              </a:defRPr>
            </a:lvl1pPr>
          </a:lstStyle>
          <a:p>
            <a:r>
              <a:rPr lang="zh-TW" altLang="en-US"/>
              <a:t>按一下以編輯母片標題樣式</a:t>
            </a:r>
          </a:p>
        </p:txBody>
      </p:sp>
      <p:sp>
        <p:nvSpPr>
          <p:cNvPr id="3" name="內容版面配置區 2"/>
          <p:cNvSpPr>
            <a:spLocks noGrp="1"/>
          </p:cNvSpPr>
          <p:nvPr>
            <p:ph idx="1"/>
          </p:nvPr>
        </p:nvSpPr>
        <p:spPr/>
        <p:txBody>
          <a:bodyPr>
            <a:normAutofit/>
          </a:bodyPr>
          <a:lstStyle>
            <a:lvl1pPr marL="0" indent="0">
              <a:spcBef>
                <a:spcPts val="0"/>
              </a:spcBef>
              <a:buFont typeface="Arial" pitchFamily="34" charset="0"/>
              <a:buChar char="•"/>
              <a:defRPr sz="2000" b="1">
                <a:latin typeface="微軟正黑體" pitchFamily="34" charset="-120"/>
                <a:ea typeface="微軟正黑體" pitchFamily="34" charset="-120"/>
              </a:defRPr>
            </a:lvl1pPr>
            <a:lvl2pPr marL="0" indent="0">
              <a:spcBef>
                <a:spcPts val="0"/>
              </a:spcBef>
              <a:buFont typeface="Arial" pitchFamily="34" charset="0"/>
              <a:buChar char="•"/>
              <a:defRPr sz="2000" b="1">
                <a:latin typeface="微軟正黑體" pitchFamily="34" charset="-120"/>
                <a:ea typeface="微軟正黑體" pitchFamily="34" charset="-120"/>
              </a:defRPr>
            </a:lvl2pPr>
            <a:lvl3pPr marL="0" indent="0">
              <a:spcBef>
                <a:spcPts val="0"/>
              </a:spcBef>
              <a:buFont typeface="Arial" pitchFamily="34" charset="0"/>
              <a:buChar char="•"/>
              <a:defRPr sz="2000" b="1">
                <a:latin typeface="微軟正黑體" pitchFamily="34" charset="-120"/>
                <a:ea typeface="微軟正黑體" pitchFamily="34" charset="-120"/>
              </a:defRPr>
            </a:lvl3pPr>
            <a:lvl4pPr marL="0" indent="0">
              <a:spcBef>
                <a:spcPts val="0"/>
              </a:spcBef>
              <a:buFont typeface="Arial" pitchFamily="34" charset="0"/>
              <a:buChar char="•"/>
              <a:defRPr sz="2000" b="1">
                <a:latin typeface="微軟正黑體" pitchFamily="34" charset="-120"/>
                <a:ea typeface="微軟正黑體" pitchFamily="34" charset="-120"/>
              </a:defRPr>
            </a:lvl4pPr>
            <a:lvl5pPr marL="0" indent="0">
              <a:spcBef>
                <a:spcPts val="0"/>
              </a:spcBef>
              <a:buFont typeface="Arial" pitchFamily="34" charset="0"/>
              <a:buChar char="•"/>
              <a:defRPr sz="2000" b="1">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標題及物件">
    <p:spTree>
      <p:nvGrpSpPr>
        <p:cNvPr id="1" name=""/>
        <p:cNvGrpSpPr/>
        <p:nvPr/>
      </p:nvGrpSpPr>
      <p:grpSpPr>
        <a:xfrm>
          <a:off x="0" y="0"/>
          <a:ext cx="0" cy="0"/>
          <a:chOff x="0" y="0"/>
          <a:chExt cx="0" cy="0"/>
        </a:xfrm>
      </p:grpSpPr>
      <p:pic>
        <p:nvPicPr>
          <p:cNvPr id="1027" name="Picture 3" descr="C:\Users\user\Desktop\0920直播PPT_Security Counselor_0912預錄\0920直播PPT_Security Counselor_0912預錄-02.png"/>
          <p:cNvPicPr>
            <a:picLocks noChangeAspect="1" noChangeArrowheads="1"/>
          </p:cNvPicPr>
          <p:nvPr userDrawn="1"/>
        </p:nvPicPr>
        <p:blipFill>
          <a:blip r:embed="rId2" cstate="print"/>
          <a:stretch>
            <a:fillRect/>
          </a:stretch>
        </p:blipFill>
        <p:spPr bwMode="auto">
          <a:xfrm>
            <a:off x="9" y="0"/>
            <a:ext cx="9144421" cy="5143499"/>
          </a:xfrm>
          <a:prstGeom prst="rect">
            <a:avLst/>
          </a:prstGeom>
          <a:noFill/>
        </p:spPr>
      </p:pic>
      <p:sp>
        <p:nvSpPr>
          <p:cNvPr id="2" name="標題 1"/>
          <p:cNvSpPr>
            <a:spLocks noGrp="1"/>
          </p:cNvSpPr>
          <p:nvPr>
            <p:ph type="title"/>
          </p:nvPr>
        </p:nvSpPr>
        <p:spPr>
          <a:xfrm>
            <a:off x="457200" y="92224"/>
            <a:ext cx="8229600" cy="857250"/>
          </a:xfrm>
        </p:spPr>
        <p:txBody>
          <a:bodyPr>
            <a:normAutofit/>
          </a:bodyPr>
          <a:lstStyle>
            <a:lvl1pPr algn="l">
              <a:defRPr sz="4000" b="1">
                <a:solidFill>
                  <a:schemeClr val="tx1"/>
                </a:solidFill>
                <a:latin typeface="微軟正黑體" pitchFamily="34" charset="-120"/>
                <a:ea typeface="微軟正黑體" pitchFamily="34" charset="-120"/>
              </a:defRPr>
            </a:lvl1pPr>
          </a:lstStyle>
          <a:p>
            <a:r>
              <a:rPr lang="zh-TW" altLang="en-US"/>
              <a:t>按一下以編輯母片標題樣式</a:t>
            </a:r>
          </a:p>
        </p:txBody>
      </p:sp>
      <p:sp>
        <p:nvSpPr>
          <p:cNvPr id="3" name="內容版面配置區 2"/>
          <p:cNvSpPr>
            <a:spLocks noGrp="1"/>
          </p:cNvSpPr>
          <p:nvPr>
            <p:ph idx="1"/>
          </p:nvPr>
        </p:nvSpPr>
        <p:spPr/>
        <p:txBody>
          <a:bodyPr>
            <a:normAutofit/>
          </a:bodyPr>
          <a:lstStyle>
            <a:lvl1pPr marL="0" indent="0">
              <a:spcBef>
                <a:spcPts val="0"/>
              </a:spcBef>
              <a:buFont typeface="Arial" pitchFamily="34" charset="0"/>
              <a:buChar char="•"/>
              <a:defRPr sz="2000" b="1">
                <a:latin typeface="微軟正黑體" pitchFamily="34" charset="-120"/>
                <a:ea typeface="微軟正黑體" pitchFamily="34" charset="-120"/>
              </a:defRPr>
            </a:lvl1pPr>
            <a:lvl2pPr marL="0" indent="0">
              <a:spcBef>
                <a:spcPts val="0"/>
              </a:spcBef>
              <a:buFont typeface="Arial" pitchFamily="34" charset="0"/>
              <a:buChar char="•"/>
              <a:defRPr sz="2000" b="1">
                <a:latin typeface="微軟正黑體" pitchFamily="34" charset="-120"/>
                <a:ea typeface="微軟正黑體" pitchFamily="34" charset="-120"/>
              </a:defRPr>
            </a:lvl2pPr>
            <a:lvl3pPr marL="0" indent="0">
              <a:spcBef>
                <a:spcPts val="0"/>
              </a:spcBef>
              <a:buFont typeface="Arial" pitchFamily="34" charset="0"/>
              <a:buChar char="•"/>
              <a:defRPr sz="2000" b="1">
                <a:latin typeface="微軟正黑體" pitchFamily="34" charset="-120"/>
                <a:ea typeface="微軟正黑體" pitchFamily="34" charset="-120"/>
              </a:defRPr>
            </a:lvl3pPr>
            <a:lvl4pPr marL="0" indent="0">
              <a:spcBef>
                <a:spcPts val="0"/>
              </a:spcBef>
              <a:buFont typeface="Arial" pitchFamily="34" charset="0"/>
              <a:buChar char="•"/>
              <a:defRPr sz="2000" b="1">
                <a:latin typeface="微軟正黑體" pitchFamily="34" charset="-120"/>
                <a:ea typeface="微軟正黑體" pitchFamily="34" charset="-120"/>
              </a:defRPr>
            </a:lvl4pPr>
            <a:lvl5pPr marL="0" indent="0">
              <a:spcBef>
                <a:spcPts val="0"/>
              </a:spcBef>
              <a:buFont typeface="Arial" pitchFamily="34" charset="0"/>
              <a:buChar char="•"/>
              <a:defRPr sz="2000" b="1">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92224"/>
            <a:ext cx="8229600" cy="857250"/>
          </a:xfrm>
        </p:spPr>
        <p:txBody>
          <a:bodyPr>
            <a:normAutofit/>
          </a:bodyPr>
          <a:lstStyle>
            <a:lvl1pPr algn="l">
              <a:defRPr sz="4000" b="1">
                <a:solidFill>
                  <a:schemeClr val="tx1"/>
                </a:solidFill>
                <a:latin typeface="Arial" panose="020B0604020202020204" pitchFamily="34" charset="0"/>
                <a:ea typeface="微軟正黑體" pitchFamily="34" charset="-120"/>
                <a:cs typeface="Arial" panose="020B0604020202020204" pitchFamily="34" charset="0"/>
              </a:defRPr>
            </a:lvl1pPr>
          </a:lstStyle>
          <a:p>
            <a:r>
              <a:rPr lang="zh-TW" altLang="en-US"/>
              <a:t>按一下以編輯母片標題樣式</a:t>
            </a:r>
          </a:p>
        </p:txBody>
      </p:sp>
      <p:sp>
        <p:nvSpPr>
          <p:cNvPr id="3" name="內容版面配置區 2"/>
          <p:cNvSpPr>
            <a:spLocks noGrp="1"/>
          </p:cNvSpPr>
          <p:nvPr>
            <p:ph idx="1"/>
          </p:nvPr>
        </p:nvSpPr>
        <p:spPr>
          <a:xfrm>
            <a:off x="457200" y="1203598"/>
            <a:ext cx="8229600" cy="3394472"/>
          </a:xfrm>
        </p:spPr>
        <p:txBody>
          <a:bodyPr>
            <a:normAutofit/>
          </a:bodyPr>
          <a:lstStyle>
            <a:lvl1pPr marL="0" indent="0">
              <a:spcBef>
                <a:spcPts val="0"/>
              </a:spcBef>
              <a:buFont typeface="Arial" pitchFamily="34" charset="0"/>
              <a:buChar char="•"/>
              <a:defRPr sz="2000" b="1">
                <a:latin typeface="Arial" panose="020B0604020202020204" pitchFamily="34" charset="0"/>
                <a:ea typeface="微軟正黑體" pitchFamily="34" charset="-120"/>
                <a:cs typeface="Arial" panose="020B0604020202020204" pitchFamily="34" charset="0"/>
              </a:defRPr>
            </a:lvl1pPr>
            <a:lvl2pPr marL="0" indent="0">
              <a:spcBef>
                <a:spcPts val="0"/>
              </a:spcBef>
              <a:buFont typeface="Arial" pitchFamily="34" charset="0"/>
              <a:buChar char="•"/>
              <a:defRPr sz="2000" b="1">
                <a:latin typeface="Arial" panose="020B0604020202020204" pitchFamily="34" charset="0"/>
                <a:ea typeface="微軟正黑體" pitchFamily="34" charset="-120"/>
                <a:cs typeface="Arial" panose="020B0604020202020204" pitchFamily="34" charset="0"/>
              </a:defRPr>
            </a:lvl2pPr>
            <a:lvl3pPr marL="0" indent="0">
              <a:spcBef>
                <a:spcPts val="0"/>
              </a:spcBef>
              <a:buFont typeface="Arial" pitchFamily="34" charset="0"/>
              <a:buChar char="•"/>
              <a:defRPr sz="2000" b="1">
                <a:latin typeface="Arial" panose="020B0604020202020204" pitchFamily="34" charset="0"/>
                <a:ea typeface="微軟正黑體" pitchFamily="34" charset="-120"/>
                <a:cs typeface="Arial" panose="020B0604020202020204" pitchFamily="34" charset="0"/>
              </a:defRPr>
            </a:lvl3pPr>
            <a:lvl4pPr marL="0" indent="0">
              <a:spcBef>
                <a:spcPts val="0"/>
              </a:spcBef>
              <a:buFont typeface="Arial" pitchFamily="34" charset="0"/>
              <a:buChar char="•"/>
              <a:defRPr sz="2000" b="1">
                <a:latin typeface="Arial" panose="020B0604020202020204" pitchFamily="34" charset="0"/>
                <a:ea typeface="微軟正黑體" pitchFamily="34" charset="-120"/>
                <a:cs typeface="Arial" panose="020B0604020202020204" pitchFamily="34" charset="0"/>
              </a:defRPr>
            </a:lvl4pPr>
            <a:lvl5pPr marL="0" indent="0">
              <a:spcBef>
                <a:spcPts val="0"/>
              </a:spcBef>
              <a:buFont typeface="Arial" pitchFamily="34" charset="0"/>
              <a:buChar char="•"/>
              <a:defRPr sz="2000" b="1">
                <a:latin typeface="Arial" panose="020B0604020202020204" pitchFamily="34" charset="0"/>
                <a:ea typeface="微軟正黑體" pitchFamily="34" charset="-12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2400747"/>
            <a:ext cx="7772400" cy="1021556"/>
          </a:xfrm>
        </p:spPr>
        <p:txBody>
          <a:bodyPr anchor="t"/>
          <a:lstStyle>
            <a:lvl1pPr algn="ctr">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1275606"/>
            <a:ext cx="7772400" cy="1125140"/>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2" r:id="rId4"/>
    <p:sldLayoutId id="2147483657" r:id="rId5"/>
    <p:sldLayoutId id="2147483656" r:id="rId6"/>
    <p:sldLayoutId id="2147483654" r:id="rId7"/>
    <p:sldLayoutId id="2147483651" r:id="rId8"/>
    <p:sldLayoutId id="2147483653" r:id="rId9"/>
  </p:sldLayoutIdLst>
  <p:txStyles>
    <p:titleStyle>
      <a:lvl1pPr algn="ctr" defTabSz="914400" rtl="0" eaLnBrk="1" latinLnBrk="0" hangingPunct="1">
        <a:spcBef>
          <a:spcPct val="0"/>
        </a:spcBef>
        <a:buNone/>
        <a:defRPr lang="zh-TW" altLang="en-US" sz="4400" b="1" kern="1200" dirty="0" smtClean="0">
          <a:solidFill>
            <a:schemeClr val="tx1"/>
          </a:solidFill>
          <a:latin typeface="微軟正黑體" pitchFamily="34" charset="-120"/>
          <a:ea typeface="微軟正黑體" pitchFamily="34" charset="-120"/>
          <a:cs typeface="+mj-cs"/>
        </a:defRPr>
      </a:lvl1pPr>
    </p:titleStyle>
    <p:bodyStyle>
      <a:lvl1pPr marL="0" indent="0" algn="l" defTabSz="914400" rtl="0" eaLnBrk="1" latinLnBrk="0" hangingPunct="1">
        <a:spcBef>
          <a:spcPts val="0"/>
        </a:spcBef>
        <a:buFont typeface="Arial" pitchFamily="34" charset="0"/>
        <a:buChar char="•"/>
        <a:defRPr lang="zh-TW" altLang="en-US" sz="2000" b="1" kern="1200" dirty="0" smtClean="0">
          <a:solidFill>
            <a:schemeClr val="tx1"/>
          </a:solidFill>
          <a:latin typeface="微軟正黑體" pitchFamily="34" charset="-120"/>
          <a:ea typeface="微軟正黑體" pitchFamily="34" charset="-120"/>
          <a:cs typeface="+mn-cs"/>
        </a:defRPr>
      </a:lvl1pPr>
      <a:lvl2pPr marL="0" indent="0" algn="l" defTabSz="914400" rtl="0" eaLnBrk="1" latinLnBrk="0" hangingPunct="1">
        <a:spcBef>
          <a:spcPts val="0"/>
        </a:spcBef>
        <a:buFont typeface="Arial" pitchFamily="34" charset="0"/>
        <a:buChar char="•"/>
        <a:defRPr lang="zh-TW" altLang="en-US" sz="2000" b="1" kern="1200" dirty="0" smtClean="0">
          <a:solidFill>
            <a:schemeClr val="tx1"/>
          </a:solidFill>
          <a:latin typeface="微軟正黑體" pitchFamily="34" charset="-120"/>
          <a:ea typeface="微軟正黑體" pitchFamily="34" charset="-120"/>
          <a:cs typeface="+mn-cs"/>
        </a:defRPr>
      </a:lvl2pPr>
      <a:lvl3pPr marL="0" indent="0" algn="l" defTabSz="914400" rtl="0" eaLnBrk="1" latinLnBrk="0" hangingPunct="1">
        <a:spcBef>
          <a:spcPts val="0"/>
        </a:spcBef>
        <a:buFont typeface="Arial" pitchFamily="34" charset="0"/>
        <a:buChar char="•"/>
        <a:defRPr lang="zh-TW" altLang="en-US" sz="2000" b="1" kern="1200" dirty="0" smtClean="0">
          <a:solidFill>
            <a:schemeClr val="tx1"/>
          </a:solidFill>
          <a:latin typeface="微軟正黑體" pitchFamily="34" charset="-120"/>
          <a:ea typeface="微軟正黑體" pitchFamily="34" charset="-120"/>
          <a:cs typeface="+mn-cs"/>
        </a:defRPr>
      </a:lvl3pPr>
      <a:lvl4pPr marL="0" indent="0" algn="l" defTabSz="914400" rtl="0" eaLnBrk="1" latinLnBrk="0" hangingPunct="1">
        <a:spcBef>
          <a:spcPts val="0"/>
        </a:spcBef>
        <a:buFont typeface="Arial" pitchFamily="34" charset="0"/>
        <a:buChar char="•"/>
        <a:defRPr lang="zh-TW" altLang="en-US" sz="2000" b="1" kern="1200" dirty="0" smtClean="0">
          <a:solidFill>
            <a:schemeClr val="tx1"/>
          </a:solidFill>
          <a:latin typeface="微軟正黑體" pitchFamily="34" charset="-120"/>
          <a:ea typeface="微軟正黑體" pitchFamily="34" charset="-120"/>
          <a:cs typeface="+mn-cs"/>
        </a:defRPr>
      </a:lvl4pPr>
      <a:lvl5pPr marL="0" indent="0" algn="l" defTabSz="914400" rtl="0" eaLnBrk="1" latinLnBrk="0" hangingPunct="1">
        <a:spcBef>
          <a:spcPts val="0"/>
        </a:spcBef>
        <a:buFont typeface="Arial" pitchFamily="34" charset="0"/>
        <a:buChar char="•"/>
        <a:defRPr lang="zh-TW" altLang="en-US" sz="2000" b="1" kern="1200" dirty="0" smtClean="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2" name="矩形 31"/>
          <p:cNvSpPr/>
          <p:nvPr/>
        </p:nvSpPr>
        <p:spPr>
          <a:xfrm>
            <a:off x="6349208" y="1962245"/>
            <a:ext cx="2321994" cy="2625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2699792" y="1962245"/>
            <a:ext cx="3586472" cy="26257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467544" y="1962243"/>
            <a:ext cx="2154445" cy="26257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102" name="Picture 6" descr="C:\Users\user\Desktop\0920直播PPT_Security Counselor_0912預錄\12.png"/>
          <p:cNvPicPr>
            <a:picLocks noChangeAspect="1" noChangeArrowheads="1"/>
          </p:cNvPicPr>
          <p:nvPr/>
        </p:nvPicPr>
        <p:blipFill>
          <a:blip r:embed="rId3" cstate="print"/>
          <a:stretch>
            <a:fillRect/>
          </a:stretch>
        </p:blipFill>
        <p:spPr bwMode="auto">
          <a:xfrm>
            <a:off x="342981" y="1377033"/>
            <a:ext cx="8549499" cy="1159435"/>
          </a:xfrm>
          <a:prstGeom prst="rect">
            <a:avLst/>
          </a:prstGeom>
          <a:noFill/>
        </p:spPr>
      </p:pic>
      <p:sp>
        <p:nvSpPr>
          <p:cNvPr id="143" name="Google Shape;143;p23"/>
          <p:cNvSpPr txBox="1">
            <a:spLocks noGrp="1"/>
          </p:cNvSpPr>
          <p:nvPr>
            <p:ph type="title"/>
          </p:nvPr>
        </p:nvSpPr>
        <p:spPr>
          <a:xfrm>
            <a:off x="323528" y="51470"/>
            <a:ext cx="7632848" cy="857250"/>
          </a:xfrm>
          <a:prstGeom prst="rect">
            <a:avLst/>
          </a:prstGeom>
        </p:spPr>
        <p:txBody>
          <a:bodyPr spcFirstLastPara="1" wrap="square" lIns="91425" tIns="91425" rIns="91425" bIns="91425" anchor="t" anchorCtr="0">
            <a:noAutofit/>
          </a:bodyPr>
          <a:lstStyle/>
          <a:p>
            <a:pPr lvl="0">
              <a:spcBef>
                <a:spcPts val="0"/>
              </a:spcBef>
            </a:pPr>
            <a:r>
              <a:rPr lang="en" altLang="zh-TW">
                <a:solidFill>
                  <a:srgbClr val="002060"/>
                </a:solidFill>
                <a:latin typeface="Arial" panose="020B0604020202020204" pitchFamily="34" charset="0"/>
                <a:cs typeface="Arial" panose="020B0604020202020204" pitchFamily="34" charset="0"/>
              </a:rPr>
              <a:t>Security Checkup: </a:t>
            </a:r>
            <a:br>
              <a:rPr lang="en" altLang="zh-TW">
                <a:solidFill>
                  <a:srgbClr val="002060"/>
                </a:solidFill>
                <a:latin typeface="Arial" panose="020B0604020202020204" pitchFamily="34" charset="0"/>
                <a:cs typeface="Arial" panose="020B0604020202020204" pitchFamily="34" charset="0"/>
              </a:rPr>
            </a:br>
            <a:r>
              <a:rPr lang="en" altLang="zh-TW" sz="3200">
                <a:solidFill>
                  <a:srgbClr val="002060"/>
                </a:solidFill>
                <a:latin typeface="Arial" panose="020B0604020202020204" pitchFamily="34" charset="0"/>
                <a:cs typeface="Arial" panose="020B0604020202020204" pitchFamily="34" charset="0"/>
              </a:rPr>
              <a:t>3 steps for securing your NAS!</a:t>
            </a:r>
            <a:endParaRPr>
              <a:solidFill>
                <a:srgbClr val="002060"/>
              </a:solidFill>
              <a:latin typeface="Arial" panose="020B0604020202020204" pitchFamily="34" charset="0"/>
              <a:cs typeface="Arial" panose="020B0604020202020204" pitchFamily="34" charset="0"/>
            </a:endParaRPr>
          </a:p>
        </p:txBody>
      </p:sp>
      <p:sp>
        <p:nvSpPr>
          <p:cNvPr id="21" name="文字方塊 20"/>
          <p:cNvSpPr txBox="1"/>
          <p:nvPr/>
        </p:nvSpPr>
        <p:spPr>
          <a:xfrm>
            <a:off x="7656469" y="98970"/>
            <a:ext cx="1547664" cy="923330"/>
          </a:xfrm>
          <a:prstGeom prst="rect">
            <a:avLst/>
          </a:prstGeom>
          <a:noFill/>
        </p:spPr>
        <p:txBody>
          <a:bodyPr wrap="square" rtlCol="0">
            <a:spAutoFit/>
          </a:bodyPr>
          <a:lstStyle/>
          <a:p>
            <a:r>
              <a:rPr lang="en" altLang="zh-TW" b="1">
                <a:solidFill>
                  <a:schemeClr val="bg1"/>
                </a:solidFill>
                <a:latin typeface="Arial" panose="020B0604020202020204" pitchFamily="34" charset="0"/>
                <a:cs typeface="Arial" panose="020B0604020202020204" pitchFamily="34" charset="0"/>
              </a:rPr>
              <a:t>How to use Security Counselor?</a:t>
            </a:r>
            <a:endParaRPr lang="en" altLang="zh-TW" sz="2000" b="1">
              <a:solidFill>
                <a:schemeClr val="bg1"/>
              </a:solidFill>
              <a:latin typeface="Arial" panose="020B0604020202020204" pitchFamily="34" charset="0"/>
              <a:cs typeface="Arial" panose="020B0604020202020204" pitchFamily="34" charset="0"/>
            </a:endParaRPr>
          </a:p>
        </p:txBody>
      </p:sp>
      <p:sp>
        <p:nvSpPr>
          <p:cNvPr id="26" name="文字方塊 25"/>
          <p:cNvSpPr txBox="1"/>
          <p:nvPr/>
        </p:nvSpPr>
        <p:spPr>
          <a:xfrm>
            <a:off x="1187624" y="1729140"/>
            <a:ext cx="1620397" cy="338554"/>
          </a:xfrm>
          <a:prstGeom prst="rect">
            <a:avLst/>
          </a:prstGeom>
          <a:noFill/>
        </p:spPr>
        <p:txBody>
          <a:bodyPr wrap="square" rtlCol="0">
            <a:spAutoFit/>
          </a:bodyPr>
          <a:lstStyle/>
          <a:p>
            <a:pPr lvl="0"/>
            <a:r>
              <a:rPr lang="en" altLang="zh-TW" sz="1600">
                <a:solidFill>
                  <a:schemeClr val="bg1"/>
                </a:solidFill>
                <a:latin typeface="Arial" panose="020B0604020202020204" pitchFamily="34" charset="0"/>
                <a:cs typeface="Arial" panose="020B0604020202020204" pitchFamily="34" charset="0"/>
              </a:rPr>
              <a:t>Run a </a:t>
            </a:r>
            <a:r>
              <a:rPr lang="en-US" altLang="zh-TW" sz="1600">
                <a:solidFill>
                  <a:schemeClr val="bg1"/>
                </a:solidFill>
                <a:latin typeface="Arial" panose="020B0604020202020204" pitchFamily="34" charset="0"/>
                <a:cs typeface="Arial" panose="020B0604020202020204" pitchFamily="34" charset="0"/>
              </a:rPr>
              <a:t>c</a:t>
            </a:r>
            <a:r>
              <a:rPr lang="en" altLang="zh-TW" sz="1600">
                <a:solidFill>
                  <a:schemeClr val="bg1"/>
                </a:solidFill>
                <a:latin typeface="Arial" panose="020B0604020202020204" pitchFamily="34" charset="0"/>
                <a:cs typeface="Arial" panose="020B0604020202020204" pitchFamily="34" charset="0"/>
              </a:rPr>
              <a:t>heckup</a:t>
            </a:r>
            <a:endParaRPr lang="zh-TW" altLang="en-US" sz="1600">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27" name="文字方塊 26"/>
          <p:cNvSpPr txBox="1"/>
          <p:nvPr/>
        </p:nvSpPr>
        <p:spPr>
          <a:xfrm>
            <a:off x="3563888" y="1698362"/>
            <a:ext cx="2195950" cy="369332"/>
          </a:xfrm>
          <a:prstGeom prst="rect">
            <a:avLst/>
          </a:prstGeom>
          <a:noFill/>
        </p:spPr>
        <p:txBody>
          <a:bodyPr wrap="square" rtlCol="0">
            <a:spAutoFit/>
          </a:bodyPr>
          <a:lstStyle>
            <a:defPPr>
              <a:defRPr lang="zh-TW"/>
            </a:defPPr>
            <a:lvl1pPr lvl="0">
              <a:defRPr sz="1000">
                <a:solidFill>
                  <a:schemeClr val="bg1"/>
                </a:solidFill>
                <a:latin typeface="Arial" panose="020B0604020202020204" pitchFamily="34" charset="0"/>
                <a:cs typeface="Arial" panose="020B0604020202020204" pitchFamily="34" charset="0"/>
              </a:defRPr>
            </a:lvl1pPr>
          </a:lstStyle>
          <a:p>
            <a:r>
              <a:rPr lang="en" altLang="zh-TW" sz="1800"/>
              <a:t>Read </a:t>
            </a:r>
            <a:r>
              <a:rPr lang="en-US" altLang="zh-TW" sz="1800"/>
              <a:t>the r</a:t>
            </a:r>
            <a:r>
              <a:rPr lang="en" altLang="zh-TW" sz="1800"/>
              <a:t>eport</a:t>
            </a:r>
            <a:endParaRPr lang="zh-TW" altLang="en-US" sz="1800"/>
          </a:p>
        </p:txBody>
      </p:sp>
      <p:sp>
        <p:nvSpPr>
          <p:cNvPr id="28" name="文字方塊 27"/>
          <p:cNvSpPr txBox="1"/>
          <p:nvPr/>
        </p:nvSpPr>
        <p:spPr>
          <a:xfrm>
            <a:off x="7164288" y="1707654"/>
            <a:ext cx="1656184" cy="369332"/>
          </a:xfrm>
          <a:prstGeom prst="rect">
            <a:avLst/>
          </a:prstGeom>
          <a:noFill/>
        </p:spPr>
        <p:txBody>
          <a:bodyPr wrap="square" rtlCol="0">
            <a:spAutoFit/>
          </a:bodyPr>
          <a:lstStyle/>
          <a:p>
            <a:r>
              <a:rPr lang="en" altLang="zh-TW">
                <a:solidFill>
                  <a:schemeClr val="bg1"/>
                </a:solidFill>
                <a:latin typeface="Arial" panose="020B0604020202020204" pitchFamily="34" charset="0"/>
                <a:cs typeface="Arial" panose="020B0604020202020204" pitchFamily="34" charset="0"/>
              </a:rPr>
              <a:t>Correct risks</a:t>
            </a:r>
            <a:endParaRPr lang="en" altLang="zh-TW" sz="2400">
              <a:solidFill>
                <a:schemeClr val="bg1"/>
              </a:solidFill>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F4273AC1-B89F-5844-B726-3C5137BF3B6E}"/>
              </a:ext>
            </a:extLst>
          </p:cNvPr>
          <p:cNvPicPr>
            <a:picLocks noChangeAspect="1"/>
          </p:cNvPicPr>
          <p:nvPr/>
        </p:nvPicPr>
        <p:blipFill>
          <a:blip r:embed="rId4"/>
          <a:stretch>
            <a:fillRect/>
          </a:stretch>
        </p:blipFill>
        <p:spPr>
          <a:xfrm>
            <a:off x="2773390" y="2445096"/>
            <a:ext cx="3427190" cy="1926854"/>
          </a:xfrm>
          <a:prstGeom prst="rect">
            <a:avLst/>
          </a:prstGeom>
        </p:spPr>
      </p:pic>
      <p:pic>
        <p:nvPicPr>
          <p:cNvPr id="4" name="圖片 3">
            <a:extLst>
              <a:ext uri="{FF2B5EF4-FFF2-40B4-BE49-F238E27FC236}">
                <a16:creationId xmlns:a16="http://schemas.microsoft.com/office/drawing/2014/main" id="{3F0104FD-2966-2C43-8A74-46115CC12731}"/>
              </a:ext>
            </a:extLst>
          </p:cNvPr>
          <p:cNvPicPr>
            <a:picLocks noChangeAspect="1"/>
          </p:cNvPicPr>
          <p:nvPr/>
        </p:nvPicPr>
        <p:blipFill rotWithShape="1">
          <a:blip r:embed="rId5"/>
          <a:srcRect r="16852"/>
          <a:stretch/>
        </p:blipFill>
        <p:spPr>
          <a:xfrm>
            <a:off x="6420006" y="2438182"/>
            <a:ext cx="2180626" cy="1954522"/>
          </a:xfrm>
          <a:prstGeom prst="rect">
            <a:avLst/>
          </a:prstGeom>
        </p:spPr>
      </p:pic>
      <p:sp>
        <p:nvSpPr>
          <p:cNvPr id="5" name="矩形 4">
            <a:extLst>
              <a:ext uri="{FF2B5EF4-FFF2-40B4-BE49-F238E27FC236}">
                <a16:creationId xmlns:a16="http://schemas.microsoft.com/office/drawing/2014/main" id="{4AF3DCF1-73C3-7C4D-812E-C75DB066AD9E}"/>
              </a:ext>
            </a:extLst>
          </p:cNvPr>
          <p:cNvSpPr/>
          <p:nvPr/>
        </p:nvSpPr>
        <p:spPr>
          <a:xfrm>
            <a:off x="7502193" y="3436298"/>
            <a:ext cx="964350" cy="1625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n>
                <a:solidFill>
                  <a:srgbClr val="C00000"/>
                </a:solidFill>
              </a:ln>
              <a:solidFill>
                <a:sysClr val="windowText" lastClr="000000"/>
              </a:solidFill>
            </a:endParaRPr>
          </a:p>
        </p:txBody>
      </p:sp>
      <p:pic>
        <p:nvPicPr>
          <p:cNvPr id="6" name="圖片 5">
            <a:extLst>
              <a:ext uri="{FF2B5EF4-FFF2-40B4-BE49-F238E27FC236}">
                <a16:creationId xmlns:a16="http://schemas.microsoft.com/office/drawing/2014/main" id="{5BAB4822-8596-E74A-B782-6A0F785BC024}"/>
              </a:ext>
            </a:extLst>
          </p:cNvPr>
          <p:cNvPicPr>
            <a:picLocks noChangeAspect="1"/>
          </p:cNvPicPr>
          <p:nvPr/>
        </p:nvPicPr>
        <p:blipFill>
          <a:blip r:embed="rId6"/>
          <a:stretch>
            <a:fillRect/>
          </a:stretch>
        </p:blipFill>
        <p:spPr>
          <a:xfrm>
            <a:off x="755576" y="2419372"/>
            <a:ext cx="1645085" cy="19525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8" name="矩形: 圓角 17">
            <a:extLst>
              <a:ext uri="{FF2B5EF4-FFF2-40B4-BE49-F238E27FC236}">
                <a16:creationId xmlns:a16="http://schemas.microsoft.com/office/drawing/2014/main" id="{7E213DDF-55B0-4ADC-A62A-63683B0ADC5D}"/>
              </a:ext>
            </a:extLst>
          </p:cNvPr>
          <p:cNvSpPr/>
          <p:nvPr/>
        </p:nvSpPr>
        <p:spPr>
          <a:xfrm>
            <a:off x="6891401" y="878243"/>
            <a:ext cx="1449037" cy="4478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123" name="Picture 3" descr="C:\Users\user\Desktop\0920直播PPT_Security Counselor_0912預錄\14.png"/>
          <p:cNvPicPr>
            <a:picLocks noChangeAspect="1" noChangeArrowheads="1"/>
          </p:cNvPicPr>
          <p:nvPr/>
        </p:nvPicPr>
        <p:blipFill>
          <a:blip r:embed="rId3" cstate="print"/>
          <a:srcRect/>
          <a:stretch>
            <a:fillRect/>
          </a:stretch>
        </p:blipFill>
        <p:spPr bwMode="auto">
          <a:xfrm>
            <a:off x="295774" y="1239223"/>
            <a:ext cx="5704511" cy="3302668"/>
          </a:xfrm>
          <a:prstGeom prst="rect">
            <a:avLst/>
          </a:prstGeom>
          <a:noFill/>
        </p:spPr>
      </p:pic>
      <p:sp>
        <p:nvSpPr>
          <p:cNvPr id="166" name="Google Shape;166;p24"/>
          <p:cNvSpPr txBox="1">
            <a:spLocks noGrp="1"/>
          </p:cNvSpPr>
          <p:nvPr>
            <p:ph type="title"/>
          </p:nvPr>
        </p:nvSpPr>
        <p:spPr>
          <a:xfrm>
            <a:off x="395536" y="92224"/>
            <a:ext cx="8229600" cy="857250"/>
          </a:xfrm>
          <a:prstGeom prst="rect">
            <a:avLst/>
          </a:prstGeom>
        </p:spPr>
        <p:txBody>
          <a:bodyPr spcFirstLastPara="1" wrap="square" lIns="91425" tIns="91425" rIns="91425" bIns="91425" anchor="t" anchorCtr="0">
            <a:noAutofit/>
          </a:bodyPr>
          <a:lstStyle/>
          <a:p>
            <a:pPr lvl="0">
              <a:spcBef>
                <a:spcPts val="0"/>
              </a:spcBef>
            </a:pPr>
            <a:r>
              <a:rPr lang="en" altLang="zh-TW">
                <a:solidFill>
                  <a:srgbClr val="002060"/>
                </a:solidFill>
                <a:latin typeface="Arial" panose="020B0604020202020204" pitchFamily="34" charset="0"/>
                <a:cs typeface="Arial" panose="020B0604020202020204" pitchFamily="34" charset="0"/>
              </a:rPr>
              <a:t>Security Checkup scope</a:t>
            </a:r>
            <a:endParaRPr>
              <a:solidFill>
                <a:srgbClr val="002060"/>
              </a:solidFill>
              <a:latin typeface="Arial" panose="020B0604020202020204" pitchFamily="34" charset="0"/>
              <a:cs typeface="Arial" panose="020B0604020202020204" pitchFamily="34" charset="0"/>
            </a:endParaRPr>
          </a:p>
        </p:txBody>
      </p:sp>
      <p:pic>
        <p:nvPicPr>
          <p:cNvPr id="176" name="Google Shape;176;p24"/>
          <p:cNvPicPr preferRelativeResize="0"/>
          <p:nvPr/>
        </p:nvPicPr>
        <p:blipFill>
          <a:blip r:embed="rId4" cstate="print">
            <a:alphaModFix/>
          </a:blip>
          <a:stretch>
            <a:fillRect/>
          </a:stretch>
        </p:blipFill>
        <p:spPr>
          <a:xfrm>
            <a:off x="5264326" y="1887295"/>
            <a:ext cx="384250" cy="452425"/>
          </a:xfrm>
          <a:prstGeom prst="rect">
            <a:avLst/>
          </a:prstGeom>
          <a:noFill/>
          <a:ln>
            <a:noFill/>
          </a:ln>
        </p:spPr>
      </p:pic>
      <p:sp>
        <p:nvSpPr>
          <p:cNvPr id="19" name="文字方塊 18"/>
          <p:cNvSpPr txBox="1"/>
          <p:nvPr/>
        </p:nvSpPr>
        <p:spPr>
          <a:xfrm>
            <a:off x="6859668" y="887856"/>
            <a:ext cx="2016224" cy="425758"/>
          </a:xfrm>
          <a:prstGeom prst="rect">
            <a:avLst/>
          </a:prstGeom>
          <a:noFill/>
        </p:spPr>
        <p:txBody>
          <a:bodyPr wrap="square" rtlCol="0">
            <a:spAutoFit/>
          </a:bodyPr>
          <a:lstStyle/>
          <a:p>
            <a:pPr lvl="0">
              <a:lnSpc>
                <a:spcPts val="2600"/>
              </a:lnSpc>
            </a:pPr>
            <a:r>
              <a:rPr lang="en" altLang="zh-TW" sz="2200" b="1">
                <a:solidFill>
                  <a:schemeClr val="bg1"/>
                </a:solidFill>
                <a:latin typeface="Arial" panose="020B0604020202020204" pitchFamily="34" charset="0"/>
                <a:cs typeface="Arial" panose="020B0604020202020204" pitchFamily="34" charset="0"/>
              </a:rPr>
              <a:t>Trouble 1</a:t>
            </a:r>
            <a:endParaRPr lang="zh-TW" altLang="en-US" sz="22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20" name="文字方塊 19"/>
          <p:cNvSpPr txBox="1"/>
          <p:nvPr/>
        </p:nvSpPr>
        <p:spPr>
          <a:xfrm>
            <a:off x="6840760" y="1341324"/>
            <a:ext cx="2195736" cy="1754326"/>
          </a:xfrm>
          <a:prstGeom prst="rect">
            <a:avLst/>
          </a:prstGeom>
          <a:noFill/>
        </p:spPr>
        <p:txBody>
          <a:bodyPr wrap="square" rtlCol="0">
            <a:spAutoFit/>
          </a:bodyPr>
          <a:lstStyle/>
          <a:p>
            <a:r>
              <a:rPr lang="en" altLang="zh-TW" b="1">
                <a:solidFill>
                  <a:schemeClr val="bg1"/>
                </a:solidFill>
                <a:latin typeface="Arial" panose="020B0604020202020204" pitchFamily="34" charset="0"/>
                <a:cs typeface="Arial" panose="020B0604020202020204" pitchFamily="34" charset="0"/>
              </a:rPr>
              <a:t>I have too many things to take care of everyday. It has become a hassle. What can I do?</a:t>
            </a:r>
          </a:p>
        </p:txBody>
      </p:sp>
      <p:sp>
        <p:nvSpPr>
          <p:cNvPr id="24" name="文字方塊 23"/>
          <p:cNvSpPr txBox="1"/>
          <p:nvPr/>
        </p:nvSpPr>
        <p:spPr>
          <a:xfrm>
            <a:off x="4531720" y="1385192"/>
            <a:ext cx="1035866" cy="738664"/>
          </a:xfrm>
          <a:prstGeom prst="rect">
            <a:avLst/>
          </a:prstGeom>
          <a:noFill/>
        </p:spPr>
        <p:txBody>
          <a:bodyPr wrap="square" rtlCol="0">
            <a:spAutoFit/>
          </a:bodyPr>
          <a:lstStyle/>
          <a:p>
            <a:pPr lvl="0"/>
            <a:r>
              <a:rPr lang="en" altLang="zh-TW" sz="1400">
                <a:solidFill>
                  <a:schemeClr val="bg1"/>
                </a:solidFill>
                <a:latin typeface="Arial" panose="020B0604020202020204" pitchFamily="34" charset="0"/>
                <a:cs typeface="Arial" panose="020B0604020202020204" pitchFamily="34" charset="0"/>
              </a:rPr>
              <a:t>Account security checkup</a:t>
            </a:r>
            <a:endParaRPr lang="zh-TW" altLang="en-US" sz="1600">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26" name="文字方塊 25"/>
          <p:cNvSpPr txBox="1"/>
          <p:nvPr/>
        </p:nvSpPr>
        <p:spPr>
          <a:xfrm>
            <a:off x="4544246" y="3128650"/>
            <a:ext cx="1035866" cy="523220"/>
          </a:xfrm>
          <a:prstGeom prst="rect">
            <a:avLst/>
          </a:prstGeom>
          <a:noFill/>
        </p:spPr>
        <p:txBody>
          <a:bodyPr wrap="square" rtlCol="0">
            <a:spAutoFit/>
          </a:bodyPr>
          <a:lstStyle/>
          <a:p>
            <a:r>
              <a:rPr lang="en" altLang="zh-TW" sz="1400">
                <a:solidFill>
                  <a:schemeClr val="bg1"/>
                </a:solidFill>
                <a:latin typeface="Arial" panose="020B0604020202020204" pitchFamily="34" charset="0"/>
                <a:cs typeface="Arial" panose="020B0604020202020204" pitchFamily="34" charset="0"/>
              </a:rPr>
              <a:t>Certificate checkup</a:t>
            </a:r>
            <a:endParaRPr lang="zh-TW" altLang="en-US" sz="1600">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27" name="文字方塊 26"/>
          <p:cNvSpPr txBox="1"/>
          <p:nvPr/>
        </p:nvSpPr>
        <p:spPr>
          <a:xfrm>
            <a:off x="2615258" y="1385192"/>
            <a:ext cx="1103741" cy="738664"/>
          </a:xfrm>
          <a:prstGeom prst="rect">
            <a:avLst/>
          </a:prstGeom>
          <a:noFill/>
        </p:spPr>
        <p:txBody>
          <a:bodyPr wrap="square" rtlCol="0">
            <a:spAutoFit/>
          </a:bodyPr>
          <a:lstStyle/>
          <a:p>
            <a:r>
              <a:rPr lang="en" altLang="zh-TW" sz="1400">
                <a:solidFill>
                  <a:schemeClr val="bg1"/>
                </a:solidFill>
                <a:latin typeface="Arial" panose="020B0604020202020204" pitchFamily="34" charset="0"/>
                <a:cs typeface="Arial" panose="020B0604020202020204" pitchFamily="34" charset="0"/>
              </a:rPr>
              <a:t>Cyber security </a:t>
            </a:r>
            <a:endParaRPr lang="en" altLang="zh-TW" sz="1600">
              <a:solidFill>
                <a:schemeClr val="bg1"/>
              </a:solidFill>
              <a:latin typeface="Arial" panose="020B0604020202020204" pitchFamily="34" charset="0"/>
              <a:cs typeface="Arial" panose="020B0604020202020204" pitchFamily="34" charset="0"/>
            </a:endParaRPr>
          </a:p>
          <a:p>
            <a:r>
              <a:rPr lang="en" altLang="zh-TW" sz="1400">
                <a:solidFill>
                  <a:schemeClr val="bg1"/>
                </a:solidFill>
                <a:latin typeface="Arial" panose="020B0604020202020204" pitchFamily="34" charset="0"/>
                <a:cs typeface="Arial" panose="020B0604020202020204" pitchFamily="34" charset="0"/>
              </a:rPr>
              <a:t>checkup</a:t>
            </a:r>
            <a:endParaRPr lang="en" altLang="zh-TW" sz="1600">
              <a:solidFill>
                <a:schemeClr val="bg1"/>
              </a:solidFill>
              <a:latin typeface="Arial" panose="020B0604020202020204" pitchFamily="34" charset="0"/>
              <a:cs typeface="Arial" panose="020B0604020202020204" pitchFamily="34" charset="0"/>
            </a:endParaRPr>
          </a:p>
        </p:txBody>
      </p:sp>
      <p:sp>
        <p:nvSpPr>
          <p:cNvPr id="28" name="文字方塊 27"/>
          <p:cNvSpPr txBox="1"/>
          <p:nvPr/>
        </p:nvSpPr>
        <p:spPr>
          <a:xfrm>
            <a:off x="2616740" y="3129230"/>
            <a:ext cx="1163172" cy="738664"/>
          </a:xfrm>
          <a:prstGeom prst="rect">
            <a:avLst/>
          </a:prstGeom>
          <a:noFill/>
        </p:spPr>
        <p:txBody>
          <a:bodyPr wrap="square" rtlCol="0">
            <a:spAutoFit/>
          </a:bodyPr>
          <a:lstStyle/>
          <a:p>
            <a:pPr lvl="0"/>
            <a:r>
              <a:rPr lang="en" altLang="zh-TW" sz="1400">
                <a:solidFill>
                  <a:schemeClr val="bg1"/>
                </a:solidFill>
                <a:latin typeface="Arial" panose="020B0604020202020204" pitchFamily="34" charset="0"/>
                <a:cs typeface="Arial" panose="020B0604020202020204" pitchFamily="34" charset="0"/>
              </a:rPr>
              <a:t>Antivirus tool checkup</a:t>
            </a:r>
            <a:endParaRPr lang="zh-TW" altLang="en-US" sz="1600">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29" name="文字方塊 28"/>
          <p:cNvSpPr txBox="1"/>
          <p:nvPr/>
        </p:nvSpPr>
        <p:spPr>
          <a:xfrm>
            <a:off x="743050" y="1385192"/>
            <a:ext cx="1097250" cy="738664"/>
          </a:xfrm>
          <a:prstGeom prst="rect">
            <a:avLst/>
          </a:prstGeom>
          <a:noFill/>
        </p:spPr>
        <p:txBody>
          <a:bodyPr wrap="square" rtlCol="0">
            <a:spAutoFit/>
          </a:bodyPr>
          <a:lstStyle/>
          <a:p>
            <a:pPr lvl="0"/>
            <a:r>
              <a:rPr lang="en" altLang="zh-TW" sz="1400">
                <a:solidFill>
                  <a:schemeClr val="bg1"/>
                </a:solidFill>
                <a:latin typeface="Arial" panose="020B0604020202020204" pitchFamily="34" charset="0"/>
                <a:cs typeface="Arial" panose="020B0604020202020204" pitchFamily="34" charset="0"/>
              </a:rPr>
              <a:t>QTS update checkup</a:t>
            </a:r>
            <a:endParaRPr lang="zh-TW" altLang="en-US" sz="1600">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0" name="文字方塊 29"/>
          <p:cNvSpPr txBox="1"/>
          <p:nvPr/>
        </p:nvSpPr>
        <p:spPr>
          <a:xfrm>
            <a:off x="789611" y="3147814"/>
            <a:ext cx="1190101" cy="523220"/>
          </a:xfrm>
          <a:prstGeom prst="rect">
            <a:avLst/>
          </a:prstGeom>
          <a:noFill/>
        </p:spPr>
        <p:txBody>
          <a:bodyPr wrap="square" rtlCol="0">
            <a:spAutoFit/>
          </a:bodyPr>
          <a:lstStyle/>
          <a:p>
            <a:r>
              <a:rPr lang="en" altLang="zh-TW" sz="1400">
                <a:solidFill>
                  <a:schemeClr val="bg1"/>
                </a:solidFill>
                <a:latin typeface="Arial" panose="020B0604020202020204" pitchFamily="34" charset="0"/>
                <a:cs typeface="Arial" panose="020B0604020202020204" pitchFamily="34" charset="0"/>
              </a:rPr>
              <a:t>Permission checkup</a:t>
            </a:r>
            <a:endParaRPr lang="zh-TW" altLang="en-US" sz="1600">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33" name="Google Shape;176;p24"/>
          <p:cNvPicPr preferRelativeResize="0"/>
          <p:nvPr/>
        </p:nvPicPr>
        <p:blipFill>
          <a:blip r:embed="rId4" cstate="print">
            <a:alphaModFix/>
          </a:blip>
          <a:stretch>
            <a:fillRect/>
          </a:stretch>
        </p:blipFill>
        <p:spPr>
          <a:xfrm>
            <a:off x="5264326" y="3617437"/>
            <a:ext cx="384250" cy="452425"/>
          </a:xfrm>
          <a:prstGeom prst="rect">
            <a:avLst/>
          </a:prstGeom>
          <a:noFill/>
          <a:ln>
            <a:noFill/>
          </a:ln>
        </p:spPr>
      </p:pic>
      <p:pic>
        <p:nvPicPr>
          <p:cNvPr id="35" name="Google Shape;176;p24"/>
          <p:cNvPicPr preferRelativeResize="0"/>
          <p:nvPr/>
        </p:nvPicPr>
        <p:blipFill>
          <a:blip r:embed="rId4" cstate="print">
            <a:alphaModFix/>
          </a:blip>
          <a:stretch>
            <a:fillRect/>
          </a:stretch>
        </p:blipFill>
        <p:spPr>
          <a:xfrm>
            <a:off x="3378952" y="1887295"/>
            <a:ext cx="384250" cy="452425"/>
          </a:xfrm>
          <a:prstGeom prst="rect">
            <a:avLst/>
          </a:prstGeom>
          <a:noFill/>
          <a:ln>
            <a:noFill/>
          </a:ln>
        </p:spPr>
      </p:pic>
      <p:pic>
        <p:nvPicPr>
          <p:cNvPr id="36" name="Google Shape;176;p24"/>
          <p:cNvPicPr preferRelativeResize="0"/>
          <p:nvPr/>
        </p:nvPicPr>
        <p:blipFill>
          <a:blip r:embed="rId4" cstate="print">
            <a:alphaModFix/>
          </a:blip>
          <a:stretch>
            <a:fillRect/>
          </a:stretch>
        </p:blipFill>
        <p:spPr>
          <a:xfrm>
            <a:off x="3378952" y="3617437"/>
            <a:ext cx="384250" cy="452425"/>
          </a:xfrm>
          <a:prstGeom prst="rect">
            <a:avLst/>
          </a:prstGeom>
          <a:noFill/>
          <a:ln>
            <a:noFill/>
          </a:ln>
        </p:spPr>
      </p:pic>
      <p:pic>
        <p:nvPicPr>
          <p:cNvPr id="37" name="Google Shape;176;p24"/>
          <p:cNvPicPr preferRelativeResize="0"/>
          <p:nvPr/>
        </p:nvPicPr>
        <p:blipFill>
          <a:blip r:embed="rId4" cstate="print">
            <a:alphaModFix/>
          </a:blip>
          <a:stretch>
            <a:fillRect/>
          </a:stretch>
        </p:blipFill>
        <p:spPr>
          <a:xfrm>
            <a:off x="1501360" y="1887295"/>
            <a:ext cx="384250" cy="452425"/>
          </a:xfrm>
          <a:prstGeom prst="rect">
            <a:avLst/>
          </a:prstGeom>
          <a:noFill/>
          <a:ln>
            <a:noFill/>
          </a:ln>
        </p:spPr>
      </p:pic>
      <p:pic>
        <p:nvPicPr>
          <p:cNvPr id="38" name="Google Shape;176;p24"/>
          <p:cNvPicPr preferRelativeResize="0"/>
          <p:nvPr/>
        </p:nvPicPr>
        <p:blipFill>
          <a:blip r:embed="rId4" cstate="print">
            <a:alphaModFix/>
          </a:blip>
          <a:stretch>
            <a:fillRect/>
          </a:stretch>
        </p:blipFill>
        <p:spPr>
          <a:xfrm>
            <a:off x="1501360" y="3617437"/>
            <a:ext cx="384250" cy="452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9" name="矩形: 圓角 18">
            <a:extLst>
              <a:ext uri="{FF2B5EF4-FFF2-40B4-BE49-F238E27FC236}">
                <a16:creationId xmlns:a16="http://schemas.microsoft.com/office/drawing/2014/main" id="{FDFF306A-E7C1-4EF0-B5FD-B4BEF0C4BCD0}"/>
              </a:ext>
            </a:extLst>
          </p:cNvPr>
          <p:cNvSpPr/>
          <p:nvPr/>
        </p:nvSpPr>
        <p:spPr>
          <a:xfrm>
            <a:off x="6910974" y="670211"/>
            <a:ext cx="1449037" cy="4478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98" name="Picture 2" descr="C:\Users\user\Desktop\0920直播PPT_Security Counselor_0912預錄\0920直播PPT_Security Counselor_0912預錄-3-03.png"/>
          <p:cNvPicPr>
            <a:picLocks noChangeAspect="1" noChangeArrowheads="1"/>
          </p:cNvPicPr>
          <p:nvPr/>
        </p:nvPicPr>
        <p:blipFill>
          <a:blip r:embed="rId3" cstate="print"/>
          <a:srcRect/>
          <a:stretch>
            <a:fillRect/>
          </a:stretch>
        </p:blipFill>
        <p:spPr bwMode="auto">
          <a:xfrm>
            <a:off x="0" y="0"/>
            <a:ext cx="9144441" cy="5143500"/>
          </a:xfrm>
          <a:prstGeom prst="rect">
            <a:avLst/>
          </a:prstGeom>
          <a:noFill/>
        </p:spPr>
      </p:pic>
      <p:sp>
        <p:nvSpPr>
          <p:cNvPr id="186" name="Google Shape;186;p25"/>
          <p:cNvSpPr txBox="1">
            <a:spLocks noGrp="1"/>
          </p:cNvSpPr>
          <p:nvPr>
            <p:ph type="title"/>
          </p:nvPr>
        </p:nvSpPr>
        <p:spPr>
          <a:xfrm>
            <a:off x="395536" y="202332"/>
            <a:ext cx="6203032" cy="857250"/>
          </a:xfrm>
          <a:prstGeom prst="rect">
            <a:avLst/>
          </a:prstGeom>
        </p:spPr>
        <p:txBody>
          <a:bodyPr spcFirstLastPara="1" wrap="square" lIns="91425" tIns="91425" rIns="91425" bIns="91425" anchor="t" anchorCtr="0">
            <a:noAutofit/>
          </a:bodyPr>
          <a:lstStyle/>
          <a:p>
            <a:pPr lvl="0">
              <a:lnSpc>
                <a:spcPts val="4300"/>
              </a:lnSpc>
              <a:spcBef>
                <a:spcPts val="0"/>
              </a:spcBef>
              <a:spcAft>
                <a:spcPts val="1600"/>
              </a:spcAft>
              <a:buClr>
                <a:schemeClr val="dk1"/>
              </a:buClr>
              <a:buSzPts val="1100"/>
            </a:pPr>
            <a:r>
              <a:rPr lang="en" altLang="zh-TW" sz="3600">
                <a:solidFill>
                  <a:srgbClr val="002060"/>
                </a:solidFill>
                <a:latin typeface="Arial" panose="020B0604020202020204" pitchFamily="34" charset="0"/>
                <a:cs typeface="Arial" panose="020B0604020202020204" pitchFamily="34" charset="0"/>
              </a:rPr>
              <a:t>Security Policy: </a:t>
            </a:r>
            <a:br>
              <a:rPr lang="en" altLang="zh-TW" sz="3200">
                <a:solidFill>
                  <a:srgbClr val="002060"/>
                </a:solidFill>
                <a:latin typeface="Arial" panose="020B0604020202020204" pitchFamily="34" charset="0"/>
                <a:cs typeface="Arial" panose="020B0604020202020204" pitchFamily="34" charset="0"/>
              </a:rPr>
            </a:br>
            <a:r>
              <a:rPr lang="en" altLang="zh-TW" sz="3200">
                <a:solidFill>
                  <a:srgbClr val="002060"/>
                </a:solidFill>
                <a:latin typeface="Arial" panose="020B0604020202020204" pitchFamily="34" charset="0"/>
                <a:cs typeface="Arial" panose="020B0604020202020204" pitchFamily="34" charset="0"/>
              </a:rPr>
              <a:t>different </a:t>
            </a:r>
            <a:r>
              <a:rPr lang="en-US" altLang="zh-TW" sz="3200">
                <a:solidFill>
                  <a:srgbClr val="002060"/>
                </a:solidFill>
                <a:latin typeface="Arial" panose="020B0604020202020204" pitchFamily="34" charset="0"/>
                <a:cs typeface="Arial" panose="020B0604020202020204" pitchFamily="34" charset="0"/>
              </a:rPr>
              <a:t>levels of</a:t>
            </a:r>
            <a:r>
              <a:rPr lang="en" altLang="zh-TW" sz="3200">
                <a:solidFill>
                  <a:srgbClr val="002060"/>
                </a:solidFill>
                <a:latin typeface="Arial" panose="020B0604020202020204" pitchFamily="34" charset="0"/>
                <a:cs typeface="Arial" panose="020B0604020202020204" pitchFamily="34" charset="0"/>
              </a:rPr>
              <a:t> protection</a:t>
            </a:r>
            <a:r>
              <a:rPr lang="en-US" altLang="zh-TW" sz="3200">
                <a:solidFill>
                  <a:srgbClr val="002060"/>
                </a:solidFill>
                <a:latin typeface="Arial" panose="020B0604020202020204" pitchFamily="34" charset="0"/>
                <a:cs typeface="Arial" panose="020B0604020202020204" pitchFamily="34" charset="0"/>
              </a:rPr>
              <a:t>s</a:t>
            </a:r>
            <a:endParaRPr sz="3600">
              <a:solidFill>
                <a:srgbClr val="002060"/>
              </a:solidFill>
              <a:latin typeface="Arial" panose="020B0604020202020204" pitchFamily="34" charset="0"/>
              <a:cs typeface="Arial" panose="020B0604020202020204" pitchFamily="34" charset="0"/>
            </a:endParaRPr>
          </a:p>
        </p:txBody>
      </p:sp>
      <p:sp>
        <p:nvSpPr>
          <p:cNvPr id="187" name="Google Shape;187;p25"/>
          <p:cNvSpPr txBox="1">
            <a:spLocks noGrp="1"/>
          </p:cNvSpPr>
          <p:nvPr>
            <p:ph idx="1"/>
          </p:nvPr>
        </p:nvSpPr>
        <p:spPr>
          <a:xfrm>
            <a:off x="323528" y="1635646"/>
            <a:ext cx="6517232" cy="1371599"/>
          </a:xfrm>
          <a:prstGeom prst="rect">
            <a:avLst/>
          </a:prstGeom>
        </p:spPr>
        <p:txBody>
          <a:bodyPr spcFirstLastPara="1" wrap="square" lIns="91425" tIns="91425" rIns="91425" bIns="91425" anchor="t" anchorCtr="0">
            <a:noAutofit/>
          </a:bodyPr>
          <a:lstStyle/>
          <a:p>
            <a:pPr lvl="0">
              <a:lnSpc>
                <a:spcPts val="2000"/>
              </a:lnSpc>
              <a:buNone/>
            </a:pPr>
            <a:r>
              <a:rPr lang="en-US" altLang="zh-TW" sz="1600" b="0">
                <a:latin typeface="Arial" panose="020B0604020202020204" pitchFamily="34" charset="0"/>
                <a:cs typeface="Arial" panose="020B0604020202020204" pitchFamily="34" charset="0"/>
              </a:rPr>
              <a:t>Every </a:t>
            </a:r>
            <a:r>
              <a:rPr lang="en" altLang="zh-TW" sz="1600" b="0">
                <a:latin typeface="Arial" panose="020B0604020202020204" pitchFamily="34" charset="0"/>
                <a:cs typeface="Arial" panose="020B0604020202020204" pitchFamily="34" charset="0"/>
              </a:rPr>
              <a:t>user </a:t>
            </a:r>
            <a:r>
              <a:rPr lang="en-US" altLang="zh-TW" sz="1600" b="0">
                <a:latin typeface="Arial" panose="020B0604020202020204" pitchFamily="34" charset="0"/>
                <a:cs typeface="Arial" panose="020B0604020202020204" pitchFamily="34" charset="0"/>
              </a:rPr>
              <a:t>uses NAS their way</a:t>
            </a:r>
            <a:r>
              <a:rPr lang="en" altLang="zh-TW" sz="1600" b="0">
                <a:latin typeface="Arial" panose="020B0604020202020204" pitchFamily="34" charset="0"/>
                <a:cs typeface="Arial" panose="020B0604020202020204" pitchFamily="34" charset="0"/>
              </a:rPr>
              <a:t> and the security requirements also vary.</a:t>
            </a:r>
            <a:r>
              <a:rPr lang="zh-TW" altLang="en-US" sz="1600" b="0">
                <a:latin typeface="Arial" panose="020B0604020202020204" pitchFamily="34" charset="0"/>
                <a:cs typeface="Arial" panose="020B0604020202020204" pitchFamily="34" charset="0"/>
              </a:rPr>
              <a:t> </a:t>
            </a:r>
            <a:r>
              <a:rPr lang="en" altLang="zh-TW" sz="1600" b="0">
                <a:latin typeface="Arial" panose="020B0604020202020204" pitchFamily="34" charset="0"/>
                <a:cs typeface="Arial" panose="020B0604020202020204" pitchFamily="34" charset="0"/>
              </a:rPr>
              <a:t>Security Counselor provides </a:t>
            </a:r>
            <a:r>
              <a:rPr lang="en" altLang="zh-TW" sz="1600" b="0">
                <a:solidFill>
                  <a:srgbClr val="C00000"/>
                </a:solidFill>
                <a:latin typeface="Arial" panose="020B0604020202020204" pitchFamily="34" charset="0"/>
                <a:cs typeface="Arial" panose="020B0604020202020204" pitchFamily="34" charset="0"/>
              </a:rPr>
              <a:t>basic, intermediate and advanced</a:t>
            </a:r>
            <a:r>
              <a:rPr lang="en" altLang="zh-TW" sz="1600" b="0">
                <a:latin typeface="Arial" panose="020B0604020202020204" pitchFamily="34" charset="0"/>
                <a:cs typeface="Arial" panose="020B0604020202020204" pitchFamily="34" charset="0"/>
              </a:rPr>
              <a:t> security policies. According to your needs, you can choose the security policy that suits you the best, so it can </a:t>
            </a:r>
            <a:r>
              <a:rPr lang="en-US" altLang="zh-TW" sz="1600" b="0">
                <a:latin typeface="Arial" panose="020B0604020202020204" pitchFamily="34" charset="0"/>
                <a:cs typeface="Arial" panose="020B0604020202020204" pitchFamily="34" charset="0"/>
              </a:rPr>
              <a:t>be</a:t>
            </a:r>
            <a:r>
              <a:rPr lang="en" altLang="zh-TW" sz="1600" b="0">
                <a:latin typeface="Arial" panose="020B0604020202020204" pitchFamily="34" charset="0"/>
                <a:cs typeface="Arial" panose="020B0604020202020204" pitchFamily="34" charset="0"/>
              </a:rPr>
              <a:t> flexible and you'll still enjoy benefits of NAS while staying protected.</a:t>
            </a:r>
            <a:endParaRPr sz="1200">
              <a:latin typeface="Arial" panose="020B0604020202020204" pitchFamily="34" charset="0"/>
              <a:cs typeface="Arial" panose="020B0604020202020204" pitchFamily="34" charset="0"/>
            </a:endParaRPr>
          </a:p>
        </p:txBody>
      </p:sp>
      <p:sp>
        <p:nvSpPr>
          <p:cNvPr id="11" name="文字方塊 10"/>
          <p:cNvSpPr txBox="1"/>
          <p:nvPr/>
        </p:nvSpPr>
        <p:spPr>
          <a:xfrm>
            <a:off x="6822353" y="685687"/>
            <a:ext cx="2016224" cy="425758"/>
          </a:xfrm>
          <a:prstGeom prst="rect">
            <a:avLst/>
          </a:prstGeom>
          <a:noFill/>
        </p:spPr>
        <p:txBody>
          <a:bodyPr wrap="square" rtlCol="0">
            <a:spAutoFit/>
          </a:bodyPr>
          <a:lstStyle/>
          <a:p>
            <a:pPr lvl="0">
              <a:lnSpc>
                <a:spcPts val="2600"/>
              </a:lnSpc>
            </a:pPr>
            <a:r>
              <a:rPr lang="zh-TW" altLang="zh-TW" sz="2000">
                <a:solidFill>
                  <a:schemeClr val="dk1"/>
                </a:solidFill>
                <a:latin typeface="Arial" panose="020B0604020202020204" pitchFamily="34" charset="0"/>
                <a:cs typeface="Arial" panose="020B0604020202020204" pitchFamily="34" charset="0"/>
              </a:rPr>
              <a:t> </a:t>
            </a:r>
            <a:r>
              <a:rPr lang="en" altLang="zh-TW" sz="2200" b="1">
                <a:solidFill>
                  <a:schemeClr val="bg1"/>
                </a:solidFill>
                <a:latin typeface="Arial" panose="020B0604020202020204" pitchFamily="34" charset="0"/>
                <a:cs typeface="Arial" panose="020B0604020202020204" pitchFamily="34" charset="0"/>
              </a:rPr>
              <a:t>Trouble 2</a:t>
            </a:r>
            <a:endParaRPr lang="zh-TW" altLang="en-US" sz="2200" b="1">
              <a:solidFill>
                <a:schemeClr val="bg1"/>
              </a:solidFill>
              <a:latin typeface="Arial" panose="020B0604020202020204" pitchFamily="34" charset="0"/>
              <a:cs typeface="Arial" panose="020B0604020202020204" pitchFamily="34" charset="0"/>
            </a:endParaRPr>
          </a:p>
        </p:txBody>
      </p:sp>
      <p:sp>
        <p:nvSpPr>
          <p:cNvPr id="12" name="文字方塊 11"/>
          <p:cNvSpPr txBox="1"/>
          <p:nvPr/>
        </p:nvSpPr>
        <p:spPr>
          <a:xfrm>
            <a:off x="6850138" y="1125300"/>
            <a:ext cx="2369018" cy="2031325"/>
          </a:xfrm>
          <a:prstGeom prst="rect">
            <a:avLst/>
          </a:prstGeom>
          <a:noFill/>
        </p:spPr>
        <p:txBody>
          <a:bodyPr wrap="square" rtlCol="0">
            <a:spAutoFit/>
          </a:bodyPr>
          <a:lstStyle>
            <a:defPPr>
              <a:defRPr lang="zh-TW"/>
            </a:defPPr>
            <a:lvl1pPr>
              <a:defRPr sz="2000">
                <a:solidFill>
                  <a:schemeClr val="bg1"/>
                </a:solidFill>
                <a:latin typeface="Arial" panose="020B0604020202020204" pitchFamily="34" charset="0"/>
                <a:cs typeface="Arial" panose="020B0604020202020204" pitchFamily="34" charset="0"/>
              </a:defRPr>
            </a:lvl1pPr>
          </a:lstStyle>
          <a:p>
            <a:r>
              <a:rPr lang="en" altLang="zh-TW" sz="1800" b="1"/>
              <a:t>I often use SSH connections. Although turning it off is more secure, but it’s not flexible enough for me </a:t>
            </a:r>
            <a:r>
              <a:rPr lang="en-US" altLang="zh-TW" sz="1800" b="1"/>
              <a:t>to use</a:t>
            </a:r>
            <a:r>
              <a:rPr lang="en" altLang="zh-TW" sz="1800" b="1"/>
              <a:t>.</a:t>
            </a:r>
            <a:endParaRPr lang="zh-TW" altLang="en-US" sz="1800" b="1"/>
          </a:p>
        </p:txBody>
      </p:sp>
      <p:sp>
        <p:nvSpPr>
          <p:cNvPr id="15" name="Google Shape;187;p25"/>
          <p:cNvSpPr txBox="1">
            <a:spLocks/>
          </p:cNvSpPr>
          <p:nvPr/>
        </p:nvSpPr>
        <p:spPr>
          <a:xfrm>
            <a:off x="35496" y="4271780"/>
            <a:ext cx="1450504" cy="388202"/>
          </a:xfrm>
          <a:prstGeom prst="rect">
            <a:avLst/>
          </a:prstGeom>
        </p:spPr>
        <p:txBody>
          <a:bodyPr spcFirstLastPara="1" vert="horz" wrap="square" lIns="91425" tIns="91425" rIns="91425" bIns="91425" rtlCol="0" anchor="t" anchorCtr="0">
            <a:noAutofit/>
          </a:bodyPr>
          <a:lstStyle/>
          <a:p>
            <a:pPr lvl="0">
              <a:lnSpc>
                <a:spcPts val="2000"/>
              </a:lnSpc>
            </a:pPr>
            <a:r>
              <a:rPr lang="en-US" altLang="zh-TW" sz="1200" b="1">
                <a:solidFill>
                  <a:schemeClr val="bg1"/>
                </a:solidFill>
                <a:latin typeface="Arial" panose="020B0604020202020204" pitchFamily="34" charset="0"/>
                <a:ea typeface="微軟正黑體" pitchFamily="34" charset="-120"/>
                <a:cs typeface="Arial" panose="020B0604020202020204" pitchFamily="34" charset="0"/>
              </a:rPr>
              <a:t>Advanced</a:t>
            </a:r>
            <a:endParaRPr kumimoji="0" lang="zh-TW" altLang="en-US" sz="1200" b="1" i="0" u="none" strike="noStrike" kern="120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endParaRPr>
          </a:p>
        </p:txBody>
      </p:sp>
      <p:sp>
        <p:nvSpPr>
          <p:cNvPr id="16" name="Google Shape;187;p25"/>
          <p:cNvSpPr txBox="1">
            <a:spLocks/>
          </p:cNvSpPr>
          <p:nvPr/>
        </p:nvSpPr>
        <p:spPr>
          <a:xfrm>
            <a:off x="1763688" y="4271780"/>
            <a:ext cx="1450504" cy="388202"/>
          </a:xfrm>
          <a:prstGeom prst="rect">
            <a:avLst/>
          </a:prstGeom>
        </p:spPr>
        <p:txBody>
          <a:bodyPr spcFirstLastPara="1" vert="horz" wrap="square" lIns="91425" tIns="91425" rIns="91425" bIns="91425" rtlCol="0" anchor="t" anchorCtr="0">
            <a:noAutofit/>
          </a:bodyPr>
          <a:lstStyle/>
          <a:p>
            <a:pPr lvl="0">
              <a:lnSpc>
                <a:spcPts val="2000"/>
              </a:lnSpc>
            </a:pPr>
            <a:r>
              <a:rPr kumimoji="0" lang="en-US" altLang="zh-TW" sz="1200" b="1" i="0" u="none" strike="noStrike" kern="120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rPr>
              <a:t>Intermediate</a:t>
            </a:r>
            <a:endParaRPr kumimoji="0" lang="zh-TW" altLang="en-US" sz="1200" b="1" i="0" u="none" strike="noStrike" kern="120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endParaRPr>
          </a:p>
        </p:txBody>
      </p:sp>
      <p:sp>
        <p:nvSpPr>
          <p:cNvPr id="17" name="Google Shape;187;p25"/>
          <p:cNvSpPr txBox="1">
            <a:spLocks/>
          </p:cNvSpPr>
          <p:nvPr/>
        </p:nvSpPr>
        <p:spPr>
          <a:xfrm>
            <a:off x="3419872" y="4271780"/>
            <a:ext cx="1450504" cy="388202"/>
          </a:xfrm>
          <a:prstGeom prst="rect">
            <a:avLst/>
          </a:prstGeom>
        </p:spPr>
        <p:txBody>
          <a:bodyPr spcFirstLastPara="1" vert="horz" wrap="square" lIns="91425" tIns="91425" rIns="91425" bIns="91425" rtlCol="0" anchor="t" anchorCtr="0">
            <a:noAutofit/>
          </a:bodyPr>
          <a:lstStyle/>
          <a:p>
            <a:pPr lvl="0">
              <a:lnSpc>
                <a:spcPts val="2000"/>
              </a:lnSpc>
            </a:pPr>
            <a:r>
              <a:rPr kumimoji="0" lang="en-US" altLang="zh-TW" sz="1200" b="1" i="0" u="none" strike="noStrike" kern="120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rPr>
              <a:t>Basic</a:t>
            </a:r>
            <a:endParaRPr kumimoji="0" lang="zh-TW" altLang="en-US" sz="1200" b="1" i="0" u="none" strike="noStrike" kern="120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endParaRPr>
          </a:p>
        </p:txBody>
      </p:sp>
      <p:sp>
        <p:nvSpPr>
          <p:cNvPr id="18" name="Google Shape;187;p25"/>
          <p:cNvSpPr txBox="1">
            <a:spLocks/>
          </p:cNvSpPr>
          <p:nvPr/>
        </p:nvSpPr>
        <p:spPr>
          <a:xfrm>
            <a:off x="5078859" y="4271780"/>
            <a:ext cx="1450504" cy="388202"/>
          </a:xfrm>
          <a:prstGeom prst="rect">
            <a:avLst/>
          </a:prstGeom>
        </p:spPr>
        <p:txBody>
          <a:bodyPr spcFirstLastPara="1" vert="horz" wrap="square" lIns="91425" tIns="91425" rIns="91425" bIns="91425" rtlCol="0" anchor="t" anchorCtr="0">
            <a:noAutofit/>
          </a:bodyPr>
          <a:lstStyle/>
          <a:p>
            <a:pPr lvl="0">
              <a:lnSpc>
                <a:spcPts val="2000"/>
              </a:lnSpc>
            </a:pPr>
            <a:r>
              <a:rPr lang="en-US" altLang="zh-TW" sz="1200" b="1">
                <a:solidFill>
                  <a:schemeClr val="bg1"/>
                </a:solidFill>
                <a:latin typeface="Arial" panose="020B0604020202020204" pitchFamily="34" charset="0"/>
                <a:ea typeface="微軟正黑體" pitchFamily="34" charset="-120"/>
                <a:cs typeface="Arial" panose="020B0604020202020204" pitchFamily="34" charset="0"/>
              </a:rPr>
              <a:t>Custom</a:t>
            </a:r>
            <a:endParaRPr kumimoji="0" lang="zh-TW" altLang="en-US" sz="1200" b="1" i="0" u="none" strike="noStrike" kern="120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endParaRPr>
          </a:p>
        </p:txBody>
      </p:sp>
      <p:pic>
        <p:nvPicPr>
          <p:cNvPr id="3074" name="Picture 2" descr="C:\Users\user\Desktop\0920直播PPT_Security Counselor_0912預錄\42-01.png"/>
          <p:cNvPicPr>
            <a:picLocks noChangeAspect="1" noChangeArrowheads="1"/>
          </p:cNvPicPr>
          <p:nvPr/>
        </p:nvPicPr>
        <p:blipFill>
          <a:blip r:embed="rId4" cstate="print"/>
          <a:srcRect/>
          <a:stretch>
            <a:fillRect/>
          </a:stretch>
        </p:blipFill>
        <p:spPr bwMode="auto">
          <a:xfrm>
            <a:off x="6084168" y="4011910"/>
            <a:ext cx="548408" cy="550493"/>
          </a:xfrm>
          <a:prstGeom prst="rect">
            <a:avLst/>
          </a:prstGeom>
          <a:noFill/>
        </p:spPr>
      </p:pic>
      <p:pic>
        <p:nvPicPr>
          <p:cNvPr id="3075" name="Picture 3" descr="C:\Users\user\Desktop\0920直播PPT_Security Counselor_0912預錄\39-01.png"/>
          <p:cNvPicPr>
            <a:picLocks noChangeAspect="1" noChangeArrowheads="1"/>
          </p:cNvPicPr>
          <p:nvPr/>
        </p:nvPicPr>
        <p:blipFill>
          <a:blip r:embed="rId5" cstate="print"/>
          <a:srcRect/>
          <a:stretch>
            <a:fillRect/>
          </a:stretch>
        </p:blipFill>
        <p:spPr bwMode="auto">
          <a:xfrm>
            <a:off x="4455640" y="4011910"/>
            <a:ext cx="548408" cy="550493"/>
          </a:xfrm>
          <a:prstGeom prst="rect">
            <a:avLst/>
          </a:prstGeom>
          <a:noFill/>
        </p:spPr>
      </p:pic>
      <p:pic>
        <p:nvPicPr>
          <p:cNvPr id="3076" name="Picture 4" descr="C:\Users\user\Desktop\0920直播PPT_Security Counselor_0912預錄\40-01.png"/>
          <p:cNvPicPr>
            <a:picLocks noChangeAspect="1" noChangeArrowheads="1"/>
          </p:cNvPicPr>
          <p:nvPr/>
        </p:nvPicPr>
        <p:blipFill>
          <a:blip r:embed="rId6" cstate="print"/>
          <a:srcRect/>
          <a:stretch>
            <a:fillRect/>
          </a:stretch>
        </p:blipFill>
        <p:spPr bwMode="auto">
          <a:xfrm>
            <a:off x="2761167" y="4011910"/>
            <a:ext cx="548408" cy="550493"/>
          </a:xfrm>
          <a:prstGeom prst="rect">
            <a:avLst/>
          </a:prstGeom>
          <a:noFill/>
        </p:spPr>
      </p:pic>
      <p:pic>
        <p:nvPicPr>
          <p:cNvPr id="3077" name="Picture 5" descr="C:\Users\user\Desktop\0920直播PPT_Security Counselor_0912預錄\41-01.png"/>
          <p:cNvPicPr>
            <a:picLocks noChangeAspect="1" noChangeArrowheads="1"/>
          </p:cNvPicPr>
          <p:nvPr/>
        </p:nvPicPr>
        <p:blipFill>
          <a:blip r:embed="rId7" cstate="print"/>
          <a:srcRect/>
          <a:stretch>
            <a:fillRect/>
          </a:stretch>
        </p:blipFill>
        <p:spPr bwMode="auto">
          <a:xfrm>
            <a:off x="1043608" y="4011910"/>
            <a:ext cx="548408" cy="55049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8" name="矩形: 圓角 17">
            <a:extLst>
              <a:ext uri="{FF2B5EF4-FFF2-40B4-BE49-F238E27FC236}">
                <a16:creationId xmlns:a16="http://schemas.microsoft.com/office/drawing/2014/main" id="{22A926EA-C25D-4C82-BD10-F35D1B7F05E8}"/>
              </a:ext>
            </a:extLst>
          </p:cNvPr>
          <p:cNvSpPr/>
          <p:nvPr/>
        </p:nvSpPr>
        <p:spPr>
          <a:xfrm>
            <a:off x="6877546" y="504164"/>
            <a:ext cx="1449037" cy="4478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20206288-2E18-0A42-A3B8-94ECAC9646A8}"/>
              </a:ext>
            </a:extLst>
          </p:cNvPr>
          <p:cNvPicPr>
            <a:picLocks noChangeAspect="1"/>
          </p:cNvPicPr>
          <p:nvPr/>
        </p:nvPicPr>
        <p:blipFill>
          <a:blip r:embed="rId3"/>
          <a:stretch>
            <a:fillRect/>
          </a:stretch>
        </p:blipFill>
        <p:spPr>
          <a:xfrm>
            <a:off x="2195736" y="2517122"/>
            <a:ext cx="4177356" cy="2154561"/>
          </a:xfrm>
          <a:prstGeom prst="rect">
            <a:avLst/>
          </a:prstGeom>
        </p:spPr>
      </p:pic>
      <p:sp>
        <p:nvSpPr>
          <p:cNvPr id="203" name="Google Shape;203;p26"/>
          <p:cNvSpPr txBox="1">
            <a:spLocks noGrp="1"/>
          </p:cNvSpPr>
          <p:nvPr>
            <p:ph type="title"/>
          </p:nvPr>
        </p:nvSpPr>
        <p:spPr>
          <a:xfrm>
            <a:off x="323528" y="92224"/>
            <a:ext cx="6552728" cy="857250"/>
          </a:xfrm>
          <a:prstGeom prst="rect">
            <a:avLst/>
          </a:prstGeom>
        </p:spPr>
        <p:txBody>
          <a:bodyPr spcFirstLastPara="1" wrap="square" lIns="91425" tIns="91425" rIns="91425" bIns="91425" anchor="t" anchorCtr="0">
            <a:noAutofit/>
          </a:bodyPr>
          <a:lstStyle/>
          <a:p>
            <a:r>
              <a:rPr lang="en" altLang="zh-TW" sz="2800">
                <a:solidFill>
                  <a:srgbClr val="002060"/>
                </a:solidFill>
                <a:latin typeface="Arial" panose="020B0604020202020204" pitchFamily="34" charset="0"/>
                <a:cs typeface="Arial" panose="020B0604020202020204" pitchFamily="34" charset="0"/>
              </a:rPr>
              <a:t>1-Click Settings: automatically </a:t>
            </a:r>
            <a:r>
              <a:rPr lang="en-US" altLang="zh-TW" sz="2800">
                <a:solidFill>
                  <a:srgbClr val="002060"/>
                </a:solidFill>
                <a:latin typeface="Arial" panose="020B0604020202020204" pitchFamily="34" charset="0"/>
                <a:cs typeface="Arial" panose="020B0604020202020204" pitchFamily="34" charset="0"/>
              </a:rPr>
              <a:t>make</a:t>
            </a:r>
            <a:r>
              <a:rPr lang="en" altLang="zh-TW" sz="2800">
                <a:solidFill>
                  <a:srgbClr val="002060"/>
                </a:solidFill>
                <a:latin typeface="Arial" panose="020B0604020202020204" pitchFamily="34" charset="0"/>
                <a:cs typeface="Arial" panose="020B0604020202020204" pitchFamily="34" charset="0"/>
              </a:rPr>
              <a:t> </a:t>
            </a:r>
            <a:r>
              <a:rPr lang="en-US" altLang="zh-TW" sz="2800">
                <a:solidFill>
                  <a:srgbClr val="002060"/>
                </a:solidFill>
                <a:latin typeface="Arial" panose="020B0604020202020204" pitchFamily="34" charset="0"/>
                <a:cs typeface="Arial" panose="020B0604020202020204" pitchFamily="34" charset="0"/>
              </a:rPr>
              <a:t>recommended</a:t>
            </a:r>
            <a:r>
              <a:rPr lang="en" altLang="zh-TW" sz="2800">
                <a:solidFill>
                  <a:srgbClr val="002060"/>
                </a:solidFill>
                <a:latin typeface="Arial" panose="020B0604020202020204" pitchFamily="34" charset="0"/>
                <a:cs typeface="Arial" panose="020B0604020202020204" pitchFamily="34" charset="0"/>
              </a:rPr>
              <a:t> settings on your NAS.</a:t>
            </a:r>
            <a:endParaRPr sz="2800">
              <a:solidFill>
                <a:srgbClr val="002060"/>
              </a:solidFill>
              <a:latin typeface="Arial" panose="020B0604020202020204" pitchFamily="34" charset="0"/>
              <a:cs typeface="Arial" panose="020B0604020202020204" pitchFamily="34" charset="0"/>
            </a:endParaRPr>
          </a:p>
        </p:txBody>
      </p:sp>
      <p:sp>
        <p:nvSpPr>
          <p:cNvPr id="204" name="Google Shape;204;p26"/>
          <p:cNvSpPr txBox="1">
            <a:spLocks noGrp="1"/>
          </p:cNvSpPr>
          <p:nvPr>
            <p:ph idx="1"/>
          </p:nvPr>
        </p:nvSpPr>
        <p:spPr>
          <a:xfrm>
            <a:off x="323528" y="1144731"/>
            <a:ext cx="6445224" cy="3394472"/>
          </a:xfrm>
          <a:prstGeom prst="rect">
            <a:avLst/>
          </a:prstGeom>
        </p:spPr>
        <p:txBody>
          <a:bodyPr spcFirstLastPara="1" wrap="square" lIns="91425" tIns="91425" rIns="91425" bIns="91425" anchor="t" anchorCtr="0">
            <a:noAutofit/>
          </a:bodyPr>
          <a:lstStyle/>
          <a:p>
            <a:pPr>
              <a:buNone/>
            </a:pPr>
            <a:r>
              <a:rPr lang="en" altLang="zh-TW" sz="1400" b="0">
                <a:latin typeface="Arial" panose="020B0604020202020204" pitchFamily="34" charset="0"/>
                <a:cs typeface="Arial" panose="020B0604020202020204" pitchFamily="34" charset="0"/>
              </a:rPr>
              <a:t>Which services should be disabled? What security options are available on my NAS? </a:t>
            </a:r>
            <a:endParaRPr lang="en" altLang="zh-TW" sz="1100" b="0">
              <a:latin typeface="Arial" panose="020B0604020202020204" pitchFamily="34" charset="0"/>
              <a:cs typeface="Arial" panose="020B0604020202020204" pitchFamily="34" charset="0"/>
            </a:endParaRPr>
          </a:p>
          <a:p>
            <a:pPr>
              <a:buNone/>
            </a:pPr>
            <a:r>
              <a:rPr lang="en" altLang="zh-TW" sz="1400" b="0">
                <a:solidFill>
                  <a:srgbClr val="C00000"/>
                </a:solidFill>
                <a:latin typeface="Arial" panose="020B0604020202020204" pitchFamily="34" charset="0"/>
                <a:cs typeface="Arial" panose="020B0604020202020204" pitchFamily="34" charset="0"/>
              </a:rPr>
              <a:t>Security Counselor will help you plan it! </a:t>
            </a:r>
            <a:r>
              <a:rPr lang="en" altLang="zh-TW" sz="1400" b="0">
                <a:latin typeface="Arial" panose="020B0604020202020204" pitchFamily="34" charset="0"/>
                <a:cs typeface="Arial" panose="020B0604020202020204" pitchFamily="34" charset="0"/>
              </a:rPr>
              <a:t>In addition to guiding you through the optimal settings, you can also let the system help you apply suggested settings, so that the NAS is in a safer </a:t>
            </a:r>
            <a:r>
              <a:rPr lang="en-US" altLang="zh-TW" sz="1400" b="0">
                <a:latin typeface="Arial" panose="020B0604020202020204" pitchFamily="34" charset="0"/>
                <a:cs typeface="Arial" panose="020B0604020202020204" pitchFamily="34" charset="0"/>
              </a:rPr>
              <a:t>condition</a:t>
            </a:r>
            <a:r>
              <a:rPr lang="en" altLang="zh-TW" sz="1400" b="0">
                <a:latin typeface="Arial" panose="020B0604020202020204" pitchFamily="34" charset="0"/>
                <a:cs typeface="Arial" panose="020B0604020202020204" pitchFamily="34" charset="0"/>
              </a:rPr>
              <a:t>.</a:t>
            </a:r>
            <a:endParaRPr lang="en" altLang="zh-TW" sz="1100" b="0">
              <a:latin typeface="Arial" panose="020B0604020202020204" pitchFamily="34" charset="0"/>
              <a:cs typeface="Arial" panose="020B0604020202020204" pitchFamily="34" charset="0"/>
            </a:endParaRPr>
          </a:p>
          <a:p>
            <a:pPr>
              <a:buNone/>
            </a:pPr>
            <a:br>
              <a:rPr lang="en" altLang="zh-TW" sz="1100">
                <a:latin typeface="Arial" panose="020B0604020202020204" pitchFamily="34" charset="0"/>
                <a:cs typeface="Arial" panose="020B0604020202020204" pitchFamily="34" charset="0"/>
              </a:rPr>
            </a:br>
            <a:endParaRPr lang="zh-TW" altLang="en-US" sz="1100">
              <a:solidFill>
                <a:schemeClr val="dk1"/>
              </a:solidFill>
              <a:latin typeface="Arial" panose="020B0604020202020204" pitchFamily="34" charset="0"/>
              <a:cs typeface="Arial" panose="020B0604020202020204" pitchFamily="34" charset="0"/>
            </a:endParaRPr>
          </a:p>
        </p:txBody>
      </p:sp>
      <p:sp>
        <p:nvSpPr>
          <p:cNvPr id="206" name="Google Shape;206;p26"/>
          <p:cNvSpPr/>
          <p:nvPr/>
        </p:nvSpPr>
        <p:spPr>
          <a:xfrm>
            <a:off x="3623118" y="3512660"/>
            <a:ext cx="1371600" cy="133200"/>
          </a:xfrm>
          <a:prstGeom prst="rect">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latin typeface="Arial" panose="020B0604020202020204" pitchFamily="34" charset="0"/>
              <a:cs typeface="Arial" panose="020B0604020202020204" pitchFamily="34" charset="0"/>
            </a:endParaRPr>
          </a:p>
        </p:txBody>
      </p:sp>
      <p:sp>
        <p:nvSpPr>
          <p:cNvPr id="19" name="文字方塊 18"/>
          <p:cNvSpPr txBox="1"/>
          <p:nvPr/>
        </p:nvSpPr>
        <p:spPr>
          <a:xfrm>
            <a:off x="6893445" y="526890"/>
            <a:ext cx="2016224" cy="425758"/>
          </a:xfrm>
          <a:prstGeom prst="rect">
            <a:avLst/>
          </a:prstGeom>
          <a:noFill/>
        </p:spPr>
        <p:txBody>
          <a:bodyPr wrap="square" rtlCol="0">
            <a:spAutoFit/>
          </a:bodyPr>
          <a:lstStyle/>
          <a:p>
            <a:pPr lvl="0">
              <a:lnSpc>
                <a:spcPts val="2600"/>
              </a:lnSpc>
            </a:pPr>
            <a:r>
              <a:rPr lang="en" altLang="zh-TW" sz="2200" b="1">
                <a:solidFill>
                  <a:schemeClr val="bg1"/>
                </a:solidFill>
                <a:latin typeface="Arial" panose="020B0604020202020204" pitchFamily="34" charset="0"/>
                <a:cs typeface="Arial" panose="020B0604020202020204" pitchFamily="34" charset="0"/>
              </a:rPr>
              <a:t>Trouble 3</a:t>
            </a:r>
            <a:endParaRPr lang="zh-TW" altLang="en-US" sz="2200" b="1">
              <a:solidFill>
                <a:schemeClr val="bg1"/>
              </a:solidFill>
              <a:latin typeface="Arial" panose="020B0604020202020204" pitchFamily="34" charset="0"/>
              <a:cs typeface="Arial" panose="020B0604020202020204" pitchFamily="34" charset="0"/>
            </a:endParaRPr>
          </a:p>
        </p:txBody>
      </p:sp>
      <p:sp>
        <p:nvSpPr>
          <p:cNvPr id="20" name="文字方塊 19"/>
          <p:cNvSpPr txBox="1"/>
          <p:nvPr/>
        </p:nvSpPr>
        <p:spPr>
          <a:xfrm>
            <a:off x="6803182" y="980358"/>
            <a:ext cx="2441026" cy="2400657"/>
          </a:xfrm>
          <a:prstGeom prst="rect">
            <a:avLst/>
          </a:prstGeom>
          <a:noFill/>
        </p:spPr>
        <p:txBody>
          <a:bodyPr wrap="square" rtlCol="0">
            <a:spAutoFit/>
          </a:bodyPr>
          <a:lstStyle/>
          <a:p>
            <a:pPr lvl="0">
              <a:lnSpc>
                <a:spcPts val="2000"/>
              </a:lnSpc>
              <a:buClr>
                <a:schemeClr val="dk1"/>
              </a:buClr>
              <a:buSzPts val="1100"/>
            </a:pPr>
            <a:r>
              <a:rPr lang="en" altLang="zh-TW" b="1">
                <a:solidFill>
                  <a:schemeClr val="bg1"/>
                </a:solidFill>
                <a:latin typeface="Arial" panose="020B0604020202020204" pitchFamily="34" charset="0"/>
                <a:cs typeface="Arial" panose="020B0604020202020204" pitchFamily="34" charset="0"/>
              </a:rPr>
              <a:t>QNAP NAS has so many functions, where do I go set up security settings one by one? How to increase security? In fact, I don't often log in to the QTS interface...</a:t>
            </a:r>
            <a:endParaRPr lang="zh-TW" altLang="en-US" b="1">
              <a:solidFill>
                <a:schemeClr val="bg1"/>
              </a:solidFill>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9D7C5AC9-190B-49BC-B439-33926A079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66" y="2430420"/>
            <a:ext cx="1632534" cy="2265229"/>
          </a:xfrm>
          <a:prstGeom prst="rect">
            <a:avLst/>
          </a:prstGeom>
        </p:spPr>
      </p:pic>
      <p:pic>
        <p:nvPicPr>
          <p:cNvPr id="3074" name="Picture 2" descr="C:\Users\user\Desktop\0920直播PPT_Security Counselor_0912預錄\30.png"/>
          <p:cNvPicPr>
            <a:picLocks noChangeAspect="1" noChangeArrowheads="1"/>
          </p:cNvPicPr>
          <p:nvPr/>
        </p:nvPicPr>
        <p:blipFill>
          <a:blip r:embed="rId5" cstate="print"/>
          <a:srcRect/>
          <a:stretch>
            <a:fillRect/>
          </a:stretch>
        </p:blipFill>
        <p:spPr bwMode="auto">
          <a:xfrm>
            <a:off x="1439235" y="4028559"/>
            <a:ext cx="648916" cy="650083"/>
          </a:xfrm>
          <a:prstGeom prst="rect">
            <a:avLst/>
          </a:prstGeom>
          <a:noFill/>
        </p:spPr>
      </p:pic>
      <p:pic>
        <p:nvPicPr>
          <p:cNvPr id="16" name="圖片 15">
            <a:extLst>
              <a:ext uri="{FF2B5EF4-FFF2-40B4-BE49-F238E27FC236}">
                <a16:creationId xmlns:a16="http://schemas.microsoft.com/office/drawing/2014/main" id="{5988384C-486C-4341-9F7D-2A87D2165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5726" y="3605462"/>
            <a:ext cx="2912911" cy="1095341"/>
          </a:xfrm>
          <a:prstGeom prst="rect">
            <a:avLst/>
          </a:prstGeom>
        </p:spPr>
      </p:pic>
      <p:sp>
        <p:nvSpPr>
          <p:cNvPr id="13" name="矩形: 圓角 12">
            <a:extLst>
              <a:ext uri="{FF2B5EF4-FFF2-40B4-BE49-F238E27FC236}">
                <a16:creationId xmlns:a16="http://schemas.microsoft.com/office/drawing/2014/main" id="{F0D3280C-C44F-408A-B269-048075EE33EB}"/>
              </a:ext>
            </a:extLst>
          </p:cNvPr>
          <p:cNvSpPr/>
          <p:nvPr/>
        </p:nvSpPr>
        <p:spPr>
          <a:xfrm>
            <a:off x="3694921" y="4056484"/>
            <a:ext cx="501297" cy="13973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A38C5C43-F775-4D80-8126-5D8290F17091}"/>
              </a:ext>
            </a:extLst>
          </p:cNvPr>
          <p:cNvSpPr txBox="1"/>
          <p:nvPr/>
        </p:nvSpPr>
        <p:spPr>
          <a:xfrm>
            <a:off x="3596712" y="3996210"/>
            <a:ext cx="2450260" cy="710066"/>
          </a:xfrm>
          <a:prstGeom prst="rect">
            <a:avLst/>
          </a:prstGeom>
          <a:noFill/>
        </p:spPr>
        <p:txBody>
          <a:bodyPr wrap="square" rtlCol="0">
            <a:spAutoFit/>
          </a:bodyPr>
          <a:lstStyle/>
          <a:p>
            <a:pPr>
              <a:lnSpc>
                <a:spcPts val="1200"/>
              </a:lnSpc>
            </a:pPr>
            <a:r>
              <a:rPr kumimoji="1" lang="en-US" altLang="zh-TW" sz="1200" b="1">
                <a:solidFill>
                  <a:srgbClr val="C00000"/>
                </a:solidFill>
                <a:latin typeface="Arial" panose="020B0604020202020204" pitchFamily="34" charset="0"/>
                <a:ea typeface="Microsoft JhengHei" panose="020B0604030504040204" pitchFamily="34" charset="-120"/>
                <a:cs typeface="Arial" panose="020B0604020202020204" pitchFamily="34" charset="0"/>
              </a:rPr>
              <a:t>Check</a:t>
            </a:r>
            <a:r>
              <a:rPr kumimoji="1" lang="zh-TW" altLang="en-US" sz="1200" b="1">
                <a:solidFill>
                  <a:srgbClr val="C00000"/>
                </a:solidFill>
                <a:latin typeface="Arial" panose="020B0604020202020204" pitchFamily="34" charset="0"/>
                <a:ea typeface="Microsoft JhengHei" panose="020B0604030504040204" pitchFamily="34" charset="-120"/>
                <a:cs typeface="Arial" panose="020B0604020202020204" pitchFamily="34" charset="0"/>
              </a:rPr>
              <a:t>：</a:t>
            </a:r>
            <a:r>
              <a:rPr kumimoji="1" lang="en-US" altLang="zh-TW" sz="1200" b="1">
                <a:latin typeface="Arial" panose="020B0604020202020204" pitchFamily="34" charset="0"/>
                <a:ea typeface="Microsoft JhengHei" panose="020B0604030504040204" pitchFamily="34" charset="-120"/>
                <a:cs typeface="Arial" panose="020B0604020202020204" pitchFamily="34" charset="0"/>
              </a:rPr>
              <a:t>Apply suggested settings based on my selected security policy.</a:t>
            </a:r>
            <a:endParaRPr kumimoji="1" lang="zh-TW" altLang="en-US" sz="1200" b="1">
              <a:latin typeface="Arial" panose="020B0604020202020204" pitchFamily="34" charset="0"/>
              <a:ea typeface="Microsoft JhengHei" panose="020B0604030504040204" pitchFamily="34" charset="-120"/>
              <a:cs typeface="Arial" panose="020B0604020202020204" pitchFamily="34" charset="0"/>
            </a:endParaRPr>
          </a:p>
          <a:p>
            <a:pPr>
              <a:lnSpc>
                <a:spcPts val="1200"/>
              </a:lnSpc>
            </a:pPr>
            <a:endParaRPr lang="zh-TW" altLang="en-US"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10" name="矩形: 圓角 9">
            <a:extLst>
              <a:ext uri="{FF2B5EF4-FFF2-40B4-BE49-F238E27FC236}">
                <a16:creationId xmlns:a16="http://schemas.microsoft.com/office/drawing/2014/main" id="{0B48609E-109B-44AE-8E88-A065F96A2F12}"/>
              </a:ext>
            </a:extLst>
          </p:cNvPr>
          <p:cNvSpPr/>
          <p:nvPr/>
        </p:nvSpPr>
        <p:spPr>
          <a:xfrm>
            <a:off x="6974531" y="878243"/>
            <a:ext cx="1449037" cy="4478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1" name="Google Shape;221;p27"/>
          <p:cNvSpPr txBox="1">
            <a:spLocks noGrp="1"/>
          </p:cNvSpPr>
          <p:nvPr>
            <p:ph type="title"/>
          </p:nvPr>
        </p:nvSpPr>
        <p:spPr>
          <a:xfrm>
            <a:off x="374848" y="123478"/>
            <a:ext cx="6357392" cy="857250"/>
          </a:xfrm>
          <a:prstGeom prst="rect">
            <a:avLst/>
          </a:prstGeom>
        </p:spPr>
        <p:txBody>
          <a:bodyPr spcFirstLastPara="1" wrap="square" lIns="91425" tIns="91425" rIns="91425" bIns="91425" anchor="t" anchorCtr="0">
            <a:noAutofit/>
          </a:bodyPr>
          <a:lstStyle/>
          <a:p>
            <a:pPr lvl="0">
              <a:spcBef>
                <a:spcPts val="0"/>
              </a:spcBef>
            </a:pPr>
            <a:r>
              <a:rPr lang="en" altLang="zh-TW" sz="2600">
                <a:solidFill>
                  <a:srgbClr val="002060"/>
                </a:solidFill>
                <a:latin typeface="Arial" panose="020B0604020202020204" pitchFamily="34" charset="0"/>
                <a:cs typeface="Arial" panose="020B0604020202020204" pitchFamily="34" charset="0"/>
              </a:rPr>
              <a:t>Integrate anti-virus and anti-malware utilities: A dashboard for staying ahead of security threats</a:t>
            </a:r>
            <a:endParaRPr sz="2600">
              <a:solidFill>
                <a:srgbClr val="002060"/>
              </a:solidFill>
              <a:latin typeface="Arial" panose="020B0604020202020204" pitchFamily="34" charset="0"/>
              <a:cs typeface="Arial" panose="020B0604020202020204" pitchFamily="34" charset="0"/>
            </a:endParaRPr>
          </a:p>
        </p:txBody>
      </p:sp>
      <p:sp>
        <p:nvSpPr>
          <p:cNvPr id="222" name="Google Shape;222;p27"/>
          <p:cNvSpPr txBox="1">
            <a:spLocks noGrp="1"/>
          </p:cNvSpPr>
          <p:nvPr>
            <p:ph idx="1"/>
          </p:nvPr>
        </p:nvSpPr>
        <p:spPr>
          <a:xfrm>
            <a:off x="379838" y="1522073"/>
            <a:ext cx="4342508" cy="940500"/>
          </a:xfrm>
          <a:prstGeom prst="rect">
            <a:avLst/>
          </a:prstGeom>
        </p:spPr>
        <p:txBody>
          <a:bodyPr spcFirstLastPara="1" wrap="square" lIns="91425" tIns="91425" rIns="91425" bIns="91425" anchor="t" anchorCtr="0">
            <a:noAutofit/>
          </a:bodyPr>
          <a:lstStyle/>
          <a:p>
            <a:pPr marL="342900" indent="-342900"/>
            <a:r>
              <a:rPr lang="en" altLang="zh-TW" sz="1600" b="0">
                <a:latin typeface="Arial" panose="020B0604020202020204" pitchFamily="34" charset="0"/>
                <a:cs typeface="Arial" panose="020B0604020202020204" pitchFamily="34" charset="0"/>
              </a:rPr>
              <a:t>Antivirus</a:t>
            </a:r>
          </a:p>
          <a:p>
            <a:pPr marL="342900" indent="-342900"/>
            <a:r>
              <a:rPr lang="en" altLang="zh-TW" sz="1600" b="0">
                <a:latin typeface="Arial" panose="020B0604020202020204" pitchFamily="34" charset="0"/>
                <a:cs typeface="Arial" panose="020B0604020202020204" pitchFamily="34" charset="0"/>
              </a:rPr>
              <a:t>Malware Remover</a:t>
            </a:r>
          </a:p>
          <a:p>
            <a:pPr marL="342900" indent="-342900"/>
            <a:r>
              <a:rPr lang="en" altLang="zh-TW" sz="1600" b="0">
                <a:latin typeface="Arial" panose="020B0604020202020204" pitchFamily="34" charset="0"/>
                <a:cs typeface="Arial" panose="020B0604020202020204" pitchFamily="34" charset="0"/>
              </a:rPr>
              <a:t>Security settings portal</a:t>
            </a:r>
            <a:endParaRPr sz="1600">
              <a:latin typeface="Arial" panose="020B0604020202020204" pitchFamily="34" charset="0"/>
              <a:cs typeface="Arial" panose="020B0604020202020204" pitchFamily="34" charset="0"/>
            </a:endParaRPr>
          </a:p>
        </p:txBody>
      </p:sp>
      <p:pic>
        <p:nvPicPr>
          <p:cNvPr id="224" name="Google Shape;224;p27"/>
          <p:cNvPicPr preferRelativeResize="0"/>
          <p:nvPr/>
        </p:nvPicPr>
        <p:blipFill>
          <a:blip r:embed="rId3" cstate="print">
            <a:alphaModFix/>
          </a:blip>
          <a:stretch>
            <a:fillRect/>
          </a:stretch>
        </p:blipFill>
        <p:spPr>
          <a:xfrm>
            <a:off x="4794354" y="3017074"/>
            <a:ext cx="776581" cy="1009539"/>
          </a:xfrm>
          <a:prstGeom prst="rect">
            <a:avLst/>
          </a:prstGeom>
          <a:noFill/>
          <a:ln>
            <a:noFill/>
          </a:ln>
          <a:effectLst/>
        </p:spPr>
      </p:pic>
      <p:pic>
        <p:nvPicPr>
          <p:cNvPr id="225" name="Google Shape;225;p27"/>
          <p:cNvPicPr preferRelativeResize="0"/>
          <p:nvPr/>
        </p:nvPicPr>
        <p:blipFill>
          <a:blip r:embed="rId4" cstate="print">
            <a:alphaModFix/>
          </a:blip>
          <a:stretch>
            <a:fillRect/>
          </a:stretch>
        </p:blipFill>
        <p:spPr>
          <a:xfrm>
            <a:off x="4722346" y="2307136"/>
            <a:ext cx="942236" cy="768670"/>
          </a:xfrm>
          <a:prstGeom prst="rect">
            <a:avLst/>
          </a:prstGeom>
          <a:noFill/>
          <a:ln>
            <a:noFill/>
          </a:ln>
        </p:spPr>
      </p:pic>
      <p:pic>
        <p:nvPicPr>
          <p:cNvPr id="227" name="Google Shape;227;p27"/>
          <p:cNvPicPr preferRelativeResize="0"/>
          <p:nvPr/>
        </p:nvPicPr>
        <p:blipFill>
          <a:blip r:embed="rId5" cstate="print">
            <a:alphaModFix/>
          </a:blip>
          <a:stretch>
            <a:fillRect/>
          </a:stretch>
        </p:blipFill>
        <p:spPr>
          <a:xfrm>
            <a:off x="4898702" y="3955155"/>
            <a:ext cx="632819" cy="632819"/>
          </a:xfrm>
          <a:prstGeom prst="rect">
            <a:avLst/>
          </a:prstGeom>
          <a:noFill/>
          <a:ln>
            <a:noFill/>
          </a:ln>
        </p:spPr>
      </p:pic>
      <p:sp>
        <p:nvSpPr>
          <p:cNvPr id="12" name="文字方塊 11"/>
          <p:cNvSpPr txBox="1"/>
          <p:nvPr/>
        </p:nvSpPr>
        <p:spPr>
          <a:xfrm>
            <a:off x="6973241" y="901711"/>
            <a:ext cx="2016224" cy="425758"/>
          </a:xfrm>
          <a:prstGeom prst="rect">
            <a:avLst/>
          </a:prstGeom>
          <a:noFill/>
        </p:spPr>
        <p:txBody>
          <a:bodyPr wrap="square" rtlCol="0">
            <a:spAutoFit/>
          </a:bodyPr>
          <a:lstStyle/>
          <a:p>
            <a:pPr>
              <a:lnSpc>
                <a:spcPts val="2600"/>
              </a:lnSpc>
            </a:pPr>
            <a:r>
              <a:rPr lang="en" altLang="zh-TW" sz="2200" b="1">
                <a:solidFill>
                  <a:schemeClr val="bg1"/>
                </a:solidFill>
                <a:latin typeface="Arial" panose="020B0604020202020204" pitchFamily="34" charset="0"/>
                <a:cs typeface="Arial" panose="020B0604020202020204" pitchFamily="34" charset="0"/>
              </a:rPr>
              <a:t>Trouble 4</a:t>
            </a:r>
            <a:endParaRPr lang="zh-TW" altLang="en-US" sz="2200" b="1">
              <a:solidFill>
                <a:schemeClr val="bg1"/>
              </a:solidFill>
              <a:latin typeface="Arial" panose="020B0604020202020204" pitchFamily="34" charset="0"/>
              <a:cs typeface="Arial" panose="020B0604020202020204" pitchFamily="34" charset="0"/>
            </a:endParaRPr>
          </a:p>
        </p:txBody>
      </p:sp>
      <p:sp>
        <p:nvSpPr>
          <p:cNvPr id="13" name="文字方塊 12"/>
          <p:cNvSpPr txBox="1"/>
          <p:nvPr/>
        </p:nvSpPr>
        <p:spPr>
          <a:xfrm>
            <a:off x="6923212" y="1341324"/>
            <a:ext cx="1979712" cy="1477328"/>
          </a:xfrm>
          <a:prstGeom prst="rect">
            <a:avLst/>
          </a:prstGeom>
          <a:noFill/>
        </p:spPr>
        <p:txBody>
          <a:bodyPr wrap="square" rtlCol="0">
            <a:spAutoFit/>
          </a:bodyPr>
          <a:lstStyle/>
          <a:p>
            <a:pPr lvl="0"/>
            <a:r>
              <a:rPr lang="en" altLang="zh-TW" b="1">
                <a:solidFill>
                  <a:schemeClr val="bg1"/>
                </a:solidFill>
                <a:latin typeface="Arial" panose="020B0604020202020204" pitchFamily="34" charset="0"/>
                <a:cs typeface="Arial" panose="020B0604020202020204" pitchFamily="34" charset="0"/>
              </a:rPr>
              <a:t>What anti-virus utilities are scanning? How often do I run a scan?</a:t>
            </a:r>
            <a:endParaRPr lang="zh-TW" altLang="en-US" b="1">
              <a:solidFill>
                <a:schemeClr val="bg1"/>
              </a:solidFill>
              <a:latin typeface="Arial" panose="020B0604020202020204" pitchFamily="34" charset="0"/>
              <a:cs typeface="Arial" panose="020B0604020202020204" pitchFamily="34" charset="0"/>
            </a:endParaRPr>
          </a:p>
        </p:txBody>
      </p:sp>
      <p:pic>
        <p:nvPicPr>
          <p:cNvPr id="2" name="圖片 1">
            <a:extLst>
              <a:ext uri="{FF2B5EF4-FFF2-40B4-BE49-F238E27FC236}">
                <a16:creationId xmlns:a16="http://schemas.microsoft.com/office/drawing/2014/main" id="{20233BB5-7BA4-034F-9C74-067E1A4B7C17}"/>
              </a:ext>
            </a:extLst>
          </p:cNvPr>
          <p:cNvPicPr>
            <a:picLocks noChangeAspect="1"/>
          </p:cNvPicPr>
          <p:nvPr/>
        </p:nvPicPr>
        <p:blipFill>
          <a:blip r:embed="rId6"/>
          <a:stretch>
            <a:fillRect/>
          </a:stretch>
        </p:blipFill>
        <p:spPr>
          <a:xfrm>
            <a:off x="487369" y="2519139"/>
            <a:ext cx="3894278" cy="20688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16" name="矩形: 圓角 15">
            <a:extLst>
              <a:ext uri="{FF2B5EF4-FFF2-40B4-BE49-F238E27FC236}">
                <a16:creationId xmlns:a16="http://schemas.microsoft.com/office/drawing/2014/main" id="{0E62257C-959F-48A3-8D8F-C061D49F5871}"/>
              </a:ext>
            </a:extLst>
          </p:cNvPr>
          <p:cNvSpPr/>
          <p:nvPr/>
        </p:nvSpPr>
        <p:spPr>
          <a:xfrm>
            <a:off x="6922712" y="151188"/>
            <a:ext cx="1449037" cy="4478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32AECB4D-FCB9-874E-AEC5-1282F2EDADAD}"/>
              </a:ext>
            </a:extLst>
          </p:cNvPr>
          <p:cNvPicPr>
            <a:picLocks noChangeAspect="1"/>
          </p:cNvPicPr>
          <p:nvPr/>
        </p:nvPicPr>
        <p:blipFill>
          <a:blip r:embed="rId3"/>
          <a:stretch>
            <a:fillRect/>
          </a:stretch>
        </p:blipFill>
        <p:spPr>
          <a:xfrm>
            <a:off x="333803" y="1868334"/>
            <a:ext cx="4958092" cy="2531792"/>
          </a:xfrm>
          <a:prstGeom prst="rect">
            <a:avLst/>
          </a:prstGeom>
        </p:spPr>
      </p:pic>
      <p:sp>
        <p:nvSpPr>
          <p:cNvPr id="234" name="Google Shape;234;p28"/>
          <p:cNvSpPr txBox="1">
            <a:spLocks noGrp="1"/>
          </p:cNvSpPr>
          <p:nvPr>
            <p:ph type="title"/>
          </p:nvPr>
        </p:nvSpPr>
        <p:spPr>
          <a:xfrm>
            <a:off x="251520" y="123478"/>
            <a:ext cx="6480720" cy="857250"/>
          </a:xfrm>
          <a:prstGeom prst="rect">
            <a:avLst/>
          </a:prstGeom>
        </p:spPr>
        <p:txBody>
          <a:bodyPr spcFirstLastPara="1" wrap="square" lIns="91425" tIns="91425" rIns="91425" bIns="91425" anchor="t" anchorCtr="0">
            <a:noAutofit/>
          </a:bodyPr>
          <a:lstStyle/>
          <a:p>
            <a:r>
              <a:rPr lang="en" altLang="zh-TW" sz="2500">
                <a:solidFill>
                  <a:srgbClr val="002060"/>
                </a:solidFill>
                <a:latin typeface="Arial" panose="020B0604020202020204" pitchFamily="34" charset="0"/>
                <a:cs typeface="Arial" panose="020B0604020202020204" pitchFamily="34" charset="0"/>
              </a:rPr>
              <a:t>Security </a:t>
            </a:r>
            <a:r>
              <a:rPr lang="en-US" altLang="zh-TW" sz="2500">
                <a:solidFill>
                  <a:srgbClr val="002060"/>
                </a:solidFill>
                <a:latin typeface="Arial" panose="020B0604020202020204" pitchFamily="34" charset="0"/>
                <a:cs typeface="Arial" panose="020B0604020202020204" pitchFamily="34" charset="0"/>
              </a:rPr>
              <a:t>A</a:t>
            </a:r>
            <a:r>
              <a:rPr lang="en" altLang="zh-TW" sz="2500">
                <a:solidFill>
                  <a:srgbClr val="002060"/>
                </a:solidFill>
                <a:latin typeface="Arial" panose="020B0604020202020204" pitchFamily="34" charset="0"/>
                <a:cs typeface="Arial" panose="020B0604020202020204" pitchFamily="34" charset="0"/>
              </a:rPr>
              <a:t>dvisory notice - solutions for security vulnerabilities currently impacting QNAP products and services.</a:t>
            </a:r>
            <a:endParaRPr lang="zh-TW" altLang="en-US" sz="2500">
              <a:solidFill>
                <a:srgbClr val="002060"/>
              </a:solidFill>
              <a:latin typeface="Arial" panose="020B0604020202020204" pitchFamily="34" charset="0"/>
              <a:cs typeface="Arial" panose="020B0604020202020204" pitchFamily="34" charset="0"/>
            </a:endParaRPr>
          </a:p>
        </p:txBody>
      </p:sp>
      <p:sp>
        <p:nvSpPr>
          <p:cNvPr id="10" name="文字方塊 9"/>
          <p:cNvSpPr txBox="1"/>
          <p:nvPr/>
        </p:nvSpPr>
        <p:spPr>
          <a:xfrm>
            <a:off x="6917821" y="167776"/>
            <a:ext cx="2016224" cy="425758"/>
          </a:xfrm>
          <a:prstGeom prst="rect">
            <a:avLst/>
          </a:prstGeom>
          <a:noFill/>
        </p:spPr>
        <p:txBody>
          <a:bodyPr wrap="square" rtlCol="0">
            <a:spAutoFit/>
          </a:bodyPr>
          <a:lstStyle/>
          <a:p>
            <a:pPr lvl="0">
              <a:lnSpc>
                <a:spcPts val="2600"/>
              </a:lnSpc>
            </a:pPr>
            <a:r>
              <a:rPr lang="en" altLang="zh-TW" sz="2200" b="1">
                <a:solidFill>
                  <a:schemeClr val="bg1"/>
                </a:solidFill>
                <a:latin typeface="Arial" panose="020B0604020202020204" pitchFamily="34" charset="0"/>
                <a:cs typeface="Arial" panose="020B0604020202020204" pitchFamily="34" charset="0"/>
              </a:rPr>
              <a:t>Trouble 5</a:t>
            </a:r>
            <a:endParaRPr lang="zh-TW" altLang="en-US" sz="2200" b="1">
              <a:solidFill>
                <a:schemeClr val="bg1"/>
              </a:solidFill>
              <a:latin typeface="Arial" panose="020B0604020202020204" pitchFamily="34" charset="0"/>
              <a:cs typeface="Arial" panose="020B0604020202020204" pitchFamily="34" charset="0"/>
            </a:endParaRPr>
          </a:p>
        </p:txBody>
      </p:sp>
      <p:sp>
        <p:nvSpPr>
          <p:cNvPr id="11" name="文字方塊 10"/>
          <p:cNvSpPr txBox="1"/>
          <p:nvPr/>
        </p:nvSpPr>
        <p:spPr>
          <a:xfrm>
            <a:off x="6876256" y="621244"/>
            <a:ext cx="2267744" cy="1754326"/>
          </a:xfrm>
          <a:prstGeom prst="rect">
            <a:avLst/>
          </a:prstGeom>
          <a:noFill/>
        </p:spPr>
        <p:txBody>
          <a:bodyPr wrap="square" rtlCol="0">
            <a:spAutoFit/>
          </a:bodyPr>
          <a:lstStyle/>
          <a:p>
            <a:pPr>
              <a:buClr>
                <a:schemeClr val="dk1"/>
              </a:buClr>
              <a:buSzPts val="1100"/>
            </a:pPr>
            <a:r>
              <a:rPr lang="en" altLang="zh-TW" b="1">
                <a:solidFill>
                  <a:schemeClr val="bg1"/>
                </a:solidFill>
                <a:latin typeface="Arial" panose="020B0604020202020204" pitchFamily="34" charset="0"/>
                <a:cs typeface="Arial" panose="020B0604020202020204" pitchFamily="34" charset="0"/>
              </a:rPr>
              <a:t>As the threat of hackers grows, I am afraid that one day I will be attacked. How can I prevent it?</a:t>
            </a:r>
            <a:endParaRPr lang="zh-TW" altLang="en-US" sz="1700" b="1">
              <a:solidFill>
                <a:schemeClr val="bg1"/>
              </a:solidFill>
              <a:latin typeface="Arial" panose="020B0604020202020204" pitchFamily="34" charset="0"/>
              <a:ea typeface="微軟正黑體" pitchFamily="34" charset="-120"/>
              <a:cs typeface="Arial" panose="020B0604020202020204" pitchFamily="34" charset="0"/>
            </a:endParaRPr>
          </a:p>
        </p:txBody>
      </p:sp>
      <p:grpSp>
        <p:nvGrpSpPr>
          <p:cNvPr id="6" name="群組 5">
            <a:extLst>
              <a:ext uri="{FF2B5EF4-FFF2-40B4-BE49-F238E27FC236}">
                <a16:creationId xmlns:a16="http://schemas.microsoft.com/office/drawing/2014/main" id="{E973DA96-1C5B-7047-AB83-1CA386F275B4}"/>
              </a:ext>
            </a:extLst>
          </p:cNvPr>
          <p:cNvGrpSpPr/>
          <p:nvPr/>
        </p:nvGrpSpPr>
        <p:grpSpPr>
          <a:xfrm>
            <a:off x="4489191" y="3222910"/>
            <a:ext cx="3594511" cy="1528987"/>
            <a:chOff x="4788024" y="3239386"/>
            <a:chExt cx="3594511" cy="1528987"/>
          </a:xfrm>
        </p:grpSpPr>
        <p:pic>
          <p:nvPicPr>
            <p:cNvPr id="239" name="Google Shape;239;p28"/>
            <p:cNvPicPr preferRelativeResize="0"/>
            <p:nvPr/>
          </p:nvPicPr>
          <p:blipFill rotWithShape="1">
            <a:blip r:embed="rId4" cstate="print">
              <a:alphaModFix/>
            </a:blip>
            <a:srcRect t="1092"/>
            <a:stretch/>
          </p:blipFill>
          <p:spPr>
            <a:xfrm>
              <a:off x="4788024" y="3239386"/>
              <a:ext cx="3594511" cy="1528987"/>
            </a:xfrm>
            <a:prstGeom prst="rect">
              <a:avLst/>
            </a:prstGeom>
            <a:noFill/>
            <a:ln w="57150">
              <a:solidFill>
                <a:srgbClr val="009990"/>
              </a:solidFill>
              <a:prstDash val="solid"/>
            </a:ln>
          </p:spPr>
        </p:pic>
        <p:sp>
          <p:nvSpPr>
            <p:cNvPr id="5" name="文字方塊 4">
              <a:extLst>
                <a:ext uri="{FF2B5EF4-FFF2-40B4-BE49-F238E27FC236}">
                  <a16:creationId xmlns:a16="http://schemas.microsoft.com/office/drawing/2014/main" id="{0A19AAFA-D100-5A47-9957-4917F22123DD}"/>
                </a:ext>
              </a:extLst>
            </p:cNvPr>
            <p:cNvSpPr txBox="1"/>
            <p:nvPr/>
          </p:nvSpPr>
          <p:spPr>
            <a:xfrm>
              <a:off x="7108019" y="3622392"/>
              <a:ext cx="1217810" cy="200055"/>
            </a:xfrm>
            <a:prstGeom prst="rect">
              <a:avLst/>
            </a:prstGeom>
            <a:solidFill>
              <a:schemeClr val="bg1"/>
            </a:solidFill>
          </p:spPr>
          <p:txBody>
            <a:bodyPr wrap="square" rtlCol="0">
              <a:spAutoFit/>
            </a:bodyPr>
            <a:lstStyle/>
            <a:p>
              <a:r>
                <a:rPr kumimoji="1" lang="en-US" altLang="zh-TW" sz="700">
                  <a:latin typeface="Arial" panose="020B0604020202020204" pitchFamily="34" charset="0"/>
                  <a:cs typeface="Arial" panose="020B0604020202020204" pitchFamily="34" charset="0"/>
                </a:rPr>
                <a:t>Follow security advisory</a:t>
              </a:r>
              <a:endParaRPr kumimoji="1" lang="zh-TW" altLang="en-US" sz="700">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DF4E551-5E8F-2448-AADB-A77D632CBB55}"/>
                </a:ext>
              </a:extLst>
            </p:cNvPr>
            <p:cNvSpPr txBox="1"/>
            <p:nvPr/>
          </p:nvSpPr>
          <p:spPr>
            <a:xfrm>
              <a:off x="7104765" y="3796473"/>
              <a:ext cx="1206887" cy="200055"/>
            </a:xfrm>
            <a:prstGeom prst="rect">
              <a:avLst/>
            </a:prstGeom>
            <a:solidFill>
              <a:schemeClr val="bg1"/>
            </a:solidFill>
          </p:spPr>
          <p:txBody>
            <a:bodyPr wrap="square" rtlCol="0">
              <a:spAutoFit/>
            </a:bodyPr>
            <a:lstStyle/>
            <a:p>
              <a:r>
                <a:rPr kumimoji="1" lang="en-US" altLang="zh-TW" sz="700">
                  <a:latin typeface="Arial" panose="020B0604020202020204" pitchFamily="34" charset="0"/>
                  <a:cs typeface="Arial" panose="020B0604020202020204" pitchFamily="34" charset="0"/>
                </a:rPr>
                <a:t>Use virtual patching</a:t>
              </a:r>
              <a:endParaRPr kumimoji="1" lang="zh-TW" altLang="en-US" sz="700">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CECF3658-4CA2-124F-9A58-D06565542A66}"/>
                </a:ext>
              </a:extLst>
            </p:cNvPr>
            <p:cNvSpPr txBox="1"/>
            <p:nvPr/>
          </p:nvSpPr>
          <p:spPr>
            <a:xfrm>
              <a:off x="7104765" y="3980666"/>
              <a:ext cx="1270682" cy="200055"/>
            </a:xfrm>
            <a:prstGeom prst="rect">
              <a:avLst/>
            </a:prstGeom>
            <a:solidFill>
              <a:schemeClr val="bg1"/>
            </a:solidFill>
          </p:spPr>
          <p:txBody>
            <a:bodyPr wrap="square" rtlCol="0">
              <a:spAutoFit/>
            </a:bodyPr>
            <a:lstStyle/>
            <a:p>
              <a:r>
                <a:rPr kumimoji="1" lang="en-US" altLang="zh-TW" sz="700">
                  <a:latin typeface="Arial" panose="020B0604020202020204" pitchFamily="34" charset="0"/>
                  <a:cs typeface="Arial" panose="020B0604020202020204" pitchFamily="34" charset="0"/>
                </a:rPr>
                <a:t>Remove this application</a:t>
              </a:r>
              <a:endParaRPr kumimoji="1" lang="zh-TW" altLang="en-US" sz="700">
                <a:latin typeface="Arial" panose="020B0604020202020204" pitchFamily="34" charset="0"/>
                <a:cs typeface="Arial" panose="020B0604020202020204" pitchFamily="34" charset="0"/>
              </a:endParaRPr>
            </a:p>
          </p:txBody>
        </p:sp>
        <p:sp>
          <p:nvSpPr>
            <p:cNvPr id="15" name="文字方塊 14">
              <a:extLst>
                <a:ext uri="{FF2B5EF4-FFF2-40B4-BE49-F238E27FC236}">
                  <a16:creationId xmlns:a16="http://schemas.microsoft.com/office/drawing/2014/main" id="{9059FC6C-03B7-574E-ADB4-7EA583F2D8C7}"/>
                </a:ext>
              </a:extLst>
            </p:cNvPr>
            <p:cNvSpPr txBox="1"/>
            <p:nvPr/>
          </p:nvSpPr>
          <p:spPr>
            <a:xfrm>
              <a:off x="4919085" y="3260652"/>
              <a:ext cx="3399655" cy="230832"/>
            </a:xfrm>
            <a:prstGeom prst="rect">
              <a:avLst/>
            </a:prstGeom>
            <a:solidFill>
              <a:schemeClr val="bg1"/>
            </a:solidFill>
          </p:spPr>
          <p:txBody>
            <a:bodyPr wrap="square" rtlCol="0">
              <a:spAutoFit/>
            </a:bodyPr>
            <a:lstStyle/>
            <a:p>
              <a:r>
                <a:rPr lang="en" altLang="zh-TW" sz="900">
                  <a:latin typeface="Arial" panose="020B0604020202020204" pitchFamily="34" charset="0"/>
                  <a:cs typeface="Arial" panose="020B0604020202020204" pitchFamily="34" charset="0"/>
                </a:rPr>
                <a:t>What can I do when I find a vulnerability in the application?</a:t>
              </a:r>
              <a:endParaRPr kumimoji="1" lang="zh-TW" altLang="en-US" sz="200">
                <a:latin typeface="Arial" panose="020B0604020202020204" pitchFamily="34" charset="0"/>
                <a:cs typeface="Arial" panose="020B0604020202020204" pitchFamily="34" charset="0"/>
              </a:endParaRPr>
            </a:p>
          </p:txBody>
        </p:sp>
      </p:grpSp>
      <p:grpSp>
        <p:nvGrpSpPr>
          <p:cNvPr id="2" name="群組 1">
            <a:extLst>
              <a:ext uri="{FF2B5EF4-FFF2-40B4-BE49-F238E27FC236}">
                <a16:creationId xmlns:a16="http://schemas.microsoft.com/office/drawing/2014/main" id="{20E4B448-104E-7045-B6B1-2F260EB42906}"/>
              </a:ext>
            </a:extLst>
          </p:cNvPr>
          <p:cNvGrpSpPr/>
          <p:nvPr/>
        </p:nvGrpSpPr>
        <p:grpSpPr>
          <a:xfrm>
            <a:off x="3720230" y="2203436"/>
            <a:ext cx="4534422" cy="1421062"/>
            <a:chOff x="3541463" y="2400034"/>
            <a:chExt cx="4534422" cy="1421062"/>
          </a:xfrm>
        </p:grpSpPr>
        <p:pic>
          <p:nvPicPr>
            <p:cNvPr id="1026" name="Picture 2" descr="C:\Users\user\Desktop\0920直播PPT_Security Counselor_0912預錄\24.png"/>
            <p:cNvPicPr>
              <a:picLocks noChangeAspect="1" noChangeArrowheads="1"/>
            </p:cNvPicPr>
            <p:nvPr/>
          </p:nvPicPr>
          <p:blipFill>
            <a:blip r:embed="rId5" cstate="print"/>
            <a:stretch>
              <a:fillRect/>
            </a:stretch>
          </p:blipFill>
          <p:spPr bwMode="auto">
            <a:xfrm>
              <a:off x="3541463" y="2400034"/>
              <a:ext cx="4534422" cy="1421062"/>
            </a:xfrm>
            <a:prstGeom prst="rect">
              <a:avLst/>
            </a:prstGeom>
            <a:noFill/>
            <a:effectLst>
              <a:outerShdw blurRad="50800" dist="38100" dir="5400000" algn="t" rotWithShape="0">
                <a:prstClr val="black">
                  <a:alpha val="40000"/>
                </a:prstClr>
              </a:outerShdw>
            </a:effectLst>
          </p:spPr>
        </p:pic>
        <p:sp>
          <p:nvSpPr>
            <p:cNvPr id="9" name="文字方塊 8"/>
            <p:cNvSpPr txBox="1"/>
            <p:nvPr/>
          </p:nvSpPr>
          <p:spPr>
            <a:xfrm>
              <a:off x="4156552" y="2643520"/>
              <a:ext cx="3539714" cy="669414"/>
            </a:xfrm>
            <a:prstGeom prst="rect">
              <a:avLst/>
            </a:prstGeom>
            <a:noFill/>
          </p:spPr>
          <p:txBody>
            <a:bodyPr wrap="square" rtlCol="0">
              <a:spAutoFit/>
            </a:bodyPr>
            <a:lstStyle/>
            <a:p>
              <a:pPr lvl="0">
                <a:lnSpc>
                  <a:spcPts val="1500"/>
                </a:lnSpc>
              </a:pPr>
              <a:r>
                <a:rPr lang="en" altLang="zh-TW" sz="1400">
                  <a:solidFill>
                    <a:schemeClr val="bg1"/>
                  </a:solidFill>
                  <a:latin typeface="Arial" panose="020B0604020202020204" pitchFamily="34" charset="0"/>
                  <a:cs typeface="Arial" panose="020B0604020202020204" pitchFamily="34" charset="0"/>
                </a:rPr>
                <a:t>According to the survey in HITCON 2018 , </a:t>
              </a:r>
              <a:r>
                <a:rPr lang="en" altLang="zh-TW" sz="1400">
                  <a:solidFill>
                    <a:srgbClr val="FF0000"/>
                  </a:solidFill>
                  <a:latin typeface="Arial" panose="020B0604020202020204" pitchFamily="34" charset="0"/>
                  <a:cs typeface="Arial" panose="020B0604020202020204" pitchFamily="34" charset="0"/>
                </a:rPr>
                <a:t>74.6% </a:t>
              </a:r>
              <a:r>
                <a:rPr lang="en" altLang="zh-TW" sz="1400">
                  <a:solidFill>
                    <a:schemeClr val="bg1"/>
                  </a:solidFill>
                  <a:latin typeface="Arial" panose="020B0604020202020204" pitchFamily="34" charset="0"/>
                  <a:cs typeface="Arial" panose="020B0604020202020204" pitchFamily="34" charset="0"/>
                </a:rPr>
                <a:t>of the people rely on the Security Advisory to provide update notices.</a:t>
              </a:r>
              <a:endParaRPr lang="zh-TW" altLang="en-US" sz="1400" b="1">
                <a:solidFill>
                  <a:schemeClr val="bg1"/>
                </a:solidFill>
                <a:latin typeface="Arial" panose="020B0604020202020204" pitchFamily="34" charset="0"/>
                <a:ea typeface="微軟正黑體" pitchFamily="34" charset="-120"/>
                <a:cs typeface="Arial" panose="020B0604020202020204"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1026" name="Picture 2" descr="C:\Users\user\Desktop\0920直播PPT_Security Counselor_0912預錄\03.png"/>
          <p:cNvPicPr>
            <a:picLocks noChangeAspect="1" noChangeArrowheads="1"/>
          </p:cNvPicPr>
          <p:nvPr/>
        </p:nvPicPr>
        <p:blipFill>
          <a:blip r:embed="rId3" cstate="print"/>
          <a:stretch>
            <a:fillRect/>
          </a:stretch>
        </p:blipFill>
        <p:spPr bwMode="auto">
          <a:xfrm>
            <a:off x="470" y="0"/>
            <a:ext cx="9143059" cy="5156123"/>
          </a:xfrm>
          <a:prstGeom prst="rect">
            <a:avLst/>
          </a:prstGeom>
          <a:noFill/>
        </p:spPr>
      </p:pic>
      <p:sp>
        <p:nvSpPr>
          <p:cNvPr id="245" name="Google Shape;245;p29"/>
          <p:cNvSpPr txBox="1">
            <a:spLocks noGrp="1"/>
          </p:cNvSpPr>
          <p:nvPr>
            <p:ph type="title"/>
          </p:nvPr>
        </p:nvSpPr>
        <p:spPr>
          <a:xfrm>
            <a:off x="395536" y="459483"/>
            <a:ext cx="5400600" cy="857250"/>
          </a:xfrm>
          <a:prstGeom prst="rect">
            <a:avLst/>
          </a:prstGeom>
        </p:spPr>
        <p:txBody>
          <a:bodyPr spcFirstLastPara="1" wrap="square" lIns="91425" tIns="91425" rIns="91425" bIns="91425" anchor="t" anchorCtr="0">
            <a:noAutofit/>
          </a:bodyPr>
          <a:lstStyle/>
          <a:p>
            <a:r>
              <a:rPr lang="en" altLang="zh-TW" sz="3400">
                <a:solidFill>
                  <a:srgbClr val="92D050"/>
                </a:solidFill>
              </a:rPr>
              <a:t>These risks that you can </a:t>
            </a:r>
            <a:r>
              <a:rPr lang="en-US" altLang="zh-TW" sz="3400">
                <a:solidFill>
                  <a:srgbClr val="92D050"/>
                </a:solidFill>
              </a:rPr>
              <a:t>circumvent</a:t>
            </a:r>
            <a:r>
              <a:rPr lang="en" altLang="zh-TW" sz="3400">
                <a:solidFill>
                  <a:srgbClr val="92D050"/>
                </a:solidFill>
              </a:rPr>
              <a:t> beforehand</a:t>
            </a:r>
            <a:endParaRPr sz="3400">
              <a:solidFill>
                <a:srgbClr val="92D050"/>
              </a:solidFill>
            </a:endParaRPr>
          </a:p>
        </p:txBody>
      </p:sp>
      <p:sp>
        <p:nvSpPr>
          <p:cNvPr id="8" name="內容版面配置區 7"/>
          <p:cNvSpPr>
            <a:spLocks noGrp="1"/>
          </p:cNvSpPr>
          <p:nvPr>
            <p:ph idx="1"/>
          </p:nvPr>
        </p:nvSpPr>
        <p:spPr>
          <a:xfrm>
            <a:off x="395536" y="1817780"/>
            <a:ext cx="4978896" cy="2811759"/>
          </a:xfrm>
        </p:spPr>
        <p:txBody>
          <a:bodyPr>
            <a:normAutofit/>
          </a:bodyPr>
          <a:lstStyle/>
          <a:p>
            <a:pPr marL="342900" indent="-342900" fontAlgn="base"/>
            <a:r>
              <a:rPr lang="en" altLang="zh-TW" sz="2100" b="0">
                <a:solidFill>
                  <a:schemeClr val="bg1"/>
                </a:solidFill>
              </a:rPr>
              <a:t>Avoid data leakage.</a:t>
            </a:r>
          </a:p>
          <a:p>
            <a:pPr marL="342900" indent="-342900" fontAlgn="base"/>
            <a:r>
              <a:rPr lang="en" altLang="zh-TW" sz="2100" b="0">
                <a:solidFill>
                  <a:schemeClr val="bg1"/>
                </a:solidFill>
              </a:rPr>
              <a:t>Avoid malicious logins with unknown origins.</a:t>
            </a:r>
          </a:p>
          <a:p>
            <a:pPr marL="342900" indent="-342900" fontAlgn="base"/>
            <a:r>
              <a:rPr lang="en" altLang="zh-TW" sz="2100" b="0">
                <a:solidFill>
                  <a:schemeClr val="bg1"/>
                </a:solidFill>
              </a:rPr>
              <a:t>Avoid account and password hacking.</a:t>
            </a:r>
          </a:p>
          <a:p>
            <a:pPr marL="342900" indent="-342900" fontAlgn="base"/>
            <a:r>
              <a:rPr lang="en" altLang="zh-TW" sz="2100" b="0">
                <a:solidFill>
                  <a:schemeClr val="bg1"/>
                </a:solidFill>
              </a:rPr>
              <a:t>Avoid using vulnerable software.</a:t>
            </a:r>
          </a:p>
        </p:txBody>
      </p:sp>
      <p:pic>
        <p:nvPicPr>
          <p:cNvPr id="1027" name="Picture 3" descr="C:\Users\user\Desktop\0920直播PPT_Security Counselor_0912預錄\04-01-01.png"/>
          <p:cNvPicPr>
            <a:picLocks noChangeAspect="1" noChangeArrowheads="1"/>
          </p:cNvPicPr>
          <p:nvPr/>
        </p:nvPicPr>
        <p:blipFill>
          <a:blip r:embed="rId4" cstate="print"/>
          <a:srcRect/>
          <a:stretch>
            <a:fillRect/>
          </a:stretch>
        </p:blipFill>
        <p:spPr bwMode="auto">
          <a:xfrm>
            <a:off x="0" y="4818158"/>
            <a:ext cx="9144000" cy="333580"/>
          </a:xfrm>
          <a:prstGeom prst="rect">
            <a:avLst/>
          </a:prstGeom>
          <a:noFill/>
        </p:spPr>
      </p:pic>
      <p:pic>
        <p:nvPicPr>
          <p:cNvPr id="2051" name="Picture 3" descr="C:\Users\user\Desktop\0920直播PPT_Security Counselor_0912預錄\26-01.png"/>
          <p:cNvPicPr>
            <a:picLocks noChangeAspect="1" noChangeArrowheads="1"/>
          </p:cNvPicPr>
          <p:nvPr/>
        </p:nvPicPr>
        <p:blipFill>
          <a:blip r:embed="rId5" cstate="print"/>
          <a:srcRect t="7270" r="9560"/>
          <a:stretch>
            <a:fillRect/>
          </a:stretch>
        </p:blipFill>
        <p:spPr bwMode="auto">
          <a:xfrm>
            <a:off x="5747878" y="0"/>
            <a:ext cx="3396122" cy="2098936"/>
          </a:xfrm>
          <a:prstGeom prst="rect">
            <a:avLst/>
          </a:prstGeom>
          <a:noFill/>
        </p:spPr>
      </p:pic>
      <p:sp>
        <p:nvSpPr>
          <p:cNvPr id="11" name="文字方塊 10"/>
          <p:cNvSpPr txBox="1"/>
          <p:nvPr/>
        </p:nvSpPr>
        <p:spPr>
          <a:xfrm>
            <a:off x="6911752" y="51470"/>
            <a:ext cx="2196752" cy="1477328"/>
          </a:xfrm>
          <a:prstGeom prst="rect">
            <a:avLst/>
          </a:prstGeom>
          <a:noFill/>
        </p:spPr>
        <p:txBody>
          <a:bodyPr wrap="square" rtlCol="0">
            <a:spAutoFit/>
          </a:bodyPr>
          <a:lstStyle/>
          <a:p>
            <a:pPr lvl="0"/>
            <a:r>
              <a:rPr lang="en" altLang="zh-TW">
                <a:solidFill>
                  <a:schemeClr val="bg1"/>
                </a:solidFill>
                <a:latin typeface="Arial" panose="020B0604020202020204" pitchFamily="34" charset="0"/>
                <a:cs typeface="Arial" panose="020B0604020202020204" pitchFamily="34" charset="0"/>
              </a:rPr>
              <a:t>Security Counselor helps you eliminate a variety of risks and makes your NAS more secure.</a:t>
            </a:r>
            <a:endParaRPr lang="zh-TW" altLang="en-US" sz="1700" b="1">
              <a:solidFill>
                <a:schemeClr val="bg1"/>
              </a:solidFill>
              <a:latin typeface="Arial" panose="020B0604020202020204" pitchFamily="34" charset="0"/>
              <a:ea typeface="微軟正黑體" pitchFamily="34" charset="-12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8195" name="Picture 3" descr="C:\Users\user\Desktop\0920直播PPT_Security Counselor_0912預錄\0920直播PPT_Security Counselor_0912預錄2-02.png"/>
          <p:cNvPicPr>
            <a:picLocks noChangeAspect="1" noChangeArrowheads="1"/>
          </p:cNvPicPr>
          <p:nvPr/>
        </p:nvPicPr>
        <p:blipFill>
          <a:blip r:embed="rId3" cstate="print"/>
          <a:stretch>
            <a:fillRect/>
          </a:stretch>
        </p:blipFill>
        <p:spPr bwMode="auto">
          <a:xfrm>
            <a:off x="8" y="0"/>
            <a:ext cx="9144423" cy="5143499"/>
          </a:xfrm>
          <a:prstGeom prst="rect">
            <a:avLst/>
          </a:prstGeom>
          <a:noFill/>
        </p:spPr>
      </p:pic>
      <p:pic>
        <p:nvPicPr>
          <p:cNvPr id="4099" name="Picture 3" descr="D:\結案\20180411_QTS 4.3.5網路與虛擬交換器_ppt\Links\TS-1685_front.png"/>
          <p:cNvPicPr>
            <a:picLocks noChangeAspect="1" noChangeArrowheads="1"/>
          </p:cNvPicPr>
          <p:nvPr/>
        </p:nvPicPr>
        <p:blipFill>
          <a:blip r:embed="rId4" cstate="print"/>
          <a:srcRect/>
          <a:stretch>
            <a:fillRect/>
          </a:stretch>
        </p:blipFill>
        <p:spPr bwMode="auto">
          <a:xfrm>
            <a:off x="5508104" y="2213714"/>
            <a:ext cx="2920358" cy="1826197"/>
          </a:xfrm>
          <a:prstGeom prst="rect">
            <a:avLst/>
          </a:prstGeom>
          <a:noFill/>
        </p:spPr>
      </p:pic>
      <p:pic>
        <p:nvPicPr>
          <p:cNvPr id="1026" name="Picture 2" descr="https://lh3.googleusercontent.com/Me4d2qnduUf9JYhdlaLo4jhUCVnAEIqrDkz7ag-cskO3LkNrxwpKsQu9JW-PuJdeAh4mjwWCfVfE9Lkh96KZ9dtHMTsqo5YeI3cBi7t3kHl8E83Tg8DyjE2XPRSBaIsh3m9GQgVP8w8">
            <a:extLst>
              <a:ext uri="{FF2B5EF4-FFF2-40B4-BE49-F238E27FC236}">
                <a16:creationId xmlns:a16="http://schemas.microsoft.com/office/drawing/2014/main" id="{D06FC1D5-7766-9048-8348-4D994A6DE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8344" y="3171722"/>
            <a:ext cx="802720" cy="802720"/>
          </a:xfrm>
          <a:prstGeom prst="rect">
            <a:avLst/>
          </a:prstGeom>
          <a:noFill/>
          <a:extLst>
            <a:ext uri="{909E8E84-426E-40DD-AFC4-6F175D3DCCD1}">
              <a14:hiddenFill xmlns:a14="http://schemas.microsoft.com/office/drawing/2010/main">
                <a:solidFill>
                  <a:srgbClr val="FFFFFF"/>
                </a:solidFill>
              </a14:hiddenFill>
            </a:ext>
          </a:extLst>
        </p:spPr>
      </p:pic>
      <p:sp>
        <p:nvSpPr>
          <p:cNvPr id="255" name="Google Shape;255;p30"/>
          <p:cNvSpPr txBox="1">
            <a:spLocks noGrp="1"/>
          </p:cNvSpPr>
          <p:nvPr>
            <p:ph idx="1"/>
          </p:nvPr>
        </p:nvSpPr>
        <p:spPr>
          <a:xfrm>
            <a:off x="683567" y="828080"/>
            <a:ext cx="7677850" cy="2451719"/>
          </a:xfrm>
          <a:prstGeom prst="rect">
            <a:avLst/>
          </a:prstGeom>
        </p:spPr>
        <p:txBody>
          <a:bodyPr spcFirstLastPara="1" wrap="square" lIns="91425" tIns="91425" rIns="91425" bIns="91425" anchor="t" anchorCtr="0">
            <a:noAutofit/>
          </a:bodyPr>
          <a:lstStyle/>
          <a:p>
            <a:pPr>
              <a:buNone/>
            </a:pPr>
            <a:r>
              <a:rPr lang="en-US" sz="1800"/>
              <a:t>Security Counselor is a new app available in QTS 4.3.5</a:t>
            </a:r>
            <a:endParaRPr lang="en" sz="1800" b="0"/>
          </a:p>
          <a:p>
            <a:pPr>
              <a:buNone/>
            </a:pPr>
            <a:endParaRPr lang="en" altLang="zh-TW" sz="2400" dirty="0"/>
          </a:p>
          <a:p>
            <a:pPr lvl="0">
              <a:buNone/>
            </a:pPr>
            <a:r>
              <a:rPr lang="en" altLang="zh-TW" sz="2400"/>
              <a:t>Download now</a:t>
            </a:r>
            <a:endParaRPr lang="en"/>
          </a:p>
          <a:p>
            <a:pPr lvl="0">
              <a:buNone/>
            </a:pPr>
            <a:r>
              <a:rPr lang="en" altLang="zh-TW" sz="1800" b="0">
                <a:latin typeface="Arial" panose="020B0604020202020204" pitchFamily="34" charset="0"/>
                <a:cs typeface="Arial" panose="020B0604020202020204" pitchFamily="34" charset="0"/>
              </a:rPr>
              <a:t>Go to QTS App Center &amp; download "</a:t>
            </a:r>
            <a:r>
              <a:rPr lang="en" altLang="zh-TW" sz="1800">
                <a:solidFill>
                  <a:srgbClr val="0070C0"/>
                </a:solidFill>
                <a:latin typeface="Arial" panose="020B0604020202020204" pitchFamily="34" charset="0"/>
                <a:cs typeface="Arial" panose="020B0604020202020204" pitchFamily="34" charset="0"/>
              </a:rPr>
              <a:t>Security Counselor</a:t>
            </a:r>
            <a:r>
              <a:rPr lang="en" altLang="zh-TW" sz="1800" b="0">
                <a:latin typeface="Arial" panose="020B0604020202020204" pitchFamily="34" charset="0"/>
                <a:cs typeface="Arial" panose="020B0604020202020204" pitchFamily="34" charset="0"/>
              </a:rPr>
              <a:t>"</a:t>
            </a:r>
            <a:endParaRPr sz="1800">
              <a:solidFill>
                <a:srgbClr val="0070C0"/>
              </a:solidFill>
              <a:latin typeface="Arial" panose="020B0604020202020204" pitchFamily="34" charset="0"/>
              <a:cs typeface="Arial" panose="020B0604020202020204" pitchFamily="34" charset="0"/>
            </a:endParaRPr>
          </a:p>
          <a:p>
            <a:pPr marL="0" lvl="0" indent="0" rtl="0">
              <a:spcBef>
                <a:spcPts val="0"/>
              </a:spcBef>
              <a:spcAft>
                <a:spcPts val="0"/>
              </a:spcAft>
              <a:buNone/>
            </a:pPr>
            <a:endParaRPr sz="1800">
              <a:latin typeface="Arial" panose="020B0604020202020204" pitchFamily="34" charset="0"/>
              <a:cs typeface="Arial" panose="020B0604020202020204" pitchFamily="34" charset="0"/>
            </a:endParaRPr>
          </a:p>
          <a:p>
            <a:pPr>
              <a:buNone/>
            </a:pPr>
            <a:r>
              <a:rPr lang="en" altLang="zh-TW" sz="2400"/>
              <a:t>User feedback</a:t>
            </a:r>
          </a:p>
          <a:p>
            <a:pPr>
              <a:buNone/>
            </a:pPr>
            <a:r>
              <a:rPr lang="en" altLang="zh-TW" sz="1800" b="0">
                <a:latin typeface="Arial" panose="020B0604020202020204" pitchFamily="34" charset="0"/>
                <a:cs typeface="Arial" panose="020B0604020202020204" pitchFamily="34" charset="0"/>
              </a:rPr>
              <a:t>Email to </a:t>
            </a:r>
            <a:r>
              <a:rPr lang="zh-TW" sz="1800">
                <a:solidFill>
                  <a:srgbClr val="0070C0"/>
                </a:solidFill>
                <a:latin typeface="Arial" panose="020B0604020202020204" pitchFamily="34" charset="0"/>
                <a:cs typeface="Arial" panose="020B0604020202020204" pitchFamily="34" charset="0"/>
              </a:rPr>
              <a:t>security_counselor@qnap.com</a:t>
            </a:r>
            <a:endParaRPr sz="1800">
              <a:solidFill>
                <a:srgbClr val="0070C0"/>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1" name="圖片 10" descr="一張含有 室內, 牆 的圖片&#10;&#10;描述是以高可信度產生">
            <a:extLst>
              <a:ext uri="{FF2B5EF4-FFF2-40B4-BE49-F238E27FC236}">
                <a16:creationId xmlns:a16="http://schemas.microsoft.com/office/drawing/2014/main" id="{89C0880E-2869-4D81-9590-C01950549D9C}"/>
              </a:ext>
            </a:extLst>
          </p:cNvPr>
          <p:cNvPicPr>
            <a:picLocks noChangeAspect="1"/>
          </p:cNvPicPr>
          <p:nvPr/>
        </p:nvPicPr>
        <p:blipFill>
          <a:blip r:embed="rId3" cstate="print"/>
          <a:srcRect l="1170" t="5859" r="1170"/>
          <a:stretch>
            <a:fillRect/>
          </a:stretch>
        </p:blipFill>
        <p:spPr>
          <a:xfrm>
            <a:off x="0" y="0"/>
            <a:ext cx="9144000" cy="4958408"/>
          </a:xfrm>
          <a:prstGeom prst="rect">
            <a:avLst/>
          </a:prstGeom>
        </p:spPr>
      </p:pic>
      <p:sp>
        <p:nvSpPr>
          <p:cNvPr id="60" name="Google Shape;60;p14"/>
          <p:cNvSpPr txBox="1">
            <a:spLocks noGrp="1"/>
          </p:cNvSpPr>
          <p:nvPr>
            <p:ph type="title"/>
          </p:nvPr>
        </p:nvSpPr>
        <p:spPr>
          <a:xfrm>
            <a:off x="303756" y="348784"/>
            <a:ext cx="8486384" cy="857250"/>
          </a:xfrm>
        </p:spPr>
        <p:txBody>
          <a:bodyPr>
            <a:noAutofit/>
          </a:bodyPr>
          <a:lstStyle/>
          <a:p>
            <a:pPr lvl="0"/>
            <a:r>
              <a:rPr lang="en" altLang="zh-TW" sz="3200"/>
              <a:t>The data stored on the NAS is invaluable, and it easily becomes the target of hackers!</a:t>
            </a:r>
            <a:endParaRPr lang="zh-TW" altLang="en-US" sz="3200"/>
          </a:p>
        </p:txBody>
      </p:sp>
      <p:pic>
        <p:nvPicPr>
          <p:cNvPr id="5" name="Picture 3" descr="C:\Users\user\Desktop\0920直播PPT_Security Counselor_0912預錄\04-01-01.png"/>
          <p:cNvPicPr>
            <a:picLocks noChangeAspect="1" noChangeArrowheads="1"/>
          </p:cNvPicPr>
          <p:nvPr/>
        </p:nvPicPr>
        <p:blipFill>
          <a:blip r:embed="rId4" cstate="print"/>
          <a:srcRect/>
          <a:stretch>
            <a:fillRect/>
          </a:stretch>
        </p:blipFill>
        <p:spPr bwMode="auto">
          <a:xfrm>
            <a:off x="0" y="4809920"/>
            <a:ext cx="9144000" cy="333580"/>
          </a:xfrm>
          <a:prstGeom prst="rect">
            <a:avLst/>
          </a:prstGeom>
          <a:noFill/>
        </p:spPr>
      </p:pic>
      <p:pic>
        <p:nvPicPr>
          <p:cNvPr id="5122" name="Picture 2" descr="C:\Users\user\Desktop\0920直播PPT_Security Counselor_0912預錄\32.png"/>
          <p:cNvPicPr>
            <a:picLocks noChangeAspect="1" noChangeArrowheads="1"/>
          </p:cNvPicPr>
          <p:nvPr/>
        </p:nvPicPr>
        <p:blipFill>
          <a:blip r:embed="rId5" cstate="print"/>
          <a:srcRect/>
          <a:stretch>
            <a:fillRect/>
          </a:stretch>
        </p:blipFill>
        <p:spPr bwMode="auto">
          <a:xfrm>
            <a:off x="35496" y="1635646"/>
            <a:ext cx="2232248" cy="1904207"/>
          </a:xfrm>
          <a:prstGeom prst="rect">
            <a:avLst/>
          </a:prstGeom>
          <a:noFill/>
        </p:spPr>
      </p:pic>
      <p:sp>
        <p:nvSpPr>
          <p:cNvPr id="7" name="文字方塊 6"/>
          <p:cNvSpPr txBox="1"/>
          <p:nvPr/>
        </p:nvSpPr>
        <p:spPr>
          <a:xfrm>
            <a:off x="491294" y="2139702"/>
            <a:ext cx="1440160" cy="738664"/>
          </a:xfrm>
          <a:prstGeom prst="rect">
            <a:avLst/>
          </a:prstGeom>
          <a:noFill/>
        </p:spPr>
        <p:txBody>
          <a:bodyPr wrap="square" rtlCol="0" anchor="t">
            <a:spAutoFit/>
          </a:bodyPr>
          <a:lstStyle/>
          <a:p>
            <a:r>
              <a:rPr lang="en-US" altLang="zh-TW" sz="1400" err="1">
                <a:latin typeface="Arial" panose="020B0604020202020204" pitchFamily="34" charset="0"/>
                <a:cs typeface="Arial" panose="020B0604020202020204" pitchFamily="34" charset="0"/>
              </a:rPr>
              <a:t>Cryptoviral</a:t>
            </a:r>
            <a:r>
              <a:rPr lang="en-US" altLang="zh-TW" sz="1400">
                <a:latin typeface="Arial" panose="020B0604020202020204" pitchFamily="34" charset="0"/>
                <a:cs typeface="Arial" panose="020B0604020202020204" pitchFamily="34" charset="0"/>
              </a:rPr>
              <a:t> extortion</a:t>
            </a:r>
            <a:r>
              <a:rPr lang="en" altLang="zh-TW" sz="1400">
                <a:latin typeface="Arial" panose="020B0604020202020204" pitchFamily="34" charset="0"/>
                <a:cs typeface="Arial" panose="020B0604020202020204" pitchFamily="34" charset="0"/>
              </a:rPr>
              <a:t> is a good business</a:t>
            </a:r>
            <a:r>
              <a:rPr lang="zh-TW" altLang="en" sz="1400">
                <a:latin typeface="Arial" panose="020B0604020202020204" pitchFamily="34" charset="0"/>
                <a:cs typeface="Arial" panose="020B0604020202020204" pitchFamily="34" charset="0"/>
              </a:rPr>
              <a:t>！</a:t>
            </a:r>
            <a:endParaRPr lang="zh-TW" altLang="en-US" sz="1400" b="1">
              <a:latin typeface="微軟正黑體"/>
              <a:ea typeface="微軟正黑體" panose="020B0604030504040204" pitchFamily="34" charset="-12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2050" name="Picture 2" descr="C:\Users\user\Desktop\0920直播PPT_Security Counselor_0912預錄\32106295_xl.png"/>
          <p:cNvPicPr>
            <a:picLocks noChangeAspect="1" noChangeArrowheads="1"/>
          </p:cNvPicPr>
          <p:nvPr/>
        </p:nvPicPr>
        <p:blipFill>
          <a:blip r:embed="rId3" cstate="print"/>
          <a:srcRect/>
          <a:stretch>
            <a:fillRect/>
          </a:stretch>
        </p:blipFill>
        <p:spPr bwMode="auto">
          <a:xfrm>
            <a:off x="3059833" y="1275606"/>
            <a:ext cx="6084168" cy="3850265"/>
          </a:xfrm>
          <a:prstGeom prst="rect">
            <a:avLst/>
          </a:prstGeom>
          <a:noFill/>
        </p:spPr>
      </p:pic>
      <p:pic>
        <p:nvPicPr>
          <p:cNvPr id="2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544" y="526542"/>
            <a:ext cx="9006959" cy="2405248"/>
          </a:xfrm>
          <a:prstGeom prst="rect">
            <a:avLst/>
          </a:prstGeom>
          <a:noFill/>
        </p:spPr>
      </p:pic>
      <p:sp>
        <p:nvSpPr>
          <p:cNvPr id="30" name="文字方塊 29"/>
          <p:cNvSpPr txBox="1"/>
          <p:nvPr/>
        </p:nvSpPr>
        <p:spPr>
          <a:xfrm>
            <a:off x="509108" y="699542"/>
            <a:ext cx="1585630" cy="356508"/>
          </a:xfrm>
          <a:prstGeom prst="rect">
            <a:avLst/>
          </a:prstGeom>
          <a:noFill/>
        </p:spPr>
        <p:txBody>
          <a:bodyPr wrap="square" rtlCol="0">
            <a:spAutoFit/>
          </a:bodyPr>
          <a:lstStyle/>
          <a:p>
            <a:pPr algn="ctr">
              <a:lnSpc>
                <a:spcPts val="2200"/>
              </a:lnSpc>
            </a:pPr>
            <a:r>
              <a:rPr lang="en" altLang="zh-TW" b="1">
                <a:solidFill>
                  <a:schemeClr val="bg1"/>
                </a:solidFill>
                <a:latin typeface="Arial" panose="020B0604020202020204" pitchFamily="34" charset="0"/>
                <a:cs typeface="Arial" panose="020B0604020202020204" pitchFamily="34" charset="0"/>
              </a:rPr>
              <a:t>Occupation</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1" name="文字方塊 30"/>
          <p:cNvSpPr txBox="1"/>
          <p:nvPr/>
        </p:nvSpPr>
        <p:spPr>
          <a:xfrm>
            <a:off x="2833354" y="699542"/>
            <a:ext cx="1224136" cy="356508"/>
          </a:xfrm>
          <a:prstGeom prst="rect">
            <a:avLst/>
          </a:prstGeom>
          <a:noFill/>
        </p:spPr>
        <p:txBody>
          <a:bodyPr wrap="square" rtlCol="0">
            <a:spAutoFit/>
          </a:bodyPr>
          <a:lstStyle/>
          <a:p>
            <a:pPr algn="ctr">
              <a:lnSpc>
                <a:spcPts val="2200"/>
              </a:lnSpc>
            </a:pPr>
            <a:r>
              <a:rPr lang="en-US" altLang="zh-TW" b="1">
                <a:solidFill>
                  <a:schemeClr val="bg1"/>
                </a:solidFill>
                <a:latin typeface="Arial" panose="020B0604020202020204" pitchFamily="34" charset="0"/>
                <a:ea typeface="微軟正黑體" pitchFamily="34" charset="-120"/>
                <a:cs typeface="Arial" panose="020B0604020202020204" pitchFamily="34" charset="0"/>
              </a:rPr>
              <a:t>Issue</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2" name="文字方塊 31"/>
          <p:cNvSpPr txBox="1"/>
          <p:nvPr/>
        </p:nvSpPr>
        <p:spPr>
          <a:xfrm>
            <a:off x="4981994" y="699542"/>
            <a:ext cx="1224136" cy="356508"/>
          </a:xfrm>
          <a:prstGeom prst="rect">
            <a:avLst/>
          </a:prstGeom>
          <a:noFill/>
        </p:spPr>
        <p:txBody>
          <a:bodyPr wrap="square" rtlCol="0">
            <a:spAutoFit/>
          </a:bodyPr>
          <a:lstStyle/>
          <a:p>
            <a:pPr algn="ctr">
              <a:lnSpc>
                <a:spcPts val="2200"/>
              </a:lnSpc>
            </a:pPr>
            <a:r>
              <a:rPr lang="en-US" altLang="zh-TW" b="1">
                <a:solidFill>
                  <a:schemeClr val="bg1"/>
                </a:solidFill>
                <a:latin typeface="Arial" panose="020B0604020202020204" pitchFamily="34" charset="0"/>
                <a:ea typeface="微軟正黑體" pitchFamily="34" charset="-120"/>
                <a:cs typeface="Arial" panose="020B0604020202020204" pitchFamily="34" charset="0"/>
              </a:rPr>
              <a:t>Action</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3" name="文字方塊 32"/>
          <p:cNvSpPr txBox="1"/>
          <p:nvPr/>
        </p:nvSpPr>
        <p:spPr>
          <a:xfrm>
            <a:off x="7143685" y="699542"/>
            <a:ext cx="1224136" cy="356508"/>
          </a:xfrm>
          <a:prstGeom prst="rect">
            <a:avLst/>
          </a:prstGeom>
          <a:noFill/>
        </p:spPr>
        <p:txBody>
          <a:bodyPr wrap="square" rtlCol="0">
            <a:spAutoFit/>
          </a:bodyPr>
          <a:lstStyle/>
          <a:p>
            <a:pPr algn="ctr">
              <a:lnSpc>
                <a:spcPts val="2200"/>
              </a:lnSpc>
            </a:pPr>
            <a:r>
              <a:rPr lang="en-US" altLang="zh-TW" b="1">
                <a:solidFill>
                  <a:schemeClr val="bg1"/>
                </a:solidFill>
                <a:latin typeface="Arial" panose="020B0604020202020204" pitchFamily="34" charset="0"/>
                <a:ea typeface="微軟正黑體" pitchFamily="34" charset="-120"/>
                <a:cs typeface="Arial" panose="020B0604020202020204" pitchFamily="34" charset="0"/>
              </a:rPr>
              <a:t>Solution</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75" name="Google Shape;75;p15"/>
          <p:cNvSpPr txBox="1">
            <a:spLocks noGrp="1"/>
          </p:cNvSpPr>
          <p:nvPr>
            <p:ph type="title"/>
          </p:nvPr>
        </p:nvSpPr>
        <p:spPr>
          <a:xfrm>
            <a:off x="302840" y="2882362"/>
            <a:ext cx="8229600" cy="857250"/>
          </a:xfrm>
        </p:spPr>
        <p:txBody>
          <a:bodyPr/>
          <a:lstStyle/>
          <a:p>
            <a:pPr lvl="0"/>
            <a:r>
              <a:rPr lang="en-US" altLang="zh-TW">
                <a:solidFill>
                  <a:srgbClr val="002060"/>
                </a:solidFill>
              </a:rPr>
              <a:t>USER CASE A</a:t>
            </a:r>
            <a:endParaRPr lang="zh-TW" altLang="en-US">
              <a:solidFill>
                <a:srgbClr val="002060"/>
              </a:solidFill>
            </a:endParaRPr>
          </a:p>
        </p:txBody>
      </p:sp>
      <p:pic>
        <p:nvPicPr>
          <p:cNvPr id="7" name="Picture 3" descr="C:\Users\user\Desktop\0920直播PPT_Security Counselor_0912預錄\04-01-01.png"/>
          <p:cNvPicPr>
            <a:picLocks noChangeAspect="1" noChangeArrowheads="1"/>
          </p:cNvPicPr>
          <p:nvPr/>
        </p:nvPicPr>
        <p:blipFill>
          <a:blip r:embed="rId5" cstate="print"/>
          <a:srcRect/>
          <a:stretch>
            <a:fillRect/>
          </a:stretch>
        </p:blipFill>
        <p:spPr bwMode="auto">
          <a:xfrm>
            <a:off x="0" y="4809920"/>
            <a:ext cx="9144000" cy="333580"/>
          </a:xfrm>
          <a:prstGeom prst="rect">
            <a:avLst/>
          </a:prstGeom>
          <a:noFill/>
        </p:spPr>
      </p:pic>
      <p:sp>
        <p:nvSpPr>
          <p:cNvPr id="20" name="文字方塊 19"/>
          <p:cNvSpPr txBox="1"/>
          <p:nvPr/>
        </p:nvSpPr>
        <p:spPr>
          <a:xfrm>
            <a:off x="493641" y="1247632"/>
            <a:ext cx="1728192" cy="300531"/>
          </a:xfrm>
          <a:prstGeom prst="rect">
            <a:avLst/>
          </a:prstGeom>
          <a:noFill/>
        </p:spPr>
        <p:txBody>
          <a:bodyPr wrap="square" rtlCol="0">
            <a:spAutoFit/>
          </a:bodyPr>
          <a:lstStyle/>
          <a:p>
            <a:pPr>
              <a:lnSpc>
                <a:spcPts val="1800"/>
              </a:lnSpc>
            </a:pPr>
            <a:r>
              <a:rPr lang="en" altLang="zh-TW" sz="1200">
                <a:latin typeface="Arial" panose="020B0604020202020204" pitchFamily="34" charset="0"/>
                <a:cs typeface="Arial" panose="020B0604020202020204" pitchFamily="34" charset="0"/>
              </a:rPr>
              <a:t>A university professor</a:t>
            </a:r>
            <a:endParaRPr lang="zh-TW" altLang="en-US" sz="1200">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24" name="文字方塊 23"/>
          <p:cNvSpPr txBox="1"/>
          <p:nvPr/>
        </p:nvSpPr>
        <p:spPr>
          <a:xfrm>
            <a:off x="2581873" y="1247632"/>
            <a:ext cx="1728192" cy="762132"/>
          </a:xfrm>
          <a:prstGeom prst="rect">
            <a:avLst/>
          </a:prstGeom>
          <a:noFill/>
        </p:spPr>
        <p:txBody>
          <a:bodyPr wrap="square" rtlCol="0">
            <a:spAutoFit/>
          </a:bodyPr>
          <a:lstStyle/>
          <a:p>
            <a:pPr>
              <a:lnSpc>
                <a:spcPts val="1800"/>
              </a:lnSpc>
            </a:pPr>
            <a:r>
              <a:rPr lang="en" altLang="zh-TW" sz="1200">
                <a:latin typeface="Arial" panose="020B0604020202020204" pitchFamily="34" charset="0"/>
                <a:cs typeface="Arial" panose="020B0604020202020204" pitchFamily="34" charset="0"/>
              </a:rPr>
              <a:t>The NAS shared folder was found unavailable one day.</a:t>
            </a:r>
            <a:endParaRPr lang="zh-TW" altLang="en-US" sz="1200">
              <a:latin typeface="Arial" panose="020B0604020202020204" pitchFamily="34" charset="0"/>
              <a:ea typeface="微軟正黑體" pitchFamily="34" charset="-120"/>
              <a:cs typeface="Arial" panose="020B0604020202020204" pitchFamily="34" charset="0"/>
            </a:endParaRPr>
          </a:p>
        </p:txBody>
      </p:sp>
      <p:sp>
        <p:nvSpPr>
          <p:cNvPr id="25" name="文字方塊 24"/>
          <p:cNvSpPr txBox="1"/>
          <p:nvPr/>
        </p:nvSpPr>
        <p:spPr>
          <a:xfrm>
            <a:off x="4598097" y="1247632"/>
            <a:ext cx="2099265" cy="1233479"/>
          </a:xfrm>
          <a:prstGeom prst="rect">
            <a:avLst/>
          </a:prstGeom>
          <a:noFill/>
        </p:spPr>
        <p:txBody>
          <a:bodyPr wrap="square" rtlCol="0">
            <a:spAutoFit/>
          </a:bodyPr>
          <a:lstStyle/>
          <a:p>
            <a:pPr>
              <a:lnSpc>
                <a:spcPts val="1500"/>
              </a:lnSpc>
            </a:pPr>
            <a:r>
              <a:rPr lang="en" altLang="zh-TW" sz="1200">
                <a:latin typeface="Arial" panose="020B0604020202020204" pitchFamily="34" charset="0"/>
                <a:cs typeface="Arial" panose="020B0604020202020204" pitchFamily="34" charset="0"/>
              </a:rPr>
              <a:t>After contacting QNAP technical support, he learned that the </a:t>
            </a:r>
            <a:r>
              <a:rPr lang="en" altLang="zh-TW" sz="1200" spc="-150">
                <a:latin typeface="Arial" panose="020B0604020202020204" pitchFamily="34" charset="0"/>
                <a:cs typeface="Arial" panose="020B0604020202020204" pitchFamily="34" charset="0"/>
              </a:rPr>
              <a:t>NAS OS </a:t>
            </a:r>
            <a:r>
              <a:rPr lang="en" altLang="zh-TW" sz="1200">
                <a:latin typeface="Arial" panose="020B0604020202020204" pitchFamily="34" charset="0"/>
                <a:cs typeface="Arial" panose="020B0604020202020204" pitchFamily="34" charset="0"/>
              </a:rPr>
              <a:t>was not updated for over three years and a latest virus has infected the system.</a:t>
            </a:r>
            <a:endParaRPr lang="zh-TW" altLang="en-US" sz="1200">
              <a:latin typeface="Arial" panose="020B0604020202020204" pitchFamily="34" charset="0"/>
              <a:ea typeface="微軟正黑體" pitchFamily="34" charset="-120"/>
              <a:cs typeface="Arial" panose="020B0604020202020204" pitchFamily="34" charset="0"/>
            </a:endParaRPr>
          </a:p>
        </p:txBody>
      </p:sp>
      <p:sp>
        <p:nvSpPr>
          <p:cNvPr id="26" name="文字方塊 25"/>
          <p:cNvSpPr txBox="1"/>
          <p:nvPr/>
        </p:nvSpPr>
        <p:spPr>
          <a:xfrm>
            <a:off x="6851611" y="1247632"/>
            <a:ext cx="1728192" cy="1223861"/>
          </a:xfrm>
          <a:prstGeom prst="rect">
            <a:avLst/>
          </a:prstGeom>
          <a:noFill/>
        </p:spPr>
        <p:txBody>
          <a:bodyPr wrap="square" rtlCol="0">
            <a:spAutoFit/>
          </a:bodyPr>
          <a:lstStyle/>
          <a:p>
            <a:pPr>
              <a:lnSpc>
                <a:spcPts val="1800"/>
              </a:lnSpc>
            </a:pPr>
            <a:r>
              <a:rPr lang="en" altLang="zh-TW" sz="1200">
                <a:latin typeface="Arial" panose="020B0604020202020204" pitchFamily="34" charset="0"/>
                <a:cs typeface="Arial" panose="020B0604020202020204" pitchFamily="34" charset="0"/>
              </a:rPr>
              <a:t>He didn't realize that the NAS needs to be updated as well. The problem is solved after the update.</a:t>
            </a:r>
            <a:endParaRPr lang="zh-TW" altLang="en-US" sz="1200">
              <a:latin typeface="Arial" panose="020B0604020202020204" pitchFamily="34" charset="0"/>
              <a:ea typeface="微軟正黑體" pitchFamily="34" charset="-12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28" name="Picture 7">
            <a:extLst>
              <a:ext uri="{FF2B5EF4-FFF2-40B4-BE49-F238E27FC236}">
                <a16:creationId xmlns:a16="http://schemas.microsoft.com/office/drawing/2014/main" id="{25B0E8AF-2C93-4B07-8238-B54E4021B9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544" y="526542"/>
            <a:ext cx="9006959" cy="2405248"/>
          </a:xfrm>
          <a:prstGeom prst="rect">
            <a:avLst/>
          </a:prstGeom>
          <a:noFill/>
        </p:spPr>
      </p:pic>
      <p:sp>
        <p:nvSpPr>
          <p:cNvPr id="29" name="文字方塊 28">
            <a:extLst>
              <a:ext uri="{FF2B5EF4-FFF2-40B4-BE49-F238E27FC236}">
                <a16:creationId xmlns:a16="http://schemas.microsoft.com/office/drawing/2014/main" id="{4B4D64BA-3526-48A5-AD6B-1D62B29F3293}"/>
              </a:ext>
            </a:extLst>
          </p:cNvPr>
          <p:cNvSpPr txBox="1"/>
          <p:nvPr/>
        </p:nvSpPr>
        <p:spPr>
          <a:xfrm>
            <a:off x="509108" y="699542"/>
            <a:ext cx="1585630" cy="356508"/>
          </a:xfrm>
          <a:prstGeom prst="rect">
            <a:avLst/>
          </a:prstGeom>
          <a:noFill/>
        </p:spPr>
        <p:txBody>
          <a:bodyPr wrap="square" rtlCol="0">
            <a:spAutoFit/>
          </a:bodyPr>
          <a:lstStyle/>
          <a:p>
            <a:pPr algn="ctr">
              <a:lnSpc>
                <a:spcPts val="2200"/>
              </a:lnSpc>
            </a:pPr>
            <a:r>
              <a:rPr lang="en" altLang="zh-TW" b="1">
                <a:solidFill>
                  <a:schemeClr val="bg1"/>
                </a:solidFill>
                <a:latin typeface="Arial" panose="020B0604020202020204" pitchFamily="34" charset="0"/>
                <a:cs typeface="Arial" panose="020B0604020202020204" pitchFamily="34" charset="0"/>
              </a:rPr>
              <a:t>Occupation</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26C3D16C-1663-4BB5-9BCF-A0B672B154F0}"/>
              </a:ext>
            </a:extLst>
          </p:cNvPr>
          <p:cNvSpPr txBox="1"/>
          <p:nvPr/>
        </p:nvSpPr>
        <p:spPr>
          <a:xfrm>
            <a:off x="2833354" y="699542"/>
            <a:ext cx="1224136" cy="356508"/>
          </a:xfrm>
          <a:prstGeom prst="rect">
            <a:avLst/>
          </a:prstGeom>
          <a:noFill/>
        </p:spPr>
        <p:txBody>
          <a:bodyPr wrap="square" rtlCol="0">
            <a:spAutoFit/>
          </a:bodyPr>
          <a:lstStyle/>
          <a:p>
            <a:pPr algn="ctr">
              <a:lnSpc>
                <a:spcPts val="2200"/>
              </a:lnSpc>
            </a:pPr>
            <a:r>
              <a:rPr lang="en-US" altLang="zh-TW" b="1">
                <a:solidFill>
                  <a:schemeClr val="bg1"/>
                </a:solidFill>
                <a:latin typeface="Arial" panose="020B0604020202020204" pitchFamily="34" charset="0"/>
                <a:ea typeface="微軟正黑體" pitchFamily="34" charset="-120"/>
                <a:cs typeface="Arial" panose="020B0604020202020204" pitchFamily="34" charset="0"/>
              </a:rPr>
              <a:t>Issue</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9E5AACF4-C43B-4172-B6DB-2D853F1EE454}"/>
              </a:ext>
            </a:extLst>
          </p:cNvPr>
          <p:cNvSpPr txBox="1"/>
          <p:nvPr/>
        </p:nvSpPr>
        <p:spPr>
          <a:xfrm>
            <a:off x="4981994" y="699542"/>
            <a:ext cx="1224136" cy="356508"/>
          </a:xfrm>
          <a:prstGeom prst="rect">
            <a:avLst/>
          </a:prstGeom>
          <a:noFill/>
        </p:spPr>
        <p:txBody>
          <a:bodyPr wrap="square" rtlCol="0">
            <a:spAutoFit/>
          </a:bodyPr>
          <a:lstStyle/>
          <a:p>
            <a:pPr algn="ctr">
              <a:lnSpc>
                <a:spcPts val="2200"/>
              </a:lnSpc>
            </a:pPr>
            <a:r>
              <a:rPr lang="en-US" altLang="zh-TW" b="1">
                <a:solidFill>
                  <a:schemeClr val="bg1"/>
                </a:solidFill>
                <a:latin typeface="Arial" panose="020B0604020202020204" pitchFamily="34" charset="0"/>
                <a:ea typeface="微軟正黑體" pitchFamily="34" charset="-120"/>
                <a:cs typeface="Arial" panose="020B0604020202020204" pitchFamily="34" charset="0"/>
              </a:rPr>
              <a:t>Action</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FB9F4142-EF33-4D1D-AB8B-52C3085D86BF}"/>
              </a:ext>
            </a:extLst>
          </p:cNvPr>
          <p:cNvSpPr txBox="1"/>
          <p:nvPr/>
        </p:nvSpPr>
        <p:spPr>
          <a:xfrm>
            <a:off x="7143685" y="699542"/>
            <a:ext cx="1224136" cy="356508"/>
          </a:xfrm>
          <a:prstGeom prst="rect">
            <a:avLst/>
          </a:prstGeom>
          <a:noFill/>
        </p:spPr>
        <p:txBody>
          <a:bodyPr wrap="square" rtlCol="0">
            <a:spAutoFit/>
          </a:bodyPr>
          <a:lstStyle/>
          <a:p>
            <a:pPr algn="ctr">
              <a:lnSpc>
                <a:spcPts val="2200"/>
              </a:lnSpc>
            </a:pPr>
            <a:r>
              <a:rPr lang="en-US" altLang="zh-TW" b="1">
                <a:solidFill>
                  <a:schemeClr val="bg1"/>
                </a:solidFill>
                <a:latin typeface="Arial" panose="020B0604020202020204" pitchFamily="34" charset="0"/>
                <a:ea typeface="微軟正黑體" pitchFamily="34" charset="-120"/>
                <a:cs typeface="Arial" panose="020B0604020202020204" pitchFamily="34" charset="0"/>
              </a:rPr>
              <a:t>Solution</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1026" name="Picture 2" descr="C:\Users\user\Desktop\0920直播PPT_Security Counselor_0912預錄\48479982_xl.png"/>
          <p:cNvPicPr>
            <a:picLocks noChangeAspect="1" noChangeArrowheads="1"/>
          </p:cNvPicPr>
          <p:nvPr/>
        </p:nvPicPr>
        <p:blipFill>
          <a:blip r:embed="rId4" cstate="print"/>
          <a:srcRect b="4706"/>
          <a:stretch>
            <a:fillRect/>
          </a:stretch>
        </p:blipFill>
        <p:spPr bwMode="auto">
          <a:xfrm>
            <a:off x="3334703" y="2067694"/>
            <a:ext cx="5809297" cy="3075806"/>
          </a:xfrm>
          <a:prstGeom prst="rect">
            <a:avLst/>
          </a:prstGeom>
          <a:noFill/>
        </p:spPr>
      </p:pic>
      <p:sp>
        <p:nvSpPr>
          <p:cNvPr id="81" name="Google Shape;81;p16"/>
          <p:cNvSpPr txBox="1">
            <a:spLocks noGrp="1"/>
          </p:cNvSpPr>
          <p:nvPr>
            <p:ph type="title"/>
          </p:nvPr>
        </p:nvSpPr>
        <p:spPr>
          <a:xfrm>
            <a:off x="315290" y="2923552"/>
            <a:ext cx="8229600" cy="857250"/>
          </a:xfrm>
        </p:spPr>
        <p:txBody>
          <a:bodyPr/>
          <a:lstStyle/>
          <a:p>
            <a:pPr lvl="0"/>
            <a:r>
              <a:rPr lang="en-US" altLang="zh-TW">
                <a:solidFill>
                  <a:srgbClr val="002060"/>
                </a:solidFill>
              </a:rPr>
              <a:t>USER CASE B</a:t>
            </a:r>
            <a:endParaRPr lang="zh-TW" altLang="en-US">
              <a:solidFill>
                <a:srgbClr val="002060"/>
              </a:solidFill>
            </a:endParaRPr>
          </a:p>
        </p:txBody>
      </p:sp>
      <p:pic>
        <p:nvPicPr>
          <p:cNvPr id="6" name="Picture 3" descr="C:\Users\user\Desktop\0920直播PPT_Security Counselor_0912預錄\04-01-01.png"/>
          <p:cNvPicPr>
            <a:picLocks noChangeAspect="1" noChangeArrowheads="1"/>
          </p:cNvPicPr>
          <p:nvPr/>
        </p:nvPicPr>
        <p:blipFill>
          <a:blip r:embed="rId5" cstate="print"/>
          <a:srcRect/>
          <a:stretch>
            <a:fillRect/>
          </a:stretch>
        </p:blipFill>
        <p:spPr bwMode="auto">
          <a:xfrm>
            <a:off x="0" y="4809920"/>
            <a:ext cx="9144000" cy="333580"/>
          </a:xfrm>
          <a:prstGeom prst="rect">
            <a:avLst/>
          </a:prstGeom>
          <a:noFill/>
        </p:spPr>
      </p:pic>
      <p:sp>
        <p:nvSpPr>
          <p:cNvPr id="20" name="文字方塊 19"/>
          <p:cNvSpPr txBox="1"/>
          <p:nvPr/>
        </p:nvSpPr>
        <p:spPr>
          <a:xfrm>
            <a:off x="416881" y="1236550"/>
            <a:ext cx="1832100" cy="306302"/>
          </a:xfrm>
          <a:prstGeom prst="rect">
            <a:avLst/>
          </a:prstGeom>
          <a:noFill/>
        </p:spPr>
        <p:txBody>
          <a:bodyPr wrap="square" rtlCol="0">
            <a:spAutoFit/>
          </a:bodyPr>
          <a:lstStyle>
            <a:defPPr>
              <a:defRPr lang="zh-TW"/>
            </a:defPPr>
            <a:lvl1pPr>
              <a:lnSpc>
                <a:spcPts val="1800"/>
              </a:lnSpc>
              <a:defRPr sz="1050">
                <a:latin typeface="Arial" panose="020B0604020202020204" pitchFamily="34" charset="0"/>
                <a:cs typeface="Arial" panose="020B0604020202020204" pitchFamily="34" charset="0"/>
              </a:defRPr>
            </a:lvl1pPr>
          </a:lstStyle>
          <a:p>
            <a:r>
              <a:rPr lang="en" altLang="zh-TW" sz="1200"/>
              <a:t>A product manager </a:t>
            </a:r>
            <a:endParaRPr lang="zh-TW" altLang="en-US" sz="1200"/>
          </a:p>
        </p:txBody>
      </p:sp>
      <p:sp>
        <p:nvSpPr>
          <p:cNvPr id="21" name="文字方塊 20"/>
          <p:cNvSpPr txBox="1"/>
          <p:nvPr/>
        </p:nvSpPr>
        <p:spPr>
          <a:xfrm>
            <a:off x="2558357" y="1236550"/>
            <a:ext cx="1861575" cy="993029"/>
          </a:xfrm>
          <a:prstGeom prst="rect">
            <a:avLst/>
          </a:prstGeom>
          <a:noFill/>
        </p:spPr>
        <p:txBody>
          <a:bodyPr wrap="square" rtlCol="0">
            <a:spAutoFit/>
          </a:bodyPr>
          <a:lstStyle>
            <a:defPPr>
              <a:defRPr lang="zh-TW"/>
            </a:defPPr>
            <a:lvl1pPr>
              <a:lnSpc>
                <a:spcPts val="1800"/>
              </a:lnSpc>
              <a:defRPr sz="1050">
                <a:latin typeface="Arial" panose="020B0604020202020204" pitchFamily="34" charset="0"/>
                <a:cs typeface="Arial" panose="020B0604020202020204" pitchFamily="34" charset="0"/>
              </a:defRPr>
            </a:lvl1pPr>
          </a:lstStyle>
          <a:p>
            <a:r>
              <a:rPr lang="en" altLang="zh-TW" sz="1200"/>
              <a:t>He set up a NAS at home to store photos, but rarely went to the main interface.</a:t>
            </a:r>
            <a:endParaRPr lang="zh-TW" altLang="en-US" sz="1200"/>
          </a:p>
        </p:txBody>
      </p:sp>
      <p:sp>
        <p:nvSpPr>
          <p:cNvPr id="22" name="文字方塊 21"/>
          <p:cNvSpPr txBox="1"/>
          <p:nvPr/>
        </p:nvSpPr>
        <p:spPr>
          <a:xfrm>
            <a:off x="4604058" y="1236550"/>
            <a:ext cx="2093304" cy="1349087"/>
          </a:xfrm>
          <a:prstGeom prst="rect">
            <a:avLst/>
          </a:prstGeom>
          <a:noFill/>
        </p:spPr>
        <p:txBody>
          <a:bodyPr wrap="square" rtlCol="0">
            <a:spAutoFit/>
          </a:bodyPr>
          <a:lstStyle>
            <a:defPPr>
              <a:defRPr lang="zh-TW"/>
            </a:defPPr>
            <a:lvl1pPr>
              <a:lnSpc>
                <a:spcPts val="1800"/>
              </a:lnSpc>
              <a:defRPr sz="1050">
                <a:latin typeface="Arial" panose="020B0604020202020204" pitchFamily="34" charset="0"/>
                <a:cs typeface="Arial" panose="020B0604020202020204" pitchFamily="34" charset="0"/>
              </a:defRPr>
            </a:lvl1pPr>
          </a:lstStyle>
          <a:p>
            <a:pPr>
              <a:lnSpc>
                <a:spcPts val="1400"/>
              </a:lnSpc>
            </a:pPr>
            <a:r>
              <a:rPr lang="en" altLang="zh-TW" sz="1200"/>
              <a:t>One day he saw on QNAP website that the Malware Remover app is available. He installed it and performed a scan, but found that the NAS has been infected with some malware.</a:t>
            </a:r>
            <a:endParaRPr lang="zh-TW" altLang="en-US" sz="1200"/>
          </a:p>
        </p:txBody>
      </p:sp>
      <p:sp>
        <p:nvSpPr>
          <p:cNvPr id="23" name="文字方塊 22"/>
          <p:cNvSpPr txBox="1"/>
          <p:nvPr/>
        </p:nvSpPr>
        <p:spPr>
          <a:xfrm>
            <a:off x="6908313" y="1236550"/>
            <a:ext cx="1728192" cy="988604"/>
          </a:xfrm>
          <a:prstGeom prst="rect">
            <a:avLst/>
          </a:prstGeom>
          <a:noFill/>
        </p:spPr>
        <p:txBody>
          <a:bodyPr wrap="square" rtlCol="0">
            <a:spAutoFit/>
          </a:bodyPr>
          <a:lstStyle>
            <a:defPPr>
              <a:defRPr lang="zh-TW"/>
            </a:defPPr>
            <a:lvl1pPr>
              <a:lnSpc>
                <a:spcPts val="1800"/>
              </a:lnSpc>
              <a:defRPr sz="1050">
                <a:latin typeface="Arial" panose="020B0604020202020204" pitchFamily="34" charset="0"/>
                <a:cs typeface="Arial" panose="020B0604020202020204" pitchFamily="34" charset="0"/>
              </a:defRPr>
            </a:lvl1pPr>
          </a:lstStyle>
          <a:p>
            <a:r>
              <a:rPr lang="en" altLang="zh-TW" sz="1200"/>
              <a:t>The malware was then successfully removed by the Malware Remover app.</a:t>
            </a:r>
            <a:endParaRPr lang="zh-TW" alt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1026" name="Picture 2" descr="C:\Users\user\Desktop\0920直播PPT_Security Counselor_0912預錄\54675065_xl.png"/>
          <p:cNvPicPr>
            <a:picLocks noChangeAspect="1" noChangeArrowheads="1"/>
          </p:cNvPicPr>
          <p:nvPr/>
        </p:nvPicPr>
        <p:blipFill>
          <a:blip r:embed="rId3" cstate="print"/>
          <a:srcRect t="21375" b="11281"/>
          <a:stretch>
            <a:fillRect/>
          </a:stretch>
        </p:blipFill>
        <p:spPr bwMode="auto">
          <a:xfrm>
            <a:off x="0" y="0"/>
            <a:ext cx="9144000" cy="4958408"/>
          </a:xfrm>
          <a:prstGeom prst="rect">
            <a:avLst/>
          </a:prstGeom>
          <a:noFill/>
        </p:spPr>
      </p:pic>
      <p:sp>
        <p:nvSpPr>
          <p:cNvPr id="87" name="Google Shape;87;p17"/>
          <p:cNvSpPr txBox="1">
            <a:spLocks noGrp="1"/>
          </p:cNvSpPr>
          <p:nvPr>
            <p:ph idx="1"/>
          </p:nvPr>
        </p:nvSpPr>
        <p:spPr>
          <a:xfrm>
            <a:off x="457200" y="411510"/>
            <a:ext cx="8229600" cy="2304256"/>
          </a:xfrm>
          <a:prstGeom prst="rect">
            <a:avLst/>
          </a:prstGeom>
        </p:spPr>
        <p:txBody>
          <a:bodyPr spcFirstLastPara="1" wrap="square" lIns="91425" tIns="91425" rIns="91425" bIns="91425" anchor="t" anchorCtr="0">
            <a:noAutofit/>
          </a:bodyPr>
          <a:lstStyle/>
          <a:p>
            <a:pPr lvl="0">
              <a:buClr>
                <a:schemeClr val="dk1"/>
              </a:buClr>
              <a:buSzPts val="1100"/>
              <a:buNone/>
            </a:pPr>
            <a:r>
              <a:rPr lang="en" altLang="zh-TW" sz="2400" b="0">
                <a:solidFill>
                  <a:schemeClr val="bg1"/>
                </a:solidFill>
              </a:rPr>
              <a:t>From the above cases, we learned: to protect data security, </a:t>
            </a:r>
            <a:r>
              <a:rPr lang="en" altLang="zh-TW" sz="2400" b="0">
                <a:solidFill>
                  <a:srgbClr val="FFFF00"/>
                </a:solidFill>
              </a:rPr>
              <a:t>it's not about whether you hold technical knowledge or not. It's all about paying attentions to security details!</a:t>
            </a:r>
          </a:p>
          <a:p>
            <a:pPr lvl="0">
              <a:buClr>
                <a:schemeClr val="dk1"/>
              </a:buClr>
              <a:buSzPts val="1100"/>
              <a:buNone/>
            </a:pPr>
            <a:endParaRPr lang="en" altLang="zh-TW" sz="2400" b="0">
              <a:solidFill>
                <a:schemeClr val="bg1"/>
              </a:solidFill>
            </a:endParaRPr>
          </a:p>
          <a:p>
            <a:pPr lvl="0">
              <a:buClr>
                <a:schemeClr val="dk1"/>
              </a:buClr>
              <a:buSzPts val="1100"/>
              <a:buNone/>
            </a:pPr>
            <a:r>
              <a:rPr lang="en" altLang="zh-TW" sz="2400" b="0">
                <a:solidFill>
                  <a:schemeClr val="bg1"/>
                </a:solidFill>
              </a:rPr>
              <a:t>Don’t forget little things! These trivial things are often easily overlooked!</a:t>
            </a:r>
            <a:endParaRPr sz="2400" b="0">
              <a:solidFill>
                <a:schemeClr val="bg1"/>
              </a:solidFill>
            </a:endParaRPr>
          </a:p>
        </p:txBody>
      </p:sp>
      <p:pic>
        <p:nvPicPr>
          <p:cNvPr id="4" name="Picture 3" descr="C:\Users\user\Desktop\0920直播PPT_Security Counselor_0912預錄\04-01-01.png"/>
          <p:cNvPicPr>
            <a:picLocks noChangeAspect="1" noChangeArrowheads="1"/>
          </p:cNvPicPr>
          <p:nvPr/>
        </p:nvPicPr>
        <p:blipFill>
          <a:blip r:embed="rId4" cstate="print"/>
          <a:srcRect/>
          <a:stretch>
            <a:fillRect/>
          </a:stretch>
        </p:blipFill>
        <p:spPr bwMode="auto">
          <a:xfrm>
            <a:off x="0" y="4809920"/>
            <a:ext cx="9144000" cy="33358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 name="圖片 8" descr="一張含有 室內, 相片 的圖片&#10;&#10;描述是以高可信度產生">
            <a:extLst>
              <a:ext uri="{FF2B5EF4-FFF2-40B4-BE49-F238E27FC236}">
                <a16:creationId xmlns:a16="http://schemas.microsoft.com/office/drawing/2014/main" id="{EFB27606-D3E2-44EA-A4AA-0AAA551D02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130"/>
          <a:stretch/>
        </p:blipFill>
        <p:spPr>
          <a:xfrm>
            <a:off x="11746" y="0"/>
            <a:ext cx="9132254" cy="5143500"/>
          </a:xfrm>
          <a:prstGeom prst="rect">
            <a:avLst/>
          </a:prstGeom>
        </p:spPr>
      </p:pic>
      <p:sp>
        <p:nvSpPr>
          <p:cNvPr id="94" name="Google Shape;94;p18"/>
          <p:cNvSpPr txBox="1">
            <a:spLocks noGrp="1"/>
          </p:cNvSpPr>
          <p:nvPr>
            <p:ph type="title"/>
          </p:nvPr>
        </p:nvSpPr>
        <p:spPr>
          <a:xfrm>
            <a:off x="498414" y="445025"/>
            <a:ext cx="8520600" cy="572700"/>
          </a:xfrm>
        </p:spPr>
        <p:txBody>
          <a:bodyPr>
            <a:noAutofit/>
          </a:bodyPr>
          <a:lstStyle/>
          <a:p>
            <a:pPr algn="l">
              <a:lnSpc>
                <a:spcPts val="4000"/>
              </a:lnSpc>
            </a:pPr>
            <a:r>
              <a:rPr lang="en" altLang="zh-TW" sz="4000">
                <a:solidFill>
                  <a:srgbClr val="C00000"/>
                </a:solidFill>
                <a:latin typeface="Arial" panose="020B0604020202020204" pitchFamily="34" charset="0"/>
                <a:cs typeface="Arial" panose="020B0604020202020204" pitchFamily="34" charset="0"/>
              </a:rPr>
              <a:t>These behaviors are super dangerous!</a:t>
            </a:r>
            <a:endParaRPr lang="zh-TW" altLang="en-US" sz="4000">
              <a:solidFill>
                <a:srgbClr val="C00000"/>
              </a:solidFill>
              <a:latin typeface="Arial" panose="020B0604020202020204" pitchFamily="34" charset="0"/>
              <a:cs typeface="Arial" panose="020B0604020202020204" pitchFamily="34" charset="0"/>
            </a:endParaRPr>
          </a:p>
        </p:txBody>
      </p:sp>
      <p:sp>
        <p:nvSpPr>
          <p:cNvPr id="95" name="Google Shape;95;p18"/>
          <p:cNvSpPr txBox="1">
            <a:spLocks noGrp="1"/>
          </p:cNvSpPr>
          <p:nvPr>
            <p:ph type="body" idx="1"/>
          </p:nvPr>
        </p:nvSpPr>
        <p:spPr>
          <a:xfrm>
            <a:off x="498414" y="1707654"/>
            <a:ext cx="6058903" cy="2736304"/>
          </a:xfrm>
        </p:spPr>
        <p:txBody>
          <a:bodyPr>
            <a:normAutofit/>
          </a:bodyPr>
          <a:lstStyle/>
          <a:p>
            <a:pPr fontAlgn="base">
              <a:lnSpc>
                <a:spcPts val="2500"/>
              </a:lnSpc>
              <a:buFont typeface="Arial" panose="020B0604020202020204" pitchFamily="34" charset="0"/>
              <a:buChar char="•"/>
            </a:pPr>
            <a:r>
              <a:rPr lang="en" altLang="zh-TW" sz="1800" b="0">
                <a:solidFill>
                  <a:schemeClr val="bg1"/>
                </a:solidFill>
                <a:latin typeface="Arial" panose="020B0604020202020204" pitchFamily="34" charset="0"/>
                <a:cs typeface="Arial" panose="020B0604020202020204" pitchFamily="34" charset="0"/>
              </a:rPr>
              <a:t>Admin account has been abused</a:t>
            </a:r>
          </a:p>
          <a:p>
            <a:pPr fontAlgn="base">
              <a:lnSpc>
                <a:spcPts val="2500"/>
              </a:lnSpc>
              <a:buFont typeface="Arial" panose="020B0604020202020204" pitchFamily="34" charset="0"/>
              <a:buChar char="•"/>
            </a:pPr>
            <a:r>
              <a:rPr lang="en" altLang="zh-TW" sz="1800" b="0">
                <a:solidFill>
                  <a:schemeClr val="bg1"/>
                </a:solidFill>
                <a:latin typeface="Arial" panose="020B0604020202020204" pitchFamily="34" charset="0"/>
                <a:cs typeface="Arial" panose="020B0604020202020204" pitchFamily="34" charset="0"/>
              </a:rPr>
              <a:t>Using default password and port </a:t>
            </a:r>
            <a:r>
              <a:rPr lang="en-US" altLang="zh-TW" sz="1800" b="0">
                <a:solidFill>
                  <a:schemeClr val="bg1"/>
                </a:solidFill>
                <a:latin typeface="Arial" panose="020B0604020202020204" pitchFamily="34" charset="0"/>
                <a:cs typeface="Arial" panose="020B0604020202020204" pitchFamily="34" charset="0"/>
              </a:rPr>
              <a:t>number</a:t>
            </a:r>
            <a:endParaRPr lang="en" altLang="zh-TW" sz="1800" b="0">
              <a:solidFill>
                <a:schemeClr val="bg1"/>
              </a:solidFill>
              <a:latin typeface="Arial" panose="020B0604020202020204" pitchFamily="34" charset="0"/>
              <a:cs typeface="Arial" panose="020B0604020202020204" pitchFamily="34" charset="0"/>
            </a:endParaRPr>
          </a:p>
          <a:p>
            <a:pPr fontAlgn="base">
              <a:lnSpc>
                <a:spcPts val="2500"/>
              </a:lnSpc>
              <a:buFont typeface="Arial" panose="020B0604020202020204" pitchFamily="34" charset="0"/>
              <a:buChar char="•"/>
            </a:pPr>
            <a:r>
              <a:rPr lang="en" altLang="zh-TW" sz="1800" b="0">
                <a:solidFill>
                  <a:schemeClr val="bg1"/>
                </a:solidFill>
                <a:latin typeface="Arial" panose="020B0604020202020204" pitchFamily="34" charset="0"/>
                <a:cs typeface="Arial" panose="020B0604020202020204" pitchFamily="34" charset="0"/>
              </a:rPr>
              <a:t>OS and applications have vulnerabilities</a:t>
            </a:r>
          </a:p>
          <a:p>
            <a:pPr fontAlgn="base">
              <a:lnSpc>
                <a:spcPts val="2500"/>
              </a:lnSpc>
              <a:buFont typeface="Arial" panose="020B0604020202020204" pitchFamily="34" charset="0"/>
              <a:buChar char="•"/>
            </a:pPr>
            <a:r>
              <a:rPr lang="en" altLang="zh-TW" sz="1800" b="0">
                <a:solidFill>
                  <a:schemeClr val="bg1"/>
                </a:solidFill>
                <a:latin typeface="Arial" panose="020B0604020202020204" pitchFamily="34" charset="0"/>
                <a:cs typeface="Arial" panose="020B0604020202020204" pitchFamily="34" charset="0"/>
              </a:rPr>
              <a:t>Setting up your device on external network without defensive measures</a:t>
            </a:r>
          </a:p>
          <a:p>
            <a:pPr fontAlgn="base">
              <a:lnSpc>
                <a:spcPts val="2500"/>
              </a:lnSpc>
              <a:buFont typeface="Arial" panose="020B0604020202020204" pitchFamily="34" charset="0"/>
              <a:buChar char="•"/>
            </a:pPr>
            <a:r>
              <a:rPr lang="en" altLang="zh-TW" sz="1800" b="0">
                <a:solidFill>
                  <a:schemeClr val="bg1"/>
                </a:solidFill>
                <a:latin typeface="Arial" panose="020B0604020202020204" pitchFamily="34" charset="0"/>
                <a:cs typeface="Arial" panose="020B0604020202020204" pitchFamily="34" charset="0"/>
              </a:rPr>
              <a:t>Your device has virus infections but you don’t know</a:t>
            </a:r>
          </a:p>
        </p:txBody>
      </p:sp>
      <p:pic>
        <p:nvPicPr>
          <p:cNvPr id="5" name="Picture 3" descr="C:\Users\user\Desktop\0920直播PPT_Security Counselor_0912預錄\04-01-01.png"/>
          <p:cNvPicPr>
            <a:picLocks noChangeAspect="1" noChangeArrowheads="1"/>
          </p:cNvPicPr>
          <p:nvPr/>
        </p:nvPicPr>
        <p:blipFill>
          <a:blip r:embed="rId4" cstate="print"/>
          <a:srcRect/>
          <a:stretch>
            <a:fillRect/>
          </a:stretch>
        </p:blipFill>
        <p:spPr bwMode="auto">
          <a:xfrm>
            <a:off x="0" y="4809920"/>
            <a:ext cx="9144000" cy="33358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28" name="Picture 4" descr="C:\Users\user\Desktop\0920直播PPT_Security Counselor_0912預錄\05.png"/>
          <p:cNvPicPr>
            <a:picLocks noChangeAspect="1" noChangeArrowheads="1"/>
          </p:cNvPicPr>
          <p:nvPr/>
        </p:nvPicPr>
        <p:blipFill>
          <a:blip r:embed="rId3" cstate="print"/>
          <a:srcRect/>
          <a:stretch>
            <a:fillRect/>
          </a:stretch>
        </p:blipFill>
        <p:spPr bwMode="auto">
          <a:xfrm>
            <a:off x="7506688" y="2724250"/>
            <a:ext cx="1172281" cy="1379211"/>
          </a:xfrm>
          <a:prstGeom prst="rect">
            <a:avLst/>
          </a:prstGeom>
          <a:noFill/>
        </p:spPr>
      </p:pic>
      <p:sp>
        <p:nvSpPr>
          <p:cNvPr id="2" name="標題 1">
            <a:extLst>
              <a:ext uri="{FF2B5EF4-FFF2-40B4-BE49-F238E27FC236}">
                <a16:creationId xmlns:a16="http://schemas.microsoft.com/office/drawing/2014/main" id="{CAB0B9A1-8FB0-4ED9-B02B-7603D50086E5}"/>
              </a:ext>
            </a:extLst>
          </p:cNvPr>
          <p:cNvSpPr>
            <a:spLocks noGrp="1"/>
          </p:cNvSpPr>
          <p:nvPr>
            <p:ph type="title"/>
          </p:nvPr>
        </p:nvSpPr>
        <p:spPr/>
        <p:txBody>
          <a:bodyPr/>
          <a:lstStyle/>
          <a:p>
            <a:r>
              <a:rPr lang="en" altLang="zh-TW">
                <a:latin typeface="Arial" panose="020B0604020202020204" pitchFamily="34" charset="0"/>
                <a:cs typeface="Arial" panose="020B0604020202020204" pitchFamily="34" charset="0"/>
              </a:rPr>
              <a:t>What is Security Counselor?</a:t>
            </a:r>
            <a:endParaRPr lang="zh-TW" altLang="en-US">
              <a:latin typeface="Arial" panose="020B0604020202020204" pitchFamily="34" charset="0"/>
              <a:cs typeface="Arial" panose="020B0604020202020204" pitchFamily="34" charset="0"/>
            </a:endParaRPr>
          </a:p>
        </p:txBody>
      </p:sp>
      <p:sp>
        <p:nvSpPr>
          <p:cNvPr id="103" name="Google Shape;103;p19"/>
          <p:cNvSpPr txBox="1">
            <a:spLocks noGrp="1"/>
          </p:cNvSpPr>
          <p:nvPr>
            <p:ph idx="1"/>
          </p:nvPr>
        </p:nvSpPr>
        <p:spPr>
          <a:xfrm>
            <a:off x="457200" y="987574"/>
            <a:ext cx="8229600" cy="3528392"/>
          </a:xfrm>
          <a:prstGeom prst="rect">
            <a:avLst/>
          </a:prstGeom>
        </p:spPr>
        <p:txBody>
          <a:bodyPr spcFirstLastPara="1" wrap="square" lIns="91425" tIns="91425" rIns="91425" bIns="91425" anchor="t" anchorCtr="0">
            <a:noAutofit/>
          </a:bodyPr>
          <a:lstStyle/>
          <a:p>
            <a:pPr lvl="0">
              <a:buNone/>
            </a:pPr>
            <a:r>
              <a:rPr lang="en" altLang="zh-TW" sz="1800" b="0">
                <a:solidFill>
                  <a:srgbClr val="C00000"/>
                </a:solidFill>
                <a:latin typeface="Arial" panose="020B0604020202020204" pitchFamily="34" charset="0"/>
                <a:cs typeface="Arial" panose="020B0604020202020204" pitchFamily="34" charset="0"/>
              </a:rPr>
              <a:t>Are you worried about exposing NAS to risks that you don’t know?</a:t>
            </a:r>
          </a:p>
          <a:p>
            <a:pPr lvl="0">
              <a:buNone/>
            </a:pPr>
            <a:r>
              <a:rPr lang="en" altLang="zh-TW" sz="1800" b="0">
                <a:solidFill>
                  <a:srgbClr val="C00000"/>
                </a:solidFill>
                <a:latin typeface="Arial" panose="020B0604020202020204" pitchFamily="34" charset="0"/>
                <a:cs typeface="Arial" panose="020B0604020202020204" pitchFamily="34" charset="0"/>
              </a:rPr>
              <a:t>How </a:t>
            </a:r>
            <a:r>
              <a:rPr lang="en-US" altLang="zh-TW" sz="1800" b="0">
                <a:solidFill>
                  <a:srgbClr val="C00000"/>
                </a:solidFill>
                <a:latin typeface="Arial" panose="020B0604020202020204" pitchFamily="34" charset="0"/>
                <a:cs typeface="Arial" panose="020B0604020202020204" pitchFamily="34" charset="0"/>
              </a:rPr>
              <a:t>can you detect</a:t>
            </a:r>
            <a:r>
              <a:rPr lang="en" altLang="zh-TW" sz="1800" b="0">
                <a:solidFill>
                  <a:srgbClr val="C00000"/>
                </a:solidFill>
                <a:latin typeface="Arial" panose="020B0604020202020204" pitchFamily="34" charset="0"/>
                <a:cs typeface="Arial" panose="020B0604020202020204" pitchFamily="34" charset="0"/>
              </a:rPr>
              <a:t> risks?</a:t>
            </a:r>
          </a:p>
          <a:p>
            <a:pPr lvl="0">
              <a:buNone/>
            </a:pPr>
            <a:br>
              <a:rPr lang="en" altLang="zh-TW" sz="1800" b="0">
                <a:latin typeface="Arial" panose="020B0604020202020204" pitchFamily="34" charset="0"/>
                <a:cs typeface="Arial" panose="020B0604020202020204" pitchFamily="34" charset="0"/>
              </a:rPr>
            </a:br>
            <a:r>
              <a:rPr lang="en" altLang="zh-TW" sz="1800" b="0">
                <a:latin typeface="Arial" panose="020B0604020202020204" pitchFamily="34" charset="0"/>
                <a:cs typeface="Arial" panose="020B0604020202020204" pitchFamily="34" charset="0"/>
              </a:rPr>
              <a:t>Security Counselor finds out the risks </a:t>
            </a:r>
            <a:r>
              <a:rPr lang="en-US" altLang="zh-TW" sz="1800" b="0">
                <a:latin typeface="Arial" panose="020B0604020202020204" pitchFamily="34" charset="0"/>
                <a:cs typeface="Arial" panose="020B0604020202020204" pitchFamily="34" charset="0"/>
              </a:rPr>
              <a:t>for you </a:t>
            </a:r>
            <a:r>
              <a:rPr lang="en" altLang="zh-TW" sz="1800" b="0">
                <a:latin typeface="Arial" panose="020B0604020202020204" pitchFamily="34" charset="0"/>
                <a:cs typeface="Arial" panose="020B0604020202020204" pitchFamily="34" charset="0"/>
              </a:rPr>
              <a:t>and help</a:t>
            </a:r>
            <a:r>
              <a:rPr lang="en-US" altLang="zh-TW" sz="1800" b="0">
                <a:latin typeface="Arial" panose="020B0604020202020204" pitchFamily="34" charset="0"/>
                <a:cs typeface="Arial" panose="020B0604020202020204" pitchFamily="34" charset="0"/>
              </a:rPr>
              <a:t>s</a:t>
            </a:r>
            <a:r>
              <a:rPr lang="en" altLang="zh-TW" sz="1800" b="0">
                <a:latin typeface="Arial" panose="020B0604020202020204" pitchFamily="34" charset="0"/>
                <a:cs typeface="Arial" panose="020B0604020202020204" pitchFamily="34" charset="0"/>
              </a:rPr>
              <a:t> you protect your NAS!</a:t>
            </a:r>
            <a:endParaRPr lang="zh-TW" altLang="en-US" sz="1800">
              <a:latin typeface="Arial" panose="020B0604020202020204" pitchFamily="34" charset="0"/>
              <a:cs typeface="Arial" panose="020B0604020202020204" pitchFamily="34" charset="0"/>
            </a:endParaRPr>
          </a:p>
        </p:txBody>
      </p:sp>
      <p:pic>
        <p:nvPicPr>
          <p:cNvPr id="104" name="Google Shape;104;p19"/>
          <p:cNvPicPr preferRelativeResize="0"/>
          <p:nvPr/>
        </p:nvPicPr>
        <p:blipFill>
          <a:blip r:embed="rId4" cstate="print">
            <a:alphaModFix/>
          </a:blip>
          <a:stretch>
            <a:fillRect/>
          </a:stretch>
        </p:blipFill>
        <p:spPr>
          <a:xfrm>
            <a:off x="7786834" y="3054206"/>
            <a:ext cx="611987" cy="611987"/>
          </a:xfrm>
          <a:prstGeom prst="rect">
            <a:avLst/>
          </a:prstGeom>
          <a:noFill/>
          <a:ln>
            <a:noFill/>
          </a:ln>
        </p:spPr>
      </p:pic>
      <p:grpSp>
        <p:nvGrpSpPr>
          <p:cNvPr id="4" name="群組 3">
            <a:extLst>
              <a:ext uri="{FF2B5EF4-FFF2-40B4-BE49-F238E27FC236}">
                <a16:creationId xmlns:a16="http://schemas.microsoft.com/office/drawing/2014/main" id="{ED15440A-FCE5-AD43-BAAA-43F0C6936131}"/>
              </a:ext>
            </a:extLst>
          </p:cNvPr>
          <p:cNvGrpSpPr/>
          <p:nvPr/>
        </p:nvGrpSpPr>
        <p:grpSpPr>
          <a:xfrm>
            <a:off x="336811" y="2499742"/>
            <a:ext cx="7280528" cy="1944216"/>
            <a:chOff x="299034" y="3723878"/>
            <a:chExt cx="6840760" cy="1826779"/>
          </a:xfrm>
        </p:grpSpPr>
        <p:pic>
          <p:nvPicPr>
            <p:cNvPr id="6" name="Picture 7" descr="C:\Users\user\Desktop\0920直播PPT_Security Counselor_0912預錄\38.png">
              <a:extLst>
                <a:ext uri="{FF2B5EF4-FFF2-40B4-BE49-F238E27FC236}">
                  <a16:creationId xmlns:a16="http://schemas.microsoft.com/office/drawing/2014/main" id="{AA773997-3EF7-554F-A8A6-E930166CCD74}"/>
                </a:ext>
              </a:extLst>
            </p:cNvPr>
            <p:cNvPicPr>
              <a:picLocks noChangeAspect="1" noChangeArrowheads="1"/>
            </p:cNvPicPr>
            <p:nvPr/>
          </p:nvPicPr>
          <p:blipFill>
            <a:blip r:embed="rId5" cstate="print"/>
            <a:stretch>
              <a:fillRect/>
            </a:stretch>
          </p:blipFill>
          <p:spPr bwMode="auto">
            <a:xfrm>
              <a:off x="299034" y="3723878"/>
              <a:ext cx="6840760" cy="1826779"/>
            </a:xfrm>
            <a:prstGeom prst="rect">
              <a:avLst/>
            </a:prstGeom>
            <a:noFill/>
          </p:spPr>
        </p:pic>
        <p:sp>
          <p:nvSpPr>
            <p:cNvPr id="3" name="文字方塊 2">
              <a:extLst>
                <a:ext uri="{FF2B5EF4-FFF2-40B4-BE49-F238E27FC236}">
                  <a16:creationId xmlns:a16="http://schemas.microsoft.com/office/drawing/2014/main" id="{6312A09C-21D6-064B-8702-0F99A20BD2CF}"/>
                </a:ext>
              </a:extLst>
            </p:cNvPr>
            <p:cNvSpPr txBox="1"/>
            <p:nvPr/>
          </p:nvSpPr>
          <p:spPr>
            <a:xfrm>
              <a:off x="539552" y="4273292"/>
              <a:ext cx="1378050" cy="504690"/>
            </a:xfrm>
            <a:prstGeom prst="rect">
              <a:avLst/>
            </a:prstGeom>
            <a:noFill/>
          </p:spPr>
          <p:txBody>
            <a:bodyPr wrap="square" rtlCol="0">
              <a:spAutoFit/>
            </a:bodyPr>
            <a:lstStyle>
              <a:defPPr>
                <a:defRPr lang="zh-TW"/>
              </a:defPPr>
              <a:lvl1pPr>
                <a:lnSpc>
                  <a:spcPts val="1800"/>
                </a:lnSpc>
                <a:defRPr sz="1600">
                  <a:latin typeface="微軟正黑體" pitchFamily="34" charset="-120"/>
                  <a:ea typeface="微軟正黑體" pitchFamily="34" charset="-120"/>
                </a:defRPr>
              </a:lvl1pPr>
            </a:lstStyle>
            <a:p>
              <a:r>
                <a:rPr lang="en" altLang="zh-TW" sz="1400">
                  <a:latin typeface="Arial" panose="020B0604020202020204" pitchFamily="34" charset="0"/>
                  <a:cs typeface="Arial" panose="020B0604020202020204" pitchFamily="34" charset="0"/>
                </a:rPr>
                <a:t>Check your NAS for risks.</a:t>
              </a:r>
              <a:endParaRPr lang="zh-TW" altLang="en-US" sz="1400">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EF186D17-7ADC-924D-9317-9BE81C917250}"/>
                </a:ext>
              </a:extLst>
            </p:cNvPr>
            <p:cNvSpPr txBox="1"/>
            <p:nvPr/>
          </p:nvSpPr>
          <p:spPr>
            <a:xfrm>
              <a:off x="2195735" y="4244852"/>
              <a:ext cx="1342611" cy="721579"/>
            </a:xfrm>
            <a:prstGeom prst="rect">
              <a:avLst/>
            </a:prstGeom>
            <a:noFill/>
          </p:spPr>
          <p:txBody>
            <a:bodyPr wrap="square" rtlCol="0">
              <a:spAutoFit/>
            </a:bodyPr>
            <a:lstStyle>
              <a:defPPr>
                <a:defRPr lang="zh-TW"/>
              </a:defPPr>
              <a:lvl1pPr>
                <a:lnSpc>
                  <a:spcPts val="1800"/>
                </a:lnSpc>
                <a:defRPr sz="1600">
                  <a:latin typeface="微軟正黑體" pitchFamily="34" charset="-120"/>
                  <a:ea typeface="微軟正黑體" pitchFamily="34" charset="-120"/>
                </a:defRPr>
              </a:lvl1pPr>
            </a:lstStyle>
            <a:p>
              <a:pPr fontAlgn="base"/>
              <a:r>
                <a:rPr lang="en" altLang="zh-TW" sz="1400">
                  <a:latin typeface="Arial" panose="020B0604020202020204" pitchFamily="34" charset="0"/>
                  <a:cs typeface="Arial" panose="020B0604020202020204" pitchFamily="34" charset="0"/>
                </a:rPr>
                <a:t>Help you apply security settings directly</a:t>
              </a:r>
              <a:r>
                <a:rPr lang="en-US" altLang="zh-TW" sz="1400">
                  <a:latin typeface="Arial" panose="020B0604020202020204" pitchFamily="34" charset="0"/>
                  <a:cs typeface="Arial" panose="020B0604020202020204" pitchFamily="34" charset="0"/>
                </a:rPr>
                <a:t>.</a:t>
              </a:r>
              <a:endParaRPr lang="en" altLang="zh-TW" sz="1400">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CF8E4CB5-928E-F34A-B3A9-9DDE37F130E8}"/>
                </a:ext>
              </a:extLst>
            </p:cNvPr>
            <p:cNvSpPr txBox="1"/>
            <p:nvPr/>
          </p:nvSpPr>
          <p:spPr>
            <a:xfrm>
              <a:off x="3824219" y="4244852"/>
              <a:ext cx="1341485" cy="938469"/>
            </a:xfrm>
            <a:prstGeom prst="rect">
              <a:avLst/>
            </a:prstGeom>
            <a:noFill/>
          </p:spPr>
          <p:txBody>
            <a:bodyPr wrap="square" rtlCol="0">
              <a:spAutoFit/>
            </a:bodyPr>
            <a:lstStyle>
              <a:defPPr>
                <a:defRPr lang="zh-TW"/>
              </a:defPPr>
              <a:lvl1pPr>
                <a:lnSpc>
                  <a:spcPts val="1800"/>
                </a:lnSpc>
                <a:defRPr sz="1600">
                  <a:latin typeface="微軟正黑體" pitchFamily="34" charset="-120"/>
                  <a:ea typeface="微軟正黑體" pitchFamily="34" charset="-120"/>
                </a:defRPr>
              </a:lvl1pPr>
            </a:lstStyle>
            <a:p>
              <a:r>
                <a:rPr lang="en" altLang="zh-TW" sz="1400">
                  <a:latin typeface="Arial" panose="020B0604020202020204" pitchFamily="34" charset="0"/>
                  <a:cs typeface="Arial" panose="020B0604020202020204" pitchFamily="34" charset="0"/>
                </a:rPr>
                <a:t>Integrate antivirus and anti-malware utilities.</a:t>
              </a:r>
              <a:endParaRPr lang="zh-TW" altLang="en-US" sz="1400">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CAE38F41-D77F-CC49-A01E-9ADFD97866BA}"/>
                </a:ext>
              </a:extLst>
            </p:cNvPr>
            <p:cNvSpPr txBox="1"/>
            <p:nvPr/>
          </p:nvSpPr>
          <p:spPr>
            <a:xfrm>
              <a:off x="5436096" y="4244851"/>
              <a:ext cx="1341485" cy="721579"/>
            </a:xfrm>
            <a:prstGeom prst="rect">
              <a:avLst/>
            </a:prstGeom>
            <a:noFill/>
          </p:spPr>
          <p:txBody>
            <a:bodyPr wrap="square" rtlCol="0">
              <a:spAutoFit/>
            </a:bodyPr>
            <a:lstStyle>
              <a:defPPr>
                <a:defRPr lang="zh-TW"/>
              </a:defPPr>
              <a:lvl1pPr>
                <a:lnSpc>
                  <a:spcPts val="1800"/>
                </a:lnSpc>
                <a:defRPr sz="1600">
                  <a:latin typeface="微軟正黑體" pitchFamily="34" charset="-120"/>
                  <a:ea typeface="微軟正黑體" pitchFamily="34" charset="-120"/>
                </a:defRPr>
              </a:lvl1pPr>
            </a:lstStyle>
            <a:p>
              <a:r>
                <a:rPr lang="en" altLang="zh-TW" sz="1400">
                  <a:latin typeface="Arial" panose="020B0604020202020204" pitchFamily="34" charset="0"/>
                  <a:cs typeface="Arial" panose="020B0604020202020204" pitchFamily="34" charset="0"/>
                </a:rPr>
                <a:t>Provide links to Security Advisory.</a:t>
              </a:r>
              <a:endParaRPr lang="zh-TW" altLang="en-US" sz="1400">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8C535534-7A35-B548-81D3-D35ED342A45C}"/>
                </a:ext>
              </a:extLst>
            </p:cNvPr>
            <p:cNvSpPr txBox="1"/>
            <p:nvPr/>
          </p:nvSpPr>
          <p:spPr>
            <a:xfrm>
              <a:off x="419423" y="3813767"/>
              <a:ext cx="1224136" cy="323949"/>
            </a:xfrm>
            <a:prstGeom prst="rect">
              <a:avLst/>
            </a:prstGeom>
            <a:noFill/>
          </p:spPr>
          <p:txBody>
            <a:bodyPr wrap="square" rtlCol="0">
              <a:spAutoFit/>
            </a:bodyPr>
            <a:lstStyle/>
            <a:p>
              <a:pPr algn="ctr">
                <a:lnSpc>
                  <a:spcPts val="2200"/>
                </a:lnSpc>
              </a:pPr>
              <a:r>
                <a:rPr lang="en-US" altLang="zh-TW" sz="1200" b="1">
                  <a:solidFill>
                    <a:schemeClr val="bg1"/>
                  </a:solidFill>
                  <a:latin typeface="Arial" panose="020B0604020202020204" pitchFamily="34" charset="0"/>
                  <a:ea typeface="微軟正黑體" pitchFamily="34" charset="-120"/>
                  <a:cs typeface="Arial" panose="020B0604020202020204" pitchFamily="34" charset="0"/>
                </a:rPr>
                <a:t>Checkup</a:t>
              </a:r>
              <a:endParaRPr lang="zh-TW" altLang="en-US" sz="12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9BADBAB5-322F-D648-9635-E2B45990A7CE}"/>
                </a:ext>
              </a:extLst>
            </p:cNvPr>
            <p:cNvSpPr txBox="1"/>
            <p:nvPr/>
          </p:nvSpPr>
          <p:spPr>
            <a:xfrm>
              <a:off x="2097281" y="3801335"/>
              <a:ext cx="1224136" cy="323949"/>
            </a:xfrm>
            <a:prstGeom prst="rect">
              <a:avLst/>
            </a:prstGeom>
            <a:noFill/>
          </p:spPr>
          <p:txBody>
            <a:bodyPr wrap="square" rtlCol="0">
              <a:spAutoFit/>
            </a:bodyPr>
            <a:lstStyle/>
            <a:p>
              <a:pPr algn="ctr">
                <a:lnSpc>
                  <a:spcPts val="2200"/>
                </a:lnSpc>
              </a:pPr>
              <a:r>
                <a:rPr lang="en-US" altLang="zh-TW" sz="1200" b="1">
                  <a:solidFill>
                    <a:schemeClr val="bg1"/>
                  </a:solidFill>
                  <a:latin typeface="Arial" panose="020B0604020202020204" pitchFamily="34" charset="0"/>
                  <a:ea typeface="微軟正黑體" pitchFamily="34" charset="-120"/>
                  <a:cs typeface="Arial" panose="020B0604020202020204" pitchFamily="34" charset="0"/>
                </a:rPr>
                <a:t>Settings</a:t>
              </a:r>
              <a:endParaRPr lang="zh-TW" altLang="en-US" sz="12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86A082C9-8548-FC41-B523-28497324CC6F}"/>
                </a:ext>
              </a:extLst>
            </p:cNvPr>
            <p:cNvSpPr txBox="1"/>
            <p:nvPr/>
          </p:nvSpPr>
          <p:spPr>
            <a:xfrm>
              <a:off x="3704551" y="3810102"/>
              <a:ext cx="1224136" cy="323949"/>
            </a:xfrm>
            <a:prstGeom prst="rect">
              <a:avLst/>
            </a:prstGeom>
            <a:noFill/>
          </p:spPr>
          <p:txBody>
            <a:bodyPr wrap="square" rtlCol="0">
              <a:spAutoFit/>
            </a:bodyPr>
            <a:lstStyle/>
            <a:p>
              <a:pPr algn="ctr">
                <a:lnSpc>
                  <a:spcPts val="2200"/>
                </a:lnSpc>
              </a:pPr>
              <a:r>
                <a:rPr lang="en-US" altLang="zh-TW" sz="1200" b="1">
                  <a:solidFill>
                    <a:schemeClr val="bg1"/>
                  </a:solidFill>
                  <a:latin typeface="Arial" panose="020B0604020202020204" pitchFamily="34" charset="0"/>
                  <a:ea typeface="微軟正黑體" pitchFamily="34" charset="-120"/>
                  <a:cs typeface="Arial" panose="020B0604020202020204" pitchFamily="34" charset="0"/>
                </a:rPr>
                <a:t>Anti-virus</a:t>
              </a:r>
              <a:endParaRPr lang="zh-TW" altLang="en-US" sz="12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AACA9963-FB55-6841-BAA8-DE166E9556F5}"/>
                </a:ext>
              </a:extLst>
            </p:cNvPr>
            <p:cNvSpPr txBox="1"/>
            <p:nvPr/>
          </p:nvSpPr>
          <p:spPr>
            <a:xfrm>
              <a:off x="5327827" y="3813767"/>
              <a:ext cx="1224136" cy="323949"/>
            </a:xfrm>
            <a:prstGeom prst="rect">
              <a:avLst/>
            </a:prstGeom>
            <a:noFill/>
          </p:spPr>
          <p:txBody>
            <a:bodyPr wrap="square" rtlCol="0">
              <a:spAutoFit/>
            </a:bodyPr>
            <a:lstStyle/>
            <a:p>
              <a:pPr algn="ctr">
                <a:lnSpc>
                  <a:spcPts val="2200"/>
                </a:lnSpc>
              </a:pPr>
              <a:r>
                <a:rPr lang="en-US" altLang="zh-TW" sz="1200" b="1">
                  <a:solidFill>
                    <a:schemeClr val="bg1"/>
                  </a:solidFill>
                  <a:latin typeface="Arial" panose="020B0604020202020204" pitchFamily="34" charset="0"/>
                  <a:ea typeface="微軟正黑體" pitchFamily="34" charset="-120"/>
                  <a:cs typeface="Arial" panose="020B0604020202020204" pitchFamily="34" charset="0"/>
                </a:rPr>
                <a:t>Advisory</a:t>
              </a:r>
              <a:endParaRPr lang="zh-TW" altLang="en-US" sz="1200" b="1">
                <a:solidFill>
                  <a:schemeClr val="bg1"/>
                </a:solidFill>
                <a:latin typeface="Arial" panose="020B0604020202020204" pitchFamily="34" charset="0"/>
                <a:ea typeface="微軟正黑體" pitchFamily="34" charset="-120"/>
                <a:cs typeface="Arial" panose="020B0604020202020204" pitchFamily="34"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Picture 2" descr="C:\Users\user\Desktop\0920直播PPT_Security Counselor_0912預錄\07.png"/>
          <p:cNvPicPr>
            <a:picLocks noChangeAspect="1" noChangeArrowheads="1"/>
          </p:cNvPicPr>
          <p:nvPr/>
        </p:nvPicPr>
        <p:blipFill>
          <a:blip r:embed="rId3" cstate="print"/>
          <a:srcRect/>
          <a:stretch>
            <a:fillRect/>
          </a:stretch>
        </p:blipFill>
        <p:spPr bwMode="auto">
          <a:xfrm>
            <a:off x="539552" y="1563638"/>
            <a:ext cx="8316416" cy="2832874"/>
          </a:xfrm>
          <a:prstGeom prst="rect">
            <a:avLst/>
          </a:prstGeom>
          <a:noFill/>
        </p:spPr>
      </p:pic>
      <p:sp>
        <p:nvSpPr>
          <p:cNvPr id="126" name="Google Shape;126;p21"/>
          <p:cNvSpPr txBox="1">
            <a:spLocks noGrp="1"/>
          </p:cNvSpPr>
          <p:nvPr>
            <p:ph type="title"/>
          </p:nvPr>
        </p:nvSpPr>
        <p:spPr>
          <a:xfrm>
            <a:off x="281836" y="92224"/>
            <a:ext cx="8862164" cy="857250"/>
          </a:xfrm>
          <a:prstGeom prst="rect">
            <a:avLst/>
          </a:prstGeom>
        </p:spPr>
        <p:txBody>
          <a:bodyPr spcFirstLastPara="1" wrap="square" lIns="91425" tIns="91425" rIns="91425" bIns="91425" anchor="t" anchorCtr="0">
            <a:noAutofit/>
          </a:bodyPr>
          <a:lstStyle/>
          <a:p>
            <a:pPr lvl="0" algn="l">
              <a:lnSpc>
                <a:spcPts val="4000"/>
              </a:lnSpc>
              <a:spcBef>
                <a:spcPts val="0"/>
              </a:spcBef>
            </a:pPr>
            <a:r>
              <a:rPr lang="en" altLang="zh-TW" sz="3400">
                <a:latin typeface="Arial" panose="020B0604020202020204" pitchFamily="34" charset="0"/>
                <a:cs typeface="Arial" panose="020B0604020202020204" pitchFamily="34" charset="0"/>
              </a:rPr>
              <a:t>If you </a:t>
            </a:r>
            <a:r>
              <a:rPr lang="en-US" altLang="zh-TW" sz="3400">
                <a:latin typeface="Arial" panose="020B0604020202020204" pitchFamily="34" charset="0"/>
                <a:cs typeface="Arial" panose="020B0604020202020204" pitchFamily="34" charset="0"/>
              </a:rPr>
              <a:t>omit</a:t>
            </a:r>
            <a:r>
              <a:rPr lang="en" altLang="zh-TW" sz="3400">
                <a:latin typeface="Arial" panose="020B0604020202020204" pitchFamily="34" charset="0"/>
                <a:cs typeface="Arial" panose="020B0604020202020204" pitchFamily="34" charset="0"/>
              </a:rPr>
              <a:t> security issue</a:t>
            </a:r>
            <a:r>
              <a:rPr lang="en-US" altLang="zh-TW" sz="3400">
                <a:latin typeface="Arial" panose="020B0604020202020204" pitchFamily="34" charset="0"/>
                <a:cs typeface="Arial" panose="020B0604020202020204" pitchFamily="34" charset="0"/>
              </a:rPr>
              <a:t>s</a:t>
            </a:r>
            <a:r>
              <a:rPr lang="en" altLang="zh-TW" sz="3400">
                <a:latin typeface="Arial" panose="020B0604020202020204" pitchFamily="34" charset="0"/>
                <a:cs typeface="Arial" panose="020B0604020202020204" pitchFamily="34" charset="0"/>
              </a:rPr>
              <a:t>, the </a:t>
            </a:r>
            <a:r>
              <a:rPr lang="en-US" altLang="zh-TW" sz="3400">
                <a:latin typeface="Arial" panose="020B0604020202020204" pitchFamily="34" charset="0"/>
                <a:cs typeface="Arial" panose="020B0604020202020204" pitchFamily="34" charset="0"/>
              </a:rPr>
              <a:t>price you need to pay is higher that you expected…</a:t>
            </a:r>
            <a:endParaRPr sz="3400">
              <a:latin typeface="Arial" panose="020B0604020202020204" pitchFamily="34" charset="0"/>
              <a:cs typeface="Arial" panose="020B0604020202020204" pitchFamily="34" charset="0"/>
            </a:endParaRPr>
          </a:p>
        </p:txBody>
      </p:sp>
      <p:sp>
        <p:nvSpPr>
          <p:cNvPr id="131" name="Google Shape;131;p21"/>
          <p:cNvSpPr txBox="1"/>
          <p:nvPr/>
        </p:nvSpPr>
        <p:spPr>
          <a:xfrm>
            <a:off x="7331058" y="4222972"/>
            <a:ext cx="1201382" cy="523800"/>
          </a:xfrm>
          <a:prstGeom prst="rect">
            <a:avLst/>
          </a:prstGeom>
          <a:noFill/>
          <a:ln>
            <a:noFill/>
          </a:ln>
        </p:spPr>
        <p:txBody>
          <a:bodyPr spcFirstLastPara="1" wrap="square" lIns="91425" tIns="91425" rIns="91425" bIns="91425" anchor="ctr" anchorCtr="0">
            <a:noAutofit/>
          </a:bodyPr>
          <a:lstStyle/>
          <a:p>
            <a:pPr lvl="0"/>
            <a:br>
              <a:rPr lang="en" altLang="zh-TW" sz="1000"/>
            </a:br>
            <a:r>
              <a:rPr lang="en" altLang="zh-TW" sz="1000">
                <a:latin typeface="Arial" panose="020B0604020202020204" pitchFamily="34" charset="0"/>
                <a:cs typeface="Arial" panose="020B0604020202020204" pitchFamily="34" charset="0"/>
              </a:rPr>
              <a:t>Source: ixia, 2018</a:t>
            </a:r>
            <a:endParaRPr sz="1000">
              <a:latin typeface="Arial" panose="020B0604020202020204" pitchFamily="34" charset="0"/>
              <a:ea typeface="微軟正黑體" pitchFamily="34" charset="-120"/>
              <a:cs typeface="Arial" panose="020B0604020202020204" pitchFamily="34" charset="0"/>
            </a:endParaRPr>
          </a:p>
        </p:txBody>
      </p:sp>
      <p:sp>
        <p:nvSpPr>
          <p:cNvPr id="12" name="文字方塊 11"/>
          <p:cNvSpPr txBox="1"/>
          <p:nvPr/>
        </p:nvSpPr>
        <p:spPr>
          <a:xfrm>
            <a:off x="781060" y="3147814"/>
            <a:ext cx="1728192" cy="738664"/>
          </a:xfrm>
          <a:prstGeom prst="rect">
            <a:avLst/>
          </a:prstGeom>
          <a:noFill/>
        </p:spPr>
        <p:txBody>
          <a:bodyPr wrap="square" rtlCol="0">
            <a:spAutoFit/>
          </a:bodyPr>
          <a:lstStyle/>
          <a:p>
            <a:r>
              <a:rPr lang="en-US" altLang="zh-TW" sz="1400">
                <a:latin typeface="Arial" panose="020B0604020202020204" pitchFamily="34" charset="0"/>
                <a:cs typeface="Arial" panose="020B0604020202020204" pitchFamily="34" charset="0"/>
              </a:rPr>
              <a:t>of</a:t>
            </a:r>
            <a:r>
              <a:rPr lang="en" altLang="zh-TW" sz="1400">
                <a:latin typeface="Arial" panose="020B0604020202020204" pitchFamily="34" charset="0"/>
                <a:cs typeface="Arial" panose="020B0604020202020204" pitchFamily="34" charset="0"/>
              </a:rPr>
              <a:t> victim</a:t>
            </a:r>
            <a:r>
              <a:rPr lang="en-US" altLang="zh-TW" sz="1400">
                <a:latin typeface="Arial" panose="020B0604020202020204" pitchFamily="34" charset="0"/>
                <a:cs typeface="Arial" panose="020B0604020202020204" pitchFamily="34" charset="0"/>
              </a:rPr>
              <a:t>s</a:t>
            </a:r>
            <a:r>
              <a:rPr lang="en" altLang="zh-TW" sz="1400">
                <a:latin typeface="Arial" panose="020B0604020202020204" pitchFamily="34" charset="0"/>
                <a:cs typeface="Arial" panose="020B0604020202020204" pitchFamily="34" charset="0"/>
              </a:rPr>
              <a:t> w</a:t>
            </a:r>
            <a:r>
              <a:rPr lang="en-US" altLang="zh-TW" sz="1400">
                <a:latin typeface="Arial" panose="020B0604020202020204" pitchFamily="34" charset="0"/>
                <a:cs typeface="Arial" panose="020B0604020202020204" pitchFamily="34" charset="0"/>
              </a:rPr>
              <a:t>ere</a:t>
            </a:r>
            <a:r>
              <a:rPr lang="en" altLang="zh-TW" sz="1400">
                <a:latin typeface="Arial" panose="020B0604020202020204" pitchFamily="34" charset="0"/>
                <a:cs typeface="Arial" panose="020B0604020202020204" pitchFamily="34" charset="0"/>
              </a:rPr>
              <a:t> not aware of the vulnerability.</a:t>
            </a:r>
            <a:endParaRPr lang="zh-TW" altLang="en-US" sz="1400" b="1">
              <a:latin typeface="Arial" panose="020B0604020202020204" pitchFamily="34" charset="0"/>
              <a:ea typeface="微軟正黑體" pitchFamily="34" charset="-120"/>
              <a:cs typeface="Arial" panose="020B0604020202020204" pitchFamily="34" charset="0"/>
            </a:endParaRPr>
          </a:p>
        </p:txBody>
      </p:sp>
      <p:sp>
        <p:nvSpPr>
          <p:cNvPr id="13" name="文字方塊 12"/>
          <p:cNvSpPr txBox="1"/>
          <p:nvPr/>
        </p:nvSpPr>
        <p:spPr>
          <a:xfrm>
            <a:off x="2797284" y="3147814"/>
            <a:ext cx="1728192" cy="738664"/>
          </a:xfrm>
          <a:prstGeom prst="rect">
            <a:avLst/>
          </a:prstGeom>
          <a:noFill/>
        </p:spPr>
        <p:txBody>
          <a:bodyPr wrap="square" rtlCol="0">
            <a:spAutoFit/>
          </a:bodyPr>
          <a:lstStyle/>
          <a:p>
            <a:r>
              <a:rPr lang="en" altLang="zh-TW" sz="1400">
                <a:latin typeface="Arial" panose="020B0604020202020204" pitchFamily="34" charset="0"/>
                <a:cs typeface="Arial" panose="020B0604020202020204" pitchFamily="34" charset="0"/>
              </a:rPr>
              <a:t>191 days from intrusion to identification.</a:t>
            </a:r>
            <a:endParaRPr lang="zh-TW" altLang="en-US" sz="1400" b="1">
              <a:latin typeface="Arial" panose="020B0604020202020204" pitchFamily="34" charset="0"/>
              <a:ea typeface="微軟正黑體" pitchFamily="34" charset="-120"/>
              <a:cs typeface="Arial" panose="020B0604020202020204" pitchFamily="34" charset="0"/>
            </a:endParaRPr>
          </a:p>
        </p:txBody>
      </p:sp>
      <p:sp>
        <p:nvSpPr>
          <p:cNvPr id="14" name="文字方塊 13"/>
          <p:cNvSpPr txBox="1"/>
          <p:nvPr/>
        </p:nvSpPr>
        <p:spPr>
          <a:xfrm>
            <a:off x="4788024" y="3147814"/>
            <a:ext cx="1728192" cy="738664"/>
          </a:xfrm>
          <a:prstGeom prst="rect">
            <a:avLst/>
          </a:prstGeom>
          <a:noFill/>
        </p:spPr>
        <p:txBody>
          <a:bodyPr wrap="square" rtlCol="0">
            <a:spAutoFit/>
          </a:bodyPr>
          <a:lstStyle/>
          <a:p>
            <a:r>
              <a:rPr lang="en" altLang="zh-TW" sz="1400">
                <a:latin typeface="Arial" panose="020B0604020202020204" pitchFamily="34" charset="0"/>
                <a:cs typeface="Arial" panose="020B0604020202020204" pitchFamily="34" charset="0"/>
              </a:rPr>
              <a:t>66 days from identification to </a:t>
            </a:r>
            <a:br>
              <a:rPr lang="en" altLang="zh-TW" sz="1400">
                <a:latin typeface="Arial" panose="020B0604020202020204" pitchFamily="34" charset="0"/>
                <a:cs typeface="Arial" panose="020B0604020202020204" pitchFamily="34" charset="0"/>
              </a:rPr>
            </a:br>
            <a:r>
              <a:rPr lang="en" altLang="zh-TW" sz="1400">
                <a:latin typeface="Arial" panose="020B0604020202020204" pitchFamily="34" charset="0"/>
                <a:cs typeface="Arial" panose="020B0604020202020204" pitchFamily="34" charset="0"/>
              </a:rPr>
              <a:t>curb.</a:t>
            </a:r>
            <a:endParaRPr lang="zh-TW" altLang="en-US" sz="1400" b="1">
              <a:latin typeface="Arial" panose="020B0604020202020204" pitchFamily="34" charset="0"/>
              <a:ea typeface="微軟正黑體" pitchFamily="34" charset="-120"/>
              <a:cs typeface="Arial" panose="020B0604020202020204" pitchFamily="34" charset="0"/>
            </a:endParaRPr>
          </a:p>
        </p:txBody>
      </p:sp>
      <p:sp>
        <p:nvSpPr>
          <p:cNvPr id="15" name="文字方塊 14"/>
          <p:cNvSpPr txBox="1"/>
          <p:nvPr/>
        </p:nvSpPr>
        <p:spPr>
          <a:xfrm>
            <a:off x="6732240" y="3147814"/>
            <a:ext cx="1728192" cy="307777"/>
          </a:xfrm>
          <a:prstGeom prst="rect">
            <a:avLst/>
          </a:prstGeom>
          <a:noFill/>
        </p:spPr>
        <p:txBody>
          <a:bodyPr wrap="square" rtlCol="0">
            <a:spAutoFit/>
          </a:bodyPr>
          <a:lstStyle/>
          <a:p>
            <a:r>
              <a:rPr lang="en-US" altLang="zh-TW" sz="1400">
                <a:latin typeface="Arial" panose="020B0604020202020204" pitchFamily="34" charset="0"/>
                <a:cs typeface="Arial" panose="020B0604020202020204" pitchFamily="34" charset="0"/>
              </a:rPr>
              <a:t>Yearly</a:t>
            </a:r>
            <a:r>
              <a:rPr lang="en" altLang="zh-TW" sz="1400">
                <a:latin typeface="Arial" panose="020B0604020202020204" pitchFamily="34" charset="0"/>
                <a:cs typeface="Arial" panose="020B0604020202020204" pitchFamily="34" charset="0"/>
              </a:rPr>
              <a:t> cost of loss</a:t>
            </a:r>
            <a:endParaRPr lang="zh-TW" altLang="en-US" sz="1400" b="1">
              <a:latin typeface="Arial" panose="020B0604020202020204" pitchFamily="34" charset="0"/>
              <a:ea typeface="微軟正黑體" pitchFamily="34" charset="-120"/>
              <a:cs typeface="Arial" panose="020B0604020202020204" pitchFamily="34" charset="0"/>
            </a:endParaRPr>
          </a:p>
        </p:txBody>
      </p:sp>
      <p:sp>
        <p:nvSpPr>
          <p:cNvPr id="16" name="文字方塊 15"/>
          <p:cNvSpPr txBox="1"/>
          <p:nvPr/>
        </p:nvSpPr>
        <p:spPr>
          <a:xfrm>
            <a:off x="755576" y="1851670"/>
            <a:ext cx="1728192" cy="1015663"/>
          </a:xfrm>
          <a:prstGeom prst="rect">
            <a:avLst/>
          </a:prstGeom>
          <a:noFill/>
        </p:spPr>
        <p:txBody>
          <a:bodyPr wrap="square" rtlCol="0">
            <a:spAutoFit/>
          </a:bodyPr>
          <a:lstStyle/>
          <a:p>
            <a:pPr algn="ctr"/>
            <a:r>
              <a:rPr lang="en-US" altLang="zh-TW" sz="6000" b="1">
                <a:solidFill>
                  <a:schemeClr val="bg1"/>
                </a:solidFill>
                <a:latin typeface="微軟正黑體" pitchFamily="34" charset="-120"/>
                <a:ea typeface="微軟正黑體" pitchFamily="34" charset="-120"/>
              </a:rPr>
              <a:t>53</a:t>
            </a:r>
            <a:r>
              <a:rPr lang="en-US" altLang="zh-TW" sz="2500" b="1">
                <a:solidFill>
                  <a:schemeClr val="bg1"/>
                </a:solidFill>
                <a:latin typeface="微軟正黑體" pitchFamily="34" charset="-120"/>
                <a:ea typeface="微軟正黑體" pitchFamily="34" charset="-120"/>
              </a:rPr>
              <a:t>%</a:t>
            </a:r>
            <a:endParaRPr lang="zh-TW" altLang="en-US" sz="2500" b="1">
              <a:solidFill>
                <a:schemeClr val="bg1"/>
              </a:solidFill>
              <a:latin typeface="微軟正黑體" pitchFamily="34" charset="-120"/>
              <a:ea typeface="微軟正黑體" pitchFamily="34" charset="-120"/>
            </a:endParaRPr>
          </a:p>
        </p:txBody>
      </p:sp>
      <p:sp>
        <p:nvSpPr>
          <p:cNvPr id="17" name="文字方塊 16"/>
          <p:cNvSpPr txBox="1"/>
          <p:nvPr/>
        </p:nvSpPr>
        <p:spPr>
          <a:xfrm>
            <a:off x="2771800" y="1851670"/>
            <a:ext cx="1728192" cy="1015663"/>
          </a:xfrm>
          <a:prstGeom prst="rect">
            <a:avLst/>
          </a:prstGeom>
          <a:noFill/>
        </p:spPr>
        <p:txBody>
          <a:bodyPr wrap="square" rtlCol="0">
            <a:spAutoFit/>
          </a:bodyPr>
          <a:lstStyle/>
          <a:p>
            <a:pPr algn="ctr"/>
            <a:r>
              <a:rPr lang="en-US" altLang="zh-TW" sz="6000" b="1">
                <a:solidFill>
                  <a:schemeClr val="bg1"/>
                </a:solidFill>
                <a:latin typeface="微軟正黑體" pitchFamily="34" charset="-120"/>
                <a:ea typeface="微軟正黑體" pitchFamily="34" charset="-120"/>
              </a:rPr>
              <a:t>191</a:t>
            </a:r>
            <a:endParaRPr lang="zh-TW" altLang="en-US" sz="6000" b="1">
              <a:solidFill>
                <a:schemeClr val="bg1"/>
              </a:solidFill>
              <a:latin typeface="微軟正黑體" pitchFamily="34" charset="-120"/>
              <a:ea typeface="微軟正黑體" pitchFamily="34" charset="-120"/>
            </a:endParaRPr>
          </a:p>
        </p:txBody>
      </p:sp>
      <p:sp>
        <p:nvSpPr>
          <p:cNvPr id="18" name="文字方塊 17"/>
          <p:cNvSpPr txBox="1"/>
          <p:nvPr/>
        </p:nvSpPr>
        <p:spPr>
          <a:xfrm>
            <a:off x="4729938" y="1851670"/>
            <a:ext cx="1728192" cy="1015663"/>
          </a:xfrm>
          <a:prstGeom prst="rect">
            <a:avLst/>
          </a:prstGeom>
          <a:noFill/>
        </p:spPr>
        <p:txBody>
          <a:bodyPr wrap="square" rtlCol="0">
            <a:spAutoFit/>
          </a:bodyPr>
          <a:lstStyle/>
          <a:p>
            <a:pPr algn="ctr"/>
            <a:r>
              <a:rPr lang="en-US" altLang="zh-TW" sz="6000" b="1">
                <a:solidFill>
                  <a:schemeClr val="bg1"/>
                </a:solidFill>
                <a:latin typeface="微軟正黑體" pitchFamily="34" charset="-120"/>
                <a:ea typeface="微軟正黑體" pitchFamily="34" charset="-120"/>
              </a:rPr>
              <a:t>66</a:t>
            </a:r>
            <a:endParaRPr lang="zh-TW" altLang="en-US" sz="6000" b="1">
              <a:solidFill>
                <a:schemeClr val="bg1"/>
              </a:solidFill>
              <a:latin typeface="微軟正黑體" pitchFamily="34" charset="-120"/>
              <a:ea typeface="微軟正黑體" pitchFamily="34" charset="-120"/>
            </a:endParaRPr>
          </a:p>
        </p:txBody>
      </p:sp>
      <p:sp>
        <p:nvSpPr>
          <p:cNvPr id="19" name="文字方塊 18"/>
          <p:cNvSpPr txBox="1"/>
          <p:nvPr/>
        </p:nvSpPr>
        <p:spPr>
          <a:xfrm>
            <a:off x="6349265" y="1859908"/>
            <a:ext cx="2411761" cy="954107"/>
          </a:xfrm>
          <a:prstGeom prst="rect">
            <a:avLst/>
          </a:prstGeom>
          <a:noFill/>
        </p:spPr>
        <p:txBody>
          <a:bodyPr wrap="square" rtlCol="0">
            <a:spAutoFit/>
          </a:bodyPr>
          <a:lstStyle>
            <a:defPPr>
              <a:defRPr lang="zh-TW"/>
            </a:defPPr>
            <a:lvl1pPr algn="ctr">
              <a:defRPr sz="6000" b="1">
                <a:solidFill>
                  <a:schemeClr val="bg1"/>
                </a:solidFill>
                <a:latin typeface="微軟正黑體" pitchFamily="34" charset="-120"/>
                <a:ea typeface="微軟正黑體" pitchFamily="34" charset="-120"/>
              </a:defRPr>
            </a:lvl1pPr>
          </a:lstStyle>
          <a:p>
            <a:r>
              <a:rPr lang="en" altLang="zh-TW" sz="5600" spc="-300"/>
              <a:t>$11.5</a:t>
            </a:r>
            <a:endParaRPr lang="zh-TW" altLang="en-US" sz="5600" spc="-300"/>
          </a:p>
        </p:txBody>
      </p:sp>
      <p:sp>
        <p:nvSpPr>
          <p:cNvPr id="20" name="文字方塊 19">
            <a:extLst>
              <a:ext uri="{FF2B5EF4-FFF2-40B4-BE49-F238E27FC236}">
                <a16:creationId xmlns:a16="http://schemas.microsoft.com/office/drawing/2014/main" id="{CCBE360D-CDF6-4F9B-8230-48B23F9AA1E4}"/>
              </a:ext>
            </a:extLst>
          </p:cNvPr>
          <p:cNvSpPr txBox="1"/>
          <p:nvPr/>
        </p:nvSpPr>
        <p:spPr>
          <a:xfrm>
            <a:off x="7579859" y="2594847"/>
            <a:ext cx="891794" cy="338554"/>
          </a:xfrm>
          <a:prstGeom prst="rect">
            <a:avLst/>
          </a:prstGeom>
          <a:noFill/>
        </p:spPr>
        <p:txBody>
          <a:bodyPr wrap="square" rtlCol="0">
            <a:spAutoFit/>
          </a:bodyPr>
          <a:lstStyle>
            <a:defPPr>
              <a:defRPr lang="zh-TW"/>
            </a:defPPr>
            <a:lvl1pPr algn="ctr">
              <a:defRPr sz="6000" b="1">
                <a:solidFill>
                  <a:schemeClr val="bg1"/>
                </a:solidFill>
                <a:latin typeface="微軟正黑體" pitchFamily="34" charset="-120"/>
                <a:ea typeface="微軟正黑體" pitchFamily="34" charset="-120"/>
              </a:defRPr>
            </a:lvl1pPr>
          </a:lstStyle>
          <a:p>
            <a:pPr algn="r"/>
            <a:r>
              <a:rPr lang="en" altLang="zh-TW" sz="1600"/>
              <a:t>billion</a:t>
            </a:r>
            <a:endParaRPr lang="zh-TW" altLang="en-US" sz="1600" spc="-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2052" name="Picture 4" descr="C:\Users\user\Desktop\0920直播PPT_Security Counselor_0912預錄\06.png"/>
          <p:cNvPicPr>
            <a:picLocks noChangeAspect="1" noChangeArrowheads="1"/>
          </p:cNvPicPr>
          <p:nvPr/>
        </p:nvPicPr>
        <p:blipFill>
          <a:blip r:embed="rId3" cstate="print"/>
          <a:stretch>
            <a:fillRect/>
          </a:stretch>
        </p:blipFill>
        <p:spPr bwMode="auto">
          <a:xfrm>
            <a:off x="1039090" y="1919536"/>
            <a:ext cx="7261762" cy="2524422"/>
          </a:xfrm>
          <a:prstGeom prst="rect">
            <a:avLst/>
          </a:prstGeom>
          <a:noFill/>
        </p:spPr>
      </p:pic>
      <p:sp>
        <p:nvSpPr>
          <p:cNvPr id="136" name="Google Shape;136;p22"/>
          <p:cNvSpPr txBox="1">
            <a:spLocks noGrp="1"/>
          </p:cNvSpPr>
          <p:nvPr>
            <p:ph type="title"/>
          </p:nvPr>
        </p:nvSpPr>
        <p:spPr>
          <a:xfrm>
            <a:off x="457200" y="141649"/>
            <a:ext cx="8229600" cy="857250"/>
          </a:xfrm>
          <a:prstGeom prst="rect">
            <a:avLst/>
          </a:prstGeom>
        </p:spPr>
        <p:txBody>
          <a:bodyPr spcFirstLastPara="1" wrap="square" lIns="91425" tIns="91425" rIns="91425" bIns="91425" anchor="t" anchorCtr="0">
            <a:noAutofit/>
          </a:bodyPr>
          <a:lstStyle/>
          <a:p>
            <a:pPr lvl="0" algn="l">
              <a:lnSpc>
                <a:spcPts val="4000"/>
              </a:lnSpc>
              <a:spcBef>
                <a:spcPts val="0"/>
              </a:spcBef>
            </a:pPr>
            <a:r>
              <a:rPr lang="en-US" altLang="zh-TW">
                <a:latin typeface="Arial" panose="020B0604020202020204" pitchFamily="34" charset="0"/>
                <a:cs typeface="Arial" panose="020B0604020202020204" pitchFamily="34" charset="0"/>
              </a:rPr>
              <a:t>For u</a:t>
            </a:r>
            <a:r>
              <a:rPr lang="en" altLang="zh-TW">
                <a:latin typeface="Arial" panose="020B0604020202020204" pitchFamily="34" charset="0"/>
                <a:cs typeface="Arial" panose="020B0604020202020204" pitchFamily="34" charset="0"/>
              </a:rPr>
              <a:t>s</a:t>
            </a:r>
            <a:r>
              <a:rPr lang="en-US" altLang="zh-TW" err="1">
                <a:latin typeface="Arial" panose="020B0604020202020204" pitchFamily="34" charset="0"/>
                <a:cs typeface="Arial" panose="020B0604020202020204" pitchFamily="34" charset="0"/>
              </a:rPr>
              <a:t>ing</a:t>
            </a:r>
            <a:r>
              <a:rPr lang="en" altLang="zh-TW">
                <a:latin typeface="Arial" panose="020B0604020202020204" pitchFamily="34" charset="0"/>
                <a:cs typeface="Arial" panose="020B0604020202020204" pitchFamily="34" charset="0"/>
              </a:rPr>
              <a:t> </a:t>
            </a:r>
            <a:r>
              <a:rPr lang="en" altLang="zh-TW">
                <a:solidFill>
                  <a:srgbClr val="FFFF00"/>
                </a:solidFill>
                <a:latin typeface="Arial" panose="020B0604020202020204" pitchFamily="34" charset="0"/>
                <a:cs typeface="Arial" panose="020B0604020202020204" pitchFamily="34" charset="0"/>
              </a:rPr>
              <a:t>Security Counselor</a:t>
            </a:r>
            <a:r>
              <a:rPr lang="en" altLang="zh-TW">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your</a:t>
            </a:r>
            <a:r>
              <a:rPr lang="en" altLang="zh-TW">
                <a:latin typeface="Arial" panose="020B0604020202020204" pitchFamily="34" charset="0"/>
                <a:cs typeface="Arial" panose="020B0604020202020204" pitchFamily="34" charset="0"/>
              </a:rPr>
              <a:t> average cost </a:t>
            </a:r>
            <a:r>
              <a:rPr lang="en-US" altLang="zh-TW">
                <a:latin typeface="Arial" panose="020B0604020202020204" pitchFamily="34" charset="0"/>
                <a:cs typeface="Arial" panose="020B0604020202020204" pitchFamily="34" charset="0"/>
              </a:rPr>
              <a:t>is</a:t>
            </a:r>
            <a:r>
              <a:rPr lang="en" altLang="zh-TW">
                <a:latin typeface="Arial" panose="020B0604020202020204" pitchFamily="34" charset="0"/>
                <a:cs typeface="Arial" panose="020B0604020202020204" pitchFamily="34" charset="0"/>
              </a:rPr>
              <a:t>...</a:t>
            </a:r>
            <a:endParaRPr>
              <a:latin typeface="Arial" panose="020B0604020202020204" pitchFamily="34" charset="0"/>
              <a:cs typeface="Arial" panose="020B0604020202020204" pitchFamily="34" charset="0"/>
            </a:endParaRPr>
          </a:p>
        </p:txBody>
      </p:sp>
      <p:sp>
        <p:nvSpPr>
          <p:cNvPr id="9" name="文字方塊 8"/>
          <p:cNvSpPr txBox="1"/>
          <p:nvPr/>
        </p:nvSpPr>
        <p:spPr>
          <a:xfrm>
            <a:off x="2220450" y="3065884"/>
            <a:ext cx="936104"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itchFamily="34" charset="-120"/>
                <a:cs typeface="Arial" panose="020B0604020202020204" pitchFamily="34" charset="0"/>
              </a:rPr>
              <a:t>fee</a:t>
            </a:r>
            <a:endParaRPr lang="zh-TW" altLang="en-US" sz="2000">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10" name="文字方塊 9"/>
          <p:cNvSpPr txBox="1"/>
          <p:nvPr/>
        </p:nvSpPr>
        <p:spPr>
          <a:xfrm>
            <a:off x="4509734" y="3065884"/>
            <a:ext cx="1017856" cy="400110"/>
          </a:xfrm>
          <a:prstGeom prst="rect">
            <a:avLst/>
          </a:prstGeom>
          <a:noFill/>
        </p:spPr>
        <p:txBody>
          <a:bodyPr wrap="square" rtlCol="0">
            <a:spAutoFit/>
          </a:bodyPr>
          <a:lstStyle/>
          <a:p>
            <a:r>
              <a:rPr lang="en" altLang="zh-TW" sz="2000">
                <a:solidFill>
                  <a:schemeClr val="bg1"/>
                </a:solidFill>
                <a:latin typeface="Arial" panose="020B0604020202020204" pitchFamily="34" charset="0"/>
                <a:cs typeface="Arial" panose="020B0604020202020204" pitchFamily="34" charset="0"/>
              </a:rPr>
              <a:t>minute</a:t>
            </a:r>
          </a:p>
        </p:txBody>
      </p:sp>
      <p:sp>
        <p:nvSpPr>
          <p:cNvPr id="11" name="文字方塊 10"/>
          <p:cNvSpPr txBox="1"/>
          <p:nvPr/>
        </p:nvSpPr>
        <p:spPr>
          <a:xfrm>
            <a:off x="6900970" y="3065884"/>
            <a:ext cx="936104"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itchFamily="34" charset="-120"/>
                <a:cs typeface="Arial" panose="020B0604020202020204" pitchFamily="34" charset="0"/>
              </a:rPr>
              <a:t>steps</a:t>
            </a:r>
            <a:endParaRPr lang="zh-TW" altLang="en-US" sz="2000">
              <a:solidFill>
                <a:schemeClr val="bg1"/>
              </a:solidFill>
              <a:latin typeface="Arial" panose="020B0604020202020204" pitchFamily="34" charset="0"/>
              <a:ea typeface="微軟正黑體" pitchFamily="34" charset="-12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如螢幕大小 (16:9)</PresentationFormat>
  <Slides>17</Slides>
  <Notes>17</Notes>
  <HiddenSlides>0</HiddenSlides>
  <ScaleCrop>false</ScaleCrop>
  <HeadingPairs>
    <vt:vector size="4" baseType="variant">
      <vt:variant>
        <vt:lpstr>佈景主題</vt:lpstr>
      </vt:variant>
      <vt:variant>
        <vt:i4>1</vt:i4>
      </vt:variant>
      <vt:variant>
        <vt:lpstr>投影片標題</vt:lpstr>
      </vt:variant>
      <vt:variant>
        <vt:i4>17</vt:i4>
      </vt:variant>
    </vt:vector>
  </HeadingPairs>
  <TitlesOfParts>
    <vt:vector size="18" baseType="lpstr">
      <vt:lpstr>Office 佈景主題</vt:lpstr>
      <vt:lpstr>PowerPoint 簡報</vt:lpstr>
      <vt:lpstr>The data stored on the NAS is invaluable, and it easily becomes the target of hackers!</vt:lpstr>
      <vt:lpstr>USER CASE A</vt:lpstr>
      <vt:lpstr>USER CASE B</vt:lpstr>
      <vt:lpstr>PowerPoint 簡報</vt:lpstr>
      <vt:lpstr>These behaviors are super dangerous!</vt:lpstr>
      <vt:lpstr>What is Security Counselor?</vt:lpstr>
      <vt:lpstr>If you omit security issues, the price you need to pay is higher that you expected…</vt:lpstr>
      <vt:lpstr>For using Security Counselor, your average cost is...</vt:lpstr>
      <vt:lpstr>Security Checkup:  3 steps for securing your NAS!</vt:lpstr>
      <vt:lpstr>Security Checkup scope</vt:lpstr>
      <vt:lpstr>Security Policy:  different levels of protections</vt:lpstr>
      <vt:lpstr>1-Click Settings: automatically make recommended settings on your NAS.</vt:lpstr>
      <vt:lpstr>Integrate anti-virus and anti-malware utilities: A dashboard for staying ahead of security threats</vt:lpstr>
      <vt:lpstr>Security Advisory notice - solutions for security vulnerabilities currently impacting QNAP products and services.</vt:lpstr>
      <vt:lpstr>These risks that you can circumvent beforehand</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revision>8</cp:revision>
  <dcterms:created xsi:type="dcterms:W3CDTF">1601-01-01T00:00:00Z</dcterms:created>
  <dcterms:modified xsi:type="dcterms:W3CDTF">2018-09-17T03:15:56Z</dcterms:modified>
</cp:coreProperties>
</file>