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142875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6C6D69-4AA1-E581-0C70-CC1F91C18E50}" v="1" dt="2018-09-11T23:28:02.0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C62D7-D088-4D1B-9D0E-69EBF45F0A9D}" type="datetimeFigureOut">
              <a:rPr lang="zh-TW" altLang="en-US" smtClean="0"/>
              <a:pPr/>
              <a:t>2018/9/17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A5A4A-B020-4B77-A60D-B2E9A7FAC08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之前直播時，有和大家聊過，如何讓你的</a:t>
            </a:r>
            <a:r>
              <a:rPr kumimoji="1" lang="en-US" altLang="zh-TW"/>
              <a:t>NAS</a:t>
            </a:r>
            <a:r>
              <a:rPr kumimoji="1" lang="zh-CN" altLang="en-US"/>
              <a:t>變安全，包括哪些設定用完要記得關掉，或是有哪些安全設定要啟用，這些各種</a:t>
            </a:r>
            <a:r>
              <a:rPr kumimoji="1" lang="en-US" altLang="zh-CN"/>
              <a:t>tip</a:t>
            </a:r>
            <a:r>
              <a:rPr kumimoji="1" lang="zh-CN" altLang="en-US"/>
              <a:t>加起來，讓你的</a:t>
            </a:r>
            <a:r>
              <a:rPr kumimoji="1" lang="en-US" altLang="zh-CN"/>
              <a:t>NAS</a:t>
            </a:r>
            <a:r>
              <a:rPr kumimoji="1" lang="zh-CN" altLang="en-US"/>
              <a:t>變安全，但卻花了很多心力，</a:t>
            </a:r>
            <a:endParaRPr kumimoji="1" lang="en-US" altLang="zh-CN"/>
          </a:p>
          <a:p>
            <a:r>
              <a:rPr kumimoji="1" lang="zh-CN" altLang="en-US"/>
              <a:t>因此今天我們推出了最新的</a:t>
            </a:r>
            <a:r>
              <a:rPr kumimoji="1" lang="en-US" altLang="zh-CN"/>
              <a:t>app</a:t>
            </a:r>
            <a:r>
              <a:rPr kumimoji="1" lang="zh-CN" altLang="en-US"/>
              <a:t>，就是幫你解決這些疑難雜症，輕鬆讓</a:t>
            </a:r>
            <a:r>
              <a:rPr kumimoji="1" lang="en-US" altLang="zh-CN"/>
              <a:t>NAS</a:t>
            </a:r>
            <a:r>
              <a:rPr kumimoji="1" lang="zh-CN" altLang="en-US"/>
              <a:t>變安全。</a:t>
            </a:r>
            <a:endParaRPr kumimoji="1" lang="en-US" altLang="zh-CN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A5A4A-B020-4B77-A60D-B2E9A7FAC087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9520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02057d88a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402057d88a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02057d88a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02057d88a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altLang="en-US"/>
              <a:t>執行檢查：他會掃描你</a:t>
            </a:r>
            <a:r>
              <a:rPr lang="en-US" altLang="zh-TW"/>
              <a:t>NAS</a:t>
            </a:r>
            <a:r>
              <a:rPr lang="zh-CN" altLang="en-US"/>
              <a:t>上的設定，</a:t>
            </a:r>
            <a:endParaRPr lang="en-US" altLang="zh-CN">
              <a:cs typeface="Calibr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en-US" altLang="zh-CN"/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lang="zh-CN" altLang="en-US"/>
              <a:t>查看報告：</a:t>
            </a:r>
            <a:endParaRPr lang="en-US" altLang="zh-CN"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CN" altLang="en-US"/>
              <a:t>所以當你買了一台新</a:t>
            </a:r>
            <a:r>
              <a:rPr lang="en" altLang="zh-CN"/>
              <a:t>NAS</a:t>
            </a:r>
            <a:r>
              <a:rPr lang="zh-CN" altLang="en"/>
              <a:t>，</a:t>
            </a:r>
            <a:r>
              <a:rPr lang="zh-CN" altLang="en-US"/>
              <a:t>你可以打開著個</a:t>
            </a:r>
            <a:r>
              <a:rPr lang="en" altLang="zh-CN"/>
              <a:t>app</a:t>
            </a:r>
            <a:r>
              <a:rPr lang="zh-CN" altLang="en-US"/>
              <a:t>掃一次看看你的設定安不安全，再來開始使用</a:t>
            </a:r>
            <a:endParaRPr lang="en-US" altLang="zh-CN"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CN" altLang="en-US"/>
              <a:t>如果你本來就有</a:t>
            </a:r>
            <a:r>
              <a:rPr lang="en-US" altLang="zh-CN"/>
              <a:t>NAS</a:t>
            </a:r>
            <a:r>
              <a:rPr lang="zh-CN" altLang="en-US"/>
              <a:t>，那你更要打開掃一次，看看你的</a:t>
            </a:r>
            <a:r>
              <a:rPr lang="en-US" altLang="zh-CN"/>
              <a:t>NAS</a:t>
            </a:r>
            <a:r>
              <a:rPr lang="zh-CN" altLang="en-US"/>
              <a:t>有多不安全</a:t>
            </a:r>
            <a:endParaRPr lang="en-US" altLang="zh-CN"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en-US" altLang="zh-CN"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CN" altLang="en-US"/>
              <a:t>修正風險：你可以在結果那裡，直接點連結，直接做修改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en-US" altLang="zh-CN"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02057d88a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02057d88a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zh-TW" altLang="en-US"/>
              <a:t>（講完這張</a:t>
            </a:r>
            <a:r>
              <a:rPr lang="en" altLang="zh-CN"/>
              <a:t>demo</a:t>
            </a:r>
            <a:r>
              <a:rPr lang="zh-TW" altLang="en-US"/>
              <a:t>：執行安全性檢查，</a:t>
            </a:r>
            <a:r>
              <a:rPr lang="en-US" altLang="zh-CN"/>
              <a:t>demo </a:t>
            </a:r>
            <a:r>
              <a:rPr lang="zh-CN"/>
              <a:t>排程</a:t>
            </a:r>
            <a:r>
              <a:rPr lang="zh-TW" altLang="en-US"/>
              <a:t>）</a:t>
            </a:r>
          </a:p>
          <a:p>
            <a:pPr marL="0" lvl="0" indent="0">
              <a:lnSpc>
                <a:spcPct val="114999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altLang="en-US"/>
              <a:t>接下來我們來看，</a:t>
            </a:r>
            <a:r>
              <a:rPr lang="en-US" altLang="zh-CN"/>
              <a:t>SC</a:t>
            </a:r>
            <a:r>
              <a:rPr lang="zh-CN" altLang="en-US"/>
              <a:t>可以幫助你什麼</a:t>
            </a:r>
            <a:endParaRPr lang="en-US" altLang="zh-CN">
              <a:cs typeface="Calibr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altLang="en-US"/>
              <a:t>軟體：</a:t>
            </a:r>
            <a:r>
              <a:rPr lang="en-US" altLang="zh-CN"/>
              <a:t>4.3.5</a:t>
            </a:r>
            <a:endParaRPr lang="en-US" altLang="zh-CN">
              <a:cs typeface="Calibr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altLang="en-US"/>
              <a:t>網路：是否使用</a:t>
            </a:r>
            <a:r>
              <a:rPr lang="en-US" altLang="zh-CN"/>
              <a:t>https, </a:t>
            </a:r>
            <a:r>
              <a:rPr lang="zh-CN" altLang="en-US"/>
              <a:t>是否修改</a:t>
            </a:r>
            <a:r>
              <a:rPr lang="en-US" altLang="zh-CN"/>
              <a:t>port</a:t>
            </a:r>
            <a:r>
              <a:rPr lang="zh-CN" altLang="en-US"/>
              <a:t>的預設值</a:t>
            </a:r>
            <a:endParaRPr lang="en-US" altLang="zh-CN"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altLang="en-US">
                <a:solidFill>
                  <a:schemeClr val="dk1"/>
                </a:solidFill>
              </a:rPr>
              <a:t>帳號：預設密碼、兩部驗證</a:t>
            </a:r>
            <a:endParaRPr lang="en-US" altLang="zh-CN">
              <a:solidFill>
                <a:schemeClr val="dk1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altLang="en-US">
                <a:solidFill>
                  <a:schemeClr val="dk1"/>
                </a:solidFill>
              </a:rPr>
              <a:t>存取：共用資料夾的權限</a:t>
            </a:r>
            <a:endParaRPr lang="en-US" altLang="zh-CN">
              <a:solidFill>
                <a:schemeClr val="dk1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altLang="en-US">
                <a:solidFill>
                  <a:schemeClr val="dk1"/>
                </a:solidFill>
              </a:rPr>
              <a:t>掃毒：是否很久沒有進行掃毒、病毒碼是否更新</a:t>
            </a:r>
            <a:endParaRPr lang="en-US" altLang="zh-CN">
              <a:solidFill>
                <a:schemeClr val="dk1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altLang="en-US">
                <a:solidFill>
                  <a:schemeClr val="dk1"/>
                </a:solidFill>
              </a:rPr>
              <a:t>認證：</a:t>
            </a:r>
            <a:endParaRPr lang="en-US" altLang="zh-TW">
              <a:solidFill>
                <a:schemeClr val="dk1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altLang="zh-TW">
              <a:solidFill>
                <a:schemeClr val="dk1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altLang="zh-TW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02057d88a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402057d88a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zh-TW" altLang="en-US">
                <a:latin typeface="新細明體"/>
                <a:ea typeface="新細明體"/>
              </a:rPr>
              <a:t>修改筆記: 刪除 "痛點解決" 標題，因為跟下方的文字敘述不符 (by Teresa)</a:t>
            </a:r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02057d88a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402057d88a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/>
              <a:t>（切</a:t>
            </a:r>
            <a:r>
              <a:rPr lang="en-US" altLang="zh-TW"/>
              <a:t>demo</a:t>
            </a:r>
            <a:r>
              <a:rPr lang="zh-TW" altLang="en-US"/>
              <a:t>：安全性等級、一鍵設定、</a:t>
            </a:r>
            <a:r>
              <a:rPr lang="en-US" altLang="zh-TW"/>
              <a:t>help</a:t>
            </a:r>
            <a:r>
              <a:rPr lang="zh-TW" altLang="en-US"/>
              <a:t>）</a:t>
            </a:r>
            <a:endParaRPr lang="en-US" altLang="zh-TW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如果漏掉SC跳的通知，該怎麼辦？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講完這張demo:</a:t>
            </a:r>
            <a:endParaRPr>
              <a:solidFill>
                <a:schemeClr val="dk1"/>
              </a:solidFill>
            </a:endParaRP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zh-TW">
                <a:solidFill>
                  <a:schemeClr val="dk1"/>
                </a:solidFill>
              </a:rPr>
              <a:t>切換適合的安全性等級</a:t>
            </a:r>
            <a:endParaRPr>
              <a:solidFill>
                <a:schemeClr val="dk1"/>
              </a:solidFill>
            </a:endParaRP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zh-TW">
                <a:solidFill>
                  <a:schemeClr val="dk1"/>
                </a:solidFill>
              </a:rPr>
              <a:t>套用建議設定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1800">
                <a:solidFill>
                  <a:schemeClr val="dk2"/>
                </a:solidFill>
              </a:rPr>
              <a:t>大部分的人不知道該怎麼設定NAS, 甚至有人根本不清楚有哪些設定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402057d88a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402057d88a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講完這張 demo: Overview、病毒防護、MarwareRemover</a:t>
            </a:r>
            <a:r>
              <a:rPr lang="zh-TW" altLang="en-US">
                <a:solidFill>
                  <a:schemeClr val="dk1"/>
                </a:solidFill>
              </a:rPr>
              <a:t>、資安應用程式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02057d88a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402057d88a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demo：資訊安全公告發布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ebbb92bed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ebbb92bed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ebbb92be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ebbb92be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/>
              <a:t>Security Counselor </a:t>
            </a:r>
            <a:r>
              <a:rPr lang="zh-CN" altLang="en-US"/>
              <a:t>是</a:t>
            </a:r>
            <a:r>
              <a:rPr lang="en-US" altLang="zh-CN"/>
              <a:t>4.3.5</a:t>
            </a:r>
            <a:r>
              <a:rPr lang="zh-CN" altLang="en-US"/>
              <a:t>的最新應用程式，可以在</a:t>
            </a:r>
            <a:r>
              <a:rPr lang="en-US" altLang="zh-CN"/>
              <a:t>app center </a:t>
            </a:r>
            <a:r>
              <a:rPr lang="zh-CN" altLang="en-US"/>
              <a:t>下載</a:t>
            </a:r>
            <a:endParaRPr lang="en-US" altLang="zh-TW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/>
              <a:t>非</a:t>
            </a:r>
            <a:r>
              <a:rPr lang="en-US" altLang="zh-TW"/>
              <a:t>build-in</a:t>
            </a:r>
            <a:r>
              <a:rPr lang="zh-TW" altLang="en-US"/>
              <a:t>，要</a:t>
            </a:r>
            <a:r>
              <a:rPr lang="zh-CN" altLang="en-US"/>
              <a:t>提醒</a:t>
            </a:r>
            <a:r>
              <a:rPr lang="en-US" altLang="zh-TW"/>
              <a:t>user</a:t>
            </a:r>
            <a:r>
              <a:rPr lang="zh-CN" altLang="en-US"/>
              <a:t>自行下載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02057d88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02057d88a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/>
              <a:t>NAS</a:t>
            </a:r>
            <a:r>
              <a:rPr lang="zh-TW" altLang="en-US"/>
              <a:t> 的本質是儲存重要資料，所以存放在</a:t>
            </a:r>
            <a:r>
              <a:rPr lang="en-US" altLang="zh-CN"/>
              <a:t>NAS</a:t>
            </a:r>
            <a:r>
              <a:rPr lang="zh-CN" altLang="en-US"/>
              <a:t>的資料，價值是難以估計，這些存放在</a:t>
            </a:r>
            <a:r>
              <a:rPr lang="en-US" altLang="zh-CN"/>
              <a:t>NAS</a:t>
            </a:r>
            <a:r>
              <a:rPr lang="zh-CN" altLang="en-US"/>
              <a:t>上的作品，或是珍貴回憶不見了，是千金難買早知道的，因此</a:t>
            </a:r>
            <a:r>
              <a:rPr lang="en-US" altLang="zh-CN"/>
              <a:t>NAS</a:t>
            </a:r>
            <a:r>
              <a:rPr lang="zh-CN" altLang="en-US"/>
              <a:t>的資料，成為駭客覬覦的目標，</a:t>
            </a:r>
            <a:endParaRPr lang="en-US" altLang="zh-TW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b="1">
                <a:solidFill>
                  <a:srgbClr val="FF0000"/>
                </a:solidFill>
              </a:rPr>
              <a:t>明槍易躲，暗箭難防：</a:t>
            </a:r>
            <a:r>
              <a:rPr lang="en-US" altLang="zh-CN" b="1">
                <a:solidFill>
                  <a:srgbClr val="FF0000"/>
                </a:solidFill>
              </a:rPr>
              <a:t>NAS</a:t>
            </a:r>
            <a:r>
              <a:rPr lang="zh-CN" altLang="en-US" b="1">
                <a:solidFill>
                  <a:srgbClr val="FF0000"/>
                </a:solidFill>
              </a:rPr>
              <a:t>存放在家裡或機房，被駭客鴨子划水，偷偷鎖定目標，可怕的不是發現中毒，而是暗中攻擊，而你根本不知道！</a:t>
            </a:r>
            <a:endParaRPr lang="en-US" altLang="zh-TW" b="1">
              <a:solidFill>
                <a:srgbClr val="FF000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/>
              <a:t>不要讓</a:t>
            </a:r>
            <a:r>
              <a:rPr lang="zh-TW"/>
              <a:t>駭客的蜜糖，</a:t>
            </a:r>
            <a:r>
              <a:rPr lang="zh-TW" altLang="en-US"/>
              <a:t>變成</a:t>
            </a:r>
            <a:r>
              <a:rPr lang="zh-TW"/>
              <a:t>我的毒藥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altLang="zh-TW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資安廠商趨勢科技最新發表「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2018 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上半年資安總評」報告，指出網路犯罪集團正逐漸捨棄容易引人關注的勒索病毒攻擊，轉而採鴨子划水方式暗中攻擊，以竊取錢財和珍貴運算資源。截至目前，衝擊最大的資安威脅是虛擬加密貨幣挖礦，光是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2018 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上半年虛擬加密貨幣挖礦活動的偵測數量，就比 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2017 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年一整年的數量成長 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96%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TW" altLang="en-US"/>
              <a:t> </a:t>
            </a:r>
            <a:endParaRPr lang="en-US" alt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f9d4ba7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f9d4ba7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/>
              <a:t>身邊發生過的兩個例子，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f9d4ba71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f9d4ba71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f9d4ba71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f9d4ba71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2"/>
                </a:solidFill>
              </a:rPr>
              <a:t>面對每天超過百萬變形病毒、每年上千萬種駭客攻擊手法，即使建構了資安防線，卻防不勝防。關鍵在於許多人沒有意識到，使用者行為往往是資安問題的觸發點，有時不單是程式漏洞或病毒，人為疏失，成為資安防範的漏網之魚。</a:t>
            </a:r>
            <a:endParaRPr sz="1200">
              <a:solidFill>
                <a:schemeClr val="dk2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2"/>
                </a:solidFill>
              </a:rPr>
              <a:t>資安不只攻擊這一環節，還有比攻擊更重要的事：防禦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02057d88a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02057d88a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/>
              <a:t>哪些最常見的人為疏失，造成駭客的蜜糖</a:t>
            </a:r>
            <a:endParaRPr lang="en-US" altLang="zh-TW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/>
              <a:t>有時候不需要把</a:t>
            </a:r>
            <a:r>
              <a:rPr lang="en-US" altLang="zh-TW"/>
              <a:t>admin</a:t>
            </a:r>
            <a:r>
              <a:rPr lang="zh-CN" altLang="en-US"/>
              <a:t>的帳號分享出去</a:t>
            </a:r>
            <a:endParaRPr lang="en-US" altLang="zh-CN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/>
              <a:t>上面的勾勾，你中了幾個？</a:t>
            </a:r>
            <a:endParaRPr lang="en-US" altLang="zh-CN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/>
              <a:t>接下來，為大家介紹的就是一款幫你掃描你的</a:t>
            </a:r>
            <a:r>
              <a:rPr lang="en-US" altLang="zh-CN"/>
              <a:t>NAS</a:t>
            </a:r>
            <a:r>
              <a:rPr lang="zh-CN" altLang="en-US"/>
              <a:t>到底有哪些不安全的設定，以及教你怎麼變安全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02057d88a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02057d88a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/>
              <a:t>最可怕的不是你發現有病毒，而是你的</a:t>
            </a:r>
            <a:r>
              <a:rPr lang="zh-CN" altLang="en-US"/>
              <a:t>資料暴露於風險，但是你卻不知道</a:t>
            </a:r>
            <a:endParaRPr lang="en-US" altLang="zh-CN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/>
              <a:t>有點類似微軟安全中心的概念</a:t>
            </a:r>
            <a:endParaRPr lang="en-US" altLang="zh-TW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ebbb92b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ebbb92b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SC提供了上述這些應變方式，用戶可依照個人偏好做設置，讓NAS變得更安全。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02057d88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02057d88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/>
              <a:t>根據 </a:t>
            </a:r>
            <a:r>
              <a:rPr lang="en-US" altLang="zh-TW"/>
              <a:t>ixia</a:t>
            </a:r>
            <a:r>
              <a:rPr lang="zh-TW" altLang="en-US"/>
              <a:t> </a:t>
            </a:r>
            <a:r>
              <a:rPr lang="zh-CN" altLang="en-US"/>
              <a:t>報告很有趣，</a:t>
            </a:r>
            <a:endParaRPr lang="en-US" altLang="zh-CN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/>
              <a:t>有超過一半以上的人，沒有意識到自己使用的裝置是有漏洞的，就像前面提到的大學教授、科技公司</a:t>
            </a:r>
            <a:r>
              <a:rPr lang="en-US" altLang="zh-CN"/>
              <a:t>PM</a:t>
            </a:r>
            <a:r>
              <a:rPr lang="zh-CN" altLang="en-US"/>
              <a:t>，</a:t>
            </a:r>
            <a:endParaRPr lang="en-US" altLang="zh-CN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/>
              <a:t>如果你不在乎安全性</a:t>
            </a:r>
            <a:endParaRPr lang="en-US" altLang="zh-CN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" y="0"/>
            <a:ext cx="9144421" cy="514349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0920直播PPT_Security Counselor_0912預錄\0920直播PPT_Security Counselor_0912預錄-02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8" y="0"/>
            <a:ext cx="9144423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92224"/>
            <a:ext cx="8229600" cy="85725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1pPr>
            <a:lvl2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2pPr>
            <a:lvl3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3pPr>
            <a:lvl4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4pPr>
            <a:lvl5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0920直播PPT_Security Counselor_0912預錄\0920直播PPT_Security Counselor_0912預錄-02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8" y="0"/>
            <a:ext cx="9144423" cy="5143499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92224"/>
            <a:ext cx="8229600" cy="85725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563638"/>
            <a:ext cx="8229600" cy="28803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1pPr>
            <a:lvl2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2pPr>
            <a:lvl3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3pPr>
            <a:lvl4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4pPr>
            <a:lvl5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0920直播PPT_Security Counselor_0912預錄\0920直播PPT_Security Counselor_0912預錄-02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8" y="0"/>
            <a:ext cx="9144423" cy="5143499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92224"/>
            <a:ext cx="8229600" cy="85725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1pPr>
            <a:lvl2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2pPr>
            <a:lvl3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3pPr>
            <a:lvl4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4pPr>
            <a:lvl5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0920直播PPT_Security Counselor_0912預錄\0920直播PPT_Security Counselor_0912預錄-02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9" y="0"/>
            <a:ext cx="9144421" cy="5143499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92224"/>
            <a:ext cx="8229600" cy="85725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1pPr>
            <a:lvl2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2pPr>
            <a:lvl3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3pPr>
            <a:lvl4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4pPr>
            <a:lvl5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0920直播PPT_Security Counselor_0912預錄\0920直播PPT_Security Counselor_0912預錄-02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9" y="0"/>
            <a:ext cx="9144421" cy="5143499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92224"/>
            <a:ext cx="8229600" cy="85725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1pPr>
            <a:lvl2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2pPr>
            <a:lvl3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3pPr>
            <a:lvl4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4pPr>
            <a:lvl5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92224"/>
            <a:ext cx="8229600" cy="85725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1pPr>
            <a:lvl2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2pPr>
            <a:lvl3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3pPr>
            <a:lvl4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4pPr>
            <a:lvl5pPr marL="0" indent="0">
              <a:spcBef>
                <a:spcPts val="0"/>
              </a:spcBef>
              <a:buFont typeface="Arial" pitchFamily="34" charset="0"/>
              <a:buChar char="•"/>
              <a:defRPr sz="2000" b="1"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2400747"/>
            <a:ext cx="7772400" cy="1021556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27560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55" r:id="rId3"/>
    <p:sldLayoutId id="2147483652" r:id="rId4"/>
    <p:sldLayoutId id="2147483657" r:id="rId5"/>
    <p:sldLayoutId id="2147483656" r:id="rId6"/>
    <p:sldLayoutId id="2147483654" r:id="rId7"/>
    <p:sldLayoutId id="2147483651" r:id="rId8"/>
    <p:sldLayoutId id="2147483653" r:id="rId9"/>
  </p:sldLayoutIdLst>
  <p:txStyles>
    <p:titleStyle>
      <a:lvl1pPr algn="ctr" defTabSz="914400" rtl="0" eaLnBrk="1" latinLnBrk="0" hangingPunct="1">
        <a:spcBef>
          <a:spcPct val="0"/>
        </a:spcBef>
        <a:buNone/>
        <a:defRPr lang="zh-TW" altLang="en-US" sz="4400" b="1" kern="1200" dirty="0" smtClean="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Char char="•"/>
        <a:defRPr lang="zh-TW" altLang="en-US" sz="2000" b="1" kern="1200" dirty="0" smtClean="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0" indent="0" algn="l" defTabSz="914400" rtl="0" eaLnBrk="1" latinLnBrk="0" hangingPunct="1">
        <a:spcBef>
          <a:spcPts val="0"/>
        </a:spcBef>
        <a:buFont typeface="Arial" pitchFamily="34" charset="0"/>
        <a:buChar char="•"/>
        <a:defRPr lang="zh-TW" altLang="en-US" sz="2000" b="1" kern="1200" dirty="0" smtClean="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0" indent="0" algn="l" defTabSz="914400" rtl="0" eaLnBrk="1" latinLnBrk="0" hangingPunct="1">
        <a:spcBef>
          <a:spcPts val="0"/>
        </a:spcBef>
        <a:buFont typeface="Arial" pitchFamily="34" charset="0"/>
        <a:buChar char="•"/>
        <a:defRPr lang="zh-TW" altLang="en-US" sz="2000" b="1" kern="1200" dirty="0" smtClean="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0" indent="0" algn="l" defTabSz="914400" rtl="0" eaLnBrk="1" latinLnBrk="0" hangingPunct="1">
        <a:spcBef>
          <a:spcPts val="0"/>
        </a:spcBef>
        <a:buFont typeface="Arial" pitchFamily="34" charset="0"/>
        <a:buChar char="•"/>
        <a:defRPr lang="zh-TW" altLang="en-US" sz="2000" b="1" kern="1200" dirty="0" smtClean="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0" indent="0" algn="l" defTabSz="914400" rtl="0" eaLnBrk="1" latinLnBrk="0" hangingPunct="1">
        <a:spcBef>
          <a:spcPts val="0"/>
        </a:spcBef>
        <a:buFont typeface="Arial" pitchFamily="34" charset="0"/>
        <a:buChar char="•"/>
        <a:defRPr lang="zh-TW" altLang="en-US" sz="2000" b="1" kern="1200" dirty="0" smtClean="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mailto:security_counselor@qnap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0920直播PPT_Security Counselor_0912預錄\06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9090" y="1919536"/>
            <a:ext cx="7261762" cy="2524422"/>
          </a:xfrm>
          <a:prstGeom prst="rect">
            <a:avLst/>
          </a:prstGeom>
          <a:noFill/>
        </p:spPr>
      </p:pic>
      <p:sp>
        <p:nvSpPr>
          <p:cNvPr id="136" name="Google Shape;136;p22"/>
          <p:cNvSpPr txBox="1">
            <a:spLocks noGrp="1"/>
          </p:cNvSpPr>
          <p:nvPr>
            <p:ph type="title"/>
          </p:nvPr>
        </p:nvSpPr>
        <p:spPr>
          <a:xfrm>
            <a:off x="457200" y="-8663"/>
            <a:ext cx="8229600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使用 </a:t>
            </a:r>
            <a:r>
              <a:rPr lang="zh-TW">
                <a:solidFill>
                  <a:srgbClr val="FFFF00"/>
                </a:solidFill>
              </a:rPr>
              <a:t>Security Counselor</a:t>
            </a:r>
            <a:r>
              <a:rPr lang="zh-TW"/>
              <a:t>，</a:t>
            </a:r>
            <a:br>
              <a:rPr lang="en-US" altLang="zh-TW"/>
            </a:br>
            <a:r>
              <a:rPr lang="zh-TW"/>
              <a:t>您每天平均所需的成本...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195736" y="2958792"/>
            <a:ext cx="9361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費用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4485020" y="2958792"/>
            <a:ext cx="9361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分鐘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6876256" y="2958792"/>
            <a:ext cx="9361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步驟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6349208" y="1962245"/>
            <a:ext cx="2321994" cy="26257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2699792" y="1962245"/>
            <a:ext cx="3586472" cy="26257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467544" y="1962243"/>
            <a:ext cx="2154445" cy="26257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102" name="Picture 6" descr="C:\Users\user\Desktop\0920直播PPT_Security Counselor_0912預錄\12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42981" y="1377033"/>
            <a:ext cx="8549499" cy="1159435"/>
          </a:xfrm>
          <a:prstGeom prst="rect">
            <a:avLst/>
          </a:prstGeom>
          <a:noFill/>
        </p:spPr>
      </p:pic>
      <p:sp>
        <p:nvSpPr>
          <p:cNvPr id="143" name="Google Shape;143;p23"/>
          <p:cNvSpPr txBox="1">
            <a:spLocks noGrp="1"/>
          </p:cNvSpPr>
          <p:nvPr>
            <p:ph type="title"/>
          </p:nvPr>
        </p:nvSpPr>
        <p:spPr>
          <a:xfrm>
            <a:off x="323528" y="51470"/>
            <a:ext cx="5122912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安全性檢查：3 步驟，讓您的 NAS 變安全了！</a:t>
            </a:r>
            <a:endParaRPr/>
          </a:p>
        </p:txBody>
      </p:sp>
      <p:pic>
        <p:nvPicPr>
          <p:cNvPr id="150" name="Google Shape;150;p23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2771800" y="2585418"/>
            <a:ext cx="3431796" cy="175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870066" y="2587892"/>
            <a:ext cx="1541694" cy="180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4590084" y="3892661"/>
            <a:ext cx="1487604" cy="224262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4" name="Google Shape;154;p23"/>
          <p:cNvPicPr preferRelativeResize="0"/>
          <p:nvPr/>
        </p:nvPicPr>
        <p:blipFill rotWithShape="1">
          <a:blip r:embed="rId7" cstate="print">
            <a:alphaModFix/>
          </a:blip>
          <a:srcRect r="5410"/>
          <a:stretch/>
        </p:blipFill>
        <p:spPr>
          <a:xfrm>
            <a:off x="6444208" y="2591128"/>
            <a:ext cx="2120307" cy="1698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 rotWithShape="1">
          <a:blip r:embed="rId8" cstate="print">
            <a:alphaModFix/>
          </a:blip>
          <a:srcRect r="8298"/>
          <a:stretch/>
        </p:blipFill>
        <p:spPr>
          <a:xfrm>
            <a:off x="7558433" y="3771248"/>
            <a:ext cx="1108232" cy="183475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" name="文字方塊 20"/>
          <p:cNvSpPr txBox="1"/>
          <p:nvPr/>
        </p:nvSpPr>
        <p:spPr>
          <a:xfrm>
            <a:off x="7656469" y="98970"/>
            <a:ext cx="154766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600"/>
              </a:lnSpc>
            </a:pPr>
            <a:r>
              <a:rPr lang="en-US" altLang="zh-TW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Security Counselor </a:t>
            </a:r>
            <a:r>
              <a:rPr lang="zh-TW" altLang="en-US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如何使用？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1304170" y="1690573"/>
            <a:ext cx="13236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執行檢查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3600186" y="1690573"/>
            <a:ext cx="13236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2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查看報告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7164288" y="1690573"/>
            <a:ext cx="13236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修正風險</a:t>
            </a:r>
          </a:p>
        </p:txBody>
      </p:sp>
      <p:pic>
        <p:nvPicPr>
          <p:cNvPr id="4101" name="Picture 5" descr="C:\Users\user\Desktop\0920直播PPT_Security Counselor_0912預錄\1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9752" y="4025588"/>
            <a:ext cx="403959" cy="606811"/>
          </a:xfrm>
          <a:prstGeom prst="rect">
            <a:avLst/>
          </a:prstGeom>
          <a:noFill/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CA4DB1D-EA8E-4B97-8E01-2963504BF4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22" y="3948254"/>
            <a:ext cx="1319080" cy="38837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3762890-C04C-4D4A-A273-3BB51DE1F152}"/>
              </a:ext>
            </a:extLst>
          </p:cNvPr>
          <p:cNvSpPr txBox="1"/>
          <p:nvPr/>
        </p:nvSpPr>
        <p:spPr>
          <a:xfrm>
            <a:off x="7560907" y="4050273"/>
            <a:ext cx="1468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更改預設值</a:t>
            </a:r>
            <a:endParaRPr kumimoji="1" lang="zh-TW" altLang="en-US" sz="1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190A0AA7-D129-4253-A408-CC5C41F29A96}"/>
              </a:ext>
            </a:extLst>
          </p:cNvPr>
          <p:cNvSpPr/>
          <p:nvPr/>
        </p:nvSpPr>
        <p:spPr>
          <a:xfrm>
            <a:off x="6849836" y="878243"/>
            <a:ext cx="1054359" cy="44787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3" name="Picture 3" descr="C:\Users\user\Desktop\0920直播PPT_Security Counselor_0912預錄\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774" y="1239223"/>
            <a:ext cx="5704511" cy="3302668"/>
          </a:xfrm>
          <a:prstGeom prst="rect">
            <a:avLst/>
          </a:prstGeom>
          <a:noFill/>
        </p:spPr>
      </p:pic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>
            <a:off x="395536" y="92224"/>
            <a:ext cx="6445121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安全性檢查範疇</a:t>
            </a:r>
            <a:r>
              <a:rPr lang="zh-TW" altLang="en-US"/>
              <a:t>：</a:t>
            </a:r>
            <a:endParaRPr/>
          </a:p>
        </p:txBody>
      </p:sp>
      <p:pic>
        <p:nvPicPr>
          <p:cNvPr id="176" name="Google Shape;176;p24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5264326" y="1887295"/>
            <a:ext cx="384250" cy="4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文字方塊 18"/>
          <p:cNvSpPr txBox="1"/>
          <p:nvPr/>
        </p:nvSpPr>
        <p:spPr>
          <a:xfrm>
            <a:off x="6847133" y="927230"/>
            <a:ext cx="1998730" cy="425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ts val="2600"/>
              </a:lnSpc>
            </a:pPr>
            <a:r>
              <a:rPr lang="zh-TW" altLang="zh-TW"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問題一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6840760" y="1341324"/>
            <a:ext cx="2195736" cy="20595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ts val="2600"/>
              </a:lnSpc>
            </a:pPr>
            <a:r>
              <a:rPr lang="zh-TW" altLang="zh-TW" sz="17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經常使用檔案傳輸服務、打開共享權限、忘記更改密碼或通訊埠預設值...</a:t>
            </a:r>
            <a:r>
              <a:rPr lang="zh-TW" sz="17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...</a:t>
            </a:r>
            <a:r>
              <a:rPr lang="zh-TW" altLang="zh-TW" sz="17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每天去注意這些行為，好麻煩！</a:t>
            </a:r>
            <a:endParaRPr lang="zh-TW" altLang="en-US" sz="17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4472238" y="1527255"/>
            <a:ext cx="1325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帳號安全檢查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4472238" y="3230087"/>
            <a:ext cx="1325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認證安全檢查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2600030" y="1527255"/>
            <a:ext cx="1325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網路安全檢查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2600030" y="3230087"/>
            <a:ext cx="1325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掃毒工具檢查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734313" y="1527255"/>
            <a:ext cx="1325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軟體更新檢查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734313" y="3230087"/>
            <a:ext cx="1325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存取權限檢查</a:t>
            </a:r>
          </a:p>
        </p:txBody>
      </p:sp>
      <p:pic>
        <p:nvPicPr>
          <p:cNvPr id="33" name="Google Shape;176;p24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5264326" y="3617437"/>
            <a:ext cx="384250" cy="4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76;p24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3378952" y="1887295"/>
            <a:ext cx="384250" cy="4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76;p24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3378952" y="3617437"/>
            <a:ext cx="384250" cy="4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76;p24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501360" y="1887295"/>
            <a:ext cx="384250" cy="4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76;p24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501360" y="3617437"/>
            <a:ext cx="384250" cy="45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2DE4F309-80DC-47AC-9DBB-9A349AF70362}"/>
              </a:ext>
            </a:extLst>
          </p:cNvPr>
          <p:cNvSpPr/>
          <p:nvPr/>
        </p:nvSpPr>
        <p:spPr>
          <a:xfrm>
            <a:off x="6861499" y="948223"/>
            <a:ext cx="1054359" cy="44787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8" name="Picture 2" descr="C:\Users\user\Desktop\0920直播PPT_Security Counselor_0912預錄\0920直播PPT_Security Counselor_0912預錄-3-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441" cy="5143500"/>
          </a:xfrm>
          <a:prstGeom prst="rect">
            <a:avLst/>
          </a:prstGeom>
          <a:noFill/>
        </p:spPr>
      </p:pic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395536" y="202332"/>
            <a:ext cx="5410944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ts val="43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安全性等級：</a:t>
            </a:r>
            <a:br>
              <a:rPr lang="zh-TW" altLang="en-US"/>
            </a:br>
            <a:r>
              <a:rPr lang="zh-TW"/>
              <a:t>提供不同需求的保護</a:t>
            </a:r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idx="1"/>
          </p:nvPr>
        </p:nvSpPr>
        <p:spPr>
          <a:xfrm>
            <a:off x="395536" y="1635646"/>
            <a:ext cx="6203032" cy="13715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</a:rPr>
              <a:t>NAS使用習慣百百種，對於安全性的要求也有所不同。</a:t>
            </a:r>
            <a:endParaRPr sz="1500">
              <a:solidFill>
                <a:schemeClr val="dk1"/>
              </a:solidFill>
            </a:endParaRPr>
          </a:p>
          <a:p>
            <a:pPr marL="0" lvl="0" indent="0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</a:rPr>
              <a:t>因此，Security Counselor 提供</a:t>
            </a:r>
            <a:r>
              <a:rPr lang="zh-TW" sz="1500">
                <a:solidFill>
                  <a:srgbClr val="C00000"/>
                </a:solidFill>
              </a:rPr>
              <a:t>基本、中階、高階</a:t>
            </a:r>
            <a:r>
              <a:rPr lang="zh-TW" sz="1500">
                <a:solidFill>
                  <a:schemeClr val="dk1"/>
                </a:solidFill>
              </a:rPr>
              <a:t>三種等級的保護，可依照您的使用需求，選擇最適合自己的安全性等級，讓您在受到保護之下，使用某些網路服務時能保有彈性，盡情發揮 NAS 的使用效益。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848589" y="987574"/>
            <a:ext cx="2016224" cy="425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zh-TW" altLang="zh-TW"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問題二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6850138" y="1413332"/>
            <a:ext cx="2195736" cy="17261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ts val="2600"/>
              </a:lnSpc>
            </a:pPr>
            <a:r>
              <a:rPr lang="zh-TW" altLang="en-US" sz="17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我時常要使用</a:t>
            </a:r>
            <a:r>
              <a:rPr lang="en-US" altLang="zh-TW" sz="17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SSH, SAMBA/AFP </a:t>
            </a:r>
            <a:r>
              <a:rPr lang="zh-TW" altLang="en-US" sz="17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等服務，關閉相關設定雖能提高安全性，但卻也間接限縮了使用彈性！</a:t>
            </a:r>
          </a:p>
        </p:txBody>
      </p:sp>
      <p:sp>
        <p:nvSpPr>
          <p:cNvPr id="15" name="Google Shape;187;p25"/>
          <p:cNvSpPr txBox="1">
            <a:spLocks/>
          </p:cNvSpPr>
          <p:nvPr/>
        </p:nvSpPr>
        <p:spPr>
          <a:xfrm>
            <a:off x="35496" y="4271780"/>
            <a:ext cx="1450504" cy="38820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>
              <a:lnSpc>
                <a:spcPts val="2000"/>
              </a:lnSpc>
            </a:pPr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Advanced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6" name="Google Shape;187;p25"/>
          <p:cNvSpPr txBox="1">
            <a:spLocks/>
          </p:cNvSpPr>
          <p:nvPr/>
        </p:nvSpPr>
        <p:spPr>
          <a:xfrm>
            <a:off x="1763688" y="4271780"/>
            <a:ext cx="1450504" cy="38820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>
              <a:lnSpc>
                <a:spcPts val="2000"/>
              </a:lnSpc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Intermediate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7" name="Google Shape;187;p25"/>
          <p:cNvSpPr txBox="1">
            <a:spLocks/>
          </p:cNvSpPr>
          <p:nvPr/>
        </p:nvSpPr>
        <p:spPr>
          <a:xfrm>
            <a:off x="3419872" y="4271780"/>
            <a:ext cx="1450504" cy="38820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>
              <a:lnSpc>
                <a:spcPts val="2000"/>
              </a:lnSpc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Basic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8" name="Google Shape;187;p25"/>
          <p:cNvSpPr txBox="1">
            <a:spLocks/>
          </p:cNvSpPr>
          <p:nvPr/>
        </p:nvSpPr>
        <p:spPr>
          <a:xfrm>
            <a:off x="5078859" y="4271780"/>
            <a:ext cx="1450504" cy="38820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>
              <a:lnSpc>
                <a:spcPts val="2000"/>
              </a:lnSpc>
            </a:pPr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Custom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3074" name="Picture 2" descr="C:\Users\user\Desktop\0920直播PPT_Security Counselor_0912預錄\42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011910"/>
            <a:ext cx="548408" cy="550493"/>
          </a:xfrm>
          <a:prstGeom prst="rect">
            <a:avLst/>
          </a:prstGeom>
          <a:noFill/>
        </p:spPr>
      </p:pic>
      <p:pic>
        <p:nvPicPr>
          <p:cNvPr id="3075" name="Picture 3" descr="C:\Users\user\Desktop\0920直播PPT_Security Counselor_0912預錄\39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5640" y="4011910"/>
            <a:ext cx="548408" cy="550493"/>
          </a:xfrm>
          <a:prstGeom prst="rect">
            <a:avLst/>
          </a:prstGeom>
          <a:noFill/>
        </p:spPr>
      </p:pic>
      <p:pic>
        <p:nvPicPr>
          <p:cNvPr id="3076" name="Picture 4" descr="C:\Users\user\Desktop\0920直播PPT_Security Counselor_0912預錄\40-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61167" y="4011910"/>
            <a:ext cx="548408" cy="550493"/>
          </a:xfrm>
          <a:prstGeom prst="rect">
            <a:avLst/>
          </a:prstGeom>
          <a:noFill/>
        </p:spPr>
      </p:pic>
      <p:pic>
        <p:nvPicPr>
          <p:cNvPr id="3077" name="Picture 5" descr="C:\Users\user\Desktop\0920直播PPT_Security Counselor_0912預錄\41-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4011910"/>
            <a:ext cx="548408" cy="5504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08283FDC-0335-4664-A5DC-E9A5047010FD}"/>
              </a:ext>
            </a:extLst>
          </p:cNvPr>
          <p:cNvSpPr/>
          <p:nvPr/>
        </p:nvSpPr>
        <p:spPr>
          <a:xfrm>
            <a:off x="6890657" y="878243"/>
            <a:ext cx="1054359" cy="44787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" name="Google Shape;205;p26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267744" y="2499742"/>
            <a:ext cx="3998851" cy="204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CA9A7F3-3D75-407F-93CB-A62565C40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43" y="3616245"/>
            <a:ext cx="2405550" cy="1106124"/>
          </a:xfrm>
          <a:prstGeom prst="rect">
            <a:avLst/>
          </a:prstGeom>
        </p:spPr>
      </p:pic>
      <p:sp>
        <p:nvSpPr>
          <p:cNvPr id="203" name="Google Shape;203;p26"/>
          <p:cNvSpPr txBox="1">
            <a:spLocks noGrp="1"/>
          </p:cNvSpPr>
          <p:nvPr>
            <p:ph type="title"/>
          </p:nvPr>
        </p:nvSpPr>
        <p:spPr>
          <a:xfrm>
            <a:off x="395536" y="92224"/>
            <a:ext cx="8229600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一鍵設定：</a:t>
            </a:r>
            <a:br>
              <a:rPr lang="en-US" altLang="zh-TW"/>
            </a:br>
            <a:r>
              <a:rPr lang="zh-TW"/>
              <a:t>系統幫您套用建議設定</a:t>
            </a:r>
            <a:endParaRPr/>
          </a:p>
        </p:txBody>
      </p:sp>
      <p:sp>
        <p:nvSpPr>
          <p:cNvPr id="204" name="Google Shape;204;p26"/>
          <p:cNvSpPr txBox="1">
            <a:spLocks noGrp="1"/>
          </p:cNvSpPr>
          <p:nvPr>
            <p:ph idx="1"/>
          </p:nvPr>
        </p:nvSpPr>
        <p:spPr>
          <a:xfrm>
            <a:off x="395536" y="1322615"/>
            <a:ext cx="6131024" cy="32720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500">
                <a:solidFill>
                  <a:schemeClr val="dk1"/>
                </a:solidFill>
              </a:rPr>
              <a:t>有哪些服務用不到要關閉比較好？有什麼安全性方案可以使用？在什麼情況下做哪些設定，才不會讓 NAS 處於不安全的環境？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500">
                <a:solidFill>
                  <a:schemeClr val="dk1"/>
                </a:solidFill>
              </a:rPr>
              <a:t>Security Counselor 都幫您規劃好了，除了引導您做最佳的設定，還能選擇系統直接幫您套用好建議設定，讓 NAS 處於較安全的環境。</a:t>
            </a:r>
          </a:p>
        </p:txBody>
      </p:sp>
      <p:sp>
        <p:nvSpPr>
          <p:cNvPr id="206" name="Google Shape;206;p26"/>
          <p:cNvSpPr/>
          <p:nvPr/>
        </p:nvSpPr>
        <p:spPr>
          <a:xfrm>
            <a:off x="3524943" y="3483045"/>
            <a:ext cx="1371600" cy="133200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文字方塊 18"/>
          <p:cNvSpPr txBox="1"/>
          <p:nvPr/>
        </p:nvSpPr>
        <p:spPr>
          <a:xfrm>
            <a:off x="6866372" y="915566"/>
            <a:ext cx="2016224" cy="425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zh-TW" altLang="zh-TW"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問題</a:t>
            </a:r>
            <a:r>
              <a:rPr lang="zh-TW" altLang="en-US"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</a:t>
            </a:r>
            <a:endParaRPr lang="zh-TW" altLang="zh-TW" sz="24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840760" y="1341324"/>
            <a:ext cx="2195736" cy="13926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600"/>
              </a:lnSpc>
              <a:buClr>
                <a:schemeClr val="dk1"/>
              </a:buClr>
              <a:buSzPts val="1100"/>
            </a:pPr>
            <a:r>
              <a:rPr lang="en-US" altLang="zh-TW" sz="17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sz="17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的功能這麼多，該去哪裡調整相對應的安全性設定？該怎麼設定才安全？</a:t>
            </a:r>
            <a:endParaRPr lang="en-US" altLang="zh-TW" sz="17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778692E-2C13-4E04-87A4-43ECB9ADF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6" y="2430420"/>
            <a:ext cx="1632534" cy="2265229"/>
          </a:xfrm>
          <a:prstGeom prst="rect">
            <a:avLst/>
          </a:prstGeom>
        </p:spPr>
      </p:pic>
      <p:pic>
        <p:nvPicPr>
          <p:cNvPr id="13" name="Picture 2" descr="C:\Users\user\Desktop\0920直播PPT_Security Counselor_0912預錄\30.png">
            <a:extLst>
              <a:ext uri="{FF2B5EF4-FFF2-40B4-BE49-F238E27FC236}">
                <a16:creationId xmlns:a16="http://schemas.microsoft.com/office/drawing/2014/main" id="{B5739EED-CA4A-4B15-970F-23F9AD4C2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9235" y="4028559"/>
            <a:ext cx="648916" cy="650083"/>
          </a:xfrm>
          <a:prstGeom prst="rect">
            <a:avLst/>
          </a:prstGeom>
          <a:noFill/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46A0E101-5B2E-4DEE-8EC7-C1D382E98433}"/>
              </a:ext>
            </a:extLst>
          </p:cNvPr>
          <p:cNvSpPr/>
          <p:nvPr/>
        </p:nvSpPr>
        <p:spPr>
          <a:xfrm>
            <a:off x="3694922" y="4056484"/>
            <a:ext cx="424544" cy="23793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43F0231-B27C-4802-AAA8-54D7AD4C4583}"/>
              </a:ext>
            </a:extLst>
          </p:cNvPr>
          <p:cNvSpPr txBox="1"/>
          <p:nvPr/>
        </p:nvSpPr>
        <p:spPr>
          <a:xfrm>
            <a:off x="3636652" y="4046054"/>
            <a:ext cx="2148768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TW" altLang="en-US" sz="1400" b="1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打勾</a:t>
            </a:r>
            <a:r>
              <a:rPr kumimoji="1" lang="zh-TW" altLang="en-US" sz="1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：依據我所選的安全性等級來套用建議設定</a:t>
            </a:r>
          </a:p>
          <a:p>
            <a:endParaRPr lang="zh-TW" altLang="en-US" sz="1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1CF4C1D1-9E4E-4A64-8CE1-DB62C5EC4F66}"/>
              </a:ext>
            </a:extLst>
          </p:cNvPr>
          <p:cNvSpPr/>
          <p:nvPr/>
        </p:nvSpPr>
        <p:spPr>
          <a:xfrm>
            <a:off x="6995627" y="878243"/>
            <a:ext cx="1054359" cy="44787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1" name="Google Shape;221;p27"/>
          <p:cNvSpPr txBox="1">
            <a:spLocks noGrp="1"/>
          </p:cNvSpPr>
          <p:nvPr>
            <p:ph type="title"/>
          </p:nvPr>
        </p:nvSpPr>
        <p:spPr>
          <a:xfrm>
            <a:off x="374848" y="123478"/>
            <a:ext cx="8229600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集結掃毒工具：</a:t>
            </a:r>
            <a:br>
              <a:rPr lang="en-US" altLang="zh-TW"/>
            </a:br>
            <a:r>
              <a:rPr lang="zh-TW"/>
              <a:t>安全管理，全盤掌握</a:t>
            </a:r>
            <a:endParaRPr/>
          </a:p>
        </p:txBody>
      </p:sp>
      <p:sp>
        <p:nvSpPr>
          <p:cNvPr id="222" name="Google Shape;222;p27"/>
          <p:cNvSpPr txBox="1">
            <a:spLocks noGrp="1"/>
          </p:cNvSpPr>
          <p:nvPr>
            <p:ph idx="1"/>
          </p:nvPr>
        </p:nvSpPr>
        <p:spPr>
          <a:xfrm>
            <a:off x="457200" y="1488183"/>
            <a:ext cx="2890664" cy="1155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ts val="1100"/>
              </a:lnSpc>
            </a:pPr>
            <a:r>
              <a:rPr lang="zh-TW" altLang="en-US"/>
              <a:t> </a:t>
            </a:r>
            <a:r>
              <a:rPr lang="zh-TW"/>
              <a:t>病毒防護</a:t>
            </a:r>
            <a:endParaRPr lang="zh-TW" altLang="en-US"/>
          </a:p>
          <a:p>
            <a:pPr>
              <a:lnSpc>
                <a:spcPts val="1100"/>
              </a:lnSpc>
              <a:spcBef>
                <a:spcPts val="1600"/>
              </a:spcBef>
            </a:pPr>
            <a:r>
              <a:rPr lang="zh-TW" altLang="en-US"/>
              <a:t> </a:t>
            </a:r>
            <a:r>
              <a:rPr lang="zh-TW"/>
              <a:t>Malware Remover</a:t>
            </a:r>
            <a:endParaRPr lang="zh-TW" altLang="en-US"/>
          </a:p>
          <a:p>
            <a:pPr>
              <a:lnSpc>
                <a:spcPts val="1100"/>
              </a:lnSpc>
              <a:spcBef>
                <a:spcPts val="1600"/>
              </a:spcBef>
              <a:spcAft>
                <a:spcPts val="1600"/>
              </a:spcAft>
            </a:pPr>
            <a:r>
              <a:rPr lang="zh-TW" altLang="en-US"/>
              <a:t> </a:t>
            </a:r>
            <a:r>
              <a:rPr lang="zh-TW"/>
              <a:t>安全性設定管理介面</a:t>
            </a:r>
            <a:endParaRPr lang="zh-TW" altLang="en-US"/>
          </a:p>
        </p:txBody>
      </p:sp>
      <p:pic>
        <p:nvPicPr>
          <p:cNvPr id="223" name="Google Shape;223;p27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563302" y="2654206"/>
            <a:ext cx="3808258" cy="1946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7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794354" y="3017074"/>
            <a:ext cx="776581" cy="100953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25" name="Google Shape;225;p27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4722346" y="2307136"/>
            <a:ext cx="942236" cy="76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7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4898702" y="3955155"/>
            <a:ext cx="632819" cy="63281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字方塊 11"/>
          <p:cNvSpPr txBox="1"/>
          <p:nvPr/>
        </p:nvSpPr>
        <p:spPr>
          <a:xfrm>
            <a:off x="6929603" y="915566"/>
            <a:ext cx="2016224" cy="425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zh-TW" altLang="zh-TW" sz="2000">
                <a:solidFill>
                  <a:schemeClr val="dk1"/>
                </a:solidFill>
              </a:rPr>
              <a:t> </a:t>
            </a:r>
            <a:r>
              <a:rPr lang="zh-TW" altLang="zh-TW"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問題</a:t>
            </a:r>
            <a:r>
              <a:rPr lang="zh-TW" altLang="en-US"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四</a:t>
            </a:r>
            <a:endParaRPr lang="zh-TW" altLang="zh-TW" sz="24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948264" y="1341324"/>
            <a:ext cx="1979712" cy="13926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ts val="2600"/>
              </a:lnSpc>
            </a:pPr>
            <a:r>
              <a:rPr lang="zh-TW" altLang="en-US" sz="17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每週固定掃描、還要注意病毒碼是否有更新，正在掃毒的工具又有哪些？</a:t>
            </a:r>
            <a:endParaRPr lang="en-US" altLang="zh-TW" sz="17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78C0BBE6-A279-4333-BB1F-0D9213EC3A11}"/>
              </a:ext>
            </a:extLst>
          </p:cNvPr>
          <p:cNvSpPr/>
          <p:nvPr/>
        </p:nvSpPr>
        <p:spPr>
          <a:xfrm>
            <a:off x="6966469" y="551672"/>
            <a:ext cx="1054359" cy="44787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511168F-6670-3247-A39A-8400FE9CE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11" y="1624006"/>
            <a:ext cx="5663421" cy="2891960"/>
          </a:xfrm>
          <a:prstGeom prst="rect">
            <a:avLst/>
          </a:prstGeom>
        </p:spPr>
      </p:pic>
      <p:sp>
        <p:nvSpPr>
          <p:cNvPr id="234" name="Google Shape;234;p28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6347048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資安公告</a:t>
            </a:r>
            <a:r>
              <a:rPr lang="zh-TW" altLang="en-US"/>
              <a:t>通知</a:t>
            </a:r>
            <a:r>
              <a:rPr lang="zh-TW"/>
              <a:t>：揭露存在漏洞軟體，以即時修正危機</a:t>
            </a:r>
            <a:endParaRPr/>
          </a:p>
        </p:txBody>
      </p:sp>
      <p:pic>
        <p:nvPicPr>
          <p:cNvPr id="239" name="Google Shape;239;p28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5240849" y="3285306"/>
            <a:ext cx="3414830" cy="1468588"/>
          </a:xfrm>
          <a:prstGeom prst="rect">
            <a:avLst/>
          </a:prstGeom>
          <a:noFill/>
          <a:ln w="57150">
            <a:solidFill>
              <a:srgbClr val="009990"/>
            </a:solidFill>
            <a:prstDash val="solid"/>
          </a:ln>
        </p:spPr>
      </p:pic>
      <p:sp>
        <p:nvSpPr>
          <p:cNvPr id="10" name="文字方塊 9"/>
          <p:cNvSpPr txBox="1"/>
          <p:nvPr/>
        </p:nvSpPr>
        <p:spPr>
          <a:xfrm>
            <a:off x="6876256" y="589890"/>
            <a:ext cx="2016224" cy="425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zh-TW" altLang="zh-TW" sz="2000">
                <a:solidFill>
                  <a:schemeClr val="dk1"/>
                </a:solidFill>
              </a:rPr>
              <a:t> </a:t>
            </a:r>
            <a:r>
              <a:rPr lang="zh-TW" altLang="zh-TW"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問題</a:t>
            </a:r>
            <a:r>
              <a:rPr lang="zh-TW" altLang="en-US"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五</a:t>
            </a:r>
            <a:endParaRPr lang="zh-TW" altLang="zh-TW" sz="24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948264" y="1015648"/>
            <a:ext cx="1979712" cy="11387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zh-TW" altLang="en-US" sz="17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駭客及惡意軟體的威脅日益漸增，深怕有一天我也中標，到底該如何預防？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20E4B448-104E-7045-B6B1-2F260EB42906}"/>
              </a:ext>
            </a:extLst>
          </p:cNvPr>
          <p:cNvGrpSpPr/>
          <p:nvPr/>
        </p:nvGrpSpPr>
        <p:grpSpPr>
          <a:xfrm>
            <a:off x="4647594" y="2143806"/>
            <a:ext cx="3672408" cy="1580739"/>
            <a:chOff x="3794079" y="2211710"/>
            <a:chExt cx="3672408" cy="1580739"/>
          </a:xfrm>
        </p:grpSpPr>
        <p:pic>
          <p:nvPicPr>
            <p:cNvPr id="1026" name="Picture 2" descr="C:\Users\user\Desktop\0920直播PPT_Security Counselor_0912預錄\24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3794079" y="2211710"/>
              <a:ext cx="3672408" cy="158073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文字方塊 8"/>
            <p:cNvSpPr txBox="1"/>
            <p:nvPr/>
          </p:nvSpPr>
          <p:spPr>
            <a:xfrm>
              <a:off x="4327604" y="2477645"/>
              <a:ext cx="276701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TW" altLang="en-US" sz="14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根據 </a:t>
              </a:r>
              <a:r>
                <a:rPr lang="en-US" altLang="zh-TW" sz="14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2018 </a:t>
              </a:r>
              <a:r>
                <a:rPr lang="zh-TW" altLang="en-US" sz="14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駭客年會調查，有 </a:t>
              </a:r>
              <a:r>
                <a:rPr lang="en-US" altLang="zh-TW" sz="1400" b="1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74.6 % </a:t>
              </a:r>
              <a:r>
                <a:rPr lang="zh-TW" altLang="en-US" sz="14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的民眾仰賴資安公告，以避免繼續使用存在漏洞的軟體。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920直播PPT_Security Counselor_0912預錄\0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0" y="0"/>
            <a:ext cx="9143059" cy="5156123"/>
          </a:xfrm>
          <a:prstGeom prst="rect">
            <a:avLst/>
          </a:prstGeom>
          <a:noFill/>
        </p:spPr>
      </p:pic>
      <p:sp>
        <p:nvSpPr>
          <p:cNvPr id="245" name="Google Shape;245;p29"/>
          <p:cNvSpPr txBox="1">
            <a:spLocks noGrp="1"/>
          </p:cNvSpPr>
          <p:nvPr>
            <p:ph type="title"/>
          </p:nvPr>
        </p:nvSpPr>
        <p:spPr>
          <a:xfrm>
            <a:off x="395536" y="543651"/>
            <a:ext cx="8229600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>
                <a:solidFill>
                  <a:srgbClr val="92D050"/>
                </a:solidFill>
              </a:rPr>
              <a:t>你可以事先排除的風險</a:t>
            </a:r>
            <a:endParaRPr>
              <a:solidFill>
                <a:srgbClr val="92D050"/>
              </a:solidFill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395536" y="1635646"/>
            <a:ext cx="4978896" cy="28117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342900">
              <a:lnSpc>
                <a:spcPts val="3400"/>
              </a:lnSpc>
              <a:buSzPts val="1800"/>
            </a:pPr>
            <a:r>
              <a:rPr lang="zh-TW" altLang="en-US" sz="2400">
                <a:solidFill>
                  <a:schemeClr val="bg1"/>
                </a:solidFill>
              </a:rPr>
              <a:t>避免資料外洩</a:t>
            </a:r>
            <a:endParaRPr lang="en-US" altLang="zh-TW" sz="2400">
              <a:solidFill>
                <a:schemeClr val="bg1"/>
              </a:solidFill>
            </a:endParaRPr>
          </a:p>
          <a:p>
            <a:pPr marL="457200" indent="-342900">
              <a:lnSpc>
                <a:spcPts val="3400"/>
              </a:lnSpc>
              <a:buSzPts val="1800"/>
            </a:pPr>
            <a:r>
              <a:rPr lang="zh-TW" altLang="en-US" sz="2400">
                <a:solidFill>
                  <a:schemeClr val="bg1"/>
                </a:solidFill>
              </a:rPr>
              <a:t>阻止可疑的登入</a:t>
            </a:r>
            <a:endParaRPr lang="en-US" altLang="zh-TW" sz="2400">
              <a:solidFill>
                <a:schemeClr val="bg1"/>
              </a:solidFill>
            </a:endParaRPr>
          </a:p>
          <a:p>
            <a:pPr marL="457200" indent="-342900">
              <a:lnSpc>
                <a:spcPts val="3400"/>
              </a:lnSpc>
              <a:buSzPts val="1800"/>
            </a:pPr>
            <a:r>
              <a:rPr lang="zh-TW" altLang="en-US" sz="2400">
                <a:solidFill>
                  <a:schemeClr val="bg1"/>
                </a:solidFill>
              </a:rPr>
              <a:t>避免帳號密碼被駭客入侵</a:t>
            </a:r>
            <a:endParaRPr lang="en-US" altLang="zh-TW" sz="2400">
              <a:solidFill>
                <a:schemeClr val="bg1"/>
              </a:solidFill>
            </a:endParaRPr>
          </a:p>
          <a:p>
            <a:pPr marL="457200" indent="-342900">
              <a:lnSpc>
                <a:spcPts val="3400"/>
              </a:lnSpc>
              <a:buSzPts val="1800"/>
            </a:pPr>
            <a:r>
              <a:rPr lang="zh-TW" altLang="en-US" sz="2400">
                <a:solidFill>
                  <a:schemeClr val="bg1"/>
                </a:solidFill>
              </a:rPr>
              <a:t>避免使用存在漏洞的軟體</a:t>
            </a:r>
          </a:p>
        </p:txBody>
      </p:sp>
      <p:pic>
        <p:nvPicPr>
          <p:cNvPr id="1027" name="Picture 3" descr="C:\Users\user\Desktop\0920直播PPT_Security Counselor_0912預錄\04-01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09920"/>
            <a:ext cx="9144000" cy="333580"/>
          </a:xfrm>
          <a:prstGeom prst="rect">
            <a:avLst/>
          </a:prstGeom>
          <a:noFill/>
        </p:spPr>
      </p:pic>
      <p:pic>
        <p:nvPicPr>
          <p:cNvPr id="2051" name="Picture 3" descr="C:\Users\user\Desktop\0920直播PPT_Security Counselor_0912預錄\26-01.png"/>
          <p:cNvPicPr>
            <a:picLocks noChangeAspect="1" noChangeArrowheads="1"/>
          </p:cNvPicPr>
          <p:nvPr/>
        </p:nvPicPr>
        <p:blipFill>
          <a:blip r:embed="rId5" cstate="print"/>
          <a:srcRect t="7270" r="9560"/>
          <a:stretch>
            <a:fillRect/>
          </a:stretch>
        </p:blipFill>
        <p:spPr bwMode="auto">
          <a:xfrm>
            <a:off x="5747878" y="0"/>
            <a:ext cx="3396122" cy="2098936"/>
          </a:xfrm>
          <a:prstGeom prst="rect">
            <a:avLst/>
          </a:prstGeom>
          <a:noFill/>
        </p:spPr>
      </p:pic>
      <p:sp>
        <p:nvSpPr>
          <p:cNvPr id="11" name="文字方塊 10"/>
          <p:cNvSpPr txBox="1"/>
          <p:nvPr/>
        </p:nvSpPr>
        <p:spPr>
          <a:xfrm>
            <a:off x="6839744" y="136833"/>
            <a:ext cx="21967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17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Security Counselor </a:t>
            </a:r>
            <a:r>
              <a:rPr lang="zh-TW" altLang="en-US" sz="17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排除四面埋伏的風險，讓你的 </a:t>
            </a:r>
            <a:r>
              <a:rPr lang="en-US" altLang="zh-TW" sz="17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sz="17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變得更安全。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user\Desktop\0920直播PPT_Security Counselor_0912預錄\0920直播PPT_Security Counselor_0912預錄2-02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" y="0"/>
            <a:ext cx="9144423" cy="5143499"/>
          </a:xfrm>
          <a:prstGeom prst="rect">
            <a:avLst/>
          </a:prstGeom>
          <a:noFill/>
        </p:spPr>
      </p:pic>
      <p:sp>
        <p:nvSpPr>
          <p:cNvPr id="255" name="Google Shape;255;p30"/>
          <p:cNvSpPr txBox="1">
            <a:spLocks noGrp="1"/>
          </p:cNvSpPr>
          <p:nvPr>
            <p:ph idx="1"/>
          </p:nvPr>
        </p:nvSpPr>
        <p:spPr>
          <a:xfrm>
            <a:off x="683568" y="874150"/>
            <a:ext cx="5410944" cy="24517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下載資訊：</a:t>
            </a:r>
            <a:endParaRPr sz="24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請至 App Center 下載 </a:t>
            </a:r>
            <a:r>
              <a:rPr lang="zh-TW">
                <a:solidFill>
                  <a:srgbClr val="0070C0"/>
                </a:solidFill>
              </a:rPr>
              <a:t>Security Counselor </a:t>
            </a:r>
            <a:endParaRPr>
              <a:solidFill>
                <a:srgbClr val="0070C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>
              <a:buNone/>
            </a:pPr>
            <a:r>
              <a:rPr lang="zh-TW" altLang="en-US" sz="2400"/>
              <a:t>用戶回饋：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hlinkClick r:id="rId4"/>
              </a:rPr>
              <a:t>security_counselor@qnap.com</a:t>
            </a:r>
          </a:p>
          <a:p>
            <a:pPr>
              <a:buNone/>
            </a:pPr>
            <a:endParaRPr lang="zh-TW" sz="2400" dirty="0"/>
          </a:p>
          <a:p>
            <a:pPr>
              <a:buNone/>
            </a:pPr>
            <a:r>
              <a:rPr lang="zh-TW" altLang="en-US" sz="2400"/>
              <a:t>支援平台：</a:t>
            </a:r>
            <a:endParaRPr lang="zh-TW" altLang="en-US" dirty="0"/>
          </a:p>
          <a:p>
            <a:pPr>
              <a:buNone/>
            </a:pPr>
            <a:r>
              <a:rPr lang="zh-TW" altLang="en-US"/>
              <a:t>QTS 4.3.5</a:t>
            </a:r>
          </a:p>
        </p:txBody>
      </p:sp>
      <p:pic>
        <p:nvPicPr>
          <p:cNvPr id="4099" name="Picture 3" descr="D:\結案\20180411_QTS 4.3.5網路與虛擬交換器_ppt\Links\TS-1685_fron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635646"/>
            <a:ext cx="2920358" cy="1826197"/>
          </a:xfrm>
          <a:prstGeom prst="rect">
            <a:avLst/>
          </a:prstGeom>
          <a:noFill/>
        </p:spPr>
      </p:pic>
      <p:pic>
        <p:nvPicPr>
          <p:cNvPr id="1026" name="Picture 2" descr="https://lh3.googleusercontent.com/Me4d2qnduUf9JYhdlaLo4jhUCVnAEIqrDkz7ag-cskO3LkNrxwpKsQu9JW-PuJdeAh4mjwWCfVfE9Lkh96KZ9dtHMTsqo5YeI3cBi7t3kHl8E83Tg8DyjE2XPRSBaIsh3m9GQgVP8w8">
            <a:extLst>
              <a:ext uri="{FF2B5EF4-FFF2-40B4-BE49-F238E27FC236}">
                <a16:creationId xmlns:a16="http://schemas.microsoft.com/office/drawing/2014/main" id="{D06FC1D5-7766-9048-8348-4D994A6DE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643758"/>
            <a:ext cx="802720" cy="80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室內, 牆 的圖片&#10;&#10;描述是以高可信度產生">
            <a:extLst>
              <a:ext uri="{FF2B5EF4-FFF2-40B4-BE49-F238E27FC236}">
                <a16:creationId xmlns:a16="http://schemas.microsoft.com/office/drawing/2014/main" id="{89C0880E-2869-4D81-9590-C01950549D9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170" t="5859" r="1170"/>
          <a:stretch>
            <a:fillRect/>
          </a:stretch>
        </p:blipFill>
        <p:spPr>
          <a:xfrm>
            <a:off x="0" y="0"/>
            <a:ext cx="9144000" cy="4958408"/>
          </a:xfrm>
          <a:prstGeom prst="rect">
            <a:avLst/>
          </a:prstGeom>
        </p:spPr>
      </p:pic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57200" y="361310"/>
            <a:ext cx="8229600" cy="857250"/>
          </a:xfrm>
        </p:spPr>
        <p:txBody>
          <a:bodyPr>
            <a:normAutofit fontScale="90000"/>
          </a:bodyPr>
          <a:lstStyle/>
          <a:p>
            <a:pPr lvl="0"/>
            <a:r>
              <a:rPr lang="zh-TW" altLang="en-US"/>
              <a:t>存放在 </a:t>
            </a:r>
            <a:r>
              <a:rPr lang="en-US" altLang="zh-TW"/>
              <a:t>NAS </a:t>
            </a:r>
            <a:r>
              <a:rPr lang="zh-TW" altLang="en-US"/>
              <a:t>的資料，是重要的數位資產，常成為駭客覬覦的目標！</a:t>
            </a:r>
          </a:p>
        </p:txBody>
      </p:sp>
      <p:pic>
        <p:nvPicPr>
          <p:cNvPr id="5" name="Picture 3" descr="C:\Users\user\Desktop\0920直播PPT_Security Counselor_0912預錄\04-01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09920"/>
            <a:ext cx="9144000" cy="333580"/>
          </a:xfrm>
          <a:prstGeom prst="rect">
            <a:avLst/>
          </a:prstGeom>
          <a:noFill/>
        </p:spPr>
      </p:pic>
      <p:pic>
        <p:nvPicPr>
          <p:cNvPr id="5122" name="Picture 2" descr="C:\Users\user\Desktop\0920直播PPT_Security Counselor_0912預錄\3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1635646"/>
            <a:ext cx="2232248" cy="1904207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491294" y="2175327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加密勒索是一門好生意</a:t>
            </a:r>
          </a:p>
        </p:txBody>
      </p:sp>
      <p:pic>
        <p:nvPicPr>
          <p:cNvPr id="8" name="Picture 2" descr="C:\Users\user\Desktop\0920直播PPT_Security Counselor_0912預錄\32.png">
            <a:extLst>
              <a:ext uri="{FF2B5EF4-FFF2-40B4-BE49-F238E27FC236}">
                <a16:creationId xmlns:a16="http://schemas.microsoft.com/office/drawing/2014/main" id="{BA987739-1151-4E46-B7E6-B40A79BB3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793351" y="1869554"/>
            <a:ext cx="2210449" cy="1904207"/>
          </a:xfrm>
          <a:prstGeom prst="rect">
            <a:avLst/>
          </a:prstGeom>
          <a:noFill/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BB25785-E247-C14D-A4D4-BE836EC6DA88}"/>
              </a:ext>
            </a:extLst>
          </p:cNvPr>
          <p:cNvSpPr/>
          <p:nvPr/>
        </p:nvSpPr>
        <p:spPr>
          <a:xfrm>
            <a:off x="7310717" y="2438301"/>
            <a:ext cx="1243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明槍易躲 暗箭難防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0920直播PPT_Security Counselor_0912預錄\32106295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3" y="1275606"/>
            <a:ext cx="6084168" cy="3850265"/>
          </a:xfrm>
          <a:prstGeom prst="rect">
            <a:avLst/>
          </a:prstGeom>
          <a:noFill/>
        </p:spPr>
      </p:pic>
      <p:pic>
        <p:nvPicPr>
          <p:cNvPr id="29" name="Picture 7" descr="C:\Users\user\Desktop\0920直播PPT_Security Counselor_0912預錄\38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1544" y="526542"/>
            <a:ext cx="9006960" cy="2405248"/>
          </a:xfrm>
          <a:prstGeom prst="rect">
            <a:avLst/>
          </a:prstGeom>
          <a:noFill/>
        </p:spPr>
      </p:pic>
      <p:sp>
        <p:nvSpPr>
          <p:cNvPr id="30" name="文字方塊 29"/>
          <p:cNvSpPr txBox="1"/>
          <p:nvPr/>
        </p:nvSpPr>
        <p:spPr>
          <a:xfrm>
            <a:off x="451109" y="777406"/>
            <a:ext cx="1224136" cy="374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zh-TW" altLang="en-US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職業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2664514" y="777406"/>
            <a:ext cx="1224136" cy="374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zh-TW" altLang="en-US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狀況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4771589" y="777406"/>
            <a:ext cx="1224136" cy="374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zh-TW" altLang="en-US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作為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6891720" y="777406"/>
            <a:ext cx="1224136" cy="374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zh-TW" altLang="en-US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解法</a:t>
            </a:r>
          </a:p>
        </p:txBody>
      </p:sp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302840" y="2931790"/>
            <a:ext cx="8229600" cy="857250"/>
          </a:xfrm>
        </p:spPr>
        <p:txBody>
          <a:bodyPr/>
          <a:lstStyle/>
          <a:p>
            <a:pPr lvl="0"/>
            <a:r>
              <a:rPr lang="zh-TW" altLang="en-US">
                <a:solidFill>
                  <a:srgbClr val="002060"/>
                </a:solidFill>
              </a:rPr>
              <a:t>真實案例一</a:t>
            </a:r>
          </a:p>
        </p:txBody>
      </p:sp>
      <p:pic>
        <p:nvPicPr>
          <p:cNvPr id="7" name="Picture 3" descr="C:\Users\user\Desktop\0920直播PPT_Security Counselor_0912預錄\04-01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09920"/>
            <a:ext cx="9144000" cy="333580"/>
          </a:xfrm>
          <a:prstGeom prst="rect">
            <a:avLst/>
          </a:prstGeom>
          <a:noFill/>
        </p:spPr>
      </p:pic>
      <p:sp>
        <p:nvSpPr>
          <p:cNvPr id="20" name="文字方塊 19"/>
          <p:cNvSpPr txBox="1"/>
          <p:nvPr/>
        </p:nvSpPr>
        <p:spPr>
          <a:xfrm>
            <a:off x="493641" y="1340063"/>
            <a:ext cx="15841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大學資管教授</a:t>
            </a:r>
            <a:endParaRPr lang="zh-TW" altLang="en-US" sz="160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2581873" y="1340063"/>
            <a:ext cx="1728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某日發現共用資料夾無法使用。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4608730" y="1340063"/>
            <a:ext cx="209886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聯絡技術支援後</a:t>
            </a:r>
            <a:r>
              <a:rPr lang="zh-TW" altLang="en-US" sz="1600" spc="-30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發現該 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</a:rPr>
              <a:t>NAS firmware 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為三年前的版本，</a:t>
            </a:r>
            <a:endParaRPr lang="en-US" altLang="zh-TW" sz="160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1800"/>
              </a:lnSpc>
            </a:pP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已被新病毒入侵。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6851611" y="1340063"/>
            <a:ext cx="1728192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更新 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</a:rPr>
              <a:t>firmware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 後才解決</a:t>
            </a:r>
            <a:r>
              <a:rPr lang="zh-TW" sz="1600">
                <a:latin typeface="微軟正黑體" pitchFamily="34" charset="-120"/>
                <a:ea typeface="微軟正黑體" pitchFamily="34" charset="-120"/>
              </a:rPr>
              <a:t>問題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。以前他從來沒想到要更新。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920直播PPT_Security Counselor_0912預錄\48479982_xl.png"/>
          <p:cNvPicPr>
            <a:picLocks noChangeAspect="1" noChangeArrowheads="1"/>
          </p:cNvPicPr>
          <p:nvPr/>
        </p:nvPicPr>
        <p:blipFill>
          <a:blip r:embed="rId3" cstate="print"/>
          <a:srcRect b="4706"/>
          <a:stretch>
            <a:fillRect/>
          </a:stretch>
        </p:blipFill>
        <p:spPr bwMode="auto">
          <a:xfrm>
            <a:off x="3334703" y="2067694"/>
            <a:ext cx="5809297" cy="3075806"/>
          </a:xfrm>
          <a:prstGeom prst="rect">
            <a:avLst/>
          </a:prstGeom>
          <a:noFill/>
        </p:spPr>
      </p:pic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23528" y="2931790"/>
            <a:ext cx="8229600" cy="857250"/>
          </a:xfrm>
        </p:spPr>
        <p:txBody>
          <a:bodyPr/>
          <a:lstStyle/>
          <a:p>
            <a:pPr lvl="0"/>
            <a:r>
              <a:rPr lang="zh-TW" altLang="en-US">
                <a:solidFill>
                  <a:srgbClr val="002060"/>
                </a:solidFill>
              </a:rPr>
              <a:t>真實案例二</a:t>
            </a:r>
          </a:p>
        </p:txBody>
      </p:sp>
      <p:pic>
        <p:nvPicPr>
          <p:cNvPr id="6" name="Picture 3" descr="C:\Users\user\Desktop\0920直播PPT_Security Counselor_0912預錄\04-01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09920"/>
            <a:ext cx="9144000" cy="333580"/>
          </a:xfrm>
          <a:prstGeom prst="rect">
            <a:avLst/>
          </a:prstGeom>
          <a:noFill/>
        </p:spPr>
      </p:pic>
      <p:pic>
        <p:nvPicPr>
          <p:cNvPr id="15" name="Picture 7" descr="C:\Users\user\Desktop\0920直播PPT_Security Counselor_0912預錄\38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07504" y="555526"/>
            <a:ext cx="9006960" cy="2405248"/>
          </a:xfrm>
          <a:prstGeom prst="rect">
            <a:avLst/>
          </a:prstGeom>
          <a:noFill/>
        </p:spPr>
      </p:pic>
      <p:sp>
        <p:nvSpPr>
          <p:cNvPr id="16" name="文字方塊 15"/>
          <p:cNvSpPr txBox="1"/>
          <p:nvPr/>
        </p:nvSpPr>
        <p:spPr>
          <a:xfrm>
            <a:off x="457069" y="806390"/>
            <a:ext cx="1224136" cy="374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zh-TW" altLang="en-US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職業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2670474" y="806390"/>
            <a:ext cx="1224136" cy="374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zh-TW" altLang="en-US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狀況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4777549" y="806390"/>
            <a:ext cx="1224136" cy="374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zh-TW" altLang="en-US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作為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6897680" y="806390"/>
            <a:ext cx="1224136" cy="374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zh-TW" altLang="en-US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解法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416881" y="1276289"/>
            <a:ext cx="1832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科技公司產品經理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2558357" y="1266821"/>
            <a:ext cx="186157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在家裡安裝一台 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存放照片，由於工作忙碌，很少連線到 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的介面。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4604058" y="1266821"/>
            <a:ext cx="2016224" cy="1246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有一天看到官網宣傳，得知有 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</a:rPr>
              <a:t>Malware Remover 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可以使用。掃描 NAS後發現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</a:rPr>
              <a:t>已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被病毒入侵。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6908313" y="1266821"/>
            <a:ext cx="17281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執行 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</a:rPr>
              <a:t>Malware Remover 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後，成功將病毒移除。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920直播PPT_Security Counselor_0912預錄\54675065_xl.png"/>
          <p:cNvPicPr>
            <a:picLocks noChangeAspect="1" noChangeArrowheads="1"/>
          </p:cNvPicPr>
          <p:nvPr/>
        </p:nvPicPr>
        <p:blipFill>
          <a:blip r:embed="rId3" cstate="print"/>
          <a:srcRect t="21375" b="11281"/>
          <a:stretch>
            <a:fillRect/>
          </a:stretch>
        </p:blipFill>
        <p:spPr bwMode="auto">
          <a:xfrm>
            <a:off x="0" y="0"/>
            <a:ext cx="9144000" cy="4958408"/>
          </a:xfrm>
          <a:prstGeom prst="rect">
            <a:avLst/>
          </a:prstGeom>
          <a:noFill/>
        </p:spPr>
      </p:pic>
      <p:sp>
        <p:nvSpPr>
          <p:cNvPr id="87" name="Google Shape;87;p17"/>
          <p:cNvSpPr txBox="1">
            <a:spLocks noGrp="1"/>
          </p:cNvSpPr>
          <p:nvPr>
            <p:ph idx="1"/>
          </p:nvPr>
        </p:nvSpPr>
        <p:spPr>
          <a:xfrm>
            <a:off x="457200" y="411510"/>
            <a:ext cx="8229600" cy="23042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400">
              <a:solidFill>
                <a:schemeClr val="bg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>
                <a:solidFill>
                  <a:schemeClr val="bg1"/>
                </a:solidFill>
              </a:rPr>
              <a:t>從上述案例</a:t>
            </a:r>
            <a:r>
              <a:rPr lang="zh-TW" altLang="en-US" sz="2400">
                <a:solidFill>
                  <a:schemeClr val="bg1"/>
                </a:solidFill>
              </a:rPr>
              <a:t>可以得知</a:t>
            </a:r>
            <a:r>
              <a:rPr lang="zh-TW" sz="2400">
                <a:solidFill>
                  <a:schemeClr val="bg1"/>
                </a:solidFill>
              </a:rPr>
              <a:t>，</a:t>
            </a:r>
            <a:r>
              <a:rPr lang="zh-TW" sz="2400">
                <a:solidFill>
                  <a:srgbClr val="FFFF00"/>
                </a:solidFill>
              </a:rPr>
              <a:t>資安</a:t>
            </a:r>
            <a:r>
              <a:rPr lang="zh-TW" altLang="en-US" sz="2400">
                <a:solidFill>
                  <a:srgbClr val="FFFF00"/>
                </a:solidFill>
              </a:rPr>
              <a:t>風險</a:t>
            </a:r>
            <a:r>
              <a:rPr lang="zh-TW" sz="2400">
                <a:solidFill>
                  <a:srgbClr val="FFFF00"/>
                </a:solidFill>
              </a:rPr>
              <a:t>跟</a:t>
            </a:r>
            <a:r>
              <a:rPr lang="zh-TW" altLang="en-US" sz="2400">
                <a:solidFill>
                  <a:srgbClr val="FFFF00"/>
                </a:solidFill>
              </a:rPr>
              <a:t>用戶</a:t>
            </a:r>
            <a:r>
              <a:rPr lang="zh-TW" sz="2400">
                <a:solidFill>
                  <a:srgbClr val="FFFF00"/>
                </a:solidFill>
              </a:rPr>
              <a:t>是否</a:t>
            </a:r>
            <a:r>
              <a:rPr lang="zh-TW" altLang="en-US" sz="2400">
                <a:solidFill>
                  <a:srgbClr val="FFFF00"/>
                </a:solidFill>
              </a:rPr>
              <a:t>擁</a:t>
            </a:r>
            <a:r>
              <a:rPr lang="zh-TW" sz="2400">
                <a:solidFill>
                  <a:srgbClr val="FFFF00"/>
                </a:solidFill>
              </a:rPr>
              <a:t>有技術背景無關，隨時保持警覺與</a:t>
            </a:r>
            <a:r>
              <a:rPr lang="zh-TW" altLang="en-US" sz="2400">
                <a:solidFill>
                  <a:srgbClr val="FFFF00"/>
                </a:solidFill>
              </a:rPr>
              <a:t>擁有</a:t>
            </a:r>
            <a:r>
              <a:rPr lang="zh-TW" sz="2400">
                <a:solidFill>
                  <a:srgbClr val="FFFF00"/>
                </a:solidFill>
              </a:rPr>
              <a:t>謹慎的網路使用習慣才是重點！</a:t>
            </a:r>
            <a:r>
              <a:rPr lang="zh-TW" altLang="en-US" sz="2400">
                <a:solidFill>
                  <a:srgbClr val="FFFF00"/>
                </a:solidFill>
              </a:rPr>
              <a:t> </a:t>
            </a:r>
            <a:endParaRPr sz="2400">
              <a:solidFill>
                <a:srgbClr val="FFFF00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2400">
                <a:solidFill>
                  <a:schemeClr val="bg1"/>
                </a:solidFill>
              </a:rPr>
              <a:t>別讓人為疏失，成為資安防範的漏</a:t>
            </a:r>
            <a:r>
              <a:rPr lang="zh-TW" altLang="en-US" sz="2400">
                <a:solidFill>
                  <a:schemeClr val="bg1"/>
                </a:solidFill>
              </a:rPr>
              <a:t>洞</a:t>
            </a:r>
            <a:r>
              <a:rPr lang="zh-TW" sz="2400">
                <a:solidFill>
                  <a:schemeClr val="bg1"/>
                </a:solidFill>
              </a:rPr>
              <a:t>。</a:t>
            </a:r>
            <a:endParaRPr>
              <a:solidFill>
                <a:schemeClr val="bg1"/>
              </a:solidFill>
            </a:endParaRPr>
          </a:p>
        </p:txBody>
      </p:sp>
      <p:pic>
        <p:nvPicPr>
          <p:cNvPr id="4" name="Picture 3" descr="C:\Users\user\Desktop\0920直播PPT_Security Counselor_0912預錄\04-01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09920"/>
            <a:ext cx="9144000" cy="3335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室內, 相片 的圖片&#10;&#10;描述是以高可信度產生">
            <a:extLst>
              <a:ext uri="{FF2B5EF4-FFF2-40B4-BE49-F238E27FC236}">
                <a16:creationId xmlns:a16="http://schemas.microsoft.com/office/drawing/2014/main" id="{EFB27606-D3E2-44EA-A4AA-0AAA551D02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30"/>
          <a:stretch/>
        </p:blipFill>
        <p:spPr>
          <a:xfrm>
            <a:off x="-129" y="0"/>
            <a:ext cx="9132254" cy="5143500"/>
          </a:xfrm>
          <a:prstGeom prst="rect">
            <a:avLst/>
          </a:prstGeom>
        </p:spPr>
      </p:pic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605508" y="445025"/>
            <a:ext cx="8520600" cy="57270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>
                <a:solidFill>
                  <a:srgbClr val="C00000"/>
                </a:solidFill>
              </a:rPr>
              <a:t>這樣的行為最危險！</a:t>
            </a:r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605508" y="1707654"/>
            <a:ext cx="8520600" cy="2736304"/>
          </a:xfrm>
        </p:spPr>
        <p:txBody>
          <a:bodyPr/>
          <a:lstStyle/>
          <a:p>
            <a:pPr lvl="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chemeClr val="bg1"/>
                </a:solidFill>
              </a:rPr>
              <a:t>管理者的權限遭到濫用</a:t>
            </a:r>
          </a:p>
          <a:p>
            <a:pPr lvl="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chemeClr val="bg1"/>
                </a:solidFill>
              </a:rPr>
              <a:t>使用預設密碼及連接埠</a:t>
            </a:r>
          </a:p>
          <a:p>
            <a:pPr lvl="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chemeClr val="bg1"/>
                </a:solidFill>
              </a:rPr>
              <a:t>系統及應用程式有漏洞</a:t>
            </a:r>
          </a:p>
          <a:p>
            <a:pPr lvl="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chemeClr val="bg1"/>
                </a:solidFill>
              </a:rPr>
              <a:t>使用外網，但沒有安全配套措施</a:t>
            </a:r>
          </a:p>
          <a:p>
            <a:pPr lvl="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chemeClr val="bg1"/>
                </a:solidFill>
              </a:rPr>
              <a:t>未即時發現系統感染病毒</a:t>
            </a:r>
          </a:p>
          <a:p>
            <a:pPr lvl="0">
              <a:buFont typeface="Arial" panose="020B0604020202020204" pitchFamily="34" charset="0"/>
              <a:buChar char="•"/>
            </a:pPr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5" name="Picture 3" descr="C:\Users\user\Desktop\0920直播PPT_Security Counselor_0912預錄\04-01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09920"/>
            <a:ext cx="9144000" cy="3335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B0B9A1-8FB0-4ED9-B02B-7603D5008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Security Counselor </a:t>
            </a:r>
            <a:r>
              <a:rPr lang="zh-TW" altLang="en-US"/>
              <a:t>是什麼？</a:t>
            </a:r>
          </a:p>
        </p:txBody>
      </p:sp>
      <p:sp>
        <p:nvSpPr>
          <p:cNvPr id="103" name="Google Shape;103;p19"/>
          <p:cNvSpPr txBox="1">
            <a:spLocks noGrp="1"/>
          </p:cNvSpPr>
          <p:nvPr>
            <p:ph idx="1"/>
          </p:nvPr>
        </p:nvSpPr>
        <p:spPr>
          <a:xfrm>
            <a:off x="457200" y="1203532"/>
            <a:ext cx="8229600" cy="30243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你是否擔心，在不知不覺的情況下讓 NAS 暴露於危機之中？</a:t>
            </a:r>
            <a:endParaRPr/>
          </a:p>
          <a:p>
            <a:pPr marL="0" lvl="0" indent="0" rtl="0">
              <a:lnSpc>
                <a:spcPts val="16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zh-TW" altLang="en-US">
                <a:solidFill>
                  <a:srgbClr val="C00000"/>
                </a:solidFill>
              </a:rPr>
              <a:t>該如何發現危機？化險為夷</a:t>
            </a:r>
          </a:p>
          <a:p>
            <a:pPr>
              <a:lnSpc>
                <a:spcPts val="1600"/>
              </a:lnSpc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zh-TW" altLang="en-US" spc="-150"/>
              <a:t>Security Counselor 幫你</a:t>
            </a:r>
            <a:r>
              <a:rPr lang="zh-TW" altLang="en-US"/>
              <a:t>找出風險</a:t>
            </a:r>
            <a:r>
              <a:rPr lang="zh-TW" altLang="en-US" spc="-150"/>
              <a:t>，確保 NAS 環境安全無虞。</a:t>
            </a:r>
          </a:p>
        </p:txBody>
      </p:sp>
      <p:pic>
        <p:nvPicPr>
          <p:cNvPr id="1028" name="Picture 4" descr="C:\Users\user\Desktop\0920直播PPT_Security Counselor_0912預錄\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0725" y="2708259"/>
            <a:ext cx="1323607" cy="1557249"/>
          </a:xfrm>
          <a:prstGeom prst="rect">
            <a:avLst/>
          </a:prstGeom>
          <a:noFill/>
        </p:spPr>
      </p:pic>
      <p:pic>
        <p:nvPicPr>
          <p:cNvPr id="104" name="Google Shape;104;p19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7537415" y="3049191"/>
            <a:ext cx="690987" cy="6909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ED15440A-FCE5-AD43-BAAA-43F0C6936131}"/>
              </a:ext>
            </a:extLst>
          </p:cNvPr>
          <p:cNvGrpSpPr/>
          <p:nvPr/>
        </p:nvGrpSpPr>
        <p:grpSpPr>
          <a:xfrm>
            <a:off x="390726" y="2696415"/>
            <a:ext cx="6840760" cy="1826779"/>
            <a:chOff x="299034" y="3723878"/>
            <a:chExt cx="6840760" cy="1826779"/>
          </a:xfrm>
        </p:grpSpPr>
        <p:pic>
          <p:nvPicPr>
            <p:cNvPr id="6" name="Picture 7" descr="C:\Users\user\Desktop\0920直播PPT_Security Counselor_0912預錄\38.png">
              <a:extLst>
                <a:ext uri="{FF2B5EF4-FFF2-40B4-BE49-F238E27FC236}">
                  <a16:creationId xmlns:a16="http://schemas.microsoft.com/office/drawing/2014/main" id="{AA773997-3EF7-554F-A8A6-E930166CCD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299034" y="3723878"/>
              <a:ext cx="6840760" cy="1826779"/>
            </a:xfrm>
            <a:prstGeom prst="rect">
              <a:avLst/>
            </a:prstGeom>
            <a:noFill/>
          </p:spPr>
        </p:pic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6312A09C-21D6-064B-8702-0F99A20BD2CF}"/>
                </a:ext>
              </a:extLst>
            </p:cNvPr>
            <p:cNvSpPr txBox="1"/>
            <p:nvPr/>
          </p:nvSpPr>
          <p:spPr>
            <a:xfrm>
              <a:off x="539552" y="4273292"/>
              <a:ext cx="129614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lnSpc>
                  <a:spcPts val="1800"/>
                </a:lnSpc>
                <a:defRPr sz="1600">
                  <a:latin typeface="微軟正黑體" pitchFamily="34" charset="-120"/>
                  <a:ea typeface="微軟正黑體" pitchFamily="34" charset="-120"/>
                </a:defRPr>
              </a:lvl1pPr>
            </a:lstStyle>
            <a:p>
              <a:r>
                <a:rPr lang="zh-TW" altLang="en-US"/>
                <a:t>檢查 </a:t>
              </a:r>
              <a:r>
                <a:rPr lang="en" altLang="zh-TW"/>
                <a:t>NAS</a:t>
              </a:r>
              <a:r>
                <a:rPr lang="zh-TW" altLang="en-US"/>
                <a:t> 有哪些風險。</a:t>
              </a:r>
            </a:p>
            <a:p>
              <a:endParaRPr lang="zh-TW" altLang="en-US"/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EF186D17-7ADC-924D-9317-9BE81C917250}"/>
                </a:ext>
              </a:extLst>
            </p:cNvPr>
            <p:cNvSpPr txBox="1"/>
            <p:nvPr/>
          </p:nvSpPr>
          <p:spPr>
            <a:xfrm>
              <a:off x="2195736" y="4244852"/>
              <a:ext cx="12961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lnSpc>
                  <a:spcPts val="1800"/>
                </a:lnSpc>
                <a:defRPr sz="1600">
                  <a:latin typeface="微軟正黑體" pitchFamily="34" charset="-120"/>
                  <a:ea typeface="微軟正黑體" pitchFamily="34" charset="-120"/>
                </a:defRPr>
              </a:lvl1pPr>
            </a:lstStyle>
            <a:p>
              <a:r>
                <a:rPr lang="zh-TW" altLang="en-US"/>
                <a:t>直接幫您套用好安全的設定。</a:t>
              </a:r>
            </a:p>
            <a:p>
              <a:endParaRPr lang="zh-TW" altLang="en-US"/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CF8E4CB5-928E-F34A-B3A9-9DDE37F130E8}"/>
                </a:ext>
              </a:extLst>
            </p:cNvPr>
            <p:cNvSpPr txBox="1"/>
            <p:nvPr/>
          </p:nvSpPr>
          <p:spPr>
            <a:xfrm>
              <a:off x="3816479" y="4244852"/>
              <a:ext cx="12961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lnSpc>
                  <a:spcPts val="1800"/>
                </a:lnSpc>
                <a:defRPr sz="1600">
                  <a:latin typeface="微軟正黑體" pitchFamily="34" charset="-120"/>
                  <a:ea typeface="微軟正黑體" pitchFamily="34" charset="-120"/>
                </a:defRPr>
              </a:lvl1pPr>
            </a:lstStyle>
            <a:p>
              <a:r>
                <a:rPr lang="zh-TW" altLang="en-US"/>
                <a:t>集結病毒防護和反惡意軟體工具。</a:t>
              </a:r>
            </a:p>
            <a:p>
              <a:endParaRPr lang="zh-TW" altLang="en-US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CAE38F41-D77F-CC49-A01E-9ADFD97866BA}"/>
                </a:ext>
              </a:extLst>
            </p:cNvPr>
            <p:cNvSpPr txBox="1"/>
            <p:nvPr/>
          </p:nvSpPr>
          <p:spPr>
            <a:xfrm>
              <a:off x="5436096" y="4244851"/>
              <a:ext cx="129614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lnSpc>
                  <a:spcPts val="1800"/>
                </a:lnSpc>
                <a:defRPr sz="1600">
                  <a:latin typeface="微軟正黑體" pitchFamily="34" charset="-120"/>
                  <a:ea typeface="微軟正黑體" pitchFamily="34" charset="-120"/>
                </a:defRPr>
              </a:lvl1pPr>
            </a:lstStyle>
            <a:p>
              <a:r>
                <a:rPr lang="zh-TW" altLang="en-US"/>
                <a:t>軟體漏洞的資安公告通知服務。</a:t>
              </a: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8C535534-7A35-B548-81D3-D35ED342A45C}"/>
                </a:ext>
              </a:extLst>
            </p:cNvPr>
            <p:cNvSpPr txBox="1"/>
            <p:nvPr/>
          </p:nvSpPr>
          <p:spPr>
            <a:xfrm>
              <a:off x="419423" y="3852822"/>
              <a:ext cx="1224136" cy="374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zh-TW" altLang="en-US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避險</a:t>
              </a: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9BADBAB5-322F-D648-9635-E2B45990A7CE}"/>
                </a:ext>
              </a:extLst>
            </p:cNvPr>
            <p:cNvSpPr txBox="1"/>
            <p:nvPr/>
          </p:nvSpPr>
          <p:spPr>
            <a:xfrm>
              <a:off x="2097281" y="3840389"/>
              <a:ext cx="1224136" cy="374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zh-TW" altLang="en-US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排除</a:t>
              </a: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86A082C9-8548-FC41-B523-28497324CC6F}"/>
                </a:ext>
              </a:extLst>
            </p:cNvPr>
            <p:cNvSpPr txBox="1"/>
            <p:nvPr/>
          </p:nvSpPr>
          <p:spPr>
            <a:xfrm>
              <a:off x="3687662" y="3840389"/>
              <a:ext cx="1224136" cy="374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zh-TW" altLang="en-US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防毒</a:t>
              </a: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AACA9963-FB55-6841-BAA8-DE166E9556F5}"/>
                </a:ext>
              </a:extLst>
            </p:cNvPr>
            <p:cNvSpPr txBox="1"/>
            <p:nvPr/>
          </p:nvSpPr>
          <p:spPr>
            <a:xfrm>
              <a:off x="5327827" y="3852822"/>
              <a:ext cx="1224136" cy="374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zh-TW" altLang="en-US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修補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>
                <a:solidFill>
                  <a:srgbClr val="002060"/>
                </a:solidFill>
              </a:rPr>
              <a:t>為什麼要使用 </a:t>
            </a:r>
            <a:r>
              <a:rPr lang="en-US" altLang="zh-TW">
                <a:solidFill>
                  <a:srgbClr val="002060"/>
                </a:solidFill>
              </a:rPr>
              <a:t>Security Counselor</a:t>
            </a:r>
            <a:r>
              <a:rPr lang="zh-TW" altLang="en-US">
                <a:solidFill>
                  <a:srgbClr val="002060"/>
                </a:solidFill>
              </a:rPr>
              <a:t>？</a:t>
            </a:r>
            <a:br>
              <a:rPr lang="zh-TW" altLang="en-US">
                <a:solidFill>
                  <a:srgbClr val="002060"/>
                </a:solidFill>
              </a:rPr>
            </a:br>
            <a:endParaRPr>
              <a:solidFill>
                <a:srgbClr val="002060"/>
              </a:solidFill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539552" y="843558"/>
            <a:ext cx="475252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latin typeface="微軟正黑體" pitchFamily="34" charset="-120"/>
                <a:ea typeface="微軟正黑體" pitchFamily="34" charset="-120"/>
              </a:rPr>
              <a:t>2018</a:t>
            </a:r>
            <a:r>
              <a:rPr lang="zh-TW" altLang="en-US" sz="1800" b="1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1800" b="1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en-US" sz="1800" b="1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1800" b="1"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sz="1800" b="1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1800" b="1">
                <a:latin typeface="微軟正黑體" pitchFamily="34" charset="-120"/>
                <a:ea typeface="微軟正黑體" pitchFamily="34" charset="-120"/>
              </a:rPr>
              <a:t>月 NAS 用戶的資安事件應變調查</a:t>
            </a:r>
            <a:endParaRPr sz="1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1" name="Google Shape;121;p20"/>
          <p:cNvSpPr txBox="1"/>
          <p:nvPr/>
        </p:nvSpPr>
        <p:spPr>
          <a:xfrm>
            <a:off x="5112242" y="1077338"/>
            <a:ext cx="2778044" cy="85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latin typeface="微軟正黑體" pitchFamily="34" charset="-120"/>
                <a:ea typeface="微軟正黑體" pitchFamily="34" charset="-120"/>
              </a:rPr>
              <a:t>調查來源：台灣駭客年會HITCON Community 2018</a:t>
            </a:r>
            <a:endParaRPr sz="8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8" name="Picture 3" descr="C:\Users\user\Desktop\0920直播PPT_Security Counselor_0912預錄\04-01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09920"/>
            <a:ext cx="9144000" cy="333580"/>
          </a:xfrm>
          <a:prstGeom prst="rect">
            <a:avLst/>
          </a:prstGeom>
          <a:noFill/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5E0CA64-E799-A643-915A-B4EFB33C5CF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1368880"/>
            <a:ext cx="5112568" cy="2706261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93200E7-1F65-434C-8C15-7023B84C192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3523"/>
          <a:stretch>
            <a:fillRect/>
          </a:stretch>
        </p:blipFill>
        <p:spPr>
          <a:xfrm>
            <a:off x="1763688" y="1779662"/>
            <a:ext cx="5112568" cy="259228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AB75BA7-AFF9-0A48-9698-03B265C5A54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7824" y="2252367"/>
            <a:ext cx="5112568" cy="269564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grpSp>
        <p:nvGrpSpPr>
          <p:cNvPr id="23" name="群組 22"/>
          <p:cNvGrpSpPr/>
          <p:nvPr/>
        </p:nvGrpSpPr>
        <p:grpSpPr>
          <a:xfrm>
            <a:off x="371028" y="2499742"/>
            <a:ext cx="8473194" cy="1726092"/>
            <a:chOff x="371028" y="2499742"/>
            <a:chExt cx="8473194" cy="1726092"/>
          </a:xfrm>
        </p:grpSpPr>
        <p:pic>
          <p:nvPicPr>
            <p:cNvPr id="6152" name="Picture 8" descr="C:\Users\user\Desktop\0920直播PPT_Security Counselor_0912預錄\19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371028" y="2499742"/>
              <a:ext cx="8473194" cy="1726092"/>
            </a:xfrm>
            <a:prstGeom prst="rect">
              <a:avLst/>
            </a:prstGeom>
            <a:noFill/>
          </p:spPr>
        </p:pic>
        <p:sp>
          <p:nvSpPr>
            <p:cNvPr id="20" name="Google Shape;117;p20"/>
            <p:cNvSpPr txBox="1"/>
            <p:nvPr/>
          </p:nvSpPr>
          <p:spPr>
            <a:xfrm>
              <a:off x="492052" y="3087681"/>
              <a:ext cx="8294341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>
                <a:lnSpc>
                  <a:spcPct val="115000"/>
                </a:lnSpc>
              </a:pPr>
              <a:r>
                <a:rPr lang="en-US" altLang="zh-TW" sz="22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Security Counselor </a:t>
              </a:r>
              <a:r>
                <a:rPr lang="zh-TW" altLang="en-US" sz="22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協助您找出風險並設立安全機制，防範未然。</a:t>
              </a:r>
              <a:endParaRPr lang="zh-TW" altLang="en-US" sz="22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0920直播PPT_Security Counselor_0912預錄\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63638"/>
            <a:ext cx="8316416" cy="2832874"/>
          </a:xfrm>
          <a:prstGeom prst="rect">
            <a:avLst/>
          </a:prstGeom>
          <a:noFill/>
        </p:spPr>
      </p:pic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lnSpc>
                <a:spcPts val="4600"/>
              </a:lnSpc>
              <a:spcBef>
                <a:spcPts val="0"/>
              </a:spcBef>
            </a:pPr>
            <a:r>
              <a:rPr lang="zh-TW"/>
              <a:t>如果置之不理，受害者</a:t>
            </a:r>
            <a:r>
              <a:rPr lang="zh-TW" altLang="en-US"/>
              <a:t>得</a:t>
            </a:r>
            <a:r>
              <a:rPr lang="zh-TW"/>
              <a:t>付出</a:t>
            </a:r>
            <a:r>
              <a:rPr lang="zh-TW" altLang="en-US"/>
              <a:t>龐大的代價</a:t>
            </a:r>
            <a:r>
              <a:rPr lang="zh-TW"/>
              <a:t>...</a:t>
            </a:r>
            <a:r>
              <a:rPr lang="en-US"/>
              <a:t>...</a:t>
            </a:r>
            <a:endParaRPr lang="zh-TW" b="0"/>
          </a:p>
          <a:p>
            <a:pPr marL="0" lvl="0" indent="0" algn="l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1"/>
          <p:cNvSpPr txBox="1"/>
          <p:nvPr/>
        </p:nvSpPr>
        <p:spPr>
          <a:xfrm>
            <a:off x="6458130" y="4232752"/>
            <a:ext cx="2752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資料來源：2018 ixia 年度安全報告</a:t>
            </a:r>
            <a:endParaRPr sz="1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968251" y="2233776"/>
            <a:ext cx="899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億</a:t>
            </a:r>
            <a:endParaRPr lang="en-US" altLang="zh-TW" sz="15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5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美元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755576" y="3183150"/>
            <a:ext cx="1728192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500" b="1">
                <a:latin typeface="微軟正黑體" pitchFamily="34" charset="-120"/>
                <a:ea typeface="微軟正黑體" pitchFamily="34" charset="-120"/>
              </a:rPr>
              <a:t>的受害者本身沒有察覺到安全漏洞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2750234" y="3183150"/>
            <a:ext cx="1728192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500" b="1">
                <a:latin typeface="微軟正黑體" pitchFamily="34" charset="-120"/>
                <a:ea typeface="微軟正黑體" pitchFamily="34" charset="-120"/>
              </a:rPr>
              <a:t>從病毒入侵到真正察覺問題平均要花上 </a:t>
            </a:r>
            <a:r>
              <a:rPr lang="en-US" altLang="zh-TW" sz="1500" b="1">
                <a:latin typeface="微軟正黑體" pitchFamily="34" charset="-120"/>
                <a:ea typeface="微軟正黑體" pitchFamily="34" charset="-120"/>
              </a:rPr>
              <a:t>191 </a:t>
            </a:r>
            <a:r>
              <a:rPr lang="zh-TW" altLang="en-US" sz="1500" b="1">
                <a:latin typeface="微軟正黑體" pitchFamily="34" charset="-120"/>
                <a:ea typeface="微軟正黑體" pitchFamily="34" charset="-120"/>
              </a:rPr>
              <a:t>天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4697842" y="3183150"/>
            <a:ext cx="1728192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500" b="1">
                <a:latin typeface="微軟正黑體" pitchFamily="34" charset="-120"/>
                <a:ea typeface="微軟正黑體" pitchFamily="34" charset="-120"/>
              </a:rPr>
              <a:t>從識別資安問題到遏制平均又得再花上</a:t>
            </a:r>
            <a:r>
              <a:rPr lang="en-US" altLang="zh-TW" sz="1500" b="1">
                <a:latin typeface="微軟正黑體" pitchFamily="34" charset="-120"/>
                <a:ea typeface="微軟正黑體" pitchFamily="34" charset="-120"/>
              </a:rPr>
              <a:t>66</a:t>
            </a:r>
            <a:r>
              <a:rPr lang="zh-TW" altLang="en-US" sz="1500" b="1">
                <a:latin typeface="微軟正黑體" pitchFamily="34" charset="-120"/>
                <a:ea typeface="微軟正黑體" pitchFamily="34" charset="-120"/>
              </a:rPr>
              <a:t>天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6804248" y="3183150"/>
            <a:ext cx="17281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" b="1">
                <a:latin typeface="微軟正黑體" pitchFamily="34" charset="-120"/>
                <a:ea typeface="微軟正黑體" pitchFamily="34" charset="-120"/>
              </a:rPr>
              <a:t>每年損失的成本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755576" y="1923678"/>
            <a:ext cx="1728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53</a:t>
            </a:r>
            <a:r>
              <a:rPr lang="en-US" altLang="zh-TW" sz="25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%</a:t>
            </a:r>
            <a:endParaRPr lang="zh-TW" altLang="en-US" sz="25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753342" y="1923678"/>
            <a:ext cx="1728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191</a:t>
            </a:r>
            <a:endParaRPr lang="zh-TW" altLang="en-US" sz="60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729938" y="1923678"/>
            <a:ext cx="1728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66</a:t>
            </a:r>
            <a:endParaRPr lang="zh-TW" altLang="en-US" sz="60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576349" y="1923678"/>
            <a:ext cx="1728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spc="-3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115</a:t>
            </a:r>
            <a:endParaRPr lang="zh-TW" altLang="en-US" sz="6000" b="1" spc="-30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如螢幕大小 (16:9)</PresentationFormat>
  <Slides>18</Slides>
  <Notes>18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19" baseType="lpstr">
      <vt:lpstr>Office 佈景主題</vt:lpstr>
      <vt:lpstr>PowerPoint 簡報</vt:lpstr>
      <vt:lpstr>存放在 NAS 的資料，是重要的數位資產，常成為駭客覬覦的目標！</vt:lpstr>
      <vt:lpstr>真實案例一</vt:lpstr>
      <vt:lpstr>真實案例二</vt:lpstr>
      <vt:lpstr>PowerPoint 簡報</vt:lpstr>
      <vt:lpstr>這樣的行為最危險！</vt:lpstr>
      <vt:lpstr>Security Counselor 是什麼？</vt:lpstr>
      <vt:lpstr>為什麼要使用 Security Counselor？ </vt:lpstr>
      <vt:lpstr>如果置之不理，受害者得付出龐大的代價...... </vt:lpstr>
      <vt:lpstr>使用 Security Counselor， 您每天平均所需的成本...</vt:lpstr>
      <vt:lpstr>安全性檢查：3 步驟，讓您的 NAS 變安全了！</vt:lpstr>
      <vt:lpstr>安全性檢查範疇：</vt:lpstr>
      <vt:lpstr>安全性等級： 提供不同需求的保護</vt:lpstr>
      <vt:lpstr>一鍵設定： 系統幫您套用建議設定</vt:lpstr>
      <vt:lpstr>集結掃毒工具： 安全管理，全盤掌握</vt:lpstr>
      <vt:lpstr>資安公告通知：揭露存在漏洞軟體，以即時修正危機</vt:lpstr>
      <vt:lpstr>你可以事先排除的風險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revision>5</cp:revision>
  <dcterms:modified xsi:type="dcterms:W3CDTF">2018-09-17T03:13:40Z</dcterms:modified>
</cp:coreProperties>
</file>