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60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93" r:id="rId6"/>
    <p:sldId id="261" r:id="rId7"/>
    <p:sldId id="275" r:id="rId8"/>
    <p:sldId id="276" r:id="rId9"/>
    <p:sldId id="294" r:id="rId10"/>
    <p:sldId id="278" r:id="rId11"/>
    <p:sldId id="279" r:id="rId12"/>
    <p:sldId id="267" r:id="rId13"/>
    <p:sldId id="295" r:id="rId14"/>
    <p:sldId id="297" r:id="rId15"/>
    <p:sldId id="296" r:id="rId16"/>
    <p:sldId id="271" r:id="rId17"/>
    <p:sldId id="272" r:id="rId18"/>
    <p:sldId id="273" r:id="rId19"/>
    <p:sldId id="280" r:id="rId20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FF"/>
    <a:srgbClr val="9A57CD"/>
    <a:srgbClr val="FFCC00"/>
    <a:srgbClr val="4FD1FF"/>
    <a:srgbClr val="FF66CC"/>
    <a:srgbClr val="FF9900"/>
    <a:srgbClr val="FF6433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431"/>
    <p:restoredTop sz="94631"/>
  </p:normalViewPr>
  <p:slideViewPr>
    <p:cSldViewPr snapToGrid="0">
      <p:cViewPr>
        <p:scale>
          <a:sx n="124" d="100"/>
          <a:sy n="124" d="100"/>
        </p:scale>
        <p:origin x="1740" y="30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endParaRPr sz="11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" name="Google Shape;5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41146653fa_0_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41146653fa_0_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41146653fa_0_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41146653fa_0_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zh-TW" altLang="en-US" dirty="0"/>
              <a:t>圖要換英文網頁截圖</a:t>
            </a: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1146653f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1146653f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zh-TW" altLang="en-US"/>
              <a:t>修改筆記</a:t>
            </a:r>
            <a:r>
              <a:rPr lang="en-US" altLang="zh-TW"/>
              <a:t>:</a:t>
            </a:r>
            <a:r>
              <a:rPr lang="zh-TW" altLang="en-US"/>
              <a:t> 請確認</a:t>
            </a:r>
            <a:r>
              <a:rPr lang="en-US" altLang="zh-TW"/>
              <a:t>”</a:t>
            </a:r>
            <a:r>
              <a:rPr lang="zh-TW" altLang="en-US"/>
              <a:t> 使用的障礙</a:t>
            </a:r>
            <a:r>
              <a:rPr lang="en-US" altLang="zh-TW"/>
              <a:t>”</a:t>
            </a:r>
            <a:r>
              <a:rPr lang="zh-TW" altLang="en-US"/>
              <a:t> 是否有第二點內容。</a:t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1146653f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1146653f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844931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414806918b_0_1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Google Shape;111;g414806918b_0_1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1146653f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1146653f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78478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1146653f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1146653f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348980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1146653f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1146653f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562001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1146653f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1146653f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08446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414806918b_0_1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" name="Google Shape;197;g414806918b_0_1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972187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1146653f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1146653f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352566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984989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1146653f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1146653f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715537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g414806918b_0_1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1" name="Google Shape;261;g414806918b_0_19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870490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g41146653fa_0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7" name="Google Shape;267;g41146653fa_0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8257926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g414806918b_0_19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6" name="Google Shape;276;g414806918b_0_19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462900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" name="Google Shape;564;g3f8ff69470_0_3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65" name="Google Shape;565;g3f8ff69470_0_39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922770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標題投影片">
  <p:cSld name="1_標題投影片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1500166" y="2571750"/>
            <a:ext cx="6400800" cy="4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R="0" lvl="0" algn="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Font typeface="Arial"/>
              <a:buNone/>
              <a:defRPr sz="18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pic>
        <p:nvPicPr>
          <p:cNvPr id="11" name="Google Shape;11;p2"/>
          <p:cNvPicPr preferRelativeResize="0"/>
          <p:nvPr userDrawn="1"/>
        </p:nvPicPr>
        <p:blipFill>
          <a:blip r:embed="rId2"/>
          <a:stretch>
            <a:fillRect/>
          </a:stretch>
        </p:blipFill>
        <p:spPr>
          <a:xfrm>
            <a:off x="-63566" y="216"/>
            <a:ext cx="9207565" cy="518602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標題投影片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oogle Shape;16;p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42549" y="-170"/>
            <a:ext cx="9198591" cy="5183095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Google Shape;17;p4"/>
          <p:cNvSpPr txBox="1">
            <a:spLocks noGrp="1"/>
          </p:cNvSpPr>
          <p:nvPr>
            <p:ph type="ctrTitle"/>
          </p:nvPr>
        </p:nvSpPr>
        <p:spPr>
          <a:xfrm>
            <a:off x="685800" y="2196701"/>
            <a:ext cx="7772400" cy="12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rial"/>
              <a:buNone/>
              <a:defRPr sz="48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subTitle" idx="1"/>
          </p:nvPr>
        </p:nvSpPr>
        <p:spPr>
          <a:xfrm>
            <a:off x="1371600" y="1768073"/>
            <a:ext cx="6400800" cy="4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R="0" lvl="0" algn="ctr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FFC000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FFC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Font typeface="Arial"/>
              <a:buNone/>
              <a:defRPr sz="18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標題及物件" type="obj">
  <p:cSld name="OBJECT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5"/>
          <p:cNvSpPr txBox="1">
            <a:spLocks noGrp="1"/>
          </p:cNvSpPr>
          <p:nvPr>
            <p:ph type="title"/>
          </p:nvPr>
        </p:nvSpPr>
        <p:spPr>
          <a:xfrm>
            <a:off x="457200" y="53566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Google Shape;21;p5"/>
          <p:cNvSpPr txBox="1">
            <a:spLocks noGrp="1"/>
          </p:cNvSpPr>
          <p:nvPr>
            <p:ph type="body" idx="1"/>
          </p:nvPr>
        </p:nvSpPr>
        <p:spPr>
          <a:xfrm>
            <a:off x="457200" y="964395"/>
            <a:ext cx="8229600" cy="363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»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只有標題" type="titleOnly">
  <p:cSld name="TITLE_ONLY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6"/>
          <p:cNvSpPr txBox="1">
            <a:spLocks noGrp="1"/>
          </p:cNvSpPr>
          <p:nvPr>
            <p:ph type="title"/>
          </p:nvPr>
        </p:nvSpPr>
        <p:spPr>
          <a:xfrm>
            <a:off x="457200" y="53566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7"/>
          <p:cNvSpPr txBox="1">
            <a:spLocks noGrp="1"/>
          </p:cNvSpPr>
          <p:nvPr>
            <p:ph type="title"/>
          </p:nvPr>
        </p:nvSpPr>
        <p:spPr>
          <a:xfrm>
            <a:off x="214282" y="357171"/>
            <a:ext cx="8786873" cy="6605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Verdana"/>
              <a:buNone/>
              <a:defRPr sz="4000" b="1" i="0" u="none" strike="noStrike" cap="none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6" name="Google Shape;26;p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7" name="Google Shape;27;p7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兩項物件" type="twoObj">
  <p:cSld name="TWO_OBJECTS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8"/>
          <p:cNvSpPr txBox="1">
            <a:spLocks noGrp="1"/>
          </p:cNvSpPr>
          <p:nvPr>
            <p:ph type="title"/>
          </p:nvPr>
        </p:nvSpPr>
        <p:spPr>
          <a:xfrm>
            <a:off x="457200" y="53566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0" name="Google Shape;30;p8"/>
          <p:cNvSpPr txBox="1">
            <a:spLocks noGrp="1"/>
          </p:cNvSpPr>
          <p:nvPr>
            <p:ph type="body" idx="1"/>
          </p:nvPr>
        </p:nvSpPr>
        <p:spPr>
          <a:xfrm>
            <a:off x="457200" y="1200151"/>
            <a:ext cx="4038600" cy="339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»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1" name="Google Shape;31;p8"/>
          <p:cNvSpPr txBox="1">
            <a:spLocks noGrp="1"/>
          </p:cNvSpPr>
          <p:nvPr>
            <p:ph type="body" idx="2"/>
          </p:nvPr>
        </p:nvSpPr>
        <p:spPr>
          <a:xfrm>
            <a:off x="4648200" y="1200151"/>
            <a:ext cx="4038600" cy="339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»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2" name="Google Shape;32;p8"/>
          <p:cNvSpPr txBox="1">
            <a:spLocks noGrp="1"/>
          </p:cNvSpPr>
          <p:nvPr>
            <p:ph type="sldNum" idx="12"/>
          </p:nvPr>
        </p:nvSpPr>
        <p:spPr>
          <a:xfrm>
            <a:off x="6553200" y="4767263"/>
            <a:ext cx="21336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body">
  <p:cSld name="1_Title and body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10"/>
          <p:cNvSpPr txBox="1">
            <a:spLocks noGrp="1"/>
          </p:cNvSpPr>
          <p:nvPr>
            <p:ph type="body" idx="1"/>
          </p:nvPr>
        </p:nvSpPr>
        <p:spPr>
          <a:xfrm>
            <a:off x="428596" y="1017973"/>
            <a:ext cx="8286900" cy="342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28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  <a:defRPr sz="2000" b="1" i="0" u="none" strike="noStrike" cap="none">
                <a:solidFill>
                  <a:srgbClr val="91640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6" name="Google Shape;36;p10"/>
          <p:cNvSpPr txBox="1">
            <a:spLocks noGrp="1"/>
          </p:cNvSpPr>
          <p:nvPr>
            <p:ph type="title"/>
          </p:nvPr>
        </p:nvSpPr>
        <p:spPr>
          <a:xfrm>
            <a:off x="457200" y="53566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比對" type="twoTxTwoObj">
  <p:cSld name="TWO_OBJECTS_WITH_TEXT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11"/>
          <p:cNvSpPr txBox="1">
            <a:spLocks noGrp="1"/>
          </p:cNvSpPr>
          <p:nvPr>
            <p:ph type="title"/>
          </p:nvPr>
        </p:nvSpPr>
        <p:spPr>
          <a:xfrm>
            <a:off x="457200" y="53566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9" name="Google Shape;39;p11"/>
          <p:cNvSpPr txBox="1">
            <a:spLocks noGrp="1"/>
          </p:cNvSpPr>
          <p:nvPr>
            <p:ph type="body" idx="1"/>
          </p:nvPr>
        </p:nvSpPr>
        <p:spPr>
          <a:xfrm>
            <a:off x="457200" y="1151335"/>
            <a:ext cx="4040100" cy="47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/>
          <a:lstStyle>
            <a:lvl1pPr marL="457200" marR="0" lvl="0" indent="-228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0" name="Google Shape;40;p11"/>
          <p:cNvSpPr txBox="1">
            <a:spLocks noGrp="1"/>
          </p:cNvSpPr>
          <p:nvPr>
            <p:ph type="body" idx="2"/>
          </p:nvPr>
        </p:nvSpPr>
        <p:spPr>
          <a:xfrm>
            <a:off x="457200" y="1631156"/>
            <a:ext cx="4040100" cy="296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–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–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04800" algn="l" rtl="0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1" name="Google Shape;41;p11"/>
          <p:cNvSpPr txBox="1">
            <a:spLocks noGrp="1"/>
          </p:cNvSpPr>
          <p:nvPr>
            <p:ph type="body" idx="3"/>
          </p:nvPr>
        </p:nvSpPr>
        <p:spPr>
          <a:xfrm>
            <a:off x="4645026" y="1151335"/>
            <a:ext cx="4041900" cy="47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/>
          <a:lstStyle>
            <a:lvl1pPr marL="457200" marR="0" lvl="0" indent="-228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2" name="Google Shape;42;p11"/>
          <p:cNvSpPr txBox="1">
            <a:spLocks noGrp="1"/>
          </p:cNvSpPr>
          <p:nvPr>
            <p:ph type="body" idx="4"/>
          </p:nvPr>
        </p:nvSpPr>
        <p:spPr>
          <a:xfrm>
            <a:off x="4645026" y="1631156"/>
            <a:ext cx="4041900" cy="296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–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–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04800" algn="l" rtl="0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含標題的內容" type="objTx">
  <p:cSld name="OBJECT_WITH_CAPTION_TEXT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12"/>
          <p:cNvSpPr txBox="1">
            <a:spLocks noGrp="1"/>
          </p:cNvSpPr>
          <p:nvPr>
            <p:ph type="title"/>
          </p:nvPr>
        </p:nvSpPr>
        <p:spPr>
          <a:xfrm>
            <a:off x="457201" y="910816"/>
            <a:ext cx="3008400" cy="8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5" name="Google Shape;45;p12"/>
          <p:cNvSpPr txBox="1">
            <a:spLocks noGrp="1"/>
          </p:cNvSpPr>
          <p:nvPr>
            <p:ph type="body" idx="1"/>
          </p:nvPr>
        </p:nvSpPr>
        <p:spPr>
          <a:xfrm>
            <a:off x="3575050" y="910817"/>
            <a:ext cx="5111700" cy="36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4064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–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–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»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6" name="Google Shape;46;p12"/>
          <p:cNvSpPr txBox="1">
            <a:spLocks noGrp="1"/>
          </p:cNvSpPr>
          <p:nvPr>
            <p:ph type="body" idx="2"/>
          </p:nvPr>
        </p:nvSpPr>
        <p:spPr>
          <a:xfrm>
            <a:off x="457201" y="1875230"/>
            <a:ext cx="3008400" cy="27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228600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含標題的圖片" type="picTx">
  <p:cSld name="PICTURE_WITH_CAPTION_TEXT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13"/>
          <p:cNvSpPr txBox="1">
            <a:spLocks noGrp="1"/>
          </p:cNvSpPr>
          <p:nvPr>
            <p:ph type="title"/>
          </p:nvPr>
        </p:nvSpPr>
        <p:spPr>
          <a:xfrm>
            <a:off x="1792288" y="3600450"/>
            <a:ext cx="5486400" cy="42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9" name="Google Shape;49;p13"/>
          <p:cNvSpPr>
            <a:spLocks noGrp="1"/>
          </p:cNvSpPr>
          <p:nvPr>
            <p:ph type="pic" idx="2"/>
          </p:nvPr>
        </p:nvSpPr>
        <p:spPr>
          <a:xfrm>
            <a:off x="1792288" y="1125130"/>
            <a:ext cx="5486400" cy="242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R="0" lvl="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0" name="Google Shape;50;p13"/>
          <p:cNvSpPr txBox="1">
            <a:spLocks noGrp="1"/>
          </p:cNvSpPr>
          <p:nvPr>
            <p:ph type="body" idx="1"/>
          </p:nvPr>
        </p:nvSpPr>
        <p:spPr>
          <a:xfrm>
            <a:off x="1792288" y="4025503"/>
            <a:ext cx="5486400" cy="6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228600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空白" type="blank">
  <p:cSld name="空白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8402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53566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910817"/>
            <a:ext cx="8229600" cy="368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L="457200" marR="0" lvl="0" indent="-4064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–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–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302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»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817C993C-3631-4275-8E45-C7B49F015649}"/>
              </a:ext>
            </a:extLst>
          </p:cNvPr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6" r:id="rId7"/>
    <p:sldLayoutId id="2147483657" r:id="rId8"/>
    <p:sldLayoutId id="2147483658" r:id="rId9"/>
    <p:sldLayoutId id="2147483659" r:id="rId10"/>
    <p:sldLayoutId id="2147483661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20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png"/><Relationship Id="rId5" Type="http://schemas.openxmlformats.org/officeDocument/2006/relationships/image" Target="../media/image22.png"/><Relationship Id="rId10" Type="http://schemas.openxmlformats.org/officeDocument/2006/relationships/image" Target="../media/image24.png"/><Relationship Id="rId4" Type="http://schemas.openxmlformats.org/officeDocument/2006/relationships/image" Target="../media/image21.png"/><Relationship Id="rId9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11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png"/><Relationship Id="rId11" Type="http://schemas.openxmlformats.org/officeDocument/2006/relationships/image" Target="../media/image24.png"/><Relationship Id="rId5" Type="http://schemas.openxmlformats.org/officeDocument/2006/relationships/image" Target="../media/image29.png"/><Relationship Id="rId10" Type="http://schemas.openxmlformats.org/officeDocument/2006/relationships/image" Target="../media/image32.png"/><Relationship Id="rId4" Type="http://schemas.openxmlformats.org/officeDocument/2006/relationships/image" Target="../media/image12.png"/><Relationship Id="rId9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13" Type="http://schemas.openxmlformats.org/officeDocument/2006/relationships/image" Target="../media/image44.jpeg"/><Relationship Id="rId3" Type="http://schemas.openxmlformats.org/officeDocument/2006/relationships/image" Target="../media/image34.png"/><Relationship Id="rId7" Type="http://schemas.openxmlformats.org/officeDocument/2006/relationships/image" Target="../media/image38.jpeg"/><Relationship Id="rId12" Type="http://schemas.openxmlformats.org/officeDocument/2006/relationships/image" Target="../media/image43.png"/><Relationship Id="rId17" Type="http://schemas.openxmlformats.org/officeDocument/2006/relationships/image" Target="../media/image24.png"/><Relationship Id="rId2" Type="http://schemas.openxmlformats.org/officeDocument/2006/relationships/image" Target="../media/image33.jpeg"/><Relationship Id="rId16" Type="http://schemas.openxmlformats.org/officeDocument/2006/relationships/image" Target="../media/image4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7.png"/><Relationship Id="rId11" Type="http://schemas.openxmlformats.org/officeDocument/2006/relationships/image" Target="../media/image42.jpeg"/><Relationship Id="rId5" Type="http://schemas.openxmlformats.org/officeDocument/2006/relationships/image" Target="../media/image36.jpeg"/><Relationship Id="rId15" Type="http://schemas.openxmlformats.org/officeDocument/2006/relationships/image" Target="../media/image46.jpeg"/><Relationship Id="rId10" Type="http://schemas.openxmlformats.org/officeDocument/2006/relationships/image" Target="../media/image41.jpeg"/><Relationship Id="rId4" Type="http://schemas.openxmlformats.org/officeDocument/2006/relationships/image" Target="../media/image35.png"/><Relationship Id="rId9" Type="http://schemas.openxmlformats.org/officeDocument/2006/relationships/image" Target="../media/image40.png"/><Relationship Id="rId14" Type="http://schemas.openxmlformats.org/officeDocument/2006/relationships/image" Target="../media/image45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1.png"/><Relationship Id="rId11" Type="http://schemas.openxmlformats.org/officeDocument/2006/relationships/image" Target="../media/image56.png"/><Relationship Id="rId5" Type="http://schemas.openxmlformats.org/officeDocument/2006/relationships/image" Target="../media/image50.png"/><Relationship Id="rId10" Type="http://schemas.openxmlformats.org/officeDocument/2006/relationships/image" Target="../media/image55.gif"/><Relationship Id="rId4" Type="http://schemas.openxmlformats.org/officeDocument/2006/relationships/image" Target="../media/image49.png"/><Relationship Id="rId9" Type="http://schemas.openxmlformats.org/officeDocument/2006/relationships/image" Target="../media/image5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0.png"/><Relationship Id="rId11" Type="http://schemas.openxmlformats.org/officeDocument/2006/relationships/image" Target="../media/image24.png"/><Relationship Id="rId5" Type="http://schemas.openxmlformats.org/officeDocument/2006/relationships/image" Target="../media/image59.png"/><Relationship Id="rId10" Type="http://schemas.openxmlformats.org/officeDocument/2006/relationships/image" Target="../media/image64.png"/><Relationship Id="rId4" Type="http://schemas.openxmlformats.org/officeDocument/2006/relationships/image" Target="../media/image58.png"/><Relationship Id="rId9" Type="http://schemas.openxmlformats.org/officeDocument/2006/relationships/image" Target="../media/image6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65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1.png"/><Relationship Id="rId11" Type="http://schemas.openxmlformats.org/officeDocument/2006/relationships/image" Target="../media/image67.gif"/><Relationship Id="rId5" Type="http://schemas.openxmlformats.org/officeDocument/2006/relationships/image" Target="../media/image50.png"/><Relationship Id="rId10" Type="http://schemas.openxmlformats.org/officeDocument/2006/relationships/image" Target="../media/image54.png"/><Relationship Id="rId4" Type="http://schemas.openxmlformats.org/officeDocument/2006/relationships/image" Target="../media/image49.png"/><Relationship Id="rId9" Type="http://schemas.openxmlformats.org/officeDocument/2006/relationships/image" Target="../media/image6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71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1.png"/><Relationship Id="rId11" Type="http://schemas.openxmlformats.org/officeDocument/2006/relationships/image" Target="../media/image74.png"/><Relationship Id="rId5" Type="http://schemas.openxmlformats.org/officeDocument/2006/relationships/image" Target="../media/image50.png"/><Relationship Id="rId10" Type="http://schemas.openxmlformats.org/officeDocument/2006/relationships/image" Target="../media/image73.gif"/><Relationship Id="rId4" Type="http://schemas.openxmlformats.org/officeDocument/2006/relationships/image" Target="../media/image72.png"/><Relationship Id="rId9" Type="http://schemas.openxmlformats.org/officeDocument/2006/relationships/image" Target="../media/image5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74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6.jpg"/><Relationship Id="rId5" Type="http://schemas.openxmlformats.org/officeDocument/2006/relationships/image" Target="../media/image34.png"/><Relationship Id="rId4" Type="http://schemas.openxmlformats.org/officeDocument/2006/relationships/image" Target="../media/image75.jpg"/><Relationship Id="rId9" Type="http://schemas.openxmlformats.org/officeDocument/2006/relationships/image" Target="../media/image77.jp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78.jpeg"/><Relationship Id="rId7" Type="http://schemas.openxmlformats.org/officeDocument/2006/relationships/image" Target="../media/image82.png"/><Relationship Id="rId12" Type="http://schemas.openxmlformats.org/officeDocument/2006/relationships/image" Target="../media/image8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1.png"/><Relationship Id="rId11" Type="http://schemas.openxmlformats.org/officeDocument/2006/relationships/image" Target="../media/image83.png"/><Relationship Id="rId5" Type="http://schemas.openxmlformats.org/officeDocument/2006/relationships/image" Target="../media/image80.png"/><Relationship Id="rId10" Type="http://schemas.openxmlformats.org/officeDocument/2006/relationships/image" Target="../media/image19.png"/><Relationship Id="rId4" Type="http://schemas.openxmlformats.org/officeDocument/2006/relationships/image" Target="../media/image79.png"/><Relationship Id="rId9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13" Type="http://schemas.openxmlformats.org/officeDocument/2006/relationships/image" Target="../media/image90.gif"/><Relationship Id="rId3" Type="http://schemas.openxmlformats.org/officeDocument/2006/relationships/image" Target="../media/image79.png"/><Relationship Id="rId7" Type="http://schemas.openxmlformats.org/officeDocument/2006/relationships/image" Target="../media/image33.jpeg"/><Relationship Id="rId12" Type="http://schemas.openxmlformats.org/officeDocument/2006/relationships/image" Target="../media/image5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7.png"/><Relationship Id="rId11" Type="http://schemas.openxmlformats.org/officeDocument/2006/relationships/image" Target="../media/image89.png"/><Relationship Id="rId5" Type="http://schemas.openxmlformats.org/officeDocument/2006/relationships/image" Target="../media/image26.png"/><Relationship Id="rId10" Type="http://schemas.openxmlformats.org/officeDocument/2006/relationships/image" Target="../media/image88.png"/><Relationship Id="rId4" Type="http://schemas.openxmlformats.org/officeDocument/2006/relationships/image" Target="../media/image16.png"/><Relationship Id="rId9" Type="http://schemas.openxmlformats.org/officeDocument/2006/relationships/image" Target="../media/image8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7" Type="http://schemas.openxmlformats.org/officeDocument/2006/relationships/image" Target="../media/image9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4.png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98A55FDC-A12A-4ED1-B85D-2463382ABCC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0" name="Google Shape;60;p15"/>
          <p:cNvSpPr txBox="1">
            <a:spLocks noGrp="1"/>
          </p:cNvSpPr>
          <p:nvPr>
            <p:ph type="title"/>
          </p:nvPr>
        </p:nvSpPr>
        <p:spPr>
          <a:xfrm>
            <a:off x="162640" y="96132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How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to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choose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a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suitable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camera</a:t>
            </a:r>
            <a:endParaRPr sz="3000" dirty="0"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62" name="Google Shape;62;p15"/>
          <p:cNvSpPr txBox="1">
            <a:spLocks noGrp="1"/>
          </p:cNvSpPr>
          <p:nvPr>
            <p:ph type="body" idx="1"/>
          </p:nvPr>
        </p:nvSpPr>
        <p:spPr>
          <a:xfrm>
            <a:off x="4093025" y="1027069"/>
            <a:ext cx="4544618" cy="390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>
              <a:buClr>
                <a:schemeClr val="bg1"/>
              </a:buClr>
            </a:pPr>
            <a:r>
              <a:rPr lang="en-US" altLang="zh-TW" sz="18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General</a:t>
            </a:r>
            <a:r>
              <a:rPr lang="zh-TW" altLang="en-US" sz="18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en-US" altLang="zh-TW" sz="18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camera</a:t>
            </a:r>
            <a:endParaRPr sz="1850" b="1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285750" indent="-285750">
              <a:buClr>
                <a:schemeClr val="bg1"/>
              </a:buClr>
            </a:pPr>
            <a:r>
              <a:rPr lang="en" altLang="zh-TW" sz="18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High resolution camera</a:t>
            </a:r>
            <a:endParaRPr lang="en-US" altLang="zh-TW" sz="1850" b="1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285750" indent="-285750">
              <a:buClr>
                <a:schemeClr val="bg1"/>
              </a:buClr>
            </a:pPr>
            <a:r>
              <a:rPr lang="en" sz="18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USB</a:t>
            </a:r>
            <a:r>
              <a:rPr lang="en" sz="18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en-US" altLang="zh-TW" sz="18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camera</a:t>
            </a:r>
          </a:p>
          <a:p>
            <a:pPr marL="285750" indent="-285750">
              <a:buClr>
                <a:schemeClr val="bg1"/>
              </a:buClr>
            </a:pPr>
            <a:r>
              <a:rPr lang="en-US" altLang="zh-TW" sz="18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Fisheye</a:t>
            </a:r>
            <a:r>
              <a:rPr lang="zh-TW" altLang="en-US" sz="18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en-US" altLang="zh-TW" sz="18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camera</a:t>
            </a:r>
            <a:endParaRPr lang="en" sz="1850" b="1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285750" indent="-285750">
              <a:buClr>
                <a:schemeClr val="bg1"/>
              </a:buClr>
            </a:pPr>
            <a:r>
              <a:rPr lang="en" sz="18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PTZ</a:t>
            </a:r>
            <a:r>
              <a:rPr lang="zh-TW" altLang="en-US" sz="18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en-US" altLang="zh-TW" sz="18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camera </a:t>
            </a:r>
            <a:r>
              <a:rPr lang="en" sz="18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&amp; </a:t>
            </a:r>
            <a:r>
              <a:rPr lang="en-US" sz="18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s</a:t>
            </a:r>
            <a:r>
              <a:rPr lang="en" sz="18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peed dome</a:t>
            </a:r>
            <a:r>
              <a:rPr lang="en-US" altLang="zh-TW" sz="18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camera </a:t>
            </a:r>
          </a:p>
          <a:p>
            <a:pPr marL="285750" indent="-285750">
              <a:buClr>
                <a:schemeClr val="bg1"/>
              </a:buClr>
            </a:pPr>
            <a:r>
              <a:rPr lang="en-US" altLang="zh-TW" sz="18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Multi</a:t>
            </a:r>
            <a:r>
              <a:rPr lang="zh-TW" altLang="en-US" sz="18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en-US" altLang="zh-TW" sz="18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s</a:t>
            </a:r>
            <a:r>
              <a:rPr lang="en" sz="1850" b="1" dirty="0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ensor</a:t>
            </a:r>
            <a:r>
              <a:rPr lang="zh-TW" altLang="en-US" sz="18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8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camera</a:t>
            </a:r>
            <a:endParaRPr lang="en-US" altLang="zh-TW" sz="185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  <a:p>
            <a:pPr marL="285750" indent="-285750">
              <a:buClr>
                <a:schemeClr val="bg1"/>
              </a:buClr>
            </a:pPr>
            <a:r>
              <a:rPr lang="en" sz="18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360</a:t>
            </a:r>
            <a:r>
              <a:rPr lang="en-US" altLang="zh-TW" sz="18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panoramic camera </a:t>
            </a:r>
          </a:p>
          <a:p>
            <a:pPr marL="285750" indent="-285750">
              <a:buClr>
                <a:schemeClr val="bg1"/>
              </a:buClr>
            </a:pPr>
            <a:r>
              <a:rPr lang="en" sz="18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HDMI </a:t>
            </a:r>
            <a:r>
              <a:rPr lang="en-US" sz="18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c</a:t>
            </a:r>
            <a:r>
              <a:rPr lang="en" sz="18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apture</a:t>
            </a:r>
            <a:r>
              <a:rPr lang="zh-TW" altLang="en-US" sz="18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8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device</a:t>
            </a:r>
          </a:p>
          <a:p>
            <a:pPr marL="285750" indent="-285750">
              <a:buClr>
                <a:schemeClr val="bg1"/>
              </a:buClr>
            </a:pPr>
            <a:r>
              <a:rPr lang="en" sz="18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QNAP </a:t>
            </a:r>
            <a:r>
              <a:rPr lang="en" sz="1850" b="1" dirty="0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Vcam</a:t>
            </a:r>
            <a:r>
              <a:rPr lang="en" sz="18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8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mobile</a:t>
            </a:r>
            <a:r>
              <a:rPr lang="en" sz="1850" b="1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r>
              <a:rPr lang="en" sz="18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app</a:t>
            </a:r>
            <a:endParaRPr sz="185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  <a:p>
            <a:pPr marL="285750" indent="-285750">
              <a:buClr>
                <a:schemeClr val="bg1"/>
              </a:buClr>
            </a:pPr>
            <a:r>
              <a:rPr lang="en" sz="18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RTSP / RTMP </a:t>
            </a:r>
            <a:r>
              <a:rPr lang="en-US" sz="18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streaming</a:t>
            </a:r>
            <a:endParaRPr sz="185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2C268606-6BC3-4D6F-B17E-CEB20B69009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35010" y="4478730"/>
            <a:ext cx="1431234" cy="49793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71D9BA29-4B33-444A-8EDB-89EE07A14D0B}"/>
              </a:ext>
            </a:extLst>
          </p:cNvPr>
          <p:cNvSpPr/>
          <p:nvPr/>
        </p:nvSpPr>
        <p:spPr>
          <a:xfrm>
            <a:off x="2364733" y="4499268"/>
            <a:ext cx="1159292" cy="3693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lvl="0"/>
            <a:r>
              <a:rPr lang="en-US" altLang="zh-TW" sz="180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Scenario</a:t>
            </a:r>
            <a:endParaRPr lang="zh-TW" altLang="en-US" sz="180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C3470A8A-A295-4A56-B7F7-D06306F7762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88496" y="4478729"/>
            <a:ext cx="1431234" cy="49793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" name="矩形 10">
            <a:extLst>
              <a:ext uri="{FF2B5EF4-FFF2-40B4-BE49-F238E27FC236}">
                <a16:creationId xmlns:a16="http://schemas.microsoft.com/office/drawing/2014/main" id="{FF46C461-3D0D-464A-BB05-26911C6A7712}"/>
              </a:ext>
            </a:extLst>
          </p:cNvPr>
          <p:cNvSpPr/>
          <p:nvPr/>
        </p:nvSpPr>
        <p:spPr>
          <a:xfrm>
            <a:off x="3917810" y="4505109"/>
            <a:ext cx="748923" cy="3693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lvl="0"/>
            <a:r>
              <a:rPr lang="en-US" altLang="zh-TW" sz="180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Price</a:t>
            </a:r>
            <a:endParaRPr lang="zh-TW" altLang="en-US" sz="180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12" name="圖片 11">
            <a:extLst>
              <a:ext uri="{FF2B5EF4-FFF2-40B4-BE49-F238E27FC236}">
                <a16:creationId xmlns:a16="http://schemas.microsoft.com/office/drawing/2014/main" id="{EDCFA1B2-2EA0-4026-B8BA-018BB7EDD54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47662" y="4480734"/>
            <a:ext cx="1431234" cy="49793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矩形 13">
            <a:extLst>
              <a:ext uri="{FF2B5EF4-FFF2-40B4-BE49-F238E27FC236}">
                <a16:creationId xmlns:a16="http://schemas.microsoft.com/office/drawing/2014/main" id="{B9CB22FB-CB6F-465D-B99F-1396AB386FE7}"/>
              </a:ext>
            </a:extLst>
          </p:cNvPr>
          <p:cNvSpPr/>
          <p:nvPr/>
        </p:nvSpPr>
        <p:spPr>
          <a:xfrm>
            <a:off x="5130835" y="4508813"/>
            <a:ext cx="1018227" cy="3693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lvl="0"/>
            <a:r>
              <a:rPr lang="en-US" altLang="zh-TW" sz="180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Feature</a:t>
            </a:r>
            <a:endParaRPr lang="zh-TW" altLang="en-US" sz="180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15" name="圖片 14" descr="一張含有 坐, 桌, 室內, 牆 的圖片&#10;&#10;描述是以高可信度產生">
            <a:extLst>
              <a:ext uri="{FF2B5EF4-FFF2-40B4-BE49-F238E27FC236}">
                <a16:creationId xmlns:a16="http://schemas.microsoft.com/office/drawing/2014/main" id="{963186AA-15D2-4671-B359-6461E58EEC1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8644" y="1146312"/>
            <a:ext cx="3249549" cy="346955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2993B002-000C-4F95-82D0-3FCCE5A0AC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7" name="Google Shape;67;p16"/>
          <p:cNvSpPr txBox="1">
            <a:spLocks noGrp="1"/>
          </p:cNvSpPr>
          <p:nvPr>
            <p:ph type="title"/>
          </p:nvPr>
        </p:nvSpPr>
        <p:spPr>
          <a:xfrm>
            <a:off x="166119" y="58996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How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to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choose</a:t>
            </a:r>
            <a:r>
              <a:rPr lang="en" sz="3000" dirty="0">
                <a:latin typeface="+mj-lt"/>
                <a:ea typeface="微軟正黑體" panose="020B0604030504040204" pitchFamily="34" charset="-120"/>
              </a:rPr>
              <a:t> NAS ？</a:t>
            </a:r>
            <a:endParaRPr sz="3000" dirty="0">
              <a:latin typeface="+mj-lt"/>
              <a:ea typeface="微軟正黑體" panose="020B0604030504040204" pitchFamily="34" charset="-120"/>
            </a:endParaRPr>
          </a:p>
        </p:txBody>
      </p:sp>
      <p:cxnSp>
        <p:nvCxnSpPr>
          <p:cNvPr id="77" name="Google Shape;77;p16"/>
          <p:cNvCxnSpPr>
            <a:cxnSpLocks/>
          </p:cNvCxnSpPr>
          <p:nvPr/>
        </p:nvCxnSpPr>
        <p:spPr>
          <a:xfrm>
            <a:off x="2443093" y="1402544"/>
            <a:ext cx="0" cy="564759"/>
          </a:xfrm>
          <a:prstGeom prst="straightConnector1">
            <a:avLst/>
          </a:prstGeom>
          <a:noFill/>
          <a:ln w="28575" cap="flat" cmpd="sng">
            <a:solidFill>
              <a:srgbClr val="FF6433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4" name="矩形 3">
            <a:extLst>
              <a:ext uri="{FF2B5EF4-FFF2-40B4-BE49-F238E27FC236}">
                <a16:creationId xmlns:a16="http://schemas.microsoft.com/office/drawing/2014/main" id="{3EA76BFA-F703-4244-830E-43F2D64D2737}"/>
              </a:ext>
            </a:extLst>
          </p:cNvPr>
          <p:cNvSpPr/>
          <p:nvPr/>
        </p:nvSpPr>
        <p:spPr>
          <a:xfrm>
            <a:off x="6330117" y="1644138"/>
            <a:ext cx="2000869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5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Check</a:t>
            </a:r>
            <a:r>
              <a:rPr lang="zh-TW" altLang="en-US" sz="15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5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compatibility</a:t>
            </a:r>
            <a:endParaRPr lang="zh-TW" altLang="en-US" sz="15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64A6F12B-2258-4B31-87A3-EB9E3A105749}"/>
              </a:ext>
            </a:extLst>
          </p:cNvPr>
          <p:cNvSpPr/>
          <p:nvPr/>
        </p:nvSpPr>
        <p:spPr>
          <a:xfrm>
            <a:off x="6290385" y="2201793"/>
            <a:ext cx="207781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600" b="1" dirty="0">
                <a:solidFill>
                  <a:schemeClr val="bg1"/>
                </a:solidFill>
                <a:latin typeface="+mj-lt"/>
              </a:rPr>
              <a:t>Determine</a:t>
            </a:r>
            <a:r>
              <a:rPr lang="zh-TW" altLang="en-US" sz="1600" b="1" dirty="0">
                <a:solidFill>
                  <a:schemeClr val="bg1"/>
                </a:solidFill>
                <a:latin typeface="+mj-lt"/>
              </a:rPr>
              <a:t> </a:t>
            </a:r>
            <a:br>
              <a:rPr lang="en-US" altLang="zh-TW" sz="1600" b="1" dirty="0">
                <a:solidFill>
                  <a:schemeClr val="bg1"/>
                </a:solidFill>
                <a:latin typeface="+mj-lt"/>
              </a:rPr>
            </a:br>
            <a:r>
              <a:rPr lang="en-US" sz="1600" b="1" dirty="0">
                <a:solidFill>
                  <a:schemeClr val="bg1"/>
                </a:solidFill>
                <a:latin typeface="+mj-lt"/>
              </a:rPr>
              <a:t>number of cameras</a:t>
            </a:r>
            <a:endParaRPr lang="zh-TW" altLang="en-US" sz="16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2950C39E-8D3A-489B-8EFD-E2A571569141}"/>
              </a:ext>
            </a:extLst>
          </p:cNvPr>
          <p:cNvSpPr/>
          <p:nvPr/>
        </p:nvSpPr>
        <p:spPr>
          <a:xfrm>
            <a:off x="6250760" y="2929707"/>
            <a:ext cx="2191478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altLang="zh-TW" sz="1500" b="1" dirty="0">
                <a:solidFill>
                  <a:srgbClr val="F3F3F3"/>
                </a:solidFill>
                <a:latin typeface="+mj-lt"/>
              </a:rPr>
              <a:t>Determine days to keep the recording</a:t>
            </a:r>
            <a:endParaRPr lang="zh-TW" altLang="en-US" sz="1500" b="1" dirty="0">
              <a:solidFill>
                <a:srgbClr val="F3F3F3"/>
              </a:solidFill>
              <a:latin typeface="+mj-lt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C2790503-8D6D-4410-A71D-835CC6C57F7D}"/>
              </a:ext>
            </a:extLst>
          </p:cNvPr>
          <p:cNvSpPr/>
          <p:nvPr/>
        </p:nvSpPr>
        <p:spPr>
          <a:xfrm>
            <a:off x="6408876" y="3662967"/>
            <a:ext cx="1904689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500" b="1" dirty="0">
                <a:solidFill>
                  <a:srgbClr val="F3F3F3"/>
                </a:solidFill>
                <a:latin typeface="+mj-lt"/>
              </a:rPr>
              <a:t>Get NAS selection </a:t>
            </a:r>
            <a:br>
              <a:rPr lang="en-US" altLang="zh-TW" sz="1500" b="1" dirty="0">
                <a:solidFill>
                  <a:srgbClr val="F3F3F3"/>
                </a:solidFill>
                <a:latin typeface="+mj-lt"/>
              </a:rPr>
            </a:br>
            <a:r>
              <a:rPr lang="en-US" altLang="zh-TW" sz="1500" b="1" dirty="0">
                <a:solidFill>
                  <a:srgbClr val="F3F3F3"/>
                </a:solidFill>
                <a:latin typeface="+mj-lt"/>
              </a:rPr>
              <a:t>recommendations</a:t>
            </a:r>
            <a:endParaRPr lang="zh-TW" altLang="en-US" sz="1500" b="1" dirty="0">
              <a:solidFill>
                <a:srgbClr val="F3F3F3"/>
              </a:solidFill>
              <a:latin typeface="+mj-lt"/>
            </a:endParaRP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0F0FC81A-2223-48B4-AA58-4C19AE79B5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06232" y="897007"/>
            <a:ext cx="704735" cy="70671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25" name="Google Shape;77;p16">
            <a:extLst>
              <a:ext uri="{FF2B5EF4-FFF2-40B4-BE49-F238E27FC236}">
                <a16:creationId xmlns:a16="http://schemas.microsoft.com/office/drawing/2014/main" id="{8E4C7753-BE9B-4D89-AD2F-1E40E54E9D6C}"/>
              </a:ext>
            </a:extLst>
          </p:cNvPr>
          <p:cNvCxnSpPr>
            <a:cxnSpLocks/>
          </p:cNvCxnSpPr>
          <p:nvPr/>
        </p:nvCxnSpPr>
        <p:spPr>
          <a:xfrm>
            <a:off x="4681646" y="1433879"/>
            <a:ext cx="0" cy="564759"/>
          </a:xfrm>
          <a:prstGeom prst="straightConnector1">
            <a:avLst/>
          </a:prstGeom>
          <a:noFill/>
          <a:ln w="28575" cap="flat" cmpd="sng">
            <a:solidFill>
              <a:srgbClr val="FF6433"/>
            </a:solidFill>
            <a:prstDash val="solid"/>
            <a:round/>
            <a:headEnd type="none" w="med" len="med"/>
            <a:tailEnd type="triangle" w="med" len="med"/>
          </a:ln>
        </p:spPr>
      </p:cxnSp>
      <p:pic>
        <p:nvPicPr>
          <p:cNvPr id="12" name="圖片 11">
            <a:extLst>
              <a:ext uri="{FF2B5EF4-FFF2-40B4-BE49-F238E27FC236}">
                <a16:creationId xmlns:a16="http://schemas.microsoft.com/office/drawing/2014/main" id="{C9F3434C-E28D-4BEA-84BB-D2FD7DF672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1620" y="897009"/>
            <a:ext cx="704733" cy="70670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7BF72283-FC27-49A8-B8ED-FB4F3BEEFEA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710" y="1031737"/>
            <a:ext cx="3025509" cy="2917938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99B3C292-2F33-43ED-95A6-D17EFFAEF11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38561" y="1031737"/>
            <a:ext cx="3004136" cy="2917938"/>
          </a:xfrm>
          <a:prstGeom prst="rect">
            <a:avLst/>
          </a:prstGeom>
        </p:spPr>
      </p:pic>
      <p:pic>
        <p:nvPicPr>
          <p:cNvPr id="11" name="圖片 10" descr="一張含有 天空 的圖片&#10;&#10;描述是以高可信度產生">
            <a:extLst>
              <a:ext uri="{FF2B5EF4-FFF2-40B4-BE49-F238E27FC236}">
                <a16:creationId xmlns:a16="http://schemas.microsoft.com/office/drawing/2014/main" id="{43CDBD90-07A7-4194-88E2-4A3CAD84B46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85267" y="1085666"/>
            <a:ext cx="2979017" cy="2917938"/>
          </a:xfrm>
          <a:prstGeom prst="rect">
            <a:avLst/>
          </a:prstGeom>
        </p:spPr>
      </p:pic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129458" y="101507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General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camera</a:t>
            </a:r>
            <a:r>
              <a:rPr lang="en" sz="3000" dirty="0">
                <a:latin typeface="+mj-lt"/>
                <a:ea typeface="微軟正黑體" panose="020B0604030504040204" pitchFamily="34" charset="-120"/>
              </a:rPr>
              <a:t> (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Bullet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camera</a:t>
            </a:r>
            <a:r>
              <a:rPr lang="en" sz="3000" dirty="0">
                <a:latin typeface="+mj-lt"/>
                <a:ea typeface="微軟正黑體" panose="020B0604030504040204" pitchFamily="34" charset="-120"/>
              </a:rPr>
              <a:t>)</a:t>
            </a:r>
            <a:endParaRPr sz="3000" dirty="0"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91" name="Google Shape;91;p17"/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4056199" y="2908208"/>
            <a:ext cx="3467881" cy="1310696"/>
          </a:xfrm>
          <a:prstGeom prst="rect">
            <a:avLst/>
          </a:prstGeom>
          <a:noFill/>
          <a:ln>
            <a:noFill/>
          </a:ln>
        </p:spPr>
      </p:pic>
      <p:pic>
        <p:nvPicPr>
          <p:cNvPr id="92" name="Google Shape;92;p17"/>
          <p:cNvPicPr preferRelativeResize="0"/>
          <p:nvPr/>
        </p:nvPicPr>
        <p:blipFill>
          <a:blip r:embed="rId7"/>
          <a:stretch>
            <a:fillRect/>
          </a:stretch>
        </p:blipFill>
        <p:spPr>
          <a:xfrm>
            <a:off x="4056337" y="3896232"/>
            <a:ext cx="3464945" cy="1309586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矩形 11">
            <a:extLst>
              <a:ext uri="{FF2B5EF4-FFF2-40B4-BE49-F238E27FC236}">
                <a16:creationId xmlns:a16="http://schemas.microsoft.com/office/drawing/2014/main" id="{8C20AFB5-428F-4EBF-8403-A0DDEA39BDA4}"/>
              </a:ext>
            </a:extLst>
          </p:cNvPr>
          <p:cNvSpPr/>
          <p:nvPr/>
        </p:nvSpPr>
        <p:spPr>
          <a:xfrm>
            <a:off x="243719" y="1143925"/>
            <a:ext cx="2579490" cy="11310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</a:rPr>
              <a:t>1. The most common one</a:t>
            </a:r>
          </a:p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</a:rPr>
              <a:t>2. Can be used with most surveillance systems</a:t>
            </a:r>
          </a:p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</a:rPr>
              <a:t>3. Usually supports motion detection</a:t>
            </a:r>
            <a:endParaRPr lang="zh-TW" altLang="en-US" sz="135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4EAB2908-2D7D-43FC-AEE1-2B8300F6E908}"/>
              </a:ext>
            </a:extLst>
          </p:cNvPr>
          <p:cNvSpPr/>
          <p:nvPr/>
        </p:nvSpPr>
        <p:spPr>
          <a:xfrm>
            <a:off x="3217107" y="1169840"/>
            <a:ext cx="28806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The compatibility of a specific camera with a specific surveillance system is not guaranteed.</a:t>
            </a:r>
            <a:endParaRPr lang="zh-TW" altLang="en-US" sz="135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EC18BC73-8896-408C-93B0-498352768066}"/>
              </a:ext>
            </a:extLst>
          </p:cNvPr>
          <p:cNvSpPr/>
          <p:nvPr/>
        </p:nvSpPr>
        <p:spPr>
          <a:xfrm>
            <a:off x="6209784" y="1139896"/>
            <a:ext cx="3014214" cy="113107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1. QNAP has integrated nearly 6,000 models of cameras (~200 brands).</a:t>
            </a:r>
          </a:p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2. Support ONVIF Profile S and ONVIF Profile G</a:t>
            </a:r>
            <a:endParaRPr lang="en-US" sz="1350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6D442B58-4BCC-48F1-A113-3D5694127C5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027" y="2292628"/>
            <a:ext cx="2874193" cy="400110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781988A-B7D7-446F-893A-321F597F23EC}"/>
              </a:ext>
            </a:extLst>
          </p:cNvPr>
          <p:cNvSpPr/>
          <p:nvPr/>
        </p:nvSpPr>
        <p:spPr>
          <a:xfrm>
            <a:off x="936996" y="2310252"/>
            <a:ext cx="1018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Feature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5" name="圖片 4" descr="一張含有 相機 的圖片&#10;&#10;描述是以非常高的可信度產生">
            <a:extLst>
              <a:ext uri="{FF2B5EF4-FFF2-40B4-BE49-F238E27FC236}">
                <a16:creationId xmlns:a16="http://schemas.microsoft.com/office/drawing/2014/main" id="{AF9C3813-A9B3-45CB-9599-FB674ED70733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716" y="2897159"/>
            <a:ext cx="3807352" cy="3145027"/>
          </a:xfrm>
          <a:prstGeom prst="rect">
            <a:avLst/>
          </a:prstGeom>
        </p:spPr>
      </p:pic>
      <p:pic>
        <p:nvPicPr>
          <p:cNvPr id="28" name="圖片 27">
            <a:extLst>
              <a:ext uri="{FF2B5EF4-FFF2-40B4-BE49-F238E27FC236}">
                <a16:creationId xmlns:a16="http://schemas.microsoft.com/office/drawing/2014/main" id="{3CFC53DE-C580-441C-8846-822CAE5A364B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06775" y="2302009"/>
            <a:ext cx="2874193" cy="400110"/>
          </a:xfrm>
          <a:prstGeom prst="rect">
            <a:avLst/>
          </a:prstGeom>
        </p:spPr>
      </p:pic>
      <p:pic>
        <p:nvPicPr>
          <p:cNvPr id="29" name="圖片 28">
            <a:extLst>
              <a:ext uri="{FF2B5EF4-FFF2-40B4-BE49-F238E27FC236}">
                <a16:creationId xmlns:a16="http://schemas.microsoft.com/office/drawing/2014/main" id="{8B00CC74-F3A0-415A-8498-10B347BA514A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62945" y="2302009"/>
            <a:ext cx="2874193" cy="400110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6739AAF2-8918-479A-9EAF-C0CF61E0220E}"/>
              </a:ext>
            </a:extLst>
          </p:cNvPr>
          <p:cNvSpPr/>
          <p:nvPr/>
        </p:nvSpPr>
        <p:spPr>
          <a:xfrm>
            <a:off x="3859106" y="2305989"/>
            <a:ext cx="12875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Limitation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2F3E433E-1A9A-4235-B05E-51E5D786D50E}"/>
              </a:ext>
            </a:extLst>
          </p:cNvPr>
          <p:cNvSpPr/>
          <p:nvPr/>
        </p:nvSpPr>
        <p:spPr>
          <a:xfrm>
            <a:off x="6593721" y="2302009"/>
            <a:ext cx="18133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QNAP</a:t>
            </a:r>
            <a:r>
              <a:rPr lang="zh-TW" altLang="en-US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solution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7BF72283-FC27-49A8-B8ED-FB4F3BEEFEA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710" y="2427044"/>
            <a:ext cx="3025509" cy="3817968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99B3C292-2F33-43ED-95A6-D17EFFAEF11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38561" y="1732209"/>
            <a:ext cx="3004136" cy="4119212"/>
          </a:xfrm>
          <a:prstGeom prst="rect">
            <a:avLst/>
          </a:prstGeom>
        </p:spPr>
      </p:pic>
      <p:pic>
        <p:nvPicPr>
          <p:cNvPr id="11" name="圖片 10" descr="一張含有 天空 的圖片&#10;&#10;描述是以高可信度產生">
            <a:extLst>
              <a:ext uri="{FF2B5EF4-FFF2-40B4-BE49-F238E27FC236}">
                <a16:creationId xmlns:a16="http://schemas.microsoft.com/office/drawing/2014/main" id="{43CDBD90-07A7-4194-88E2-4A3CAD84B46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85267" y="1287887"/>
            <a:ext cx="2979017" cy="4327302"/>
          </a:xfrm>
          <a:prstGeom prst="rect">
            <a:avLst/>
          </a:prstGeom>
        </p:spPr>
      </p:pic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728412" y="80959"/>
            <a:ext cx="8246165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" altLang="zh-TW" sz="3000" dirty="0">
                <a:latin typeface="+mj-lt"/>
                <a:ea typeface="微軟正黑體" panose="020B0604030504040204" pitchFamily="34" charset="-120"/>
              </a:rPr>
              <a:t>High resolution camera</a:t>
            </a:r>
            <a:endParaRPr sz="3000" dirty="0"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6D442B58-4BCC-48F1-A113-3D5694127C5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027" y="4204033"/>
            <a:ext cx="2874193" cy="400110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781988A-B7D7-446F-893A-321F597F23EC}"/>
              </a:ext>
            </a:extLst>
          </p:cNvPr>
          <p:cNvSpPr/>
          <p:nvPr/>
        </p:nvSpPr>
        <p:spPr>
          <a:xfrm>
            <a:off x="905619" y="4211220"/>
            <a:ext cx="10262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Feature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3CFC53DE-C580-441C-8846-822CAE5A364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17458" y="3707143"/>
            <a:ext cx="2874193" cy="400110"/>
          </a:xfrm>
          <a:prstGeom prst="rect">
            <a:avLst/>
          </a:prstGeom>
        </p:spPr>
      </p:pic>
      <p:pic>
        <p:nvPicPr>
          <p:cNvPr id="29" name="圖片 28">
            <a:extLst>
              <a:ext uri="{FF2B5EF4-FFF2-40B4-BE49-F238E27FC236}">
                <a16:creationId xmlns:a16="http://schemas.microsoft.com/office/drawing/2014/main" id="{8B00CC74-F3A0-415A-8498-10B347BA514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62945" y="3351308"/>
            <a:ext cx="2874193" cy="400110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6739AAF2-8918-479A-9EAF-C0CF61E0220E}"/>
              </a:ext>
            </a:extLst>
          </p:cNvPr>
          <p:cNvSpPr/>
          <p:nvPr/>
        </p:nvSpPr>
        <p:spPr>
          <a:xfrm>
            <a:off x="3854482" y="3718629"/>
            <a:ext cx="13163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Limitation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2F3E433E-1A9A-4235-B05E-51E5D786D50E}"/>
              </a:ext>
            </a:extLst>
          </p:cNvPr>
          <p:cNvSpPr/>
          <p:nvPr/>
        </p:nvSpPr>
        <p:spPr>
          <a:xfrm>
            <a:off x="6579360" y="3363992"/>
            <a:ext cx="18213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QNAP</a:t>
            </a:r>
            <a:r>
              <a:rPr lang="zh-TW" altLang="en-US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solution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4" name="圖片 3" descr="一張含有 電子用品, 室內, 坐, 黑色 的圖片&#10;&#10;描述是以非常高的可信度產生">
            <a:extLst>
              <a:ext uri="{FF2B5EF4-FFF2-40B4-BE49-F238E27FC236}">
                <a16:creationId xmlns:a16="http://schemas.microsoft.com/office/drawing/2014/main" id="{DE41CB44-5D62-474C-BCA9-76041B3EFB35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0567" y="416396"/>
            <a:ext cx="3472351" cy="2376535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F60727ED-E0B9-4E21-8520-429AA2417C18}"/>
              </a:ext>
            </a:extLst>
          </p:cNvPr>
          <p:cNvSpPr/>
          <p:nvPr/>
        </p:nvSpPr>
        <p:spPr>
          <a:xfrm>
            <a:off x="1359547" y="2104143"/>
            <a:ext cx="87075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000" b="1">
                <a:solidFill>
                  <a:srgbClr val="F3F3F3"/>
                </a:solidFill>
              </a:rPr>
              <a:t>Axis Q1659</a:t>
            </a: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id="{A44A458C-CCE7-47F5-8858-C2551A569B6D}"/>
              </a:ext>
            </a:extLst>
          </p:cNvPr>
          <p:cNvSpPr/>
          <p:nvPr/>
        </p:nvSpPr>
        <p:spPr>
          <a:xfrm>
            <a:off x="162465" y="2810555"/>
            <a:ext cx="2830755" cy="7155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1. Axis Q1659</a:t>
            </a:r>
          </a:p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2. Highest resolution available: 20MP (5472x3648)</a:t>
            </a:r>
            <a:endParaRPr lang="zh-TW" altLang="en-US" sz="135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1ED1BF2E-051D-4D5F-9969-299B99FC82AE}"/>
              </a:ext>
            </a:extLst>
          </p:cNvPr>
          <p:cNvSpPr/>
          <p:nvPr/>
        </p:nvSpPr>
        <p:spPr>
          <a:xfrm>
            <a:off x="3193290" y="2765440"/>
            <a:ext cx="2804865" cy="71558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The super-high resolution depletes hardware acceleration resources</a:t>
            </a:r>
            <a:endParaRPr lang="zh-TW" sz="135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id="{9F0A127F-5C17-49D2-A374-7E4E656EE825}"/>
              </a:ext>
            </a:extLst>
          </p:cNvPr>
          <p:cNvSpPr/>
          <p:nvPr/>
        </p:nvSpPr>
        <p:spPr>
          <a:xfrm>
            <a:off x="6239424" y="1442435"/>
            <a:ext cx="2867430" cy="1754326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  <a:ea typeface="Microsoft JhengHei"/>
              </a:rPr>
              <a:t>1. QVR Pro Client includes the Region of Interest feature, for easily focusing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Microsoft JhengHei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Microsoft JhengHei"/>
              </a:rPr>
              <a:t>on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Microsoft JhengHei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Microsoft JhengHei"/>
              </a:rPr>
              <a:t>recording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Microsoft JhengHei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Microsoft JhengHei"/>
              </a:rPr>
              <a:t>details.</a:t>
            </a:r>
          </a:p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  <a:ea typeface="Microsoft JhengHei"/>
              </a:rPr>
              <a:t>2. QVR Pro Client is a 64-bit application that can fully utilize the hardware strength of the client computer.</a:t>
            </a:r>
            <a:endParaRPr lang="en-US" altLang="zh-TW" sz="135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20" name="圖片 19">
            <a:extLst>
              <a:ext uri="{FF2B5EF4-FFF2-40B4-BE49-F238E27FC236}">
                <a16:creationId xmlns:a16="http://schemas.microsoft.com/office/drawing/2014/main" id="{4FC721DF-F44F-4015-974E-10E24979882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1274" y="4834237"/>
            <a:ext cx="998586" cy="192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9758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9"/>
          <p:cNvSpPr txBox="1">
            <a:spLocks noGrp="1"/>
          </p:cNvSpPr>
          <p:nvPr>
            <p:ph type="title"/>
          </p:nvPr>
        </p:nvSpPr>
        <p:spPr>
          <a:xfrm>
            <a:off x="423170" y="-31632"/>
            <a:ext cx="8191711" cy="8574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 algn="ctr"/>
            <a:r>
              <a:rPr lang="en" sz="3000" dirty="0">
                <a:latin typeface="+mj-lt"/>
                <a:ea typeface="微軟正黑體" panose="020B0604030504040204" pitchFamily="34" charset="-120"/>
              </a:rPr>
              <a:t>High resolution camera</a:t>
            </a:r>
            <a:endParaRPr sz="3000" dirty="0"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4A1B8DB3-4067-417C-98F3-EDE64716E7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414" y="2803893"/>
            <a:ext cx="6851643" cy="50426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6AF3B059-DBCD-42ED-B925-5758F76E8EA2}"/>
              </a:ext>
            </a:extLst>
          </p:cNvPr>
          <p:cNvSpPr/>
          <p:nvPr/>
        </p:nvSpPr>
        <p:spPr>
          <a:xfrm>
            <a:off x="898759" y="2862925"/>
            <a:ext cx="7988823" cy="34624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/>
            <a:r>
              <a:rPr lang="en-US" altLang="zh-TW" sz="16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View ultra-sharp images with ROI, even without zooming</a:t>
            </a:r>
            <a:endParaRPr lang="zh-TW" altLang="en-US" sz="165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35D7A12D-1D32-49F6-98E4-F341A9B3592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19405" y="3556906"/>
            <a:ext cx="4011759" cy="1132585"/>
          </a:xfrm>
          <a:prstGeom prst="rect">
            <a:avLst/>
          </a:prstGeom>
        </p:spPr>
      </p:pic>
      <p:pic>
        <p:nvPicPr>
          <p:cNvPr id="117" name="Google Shape;117;p19"/>
          <p:cNvPicPr preferRelativeResize="0"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93978" y="3213448"/>
            <a:ext cx="3331734" cy="198361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5989D919-FB8D-4F60-ADDE-872A11138666}"/>
              </a:ext>
            </a:extLst>
          </p:cNvPr>
          <p:cNvSpPr/>
          <p:nvPr/>
        </p:nvSpPr>
        <p:spPr>
          <a:xfrm>
            <a:off x="393303" y="3789400"/>
            <a:ext cx="3201787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altLang="zh-TW" sz="16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Convenient for taking </a:t>
            </a:r>
          </a:p>
          <a:p>
            <a:pPr lvl="0" algn="ctr"/>
            <a:r>
              <a:rPr lang="en-US" altLang="zh-TW" sz="16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screenshots of specific areas</a:t>
            </a:r>
            <a:endParaRPr lang="zh-TW" altLang="en-US" sz="165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AE7167DA-92DC-4A07-A199-76484741275E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75282" y="524098"/>
            <a:ext cx="9655444" cy="2497323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7FB37549-BB4B-4D1F-BB83-84E297919F4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1274" y="4834237"/>
            <a:ext cx="998586" cy="19264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7BF72283-FC27-49A8-B8ED-FB4F3BEEFEA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710" y="1031737"/>
            <a:ext cx="3025509" cy="2917938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99B3C292-2F33-43ED-95A6-D17EFFAEF11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38561" y="1031737"/>
            <a:ext cx="3004136" cy="2917938"/>
          </a:xfrm>
          <a:prstGeom prst="rect">
            <a:avLst/>
          </a:prstGeom>
        </p:spPr>
      </p:pic>
      <p:pic>
        <p:nvPicPr>
          <p:cNvPr id="11" name="圖片 10" descr="一張含有 天空 的圖片&#10;&#10;描述是以高可信度產生">
            <a:extLst>
              <a:ext uri="{FF2B5EF4-FFF2-40B4-BE49-F238E27FC236}">
                <a16:creationId xmlns:a16="http://schemas.microsoft.com/office/drawing/2014/main" id="{43CDBD90-07A7-4194-88E2-4A3CAD84B46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7051" y="3006574"/>
            <a:ext cx="3619815" cy="2917938"/>
          </a:xfrm>
          <a:prstGeom prst="rect">
            <a:avLst/>
          </a:prstGeom>
        </p:spPr>
      </p:pic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139732" y="64832"/>
            <a:ext cx="8403528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Fisheye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camera</a:t>
            </a:r>
            <a:endParaRPr sz="3000" dirty="0"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8C20AFB5-428F-4EBF-8403-A0DDEA39BDA4}"/>
              </a:ext>
            </a:extLst>
          </p:cNvPr>
          <p:cNvSpPr/>
          <p:nvPr/>
        </p:nvSpPr>
        <p:spPr>
          <a:xfrm>
            <a:off x="245294" y="1331138"/>
            <a:ext cx="2873222" cy="71558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  <a:ea typeface="Microsoft JhengHei"/>
              </a:rPr>
              <a:t>1.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Vivotek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FE9181</a:t>
            </a:r>
          </a:p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2. The widest field of view &gt; shooting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with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no blind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spot.</a:t>
            </a:r>
            <a:endParaRPr lang="zh-TW" altLang="en-US" sz="135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4EAB2908-2D7D-43FC-AEE1-2B8300F6E908}"/>
              </a:ext>
            </a:extLst>
          </p:cNvPr>
          <p:cNvSpPr/>
          <p:nvPr/>
        </p:nvSpPr>
        <p:spPr>
          <a:xfrm>
            <a:off x="3153225" y="1128240"/>
            <a:ext cx="2745822" cy="113107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1. Fisheye </a:t>
            </a:r>
            <a:r>
              <a:rPr lang="en-US" altLang="zh-TW" sz="1350" b="1" dirty="0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dewarp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is needed to make the best use of fisheye cameras.</a:t>
            </a:r>
          </a:p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2. The best placement location is the ceiling.</a:t>
            </a:r>
            <a:endParaRPr lang="zh-TW" altLang="en-US" sz="135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EC18BC73-8896-408C-93B0-498352768066}"/>
              </a:ext>
            </a:extLst>
          </p:cNvPr>
          <p:cNvSpPr/>
          <p:nvPr/>
        </p:nvSpPr>
        <p:spPr>
          <a:xfrm>
            <a:off x="1235266" y="3156537"/>
            <a:ext cx="3255004" cy="92333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sz="1350" b="1" dirty="0">
                <a:solidFill>
                  <a:schemeClr val="bg1"/>
                </a:solidFill>
                <a:latin typeface="+mj-lt"/>
                <a:ea typeface="Microsoft JhengHei"/>
              </a:rPr>
              <a:t>1.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 QNAP </a:t>
            </a:r>
            <a:r>
              <a:rPr lang="en-US" altLang="zh-TW" sz="1350" b="1" dirty="0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dewarp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technology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for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all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fisheye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camera - QVR Pro </a:t>
            </a:r>
            <a:r>
              <a:rPr lang="en-US" altLang="zh-TW" sz="1350" b="1" dirty="0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Qdewarp</a:t>
            </a:r>
            <a:endParaRPr lang="zh-TW" altLang="en-US" sz="135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Microsoft JhengHei"/>
              </a:rPr>
              <a:t>2.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QNAP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also supports 360-degree panoramic cameras</a:t>
            </a:r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6D442B58-4BCC-48F1-A113-3D5694127C5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027" y="2292628"/>
            <a:ext cx="2874193" cy="400110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781988A-B7D7-446F-893A-321F597F23EC}"/>
              </a:ext>
            </a:extLst>
          </p:cNvPr>
          <p:cNvSpPr/>
          <p:nvPr/>
        </p:nvSpPr>
        <p:spPr>
          <a:xfrm>
            <a:off x="898910" y="2294038"/>
            <a:ext cx="1018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Feature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3CFC53DE-C580-441C-8846-822CAE5A364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06775" y="2302009"/>
            <a:ext cx="2874193" cy="400110"/>
          </a:xfrm>
          <a:prstGeom prst="rect">
            <a:avLst/>
          </a:prstGeom>
        </p:spPr>
      </p:pic>
      <p:pic>
        <p:nvPicPr>
          <p:cNvPr id="29" name="圖片 28">
            <a:extLst>
              <a:ext uri="{FF2B5EF4-FFF2-40B4-BE49-F238E27FC236}">
                <a16:creationId xmlns:a16="http://schemas.microsoft.com/office/drawing/2014/main" id="{8B00CC74-F3A0-415A-8498-10B347BA514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61846" y="4222917"/>
            <a:ext cx="3063075" cy="400110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6739AAF2-8918-479A-9EAF-C0CF61E0220E}"/>
              </a:ext>
            </a:extLst>
          </p:cNvPr>
          <p:cNvSpPr/>
          <p:nvPr/>
        </p:nvSpPr>
        <p:spPr>
          <a:xfrm>
            <a:off x="3730746" y="2308096"/>
            <a:ext cx="12875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Limitation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2F3E433E-1A9A-4235-B05E-51E5D786D50E}"/>
              </a:ext>
            </a:extLst>
          </p:cNvPr>
          <p:cNvSpPr/>
          <p:nvPr/>
        </p:nvSpPr>
        <p:spPr>
          <a:xfrm>
            <a:off x="1727120" y="4241594"/>
            <a:ext cx="18133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QNAP</a:t>
            </a:r>
            <a:r>
              <a:rPr lang="zh-TW" altLang="en-US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solution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54C41280-9769-491F-A0A0-4CB8AF381A22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59481" y="2652425"/>
            <a:ext cx="2493819" cy="2493819"/>
          </a:xfrm>
          <a:prstGeom prst="rect">
            <a:avLst/>
          </a:prstGeom>
        </p:spPr>
      </p:pic>
      <p:pic>
        <p:nvPicPr>
          <p:cNvPr id="4" name="圖片 3" descr="一張含有 坐, 盤, 室內, 桌 的圖片&#10;&#10;描述是以非常高的可信度產生">
            <a:extLst>
              <a:ext uri="{FF2B5EF4-FFF2-40B4-BE49-F238E27FC236}">
                <a16:creationId xmlns:a16="http://schemas.microsoft.com/office/drawing/2014/main" id="{EBFC7012-20BF-4C8B-90B7-9B5511ED4A1F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42249" y="500975"/>
            <a:ext cx="3552082" cy="248368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4" name="圖片 23">
            <a:extLst>
              <a:ext uri="{FF2B5EF4-FFF2-40B4-BE49-F238E27FC236}">
                <a16:creationId xmlns:a16="http://schemas.microsoft.com/office/drawing/2014/main" id="{E7D000A1-522B-46C4-AAFF-08F3054D2C5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1274" y="4834237"/>
            <a:ext cx="998586" cy="192640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4A1715E7-B662-4A8B-B979-9B831A886254}"/>
              </a:ext>
            </a:extLst>
          </p:cNvPr>
          <p:cNvSpPr/>
          <p:nvPr/>
        </p:nvSpPr>
        <p:spPr>
          <a:xfrm>
            <a:off x="6342210" y="2883463"/>
            <a:ext cx="111921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TW" sz="1000" b="1" dirty="0" err="1">
                <a:solidFill>
                  <a:schemeClr val="bg1"/>
                </a:solidFill>
              </a:rPr>
              <a:t>Vivotek</a:t>
            </a:r>
            <a:r>
              <a:rPr lang="en-US" altLang="zh-TW" sz="1000" b="1" dirty="0">
                <a:solidFill>
                  <a:schemeClr val="bg1"/>
                </a:solidFill>
              </a:rPr>
              <a:t> FE9181</a:t>
            </a:r>
          </a:p>
        </p:txBody>
      </p:sp>
    </p:spTree>
    <p:extLst>
      <p:ext uri="{BB962C8B-B14F-4D97-AF65-F5344CB8AC3E}">
        <p14:creationId xmlns:p14="http://schemas.microsoft.com/office/powerpoint/2010/main" val="4148457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83;p17">
            <a:extLst>
              <a:ext uri="{FF2B5EF4-FFF2-40B4-BE49-F238E27FC236}">
                <a16:creationId xmlns:a16="http://schemas.microsoft.com/office/drawing/2014/main" id="{906FCBF4-3263-4998-A161-377F40224D7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732" y="70506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Fisheye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camera</a:t>
            </a:r>
            <a:endParaRPr sz="3000" dirty="0"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10" name="圖片 9" descr="一張含有 螢幕擷取畫面, 電子用品, 電腦 的圖片&#10;&#10;描述是以非常高的可信度產生">
            <a:extLst>
              <a:ext uri="{FF2B5EF4-FFF2-40B4-BE49-F238E27FC236}">
                <a16:creationId xmlns:a16="http://schemas.microsoft.com/office/drawing/2014/main" id="{93568FB7-054F-4AC0-95EC-DB49AE1016D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9559" y="885385"/>
            <a:ext cx="2507308" cy="141132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矩形 11">
            <a:extLst>
              <a:ext uri="{FF2B5EF4-FFF2-40B4-BE49-F238E27FC236}">
                <a16:creationId xmlns:a16="http://schemas.microsoft.com/office/drawing/2014/main" id="{CF932558-93E2-406D-A28A-17A7F8B86764}"/>
              </a:ext>
            </a:extLst>
          </p:cNvPr>
          <p:cNvSpPr/>
          <p:nvPr/>
        </p:nvSpPr>
        <p:spPr>
          <a:xfrm>
            <a:off x="270477" y="1238831"/>
            <a:ext cx="2918752" cy="237185"/>
          </a:xfrm>
          <a:custGeom>
            <a:avLst/>
            <a:gdLst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161365 h 564777"/>
              <a:gd name="connsiteX1" fmla="*/ 4626359 w 4989429"/>
              <a:gd name="connsiteY1" fmla="*/ 0 h 564777"/>
              <a:gd name="connsiteX2" fmla="*/ 4989429 w 4989429"/>
              <a:gd name="connsiteY2" fmla="*/ 564777 h 564777"/>
              <a:gd name="connsiteX3" fmla="*/ 0 w 4989429"/>
              <a:gd name="connsiteY3" fmla="*/ 564777 h 564777"/>
              <a:gd name="connsiteX4" fmla="*/ 0 w 4989429"/>
              <a:gd name="connsiteY4" fmla="*/ 161365 h 564777"/>
              <a:gd name="connsiteX0" fmla="*/ 1297641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97641 w 4989429"/>
              <a:gd name="connsiteY4" fmla="*/ 0 h 591670"/>
              <a:gd name="connsiteX0" fmla="*/ 1210235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10235 w 4989429"/>
              <a:gd name="connsiteY4" fmla="*/ 0 h 591670"/>
              <a:gd name="connsiteX0" fmla="*/ 1210235 w 4989429"/>
              <a:gd name="connsiteY0" fmla="*/ 952 h 592622"/>
              <a:gd name="connsiteX1" fmla="*/ 4551296 w 4989429"/>
              <a:gd name="connsiteY1" fmla="*/ 0 h 592622"/>
              <a:gd name="connsiteX2" fmla="*/ 4989429 w 4989429"/>
              <a:gd name="connsiteY2" fmla="*/ 592622 h 592622"/>
              <a:gd name="connsiteX3" fmla="*/ 0 w 4989429"/>
              <a:gd name="connsiteY3" fmla="*/ 592622 h 592622"/>
              <a:gd name="connsiteX4" fmla="*/ 1210235 w 4989429"/>
              <a:gd name="connsiteY4" fmla="*/ 952 h 592622"/>
              <a:gd name="connsiteX0" fmla="*/ 1210235 w 4871983"/>
              <a:gd name="connsiteY0" fmla="*/ 952 h 592622"/>
              <a:gd name="connsiteX1" fmla="*/ 4551296 w 4871983"/>
              <a:gd name="connsiteY1" fmla="*/ 0 h 592622"/>
              <a:gd name="connsiteX2" fmla="*/ 4871983 w 4871983"/>
              <a:gd name="connsiteY2" fmla="*/ 579281 h 592622"/>
              <a:gd name="connsiteX3" fmla="*/ 0 w 4871983"/>
              <a:gd name="connsiteY3" fmla="*/ 592622 h 592622"/>
              <a:gd name="connsiteX4" fmla="*/ 1210235 w 4871983"/>
              <a:gd name="connsiteY4" fmla="*/ 952 h 592622"/>
              <a:gd name="connsiteX0" fmla="*/ 1277347 w 4939095"/>
              <a:gd name="connsiteY0" fmla="*/ 952 h 579281"/>
              <a:gd name="connsiteX1" fmla="*/ 4618408 w 4939095"/>
              <a:gd name="connsiteY1" fmla="*/ 0 h 579281"/>
              <a:gd name="connsiteX2" fmla="*/ 4939095 w 4939095"/>
              <a:gd name="connsiteY2" fmla="*/ 579281 h 579281"/>
              <a:gd name="connsiteX3" fmla="*/ 0 w 4939095"/>
              <a:gd name="connsiteY3" fmla="*/ 572610 h 579281"/>
              <a:gd name="connsiteX4" fmla="*/ 1277347 w 4939095"/>
              <a:gd name="connsiteY4" fmla="*/ 952 h 579281"/>
              <a:gd name="connsiteX0" fmla="*/ 604390 w 4266138"/>
              <a:gd name="connsiteY0" fmla="*/ 952 h 579281"/>
              <a:gd name="connsiteX1" fmla="*/ 3945451 w 4266138"/>
              <a:gd name="connsiteY1" fmla="*/ 0 h 579281"/>
              <a:gd name="connsiteX2" fmla="*/ 4266138 w 4266138"/>
              <a:gd name="connsiteY2" fmla="*/ 579281 h 579281"/>
              <a:gd name="connsiteX3" fmla="*/ 0 w 4266138"/>
              <a:gd name="connsiteY3" fmla="*/ 368375 h 579281"/>
              <a:gd name="connsiteX4" fmla="*/ 604390 w 4266138"/>
              <a:gd name="connsiteY4" fmla="*/ 952 h 579281"/>
              <a:gd name="connsiteX0" fmla="*/ 604390 w 3945451"/>
              <a:gd name="connsiteY0" fmla="*/ 952 h 383217"/>
              <a:gd name="connsiteX1" fmla="*/ 3945451 w 3945451"/>
              <a:gd name="connsiteY1" fmla="*/ 0 h 383217"/>
              <a:gd name="connsiteX2" fmla="*/ 3706197 w 3945451"/>
              <a:gd name="connsiteY2" fmla="*/ 383217 h 383217"/>
              <a:gd name="connsiteX3" fmla="*/ 0 w 3945451"/>
              <a:gd name="connsiteY3" fmla="*/ 368375 h 383217"/>
              <a:gd name="connsiteX4" fmla="*/ 604390 w 3945451"/>
              <a:gd name="connsiteY4" fmla="*/ 952 h 383217"/>
              <a:gd name="connsiteX0" fmla="*/ 604390 w 3706197"/>
              <a:gd name="connsiteY0" fmla="*/ 9123 h 391388"/>
              <a:gd name="connsiteX1" fmla="*/ 2568714 w 3706197"/>
              <a:gd name="connsiteY1" fmla="*/ 0 h 391388"/>
              <a:gd name="connsiteX2" fmla="*/ 3706197 w 3706197"/>
              <a:gd name="connsiteY2" fmla="*/ 391388 h 391388"/>
              <a:gd name="connsiteX3" fmla="*/ 0 w 3706197"/>
              <a:gd name="connsiteY3" fmla="*/ 376546 h 391388"/>
              <a:gd name="connsiteX4" fmla="*/ 604390 w 3706197"/>
              <a:gd name="connsiteY4" fmla="*/ 9123 h 391388"/>
              <a:gd name="connsiteX0" fmla="*/ 604390 w 2843168"/>
              <a:gd name="connsiteY0" fmla="*/ 9123 h 376546"/>
              <a:gd name="connsiteX1" fmla="*/ 2568714 w 2843168"/>
              <a:gd name="connsiteY1" fmla="*/ 0 h 376546"/>
              <a:gd name="connsiteX2" fmla="*/ 2843168 w 2843168"/>
              <a:gd name="connsiteY2" fmla="*/ 375049 h 376546"/>
              <a:gd name="connsiteX3" fmla="*/ 0 w 2843168"/>
              <a:gd name="connsiteY3" fmla="*/ 376546 h 376546"/>
              <a:gd name="connsiteX4" fmla="*/ 604390 w 2843168"/>
              <a:gd name="connsiteY4" fmla="*/ 9123 h 376546"/>
              <a:gd name="connsiteX0" fmla="*/ 604390 w 2843168"/>
              <a:gd name="connsiteY0" fmla="*/ 0 h 367423"/>
              <a:gd name="connsiteX1" fmla="*/ 2578988 w 2843168"/>
              <a:gd name="connsiteY1" fmla="*/ 7216 h 367423"/>
              <a:gd name="connsiteX2" fmla="*/ 2843168 w 2843168"/>
              <a:gd name="connsiteY2" fmla="*/ 365926 h 367423"/>
              <a:gd name="connsiteX3" fmla="*/ 0 w 2843168"/>
              <a:gd name="connsiteY3" fmla="*/ 367423 h 367423"/>
              <a:gd name="connsiteX4" fmla="*/ 604390 w 2843168"/>
              <a:gd name="connsiteY4" fmla="*/ 0 h 3674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168" h="367423">
                <a:moveTo>
                  <a:pt x="604390" y="0"/>
                </a:moveTo>
                <a:lnTo>
                  <a:pt x="2578988" y="7216"/>
                </a:lnTo>
                <a:lnTo>
                  <a:pt x="2843168" y="365926"/>
                </a:lnTo>
                <a:lnTo>
                  <a:pt x="0" y="367423"/>
                </a:lnTo>
                <a:lnTo>
                  <a:pt x="60439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  <a:alpha val="37000"/>
                </a:schemeClr>
              </a:gs>
              <a:gs pos="50000">
                <a:schemeClr val="accent1">
                  <a:tint val="44500"/>
                  <a:satMod val="160000"/>
                  <a:alpha val="69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2700000" scaled="1"/>
            <a:tileRect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FD4D82F6-41EE-47F4-96DF-83AA12D62BB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730" y="2225124"/>
            <a:ext cx="3159381" cy="921743"/>
          </a:xfrm>
          <a:prstGeom prst="rect">
            <a:avLst/>
          </a:prstGeom>
        </p:spPr>
      </p:pic>
      <p:pic>
        <p:nvPicPr>
          <p:cNvPr id="7" name="圖片 6" descr="一張含有 室內, 相片 的圖片&#10;&#10;描述是以高可信度產生">
            <a:extLst>
              <a:ext uri="{FF2B5EF4-FFF2-40B4-BE49-F238E27FC236}">
                <a16:creationId xmlns:a16="http://schemas.microsoft.com/office/drawing/2014/main" id="{6542C651-705D-4976-9AC5-4EEE7BD1492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2914" y="1464831"/>
            <a:ext cx="2918652" cy="853279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10A7333-FB55-479A-ABE0-DC6323E90ADF}"/>
              </a:ext>
            </a:extLst>
          </p:cNvPr>
          <p:cNvSpPr/>
          <p:nvPr/>
        </p:nvSpPr>
        <p:spPr>
          <a:xfrm>
            <a:off x="241117" y="2302428"/>
            <a:ext cx="2956259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 sz="122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Can check the fisheye camera and </a:t>
            </a:r>
          </a:p>
          <a:p>
            <a:pPr algn="ctr"/>
            <a:r>
              <a:rPr lang="en-US" altLang="zh-TW" sz="122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the general camera at the same time</a:t>
            </a:r>
            <a:endParaRPr lang="zh-TW" altLang="en-US" sz="122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1412784F-2754-4CE8-A5C9-94AAD55D9BC1}"/>
              </a:ext>
            </a:extLst>
          </p:cNvPr>
          <p:cNvSpPr/>
          <p:nvPr/>
        </p:nvSpPr>
        <p:spPr>
          <a:xfrm>
            <a:off x="270476" y="1476015"/>
            <a:ext cx="1460997" cy="820695"/>
          </a:xfrm>
          <a:prstGeom prst="rect">
            <a:avLst/>
          </a:prstGeom>
          <a:noFill/>
          <a:ln w="28575"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9" name="圖片 18">
            <a:extLst>
              <a:ext uri="{FF2B5EF4-FFF2-40B4-BE49-F238E27FC236}">
                <a16:creationId xmlns:a16="http://schemas.microsoft.com/office/drawing/2014/main" id="{79E07910-A27D-4800-A8C2-32D15171B61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45453" y="887889"/>
            <a:ext cx="2507308" cy="140631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0" name="矩形 11">
            <a:extLst>
              <a:ext uri="{FF2B5EF4-FFF2-40B4-BE49-F238E27FC236}">
                <a16:creationId xmlns:a16="http://schemas.microsoft.com/office/drawing/2014/main" id="{C576428B-2539-47CB-9ECA-41F7C213F9BF}"/>
              </a:ext>
            </a:extLst>
          </p:cNvPr>
          <p:cNvSpPr/>
          <p:nvPr/>
        </p:nvSpPr>
        <p:spPr>
          <a:xfrm>
            <a:off x="3818998" y="959734"/>
            <a:ext cx="2163971" cy="211192"/>
          </a:xfrm>
          <a:custGeom>
            <a:avLst/>
            <a:gdLst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161365 h 564777"/>
              <a:gd name="connsiteX1" fmla="*/ 4626359 w 4989429"/>
              <a:gd name="connsiteY1" fmla="*/ 0 h 564777"/>
              <a:gd name="connsiteX2" fmla="*/ 4989429 w 4989429"/>
              <a:gd name="connsiteY2" fmla="*/ 564777 h 564777"/>
              <a:gd name="connsiteX3" fmla="*/ 0 w 4989429"/>
              <a:gd name="connsiteY3" fmla="*/ 564777 h 564777"/>
              <a:gd name="connsiteX4" fmla="*/ 0 w 4989429"/>
              <a:gd name="connsiteY4" fmla="*/ 161365 h 564777"/>
              <a:gd name="connsiteX0" fmla="*/ 1297641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97641 w 4989429"/>
              <a:gd name="connsiteY4" fmla="*/ 0 h 591670"/>
              <a:gd name="connsiteX0" fmla="*/ 1210235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10235 w 4989429"/>
              <a:gd name="connsiteY4" fmla="*/ 0 h 591670"/>
              <a:gd name="connsiteX0" fmla="*/ 1210235 w 4989429"/>
              <a:gd name="connsiteY0" fmla="*/ 952 h 592622"/>
              <a:gd name="connsiteX1" fmla="*/ 4551296 w 4989429"/>
              <a:gd name="connsiteY1" fmla="*/ 0 h 592622"/>
              <a:gd name="connsiteX2" fmla="*/ 4989429 w 4989429"/>
              <a:gd name="connsiteY2" fmla="*/ 592622 h 592622"/>
              <a:gd name="connsiteX3" fmla="*/ 0 w 4989429"/>
              <a:gd name="connsiteY3" fmla="*/ 592622 h 592622"/>
              <a:gd name="connsiteX4" fmla="*/ 1210235 w 4989429"/>
              <a:gd name="connsiteY4" fmla="*/ 952 h 592622"/>
              <a:gd name="connsiteX0" fmla="*/ 1210235 w 4871983"/>
              <a:gd name="connsiteY0" fmla="*/ 952 h 592622"/>
              <a:gd name="connsiteX1" fmla="*/ 4551296 w 4871983"/>
              <a:gd name="connsiteY1" fmla="*/ 0 h 592622"/>
              <a:gd name="connsiteX2" fmla="*/ 4871983 w 4871983"/>
              <a:gd name="connsiteY2" fmla="*/ 579281 h 592622"/>
              <a:gd name="connsiteX3" fmla="*/ 0 w 4871983"/>
              <a:gd name="connsiteY3" fmla="*/ 592622 h 592622"/>
              <a:gd name="connsiteX4" fmla="*/ 1210235 w 4871983"/>
              <a:gd name="connsiteY4" fmla="*/ 952 h 592622"/>
              <a:gd name="connsiteX0" fmla="*/ 1277347 w 4939095"/>
              <a:gd name="connsiteY0" fmla="*/ 952 h 579281"/>
              <a:gd name="connsiteX1" fmla="*/ 4618408 w 4939095"/>
              <a:gd name="connsiteY1" fmla="*/ 0 h 579281"/>
              <a:gd name="connsiteX2" fmla="*/ 4939095 w 4939095"/>
              <a:gd name="connsiteY2" fmla="*/ 579281 h 579281"/>
              <a:gd name="connsiteX3" fmla="*/ 0 w 4939095"/>
              <a:gd name="connsiteY3" fmla="*/ 572610 h 579281"/>
              <a:gd name="connsiteX4" fmla="*/ 1277347 w 4939095"/>
              <a:gd name="connsiteY4" fmla="*/ 952 h 579281"/>
              <a:gd name="connsiteX0" fmla="*/ 604390 w 4266138"/>
              <a:gd name="connsiteY0" fmla="*/ 952 h 579281"/>
              <a:gd name="connsiteX1" fmla="*/ 3945451 w 4266138"/>
              <a:gd name="connsiteY1" fmla="*/ 0 h 579281"/>
              <a:gd name="connsiteX2" fmla="*/ 4266138 w 4266138"/>
              <a:gd name="connsiteY2" fmla="*/ 579281 h 579281"/>
              <a:gd name="connsiteX3" fmla="*/ 0 w 4266138"/>
              <a:gd name="connsiteY3" fmla="*/ 368375 h 579281"/>
              <a:gd name="connsiteX4" fmla="*/ 604390 w 4266138"/>
              <a:gd name="connsiteY4" fmla="*/ 952 h 579281"/>
              <a:gd name="connsiteX0" fmla="*/ 604390 w 3945451"/>
              <a:gd name="connsiteY0" fmla="*/ 952 h 383217"/>
              <a:gd name="connsiteX1" fmla="*/ 3945451 w 3945451"/>
              <a:gd name="connsiteY1" fmla="*/ 0 h 383217"/>
              <a:gd name="connsiteX2" fmla="*/ 3706197 w 3945451"/>
              <a:gd name="connsiteY2" fmla="*/ 383217 h 383217"/>
              <a:gd name="connsiteX3" fmla="*/ 0 w 3945451"/>
              <a:gd name="connsiteY3" fmla="*/ 368375 h 383217"/>
              <a:gd name="connsiteX4" fmla="*/ 604390 w 3945451"/>
              <a:gd name="connsiteY4" fmla="*/ 952 h 383217"/>
              <a:gd name="connsiteX0" fmla="*/ 604390 w 3706197"/>
              <a:gd name="connsiteY0" fmla="*/ 9123 h 391388"/>
              <a:gd name="connsiteX1" fmla="*/ 2568714 w 3706197"/>
              <a:gd name="connsiteY1" fmla="*/ 0 h 391388"/>
              <a:gd name="connsiteX2" fmla="*/ 3706197 w 3706197"/>
              <a:gd name="connsiteY2" fmla="*/ 391388 h 391388"/>
              <a:gd name="connsiteX3" fmla="*/ 0 w 3706197"/>
              <a:gd name="connsiteY3" fmla="*/ 376546 h 391388"/>
              <a:gd name="connsiteX4" fmla="*/ 604390 w 3706197"/>
              <a:gd name="connsiteY4" fmla="*/ 9123 h 391388"/>
              <a:gd name="connsiteX0" fmla="*/ 604390 w 2843168"/>
              <a:gd name="connsiteY0" fmla="*/ 9123 h 376546"/>
              <a:gd name="connsiteX1" fmla="*/ 2568714 w 2843168"/>
              <a:gd name="connsiteY1" fmla="*/ 0 h 376546"/>
              <a:gd name="connsiteX2" fmla="*/ 2843168 w 2843168"/>
              <a:gd name="connsiteY2" fmla="*/ 375049 h 376546"/>
              <a:gd name="connsiteX3" fmla="*/ 0 w 2843168"/>
              <a:gd name="connsiteY3" fmla="*/ 376546 h 376546"/>
              <a:gd name="connsiteX4" fmla="*/ 604390 w 2843168"/>
              <a:gd name="connsiteY4" fmla="*/ 9123 h 376546"/>
              <a:gd name="connsiteX0" fmla="*/ 604390 w 2843168"/>
              <a:gd name="connsiteY0" fmla="*/ 0 h 367423"/>
              <a:gd name="connsiteX1" fmla="*/ 2578988 w 2843168"/>
              <a:gd name="connsiteY1" fmla="*/ 7216 h 367423"/>
              <a:gd name="connsiteX2" fmla="*/ 2843168 w 2843168"/>
              <a:gd name="connsiteY2" fmla="*/ 365926 h 367423"/>
              <a:gd name="connsiteX3" fmla="*/ 0 w 2843168"/>
              <a:gd name="connsiteY3" fmla="*/ 367423 h 367423"/>
              <a:gd name="connsiteX4" fmla="*/ 604390 w 2843168"/>
              <a:gd name="connsiteY4" fmla="*/ 0 h 367423"/>
              <a:gd name="connsiteX0" fmla="*/ 174899 w 2413677"/>
              <a:gd name="connsiteY0" fmla="*/ 0 h 365927"/>
              <a:gd name="connsiteX1" fmla="*/ 2149497 w 2413677"/>
              <a:gd name="connsiteY1" fmla="*/ 7216 h 365927"/>
              <a:gd name="connsiteX2" fmla="*/ 2413677 w 2413677"/>
              <a:gd name="connsiteY2" fmla="*/ 365926 h 365927"/>
              <a:gd name="connsiteX3" fmla="*/ 0 w 2413677"/>
              <a:gd name="connsiteY3" fmla="*/ 317849 h 365927"/>
              <a:gd name="connsiteX4" fmla="*/ 174899 w 2413677"/>
              <a:gd name="connsiteY4" fmla="*/ 0 h 365927"/>
              <a:gd name="connsiteX0" fmla="*/ 174899 w 2149497"/>
              <a:gd name="connsiteY0" fmla="*/ 0 h 317850"/>
              <a:gd name="connsiteX1" fmla="*/ 2149497 w 2149497"/>
              <a:gd name="connsiteY1" fmla="*/ 7216 h 317850"/>
              <a:gd name="connsiteX2" fmla="*/ 2025750 w 2149497"/>
              <a:gd name="connsiteY2" fmla="*/ 305336 h 317850"/>
              <a:gd name="connsiteX3" fmla="*/ 0 w 2149497"/>
              <a:gd name="connsiteY3" fmla="*/ 317849 h 317850"/>
              <a:gd name="connsiteX4" fmla="*/ 174899 w 2149497"/>
              <a:gd name="connsiteY4" fmla="*/ 0 h 317850"/>
              <a:gd name="connsiteX0" fmla="*/ 174899 w 2107933"/>
              <a:gd name="connsiteY0" fmla="*/ 9308 h 327156"/>
              <a:gd name="connsiteX1" fmla="*/ 2107933 w 2107933"/>
              <a:gd name="connsiteY1" fmla="*/ 0 h 327156"/>
              <a:gd name="connsiteX2" fmla="*/ 2025750 w 2107933"/>
              <a:gd name="connsiteY2" fmla="*/ 314644 h 327156"/>
              <a:gd name="connsiteX3" fmla="*/ 0 w 2107933"/>
              <a:gd name="connsiteY3" fmla="*/ 327157 h 327156"/>
              <a:gd name="connsiteX4" fmla="*/ 174899 w 2107933"/>
              <a:gd name="connsiteY4" fmla="*/ 9308 h 327156"/>
              <a:gd name="connsiteX0" fmla="*/ 147190 w 2107933"/>
              <a:gd name="connsiteY0" fmla="*/ 3799 h 327158"/>
              <a:gd name="connsiteX1" fmla="*/ 2107933 w 2107933"/>
              <a:gd name="connsiteY1" fmla="*/ 0 h 327158"/>
              <a:gd name="connsiteX2" fmla="*/ 2025750 w 2107933"/>
              <a:gd name="connsiteY2" fmla="*/ 314644 h 327158"/>
              <a:gd name="connsiteX3" fmla="*/ 0 w 2107933"/>
              <a:gd name="connsiteY3" fmla="*/ 327157 h 327158"/>
              <a:gd name="connsiteX4" fmla="*/ 147190 w 2107933"/>
              <a:gd name="connsiteY4" fmla="*/ 3799 h 327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07933" h="327158">
                <a:moveTo>
                  <a:pt x="147190" y="3799"/>
                </a:moveTo>
                <a:lnTo>
                  <a:pt x="2107933" y="0"/>
                </a:lnTo>
                <a:lnTo>
                  <a:pt x="2025750" y="314644"/>
                </a:lnTo>
                <a:lnTo>
                  <a:pt x="0" y="327157"/>
                </a:lnTo>
                <a:lnTo>
                  <a:pt x="147190" y="3799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  <a:alpha val="37000"/>
                </a:schemeClr>
              </a:gs>
              <a:gs pos="50000">
                <a:schemeClr val="accent1">
                  <a:tint val="44500"/>
                  <a:satMod val="160000"/>
                  <a:alpha val="69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2700000" scaled="1"/>
            <a:tileRect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22" name="圖片 21">
            <a:extLst>
              <a:ext uri="{FF2B5EF4-FFF2-40B4-BE49-F238E27FC236}">
                <a16:creationId xmlns:a16="http://schemas.microsoft.com/office/drawing/2014/main" id="{D60F677E-A5C9-45C9-A67C-406FE9C3F8A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48602" y="2229467"/>
            <a:ext cx="2718015" cy="940142"/>
          </a:xfrm>
          <a:prstGeom prst="rect">
            <a:avLst/>
          </a:prstGeom>
        </p:spPr>
      </p:pic>
      <p:sp>
        <p:nvSpPr>
          <p:cNvPr id="23" name="矩形 22">
            <a:extLst>
              <a:ext uri="{FF2B5EF4-FFF2-40B4-BE49-F238E27FC236}">
                <a16:creationId xmlns:a16="http://schemas.microsoft.com/office/drawing/2014/main" id="{214568B3-13C6-4F0B-A59B-E2F3C46AFB4E}"/>
              </a:ext>
            </a:extLst>
          </p:cNvPr>
          <p:cNvSpPr/>
          <p:nvPr/>
        </p:nvSpPr>
        <p:spPr>
          <a:xfrm>
            <a:off x="3443194" y="2317547"/>
            <a:ext cx="2755605" cy="4678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altLang="zh-TW" sz="122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At the same time, the image of the fisheye camera can be </a:t>
            </a:r>
            <a:r>
              <a:rPr lang="en-US" altLang="zh-TW" sz="1220" b="1" dirty="0" err="1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dewarped</a:t>
            </a:r>
            <a:r>
              <a:rPr lang="en-US" altLang="zh-TW" sz="122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.</a:t>
            </a:r>
            <a:endParaRPr lang="zh-TW" altLang="en-US" sz="122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21" name="圖片 20">
            <a:extLst>
              <a:ext uri="{FF2B5EF4-FFF2-40B4-BE49-F238E27FC236}">
                <a16:creationId xmlns:a16="http://schemas.microsoft.com/office/drawing/2014/main" id="{2616AE87-A8C6-4ECC-A24C-D9A159E4F658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15639" y="1153213"/>
            <a:ext cx="2075336" cy="116937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4" name="矩形 23">
            <a:extLst>
              <a:ext uri="{FF2B5EF4-FFF2-40B4-BE49-F238E27FC236}">
                <a16:creationId xmlns:a16="http://schemas.microsoft.com/office/drawing/2014/main" id="{999C3B62-33D5-407A-AE24-221D27D79A9D}"/>
              </a:ext>
            </a:extLst>
          </p:cNvPr>
          <p:cNvSpPr/>
          <p:nvPr/>
        </p:nvSpPr>
        <p:spPr>
          <a:xfrm>
            <a:off x="3832453" y="1166237"/>
            <a:ext cx="1017298" cy="563218"/>
          </a:xfrm>
          <a:prstGeom prst="rect">
            <a:avLst/>
          </a:prstGeom>
          <a:noFill/>
          <a:ln w="28575"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id="{1AEE66F1-92D7-4913-9809-E999E7F663C8}"/>
              </a:ext>
            </a:extLst>
          </p:cNvPr>
          <p:cNvSpPr/>
          <p:nvPr/>
        </p:nvSpPr>
        <p:spPr>
          <a:xfrm>
            <a:off x="3832453" y="1770615"/>
            <a:ext cx="1017298" cy="541306"/>
          </a:xfrm>
          <a:prstGeom prst="rect">
            <a:avLst/>
          </a:prstGeom>
          <a:noFill/>
          <a:ln w="28575">
            <a:solidFill>
              <a:srgbClr val="FF66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b="1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26" name="圖片 25">
            <a:extLst>
              <a:ext uri="{FF2B5EF4-FFF2-40B4-BE49-F238E27FC236}">
                <a16:creationId xmlns:a16="http://schemas.microsoft.com/office/drawing/2014/main" id="{FAB22802-8734-46FB-AE63-BC98AE153E7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89790" y="880753"/>
            <a:ext cx="2507308" cy="140631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7" name="矩形 11">
            <a:extLst>
              <a:ext uri="{FF2B5EF4-FFF2-40B4-BE49-F238E27FC236}">
                <a16:creationId xmlns:a16="http://schemas.microsoft.com/office/drawing/2014/main" id="{E79F1BF6-ED74-4124-B61A-C6158219CE33}"/>
              </a:ext>
            </a:extLst>
          </p:cNvPr>
          <p:cNvSpPr/>
          <p:nvPr/>
        </p:nvSpPr>
        <p:spPr>
          <a:xfrm>
            <a:off x="6708062" y="977448"/>
            <a:ext cx="2163971" cy="211192"/>
          </a:xfrm>
          <a:custGeom>
            <a:avLst/>
            <a:gdLst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161365 h 564777"/>
              <a:gd name="connsiteX1" fmla="*/ 4626359 w 4989429"/>
              <a:gd name="connsiteY1" fmla="*/ 0 h 564777"/>
              <a:gd name="connsiteX2" fmla="*/ 4989429 w 4989429"/>
              <a:gd name="connsiteY2" fmla="*/ 564777 h 564777"/>
              <a:gd name="connsiteX3" fmla="*/ 0 w 4989429"/>
              <a:gd name="connsiteY3" fmla="*/ 564777 h 564777"/>
              <a:gd name="connsiteX4" fmla="*/ 0 w 4989429"/>
              <a:gd name="connsiteY4" fmla="*/ 161365 h 564777"/>
              <a:gd name="connsiteX0" fmla="*/ 1297641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97641 w 4989429"/>
              <a:gd name="connsiteY4" fmla="*/ 0 h 591670"/>
              <a:gd name="connsiteX0" fmla="*/ 1210235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10235 w 4989429"/>
              <a:gd name="connsiteY4" fmla="*/ 0 h 591670"/>
              <a:gd name="connsiteX0" fmla="*/ 1210235 w 4989429"/>
              <a:gd name="connsiteY0" fmla="*/ 952 h 592622"/>
              <a:gd name="connsiteX1" fmla="*/ 4551296 w 4989429"/>
              <a:gd name="connsiteY1" fmla="*/ 0 h 592622"/>
              <a:gd name="connsiteX2" fmla="*/ 4989429 w 4989429"/>
              <a:gd name="connsiteY2" fmla="*/ 592622 h 592622"/>
              <a:gd name="connsiteX3" fmla="*/ 0 w 4989429"/>
              <a:gd name="connsiteY3" fmla="*/ 592622 h 592622"/>
              <a:gd name="connsiteX4" fmla="*/ 1210235 w 4989429"/>
              <a:gd name="connsiteY4" fmla="*/ 952 h 592622"/>
              <a:gd name="connsiteX0" fmla="*/ 1210235 w 4871983"/>
              <a:gd name="connsiteY0" fmla="*/ 952 h 592622"/>
              <a:gd name="connsiteX1" fmla="*/ 4551296 w 4871983"/>
              <a:gd name="connsiteY1" fmla="*/ 0 h 592622"/>
              <a:gd name="connsiteX2" fmla="*/ 4871983 w 4871983"/>
              <a:gd name="connsiteY2" fmla="*/ 579281 h 592622"/>
              <a:gd name="connsiteX3" fmla="*/ 0 w 4871983"/>
              <a:gd name="connsiteY3" fmla="*/ 592622 h 592622"/>
              <a:gd name="connsiteX4" fmla="*/ 1210235 w 4871983"/>
              <a:gd name="connsiteY4" fmla="*/ 952 h 592622"/>
              <a:gd name="connsiteX0" fmla="*/ 1277347 w 4939095"/>
              <a:gd name="connsiteY0" fmla="*/ 952 h 579281"/>
              <a:gd name="connsiteX1" fmla="*/ 4618408 w 4939095"/>
              <a:gd name="connsiteY1" fmla="*/ 0 h 579281"/>
              <a:gd name="connsiteX2" fmla="*/ 4939095 w 4939095"/>
              <a:gd name="connsiteY2" fmla="*/ 579281 h 579281"/>
              <a:gd name="connsiteX3" fmla="*/ 0 w 4939095"/>
              <a:gd name="connsiteY3" fmla="*/ 572610 h 579281"/>
              <a:gd name="connsiteX4" fmla="*/ 1277347 w 4939095"/>
              <a:gd name="connsiteY4" fmla="*/ 952 h 579281"/>
              <a:gd name="connsiteX0" fmla="*/ 604390 w 4266138"/>
              <a:gd name="connsiteY0" fmla="*/ 952 h 579281"/>
              <a:gd name="connsiteX1" fmla="*/ 3945451 w 4266138"/>
              <a:gd name="connsiteY1" fmla="*/ 0 h 579281"/>
              <a:gd name="connsiteX2" fmla="*/ 4266138 w 4266138"/>
              <a:gd name="connsiteY2" fmla="*/ 579281 h 579281"/>
              <a:gd name="connsiteX3" fmla="*/ 0 w 4266138"/>
              <a:gd name="connsiteY3" fmla="*/ 368375 h 579281"/>
              <a:gd name="connsiteX4" fmla="*/ 604390 w 4266138"/>
              <a:gd name="connsiteY4" fmla="*/ 952 h 579281"/>
              <a:gd name="connsiteX0" fmla="*/ 604390 w 3945451"/>
              <a:gd name="connsiteY0" fmla="*/ 952 h 383217"/>
              <a:gd name="connsiteX1" fmla="*/ 3945451 w 3945451"/>
              <a:gd name="connsiteY1" fmla="*/ 0 h 383217"/>
              <a:gd name="connsiteX2" fmla="*/ 3706197 w 3945451"/>
              <a:gd name="connsiteY2" fmla="*/ 383217 h 383217"/>
              <a:gd name="connsiteX3" fmla="*/ 0 w 3945451"/>
              <a:gd name="connsiteY3" fmla="*/ 368375 h 383217"/>
              <a:gd name="connsiteX4" fmla="*/ 604390 w 3945451"/>
              <a:gd name="connsiteY4" fmla="*/ 952 h 383217"/>
              <a:gd name="connsiteX0" fmla="*/ 604390 w 3706197"/>
              <a:gd name="connsiteY0" fmla="*/ 9123 h 391388"/>
              <a:gd name="connsiteX1" fmla="*/ 2568714 w 3706197"/>
              <a:gd name="connsiteY1" fmla="*/ 0 h 391388"/>
              <a:gd name="connsiteX2" fmla="*/ 3706197 w 3706197"/>
              <a:gd name="connsiteY2" fmla="*/ 391388 h 391388"/>
              <a:gd name="connsiteX3" fmla="*/ 0 w 3706197"/>
              <a:gd name="connsiteY3" fmla="*/ 376546 h 391388"/>
              <a:gd name="connsiteX4" fmla="*/ 604390 w 3706197"/>
              <a:gd name="connsiteY4" fmla="*/ 9123 h 391388"/>
              <a:gd name="connsiteX0" fmla="*/ 604390 w 2843168"/>
              <a:gd name="connsiteY0" fmla="*/ 9123 h 376546"/>
              <a:gd name="connsiteX1" fmla="*/ 2568714 w 2843168"/>
              <a:gd name="connsiteY1" fmla="*/ 0 h 376546"/>
              <a:gd name="connsiteX2" fmla="*/ 2843168 w 2843168"/>
              <a:gd name="connsiteY2" fmla="*/ 375049 h 376546"/>
              <a:gd name="connsiteX3" fmla="*/ 0 w 2843168"/>
              <a:gd name="connsiteY3" fmla="*/ 376546 h 376546"/>
              <a:gd name="connsiteX4" fmla="*/ 604390 w 2843168"/>
              <a:gd name="connsiteY4" fmla="*/ 9123 h 376546"/>
              <a:gd name="connsiteX0" fmla="*/ 604390 w 2843168"/>
              <a:gd name="connsiteY0" fmla="*/ 0 h 367423"/>
              <a:gd name="connsiteX1" fmla="*/ 2578988 w 2843168"/>
              <a:gd name="connsiteY1" fmla="*/ 7216 h 367423"/>
              <a:gd name="connsiteX2" fmla="*/ 2843168 w 2843168"/>
              <a:gd name="connsiteY2" fmla="*/ 365926 h 367423"/>
              <a:gd name="connsiteX3" fmla="*/ 0 w 2843168"/>
              <a:gd name="connsiteY3" fmla="*/ 367423 h 367423"/>
              <a:gd name="connsiteX4" fmla="*/ 604390 w 2843168"/>
              <a:gd name="connsiteY4" fmla="*/ 0 h 367423"/>
              <a:gd name="connsiteX0" fmla="*/ 174899 w 2413677"/>
              <a:gd name="connsiteY0" fmla="*/ 0 h 365927"/>
              <a:gd name="connsiteX1" fmla="*/ 2149497 w 2413677"/>
              <a:gd name="connsiteY1" fmla="*/ 7216 h 365927"/>
              <a:gd name="connsiteX2" fmla="*/ 2413677 w 2413677"/>
              <a:gd name="connsiteY2" fmla="*/ 365926 h 365927"/>
              <a:gd name="connsiteX3" fmla="*/ 0 w 2413677"/>
              <a:gd name="connsiteY3" fmla="*/ 317849 h 365927"/>
              <a:gd name="connsiteX4" fmla="*/ 174899 w 2413677"/>
              <a:gd name="connsiteY4" fmla="*/ 0 h 365927"/>
              <a:gd name="connsiteX0" fmla="*/ 174899 w 2149497"/>
              <a:gd name="connsiteY0" fmla="*/ 0 h 317850"/>
              <a:gd name="connsiteX1" fmla="*/ 2149497 w 2149497"/>
              <a:gd name="connsiteY1" fmla="*/ 7216 h 317850"/>
              <a:gd name="connsiteX2" fmla="*/ 2025750 w 2149497"/>
              <a:gd name="connsiteY2" fmla="*/ 305336 h 317850"/>
              <a:gd name="connsiteX3" fmla="*/ 0 w 2149497"/>
              <a:gd name="connsiteY3" fmla="*/ 317849 h 317850"/>
              <a:gd name="connsiteX4" fmla="*/ 174899 w 2149497"/>
              <a:gd name="connsiteY4" fmla="*/ 0 h 317850"/>
              <a:gd name="connsiteX0" fmla="*/ 174899 w 2107933"/>
              <a:gd name="connsiteY0" fmla="*/ 9308 h 327156"/>
              <a:gd name="connsiteX1" fmla="*/ 2107933 w 2107933"/>
              <a:gd name="connsiteY1" fmla="*/ 0 h 327156"/>
              <a:gd name="connsiteX2" fmla="*/ 2025750 w 2107933"/>
              <a:gd name="connsiteY2" fmla="*/ 314644 h 327156"/>
              <a:gd name="connsiteX3" fmla="*/ 0 w 2107933"/>
              <a:gd name="connsiteY3" fmla="*/ 327157 h 327156"/>
              <a:gd name="connsiteX4" fmla="*/ 174899 w 2107933"/>
              <a:gd name="connsiteY4" fmla="*/ 9308 h 327156"/>
              <a:gd name="connsiteX0" fmla="*/ 147190 w 2107933"/>
              <a:gd name="connsiteY0" fmla="*/ 3799 h 327158"/>
              <a:gd name="connsiteX1" fmla="*/ 2107933 w 2107933"/>
              <a:gd name="connsiteY1" fmla="*/ 0 h 327158"/>
              <a:gd name="connsiteX2" fmla="*/ 2025750 w 2107933"/>
              <a:gd name="connsiteY2" fmla="*/ 314644 h 327158"/>
              <a:gd name="connsiteX3" fmla="*/ 0 w 2107933"/>
              <a:gd name="connsiteY3" fmla="*/ 327157 h 327158"/>
              <a:gd name="connsiteX4" fmla="*/ 147190 w 2107933"/>
              <a:gd name="connsiteY4" fmla="*/ 3799 h 327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07933" h="327158">
                <a:moveTo>
                  <a:pt x="147190" y="3799"/>
                </a:moveTo>
                <a:lnTo>
                  <a:pt x="2107933" y="0"/>
                </a:lnTo>
                <a:lnTo>
                  <a:pt x="2025750" y="314644"/>
                </a:lnTo>
                <a:lnTo>
                  <a:pt x="0" y="327157"/>
                </a:lnTo>
                <a:lnTo>
                  <a:pt x="147190" y="3799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  <a:alpha val="37000"/>
                </a:schemeClr>
              </a:gs>
              <a:gs pos="50000">
                <a:schemeClr val="accent1">
                  <a:tint val="44500"/>
                  <a:satMod val="160000"/>
                  <a:alpha val="69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2700000" scaled="1"/>
            <a:tileRect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5A1A2431-50CC-40EE-B386-94B6F64DEAC1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03849" y="2222331"/>
            <a:ext cx="2675209" cy="1029050"/>
          </a:xfrm>
          <a:prstGeom prst="rect">
            <a:avLst/>
          </a:prstGeom>
        </p:spPr>
      </p:pic>
      <p:sp>
        <p:nvSpPr>
          <p:cNvPr id="29" name="矩形 28">
            <a:extLst>
              <a:ext uri="{FF2B5EF4-FFF2-40B4-BE49-F238E27FC236}">
                <a16:creationId xmlns:a16="http://schemas.microsoft.com/office/drawing/2014/main" id="{52084C75-1A50-4BFD-8BA1-428D592DC6EC}"/>
              </a:ext>
            </a:extLst>
          </p:cNvPr>
          <p:cNvSpPr/>
          <p:nvPr/>
        </p:nvSpPr>
        <p:spPr>
          <a:xfrm>
            <a:off x="6314315" y="2326959"/>
            <a:ext cx="2675209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altLang="zh-TW" sz="122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Supports up to 9 </a:t>
            </a:r>
            <a:r>
              <a:rPr lang="en-US" altLang="zh-TW" sz="1220" b="1" dirty="0" err="1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dewarp</a:t>
            </a:r>
            <a:r>
              <a:rPr lang="zh-TW" altLang="en-US" sz="122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22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areas per fisheye (9</a:t>
            </a:r>
            <a:r>
              <a:rPr lang="zh-TW" altLang="en-US" sz="122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22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virtual  cameras)</a:t>
            </a:r>
            <a:endParaRPr lang="zh-TW" altLang="en-US" sz="122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30" name="圖片 29">
            <a:extLst>
              <a:ext uri="{FF2B5EF4-FFF2-40B4-BE49-F238E27FC236}">
                <a16:creationId xmlns:a16="http://schemas.microsoft.com/office/drawing/2014/main" id="{23A2DC82-E847-407F-B137-4D2937EF7E06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59976" y="1146269"/>
            <a:ext cx="2075336" cy="116898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1" name="矩形 30">
            <a:extLst>
              <a:ext uri="{FF2B5EF4-FFF2-40B4-BE49-F238E27FC236}">
                <a16:creationId xmlns:a16="http://schemas.microsoft.com/office/drawing/2014/main" id="{864D46B5-7C62-474F-97F8-3E936034B729}"/>
              </a:ext>
            </a:extLst>
          </p:cNvPr>
          <p:cNvSpPr/>
          <p:nvPr/>
        </p:nvSpPr>
        <p:spPr>
          <a:xfrm>
            <a:off x="6677348" y="1128077"/>
            <a:ext cx="1017298" cy="563218"/>
          </a:xfrm>
          <a:prstGeom prst="rect">
            <a:avLst/>
          </a:prstGeom>
          <a:noFill/>
          <a:ln w="28575"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2" name="矩形 31">
            <a:extLst>
              <a:ext uri="{FF2B5EF4-FFF2-40B4-BE49-F238E27FC236}">
                <a16:creationId xmlns:a16="http://schemas.microsoft.com/office/drawing/2014/main" id="{871A6549-0486-45FA-B813-AE57D175DAB9}"/>
              </a:ext>
            </a:extLst>
          </p:cNvPr>
          <p:cNvSpPr/>
          <p:nvPr/>
        </p:nvSpPr>
        <p:spPr>
          <a:xfrm>
            <a:off x="6677348" y="1730569"/>
            <a:ext cx="1017298" cy="563218"/>
          </a:xfrm>
          <a:prstGeom prst="rect">
            <a:avLst/>
          </a:prstGeom>
          <a:noFill/>
          <a:ln w="28575">
            <a:solidFill>
              <a:srgbClr val="4FD1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5" name="矩形 34">
            <a:extLst>
              <a:ext uri="{FF2B5EF4-FFF2-40B4-BE49-F238E27FC236}">
                <a16:creationId xmlns:a16="http://schemas.microsoft.com/office/drawing/2014/main" id="{59D7122A-289C-4697-BE97-3F9846EA5D88}"/>
              </a:ext>
            </a:extLst>
          </p:cNvPr>
          <p:cNvSpPr/>
          <p:nvPr/>
        </p:nvSpPr>
        <p:spPr>
          <a:xfrm>
            <a:off x="7741459" y="1727211"/>
            <a:ext cx="1017298" cy="563218"/>
          </a:xfrm>
          <a:prstGeom prst="rect">
            <a:avLst/>
          </a:prstGeom>
          <a:noFill/>
          <a:ln w="28575">
            <a:solidFill>
              <a:srgbClr val="4FD1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36" name="圖片 35">
            <a:extLst>
              <a:ext uri="{FF2B5EF4-FFF2-40B4-BE49-F238E27FC236}">
                <a16:creationId xmlns:a16="http://schemas.microsoft.com/office/drawing/2014/main" id="{847E3830-7E7B-4EFC-B6D4-FEE44233C98C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3048" y="2951959"/>
            <a:ext cx="2507308" cy="140577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7" name="矩形 11">
            <a:extLst>
              <a:ext uri="{FF2B5EF4-FFF2-40B4-BE49-F238E27FC236}">
                <a16:creationId xmlns:a16="http://schemas.microsoft.com/office/drawing/2014/main" id="{BF7044BE-E667-4465-B959-6CB5794564D4}"/>
              </a:ext>
            </a:extLst>
          </p:cNvPr>
          <p:cNvSpPr/>
          <p:nvPr/>
        </p:nvSpPr>
        <p:spPr>
          <a:xfrm>
            <a:off x="336462" y="3066071"/>
            <a:ext cx="3139369" cy="144390"/>
          </a:xfrm>
          <a:custGeom>
            <a:avLst/>
            <a:gdLst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161365 h 564777"/>
              <a:gd name="connsiteX1" fmla="*/ 4626359 w 4989429"/>
              <a:gd name="connsiteY1" fmla="*/ 0 h 564777"/>
              <a:gd name="connsiteX2" fmla="*/ 4989429 w 4989429"/>
              <a:gd name="connsiteY2" fmla="*/ 564777 h 564777"/>
              <a:gd name="connsiteX3" fmla="*/ 0 w 4989429"/>
              <a:gd name="connsiteY3" fmla="*/ 564777 h 564777"/>
              <a:gd name="connsiteX4" fmla="*/ 0 w 4989429"/>
              <a:gd name="connsiteY4" fmla="*/ 161365 h 564777"/>
              <a:gd name="connsiteX0" fmla="*/ 1297641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97641 w 4989429"/>
              <a:gd name="connsiteY4" fmla="*/ 0 h 591670"/>
              <a:gd name="connsiteX0" fmla="*/ 1210235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10235 w 4989429"/>
              <a:gd name="connsiteY4" fmla="*/ 0 h 591670"/>
              <a:gd name="connsiteX0" fmla="*/ 1210235 w 4989429"/>
              <a:gd name="connsiteY0" fmla="*/ 952 h 592622"/>
              <a:gd name="connsiteX1" fmla="*/ 4551296 w 4989429"/>
              <a:gd name="connsiteY1" fmla="*/ 0 h 592622"/>
              <a:gd name="connsiteX2" fmla="*/ 4989429 w 4989429"/>
              <a:gd name="connsiteY2" fmla="*/ 592622 h 592622"/>
              <a:gd name="connsiteX3" fmla="*/ 0 w 4989429"/>
              <a:gd name="connsiteY3" fmla="*/ 592622 h 592622"/>
              <a:gd name="connsiteX4" fmla="*/ 1210235 w 4989429"/>
              <a:gd name="connsiteY4" fmla="*/ 952 h 592622"/>
              <a:gd name="connsiteX0" fmla="*/ 1210235 w 4871983"/>
              <a:gd name="connsiteY0" fmla="*/ 952 h 592622"/>
              <a:gd name="connsiteX1" fmla="*/ 4551296 w 4871983"/>
              <a:gd name="connsiteY1" fmla="*/ 0 h 592622"/>
              <a:gd name="connsiteX2" fmla="*/ 4871983 w 4871983"/>
              <a:gd name="connsiteY2" fmla="*/ 579281 h 592622"/>
              <a:gd name="connsiteX3" fmla="*/ 0 w 4871983"/>
              <a:gd name="connsiteY3" fmla="*/ 592622 h 592622"/>
              <a:gd name="connsiteX4" fmla="*/ 1210235 w 4871983"/>
              <a:gd name="connsiteY4" fmla="*/ 952 h 592622"/>
              <a:gd name="connsiteX0" fmla="*/ 1277347 w 4939095"/>
              <a:gd name="connsiteY0" fmla="*/ 952 h 579281"/>
              <a:gd name="connsiteX1" fmla="*/ 4618408 w 4939095"/>
              <a:gd name="connsiteY1" fmla="*/ 0 h 579281"/>
              <a:gd name="connsiteX2" fmla="*/ 4939095 w 4939095"/>
              <a:gd name="connsiteY2" fmla="*/ 579281 h 579281"/>
              <a:gd name="connsiteX3" fmla="*/ 0 w 4939095"/>
              <a:gd name="connsiteY3" fmla="*/ 572610 h 579281"/>
              <a:gd name="connsiteX4" fmla="*/ 1277347 w 4939095"/>
              <a:gd name="connsiteY4" fmla="*/ 952 h 579281"/>
              <a:gd name="connsiteX0" fmla="*/ 604390 w 4266138"/>
              <a:gd name="connsiteY0" fmla="*/ 952 h 579281"/>
              <a:gd name="connsiteX1" fmla="*/ 3945451 w 4266138"/>
              <a:gd name="connsiteY1" fmla="*/ 0 h 579281"/>
              <a:gd name="connsiteX2" fmla="*/ 4266138 w 4266138"/>
              <a:gd name="connsiteY2" fmla="*/ 579281 h 579281"/>
              <a:gd name="connsiteX3" fmla="*/ 0 w 4266138"/>
              <a:gd name="connsiteY3" fmla="*/ 368375 h 579281"/>
              <a:gd name="connsiteX4" fmla="*/ 604390 w 4266138"/>
              <a:gd name="connsiteY4" fmla="*/ 952 h 579281"/>
              <a:gd name="connsiteX0" fmla="*/ 604390 w 3945451"/>
              <a:gd name="connsiteY0" fmla="*/ 952 h 383217"/>
              <a:gd name="connsiteX1" fmla="*/ 3945451 w 3945451"/>
              <a:gd name="connsiteY1" fmla="*/ 0 h 383217"/>
              <a:gd name="connsiteX2" fmla="*/ 3706197 w 3945451"/>
              <a:gd name="connsiteY2" fmla="*/ 383217 h 383217"/>
              <a:gd name="connsiteX3" fmla="*/ 0 w 3945451"/>
              <a:gd name="connsiteY3" fmla="*/ 368375 h 383217"/>
              <a:gd name="connsiteX4" fmla="*/ 604390 w 3945451"/>
              <a:gd name="connsiteY4" fmla="*/ 952 h 383217"/>
              <a:gd name="connsiteX0" fmla="*/ 604390 w 3706197"/>
              <a:gd name="connsiteY0" fmla="*/ 9123 h 391388"/>
              <a:gd name="connsiteX1" fmla="*/ 2568714 w 3706197"/>
              <a:gd name="connsiteY1" fmla="*/ 0 h 391388"/>
              <a:gd name="connsiteX2" fmla="*/ 3706197 w 3706197"/>
              <a:gd name="connsiteY2" fmla="*/ 391388 h 391388"/>
              <a:gd name="connsiteX3" fmla="*/ 0 w 3706197"/>
              <a:gd name="connsiteY3" fmla="*/ 376546 h 391388"/>
              <a:gd name="connsiteX4" fmla="*/ 604390 w 3706197"/>
              <a:gd name="connsiteY4" fmla="*/ 9123 h 391388"/>
              <a:gd name="connsiteX0" fmla="*/ 604390 w 2843168"/>
              <a:gd name="connsiteY0" fmla="*/ 9123 h 376546"/>
              <a:gd name="connsiteX1" fmla="*/ 2568714 w 2843168"/>
              <a:gd name="connsiteY1" fmla="*/ 0 h 376546"/>
              <a:gd name="connsiteX2" fmla="*/ 2843168 w 2843168"/>
              <a:gd name="connsiteY2" fmla="*/ 375049 h 376546"/>
              <a:gd name="connsiteX3" fmla="*/ 0 w 2843168"/>
              <a:gd name="connsiteY3" fmla="*/ 376546 h 376546"/>
              <a:gd name="connsiteX4" fmla="*/ 604390 w 2843168"/>
              <a:gd name="connsiteY4" fmla="*/ 9123 h 376546"/>
              <a:gd name="connsiteX0" fmla="*/ 604390 w 2843168"/>
              <a:gd name="connsiteY0" fmla="*/ 0 h 367423"/>
              <a:gd name="connsiteX1" fmla="*/ 2578988 w 2843168"/>
              <a:gd name="connsiteY1" fmla="*/ 7216 h 367423"/>
              <a:gd name="connsiteX2" fmla="*/ 2843168 w 2843168"/>
              <a:gd name="connsiteY2" fmla="*/ 365926 h 367423"/>
              <a:gd name="connsiteX3" fmla="*/ 0 w 2843168"/>
              <a:gd name="connsiteY3" fmla="*/ 367423 h 367423"/>
              <a:gd name="connsiteX4" fmla="*/ 604390 w 2843168"/>
              <a:gd name="connsiteY4" fmla="*/ 0 h 367423"/>
              <a:gd name="connsiteX0" fmla="*/ 174899 w 2413677"/>
              <a:gd name="connsiteY0" fmla="*/ 0 h 365927"/>
              <a:gd name="connsiteX1" fmla="*/ 2149497 w 2413677"/>
              <a:gd name="connsiteY1" fmla="*/ 7216 h 365927"/>
              <a:gd name="connsiteX2" fmla="*/ 2413677 w 2413677"/>
              <a:gd name="connsiteY2" fmla="*/ 365926 h 365927"/>
              <a:gd name="connsiteX3" fmla="*/ 0 w 2413677"/>
              <a:gd name="connsiteY3" fmla="*/ 317849 h 365927"/>
              <a:gd name="connsiteX4" fmla="*/ 174899 w 2413677"/>
              <a:gd name="connsiteY4" fmla="*/ 0 h 365927"/>
              <a:gd name="connsiteX0" fmla="*/ 174899 w 2149497"/>
              <a:gd name="connsiteY0" fmla="*/ 0 h 317850"/>
              <a:gd name="connsiteX1" fmla="*/ 2149497 w 2149497"/>
              <a:gd name="connsiteY1" fmla="*/ 7216 h 317850"/>
              <a:gd name="connsiteX2" fmla="*/ 2025750 w 2149497"/>
              <a:gd name="connsiteY2" fmla="*/ 305336 h 317850"/>
              <a:gd name="connsiteX3" fmla="*/ 0 w 2149497"/>
              <a:gd name="connsiteY3" fmla="*/ 317849 h 317850"/>
              <a:gd name="connsiteX4" fmla="*/ 174899 w 2149497"/>
              <a:gd name="connsiteY4" fmla="*/ 0 h 317850"/>
              <a:gd name="connsiteX0" fmla="*/ 174899 w 2107933"/>
              <a:gd name="connsiteY0" fmla="*/ 9308 h 327156"/>
              <a:gd name="connsiteX1" fmla="*/ 2107933 w 2107933"/>
              <a:gd name="connsiteY1" fmla="*/ 0 h 327156"/>
              <a:gd name="connsiteX2" fmla="*/ 2025750 w 2107933"/>
              <a:gd name="connsiteY2" fmla="*/ 314644 h 327156"/>
              <a:gd name="connsiteX3" fmla="*/ 0 w 2107933"/>
              <a:gd name="connsiteY3" fmla="*/ 327157 h 327156"/>
              <a:gd name="connsiteX4" fmla="*/ 174899 w 2107933"/>
              <a:gd name="connsiteY4" fmla="*/ 9308 h 327156"/>
              <a:gd name="connsiteX0" fmla="*/ 147190 w 2107933"/>
              <a:gd name="connsiteY0" fmla="*/ 3799 h 327158"/>
              <a:gd name="connsiteX1" fmla="*/ 2107933 w 2107933"/>
              <a:gd name="connsiteY1" fmla="*/ 0 h 327158"/>
              <a:gd name="connsiteX2" fmla="*/ 2025750 w 2107933"/>
              <a:gd name="connsiteY2" fmla="*/ 314644 h 327158"/>
              <a:gd name="connsiteX3" fmla="*/ 0 w 2107933"/>
              <a:gd name="connsiteY3" fmla="*/ 327157 h 327158"/>
              <a:gd name="connsiteX4" fmla="*/ 147190 w 2107933"/>
              <a:gd name="connsiteY4" fmla="*/ 3799 h 327158"/>
              <a:gd name="connsiteX0" fmla="*/ 147190 w 2194722"/>
              <a:gd name="connsiteY0" fmla="*/ 1 h 323358"/>
              <a:gd name="connsiteX1" fmla="*/ 2194722 w 2194722"/>
              <a:gd name="connsiteY1" fmla="*/ 10731 h 323358"/>
              <a:gd name="connsiteX2" fmla="*/ 2025750 w 2194722"/>
              <a:gd name="connsiteY2" fmla="*/ 310846 h 323358"/>
              <a:gd name="connsiteX3" fmla="*/ 0 w 2194722"/>
              <a:gd name="connsiteY3" fmla="*/ 323359 h 323358"/>
              <a:gd name="connsiteX4" fmla="*/ 147190 w 2194722"/>
              <a:gd name="connsiteY4" fmla="*/ 1 h 323358"/>
              <a:gd name="connsiteX0" fmla="*/ 147190 w 2386606"/>
              <a:gd name="connsiteY0" fmla="*/ -1 h 323358"/>
              <a:gd name="connsiteX1" fmla="*/ 2194722 w 2386606"/>
              <a:gd name="connsiteY1" fmla="*/ 10729 h 323358"/>
              <a:gd name="connsiteX2" fmla="*/ 2386606 w 2386606"/>
              <a:gd name="connsiteY2" fmla="*/ 223674 h 323358"/>
              <a:gd name="connsiteX3" fmla="*/ 0 w 2386606"/>
              <a:gd name="connsiteY3" fmla="*/ 323357 h 323358"/>
              <a:gd name="connsiteX4" fmla="*/ 147190 w 2386606"/>
              <a:gd name="connsiteY4" fmla="*/ -1 h 323358"/>
              <a:gd name="connsiteX0" fmla="*/ 147190 w 2386606"/>
              <a:gd name="connsiteY0" fmla="*/ 1 h 323358"/>
              <a:gd name="connsiteX1" fmla="*/ 2208425 w 2386606"/>
              <a:gd name="connsiteY1" fmla="*/ 3467 h 323358"/>
              <a:gd name="connsiteX2" fmla="*/ 2386606 w 2386606"/>
              <a:gd name="connsiteY2" fmla="*/ 223676 h 323358"/>
              <a:gd name="connsiteX3" fmla="*/ 0 w 2386606"/>
              <a:gd name="connsiteY3" fmla="*/ 323359 h 323358"/>
              <a:gd name="connsiteX4" fmla="*/ 147190 w 2386606"/>
              <a:gd name="connsiteY4" fmla="*/ 1 h 323358"/>
              <a:gd name="connsiteX0" fmla="*/ 818657 w 3058073"/>
              <a:gd name="connsiteY0" fmla="*/ -1 h 223675"/>
              <a:gd name="connsiteX1" fmla="*/ 2879892 w 3058073"/>
              <a:gd name="connsiteY1" fmla="*/ 3465 h 223675"/>
              <a:gd name="connsiteX2" fmla="*/ 3058073 w 3058073"/>
              <a:gd name="connsiteY2" fmla="*/ 223674 h 223675"/>
              <a:gd name="connsiteX3" fmla="*/ 0 w 3058073"/>
              <a:gd name="connsiteY3" fmla="*/ 199868 h 223675"/>
              <a:gd name="connsiteX4" fmla="*/ 818657 w 3058073"/>
              <a:gd name="connsiteY4" fmla="*/ -1 h 223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58073" h="223675">
                <a:moveTo>
                  <a:pt x="818657" y="-1"/>
                </a:moveTo>
                <a:lnTo>
                  <a:pt x="2879892" y="3465"/>
                </a:lnTo>
                <a:lnTo>
                  <a:pt x="3058073" y="223674"/>
                </a:lnTo>
                <a:lnTo>
                  <a:pt x="0" y="199868"/>
                </a:lnTo>
                <a:lnTo>
                  <a:pt x="818657" y="-1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  <a:alpha val="37000"/>
                </a:schemeClr>
              </a:gs>
              <a:gs pos="50000">
                <a:schemeClr val="accent1">
                  <a:tint val="44500"/>
                  <a:satMod val="160000"/>
                  <a:alpha val="69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2700000" scaled="1"/>
            <a:tileRect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38" name="圖片 37">
            <a:extLst>
              <a:ext uri="{FF2B5EF4-FFF2-40B4-BE49-F238E27FC236}">
                <a16:creationId xmlns:a16="http://schemas.microsoft.com/office/drawing/2014/main" id="{FAE86EF7-51F1-4D5B-8382-71551A64A869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7025" y="4326695"/>
            <a:ext cx="3018955" cy="862329"/>
          </a:xfrm>
          <a:prstGeom prst="rect">
            <a:avLst/>
          </a:prstGeom>
        </p:spPr>
      </p:pic>
      <p:sp>
        <p:nvSpPr>
          <p:cNvPr id="39" name="矩形 38">
            <a:extLst>
              <a:ext uri="{FF2B5EF4-FFF2-40B4-BE49-F238E27FC236}">
                <a16:creationId xmlns:a16="http://schemas.microsoft.com/office/drawing/2014/main" id="{BB80F374-55CD-4015-8C80-8CF0E885FBD2}"/>
              </a:ext>
            </a:extLst>
          </p:cNvPr>
          <p:cNvSpPr/>
          <p:nvPr/>
        </p:nvSpPr>
        <p:spPr>
          <a:xfrm>
            <a:off x="541665" y="4374079"/>
            <a:ext cx="2675209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altLang="zh-TW" sz="122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Can </a:t>
            </a:r>
            <a:r>
              <a:rPr lang="en-US" altLang="zh-TW" sz="1220" b="1" dirty="0" err="1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dewarp</a:t>
            </a:r>
            <a:r>
              <a:rPr lang="en-US" altLang="zh-TW" sz="122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 multiple fisheye cameras at the same time</a:t>
            </a:r>
            <a:endParaRPr lang="zh-TW" altLang="en-US" sz="122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43" name="圖片 42">
            <a:extLst>
              <a:ext uri="{FF2B5EF4-FFF2-40B4-BE49-F238E27FC236}">
                <a16:creationId xmlns:a16="http://schemas.microsoft.com/office/drawing/2014/main" id="{50E34D4F-0422-4D5C-A8E0-12C06CC37387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6868" y="3169609"/>
            <a:ext cx="3159381" cy="119765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6" name="Google Shape;148;p21">
            <a:extLst>
              <a:ext uri="{FF2B5EF4-FFF2-40B4-BE49-F238E27FC236}">
                <a16:creationId xmlns:a16="http://schemas.microsoft.com/office/drawing/2014/main" id="{AA25207B-37F6-49A4-9382-D113A7183822}"/>
              </a:ext>
            </a:extLst>
          </p:cNvPr>
          <p:cNvSpPr/>
          <p:nvPr/>
        </p:nvSpPr>
        <p:spPr>
          <a:xfrm>
            <a:off x="357088" y="3210461"/>
            <a:ext cx="993896" cy="551526"/>
          </a:xfrm>
          <a:prstGeom prst="rect">
            <a:avLst/>
          </a:prstGeom>
          <a:noFill/>
          <a:ln w="28575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149;p21">
            <a:extLst>
              <a:ext uri="{FF2B5EF4-FFF2-40B4-BE49-F238E27FC236}">
                <a16:creationId xmlns:a16="http://schemas.microsoft.com/office/drawing/2014/main" id="{F5E684D5-A06B-4A32-81AE-B36C7C5F674B}"/>
              </a:ext>
            </a:extLst>
          </p:cNvPr>
          <p:cNvSpPr/>
          <p:nvPr/>
        </p:nvSpPr>
        <p:spPr>
          <a:xfrm>
            <a:off x="357087" y="3816181"/>
            <a:ext cx="993895" cy="510514"/>
          </a:xfrm>
          <a:prstGeom prst="rect">
            <a:avLst/>
          </a:prstGeom>
          <a:noFill/>
          <a:ln w="28575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8" name="Google Shape;150;p21">
            <a:extLst>
              <a:ext uri="{FF2B5EF4-FFF2-40B4-BE49-F238E27FC236}">
                <a16:creationId xmlns:a16="http://schemas.microsoft.com/office/drawing/2014/main" id="{94E2B11D-73B4-46C1-9DBA-EDA17BA76CFF}"/>
              </a:ext>
            </a:extLst>
          </p:cNvPr>
          <p:cNvCxnSpPr>
            <a:cxnSpLocks/>
            <a:stCxn id="46" idx="1"/>
            <a:endCxn id="47" idx="1"/>
          </p:cNvCxnSpPr>
          <p:nvPr/>
        </p:nvCxnSpPr>
        <p:spPr>
          <a:xfrm rot="10800000" flipV="1">
            <a:off x="357088" y="3486224"/>
            <a:ext cx="1" cy="585214"/>
          </a:xfrm>
          <a:prstGeom prst="curvedConnector3">
            <a:avLst>
              <a:gd name="adj1" fmla="val 22860100000"/>
            </a:avLst>
          </a:prstGeom>
          <a:noFill/>
          <a:ln w="28575" cap="flat" cmpd="sng">
            <a:solidFill>
              <a:srgbClr val="FFCC00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65" name="Google Shape;148;p21">
            <a:extLst>
              <a:ext uri="{FF2B5EF4-FFF2-40B4-BE49-F238E27FC236}">
                <a16:creationId xmlns:a16="http://schemas.microsoft.com/office/drawing/2014/main" id="{2D2899E1-2D80-4818-8137-33AB40C55FC8}"/>
              </a:ext>
            </a:extLst>
          </p:cNvPr>
          <p:cNvSpPr/>
          <p:nvPr/>
        </p:nvSpPr>
        <p:spPr>
          <a:xfrm>
            <a:off x="2444393" y="3196394"/>
            <a:ext cx="993896" cy="551526"/>
          </a:xfrm>
          <a:prstGeom prst="rect">
            <a:avLst/>
          </a:prstGeom>
          <a:noFill/>
          <a:ln w="28575" cap="flat" cmpd="sng">
            <a:solidFill>
              <a:srgbClr val="99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149;p21">
            <a:extLst>
              <a:ext uri="{FF2B5EF4-FFF2-40B4-BE49-F238E27FC236}">
                <a16:creationId xmlns:a16="http://schemas.microsoft.com/office/drawing/2014/main" id="{BB967C4A-0DD6-4145-A35B-17C92F6C63E6}"/>
              </a:ext>
            </a:extLst>
          </p:cNvPr>
          <p:cNvSpPr/>
          <p:nvPr/>
        </p:nvSpPr>
        <p:spPr>
          <a:xfrm>
            <a:off x="2444392" y="3802114"/>
            <a:ext cx="993895" cy="510514"/>
          </a:xfrm>
          <a:prstGeom prst="rect">
            <a:avLst/>
          </a:prstGeom>
          <a:noFill/>
          <a:ln w="28575" cap="flat" cmpd="sng">
            <a:solidFill>
              <a:srgbClr val="99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67" name="Google Shape;150;p21">
            <a:extLst>
              <a:ext uri="{FF2B5EF4-FFF2-40B4-BE49-F238E27FC236}">
                <a16:creationId xmlns:a16="http://schemas.microsoft.com/office/drawing/2014/main" id="{111D817C-815F-466D-8870-A02B5824F4F6}"/>
              </a:ext>
            </a:extLst>
          </p:cNvPr>
          <p:cNvCxnSpPr>
            <a:cxnSpLocks/>
            <a:stCxn id="65" idx="1"/>
            <a:endCxn id="66" idx="1"/>
          </p:cNvCxnSpPr>
          <p:nvPr/>
        </p:nvCxnSpPr>
        <p:spPr>
          <a:xfrm rot="10800000" flipV="1">
            <a:off x="2444393" y="3472157"/>
            <a:ext cx="1" cy="585214"/>
          </a:xfrm>
          <a:prstGeom prst="curvedConnector3">
            <a:avLst>
              <a:gd name="adj1" fmla="val 22860100000"/>
            </a:avLst>
          </a:prstGeom>
          <a:noFill/>
          <a:ln w="28575" cap="flat" cmpd="sng">
            <a:solidFill>
              <a:srgbClr val="9900FF"/>
            </a:solidFill>
            <a:prstDash val="solid"/>
            <a:round/>
            <a:headEnd type="none" w="med" len="med"/>
            <a:tailEnd type="stealth" w="med" len="med"/>
          </a:ln>
        </p:spPr>
      </p:cxnSp>
      <p:pic>
        <p:nvPicPr>
          <p:cNvPr id="68" name="圖片 67">
            <a:extLst>
              <a:ext uri="{FF2B5EF4-FFF2-40B4-BE49-F238E27FC236}">
                <a16:creationId xmlns:a16="http://schemas.microsoft.com/office/drawing/2014/main" id="{57D63E26-7943-4778-B4BF-7A524DFC0E27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79000" y="2945508"/>
            <a:ext cx="2500721" cy="140577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9" name="矩形 11">
            <a:extLst>
              <a:ext uri="{FF2B5EF4-FFF2-40B4-BE49-F238E27FC236}">
                <a16:creationId xmlns:a16="http://schemas.microsoft.com/office/drawing/2014/main" id="{C6931ABB-FECC-42AF-B202-CA6BC5CCD7BB}"/>
              </a:ext>
            </a:extLst>
          </p:cNvPr>
          <p:cNvSpPr/>
          <p:nvPr/>
        </p:nvSpPr>
        <p:spPr>
          <a:xfrm>
            <a:off x="3709121" y="3059620"/>
            <a:ext cx="3139369" cy="144390"/>
          </a:xfrm>
          <a:custGeom>
            <a:avLst/>
            <a:gdLst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161365 h 564777"/>
              <a:gd name="connsiteX1" fmla="*/ 4626359 w 4989429"/>
              <a:gd name="connsiteY1" fmla="*/ 0 h 564777"/>
              <a:gd name="connsiteX2" fmla="*/ 4989429 w 4989429"/>
              <a:gd name="connsiteY2" fmla="*/ 564777 h 564777"/>
              <a:gd name="connsiteX3" fmla="*/ 0 w 4989429"/>
              <a:gd name="connsiteY3" fmla="*/ 564777 h 564777"/>
              <a:gd name="connsiteX4" fmla="*/ 0 w 4989429"/>
              <a:gd name="connsiteY4" fmla="*/ 161365 h 564777"/>
              <a:gd name="connsiteX0" fmla="*/ 1297641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97641 w 4989429"/>
              <a:gd name="connsiteY4" fmla="*/ 0 h 591670"/>
              <a:gd name="connsiteX0" fmla="*/ 1210235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10235 w 4989429"/>
              <a:gd name="connsiteY4" fmla="*/ 0 h 591670"/>
              <a:gd name="connsiteX0" fmla="*/ 1210235 w 4989429"/>
              <a:gd name="connsiteY0" fmla="*/ 952 h 592622"/>
              <a:gd name="connsiteX1" fmla="*/ 4551296 w 4989429"/>
              <a:gd name="connsiteY1" fmla="*/ 0 h 592622"/>
              <a:gd name="connsiteX2" fmla="*/ 4989429 w 4989429"/>
              <a:gd name="connsiteY2" fmla="*/ 592622 h 592622"/>
              <a:gd name="connsiteX3" fmla="*/ 0 w 4989429"/>
              <a:gd name="connsiteY3" fmla="*/ 592622 h 592622"/>
              <a:gd name="connsiteX4" fmla="*/ 1210235 w 4989429"/>
              <a:gd name="connsiteY4" fmla="*/ 952 h 592622"/>
              <a:gd name="connsiteX0" fmla="*/ 1210235 w 4871983"/>
              <a:gd name="connsiteY0" fmla="*/ 952 h 592622"/>
              <a:gd name="connsiteX1" fmla="*/ 4551296 w 4871983"/>
              <a:gd name="connsiteY1" fmla="*/ 0 h 592622"/>
              <a:gd name="connsiteX2" fmla="*/ 4871983 w 4871983"/>
              <a:gd name="connsiteY2" fmla="*/ 579281 h 592622"/>
              <a:gd name="connsiteX3" fmla="*/ 0 w 4871983"/>
              <a:gd name="connsiteY3" fmla="*/ 592622 h 592622"/>
              <a:gd name="connsiteX4" fmla="*/ 1210235 w 4871983"/>
              <a:gd name="connsiteY4" fmla="*/ 952 h 592622"/>
              <a:gd name="connsiteX0" fmla="*/ 1277347 w 4939095"/>
              <a:gd name="connsiteY0" fmla="*/ 952 h 579281"/>
              <a:gd name="connsiteX1" fmla="*/ 4618408 w 4939095"/>
              <a:gd name="connsiteY1" fmla="*/ 0 h 579281"/>
              <a:gd name="connsiteX2" fmla="*/ 4939095 w 4939095"/>
              <a:gd name="connsiteY2" fmla="*/ 579281 h 579281"/>
              <a:gd name="connsiteX3" fmla="*/ 0 w 4939095"/>
              <a:gd name="connsiteY3" fmla="*/ 572610 h 579281"/>
              <a:gd name="connsiteX4" fmla="*/ 1277347 w 4939095"/>
              <a:gd name="connsiteY4" fmla="*/ 952 h 579281"/>
              <a:gd name="connsiteX0" fmla="*/ 604390 w 4266138"/>
              <a:gd name="connsiteY0" fmla="*/ 952 h 579281"/>
              <a:gd name="connsiteX1" fmla="*/ 3945451 w 4266138"/>
              <a:gd name="connsiteY1" fmla="*/ 0 h 579281"/>
              <a:gd name="connsiteX2" fmla="*/ 4266138 w 4266138"/>
              <a:gd name="connsiteY2" fmla="*/ 579281 h 579281"/>
              <a:gd name="connsiteX3" fmla="*/ 0 w 4266138"/>
              <a:gd name="connsiteY3" fmla="*/ 368375 h 579281"/>
              <a:gd name="connsiteX4" fmla="*/ 604390 w 4266138"/>
              <a:gd name="connsiteY4" fmla="*/ 952 h 579281"/>
              <a:gd name="connsiteX0" fmla="*/ 604390 w 3945451"/>
              <a:gd name="connsiteY0" fmla="*/ 952 h 383217"/>
              <a:gd name="connsiteX1" fmla="*/ 3945451 w 3945451"/>
              <a:gd name="connsiteY1" fmla="*/ 0 h 383217"/>
              <a:gd name="connsiteX2" fmla="*/ 3706197 w 3945451"/>
              <a:gd name="connsiteY2" fmla="*/ 383217 h 383217"/>
              <a:gd name="connsiteX3" fmla="*/ 0 w 3945451"/>
              <a:gd name="connsiteY3" fmla="*/ 368375 h 383217"/>
              <a:gd name="connsiteX4" fmla="*/ 604390 w 3945451"/>
              <a:gd name="connsiteY4" fmla="*/ 952 h 383217"/>
              <a:gd name="connsiteX0" fmla="*/ 604390 w 3706197"/>
              <a:gd name="connsiteY0" fmla="*/ 9123 h 391388"/>
              <a:gd name="connsiteX1" fmla="*/ 2568714 w 3706197"/>
              <a:gd name="connsiteY1" fmla="*/ 0 h 391388"/>
              <a:gd name="connsiteX2" fmla="*/ 3706197 w 3706197"/>
              <a:gd name="connsiteY2" fmla="*/ 391388 h 391388"/>
              <a:gd name="connsiteX3" fmla="*/ 0 w 3706197"/>
              <a:gd name="connsiteY3" fmla="*/ 376546 h 391388"/>
              <a:gd name="connsiteX4" fmla="*/ 604390 w 3706197"/>
              <a:gd name="connsiteY4" fmla="*/ 9123 h 391388"/>
              <a:gd name="connsiteX0" fmla="*/ 604390 w 2843168"/>
              <a:gd name="connsiteY0" fmla="*/ 9123 h 376546"/>
              <a:gd name="connsiteX1" fmla="*/ 2568714 w 2843168"/>
              <a:gd name="connsiteY1" fmla="*/ 0 h 376546"/>
              <a:gd name="connsiteX2" fmla="*/ 2843168 w 2843168"/>
              <a:gd name="connsiteY2" fmla="*/ 375049 h 376546"/>
              <a:gd name="connsiteX3" fmla="*/ 0 w 2843168"/>
              <a:gd name="connsiteY3" fmla="*/ 376546 h 376546"/>
              <a:gd name="connsiteX4" fmla="*/ 604390 w 2843168"/>
              <a:gd name="connsiteY4" fmla="*/ 9123 h 376546"/>
              <a:gd name="connsiteX0" fmla="*/ 604390 w 2843168"/>
              <a:gd name="connsiteY0" fmla="*/ 0 h 367423"/>
              <a:gd name="connsiteX1" fmla="*/ 2578988 w 2843168"/>
              <a:gd name="connsiteY1" fmla="*/ 7216 h 367423"/>
              <a:gd name="connsiteX2" fmla="*/ 2843168 w 2843168"/>
              <a:gd name="connsiteY2" fmla="*/ 365926 h 367423"/>
              <a:gd name="connsiteX3" fmla="*/ 0 w 2843168"/>
              <a:gd name="connsiteY3" fmla="*/ 367423 h 367423"/>
              <a:gd name="connsiteX4" fmla="*/ 604390 w 2843168"/>
              <a:gd name="connsiteY4" fmla="*/ 0 h 367423"/>
              <a:gd name="connsiteX0" fmla="*/ 174899 w 2413677"/>
              <a:gd name="connsiteY0" fmla="*/ 0 h 365927"/>
              <a:gd name="connsiteX1" fmla="*/ 2149497 w 2413677"/>
              <a:gd name="connsiteY1" fmla="*/ 7216 h 365927"/>
              <a:gd name="connsiteX2" fmla="*/ 2413677 w 2413677"/>
              <a:gd name="connsiteY2" fmla="*/ 365926 h 365927"/>
              <a:gd name="connsiteX3" fmla="*/ 0 w 2413677"/>
              <a:gd name="connsiteY3" fmla="*/ 317849 h 365927"/>
              <a:gd name="connsiteX4" fmla="*/ 174899 w 2413677"/>
              <a:gd name="connsiteY4" fmla="*/ 0 h 365927"/>
              <a:gd name="connsiteX0" fmla="*/ 174899 w 2149497"/>
              <a:gd name="connsiteY0" fmla="*/ 0 h 317850"/>
              <a:gd name="connsiteX1" fmla="*/ 2149497 w 2149497"/>
              <a:gd name="connsiteY1" fmla="*/ 7216 h 317850"/>
              <a:gd name="connsiteX2" fmla="*/ 2025750 w 2149497"/>
              <a:gd name="connsiteY2" fmla="*/ 305336 h 317850"/>
              <a:gd name="connsiteX3" fmla="*/ 0 w 2149497"/>
              <a:gd name="connsiteY3" fmla="*/ 317849 h 317850"/>
              <a:gd name="connsiteX4" fmla="*/ 174899 w 2149497"/>
              <a:gd name="connsiteY4" fmla="*/ 0 h 317850"/>
              <a:gd name="connsiteX0" fmla="*/ 174899 w 2107933"/>
              <a:gd name="connsiteY0" fmla="*/ 9308 h 327156"/>
              <a:gd name="connsiteX1" fmla="*/ 2107933 w 2107933"/>
              <a:gd name="connsiteY1" fmla="*/ 0 h 327156"/>
              <a:gd name="connsiteX2" fmla="*/ 2025750 w 2107933"/>
              <a:gd name="connsiteY2" fmla="*/ 314644 h 327156"/>
              <a:gd name="connsiteX3" fmla="*/ 0 w 2107933"/>
              <a:gd name="connsiteY3" fmla="*/ 327157 h 327156"/>
              <a:gd name="connsiteX4" fmla="*/ 174899 w 2107933"/>
              <a:gd name="connsiteY4" fmla="*/ 9308 h 327156"/>
              <a:gd name="connsiteX0" fmla="*/ 147190 w 2107933"/>
              <a:gd name="connsiteY0" fmla="*/ 3799 h 327158"/>
              <a:gd name="connsiteX1" fmla="*/ 2107933 w 2107933"/>
              <a:gd name="connsiteY1" fmla="*/ 0 h 327158"/>
              <a:gd name="connsiteX2" fmla="*/ 2025750 w 2107933"/>
              <a:gd name="connsiteY2" fmla="*/ 314644 h 327158"/>
              <a:gd name="connsiteX3" fmla="*/ 0 w 2107933"/>
              <a:gd name="connsiteY3" fmla="*/ 327157 h 327158"/>
              <a:gd name="connsiteX4" fmla="*/ 147190 w 2107933"/>
              <a:gd name="connsiteY4" fmla="*/ 3799 h 327158"/>
              <a:gd name="connsiteX0" fmla="*/ 147190 w 2194722"/>
              <a:gd name="connsiteY0" fmla="*/ 1 h 323358"/>
              <a:gd name="connsiteX1" fmla="*/ 2194722 w 2194722"/>
              <a:gd name="connsiteY1" fmla="*/ 10731 h 323358"/>
              <a:gd name="connsiteX2" fmla="*/ 2025750 w 2194722"/>
              <a:gd name="connsiteY2" fmla="*/ 310846 h 323358"/>
              <a:gd name="connsiteX3" fmla="*/ 0 w 2194722"/>
              <a:gd name="connsiteY3" fmla="*/ 323359 h 323358"/>
              <a:gd name="connsiteX4" fmla="*/ 147190 w 2194722"/>
              <a:gd name="connsiteY4" fmla="*/ 1 h 323358"/>
              <a:gd name="connsiteX0" fmla="*/ 147190 w 2386606"/>
              <a:gd name="connsiteY0" fmla="*/ -1 h 323358"/>
              <a:gd name="connsiteX1" fmla="*/ 2194722 w 2386606"/>
              <a:gd name="connsiteY1" fmla="*/ 10729 h 323358"/>
              <a:gd name="connsiteX2" fmla="*/ 2386606 w 2386606"/>
              <a:gd name="connsiteY2" fmla="*/ 223674 h 323358"/>
              <a:gd name="connsiteX3" fmla="*/ 0 w 2386606"/>
              <a:gd name="connsiteY3" fmla="*/ 323357 h 323358"/>
              <a:gd name="connsiteX4" fmla="*/ 147190 w 2386606"/>
              <a:gd name="connsiteY4" fmla="*/ -1 h 323358"/>
              <a:gd name="connsiteX0" fmla="*/ 147190 w 2386606"/>
              <a:gd name="connsiteY0" fmla="*/ 1 h 323358"/>
              <a:gd name="connsiteX1" fmla="*/ 2208425 w 2386606"/>
              <a:gd name="connsiteY1" fmla="*/ 3467 h 323358"/>
              <a:gd name="connsiteX2" fmla="*/ 2386606 w 2386606"/>
              <a:gd name="connsiteY2" fmla="*/ 223676 h 323358"/>
              <a:gd name="connsiteX3" fmla="*/ 0 w 2386606"/>
              <a:gd name="connsiteY3" fmla="*/ 323359 h 323358"/>
              <a:gd name="connsiteX4" fmla="*/ 147190 w 2386606"/>
              <a:gd name="connsiteY4" fmla="*/ 1 h 323358"/>
              <a:gd name="connsiteX0" fmla="*/ 818657 w 3058073"/>
              <a:gd name="connsiteY0" fmla="*/ -1 h 223675"/>
              <a:gd name="connsiteX1" fmla="*/ 2879892 w 3058073"/>
              <a:gd name="connsiteY1" fmla="*/ 3465 h 223675"/>
              <a:gd name="connsiteX2" fmla="*/ 3058073 w 3058073"/>
              <a:gd name="connsiteY2" fmla="*/ 223674 h 223675"/>
              <a:gd name="connsiteX3" fmla="*/ 0 w 3058073"/>
              <a:gd name="connsiteY3" fmla="*/ 199868 h 223675"/>
              <a:gd name="connsiteX4" fmla="*/ 818657 w 3058073"/>
              <a:gd name="connsiteY4" fmla="*/ -1 h 223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58073" h="223675">
                <a:moveTo>
                  <a:pt x="818657" y="-1"/>
                </a:moveTo>
                <a:lnTo>
                  <a:pt x="2879892" y="3465"/>
                </a:lnTo>
                <a:lnTo>
                  <a:pt x="3058073" y="223674"/>
                </a:lnTo>
                <a:lnTo>
                  <a:pt x="0" y="199868"/>
                </a:lnTo>
                <a:lnTo>
                  <a:pt x="818657" y="-1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  <a:alpha val="37000"/>
                </a:schemeClr>
              </a:gs>
              <a:gs pos="50000">
                <a:schemeClr val="accent1">
                  <a:tint val="44500"/>
                  <a:satMod val="160000"/>
                  <a:alpha val="69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2700000" scaled="1"/>
            <a:tileRect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70" name="圖片 69">
            <a:extLst>
              <a:ext uri="{FF2B5EF4-FFF2-40B4-BE49-F238E27FC236}">
                <a16:creationId xmlns:a16="http://schemas.microsoft.com/office/drawing/2014/main" id="{830D13BD-73F2-44B7-85FE-84B3B943695A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91983" y="4310154"/>
            <a:ext cx="3018955" cy="878870"/>
          </a:xfrm>
          <a:prstGeom prst="rect">
            <a:avLst/>
          </a:prstGeom>
        </p:spPr>
      </p:pic>
      <p:sp>
        <p:nvSpPr>
          <p:cNvPr id="71" name="矩形 70">
            <a:extLst>
              <a:ext uri="{FF2B5EF4-FFF2-40B4-BE49-F238E27FC236}">
                <a16:creationId xmlns:a16="http://schemas.microsoft.com/office/drawing/2014/main" id="{A1512AB3-BCA0-49A0-A5E9-3484AEB8DAC3}"/>
              </a:ext>
            </a:extLst>
          </p:cNvPr>
          <p:cNvSpPr/>
          <p:nvPr/>
        </p:nvSpPr>
        <p:spPr>
          <a:xfrm>
            <a:off x="3378159" y="4456562"/>
            <a:ext cx="3801292" cy="2846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sz="122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Can also </a:t>
            </a:r>
            <a:r>
              <a:rPr lang="en-US" altLang="zh-TW" sz="1220" b="1" dirty="0" err="1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dewarp</a:t>
            </a:r>
            <a:r>
              <a:rPr lang="en-US" altLang="zh-TW" sz="122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 during</a:t>
            </a:r>
            <a:r>
              <a:rPr lang="zh-TW" altLang="en-US" sz="122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22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playback</a:t>
            </a:r>
            <a:endParaRPr lang="zh-TW" altLang="en-US" sz="122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72" name="圖片 71">
            <a:extLst>
              <a:ext uri="{FF2B5EF4-FFF2-40B4-BE49-F238E27FC236}">
                <a16:creationId xmlns:a16="http://schemas.microsoft.com/office/drawing/2014/main" id="{6A7E596A-F90E-45A1-B3E0-F445FA9CD50F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99527" y="3165633"/>
            <a:ext cx="3159381" cy="119270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3" name="圖片 72" descr="一張含有 坐, 盤, 室內, 桌 的圖片&#10;&#10;描述是以非常高的可信度產生">
            <a:extLst>
              <a:ext uri="{FF2B5EF4-FFF2-40B4-BE49-F238E27FC236}">
                <a16:creationId xmlns:a16="http://schemas.microsoft.com/office/drawing/2014/main" id="{7AF4D12D-B7AE-4E89-81B2-0B8BE077C74D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68502" y="2822321"/>
            <a:ext cx="2163971" cy="151308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2" name="圖片 41">
            <a:extLst>
              <a:ext uri="{FF2B5EF4-FFF2-40B4-BE49-F238E27FC236}">
                <a16:creationId xmlns:a16="http://schemas.microsoft.com/office/drawing/2014/main" id="{1DCB8E75-1DDF-4968-8A43-18CC3FFA4C48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28370" y="4919351"/>
            <a:ext cx="738806" cy="142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7806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7BF72283-FC27-49A8-B8ED-FB4F3BEEFEA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0310" y="984128"/>
            <a:ext cx="4333743" cy="2734931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99B3C292-2F33-43ED-95A6-D17EFFAEF11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64053" y="984128"/>
            <a:ext cx="3684753" cy="2734931"/>
          </a:xfrm>
          <a:prstGeom prst="rect">
            <a:avLst/>
          </a:prstGeom>
        </p:spPr>
      </p:pic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139732" y="85917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USB camera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(Webcam)</a:t>
            </a:r>
            <a:endParaRPr lang="zh-TW" altLang="en-US" sz="3000" dirty="0"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8C20AFB5-428F-4EBF-8403-A0DDEA39BDA4}"/>
              </a:ext>
            </a:extLst>
          </p:cNvPr>
          <p:cNvSpPr/>
          <p:nvPr/>
        </p:nvSpPr>
        <p:spPr>
          <a:xfrm>
            <a:off x="2476453" y="1096354"/>
            <a:ext cx="2999059" cy="13388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1.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Easy to obtain and low cost</a:t>
            </a:r>
          </a:p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3. Good video quality</a:t>
            </a:r>
          </a:p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4. Easy to use, no </a:t>
            </a:r>
            <a:r>
              <a:rPr lang="en-US" altLang="zh-TW" sz="1350" b="1" dirty="0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PoE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switch require</a:t>
            </a:r>
            <a:endParaRPr lang="zh-TW" altLang="en-US" sz="135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  <a:p>
            <a:pPr lvl="0"/>
            <a:endParaRPr lang="zh-TW" altLang="en-US" sz="135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  <a:p>
            <a:pPr lvl="0"/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。</a:t>
            </a: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4EAB2908-2D7D-43FC-AEE1-2B8300F6E908}"/>
              </a:ext>
            </a:extLst>
          </p:cNvPr>
          <p:cNvSpPr/>
          <p:nvPr/>
        </p:nvSpPr>
        <p:spPr>
          <a:xfrm>
            <a:off x="5586972" y="1118629"/>
            <a:ext cx="3643253" cy="92333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1. Not IP cameras, not supported by general surveillance systems</a:t>
            </a:r>
          </a:p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2. Simple video output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device with no built-in motion detection capability.</a:t>
            </a:r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6D442B58-4BCC-48F1-A113-3D5694127C5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79300" y="2140377"/>
            <a:ext cx="3563807" cy="400110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781988A-B7D7-446F-893A-321F597F23EC}"/>
              </a:ext>
            </a:extLst>
          </p:cNvPr>
          <p:cNvSpPr/>
          <p:nvPr/>
        </p:nvSpPr>
        <p:spPr>
          <a:xfrm>
            <a:off x="2853552" y="2138600"/>
            <a:ext cx="10262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Feature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3CFC53DE-C580-441C-8846-822CAE5A364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86972" y="2142573"/>
            <a:ext cx="3286571" cy="400110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6739AAF2-8918-479A-9EAF-C0CF61E0220E}"/>
              </a:ext>
            </a:extLst>
          </p:cNvPr>
          <p:cNvSpPr/>
          <p:nvPr/>
        </p:nvSpPr>
        <p:spPr>
          <a:xfrm>
            <a:off x="6432608" y="2146818"/>
            <a:ext cx="13163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Limitation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11" name="圖片 10" descr="一張含有 天空 的圖片&#10;&#10;描述是以高可信度產生">
            <a:extLst>
              <a:ext uri="{FF2B5EF4-FFF2-40B4-BE49-F238E27FC236}">
                <a16:creationId xmlns:a16="http://schemas.microsoft.com/office/drawing/2014/main" id="{43CDBD90-07A7-4194-88E2-4A3CAD84B46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15487" y="3103891"/>
            <a:ext cx="4094719" cy="2709227"/>
          </a:xfrm>
          <a:prstGeom prst="rect">
            <a:avLst/>
          </a:prstGeom>
        </p:spPr>
      </p:pic>
      <p:sp>
        <p:nvSpPr>
          <p:cNvPr id="14" name="矩形 13">
            <a:extLst>
              <a:ext uri="{FF2B5EF4-FFF2-40B4-BE49-F238E27FC236}">
                <a16:creationId xmlns:a16="http://schemas.microsoft.com/office/drawing/2014/main" id="{EC18BC73-8896-408C-93B0-498352768066}"/>
              </a:ext>
            </a:extLst>
          </p:cNvPr>
          <p:cNvSpPr/>
          <p:nvPr/>
        </p:nvSpPr>
        <p:spPr>
          <a:xfrm>
            <a:off x="4429692" y="3458635"/>
            <a:ext cx="3209947" cy="50783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  <a:ea typeface="Microsoft JhengHei"/>
              </a:rPr>
              <a:t>1.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QUSBCam2</a:t>
            </a:r>
          </a:p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  <a:ea typeface="Microsoft JhengHei"/>
              </a:rPr>
              <a:t>2.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QVR Pro server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motion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detection</a:t>
            </a:r>
            <a:endParaRPr lang="zh-TW" altLang="en-US" sz="135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29" name="圖片 28">
            <a:extLst>
              <a:ext uri="{FF2B5EF4-FFF2-40B4-BE49-F238E27FC236}">
                <a16:creationId xmlns:a16="http://schemas.microsoft.com/office/drawing/2014/main" id="{8B00CC74-F3A0-415A-8498-10B347BA514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29694" y="4181327"/>
            <a:ext cx="3684752" cy="400110"/>
          </a:xfrm>
          <a:prstGeom prst="rect">
            <a:avLst/>
          </a:prstGeom>
        </p:spPr>
      </p:pic>
      <p:sp>
        <p:nvSpPr>
          <p:cNvPr id="19" name="矩形 18">
            <a:extLst>
              <a:ext uri="{FF2B5EF4-FFF2-40B4-BE49-F238E27FC236}">
                <a16:creationId xmlns:a16="http://schemas.microsoft.com/office/drawing/2014/main" id="{2F3E433E-1A9A-4235-B05E-51E5D786D50E}"/>
              </a:ext>
            </a:extLst>
          </p:cNvPr>
          <p:cNvSpPr/>
          <p:nvPr/>
        </p:nvSpPr>
        <p:spPr>
          <a:xfrm>
            <a:off x="4859547" y="4191959"/>
            <a:ext cx="18213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QNAP</a:t>
            </a:r>
            <a:r>
              <a:rPr lang="zh-TW" altLang="en-US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solution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21" name="圖片 20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7C3EE615-DC62-4021-A3C5-50714D29C354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343" y="2692428"/>
            <a:ext cx="4267297" cy="2451072"/>
          </a:xfrm>
          <a:prstGeom prst="rect">
            <a:avLst/>
          </a:prstGeom>
        </p:spPr>
      </p:pic>
      <p:pic>
        <p:nvPicPr>
          <p:cNvPr id="25" name="Google Shape;169;p22">
            <a:extLst>
              <a:ext uri="{FF2B5EF4-FFF2-40B4-BE49-F238E27FC236}">
                <a16:creationId xmlns:a16="http://schemas.microsoft.com/office/drawing/2014/main" id="{4E6B5086-7B33-482C-B6EB-BFF42A6B0F8F}"/>
              </a:ext>
            </a:extLst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242164" y="2804380"/>
            <a:ext cx="3924152" cy="218773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圖片 22" descr="一張含有 電子用品, 投影機 的圖片&#10;&#10;描述是以非常高的可信度產生">
            <a:extLst>
              <a:ext uri="{FF2B5EF4-FFF2-40B4-BE49-F238E27FC236}">
                <a16:creationId xmlns:a16="http://schemas.microsoft.com/office/drawing/2014/main" id="{63000801-8AD5-4423-9763-EFDC5B8FF202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4462" y="669002"/>
            <a:ext cx="1839014" cy="230615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838396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7BF72283-FC27-49A8-B8ED-FB4F3BEEFEA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6696" y="940156"/>
            <a:ext cx="3693703" cy="3126797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99B3C292-2F33-43ED-95A6-D17EFFAEF11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76886" y="940156"/>
            <a:ext cx="3465375" cy="3126797"/>
          </a:xfrm>
          <a:prstGeom prst="rect">
            <a:avLst/>
          </a:prstGeom>
        </p:spPr>
      </p:pic>
      <p:pic>
        <p:nvPicPr>
          <p:cNvPr id="11" name="圖片 10" descr="一張含有 天空 的圖片&#10;&#10;描述是以高可信度產生">
            <a:extLst>
              <a:ext uri="{FF2B5EF4-FFF2-40B4-BE49-F238E27FC236}">
                <a16:creationId xmlns:a16="http://schemas.microsoft.com/office/drawing/2014/main" id="{43CDBD90-07A7-4194-88E2-4A3CAD84B46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7338" y="2944591"/>
            <a:ext cx="4855023" cy="2993693"/>
          </a:xfrm>
          <a:prstGeom prst="rect">
            <a:avLst/>
          </a:prstGeom>
        </p:spPr>
      </p:pic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32301" y="98211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PTZ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camera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and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speed Dome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camera</a:t>
            </a:r>
            <a:endParaRPr sz="3000" dirty="0"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8C20AFB5-428F-4EBF-8403-A0DDEA39BDA4}"/>
              </a:ext>
            </a:extLst>
          </p:cNvPr>
          <p:cNvSpPr/>
          <p:nvPr/>
        </p:nvSpPr>
        <p:spPr>
          <a:xfrm>
            <a:off x="302955" y="993195"/>
            <a:ext cx="3491862" cy="133882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1. P: Pan rotates left and right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b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</a:b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T: Tilt tilts up and down</a:t>
            </a:r>
            <a:b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</a:b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Z: Zoom </a:t>
            </a:r>
          </a:p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2. Cameras with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only Z-capable are also common.</a:t>
            </a:r>
          </a:p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3. Speed dome moves very fast</a:t>
            </a:r>
            <a:endParaRPr lang="zh-TW" altLang="en-US" sz="135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4EAB2908-2D7D-43FC-AEE1-2B8300F6E908}"/>
              </a:ext>
            </a:extLst>
          </p:cNvPr>
          <p:cNvSpPr/>
          <p:nvPr/>
        </p:nvSpPr>
        <p:spPr>
          <a:xfrm>
            <a:off x="4046050" y="1081582"/>
            <a:ext cx="3128491" cy="113107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1. Through the PTZ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control, it may moved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beyond the expected </a:t>
            </a:r>
          </a:p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range</a:t>
            </a:r>
          </a:p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2. View multiple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target </a:t>
            </a:r>
          </a:p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monitoring areas</a:t>
            </a:r>
            <a:endParaRPr lang="zh-TW" altLang="en-US" sz="135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EC18BC73-8896-408C-93B0-498352768066}"/>
              </a:ext>
            </a:extLst>
          </p:cNvPr>
          <p:cNvSpPr/>
          <p:nvPr/>
        </p:nvSpPr>
        <p:spPr>
          <a:xfrm>
            <a:off x="906869" y="3063424"/>
            <a:ext cx="4207159" cy="113107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1. Click &amp; Go</a:t>
            </a:r>
          </a:p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2. Control PTZ angle through event management.</a:t>
            </a:r>
          </a:p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3. To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precisely move to the target,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set a preset point.</a:t>
            </a:r>
          </a:p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4. Auto cruising to view preset targets.</a:t>
            </a:r>
            <a:endParaRPr lang="zh-TW" altLang="en-US" sz="135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6D442B58-4BCC-48F1-A113-3D5694127C5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9443" y="2332023"/>
            <a:ext cx="3301576" cy="390643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781988A-B7D7-446F-893A-321F597F23EC}"/>
              </a:ext>
            </a:extLst>
          </p:cNvPr>
          <p:cNvSpPr/>
          <p:nvPr/>
        </p:nvSpPr>
        <p:spPr>
          <a:xfrm>
            <a:off x="1261375" y="2337973"/>
            <a:ext cx="1018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Feature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3CFC53DE-C580-441C-8846-822CAE5A364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67564" y="2332024"/>
            <a:ext cx="2629938" cy="400110"/>
          </a:xfrm>
          <a:prstGeom prst="rect">
            <a:avLst/>
          </a:prstGeom>
        </p:spPr>
      </p:pic>
      <p:pic>
        <p:nvPicPr>
          <p:cNvPr id="29" name="圖片 28">
            <a:extLst>
              <a:ext uri="{FF2B5EF4-FFF2-40B4-BE49-F238E27FC236}">
                <a16:creationId xmlns:a16="http://schemas.microsoft.com/office/drawing/2014/main" id="{8B00CC74-F3A0-415A-8498-10B347BA514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2185" y="4262760"/>
            <a:ext cx="3814798" cy="400110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6739AAF2-8918-479A-9EAF-C0CF61E0220E}"/>
              </a:ext>
            </a:extLst>
          </p:cNvPr>
          <p:cNvSpPr/>
          <p:nvPr/>
        </p:nvSpPr>
        <p:spPr>
          <a:xfrm>
            <a:off x="4633951" y="2342678"/>
            <a:ext cx="12875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Limitation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2F3E433E-1A9A-4235-B05E-51E5D786D50E}"/>
              </a:ext>
            </a:extLst>
          </p:cNvPr>
          <p:cNvSpPr/>
          <p:nvPr/>
        </p:nvSpPr>
        <p:spPr>
          <a:xfrm>
            <a:off x="1769670" y="4272805"/>
            <a:ext cx="18133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QNAP</a:t>
            </a:r>
            <a:r>
              <a:rPr lang="zh-TW" altLang="en-US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solution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15" name="圖片 14" descr="一張含有 桌, 坐, 電子用品, 室內 的圖片&#10;&#10;描述是以非常高的可信度產生">
            <a:extLst>
              <a:ext uri="{FF2B5EF4-FFF2-40B4-BE49-F238E27FC236}">
                <a16:creationId xmlns:a16="http://schemas.microsoft.com/office/drawing/2014/main" id="{F1DF754B-C3C5-4D62-8598-077BBE8E6F88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78523" y="2815745"/>
            <a:ext cx="1849509" cy="199092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圖片 4" descr="一張含有 坐, 室內, 白色 的圖片&#10;&#10;描述是以非常高的可信度產生">
            <a:extLst>
              <a:ext uri="{FF2B5EF4-FFF2-40B4-BE49-F238E27FC236}">
                <a16:creationId xmlns:a16="http://schemas.microsoft.com/office/drawing/2014/main" id="{3D44EC1F-EEF1-4424-B688-952C9C671C4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6283010" y="701873"/>
            <a:ext cx="2105532" cy="257648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6" name="圖片 25">
            <a:extLst>
              <a:ext uri="{FF2B5EF4-FFF2-40B4-BE49-F238E27FC236}">
                <a16:creationId xmlns:a16="http://schemas.microsoft.com/office/drawing/2014/main" id="{1891C0F8-9860-4EBB-A1AA-5D54270D5FD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1274" y="4834237"/>
            <a:ext cx="998586" cy="192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2867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7BF72283-FC27-49A8-B8ED-FB4F3BEEFE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11" y="873959"/>
            <a:ext cx="2901166" cy="3052278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99B3C292-2F33-43ED-95A6-D17EFFAEF11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39367" y="875801"/>
            <a:ext cx="3348156" cy="3050436"/>
          </a:xfrm>
          <a:prstGeom prst="rect">
            <a:avLst/>
          </a:prstGeom>
        </p:spPr>
      </p:pic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139472" y="65809"/>
            <a:ext cx="8598699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Multi-</a:t>
            </a:r>
            <a:r>
              <a:rPr lang="en" sz="3000" dirty="0">
                <a:latin typeface="+mj-lt"/>
                <a:ea typeface="微軟正黑體" panose="020B0604030504040204" pitchFamily="34" charset="-120"/>
              </a:rPr>
              <a:t>Sensor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camera</a:t>
            </a:r>
            <a:endParaRPr lang="zh-TW" altLang="en-US" sz="3000" dirty="0"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8C20AFB5-428F-4EBF-8403-A0DDEA39BDA4}"/>
              </a:ext>
            </a:extLst>
          </p:cNvPr>
          <p:cNvSpPr/>
          <p:nvPr/>
        </p:nvSpPr>
        <p:spPr>
          <a:xfrm>
            <a:off x="180457" y="966991"/>
            <a:ext cx="2859817" cy="124649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/>
            <a:r>
              <a:rPr lang="en-US" altLang="zh-TW" sz="12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1. </a:t>
            </a:r>
            <a:r>
              <a:rPr lang="en-US" altLang="zh-TW" sz="1250" b="1" dirty="0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Vivotek</a:t>
            </a:r>
            <a:r>
              <a:rPr lang="en-US" altLang="zh-TW" sz="12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MS8391-EV</a:t>
            </a:r>
          </a:p>
          <a:p>
            <a:r>
              <a:rPr lang="en-US" altLang="zh-TW" sz="12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2. Multiple lens</a:t>
            </a:r>
            <a:r>
              <a:rPr lang="zh-TW" altLang="en-US" sz="12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2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are spliced into a single image stream output.</a:t>
            </a:r>
          </a:p>
          <a:p>
            <a:r>
              <a:rPr lang="en-US" altLang="zh-TW" sz="12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3. Usually the picture will be wide and suitable for shooting wide outdoor scenes.</a:t>
            </a:r>
            <a:endParaRPr lang="zh-TW" sz="125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4EAB2908-2D7D-43FC-AEE1-2B8300F6E908}"/>
              </a:ext>
            </a:extLst>
          </p:cNvPr>
          <p:cNvSpPr/>
          <p:nvPr/>
        </p:nvSpPr>
        <p:spPr>
          <a:xfrm>
            <a:off x="3122463" y="954442"/>
            <a:ext cx="2521689" cy="12464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sz="12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Due to the monitoring layout of the traditional surveillance system, each camera unit is square and cannot conveniently view the details of such cameras.</a:t>
            </a:r>
            <a:endParaRPr lang="zh-TW" altLang="en-US" sz="125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6D442B58-4BCC-48F1-A113-3D5694127C5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0372" y="2220111"/>
            <a:ext cx="2742953" cy="400110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781988A-B7D7-446F-893A-321F597F23EC}"/>
              </a:ext>
            </a:extLst>
          </p:cNvPr>
          <p:cNvSpPr/>
          <p:nvPr/>
        </p:nvSpPr>
        <p:spPr>
          <a:xfrm>
            <a:off x="862675" y="2230743"/>
            <a:ext cx="1018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Feature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3CFC53DE-C580-441C-8846-822CAE5A364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40899" y="2218269"/>
            <a:ext cx="2901166" cy="400110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6739AAF2-8918-479A-9EAF-C0CF61E0220E}"/>
              </a:ext>
            </a:extLst>
          </p:cNvPr>
          <p:cNvSpPr/>
          <p:nvPr/>
        </p:nvSpPr>
        <p:spPr>
          <a:xfrm>
            <a:off x="3723072" y="2233701"/>
            <a:ext cx="12875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Limitation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grpSp>
        <p:nvGrpSpPr>
          <p:cNvPr id="10" name="群組 9">
            <a:extLst>
              <a:ext uri="{FF2B5EF4-FFF2-40B4-BE49-F238E27FC236}">
                <a16:creationId xmlns:a16="http://schemas.microsoft.com/office/drawing/2014/main" id="{809F9680-86B7-4D04-87D8-10B5D93551AE}"/>
              </a:ext>
            </a:extLst>
          </p:cNvPr>
          <p:cNvGrpSpPr/>
          <p:nvPr/>
        </p:nvGrpSpPr>
        <p:grpSpPr>
          <a:xfrm>
            <a:off x="3535326" y="3008836"/>
            <a:ext cx="3909027" cy="3013172"/>
            <a:chOff x="1014967" y="3018373"/>
            <a:chExt cx="3412754" cy="2917938"/>
          </a:xfrm>
        </p:grpSpPr>
        <p:pic>
          <p:nvPicPr>
            <p:cNvPr id="11" name="圖片 10" descr="一張含有 天空 的圖片&#10;&#10;描述是以高可信度產生">
              <a:extLst>
                <a:ext uri="{FF2B5EF4-FFF2-40B4-BE49-F238E27FC236}">
                  <a16:creationId xmlns:a16="http://schemas.microsoft.com/office/drawing/2014/main" id="{43CDBD90-07A7-4194-88E2-4A3CAD84B46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014967" y="3018373"/>
              <a:ext cx="3412754" cy="2917938"/>
            </a:xfrm>
            <a:prstGeom prst="rect">
              <a:avLst/>
            </a:prstGeom>
          </p:spPr>
        </p:pic>
        <p:sp>
          <p:nvSpPr>
            <p:cNvPr id="14" name="矩形 13">
              <a:extLst>
                <a:ext uri="{FF2B5EF4-FFF2-40B4-BE49-F238E27FC236}">
                  <a16:creationId xmlns:a16="http://schemas.microsoft.com/office/drawing/2014/main" id="{EC18BC73-8896-408C-93B0-498352768066}"/>
                </a:ext>
              </a:extLst>
            </p:cNvPr>
            <p:cNvSpPr/>
            <p:nvPr/>
          </p:nvSpPr>
          <p:spPr>
            <a:xfrm>
              <a:off x="1463994" y="3314030"/>
              <a:ext cx="2673174" cy="69296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en-US" altLang="zh-TW" sz="1350" b="1" dirty="0">
                  <a:solidFill>
                    <a:schemeClr val="bg1"/>
                  </a:solidFill>
                  <a:latin typeface="+mj-lt"/>
                  <a:ea typeface="Microsoft JhengHei"/>
                </a:rPr>
                <a:t>QVR Pro Client's ROI (region of interest) feature, help</a:t>
              </a:r>
              <a:r>
                <a:rPr lang="zh-TW" altLang="en-US" sz="1350" b="1" dirty="0">
                  <a:solidFill>
                    <a:schemeClr val="bg1"/>
                  </a:solidFill>
                  <a:latin typeface="+mj-lt"/>
                  <a:ea typeface="Microsoft JhengHei"/>
                </a:rPr>
                <a:t> </a:t>
              </a:r>
              <a:r>
                <a:rPr lang="en-US" altLang="zh-TW" sz="1350" b="1" dirty="0">
                  <a:solidFill>
                    <a:schemeClr val="bg1"/>
                  </a:solidFill>
                  <a:latin typeface="+mj-lt"/>
                  <a:ea typeface="Microsoft JhengHei"/>
                </a:rPr>
                <a:t>focus</a:t>
              </a:r>
              <a:r>
                <a:rPr lang="zh-TW" altLang="en-US" sz="1350" b="1" dirty="0">
                  <a:solidFill>
                    <a:schemeClr val="bg1"/>
                  </a:solidFill>
                  <a:latin typeface="+mj-lt"/>
                  <a:ea typeface="Microsoft JhengHei"/>
                </a:rPr>
                <a:t> </a:t>
              </a:r>
              <a:r>
                <a:rPr lang="en-US" altLang="zh-TW" sz="1350" b="1" dirty="0">
                  <a:solidFill>
                    <a:schemeClr val="bg1"/>
                  </a:solidFill>
                  <a:latin typeface="+mj-lt"/>
                  <a:ea typeface="Microsoft JhengHei"/>
                </a:rPr>
                <a:t>on</a:t>
              </a:r>
              <a:r>
                <a:rPr lang="zh-TW" altLang="en-US" sz="1350" b="1" dirty="0">
                  <a:solidFill>
                    <a:schemeClr val="bg1"/>
                  </a:solidFill>
                  <a:latin typeface="+mj-lt"/>
                  <a:ea typeface="Microsoft JhengHei"/>
                </a:rPr>
                <a:t> </a:t>
              </a:r>
              <a:r>
                <a:rPr lang="en-US" altLang="zh-TW" sz="1350" b="1" dirty="0">
                  <a:solidFill>
                    <a:schemeClr val="bg1"/>
                  </a:solidFill>
                  <a:latin typeface="+mj-lt"/>
                  <a:ea typeface="Microsoft JhengHei"/>
                </a:rPr>
                <a:t>the</a:t>
              </a:r>
              <a:r>
                <a:rPr lang="zh-TW" altLang="en-US" sz="1350" b="1" dirty="0">
                  <a:solidFill>
                    <a:schemeClr val="bg1"/>
                  </a:solidFill>
                  <a:latin typeface="+mj-lt"/>
                  <a:ea typeface="Microsoft JhengHei"/>
                </a:rPr>
                <a:t> </a:t>
              </a:r>
              <a:r>
                <a:rPr lang="en-US" altLang="zh-TW" sz="1350" b="1" dirty="0">
                  <a:solidFill>
                    <a:schemeClr val="bg1"/>
                  </a:solidFill>
                  <a:latin typeface="+mj-lt"/>
                  <a:ea typeface="Microsoft JhengHei"/>
                </a:rPr>
                <a:t>specific</a:t>
              </a:r>
              <a:r>
                <a:rPr lang="zh-TW" altLang="en-US" sz="1350" b="1" dirty="0">
                  <a:solidFill>
                    <a:schemeClr val="bg1"/>
                  </a:solidFill>
                  <a:latin typeface="+mj-lt"/>
                  <a:ea typeface="Microsoft JhengHei"/>
                </a:rPr>
                <a:t> </a:t>
              </a:r>
              <a:r>
                <a:rPr lang="en-US" altLang="zh-TW" sz="1350" b="1" dirty="0">
                  <a:solidFill>
                    <a:schemeClr val="bg1"/>
                  </a:solidFill>
                  <a:latin typeface="+mj-lt"/>
                  <a:ea typeface="Microsoft JhengHei"/>
                </a:rPr>
                <a:t>recording</a:t>
              </a:r>
              <a:r>
                <a:rPr lang="zh-TW" altLang="en-US" sz="1350" b="1" dirty="0">
                  <a:solidFill>
                    <a:schemeClr val="bg1"/>
                  </a:solidFill>
                  <a:latin typeface="+mj-lt"/>
                  <a:ea typeface="Microsoft JhengHei"/>
                </a:rPr>
                <a:t> </a:t>
              </a:r>
              <a:r>
                <a:rPr lang="en-US" altLang="zh-TW" sz="1350" b="1" dirty="0">
                  <a:solidFill>
                    <a:schemeClr val="bg1"/>
                  </a:solidFill>
                  <a:latin typeface="+mj-lt"/>
                  <a:ea typeface="Microsoft JhengHei"/>
                </a:rPr>
                <a:t>area</a:t>
              </a:r>
              <a:r>
                <a:rPr lang="zh-TW" altLang="en-US" sz="1350" b="1" dirty="0">
                  <a:solidFill>
                    <a:schemeClr val="bg1"/>
                  </a:solidFill>
                  <a:latin typeface="+mj-lt"/>
                  <a:ea typeface="Microsoft JhengHei"/>
                </a:rPr>
                <a:t> </a:t>
              </a:r>
              <a:r>
                <a:rPr lang="en-US" altLang="zh-TW" sz="1350" b="1" dirty="0">
                  <a:solidFill>
                    <a:schemeClr val="bg1"/>
                  </a:solidFill>
                  <a:latin typeface="+mj-lt"/>
                  <a:ea typeface="Microsoft JhengHei"/>
                </a:rPr>
                <a:t>details.</a:t>
              </a:r>
            </a:p>
          </p:txBody>
        </p:sp>
        <p:pic>
          <p:nvPicPr>
            <p:cNvPr id="29" name="圖片 28">
              <a:extLst>
                <a:ext uri="{FF2B5EF4-FFF2-40B4-BE49-F238E27FC236}">
                  <a16:creationId xmlns:a16="http://schemas.microsoft.com/office/drawing/2014/main" id="{8B00CC74-F3A0-415A-8498-10B347BA514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056739" y="4234716"/>
              <a:ext cx="3240185" cy="400110"/>
            </a:xfrm>
            <a:prstGeom prst="rect">
              <a:avLst/>
            </a:prstGeom>
          </p:spPr>
        </p:pic>
        <p:sp>
          <p:nvSpPr>
            <p:cNvPr id="19" name="矩形 18">
              <a:extLst>
                <a:ext uri="{FF2B5EF4-FFF2-40B4-BE49-F238E27FC236}">
                  <a16:creationId xmlns:a16="http://schemas.microsoft.com/office/drawing/2014/main" id="{2F3E433E-1A9A-4235-B05E-51E5D786D50E}"/>
                </a:ext>
              </a:extLst>
            </p:cNvPr>
            <p:cNvSpPr/>
            <p:nvPr/>
          </p:nvSpPr>
          <p:spPr>
            <a:xfrm>
              <a:off x="1834650" y="4252609"/>
              <a:ext cx="1583107" cy="35765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en-US" altLang="zh-TW" sz="1800" b="1" dirty="0">
                  <a:solidFill>
                    <a:srgbClr val="F3F3F3"/>
                  </a:solidFill>
                  <a:latin typeface="+mj-lt"/>
                  <a:ea typeface="微軟正黑體" panose="020B0604030504040204" pitchFamily="34" charset="-120"/>
                </a:rPr>
                <a:t>QNAP</a:t>
              </a:r>
              <a:r>
                <a:rPr lang="zh-TW" altLang="en-US" sz="1800" b="1" dirty="0">
                  <a:solidFill>
                    <a:srgbClr val="F3F3F3"/>
                  </a:solidFill>
                  <a:latin typeface="+mj-lt"/>
                  <a:ea typeface="微軟正黑體" panose="020B0604030504040204" pitchFamily="34" charset="-120"/>
                </a:rPr>
                <a:t> </a:t>
              </a:r>
              <a:r>
                <a:rPr lang="en-US" altLang="zh-TW" sz="1800" b="1" dirty="0">
                  <a:solidFill>
                    <a:srgbClr val="F3F3F3"/>
                  </a:solidFill>
                  <a:latin typeface="+mj-lt"/>
                  <a:ea typeface="微軟正黑體" panose="020B0604030504040204" pitchFamily="34" charset="-120"/>
                </a:rPr>
                <a:t>solution</a:t>
              </a:r>
              <a:endParaRPr lang="zh-TW" altLang="en-US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</p:grpSp>
      <p:pic>
        <p:nvPicPr>
          <p:cNvPr id="8" name="圖片 7">
            <a:extLst>
              <a:ext uri="{FF2B5EF4-FFF2-40B4-BE49-F238E27FC236}">
                <a16:creationId xmlns:a16="http://schemas.microsoft.com/office/drawing/2014/main" id="{A12C5FF0-F406-43C1-98CC-07797DAA8349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62583" y="589216"/>
            <a:ext cx="3627572" cy="2305736"/>
          </a:xfrm>
          <a:prstGeom prst="rect">
            <a:avLst/>
          </a:prstGeom>
        </p:spPr>
      </p:pic>
      <p:sp>
        <p:nvSpPr>
          <p:cNvPr id="15" name="矩形 14">
            <a:extLst>
              <a:ext uri="{FF2B5EF4-FFF2-40B4-BE49-F238E27FC236}">
                <a16:creationId xmlns:a16="http://schemas.microsoft.com/office/drawing/2014/main" id="{82E7FAAE-09FD-4DB9-B5D9-E4C9D587C939}"/>
              </a:ext>
            </a:extLst>
          </p:cNvPr>
          <p:cNvSpPr/>
          <p:nvPr/>
        </p:nvSpPr>
        <p:spPr>
          <a:xfrm>
            <a:off x="7589290" y="2505200"/>
            <a:ext cx="136127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sz="1000" b="1" dirty="0">
                <a:solidFill>
                  <a:schemeClr val="bg1"/>
                </a:solidFill>
              </a:rPr>
              <a:t>Vivotek MS8391-EV</a:t>
            </a:r>
          </a:p>
        </p:txBody>
      </p:sp>
      <p:grpSp>
        <p:nvGrpSpPr>
          <p:cNvPr id="23" name="群組 22">
            <a:extLst>
              <a:ext uri="{FF2B5EF4-FFF2-40B4-BE49-F238E27FC236}">
                <a16:creationId xmlns:a16="http://schemas.microsoft.com/office/drawing/2014/main" id="{08A2CE14-6D97-4C4C-8D57-F1FFFAC9E01E}"/>
              </a:ext>
            </a:extLst>
          </p:cNvPr>
          <p:cNvGrpSpPr/>
          <p:nvPr/>
        </p:nvGrpSpPr>
        <p:grpSpPr>
          <a:xfrm>
            <a:off x="141901" y="2808984"/>
            <a:ext cx="3824858" cy="2196942"/>
            <a:chOff x="6130571" y="2975103"/>
            <a:chExt cx="2695576" cy="1548299"/>
          </a:xfrm>
        </p:grpSpPr>
        <p:pic>
          <p:nvPicPr>
            <p:cNvPr id="21" name="圖片 20" descr="一張含有 螢幕擷取畫面 的圖片&#10;&#10;描述是以非常高的可信度產生">
              <a:extLst>
                <a:ext uri="{FF2B5EF4-FFF2-40B4-BE49-F238E27FC236}">
                  <a16:creationId xmlns:a16="http://schemas.microsoft.com/office/drawing/2014/main" id="{7C3EE615-DC62-4021-A3C5-50714D29C3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130571" y="2975103"/>
              <a:ext cx="2695576" cy="1548299"/>
            </a:xfrm>
            <a:prstGeom prst="rect">
              <a:avLst/>
            </a:prstGeom>
          </p:spPr>
        </p:pic>
        <p:pic>
          <p:nvPicPr>
            <p:cNvPr id="32" name="Google Shape;194;p24">
              <a:extLst>
                <a:ext uri="{FF2B5EF4-FFF2-40B4-BE49-F238E27FC236}">
                  <a16:creationId xmlns:a16="http://schemas.microsoft.com/office/drawing/2014/main" id="{E2CC2C68-7A1C-4A57-A173-C4E2967EDD83}"/>
                </a:ext>
              </a:extLst>
            </p:cNvPr>
            <p:cNvPicPr preferRelativeResize="0"/>
            <p:nvPr/>
          </p:nvPicPr>
          <p:blipFill>
            <a:blip r:embed="rId11">
              <a:alphaModFix/>
            </a:blip>
            <a:stretch>
              <a:fillRect/>
            </a:stretch>
          </p:blipFill>
          <p:spPr>
            <a:xfrm>
              <a:off x="6220500" y="3037024"/>
              <a:ext cx="2487275" cy="1401169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38937295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25"/>
          <p:cNvSpPr txBox="1">
            <a:spLocks noGrp="1"/>
          </p:cNvSpPr>
          <p:nvPr>
            <p:ph type="title"/>
          </p:nvPr>
        </p:nvSpPr>
        <p:spPr>
          <a:xfrm>
            <a:off x="414670" y="-16358"/>
            <a:ext cx="7891986" cy="8574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Multi-</a:t>
            </a:r>
            <a:r>
              <a:rPr lang="en" sz="3000" dirty="0">
                <a:latin typeface="+mj-lt"/>
                <a:ea typeface="微軟正黑體" panose="020B0604030504040204" pitchFamily="34" charset="-120"/>
              </a:rPr>
              <a:t>Sensor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camera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scenario</a:t>
            </a:r>
            <a:endParaRPr sz="3000" dirty="0"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200" name="Google Shape;200;p25"/>
          <p:cNvPicPr preferRelativeResize="0"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609" y="757814"/>
            <a:ext cx="6676594" cy="3723561"/>
          </a:xfrm>
          <a:prstGeom prst="rect">
            <a:avLst/>
          </a:prstGeom>
          <a:noFill/>
          <a:ln>
            <a:noFill/>
          </a:ln>
        </p:spPr>
      </p:pic>
      <p:sp>
        <p:nvSpPr>
          <p:cNvPr id="201" name="Google Shape;201;p25"/>
          <p:cNvSpPr/>
          <p:nvPr/>
        </p:nvSpPr>
        <p:spPr>
          <a:xfrm>
            <a:off x="1235684" y="1531082"/>
            <a:ext cx="5225345" cy="970251"/>
          </a:xfrm>
          <a:prstGeom prst="rect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03" name="Google Shape;203;p25"/>
          <p:cNvCxnSpPr>
            <a:cxnSpLocks/>
            <a:endCxn id="201" idx="3"/>
          </p:cNvCxnSpPr>
          <p:nvPr/>
        </p:nvCxnSpPr>
        <p:spPr>
          <a:xfrm flipH="1">
            <a:off x="6461029" y="2016208"/>
            <a:ext cx="454463" cy="0"/>
          </a:xfrm>
          <a:prstGeom prst="straightConnector1">
            <a:avLst/>
          </a:pr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204" name="Google Shape;204;p25"/>
          <p:cNvSpPr/>
          <p:nvPr/>
        </p:nvSpPr>
        <p:spPr>
          <a:xfrm>
            <a:off x="2970406" y="2547999"/>
            <a:ext cx="1755900" cy="878402"/>
          </a:xfrm>
          <a:prstGeom prst="rect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06" name="Google Shape;206;p25"/>
          <p:cNvCxnSpPr>
            <a:cxnSpLocks/>
          </p:cNvCxnSpPr>
          <p:nvPr/>
        </p:nvCxnSpPr>
        <p:spPr>
          <a:xfrm flipH="1">
            <a:off x="4726306" y="2918089"/>
            <a:ext cx="2382797" cy="0"/>
          </a:xfrm>
          <a:prstGeom prst="straightConnector1">
            <a:avLst/>
          </a:pr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</p:cxnSp>
      <p:pic>
        <p:nvPicPr>
          <p:cNvPr id="207" name="Google Shape;207;p25"/>
          <p:cNvPicPr preferRelativeResize="0"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56629" y="3508338"/>
            <a:ext cx="2773920" cy="1547556"/>
          </a:xfrm>
          <a:prstGeom prst="rect">
            <a:avLst/>
          </a:prstGeom>
          <a:noFill/>
          <a:ln w="9525" cap="flat" cmpd="sng">
            <a:noFill/>
            <a:prstDash val="solid"/>
            <a:round/>
            <a:headEnd type="none" w="sm" len="sm"/>
            <a:tailEnd type="none" w="sm" len="sm"/>
          </a:ln>
        </p:spPr>
      </p:pic>
      <p:cxnSp>
        <p:nvCxnSpPr>
          <p:cNvPr id="209" name="Google Shape;209;p25"/>
          <p:cNvCxnSpPr>
            <a:cxnSpLocks/>
          </p:cNvCxnSpPr>
          <p:nvPr/>
        </p:nvCxnSpPr>
        <p:spPr>
          <a:xfrm flipH="1">
            <a:off x="5628759" y="3748139"/>
            <a:ext cx="1341485" cy="0"/>
          </a:xfrm>
          <a:prstGeom prst="straightConnector1">
            <a:avLst/>
          </a:pr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22" name="Google Shape;204;p25">
            <a:extLst>
              <a:ext uri="{FF2B5EF4-FFF2-40B4-BE49-F238E27FC236}">
                <a16:creationId xmlns:a16="http://schemas.microsoft.com/office/drawing/2014/main" id="{F21807C5-409F-49B6-A9CC-35249951F909}"/>
              </a:ext>
            </a:extLst>
          </p:cNvPr>
          <p:cNvSpPr/>
          <p:nvPr/>
        </p:nvSpPr>
        <p:spPr>
          <a:xfrm>
            <a:off x="3347752" y="3655260"/>
            <a:ext cx="2275537" cy="1035767"/>
          </a:xfrm>
          <a:prstGeom prst="rect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7" name="圖片 26">
            <a:extLst>
              <a:ext uri="{FF2B5EF4-FFF2-40B4-BE49-F238E27FC236}">
                <a16:creationId xmlns:a16="http://schemas.microsoft.com/office/drawing/2014/main" id="{E9322910-8349-4BD1-B6E2-C31F3B910B9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43684" y="1663657"/>
            <a:ext cx="2315708" cy="1029050"/>
          </a:xfrm>
          <a:prstGeom prst="rect">
            <a:avLst/>
          </a:prstGeom>
        </p:spPr>
      </p:pic>
      <p:pic>
        <p:nvPicPr>
          <p:cNvPr id="30" name="圖片 29">
            <a:extLst>
              <a:ext uri="{FF2B5EF4-FFF2-40B4-BE49-F238E27FC236}">
                <a16:creationId xmlns:a16="http://schemas.microsoft.com/office/drawing/2014/main" id="{7ADA46B9-874C-439E-9111-0028C30A9FF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62722" y="2522597"/>
            <a:ext cx="2315708" cy="1233471"/>
          </a:xfrm>
          <a:prstGeom prst="rect">
            <a:avLst/>
          </a:prstGeom>
        </p:spPr>
      </p:pic>
      <p:pic>
        <p:nvPicPr>
          <p:cNvPr id="31" name="圖片 30">
            <a:extLst>
              <a:ext uri="{FF2B5EF4-FFF2-40B4-BE49-F238E27FC236}">
                <a16:creationId xmlns:a16="http://schemas.microsoft.com/office/drawing/2014/main" id="{1F167E21-1DCA-4AA0-A1A3-25C13FE1D42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73672" y="3466993"/>
            <a:ext cx="2315708" cy="1104993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6247D2DA-522D-4DBA-BF04-337CD164F46D}"/>
              </a:ext>
            </a:extLst>
          </p:cNvPr>
          <p:cNvSpPr/>
          <p:nvPr/>
        </p:nvSpPr>
        <p:spPr>
          <a:xfrm>
            <a:off x="7239337" y="1811178"/>
            <a:ext cx="132440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6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Wide street</a:t>
            </a:r>
            <a:endParaRPr lang="zh-TW" altLang="en-US" sz="16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35" name="矩形 34">
            <a:extLst>
              <a:ext uri="{FF2B5EF4-FFF2-40B4-BE49-F238E27FC236}">
                <a16:creationId xmlns:a16="http://schemas.microsoft.com/office/drawing/2014/main" id="{7BEB30F8-549A-4D8D-A9DF-CE557C869436}"/>
              </a:ext>
            </a:extLst>
          </p:cNvPr>
          <p:cNvSpPr/>
          <p:nvPr/>
        </p:nvSpPr>
        <p:spPr>
          <a:xfrm>
            <a:off x="6798232" y="2553651"/>
            <a:ext cx="226115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sz="16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ROI</a:t>
            </a:r>
          </a:p>
        </p:txBody>
      </p:sp>
      <p:sp>
        <p:nvSpPr>
          <p:cNvPr id="36" name="矩形 35">
            <a:extLst>
              <a:ext uri="{FF2B5EF4-FFF2-40B4-BE49-F238E27FC236}">
                <a16:creationId xmlns:a16="http://schemas.microsoft.com/office/drawing/2014/main" id="{AEEB46A5-A141-4C33-95FE-09FFFFB1B168}"/>
              </a:ext>
            </a:extLst>
          </p:cNvPr>
          <p:cNvSpPr/>
          <p:nvPr/>
        </p:nvSpPr>
        <p:spPr>
          <a:xfrm>
            <a:off x="6944334" y="3511131"/>
            <a:ext cx="196239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 sz="16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Support</a:t>
            </a:r>
            <a:br>
              <a:rPr lang="en-US" altLang="zh-TW" sz="16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</a:br>
            <a:r>
              <a:rPr lang="en-US" altLang="zh-TW" sz="16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Live and</a:t>
            </a:r>
            <a:r>
              <a:rPr lang="zh-TW" altLang="en-US" sz="16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6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Playback</a:t>
            </a:r>
          </a:p>
        </p:txBody>
      </p:sp>
      <p:pic>
        <p:nvPicPr>
          <p:cNvPr id="17" name="圖片 16">
            <a:extLst>
              <a:ext uri="{FF2B5EF4-FFF2-40B4-BE49-F238E27FC236}">
                <a16:creationId xmlns:a16="http://schemas.microsoft.com/office/drawing/2014/main" id="{0F6A83A2-AF24-4625-9D79-B5829ABDA8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1274" y="4839553"/>
            <a:ext cx="998586" cy="192640"/>
          </a:xfrm>
          <a:prstGeom prst="rect">
            <a:avLst/>
          </a:prstGeom>
        </p:spPr>
      </p:pic>
      <p:sp>
        <p:nvSpPr>
          <p:cNvPr id="19" name="矩形 18">
            <a:extLst>
              <a:ext uri="{FF2B5EF4-FFF2-40B4-BE49-F238E27FC236}">
                <a16:creationId xmlns:a16="http://schemas.microsoft.com/office/drawing/2014/main" id="{CC381880-BBA6-4426-B2C3-B18D88122DC5}"/>
              </a:ext>
            </a:extLst>
          </p:cNvPr>
          <p:cNvSpPr/>
          <p:nvPr/>
        </p:nvSpPr>
        <p:spPr>
          <a:xfrm>
            <a:off x="6798232" y="2788404"/>
            <a:ext cx="2261159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sz="13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Can change the area </a:t>
            </a:r>
          </a:p>
          <a:p>
            <a:pPr algn="ctr"/>
            <a:r>
              <a:rPr lang="en-US" altLang="zh-TW" sz="13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at any time</a:t>
            </a:r>
            <a:endParaRPr lang="zh-TW" altLang="en-US" sz="13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198418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7BF72283-FC27-49A8-B8ED-FB4F3BEEFEA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0311" y="878874"/>
            <a:ext cx="4940116" cy="3023325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99B3C292-2F33-43ED-95A6-D17EFFAEF11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70427" y="878822"/>
            <a:ext cx="3078379" cy="3023325"/>
          </a:xfrm>
          <a:prstGeom prst="rect">
            <a:avLst/>
          </a:prstGeom>
        </p:spPr>
      </p:pic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124998" y="65548"/>
            <a:ext cx="8510431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360 panoramic camera</a:t>
            </a:r>
            <a:endParaRPr lang="zh-TW" altLang="en-US" sz="3000" dirty="0"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8C20AFB5-428F-4EBF-8403-A0DDEA39BDA4}"/>
              </a:ext>
            </a:extLst>
          </p:cNvPr>
          <p:cNvSpPr/>
          <p:nvPr/>
        </p:nvSpPr>
        <p:spPr>
          <a:xfrm>
            <a:off x="1915821" y="994991"/>
            <a:ext cx="3946374" cy="113107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1. </a:t>
            </a:r>
            <a:r>
              <a:rPr lang="en-US" altLang="zh-TW" sz="1350" b="1" dirty="0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Androvideo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ADVAN VR1</a:t>
            </a:r>
          </a:p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  <a:ea typeface="Microsoft JhengHei"/>
              </a:rPr>
              <a:t>2.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8MP 360 Degree VR camera</a:t>
            </a:r>
          </a:p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3. It usually consists of two fisheye lenses, which can be mounted on the ceiling to view images without blind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spot.</a:t>
            </a:r>
            <a:endParaRPr lang="zh-TW" sz="135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4EAB2908-2D7D-43FC-AEE1-2B8300F6E908}"/>
              </a:ext>
            </a:extLst>
          </p:cNvPr>
          <p:cNvSpPr/>
          <p:nvPr/>
        </p:nvSpPr>
        <p:spPr>
          <a:xfrm>
            <a:off x="6094607" y="1180273"/>
            <a:ext cx="2901023" cy="71558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There is almost no surveillance system that supports 360-degree panoramic camera </a:t>
            </a:r>
            <a:r>
              <a:rPr lang="en-US" altLang="zh-TW" sz="1350" b="1" dirty="0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dewarp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.</a:t>
            </a:r>
            <a:endParaRPr lang="zh-TW" sz="135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6D442B58-4BCC-48F1-A113-3D5694127C5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5773" y="2188224"/>
            <a:ext cx="4267298" cy="400110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781988A-B7D7-446F-893A-321F597F23EC}"/>
              </a:ext>
            </a:extLst>
          </p:cNvPr>
          <p:cNvSpPr/>
          <p:nvPr/>
        </p:nvSpPr>
        <p:spPr>
          <a:xfrm>
            <a:off x="2912524" y="2186476"/>
            <a:ext cx="1018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Feature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3CFC53DE-C580-441C-8846-822CAE5A364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47783" y="2174672"/>
            <a:ext cx="2735672" cy="400110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6739AAF2-8918-479A-9EAF-C0CF61E0220E}"/>
              </a:ext>
            </a:extLst>
          </p:cNvPr>
          <p:cNvSpPr/>
          <p:nvPr/>
        </p:nvSpPr>
        <p:spPr>
          <a:xfrm>
            <a:off x="6783628" y="2170072"/>
            <a:ext cx="12875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Limitation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11" name="圖片 10" descr="一張含有 天空 的圖片&#10;&#10;描述是以高可信度產生">
            <a:extLst>
              <a:ext uri="{FF2B5EF4-FFF2-40B4-BE49-F238E27FC236}">
                <a16:creationId xmlns:a16="http://schemas.microsoft.com/office/drawing/2014/main" id="{43CDBD90-07A7-4194-88E2-4A3CAD84B46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15487" y="3103891"/>
            <a:ext cx="4590895" cy="2709227"/>
          </a:xfrm>
          <a:prstGeom prst="rect">
            <a:avLst/>
          </a:prstGeom>
        </p:spPr>
      </p:pic>
      <p:sp>
        <p:nvSpPr>
          <p:cNvPr id="14" name="矩形 13">
            <a:extLst>
              <a:ext uri="{FF2B5EF4-FFF2-40B4-BE49-F238E27FC236}">
                <a16:creationId xmlns:a16="http://schemas.microsoft.com/office/drawing/2014/main" id="{EC18BC73-8896-408C-93B0-498352768066}"/>
              </a:ext>
            </a:extLst>
          </p:cNvPr>
          <p:cNvSpPr/>
          <p:nvPr/>
        </p:nvSpPr>
        <p:spPr>
          <a:xfrm>
            <a:off x="4842042" y="3434323"/>
            <a:ext cx="3140742" cy="50783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QVR Pro Client support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360-degree panoramic camera </a:t>
            </a:r>
            <a:r>
              <a:rPr lang="en-US" altLang="zh-TW" sz="1350" b="1" dirty="0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dewarp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.</a:t>
            </a:r>
            <a:endParaRPr lang="zh-TW" altLang="en-US" sz="135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9" name="圖片 28">
            <a:extLst>
              <a:ext uri="{FF2B5EF4-FFF2-40B4-BE49-F238E27FC236}">
                <a16:creationId xmlns:a16="http://schemas.microsoft.com/office/drawing/2014/main" id="{8B00CC74-F3A0-415A-8498-10B347BA514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12513" y="4207908"/>
            <a:ext cx="3706286" cy="400110"/>
          </a:xfrm>
          <a:prstGeom prst="rect">
            <a:avLst/>
          </a:prstGeom>
        </p:spPr>
      </p:pic>
      <p:sp>
        <p:nvSpPr>
          <p:cNvPr id="19" name="矩形 18">
            <a:extLst>
              <a:ext uri="{FF2B5EF4-FFF2-40B4-BE49-F238E27FC236}">
                <a16:creationId xmlns:a16="http://schemas.microsoft.com/office/drawing/2014/main" id="{2F3E433E-1A9A-4235-B05E-51E5D786D50E}"/>
              </a:ext>
            </a:extLst>
          </p:cNvPr>
          <p:cNvSpPr/>
          <p:nvPr/>
        </p:nvSpPr>
        <p:spPr>
          <a:xfrm>
            <a:off x="5253173" y="4207908"/>
            <a:ext cx="18133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QNAP</a:t>
            </a:r>
            <a:r>
              <a:rPr lang="zh-TW" altLang="en-US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solution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grpSp>
        <p:nvGrpSpPr>
          <p:cNvPr id="5" name="群組 4">
            <a:extLst>
              <a:ext uri="{FF2B5EF4-FFF2-40B4-BE49-F238E27FC236}">
                <a16:creationId xmlns:a16="http://schemas.microsoft.com/office/drawing/2014/main" id="{F02A8896-DC4A-4140-81BE-22319AD525D5}"/>
              </a:ext>
            </a:extLst>
          </p:cNvPr>
          <p:cNvGrpSpPr/>
          <p:nvPr/>
        </p:nvGrpSpPr>
        <p:grpSpPr>
          <a:xfrm>
            <a:off x="505762" y="2692428"/>
            <a:ext cx="4267297" cy="2451072"/>
            <a:chOff x="-2685531" y="1990202"/>
            <a:chExt cx="2837333" cy="1629722"/>
          </a:xfrm>
        </p:grpSpPr>
        <p:pic>
          <p:nvPicPr>
            <p:cNvPr id="21" name="圖片 20" descr="一張含有 螢幕擷取畫面 的圖片&#10;&#10;描述是以非常高的可信度產生">
              <a:extLst>
                <a:ext uri="{FF2B5EF4-FFF2-40B4-BE49-F238E27FC236}">
                  <a16:creationId xmlns:a16="http://schemas.microsoft.com/office/drawing/2014/main" id="{7C3EE615-DC62-4021-A3C5-50714D29C35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2685531" y="1990202"/>
              <a:ext cx="2837333" cy="1629722"/>
            </a:xfrm>
            <a:prstGeom prst="rect">
              <a:avLst/>
            </a:prstGeom>
          </p:spPr>
        </p:pic>
        <p:pic>
          <p:nvPicPr>
            <p:cNvPr id="26" name="Google Shape;222;p26">
              <a:extLst>
                <a:ext uri="{FF2B5EF4-FFF2-40B4-BE49-F238E27FC236}">
                  <a16:creationId xmlns:a16="http://schemas.microsoft.com/office/drawing/2014/main" id="{CAE61FDD-D327-4F8F-8B41-03872F85CA94}"/>
                </a:ext>
              </a:extLst>
            </p:cNvPr>
            <p:cNvPicPr preferRelativeResize="0"/>
            <p:nvPr/>
          </p:nvPicPr>
          <p:blipFill>
            <a:blip r:embed="rId10">
              <a:alphaModFix/>
            </a:blip>
            <a:stretch>
              <a:fillRect/>
            </a:stretch>
          </p:blipFill>
          <p:spPr>
            <a:xfrm>
              <a:off x="-2594666" y="2060414"/>
              <a:ext cx="2626549" cy="1454132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4" name="圖片 3">
            <a:extLst>
              <a:ext uri="{FF2B5EF4-FFF2-40B4-BE49-F238E27FC236}">
                <a16:creationId xmlns:a16="http://schemas.microsoft.com/office/drawing/2014/main" id="{F57D175F-8A1D-4141-8A17-121B5FC82D4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96346" y="-224075"/>
            <a:ext cx="854023" cy="3386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1456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83;p17">
            <a:extLst>
              <a:ext uri="{FF2B5EF4-FFF2-40B4-BE49-F238E27FC236}">
                <a16:creationId xmlns:a16="http://schemas.microsoft.com/office/drawing/2014/main" id="{906FCBF4-3263-4998-A161-377F40224D7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4595" y="96370"/>
            <a:ext cx="8787000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360</a:t>
            </a:r>
            <a:r>
              <a:rPr lang="zh-TW" altLang="en-US" sz="3000" dirty="0"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panoramic camera</a:t>
            </a:r>
            <a:endParaRPr lang="zh-TW" altLang="en-US" sz="3000" dirty="0"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44" name="圖片 43">
            <a:extLst>
              <a:ext uri="{FF2B5EF4-FFF2-40B4-BE49-F238E27FC236}">
                <a16:creationId xmlns:a16="http://schemas.microsoft.com/office/drawing/2014/main" id="{5C5D4020-A279-417C-903D-942C05B5FB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5439303" y="2814026"/>
            <a:ext cx="772162" cy="3061491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93568FB7-054F-4AC0-95EC-DB49AE1016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0763" y="956828"/>
            <a:ext cx="2631877" cy="140653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圖片 15">
            <a:extLst>
              <a:ext uri="{FF2B5EF4-FFF2-40B4-BE49-F238E27FC236}">
                <a16:creationId xmlns:a16="http://schemas.microsoft.com/office/drawing/2014/main" id="{FD4D82F6-41EE-47F4-96DF-83AA12D62BB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6468" y="2340542"/>
            <a:ext cx="3316346" cy="782322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10A7333-FB55-479A-ABE0-DC6323E90ADF}"/>
              </a:ext>
            </a:extLst>
          </p:cNvPr>
          <p:cNvSpPr/>
          <p:nvPr/>
        </p:nvSpPr>
        <p:spPr>
          <a:xfrm>
            <a:off x="1105763" y="2356838"/>
            <a:ext cx="3110997" cy="46782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US" altLang="zh-TW" sz="122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Can check the 360 camera and </a:t>
            </a:r>
          </a:p>
          <a:p>
            <a:pPr algn="ctr"/>
            <a:r>
              <a:rPr lang="en-US" altLang="zh-TW" sz="122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the general camera together</a:t>
            </a:r>
            <a:endParaRPr lang="zh-TW" altLang="en-US" sz="122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19" name="圖片 18">
            <a:extLst>
              <a:ext uri="{FF2B5EF4-FFF2-40B4-BE49-F238E27FC236}">
                <a16:creationId xmlns:a16="http://schemas.microsoft.com/office/drawing/2014/main" id="{79E07910-A27D-4800-A8C2-32D15171B6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9396" y="936384"/>
            <a:ext cx="2631877" cy="141660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0" name="矩形 11">
            <a:extLst>
              <a:ext uri="{FF2B5EF4-FFF2-40B4-BE49-F238E27FC236}">
                <a16:creationId xmlns:a16="http://schemas.microsoft.com/office/drawing/2014/main" id="{C576428B-2539-47CB-9ECA-41F7C213F9BF}"/>
              </a:ext>
            </a:extLst>
          </p:cNvPr>
          <p:cNvSpPr/>
          <p:nvPr/>
        </p:nvSpPr>
        <p:spPr>
          <a:xfrm>
            <a:off x="5043653" y="1023838"/>
            <a:ext cx="2322757" cy="141172"/>
          </a:xfrm>
          <a:custGeom>
            <a:avLst/>
            <a:gdLst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161365 h 564777"/>
              <a:gd name="connsiteX1" fmla="*/ 4626359 w 4989429"/>
              <a:gd name="connsiteY1" fmla="*/ 0 h 564777"/>
              <a:gd name="connsiteX2" fmla="*/ 4989429 w 4989429"/>
              <a:gd name="connsiteY2" fmla="*/ 564777 h 564777"/>
              <a:gd name="connsiteX3" fmla="*/ 0 w 4989429"/>
              <a:gd name="connsiteY3" fmla="*/ 564777 h 564777"/>
              <a:gd name="connsiteX4" fmla="*/ 0 w 4989429"/>
              <a:gd name="connsiteY4" fmla="*/ 161365 h 564777"/>
              <a:gd name="connsiteX0" fmla="*/ 1297641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97641 w 4989429"/>
              <a:gd name="connsiteY4" fmla="*/ 0 h 591670"/>
              <a:gd name="connsiteX0" fmla="*/ 1210235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10235 w 4989429"/>
              <a:gd name="connsiteY4" fmla="*/ 0 h 591670"/>
              <a:gd name="connsiteX0" fmla="*/ 1210235 w 4989429"/>
              <a:gd name="connsiteY0" fmla="*/ 952 h 592622"/>
              <a:gd name="connsiteX1" fmla="*/ 4551296 w 4989429"/>
              <a:gd name="connsiteY1" fmla="*/ 0 h 592622"/>
              <a:gd name="connsiteX2" fmla="*/ 4989429 w 4989429"/>
              <a:gd name="connsiteY2" fmla="*/ 592622 h 592622"/>
              <a:gd name="connsiteX3" fmla="*/ 0 w 4989429"/>
              <a:gd name="connsiteY3" fmla="*/ 592622 h 592622"/>
              <a:gd name="connsiteX4" fmla="*/ 1210235 w 4989429"/>
              <a:gd name="connsiteY4" fmla="*/ 952 h 592622"/>
              <a:gd name="connsiteX0" fmla="*/ 1210235 w 4871983"/>
              <a:gd name="connsiteY0" fmla="*/ 952 h 592622"/>
              <a:gd name="connsiteX1" fmla="*/ 4551296 w 4871983"/>
              <a:gd name="connsiteY1" fmla="*/ 0 h 592622"/>
              <a:gd name="connsiteX2" fmla="*/ 4871983 w 4871983"/>
              <a:gd name="connsiteY2" fmla="*/ 579281 h 592622"/>
              <a:gd name="connsiteX3" fmla="*/ 0 w 4871983"/>
              <a:gd name="connsiteY3" fmla="*/ 592622 h 592622"/>
              <a:gd name="connsiteX4" fmla="*/ 1210235 w 4871983"/>
              <a:gd name="connsiteY4" fmla="*/ 952 h 592622"/>
              <a:gd name="connsiteX0" fmla="*/ 1277347 w 4939095"/>
              <a:gd name="connsiteY0" fmla="*/ 952 h 579281"/>
              <a:gd name="connsiteX1" fmla="*/ 4618408 w 4939095"/>
              <a:gd name="connsiteY1" fmla="*/ 0 h 579281"/>
              <a:gd name="connsiteX2" fmla="*/ 4939095 w 4939095"/>
              <a:gd name="connsiteY2" fmla="*/ 579281 h 579281"/>
              <a:gd name="connsiteX3" fmla="*/ 0 w 4939095"/>
              <a:gd name="connsiteY3" fmla="*/ 572610 h 579281"/>
              <a:gd name="connsiteX4" fmla="*/ 1277347 w 4939095"/>
              <a:gd name="connsiteY4" fmla="*/ 952 h 579281"/>
              <a:gd name="connsiteX0" fmla="*/ 604390 w 4266138"/>
              <a:gd name="connsiteY0" fmla="*/ 952 h 579281"/>
              <a:gd name="connsiteX1" fmla="*/ 3945451 w 4266138"/>
              <a:gd name="connsiteY1" fmla="*/ 0 h 579281"/>
              <a:gd name="connsiteX2" fmla="*/ 4266138 w 4266138"/>
              <a:gd name="connsiteY2" fmla="*/ 579281 h 579281"/>
              <a:gd name="connsiteX3" fmla="*/ 0 w 4266138"/>
              <a:gd name="connsiteY3" fmla="*/ 368375 h 579281"/>
              <a:gd name="connsiteX4" fmla="*/ 604390 w 4266138"/>
              <a:gd name="connsiteY4" fmla="*/ 952 h 579281"/>
              <a:gd name="connsiteX0" fmla="*/ 604390 w 3945451"/>
              <a:gd name="connsiteY0" fmla="*/ 952 h 383217"/>
              <a:gd name="connsiteX1" fmla="*/ 3945451 w 3945451"/>
              <a:gd name="connsiteY1" fmla="*/ 0 h 383217"/>
              <a:gd name="connsiteX2" fmla="*/ 3706197 w 3945451"/>
              <a:gd name="connsiteY2" fmla="*/ 383217 h 383217"/>
              <a:gd name="connsiteX3" fmla="*/ 0 w 3945451"/>
              <a:gd name="connsiteY3" fmla="*/ 368375 h 383217"/>
              <a:gd name="connsiteX4" fmla="*/ 604390 w 3945451"/>
              <a:gd name="connsiteY4" fmla="*/ 952 h 383217"/>
              <a:gd name="connsiteX0" fmla="*/ 604390 w 3706197"/>
              <a:gd name="connsiteY0" fmla="*/ 9123 h 391388"/>
              <a:gd name="connsiteX1" fmla="*/ 2568714 w 3706197"/>
              <a:gd name="connsiteY1" fmla="*/ 0 h 391388"/>
              <a:gd name="connsiteX2" fmla="*/ 3706197 w 3706197"/>
              <a:gd name="connsiteY2" fmla="*/ 391388 h 391388"/>
              <a:gd name="connsiteX3" fmla="*/ 0 w 3706197"/>
              <a:gd name="connsiteY3" fmla="*/ 376546 h 391388"/>
              <a:gd name="connsiteX4" fmla="*/ 604390 w 3706197"/>
              <a:gd name="connsiteY4" fmla="*/ 9123 h 391388"/>
              <a:gd name="connsiteX0" fmla="*/ 604390 w 2843168"/>
              <a:gd name="connsiteY0" fmla="*/ 9123 h 376546"/>
              <a:gd name="connsiteX1" fmla="*/ 2568714 w 2843168"/>
              <a:gd name="connsiteY1" fmla="*/ 0 h 376546"/>
              <a:gd name="connsiteX2" fmla="*/ 2843168 w 2843168"/>
              <a:gd name="connsiteY2" fmla="*/ 375049 h 376546"/>
              <a:gd name="connsiteX3" fmla="*/ 0 w 2843168"/>
              <a:gd name="connsiteY3" fmla="*/ 376546 h 376546"/>
              <a:gd name="connsiteX4" fmla="*/ 604390 w 2843168"/>
              <a:gd name="connsiteY4" fmla="*/ 9123 h 376546"/>
              <a:gd name="connsiteX0" fmla="*/ 604390 w 2843168"/>
              <a:gd name="connsiteY0" fmla="*/ 0 h 367423"/>
              <a:gd name="connsiteX1" fmla="*/ 2578988 w 2843168"/>
              <a:gd name="connsiteY1" fmla="*/ 7216 h 367423"/>
              <a:gd name="connsiteX2" fmla="*/ 2843168 w 2843168"/>
              <a:gd name="connsiteY2" fmla="*/ 365926 h 367423"/>
              <a:gd name="connsiteX3" fmla="*/ 0 w 2843168"/>
              <a:gd name="connsiteY3" fmla="*/ 367423 h 367423"/>
              <a:gd name="connsiteX4" fmla="*/ 604390 w 2843168"/>
              <a:gd name="connsiteY4" fmla="*/ 0 h 367423"/>
              <a:gd name="connsiteX0" fmla="*/ 174899 w 2413677"/>
              <a:gd name="connsiteY0" fmla="*/ 0 h 365927"/>
              <a:gd name="connsiteX1" fmla="*/ 2149497 w 2413677"/>
              <a:gd name="connsiteY1" fmla="*/ 7216 h 365927"/>
              <a:gd name="connsiteX2" fmla="*/ 2413677 w 2413677"/>
              <a:gd name="connsiteY2" fmla="*/ 365926 h 365927"/>
              <a:gd name="connsiteX3" fmla="*/ 0 w 2413677"/>
              <a:gd name="connsiteY3" fmla="*/ 317849 h 365927"/>
              <a:gd name="connsiteX4" fmla="*/ 174899 w 2413677"/>
              <a:gd name="connsiteY4" fmla="*/ 0 h 365927"/>
              <a:gd name="connsiteX0" fmla="*/ 174899 w 2149497"/>
              <a:gd name="connsiteY0" fmla="*/ 0 h 317850"/>
              <a:gd name="connsiteX1" fmla="*/ 2149497 w 2149497"/>
              <a:gd name="connsiteY1" fmla="*/ 7216 h 317850"/>
              <a:gd name="connsiteX2" fmla="*/ 2025750 w 2149497"/>
              <a:gd name="connsiteY2" fmla="*/ 305336 h 317850"/>
              <a:gd name="connsiteX3" fmla="*/ 0 w 2149497"/>
              <a:gd name="connsiteY3" fmla="*/ 317849 h 317850"/>
              <a:gd name="connsiteX4" fmla="*/ 174899 w 2149497"/>
              <a:gd name="connsiteY4" fmla="*/ 0 h 317850"/>
              <a:gd name="connsiteX0" fmla="*/ 174899 w 2107933"/>
              <a:gd name="connsiteY0" fmla="*/ 9308 h 327156"/>
              <a:gd name="connsiteX1" fmla="*/ 2107933 w 2107933"/>
              <a:gd name="connsiteY1" fmla="*/ 0 h 327156"/>
              <a:gd name="connsiteX2" fmla="*/ 2025750 w 2107933"/>
              <a:gd name="connsiteY2" fmla="*/ 314644 h 327156"/>
              <a:gd name="connsiteX3" fmla="*/ 0 w 2107933"/>
              <a:gd name="connsiteY3" fmla="*/ 327157 h 327156"/>
              <a:gd name="connsiteX4" fmla="*/ 174899 w 2107933"/>
              <a:gd name="connsiteY4" fmla="*/ 9308 h 327156"/>
              <a:gd name="connsiteX0" fmla="*/ 147190 w 2107933"/>
              <a:gd name="connsiteY0" fmla="*/ 3799 h 327158"/>
              <a:gd name="connsiteX1" fmla="*/ 2107933 w 2107933"/>
              <a:gd name="connsiteY1" fmla="*/ 0 h 327158"/>
              <a:gd name="connsiteX2" fmla="*/ 2025750 w 2107933"/>
              <a:gd name="connsiteY2" fmla="*/ 314644 h 327158"/>
              <a:gd name="connsiteX3" fmla="*/ 0 w 2107933"/>
              <a:gd name="connsiteY3" fmla="*/ 327157 h 327158"/>
              <a:gd name="connsiteX4" fmla="*/ 147190 w 2107933"/>
              <a:gd name="connsiteY4" fmla="*/ 3799 h 327158"/>
              <a:gd name="connsiteX0" fmla="*/ 178720 w 2139463"/>
              <a:gd name="connsiteY0" fmla="*/ 3799 h 314644"/>
              <a:gd name="connsiteX1" fmla="*/ 2139463 w 2139463"/>
              <a:gd name="connsiteY1" fmla="*/ 0 h 314644"/>
              <a:gd name="connsiteX2" fmla="*/ 2057280 w 2139463"/>
              <a:gd name="connsiteY2" fmla="*/ 314644 h 314644"/>
              <a:gd name="connsiteX3" fmla="*/ 0 w 2139463"/>
              <a:gd name="connsiteY3" fmla="*/ 306264 h 314644"/>
              <a:gd name="connsiteX4" fmla="*/ 178720 w 2139463"/>
              <a:gd name="connsiteY4" fmla="*/ 3799 h 314644"/>
              <a:gd name="connsiteX0" fmla="*/ 178720 w 2139463"/>
              <a:gd name="connsiteY0" fmla="*/ 3799 h 306287"/>
              <a:gd name="connsiteX1" fmla="*/ 2139463 w 2139463"/>
              <a:gd name="connsiteY1" fmla="*/ 0 h 306287"/>
              <a:gd name="connsiteX2" fmla="*/ 2130849 w 2139463"/>
              <a:gd name="connsiteY2" fmla="*/ 306287 h 306287"/>
              <a:gd name="connsiteX3" fmla="*/ 0 w 2139463"/>
              <a:gd name="connsiteY3" fmla="*/ 306264 h 306287"/>
              <a:gd name="connsiteX4" fmla="*/ 178720 w 2139463"/>
              <a:gd name="connsiteY4" fmla="*/ 3799 h 306287"/>
              <a:gd name="connsiteX0" fmla="*/ 178720 w 2130849"/>
              <a:gd name="connsiteY0" fmla="*/ 1 h 302489"/>
              <a:gd name="connsiteX1" fmla="*/ 2039618 w 2130849"/>
              <a:gd name="connsiteY1" fmla="*/ 4558 h 302489"/>
              <a:gd name="connsiteX2" fmla="*/ 2130849 w 2130849"/>
              <a:gd name="connsiteY2" fmla="*/ 302489 h 302489"/>
              <a:gd name="connsiteX3" fmla="*/ 0 w 2130849"/>
              <a:gd name="connsiteY3" fmla="*/ 302466 h 302489"/>
              <a:gd name="connsiteX4" fmla="*/ 178720 w 2130849"/>
              <a:gd name="connsiteY4" fmla="*/ 1 h 302489"/>
              <a:gd name="connsiteX0" fmla="*/ 183653 w 2135782"/>
              <a:gd name="connsiteY0" fmla="*/ 0 h 302488"/>
              <a:gd name="connsiteX1" fmla="*/ 2044551 w 2135782"/>
              <a:gd name="connsiteY1" fmla="*/ 4557 h 302488"/>
              <a:gd name="connsiteX2" fmla="*/ 2135782 w 2135782"/>
              <a:gd name="connsiteY2" fmla="*/ 302488 h 302488"/>
              <a:gd name="connsiteX3" fmla="*/ 0 w 2135782"/>
              <a:gd name="connsiteY3" fmla="*/ 192625 h 302488"/>
              <a:gd name="connsiteX4" fmla="*/ 183653 w 2135782"/>
              <a:gd name="connsiteY4" fmla="*/ 0 h 302488"/>
              <a:gd name="connsiteX0" fmla="*/ 183653 w 2150583"/>
              <a:gd name="connsiteY0" fmla="*/ 0 h 192624"/>
              <a:gd name="connsiteX1" fmla="*/ 2044551 w 2150583"/>
              <a:gd name="connsiteY1" fmla="*/ 4557 h 192624"/>
              <a:gd name="connsiteX2" fmla="*/ 2150583 w 2150583"/>
              <a:gd name="connsiteY2" fmla="*/ 184803 h 192624"/>
              <a:gd name="connsiteX3" fmla="*/ 0 w 2150583"/>
              <a:gd name="connsiteY3" fmla="*/ 192625 h 192624"/>
              <a:gd name="connsiteX4" fmla="*/ 183653 w 2150583"/>
              <a:gd name="connsiteY4" fmla="*/ 0 h 192624"/>
              <a:gd name="connsiteX0" fmla="*/ 183653 w 2155516"/>
              <a:gd name="connsiteY0" fmla="*/ 0 h 208340"/>
              <a:gd name="connsiteX1" fmla="*/ 2044551 w 2155516"/>
              <a:gd name="connsiteY1" fmla="*/ 4557 h 208340"/>
              <a:gd name="connsiteX2" fmla="*/ 2155516 w 2155516"/>
              <a:gd name="connsiteY2" fmla="*/ 208340 h 208340"/>
              <a:gd name="connsiteX3" fmla="*/ 0 w 2155516"/>
              <a:gd name="connsiteY3" fmla="*/ 192625 h 208340"/>
              <a:gd name="connsiteX4" fmla="*/ 183653 w 2155516"/>
              <a:gd name="connsiteY4" fmla="*/ 0 h 208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516" h="208340">
                <a:moveTo>
                  <a:pt x="183653" y="0"/>
                </a:moveTo>
                <a:lnTo>
                  <a:pt x="2044551" y="4557"/>
                </a:lnTo>
                <a:lnTo>
                  <a:pt x="2155516" y="208340"/>
                </a:lnTo>
                <a:lnTo>
                  <a:pt x="0" y="192625"/>
                </a:lnTo>
                <a:lnTo>
                  <a:pt x="183653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  <a:alpha val="37000"/>
                </a:schemeClr>
              </a:gs>
              <a:gs pos="50000">
                <a:schemeClr val="accent1">
                  <a:tint val="44500"/>
                  <a:satMod val="160000"/>
                  <a:alpha val="69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2700000" scaled="1"/>
            <a:tileRect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22" name="圖片 21">
            <a:extLst>
              <a:ext uri="{FF2B5EF4-FFF2-40B4-BE49-F238E27FC236}">
                <a16:creationId xmlns:a16="http://schemas.microsoft.com/office/drawing/2014/main" id="{D60F677E-A5C9-45C9-A67C-406FE9C3F8A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09396" y="2335006"/>
            <a:ext cx="2664116" cy="834572"/>
          </a:xfrm>
          <a:prstGeom prst="rect">
            <a:avLst/>
          </a:prstGeom>
        </p:spPr>
      </p:pic>
      <p:sp>
        <p:nvSpPr>
          <p:cNvPr id="23" name="矩形 22">
            <a:extLst>
              <a:ext uri="{FF2B5EF4-FFF2-40B4-BE49-F238E27FC236}">
                <a16:creationId xmlns:a16="http://schemas.microsoft.com/office/drawing/2014/main" id="{214568B3-13C6-4F0B-A59B-E2F3C46AFB4E}"/>
              </a:ext>
            </a:extLst>
          </p:cNvPr>
          <p:cNvSpPr/>
          <p:nvPr/>
        </p:nvSpPr>
        <p:spPr>
          <a:xfrm>
            <a:off x="4777621" y="2368349"/>
            <a:ext cx="2537419" cy="46782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 algn="ctr"/>
            <a:r>
              <a:rPr lang="en-US" altLang="zh-TW" sz="122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Can </a:t>
            </a:r>
            <a:r>
              <a:rPr lang="en-US" altLang="zh-TW" sz="1220" b="1" dirty="0" err="1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dewarp</a:t>
            </a:r>
            <a:r>
              <a:rPr lang="en-US" altLang="zh-TW" sz="122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 multiple 360 cameras at the same time</a:t>
            </a:r>
            <a:endParaRPr lang="zh-TW" altLang="en-US" sz="122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5A1A2431-50CC-40EE-B386-94B6F64DEAC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35604" y="4319373"/>
            <a:ext cx="3177210" cy="1080176"/>
          </a:xfrm>
          <a:prstGeom prst="rect">
            <a:avLst/>
          </a:prstGeom>
        </p:spPr>
      </p:pic>
      <p:sp>
        <p:nvSpPr>
          <p:cNvPr id="29" name="矩形 28">
            <a:extLst>
              <a:ext uri="{FF2B5EF4-FFF2-40B4-BE49-F238E27FC236}">
                <a16:creationId xmlns:a16="http://schemas.microsoft.com/office/drawing/2014/main" id="{52084C75-1A50-4BFD-8BA1-428D592DC6EC}"/>
              </a:ext>
            </a:extLst>
          </p:cNvPr>
          <p:cNvSpPr/>
          <p:nvPr/>
        </p:nvSpPr>
        <p:spPr>
          <a:xfrm>
            <a:off x="1092258" y="4469938"/>
            <a:ext cx="3316346" cy="89870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US" altLang="zh-TW" sz="122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360-degree camera supports multiple </a:t>
            </a:r>
            <a:r>
              <a:rPr lang="en-US" altLang="zh-TW" sz="1220" b="1" dirty="0" err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dewarp</a:t>
            </a:r>
            <a:r>
              <a:rPr lang="en-US" altLang="zh-TW" sz="122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areas (including video playback)</a:t>
            </a:r>
            <a:endParaRPr lang="zh-TW" sz="1220" b="1" dirty="0">
              <a:solidFill>
                <a:schemeClr val="bg1"/>
              </a:solidFill>
            </a:endParaRPr>
          </a:p>
          <a:p>
            <a:pPr algn="ctr"/>
            <a:endParaRPr lang="zh-TW" b="1" dirty="0">
              <a:solidFill>
                <a:schemeClr val="bg1"/>
              </a:solidFill>
            </a:endParaRPr>
          </a:p>
          <a:p>
            <a:pPr lvl="0" algn="ctr"/>
            <a:endParaRPr lang="zh-TW" altLang="en-US" b="1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51" name="圖片 50">
            <a:extLst>
              <a:ext uri="{FF2B5EF4-FFF2-40B4-BE49-F238E27FC236}">
                <a16:creationId xmlns:a16="http://schemas.microsoft.com/office/drawing/2014/main" id="{F6447A18-D677-4987-B1FF-552AFA96D0B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9348" t="5495" r="2390" b="16287"/>
          <a:stretch/>
        </p:blipFill>
        <p:spPr>
          <a:xfrm>
            <a:off x="5049419" y="1136804"/>
            <a:ext cx="2324093" cy="12502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4" name="矩形 23">
            <a:extLst>
              <a:ext uri="{FF2B5EF4-FFF2-40B4-BE49-F238E27FC236}">
                <a16:creationId xmlns:a16="http://schemas.microsoft.com/office/drawing/2014/main" id="{999C3B62-33D5-407A-AE24-221D27D79A9D}"/>
              </a:ext>
            </a:extLst>
          </p:cNvPr>
          <p:cNvSpPr/>
          <p:nvPr/>
        </p:nvSpPr>
        <p:spPr>
          <a:xfrm>
            <a:off x="5052481" y="1149840"/>
            <a:ext cx="1155693" cy="591200"/>
          </a:xfrm>
          <a:prstGeom prst="rect">
            <a:avLst/>
          </a:prstGeom>
          <a:noFill/>
          <a:ln w="28575"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id="{1AEE66F1-92D7-4913-9809-E999E7F663C8}"/>
              </a:ext>
            </a:extLst>
          </p:cNvPr>
          <p:cNvSpPr/>
          <p:nvPr/>
        </p:nvSpPr>
        <p:spPr>
          <a:xfrm>
            <a:off x="5052481" y="1798389"/>
            <a:ext cx="1155692" cy="568199"/>
          </a:xfrm>
          <a:prstGeom prst="rect">
            <a:avLst/>
          </a:prstGeom>
          <a:noFill/>
          <a:ln w="28575">
            <a:solidFill>
              <a:srgbClr val="FF66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52" name="圖片 51">
            <a:extLst>
              <a:ext uri="{FF2B5EF4-FFF2-40B4-BE49-F238E27FC236}">
                <a16:creationId xmlns:a16="http://schemas.microsoft.com/office/drawing/2014/main" id="{BA060D36-97F4-4815-9CAB-E263B5ABA02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56833" y="2915697"/>
            <a:ext cx="2631877" cy="140781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5" name="圖片 54">
            <a:extLst>
              <a:ext uri="{FF2B5EF4-FFF2-40B4-BE49-F238E27FC236}">
                <a16:creationId xmlns:a16="http://schemas.microsoft.com/office/drawing/2014/main" id="{F0B08682-2F01-4CC1-BD04-1D64924116A2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8218" t="17549" r="1087" b="28074"/>
          <a:stretch/>
        </p:blipFill>
        <p:spPr>
          <a:xfrm>
            <a:off x="1824699" y="3036349"/>
            <a:ext cx="2130961" cy="75225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3" name="矩形 11">
            <a:extLst>
              <a:ext uri="{FF2B5EF4-FFF2-40B4-BE49-F238E27FC236}">
                <a16:creationId xmlns:a16="http://schemas.microsoft.com/office/drawing/2014/main" id="{A233CE06-17D7-40B1-9E3C-079E3F4FDE17}"/>
              </a:ext>
            </a:extLst>
          </p:cNvPr>
          <p:cNvSpPr/>
          <p:nvPr/>
        </p:nvSpPr>
        <p:spPr>
          <a:xfrm>
            <a:off x="1111079" y="3054232"/>
            <a:ext cx="3110998" cy="164104"/>
          </a:xfrm>
          <a:custGeom>
            <a:avLst/>
            <a:gdLst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161365 h 564777"/>
              <a:gd name="connsiteX1" fmla="*/ 4626359 w 4989429"/>
              <a:gd name="connsiteY1" fmla="*/ 0 h 564777"/>
              <a:gd name="connsiteX2" fmla="*/ 4989429 w 4989429"/>
              <a:gd name="connsiteY2" fmla="*/ 564777 h 564777"/>
              <a:gd name="connsiteX3" fmla="*/ 0 w 4989429"/>
              <a:gd name="connsiteY3" fmla="*/ 564777 h 564777"/>
              <a:gd name="connsiteX4" fmla="*/ 0 w 4989429"/>
              <a:gd name="connsiteY4" fmla="*/ 161365 h 564777"/>
              <a:gd name="connsiteX0" fmla="*/ 1297641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97641 w 4989429"/>
              <a:gd name="connsiteY4" fmla="*/ 0 h 591670"/>
              <a:gd name="connsiteX0" fmla="*/ 1210235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10235 w 4989429"/>
              <a:gd name="connsiteY4" fmla="*/ 0 h 591670"/>
              <a:gd name="connsiteX0" fmla="*/ 1210235 w 4989429"/>
              <a:gd name="connsiteY0" fmla="*/ 952 h 592622"/>
              <a:gd name="connsiteX1" fmla="*/ 4551296 w 4989429"/>
              <a:gd name="connsiteY1" fmla="*/ 0 h 592622"/>
              <a:gd name="connsiteX2" fmla="*/ 4989429 w 4989429"/>
              <a:gd name="connsiteY2" fmla="*/ 592622 h 592622"/>
              <a:gd name="connsiteX3" fmla="*/ 0 w 4989429"/>
              <a:gd name="connsiteY3" fmla="*/ 592622 h 592622"/>
              <a:gd name="connsiteX4" fmla="*/ 1210235 w 4989429"/>
              <a:gd name="connsiteY4" fmla="*/ 952 h 592622"/>
              <a:gd name="connsiteX0" fmla="*/ 1210235 w 4871983"/>
              <a:gd name="connsiteY0" fmla="*/ 952 h 592622"/>
              <a:gd name="connsiteX1" fmla="*/ 4551296 w 4871983"/>
              <a:gd name="connsiteY1" fmla="*/ 0 h 592622"/>
              <a:gd name="connsiteX2" fmla="*/ 4871983 w 4871983"/>
              <a:gd name="connsiteY2" fmla="*/ 579281 h 592622"/>
              <a:gd name="connsiteX3" fmla="*/ 0 w 4871983"/>
              <a:gd name="connsiteY3" fmla="*/ 592622 h 592622"/>
              <a:gd name="connsiteX4" fmla="*/ 1210235 w 4871983"/>
              <a:gd name="connsiteY4" fmla="*/ 952 h 592622"/>
              <a:gd name="connsiteX0" fmla="*/ 1277347 w 4939095"/>
              <a:gd name="connsiteY0" fmla="*/ 952 h 579281"/>
              <a:gd name="connsiteX1" fmla="*/ 4618408 w 4939095"/>
              <a:gd name="connsiteY1" fmla="*/ 0 h 579281"/>
              <a:gd name="connsiteX2" fmla="*/ 4939095 w 4939095"/>
              <a:gd name="connsiteY2" fmla="*/ 579281 h 579281"/>
              <a:gd name="connsiteX3" fmla="*/ 0 w 4939095"/>
              <a:gd name="connsiteY3" fmla="*/ 572610 h 579281"/>
              <a:gd name="connsiteX4" fmla="*/ 1277347 w 4939095"/>
              <a:gd name="connsiteY4" fmla="*/ 952 h 579281"/>
              <a:gd name="connsiteX0" fmla="*/ 604390 w 4266138"/>
              <a:gd name="connsiteY0" fmla="*/ 952 h 579281"/>
              <a:gd name="connsiteX1" fmla="*/ 3945451 w 4266138"/>
              <a:gd name="connsiteY1" fmla="*/ 0 h 579281"/>
              <a:gd name="connsiteX2" fmla="*/ 4266138 w 4266138"/>
              <a:gd name="connsiteY2" fmla="*/ 579281 h 579281"/>
              <a:gd name="connsiteX3" fmla="*/ 0 w 4266138"/>
              <a:gd name="connsiteY3" fmla="*/ 368375 h 579281"/>
              <a:gd name="connsiteX4" fmla="*/ 604390 w 4266138"/>
              <a:gd name="connsiteY4" fmla="*/ 952 h 579281"/>
              <a:gd name="connsiteX0" fmla="*/ 604390 w 3945451"/>
              <a:gd name="connsiteY0" fmla="*/ 952 h 383217"/>
              <a:gd name="connsiteX1" fmla="*/ 3945451 w 3945451"/>
              <a:gd name="connsiteY1" fmla="*/ 0 h 383217"/>
              <a:gd name="connsiteX2" fmla="*/ 3706197 w 3945451"/>
              <a:gd name="connsiteY2" fmla="*/ 383217 h 383217"/>
              <a:gd name="connsiteX3" fmla="*/ 0 w 3945451"/>
              <a:gd name="connsiteY3" fmla="*/ 368375 h 383217"/>
              <a:gd name="connsiteX4" fmla="*/ 604390 w 3945451"/>
              <a:gd name="connsiteY4" fmla="*/ 952 h 383217"/>
              <a:gd name="connsiteX0" fmla="*/ 604390 w 3706197"/>
              <a:gd name="connsiteY0" fmla="*/ 9123 h 391388"/>
              <a:gd name="connsiteX1" fmla="*/ 2568714 w 3706197"/>
              <a:gd name="connsiteY1" fmla="*/ 0 h 391388"/>
              <a:gd name="connsiteX2" fmla="*/ 3706197 w 3706197"/>
              <a:gd name="connsiteY2" fmla="*/ 391388 h 391388"/>
              <a:gd name="connsiteX3" fmla="*/ 0 w 3706197"/>
              <a:gd name="connsiteY3" fmla="*/ 376546 h 391388"/>
              <a:gd name="connsiteX4" fmla="*/ 604390 w 3706197"/>
              <a:gd name="connsiteY4" fmla="*/ 9123 h 391388"/>
              <a:gd name="connsiteX0" fmla="*/ 604390 w 2843168"/>
              <a:gd name="connsiteY0" fmla="*/ 9123 h 376546"/>
              <a:gd name="connsiteX1" fmla="*/ 2568714 w 2843168"/>
              <a:gd name="connsiteY1" fmla="*/ 0 h 376546"/>
              <a:gd name="connsiteX2" fmla="*/ 2843168 w 2843168"/>
              <a:gd name="connsiteY2" fmla="*/ 375049 h 376546"/>
              <a:gd name="connsiteX3" fmla="*/ 0 w 2843168"/>
              <a:gd name="connsiteY3" fmla="*/ 376546 h 376546"/>
              <a:gd name="connsiteX4" fmla="*/ 604390 w 2843168"/>
              <a:gd name="connsiteY4" fmla="*/ 9123 h 376546"/>
              <a:gd name="connsiteX0" fmla="*/ 604390 w 2843168"/>
              <a:gd name="connsiteY0" fmla="*/ 0 h 367423"/>
              <a:gd name="connsiteX1" fmla="*/ 2578988 w 2843168"/>
              <a:gd name="connsiteY1" fmla="*/ 7216 h 367423"/>
              <a:gd name="connsiteX2" fmla="*/ 2843168 w 2843168"/>
              <a:gd name="connsiteY2" fmla="*/ 365926 h 367423"/>
              <a:gd name="connsiteX3" fmla="*/ 0 w 2843168"/>
              <a:gd name="connsiteY3" fmla="*/ 367423 h 367423"/>
              <a:gd name="connsiteX4" fmla="*/ 604390 w 2843168"/>
              <a:gd name="connsiteY4" fmla="*/ 0 h 367423"/>
              <a:gd name="connsiteX0" fmla="*/ 604390 w 2843168"/>
              <a:gd name="connsiteY0" fmla="*/ 0 h 367423"/>
              <a:gd name="connsiteX1" fmla="*/ 2529065 w 2843168"/>
              <a:gd name="connsiteY1" fmla="*/ 3036 h 367423"/>
              <a:gd name="connsiteX2" fmla="*/ 2843168 w 2843168"/>
              <a:gd name="connsiteY2" fmla="*/ 365926 h 367423"/>
              <a:gd name="connsiteX3" fmla="*/ 0 w 2843168"/>
              <a:gd name="connsiteY3" fmla="*/ 367423 h 367423"/>
              <a:gd name="connsiteX4" fmla="*/ 604390 w 2843168"/>
              <a:gd name="connsiteY4" fmla="*/ 0 h 367423"/>
              <a:gd name="connsiteX0" fmla="*/ 604390 w 2948268"/>
              <a:gd name="connsiteY0" fmla="*/ 0 h 367423"/>
              <a:gd name="connsiteX1" fmla="*/ 2529065 w 2948268"/>
              <a:gd name="connsiteY1" fmla="*/ 3036 h 367423"/>
              <a:gd name="connsiteX2" fmla="*/ 2948268 w 2948268"/>
              <a:gd name="connsiteY2" fmla="*/ 215503 h 367423"/>
              <a:gd name="connsiteX3" fmla="*/ 0 w 2948268"/>
              <a:gd name="connsiteY3" fmla="*/ 367423 h 367423"/>
              <a:gd name="connsiteX4" fmla="*/ 604390 w 2948268"/>
              <a:gd name="connsiteY4" fmla="*/ 0 h 367423"/>
              <a:gd name="connsiteX0" fmla="*/ 785687 w 3129565"/>
              <a:gd name="connsiteY0" fmla="*/ 0 h 229533"/>
              <a:gd name="connsiteX1" fmla="*/ 2710362 w 3129565"/>
              <a:gd name="connsiteY1" fmla="*/ 3036 h 229533"/>
              <a:gd name="connsiteX2" fmla="*/ 3129565 w 3129565"/>
              <a:gd name="connsiteY2" fmla="*/ 215503 h 229533"/>
              <a:gd name="connsiteX3" fmla="*/ 0 w 3129565"/>
              <a:gd name="connsiteY3" fmla="*/ 229533 h 229533"/>
              <a:gd name="connsiteX4" fmla="*/ 785687 w 3129565"/>
              <a:gd name="connsiteY4" fmla="*/ 0 h 229533"/>
              <a:gd name="connsiteX0" fmla="*/ 698205 w 3042083"/>
              <a:gd name="connsiteY0" fmla="*/ 0 h 242181"/>
              <a:gd name="connsiteX1" fmla="*/ 2622880 w 3042083"/>
              <a:gd name="connsiteY1" fmla="*/ 3036 h 242181"/>
              <a:gd name="connsiteX2" fmla="*/ 3042083 w 3042083"/>
              <a:gd name="connsiteY2" fmla="*/ 215503 h 242181"/>
              <a:gd name="connsiteX3" fmla="*/ 0 w 3042083"/>
              <a:gd name="connsiteY3" fmla="*/ 242181 h 242181"/>
              <a:gd name="connsiteX4" fmla="*/ 698205 w 3042083"/>
              <a:gd name="connsiteY4" fmla="*/ 0 h 242181"/>
              <a:gd name="connsiteX0" fmla="*/ 698205 w 2887003"/>
              <a:gd name="connsiteY0" fmla="*/ 0 h 242181"/>
              <a:gd name="connsiteX1" fmla="*/ 2622880 w 2887003"/>
              <a:gd name="connsiteY1" fmla="*/ 3036 h 242181"/>
              <a:gd name="connsiteX2" fmla="*/ 2887003 w 2887003"/>
              <a:gd name="connsiteY2" fmla="*/ 234474 h 242181"/>
              <a:gd name="connsiteX3" fmla="*/ 0 w 2887003"/>
              <a:gd name="connsiteY3" fmla="*/ 242181 h 242181"/>
              <a:gd name="connsiteX4" fmla="*/ 698205 w 2887003"/>
              <a:gd name="connsiteY4" fmla="*/ 0 h 2421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87003" h="242181">
                <a:moveTo>
                  <a:pt x="698205" y="0"/>
                </a:moveTo>
                <a:lnTo>
                  <a:pt x="2622880" y="3036"/>
                </a:lnTo>
                <a:lnTo>
                  <a:pt x="2887003" y="234474"/>
                </a:lnTo>
                <a:lnTo>
                  <a:pt x="0" y="242181"/>
                </a:lnTo>
                <a:lnTo>
                  <a:pt x="69820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  <a:alpha val="37000"/>
                </a:schemeClr>
              </a:gs>
              <a:gs pos="50000">
                <a:schemeClr val="accent1">
                  <a:tint val="44500"/>
                  <a:satMod val="160000"/>
                  <a:alpha val="69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2700000" scaled="1"/>
            <a:tileRect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54" name="圖片 53">
            <a:extLst>
              <a:ext uri="{FF2B5EF4-FFF2-40B4-BE49-F238E27FC236}">
                <a16:creationId xmlns:a16="http://schemas.microsoft.com/office/drawing/2014/main" id="{3EA63D6E-4733-47EE-94F9-99F192F15405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8218" t="17549" r="1087" b="28074"/>
          <a:stretch/>
        </p:blipFill>
        <p:spPr>
          <a:xfrm>
            <a:off x="1117421" y="3209361"/>
            <a:ext cx="3130546" cy="121513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1" name="矩形 30">
            <a:extLst>
              <a:ext uri="{FF2B5EF4-FFF2-40B4-BE49-F238E27FC236}">
                <a16:creationId xmlns:a16="http://schemas.microsoft.com/office/drawing/2014/main" id="{864D46B5-7C62-474F-97F8-3E936034B729}"/>
              </a:ext>
            </a:extLst>
          </p:cNvPr>
          <p:cNvSpPr/>
          <p:nvPr/>
        </p:nvSpPr>
        <p:spPr>
          <a:xfrm>
            <a:off x="1135604" y="3236220"/>
            <a:ext cx="1037515" cy="591200"/>
          </a:xfrm>
          <a:prstGeom prst="rect">
            <a:avLst/>
          </a:prstGeom>
          <a:noFill/>
          <a:ln w="28575"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2" name="矩形 31">
            <a:extLst>
              <a:ext uri="{FF2B5EF4-FFF2-40B4-BE49-F238E27FC236}">
                <a16:creationId xmlns:a16="http://schemas.microsoft.com/office/drawing/2014/main" id="{871A6549-0486-45FA-B813-AE57D175DAB9}"/>
              </a:ext>
            </a:extLst>
          </p:cNvPr>
          <p:cNvSpPr/>
          <p:nvPr/>
        </p:nvSpPr>
        <p:spPr>
          <a:xfrm>
            <a:off x="1139728" y="3874095"/>
            <a:ext cx="1033391" cy="535910"/>
          </a:xfrm>
          <a:prstGeom prst="rect">
            <a:avLst/>
          </a:prstGeom>
          <a:noFill/>
          <a:ln w="28575">
            <a:solidFill>
              <a:srgbClr val="4FD1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5" name="矩形 34">
            <a:extLst>
              <a:ext uri="{FF2B5EF4-FFF2-40B4-BE49-F238E27FC236}">
                <a16:creationId xmlns:a16="http://schemas.microsoft.com/office/drawing/2014/main" id="{59D7122A-289C-4697-BE97-3F9846EA5D88}"/>
              </a:ext>
            </a:extLst>
          </p:cNvPr>
          <p:cNvSpPr/>
          <p:nvPr/>
        </p:nvSpPr>
        <p:spPr>
          <a:xfrm>
            <a:off x="2212753" y="3240150"/>
            <a:ext cx="971615" cy="591200"/>
          </a:xfrm>
          <a:prstGeom prst="rect">
            <a:avLst/>
          </a:prstGeom>
          <a:noFill/>
          <a:ln w="28575">
            <a:solidFill>
              <a:srgbClr val="4FD1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57" name="圖片 56">
            <a:extLst>
              <a:ext uri="{FF2B5EF4-FFF2-40B4-BE49-F238E27FC236}">
                <a16:creationId xmlns:a16="http://schemas.microsoft.com/office/drawing/2014/main" id="{6111813C-6760-4D74-BF91-164F16A68D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894" t="23848" r="1477" b="34380"/>
          <a:stretch/>
        </p:blipFill>
        <p:spPr>
          <a:xfrm>
            <a:off x="1786769" y="1070141"/>
            <a:ext cx="2116772" cy="58605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矩形 11">
            <a:extLst>
              <a:ext uri="{FF2B5EF4-FFF2-40B4-BE49-F238E27FC236}">
                <a16:creationId xmlns:a16="http://schemas.microsoft.com/office/drawing/2014/main" id="{CF932558-93E2-406D-A28A-17A7F8B86764}"/>
              </a:ext>
            </a:extLst>
          </p:cNvPr>
          <p:cNvSpPr/>
          <p:nvPr/>
        </p:nvSpPr>
        <p:spPr>
          <a:xfrm>
            <a:off x="991213" y="1073093"/>
            <a:ext cx="3372381" cy="158866"/>
          </a:xfrm>
          <a:custGeom>
            <a:avLst/>
            <a:gdLst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0 h 403412"/>
              <a:gd name="connsiteX1" fmla="*/ 4989429 w 4989429"/>
              <a:gd name="connsiteY1" fmla="*/ 0 h 403412"/>
              <a:gd name="connsiteX2" fmla="*/ 4989429 w 4989429"/>
              <a:gd name="connsiteY2" fmla="*/ 403412 h 403412"/>
              <a:gd name="connsiteX3" fmla="*/ 0 w 4989429"/>
              <a:gd name="connsiteY3" fmla="*/ 403412 h 403412"/>
              <a:gd name="connsiteX4" fmla="*/ 0 w 4989429"/>
              <a:gd name="connsiteY4" fmla="*/ 0 h 403412"/>
              <a:gd name="connsiteX0" fmla="*/ 0 w 4989429"/>
              <a:gd name="connsiteY0" fmla="*/ 161365 h 564777"/>
              <a:gd name="connsiteX1" fmla="*/ 4626359 w 4989429"/>
              <a:gd name="connsiteY1" fmla="*/ 0 h 564777"/>
              <a:gd name="connsiteX2" fmla="*/ 4989429 w 4989429"/>
              <a:gd name="connsiteY2" fmla="*/ 564777 h 564777"/>
              <a:gd name="connsiteX3" fmla="*/ 0 w 4989429"/>
              <a:gd name="connsiteY3" fmla="*/ 564777 h 564777"/>
              <a:gd name="connsiteX4" fmla="*/ 0 w 4989429"/>
              <a:gd name="connsiteY4" fmla="*/ 161365 h 564777"/>
              <a:gd name="connsiteX0" fmla="*/ 1297641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97641 w 4989429"/>
              <a:gd name="connsiteY4" fmla="*/ 0 h 591670"/>
              <a:gd name="connsiteX0" fmla="*/ 1210235 w 4989429"/>
              <a:gd name="connsiteY0" fmla="*/ 0 h 591670"/>
              <a:gd name="connsiteX1" fmla="*/ 4626359 w 4989429"/>
              <a:gd name="connsiteY1" fmla="*/ 26893 h 591670"/>
              <a:gd name="connsiteX2" fmla="*/ 4989429 w 4989429"/>
              <a:gd name="connsiteY2" fmla="*/ 591670 h 591670"/>
              <a:gd name="connsiteX3" fmla="*/ 0 w 4989429"/>
              <a:gd name="connsiteY3" fmla="*/ 591670 h 591670"/>
              <a:gd name="connsiteX4" fmla="*/ 1210235 w 4989429"/>
              <a:gd name="connsiteY4" fmla="*/ 0 h 591670"/>
              <a:gd name="connsiteX0" fmla="*/ 1210235 w 4989429"/>
              <a:gd name="connsiteY0" fmla="*/ 952 h 592622"/>
              <a:gd name="connsiteX1" fmla="*/ 4551296 w 4989429"/>
              <a:gd name="connsiteY1" fmla="*/ 0 h 592622"/>
              <a:gd name="connsiteX2" fmla="*/ 4989429 w 4989429"/>
              <a:gd name="connsiteY2" fmla="*/ 592622 h 592622"/>
              <a:gd name="connsiteX3" fmla="*/ 0 w 4989429"/>
              <a:gd name="connsiteY3" fmla="*/ 592622 h 592622"/>
              <a:gd name="connsiteX4" fmla="*/ 1210235 w 4989429"/>
              <a:gd name="connsiteY4" fmla="*/ 952 h 592622"/>
              <a:gd name="connsiteX0" fmla="*/ 1210235 w 4871983"/>
              <a:gd name="connsiteY0" fmla="*/ 952 h 592622"/>
              <a:gd name="connsiteX1" fmla="*/ 4551296 w 4871983"/>
              <a:gd name="connsiteY1" fmla="*/ 0 h 592622"/>
              <a:gd name="connsiteX2" fmla="*/ 4871983 w 4871983"/>
              <a:gd name="connsiteY2" fmla="*/ 579281 h 592622"/>
              <a:gd name="connsiteX3" fmla="*/ 0 w 4871983"/>
              <a:gd name="connsiteY3" fmla="*/ 592622 h 592622"/>
              <a:gd name="connsiteX4" fmla="*/ 1210235 w 4871983"/>
              <a:gd name="connsiteY4" fmla="*/ 952 h 592622"/>
              <a:gd name="connsiteX0" fmla="*/ 1277347 w 4939095"/>
              <a:gd name="connsiteY0" fmla="*/ 952 h 579281"/>
              <a:gd name="connsiteX1" fmla="*/ 4618408 w 4939095"/>
              <a:gd name="connsiteY1" fmla="*/ 0 h 579281"/>
              <a:gd name="connsiteX2" fmla="*/ 4939095 w 4939095"/>
              <a:gd name="connsiteY2" fmla="*/ 579281 h 579281"/>
              <a:gd name="connsiteX3" fmla="*/ 0 w 4939095"/>
              <a:gd name="connsiteY3" fmla="*/ 572610 h 579281"/>
              <a:gd name="connsiteX4" fmla="*/ 1277347 w 4939095"/>
              <a:gd name="connsiteY4" fmla="*/ 952 h 579281"/>
              <a:gd name="connsiteX0" fmla="*/ 604390 w 4266138"/>
              <a:gd name="connsiteY0" fmla="*/ 952 h 579281"/>
              <a:gd name="connsiteX1" fmla="*/ 3945451 w 4266138"/>
              <a:gd name="connsiteY1" fmla="*/ 0 h 579281"/>
              <a:gd name="connsiteX2" fmla="*/ 4266138 w 4266138"/>
              <a:gd name="connsiteY2" fmla="*/ 579281 h 579281"/>
              <a:gd name="connsiteX3" fmla="*/ 0 w 4266138"/>
              <a:gd name="connsiteY3" fmla="*/ 368375 h 579281"/>
              <a:gd name="connsiteX4" fmla="*/ 604390 w 4266138"/>
              <a:gd name="connsiteY4" fmla="*/ 952 h 579281"/>
              <a:gd name="connsiteX0" fmla="*/ 604390 w 3945451"/>
              <a:gd name="connsiteY0" fmla="*/ 952 h 383217"/>
              <a:gd name="connsiteX1" fmla="*/ 3945451 w 3945451"/>
              <a:gd name="connsiteY1" fmla="*/ 0 h 383217"/>
              <a:gd name="connsiteX2" fmla="*/ 3706197 w 3945451"/>
              <a:gd name="connsiteY2" fmla="*/ 383217 h 383217"/>
              <a:gd name="connsiteX3" fmla="*/ 0 w 3945451"/>
              <a:gd name="connsiteY3" fmla="*/ 368375 h 383217"/>
              <a:gd name="connsiteX4" fmla="*/ 604390 w 3945451"/>
              <a:gd name="connsiteY4" fmla="*/ 952 h 383217"/>
              <a:gd name="connsiteX0" fmla="*/ 604390 w 3706197"/>
              <a:gd name="connsiteY0" fmla="*/ 9123 h 391388"/>
              <a:gd name="connsiteX1" fmla="*/ 2568714 w 3706197"/>
              <a:gd name="connsiteY1" fmla="*/ 0 h 391388"/>
              <a:gd name="connsiteX2" fmla="*/ 3706197 w 3706197"/>
              <a:gd name="connsiteY2" fmla="*/ 391388 h 391388"/>
              <a:gd name="connsiteX3" fmla="*/ 0 w 3706197"/>
              <a:gd name="connsiteY3" fmla="*/ 376546 h 391388"/>
              <a:gd name="connsiteX4" fmla="*/ 604390 w 3706197"/>
              <a:gd name="connsiteY4" fmla="*/ 9123 h 391388"/>
              <a:gd name="connsiteX0" fmla="*/ 604390 w 2843168"/>
              <a:gd name="connsiteY0" fmla="*/ 9123 h 376546"/>
              <a:gd name="connsiteX1" fmla="*/ 2568714 w 2843168"/>
              <a:gd name="connsiteY1" fmla="*/ 0 h 376546"/>
              <a:gd name="connsiteX2" fmla="*/ 2843168 w 2843168"/>
              <a:gd name="connsiteY2" fmla="*/ 375049 h 376546"/>
              <a:gd name="connsiteX3" fmla="*/ 0 w 2843168"/>
              <a:gd name="connsiteY3" fmla="*/ 376546 h 376546"/>
              <a:gd name="connsiteX4" fmla="*/ 604390 w 2843168"/>
              <a:gd name="connsiteY4" fmla="*/ 9123 h 376546"/>
              <a:gd name="connsiteX0" fmla="*/ 604390 w 2843168"/>
              <a:gd name="connsiteY0" fmla="*/ 0 h 367423"/>
              <a:gd name="connsiteX1" fmla="*/ 2578988 w 2843168"/>
              <a:gd name="connsiteY1" fmla="*/ 7216 h 367423"/>
              <a:gd name="connsiteX2" fmla="*/ 2843168 w 2843168"/>
              <a:gd name="connsiteY2" fmla="*/ 365926 h 367423"/>
              <a:gd name="connsiteX3" fmla="*/ 0 w 2843168"/>
              <a:gd name="connsiteY3" fmla="*/ 367423 h 367423"/>
              <a:gd name="connsiteX4" fmla="*/ 604390 w 2843168"/>
              <a:gd name="connsiteY4" fmla="*/ 0 h 367423"/>
              <a:gd name="connsiteX0" fmla="*/ 604390 w 2843168"/>
              <a:gd name="connsiteY0" fmla="*/ 0 h 367423"/>
              <a:gd name="connsiteX1" fmla="*/ 2529065 w 2843168"/>
              <a:gd name="connsiteY1" fmla="*/ 3036 h 367423"/>
              <a:gd name="connsiteX2" fmla="*/ 2843168 w 2843168"/>
              <a:gd name="connsiteY2" fmla="*/ 365926 h 367423"/>
              <a:gd name="connsiteX3" fmla="*/ 0 w 2843168"/>
              <a:gd name="connsiteY3" fmla="*/ 367423 h 367423"/>
              <a:gd name="connsiteX4" fmla="*/ 604390 w 2843168"/>
              <a:gd name="connsiteY4" fmla="*/ 0 h 367423"/>
              <a:gd name="connsiteX0" fmla="*/ 604390 w 2948268"/>
              <a:gd name="connsiteY0" fmla="*/ 0 h 367423"/>
              <a:gd name="connsiteX1" fmla="*/ 2529065 w 2948268"/>
              <a:gd name="connsiteY1" fmla="*/ 3036 h 367423"/>
              <a:gd name="connsiteX2" fmla="*/ 2948268 w 2948268"/>
              <a:gd name="connsiteY2" fmla="*/ 215503 h 367423"/>
              <a:gd name="connsiteX3" fmla="*/ 0 w 2948268"/>
              <a:gd name="connsiteY3" fmla="*/ 367423 h 367423"/>
              <a:gd name="connsiteX4" fmla="*/ 604390 w 2948268"/>
              <a:gd name="connsiteY4" fmla="*/ 0 h 367423"/>
              <a:gd name="connsiteX0" fmla="*/ 785687 w 3129565"/>
              <a:gd name="connsiteY0" fmla="*/ 0 h 229533"/>
              <a:gd name="connsiteX1" fmla="*/ 2710362 w 3129565"/>
              <a:gd name="connsiteY1" fmla="*/ 3036 h 229533"/>
              <a:gd name="connsiteX2" fmla="*/ 3129565 w 3129565"/>
              <a:gd name="connsiteY2" fmla="*/ 215503 h 229533"/>
              <a:gd name="connsiteX3" fmla="*/ 0 w 3129565"/>
              <a:gd name="connsiteY3" fmla="*/ 229533 h 229533"/>
              <a:gd name="connsiteX4" fmla="*/ 785687 w 3129565"/>
              <a:gd name="connsiteY4" fmla="*/ 0 h 229533"/>
              <a:gd name="connsiteX0" fmla="*/ 754759 w 3129565"/>
              <a:gd name="connsiteY0" fmla="*/ 0 h 234451"/>
              <a:gd name="connsiteX1" fmla="*/ 2710362 w 3129565"/>
              <a:gd name="connsiteY1" fmla="*/ 7954 h 234451"/>
              <a:gd name="connsiteX2" fmla="*/ 3129565 w 3129565"/>
              <a:gd name="connsiteY2" fmla="*/ 220421 h 234451"/>
              <a:gd name="connsiteX3" fmla="*/ 0 w 3129565"/>
              <a:gd name="connsiteY3" fmla="*/ 234451 h 234451"/>
              <a:gd name="connsiteX4" fmla="*/ 754759 w 3129565"/>
              <a:gd name="connsiteY4" fmla="*/ 0 h 234451"/>
              <a:gd name="connsiteX0" fmla="*/ 760945 w 3129565"/>
              <a:gd name="connsiteY0" fmla="*/ 6800 h 226496"/>
              <a:gd name="connsiteX1" fmla="*/ 2710362 w 3129565"/>
              <a:gd name="connsiteY1" fmla="*/ -1 h 226496"/>
              <a:gd name="connsiteX2" fmla="*/ 3129565 w 3129565"/>
              <a:gd name="connsiteY2" fmla="*/ 212466 h 226496"/>
              <a:gd name="connsiteX3" fmla="*/ 0 w 3129565"/>
              <a:gd name="connsiteY3" fmla="*/ 226496 h 226496"/>
              <a:gd name="connsiteX4" fmla="*/ 760945 w 3129565"/>
              <a:gd name="connsiteY4" fmla="*/ 6800 h 226496"/>
              <a:gd name="connsiteX0" fmla="*/ 754759 w 3129565"/>
              <a:gd name="connsiteY0" fmla="*/ 0 h 234451"/>
              <a:gd name="connsiteX1" fmla="*/ 2710362 w 3129565"/>
              <a:gd name="connsiteY1" fmla="*/ 7954 h 234451"/>
              <a:gd name="connsiteX2" fmla="*/ 3129565 w 3129565"/>
              <a:gd name="connsiteY2" fmla="*/ 220421 h 234451"/>
              <a:gd name="connsiteX3" fmla="*/ 0 w 3129565"/>
              <a:gd name="connsiteY3" fmla="*/ 234451 h 234451"/>
              <a:gd name="connsiteX4" fmla="*/ 754759 w 3129565"/>
              <a:gd name="connsiteY4" fmla="*/ 0 h 234451"/>
              <a:gd name="connsiteX0" fmla="*/ 754759 w 3129565"/>
              <a:gd name="connsiteY0" fmla="*/ 0 h 234451"/>
              <a:gd name="connsiteX1" fmla="*/ 2688713 w 3129565"/>
              <a:gd name="connsiteY1" fmla="*/ 3036 h 234451"/>
              <a:gd name="connsiteX2" fmla="*/ 3129565 w 3129565"/>
              <a:gd name="connsiteY2" fmla="*/ 220421 h 234451"/>
              <a:gd name="connsiteX3" fmla="*/ 0 w 3129565"/>
              <a:gd name="connsiteY3" fmla="*/ 234451 h 234451"/>
              <a:gd name="connsiteX4" fmla="*/ 754759 w 3129565"/>
              <a:gd name="connsiteY4" fmla="*/ 0 h 2344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9565" h="234451">
                <a:moveTo>
                  <a:pt x="754759" y="0"/>
                </a:moveTo>
                <a:lnTo>
                  <a:pt x="2688713" y="3036"/>
                </a:lnTo>
                <a:lnTo>
                  <a:pt x="3129565" y="220421"/>
                </a:lnTo>
                <a:lnTo>
                  <a:pt x="0" y="234451"/>
                </a:lnTo>
                <a:lnTo>
                  <a:pt x="75475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  <a:alpha val="37000"/>
                </a:schemeClr>
              </a:gs>
              <a:gs pos="50000">
                <a:schemeClr val="accent1">
                  <a:tint val="44500"/>
                  <a:satMod val="160000"/>
                  <a:alpha val="69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2700000" scaled="1"/>
            <a:tileRect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56" name="圖片 55">
            <a:extLst>
              <a:ext uri="{FF2B5EF4-FFF2-40B4-BE49-F238E27FC236}">
                <a16:creationId xmlns:a16="http://schemas.microsoft.com/office/drawing/2014/main" id="{AE2C9D84-2993-44BC-94EE-60B1A07E8B7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894" t="23848" r="1477" b="34380"/>
          <a:stretch/>
        </p:blipFill>
        <p:spPr>
          <a:xfrm>
            <a:off x="966143" y="1228631"/>
            <a:ext cx="3393685" cy="93958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1412784F-2754-4CE8-A5C9-94AAD55D9BC1}"/>
              </a:ext>
            </a:extLst>
          </p:cNvPr>
          <p:cNvSpPr/>
          <p:nvPr/>
        </p:nvSpPr>
        <p:spPr>
          <a:xfrm>
            <a:off x="991213" y="1255978"/>
            <a:ext cx="1684765" cy="870938"/>
          </a:xfrm>
          <a:prstGeom prst="rect">
            <a:avLst/>
          </a:prstGeom>
          <a:noFill/>
          <a:ln w="28575"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9" name="矩形 48">
            <a:extLst>
              <a:ext uri="{FF2B5EF4-FFF2-40B4-BE49-F238E27FC236}">
                <a16:creationId xmlns:a16="http://schemas.microsoft.com/office/drawing/2014/main" id="{CD32525E-EBF5-43EB-AAEC-A4F1E407EB53}"/>
              </a:ext>
            </a:extLst>
          </p:cNvPr>
          <p:cNvSpPr/>
          <p:nvPr/>
        </p:nvSpPr>
        <p:spPr>
          <a:xfrm>
            <a:off x="2715612" y="1269258"/>
            <a:ext cx="1615009" cy="857659"/>
          </a:xfrm>
          <a:prstGeom prst="rect">
            <a:avLst/>
          </a:prstGeom>
          <a:noFill/>
          <a:ln w="28575">
            <a:solidFill>
              <a:srgbClr val="4FD1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435996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9E4BF49A-CC4D-469E-A54E-1CD07B5559E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7BF72283-FC27-49A8-B8ED-FB4F3BEEFEA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710" y="935664"/>
            <a:ext cx="3025509" cy="2886271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99B3C292-2F33-43ED-95A6-D17EFFAEF11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38561" y="935664"/>
            <a:ext cx="3004136" cy="2886271"/>
          </a:xfrm>
          <a:prstGeom prst="rect">
            <a:avLst/>
          </a:prstGeom>
        </p:spPr>
      </p:pic>
      <p:pic>
        <p:nvPicPr>
          <p:cNvPr id="11" name="圖片 10" descr="一張含有 天空 的圖片&#10;&#10;描述是以高可信度產生">
            <a:extLst>
              <a:ext uri="{FF2B5EF4-FFF2-40B4-BE49-F238E27FC236}">
                <a16:creationId xmlns:a16="http://schemas.microsoft.com/office/drawing/2014/main" id="{43CDBD90-07A7-4194-88E2-4A3CAD84B46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85267" y="952081"/>
            <a:ext cx="2979017" cy="2886271"/>
          </a:xfrm>
          <a:prstGeom prst="rect">
            <a:avLst/>
          </a:prstGeom>
        </p:spPr>
      </p:pic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139732" y="74747"/>
            <a:ext cx="8495697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3000" dirty="0">
                <a:latin typeface="+mj-lt"/>
                <a:cs typeface="Arial"/>
              </a:rPr>
              <a:t>HDMI </a:t>
            </a:r>
            <a:r>
              <a:rPr lang="en-US" altLang="zh-TW" sz="3000" dirty="0">
                <a:latin typeface="+mj-lt"/>
                <a:cs typeface="Arial"/>
              </a:rPr>
              <a:t>c</a:t>
            </a:r>
            <a:r>
              <a:rPr lang="en-US" sz="3000" dirty="0">
                <a:latin typeface="+mj-lt"/>
                <a:cs typeface="Arial"/>
              </a:rPr>
              <a:t>apture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  <a:cs typeface="Arial"/>
              </a:rPr>
              <a:t> 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device</a:t>
            </a:r>
            <a:endParaRPr lang="zh-TW" altLang="en-US" sz="3000" dirty="0"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92" name="Google Shape;92;p17"/>
          <p:cNvPicPr preferRelativeResize="0"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85267" y="4025824"/>
            <a:ext cx="2223321" cy="978541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圖片 15">
            <a:extLst>
              <a:ext uri="{FF2B5EF4-FFF2-40B4-BE49-F238E27FC236}">
                <a16:creationId xmlns:a16="http://schemas.microsoft.com/office/drawing/2014/main" id="{6D442B58-4BCC-48F1-A113-3D5694127C5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027" y="2177240"/>
            <a:ext cx="2874193" cy="400110"/>
          </a:xfrm>
          <a:prstGeom prst="rect">
            <a:avLst/>
          </a:prstGeom>
        </p:spPr>
      </p:pic>
      <p:sp>
        <p:nvSpPr>
          <p:cNvPr id="17" name="矩形 16">
            <a:extLst>
              <a:ext uri="{FF2B5EF4-FFF2-40B4-BE49-F238E27FC236}">
                <a16:creationId xmlns:a16="http://schemas.microsoft.com/office/drawing/2014/main" id="{2781988A-B7D7-446F-893A-321F597F23EC}"/>
              </a:ext>
            </a:extLst>
          </p:cNvPr>
          <p:cNvSpPr/>
          <p:nvPr/>
        </p:nvSpPr>
        <p:spPr>
          <a:xfrm>
            <a:off x="936996" y="2184232"/>
            <a:ext cx="1018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Feature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3CFC53DE-C580-441C-8846-822CAE5A364B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06775" y="2186621"/>
            <a:ext cx="2874193" cy="400110"/>
          </a:xfrm>
          <a:prstGeom prst="rect">
            <a:avLst/>
          </a:prstGeom>
        </p:spPr>
      </p:pic>
      <p:pic>
        <p:nvPicPr>
          <p:cNvPr id="29" name="圖片 28">
            <a:extLst>
              <a:ext uri="{FF2B5EF4-FFF2-40B4-BE49-F238E27FC236}">
                <a16:creationId xmlns:a16="http://schemas.microsoft.com/office/drawing/2014/main" id="{8B00CC74-F3A0-415A-8498-10B347BA514A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62945" y="2186621"/>
            <a:ext cx="2874193" cy="400110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:a16="http://schemas.microsoft.com/office/drawing/2014/main" id="{6739AAF2-8918-479A-9EAF-C0CF61E0220E}"/>
              </a:ext>
            </a:extLst>
          </p:cNvPr>
          <p:cNvSpPr/>
          <p:nvPr/>
        </p:nvSpPr>
        <p:spPr>
          <a:xfrm>
            <a:off x="3859106" y="2185285"/>
            <a:ext cx="12875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Limitation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2F3E433E-1A9A-4235-B05E-51E5D786D50E}"/>
              </a:ext>
            </a:extLst>
          </p:cNvPr>
          <p:cNvSpPr/>
          <p:nvPr/>
        </p:nvSpPr>
        <p:spPr>
          <a:xfrm>
            <a:off x="6588452" y="2186621"/>
            <a:ext cx="18133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QNAP</a:t>
            </a:r>
            <a:r>
              <a:rPr lang="zh-TW" altLang="en-US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rPr>
              <a:t>solution</a:t>
            </a:r>
            <a:endParaRPr lang="zh-TW" altLang="en-US" sz="1800" b="1" dirty="0">
              <a:solidFill>
                <a:srgbClr val="F3F3F3"/>
              </a:solidFill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26" name="Google Shape;256;p28">
            <a:extLst>
              <a:ext uri="{FF2B5EF4-FFF2-40B4-BE49-F238E27FC236}">
                <a16:creationId xmlns:a16="http://schemas.microsoft.com/office/drawing/2014/main" id="{FE400982-4A5E-4CEB-B6A7-B62BA9E54EF8}"/>
              </a:ext>
            </a:extLst>
          </p:cNvPr>
          <p:cNvPicPr preferRelativeResize="0"/>
          <p:nvPr/>
        </p:nvPicPr>
        <p:blipFill rotWithShape="1">
          <a:blip r:embed="rId11" cstate="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50413" y="4195775"/>
            <a:ext cx="1631125" cy="489224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圖片 3" descr="一張含有 外殼 的圖片&#10;&#10;描述是以高可信度產生">
            <a:extLst>
              <a:ext uri="{FF2B5EF4-FFF2-40B4-BE49-F238E27FC236}">
                <a16:creationId xmlns:a16="http://schemas.microsoft.com/office/drawing/2014/main" id="{34A5A55B-F189-4D56-AF87-F7418A7B2E4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91548" y="2509114"/>
            <a:ext cx="3645590" cy="2010100"/>
          </a:xfrm>
          <a:prstGeom prst="rect">
            <a:avLst/>
          </a:prstGeom>
        </p:spPr>
      </p:pic>
      <p:sp>
        <p:nvSpPr>
          <p:cNvPr id="23" name="矩形 22">
            <a:extLst>
              <a:ext uri="{FF2B5EF4-FFF2-40B4-BE49-F238E27FC236}">
                <a16:creationId xmlns:a16="http://schemas.microsoft.com/office/drawing/2014/main" id="{1F36F811-6A2E-429B-825C-9E3A81C4E64E}"/>
              </a:ext>
            </a:extLst>
          </p:cNvPr>
          <p:cNvSpPr/>
          <p:nvPr/>
        </p:nvSpPr>
        <p:spPr>
          <a:xfrm>
            <a:off x="196748" y="1029367"/>
            <a:ext cx="2768525" cy="113107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1. IEI HDB-301R</a:t>
            </a:r>
          </a:p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2. The screen on the monitor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can be captured and saved into the computer to become a video file.</a:t>
            </a:r>
            <a:endParaRPr lang="zh-TW" sz="135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96A8CD21-3533-4F57-B773-39A2FC42E11D}"/>
              </a:ext>
            </a:extLst>
          </p:cNvPr>
          <p:cNvSpPr/>
          <p:nvPr/>
        </p:nvSpPr>
        <p:spPr>
          <a:xfrm>
            <a:off x="3183306" y="1190878"/>
            <a:ext cx="2880676" cy="71558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Can only be saved as an video file but cannot be used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with the surveillance</a:t>
            </a:r>
            <a:r>
              <a: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system.</a:t>
            </a:r>
            <a:endParaRPr lang="zh-TW" sz="135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7" name="矩形 26">
            <a:extLst>
              <a:ext uri="{FF2B5EF4-FFF2-40B4-BE49-F238E27FC236}">
                <a16:creationId xmlns:a16="http://schemas.microsoft.com/office/drawing/2014/main" id="{AB79BF66-2D5B-48DA-A3A5-D0CDB087F73B}"/>
              </a:ext>
            </a:extLst>
          </p:cNvPr>
          <p:cNvSpPr/>
          <p:nvPr/>
        </p:nvSpPr>
        <p:spPr>
          <a:xfrm>
            <a:off x="6977227" y="1376997"/>
            <a:ext cx="2074513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QUSBCam2</a:t>
            </a:r>
          </a:p>
          <a:p>
            <a:pPr lvl="0"/>
            <a:endParaRPr lang="en-US" altLang="zh-TW" sz="1350" b="1" dirty="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018266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29"/>
          <p:cNvSpPr txBox="1">
            <a:spLocks noGrp="1"/>
          </p:cNvSpPr>
          <p:nvPr>
            <p:ph type="title"/>
          </p:nvPr>
        </p:nvSpPr>
        <p:spPr>
          <a:xfrm>
            <a:off x="377456" y="-6289"/>
            <a:ext cx="8134683" cy="829383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/>
            <a:r>
              <a:rPr lang="en-US" sz="3000" dirty="0">
                <a:latin typeface="+mj-lt"/>
              </a:rPr>
              <a:t>How </a:t>
            </a:r>
            <a:r>
              <a:rPr lang="en" sz="3000" dirty="0">
                <a:latin typeface="+mj-lt"/>
              </a:rPr>
              <a:t>HDMI </a:t>
            </a:r>
            <a:r>
              <a:rPr lang="en-US" altLang="zh-TW" sz="3000" dirty="0">
                <a:latin typeface="+mj-lt"/>
              </a:rPr>
              <a:t>c</a:t>
            </a:r>
            <a:r>
              <a:rPr lang="en" sz="3000" dirty="0">
                <a:latin typeface="+mj-lt"/>
              </a:rPr>
              <a:t>apture</a:t>
            </a:r>
            <a:r>
              <a:rPr lang="en" sz="3000" dirty="0">
                <a:latin typeface="+mj-lt"/>
                <a:ea typeface="微軟正黑體" panose="020B0604030504040204" pitchFamily="34" charset="-120"/>
              </a:rPr>
              <a:t> 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device works</a:t>
            </a:r>
            <a:endParaRPr lang="zh-TW" altLang="en-US" sz="3000" dirty="0"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08BA2C20-1BD8-4E7B-912D-1367D1DC46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8" y="428891"/>
            <a:ext cx="8365830" cy="4273696"/>
          </a:xfrm>
          <a:prstGeom prst="rect">
            <a:avLst/>
          </a:prstGeom>
        </p:spPr>
      </p:pic>
      <p:sp>
        <p:nvSpPr>
          <p:cNvPr id="6" name="Google Shape;263;p29">
            <a:extLst>
              <a:ext uri="{FF2B5EF4-FFF2-40B4-BE49-F238E27FC236}">
                <a16:creationId xmlns:a16="http://schemas.microsoft.com/office/drawing/2014/main" id="{95C7DEC4-C707-47C0-BF5D-43FC49A42EA0}"/>
              </a:ext>
            </a:extLst>
          </p:cNvPr>
          <p:cNvSpPr txBox="1">
            <a:spLocks/>
          </p:cNvSpPr>
          <p:nvPr/>
        </p:nvSpPr>
        <p:spPr>
          <a:xfrm>
            <a:off x="2689427" y="1540510"/>
            <a:ext cx="985736" cy="3393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1250" dirty="0">
                <a:latin typeface="+mj-lt"/>
              </a:rPr>
              <a:t>HDMI OUT</a:t>
            </a:r>
            <a:endParaRPr lang="zh-TW" altLang="en-US" sz="1250" dirty="0">
              <a:latin typeface="+mj-lt"/>
            </a:endParaRPr>
          </a:p>
        </p:txBody>
      </p:sp>
      <p:sp>
        <p:nvSpPr>
          <p:cNvPr id="7" name="Google Shape;263;p29">
            <a:extLst>
              <a:ext uri="{FF2B5EF4-FFF2-40B4-BE49-F238E27FC236}">
                <a16:creationId xmlns:a16="http://schemas.microsoft.com/office/drawing/2014/main" id="{79D6FFD1-D735-4158-8553-D093C16B5646}"/>
              </a:ext>
            </a:extLst>
          </p:cNvPr>
          <p:cNvSpPr txBox="1">
            <a:spLocks/>
          </p:cNvSpPr>
          <p:nvPr/>
        </p:nvSpPr>
        <p:spPr>
          <a:xfrm>
            <a:off x="2664575" y="1803548"/>
            <a:ext cx="985736" cy="3393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1200" dirty="0">
                <a:latin typeface="+mj-lt"/>
              </a:rPr>
              <a:t>(bypass)</a:t>
            </a:r>
            <a:endParaRPr lang="zh-TW" altLang="en-US" sz="1200" dirty="0">
              <a:latin typeface="+mj-lt"/>
            </a:endParaRPr>
          </a:p>
        </p:txBody>
      </p:sp>
      <p:sp>
        <p:nvSpPr>
          <p:cNvPr id="8" name="Google Shape;263;p29">
            <a:extLst>
              <a:ext uri="{FF2B5EF4-FFF2-40B4-BE49-F238E27FC236}">
                <a16:creationId xmlns:a16="http://schemas.microsoft.com/office/drawing/2014/main" id="{3016EF11-2D26-4A26-BE1C-F44E1AE16FB5}"/>
              </a:ext>
            </a:extLst>
          </p:cNvPr>
          <p:cNvSpPr txBox="1">
            <a:spLocks/>
          </p:cNvSpPr>
          <p:nvPr/>
        </p:nvSpPr>
        <p:spPr>
          <a:xfrm>
            <a:off x="2664575" y="2223676"/>
            <a:ext cx="985736" cy="3393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1250" dirty="0">
                <a:latin typeface="+mj-lt"/>
              </a:rPr>
              <a:t>HDMI IN</a:t>
            </a:r>
            <a:endParaRPr lang="zh-TW" altLang="en-US" sz="1250" dirty="0">
              <a:latin typeface="+mj-lt"/>
            </a:endParaRPr>
          </a:p>
        </p:txBody>
      </p:sp>
      <p:sp>
        <p:nvSpPr>
          <p:cNvPr id="9" name="Google Shape;263;p29">
            <a:extLst>
              <a:ext uri="{FF2B5EF4-FFF2-40B4-BE49-F238E27FC236}">
                <a16:creationId xmlns:a16="http://schemas.microsoft.com/office/drawing/2014/main" id="{3F4B1DBA-2A88-4473-9B2E-D44F8E50607F}"/>
              </a:ext>
            </a:extLst>
          </p:cNvPr>
          <p:cNvSpPr txBox="1">
            <a:spLocks/>
          </p:cNvSpPr>
          <p:nvPr/>
        </p:nvSpPr>
        <p:spPr>
          <a:xfrm>
            <a:off x="6015298" y="1086132"/>
            <a:ext cx="985736" cy="3393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1200" dirty="0">
                <a:latin typeface="+mj-lt"/>
              </a:rPr>
              <a:t>USB 3.0</a:t>
            </a:r>
            <a:endParaRPr lang="zh-TW" altLang="en-US" sz="1200" dirty="0">
              <a:latin typeface="+mj-lt"/>
            </a:endParaRPr>
          </a:p>
        </p:txBody>
      </p:sp>
      <p:sp>
        <p:nvSpPr>
          <p:cNvPr id="10" name="Google Shape;263;p29">
            <a:extLst>
              <a:ext uri="{FF2B5EF4-FFF2-40B4-BE49-F238E27FC236}">
                <a16:creationId xmlns:a16="http://schemas.microsoft.com/office/drawing/2014/main" id="{E1AE0AF4-3951-47CB-84C9-A308907F5B0A}"/>
              </a:ext>
            </a:extLst>
          </p:cNvPr>
          <p:cNvSpPr txBox="1">
            <a:spLocks/>
          </p:cNvSpPr>
          <p:nvPr/>
        </p:nvSpPr>
        <p:spPr>
          <a:xfrm>
            <a:off x="946299" y="4707924"/>
            <a:ext cx="1993961" cy="3393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1150" dirty="0">
                <a:latin typeface="+mj-lt"/>
              </a:rPr>
              <a:t>STB (</a:t>
            </a:r>
            <a:r>
              <a:rPr lang="en-US" sz="1150" dirty="0" err="1">
                <a:latin typeface="+mj-lt"/>
              </a:rPr>
              <a:t>CableTV</a:t>
            </a:r>
            <a:r>
              <a:rPr lang="en-US" sz="1150" dirty="0">
                <a:latin typeface="+mj-lt"/>
              </a:rPr>
              <a:t> / Apple TV / Satellite TV / MOD) </a:t>
            </a:r>
            <a:endParaRPr lang="zh-TW" altLang="en-US" sz="1150" dirty="0">
              <a:latin typeface="+mj-lt"/>
            </a:endParaRPr>
          </a:p>
        </p:txBody>
      </p:sp>
      <p:sp>
        <p:nvSpPr>
          <p:cNvPr id="11" name="Google Shape;263;p29">
            <a:extLst>
              <a:ext uri="{FF2B5EF4-FFF2-40B4-BE49-F238E27FC236}">
                <a16:creationId xmlns:a16="http://schemas.microsoft.com/office/drawing/2014/main" id="{5A23D25F-160D-40D7-87E0-95ADC3C2DFD8}"/>
              </a:ext>
            </a:extLst>
          </p:cNvPr>
          <p:cNvSpPr txBox="1">
            <a:spLocks/>
          </p:cNvSpPr>
          <p:nvPr/>
        </p:nvSpPr>
        <p:spPr>
          <a:xfrm>
            <a:off x="3219507" y="4703354"/>
            <a:ext cx="1993961" cy="3393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1150" dirty="0">
                <a:latin typeface="+mj-lt"/>
              </a:rPr>
              <a:t>HD camcorder / camera</a:t>
            </a:r>
            <a:endParaRPr lang="zh-TW" altLang="en-US" sz="1150" dirty="0">
              <a:latin typeface="+mj-lt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A8741078-4E7E-4FDF-8A12-B19542C85D1E}"/>
              </a:ext>
            </a:extLst>
          </p:cNvPr>
          <p:cNvSpPr/>
          <p:nvPr/>
        </p:nvSpPr>
        <p:spPr>
          <a:xfrm>
            <a:off x="4649245" y="2069787"/>
            <a:ext cx="133081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TW" b="1" dirty="0">
                <a:solidFill>
                  <a:srgbClr val="FFC000"/>
                </a:solidFill>
                <a:latin typeface="+mj-lt"/>
              </a:rPr>
              <a:t>IEI HDB-301R</a:t>
            </a:r>
          </a:p>
        </p:txBody>
      </p:sp>
      <p:sp>
        <p:nvSpPr>
          <p:cNvPr id="14" name="Google Shape;263;p29">
            <a:extLst>
              <a:ext uri="{FF2B5EF4-FFF2-40B4-BE49-F238E27FC236}">
                <a16:creationId xmlns:a16="http://schemas.microsoft.com/office/drawing/2014/main" id="{43BCA7A6-73CE-410E-8018-E625D96CE1C2}"/>
              </a:ext>
            </a:extLst>
          </p:cNvPr>
          <p:cNvSpPr txBox="1">
            <a:spLocks/>
          </p:cNvSpPr>
          <p:nvPr/>
        </p:nvSpPr>
        <p:spPr>
          <a:xfrm>
            <a:off x="5590343" y="4703354"/>
            <a:ext cx="1856910" cy="3393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1150" dirty="0">
                <a:latin typeface="+mj-lt"/>
              </a:rPr>
              <a:t>PC</a:t>
            </a:r>
          </a:p>
        </p:txBody>
      </p:sp>
      <p:pic>
        <p:nvPicPr>
          <p:cNvPr id="15" name="圖片 14">
            <a:extLst>
              <a:ext uri="{FF2B5EF4-FFF2-40B4-BE49-F238E27FC236}">
                <a16:creationId xmlns:a16="http://schemas.microsoft.com/office/drawing/2014/main" id="{9388FA72-4D40-4027-9F00-0A24854BE1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701" y="4872279"/>
            <a:ext cx="817014" cy="157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5223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30"/>
          <p:cNvSpPr txBox="1">
            <a:spLocks noGrp="1"/>
          </p:cNvSpPr>
          <p:nvPr>
            <p:ph type="title"/>
          </p:nvPr>
        </p:nvSpPr>
        <p:spPr>
          <a:xfrm>
            <a:off x="99325" y="82941"/>
            <a:ext cx="8602886" cy="6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dirty="0">
                <a:latin typeface="+mj-lt"/>
                <a:ea typeface="Microsoft JhengHei"/>
                <a:cs typeface="Arial"/>
              </a:rPr>
              <a:t>QNAP </a:t>
            </a:r>
            <a:r>
              <a:rPr lang="en" sz="3000" dirty="0" err="1">
                <a:latin typeface="+mj-lt"/>
                <a:ea typeface="Microsoft JhengHei"/>
                <a:cs typeface="Arial"/>
              </a:rPr>
              <a:t>Vcam</a:t>
            </a:r>
            <a:r>
              <a:rPr lang="en" sz="3000" dirty="0">
                <a:latin typeface="+mj-lt"/>
                <a:ea typeface="Microsoft JhengHei"/>
                <a:cs typeface="Arial"/>
              </a:rPr>
              <a:t> </a:t>
            </a:r>
            <a:r>
              <a:rPr lang="en-US" altLang="zh-TW" sz="3000" dirty="0">
                <a:latin typeface="+mj-lt"/>
                <a:ea typeface="微軟正黑體" panose="020B0604030504040204" pitchFamily="34" charset="-120"/>
              </a:rPr>
              <a:t>mobile</a:t>
            </a:r>
            <a:r>
              <a:rPr lang="en" sz="3000" dirty="0">
                <a:latin typeface="+mj-lt"/>
              </a:rPr>
              <a:t> </a:t>
            </a:r>
            <a:r>
              <a:rPr lang="en" sz="3000" dirty="0">
                <a:latin typeface="+mj-lt"/>
                <a:cs typeface="Arial"/>
              </a:rPr>
              <a:t>app</a:t>
            </a:r>
            <a:endParaRPr lang="zh-TW" sz="3000" dirty="0">
              <a:latin typeface="+mj-lt"/>
              <a:cs typeface="Arial"/>
            </a:endParaRPr>
          </a:p>
        </p:txBody>
      </p:sp>
      <p:grpSp>
        <p:nvGrpSpPr>
          <p:cNvPr id="14" name="群組 13">
            <a:extLst>
              <a:ext uri="{FF2B5EF4-FFF2-40B4-BE49-F238E27FC236}">
                <a16:creationId xmlns:a16="http://schemas.microsoft.com/office/drawing/2014/main" id="{A34EF054-E4A7-4C75-89FD-994AE98E6FCA}"/>
              </a:ext>
            </a:extLst>
          </p:cNvPr>
          <p:cNvGrpSpPr/>
          <p:nvPr/>
        </p:nvGrpSpPr>
        <p:grpSpPr>
          <a:xfrm>
            <a:off x="3564588" y="3282315"/>
            <a:ext cx="4629139" cy="2708514"/>
            <a:chOff x="2668767" y="3242907"/>
            <a:chExt cx="4629139" cy="2589511"/>
          </a:xfrm>
        </p:grpSpPr>
        <p:pic>
          <p:nvPicPr>
            <p:cNvPr id="7" name="圖片 6">
              <a:extLst>
                <a:ext uri="{FF2B5EF4-FFF2-40B4-BE49-F238E27FC236}">
                  <a16:creationId xmlns:a16="http://schemas.microsoft.com/office/drawing/2014/main" id="{17B7E2CC-15B4-4745-BAC4-1A203C2C6E3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668767" y="3242907"/>
              <a:ext cx="4382895" cy="2589511"/>
            </a:xfrm>
            <a:prstGeom prst="rect">
              <a:avLst/>
            </a:prstGeom>
          </p:spPr>
        </p:pic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91AF9DC4-06F4-4681-83AE-B95B1392EAAC}"/>
                </a:ext>
              </a:extLst>
            </p:cNvPr>
            <p:cNvSpPr/>
            <p:nvPr/>
          </p:nvSpPr>
          <p:spPr>
            <a:xfrm>
              <a:off x="3012816" y="3590957"/>
              <a:ext cx="4285090" cy="68414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en-US" altLang="zh-TW" sz="1350" b="1" dirty="0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1. QNAP </a:t>
              </a:r>
              <a:r>
                <a:rPr lang="en-US" altLang="zh-TW" sz="1350" b="1" dirty="0" err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Vcam</a:t>
              </a:r>
              <a:r>
                <a:rPr lang="en-US" altLang="zh-TW" sz="1350" b="1" dirty="0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 mobile</a:t>
              </a:r>
              <a:r>
                <a:rPr lang="zh-TW" altLang="en-US" sz="1350" b="1" dirty="0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 </a:t>
              </a:r>
              <a:r>
                <a:rPr lang="en-US" altLang="zh-TW" sz="1350" b="1" dirty="0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APP</a:t>
              </a:r>
            </a:p>
            <a:p>
              <a:pPr lvl="0"/>
              <a:r>
                <a:rPr lang="en-US" altLang="zh-TW" sz="1350" b="1" dirty="0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2. Convert phones to IP cameras</a:t>
              </a:r>
              <a:endPara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endParaRPr>
            </a:p>
            <a:p>
              <a:pPr lvl="0"/>
              <a:endParaRPr lang="zh-TW" altLang="en-US" sz="1350" b="1" dirty="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pic>
          <p:nvPicPr>
            <p:cNvPr id="9" name="圖片 8">
              <a:extLst>
                <a:ext uri="{FF2B5EF4-FFF2-40B4-BE49-F238E27FC236}">
                  <a16:creationId xmlns:a16="http://schemas.microsoft.com/office/drawing/2014/main" id="{F0C1A988-7B22-4F32-B2B7-BAEA44DCCBF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839052" y="4310459"/>
              <a:ext cx="4065806" cy="400110"/>
            </a:xfrm>
            <a:prstGeom prst="rect">
              <a:avLst/>
            </a:prstGeom>
          </p:spPr>
        </p:pic>
        <p:sp>
          <p:nvSpPr>
            <p:cNvPr id="10" name="矩形 9">
              <a:extLst>
                <a:ext uri="{FF2B5EF4-FFF2-40B4-BE49-F238E27FC236}">
                  <a16:creationId xmlns:a16="http://schemas.microsoft.com/office/drawing/2014/main" id="{0AC7C41A-9861-487A-BE18-62990FC0068D}"/>
                </a:ext>
              </a:extLst>
            </p:cNvPr>
            <p:cNvSpPr/>
            <p:nvPr/>
          </p:nvSpPr>
          <p:spPr>
            <a:xfrm>
              <a:off x="4221791" y="4308666"/>
              <a:ext cx="1018227" cy="35310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en-US" altLang="zh-TW" sz="1800" b="1" dirty="0">
                  <a:solidFill>
                    <a:srgbClr val="F3F3F3"/>
                  </a:solidFill>
                  <a:latin typeface="+mj-lt"/>
                  <a:ea typeface="微軟正黑體" panose="020B0604030504040204" pitchFamily="34" charset="-120"/>
                </a:rPr>
                <a:t>Feature</a:t>
              </a:r>
              <a:endParaRPr lang="zh-TW" altLang="en-US" sz="1800" b="1" dirty="0">
                <a:solidFill>
                  <a:srgbClr val="F3F3F3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</p:grpSp>
      <p:pic>
        <p:nvPicPr>
          <p:cNvPr id="28" name="圖片 27">
            <a:extLst>
              <a:ext uri="{FF2B5EF4-FFF2-40B4-BE49-F238E27FC236}">
                <a16:creationId xmlns:a16="http://schemas.microsoft.com/office/drawing/2014/main" id="{7375C46C-5B0B-42C4-81D6-5485A5B993C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-2" y="1034910"/>
            <a:ext cx="4011759" cy="1747163"/>
          </a:xfrm>
          <a:prstGeom prst="rect">
            <a:avLst/>
          </a:prstGeom>
        </p:spPr>
      </p:pic>
      <p:grpSp>
        <p:nvGrpSpPr>
          <p:cNvPr id="2" name="群組 1">
            <a:extLst>
              <a:ext uri="{FF2B5EF4-FFF2-40B4-BE49-F238E27FC236}">
                <a16:creationId xmlns:a16="http://schemas.microsoft.com/office/drawing/2014/main" id="{A52F3F76-AA1A-4F87-AC94-329C1FD0B38F}"/>
              </a:ext>
            </a:extLst>
          </p:cNvPr>
          <p:cNvGrpSpPr/>
          <p:nvPr/>
        </p:nvGrpSpPr>
        <p:grpSpPr>
          <a:xfrm>
            <a:off x="3462557" y="739184"/>
            <a:ext cx="4065806" cy="2307358"/>
            <a:chOff x="2754423" y="823314"/>
            <a:chExt cx="4229339" cy="2476775"/>
          </a:xfrm>
        </p:grpSpPr>
        <p:pic>
          <p:nvPicPr>
            <p:cNvPr id="29" name="Google Shape;117;p19">
              <a:extLst>
                <a:ext uri="{FF2B5EF4-FFF2-40B4-BE49-F238E27FC236}">
                  <a16:creationId xmlns:a16="http://schemas.microsoft.com/office/drawing/2014/main" id="{BFFEB130-ECE2-4531-AE0F-4ED552C2A2C8}"/>
                </a:ext>
              </a:extLst>
            </p:cNvPr>
            <p:cNvPicPr preferRelativeResize="0"/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754423" y="823314"/>
              <a:ext cx="4229339" cy="2476775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13" name="群組 12">
              <a:extLst>
                <a:ext uri="{FF2B5EF4-FFF2-40B4-BE49-F238E27FC236}">
                  <a16:creationId xmlns:a16="http://schemas.microsoft.com/office/drawing/2014/main" id="{75BF1632-B11F-434E-B7D9-B90A5AE611D1}"/>
                </a:ext>
              </a:extLst>
            </p:cNvPr>
            <p:cNvGrpSpPr/>
            <p:nvPr/>
          </p:nvGrpSpPr>
          <p:grpSpPr>
            <a:xfrm>
              <a:off x="2941586" y="966040"/>
              <a:ext cx="3872305" cy="2218690"/>
              <a:chOff x="1945057" y="2161002"/>
              <a:chExt cx="3872305" cy="2218690"/>
            </a:xfr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grpSpPr>
          <p:pic>
            <p:nvPicPr>
              <p:cNvPr id="17" name="圖片 16" descr="一張含有 螢幕擷取畫面, 電子用品, 電腦 的圖片&#10;&#10;描述是以非常高的可信度產生">
                <a:extLst>
                  <a:ext uri="{FF2B5EF4-FFF2-40B4-BE49-F238E27FC236}">
                    <a16:creationId xmlns:a16="http://schemas.microsoft.com/office/drawing/2014/main" id="{1B3F15B9-8FF3-444C-8E7F-6F4139A0CFA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1980291" y="2208571"/>
                <a:ext cx="3641425" cy="2049704"/>
              </a:xfrm>
              <a:prstGeom prst="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3" name="圖片 2" descr="一張含有 室內, 窗戶 的圖片&#10;&#10;描述是以高可信度產生">
                <a:extLst>
                  <a:ext uri="{FF2B5EF4-FFF2-40B4-BE49-F238E27FC236}">
                    <a16:creationId xmlns:a16="http://schemas.microsoft.com/office/drawing/2014/main" id="{B5CD5AAB-8757-4D29-88E6-F506805F5D3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8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516534" y="2345680"/>
                <a:ext cx="3079870" cy="1794840"/>
              </a:xfrm>
              <a:prstGeom prst="rect">
                <a:avLst/>
              </a:prstGeom>
            </p:spPr>
          </p:pic>
          <p:sp>
            <p:nvSpPr>
              <p:cNvPr id="18" name="矩形 11">
                <a:extLst>
                  <a:ext uri="{FF2B5EF4-FFF2-40B4-BE49-F238E27FC236}">
                    <a16:creationId xmlns:a16="http://schemas.microsoft.com/office/drawing/2014/main" id="{B24855CC-7269-42AD-A5FB-7D4329F869FD}"/>
                  </a:ext>
                </a:extLst>
              </p:cNvPr>
              <p:cNvSpPr/>
              <p:nvPr/>
            </p:nvSpPr>
            <p:spPr>
              <a:xfrm>
                <a:off x="2190278" y="2396902"/>
                <a:ext cx="3627084" cy="227703"/>
              </a:xfrm>
              <a:custGeom>
                <a:avLst/>
                <a:gdLst>
                  <a:gd name="connsiteX0" fmla="*/ 0 w 4989429"/>
                  <a:gd name="connsiteY0" fmla="*/ 0 h 403412"/>
                  <a:gd name="connsiteX1" fmla="*/ 4989429 w 4989429"/>
                  <a:gd name="connsiteY1" fmla="*/ 0 h 403412"/>
                  <a:gd name="connsiteX2" fmla="*/ 4989429 w 4989429"/>
                  <a:gd name="connsiteY2" fmla="*/ 403412 h 403412"/>
                  <a:gd name="connsiteX3" fmla="*/ 0 w 4989429"/>
                  <a:gd name="connsiteY3" fmla="*/ 403412 h 403412"/>
                  <a:gd name="connsiteX4" fmla="*/ 0 w 4989429"/>
                  <a:gd name="connsiteY4" fmla="*/ 0 h 403412"/>
                  <a:gd name="connsiteX0" fmla="*/ 0 w 4989429"/>
                  <a:gd name="connsiteY0" fmla="*/ 0 h 403412"/>
                  <a:gd name="connsiteX1" fmla="*/ 4989429 w 4989429"/>
                  <a:gd name="connsiteY1" fmla="*/ 0 h 403412"/>
                  <a:gd name="connsiteX2" fmla="*/ 4989429 w 4989429"/>
                  <a:gd name="connsiteY2" fmla="*/ 403412 h 403412"/>
                  <a:gd name="connsiteX3" fmla="*/ 0 w 4989429"/>
                  <a:gd name="connsiteY3" fmla="*/ 403412 h 403412"/>
                  <a:gd name="connsiteX4" fmla="*/ 0 w 4989429"/>
                  <a:gd name="connsiteY4" fmla="*/ 0 h 403412"/>
                  <a:gd name="connsiteX0" fmla="*/ 0 w 4989429"/>
                  <a:gd name="connsiteY0" fmla="*/ 161365 h 564777"/>
                  <a:gd name="connsiteX1" fmla="*/ 4626359 w 4989429"/>
                  <a:gd name="connsiteY1" fmla="*/ 0 h 564777"/>
                  <a:gd name="connsiteX2" fmla="*/ 4989429 w 4989429"/>
                  <a:gd name="connsiteY2" fmla="*/ 564777 h 564777"/>
                  <a:gd name="connsiteX3" fmla="*/ 0 w 4989429"/>
                  <a:gd name="connsiteY3" fmla="*/ 564777 h 564777"/>
                  <a:gd name="connsiteX4" fmla="*/ 0 w 4989429"/>
                  <a:gd name="connsiteY4" fmla="*/ 161365 h 564777"/>
                  <a:gd name="connsiteX0" fmla="*/ 1297641 w 4989429"/>
                  <a:gd name="connsiteY0" fmla="*/ 0 h 591670"/>
                  <a:gd name="connsiteX1" fmla="*/ 4626359 w 4989429"/>
                  <a:gd name="connsiteY1" fmla="*/ 26893 h 591670"/>
                  <a:gd name="connsiteX2" fmla="*/ 4989429 w 4989429"/>
                  <a:gd name="connsiteY2" fmla="*/ 591670 h 591670"/>
                  <a:gd name="connsiteX3" fmla="*/ 0 w 4989429"/>
                  <a:gd name="connsiteY3" fmla="*/ 591670 h 591670"/>
                  <a:gd name="connsiteX4" fmla="*/ 1297641 w 4989429"/>
                  <a:gd name="connsiteY4" fmla="*/ 0 h 591670"/>
                  <a:gd name="connsiteX0" fmla="*/ 1210235 w 4989429"/>
                  <a:gd name="connsiteY0" fmla="*/ 0 h 591670"/>
                  <a:gd name="connsiteX1" fmla="*/ 4626359 w 4989429"/>
                  <a:gd name="connsiteY1" fmla="*/ 26893 h 591670"/>
                  <a:gd name="connsiteX2" fmla="*/ 4989429 w 4989429"/>
                  <a:gd name="connsiteY2" fmla="*/ 591670 h 591670"/>
                  <a:gd name="connsiteX3" fmla="*/ 0 w 4989429"/>
                  <a:gd name="connsiteY3" fmla="*/ 591670 h 591670"/>
                  <a:gd name="connsiteX4" fmla="*/ 1210235 w 4989429"/>
                  <a:gd name="connsiteY4" fmla="*/ 0 h 591670"/>
                  <a:gd name="connsiteX0" fmla="*/ 1210235 w 4989429"/>
                  <a:gd name="connsiteY0" fmla="*/ 952 h 592622"/>
                  <a:gd name="connsiteX1" fmla="*/ 4551296 w 4989429"/>
                  <a:gd name="connsiteY1" fmla="*/ 0 h 592622"/>
                  <a:gd name="connsiteX2" fmla="*/ 4989429 w 4989429"/>
                  <a:gd name="connsiteY2" fmla="*/ 592622 h 592622"/>
                  <a:gd name="connsiteX3" fmla="*/ 0 w 4989429"/>
                  <a:gd name="connsiteY3" fmla="*/ 592622 h 592622"/>
                  <a:gd name="connsiteX4" fmla="*/ 1210235 w 4989429"/>
                  <a:gd name="connsiteY4" fmla="*/ 952 h 592622"/>
                  <a:gd name="connsiteX0" fmla="*/ 1210235 w 4871983"/>
                  <a:gd name="connsiteY0" fmla="*/ 952 h 592622"/>
                  <a:gd name="connsiteX1" fmla="*/ 4551296 w 4871983"/>
                  <a:gd name="connsiteY1" fmla="*/ 0 h 592622"/>
                  <a:gd name="connsiteX2" fmla="*/ 4871983 w 4871983"/>
                  <a:gd name="connsiteY2" fmla="*/ 579281 h 592622"/>
                  <a:gd name="connsiteX3" fmla="*/ 0 w 4871983"/>
                  <a:gd name="connsiteY3" fmla="*/ 592622 h 592622"/>
                  <a:gd name="connsiteX4" fmla="*/ 1210235 w 4871983"/>
                  <a:gd name="connsiteY4" fmla="*/ 952 h 592622"/>
                  <a:gd name="connsiteX0" fmla="*/ 1277347 w 4939095"/>
                  <a:gd name="connsiteY0" fmla="*/ 952 h 579281"/>
                  <a:gd name="connsiteX1" fmla="*/ 4618408 w 4939095"/>
                  <a:gd name="connsiteY1" fmla="*/ 0 h 579281"/>
                  <a:gd name="connsiteX2" fmla="*/ 4939095 w 4939095"/>
                  <a:gd name="connsiteY2" fmla="*/ 579281 h 579281"/>
                  <a:gd name="connsiteX3" fmla="*/ 0 w 4939095"/>
                  <a:gd name="connsiteY3" fmla="*/ 572610 h 579281"/>
                  <a:gd name="connsiteX4" fmla="*/ 1277347 w 4939095"/>
                  <a:gd name="connsiteY4" fmla="*/ 952 h 579281"/>
                  <a:gd name="connsiteX0" fmla="*/ 604390 w 4266138"/>
                  <a:gd name="connsiteY0" fmla="*/ 952 h 579281"/>
                  <a:gd name="connsiteX1" fmla="*/ 3945451 w 4266138"/>
                  <a:gd name="connsiteY1" fmla="*/ 0 h 579281"/>
                  <a:gd name="connsiteX2" fmla="*/ 4266138 w 4266138"/>
                  <a:gd name="connsiteY2" fmla="*/ 579281 h 579281"/>
                  <a:gd name="connsiteX3" fmla="*/ 0 w 4266138"/>
                  <a:gd name="connsiteY3" fmla="*/ 368375 h 579281"/>
                  <a:gd name="connsiteX4" fmla="*/ 604390 w 4266138"/>
                  <a:gd name="connsiteY4" fmla="*/ 952 h 579281"/>
                  <a:gd name="connsiteX0" fmla="*/ 604390 w 3945451"/>
                  <a:gd name="connsiteY0" fmla="*/ 952 h 383217"/>
                  <a:gd name="connsiteX1" fmla="*/ 3945451 w 3945451"/>
                  <a:gd name="connsiteY1" fmla="*/ 0 h 383217"/>
                  <a:gd name="connsiteX2" fmla="*/ 3706197 w 3945451"/>
                  <a:gd name="connsiteY2" fmla="*/ 383217 h 383217"/>
                  <a:gd name="connsiteX3" fmla="*/ 0 w 3945451"/>
                  <a:gd name="connsiteY3" fmla="*/ 368375 h 383217"/>
                  <a:gd name="connsiteX4" fmla="*/ 604390 w 3945451"/>
                  <a:gd name="connsiteY4" fmla="*/ 952 h 383217"/>
                  <a:gd name="connsiteX0" fmla="*/ 604390 w 3706197"/>
                  <a:gd name="connsiteY0" fmla="*/ 9123 h 391388"/>
                  <a:gd name="connsiteX1" fmla="*/ 2568714 w 3706197"/>
                  <a:gd name="connsiteY1" fmla="*/ 0 h 391388"/>
                  <a:gd name="connsiteX2" fmla="*/ 3706197 w 3706197"/>
                  <a:gd name="connsiteY2" fmla="*/ 391388 h 391388"/>
                  <a:gd name="connsiteX3" fmla="*/ 0 w 3706197"/>
                  <a:gd name="connsiteY3" fmla="*/ 376546 h 391388"/>
                  <a:gd name="connsiteX4" fmla="*/ 604390 w 3706197"/>
                  <a:gd name="connsiteY4" fmla="*/ 9123 h 391388"/>
                  <a:gd name="connsiteX0" fmla="*/ 604390 w 2843168"/>
                  <a:gd name="connsiteY0" fmla="*/ 9123 h 376546"/>
                  <a:gd name="connsiteX1" fmla="*/ 2568714 w 2843168"/>
                  <a:gd name="connsiteY1" fmla="*/ 0 h 376546"/>
                  <a:gd name="connsiteX2" fmla="*/ 2843168 w 2843168"/>
                  <a:gd name="connsiteY2" fmla="*/ 375049 h 376546"/>
                  <a:gd name="connsiteX3" fmla="*/ 0 w 2843168"/>
                  <a:gd name="connsiteY3" fmla="*/ 376546 h 376546"/>
                  <a:gd name="connsiteX4" fmla="*/ 604390 w 2843168"/>
                  <a:gd name="connsiteY4" fmla="*/ 9123 h 376546"/>
                  <a:gd name="connsiteX0" fmla="*/ 604390 w 2843168"/>
                  <a:gd name="connsiteY0" fmla="*/ 0 h 367423"/>
                  <a:gd name="connsiteX1" fmla="*/ 2578988 w 2843168"/>
                  <a:gd name="connsiteY1" fmla="*/ 7216 h 367423"/>
                  <a:gd name="connsiteX2" fmla="*/ 2843168 w 2843168"/>
                  <a:gd name="connsiteY2" fmla="*/ 365926 h 367423"/>
                  <a:gd name="connsiteX3" fmla="*/ 0 w 2843168"/>
                  <a:gd name="connsiteY3" fmla="*/ 367423 h 367423"/>
                  <a:gd name="connsiteX4" fmla="*/ 604390 w 2843168"/>
                  <a:gd name="connsiteY4" fmla="*/ 0 h 367423"/>
                  <a:gd name="connsiteX0" fmla="*/ 272374 w 2511152"/>
                  <a:gd name="connsiteY0" fmla="*/ 0 h 365927"/>
                  <a:gd name="connsiteX1" fmla="*/ 2246972 w 2511152"/>
                  <a:gd name="connsiteY1" fmla="*/ 7216 h 365927"/>
                  <a:gd name="connsiteX2" fmla="*/ 2511152 w 2511152"/>
                  <a:gd name="connsiteY2" fmla="*/ 365926 h 365927"/>
                  <a:gd name="connsiteX3" fmla="*/ 0 w 2511152"/>
                  <a:gd name="connsiteY3" fmla="*/ 242757 h 365927"/>
                  <a:gd name="connsiteX4" fmla="*/ 272374 w 2511152"/>
                  <a:gd name="connsiteY4" fmla="*/ 0 h 365927"/>
                  <a:gd name="connsiteX0" fmla="*/ 272374 w 2432759"/>
                  <a:gd name="connsiteY0" fmla="*/ 0 h 242757"/>
                  <a:gd name="connsiteX1" fmla="*/ 2246972 w 2432759"/>
                  <a:gd name="connsiteY1" fmla="*/ 7216 h 242757"/>
                  <a:gd name="connsiteX2" fmla="*/ 2432759 w 2432759"/>
                  <a:gd name="connsiteY2" fmla="*/ 241260 h 242757"/>
                  <a:gd name="connsiteX3" fmla="*/ 0 w 2432759"/>
                  <a:gd name="connsiteY3" fmla="*/ 242757 h 242757"/>
                  <a:gd name="connsiteX4" fmla="*/ 272374 w 2432759"/>
                  <a:gd name="connsiteY4" fmla="*/ 0 h 242757"/>
                  <a:gd name="connsiteX0" fmla="*/ 235484 w 2432759"/>
                  <a:gd name="connsiteY0" fmla="*/ 118 h 235541"/>
                  <a:gd name="connsiteX1" fmla="*/ 2246972 w 2432759"/>
                  <a:gd name="connsiteY1" fmla="*/ 0 h 235541"/>
                  <a:gd name="connsiteX2" fmla="*/ 2432759 w 2432759"/>
                  <a:gd name="connsiteY2" fmla="*/ 234044 h 235541"/>
                  <a:gd name="connsiteX3" fmla="*/ 0 w 2432759"/>
                  <a:gd name="connsiteY3" fmla="*/ 235541 h 235541"/>
                  <a:gd name="connsiteX4" fmla="*/ 235484 w 2432759"/>
                  <a:gd name="connsiteY4" fmla="*/ 118 h 235541"/>
                  <a:gd name="connsiteX0" fmla="*/ 235484 w 2432759"/>
                  <a:gd name="connsiteY0" fmla="*/ 7452 h 242875"/>
                  <a:gd name="connsiteX1" fmla="*/ 2265418 w 2432759"/>
                  <a:gd name="connsiteY1" fmla="*/ 0 h 242875"/>
                  <a:gd name="connsiteX2" fmla="*/ 2432759 w 2432759"/>
                  <a:gd name="connsiteY2" fmla="*/ 241378 h 242875"/>
                  <a:gd name="connsiteX3" fmla="*/ 0 w 2432759"/>
                  <a:gd name="connsiteY3" fmla="*/ 242875 h 242875"/>
                  <a:gd name="connsiteX4" fmla="*/ 235484 w 2432759"/>
                  <a:gd name="connsiteY4" fmla="*/ 7452 h 2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32759" h="242875">
                    <a:moveTo>
                      <a:pt x="235484" y="7452"/>
                    </a:moveTo>
                    <a:lnTo>
                      <a:pt x="2265418" y="0"/>
                    </a:lnTo>
                    <a:lnTo>
                      <a:pt x="2432759" y="241378"/>
                    </a:lnTo>
                    <a:lnTo>
                      <a:pt x="0" y="242875"/>
                    </a:lnTo>
                    <a:lnTo>
                      <a:pt x="235484" y="7452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1">
                      <a:tint val="66000"/>
                      <a:satMod val="160000"/>
                      <a:alpha val="37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9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0"/>
                    </a:schemeClr>
                  </a:gs>
                </a:gsLst>
                <a:lin ang="2700000" scaled="1"/>
                <a:tileRect/>
              </a:gradFill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pic>
            <p:nvPicPr>
              <p:cNvPr id="20" name="圖片 19" descr="一張含有 室內, 窗戶 的圖片&#10;&#10;描述是以高可信度產生">
                <a:extLst>
                  <a:ext uri="{FF2B5EF4-FFF2-40B4-BE49-F238E27FC236}">
                    <a16:creationId xmlns:a16="http://schemas.microsoft.com/office/drawing/2014/main" id="{57768A89-330B-4B31-8FFA-1C987C6AD95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945057" y="2161002"/>
                <a:ext cx="3807179" cy="2218690"/>
              </a:xfrm>
              <a:prstGeom prst="rect">
                <a:avLst/>
              </a:prstGeom>
            </p:spPr>
          </p:pic>
        </p:grpSp>
      </p:grpSp>
      <p:pic>
        <p:nvPicPr>
          <p:cNvPr id="11" name="圖片 10" descr="一張含有 個人, 握住, 手, 電子用品 的圖片&#10;&#10;描述是以非常高的可信度產生">
            <a:extLst>
              <a:ext uri="{FF2B5EF4-FFF2-40B4-BE49-F238E27FC236}">
                <a16:creationId xmlns:a16="http://schemas.microsoft.com/office/drawing/2014/main" id="{BFCF71B0-BA8F-47DA-8E36-14EE13BFA36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47797" y="935952"/>
            <a:ext cx="4462228" cy="4969166"/>
          </a:xfrm>
          <a:prstGeom prst="rect">
            <a:avLst/>
          </a:prstGeom>
        </p:spPr>
      </p:pic>
      <p:pic>
        <p:nvPicPr>
          <p:cNvPr id="16" name="圖片 15" descr="一張含有 電子用品, 投影機 的圖片&#10;&#10;描述是以非常高的可信度產生">
            <a:extLst>
              <a:ext uri="{FF2B5EF4-FFF2-40B4-BE49-F238E27FC236}">
                <a16:creationId xmlns:a16="http://schemas.microsoft.com/office/drawing/2014/main" id="{DFD76A0E-D81E-47AB-9D9C-1FB9A8A68BF2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33582" y="1184042"/>
            <a:ext cx="1139872" cy="113453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1" name="矩形 20">
            <a:extLst>
              <a:ext uri="{FF2B5EF4-FFF2-40B4-BE49-F238E27FC236}">
                <a16:creationId xmlns:a16="http://schemas.microsoft.com/office/drawing/2014/main" id="{8D46ECCD-85AB-4DB8-B169-46C3F7FED227}"/>
              </a:ext>
            </a:extLst>
          </p:cNvPr>
          <p:cNvSpPr/>
          <p:nvPr/>
        </p:nvSpPr>
        <p:spPr>
          <a:xfrm>
            <a:off x="1328135" y="2333793"/>
            <a:ext cx="118654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" altLang="zh-TW" sz="1600" b="1" dirty="0">
                <a:solidFill>
                  <a:schemeClr val="bg1"/>
                </a:solidFill>
                <a:latin typeface="+mj-lt"/>
              </a:rPr>
              <a:t>Vcam</a:t>
            </a:r>
            <a:r>
              <a:rPr lang="zh-TW" altLang="en-US" sz="1600" b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altLang="zh-TW" sz="1600" b="1" dirty="0">
                <a:solidFill>
                  <a:schemeClr val="bg1"/>
                </a:solidFill>
                <a:latin typeface="+mj-lt"/>
              </a:rPr>
              <a:t>App</a:t>
            </a:r>
          </a:p>
        </p:txBody>
      </p:sp>
      <p:grpSp>
        <p:nvGrpSpPr>
          <p:cNvPr id="4" name="群組 3">
            <a:extLst>
              <a:ext uri="{FF2B5EF4-FFF2-40B4-BE49-F238E27FC236}">
                <a16:creationId xmlns:a16="http://schemas.microsoft.com/office/drawing/2014/main" id="{E4D530F2-7A91-445C-B56E-2D4A198F5C2D}"/>
              </a:ext>
            </a:extLst>
          </p:cNvPr>
          <p:cNvGrpSpPr/>
          <p:nvPr/>
        </p:nvGrpSpPr>
        <p:grpSpPr>
          <a:xfrm>
            <a:off x="99325" y="2896184"/>
            <a:ext cx="3876149" cy="2226402"/>
            <a:chOff x="135610" y="2867784"/>
            <a:chExt cx="3876149" cy="2226402"/>
          </a:xfrm>
        </p:grpSpPr>
        <p:pic>
          <p:nvPicPr>
            <p:cNvPr id="22" name="圖片 21" descr="一張含有 螢幕擷取畫面 的圖片&#10;&#10;描述是以非常高的可信度產生">
              <a:extLst>
                <a:ext uri="{FF2B5EF4-FFF2-40B4-BE49-F238E27FC236}">
                  <a16:creationId xmlns:a16="http://schemas.microsoft.com/office/drawing/2014/main" id="{3837FF91-4EBE-4050-B520-0DC060011EA4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35610" y="2867784"/>
              <a:ext cx="3876149" cy="2226402"/>
            </a:xfrm>
            <a:prstGeom prst="rect">
              <a:avLst/>
            </a:prstGeom>
          </p:spPr>
        </p:pic>
        <p:pic>
          <p:nvPicPr>
            <p:cNvPr id="24" name="Google Shape;273;p30">
              <a:extLst>
                <a:ext uri="{FF2B5EF4-FFF2-40B4-BE49-F238E27FC236}">
                  <a16:creationId xmlns:a16="http://schemas.microsoft.com/office/drawing/2014/main" id="{F9208557-2CFB-4581-BFA7-ED4BB564CEB2}"/>
                </a:ext>
              </a:extLst>
            </p:cNvPr>
            <p:cNvPicPr preferRelativeResize="0"/>
            <p:nvPr/>
          </p:nvPicPr>
          <p:blipFill>
            <a:blip r:embed="rId13">
              <a:alphaModFix/>
            </a:blip>
            <a:stretch>
              <a:fillRect/>
            </a:stretch>
          </p:blipFill>
          <p:spPr>
            <a:xfrm>
              <a:off x="273240" y="2957624"/>
              <a:ext cx="3565790" cy="199900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6229765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3909A529-096F-4B7F-8B2A-3DEF7818E15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B23CFA0F-DFAB-4976-BB82-A2CA96E7289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4110" y="2286000"/>
            <a:ext cx="2105303" cy="2751759"/>
          </a:xfrm>
          <a:prstGeom prst="rect">
            <a:avLst/>
          </a:prstGeom>
        </p:spPr>
      </p:pic>
      <p:pic>
        <p:nvPicPr>
          <p:cNvPr id="13" name="圖片 12" descr="一張含有 個人, 女性 的圖片&#10;&#10;描述是以非常高的可信度產生">
            <a:extLst>
              <a:ext uri="{FF2B5EF4-FFF2-40B4-BE49-F238E27FC236}">
                <a16:creationId xmlns:a16="http://schemas.microsoft.com/office/drawing/2014/main" id="{29314BC3-5743-4811-86E5-40836648B8E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03503" y="2110685"/>
            <a:ext cx="3625696" cy="2338231"/>
          </a:xfrm>
          <a:prstGeom prst="rect">
            <a:avLst/>
          </a:prstGeom>
        </p:spPr>
      </p:pic>
      <p:pic>
        <p:nvPicPr>
          <p:cNvPr id="15" name="圖片 14" descr="一張含有 天空 的圖片&#10;&#10;描述是以非常高的可信度產生">
            <a:extLst>
              <a:ext uri="{FF2B5EF4-FFF2-40B4-BE49-F238E27FC236}">
                <a16:creationId xmlns:a16="http://schemas.microsoft.com/office/drawing/2014/main" id="{4B8D4732-BB2C-412F-B277-B2B1BE9F68E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8470" y="730953"/>
            <a:ext cx="4894770" cy="100299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79" name="Google Shape;279;p31"/>
          <p:cNvPicPr preferRelativeResize="0"/>
          <p:nvPr/>
        </p:nvPicPr>
        <p:blipFill>
          <a:blip r:embed="rId7"/>
          <a:stretch>
            <a:fillRect/>
          </a:stretch>
        </p:blipFill>
        <p:spPr>
          <a:xfrm>
            <a:off x="5589519" y="407470"/>
            <a:ext cx="3228202" cy="454515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204861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A362467-12D4-4282-B7D2-A6E11AA1D10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" y="0"/>
            <a:ext cx="9143976" cy="5143500"/>
          </a:xfrm>
          <a:prstGeom prst="rect">
            <a:avLst/>
          </a:prstGeom>
        </p:spPr>
      </p:pic>
      <p:sp>
        <p:nvSpPr>
          <p:cNvPr id="4" name="副標題 16">
            <a:extLst>
              <a:ext uri="{FF2B5EF4-FFF2-40B4-BE49-F238E27FC236}">
                <a16:creationId xmlns:a16="http://schemas.microsoft.com/office/drawing/2014/main" id="{B09A037F-934E-419C-AB56-6FBBA09A7A18}"/>
              </a:ext>
            </a:extLst>
          </p:cNvPr>
          <p:cNvSpPr txBox="1">
            <a:spLocks/>
          </p:cNvSpPr>
          <p:nvPr/>
        </p:nvSpPr>
        <p:spPr>
          <a:xfrm>
            <a:off x="112469" y="4769148"/>
            <a:ext cx="4387566" cy="22493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500" dirty="0">
                <a:solidFill>
                  <a:schemeClr val="bg1">
                    <a:lumMod val="95000"/>
                  </a:schemeClr>
                </a:solidFill>
              </a:rPr>
              <a:t>Copyright © 2018 QNAP Systems, Inc. All rights reserved. QNAP® and other names of QNAP Products are proprietary marks or registered trademarks of QNAP Systems, Inc. Other products and company names mentioned herein are trademarks of their respective holders.</a:t>
            </a:r>
            <a:endParaRPr lang="zh-TW" altLang="en-US" sz="5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4293517"/>
      </p:ext>
    </p:extLst>
  </p:cSld>
  <p:clrMapOvr>
    <a:masterClrMapping/>
  </p:clrMapOvr>
</p:sld>
</file>

<file path=ppt/theme/theme1.xml><?xml version="1.0" encoding="utf-8"?>
<a:theme xmlns:a="http://schemas.openxmlformats.org/drawingml/2006/main" name="自訂設計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851</Words>
  <Application>Microsoft Office PowerPoint</Application>
  <PresentationFormat>如螢幕大小 (16:9)</PresentationFormat>
  <Paragraphs>144</Paragraphs>
  <Slides>19</Slides>
  <Notes>18</Notes>
  <HiddenSlides>0</HiddenSlides>
  <MMClips>0</MMClips>
  <ScaleCrop>false</ScaleCrop>
  <HeadingPairs>
    <vt:vector size="6" baseType="variant">
      <vt:variant>
        <vt:lpstr>使用字型</vt:lpstr>
      </vt:variant>
      <vt:variant>
        <vt:i4>6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19</vt:i4>
      </vt:variant>
    </vt:vector>
  </HeadingPairs>
  <TitlesOfParts>
    <vt:vector size="26" baseType="lpstr">
      <vt:lpstr>微軟正黑體</vt:lpstr>
      <vt:lpstr>微軟正黑體</vt:lpstr>
      <vt:lpstr>新細明體</vt:lpstr>
      <vt:lpstr>Arial</vt:lpstr>
      <vt:lpstr>Calibri</vt:lpstr>
      <vt:lpstr>Verdana</vt:lpstr>
      <vt:lpstr>自訂設計</vt:lpstr>
      <vt:lpstr>PowerPoint 簡報</vt:lpstr>
      <vt:lpstr>How to choose a suitable camera</vt:lpstr>
      <vt:lpstr>How to choose NAS ？</vt:lpstr>
      <vt:lpstr>General camera (Bullet camera)</vt:lpstr>
      <vt:lpstr>High resolution camera</vt:lpstr>
      <vt:lpstr>High resolution camera</vt:lpstr>
      <vt:lpstr>Fisheye camera</vt:lpstr>
      <vt:lpstr>Fisheye camera</vt:lpstr>
      <vt:lpstr>USB camera (Webcam)</vt:lpstr>
      <vt:lpstr>PTZ camera and speed Dome camera</vt:lpstr>
      <vt:lpstr>Multi-Sensor camera</vt:lpstr>
      <vt:lpstr>Multi-Sensor camera scenario</vt:lpstr>
      <vt:lpstr>360 panoramic camera</vt:lpstr>
      <vt:lpstr>360 panoramic camera</vt:lpstr>
      <vt:lpstr>HDMI capture device</vt:lpstr>
      <vt:lpstr>How HDMI capture device works</vt:lpstr>
      <vt:lpstr>QNAP Vcam mobile app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Han Tsai</dc:creator>
  <cp:lastModifiedBy>明翰 蔡</cp:lastModifiedBy>
  <cp:revision>36</cp:revision>
  <dcterms:modified xsi:type="dcterms:W3CDTF">2018-09-06T07:57:10Z</dcterms:modified>
</cp:coreProperties>
</file>