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314" r:id="rId2"/>
    <p:sldId id="256" r:id="rId3"/>
    <p:sldId id="259" r:id="rId4"/>
    <p:sldId id="257" r:id="rId5"/>
    <p:sldId id="316" r:id="rId6"/>
    <p:sldId id="315" r:id="rId7"/>
    <p:sldId id="260" r:id="rId8"/>
    <p:sldId id="327" r:id="rId9"/>
    <p:sldId id="339" r:id="rId10"/>
    <p:sldId id="337" r:id="rId11"/>
    <p:sldId id="320" r:id="rId12"/>
    <p:sldId id="340" r:id="rId13"/>
    <p:sldId id="326" r:id="rId14"/>
    <p:sldId id="341" r:id="rId15"/>
    <p:sldId id="342" r:id="rId16"/>
    <p:sldId id="277" r:id="rId17"/>
    <p:sldId id="274" r:id="rId18"/>
    <p:sldId id="275" r:id="rId19"/>
    <p:sldId id="276" r:id="rId20"/>
    <p:sldId id="278" r:id="rId21"/>
    <p:sldId id="279" r:id="rId22"/>
    <p:sldId id="280" r:id="rId23"/>
    <p:sldId id="281" r:id="rId24"/>
    <p:sldId id="283" r:id="rId25"/>
    <p:sldId id="336" r:id="rId26"/>
    <p:sldId id="338" r:id="rId27"/>
    <p:sldId id="335" r:id="rId28"/>
    <p:sldId id="285" r:id="rId29"/>
    <p:sldId id="286" r:id="rId30"/>
    <p:sldId id="292" r:id="rId31"/>
    <p:sldId id="293" r:id="rId32"/>
    <p:sldId id="294" r:id="rId33"/>
    <p:sldId id="296" r:id="rId34"/>
    <p:sldId id="297" r:id="rId35"/>
    <p:sldId id="298" r:id="rId36"/>
    <p:sldId id="299" r:id="rId37"/>
    <p:sldId id="287" r:id="rId38"/>
    <p:sldId id="288" r:id="rId39"/>
    <p:sldId id="333" r:id="rId40"/>
    <p:sldId id="301" r:id="rId41"/>
    <p:sldId id="303" r:id="rId42"/>
    <p:sldId id="304" r:id="rId43"/>
    <p:sldId id="289" r:id="rId44"/>
    <p:sldId id="300" r:id="rId45"/>
    <p:sldId id="305" r:id="rId46"/>
    <p:sldId id="306" r:id="rId47"/>
    <p:sldId id="307" r:id="rId48"/>
    <p:sldId id="308" r:id="rId49"/>
    <p:sldId id="310" r:id="rId50"/>
    <p:sldId id="313" r:id="rId51"/>
    <p:sldId id="344" r:id="rId52"/>
    <p:sldId id="312" r:id="rId53"/>
    <p:sldId id="334" r:id="rId54"/>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FFC9"/>
    <a:srgbClr val="00BC94"/>
    <a:srgbClr val="008A6C"/>
    <a:srgbClr val="00FFFF"/>
    <a:srgbClr val="FF1AFF"/>
    <a:srgbClr val="4AFF19"/>
    <a:srgbClr val="928FFF"/>
    <a:srgbClr val="34C714"/>
    <a:srgbClr val="FF8D6D"/>
    <a:srgbClr val="747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50872-94F9-4397-9387-8DE0193BD86B}" v="44" dt="2018-09-03T08:09:53.525"/>
    <p1510:client id="{514C5E34-59D2-82D0-F387-CC1809F3354A}" v="98" dt="2018-09-03T08:01:42.499"/>
    <p1510:client id="{8A4C48E0-B6F2-984C-C249-025AE0B470EC}" v="4" dt="2018-09-03T07:45:41.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786" y="11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工作表1!$B$1</c:f>
              <c:strCache>
                <c:ptCount val="1"/>
                <c:pt idx="0">
                  <c:v>欄1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866-45DE-96BA-7B6B423E9C8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866-45DE-96BA-7B6B423E9C8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866-45DE-96BA-7B6B423E9C8D}"/>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866-45DE-96BA-7B6B423E9C8D}"/>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D866-45DE-96BA-7B6B423E9C8D}"/>
              </c:ext>
            </c:extLst>
          </c:dPt>
          <c:cat>
            <c:strRef>
              <c:f>工作表1!$A$2:$A$6</c:f>
              <c:strCache>
                <c:ptCount val="5"/>
                <c:pt idx="0">
                  <c:v>其它</c:v>
                </c:pt>
                <c:pt idx="1">
                  <c:v>電梯</c:v>
                </c:pt>
                <c:pt idx="2">
                  <c:v>插座</c:v>
                </c:pt>
                <c:pt idx="3">
                  <c:v>照明</c:v>
                </c:pt>
                <c:pt idx="4">
                  <c:v>空調</c:v>
                </c:pt>
              </c:strCache>
            </c:strRef>
          </c:cat>
          <c:val>
            <c:numRef>
              <c:f>工作表1!$B$2:$B$6</c:f>
              <c:numCache>
                <c:formatCode>0%</c:formatCode>
                <c:ptCount val="5"/>
                <c:pt idx="0">
                  <c:v>0.13</c:v>
                </c:pt>
                <c:pt idx="1">
                  <c:v>0.06</c:v>
                </c:pt>
                <c:pt idx="2">
                  <c:v>0.13</c:v>
                </c:pt>
                <c:pt idx="3">
                  <c:v>0.23</c:v>
                </c:pt>
                <c:pt idx="4">
                  <c:v>0.45</c:v>
                </c:pt>
              </c:numCache>
            </c:numRef>
          </c:val>
          <c:extLst>
            <c:ext xmlns:c16="http://schemas.microsoft.com/office/drawing/2014/chart" uri="{C3380CC4-5D6E-409C-BE32-E72D297353CC}">
              <c16:uniqueId val="{00000000-E3E4-4117-A284-681939D35FD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6341EAE-7F30-4416-929A-7B63019203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8255A3A-AB8E-4032-B06F-996B3AF7F0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B3B4E4-5595-4217-94D3-0A07F2994BBD}" type="datetimeFigureOut">
              <a:rPr lang="zh-TW" altLang="en-US" smtClean="0"/>
              <a:t>2018/9/4</a:t>
            </a:fld>
            <a:endParaRPr lang="zh-TW" altLang="en-US"/>
          </a:p>
        </p:txBody>
      </p:sp>
      <p:sp>
        <p:nvSpPr>
          <p:cNvPr id="4" name="頁尾版面配置區 3">
            <a:extLst>
              <a:ext uri="{FF2B5EF4-FFF2-40B4-BE49-F238E27FC236}">
                <a16:creationId xmlns:a16="http://schemas.microsoft.com/office/drawing/2014/main" id="{F6B4116A-A654-48C7-959A-AA2015DA5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3A475AA-BCEC-4954-97FA-AB3B5D4080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8B4EBB-62C3-413E-BBA8-A4F7D7A5E6EE}" type="slidenum">
              <a:rPr lang="zh-TW" altLang="en-US" smtClean="0"/>
              <a:t>‹#›</a:t>
            </a:fld>
            <a:endParaRPr lang="zh-TW" altLang="en-US"/>
          </a:p>
        </p:txBody>
      </p:sp>
    </p:spTree>
    <p:extLst>
      <p:ext uri="{BB962C8B-B14F-4D97-AF65-F5344CB8AC3E}">
        <p14:creationId xmlns:p14="http://schemas.microsoft.com/office/powerpoint/2010/main" val="492018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5B369A-C18D-4BD8-A2FE-724DEEF353EF}" type="datetimeFigureOut">
              <a:rPr lang="zh-TW" altLang="en-US" smtClean="0"/>
              <a:pPr/>
              <a:t>2018/9/4</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8A45F8-62CD-4F9D-A61D-8291C82E7CBD}" type="slidenum">
              <a:rPr lang="zh-TW" altLang="en-US" smtClean="0"/>
              <a:pPr/>
              <a:t>‹#›</a:t>
            </a:fld>
            <a:endParaRPr lang="zh-TW" altLang="en-US"/>
          </a:p>
        </p:txBody>
      </p:sp>
    </p:spTree>
    <p:extLst>
      <p:ext uri="{BB962C8B-B14F-4D97-AF65-F5344CB8AC3E}">
        <p14:creationId xmlns:p14="http://schemas.microsoft.com/office/powerpoint/2010/main" val="101563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a:t>
            </a:fld>
            <a:endParaRPr lang="zh-TW" altLang="en-US"/>
          </a:p>
        </p:txBody>
      </p:sp>
    </p:spTree>
    <p:extLst>
      <p:ext uri="{BB962C8B-B14F-4D97-AF65-F5344CB8AC3E}">
        <p14:creationId xmlns:p14="http://schemas.microsoft.com/office/powerpoint/2010/main" val="187250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10</a:t>
            </a:fld>
            <a:endParaRPr lang="zh-TW" altLang="en-US"/>
          </a:p>
        </p:txBody>
      </p:sp>
    </p:spTree>
    <p:extLst>
      <p:ext uri="{BB962C8B-B14F-4D97-AF65-F5344CB8AC3E}">
        <p14:creationId xmlns:p14="http://schemas.microsoft.com/office/powerpoint/2010/main" val="98792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11</a:t>
            </a:fld>
            <a:endParaRPr lang="zh-TW" altLang="en-US"/>
          </a:p>
        </p:txBody>
      </p:sp>
    </p:spTree>
    <p:extLst>
      <p:ext uri="{BB962C8B-B14F-4D97-AF65-F5344CB8AC3E}">
        <p14:creationId xmlns:p14="http://schemas.microsoft.com/office/powerpoint/2010/main" val="400346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12</a:t>
            </a:fld>
            <a:endParaRPr lang="zh-TW" altLang="en-US"/>
          </a:p>
        </p:txBody>
      </p:sp>
    </p:spTree>
    <p:extLst>
      <p:ext uri="{BB962C8B-B14F-4D97-AF65-F5344CB8AC3E}">
        <p14:creationId xmlns:p14="http://schemas.microsoft.com/office/powerpoint/2010/main" val="182223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13</a:t>
            </a:fld>
            <a:endParaRPr lang="zh-TW" altLang="en-US"/>
          </a:p>
        </p:txBody>
      </p:sp>
    </p:spTree>
    <p:extLst>
      <p:ext uri="{BB962C8B-B14F-4D97-AF65-F5344CB8AC3E}">
        <p14:creationId xmlns:p14="http://schemas.microsoft.com/office/powerpoint/2010/main" val="252249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14</a:t>
            </a:fld>
            <a:endParaRPr lang="zh-TW" altLang="en-US"/>
          </a:p>
        </p:txBody>
      </p:sp>
    </p:spTree>
    <p:extLst>
      <p:ext uri="{BB962C8B-B14F-4D97-AF65-F5344CB8AC3E}">
        <p14:creationId xmlns:p14="http://schemas.microsoft.com/office/powerpoint/2010/main" val="138892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現場照片</a:t>
            </a:r>
            <a:r>
              <a:rPr lang="en-US" altLang="zh-TW"/>
              <a:t>:</a:t>
            </a:r>
            <a:r>
              <a:rPr lang="zh-TW" altLang="en-US"/>
              <a:t> 要重拍的多一些 </a:t>
            </a:r>
            <a:r>
              <a:rPr lang="en-US" altLang="zh-TW"/>
              <a:t>,</a:t>
            </a:r>
            <a:r>
              <a:rPr lang="zh-TW" altLang="en-US"/>
              <a:t> 有質感些</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15</a:t>
            </a:fld>
            <a:endParaRPr lang="zh-TW" altLang="en-US"/>
          </a:p>
        </p:txBody>
      </p:sp>
    </p:spTree>
    <p:extLst>
      <p:ext uri="{BB962C8B-B14F-4D97-AF65-F5344CB8AC3E}">
        <p14:creationId xmlns:p14="http://schemas.microsoft.com/office/powerpoint/2010/main" val="187664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需要大圖原檔</a:t>
            </a:r>
            <a:endParaRPr lang="en-US" altLang="zh-TW"/>
          </a:p>
          <a:p>
            <a:r>
              <a:rPr lang="en-US" altLang="zh-TW"/>
              <a:t>“</a:t>
            </a:r>
            <a:r>
              <a:rPr lang="zh-TW" altLang="en-US"/>
              <a:t>契約內容</a:t>
            </a:r>
            <a:r>
              <a:rPr lang="en-US" altLang="zh-TW"/>
              <a:t>”</a:t>
            </a:r>
            <a:r>
              <a:rPr lang="zh-TW" altLang="en-US"/>
              <a:t>疑問</a:t>
            </a:r>
            <a:endParaRPr lang="en-US" altLang="zh-TW"/>
          </a:p>
          <a:p>
            <a:endParaRPr lang="en-US" altLang="zh-TW"/>
          </a:p>
          <a:p>
            <a:r>
              <a:rPr lang="en-US" altLang="zh-TW"/>
              <a:t>Rajah</a:t>
            </a:r>
            <a:r>
              <a:rPr lang="zh-TW" altLang="en-US"/>
              <a:t>找到原始帳單</a:t>
            </a:r>
            <a:endParaRPr lang="en-US" altLang="zh-TW"/>
          </a:p>
          <a:p>
            <a:endParaRPr lang="en-US" altLang="zh-TW"/>
          </a:p>
          <a:p>
            <a:r>
              <a:rPr lang="en-US" altLang="zh-TW"/>
              <a:t>**</a:t>
            </a:r>
            <a:r>
              <a:rPr lang="zh-TW" altLang="en-US"/>
              <a:t>兩比較請從電費單</a:t>
            </a:r>
            <a:r>
              <a:rPr lang="en-US" altLang="zh-TW"/>
              <a:t>/</a:t>
            </a:r>
            <a:r>
              <a:rPr lang="zh-TW" altLang="en-US"/>
              <a:t>調整前</a:t>
            </a:r>
            <a:r>
              <a:rPr lang="en-US" altLang="zh-TW"/>
              <a:t>4F-16062.pdf</a:t>
            </a:r>
            <a:r>
              <a:rPr lang="zh-TW" altLang="en-US"/>
              <a:t>與調整後</a:t>
            </a:r>
            <a:r>
              <a:rPr lang="en-US" altLang="zh-TW"/>
              <a:t>4F-2970.pdf</a:t>
            </a:r>
            <a:r>
              <a:rPr lang="zh-TW" altLang="en-US"/>
              <a:t>擷取</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16</a:t>
            </a:fld>
            <a:endParaRPr lang="zh-TW" altLang="en-US"/>
          </a:p>
        </p:txBody>
      </p:sp>
    </p:spTree>
    <p:extLst>
      <p:ext uri="{BB962C8B-B14F-4D97-AF65-F5344CB8AC3E}">
        <p14:creationId xmlns:p14="http://schemas.microsoft.com/office/powerpoint/2010/main" val="397237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沒答案</a:t>
            </a:r>
          </a:p>
          <a:p>
            <a:r>
              <a:rPr lang="en-US" altLang="zh-TW"/>
              <a:t>**</a:t>
            </a:r>
            <a:r>
              <a:rPr lang="zh-TW" altLang="en-US"/>
              <a:t>答案會以下張</a:t>
            </a:r>
            <a:r>
              <a:rPr lang="en-US" altLang="zh-TW"/>
              <a:t>slide</a:t>
            </a:r>
            <a:r>
              <a:rPr lang="zh-TW" altLang="en-US"/>
              <a:t>解釋</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17</a:t>
            </a:fld>
            <a:endParaRPr lang="zh-TW" altLang="en-US"/>
          </a:p>
        </p:txBody>
      </p:sp>
    </p:spTree>
    <p:extLst>
      <p:ext uri="{BB962C8B-B14F-4D97-AF65-F5344CB8AC3E}">
        <p14:creationId xmlns:p14="http://schemas.microsoft.com/office/powerpoint/2010/main" val="227408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1</a:t>
            </a:r>
            <a:r>
              <a:rPr lang="zh-TW" altLang="en-US"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台智慧電表</a:t>
            </a:r>
            <a:r>
              <a:rPr lang="en-US" altLang="zh-TW"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+1 QNAP Power NAS</a:t>
            </a:r>
            <a:r>
              <a:rPr lang="zh-TW" altLang="en-US"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等於 節能是結果</a:t>
            </a:r>
            <a:endParaRPr lang="en-US" altLang="zh-TW" sz="1200" b="1">
              <a:solidFill>
                <a:srgbClr val="92D05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endParaRPr>
          </a:p>
          <a:p>
            <a:r>
              <a:rPr lang="zh-TW" altLang="en-US"/>
              <a:t>與上頁關係需再調整</a:t>
            </a:r>
            <a:endParaRPr lang="en-US" altLang="zh-TW"/>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18</a:t>
            </a:fld>
            <a:endParaRPr lang="zh-TW" altLang="en-US"/>
          </a:p>
        </p:txBody>
      </p:sp>
    </p:spTree>
    <p:extLst>
      <p:ext uri="{BB962C8B-B14F-4D97-AF65-F5344CB8AC3E}">
        <p14:creationId xmlns:p14="http://schemas.microsoft.com/office/powerpoint/2010/main" val="1783330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這裡開始</a:t>
            </a:r>
            <a:r>
              <a:rPr lang="en-US" altLang="zh-TW"/>
              <a:t>DEMO?</a:t>
            </a:r>
            <a:endParaRPr lang="zh-TW" altLang="en-US"/>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19</a:t>
            </a:fld>
            <a:endParaRPr lang="zh-TW" altLang="en-US"/>
          </a:p>
        </p:txBody>
      </p:sp>
    </p:spTree>
    <p:extLst>
      <p:ext uri="{BB962C8B-B14F-4D97-AF65-F5344CB8AC3E}">
        <p14:creationId xmlns:p14="http://schemas.microsoft.com/office/powerpoint/2010/main" val="29367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新細明體"/>
                <a:ea typeface="新細明體"/>
              </a:rPr>
              <a:t>更新筆記: 請把 "</a:t>
            </a:r>
            <a:r>
              <a:rPr lang="zh-TW" strike="sngStrike"/>
              <a:t>非常有感的</a:t>
            </a:r>
            <a:r>
              <a:rPr lang="zh-TW" strike="sngStrike">
                <a:latin typeface="新細明體"/>
                <a:ea typeface="新細明體"/>
              </a:rPr>
              <a:t>"</a:t>
            </a:r>
            <a:r>
              <a:rPr lang="zh-TW" altLang="en-US" strike="sngStrike">
                <a:latin typeface="新細明體"/>
                <a:ea typeface="新細明體"/>
              </a:rPr>
              <a:t> </a:t>
            </a:r>
            <a:r>
              <a:rPr lang="zh-TW" altLang="en-US">
                <a:latin typeface="新細明體"/>
                <a:ea typeface="新細明體"/>
              </a:rPr>
              <a:t>刪掉</a:t>
            </a: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a:t>
            </a:fld>
            <a:endParaRPr lang="zh-TW" altLang="en-US"/>
          </a:p>
        </p:txBody>
      </p:sp>
    </p:spTree>
    <p:extLst>
      <p:ext uri="{BB962C8B-B14F-4D97-AF65-F5344CB8AC3E}">
        <p14:creationId xmlns:p14="http://schemas.microsoft.com/office/powerpoint/2010/main" val="2857856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20</a:t>
            </a:fld>
            <a:endParaRPr lang="zh-TW" altLang="en-US"/>
          </a:p>
        </p:txBody>
      </p:sp>
    </p:spTree>
    <p:extLst>
      <p:ext uri="{BB962C8B-B14F-4D97-AF65-F5344CB8AC3E}">
        <p14:creationId xmlns:p14="http://schemas.microsoft.com/office/powerpoint/2010/main" val="2424425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若有時間 建議此圖重新設計</a:t>
            </a: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22</a:t>
            </a:fld>
            <a:endParaRPr lang="zh-TW" altLang="en-US"/>
          </a:p>
        </p:txBody>
      </p:sp>
    </p:spTree>
    <p:extLst>
      <p:ext uri="{BB962C8B-B14F-4D97-AF65-F5344CB8AC3E}">
        <p14:creationId xmlns:p14="http://schemas.microsoft.com/office/powerpoint/2010/main" val="1908354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b="1">
                <a:solidFill>
                  <a:srgbClr val="FFFFFF"/>
                </a:solidFill>
                <a:latin typeface="Arial Unicode MS" pitchFamily="34" charset="-120"/>
                <a:ea typeface="Arial Unicode MS" pitchFamily="34" charset="-120"/>
                <a:cs typeface="Arial Unicode MS" pitchFamily="34" charset="-120"/>
              </a:rPr>
              <a:t>QNAP </a:t>
            </a:r>
            <a:r>
              <a:rPr lang="zh-TW" altLang="en-US" sz="1200" b="1">
                <a:solidFill>
                  <a:srgbClr val="FFFFFF"/>
                </a:solidFill>
                <a:latin typeface="Arial Unicode MS" pitchFamily="34" charset="-120"/>
                <a:ea typeface="Arial Unicode MS" pitchFamily="34" charset="-120"/>
                <a:cs typeface="Arial Unicode MS" pitchFamily="34" charset="-120"/>
              </a:rPr>
              <a:t>總部</a:t>
            </a:r>
            <a:r>
              <a:rPr lang="en-US" altLang="zh-TW" sz="1200" b="1">
                <a:solidFill>
                  <a:srgbClr val="FFFFFF"/>
                </a:solidFill>
                <a:latin typeface="Arial Unicode MS" pitchFamily="34" charset="-120"/>
                <a:ea typeface="Arial Unicode MS" pitchFamily="34" charset="-120"/>
                <a:cs typeface="Arial Unicode MS" pitchFamily="34" charset="-120"/>
              </a:rPr>
              <a:t>2</a:t>
            </a:r>
            <a:r>
              <a:rPr lang="zh-TW" altLang="en-US" sz="1200" b="1">
                <a:solidFill>
                  <a:srgbClr val="FFFFFF"/>
                </a:solidFill>
                <a:latin typeface="Arial Unicode MS" pitchFamily="34" charset="-120"/>
                <a:ea typeface="Arial Unicode MS" pitchFamily="34" charset="-120"/>
                <a:cs typeface="Arial Unicode MS" pitchFamily="34" charset="-120"/>
              </a:rPr>
              <a:t>樓為例</a:t>
            </a:r>
            <a:r>
              <a:rPr lang="en-US" altLang="zh-TW" sz="1200" b="1">
                <a:solidFill>
                  <a:srgbClr val="FFFFFF"/>
                </a:solidFill>
                <a:latin typeface="Arial Unicode MS" pitchFamily="34" charset="-120"/>
                <a:ea typeface="Arial Unicode MS" pitchFamily="34" charset="-120"/>
                <a:cs typeface="Arial Unicode MS" pitchFamily="34" charset="-120"/>
              </a:rPr>
              <a:t>,</a:t>
            </a:r>
            <a:r>
              <a:rPr lang="zh-TW" altLang="en-US" sz="1200" b="1">
                <a:solidFill>
                  <a:srgbClr val="FFFFFF"/>
                </a:solidFill>
                <a:latin typeface="Arial Unicode MS" pitchFamily="34" charset="-120"/>
                <a:ea typeface="Arial Unicode MS" pitchFamily="34" charset="-120"/>
                <a:cs typeface="Arial Unicode MS" pitchFamily="34" charset="-120"/>
              </a:rPr>
              <a:t>實際目前有螺旋式冰水主機 </a:t>
            </a:r>
            <a:endParaRPr lang="en-US" altLang="zh-TW" sz="1200" b="1">
              <a:solidFill>
                <a:srgbClr val="FFFFFF"/>
              </a:solidFill>
              <a:latin typeface="Arial Unicode MS" pitchFamily="34" charset="-120"/>
              <a:ea typeface="Arial Unicode MS" pitchFamily="34" charset="-120"/>
              <a:cs typeface="Arial Unicode M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第三點</a:t>
            </a:r>
            <a:r>
              <a:rPr lang="en-US" altLang="zh-TW"/>
              <a:t>”</a:t>
            </a:r>
            <a:r>
              <a:rPr lang="zh-TW" altLang="en-US"/>
              <a:t>稍晚</a:t>
            </a:r>
            <a:r>
              <a:rPr lang="en-US" altLang="zh-TW"/>
              <a:t>”</a:t>
            </a:r>
            <a:r>
              <a:rPr lang="zh-TW" altLang="en-US"/>
              <a:t>這段</a:t>
            </a:r>
            <a:r>
              <a:rPr lang="en-US" altLang="zh-TW"/>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a:t>
            </a:r>
            <a:r>
              <a:rPr lang="zh-TW" altLang="en-US"/>
              <a:t>最後一個實例即是在解釋這段</a:t>
            </a:r>
          </a:p>
          <a:p>
            <a:endParaRPr lang="zh-TW" altLang="en-US">
              <a:latin typeface="Arial Unicode MS" pitchFamily="34" charset="-120"/>
              <a:ea typeface="Arial Unicode MS" pitchFamily="34" charset="-120"/>
              <a:cs typeface="Arial Unicode MS" pitchFamily="34" charset="-120"/>
            </a:endParaRPr>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23</a:t>
            </a:fld>
            <a:endParaRPr lang="zh-TW" altLang="en-US"/>
          </a:p>
        </p:txBody>
      </p:sp>
    </p:spTree>
    <p:extLst>
      <p:ext uri="{BB962C8B-B14F-4D97-AF65-F5344CB8AC3E}">
        <p14:creationId xmlns:p14="http://schemas.microsoft.com/office/powerpoint/2010/main" val="8785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25</a:t>
            </a:fld>
            <a:endParaRPr lang="zh-TW" altLang="en-US"/>
          </a:p>
        </p:txBody>
      </p:sp>
    </p:spTree>
    <p:extLst>
      <p:ext uri="{BB962C8B-B14F-4D97-AF65-F5344CB8AC3E}">
        <p14:creationId xmlns:p14="http://schemas.microsoft.com/office/powerpoint/2010/main" val="1889550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26</a:t>
            </a:fld>
            <a:endParaRPr lang="zh-TW" altLang="en-US"/>
          </a:p>
        </p:txBody>
      </p:sp>
    </p:spTree>
    <p:extLst>
      <p:ext uri="{BB962C8B-B14F-4D97-AF65-F5344CB8AC3E}">
        <p14:creationId xmlns:p14="http://schemas.microsoft.com/office/powerpoint/2010/main" val="3101395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27</a:t>
            </a:fld>
            <a:endParaRPr lang="zh-TW" altLang="en-US"/>
          </a:p>
        </p:txBody>
      </p:sp>
    </p:spTree>
    <p:extLst>
      <p:ext uri="{BB962C8B-B14F-4D97-AF65-F5344CB8AC3E}">
        <p14:creationId xmlns:p14="http://schemas.microsoft.com/office/powerpoint/2010/main" val="1752729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err="1">
                <a:solidFill>
                  <a:srgbClr val="FFFF00"/>
                </a:solidFill>
              </a:rPr>
              <a:t>Modbus</a:t>
            </a:r>
            <a:r>
              <a:rPr lang="en-US" altLang="zh-TW" sz="1200">
                <a:solidFill>
                  <a:srgbClr val="FFFF00"/>
                </a:solidFill>
              </a:rPr>
              <a:t>&gt;?</a:t>
            </a: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28</a:t>
            </a:fld>
            <a:endParaRPr lang="zh-TW" altLang="en-US"/>
          </a:p>
        </p:txBody>
      </p:sp>
    </p:spTree>
    <p:extLst>
      <p:ext uri="{BB962C8B-B14F-4D97-AF65-F5344CB8AC3E}">
        <p14:creationId xmlns:p14="http://schemas.microsoft.com/office/powerpoint/2010/main" val="2440985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需要</a:t>
            </a:r>
            <a:r>
              <a:rPr lang="en-US" altLang="zh-TW"/>
              <a:t>LOGO</a:t>
            </a:r>
            <a:br>
              <a:rPr lang="en-US" altLang="zh-TW"/>
            </a:br>
            <a:r>
              <a:rPr lang="zh-TW" altLang="en-US"/>
              <a:t>了解第二</a:t>
            </a:r>
            <a:r>
              <a:rPr lang="en-US" altLang="zh-TW"/>
              <a:t>,</a:t>
            </a:r>
            <a:r>
              <a:rPr lang="zh-TW" altLang="en-US"/>
              <a:t>第三項</a:t>
            </a:r>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29</a:t>
            </a:fld>
            <a:endParaRPr lang="zh-TW" altLang="en-US"/>
          </a:p>
        </p:txBody>
      </p:sp>
    </p:spTree>
    <p:extLst>
      <p:ext uri="{BB962C8B-B14F-4D97-AF65-F5344CB8AC3E}">
        <p14:creationId xmlns:p14="http://schemas.microsoft.com/office/powerpoint/2010/main" val="3403709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神秘字串一值不理解</a:t>
            </a:r>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30</a:t>
            </a:fld>
            <a:endParaRPr lang="zh-TW" altLang="en-US"/>
          </a:p>
        </p:txBody>
      </p:sp>
    </p:spTree>
    <p:extLst>
      <p:ext uri="{BB962C8B-B14F-4D97-AF65-F5344CB8AC3E}">
        <p14:creationId xmlns:p14="http://schemas.microsoft.com/office/powerpoint/2010/main" val="27293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32</a:t>
            </a:fld>
            <a:endParaRPr lang="zh-TW" altLang="en-US"/>
          </a:p>
        </p:txBody>
      </p:sp>
    </p:spTree>
    <p:extLst>
      <p:ext uri="{BB962C8B-B14F-4D97-AF65-F5344CB8AC3E}">
        <p14:creationId xmlns:p14="http://schemas.microsoft.com/office/powerpoint/2010/main" val="18735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加插圖</a:t>
            </a:r>
            <a:endParaRPr lang="en-US" altLang="zh-TW"/>
          </a:p>
          <a:p>
            <a:r>
              <a:rPr lang="en-US" altLang="zh-TW"/>
              <a:t>PM</a:t>
            </a:r>
            <a:r>
              <a:rPr lang="zh-TW" altLang="en-US"/>
              <a:t>提供電費單</a:t>
            </a:r>
            <a:endParaRPr lang="en-US" altLang="zh-TW"/>
          </a:p>
          <a:p>
            <a:r>
              <a:rPr lang="en-US" altLang="zh-TW"/>
              <a:t>**</a:t>
            </a:r>
            <a:r>
              <a:rPr lang="zh-TW" altLang="en-US"/>
              <a:t>超約電費單請從電費單</a:t>
            </a:r>
            <a:r>
              <a:rPr lang="en-US" altLang="zh-TW"/>
              <a:t>/</a:t>
            </a:r>
            <a:r>
              <a:rPr lang="zh-TW" altLang="en-US"/>
              <a:t>超約</a:t>
            </a:r>
            <a:r>
              <a:rPr lang="en-US" altLang="zh-TW"/>
              <a:t>-3</a:t>
            </a:r>
            <a:r>
              <a:rPr lang="zh-TW" altLang="en-US"/>
              <a:t>樓本號</a:t>
            </a:r>
            <a:r>
              <a:rPr lang="en-US" altLang="zh-TW"/>
              <a:t>.pdf </a:t>
            </a:r>
            <a:r>
              <a:rPr lang="zh-TW" altLang="en-US"/>
              <a:t>擷取</a:t>
            </a:r>
            <a:endParaRPr lang="en-US" altLang="zh-TW"/>
          </a:p>
          <a:p>
            <a:r>
              <a:rPr lang="zh-TW" altLang="en-US"/>
              <a:t>**公司地址建議馬賽克處理</a:t>
            </a:r>
            <a:br>
              <a:rPr lang="en-US" altLang="zh-TW"/>
            </a:b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a:t>
            </a:fld>
            <a:endParaRPr lang="zh-TW" altLang="en-US"/>
          </a:p>
        </p:txBody>
      </p:sp>
    </p:spTree>
    <p:extLst>
      <p:ext uri="{BB962C8B-B14F-4D97-AF65-F5344CB8AC3E}">
        <p14:creationId xmlns:p14="http://schemas.microsoft.com/office/powerpoint/2010/main" val="242999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33</a:t>
            </a:fld>
            <a:endParaRPr lang="zh-TW" altLang="en-US"/>
          </a:p>
        </p:txBody>
      </p:sp>
    </p:spTree>
    <p:extLst>
      <p:ext uri="{BB962C8B-B14F-4D97-AF65-F5344CB8AC3E}">
        <p14:creationId xmlns:p14="http://schemas.microsoft.com/office/powerpoint/2010/main" val="542781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34</a:t>
            </a:fld>
            <a:endParaRPr lang="zh-TW" altLang="en-US"/>
          </a:p>
        </p:txBody>
      </p:sp>
    </p:spTree>
    <p:extLst>
      <p:ext uri="{BB962C8B-B14F-4D97-AF65-F5344CB8AC3E}">
        <p14:creationId xmlns:p14="http://schemas.microsoft.com/office/powerpoint/2010/main" val="2309438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35</a:t>
            </a:fld>
            <a:endParaRPr lang="zh-TW" altLang="en-US"/>
          </a:p>
        </p:txBody>
      </p:sp>
    </p:spTree>
    <p:extLst>
      <p:ext uri="{BB962C8B-B14F-4D97-AF65-F5344CB8AC3E}">
        <p14:creationId xmlns:p14="http://schemas.microsoft.com/office/powerpoint/2010/main" val="2693527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36</a:t>
            </a:fld>
            <a:endParaRPr lang="zh-TW" altLang="en-US"/>
          </a:p>
        </p:txBody>
      </p:sp>
    </p:spTree>
    <p:extLst>
      <p:ext uri="{BB962C8B-B14F-4D97-AF65-F5344CB8AC3E}">
        <p14:creationId xmlns:p14="http://schemas.microsoft.com/office/powerpoint/2010/main" val="247715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38</a:t>
            </a:fld>
            <a:endParaRPr lang="zh-TW" altLang="en-US"/>
          </a:p>
        </p:txBody>
      </p:sp>
    </p:spTree>
    <p:extLst>
      <p:ext uri="{BB962C8B-B14F-4D97-AF65-F5344CB8AC3E}">
        <p14:creationId xmlns:p14="http://schemas.microsoft.com/office/powerpoint/2010/main" val="88756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39</a:t>
            </a:fld>
            <a:endParaRPr lang="zh-TW" altLang="en-US"/>
          </a:p>
        </p:txBody>
      </p:sp>
    </p:spTree>
    <p:extLst>
      <p:ext uri="{BB962C8B-B14F-4D97-AF65-F5344CB8AC3E}">
        <p14:creationId xmlns:p14="http://schemas.microsoft.com/office/powerpoint/2010/main" val="1756577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**SNMP</a:t>
            </a:r>
            <a:r>
              <a:rPr lang="zh-TW" altLang="en-US"/>
              <a:t>手冊與技術解說</a:t>
            </a:r>
            <a:r>
              <a:rPr lang="en-US" altLang="zh-TW"/>
              <a:t>sr-03.jpg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41</a:t>
            </a:fld>
            <a:endParaRPr lang="zh-TW" altLang="en-US"/>
          </a:p>
        </p:txBody>
      </p:sp>
    </p:spTree>
    <p:extLst>
      <p:ext uri="{BB962C8B-B14F-4D97-AF65-F5344CB8AC3E}">
        <p14:creationId xmlns:p14="http://schemas.microsoft.com/office/powerpoint/2010/main" val="693869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48</a:t>
            </a:fld>
            <a:endParaRPr lang="zh-TW" altLang="en-US"/>
          </a:p>
        </p:txBody>
      </p:sp>
    </p:spTree>
    <p:extLst>
      <p:ext uri="{BB962C8B-B14F-4D97-AF65-F5344CB8AC3E}">
        <p14:creationId xmlns:p14="http://schemas.microsoft.com/office/powerpoint/2010/main" val="513953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52</a:t>
            </a:fld>
            <a:endParaRPr lang="zh-TW" altLang="en-US"/>
          </a:p>
        </p:txBody>
      </p:sp>
    </p:spTree>
    <p:extLst>
      <p:ext uri="{BB962C8B-B14F-4D97-AF65-F5344CB8AC3E}">
        <p14:creationId xmlns:p14="http://schemas.microsoft.com/office/powerpoint/2010/main" val="22766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53</a:t>
            </a:fld>
            <a:endParaRPr lang="zh-TW" altLang="en-US"/>
          </a:p>
        </p:txBody>
      </p:sp>
    </p:spTree>
    <p:extLst>
      <p:ext uri="{BB962C8B-B14F-4D97-AF65-F5344CB8AC3E}">
        <p14:creationId xmlns:p14="http://schemas.microsoft.com/office/powerpoint/2010/main" val="293501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4</a:t>
            </a:fld>
            <a:endParaRPr lang="zh-TW" altLang="en-US"/>
          </a:p>
        </p:txBody>
      </p:sp>
    </p:spTree>
    <p:extLst>
      <p:ext uri="{BB962C8B-B14F-4D97-AF65-F5344CB8AC3E}">
        <p14:creationId xmlns:p14="http://schemas.microsoft.com/office/powerpoint/2010/main" val="171815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語句看可否再順過</a:t>
            </a:r>
            <a:br>
              <a:rPr lang="en-US" altLang="zh-TW"/>
            </a:br>
            <a:r>
              <a:rPr lang="zh-TW" altLang="en-US"/>
              <a:t>文字有點凌亂</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5</a:t>
            </a:fld>
            <a:endParaRPr lang="zh-TW" altLang="en-US"/>
          </a:p>
        </p:txBody>
      </p:sp>
    </p:spTree>
    <p:extLst>
      <p:ext uri="{BB962C8B-B14F-4D97-AF65-F5344CB8AC3E}">
        <p14:creationId xmlns:p14="http://schemas.microsoft.com/office/powerpoint/2010/main" val="307715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6</a:t>
            </a:fld>
            <a:endParaRPr lang="zh-TW" altLang="en-US"/>
          </a:p>
        </p:txBody>
      </p:sp>
    </p:spTree>
    <p:extLst>
      <p:ext uri="{BB962C8B-B14F-4D97-AF65-F5344CB8AC3E}">
        <p14:creationId xmlns:p14="http://schemas.microsoft.com/office/powerpoint/2010/main" val="105952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7</a:t>
            </a:fld>
            <a:endParaRPr lang="zh-TW" altLang="en-US"/>
          </a:p>
        </p:txBody>
      </p:sp>
    </p:spTree>
    <p:extLst>
      <p:ext uri="{BB962C8B-B14F-4D97-AF65-F5344CB8AC3E}">
        <p14:creationId xmlns:p14="http://schemas.microsoft.com/office/powerpoint/2010/main" val="156934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8</a:t>
            </a:fld>
            <a:endParaRPr lang="zh-TW" altLang="en-US"/>
          </a:p>
        </p:txBody>
      </p:sp>
    </p:spTree>
    <p:extLst>
      <p:ext uri="{BB962C8B-B14F-4D97-AF65-F5344CB8AC3E}">
        <p14:creationId xmlns:p14="http://schemas.microsoft.com/office/powerpoint/2010/main" val="139429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108A45F8-62CD-4F9D-A61D-8291C82E7CBD}" type="slidenum">
              <a:rPr lang="zh-TW" altLang="en-US" smtClean="0"/>
              <a:pPr/>
              <a:t>9</a:t>
            </a:fld>
            <a:endParaRPr lang="zh-TW" altLang="en-US"/>
          </a:p>
        </p:txBody>
      </p:sp>
    </p:spTree>
    <p:extLst>
      <p:ext uri="{BB962C8B-B14F-4D97-AF65-F5344CB8AC3E}">
        <p14:creationId xmlns:p14="http://schemas.microsoft.com/office/powerpoint/2010/main" val="186713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Tree>
    <p:extLst>
      <p:ext uri="{BB962C8B-B14F-4D97-AF65-F5344CB8AC3E}">
        <p14:creationId xmlns:p14="http://schemas.microsoft.com/office/powerpoint/2010/main" val="19288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val="373729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標題及物件">
    <p:spTree>
      <p:nvGrpSpPr>
        <p:cNvPr id="1" name=""/>
        <p:cNvGrpSpPr/>
        <p:nvPr/>
      </p:nvGrpSpPr>
      <p:grpSpPr>
        <a:xfrm>
          <a:off x="0" y="0"/>
          <a:ext cx="0" cy="0"/>
          <a:chOff x="0" y="0"/>
          <a:chExt cx="0" cy="0"/>
        </a:xfrm>
      </p:grpSpPr>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 y="0"/>
            <a:ext cx="9135541" cy="5143500"/>
          </a:xfrm>
          <a:prstGeom prst="rect">
            <a:avLst/>
          </a:prstGeom>
        </p:spPr>
      </p:pic>
      <p:sp>
        <p:nvSpPr>
          <p:cNvPr id="2" name="標題 1"/>
          <p:cNvSpPr>
            <a:spLocks noGrp="1"/>
          </p:cNvSpPr>
          <p:nvPr>
            <p:ph type="title"/>
          </p:nvPr>
        </p:nvSpPr>
        <p:spPr/>
        <p:txBody>
          <a:bodyPr>
            <a:norm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a:t>按一下以編輯母片標題樣式</a:t>
            </a:r>
          </a:p>
        </p:txBody>
      </p:sp>
      <p:sp>
        <p:nvSpPr>
          <p:cNvPr id="3" name="內容版面配置區 2"/>
          <p:cNvSpPr>
            <a:spLocks noGrp="1"/>
          </p:cNvSpPr>
          <p:nvPr>
            <p:ph idx="1"/>
          </p:nvPr>
        </p:nvSpPr>
        <p:spPr/>
        <p:txBody>
          <a:bodyPr>
            <a:normAutofit/>
          </a:bodyPr>
          <a:lstStyle>
            <a:lvl1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vl2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2pPr>
            <a:lvl3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3pPr>
            <a:lvl4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4pPr>
            <a:lvl5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標題及物件">
    <p:spTree>
      <p:nvGrpSpPr>
        <p:cNvPr id="1" name=""/>
        <p:cNvGrpSpPr/>
        <p:nvPr/>
      </p:nvGrpSpPr>
      <p:grpSpPr>
        <a:xfrm>
          <a:off x="0" y="0"/>
          <a:ext cx="0" cy="0"/>
          <a:chOff x="0" y="0"/>
          <a:chExt cx="0" cy="0"/>
        </a:xfrm>
      </p:grpSpPr>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5" y="0"/>
            <a:ext cx="9135541" cy="5143500"/>
          </a:xfrm>
          <a:prstGeom prst="rect">
            <a:avLst/>
          </a:prstGeom>
        </p:spPr>
      </p:pic>
      <p:sp>
        <p:nvSpPr>
          <p:cNvPr id="2" name="標題 1"/>
          <p:cNvSpPr>
            <a:spLocks noGrp="1"/>
          </p:cNvSpPr>
          <p:nvPr>
            <p:ph type="title"/>
          </p:nvPr>
        </p:nvSpPr>
        <p:spPr>
          <a:xfrm>
            <a:off x="357158" y="714362"/>
            <a:ext cx="8786842" cy="857250"/>
          </a:xfrm>
        </p:spPr>
        <p:txBody>
          <a:bodyPr>
            <a:norm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a:t>按一下以編輯母片標題樣式</a:t>
            </a:r>
          </a:p>
        </p:txBody>
      </p:sp>
      <p:sp>
        <p:nvSpPr>
          <p:cNvPr id="3" name="內容版面配置區 2"/>
          <p:cNvSpPr>
            <a:spLocks noGrp="1"/>
          </p:cNvSpPr>
          <p:nvPr>
            <p:ph idx="1"/>
          </p:nvPr>
        </p:nvSpPr>
        <p:spPr>
          <a:xfrm>
            <a:off x="457200" y="1571619"/>
            <a:ext cx="8229600" cy="3023004"/>
          </a:xfrm>
        </p:spPr>
        <p:txBody>
          <a:bodyPr>
            <a:normAutofit/>
          </a:bodyPr>
          <a:lstStyle>
            <a:lvl1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vl2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2pPr>
            <a:lvl3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3pPr>
            <a:lvl4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4pPr>
            <a:lvl5pPr algn="l" defTabSz="914400" rtl="0" eaLnBrk="1" latinLnBrk="0" hangingPunct="1">
              <a:spcBef>
                <a:spcPct val="20000"/>
              </a:spcBef>
              <a:buFont typeface="Arial" pitchFamily="34" charset="0"/>
              <a:defRPr lang="zh-TW" altLang="en-US" sz="2000" b="0"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
        <p:nvSpPr>
          <p:cNvPr id="7" name="矩形 6"/>
          <p:cNvSpPr/>
          <p:nvPr userDrawn="1"/>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
        <p:nvSpPr>
          <p:cNvPr id="7" name="矩形 6"/>
          <p:cNvSpPr/>
          <p:nvPr userDrawn="1"/>
        </p:nvSpPr>
        <p:spPr>
          <a:xfrm>
            <a:off x="0" y="0"/>
            <a:ext cx="9144000" cy="51435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8"/>
            <a:ext cx="8229600"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154781"/>
            <a:ext cx="2057400" cy="32908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154781"/>
            <a:ext cx="6019800" cy="32908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2DE7E0-4E1B-4646-B6B8-D38EC9C345E0}" type="slidenum">
              <a:rPr lang="zh-TW" altLang="en-US" smtClean="0"/>
              <a:pPr/>
              <a:t>‹#›</a:t>
            </a:fld>
            <a:endParaRPr lang="zh-TW" altLang="en-US"/>
          </a:p>
        </p:txBody>
      </p:sp>
      <p:pic>
        <p:nvPicPr>
          <p:cNvPr id="9" name="圖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 y="0"/>
            <a:ext cx="9135541"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772" cy="514350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 y="0"/>
            <a:ext cx="9135541" cy="5143499"/>
          </a:xfrm>
          <a:prstGeom prst="rect">
            <a:avLst/>
          </a:prstGeom>
        </p:spPr>
      </p:pic>
    </p:spTree>
    <p:extLst>
      <p:ext uri="{BB962C8B-B14F-4D97-AF65-F5344CB8AC3E}">
        <p14:creationId xmlns:p14="http://schemas.microsoft.com/office/powerpoint/2010/main" val="237853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0" y="0"/>
            <a:ext cx="9135539" cy="5143499"/>
          </a:xfrm>
          <a:prstGeom prst="rect">
            <a:avLst/>
          </a:prstGeom>
        </p:spPr>
      </p:pic>
    </p:spTree>
    <p:extLst>
      <p:ext uri="{BB962C8B-B14F-4D97-AF65-F5344CB8AC3E}">
        <p14:creationId xmlns:p14="http://schemas.microsoft.com/office/powerpoint/2010/main" val="174660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0" y="0"/>
            <a:ext cx="9135539" cy="5143498"/>
          </a:xfrm>
          <a:prstGeom prst="rect">
            <a:avLst/>
          </a:prstGeom>
        </p:spPr>
      </p:pic>
    </p:spTree>
    <p:extLst>
      <p:ext uri="{BB962C8B-B14F-4D97-AF65-F5344CB8AC3E}">
        <p14:creationId xmlns:p14="http://schemas.microsoft.com/office/powerpoint/2010/main" val="180182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val="289007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val="223069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1C7E859-D7E4-45A2-B1EA-EA3A4048A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Tree>
    <p:extLst>
      <p:ext uri="{BB962C8B-B14F-4D97-AF65-F5344CB8AC3E}">
        <p14:creationId xmlns:p14="http://schemas.microsoft.com/office/powerpoint/2010/main" val="218284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FCF92DF-E55A-416A-B910-FAF621AFB2A9}" type="datetimeFigureOut">
              <a:rPr lang="zh-TW" altLang="en-US" smtClean="0"/>
              <a:pPr/>
              <a:t>2018/9/4</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2DE7E0-4E1B-4646-B6B8-D38EC9C345E0}"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4" r:id="rId4"/>
    <p:sldLayoutId id="2147483666" r:id="rId5"/>
    <p:sldLayoutId id="2147483667" r:id="rId6"/>
    <p:sldLayoutId id="2147483669" r:id="rId7"/>
    <p:sldLayoutId id="2147483668" r:id="rId8"/>
    <p:sldLayoutId id="2147483671" r:id="rId9"/>
    <p:sldLayoutId id="2147483670" r:id="rId10"/>
    <p:sldLayoutId id="2147483665" r:id="rId11"/>
    <p:sldLayoutId id="2147483661" r:id="rId12"/>
    <p:sldLayoutId id="2147483662" r:id="rId13"/>
    <p:sldLayoutId id="2147483651" r:id="rId14"/>
    <p:sldLayoutId id="2147483663" r:id="rId15"/>
    <p:sldLayoutId id="2147483653" r:id="rId16"/>
    <p:sldLayoutId id="2147483656" r:id="rId17"/>
    <p:sldLayoutId id="2147483658" r:id="rId18"/>
    <p:sldLayoutId id="214748365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2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1.sv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0.sv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0.sv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2.sv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4.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76.sv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9.png"/><Relationship Id="rId7"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sv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77.svg"/></Relationships>
</file>

<file path=ppt/slides/_rels/slide3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sv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96.jpg"/><Relationship Id="rId4"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76.sv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7.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14.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svg"/></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22.svg"/></Relationships>
</file>

<file path=ppt/slides/_rels/slide49.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AD6295-A81E-4AFE-BD2F-39D7C4D4A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5539" cy="51434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D6ED88-78BA-44E1-89BE-2130D1E07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 y="3713"/>
            <a:ext cx="9122353" cy="5136074"/>
          </a:xfrm>
          <a:prstGeom prst="rect">
            <a:avLst/>
          </a:prstGeom>
        </p:spPr>
      </p:pic>
      <p:grpSp>
        <p:nvGrpSpPr>
          <p:cNvPr id="9" name="群組 8">
            <a:extLst>
              <a:ext uri="{FF2B5EF4-FFF2-40B4-BE49-F238E27FC236}">
                <a16:creationId xmlns:a16="http://schemas.microsoft.com/office/drawing/2014/main" id="{2FF2CB36-5DF4-46E2-88E3-2B35312A90D9}"/>
              </a:ext>
            </a:extLst>
          </p:cNvPr>
          <p:cNvGrpSpPr/>
          <p:nvPr/>
        </p:nvGrpSpPr>
        <p:grpSpPr>
          <a:xfrm>
            <a:off x="313065" y="3996984"/>
            <a:ext cx="4606118" cy="792989"/>
            <a:chOff x="293427" y="4005619"/>
            <a:chExt cx="4649368" cy="859030"/>
          </a:xfrm>
        </p:grpSpPr>
        <p:pic>
          <p:nvPicPr>
            <p:cNvPr id="7" name="圖形 6">
              <a:extLst>
                <a:ext uri="{FF2B5EF4-FFF2-40B4-BE49-F238E27FC236}">
                  <a16:creationId xmlns:a16="http://schemas.microsoft.com/office/drawing/2014/main" id="{17585532-F6F7-456D-A29A-3D27A58B324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387"/>
            <a:stretch/>
          </p:blipFill>
          <p:spPr>
            <a:xfrm>
              <a:off x="293427" y="4171281"/>
              <a:ext cx="4649368" cy="693368"/>
            </a:xfrm>
            <a:prstGeom prst="rect">
              <a:avLst/>
            </a:prstGeom>
          </p:spPr>
        </p:pic>
        <p:sp>
          <p:nvSpPr>
            <p:cNvPr id="8" name="等腰三角形 7">
              <a:extLst>
                <a:ext uri="{FF2B5EF4-FFF2-40B4-BE49-F238E27FC236}">
                  <a16:creationId xmlns:a16="http://schemas.microsoft.com/office/drawing/2014/main" id="{49CA21F8-1A94-4639-93A5-021DFFBB6358}"/>
                </a:ext>
              </a:extLst>
            </p:cNvPr>
            <p:cNvSpPr/>
            <p:nvPr/>
          </p:nvSpPr>
          <p:spPr>
            <a:xfrm>
              <a:off x="341194" y="4005619"/>
              <a:ext cx="146713" cy="165662"/>
            </a:xfrm>
            <a:custGeom>
              <a:avLst/>
              <a:gdLst>
                <a:gd name="connsiteX0" fmla="*/ 0 w 143302"/>
                <a:gd name="connsiteY0" fmla="*/ 152015 h 152015"/>
                <a:gd name="connsiteX1" fmla="*/ 71651 w 143302"/>
                <a:gd name="connsiteY1" fmla="*/ 0 h 152015"/>
                <a:gd name="connsiteX2" fmla="*/ 143302 w 143302"/>
                <a:gd name="connsiteY2" fmla="*/ 152015 h 152015"/>
                <a:gd name="connsiteX3" fmla="*/ 0 w 143302"/>
                <a:gd name="connsiteY3" fmla="*/ 152015 h 152015"/>
                <a:gd name="connsiteX0" fmla="*/ 0 w 146713"/>
                <a:gd name="connsiteY0" fmla="*/ 145191 h 145191"/>
                <a:gd name="connsiteX1" fmla="*/ 146713 w 146713"/>
                <a:gd name="connsiteY1" fmla="*/ 0 h 145191"/>
                <a:gd name="connsiteX2" fmla="*/ 143302 w 146713"/>
                <a:gd name="connsiteY2" fmla="*/ 145191 h 145191"/>
                <a:gd name="connsiteX3" fmla="*/ 0 w 146713"/>
                <a:gd name="connsiteY3" fmla="*/ 145191 h 145191"/>
                <a:gd name="connsiteX0" fmla="*/ 0 w 146713"/>
                <a:gd name="connsiteY0" fmla="*/ 165662 h 165662"/>
                <a:gd name="connsiteX1" fmla="*/ 146713 w 146713"/>
                <a:gd name="connsiteY1" fmla="*/ 0 h 165662"/>
                <a:gd name="connsiteX2" fmla="*/ 143302 w 146713"/>
                <a:gd name="connsiteY2" fmla="*/ 165662 h 165662"/>
                <a:gd name="connsiteX3" fmla="*/ 0 w 146713"/>
                <a:gd name="connsiteY3" fmla="*/ 165662 h 165662"/>
              </a:gdLst>
              <a:ahLst/>
              <a:cxnLst>
                <a:cxn ang="0">
                  <a:pos x="connsiteX0" y="connsiteY0"/>
                </a:cxn>
                <a:cxn ang="0">
                  <a:pos x="connsiteX1" y="connsiteY1"/>
                </a:cxn>
                <a:cxn ang="0">
                  <a:pos x="connsiteX2" y="connsiteY2"/>
                </a:cxn>
                <a:cxn ang="0">
                  <a:pos x="connsiteX3" y="connsiteY3"/>
                </a:cxn>
              </a:cxnLst>
              <a:rect l="l" t="t" r="r" b="b"/>
              <a:pathLst>
                <a:path w="146713" h="165662">
                  <a:moveTo>
                    <a:pt x="0" y="165662"/>
                  </a:moveTo>
                  <a:lnTo>
                    <a:pt x="146713" y="0"/>
                  </a:lnTo>
                  <a:lnTo>
                    <a:pt x="143302" y="165662"/>
                  </a:lnTo>
                  <a:lnTo>
                    <a:pt x="0" y="165662"/>
                  </a:lnTo>
                  <a:close/>
                </a:path>
              </a:pathLst>
            </a:custGeom>
            <a:gradFill flip="none" rotWithShape="1">
              <a:gsLst>
                <a:gs pos="0">
                  <a:schemeClr val="bg1">
                    <a:lumMod val="95000"/>
                  </a:schemeClr>
                </a:gs>
                <a:gs pos="46000">
                  <a:schemeClr val="bg1">
                    <a:lumMod val="65000"/>
                  </a:schemeClr>
                </a:gs>
                <a:gs pos="100000">
                  <a:schemeClr val="tx1">
                    <a:lumMod val="95000"/>
                    <a:lumOff val="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Kotak teks 19">
            <a:extLst>
              <a:ext uri="{FF2B5EF4-FFF2-40B4-BE49-F238E27FC236}">
                <a16:creationId xmlns:a16="http://schemas.microsoft.com/office/drawing/2014/main" id="{16B98AF2-A1C7-40A6-8F09-906A091764BB}"/>
              </a:ext>
            </a:extLst>
          </p:cNvPr>
          <p:cNvSpPr txBox="1">
            <a:spLocks noChangeArrowheads="1"/>
          </p:cNvSpPr>
          <p:nvPr/>
        </p:nvSpPr>
        <p:spPr bwMode="auto">
          <a:xfrm>
            <a:off x="313065" y="4239108"/>
            <a:ext cx="4885900"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0" lang="zh-TW" altLang="en-US" sz="1600">
                <a:solidFill>
                  <a:schemeClr val="bg1">
                    <a:lumMod val="85000"/>
                  </a:schemeClr>
                </a:solidFill>
                <a:latin typeface="微軟正黑體" panose="020B0604030504040204" pitchFamily="34" charset="-120"/>
                <a:ea typeface="微軟正黑體" panose="020B0604030504040204" pitchFamily="34" charset="-120"/>
              </a:rPr>
              <a:t>總部營運用電設備 </a:t>
            </a:r>
            <a:r>
              <a:rPr kumimoji="0" lang="en-US" altLang="zh-TW" sz="1600">
                <a:solidFill>
                  <a:schemeClr val="bg1">
                    <a:lumMod val="85000"/>
                  </a:schemeClr>
                </a:solidFill>
                <a:latin typeface="微軟正黑體" panose="020B0604030504040204" pitchFamily="34" charset="-120"/>
                <a:ea typeface="微軟正黑體" panose="020B0604030504040204" pitchFamily="34" charset="-120"/>
              </a:rPr>
              <a:t>- </a:t>
            </a:r>
            <a:r>
              <a:rPr lang="zh-TW" altLang="en-US" sz="2400" b="1">
                <a:solidFill>
                  <a:srgbClr val="01FFC9"/>
                </a:solidFill>
                <a:latin typeface="微軟正黑體" panose="020B0604030504040204" pitchFamily="34" charset="-120"/>
                <a:ea typeface="微軟正黑體" panose="020B0604030504040204" pitchFamily="34" charset="-120"/>
              </a:rPr>
              <a:t>智慧電表 </a:t>
            </a:r>
            <a:r>
              <a:rPr lang="en-US" altLang="zh-TW" sz="2400" b="1">
                <a:solidFill>
                  <a:srgbClr val="01FFC9"/>
                </a:solidFill>
                <a:latin typeface="微軟正黑體" panose="020B0604030504040204" pitchFamily="34" charset="-120"/>
                <a:ea typeface="微軟正黑體" panose="020B0604030504040204" pitchFamily="34" charset="-120"/>
              </a:rPr>
              <a:t>&amp; </a:t>
            </a:r>
            <a:r>
              <a:rPr lang="zh-TW" altLang="en-US" sz="2400" b="1">
                <a:solidFill>
                  <a:srgbClr val="01FFC9"/>
                </a:solidFill>
                <a:latin typeface="微軟正黑體" panose="020B0604030504040204" pitchFamily="34" charset="-120"/>
                <a:ea typeface="微軟正黑體" panose="020B0604030504040204" pitchFamily="34" charset="-120"/>
              </a:rPr>
              <a:t>閘道器</a:t>
            </a:r>
          </a:p>
        </p:txBody>
      </p:sp>
      <p:grpSp>
        <p:nvGrpSpPr>
          <p:cNvPr id="16" name="群組 15">
            <a:extLst>
              <a:ext uri="{FF2B5EF4-FFF2-40B4-BE49-F238E27FC236}">
                <a16:creationId xmlns:a16="http://schemas.microsoft.com/office/drawing/2014/main" id="{A6B21110-828D-4AEE-819E-FE869E814285}"/>
              </a:ext>
            </a:extLst>
          </p:cNvPr>
          <p:cNvGrpSpPr/>
          <p:nvPr/>
        </p:nvGrpSpPr>
        <p:grpSpPr>
          <a:xfrm>
            <a:off x="-123016" y="0"/>
            <a:ext cx="1688466" cy="764210"/>
            <a:chOff x="-123016" y="-19390"/>
            <a:chExt cx="1688466" cy="783600"/>
          </a:xfrm>
        </p:grpSpPr>
        <p:sp>
          <p:nvSpPr>
            <p:cNvPr id="17" name="矩形: 圓角 16">
              <a:extLst>
                <a:ext uri="{FF2B5EF4-FFF2-40B4-BE49-F238E27FC236}">
                  <a16:creationId xmlns:a16="http://schemas.microsoft.com/office/drawing/2014/main" id="{290DA86A-7169-4C60-89AA-1C927AC6CCEC}"/>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標題 1">
              <a:extLst>
                <a:ext uri="{FF2B5EF4-FFF2-40B4-BE49-F238E27FC236}">
                  <a16:creationId xmlns:a16="http://schemas.microsoft.com/office/drawing/2014/main" id="{E2AEDA2B-8923-41E0-A20F-AD06E7887A67}"/>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256906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圖片 66">
            <a:extLst>
              <a:ext uri="{FF2B5EF4-FFF2-40B4-BE49-F238E27FC236}">
                <a16:creationId xmlns:a16="http://schemas.microsoft.com/office/drawing/2014/main" id="{7B05E0F8-9CEE-40D0-8B77-2089D4A435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787"/>
          <a:stretch/>
        </p:blipFill>
        <p:spPr>
          <a:xfrm rot="21421784" flipH="1">
            <a:off x="12341" y="694784"/>
            <a:ext cx="4692333" cy="1756574"/>
          </a:xfrm>
          <a:prstGeom prst="rect">
            <a:avLst/>
          </a:prstGeom>
        </p:spPr>
      </p:pic>
      <p:cxnSp>
        <p:nvCxnSpPr>
          <p:cNvPr id="65" name="直線接點 64">
            <a:extLst>
              <a:ext uri="{FF2B5EF4-FFF2-40B4-BE49-F238E27FC236}">
                <a16:creationId xmlns:a16="http://schemas.microsoft.com/office/drawing/2014/main" id="{DCFF842E-0ABA-4104-A5F5-1021F13638D5}"/>
              </a:ext>
            </a:extLst>
          </p:cNvPr>
          <p:cNvCxnSpPr>
            <a:cxnSpLocks/>
          </p:cNvCxnSpPr>
          <p:nvPr/>
        </p:nvCxnSpPr>
        <p:spPr>
          <a:xfrm>
            <a:off x="5990301" y="0"/>
            <a:ext cx="0" cy="5143500"/>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6178DC00-120B-4FF1-B080-047278CDAB58}"/>
              </a:ext>
            </a:extLst>
          </p:cNvPr>
          <p:cNvCxnSpPr>
            <a:cxnSpLocks/>
          </p:cNvCxnSpPr>
          <p:nvPr/>
        </p:nvCxnSpPr>
        <p:spPr>
          <a:xfrm>
            <a:off x="275881" y="4235573"/>
            <a:ext cx="2554971" cy="1"/>
          </a:xfrm>
          <a:prstGeom prst="line">
            <a:avLst/>
          </a:prstGeom>
          <a:ln w="6350">
            <a:solidFill>
              <a:srgbClr val="01FFC9"/>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809426D9-7B8E-4536-BF51-2EF2F174396F}"/>
              </a:ext>
            </a:extLst>
          </p:cNvPr>
          <p:cNvCxnSpPr>
            <a:cxnSpLocks/>
          </p:cNvCxnSpPr>
          <p:nvPr/>
        </p:nvCxnSpPr>
        <p:spPr>
          <a:xfrm>
            <a:off x="3201680" y="-100223"/>
            <a:ext cx="0" cy="5254580"/>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sp>
        <p:nvSpPr>
          <p:cNvPr id="53" name="橢圓 52">
            <a:extLst>
              <a:ext uri="{FF2B5EF4-FFF2-40B4-BE49-F238E27FC236}">
                <a16:creationId xmlns:a16="http://schemas.microsoft.com/office/drawing/2014/main" id="{B9866992-4DF7-4D8D-B682-5744034CB86A}"/>
              </a:ext>
            </a:extLst>
          </p:cNvPr>
          <p:cNvSpPr/>
          <p:nvPr/>
        </p:nvSpPr>
        <p:spPr>
          <a:xfrm>
            <a:off x="5643736" y="2168612"/>
            <a:ext cx="1903498" cy="1904640"/>
          </a:xfrm>
          <a:prstGeom prst="ellipse">
            <a:avLst/>
          </a:prstGeom>
          <a:solidFill>
            <a:srgbClr val="01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a:extLst>
              <a:ext uri="{FF2B5EF4-FFF2-40B4-BE49-F238E27FC236}">
                <a16:creationId xmlns:a16="http://schemas.microsoft.com/office/drawing/2014/main" id="{17F53D59-4466-462A-B292-5E7EEEB77D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508" r="1" b="21415"/>
          <a:stretch/>
        </p:blipFill>
        <p:spPr>
          <a:xfrm>
            <a:off x="7426814" y="2349159"/>
            <a:ext cx="1715714" cy="1506145"/>
          </a:xfrm>
          <a:prstGeom prst="roundRect">
            <a:avLst>
              <a:gd name="adj" fmla="val 13059"/>
            </a:avLst>
          </a:prstGeom>
          <a:effectLst>
            <a:reflection blurRad="6350" stA="25000" endPos="35000" dir="5400000" sy="-100000" algn="bl" rotWithShape="0"/>
          </a:effectLst>
        </p:spPr>
      </p:pic>
      <p:sp>
        <p:nvSpPr>
          <p:cNvPr id="40" name="Kotak teks 19">
            <a:extLst>
              <a:ext uri="{FF2B5EF4-FFF2-40B4-BE49-F238E27FC236}">
                <a16:creationId xmlns:a16="http://schemas.microsoft.com/office/drawing/2014/main" id="{D4BD9CAB-58BB-4F84-94F4-00421D62CD36}"/>
              </a:ext>
            </a:extLst>
          </p:cNvPr>
          <p:cNvSpPr txBox="1">
            <a:spLocks noChangeArrowheads="1"/>
          </p:cNvSpPr>
          <p:nvPr/>
        </p:nvSpPr>
        <p:spPr bwMode="auto">
          <a:xfrm>
            <a:off x="940132" y="872688"/>
            <a:ext cx="1572598" cy="461665"/>
          </a:xfrm>
          <a:prstGeom prst="rect">
            <a:avLst/>
          </a:prstGeom>
          <a:noFill/>
          <a:ln w="9525">
            <a:solidFill>
              <a:srgbClr val="01FFC9"/>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zh-TW" sz="2400" b="1">
                <a:solidFill>
                  <a:srgbClr val="01FFC9"/>
                </a:solidFill>
                <a:latin typeface="微軟正黑體" panose="020B0604030504040204" pitchFamily="34" charset="-120"/>
                <a:ea typeface="微軟正黑體" panose="020B0604030504040204" pitchFamily="34" charset="-120"/>
              </a:rPr>
              <a:t>CT </a:t>
            </a:r>
            <a:r>
              <a:rPr lang="zh-TW" altLang="en-US" sz="2400" b="1">
                <a:solidFill>
                  <a:srgbClr val="01FFC9"/>
                </a:solidFill>
                <a:latin typeface="微軟正黑體" panose="020B0604030504040204" pitchFamily="34" charset="-120"/>
                <a:ea typeface="微軟正黑體" panose="020B0604030504040204" pitchFamily="34" charset="-120"/>
              </a:rPr>
              <a:t>比流器</a:t>
            </a:r>
            <a:endParaRPr kumimoji="0" lang="en-US" altLang="zh-TW" sz="1400">
              <a:solidFill>
                <a:srgbClr val="01FFC9"/>
              </a:solidFill>
              <a:latin typeface="微軟正黑體" panose="020B0604030504040204" pitchFamily="34" charset="-120"/>
              <a:ea typeface="微軟正黑體" panose="020B0604030504040204" pitchFamily="34" charset="-120"/>
            </a:endParaRPr>
          </a:p>
        </p:txBody>
      </p:sp>
      <p:sp>
        <p:nvSpPr>
          <p:cNvPr id="36" name="Kotak teks 19">
            <a:extLst>
              <a:ext uri="{FF2B5EF4-FFF2-40B4-BE49-F238E27FC236}">
                <a16:creationId xmlns:a16="http://schemas.microsoft.com/office/drawing/2014/main" id="{B29D6FC9-6EDD-4077-8C97-59FA470D4ECC}"/>
              </a:ext>
            </a:extLst>
          </p:cNvPr>
          <p:cNvSpPr txBox="1">
            <a:spLocks noChangeArrowheads="1"/>
          </p:cNvSpPr>
          <p:nvPr/>
        </p:nvSpPr>
        <p:spPr bwMode="auto">
          <a:xfrm>
            <a:off x="-87364" y="3615030"/>
            <a:ext cx="2882848" cy="677108"/>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kumimoji="0" lang="zh-TW" altLang="en-US" sz="1400" b="1">
                <a:solidFill>
                  <a:schemeClr val="bg1">
                    <a:lumMod val="85000"/>
                  </a:schemeClr>
                </a:solidFill>
                <a:latin typeface="微軟正黑體" panose="020B0604030504040204" pitchFamily="34" charset="-120"/>
                <a:ea typeface="微軟正黑體" panose="020B0604030504040204" pitchFamily="34" charset="-120"/>
              </a:rPr>
              <a:t>總部資訊機房</a:t>
            </a:r>
            <a:endParaRPr kumimoji="0"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algn="r">
              <a:spcBef>
                <a:spcPct val="0"/>
              </a:spcBef>
              <a:buNone/>
            </a:pPr>
            <a:r>
              <a:rPr lang="zh-TW" altLang="en-US" sz="2400" b="1">
                <a:solidFill>
                  <a:schemeClr val="bg1">
                    <a:lumMod val="85000"/>
                  </a:schemeClr>
                </a:solidFill>
                <a:latin typeface="微軟正黑體" panose="020B0604030504040204" pitchFamily="34" charset="-120"/>
                <a:ea typeface="微軟正黑體" panose="020B0604030504040204" pitchFamily="34" charset="-120"/>
              </a:rPr>
              <a:t>空調設備智慧電表</a:t>
            </a:r>
            <a:endParaRPr kumimoji="0" lang="zh-TW" altLang="en-US" sz="2400" b="1">
              <a:solidFill>
                <a:schemeClr val="bg1">
                  <a:lumMod val="85000"/>
                </a:schemeClr>
              </a:solidFill>
              <a:latin typeface="微軟正黑體" panose="020B0604030504040204" pitchFamily="34" charset="-120"/>
              <a:ea typeface="微軟正黑體" panose="020B0604030504040204" pitchFamily="34" charset="-120"/>
            </a:endParaRPr>
          </a:p>
        </p:txBody>
      </p:sp>
      <p:pic>
        <p:nvPicPr>
          <p:cNvPr id="51" name="圖片 50">
            <a:extLst>
              <a:ext uri="{FF2B5EF4-FFF2-40B4-BE49-F238E27FC236}">
                <a16:creationId xmlns:a16="http://schemas.microsoft.com/office/drawing/2014/main" id="{971FCB1E-57CB-416A-AA5C-948270FBFA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51" t="9198" r="23541" b="8170"/>
          <a:stretch/>
        </p:blipFill>
        <p:spPr>
          <a:xfrm>
            <a:off x="5697182" y="2219860"/>
            <a:ext cx="1841679" cy="1805707"/>
          </a:xfrm>
          <a:prstGeom prst="ellipse">
            <a:avLst/>
          </a:prstGeom>
          <a:ln>
            <a:solidFill>
              <a:srgbClr val="01FFC9"/>
            </a:solidFill>
          </a:ln>
        </p:spPr>
      </p:pic>
      <p:sp>
        <p:nvSpPr>
          <p:cNvPr id="52" name="Kotak teks 19">
            <a:extLst>
              <a:ext uri="{FF2B5EF4-FFF2-40B4-BE49-F238E27FC236}">
                <a16:creationId xmlns:a16="http://schemas.microsoft.com/office/drawing/2014/main" id="{00FFD920-44A7-447F-88FC-74FFCCFF7DF7}"/>
              </a:ext>
            </a:extLst>
          </p:cNvPr>
          <p:cNvSpPr txBox="1">
            <a:spLocks noChangeArrowheads="1"/>
          </p:cNvSpPr>
          <p:nvPr/>
        </p:nvSpPr>
        <p:spPr bwMode="auto">
          <a:xfrm>
            <a:off x="5971478" y="1357130"/>
            <a:ext cx="3226159" cy="677108"/>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kumimoji="0"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lang="zh-TW" altLang="en-US" sz="1400" b="1">
                <a:solidFill>
                  <a:schemeClr val="bg1">
                    <a:lumMod val="85000"/>
                  </a:schemeClr>
                </a:solidFill>
                <a:latin typeface="微軟正黑體" panose="020B0604030504040204" pitchFamily="34" charset="-120"/>
                <a:ea typeface="微軟正黑體" panose="020B0604030504040204" pitchFamily="34" charset="-120"/>
              </a:rPr>
              <a:t>測試機房</a:t>
            </a:r>
            <a:endParaRPr kumimoji="0" lang="en-US" altLang="zh-TW" sz="1400" b="1">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spcBef>
                <a:spcPct val="0"/>
              </a:spcBef>
              <a:buNone/>
            </a:pPr>
            <a:r>
              <a:rPr lang="en-US" altLang="zh-TW" sz="2400" b="1">
                <a:solidFill>
                  <a:schemeClr val="bg1">
                    <a:lumMod val="85000"/>
                  </a:schemeClr>
                </a:solidFill>
                <a:latin typeface="微軟正黑體" panose="020B0604030504040204" pitchFamily="34" charset="-120"/>
                <a:ea typeface="微軟正黑體" panose="020B0604030504040204" pitchFamily="34" charset="-120"/>
              </a:rPr>
              <a:t>RS-485</a:t>
            </a:r>
            <a:r>
              <a:rPr lang="zh-TW" altLang="en-US" sz="2400" b="1">
                <a:solidFill>
                  <a:schemeClr val="bg1">
                    <a:lumMod val="85000"/>
                  </a:schemeClr>
                </a:solidFill>
                <a:latin typeface="微軟正黑體" panose="020B0604030504040204" pitchFamily="34" charset="-120"/>
                <a:ea typeface="微軟正黑體" panose="020B0604030504040204" pitchFamily="34" charset="-120"/>
              </a:rPr>
              <a:t>溫溼度傳感器</a:t>
            </a:r>
            <a:endParaRPr kumimoji="0" lang="zh-TW" altLang="en-US" sz="2400" b="1">
              <a:solidFill>
                <a:schemeClr val="bg1">
                  <a:lumMod val="85000"/>
                </a:schemeClr>
              </a:solidFill>
              <a:latin typeface="微軟正黑體" panose="020B0604030504040204" pitchFamily="34" charset="-120"/>
              <a:ea typeface="微軟正黑體" panose="020B0604030504040204" pitchFamily="34" charset="-120"/>
            </a:endParaRPr>
          </a:p>
        </p:txBody>
      </p:sp>
      <p:pic>
        <p:nvPicPr>
          <p:cNvPr id="35" name="圖片 34" descr="一張含有 室內, 牆, 冰箱 的圖片&#10;&#10;描述是以高可信度產生">
            <a:extLst>
              <a:ext uri="{FF2B5EF4-FFF2-40B4-BE49-F238E27FC236}">
                <a16:creationId xmlns:a16="http://schemas.microsoft.com/office/drawing/2014/main" id="{0F796C1B-0068-4F69-8F8B-67B4A566F051}"/>
              </a:ext>
            </a:extLst>
          </p:cNvPr>
          <p:cNvPicPr>
            <a:picLocks noChangeAspect="1"/>
          </p:cNvPicPr>
          <p:nvPr/>
        </p:nvPicPr>
        <p:blipFill rotWithShape="1">
          <a:blip r:embed="rId6" cstate="print"/>
          <a:srcRect l="18035" t="19585" r="12925" b="12564"/>
          <a:stretch/>
        </p:blipFill>
        <p:spPr>
          <a:xfrm>
            <a:off x="2750161" y="840616"/>
            <a:ext cx="2636224" cy="3454466"/>
          </a:xfrm>
          <a:prstGeom prst="roundRect">
            <a:avLst>
              <a:gd name="adj" fmla="val 7746"/>
            </a:avLst>
          </a:prstGeom>
          <a:noFill/>
          <a:ln>
            <a:noFill/>
          </a:ln>
          <a:effectLst>
            <a:reflection blurRad="6350" stA="12000" endPos="12000" dist="50800" dir="5400000" sy="-100000" algn="bl" rotWithShape="0"/>
          </a:effectLst>
        </p:spPr>
      </p:pic>
      <p:cxnSp>
        <p:nvCxnSpPr>
          <p:cNvPr id="62" name="直線接點 61">
            <a:extLst>
              <a:ext uri="{FF2B5EF4-FFF2-40B4-BE49-F238E27FC236}">
                <a16:creationId xmlns:a16="http://schemas.microsoft.com/office/drawing/2014/main" id="{48A88686-BBA2-48CA-B228-2902961579E3}"/>
              </a:ext>
            </a:extLst>
          </p:cNvPr>
          <p:cNvCxnSpPr>
            <a:cxnSpLocks/>
          </p:cNvCxnSpPr>
          <p:nvPr/>
        </p:nvCxnSpPr>
        <p:spPr>
          <a:xfrm>
            <a:off x="5994249" y="2012668"/>
            <a:ext cx="2961861" cy="0"/>
          </a:xfrm>
          <a:prstGeom prst="line">
            <a:avLst/>
          </a:prstGeom>
          <a:ln w="6350">
            <a:solidFill>
              <a:srgbClr val="01FFC9"/>
            </a:solidFill>
          </a:ln>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DDF5C762-0DE4-45CB-A299-6DED4F1B055E}"/>
              </a:ext>
            </a:extLst>
          </p:cNvPr>
          <p:cNvSpPr/>
          <p:nvPr/>
        </p:nvSpPr>
        <p:spPr>
          <a:xfrm>
            <a:off x="749201" y="1419434"/>
            <a:ext cx="1954461" cy="2027660"/>
          </a:xfrm>
          <a:prstGeom prst="ellipse">
            <a:avLst/>
          </a:prstGeom>
          <a:solidFill>
            <a:srgbClr val="01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descr="一張含有 室內, 牆, 冰箱 的圖片&#10;&#10;描述是以高可信度產生">
            <a:extLst>
              <a:ext uri="{FF2B5EF4-FFF2-40B4-BE49-F238E27FC236}">
                <a16:creationId xmlns:a16="http://schemas.microsoft.com/office/drawing/2014/main" id="{5C4FFE84-F985-4B32-9259-647349F93F2D}"/>
              </a:ext>
            </a:extLst>
          </p:cNvPr>
          <p:cNvPicPr>
            <a:picLocks noChangeAspect="1"/>
          </p:cNvPicPr>
          <p:nvPr/>
        </p:nvPicPr>
        <p:blipFill rotWithShape="1">
          <a:blip r:embed="rId7" cstate="print"/>
          <a:srcRect l="6938" t="19893" r="22646" b="26229"/>
          <a:stretch/>
        </p:blipFill>
        <p:spPr>
          <a:xfrm>
            <a:off x="825381" y="1469254"/>
            <a:ext cx="1954460" cy="1993882"/>
          </a:xfrm>
          <a:prstGeom prst="ellipse">
            <a:avLst/>
          </a:prstGeom>
          <a:noFill/>
          <a:ln>
            <a:solidFill>
              <a:srgbClr val="01FFC9"/>
            </a:solidFill>
          </a:ln>
        </p:spPr>
      </p:pic>
      <p:grpSp>
        <p:nvGrpSpPr>
          <p:cNvPr id="71" name="群組 70">
            <a:extLst>
              <a:ext uri="{FF2B5EF4-FFF2-40B4-BE49-F238E27FC236}">
                <a16:creationId xmlns:a16="http://schemas.microsoft.com/office/drawing/2014/main" id="{3DFFAF8E-EB22-4AA1-A9EE-6F883F9BEFD8}"/>
              </a:ext>
            </a:extLst>
          </p:cNvPr>
          <p:cNvGrpSpPr/>
          <p:nvPr/>
        </p:nvGrpSpPr>
        <p:grpSpPr>
          <a:xfrm>
            <a:off x="-123016" y="0"/>
            <a:ext cx="1688466" cy="764210"/>
            <a:chOff x="-123016" y="-19390"/>
            <a:chExt cx="1688466" cy="783600"/>
          </a:xfrm>
        </p:grpSpPr>
        <p:sp>
          <p:nvSpPr>
            <p:cNvPr id="72" name="矩形: 圓角 71">
              <a:extLst>
                <a:ext uri="{FF2B5EF4-FFF2-40B4-BE49-F238E27FC236}">
                  <a16:creationId xmlns:a16="http://schemas.microsoft.com/office/drawing/2014/main" id="{7393E52D-75C6-412C-9C3F-93286A1B3DA6}"/>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標題 1">
              <a:extLst>
                <a:ext uri="{FF2B5EF4-FFF2-40B4-BE49-F238E27FC236}">
                  <a16:creationId xmlns:a16="http://schemas.microsoft.com/office/drawing/2014/main" id="{92AEF0A9-0B56-46FD-B4B9-77E61F8D8715}"/>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8774325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直線接點 74">
            <a:extLst>
              <a:ext uri="{FF2B5EF4-FFF2-40B4-BE49-F238E27FC236}">
                <a16:creationId xmlns:a16="http://schemas.microsoft.com/office/drawing/2014/main" id="{2EE03BBB-6910-41EE-AC13-2A8FBF95B931}"/>
              </a:ext>
            </a:extLst>
          </p:cNvPr>
          <p:cNvCxnSpPr>
            <a:cxnSpLocks/>
          </p:cNvCxnSpPr>
          <p:nvPr/>
        </p:nvCxnSpPr>
        <p:spPr>
          <a:xfrm>
            <a:off x="7417364" y="897199"/>
            <a:ext cx="0" cy="4253291"/>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6C4BD309-B58A-4642-9676-8177FE6BA962}"/>
              </a:ext>
            </a:extLst>
          </p:cNvPr>
          <p:cNvCxnSpPr>
            <a:cxnSpLocks/>
          </p:cNvCxnSpPr>
          <p:nvPr/>
        </p:nvCxnSpPr>
        <p:spPr>
          <a:xfrm>
            <a:off x="3474711" y="4461326"/>
            <a:ext cx="2214790" cy="4107"/>
          </a:xfrm>
          <a:prstGeom prst="line">
            <a:avLst/>
          </a:prstGeom>
          <a:ln w="6350">
            <a:solidFill>
              <a:srgbClr val="01FFC9"/>
            </a:solidFill>
          </a:ln>
        </p:spPr>
        <p:style>
          <a:lnRef idx="1">
            <a:schemeClr val="accent1"/>
          </a:lnRef>
          <a:fillRef idx="0">
            <a:schemeClr val="accent1"/>
          </a:fillRef>
          <a:effectRef idx="0">
            <a:schemeClr val="accent1"/>
          </a:effectRef>
          <a:fontRef idx="minor">
            <a:schemeClr val="tx1"/>
          </a:fontRef>
        </p:style>
      </p:cxnSp>
      <p:pic>
        <p:nvPicPr>
          <p:cNvPr id="49" name="圖片 48">
            <a:extLst>
              <a:ext uri="{FF2B5EF4-FFF2-40B4-BE49-F238E27FC236}">
                <a16:creationId xmlns:a16="http://schemas.microsoft.com/office/drawing/2014/main" id="{CD5CBC7B-B8FF-4CBB-A71D-E5C4ED3F2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787"/>
          <a:stretch/>
        </p:blipFill>
        <p:spPr>
          <a:xfrm rot="19540760">
            <a:off x="4459028" y="2361148"/>
            <a:ext cx="3823902" cy="1866862"/>
          </a:xfrm>
          <a:prstGeom prst="rect">
            <a:avLst/>
          </a:prstGeom>
        </p:spPr>
      </p:pic>
      <p:cxnSp>
        <p:nvCxnSpPr>
          <p:cNvPr id="11" name="直線接點 10">
            <a:extLst>
              <a:ext uri="{FF2B5EF4-FFF2-40B4-BE49-F238E27FC236}">
                <a16:creationId xmlns:a16="http://schemas.microsoft.com/office/drawing/2014/main" id="{7BC296C2-376E-486A-A8FD-F37943AD20F8}"/>
              </a:ext>
            </a:extLst>
          </p:cNvPr>
          <p:cNvCxnSpPr>
            <a:cxnSpLocks/>
          </p:cNvCxnSpPr>
          <p:nvPr/>
        </p:nvCxnSpPr>
        <p:spPr>
          <a:xfrm>
            <a:off x="1727049" y="0"/>
            <a:ext cx="0" cy="5150903"/>
          </a:xfrm>
          <a:prstGeom prst="line">
            <a:avLst/>
          </a:prstGeom>
          <a:ln w="38100">
            <a:solidFill>
              <a:srgbClr val="01FFC9"/>
            </a:solidFill>
          </a:ln>
        </p:spPr>
        <p:style>
          <a:lnRef idx="1">
            <a:schemeClr val="accent1"/>
          </a:lnRef>
          <a:fillRef idx="0">
            <a:schemeClr val="accent1"/>
          </a:fillRef>
          <a:effectRef idx="0">
            <a:schemeClr val="accent1"/>
          </a:effectRef>
          <a:fontRef idx="minor">
            <a:schemeClr val="tx1"/>
          </a:fontRef>
        </p:style>
      </p:cxnSp>
      <p:pic>
        <p:nvPicPr>
          <p:cNvPr id="29" name="圖片 28">
            <a:extLst>
              <a:ext uri="{FF2B5EF4-FFF2-40B4-BE49-F238E27FC236}">
                <a16:creationId xmlns:a16="http://schemas.microsoft.com/office/drawing/2014/main" id="{45369E17-73EE-48AD-884D-B0506D39E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35"/>
          <a:stretch/>
        </p:blipFill>
        <p:spPr>
          <a:xfrm rot="2152474">
            <a:off x="426917" y="601781"/>
            <a:ext cx="3758978" cy="2290827"/>
          </a:xfrm>
          <a:prstGeom prst="rect">
            <a:avLst/>
          </a:prstGeom>
        </p:spPr>
      </p:pic>
      <p:cxnSp>
        <p:nvCxnSpPr>
          <p:cNvPr id="22" name="直線接點 21">
            <a:extLst>
              <a:ext uri="{FF2B5EF4-FFF2-40B4-BE49-F238E27FC236}">
                <a16:creationId xmlns:a16="http://schemas.microsoft.com/office/drawing/2014/main" id="{DDCFEC23-7D1B-4488-B89A-1B6EA3D57C2B}"/>
              </a:ext>
            </a:extLst>
          </p:cNvPr>
          <p:cNvCxnSpPr>
            <a:cxnSpLocks/>
          </p:cNvCxnSpPr>
          <p:nvPr/>
        </p:nvCxnSpPr>
        <p:spPr>
          <a:xfrm>
            <a:off x="1772318" y="1587136"/>
            <a:ext cx="3835893" cy="17877"/>
          </a:xfrm>
          <a:prstGeom prst="line">
            <a:avLst/>
          </a:prstGeom>
          <a:ln w="9525">
            <a:solidFill>
              <a:srgbClr val="01FFC9"/>
            </a:solidFill>
          </a:ln>
        </p:spPr>
        <p:style>
          <a:lnRef idx="1">
            <a:schemeClr val="accent1"/>
          </a:lnRef>
          <a:fillRef idx="0">
            <a:schemeClr val="accent1"/>
          </a:fillRef>
          <a:effectRef idx="0">
            <a:schemeClr val="accent1"/>
          </a:effectRef>
          <a:fontRef idx="minor">
            <a:schemeClr val="tx1"/>
          </a:fontRef>
        </p:style>
      </p:cxnSp>
      <p:sp>
        <p:nvSpPr>
          <p:cNvPr id="30" name="Kotak teks 19">
            <a:extLst>
              <a:ext uri="{FF2B5EF4-FFF2-40B4-BE49-F238E27FC236}">
                <a16:creationId xmlns:a16="http://schemas.microsoft.com/office/drawing/2014/main" id="{B7F948BD-1803-4599-A5D1-9405352FAB39}"/>
              </a:ext>
            </a:extLst>
          </p:cNvPr>
          <p:cNvSpPr txBox="1">
            <a:spLocks noChangeArrowheads="1"/>
          </p:cNvSpPr>
          <p:nvPr/>
        </p:nvSpPr>
        <p:spPr bwMode="auto">
          <a:xfrm>
            <a:off x="2644495" y="947271"/>
            <a:ext cx="309882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kumimoji="0" lang="zh-TW" altLang="en-US" sz="1400" b="1">
                <a:solidFill>
                  <a:schemeClr val="bg1">
                    <a:lumMod val="85000"/>
                  </a:schemeClr>
                </a:solidFill>
                <a:latin typeface="微軟正黑體" panose="020B0604030504040204" pitchFamily="34" charset="-120"/>
                <a:ea typeface="微軟正黑體" panose="020B0604030504040204" pitchFamily="34" charset="-120"/>
              </a:rPr>
              <a:t>總部資訊機房</a:t>
            </a:r>
            <a:endParaRPr kumimoji="0"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en-US" altLang="zh-TW" sz="2400" b="1">
                <a:solidFill>
                  <a:schemeClr val="bg1">
                    <a:lumMod val="85000"/>
                  </a:schemeClr>
                </a:solidFill>
                <a:latin typeface="微軟正黑體" panose="020B0604030504040204" pitchFamily="34" charset="-120"/>
                <a:ea typeface="微軟正黑體" panose="020B0604030504040204" pitchFamily="34" charset="-120"/>
              </a:rPr>
              <a:t>RS-485介面</a:t>
            </a:r>
            <a:r>
              <a:rPr lang="zh-TW" altLang="en-US" sz="2400" b="1">
                <a:solidFill>
                  <a:schemeClr val="bg1">
                    <a:lumMod val="85000"/>
                  </a:schemeClr>
                </a:solidFill>
                <a:latin typeface="微軟正黑體" panose="020B0604030504040204" pitchFamily="34" charset="-120"/>
                <a:ea typeface="微軟正黑體" panose="020B0604030504040204" pitchFamily="34" charset="-120"/>
              </a:rPr>
              <a:t>排風機組</a:t>
            </a:r>
          </a:p>
        </p:txBody>
      </p:sp>
      <p:cxnSp>
        <p:nvCxnSpPr>
          <p:cNvPr id="92" name="直線接點 91">
            <a:extLst>
              <a:ext uri="{FF2B5EF4-FFF2-40B4-BE49-F238E27FC236}">
                <a16:creationId xmlns:a16="http://schemas.microsoft.com/office/drawing/2014/main" id="{25173BC3-2F6E-491A-85BB-C162EEDF8D57}"/>
              </a:ext>
            </a:extLst>
          </p:cNvPr>
          <p:cNvCxnSpPr>
            <a:cxnSpLocks/>
          </p:cNvCxnSpPr>
          <p:nvPr/>
        </p:nvCxnSpPr>
        <p:spPr>
          <a:xfrm flipV="1">
            <a:off x="4024233" y="2849322"/>
            <a:ext cx="2458721" cy="1679"/>
          </a:xfrm>
          <a:prstGeom prst="line">
            <a:avLst/>
          </a:prstGeom>
          <a:ln w="9525">
            <a:solidFill>
              <a:srgbClr val="01FFC9"/>
            </a:solidFill>
          </a:ln>
        </p:spPr>
        <p:style>
          <a:lnRef idx="1">
            <a:schemeClr val="accent1"/>
          </a:lnRef>
          <a:fillRef idx="0">
            <a:schemeClr val="accent1"/>
          </a:fillRef>
          <a:effectRef idx="0">
            <a:schemeClr val="accent1"/>
          </a:effectRef>
          <a:fontRef idx="minor">
            <a:schemeClr val="tx1"/>
          </a:fontRef>
        </p:style>
      </p:cxnSp>
      <p:sp>
        <p:nvSpPr>
          <p:cNvPr id="32" name="Kotak teks 19">
            <a:extLst>
              <a:ext uri="{FF2B5EF4-FFF2-40B4-BE49-F238E27FC236}">
                <a16:creationId xmlns:a16="http://schemas.microsoft.com/office/drawing/2014/main" id="{759F1CBA-55A1-45E7-A7CA-2F1C4540067A}"/>
              </a:ext>
            </a:extLst>
          </p:cNvPr>
          <p:cNvSpPr txBox="1">
            <a:spLocks noChangeArrowheads="1"/>
          </p:cNvSpPr>
          <p:nvPr/>
        </p:nvSpPr>
        <p:spPr bwMode="auto">
          <a:xfrm>
            <a:off x="3676574" y="2157136"/>
            <a:ext cx="28425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kumimoji="0" lang="zh-TW" altLang="en-US" sz="1400" b="1">
                <a:solidFill>
                  <a:schemeClr val="bg1">
                    <a:lumMod val="85000"/>
                  </a:schemeClr>
                </a:solidFill>
                <a:latin typeface="微軟正黑體" panose="020B0604030504040204" pitchFamily="34" charset="-120"/>
                <a:ea typeface="微軟正黑體" panose="020B0604030504040204" pitchFamily="34" charset="-120"/>
              </a:rPr>
              <a:t>總部資訊機房</a:t>
            </a:r>
            <a:endParaRPr kumimoji="0"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algn="r">
              <a:spcBef>
                <a:spcPct val="0"/>
              </a:spcBef>
              <a:buNone/>
            </a:pPr>
            <a:r>
              <a:rPr lang="zh-TW" altLang="en-US" sz="2400" b="1">
                <a:solidFill>
                  <a:schemeClr val="bg1">
                    <a:lumMod val="85000"/>
                  </a:schemeClr>
                </a:solidFill>
                <a:latin typeface="微軟正黑體" panose="020B0604030504040204" pitchFamily="34" charset="-120"/>
                <a:ea typeface="微軟正黑體" panose="020B0604030504040204" pitchFamily="34" charset="-120"/>
              </a:rPr>
              <a:t>氣冷空調電表機組</a:t>
            </a:r>
          </a:p>
        </p:txBody>
      </p:sp>
      <p:pic>
        <p:nvPicPr>
          <p:cNvPr id="26" name="圖片 25" descr="一張含有 室內, 牆, 冰箱 的圖片&#10;&#10;描述是以高可信度產生">
            <a:extLst>
              <a:ext uri="{FF2B5EF4-FFF2-40B4-BE49-F238E27FC236}">
                <a16:creationId xmlns:a16="http://schemas.microsoft.com/office/drawing/2014/main" id="{832EBA96-DED5-40EC-A3CB-E11A3AB56D7A}"/>
              </a:ext>
            </a:extLst>
          </p:cNvPr>
          <p:cNvPicPr>
            <a:picLocks noChangeAspect="1"/>
          </p:cNvPicPr>
          <p:nvPr/>
        </p:nvPicPr>
        <p:blipFill rotWithShape="1">
          <a:blip r:embed="rId4" cstate="print"/>
          <a:srcRect l="7578" t="15976" r="22191" b="16004"/>
          <a:stretch/>
        </p:blipFill>
        <p:spPr>
          <a:xfrm>
            <a:off x="659060" y="897199"/>
            <a:ext cx="2032374" cy="1544902"/>
          </a:xfrm>
          <a:prstGeom prst="roundRect">
            <a:avLst>
              <a:gd name="adj" fmla="val 6908"/>
            </a:avLst>
          </a:prstGeom>
          <a:noFill/>
          <a:ln w="38100">
            <a:noFill/>
          </a:ln>
        </p:spPr>
      </p:pic>
      <p:pic>
        <p:nvPicPr>
          <p:cNvPr id="27" name="圖片 26" descr="一張含有 室內, 牆, 冰箱 的圖片&#10;&#10;描述是以高可信度產生">
            <a:extLst>
              <a:ext uri="{FF2B5EF4-FFF2-40B4-BE49-F238E27FC236}">
                <a16:creationId xmlns:a16="http://schemas.microsoft.com/office/drawing/2014/main" id="{784868C0-DA94-492D-9D88-B72D00440523}"/>
              </a:ext>
            </a:extLst>
          </p:cNvPr>
          <p:cNvPicPr>
            <a:picLocks noChangeAspect="1"/>
          </p:cNvPicPr>
          <p:nvPr/>
        </p:nvPicPr>
        <p:blipFill rotWithShape="1">
          <a:blip r:embed="rId5" cstate="print"/>
          <a:srcRect l="19329" t="10820" r="25101" b="21556"/>
          <a:stretch/>
        </p:blipFill>
        <p:spPr>
          <a:xfrm>
            <a:off x="6482954" y="1438668"/>
            <a:ext cx="1852482" cy="1690793"/>
          </a:xfrm>
          <a:prstGeom prst="roundRect">
            <a:avLst>
              <a:gd name="adj" fmla="val 7417"/>
            </a:avLst>
          </a:prstGeom>
          <a:noFill/>
          <a:ln w="38100">
            <a:noFill/>
          </a:ln>
        </p:spPr>
      </p:pic>
      <p:sp>
        <p:nvSpPr>
          <p:cNvPr id="56" name="Kotak teks 20">
            <a:extLst>
              <a:ext uri="{FF2B5EF4-FFF2-40B4-BE49-F238E27FC236}">
                <a16:creationId xmlns:a16="http://schemas.microsoft.com/office/drawing/2014/main" id="{0221EB14-D95E-4125-9730-6526C40C47BD}"/>
              </a:ext>
            </a:extLst>
          </p:cNvPr>
          <p:cNvSpPr txBox="1"/>
          <p:nvPr/>
        </p:nvSpPr>
        <p:spPr bwMode="auto">
          <a:xfrm>
            <a:off x="3743140" y="3828539"/>
            <a:ext cx="2520279" cy="677108"/>
          </a:xfrm>
          <a:prstGeom prst="rect">
            <a:avLst/>
          </a:prstGeom>
          <a:noFill/>
        </p:spPr>
        <p:txBody>
          <a:bodyPr wrap="square">
            <a:spAutoFit/>
          </a:bodyPr>
          <a:lstStyle/>
          <a:p>
            <a:pPr>
              <a:defRPr/>
            </a:pPr>
            <a:r>
              <a:rPr lang="en-US" altLang="zh-TW" sz="1400" b="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r>
              <a:rPr lang="zh-TW" altLang="en-US" sz="1400" b="1">
                <a:solidFill>
                  <a:schemeClr val="bg1">
                    <a:lumMod val="85000"/>
                  </a:schemeClr>
                </a:solidFill>
                <a:latin typeface="微軟正黑體" panose="020B0604030504040204" pitchFamily="34" charset="-120"/>
                <a:ea typeface="微軟正黑體" panose="020B0604030504040204" pitchFamily="34" charset="-120"/>
              </a:rPr>
              <a:t>總部資訊機房</a:t>
            </a:r>
            <a:endParaRPr lang="en-US" altLang="zh-TW" sz="1400" b="1">
              <a:solidFill>
                <a:schemeClr val="bg1">
                  <a:lumMod val="85000"/>
                </a:schemeClr>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400" b="1">
                <a:solidFill>
                  <a:schemeClr val="bg1">
                    <a:lumMod val="85000"/>
                  </a:schemeClr>
                </a:solidFill>
                <a:latin typeface="微軟正黑體" panose="020B0604030504040204" pitchFamily="34" charset="-120"/>
                <a:ea typeface="微軟正黑體" panose="020B0604030504040204" pitchFamily="34" charset="-120"/>
              </a:rPr>
              <a:t>環境實時監控</a:t>
            </a:r>
            <a:endParaRPr kumimoji="0" lang="ms-MY" sz="2400" b="1">
              <a:solidFill>
                <a:schemeClr val="bg1">
                  <a:lumMod val="85000"/>
                </a:schemeClr>
              </a:solidFill>
              <a:effectLst>
                <a:glow rad="101600">
                  <a:srgbClr val="002060">
                    <a:alpha val="60000"/>
                  </a:srgbClr>
                </a:glow>
              </a:effectLst>
              <a:latin typeface="微軟正黑體" panose="020B0604030504040204" pitchFamily="34" charset="-120"/>
              <a:ea typeface="微軟正黑體" panose="020B0604030504040204" pitchFamily="34" charset="-120"/>
            </a:endParaRPr>
          </a:p>
        </p:txBody>
      </p:sp>
      <p:pic>
        <p:nvPicPr>
          <p:cNvPr id="57" name="圖片 56">
            <a:extLst>
              <a:ext uri="{FF2B5EF4-FFF2-40B4-BE49-F238E27FC236}">
                <a16:creationId xmlns:a16="http://schemas.microsoft.com/office/drawing/2014/main" id="{A25DCF2F-C3D9-4DF7-A233-CD38F55392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061" y="2919249"/>
            <a:ext cx="3098828" cy="1806720"/>
          </a:xfrm>
          <a:prstGeom prst="roundRect">
            <a:avLst>
              <a:gd name="adj" fmla="val 4583"/>
            </a:avLst>
          </a:prstGeom>
        </p:spPr>
      </p:pic>
      <p:grpSp>
        <p:nvGrpSpPr>
          <p:cNvPr id="77" name="群組 76">
            <a:extLst>
              <a:ext uri="{FF2B5EF4-FFF2-40B4-BE49-F238E27FC236}">
                <a16:creationId xmlns:a16="http://schemas.microsoft.com/office/drawing/2014/main" id="{250DC758-A1C0-4E9A-A1C9-0E1E49DAB27B}"/>
              </a:ext>
            </a:extLst>
          </p:cNvPr>
          <p:cNvGrpSpPr/>
          <p:nvPr/>
        </p:nvGrpSpPr>
        <p:grpSpPr>
          <a:xfrm>
            <a:off x="-123016" y="0"/>
            <a:ext cx="1688466" cy="764210"/>
            <a:chOff x="-123016" y="-19390"/>
            <a:chExt cx="1688466" cy="783600"/>
          </a:xfrm>
        </p:grpSpPr>
        <p:sp>
          <p:nvSpPr>
            <p:cNvPr id="78" name="矩形: 圓角 77">
              <a:extLst>
                <a:ext uri="{FF2B5EF4-FFF2-40B4-BE49-F238E27FC236}">
                  <a16:creationId xmlns:a16="http://schemas.microsoft.com/office/drawing/2014/main" id="{8B44F2A2-DC0C-4B8B-B3AE-67294F87176D}"/>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標題 1">
              <a:extLst>
                <a:ext uri="{FF2B5EF4-FFF2-40B4-BE49-F238E27FC236}">
                  <a16:creationId xmlns:a16="http://schemas.microsoft.com/office/drawing/2014/main" id="{84DB90F4-C140-4246-B023-CFFD40EB9700}"/>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454193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D6ED88-78BA-44E1-89BE-2130D1E071FD}"/>
              </a:ext>
            </a:extLst>
          </p:cNvPr>
          <p:cNvPicPr>
            <a:picLocks noChangeAspect="1"/>
          </p:cNvPicPr>
          <p:nvPr/>
        </p:nvPicPr>
        <p:blipFill rotWithShape="1">
          <a:blip r:embed="rId3">
            <a:extLst>
              <a:ext uri="{28A0092B-C50C-407E-A947-70E740481C1C}">
                <a14:useLocalDpi xmlns:a14="http://schemas.microsoft.com/office/drawing/2010/main" val="0"/>
              </a:ext>
            </a:extLst>
          </a:blip>
          <a:srcRect l="144"/>
          <a:stretch/>
        </p:blipFill>
        <p:spPr>
          <a:xfrm>
            <a:off x="17417" y="0"/>
            <a:ext cx="9122353" cy="5143500"/>
          </a:xfrm>
          <a:prstGeom prst="rect">
            <a:avLst/>
          </a:prstGeom>
        </p:spPr>
      </p:pic>
      <p:pic>
        <p:nvPicPr>
          <p:cNvPr id="10" name="圖片 9">
            <a:extLst>
              <a:ext uri="{FF2B5EF4-FFF2-40B4-BE49-F238E27FC236}">
                <a16:creationId xmlns:a16="http://schemas.microsoft.com/office/drawing/2014/main" id="{67993E02-1316-4E0F-877D-9F9B3ADD8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02926" flipH="1">
            <a:off x="-350557" y="146098"/>
            <a:ext cx="2312595" cy="985120"/>
          </a:xfrm>
          <a:prstGeom prst="rect">
            <a:avLst/>
          </a:prstGeom>
        </p:spPr>
      </p:pic>
      <p:pic>
        <p:nvPicPr>
          <p:cNvPr id="19" name="圖片 18">
            <a:extLst>
              <a:ext uri="{FF2B5EF4-FFF2-40B4-BE49-F238E27FC236}">
                <a16:creationId xmlns:a16="http://schemas.microsoft.com/office/drawing/2014/main" id="{06B91F2F-0E9E-4698-9458-909DAA48D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 t="-5867" r="-867" b="5953"/>
          <a:stretch/>
        </p:blipFill>
        <p:spPr>
          <a:xfrm>
            <a:off x="-98258" y="1647343"/>
            <a:ext cx="3751675" cy="3138658"/>
          </a:xfrm>
          <a:prstGeom prst="rect">
            <a:avLst/>
          </a:prstGeom>
          <a:effectLst>
            <a:reflection blurRad="6350" stA="39000" endPos="12000" dir="5400000" sy="-100000" algn="bl" rotWithShape="0"/>
          </a:effectLst>
        </p:spPr>
      </p:pic>
      <p:grpSp>
        <p:nvGrpSpPr>
          <p:cNvPr id="24" name="群組 23">
            <a:extLst>
              <a:ext uri="{FF2B5EF4-FFF2-40B4-BE49-F238E27FC236}">
                <a16:creationId xmlns:a16="http://schemas.microsoft.com/office/drawing/2014/main" id="{7B85E922-99FB-4DF8-9EF6-9FC03154362D}"/>
              </a:ext>
            </a:extLst>
          </p:cNvPr>
          <p:cNvGrpSpPr/>
          <p:nvPr/>
        </p:nvGrpSpPr>
        <p:grpSpPr>
          <a:xfrm>
            <a:off x="-123016" y="0"/>
            <a:ext cx="1688466" cy="764210"/>
            <a:chOff x="-123016" y="-19390"/>
            <a:chExt cx="1688466" cy="783600"/>
          </a:xfrm>
        </p:grpSpPr>
        <p:sp>
          <p:nvSpPr>
            <p:cNvPr id="27" name="矩形: 圓角 26">
              <a:extLst>
                <a:ext uri="{FF2B5EF4-FFF2-40B4-BE49-F238E27FC236}">
                  <a16:creationId xmlns:a16="http://schemas.microsoft.com/office/drawing/2014/main" id="{BB972E11-52C9-4ABE-B041-0DA6814D1AE6}"/>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標題 1">
              <a:extLst>
                <a:ext uri="{FF2B5EF4-FFF2-40B4-BE49-F238E27FC236}">
                  <a16:creationId xmlns:a16="http://schemas.microsoft.com/office/drawing/2014/main" id="{D6A17640-BF4C-403E-B35F-7444BC637FD3}"/>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sp>
        <p:nvSpPr>
          <p:cNvPr id="17" name="Kotak teks 19">
            <a:extLst>
              <a:ext uri="{FF2B5EF4-FFF2-40B4-BE49-F238E27FC236}">
                <a16:creationId xmlns:a16="http://schemas.microsoft.com/office/drawing/2014/main" id="{17E15FBC-DB9E-4768-964F-2656FC28BD2C}"/>
              </a:ext>
            </a:extLst>
          </p:cNvPr>
          <p:cNvSpPr txBox="1">
            <a:spLocks noChangeArrowheads="1"/>
          </p:cNvSpPr>
          <p:nvPr/>
        </p:nvSpPr>
        <p:spPr bwMode="auto">
          <a:xfrm>
            <a:off x="319985" y="2524869"/>
            <a:ext cx="291518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2400" b="1">
                <a:solidFill>
                  <a:schemeClr val="bg1">
                    <a:lumMod val="75000"/>
                  </a:schemeClr>
                </a:solidFill>
                <a:latin typeface="微軟正黑體" panose="020B0604030504040204" pitchFamily="34" charset="-120"/>
                <a:ea typeface="微軟正黑體" panose="020B0604030504040204" pitchFamily="34" charset="-120"/>
              </a:rPr>
              <a:t>3F</a:t>
            </a:r>
            <a:r>
              <a:rPr lang="zh-TW" altLang="en-US" sz="2400">
                <a:solidFill>
                  <a:schemeClr val="bg1">
                    <a:lumMod val="75000"/>
                  </a:schemeClr>
                </a:solidFill>
                <a:latin typeface="微軟正黑體" panose="020B0604030504040204" pitchFamily="34" charset="-120"/>
                <a:ea typeface="微軟正黑體" panose="020B0604030504040204" pitchFamily="34" charset="-120"/>
              </a:rPr>
              <a:t>電視牆 </a:t>
            </a:r>
            <a:endParaRPr lang="en-US" altLang="zh-TW" sz="2400">
              <a:solidFill>
                <a:schemeClr val="bg1">
                  <a:lumMod val="75000"/>
                </a:schemeClr>
              </a:solidFill>
              <a:latin typeface="微軟正黑體" panose="020B0604030504040204" pitchFamily="34" charset="-120"/>
              <a:ea typeface="微軟正黑體" panose="020B0604030504040204" pitchFamily="34" charset="-120"/>
            </a:endParaRPr>
          </a:p>
          <a:p>
            <a:pPr algn="ctr">
              <a:spcBef>
                <a:spcPts val="0"/>
              </a:spcBef>
              <a:buNone/>
            </a:pPr>
            <a:r>
              <a:rPr lang="zh-TW" altLang="en-US" sz="4000" b="1">
                <a:solidFill>
                  <a:srgbClr val="01FFC9"/>
                </a:solidFill>
                <a:latin typeface="微軟正黑體" panose="020B0604030504040204" pitchFamily="34" charset="-120"/>
                <a:ea typeface="微軟正黑體" panose="020B0604030504040204" pitchFamily="34" charset="-120"/>
              </a:rPr>
              <a:t>營運用電</a:t>
            </a:r>
            <a:endParaRPr lang="en-US" altLang="zh-TW" sz="4000" b="1">
              <a:solidFill>
                <a:srgbClr val="01FFC9"/>
              </a:solidFill>
              <a:latin typeface="微軟正黑體" panose="020B0604030504040204" pitchFamily="34" charset="-120"/>
              <a:ea typeface="微軟正黑體" panose="020B0604030504040204" pitchFamily="34" charset="-120"/>
            </a:endParaRPr>
          </a:p>
          <a:p>
            <a:pPr algn="ctr">
              <a:spcBef>
                <a:spcPts val="0"/>
              </a:spcBef>
              <a:buNone/>
            </a:pPr>
            <a:r>
              <a:rPr lang="zh-TW" altLang="en-US" sz="4000" b="1">
                <a:solidFill>
                  <a:srgbClr val="01FFC9"/>
                </a:solidFill>
                <a:latin typeface="微軟正黑體" panose="020B0604030504040204" pitchFamily="34" charset="-120"/>
                <a:ea typeface="微軟正黑體" panose="020B0604030504040204" pitchFamily="34" charset="-120"/>
              </a:rPr>
              <a:t>量資訊</a:t>
            </a:r>
          </a:p>
        </p:txBody>
      </p:sp>
    </p:spTree>
    <p:extLst>
      <p:ext uri="{BB962C8B-B14F-4D97-AF65-F5344CB8AC3E}">
        <p14:creationId xmlns:p14="http://schemas.microsoft.com/office/powerpoint/2010/main" val="6646518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634F570-6489-4195-A474-A41D6F574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9" y="0"/>
            <a:ext cx="9135539" cy="5143499"/>
          </a:xfrm>
          <a:prstGeom prst="rect">
            <a:avLst/>
          </a:prstGeom>
        </p:spPr>
      </p:pic>
      <p:pic>
        <p:nvPicPr>
          <p:cNvPr id="22" name="圖片 21">
            <a:extLst>
              <a:ext uri="{FF2B5EF4-FFF2-40B4-BE49-F238E27FC236}">
                <a16:creationId xmlns:a16="http://schemas.microsoft.com/office/drawing/2014/main" id="{14653CD6-1486-40D7-9650-19C1540D5F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321"/>
          <a:stretch/>
        </p:blipFill>
        <p:spPr>
          <a:xfrm>
            <a:off x="1691465" y="2470719"/>
            <a:ext cx="1075458" cy="2671347"/>
          </a:xfrm>
          <a:prstGeom prst="rect">
            <a:avLst/>
          </a:prstGeom>
          <a:effectLst>
            <a:softEdge rad="25400"/>
          </a:effectLst>
        </p:spPr>
      </p:pic>
      <p:pic>
        <p:nvPicPr>
          <p:cNvPr id="21" name="圖片 20">
            <a:extLst>
              <a:ext uri="{FF2B5EF4-FFF2-40B4-BE49-F238E27FC236}">
                <a16:creationId xmlns:a16="http://schemas.microsoft.com/office/drawing/2014/main" id="{38892120-5B35-42AF-9B92-CB9F88399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321"/>
          <a:stretch/>
        </p:blipFill>
        <p:spPr>
          <a:xfrm>
            <a:off x="1651858" y="8679"/>
            <a:ext cx="1075458" cy="2671347"/>
          </a:xfrm>
          <a:prstGeom prst="rect">
            <a:avLst/>
          </a:prstGeom>
          <a:effectLst>
            <a:softEdge rad="76200"/>
          </a:effectLst>
        </p:spPr>
      </p:pic>
      <p:pic>
        <p:nvPicPr>
          <p:cNvPr id="19" name="圖片 18">
            <a:extLst>
              <a:ext uri="{FF2B5EF4-FFF2-40B4-BE49-F238E27FC236}">
                <a16:creationId xmlns:a16="http://schemas.microsoft.com/office/drawing/2014/main" id="{06B91F2F-0E9E-4698-9458-909DAA48D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 t="1375" r="-867" b="1160"/>
          <a:stretch/>
        </p:blipFill>
        <p:spPr>
          <a:xfrm>
            <a:off x="-164052" y="1651384"/>
            <a:ext cx="3751675" cy="3061700"/>
          </a:xfrm>
          <a:prstGeom prst="rect">
            <a:avLst/>
          </a:prstGeom>
        </p:spPr>
      </p:pic>
      <p:sp>
        <p:nvSpPr>
          <p:cNvPr id="17" name="Kotak teks 19">
            <a:extLst>
              <a:ext uri="{FF2B5EF4-FFF2-40B4-BE49-F238E27FC236}">
                <a16:creationId xmlns:a16="http://schemas.microsoft.com/office/drawing/2014/main" id="{17E15FBC-DB9E-4768-964F-2656FC28BD2C}"/>
              </a:ext>
            </a:extLst>
          </p:cNvPr>
          <p:cNvSpPr txBox="1">
            <a:spLocks noChangeArrowheads="1"/>
          </p:cNvSpPr>
          <p:nvPr/>
        </p:nvSpPr>
        <p:spPr bwMode="auto">
          <a:xfrm>
            <a:off x="271167" y="2675071"/>
            <a:ext cx="291518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2400" b="1" dirty="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QNAP</a:t>
            </a:r>
            <a:r>
              <a:rPr lang="zh-TW" altLang="en-US" sz="2400" dirty="0">
                <a:solidFill>
                  <a:schemeClr val="bg1">
                    <a:lumMod val="75000"/>
                  </a:schemeClr>
                </a:solidFill>
                <a:latin typeface="微軟正黑體" panose="020B0604030504040204" pitchFamily="34" charset="-120"/>
                <a:ea typeface="微軟正黑體" panose="020B0604030504040204" pitchFamily="34" charset="-120"/>
              </a:rPr>
              <a:t>總部資訊</a:t>
            </a:r>
          </a:p>
          <a:p>
            <a:pPr algn="ctr">
              <a:spcBef>
                <a:spcPct val="0"/>
              </a:spcBef>
              <a:buNone/>
            </a:pPr>
            <a:r>
              <a:rPr lang="zh-TW" altLang="en-US" sz="3400" b="1" dirty="0">
                <a:solidFill>
                  <a:srgbClr val="01FFC9"/>
                </a:solidFill>
                <a:latin typeface="微軟正黑體" panose="020B0604030504040204" pitchFamily="34" charset="-120"/>
                <a:ea typeface="微軟正黑體" panose="020B0604030504040204" pitchFamily="34" charset="-120"/>
              </a:rPr>
              <a:t>機房</a:t>
            </a:r>
            <a:r>
              <a:rPr lang="en-US" altLang="zh-TW" sz="3400" b="1" dirty="0">
                <a:solidFill>
                  <a:srgbClr val="01FFC9"/>
                </a:solidFill>
                <a:latin typeface="微軟正黑體" panose="020B0604030504040204" pitchFamily="34" charset="-120"/>
                <a:ea typeface="微軟正黑體" panose="020B0604030504040204" pitchFamily="34" charset="-120"/>
              </a:rPr>
              <a:t>PDU</a:t>
            </a:r>
            <a:endParaRPr lang="zh-TW" altLang="en-US" sz="3400" b="1" dirty="0">
              <a:solidFill>
                <a:srgbClr val="01FFC9"/>
              </a:solidFill>
              <a:latin typeface="微軟正黑體" panose="020B0604030504040204" pitchFamily="34" charset="-120"/>
              <a:ea typeface="微軟正黑體" panose="020B0604030504040204" pitchFamily="34" charset="-120"/>
            </a:endParaRPr>
          </a:p>
          <a:p>
            <a:pPr algn="ctr">
              <a:spcBef>
                <a:spcPct val="0"/>
              </a:spcBef>
              <a:buNone/>
            </a:pPr>
            <a:r>
              <a:rPr lang="zh-TW" altLang="en-US" sz="3400" b="1" dirty="0">
                <a:solidFill>
                  <a:srgbClr val="01FFC9"/>
                </a:solidFill>
                <a:latin typeface="微軟正黑體" panose="020B0604030504040204" pitchFamily="34" charset="-120"/>
                <a:ea typeface="微軟正黑體" panose="020B0604030504040204" pitchFamily="34" charset="-120"/>
              </a:rPr>
              <a:t>機櫃</a:t>
            </a:r>
            <a:endParaRPr lang="zh-TW" altLang="en-US" sz="3400" b="1" dirty="0">
              <a:solidFill>
                <a:srgbClr val="01FFC9"/>
              </a:solidFill>
              <a:latin typeface="微軟正黑體"/>
              <a:ea typeface="微軟正黑體"/>
            </a:endParaRPr>
          </a:p>
        </p:txBody>
      </p:sp>
      <p:pic>
        <p:nvPicPr>
          <p:cNvPr id="13" name="圖片 12">
            <a:extLst>
              <a:ext uri="{FF2B5EF4-FFF2-40B4-BE49-F238E27FC236}">
                <a16:creationId xmlns:a16="http://schemas.microsoft.com/office/drawing/2014/main" id="{7592469C-BF02-432C-8C2C-8DD8D0B778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4959" flipH="1">
            <a:off x="-67399" y="3621844"/>
            <a:ext cx="3438517" cy="1464740"/>
          </a:xfrm>
          <a:prstGeom prst="rect">
            <a:avLst/>
          </a:prstGeom>
        </p:spPr>
      </p:pic>
      <p:grpSp>
        <p:nvGrpSpPr>
          <p:cNvPr id="23" name="群組 22">
            <a:extLst>
              <a:ext uri="{FF2B5EF4-FFF2-40B4-BE49-F238E27FC236}">
                <a16:creationId xmlns:a16="http://schemas.microsoft.com/office/drawing/2014/main" id="{CF8D94FD-8533-4A73-A49C-4E84D76CAF7B}"/>
              </a:ext>
            </a:extLst>
          </p:cNvPr>
          <p:cNvGrpSpPr/>
          <p:nvPr/>
        </p:nvGrpSpPr>
        <p:grpSpPr>
          <a:xfrm>
            <a:off x="-123016" y="0"/>
            <a:ext cx="1688466" cy="764210"/>
            <a:chOff x="-123016" y="-19390"/>
            <a:chExt cx="1688466" cy="783600"/>
          </a:xfrm>
        </p:grpSpPr>
        <p:sp>
          <p:nvSpPr>
            <p:cNvPr id="24" name="矩形: 圓角 23">
              <a:extLst>
                <a:ext uri="{FF2B5EF4-FFF2-40B4-BE49-F238E27FC236}">
                  <a16:creationId xmlns:a16="http://schemas.microsoft.com/office/drawing/2014/main" id="{235E11B8-5B0C-4BF2-B26C-43FE6DBC21D4}"/>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標題 1">
              <a:extLst>
                <a:ext uri="{FF2B5EF4-FFF2-40B4-BE49-F238E27FC236}">
                  <a16:creationId xmlns:a16="http://schemas.microsoft.com/office/drawing/2014/main" id="{6083148B-100F-4E71-A294-45358B822C38}"/>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736357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C5A8369-D918-45AC-B9B8-3558D70E4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1" cy="5143499"/>
          </a:xfrm>
          <a:prstGeom prst="rect">
            <a:avLst/>
          </a:prstGeom>
        </p:spPr>
      </p:pic>
      <p:grpSp>
        <p:nvGrpSpPr>
          <p:cNvPr id="18" name="群組 17">
            <a:extLst>
              <a:ext uri="{FF2B5EF4-FFF2-40B4-BE49-F238E27FC236}">
                <a16:creationId xmlns:a16="http://schemas.microsoft.com/office/drawing/2014/main" id="{46CA9A0E-BA8C-4EAF-B8C4-9A70EE74E1CF}"/>
              </a:ext>
            </a:extLst>
          </p:cNvPr>
          <p:cNvGrpSpPr/>
          <p:nvPr/>
        </p:nvGrpSpPr>
        <p:grpSpPr>
          <a:xfrm>
            <a:off x="-58419" y="1850567"/>
            <a:ext cx="3751676" cy="3289220"/>
            <a:chOff x="-157422" y="1584958"/>
            <a:chExt cx="4058862" cy="3558541"/>
          </a:xfrm>
        </p:grpSpPr>
        <p:pic>
          <p:nvPicPr>
            <p:cNvPr id="19" name="圖片 18">
              <a:extLst>
                <a:ext uri="{FF2B5EF4-FFF2-40B4-BE49-F238E27FC236}">
                  <a16:creationId xmlns:a16="http://schemas.microsoft.com/office/drawing/2014/main" id="{06B91F2F-0E9E-4698-9458-909DAA48D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7" t="-5867" r="-867" b="1161"/>
            <a:stretch/>
          </p:blipFill>
          <p:spPr>
            <a:xfrm>
              <a:off x="-157421" y="1584958"/>
              <a:ext cx="4058861" cy="3558541"/>
            </a:xfrm>
            <a:prstGeom prst="rect">
              <a:avLst/>
            </a:prstGeom>
          </p:spPr>
        </p:pic>
        <p:pic>
          <p:nvPicPr>
            <p:cNvPr id="20" name="圖片 19">
              <a:extLst>
                <a:ext uri="{FF2B5EF4-FFF2-40B4-BE49-F238E27FC236}">
                  <a16:creationId xmlns:a16="http://schemas.microsoft.com/office/drawing/2014/main" id="{2B94A0C3-D766-44F3-BBAD-8A8263AB0D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 t="84744" r="-867" b="1156"/>
            <a:stretch/>
          </p:blipFill>
          <p:spPr>
            <a:xfrm flipV="1">
              <a:off x="-157422" y="4841424"/>
              <a:ext cx="4058861" cy="298362"/>
            </a:xfrm>
            <a:prstGeom prst="rect">
              <a:avLst/>
            </a:prstGeom>
          </p:spPr>
        </p:pic>
      </p:grpSp>
      <p:sp>
        <p:nvSpPr>
          <p:cNvPr id="17" name="Kotak teks 19">
            <a:extLst>
              <a:ext uri="{FF2B5EF4-FFF2-40B4-BE49-F238E27FC236}">
                <a16:creationId xmlns:a16="http://schemas.microsoft.com/office/drawing/2014/main" id="{17E15FBC-DB9E-4768-964F-2656FC28BD2C}"/>
              </a:ext>
            </a:extLst>
          </p:cNvPr>
          <p:cNvSpPr txBox="1">
            <a:spLocks noChangeArrowheads="1"/>
          </p:cNvSpPr>
          <p:nvPr/>
        </p:nvSpPr>
        <p:spPr bwMode="auto">
          <a:xfrm>
            <a:off x="359825" y="2648791"/>
            <a:ext cx="29151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zh-TW" sz="2400">
                <a:solidFill>
                  <a:schemeClr val="bg1">
                    <a:lumMod val="75000"/>
                  </a:schemeClr>
                </a:solidFill>
                <a:latin typeface="微軟正黑體" panose="020B0604030504040204" pitchFamily="34" charset="-120"/>
                <a:ea typeface="微軟正黑體" panose="020B0604030504040204" pitchFamily="34" charset="-120"/>
              </a:rPr>
              <a:t>7</a:t>
            </a:r>
            <a:r>
              <a:rPr lang="zh-TW" altLang="en-US" sz="2400" b="1">
                <a:solidFill>
                  <a:schemeClr val="bg1">
                    <a:lumMod val="75000"/>
                  </a:schemeClr>
                </a:solidFill>
                <a:latin typeface="微軟正黑體" panose="020B0604030504040204" pitchFamily="34" charset="-120"/>
                <a:ea typeface="微軟正黑體" panose="020B0604030504040204" pitchFamily="34" charset="-120"/>
              </a:rPr>
              <a:t>樓頂樓</a:t>
            </a:r>
            <a:endParaRPr lang="en-US" altLang="zh-TW" sz="2400" b="1">
              <a:solidFill>
                <a:schemeClr val="bg1">
                  <a:lumMod val="75000"/>
                </a:schemeClr>
              </a:solidFill>
              <a:latin typeface="微軟正黑體" panose="020B0604030504040204" pitchFamily="34" charset="-120"/>
              <a:ea typeface="微軟正黑體" panose="020B0604030504040204" pitchFamily="34" charset="-120"/>
            </a:endParaRPr>
          </a:p>
          <a:p>
            <a:pPr algn="ctr">
              <a:spcBef>
                <a:spcPts val="0"/>
              </a:spcBef>
              <a:buNone/>
            </a:pPr>
            <a:r>
              <a:rPr lang="zh-TW" altLang="en-US" sz="3600" b="1">
                <a:solidFill>
                  <a:srgbClr val="01FFC9"/>
                </a:solidFill>
                <a:latin typeface="微軟正黑體" panose="020B0604030504040204" pitchFamily="34" charset="-120"/>
                <a:ea typeface="微軟正黑體" panose="020B0604030504040204" pitchFamily="34" charset="-120"/>
              </a:rPr>
              <a:t>水冷式</a:t>
            </a:r>
            <a:endParaRPr lang="en-US" altLang="zh-TW" sz="3600" b="1">
              <a:solidFill>
                <a:srgbClr val="01FFC9"/>
              </a:solidFill>
              <a:latin typeface="微軟正黑體" panose="020B0604030504040204" pitchFamily="34" charset="-120"/>
              <a:ea typeface="微軟正黑體" panose="020B0604030504040204" pitchFamily="34" charset="-120"/>
            </a:endParaRPr>
          </a:p>
          <a:p>
            <a:pPr algn="ctr">
              <a:spcBef>
                <a:spcPts val="0"/>
              </a:spcBef>
              <a:buNone/>
            </a:pPr>
            <a:r>
              <a:rPr lang="zh-TW" altLang="en-US" sz="3600" b="1">
                <a:solidFill>
                  <a:srgbClr val="01FFC9"/>
                </a:solidFill>
                <a:latin typeface="微軟正黑體" panose="020B0604030504040204" pitchFamily="34" charset="-120"/>
                <a:ea typeface="微軟正黑體" panose="020B0604030504040204" pitchFamily="34" charset="-120"/>
              </a:rPr>
              <a:t>冰水主機組</a:t>
            </a:r>
          </a:p>
        </p:txBody>
      </p:sp>
      <p:grpSp>
        <p:nvGrpSpPr>
          <p:cNvPr id="22" name="群組 21">
            <a:extLst>
              <a:ext uri="{FF2B5EF4-FFF2-40B4-BE49-F238E27FC236}">
                <a16:creationId xmlns:a16="http://schemas.microsoft.com/office/drawing/2014/main" id="{21E30FE6-9E0B-4756-8557-319F512621DA}"/>
              </a:ext>
            </a:extLst>
          </p:cNvPr>
          <p:cNvGrpSpPr/>
          <p:nvPr/>
        </p:nvGrpSpPr>
        <p:grpSpPr>
          <a:xfrm>
            <a:off x="-123016" y="0"/>
            <a:ext cx="1688466" cy="764210"/>
            <a:chOff x="-123016" y="-19390"/>
            <a:chExt cx="1688466" cy="783600"/>
          </a:xfrm>
        </p:grpSpPr>
        <p:sp>
          <p:nvSpPr>
            <p:cNvPr id="23" name="矩形: 圓角 22">
              <a:extLst>
                <a:ext uri="{FF2B5EF4-FFF2-40B4-BE49-F238E27FC236}">
                  <a16:creationId xmlns:a16="http://schemas.microsoft.com/office/drawing/2014/main" id="{77A05FDF-B3D4-46AF-8B95-0075ADADD6E8}"/>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標題 1">
              <a:extLst>
                <a:ext uri="{FF2B5EF4-FFF2-40B4-BE49-F238E27FC236}">
                  <a16:creationId xmlns:a16="http://schemas.microsoft.com/office/drawing/2014/main" id="{0F1DE561-470A-4C11-897A-891E00D2335F}"/>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7992903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363097" y="151637"/>
            <a:ext cx="5113337" cy="642938"/>
          </a:xfrm>
        </p:spPr>
        <p:txBody>
          <a:bodyPr>
            <a:noAutofit/>
          </a:bodyPr>
          <a:lstStyle/>
          <a:p>
            <a:r>
              <a:rPr lang="zh-TW" altLang="en-US" sz="4200" b="1">
                <a:latin typeface="微軟正黑體" panose="020B0604030504040204" pitchFamily="34" charset="-120"/>
                <a:ea typeface="微軟正黑體" panose="020B0604030504040204" pitchFamily="34" charset="-120"/>
              </a:rPr>
              <a:t>不囉嗦，直接看帳單</a:t>
            </a:r>
          </a:p>
        </p:txBody>
      </p:sp>
      <p:sp>
        <p:nvSpPr>
          <p:cNvPr id="28" name="Title 1">
            <a:extLst>
              <a:ext uri="{FF2B5EF4-FFF2-40B4-BE49-F238E27FC236}">
                <a16:creationId xmlns:a16="http://schemas.microsoft.com/office/drawing/2014/main" id="{DF8CE7F0-9F45-2F46-A5F1-9BFC37A60DDD}"/>
              </a:ext>
            </a:extLst>
          </p:cNvPr>
          <p:cNvSpPr txBox="1">
            <a:spLocks/>
          </p:cNvSpPr>
          <p:nvPr/>
        </p:nvSpPr>
        <p:spPr>
          <a:xfrm>
            <a:off x="1410658" y="2393287"/>
            <a:ext cx="1529095" cy="642937"/>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400">
                <a:solidFill>
                  <a:schemeClr val="tx1"/>
                </a:solidFill>
                <a:effectLst/>
                <a:latin typeface="微軟正黑體" panose="020B0604030504040204" pitchFamily="34" charset="-120"/>
              </a:rPr>
              <a:t>神秘數字</a:t>
            </a:r>
            <a:br>
              <a:rPr lang="en-US" altLang="zh-TW" sz="2400">
                <a:solidFill>
                  <a:schemeClr val="tx1"/>
                </a:solidFill>
                <a:effectLst/>
                <a:latin typeface="微軟正黑體" panose="020B0604030504040204" pitchFamily="34" charset="-120"/>
              </a:rPr>
            </a:br>
            <a:r>
              <a:rPr lang="en-US" altLang="zh-TW" sz="2400">
                <a:solidFill>
                  <a:schemeClr val="tx1"/>
                </a:solidFill>
                <a:effectLst/>
                <a:latin typeface="微軟正黑體" panose="020B0604030504040204" pitchFamily="34" charset="-120"/>
              </a:rPr>
              <a:t>16062</a:t>
            </a:r>
            <a:r>
              <a:rPr lang="zh-TW" altLang="en-US" sz="2400">
                <a:solidFill>
                  <a:schemeClr val="tx1"/>
                </a:solidFill>
                <a:effectLst/>
                <a:latin typeface="微軟正黑體" panose="020B0604030504040204" pitchFamily="34" charset="-120"/>
              </a:rPr>
              <a:t> </a:t>
            </a:r>
            <a:r>
              <a:rPr lang="en-US" altLang="zh-TW" sz="2400">
                <a:solidFill>
                  <a:schemeClr val="tx1"/>
                </a:solidFill>
                <a:effectLst/>
                <a:latin typeface="微軟正黑體" panose="020B0604030504040204" pitchFamily="34" charset="-120"/>
              </a:rPr>
              <a:t>?!</a:t>
            </a:r>
            <a:endParaRPr lang="zh-CN" sz="2400">
              <a:solidFill>
                <a:schemeClr val="tx1"/>
              </a:solidFill>
              <a:effectLst/>
              <a:latin typeface="微軟正黑體" panose="020B0604030504040204" pitchFamily="34" charset="-120"/>
            </a:endParaRPr>
          </a:p>
        </p:txBody>
      </p:sp>
      <p:sp>
        <p:nvSpPr>
          <p:cNvPr id="29" name="Title 1">
            <a:extLst>
              <a:ext uri="{FF2B5EF4-FFF2-40B4-BE49-F238E27FC236}">
                <a16:creationId xmlns:a16="http://schemas.microsoft.com/office/drawing/2014/main" id="{DF8CE7F0-9F45-2F46-A5F1-9BFC37A60DDD}"/>
              </a:ext>
            </a:extLst>
          </p:cNvPr>
          <p:cNvSpPr txBox="1">
            <a:spLocks/>
          </p:cNvSpPr>
          <p:nvPr/>
        </p:nvSpPr>
        <p:spPr>
          <a:xfrm>
            <a:off x="6476434" y="2393287"/>
            <a:ext cx="2810298" cy="642937"/>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400">
                <a:solidFill>
                  <a:schemeClr val="tx1"/>
                </a:solidFill>
                <a:effectLst/>
                <a:latin typeface="微軟正黑體" panose="020B0604030504040204" pitchFamily="34" charset="-120"/>
              </a:rPr>
              <a:t>神秘數字</a:t>
            </a:r>
            <a:br>
              <a:rPr lang="zh-TW" altLang="en-US" sz="2400">
                <a:solidFill>
                  <a:schemeClr val="tx1"/>
                </a:solidFill>
                <a:latin typeface="微軟正黑體" panose="020B0604030504040204" pitchFamily="34" charset="-120"/>
              </a:rPr>
            </a:br>
            <a:r>
              <a:rPr lang="zh-TW" altLang="en-US" sz="2400">
                <a:solidFill>
                  <a:schemeClr val="tx1"/>
                </a:solidFill>
                <a:effectLst/>
                <a:latin typeface="微軟正黑體" panose="020B0604030504040204" pitchFamily="34" charset="-120"/>
              </a:rPr>
              <a:t>降到 </a:t>
            </a:r>
            <a:r>
              <a:rPr lang="en-US" altLang="zh-TW" sz="2400">
                <a:solidFill>
                  <a:schemeClr val="tx1"/>
                </a:solidFill>
                <a:effectLst/>
                <a:latin typeface="微軟正黑體" panose="020B0604030504040204" pitchFamily="34" charset="-120"/>
              </a:rPr>
              <a:t>2970</a:t>
            </a:r>
            <a:endParaRPr lang="zh-CN" sz="2400">
              <a:solidFill>
                <a:schemeClr val="tx1"/>
              </a:solidFill>
              <a:effectLst/>
              <a:latin typeface="微軟正黑體" panose="020B0604030504040204" pitchFamily="34" charset="-120"/>
            </a:endParaRPr>
          </a:p>
        </p:txBody>
      </p:sp>
      <p:pic>
        <p:nvPicPr>
          <p:cNvPr id="4" name="圖形 3">
            <a:extLst>
              <a:ext uri="{FF2B5EF4-FFF2-40B4-BE49-F238E27FC236}">
                <a16:creationId xmlns:a16="http://schemas.microsoft.com/office/drawing/2014/main" id="{FC873552-E33E-41C1-BDBD-F40FB9BAC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0788" y="3589440"/>
            <a:ext cx="1402423" cy="1402423"/>
          </a:xfrm>
          <a:prstGeom prst="rect">
            <a:avLst/>
          </a:prstGeom>
          <a:effectLst>
            <a:outerShdw blurRad="190500" dist="304800" dir="11400000" sx="101000" sy="101000" algn="ctr" rotWithShape="0">
              <a:srgbClr val="000000">
                <a:alpha val="31000"/>
              </a:srgbClr>
            </a:outerShdw>
          </a:effectLst>
        </p:spPr>
      </p:pic>
      <p:pic>
        <p:nvPicPr>
          <p:cNvPr id="3" name="圖形 2">
            <a:extLst>
              <a:ext uri="{FF2B5EF4-FFF2-40B4-BE49-F238E27FC236}">
                <a16:creationId xmlns:a16="http://schemas.microsoft.com/office/drawing/2014/main" id="{C245ADD6-5FFD-4F18-806C-D27C6660ACC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4207076" y="1413973"/>
            <a:ext cx="988207" cy="125159"/>
          </a:xfrm>
          <a:prstGeom prst="rect">
            <a:avLst/>
          </a:prstGeom>
        </p:spPr>
      </p:pic>
      <p:pic>
        <p:nvPicPr>
          <p:cNvPr id="7" name="圖形 6">
            <a:extLst>
              <a:ext uri="{FF2B5EF4-FFF2-40B4-BE49-F238E27FC236}">
                <a16:creationId xmlns:a16="http://schemas.microsoft.com/office/drawing/2014/main" id="{5F070C00-6184-4421-8304-5B34DBB1554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1821549" y="1413973"/>
            <a:ext cx="988207" cy="125159"/>
          </a:xfrm>
          <a:prstGeom prst="rect">
            <a:avLst/>
          </a:prstGeom>
        </p:spPr>
      </p:pic>
      <p:pic>
        <p:nvPicPr>
          <p:cNvPr id="8" name="圖形 7">
            <a:extLst>
              <a:ext uri="{FF2B5EF4-FFF2-40B4-BE49-F238E27FC236}">
                <a16:creationId xmlns:a16="http://schemas.microsoft.com/office/drawing/2014/main" id="{524886B9-93DB-4FE7-98B8-949797A1E75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2189510" y="1413973"/>
            <a:ext cx="988207" cy="125159"/>
          </a:xfrm>
          <a:prstGeom prst="rect">
            <a:avLst/>
          </a:prstGeom>
        </p:spPr>
      </p:pic>
      <p:pic>
        <p:nvPicPr>
          <p:cNvPr id="9" name="圖形 8">
            <a:extLst>
              <a:ext uri="{FF2B5EF4-FFF2-40B4-BE49-F238E27FC236}">
                <a16:creationId xmlns:a16="http://schemas.microsoft.com/office/drawing/2014/main" id="{4DA2F4CE-F4A3-4923-A50F-D1A7E991831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 t="1" r="21845" b="50676"/>
          <a:stretch/>
        </p:blipFill>
        <p:spPr>
          <a:xfrm>
            <a:off x="4146738" y="1193148"/>
            <a:ext cx="988207" cy="125159"/>
          </a:xfrm>
          <a:prstGeom prst="rect">
            <a:avLst/>
          </a:prstGeom>
        </p:spPr>
      </p:pic>
    </p:spTree>
    <p:extLst>
      <p:ext uri="{BB962C8B-B14F-4D97-AF65-F5344CB8AC3E}">
        <p14:creationId xmlns:p14="http://schemas.microsoft.com/office/powerpoint/2010/main" val="34868763"/>
      </p:ext>
    </p:extLst>
  </p:cSld>
  <p:clrMapOvr>
    <a:masterClrMapping/>
  </p:clrMapOvr>
  <p:transition advTm="1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347864" y="1995488"/>
            <a:ext cx="4248150" cy="1593850"/>
          </a:xfrm>
        </p:spPr>
        <p:txBody>
          <a:bodyPr>
            <a:normAutofit/>
          </a:bodyPr>
          <a:lstStyle/>
          <a:p>
            <a:pPr algn="l"/>
            <a:r>
              <a:rPr lang="zh-TW" altLang="en-US" sz="4000" b="1">
                <a:solidFill>
                  <a:schemeClr val="bg1"/>
                </a:solidFill>
                <a:effectLst/>
                <a:latin typeface="微軟正黑體" panose="020B0604030504040204" pitchFamily="34" charset="-120"/>
                <a:ea typeface="微軟正黑體" panose="020B0604030504040204" pitchFamily="34" charset="-120"/>
              </a:rPr>
              <a:t>擁有</a:t>
            </a:r>
            <a:r>
              <a:rPr lang="zh-TW" altLang="en-US" sz="4000" b="1">
                <a:solidFill>
                  <a:schemeClr val="bg1"/>
                </a:solidFill>
                <a:latin typeface="微軟正黑體"/>
                <a:ea typeface="微軟正黑體"/>
                <a:cs typeface="Arial" panose="020B0604020202020204" pitchFamily="34" charset="0"/>
              </a:rPr>
              <a:t> </a:t>
            </a:r>
            <a:r>
              <a:rPr lang="en-US" sz="4000" b="1">
                <a:solidFill>
                  <a:srgbClr val="01FFC9"/>
                </a:solidFill>
                <a:effectLst/>
                <a:latin typeface="Arial" panose="020B0604020202020204" pitchFamily="34" charset="0"/>
                <a:ea typeface="微軟正黑體" panose="020B0604030504040204" pitchFamily="34" charset="-120"/>
                <a:cs typeface="Arial" panose="020B0604020202020204" pitchFamily="34" charset="0"/>
              </a:rPr>
              <a:t>Qpower</a:t>
            </a:r>
            <a:r>
              <a:rPr lang="zh-TW" altLang="en-US" sz="4000" b="1">
                <a:solidFill>
                  <a:srgbClr val="01FFC9"/>
                </a:solidFill>
                <a:effectLst/>
                <a:latin typeface="微軟正黑體" panose="020B0604030504040204" pitchFamily="34" charset="-120"/>
                <a:ea typeface="微軟正黑體" panose="020B0604030504040204" pitchFamily="34" charset="-120"/>
              </a:rPr>
              <a:t>平台</a:t>
            </a:r>
            <a:br>
              <a:rPr lang="zh-TW" altLang="en-US" sz="4000" b="1">
                <a:solidFill>
                  <a:srgbClr val="01FFC9"/>
                </a:solidFill>
                <a:latin typeface="微軟正黑體" panose="020B0604030504040204" pitchFamily="34" charset="-120"/>
                <a:ea typeface="微軟正黑體" panose="020B0604030504040204" pitchFamily="34" charset="-120"/>
              </a:rPr>
            </a:br>
            <a:r>
              <a:rPr lang="zh-TW" altLang="en-US" sz="4000" b="1">
                <a:solidFill>
                  <a:schemeClr val="bg1"/>
                </a:solidFill>
                <a:effectLst/>
                <a:latin typeface="微軟正黑體" panose="020B0604030504040204" pitchFamily="34" charset="-120"/>
                <a:ea typeface="微軟正黑體" panose="020B0604030504040204" pitchFamily="34" charset="-120"/>
              </a:rPr>
              <a:t>您要花</a:t>
            </a:r>
            <a:r>
              <a:rPr lang="zh-TW" altLang="en-US" sz="4000" b="1">
                <a:solidFill>
                  <a:schemeClr val="bg1"/>
                </a:solidFill>
                <a:latin typeface="微軟正黑體" panose="020B0604030504040204" pitchFamily="34" charset="-120"/>
                <a:ea typeface="微軟正黑體" panose="020B0604030504040204" pitchFamily="34" charset="-120"/>
              </a:rPr>
              <a:t>多少費用？</a:t>
            </a:r>
            <a:endParaRPr lang="en-US" altLang="zh-TW" sz="4000" b="1">
              <a:solidFill>
                <a:schemeClr val="bg1"/>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A0196EAF-B0BA-4850-9749-8EECB3ADC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579439"/>
            <a:ext cx="3024336" cy="4564061"/>
          </a:xfrm>
          <a:prstGeom prst="rect">
            <a:avLst/>
          </a:prstGeom>
        </p:spPr>
      </p:pic>
    </p:spTree>
    <p:extLst>
      <p:ext uri="{BB962C8B-B14F-4D97-AF65-F5344CB8AC3E}">
        <p14:creationId xmlns:p14="http://schemas.microsoft.com/office/powerpoint/2010/main" val="436921978"/>
      </p:ext>
    </p:extLst>
  </p:cSld>
  <p:clrMapOvr>
    <a:masterClrMapping/>
  </p:clrMapOvr>
  <p:transition advTm="1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61951554-4E2A-46FE-BA62-3DA890B895FE}"/>
              </a:ext>
            </a:extLst>
          </p:cNvPr>
          <p:cNvSpPr txBox="1">
            <a:spLocks/>
          </p:cNvSpPr>
          <p:nvPr/>
        </p:nvSpPr>
        <p:spPr>
          <a:xfrm>
            <a:off x="1089025" y="43980"/>
            <a:ext cx="6965950" cy="9588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200" b="1">
                <a:latin typeface="微軟正黑體" panose="020B0604030504040204" pitchFamily="34" charset="-120"/>
                <a:ea typeface="微軟正黑體" panose="020B0604030504040204" pitchFamily="34" charset="-120"/>
                <a:cs typeface="Arial" panose="020B0604020202020204" pitchFamily="34" charset="0"/>
              </a:rPr>
              <a:t>QPower </a:t>
            </a:r>
            <a:r>
              <a:rPr lang="zh-TW" altLang="en-US" sz="4200" b="1">
                <a:latin typeface="微軟正黑體" panose="020B0604030504040204" pitchFamily="34" charset="-120"/>
                <a:ea typeface="微軟正黑體" panose="020B0604030504040204" pitchFamily="34" charset="-120"/>
                <a:cs typeface="Arial" panose="020B0604020202020204" pitchFamily="34" charset="0"/>
              </a:rPr>
              <a:t>最小運行條件</a:t>
            </a:r>
          </a:p>
        </p:txBody>
      </p:sp>
      <p:pic>
        <p:nvPicPr>
          <p:cNvPr id="13" name="圖片 12">
            <a:extLst>
              <a:ext uri="{FF2B5EF4-FFF2-40B4-BE49-F238E27FC236}">
                <a16:creationId xmlns:a16="http://schemas.microsoft.com/office/drawing/2014/main" id="{D4F3BB9D-AA1B-4977-B28F-D921A1CF7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121338"/>
            <a:ext cx="1857388" cy="1857388"/>
          </a:xfrm>
          <a:prstGeom prst="rect">
            <a:avLst/>
          </a:prstGeom>
        </p:spPr>
      </p:pic>
      <p:sp>
        <p:nvSpPr>
          <p:cNvPr id="2" name="矩形 1">
            <a:extLst>
              <a:ext uri="{FF2B5EF4-FFF2-40B4-BE49-F238E27FC236}">
                <a16:creationId xmlns:a16="http://schemas.microsoft.com/office/drawing/2014/main" id="{40E3D975-3CBA-40C4-80AA-77E4449F49B6}"/>
              </a:ext>
            </a:extLst>
          </p:cNvPr>
          <p:cNvSpPr/>
          <p:nvPr/>
        </p:nvSpPr>
        <p:spPr>
          <a:xfrm>
            <a:off x="-323136" y="1972433"/>
            <a:ext cx="4572000" cy="1107996"/>
          </a:xfrm>
          <a:prstGeom prst="rect">
            <a:avLst/>
          </a:prstGeom>
        </p:spPr>
        <p:txBody>
          <a:bodyPr>
            <a:spAutoFit/>
          </a:bodyPr>
          <a:lstStyle/>
          <a:p>
            <a:pPr algn="ctr"/>
            <a:r>
              <a:rPr lang="en-US" altLang="zh-TW" sz="2600" b="1">
                <a:latin typeface="微軟正黑體" panose="020B0604030504040204" pitchFamily="34" charset="-120"/>
                <a:ea typeface="微軟正黑體" panose="020B0604030504040204" pitchFamily="34" charset="-120"/>
                <a:cs typeface="Arial" pitchFamily="34" charset="0"/>
              </a:rPr>
              <a:t>1</a:t>
            </a:r>
            <a:r>
              <a:rPr lang="zh-TW" altLang="en-US" sz="2600" b="1">
                <a:latin typeface="微軟正黑體" panose="020B0604030504040204" pitchFamily="34" charset="-120"/>
                <a:ea typeface="微軟正黑體" panose="020B0604030504040204" pitchFamily="34" charset="-120"/>
                <a:cs typeface="Arial" pitchFamily="34" charset="0"/>
              </a:rPr>
              <a:t>台</a:t>
            </a:r>
            <a:endParaRPr lang="en-US" altLang="zh-TW" sz="2600" b="1">
              <a:latin typeface="微軟正黑體" panose="020B0604030504040204" pitchFamily="34" charset="-120"/>
              <a:ea typeface="微軟正黑體" panose="020B0604030504040204" pitchFamily="34" charset="-120"/>
              <a:cs typeface="Arial" pitchFamily="34" charset="0"/>
            </a:endParaRPr>
          </a:p>
          <a:p>
            <a:pPr algn="ctr"/>
            <a:r>
              <a:rPr lang="zh-TW" altLang="en-US" sz="2600" b="1">
                <a:latin typeface="微軟正黑體" panose="020B0604030504040204" pitchFamily="34" charset="-120"/>
                <a:ea typeface="微軟正黑體" panose="020B0604030504040204" pitchFamily="34" charset="-120"/>
                <a:cs typeface="Arial" pitchFamily="34" charset="0"/>
              </a:rPr>
              <a:t>智慧電表</a:t>
            </a:r>
            <a:br>
              <a:rPr lang="en-US" altLang="zh-TW" sz="2400" b="1">
                <a:latin typeface="微軟正黑體" panose="020B0604030504040204" pitchFamily="34" charset="-120"/>
                <a:ea typeface="微軟正黑體" panose="020B0604030504040204" pitchFamily="34" charset="-120"/>
                <a:cs typeface="Arial" pitchFamily="34" charset="0"/>
              </a:rPr>
            </a:br>
            <a:r>
              <a:rPr lang="zh-TW" altLang="en-US" sz="1400" b="1">
                <a:latin typeface="微軟正黑體" panose="020B0604030504040204" pitchFamily="34" charset="-120"/>
                <a:ea typeface="微軟正黑體" panose="020B0604030504040204" pitchFamily="34" charset="-120"/>
                <a:cs typeface="Arial" pitchFamily="34" charset="0"/>
              </a:rPr>
              <a:t>或其他物聯網裝置</a:t>
            </a:r>
          </a:p>
        </p:txBody>
      </p:sp>
      <p:sp>
        <p:nvSpPr>
          <p:cNvPr id="3" name="矩形 2">
            <a:extLst>
              <a:ext uri="{FF2B5EF4-FFF2-40B4-BE49-F238E27FC236}">
                <a16:creationId xmlns:a16="http://schemas.microsoft.com/office/drawing/2014/main" id="{74ECA6C9-E9CE-41BA-B235-90BCA884B25D}"/>
              </a:ext>
            </a:extLst>
          </p:cNvPr>
          <p:cNvSpPr/>
          <p:nvPr/>
        </p:nvSpPr>
        <p:spPr>
          <a:xfrm>
            <a:off x="4844337" y="1584269"/>
            <a:ext cx="2286000" cy="1508105"/>
          </a:xfrm>
          <a:prstGeom prst="rect">
            <a:avLst/>
          </a:prstGeom>
        </p:spPr>
        <p:txBody>
          <a:bodyPr wrap="square" anchor="t">
            <a:spAutoFit/>
          </a:bodyPr>
          <a:lstStyle/>
          <a:p>
            <a:pPr algn="ctr"/>
            <a:r>
              <a:rPr lang="en-US" altLang="zh-TW" sz="2600" b="1">
                <a:latin typeface="微軟正黑體" panose="020B0604030504040204" pitchFamily="34" charset="-120"/>
                <a:ea typeface="微軟正黑體" panose="020B0604030504040204" pitchFamily="34" charset="-120"/>
                <a:cs typeface="Arial" pitchFamily="34" charset="0"/>
              </a:rPr>
              <a:t>1</a:t>
            </a:r>
            <a:r>
              <a:rPr lang="zh-TW" altLang="en-US" sz="2600" b="1">
                <a:latin typeface="微軟正黑體" panose="020B0604030504040204" pitchFamily="34" charset="-120"/>
                <a:ea typeface="微軟正黑體" panose="020B0604030504040204" pitchFamily="34" charset="-120"/>
                <a:cs typeface="Arial" pitchFamily="34" charset="0"/>
              </a:rPr>
              <a:t>台</a:t>
            </a:r>
            <a:endParaRPr lang="en-US" altLang="zh-TW" sz="2600" b="1">
              <a:latin typeface="微軟正黑體" panose="020B0604030504040204" pitchFamily="34" charset="-120"/>
              <a:ea typeface="微軟正黑體" panose="020B0604030504040204" pitchFamily="34" charset="-120"/>
              <a:cs typeface="Arial" pitchFamily="34" charset="0"/>
            </a:endParaRPr>
          </a:p>
          <a:p>
            <a:pPr algn="ctr"/>
            <a:r>
              <a:rPr lang="en-US" altLang="zh-TW" sz="2600" b="1">
                <a:latin typeface="微軟正黑體" panose="020B0604030504040204" pitchFamily="34" charset="-120"/>
                <a:ea typeface="微軟正黑體" panose="020B0604030504040204" pitchFamily="34" charset="-120"/>
                <a:cs typeface="Arial" pitchFamily="34" charset="0"/>
              </a:rPr>
              <a:t> QNAP </a:t>
            </a:r>
            <a:br>
              <a:rPr lang="en-US" altLang="zh-TW" sz="2600" b="1">
                <a:latin typeface="微軟正黑體" panose="020B0604030504040204" pitchFamily="34" charset="-120"/>
                <a:ea typeface="微軟正黑體" panose="020B0604030504040204" pitchFamily="34" charset="-120"/>
                <a:cs typeface="Arial" pitchFamily="34" charset="0"/>
              </a:rPr>
            </a:br>
            <a:r>
              <a:rPr lang="en-US" altLang="zh-TW" sz="2600" b="1">
                <a:latin typeface="微軟正黑體" panose="020B0604030504040204" pitchFamily="34" charset="-120"/>
                <a:ea typeface="微軟正黑體" panose="020B0604030504040204" pitchFamily="34" charset="-120"/>
                <a:cs typeface="Arial" pitchFamily="34" charset="0"/>
              </a:rPr>
              <a:t> NAS</a:t>
            </a:r>
          </a:p>
          <a:p>
            <a:pPr algn="ctr"/>
            <a:r>
              <a:rPr lang="zh-TW" altLang="en-US" sz="1400" b="1">
                <a:latin typeface="微軟正黑體" panose="020B0604030504040204" pitchFamily="34" charset="-120"/>
                <a:ea typeface="微軟正黑體" panose="020B0604030504040204" pitchFamily="34" charset="-120"/>
                <a:cs typeface="Arial" pitchFamily="34" charset="0"/>
              </a:rPr>
              <a:t>或更多</a:t>
            </a:r>
          </a:p>
        </p:txBody>
      </p:sp>
      <p:sp>
        <p:nvSpPr>
          <p:cNvPr id="4" name="矩形 3">
            <a:extLst>
              <a:ext uri="{FF2B5EF4-FFF2-40B4-BE49-F238E27FC236}">
                <a16:creationId xmlns:a16="http://schemas.microsoft.com/office/drawing/2014/main" id="{EDAA5890-288E-435A-8609-38BA05F991BC}"/>
              </a:ext>
            </a:extLst>
          </p:cNvPr>
          <p:cNvSpPr/>
          <p:nvPr/>
        </p:nvSpPr>
        <p:spPr>
          <a:xfrm>
            <a:off x="3045012" y="4227934"/>
            <a:ext cx="1781554" cy="646331"/>
          </a:xfrm>
          <a:prstGeom prst="rect">
            <a:avLst/>
          </a:prstGeom>
        </p:spPr>
        <p:txBody>
          <a:bodyPr wrap="square">
            <a:spAutoFit/>
          </a:bodyPr>
          <a:lstStyle/>
          <a:p>
            <a:pPr algn="ctr"/>
            <a:r>
              <a:rPr lang="zh-TW" altLang="en-US" b="1">
                <a:latin typeface="微軟正黑體" panose="020B0604030504040204" pitchFamily="34" charset="-120"/>
                <a:ea typeface="微軟正黑體" panose="020B0604030504040204" pitchFamily="34" charset="-120"/>
                <a:cs typeface="Arial" pitchFamily="34" charset="0"/>
              </a:rPr>
              <a:t>立即省</a:t>
            </a:r>
            <a:endParaRPr lang="en-US" altLang="zh-TW" b="1">
              <a:latin typeface="微軟正黑體" panose="020B0604030504040204" pitchFamily="34" charset="-120"/>
              <a:ea typeface="微軟正黑體" panose="020B0604030504040204" pitchFamily="34" charset="-120"/>
              <a:cs typeface="Arial" pitchFamily="34" charset="0"/>
            </a:endParaRPr>
          </a:p>
          <a:p>
            <a:pPr algn="ctr"/>
            <a:r>
              <a:rPr lang="zh-TW" altLang="en-US" b="1">
                <a:latin typeface="微軟正黑體" panose="020B0604030504040204" pitchFamily="34" charset="-120"/>
                <a:ea typeface="微軟正黑體" panose="020B0604030504040204" pitchFamily="34" charset="-120"/>
                <a:cs typeface="Arial" pitchFamily="34" charset="0"/>
              </a:rPr>
              <a:t>跟浪費說掰掰</a:t>
            </a:r>
          </a:p>
        </p:txBody>
      </p:sp>
      <p:pic>
        <p:nvPicPr>
          <p:cNvPr id="6" name="圖片 5">
            <a:extLst>
              <a:ext uri="{FF2B5EF4-FFF2-40B4-BE49-F238E27FC236}">
                <a16:creationId xmlns:a16="http://schemas.microsoft.com/office/drawing/2014/main" id="{85087393-6E93-4016-862F-45FAEBBF1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207" y="4568090"/>
            <a:ext cx="2039805" cy="425029"/>
          </a:xfrm>
          <a:prstGeom prst="rect">
            <a:avLst/>
          </a:prstGeom>
        </p:spPr>
      </p:pic>
      <p:pic>
        <p:nvPicPr>
          <p:cNvPr id="8" name="圖片 7">
            <a:extLst>
              <a:ext uri="{FF2B5EF4-FFF2-40B4-BE49-F238E27FC236}">
                <a16:creationId xmlns:a16="http://schemas.microsoft.com/office/drawing/2014/main" id="{A640C59D-2EE9-4968-847F-865BDB70C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232" y="3262521"/>
            <a:ext cx="2512667" cy="1570417"/>
          </a:xfrm>
          <a:prstGeom prst="rect">
            <a:avLst/>
          </a:prstGeom>
        </p:spPr>
      </p:pic>
      <p:pic>
        <p:nvPicPr>
          <p:cNvPr id="25" name="圖片 24">
            <a:extLst>
              <a:ext uri="{FF2B5EF4-FFF2-40B4-BE49-F238E27FC236}">
                <a16:creationId xmlns:a16="http://schemas.microsoft.com/office/drawing/2014/main" id="{4748D075-1A18-42DF-B612-9F0F4FC9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769" y="4595154"/>
            <a:ext cx="2918580" cy="350411"/>
          </a:xfrm>
          <a:prstGeom prst="rect">
            <a:avLst/>
          </a:prstGeom>
        </p:spPr>
      </p:pic>
    </p:spTree>
    <p:extLst>
      <p:ext uri="{BB962C8B-B14F-4D97-AF65-F5344CB8AC3E}">
        <p14:creationId xmlns:p14="http://schemas.microsoft.com/office/powerpoint/2010/main" val="9968734"/>
      </p:ext>
    </p:extLst>
  </p:cSld>
  <p:clrMapOvr>
    <a:masterClrMapping/>
  </p:clrMapOvr>
  <p:transition advTm="1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D4ABA15-FB75-427B-A808-A09276F48A52}"/>
              </a:ext>
            </a:extLst>
          </p:cNvPr>
          <p:cNvPicPr>
            <a:picLocks noChangeAspect="1"/>
          </p:cNvPicPr>
          <p:nvPr/>
        </p:nvPicPr>
        <p:blipFill rotWithShape="1">
          <a:blip r:embed="rId3">
            <a:extLst>
              <a:ext uri="{28A0092B-C50C-407E-A947-70E740481C1C}">
                <a14:useLocalDpi xmlns:a14="http://schemas.microsoft.com/office/drawing/2010/main" val="0"/>
              </a:ext>
            </a:extLst>
          </a:blip>
          <a:srcRect b="11606"/>
          <a:stretch/>
        </p:blipFill>
        <p:spPr>
          <a:xfrm>
            <a:off x="899592" y="45886"/>
            <a:ext cx="6879745" cy="5092030"/>
          </a:xfrm>
          <a:prstGeom prst="rect">
            <a:avLst/>
          </a:prstGeom>
        </p:spPr>
      </p:pic>
      <p:pic>
        <p:nvPicPr>
          <p:cNvPr id="6" name="圖形 5">
            <a:extLst>
              <a:ext uri="{FF2B5EF4-FFF2-40B4-BE49-F238E27FC236}">
                <a16:creationId xmlns:a16="http://schemas.microsoft.com/office/drawing/2014/main" id="{D156A350-8DF9-405C-B3F8-AF8319DCAFA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 b="-5576"/>
          <a:stretch/>
        </p:blipFill>
        <p:spPr>
          <a:xfrm>
            <a:off x="2771800" y="1433792"/>
            <a:ext cx="3244880" cy="2866150"/>
          </a:xfrm>
          <a:prstGeom prst="rect">
            <a:avLst/>
          </a:prstGeom>
        </p:spPr>
      </p:pic>
      <p:sp>
        <p:nvSpPr>
          <p:cNvPr id="7" name="標題 3">
            <a:extLst>
              <a:ext uri="{FF2B5EF4-FFF2-40B4-BE49-F238E27FC236}">
                <a16:creationId xmlns:a16="http://schemas.microsoft.com/office/drawing/2014/main" id="{757345D4-0412-4720-8469-35BE2B64DDAD}"/>
              </a:ext>
            </a:extLst>
          </p:cNvPr>
          <p:cNvSpPr txBox="1">
            <a:spLocks/>
          </p:cNvSpPr>
          <p:nvPr/>
        </p:nvSpPr>
        <p:spPr>
          <a:xfrm>
            <a:off x="2267744" y="1734651"/>
            <a:ext cx="4252992"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err="1">
                <a:solidFill>
                  <a:srgbClr val="01FFC9"/>
                </a:solidFill>
                <a:latin typeface="Arial" panose="020B0604020202020204" pitchFamily="34" charset="0"/>
                <a:ea typeface="微軟正黑體" panose="020B0604030504040204" pitchFamily="34" charset="-120"/>
                <a:cs typeface="Arial" panose="020B0604020202020204" pitchFamily="34" charset="0"/>
              </a:rPr>
              <a:t>QPower</a:t>
            </a:r>
            <a:br>
              <a:rPr lang="en-US" sz="4000" b="1">
                <a:solidFill>
                  <a:srgbClr val="01FFC9"/>
                </a:solidFill>
                <a:latin typeface="微軟正黑體" panose="020B0604030504040204" pitchFamily="34" charset="-120"/>
                <a:ea typeface="微軟正黑體" panose="020B0604030504040204" pitchFamily="34" charset="-120"/>
              </a:rPr>
            </a:br>
            <a:r>
              <a:rPr lang="zh-TW" altLang="en-US" sz="2500">
                <a:solidFill>
                  <a:schemeClr val="bg1"/>
                </a:solidFill>
                <a:latin typeface="微軟正黑體" panose="020B0604030504040204" pitchFamily="34" charset="-120"/>
                <a:ea typeface="微軟正黑體" panose="020B0604030504040204" pitchFamily="34" charset="-120"/>
              </a:rPr>
              <a:t>節能</a:t>
            </a:r>
            <a:r>
              <a:rPr lang="en-US" altLang="zh-TW" sz="2500">
                <a:solidFill>
                  <a:schemeClr val="bg1"/>
                </a:solidFill>
                <a:latin typeface="微軟正黑體" panose="020B0604030504040204" pitchFamily="34" charset="-120"/>
                <a:ea typeface="微軟正黑體" panose="020B0604030504040204" pitchFamily="34" charset="-120"/>
              </a:rPr>
              <a:t>/</a:t>
            </a:r>
            <a:r>
              <a:rPr lang="zh-TW" altLang="en-US" sz="2500">
                <a:solidFill>
                  <a:schemeClr val="bg1"/>
                </a:solidFill>
                <a:latin typeface="微軟正黑體" panose="020B0604030504040204" pitchFamily="34" charset="-120"/>
                <a:ea typeface="微軟正黑體" panose="020B0604030504040204" pitchFamily="34" charset="-120"/>
              </a:rPr>
              <a:t>節費實戰密技</a:t>
            </a:r>
            <a:endParaRPr lang="en-US" altLang="zh-TW" sz="2500">
              <a:solidFill>
                <a:schemeClr val="bg1"/>
              </a:solidFill>
              <a:latin typeface="微軟正黑體" panose="020B0604030504040204" pitchFamily="34" charset="-120"/>
              <a:ea typeface="微軟正黑體" panose="020B0604030504040204" pitchFamily="34" charset="-120"/>
            </a:endParaRPr>
          </a:p>
        </p:txBody>
      </p:sp>
      <p:pic>
        <p:nvPicPr>
          <p:cNvPr id="3" name="圖形 2">
            <a:extLst>
              <a:ext uri="{FF2B5EF4-FFF2-40B4-BE49-F238E27FC236}">
                <a16:creationId xmlns:a16="http://schemas.microsoft.com/office/drawing/2014/main" id="{14C86F73-37FE-4694-94D2-265D58C34D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3120" y="2829487"/>
            <a:ext cx="2997107" cy="1182392"/>
          </a:xfrm>
          <a:prstGeom prst="rect">
            <a:avLst/>
          </a:prstGeom>
        </p:spPr>
      </p:pic>
    </p:spTree>
    <p:extLst>
      <p:ext uri="{BB962C8B-B14F-4D97-AF65-F5344CB8AC3E}">
        <p14:creationId xmlns:p14="http://schemas.microsoft.com/office/powerpoint/2010/main" val="3077263764"/>
      </p:ext>
    </p:extLst>
  </p:cSld>
  <p:clrMapOvr>
    <a:masterClrMapping/>
  </p:clrMapOvr>
  <p:transition advTm="1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2318186" y="1977755"/>
            <a:ext cx="4680520" cy="1101725"/>
          </a:xfrm>
        </p:spPr>
        <p:txBody>
          <a:bodyPr>
            <a:normAutofit fontScale="90000"/>
          </a:bodyPr>
          <a:lstStyle/>
          <a:p>
            <a:r>
              <a:rPr lang="zh-TW" altLang="en-US">
                <a:latin typeface="微軟正黑體" panose="020B0604030504040204" pitchFamily="34" charset="-120"/>
                <a:ea typeface="微軟正黑體" panose="020B0604030504040204" pitchFamily="34" charset="-120"/>
              </a:rPr>
              <a:t> </a:t>
            </a:r>
            <a:br>
              <a:rPr lang="zh-TW" altLang="en-US">
                <a:latin typeface="微軟正黑體" panose="020B0604030504040204" pitchFamily="34" charset="-120"/>
                <a:ea typeface="微軟正黑體" panose="020B0604030504040204" pitchFamily="34" charset="-120"/>
              </a:rPr>
            </a:br>
            <a:r>
              <a:rPr lang="zh-TW" altLang="en-US" sz="3300" b="1">
                <a:latin typeface="微軟正黑體" panose="020B0604030504040204" pitchFamily="34" charset="-120"/>
                <a:ea typeface="微軟正黑體" panose="020B0604030504040204" pitchFamily="34" charset="-120"/>
              </a:rPr>
              <a:t>如何建構</a:t>
            </a:r>
            <a:br>
              <a:rPr lang="zh-TW" altLang="en-US" sz="3300" b="1">
                <a:latin typeface="微軟正黑體" panose="020B0604030504040204" pitchFamily="34" charset="-120"/>
                <a:ea typeface="微軟正黑體" panose="020B0604030504040204" pitchFamily="34" charset="-120"/>
              </a:rPr>
            </a:br>
            <a:r>
              <a:rPr lang="zh-TW" altLang="en-US" sz="2800">
                <a:latin typeface="微軟正黑體" panose="020B0604030504040204" pitchFamily="34" charset="-120"/>
                <a:ea typeface="微軟正黑體" panose="020B0604030504040204" pitchFamily="34" charset="-120"/>
              </a:rPr>
              <a:t>高</a:t>
            </a:r>
            <a:r>
              <a:rPr lang="en-US" altLang="zh-TW" sz="2800">
                <a:latin typeface="微軟正黑體" panose="020B0604030504040204" pitchFamily="34" charset="-120"/>
                <a:ea typeface="微軟正黑體" panose="020B0604030504040204" pitchFamily="34" charset="-120"/>
              </a:rPr>
              <a:t>CP</a:t>
            </a:r>
            <a:r>
              <a:rPr lang="zh-TW" altLang="en-US" sz="2800">
                <a:latin typeface="微軟正黑體" panose="020B0604030504040204" pitchFamily="34" charset="-120"/>
                <a:ea typeface="微軟正黑體" panose="020B0604030504040204" pitchFamily="34" charset="-120"/>
              </a:rPr>
              <a:t>值</a:t>
            </a:r>
            <a:br>
              <a:rPr lang="zh-TW" altLang="en-US" sz="2800">
                <a:latin typeface="微軟正黑體" panose="020B0604030504040204" pitchFamily="34" charset="-120"/>
                <a:ea typeface="微軟正黑體" panose="020B0604030504040204" pitchFamily="34" charset="-120"/>
              </a:rPr>
            </a:br>
            <a:r>
              <a:rPr lang="zh-TW" altLang="en-US" sz="2800">
                <a:latin typeface="微軟正黑體" panose="020B0604030504040204" pitchFamily="34" charset="-120"/>
                <a:ea typeface="微軟正黑體" panose="020B0604030504040204" pitchFamily="34" charset="-120"/>
              </a:rPr>
              <a:t>直覺易用</a:t>
            </a:r>
            <a:br>
              <a:rPr lang="zh-TW" altLang="en-US" sz="2800">
                <a:latin typeface="微軟正黑體" panose="020B0604030504040204" pitchFamily="34" charset="-120"/>
                <a:ea typeface="微軟正黑體" panose="020B0604030504040204" pitchFamily="34" charset="-120"/>
              </a:rPr>
            </a:br>
            <a:r>
              <a:rPr lang="zh-TW" altLang="en-US" sz="2800">
                <a:latin typeface="微軟正黑體" panose="020B0604030504040204" pitchFamily="34" charset="-120"/>
                <a:ea typeface="微軟正黑體" panose="020B0604030504040204" pitchFamily="34" charset="-120"/>
              </a:rPr>
              <a:t>非常有感的能源管理平台?</a:t>
            </a:r>
            <a:br>
              <a:rPr lang="zh-TW" altLang="en-US" sz="2800">
                <a:latin typeface="微軟正黑體" panose="020B0604030504040204" pitchFamily="34" charset="-120"/>
                <a:ea typeface="微軟正黑體" panose="020B0604030504040204" pitchFamily="34" charset="-120"/>
              </a:rPr>
            </a:br>
            <a:r>
              <a:rPr lang="zh-TW" altLang="en-US" sz="2800">
                <a:latin typeface="微軟正黑體" panose="020B0604030504040204" pitchFamily="34" charset="-120"/>
                <a:ea typeface="微軟正黑體" panose="020B0604030504040204" pitchFamily="34" charset="-120"/>
              </a:rPr>
              <a:t>節能</a:t>
            </a:r>
            <a:r>
              <a:rPr lang="en-US" altLang="zh-TW" sz="2800">
                <a:latin typeface="微軟正黑體" panose="020B0604030504040204" pitchFamily="34" charset="-120"/>
                <a:ea typeface="微軟正黑體" panose="020B0604030504040204" pitchFamily="34" charset="-120"/>
              </a:rPr>
              <a:t>/</a:t>
            </a:r>
            <a:r>
              <a:rPr lang="zh-TW" altLang="en-US" sz="2800">
                <a:latin typeface="微軟正黑體" panose="020B0604030504040204" pitchFamily="34" charset="-120"/>
                <a:ea typeface="微軟正黑體" panose="020B0604030504040204" pitchFamily="34" charset="-120"/>
              </a:rPr>
              <a:t>節費活用密技</a:t>
            </a:r>
            <a:br>
              <a:rPr lang="zh-TW" altLang="en-US" sz="2800">
                <a:latin typeface="微軟正黑體" panose="020B0604030504040204" pitchFamily="34" charset="-120"/>
                <a:ea typeface="微軟正黑體" panose="020B0604030504040204" pitchFamily="34" charset="-120"/>
              </a:rPr>
            </a:br>
            <a:r>
              <a:rPr lang="zh-TW" altLang="en-US" sz="5600" b="1">
                <a:latin typeface="微軟正黑體" panose="020B0604030504040204" pitchFamily="34" charset="-120"/>
                <a:ea typeface="微軟正黑體" panose="020B0604030504040204" pitchFamily="34" charset="-120"/>
              </a:rPr>
              <a:t>傾囊相授</a:t>
            </a:r>
            <a:br>
              <a:rPr lang="zh-TW" altLang="en-US" sz="5600" b="1">
                <a:latin typeface="微軟正黑體" panose="020B0604030504040204" pitchFamily="34" charset="-120"/>
                <a:ea typeface="微軟正黑體" panose="020B0604030504040204" pitchFamily="34" charset="-120"/>
              </a:rPr>
            </a:br>
            <a:endParaRPr lang="zh-TW" altLang="en-US" sz="3300">
              <a:latin typeface="微軟正黑體" panose="020B0604030504040204" pitchFamily="34" charset="-120"/>
              <a:ea typeface="微軟正黑體" panose="020B0604030504040204" pitchFamily="34" charset="-120"/>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B3F1A63-4A9C-4FCF-BE76-09541FEC9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26" y="-452586"/>
            <a:ext cx="7712389" cy="5143500"/>
          </a:xfrm>
          <a:prstGeom prst="rect">
            <a:avLst/>
          </a:prstGeom>
        </p:spPr>
      </p:pic>
      <p:sp>
        <p:nvSpPr>
          <p:cNvPr id="7" name="標題 3">
            <a:extLst>
              <a:ext uri="{FF2B5EF4-FFF2-40B4-BE49-F238E27FC236}">
                <a16:creationId xmlns:a16="http://schemas.microsoft.com/office/drawing/2014/main" id="{030ADA35-A1F7-421D-A72A-68FD1A5F8038}"/>
              </a:ext>
            </a:extLst>
          </p:cNvPr>
          <p:cNvSpPr txBox="1">
            <a:spLocks/>
          </p:cNvSpPr>
          <p:nvPr/>
        </p:nvSpPr>
        <p:spPr>
          <a:xfrm>
            <a:off x="2495945" y="2514573"/>
            <a:ext cx="3904747" cy="713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a:solidFill>
                  <a:srgbClr val="01FFC9"/>
                </a:solidFill>
                <a:latin typeface="微軟正黑體" panose="020B0604030504040204" pitchFamily="34" charset="-120"/>
                <a:ea typeface="微軟正黑體" panose="020B0604030504040204" pitchFamily="34" charset="-120"/>
              </a:rPr>
              <a:t>重點觀念建立篇</a:t>
            </a:r>
            <a:endParaRPr lang="zh-TW" altLang="en-US" sz="4000" b="1" strike="sngStrike">
              <a:solidFill>
                <a:srgbClr val="01FFC9"/>
              </a:solidFill>
              <a:latin typeface="微軟正黑體" panose="020B0604030504040204" pitchFamily="34" charset="-120"/>
              <a:ea typeface="微軟正黑體" panose="020B0604030504040204" pitchFamily="34" charset="-120"/>
            </a:endParaRPr>
          </a:p>
        </p:txBody>
      </p:sp>
      <p:pic>
        <p:nvPicPr>
          <p:cNvPr id="8" name="圖形 7">
            <a:extLst>
              <a:ext uri="{FF2B5EF4-FFF2-40B4-BE49-F238E27FC236}">
                <a16:creationId xmlns:a16="http://schemas.microsoft.com/office/drawing/2014/main" id="{7B75FF18-7B62-49A3-9617-973420DBF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0246" y="1131590"/>
            <a:ext cx="1296147" cy="1296147"/>
          </a:xfrm>
          <a:prstGeom prst="rect">
            <a:avLst/>
          </a:prstGeom>
        </p:spPr>
      </p:pic>
    </p:spTree>
    <p:extLst>
      <p:ext uri="{BB962C8B-B14F-4D97-AF65-F5344CB8AC3E}">
        <p14:creationId xmlns:p14="http://schemas.microsoft.com/office/powerpoint/2010/main" val="3796732063"/>
      </p:ext>
    </p:extLst>
  </p:cSld>
  <p:clrMapOvr>
    <a:masterClrMapping/>
  </p:clrMapOvr>
  <p:transition advTm="1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p:cNvSpPr>
            <a:spLocks noGrp="1"/>
          </p:cNvSpPr>
          <p:nvPr>
            <p:ph type="title" idx="4294967295"/>
          </p:nvPr>
        </p:nvSpPr>
        <p:spPr>
          <a:xfrm>
            <a:off x="2472746" y="2944270"/>
            <a:ext cx="3959225" cy="857250"/>
          </a:xfrm>
        </p:spPr>
        <p:txBody>
          <a:bodyPr>
            <a:noAutofit/>
          </a:bodyPr>
          <a:lstStyle/>
          <a:p>
            <a:pPr algn="ctr"/>
            <a:br>
              <a:rPr lang="en-US" altLang="zh-TW" sz="1400" strike="sngStrike"/>
            </a:br>
            <a:r>
              <a:rPr lang="zh-TW" altLang="en-US" sz="4800" b="1">
                <a:latin typeface="微軟正黑體" panose="020B0604030504040204" pitchFamily="34" charset="-120"/>
                <a:ea typeface="微軟正黑體" panose="020B0604030504040204" pitchFamily="34" charset="-120"/>
              </a:rPr>
              <a:t>辦公用電特性</a:t>
            </a:r>
            <a:endParaRPr lang="zh-TW" altLang="en-US" sz="4800" b="1" strike="sngStrike">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6737FF9B-55EC-49BF-AD0B-AB9347EE36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9670" y="520491"/>
            <a:ext cx="2365375" cy="2423779"/>
          </a:xfrm>
          <a:prstGeom prst="rect">
            <a:avLst/>
          </a:prstGeom>
        </p:spPr>
      </p:pic>
    </p:spTree>
    <p:extLst>
      <p:ext uri="{BB962C8B-B14F-4D97-AF65-F5344CB8AC3E}">
        <p14:creationId xmlns:p14="http://schemas.microsoft.com/office/powerpoint/2010/main" val="797160654"/>
      </p:ext>
    </p:extLst>
  </p:cSld>
  <p:clrMapOvr>
    <a:masterClrMapping/>
  </p:clrMapOvr>
  <p:transition advTm="1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p:cNvSpPr txBox="1">
            <a:spLocks/>
          </p:cNvSpPr>
          <p:nvPr/>
        </p:nvSpPr>
        <p:spPr>
          <a:xfrm>
            <a:off x="5866937" y="2380715"/>
            <a:ext cx="2880320" cy="642242"/>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200">
                <a:latin typeface="微軟正黑體" panose="020B0604030504040204" pitchFamily="34" charset="-120"/>
              </a:rPr>
              <a:t>不意外，</a:t>
            </a:r>
            <a:br>
              <a:rPr lang="zh-TW" altLang="en-US" sz="2200">
                <a:latin typeface="微軟正黑體" panose="020B0604030504040204" pitchFamily="34" charset="-120"/>
              </a:rPr>
            </a:br>
            <a:r>
              <a:rPr lang="zh-TW" altLang="en-US" sz="2200">
                <a:latin typeface="微軟正黑體" panose="020B0604030504040204" pitchFamily="34" charset="-120"/>
              </a:rPr>
              <a:t>第一名就是</a:t>
            </a:r>
            <a:r>
              <a:rPr lang="zh-TW" altLang="en-US" sz="2200">
                <a:solidFill>
                  <a:srgbClr val="00FFFF"/>
                </a:solidFill>
                <a:latin typeface="微軟正黑體" panose="020B0604030504040204" pitchFamily="34" charset="-120"/>
              </a:rPr>
              <a:t>空調設備。</a:t>
            </a:r>
            <a:endParaRPr lang="en-US" altLang="zh-TW" sz="2200">
              <a:solidFill>
                <a:srgbClr val="00FFFF"/>
              </a:solidFill>
              <a:latin typeface="微軟正黑體" panose="020B0604030504040204" pitchFamily="34" charset="-120"/>
            </a:endParaRPr>
          </a:p>
          <a:p>
            <a:r>
              <a:rPr lang="zh-TW" altLang="en-US" sz="2200">
                <a:latin typeface="微軟正黑體" panose="020B0604030504040204" pitchFamily="34" charset="-120"/>
              </a:rPr>
              <a:t>優化就從它開始!</a:t>
            </a:r>
          </a:p>
        </p:txBody>
      </p:sp>
      <p:sp>
        <p:nvSpPr>
          <p:cNvPr id="6" name="標題 1">
            <a:extLst>
              <a:ext uri="{FF2B5EF4-FFF2-40B4-BE49-F238E27FC236}">
                <a16:creationId xmlns:a16="http://schemas.microsoft.com/office/drawing/2014/main" id="{74F9D159-9152-4594-B56F-DF739D9C6E6A}"/>
              </a:ext>
            </a:extLst>
          </p:cNvPr>
          <p:cNvSpPr txBox="1">
            <a:spLocks/>
          </p:cNvSpPr>
          <p:nvPr/>
        </p:nvSpPr>
        <p:spPr>
          <a:xfrm>
            <a:off x="174658" y="131763"/>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4000" b="1">
                <a:solidFill>
                  <a:srgbClr val="01FFC9"/>
                </a:solidFill>
                <a:latin typeface="微軟正黑體" panose="020B0604030504040204" pitchFamily="34" charset="-120"/>
                <a:ea typeface="微軟正黑體" panose="020B0604030504040204" pitchFamily="34" charset="-120"/>
              </a:rPr>
              <a:t>先知道佔辦公用電最高是？</a:t>
            </a:r>
          </a:p>
        </p:txBody>
      </p:sp>
      <p:graphicFrame>
        <p:nvGraphicFramePr>
          <p:cNvPr id="8" name="圖表 7">
            <a:extLst>
              <a:ext uri="{FF2B5EF4-FFF2-40B4-BE49-F238E27FC236}">
                <a16:creationId xmlns:a16="http://schemas.microsoft.com/office/drawing/2014/main" id="{764D4846-E03C-4F0C-A4BC-DC1D570C208D}"/>
              </a:ext>
            </a:extLst>
          </p:cNvPr>
          <p:cNvGraphicFramePr/>
          <p:nvPr>
            <p:extLst>
              <p:ext uri="{D42A27DB-BD31-4B8C-83A1-F6EECF244321}">
                <p14:modId xmlns:p14="http://schemas.microsoft.com/office/powerpoint/2010/main" val="3173987095"/>
              </p:ext>
            </p:extLst>
          </p:nvPr>
        </p:nvGraphicFramePr>
        <p:xfrm>
          <a:off x="427194" y="1275785"/>
          <a:ext cx="4992216" cy="3328144"/>
        </p:xfrm>
        <a:graphic>
          <a:graphicData uri="http://schemas.openxmlformats.org/drawingml/2006/chart">
            <c:chart xmlns:c="http://schemas.openxmlformats.org/drawingml/2006/chart" xmlns:r="http://schemas.openxmlformats.org/officeDocument/2006/relationships" r:id="rId3"/>
          </a:graphicData>
        </a:graphic>
      </p:graphicFrame>
      <p:sp>
        <p:nvSpPr>
          <p:cNvPr id="9" name="標題 2">
            <a:extLst>
              <a:ext uri="{FF2B5EF4-FFF2-40B4-BE49-F238E27FC236}">
                <a16:creationId xmlns:a16="http://schemas.microsoft.com/office/drawing/2014/main" id="{0903EF22-69C0-44AA-B6C8-871A0E5D66C0}"/>
              </a:ext>
            </a:extLst>
          </p:cNvPr>
          <p:cNvSpPr txBox="1">
            <a:spLocks/>
          </p:cNvSpPr>
          <p:nvPr/>
        </p:nvSpPr>
        <p:spPr>
          <a:xfrm>
            <a:off x="1519146" y="4344003"/>
            <a:ext cx="2808312" cy="642242"/>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200">
                <a:effectLst/>
                <a:latin typeface="微軟正黑體" panose="020B0604030504040204" pitchFamily="34" charset="-120"/>
              </a:rPr>
              <a:t>參考資料</a:t>
            </a:r>
            <a:r>
              <a:rPr lang="en-US" altLang="zh-TW" sz="1200">
                <a:effectLst/>
                <a:latin typeface="微軟正黑體" panose="020B0604030504040204" pitchFamily="34" charset="-120"/>
              </a:rPr>
              <a:t>:</a:t>
            </a:r>
            <a:r>
              <a:rPr lang="zh-TW" altLang="en-US" sz="1200">
                <a:effectLst/>
                <a:latin typeface="微軟正黑體" panose="020B0604030504040204" pitchFamily="34" charset="-120"/>
              </a:rPr>
              <a:t>能源局</a:t>
            </a:r>
            <a:r>
              <a:rPr lang="en-US" altLang="zh-TW" sz="1200">
                <a:effectLst/>
                <a:latin typeface="微軟正黑體" panose="020B0604030504040204" pitchFamily="34" charset="-120"/>
              </a:rPr>
              <a:t>/</a:t>
            </a:r>
            <a:r>
              <a:rPr lang="zh-TW" altLang="en-US" sz="1200">
                <a:effectLst/>
                <a:latin typeface="微軟正黑體" panose="020B0604030504040204" pitchFamily="34" charset="-120"/>
              </a:rPr>
              <a:t>辦公室節約能源寶典</a:t>
            </a:r>
          </a:p>
        </p:txBody>
      </p:sp>
      <p:sp>
        <p:nvSpPr>
          <p:cNvPr id="11" name="文字方塊 10">
            <a:extLst>
              <a:ext uri="{FF2B5EF4-FFF2-40B4-BE49-F238E27FC236}">
                <a16:creationId xmlns:a16="http://schemas.microsoft.com/office/drawing/2014/main" id="{13E0CE76-375C-47B1-A0DE-C1C51CD764CE}"/>
              </a:ext>
            </a:extLst>
          </p:cNvPr>
          <p:cNvSpPr txBox="1"/>
          <p:nvPr/>
        </p:nvSpPr>
        <p:spPr>
          <a:xfrm>
            <a:off x="1619672" y="2094933"/>
            <a:ext cx="648072" cy="338554"/>
          </a:xfrm>
          <a:prstGeom prst="rect">
            <a:avLst/>
          </a:prstGeom>
          <a:solidFill>
            <a:schemeClr val="tx1"/>
          </a:solidFill>
        </p:spPr>
        <p:txBody>
          <a:bodyPr wrap="square" rtlCol="0">
            <a:spAutoFit/>
          </a:bodyPr>
          <a:lstStyle/>
          <a:p>
            <a:pPr algn="ctr"/>
            <a:r>
              <a:rPr lang="en-US" altLang="zh-TW" sz="1600">
                <a:solidFill>
                  <a:srgbClr val="00FFFF"/>
                </a:solidFill>
                <a:latin typeface="微軟正黑體" panose="020B0604030504040204" pitchFamily="34" charset="-120"/>
                <a:ea typeface="微軟正黑體" panose="020B0604030504040204" pitchFamily="34" charset="-120"/>
              </a:rPr>
              <a:t>45%</a:t>
            </a:r>
            <a:endParaRPr lang="zh-TW" altLang="en-US" sz="1600">
              <a:solidFill>
                <a:srgbClr val="00FFFF"/>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137100E3-7F9E-4186-82B9-BEA85973CF29}"/>
              </a:ext>
            </a:extLst>
          </p:cNvPr>
          <p:cNvSpPr txBox="1"/>
          <p:nvPr/>
        </p:nvSpPr>
        <p:spPr>
          <a:xfrm>
            <a:off x="3059832" y="2921846"/>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23%</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53B2E52F-DFFB-4431-92CE-4F089CD2E5FA}"/>
              </a:ext>
            </a:extLst>
          </p:cNvPr>
          <p:cNvSpPr txBox="1"/>
          <p:nvPr/>
        </p:nvSpPr>
        <p:spPr>
          <a:xfrm>
            <a:off x="4572000" y="2094933"/>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13%</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E6D7B14E-641B-46C6-B50E-4E7A1DACCE37}"/>
              </a:ext>
            </a:extLst>
          </p:cNvPr>
          <p:cNvSpPr txBox="1"/>
          <p:nvPr/>
        </p:nvSpPr>
        <p:spPr>
          <a:xfrm>
            <a:off x="4427984" y="1520126"/>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6%</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C295D7D6-1AAC-42BA-9188-B8CD8F3597C5}"/>
              </a:ext>
            </a:extLst>
          </p:cNvPr>
          <p:cNvSpPr txBox="1"/>
          <p:nvPr/>
        </p:nvSpPr>
        <p:spPr>
          <a:xfrm>
            <a:off x="3195546" y="1275785"/>
            <a:ext cx="648072" cy="338554"/>
          </a:xfrm>
          <a:prstGeom prst="rect">
            <a:avLst/>
          </a:prstGeom>
          <a:solidFill>
            <a:schemeClr val="tx1"/>
          </a:solidFill>
        </p:spPr>
        <p:txBody>
          <a:bodyPr wrap="square" rtlCol="0">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13%</a:t>
            </a:r>
            <a:endParaRPr lang="zh-TW" altLang="en-US" sz="16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02240551"/>
      </p:ext>
    </p:extLst>
  </p:cSld>
  <p:clrMapOvr>
    <a:masterClrMapping/>
  </p:clrMapOvr>
  <p:transition advTm="1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74658" y="131763"/>
            <a:ext cx="8229600" cy="857250"/>
          </a:xfrm>
        </p:spPr>
        <p:txBody>
          <a:bodyPr>
            <a:normAutofit/>
          </a:bodyPr>
          <a:lstStyle/>
          <a:p>
            <a:pPr algn="l"/>
            <a:r>
              <a:rPr lang="zh-TW" altLang="en-US" sz="4000" b="1">
                <a:solidFill>
                  <a:srgbClr val="01FFC9"/>
                </a:solidFill>
                <a:latin typeface="微軟正黑體" panose="020B0604030504040204" pitchFamily="34" charset="-120"/>
                <a:ea typeface="微軟正黑體" panose="020B0604030504040204" pitchFamily="34" charset="-120"/>
              </a:rPr>
              <a:t>空調設備能耗效率優劣指標</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1" y="-2879011"/>
            <a:ext cx="5148064" cy="2605942"/>
          </a:xfrm>
          <a:prstGeom prst="rect">
            <a:avLst/>
          </a:prstGeom>
        </p:spPr>
      </p:pic>
      <p:sp>
        <p:nvSpPr>
          <p:cNvPr id="5" name="矩形 4">
            <a:extLst>
              <a:ext uri="{FF2B5EF4-FFF2-40B4-BE49-F238E27FC236}">
                <a16:creationId xmlns:a16="http://schemas.microsoft.com/office/drawing/2014/main" id="{D02C9711-DD50-4845-A049-2887055FE427}"/>
              </a:ext>
            </a:extLst>
          </p:cNvPr>
          <p:cNvSpPr/>
          <p:nvPr/>
        </p:nvSpPr>
        <p:spPr>
          <a:xfrm>
            <a:off x="257649" y="3795886"/>
            <a:ext cx="5904656" cy="964367"/>
          </a:xfrm>
          <a:prstGeom prst="rect">
            <a:avLst/>
          </a:prstGeom>
        </p:spPr>
        <p:txBody>
          <a:bodyPr wrap="square" anchor="t">
            <a:spAutoFit/>
          </a:bodyPr>
          <a:lstStyle/>
          <a:p>
            <a:pPr marL="92075" indent="-92075">
              <a:lnSpc>
                <a:spcPts val="1800"/>
              </a:lnSpc>
              <a:spcBef>
                <a:spcPts val="1400"/>
              </a:spcBef>
              <a:buClr>
                <a:srgbClr val="01FFC9"/>
              </a:buClr>
              <a:buFont typeface="Arial" panose="020B0604020202020204" pitchFamily="34" charset="0"/>
              <a:buChar char="•"/>
            </a:pPr>
            <a:r>
              <a:rPr lang="zh-TW" altLang="en-US" sz="1600" b="1">
                <a:solidFill>
                  <a:srgbClr val="FFFFFF"/>
                </a:solidFill>
                <a:latin typeface="Microsoft JhengHei"/>
                <a:ea typeface="Microsoft JhengHei"/>
              </a:rPr>
              <a:t>以</a:t>
            </a:r>
            <a:r>
              <a:rPr lang="en-US" altLang="zh-TW" sz="1600" b="1">
                <a:solidFill>
                  <a:srgbClr val="FFFFFF"/>
                </a:solidFill>
                <a:latin typeface="Microsoft JhengHei"/>
                <a:ea typeface="Microsoft JhengHei"/>
              </a:rPr>
              <a:t>QNAP </a:t>
            </a:r>
            <a:r>
              <a:rPr lang="zh-TW" altLang="en-US" sz="1600" b="1">
                <a:solidFill>
                  <a:srgbClr val="FFFFFF"/>
                </a:solidFill>
                <a:latin typeface="Microsoft JhengHei"/>
                <a:ea typeface="Microsoft JhengHei"/>
              </a:rPr>
              <a:t>總部</a:t>
            </a:r>
            <a:r>
              <a:rPr lang="en-US" altLang="zh-TW" sz="1600" b="1">
                <a:solidFill>
                  <a:srgbClr val="FFFFFF"/>
                </a:solidFill>
                <a:latin typeface="Microsoft JhengHei"/>
                <a:ea typeface="Microsoft JhengHei"/>
              </a:rPr>
              <a:t>2</a:t>
            </a:r>
            <a:r>
              <a:rPr lang="zh-TW" altLang="en-US" sz="1600" b="1">
                <a:solidFill>
                  <a:srgbClr val="FFFFFF"/>
                </a:solidFill>
                <a:latin typeface="Microsoft JhengHei"/>
                <a:ea typeface="Microsoft JhengHei"/>
              </a:rPr>
              <a:t>樓為例</a:t>
            </a:r>
            <a:r>
              <a:rPr lang="en-US" altLang="zh-TW" sz="1600" b="1">
                <a:solidFill>
                  <a:srgbClr val="FFFFFF"/>
                </a:solidFill>
                <a:latin typeface="Microsoft JhengHei"/>
                <a:ea typeface="Microsoft JhengHei"/>
              </a:rPr>
              <a:t>,</a:t>
            </a:r>
            <a:r>
              <a:rPr lang="zh-TW" altLang="en-US" sz="1600" b="1">
                <a:solidFill>
                  <a:srgbClr val="FFFFFF"/>
                </a:solidFill>
                <a:latin typeface="Microsoft JhengHei"/>
                <a:ea typeface="Microsoft JhengHei"/>
              </a:rPr>
              <a:t>實際目前有螺旋式冰水主機 </a:t>
            </a:r>
            <a:r>
              <a:rPr lang="en-US" altLang="zh-TW" sz="1600" b="1">
                <a:solidFill>
                  <a:srgbClr val="FFFFFF"/>
                </a:solidFill>
                <a:latin typeface="Microsoft JhengHei"/>
                <a:ea typeface="Microsoft JhengHei"/>
              </a:rPr>
              <a:t>60RT x 2</a:t>
            </a:r>
          </a:p>
          <a:p>
            <a:pPr marL="92075" indent="-92075">
              <a:lnSpc>
                <a:spcPts val="1800"/>
              </a:lnSpc>
              <a:spcBef>
                <a:spcPts val="1400"/>
              </a:spcBef>
              <a:buClr>
                <a:srgbClr val="01FFC9"/>
              </a:buClr>
              <a:buFont typeface="Arial" panose="020B0604020202020204" pitchFamily="34" charset="0"/>
              <a:buChar char="•"/>
            </a:pPr>
            <a:r>
              <a:rPr lang="zh-TW" altLang="en-US" sz="1600" b="1">
                <a:solidFill>
                  <a:srgbClr val="FFFFFF"/>
                </a:solidFill>
                <a:latin typeface="Microsoft JhengHei"/>
                <a:ea typeface="Microsoft JhengHei"/>
              </a:rPr>
              <a:t>記住</a:t>
            </a:r>
            <a:r>
              <a:rPr lang="zh-TW" altLang="en-US" sz="1600" b="1">
                <a:solidFill>
                  <a:srgbClr val="00FFFF"/>
                </a:solidFill>
                <a:latin typeface="Microsoft JhengHei"/>
                <a:ea typeface="Microsoft JhengHei"/>
              </a:rPr>
              <a:t>好</a:t>
            </a:r>
            <a:r>
              <a:rPr lang="en-US" altLang="zh-TW" sz="1600" b="1">
                <a:solidFill>
                  <a:srgbClr val="FFFFFF"/>
                </a:solidFill>
                <a:latin typeface="Microsoft JhengHei"/>
                <a:ea typeface="Microsoft JhengHei"/>
              </a:rPr>
              <a:t>/</a:t>
            </a:r>
            <a:r>
              <a:rPr lang="zh-TW" altLang="en-US" sz="1600" b="1">
                <a:solidFill>
                  <a:srgbClr val="FF1AFF"/>
                </a:solidFill>
                <a:latin typeface="Microsoft JhengHei"/>
                <a:ea typeface="Microsoft JhengHei"/>
              </a:rPr>
              <a:t>壞</a:t>
            </a:r>
            <a:r>
              <a:rPr lang="zh-TW" altLang="en-US" sz="1600" b="1">
                <a:solidFill>
                  <a:srgbClr val="FFFFFF"/>
                </a:solidFill>
                <a:latin typeface="Microsoft JhengHei"/>
                <a:ea typeface="Microsoft JhengHei"/>
              </a:rPr>
              <a:t>這兩個能耗數據 稍晚即可得知您的空調系統運作效率是否良好</a:t>
            </a:r>
            <a:r>
              <a:rPr lang="en-US" altLang="zh-TW" sz="1600" b="1">
                <a:solidFill>
                  <a:srgbClr val="FFFFFF"/>
                </a:solidFill>
                <a:latin typeface="Microsoft JhengHei"/>
                <a:ea typeface="Microsoft JhengHei"/>
              </a:rPr>
              <a:t>!</a:t>
            </a:r>
            <a:endParaRPr lang="en-US" altLang="zh-TW" sz="900" b="1">
              <a:solidFill>
                <a:srgbClr val="FFFF00"/>
              </a:solidFill>
              <a:latin typeface="Microsoft JhengHei"/>
              <a:ea typeface="Microsoft JhengHei"/>
            </a:endParaRPr>
          </a:p>
        </p:txBody>
      </p:sp>
      <p:grpSp>
        <p:nvGrpSpPr>
          <p:cNvPr id="15" name="群組 14">
            <a:extLst>
              <a:ext uri="{FF2B5EF4-FFF2-40B4-BE49-F238E27FC236}">
                <a16:creationId xmlns:a16="http://schemas.microsoft.com/office/drawing/2014/main" id="{ED878180-370A-4B95-B248-B687E15C0215}"/>
              </a:ext>
            </a:extLst>
          </p:cNvPr>
          <p:cNvGrpSpPr/>
          <p:nvPr/>
        </p:nvGrpSpPr>
        <p:grpSpPr>
          <a:xfrm>
            <a:off x="323528" y="1099863"/>
            <a:ext cx="6048672" cy="2340517"/>
            <a:chOff x="323528" y="1712673"/>
            <a:chExt cx="7092280" cy="2744338"/>
          </a:xfrm>
        </p:grpSpPr>
        <p:pic>
          <p:nvPicPr>
            <p:cNvPr id="3" name="圖形 2">
              <a:extLst>
                <a:ext uri="{FF2B5EF4-FFF2-40B4-BE49-F238E27FC236}">
                  <a16:creationId xmlns:a16="http://schemas.microsoft.com/office/drawing/2014/main" id="{5AE0387F-6B57-4EF5-967F-84A1CB03E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528" y="1712673"/>
              <a:ext cx="7092280" cy="2294218"/>
            </a:xfrm>
            <a:prstGeom prst="rect">
              <a:avLst/>
            </a:prstGeom>
          </p:spPr>
        </p:pic>
        <p:sp>
          <p:nvSpPr>
            <p:cNvPr id="9" name="矩形 8">
              <a:extLst>
                <a:ext uri="{FF2B5EF4-FFF2-40B4-BE49-F238E27FC236}">
                  <a16:creationId xmlns:a16="http://schemas.microsoft.com/office/drawing/2014/main" id="{13398A43-CFF2-4F3D-A772-EC2166635AF7}"/>
                </a:ext>
              </a:extLst>
            </p:cNvPr>
            <p:cNvSpPr/>
            <p:nvPr/>
          </p:nvSpPr>
          <p:spPr>
            <a:xfrm>
              <a:off x="722978" y="4060045"/>
              <a:ext cx="1178870" cy="396966"/>
            </a:xfrm>
            <a:prstGeom prst="rect">
              <a:avLst/>
            </a:prstGeom>
          </p:spPr>
          <p:txBody>
            <a:bodyPr wrap="none">
              <a:spAutoFit/>
            </a:bodyPr>
            <a:lstStyle/>
            <a:p>
              <a:pPr algn="ctr"/>
              <a:r>
                <a:rPr lang="zh-TW" altLang="en-US" sz="1600" b="1">
                  <a:solidFill>
                    <a:srgbClr val="01FFC9"/>
                  </a:solidFill>
                  <a:latin typeface="Microsoft JhengHei"/>
                  <a:ea typeface="Microsoft JhengHei"/>
                </a:rPr>
                <a:t>冰水主機</a:t>
              </a:r>
              <a:endParaRPr lang="zh-TW" altLang="en-US" sz="1600">
                <a:solidFill>
                  <a:srgbClr val="01FFC9"/>
                </a:solidFill>
              </a:endParaRPr>
            </a:p>
          </p:txBody>
        </p:sp>
        <p:sp>
          <p:nvSpPr>
            <p:cNvPr id="10" name="矩形 9">
              <a:extLst>
                <a:ext uri="{FF2B5EF4-FFF2-40B4-BE49-F238E27FC236}">
                  <a16:creationId xmlns:a16="http://schemas.microsoft.com/office/drawing/2014/main" id="{7CF0A9D1-A0BE-4CCB-8AAC-6D636EFDF068}"/>
                </a:ext>
              </a:extLst>
            </p:cNvPr>
            <p:cNvSpPr/>
            <p:nvPr/>
          </p:nvSpPr>
          <p:spPr>
            <a:xfrm>
              <a:off x="1943975" y="4060045"/>
              <a:ext cx="938286" cy="396966"/>
            </a:xfrm>
            <a:prstGeom prst="rect">
              <a:avLst/>
            </a:prstGeom>
          </p:spPr>
          <p:txBody>
            <a:bodyPr wrap="none">
              <a:spAutoFit/>
            </a:bodyPr>
            <a:lstStyle/>
            <a:p>
              <a:pPr algn="ctr"/>
              <a:r>
                <a:rPr lang="zh-TW" altLang="en-US" sz="1600" b="1">
                  <a:solidFill>
                    <a:srgbClr val="01FFC9"/>
                  </a:solidFill>
                  <a:latin typeface="Microsoft JhengHei"/>
                  <a:ea typeface="Microsoft JhengHei"/>
                </a:rPr>
                <a:t>空調箱</a:t>
              </a:r>
              <a:endParaRPr lang="zh-TW" altLang="en-US" sz="1600">
                <a:solidFill>
                  <a:srgbClr val="01FFC9"/>
                </a:solidFill>
              </a:endParaRPr>
            </a:p>
          </p:txBody>
        </p:sp>
        <p:sp>
          <p:nvSpPr>
            <p:cNvPr id="11" name="矩形 10">
              <a:extLst>
                <a:ext uri="{FF2B5EF4-FFF2-40B4-BE49-F238E27FC236}">
                  <a16:creationId xmlns:a16="http://schemas.microsoft.com/office/drawing/2014/main" id="{7EB76E4F-4CFC-4037-AC17-0827C57F3374}"/>
                </a:ext>
              </a:extLst>
            </p:cNvPr>
            <p:cNvSpPr/>
            <p:nvPr/>
          </p:nvSpPr>
          <p:spPr>
            <a:xfrm>
              <a:off x="2929225" y="4060045"/>
              <a:ext cx="1178870" cy="396966"/>
            </a:xfrm>
            <a:prstGeom prst="rect">
              <a:avLst/>
            </a:prstGeom>
          </p:spPr>
          <p:txBody>
            <a:bodyPr wrap="none">
              <a:spAutoFit/>
            </a:bodyPr>
            <a:lstStyle/>
            <a:p>
              <a:pPr algn="ctr"/>
              <a:r>
                <a:rPr lang="zh-TW" altLang="en-US" sz="1600" b="1">
                  <a:solidFill>
                    <a:srgbClr val="01FFC9"/>
                  </a:solidFill>
                  <a:latin typeface="Microsoft JhengHei"/>
                  <a:ea typeface="Microsoft JhengHei"/>
                </a:rPr>
                <a:t>冷卻水塔</a:t>
              </a:r>
              <a:endParaRPr lang="zh-TW" altLang="en-US" sz="1600">
                <a:solidFill>
                  <a:srgbClr val="01FFC9"/>
                </a:solidFill>
              </a:endParaRPr>
            </a:p>
          </p:txBody>
        </p:sp>
        <p:sp>
          <p:nvSpPr>
            <p:cNvPr id="12" name="矩形 11">
              <a:extLst>
                <a:ext uri="{FF2B5EF4-FFF2-40B4-BE49-F238E27FC236}">
                  <a16:creationId xmlns:a16="http://schemas.microsoft.com/office/drawing/2014/main" id="{34131012-A089-46AC-909E-59D786C325B1}"/>
                </a:ext>
              </a:extLst>
            </p:cNvPr>
            <p:cNvSpPr/>
            <p:nvPr/>
          </p:nvSpPr>
          <p:spPr>
            <a:xfrm>
              <a:off x="4176220" y="4060045"/>
              <a:ext cx="938286" cy="396966"/>
            </a:xfrm>
            <a:prstGeom prst="rect">
              <a:avLst/>
            </a:prstGeom>
          </p:spPr>
          <p:txBody>
            <a:bodyPr wrap="none">
              <a:spAutoFit/>
            </a:bodyPr>
            <a:lstStyle/>
            <a:p>
              <a:pPr algn="ctr"/>
              <a:r>
                <a:rPr lang="zh-TW" altLang="en-US" sz="1600" b="1">
                  <a:solidFill>
                    <a:srgbClr val="01FFC9"/>
                  </a:solidFill>
                  <a:latin typeface="Microsoft JhengHei"/>
                  <a:ea typeface="Microsoft JhengHei"/>
                </a:rPr>
                <a:t>冰水泵</a:t>
              </a:r>
              <a:endParaRPr lang="zh-TW" altLang="en-US" sz="1600">
                <a:solidFill>
                  <a:srgbClr val="01FFC9"/>
                </a:solidFill>
              </a:endParaRPr>
            </a:p>
          </p:txBody>
        </p:sp>
        <p:sp>
          <p:nvSpPr>
            <p:cNvPr id="13" name="矩形 12">
              <a:extLst>
                <a:ext uri="{FF2B5EF4-FFF2-40B4-BE49-F238E27FC236}">
                  <a16:creationId xmlns:a16="http://schemas.microsoft.com/office/drawing/2014/main" id="{57F20F45-9931-453F-8320-6C2BAFA58EAB}"/>
                </a:ext>
              </a:extLst>
            </p:cNvPr>
            <p:cNvSpPr/>
            <p:nvPr/>
          </p:nvSpPr>
          <p:spPr>
            <a:xfrm>
              <a:off x="5118693" y="4060045"/>
              <a:ext cx="1178870" cy="396966"/>
            </a:xfrm>
            <a:prstGeom prst="rect">
              <a:avLst/>
            </a:prstGeom>
          </p:spPr>
          <p:txBody>
            <a:bodyPr wrap="none">
              <a:spAutoFit/>
            </a:bodyPr>
            <a:lstStyle/>
            <a:p>
              <a:pPr algn="ctr"/>
              <a:r>
                <a:rPr lang="zh-TW" altLang="en-US" sz="1600" b="1">
                  <a:solidFill>
                    <a:srgbClr val="01FFC9"/>
                  </a:solidFill>
                  <a:latin typeface="Microsoft JhengHei"/>
                  <a:ea typeface="Microsoft JhengHei"/>
                </a:rPr>
                <a:t>冷卻水泵</a:t>
              </a:r>
              <a:endParaRPr lang="zh-TW" altLang="en-US" sz="1600">
                <a:solidFill>
                  <a:srgbClr val="01FFC9"/>
                </a:solidFill>
              </a:endParaRPr>
            </a:p>
          </p:txBody>
        </p:sp>
        <p:sp>
          <p:nvSpPr>
            <p:cNvPr id="14" name="矩形 13">
              <a:extLst>
                <a:ext uri="{FF2B5EF4-FFF2-40B4-BE49-F238E27FC236}">
                  <a16:creationId xmlns:a16="http://schemas.microsoft.com/office/drawing/2014/main" id="{842BA817-8AC2-48F9-91D5-A4B311644082}"/>
                </a:ext>
              </a:extLst>
            </p:cNvPr>
            <p:cNvSpPr/>
            <p:nvPr/>
          </p:nvSpPr>
          <p:spPr>
            <a:xfrm>
              <a:off x="6471999" y="4060045"/>
              <a:ext cx="697699" cy="396966"/>
            </a:xfrm>
            <a:prstGeom prst="rect">
              <a:avLst/>
            </a:prstGeom>
          </p:spPr>
          <p:txBody>
            <a:bodyPr wrap="none">
              <a:spAutoFit/>
            </a:bodyPr>
            <a:lstStyle/>
            <a:p>
              <a:pPr algn="ctr"/>
              <a:r>
                <a:rPr lang="zh-TW" altLang="en-US" sz="1600" b="1">
                  <a:solidFill>
                    <a:srgbClr val="01FFC9"/>
                  </a:solidFill>
                  <a:latin typeface="Microsoft JhengHei"/>
                  <a:ea typeface="Microsoft JhengHei"/>
                </a:rPr>
                <a:t>總計</a:t>
              </a:r>
              <a:endParaRPr lang="zh-TW" altLang="en-US" sz="1600">
                <a:solidFill>
                  <a:srgbClr val="01FFC9"/>
                </a:solidFill>
              </a:endParaRPr>
            </a:p>
          </p:txBody>
        </p:sp>
      </p:grpSp>
      <p:sp>
        <p:nvSpPr>
          <p:cNvPr id="17" name="文字方塊 16">
            <a:extLst>
              <a:ext uri="{FF2B5EF4-FFF2-40B4-BE49-F238E27FC236}">
                <a16:creationId xmlns:a16="http://schemas.microsoft.com/office/drawing/2014/main" id="{40A3800A-5B43-41FD-80BF-5E19EFAEF613}"/>
              </a:ext>
            </a:extLst>
          </p:cNvPr>
          <p:cNvSpPr txBox="1"/>
          <p:nvPr/>
        </p:nvSpPr>
        <p:spPr>
          <a:xfrm>
            <a:off x="5492621" y="1506359"/>
            <a:ext cx="338554" cy="792088"/>
          </a:xfrm>
          <a:prstGeom prst="rect">
            <a:avLst/>
          </a:prstGeom>
          <a:noFill/>
        </p:spPr>
        <p:txBody>
          <a:bodyPr vert="eaVert" wrap="square" rtlCol="0">
            <a:spAutoFit/>
          </a:bodyPr>
          <a:lstStyle/>
          <a:p>
            <a:r>
              <a:rPr lang="zh-TW" altLang="en-US" sz="1000">
                <a:latin typeface="微軟正黑體" panose="020B0604030504040204" pitchFamily="34" charset="-120"/>
                <a:ea typeface="微軟正黑體" panose="020B0604030504040204" pitchFamily="34" charset="-120"/>
              </a:rPr>
              <a:t>效率較差</a:t>
            </a:r>
          </a:p>
        </p:txBody>
      </p:sp>
      <p:sp>
        <p:nvSpPr>
          <p:cNvPr id="18" name="文字方塊 17">
            <a:extLst>
              <a:ext uri="{FF2B5EF4-FFF2-40B4-BE49-F238E27FC236}">
                <a16:creationId xmlns:a16="http://schemas.microsoft.com/office/drawing/2014/main" id="{E99DC9B5-5F11-494D-A7BB-E45196290C0B}"/>
              </a:ext>
            </a:extLst>
          </p:cNvPr>
          <p:cNvSpPr txBox="1"/>
          <p:nvPr/>
        </p:nvSpPr>
        <p:spPr>
          <a:xfrm>
            <a:off x="5882333" y="2427734"/>
            <a:ext cx="338554" cy="792088"/>
          </a:xfrm>
          <a:prstGeom prst="rect">
            <a:avLst/>
          </a:prstGeom>
          <a:noFill/>
        </p:spPr>
        <p:txBody>
          <a:bodyPr vert="eaVert" wrap="square" rtlCol="0">
            <a:spAutoFit/>
          </a:bodyPr>
          <a:lstStyle/>
          <a:p>
            <a:r>
              <a:rPr lang="zh-TW" altLang="en-US" sz="1000">
                <a:latin typeface="微軟正黑體" panose="020B0604030504040204" pitchFamily="34" charset="-120"/>
                <a:ea typeface="微軟正黑體" panose="020B0604030504040204" pitchFamily="34" charset="-120"/>
              </a:rPr>
              <a:t>效率較好</a:t>
            </a:r>
          </a:p>
        </p:txBody>
      </p:sp>
      <p:sp>
        <p:nvSpPr>
          <p:cNvPr id="19" name="矩形 18">
            <a:extLst>
              <a:ext uri="{FF2B5EF4-FFF2-40B4-BE49-F238E27FC236}">
                <a16:creationId xmlns:a16="http://schemas.microsoft.com/office/drawing/2014/main" id="{165106CD-4F13-4806-969F-7E27C16F8388}"/>
              </a:ext>
            </a:extLst>
          </p:cNvPr>
          <p:cNvSpPr/>
          <p:nvPr/>
        </p:nvSpPr>
        <p:spPr>
          <a:xfrm>
            <a:off x="6550367" y="1584324"/>
            <a:ext cx="2442143" cy="1246495"/>
          </a:xfrm>
          <a:prstGeom prst="rect">
            <a:avLst/>
          </a:prstGeom>
        </p:spPr>
        <p:txBody>
          <a:bodyPr wrap="square" anchor="t">
            <a:spAutoFit/>
          </a:bodyPr>
          <a:lstStyle/>
          <a:p>
            <a:pPr>
              <a:lnSpc>
                <a:spcPts val="1800"/>
              </a:lnSpc>
              <a:spcBef>
                <a:spcPts val="1400"/>
              </a:spcBef>
              <a:buClr>
                <a:srgbClr val="01FFC9"/>
              </a:buClr>
            </a:pPr>
            <a:r>
              <a:rPr lang="zh-TW" altLang="en-US" sz="1600" b="1">
                <a:solidFill>
                  <a:srgbClr val="FFFFFF"/>
                </a:solidFill>
                <a:latin typeface="Microsoft JhengHei"/>
                <a:ea typeface="Microsoft JhengHei"/>
              </a:rPr>
              <a:t>左圖意指不同之冰水主機系統中的各項空調設備，在每</a:t>
            </a:r>
            <a:r>
              <a:rPr lang="en-US" altLang="zh-TW" sz="1600" b="1">
                <a:solidFill>
                  <a:srgbClr val="FFFFFF"/>
                </a:solidFill>
                <a:latin typeface="Microsoft JhengHei"/>
                <a:ea typeface="Microsoft JhengHei"/>
              </a:rPr>
              <a:t>1RT(</a:t>
            </a:r>
            <a:r>
              <a:rPr lang="zh-TW" altLang="en-US" sz="1600" b="1">
                <a:solidFill>
                  <a:srgbClr val="FFFFFF"/>
                </a:solidFill>
                <a:latin typeface="Microsoft JhengHei"/>
                <a:ea typeface="Microsoft JhengHei"/>
              </a:rPr>
              <a:t>冷凍噸</a:t>
            </a:r>
            <a:r>
              <a:rPr lang="en-US" altLang="zh-TW" sz="1600" b="1">
                <a:solidFill>
                  <a:srgbClr val="FFFFFF"/>
                </a:solidFill>
                <a:latin typeface="Microsoft JhengHei"/>
                <a:ea typeface="Microsoft JhengHei"/>
              </a:rPr>
              <a:t>)</a:t>
            </a:r>
            <a:r>
              <a:rPr lang="zh-TW" altLang="en-US" sz="1600" b="1">
                <a:solidFill>
                  <a:srgbClr val="FFFFFF"/>
                </a:solidFill>
                <a:latin typeface="Microsoft JhengHei"/>
                <a:ea typeface="Microsoft JhengHei"/>
              </a:rPr>
              <a:t>每小時所消耗的能耗效率</a:t>
            </a:r>
            <a:r>
              <a:rPr lang="en-US" altLang="zh-TW" sz="1600" b="1">
                <a:solidFill>
                  <a:srgbClr val="FFFFFF"/>
                </a:solidFill>
                <a:latin typeface="Microsoft JhengHei"/>
                <a:ea typeface="Microsoft JhengHei"/>
              </a:rPr>
              <a:t>(KW)</a:t>
            </a:r>
            <a:r>
              <a:rPr lang="zh-TW" altLang="en-US" sz="1600" b="1">
                <a:solidFill>
                  <a:srgbClr val="FFFFFF"/>
                </a:solidFill>
                <a:latin typeface="Microsoft JhengHei"/>
                <a:ea typeface="Microsoft JhengHei"/>
              </a:rPr>
              <a:t>好壞差距</a:t>
            </a:r>
            <a:endParaRPr lang="en-US" altLang="zh-TW" sz="1600" b="1">
              <a:solidFill>
                <a:srgbClr val="FFFF00"/>
              </a:solidFill>
              <a:latin typeface="Microsoft JhengHei"/>
              <a:ea typeface="Microsoft JhengHei"/>
            </a:endParaRPr>
          </a:p>
        </p:txBody>
      </p:sp>
    </p:spTree>
    <p:extLst>
      <p:ext uri="{BB962C8B-B14F-4D97-AF65-F5344CB8AC3E}">
        <p14:creationId xmlns:p14="http://schemas.microsoft.com/office/powerpoint/2010/main" val="1913214874"/>
      </p:ext>
    </p:extLst>
  </p:cSld>
  <p:clrMapOvr>
    <a:masterClrMapping/>
  </p:clrMapOvr>
  <p:transition advTm="1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p:cNvSpPr>
            <a:spLocks noGrp="1"/>
          </p:cNvSpPr>
          <p:nvPr>
            <p:ph type="title" idx="4294967295"/>
          </p:nvPr>
        </p:nvSpPr>
        <p:spPr>
          <a:xfrm>
            <a:off x="1142896" y="3209189"/>
            <a:ext cx="6192838" cy="857250"/>
          </a:xfrm>
        </p:spPr>
        <p:txBody>
          <a:bodyPr>
            <a:noAutofit/>
          </a:bodyPr>
          <a:lstStyle/>
          <a:p>
            <a:pPr algn="ctr"/>
            <a:r>
              <a:rPr lang="zh-TW" altLang="en-US" sz="4800" b="1">
                <a:latin typeface="微軟正黑體" panose="020B0604030504040204" pitchFamily="34" charset="-120"/>
                <a:ea typeface="微軟正黑體" panose="020B0604030504040204" pitchFamily="34" charset="-120"/>
              </a:rPr>
              <a:t>台電收費結構</a:t>
            </a:r>
            <a:br>
              <a:rPr lang="en-US" altLang="zh-TW" sz="4800" b="1">
                <a:latin typeface="微軟正黑體" panose="020B0604030504040204" pitchFamily="34" charset="-120"/>
                <a:ea typeface="微軟正黑體" panose="020B0604030504040204" pitchFamily="34" charset="-120"/>
              </a:rPr>
            </a:br>
            <a:r>
              <a:rPr lang="zh-TW" altLang="en-US" sz="4800" b="1">
                <a:latin typeface="微軟正黑體" panose="020B0604030504040204" pitchFamily="34" charset="-120"/>
                <a:ea typeface="微軟正黑體" panose="020B0604030504040204" pitchFamily="34" charset="-120"/>
              </a:rPr>
              <a:t>神秘數字大解密</a:t>
            </a:r>
            <a:endParaRPr lang="zh-TW" altLang="en-US" sz="4800" b="1" strike="sngStrike">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8B6592C4-664E-4195-970A-474E603E46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6753" y="251092"/>
            <a:ext cx="3605124" cy="2563644"/>
          </a:xfrm>
          <a:prstGeom prst="rect">
            <a:avLst/>
          </a:prstGeom>
        </p:spPr>
      </p:pic>
    </p:spTree>
    <p:extLst>
      <p:ext uri="{BB962C8B-B14F-4D97-AF65-F5344CB8AC3E}">
        <p14:creationId xmlns:p14="http://schemas.microsoft.com/office/powerpoint/2010/main" val="4219095102"/>
      </p:ext>
    </p:extLst>
  </p:cSld>
  <p:clrMapOvr>
    <a:masterClrMapping/>
  </p:clrMapOvr>
  <p:transition advTm="1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51520" y="339502"/>
            <a:ext cx="8229600" cy="857250"/>
          </a:xfrm>
        </p:spPr>
        <p:txBody>
          <a:bodyPr>
            <a:normAutofit fontScale="90000"/>
          </a:bodyPr>
          <a:lstStyle/>
          <a:p>
            <a:pPr algn="l"/>
            <a:r>
              <a:rPr lang="zh-TW" altLang="en-US" b="1">
                <a:solidFill>
                  <a:schemeClr val="bg1"/>
                </a:solidFill>
                <a:latin typeface="微軟正黑體" panose="020B0604030504040204" pitchFamily="34" charset="-120"/>
                <a:ea typeface="微軟正黑體" panose="020B0604030504040204" pitchFamily="34" charset="-120"/>
              </a:rPr>
              <a:t>神秘數字</a:t>
            </a:r>
            <a:r>
              <a:rPr lang="en-US" altLang="zh-TW" b="1">
                <a:solidFill>
                  <a:schemeClr val="bg1"/>
                </a:solidFill>
                <a:latin typeface="微軟正黑體" panose="020B0604030504040204" pitchFamily="34" charset="-120"/>
                <a:ea typeface="微軟正黑體" panose="020B0604030504040204" pitchFamily="34" charset="-120"/>
              </a:rPr>
              <a:t>-</a:t>
            </a:r>
            <a:r>
              <a:rPr lang="zh-TW" altLang="en-US" b="1">
                <a:solidFill>
                  <a:srgbClr val="01FFC9"/>
                </a:solidFill>
                <a:latin typeface="微軟正黑體" panose="020B0604030504040204" pitchFamily="34" charset="-120"/>
                <a:ea typeface="微軟正黑體" panose="020B0604030504040204" pitchFamily="34" charset="-120"/>
              </a:rPr>
              <a:t>超約附加費 </a:t>
            </a:r>
            <a:br>
              <a:rPr lang="zh-TW" altLang="en-US" b="1">
                <a:solidFill>
                  <a:srgbClr val="01FFC9"/>
                </a:solidFill>
                <a:latin typeface="微軟正黑體" panose="020B0604030504040204" pitchFamily="34" charset="-120"/>
                <a:ea typeface="微軟正黑體" panose="020B0604030504040204" pitchFamily="34" charset="-120"/>
              </a:rPr>
            </a:br>
            <a:r>
              <a:rPr lang="zh-TW" altLang="en-US" b="1">
                <a:solidFill>
                  <a:schemeClr val="bg1"/>
                </a:solidFill>
                <a:latin typeface="微軟正黑體" panose="020B0604030504040204" pitchFamily="34" charset="-120"/>
                <a:ea typeface="微軟正黑體" panose="020B0604030504040204" pitchFamily="34" charset="-120"/>
              </a:rPr>
              <a:t>它到底是什麼</a:t>
            </a:r>
            <a:r>
              <a:rPr lang="en-US" altLang="zh-TW" b="1">
                <a:solidFill>
                  <a:schemeClr val="bg1"/>
                </a:solidFill>
                <a:latin typeface="微軟正黑體" panose="020B0604030504040204" pitchFamily="34" charset="-120"/>
                <a:ea typeface="微軟正黑體" panose="020B0604030504040204" pitchFamily="34" charset="-120"/>
              </a:rPr>
              <a:t>?</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D02C9711-DD50-4845-A049-2887055FE427}"/>
              </a:ext>
            </a:extLst>
          </p:cNvPr>
          <p:cNvSpPr/>
          <p:nvPr/>
        </p:nvSpPr>
        <p:spPr>
          <a:xfrm>
            <a:off x="342262" y="2013625"/>
            <a:ext cx="3531723" cy="2308324"/>
          </a:xfrm>
          <a:prstGeom prst="rect">
            <a:avLst/>
          </a:prstGeom>
        </p:spPr>
        <p:txBody>
          <a:bodyPr wrap="square" anchor="t">
            <a:spAutoFit/>
          </a:bodyPr>
          <a:lstStyle/>
          <a:p>
            <a:pPr>
              <a:buClr>
                <a:srgbClr val="00FFFF"/>
              </a:buClr>
            </a:pPr>
            <a:r>
              <a:rPr lang="zh-TW" altLang="en-US">
                <a:solidFill>
                  <a:schemeClr val="bg1"/>
                </a:solidFill>
                <a:latin typeface="微軟正黑體" panose="020B0604030504040204" pitchFamily="34" charset="-120"/>
                <a:ea typeface="微軟正黑體" panose="020B0604030504040204" pitchFamily="34" charset="-120"/>
              </a:rPr>
              <a:t>電力公司為避免用電負載突增，造成供電無法配合， 對高壓用戶以電錶記錄其最高用電需量。電表記錄之需量是以每</a:t>
            </a:r>
            <a:r>
              <a:rPr lang="en-US" altLang="zh-TW">
                <a:solidFill>
                  <a:schemeClr val="bg1"/>
                </a:solidFill>
                <a:latin typeface="微軟正黑體" panose="020B0604030504040204" pitchFamily="34" charset="-120"/>
                <a:ea typeface="微軟正黑體" panose="020B0604030504040204" pitchFamily="34" charset="-120"/>
              </a:rPr>
              <a:t>15</a:t>
            </a:r>
            <a:r>
              <a:rPr lang="zh-TW" altLang="en-US">
                <a:solidFill>
                  <a:schemeClr val="bg1"/>
                </a:solidFill>
                <a:latin typeface="微軟正黑體" panose="020B0604030504040204" pitchFamily="34" charset="-120"/>
                <a:ea typeface="微軟正黑體" panose="020B0604030504040204" pitchFamily="34" charset="-120"/>
              </a:rPr>
              <a:t>分鐘平均值計算，一小時有</a:t>
            </a:r>
            <a:r>
              <a:rPr lang="en-US" altLang="zh-TW">
                <a:solidFill>
                  <a:schemeClr val="bg1"/>
                </a:solidFill>
                <a:latin typeface="微軟正黑體" panose="020B0604030504040204" pitchFamily="34" charset="-120"/>
                <a:ea typeface="微軟正黑體" panose="020B0604030504040204" pitchFamily="34" charset="-120"/>
              </a:rPr>
              <a:t>4</a:t>
            </a:r>
            <a:r>
              <a:rPr lang="zh-TW" altLang="en-US">
                <a:solidFill>
                  <a:schemeClr val="bg1"/>
                </a:solidFill>
                <a:latin typeface="微軟正黑體" panose="020B0604030504040204" pitchFamily="34" charset="-120"/>
                <a:ea typeface="微軟正黑體" panose="020B0604030504040204" pitchFamily="34" charset="-120"/>
              </a:rPr>
              <a:t>個</a:t>
            </a:r>
            <a:r>
              <a:rPr lang="en-US" altLang="zh-TW">
                <a:solidFill>
                  <a:schemeClr val="bg1"/>
                </a:solidFill>
                <a:latin typeface="微軟正黑體" panose="020B0604030504040204" pitchFamily="34" charset="-120"/>
                <a:ea typeface="微軟正黑體" panose="020B0604030504040204" pitchFamily="34" charset="-120"/>
              </a:rPr>
              <a:t>(15</a:t>
            </a:r>
            <a:r>
              <a:rPr lang="zh-TW" altLang="en-US">
                <a:solidFill>
                  <a:schemeClr val="bg1"/>
                </a:solidFill>
                <a:latin typeface="微軟正黑體" panose="020B0604030504040204" pitchFamily="34" charset="-120"/>
                <a:ea typeface="微軟正黑體" panose="020B0604030504040204" pitchFamily="34" charset="-120"/>
              </a:rPr>
              <a:t>分鐘</a:t>
            </a:r>
            <a:r>
              <a:rPr lang="en-US" altLang="zh-TW">
                <a:solidFill>
                  <a:schemeClr val="bg1"/>
                </a:solidFill>
                <a:latin typeface="微軟正黑體" panose="020B0604030504040204" pitchFamily="34" charset="-120"/>
                <a:ea typeface="微軟正黑體" panose="020B0604030504040204" pitchFamily="34" charset="-120"/>
              </a:rPr>
              <a:t>)</a:t>
            </a:r>
            <a:r>
              <a:rPr lang="zh-TW" altLang="en-US">
                <a:solidFill>
                  <a:schemeClr val="bg1"/>
                </a:solidFill>
                <a:latin typeface="微軟正黑體" panose="020B0604030504040204" pitchFamily="34" charset="-120"/>
                <a:ea typeface="微軟正黑體" panose="020B0604030504040204" pitchFamily="34" charset="-120"/>
              </a:rPr>
              <a:t>需量， 一天</a:t>
            </a:r>
            <a:r>
              <a:rPr lang="en-US" altLang="zh-TW">
                <a:solidFill>
                  <a:schemeClr val="bg1"/>
                </a:solidFill>
                <a:latin typeface="微軟正黑體" panose="020B0604030504040204" pitchFamily="34" charset="-120"/>
                <a:ea typeface="微軟正黑體" panose="020B0604030504040204" pitchFamily="34" charset="-120"/>
              </a:rPr>
              <a:t>24</a:t>
            </a:r>
            <a:r>
              <a:rPr lang="zh-TW" altLang="en-US">
                <a:solidFill>
                  <a:schemeClr val="bg1"/>
                </a:solidFill>
                <a:latin typeface="微軟正黑體" panose="020B0604030504040204" pitchFamily="34" charset="-120"/>
                <a:ea typeface="微軟正黑體" panose="020B0604030504040204" pitchFamily="34" charset="-120"/>
              </a:rPr>
              <a:t>小時，一個月</a:t>
            </a:r>
            <a:r>
              <a:rPr lang="en-US" altLang="zh-TW">
                <a:solidFill>
                  <a:schemeClr val="bg1"/>
                </a:solidFill>
                <a:latin typeface="微軟正黑體" panose="020B0604030504040204" pitchFamily="34" charset="-120"/>
                <a:ea typeface="微軟正黑體" panose="020B0604030504040204" pitchFamily="34" charset="-120"/>
              </a:rPr>
              <a:t>30</a:t>
            </a:r>
            <a:r>
              <a:rPr lang="zh-TW" altLang="en-US">
                <a:solidFill>
                  <a:schemeClr val="bg1"/>
                </a:solidFill>
                <a:latin typeface="微軟正黑體" panose="020B0604030504040204" pitchFamily="34" charset="-120"/>
                <a:ea typeface="微軟正黑體" panose="020B0604030504040204" pitchFamily="34" charset="-120"/>
              </a:rPr>
              <a:t>天計，共計</a:t>
            </a:r>
            <a:r>
              <a:rPr lang="en-US" altLang="zh-TW">
                <a:solidFill>
                  <a:schemeClr val="bg1"/>
                </a:solidFill>
                <a:latin typeface="微軟正黑體" panose="020B0604030504040204" pitchFamily="34" charset="-120"/>
                <a:ea typeface="微軟正黑體" panose="020B0604030504040204" pitchFamily="34" charset="-120"/>
              </a:rPr>
              <a:t>2,880</a:t>
            </a:r>
            <a:r>
              <a:rPr lang="zh-TW" altLang="en-US">
                <a:solidFill>
                  <a:schemeClr val="bg1"/>
                </a:solidFill>
                <a:latin typeface="微軟正黑體" panose="020B0604030504040204" pitchFamily="34" charset="-120"/>
                <a:ea typeface="微軟正黑體" panose="020B0604030504040204" pitchFamily="34" charset="-120"/>
              </a:rPr>
              <a:t>個需量，其中最 大者就是最高需量。 </a:t>
            </a:r>
            <a:endParaRPr lang="en-US" altLang="zh-TW" b="1">
              <a:solidFill>
                <a:schemeClr val="bg1"/>
              </a:solidFill>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8FAB4B8C-834D-455E-ACB5-1502147DA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7394" y="1528586"/>
            <a:ext cx="4745629" cy="2507177"/>
          </a:xfrm>
          <a:prstGeom prst="rect">
            <a:avLst/>
          </a:prstGeom>
        </p:spPr>
      </p:pic>
    </p:spTree>
    <p:extLst>
      <p:ext uri="{BB962C8B-B14F-4D97-AF65-F5344CB8AC3E}">
        <p14:creationId xmlns:p14="http://schemas.microsoft.com/office/powerpoint/2010/main" val="2898081411"/>
      </p:ext>
    </p:extLst>
  </p:cSld>
  <p:clrMapOvr>
    <a:masterClrMapping/>
  </p:clrMapOvr>
  <p:transition advTm="1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51520" y="339502"/>
            <a:ext cx="8229600" cy="857250"/>
          </a:xfrm>
        </p:spPr>
        <p:txBody>
          <a:bodyPr>
            <a:normAutofit fontScale="90000"/>
          </a:bodyPr>
          <a:lstStyle/>
          <a:p>
            <a:pPr algn="l"/>
            <a:r>
              <a:rPr lang="zh-TW" altLang="en-US" b="1">
                <a:solidFill>
                  <a:schemeClr val="bg1"/>
                </a:solidFill>
                <a:latin typeface="微軟正黑體" panose="020B0604030504040204" pitchFamily="34" charset="-120"/>
                <a:ea typeface="微軟正黑體" panose="020B0604030504040204" pitchFamily="34" charset="-120"/>
              </a:rPr>
              <a:t>神秘數字</a:t>
            </a:r>
            <a:r>
              <a:rPr lang="en-US" altLang="zh-TW" b="1">
                <a:solidFill>
                  <a:schemeClr val="bg1"/>
                </a:solidFill>
                <a:latin typeface="微軟正黑體" panose="020B0604030504040204" pitchFamily="34" charset="-120"/>
                <a:ea typeface="微軟正黑體" panose="020B0604030504040204" pitchFamily="34" charset="-120"/>
              </a:rPr>
              <a:t>-</a:t>
            </a:r>
            <a:r>
              <a:rPr lang="zh-TW" altLang="en-US" b="1">
                <a:solidFill>
                  <a:srgbClr val="01FFC9"/>
                </a:solidFill>
                <a:latin typeface="微軟正黑體" panose="020B0604030504040204" pitchFamily="34" charset="-120"/>
                <a:ea typeface="微軟正黑體" panose="020B0604030504040204" pitchFamily="34" charset="-120"/>
              </a:rPr>
              <a:t>超約附加費 </a:t>
            </a:r>
            <a:br>
              <a:rPr lang="zh-TW" altLang="en-US" b="1">
                <a:solidFill>
                  <a:srgbClr val="01FFC9"/>
                </a:solidFill>
                <a:latin typeface="微軟正黑體" panose="020B0604030504040204" pitchFamily="34" charset="-120"/>
                <a:ea typeface="微軟正黑體" panose="020B0604030504040204" pitchFamily="34" charset="-120"/>
              </a:rPr>
            </a:br>
            <a:r>
              <a:rPr lang="zh-TW" altLang="en-US" b="1">
                <a:solidFill>
                  <a:schemeClr val="bg1"/>
                </a:solidFill>
                <a:latin typeface="微軟正黑體" panose="020B0604030504040204" pitchFamily="34" charset="-120"/>
                <a:ea typeface="微軟正黑體" panose="020B0604030504040204" pitchFamily="34" charset="-120"/>
              </a:rPr>
              <a:t>它到底是什麼</a:t>
            </a:r>
            <a:r>
              <a:rPr lang="en-US" altLang="zh-TW" b="1">
                <a:solidFill>
                  <a:schemeClr val="bg1"/>
                </a:solidFill>
                <a:latin typeface="微軟正黑體" panose="020B0604030504040204" pitchFamily="34" charset="-120"/>
                <a:ea typeface="微軟正黑體" panose="020B0604030504040204" pitchFamily="34" charset="-120"/>
              </a:rPr>
              <a:t>?</a:t>
            </a:r>
            <a:endParaRPr lang="zh-TW" altLang="en-US" b="1">
              <a:solidFill>
                <a:schemeClr val="bg1"/>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B68C4562-387B-467E-9D52-593D6F442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7394" y="1528586"/>
            <a:ext cx="4745629" cy="2507177"/>
          </a:xfrm>
          <a:prstGeom prst="rect">
            <a:avLst/>
          </a:prstGeom>
        </p:spPr>
      </p:pic>
      <p:sp>
        <p:nvSpPr>
          <p:cNvPr id="6" name="矩形 5">
            <a:extLst>
              <a:ext uri="{FF2B5EF4-FFF2-40B4-BE49-F238E27FC236}">
                <a16:creationId xmlns:a16="http://schemas.microsoft.com/office/drawing/2014/main" id="{50ACD2A6-98EE-4A71-9095-E7CD9BE241F9}"/>
              </a:ext>
            </a:extLst>
          </p:cNvPr>
          <p:cNvSpPr/>
          <p:nvPr/>
        </p:nvSpPr>
        <p:spPr>
          <a:xfrm>
            <a:off x="251520" y="1688475"/>
            <a:ext cx="3946591" cy="3108543"/>
          </a:xfrm>
          <a:prstGeom prst="rect">
            <a:avLst/>
          </a:prstGeom>
        </p:spPr>
        <p:txBody>
          <a:bodyPr wrap="square" anchor="t">
            <a:spAutoFit/>
          </a:bodyPr>
          <a:lstStyle/>
          <a:p>
            <a:pPr marL="85725" indent="-85725">
              <a:buClr>
                <a:srgbClr val="00FFFF"/>
              </a:buClr>
              <a:buFont typeface="Arial" panose="020B0604020202020204" pitchFamily="34" charset="0"/>
              <a:buChar char="•"/>
            </a:pPr>
            <a:r>
              <a:rPr lang="zh-TW" altLang="en-US" sz="1400" b="1">
                <a:solidFill>
                  <a:schemeClr val="bg1"/>
                </a:solidFill>
                <a:latin typeface="Microsoft JhengHei"/>
                <a:ea typeface="Microsoft JhengHei"/>
              </a:rPr>
              <a:t>有與台電簽訂契約容量之企業用電為每月收費，若有瞬時高用電負載需求的企業，這個或許就是電費高居不下的關鍵之一...</a:t>
            </a:r>
            <a:endParaRPr lang="en-US" altLang="zh-TW" sz="1400" b="1">
              <a:solidFill>
                <a:schemeClr val="bg1"/>
              </a:solidFill>
              <a:latin typeface="Microsoft JhengHei"/>
              <a:ea typeface="Microsoft JhengHei"/>
            </a:endParaRPr>
          </a:p>
          <a:p>
            <a:pPr marL="85725" indent="-85725">
              <a:buClr>
                <a:srgbClr val="00FFFF"/>
              </a:buClr>
              <a:buFont typeface="Arial" panose="020B0604020202020204" pitchFamily="34" charset="0"/>
              <a:buChar char="•"/>
            </a:pPr>
            <a:endParaRPr lang="en-US" altLang="zh-TW" sz="1400" b="1">
              <a:solidFill>
                <a:schemeClr val="bg1"/>
              </a:solidFill>
              <a:latin typeface="Microsoft JhengHei"/>
              <a:ea typeface="Microsoft JhengHei"/>
            </a:endParaRPr>
          </a:p>
          <a:p>
            <a:pPr marL="85725" indent="-85725">
              <a:buClr>
                <a:srgbClr val="00FFFF"/>
              </a:buClr>
              <a:buFont typeface="Arial" panose="020B0604020202020204" pitchFamily="34" charset="0"/>
              <a:buChar char="•"/>
            </a:pPr>
            <a:r>
              <a:rPr lang="zh-TW" altLang="en-US" sz="1400" b="1">
                <a:solidFill>
                  <a:schemeClr val="bg1"/>
                </a:solidFill>
                <a:latin typeface="Microsoft JhengHei"/>
                <a:ea typeface="Microsoft JhengHei"/>
              </a:rPr>
              <a:t>台電計收電費時，是用最高需量和契約容量互相比較， 最高需量超過契約容量則要超約罰款，若超約用電 </a:t>
            </a:r>
            <a:r>
              <a:rPr lang="en-US" altLang="zh-TW" sz="1400" b="1">
                <a:solidFill>
                  <a:srgbClr val="FF1AFF"/>
                </a:solidFill>
                <a:latin typeface="Microsoft JhengHei"/>
                <a:ea typeface="Microsoft JhengHei"/>
              </a:rPr>
              <a:t>10% </a:t>
            </a:r>
            <a:r>
              <a:rPr lang="zh-TW" altLang="en-US" sz="1400" b="1">
                <a:solidFill>
                  <a:srgbClr val="FF1AFF"/>
                </a:solidFill>
                <a:latin typeface="Microsoft JhengHei"/>
                <a:ea typeface="Microsoft JhengHei"/>
              </a:rPr>
              <a:t>以內</a:t>
            </a:r>
            <a:r>
              <a:rPr lang="zh-TW" altLang="en-US" sz="1400" b="1">
                <a:solidFill>
                  <a:schemeClr val="bg1"/>
                </a:solidFill>
                <a:latin typeface="Microsoft JhengHei"/>
                <a:ea typeface="Microsoft JhengHei"/>
              </a:rPr>
              <a:t>部分按基本電費 </a:t>
            </a:r>
            <a:r>
              <a:rPr lang="en-US" altLang="zh-TW" sz="1400" b="1">
                <a:solidFill>
                  <a:srgbClr val="FF1AFF"/>
                </a:solidFill>
                <a:latin typeface="Microsoft JhengHei"/>
                <a:ea typeface="Microsoft JhengHei"/>
              </a:rPr>
              <a:t>2 </a:t>
            </a:r>
            <a:r>
              <a:rPr lang="zh-TW" altLang="en-US" sz="1400" b="1">
                <a:solidFill>
                  <a:srgbClr val="FF1AFF"/>
                </a:solidFill>
                <a:latin typeface="Microsoft JhengHei"/>
                <a:ea typeface="Microsoft JhengHei"/>
              </a:rPr>
              <a:t>倍計</a:t>
            </a:r>
            <a:r>
              <a:rPr lang="zh-TW" altLang="en-US" sz="1400" b="1">
                <a:solidFill>
                  <a:schemeClr val="bg1"/>
                </a:solidFill>
                <a:latin typeface="Microsoft JhengHei"/>
                <a:ea typeface="Microsoft JhengHei"/>
              </a:rPr>
              <a:t>收超約附加費</a:t>
            </a:r>
            <a:r>
              <a:rPr lang="en-US" altLang="zh-TW" sz="1400" b="1">
                <a:solidFill>
                  <a:schemeClr val="bg1"/>
                </a:solidFill>
                <a:latin typeface="Microsoft JhengHei"/>
                <a:ea typeface="Microsoft JhengHei"/>
              </a:rPr>
              <a:t>(</a:t>
            </a:r>
            <a:r>
              <a:rPr lang="zh-TW" altLang="en-US" sz="1400" b="1">
                <a:solidFill>
                  <a:schemeClr val="bg1"/>
                </a:solidFill>
                <a:latin typeface="Microsoft JhengHei"/>
                <a:ea typeface="Microsoft JhengHei"/>
              </a:rPr>
              <a:t>超約罰款</a:t>
            </a:r>
            <a:r>
              <a:rPr lang="en-US" altLang="zh-TW" sz="1400" b="1">
                <a:solidFill>
                  <a:schemeClr val="bg1"/>
                </a:solidFill>
                <a:latin typeface="Microsoft JhengHei"/>
                <a:ea typeface="Microsoft JhengHei"/>
              </a:rPr>
              <a:t>)</a:t>
            </a:r>
            <a:r>
              <a:rPr lang="zh-TW" altLang="en-US" sz="1400" b="1">
                <a:solidFill>
                  <a:schemeClr val="bg1"/>
                </a:solidFill>
                <a:latin typeface="Microsoft JhengHei"/>
                <a:ea typeface="Microsoft JhengHei"/>
              </a:rPr>
              <a:t>，超出 </a:t>
            </a:r>
            <a:r>
              <a:rPr lang="en-US" altLang="zh-TW" sz="1400" b="1">
                <a:solidFill>
                  <a:srgbClr val="00FFFF"/>
                </a:solidFill>
                <a:latin typeface="Microsoft JhengHei"/>
                <a:ea typeface="Microsoft JhengHei"/>
              </a:rPr>
              <a:t>10% </a:t>
            </a:r>
            <a:r>
              <a:rPr lang="zh-TW" altLang="en-US" sz="1400" b="1">
                <a:solidFill>
                  <a:srgbClr val="00FFFF"/>
                </a:solidFill>
                <a:latin typeface="Microsoft JhengHei"/>
                <a:ea typeface="Microsoft JhengHei"/>
              </a:rPr>
              <a:t>以上</a:t>
            </a:r>
            <a:r>
              <a:rPr lang="zh-TW" altLang="en-US" sz="1400" b="1">
                <a:solidFill>
                  <a:schemeClr val="bg1"/>
                </a:solidFill>
                <a:latin typeface="Microsoft JhengHei"/>
                <a:ea typeface="Microsoft JhengHei"/>
              </a:rPr>
              <a:t>部分按基本電費 </a:t>
            </a:r>
            <a:r>
              <a:rPr lang="en-US" altLang="zh-TW" sz="1400" b="1">
                <a:solidFill>
                  <a:srgbClr val="00FFFF"/>
                </a:solidFill>
                <a:latin typeface="Microsoft JhengHei"/>
                <a:ea typeface="Microsoft JhengHei"/>
              </a:rPr>
              <a:t>3 </a:t>
            </a:r>
            <a:r>
              <a:rPr lang="zh-TW" altLang="en-US" sz="1400" b="1">
                <a:solidFill>
                  <a:srgbClr val="00FFFF"/>
                </a:solidFill>
                <a:latin typeface="Microsoft JhengHei"/>
                <a:ea typeface="Microsoft JhengHei"/>
              </a:rPr>
              <a:t>倍計收</a:t>
            </a:r>
            <a:r>
              <a:rPr lang="zh-TW" altLang="en-US" sz="1400" b="1">
                <a:solidFill>
                  <a:schemeClr val="bg1"/>
                </a:solidFill>
                <a:latin typeface="Microsoft JhengHei"/>
                <a:ea typeface="Microsoft JhengHei"/>
              </a:rPr>
              <a:t>附加費</a:t>
            </a:r>
            <a:r>
              <a:rPr lang="en-US" altLang="zh-TW" sz="1400" b="1">
                <a:solidFill>
                  <a:schemeClr val="bg1"/>
                </a:solidFill>
                <a:latin typeface="Microsoft JhengHei"/>
                <a:ea typeface="Microsoft JhengHei"/>
              </a:rPr>
              <a:t>(</a:t>
            </a:r>
            <a:r>
              <a:rPr lang="zh-TW" altLang="en-US" sz="1400" b="1">
                <a:solidFill>
                  <a:schemeClr val="bg1"/>
                </a:solidFill>
                <a:latin typeface="Microsoft JhengHei"/>
                <a:ea typeface="Microsoft JhengHei"/>
              </a:rPr>
              <a:t>超約罰款</a:t>
            </a:r>
            <a:r>
              <a:rPr lang="en-US" altLang="zh-TW" sz="1400" b="1">
                <a:solidFill>
                  <a:schemeClr val="bg1"/>
                </a:solidFill>
                <a:latin typeface="Microsoft JhengHei"/>
                <a:ea typeface="Microsoft JhengHei"/>
              </a:rPr>
              <a:t>)</a:t>
            </a:r>
            <a:r>
              <a:rPr lang="zh-TW" altLang="en-US" sz="1400" b="1">
                <a:solidFill>
                  <a:schemeClr val="bg1"/>
                </a:solidFill>
                <a:latin typeface="Microsoft JhengHei"/>
                <a:ea typeface="Microsoft JhengHei"/>
              </a:rPr>
              <a:t>。</a:t>
            </a:r>
            <a:endParaRPr lang="en-US" altLang="zh-TW" sz="1400" b="1">
              <a:solidFill>
                <a:schemeClr val="bg1"/>
              </a:solidFill>
              <a:latin typeface="Microsoft JhengHei"/>
              <a:ea typeface="Microsoft JhengHei"/>
            </a:endParaRPr>
          </a:p>
          <a:p>
            <a:pPr marL="85725" indent="-85725">
              <a:buClr>
                <a:srgbClr val="00FFFF"/>
              </a:buClr>
              <a:buFont typeface="Arial" panose="020B0604020202020204" pitchFamily="34" charset="0"/>
              <a:buChar char="•"/>
            </a:pPr>
            <a:endParaRPr lang="en-US" altLang="zh-TW" sz="1400" b="1">
              <a:solidFill>
                <a:schemeClr val="bg1"/>
              </a:solidFill>
              <a:latin typeface="Microsoft JhengHei"/>
              <a:ea typeface="Microsoft JhengHei"/>
            </a:endParaRPr>
          </a:p>
          <a:p>
            <a:pPr marL="85725" indent="-85725">
              <a:buClr>
                <a:srgbClr val="00FFFF"/>
              </a:buClr>
              <a:buFont typeface="Arial" panose="020B0604020202020204" pitchFamily="34" charset="0"/>
              <a:buChar char="•"/>
            </a:pPr>
            <a:r>
              <a:rPr lang="zh-TW" altLang="en-US" sz="1400" b="1">
                <a:solidFill>
                  <a:schemeClr val="bg1"/>
                </a:solidFill>
                <a:latin typeface="Microsoft JhengHei"/>
                <a:ea typeface="Microsoft JhengHei"/>
              </a:rPr>
              <a:t>導入前，僅 </a:t>
            </a:r>
            <a:r>
              <a:rPr lang="en-US" altLang="zh-TW" sz="1400" b="1">
                <a:solidFill>
                  <a:schemeClr val="bg1"/>
                </a:solidFill>
                <a:latin typeface="Microsoft JhengHei"/>
                <a:ea typeface="Microsoft JhengHei"/>
              </a:rPr>
              <a:t>QNAP </a:t>
            </a:r>
            <a:r>
              <a:rPr lang="zh-TW" altLang="en-US" sz="1400" b="1">
                <a:solidFill>
                  <a:schemeClr val="bg1"/>
                </a:solidFill>
                <a:latin typeface="Microsoft JhengHei"/>
                <a:ea typeface="Microsoft JhengHei"/>
              </a:rPr>
              <a:t>總部大樓的全年超約附加費</a:t>
            </a:r>
            <a:r>
              <a:rPr lang="zh-TW" altLang="en-US" sz="1400" b="1">
                <a:solidFill>
                  <a:srgbClr val="FF0000"/>
                </a:solidFill>
                <a:latin typeface="Microsoft JhengHei"/>
                <a:ea typeface="Microsoft JhengHei"/>
              </a:rPr>
              <a:t>就將近 </a:t>
            </a:r>
            <a:r>
              <a:rPr lang="en-US" altLang="zh-TW" sz="1400" b="1">
                <a:solidFill>
                  <a:srgbClr val="FF0000"/>
                </a:solidFill>
                <a:latin typeface="Microsoft JhengHei"/>
                <a:ea typeface="Microsoft JhengHei"/>
              </a:rPr>
              <a:t>190</a:t>
            </a:r>
            <a:r>
              <a:rPr lang="zh-TW" altLang="en-US" sz="1400" b="1">
                <a:solidFill>
                  <a:srgbClr val="FF0000"/>
                </a:solidFill>
                <a:latin typeface="Microsoft JhengHei"/>
                <a:ea typeface="Microsoft JhengHei"/>
              </a:rPr>
              <a:t>萬 </a:t>
            </a:r>
            <a:r>
              <a:rPr lang="zh-TW" altLang="en-US" sz="1400" b="1">
                <a:solidFill>
                  <a:schemeClr val="bg1"/>
                </a:solidFill>
                <a:latin typeface="Microsoft JhengHei"/>
                <a:ea typeface="Microsoft JhengHei"/>
              </a:rPr>
              <a:t>新台幣，智慧能源管理平台的重要性不可言喻!</a:t>
            </a:r>
            <a:endParaRPr lang="en-US" altLang="zh-TW" sz="1400" b="1">
              <a:solidFill>
                <a:schemeClr val="bg1"/>
              </a:solidFill>
              <a:latin typeface="Microsoft JhengHei"/>
              <a:ea typeface="Microsoft JhengHei"/>
            </a:endParaRPr>
          </a:p>
        </p:txBody>
      </p:sp>
    </p:spTree>
    <p:extLst>
      <p:ext uri="{BB962C8B-B14F-4D97-AF65-F5344CB8AC3E}">
        <p14:creationId xmlns:p14="http://schemas.microsoft.com/office/powerpoint/2010/main" val="705678602"/>
      </p:ext>
    </p:extLst>
  </p:cSld>
  <p:clrMapOvr>
    <a:masterClrMapping/>
  </p:clrMapOvr>
  <p:transition advTm="1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B3F1A63-4A9C-4FCF-BE76-09541FEC9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26" y="-452586"/>
            <a:ext cx="7712389" cy="5143500"/>
          </a:xfrm>
          <a:prstGeom prst="rect">
            <a:avLst/>
          </a:prstGeom>
        </p:spPr>
      </p:pic>
      <p:sp>
        <p:nvSpPr>
          <p:cNvPr id="7" name="標題 3">
            <a:extLst>
              <a:ext uri="{FF2B5EF4-FFF2-40B4-BE49-F238E27FC236}">
                <a16:creationId xmlns:a16="http://schemas.microsoft.com/office/drawing/2014/main" id="{030ADA35-A1F7-421D-A72A-68FD1A5F8038}"/>
              </a:ext>
            </a:extLst>
          </p:cNvPr>
          <p:cNvSpPr txBox="1">
            <a:spLocks/>
          </p:cNvSpPr>
          <p:nvPr/>
        </p:nvSpPr>
        <p:spPr>
          <a:xfrm>
            <a:off x="2495945" y="2514573"/>
            <a:ext cx="3904747" cy="713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a:solidFill>
                  <a:srgbClr val="01FFC9"/>
                </a:solidFill>
                <a:latin typeface="微軟正黑體" panose="020B0604030504040204" pitchFamily="34" charset="-120"/>
                <a:ea typeface="微軟正黑體" panose="020B0604030504040204" pitchFamily="34" charset="-120"/>
              </a:rPr>
              <a:t>實戰篇</a:t>
            </a:r>
            <a:endParaRPr lang="zh-TW" altLang="en-US" sz="4000" b="1" strike="sngStrike">
              <a:solidFill>
                <a:srgbClr val="01FFC9"/>
              </a:solidFill>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79932BCE-0F45-456C-AF59-BB4A463C69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1812" y="1114186"/>
            <a:ext cx="1252497" cy="1252497"/>
          </a:xfrm>
          <a:prstGeom prst="rect">
            <a:avLst/>
          </a:prstGeom>
        </p:spPr>
      </p:pic>
    </p:spTree>
    <p:extLst>
      <p:ext uri="{BB962C8B-B14F-4D97-AF65-F5344CB8AC3E}">
        <p14:creationId xmlns:p14="http://schemas.microsoft.com/office/powerpoint/2010/main" val="2763330637"/>
      </p:ext>
    </p:extLst>
  </p:cSld>
  <p:clrMapOvr>
    <a:masterClrMapping/>
  </p:clrMapOvr>
  <p:transition advTm="1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p:cNvSpPr>
            <a:spLocks noGrp="1"/>
          </p:cNvSpPr>
          <p:nvPr>
            <p:ph type="title" idx="4294967295"/>
          </p:nvPr>
        </p:nvSpPr>
        <p:spPr>
          <a:xfrm>
            <a:off x="480376" y="2556625"/>
            <a:ext cx="8138644" cy="857250"/>
          </a:xfrm>
        </p:spPr>
        <p:txBody>
          <a:bodyPr>
            <a:noAutofit/>
          </a:bodyPr>
          <a:lstStyle/>
          <a:p>
            <a:r>
              <a:rPr lang="en-US" altLang="zh-TW" sz="4800" b="1" err="1">
                <a:latin typeface="微軟正黑體" panose="020B0604030504040204" pitchFamily="34" charset="-120"/>
                <a:ea typeface="微軟正黑體" panose="020B0604030504040204" pitchFamily="34" charset="-120"/>
              </a:rPr>
              <a:t>IIoT</a:t>
            </a:r>
            <a:r>
              <a:rPr lang="zh-TW" altLang="en-US" sz="4800" b="1">
                <a:latin typeface="微軟正黑體" panose="020B0604030504040204" pitchFamily="34" charset="-120"/>
                <a:ea typeface="微軟正黑體" panose="020B0604030504040204" pitchFamily="34" charset="-120"/>
              </a:rPr>
              <a:t> </a:t>
            </a:r>
            <a:br>
              <a:rPr lang="zh-TW" altLang="en-US" sz="4800" b="1">
                <a:latin typeface="微軟正黑體" panose="020B0604030504040204" pitchFamily="34" charset="-120"/>
                <a:ea typeface="微軟正黑體" panose="020B0604030504040204" pitchFamily="34" charset="-120"/>
              </a:rPr>
            </a:br>
            <a:r>
              <a:rPr lang="zh-TW" altLang="en-US" sz="3400" b="1">
                <a:latin typeface="微軟正黑體" panose="020B0604030504040204" pitchFamily="34" charset="-120"/>
                <a:ea typeface="微軟正黑體" panose="020B0604030504040204" pitchFamily="34" charset="-120"/>
              </a:rPr>
              <a:t>應用最廣泛的 </a:t>
            </a:r>
            <a:r>
              <a:rPr lang="en-US" altLang="zh-TW" sz="3400" b="1">
                <a:latin typeface="微軟正黑體" panose="020B0604030504040204" pitchFamily="34" charset="-120"/>
                <a:ea typeface="微軟正黑體" panose="020B0604030504040204" pitchFamily="34" charset="-120"/>
              </a:rPr>
              <a:t>RS-485 </a:t>
            </a:r>
            <a:r>
              <a:rPr lang="zh-TW" altLang="en-US" sz="3400" b="1">
                <a:latin typeface="微軟正黑體" panose="020B0604030504040204" pitchFamily="34" charset="-120"/>
                <a:ea typeface="微軟正黑體" panose="020B0604030504040204" pitchFamily="34" charset="-120"/>
              </a:rPr>
              <a:t>工業設備通訊方式 </a:t>
            </a:r>
            <a:br>
              <a:rPr lang="en-US" altLang="zh-TW" sz="3400" b="1">
                <a:latin typeface="微軟正黑體" panose="020B0604030504040204" pitchFamily="34" charset="-120"/>
                <a:ea typeface="微軟正黑體" panose="020B0604030504040204" pitchFamily="34" charset="-120"/>
              </a:rPr>
            </a:br>
            <a:r>
              <a:rPr lang="en-US" altLang="zh-TW" sz="4200" b="1">
                <a:latin typeface="微軟正黑體" panose="020B0604030504040204" pitchFamily="34" charset="-120"/>
                <a:ea typeface="微軟正黑體" panose="020B0604030504040204" pitchFamily="34" charset="-120"/>
              </a:rPr>
              <a:t>Modbus </a:t>
            </a:r>
            <a:r>
              <a:rPr lang="zh-TW" altLang="en-US" sz="4200" b="1">
                <a:latin typeface="微軟正黑體" panose="020B0604030504040204" pitchFamily="34" charset="-120"/>
                <a:ea typeface="微軟正黑體" panose="020B0604030504040204" pitchFamily="34" charset="-120"/>
              </a:rPr>
              <a:t>電力資料快速獲取心法</a:t>
            </a:r>
            <a:endParaRPr lang="zh-TW" altLang="en-US" sz="4200" b="1" strike="sngStrike">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69ABF336-8D86-43E9-9F84-5E0F3FB29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6254" y="388638"/>
            <a:ext cx="2911492" cy="1442512"/>
          </a:xfrm>
          <a:prstGeom prst="rect">
            <a:avLst/>
          </a:prstGeom>
        </p:spPr>
      </p:pic>
    </p:spTree>
    <p:extLst>
      <p:ext uri="{BB962C8B-B14F-4D97-AF65-F5344CB8AC3E}">
        <p14:creationId xmlns:p14="http://schemas.microsoft.com/office/powerpoint/2010/main" val="1209141644"/>
      </p:ext>
    </p:extLst>
  </p:cSld>
  <p:clrMapOvr>
    <a:masterClrMapping/>
  </p:clrMapOvr>
  <p:transition advTm="1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E4A8A295-45F3-45FC-A527-C74AB4A78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847" y="867861"/>
            <a:ext cx="4207962" cy="1771125"/>
          </a:xfrm>
          <a:prstGeom prst="rect">
            <a:avLst/>
          </a:prstGeom>
        </p:spPr>
      </p:pic>
      <p:pic>
        <p:nvPicPr>
          <p:cNvPr id="9" name="圖形 8">
            <a:extLst>
              <a:ext uri="{FF2B5EF4-FFF2-40B4-BE49-F238E27FC236}">
                <a16:creationId xmlns:a16="http://schemas.microsoft.com/office/drawing/2014/main" id="{C1C2DEB0-1FCE-414F-841F-167D6FA6AC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536" y="1038224"/>
            <a:ext cx="6459651" cy="3909789"/>
          </a:xfrm>
          <a:prstGeom prst="rect">
            <a:avLst/>
          </a:prstGeom>
        </p:spPr>
      </p:pic>
      <p:sp>
        <p:nvSpPr>
          <p:cNvPr id="3" name="標題 2"/>
          <p:cNvSpPr>
            <a:spLocks noGrp="1"/>
          </p:cNvSpPr>
          <p:nvPr>
            <p:ph type="title" idx="4294967295"/>
          </p:nvPr>
        </p:nvSpPr>
        <p:spPr>
          <a:xfrm>
            <a:off x="251520" y="149171"/>
            <a:ext cx="6084168" cy="857250"/>
          </a:xfrm>
        </p:spPr>
        <p:txBody>
          <a:bodyPr>
            <a:normAutofit/>
          </a:bodyPr>
          <a:lstStyle/>
          <a:p>
            <a:r>
              <a:rPr lang="en-US" altLang="zh-TW" b="1">
                <a:solidFill>
                  <a:srgbClr val="01FFC9"/>
                </a:solidFill>
                <a:latin typeface="微軟正黑體" panose="020B0604030504040204" pitchFamily="34" charset="-120"/>
                <a:ea typeface="微軟正黑體" panose="020B0604030504040204" pitchFamily="34" charset="-120"/>
              </a:rPr>
              <a:t>Modbus 4 </a:t>
            </a:r>
            <a:r>
              <a:rPr lang="zh-TW" altLang="en-US" b="1">
                <a:solidFill>
                  <a:srgbClr val="01FFC9"/>
                </a:solidFill>
                <a:latin typeface="微軟正黑體" panose="020B0604030504040204" pitchFamily="34" charset="-120"/>
                <a:ea typeface="微軟正黑體" panose="020B0604030504040204" pitchFamily="34" charset="-120"/>
              </a:rPr>
              <a:t>步驟立即通</a:t>
            </a:r>
          </a:p>
        </p:txBody>
      </p:sp>
      <p:sp>
        <p:nvSpPr>
          <p:cNvPr id="5" name="矩形 4">
            <a:extLst>
              <a:ext uri="{FF2B5EF4-FFF2-40B4-BE49-F238E27FC236}">
                <a16:creationId xmlns:a16="http://schemas.microsoft.com/office/drawing/2014/main" id="{0216F185-24D6-4FA2-8EA9-4ECCF8CFA4D1}"/>
              </a:ext>
            </a:extLst>
          </p:cNvPr>
          <p:cNvSpPr/>
          <p:nvPr/>
        </p:nvSpPr>
        <p:spPr>
          <a:xfrm>
            <a:off x="1404695" y="1419622"/>
            <a:ext cx="5157309"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安裝 QPower/QIoT Suite Lite + </a:t>
            </a:r>
            <a:r>
              <a:rPr lang="zh-TW" altLang="en-US" b="1">
                <a:solidFill>
                  <a:srgbClr val="01FFC9"/>
                </a:solidFill>
                <a:latin typeface="微軟正黑體" panose="020B0604030504040204" pitchFamily="34" charset="-120"/>
                <a:ea typeface="微軟正黑體" panose="020B0604030504040204" pitchFamily="34" charset="-120"/>
              </a:rPr>
              <a:t>Modbus node</a:t>
            </a:r>
          </a:p>
        </p:txBody>
      </p:sp>
      <p:sp>
        <p:nvSpPr>
          <p:cNvPr id="7" name="矩形 6">
            <a:extLst>
              <a:ext uri="{FF2B5EF4-FFF2-40B4-BE49-F238E27FC236}">
                <a16:creationId xmlns:a16="http://schemas.microsoft.com/office/drawing/2014/main" id="{07075A81-1E32-491E-B8CA-1F3E122B3F41}"/>
              </a:ext>
            </a:extLst>
          </p:cNvPr>
          <p:cNvSpPr/>
          <p:nvPr/>
        </p:nvSpPr>
        <p:spPr>
          <a:xfrm>
            <a:off x="2195736" y="2239513"/>
            <a:ext cx="1380506"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設定電表 IP</a:t>
            </a:r>
          </a:p>
        </p:txBody>
      </p:sp>
      <p:sp>
        <p:nvSpPr>
          <p:cNvPr id="8" name="矩形 7">
            <a:extLst>
              <a:ext uri="{FF2B5EF4-FFF2-40B4-BE49-F238E27FC236}">
                <a16:creationId xmlns:a16="http://schemas.microsoft.com/office/drawing/2014/main" id="{AB6E3767-B62F-409F-8325-F377D6429CD5}"/>
              </a:ext>
            </a:extLst>
          </p:cNvPr>
          <p:cNvSpPr/>
          <p:nvPr/>
        </p:nvSpPr>
        <p:spPr>
          <a:xfrm>
            <a:off x="1222916" y="3059405"/>
            <a:ext cx="5509324" cy="646331"/>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參照廠商提供之通訊手冊上面說明對應您想要記錄的數據種類依序設定FC、Address、Quantity</a:t>
            </a:r>
          </a:p>
        </p:txBody>
      </p:sp>
      <p:sp>
        <p:nvSpPr>
          <p:cNvPr id="10" name="矩形 9">
            <a:extLst>
              <a:ext uri="{FF2B5EF4-FFF2-40B4-BE49-F238E27FC236}">
                <a16:creationId xmlns:a16="http://schemas.microsoft.com/office/drawing/2014/main" id="{68628A81-7223-4063-B16B-5BA0A78EBF1B}"/>
              </a:ext>
            </a:extLst>
          </p:cNvPr>
          <p:cNvSpPr/>
          <p:nvPr/>
        </p:nvSpPr>
        <p:spPr>
          <a:xfrm>
            <a:off x="2195736" y="4168574"/>
            <a:ext cx="2141933" cy="369332"/>
          </a:xfrm>
          <a:prstGeom prst="rect">
            <a:avLst/>
          </a:prstGeom>
        </p:spPr>
        <p:txBody>
          <a:bodyPr wrap="none">
            <a:spAutoFit/>
          </a:bodyPr>
          <a:lstStyle/>
          <a:p>
            <a:r>
              <a:rPr lang="zh-TW" altLang="en-US" b="1">
                <a:solidFill>
                  <a:schemeClr val="bg1"/>
                </a:solidFill>
                <a:latin typeface="微軟正黑體" panose="020B0604030504040204" pitchFamily="34" charset="-120"/>
                <a:ea typeface="微軟正黑體" panose="020B0604030504040204" pitchFamily="34" charset="-120"/>
              </a:rPr>
              <a:t>開始記錄電力資料!</a:t>
            </a:r>
          </a:p>
        </p:txBody>
      </p:sp>
    </p:spTree>
    <p:extLst>
      <p:ext uri="{BB962C8B-B14F-4D97-AF65-F5344CB8AC3E}">
        <p14:creationId xmlns:p14="http://schemas.microsoft.com/office/powerpoint/2010/main" val="489976325"/>
      </p:ext>
    </p:extLst>
  </p:cSld>
  <p:clrMapOvr>
    <a:masterClrMapping/>
  </p:clrMapOvr>
  <p:transition advTm="1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940943" y="144560"/>
            <a:ext cx="6769100" cy="857250"/>
          </a:xfrm>
        </p:spPr>
        <p:txBody>
          <a:bodyPr>
            <a:normAutofit/>
          </a:bodyPr>
          <a:lstStyle/>
          <a:p>
            <a:pPr algn="l"/>
            <a:r>
              <a:rPr lang="zh-TW" altLang="en-US" sz="4000" b="1">
                <a:solidFill>
                  <a:srgbClr val="01FFC9"/>
                </a:solidFill>
                <a:latin typeface="微軟正黑體" panose="020B0604030504040204" pitchFamily="34" charset="-120"/>
                <a:ea typeface="微軟正黑體" panose="020B0604030504040204" pitchFamily="34" charset="-120"/>
              </a:rPr>
              <a:t>每當收到電費單時</a:t>
            </a:r>
            <a:r>
              <a:rPr lang="en-US" altLang="zh-TW" sz="4000" b="1">
                <a:solidFill>
                  <a:srgbClr val="01FFC9"/>
                </a:solidFill>
                <a:latin typeface="微軟正黑體" panose="020B0604030504040204" pitchFamily="34" charset="-120"/>
                <a:ea typeface="微軟正黑體" panose="020B0604030504040204" pitchFamily="34" charset="-120"/>
              </a:rPr>
              <a:t>..</a:t>
            </a:r>
            <a:endParaRPr lang="zh-TW" altLang="en-US" sz="4000" b="1">
              <a:solidFill>
                <a:srgbClr val="01FFC9"/>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F1EB1112-3203-4F31-A262-34AEEE31D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231" y="1259236"/>
            <a:ext cx="3402769" cy="1455272"/>
          </a:xfrm>
          <a:prstGeom prst="rect">
            <a:avLst/>
          </a:prstGeom>
        </p:spPr>
      </p:pic>
      <p:pic>
        <p:nvPicPr>
          <p:cNvPr id="5" name="圖片 4">
            <a:extLst>
              <a:ext uri="{FF2B5EF4-FFF2-40B4-BE49-F238E27FC236}">
                <a16:creationId xmlns:a16="http://schemas.microsoft.com/office/drawing/2014/main" id="{222CE949-0A1E-412A-B92D-839CD6A12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602" y="1880416"/>
            <a:ext cx="3402769" cy="1455272"/>
          </a:xfrm>
          <a:prstGeom prst="rect">
            <a:avLst/>
          </a:prstGeom>
        </p:spPr>
      </p:pic>
      <p:pic>
        <p:nvPicPr>
          <p:cNvPr id="27" name="圖片 26">
            <a:extLst>
              <a:ext uri="{FF2B5EF4-FFF2-40B4-BE49-F238E27FC236}">
                <a16:creationId xmlns:a16="http://schemas.microsoft.com/office/drawing/2014/main" id="{6E33455B-F1E6-490B-BBA8-F2B4A9B98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31" y="2674382"/>
            <a:ext cx="3770104" cy="1612371"/>
          </a:xfrm>
          <a:prstGeom prst="rect">
            <a:avLst/>
          </a:prstGeom>
        </p:spPr>
      </p:pic>
      <p:sp>
        <p:nvSpPr>
          <p:cNvPr id="28" name="矩形 27">
            <a:extLst>
              <a:ext uri="{FF2B5EF4-FFF2-40B4-BE49-F238E27FC236}">
                <a16:creationId xmlns:a16="http://schemas.microsoft.com/office/drawing/2014/main" id="{8D2363F3-CE3B-4A5D-8E41-D5EA0B9BC96F}"/>
              </a:ext>
            </a:extLst>
          </p:cNvPr>
          <p:cNvSpPr/>
          <p:nvPr/>
        </p:nvSpPr>
        <p:spPr>
          <a:xfrm>
            <a:off x="5494518" y="2990272"/>
            <a:ext cx="3109930" cy="361663"/>
          </a:xfrm>
          <a:prstGeom prst="rect">
            <a:avLst/>
          </a:prstGeom>
        </p:spPr>
        <p:txBody>
          <a:bodyPr wrap="none">
            <a:spAutoFit/>
          </a:bodyPr>
          <a:lstStyle/>
          <a:p>
            <a:pPr>
              <a:spcBef>
                <a:spcPct val="20000"/>
              </a:spcBef>
              <a:buFont typeface="Arial" pitchFamily="34" charset="0"/>
            </a:pPr>
            <a:r>
              <a:rPr lang="zh-TW" altLang="en-US" b="1">
                <a:solidFill>
                  <a:schemeClr val="bg1"/>
                </a:solidFill>
                <a:latin typeface="微軟正黑體" panose="020B0604030504040204" pitchFamily="34" charset="-120"/>
                <a:ea typeface="微軟正黑體" panose="020B0604030504040204" pitchFamily="34" charset="-120"/>
                <a:cs typeface="Arial" pitchFamily="34" charset="0"/>
              </a:rPr>
              <a:t>節能廠商報價一個比一個貴</a:t>
            </a:r>
            <a:r>
              <a:rPr lang="en-US" altLang="zh-TW" b="1">
                <a:solidFill>
                  <a:schemeClr val="bg1"/>
                </a:solidFill>
                <a:latin typeface="微軟正黑體" panose="020B0604030504040204" pitchFamily="34" charset="-120"/>
                <a:ea typeface="微軟正黑體" panose="020B0604030504040204" pitchFamily="34" charset="-120"/>
                <a:cs typeface="Arial" pitchFamily="34" charset="0"/>
              </a:rPr>
              <a:t>?!</a:t>
            </a:r>
          </a:p>
        </p:txBody>
      </p:sp>
      <p:pic>
        <p:nvPicPr>
          <p:cNvPr id="30" name="圖片 29">
            <a:extLst>
              <a:ext uri="{FF2B5EF4-FFF2-40B4-BE49-F238E27FC236}">
                <a16:creationId xmlns:a16="http://schemas.microsoft.com/office/drawing/2014/main" id="{7AD69398-98C2-482E-BB47-2448F804A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331" y="3776952"/>
            <a:ext cx="3553974" cy="1519938"/>
          </a:xfrm>
          <a:prstGeom prst="rect">
            <a:avLst/>
          </a:prstGeom>
        </p:spPr>
      </p:pic>
      <p:sp>
        <p:nvSpPr>
          <p:cNvPr id="32" name="矩形 31">
            <a:extLst>
              <a:ext uri="{FF2B5EF4-FFF2-40B4-BE49-F238E27FC236}">
                <a16:creationId xmlns:a16="http://schemas.microsoft.com/office/drawing/2014/main" id="{D74EA942-1987-420F-BA29-DD4689434C9D}"/>
              </a:ext>
            </a:extLst>
          </p:cNvPr>
          <p:cNvSpPr/>
          <p:nvPr/>
        </p:nvSpPr>
        <p:spPr>
          <a:xfrm>
            <a:off x="6051524" y="3963049"/>
            <a:ext cx="2777999" cy="646331"/>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已投入很多人力、物力去改善，為何成效不彰?</a:t>
            </a:r>
          </a:p>
        </p:txBody>
      </p:sp>
      <p:sp>
        <p:nvSpPr>
          <p:cNvPr id="34" name="矩形 33">
            <a:extLst>
              <a:ext uri="{FF2B5EF4-FFF2-40B4-BE49-F238E27FC236}">
                <a16:creationId xmlns:a16="http://schemas.microsoft.com/office/drawing/2014/main" id="{EE135374-4E3C-4786-8AF0-C34848F5664D}"/>
              </a:ext>
            </a:extLst>
          </p:cNvPr>
          <p:cNvSpPr/>
          <p:nvPr/>
        </p:nvSpPr>
        <p:spPr>
          <a:xfrm>
            <a:off x="5304319" y="2073085"/>
            <a:ext cx="3192324" cy="923330"/>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 一堆電費術語，到底收費</a:t>
            </a:r>
          </a:p>
          <a:p>
            <a:r>
              <a:rPr lang="zh-TW" altLang="en-US" b="1">
                <a:solidFill>
                  <a:schemeClr val="bg1"/>
                </a:solidFill>
                <a:latin typeface="微軟正黑體" panose="020B0604030504040204" pitchFamily="34" charset="-120"/>
                <a:ea typeface="微軟正黑體" panose="020B0604030504040204" pitchFamily="34" charset="-120"/>
              </a:rPr>
              <a:t>收的有無道理?</a:t>
            </a:r>
          </a:p>
          <a:p>
            <a:endParaRPr lang="zh-TW" altLang="en-US" b="1">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1524E810-2338-442C-9A45-736E6B84FAE7}"/>
              </a:ext>
            </a:extLst>
          </p:cNvPr>
          <p:cNvSpPr/>
          <p:nvPr/>
        </p:nvSpPr>
        <p:spPr>
          <a:xfrm>
            <a:off x="5911844" y="1483515"/>
            <a:ext cx="2593980" cy="369332"/>
          </a:xfrm>
          <a:prstGeom prst="rect">
            <a:avLst/>
          </a:prstGeom>
        </p:spPr>
        <p:txBody>
          <a:bodyPr wrap="none">
            <a:spAutoFit/>
          </a:bodyPr>
          <a:lstStyle/>
          <a:p>
            <a:r>
              <a:rPr lang="zh-TW" altLang="en-US" b="1">
                <a:solidFill>
                  <a:schemeClr val="bg1"/>
                </a:solidFill>
                <a:latin typeface="微軟正黑體" panose="020B0604030504040204" pitchFamily="34" charset="-120"/>
                <a:ea typeface="微軟正黑體" panose="020B0604030504040204" pitchFamily="34" charset="-120"/>
              </a:rPr>
              <a:t>電費好貴!!到底貴在哪?</a:t>
            </a:r>
          </a:p>
        </p:txBody>
      </p:sp>
      <p:sp>
        <p:nvSpPr>
          <p:cNvPr id="38" name="矩形 37">
            <a:extLst>
              <a:ext uri="{FF2B5EF4-FFF2-40B4-BE49-F238E27FC236}">
                <a16:creationId xmlns:a16="http://schemas.microsoft.com/office/drawing/2014/main" id="{91B50A9A-B22E-4088-9E05-A28FE7A2AFFA}"/>
              </a:ext>
            </a:extLst>
          </p:cNvPr>
          <p:cNvSpPr/>
          <p:nvPr/>
        </p:nvSpPr>
        <p:spPr>
          <a:xfrm>
            <a:off x="2627783" y="3185900"/>
            <a:ext cx="2495704" cy="115113"/>
          </a:xfrm>
          <a:prstGeom prst="rect">
            <a:avLst/>
          </a:prstGeom>
          <a:noFill/>
          <a:ln w="19050">
            <a:solidFill>
              <a:srgbClr val="01F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6090DC5E-2A5C-4A1B-A78B-236F2E19BC23}"/>
              </a:ext>
            </a:extLst>
          </p:cNvPr>
          <p:cNvSpPr/>
          <p:nvPr/>
        </p:nvSpPr>
        <p:spPr>
          <a:xfrm>
            <a:off x="3635896" y="2577027"/>
            <a:ext cx="1198706" cy="140970"/>
          </a:xfrm>
          <a:prstGeom prst="rect">
            <a:avLst/>
          </a:prstGeom>
          <a:noFill/>
          <a:ln w="19050">
            <a:solidFill>
              <a:srgbClr val="01F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4EDD51CF-46F8-4508-A60A-9ABDF645FDEA}"/>
              </a:ext>
            </a:extLst>
          </p:cNvPr>
          <p:cNvSpPr/>
          <p:nvPr/>
        </p:nvSpPr>
        <p:spPr>
          <a:xfrm>
            <a:off x="-1803" y="3403049"/>
            <a:ext cx="2524746" cy="386822"/>
          </a:xfrm>
          <a:prstGeom prst="rect">
            <a:avLst/>
          </a:prstGeom>
          <a:noFill/>
          <a:ln w="19050">
            <a:solidFill>
              <a:srgbClr val="01F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advTm="2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A2D6CCC7-AD2E-41F4-A31D-00BF9B9B8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651" y="145036"/>
            <a:ext cx="6267450" cy="914400"/>
          </a:xfrm>
          <a:prstGeom prst="rect">
            <a:avLst/>
          </a:prstGeom>
        </p:spPr>
      </p:pic>
      <p:sp>
        <p:nvSpPr>
          <p:cNvPr id="26" name="Title 1">
            <a:extLst>
              <a:ext uri="{FF2B5EF4-FFF2-40B4-BE49-F238E27FC236}">
                <a16:creationId xmlns:a16="http://schemas.microsoft.com/office/drawing/2014/main" id="{DF8CE7F0-9F45-2F46-A5F1-9BFC37A60DDD}"/>
              </a:ext>
            </a:extLst>
          </p:cNvPr>
          <p:cNvSpPr txBox="1">
            <a:spLocks/>
          </p:cNvSpPr>
          <p:nvPr/>
        </p:nvSpPr>
        <p:spPr>
          <a:xfrm>
            <a:off x="944136" y="1274814"/>
            <a:ext cx="335561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400">
                <a:solidFill>
                  <a:srgbClr val="01FFC9"/>
                </a:solidFill>
                <a:effectLst/>
              </a:rPr>
              <a:t>安裝</a:t>
            </a:r>
            <a:r>
              <a:rPr lang="zh-TW" altLang="en-US" sz="2400">
                <a:solidFill>
                  <a:srgbClr val="01FFC9"/>
                </a:solidFill>
                <a:effectLst/>
                <a:latin typeface="微軟正黑體"/>
                <a:ea typeface="微軟正黑體"/>
              </a:rPr>
              <a:t> </a:t>
            </a:r>
            <a:r>
              <a:rPr lang="en-US" altLang="zh-TW" sz="2400" err="1">
                <a:solidFill>
                  <a:srgbClr val="01FFC9"/>
                </a:solidFill>
                <a:effectLst/>
              </a:rPr>
              <a:t>QPower</a:t>
            </a:r>
            <a:r>
              <a:rPr lang="en-US" altLang="zh-TW" sz="2400">
                <a:solidFill>
                  <a:srgbClr val="01FFC9"/>
                </a:solidFill>
                <a:effectLst/>
                <a:latin typeface="Arial"/>
                <a:cs typeface="Arial"/>
              </a:rPr>
              <a:t> </a:t>
            </a:r>
            <a:r>
              <a:rPr lang="zh-TW" altLang="en-US" sz="2400">
                <a:solidFill>
                  <a:srgbClr val="01FFC9"/>
                </a:solidFill>
                <a:effectLst/>
              </a:rPr>
              <a:t>映像檔</a:t>
            </a:r>
            <a:r>
              <a:rPr lang="en-US" altLang="zh-TW" sz="2400">
                <a:solidFill>
                  <a:srgbClr val="01FFC9"/>
                </a:solidFill>
                <a:effectLst/>
              </a:rPr>
              <a:t> </a:t>
            </a:r>
            <a:endParaRPr lang="zh-CN" altLang="en-US" sz="2400">
              <a:solidFill>
                <a:srgbClr val="01FFC9"/>
              </a:solidFill>
              <a:effectLst/>
            </a:endParaRPr>
          </a:p>
        </p:txBody>
      </p:sp>
      <p:sp>
        <p:nvSpPr>
          <p:cNvPr id="27" name="Title 1">
            <a:extLst>
              <a:ext uri="{FF2B5EF4-FFF2-40B4-BE49-F238E27FC236}">
                <a16:creationId xmlns:a16="http://schemas.microsoft.com/office/drawing/2014/main" id="{DF8CE7F0-9F45-2F46-A5F1-9BFC37A60DDD}"/>
              </a:ext>
            </a:extLst>
          </p:cNvPr>
          <p:cNvSpPr txBox="1">
            <a:spLocks/>
          </p:cNvSpPr>
          <p:nvPr/>
        </p:nvSpPr>
        <p:spPr>
          <a:xfrm>
            <a:off x="4466951" y="1364112"/>
            <a:ext cx="440178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2400">
                <a:solidFill>
                  <a:srgbClr val="01FFC9"/>
                </a:solidFill>
                <a:effectLst/>
              </a:rPr>
              <a:t>從</a:t>
            </a:r>
            <a:r>
              <a:rPr lang="zh-TW" altLang="en-US" sz="2400">
                <a:solidFill>
                  <a:srgbClr val="01FFC9"/>
                </a:solidFill>
                <a:effectLst/>
                <a:latin typeface="微軟正黑體"/>
                <a:ea typeface="微軟正黑體"/>
              </a:rPr>
              <a:t> </a:t>
            </a:r>
            <a:r>
              <a:rPr lang="en-US" altLang="zh-TW" sz="2400">
                <a:solidFill>
                  <a:srgbClr val="01FFC9"/>
                </a:solidFill>
                <a:effectLst/>
              </a:rPr>
              <a:t>App Center</a:t>
            </a:r>
            <a:r>
              <a:rPr lang="zh-TW" altLang="en-US" sz="2400">
                <a:solidFill>
                  <a:srgbClr val="01FFC9"/>
                </a:solidFill>
                <a:effectLst/>
              </a:rPr>
              <a:t>下載 </a:t>
            </a:r>
            <a:br>
              <a:rPr lang="en-US" altLang="zh-TW" sz="2400">
                <a:solidFill>
                  <a:srgbClr val="01FFC9"/>
                </a:solidFill>
                <a:effectLst/>
              </a:rPr>
            </a:br>
            <a:r>
              <a:rPr lang="en-US" altLang="zh-TW" sz="2400" err="1">
                <a:solidFill>
                  <a:srgbClr val="01FFC9"/>
                </a:solidFill>
                <a:effectLst/>
              </a:rPr>
              <a:t>QIoT</a:t>
            </a:r>
            <a:r>
              <a:rPr lang="en-US" altLang="zh-TW" sz="2400">
                <a:solidFill>
                  <a:srgbClr val="01FFC9"/>
                </a:solidFill>
                <a:effectLst/>
              </a:rPr>
              <a:t> Suite</a:t>
            </a:r>
            <a:r>
              <a:rPr lang="en-US" altLang="zh-TW" sz="2400">
                <a:solidFill>
                  <a:srgbClr val="01FFC9"/>
                </a:solidFill>
              </a:rPr>
              <a:t> Lite</a:t>
            </a:r>
            <a:endParaRPr lang="zh-CN" altLang="en-US" sz="2400">
              <a:solidFill>
                <a:srgbClr val="01FFC9"/>
              </a:solidFill>
              <a:effectLst/>
            </a:endParaRPr>
          </a:p>
        </p:txBody>
      </p:sp>
      <p:sp>
        <p:nvSpPr>
          <p:cNvPr id="28" name="Title 1">
            <a:extLst>
              <a:ext uri="{FF2B5EF4-FFF2-40B4-BE49-F238E27FC236}">
                <a16:creationId xmlns:a16="http://schemas.microsoft.com/office/drawing/2014/main" id="{DF8CE7F0-9F45-2F46-A5F1-9BFC37A60DDD}"/>
              </a:ext>
            </a:extLst>
          </p:cNvPr>
          <p:cNvSpPr txBox="1">
            <a:spLocks/>
          </p:cNvSpPr>
          <p:nvPr/>
        </p:nvSpPr>
        <p:spPr>
          <a:xfrm>
            <a:off x="549225" y="1804850"/>
            <a:ext cx="402277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chemeClr val="bg1">
                    <a:lumMod val="95000"/>
                  </a:schemeClr>
                </a:solidFill>
                <a:effectLst/>
                <a:latin typeface="微軟正黑體" panose="020B0604030504040204" pitchFamily="34" charset="-120"/>
              </a:rPr>
              <a:t>適用需要安裝較多額外模組如 </a:t>
            </a:r>
            <a:r>
              <a:rPr lang="en-US" altLang="zh-TW" sz="1400">
                <a:solidFill>
                  <a:schemeClr val="bg1">
                    <a:lumMod val="95000"/>
                  </a:schemeClr>
                </a:solidFill>
                <a:effectLst/>
                <a:latin typeface="微軟正黑體" panose="020B0604030504040204" pitchFamily="34" charset="-120"/>
              </a:rPr>
              <a:t>OracleDB</a:t>
            </a:r>
            <a:r>
              <a:rPr lang="zh-TW" altLang="en-US" sz="1400">
                <a:solidFill>
                  <a:schemeClr val="bg1">
                    <a:lumMod val="95000"/>
                  </a:schemeClr>
                </a:solidFill>
                <a:effectLst/>
                <a:latin typeface="微軟正黑體" panose="020B0604030504040204" pitchFamily="34" charset="-120"/>
              </a:rPr>
              <a:t>、</a:t>
            </a:r>
            <a:r>
              <a:rPr lang="en-US" altLang="zh-TW" sz="1400">
                <a:solidFill>
                  <a:schemeClr val="bg1">
                    <a:lumMod val="95000"/>
                  </a:schemeClr>
                </a:solidFill>
                <a:effectLst/>
                <a:latin typeface="微軟正黑體" panose="020B0604030504040204" pitchFamily="34" charset="-120"/>
              </a:rPr>
              <a:t>Scheduler</a:t>
            </a:r>
            <a:r>
              <a:rPr lang="zh-TW" altLang="en-US" sz="1400">
                <a:solidFill>
                  <a:schemeClr val="bg1">
                    <a:lumMod val="95000"/>
                  </a:schemeClr>
                </a:solidFill>
                <a:effectLst/>
                <a:latin typeface="微軟正黑體" panose="020B0604030504040204" pitchFamily="34" charset="-120"/>
              </a:rPr>
              <a:t>、</a:t>
            </a:r>
            <a:r>
              <a:rPr lang="en-US" altLang="zh-TW" sz="1400">
                <a:solidFill>
                  <a:schemeClr val="bg1">
                    <a:lumMod val="95000"/>
                  </a:schemeClr>
                </a:solidFill>
                <a:effectLst/>
                <a:latin typeface="微軟正黑體" panose="020B0604030504040204" pitchFamily="34" charset="-120"/>
              </a:rPr>
              <a:t>Slack</a:t>
            </a:r>
            <a:r>
              <a:rPr lang="zh-TW" altLang="en-US" sz="1400">
                <a:solidFill>
                  <a:schemeClr val="bg1">
                    <a:lumMod val="95000"/>
                  </a:schemeClr>
                </a:solidFill>
                <a:effectLst/>
                <a:latin typeface="微軟正黑體" panose="020B0604030504040204" pitchFamily="34" charset="-120"/>
              </a:rPr>
              <a:t>、</a:t>
            </a:r>
            <a:r>
              <a:rPr lang="en-US" altLang="zh-TW" sz="1400">
                <a:solidFill>
                  <a:schemeClr val="bg1">
                    <a:lumMod val="95000"/>
                  </a:schemeClr>
                </a:solidFill>
                <a:effectLst/>
                <a:latin typeface="微軟正黑體" panose="020B0604030504040204" pitchFamily="34" charset="-120"/>
              </a:rPr>
              <a:t>ROS</a:t>
            </a:r>
            <a:r>
              <a:rPr lang="zh-TW" altLang="en-US" sz="1400">
                <a:solidFill>
                  <a:schemeClr val="bg1">
                    <a:lumMod val="95000"/>
                  </a:schemeClr>
                </a:solidFill>
                <a:effectLst/>
                <a:latin typeface="微軟正黑體" panose="020B0604030504040204" pitchFamily="34" charset="-120"/>
              </a:rPr>
              <a:t>、能源計算範本等等</a:t>
            </a:r>
            <a:endParaRPr lang="zh-CN" sz="1400">
              <a:solidFill>
                <a:schemeClr val="bg1">
                  <a:lumMod val="95000"/>
                </a:schemeClr>
              </a:solidFill>
              <a:effectLst/>
              <a:latin typeface="微軟正黑體" panose="020B0604030504040204" pitchFamily="34" charset="-120"/>
            </a:endParaRPr>
          </a:p>
        </p:txBody>
      </p:sp>
      <p:sp>
        <p:nvSpPr>
          <p:cNvPr id="14" name="Title 1">
            <a:extLst>
              <a:ext uri="{FF2B5EF4-FFF2-40B4-BE49-F238E27FC236}">
                <a16:creationId xmlns:a16="http://schemas.microsoft.com/office/drawing/2014/main" id="{DF8CE7F0-9F45-2F46-A5F1-9BFC37A60DDD}"/>
              </a:ext>
            </a:extLst>
          </p:cNvPr>
          <p:cNvSpPr txBox="1">
            <a:spLocks/>
          </p:cNvSpPr>
          <p:nvPr/>
        </p:nvSpPr>
        <p:spPr>
          <a:xfrm>
            <a:off x="4466951" y="-587297"/>
            <a:ext cx="50405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400">
                <a:solidFill>
                  <a:schemeClr val="accent2">
                    <a:lumMod val="75000"/>
                  </a:schemeClr>
                </a:solidFill>
              </a:rPr>
              <a:t>或</a:t>
            </a:r>
            <a:endParaRPr lang="zh-CN" sz="2400">
              <a:solidFill>
                <a:schemeClr val="accent2">
                  <a:lumMod val="75000"/>
                </a:schemeClr>
              </a:solidFill>
            </a:endParaRPr>
          </a:p>
        </p:txBody>
      </p:sp>
      <p:sp>
        <p:nvSpPr>
          <p:cNvPr id="10" name="矩形 9">
            <a:extLst>
              <a:ext uri="{FF2B5EF4-FFF2-40B4-BE49-F238E27FC236}">
                <a16:creationId xmlns:a16="http://schemas.microsoft.com/office/drawing/2014/main" id="{84B77B52-3817-486B-911C-FE88E7E397BE}"/>
              </a:ext>
            </a:extLst>
          </p:cNvPr>
          <p:cNvSpPr/>
          <p:nvPr/>
        </p:nvSpPr>
        <p:spPr>
          <a:xfrm>
            <a:off x="683568" y="412353"/>
            <a:ext cx="5716821"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安裝 QPower/QIoT Suite Lite + </a:t>
            </a:r>
            <a:r>
              <a:rPr lang="zh-TW" altLang="en-US" sz="2000" b="1">
                <a:solidFill>
                  <a:srgbClr val="01FFC9"/>
                </a:solidFill>
                <a:latin typeface="微軟正黑體" panose="020B0604030504040204" pitchFamily="34" charset="-120"/>
                <a:ea typeface="微軟正黑體" panose="020B0604030504040204" pitchFamily="34" charset="-120"/>
              </a:rPr>
              <a:t>Modbus node</a:t>
            </a:r>
          </a:p>
        </p:txBody>
      </p:sp>
      <p:grpSp>
        <p:nvGrpSpPr>
          <p:cNvPr id="9" name="群組 8">
            <a:extLst>
              <a:ext uri="{FF2B5EF4-FFF2-40B4-BE49-F238E27FC236}">
                <a16:creationId xmlns:a16="http://schemas.microsoft.com/office/drawing/2014/main" id="{9958823A-5D05-43BD-9EBB-7F6A30F650A3}"/>
              </a:ext>
            </a:extLst>
          </p:cNvPr>
          <p:cNvGrpSpPr/>
          <p:nvPr/>
        </p:nvGrpSpPr>
        <p:grpSpPr>
          <a:xfrm>
            <a:off x="135914" y="1995686"/>
            <a:ext cx="8952528" cy="3317879"/>
            <a:chOff x="18792" y="1189059"/>
            <a:chExt cx="9323980" cy="3455542"/>
          </a:xfrm>
        </p:grpSpPr>
        <p:pic>
          <p:nvPicPr>
            <p:cNvPr id="8" name="圖片 7">
              <a:extLst>
                <a:ext uri="{FF2B5EF4-FFF2-40B4-BE49-F238E27FC236}">
                  <a16:creationId xmlns:a16="http://schemas.microsoft.com/office/drawing/2014/main" id="{FE2A47A1-BE94-499D-B92A-80910666A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2" y="1189060"/>
              <a:ext cx="4987379" cy="3455541"/>
            </a:xfrm>
            <a:prstGeom prst="rect">
              <a:avLst/>
            </a:prstGeom>
          </p:spPr>
        </p:pic>
        <p:pic>
          <p:nvPicPr>
            <p:cNvPr id="16" name="圖片 15">
              <a:extLst>
                <a:ext uri="{FF2B5EF4-FFF2-40B4-BE49-F238E27FC236}">
                  <a16:creationId xmlns:a16="http://schemas.microsoft.com/office/drawing/2014/main" id="{9505B4B2-2D0F-4729-9A62-8CD666658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393" y="1189059"/>
              <a:ext cx="4987379" cy="3455541"/>
            </a:xfrm>
            <a:prstGeom prst="rect">
              <a:avLst/>
            </a:prstGeom>
          </p:spPr>
        </p:pic>
      </p:grpSp>
      <p:sp>
        <p:nvSpPr>
          <p:cNvPr id="18" name="矩形 17">
            <a:extLst>
              <a:ext uri="{FF2B5EF4-FFF2-40B4-BE49-F238E27FC236}">
                <a16:creationId xmlns:a16="http://schemas.microsoft.com/office/drawing/2014/main" id="{8AE08136-F469-4CD5-A503-7A8F8195B2E5}"/>
              </a:ext>
            </a:extLst>
          </p:cNvPr>
          <p:cNvSpPr/>
          <p:nvPr/>
        </p:nvSpPr>
        <p:spPr>
          <a:xfrm>
            <a:off x="862955" y="2716270"/>
            <a:ext cx="3350993" cy="2062103"/>
          </a:xfrm>
          <a:prstGeom prst="rect">
            <a:avLst/>
          </a:prstGeom>
        </p:spPr>
        <p:txBody>
          <a:bodyPr wrap="square" anchor="t">
            <a:spAutoFit/>
          </a:bodyPr>
          <a:lstStyle/>
          <a:p>
            <a:pPr marL="92075" indent="-92075">
              <a:spcBef>
                <a:spcPts val="1200"/>
              </a:spcBef>
              <a:buClr>
                <a:schemeClr val="bg1"/>
              </a:buClr>
              <a:buFont typeface="Arial" panose="020B0604020202020204" pitchFamily="34" charset="0"/>
              <a:buChar char="•"/>
            </a:pPr>
            <a:r>
              <a:rPr lang="en-US" altLang="zh-TW" sz="1200" b="1">
                <a:solidFill>
                  <a:srgbClr val="FFFFFF"/>
                </a:solidFill>
                <a:latin typeface="Microsoft JhengHei"/>
                <a:ea typeface="Microsoft JhengHei"/>
              </a:rPr>
              <a:t>Download qpower0100.tar</a:t>
            </a:r>
            <a:r>
              <a:rPr lang="zh-TW" altLang="en-US" sz="1200" b="1">
                <a:solidFill>
                  <a:srgbClr val="FFFFFF"/>
                </a:solidFill>
                <a:latin typeface="Microsoft JhengHei"/>
                <a:ea typeface="Microsoft JhengHei"/>
              </a:rPr>
              <a:t>與</a:t>
            </a:r>
            <a:r>
              <a:rPr lang="en-US" altLang="zh-TW" sz="1200" b="1">
                <a:solidFill>
                  <a:srgbClr val="FFFFFF"/>
                </a:solidFill>
                <a:latin typeface="Microsoft JhengHei"/>
                <a:ea typeface="Microsoft JhengHei"/>
              </a:rPr>
              <a:t>qpower_db_0100.tar</a:t>
            </a:r>
            <a:endParaRPr lang="en-US" altLang="zh-TW" sz="1200" b="1">
              <a:solidFill>
                <a:srgbClr val="FFFF00"/>
              </a:solidFill>
              <a:latin typeface="Microsoft JhengHei"/>
              <a:ea typeface="Microsoft JhengHei"/>
            </a:endParaRPr>
          </a:p>
          <a:p>
            <a:pPr marL="92075" indent="-92075">
              <a:spcBef>
                <a:spcPts val="1200"/>
              </a:spcBef>
              <a:buClr>
                <a:schemeClr val="bg1"/>
              </a:buClr>
              <a:buFont typeface="Arial" panose="020B0604020202020204" pitchFamily="34" charset="0"/>
              <a:buChar char="•"/>
            </a:pPr>
            <a:r>
              <a:rPr lang="en-US" altLang="zh-TW" sz="1200" b="1">
                <a:solidFill>
                  <a:srgbClr val="FFFFFF"/>
                </a:solidFill>
                <a:latin typeface="Microsoft JhengHei"/>
                <a:ea typeface="Microsoft JhengHei"/>
              </a:rPr>
              <a:t>docker load &lt; /share/CACHEDEV1_DATA/Public/qpower0100.tar</a:t>
            </a:r>
          </a:p>
          <a:p>
            <a:pPr marL="92075" indent="-92075">
              <a:spcBef>
                <a:spcPts val="1200"/>
              </a:spcBef>
              <a:buClr>
                <a:schemeClr val="bg1"/>
              </a:buClr>
              <a:buFont typeface="Arial" panose="020B0604020202020204" pitchFamily="34" charset="0"/>
              <a:buChar char="•"/>
            </a:pPr>
            <a:r>
              <a:rPr lang="en-US" altLang="zh-TW" sz="1200" b="1">
                <a:solidFill>
                  <a:srgbClr val="FFFFFF"/>
                </a:solidFill>
                <a:latin typeface="Microsoft JhengHei"/>
                <a:ea typeface="Microsoft JhengHei"/>
              </a:rPr>
              <a:t>docker load &lt; /share/CACHEDEV1_DATA/Public/qpower_db_0100.tar</a:t>
            </a:r>
          </a:p>
          <a:p>
            <a:pPr marL="92075" indent="-92075">
              <a:buClr>
                <a:schemeClr val="bg1"/>
              </a:buClr>
              <a:buFont typeface="Arial" panose="020B0604020202020204" pitchFamily="34" charset="0"/>
              <a:buChar char="•"/>
            </a:pPr>
            <a:endParaRPr lang="en-US" altLang="zh-TW" sz="1200" b="1">
              <a:solidFill>
                <a:srgbClr val="FFFF00"/>
              </a:solidFill>
              <a:latin typeface="Microsoft JhengHei"/>
              <a:ea typeface="Microsoft JhengHei"/>
            </a:endParaRPr>
          </a:p>
        </p:txBody>
      </p:sp>
      <p:pic>
        <p:nvPicPr>
          <p:cNvPr id="19" name="圖片 18">
            <a:extLst>
              <a:ext uri="{FF2B5EF4-FFF2-40B4-BE49-F238E27FC236}">
                <a16:creationId xmlns:a16="http://schemas.microsoft.com/office/drawing/2014/main" id="{2CD20AAC-E8C8-44CA-9950-80C9FB5A0E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8938" y="2458236"/>
            <a:ext cx="3607934" cy="2203075"/>
          </a:xfrm>
          <a:prstGeom prst="rect">
            <a:avLst/>
          </a:prstGeom>
        </p:spPr>
      </p:pic>
      <p:pic>
        <p:nvPicPr>
          <p:cNvPr id="12" name="圖形 11">
            <a:extLst>
              <a:ext uri="{FF2B5EF4-FFF2-40B4-BE49-F238E27FC236}">
                <a16:creationId xmlns:a16="http://schemas.microsoft.com/office/drawing/2014/main" id="{336C3C9C-9E03-4267-8303-207AAC5AF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8774" y="4252316"/>
            <a:ext cx="811634" cy="811634"/>
          </a:xfrm>
          <a:prstGeom prst="rect">
            <a:avLst/>
          </a:prstGeom>
        </p:spPr>
      </p:pic>
      <p:sp>
        <p:nvSpPr>
          <p:cNvPr id="22" name="Title 1">
            <a:extLst>
              <a:ext uri="{FF2B5EF4-FFF2-40B4-BE49-F238E27FC236}">
                <a16:creationId xmlns:a16="http://schemas.microsoft.com/office/drawing/2014/main" id="{1A63992E-F244-4131-B159-5A256F3833F2}"/>
              </a:ext>
            </a:extLst>
          </p:cNvPr>
          <p:cNvSpPr txBox="1">
            <a:spLocks/>
          </p:cNvSpPr>
          <p:nvPr/>
        </p:nvSpPr>
        <p:spPr>
          <a:xfrm>
            <a:off x="5101070" y="1908045"/>
            <a:ext cx="381090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chemeClr val="bg1">
                    <a:lumMod val="95000"/>
                  </a:schemeClr>
                </a:solidFill>
                <a:effectLst/>
                <a:latin typeface="微軟正黑體" panose="020B0604030504040204" pitchFamily="34" charset="-120"/>
              </a:rPr>
              <a:t>適用想要快速建立一般典型的</a:t>
            </a:r>
            <a:r>
              <a:rPr lang="en-US" altLang="zh-TW" sz="1400">
                <a:solidFill>
                  <a:schemeClr val="bg1">
                    <a:lumMod val="95000"/>
                  </a:schemeClr>
                </a:solidFill>
                <a:effectLst/>
                <a:latin typeface="微軟正黑體" panose="020B0604030504040204" pitchFamily="34" charset="-120"/>
              </a:rPr>
              <a:t>IoT</a:t>
            </a:r>
            <a:r>
              <a:rPr lang="zh-TW" altLang="en-US" sz="1400">
                <a:solidFill>
                  <a:schemeClr val="bg1">
                    <a:lumMod val="95000"/>
                  </a:schemeClr>
                </a:solidFill>
                <a:effectLst/>
                <a:latin typeface="微軟正黑體" panose="020B0604030504040204" pitchFamily="34" charset="-120"/>
              </a:rPr>
              <a:t>環境</a:t>
            </a:r>
            <a:endParaRPr lang="zh-CN" sz="1400">
              <a:solidFill>
                <a:schemeClr val="bg1">
                  <a:lumMod val="95000"/>
                </a:schemeClr>
              </a:solidFill>
              <a:effectLst/>
              <a:latin typeface="微軟正黑體" panose="020B0604030504040204" pitchFamily="34" charset="-120"/>
            </a:endParaRPr>
          </a:p>
        </p:txBody>
      </p:sp>
    </p:spTree>
    <p:extLst>
      <p:ext uri="{BB962C8B-B14F-4D97-AF65-F5344CB8AC3E}">
        <p14:creationId xmlns:p14="http://schemas.microsoft.com/office/powerpoint/2010/main" val="1929977921"/>
      </p:ext>
    </p:extLst>
  </p:cSld>
  <p:clrMapOvr>
    <a:masterClrMapping/>
  </p:clrMapOvr>
  <p:transition advTm="1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C79501C-1FD7-474E-985F-BBCFBCD3B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53" y="1189729"/>
            <a:ext cx="5706474" cy="3953771"/>
          </a:xfrm>
          <a:prstGeom prst="rect">
            <a:avLst/>
          </a:prstGeom>
        </p:spPr>
      </p:pic>
      <p:pic>
        <p:nvPicPr>
          <p:cNvPr id="6" name="圖形 5">
            <a:extLst>
              <a:ext uri="{FF2B5EF4-FFF2-40B4-BE49-F238E27FC236}">
                <a16:creationId xmlns:a16="http://schemas.microsoft.com/office/drawing/2014/main" id="{6A297AF9-8334-46FC-BA69-66AE0CE5C5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651" y="145036"/>
            <a:ext cx="6267450" cy="914400"/>
          </a:xfrm>
          <a:prstGeom prst="rect">
            <a:avLst/>
          </a:prstGeom>
        </p:spPr>
      </p:pic>
      <p:sp>
        <p:nvSpPr>
          <p:cNvPr id="7" name="矩形 6">
            <a:extLst>
              <a:ext uri="{FF2B5EF4-FFF2-40B4-BE49-F238E27FC236}">
                <a16:creationId xmlns:a16="http://schemas.microsoft.com/office/drawing/2014/main" id="{8A79BFFA-8CA6-42E1-A2D0-EF5F480227A0}"/>
              </a:ext>
            </a:extLst>
          </p:cNvPr>
          <p:cNvSpPr/>
          <p:nvPr/>
        </p:nvSpPr>
        <p:spPr>
          <a:xfrm>
            <a:off x="683568" y="412353"/>
            <a:ext cx="5716821"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安裝 QPower/QIoT Suite Lite + Modbus node</a:t>
            </a:r>
          </a:p>
        </p:txBody>
      </p:sp>
      <p:sp>
        <p:nvSpPr>
          <p:cNvPr id="8" name="標題 3">
            <a:extLst>
              <a:ext uri="{FF2B5EF4-FFF2-40B4-BE49-F238E27FC236}">
                <a16:creationId xmlns:a16="http://schemas.microsoft.com/office/drawing/2014/main" id="{63B43264-F1C0-4F7A-9CD2-5D9711BDFCD9}"/>
              </a:ext>
            </a:extLst>
          </p:cNvPr>
          <p:cNvSpPr txBox="1">
            <a:spLocks/>
          </p:cNvSpPr>
          <p:nvPr/>
        </p:nvSpPr>
        <p:spPr>
          <a:xfrm>
            <a:off x="368153" y="2365205"/>
            <a:ext cx="5761038"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4000">
                <a:latin typeface="+mn-lt"/>
                <a:ea typeface="+mn-ea"/>
                <a:cs typeface="+mn-cs"/>
                <a:sym typeface="Helvetica Neue Medium"/>
              </a:defRPr>
            </a:pPr>
            <a:br>
              <a:rPr lang="en-US" altLang="zh-TW" sz="2500">
                <a:solidFill>
                  <a:srgbClr val="00B050"/>
                </a:solidFill>
                <a:latin typeface="微軟正黑體" panose="020B0604030504040204" pitchFamily="34" charset="-120"/>
                <a:ea typeface="微軟正黑體" panose="020B0604030504040204" pitchFamily="34" charset="-120"/>
                <a:cs typeface="+mn-cs"/>
                <a:sym typeface="Helvetica Neue Medium"/>
              </a:rPr>
            </a:br>
            <a:r>
              <a:rPr lang="zh-TW" altLang="en-US" sz="2500">
                <a:solidFill>
                  <a:srgbClr val="01FFC9"/>
                </a:solidFill>
                <a:latin typeface="微軟正黑體" panose="020B0604030504040204" pitchFamily="34" charset="-120"/>
                <a:ea typeface="微軟正黑體" panose="020B0604030504040204" pitchFamily="34" charset="-120"/>
                <a:cs typeface="+mn-cs"/>
                <a:sym typeface="Helvetica Neue Medium"/>
              </a:rPr>
              <a:t>開啟</a:t>
            </a:r>
            <a:r>
              <a:rPr lang="zh-TW" altLang="en-US" sz="2500">
                <a:latin typeface="微軟正黑體" panose="020B0604030504040204" pitchFamily="34" charset="-120"/>
                <a:ea typeface="微軟正黑體" panose="020B0604030504040204" pitchFamily="34" charset="-120"/>
                <a:cs typeface="+mn-cs"/>
                <a:sym typeface="Helvetica Neue Medium"/>
              </a:rPr>
              <a:t> </a:t>
            </a: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Rules Engine</a:t>
            </a:r>
            <a:b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b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Node-RED</a:t>
            </a:r>
            <a:b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b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http(s)://YOURNASIP:1990</a:t>
            </a:r>
            <a:endParaRPr lang="zh-TW" altLang="en-US" sz="2500">
              <a:solidFill>
                <a:schemeClr val="bg1"/>
              </a:solidFill>
              <a:latin typeface="微軟正黑體" panose="020B0604030504040204" pitchFamily="34" charset="-120"/>
              <a:ea typeface="微軟正黑體" panose="020B0604030504040204" pitchFamily="34" charset="-120"/>
              <a:cs typeface="+mn-cs"/>
              <a:sym typeface="Helvetica Neue Medium"/>
            </a:endParaRPr>
          </a:p>
        </p:txBody>
      </p:sp>
    </p:spTree>
    <p:extLst>
      <p:ext uri="{BB962C8B-B14F-4D97-AF65-F5344CB8AC3E}">
        <p14:creationId xmlns:p14="http://schemas.microsoft.com/office/powerpoint/2010/main" val="3640615960"/>
      </p:ext>
    </p:extLst>
  </p:cSld>
  <p:clrMapOvr>
    <a:masterClrMapping/>
  </p:clrMapOvr>
  <p:transition advTm="1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F8CE7F0-9F45-2F46-A5F1-9BFC37A60DDD}"/>
              </a:ext>
            </a:extLst>
          </p:cNvPr>
          <p:cNvSpPr txBox="1">
            <a:spLocks/>
          </p:cNvSpPr>
          <p:nvPr/>
        </p:nvSpPr>
        <p:spPr>
          <a:xfrm>
            <a:off x="3504428" y="349955"/>
            <a:ext cx="2271445" cy="389123"/>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讀取 </a:t>
            </a:r>
            <a:r>
              <a:rPr lang="en-US" altLang="zh-TW" sz="2300">
                <a:solidFill>
                  <a:srgbClr val="01FFC9"/>
                </a:solidFill>
                <a:effectLst/>
                <a:latin typeface="微軟正黑體" panose="020B0604030504040204" pitchFamily="34" charset="-120"/>
              </a:rPr>
              <a:t>Modbus</a:t>
            </a:r>
            <a:br>
              <a:rPr lang="en-US" altLang="zh-TW" sz="2300">
                <a:solidFill>
                  <a:srgbClr val="01FFC9"/>
                </a:solidFill>
                <a:latin typeface="微軟正黑體" panose="020B0604030504040204" pitchFamily="34" charset="-120"/>
              </a:rPr>
            </a:br>
            <a:r>
              <a:rPr lang="zh-TW" altLang="en-US" sz="2300">
                <a:solidFill>
                  <a:srgbClr val="01FFC9"/>
                </a:solidFill>
                <a:effectLst/>
                <a:latin typeface="微軟正黑體" panose="020B0604030504040204" pitchFamily="34" charset="-120"/>
              </a:rPr>
              <a:t>電表數值</a:t>
            </a:r>
            <a:endParaRPr lang="zh-CN" altLang="en-US" sz="2300">
              <a:solidFill>
                <a:srgbClr val="01FFC9"/>
              </a:solidFill>
              <a:effectLst/>
              <a:latin typeface="微軟正黑體" panose="020B0604030504040204" pitchFamily="34" charset="-120"/>
            </a:endParaRPr>
          </a:p>
        </p:txBody>
      </p:sp>
      <p:sp>
        <p:nvSpPr>
          <p:cNvPr id="28" name="Title 1">
            <a:extLst>
              <a:ext uri="{FF2B5EF4-FFF2-40B4-BE49-F238E27FC236}">
                <a16:creationId xmlns:a16="http://schemas.microsoft.com/office/drawing/2014/main" id="{DF8CE7F0-9F45-2F46-A5F1-9BFC37A60DDD}"/>
              </a:ext>
            </a:extLst>
          </p:cNvPr>
          <p:cNvSpPr txBox="1">
            <a:spLocks/>
          </p:cNvSpPr>
          <p:nvPr/>
        </p:nvSpPr>
        <p:spPr>
          <a:xfrm>
            <a:off x="2085798" y="1324599"/>
            <a:ext cx="3481462"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設定</a:t>
            </a:r>
            <a:r>
              <a:rPr lang="en-US" altLang="zh-TW" sz="1600">
                <a:effectLst/>
                <a:latin typeface="微軟正黑體" panose="020B0604030504040204" pitchFamily="34" charset="-120"/>
              </a:rPr>
              <a:t>485</a:t>
            </a:r>
            <a:r>
              <a:rPr lang="zh-TW" altLang="en-US" sz="1600">
                <a:effectLst/>
                <a:latin typeface="微軟正黑體" panose="020B0604030504040204" pitchFamily="34" charset="-120"/>
              </a:rPr>
              <a:t>設備 </a:t>
            </a:r>
            <a:r>
              <a:rPr lang="en-US" altLang="zh-TW" sz="1600">
                <a:effectLst/>
                <a:latin typeface="微軟正黑體" panose="020B0604030504040204" pitchFamily="34" charset="-120"/>
              </a:rPr>
              <a:t>IP</a:t>
            </a:r>
            <a:br>
              <a:rPr lang="en-US" altLang="zh-TW" sz="1600">
                <a:latin typeface="微軟正黑體" panose="020B0604030504040204" pitchFamily="34" charset="-120"/>
              </a:rPr>
            </a:br>
            <a:r>
              <a:rPr lang="en-US" altLang="zh-TW" sz="1600">
                <a:effectLst/>
                <a:latin typeface="微軟正黑體" panose="020B0604030504040204" pitchFamily="34" charset="-120"/>
              </a:rPr>
              <a:t>(</a:t>
            </a:r>
            <a:r>
              <a:rPr lang="zh-TW" altLang="en-US" sz="1600">
                <a:effectLst/>
                <a:latin typeface="微軟正黑體" panose="020B0604030504040204" pitchFamily="34" charset="-120"/>
              </a:rPr>
              <a:t>通常是閘道器或集中器</a:t>
            </a:r>
            <a:r>
              <a:rPr lang="en-US" altLang="zh-TW" sz="1600">
                <a:effectLst/>
                <a:latin typeface="微軟正黑體" panose="020B0604030504040204" pitchFamily="34" charset="-120"/>
              </a:rPr>
              <a:t>)</a:t>
            </a:r>
            <a:endParaRPr lang="zh-CN" sz="1600">
              <a:effectLst/>
              <a:latin typeface="微軟正黑體" panose="020B0604030504040204" pitchFamily="34" charset="-120"/>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54194" b="5366"/>
          <a:stretch/>
        </p:blipFill>
        <p:spPr>
          <a:xfrm>
            <a:off x="206961" y="1864142"/>
            <a:ext cx="1575401" cy="3000380"/>
          </a:xfrm>
          <a:prstGeom prst="rect">
            <a:avLst/>
          </a:prstGeom>
          <a:effectLst>
            <a:reflection blurRad="114300" stA="52000" endA="300" endPos="17000" dir="5400000" sy="-100000" algn="bl" rotWithShape="0"/>
          </a:effectLst>
        </p:spPr>
      </p:pic>
      <p:grpSp>
        <p:nvGrpSpPr>
          <p:cNvPr id="12" name="群組 11">
            <a:extLst>
              <a:ext uri="{FF2B5EF4-FFF2-40B4-BE49-F238E27FC236}">
                <a16:creationId xmlns:a16="http://schemas.microsoft.com/office/drawing/2014/main" id="{82809108-9CE4-443D-923B-BA1CBABC0695}"/>
              </a:ext>
            </a:extLst>
          </p:cNvPr>
          <p:cNvGrpSpPr/>
          <p:nvPr/>
        </p:nvGrpSpPr>
        <p:grpSpPr>
          <a:xfrm>
            <a:off x="2282906" y="1866816"/>
            <a:ext cx="3042263" cy="2988093"/>
            <a:chOff x="2104408" y="1789954"/>
            <a:chExt cx="2736574" cy="2687847"/>
          </a:xfrm>
          <a:effectLst>
            <a:reflection blurRad="114300" stA="52000" endA="300" endPos="17000" dir="5400000" sy="-100000" algn="bl" rotWithShape="0"/>
          </a:effectLst>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679" y="1789954"/>
              <a:ext cx="2736303" cy="1343924"/>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408" y="3133878"/>
              <a:ext cx="2736303" cy="1343923"/>
            </a:xfrm>
            <a:prstGeom prst="rect">
              <a:avLst/>
            </a:prstGeom>
          </p:spPr>
        </p:pic>
      </p:gr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2756" y="1818038"/>
            <a:ext cx="3265755" cy="1603963"/>
          </a:xfrm>
          <a:prstGeom prst="rect">
            <a:avLst/>
          </a:prstGeom>
          <a:effectLst>
            <a:reflection blurRad="114300" stA="52000" endA="300" endPos="17000" dir="5400000" sy="-100000" algn="bl" rotWithShape="0"/>
          </a:effectLst>
        </p:spPr>
      </p:pic>
      <p:sp>
        <p:nvSpPr>
          <p:cNvPr id="18" name="Title 1">
            <a:extLst>
              <a:ext uri="{FF2B5EF4-FFF2-40B4-BE49-F238E27FC236}">
                <a16:creationId xmlns:a16="http://schemas.microsoft.com/office/drawing/2014/main" id="{DF8CE7F0-9F45-2F46-A5F1-9BFC37A60DDD}"/>
              </a:ext>
            </a:extLst>
          </p:cNvPr>
          <p:cNvSpPr txBox="1">
            <a:spLocks/>
          </p:cNvSpPr>
          <p:nvPr/>
        </p:nvSpPr>
        <p:spPr>
          <a:xfrm>
            <a:off x="6173307" y="1399064"/>
            <a:ext cx="227144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設定完成後回到此畫面</a:t>
            </a:r>
            <a:endParaRPr lang="zh-CN" sz="1600">
              <a:effectLst/>
              <a:latin typeface="微軟正黑體" panose="020B0604030504040204" pitchFamily="34" charset="-120"/>
            </a:endParaRPr>
          </a:p>
        </p:txBody>
      </p:sp>
      <p:pic>
        <p:nvPicPr>
          <p:cNvPr id="17" name="圖形 16">
            <a:extLst>
              <a:ext uri="{FF2B5EF4-FFF2-40B4-BE49-F238E27FC236}">
                <a16:creationId xmlns:a16="http://schemas.microsoft.com/office/drawing/2014/main" id="{A0FEB848-D0F8-48C6-AD3F-55196AC36D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79" y="116269"/>
            <a:ext cx="3257550" cy="819150"/>
          </a:xfrm>
          <a:prstGeom prst="rect">
            <a:avLst/>
          </a:prstGeom>
        </p:spPr>
      </p:pic>
      <p:sp>
        <p:nvSpPr>
          <p:cNvPr id="19" name="矩形 18">
            <a:extLst>
              <a:ext uri="{FF2B5EF4-FFF2-40B4-BE49-F238E27FC236}">
                <a16:creationId xmlns:a16="http://schemas.microsoft.com/office/drawing/2014/main" id="{498B2AF8-21FC-47C2-99C1-D4AAB55A2C0B}"/>
              </a:ext>
            </a:extLst>
          </p:cNvPr>
          <p:cNvSpPr/>
          <p:nvPr/>
        </p:nvSpPr>
        <p:spPr>
          <a:xfrm>
            <a:off x="1169587" y="325082"/>
            <a:ext cx="1513556"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設定電表 IP</a:t>
            </a:r>
          </a:p>
        </p:txBody>
      </p:sp>
      <p:pic>
        <p:nvPicPr>
          <p:cNvPr id="30" name="圖片 29">
            <a:extLst>
              <a:ext uri="{FF2B5EF4-FFF2-40B4-BE49-F238E27FC236}">
                <a16:creationId xmlns:a16="http://schemas.microsoft.com/office/drawing/2014/main" id="{83850FF2-3CC0-4907-B64C-23F153CA60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2361" y="3097749"/>
            <a:ext cx="776421" cy="581461"/>
          </a:xfrm>
          <a:prstGeom prst="rect">
            <a:avLst/>
          </a:prstGeom>
        </p:spPr>
      </p:pic>
      <p:pic>
        <p:nvPicPr>
          <p:cNvPr id="31" name="圖片 30">
            <a:extLst>
              <a:ext uri="{FF2B5EF4-FFF2-40B4-BE49-F238E27FC236}">
                <a16:creationId xmlns:a16="http://schemas.microsoft.com/office/drawing/2014/main" id="{090ACA4F-DE83-44EF-AC34-C67BB727CE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4868" y="3103991"/>
            <a:ext cx="776421" cy="581461"/>
          </a:xfrm>
          <a:prstGeom prst="rect">
            <a:avLst/>
          </a:prstGeom>
        </p:spPr>
      </p:pic>
    </p:spTree>
    <p:extLst>
      <p:ext uri="{BB962C8B-B14F-4D97-AF65-F5344CB8AC3E}">
        <p14:creationId xmlns:p14="http://schemas.microsoft.com/office/powerpoint/2010/main" val="1112783329"/>
      </p:ext>
    </p:extLst>
  </p:cSld>
  <p:clrMapOvr>
    <a:masterClrMapping/>
  </p:clrMapOvr>
  <p:transition advTm="1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5FDF824D-AEA7-4864-A8BC-D4B15251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5" y="1633218"/>
            <a:ext cx="9489781" cy="329691"/>
          </a:xfrm>
          <a:prstGeom prst="rect">
            <a:avLst/>
          </a:prstGeom>
        </p:spPr>
      </p:pic>
      <p:pic>
        <p:nvPicPr>
          <p:cNvPr id="5" name="圖片 4">
            <a:extLst>
              <a:ext uri="{FF2B5EF4-FFF2-40B4-BE49-F238E27FC236}">
                <a16:creationId xmlns:a16="http://schemas.microsoft.com/office/drawing/2014/main" id="{8D4126B9-6A5B-4858-90C3-8215D1540058}"/>
              </a:ext>
            </a:extLst>
          </p:cNvPr>
          <p:cNvPicPr>
            <a:picLocks noChangeAspect="1"/>
          </p:cNvPicPr>
          <p:nvPr/>
        </p:nvPicPr>
        <p:blipFill rotWithShape="1">
          <a:blip r:embed="rId4">
            <a:extLst>
              <a:ext uri="{28A0092B-C50C-407E-A947-70E740481C1C}">
                <a14:useLocalDpi xmlns:a14="http://schemas.microsoft.com/office/drawing/2010/main" val="0"/>
              </a:ext>
            </a:extLst>
          </a:blip>
          <a:srcRect t="4037" b="8854"/>
          <a:stretch/>
        </p:blipFill>
        <p:spPr>
          <a:xfrm>
            <a:off x="0" y="1798064"/>
            <a:ext cx="9144000" cy="3345436"/>
          </a:xfrm>
          <a:prstGeom prst="rect">
            <a:avLst/>
          </a:prstGeom>
        </p:spPr>
      </p:pic>
      <p:sp>
        <p:nvSpPr>
          <p:cNvPr id="13" name="Title 1">
            <a:extLst>
              <a:ext uri="{FF2B5EF4-FFF2-40B4-BE49-F238E27FC236}">
                <a16:creationId xmlns:a16="http://schemas.microsoft.com/office/drawing/2014/main" id="{DF8CE7F0-9F45-2F46-A5F1-9BFC37A60DDD}"/>
              </a:ext>
            </a:extLst>
          </p:cNvPr>
          <p:cNvSpPr txBox="1">
            <a:spLocks/>
          </p:cNvSpPr>
          <p:nvPr/>
        </p:nvSpPr>
        <p:spPr>
          <a:xfrm>
            <a:off x="232904" y="4441371"/>
            <a:ext cx="3528392" cy="522747"/>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rgbClr val="FFFF00"/>
                </a:solidFill>
                <a:effectLst/>
                <a:latin typeface="微軟正黑體" panose="020B0604030504040204" pitchFamily="34" charset="-120"/>
              </a:rPr>
              <a:t>讀取一般來說是 </a:t>
            </a:r>
            <a:r>
              <a:rPr lang="en-US" altLang="zh-TW" sz="1400">
                <a:solidFill>
                  <a:srgbClr val="FFFF00"/>
                </a:solidFill>
                <a:effectLst/>
                <a:latin typeface="微軟正黑體" panose="020B0604030504040204" pitchFamily="34" charset="-120"/>
              </a:rPr>
              <a:t>FC1~4</a:t>
            </a:r>
            <a:r>
              <a:rPr lang="zh-TW" altLang="en-US" sz="1400">
                <a:solidFill>
                  <a:srgbClr val="FFFF00"/>
                </a:solidFill>
                <a:effectLst/>
                <a:latin typeface="微軟正黑體" panose="020B0604030504040204" pitchFamily="34" charset="-120"/>
              </a:rPr>
              <a:t>、其中又以</a:t>
            </a:r>
            <a:r>
              <a:rPr lang="en-US" altLang="zh-TW" sz="1400">
                <a:solidFill>
                  <a:srgbClr val="FFFF00"/>
                </a:solidFill>
                <a:effectLst/>
                <a:latin typeface="微軟正黑體" panose="020B0604030504040204" pitchFamily="34" charset="-120"/>
              </a:rPr>
              <a:t>FC3</a:t>
            </a:r>
            <a:r>
              <a:rPr lang="zh-TW" altLang="en-US" sz="1400">
                <a:solidFill>
                  <a:srgbClr val="FFFF00"/>
                </a:solidFill>
                <a:effectLst/>
                <a:latin typeface="微軟正黑體" panose="020B0604030504040204" pitchFamily="34" charset="-120"/>
              </a:rPr>
              <a:t>、</a:t>
            </a:r>
            <a:r>
              <a:rPr lang="en-US" altLang="zh-TW" sz="1400">
                <a:solidFill>
                  <a:srgbClr val="FFFF00"/>
                </a:solidFill>
                <a:effectLst/>
                <a:latin typeface="微軟正黑體" panose="020B0604030504040204" pitchFamily="34" charset="-120"/>
              </a:rPr>
              <a:t>4</a:t>
            </a:r>
            <a:r>
              <a:rPr lang="zh-TW" altLang="en-US" sz="1400">
                <a:solidFill>
                  <a:srgbClr val="FFFF00"/>
                </a:solidFill>
                <a:effectLst/>
                <a:latin typeface="微軟正黑體" panose="020B0604030504040204" pitchFamily="34" charset="-120"/>
              </a:rPr>
              <a:t>較為常見</a:t>
            </a:r>
            <a:endParaRPr lang="zh-CN" sz="1400">
              <a:solidFill>
                <a:srgbClr val="FFFF00"/>
              </a:solidFill>
              <a:effectLst/>
              <a:latin typeface="微軟正黑體" panose="020B0604030504040204" pitchFamily="34" charset="-120"/>
            </a:endParaRPr>
          </a:p>
        </p:txBody>
      </p:sp>
      <p:sp>
        <p:nvSpPr>
          <p:cNvPr id="19" name="Title 1">
            <a:extLst>
              <a:ext uri="{FF2B5EF4-FFF2-40B4-BE49-F238E27FC236}">
                <a16:creationId xmlns:a16="http://schemas.microsoft.com/office/drawing/2014/main" id="{DF8CE7F0-9F45-2F46-A5F1-9BFC37A60DDD}"/>
              </a:ext>
            </a:extLst>
          </p:cNvPr>
          <p:cNvSpPr txBox="1">
            <a:spLocks/>
          </p:cNvSpPr>
          <p:nvPr/>
        </p:nvSpPr>
        <p:spPr>
          <a:xfrm>
            <a:off x="129788" y="1210334"/>
            <a:ext cx="506337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以 </a:t>
            </a:r>
            <a:r>
              <a:rPr lang="en-US" altLang="zh-TW" sz="2300">
                <a:solidFill>
                  <a:srgbClr val="01FFC9"/>
                </a:solidFill>
                <a:effectLst/>
                <a:latin typeface="微軟正黑體" panose="020B0604030504040204" pitchFamily="34" charset="-120"/>
              </a:rPr>
              <a:t>Two word </a:t>
            </a:r>
            <a:r>
              <a:rPr lang="zh-TW" altLang="en-US" sz="2300">
                <a:solidFill>
                  <a:srgbClr val="01FFC9"/>
                </a:solidFill>
                <a:effectLst/>
                <a:latin typeface="微軟正黑體" panose="020B0604030504040204" pitchFamily="34" charset="-120"/>
              </a:rPr>
              <a:t>方式讀值 </a:t>
            </a:r>
            <a:r>
              <a:rPr lang="en-US" altLang="zh-TW" sz="2300">
                <a:solidFill>
                  <a:srgbClr val="01FFC9"/>
                </a:solidFill>
                <a:effectLst/>
                <a:latin typeface="微軟正黑體" panose="020B0604030504040204" pitchFamily="34" charset="-120"/>
              </a:rPr>
              <a:t>/</a:t>
            </a:r>
            <a:r>
              <a:rPr lang="zh-TW" altLang="en-US" sz="2300">
                <a:solidFill>
                  <a:srgbClr val="01FFC9"/>
                </a:solidFill>
                <a:effectLst/>
                <a:latin typeface="微軟正黑體" panose="020B0604030504040204" pitchFamily="34" charset="-120"/>
              </a:rPr>
              <a:t> 確認 </a:t>
            </a:r>
            <a:r>
              <a:rPr lang="en-US" altLang="zh-TW" sz="2300">
                <a:solidFill>
                  <a:srgbClr val="01FFC9"/>
                </a:solidFill>
                <a:effectLst/>
                <a:latin typeface="微軟正黑體" panose="020B0604030504040204" pitchFamily="34" charset="-120"/>
              </a:rPr>
              <a:t>FC</a:t>
            </a:r>
            <a:endParaRPr lang="zh-CN" altLang="en-US" sz="2300">
              <a:solidFill>
                <a:srgbClr val="01FFC9"/>
              </a:solidFill>
              <a:effectLst/>
              <a:latin typeface="微軟正黑體" panose="020B0604030504040204" pitchFamily="34" charset="-120"/>
            </a:endParaRPr>
          </a:p>
        </p:txBody>
      </p:sp>
      <p:pic>
        <p:nvPicPr>
          <p:cNvPr id="21" name="圖形 20">
            <a:extLst>
              <a:ext uri="{FF2B5EF4-FFF2-40B4-BE49-F238E27FC236}">
                <a16:creationId xmlns:a16="http://schemas.microsoft.com/office/drawing/2014/main" id="{B6455432-E5BD-41B2-85D9-D348BC6434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88" y="106927"/>
            <a:ext cx="4600575" cy="914400"/>
          </a:xfrm>
          <a:prstGeom prst="rect">
            <a:avLst/>
          </a:prstGeom>
        </p:spPr>
      </p:pic>
      <p:sp>
        <p:nvSpPr>
          <p:cNvPr id="22" name="矩形 21">
            <a:extLst>
              <a:ext uri="{FF2B5EF4-FFF2-40B4-BE49-F238E27FC236}">
                <a16:creationId xmlns:a16="http://schemas.microsoft.com/office/drawing/2014/main" id="{4CAECDE3-E0AA-4809-BA45-A57CE1AB25D8}"/>
              </a:ext>
            </a:extLst>
          </p:cNvPr>
          <p:cNvSpPr/>
          <p:nvPr/>
        </p:nvSpPr>
        <p:spPr>
          <a:xfrm>
            <a:off x="791145" y="364072"/>
            <a:ext cx="3518912"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參照廠商通訊手冊並依序設定</a:t>
            </a:r>
          </a:p>
        </p:txBody>
      </p:sp>
      <p:sp>
        <p:nvSpPr>
          <p:cNvPr id="23" name="Title 1">
            <a:extLst>
              <a:ext uri="{FF2B5EF4-FFF2-40B4-BE49-F238E27FC236}">
                <a16:creationId xmlns:a16="http://schemas.microsoft.com/office/drawing/2014/main" id="{5087F652-4819-405E-815F-F40139BA3A08}"/>
              </a:ext>
            </a:extLst>
          </p:cNvPr>
          <p:cNvSpPr txBox="1">
            <a:spLocks/>
          </p:cNvSpPr>
          <p:nvPr/>
        </p:nvSpPr>
        <p:spPr>
          <a:xfrm>
            <a:off x="4707311" y="2449926"/>
            <a:ext cx="4326111" cy="585267"/>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rgbClr val="FFFF00"/>
                </a:solidFill>
                <a:effectLst/>
                <a:latin typeface="微軟正黑體" panose="020B0604030504040204" pitchFamily="34" charset="-120"/>
              </a:rPr>
              <a:t>寫入一般來說是 </a:t>
            </a:r>
            <a:r>
              <a:rPr lang="en-US" altLang="zh-TW" sz="1400">
                <a:solidFill>
                  <a:srgbClr val="FFFF00"/>
                </a:solidFill>
                <a:effectLst/>
                <a:latin typeface="微軟正黑體" panose="020B0604030504040204" pitchFamily="34" charset="-120"/>
              </a:rPr>
              <a:t>FC5~16</a:t>
            </a:r>
            <a:r>
              <a:rPr lang="zh-TW" altLang="en-US" sz="1400">
                <a:solidFill>
                  <a:srgbClr val="FFFF00"/>
                </a:solidFill>
                <a:effectLst/>
                <a:latin typeface="微軟正黑體" panose="020B0604030504040204" pitchFamily="34" charset="-120"/>
              </a:rPr>
              <a:t>、動作也會稍微複雜一些；複雜度依廠商規格而定。</a:t>
            </a:r>
          </a:p>
        </p:txBody>
      </p:sp>
    </p:spTree>
    <p:extLst>
      <p:ext uri="{BB962C8B-B14F-4D97-AF65-F5344CB8AC3E}">
        <p14:creationId xmlns:p14="http://schemas.microsoft.com/office/powerpoint/2010/main" val="2545987036"/>
      </p:ext>
    </p:extLst>
  </p:cSld>
  <p:clrMapOvr>
    <a:masterClrMapping/>
  </p:clrMapOvr>
  <p:transition advTm="1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F8CE7F0-9F45-2F46-A5F1-9BFC37A60DDD}"/>
              </a:ext>
            </a:extLst>
          </p:cNvPr>
          <p:cNvSpPr txBox="1">
            <a:spLocks/>
          </p:cNvSpPr>
          <p:nvPr/>
        </p:nvSpPr>
        <p:spPr>
          <a:xfrm>
            <a:off x="483784" y="1121143"/>
            <a:ext cx="476082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確認 </a:t>
            </a:r>
            <a:r>
              <a:rPr lang="en-US" altLang="zh-TW" sz="2300">
                <a:solidFill>
                  <a:srgbClr val="01FFC9"/>
                </a:solidFill>
                <a:effectLst/>
                <a:latin typeface="微軟正黑體" panose="020B0604030504040204" pitchFamily="34" charset="-120"/>
              </a:rPr>
              <a:t>Address</a:t>
            </a:r>
            <a:r>
              <a:rPr lang="zh-TW" altLang="en-US" sz="2300">
                <a:solidFill>
                  <a:srgbClr val="01FFC9"/>
                </a:solidFill>
                <a:effectLst/>
                <a:latin typeface="微軟正黑體" panose="020B0604030504040204" pitchFamily="34" charset="-120"/>
              </a:rPr>
              <a:t>、</a:t>
            </a:r>
            <a:r>
              <a:rPr lang="en-US" altLang="zh-TW" sz="2300">
                <a:solidFill>
                  <a:srgbClr val="01FFC9"/>
                </a:solidFill>
                <a:effectLst/>
                <a:latin typeface="微軟正黑體" panose="020B0604030504040204" pitchFamily="34" charset="-120"/>
              </a:rPr>
              <a:t>Quantity</a:t>
            </a:r>
            <a:endParaRPr lang="zh-CN" altLang="en-US" sz="2300">
              <a:solidFill>
                <a:srgbClr val="01FFC9"/>
              </a:solidFill>
              <a:effectLst/>
              <a:latin typeface="微軟正黑體" panose="020B0604030504040204" pitchFamily="34" charset="-120"/>
            </a:endParaRPr>
          </a:p>
        </p:txBody>
      </p:sp>
      <p:sp>
        <p:nvSpPr>
          <p:cNvPr id="13" name="Title 1">
            <a:extLst>
              <a:ext uri="{FF2B5EF4-FFF2-40B4-BE49-F238E27FC236}">
                <a16:creationId xmlns:a16="http://schemas.microsoft.com/office/drawing/2014/main" id="{DF8CE7F0-9F45-2F46-A5F1-9BFC37A60DDD}"/>
              </a:ext>
            </a:extLst>
          </p:cNvPr>
          <p:cNvSpPr txBox="1">
            <a:spLocks/>
          </p:cNvSpPr>
          <p:nvPr/>
        </p:nvSpPr>
        <p:spPr>
          <a:xfrm>
            <a:off x="4381697" y="1683400"/>
            <a:ext cx="3960440" cy="571803"/>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rgbClr val="FFFF00"/>
                </a:solidFill>
              </a:rPr>
              <a:t>決定想要記錄的數據並記住它的位置</a:t>
            </a:r>
            <a:r>
              <a:rPr lang="zh-TW" altLang="en-US" sz="1400">
                <a:solidFill>
                  <a:srgbClr val="FFFF00"/>
                </a:solidFill>
                <a:latin typeface="微軟正黑體"/>
                <a:ea typeface="微軟正黑體"/>
              </a:rPr>
              <a:t> </a:t>
            </a:r>
            <a:r>
              <a:rPr lang="en-US" altLang="zh-TW" sz="1400">
                <a:solidFill>
                  <a:srgbClr val="FFFF00"/>
                </a:solidFill>
              </a:rPr>
              <a:t>(Address)</a:t>
            </a:r>
          </a:p>
          <a:p>
            <a:r>
              <a:rPr lang="zh-TW" altLang="en-US" sz="1400">
                <a:solidFill>
                  <a:srgbClr val="FFFF00"/>
                </a:solidFill>
              </a:rPr>
              <a:t>這邊可以選擇</a:t>
            </a:r>
            <a:r>
              <a:rPr lang="zh-TW" altLang="en-US" sz="1400">
                <a:solidFill>
                  <a:srgbClr val="FFFF00"/>
                </a:solidFill>
                <a:latin typeface="微軟正黑體"/>
                <a:ea typeface="微軟正黑體"/>
              </a:rPr>
              <a:t> </a:t>
            </a:r>
            <a:r>
              <a:rPr lang="en-US" altLang="zh-TW" sz="1400">
                <a:solidFill>
                  <a:srgbClr val="FFFF00"/>
                </a:solidFill>
              </a:rPr>
              <a:t>kwh</a:t>
            </a:r>
            <a:r>
              <a:rPr lang="zh-TW" altLang="en-US" sz="1400">
                <a:solidFill>
                  <a:srgbClr val="FFFF00"/>
                </a:solidFill>
              </a:rPr>
              <a:t>，也就是大家最熟悉的電度</a:t>
            </a:r>
            <a:endParaRPr lang="zh-CN" sz="1400">
              <a:solidFill>
                <a:srgbClr val="FFFF00"/>
              </a:solidFill>
            </a:endParaRPr>
          </a:p>
        </p:txBody>
      </p:sp>
      <p:pic>
        <p:nvPicPr>
          <p:cNvPr id="8" name="圖形 7">
            <a:extLst>
              <a:ext uri="{FF2B5EF4-FFF2-40B4-BE49-F238E27FC236}">
                <a16:creationId xmlns:a16="http://schemas.microsoft.com/office/drawing/2014/main" id="{D08ED913-1041-489A-87C1-E7BDED832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788" y="106927"/>
            <a:ext cx="4600575" cy="914400"/>
          </a:xfrm>
          <a:prstGeom prst="rect">
            <a:avLst/>
          </a:prstGeom>
        </p:spPr>
      </p:pic>
      <p:sp>
        <p:nvSpPr>
          <p:cNvPr id="9" name="矩形 8">
            <a:extLst>
              <a:ext uri="{FF2B5EF4-FFF2-40B4-BE49-F238E27FC236}">
                <a16:creationId xmlns:a16="http://schemas.microsoft.com/office/drawing/2014/main" id="{82DE8598-CE97-4958-BA81-F1EE655C0692}"/>
              </a:ext>
            </a:extLst>
          </p:cNvPr>
          <p:cNvSpPr/>
          <p:nvPr/>
        </p:nvSpPr>
        <p:spPr>
          <a:xfrm>
            <a:off x="791145" y="364072"/>
            <a:ext cx="3518912"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參照廠商通訊手冊並依序設定</a:t>
            </a:r>
          </a:p>
        </p:txBody>
      </p:sp>
      <p:pic>
        <p:nvPicPr>
          <p:cNvPr id="12" name="圖片 11">
            <a:extLst>
              <a:ext uri="{FF2B5EF4-FFF2-40B4-BE49-F238E27FC236}">
                <a16:creationId xmlns:a16="http://schemas.microsoft.com/office/drawing/2014/main" id="{5E7B60BF-E607-4944-9B35-F7BD22292240}"/>
              </a:ext>
            </a:extLst>
          </p:cNvPr>
          <p:cNvPicPr>
            <a:picLocks noChangeAspect="1"/>
          </p:cNvPicPr>
          <p:nvPr/>
        </p:nvPicPr>
        <p:blipFill rotWithShape="1">
          <a:blip r:embed="rId5">
            <a:extLst>
              <a:ext uri="{28A0092B-C50C-407E-A947-70E740481C1C}">
                <a14:useLocalDpi xmlns:a14="http://schemas.microsoft.com/office/drawing/2010/main" val="0"/>
              </a:ext>
            </a:extLst>
          </a:blip>
          <a:srcRect b="3789"/>
          <a:stretch/>
        </p:blipFill>
        <p:spPr>
          <a:xfrm>
            <a:off x="546311" y="2066493"/>
            <a:ext cx="7795826" cy="2535138"/>
          </a:xfrm>
          <a:prstGeom prst="rect">
            <a:avLst/>
          </a:prstGeom>
          <a:effectLst>
            <a:reflection blurRad="88900" stA="89000" endPos="17000" dist="50800" dir="5400000" sy="-100000" algn="bl" rotWithShape="0"/>
          </a:effectLst>
        </p:spPr>
      </p:pic>
      <p:sp>
        <p:nvSpPr>
          <p:cNvPr id="6" name="矩形 5">
            <a:extLst>
              <a:ext uri="{FF2B5EF4-FFF2-40B4-BE49-F238E27FC236}">
                <a16:creationId xmlns:a16="http://schemas.microsoft.com/office/drawing/2014/main" id="{FC1A4915-7774-460C-8F09-8D4943C0A55D}"/>
              </a:ext>
            </a:extLst>
          </p:cNvPr>
          <p:cNvSpPr/>
          <p:nvPr/>
        </p:nvSpPr>
        <p:spPr>
          <a:xfrm>
            <a:off x="561680" y="2781410"/>
            <a:ext cx="836814" cy="1820221"/>
          </a:xfrm>
          <a:prstGeom prst="rect">
            <a:avLst/>
          </a:prstGeom>
          <a:noFill/>
          <a:ln>
            <a:solidFill>
              <a:srgbClr val="FF1AFF"/>
            </a:solidFill>
          </a:ln>
          <a:effectLst>
            <a:glow rad="50800">
              <a:srgbClr val="FF1AFF">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05726BF3-DCF7-4E8B-B63A-4255EAD5CE4C}"/>
              </a:ext>
            </a:extLst>
          </p:cNvPr>
          <p:cNvGrpSpPr/>
          <p:nvPr/>
        </p:nvGrpSpPr>
        <p:grpSpPr>
          <a:xfrm>
            <a:off x="546311" y="4542711"/>
            <a:ext cx="4315736" cy="493862"/>
            <a:chOff x="546311" y="4542711"/>
            <a:chExt cx="4315736" cy="493862"/>
          </a:xfrm>
        </p:grpSpPr>
        <p:pic>
          <p:nvPicPr>
            <p:cNvPr id="11" name="圖形 10">
              <a:extLst>
                <a:ext uri="{FF2B5EF4-FFF2-40B4-BE49-F238E27FC236}">
                  <a16:creationId xmlns:a16="http://schemas.microsoft.com/office/drawing/2014/main" id="{905FE4D2-CDBD-4B51-BA08-D4BE3D44B9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698" y="4542711"/>
              <a:ext cx="238125" cy="238125"/>
            </a:xfrm>
            <a:prstGeom prst="rect">
              <a:avLst/>
            </a:prstGeom>
          </p:spPr>
        </p:pic>
        <p:sp>
          <p:nvSpPr>
            <p:cNvPr id="17" name="Title 1">
              <a:extLst>
                <a:ext uri="{FF2B5EF4-FFF2-40B4-BE49-F238E27FC236}">
                  <a16:creationId xmlns:a16="http://schemas.microsoft.com/office/drawing/2014/main" id="{4165DF89-944C-4553-84A0-4377DC844C18}"/>
                </a:ext>
              </a:extLst>
            </p:cNvPr>
            <p:cNvSpPr txBox="1">
              <a:spLocks/>
            </p:cNvSpPr>
            <p:nvPr/>
          </p:nvSpPr>
          <p:spPr>
            <a:xfrm>
              <a:off x="546311" y="4721915"/>
              <a:ext cx="4315736" cy="314658"/>
            </a:xfrm>
            <a:prstGeom prst="rect">
              <a:avLst/>
            </a:prstGeom>
            <a:solidFill>
              <a:schemeClr val="tx1"/>
            </a:solidFill>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rgbClr val="FF1AFF"/>
                  </a:solidFill>
                  <a:effectLst/>
                </a:rPr>
                <a:t>決定要記錄數據類型的數量</a:t>
              </a:r>
              <a:r>
                <a:rPr lang="en-US" altLang="zh-TW" sz="1400">
                  <a:solidFill>
                    <a:srgbClr val="FF1AFF"/>
                  </a:solidFill>
                  <a:effectLst/>
                </a:rPr>
                <a:t>(Quantity)</a:t>
              </a:r>
              <a:endParaRPr lang="zh-CN" sz="1400">
                <a:solidFill>
                  <a:srgbClr val="FF1AFF"/>
                </a:solidFill>
                <a:effectLst/>
              </a:endParaRPr>
            </a:p>
          </p:txBody>
        </p:sp>
      </p:grpSp>
    </p:spTree>
    <p:extLst>
      <p:ext uri="{BB962C8B-B14F-4D97-AF65-F5344CB8AC3E}">
        <p14:creationId xmlns:p14="http://schemas.microsoft.com/office/powerpoint/2010/main" val="3633652261"/>
      </p:ext>
    </p:extLst>
  </p:cSld>
  <p:clrMapOvr>
    <a:masterClrMapping/>
  </p:clrMapOvr>
  <p:transition advTm="1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F8CE7F0-9F45-2F46-A5F1-9BFC37A60DDD}"/>
              </a:ext>
            </a:extLst>
          </p:cNvPr>
          <p:cNvSpPr txBox="1">
            <a:spLocks/>
          </p:cNvSpPr>
          <p:nvPr/>
        </p:nvSpPr>
        <p:spPr>
          <a:xfrm>
            <a:off x="486116" y="1121143"/>
            <a:ext cx="2736304"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確認數據換算方式</a:t>
            </a:r>
            <a:endParaRPr lang="zh-CN" altLang="en-US" sz="2300">
              <a:solidFill>
                <a:srgbClr val="01FFC9"/>
              </a:solidFill>
              <a:effectLst/>
              <a:latin typeface="微軟正黑體" panose="020B0604030504040204" pitchFamily="34" charset="-120"/>
            </a:endParaRPr>
          </a:p>
        </p:txBody>
      </p:sp>
      <p:pic>
        <p:nvPicPr>
          <p:cNvPr id="6" name="圖形 5">
            <a:extLst>
              <a:ext uri="{FF2B5EF4-FFF2-40B4-BE49-F238E27FC236}">
                <a16:creationId xmlns:a16="http://schemas.microsoft.com/office/drawing/2014/main" id="{03F0A49D-E191-4424-B4D2-51218630E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788" y="106927"/>
            <a:ext cx="4600575" cy="914400"/>
          </a:xfrm>
          <a:prstGeom prst="rect">
            <a:avLst/>
          </a:prstGeom>
        </p:spPr>
      </p:pic>
      <p:sp>
        <p:nvSpPr>
          <p:cNvPr id="7" name="矩形 6">
            <a:extLst>
              <a:ext uri="{FF2B5EF4-FFF2-40B4-BE49-F238E27FC236}">
                <a16:creationId xmlns:a16="http://schemas.microsoft.com/office/drawing/2014/main" id="{BAEAEAE7-1CB5-4D90-AEFB-2D8CAA808F59}"/>
              </a:ext>
            </a:extLst>
          </p:cNvPr>
          <p:cNvSpPr/>
          <p:nvPr/>
        </p:nvSpPr>
        <p:spPr>
          <a:xfrm>
            <a:off x="791145" y="364072"/>
            <a:ext cx="3518912"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參照廠商通訊手冊並依序設定</a:t>
            </a:r>
          </a:p>
        </p:txBody>
      </p:sp>
      <p:pic>
        <p:nvPicPr>
          <p:cNvPr id="10" name="圖片 9">
            <a:extLst>
              <a:ext uri="{FF2B5EF4-FFF2-40B4-BE49-F238E27FC236}">
                <a16:creationId xmlns:a16="http://schemas.microsoft.com/office/drawing/2014/main" id="{DC1C046E-3BB0-4758-9741-1C140B343F38}"/>
              </a:ext>
            </a:extLst>
          </p:cNvPr>
          <p:cNvPicPr>
            <a:picLocks noChangeAspect="1"/>
          </p:cNvPicPr>
          <p:nvPr/>
        </p:nvPicPr>
        <p:blipFill rotWithShape="1">
          <a:blip r:embed="rId5">
            <a:extLst>
              <a:ext uri="{28A0092B-C50C-407E-A947-70E740481C1C}">
                <a14:useLocalDpi xmlns:a14="http://schemas.microsoft.com/office/drawing/2010/main" val="0"/>
              </a:ext>
            </a:extLst>
          </a:blip>
          <a:srcRect b="18178"/>
          <a:stretch/>
        </p:blipFill>
        <p:spPr>
          <a:xfrm>
            <a:off x="0" y="1464575"/>
            <a:ext cx="4751668" cy="3678925"/>
          </a:xfrm>
          <a:prstGeom prst="rect">
            <a:avLst/>
          </a:prstGeom>
        </p:spPr>
      </p:pic>
      <p:sp>
        <p:nvSpPr>
          <p:cNvPr id="12" name="矩形 11">
            <a:extLst>
              <a:ext uri="{FF2B5EF4-FFF2-40B4-BE49-F238E27FC236}">
                <a16:creationId xmlns:a16="http://schemas.microsoft.com/office/drawing/2014/main" id="{D52E06FD-562F-46C1-AC2F-DD9E85CDEF07}"/>
              </a:ext>
            </a:extLst>
          </p:cNvPr>
          <p:cNvSpPr/>
          <p:nvPr/>
        </p:nvSpPr>
        <p:spPr>
          <a:xfrm>
            <a:off x="4921624" y="1535617"/>
            <a:ext cx="3815122" cy="1415772"/>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以上面電度的 F11為例，換算定義即為 (65536 * (high byte值) + (low byte值)) / 100，</a:t>
            </a:r>
            <a:br>
              <a:rPr lang="zh-TW" altLang="en-US" b="1">
                <a:solidFill>
                  <a:schemeClr val="bg1"/>
                </a:solidFill>
                <a:latin typeface="微軟正黑體" panose="020B0604030504040204" pitchFamily="34" charset="-120"/>
                <a:ea typeface="微軟正黑體" panose="020B0604030504040204" pitchFamily="34" charset="-120"/>
              </a:rPr>
            </a:br>
            <a:r>
              <a:rPr lang="zh-TW" altLang="en-US" sz="1400">
                <a:solidFill>
                  <a:srgbClr val="01FFC9"/>
                </a:solidFill>
                <a:latin typeface="微軟正黑體" panose="020B0604030504040204" pitchFamily="34" charset="-120"/>
                <a:ea typeface="微軟正黑體" panose="020B0604030504040204" pitchFamily="34" charset="-120"/>
              </a:rPr>
              <a:t>此份 Data formats 請務必要請廠商電表提供</a:t>
            </a:r>
            <a:r>
              <a:rPr lang="zh-TW" altLang="en-US">
                <a:solidFill>
                  <a:srgbClr val="01FFC9"/>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4159615564"/>
      </p:ext>
    </p:extLst>
  </p:cSld>
  <p:clrMapOvr>
    <a:masterClrMapping/>
  </p:clrMapOvr>
  <p:transition advTm="1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97B372FA-DC22-44A7-9202-6E729E47BFA3}"/>
              </a:ext>
            </a:extLst>
          </p:cNvPr>
          <p:cNvGrpSpPr/>
          <p:nvPr/>
        </p:nvGrpSpPr>
        <p:grpSpPr>
          <a:xfrm>
            <a:off x="7133" y="1951065"/>
            <a:ext cx="9129734" cy="2189950"/>
            <a:chOff x="791145" y="2092821"/>
            <a:chExt cx="7884394" cy="1891230"/>
          </a:xfrm>
          <a:effectLst>
            <a:reflection blurRad="63500" stA="76000" endPos="16000" dist="50800" dir="5400000" sy="-100000" algn="bl" rotWithShape="0"/>
          </a:effectLst>
        </p:grpSpPr>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r="21327"/>
            <a:stretch/>
          </p:blipFill>
          <p:spPr>
            <a:xfrm>
              <a:off x="791145" y="2092821"/>
              <a:ext cx="2413296" cy="189123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839" y="2092821"/>
              <a:ext cx="2305286" cy="1891230"/>
            </a:xfrm>
            <a:prstGeom prst="rect">
              <a:avLst/>
            </a:prstGeom>
          </p:spPr>
        </p:pic>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r="13163"/>
            <a:stretch/>
          </p:blipFill>
          <p:spPr>
            <a:xfrm>
              <a:off x="5752523" y="2092821"/>
              <a:ext cx="2923016" cy="1882459"/>
            </a:xfrm>
            <a:prstGeom prst="rect">
              <a:avLst/>
            </a:prstGeom>
          </p:spPr>
        </p:pic>
      </p:grpSp>
      <p:pic>
        <p:nvPicPr>
          <p:cNvPr id="8" name="圖形 7">
            <a:extLst>
              <a:ext uri="{FF2B5EF4-FFF2-40B4-BE49-F238E27FC236}">
                <a16:creationId xmlns:a16="http://schemas.microsoft.com/office/drawing/2014/main" id="{19D98035-B10F-4AFD-8B9A-087CC5D2EB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87" y="106927"/>
            <a:ext cx="3371850" cy="914400"/>
          </a:xfrm>
          <a:prstGeom prst="rect">
            <a:avLst/>
          </a:prstGeom>
        </p:spPr>
      </p:pic>
      <p:sp>
        <p:nvSpPr>
          <p:cNvPr id="12" name="矩形 11">
            <a:extLst>
              <a:ext uri="{FF2B5EF4-FFF2-40B4-BE49-F238E27FC236}">
                <a16:creationId xmlns:a16="http://schemas.microsoft.com/office/drawing/2014/main" id="{EF8A61D5-8B0C-4CB6-878E-C635A8A8498E}"/>
              </a:ext>
            </a:extLst>
          </p:cNvPr>
          <p:cNvSpPr/>
          <p:nvPr/>
        </p:nvSpPr>
        <p:spPr>
          <a:xfrm>
            <a:off x="791145" y="364072"/>
            <a:ext cx="2236510"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開始記錄電力資訊</a:t>
            </a:r>
          </a:p>
        </p:txBody>
      </p:sp>
      <p:sp>
        <p:nvSpPr>
          <p:cNvPr id="4" name="Title 1">
            <a:extLst>
              <a:ext uri="{FF2B5EF4-FFF2-40B4-BE49-F238E27FC236}">
                <a16:creationId xmlns:a16="http://schemas.microsoft.com/office/drawing/2014/main" id="{DF8CE7F0-9F45-2F46-A5F1-9BFC37A60DDD}"/>
              </a:ext>
            </a:extLst>
          </p:cNvPr>
          <p:cNvSpPr txBox="1">
            <a:spLocks/>
          </p:cNvSpPr>
          <p:nvPr/>
        </p:nvSpPr>
        <p:spPr>
          <a:xfrm>
            <a:off x="-212705" y="1495377"/>
            <a:ext cx="3240360"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處理 </a:t>
            </a:r>
            <a:r>
              <a:rPr lang="en-US" altLang="zh-TW" sz="1600">
                <a:effectLst/>
                <a:latin typeface="微軟正黑體" panose="020B0604030504040204" pitchFamily="34" charset="-120"/>
              </a:rPr>
              <a:t>Modbus </a:t>
            </a:r>
            <a:r>
              <a:rPr lang="zh-TW" altLang="en-US" sz="1600">
                <a:effectLst/>
                <a:latin typeface="微軟正黑體" panose="020B0604030504040204" pitchFamily="34" charset="-120"/>
              </a:rPr>
              <a:t>電表的</a:t>
            </a:r>
            <a:br>
              <a:rPr lang="zh-TW" altLang="en-US" sz="1600">
                <a:latin typeface="微軟正黑體" panose="020B0604030504040204" pitchFamily="34" charset="-120"/>
              </a:rPr>
            </a:br>
            <a:r>
              <a:rPr lang="zh-TW" altLang="en-US" sz="1600">
                <a:effectLst/>
                <a:latin typeface="微軟正黑體" panose="020B0604030504040204" pitchFamily="34" charset="-120"/>
              </a:rPr>
              <a:t>電壓、電流、電度、功耗</a:t>
            </a:r>
            <a:endParaRPr lang="zh-CN" sz="1600">
              <a:effectLst/>
              <a:latin typeface="微軟正黑體" panose="020B0604030504040204" pitchFamily="34" charset="-120"/>
            </a:endParaRPr>
          </a:p>
        </p:txBody>
      </p:sp>
      <p:sp>
        <p:nvSpPr>
          <p:cNvPr id="9" name="Title 1">
            <a:extLst>
              <a:ext uri="{FF2B5EF4-FFF2-40B4-BE49-F238E27FC236}">
                <a16:creationId xmlns:a16="http://schemas.microsoft.com/office/drawing/2014/main" id="{DF8CE7F0-9F45-2F46-A5F1-9BFC37A60DDD}"/>
              </a:ext>
            </a:extLst>
          </p:cNvPr>
          <p:cNvSpPr txBox="1">
            <a:spLocks/>
          </p:cNvSpPr>
          <p:nvPr/>
        </p:nvSpPr>
        <p:spPr>
          <a:xfrm>
            <a:off x="2942182" y="1495377"/>
            <a:ext cx="2808312"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將資料序列化</a:t>
            </a:r>
            <a:br>
              <a:rPr lang="zh-TW" altLang="en-US" sz="1600">
                <a:latin typeface="微軟正黑體" panose="020B0604030504040204" pitchFamily="34" charset="-120"/>
              </a:rPr>
            </a:br>
            <a:r>
              <a:rPr lang="zh-TW" altLang="en-US" sz="1600">
                <a:effectLst/>
                <a:latin typeface="微軟正黑體" panose="020B0604030504040204" pitchFamily="34" charset="-120"/>
              </a:rPr>
              <a:t>轉換成 </a:t>
            </a:r>
            <a:r>
              <a:rPr lang="en-US" altLang="zh-TW" sz="1600">
                <a:effectLst/>
                <a:latin typeface="微軟正黑體" panose="020B0604030504040204" pitchFamily="34" charset="-120"/>
              </a:rPr>
              <a:t>JSON </a:t>
            </a:r>
            <a:r>
              <a:rPr lang="zh-TW" altLang="en-US" sz="1600">
                <a:effectLst/>
                <a:latin typeface="微軟正黑體" panose="020B0604030504040204" pitchFamily="34" charset="-120"/>
              </a:rPr>
              <a:t>格式</a:t>
            </a:r>
            <a:endParaRPr lang="zh-CN" sz="1600">
              <a:effectLst/>
              <a:latin typeface="微軟正黑體" panose="020B0604030504040204" pitchFamily="34" charset="-120"/>
            </a:endParaRPr>
          </a:p>
        </p:txBody>
      </p:sp>
      <p:sp>
        <p:nvSpPr>
          <p:cNvPr id="10" name="Title 1">
            <a:extLst>
              <a:ext uri="{FF2B5EF4-FFF2-40B4-BE49-F238E27FC236}">
                <a16:creationId xmlns:a16="http://schemas.microsoft.com/office/drawing/2014/main" id="{DF8CE7F0-9F45-2F46-A5F1-9BFC37A60DDD}"/>
              </a:ext>
            </a:extLst>
          </p:cNvPr>
          <p:cNvSpPr txBox="1">
            <a:spLocks/>
          </p:cNvSpPr>
          <p:nvPr/>
        </p:nvSpPr>
        <p:spPr>
          <a:xfrm>
            <a:off x="5841761" y="1495377"/>
            <a:ext cx="3295106"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將 </a:t>
            </a:r>
            <a:r>
              <a:rPr lang="en-US" altLang="zh-TW" sz="1600">
                <a:effectLst/>
                <a:latin typeface="微軟正黑體" panose="020B0604030504040204" pitchFamily="34" charset="-120"/>
              </a:rPr>
              <a:t>JSON </a:t>
            </a:r>
            <a:r>
              <a:rPr lang="zh-TW" altLang="en-US" sz="1600">
                <a:effectLst/>
                <a:latin typeface="微軟正黑體" panose="020B0604030504040204" pitchFamily="34" charset="-120"/>
              </a:rPr>
              <a:t>資料連接到</a:t>
            </a:r>
            <a:br>
              <a:rPr lang="zh-TW" altLang="en-US" sz="1600">
                <a:latin typeface="微軟正黑體" panose="020B0604030504040204" pitchFamily="34" charset="-120"/>
              </a:rPr>
            </a:br>
            <a:r>
              <a:rPr lang="en-US" altLang="zh-TW" sz="1600">
                <a:effectLst/>
                <a:latin typeface="微軟正黑體" panose="020B0604030504040204" pitchFamily="34" charset="-120"/>
              </a:rPr>
              <a:t>MongoDB Node，</a:t>
            </a:r>
            <a:r>
              <a:rPr lang="zh-TW" altLang="en-US" sz="1600">
                <a:effectLst/>
                <a:latin typeface="微軟正黑體" panose="020B0604030504040204" pitchFamily="34" charset="-120"/>
              </a:rPr>
              <a:t>開始儲存資料</a:t>
            </a:r>
            <a:endParaRPr lang="zh-CN" sz="1600">
              <a:effectLst/>
              <a:latin typeface="微軟正黑體" panose="020B0604030504040204" pitchFamily="34" charset="-120"/>
            </a:endParaRPr>
          </a:p>
        </p:txBody>
      </p:sp>
      <p:pic>
        <p:nvPicPr>
          <p:cNvPr id="17" name="圖片 16">
            <a:extLst>
              <a:ext uri="{FF2B5EF4-FFF2-40B4-BE49-F238E27FC236}">
                <a16:creationId xmlns:a16="http://schemas.microsoft.com/office/drawing/2014/main" id="{6BADF255-3F9A-4D62-B8AE-BC1F1D40B5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9050" y="3782606"/>
            <a:ext cx="686902" cy="514420"/>
          </a:xfrm>
          <a:prstGeom prst="rect">
            <a:avLst/>
          </a:prstGeom>
        </p:spPr>
      </p:pic>
      <p:pic>
        <p:nvPicPr>
          <p:cNvPr id="19" name="圖片 18">
            <a:extLst>
              <a:ext uri="{FF2B5EF4-FFF2-40B4-BE49-F238E27FC236}">
                <a16:creationId xmlns:a16="http://schemas.microsoft.com/office/drawing/2014/main" id="{56400A94-B818-4FE8-A6FF-ECFF7CC6BF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2808" y="3774922"/>
            <a:ext cx="686902" cy="514420"/>
          </a:xfrm>
          <a:prstGeom prst="rect">
            <a:avLst/>
          </a:prstGeom>
        </p:spPr>
      </p:pic>
    </p:spTree>
    <p:extLst>
      <p:ext uri="{BB962C8B-B14F-4D97-AF65-F5344CB8AC3E}">
        <p14:creationId xmlns:p14="http://schemas.microsoft.com/office/powerpoint/2010/main" val="4282255260"/>
      </p:ext>
    </p:extLst>
  </p:cSld>
  <p:clrMapOvr>
    <a:masterClrMapping/>
  </p:clrMapOvr>
  <p:transition advTm="1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95569BE-9598-4324-AA5B-5AE31D6F144A}"/>
              </a:ext>
            </a:extLst>
          </p:cNvPr>
          <p:cNvPicPr>
            <a:picLocks noChangeAspect="1"/>
          </p:cNvPicPr>
          <p:nvPr/>
        </p:nvPicPr>
        <p:blipFill rotWithShape="1">
          <a:blip r:embed="rId2">
            <a:extLst>
              <a:ext uri="{28A0092B-C50C-407E-A947-70E740481C1C}">
                <a14:useLocalDpi xmlns:a14="http://schemas.microsoft.com/office/drawing/2010/main" val="0"/>
              </a:ext>
            </a:extLst>
          </a:blip>
          <a:srcRect b="11606"/>
          <a:stretch/>
        </p:blipFill>
        <p:spPr>
          <a:xfrm>
            <a:off x="899592" y="45886"/>
            <a:ext cx="6879745" cy="5092030"/>
          </a:xfrm>
          <a:prstGeom prst="rect">
            <a:avLst/>
          </a:prstGeom>
        </p:spPr>
      </p:pic>
      <p:pic>
        <p:nvPicPr>
          <p:cNvPr id="4" name="圖形 3">
            <a:extLst>
              <a:ext uri="{FF2B5EF4-FFF2-40B4-BE49-F238E27FC236}">
                <a16:creationId xmlns:a16="http://schemas.microsoft.com/office/drawing/2014/main" id="{1D1393BB-D567-4095-80A1-A4BE5ECCC01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 b="-5576"/>
          <a:stretch/>
        </p:blipFill>
        <p:spPr>
          <a:xfrm>
            <a:off x="2771800" y="1433792"/>
            <a:ext cx="3244880" cy="2866150"/>
          </a:xfrm>
          <a:prstGeom prst="rect">
            <a:avLst/>
          </a:prstGeom>
        </p:spPr>
      </p:pic>
      <p:sp>
        <p:nvSpPr>
          <p:cNvPr id="11" name="標題 3"/>
          <p:cNvSpPr>
            <a:spLocks noGrp="1"/>
          </p:cNvSpPr>
          <p:nvPr>
            <p:ph type="title" idx="4294967295"/>
          </p:nvPr>
        </p:nvSpPr>
        <p:spPr>
          <a:xfrm>
            <a:off x="2803645" y="2009617"/>
            <a:ext cx="3181190" cy="857250"/>
          </a:xfrm>
        </p:spPr>
        <p:txBody>
          <a:bodyPr>
            <a:noAutofit/>
          </a:bodyPr>
          <a:lstStyle/>
          <a:p>
            <a:br>
              <a:rPr lang="en-US" altLang="zh-TW" sz="3500">
                <a:latin typeface="微軟正黑體" panose="020B0604030504040204" pitchFamily="34" charset="-120"/>
                <a:ea typeface="微軟正黑體" panose="020B0604030504040204" pitchFamily="34" charset="-120"/>
              </a:rPr>
            </a:br>
            <a:r>
              <a:rPr lang="zh-TW" altLang="en-US" sz="3500" b="1">
                <a:solidFill>
                  <a:srgbClr val="01FFC9"/>
                </a:solidFill>
                <a:latin typeface="微軟正黑體" panose="020B0604030504040204" pitchFamily="34" charset="-120"/>
                <a:ea typeface="微軟正黑體" panose="020B0604030504040204" pitchFamily="34" charset="-120"/>
              </a:rPr>
              <a:t>機房 </a:t>
            </a:r>
            <a:r>
              <a:rPr lang="en-US" altLang="zh-TW" sz="3500" b="1">
                <a:solidFill>
                  <a:srgbClr val="01FFC9"/>
                </a:solidFill>
                <a:latin typeface="微軟正黑體" panose="020B0604030504040204" pitchFamily="34" charset="-120"/>
                <a:ea typeface="微軟正黑體" panose="020B0604030504040204" pitchFamily="34" charset="-120"/>
              </a:rPr>
              <a:t>PDU</a:t>
            </a:r>
            <a:br>
              <a:rPr lang="en-US" altLang="zh-TW" sz="3500" b="1">
                <a:solidFill>
                  <a:srgbClr val="01FFC9"/>
                </a:solidFill>
                <a:latin typeface="微軟正黑體" panose="020B0604030504040204" pitchFamily="34" charset="-120"/>
                <a:ea typeface="微軟正黑體" panose="020B0604030504040204" pitchFamily="34" charset="-120"/>
              </a:rPr>
            </a:br>
            <a:r>
              <a:rPr lang="zh-TW" altLang="en-US" sz="3500" b="1">
                <a:solidFill>
                  <a:srgbClr val="01FFC9"/>
                </a:solidFill>
                <a:latin typeface="微軟正黑體" panose="020B0604030504040204" pitchFamily="34" charset="-120"/>
                <a:ea typeface="微軟正黑體" panose="020B0604030504040204" pitchFamily="34" charset="-120"/>
              </a:rPr>
              <a:t>用電資訊 </a:t>
            </a:r>
            <a:br>
              <a:rPr lang="zh-TW" altLang="en-US" sz="3500" b="1">
                <a:solidFill>
                  <a:srgbClr val="01FFC9"/>
                </a:solidFill>
                <a:latin typeface="微軟正黑體" panose="020B0604030504040204" pitchFamily="34" charset="-120"/>
                <a:ea typeface="微軟正黑體" panose="020B0604030504040204" pitchFamily="34" charset="-120"/>
              </a:rPr>
            </a:br>
            <a:r>
              <a:rPr lang="en-US" altLang="zh-TW" sz="3500" b="1">
                <a:solidFill>
                  <a:srgbClr val="01FFC9"/>
                </a:solidFill>
                <a:latin typeface="微軟正黑體" panose="020B0604030504040204" pitchFamily="34" charset="-120"/>
                <a:ea typeface="微軟正黑體" panose="020B0604030504040204" pitchFamily="34" charset="-120"/>
              </a:rPr>
              <a:t>SNMP </a:t>
            </a:r>
            <a:r>
              <a:rPr lang="zh-TW" altLang="en-US" sz="3500" b="1">
                <a:solidFill>
                  <a:srgbClr val="01FFC9"/>
                </a:solidFill>
                <a:latin typeface="微軟正黑體" panose="020B0604030504040204" pitchFamily="34" charset="-120"/>
                <a:ea typeface="微軟正黑體" panose="020B0604030504040204" pitchFamily="34" charset="-120"/>
              </a:rPr>
              <a:t>直接讀</a:t>
            </a:r>
            <a:endParaRPr lang="zh-TW" altLang="en-US" sz="3500" b="1" strike="sngStrike">
              <a:solidFill>
                <a:srgbClr val="01FFC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94429483"/>
      </p:ext>
    </p:extLst>
  </p:cSld>
  <p:clrMapOvr>
    <a:masterClrMapping/>
  </p:clrMapOvr>
  <p:transition advTm="1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3EC9BF3-ACB9-4C0B-885E-622A939691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038" y="918287"/>
            <a:ext cx="4207962" cy="1771125"/>
          </a:xfrm>
          <a:prstGeom prst="rect">
            <a:avLst/>
          </a:prstGeom>
        </p:spPr>
      </p:pic>
      <p:sp>
        <p:nvSpPr>
          <p:cNvPr id="3" name="標題 2"/>
          <p:cNvSpPr>
            <a:spLocks noGrp="1"/>
          </p:cNvSpPr>
          <p:nvPr>
            <p:ph type="title" idx="4294967295"/>
          </p:nvPr>
        </p:nvSpPr>
        <p:spPr>
          <a:xfrm>
            <a:off x="225058" y="226941"/>
            <a:ext cx="5568704" cy="857250"/>
          </a:xfrm>
        </p:spPr>
        <p:txBody>
          <a:bodyPr>
            <a:normAutofit/>
          </a:bodyPr>
          <a:lstStyle/>
          <a:p>
            <a:r>
              <a:rPr lang="en-US" altLang="zh-TW" b="1">
                <a:solidFill>
                  <a:srgbClr val="01FFC9"/>
                </a:solidFill>
                <a:latin typeface="微軟正黑體" panose="020B0604030504040204" pitchFamily="34" charset="-120"/>
                <a:ea typeface="微軟正黑體" panose="020B0604030504040204" pitchFamily="34" charset="-120"/>
              </a:rPr>
              <a:t>SNMP </a:t>
            </a:r>
            <a:r>
              <a:rPr lang="zh-TW" altLang="en-US" b="1">
                <a:solidFill>
                  <a:srgbClr val="01FFC9"/>
                </a:solidFill>
                <a:latin typeface="微軟正黑體" panose="020B0604030504040204" pitchFamily="34" charset="-120"/>
                <a:ea typeface="微軟正黑體" panose="020B0604030504040204" pitchFamily="34" charset="-120"/>
              </a:rPr>
              <a:t>通訊方式教學</a:t>
            </a:r>
          </a:p>
        </p:txBody>
      </p:sp>
      <p:pic>
        <p:nvPicPr>
          <p:cNvPr id="15" name="圖形 14">
            <a:extLst>
              <a:ext uri="{FF2B5EF4-FFF2-40B4-BE49-F238E27FC236}">
                <a16:creationId xmlns:a16="http://schemas.microsoft.com/office/drawing/2014/main" id="{A43E694F-264D-4B7F-B2ED-9AA65D9D88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536" y="1038224"/>
            <a:ext cx="6459651" cy="3909789"/>
          </a:xfrm>
          <a:prstGeom prst="rect">
            <a:avLst/>
          </a:prstGeom>
        </p:spPr>
      </p:pic>
      <p:sp>
        <p:nvSpPr>
          <p:cNvPr id="16" name="矩形 15">
            <a:extLst>
              <a:ext uri="{FF2B5EF4-FFF2-40B4-BE49-F238E27FC236}">
                <a16:creationId xmlns:a16="http://schemas.microsoft.com/office/drawing/2014/main" id="{CC69DD4A-121C-4D7A-9B36-42A04E7F5066}"/>
              </a:ext>
            </a:extLst>
          </p:cNvPr>
          <p:cNvSpPr/>
          <p:nvPr/>
        </p:nvSpPr>
        <p:spPr>
          <a:xfrm>
            <a:off x="1267962" y="1419622"/>
            <a:ext cx="4926477"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安裝 </a:t>
            </a:r>
            <a:r>
              <a:rPr lang="en-US" altLang="zh-TW" b="1">
                <a:solidFill>
                  <a:schemeClr val="bg1"/>
                </a:solidFill>
                <a:latin typeface="微軟正黑體" panose="020B0604030504040204" pitchFamily="34" charset="-120"/>
                <a:ea typeface="微軟正黑體" panose="020B0604030504040204" pitchFamily="34" charset="-120"/>
              </a:rPr>
              <a:t>QPower/</a:t>
            </a:r>
            <a:r>
              <a:rPr lang="en-US" altLang="zh-TW" b="1" err="1">
                <a:solidFill>
                  <a:schemeClr val="bg1"/>
                </a:solidFill>
                <a:latin typeface="微軟正黑體" panose="020B0604030504040204" pitchFamily="34" charset="-120"/>
                <a:ea typeface="微軟正黑體" panose="020B0604030504040204" pitchFamily="34" charset="-120"/>
              </a:rPr>
              <a:t>QIoT</a:t>
            </a:r>
            <a:r>
              <a:rPr lang="en-US" altLang="zh-TW" b="1">
                <a:solidFill>
                  <a:schemeClr val="bg1"/>
                </a:solidFill>
                <a:latin typeface="微軟正黑體" panose="020B0604030504040204" pitchFamily="34" charset="-120"/>
                <a:ea typeface="微軟正黑體" panose="020B0604030504040204" pitchFamily="34" charset="-120"/>
              </a:rPr>
              <a:t> Suite Lite + </a:t>
            </a:r>
            <a:r>
              <a:rPr lang="en-US" altLang="zh-TW" b="1">
                <a:solidFill>
                  <a:srgbClr val="01FFC9"/>
                </a:solidFill>
                <a:latin typeface="微軟正黑體" panose="020B0604030504040204" pitchFamily="34" charset="-120"/>
                <a:ea typeface="微軟正黑體" panose="020B0604030504040204" pitchFamily="34" charset="-120"/>
              </a:rPr>
              <a:t>SNMP node</a:t>
            </a:r>
          </a:p>
        </p:txBody>
      </p:sp>
      <p:sp>
        <p:nvSpPr>
          <p:cNvPr id="17" name="矩形 16">
            <a:extLst>
              <a:ext uri="{FF2B5EF4-FFF2-40B4-BE49-F238E27FC236}">
                <a16:creationId xmlns:a16="http://schemas.microsoft.com/office/drawing/2014/main" id="{2C26BA4C-9D0A-443C-A707-F29A001FDF6F}"/>
              </a:ext>
            </a:extLst>
          </p:cNvPr>
          <p:cNvSpPr/>
          <p:nvPr/>
        </p:nvSpPr>
        <p:spPr>
          <a:xfrm>
            <a:off x="2195736" y="2239513"/>
            <a:ext cx="2887329" cy="369332"/>
          </a:xfrm>
          <a:prstGeom prst="rect">
            <a:avLst/>
          </a:prstGeom>
        </p:spPr>
        <p:txBody>
          <a:bodyPr wrap="non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設定支援 </a:t>
            </a:r>
            <a:r>
              <a:rPr lang="en-US" altLang="zh-TW" b="1">
                <a:solidFill>
                  <a:schemeClr val="bg1"/>
                </a:solidFill>
                <a:latin typeface="微軟正黑體" panose="020B0604030504040204" pitchFamily="34" charset="-120"/>
                <a:ea typeface="微軟正黑體" panose="020B0604030504040204" pitchFamily="34" charset="-120"/>
              </a:rPr>
              <a:t>SNMP </a:t>
            </a:r>
            <a:r>
              <a:rPr lang="zh-TW" altLang="en-US" b="1">
                <a:solidFill>
                  <a:schemeClr val="bg1"/>
                </a:solidFill>
                <a:latin typeface="微軟正黑體" panose="020B0604030504040204" pitchFamily="34" charset="-120"/>
                <a:ea typeface="微軟正黑體" panose="020B0604030504040204" pitchFamily="34" charset="-120"/>
              </a:rPr>
              <a:t>的設備 </a:t>
            </a:r>
            <a:r>
              <a:rPr lang="en-US" altLang="zh-TW" b="1">
                <a:solidFill>
                  <a:schemeClr val="bg1"/>
                </a:solidFill>
                <a:latin typeface="微軟正黑體" panose="020B0604030504040204" pitchFamily="34" charset="-120"/>
                <a:ea typeface="微軟正黑體" panose="020B0604030504040204" pitchFamily="34" charset="-120"/>
              </a:rPr>
              <a:t>IP</a:t>
            </a:r>
          </a:p>
        </p:txBody>
      </p:sp>
      <p:sp>
        <p:nvSpPr>
          <p:cNvPr id="18" name="矩形 17">
            <a:extLst>
              <a:ext uri="{FF2B5EF4-FFF2-40B4-BE49-F238E27FC236}">
                <a16:creationId xmlns:a16="http://schemas.microsoft.com/office/drawing/2014/main" id="{6E1F3B3F-0960-4442-9FEA-BFEF8BB18563}"/>
              </a:ext>
            </a:extLst>
          </p:cNvPr>
          <p:cNvSpPr/>
          <p:nvPr/>
        </p:nvSpPr>
        <p:spPr>
          <a:xfrm>
            <a:off x="1185502" y="3139609"/>
            <a:ext cx="5509324" cy="369332"/>
          </a:xfrm>
          <a:prstGeom prst="rect">
            <a:avLst/>
          </a:prstGeom>
        </p:spPr>
        <p:txBody>
          <a:bodyPr wrap="square" anchor="t">
            <a:spAutoFit/>
          </a:bodyPr>
          <a:lstStyle/>
          <a:p>
            <a:r>
              <a:rPr lang="zh-TW" altLang="en-US" b="1">
                <a:solidFill>
                  <a:schemeClr val="bg1"/>
                </a:solidFill>
                <a:latin typeface="微軟正黑體" panose="020B0604030504040204" pitchFamily="34" charset="-120"/>
                <a:ea typeface="微軟正黑體" panose="020B0604030504040204" pitchFamily="34" charset="-120"/>
              </a:rPr>
              <a:t>依廠商提供之 </a:t>
            </a:r>
            <a:r>
              <a:rPr lang="en-US" altLang="zh-TW" b="1">
                <a:solidFill>
                  <a:schemeClr val="bg1"/>
                </a:solidFill>
                <a:latin typeface="微軟正黑體" panose="020B0604030504040204" pitchFamily="34" charset="-120"/>
                <a:ea typeface="微軟正黑體" panose="020B0604030504040204" pitchFamily="34" charset="-120"/>
              </a:rPr>
              <a:t>OID </a:t>
            </a:r>
            <a:r>
              <a:rPr lang="zh-TW" altLang="en-US" b="1">
                <a:solidFill>
                  <a:schemeClr val="bg1"/>
                </a:solidFill>
                <a:latin typeface="微軟正黑體" panose="020B0604030504040204" pitchFamily="34" charset="-120"/>
                <a:ea typeface="微軟正黑體" panose="020B0604030504040204" pitchFamily="34" charset="-120"/>
              </a:rPr>
              <a:t>與 </a:t>
            </a:r>
            <a:r>
              <a:rPr lang="en-US" altLang="zh-TW" b="1">
                <a:solidFill>
                  <a:schemeClr val="bg1"/>
                </a:solidFill>
                <a:latin typeface="微軟正黑體" panose="020B0604030504040204" pitchFamily="34" charset="-120"/>
                <a:ea typeface="微軟正黑體" panose="020B0604030504040204" pitchFamily="34" charset="-120"/>
              </a:rPr>
              <a:t>MIB </a:t>
            </a:r>
            <a:r>
              <a:rPr lang="zh-TW" altLang="en-US" b="1">
                <a:solidFill>
                  <a:schemeClr val="bg1"/>
                </a:solidFill>
                <a:latin typeface="微軟正黑體" panose="020B0604030504040204" pitchFamily="34" charset="-120"/>
                <a:ea typeface="微軟正黑體" panose="020B0604030504040204" pitchFamily="34" charset="-120"/>
              </a:rPr>
              <a:t>文件資訊依序填入</a:t>
            </a:r>
          </a:p>
        </p:txBody>
      </p:sp>
      <p:sp>
        <p:nvSpPr>
          <p:cNvPr id="19" name="矩形 18">
            <a:extLst>
              <a:ext uri="{FF2B5EF4-FFF2-40B4-BE49-F238E27FC236}">
                <a16:creationId xmlns:a16="http://schemas.microsoft.com/office/drawing/2014/main" id="{5939E30C-201E-46A8-85FF-51575C7B380E}"/>
              </a:ext>
            </a:extLst>
          </p:cNvPr>
          <p:cNvSpPr/>
          <p:nvPr/>
        </p:nvSpPr>
        <p:spPr>
          <a:xfrm>
            <a:off x="2195736" y="4168574"/>
            <a:ext cx="2141933" cy="369332"/>
          </a:xfrm>
          <a:prstGeom prst="rect">
            <a:avLst/>
          </a:prstGeom>
        </p:spPr>
        <p:txBody>
          <a:bodyPr wrap="none">
            <a:spAutoFit/>
          </a:bodyPr>
          <a:lstStyle/>
          <a:p>
            <a:r>
              <a:rPr lang="zh-TW" altLang="en-US" b="1">
                <a:solidFill>
                  <a:schemeClr val="bg1"/>
                </a:solidFill>
                <a:latin typeface="微軟正黑體" panose="020B0604030504040204" pitchFamily="34" charset="-120"/>
                <a:ea typeface="微軟正黑體" panose="020B0604030504040204" pitchFamily="34" charset="-120"/>
              </a:rPr>
              <a:t>開始記錄電力資料!</a:t>
            </a:r>
          </a:p>
        </p:txBody>
      </p:sp>
      <p:pic>
        <p:nvPicPr>
          <p:cNvPr id="23" name="圖片 22">
            <a:extLst>
              <a:ext uri="{FF2B5EF4-FFF2-40B4-BE49-F238E27FC236}">
                <a16:creationId xmlns:a16="http://schemas.microsoft.com/office/drawing/2014/main" id="{11DC685E-19E8-4B52-AAD2-71CAB9169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40760">
            <a:off x="5178641" y="2468984"/>
            <a:ext cx="4207962" cy="1771125"/>
          </a:xfrm>
          <a:prstGeom prst="rect">
            <a:avLst/>
          </a:prstGeom>
        </p:spPr>
      </p:pic>
    </p:spTree>
    <p:extLst>
      <p:ext uri="{BB962C8B-B14F-4D97-AF65-F5344CB8AC3E}">
        <p14:creationId xmlns:p14="http://schemas.microsoft.com/office/powerpoint/2010/main" val="1596430977"/>
      </p:ext>
    </p:extLst>
  </p:cSld>
  <p:clrMapOvr>
    <a:masterClrMapping/>
  </p:clrMapOvr>
  <p:transition advTm="1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27DDCE5-9F1F-45C5-9F55-113D09BB1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98" y="1189729"/>
            <a:ext cx="5706474" cy="3953771"/>
          </a:xfrm>
          <a:prstGeom prst="rect">
            <a:avLst/>
          </a:prstGeom>
        </p:spPr>
      </p:pic>
      <p:pic>
        <p:nvPicPr>
          <p:cNvPr id="4" name="圖形 3">
            <a:extLst>
              <a:ext uri="{FF2B5EF4-FFF2-40B4-BE49-F238E27FC236}">
                <a16:creationId xmlns:a16="http://schemas.microsoft.com/office/drawing/2014/main" id="{BA944539-33EF-4B40-B79D-22EBF498C8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1651" y="145036"/>
            <a:ext cx="6267450" cy="914400"/>
          </a:xfrm>
          <a:prstGeom prst="rect">
            <a:avLst/>
          </a:prstGeom>
        </p:spPr>
      </p:pic>
      <p:sp>
        <p:nvSpPr>
          <p:cNvPr id="5" name="矩形 4">
            <a:extLst>
              <a:ext uri="{FF2B5EF4-FFF2-40B4-BE49-F238E27FC236}">
                <a16:creationId xmlns:a16="http://schemas.microsoft.com/office/drawing/2014/main" id="{6986EB7E-3266-4DC7-8510-7BB0ADB97B6F}"/>
              </a:ext>
            </a:extLst>
          </p:cNvPr>
          <p:cNvSpPr/>
          <p:nvPr/>
        </p:nvSpPr>
        <p:spPr>
          <a:xfrm>
            <a:off x="683568" y="412353"/>
            <a:ext cx="5458738"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安裝 </a:t>
            </a:r>
            <a:r>
              <a:rPr lang="en-US" altLang="zh-TW" sz="2000" b="1">
                <a:solidFill>
                  <a:schemeClr val="bg1"/>
                </a:solidFill>
                <a:latin typeface="微軟正黑體" panose="020B0604030504040204" pitchFamily="34" charset="-120"/>
                <a:ea typeface="微軟正黑體" panose="020B0604030504040204" pitchFamily="34" charset="-120"/>
              </a:rPr>
              <a:t>QPower/</a:t>
            </a:r>
            <a:r>
              <a:rPr lang="en-US" altLang="zh-TW" sz="2000" b="1" err="1">
                <a:solidFill>
                  <a:schemeClr val="bg1"/>
                </a:solidFill>
                <a:latin typeface="微軟正黑體" panose="020B0604030504040204" pitchFamily="34" charset="-120"/>
                <a:ea typeface="微軟正黑體" panose="020B0604030504040204" pitchFamily="34" charset="-120"/>
              </a:rPr>
              <a:t>QIoT</a:t>
            </a:r>
            <a:r>
              <a:rPr lang="en-US" altLang="zh-TW" sz="2000" b="1">
                <a:solidFill>
                  <a:schemeClr val="bg1"/>
                </a:solidFill>
                <a:latin typeface="微軟正黑體" panose="020B0604030504040204" pitchFamily="34" charset="-120"/>
                <a:ea typeface="微軟正黑體" panose="020B0604030504040204" pitchFamily="34" charset="-120"/>
              </a:rPr>
              <a:t> Suite Lite + </a:t>
            </a:r>
            <a:r>
              <a:rPr lang="en-US" altLang="zh-TW" sz="2000" b="1">
                <a:solidFill>
                  <a:srgbClr val="01FFC9"/>
                </a:solidFill>
                <a:latin typeface="微軟正黑體" panose="020B0604030504040204" pitchFamily="34" charset="-120"/>
                <a:ea typeface="微軟正黑體" panose="020B0604030504040204" pitchFamily="34" charset="-120"/>
              </a:rPr>
              <a:t>SNMP node</a:t>
            </a:r>
          </a:p>
        </p:txBody>
      </p:sp>
      <p:sp>
        <p:nvSpPr>
          <p:cNvPr id="6" name="標題 3">
            <a:extLst>
              <a:ext uri="{FF2B5EF4-FFF2-40B4-BE49-F238E27FC236}">
                <a16:creationId xmlns:a16="http://schemas.microsoft.com/office/drawing/2014/main" id="{31D91E13-C8B8-4421-B5B3-52B3EDC02499}"/>
              </a:ext>
            </a:extLst>
          </p:cNvPr>
          <p:cNvSpPr txBox="1">
            <a:spLocks/>
          </p:cNvSpPr>
          <p:nvPr/>
        </p:nvSpPr>
        <p:spPr>
          <a:xfrm>
            <a:off x="3067316" y="2571750"/>
            <a:ext cx="2871055"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4000">
                <a:latin typeface="+mn-lt"/>
                <a:ea typeface="+mn-ea"/>
                <a:cs typeface="+mn-cs"/>
                <a:sym typeface="Helvetica Neue Medium"/>
              </a:defRPr>
            </a:pPr>
            <a:r>
              <a:rPr lang="zh-TW" altLang="en-US" sz="2500">
                <a:solidFill>
                  <a:schemeClr val="bg1"/>
                </a:solidFill>
                <a:latin typeface="微軟正黑體" panose="020B0604030504040204" pitchFamily="34" charset="-120"/>
                <a:ea typeface="微軟正黑體" panose="020B0604030504040204" pitchFamily="34" charset="-120"/>
                <a:cs typeface="+mn-cs"/>
                <a:sym typeface="Helvetica Neue Medium"/>
              </a:rPr>
              <a:t>已安裝 </a:t>
            </a:r>
            <a:r>
              <a:rPr lang="en-US" altLang="zh-TW" sz="2500">
                <a:solidFill>
                  <a:schemeClr val="bg1"/>
                </a:solidFill>
                <a:latin typeface="微軟正黑體" panose="020B0604030504040204" pitchFamily="34" charset="-120"/>
                <a:ea typeface="微軟正黑體" panose="020B0604030504040204" pitchFamily="34" charset="-120"/>
                <a:cs typeface="+mn-cs"/>
                <a:sym typeface="Helvetica Neue Medium"/>
              </a:rPr>
              <a:t>QPower</a:t>
            </a:r>
            <a:r>
              <a:rPr lang="zh-TW" altLang="en-US" sz="2500">
                <a:solidFill>
                  <a:schemeClr val="bg1"/>
                </a:solidFill>
                <a:latin typeface="微軟正黑體" panose="020B0604030504040204" pitchFamily="34" charset="-120"/>
                <a:ea typeface="微軟正黑體" panose="020B0604030504040204" pitchFamily="34" charset="-120"/>
                <a:cs typeface="+mn-cs"/>
                <a:sym typeface="Helvetica Neue Medium"/>
              </a:rPr>
              <a:t>，</a:t>
            </a:r>
            <a:br>
              <a:rPr lang="zh-TW" altLang="en-US" sz="2500">
                <a:solidFill>
                  <a:schemeClr val="bg1"/>
                </a:solidFill>
                <a:latin typeface="微軟正黑體" panose="020B0604030504040204" pitchFamily="34" charset="-120"/>
                <a:ea typeface="微軟正黑體" panose="020B0604030504040204" pitchFamily="34" charset="-120"/>
                <a:cs typeface="+mn-cs"/>
              </a:rPr>
            </a:br>
            <a:r>
              <a:rPr lang="zh-TW" altLang="en-US" sz="2500">
                <a:solidFill>
                  <a:schemeClr val="bg1"/>
                </a:solidFill>
                <a:latin typeface="微軟正黑體" panose="020B0604030504040204" pitchFamily="34" charset="-120"/>
                <a:ea typeface="微軟正黑體" panose="020B0604030504040204" pitchFamily="34" charset="-120"/>
                <a:cs typeface="+mn-cs"/>
                <a:sym typeface="Helvetica Neue Medium"/>
              </a:rPr>
              <a:t>直接進行下一步驟</a:t>
            </a:r>
          </a:p>
        </p:txBody>
      </p:sp>
    </p:spTree>
    <p:extLst>
      <p:ext uri="{BB962C8B-B14F-4D97-AF65-F5344CB8AC3E}">
        <p14:creationId xmlns:p14="http://schemas.microsoft.com/office/powerpoint/2010/main" val="983191688"/>
      </p:ext>
    </p:extLst>
  </p:cSld>
  <p:clrMapOvr>
    <a:masterClrMapping/>
  </p:clrMapOvr>
  <p:transition advTm="1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E400CB7-92C7-4BE1-BE7B-EB3B9EF7DA31}"/>
              </a:ext>
            </a:extLst>
          </p:cNvPr>
          <p:cNvSpPr/>
          <p:nvPr/>
        </p:nvSpPr>
        <p:spPr>
          <a:xfrm>
            <a:off x="2159732" y="2211710"/>
            <a:ext cx="4824536" cy="1734962"/>
          </a:xfrm>
          <a:prstGeom prst="rect">
            <a:avLst/>
          </a:prstGeom>
        </p:spPr>
        <p:txBody>
          <a:bodyPr wrap="square" anchor="t">
            <a:spAutoFit/>
          </a:bodyPr>
          <a:lstStyle/>
          <a:p>
            <a:pPr algn="ctr">
              <a:lnSpc>
                <a:spcPts val="2600"/>
              </a:lnSpc>
            </a:pPr>
            <a:r>
              <a:rPr lang="zh-TW" altLang="en-US" sz="2000" b="1">
                <a:latin typeface="微軟正黑體" panose="020B0604030504040204" pitchFamily="34" charset="-120"/>
                <a:ea typeface="微軟正黑體" panose="020B0604030504040204" pitchFamily="34" charset="-120"/>
              </a:rPr>
              <a:t>龐大的電費支出，</a:t>
            </a:r>
            <a:br>
              <a:rPr lang="zh-TW" altLang="en-US" sz="2000" b="1">
                <a:latin typeface="微軟正黑體" panose="020B0604030504040204" pitchFamily="34" charset="-120"/>
                <a:ea typeface="微軟正黑體" panose="020B0604030504040204" pitchFamily="34" charset="-120"/>
              </a:rPr>
            </a:br>
            <a:r>
              <a:rPr lang="zh-TW" altLang="en-US" sz="2000" b="1">
                <a:latin typeface="微軟正黑體" panose="020B0604030504040204" pitchFamily="34" charset="-120"/>
                <a:ea typeface="微軟正黑體" panose="020B0604030504040204" pitchFamily="34" charset="-120"/>
              </a:rPr>
              <a:t>不僅是您們心中的痛，</a:t>
            </a:r>
            <a:endParaRPr lang="en-US" altLang="zh-TW" sz="2000" b="1">
              <a:latin typeface="微軟正黑體" panose="020B0604030504040204" pitchFamily="34" charset="-120"/>
              <a:ea typeface="微軟正黑體" panose="020B0604030504040204" pitchFamily="34" charset="-120"/>
            </a:endParaRPr>
          </a:p>
          <a:p>
            <a:pPr algn="ctr">
              <a:lnSpc>
                <a:spcPts val="2600"/>
              </a:lnSpc>
            </a:pPr>
            <a:r>
              <a:rPr lang="zh-TW" altLang="en-US" sz="2000" b="1">
                <a:latin typeface="微軟正黑體" panose="020B0604030504040204" pitchFamily="34" charset="-120"/>
                <a:ea typeface="微軟正黑體" panose="020B0604030504040204" pitchFamily="34" charset="-120"/>
              </a:rPr>
              <a:t>也是</a:t>
            </a:r>
            <a:r>
              <a:rPr lang="en-US" altLang="zh-TW" sz="2000" b="1">
                <a:latin typeface="微軟正黑體" panose="020B0604030504040204" pitchFamily="34" charset="-120"/>
                <a:ea typeface="微軟正黑體" panose="020B0604030504040204" pitchFamily="34" charset="-120"/>
              </a:rPr>
              <a:t>QNAP</a:t>
            </a:r>
            <a:r>
              <a:rPr lang="zh-TW" altLang="en-US" sz="2000" b="1">
                <a:latin typeface="微軟正黑體" panose="020B0604030504040204" pitchFamily="34" charset="-120"/>
                <a:ea typeface="微軟正黑體" panose="020B0604030504040204" pitchFamily="34" charset="-120"/>
              </a:rPr>
              <a:t>過去的親身經歷</a:t>
            </a:r>
            <a:r>
              <a:rPr lang="en-US" altLang="zh-TW" sz="2000" b="1">
                <a:latin typeface="微軟正黑體" panose="020B0604030504040204" pitchFamily="34" charset="-120"/>
                <a:ea typeface="微軟正黑體" panose="020B0604030504040204" pitchFamily="34" charset="-120"/>
              </a:rPr>
              <a:t>!</a:t>
            </a:r>
            <a:br>
              <a:rPr lang="en-US" altLang="zh-TW" sz="2000" b="1">
                <a:latin typeface="微軟正黑體" panose="020B0604030504040204" pitchFamily="34" charset="-120"/>
                <a:ea typeface="微軟正黑體" panose="020B0604030504040204" pitchFamily="34" charset="-120"/>
              </a:rPr>
            </a:br>
            <a:r>
              <a:rPr lang="zh-TW" altLang="en-US" sz="2000" b="1">
                <a:latin typeface="微軟正黑體" panose="020B0604030504040204" pitchFamily="34" charset="-120"/>
                <a:ea typeface="微軟正黑體" panose="020B0604030504040204" pitchFamily="34" charset="-120"/>
              </a:rPr>
              <a:t>我們跟大家有一樣的困惑</a:t>
            </a:r>
            <a:r>
              <a:rPr lang="en-US" altLang="zh-TW" sz="2000" b="1">
                <a:latin typeface="微軟正黑體" panose="020B0604030504040204" pitchFamily="34" charset="-120"/>
                <a:ea typeface="微軟正黑體" panose="020B0604030504040204" pitchFamily="34" charset="-120"/>
              </a:rPr>
              <a:t>…</a:t>
            </a:r>
          </a:p>
          <a:p>
            <a:pPr algn="ctr">
              <a:lnSpc>
                <a:spcPts val="2600"/>
              </a:lnSpc>
            </a:pPr>
            <a:r>
              <a:rPr lang="zh-TW" altLang="en-US" sz="2000" b="1">
                <a:latin typeface="微軟正黑體" panose="020B0604030504040204" pitchFamily="34" charset="-120"/>
                <a:ea typeface="微軟正黑體" panose="020B0604030504040204" pitchFamily="34" charset="-120"/>
              </a:rPr>
              <a:t>於是</a:t>
            </a:r>
            <a:r>
              <a:rPr lang="en-US" altLang="zh-TW" sz="2000" b="1">
                <a:latin typeface="微軟正黑體" panose="020B0604030504040204" pitchFamily="34" charset="-120"/>
                <a:ea typeface="微軟正黑體" panose="020B0604030504040204" pitchFamily="34" charset="-120"/>
              </a:rPr>
              <a:t>…</a:t>
            </a:r>
            <a:endParaRPr lang="zh-TW" altLang="en-US" sz="2000" b="1">
              <a:latin typeface="微軟正黑體" panose="020B0604030504040204" pitchFamily="34" charset="-120"/>
              <a:ea typeface="微軟正黑體" panose="020B0604030504040204" pitchFamily="34" charset="-120"/>
            </a:endParaRPr>
          </a:p>
        </p:txBody>
      </p:sp>
    </p:spTree>
  </p:cSld>
  <p:clrMapOvr>
    <a:masterClrMapping/>
  </p:clrMapOvr>
  <p:transition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8CE7F0-9F45-2F46-A5F1-9BFC37A60DDD}"/>
              </a:ext>
            </a:extLst>
          </p:cNvPr>
          <p:cNvSpPr txBox="1">
            <a:spLocks/>
          </p:cNvSpPr>
          <p:nvPr/>
        </p:nvSpPr>
        <p:spPr>
          <a:xfrm>
            <a:off x="2703779" y="1821195"/>
            <a:ext cx="1569659"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設定</a:t>
            </a:r>
            <a:r>
              <a:rPr lang="en-US" altLang="zh-TW" sz="1600">
                <a:effectLst/>
                <a:latin typeface="微軟正黑體" panose="020B0604030504040204" pitchFamily="34" charset="-120"/>
              </a:rPr>
              <a:t>PDU IP</a:t>
            </a:r>
            <a:endParaRPr lang="zh-CN" sz="1600">
              <a:effectLst/>
              <a:latin typeface="微軟正黑體" panose="020B0604030504040204" pitchFamily="34" charset="-120"/>
            </a:endParaRPr>
          </a:p>
        </p:txBody>
      </p:sp>
      <p:sp>
        <p:nvSpPr>
          <p:cNvPr id="18" name="Title 1">
            <a:extLst>
              <a:ext uri="{FF2B5EF4-FFF2-40B4-BE49-F238E27FC236}">
                <a16:creationId xmlns:a16="http://schemas.microsoft.com/office/drawing/2014/main" id="{DF8CE7F0-9F45-2F46-A5F1-9BFC37A60DDD}"/>
              </a:ext>
            </a:extLst>
          </p:cNvPr>
          <p:cNvSpPr txBox="1">
            <a:spLocks/>
          </p:cNvSpPr>
          <p:nvPr/>
        </p:nvSpPr>
        <p:spPr>
          <a:xfrm>
            <a:off x="5873230" y="1821195"/>
            <a:ext cx="2629382"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設定完成後回到流程畫面</a:t>
            </a:r>
            <a:endParaRPr lang="zh-CN" sz="1600">
              <a:effectLst/>
              <a:latin typeface="微軟正黑體" panose="020B0604030504040204" pitchFamily="34" charset="-120"/>
            </a:endParaRPr>
          </a:p>
        </p:txBody>
      </p:sp>
      <p:pic>
        <p:nvPicPr>
          <p:cNvPr id="13" name="圖形 12">
            <a:extLst>
              <a:ext uri="{FF2B5EF4-FFF2-40B4-BE49-F238E27FC236}">
                <a16:creationId xmlns:a16="http://schemas.microsoft.com/office/drawing/2014/main" id="{217DD895-DFF4-45EF-BA0E-FEB37F9B2B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73" y="139857"/>
            <a:ext cx="4198856" cy="966643"/>
          </a:xfrm>
          <a:prstGeom prst="rect">
            <a:avLst/>
          </a:prstGeom>
        </p:spPr>
      </p:pic>
      <p:sp>
        <p:nvSpPr>
          <p:cNvPr id="14" name="矩形 13">
            <a:extLst>
              <a:ext uri="{FF2B5EF4-FFF2-40B4-BE49-F238E27FC236}">
                <a16:creationId xmlns:a16="http://schemas.microsoft.com/office/drawing/2014/main" id="{1D739006-65AC-48BF-9E0C-C83F6A24F4BD}"/>
              </a:ext>
            </a:extLst>
          </p:cNvPr>
          <p:cNvSpPr/>
          <p:nvPr/>
        </p:nvSpPr>
        <p:spPr>
          <a:xfrm>
            <a:off x="754757" y="391304"/>
            <a:ext cx="3188693"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設定支援 </a:t>
            </a:r>
            <a:r>
              <a:rPr lang="en-US" altLang="zh-TW" sz="2000" b="1">
                <a:solidFill>
                  <a:schemeClr val="bg1"/>
                </a:solidFill>
                <a:latin typeface="微軟正黑體" panose="020B0604030504040204" pitchFamily="34" charset="-120"/>
                <a:ea typeface="微軟正黑體" panose="020B0604030504040204" pitchFamily="34" charset="-120"/>
              </a:rPr>
              <a:t>SNMP </a:t>
            </a:r>
            <a:r>
              <a:rPr lang="zh-TW" altLang="en-US" sz="2000" b="1">
                <a:solidFill>
                  <a:schemeClr val="bg1"/>
                </a:solidFill>
                <a:latin typeface="微軟正黑體" panose="020B0604030504040204" pitchFamily="34" charset="-120"/>
                <a:ea typeface="微軟正黑體" panose="020B0604030504040204" pitchFamily="34" charset="-120"/>
              </a:rPr>
              <a:t>的設備 </a:t>
            </a:r>
            <a:r>
              <a:rPr lang="en-US" altLang="zh-TW" sz="2000" b="1">
                <a:solidFill>
                  <a:schemeClr val="bg1"/>
                </a:solidFill>
                <a:latin typeface="微軟正黑體" panose="020B0604030504040204" pitchFamily="34" charset="-120"/>
                <a:ea typeface="微軟正黑體" panose="020B0604030504040204" pitchFamily="34" charset="-120"/>
              </a:rPr>
              <a:t>IP</a:t>
            </a:r>
          </a:p>
        </p:txBody>
      </p:sp>
      <p:grpSp>
        <p:nvGrpSpPr>
          <p:cNvPr id="4" name="群組 3">
            <a:extLst>
              <a:ext uri="{FF2B5EF4-FFF2-40B4-BE49-F238E27FC236}">
                <a16:creationId xmlns:a16="http://schemas.microsoft.com/office/drawing/2014/main" id="{9124FC03-F4AA-4277-B178-ACD4A98119CA}"/>
              </a:ext>
            </a:extLst>
          </p:cNvPr>
          <p:cNvGrpSpPr/>
          <p:nvPr/>
        </p:nvGrpSpPr>
        <p:grpSpPr>
          <a:xfrm>
            <a:off x="468885" y="1612206"/>
            <a:ext cx="8279991" cy="3174494"/>
            <a:chOff x="468885" y="1241869"/>
            <a:chExt cx="8279991" cy="3174494"/>
          </a:xfrm>
        </p:grpSpPr>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t="40575"/>
            <a:stretch/>
          </p:blipFill>
          <p:spPr>
            <a:xfrm>
              <a:off x="468885" y="1241869"/>
              <a:ext cx="1067505" cy="3034861"/>
            </a:xfrm>
            <a:prstGeom prst="rect">
              <a:avLst/>
            </a:prstGeom>
            <a:effectLst>
              <a:reflection blurRad="50800" stA="79000" endPos="14000" dist="50800" dir="5400000" sy="-100000" algn="bl" rotWithShape="0"/>
            </a:effectLst>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154" y="1856204"/>
              <a:ext cx="3434174" cy="2416431"/>
            </a:xfrm>
            <a:prstGeom prst="rect">
              <a:avLst/>
            </a:prstGeom>
            <a:effectLst>
              <a:reflection blurRad="50800" stA="79000" endPos="14000" dist="50800" dir="5400000" sy="-100000" algn="bl" rotWithShape="0"/>
            </a:effectLst>
          </p:spPr>
        </p:pic>
        <p:grpSp>
          <p:nvGrpSpPr>
            <p:cNvPr id="3" name="群組 2">
              <a:extLst>
                <a:ext uri="{FF2B5EF4-FFF2-40B4-BE49-F238E27FC236}">
                  <a16:creationId xmlns:a16="http://schemas.microsoft.com/office/drawing/2014/main" id="{6178D7BD-3C58-481E-9D53-E655D2EA4416}"/>
                </a:ext>
              </a:extLst>
            </p:cNvPr>
            <p:cNvGrpSpPr/>
            <p:nvPr/>
          </p:nvGrpSpPr>
          <p:grpSpPr>
            <a:xfrm>
              <a:off x="5402093" y="1856204"/>
              <a:ext cx="3346783" cy="2440659"/>
              <a:chOff x="4857056" y="2282158"/>
              <a:chExt cx="3346783" cy="2440659"/>
            </a:xfrm>
            <a:effectLst>
              <a:reflection blurRad="50800" stA="79000" endPos="14000" dist="50800" dir="5400000" sy="-100000" algn="bl" rotWithShape="0"/>
            </a:effectLst>
          </p:grpSpPr>
          <p:sp>
            <p:nvSpPr>
              <p:cNvPr id="2" name="矩形 1">
                <a:extLst>
                  <a:ext uri="{FF2B5EF4-FFF2-40B4-BE49-F238E27FC236}">
                    <a16:creationId xmlns:a16="http://schemas.microsoft.com/office/drawing/2014/main" id="{ABDF48A3-AC42-42D8-8022-EF53A068A8B2}"/>
                  </a:ext>
                </a:extLst>
              </p:cNvPr>
              <p:cNvSpPr/>
              <p:nvPr/>
            </p:nvSpPr>
            <p:spPr>
              <a:xfrm>
                <a:off x="4857056" y="2282158"/>
                <a:ext cx="3346783" cy="2440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6" cstate="print">
                <a:extLst>
                  <a:ext uri="{28A0092B-C50C-407E-A947-70E740481C1C}">
                    <a14:useLocalDpi xmlns:a14="http://schemas.microsoft.com/office/drawing/2010/main" val="0"/>
                  </a:ext>
                </a:extLst>
              </a:blip>
              <a:srcRect l="2833" t="11908" r="49370" b="52920"/>
              <a:stretch/>
            </p:blipFill>
            <p:spPr>
              <a:xfrm>
                <a:off x="4979254" y="2374366"/>
                <a:ext cx="3150454" cy="889771"/>
              </a:xfrm>
              <a:prstGeom prst="rect">
                <a:avLst/>
              </a:prstGeom>
            </p:spPr>
          </p:pic>
          <p:pic>
            <p:nvPicPr>
              <p:cNvPr id="15" name="圖片 14">
                <a:extLst>
                  <a:ext uri="{FF2B5EF4-FFF2-40B4-BE49-F238E27FC236}">
                    <a16:creationId xmlns:a16="http://schemas.microsoft.com/office/drawing/2014/main" id="{2A2D0EEF-E61E-47CD-912A-5A2A18C9B0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499" t="47072" r="35485" b="21431"/>
              <a:stretch/>
            </p:blipFill>
            <p:spPr>
              <a:xfrm>
                <a:off x="5911209" y="3404872"/>
                <a:ext cx="1582912" cy="796917"/>
              </a:xfrm>
              <a:prstGeom prst="rect">
                <a:avLst/>
              </a:prstGeom>
            </p:spPr>
          </p:pic>
          <p:pic>
            <p:nvPicPr>
              <p:cNvPr id="17" name="圖片 16">
                <a:extLst>
                  <a:ext uri="{FF2B5EF4-FFF2-40B4-BE49-F238E27FC236}">
                    <a16:creationId xmlns:a16="http://schemas.microsoft.com/office/drawing/2014/main" id="{3C850D4F-D701-48DC-A146-C05E686AE3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04" t="38220" r="4735" b="43481"/>
              <a:stretch/>
            </p:blipFill>
            <p:spPr>
              <a:xfrm>
                <a:off x="5715267" y="4259833"/>
                <a:ext cx="1974796" cy="462984"/>
              </a:xfrm>
              <a:prstGeom prst="rect">
                <a:avLst/>
              </a:prstGeom>
            </p:spPr>
          </p:pic>
        </p:grpSp>
        <p:pic>
          <p:nvPicPr>
            <p:cNvPr id="19" name="圖片 18">
              <a:extLst>
                <a:ext uri="{FF2B5EF4-FFF2-40B4-BE49-F238E27FC236}">
                  <a16:creationId xmlns:a16="http://schemas.microsoft.com/office/drawing/2014/main" id="{127BBE0F-FAE0-4930-9B07-C2053A3E2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6390" y="3901631"/>
              <a:ext cx="686902" cy="514420"/>
            </a:xfrm>
            <a:prstGeom prst="rect">
              <a:avLst/>
            </a:prstGeom>
          </p:spPr>
        </p:pic>
        <p:pic>
          <p:nvPicPr>
            <p:cNvPr id="20" name="圖片 19">
              <a:extLst>
                <a:ext uri="{FF2B5EF4-FFF2-40B4-BE49-F238E27FC236}">
                  <a16:creationId xmlns:a16="http://schemas.microsoft.com/office/drawing/2014/main" id="{F186BA2B-C151-4712-8C55-009DDC22AC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6328" y="3901943"/>
              <a:ext cx="686902" cy="514420"/>
            </a:xfrm>
            <a:prstGeom prst="rect">
              <a:avLst/>
            </a:prstGeom>
          </p:spPr>
        </p:pic>
      </p:grpSp>
      <p:sp>
        <p:nvSpPr>
          <p:cNvPr id="21" name="Title 1">
            <a:extLst>
              <a:ext uri="{FF2B5EF4-FFF2-40B4-BE49-F238E27FC236}">
                <a16:creationId xmlns:a16="http://schemas.microsoft.com/office/drawing/2014/main" id="{727087B1-FC11-4F50-9DFE-46ED9FBBF5E6}"/>
              </a:ext>
            </a:extLst>
          </p:cNvPr>
          <p:cNvSpPr txBox="1">
            <a:spLocks/>
          </p:cNvSpPr>
          <p:nvPr/>
        </p:nvSpPr>
        <p:spPr>
          <a:xfrm>
            <a:off x="400190" y="1194533"/>
            <a:ext cx="506337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透過 </a:t>
            </a:r>
            <a:r>
              <a:rPr lang="en-US" altLang="zh-TW" sz="2300">
                <a:solidFill>
                  <a:srgbClr val="01FFC9"/>
                </a:solidFill>
                <a:effectLst/>
                <a:latin typeface="微軟正黑體" panose="020B0604030504040204" pitchFamily="34" charset="-120"/>
              </a:rPr>
              <a:t>SNMP </a:t>
            </a:r>
            <a:r>
              <a:rPr lang="zh-TW" altLang="en-US" sz="2300">
                <a:solidFill>
                  <a:srgbClr val="01FFC9"/>
                </a:solidFill>
                <a:effectLst/>
                <a:latin typeface="微軟正黑體" panose="020B0604030504040204" pitchFamily="34" charset="-120"/>
              </a:rPr>
              <a:t>讀取 </a:t>
            </a:r>
            <a:r>
              <a:rPr lang="en-US" altLang="zh-TW" sz="2300">
                <a:solidFill>
                  <a:srgbClr val="01FFC9"/>
                </a:solidFill>
                <a:effectLst/>
                <a:latin typeface="微軟正黑體" panose="020B0604030504040204" pitchFamily="34" charset="-120"/>
              </a:rPr>
              <a:t>PDU </a:t>
            </a:r>
            <a:r>
              <a:rPr lang="zh-TW" altLang="en-US" sz="2300">
                <a:solidFill>
                  <a:srgbClr val="01FFC9"/>
                </a:solidFill>
                <a:effectLst/>
                <a:latin typeface="微軟正黑體" panose="020B0604030504040204" pitchFamily="34" charset="-120"/>
              </a:rPr>
              <a:t>機櫃電力數據</a:t>
            </a:r>
          </a:p>
        </p:txBody>
      </p:sp>
    </p:spTree>
    <p:extLst>
      <p:ext uri="{BB962C8B-B14F-4D97-AF65-F5344CB8AC3E}">
        <p14:creationId xmlns:p14="http://schemas.microsoft.com/office/powerpoint/2010/main" val="3544409439"/>
      </p:ext>
    </p:extLst>
  </p:cSld>
  <p:clrMapOvr>
    <a:masterClrMapping/>
  </p:clrMapOvr>
  <p:transition advTm="1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F8CE7F0-9F45-2F46-A5F1-9BFC37A60DDD}"/>
              </a:ext>
            </a:extLst>
          </p:cNvPr>
          <p:cNvSpPr txBox="1">
            <a:spLocks/>
          </p:cNvSpPr>
          <p:nvPr/>
        </p:nvSpPr>
        <p:spPr>
          <a:xfrm>
            <a:off x="5217460" y="1665789"/>
            <a:ext cx="2212053"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依序將所需資料填入</a:t>
            </a:r>
            <a:endParaRPr lang="zh-CN" sz="1600">
              <a:effectLst/>
              <a:latin typeface="微軟正黑體" panose="020B0604030504040204" pitchFamily="34" charset="-120"/>
            </a:endParaRPr>
          </a:p>
        </p:txBody>
      </p:sp>
      <p:grpSp>
        <p:nvGrpSpPr>
          <p:cNvPr id="4" name="群組 3">
            <a:extLst>
              <a:ext uri="{FF2B5EF4-FFF2-40B4-BE49-F238E27FC236}">
                <a16:creationId xmlns:a16="http://schemas.microsoft.com/office/drawing/2014/main" id="{24A3ED8D-497D-40CB-ACFE-24656B1E45F8}"/>
              </a:ext>
            </a:extLst>
          </p:cNvPr>
          <p:cNvGrpSpPr/>
          <p:nvPr/>
        </p:nvGrpSpPr>
        <p:grpSpPr>
          <a:xfrm>
            <a:off x="768758" y="1997409"/>
            <a:ext cx="7108677" cy="2802670"/>
            <a:chOff x="1022331" y="1861538"/>
            <a:chExt cx="6118423" cy="2412252"/>
          </a:xfrm>
          <a:effectLst>
            <a:reflection blurRad="88900" stA="86000" endPos="14000" dist="50800" dir="5400000" sy="-100000" algn="bl" rotWithShape="0"/>
          </a:effectLst>
        </p:grpSpPr>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3371" t="2884" r="19326" b="41071"/>
            <a:stretch/>
          </p:blipFill>
          <p:spPr>
            <a:xfrm>
              <a:off x="1022331" y="1861538"/>
              <a:ext cx="3042074" cy="2412252"/>
            </a:xfrm>
            <a:prstGeom prst="rect">
              <a:avLst/>
            </a:prstGeom>
          </p:spPr>
        </p:pic>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b="30965"/>
            <a:stretch/>
          </p:blipFill>
          <p:spPr>
            <a:xfrm>
              <a:off x="4402839" y="1861538"/>
              <a:ext cx="2737915" cy="2408986"/>
            </a:xfrm>
            <a:prstGeom prst="rect">
              <a:avLst/>
            </a:prstGeom>
          </p:spPr>
        </p:pic>
      </p:grpSp>
      <p:sp>
        <p:nvSpPr>
          <p:cNvPr id="11" name="Title 1">
            <a:extLst>
              <a:ext uri="{FF2B5EF4-FFF2-40B4-BE49-F238E27FC236}">
                <a16:creationId xmlns:a16="http://schemas.microsoft.com/office/drawing/2014/main" id="{DF8CE7F0-9F45-2F46-A5F1-9BFC37A60DDD}"/>
              </a:ext>
            </a:extLst>
          </p:cNvPr>
          <p:cNvSpPr txBox="1">
            <a:spLocks/>
          </p:cNvSpPr>
          <p:nvPr/>
        </p:nvSpPr>
        <p:spPr>
          <a:xfrm>
            <a:off x="1494829" y="1665789"/>
            <a:ext cx="2304256"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選定要記錄的 </a:t>
            </a:r>
            <a:r>
              <a:rPr lang="en-US" altLang="zh-TW" sz="1600">
                <a:effectLst/>
                <a:latin typeface="微軟正黑體" panose="020B0604030504040204" pitchFamily="34" charset="-120"/>
              </a:rPr>
              <a:t>OID </a:t>
            </a:r>
            <a:r>
              <a:rPr lang="zh-TW" altLang="en-US" sz="1600">
                <a:effectLst/>
                <a:latin typeface="微軟正黑體" panose="020B0604030504040204" pitchFamily="34" charset="-120"/>
              </a:rPr>
              <a:t>數組</a:t>
            </a:r>
            <a:endParaRPr lang="zh-CN" sz="1600">
              <a:effectLst/>
              <a:latin typeface="微軟正黑體" panose="020B0604030504040204" pitchFamily="34" charset="-120"/>
            </a:endParaRPr>
          </a:p>
        </p:txBody>
      </p:sp>
      <p:pic>
        <p:nvPicPr>
          <p:cNvPr id="10" name="圖形 9">
            <a:extLst>
              <a:ext uri="{FF2B5EF4-FFF2-40B4-BE49-F238E27FC236}">
                <a16:creationId xmlns:a16="http://schemas.microsoft.com/office/drawing/2014/main" id="{6D56465E-0BD4-4513-B307-A05CEB497B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88" y="106927"/>
            <a:ext cx="4755034" cy="914400"/>
          </a:xfrm>
          <a:prstGeom prst="rect">
            <a:avLst/>
          </a:prstGeom>
        </p:spPr>
      </p:pic>
      <p:sp>
        <p:nvSpPr>
          <p:cNvPr id="12" name="矩形 11">
            <a:extLst>
              <a:ext uri="{FF2B5EF4-FFF2-40B4-BE49-F238E27FC236}">
                <a16:creationId xmlns:a16="http://schemas.microsoft.com/office/drawing/2014/main" id="{D43C4593-B7FE-4958-8B37-DB404794E460}"/>
              </a:ext>
            </a:extLst>
          </p:cNvPr>
          <p:cNvSpPr/>
          <p:nvPr/>
        </p:nvSpPr>
        <p:spPr>
          <a:xfrm>
            <a:off x="605522" y="364072"/>
            <a:ext cx="4246675" cy="400110"/>
          </a:xfrm>
          <a:prstGeom prst="rect">
            <a:avLst/>
          </a:prstGeom>
        </p:spPr>
        <p:txBody>
          <a:bodyPr wrap="none" anchor="t">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參照廠商所提供的 </a:t>
            </a:r>
            <a:r>
              <a:rPr lang="en-US" altLang="zh-TW" sz="2000" b="1">
                <a:solidFill>
                  <a:schemeClr val="bg1"/>
                </a:solidFill>
                <a:latin typeface="微軟正黑體" panose="020B0604030504040204" pitchFamily="34" charset="-120"/>
                <a:ea typeface="微軟正黑體" panose="020B0604030504040204" pitchFamily="34" charset="-120"/>
              </a:rPr>
              <a:t>OID </a:t>
            </a:r>
            <a:r>
              <a:rPr lang="zh-TW" altLang="en-US" sz="2000" b="1">
                <a:solidFill>
                  <a:schemeClr val="bg1"/>
                </a:solidFill>
                <a:latin typeface="微軟正黑體" panose="020B0604030504040204" pitchFamily="34" charset="-120"/>
                <a:ea typeface="微軟正黑體" panose="020B0604030504040204" pitchFamily="34" charset="-120"/>
              </a:rPr>
              <a:t>與 </a:t>
            </a:r>
            <a:r>
              <a:rPr lang="en-US" altLang="zh-TW" sz="2000" b="1">
                <a:solidFill>
                  <a:schemeClr val="bg1"/>
                </a:solidFill>
                <a:latin typeface="微軟正黑體" panose="020B0604030504040204" pitchFamily="34" charset="-120"/>
                <a:ea typeface="微軟正黑體" panose="020B0604030504040204" pitchFamily="34" charset="-120"/>
              </a:rPr>
              <a:t>MIB </a:t>
            </a:r>
            <a:r>
              <a:rPr lang="zh-TW" altLang="en-US" sz="2000" b="1">
                <a:solidFill>
                  <a:schemeClr val="bg1"/>
                </a:solidFill>
                <a:latin typeface="微軟正黑體" panose="020B0604030504040204" pitchFamily="34" charset="-120"/>
                <a:ea typeface="微軟正黑體" panose="020B0604030504040204" pitchFamily="34" charset="-120"/>
              </a:rPr>
              <a:t>文件</a:t>
            </a:r>
          </a:p>
        </p:txBody>
      </p:sp>
      <p:pic>
        <p:nvPicPr>
          <p:cNvPr id="14" name="圖片 13">
            <a:extLst>
              <a:ext uri="{FF2B5EF4-FFF2-40B4-BE49-F238E27FC236}">
                <a16:creationId xmlns:a16="http://schemas.microsoft.com/office/drawing/2014/main" id="{F9A6D958-4411-460F-8E62-4558A2E023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3186" y="4285876"/>
            <a:ext cx="914274" cy="684699"/>
          </a:xfrm>
          <a:prstGeom prst="rect">
            <a:avLst/>
          </a:prstGeom>
        </p:spPr>
      </p:pic>
      <p:sp>
        <p:nvSpPr>
          <p:cNvPr id="15" name="Title 1">
            <a:extLst>
              <a:ext uri="{FF2B5EF4-FFF2-40B4-BE49-F238E27FC236}">
                <a16:creationId xmlns:a16="http://schemas.microsoft.com/office/drawing/2014/main" id="{22ED22C4-59FD-4A89-83C9-ECB9B3A00734}"/>
              </a:ext>
            </a:extLst>
          </p:cNvPr>
          <p:cNvSpPr txBox="1">
            <a:spLocks/>
          </p:cNvSpPr>
          <p:nvPr/>
        </p:nvSpPr>
        <p:spPr>
          <a:xfrm>
            <a:off x="445674" y="1093986"/>
            <a:ext cx="5985243"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2300">
                <a:solidFill>
                  <a:srgbClr val="01FFC9"/>
                </a:solidFill>
                <a:effectLst/>
                <a:latin typeface="微軟正黑體" panose="020B0604030504040204" pitchFamily="34" charset="-120"/>
              </a:rPr>
              <a:t>確定 </a:t>
            </a:r>
            <a:r>
              <a:rPr lang="en-US" altLang="zh-TW" sz="2300">
                <a:solidFill>
                  <a:srgbClr val="01FFC9"/>
                </a:solidFill>
                <a:effectLst/>
                <a:latin typeface="微軟正黑體" panose="020B0604030504040204" pitchFamily="34" charset="-120"/>
              </a:rPr>
              <a:t>Community Name</a:t>
            </a:r>
            <a:r>
              <a:rPr lang="zh-TW" altLang="en-US" sz="2300">
                <a:solidFill>
                  <a:srgbClr val="01FFC9"/>
                </a:solidFill>
                <a:effectLst/>
                <a:latin typeface="微軟正黑體" panose="020B0604030504040204" pitchFamily="34" charset="-120"/>
              </a:rPr>
              <a:t>、</a:t>
            </a:r>
            <a:r>
              <a:rPr lang="en-US" altLang="zh-TW" sz="2300">
                <a:solidFill>
                  <a:srgbClr val="01FFC9"/>
                </a:solidFill>
                <a:effectLst/>
                <a:latin typeface="微軟正黑體" panose="020B0604030504040204" pitchFamily="34" charset="-120"/>
              </a:rPr>
              <a:t>Version </a:t>
            </a:r>
            <a:r>
              <a:rPr lang="zh-TW" altLang="en-US" sz="2300">
                <a:solidFill>
                  <a:srgbClr val="01FFC9"/>
                </a:solidFill>
                <a:effectLst/>
                <a:latin typeface="微軟正黑體" panose="020B0604030504040204" pitchFamily="34" charset="-120"/>
              </a:rPr>
              <a:t>與 </a:t>
            </a:r>
            <a:r>
              <a:rPr lang="en-US" altLang="zh-TW" sz="2300">
                <a:solidFill>
                  <a:srgbClr val="01FFC9"/>
                </a:solidFill>
                <a:effectLst/>
                <a:latin typeface="微軟正黑體" panose="020B0604030504040204" pitchFamily="34" charset="-120"/>
              </a:rPr>
              <a:t>OID</a:t>
            </a:r>
          </a:p>
        </p:txBody>
      </p:sp>
    </p:spTree>
    <p:extLst>
      <p:ext uri="{BB962C8B-B14F-4D97-AF65-F5344CB8AC3E}">
        <p14:creationId xmlns:p14="http://schemas.microsoft.com/office/powerpoint/2010/main" val="2421771468"/>
      </p:ext>
    </p:extLst>
  </p:cSld>
  <p:clrMapOvr>
    <a:masterClrMapping/>
  </p:clrMapOvr>
  <p:transition advTm="1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8CE7F0-9F45-2F46-A5F1-9BFC37A60DDD}"/>
              </a:ext>
            </a:extLst>
          </p:cNvPr>
          <p:cNvSpPr txBox="1">
            <a:spLocks/>
          </p:cNvSpPr>
          <p:nvPr/>
        </p:nvSpPr>
        <p:spPr>
          <a:xfrm>
            <a:off x="262844" y="1793893"/>
            <a:ext cx="3024336"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開始處理 </a:t>
            </a:r>
            <a:r>
              <a:rPr lang="en-US" altLang="zh-TW" sz="1600">
                <a:effectLst/>
                <a:latin typeface="微軟正黑體" panose="020B0604030504040204" pitchFamily="34" charset="-120"/>
              </a:rPr>
              <a:t>PDU </a:t>
            </a:r>
            <a:r>
              <a:rPr lang="zh-TW" altLang="en-US" sz="1600">
                <a:effectLst/>
                <a:latin typeface="微軟正黑體" panose="020B0604030504040204" pitchFamily="34" charset="-120"/>
              </a:rPr>
              <a:t>的電壓、</a:t>
            </a:r>
            <a:br>
              <a:rPr lang="zh-TW" altLang="en-US" sz="1600">
                <a:latin typeface="微軟正黑體" panose="020B0604030504040204" pitchFamily="34" charset="-120"/>
              </a:rPr>
            </a:br>
            <a:r>
              <a:rPr lang="zh-TW" altLang="en-US" sz="1600">
                <a:effectLst/>
                <a:latin typeface="微軟正黑體" panose="020B0604030504040204" pitchFamily="34" charset="-120"/>
              </a:rPr>
              <a:t>電流、功率、功耗</a:t>
            </a:r>
            <a:endParaRPr lang="zh-CN" sz="1600">
              <a:effectLst/>
              <a:latin typeface="微軟正黑體" panose="020B0604030504040204" pitchFamily="34" charset="-120"/>
            </a:endParaRPr>
          </a:p>
        </p:txBody>
      </p:sp>
      <p:sp>
        <p:nvSpPr>
          <p:cNvPr id="9" name="Title 1">
            <a:extLst>
              <a:ext uri="{FF2B5EF4-FFF2-40B4-BE49-F238E27FC236}">
                <a16:creationId xmlns:a16="http://schemas.microsoft.com/office/drawing/2014/main" id="{DF8CE7F0-9F45-2F46-A5F1-9BFC37A60DDD}"/>
              </a:ext>
            </a:extLst>
          </p:cNvPr>
          <p:cNvSpPr txBox="1">
            <a:spLocks/>
          </p:cNvSpPr>
          <p:nvPr/>
        </p:nvSpPr>
        <p:spPr>
          <a:xfrm>
            <a:off x="3327632" y="1805141"/>
            <a:ext cx="2808312"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將資料序列化</a:t>
            </a:r>
            <a:br>
              <a:rPr lang="zh-TW" altLang="en-US" sz="1600">
                <a:latin typeface="微軟正黑體" panose="020B0604030504040204" pitchFamily="34" charset="-120"/>
              </a:rPr>
            </a:br>
            <a:r>
              <a:rPr lang="zh-TW" altLang="en-US" sz="1600">
                <a:effectLst/>
                <a:latin typeface="微軟正黑體" panose="020B0604030504040204" pitchFamily="34" charset="-120"/>
              </a:rPr>
              <a:t>轉換成 </a:t>
            </a:r>
            <a:r>
              <a:rPr lang="en-US" altLang="zh-TW" sz="1600">
                <a:effectLst/>
                <a:latin typeface="微軟正黑體" panose="020B0604030504040204" pitchFamily="34" charset="-120"/>
              </a:rPr>
              <a:t>JSON </a:t>
            </a:r>
            <a:r>
              <a:rPr lang="zh-TW" altLang="en-US" sz="1600">
                <a:effectLst/>
                <a:latin typeface="微軟正黑體" panose="020B0604030504040204" pitchFamily="34" charset="-120"/>
              </a:rPr>
              <a:t>格式</a:t>
            </a:r>
            <a:endParaRPr lang="zh-CN" sz="1600">
              <a:effectLst/>
              <a:latin typeface="微軟正黑體" panose="020B0604030504040204" pitchFamily="34" charset="-120"/>
            </a:endParaRPr>
          </a:p>
        </p:txBody>
      </p:sp>
      <p:sp>
        <p:nvSpPr>
          <p:cNvPr id="10" name="Title 1">
            <a:extLst>
              <a:ext uri="{FF2B5EF4-FFF2-40B4-BE49-F238E27FC236}">
                <a16:creationId xmlns:a16="http://schemas.microsoft.com/office/drawing/2014/main" id="{DF8CE7F0-9F45-2F46-A5F1-9BFC37A60DDD}"/>
              </a:ext>
            </a:extLst>
          </p:cNvPr>
          <p:cNvSpPr txBox="1">
            <a:spLocks/>
          </p:cNvSpPr>
          <p:nvPr/>
        </p:nvSpPr>
        <p:spPr>
          <a:xfrm>
            <a:off x="5909993" y="1793893"/>
            <a:ext cx="3287178" cy="24265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pPr algn="ctr"/>
            <a:r>
              <a:rPr lang="zh-TW" altLang="en-US" sz="1600">
                <a:effectLst/>
                <a:latin typeface="微軟正黑體" panose="020B0604030504040204" pitchFamily="34" charset="-120"/>
              </a:rPr>
              <a:t>將 </a:t>
            </a:r>
            <a:r>
              <a:rPr lang="en-US" altLang="zh-TW" sz="1600">
                <a:effectLst/>
                <a:latin typeface="微軟正黑體" panose="020B0604030504040204" pitchFamily="34" charset="-120"/>
              </a:rPr>
              <a:t>JSON </a:t>
            </a:r>
            <a:r>
              <a:rPr lang="zh-TW" altLang="en-US" sz="1600">
                <a:effectLst/>
                <a:latin typeface="微軟正黑體" panose="020B0604030504040204" pitchFamily="34" charset="-120"/>
              </a:rPr>
              <a:t>資料連接到</a:t>
            </a:r>
            <a:br>
              <a:rPr lang="zh-TW" altLang="en-US" sz="1600">
                <a:latin typeface="微軟正黑體" panose="020B0604030504040204" pitchFamily="34" charset="-120"/>
              </a:rPr>
            </a:br>
            <a:r>
              <a:rPr lang="en-US" altLang="zh-TW" sz="1600">
                <a:effectLst/>
                <a:latin typeface="微軟正黑體" panose="020B0604030504040204" pitchFamily="34" charset="-120"/>
              </a:rPr>
              <a:t>MongoDB Node，</a:t>
            </a:r>
            <a:r>
              <a:rPr lang="zh-TW" altLang="en-US" sz="1600">
                <a:effectLst/>
                <a:latin typeface="微軟正黑體" panose="020B0604030504040204" pitchFamily="34" charset="-120"/>
              </a:rPr>
              <a:t>開始儲存資料</a:t>
            </a:r>
            <a:endParaRPr lang="zh-CN" sz="1600">
              <a:effectLst/>
              <a:latin typeface="微軟正黑體" panose="020B0604030504040204" pitchFamily="34" charset="-120"/>
            </a:endParaRPr>
          </a:p>
        </p:txBody>
      </p:sp>
      <p:pic>
        <p:nvPicPr>
          <p:cNvPr id="14" name="圖形 13">
            <a:extLst>
              <a:ext uri="{FF2B5EF4-FFF2-40B4-BE49-F238E27FC236}">
                <a16:creationId xmlns:a16="http://schemas.microsoft.com/office/drawing/2014/main" id="{B6C8F0FC-9D26-405B-B95A-196677D051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87" y="106927"/>
            <a:ext cx="3371850" cy="914400"/>
          </a:xfrm>
          <a:prstGeom prst="rect">
            <a:avLst/>
          </a:prstGeom>
        </p:spPr>
      </p:pic>
      <p:sp>
        <p:nvSpPr>
          <p:cNvPr id="15" name="矩形 14">
            <a:extLst>
              <a:ext uri="{FF2B5EF4-FFF2-40B4-BE49-F238E27FC236}">
                <a16:creationId xmlns:a16="http://schemas.microsoft.com/office/drawing/2014/main" id="{E66E208C-55E0-4F20-B437-4662DE588E97}"/>
              </a:ext>
            </a:extLst>
          </p:cNvPr>
          <p:cNvSpPr/>
          <p:nvPr/>
        </p:nvSpPr>
        <p:spPr>
          <a:xfrm>
            <a:off x="791145" y="364072"/>
            <a:ext cx="2236510"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rPr>
              <a:t>開始記錄電力資訊</a:t>
            </a:r>
          </a:p>
        </p:txBody>
      </p:sp>
      <p:grpSp>
        <p:nvGrpSpPr>
          <p:cNvPr id="16" name="群組 15">
            <a:extLst>
              <a:ext uri="{FF2B5EF4-FFF2-40B4-BE49-F238E27FC236}">
                <a16:creationId xmlns:a16="http://schemas.microsoft.com/office/drawing/2014/main" id="{5190ECE3-2CCF-4EAD-A611-AE19D3B562DF}"/>
              </a:ext>
            </a:extLst>
          </p:cNvPr>
          <p:cNvGrpSpPr/>
          <p:nvPr/>
        </p:nvGrpSpPr>
        <p:grpSpPr>
          <a:xfrm>
            <a:off x="-1538" y="2259106"/>
            <a:ext cx="9145538" cy="1968383"/>
            <a:chOff x="156871" y="2244381"/>
            <a:chExt cx="8857357" cy="1906358"/>
          </a:xfrm>
          <a:effectLst>
            <a:reflection blurRad="88900" stA="76000" endPos="19000" dist="50800" dir="5400000" sy="-100000" algn="bl" rotWithShape="0"/>
          </a:effectLst>
        </p:grpSpPr>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9969" y="2244381"/>
              <a:ext cx="2282157" cy="1897628"/>
            </a:xfrm>
            <a:prstGeom prst="rect">
              <a:avLst/>
            </a:prstGeom>
          </p:spPr>
        </p:pic>
        <p:pic>
          <p:nvPicPr>
            <p:cNvPr id="11" name="圖片 10"/>
            <p:cNvPicPr>
              <a:picLocks noChangeAspect="1"/>
            </p:cNvPicPr>
            <p:nvPr/>
          </p:nvPicPr>
          <p:blipFill rotWithShape="1">
            <a:blip r:embed="rId5">
              <a:extLst>
                <a:ext uri="{28A0092B-C50C-407E-A947-70E740481C1C}">
                  <a14:useLocalDpi xmlns:a14="http://schemas.microsoft.com/office/drawing/2010/main" val="0"/>
                </a:ext>
              </a:extLst>
            </a:blip>
            <a:srcRect l="4287" r="4851"/>
            <a:stretch/>
          </p:blipFill>
          <p:spPr>
            <a:xfrm>
              <a:off x="156871" y="2244383"/>
              <a:ext cx="3323996" cy="1906356"/>
            </a:xfrm>
            <a:prstGeom prst="rect">
              <a:avLst/>
            </a:prstGeom>
          </p:spPr>
        </p:pic>
        <p:pic>
          <p:nvPicPr>
            <p:cNvPr id="12" name="圖片 11"/>
            <p:cNvPicPr>
              <a:picLocks noChangeAspect="1"/>
            </p:cNvPicPr>
            <p:nvPr/>
          </p:nvPicPr>
          <p:blipFill rotWithShape="1">
            <a:blip r:embed="rId6">
              <a:extLst>
                <a:ext uri="{28A0092B-C50C-407E-A947-70E740481C1C}">
                  <a14:useLocalDpi xmlns:a14="http://schemas.microsoft.com/office/drawing/2010/main" val="0"/>
                </a:ext>
              </a:extLst>
            </a:blip>
            <a:srcRect l="32963"/>
            <a:stretch/>
          </p:blipFill>
          <p:spPr>
            <a:xfrm>
              <a:off x="6001229" y="2244382"/>
              <a:ext cx="3012999" cy="1897628"/>
            </a:xfrm>
            <a:prstGeom prst="rect">
              <a:avLst/>
            </a:prstGeom>
            <a:effectLst>
              <a:softEdge rad="0"/>
            </a:effectLst>
          </p:spPr>
        </p:pic>
      </p:grpSp>
      <p:pic>
        <p:nvPicPr>
          <p:cNvPr id="18" name="圖片 17">
            <a:extLst>
              <a:ext uri="{FF2B5EF4-FFF2-40B4-BE49-F238E27FC236}">
                <a16:creationId xmlns:a16="http://schemas.microsoft.com/office/drawing/2014/main" id="{33D54CCB-1984-4032-B782-E358A0C82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0978" y="3764271"/>
            <a:ext cx="841237" cy="630002"/>
          </a:xfrm>
          <a:prstGeom prst="rect">
            <a:avLst/>
          </a:prstGeom>
        </p:spPr>
      </p:pic>
      <p:pic>
        <p:nvPicPr>
          <p:cNvPr id="19" name="圖片 18">
            <a:extLst>
              <a:ext uri="{FF2B5EF4-FFF2-40B4-BE49-F238E27FC236}">
                <a16:creationId xmlns:a16="http://schemas.microsoft.com/office/drawing/2014/main" id="{2CF67EC0-8530-4C58-A9A8-494AA68165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6807" y="3764271"/>
            <a:ext cx="841237" cy="630002"/>
          </a:xfrm>
          <a:prstGeom prst="rect">
            <a:avLst/>
          </a:prstGeom>
        </p:spPr>
      </p:pic>
    </p:spTree>
    <p:extLst>
      <p:ext uri="{BB962C8B-B14F-4D97-AF65-F5344CB8AC3E}">
        <p14:creationId xmlns:p14="http://schemas.microsoft.com/office/powerpoint/2010/main" val="2270600017"/>
      </p:ext>
    </p:extLst>
  </p:cSld>
  <p:clrMapOvr>
    <a:masterClrMapping/>
  </p:clrMapOvr>
  <p:transition advTm="1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3767D9E-6869-4D4E-A5C8-A0130F48921F}"/>
              </a:ext>
            </a:extLst>
          </p:cNvPr>
          <p:cNvPicPr>
            <a:picLocks noChangeAspect="1"/>
          </p:cNvPicPr>
          <p:nvPr/>
        </p:nvPicPr>
        <p:blipFill rotWithShape="1">
          <a:blip r:embed="rId2">
            <a:extLst>
              <a:ext uri="{28A0092B-C50C-407E-A947-70E740481C1C}">
                <a14:useLocalDpi xmlns:a14="http://schemas.microsoft.com/office/drawing/2010/main" val="0"/>
              </a:ext>
            </a:extLst>
          </a:blip>
          <a:srcRect b="11606"/>
          <a:stretch/>
        </p:blipFill>
        <p:spPr>
          <a:xfrm>
            <a:off x="899592" y="45886"/>
            <a:ext cx="6879745" cy="5092030"/>
          </a:xfrm>
          <a:prstGeom prst="rect">
            <a:avLst/>
          </a:prstGeom>
        </p:spPr>
      </p:pic>
      <p:pic>
        <p:nvPicPr>
          <p:cNvPr id="4" name="圖形 3">
            <a:extLst>
              <a:ext uri="{FF2B5EF4-FFF2-40B4-BE49-F238E27FC236}">
                <a16:creationId xmlns:a16="http://schemas.microsoft.com/office/drawing/2014/main" id="{BE9D3752-BEE3-4CC8-A25C-4B670332732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 b="-5576"/>
          <a:stretch/>
        </p:blipFill>
        <p:spPr>
          <a:xfrm>
            <a:off x="2771800" y="1433792"/>
            <a:ext cx="3244880" cy="2866150"/>
          </a:xfrm>
          <a:prstGeom prst="rect">
            <a:avLst/>
          </a:prstGeom>
        </p:spPr>
      </p:pic>
      <p:sp>
        <p:nvSpPr>
          <p:cNvPr id="5" name="標題 3">
            <a:extLst>
              <a:ext uri="{FF2B5EF4-FFF2-40B4-BE49-F238E27FC236}">
                <a16:creationId xmlns:a16="http://schemas.microsoft.com/office/drawing/2014/main" id="{60214A22-20B0-4F90-9D24-95A44C56EEE0}"/>
              </a:ext>
            </a:extLst>
          </p:cNvPr>
          <p:cNvSpPr txBox="1">
            <a:spLocks/>
          </p:cNvSpPr>
          <p:nvPr/>
        </p:nvSpPr>
        <p:spPr>
          <a:xfrm>
            <a:off x="2803645" y="2438242"/>
            <a:ext cx="318119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500" b="1">
                <a:solidFill>
                  <a:schemeClr val="bg1"/>
                </a:solidFill>
                <a:latin typeface="微軟正黑體" panose="020B0604030504040204" pitchFamily="34" charset="-120"/>
                <a:ea typeface="微軟正黑體" panose="020B0604030504040204" pitchFamily="34" charset="-120"/>
              </a:rPr>
              <a:t>契約容量計算</a:t>
            </a:r>
            <a:br>
              <a:rPr lang="zh-TW" altLang="en-US" sz="3500" b="1">
                <a:solidFill>
                  <a:schemeClr val="bg1"/>
                </a:solidFill>
                <a:latin typeface="微軟正黑體" panose="020B0604030504040204" pitchFamily="34" charset="-120"/>
                <a:ea typeface="微軟正黑體" panose="020B0604030504040204" pitchFamily="34" charset="-120"/>
              </a:rPr>
            </a:br>
            <a:r>
              <a:rPr lang="zh-TW" altLang="en-US" sz="3500" b="1">
                <a:solidFill>
                  <a:schemeClr val="bg1"/>
                </a:solidFill>
                <a:latin typeface="微軟正黑體" panose="020B0604030504040204" pitchFamily="34" charset="-120"/>
                <a:ea typeface="微軟正黑體" panose="020B0604030504040204" pitchFamily="34" charset="-120"/>
              </a:rPr>
              <a:t>電費預估</a:t>
            </a:r>
            <a:br>
              <a:rPr lang="zh-TW" altLang="en-US" sz="3500" b="1">
                <a:solidFill>
                  <a:schemeClr val="bg1"/>
                </a:solidFill>
                <a:latin typeface="微軟正黑體" panose="020B0604030504040204" pitchFamily="34" charset="-120"/>
                <a:ea typeface="微軟正黑體" panose="020B0604030504040204" pitchFamily="34" charset="-120"/>
              </a:rPr>
            </a:br>
            <a:r>
              <a:rPr lang="zh-TW" altLang="en-US" sz="3500" b="1">
                <a:solidFill>
                  <a:schemeClr val="bg1"/>
                </a:solidFill>
                <a:latin typeface="微軟正黑體" panose="020B0604030504040204" pitchFamily="34" charset="-120"/>
                <a:ea typeface="微軟正黑體" panose="020B0604030504040204" pitchFamily="34" charset="-120"/>
              </a:rPr>
              <a:t>空調設備運作效率</a:t>
            </a:r>
            <a:endParaRPr lang="zh-TW" altLang="en-US" sz="3500" b="1" strike="sngStrike">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8089147"/>
      </p:ext>
    </p:extLst>
  </p:cSld>
  <p:clrMapOvr>
    <a:masterClrMapping/>
  </p:clrMapOvr>
  <p:transition advTm="1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F0F8BD9-58EA-458F-AE4F-4300C52F09A4}"/>
              </a:ext>
            </a:extLst>
          </p:cNvPr>
          <p:cNvSpPr txBox="1">
            <a:spLocks/>
          </p:cNvSpPr>
          <p:nvPr/>
        </p:nvSpPr>
        <p:spPr>
          <a:xfrm>
            <a:off x="4272323" y="1433735"/>
            <a:ext cx="4953453" cy="547968"/>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sz="4000">
                <a:latin typeface="+mn-lt"/>
                <a:ea typeface="+mn-ea"/>
                <a:cs typeface="+mn-cs"/>
                <a:sym typeface="Helvetica Neue Medium"/>
              </a:defRPr>
            </a:pPr>
            <a:r>
              <a:rPr lang="zh-TW" altLang="en-US" sz="4000" b="1">
                <a:latin typeface="微軟正黑體" panose="020B0604030504040204" pitchFamily="34" charset="-120"/>
                <a:ea typeface="微軟正黑體" panose="020B0604030504040204" pitchFamily="34" charset="-120"/>
                <a:cs typeface="+mn-cs"/>
                <a:sym typeface="Helvetica Neue Medium"/>
              </a:rPr>
              <a:t>如何計算</a:t>
            </a:r>
            <a:br>
              <a:rPr lang="en-US" altLang="zh-TW" sz="4000" b="1">
                <a:latin typeface="微軟正黑體" panose="020B0604030504040204" pitchFamily="34" charset="-120"/>
                <a:ea typeface="微軟正黑體" panose="020B0604030504040204" pitchFamily="34" charset="-120"/>
                <a:cs typeface="+mn-cs"/>
                <a:sym typeface="Helvetica Neue Medium"/>
              </a:rPr>
            </a:br>
            <a:r>
              <a:rPr lang="zh-TW" altLang="en-US" sz="4000" b="1">
                <a:latin typeface="微軟正黑體" panose="020B0604030504040204" pitchFamily="34" charset="-120"/>
                <a:ea typeface="微軟正黑體" panose="020B0604030504040204" pitchFamily="34" charset="-120"/>
                <a:cs typeface="+mn-cs"/>
                <a:sym typeface="Helvetica Neue Medium"/>
              </a:rPr>
              <a:t>契約容量</a:t>
            </a:r>
            <a:r>
              <a:rPr lang="zh-TW" altLang="en-US" sz="4000" b="1">
                <a:latin typeface="微軟正黑體" panose="020B0604030504040204" pitchFamily="34" charset="-120"/>
                <a:ea typeface="微軟正黑體" panose="020B0604030504040204" pitchFamily="34" charset="-120"/>
                <a:cs typeface="+mn-cs"/>
              </a:rPr>
              <a:t>？</a:t>
            </a:r>
          </a:p>
        </p:txBody>
      </p:sp>
      <p:pic>
        <p:nvPicPr>
          <p:cNvPr id="7" name="圖片 6">
            <a:extLst>
              <a:ext uri="{FF2B5EF4-FFF2-40B4-BE49-F238E27FC236}">
                <a16:creationId xmlns:a16="http://schemas.microsoft.com/office/drawing/2014/main" id="{9F940021-94AC-4337-B8A3-2FC6D218D8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74"/>
          <a:stretch/>
        </p:blipFill>
        <p:spPr>
          <a:xfrm>
            <a:off x="393789" y="1021977"/>
            <a:ext cx="3807477" cy="4121524"/>
          </a:xfrm>
          <a:prstGeom prst="rect">
            <a:avLst/>
          </a:prstGeom>
        </p:spPr>
      </p:pic>
    </p:spTree>
    <p:extLst>
      <p:ext uri="{BB962C8B-B14F-4D97-AF65-F5344CB8AC3E}">
        <p14:creationId xmlns:p14="http://schemas.microsoft.com/office/powerpoint/2010/main" val="1200321938"/>
      </p:ext>
    </p:extLst>
  </p:cSld>
  <p:clrMapOvr>
    <a:masterClrMapping/>
  </p:clrMapOvr>
  <p:transition advTm="1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2834289" y="184429"/>
            <a:ext cx="2349500" cy="857250"/>
          </a:xfrm>
        </p:spPr>
        <p:txBody>
          <a:bodyPr>
            <a:noAutofit/>
          </a:bodyPr>
          <a:lstStyle/>
          <a:p>
            <a:r>
              <a:rPr lang="zh-TW" altLang="en-US" sz="4000" b="1">
                <a:solidFill>
                  <a:srgbClr val="01FFC9"/>
                </a:solidFill>
                <a:effectLst/>
                <a:latin typeface="微軟正黑體" panose="020B0604030504040204" pitchFamily="34" charset="-120"/>
                <a:ea typeface="微軟正黑體" panose="020B0604030504040204" pitchFamily="34" charset="-120"/>
              </a:rPr>
              <a:t>量測要點</a:t>
            </a:r>
          </a:p>
        </p:txBody>
      </p:sp>
      <p:pic>
        <p:nvPicPr>
          <p:cNvPr id="5" name="圖形 4">
            <a:extLst>
              <a:ext uri="{FF2B5EF4-FFF2-40B4-BE49-F238E27FC236}">
                <a16:creationId xmlns:a16="http://schemas.microsoft.com/office/drawing/2014/main" id="{1BFF1362-703A-4ADA-BFCF-C337DF3840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956" y="1121085"/>
            <a:ext cx="5508974" cy="3590870"/>
          </a:xfrm>
          <a:prstGeom prst="rect">
            <a:avLst/>
          </a:prstGeom>
        </p:spPr>
      </p:pic>
      <p:sp>
        <p:nvSpPr>
          <p:cNvPr id="6" name="矩形 5">
            <a:extLst>
              <a:ext uri="{FF2B5EF4-FFF2-40B4-BE49-F238E27FC236}">
                <a16:creationId xmlns:a16="http://schemas.microsoft.com/office/drawing/2014/main" id="{9AF9F333-4FF3-43C4-8779-E11364CBC002}"/>
              </a:ext>
            </a:extLst>
          </p:cNvPr>
          <p:cNvSpPr/>
          <p:nvPr/>
        </p:nvSpPr>
        <p:spPr>
          <a:xfrm>
            <a:off x="1043433" y="1283724"/>
            <a:ext cx="2492990" cy="646331"/>
          </a:xfrm>
          <a:prstGeom prst="rect">
            <a:avLst/>
          </a:prstGeom>
        </p:spPr>
        <p:txBody>
          <a:bodyPr wrap="none">
            <a:spAutoFit/>
          </a:bodyPr>
          <a:lstStyle/>
          <a:p>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電表有分容量自動偵測</a:t>
            </a:r>
            <a:b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b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或無容量自動偵測</a:t>
            </a:r>
            <a:endParaRPr lang="zh-TW" altLang="en-US">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A3B8DB90-B545-454E-974B-5523150CE703}"/>
              </a:ext>
            </a:extLst>
          </p:cNvPr>
          <p:cNvSpPr/>
          <p:nvPr/>
        </p:nvSpPr>
        <p:spPr>
          <a:xfrm>
            <a:off x="1951239" y="2210659"/>
            <a:ext cx="2492990" cy="369332"/>
          </a:xfrm>
          <a:prstGeom prst="rect">
            <a:avLst/>
          </a:prstGeom>
        </p:spPr>
        <p:txBody>
          <a:bodyPr wrap="none">
            <a:spAutoFit/>
          </a:bodyPr>
          <a:lstStyle/>
          <a:p>
            <a:pPr algn="ctr">
              <a:spcBef>
                <a:spcPct val="20000"/>
              </a:spcBef>
              <a:buFont typeface="Arial" pitchFamily="34" charset="0"/>
            </a:pP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若無必須自行手動計算</a:t>
            </a:r>
            <a:endParaRPr lang="zh-TW" altLang="en-US" b="1">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601BEB58-AD1F-4343-918E-D691DB710BD8}"/>
              </a:ext>
            </a:extLst>
          </p:cNvPr>
          <p:cNvSpPr/>
          <p:nvPr/>
        </p:nvSpPr>
        <p:spPr>
          <a:xfrm>
            <a:off x="1073107" y="2940755"/>
            <a:ext cx="3461204" cy="646331"/>
          </a:xfrm>
          <a:prstGeom prst="rect">
            <a:avLst/>
          </a:prstGeom>
        </p:spPr>
        <p:txBody>
          <a:bodyPr wrap="none" anchor="t">
            <a:spAutoFit/>
          </a:bodyPr>
          <a:lstStyle/>
          <a:p>
            <a:pPr>
              <a:spcBef>
                <a:spcPct val="20000"/>
              </a:spcBef>
              <a:buFont typeface="Arial" pitchFamily="34" charset="0"/>
            </a:pP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業界大都以 </a:t>
            </a: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3 </a:t>
            </a: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分鐘平均或 </a:t>
            </a: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5 </a:t>
            </a: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分鐘</a:t>
            </a:r>
            <a:br>
              <a:rPr lang="zh-TW" altLang="en-US" b="1">
                <a:solidFill>
                  <a:schemeClr val="bg1"/>
                </a:solidFill>
                <a:latin typeface="微軟正黑體" panose="020B0604030504040204" pitchFamily="34" charset="-120"/>
                <a:ea typeface="微軟正黑體" panose="020B0604030504040204" pitchFamily="34" charset="-120"/>
                <a:cs typeface="Arial" pitchFamily="34" charset="0"/>
              </a:rPr>
            </a:b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平均做預估</a:t>
            </a:r>
          </a:p>
        </p:txBody>
      </p:sp>
      <p:sp>
        <p:nvSpPr>
          <p:cNvPr id="29" name="矩形 28">
            <a:extLst>
              <a:ext uri="{FF2B5EF4-FFF2-40B4-BE49-F238E27FC236}">
                <a16:creationId xmlns:a16="http://schemas.microsoft.com/office/drawing/2014/main" id="{1CFE9F31-9F63-4022-9534-82F3A475B5D2}"/>
              </a:ext>
            </a:extLst>
          </p:cNvPr>
          <p:cNvSpPr/>
          <p:nvPr/>
        </p:nvSpPr>
        <p:spPr>
          <a:xfrm>
            <a:off x="1951239" y="3845388"/>
            <a:ext cx="3400290" cy="646331"/>
          </a:xfrm>
          <a:prstGeom prst="rect">
            <a:avLst/>
          </a:prstGeom>
        </p:spPr>
        <p:txBody>
          <a:bodyPr wrap="none">
            <a:spAutoFit/>
          </a:bodyPr>
          <a:lstStyle/>
          <a:p>
            <a:pPr>
              <a:spcBef>
                <a:spcPct val="20000"/>
              </a:spcBef>
              <a:buFont typeface="Arial" pitchFamily="34" charset="0"/>
            </a:pP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 </a:t>
            </a: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QNAP </a:t>
            </a: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以</a:t>
            </a:r>
            <a:r>
              <a:rPr lang="zh-TW" altLang="en-US" b="1">
                <a:solidFill>
                  <a:srgbClr val="01FFC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每秒資料</a:t>
            </a:r>
            <a:r>
              <a:rPr lang="en-US" altLang="zh-TW" b="1">
                <a:solidFill>
                  <a:srgbClr val="01FFC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a:t>
            </a:r>
            <a:r>
              <a:rPr lang="zh-TW" altLang="en-US" b="1">
                <a:solidFill>
                  <a:srgbClr val="01FFC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每分鐘平均</a:t>
            </a:r>
            <a:br>
              <a:rPr lang="en-US" altLang="zh-TW" b="1">
                <a:solidFill>
                  <a:srgbClr val="01FFC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br>
            <a:r>
              <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做更精確地預估</a:t>
            </a:r>
          </a:p>
        </p:txBody>
      </p:sp>
      <p:pic>
        <p:nvPicPr>
          <p:cNvPr id="33" name="圖形 32">
            <a:extLst>
              <a:ext uri="{FF2B5EF4-FFF2-40B4-BE49-F238E27FC236}">
                <a16:creationId xmlns:a16="http://schemas.microsoft.com/office/drawing/2014/main" id="{90733DA9-BBE0-462B-926C-8D03E69DC0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8448" y="2221351"/>
            <a:ext cx="3117984" cy="2496164"/>
          </a:xfrm>
          <a:prstGeom prst="rect">
            <a:avLst/>
          </a:prstGeom>
        </p:spPr>
      </p:pic>
    </p:spTree>
    <p:extLst>
      <p:ext uri="{BB962C8B-B14F-4D97-AF65-F5344CB8AC3E}">
        <p14:creationId xmlns:p14="http://schemas.microsoft.com/office/powerpoint/2010/main" val="3509829883"/>
      </p:ext>
    </p:extLst>
  </p:cSld>
  <p:clrMapOvr>
    <a:masterClrMapping/>
  </p:clrMapOvr>
  <p:transition advTm="1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F8CE7F0-9F45-2F46-A5F1-9BFC37A60DDD}"/>
              </a:ext>
            </a:extLst>
          </p:cNvPr>
          <p:cNvSpPr txBox="1">
            <a:spLocks/>
          </p:cNvSpPr>
          <p:nvPr/>
        </p:nvSpPr>
        <p:spPr>
          <a:xfrm>
            <a:off x="355339" y="1738231"/>
            <a:ext cx="2166252"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建立一個</a:t>
            </a:r>
            <a:r>
              <a:rPr lang="en-US" altLang="zh-TW" sz="1600">
                <a:effectLst/>
                <a:latin typeface="微軟正黑體" panose="020B0604030504040204" pitchFamily="34" charset="-120"/>
              </a:rPr>
              <a:t>1</a:t>
            </a:r>
            <a:r>
              <a:rPr lang="zh-TW" altLang="en-US" sz="1600">
                <a:effectLst/>
                <a:latin typeface="微軟正黑體" panose="020B0604030504040204" pitchFamily="34" charset="-120"/>
              </a:rPr>
              <a:t>分鐘 </a:t>
            </a:r>
            <a:r>
              <a:rPr lang="en-US" altLang="zh-TW" sz="1600">
                <a:effectLst/>
                <a:latin typeface="微軟正黑體" panose="020B0604030504040204" pitchFamily="34" charset="-120"/>
              </a:rPr>
              <a:t>Timer</a:t>
            </a:r>
            <a:endParaRPr lang="zh-CN" sz="1600">
              <a:effectLst/>
              <a:latin typeface="微軟正黑體" panose="020B0604030504040204" pitchFamily="34" charset="-120"/>
            </a:endParaRPr>
          </a:p>
        </p:txBody>
      </p:sp>
      <p:sp>
        <p:nvSpPr>
          <p:cNvPr id="12" name="Title 1">
            <a:extLst>
              <a:ext uri="{FF2B5EF4-FFF2-40B4-BE49-F238E27FC236}">
                <a16:creationId xmlns:a16="http://schemas.microsoft.com/office/drawing/2014/main" id="{DF8CE7F0-9F45-2F46-A5F1-9BFC37A60DDD}"/>
              </a:ext>
            </a:extLst>
          </p:cNvPr>
          <p:cNvSpPr txBox="1">
            <a:spLocks/>
          </p:cNvSpPr>
          <p:nvPr/>
        </p:nvSpPr>
        <p:spPr>
          <a:xfrm>
            <a:off x="2801785" y="1738231"/>
            <a:ext cx="248226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從資料庫擷取過去 </a:t>
            </a:r>
            <a:r>
              <a:rPr lang="en-US" altLang="zh-TW" sz="1600">
                <a:effectLst/>
                <a:latin typeface="微軟正黑體" panose="020B0604030504040204" pitchFamily="34" charset="-120"/>
              </a:rPr>
              <a:t>1 </a:t>
            </a:r>
            <a:r>
              <a:rPr lang="zh-TW" altLang="en-US" sz="1600">
                <a:effectLst/>
                <a:latin typeface="微軟正黑體" panose="020B0604030504040204" pitchFamily="34" charset="-120"/>
              </a:rPr>
              <a:t>分鐘的 </a:t>
            </a:r>
            <a:r>
              <a:rPr lang="en-US" altLang="zh-TW" sz="1600">
                <a:effectLst/>
                <a:latin typeface="微軟正黑體" panose="020B0604030504040204" pitchFamily="34" charset="-120"/>
              </a:rPr>
              <a:t>kw </a:t>
            </a:r>
            <a:r>
              <a:rPr lang="zh-TW" altLang="en-US" sz="1600">
                <a:effectLst/>
                <a:latin typeface="微軟正黑體" panose="020B0604030504040204" pitchFamily="34" charset="-120"/>
              </a:rPr>
              <a:t>平均值資訊</a:t>
            </a:r>
            <a:endParaRPr lang="zh-CN" sz="1600">
              <a:effectLst/>
              <a:latin typeface="微軟正黑體" panose="020B0604030504040204" pitchFamily="34" charset="-120"/>
            </a:endParaRPr>
          </a:p>
        </p:txBody>
      </p:sp>
      <p:grpSp>
        <p:nvGrpSpPr>
          <p:cNvPr id="2" name="群組 1">
            <a:extLst>
              <a:ext uri="{FF2B5EF4-FFF2-40B4-BE49-F238E27FC236}">
                <a16:creationId xmlns:a16="http://schemas.microsoft.com/office/drawing/2014/main" id="{2264AA6B-C3EC-4FEB-A6E8-1D376C442579}"/>
              </a:ext>
            </a:extLst>
          </p:cNvPr>
          <p:cNvGrpSpPr/>
          <p:nvPr/>
        </p:nvGrpSpPr>
        <p:grpSpPr>
          <a:xfrm>
            <a:off x="137884" y="2253377"/>
            <a:ext cx="8852292" cy="1909809"/>
            <a:chOff x="249205" y="1727924"/>
            <a:chExt cx="8645590" cy="1865215"/>
          </a:xfrm>
          <a:effectLst>
            <a:reflection blurRad="25400" stA="90000" endPos="15000" dist="50800" dir="5400000" sy="-100000" algn="bl" rotWithShape="0"/>
          </a:effectLst>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05" y="1727925"/>
              <a:ext cx="2328047" cy="1865214"/>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r="25690"/>
            <a:stretch/>
          </p:blipFill>
          <p:spPr>
            <a:xfrm>
              <a:off x="2647909" y="1727924"/>
              <a:ext cx="2627299" cy="1865215"/>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r="11815"/>
            <a:stretch/>
          </p:blipFill>
          <p:spPr>
            <a:xfrm>
              <a:off x="5345864" y="1727924"/>
              <a:ext cx="3548931" cy="1865215"/>
            </a:xfrm>
            <a:prstGeom prst="rect">
              <a:avLst/>
            </a:prstGeom>
          </p:spPr>
        </p:pic>
      </p:grpSp>
      <p:sp>
        <p:nvSpPr>
          <p:cNvPr id="16" name="Title 1">
            <a:extLst>
              <a:ext uri="{FF2B5EF4-FFF2-40B4-BE49-F238E27FC236}">
                <a16:creationId xmlns:a16="http://schemas.microsoft.com/office/drawing/2014/main" id="{DF8CE7F0-9F45-2F46-A5F1-9BFC37A60DDD}"/>
              </a:ext>
            </a:extLst>
          </p:cNvPr>
          <p:cNvSpPr txBox="1">
            <a:spLocks/>
          </p:cNvSpPr>
          <p:nvPr/>
        </p:nvSpPr>
        <p:spPr>
          <a:xfrm>
            <a:off x="5652936" y="1738231"/>
            <a:ext cx="3282908"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latin typeface="微軟正黑體" panose="020B0604030504040204" pitchFamily="34" charset="-120"/>
              </a:rPr>
              <a:t>將計算結果存到另一個 </a:t>
            </a:r>
            <a:r>
              <a:rPr lang="en-US" altLang="zh-TW" sz="1600">
                <a:effectLst/>
                <a:latin typeface="微軟正黑體" panose="020B0604030504040204" pitchFamily="34" charset="-120"/>
              </a:rPr>
              <a:t>View </a:t>
            </a:r>
            <a:r>
              <a:rPr lang="zh-TW" altLang="en-US" sz="1600">
                <a:effectLst/>
                <a:latin typeface="微軟正黑體" panose="020B0604030504040204" pitchFamily="34" charset="-120"/>
              </a:rPr>
              <a:t>表，數值最高者即所謂的最高需量</a:t>
            </a:r>
            <a:endParaRPr lang="zh-CN" sz="1600">
              <a:effectLst/>
              <a:latin typeface="微軟正黑體" panose="020B0604030504040204" pitchFamily="34" charset="-120"/>
            </a:endParaRPr>
          </a:p>
        </p:txBody>
      </p:sp>
      <p:sp>
        <p:nvSpPr>
          <p:cNvPr id="15" name="標題 2">
            <a:extLst>
              <a:ext uri="{FF2B5EF4-FFF2-40B4-BE49-F238E27FC236}">
                <a16:creationId xmlns:a16="http://schemas.microsoft.com/office/drawing/2014/main" id="{626BC1AB-38DA-49C3-9CD8-97CEECA145CA}"/>
              </a:ext>
            </a:extLst>
          </p:cNvPr>
          <p:cNvSpPr txBox="1">
            <a:spLocks/>
          </p:cNvSpPr>
          <p:nvPr/>
        </p:nvSpPr>
        <p:spPr>
          <a:xfrm>
            <a:off x="2357328" y="210066"/>
            <a:ext cx="3763064"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a:solidFill>
                  <a:srgbClr val="01FFC9"/>
                </a:solidFill>
                <a:latin typeface="微軟正黑體" panose="020B0604030504040204" pitchFamily="34" charset="-120"/>
                <a:ea typeface="微軟正黑體" panose="020B0604030504040204" pitchFamily="34" charset="-120"/>
              </a:rPr>
              <a:t>每分鐘平均計算</a:t>
            </a:r>
          </a:p>
        </p:txBody>
      </p:sp>
    </p:spTree>
    <p:extLst>
      <p:ext uri="{BB962C8B-B14F-4D97-AF65-F5344CB8AC3E}">
        <p14:creationId xmlns:p14="http://schemas.microsoft.com/office/powerpoint/2010/main" val="2572795334"/>
      </p:ext>
    </p:extLst>
  </p:cSld>
  <p:clrMapOvr>
    <a:masterClrMapping/>
  </p:clrMapOvr>
  <p:transition advTm="1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95E9B11-5EA7-4C4C-883D-5402D0E4B7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74"/>
          <a:stretch/>
        </p:blipFill>
        <p:spPr>
          <a:xfrm>
            <a:off x="393789" y="1021977"/>
            <a:ext cx="3807477" cy="4121524"/>
          </a:xfrm>
          <a:prstGeom prst="rect">
            <a:avLst/>
          </a:prstGeom>
        </p:spPr>
      </p:pic>
      <p:sp>
        <p:nvSpPr>
          <p:cNvPr id="4" name="標題 3">
            <a:extLst>
              <a:ext uri="{FF2B5EF4-FFF2-40B4-BE49-F238E27FC236}">
                <a16:creationId xmlns:a16="http://schemas.microsoft.com/office/drawing/2014/main" id="{4654FCC5-4C0A-42BE-B187-E7241374F6F5}"/>
              </a:ext>
            </a:extLst>
          </p:cNvPr>
          <p:cNvSpPr txBox="1">
            <a:spLocks/>
          </p:cNvSpPr>
          <p:nvPr/>
        </p:nvSpPr>
        <p:spPr>
          <a:xfrm>
            <a:off x="4410636" y="1777376"/>
            <a:ext cx="2259104" cy="547968"/>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4000">
                <a:latin typeface="+mn-lt"/>
                <a:ea typeface="+mn-ea"/>
                <a:cs typeface="+mn-cs"/>
                <a:sym typeface="Helvetica Neue Medium"/>
              </a:defRPr>
            </a:pPr>
            <a:r>
              <a:rPr lang="zh-TW" altLang="en-US" sz="4000" b="1">
                <a:latin typeface="微軟正黑體" panose="020B0604030504040204" pitchFamily="34" charset="-120"/>
                <a:ea typeface="微軟正黑體" panose="020B0604030504040204" pitchFamily="34" charset="-120"/>
                <a:cs typeface="+mn-cs"/>
                <a:sym typeface="Helvetica Neue Medium"/>
              </a:rPr>
              <a:t>電費預估</a:t>
            </a:r>
          </a:p>
        </p:txBody>
      </p:sp>
    </p:spTree>
    <p:extLst>
      <p:ext uri="{BB962C8B-B14F-4D97-AF65-F5344CB8AC3E}">
        <p14:creationId xmlns:p14="http://schemas.microsoft.com/office/powerpoint/2010/main" val="3054651536"/>
      </p:ext>
    </p:extLst>
  </p:cSld>
  <p:clrMapOvr>
    <a:masterClrMapping/>
  </p:clrMapOvr>
  <p:transition advTm="1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4399155" y="414137"/>
            <a:ext cx="4479925" cy="857250"/>
          </a:xfrm>
        </p:spPr>
        <p:txBody>
          <a:bodyPr>
            <a:normAutofit/>
          </a:bodyPr>
          <a:lstStyle/>
          <a:p>
            <a:pPr algn="l"/>
            <a:r>
              <a:rPr lang="zh-TW" altLang="en-US" b="1">
                <a:solidFill>
                  <a:srgbClr val="01FFC9"/>
                </a:solidFill>
                <a:latin typeface="微軟正黑體" panose="020B0604030504040204" pitchFamily="34" charset="-120"/>
                <a:ea typeface="微軟正黑體" panose="020B0604030504040204" pitchFamily="34" charset="-120"/>
              </a:rPr>
              <a:t>電費組成</a:t>
            </a:r>
          </a:p>
        </p:txBody>
      </p:sp>
      <p:sp>
        <p:nvSpPr>
          <p:cNvPr id="2" name="矩形 1"/>
          <p:cNvSpPr/>
          <p:nvPr/>
        </p:nvSpPr>
        <p:spPr>
          <a:xfrm>
            <a:off x="4317801" y="1374296"/>
            <a:ext cx="4317800" cy="2926442"/>
          </a:xfrm>
          <a:prstGeom prst="rect">
            <a:avLst/>
          </a:prstGeom>
        </p:spPr>
        <p:txBody>
          <a:bodyPr wrap="square" anchor="t">
            <a:spAutoFit/>
          </a:bodyPr>
          <a:lstStyle/>
          <a:p>
            <a:pPr marL="175895" indent="-175895">
              <a:lnSpc>
                <a:spcPts val="1800"/>
              </a:lnSpc>
              <a:spcBef>
                <a:spcPts val="400"/>
              </a:spcBef>
              <a:buFont typeface="Arial" panose="020B0604020202020204" pitchFamily="34" charset="0"/>
              <a:buChar char="•"/>
            </a:pPr>
            <a:r>
              <a:rPr lang="zh-TW" altLang="en-US" sz="1500">
                <a:solidFill>
                  <a:schemeClr val="bg1"/>
                </a:solidFill>
                <a:latin typeface="微軟正黑體" panose="020B0604030504040204" pitchFamily="34" charset="-120"/>
                <a:ea typeface="微軟正黑體" panose="020B0604030504040204" pitchFamily="34" charset="-120"/>
              </a:rPr>
              <a:t>基本電費為企業與台電共同訂定契約容量</a:t>
            </a:r>
            <a:br>
              <a:rPr lang="zh-TW" altLang="en-US" sz="1500">
                <a:solidFill>
                  <a:schemeClr val="bg1"/>
                </a:solidFill>
                <a:latin typeface="微軟正黑體" panose="020B0604030504040204" pitchFamily="34" charset="-120"/>
                <a:ea typeface="微軟正黑體" panose="020B0604030504040204" pitchFamily="34" charset="-120"/>
              </a:rPr>
            </a:br>
            <a:r>
              <a:rPr lang="zh-TW" altLang="en-US" sz="1500">
                <a:solidFill>
                  <a:schemeClr val="bg1"/>
                </a:solidFill>
                <a:latin typeface="微軟正黑體" panose="020B0604030504040204" pitchFamily="34" charset="-120"/>
                <a:ea typeface="微軟正黑體" panose="020B0604030504040204" pitchFamily="34" charset="-120"/>
              </a:rPr>
              <a:t>(kW) ×每 kW 單價。     </a:t>
            </a:r>
            <a:endParaRPr lang="en-US" altLang="zh-TW" sz="1500">
              <a:solidFill>
                <a:schemeClr val="bg1"/>
              </a:solidFill>
              <a:latin typeface="微軟正黑體" panose="020B0604030504040204" pitchFamily="34" charset="-120"/>
              <a:ea typeface="微軟正黑體" panose="020B0604030504040204" pitchFamily="34" charset="-120"/>
            </a:endParaRPr>
          </a:p>
          <a:p>
            <a:pPr marL="175895" indent="-175895">
              <a:lnSpc>
                <a:spcPts val="1800"/>
              </a:lnSpc>
              <a:spcBef>
                <a:spcPts val="400"/>
              </a:spcBef>
              <a:buFont typeface="Arial" panose="020B0604020202020204" pitchFamily="34" charset="0"/>
              <a:buChar char="•"/>
            </a:pPr>
            <a:r>
              <a:rPr lang="zh-TW" altLang="en-US" sz="1500">
                <a:solidFill>
                  <a:srgbClr val="01FFC9"/>
                </a:solidFill>
                <a:latin typeface="微軟正黑體" panose="020B0604030504040204" pitchFamily="34" charset="-120"/>
                <a:ea typeface="微軟正黑體" panose="020B0604030504040204" pitchFamily="34" charset="-120"/>
              </a:rPr>
              <a:t>超約附加費需量超過契約容量則需多繳交之費用(超過 10% 以內罰2倍，10% 以上罰 3 倍</a:t>
            </a:r>
            <a:r>
              <a:rPr lang="en-US" altLang="zh-TW" sz="1500">
                <a:solidFill>
                  <a:srgbClr val="01FFC9"/>
                </a:solidFill>
                <a:latin typeface="微軟正黑體" panose="020B0604030504040204" pitchFamily="34" charset="-120"/>
                <a:ea typeface="微軟正黑體" panose="020B0604030504040204" pitchFamily="34" charset="-120"/>
              </a:rPr>
              <a:t>)</a:t>
            </a:r>
            <a:r>
              <a:rPr lang="zh-TW" altLang="en-US" sz="1500">
                <a:solidFill>
                  <a:srgbClr val="01FFC9"/>
                </a:solidFill>
                <a:latin typeface="微軟正黑體" panose="020B0604030504040204" pitchFamily="34" charset="-120"/>
                <a:ea typeface="微軟正黑體" panose="020B0604030504040204" pitchFamily="34" charset="-120"/>
              </a:rPr>
              <a:t> 。</a:t>
            </a:r>
            <a:endParaRPr lang="en-US" altLang="zh-TW" sz="1500">
              <a:solidFill>
                <a:srgbClr val="01FFC9"/>
              </a:solidFill>
              <a:latin typeface="微軟正黑體" panose="020B0604030504040204" pitchFamily="34" charset="-120"/>
              <a:ea typeface="微軟正黑體" panose="020B0604030504040204" pitchFamily="34" charset="-120"/>
            </a:endParaRPr>
          </a:p>
          <a:p>
            <a:pPr marL="175895" indent="-175895">
              <a:lnSpc>
                <a:spcPts val="1800"/>
              </a:lnSpc>
              <a:spcBef>
                <a:spcPts val="400"/>
              </a:spcBef>
              <a:buFont typeface="Arial" panose="020B0604020202020204" pitchFamily="34" charset="0"/>
              <a:buChar char="•"/>
            </a:pPr>
            <a:r>
              <a:rPr lang="zh-TW" altLang="en-US" sz="1500">
                <a:solidFill>
                  <a:schemeClr val="bg1"/>
                </a:solidFill>
                <a:latin typeface="微軟正黑體" panose="020B0604030504040204" pitchFamily="34" charset="-120"/>
                <a:ea typeface="微軟正黑體" panose="020B0604030504040204" pitchFamily="34" charset="-120"/>
              </a:rPr>
              <a:t>流動電費是依據台電所訂定之電費×各時段(尖峰、離 峰、週六半尖峰)之用電度數(kWh)。 </a:t>
            </a:r>
            <a:endParaRPr lang="en-US" altLang="zh-TW" sz="1500">
              <a:solidFill>
                <a:schemeClr val="bg1"/>
              </a:solidFill>
              <a:latin typeface="微軟正黑體" panose="020B0604030504040204" pitchFamily="34" charset="-120"/>
              <a:ea typeface="微軟正黑體" panose="020B0604030504040204" pitchFamily="34" charset="-120"/>
            </a:endParaRPr>
          </a:p>
          <a:p>
            <a:pPr marL="175895" indent="-175895">
              <a:lnSpc>
                <a:spcPts val="1800"/>
              </a:lnSpc>
              <a:spcBef>
                <a:spcPts val="400"/>
              </a:spcBef>
              <a:buFont typeface="Arial" panose="020B0604020202020204" pitchFamily="34" charset="0"/>
              <a:buChar char="•"/>
            </a:pPr>
            <a:r>
              <a:rPr lang="zh-TW" altLang="en-US" sz="1500">
                <a:solidFill>
                  <a:schemeClr val="bg1"/>
                </a:solidFill>
                <a:latin typeface="微軟正黑體" panose="020B0604030504040204" pitchFamily="34" charset="-120"/>
                <a:ea typeface="微軟正黑體" panose="020B0604030504040204" pitchFamily="34" charset="-120"/>
              </a:rPr>
              <a:t>功率因數調整費為用戶每月用電之平均功率因數不及 80% 時，每低 1%，該月份電費應增加千分之3；超過 80% 時，每超過 1%，該月份電費應減少千分之 1.5。</a:t>
            </a:r>
            <a:endParaRPr lang="en-US" altLang="zh-TW" sz="1500">
              <a:solidFill>
                <a:schemeClr val="bg1"/>
              </a:solidFill>
              <a:latin typeface="微軟正黑體" panose="020B0604030504040204" pitchFamily="34" charset="-120"/>
              <a:ea typeface="微軟正黑體" panose="020B0604030504040204" pitchFamily="34" charset="-120"/>
            </a:endParaRPr>
          </a:p>
          <a:p>
            <a:pPr>
              <a:lnSpc>
                <a:spcPts val="1900"/>
              </a:lnSpc>
              <a:spcBef>
                <a:spcPts val="300"/>
              </a:spcBef>
            </a:pPr>
            <a:endParaRPr lang="zh-TW" altLang="en-US">
              <a:solidFill>
                <a:schemeClr val="bg1"/>
              </a:solidFill>
            </a:endParaRPr>
          </a:p>
        </p:txBody>
      </p:sp>
      <p:pic>
        <p:nvPicPr>
          <p:cNvPr id="4" name="圖形 3">
            <a:extLst>
              <a:ext uri="{FF2B5EF4-FFF2-40B4-BE49-F238E27FC236}">
                <a16:creationId xmlns:a16="http://schemas.microsoft.com/office/drawing/2014/main" id="{86898169-E5C8-43EB-A328-55E8F9C9656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50" t="342"/>
          <a:stretch/>
        </p:blipFill>
        <p:spPr>
          <a:xfrm>
            <a:off x="0" y="155678"/>
            <a:ext cx="4317801" cy="4832144"/>
          </a:xfrm>
          <a:prstGeom prst="rect">
            <a:avLst/>
          </a:prstGeom>
        </p:spPr>
      </p:pic>
      <p:sp>
        <p:nvSpPr>
          <p:cNvPr id="5" name="矩形 4">
            <a:extLst>
              <a:ext uri="{FF2B5EF4-FFF2-40B4-BE49-F238E27FC236}">
                <a16:creationId xmlns:a16="http://schemas.microsoft.com/office/drawing/2014/main" id="{D1BD840D-4F46-4F89-A73D-64009846EB39}"/>
              </a:ext>
            </a:extLst>
          </p:cNvPr>
          <p:cNvSpPr/>
          <p:nvPr/>
        </p:nvSpPr>
        <p:spPr>
          <a:xfrm>
            <a:off x="1147379" y="1173065"/>
            <a:ext cx="1467068" cy="477054"/>
          </a:xfrm>
          <a:prstGeom prst="rect">
            <a:avLst/>
          </a:prstGeom>
        </p:spPr>
        <p:txBody>
          <a:bodyPr wrap="none" anchor="t">
            <a:spAutoFit/>
          </a:bodyPr>
          <a:lstStyle/>
          <a:p>
            <a:r>
              <a:rPr lang="zh-TW" altLang="en-US" sz="2500" b="1">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基本電費</a:t>
            </a:r>
            <a:endParaRPr lang="zh-TW" altLang="en-US" sz="2500" b="1">
              <a:solidFill>
                <a:schemeClr val="bg1"/>
              </a:solidFill>
              <a:latin typeface="新細明體"/>
              <a:ea typeface="新細明體"/>
            </a:endParaRPr>
          </a:p>
        </p:txBody>
      </p:sp>
      <p:sp>
        <p:nvSpPr>
          <p:cNvPr id="6" name="矩形 5">
            <a:extLst>
              <a:ext uri="{FF2B5EF4-FFF2-40B4-BE49-F238E27FC236}">
                <a16:creationId xmlns:a16="http://schemas.microsoft.com/office/drawing/2014/main" id="{DA398036-D646-48B8-98EF-2191D3684F5F}"/>
              </a:ext>
            </a:extLst>
          </p:cNvPr>
          <p:cNvSpPr/>
          <p:nvPr/>
        </p:nvSpPr>
        <p:spPr>
          <a:xfrm>
            <a:off x="2208071" y="2331063"/>
            <a:ext cx="1787670" cy="477054"/>
          </a:xfrm>
          <a:prstGeom prst="rect">
            <a:avLst/>
          </a:prstGeom>
        </p:spPr>
        <p:txBody>
          <a:bodyPr wrap="none" anchor="t">
            <a:spAutoFit/>
          </a:bodyPr>
          <a:lstStyle/>
          <a:p>
            <a:pPr algn="ctr">
              <a:spcBef>
                <a:spcPct val="20000"/>
              </a:spcBef>
              <a:buFont typeface="Arial" pitchFamily="34" charset="0"/>
            </a:pPr>
            <a:r>
              <a:rPr lang="zh-TW" altLang="en-US" sz="2500" b="1">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超約附加費</a:t>
            </a:r>
            <a:endParaRPr lang="zh-TW" altLang="en-US" sz="2500" b="1">
              <a:solidFill>
                <a:schemeClr val="bg1"/>
              </a:solidFill>
              <a:latin typeface="新細明體"/>
              <a:ea typeface="新細明體"/>
            </a:endParaRPr>
          </a:p>
        </p:txBody>
      </p:sp>
      <p:sp>
        <p:nvSpPr>
          <p:cNvPr id="18" name="矩形 17">
            <a:extLst>
              <a:ext uri="{FF2B5EF4-FFF2-40B4-BE49-F238E27FC236}">
                <a16:creationId xmlns:a16="http://schemas.microsoft.com/office/drawing/2014/main" id="{89949E84-C28D-4176-847C-30BE53D5985F}"/>
              </a:ext>
            </a:extLst>
          </p:cNvPr>
          <p:cNvSpPr/>
          <p:nvPr/>
        </p:nvSpPr>
        <p:spPr>
          <a:xfrm>
            <a:off x="131484" y="2331063"/>
            <a:ext cx="1467068" cy="477054"/>
          </a:xfrm>
          <a:prstGeom prst="rect">
            <a:avLst/>
          </a:prstGeom>
        </p:spPr>
        <p:txBody>
          <a:bodyPr wrap="none" anchor="t">
            <a:spAutoFit/>
          </a:bodyPr>
          <a:lstStyle/>
          <a:p>
            <a:r>
              <a:rPr lang="zh-TW" altLang="en-US" sz="2500" b="1">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rPr>
              <a:t>流動電費</a:t>
            </a:r>
            <a:endParaRPr lang="zh-TW" altLang="en-US" sz="2500" b="1">
              <a:solidFill>
                <a:schemeClr val="bg1"/>
              </a:solidFill>
              <a:latin typeface="微軟正黑體"/>
              <a:ea typeface="微軟正黑體" pitchFamily="34" charset="-120"/>
              <a:cs typeface="Arial" pitchFamily="34" charset="0"/>
            </a:endParaRPr>
          </a:p>
        </p:txBody>
      </p:sp>
      <p:sp>
        <p:nvSpPr>
          <p:cNvPr id="19" name="矩形 18">
            <a:extLst>
              <a:ext uri="{FF2B5EF4-FFF2-40B4-BE49-F238E27FC236}">
                <a16:creationId xmlns:a16="http://schemas.microsoft.com/office/drawing/2014/main" id="{EBA95AA1-A687-428E-83C4-0A082533607C}"/>
              </a:ext>
            </a:extLst>
          </p:cNvPr>
          <p:cNvSpPr/>
          <p:nvPr/>
        </p:nvSpPr>
        <p:spPr>
          <a:xfrm>
            <a:off x="1227867" y="3504002"/>
            <a:ext cx="1467068" cy="733534"/>
          </a:xfrm>
          <a:prstGeom prst="rect">
            <a:avLst/>
          </a:prstGeom>
        </p:spPr>
        <p:txBody>
          <a:bodyPr wrap="none" anchor="t">
            <a:spAutoFit/>
          </a:bodyPr>
          <a:lstStyle/>
          <a:p>
            <a:pPr>
              <a:lnSpc>
                <a:spcPts val="2500"/>
              </a:lnSpc>
            </a:pPr>
            <a:r>
              <a:rPr lang="zh-TW" altLang="en-US" sz="25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功率因數</a:t>
            </a:r>
            <a:br>
              <a:rPr lang="zh-TW" altLang="en-US" sz="2500" b="1">
                <a:solidFill>
                  <a:schemeClr val="bg1"/>
                </a:solidFill>
                <a:latin typeface="微軟正黑體" panose="020B0604030504040204" pitchFamily="34" charset="-120"/>
                <a:ea typeface="微軟正黑體" panose="020B0604030504040204" pitchFamily="34" charset="-120"/>
                <a:cs typeface="Arial" pitchFamily="34" charset="0"/>
              </a:rPr>
            </a:br>
            <a:r>
              <a:rPr lang="zh-TW" altLang="en-US" sz="25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調整費</a:t>
            </a:r>
            <a:endParaRPr lang="zh-TW" altLang="en-US" sz="2500" b="1">
              <a:solidFill>
                <a:schemeClr val="bg1"/>
              </a:solidFill>
              <a:latin typeface="微軟正黑體" panose="020B0604030504040204" pitchFamily="34" charset="-120"/>
              <a:ea typeface="微軟正黑體" panose="020B0604030504040204" pitchFamily="34" charset="-120"/>
              <a:cs typeface="Arial" pitchFamily="34" charset="0"/>
            </a:endParaRPr>
          </a:p>
        </p:txBody>
      </p:sp>
    </p:spTree>
    <p:extLst>
      <p:ext uri="{BB962C8B-B14F-4D97-AF65-F5344CB8AC3E}">
        <p14:creationId xmlns:p14="http://schemas.microsoft.com/office/powerpoint/2010/main" val="1109655543"/>
      </p:ext>
    </p:extLst>
  </p:cSld>
  <p:clrMapOvr>
    <a:masterClrMapping/>
  </p:clrMapOvr>
  <p:transition advTm="1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73A64ED-BC6D-4774-9B86-3ABBD0C6C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70" y="357894"/>
            <a:ext cx="7484249" cy="5185515"/>
          </a:xfrm>
          <a:prstGeom prst="rect">
            <a:avLst/>
          </a:prstGeom>
        </p:spPr>
      </p:pic>
      <p:sp>
        <p:nvSpPr>
          <p:cNvPr id="2" name="矩形 1">
            <a:extLst>
              <a:ext uri="{FF2B5EF4-FFF2-40B4-BE49-F238E27FC236}">
                <a16:creationId xmlns:a16="http://schemas.microsoft.com/office/drawing/2014/main" id="{45C5E900-C3AE-47EA-ACCE-1D80688BB573}"/>
              </a:ext>
            </a:extLst>
          </p:cNvPr>
          <p:cNvSpPr/>
          <p:nvPr/>
        </p:nvSpPr>
        <p:spPr>
          <a:xfrm>
            <a:off x="1580990" y="1171658"/>
            <a:ext cx="5490242" cy="784830"/>
          </a:xfrm>
          <a:prstGeom prst="rect">
            <a:avLst/>
          </a:prstGeom>
        </p:spPr>
        <p:txBody>
          <a:bodyPr wrap="square" anchor="t">
            <a:spAutoFit/>
          </a:bodyPr>
          <a:lstStyle/>
          <a:p>
            <a:r>
              <a:rPr lang="zh-TW" altLang="en-US" sz="1500">
                <a:solidFill>
                  <a:schemeClr val="bg1"/>
                </a:solidFill>
                <a:latin typeface="微軟正黑體" panose="020B0604030504040204" pitchFamily="34" charset="-120"/>
                <a:ea typeface="微軟正黑體" panose="020B0604030504040204" pitchFamily="34" charset="-120"/>
              </a:rPr>
              <a:t>若最高需量大於契約容量 </a:t>
            </a:r>
            <a:r>
              <a:rPr lang="en-US" altLang="zh-TW" sz="1500">
                <a:solidFill>
                  <a:schemeClr val="bg1"/>
                </a:solidFill>
                <a:latin typeface="微軟正黑體" panose="020B0604030504040204" pitchFamily="34" charset="-120"/>
                <a:ea typeface="微軟正黑體" panose="020B0604030504040204" pitchFamily="34" charset="-120"/>
              </a:rPr>
              <a:t>(40 kW )</a:t>
            </a:r>
            <a:r>
              <a:rPr lang="zh-TW" altLang="en-US" sz="1500">
                <a:solidFill>
                  <a:schemeClr val="bg1"/>
                </a:solidFill>
                <a:latin typeface="微軟正黑體" panose="020B0604030504040204" pitchFamily="34" charset="-120"/>
                <a:ea typeface="微軟正黑體" panose="020B0604030504040204" pitchFamily="34" charset="-120"/>
              </a:rPr>
              <a:t>，假設為 </a:t>
            </a:r>
            <a:r>
              <a:rPr lang="en-US" altLang="zh-TW" sz="1500">
                <a:solidFill>
                  <a:schemeClr val="bg1"/>
                </a:solidFill>
                <a:latin typeface="微軟正黑體" panose="020B0604030504040204" pitchFamily="34" charset="-120"/>
                <a:ea typeface="微軟正黑體" panose="020B0604030504040204" pitchFamily="34" charset="-120"/>
              </a:rPr>
              <a:t>55 kW</a:t>
            </a:r>
            <a:r>
              <a:rPr lang="zh-TW" altLang="en-US" sz="1500">
                <a:solidFill>
                  <a:schemeClr val="bg1"/>
                </a:solidFill>
                <a:latin typeface="微軟正黑體" panose="020B0604030504040204" pitchFamily="34" charset="-120"/>
                <a:ea typeface="微軟正黑體" panose="020B0604030504040204" pitchFamily="34" charset="-120"/>
              </a:rPr>
              <a:t>，則超出部分</a:t>
            </a:r>
            <a:r>
              <a:rPr lang="en-US" altLang="zh-TW" sz="1500">
                <a:solidFill>
                  <a:schemeClr val="bg1"/>
                </a:solidFill>
                <a:latin typeface="微軟正黑體" panose="020B0604030504040204" pitchFamily="34" charset="-120"/>
                <a:ea typeface="微軟正黑體" panose="020B0604030504040204" pitchFamily="34" charset="-120"/>
              </a:rPr>
              <a:t>(15kW)</a:t>
            </a:r>
            <a:r>
              <a:rPr lang="zh-TW" altLang="en-US" sz="1500">
                <a:solidFill>
                  <a:schemeClr val="bg1"/>
                </a:solidFill>
                <a:latin typeface="微軟正黑體" panose="020B0604030504040204" pitchFamily="34" charset="-120"/>
                <a:ea typeface="微軟正黑體" panose="020B0604030504040204" pitchFamily="34" charset="-120"/>
              </a:rPr>
              <a:t>會被罰款 </a:t>
            </a:r>
            <a:r>
              <a:rPr lang="en-US" altLang="zh-TW" sz="1500">
                <a:solidFill>
                  <a:schemeClr val="bg1"/>
                </a:solidFill>
                <a:latin typeface="微軟正黑體" panose="020B0604030504040204" pitchFamily="34" charset="-120"/>
                <a:ea typeface="微軟正黑體" panose="020B0604030504040204" pitchFamily="34" charset="-120"/>
              </a:rPr>
              <a:t>2-3 </a:t>
            </a:r>
            <a:r>
              <a:rPr lang="zh-TW" altLang="en-US" sz="1500">
                <a:solidFill>
                  <a:schemeClr val="bg1"/>
                </a:solidFill>
                <a:latin typeface="微軟正黑體" panose="020B0604030504040204" pitchFamily="34" charset="-120"/>
                <a:ea typeface="微軟正黑體" panose="020B0604030504040204" pitchFamily="34" charset="-120"/>
              </a:rPr>
              <a:t>倍 </a:t>
            </a:r>
            <a:r>
              <a:rPr lang="en-US" altLang="zh-TW" sz="1500">
                <a:solidFill>
                  <a:schemeClr val="bg1"/>
                </a:solidFill>
                <a:latin typeface="微軟正黑體" panose="020B0604030504040204" pitchFamily="34" charset="-120"/>
                <a:ea typeface="微軟正黑體" panose="020B0604030504040204" pitchFamily="34" charset="-120"/>
              </a:rPr>
              <a:t>(</a:t>
            </a:r>
            <a:r>
              <a:rPr lang="en-US" altLang="zh-TW" sz="1500" b="1">
                <a:solidFill>
                  <a:srgbClr val="FF1AFF"/>
                </a:solidFill>
                <a:latin typeface="微軟正黑體" panose="020B0604030504040204" pitchFamily="34" charset="-120"/>
                <a:ea typeface="微軟正黑體" panose="020B0604030504040204" pitchFamily="34" charset="-120"/>
              </a:rPr>
              <a:t>10 kW ×2</a:t>
            </a:r>
            <a:r>
              <a:rPr lang="zh-TW" altLang="en-US" sz="1500" b="1">
                <a:solidFill>
                  <a:srgbClr val="FF1AFF"/>
                </a:solidFill>
                <a:latin typeface="微軟正黑體" panose="020B0604030504040204" pitchFamily="34" charset="-120"/>
                <a:ea typeface="微軟正黑體" panose="020B0604030504040204" pitchFamily="34" charset="-120"/>
              </a:rPr>
              <a:t>倍</a:t>
            </a:r>
            <a:r>
              <a:rPr lang="zh-TW" altLang="en-US" sz="1500">
                <a:solidFill>
                  <a:schemeClr val="bg1"/>
                </a:solidFill>
                <a:latin typeface="微軟正黑體" panose="020B0604030504040204" pitchFamily="34" charset="-120"/>
                <a:ea typeface="微軟正黑體" panose="020B0604030504040204" pitchFamily="34" charset="-120"/>
              </a:rPr>
              <a:t>，</a:t>
            </a:r>
            <a:r>
              <a:rPr lang="en-US" altLang="zh-TW" sz="1500" b="1">
                <a:solidFill>
                  <a:srgbClr val="00FFFF"/>
                </a:solidFill>
                <a:latin typeface="微軟正黑體" panose="020B0604030504040204" pitchFamily="34" charset="-120"/>
                <a:ea typeface="微軟正黑體" panose="020B0604030504040204" pitchFamily="34" charset="-120"/>
              </a:rPr>
              <a:t>11kW ×3</a:t>
            </a:r>
            <a:r>
              <a:rPr lang="zh-TW" altLang="en-US" sz="1500" b="1">
                <a:solidFill>
                  <a:srgbClr val="00FFFF"/>
                </a:solidFill>
                <a:latin typeface="微軟正黑體" panose="020B0604030504040204" pitchFamily="34" charset="-120"/>
                <a:ea typeface="微軟正黑體" panose="020B0604030504040204" pitchFamily="34" charset="-120"/>
              </a:rPr>
              <a:t>倍</a:t>
            </a:r>
            <a:r>
              <a:rPr lang="en-US" altLang="zh-TW" sz="1500">
                <a:solidFill>
                  <a:schemeClr val="bg1"/>
                </a:solidFill>
                <a:latin typeface="微軟正黑體" panose="020B0604030504040204" pitchFamily="34" charset="-120"/>
                <a:ea typeface="微軟正黑體" panose="020B0604030504040204" pitchFamily="34" charset="-120"/>
              </a:rPr>
              <a:t>) </a:t>
            </a:r>
            <a:r>
              <a:rPr lang="zh-TW" altLang="en-US" sz="1500">
                <a:solidFill>
                  <a:schemeClr val="bg1"/>
                </a:solidFill>
                <a:latin typeface="微軟正黑體" panose="020B0604030504040204" pitchFamily="34" charset="-120"/>
                <a:ea typeface="微軟正黑體" panose="020B0604030504040204" pitchFamily="34" charset="-120"/>
              </a:rPr>
              <a:t>，其基本電價計算為：</a:t>
            </a:r>
          </a:p>
        </p:txBody>
      </p:sp>
      <p:sp>
        <p:nvSpPr>
          <p:cNvPr id="3" name="矩形 2">
            <a:extLst>
              <a:ext uri="{FF2B5EF4-FFF2-40B4-BE49-F238E27FC236}">
                <a16:creationId xmlns:a16="http://schemas.microsoft.com/office/drawing/2014/main" id="{6B78E1FE-3F06-404D-A07D-5D0124089567}"/>
              </a:ext>
            </a:extLst>
          </p:cNvPr>
          <p:cNvSpPr/>
          <p:nvPr/>
        </p:nvSpPr>
        <p:spPr>
          <a:xfrm>
            <a:off x="1580990" y="1894715"/>
            <a:ext cx="1875835" cy="323165"/>
          </a:xfrm>
          <a:prstGeom prst="rect">
            <a:avLst/>
          </a:prstGeom>
        </p:spPr>
        <p:txBody>
          <a:bodyPr wrap="none">
            <a:spAutoFit/>
          </a:bodyPr>
          <a:lstStyle/>
          <a:p>
            <a:r>
              <a:rPr lang="en-US" altLang="zh-TW" sz="1500" b="1">
                <a:solidFill>
                  <a:srgbClr val="FF1AFF"/>
                </a:solidFill>
                <a:latin typeface="微軟正黑體" panose="020B0604030504040204" pitchFamily="34" charset="-120"/>
                <a:ea typeface="微軟正黑體" panose="020B0604030504040204" pitchFamily="34" charset="-120"/>
              </a:rPr>
              <a:t>40kW ×10%=4kW</a:t>
            </a:r>
            <a:endParaRPr lang="zh-TW" altLang="en-US" sz="1500" b="1">
              <a:solidFill>
                <a:srgbClr val="FF1AFF"/>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820A2B78-0B93-48C1-AE13-C6A5C0DDC4C2}"/>
              </a:ext>
            </a:extLst>
          </p:cNvPr>
          <p:cNvSpPr/>
          <p:nvPr/>
        </p:nvSpPr>
        <p:spPr>
          <a:xfrm>
            <a:off x="1580990" y="2150703"/>
            <a:ext cx="5245347" cy="323165"/>
          </a:xfrm>
          <a:prstGeom prst="rect">
            <a:avLst/>
          </a:prstGeom>
        </p:spPr>
        <p:txBody>
          <a:bodyPr wrap="none">
            <a:spAutoFit/>
          </a:bodyPr>
          <a:lstStyle/>
          <a:p>
            <a:r>
              <a:rPr lang="en-US" altLang="zh-TW" sz="1500" b="1">
                <a:solidFill>
                  <a:srgbClr val="00FFFF"/>
                </a:solidFill>
                <a:latin typeface="微軟正黑體" panose="020B0604030504040204" pitchFamily="34" charset="-120"/>
                <a:ea typeface="微軟正黑體" panose="020B0604030504040204" pitchFamily="34" charset="-120"/>
              </a:rPr>
              <a:t>55kW(</a:t>
            </a:r>
            <a:r>
              <a:rPr lang="zh-TW" altLang="en-US" sz="1500" b="1">
                <a:solidFill>
                  <a:srgbClr val="00FFFF"/>
                </a:solidFill>
                <a:latin typeface="微軟正黑體" panose="020B0604030504040204" pitchFamily="34" charset="-120"/>
                <a:ea typeface="微軟正黑體" panose="020B0604030504040204" pitchFamily="34" charset="-120"/>
              </a:rPr>
              <a:t>最高需量</a:t>
            </a:r>
            <a:r>
              <a:rPr lang="en-US" altLang="zh-TW" sz="1500" b="1">
                <a:solidFill>
                  <a:srgbClr val="00FFFF"/>
                </a:solidFill>
                <a:latin typeface="微軟正黑體" panose="020B0604030504040204" pitchFamily="34" charset="-120"/>
                <a:ea typeface="微軟正黑體" panose="020B0604030504040204" pitchFamily="34" charset="-120"/>
              </a:rPr>
              <a:t>)-40kW(</a:t>
            </a:r>
            <a:r>
              <a:rPr lang="zh-TW" altLang="en-US" sz="1500" b="1">
                <a:solidFill>
                  <a:srgbClr val="00FFFF"/>
                </a:solidFill>
                <a:latin typeface="微軟正黑體" panose="020B0604030504040204" pitchFamily="34" charset="-120"/>
                <a:ea typeface="微軟正黑體" panose="020B0604030504040204" pitchFamily="34" charset="-120"/>
              </a:rPr>
              <a:t>契約容量</a:t>
            </a:r>
            <a:r>
              <a:rPr lang="en-US" altLang="zh-TW" sz="1500" b="1">
                <a:solidFill>
                  <a:srgbClr val="00FFFF"/>
                </a:solidFill>
                <a:latin typeface="微軟正黑體" panose="020B0604030504040204" pitchFamily="34" charset="-120"/>
                <a:ea typeface="微軟正黑體" panose="020B0604030504040204" pitchFamily="34" charset="-120"/>
              </a:rPr>
              <a:t>)-4kW(</a:t>
            </a:r>
            <a:r>
              <a:rPr lang="zh-TW" altLang="en-US" sz="1500" b="1">
                <a:solidFill>
                  <a:srgbClr val="00FFFF"/>
                </a:solidFill>
                <a:latin typeface="微軟正黑體" panose="020B0604030504040204" pitchFamily="34" charset="-120"/>
                <a:ea typeface="微軟正黑體" panose="020B0604030504040204" pitchFamily="34" charset="-120"/>
              </a:rPr>
              <a:t>超約</a:t>
            </a:r>
            <a:r>
              <a:rPr lang="en-US" altLang="zh-TW" sz="1500" b="1">
                <a:solidFill>
                  <a:srgbClr val="00FFFF"/>
                </a:solidFill>
                <a:latin typeface="微軟正黑體" panose="020B0604030504040204" pitchFamily="34" charset="-120"/>
                <a:ea typeface="微軟正黑體" panose="020B0604030504040204" pitchFamily="34" charset="-120"/>
              </a:rPr>
              <a:t>10%)=11kW</a:t>
            </a:r>
            <a:endParaRPr lang="zh-TW" altLang="en-US" sz="1500" b="1">
              <a:solidFill>
                <a:srgbClr val="00FFFF"/>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51E6C407-8339-48EC-BC14-C44C3A67EA27}"/>
              </a:ext>
            </a:extLst>
          </p:cNvPr>
          <p:cNvSpPr/>
          <p:nvPr/>
        </p:nvSpPr>
        <p:spPr>
          <a:xfrm>
            <a:off x="1580990" y="4241745"/>
            <a:ext cx="6145306" cy="369332"/>
          </a:xfrm>
          <a:prstGeom prst="rect">
            <a:avLst/>
          </a:prstGeom>
        </p:spPr>
        <p:txBody>
          <a:bodyPr wrap="square">
            <a:spAutoFit/>
          </a:bodyPr>
          <a:lstStyle/>
          <a:p>
            <a:r>
              <a:rPr lang="zh-TW" altLang="en-US" sz="1300">
                <a:solidFill>
                  <a:schemeClr val="bg1"/>
                </a:solidFill>
                <a:latin typeface="微軟正黑體" panose="020B0604030504040204" pitchFamily="34" charset="-120"/>
                <a:ea typeface="微軟正黑體" panose="020B0604030504040204" pitchFamily="34" charset="-120"/>
              </a:rPr>
              <a:t>結果可得該月份的基本電費合計為</a:t>
            </a:r>
            <a:r>
              <a:rPr lang="en-US" altLang="zh-TW">
                <a:solidFill>
                  <a:schemeClr val="bg1"/>
                </a:solidFill>
                <a:latin typeface="微軟正黑體" panose="020B0604030504040204" pitchFamily="34" charset="-120"/>
                <a:ea typeface="微軟正黑體" panose="020B0604030504040204" pitchFamily="34" charset="-120"/>
              </a:rPr>
              <a:t>                        =</a:t>
            </a:r>
            <a:r>
              <a:rPr lang="en-US" altLang="zh-TW" b="1">
                <a:solidFill>
                  <a:srgbClr val="01FFC9"/>
                </a:solidFill>
                <a:latin typeface="微軟正黑體" panose="020B0604030504040204" pitchFamily="34" charset="-120"/>
                <a:ea typeface="微軟正黑體" panose="020B0604030504040204" pitchFamily="34" charset="-120"/>
              </a:rPr>
              <a:t>19,133</a:t>
            </a:r>
            <a:r>
              <a:rPr lang="zh-TW" altLang="en-US">
                <a:solidFill>
                  <a:schemeClr val="bg1"/>
                </a:solidFill>
                <a:latin typeface="微軟正黑體" panose="020B0604030504040204" pitchFamily="34" charset="-120"/>
                <a:ea typeface="微軟正黑體" panose="020B0604030504040204" pitchFamily="34" charset="-120"/>
              </a:rPr>
              <a:t>元</a:t>
            </a:r>
            <a:endParaRPr lang="en-US" altLang="zh-TW" sz="12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ECE95A34-F205-4228-8155-692BA43B731C}"/>
              </a:ext>
            </a:extLst>
          </p:cNvPr>
          <p:cNvSpPr/>
          <p:nvPr/>
        </p:nvSpPr>
        <p:spPr>
          <a:xfrm>
            <a:off x="1947482" y="2529370"/>
            <a:ext cx="4572000" cy="553998"/>
          </a:xfrm>
          <a:prstGeom prst="rect">
            <a:avLst/>
          </a:prstGeom>
        </p:spPr>
        <p:txBody>
          <a:bodyPr>
            <a:spAutoFit/>
          </a:bodyPr>
          <a:lstStyle/>
          <a:p>
            <a:r>
              <a:rPr lang="pl-PL" altLang="zh-TW">
                <a:solidFill>
                  <a:srgbClr val="4AFF19"/>
                </a:solidFill>
                <a:latin typeface="微軟正黑體" panose="020B0604030504040204" pitchFamily="34" charset="-120"/>
                <a:ea typeface="微軟正黑體" panose="020B0604030504040204" pitchFamily="34" charset="-120"/>
              </a:rPr>
              <a:t>40 kW x236.2</a:t>
            </a:r>
            <a:r>
              <a:rPr lang="zh-TW" altLang="pl-PL">
                <a:solidFill>
                  <a:srgbClr val="4AFF19"/>
                </a:solidFill>
                <a:latin typeface="微軟正黑體" panose="020B0604030504040204" pitchFamily="34" charset="-120"/>
                <a:ea typeface="微軟正黑體" panose="020B0604030504040204" pitchFamily="34" charset="-120"/>
              </a:rPr>
              <a:t>元</a:t>
            </a:r>
            <a:r>
              <a:rPr lang="pl-PL" altLang="zh-TW">
                <a:solidFill>
                  <a:srgbClr val="4AFF19"/>
                </a:solidFill>
                <a:latin typeface="微軟正黑體" panose="020B0604030504040204" pitchFamily="34" charset="-120"/>
                <a:ea typeface="微軟正黑體" panose="020B0604030504040204" pitchFamily="34" charset="-120"/>
              </a:rPr>
              <a:t>/kW = 9,448</a:t>
            </a:r>
            <a:r>
              <a:rPr lang="zh-TW" altLang="pl-PL">
                <a:solidFill>
                  <a:srgbClr val="4AFF19"/>
                </a:solidFill>
                <a:latin typeface="微軟正黑體" panose="020B0604030504040204" pitchFamily="34" charset="-120"/>
                <a:ea typeface="微軟正黑體" panose="020B0604030504040204" pitchFamily="34" charset="-120"/>
              </a:rPr>
              <a:t>元</a:t>
            </a:r>
            <a:endParaRPr lang="en-US" altLang="zh-TW">
              <a:solidFill>
                <a:srgbClr val="4AFF19"/>
              </a:solidFill>
              <a:latin typeface="微軟正黑體" panose="020B0604030504040204" pitchFamily="34" charset="-120"/>
              <a:ea typeface="微軟正黑體" panose="020B0604030504040204" pitchFamily="34" charset="-120"/>
            </a:endParaRPr>
          </a:p>
          <a:p>
            <a:r>
              <a:rPr lang="en-US" altLang="zh-TW" sz="1200">
                <a:solidFill>
                  <a:srgbClr val="FFFF00"/>
                </a:solidFill>
                <a:latin typeface="微軟正黑體" panose="020B0604030504040204" pitchFamily="34" charset="-120"/>
                <a:ea typeface="微軟正黑體" panose="020B0604030504040204" pitchFamily="34" charset="-120"/>
              </a:rPr>
              <a:t>(</a:t>
            </a:r>
            <a:r>
              <a:rPr lang="zh-TW" altLang="en-US" sz="1200">
                <a:solidFill>
                  <a:srgbClr val="FFFF00"/>
                </a:solidFill>
                <a:latin typeface="微軟正黑體" panose="020B0604030504040204" pitchFamily="34" charset="-120"/>
                <a:ea typeface="微軟正黑體" panose="020B0604030504040204" pitchFamily="34" charset="-120"/>
              </a:rPr>
              <a:t>契約容量</a:t>
            </a:r>
            <a:r>
              <a:rPr lang="en-US" altLang="zh-TW" sz="1200">
                <a:solidFill>
                  <a:srgbClr val="FFFF00"/>
                </a:solidFill>
                <a:latin typeface="微軟正黑體" panose="020B0604030504040204" pitchFamily="34" charset="-120"/>
                <a:ea typeface="微軟正黑體" panose="020B0604030504040204" pitchFamily="34" charset="-120"/>
              </a:rPr>
              <a:t>×</a:t>
            </a:r>
            <a:r>
              <a:rPr lang="zh-TW" altLang="en-US" sz="1200">
                <a:solidFill>
                  <a:srgbClr val="FFFF00"/>
                </a:solidFill>
                <a:latin typeface="微軟正黑體" panose="020B0604030504040204" pitchFamily="34" charset="-120"/>
                <a:ea typeface="微軟正黑體" panose="020B0604030504040204" pitchFamily="34" charset="-120"/>
              </a:rPr>
              <a:t>基本電價</a:t>
            </a:r>
            <a:r>
              <a:rPr lang="en-US" altLang="zh-TW" sz="1200">
                <a:solidFill>
                  <a:srgbClr val="FFFF00"/>
                </a:solidFill>
                <a:latin typeface="微軟正黑體" panose="020B0604030504040204" pitchFamily="34" charset="-120"/>
                <a:ea typeface="微軟正黑體" panose="020B0604030504040204" pitchFamily="34" charset="-120"/>
              </a:rPr>
              <a:t>=</a:t>
            </a:r>
            <a:r>
              <a:rPr lang="zh-TW" altLang="en-US" sz="1200">
                <a:solidFill>
                  <a:srgbClr val="FFFF00"/>
                </a:solidFill>
                <a:latin typeface="微軟正黑體" panose="020B0604030504040204" pitchFamily="34" charset="-120"/>
                <a:ea typeface="微軟正黑體" panose="020B0604030504040204" pitchFamily="34" charset="-120"/>
              </a:rPr>
              <a:t>應繳交之基本電費</a:t>
            </a:r>
            <a:r>
              <a:rPr lang="en-US" altLang="zh-TW" sz="1200">
                <a:solidFill>
                  <a:srgbClr val="FFFF00"/>
                </a:solidFill>
                <a:latin typeface="微軟正黑體" panose="020B0604030504040204" pitchFamily="34" charset="-120"/>
                <a:ea typeface="微軟正黑體" panose="020B0604030504040204" pitchFamily="34" charset="-120"/>
              </a:rPr>
              <a:t>)</a:t>
            </a:r>
            <a:endParaRPr lang="zh-TW" altLang="en-US" sz="1200">
              <a:solidFill>
                <a:srgbClr val="FFFF00"/>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7C26AE2A-10DD-40AE-9246-EE1007CEFAD3}"/>
              </a:ext>
            </a:extLst>
          </p:cNvPr>
          <p:cNvSpPr/>
          <p:nvPr/>
        </p:nvSpPr>
        <p:spPr>
          <a:xfrm>
            <a:off x="1947482" y="3092872"/>
            <a:ext cx="4852468" cy="553998"/>
          </a:xfrm>
          <a:prstGeom prst="rect">
            <a:avLst/>
          </a:prstGeom>
        </p:spPr>
        <p:txBody>
          <a:bodyPr wrap="square">
            <a:spAutoFit/>
          </a:bodyPr>
          <a:lstStyle/>
          <a:p>
            <a:r>
              <a:rPr lang="pl-PL" altLang="zh-TW">
                <a:solidFill>
                  <a:srgbClr val="FF8D6D"/>
                </a:solidFill>
                <a:latin typeface="微軟正黑體" panose="020B0604030504040204" pitchFamily="34" charset="-120"/>
                <a:ea typeface="微軟正黑體" panose="020B0604030504040204" pitchFamily="34" charset="-120"/>
              </a:rPr>
              <a:t>(40 × 10%) kW × 236.2</a:t>
            </a:r>
            <a:r>
              <a:rPr lang="zh-TW" altLang="pl-PL">
                <a:solidFill>
                  <a:srgbClr val="FF8D6D"/>
                </a:solidFill>
                <a:latin typeface="微軟正黑體" panose="020B0604030504040204" pitchFamily="34" charset="-120"/>
                <a:ea typeface="微軟正黑體" panose="020B0604030504040204" pitchFamily="34" charset="-120"/>
              </a:rPr>
              <a:t>元</a:t>
            </a:r>
            <a:r>
              <a:rPr lang="pl-PL" altLang="zh-TW">
                <a:solidFill>
                  <a:srgbClr val="FF8D6D"/>
                </a:solidFill>
                <a:latin typeface="微軟正黑體" panose="020B0604030504040204" pitchFamily="34" charset="-120"/>
                <a:ea typeface="微軟正黑體" panose="020B0604030504040204" pitchFamily="34" charset="-120"/>
              </a:rPr>
              <a:t>/kW × 2</a:t>
            </a:r>
            <a:r>
              <a:rPr lang="zh-TW" altLang="pl-PL">
                <a:solidFill>
                  <a:srgbClr val="FF8D6D"/>
                </a:solidFill>
                <a:latin typeface="微軟正黑體" panose="020B0604030504040204" pitchFamily="34" charset="-120"/>
                <a:ea typeface="微軟正黑體" panose="020B0604030504040204" pitchFamily="34" charset="-120"/>
              </a:rPr>
              <a:t>倍</a:t>
            </a:r>
            <a:r>
              <a:rPr lang="pl-PL" altLang="zh-TW">
                <a:solidFill>
                  <a:srgbClr val="FF8D6D"/>
                </a:solidFill>
                <a:latin typeface="微軟正黑體" panose="020B0604030504040204" pitchFamily="34" charset="-120"/>
                <a:ea typeface="微軟正黑體" panose="020B0604030504040204" pitchFamily="34" charset="-120"/>
              </a:rPr>
              <a:t>(≤10%) </a:t>
            </a:r>
            <a:endParaRPr lang="en-US" altLang="zh-TW">
              <a:solidFill>
                <a:srgbClr val="FF8D6D"/>
              </a:solidFill>
              <a:latin typeface="微軟正黑體" panose="020B0604030504040204" pitchFamily="34" charset="-120"/>
              <a:ea typeface="微軟正黑體" panose="020B0604030504040204" pitchFamily="34" charset="-120"/>
            </a:endParaRPr>
          </a:p>
          <a:p>
            <a:r>
              <a:rPr lang="en-US" altLang="zh-TW" sz="1200">
                <a:solidFill>
                  <a:srgbClr val="FF8D6D"/>
                </a:solidFill>
                <a:latin typeface="微軟正黑體" panose="020B0604030504040204" pitchFamily="34" charset="-120"/>
                <a:ea typeface="微軟正黑體" panose="020B0604030504040204" pitchFamily="34" charset="-120"/>
              </a:rPr>
              <a:t>=</a:t>
            </a:r>
            <a:r>
              <a:rPr lang="zh-TW" altLang="en-US" sz="1200">
                <a:solidFill>
                  <a:srgbClr val="FF8D6D"/>
                </a:solidFill>
                <a:latin typeface="微軟正黑體" panose="020B0604030504040204" pitchFamily="34" charset="-120"/>
                <a:ea typeface="微軟正黑體" panose="020B0604030504040204" pitchFamily="34" charset="-120"/>
              </a:rPr>
              <a:t>約</a:t>
            </a:r>
            <a:r>
              <a:rPr lang="en-US" altLang="zh-TW" sz="1200">
                <a:solidFill>
                  <a:srgbClr val="FF8D6D"/>
                </a:solidFill>
                <a:latin typeface="微軟正黑體" panose="020B0604030504040204" pitchFamily="34" charset="-120"/>
                <a:ea typeface="微軟正黑體" panose="020B0604030504040204" pitchFamily="34" charset="-120"/>
              </a:rPr>
              <a:t>1,890</a:t>
            </a:r>
            <a:r>
              <a:rPr lang="zh-TW" altLang="en-US" sz="1200">
                <a:solidFill>
                  <a:srgbClr val="FF8D6D"/>
                </a:solidFill>
                <a:latin typeface="微軟正黑體" panose="020B0604030504040204" pitchFamily="34" charset="-120"/>
                <a:ea typeface="微軟正黑體" panose="020B0604030504040204" pitchFamily="34" charset="-120"/>
              </a:rPr>
              <a:t>元</a:t>
            </a:r>
            <a:r>
              <a:rPr lang="en-US" altLang="zh-TW" sz="1200">
                <a:solidFill>
                  <a:srgbClr val="FFFF00"/>
                </a:solidFill>
                <a:latin typeface="微軟正黑體" panose="020B0604030504040204" pitchFamily="34" charset="-120"/>
                <a:ea typeface="微軟正黑體" panose="020B0604030504040204" pitchFamily="34" charset="-120"/>
              </a:rPr>
              <a:t>(</a:t>
            </a:r>
            <a:r>
              <a:rPr lang="zh-TW" altLang="en-US" sz="1200">
                <a:solidFill>
                  <a:srgbClr val="FFFF00"/>
                </a:solidFill>
                <a:latin typeface="微軟正黑體" panose="020B0604030504040204" pitchFamily="34" charset="-120"/>
                <a:ea typeface="微軟正黑體" panose="020B0604030504040204" pitchFamily="34" charset="-120"/>
              </a:rPr>
              <a:t>超約</a:t>
            </a:r>
            <a:r>
              <a:rPr lang="en-US" altLang="zh-TW" sz="1200">
                <a:solidFill>
                  <a:srgbClr val="FFFF00"/>
                </a:solidFill>
                <a:latin typeface="微軟正黑體" panose="020B0604030504040204" pitchFamily="34" charset="-120"/>
                <a:ea typeface="微軟正黑體" panose="020B0604030504040204" pitchFamily="34" charset="-120"/>
              </a:rPr>
              <a:t>10%</a:t>
            </a:r>
            <a:r>
              <a:rPr lang="zh-TW" altLang="en-US" sz="1200">
                <a:solidFill>
                  <a:srgbClr val="FFFF00"/>
                </a:solidFill>
                <a:latin typeface="微軟正黑體" panose="020B0604030504040204" pitchFamily="34" charset="-120"/>
                <a:ea typeface="微軟正黑體" panose="020B0604030504040204" pitchFamily="34" charset="-120"/>
              </a:rPr>
              <a:t>以內</a:t>
            </a:r>
            <a:r>
              <a:rPr lang="en-US" altLang="zh-TW" sz="1200">
                <a:solidFill>
                  <a:srgbClr val="FFFF00"/>
                </a:solidFill>
                <a:latin typeface="微軟正黑體" panose="020B0604030504040204" pitchFamily="34" charset="-120"/>
                <a:ea typeface="微軟正黑體" panose="020B0604030504040204" pitchFamily="34" charset="-120"/>
              </a:rPr>
              <a:t>)</a:t>
            </a:r>
          </a:p>
        </p:txBody>
      </p:sp>
      <p:sp>
        <p:nvSpPr>
          <p:cNvPr id="10" name="矩形 9">
            <a:extLst>
              <a:ext uri="{FF2B5EF4-FFF2-40B4-BE49-F238E27FC236}">
                <a16:creationId xmlns:a16="http://schemas.microsoft.com/office/drawing/2014/main" id="{531A20C4-65CA-423B-9E0C-8FE61A30A41E}"/>
              </a:ext>
            </a:extLst>
          </p:cNvPr>
          <p:cNvSpPr/>
          <p:nvPr/>
        </p:nvSpPr>
        <p:spPr>
          <a:xfrm>
            <a:off x="1961426" y="3646870"/>
            <a:ext cx="4852468" cy="553998"/>
          </a:xfrm>
          <a:prstGeom prst="rect">
            <a:avLst/>
          </a:prstGeom>
        </p:spPr>
        <p:txBody>
          <a:bodyPr wrap="square">
            <a:spAutoFit/>
          </a:bodyPr>
          <a:lstStyle/>
          <a:p>
            <a:r>
              <a:rPr lang="pl-PL" altLang="zh-TW">
                <a:solidFill>
                  <a:srgbClr val="928FFF"/>
                </a:solidFill>
                <a:latin typeface="微軟正黑體" panose="020B0604030504040204" pitchFamily="34" charset="-120"/>
                <a:ea typeface="微軟正黑體" panose="020B0604030504040204" pitchFamily="34" charset="-120"/>
              </a:rPr>
              <a:t>11kW × 236.2</a:t>
            </a:r>
            <a:r>
              <a:rPr lang="zh-TW" altLang="pl-PL">
                <a:solidFill>
                  <a:srgbClr val="928FFF"/>
                </a:solidFill>
                <a:latin typeface="微軟正黑體" panose="020B0604030504040204" pitchFamily="34" charset="-120"/>
                <a:ea typeface="微軟正黑體" panose="020B0604030504040204" pitchFamily="34" charset="-120"/>
              </a:rPr>
              <a:t>元</a:t>
            </a:r>
            <a:r>
              <a:rPr lang="pl-PL" altLang="zh-TW">
                <a:solidFill>
                  <a:srgbClr val="928FFF"/>
                </a:solidFill>
                <a:latin typeface="微軟正黑體" panose="020B0604030504040204" pitchFamily="34" charset="-120"/>
                <a:ea typeface="微軟正黑體" panose="020B0604030504040204" pitchFamily="34" charset="-120"/>
              </a:rPr>
              <a:t>/kW × 3</a:t>
            </a:r>
            <a:r>
              <a:rPr lang="zh-TW" altLang="pl-PL">
                <a:solidFill>
                  <a:srgbClr val="928FFF"/>
                </a:solidFill>
                <a:latin typeface="微軟正黑體" panose="020B0604030504040204" pitchFamily="34" charset="-120"/>
                <a:ea typeface="微軟正黑體" panose="020B0604030504040204" pitchFamily="34" charset="-120"/>
              </a:rPr>
              <a:t>倍</a:t>
            </a:r>
            <a:r>
              <a:rPr lang="pl-PL" altLang="zh-TW">
                <a:solidFill>
                  <a:srgbClr val="928FFF"/>
                </a:solidFill>
                <a:latin typeface="微軟正黑體" panose="020B0604030504040204" pitchFamily="34" charset="-120"/>
                <a:ea typeface="微軟正黑體" panose="020B0604030504040204" pitchFamily="34" charset="-120"/>
              </a:rPr>
              <a:t>(≥10%) </a:t>
            </a:r>
            <a:endParaRPr lang="en-US" altLang="zh-TW">
              <a:solidFill>
                <a:srgbClr val="928FFF"/>
              </a:solidFill>
              <a:latin typeface="微軟正黑體" panose="020B0604030504040204" pitchFamily="34" charset="-120"/>
              <a:ea typeface="微軟正黑體" panose="020B0604030504040204" pitchFamily="34" charset="-120"/>
            </a:endParaRPr>
          </a:p>
          <a:p>
            <a:r>
              <a:rPr lang="en-US" altLang="zh-TW" sz="1200">
                <a:solidFill>
                  <a:srgbClr val="928FFF"/>
                </a:solidFill>
                <a:latin typeface="微軟正黑體" panose="020B0604030504040204" pitchFamily="34" charset="-120"/>
                <a:ea typeface="微軟正黑體" panose="020B0604030504040204" pitchFamily="34" charset="-120"/>
              </a:rPr>
              <a:t>=</a:t>
            </a:r>
            <a:r>
              <a:rPr lang="zh-TW" altLang="en-US" sz="1200">
                <a:solidFill>
                  <a:srgbClr val="928FFF"/>
                </a:solidFill>
                <a:latin typeface="微軟正黑體" panose="020B0604030504040204" pitchFamily="34" charset="-120"/>
                <a:ea typeface="微軟正黑體" panose="020B0604030504040204" pitchFamily="34" charset="-120"/>
              </a:rPr>
              <a:t>約</a:t>
            </a:r>
            <a:r>
              <a:rPr lang="en-US" altLang="zh-TW" sz="1200">
                <a:solidFill>
                  <a:srgbClr val="928FFF"/>
                </a:solidFill>
                <a:latin typeface="微軟正黑體" panose="020B0604030504040204" pitchFamily="34" charset="-120"/>
                <a:ea typeface="微軟正黑體" panose="020B0604030504040204" pitchFamily="34" charset="-120"/>
              </a:rPr>
              <a:t>7,795</a:t>
            </a:r>
            <a:r>
              <a:rPr lang="zh-TW" altLang="en-US" sz="1200">
                <a:solidFill>
                  <a:srgbClr val="928FFF"/>
                </a:solidFill>
                <a:latin typeface="微軟正黑體" panose="020B0604030504040204" pitchFamily="34" charset="-120"/>
                <a:ea typeface="微軟正黑體" panose="020B0604030504040204" pitchFamily="34" charset="-120"/>
              </a:rPr>
              <a:t>元 </a:t>
            </a:r>
            <a:r>
              <a:rPr lang="en-US" altLang="zh-TW" sz="1200">
                <a:solidFill>
                  <a:srgbClr val="FFFF00"/>
                </a:solidFill>
                <a:latin typeface="微軟正黑體" panose="020B0604030504040204" pitchFamily="34" charset="-120"/>
                <a:ea typeface="微軟正黑體" panose="020B0604030504040204" pitchFamily="34" charset="-120"/>
              </a:rPr>
              <a:t>(</a:t>
            </a:r>
            <a:r>
              <a:rPr lang="zh-TW" altLang="en-US" sz="1200">
                <a:solidFill>
                  <a:srgbClr val="FFFF00"/>
                </a:solidFill>
                <a:latin typeface="微軟正黑體" panose="020B0604030504040204" pitchFamily="34" charset="-120"/>
                <a:ea typeface="微軟正黑體" panose="020B0604030504040204" pitchFamily="34" charset="-120"/>
              </a:rPr>
              <a:t>超約</a:t>
            </a:r>
            <a:r>
              <a:rPr lang="en-US" altLang="zh-TW" sz="1200">
                <a:solidFill>
                  <a:srgbClr val="FFFF00"/>
                </a:solidFill>
                <a:latin typeface="微軟正黑體" panose="020B0604030504040204" pitchFamily="34" charset="-120"/>
                <a:ea typeface="微軟正黑體" panose="020B0604030504040204" pitchFamily="34" charset="-120"/>
              </a:rPr>
              <a:t>10% </a:t>
            </a:r>
            <a:r>
              <a:rPr lang="zh-TW" altLang="en-US" sz="1200">
                <a:solidFill>
                  <a:srgbClr val="FFFF00"/>
                </a:solidFill>
                <a:latin typeface="微軟正黑體" panose="020B0604030504040204" pitchFamily="34" charset="-120"/>
                <a:ea typeface="微軟正黑體" panose="020B0604030504040204" pitchFamily="34" charset="-120"/>
              </a:rPr>
              <a:t>以上</a:t>
            </a:r>
            <a:r>
              <a:rPr lang="en-US" altLang="zh-TW" sz="1200">
                <a:solidFill>
                  <a:srgbClr val="FFFF00"/>
                </a:solidFill>
                <a:latin typeface="微軟正黑體" panose="020B0604030504040204" pitchFamily="34" charset="-120"/>
                <a:ea typeface="微軟正黑體" panose="020B0604030504040204" pitchFamily="34" charset="-120"/>
              </a:rPr>
              <a:t>)</a:t>
            </a:r>
          </a:p>
        </p:txBody>
      </p:sp>
      <p:pic>
        <p:nvPicPr>
          <p:cNvPr id="8" name="圖形 7">
            <a:extLst>
              <a:ext uri="{FF2B5EF4-FFF2-40B4-BE49-F238E27FC236}">
                <a16:creationId xmlns:a16="http://schemas.microsoft.com/office/drawing/2014/main" id="{FD3ED1EE-99F9-44C8-B076-D109DF975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9701" y="2635579"/>
            <a:ext cx="337603" cy="337603"/>
          </a:xfrm>
          <a:prstGeom prst="rect">
            <a:avLst/>
          </a:prstGeom>
        </p:spPr>
      </p:pic>
      <p:pic>
        <p:nvPicPr>
          <p:cNvPr id="12" name="圖形 11">
            <a:extLst>
              <a:ext uri="{FF2B5EF4-FFF2-40B4-BE49-F238E27FC236}">
                <a16:creationId xmlns:a16="http://schemas.microsoft.com/office/drawing/2014/main" id="{E4A64AAF-2CFC-4326-A79D-891ADCF630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9701" y="3183977"/>
            <a:ext cx="337603" cy="337603"/>
          </a:xfrm>
          <a:prstGeom prst="rect">
            <a:avLst/>
          </a:prstGeom>
        </p:spPr>
      </p:pic>
      <p:pic>
        <p:nvPicPr>
          <p:cNvPr id="13" name="圖形 12">
            <a:extLst>
              <a:ext uri="{FF2B5EF4-FFF2-40B4-BE49-F238E27FC236}">
                <a16:creationId xmlns:a16="http://schemas.microsoft.com/office/drawing/2014/main" id="{7DC4BB1C-DA7C-4178-A87B-1FAC7C62D2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9701" y="3746611"/>
            <a:ext cx="337603" cy="337603"/>
          </a:xfrm>
          <a:prstGeom prst="rect">
            <a:avLst/>
          </a:prstGeom>
        </p:spPr>
      </p:pic>
      <p:pic>
        <p:nvPicPr>
          <p:cNvPr id="14" name="圖形 13">
            <a:extLst>
              <a:ext uri="{FF2B5EF4-FFF2-40B4-BE49-F238E27FC236}">
                <a16:creationId xmlns:a16="http://schemas.microsoft.com/office/drawing/2014/main" id="{2373881B-15BC-4DB9-A9E4-7B16BA9378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94996" y="4280488"/>
            <a:ext cx="1276216" cy="313253"/>
          </a:xfrm>
          <a:prstGeom prst="rect">
            <a:avLst/>
          </a:prstGeom>
        </p:spPr>
      </p:pic>
      <p:sp>
        <p:nvSpPr>
          <p:cNvPr id="17" name="Title 1">
            <a:extLst>
              <a:ext uri="{FF2B5EF4-FFF2-40B4-BE49-F238E27FC236}">
                <a16:creationId xmlns:a16="http://schemas.microsoft.com/office/drawing/2014/main" id="{D566434B-D2CD-4305-9FC5-64007D6ADC55}"/>
              </a:ext>
            </a:extLst>
          </p:cNvPr>
          <p:cNvSpPr txBox="1">
            <a:spLocks/>
          </p:cNvSpPr>
          <p:nvPr/>
        </p:nvSpPr>
        <p:spPr>
          <a:xfrm>
            <a:off x="2431205" y="280100"/>
            <a:ext cx="4349958"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4000">
                <a:effectLst/>
              </a:rPr>
              <a:t>超約附加費詳解</a:t>
            </a:r>
            <a:endParaRPr lang="zh-CN" altLang="en-US" sz="4000">
              <a:effectLst/>
            </a:endParaRPr>
          </a:p>
        </p:txBody>
      </p:sp>
    </p:spTree>
    <p:extLst>
      <p:ext uri="{BB962C8B-B14F-4D97-AF65-F5344CB8AC3E}">
        <p14:creationId xmlns:p14="http://schemas.microsoft.com/office/powerpoint/2010/main" val="1836812776"/>
      </p:ext>
    </p:extLst>
  </p:cSld>
  <p:clrMapOvr>
    <a:masterClrMapping/>
  </p:clrMapOvr>
  <p:transition advTm="1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標題 1">
            <a:extLst>
              <a:ext uri="{FF2B5EF4-FFF2-40B4-BE49-F238E27FC236}">
                <a16:creationId xmlns:a16="http://schemas.microsoft.com/office/drawing/2014/main" id="{42ABB668-BDF3-BE4A-A2D5-15AEA8FA7553}"/>
              </a:ext>
            </a:extLst>
          </p:cNvPr>
          <p:cNvSpPr>
            <a:spLocks noGrp="1"/>
          </p:cNvSpPr>
          <p:nvPr>
            <p:ph type="title" idx="4294967295"/>
          </p:nvPr>
        </p:nvSpPr>
        <p:spPr>
          <a:xfrm>
            <a:off x="395536" y="915988"/>
            <a:ext cx="6965950" cy="958850"/>
          </a:xfrm>
        </p:spPr>
        <p:txBody>
          <a:bodyPr>
            <a:noAutofit/>
          </a:bodyPr>
          <a:lstStyle/>
          <a:p>
            <a:pPr algn="l"/>
            <a:r>
              <a:rPr lang="zh-TW" altLang="en-US" sz="4200" b="1">
                <a:latin typeface="微軟正黑體" panose="020B0604030504040204" pitchFamily="34" charset="-120"/>
                <a:ea typeface="微軟正黑體" panose="020B0604030504040204" pitchFamily="34" charset="-120"/>
                <a:cs typeface="Arial" panose="020B0604020202020204" pitchFamily="34" charset="0"/>
              </a:rPr>
              <a:t>發揮 </a:t>
            </a:r>
            <a:r>
              <a:rPr lang="en-US" altLang="zh-TW" sz="4200" b="1">
                <a:latin typeface="微軟正黑體" panose="020B0604030504040204" pitchFamily="34" charset="-120"/>
                <a:ea typeface="微軟正黑體" panose="020B0604030504040204" pitchFamily="34" charset="-120"/>
                <a:cs typeface="Arial" panose="020B0604020202020204" pitchFamily="34" charset="0"/>
              </a:rPr>
              <a:t>Maker </a:t>
            </a:r>
            <a:r>
              <a:rPr lang="zh-TW" altLang="en-US" sz="4200" b="1">
                <a:latin typeface="微軟正黑體" panose="020B0604030504040204" pitchFamily="34" charset="-120"/>
                <a:ea typeface="微軟正黑體" panose="020B0604030504040204" pitchFamily="34" charset="-120"/>
                <a:cs typeface="Arial" panose="020B0604020202020204" pitchFamily="34" charset="0"/>
              </a:rPr>
              <a:t>精神</a:t>
            </a:r>
            <a:br>
              <a:rPr lang="zh-TW" altLang="en-US" sz="4200" b="1">
                <a:latin typeface="微軟正黑體" panose="020B0604030504040204" pitchFamily="34" charset="-120"/>
                <a:ea typeface="微軟正黑體" panose="020B0604030504040204" pitchFamily="34" charset="-120"/>
                <a:cs typeface="Arial" panose="020B0604020202020204" pitchFamily="34" charset="0"/>
              </a:rPr>
            </a:br>
            <a:r>
              <a:rPr lang="zh-TW" altLang="en-US" sz="4200" b="1">
                <a:latin typeface="微軟正黑體" panose="020B0604030504040204" pitchFamily="34" charset="-120"/>
                <a:ea typeface="微軟正黑體" panose="020B0604030504040204" pitchFamily="34" charset="-120"/>
                <a:cs typeface="Arial" panose="020B0604020202020204" pitchFamily="34" charset="0"/>
              </a:rPr>
              <a:t>智慧能源管理平台因應而生</a:t>
            </a:r>
          </a:p>
        </p:txBody>
      </p:sp>
      <p:sp>
        <p:nvSpPr>
          <p:cNvPr id="35" name="矩形 34">
            <a:extLst>
              <a:ext uri="{FF2B5EF4-FFF2-40B4-BE49-F238E27FC236}">
                <a16:creationId xmlns:a16="http://schemas.microsoft.com/office/drawing/2014/main" id="{DF71B736-D1B0-7545-B99E-8B80C8417927}"/>
              </a:ext>
            </a:extLst>
          </p:cNvPr>
          <p:cNvSpPr/>
          <p:nvPr/>
        </p:nvSpPr>
        <p:spPr>
          <a:xfrm>
            <a:off x="395536" y="2376533"/>
            <a:ext cx="5688632" cy="1785104"/>
          </a:xfrm>
          <a:prstGeom prst="rect">
            <a:avLst/>
          </a:prstGeom>
        </p:spPr>
        <p:txBody>
          <a:bodyPr wrap="square" anchor="t">
            <a:spAutoFit/>
          </a:bodyPr>
          <a:lstStyle/>
          <a:p>
            <a:r>
              <a:rPr lang="en-US" altLang="zh-TW" sz="2200" b="1">
                <a:latin typeface="微軟正黑體" panose="020B0604030504040204" pitchFamily="34" charset="-120"/>
                <a:ea typeface="微軟正黑體" panose="020B0604030504040204" pitchFamily="34" charset="-120"/>
                <a:cs typeface="Arial" panose="020B0604020202020204" pitchFamily="34" charset="0"/>
              </a:rPr>
              <a:t>以 QNAP </a:t>
            </a:r>
            <a:r>
              <a:rPr lang="en-US" altLang="zh-TW" sz="2200" b="1" err="1">
                <a:latin typeface="微軟正黑體" panose="020B0604030504040204" pitchFamily="34" charset="-120"/>
                <a:ea typeface="微軟正黑體" panose="020B0604030504040204" pitchFamily="34" charset="-120"/>
                <a:cs typeface="Arial" panose="020B0604020202020204" pitchFamily="34" charset="0"/>
              </a:rPr>
              <a:t>獨家的物聯網開發套件</a:t>
            </a:r>
            <a:r>
              <a:rPr lang="en-US" altLang="zh-TW" sz="2200" b="1">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err="1">
                <a:latin typeface="微軟正黑體" panose="020B0604030504040204" pitchFamily="34" charset="-120"/>
                <a:ea typeface="微軟正黑體" panose="020B0604030504040204" pitchFamily="34" charset="-120"/>
                <a:cs typeface="Arial" panose="020B0604020202020204" pitchFamily="34" charset="0"/>
              </a:rPr>
              <a:t>QIoT</a:t>
            </a:r>
            <a:r>
              <a:rPr lang="en-US" altLang="zh-TW" sz="2200" b="1">
                <a:latin typeface="微軟正黑體" panose="020B0604030504040204" pitchFamily="34" charset="-120"/>
                <a:ea typeface="微軟正黑體" panose="020B0604030504040204" pitchFamily="34" charset="-120"/>
                <a:cs typeface="Arial" panose="020B0604020202020204" pitchFamily="34" charset="0"/>
              </a:rPr>
              <a:t> Suite Lite </a:t>
            </a:r>
            <a:r>
              <a:rPr lang="zh-TW" altLang="en-US" sz="2200" b="1">
                <a:latin typeface="微軟正黑體" panose="020B0604030504040204" pitchFamily="34" charset="-120"/>
                <a:ea typeface="微軟正黑體" panose="020B0604030504040204" pitchFamily="34" charset="-120"/>
                <a:cs typeface="Arial" panose="020B0604020202020204" pitchFamily="34" charset="0"/>
              </a:rPr>
              <a:t>作為底層框架，針對能源監控之需求，為 QNAP 量身打造出商業級的物聯網能源解決方案。現在， </a:t>
            </a:r>
            <a:r>
              <a:rPr lang="en-US" altLang="zh-TW" sz="2200" b="1">
                <a:latin typeface="微軟正黑體" panose="020B0604030504040204" pitchFamily="34" charset="-120"/>
                <a:ea typeface="微軟正黑體" panose="020B0604030504040204" pitchFamily="34" charset="-120"/>
                <a:cs typeface="Arial" panose="020B0604020202020204" pitchFamily="34" charset="0"/>
              </a:rPr>
              <a:t>QNAP 過去</a:t>
            </a:r>
            <a:r>
              <a:rPr lang="zh-TW" altLang="en-US" sz="2200" b="1">
                <a:latin typeface="微軟正黑體" panose="020B0604030504040204" pitchFamily="34" charset="-120"/>
                <a:ea typeface="微軟正黑體" panose="020B0604030504040204" pitchFamily="34" charset="-120"/>
                <a:cs typeface="Arial" panose="020B0604020202020204" pitchFamily="34" charset="0"/>
              </a:rPr>
              <a:t>最為頭痛的企業用電問題已大有改善。</a:t>
            </a:r>
            <a:endParaRPr lang="en-US" altLang="zh-TW" sz="2200" b="1">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 name="圖形 2">
            <a:extLst>
              <a:ext uri="{FF2B5EF4-FFF2-40B4-BE49-F238E27FC236}">
                <a16:creationId xmlns:a16="http://schemas.microsoft.com/office/drawing/2014/main" id="{711C1994-2D1C-4911-A258-241B4BAAC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9848" y="2367453"/>
            <a:ext cx="3343275" cy="2676525"/>
          </a:xfrm>
          <a:prstGeom prst="rect">
            <a:avLst/>
          </a:prstGeom>
        </p:spPr>
      </p:pic>
    </p:spTree>
    <p:extLst>
      <p:ext uri="{BB962C8B-B14F-4D97-AF65-F5344CB8AC3E}">
        <p14:creationId xmlns:p14="http://schemas.microsoft.com/office/powerpoint/2010/main" val="2443938052"/>
      </p:ext>
    </p:extLst>
  </p:cSld>
  <p:clrMapOvr>
    <a:masterClrMapping/>
  </p:clrMapOvr>
  <p:transition advTm="2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F8CE7F0-9F45-2F46-A5F1-9BFC37A60DDD}"/>
              </a:ext>
            </a:extLst>
          </p:cNvPr>
          <p:cNvSpPr txBox="1">
            <a:spLocks/>
          </p:cNvSpPr>
          <p:nvPr/>
        </p:nvSpPr>
        <p:spPr>
          <a:xfrm>
            <a:off x="722210" y="1896131"/>
            <a:ext cx="1931275"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rPr>
              <a:t>先求最高需量</a:t>
            </a:r>
            <a:endParaRPr lang="zh-CN" sz="1600">
              <a:effectLst/>
            </a:endParaRPr>
          </a:p>
        </p:txBody>
      </p:sp>
      <p:sp>
        <p:nvSpPr>
          <p:cNvPr id="16" name="Title 1">
            <a:extLst>
              <a:ext uri="{FF2B5EF4-FFF2-40B4-BE49-F238E27FC236}">
                <a16:creationId xmlns:a16="http://schemas.microsoft.com/office/drawing/2014/main" id="{DF8CE7F0-9F45-2F46-A5F1-9BFC37A60DDD}"/>
              </a:ext>
            </a:extLst>
          </p:cNvPr>
          <p:cNvSpPr txBox="1">
            <a:spLocks/>
          </p:cNvSpPr>
          <p:nvPr/>
        </p:nvSpPr>
        <p:spPr>
          <a:xfrm>
            <a:off x="6770883" y="1908306"/>
            <a:ext cx="139481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rPr>
              <a:t>合併計算</a:t>
            </a:r>
            <a:endParaRPr lang="zh-CN" sz="1600">
              <a:effectLst/>
            </a:endParaRPr>
          </a:p>
        </p:txBody>
      </p:sp>
      <p:grpSp>
        <p:nvGrpSpPr>
          <p:cNvPr id="3" name="群組 2">
            <a:extLst>
              <a:ext uri="{FF2B5EF4-FFF2-40B4-BE49-F238E27FC236}">
                <a16:creationId xmlns:a16="http://schemas.microsoft.com/office/drawing/2014/main" id="{DC88E5DF-3DEA-4E98-9971-A3AA99E7923B}"/>
              </a:ext>
            </a:extLst>
          </p:cNvPr>
          <p:cNvGrpSpPr/>
          <p:nvPr/>
        </p:nvGrpSpPr>
        <p:grpSpPr>
          <a:xfrm>
            <a:off x="107504" y="2338085"/>
            <a:ext cx="2764084" cy="1849354"/>
            <a:chOff x="107504" y="2338085"/>
            <a:chExt cx="2664296" cy="1782589"/>
          </a:xfrm>
          <a:effectLst>
            <a:reflection blurRad="38100" stA="63000" endPos="20000" dist="50800" dir="5400000" sy="-100000" algn="bl" rotWithShape="0"/>
          </a:effectLst>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38085"/>
              <a:ext cx="2664296" cy="455186"/>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805415"/>
              <a:ext cx="2664296" cy="1315259"/>
            </a:xfrm>
            <a:prstGeom prst="rect">
              <a:avLst/>
            </a:prstGeom>
          </p:spPr>
        </p:pic>
      </p:grpSp>
      <p:sp>
        <p:nvSpPr>
          <p:cNvPr id="17" name="Title 1">
            <a:extLst>
              <a:ext uri="{FF2B5EF4-FFF2-40B4-BE49-F238E27FC236}">
                <a16:creationId xmlns:a16="http://schemas.microsoft.com/office/drawing/2014/main" id="{DF8CE7F0-9F45-2F46-A5F1-9BFC37A60DDD}"/>
              </a:ext>
            </a:extLst>
          </p:cNvPr>
          <p:cNvSpPr txBox="1">
            <a:spLocks/>
          </p:cNvSpPr>
          <p:nvPr/>
        </p:nvSpPr>
        <p:spPr>
          <a:xfrm>
            <a:off x="3470725" y="1896131"/>
            <a:ext cx="2482917"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600">
                <a:effectLst/>
              </a:rPr>
              <a:t>再取最新電度資料</a:t>
            </a:r>
            <a:endParaRPr lang="zh-CN" sz="1600">
              <a:effectLst/>
            </a:endParaRPr>
          </a:p>
        </p:txBody>
      </p:sp>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r="5035"/>
          <a:stretch/>
        </p:blipFill>
        <p:spPr>
          <a:xfrm>
            <a:off x="5701126" y="2338085"/>
            <a:ext cx="3357090" cy="1849354"/>
          </a:xfrm>
          <a:prstGeom prst="rect">
            <a:avLst/>
          </a:prstGeom>
          <a:effectLst>
            <a:reflection blurRad="38100" stA="63000" endPos="20000" dist="50800" dir="5400000" sy="-100000" algn="bl" rotWithShape="0"/>
          </a:effectLst>
        </p:spPr>
      </p:pic>
      <p:grpSp>
        <p:nvGrpSpPr>
          <p:cNvPr id="5" name="群組 4">
            <a:extLst>
              <a:ext uri="{FF2B5EF4-FFF2-40B4-BE49-F238E27FC236}">
                <a16:creationId xmlns:a16="http://schemas.microsoft.com/office/drawing/2014/main" id="{C0A70B8D-DBCA-4D4E-BD45-9DCF85DDD303}"/>
              </a:ext>
            </a:extLst>
          </p:cNvPr>
          <p:cNvGrpSpPr/>
          <p:nvPr/>
        </p:nvGrpSpPr>
        <p:grpSpPr>
          <a:xfrm>
            <a:off x="2924430" y="2338085"/>
            <a:ext cx="2722346" cy="1849354"/>
            <a:chOff x="2924430" y="2338085"/>
            <a:chExt cx="2624064" cy="1782589"/>
          </a:xfrm>
          <a:effectLst>
            <a:reflection blurRad="38100" stA="63000" endPos="20000" dist="50800" dir="5400000" sy="-100000" algn="bl" rotWithShape="0"/>
          </a:effectLst>
        </p:grpSpPr>
        <p:sp>
          <p:nvSpPr>
            <p:cNvPr id="4" name="矩形 3">
              <a:extLst>
                <a:ext uri="{FF2B5EF4-FFF2-40B4-BE49-F238E27FC236}">
                  <a16:creationId xmlns:a16="http://schemas.microsoft.com/office/drawing/2014/main" id="{F7187A0E-2D4A-4F47-BD1F-15CFBFE83D9E}"/>
                </a:ext>
              </a:extLst>
            </p:cNvPr>
            <p:cNvSpPr/>
            <p:nvPr/>
          </p:nvSpPr>
          <p:spPr>
            <a:xfrm>
              <a:off x="2924431" y="2338085"/>
              <a:ext cx="2624063" cy="178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745C763E-807A-4349-808E-A40CEA233EF3}"/>
                </a:ext>
              </a:extLst>
            </p:cNvPr>
            <p:cNvPicPr>
              <a:picLocks noChangeAspect="1"/>
            </p:cNvPicPr>
            <p:nvPr/>
          </p:nvPicPr>
          <p:blipFill rotWithShape="1">
            <a:blip r:embed="rId5">
              <a:extLst>
                <a:ext uri="{28A0092B-C50C-407E-A947-70E740481C1C}">
                  <a14:useLocalDpi xmlns:a14="http://schemas.microsoft.com/office/drawing/2010/main" val="0"/>
                </a:ext>
              </a:extLst>
            </a:blip>
            <a:srcRect l="7349" r="8568"/>
            <a:stretch/>
          </p:blipFill>
          <p:spPr>
            <a:xfrm>
              <a:off x="2924430" y="2571750"/>
              <a:ext cx="2624063" cy="1322574"/>
            </a:xfrm>
            <a:prstGeom prst="rect">
              <a:avLst/>
            </a:prstGeom>
          </p:spPr>
        </p:pic>
      </p:grpSp>
      <p:pic>
        <p:nvPicPr>
          <p:cNvPr id="19" name="圖片 18">
            <a:extLst>
              <a:ext uri="{FF2B5EF4-FFF2-40B4-BE49-F238E27FC236}">
                <a16:creationId xmlns:a16="http://schemas.microsoft.com/office/drawing/2014/main" id="{F35E686D-E3D3-4034-8956-ACE16CCF5E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0080" y="3720841"/>
            <a:ext cx="841237" cy="630002"/>
          </a:xfrm>
          <a:prstGeom prst="rect">
            <a:avLst/>
          </a:prstGeom>
        </p:spPr>
      </p:pic>
      <p:pic>
        <p:nvPicPr>
          <p:cNvPr id="22" name="圖片 21">
            <a:extLst>
              <a:ext uri="{FF2B5EF4-FFF2-40B4-BE49-F238E27FC236}">
                <a16:creationId xmlns:a16="http://schemas.microsoft.com/office/drawing/2014/main" id="{A7A9C0EA-D047-44DE-97A9-CDF3E47A6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6775" y="3730087"/>
            <a:ext cx="841237" cy="630002"/>
          </a:xfrm>
          <a:prstGeom prst="rect">
            <a:avLst/>
          </a:prstGeom>
        </p:spPr>
      </p:pic>
      <p:grpSp>
        <p:nvGrpSpPr>
          <p:cNvPr id="9" name="群組 8">
            <a:extLst>
              <a:ext uri="{FF2B5EF4-FFF2-40B4-BE49-F238E27FC236}">
                <a16:creationId xmlns:a16="http://schemas.microsoft.com/office/drawing/2014/main" id="{BE753B4B-0609-440C-A4EF-7392847DCEAB}"/>
              </a:ext>
            </a:extLst>
          </p:cNvPr>
          <p:cNvGrpSpPr/>
          <p:nvPr/>
        </p:nvGrpSpPr>
        <p:grpSpPr>
          <a:xfrm>
            <a:off x="1275436" y="582303"/>
            <a:ext cx="7140059" cy="630002"/>
            <a:chOff x="907967" y="495868"/>
            <a:chExt cx="7140059" cy="630002"/>
          </a:xfrm>
        </p:grpSpPr>
        <p:sp>
          <p:nvSpPr>
            <p:cNvPr id="15" name="Title 1">
              <a:extLst>
                <a:ext uri="{FF2B5EF4-FFF2-40B4-BE49-F238E27FC236}">
                  <a16:creationId xmlns:a16="http://schemas.microsoft.com/office/drawing/2014/main" id="{DF8CE7F0-9F45-2F46-A5F1-9BFC37A60DDD}"/>
                </a:ext>
              </a:extLst>
            </p:cNvPr>
            <p:cNvSpPr txBox="1">
              <a:spLocks/>
            </p:cNvSpPr>
            <p:nvPr/>
          </p:nvSpPr>
          <p:spPr>
            <a:xfrm>
              <a:off x="907967" y="626082"/>
              <a:ext cx="7140059"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4000">
                  <a:solidFill>
                    <a:srgbClr val="01FFC9"/>
                  </a:solidFill>
                  <a:effectLst/>
                </a:rPr>
                <a:t>超約附加費      電費試算</a:t>
              </a:r>
              <a:endParaRPr lang="zh-CN" altLang="en-US" sz="4000">
                <a:solidFill>
                  <a:srgbClr val="01FFC9"/>
                </a:solidFill>
                <a:effectLst/>
              </a:endParaRPr>
            </a:p>
          </p:txBody>
        </p:sp>
        <p:pic>
          <p:nvPicPr>
            <p:cNvPr id="23" name="圖片 22">
              <a:extLst>
                <a:ext uri="{FF2B5EF4-FFF2-40B4-BE49-F238E27FC236}">
                  <a16:creationId xmlns:a16="http://schemas.microsoft.com/office/drawing/2014/main" id="{CC5FC489-905B-4970-9FD1-0E067C28A4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4539" y="495868"/>
              <a:ext cx="841237" cy="630002"/>
            </a:xfrm>
            <a:prstGeom prst="rect">
              <a:avLst/>
            </a:prstGeom>
          </p:spPr>
        </p:pic>
      </p:grpSp>
    </p:spTree>
    <p:extLst>
      <p:ext uri="{BB962C8B-B14F-4D97-AF65-F5344CB8AC3E}">
        <p14:creationId xmlns:p14="http://schemas.microsoft.com/office/powerpoint/2010/main" val="133223995"/>
      </p:ext>
    </p:extLst>
  </p:cSld>
  <p:clrMapOvr>
    <a:masterClrMapping/>
  </p:clrMapOvr>
  <p:transition advTm="1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標題 3">
            <a:extLst>
              <a:ext uri="{FF2B5EF4-FFF2-40B4-BE49-F238E27FC236}">
                <a16:creationId xmlns:a16="http://schemas.microsoft.com/office/drawing/2014/main" id="{0BF45EC5-C702-44A9-9715-3166880461FD}"/>
              </a:ext>
            </a:extLst>
          </p:cNvPr>
          <p:cNvSpPr txBox="1">
            <a:spLocks/>
          </p:cNvSpPr>
          <p:nvPr/>
        </p:nvSpPr>
        <p:spPr>
          <a:xfrm>
            <a:off x="2230703" y="2866299"/>
            <a:ext cx="4376101" cy="393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000"/>
              </a:lnSpc>
              <a:defRPr sz="4000">
                <a:latin typeface="+mn-lt"/>
                <a:ea typeface="+mn-ea"/>
                <a:cs typeface="+mn-cs"/>
                <a:sym typeface="Helvetica Neue Medium"/>
              </a:defRPr>
            </a:pPr>
            <a:br>
              <a:rPr lang="en-US" altLang="zh-TW" sz="4000">
                <a:latin typeface="微軟正黑體" panose="020B0604030504040204" pitchFamily="34" charset="-120"/>
                <a:ea typeface="微軟正黑體" panose="020B0604030504040204" pitchFamily="34" charset="-120"/>
                <a:cs typeface="+mn-cs"/>
                <a:sym typeface="Helvetica Neue Medium"/>
              </a:rPr>
            </a:br>
            <a:r>
              <a:rPr lang="zh-TW" altLang="en-US" sz="4000" b="1">
                <a:latin typeface="微軟正黑體" panose="020B0604030504040204" pitchFamily="34" charset="-120"/>
                <a:ea typeface="微軟正黑體" panose="020B0604030504040204" pitchFamily="34" charset="-120"/>
                <a:cs typeface="+mn-cs"/>
                <a:sym typeface="Helvetica Neue Medium"/>
              </a:rPr>
              <a:t>水冷空調運作效率</a:t>
            </a:r>
          </a:p>
        </p:txBody>
      </p:sp>
      <p:pic>
        <p:nvPicPr>
          <p:cNvPr id="21" name="圖形 20">
            <a:extLst>
              <a:ext uri="{FF2B5EF4-FFF2-40B4-BE49-F238E27FC236}">
                <a16:creationId xmlns:a16="http://schemas.microsoft.com/office/drawing/2014/main" id="{5B590410-6B23-46ED-B20D-25B91735A0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7311" y="861699"/>
            <a:ext cx="2956200" cy="1903133"/>
          </a:xfrm>
          <a:prstGeom prst="rect">
            <a:avLst/>
          </a:prstGeom>
        </p:spPr>
      </p:pic>
    </p:spTree>
    <p:extLst>
      <p:ext uri="{BB962C8B-B14F-4D97-AF65-F5344CB8AC3E}">
        <p14:creationId xmlns:p14="http://schemas.microsoft.com/office/powerpoint/2010/main" val="3711030858"/>
      </p:ext>
    </p:extLst>
  </p:cSld>
  <p:clrMapOvr>
    <a:masterClrMapping/>
  </p:clrMapOvr>
  <p:transition advTm="15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F8CE7F0-9F45-2F46-A5F1-9BFC37A60DDD}"/>
              </a:ext>
            </a:extLst>
          </p:cNvPr>
          <p:cNvSpPr txBox="1">
            <a:spLocks/>
          </p:cNvSpPr>
          <p:nvPr/>
        </p:nvSpPr>
        <p:spPr>
          <a:xfrm>
            <a:off x="299103" y="699542"/>
            <a:ext cx="6927103"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4000">
                <a:solidFill>
                  <a:srgbClr val="01FFC9"/>
                </a:solidFill>
                <a:effectLst/>
                <a:latin typeface="微軟正黑體" panose="020B0604030504040204" pitchFamily="34" charset="-120"/>
              </a:rPr>
              <a:t>QNAP </a:t>
            </a:r>
            <a:r>
              <a:rPr lang="zh-TW" altLang="en-US" sz="4000">
                <a:solidFill>
                  <a:srgbClr val="01FFC9"/>
                </a:solidFill>
                <a:effectLst/>
                <a:latin typeface="微軟正黑體" panose="020B0604030504040204" pitchFamily="34" charset="-120"/>
              </a:rPr>
              <a:t>冰水主機 </a:t>
            </a:r>
            <a:r>
              <a:rPr lang="en-US" altLang="zh-TW" sz="4000">
                <a:solidFill>
                  <a:srgbClr val="01FFC9"/>
                </a:solidFill>
                <a:effectLst/>
                <a:latin typeface="微軟正黑體" panose="020B0604030504040204" pitchFamily="34" charset="-120"/>
              </a:rPr>
              <a:t>60RT x 2 </a:t>
            </a:r>
            <a:br>
              <a:rPr lang="en-US" altLang="zh-TW" sz="4000">
                <a:solidFill>
                  <a:srgbClr val="01FFC9"/>
                </a:solidFill>
                <a:latin typeface="微軟正黑體" panose="020B0604030504040204" pitchFamily="34" charset="-120"/>
              </a:rPr>
            </a:br>
            <a:r>
              <a:rPr lang="zh-TW" altLang="en-US" sz="4000">
                <a:solidFill>
                  <a:srgbClr val="01FFC9"/>
                </a:solidFill>
                <a:effectLst/>
                <a:latin typeface="微軟正黑體" panose="020B0604030504040204" pitchFamily="34" charset="-120"/>
              </a:rPr>
              <a:t>能耗效率比較</a:t>
            </a:r>
            <a:endParaRPr lang="zh-CN" altLang="en-US" sz="4000">
              <a:solidFill>
                <a:srgbClr val="01FFC9"/>
              </a:solidFill>
              <a:effectLst/>
              <a:latin typeface="微軟正黑體" panose="020B0604030504040204" pitchFamily="34" charset="-120"/>
            </a:endParaRPr>
          </a:p>
        </p:txBody>
      </p:sp>
      <p:sp>
        <p:nvSpPr>
          <p:cNvPr id="11" name="Title 1">
            <a:extLst>
              <a:ext uri="{FF2B5EF4-FFF2-40B4-BE49-F238E27FC236}">
                <a16:creationId xmlns:a16="http://schemas.microsoft.com/office/drawing/2014/main" id="{DF8CE7F0-9F45-2F46-A5F1-9BFC37A60DDD}"/>
              </a:ext>
            </a:extLst>
          </p:cNvPr>
          <p:cNvSpPr txBox="1">
            <a:spLocks/>
          </p:cNvSpPr>
          <p:nvPr/>
        </p:nvSpPr>
        <p:spPr>
          <a:xfrm>
            <a:off x="391734" y="1794389"/>
            <a:ext cx="1538308"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800">
                <a:solidFill>
                  <a:srgbClr val="00FFFF"/>
                </a:solidFill>
                <a:latin typeface="微軟正黑體" panose="020B0604030504040204" pitchFamily="34" charset="-120"/>
              </a:rPr>
              <a:t>效率較佳</a:t>
            </a:r>
            <a:endParaRPr lang="zh-CN" sz="1800">
              <a:solidFill>
                <a:srgbClr val="00FFFF"/>
              </a:solidFill>
              <a:latin typeface="微軟正黑體" panose="020B0604030504040204" pitchFamily="34" charset="-120"/>
            </a:endParaRPr>
          </a:p>
        </p:txBody>
      </p:sp>
      <p:sp>
        <p:nvSpPr>
          <p:cNvPr id="8" name="Title 1">
            <a:extLst>
              <a:ext uri="{FF2B5EF4-FFF2-40B4-BE49-F238E27FC236}">
                <a16:creationId xmlns:a16="http://schemas.microsoft.com/office/drawing/2014/main" id="{DF8CE7F0-9F45-2F46-A5F1-9BFC37A60DDD}"/>
              </a:ext>
            </a:extLst>
          </p:cNvPr>
          <p:cNvSpPr txBox="1">
            <a:spLocks/>
          </p:cNvSpPr>
          <p:nvPr/>
        </p:nvSpPr>
        <p:spPr>
          <a:xfrm>
            <a:off x="392178" y="2158186"/>
            <a:ext cx="4339168"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2400"/>
              <a:t>0.67 x 60 x 2 = </a:t>
            </a:r>
            <a:r>
              <a:rPr lang="en-US" altLang="zh-TW" sz="2400">
                <a:solidFill>
                  <a:srgbClr val="00FFFF"/>
                </a:solidFill>
              </a:rPr>
              <a:t>80.4 kw(h) </a:t>
            </a:r>
            <a:endParaRPr lang="zh-CN" altLang="en-US" sz="2400">
              <a:solidFill>
                <a:srgbClr val="00FFFF"/>
              </a:solidFill>
            </a:endParaRPr>
          </a:p>
        </p:txBody>
      </p:sp>
      <p:sp>
        <p:nvSpPr>
          <p:cNvPr id="13" name="Title 1">
            <a:extLst>
              <a:ext uri="{FF2B5EF4-FFF2-40B4-BE49-F238E27FC236}">
                <a16:creationId xmlns:a16="http://schemas.microsoft.com/office/drawing/2014/main" id="{DF8CE7F0-9F45-2F46-A5F1-9BFC37A60DDD}"/>
              </a:ext>
            </a:extLst>
          </p:cNvPr>
          <p:cNvSpPr txBox="1">
            <a:spLocks/>
          </p:cNvSpPr>
          <p:nvPr/>
        </p:nvSpPr>
        <p:spPr>
          <a:xfrm>
            <a:off x="391734" y="2936248"/>
            <a:ext cx="1939960"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800">
                <a:solidFill>
                  <a:srgbClr val="FF1AFF"/>
                </a:solidFill>
                <a:latin typeface="微軟正黑體" panose="020B0604030504040204" pitchFamily="34" charset="-120"/>
              </a:rPr>
              <a:t>效率較差</a:t>
            </a:r>
            <a:endParaRPr lang="zh-CN" sz="1800">
              <a:solidFill>
                <a:srgbClr val="FF1AFF"/>
              </a:solidFill>
              <a:latin typeface="微軟正黑體" panose="020B0604030504040204" pitchFamily="34" charset="-120"/>
            </a:endParaRPr>
          </a:p>
        </p:txBody>
      </p:sp>
      <p:sp>
        <p:nvSpPr>
          <p:cNvPr id="10" name="Title 1">
            <a:extLst>
              <a:ext uri="{FF2B5EF4-FFF2-40B4-BE49-F238E27FC236}">
                <a16:creationId xmlns:a16="http://schemas.microsoft.com/office/drawing/2014/main" id="{DF8CE7F0-9F45-2F46-A5F1-9BFC37A60DDD}"/>
              </a:ext>
            </a:extLst>
          </p:cNvPr>
          <p:cNvSpPr txBox="1">
            <a:spLocks/>
          </p:cNvSpPr>
          <p:nvPr/>
        </p:nvSpPr>
        <p:spPr>
          <a:xfrm>
            <a:off x="392178" y="3253033"/>
            <a:ext cx="4610830" cy="307689"/>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en-US" altLang="zh-TW" sz="2400"/>
              <a:t>1.83 x 60 x 2 = </a:t>
            </a:r>
            <a:r>
              <a:rPr lang="en-US" altLang="zh-TW" sz="2400">
                <a:solidFill>
                  <a:srgbClr val="FF1AFF"/>
                </a:solidFill>
              </a:rPr>
              <a:t>219.6 kw(h) </a:t>
            </a:r>
            <a:endParaRPr lang="zh-CN" altLang="en-US" sz="2400">
              <a:solidFill>
                <a:srgbClr val="FF1AFF"/>
              </a:solidFill>
            </a:endParaRPr>
          </a:p>
        </p:txBody>
      </p:sp>
      <p:pic>
        <p:nvPicPr>
          <p:cNvPr id="3" name="圖形 2">
            <a:extLst>
              <a:ext uri="{FF2B5EF4-FFF2-40B4-BE49-F238E27FC236}">
                <a16:creationId xmlns:a16="http://schemas.microsoft.com/office/drawing/2014/main" id="{468F93D9-BF73-4CD3-ACCE-89E6850F0C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4854"/>
          <a:stretch/>
        </p:blipFill>
        <p:spPr>
          <a:xfrm>
            <a:off x="5120057" y="1251890"/>
            <a:ext cx="4020513" cy="577349"/>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219" y="1638476"/>
            <a:ext cx="3507351" cy="1584855"/>
          </a:xfrm>
          <a:prstGeom prst="rect">
            <a:avLst/>
          </a:prstGeom>
          <a:effectLst>
            <a:outerShdw blurRad="50800" dist="38100" dir="13500000" algn="br" rotWithShape="0">
              <a:prstClr val="black">
                <a:alpha val="40000"/>
              </a:prstClr>
            </a:outerShdw>
          </a:effectLst>
        </p:spPr>
      </p:pic>
      <p:sp>
        <p:nvSpPr>
          <p:cNvPr id="14" name="Title 1">
            <a:extLst>
              <a:ext uri="{FF2B5EF4-FFF2-40B4-BE49-F238E27FC236}">
                <a16:creationId xmlns:a16="http://schemas.microsoft.com/office/drawing/2014/main" id="{DF8CE7F0-9F45-2F46-A5F1-9BFC37A60DDD}"/>
              </a:ext>
            </a:extLst>
          </p:cNvPr>
          <p:cNvSpPr txBox="1">
            <a:spLocks/>
          </p:cNvSpPr>
          <p:nvPr/>
        </p:nvSpPr>
        <p:spPr>
          <a:xfrm>
            <a:off x="5531127" y="1297895"/>
            <a:ext cx="1402941" cy="340584"/>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chemeClr val="tx1"/>
                </a:solidFill>
                <a:effectLst/>
              </a:rPr>
              <a:t>功耗計算流程</a:t>
            </a:r>
            <a:endParaRPr lang="zh-CN" sz="1400">
              <a:solidFill>
                <a:schemeClr val="tx1"/>
              </a:solidFill>
              <a:effectLst/>
            </a:endParaRPr>
          </a:p>
        </p:txBody>
      </p:sp>
      <p:pic>
        <p:nvPicPr>
          <p:cNvPr id="16" name="圖形 15">
            <a:extLst>
              <a:ext uri="{FF2B5EF4-FFF2-40B4-BE49-F238E27FC236}">
                <a16:creationId xmlns:a16="http://schemas.microsoft.com/office/drawing/2014/main" id="{DAFCCC64-CCE2-4B50-A711-0D31999578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4854"/>
          <a:stretch/>
        </p:blipFill>
        <p:spPr>
          <a:xfrm>
            <a:off x="5120057" y="3178270"/>
            <a:ext cx="4020513" cy="577349"/>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698" y="3558638"/>
            <a:ext cx="3565930" cy="1584855"/>
          </a:xfrm>
          <a:prstGeom prst="rect">
            <a:avLst/>
          </a:prstGeom>
          <a:effectLst>
            <a:outerShdw blurRad="50800" dist="38100" dir="13500000" algn="br" rotWithShape="0">
              <a:prstClr val="black">
                <a:alpha val="40000"/>
              </a:prstClr>
            </a:outerShdw>
          </a:effectLst>
        </p:spPr>
      </p:pic>
      <p:sp>
        <p:nvSpPr>
          <p:cNvPr id="15" name="Title 1">
            <a:extLst>
              <a:ext uri="{FF2B5EF4-FFF2-40B4-BE49-F238E27FC236}">
                <a16:creationId xmlns:a16="http://schemas.microsoft.com/office/drawing/2014/main" id="{DF8CE7F0-9F45-2F46-A5F1-9BFC37A60DDD}"/>
              </a:ext>
            </a:extLst>
          </p:cNvPr>
          <p:cNvSpPr txBox="1">
            <a:spLocks/>
          </p:cNvSpPr>
          <p:nvPr/>
        </p:nvSpPr>
        <p:spPr>
          <a:xfrm>
            <a:off x="5531127" y="3216176"/>
            <a:ext cx="1402941" cy="340584"/>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1400">
                <a:solidFill>
                  <a:schemeClr val="tx1"/>
                </a:solidFill>
                <a:effectLst/>
              </a:rPr>
              <a:t>計算方式解說</a:t>
            </a:r>
            <a:endParaRPr lang="zh-CN" sz="1400">
              <a:solidFill>
                <a:schemeClr val="tx1"/>
              </a:solidFill>
              <a:effectLst/>
            </a:endParaRPr>
          </a:p>
        </p:txBody>
      </p:sp>
      <p:sp>
        <p:nvSpPr>
          <p:cNvPr id="17" name="Title 1">
            <a:extLst>
              <a:ext uri="{FF2B5EF4-FFF2-40B4-BE49-F238E27FC236}">
                <a16:creationId xmlns:a16="http://schemas.microsoft.com/office/drawing/2014/main" id="{DF8CE7F0-9F45-2F46-A5F1-9BFC37A60DDD}"/>
              </a:ext>
            </a:extLst>
          </p:cNvPr>
          <p:cNvSpPr txBox="1">
            <a:spLocks/>
          </p:cNvSpPr>
          <p:nvPr/>
        </p:nvSpPr>
        <p:spPr>
          <a:xfrm>
            <a:off x="385209" y="4112347"/>
            <a:ext cx="3395378" cy="31465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zh-TW" altLang="en-US" sz="3200" b="1" kern="1200" dirty="0" smtClean="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defRPr>
            </a:lvl1pPr>
          </a:lstStyle>
          <a:p>
            <a:r>
              <a:rPr lang="zh-TW" altLang="en-US" sz="5000">
                <a:solidFill>
                  <a:srgbClr val="01FFC9"/>
                </a:solidFill>
                <a:effectLst/>
                <a:latin typeface="微軟正黑體" panose="020B0604030504040204" pitchFamily="34" charset="-120"/>
              </a:rPr>
              <a:t>答案是</a:t>
            </a:r>
            <a:r>
              <a:rPr lang="en-US" altLang="zh-TW" sz="5000">
                <a:solidFill>
                  <a:srgbClr val="01FFC9"/>
                </a:solidFill>
                <a:effectLst/>
                <a:latin typeface="微軟正黑體" panose="020B0604030504040204" pitchFamily="34" charset="-120"/>
              </a:rPr>
              <a:t>?</a:t>
            </a:r>
            <a:endParaRPr lang="zh-CN" sz="5000">
              <a:solidFill>
                <a:srgbClr val="01FFC9"/>
              </a:solidFill>
              <a:effectLst/>
              <a:latin typeface="微軟正黑體" panose="020B0604030504040204" pitchFamily="34" charset="-120"/>
            </a:endParaRPr>
          </a:p>
        </p:txBody>
      </p:sp>
    </p:spTree>
    <p:extLst>
      <p:ext uri="{BB962C8B-B14F-4D97-AF65-F5344CB8AC3E}">
        <p14:creationId xmlns:p14="http://schemas.microsoft.com/office/powerpoint/2010/main" val="1580678354"/>
      </p:ext>
    </p:extLst>
  </p:cSld>
  <p:clrMapOvr>
    <a:masterClrMapping/>
  </p:clrMapOvr>
  <p:transition advTm="1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FEA784-3EB6-4E94-B22E-BD2E9753E2F4}"/>
              </a:ext>
            </a:extLst>
          </p:cNvPr>
          <p:cNvSpPr/>
          <p:nvPr/>
        </p:nvSpPr>
        <p:spPr>
          <a:xfrm>
            <a:off x="258155" y="4339661"/>
            <a:ext cx="4859411" cy="369332"/>
          </a:xfrm>
          <a:prstGeom prst="rect">
            <a:avLst/>
          </a:prstGeom>
        </p:spPr>
        <p:txBody>
          <a:bodyPr wrap="square" anchor="t">
            <a:spAutoFit/>
          </a:bodyPr>
          <a:lstStyle/>
          <a:p>
            <a:r>
              <a:rPr lang="zh-TW" altLang="en-US">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Medium"/>
              </a:rPr>
              <a:t>節能</a:t>
            </a:r>
            <a:r>
              <a:rPr lang="en-US" altLang="zh-TW">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Medium"/>
              </a:rPr>
              <a:t>/</a:t>
            </a:r>
            <a:r>
              <a:rPr lang="zh-TW" altLang="en-US">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Medium"/>
              </a:rPr>
              <a:t>節費不能憑感覺，</a:t>
            </a:r>
            <a:r>
              <a:rPr lang="zh-TW" altLang="en-US">
                <a:solidFill>
                  <a:srgbClr val="01FFC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Medium"/>
              </a:rPr>
              <a:t>數據量化是關鍵</a:t>
            </a:r>
            <a:r>
              <a:rPr lang="zh-TW" altLang="en-US">
                <a:solidFill>
                  <a:srgbClr val="01FFC9"/>
                </a:solidFill>
                <a:latin typeface="微軟正黑體" panose="020B0604030504040204" pitchFamily="34" charset="-120"/>
                <a:ea typeface="微軟正黑體" panose="020B0604030504040204" pitchFamily="34" charset="-120"/>
              </a:rPr>
              <a:t>!</a:t>
            </a:r>
            <a:endParaRPr lang="zh-TW" altLang="en-US">
              <a:solidFill>
                <a:srgbClr val="01FFC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6768DF44-623E-489C-A5CB-2D7B5F628CAB}"/>
              </a:ext>
            </a:extLst>
          </p:cNvPr>
          <p:cNvSpPr/>
          <p:nvPr/>
        </p:nvSpPr>
        <p:spPr>
          <a:xfrm>
            <a:off x="258155" y="3069947"/>
            <a:ext cx="2509020" cy="1323439"/>
          </a:xfrm>
          <a:prstGeom prst="rect">
            <a:avLst/>
          </a:prstGeom>
        </p:spPr>
        <p:txBody>
          <a:bodyPr wrap="none">
            <a:spAutoFit/>
          </a:bodyPr>
          <a:lstStyle/>
          <a:p>
            <a:r>
              <a:rPr lang="en-US" altLang="zh-TW" sz="45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Helvetica Neue Medium"/>
              </a:rPr>
              <a:t>QPower</a:t>
            </a:r>
            <a:r>
              <a:rPr lang="en-US" altLang="zh-TW" sz="4500" b="1">
                <a:latin typeface="微軟正黑體" panose="020B0604030504040204" pitchFamily="34" charset="-120"/>
                <a:ea typeface="微軟正黑體" panose="020B0604030504040204" pitchFamily="34" charset="-120"/>
                <a:sym typeface="Helvetica Neue Medium"/>
              </a:rPr>
              <a:t> </a:t>
            </a:r>
            <a:br>
              <a:rPr lang="en-US" altLang="zh-TW" sz="4000" b="1">
                <a:latin typeface="微軟正黑體" panose="020B0604030504040204" pitchFamily="34" charset="-120"/>
                <a:ea typeface="微軟正黑體" panose="020B0604030504040204" pitchFamily="34" charset="-120"/>
                <a:sym typeface="Helvetica Neue Medium"/>
              </a:rPr>
            </a:br>
            <a:r>
              <a:rPr lang="zh-TW" altLang="en-US" sz="3500" b="1">
                <a:solidFill>
                  <a:srgbClr val="01FFC9"/>
                </a:solidFill>
                <a:latin typeface="微軟正黑體" panose="020B0604030504040204" pitchFamily="34" charset="-120"/>
                <a:ea typeface="微軟正黑體" panose="020B0604030504040204" pitchFamily="34" charset="-120"/>
                <a:sym typeface="Helvetica Neue Medium"/>
              </a:rPr>
              <a:t>和您一起省</a:t>
            </a:r>
            <a:endParaRPr lang="zh-TW" altLang="en-US" sz="3500" b="1">
              <a:solidFill>
                <a:srgbClr val="01FFC9"/>
              </a:solidFill>
            </a:endParaRPr>
          </a:p>
        </p:txBody>
      </p:sp>
      <p:sp>
        <p:nvSpPr>
          <p:cNvPr id="6" name="矩形 5">
            <a:extLst>
              <a:ext uri="{FF2B5EF4-FFF2-40B4-BE49-F238E27FC236}">
                <a16:creationId xmlns:a16="http://schemas.microsoft.com/office/drawing/2014/main" id="{DE9D85C6-6A26-4097-8530-5DCCD9B8382C}"/>
              </a:ext>
            </a:extLst>
          </p:cNvPr>
          <p:cNvSpPr/>
          <p:nvPr/>
        </p:nvSpPr>
        <p:spPr>
          <a:xfrm>
            <a:off x="150084" y="186679"/>
            <a:ext cx="2523960" cy="523220"/>
          </a:xfrm>
          <a:prstGeom prst="rect">
            <a:avLst/>
          </a:prstGeom>
        </p:spPr>
        <p:txBody>
          <a:bodyPr wrap="square">
            <a:spAutoFit/>
          </a:bodyPr>
          <a:lstStyle/>
          <a:p>
            <a:r>
              <a:rPr lang="en-US" altLang="zh-TW" sz="700">
                <a:solidFill>
                  <a:schemeClr val="bg1">
                    <a:lumMod val="85000"/>
                  </a:schemeClr>
                </a:solidFill>
                <a:latin typeface="微軟正黑體" panose="020B0604030504040204" pitchFamily="34" charset="-120"/>
                <a:ea typeface="微軟正黑體" panose="020B0604030504040204" pitchFamily="34" charset="-120"/>
              </a:rPr>
              <a:t>©2018</a:t>
            </a:r>
            <a:r>
              <a:rPr lang="zh-TW" altLang="en-US" sz="700">
                <a:solidFill>
                  <a:schemeClr val="bg1">
                    <a:lumMod val="8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著作權為威聯通科技股份有限公司所有。威聯通科技並保留所有權利。威聯通科技股份有限公司所使用或注冊之商標或標章。檔案中所提及之產品及公司名稱可能為其他公司所有之商標 。​​</a:t>
            </a:r>
          </a:p>
        </p:txBody>
      </p:sp>
    </p:spTree>
    <p:extLst>
      <p:ext uri="{BB962C8B-B14F-4D97-AF65-F5344CB8AC3E}">
        <p14:creationId xmlns:p14="http://schemas.microsoft.com/office/powerpoint/2010/main" val="4103584304"/>
      </p:ext>
    </p:extLst>
  </p:cSld>
  <p:clrMapOvr>
    <a:masterClrMapping/>
  </p:clrMapOvr>
  <p:transition advTm="1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EA8C354A-F6C0-4098-B0B9-8869A8B8F1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97168"/>
            <a:ext cx="9144000" cy="3079002"/>
          </a:xfrm>
          <a:prstGeom prst="rect">
            <a:avLst/>
          </a:prstGeom>
        </p:spPr>
      </p:pic>
      <p:sp>
        <p:nvSpPr>
          <p:cNvPr id="28" name="Shape 46">
            <a:extLst>
              <a:ext uri="{FF2B5EF4-FFF2-40B4-BE49-F238E27FC236}">
                <a16:creationId xmlns:a16="http://schemas.microsoft.com/office/drawing/2014/main" id="{C597FEFB-CFB7-1A4A-922D-21C90312B725}"/>
              </a:ext>
            </a:extLst>
          </p:cNvPr>
          <p:cNvSpPr txBox="1"/>
          <p:nvPr/>
        </p:nvSpPr>
        <p:spPr>
          <a:xfrm>
            <a:off x="3728724" y="2306787"/>
            <a:ext cx="3254912" cy="245975"/>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Clr>
                <a:srgbClr val="01FFC9"/>
              </a:buClr>
              <a:buSzPct val="50000"/>
            </a:pPr>
            <a:r>
              <a:rPr lang="en-US" sz="2200" b="1" i="0" u="none" strike="noStrike" cap="none" err="1">
                <a:latin typeface="微軟正黑體" panose="020B0604030504040204" pitchFamily="34" charset="-120"/>
                <a:ea typeface="微軟正黑體" panose="020B0604030504040204" pitchFamily="34" charset="-120"/>
                <a:cs typeface="Arial"/>
                <a:sym typeface="Arial"/>
              </a:rPr>
              <a:t>QIoT</a:t>
            </a:r>
            <a:r>
              <a:rPr lang="en-US" sz="2200" b="1" i="0" u="none" strike="noStrike" cap="none">
                <a:latin typeface="微軟正黑體" panose="020B0604030504040204" pitchFamily="34" charset="-120"/>
                <a:ea typeface="微軟正黑體" panose="020B0604030504040204" pitchFamily="34" charset="-120"/>
                <a:cs typeface="Arial"/>
                <a:sym typeface="Arial"/>
              </a:rPr>
              <a:t> Suite Lite</a:t>
            </a:r>
            <a:br>
              <a:rPr lang="en-US" sz="2200" b="1" i="0" u="none" strike="noStrike" cap="none">
                <a:latin typeface="微軟正黑體" panose="020B0604030504040204" pitchFamily="34" charset="-120"/>
                <a:ea typeface="微軟正黑體" panose="020B0604030504040204" pitchFamily="34" charset="-120"/>
                <a:cs typeface="Arial"/>
                <a:sym typeface="Arial"/>
              </a:rPr>
            </a:br>
            <a:r>
              <a:rPr lang="zh-TW" altLang="en-US" sz="2200" b="1" i="0" u="none" strike="noStrike" cap="none">
                <a:latin typeface="微軟正黑體" panose="020B0604030504040204" pitchFamily="34" charset="-120"/>
                <a:ea typeface="微軟正黑體" panose="020B0604030504040204" pitchFamily="34" charset="-120"/>
                <a:cs typeface="Arial"/>
                <a:sym typeface="Arial"/>
              </a:rPr>
              <a:t>物聯網平台</a:t>
            </a:r>
            <a:endParaRPr lang="en-US" sz="2200" b="1" i="0" u="none" strike="noStrike" cap="none">
              <a:latin typeface="微軟正黑體" panose="020B0604030504040204" pitchFamily="34" charset="-120"/>
              <a:ea typeface="微軟正黑體" panose="020B0604030504040204" pitchFamily="34" charset="-120"/>
              <a:cs typeface="Arial"/>
              <a:sym typeface="Arial"/>
            </a:endParaRPr>
          </a:p>
        </p:txBody>
      </p:sp>
      <p:sp>
        <p:nvSpPr>
          <p:cNvPr id="34" name="Shape 46">
            <a:extLst>
              <a:ext uri="{FF2B5EF4-FFF2-40B4-BE49-F238E27FC236}">
                <a16:creationId xmlns:a16="http://schemas.microsoft.com/office/drawing/2014/main" id="{582D4838-74F5-0D49-A2B6-EC1FA54AA508}"/>
              </a:ext>
            </a:extLst>
          </p:cNvPr>
          <p:cNvSpPr txBox="1"/>
          <p:nvPr/>
        </p:nvSpPr>
        <p:spPr>
          <a:xfrm>
            <a:off x="7164288" y="2106792"/>
            <a:ext cx="2591215" cy="245975"/>
          </a:xfrm>
          <a:prstGeom prst="rect">
            <a:avLst/>
          </a:prstGeom>
          <a:noFill/>
          <a:ln>
            <a:noFill/>
          </a:ln>
        </p:spPr>
        <p:txBody>
          <a:bodyPr lIns="91425" tIns="45700" rIns="91425" bIns="45700" anchor="t" anchorCtr="0">
            <a:noAutofit/>
          </a:bodyPr>
          <a:lstStyle/>
          <a:p>
            <a:pPr lvl="0">
              <a:buClr>
                <a:schemeClr val="dk1"/>
              </a:buClr>
              <a:buSzPct val="25000"/>
            </a:pPr>
            <a:r>
              <a:rPr lang="en-US" altLang="zh-TW" sz="2200" b="1" err="1">
                <a:solidFill>
                  <a:srgbClr val="01FFC9"/>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QPower</a:t>
            </a:r>
            <a:br>
              <a:rPr lang="en-US" altLang="zh-TW" sz="2200" b="1">
                <a:latin typeface="微軟正黑體" panose="020B0604030504040204" pitchFamily="34" charset="-120"/>
                <a:ea typeface="微軟正黑體" panose="020B0604030504040204" pitchFamily="34" charset="-120"/>
                <a:cs typeface="Arial"/>
                <a:sym typeface="Arial"/>
              </a:rPr>
            </a:br>
            <a:r>
              <a:rPr lang="zh-TW" altLang="en-US" sz="2200" b="1">
                <a:latin typeface="微軟正黑體" panose="020B0604030504040204" pitchFamily="34" charset="-120"/>
                <a:ea typeface="微軟正黑體" panose="020B0604030504040204" pitchFamily="34" charset="-120"/>
                <a:cs typeface="Arial"/>
                <a:sym typeface="Arial"/>
              </a:rPr>
              <a:t>智慧能源</a:t>
            </a:r>
            <a:br>
              <a:rPr lang="en-US" altLang="zh-TW" sz="2200" b="1">
                <a:latin typeface="微軟正黑體" panose="020B0604030504040204" pitchFamily="34" charset="-120"/>
                <a:ea typeface="微軟正黑體" panose="020B0604030504040204" pitchFamily="34" charset="-120"/>
                <a:cs typeface="Arial"/>
                <a:sym typeface="Arial"/>
              </a:rPr>
            </a:br>
            <a:r>
              <a:rPr lang="zh-TW" altLang="en-US" sz="2200" b="1">
                <a:latin typeface="微軟正黑體" panose="020B0604030504040204" pitchFamily="34" charset="-120"/>
                <a:ea typeface="微軟正黑體" panose="020B0604030504040204" pitchFamily="34" charset="-120"/>
                <a:cs typeface="Arial"/>
                <a:sym typeface="Arial"/>
              </a:rPr>
              <a:t>管理平台</a:t>
            </a:r>
            <a:endParaRPr lang="en-US" altLang="zh-TW" sz="2200" b="1">
              <a:latin typeface="微軟正黑體" panose="020B0604030504040204" pitchFamily="34" charset="-120"/>
              <a:ea typeface="微軟正黑體" panose="020B0604030504040204" pitchFamily="34" charset="-120"/>
              <a:cs typeface="Arial"/>
              <a:sym typeface="Arial"/>
            </a:endParaRPr>
          </a:p>
        </p:txBody>
      </p:sp>
      <p:sp>
        <p:nvSpPr>
          <p:cNvPr id="39" name="Shape 46">
            <a:extLst>
              <a:ext uri="{FF2B5EF4-FFF2-40B4-BE49-F238E27FC236}">
                <a16:creationId xmlns:a16="http://schemas.microsoft.com/office/drawing/2014/main" id="{C597FEFB-CFB7-1A4A-922D-21C90312B725}"/>
              </a:ext>
            </a:extLst>
          </p:cNvPr>
          <p:cNvSpPr txBox="1"/>
          <p:nvPr/>
        </p:nvSpPr>
        <p:spPr>
          <a:xfrm>
            <a:off x="494563" y="2288391"/>
            <a:ext cx="1700100" cy="673841"/>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25000"/>
              <a:buFont typeface="Arial"/>
              <a:buNone/>
            </a:pPr>
            <a:r>
              <a:rPr lang="zh-TW" altLang="en-US" sz="2200" b="1" i="0" u="none" strike="noStrike" cap="none">
                <a:latin typeface="微軟正黑體" panose="020B0604030504040204" pitchFamily="34" charset="-120"/>
                <a:ea typeface="微軟正黑體" panose="020B0604030504040204" pitchFamily="34" charset="-120"/>
                <a:cs typeface="Arial"/>
                <a:sym typeface="Arial"/>
              </a:rPr>
              <a:t>物聯網裝置</a:t>
            </a:r>
            <a:endParaRPr lang="en-US" altLang="zh-TW" sz="2200" b="1">
              <a:latin typeface="微軟正黑體" panose="020B0604030504040204" pitchFamily="34" charset="-120"/>
              <a:ea typeface="微軟正黑體" panose="020B0604030504040204" pitchFamily="34" charset="-120"/>
              <a:cs typeface="Arial"/>
              <a:sym typeface="Arial"/>
            </a:endParaRPr>
          </a:p>
          <a:p>
            <a:pPr marL="0" marR="0" lvl="0" indent="0" rtl="0">
              <a:lnSpc>
                <a:spcPct val="100000"/>
              </a:lnSpc>
              <a:spcBef>
                <a:spcPts val="0"/>
              </a:spcBef>
              <a:spcAft>
                <a:spcPts val="0"/>
              </a:spcAft>
              <a:buClr>
                <a:schemeClr val="dk1"/>
              </a:buClr>
              <a:buSzPct val="25000"/>
              <a:buFont typeface="Arial"/>
              <a:buNone/>
            </a:pPr>
            <a:r>
              <a:rPr lang="zh-TW" altLang="en-US" sz="2200" b="1">
                <a:latin typeface="微軟正黑體" panose="020B0604030504040204" pitchFamily="34" charset="-120"/>
                <a:ea typeface="微軟正黑體" panose="020B0604030504040204" pitchFamily="34" charset="-120"/>
                <a:cs typeface="Arial"/>
                <a:sym typeface="Arial"/>
              </a:rPr>
              <a:t>智慧</a:t>
            </a:r>
            <a:r>
              <a:rPr lang="zh-TW" altLang="en-US" sz="2200" b="1" i="0" u="none" strike="noStrike" cap="none">
                <a:latin typeface="微軟正黑體" panose="020B0604030504040204" pitchFamily="34" charset="-120"/>
                <a:ea typeface="微軟正黑體" panose="020B0604030504040204" pitchFamily="34" charset="-120"/>
                <a:cs typeface="Arial"/>
                <a:sym typeface="Arial"/>
              </a:rPr>
              <a:t>電表</a:t>
            </a:r>
            <a:endParaRPr lang="en-US" sz="2200" b="1" i="0" u="none" strike="noStrike" cap="none">
              <a:latin typeface="微軟正黑體" panose="020B0604030504040204" pitchFamily="34" charset="-120"/>
              <a:ea typeface="微軟正黑體" panose="020B0604030504040204" pitchFamily="34" charset="-120"/>
              <a:cs typeface="Arial"/>
              <a:sym typeface="Arial"/>
            </a:endParaRPr>
          </a:p>
        </p:txBody>
      </p:sp>
      <p:sp>
        <p:nvSpPr>
          <p:cNvPr id="40" name="Shape 46">
            <a:extLst>
              <a:ext uri="{FF2B5EF4-FFF2-40B4-BE49-F238E27FC236}">
                <a16:creationId xmlns:a16="http://schemas.microsoft.com/office/drawing/2014/main" id="{582D4838-74F5-0D49-A2B6-EC1FA54AA508}"/>
              </a:ext>
            </a:extLst>
          </p:cNvPr>
          <p:cNvSpPr txBox="1"/>
          <p:nvPr/>
        </p:nvSpPr>
        <p:spPr>
          <a:xfrm>
            <a:off x="3728724" y="3126461"/>
            <a:ext cx="3024336" cy="245975"/>
          </a:xfrm>
          <a:prstGeom prst="rect">
            <a:avLst/>
          </a:prstGeom>
          <a:noFill/>
          <a:ln>
            <a:noFill/>
          </a:ln>
        </p:spPr>
        <p:txBody>
          <a:bodyPr lIns="91425" tIns="45700" rIns="91425" bIns="45700" anchor="t" anchorCtr="0">
            <a:noAutofit/>
          </a:bodyPr>
          <a:lstStyle/>
          <a:p>
            <a:pPr lvl="0">
              <a:buClr>
                <a:srgbClr val="01FFC9"/>
              </a:buClr>
              <a:buSzPct val="50000"/>
            </a:pPr>
            <a:r>
              <a:rPr lang="zh-TW" altLang="en-US" sz="2200" b="1">
                <a:latin typeface="微軟正黑體" panose="020B0604030504040204" pitchFamily="34" charset="-120"/>
                <a:ea typeface="微軟正黑體" panose="020B0604030504040204" pitchFamily="34" charset="-120"/>
                <a:cs typeface="Arial"/>
                <a:sym typeface="Arial"/>
              </a:rPr>
              <a:t>電力電費</a:t>
            </a:r>
            <a:br>
              <a:rPr lang="en-US" altLang="zh-TW" sz="2200" b="1">
                <a:latin typeface="微軟正黑體" panose="020B0604030504040204" pitchFamily="34" charset="-120"/>
                <a:ea typeface="微軟正黑體" panose="020B0604030504040204" pitchFamily="34" charset="-120"/>
                <a:cs typeface="Arial"/>
                <a:sym typeface="Arial"/>
              </a:rPr>
            </a:br>
            <a:r>
              <a:rPr lang="zh-TW" altLang="en-US" sz="2200" b="1">
                <a:latin typeface="微軟正黑體" panose="020B0604030504040204" pitchFamily="34" charset="-120"/>
                <a:ea typeface="微軟正黑體" panose="020B0604030504040204" pitchFamily="34" charset="-120"/>
                <a:cs typeface="Arial"/>
                <a:sym typeface="Arial"/>
              </a:rPr>
              <a:t>監控計算模組</a:t>
            </a:r>
            <a:endParaRPr lang="en-US" altLang="zh-TW" sz="2200" b="1">
              <a:latin typeface="微軟正黑體" panose="020B0604030504040204" pitchFamily="34" charset="-120"/>
              <a:ea typeface="微軟正黑體" panose="020B0604030504040204" pitchFamily="34" charset="-120"/>
              <a:cs typeface="Arial"/>
              <a:sym typeface="Arial"/>
            </a:endParaRPr>
          </a:p>
        </p:txBody>
      </p:sp>
      <p:sp>
        <p:nvSpPr>
          <p:cNvPr id="41" name="Shape 46">
            <a:extLst>
              <a:ext uri="{FF2B5EF4-FFF2-40B4-BE49-F238E27FC236}">
                <a16:creationId xmlns:a16="http://schemas.microsoft.com/office/drawing/2014/main" id="{C597FEFB-CFB7-1A4A-922D-21C90312B725}"/>
              </a:ext>
            </a:extLst>
          </p:cNvPr>
          <p:cNvSpPr txBox="1"/>
          <p:nvPr/>
        </p:nvSpPr>
        <p:spPr>
          <a:xfrm>
            <a:off x="3728724" y="1417313"/>
            <a:ext cx="3168352" cy="245975"/>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Clr>
                <a:srgbClr val="01FFC9"/>
              </a:buClr>
              <a:buSzPct val="50000"/>
              <a:tabLst>
                <a:tab pos="179388" algn="l"/>
              </a:tabLst>
            </a:pPr>
            <a:r>
              <a:rPr lang="en-US" sz="2200" b="1" i="0" u="none" strike="noStrike" cap="none">
                <a:latin typeface="微軟正黑體" panose="020B0604030504040204" pitchFamily="34" charset="-120"/>
                <a:ea typeface="微軟正黑體" panose="020B0604030504040204" pitchFamily="34" charset="-120"/>
                <a:cs typeface="Arial"/>
                <a:sym typeface="Arial"/>
              </a:rPr>
              <a:t>QNAP </a:t>
            </a:r>
            <a:r>
              <a:rPr lang="en-US" sz="2200" b="1">
                <a:latin typeface="微軟正黑體" panose="020B0604030504040204" pitchFamily="34" charset="-120"/>
                <a:ea typeface="微軟正黑體" panose="020B0604030504040204" pitchFamily="34" charset="-120"/>
                <a:cs typeface="Arial"/>
                <a:sym typeface="Arial"/>
              </a:rPr>
              <a:t>Container</a:t>
            </a:r>
            <a:br>
              <a:rPr lang="en-US" sz="2200" b="1" i="0" u="none" strike="noStrike" cap="none">
                <a:latin typeface="微軟正黑體" panose="020B0604030504040204" pitchFamily="34" charset="-120"/>
                <a:ea typeface="微軟正黑體" panose="020B0604030504040204" pitchFamily="34" charset="-120"/>
                <a:cs typeface="Arial"/>
              </a:rPr>
            </a:br>
            <a:r>
              <a:rPr lang="zh-TW" altLang="en-US" sz="2200" b="1" i="0" u="none" strike="noStrike" cap="none">
                <a:latin typeface="微軟正黑體" panose="020B0604030504040204" pitchFamily="34" charset="-120"/>
                <a:ea typeface="微軟正黑體" panose="020B0604030504040204" pitchFamily="34" charset="-120"/>
                <a:cs typeface="Arial"/>
                <a:sym typeface="Arial"/>
              </a:rPr>
              <a:t>輕量虛擬化服務</a:t>
            </a:r>
            <a:endParaRPr lang="en-US" sz="2200" b="1" i="0" u="none" strike="noStrike" cap="none">
              <a:latin typeface="微軟正黑體" panose="020B0604030504040204" pitchFamily="34" charset="-120"/>
              <a:ea typeface="微軟正黑體" panose="020B0604030504040204" pitchFamily="34" charset="-120"/>
              <a:cs typeface="Arial"/>
              <a:sym typeface="Arial"/>
            </a:endParaRPr>
          </a:p>
        </p:txBody>
      </p:sp>
      <p:pic>
        <p:nvPicPr>
          <p:cNvPr id="4" name="圖片 3">
            <a:extLst>
              <a:ext uri="{FF2B5EF4-FFF2-40B4-BE49-F238E27FC236}">
                <a16:creationId xmlns:a16="http://schemas.microsoft.com/office/drawing/2014/main" id="{D4B6CC85-3B65-4B2D-9BA8-90BCB5260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595" y="1485025"/>
            <a:ext cx="680129" cy="680129"/>
          </a:xfrm>
          <a:prstGeom prst="rect">
            <a:avLst/>
          </a:prstGeom>
        </p:spPr>
      </p:pic>
      <p:pic>
        <p:nvPicPr>
          <p:cNvPr id="6" name="圖片 5">
            <a:extLst>
              <a:ext uri="{FF2B5EF4-FFF2-40B4-BE49-F238E27FC236}">
                <a16:creationId xmlns:a16="http://schemas.microsoft.com/office/drawing/2014/main" id="{10CC0CEE-F326-4136-9B61-54400061D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594" y="2330259"/>
            <a:ext cx="680129" cy="680129"/>
          </a:xfrm>
          <a:prstGeom prst="rect">
            <a:avLst/>
          </a:prstGeom>
        </p:spPr>
      </p:pic>
      <p:pic>
        <p:nvPicPr>
          <p:cNvPr id="8" name="圖形 7">
            <a:extLst>
              <a:ext uri="{FF2B5EF4-FFF2-40B4-BE49-F238E27FC236}">
                <a16:creationId xmlns:a16="http://schemas.microsoft.com/office/drawing/2014/main" id="{029A7B6A-38A5-46AF-875C-2C65EB8CA8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48594" y="3191873"/>
            <a:ext cx="680129" cy="691073"/>
          </a:xfrm>
          <a:prstGeom prst="rect">
            <a:avLst/>
          </a:prstGeom>
        </p:spPr>
      </p:pic>
    </p:spTree>
    <p:extLst>
      <p:ext uri="{BB962C8B-B14F-4D97-AF65-F5344CB8AC3E}">
        <p14:creationId xmlns:p14="http://schemas.microsoft.com/office/powerpoint/2010/main" val="122431963"/>
      </p:ext>
    </p:extLst>
  </p:cSld>
  <p:clrMapOvr>
    <a:masterClrMapping/>
  </p:clrMapOvr>
  <p:transition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標題 1">
            <a:extLst>
              <a:ext uri="{FF2B5EF4-FFF2-40B4-BE49-F238E27FC236}">
                <a16:creationId xmlns:a16="http://schemas.microsoft.com/office/drawing/2014/main" id="{E42B55F0-4594-45BA-8619-88F34BFD97DA}"/>
              </a:ext>
            </a:extLst>
          </p:cNvPr>
          <p:cNvSpPr txBox="1">
            <a:spLocks/>
          </p:cNvSpPr>
          <p:nvPr/>
        </p:nvSpPr>
        <p:spPr>
          <a:xfrm>
            <a:off x="395536" y="43980"/>
            <a:ext cx="6965950" cy="9588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200" b="1" err="1">
                <a:solidFill>
                  <a:srgbClr val="01FFC9"/>
                </a:solidFill>
                <a:latin typeface="Arial" panose="020B0604020202020204" pitchFamily="34" charset="0"/>
                <a:ea typeface="微軟正黑體" panose="020B0604030504040204" pitchFamily="34" charset="-120"/>
                <a:cs typeface="Arial" panose="020B0604020202020204" pitchFamily="34" charset="0"/>
              </a:rPr>
              <a:t>QPower</a:t>
            </a:r>
            <a:r>
              <a:rPr lang="en-US" altLang="zh-TW" sz="4200" b="1">
                <a:solidFill>
                  <a:srgbClr val="01FFC9"/>
                </a:solidFill>
                <a:latin typeface="微軟正黑體" panose="020B0604030504040204" pitchFamily="34" charset="-120"/>
                <a:ea typeface="微軟正黑體" panose="020B0604030504040204" pitchFamily="34" charset="-120"/>
                <a:cs typeface="Arial" panose="020B0604020202020204" pitchFamily="34" charset="0"/>
              </a:rPr>
              <a:t> 1</a:t>
            </a:r>
            <a:r>
              <a:rPr lang="zh-TW" altLang="en-US" sz="4200" b="1">
                <a:solidFill>
                  <a:srgbClr val="01FFC9"/>
                </a:solidFill>
                <a:latin typeface="微軟正黑體" panose="020B0604030504040204" pitchFamily="34" charset="-120"/>
                <a:ea typeface="微軟正黑體" panose="020B0604030504040204" pitchFamily="34" charset="-120"/>
                <a:cs typeface="Arial" panose="020B0604020202020204" pitchFamily="34" charset="0"/>
              </a:rPr>
              <a:t>分鐘小簡介</a:t>
            </a:r>
          </a:p>
        </p:txBody>
      </p:sp>
      <p:pic>
        <p:nvPicPr>
          <p:cNvPr id="3" name="圖形 2">
            <a:extLst>
              <a:ext uri="{FF2B5EF4-FFF2-40B4-BE49-F238E27FC236}">
                <a16:creationId xmlns:a16="http://schemas.microsoft.com/office/drawing/2014/main" id="{BDD71C89-8E9F-4E5F-84BA-783A544852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4" y="946128"/>
            <a:ext cx="3744415" cy="958850"/>
          </a:xfrm>
          <a:prstGeom prst="rect">
            <a:avLst/>
          </a:prstGeom>
        </p:spPr>
      </p:pic>
      <p:sp>
        <p:nvSpPr>
          <p:cNvPr id="7" name="文字方塊 6">
            <a:extLst>
              <a:ext uri="{FF2B5EF4-FFF2-40B4-BE49-F238E27FC236}">
                <a16:creationId xmlns:a16="http://schemas.microsoft.com/office/drawing/2014/main" id="{7273D3CA-07C7-4CBC-A4FA-54B6DE7D0EC4}"/>
              </a:ext>
            </a:extLst>
          </p:cNvPr>
          <p:cNvSpPr txBox="1"/>
          <p:nvPr/>
        </p:nvSpPr>
        <p:spPr>
          <a:xfrm>
            <a:off x="484839" y="1229447"/>
            <a:ext cx="3456384" cy="353943"/>
          </a:xfrm>
          <a:prstGeom prst="rect">
            <a:avLst/>
          </a:prstGeom>
          <a:noFill/>
        </p:spPr>
        <p:txBody>
          <a:bodyPr wrap="square" rtlCol="0" anchor="t">
            <a:spAutoFit/>
          </a:bodyPr>
          <a:lstStyle/>
          <a:p>
            <a:r>
              <a:rPr lang="zh-TW" sz="1700" b="1">
                <a:solidFill>
                  <a:srgbClr val="01FFC9"/>
                </a:solidFill>
                <a:latin typeface="微軟正黑體" panose="020B0604030504040204" pitchFamily="34" charset="-120"/>
                <a:ea typeface="微軟正黑體" panose="020B0604030504040204" pitchFamily="34" charset="-120"/>
              </a:rPr>
              <a:t>輕鬆搞定</a:t>
            </a:r>
            <a:r>
              <a:rPr lang="zh-TW" altLang="en-US" sz="1700" b="1">
                <a:solidFill>
                  <a:srgbClr val="01FFC9"/>
                </a:solidFill>
                <a:latin typeface="微軟正黑體" panose="020B0604030504040204" pitchFamily="34" charset="-120"/>
                <a:ea typeface="微軟正黑體" panose="020B0604030504040204" pitchFamily="34" charset="-120"/>
              </a:rPr>
              <a:t>任何裝置與通訊方式</a:t>
            </a:r>
            <a:endParaRPr lang="zh-TW">
              <a:latin typeface="新細明體"/>
              <a:ea typeface="新細明體"/>
            </a:endParaRPr>
          </a:p>
        </p:txBody>
      </p:sp>
      <p:pic>
        <p:nvPicPr>
          <p:cNvPr id="55" name="圖形 54">
            <a:extLst>
              <a:ext uri="{FF2B5EF4-FFF2-40B4-BE49-F238E27FC236}">
                <a16:creationId xmlns:a16="http://schemas.microsoft.com/office/drawing/2014/main" id="{C0685487-164D-4412-A9F6-53E98E8DD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4" y="1963145"/>
            <a:ext cx="3744415" cy="958850"/>
          </a:xfrm>
          <a:prstGeom prst="rect">
            <a:avLst/>
          </a:prstGeom>
        </p:spPr>
      </p:pic>
      <p:sp>
        <p:nvSpPr>
          <p:cNvPr id="56" name="文字方塊 55">
            <a:extLst>
              <a:ext uri="{FF2B5EF4-FFF2-40B4-BE49-F238E27FC236}">
                <a16:creationId xmlns:a16="http://schemas.microsoft.com/office/drawing/2014/main" id="{813985E3-AA55-46DC-B847-50FAC4E2BD03}"/>
              </a:ext>
            </a:extLst>
          </p:cNvPr>
          <p:cNvSpPr txBox="1"/>
          <p:nvPr/>
        </p:nvSpPr>
        <p:spPr>
          <a:xfrm>
            <a:off x="484839" y="2264221"/>
            <a:ext cx="3600400" cy="353943"/>
          </a:xfrm>
          <a:prstGeom prst="rect">
            <a:avLst/>
          </a:prstGeom>
          <a:noFill/>
        </p:spPr>
        <p:txBody>
          <a:bodyPr wrap="square" rtlCol="0" anchor="t">
            <a:spAutoFit/>
          </a:bodyPr>
          <a:lstStyle/>
          <a:p>
            <a:r>
              <a:rPr lang="zh-TW" altLang="en-US" sz="1700" b="1">
                <a:solidFill>
                  <a:schemeClr val="bg1"/>
                </a:solidFill>
                <a:latin typeface="微軟正黑體" panose="020B0604030504040204" pitchFamily="34" charset="-120"/>
                <a:ea typeface="微軟正黑體" panose="020B0604030504040204" pitchFamily="34" charset="-120"/>
              </a:rPr>
              <a:t>設定簡單，不需任何專業電力知識 </a:t>
            </a:r>
          </a:p>
        </p:txBody>
      </p:sp>
      <p:pic>
        <p:nvPicPr>
          <p:cNvPr id="58" name="圖形 57">
            <a:extLst>
              <a:ext uri="{FF2B5EF4-FFF2-40B4-BE49-F238E27FC236}">
                <a16:creationId xmlns:a16="http://schemas.microsoft.com/office/drawing/2014/main" id="{F48806A7-367C-4C90-8619-5CE72E66E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3" y="2988468"/>
            <a:ext cx="3744415" cy="958850"/>
          </a:xfrm>
          <a:prstGeom prst="rect">
            <a:avLst/>
          </a:prstGeom>
        </p:spPr>
      </p:pic>
      <p:sp>
        <p:nvSpPr>
          <p:cNvPr id="59" name="文字方塊 58">
            <a:extLst>
              <a:ext uri="{FF2B5EF4-FFF2-40B4-BE49-F238E27FC236}">
                <a16:creationId xmlns:a16="http://schemas.microsoft.com/office/drawing/2014/main" id="{BC569EEC-866A-4F5C-B71C-6C2A4D2C82C5}"/>
              </a:ext>
            </a:extLst>
          </p:cNvPr>
          <p:cNvSpPr txBox="1"/>
          <p:nvPr/>
        </p:nvSpPr>
        <p:spPr>
          <a:xfrm>
            <a:off x="484838" y="3144727"/>
            <a:ext cx="3456384" cy="615553"/>
          </a:xfrm>
          <a:prstGeom prst="rect">
            <a:avLst/>
          </a:prstGeom>
          <a:noFill/>
        </p:spPr>
        <p:txBody>
          <a:bodyPr wrap="square" rtlCol="0" anchor="t">
            <a:spAutoFit/>
          </a:bodyPr>
          <a:lstStyle/>
          <a:p>
            <a:r>
              <a:rPr lang="en-US" altLang="zh-TW" sz="1700" b="1">
                <a:solidFill>
                  <a:schemeClr val="bg1"/>
                </a:solidFill>
                <a:latin typeface="微軟正黑體" panose="020B0604030504040204" pitchFamily="34" charset="-120"/>
                <a:ea typeface="微軟正黑體" panose="020B0604030504040204" pitchFamily="34" charset="-120"/>
              </a:rPr>
              <a:t>支援 AWS、 Azure 與 Google </a:t>
            </a:r>
            <a:r>
              <a:rPr lang="zh-TW" altLang="en-US" sz="1700" b="1">
                <a:solidFill>
                  <a:schemeClr val="bg1"/>
                </a:solidFill>
                <a:latin typeface="微軟正黑體" panose="020B0604030504040204" pitchFamily="34" charset="-120"/>
                <a:ea typeface="微軟正黑體" panose="020B0604030504040204" pitchFamily="34" charset="-120"/>
              </a:rPr>
              <a:t>各種主流雲端服務介接</a:t>
            </a:r>
            <a:endParaRPr lang="en-US" altLang="zh-TW" sz="1700" b="1">
              <a:solidFill>
                <a:schemeClr val="bg1"/>
              </a:solidFill>
              <a:latin typeface="微軟正黑體" panose="020B0604030504040204" pitchFamily="34" charset="-120"/>
              <a:ea typeface="微軟正黑體" panose="020B0604030504040204" pitchFamily="34" charset="-120"/>
            </a:endParaRPr>
          </a:p>
        </p:txBody>
      </p:sp>
      <p:pic>
        <p:nvPicPr>
          <p:cNvPr id="61" name="圖形 60">
            <a:extLst>
              <a:ext uri="{FF2B5EF4-FFF2-40B4-BE49-F238E27FC236}">
                <a16:creationId xmlns:a16="http://schemas.microsoft.com/office/drawing/2014/main" id="{4ED8DDE9-4644-49B8-AFD0-55A76AD8A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23" y="4005450"/>
            <a:ext cx="3744415" cy="958850"/>
          </a:xfrm>
          <a:prstGeom prst="rect">
            <a:avLst/>
          </a:prstGeom>
        </p:spPr>
      </p:pic>
      <p:sp>
        <p:nvSpPr>
          <p:cNvPr id="62" name="文字方塊 61">
            <a:extLst>
              <a:ext uri="{FF2B5EF4-FFF2-40B4-BE49-F238E27FC236}">
                <a16:creationId xmlns:a16="http://schemas.microsoft.com/office/drawing/2014/main" id="{74015496-6926-41EB-9A2C-76FD277F4B16}"/>
              </a:ext>
            </a:extLst>
          </p:cNvPr>
          <p:cNvSpPr txBox="1"/>
          <p:nvPr/>
        </p:nvSpPr>
        <p:spPr>
          <a:xfrm>
            <a:off x="484837" y="4161709"/>
            <a:ext cx="3744415" cy="615553"/>
          </a:xfrm>
          <a:prstGeom prst="rect">
            <a:avLst/>
          </a:prstGeom>
          <a:noFill/>
        </p:spPr>
        <p:txBody>
          <a:bodyPr wrap="square" rtlCol="0" anchor="t">
            <a:spAutoFit/>
          </a:bodyPr>
          <a:lstStyle/>
          <a:p>
            <a:r>
              <a:rPr lang="zh-TW" altLang="en-US" sz="1700" b="1">
                <a:solidFill>
                  <a:schemeClr val="bg1"/>
                </a:solidFill>
                <a:latin typeface="微軟正黑體" panose="020B0604030504040204" pitchFamily="34" charset="-120"/>
                <a:ea typeface="微軟正黑體" panose="020B0604030504040204" pitchFamily="34" charset="-120"/>
              </a:rPr>
              <a:t>電費自動計算、設備自動化控制與各種異常預警通知只是我的基本功能</a:t>
            </a:r>
          </a:p>
        </p:txBody>
      </p:sp>
      <p:pic>
        <p:nvPicPr>
          <p:cNvPr id="64" name="圖形 63">
            <a:extLst>
              <a:ext uri="{FF2B5EF4-FFF2-40B4-BE49-F238E27FC236}">
                <a16:creationId xmlns:a16="http://schemas.microsoft.com/office/drawing/2014/main" id="{0D739057-E60B-4385-8679-515022E5F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6" y="946128"/>
            <a:ext cx="3744415" cy="958850"/>
          </a:xfrm>
          <a:prstGeom prst="rect">
            <a:avLst/>
          </a:prstGeom>
        </p:spPr>
      </p:pic>
      <p:sp>
        <p:nvSpPr>
          <p:cNvPr id="65" name="文字方塊 64">
            <a:extLst>
              <a:ext uri="{FF2B5EF4-FFF2-40B4-BE49-F238E27FC236}">
                <a16:creationId xmlns:a16="http://schemas.microsoft.com/office/drawing/2014/main" id="{5FCEB24F-949D-42F1-B61F-A45F092F1424}"/>
              </a:ext>
            </a:extLst>
          </p:cNvPr>
          <p:cNvSpPr txBox="1"/>
          <p:nvPr/>
        </p:nvSpPr>
        <p:spPr>
          <a:xfrm>
            <a:off x="4288651" y="1229447"/>
            <a:ext cx="3553957" cy="353943"/>
          </a:xfrm>
          <a:prstGeom prst="rect">
            <a:avLst/>
          </a:prstGeom>
          <a:noFill/>
        </p:spPr>
        <p:txBody>
          <a:bodyPr wrap="square" rtlCol="0" anchor="t">
            <a:spAutoFit/>
          </a:bodyPr>
          <a:lstStyle/>
          <a:p>
            <a:r>
              <a:rPr lang="zh-TW" altLang="en-US" sz="1700" b="1">
                <a:solidFill>
                  <a:srgbClr val="01FFC9"/>
                </a:solidFill>
                <a:latin typeface="微軟正黑體" panose="020B0604030504040204" pitchFamily="34" charset="-120"/>
                <a:ea typeface="微軟正黑體" panose="020B0604030504040204" pitchFamily="34" charset="-120"/>
              </a:rPr>
              <a:t>海量數據立即存，圖形報表樣樣行 </a:t>
            </a:r>
          </a:p>
        </p:txBody>
      </p:sp>
      <p:pic>
        <p:nvPicPr>
          <p:cNvPr id="67" name="圖形 66">
            <a:extLst>
              <a:ext uri="{FF2B5EF4-FFF2-40B4-BE49-F238E27FC236}">
                <a16:creationId xmlns:a16="http://schemas.microsoft.com/office/drawing/2014/main" id="{6C10CC4D-C44C-44FF-B906-BAB9B5675C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6" y="1963145"/>
            <a:ext cx="3744415" cy="958850"/>
          </a:xfrm>
          <a:prstGeom prst="rect">
            <a:avLst/>
          </a:prstGeom>
        </p:spPr>
      </p:pic>
      <p:sp>
        <p:nvSpPr>
          <p:cNvPr id="68" name="文字方塊 67">
            <a:extLst>
              <a:ext uri="{FF2B5EF4-FFF2-40B4-BE49-F238E27FC236}">
                <a16:creationId xmlns:a16="http://schemas.microsoft.com/office/drawing/2014/main" id="{370C7BAF-BFB9-40B9-88DE-FD435DF1B07F}"/>
              </a:ext>
            </a:extLst>
          </p:cNvPr>
          <p:cNvSpPr txBox="1"/>
          <p:nvPr/>
        </p:nvSpPr>
        <p:spPr>
          <a:xfrm>
            <a:off x="4288651" y="2110892"/>
            <a:ext cx="3600400" cy="615553"/>
          </a:xfrm>
          <a:prstGeom prst="rect">
            <a:avLst/>
          </a:prstGeom>
          <a:noFill/>
        </p:spPr>
        <p:txBody>
          <a:bodyPr wrap="square" rtlCol="0" anchor="t">
            <a:spAutoFit/>
          </a:bodyPr>
          <a:lstStyle/>
          <a:p>
            <a:r>
              <a:rPr lang="zh-TW" altLang="en-US" sz="1700" b="1">
                <a:solidFill>
                  <a:schemeClr val="bg1"/>
                </a:solidFill>
                <a:latin typeface="微軟正黑體" panose="020B0604030504040204" pitchFamily="34" charset="-120"/>
                <a:ea typeface="微軟正黑體" panose="020B0604030504040204" pitchFamily="34" charset="-120"/>
              </a:rPr>
              <a:t>支援各式完整</a:t>
            </a:r>
            <a:r>
              <a:rPr lang="en-US" altLang="zh-TW" sz="1700" b="1">
                <a:solidFill>
                  <a:schemeClr val="bg1"/>
                </a:solidFill>
                <a:latin typeface="微軟正黑體" panose="020B0604030504040204" pitchFamily="34" charset="-120"/>
                <a:ea typeface="微軟正黑體" panose="020B0604030504040204" pitchFamily="34" charset="-120"/>
              </a:rPr>
              <a:t>API ，</a:t>
            </a:r>
            <a:r>
              <a:rPr lang="zh-TW" altLang="en-US" sz="1700" b="1">
                <a:solidFill>
                  <a:schemeClr val="bg1"/>
                </a:solidFill>
                <a:latin typeface="微軟正黑體" panose="020B0604030504040204" pitchFamily="34" charset="-120"/>
                <a:ea typeface="微軟正黑體" panose="020B0604030504040204" pitchFamily="34" charset="-120"/>
              </a:rPr>
              <a:t>多方整合沒煩惱</a:t>
            </a:r>
          </a:p>
        </p:txBody>
      </p:sp>
      <p:pic>
        <p:nvPicPr>
          <p:cNvPr id="70" name="圖形 69">
            <a:extLst>
              <a:ext uri="{FF2B5EF4-FFF2-40B4-BE49-F238E27FC236}">
                <a16:creationId xmlns:a16="http://schemas.microsoft.com/office/drawing/2014/main" id="{8C1CA125-13F7-4816-AC49-4DA20B852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5" y="2988468"/>
            <a:ext cx="3744415" cy="958850"/>
          </a:xfrm>
          <a:prstGeom prst="rect">
            <a:avLst/>
          </a:prstGeom>
        </p:spPr>
      </p:pic>
      <p:sp>
        <p:nvSpPr>
          <p:cNvPr id="71" name="文字方塊 70">
            <a:extLst>
              <a:ext uri="{FF2B5EF4-FFF2-40B4-BE49-F238E27FC236}">
                <a16:creationId xmlns:a16="http://schemas.microsoft.com/office/drawing/2014/main" id="{7454257B-633C-4837-88DA-F06393CD3E22}"/>
              </a:ext>
            </a:extLst>
          </p:cNvPr>
          <p:cNvSpPr txBox="1"/>
          <p:nvPr/>
        </p:nvSpPr>
        <p:spPr>
          <a:xfrm>
            <a:off x="4288650" y="3144727"/>
            <a:ext cx="3456384" cy="615553"/>
          </a:xfrm>
          <a:prstGeom prst="rect">
            <a:avLst/>
          </a:prstGeom>
          <a:noFill/>
        </p:spPr>
        <p:txBody>
          <a:bodyPr wrap="square" rtlCol="0">
            <a:spAutoFit/>
          </a:bodyPr>
          <a:lstStyle/>
          <a:p>
            <a:r>
              <a:rPr lang="zh-TW" altLang="en-US" sz="1700" b="1">
                <a:solidFill>
                  <a:schemeClr val="bg1"/>
                </a:solidFill>
                <a:latin typeface="微軟正黑體" panose="020B0604030504040204" pitchFamily="34" charset="-120"/>
                <a:ea typeface="微軟正黑體" panose="020B0604030504040204" pitchFamily="34" charset="-120"/>
              </a:rPr>
              <a:t>自由選擇擴充各種開源的流程引擎模組</a:t>
            </a:r>
            <a:r>
              <a:rPr lang="zh-TW" altLang="en-US" sz="1700" b="1">
                <a:solidFill>
                  <a:srgbClr val="01FFC9"/>
                </a:solidFill>
                <a:latin typeface="微軟正黑體" panose="020B0604030504040204" pitchFamily="34" charset="-120"/>
                <a:ea typeface="微軟正黑體" panose="020B0604030504040204" pitchFamily="34" charset="-120"/>
              </a:rPr>
              <a:t>彈性高</a:t>
            </a:r>
          </a:p>
        </p:txBody>
      </p:sp>
      <p:pic>
        <p:nvPicPr>
          <p:cNvPr id="73" name="圖形 72">
            <a:extLst>
              <a:ext uri="{FF2B5EF4-FFF2-40B4-BE49-F238E27FC236}">
                <a16:creationId xmlns:a16="http://schemas.microsoft.com/office/drawing/2014/main" id="{DACF0C4E-D78D-41DC-AFEE-379FA20F60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4635" y="4005450"/>
            <a:ext cx="3744415" cy="958850"/>
          </a:xfrm>
          <a:prstGeom prst="rect">
            <a:avLst/>
          </a:prstGeom>
        </p:spPr>
      </p:pic>
      <p:sp>
        <p:nvSpPr>
          <p:cNvPr id="74" name="文字方塊 73">
            <a:extLst>
              <a:ext uri="{FF2B5EF4-FFF2-40B4-BE49-F238E27FC236}">
                <a16:creationId xmlns:a16="http://schemas.microsoft.com/office/drawing/2014/main" id="{17F45152-7B8A-4447-B11B-037098628703}"/>
              </a:ext>
            </a:extLst>
          </p:cNvPr>
          <p:cNvSpPr txBox="1"/>
          <p:nvPr/>
        </p:nvSpPr>
        <p:spPr>
          <a:xfrm>
            <a:off x="4288650" y="4161709"/>
            <a:ext cx="3600400" cy="615553"/>
          </a:xfrm>
          <a:prstGeom prst="rect">
            <a:avLst/>
          </a:prstGeom>
          <a:noFill/>
        </p:spPr>
        <p:txBody>
          <a:bodyPr wrap="square" rtlCol="0" anchor="t">
            <a:spAutoFit/>
          </a:bodyPr>
          <a:lstStyle/>
          <a:p>
            <a:r>
              <a:rPr lang="zh-TW" altLang="en-US" sz="1700" b="1">
                <a:solidFill>
                  <a:schemeClr val="bg1"/>
                </a:solidFill>
                <a:latin typeface="微軟正黑體" panose="020B0604030504040204" pitchFamily="34" charset="-120"/>
                <a:ea typeface="微軟正黑體" panose="020B0604030504040204" pitchFamily="34" charset="-120"/>
              </a:rPr>
              <a:t>延伸 </a:t>
            </a:r>
            <a:r>
              <a:rPr lang="en-US" altLang="zh-TW" sz="1700" b="1">
                <a:solidFill>
                  <a:schemeClr val="bg1"/>
                </a:solidFill>
                <a:latin typeface="微軟正黑體" panose="020B0604030504040204" pitchFamily="34" charset="-120"/>
                <a:ea typeface="微軟正黑體" panose="020B0604030504040204" pitchFamily="34" charset="-120"/>
              </a:rPr>
              <a:t>AI </a:t>
            </a:r>
            <a:r>
              <a:rPr lang="zh-TW" altLang="en-US" sz="1700" b="1">
                <a:solidFill>
                  <a:schemeClr val="bg1"/>
                </a:solidFill>
                <a:latin typeface="微軟正黑體" panose="020B0604030504040204" pitchFamily="34" charset="-120"/>
                <a:ea typeface="微軟正黑體" panose="020B0604030504040204" pitchFamily="34" charset="-120"/>
              </a:rPr>
              <a:t>運用 </a:t>
            </a:r>
            <a:r>
              <a:rPr lang="en-US" altLang="zh-TW" sz="1700" b="1">
                <a:solidFill>
                  <a:schemeClr val="bg1"/>
                </a:solidFill>
                <a:latin typeface="微軟正黑體" panose="020B0604030504040204" pitchFamily="34" charset="-120"/>
                <a:ea typeface="微軟正黑體" panose="020B0604030504040204" pitchFamily="34" charset="-120"/>
              </a:rPr>
              <a:t>(</a:t>
            </a:r>
            <a:r>
              <a:rPr lang="en-US" altLang="zh-TW" sz="1700" b="1" err="1">
                <a:solidFill>
                  <a:schemeClr val="bg1"/>
                </a:solidFill>
                <a:latin typeface="微軟正黑體" panose="020B0604030504040204" pitchFamily="34" charset="-120"/>
                <a:ea typeface="微軟正黑體" panose="020B0604030504040204" pitchFamily="34" charset="-120"/>
              </a:rPr>
              <a:t>QuAI</a:t>
            </a:r>
            <a:r>
              <a:rPr lang="en-US" altLang="zh-TW" sz="1700" b="1">
                <a:solidFill>
                  <a:schemeClr val="bg1"/>
                </a:solidFill>
                <a:latin typeface="微軟正黑體" panose="020B0604030504040204" pitchFamily="34" charset="-120"/>
                <a:ea typeface="微軟正黑體" panose="020B0604030504040204" pitchFamily="34" charset="-120"/>
              </a:rPr>
              <a:t>) </a:t>
            </a:r>
            <a:r>
              <a:rPr lang="zh-TW" altLang="en-US" sz="1700" b="1">
                <a:solidFill>
                  <a:schemeClr val="bg1"/>
                </a:solidFill>
                <a:latin typeface="微軟正黑體" panose="020B0604030504040204" pitchFamily="34" charset="-120"/>
                <a:ea typeface="微軟正黑體" panose="020B0604030504040204" pitchFamily="34" charset="-120"/>
              </a:rPr>
              <a:t>才是我的價值，我會越來越聰明</a:t>
            </a:r>
          </a:p>
        </p:txBody>
      </p:sp>
    </p:spTree>
  </p:cSld>
  <p:clrMapOvr>
    <a:masterClrMapping/>
  </p:clrMapOvr>
  <p:transition advTm="1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4DC62616-DD2A-455A-8482-A2CAB3678E44}"/>
              </a:ext>
            </a:extLst>
          </p:cNvPr>
          <p:cNvSpPr/>
          <p:nvPr/>
        </p:nvSpPr>
        <p:spPr>
          <a:xfrm>
            <a:off x="405559" y="0"/>
            <a:ext cx="2421228" cy="1928957"/>
          </a:xfrm>
          <a:prstGeom prst="roundRect">
            <a:avLst>
              <a:gd name="adj" fmla="val 244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 1">
            <a:extLst>
              <a:ext uri="{FF2B5EF4-FFF2-40B4-BE49-F238E27FC236}">
                <a16:creationId xmlns:a16="http://schemas.microsoft.com/office/drawing/2014/main" id="{C9F5C608-9F86-4BA6-A47F-CCE61C5B2817}"/>
              </a:ext>
            </a:extLst>
          </p:cNvPr>
          <p:cNvSpPr>
            <a:spLocks noGrp="1"/>
          </p:cNvSpPr>
          <p:nvPr>
            <p:ph type="title" idx="4294967295"/>
          </p:nvPr>
        </p:nvSpPr>
        <p:spPr>
          <a:xfrm>
            <a:off x="104873" y="725599"/>
            <a:ext cx="3022600" cy="1022350"/>
          </a:xfrm>
        </p:spPr>
        <p:txBody>
          <a:bodyPr>
            <a:normAutofit fontScale="90000"/>
          </a:bodyPr>
          <a:lstStyle/>
          <a:p>
            <a:r>
              <a:rPr lang="en-US" altLang="zh-TW" b="1" err="1">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QPower</a:t>
            </a:r>
            <a:r>
              <a:rPr lang="zh-TW" altLang="en-US" sz="3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 </a:t>
            </a:r>
            <a:br>
              <a:rPr lang="en-US" altLang="zh-TW" sz="3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br>
            <a:r>
              <a:rPr lang="zh-TW" altLang="en-US" b="0">
                <a:solidFill>
                  <a:schemeClr val="bg1">
                    <a:lumMod val="85000"/>
                  </a:schemeClr>
                </a:solidFill>
                <a:latin typeface="微軟正黑體" panose="020B0604030504040204" pitchFamily="34" charset="-120"/>
                <a:ea typeface="微軟正黑體" panose="020B0604030504040204" pitchFamily="34" charset="-120"/>
              </a:rPr>
              <a:t>實戰經歷</a:t>
            </a:r>
            <a:endParaRPr lang="zh-TW" altLang="en-US" sz="3200" b="0">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9" name="箭號: 五邊形 8">
            <a:extLst>
              <a:ext uri="{FF2B5EF4-FFF2-40B4-BE49-F238E27FC236}">
                <a16:creationId xmlns:a16="http://schemas.microsoft.com/office/drawing/2014/main" id="{2B9E3572-0FC4-45EF-978F-44FBB121D895}"/>
              </a:ext>
            </a:extLst>
          </p:cNvPr>
          <p:cNvSpPr/>
          <p:nvPr/>
        </p:nvSpPr>
        <p:spPr>
          <a:xfrm>
            <a:off x="405559" y="204795"/>
            <a:ext cx="611560" cy="307778"/>
          </a:xfrm>
          <a:prstGeom prst="homePlate">
            <a:avLst/>
          </a:prstGeom>
          <a:solidFill>
            <a:srgbClr val="01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2DB8D47E-EC0F-4EDC-B41C-BC1FF0639FA4}"/>
              </a:ext>
            </a:extLst>
          </p:cNvPr>
          <p:cNvSpPr/>
          <p:nvPr/>
        </p:nvSpPr>
        <p:spPr>
          <a:xfrm>
            <a:off x="421566" y="217497"/>
            <a:ext cx="543739" cy="307777"/>
          </a:xfrm>
          <a:prstGeom prst="rect">
            <a:avLst/>
          </a:prstGeom>
        </p:spPr>
        <p:txBody>
          <a:bodyPr wrap="none">
            <a:spAutoFit/>
          </a:bodyPr>
          <a:lstStyle/>
          <a:p>
            <a:pPr>
              <a:spcBef>
                <a:spcPct val="0"/>
              </a:spcBef>
              <a:buNone/>
            </a:pPr>
            <a:r>
              <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實例</a:t>
            </a:r>
            <a:endParaRPr lang="en-US" altLang="zh-TW" sz="14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片 10">
            <a:extLst>
              <a:ext uri="{FF2B5EF4-FFF2-40B4-BE49-F238E27FC236}">
                <a16:creationId xmlns:a16="http://schemas.microsoft.com/office/drawing/2014/main" id="{2BC59E47-082D-4707-9EFF-19FEC231C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 t="-5868" r="-867" b="6330"/>
          <a:stretch/>
        </p:blipFill>
        <p:spPr>
          <a:xfrm>
            <a:off x="1920293" y="204795"/>
            <a:ext cx="5679863" cy="4733909"/>
          </a:xfrm>
          <a:prstGeom prst="rect">
            <a:avLst/>
          </a:prstGeom>
          <a:effectLst>
            <a:reflection stA="26000" endPos="4000" dir="5400000" sy="-100000" algn="bl" rotWithShape="0"/>
          </a:effectLst>
        </p:spPr>
      </p:pic>
      <p:sp>
        <p:nvSpPr>
          <p:cNvPr id="6" name="Kotak teks 19">
            <a:extLst>
              <a:ext uri="{FF2B5EF4-FFF2-40B4-BE49-F238E27FC236}">
                <a16:creationId xmlns:a16="http://schemas.microsoft.com/office/drawing/2014/main" id="{0556143C-155C-42A8-9073-4C2E36BB10AF}"/>
              </a:ext>
            </a:extLst>
          </p:cNvPr>
          <p:cNvSpPr txBox="1">
            <a:spLocks noChangeArrowheads="1"/>
          </p:cNvSpPr>
          <p:nvPr/>
        </p:nvSpPr>
        <p:spPr bwMode="auto">
          <a:xfrm>
            <a:off x="3390436" y="1733342"/>
            <a:ext cx="3276981" cy="58477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kumimoji="0" lang="en-US" altLang="zh-TW" b="1">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QNAP</a:t>
            </a:r>
            <a:r>
              <a:rPr kumimoji="0" lang="en-US" altLang="zh-TW" sz="300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kumimoji="0" lang="zh-TW" altLang="en-US" sz="2800" spc="-150">
                <a:solidFill>
                  <a:schemeClr val="bg1">
                    <a:lumMod val="75000"/>
                  </a:schemeClr>
                </a:solidFill>
                <a:latin typeface="微軟正黑體" panose="020B0604030504040204" pitchFamily="34" charset="-120"/>
                <a:ea typeface="微軟正黑體" panose="020B0604030504040204" pitchFamily="34" charset="-120"/>
              </a:rPr>
              <a:t>總部</a:t>
            </a:r>
            <a:r>
              <a:rPr lang="zh-TW" altLang="en-US" sz="2800" spc="-150">
                <a:solidFill>
                  <a:schemeClr val="bg1">
                    <a:lumMod val="75000"/>
                  </a:schemeClr>
                </a:solidFill>
                <a:latin typeface="微軟正黑體" panose="020B0604030504040204" pitchFamily="34" charset="-120"/>
                <a:ea typeface="微軟正黑體" panose="020B0604030504040204" pitchFamily="34" charset="-120"/>
              </a:rPr>
              <a:t>機房</a:t>
            </a:r>
            <a:endParaRPr kumimoji="0" lang="en-US" altLang="zh-TW" spc="-150">
              <a:solidFill>
                <a:schemeClr val="bg1">
                  <a:lumMod val="75000"/>
                </a:schemeClr>
              </a:solidFill>
              <a:latin typeface="微軟正黑體" panose="020B0604030504040204" pitchFamily="34" charset="-120"/>
              <a:ea typeface="微軟正黑體" panose="020B0604030504040204" pitchFamily="34" charset="-120"/>
            </a:endParaRPr>
          </a:p>
        </p:txBody>
      </p:sp>
      <p:sp>
        <p:nvSpPr>
          <p:cNvPr id="7" name="Kotak teks 19">
            <a:extLst>
              <a:ext uri="{FF2B5EF4-FFF2-40B4-BE49-F238E27FC236}">
                <a16:creationId xmlns:a16="http://schemas.microsoft.com/office/drawing/2014/main" id="{6F150CAC-F196-4248-B487-7505686913C1}"/>
              </a:ext>
            </a:extLst>
          </p:cNvPr>
          <p:cNvSpPr txBox="1">
            <a:spLocks noChangeArrowheads="1"/>
          </p:cNvSpPr>
          <p:nvPr/>
        </p:nvSpPr>
        <p:spPr bwMode="auto">
          <a:xfrm>
            <a:off x="3342473" y="2279265"/>
            <a:ext cx="3396388" cy="1415772"/>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zh-TW" altLang="en-US" sz="5400" b="1" spc="-150">
                <a:solidFill>
                  <a:srgbClr val="01FFC9"/>
                </a:solidFill>
                <a:latin typeface="Arial" panose="020B0604020202020204" pitchFamily="34" charset="0"/>
                <a:ea typeface="微軟正黑體" panose="020B0604030504040204" pitchFamily="34" charset="-120"/>
                <a:cs typeface="Arial" panose="020B0604020202020204" pitchFamily="34" charset="0"/>
              </a:rPr>
              <a:t>智慧能源 </a:t>
            </a:r>
            <a:endParaRPr lang="en-US" altLang="zh-TW" sz="5400" b="1" spc="-150">
              <a:solidFill>
                <a:srgbClr val="01FFC9"/>
              </a:solidFill>
              <a:latin typeface="Arial" panose="020B0604020202020204" pitchFamily="34" charset="0"/>
              <a:ea typeface="微軟正黑體" panose="020B0604030504040204" pitchFamily="34" charset="-120"/>
              <a:cs typeface="Arial" panose="020B0604020202020204" pitchFamily="34" charset="0"/>
            </a:endParaRPr>
          </a:p>
          <a:p>
            <a:pPr>
              <a:spcBef>
                <a:spcPct val="0"/>
              </a:spcBef>
              <a:buNone/>
            </a:pPr>
            <a:r>
              <a:rPr lang="zh-TW" altLang="en-US" spc="-150">
                <a:solidFill>
                  <a:srgbClr val="01FFC9"/>
                </a:solidFill>
                <a:latin typeface="Arial" panose="020B0604020202020204" pitchFamily="34" charset="0"/>
                <a:ea typeface="微軟正黑體" panose="020B0604030504040204" pitchFamily="34" charset="-120"/>
                <a:cs typeface="Arial" panose="020B0604020202020204" pitchFamily="34" charset="0"/>
              </a:rPr>
              <a:t>管理平台大公開</a:t>
            </a:r>
            <a:endParaRPr kumimoji="0" lang="en-US" altLang="zh-TW" spc="-150">
              <a:solidFill>
                <a:srgbClr val="01FFC9"/>
              </a:solidFill>
              <a:latin typeface="微軟正黑體" panose="020B0604030504040204" pitchFamily="34" charset="-120"/>
              <a:ea typeface="微軟正黑體" panose="020B0604030504040204" pitchFamily="34" charset="-120"/>
            </a:endParaRPr>
          </a:p>
        </p:txBody>
      </p:sp>
      <p:cxnSp>
        <p:nvCxnSpPr>
          <p:cNvPr id="17" name="直線接點 16">
            <a:extLst>
              <a:ext uri="{FF2B5EF4-FFF2-40B4-BE49-F238E27FC236}">
                <a16:creationId xmlns:a16="http://schemas.microsoft.com/office/drawing/2014/main" id="{F7D52BD2-8EA8-4F5F-95C6-C931399BADC2}"/>
              </a:ext>
            </a:extLst>
          </p:cNvPr>
          <p:cNvCxnSpPr/>
          <p:nvPr/>
        </p:nvCxnSpPr>
        <p:spPr>
          <a:xfrm>
            <a:off x="3528816" y="2279265"/>
            <a:ext cx="2613546" cy="0"/>
          </a:xfrm>
          <a:prstGeom prst="line">
            <a:avLst/>
          </a:prstGeom>
          <a:ln>
            <a:solidFill>
              <a:srgbClr val="01FF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71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D6ED88-78BA-44E1-89BE-2130D1E07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 y="-9165"/>
            <a:ext cx="9122353" cy="5136074"/>
          </a:xfrm>
          <a:prstGeom prst="rect">
            <a:avLst/>
          </a:prstGeom>
        </p:spPr>
      </p:pic>
      <p:pic>
        <p:nvPicPr>
          <p:cNvPr id="10" name="圖片 9">
            <a:extLst>
              <a:ext uri="{FF2B5EF4-FFF2-40B4-BE49-F238E27FC236}">
                <a16:creationId xmlns:a16="http://schemas.microsoft.com/office/drawing/2014/main" id="{7849B304-B83C-471F-B629-569384DA06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7" t="-5867" r="-867" b="5953"/>
          <a:stretch/>
        </p:blipFill>
        <p:spPr>
          <a:xfrm>
            <a:off x="-123018" y="892393"/>
            <a:ext cx="3751675" cy="3138658"/>
          </a:xfrm>
          <a:prstGeom prst="rect">
            <a:avLst/>
          </a:prstGeom>
          <a:effectLst>
            <a:reflection blurRad="6350" stA="39000" endPos="12000" dir="5400000" sy="-100000" algn="bl" rotWithShape="0"/>
          </a:effectLst>
        </p:spPr>
      </p:pic>
      <p:grpSp>
        <p:nvGrpSpPr>
          <p:cNvPr id="22" name="群組 21">
            <a:extLst>
              <a:ext uri="{FF2B5EF4-FFF2-40B4-BE49-F238E27FC236}">
                <a16:creationId xmlns:a16="http://schemas.microsoft.com/office/drawing/2014/main" id="{E7754DFE-84FD-434A-A916-269251B8432B}"/>
              </a:ext>
            </a:extLst>
          </p:cNvPr>
          <p:cNvGrpSpPr/>
          <p:nvPr/>
        </p:nvGrpSpPr>
        <p:grpSpPr>
          <a:xfrm>
            <a:off x="-123016" y="0"/>
            <a:ext cx="1688466" cy="764210"/>
            <a:chOff x="-123016" y="-19390"/>
            <a:chExt cx="1688466" cy="783600"/>
          </a:xfrm>
        </p:grpSpPr>
        <p:sp>
          <p:nvSpPr>
            <p:cNvPr id="23" name="矩形: 圓角 22">
              <a:extLst>
                <a:ext uri="{FF2B5EF4-FFF2-40B4-BE49-F238E27FC236}">
                  <a16:creationId xmlns:a16="http://schemas.microsoft.com/office/drawing/2014/main" id="{F30E4596-17A9-4CDE-A02E-0DD8520175BD}"/>
                </a:ext>
              </a:extLst>
            </p:cNvPr>
            <p:cNvSpPr/>
            <p:nvPr/>
          </p:nvSpPr>
          <p:spPr>
            <a:xfrm>
              <a:off x="148107" y="-19390"/>
              <a:ext cx="1146220" cy="764211"/>
            </a:xfrm>
            <a:prstGeom prst="roundRect">
              <a:avLst>
                <a:gd name="adj" fmla="val 0"/>
              </a:avLst>
            </a:prstGeom>
            <a:solidFill>
              <a:srgbClr val="01FF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標題 1">
              <a:extLst>
                <a:ext uri="{FF2B5EF4-FFF2-40B4-BE49-F238E27FC236}">
                  <a16:creationId xmlns:a16="http://schemas.microsoft.com/office/drawing/2014/main" id="{264BA3F0-DB15-49D9-9D75-5C9DF0594128}"/>
                </a:ext>
              </a:extLst>
            </p:cNvPr>
            <p:cNvSpPr txBox="1">
              <a:spLocks/>
            </p:cNvSpPr>
            <p:nvPr/>
          </p:nvSpPr>
          <p:spPr>
            <a:xfrm>
              <a:off x="-123016" y="193112"/>
              <a:ext cx="1688466" cy="571098"/>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err="1">
                  <a:latin typeface="Arial" panose="020B0604020202020204" pitchFamily="34" charset="0"/>
                  <a:ea typeface="微軟正黑體" panose="020B0604030504040204" pitchFamily="34" charset="-120"/>
                  <a:cs typeface="Arial" panose="020B0604020202020204" pitchFamily="34" charset="0"/>
                </a:rPr>
                <a:t>QPower</a:t>
              </a:r>
              <a:r>
                <a:rPr lang="zh-TW" altLang="en-US" sz="3600">
                  <a:latin typeface="Arial" panose="020B0604020202020204" pitchFamily="34" charset="0"/>
                  <a:ea typeface="微軟正黑體" panose="020B0604030504040204" pitchFamily="34" charset="-120"/>
                  <a:cs typeface="Arial" panose="020B0604020202020204" pitchFamily="34" charset="0"/>
                </a:rPr>
                <a:t> </a:t>
              </a:r>
              <a:br>
                <a:rPr lang="en-US" altLang="zh-TW" sz="3600">
                  <a:latin typeface="Arial" panose="020B0604020202020204" pitchFamily="34" charset="0"/>
                  <a:ea typeface="微軟正黑體" panose="020B0604030504040204" pitchFamily="34" charset="-120"/>
                  <a:cs typeface="Arial" panose="020B0604020202020204" pitchFamily="34" charset="0"/>
                </a:rPr>
              </a:br>
              <a:r>
                <a:rPr lang="zh-TW" altLang="en-US">
                  <a:latin typeface="微軟正黑體" panose="020B0604030504040204" pitchFamily="34" charset="-120"/>
                  <a:ea typeface="微軟正黑體" panose="020B0604030504040204" pitchFamily="34" charset="-120"/>
                </a:rPr>
                <a:t>實戰經歷</a:t>
              </a:r>
              <a:endParaRPr lang="zh-TW" altLang="en-US" sz="3200">
                <a:latin typeface="微軟正黑體" panose="020B0604030504040204" pitchFamily="34" charset="-120"/>
                <a:ea typeface="微軟正黑體" panose="020B0604030504040204" pitchFamily="34" charset="-120"/>
              </a:endParaRPr>
            </a:p>
          </p:txBody>
        </p:sp>
      </p:grpSp>
      <p:pic>
        <p:nvPicPr>
          <p:cNvPr id="11" name="圖片 10">
            <a:extLst>
              <a:ext uri="{FF2B5EF4-FFF2-40B4-BE49-F238E27FC236}">
                <a16:creationId xmlns:a16="http://schemas.microsoft.com/office/drawing/2014/main" id="{BF0B5BE2-9B42-4E98-A7AB-4A82E3E949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4959" flipH="1">
            <a:off x="213758" y="2920286"/>
            <a:ext cx="2335631" cy="994932"/>
          </a:xfrm>
          <a:prstGeom prst="rect">
            <a:avLst/>
          </a:prstGeom>
        </p:spPr>
      </p:pic>
      <p:sp>
        <p:nvSpPr>
          <p:cNvPr id="9" name="Kotak teks 19">
            <a:extLst>
              <a:ext uri="{FF2B5EF4-FFF2-40B4-BE49-F238E27FC236}">
                <a16:creationId xmlns:a16="http://schemas.microsoft.com/office/drawing/2014/main" id="{B245C080-E843-4387-8151-EA82AA4EA562}"/>
              </a:ext>
            </a:extLst>
          </p:cNvPr>
          <p:cNvSpPr txBox="1">
            <a:spLocks noChangeArrowheads="1"/>
          </p:cNvSpPr>
          <p:nvPr/>
        </p:nvSpPr>
        <p:spPr bwMode="auto">
          <a:xfrm>
            <a:off x="295228" y="1711152"/>
            <a:ext cx="29151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kumimoji="0" lang="en-US" altLang="zh-TW" sz="24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QNAP</a:t>
            </a:r>
          </a:p>
          <a:p>
            <a:pPr algn="ctr" eaLnBrk="1" hangingPunct="1">
              <a:spcBef>
                <a:spcPct val="0"/>
              </a:spcBef>
              <a:buFontTx/>
              <a:buNone/>
            </a:pPr>
            <a:r>
              <a:rPr kumimoji="0" lang="zh-TW" altLang="en-US" sz="2400">
                <a:solidFill>
                  <a:schemeClr val="bg1">
                    <a:lumMod val="85000"/>
                  </a:schemeClr>
                </a:solidFill>
                <a:latin typeface="微軟正黑體" panose="020B0604030504040204" pitchFamily="34" charset="-120"/>
                <a:ea typeface="微軟正黑體" panose="020B0604030504040204" pitchFamily="34" charset="-120"/>
              </a:rPr>
              <a:t>總部營運用電</a:t>
            </a:r>
            <a:endParaRPr kumimoji="0" lang="en-US" altLang="zh-TW" sz="2400">
              <a:solidFill>
                <a:schemeClr val="bg1">
                  <a:lumMod val="85000"/>
                </a:schemeClr>
              </a:solidFill>
              <a:latin typeface="微軟正黑體" panose="020B0604030504040204" pitchFamily="34" charset="-120"/>
              <a:ea typeface="微軟正黑體" panose="020B0604030504040204" pitchFamily="34" charset="-120"/>
            </a:endParaRPr>
          </a:p>
          <a:p>
            <a:pPr algn="ctr">
              <a:spcBef>
                <a:spcPct val="0"/>
              </a:spcBef>
              <a:buNone/>
            </a:pPr>
            <a:r>
              <a:rPr lang="zh-TW" altLang="en-US" sz="4800" b="1" spc="-150">
                <a:solidFill>
                  <a:srgbClr val="01FFC9"/>
                </a:solidFill>
                <a:latin typeface="微軟正黑體" panose="020B0604030504040204" pitchFamily="34" charset="-120"/>
                <a:ea typeface="微軟正黑體" panose="020B0604030504040204" pitchFamily="34" charset="-120"/>
              </a:rPr>
              <a:t>智慧電表</a:t>
            </a:r>
          </a:p>
        </p:txBody>
      </p:sp>
    </p:spTree>
    <p:extLst>
      <p:ext uri="{BB962C8B-B14F-4D97-AF65-F5344CB8AC3E}">
        <p14:creationId xmlns:p14="http://schemas.microsoft.com/office/powerpoint/2010/main" val="1159079155"/>
      </p:ext>
    </p:extLst>
  </p:cSld>
  <p:clrMapOvr>
    <a:masterClrMapping/>
  </p:clrMapOvr>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1493</Words>
  <Application>Microsoft Office PowerPoint</Application>
  <PresentationFormat>如螢幕大小 (16:9)</PresentationFormat>
  <Paragraphs>283</Paragraphs>
  <Slides>53</Slides>
  <Notes>39</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53</vt:i4>
      </vt:variant>
    </vt:vector>
  </HeadingPairs>
  <TitlesOfParts>
    <vt:vector size="61" baseType="lpstr">
      <vt:lpstr>Arial Unicode MS</vt:lpstr>
      <vt:lpstr>Helvetica Neue Medium</vt:lpstr>
      <vt:lpstr>微軟正黑體</vt:lpstr>
      <vt:lpstr>微軟正黑體</vt:lpstr>
      <vt:lpstr>新細明體</vt:lpstr>
      <vt:lpstr>Arial</vt:lpstr>
      <vt:lpstr>Calibri</vt:lpstr>
      <vt:lpstr>Office 佈景主題</vt:lpstr>
      <vt:lpstr>PowerPoint 簡報</vt:lpstr>
      <vt:lpstr>  如何建構 高CP值 直覺易用 非常有感的能源管理平台? 節能/節費活用密技 傾囊相授 </vt:lpstr>
      <vt:lpstr>每當收到電費單時..</vt:lpstr>
      <vt:lpstr>PowerPoint 簡報</vt:lpstr>
      <vt:lpstr>發揮 Maker 精神 智慧能源管理平台因應而生</vt:lpstr>
      <vt:lpstr>PowerPoint 簡報</vt:lpstr>
      <vt:lpstr>PowerPoint 簡報</vt:lpstr>
      <vt:lpstr>QPower  實戰經歷</vt:lpstr>
      <vt:lpstr>PowerPoint 簡報</vt:lpstr>
      <vt:lpstr>PowerPoint 簡報</vt:lpstr>
      <vt:lpstr>PowerPoint 簡報</vt:lpstr>
      <vt:lpstr>PowerPoint 簡報</vt:lpstr>
      <vt:lpstr>PowerPoint 簡報</vt:lpstr>
      <vt:lpstr>PowerPoint 簡報</vt:lpstr>
      <vt:lpstr>PowerPoint 簡報</vt:lpstr>
      <vt:lpstr>不囉嗦，直接看帳單</vt:lpstr>
      <vt:lpstr>擁有 Qpower平台 您要花多少費用？</vt:lpstr>
      <vt:lpstr>PowerPoint 簡報</vt:lpstr>
      <vt:lpstr>PowerPoint 簡報</vt:lpstr>
      <vt:lpstr>PowerPoint 簡報</vt:lpstr>
      <vt:lpstr> 辦公用電特性</vt:lpstr>
      <vt:lpstr>PowerPoint 簡報</vt:lpstr>
      <vt:lpstr>空調設備能耗效率優劣指標</vt:lpstr>
      <vt:lpstr>台電收費結構 神秘數字大解密</vt:lpstr>
      <vt:lpstr>神秘數字-超約附加費  它到底是什麼?</vt:lpstr>
      <vt:lpstr>神秘數字-超約附加費  它到底是什麼?</vt:lpstr>
      <vt:lpstr>PowerPoint 簡報</vt:lpstr>
      <vt:lpstr>IIoT  應用最廣泛的 RS-485 工業設備通訊方式  Modbus 電力資料快速獲取心法</vt:lpstr>
      <vt:lpstr>Modbus 4 步驟立即通</vt:lpstr>
      <vt:lpstr>PowerPoint 簡報</vt:lpstr>
      <vt:lpstr>PowerPoint 簡報</vt:lpstr>
      <vt:lpstr>PowerPoint 簡報</vt:lpstr>
      <vt:lpstr>PowerPoint 簡報</vt:lpstr>
      <vt:lpstr>PowerPoint 簡報</vt:lpstr>
      <vt:lpstr>PowerPoint 簡報</vt:lpstr>
      <vt:lpstr>PowerPoint 簡報</vt:lpstr>
      <vt:lpstr> 機房 PDU 用電資訊  SNMP 直接讀</vt:lpstr>
      <vt:lpstr>SNMP 通訊方式教學</vt:lpstr>
      <vt:lpstr>PowerPoint 簡報</vt:lpstr>
      <vt:lpstr>PowerPoint 簡報</vt:lpstr>
      <vt:lpstr>PowerPoint 簡報</vt:lpstr>
      <vt:lpstr>PowerPoint 簡報</vt:lpstr>
      <vt:lpstr>PowerPoint 簡報</vt:lpstr>
      <vt:lpstr>PowerPoint 簡報</vt:lpstr>
      <vt:lpstr>量測要點</vt:lpstr>
      <vt:lpstr>PowerPoint 簡報</vt:lpstr>
      <vt:lpstr>PowerPoint 簡報</vt:lpstr>
      <vt:lpstr>電費組成</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ChrisTest</dc:creator>
  <cp:lastModifiedBy>QNAP_Copy Su</cp:lastModifiedBy>
  <cp:revision>2</cp:revision>
  <dcterms:created xsi:type="dcterms:W3CDTF">1601-01-01T00:00:00Z</dcterms:created>
  <dcterms:modified xsi:type="dcterms:W3CDTF">2018-09-04T05:50:48Z</dcterms:modified>
</cp:coreProperties>
</file>