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14" r:id="rId2"/>
    <p:sldId id="256" r:id="rId3"/>
    <p:sldId id="259" r:id="rId4"/>
    <p:sldId id="257" r:id="rId5"/>
    <p:sldId id="316" r:id="rId6"/>
    <p:sldId id="315" r:id="rId7"/>
    <p:sldId id="260" r:id="rId8"/>
    <p:sldId id="327" r:id="rId9"/>
    <p:sldId id="339" r:id="rId10"/>
    <p:sldId id="337" r:id="rId11"/>
    <p:sldId id="320" r:id="rId12"/>
    <p:sldId id="340" r:id="rId13"/>
    <p:sldId id="326" r:id="rId14"/>
    <p:sldId id="341" r:id="rId15"/>
    <p:sldId id="342" r:id="rId16"/>
    <p:sldId id="277" r:id="rId17"/>
    <p:sldId id="274" r:id="rId18"/>
    <p:sldId id="275" r:id="rId19"/>
    <p:sldId id="276" r:id="rId20"/>
    <p:sldId id="278" r:id="rId21"/>
    <p:sldId id="279" r:id="rId22"/>
    <p:sldId id="280" r:id="rId23"/>
    <p:sldId id="281" r:id="rId24"/>
    <p:sldId id="335" r:id="rId25"/>
    <p:sldId id="285" r:id="rId26"/>
    <p:sldId id="286" r:id="rId27"/>
    <p:sldId id="292" r:id="rId28"/>
    <p:sldId id="293" r:id="rId29"/>
    <p:sldId id="294" r:id="rId30"/>
    <p:sldId id="296" r:id="rId31"/>
    <p:sldId id="297" r:id="rId32"/>
    <p:sldId id="298" r:id="rId33"/>
    <p:sldId id="299" r:id="rId34"/>
    <p:sldId id="287" r:id="rId35"/>
    <p:sldId id="288" r:id="rId36"/>
    <p:sldId id="333" r:id="rId37"/>
    <p:sldId id="301" r:id="rId38"/>
    <p:sldId id="303" r:id="rId39"/>
    <p:sldId id="304" r:id="rId40"/>
    <p:sldId id="311" r:id="rId41"/>
    <p:sldId id="312" r:id="rId42"/>
    <p:sldId id="334" r:id="rId43"/>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FFC9"/>
    <a:srgbClr val="00BC94"/>
    <a:srgbClr val="008A6C"/>
    <a:srgbClr val="00FFFF"/>
    <a:srgbClr val="FF1AFF"/>
    <a:srgbClr val="4AFF19"/>
    <a:srgbClr val="928FFF"/>
    <a:srgbClr val="34C714"/>
    <a:srgbClr val="FF8D6D"/>
    <a:srgbClr val="747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AD3E8-F45D-4E14-A6D1-F93A831D94AB}" v="338" dt="2018-09-03T03:27:54.912"/>
    <p1510:client id="{92BE95FA-D4AA-5D1B-AF2E-B083C78CEDB1}" v="9" dt="2018-09-03T06:36:54.213"/>
    <p1510:client id="{DCA85283-3332-FC26-23B2-FBBF36B02971}" v="319" dt="2018-09-03T03:34:09.208"/>
    <p1510:client id="{980FF8D3-08D1-7BEB-0541-AFC91D4CFBE1}" v="19" dt="2018-09-03T08:35:24.804"/>
    <p1510:client id="{1A98863A-6FDC-45AC-B1EC-5522D1EC0B30}" v="1150" dt="2018-09-03T07:15:36.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786"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工作表1!$B$1</c:f>
              <c:strCache>
                <c:ptCount val="1"/>
                <c:pt idx="0">
                  <c:v>欄1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866-45DE-96BA-7B6B423E9C8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866-45DE-96BA-7B6B423E9C8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D866-45DE-96BA-7B6B423E9C8D}"/>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D866-45DE-96BA-7B6B423E9C8D}"/>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D866-45DE-96BA-7B6B423E9C8D}"/>
              </c:ext>
            </c:extLst>
          </c:dPt>
          <c:cat>
            <c:strRef>
              <c:f>工作表1!$A$2:$A$6</c:f>
              <c:strCache>
                <c:ptCount val="5"/>
                <c:pt idx="0">
                  <c:v>others</c:v>
                </c:pt>
                <c:pt idx="1">
                  <c:v>lifts</c:v>
                </c:pt>
                <c:pt idx="2">
                  <c:v>plug-loads</c:v>
                </c:pt>
                <c:pt idx="3">
                  <c:v>lightings</c:v>
                </c:pt>
                <c:pt idx="4">
                  <c:v>cooling/heating</c:v>
                </c:pt>
              </c:strCache>
            </c:strRef>
          </c:cat>
          <c:val>
            <c:numRef>
              <c:f>工作表1!$B$2:$B$6</c:f>
              <c:numCache>
                <c:formatCode>0%</c:formatCode>
                <c:ptCount val="5"/>
                <c:pt idx="0">
                  <c:v>0.13</c:v>
                </c:pt>
                <c:pt idx="1">
                  <c:v>0.06</c:v>
                </c:pt>
                <c:pt idx="2">
                  <c:v>0.13</c:v>
                </c:pt>
                <c:pt idx="3">
                  <c:v>0.23</c:v>
                </c:pt>
                <c:pt idx="4">
                  <c:v>0.45</c:v>
                </c:pt>
              </c:numCache>
            </c:numRef>
          </c:val>
          <c:extLst>
            <c:ext xmlns:c16="http://schemas.microsoft.com/office/drawing/2014/chart" uri="{C3380CC4-5D6E-409C-BE32-E72D297353CC}">
              <c16:uniqueId val="{00000000-E3E4-4117-A284-681939D35FD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6341EAE-7F30-4416-929A-7B63019203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8255A3A-AB8E-4032-B06F-996B3AF7F0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B3B4E4-5595-4217-94D3-0A07F2994BBD}" type="datetimeFigureOut">
              <a:rPr lang="zh-TW" altLang="en-US" smtClean="0"/>
              <a:t>2018/9/4</a:t>
            </a:fld>
            <a:endParaRPr lang="zh-TW" altLang="en-US"/>
          </a:p>
        </p:txBody>
      </p:sp>
      <p:sp>
        <p:nvSpPr>
          <p:cNvPr id="4" name="頁尾版面配置區 3">
            <a:extLst>
              <a:ext uri="{FF2B5EF4-FFF2-40B4-BE49-F238E27FC236}">
                <a16:creationId xmlns:a16="http://schemas.microsoft.com/office/drawing/2014/main" id="{F6B4116A-A654-48C7-959A-AA2015DA5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3A475AA-BCEC-4954-97FA-AB3B5D4080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8B4EBB-62C3-413E-BBA8-A4F7D7A5E6EE}" type="slidenum">
              <a:rPr lang="zh-TW" altLang="en-US" smtClean="0"/>
              <a:t>‹#›</a:t>
            </a:fld>
            <a:endParaRPr lang="zh-TW" altLang="en-US"/>
          </a:p>
        </p:txBody>
      </p:sp>
    </p:spTree>
    <p:extLst>
      <p:ext uri="{BB962C8B-B14F-4D97-AF65-F5344CB8AC3E}">
        <p14:creationId xmlns:p14="http://schemas.microsoft.com/office/powerpoint/2010/main" val="492018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5B369A-C18D-4BD8-A2FE-724DEEF353EF}" type="datetimeFigureOut">
              <a:rPr lang="zh-TW" altLang="en-US" smtClean="0"/>
              <a:pPr/>
              <a:t>2018/9/4</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8A45F8-62CD-4F9D-A61D-8291C82E7CBD}" type="slidenum">
              <a:rPr lang="zh-TW" altLang="en-US" smtClean="0"/>
              <a:pPr/>
              <a:t>‹#›</a:t>
            </a:fld>
            <a:endParaRPr lang="zh-TW" altLang="en-US"/>
          </a:p>
        </p:txBody>
      </p:sp>
    </p:spTree>
    <p:extLst>
      <p:ext uri="{BB962C8B-B14F-4D97-AF65-F5344CB8AC3E}">
        <p14:creationId xmlns:p14="http://schemas.microsoft.com/office/powerpoint/2010/main" val="1015631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a:t>
            </a:fld>
            <a:endParaRPr lang="zh-TW" altLang="en-US"/>
          </a:p>
        </p:txBody>
      </p:sp>
    </p:spTree>
    <p:extLst>
      <p:ext uri="{BB962C8B-B14F-4D97-AF65-F5344CB8AC3E}">
        <p14:creationId xmlns:p14="http://schemas.microsoft.com/office/powerpoint/2010/main" val="1872500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10</a:t>
            </a:fld>
            <a:endParaRPr lang="zh-TW" altLang="en-US"/>
          </a:p>
        </p:txBody>
      </p:sp>
    </p:spTree>
    <p:extLst>
      <p:ext uri="{BB962C8B-B14F-4D97-AF65-F5344CB8AC3E}">
        <p14:creationId xmlns:p14="http://schemas.microsoft.com/office/powerpoint/2010/main" val="281803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11</a:t>
            </a:fld>
            <a:endParaRPr lang="zh-TW" altLang="en-US"/>
          </a:p>
        </p:txBody>
      </p:sp>
    </p:spTree>
    <p:extLst>
      <p:ext uri="{BB962C8B-B14F-4D97-AF65-F5344CB8AC3E}">
        <p14:creationId xmlns:p14="http://schemas.microsoft.com/office/powerpoint/2010/main" val="115659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12</a:t>
            </a:fld>
            <a:endParaRPr lang="zh-TW" altLang="en-US"/>
          </a:p>
        </p:txBody>
      </p:sp>
    </p:spTree>
    <p:extLst>
      <p:ext uri="{BB962C8B-B14F-4D97-AF65-F5344CB8AC3E}">
        <p14:creationId xmlns:p14="http://schemas.microsoft.com/office/powerpoint/2010/main" val="247128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13</a:t>
            </a:fld>
            <a:endParaRPr lang="zh-TW" altLang="en-US"/>
          </a:p>
        </p:txBody>
      </p:sp>
    </p:spTree>
    <p:extLst>
      <p:ext uri="{BB962C8B-B14F-4D97-AF65-F5344CB8AC3E}">
        <p14:creationId xmlns:p14="http://schemas.microsoft.com/office/powerpoint/2010/main" val="2878031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14</a:t>
            </a:fld>
            <a:endParaRPr lang="zh-TW" altLang="en-US"/>
          </a:p>
        </p:txBody>
      </p:sp>
    </p:spTree>
    <p:extLst>
      <p:ext uri="{BB962C8B-B14F-4D97-AF65-F5344CB8AC3E}">
        <p14:creationId xmlns:p14="http://schemas.microsoft.com/office/powerpoint/2010/main" val="51279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15</a:t>
            </a:fld>
            <a:endParaRPr lang="zh-TW" altLang="en-US"/>
          </a:p>
        </p:txBody>
      </p:sp>
    </p:spTree>
    <p:extLst>
      <p:ext uri="{BB962C8B-B14F-4D97-AF65-F5344CB8AC3E}">
        <p14:creationId xmlns:p14="http://schemas.microsoft.com/office/powerpoint/2010/main" val="598842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需要大圖原檔</a:t>
            </a:r>
            <a:endParaRPr lang="en-US" altLang="zh-TW"/>
          </a:p>
          <a:p>
            <a:r>
              <a:rPr lang="en-US" altLang="zh-TW"/>
              <a:t>“</a:t>
            </a:r>
            <a:r>
              <a:rPr lang="zh-TW" altLang="en-US"/>
              <a:t>契約內容</a:t>
            </a:r>
            <a:r>
              <a:rPr lang="en-US" altLang="zh-TW"/>
              <a:t>”</a:t>
            </a:r>
            <a:r>
              <a:rPr lang="zh-TW" altLang="en-US"/>
              <a:t>疑問</a:t>
            </a:r>
            <a:endParaRPr lang="en-US" altLang="zh-TW"/>
          </a:p>
          <a:p>
            <a:endParaRPr lang="en-US" altLang="zh-TW"/>
          </a:p>
          <a:p>
            <a:r>
              <a:rPr lang="en-US" altLang="zh-TW"/>
              <a:t>Rajah</a:t>
            </a:r>
            <a:r>
              <a:rPr lang="zh-TW" altLang="en-US"/>
              <a:t>找到原始帳單</a:t>
            </a:r>
            <a:endParaRPr lang="en-US" altLang="zh-TW"/>
          </a:p>
          <a:p>
            <a:endParaRPr lang="en-US" altLang="zh-TW"/>
          </a:p>
          <a:p>
            <a:r>
              <a:rPr lang="en-US" altLang="zh-TW"/>
              <a:t>**</a:t>
            </a:r>
            <a:r>
              <a:rPr lang="zh-TW" altLang="en-US"/>
              <a:t>兩比較請從電費單</a:t>
            </a:r>
            <a:r>
              <a:rPr lang="en-US" altLang="zh-TW"/>
              <a:t>/</a:t>
            </a:r>
            <a:r>
              <a:rPr lang="zh-TW" altLang="en-US"/>
              <a:t>調整前</a:t>
            </a:r>
            <a:r>
              <a:rPr lang="en-US" altLang="zh-TW"/>
              <a:t>4F-16062.pdf</a:t>
            </a:r>
            <a:r>
              <a:rPr lang="zh-TW" altLang="en-US"/>
              <a:t>與調整後</a:t>
            </a:r>
            <a:r>
              <a:rPr lang="en-US" altLang="zh-TW"/>
              <a:t>4F-2970.pdf</a:t>
            </a:r>
            <a:r>
              <a:rPr lang="zh-TW" altLang="en-US"/>
              <a:t>擷取</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16</a:t>
            </a:fld>
            <a:endParaRPr lang="zh-TW" altLang="en-US"/>
          </a:p>
        </p:txBody>
      </p:sp>
    </p:spTree>
    <p:extLst>
      <p:ext uri="{BB962C8B-B14F-4D97-AF65-F5344CB8AC3E}">
        <p14:creationId xmlns:p14="http://schemas.microsoft.com/office/powerpoint/2010/main" val="397237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沒答案</a:t>
            </a:r>
          </a:p>
          <a:p>
            <a:r>
              <a:rPr lang="en-US" altLang="zh-TW"/>
              <a:t>**</a:t>
            </a:r>
            <a:r>
              <a:rPr lang="zh-TW" altLang="en-US"/>
              <a:t>答案會以下張</a:t>
            </a:r>
            <a:r>
              <a:rPr lang="en-US" altLang="zh-TW"/>
              <a:t>slide</a:t>
            </a:r>
            <a:r>
              <a:rPr lang="zh-TW" altLang="en-US"/>
              <a:t>解釋</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17</a:t>
            </a:fld>
            <a:endParaRPr lang="zh-TW" altLang="en-US"/>
          </a:p>
        </p:txBody>
      </p:sp>
    </p:spTree>
    <p:extLst>
      <p:ext uri="{BB962C8B-B14F-4D97-AF65-F5344CB8AC3E}">
        <p14:creationId xmlns:p14="http://schemas.microsoft.com/office/powerpoint/2010/main" val="227408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1</a:t>
            </a:r>
            <a:r>
              <a:rPr lang="zh-TW" altLang="en-US"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台智慧電表</a:t>
            </a:r>
            <a:r>
              <a:rPr lang="en-US" altLang="zh-TW"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+1 QNAP Power NAS</a:t>
            </a:r>
            <a:r>
              <a:rPr lang="zh-TW" altLang="en-US"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等於 節能是結果</a:t>
            </a:r>
            <a:endParaRPr lang="en-US" altLang="zh-TW"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endParaRPr>
          </a:p>
          <a:p>
            <a:r>
              <a:rPr lang="zh-TW" altLang="en-US"/>
              <a:t>與上頁關係需再調整</a:t>
            </a:r>
            <a:endParaRPr lang="en-US" altLang="zh-TW"/>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18</a:t>
            </a:fld>
            <a:endParaRPr lang="zh-TW" altLang="en-US"/>
          </a:p>
        </p:txBody>
      </p:sp>
    </p:spTree>
    <p:extLst>
      <p:ext uri="{BB962C8B-B14F-4D97-AF65-F5344CB8AC3E}">
        <p14:creationId xmlns:p14="http://schemas.microsoft.com/office/powerpoint/2010/main" val="1783330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這裡開始</a:t>
            </a:r>
            <a:r>
              <a:rPr lang="en-US" altLang="zh-TW"/>
              <a:t>DEMO?</a:t>
            </a:r>
            <a:endParaRPr lang="zh-TW" altLang="en-US"/>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19</a:t>
            </a:fld>
            <a:endParaRPr lang="zh-TW" altLang="en-US"/>
          </a:p>
        </p:txBody>
      </p:sp>
    </p:spTree>
    <p:extLst>
      <p:ext uri="{BB962C8B-B14F-4D97-AF65-F5344CB8AC3E}">
        <p14:creationId xmlns:p14="http://schemas.microsoft.com/office/powerpoint/2010/main" val="29367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a:t>
            </a:fld>
            <a:endParaRPr lang="zh-TW" altLang="en-US"/>
          </a:p>
        </p:txBody>
      </p:sp>
    </p:spTree>
    <p:extLst>
      <p:ext uri="{BB962C8B-B14F-4D97-AF65-F5344CB8AC3E}">
        <p14:creationId xmlns:p14="http://schemas.microsoft.com/office/powerpoint/2010/main" val="2857856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20</a:t>
            </a:fld>
            <a:endParaRPr lang="zh-TW" altLang="en-US"/>
          </a:p>
        </p:txBody>
      </p:sp>
    </p:spTree>
    <p:extLst>
      <p:ext uri="{BB962C8B-B14F-4D97-AF65-F5344CB8AC3E}">
        <p14:creationId xmlns:p14="http://schemas.microsoft.com/office/powerpoint/2010/main" val="2424425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若有時間 建議此圖重新設計</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22</a:t>
            </a:fld>
            <a:endParaRPr lang="zh-TW" altLang="en-US"/>
          </a:p>
        </p:txBody>
      </p:sp>
    </p:spTree>
    <p:extLst>
      <p:ext uri="{BB962C8B-B14F-4D97-AF65-F5344CB8AC3E}">
        <p14:creationId xmlns:p14="http://schemas.microsoft.com/office/powerpoint/2010/main" val="1908354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b="1">
                <a:solidFill>
                  <a:srgbClr val="FFFFFF"/>
                </a:solidFill>
                <a:latin typeface="Arial Unicode MS" pitchFamily="34" charset="-120"/>
                <a:ea typeface="Arial Unicode MS" pitchFamily="34" charset="-120"/>
                <a:cs typeface="Arial Unicode MS" pitchFamily="34" charset="-120"/>
              </a:rPr>
              <a:t>QNAP </a:t>
            </a:r>
            <a:r>
              <a:rPr lang="zh-TW" altLang="en-US" sz="1200" b="1">
                <a:solidFill>
                  <a:srgbClr val="FFFFFF"/>
                </a:solidFill>
                <a:latin typeface="Arial Unicode MS" pitchFamily="34" charset="-120"/>
                <a:ea typeface="Arial Unicode MS" pitchFamily="34" charset="-120"/>
                <a:cs typeface="Arial Unicode MS" pitchFamily="34" charset="-120"/>
              </a:rPr>
              <a:t>總部</a:t>
            </a:r>
            <a:r>
              <a:rPr lang="en-US" altLang="zh-TW" sz="1200" b="1">
                <a:solidFill>
                  <a:srgbClr val="FFFFFF"/>
                </a:solidFill>
                <a:latin typeface="Arial Unicode MS" pitchFamily="34" charset="-120"/>
                <a:ea typeface="Arial Unicode MS" pitchFamily="34" charset="-120"/>
                <a:cs typeface="Arial Unicode MS" pitchFamily="34" charset="-120"/>
              </a:rPr>
              <a:t>2</a:t>
            </a:r>
            <a:r>
              <a:rPr lang="zh-TW" altLang="en-US" sz="1200" b="1">
                <a:solidFill>
                  <a:srgbClr val="FFFFFF"/>
                </a:solidFill>
                <a:latin typeface="Arial Unicode MS" pitchFamily="34" charset="-120"/>
                <a:ea typeface="Arial Unicode MS" pitchFamily="34" charset="-120"/>
                <a:cs typeface="Arial Unicode MS" pitchFamily="34" charset="-120"/>
              </a:rPr>
              <a:t>樓為例</a:t>
            </a:r>
            <a:r>
              <a:rPr lang="en-US" altLang="zh-TW" sz="1200" b="1">
                <a:solidFill>
                  <a:srgbClr val="FFFFFF"/>
                </a:solidFill>
                <a:latin typeface="Arial Unicode MS" pitchFamily="34" charset="-120"/>
                <a:ea typeface="Arial Unicode MS" pitchFamily="34" charset="-120"/>
                <a:cs typeface="Arial Unicode MS" pitchFamily="34" charset="-120"/>
              </a:rPr>
              <a:t>,</a:t>
            </a:r>
            <a:r>
              <a:rPr lang="zh-TW" altLang="en-US" sz="1200" b="1">
                <a:solidFill>
                  <a:srgbClr val="FFFFFF"/>
                </a:solidFill>
                <a:latin typeface="Arial Unicode MS" pitchFamily="34" charset="-120"/>
                <a:ea typeface="Arial Unicode MS" pitchFamily="34" charset="-120"/>
                <a:cs typeface="Arial Unicode MS" pitchFamily="34" charset="-120"/>
              </a:rPr>
              <a:t>實際目前有螺旋式冰水主機 </a:t>
            </a:r>
            <a:endParaRPr lang="en-US" altLang="zh-TW" sz="1200" b="1">
              <a:solidFill>
                <a:srgbClr val="FFFFFF"/>
              </a:solidFill>
              <a:latin typeface="Arial Unicode MS" pitchFamily="34" charset="-120"/>
              <a:ea typeface="Arial Unicode MS" pitchFamily="34" charset="-120"/>
              <a:cs typeface="Arial Unicode M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第三點</a:t>
            </a:r>
            <a:r>
              <a:rPr lang="en-US" altLang="zh-TW"/>
              <a:t>”</a:t>
            </a:r>
            <a:r>
              <a:rPr lang="zh-TW" altLang="en-US"/>
              <a:t>稍晚</a:t>
            </a:r>
            <a:r>
              <a:rPr lang="en-US" altLang="zh-TW"/>
              <a:t>”</a:t>
            </a:r>
            <a:r>
              <a:rPr lang="zh-TW" altLang="en-US"/>
              <a:t>這段</a:t>
            </a:r>
            <a:r>
              <a:rPr lang="en-US" altLang="zh-TW"/>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a:t>
            </a:r>
            <a:r>
              <a:rPr lang="zh-TW" altLang="en-US"/>
              <a:t>最後一個實例即是在解釋這段</a:t>
            </a:r>
          </a:p>
          <a:p>
            <a:endParaRPr lang="zh-TW" altLang="en-US">
              <a:latin typeface="Arial Unicode MS" pitchFamily="34" charset="-120"/>
              <a:ea typeface="Arial Unicode MS" pitchFamily="34" charset="-120"/>
              <a:cs typeface="Arial Unicode MS" pitchFamily="34" charset="-120"/>
            </a:endParaRP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23</a:t>
            </a:fld>
            <a:endParaRPr lang="zh-TW" altLang="en-US"/>
          </a:p>
        </p:txBody>
      </p:sp>
    </p:spTree>
    <p:extLst>
      <p:ext uri="{BB962C8B-B14F-4D97-AF65-F5344CB8AC3E}">
        <p14:creationId xmlns:p14="http://schemas.microsoft.com/office/powerpoint/2010/main" val="8785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24</a:t>
            </a:fld>
            <a:endParaRPr lang="zh-TW" altLang="en-US"/>
          </a:p>
        </p:txBody>
      </p:sp>
    </p:spTree>
    <p:extLst>
      <p:ext uri="{BB962C8B-B14F-4D97-AF65-F5344CB8AC3E}">
        <p14:creationId xmlns:p14="http://schemas.microsoft.com/office/powerpoint/2010/main" val="175272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err="1">
                <a:solidFill>
                  <a:srgbClr val="FFFF00"/>
                </a:solidFill>
              </a:rPr>
              <a:t>Modbus</a:t>
            </a:r>
            <a:r>
              <a:rPr lang="en-US" altLang="zh-TW" sz="1200">
                <a:solidFill>
                  <a:srgbClr val="FFFF00"/>
                </a:solidFill>
              </a:rPr>
              <a:t>&gt;?</a:t>
            </a: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25</a:t>
            </a:fld>
            <a:endParaRPr lang="zh-TW" altLang="en-US"/>
          </a:p>
        </p:txBody>
      </p:sp>
    </p:spTree>
    <p:extLst>
      <p:ext uri="{BB962C8B-B14F-4D97-AF65-F5344CB8AC3E}">
        <p14:creationId xmlns:p14="http://schemas.microsoft.com/office/powerpoint/2010/main" val="2440985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需要</a:t>
            </a:r>
            <a:r>
              <a:rPr lang="en-US" altLang="zh-TW"/>
              <a:t>LOGO</a:t>
            </a:r>
            <a:br>
              <a:rPr lang="en-US" altLang="zh-TW"/>
            </a:br>
            <a:r>
              <a:rPr lang="zh-TW" altLang="en-US"/>
              <a:t>了解第二</a:t>
            </a:r>
            <a:r>
              <a:rPr lang="en-US" altLang="zh-TW"/>
              <a:t>,</a:t>
            </a:r>
            <a:r>
              <a:rPr lang="zh-TW" altLang="en-US"/>
              <a:t>第三項</a:t>
            </a:r>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26</a:t>
            </a:fld>
            <a:endParaRPr lang="zh-TW" altLang="en-US"/>
          </a:p>
        </p:txBody>
      </p:sp>
    </p:spTree>
    <p:extLst>
      <p:ext uri="{BB962C8B-B14F-4D97-AF65-F5344CB8AC3E}">
        <p14:creationId xmlns:p14="http://schemas.microsoft.com/office/powerpoint/2010/main" val="3403709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神秘字串一值不理解</a:t>
            </a:r>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27</a:t>
            </a:fld>
            <a:endParaRPr lang="zh-TW" altLang="en-US"/>
          </a:p>
        </p:txBody>
      </p:sp>
    </p:spTree>
    <p:extLst>
      <p:ext uri="{BB962C8B-B14F-4D97-AF65-F5344CB8AC3E}">
        <p14:creationId xmlns:p14="http://schemas.microsoft.com/office/powerpoint/2010/main" val="27293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全螢幕演示</a:t>
            </a:r>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29</a:t>
            </a:fld>
            <a:endParaRPr lang="zh-TW" altLang="en-US"/>
          </a:p>
        </p:txBody>
      </p:sp>
    </p:spTree>
    <p:extLst>
      <p:ext uri="{BB962C8B-B14F-4D97-AF65-F5344CB8AC3E}">
        <p14:creationId xmlns:p14="http://schemas.microsoft.com/office/powerpoint/2010/main" val="187359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a:t>
            </a:r>
            <a:r>
              <a:rPr lang="zh-TW" altLang="en-US"/>
              <a:t>通訊手冊第</a:t>
            </a:r>
            <a:r>
              <a:rPr lang="en-US" altLang="zh-TW"/>
              <a:t>7~8</a:t>
            </a:r>
            <a:r>
              <a:rPr lang="zh-TW" altLang="en-US"/>
              <a:t>頁</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30</a:t>
            </a:fld>
            <a:endParaRPr lang="zh-TW" altLang="en-US"/>
          </a:p>
        </p:txBody>
      </p:sp>
    </p:spTree>
    <p:extLst>
      <p:ext uri="{BB962C8B-B14F-4D97-AF65-F5344CB8AC3E}">
        <p14:creationId xmlns:p14="http://schemas.microsoft.com/office/powerpoint/2010/main" val="542781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需要原圖不要</a:t>
            </a:r>
            <a:r>
              <a:rPr lang="en-US" altLang="zh-TW"/>
              <a:t>CUT</a:t>
            </a:r>
            <a:r>
              <a:rPr lang="zh-TW" altLang="en-US"/>
              <a:t>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a:t>
            </a:r>
            <a:r>
              <a:rPr lang="zh-TW" altLang="en-US"/>
              <a:t>通訊手冊第</a:t>
            </a:r>
            <a:r>
              <a:rPr lang="en-US" altLang="zh-TW"/>
              <a:t>3~4</a:t>
            </a:r>
            <a:r>
              <a:rPr lang="zh-TW" altLang="en-US"/>
              <a:t>頁</a:t>
            </a:r>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31</a:t>
            </a:fld>
            <a:endParaRPr lang="zh-TW" altLang="en-US"/>
          </a:p>
        </p:txBody>
      </p:sp>
    </p:spTree>
    <p:extLst>
      <p:ext uri="{BB962C8B-B14F-4D97-AF65-F5344CB8AC3E}">
        <p14:creationId xmlns:p14="http://schemas.microsoft.com/office/powerpoint/2010/main" val="230943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加插圖</a:t>
            </a:r>
            <a:endParaRPr lang="en-US" altLang="zh-TW"/>
          </a:p>
          <a:p>
            <a:r>
              <a:rPr lang="en-US" altLang="zh-TW"/>
              <a:t>PM</a:t>
            </a:r>
            <a:r>
              <a:rPr lang="zh-TW" altLang="en-US"/>
              <a:t>提供電費單</a:t>
            </a:r>
            <a:endParaRPr lang="en-US" altLang="zh-TW"/>
          </a:p>
          <a:p>
            <a:r>
              <a:rPr lang="en-US" altLang="zh-TW"/>
              <a:t>**</a:t>
            </a:r>
            <a:r>
              <a:rPr lang="zh-TW" altLang="en-US"/>
              <a:t>超約電費單請從電費單</a:t>
            </a:r>
            <a:r>
              <a:rPr lang="en-US" altLang="zh-TW"/>
              <a:t>/</a:t>
            </a:r>
            <a:r>
              <a:rPr lang="zh-TW" altLang="en-US"/>
              <a:t>超約</a:t>
            </a:r>
            <a:r>
              <a:rPr lang="en-US" altLang="zh-TW"/>
              <a:t>-3</a:t>
            </a:r>
            <a:r>
              <a:rPr lang="zh-TW" altLang="en-US"/>
              <a:t>樓本號</a:t>
            </a:r>
            <a:r>
              <a:rPr lang="en-US" altLang="zh-TW"/>
              <a:t>.pdf </a:t>
            </a:r>
            <a:r>
              <a:rPr lang="zh-TW" altLang="en-US"/>
              <a:t>擷取</a:t>
            </a:r>
            <a:endParaRPr lang="en-US" altLang="zh-TW"/>
          </a:p>
          <a:p>
            <a:r>
              <a:rPr lang="zh-TW" altLang="en-US"/>
              <a:t>**公司地址建議馬賽克處理</a:t>
            </a:r>
            <a:br>
              <a:rPr lang="en-US" altLang="zh-TW"/>
            </a:br>
            <a:r>
              <a:rPr lang="en-US" altLang="zh-TW"/>
              <a:t>**</a:t>
            </a:r>
            <a:r>
              <a:rPr lang="zh-TW" altLang="en-US"/>
              <a:t>企業主</a:t>
            </a:r>
            <a:r>
              <a:rPr lang="en-US" altLang="zh-TW" err="1"/>
              <a:t>os</a:t>
            </a:r>
            <a:r>
              <a:rPr lang="zh-TW" altLang="en-US"/>
              <a:t>希望可用泡泡文字表達</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a:t>
            </a:fld>
            <a:endParaRPr lang="zh-TW" altLang="en-US"/>
          </a:p>
        </p:txBody>
      </p:sp>
    </p:spTree>
    <p:extLst>
      <p:ext uri="{BB962C8B-B14F-4D97-AF65-F5344CB8AC3E}">
        <p14:creationId xmlns:p14="http://schemas.microsoft.com/office/powerpoint/2010/main" val="242999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表格重畫</a:t>
            </a:r>
            <a:br>
              <a:rPr lang="en-US" altLang="zh-TW"/>
            </a:br>
            <a:r>
              <a:rPr lang="zh-TW" altLang="en-US"/>
              <a:t>需圖轉文</a:t>
            </a:r>
            <a:r>
              <a:rPr lang="en-US" altLang="zh-TW"/>
              <a:t>(</a:t>
            </a:r>
            <a:r>
              <a:rPr lang="zh-TW" altLang="en-US"/>
              <a:t>解析度大一點的圖</a:t>
            </a:r>
            <a:r>
              <a:rPr lang="en-US" altLang="zh-TW"/>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a:t>
            </a:r>
            <a:r>
              <a:rPr lang="zh-TW" altLang="en-US"/>
              <a:t>通訊手冊第</a:t>
            </a:r>
            <a:r>
              <a:rPr lang="en-US" altLang="zh-TW"/>
              <a:t>6</a:t>
            </a:r>
            <a:r>
              <a:rPr lang="zh-TW" altLang="en-US"/>
              <a:t>頁</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32</a:t>
            </a:fld>
            <a:endParaRPr lang="zh-TW" altLang="en-US"/>
          </a:p>
        </p:txBody>
      </p:sp>
    </p:spTree>
    <p:extLst>
      <p:ext uri="{BB962C8B-B14F-4D97-AF65-F5344CB8AC3E}">
        <p14:creationId xmlns:p14="http://schemas.microsoft.com/office/powerpoint/2010/main" val="2693527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35</a:t>
            </a:fld>
            <a:endParaRPr lang="zh-TW" altLang="en-US"/>
          </a:p>
        </p:txBody>
      </p:sp>
    </p:spTree>
    <p:extLst>
      <p:ext uri="{BB962C8B-B14F-4D97-AF65-F5344CB8AC3E}">
        <p14:creationId xmlns:p14="http://schemas.microsoft.com/office/powerpoint/2010/main" val="88756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36</a:t>
            </a:fld>
            <a:endParaRPr lang="zh-TW" altLang="en-US"/>
          </a:p>
        </p:txBody>
      </p:sp>
    </p:spTree>
    <p:extLst>
      <p:ext uri="{BB962C8B-B14F-4D97-AF65-F5344CB8AC3E}">
        <p14:creationId xmlns:p14="http://schemas.microsoft.com/office/powerpoint/2010/main" val="1756577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**SNMP</a:t>
            </a:r>
            <a:r>
              <a:rPr lang="zh-TW" altLang="en-US"/>
              <a:t>手冊與技術解說</a:t>
            </a:r>
            <a:r>
              <a:rPr lang="en-US" altLang="zh-TW"/>
              <a:t>sr-03.jpg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38</a:t>
            </a:fld>
            <a:endParaRPr lang="zh-TW" altLang="en-US"/>
          </a:p>
        </p:txBody>
      </p:sp>
    </p:spTree>
    <p:extLst>
      <p:ext uri="{BB962C8B-B14F-4D97-AF65-F5344CB8AC3E}">
        <p14:creationId xmlns:p14="http://schemas.microsoft.com/office/powerpoint/2010/main" val="693869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41</a:t>
            </a:fld>
            <a:endParaRPr lang="zh-TW" altLang="en-US"/>
          </a:p>
        </p:txBody>
      </p:sp>
    </p:spTree>
    <p:extLst>
      <p:ext uri="{BB962C8B-B14F-4D97-AF65-F5344CB8AC3E}">
        <p14:creationId xmlns:p14="http://schemas.microsoft.com/office/powerpoint/2010/main" val="22766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42</a:t>
            </a:fld>
            <a:endParaRPr lang="zh-TW" altLang="en-US"/>
          </a:p>
        </p:txBody>
      </p:sp>
    </p:spTree>
    <p:extLst>
      <p:ext uri="{BB962C8B-B14F-4D97-AF65-F5344CB8AC3E}">
        <p14:creationId xmlns:p14="http://schemas.microsoft.com/office/powerpoint/2010/main" val="293501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4</a:t>
            </a:fld>
            <a:endParaRPr lang="zh-TW" altLang="en-US"/>
          </a:p>
        </p:txBody>
      </p:sp>
    </p:spTree>
    <p:extLst>
      <p:ext uri="{BB962C8B-B14F-4D97-AF65-F5344CB8AC3E}">
        <p14:creationId xmlns:p14="http://schemas.microsoft.com/office/powerpoint/2010/main" val="171815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語句看可否再順過</a:t>
            </a:r>
            <a:br>
              <a:rPr lang="en-US" altLang="zh-TW"/>
            </a:br>
            <a:r>
              <a:rPr lang="zh-TW" altLang="en-US"/>
              <a:t>文字有點凌亂</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5</a:t>
            </a:fld>
            <a:endParaRPr lang="zh-TW" altLang="en-US"/>
          </a:p>
        </p:txBody>
      </p:sp>
    </p:spTree>
    <p:extLst>
      <p:ext uri="{BB962C8B-B14F-4D97-AF65-F5344CB8AC3E}">
        <p14:creationId xmlns:p14="http://schemas.microsoft.com/office/powerpoint/2010/main" val="307715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物聯網裝置智慧電表</a:t>
            </a:r>
            <a:r>
              <a:rPr lang="en-US" altLang="zh-TW">
                <a:sym typeface="Wingdings" pitchFamily="2" charset="2"/>
              </a:rPr>
              <a:t></a:t>
            </a:r>
            <a:r>
              <a:rPr lang="zh-TW" altLang="en-US">
                <a:sym typeface="Wingdings" pitchFamily="2" charset="2"/>
              </a:rPr>
              <a:t>加插圖</a:t>
            </a:r>
            <a:endParaRPr lang="en-US" altLang="zh-TW">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QNAP Containers</a:t>
            </a:r>
            <a:r>
              <a:rPr lang="en-US" altLang="zh-TW">
                <a:sym typeface="Wingdings" pitchFamily="2" charset="2"/>
              </a:rPr>
              <a:t></a:t>
            </a:r>
            <a:r>
              <a:rPr lang="zh-TW" altLang="en-US">
                <a:sym typeface="Wingdings" pitchFamily="2" charset="2"/>
              </a:rPr>
              <a:t>加</a:t>
            </a:r>
            <a:r>
              <a:rPr lang="en-US" altLang="zh-TW">
                <a:sym typeface="Wingdings" pitchFamily="2" charset="2"/>
              </a:rPr>
              <a:t>ICON</a:t>
            </a:r>
            <a:br>
              <a:rPr lang="en-US" altLang="zh-TW"/>
            </a:br>
            <a:r>
              <a:rPr lang="en-US" altLang="zh-TW" err="1"/>
              <a:t>QIoT</a:t>
            </a:r>
            <a:r>
              <a:rPr lang="en-US" altLang="zh-TW"/>
              <a:t> Suite Lite</a:t>
            </a:r>
            <a:r>
              <a:rPr lang="zh-TW" altLang="en-US"/>
              <a:t>物聯網平台</a:t>
            </a:r>
            <a:r>
              <a:rPr lang="en-US" altLang="zh-TW">
                <a:sym typeface="Wingdings" pitchFamily="2" charset="2"/>
              </a:rPr>
              <a:t></a:t>
            </a:r>
            <a:r>
              <a:rPr lang="zh-TW" altLang="en-US">
                <a:sym typeface="Wingdings" pitchFamily="2" charset="2"/>
              </a:rPr>
              <a:t>加</a:t>
            </a:r>
            <a:r>
              <a:rPr lang="en-US" altLang="zh-TW">
                <a:sym typeface="Wingdings" pitchFamily="2" charset="2"/>
              </a:rPr>
              <a:t>ICON</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電力電費 監控計算模組</a:t>
            </a:r>
            <a:r>
              <a:rPr lang="en-US" altLang="zh-TW">
                <a:sym typeface="Wingdings" pitchFamily="2" charset="2"/>
              </a:rPr>
              <a:t></a:t>
            </a:r>
            <a:r>
              <a:rPr lang="zh-TW" altLang="en-US">
                <a:sym typeface="Wingdings" pitchFamily="2" charset="2"/>
              </a:rPr>
              <a:t>加插圖</a:t>
            </a:r>
            <a:endParaRPr lang="en-US" altLang="zh-TW">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err="1"/>
              <a:t>QPower</a:t>
            </a:r>
            <a:r>
              <a:rPr lang="zh-TW" altLang="en-US"/>
              <a:t>智慧能源管理平台</a:t>
            </a:r>
            <a:r>
              <a:rPr lang="en-US" altLang="zh-TW">
                <a:sym typeface="Wingdings" pitchFamily="2" charset="2"/>
              </a:rPr>
              <a:t></a:t>
            </a:r>
            <a:r>
              <a:rPr lang="zh-TW" altLang="en-US">
                <a:sym typeface="Wingdings" pitchFamily="2" charset="2"/>
              </a:rPr>
              <a:t>加</a:t>
            </a:r>
            <a:r>
              <a:rPr lang="en-US" altLang="zh-TW">
                <a:sym typeface="Wingdings" pitchFamily="2" charset="2"/>
              </a:rPr>
              <a:t>ICON</a:t>
            </a:r>
            <a:r>
              <a:rPr lang="zh-TW" altLang="en-US">
                <a:sym typeface="Wingdings" pitchFamily="2" charset="2"/>
              </a:rPr>
              <a:t>及介面</a:t>
            </a:r>
            <a:endParaRPr lang="zh-TW"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6</a:t>
            </a:fld>
            <a:endParaRPr lang="zh-TW" altLang="en-US"/>
          </a:p>
        </p:txBody>
      </p:sp>
    </p:spTree>
    <p:extLst>
      <p:ext uri="{BB962C8B-B14F-4D97-AF65-F5344CB8AC3E}">
        <p14:creationId xmlns:p14="http://schemas.microsoft.com/office/powerpoint/2010/main" val="105952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有確定要叫</a:t>
            </a:r>
            <a:r>
              <a:rPr lang="en-US" altLang="zh-TW"/>
              <a:t>QPOWER</a:t>
            </a:r>
            <a:r>
              <a:rPr lang="zh-TW" altLang="en-US"/>
              <a:t>嗎</a:t>
            </a:r>
            <a:endParaRPr lang="en-US" altLang="zh-TW"/>
          </a:p>
          <a:p>
            <a:r>
              <a:rPr lang="zh-TW" altLang="en-US"/>
              <a:t>這感覺已經像是一個</a:t>
            </a:r>
            <a:r>
              <a:rPr lang="en-US" altLang="zh-TW"/>
              <a:t>APP</a:t>
            </a:r>
            <a:r>
              <a:rPr lang="zh-TW" altLang="en-US"/>
              <a:t>了</a:t>
            </a:r>
            <a:br>
              <a:rPr lang="en-US" altLang="zh-TW"/>
            </a:br>
            <a:r>
              <a:rPr lang="zh-TW" altLang="en-US"/>
              <a:t>還帶擬人化</a:t>
            </a:r>
            <a:br>
              <a:rPr lang="en-US" altLang="zh-TW"/>
            </a:br>
            <a:r>
              <a:rPr lang="zh-TW" altLang="en-US"/>
              <a:t>討論</a:t>
            </a:r>
            <a:r>
              <a:rPr lang="en-US" altLang="zh-TW"/>
              <a:t>QPOWER</a:t>
            </a:r>
            <a:r>
              <a:rPr lang="zh-TW" altLang="en-US"/>
              <a:t>具體圖像</a:t>
            </a:r>
            <a:endParaRPr lang="en-US" altLang="zh-TW"/>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7</a:t>
            </a:fld>
            <a:endParaRPr lang="zh-TW" altLang="en-US"/>
          </a:p>
        </p:txBody>
      </p:sp>
    </p:spTree>
    <p:extLst>
      <p:ext uri="{BB962C8B-B14F-4D97-AF65-F5344CB8AC3E}">
        <p14:creationId xmlns:p14="http://schemas.microsoft.com/office/powerpoint/2010/main" val="156934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8</a:t>
            </a:fld>
            <a:endParaRPr lang="zh-TW" altLang="en-US"/>
          </a:p>
        </p:txBody>
      </p:sp>
    </p:spTree>
    <p:extLst>
      <p:ext uri="{BB962C8B-B14F-4D97-AF65-F5344CB8AC3E}">
        <p14:creationId xmlns:p14="http://schemas.microsoft.com/office/powerpoint/2010/main" val="2743109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9</a:t>
            </a:fld>
            <a:endParaRPr lang="zh-TW" altLang="en-US"/>
          </a:p>
        </p:txBody>
      </p:sp>
    </p:spTree>
    <p:extLst>
      <p:ext uri="{BB962C8B-B14F-4D97-AF65-F5344CB8AC3E}">
        <p14:creationId xmlns:p14="http://schemas.microsoft.com/office/powerpoint/2010/main" val="119950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39"/>
          </a:xfrm>
          <a:prstGeom prst="rect">
            <a:avLst/>
          </a:prstGeom>
        </p:spPr>
      </p:pic>
    </p:spTree>
    <p:extLst>
      <p:ext uri="{BB962C8B-B14F-4D97-AF65-F5344CB8AC3E}">
        <p14:creationId xmlns:p14="http://schemas.microsoft.com/office/powerpoint/2010/main" val="19288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0"/>
            <a:ext cx="9135537" cy="5143498"/>
          </a:xfrm>
          <a:prstGeom prst="rect">
            <a:avLst/>
          </a:prstGeom>
        </p:spPr>
      </p:pic>
    </p:spTree>
    <p:extLst>
      <p:ext uri="{BB962C8B-B14F-4D97-AF65-F5344CB8AC3E}">
        <p14:creationId xmlns:p14="http://schemas.microsoft.com/office/powerpoint/2010/main" val="373729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標題及物件">
    <p:spTree>
      <p:nvGrpSpPr>
        <p:cNvPr id="1" name=""/>
        <p:cNvGrpSpPr/>
        <p:nvPr/>
      </p:nvGrpSpPr>
      <p:grpSpPr>
        <a:xfrm>
          <a:off x="0" y="0"/>
          <a:ext cx="0" cy="0"/>
          <a:chOff x="0" y="0"/>
          <a:chExt cx="0" cy="0"/>
        </a:xfrm>
      </p:grpSpPr>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 y="0"/>
            <a:ext cx="9135541" cy="5143500"/>
          </a:xfrm>
          <a:prstGeom prst="rect">
            <a:avLst/>
          </a:prstGeom>
        </p:spPr>
      </p:pic>
      <p:sp>
        <p:nvSpPr>
          <p:cNvPr id="2" name="標題 1"/>
          <p:cNvSpPr>
            <a:spLocks noGrp="1"/>
          </p:cNvSpPr>
          <p:nvPr>
            <p:ph type="title"/>
          </p:nvPr>
        </p:nvSpPr>
        <p:spPr/>
        <p:txBody>
          <a:bodyPr>
            <a:norm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a:t>按一下以編輯母片標題樣式</a:t>
            </a:r>
          </a:p>
        </p:txBody>
      </p:sp>
      <p:sp>
        <p:nvSpPr>
          <p:cNvPr id="3" name="內容版面配置區 2"/>
          <p:cNvSpPr>
            <a:spLocks noGrp="1"/>
          </p:cNvSpPr>
          <p:nvPr>
            <p:ph idx="1"/>
          </p:nvPr>
        </p:nvSpPr>
        <p:spPr/>
        <p:txBody>
          <a:bodyPr>
            <a:normAutofit/>
          </a:bodyPr>
          <a:lstStyle>
            <a:lvl1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vl2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2pPr>
            <a:lvl3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3pPr>
            <a:lvl4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4pPr>
            <a:lvl5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標題及物件">
    <p:spTree>
      <p:nvGrpSpPr>
        <p:cNvPr id="1" name=""/>
        <p:cNvGrpSpPr/>
        <p:nvPr/>
      </p:nvGrpSpPr>
      <p:grpSpPr>
        <a:xfrm>
          <a:off x="0" y="0"/>
          <a:ext cx="0" cy="0"/>
          <a:chOff x="0" y="0"/>
          <a:chExt cx="0" cy="0"/>
        </a:xfrm>
      </p:grpSpPr>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5" y="0"/>
            <a:ext cx="9135541" cy="5143500"/>
          </a:xfrm>
          <a:prstGeom prst="rect">
            <a:avLst/>
          </a:prstGeom>
        </p:spPr>
      </p:pic>
      <p:sp>
        <p:nvSpPr>
          <p:cNvPr id="2" name="標題 1"/>
          <p:cNvSpPr>
            <a:spLocks noGrp="1"/>
          </p:cNvSpPr>
          <p:nvPr>
            <p:ph type="title"/>
          </p:nvPr>
        </p:nvSpPr>
        <p:spPr>
          <a:xfrm>
            <a:off x="357158" y="714362"/>
            <a:ext cx="8786842" cy="857250"/>
          </a:xfrm>
        </p:spPr>
        <p:txBody>
          <a:bodyPr>
            <a:norm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a:t>按一下以編輯母片標題樣式</a:t>
            </a:r>
          </a:p>
        </p:txBody>
      </p:sp>
      <p:sp>
        <p:nvSpPr>
          <p:cNvPr id="3" name="內容版面配置區 2"/>
          <p:cNvSpPr>
            <a:spLocks noGrp="1"/>
          </p:cNvSpPr>
          <p:nvPr>
            <p:ph idx="1"/>
          </p:nvPr>
        </p:nvSpPr>
        <p:spPr>
          <a:xfrm>
            <a:off x="457200" y="1571619"/>
            <a:ext cx="8229600" cy="3023004"/>
          </a:xfrm>
        </p:spPr>
        <p:txBody>
          <a:bodyPr>
            <a:normAutofit/>
          </a:bodyPr>
          <a:lstStyle>
            <a:lvl1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vl2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2pPr>
            <a:lvl3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3pPr>
            <a:lvl4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4pPr>
            <a:lvl5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
        <p:nvSpPr>
          <p:cNvPr id="7" name="矩形 6"/>
          <p:cNvSpPr/>
          <p:nvPr userDrawn="1"/>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
        <p:nvSpPr>
          <p:cNvPr id="7" name="矩形 6"/>
          <p:cNvSpPr/>
          <p:nvPr userDrawn="1"/>
        </p:nvSpPr>
        <p:spPr>
          <a:xfrm>
            <a:off x="0" y="0"/>
            <a:ext cx="9144000" cy="51435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8"/>
            <a:ext cx="8229600" cy="8572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154781"/>
            <a:ext cx="2057400" cy="32908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154781"/>
            <a:ext cx="6019800" cy="32908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pic>
        <p:nvPicPr>
          <p:cNvPr id="9" name="圖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 y="0"/>
            <a:ext cx="9135541"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772" cy="514350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 y="0"/>
            <a:ext cx="9135541" cy="5143499"/>
          </a:xfrm>
          <a:prstGeom prst="rect">
            <a:avLst/>
          </a:prstGeom>
        </p:spPr>
      </p:pic>
    </p:spTree>
    <p:extLst>
      <p:ext uri="{BB962C8B-B14F-4D97-AF65-F5344CB8AC3E}">
        <p14:creationId xmlns:p14="http://schemas.microsoft.com/office/powerpoint/2010/main" val="237853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0" y="0"/>
            <a:ext cx="9135539" cy="5143499"/>
          </a:xfrm>
          <a:prstGeom prst="rect">
            <a:avLst/>
          </a:prstGeom>
        </p:spPr>
      </p:pic>
    </p:spTree>
    <p:extLst>
      <p:ext uri="{BB962C8B-B14F-4D97-AF65-F5344CB8AC3E}">
        <p14:creationId xmlns:p14="http://schemas.microsoft.com/office/powerpoint/2010/main" val="174660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0" y="0"/>
            <a:ext cx="9135539" cy="5143498"/>
          </a:xfrm>
          <a:prstGeom prst="rect">
            <a:avLst/>
          </a:prstGeom>
        </p:spPr>
      </p:pic>
    </p:spTree>
    <p:extLst>
      <p:ext uri="{BB962C8B-B14F-4D97-AF65-F5344CB8AC3E}">
        <p14:creationId xmlns:p14="http://schemas.microsoft.com/office/powerpoint/2010/main" val="180182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0"/>
            <a:ext cx="9135537" cy="5143498"/>
          </a:xfrm>
          <a:prstGeom prst="rect">
            <a:avLst/>
          </a:prstGeom>
        </p:spPr>
      </p:pic>
    </p:spTree>
    <p:extLst>
      <p:ext uri="{BB962C8B-B14F-4D97-AF65-F5344CB8AC3E}">
        <p14:creationId xmlns:p14="http://schemas.microsoft.com/office/powerpoint/2010/main" val="289007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0"/>
            <a:ext cx="9135537" cy="5143498"/>
          </a:xfrm>
          <a:prstGeom prst="rect">
            <a:avLst/>
          </a:prstGeom>
        </p:spPr>
      </p:pic>
    </p:spTree>
    <p:extLst>
      <p:ext uri="{BB962C8B-B14F-4D97-AF65-F5344CB8AC3E}">
        <p14:creationId xmlns:p14="http://schemas.microsoft.com/office/powerpoint/2010/main" val="223069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6" cy="5138739"/>
          </a:xfrm>
          <a:prstGeom prst="rect">
            <a:avLst/>
          </a:prstGeom>
        </p:spPr>
      </p:pic>
    </p:spTree>
    <p:extLst>
      <p:ext uri="{BB962C8B-B14F-4D97-AF65-F5344CB8AC3E}">
        <p14:creationId xmlns:p14="http://schemas.microsoft.com/office/powerpoint/2010/main" val="218284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2DE7E0-4E1B-4646-B6B8-D38EC9C345E0}"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4" r:id="rId4"/>
    <p:sldLayoutId id="2147483666" r:id="rId5"/>
    <p:sldLayoutId id="2147483667" r:id="rId6"/>
    <p:sldLayoutId id="2147483669" r:id="rId7"/>
    <p:sldLayoutId id="2147483668" r:id="rId8"/>
    <p:sldLayoutId id="2147483671" r:id="rId9"/>
    <p:sldLayoutId id="2147483670" r:id="rId10"/>
    <p:sldLayoutId id="2147483665" r:id="rId11"/>
    <p:sldLayoutId id="2147483661" r:id="rId12"/>
    <p:sldLayoutId id="2147483662" r:id="rId13"/>
    <p:sldLayoutId id="2147483651" r:id="rId14"/>
    <p:sldLayoutId id="2147483663" r:id="rId15"/>
    <p:sldLayoutId id="2147483653" r:id="rId16"/>
    <p:sldLayoutId id="2147483656" r:id="rId17"/>
    <p:sldLayoutId id="2147483658" r:id="rId18"/>
    <p:sldLayoutId id="2147483659"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26.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2.sv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7.sv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1.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73.sv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29.pn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5.png"/><Relationship Id="rId1" Type="http://schemas.openxmlformats.org/officeDocument/2006/relationships/slideLayout" Target="../slideLayouts/slideLayout8.xml"/><Relationship Id="rId4" Type="http://schemas.openxmlformats.org/officeDocument/2006/relationships/image" Target="../media/image74.svg"/></Relationships>
</file>

<file path=ppt/slides/_rels/slide2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9.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92.sv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9.sv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sv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73.sv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4.sv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7.svg"/><Relationship Id="rId5" Type="http://schemas.openxmlformats.org/officeDocument/2006/relationships/image" Target="../media/image88.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112.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0AD6295-A81E-4AFE-BD2F-39D7C4D4A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5539" cy="51434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CD6ED88-78BA-44E1-89BE-2130D1E07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 y="3713"/>
            <a:ext cx="9122353" cy="5136074"/>
          </a:xfrm>
          <a:prstGeom prst="rect">
            <a:avLst/>
          </a:prstGeom>
        </p:spPr>
      </p:pic>
      <p:grpSp>
        <p:nvGrpSpPr>
          <p:cNvPr id="9" name="群組 8">
            <a:extLst>
              <a:ext uri="{FF2B5EF4-FFF2-40B4-BE49-F238E27FC236}">
                <a16:creationId xmlns:a16="http://schemas.microsoft.com/office/drawing/2014/main" id="{2FF2CB36-5DF4-46E2-88E3-2B35312A90D9}"/>
              </a:ext>
            </a:extLst>
          </p:cNvPr>
          <p:cNvGrpSpPr/>
          <p:nvPr/>
        </p:nvGrpSpPr>
        <p:grpSpPr>
          <a:xfrm>
            <a:off x="286291" y="4189865"/>
            <a:ext cx="4933223" cy="792989"/>
            <a:chOff x="293427" y="4005619"/>
            <a:chExt cx="4649368" cy="859030"/>
          </a:xfrm>
        </p:grpSpPr>
        <p:pic>
          <p:nvPicPr>
            <p:cNvPr id="7" name="圖形 6">
              <a:extLst>
                <a:ext uri="{FF2B5EF4-FFF2-40B4-BE49-F238E27FC236}">
                  <a16:creationId xmlns:a16="http://schemas.microsoft.com/office/drawing/2014/main" id="{17585532-F6F7-456D-A29A-3D27A58B324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387"/>
            <a:stretch/>
          </p:blipFill>
          <p:spPr>
            <a:xfrm>
              <a:off x="293427" y="4171281"/>
              <a:ext cx="4649368" cy="693368"/>
            </a:xfrm>
            <a:prstGeom prst="rect">
              <a:avLst/>
            </a:prstGeom>
          </p:spPr>
        </p:pic>
        <p:sp>
          <p:nvSpPr>
            <p:cNvPr id="8" name="等腰三角形 7">
              <a:extLst>
                <a:ext uri="{FF2B5EF4-FFF2-40B4-BE49-F238E27FC236}">
                  <a16:creationId xmlns:a16="http://schemas.microsoft.com/office/drawing/2014/main" id="{49CA21F8-1A94-4639-93A5-021DFFBB6358}"/>
                </a:ext>
              </a:extLst>
            </p:cNvPr>
            <p:cNvSpPr/>
            <p:nvPr/>
          </p:nvSpPr>
          <p:spPr>
            <a:xfrm>
              <a:off x="341194" y="4005619"/>
              <a:ext cx="146713" cy="165662"/>
            </a:xfrm>
            <a:custGeom>
              <a:avLst/>
              <a:gdLst>
                <a:gd name="connsiteX0" fmla="*/ 0 w 143302"/>
                <a:gd name="connsiteY0" fmla="*/ 152015 h 152015"/>
                <a:gd name="connsiteX1" fmla="*/ 71651 w 143302"/>
                <a:gd name="connsiteY1" fmla="*/ 0 h 152015"/>
                <a:gd name="connsiteX2" fmla="*/ 143302 w 143302"/>
                <a:gd name="connsiteY2" fmla="*/ 152015 h 152015"/>
                <a:gd name="connsiteX3" fmla="*/ 0 w 143302"/>
                <a:gd name="connsiteY3" fmla="*/ 152015 h 152015"/>
                <a:gd name="connsiteX0" fmla="*/ 0 w 146713"/>
                <a:gd name="connsiteY0" fmla="*/ 145191 h 145191"/>
                <a:gd name="connsiteX1" fmla="*/ 146713 w 146713"/>
                <a:gd name="connsiteY1" fmla="*/ 0 h 145191"/>
                <a:gd name="connsiteX2" fmla="*/ 143302 w 146713"/>
                <a:gd name="connsiteY2" fmla="*/ 145191 h 145191"/>
                <a:gd name="connsiteX3" fmla="*/ 0 w 146713"/>
                <a:gd name="connsiteY3" fmla="*/ 145191 h 145191"/>
                <a:gd name="connsiteX0" fmla="*/ 0 w 146713"/>
                <a:gd name="connsiteY0" fmla="*/ 165662 h 165662"/>
                <a:gd name="connsiteX1" fmla="*/ 146713 w 146713"/>
                <a:gd name="connsiteY1" fmla="*/ 0 h 165662"/>
                <a:gd name="connsiteX2" fmla="*/ 143302 w 146713"/>
                <a:gd name="connsiteY2" fmla="*/ 165662 h 165662"/>
                <a:gd name="connsiteX3" fmla="*/ 0 w 146713"/>
                <a:gd name="connsiteY3" fmla="*/ 165662 h 165662"/>
              </a:gdLst>
              <a:ahLst/>
              <a:cxnLst>
                <a:cxn ang="0">
                  <a:pos x="connsiteX0" y="connsiteY0"/>
                </a:cxn>
                <a:cxn ang="0">
                  <a:pos x="connsiteX1" y="connsiteY1"/>
                </a:cxn>
                <a:cxn ang="0">
                  <a:pos x="connsiteX2" y="connsiteY2"/>
                </a:cxn>
                <a:cxn ang="0">
                  <a:pos x="connsiteX3" y="connsiteY3"/>
                </a:cxn>
              </a:cxnLst>
              <a:rect l="l" t="t" r="r" b="b"/>
              <a:pathLst>
                <a:path w="146713" h="165662">
                  <a:moveTo>
                    <a:pt x="0" y="165662"/>
                  </a:moveTo>
                  <a:lnTo>
                    <a:pt x="146713" y="0"/>
                  </a:lnTo>
                  <a:lnTo>
                    <a:pt x="143302" y="165662"/>
                  </a:lnTo>
                  <a:lnTo>
                    <a:pt x="0" y="165662"/>
                  </a:lnTo>
                  <a:close/>
                </a:path>
              </a:pathLst>
            </a:custGeom>
            <a:gradFill flip="none" rotWithShape="1">
              <a:gsLst>
                <a:gs pos="0">
                  <a:schemeClr val="bg1">
                    <a:lumMod val="95000"/>
                  </a:schemeClr>
                </a:gs>
                <a:gs pos="46000">
                  <a:schemeClr val="bg1">
                    <a:lumMod val="65000"/>
                  </a:schemeClr>
                </a:gs>
                <a:gs pos="100000">
                  <a:schemeClr val="tx1">
                    <a:lumMod val="95000"/>
                    <a:lumOff val="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Kotak teks 19">
            <a:extLst>
              <a:ext uri="{FF2B5EF4-FFF2-40B4-BE49-F238E27FC236}">
                <a16:creationId xmlns:a16="http://schemas.microsoft.com/office/drawing/2014/main" id="{16B98AF2-A1C7-40A6-8F09-906A091764BB}"/>
              </a:ext>
            </a:extLst>
          </p:cNvPr>
          <p:cNvSpPr txBox="1">
            <a:spLocks noChangeArrowheads="1"/>
          </p:cNvSpPr>
          <p:nvPr/>
        </p:nvSpPr>
        <p:spPr bwMode="auto">
          <a:xfrm>
            <a:off x="347575" y="4516628"/>
            <a:ext cx="4885900" cy="292388"/>
          </a:xfrm>
          <a:prstGeom prst="rect">
            <a:avLst/>
          </a:prstGeom>
          <a:noFill/>
          <a:ln>
            <a:noFill/>
          </a:ln>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zh-TW" altLang="en-US" sz="1300">
                <a:solidFill>
                  <a:schemeClr val="bg1">
                    <a:lumMod val="85000"/>
                  </a:schemeClr>
                </a:solidFill>
                <a:latin typeface="微軟正黑體" panose="020B0604030504040204" pitchFamily="34" charset="-120"/>
                <a:ea typeface="微軟正黑體" panose="020B0604030504040204" pitchFamily="34" charset="-120"/>
              </a:rPr>
              <a:t>Electricity Measurement Facility </a:t>
            </a:r>
            <a:r>
              <a:rPr kumimoji="0" lang="en-US" altLang="zh-TW" sz="1300">
                <a:solidFill>
                  <a:schemeClr val="bg1">
                    <a:lumMod val="85000"/>
                  </a:schemeClr>
                </a:solidFill>
                <a:latin typeface="微軟正黑體" panose="020B0604030504040204" pitchFamily="34" charset="-120"/>
                <a:ea typeface="微軟正黑體" panose="020B0604030504040204" pitchFamily="34" charset="-120"/>
              </a:rPr>
              <a:t>- </a:t>
            </a:r>
            <a:r>
              <a:rPr lang="zh-TW" altLang="en-US" sz="1300" b="1">
                <a:solidFill>
                  <a:srgbClr val="01FFC9"/>
                </a:solidFill>
                <a:latin typeface="微軟正黑體" panose="020B0604030504040204" pitchFamily="34" charset="-120"/>
                <a:ea typeface="微軟正黑體" panose="020B0604030504040204" pitchFamily="34" charset="-120"/>
              </a:rPr>
              <a:t>Smart Meter </a:t>
            </a:r>
            <a:r>
              <a:rPr lang="en-US" altLang="zh-TW" sz="1300" b="1">
                <a:solidFill>
                  <a:srgbClr val="01FFC9"/>
                </a:solidFill>
                <a:latin typeface="微軟正黑體" panose="020B0604030504040204" pitchFamily="34" charset="-120"/>
                <a:ea typeface="微軟正黑體" panose="020B0604030504040204" pitchFamily="34" charset="-120"/>
              </a:rPr>
              <a:t>&amp;  Gateway</a:t>
            </a:r>
            <a:endParaRPr lang="zh-TW" altLang="en-US" sz="1300" b="1">
              <a:solidFill>
                <a:srgbClr val="01FFC9"/>
              </a:solidFill>
              <a:latin typeface="微軟正黑體" panose="020B0604030504040204" pitchFamily="34" charset="-120"/>
              <a:ea typeface="微軟正黑體" panose="020B0604030504040204" pitchFamily="34" charset="-120"/>
            </a:endParaRPr>
          </a:p>
        </p:txBody>
      </p:sp>
      <p:grpSp>
        <p:nvGrpSpPr>
          <p:cNvPr id="10" name="群組 9">
            <a:extLst>
              <a:ext uri="{FF2B5EF4-FFF2-40B4-BE49-F238E27FC236}">
                <a16:creationId xmlns:a16="http://schemas.microsoft.com/office/drawing/2014/main" id="{67BA7912-EF1A-437D-91BD-97A61C095CB5}"/>
              </a:ext>
            </a:extLst>
          </p:cNvPr>
          <p:cNvGrpSpPr/>
          <p:nvPr/>
        </p:nvGrpSpPr>
        <p:grpSpPr>
          <a:xfrm>
            <a:off x="-109056" y="-13960"/>
            <a:ext cx="1688466" cy="823872"/>
            <a:chOff x="-109056" y="0"/>
            <a:chExt cx="1688466" cy="823872"/>
          </a:xfrm>
        </p:grpSpPr>
        <p:sp>
          <p:nvSpPr>
            <p:cNvPr id="11" name="矩形: 圓角 10">
              <a:extLst>
                <a:ext uri="{FF2B5EF4-FFF2-40B4-BE49-F238E27FC236}">
                  <a16:creationId xmlns:a16="http://schemas.microsoft.com/office/drawing/2014/main" id="{3B823DB9-5B90-4FEC-9F85-A243309AEC5B}"/>
                </a:ext>
              </a:extLst>
            </p:cNvPr>
            <p:cNvSpPr/>
            <p:nvPr/>
          </p:nvSpPr>
          <p:spPr>
            <a:xfrm>
              <a:off x="148107" y="0"/>
              <a:ext cx="1185102" cy="823872"/>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6B36E84E-65CE-4AA6-8DD5-DA887B0B4F18}"/>
                </a:ext>
              </a:extLst>
            </p:cNvPr>
            <p:cNvSpPr txBox="1">
              <a:spLocks/>
            </p:cNvSpPr>
            <p:nvPr/>
          </p:nvSpPr>
          <p:spPr>
            <a:xfrm>
              <a:off x="-109056" y="225560"/>
              <a:ext cx="1688466" cy="55696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zh-TW" altLang="en-US" sz="3600">
                  <a:latin typeface="Arial" panose="020B0604020202020204" pitchFamily="34" charset="0"/>
                  <a:ea typeface="微軟正黑體" panose="020B0604030504040204" pitchFamily="34" charset="-120"/>
                  <a:cs typeface="Arial" panose="020B0604020202020204" pitchFamily="34" charset="0"/>
                </a:rPr>
              </a:br>
              <a:r>
                <a:rPr lang="zh-TW" altLang="en-US" sz="2000">
                  <a:latin typeface="Arial"/>
                  <a:ea typeface="微軟正黑體" panose="020B0604030504040204" pitchFamily="34" charset="-120"/>
                  <a:cs typeface="Arial"/>
                </a:rPr>
                <a:t>Case Studies</a:t>
              </a:r>
              <a:endParaRPr lang="zh-TW" altLang="en-US" sz="20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256906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圖片 66">
            <a:extLst>
              <a:ext uri="{FF2B5EF4-FFF2-40B4-BE49-F238E27FC236}">
                <a16:creationId xmlns:a16="http://schemas.microsoft.com/office/drawing/2014/main" id="{7B05E0F8-9CEE-40D0-8B77-2089D4A435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787"/>
          <a:stretch/>
        </p:blipFill>
        <p:spPr>
          <a:xfrm rot="21421784" flipH="1">
            <a:off x="12341" y="694784"/>
            <a:ext cx="4692333" cy="1756574"/>
          </a:xfrm>
          <a:prstGeom prst="rect">
            <a:avLst/>
          </a:prstGeom>
        </p:spPr>
      </p:pic>
      <p:cxnSp>
        <p:nvCxnSpPr>
          <p:cNvPr id="65" name="直線接點 64">
            <a:extLst>
              <a:ext uri="{FF2B5EF4-FFF2-40B4-BE49-F238E27FC236}">
                <a16:creationId xmlns:a16="http://schemas.microsoft.com/office/drawing/2014/main" id="{DCFF842E-0ABA-4104-A5F5-1021F13638D5}"/>
              </a:ext>
            </a:extLst>
          </p:cNvPr>
          <p:cNvCxnSpPr>
            <a:cxnSpLocks/>
          </p:cNvCxnSpPr>
          <p:nvPr/>
        </p:nvCxnSpPr>
        <p:spPr>
          <a:xfrm>
            <a:off x="5990301" y="0"/>
            <a:ext cx="0" cy="5143500"/>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6178DC00-120B-4FF1-B080-047278CDAB58}"/>
              </a:ext>
            </a:extLst>
          </p:cNvPr>
          <p:cNvCxnSpPr>
            <a:cxnSpLocks/>
          </p:cNvCxnSpPr>
          <p:nvPr/>
        </p:nvCxnSpPr>
        <p:spPr>
          <a:xfrm>
            <a:off x="275881" y="4302655"/>
            <a:ext cx="2554971" cy="1"/>
          </a:xfrm>
          <a:prstGeom prst="line">
            <a:avLst/>
          </a:prstGeom>
          <a:ln w="6350">
            <a:solidFill>
              <a:srgbClr val="01FFC9"/>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809426D9-7B8E-4536-BF51-2EF2F174396F}"/>
              </a:ext>
            </a:extLst>
          </p:cNvPr>
          <p:cNvCxnSpPr>
            <a:cxnSpLocks/>
          </p:cNvCxnSpPr>
          <p:nvPr/>
        </p:nvCxnSpPr>
        <p:spPr>
          <a:xfrm>
            <a:off x="3201680" y="-100223"/>
            <a:ext cx="0" cy="5254580"/>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sp>
        <p:nvSpPr>
          <p:cNvPr id="53" name="橢圓 52">
            <a:extLst>
              <a:ext uri="{FF2B5EF4-FFF2-40B4-BE49-F238E27FC236}">
                <a16:creationId xmlns:a16="http://schemas.microsoft.com/office/drawing/2014/main" id="{B9866992-4DF7-4D8D-B682-5744034CB86A}"/>
              </a:ext>
            </a:extLst>
          </p:cNvPr>
          <p:cNvSpPr/>
          <p:nvPr/>
        </p:nvSpPr>
        <p:spPr>
          <a:xfrm>
            <a:off x="5643736" y="2168612"/>
            <a:ext cx="1903498" cy="1904640"/>
          </a:xfrm>
          <a:prstGeom prst="ellipse">
            <a:avLst/>
          </a:prstGeom>
          <a:solidFill>
            <a:srgbClr val="01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室內, 天花板, 牆, 地板 的圖片&#10;&#10;描述是以非常高的可信度產生">
            <a:extLst>
              <a:ext uri="{FF2B5EF4-FFF2-40B4-BE49-F238E27FC236}">
                <a16:creationId xmlns:a16="http://schemas.microsoft.com/office/drawing/2014/main" id="{17F53D59-4466-462A-B292-5E7EEEB77D4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2000"/>
                    </a14:imgEffect>
                  </a14:imgLayer>
                </a14:imgProps>
              </a:ext>
              <a:ext uri="{28A0092B-C50C-407E-A947-70E740481C1C}">
                <a14:useLocalDpi xmlns:a14="http://schemas.microsoft.com/office/drawing/2010/main" val="0"/>
              </a:ext>
            </a:extLst>
          </a:blip>
          <a:srcRect l="30961" t="3780" r="-5056" b="54295"/>
          <a:stretch/>
        </p:blipFill>
        <p:spPr>
          <a:xfrm>
            <a:off x="7336485" y="2219860"/>
            <a:ext cx="1953312" cy="1801640"/>
          </a:xfrm>
          <a:prstGeom prst="roundRect">
            <a:avLst>
              <a:gd name="adj" fmla="val 13059"/>
            </a:avLst>
          </a:prstGeom>
          <a:effectLst>
            <a:reflection blurRad="6350" stA="25000" endPos="35000" dir="5400000" sy="-100000" algn="bl" rotWithShape="0"/>
          </a:effectLst>
        </p:spPr>
      </p:pic>
      <p:sp>
        <p:nvSpPr>
          <p:cNvPr id="40" name="Kotak teks 19">
            <a:extLst>
              <a:ext uri="{FF2B5EF4-FFF2-40B4-BE49-F238E27FC236}">
                <a16:creationId xmlns:a16="http://schemas.microsoft.com/office/drawing/2014/main" id="{D4BD9CAB-58BB-4F84-94F4-00421D62CD36}"/>
              </a:ext>
            </a:extLst>
          </p:cNvPr>
          <p:cNvSpPr txBox="1">
            <a:spLocks noChangeArrowheads="1"/>
          </p:cNvSpPr>
          <p:nvPr/>
        </p:nvSpPr>
        <p:spPr bwMode="auto">
          <a:xfrm>
            <a:off x="926043" y="985390"/>
            <a:ext cx="1779766" cy="276999"/>
          </a:xfrm>
          <a:prstGeom prst="rect">
            <a:avLst/>
          </a:prstGeom>
          <a:noFill/>
          <a:ln w="9525">
            <a:solidFill>
              <a:srgbClr val="01FFC9"/>
            </a:solidFill>
            <a:miter lim="800000"/>
            <a:headEnd/>
            <a:tailEnd/>
          </a:ln>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zh-TW" sz="1200" b="1">
                <a:solidFill>
                  <a:srgbClr val="01FFC9"/>
                </a:solidFill>
                <a:latin typeface="微軟正黑體" panose="020B0604030504040204" pitchFamily="34" charset="-120"/>
                <a:ea typeface="微軟正黑體" panose="020B0604030504040204" pitchFamily="34" charset="-120"/>
              </a:rPr>
              <a:t>Current Transformer</a:t>
            </a:r>
            <a:endParaRPr lang="zh-TW" altLang="en-US" sz="1200" b="1">
              <a:solidFill>
                <a:srgbClr val="01FFC9"/>
              </a:solidFill>
              <a:latin typeface="微軟正黑體" panose="020B0604030504040204" pitchFamily="34" charset="-120"/>
              <a:ea typeface="微軟正黑體" panose="020B0604030504040204" pitchFamily="34" charset="-120"/>
            </a:endParaRPr>
          </a:p>
        </p:txBody>
      </p:sp>
      <p:sp>
        <p:nvSpPr>
          <p:cNvPr id="36" name="Kotak teks 19">
            <a:extLst>
              <a:ext uri="{FF2B5EF4-FFF2-40B4-BE49-F238E27FC236}">
                <a16:creationId xmlns:a16="http://schemas.microsoft.com/office/drawing/2014/main" id="{B29D6FC9-6EDD-4077-8C97-59FA470D4ECC}"/>
              </a:ext>
            </a:extLst>
          </p:cNvPr>
          <p:cNvSpPr txBox="1">
            <a:spLocks noChangeArrowheads="1"/>
          </p:cNvSpPr>
          <p:nvPr/>
        </p:nvSpPr>
        <p:spPr bwMode="auto">
          <a:xfrm>
            <a:off x="328066" y="3671221"/>
            <a:ext cx="2394023" cy="646331"/>
          </a:xfrm>
          <a:prstGeom prst="rect">
            <a:avLst/>
          </a:prstGeom>
          <a:noFill/>
          <a:ln>
            <a:noFill/>
          </a:ln>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r>
              <a:rPr lang="en-US" altLang="zh-TW" sz="1400" b="1">
                <a:solidFill>
                  <a:schemeClr val="bg1">
                    <a:lumMod val="85000"/>
                  </a:schemeClr>
                </a:solidFill>
                <a:latin typeface="Arial"/>
                <a:ea typeface="微軟正黑體" panose="020B0604030504040204" pitchFamily="34" charset="-120"/>
                <a:cs typeface="Arial"/>
              </a:rPr>
              <a:t> </a:t>
            </a:r>
            <a:r>
              <a:rPr lang="zh-TW" altLang="en-US" sz="1400">
                <a:solidFill>
                  <a:schemeClr val="bg1">
                    <a:lumMod val="85000"/>
                  </a:schemeClr>
                </a:solidFill>
                <a:latin typeface="微軟正黑體" panose="020B0604030504040204" pitchFamily="34" charset="-120"/>
                <a:ea typeface="微軟正黑體" panose="020B0604030504040204" pitchFamily="34" charset="-120"/>
              </a:rPr>
              <a:t>IDC</a:t>
            </a:r>
            <a:endParaRPr kumimoji="0" lang="en-US" altLang="zh-TW" sz="1400">
              <a:solidFill>
                <a:schemeClr val="bg1">
                  <a:lumMod val="85000"/>
                </a:schemeClr>
              </a:solidFill>
              <a:latin typeface="微軟正黑體" panose="020B0604030504040204" pitchFamily="34" charset="-120"/>
              <a:ea typeface="微軟正黑體" panose="020B0604030504040204" pitchFamily="34" charset="-120"/>
            </a:endParaRPr>
          </a:p>
          <a:p>
            <a:pPr algn="r">
              <a:spcBef>
                <a:spcPct val="0"/>
              </a:spcBef>
              <a:buNone/>
            </a:pPr>
            <a:r>
              <a:rPr lang="zh-TW" altLang="en-US" sz="1100" b="1">
                <a:solidFill>
                  <a:schemeClr val="bg1">
                    <a:lumMod val="85000"/>
                  </a:schemeClr>
                </a:solidFill>
                <a:latin typeface="微軟正黑體" panose="020B0604030504040204" pitchFamily="34" charset="-120"/>
                <a:ea typeface="微軟正黑體" panose="020B0604030504040204" pitchFamily="34" charset="-120"/>
              </a:rPr>
              <a:t>Mesuring the power consumption of </a:t>
            </a:r>
            <a:r>
              <a:rPr lang="en-US" altLang="zh-TW" sz="1100" b="1" err="1">
                <a:solidFill>
                  <a:schemeClr val="bg1">
                    <a:lumMod val="85000"/>
                  </a:schemeClr>
                </a:solidFill>
                <a:latin typeface="微軟正黑體" panose="020B0604030504040204" pitchFamily="34" charset="-120"/>
                <a:ea typeface="微軟正黑體" panose="020B0604030504040204" pitchFamily="34" charset="-120"/>
              </a:rPr>
              <a:t>AirCon</a:t>
            </a:r>
            <a:endParaRPr lang="zh-TW" altLang="en-US" sz="1100" b="1">
              <a:solidFill>
                <a:schemeClr val="bg1">
                  <a:lumMod val="85000"/>
                </a:schemeClr>
              </a:solidFill>
              <a:latin typeface="微軟正黑體" panose="020B0604030504040204" pitchFamily="34" charset="-120"/>
              <a:ea typeface="微軟正黑體" panose="020B0604030504040204" pitchFamily="34" charset="-120"/>
            </a:endParaRPr>
          </a:p>
        </p:txBody>
      </p:sp>
      <p:pic>
        <p:nvPicPr>
          <p:cNvPr id="51" name="圖片 50">
            <a:extLst>
              <a:ext uri="{FF2B5EF4-FFF2-40B4-BE49-F238E27FC236}">
                <a16:creationId xmlns:a16="http://schemas.microsoft.com/office/drawing/2014/main" id="{971FCB1E-57CB-416A-AA5C-948270FBFA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51" t="9198" r="23541" b="8170"/>
          <a:stretch/>
        </p:blipFill>
        <p:spPr>
          <a:xfrm>
            <a:off x="5697182" y="2219860"/>
            <a:ext cx="1841679" cy="1805707"/>
          </a:xfrm>
          <a:prstGeom prst="ellipse">
            <a:avLst/>
          </a:prstGeom>
          <a:ln>
            <a:solidFill>
              <a:srgbClr val="01FFC9"/>
            </a:solidFill>
          </a:ln>
        </p:spPr>
      </p:pic>
      <p:sp>
        <p:nvSpPr>
          <p:cNvPr id="52" name="Kotak teks 19">
            <a:extLst>
              <a:ext uri="{FF2B5EF4-FFF2-40B4-BE49-F238E27FC236}">
                <a16:creationId xmlns:a16="http://schemas.microsoft.com/office/drawing/2014/main" id="{00FFD920-44A7-447F-88FC-74FFCCFF7DF7}"/>
              </a:ext>
            </a:extLst>
          </p:cNvPr>
          <p:cNvSpPr txBox="1">
            <a:spLocks noChangeArrowheads="1"/>
          </p:cNvSpPr>
          <p:nvPr/>
        </p:nvSpPr>
        <p:spPr bwMode="auto">
          <a:xfrm>
            <a:off x="5958960" y="1342362"/>
            <a:ext cx="3226159" cy="538609"/>
          </a:xfrm>
          <a:prstGeom prst="rect">
            <a:avLst/>
          </a:prstGeom>
          <a:noFill/>
          <a:ln>
            <a:noFill/>
          </a:ln>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zh-TW" sz="16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 IDC</a:t>
            </a:r>
            <a:endParaRPr kumimoji="0" lang="en-US" altLang="zh-TW" sz="16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spcBef>
                <a:spcPct val="0"/>
              </a:spcBef>
              <a:buNone/>
            </a:pPr>
            <a:r>
              <a:rPr lang="en-US" altLang="zh-TW" sz="1300" b="1">
                <a:solidFill>
                  <a:schemeClr val="bg1">
                    <a:lumMod val="85000"/>
                  </a:schemeClr>
                </a:solidFill>
                <a:latin typeface="微軟正黑體" panose="020B0604030504040204" pitchFamily="34" charset="-120"/>
                <a:ea typeface="微軟正黑體" panose="020B0604030504040204" pitchFamily="34" charset="-120"/>
              </a:rPr>
              <a:t>RS-485 temperature-humidity sensor</a:t>
            </a:r>
            <a:endParaRPr lang="zh-TW" altLang="en-US" sz="1300" b="1">
              <a:solidFill>
                <a:schemeClr val="bg1">
                  <a:lumMod val="85000"/>
                </a:schemeClr>
              </a:solidFill>
              <a:latin typeface="微軟正黑體" panose="020B0604030504040204" pitchFamily="34" charset="-120"/>
              <a:ea typeface="微軟正黑體" panose="020B0604030504040204" pitchFamily="34" charset="-120"/>
            </a:endParaRPr>
          </a:p>
        </p:txBody>
      </p:sp>
      <p:pic>
        <p:nvPicPr>
          <p:cNvPr id="35" name="圖片 34" descr="一張含有 室內, 牆, 冰箱 的圖片&#10;&#10;描述是以高可信度產生">
            <a:extLst>
              <a:ext uri="{FF2B5EF4-FFF2-40B4-BE49-F238E27FC236}">
                <a16:creationId xmlns:a16="http://schemas.microsoft.com/office/drawing/2014/main" id="{0F796C1B-0068-4F69-8F8B-67B4A566F051}"/>
              </a:ext>
            </a:extLst>
          </p:cNvPr>
          <p:cNvPicPr>
            <a:picLocks noChangeAspect="1"/>
          </p:cNvPicPr>
          <p:nvPr/>
        </p:nvPicPr>
        <p:blipFill rotWithShape="1">
          <a:blip r:embed="rId7" cstate="print"/>
          <a:srcRect l="18035" t="19585" r="12925" b="12564"/>
          <a:stretch/>
        </p:blipFill>
        <p:spPr>
          <a:xfrm>
            <a:off x="2831824" y="985390"/>
            <a:ext cx="2636224" cy="3454466"/>
          </a:xfrm>
          <a:prstGeom prst="roundRect">
            <a:avLst>
              <a:gd name="adj" fmla="val 7746"/>
            </a:avLst>
          </a:prstGeom>
          <a:noFill/>
          <a:ln>
            <a:noFill/>
          </a:ln>
          <a:effectLst>
            <a:reflection blurRad="6350" stA="12000" endPos="12000" dist="50800" dir="5400000" sy="-100000" algn="bl" rotWithShape="0"/>
          </a:effectLst>
        </p:spPr>
      </p:pic>
      <p:cxnSp>
        <p:nvCxnSpPr>
          <p:cNvPr id="62" name="直線接點 61">
            <a:extLst>
              <a:ext uri="{FF2B5EF4-FFF2-40B4-BE49-F238E27FC236}">
                <a16:creationId xmlns:a16="http://schemas.microsoft.com/office/drawing/2014/main" id="{48A88686-BBA2-48CA-B228-2902961579E3}"/>
              </a:ext>
            </a:extLst>
          </p:cNvPr>
          <p:cNvCxnSpPr>
            <a:cxnSpLocks/>
          </p:cNvCxnSpPr>
          <p:nvPr/>
        </p:nvCxnSpPr>
        <p:spPr>
          <a:xfrm flipV="1">
            <a:off x="5994249" y="1932219"/>
            <a:ext cx="3085457" cy="1"/>
          </a:xfrm>
          <a:prstGeom prst="line">
            <a:avLst/>
          </a:prstGeom>
          <a:ln w="6350">
            <a:solidFill>
              <a:srgbClr val="01FFC9"/>
            </a:solidFill>
          </a:ln>
        </p:spPr>
        <p:style>
          <a:lnRef idx="1">
            <a:schemeClr val="accent1"/>
          </a:lnRef>
          <a:fillRef idx="0">
            <a:schemeClr val="accent1"/>
          </a:fillRef>
          <a:effectRef idx="0">
            <a:schemeClr val="accent1"/>
          </a:effectRef>
          <a:fontRef idx="minor">
            <a:schemeClr val="tx1"/>
          </a:fontRef>
        </p:style>
      </p:cxnSp>
      <p:grpSp>
        <p:nvGrpSpPr>
          <p:cNvPr id="5" name="群組 4">
            <a:extLst>
              <a:ext uri="{FF2B5EF4-FFF2-40B4-BE49-F238E27FC236}">
                <a16:creationId xmlns:a16="http://schemas.microsoft.com/office/drawing/2014/main" id="{B6095A22-FE96-4901-8D22-3ECD873BA6BA}"/>
              </a:ext>
            </a:extLst>
          </p:cNvPr>
          <p:cNvGrpSpPr/>
          <p:nvPr/>
        </p:nvGrpSpPr>
        <p:grpSpPr>
          <a:xfrm>
            <a:off x="840177" y="1505216"/>
            <a:ext cx="2030640" cy="2043702"/>
            <a:chOff x="749201" y="1419434"/>
            <a:chExt cx="2030640" cy="2043702"/>
          </a:xfrm>
        </p:grpSpPr>
        <p:sp>
          <p:nvSpPr>
            <p:cNvPr id="14" name="橢圓 13">
              <a:extLst>
                <a:ext uri="{FF2B5EF4-FFF2-40B4-BE49-F238E27FC236}">
                  <a16:creationId xmlns:a16="http://schemas.microsoft.com/office/drawing/2014/main" id="{DDF5C762-0DE4-45CB-A299-6DED4F1B055E}"/>
                </a:ext>
              </a:extLst>
            </p:cNvPr>
            <p:cNvSpPr/>
            <p:nvPr/>
          </p:nvSpPr>
          <p:spPr>
            <a:xfrm>
              <a:off x="749201" y="1419434"/>
              <a:ext cx="1954461" cy="2027660"/>
            </a:xfrm>
            <a:prstGeom prst="ellipse">
              <a:avLst/>
            </a:prstGeom>
            <a:solidFill>
              <a:srgbClr val="01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descr="一張含有 室內, 牆, 冰箱 的圖片&#10;&#10;描述是以高可信度產生">
              <a:extLst>
                <a:ext uri="{FF2B5EF4-FFF2-40B4-BE49-F238E27FC236}">
                  <a16:creationId xmlns:a16="http://schemas.microsoft.com/office/drawing/2014/main" id="{5C4FFE84-F985-4B32-9259-647349F93F2D}"/>
                </a:ext>
              </a:extLst>
            </p:cNvPr>
            <p:cNvPicPr>
              <a:picLocks noChangeAspect="1"/>
            </p:cNvPicPr>
            <p:nvPr/>
          </p:nvPicPr>
          <p:blipFill rotWithShape="1">
            <a:blip r:embed="rId8" cstate="print"/>
            <a:srcRect l="6938" t="19893" r="22646" b="26229"/>
            <a:stretch/>
          </p:blipFill>
          <p:spPr>
            <a:xfrm>
              <a:off x="825381" y="1469254"/>
              <a:ext cx="1954460" cy="1993882"/>
            </a:xfrm>
            <a:prstGeom prst="ellipse">
              <a:avLst/>
            </a:prstGeom>
            <a:noFill/>
            <a:ln>
              <a:solidFill>
                <a:srgbClr val="01FFC9"/>
              </a:solidFill>
            </a:ln>
          </p:spPr>
        </p:pic>
      </p:grpSp>
      <p:grpSp>
        <p:nvGrpSpPr>
          <p:cNvPr id="22" name="群組 21">
            <a:extLst>
              <a:ext uri="{FF2B5EF4-FFF2-40B4-BE49-F238E27FC236}">
                <a16:creationId xmlns:a16="http://schemas.microsoft.com/office/drawing/2014/main" id="{EFA7AAC1-B404-4277-956C-66DB893365F7}"/>
              </a:ext>
            </a:extLst>
          </p:cNvPr>
          <p:cNvGrpSpPr/>
          <p:nvPr/>
        </p:nvGrpSpPr>
        <p:grpSpPr>
          <a:xfrm>
            <a:off x="-109056" y="-13960"/>
            <a:ext cx="1688466" cy="823872"/>
            <a:chOff x="-109056" y="0"/>
            <a:chExt cx="1688466" cy="823872"/>
          </a:xfrm>
        </p:grpSpPr>
        <p:sp>
          <p:nvSpPr>
            <p:cNvPr id="23" name="矩形: 圓角 22">
              <a:extLst>
                <a:ext uri="{FF2B5EF4-FFF2-40B4-BE49-F238E27FC236}">
                  <a16:creationId xmlns:a16="http://schemas.microsoft.com/office/drawing/2014/main" id="{5A27DF7D-B841-4046-9EF7-90828A411274}"/>
                </a:ext>
              </a:extLst>
            </p:cNvPr>
            <p:cNvSpPr/>
            <p:nvPr/>
          </p:nvSpPr>
          <p:spPr>
            <a:xfrm>
              <a:off x="148107" y="0"/>
              <a:ext cx="1185102" cy="823872"/>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標題 1">
              <a:extLst>
                <a:ext uri="{FF2B5EF4-FFF2-40B4-BE49-F238E27FC236}">
                  <a16:creationId xmlns:a16="http://schemas.microsoft.com/office/drawing/2014/main" id="{4CA16B3C-2D82-4D18-A5BA-061B95B51A3F}"/>
                </a:ext>
              </a:extLst>
            </p:cNvPr>
            <p:cNvSpPr txBox="1">
              <a:spLocks/>
            </p:cNvSpPr>
            <p:nvPr/>
          </p:nvSpPr>
          <p:spPr>
            <a:xfrm>
              <a:off x="-109056" y="225560"/>
              <a:ext cx="1688466" cy="55696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zh-TW" altLang="en-US" sz="3600">
                  <a:latin typeface="Arial" panose="020B0604020202020204" pitchFamily="34" charset="0"/>
                  <a:ea typeface="微軟正黑體" panose="020B0604030504040204" pitchFamily="34" charset="-120"/>
                  <a:cs typeface="Arial" panose="020B0604020202020204" pitchFamily="34" charset="0"/>
                </a:rPr>
              </a:br>
              <a:r>
                <a:rPr lang="zh-TW" altLang="en-US" sz="2000">
                  <a:latin typeface="Arial"/>
                  <a:ea typeface="微軟正黑體" panose="020B0604030504040204" pitchFamily="34" charset="-120"/>
                  <a:cs typeface="Arial"/>
                </a:rPr>
                <a:t>Case Studies</a:t>
              </a:r>
              <a:endParaRPr lang="zh-TW" altLang="en-US" sz="20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8774325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接點 24">
            <a:extLst>
              <a:ext uri="{FF2B5EF4-FFF2-40B4-BE49-F238E27FC236}">
                <a16:creationId xmlns:a16="http://schemas.microsoft.com/office/drawing/2014/main" id="{EE035107-598A-4A29-BC01-4B8973A72D57}"/>
              </a:ext>
            </a:extLst>
          </p:cNvPr>
          <p:cNvCxnSpPr>
            <a:cxnSpLocks/>
          </p:cNvCxnSpPr>
          <p:nvPr/>
        </p:nvCxnSpPr>
        <p:spPr>
          <a:xfrm>
            <a:off x="3318462" y="4398974"/>
            <a:ext cx="3838746" cy="0"/>
          </a:xfrm>
          <a:prstGeom prst="line">
            <a:avLst/>
          </a:prstGeom>
          <a:ln w="9525">
            <a:solidFill>
              <a:srgbClr val="01FFC9"/>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2EE03BBB-6910-41EE-AC13-2A8FBF95B931}"/>
              </a:ext>
            </a:extLst>
          </p:cNvPr>
          <p:cNvCxnSpPr>
            <a:cxnSpLocks/>
          </p:cNvCxnSpPr>
          <p:nvPr/>
        </p:nvCxnSpPr>
        <p:spPr>
          <a:xfrm>
            <a:off x="7417364" y="897199"/>
            <a:ext cx="0" cy="4253291"/>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pic>
        <p:nvPicPr>
          <p:cNvPr id="49" name="圖片 48">
            <a:extLst>
              <a:ext uri="{FF2B5EF4-FFF2-40B4-BE49-F238E27FC236}">
                <a16:creationId xmlns:a16="http://schemas.microsoft.com/office/drawing/2014/main" id="{CD5CBC7B-B8FF-4CBB-A71D-E5C4ED3F2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787"/>
          <a:stretch/>
        </p:blipFill>
        <p:spPr>
          <a:xfrm rot="19540760">
            <a:off x="4361814" y="2397930"/>
            <a:ext cx="3823902" cy="1866862"/>
          </a:xfrm>
          <a:prstGeom prst="rect">
            <a:avLst/>
          </a:prstGeom>
        </p:spPr>
      </p:pic>
      <p:cxnSp>
        <p:nvCxnSpPr>
          <p:cNvPr id="11" name="直線接點 10">
            <a:extLst>
              <a:ext uri="{FF2B5EF4-FFF2-40B4-BE49-F238E27FC236}">
                <a16:creationId xmlns:a16="http://schemas.microsoft.com/office/drawing/2014/main" id="{7BC296C2-376E-486A-A8FD-F37943AD20F8}"/>
              </a:ext>
            </a:extLst>
          </p:cNvPr>
          <p:cNvCxnSpPr>
            <a:cxnSpLocks/>
          </p:cNvCxnSpPr>
          <p:nvPr/>
        </p:nvCxnSpPr>
        <p:spPr>
          <a:xfrm>
            <a:off x="1727049" y="0"/>
            <a:ext cx="0" cy="5150903"/>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pic>
        <p:nvPicPr>
          <p:cNvPr id="29" name="圖片 28">
            <a:extLst>
              <a:ext uri="{FF2B5EF4-FFF2-40B4-BE49-F238E27FC236}">
                <a16:creationId xmlns:a16="http://schemas.microsoft.com/office/drawing/2014/main" id="{45369E17-73EE-48AD-884D-B0506D39E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35"/>
          <a:stretch/>
        </p:blipFill>
        <p:spPr>
          <a:xfrm rot="2152474">
            <a:off x="426917" y="601781"/>
            <a:ext cx="3758978" cy="2290827"/>
          </a:xfrm>
          <a:prstGeom prst="rect">
            <a:avLst/>
          </a:prstGeom>
        </p:spPr>
      </p:pic>
      <p:cxnSp>
        <p:nvCxnSpPr>
          <p:cNvPr id="22" name="直線接點 21">
            <a:extLst>
              <a:ext uri="{FF2B5EF4-FFF2-40B4-BE49-F238E27FC236}">
                <a16:creationId xmlns:a16="http://schemas.microsoft.com/office/drawing/2014/main" id="{DDCFEC23-7D1B-4488-B89A-1B6EA3D57C2B}"/>
              </a:ext>
            </a:extLst>
          </p:cNvPr>
          <p:cNvCxnSpPr>
            <a:cxnSpLocks/>
          </p:cNvCxnSpPr>
          <p:nvPr/>
        </p:nvCxnSpPr>
        <p:spPr>
          <a:xfrm>
            <a:off x="1772318" y="1587136"/>
            <a:ext cx="4343093" cy="0"/>
          </a:xfrm>
          <a:prstGeom prst="line">
            <a:avLst/>
          </a:prstGeom>
          <a:ln w="9525">
            <a:solidFill>
              <a:srgbClr val="01FFC9"/>
            </a:solidFill>
          </a:ln>
        </p:spPr>
        <p:style>
          <a:lnRef idx="1">
            <a:schemeClr val="accent1"/>
          </a:lnRef>
          <a:fillRef idx="0">
            <a:schemeClr val="accent1"/>
          </a:fillRef>
          <a:effectRef idx="0">
            <a:schemeClr val="accent1"/>
          </a:effectRef>
          <a:fontRef idx="minor">
            <a:schemeClr val="tx1"/>
          </a:fontRef>
        </p:style>
      </p:cxnSp>
      <p:sp>
        <p:nvSpPr>
          <p:cNvPr id="30" name="Kotak teks 19">
            <a:extLst>
              <a:ext uri="{FF2B5EF4-FFF2-40B4-BE49-F238E27FC236}">
                <a16:creationId xmlns:a16="http://schemas.microsoft.com/office/drawing/2014/main" id="{B7F948BD-1803-4599-A5D1-9405352FAB39}"/>
              </a:ext>
            </a:extLst>
          </p:cNvPr>
          <p:cNvSpPr txBox="1">
            <a:spLocks noChangeArrowheads="1"/>
          </p:cNvSpPr>
          <p:nvPr/>
        </p:nvSpPr>
        <p:spPr bwMode="auto">
          <a:xfrm>
            <a:off x="2786964" y="1004335"/>
            <a:ext cx="4844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 IDC</a:t>
            </a:r>
            <a:endParaRPr kumimoji="0" lang="en-US" altLang="zh-TW" sz="1400" b="1">
              <a:solidFill>
                <a:schemeClr val="bg1">
                  <a:lumMod val="85000"/>
                </a:schemeClr>
              </a:solidFill>
              <a:latin typeface="微軟正黑體" panose="020B0604030504040204" pitchFamily="34" charset="-120"/>
              <a:ea typeface="微軟正黑體" panose="020B0604030504040204" pitchFamily="34" charset="-120"/>
            </a:endParaRPr>
          </a:p>
          <a:p>
            <a:pPr>
              <a:spcBef>
                <a:spcPct val="0"/>
              </a:spcBef>
              <a:buNone/>
            </a:pPr>
            <a:r>
              <a:rPr lang="en-US" altLang="zh-TW" sz="1400" b="1">
                <a:solidFill>
                  <a:schemeClr val="bg1">
                    <a:lumMod val="85000"/>
                  </a:schemeClr>
                </a:solidFill>
                <a:latin typeface="微軟正黑體" panose="020B0604030504040204" pitchFamily="34" charset="-120"/>
                <a:ea typeface="微軟正黑體" panose="020B0604030504040204" pitchFamily="34" charset="-120"/>
              </a:rPr>
              <a:t>RS-485 Natural Ventilation Controller </a:t>
            </a:r>
          </a:p>
        </p:txBody>
      </p:sp>
      <p:cxnSp>
        <p:nvCxnSpPr>
          <p:cNvPr id="92" name="直線接點 91">
            <a:extLst>
              <a:ext uri="{FF2B5EF4-FFF2-40B4-BE49-F238E27FC236}">
                <a16:creationId xmlns:a16="http://schemas.microsoft.com/office/drawing/2014/main" id="{25173BC3-2F6E-491A-85BB-C162EEDF8D57}"/>
              </a:ext>
            </a:extLst>
          </p:cNvPr>
          <p:cNvCxnSpPr>
            <a:cxnSpLocks/>
          </p:cNvCxnSpPr>
          <p:nvPr/>
        </p:nvCxnSpPr>
        <p:spPr>
          <a:xfrm flipV="1">
            <a:off x="3398726" y="2724322"/>
            <a:ext cx="2990231" cy="8528"/>
          </a:xfrm>
          <a:prstGeom prst="line">
            <a:avLst/>
          </a:prstGeom>
          <a:ln w="9525">
            <a:solidFill>
              <a:srgbClr val="01FFC9"/>
            </a:solidFill>
          </a:ln>
        </p:spPr>
        <p:style>
          <a:lnRef idx="1">
            <a:schemeClr val="accent1"/>
          </a:lnRef>
          <a:fillRef idx="0">
            <a:schemeClr val="accent1"/>
          </a:fillRef>
          <a:effectRef idx="0">
            <a:schemeClr val="accent1"/>
          </a:effectRef>
          <a:fontRef idx="minor">
            <a:schemeClr val="tx1"/>
          </a:fontRef>
        </p:style>
      </p:cxnSp>
      <p:sp>
        <p:nvSpPr>
          <p:cNvPr id="32" name="Kotak teks 19">
            <a:extLst>
              <a:ext uri="{FF2B5EF4-FFF2-40B4-BE49-F238E27FC236}">
                <a16:creationId xmlns:a16="http://schemas.microsoft.com/office/drawing/2014/main" id="{759F1CBA-55A1-45E7-A7CA-2F1C4540067A}"/>
              </a:ext>
            </a:extLst>
          </p:cNvPr>
          <p:cNvSpPr txBox="1">
            <a:spLocks noChangeArrowheads="1"/>
          </p:cNvSpPr>
          <p:nvPr/>
        </p:nvSpPr>
        <p:spPr bwMode="auto">
          <a:xfrm>
            <a:off x="3318462" y="1926076"/>
            <a:ext cx="30525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r>
              <a:rPr lang="en-US" altLang="zh-TW" sz="1400" b="1">
                <a:solidFill>
                  <a:schemeClr val="bg1">
                    <a:lumMod val="85000"/>
                  </a:schemeClr>
                </a:solidFill>
                <a:latin typeface="Arial"/>
                <a:ea typeface="微軟正黑體" panose="020B0604030504040204" pitchFamily="34" charset="-120"/>
                <a:cs typeface="Arial"/>
              </a:rPr>
              <a:t> </a:t>
            </a:r>
            <a:r>
              <a:rPr lang="zh-TW" altLang="en-US" sz="1400" b="1">
                <a:solidFill>
                  <a:schemeClr val="bg1">
                    <a:lumMod val="85000"/>
                  </a:schemeClr>
                </a:solidFill>
                <a:latin typeface="微軟正黑體" panose="020B0604030504040204" pitchFamily="34" charset="-120"/>
                <a:ea typeface="微軟正黑體" panose="020B0604030504040204" pitchFamily="34" charset="-120"/>
              </a:rPr>
              <a:t>IDC</a:t>
            </a:r>
            <a:endParaRPr kumimoji="0" lang="en-US" altLang="zh-TW" sz="1400" b="1">
              <a:solidFill>
                <a:schemeClr val="bg1">
                  <a:lumMod val="85000"/>
                </a:schemeClr>
              </a:solidFill>
              <a:latin typeface="微軟正黑體" panose="020B0604030504040204" pitchFamily="34" charset="-120"/>
              <a:ea typeface="微軟正黑體" panose="020B0604030504040204" pitchFamily="34" charset="-120"/>
            </a:endParaRPr>
          </a:p>
          <a:p>
            <a:pPr algn="r">
              <a:spcBef>
                <a:spcPct val="0"/>
              </a:spcBef>
              <a:buNone/>
            </a:pPr>
            <a:r>
              <a:rPr lang="zh-TW" altLang="en-US" sz="1400" b="1">
                <a:solidFill>
                  <a:schemeClr val="bg1">
                    <a:lumMod val="85000"/>
                  </a:schemeClr>
                </a:solidFill>
                <a:latin typeface="微軟正黑體" panose="020B0604030504040204" pitchFamily="34" charset="-120"/>
                <a:ea typeface="微軟正黑體" panose="020B0604030504040204" pitchFamily="34" charset="-120"/>
              </a:rPr>
              <a:t>Dedicated Energy Use Monitoring for Air-cooled Chiller </a:t>
            </a:r>
          </a:p>
        </p:txBody>
      </p:sp>
      <p:pic>
        <p:nvPicPr>
          <p:cNvPr id="26" name="圖片 25" descr="一張含有 室內, 牆, 冰箱 的圖片&#10;&#10;描述是以高可信度產生">
            <a:extLst>
              <a:ext uri="{FF2B5EF4-FFF2-40B4-BE49-F238E27FC236}">
                <a16:creationId xmlns:a16="http://schemas.microsoft.com/office/drawing/2014/main" id="{832EBA96-DED5-40EC-A3CB-E11A3AB56D7A}"/>
              </a:ext>
            </a:extLst>
          </p:cNvPr>
          <p:cNvPicPr>
            <a:picLocks noChangeAspect="1"/>
          </p:cNvPicPr>
          <p:nvPr/>
        </p:nvPicPr>
        <p:blipFill rotWithShape="1">
          <a:blip r:embed="rId4" cstate="print"/>
          <a:srcRect l="7578" t="15976" r="22191" b="16004"/>
          <a:stretch/>
        </p:blipFill>
        <p:spPr>
          <a:xfrm>
            <a:off x="659060" y="980181"/>
            <a:ext cx="2032374" cy="1544902"/>
          </a:xfrm>
          <a:prstGeom prst="roundRect">
            <a:avLst>
              <a:gd name="adj" fmla="val 6908"/>
            </a:avLst>
          </a:prstGeom>
          <a:noFill/>
          <a:ln w="38100">
            <a:noFill/>
          </a:ln>
        </p:spPr>
      </p:pic>
      <p:pic>
        <p:nvPicPr>
          <p:cNvPr id="27" name="圖片 26" descr="一張含有 室內, 牆, 冰箱 的圖片&#10;&#10;描述是以高可信度產生">
            <a:extLst>
              <a:ext uri="{FF2B5EF4-FFF2-40B4-BE49-F238E27FC236}">
                <a16:creationId xmlns:a16="http://schemas.microsoft.com/office/drawing/2014/main" id="{784868C0-DA94-492D-9D88-B72D00440523}"/>
              </a:ext>
            </a:extLst>
          </p:cNvPr>
          <p:cNvPicPr>
            <a:picLocks noChangeAspect="1"/>
          </p:cNvPicPr>
          <p:nvPr/>
        </p:nvPicPr>
        <p:blipFill rotWithShape="1">
          <a:blip r:embed="rId5" cstate="print"/>
          <a:srcRect l="19329" t="10820" r="25101" b="21556"/>
          <a:stretch/>
        </p:blipFill>
        <p:spPr>
          <a:xfrm>
            <a:off x="6388957" y="1376283"/>
            <a:ext cx="1852482" cy="1690793"/>
          </a:xfrm>
          <a:prstGeom prst="roundRect">
            <a:avLst>
              <a:gd name="adj" fmla="val 7417"/>
            </a:avLst>
          </a:prstGeom>
          <a:noFill/>
          <a:ln w="38100">
            <a:noFill/>
          </a:ln>
        </p:spPr>
      </p:pic>
      <p:sp>
        <p:nvSpPr>
          <p:cNvPr id="56" name="Kotak teks 20">
            <a:extLst>
              <a:ext uri="{FF2B5EF4-FFF2-40B4-BE49-F238E27FC236}">
                <a16:creationId xmlns:a16="http://schemas.microsoft.com/office/drawing/2014/main" id="{0221EB14-D95E-4125-9730-6526C40C47BD}"/>
              </a:ext>
            </a:extLst>
          </p:cNvPr>
          <p:cNvSpPr txBox="1"/>
          <p:nvPr/>
        </p:nvSpPr>
        <p:spPr bwMode="auto">
          <a:xfrm>
            <a:off x="3871007" y="3820304"/>
            <a:ext cx="4149053" cy="523220"/>
          </a:xfrm>
          <a:prstGeom prst="rect">
            <a:avLst/>
          </a:prstGeom>
          <a:noFill/>
        </p:spPr>
        <p:txBody>
          <a:bodyPr wrap="square" anchor="t">
            <a:spAutoFit/>
          </a:bodyPr>
          <a:lstStyle/>
          <a:p>
            <a:pPr>
              <a:defRPr/>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 IDC</a:t>
            </a:r>
            <a:endParaRPr lang="en-US" altLang="zh-TW" sz="1400" b="1">
              <a:solidFill>
                <a:schemeClr val="bg1">
                  <a:lumMod val="85000"/>
                </a:schemeClr>
              </a:solidFill>
              <a:latin typeface="微軟正黑體" panose="020B0604030504040204" pitchFamily="34" charset="-120"/>
              <a:ea typeface="微軟正黑體" panose="020B0604030504040204" pitchFamily="34" charset="-120"/>
            </a:endParaRPr>
          </a:p>
          <a:p>
            <a:pPr>
              <a:defRPr/>
            </a:pPr>
            <a:r>
              <a:rPr lang="zh-TW" altLang="en-US" sz="1400" b="1">
                <a:solidFill>
                  <a:schemeClr val="bg1">
                    <a:lumMod val="85000"/>
                  </a:schemeClr>
                </a:solidFill>
                <a:latin typeface="微軟正黑體" panose="020B0604030504040204" pitchFamily="34" charset="-120"/>
                <a:ea typeface="微軟正黑體" panose="020B0604030504040204" pitchFamily="34" charset="-120"/>
              </a:rPr>
              <a:t>R</a:t>
            </a:r>
            <a:r>
              <a:rPr lang="zh-TW" altLang="en-US" sz="1400" b="1">
                <a:solidFill>
                  <a:schemeClr val="bg1">
                    <a:lumMod val="85000"/>
                  </a:schemeClr>
                </a:solidFill>
                <a:latin typeface="微軟正黑體"/>
                <a:ea typeface="微軟正黑體"/>
              </a:rPr>
              <a:t>eal-time </a:t>
            </a:r>
            <a:r>
              <a:rPr lang="en-US" altLang="zh-TW" sz="1400" b="1">
                <a:solidFill>
                  <a:schemeClr val="bg1">
                    <a:lumMod val="85000"/>
                  </a:schemeClr>
                </a:solidFill>
                <a:latin typeface="微軟正黑體"/>
                <a:ea typeface="微軟正黑體"/>
              </a:rPr>
              <a:t>e</a:t>
            </a:r>
            <a:r>
              <a:rPr lang="zh-TW" sz="1400" b="1">
                <a:solidFill>
                  <a:schemeClr val="bg1">
                    <a:lumMod val="85000"/>
                  </a:schemeClr>
                </a:solidFill>
                <a:latin typeface="微軟正黑體"/>
                <a:ea typeface="微軟正黑體"/>
              </a:rPr>
              <a:t>nvironmental </a:t>
            </a:r>
            <a:r>
              <a:rPr lang="en-US" altLang="zh-TW" sz="1400" b="1">
                <a:solidFill>
                  <a:schemeClr val="bg1">
                    <a:lumMod val="85000"/>
                  </a:schemeClr>
                </a:solidFill>
                <a:latin typeface="微軟正黑體"/>
                <a:ea typeface="微軟正黑體"/>
              </a:rPr>
              <a:t>m</a:t>
            </a:r>
            <a:r>
              <a:rPr lang="zh-TW" altLang="en-US" sz="1400" b="1">
                <a:solidFill>
                  <a:schemeClr val="bg1">
                    <a:lumMod val="85000"/>
                  </a:schemeClr>
                </a:solidFill>
                <a:latin typeface="微軟正黑體"/>
                <a:ea typeface="微軟正黑體"/>
              </a:rPr>
              <a:t>onitoring </a:t>
            </a:r>
            <a:endParaRPr lang="zh-TW" altLang="en-US" sz="1400" b="1">
              <a:solidFill>
                <a:schemeClr val="bg1">
                  <a:lumMod val="85000"/>
                </a:schemeClr>
              </a:solidFill>
              <a:latin typeface="微軟正黑體"/>
              <a:ea typeface="微軟正黑體"/>
              <a:cs typeface="Calibri"/>
            </a:endParaRPr>
          </a:p>
        </p:txBody>
      </p:sp>
      <p:pic>
        <p:nvPicPr>
          <p:cNvPr id="57" name="圖片 56" descr="一張含有 螢幕擷取畫面 的圖片&#10;&#10;描述是以非常高的可信度產生">
            <a:extLst>
              <a:ext uri="{FF2B5EF4-FFF2-40B4-BE49-F238E27FC236}">
                <a16:creationId xmlns:a16="http://schemas.microsoft.com/office/drawing/2014/main" id="{A25DCF2F-C3D9-4DF7-A233-CD38F553926D}"/>
              </a:ext>
            </a:extLst>
          </p:cNvPr>
          <p:cNvPicPr>
            <a:picLocks noChangeAspect="1"/>
          </p:cNvPicPr>
          <p:nvPr/>
        </p:nvPicPr>
        <p:blipFill rotWithShape="1">
          <a:blip r:embed="rId6">
            <a:extLst>
              <a:ext uri="{28A0092B-C50C-407E-A947-70E740481C1C}">
                <a14:useLocalDpi xmlns:a14="http://schemas.microsoft.com/office/drawing/2010/main" val="0"/>
              </a:ext>
            </a:extLst>
          </a:blip>
          <a:srcRect r="3035"/>
          <a:stretch/>
        </p:blipFill>
        <p:spPr>
          <a:xfrm>
            <a:off x="659060" y="2891851"/>
            <a:ext cx="3211947" cy="1861517"/>
          </a:xfrm>
          <a:prstGeom prst="roundRect">
            <a:avLst>
              <a:gd name="adj" fmla="val 2297"/>
            </a:avLst>
          </a:prstGeom>
        </p:spPr>
      </p:pic>
      <p:grpSp>
        <p:nvGrpSpPr>
          <p:cNvPr id="18" name="群組 17">
            <a:extLst>
              <a:ext uri="{FF2B5EF4-FFF2-40B4-BE49-F238E27FC236}">
                <a16:creationId xmlns:a16="http://schemas.microsoft.com/office/drawing/2014/main" id="{DEB0547D-837D-44B3-BAAF-DCD7960912AA}"/>
              </a:ext>
            </a:extLst>
          </p:cNvPr>
          <p:cNvGrpSpPr/>
          <p:nvPr/>
        </p:nvGrpSpPr>
        <p:grpSpPr>
          <a:xfrm>
            <a:off x="-109056" y="-13960"/>
            <a:ext cx="1688466" cy="823872"/>
            <a:chOff x="-109056" y="0"/>
            <a:chExt cx="1688466" cy="823872"/>
          </a:xfrm>
        </p:grpSpPr>
        <p:sp>
          <p:nvSpPr>
            <p:cNvPr id="19" name="矩形: 圓角 18">
              <a:extLst>
                <a:ext uri="{FF2B5EF4-FFF2-40B4-BE49-F238E27FC236}">
                  <a16:creationId xmlns:a16="http://schemas.microsoft.com/office/drawing/2014/main" id="{1D43620B-C935-4F13-9A14-FEA46F74A1AB}"/>
                </a:ext>
              </a:extLst>
            </p:cNvPr>
            <p:cNvSpPr/>
            <p:nvPr/>
          </p:nvSpPr>
          <p:spPr>
            <a:xfrm>
              <a:off x="148107" y="0"/>
              <a:ext cx="1185102" cy="823872"/>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標題 1">
              <a:extLst>
                <a:ext uri="{FF2B5EF4-FFF2-40B4-BE49-F238E27FC236}">
                  <a16:creationId xmlns:a16="http://schemas.microsoft.com/office/drawing/2014/main" id="{2232388A-61F0-4D9E-AFDA-191771EBBF7D}"/>
                </a:ext>
              </a:extLst>
            </p:cNvPr>
            <p:cNvSpPr txBox="1">
              <a:spLocks/>
            </p:cNvSpPr>
            <p:nvPr/>
          </p:nvSpPr>
          <p:spPr>
            <a:xfrm>
              <a:off x="-109056" y="225560"/>
              <a:ext cx="1688466" cy="55696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zh-TW" altLang="en-US" sz="3600">
                  <a:latin typeface="Arial" panose="020B0604020202020204" pitchFamily="34" charset="0"/>
                  <a:ea typeface="微軟正黑體" panose="020B0604030504040204" pitchFamily="34" charset="-120"/>
                  <a:cs typeface="Arial" panose="020B0604020202020204" pitchFamily="34" charset="0"/>
                </a:rPr>
              </a:br>
              <a:r>
                <a:rPr lang="zh-TW" altLang="en-US" sz="2000">
                  <a:latin typeface="Arial"/>
                  <a:ea typeface="微軟正黑體" panose="020B0604030504040204" pitchFamily="34" charset="-120"/>
                  <a:cs typeface="Arial"/>
                </a:rPr>
                <a:t>Case Studies</a:t>
              </a:r>
              <a:endParaRPr lang="zh-TW" altLang="en-US" sz="20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454193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CD6ED88-78BA-44E1-89BE-2130D1E071FD}"/>
              </a:ext>
            </a:extLst>
          </p:cNvPr>
          <p:cNvPicPr>
            <a:picLocks noChangeAspect="1"/>
          </p:cNvPicPr>
          <p:nvPr/>
        </p:nvPicPr>
        <p:blipFill rotWithShape="1">
          <a:blip r:embed="rId3">
            <a:extLst>
              <a:ext uri="{28A0092B-C50C-407E-A947-70E740481C1C}">
                <a14:useLocalDpi xmlns:a14="http://schemas.microsoft.com/office/drawing/2010/main" val="0"/>
              </a:ext>
            </a:extLst>
          </a:blip>
          <a:srcRect l="144"/>
          <a:stretch/>
        </p:blipFill>
        <p:spPr>
          <a:xfrm>
            <a:off x="17417" y="0"/>
            <a:ext cx="9122353" cy="5143500"/>
          </a:xfrm>
          <a:prstGeom prst="rect">
            <a:avLst/>
          </a:prstGeom>
        </p:spPr>
      </p:pic>
      <p:pic>
        <p:nvPicPr>
          <p:cNvPr id="10" name="圖片 9">
            <a:extLst>
              <a:ext uri="{FF2B5EF4-FFF2-40B4-BE49-F238E27FC236}">
                <a16:creationId xmlns:a16="http://schemas.microsoft.com/office/drawing/2014/main" id="{67993E02-1316-4E0F-877D-9F9B3ADD8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02926" flipH="1">
            <a:off x="-350557" y="146098"/>
            <a:ext cx="2312595" cy="985120"/>
          </a:xfrm>
          <a:prstGeom prst="rect">
            <a:avLst/>
          </a:prstGeom>
        </p:spPr>
      </p:pic>
      <p:pic>
        <p:nvPicPr>
          <p:cNvPr id="19" name="圖片 18">
            <a:extLst>
              <a:ext uri="{FF2B5EF4-FFF2-40B4-BE49-F238E27FC236}">
                <a16:creationId xmlns:a16="http://schemas.microsoft.com/office/drawing/2014/main" id="{06B91F2F-0E9E-4698-9458-909DAA48D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7" t="-5867" r="-867" b="5953"/>
          <a:stretch/>
        </p:blipFill>
        <p:spPr>
          <a:xfrm>
            <a:off x="-197583" y="1650117"/>
            <a:ext cx="3937342" cy="3293987"/>
          </a:xfrm>
          <a:prstGeom prst="rect">
            <a:avLst/>
          </a:prstGeom>
          <a:effectLst>
            <a:reflection blurRad="6350" stA="39000" endPos="12000" dir="5400000" sy="-100000" algn="bl" rotWithShape="0"/>
          </a:effectLst>
        </p:spPr>
      </p:pic>
      <p:sp>
        <p:nvSpPr>
          <p:cNvPr id="17" name="Kotak teks 19">
            <a:extLst>
              <a:ext uri="{FF2B5EF4-FFF2-40B4-BE49-F238E27FC236}">
                <a16:creationId xmlns:a16="http://schemas.microsoft.com/office/drawing/2014/main" id="{17E15FBC-DB9E-4768-964F-2656FC28BD2C}"/>
              </a:ext>
            </a:extLst>
          </p:cNvPr>
          <p:cNvSpPr txBox="1">
            <a:spLocks noChangeArrowheads="1"/>
          </p:cNvSpPr>
          <p:nvPr/>
        </p:nvSpPr>
        <p:spPr bwMode="auto">
          <a:xfrm>
            <a:off x="334436" y="3041218"/>
            <a:ext cx="2915185" cy="119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zh-TW" sz="1700" b="1">
                <a:solidFill>
                  <a:schemeClr val="bg1">
                    <a:lumMod val="75000"/>
                  </a:schemeClr>
                </a:solidFill>
                <a:latin typeface="微軟正黑體" panose="020B0604030504040204" pitchFamily="34" charset="-120"/>
                <a:ea typeface="微軟正黑體" panose="020B0604030504040204" pitchFamily="34" charset="-120"/>
              </a:rPr>
              <a:t>QNAP Headquarters</a:t>
            </a:r>
            <a:endParaRPr lang="zh-TW" altLang="en-US" sz="1700">
              <a:solidFill>
                <a:schemeClr val="bg1">
                  <a:lumMod val="75000"/>
                </a:schemeClr>
              </a:solidFill>
              <a:latin typeface="微軟正黑體" panose="020B0604030504040204" pitchFamily="34" charset="-120"/>
              <a:ea typeface="微軟正黑體" panose="020B0604030504040204" pitchFamily="34" charset="-120"/>
            </a:endParaRPr>
          </a:p>
          <a:p>
            <a:pPr algn="ctr">
              <a:buNone/>
            </a:pPr>
            <a:r>
              <a:rPr lang="en-US" altLang="zh-TW" sz="1700" b="1">
                <a:solidFill>
                  <a:srgbClr val="01FFC9"/>
                </a:solidFill>
                <a:latin typeface="微軟正黑體" panose="020B0604030504040204" pitchFamily="34" charset="-120"/>
                <a:ea typeface="微軟正黑體" panose="020B0604030504040204" pitchFamily="34" charset="-120"/>
              </a:rPr>
              <a:t>In-office display for </a:t>
            </a:r>
            <a:br>
              <a:rPr lang="en-US" altLang="zh-TW" sz="1700" b="1">
                <a:solidFill>
                  <a:srgbClr val="01FFC9"/>
                </a:solidFill>
                <a:latin typeface="微軟正黑體" panose="020B0604030504040204" pitchFamily="34" charset="-120"/>
                <a:ea typeface="微軟正黑體" panose="020B0604030504040204" pitchFamily="34" charset="-120"/>
              </a:rPr>
            </a:br>
            <a:r>
              <a:rPr lang="en-US" altLang="zh-TW" sz="1700" b="1">
                <a:solidFill>
                  <a:srgbClr val="01FFC9"/>
                </a:solidFill>
                <a:latin typeface="微軟正黑體" panose="020B0604030504040204" pitchFamily="34" charset="-120"/>
                <a:ea typeface="微軟正黑體" panose="020B0604030504040204" pitchFamily="34" charset="-120"/>
              </a:rPr>
              <a:t>real-time energy </a:t>
            </a:r>
            <a:br>
              <a:rPr lang="en-US" altLang="zh-TW" sz="1700" b="1">
                <a:solidFill>
                  <a:srgbClr val="01FFC9"/>
                </a:solidFill>
                <a:latin typeface="微軟正黑體" panose="020B0604030504040204" pitchFamily="34" charset="-120"/>
                <a:ea typeface="微軟正黑體" panose="020B0604030504040204" pitchFamily="34" charset="-120"/>
              </a:rPr>
            </a:br>
            <a:r>
              <a:rPr lang="en-US" altLang="zh-TW" sz="1700" b="1">
                <a:solidFill>
                  <a:srgbClr val="01FFC9"/>
                </a:solidFill>
                <a:latin typeface="微軟正黑體" panose="020B0604030504040204" pitchFamily="34" charset="-120"/>
                <a:ea typeface="微軟正黑體" panose="020B0604030504040204" pitchFamily="34" charset="-120"/>
              </a:rPr>
              <a:t>consumption</a:t>
            </a:r>
            <a:endParaRPr lang="zh-TW" sz="1700">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49F58E54-34E1-448C-A8B2-707C7F7CE2C6}"/>
              </a:ext>
            </a:extLst>
          </p:cNvPr>
          <p:cNvGrpSpPr/>
          <p:nvPr/>
        </p:nvGrpSpPr>
        <p:grpSpPr>
          <a:xfrm>
            <a:off x="-109056" y="-13960"/>
            <a:ext cx="1688466" cy="823872"/>
            <a:chOff x="-109056" y="0"/>
            <a:chExt cx="1688466" cy="823872"/>
          </a:xfrm>
        </p:grpSpPr>
        <p:sp>
          <p:nvSpPr>
            <p:cNvPr id="12" name="矩形: 圓角 11">
              <a:extLst>
                <a:ext uri="{FF2B5EF4-FFF2-40B4-BE49-F238E27FC236}">
                  <a16:creationId xmlns:a16="http://schemas.microsoft.com/office/drawing/2014/main" id="{13CA228B-EE91-4E39-99C4-763F25B7163A}"/>
                </a:ext>
              </a:extLst>
            </p:cNvPr>
            <p:cNvSpPr/>
            <p:nvPr/>
          </p:nvSpPr>
          <p:spPr>
            <a:xfrm>
              <a:off x="148107" y="0"/>
              <a:ext cx="1185102" cy="823872"/>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標題 1">
              <a:extLst>
                <a:ext uri="{FF2B5EF4-FFF2-40B4-BE49-F238E27FC236}">
                  <a16:creationId xmlns:a16="http://schemas.microsoft.com/office/drawing/2014/main" id="{3E88CB1F-2DE7-4161-81C5-F693120AA5EA}"/>
                </a:ext>
              </a:extLst>
            </p:cNvPr>
            <p:cNvSpPr txBox="1">
              <a:spLocks/>
            </p:cNvSpPr>
            <p:nvPr/>
          </p:nvSpPr>
          <p:spPr>
            <a:xfrm>
              <a:off x="-109056" y="225560"/>
              <a:ext cx="1688466" cy="55696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zh-TW" altLang="en-US" sz="3600">
                  <a:latin typeface="Arial" panose="020B0604020202020204" pitchFamily="34" charset="0"/>
                  <a:ea typeface="微軟正黑體" panose="020B0604030504040204" pitchFamily="34" charset="-120"/>
                  <a:cs typeface="Arial" panose="020B0604020202020204" pitchFamily="34" charset="0"/>
                </a:rPr>
              </a:br>
              <a:r>
                <a:rPr lang="zh-TW" altLang="en-US" sz="2000">
                  <a:latin typeface="Arial"/>
                  <a:ea typeface="微軟正黑體" panose="020B0604030504040204" pitchFamily="34" charset="-120"/>
                  <a:cs typeface="Arial"/>
                </a:rPr>
                <a:t>Case Studies</a:t>
              </a:r>
              <a:endParaRPr lang="zh-TW" altLang="en-US" sz="20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646518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634F570-6489-4195-A474-A41D6F574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9" y="0"/>
            <a:ext cx="9135539" cy="5143499"/>
          </a:xfrm>
          <a:prstGeom prst="rect">
            <a:avLst/>
          </a:prstGeom>
        </p:spPr>
      </p:pic>
      <p:pic>
        <p:nvPicPr>
          <p:cNvPr id="22" name="圖片 21">
            <a:extLst>
              <a:ext uri="{FF2B5EF4-FFF2-40B4-BE49-F238E27FC236}">
                <a16:creationId xmlns:a16="http://schemas.microsoft.com/office/drawing/2014/main" id="{14653CD6-1486-40D7-9650-19C1540D5F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321"/>
          <a:stretch/>
        </p:blipFill>
        <p:spPr>
          <a:xfrm>
            <a:off x="1691465" y="2470719"/>
            <a:ext cx="1075458" cy="2671347"/>
          </a:xfrm>
          <a:prstGeom prst="rect">
            <a:avLst/>
          </a:prstGeom>
          <a:effectLst>
            <a:softEdge rad="25400"/>
          </a:effectLst>
        </p:spPr>
      </p:pic>
      <p:pic>
        <p:nvPicPr>
          <p:cNvPr id="21" name="圖片 20">
            <a:extLst>
              <a:ext uri="{FF2B5EF4-FFF2-40B4-BE49-F238E27FC236}">
                <a16:creationId xmlns:a16="http://schemas.microsoft.com/office/drawing/2014/main" id="{38892120-5B35-42AF-9B92-CB9F88399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321"/>
          <a:stretch/>
        </p:blipFill>
        <p:spPr>
          <a:xfrm>
            <a:off x="1651858" y="8679"/>
            <a:ext cx="1075458" cy="2671347"/>
          </a:xfrm>
          <a:prstGeom prst="rect">
            <a:avLst/>
          </a:prstGeom>
          <a:effectLst>
            <a:softEdge rad="76200"/>
          </a:effectLst>
        </p:spPr>
      </p:pic>
      <p:pic>
        <p:nvPicPr>
          <p:cNvPr id="19" name="圖片 18">
            <a:extLst>
              <a:ext uri="{FF2B5EF4-FFF2-40B4-BE49-F238E27FC236}">
                <a16:creationId xmlns:a16="http://schemas.microsoft.com/office/drawing/2014/main" id="{06B91F2F-0E9E-4698-9458-909DAA48D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7" t="1375" r="-867" b="1160"/>
          <a:stretch/>
        </p:blipFill>
        <p:spPr>
          <a:xfrm>
            <a:off x="-83427" y="1796605"/>
            <a:ext cx="3751675" cy="3061700"/>
          </a:xfrm>
          <a:prstGeom prst="rect">
            <a:avLst/>
          </a:prstGeom>
        </p:spPr>
      </p:pic>
      <p:sp>
        <p:nvSpPr>
          <p:cNvPr id="17" name="Kotak teks 19">
            <a:extLst>
              <a:ext uri="{FF2B5EF4-FFF2-40B4-BE49-F238E27FC236}">
                <a16:creationId xmlns:a16="http://schemas.microsoft.com/office/drawing/2014/main" id="{17E15FBC-DB9E-4768-964F-2656FC28BD2C}"/>
              </a:ext>
            </a:extLst>
          </p:cNvPr>
          <p:cNvSpPr txBox="1">
            <a:spLocks noChangeArrowheads="1"/>
          </p:cNvSpPr>
          <p:nvPr/>
        </p:nvSpPr>
        <p:spPr bwMode="auto">
          <a:xfrm>
            <a:off x="334817" y="2571749"/>
            <a:ext cx="291518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zh-TW" sz="2200" b="1">
                <a:solidFill>
                  <a:schemeClr val="bg1">
                    <a:lumMod val="75000"/>
                  </a:schemeClr>
                </a:solidFill>
                <a:latin typeface="微軟正黑體" panose="020B0604030504040204" pitchFamily="34" charset="-120"/>
                <a:ea typeface="微軟正黑體" panose="020B0604030504040204" pitchFamily="34" charset="-120"/>
                <a:cs typeface="Arial" panose="020B0604020202020204" pitchFamily="34" charset="0"/>
              </a:rPr>
              <a:t>QNAP</a:t>
            </a:r>
            <a:r>
              <a:rPr lang="en-US" altLang="zh-TW" sz="2200" b="1">
                <a:solidFill>
                  <a:schemeClr val="bg1">
                    <a:lumMod val="75000"/>
                  </a:schemeClr>
                </a:solidFill>
                <a:latin typeface="微軟正黑體" panose="020B0604030504040204" pitchFamily="34" charset="-120"/>
                <a:ea typeface="微軟正黑體" panose="020B0604030504040204" pitchFamily="34" charset="-120"/>
                <a:cs typeface="Arial"/>
              </a:rPr>
              <a:t> IDC</a:t>
            </a:r>
          </a:p>
          <a:p>
            <a:pPr algn="ctr">
              <a:spcBef>
                <a:spcPct val="0"/>
              </a:spcBef>
              <a:buNone/>
            </a:pPr>
            <a:r>
              <a:rPr lang="en-US" altLang="zh-TW" sz="2200" b="1">
                <a:solidFill>
                  <a:srgbClr val="01FFC9"/>
                </a:solidFill>
                <a:latin typeface="微軟正黑體" panose="020B0604030504040204" pitchFamily="34" charset="-120"/>
                <a:ea typeface="微軟正黑體" panose="020B0604030504040204" pitchFamily="34" charset="-120"/>
              </a:rPr>
              <a:t>M</a:t>
            </a:r>
            <a:r>
              <a:rPr lang="zh-TW" altLang="en-US" sz="2200" b="1">
                <a:solidFill>
                  <a:srgbClr val="01FFC9"/>
                </a:solidFill>
                <a:latin typeface="微軟正黑體" panose="020B0604030504040204" pitchFamily="34" charset="-120"/>
                <a:ea typeface="微軟正黑體" panose="020B0604030504040204" pitchFamily="34" charset="-120"/>
              </a:rPr>
              <a:t>onitored</a:t>
            </a:r>
          </a:p>
          <a:p>
            <a:pPr algn="ctr">
              <a:spcBef>
                <a:spcPct val="0"/>
              </a:spcBef>
              <a:buNone/>
            </a:pPr>
            <a:r>
              <a:rPr lang="en-US" altLang="zh-TW" sz="2200" b="1">
                <a:solidFill>
                  <a:srgbClr val="01FFC9"/>
                </a:solidFill>
                <a:latin typeface="微軟正黑體" panose="020B0604030504040204" pitchFamily="34" charset="-120"/>
                <a:ea typeface="微軟正黑體" panose="020B0604030504040204" pitchFamily="34" charset="-120"/>
              </a:rPr>
              <a:t>r</a:t>
            </a:r>
            <a:r>
              <a:rPr lang="zh-TW" altLang="en-US" sz="2200" b="1">
                <a:solidFill>
                  <a:srgbClr val="01FFC9"/>
                </a:solidFill>
                <a:latin typeface="微軟正黑體" panose="020B0604030504040204" pitchFamily="34" charset="-120"/>
                <a:ea typeface="微軟正黑體" panose="020B0604030504040204" pitchFamily="34" charset="-120"/>
              </a:rPr>
              <a:t>ack PDUs </a:t>
            </a:r>
            <a:endParaRPr lang="zh-TW" sz="2200">
              <a:latin typeface="微軟正黑體" panose="020B0604030504040204" pitchFamily="34" charset="-120"/>
              <a:ea typeface="微軟正黑體" panose="020B0604030504040204" pitchFamily="34" charset="-120"/>
            </a:endParaRPr>
          </a:p>
        </p:txBody>
      </p:sp>
      <p:pic>
        <p:nvPicPr>
          <p:cNvPr id="13" name="圖片 12">
            <a:extLst>
              <a:ext uri="{FF2B5EF4-FFF2-40B4-BE49-F238E27FC236}">
                <a16:creationId xmlns:a16="http://schemas.microsoft.com/office/drawing/2014/main" id="{7592469C-BF02-432C-8C2C-8DD8D0B778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4959" flipH="1">
            <a:off x="13225" y="3531997"/>
            <a:ext cx="3438517" cy="1464740"/>
          </a:xfrm>
          <a:prstGeom prst="rect">
            <a:avLst/>
          </a:prstGeom>
        </p:spPr>
      </p:pic>
      <p:sp>
        <p:nvSpPr>
          <p:cNvPr id="24" name="矩形: 圓角 23">
            <a:extLst>
              <a:ext uri="{FF2B5EF4-FFF2-40B4-BE49-F238E27FC236}">
                <a16:creationId xmlns:a16="http://schemas.microsoft.com/office/drawing/2014/main" id="{235E11B8-5B0C-4BF2-B26C-43FE6DBC21D4}"/>
              </a:ext>
            </a:extLst>
          </p:cNvPr>
          <p:cNvSpPr/>
          <p:nvPr/>
        </p:nvSpPr>
        <p:spPr>
          <a:xfrm>
            <a:off x="148107" y="0"/>
            <a:ext cx="1146220" cy="74530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標題 1">
            <a:extLst>
              <a:ext uri="{FF2B5EF4-FFF2-40B4-BE49-F238E27FC236}">
                <a16:creationId xmlns:a16="http://schemas.microsoft.com/office/drawing/2014/main" id="{6083148B-100F-4E71-A294-45358B822C38}"/>
              </a:ext>
            </a:extLst>
          </p:cNvPr>
          <p:cNvSpPr txBox="1">
            <a:spLocks/>
          </p:cNvSpPr>
          <p:nvPr/>
        </p:nvSpPr>
        <p:spPr>
          <a:xfrm>
            <a:off x="-123016" y="207244"/>
            <a:ext cx="1688466" cy="556966"/>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zh-TW" altLang="en-US" sz="3600">
                <a:latin typeface="Arial" panose="020B0604020202020204" pitchFamily="34" charset="0"/>
                <a:ea typeface="微軟正黑體" panose="020B0604030504040204" pitchFamily="34" charset="-120"/>
                <a:cs typeface="Arial" panose="020B0604020202020204" pitchFamily="34" charset="0"/>
              </a:rPr>
            </a:br>
            <a:r>
              <a:rPr lang="zh-TW" sz="3000">
                <a:latin typeface="Arial"/>
                <a:ea typeface="微軟正黑體" panose="020B0604030504040204" pitchFamily="34" charset="-120"/>
                <a:cs typeface="Arial"/>
              </a:rPr>
              <a:t>Case Studies</a:t>
            </a:r>
            <a:endParaRPr lang="zh-TW" altLang="en-US" sz="30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36357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C5A8369-D918-45AC-B9B8-3558D70E4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 y="0"/>
            <a:ext cx="9135541" cy="5143499"/>
          </a:xfrm>
          <a:prstGeom prst="rect">
            <a:avLst/>
          </a:prstGeom>
        </p:spPr>
      </p:pic>
      <p:grpSp>
        <p:nvGrpSpPr>
          <p:cNvPr id="18" name="群組 17">
            <a:extLst>
              <a:ext uri="{FF2B5EF4-FFF2-40B4-BE49-F238E27FC236}">
                <a16:creationId xmlns:a16="http://schemas.microsoft.com/office/drawing/2014/main" id="{46CA9A0E-BA8C-4EAF-B8C4-9A70EE74E1CF}"/>
              </a:ext>
            </a:extLst>
          </p:cNvPr>
          <p:cNvGrpSpPr/>
          <p:nvPr/>
        </p:nvGrpSpPr>
        <p:grpSpPr>
          <a:xfrm>
            <a:off x="67224" y="2149673"/>
            <a:ext cx="3378426" cy="2961979"/>
            <a:chOff x="-157422" y="1584958"/>
            <a:chExt cx="4058862" cy="3558541"/>
          </a:xfrm>
        </p:grpSpPr>
        <p:pic>
          <p:nvPicPr>
            <p:cNvPr id="19" name="圖片 18">
              <a:extLst>
                <a:ext uri="{FF2B5EF4-FFF2-40B4-BE49-F238E27FC236}">
                  <a16:creationId xmlns:a16="http://schemas.microsoft.com/office/drawing/2014/main" id="{06B91F2F-0E9E-4698-9458-909DAA48D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7" t="-5867" r="-867" b="1161"/>
            <a:stretch/>
          </p:blipFill>
          <p:spPr>
            <a:xfrm>
              <a:off x="-157421" y="1584958"/>
              <a:ext cx="4058861" cy="3558541"/>
            </a:xfrm>
            <a:prstGeom prst="rect">
              <a:avLst/>
            </a:prstGeom>
          </p:spPr>
        </p:pic>
        <p:pic>
          <p:nvPicPr>
            <p:cNvPr id="20" name="圖片 19">
              <a:extLst>
                <a:ext uri="{FF2B5EF4-FFF2-40B4-BE49-F238E27FC236}">
                  <a16:creationId xmlns:a16="http://schemas.microsoft.com/office/drawing/2014/main" id="{2B94A0C3-D766-44F3-BBAD-8A8263AB0D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7" t="84744" r="-867" b="1156"/>
            <a:stretch/>
          </p:blipFill>
          <p:spPr>
            <a:xfrm flipV="1">
              <a:off x="-157422" y="4841424"/>
              <a:ext cx="4058861" cy="298362"/>
            </a:xfrm>
            <a:prstGeom prst="rect">
              <a:avLst/>
            </a:prstGeom>
          </p:spPr>
        </p:pic>
      </p:grpSp>
      <p:sp>
        <p:nvSpPr>
          <p:cNvPr id="17" name="Kotak teks 19">
            <a:extLst>
              <a:ext uri="{FF2B5EF4-FFF2-40B4-BE49-F238E27FC236}">
                <a16:creationId xmlns:a16="http://schemas.microsoft.com/office/drawing/2014/main" id="{17E15FBC-DB9E-4768-964F-2656FC28BD2C}"/>
              </a:ext>
            </a:extLst>
          </p:cNvPr>
          <p:cNvSpPr txBox="1">
            <a:spLocks noChangeArrowheads="1"/>
          </p:cNvSpPr>
          <p:nvPr/>
        </p:nvSpPr>
        <p:spPr bwMode="auto">
          <a:xfrm>
            <a:off x="788437" y="3028026"/>
            <a:ext cx="1978526" cy="132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zh-TW" sz="1900" b="1">
                <a:solidFill>
                  <a:schemeClr val="bg1">
                    <a:lumMod val="75000"/>
                  </a:schemeClr>
                </a:solidFill>
                <a:latin typeface="微軟正黑體"/>
                <a:ea typeface="微軟正黑體"/>
              </a:rPr>
              <a:t>QNAP Headquarters</a:t>
            </a:r>
          </a:p>
          <a:p>
            <a:pPr algn="ctr">
              <a:buNone/>
            </a:pPr>
            <a:r>
              <a:rPr lang="zh-TW" altLang="en-US" sz="1900" b="1">
                <a:solidFill>
                  <a:srgbClr val="01FFC9"/>
                </a:solidFill>
                <a:latin typeface="微軟正黑體"/>
                <a:ea typeface="微軟正黑體"/>
              </a:rPr>
              <a:t>HVAC-Systems Chiller</a:t>
            </a:r>
          </a:p>
        </p:txBody>
      </p:sp>
      <p:grpSp>
        <p:nvGrpSpPr>
          <p:cNvPr id="10" name="群組 9">
            <a:extLst>
              <a:ext uri="{FF2B5EF4-FFF2-40B4-BE49-F238E27FC236}">
                <a16:creationId xmlns:a16="http://schemas.microsoft.com/office/drawing/2014/main" id="{FD4BA01D-3ACE-4FC4-A6D4-D3349A2F6E97}"/>
              </a:ext>
            </a:extLst>
          </p:cNvPr>
          <p:cNvGrpSpPr/>
          <p:nvPr/>
        </p:nvGrpSpPr>
        <p:grpSpPr>
          <a:xfrm>
            <a:off x="-109056" y="-13960"/>
            <a:ext cx="1688466" cy="823872"/>
            <a:chOff x="-109056" y="0"/>
            <a:chExt cx="1688466" cy="823872"/>
          </a:xfrm>
        </p:grpSpPr>
        <p:sp>
          <p:nvSpPr>
            <p:cNvPr id="11" name="矩形: 圓角 10">
              <a:extLst>
                <a:ext uri="{FF2B5EF4-FFF2-40B4-BE49-F238E27FC236}">
                  <a16:creationId xmlns:a16="http://schemas.microsoft.com/office/drawing/2014/main" id="{7FDF9FC1-3212-4E1D-9ACE-445FB8609BEF}"/>
                </a:ext>
              </a:extLst>
            </p:cNvPr>
            <p:cNvSpPr/>
            <p:nvPr/>
          </p:nvSpPr>
          <p:spPr>
            <a:xfrm>
              <a:off x="148107" y="0"/>
              <a:ext cx="1185102" cy="823872"/>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735AC6E1-947F-45E9-BD30-9B078F9718FE}"/>
                </a:ext>
              </a:extLst>
            </p:cNvPr>
            <p:cNvSpPr txBox="1">
              <a:spLocks/>
            </p:cNvSpPr>
            <p:nvPr/>
          </p:nvSpPr>
          <p:spPr>
            <a:xfrm>
              <a:off x="-109056" y="225560"/>
              <a:ext cx="1688466" cy="55696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zh-TW" altLang="en-US" sz="3600">
                  <a:latin typeface="Arial" panose="020B0604020202020204" pitchFamily="34" charset="0"/>
                  <a:ea typeface="微軟正黑體" panose="020B0604030504040204" pitchFamily="34" charset="-120"/>
                  <a:cs typeface="Arial" panose="020B0604020202020204" pitchFamily="34" charset="0"/>
                </a:rPr>
              </a:br>
              <a:r>
                <a:rPr lang="zh-TW" altLang="en-US" sz="2000">
                  <a:latin typeface="Arial"/>
                  <a:ea typeface="微軟正黑體" panose="020B0604030504040204" pitchFamily="34" charset="-120"/>
                  <a:cs typeface="Arial"/>
                </a:rPr>
                <a:t>Case Studies</a:t>
              </a:r>
              <a:endParaRPr lang="zh-TW" altLang="en-US" sz="20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7992903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19556" y="151637"/>
            <a:ext cx="7835105" cy="642938"/>
          </a:xfrm>
        </p:spPr>
        <p:txBody>
          <a:bodyPr>
            <a:noAutofit/>
          </a:bodyPr>
          <a:lstStyle/>
          <a:p>
            <a:r>
              <a:rPr lang="en-US" altLang="zh-TW" sz="3600" b="1">
                <a:latin typeface="微軟正黑體" panose="020B0604030504040204" pitchFamily="34" charset="-120"/>
                <a:ea typeface="微軟正黑體" panose="020B0604030504040204" pitchFamily="34" charset="-120"/>
              </a:rPr>
              <a:t>Let the bill do the talking</a:t>
            </a:r>
            <a:endParaRPr lang="en-US" altLang="zh-TW" sz="3600" b="1">
              <a:latin typeface="微軟正黑體"/>
              <a:ea typeface="微軟正黑體"/>
            </a:endParaRPr>
          </a:p>
        </p:txBody>
      </p:sp>
      <p:sp>
        <p:nvSpPr>
          <p:cNvPr id="28" name="Title 1">
            <a:extLst>
              <a:ext uri="{FF2B5EF4-FFF2-40B4-BE49-F238E27FC236}">
                <a16:creationId xmlns:a16="http://schemas.microsoft.com/office/drawing/2014/main" id="{DF8CE7F0-9F45-2F46-A5F1-9BFC37A60DDD}"/>
              </a:ext>
            </a:extLst>
          </p:cNvPr>
          <p:cNvSpPr txBox="1">
            <a:spLocks/>
          </p:cNvSpPr>
          <p:nvPr/>
        </p:nvSpPr>
        <p:spPr>
          <a:xfrm>
            <a:off x="950057" y="2451976"/>
            <a:ext cx="2207751" cy="642937"/>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solidFill>
                  <a:schemeClr val="tx1"/>
                </a:solidFill>
                <a:effectLst/>
                <a:latin typeface="微軟正黑體" panose="020B0604030504040204" pitchFamily="34" charset="-120"/>
              </a:rPr>
              <a:t>Th</a:t>
            </a:r>
            <a:r>
              <a:rPr lang="en-US" altLang="zh-TW" sz="1600">
                <a:solidFill>
                  <a:schemeClr val="tx1"/>
                </a:solidFill>
                <a:effectLst/>
                <a:latin typeface="微軟正黑體" panose="020B0604030504040204" pitchFamily="34" charset="-120"/>
              </a:rPr>
              <a:t>e</a:t>
            </a:r>
            <a:r>
              <a:rPr lang="zh-TW" altLang="en-US" sz="1600">
                <a:solidFill>
                  <a:schemeClr val="tx1"/>
                </a:solidFill>
                <a:effectLst/>
                <a:latin typeface="微軟正黑體" panose="020B0604030504040204" pitchFamily="34" charset="-120"/>
              </a:rPr>
              <a:t> Magic Number</a:t>
            </a:r>
            <a:r>
              <a:rPr lang="zh-TW" altLang="en-US" sz="1600">
                <a:solidFill>
                  <a:schemeClr val="tx1"/>
                </a:solidFill>
                <a:latin typeface="微軟正黑體" panose="020B0604030504040204" pitchFamily="34" charset="-120"/>
              </a:rPr>
              <a:t> is</a:t>
            </a:r>
            <a:endParaRPr lang="en-US" altLang="zh-TW" sz="1600">
              <a:solidFill>
                <a:schemeClr val="tx1"/>
              </a:solidFill>
              <a:latin typeface="微軟正黑體" panose="020B0604030504040204" pitchFamily="34" charset="-120"/>
            </a:endParaRPr>
          </a:p>
          <a:p>
            <a:pPr algn="ctr"/>
            <a:r>
              <a:rPr lang="en-US" altLang="zh-TW" sz="2400">
                <a:solidFill>
                  <a:schemeClr val="tx1"/>
                </a:solidFill>
                <a:effectLst/>
                <a:latin typeface="微軟正黑體" panose="020B0604030504040204" pitchFamily="34" charset="-120"/>
              </a:rPr>
              <a:t>16062</a:t>
            </a:r>
            <a:r>
              <a:rPr lang="zh-TW" altLang="en-US" sz="2400">
                <a:solidFill>
                  <a:schemeClr val="tx1"/>
                </a:solidFill>
                <a:effectLst/>
                <a:latin typeface="微軟正黑體" panose="020B0604030504040204" pitchFamily="34" charset="-120"/>
              </a:rPr>
              <a:t> </a:t>
            </a:r>
            <a:r>
              <a:rPr lang="en-US" altLang="zh-TW" sz="2400">
                <a:solidFill>
                  <a:schemeClr val="tx1"/>
                </a:solidFill>
                <a:effectLst/>
                <a:latin typeface="微軟正黑體" panose="020B0604030504040204" pitchFamily="34" charset="-120"/>
              </a:rPr>
              <a:t>?!</a:t>
            </a:r>
            <a:endParaRPr lang="zh-CN" sz="2400">
              <a:solidFill>
                <a:schemeClr val="tx1"/>
              </a:solidFill>
              <a:latin typeface="微軟正黑體" panose="020B0604030504040204" pitchFamily="34" charset="-120"/>
            </a:endParaRPr>
          </a:p>
        </p:txBody>
      </p:sp>
      <p:pic>
        <p:nvPicPr>
          <p:cNvPr id="4" name="圖形 3">
            <a:extLst>
              <a:ext uri="{FF2B5EF4-FFF2-40B4-BE49-F238E27FC236}">
                <a16:creationId xmlns:a16="http://schemas.microsoft.com/office/drawing/2014/main" id="{FC873552-E33E-41C1-BDBD-F40FB9BACF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0788" y="3589440"/>
            <a:ext cx="1402423" cy="1402423"/>
          </a:xfrm>
          <a:prstGeom prst="rect">
            <a:avLst/>
          </a:prstGeom>
          <a:effectLst>
            <a:outerShdw blurRad="190500" dist="304800" dir="11400000" sx="101000" sy="101000" algn="ctr" rotWithShape="0">
              <a:srgbClr val="000000">
                <a:alpha val="31000"/>
              </a:srgbClr>
            </a:outerShdw>
          </a:effectLst>
        </p:spPr>
      </p:pic>
      <p:sp>
        <p:nvSpPr>
          <p:cNvPr id="3" name="矩形 2">
            <a:extLst>
              <a:ext uri="{FF2B5EF4-FFF2-40B4-BE49-F238E27FC236}">
                <a16:creationId xmlns:a16="http://schemas.microsoft.com/office/drawing/2014/main" id="{1F2AAD27-E19C-4868-8B92-79C87E57DBB8}"/>
              </a:ext>
            </a:extLst>
          </p:cNvPr>
          <p:cNvSpPr/>
          <p:nvPr/>
        </p:nvSpPr>
        <p:spPr>
          <a:xfrm>
            <a:off x="1565690" y="1653185"/>
            <a:ext cx="976486" cy="369332"/>
          </a:xfrm>
          <a:prstGeom prst="rect">
            <a:avLst/>
          </a:prstGeom>
        </p:spPr>
        <p:txBody>
          <a:bodyPr wrap="none" anchor="t">
            <a:spAutoFit/>
          </a:bodyPr>
          <a:lstStyle/>
          <a:p>
            <a:r>
              <a:rPr lang="zh-TW" altLang="en-US" b="1">
                <a:latin typeface="微軟正黑體" panose="020B0604030504040204" pitchFamily="34" charset="-120"/>
                <a:ea typeface="微軟正黑體" panose="020B0604030504040204" pitchFamily="34" charset="-120"/>
              </a:rPr>
              <a:t>B</a:t>
            </a:r>
            <a:r>
              <a:rPr lang="en-US" altLang="zh-TW" b="1">
                <a:latin typeface="微軟正黑體"/>
                <a:ea typeface="微軟正黑體"/>
              </a:rPr>
              <a:t>efore </a:t>
            </a:r>
            <a:endParaRPr lang="en-US" altLang="en-US" b="1">
              <a:latin typeface="微軟正黑體"/>
              <a:ea typeface="微軟正黑體"/>
            </a:endParaRPr>
          </a:p>
        </p:txBody>
      </p:sp>
      <p:sp>
        <p:nvSpPr>
          <p:cNvPr id="7" name="矩形 6">
            <a:extLst>
              <a:ext uri="{FF2B5EF4-FFF2-40B4-BE49-F238E27FC236}">
                <a16:creationId xmlns:a16="http://schemas.microsoft.com/office/drawing/2014/main" id="{4D6B34E7-A4D3-4773-8842-BA01A69DB127}"/>
              </a:ext>
            </a:extLst>
          </p:cNvPr>
          <p:cNvSpPr/>
          <p:nvPr/>
        </p:nvSpPr>
        <p:spPr>
          <a:xfrm>
            <a:off x="6939207" y="1661839"/>
            <a:ext cx="749885" cy="369332"/>
          </a:xfrm>
          <a:prstGeom prst="rect">
            <a:avLst/>
          </a:prstGeom>
        </p:spPr>
        <p:txBody>
          <a:bodyPr wrap="none" anchor="t">
            <a:spAutoFit/>
          </a:bodyPr>
          <a:lstStyle/>
          <a:p>
            <a:r>
              <a:rPr lang="zh-TW" altLang="en-US" b="1">
                <a:latin typeface="微軟正黑體" panose="020B0604030504040204" pitchFamily="34" charset="-120"/>
                <a:ea typeface="微軟正黑體" panose="020B0604030504040204" pitchFamily="34" charset="-120"/>
              </a:rPr>
              <a:t>A</a:t>
            </a:r>
            <a:r>
              <a:rPr lang="zh-TW" altLang="en-US" b="1">
                <a:latin typeface="微軟正黑體"/>
                <a:ea typeface="微軟正黑體"/>
              </a:rPr>
              <a:t>f</a:t>
            </a:r>
            <a:r>
              <a:rPr lang="en-US" altLang="zh-TW" b="1" err="1">
                <a:latin typeface="微軟正黑體"/>
                <a:ea typeface="微軟正黑體"/>
              </a:rPr>
              <a:t>ter</a:t>
            </a:r>
            <a:endParaRPr lang="zh-TW" altLang="en-US"/>
          </a:p>
        </p:txBody>
      </p:sp>
      <p:sp>
        <p:nvSpPr>
          <p:cNvPr id="8" name="Title 1">
            <a:extLst>
              <a:ext uri="{FF2B5EF4-FFF2-40B4-BE49-F238E27FC236}">
                <a16:creationId xmlns:a16="http://schemas.microsoft.com/office/drawing/2014/main" id="{6CA0C1F3-E31C-40CC-812B-1129143EF78D}"/>
              </a:ext>
            </a:extLst>
          </p:cNvPr>
          <p:cNvSpPr txBox="1">
            <a:spLocks/>
          </p:cNvSpPr>
          <p:nvPr/>
        </p:nvSpPr>
        <p:spPr>
          <a:xfrm>
            <a:off x="6434357" y="2451976"/>
            <a:ext cx="1759586" cy="642937"/>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solidFill>
                  <a:schemeClr val="tx1"/>
                </a:solidFill>
                <a:effectLst/>
                <a:latin typeface="微軟正黑體" panose="020B0604030504040204" pitchFamily="34" charset="-120"/>
              </a:rPr>
              <a:t>M</a:t>
            </a:r>
            <a:r>
              <a:rPr lang="zh-TW" altLang="en-US" sz="1600">
                <a:solidFill>
                  <a:schemeClr val="tx1"/>
                </a:solidFill>
                <a:latin typeface="微軟正黑體"/>
              </a:rPr>
              <a:t>agic Number decreased to </a:t>
            </a:r>
            <a:endParaRPr lang="zh-TW" altLang="en-US">
              <a:solidFill>
                <a:schemeClr val="tx1"/>
              </a:solidFill>
            </a:endParaRPr>
          </a:p>
          <a:p>
            <a:pPr algn="ctr"/>
            <a:r>
              <a:rPr lang="en-US" altLang="zh-TW" sz="2400">
                <a:solidFill>
                  <a:schemeClr val="tx1"/>
                </a:solidFill>
                <a:effectLst/>
                <a:latin typeface="微軟正黑體" panose="020B0604030504040204" pitchFamily="34" charset="-120"/>
              </a:rPr>
              <a:t>2970</a:t>
            </a:r>
            <a:endParaRPr lang="zh-CN" sz="2400">
              <a:solidFill>
                <a:schemeClr val="tx1"/>
              </a:solidFill>
              <a:latin typeface="微軟正黑體" panose="020B0604030504040204" pitchFamily="34" charset="-120"/>
            </a:endParaRPr>
          </a:p>
        </p:txBody>
      </p:sp>
      <p:pic>
        <p:nvPicPr>
          <p:cNvPr id="9" name="圖形 8">
            <a:extLst>
              <a:ext uri="{FF2B5EF4-FFF2-40B4-BE49-F238E27FC236}">
                <a16:creationId xmlns:a16="http://schemas.microsoft.com/office/drawing/2014/main" id="{A474F74D-CE7B-4CA1-BEC3-5C220D386F5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4207076" y="1413973"/>
            <a:ext cx="988207" cy="125159"/>
          </a:xfrm>
          <a:prstGeom prst="rect">
            <a:avLst/>
          </a:prstGeom>
        </p:spPr>
      </p:pic>
      <p:pic>
        <p:nvPicPr>
          <p:cNvPr id="10" name="圖形 9">
            <a:extLst>
              <a:ext uri="{FF2B5EF4-FFF2-40B4-BE49-F238E27FC236}">
                <a16:creationId xmlns:a16="http://schemas.microsoft.com/office/drawing/2014/main" id="{8BB0E486-FC49-43D5-8215-58F0713C566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1821549" y="1413973"/>
            <a:ext cx="988207" cy="125159"/>
          </a:xfrm>
          <a:prstGeom prst="rect">
            <a:avLst/>
          </a:prstGeom>
        </p:spPr>
      </p:pic>
      <p:pic>
        <p:nvPicPr>
          <p:cNvPr id="11" name="圖形 10">
            <a:extLst>
              <a:ext uri="{FF2B5EF4-FFF2-40B4-BE49-F238E27FC236}">
                <a16:creationId xmlns:a16="http://schemas.microsoft.com/office/drawing/2014/main" id="{C3608F12-576B-4BF0-A4F5-22A3FDF60AA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2189510" y="1413973"/>
            <a:ext cx="988207" cy="125159"/>
          </a:xfrm>
          <a:prstGeom prst="rect">
            <a:avLst/>
          </a:prstGeom>
        </p:spPr>
      </p:pic>
      <p:pic>
        <p:nvPicPr>
          <p:cNvPr id="12" name="圖形 11">
            <a:extLst>
              <a:ext uri="{FF2B5EF4-FFF2-40B4-BE49-F238E27FC236}">
                <a16:creationId xmlns:a16="http://schemas.microsoft.com/office/drawing/2014/main" id="{FDC040B0-FD32-4312-8A7A-DDEE2AC40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4146738" y="1193148"/>
            <a:ext cx="988207" cy="125159"/>
          </a:xfrm>
          <a:prstGeom prst="rect">
            <a:avLst/>
          </a:prstGeom>
        </p:spPr>
      </p:pic>
    </p:spTree>
    <p:extLst>
      <p:ext uri="{BB962C8B-B14F-4D97-AF65-F5344CB8AC3E}">
        <p14:creationId xmlns:p14="http://schemas.microsoft.com/office/powerpoint/2010/main" val="34868763"/>
      </p:ext>
    </p:extLst>
  </p:cSld>
  <p:clrMapOvr>
    <a:masterClrMapping/>
  </p:clrMapOvr>
  <p:transition advTm="1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253851" y="1774825"/>
            <a:ext cx="5641181" cy="1593850"/>
          </a:xfrm>
        </p:spPr>
        <p:txBody>
          <a:bodyPr>
            <a:normAutofit fontScale="90000"/>
          </a:bodyPr>
          <a:lstStyle/>
          <a:p>
            <a:pPr algn="l"/>
            <a:r>
              <a:rPr lang="zh-TW" altLang="en-US" sz="4000" b="1">
                <a:solidFill>
                  <a:schemeClr val="bg1"/>
                </a:solidFill>
                <a:latin typeface="微軟正黑體" panose="020B0604030504040204" pitchFamily="34" charset="-120"/>
                <a:ea typeface="微軟正黑體" panose="020B0604030504040204" pitchFamily="34" charset="-120"/>
              </a:rPr>
              <a:t>H</a:t>
            </a:r>
            <a:r>
              <a:rPr lang="en-US" altLang="zh-TW" sz="4000" b="1">
                <a:solidFill>
                  <a:schemeClr val="bg1"/>
                </a:solidFill>
                <a:latin typeface="微軟正黑體"/>
                <a:ea typeface="微軟正黑體"/>
              </a:rPr>
              <a:t>o</a:t>
            </a:r>
            <a:r>
              <a:rPr lang="en-US" altLang="en-US" sz="4000" b="1">
                <a:solidFill>
                  <a:schemeClr val="bg1"/>
                </a:solidFill>
                <a:latin typeface="微軟正黑體"/>
                <a:ea typeface="微軟正黑體"/>
              </a:rPr>
              <a:t>w many upfront costs should you pay before electricity bills start to drop?</a:t>
            </a:r>
            <a:endParaRPr lang="zh-TW">
              <a:solidFill>
                <a:schemeClr val="bg1"/>
              </a:solidFill>
              <a:latin typeface="新細明體"/>
              <a:ea typeface="新細明體"/>
            </a:endParaRPr>
          </a:p>
        </p:txBody>
      </p:sp>
      <p:pic>
        <p:nvPicPr>
          <p:cNvPr id="9" name="圖片 8">
            <a:extLst>
              <a:ext uri="{FF2B5EF4-FFF2-40B4-BE49-F238E27FC236}">
                <a16:creationId xmlns:a16="http://schemas.microsoft.com/office/drawing/2014/main" id="{A0196EAF-B0BA-4850-9749-8EECB3ADC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579439"/>
            <a:ext cx="3024336" cy="4564061"/>
          </a:xfrm>
          <a:prstGeom prst="rect">
            <a:avLst/>
          </a:prstGeom>
        </p:spPr>
      </p:pic>
    </p:spTree>
    <p:extLst>
      <p:ext uri="{BB962C8B-B14F-4D97-AF65-F5344CB8AC3E}">
        <p14:creationId xmlns:p14="http://schemas.microsoft.com/office/powerpoint/2010/main" val="436921978"/>
      </p:ext>
    </p:extLst>
  </p:cSld>
  <p:clrMapOvr>
    <a:masterClrMapping/>
  </p:clrMapOvr>
  <p:transition advTm="1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61951554-4E2A-46FE-BA62-3DA890B895FE}"/>
              </a:ext>
            </a:extLst>
          </p:cNvPr>
          <p:cNvSpPr txBox="1">
            <a:spLocks/>
          </p:cNvSpPr>
          <p:nvPr/>
        </p:nvSpPr>
        <p:spPr>
          <a:xfrm>
            <a:off x="53181" y="-40897"/>
            <a:ext cx="7323137" cy="9588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200" b="1" err="1">
                <a:latin typeface="Arial" panose="020B0604020202020204" pitchFamily="34" charset="0"/>
                <a:ea typeface="微軟正黑體" panose="020B0604030504040204" pitchFamily="34" charset="-120"/>
                <a:cs typeface="Arial" panose="020B0604020202020204" pitchFamily="34" charset="0"/>
              </a:rPr>
              <a:t>QPower</a:t>
            </a:r>
            <a:r>
              <a:rPr lang="en-US" altLang="zh-TW" sz="4200" b="1">
                <a:latin typeface="微軟正黑體" panose="020B0604030504040204" pitchFamily="34" charset="-120"/>
                <a:ea typeface="微軟正黑體" panose="020B0604030504040204" pitchFamily="34" charset="-120"/>
                <a:cs typeface="Arial" panose="020B0604020202020204" pitchFamily="34" charset="0"/>
              </a:rPr>
              <a:t> </a:t>
            </a:r>
            <a:r>
              <a:rPr lang="en-US" altLang="zh-TW" sz="2800" b="1">
                <a:latin typeface="微軟正黑體" panose="020B0604030504040204" pitchFamily="34" charset="-120"/>
                <a:ea typeface="微軟正黑體" panose="020B0604030504040204" pitchFamily="34" charset="-120"/>
                <a:cs typeface="Arial" panose="020B0604020202020204" pitchFamily="34" charset="0"/>
              </a:rPr>
              <a:t>Minimum Requirements</a:t>
            </a:r>
            <a:endParaRPr lang="zh-TW" altLang="en-US" sz="2800" b="1">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3" name="圖片 12">
            <a:extLst>
              <a:ext uri="{FF2B5EF4-FFF2-40B4-BE49-F238E27FC236}">
                <a16:creationId xmlns:a16="http://schemas.microsoft.com/office/drawing/2014/main" id="{D4F3BB9D-AA1B-4977-B28F-D921A1CF7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121338"/>
            <a:ext cx="1857388" cy="1857388"/>
          </a:xfrm>
          <a:prstGeom prst="rect">
            <a:avLst/>
          </a:prstGeom>
        </p:spPr>
      </p:pic>
      <p:sp>
        <p:nvSpPr>
          <p:cNvPr id="2" name="矩形 1">
            <a:extLst>
              <a:ext uri="{FF2B5EF4-FFF2-40B4-BE49-F238E27FC236}">
                <a16:creationId xmlns:a16="http://schemas.microsoft.com/office/drawing/2014/main" id="{40E3D975-3CBA-40C4-80AA-77E4449F49B6}"/>
              </a:ext>
            </a:extLst>
          </p:cNvPr>
          <p:cNvSpPr/>
          <p:nvPr/>
        </p:nvSpPr>
        <p:spPr>
          <a:xfrm>
            <a:off x="-298609" y="1984379"/>
            <a:ext cx="4572000" cy="1077218"/>
          </a:xfrm>
          <a:prstGeom prst="rect">
            <a:avLst/>
          </a:prstGeom>
        </p:spPr>
        <p:txBody>
          <a:bodyPr anchor="t">
            <a:spAutoFit/>
          </a:bodyPr>
          <a:lstStyle/>
          <a:p>
            <a:pPr algn="ctr"/>
            <a:r>
              <a:rPr lang="zh-TW" altLang="en-US" sz="2600" b="1">
                <a:latin typeface="微軟正黑體" panose="020B0604030504040204" pitchFamily="34" charset="-120"/>
                <a:ea typeface="微軟正黑體" panose="020B0604030504040204" pitchFamily="34" charset="-120"/>
                <a:cs typeface="Arial" pitchFamily="34" charset="0"/>
              </a:rPr>
              <a:t>A Smart </a:t>
            </a:r>
            <a:br>
              <a:rPr lang="en-US" altLang="zh-TW" sz="2600" b="1">
                <a:latin typeface="微軟正黑體" panose="020B0604030504040204" pitchFamily="34" charset="-120"/>
                <a:ea typeface="微軟正黑體" panose="020B0604030504040204" pitchFamily="34" charset="-120"/>
                <a:cs typeface="Arial" pitchFamily="34" charset="0"/>
              </a:rPr>
            </a:br>
            <a:r>
              <a:rPr lang="zh-TW" altLang="en-US" sz="2600" b="1">
                <a:latin typeface="微軟正黑體" panose="020B0604030504040204" pitchFamily="34" charset="-120"/>
                <a:ea typeface="微軟正黑體" panose="020B0604030504040204" pitchFamily="34" charset="-120"/>
                <a:cs typeface="Arial" pitchFamily="34" charset="0"/>
              </a:rPr>
              <a:t>Meter</a:t>
            </a:r>
            <a:br>
              <a:rPr lang="zh-TW" altLang="en-US" sz="1200" b="1">
                <a:latin typeface="微軟正黑體" panose="020B0604030504040204" pitchFamily="34" charset="-120"/>
                <a:ea typeface="微軟正黑體" panose="020B0604030504040204" pitchFamily="34" charset="-120"/>
                <a:cs typeface="Arial" pitchFamily="34" charset="0"/>
              </a:rPr>
            </a:br>
            <a:r>
              <a:rPr lang="zh-TW" altLang="en-US" sz="1200" b="1">
                <a:latin typeface="微軟正黑體" panose="020B0604030504040204" pitchFamily="34" charset="-120"/>
                <a:ea typeface="微軟正黑體" panose="020B0604030504040204" pitchFamily="34" charset="-120"/>
                <a:cs typeface="Arial" pitchFamily="34" charset="0"/>
              </a:rPr>
              <a:t>or other IoT devices</a:t>
            </a:r>
          </a:p>
        </p:txBody>
      </p:sp>
      <p:sp>
        <p:nvSpPr>
          <p:cNvPr id="3" name="矩形 2">
            <a:extLst>
              <a:ext uri="{FF2B5EF4-FFF2-40B4-BE49-F238E27FC236}">
                <a16:creationId xmlns:a16="http://schemas.microsoft.com/office/drawing/2014/main" id="{74ECA6C9-E9CE-41BA-B235-90BCA884B25D}"/>
              </a:ext>
            </a:extLst>
          </p:cNvPr>
          <p:cNvSpPr/>
          <p:nvPr/>
        </p:nvSpPr>
        <p:spPr>
          <a:xfrm>
            <a:off x="4844337" y="1584269"/>
            <a:ext cx="2286000" cy="1077218"/>
          </a:xfrm>
          <a:prstGeom prst="rect">
            <a:avLst/>
          </a:prstGeom>
        </p:spPr>
        <p:txBody>
          <a:bodyPr wrap="square" anchor="t">
            <a:spAutoFit/>
          </a:bodyPr>
          <a:lstStyle/>
          <a:p>
            <a:pPr algn="ctr"/>
            <a:r>
              <a:rPr lang="en-US" altLang="zh-TW" sz="2600" b="1">
                <a:latin typeface="微軟正黑體" panose="020B0604030504040204" pitchFamily="34" charset="-120"/>
                <a:ea typeface="微軟正黑體" panose="020B0604030504040204" pitchFamily="34" charset="-120"/>
                <a:cs typeface="Arial" pitchFamily="34" charset="0"/>
              </a:rPr>
              <a:t>One </a:t>
            </a:r>
            <a:endParaRPr lang="zh-TW" altLang="en-US"/>
          </a:p>
          <a:p>
            <a:pPr algn="ctr"/>
            <a:r>
              <a:rPr lang="en-US" altLang="zh-TW" sz="2600" b="1">
                <a:latin typeface="微軟正黑體" panose="020B0604030504040204" pitchFamily="34" charset="-120"/>
                <a:ea typeface="微軟正黑體" panose="020B0604030504040204" pitchFamily="34" charset="-120"/>
                <a:cs typeface="Arial" pitchFamily="34" charset="0"/>
              </a:rPr>
              <a:t>QNAP NAS</a:t>
            </a:r>
            <a:endParaRPr lang="en-US"/>
          </a:p>
          <a:p>
            <a:pPr algn="ctr"/>
            <a:r>
              <a:rPr lang="zh-TW" altLang="en-US" sz="1200" b="1">
                <a:latin typeface="微軟正黑體" panose="020B0604030504040204" pitchFamily="34" charset="-120"/>
                <a:ea typeface="微軟正黑體" panose="020B0604030504040204" pitchFamily="34" charset="-120"/>
                <a:cs typeface="Arial" pitchFamily="34" charset="0"/>
              </a:rPr>
              <a:t>or mo</a:t>
            </a:r>
            <a:r>
              <a:rPr lang="en-US" altLang="en-US" sz="1200" b="1">
                <a:latin typeface="微軟正黑體"/>
                <a:ea typeface="微軟正黑體"/>
              </a:rPr>
              <a:t>re</a:t>
            </a:r>
            <a:endParaRPr lang="zh-TW" sz="1200"/>
          </a:p>
        </p:txBody>
      </p:sp>
      <p:sp>
        <p:nvSpPr>
          <p:cNvPr id="4" name="矩形 3">
            <a:extLst>
              <a:ext uri="{FF2B5EF4-FFF2-40B4-BE49-F238E27FC236}">
                <a16:creationId xmlns:a16="http://schemas.microsoft.com/office/drawing/2014/main" id="{EDAA5890-288E-435A-8609-38BA05F991BC}"/>
              </a:ext>
            </a:extLst>
          </p:cNvPr>
          <p:cNvSpPr/>
          <p:nvPr/>
        </p:nvSpPr>
        <p:spPr>
          <a:xfrm>
            <a:off x="2950428" y="4022694"/>
            <a:ext cx="1857389" cy="1077218"/>
          </a:xfrm>
          <a:prstGeom prst="rect">
            <a:avLst/>
          </a:prstGeom>
        </p:spPr>
        <p:txBody>
          <a:bodyPr wrap="square" anchor="t">
            <a:spAutoFit/>
          </a:bodyPr>
          <a:lstStyle/>
          <a:p>
            <a:pPr algn="ctr"/>
            <a:r>
              <a:rPr lang="en-US" altLang="zh-TW" sz="1600" b="1">
                <a:latin typeface="微軟正黑體" panose="020B0604030504040204" pitchFamily="34" charset="-120"/>
                <a:ea typeface="微軟正黑體" panose="020B0604030504040204" pitchFamily="34" charset="-120"/>
                <a:cs typeface="Arial" pitchFamily="34" charset="0"/>
              </a:rPr>
              <a:t>N</a:t>
            </a:r>
            <a:r>
              <a:rPr lang="zh-TW" altLang="en-US" sz="1600" b="1">
                <a:latin typeface="微軟正黑體" panose="020B0604030504040204" pitchFamily="34" charset="-120"/>
                <a:ea typeface="微軟正黑體" panose="020B0604030504040204" pitchFamily="34" charset="-120"/>
                <a:cs typeface="Arial" pitchFamily="34" charset="0"/>
              </a:rPr>
              <a:t>o </a:t>
            </a:r>
            <a:r>
              <a:rPr lang="en-US" altLang="zh-TW" sz="1600" b="1">
                <a:latin typeface="微軟正黑體" panose="020B0604030504040204" pitchFamily="34" charset="-120"/>
                <a:ea typeface="微軟正黑體" panose="020B0604030504040204" pitchFamily="34" charset="-120"/>
                <a:cs typeface="Arial" pitchFamily="34" charset="0"/>
              </a:rPr>
              <a:t>software </a:t>
            </a:r>
            <a:r>
              <a:rPr lang="zh-TW" altLang="en-US" sz="1600" b="1">
                <a:latin typeface="微軟正黑體"/>
                <a:ea typeface="微軟正黑體"/>
              </a:rPr>
              <a:t>co</a:t>
            </a:r>
            <a:r>
              <a:rPr lang="en-US" altLang="zh-TW" sz="1600" b="1" err="1">
                <a:latin typeface="微軟正黑體"/>
                <a:ea typeface="微軟正黑體"/>
              </a:rPr>
              <a:t>sts</a:t>
            </a:r>
            <a:r>
              <a:rPr lang="en-US" altLang="zh-TW" sz="1600" b="1">
                <a:latin typeface="微軟正黑體"/>
                <a:ea typeface="微軟正黑體"/>
              </a:rPr>
              <a:t>; begin saving right away!</a:t>
            </a:r>
          </a:p>
        </p:txBody>
      </p:sp>
      <p:pic>
        <p:nvPicPr>
          <p:cNvPr id="6" name="圖片 5">
            <a:extLst>
              <a:ext uri="{FF2B5EF4-FFF2-40B4-BE49-F238E27FC236}">
                <a16:creationId xmlns:a16="http://schemas.microsoft.com/office/drawing/2014/main" id="{85087393-6E93-4016-862F-45FAEBBF1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207" y="4568090"/>
            <a:ext cx="2039805" cy="425029"/>
          </a:xfrm>
          <a:prstGeom prst="rect">
            <a:avLst/>
          </a:prstGeom>
        </p:spPr>
      </p:pic>
      <p:pic>
        <p:nvPicPr>
          <p:cNvPr id="8" name="圖片 7">
            <a:extLst>
              <a:ext uri="{FF2B5EF4-FFF2-40B4-BE49-F238E27FC236}">
                <a16:creationId xmlns:a16="http://schemas.microsoft.com/office/drawing/2014/main" id="{A640C59D-2EE9-4968-847F-865BDB70C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232" y="3262521"/>
            <a:ext cx="2512667" cy="1570417"/>
          </a:xfrm>
          <a:prstGeom prst="rect">
            <a:avLst/>
          </a:prstGeom>
        </p:spPr>
      </p:pic>
      <p:pic>
        <p:nvPicPr>
          <p:cNvPr id="25" name="圖片 24">
            <a:extLst>
              <a:ext uri="{FF2B5EF4-FFF2-40B4-BE49-F238E27FC236}">
                <a16:creationId xmlns:a16="http://schemas.microsoft.com/office/drawing/2014/main" id="{4748D075-1A18-42DF-B612-9F0F4FC9D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769" y="4595154"/>
            <a:ext cx="2918580" cy="350411"/>
          </a:xfrm>
          <a:prstGeom prst="rect">
            <a:avLst/>
          </a:prstGeom>
        </p:spPr>
      </p:pic>
    </p:spTree>
    <p:extLst>
      <p:ext uri="{BB962C8B-B14F-4D97-AF65-F5344CB8AC3E}">
        <p14:creationId xmlns:p14="http://schemas.microsoft.com/office/powerpoint/2010/main" val="9968734"/>
      </p:ext>
    </p:extLst>
  </p:cSld>
  <p:clrMapOvr>
    <a:masterClrMapping/>
  </p:clrMapOvr>
  <p:transition advTm="1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D4ABA15-FB75-427B-A808-A09276F48A52}"/>
              </a:ext>
            </a:extLst>
          </p:cNvPr>
          <p:cNvPicPr>
            <a:picLocks noChangeAspect="1"/>
          </p:cNvPicPr>
          <p:nvPr/>
        </p:nvPicPr>
        <p:blipFill rotWithShape="1">
          <a:blip r:embed="rId3">
            <a:extLst>
              <a:ext uri="{28A0092B-C50C-407E-A947-70E740481C1C}">
                <a14:useLocalDpi xmlns:a14="http://schemas.microsoft.com/office/drawing/2010/main" val="0"/>
              </a:ext>
            </a:extLst>
          </a:blip>
          <a:srcRect b="11606"/>
          <a:stretch/>
        </p:blipFill>
        <p:spPr>
          <a:xfrm>
            <a:off x="899592" y="45886"/>
            <a:ext cx="6879745" cy="5092030"/>
          </a:xfrm>
          <a:prstGeom prst="rect">
            <a:avLst/>
          </a:prstGeom>
        </p:spPr>
      </p:pic>
      <p:pic>
        <p:nvPicPr>
          <p:cNvPr id="6" name="圖形 5">
            <a:extLst>
              <a:ext uri="{FF2B5EF4-FFF2-40B4-BE49-F238E27FC236}">
                <a16:creationId xmlns:a16="http://schemas.microsoft.com/office/drawing/2014/main" id="{D156A350-8DF9-405C-B3F8-AF8319DCAFA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 b="-5576"/>
          <a:stretch/>
        </p:blipFill>
        <p:spPr>
          <a:xfrm>
            <a:off x="2771800" y="1433792"/>
            <a:ext cx="3244880" cy="2866150"/>
          </a:xfrm>
          <a:prstGeom prst="rect">
            <a:avLst/>
          </a:prstGeom>
        </p:spPr>
      </p:pic>
      <p:sp>
        <p:nvSpPr>
          <p:cNvPr id="7" name="標題 3">
            <a:extLst>
              <a:ext uri="{FF2B5EF4-FFF2-40B4-BE49-F238E27FC236}">
                <a16:creationId xmlns:a16="http://schemas.microsoft.com/office/drawing/2014/main" id="{757345D4-0412-4720-8469-35BE2B64DDAD}"/>
              </a:ext>
            </a:extLst>
          </p:cNvPr>
          <p:cNvSpPr txBox="1">
            <a:spLocks/>
          </p:cNvSpPr>
          <p:nvPr/>
        </p:nvSpPr>
        <p:spPr>
          <a:xfrm>
            <a:off x="2771800" y="1795083"/>
            <a:ext cx="3337319"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2200"/>
              </a:lnSpc>
            </a:pPr>
            <a:r>
              <a:rPr lang="en-US" sz="4000" b="1" err="1">
                <a:solidFill>
                  <a:srgbClr val="01FFC9"/>
                </a:solidFill>
                <a:latin typeface="Arial" panose="020B0604020202020204" pitchFamily="34" charset="0"/>
                <a:ea typeface="微軟正黑體" panose="020B0604030504040204" pitchFamily="34" charset="-120"/>
                <a:cs typeface="Arial" panose="020B0604020202020204" pitchFamily="34" charset="0"/>
              </a:rPr>
              <a:t>QPower</a:t>
            </a:r>
            <a:br>
              <a:rPr lang="en-US" sz="4000" b="1">
                <a:solidFill>
                  <a:srgbClr val="01FFC9"/>
                </a:solidFill>
                <a:latin typeface="微軟正黑體" panose="020B0604030504040204" pitchFamily="34" charset="-120"/>
                <a:ea typeface="微軟正黑體" panose="020B0604030504040204" pitchFamily="34" charset="-120"/>
              </a:rPr>
            </a:br>
            <a:r>
              <a:rPr lang="zh-TW" altLang="en-US" sz="2100">
                <a:solidFill>
                  <a:schemeClr val="bg1"/>
                </a:solidFill>
                <a:latin typeface="微軟正黑體" panose="020B0604030504040204" pitchFamily="34" charset="-120"/>
                <a:ea typeface="微軟正黑體" panose="020B0604030504040204" pitchFamily="34" charset="-120"/>
              </a:rPr>
              <a:t>T</a:t>
            </a:r>
            <a:r>
              <a:rPr lang="en-US" altLang="zh-TW" sz="2100" err="1">
                <a:solidFill>
                  <a:schemeClr val="bg1"/>
                </a:solidFill>
                <a:latin typeface="微軟正黑體" panose="020B0604030504040204" pitchFamily="34" charset="-120"/>
                <a:ea typeface="微軟正黑體" panose="020B0604030504040204" pitchFamily="34" charset="-120"/>
              </a:rPr>
              <a:t>ips</a:t>
            </a:r>
            <a:r>
              <a:rPr lang="zh-TW" altLang="en-US" sz="2100">
                <a:solidFill>
                  <a:schemeClr val="bg1"/>
                </a:solidFill>
                <a:latin typeface="微軟正黑體" panose="020B0604030504040204" pitchFamily="34" charset="-120"/>
                <a:ea typeface="微軟正黑體" panose="020B0604030504040204" pitchFamily="34" charset="-120"/>
              </a:rPr>
              <a:t> for </a:t>
            </a:r>
            <a:r>
              <a:rPr lang="en-US" altLang="zh-TW" sz="2100">
                <a:solidFill>
                  <a:schemeClr val="bg1"/>
                </a:solidFill>
                <a:latin typeface="微軟正黑體" panose="020B0604030504040204" pitchFamily="34" charset="-120"/>
                <a:ea typeface="微軟正黑體" panose="020B0604030504040204" pitchFamily="34" charset="-120"/>
              </a:rPr>
              <a:t>energy and </a:t>
            </a:r>
            <a:br>
              <a:rPr lang="en-US" altLang="zh-TW" sz="2100">
                <a:solidFill>
                  <a:schemeClr val="bg1"/>
                </a:solidFill>
                <a:latin typeface="微軟正黑體" panose="020B0604030504040204" pitchFamily="34" charset="-120"/>
                <a:ea typeface="微軟正黑體" panose="020B0604030504040204" pitchFamily="34" charset="-120"/>
              </a:rPr>
            </a:br>
            <a:r>
              <a:rPr lang="en-US" altLang="zh-TW" sz="2100">
                <a:solidFill>
                  <a:schemeClr val="bg1"/>
                </a:solidFill>
                <a:latin typeface="微軟正黑體" panose="020B0604030504040204" pitchFamily="34" charset="-120"/>
                <a:ea typeface="微軟正黑體" panose="020B0604030504040204" pitchFamily="34" charset="-120"/>
              </a:rPr>
              <a:t>cost saving</a:t>
            </a:r>
            <a:r>
              <a:rPr lang="zh-TW" altLang="en-US" sz="2500">
                <a:solidFill>
                  <a:schemeClr val="bg1"/>
                </a:solidFill>
                <a:latin typeface="微軟正黑體" panose="020B0604030504040204" pitchFamily="34" charset="-120"/>
                <a:ea typeface="微軟正黑體" panose="020B0604030504040204" pitchFamily="34" charset="-120"/>
              </a:rPr>
              <a:t> </a:t>
            </a:r>
            <a:endParaRPr lang="en-US" altLang="zh-TW" sz="2500">
              <a:solidFill>
                <a:schemeClr val="bg1"/>
              </a:solidFill>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B6823DB4-92F9-4968-8DDE-33E034BD1E4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5558"/>
          <a:stretch/>
        </p:blipFill>
        <p:spPr>
          <a:xfrm>
            <a:off x="3058361" y="2859295"/>
            <a:ext cx="2784027" cy="1233685"/>
          </a:xfrm>
          <a:prstGeom prst="rect">
            <a:avLst/>
          </a:prstGeom>
        </p:spPr>
      </p:pic>
    </p:spTree>
    <p:extLst>
      <p:ext uri="{BB962C8B-B14F-4D97-AF65-F5344CB8AC3E}">
        <p14:creationId xmlns:p14="http://schemas.microsoft.com/office/powerpoint/2010/main" val="3077263764"/>
      </p:ext>
    </p:extLst>
  </p:cSld>
  <p:clrMapOvr>
    <a:masterClrMapping/>
  </p:clrMapOvr>
  <p:transition advTm="1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2700338" y="1598613"/>
            <a:ext cx="3993357" cy="1101725"/>
          </a:xfrm>
        </p:spPr>
        <p:txBody>
          <a:bodyPr>
            <a:noAutofit/>
          </a:bodyPr>
          <a:lstStyle/>
          <a:p>
            <a:pPr>
              <a:spcBef>
                <a:spcPts val="1800"/>
              </a:spcBef>
            </a:pPr>
            <a:r>
              <a:rPr lang="zh-TW" altLang="en-US" sz="2500">
                <a:latin typeface="微軟正黑體" panose="020B0604030504040204" pitchFamily="34" charset="-120"/>
                <a:ea typeface="微軟正黑體" panose="020B0604030504040204" pitchFamily="34" charset="-120"/>
              </a:rPr>
              <a:t> </a:t>
            </a:r>
            <a:br>
              <a:rPr lang="zh-TW" altLang="en-US" sz="2500">
                <a:latin typeface="微軟正黑體" panose="020B0604030504040204" pitchFamily="34" charset="-120"/>
                <a:ea typeface="微軟正黑體" panose="020B0604030504040204" pitchFamily="34" charset="-120"/>
              </a:rPr>
            </a:br>
            <a:r>
              <a:rPr lang="zh-TW" sz="2500">
                <a:latin typeface="微軟正黑體" panose="020B0604030504040204" pitchFamily="34" charset="-120"/>
                <a:ea typeface="微軟正黑體" panose="020B0604030504040204" pitchFamily="34" charset="-120"/>
              </a:rPr>
              <a:t>How </a:t>
            </a:r>
            <a:r>
              <a:rPr lang="zh-TW" sz="2500" b="1">
                <a:latin typeface="微軟正黑體" panose="020B0604030504040204" pitchFamily="34" charset="-120"/>
                <a:ea typeface="微軟正黑體" panose="020B0604030504040204" pitchFamily="34" charset="-120"/>
              </a:rPr>
              <a:t>to construct a highly efficien</a:t>
            </a:r>
            <a:r>
              <a:rPr lang="en-US" altLang="zh-TW" sz="2500" b="1">
                <a:latin typeface="微軟正黑體" panose="020B0604030504040204" pitchFamily="34" charset="-120"/>
                <a:ea typeface="微軟正黑體" panose="020B0604030504040204" pitchFamily="34" charset="-120"/>
              </a:rPr>
              <a:t>t</a:t>
            </a:r>
            <a:r>
              <a:rPr lang="zh-TW" sz="2500" b="1">
                <a:latin typeface="微軟正黑體" panose="020B0604030504040204" pitchFamily="34" charset="-120"/>
                <a:ea typeface="微軟正黑體" panose="020B0604030504040204" pitchFamily="34" charset="-120"/>
              </a:rPr>
              <a:t>,</a:t>
            </a:r>
            <a:r>
              <a:rPr lang="zh-TW" altLang="en-US" sz="2500" b="1">
                <a:latin typeface="微軟正黑體" panose="020B0604030504040204" pitchFamily="34" charset="-120"/>
                <a:ea typeface="微軟正黑體" panose="020B0604030504040204" pitchFamily="34" charset="-120"/>
              </a:rPr>
              <a:t> </a:t>
            </a:r>
            <a:r>
              <a:rPr lang="zh-TW" sz="2500" b="1">
                <a:latin typeface="微軟正黑體" panose="020B0604030504040204" pitchFamily="34" charset="-120"/>
                <a:ea typeface="微軟正黑體" panose="020B0604030504040204" pitchFamily="34" charset="-120"/>
              </a:rPr>
              <a:t>intuitive and </a:t>
            </a:r>
            <a:r>
              <a:rPr lang="en-US" altLang="zh-TW" sz="2500" b="1">
                <a:latin typeface="微軟正黑體" panose="020B0604030504040204" pitchFamily="34" charset="-120"/>
                <a:ea typeface="微軟正黑體" panose="020B0604030504040204" pitchFamily="34" charset="-120"/>
              </a:rPr>
              <a:t>effective</a:t>
            </a:r>
            <a:r>
              <a:rPr lang="zh-TW" sz="2500" b="1">
                <a:latin typeface="微軟正黑體" panose="020B0604030504040204" pitchFamily="34" charset="-120"/>
                <a:ea typeface="微軟正黑體" panose="020B0604030504040204" pitchFamily="34" charset="-120"/>
              </a:rPr>
              <a:t> energ</a:t>
            </a:r>
            <a:r>
              <a:rPr lang="en-US" altLang="zh-TW" sz="2500" b="1">
                <a:latin typeface="微軟正黑體" panose="020B0604030504040204" pitchFamily="34" charset="-120"/>
                <a:ea typeface="微軟正黑體" panose="020B0604030504040204" pitchFamily="34" charset="-120"/>
              </a:rPr>
              <a:t>y</a:t>
            </a:r>
            <a:r>
              <a:rPr lang="zh-TW" altLang="en-US" sz="2500" b="1">
                <a:latin typeface="微軟正黑體" panose="020B0604030504040204" pitchFamily="34" charset="-120"/>
                <a:ea typeface="微軟正黑體" panose="020B0604030504040204" pitchFamily="34" charset="-120"/>
              </a:rPr>
              <a:t> </a:t>
            </a:r>
            <a:r>
              <a:rPr lang="zh-TW" sz="2500" b="1">
                <a:latin typeface="微軟正黑體" panose="020B0604030504040204" pitchFamily="34" charset="-120"/>
                <a:ea typeface="微軟正黑體" panose="020B0604030504040204" pitchFamily="34" charset="-120"/>
              </a:rPr>
              <a:t>management system</a:t>
            </a:r>
            <a:endParaRPr lang="zh-TW" altLang="en-US" sz="250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3F835458-64D2-4248-A171-7F6713857D88}"/>
              </a:ext>
            </a:extLst>
          </p:cNvPr>
          <p:cNvSpPr/>
          <p:nvPr/>
        </p:nvSpPr>
        <p:spPr>
          <a:xfrm>
            <a:off x="2836068" y="3207544"/>
            <a:ext cx="3821907" cy="707886"/>
          </a:xfrm>
          <a:prstGeom prst="rect">
            <a:avLst/>
          </a:prstGeom>
        </p:spPr>
        <p:txBody>
          <a:bodyPr wrap="square">
            <a:spAutoFit/>
          </a:bodyPr>
          <a:lstStyle/>
          <a:p>
            <a:r>
              <a:rPr lang="zh-TW" altLang="zh-TW" sz="4000" b="1">
                <a:latin typeface="微軟正黑體" panose="020B0604030504040204" pitchFamily="34" charset="-120"/>
                <a:ea typeface="微軟正黑體" panose="020B0604030504040204" pitchFamily="34" charset="-120"/>
              </a:rPr>
              <a:t>Th</a:t>
            </a:r>
            <a:r>
              <a:rPr lang="en-US" altLang="zh-TW" sz="4000" b="1">
                <a:latin typeface="微軟正黑體" panose="020B0604030504040204" pitchFamily="34" charset="-120"/>
                <a:ea typeface="微軟正黑體" panose="020B0604030504040204" pitchFamily="34" charset="-120"/>
              </a:rPr>
              <a:t>e</a:t>
            </a:r>
            <a:r>
              <a:rPr lang="zh-TW" altLang="zh-TW" sz="4000" b="1">
                <a:latin typeface="微軟正黑體" panose="020B0604030504040204" pitchFamily="34" charset="-120"/>
                <a:ea typeface="微軟正黑體" panose="020B0604030504040204" pitchFamily="34" charset="-120"/>
              </a:rPr>
              <a:t> Big Reveal</a:t>
            </a:r>
            <a:endParaRPr lang="zh-TW" altLang="en-US" sz="4000"/>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B3F1A63-4A9C-4FCF-BE76-09541FEC9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26" y="-452586"/>
            <a:ext cx="7712389" cy="5143500"/>
          </a:xfrm>
          <a:prstGeom prst="rect">
            <a:avLst/>
          </a:prstGeom>
        </p:spPr>
      </p:pic>
      <p:sp>
        <p:nvSpPr>
          <p:cNvPr id="7" name="標題 3">
            <a:extLst>
              <a:ext uri="{FF2B5EF4-FFF2-40B4-BE49-F238E27FC236}">
                <a16:creationId xmlns:a16="http://schemas.microsoft.com/office/drawing/2014/main" id="{030ADA35-A1F7-421D-A72A-68FD1A5F8038}"/>
              </a:ext>
            </a:extLst>
          </p:cNvPr>
          <p:cNvSpPr txBox="1">
            <a:spLocks/>
          </p:cNvSpPr>
          <p:nvPr/>
        </p:nvSpPr>
        <p:spPr>
          <a:xfrm>
            <a:off x="2495945" y="2514573"/>
            <a:ext cx="3904747" cy="713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000" b="1">
                <a:solidFill>
                  <a:srgbClr val="01FFC9"/>
                </a:solidFill>
                <a:latin typeface="微軟正黑體"/>
                <a:ea typeface="微軟正黑體"/>
              </a:rPr>
              <a:t>Basics of Power Consumption</a:t>
            </a:r>
          </a:p>
        </p:txBody>
      </p:sp>
      <p:pic>
        <p:nvPicPr>
          <p:cNvPr id="8" name="圖形 7">
            <a:extLst>
              <a:ext uri="{FF2B5EF4-FFF2-40B4-BE49-F238E27FC236}">
                <a16:creationId xmlns:a16="http://schemas.microsoft.com/office/drawing/2014/main" id="{7B75FF18-7B62-49A3-9617-973420DBF2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0246" y="1131590"/>
            <a:ext cx="1296147" cy="1296147"/>
          </a:xfrm>
          <a:prstGeom prst="rect">
            <a:avLst/>
          </a:prstGeom>
        </p:spPr>
      </p:pic>
    </p:spTree>
    <p:extLst>
      <p:ext uri="{BB962C8B-B14F-4D97-AF65-F5344CB8AC3E}">
        <p14:creationId xmlns:p14="http://schemas.microsoft.com/office/powerpoint/2010/main" val="3796732063"/>
      </p:ext>
    </p:extLst>
  </p:cSld>
  <p:clrMapOvr>
    <a:masterClrMapping/>
  </p:clrMapOvr>
  <p:transition advTm="1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p:cNvSpPr>
            <a:spLocks noGrp="1"/>
          </p:cNvSpPr>
          <p:nvPr>
            <p:ph type="title" idx="4294967295"/>
          </p:nvPr>
        </p:nvSpPr>
        <p:spPr>
          <a:xfrm>
            <a:off x="1599406" y="2644232"/>
            <a:ext cx="5945187" cy="857250"/>
          </a:xfrm>
        </p:spPr>
        <p:txBody>
          <a:bodyPr>
            <a:noAutofit/>
          </a:bodyPr>
          <a:lstStyle/>
          <a:p>
            <a:br>
              <a:rPr lang="en-US" altLang="zh-TW" strike="sngStrike">
                <a:ea typeface="+mj-lt"/>
                <a:cs typeface="+mj-lt"/>
              </a:rPr>
            </a:br>
            <a:r>
              <a:rPr lang="zh-TW" altLang="en-US" b="1">
                <a:latin typeface="微軟正黑體" panose="020B0604030504040204" pitchFamily="34" charset="-120"/>
                <a:ea typeface="微軟正黑體" panose="020B0604030504040204" pitchFamily="34" charset="-120"/>
              </a:rPr>
              <a:t>Energy Use in Offices</a:t>
            </a:r>
            <a:endParaRPr lang="zh-TW" altLang="en-US" b="1" strike="sngStrike">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6737FF9B-55EC-49BF-AD0B-AB9347EE36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9670" y="520491"/>
            <a:ext cx="2365375" cy="2423779"/>
          </a:xfrm>
          <a:prstGeom prst="rect">
            <a:avLst/>
          </a:prstGeom>
        </p:spPr>
      </p:pic>
    </p:spTree>
    <p:extLst>
      <p:ext uri="{BB962C8B-B14F-4D97-AF65-F5344CB8AC3E}">
        <p14:creationId xmlns:p14="http://schemas.microsoft.com/office/powerpoint/2010/main" val="797160654"/>
      </p:ext>
    </p:extLst>
  </p:cSld>
  <p:clrMapOvr>
    <a:masterClrMapping/>
  </p:clrMapOvr>
  <p:transition advTm="1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p:cNvSpPr txBox="1">
            <a:spLocks/>
          </p:cNvSpPr>
          <p:nvPr/>
        </p:nvSpPr>
        <p:spPr>
          <a:xfrm>
            <a:off x="5419410" y="2380715"/>
            <a:ext cx="3618264" cy="642242"/>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a:latin typeface="微軟正黑體" panose="020B0604030504040204" pitchFamily="34" charset="-120"/>
              </a:rPr>
              <a:t>No</a:t>
            </a:r>
            <a:r>
              <a:rPr lang="en-US" altLang="zh-TW">
                <a:latin typeface="微軟正黑體"/>
              </a:rPr>
              <a:t>t</a:t>
            </a:r>
            <a:r>
              <a:rPr lang="zh-TW" altLang="en-US">
                <a:latin typeface="微軟正黑體"/>
              </a:rPr>
              <a:t> </a:t>
            </a:r>
            <a:r>
              <a:rPr lang="en-US" altLang="zh-TW">
                <a:latin typeface="微軟正黑體"/>
              </a:rPr>
              <a:t>Surprisingly,</a:t>
            </a:r>
          </a:p>
          <a:p>
            <a:r>
              <a:rPr lang="en-US" altLang="zh-TW" sz="1600">
                <a:latin typeface="微軟正黑體"/>
              </a:rPr>
              <a:t>HVAC equipment accounts for approximately 45% of total energy consumption. </a:t>
            </a:r>
          </a:p>
        </p:txBody>
      </p:sp>
      <p:sp>
        <p:nvSpPr>
          <p:cNvPr id="6" name="標題 1">
            <a:extLst>
              <a:ext uri="{FF2B5EF4-FFF2-40B4-BE49-F238E27FC236}">
                <a16:creationId xmlns:a16="http://schemas.microsoft.com/office/drawing/2014/main" id="{74F9D159-9152-4594-B56F-DF739D9C6E6A}"/>
              </a:ext>
            </a:extLst>
          </p:cNvPr>
          <p:cNvSpPr txBox="1">
            <a:spLocks/>
          </p:cNvSpPr>
          <p:nvPr/>
        </p:nvSpPr>
        <p:spPr>
          <a:xfrm>
            <a:off x="146306" y="201769"/>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200" b="1">
                <a:solidFill>
                  <a:srgbClr val="01FFC9"/>
                </a:solidFill>
                <a:latin typeface="微軟正黑體"/>
                <a:ea typeface="微軟正黑體"/>
              </a:rPr>
              <a:t>Understanding </a:t>
            </a:r>
            <a:r>
              <a:rPr lang="en-US" altLang="zh-TW" sz="3200" b="1">
                <a:solidFill>
                  <a:srgbClr val="01FFC9"/>
                </a:solidFill>
                <a:latin typeface="微軟正黑體"/>
                <a:ea typeface="微軟正黑體"/>
              </a:rPr>
              <a:t>energy </a:t>
            </a:r>
            <a:br>
              <a:rPr lang="en-US" altLang="zh-TW" sz="3200" b="1">
                <a:solidFill>
                  <a:srgbClr val="01FFC9"/>
                </a:solidFill>
                <a:latin typeface="微軟正黑體"/>
                <a:ea typeface="微軟正黑體"/>
              </a:rPr>
            </a:br>
            <a:r>
              <a:rPr lang="en-US" altLang="zh-TW" sz="3200" b="1">
                <a:solidFill>
                  <a:srgbClr val="01FFC9"/>
                </a:solidFill>
                <a:latin typeface="微軟正黑體"/>
                <a:ea typeface="微軟正黑體"/>
              </a:rPr>
              <a:t>consumptions </a:t>
            </a:r>
            <a:r>
              <a:rPr lang="zh-TW" altLang="en-US" sz="3200" b="1">
                <a:solidFill>
                  <a:srgbClr val="01FFC9"/>
                </a:solidFill>
                <a:latin typeface="微軟正黑體"/>
                <a:ea typeface="微軟正黑體"/>
              </a:rPr>
              <a:t>in </a:t>
            </a:r>
            <a:r>
              <a:rPr lang="en-US" altLang="zh-TW" sz="3200" b="1">
                <a:solidFill>
                  <a:srgbClr val="01FFC9"/>
                </a:solidFill>
                <a:latin typeface="微軟正黑體"/>
                <a:ea typeface="微軟正黑體"/>
              </a:rPr>
              <a:t>general o</a:t>
            </a:r>
            <a:r>
              <a:rPr lang="zh-TW" altLang="en-US" sz="3200" b="1">
                <a:solidFill>
                  <a:srgbClr val="01FFC9"/>
                </a:solidFill>
                <a:latin typeface="微軟正黑體"/>
                <a:ea typeface="微軟正黑體"/>
              </a:rPr>
              <a:t>ffice</a:t>
            </a:r>
            <a:r>
              <a:rPr lang="en-US" altLang="zh-TW" sz="3200" b="1">
                <a:solidFill>
                  <a:srgbClr val="01FFC9"/>
                </a:solidFill>
                <a:latin typeface="微軟正黑體"/>
                <a:ea typeface="微軟正黑體"/>
              </a:rPr>
              <a:t>s</a:t>
            </a:r>
            <a:endParaRPr lang="zh-TW" altLang="en-US" sz="3200" b="1">
              <a:solidFill>
                <a:srgbClr val="01FFC9"/>
              </a:solidFill>
              <a:latin typeface="微軟正黑體"/>
              <a:ea typeface="微軟正黑體"/>
            </a:endParaRPr>
          </a:p>
        </p:txBody>
      </p:sp>
      <p:graphicFrame>
        <p:nvGraphicFramePr>
          <p:cNvPr id="8" name="圖表 7">
            <a:extLst>
              <a:ext uri="{FF2B5EF4-FFF2-40B4-BE49-F238E27FC236}">
                <a16:creationId xmlns:a16="http://schemas.microsoft.com/office/drawing/2014/main" id="{764D4846-E03C-4F0C-A4BC-DC1D570C208D}"/>
              </a:ext>
            </a:extLst>
          </p:cNvPr>
          <p:cNvGraphicFramePr/>
          <p:nvPr>
            <p:extLst>
              <p:ext uri="{D42A27DB-BD31-4B8C-83A1-F6EECF244321}">
                <p14:modId xmlns:p14="http://schemas.microsoft.com/office/powerpoint/2010/main" val="3137275063"/>
              </p:ext>
            </p:extLst>
          </p:nvPr>
        </p:nvGraphicFramePr>
        <p:xfrm>
          <a:off x="-160057" y="1257774"/>
          <a:ext cx="6439778" cy="3328144"/>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字方塊 10">
            <a:extLst>
              <a:ext uri="{FF2B5EF4-FFF2-40B4-BE49-F238E27FC236}">
                <a16:creationId xmlns:a16="http://schemas.microsoft.com/office/drawing/2014/main" id="{13E0CE76-375C-47B1-A0DE-C1C51CD764CE}"/>
              </a:ext>
            </a:extLst>
          </p:cNvPr>
          <p:cNvSpPr txBox="1"/>
          <p:nvPr/>
        </p:nvSpPr>
        <p:spPr>
          <a:xfrm>
            <a:off x="1619672" y="2094933"/>
            <a:ext cx="648072" cy="338554"/>
          </a:xfrm>
          <a:prstGeom prst="rect">
            <a:avLst/>
          </a:prstGeom>
          <a:solidFill>
            <a:schemeClr val="tx1"/>
          </a:solidFill>
        </p:spPr>
        <p:txBody>
          <a:bodyPr wrap="square" rtlCol="0">
            <a:spAutoFit/>
          </a:bodyPr>
          <a:lstStyle/>
          <a:p>
            <a:pPr algn="ctr"/>
            <a:r>
              <a:rPr lang="en-US" altLang="zh-TW" sz="1600">
                <a:solidFill>
                  <a:srgbClr val="00FFFF"/>
                </a:solidFill>
                <a:latin typeface="微軟正黑體" panose="020B0604030504040204" pitchFamily="34" charset="-120"/>
                <a:ea typeface="微軟正黑體" panose="020B0604030504040204" pitchFamily="34" charset="-120"/>
              </a:rPr>
              <a:t>45%</a:t>
            </a:r>
            <a:endParaRPr lang="zh-TW" altLang="en-US" sz="1600">
              <a:solidFill>
                <a:srgbClr val="00FFFF"/>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137100E3-7F9E-4186-82B9-BEA85973CF29}"/>
              </a:ext>
            </a:extLst>
          </p:cNvPr>
          <p:cNvSpPr txBox="1"/>
          <p:nvPr/>
        </p:nvSpPr>
        <p:spPr>
          <a:xfrm>
            <a:off x="3059832" y="2921846"/>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23%</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53B2E52F-DFFB-4431-92CE-4F089CD2E5FA}"/>
              </a:ext>
            </a:extLst>
          </p:cNvPr>
          <p:cNvSpPr txBox="1"/>
          <p:nvPr/>
        </p:nvSpPr>
        <p:spPr>
          <a:xfrm>
            <a:off x="4572000" y="2094933"/>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13%</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E6D7B14E-641B-46C6-B50E-4E7A1DACCE37}"/>
              </a:ext>
            </a:extLst>
          </p:cNvPr>
          <p:cNvSpPr txBox="1"/>
          <p:nvPr/>
        </p:nvSpPr>
        <p:spPr>
          <a:xfrm>
            <a:off x="4427984" y="1520126"/>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6%</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C295D7D6-1AAC-42BA-9188-B8CD8F3597C5}"/>
              </a:ext>
            </a:extLst>
          </p:cNvPr>
          <p:cNvSpPr txBox="1"/>
          <p:nvPr/>
        </p:nvSpPr>
        <p:spPr>
          <a:xfrm>
            <a:off x="3195546" y="1275785"/>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13%</a:t>
            </a:r>
            <a:endParaRPr lang="zh-TW" altLang="en-US" sz="16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02240551"/>
      </p:ext>
    </p:extLst>
  </p:cSld>
  <p:clrMapOvr>
    <a:masterClrMapping/>
  </p:clrMapOvr>
  <p:transition advTm="1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74658" y="131763"/>
            <a:ext cx="6984598" cy="857250"/>
          </a:xfrm>
        </p:spPr>
        <p:txBody>
          <a:bodyPr>
            <a:noAutofit/>
          </a:bodyPr>
          <a:lstStyle/>
          <a:p>
            <a:pPr algn="l"/>
            <a:r>
              <a:rPr lang="zh-TW" altLang="en-US" sz="3200" b="1">
                <a:solidFill>
                  <a:srgbClr val="01FFC9"/>
                </a:solidFill>
                <a:latin typeface="微軟正黑體" panose="020B0604030504040204" pitchFamily="34" charset="-120"/>
                <a:ea typeface="微軟正黑體" panose="020B0604030504040204" pitchFamily="34" charset="-120"/>
              </a:rPr>
              <a:t>I</a:t>
            </a:r>
            <a:r>
              <a:rPr lang="en-US" altLang="en-US" sz="3200" b="1" err="1">
                <a:solidFill>
                  <a:srgbClr val="01FFC9"/>
                </a:solidFill>
                <a:latin typeface="微軟正黑體"/>
                <a:ea typeface="微軟正黑體"/>
              </a:rPr>
              <a:t>nspect</a:t>
            </a:r>
            <a:r>
              <a:rPr lang="en-US" altLang="en-US" sz="3200" b="1">
                <a:solidFill>
                  <a:srgbClr val="01FFC9"/>
                </a:solidFill>
                <a:latin typeface="微軟正黑體"/>
                <a:ea typeface="微軟正黑體"/>
              </a:rPr>
              <a:t> HVAC System efficiency</a:t>
            </a:r>
            <a:br>
              <a:rPr lang="en-US" altLang="en-US" sz="3200" b="1">
                <a:solidFill>
                  <a:srgbClr val="01FFC9"/>
                </a:solidFill>
                <a:latin typeface="微軟正黑體"/>
                <a:ea typeface="微軟正黑體"/>
              </a:rPr>
            </a:br>
            <a:r>
              <a:rPr lang="en-US" altLang="en-US" sz="3200" b="1">
                <a:solidFill>
                  <a:srgbClr val="01FFC9"/>
                </a:solidFill>
                <a:latin typeface="微軟正黑體"/>
                <a:ea typeface="微軟正黑體"/>
              </a:rPr>
              <a:t>of your building </a:t>
            </a:r>
            <a:endParaRPr lang="zh-TW" sz="3200">
              <a:latin typeface="新細明體"/>
              <a:ea typeface="新細明體"/>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1" y="-2879011"/>
            <a:ext cx="5148064" cy="2605942"/>
          </a:xfrm>
          <a:prstGeom prst="rect">
            <a:avLst/>
          </a:prstGeom>
        </p:spPr>
      </p:pic>
      <p:sp>
        <p:nvSpPr>
          <p:cNvPr id="5" name="矩形 4">
            <a:extLst>
              <a:ext uri="{FF2B5EF4-FFF2-40B4-BE49-F238E27FC236}">
                <a16:creationId xmlns:a16="http://schemas.microsoft.com/office/drawing/2014/main" id="{D02C9711-DD50-4845-A049-2887055FE427}"/>
              </a:ext>
            </a:extLst>
          </p:cNvPr>
          <p:cNvSpPr/>
          <p:nvPr/>
        </p:nvSpPr>
        <p:spPr>
          <a:xfrm>
            <a:off x="174658" y="3670010"/>
            <a:ext cx="5904656" cy="1195199"/>
          </a:xfrm>
          <a:prstGeom prst="rect">
            <a:avLst/>
          </a:prstGeom>
        </p:spPr>
        <p:txBody>
          <a:bodyPr wrap="square" anchor="t">
            <a:spAutoFit/>
          </a:bodyPr>
          <a:lstStyle/>
          <a:p>
            <a:pPr marL="171450" indent="-171450">
              <a:lnSpc>
                <a:spcPts val="1800"/>
              </a:lnSpc>
              <a:spcBef>
                <a:spcPts val="1400"/>
              </a:spcBef>
              <a:buClr>
                <a:srgbClr val="01FFC9"/>
              </a:buClr>
              <a:buFont typeface="Arial"/>
              <a:buChar char="•"/>
            </a:pPr>
            <a:r>
              <a:rPr lang="zh-TW" altLang="en-US" sz="1600" b="1">
                <a:solidFill>
                  <a:srgbClr val="FFFFFF"/>
                </a:solidFill>
                <a:latin typeface="微軟正黑體" panose="020B0604030504040204" pitchFamily="34" charset="-120"/>
                <a:ea typeface="微軟正黑體" panose="020B0604030504040204" pitchFamily="34" charset="-120"/>
              </a:rPr>
              <a:t>In QNAP headquarters, there are 2 water chiller units in the building. </a:t>
            </a:r>
            <a:endParaRPr lang="zh-TW" altLang="en-US" sz="1600">
              <a:latin typeface="微軟正黑體" panose="020B0604030504040204" pitchFamily="34" charset="-120"/>
              <a:ea typeface="微軟正黑體" panose="020B0604030504040204" pitchFamily="34" charset="-120"/>
            </a:endParaRPr>
          </a:p>
          <a:p>
            <a:pPr marL="171450" indent="-171450">
              <a:lnSpc>
                <a:spcPts val="1800"/>
              </a:lnSpc>
              <a:spcBef>
                <a:spcPts val="1400"/>
              </a:spcBef>
              <a:buClr>
                <a:srgbClr val="01FFC9"/>
              </a:buClr>
              <a:buFont typeface="Arial"/>
              <a:buChar char="•"/>
            </a:pPr>
            <a:r>
              <a:rPr lang="en-US" altLang="zh-TW" sz="1600" b="1">
                <a:solidFill>
                  <a:srgbClr val="FFFFFF"/>
                </a:solidFill>
                <a:latin typeface="微軟正黑體" panose="020B0604030504040204" pitchFamily="34" charset="-120"/>
                <a:ea typeface="微軟正黑體" panose="020B0604030504040204" pitchFamily="34" charset="-120"/>
              </a:rPr>
              <a:t>Now, please bear in mind the 2 statistical data and then we can run a self-test to check the HVAC performance.</a:t>
            </a:r>
          </a:p>
        </p:txBody>
      </p:sp>
      <p:pic>
        <p:nvPicPr>
          <p:cNvPr id="3" name="圖形 2">
            <a:extLst>
              <a:ext uri="{FF2B5EF4-FFF2-40B4-BE49-F238E27FC236}">
                <a16:creationId xmlns:a16="http://schemas.microsoft.com/office/drawing/2014/main" id="{5AE0387F-6B57-4EF5-967F-84A1CB03E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528" y="1284161"/>
            <a:ext cx="6048672" cy="1956631"/>
          </a:xfrm>
          <a:prstGeom prst="rect">
            <a:avLst/>
          </a:prstGeom>
        </p:spPr>
      </p:pic>
      <p:sp>
        <p:nvSpPr>
          <p:cNvPr id="9" name="矩形 8">
            <a:extLst>
              <a:ext uri="{FF2B5EF4-FFF2-40B4-BE49-F238E27FC236}">
                <a16:creationId xmlns:a16="http://schemas.microsoft.com/office/drawing/2014/main" id="{13398A43-CFF2-4F3D-A772-EC2166635AF7}"/>
              </a:ext>
            </a:extLst>
          </p:cNvPr>
          <p:cNvSpPr/>
          <p:nvPr/>
        </p:nvSpPr>
        <p:spPr>
          <a:xfrm>
            <a:off x="924687" y="3286124"/>
            <a:ext cx="484428" cy="338554"/>
          </a:xfrm>
          <a:prstGeom prst="rect">
            <a:avLst/>
          </a:prstGeom>
        </p:spPr>
        <p:txBody>
          <a:bodyPr wrap="none" anchor="t">
            <a:spAutoFit/>
          </a:bodyPr>
          <a:lstStyle/>
          <a:p>
            <a:pPr algn="ctr"/>
            <a:r>
              <a:rPr lang="zh-TW" altLang="en-US" sz="1600" b="1">
                <a:solidFill>
                  <a:srgbClr val="01FFC9"/>
                </a:solidFill>
                <a:latin typeface="Microsoft JhengHei"/>
                <a:ea typeface="Microsoft JhengHei"/>
              </a:rPr>
              <a:t>C</a:t>
            </a:r>
            <a:r>
              <a:rPr lang="en-US" altLang="en-US" sz="1600" b="1">
                <a:solidFill>
                  <a:srgbClr val="01FFC9"/>
                </a:solidFill>
                <a:latin typeface="Microsoft JhengHei"/>
                <a:ea typeface="Microsoft JhengHei"/>
              </a:rPr>
              <a:t>H</a:t>
            </a:r>
            <a:endParaRPr lang="zh-TW"/>
          </a:p>
        </p:txBody>
      </p:sp>
      <p:sp>
        <p:nvSpPr>
          <p:cNvPr id="10" name="矩形 9">
            <a:extLst>
              <a:ext uri="{FF2B5EF4-FFF2-40B4-BE49-F238E27FC236}">
                <a16:creationId xmlns:a16="http://schemas.microsoft.com/office/drawing/2014/main" id="{7CF0A9D1-A0BE-4CCB-8AAC-6D636EFDF068}"/>
              </a:ext>
            </a:extLst>
          </p:cNvPr>
          <p:cNvSpPr/>
          <p:nvPr/>
        </p:nvSpPr>
        <p:spPr>
          <a:xfrm>
            <a:off x="1780873" y="3286124"/>
            <a:ext cx="649538" cy="338554"/>
          </a:xfrm>
          <a:prstGeom prst="rect">
            <a:avLst/>
          </a:prstGeom>
        </p:spPr>
        <p:txBody>
          <a:bodyPr wrap="none" anchor="t">
            <a:spAutoFit/>
          </a:bodyPr>
          <a:lstStyle/>
          <a:p>
            <a:pPr algn="ctr"/>
            <a:r>
              <a:rPr lang="zh-TW" altLang="en-US" sz="1600" b="1">
                <a:solidFill>
                  <a:srgbClr val="01FFC9"/>
                </a:solidFill>
                <a:latin typeface="Microsoft JhengHei"/>
                <a:ea typeface="Microsoft JhengHei"/>
              </a:rPr>
              <a:t>A</a:t>
            </a:r>
            <a:r>
              <a:rPr lang="en-US" altLang="zh-TW" sz="1600" b="1">
                <a:solidFill>
                  <a:srgbClr val="01FFC9"/>
                </a:solidFill>
                <a:latin typeface="Microsoft JhengHei"/>
                <a:ea typeface="Microsoft JhengHei"/>
              </a:rPr>
              <a:t>HU</a:t>
            </a:r>
            <a:endParaRPr lang="en-US" altLang="en-US" sz="1600" b="1">
              <a:solidFill>
                <a:srgbClr val="01FFC9"/>
              </a:solidFill>
              <a:latin typeface="Microsoft JhengHei"/>
              <a:ea typeface="Microsoft JhengHei"/>
            </a:endParaRPr>
          </a:p>
        </p:txBody>
      </p:sp>
      <p:sp>
        <p:nvSpPr>
          <p:cNvPr id="11" name="矩形 10">
            <a:extLst>
              <a:ext uri="{FF2B5EF4-FFF2-40B4-BE49-F238E27FC236}">
                <a16:creationId xmlns:a16="http://schemas.microsoft.com/office/drawing/2014/main" id="{7EB76E4F-4CFC-4037-AC17-0827C57F3374}"/>
              </a:ext>
            </a:extLst>
          </p:cNvPr>
          <p:cNvSpPr/>
          <p:nvPr/>
        </p:nvSpPr>
        <p:spPr>
          <a:xfrm>
            <a:off x="2827130" y="3286124"/>
            <a:ext cx="442750" cy="338554"/>
          </a:xfrm>
          <a:prstGeom prst="rect">
            <a:avLst/>
          </a:prstGeom>
        </p:spPr>
        <p:txBody>
          <a:bodyPr wrap="none" anchor="t">
            <a:spAutoFit/>
          </a:bodyPr>
          <a:lstStyle/>
          <a:p>
            <a:pPr algn="ctr"/>
            <a:r>
              <a:rPr lang="zh-TW" altLang="en-US" sz="1600" b="1">
                <a:solidFill>
                  <a:srgbClr val="01FFC9"/>
                </a:solidFill>
                <a:latin typeface="Microsoft JhengHei"/>
                <a:ea typeface="Microsoft JhengHei"/>
              </a:rPr>
              <a:t>C</a:t>
            </a:r>
            <a:r>
              <a:rPr lang="en-US" altLang="en-US" sz="1600" b="1">
                <a:solidFill>
                  <a:srgbClr val="01FFC9"/>
                </a:solidFill>
                <a:latin typeface="Microsoft JhengHei"/>
                <a:ea typeface="Microsoft JhengHei"/>
              </a:rPr>
              <a:t>T</a:t>
            </a:r>
            <a:endParaRPr lang="zh-TW"/>
          </a:p>
        </p:txBody>
      </p:sp>
      <p:sp>
        <p:nvSpPr>
          <p:cNvPr id="12" name="矩形 11">
            <a:extLst>
              <a:ext uri="{FF2B5EF4-FFF2-40B4-BE49-F238E27FC236}">
                <a16:creationId xmlns:a16="http://schemas.microsoft.com/office/drawing/2014/main" id="{34131012-A089-46AC-909E-59D786C325B1}"/>
              </a:ext>
            </a:extLst>
          </p:cNvPr>
          <p:cNvSpPr/>
          <p:nvPr/>
        </p:nvSpPr>
        <p:spPr>
          <a:xfrm>
            <a:off x="3464236" y="3286124"/>
            <a:ext cx="612668" cy="338554"/>
          </a:xfrm>
          <a:prstGeom prst="rect">
            <a:avLst/>
          </a:prstGeom>
        </p:spPr>
        <p:txBody>
          <a:bodyPr wrap="none" anchor="t">
            <a:spAutoFit/>
          </a:bodyPr>
          <a:lstStyle/>
          <a:p>
            <a:pPr algn="ctr"/>
            <a:r>
              <a:rPr lang="zh-TW" altLang="en-US" sz="1600" b="1">
                <a:solidFill>
                  <a:srgbClr val="01FFC9"/>
                </a:solidFill>
                <a:latin typeface="Microsoft JhengHei"/>
                <a:ea typeface="Microsoft JhengHei"/>
              </a:rPr>
              <a:t>C</a:t>
            </a:r>
            <a:r>
              <a:rPr lang="en-US" altLang="zh-TW" sz="1600" b="1">
                <a:solidFill>
                  <a:srgbClr val="01FFC9"/>
                </a:solidFill>
                <a:latin typeface="Microsoft JhengHei"/>
                <a:ea typeface="Microsoft JhengHei"/>
              </a:rPr>
              <a:t>H</a:t>
            </a:r>
            <a:r>
              <a:rPr lang="en-US" altLang="en-US" sz="1600" b="1">
                <a:solidFill>
                  <a:srgbClr val="01FFC9"/>
                </a:solidFill>
                <a:latin typeface="Microsoft JhengHei"/>
                <a:ea typeface="Microsoft JhengHei"/>
              </a:rPr>
              <a:t>P</a:t>
            </a:r>
            <a:endParaRPr lang="zh-TW"/>
          </a:p>
        </p:txBody>
      </p:sp>
      <p:sp>
        <p:nvSpPr>
          <p:cNvPr id="13" name="矩形 12">
            <a:extLst>
              <a:ext uri="{FF2B5EF4-FFF2-40B4-BE49-F238E27FC236}">
                <a16:creationId xmlns:a16="http://schemas.microsoft.com/office/drawing/2014/main" id="{57F20F45-9931-453F-8320-6C2BAFA58EAB}"/>
              </a:ext>
            </a:extLst>
          </p:cNvPr>
          <p:cNvSpPr/>
          <p:nvPr/>
        </p:nvSpPr>
        <p:spPr>
          <a:xfrm>
            <a:off x="4583818" y="3286124"/>
            <a:ext cx="663964" cy="338554"/>
          </a:xfrm>
          <a:prstGeom prst="rect">
            <a:avLst/>
          </a:prstGeom>
        </p:spPr>
        <p:txBody>
          <a:bodyPr wrap="none" anchor="t">
            <a:spAutoFit/>
          </a:bodyPr>
          <a:lstStyle/>
          <a:p>
            <a:pPr algn="ctr"/>
            <a:r>
              <a:rPr lang="zh-TW" altLang="en-US" sz="1600" b="1">
                <a:solidFill>
                  <a:srgbClr val="01FFC9"/>
                </a:solidFill>
                <a:latin typeface="Microsoft JhengHei"/>
                <a:ea typeface="Microsoft JhengHei"/>
              </a:rPr>
              <a:t>C</a:t>
            </a:r>
            <a:r>
              <a:rPr lang="en-US" altLang="en-US" sz="1600" b="1">
                <a:solidFill>
                  <a:srgbClr val="01FFC9"/>
                </a:solidFill>
                <a:latin typeface="Microsoft JhengHei"/>
                <a:ea typeface="Microsoft JhengHei"/>
              </a:rPr>
              <a:t>WP</a:t>
            </a:r>
            <a:endParaRPr lang="zh-TW"/>
          </a:p>
        </p:txBody>
      </p:sp>
      <p:sp>
        <p:nvSpPr>
          <p:cNvPr id="14" name="矩形 13">
            <a:extLst>
              <a:ext uri="{FF2B5EF4-FFF2-40B4-BE49-F238E27FC236}">
                <a16:creationId xmlns:a16="http://schemas.microsoft.com/office/drawing/2014/main" id="{842BA817-8AC2-48F9-91D5-A4B311644082}"/>
              </a:ext>
            </a:extLst>
          </p:cNvPr>
          <p:cNvSpPr/>
          <p:nvPr/>
        </p:nvSpPr>
        <p:spPr>
          <a:xfrm>
            <a:off x="5532998" y="3286124"/>
            <a:ext cx="663580" cy="338554"/>
          </a:xfrm>
          <a:prstGeom prst="rect">
            <a:avLst/>
          </a:prstGeom>
        </p:spPr>
        <p:txBody>
          <a:bodyPr wrap="none" anchor="t">
            <a:spAutoFit/>
          </a:bodyPr>
          <a:lstStyle/>
          <a:p>
            <a:pPr algn="ctr"/>
            <a:r>
              <a:rPr lang="zh-TW" altLang="en-US" sz="1600" b="1">
                <a:solidFill>
                  <a:srgbClr val="01FFC9"/>
                </a:solidFill>
                <a:latin typeface="Microsoft JhengHei"/>
                <a:ea typeface="Microsoft JhengHei"/>
              </a:rPr>
              <a:t>T</a:t>
            </a:r>
            <a:r>
              <a:rPr lang="en-US" altLang="zh-TW" sz="1600" b="1">
                <a:solidFill>
                  <a:srgbClr val="01FFC9"/>
                </a:solidFill>
                <a:latin typeface="Microsoft JhengHei"/>
                <a:ea typeface="Microsoft JhengHei"/>
              </a:rPr>
              <a:t>ota</a:t>
            </a:r>
            <a:r>
              <a:rPr lang="en-US" altLang="en-US" sz="1600" b="1">
                <a:solidFill>
                  <a:srgbClr val="01FFC9"/>
                </a:solidFill>
                <a:latin typeface="Microsoft JhengHei"/>
                <a:ea typeface="Microsoft JhengHei"/>
              </a:rPr>
              <a:t>l</a:t>
            </a:r>
            <a:endParaRPr lang="zh-TW"/>
          </a:p>
        </p:txBody>
      </p:sp>
      <p:sp>
        <p:nvSpPr>
          <p:cNvPr id="17" name="文字方塊 16">
            <a:extLst>
              <a:ext uri="{FF2B5EF4-FFF2-40B4-BE49-F238E27FC236}">
                <a16:creationId xmlns:a16="http://schemas.microsoft.com/office/drawing/2014/main" id="{40A3800A-5B43-41FD-80BF-5E19EFAEF613}"/>
              </a:ext>
            </a:extLst>
          </p:cNvPr>
          <p:cNvSpPr txBox="1"/>
          <p:nvPr/>
        </p:nvSpPr>
        <p:spPr>
          <a:xfrm>
            <a:off x="5319715" y="1690657"/>
            <a:ext cx="553998" cy="792088"/>
          </a:xfrm>
          <a:prstGeom prst="rect">
            <a:avLst/>
          </a:prstGeom>
          <a:noFill/>
        </p:spPr>
        <p:txBody>
          <a:bodyPr vert="eaVert" wrap="square" rtlCol="0" anchor="t">
            <a:spAutoFit/>
          </a:bodyPr>
          <a:lstStyle/>
          <a:p>
            <a:r>
              <a:rPr lang="zh-TW" altLang="en-US" sz="800">
                <a:latin typeface="微軟正黑體" panose="020B0604030504040204" pitchFamily="34" charset="-120"/>
                <a:ea typeface="微軟正黑體" panose="020B0604030504040204" pitchFamily="34" charset="-120"/>
              </a:rPr>
              <a:t>Higher consumption o</a:t>
            </a:r>
          </a:p>
        </p:txBody>
      </p:sp>
      <p:sp>
        <p:nvSpPr>
          <p:cNvPr id="18" name="文字方塊 17">
            <a:extLst>
              <a:ext uri="{FF2B5EF4-FFF2-40B4-BE49-F238E27FC236}">
                <a16:creationId xmlns:a16="http://schemas.microsoft.com/office/drawing/2014/main" id="{E99DC9B5-5F11-494D-A7BB-E45196290C0B}"/>
              </a:ext>
            </a:extLst>
          </p:cNvPr>
          <p:cNvSpPr txBox="1"/>
          <p:nvPr/>
        </p:nvSpPr>
        <p:spPr>
          <a:xfrm>
            <a:off x="5882333" y="2612032"/>
            <a:ext cx="338554" cy="792088"/>
          </a:xfrm>
          <a:prstGeom prst="rect">
            <a:avLst/>
          </a:prstGeom>
          <a:noFill/>
        </p:spPr>
        <p:txBody>
          <a:bodyPr vert="eaVert" wrap="square" rtlCol="0" anchor="t">
            <a:spAutoFit/>
          </a:bodyPr>
          <a:lstStyle/>
          <a:p>
            <a:r>
              <a:rPr lang="zh-TW" altLang="en-US" sz="1000">
                <a:latin typeface="微軟正黑體"/>
                <a:ea typeface="微軟正黑體"/>
              </a:rPr>
              <a:t>Lower</a:t>
            </a:r>
          </a:p>
        </p:txBody>
      </p:sp>
      <p:sp>
        <p:nvSpPr>
          <p:cNvPr id="19" name="矩形 18">
            <a:extLst>
              <a:ext uri="{FF2B5EF4-FFF2-40B4-BE49-F238E27FC236}">
                <a16:creationId xmlns:a16="http://schemas.microsoft.com/office/drawing/2014/main" id="{165106CD-4F13-4806-969F-7E27C16F8388}"/>
              </a:ext>
            </a:extLst>
          </p:cNvPr>
          <p:cNvSpPr/>
          <p:nvPr/>
        </p:nvSpPr>
        <p:spPr>
          <a:xfrm>
            <a:off x="6550367" y="1411703"/>
            <a:ext cx="2442143" cy="2169825"/>
          </a:xfrm>
          <a:prstGeom prst="rect">
            <a:avLst/>
          </a:prstGeom>
        </p:spPr>
        <p:txBody>
          <a:bodyPr wrap="square" anchor="t">
            <a:spAutoFit/>
          </a:bodyPr>
          <a:lstStyle/>
          <a:p>
            <a:pPr>
              <a:lnSpc>
                <a:spcPts val="1800"/>
              </a:lnSpc>
              <a:spcBef>
                <a:spcPts val="1400"/>
              </a:spcBef>
              <a:buClr>
                <a:srgbClr val="01FFC9"/>
              </a:buClr>
            </a:pPr>
            <a:r>
              <a:rPr lang="zh-TW" altLang="en-US" sz="1600" b="1">
                <a:solidFill>
                  <a:srgbClr val="FFFF00"/>
                </a:solidFill>
                <a:latin typeface="Microsoft JhengHei"/>
                <a:ea typeface="Microsoft JhengHei"/>
              </a:rPr>
              <a:t>1.83kW/RT</a:t>
            </a:r>
            <a:r>
              <a:rPr lang="zh-TW" altLang="en-US" sz="1600" b="1">
                <a:solidFill>
                  <a:srgbClr val="FFFFFF"/>
                </a:solidFill>
                <a:latin typeface="Microsoft JhengHei"/>
                <a:ea typeface="Microsoft JhengHei"/>
              </a:rPr>
              <a:t> usually means your HVAC system is underperforming, and conversely, </a:t>
            </a:r>
            <a:r>
              <a:rPr lang="zh-TW" altLang="en-US" sz="1600" b="1">
                <a:solidFill>
                  <a:srgbClr val="FFFF00"/>
                </a:solidFill>
                <a:latin typeface="Microsoft JhengHei"/>
                <a:ea typeface="Microsoft JhengHei"/>
              </a:rPr>
              <a:t>0.67kW/RT</a:t>
            </a:r>
            <a:r>
              <a:rPr lang="zh-TW" altLang="en-US" sz="1600" b="1">
                <a:solidFill>
                  <a:srgbClr val="FFFFFF"/>
                </a:solidFill>
                <a:latin typeface="Microsoft JhengHei"/>
                <a:ea typeface="Microsoft JhengHei"/>
              </a:rPr>
              <a:t> can represent a high-performance HVAC system with less </a:t>
            </a:r>
            <a:r>
              <a:rPr lang="en-US" altLang="zh-TW" sz="1600" b="1">
                <a:solidFill>
                  <a:srgbClr val="FFFFFF"/>
                </a:solidFill>
                <a:latin typeface="Microsoft JhengHei"/>
                <a:ea typeface="Microsoft JhengHei"/>
              </a:rPr>
              <a:t>energy consumptions.</a:t>
            </a:r>
            <a:endParaRPr lang="zh-TW" altLang="en-US" sz="1600" b="1">
              <a:solidFill>
                <a:srgbClr val="FFFFFF"/>
              </a:solidFill>
              <a:latin typeface="Microsoft JhengHei"/>
              <a:ea typeface="Microsoft JhengHei"/>
            </a:endParaRPr>
          </a:p>
        </p:txBody>
      </p:sp>
    </p:spTree>
    <p:extLst>
      <p:ext uri="{BB962C8B-B14F-4D97-AF65-F5344CB8AC3E}">
        <p14:creationId xmlns:p14="http://schemas.microsoft.com/office/powerpoint/2010/main" val="1913214874"/>
      </p:ext>
    </p:extLst>
  </p:cSld>
  <p:clrMapOvr>
    <a:masterClrMapping/>
  </p:clrMapOvr>
  <p:transition advTm="1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B3F1A63-4A9C-4FCF-BE76-09541FEC9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26" y="-452586"/>
            <a:ext cx="7712389" cy="5143500"/>
          </a:xfrm>
          <a:prstGeom prst="rect">
            <a:avLst/>
          </a:prstGeom>
        </p:spPr>
      </p:pic>
      <p:sp>
        <p:nvSpPr>
          <p:cNvPr id="7" name="標題 3">
            <a:extLst>
              <a:ext uri="{FF2B5EF4-FFF2-40B4-BE49-F238E27FC236}">
                <a16:creationId xmlns:a16="http://schemas.microsoft.com/office/drawing/2014/main" id="{030ADA35-A1F7-421D-A72A-68FD1A5F8038}"/>
              </a:ext>
            </a:extLst>
          </p:cNvPr>
          <p:cNvSpPr txBox="1">
            <a:spLocks/>
          </p:cNvSpPr>
          <p:nvPr/>
        </p:nvSpPr>
        <p:spPr>
          <a:xfrm>
            <a:off x="2158198" y="2536004"/>
            <a:ext cx="4580244" cy="713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1800" b="1">
                <a:solidFill>
                  <a:srgbClr val="01FFC9"/>
                </a:solidFill>
                <a:latin typeface="微軟正黑體"/>
                <a:ea typeface="微軟正黑體"/>
              </a:rPr>
              <a:t>Energy Savings from Imaging to Doing</a:t>
            </a:r>
          </a:p>
          <a:p>
            <a:r>
              <a:rPr lang="zh-TW" altLang="en-US" sz="1800" b="1">
                <a:solidFill>
                  <a:srgbClr val="01FFC9"/>
                </a:solidFill>
                <a:latin typeface="微軟正黑體"/>
                <a:ea typeface="微軟正黑體"/>
              </a:rPr>
              <a:t>It's time to put into </a:t>
            </a:r>
            <a:r>
              <a:rPr lang="en-US" altLang="zh-TW" sz="1800" b="1">
                <a:solidFill>
                  <a:srgbClr val="01FFC9"/>
                </a:solidFill>
                <a:latin typeface="微軟正黑體"/>
                <a:ea typeface="微軟正黑體"/>
              </a:rPr>
              <a:t>action</a:t>
            </a:r>
            <a:endParaRPr lang="zh-TW" altLang="en-US" sz="1800" b="1">
              <a:solidFill>
                <a:srgbClr val="01FFC9"/>
              </a:solidFill>
              <a:latin typeface="微軟正黑體"/>
              <a:ea typeface="微軟正黑體"/>
            </a:endParaRPr>
          </a:p>
        </p:txBody>
      </p:sp>
      <p:pic>
        <p:nvPicPr>
          <p:cNvPr id="2" name="圖形 1">
            <a:extLst>
              <a:ext uri="{FF2B5EF4-FFF2-40B4-BE49-F238E27FC236}">
                <a16:creationId xmlns:a16="http://schemas.microsoft.com/office/drawing/2014/main" id="{79932BCE-0F45-456C-AF59-BB4A463C69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1812" y="1114186"/>
            <a:ext cx="1252497" cy="1252497"/>
          </a:xfrm>
          <a:prstGeom prst="rect">
            <a:avLst/>
          </a:prstGeom>
        </p:spPr>
      </p:pic>
    </p:spTree>
    <p:extLst>
      <p:ext uri="{BB962C8B-B14F-4D97-AF65-F5344CB8AC3E}">
        <p14:creationId xmlns:p14="http://schemas.microsoft.com/office/powerpoint/2010/main" val="2763330637"/>
      </p:ext>
    </p:extLst>
  </p:cSld>
  <p:clrMapOvr>
    <a:masterClrMapping/>
  </p:clrMapOvr>
  <p:transition advTm="1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p:cNvSpPr>
            <a:spLocks noGrp="1"/>
          </p:cNvSpPr>
          <p:nvPr>
            <p:ph type="title" idx="4294967295"/>
          </p:nvPr>
        </p:nvSpPr>
        <p:spPr>
          <a:xfrm>
            <a:off x="589044" y="2525525"/>
            <a:ext cx="7812088" cy="857250"/>
          </a:xfrm>
        </p:spPr>
        <p:txBody>
          <a:bodyPr>
            <a:noAutofit/>
          </a:bodyPr>
          <a:lstStyle/>
          <a:p>
            <a:r>
              <a:rPr lang="en-US" altLang="zh-TW" sz="4800" b="1" err="1">
                <a:latin typeface="微軟正黑體" panose="020B0604030504040204" pitchFamily="34" charset="-120"/>
                <a:ea typeface="微軟正黑體" panose="020B0604030504040204" pitchFamily="34" charset="-120"/>
              </a:rPr>
              <a:t>IIoT</a:t>
            </a:r>
            <a:r>
              <a:rPr lang="zh-TW" altLang="en-US" sz="4800" b="1">
                <a:latin typeface="微軟正黑體" panose="020B0604030504040204" pitchFamily="34" charset="-120"/>
                <a:ea typeface="微軟正黑體" panose="020B0604030504040204" pitchFamily="34" charset="-120"/>
              </a:rPr>
              <a:t> </a:t>
            </a:r>
            <a:br>
              <a:rPr lang="zh-TW" altLang="en-US" sz="4800" b="1">
                <a:latin typeface="微軟正黑體" panose="020B0604030504040204" pitchFamily="34" charset="-120"/>
                <a:ea typeface="微軟正黑體" panose="020B0604030504040204" pitchFamily="34" charset="-120"/>
              </a:rPr>
            </a:br>
            <a:r>
              <a:rPr lang="en-US" altLang="zh-TW" sz="4200" b="1">
                <a:latin typeface="微軟正黑體" panose="020B0604030504040204" pitchFamily="34" charset="-120"/>
                <a:ea typeface="微軟正黑體" panose="020B0604030504040204" pitchFamily="34" charset="-120"/>
              </a:rPr>
              <a:t>4 steps to record your power data via Modbus</a:t>
            </a:r>
            <a:endParaRPr lang="zh-TW" altLang="en-US" sz="4200" b="1">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69ABF336-8D86-43E9-9F84-5E0F3FB295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0098" y="392245"/>
            <a:ext cx="2911492" cy="1442512"/>
          </a:xfrm>
          <a:prstGeom prst="rect">
            <a:avLst/>
          </a:prstGeom>
        </p:spPr>
      </p:pic>
    </p:spTree>
    <p:extLst>
      <p:ext uri="{BB962C8B-B14F-4D97-AF65-F5344CB8AC3E}">
        <p14:creationId xmlns:p14="http://schemas.microsoft.com/office/powerpoint/2010/main" val="1209141644"/>
      </p:ext>
    </p:extLst>
  </p:cSld>
  <p:clrMapOvr>
    <a:masterClrMapping/>
  </p:clrMapOvr>
  <p:transition advTm="1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E4A8A295-45F3-45FC-A527-C74AB4A78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847" y="867861"/>
            <a:ext cx="4207962" cy="1771125"/>
          </a:xfrm>
          <a:prstGeom prst="rect">
            <a:avLst/>
          </a:prstGeom>
        </p:spPr>
      </p:pic>
      <p:pic>
        <p:nvPicPr>
          <p:cNvPr id="9" name="圖形 8">
            <a:extLst>
              <a:ext uri="{FF2B5EF4-FFF2-40B4-BE49-F238E27FC236}">
                <a16:creationId xmlns:a16="http://schemas.microsoft.com/office/drawing/2014/main" id="{C1C2DEB0-1FCE-414F-841F-167D6FA6AC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536" y="1176670"/>
            <a:ext cx="6459651" cy="3771343"/>
          </a:xfrm>
          <a:prstGeom prst="rect">
            <a:avLst/>
          </a:prstGeom>
        </p:spPr>
      </p:pic>
      <p:sp>
        <p:nvSpPr>
          <p:cNvPr id="3" name="標題 2"/>
          <p:cNvSpPr>
            <a:spLocks noGrp="1"/>
          </p:cNvSpPr>
          <p:nvPr>
            <p:ph type="title" idx="4294967295"/>
          </p:nvPr>
        </p:nvSpPr>
        <p:spPr>
          <a:xfrm>
            <a:off x="395536" y="165016"/>
            <a:ext cx="6758880" cy="857250"/>
          </a:xfrm>
        </p:spPr>
        <p:txBody>
          <a:bodyPr vert="horz" lIns="91440" tIns="45720" rIns="91440" bIns="45720" rtlCol="0" anchor="ctr">
            <a:noAutofit/>
          </a:bodyPr>
          <a:lstStyle/>
          <a:p>
            <a:pPr algn="l">
              <a:lnSpc>
                <a:spcPts val="3800"/>
              </a:lnSpc>
            </a:pPr>
            <a:r>
              <a:rPr lang="en-US" altLang="zh-TW" sz="3800" b="1">
                <a:solidFill>
                  <a:srgbClr val="01FFC9"/>
                </a:solidFill>
                <a:latin typeface="微軟正黑體" panose="020B0604030504040204" pitchFamily="34" charset="-120"/>
                <a:ea typeface="微軟正黑體" panose="020B0604030504040204" pitchFamily="34" charset="-120"/>
              </a:rPr>
              <a:t>4 steps to communicate with Modbus Smart Meter </a:t>
            </a:r>
            <a:endParaRPr lang="zh-TW" altLang="en-US" sz="3800" b="1">
              <a:solidFill>
                <a:srgbClr val="01FFC9"/>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0216F185-24D6-4FA2-8EA9-4ECCF8CFA4D1}"/>
              </a:ext>
            </a:extLst>
          </p:cNvPr>
          <p:cNvSpPr/>
          <p:nvPr/>
        </p:nvSpPr>
        <p:spPr>
          <a:xfrm>
            <a:off x="1222916" y="1442685"/>
            <a:ext cx="5365700"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Install QPower/QIoT Suite Lite + </a:t>
            </a:r>
            <a:r>
              <a:rPr lang="zh-TW" altLang="en-US" b="1">
                <a:solidFill>
                  <a:srgbClr val="01FFC9"/>
                </a:solidFill>
                <a:latin typeface="微軟正黑體" panose="020B0604030504040204" pitchFamily="34" charset="-120"/>
                <a:ea typeface="微軟正黑體" panose="020B0604030504040204" pitchFamily="34" charset="-120"/>
              </a:rPr>
              <a:t>Modbus node</a:t>
            </a:r>
          </a:p>
        </p:txBody>
      </p:sp>
      <p:sp>
        <p:nvSpPr>
          <p:cNvPr id="7" name="矩形 6">
            <a:extLst>
              <a:ext uri="{FF2B5EF4-FFF2-40B4-BE49-F238E27FC236}">
                <a16:creationId xmlns:a16="http://schemas.microsoft.com/office/drawing/2014/main" id="{07075A81-1E32-491E-B8CA-1F3E122B3F41}"/>
              </a:ext>
            </a:extLst>
          </p:cNvPr>
          <p:cNvSpPr/>
          <p:nvPr/>
        </p:nvSpPr>
        <p:spPr>
          <a:xfrm>
            <a:off x="2170796" y="2303224"/>
            <a:ext cx="2909130" cy="369332"/>
          </a:xfrm>
          <a:prstGeom prst="rect">
            <a:avLst/>
          </a:prstGeom>
        </p:spPr>
        <p:txBody>
          <a:bodyPr wrap="none" anchor="t">
            <a:spAutoFit/>
          </a:bodyPr>
          <a:lstStyle/>
          <a:p>
            <a:r>
              <a:rPr lang="en-US" altLang="en-US" b="1">
                <a:solidFill>
                  <a:schemeClr val="bg1"/>
                </a:solidFill>
                <a:latin typeface="微軟正黑體" panose="020B0604030504040204" pitchFamily="34" charset="-120"/>
                <a:ea typeface="微軟正黑體" panose="020B0604030504040204" pitchFamily="34" charset="-120"/>
              </a:rPr>
              <a:t>Assign the </a:t>
            </a:r>
            <a:r>
              <a:rPr lang="en-US" altLang="en-US" b="1">
                <a:solidFill>
                  <a:schemeClr val="bg1"/>
                </a:solidFill>
                <a:latin typeface="微軟正黑體"/>
                <a:ea typeface="微軟正黑體"/>
              </a:rPr>
              <a:t>IP to gateway</a:t>
            </a:r>
            <a:endParaRPr lang="zh-TW">
              <a:solidFill>
                <a:schemeClr val="bg1"/>
              </a:solidFill>
            </a:endParaRPr>
          </a:p>
        </p:txBody>
      </p:sp>
      <p:sp>
        <p:nvSpPr>
          <p:cNvPr id="8" name="矩形 7">
            <a:extLst>
              <a:ext uri="{FF2B5EF4-FFF2-40B4-BE49-F238E27FC236}">
                <a16:creationId xmlns:a16="http://schemas.microsoft.com/office/drawing/2014/main" id="{AB6E3767-B62F-409F-8325-F377D6429CD5}"/>
              </a:ext>
            </a:extLst>
          </p:cNvPr>
          <p:cNvSpPr/>
          <p:nvPr/>
        </p:nvSpPr>
        <p:spPr>
          <a:xfrm>
            <a:off x="1222916" y="3130193"/>
            <a:ext cx="5509324" cy="646331"/>
          </a:xfrm>
          <a:prstGeom prst="rect">
            <a:avLst/>
          </a:prstGeom>
        </p:spPr>
        <p:txBody>
          <a:bodyPr wrap="squar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R</a:t>
            </a:r>
            <a:r>
              <a:rPr lang="en-US" altLang="en-US" b="1" err="1">
                <a:solidFill>
                  <a:schemeClr val="bg1"/>
                </a:solidFill>
                <a:latin typeface="微軟正黑體"/>
                <a:ea typeface="微軟正黑體"/>
              </a:rPr>
              <a:t>efer</a:t>
            </a:r>
            <a:r>
              <a:rPr lang="en-US" altLang="en-US" b="1">
                <a:solidFill>
                  <a:schemeClr val="bg1"/>
                </a:solidFill>
                <a:latin typeface="微軟正黑體"/>
                <a:ea typeface="微軟正黑體"/>
              </a:rPr>
              <a:t> to the communication manual from manufacturer</a:t>
            </a:r>
            <a:endParaRPr lang="zh-TW">
              <a:solidFill>
                <a:schemeClr val="bg1"/>
              </a:solidFill>
            </a:endParaRPr>
          </a:p>
        </p:txBody>
      </p:sp>
      <p:sp>
        <p:nvSpPr>
          <p:cNvPr id="10" name="矩形 9">
            <a:extLst>
              <a:ext uri="{FF2B5EF4-FFF2-40B4-BE49-F238E27FC236}">
                <a16:creationId xmlns:a16="http://schemas.microsoft.com/office/drawing/2014/main" id="{68628A81-7223-4063-B16B-5BA0A78EBF1B}"/>
              </a:ext>
            </a:extLst>
          </p:cNvPr>
          <p:cNvSpPr/>
          <p:nvPr/>
        </p:nvSpPr>
        <p:spPr>
          <a:xfrm>
            <a:off x="2035408" y="4222387"/>
            <a:ext cx="2536592"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Hurray! There we go</a:t>
            </a:r>
          </a:p>
        </p:txBody>
      </p:sp>
    </p:spTree>
    <p:extLst>
      <p:ext uri="{BB962C8B-B14F-4D97-AF65-F5344CB8AC3E}">
        <p14:creationId xmlns:p14="http://schemas.microsoft.com/office/powerpoint/2010/main" val="489976325"/>
      </p:ext>
    </p:extLst>
  </p:cSld>
  <p:clrMapOvr>
    <a:masterClrMapping/>
  </p:clrMapOvr>
  <p:transition advTm="1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A2D6CCC7-AD2E-41F4-A31D-00BF9B9B8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651" y="145036"/>
            <a:ext cx="6461174" cy="914400"/>
          </a:xfrm>
          <a:prstGeom prst="rect">
            <a:avLst/>
          </a:prstGeom>
        </p:spPr>
      </p:pic>
      <p:sp>
        <p:nvSpPr>
          <p:cNvPr id="26" name="Title 1">
            <a:extLst>
              <a:ext uri="{FF2B5EF4-FFF2-40B4-BE49-F238E27FC236}">
                <a16:creationId xmlns:a16="http://schemas.microsoft.com/office/drawing/2014/main" id="{DF8CE7F0-9F45-2F46-A5F1-9BFC37A60DDD}"/>
              </a:ext>
            </a:extLst>
          </p:cNvPr>
          <p:cNvSpPr txBox="1">
            <a:spLocks/>
          </p:cNvSpPr>
          <p:nvPr/>
        </p:nvSpPr>
        <p:spPr>
          <a:xfrm>
            <a:off x="549225" y="1339108"/>
            <a:ext cx="391772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solidFill>
                  <a:srgbClr val="01FFC9"/>
                </a:solidFill>
                <a:effectLst/>
                <a:latin typeface="微軟正黑體" panose="020B0604030504040204" pitchFamily="34" charset="-120"/>
              </a:rPr>
              <a:t>Install </a:t>
            </a:r>
            <a:r>
              <a:rPr lang="en-US" altLang="zh-TW" sz="1600" err="1">
                <a:solidFill>
                  <a:srgbClr val="01FFC9"/>
                </a:solidFill>
                <a:effectLst/>
                <a:latin typeface="微軟正黑體" panose="020B0604030504040204" pitchFamily="34" charset="-120"/>
              </a:rPr>
              <a:t>QPower</a:t>
            </a:r>
            <a:r>
              <a:rPr lang="en-US" altLang="zh-TW" sz="1600">
                <a:solidFill>
                  <a:srgbClr val="01FFC9"/>
                </a:solidFill>
                <a:effectLst/>
                <a:latin typeface="微軟正黑體" panose="020B0604030504040204" pitchFamily="34" charset="-120"/>
                <a:cs typeface="Arial"/>
              </a:rPr>
              <a:t> </a:t>
            </a:r>
            <a:r>
              <a:rPr lang="zh-TW" altLang="en-US" sz="1600">
                <a:solidFill>
                  <a:srgbClr val="01FFC9"/>
                </a:solidFill>
                <a:effectLst/>
                <a:latin typeface="微軟正黑體" panose="020B0604030504040204" pitchFamily="34" charset="-120"/>
              </a:rPr>
              <a:t>d</a:t>
            </a:r>
            <a:r>
              <a:rPr lang="zh-TW" altLang="en-US" sz="1600">
                <a:solidFill>
                  <a:srgbClr val="01FFC9"/>
                </a:solidFill>
                <a:latin typeface="微軟正黑體" panose="020B0604030504040204" pitchFamily="34" charset="-120"/>
              </a:rPr>
              <a:t>ocke</a:t>
            </a:r>
            <a:r>
              <a:rPr lang="en-US" altLang="zh-TW" sz="1600">
                <a:solidFill>
                  <a:srgbClr val="01FFC9"/>
                </a:solidFill>
                <a:latin typeface="微軟正黑體" panose="020B0604030504040204" pitchFamily="34" charset="-120"/>
              </a:rPr>
              <a:t>r image from file</a:t>
            </a:r>
            <a:endParaRPr lang="zh-CN" altLang="en-US" sz="1600">
              <a:solidFill>
                <a:srgbClr val="01FFC9"/>
              </a:solidFill>
              <a:latin typeface="微軟正黑體" panose="020B0604030504040204" pitchFamily="34" charset="-120"/>
            </a:endParaRPr>
          </a:p>
        </p:txBody>
      </p:sp>
      <p:sp>
        <p:nvSpPr>
          <p:cNvPr id="27" name="Title 1">
            <a:extLst>
              <a:ext uri="{FF2B5EF4-FFF2-40B4-BE49-F238E27FC236}">
                <a16:creationId xmlns:a16="http://schemas.microsoft.com/office/drawing/2014/main" id="{DF8CE7F0-9F45-2F46-A5F1-9BFC37A60DDD}"/>
              </a:ext>
            </a:extLst>
          </p:cNvPr>
          <p:cNvSpPr txBox="1">
            <a:spLocks/>
          </p:cNvSpPr>
          <p:nvPr/>
        </p:nvSpPr>
        <p:spPr>
          <a:xfrm>
            <a:off x="4797153" y="1258050"/>
            <a:ext cx="4401780"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solidFill>
                  <a:srgbClr val="01FFC9"/>
                </a:solidFill>
                <a:effectLst/>
              </a:rPr>
              <a:t>D</a:t>
            </a:r>
            <a:r>
              <a:rPr lang="zh-TW" altLang="en-US" sz="1600">
                <a:solidFill>
                  <a:srgbClr val="01FFC9"/>
                </a:solidFill>
              </a:rPr>
              <a:t>ow</a:t>
            </a:r>
            <a:r>
              <a:rPr lang="zh-TW" altLang="en-US" sz="1600">
                <a:solidFill>
                  <a:srgbClr val="01FFC9"/>
                </a:solidFill>
                <a:latin typeface="Arial"/>
              </a:rPr>
              <a:t>nload QIoT Suite </a:t>
            </a:r>
            <a:r>
              <a:rPr lang="en-US" altLang="zh-TW" sz="1600">
                <a:solidFill>
                  <a:srgbClr val="01FFC9"/>
                </a:solidFill>
                <a:latin typeface="Arial"/>
              </a:rPr>
              <a:t>Lite </a:t>
            </a:r>
            <a:br>
              <a:rPr lang="en-US" altLang="zh-TW" sz="1600">
                <a:solidFill>
                  <a:srgbClr val="01FFC9"/>
                </a:solidFill>
                <a:latin typeface="Arial"/>
              </a:rPr>
            </a:br>
            <a:r>
              <a:rPr lang="zh-TW" altLang="en-US" sz="1600">
                <a:solidFill>
                  <a:srgbClr val="01FFC9"/>
                </a:solidFill>
                <a:latin typeface="Arial"/>
              </a:rPr>
              <a:t>from App Center</a:t>
            </a:r>
            <a:endParaRPr lang="zh-TW" altLang="en-US" sz="1600">
              <a:latin typeface="微軟正黑體"/>
            </a:endParaRPr>
          </a:p>
        </p:txBody>
      </p:sp>
      <p:sp>
        <p:nvSpPr>
          <p:cNvPr id="28" name="Title 1">
            <a:extLst>
              <a:ext uri="{FF2B5EF4-FFF2-40B4-BE49-F238E27FC236}">
                <a16:creationId xmlns:a16="http://schemas.microsoft.com/office/drawing/2014/main" id="{DF8CE7F0-9F45-2F46-A5F1-9BFC37A60DDD}"/>
              </a:ext>
            </a:extLst>
          </p:cNvPr>
          <p:cNvSpPr txBox="1">
            <a:spLocks/>
          </p:cNvSpPr>
          <p:nvPr/>
        </p:nvSpPr>
        <p:spPr>
          <a:xfrm>
            <a:off x="549225" y="1804850"/>
            <a:ext cx="402277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1100">
                <a:solidFill>
                  <a:schemeClr val="bg1">
                    <a:lumMod val="95000"/>
                  </a:schemeClr>
                </a:solidFill>
                <a:latin typeface="微軟正黑體"/>
              </a:rPr>
              <a:t>With extra </a:t>
            </a:r>
            <a:r>
              <a:rPr lang="zh-TW" altLang="en-US" sz="1100">
                <a:solidFill>
                  <a:schemeClr val="bg1">
                    <a:lumMod val="95000"/>
                  </a:schemeClr>
                </a:solidFill>
                <a:latin typeface="微軟正黑體"/>
              </a:rPr>
              <a:t>electricity related modules that can reduce diff</a:t>
            </a:r>
            <a:r>
              <a:rPr lang="en-US" altLang="zh-TW" sz="1100" err="1">
                <a:solidFill>
                  <a:schemeClr val="bg1">
                    <a:lumMod val="95000"/>
                  </a:schemeClr>
                </a:solidFill>
                <a:latin typeface="微軟正黑體"/>
              </a:rPr>
              <a:t>i</a:t>
            </a:r>
            <a:r>
              <a:rPr lang="zh-TW" altLang="en-US" sz="1100">
                <a:solidFill>
                  <a:schemeClr val="bg1">
                    <a:lumMod val="95000"/>
                  </a:schemeClr>
                </a:solidFill>
                <a:latin typeface="微軟正黑體"/>
              </a:rPr>
              <a:t>culties</a:t>
            </a:r>
            <a:r>
              <a:rPr lang="en-US" altLang="zh-TW" sz="1100">
                <a:solidFill>
                  <a:schemeClr val="bg1">
                    <a:lumMod val="95000"/>
                  </a:schemeClr>
                </a:solidFill>
                <a:latin typeface="微軟正黑體"/>
              </a:rPr>
              <a:t> when</a:t>
            </a:r>
            <a:r>
              <a:rPr lang="zh-TW" altLang="en-US" sz="1100">
                <a:solidFill>
                  <a:schemeClr val="bg1">
                    <a:lumMod val="95000"/>
                  </a:schemeClr>
                </a:solidFill>
                <a:latin typeface="微軟正黑體"/>
              </a:rPr>
              <a:t> as often as not we might have limited knowledge about electricity formula</a:t>
            </a:r>
            <a:r>
              <a:rPr lang="en-US" altLang="zh-TW" sz="1100">
                <a:solidFill>
                  <a:schemeClr val="bg1">
                    <a:lumMod val="95000"/>
                  </a:schemeClr>
                </a:solidFill>
                <a:latin typeface="微軟正黑體"/>
              </a:rPr>
              <a:t>s</a:t>
            </a:r>
            <a:r>
              <a:rPr lang="zh-TW" altLang="en-US" sz="1100">
                <a:solidFill>
                  <a:schemeClr val="bg1">
                    <a:lumMod val="95000"/>
                  </a:schemeClr>
                </a:solidFill>
                <a:latin typeface="微軟正黑體"/>
              </a:rPr>
              <a:t> and eqations.   </a:t>
            </a:r>
          </a:p>
        </p:txBody>
      </p:sp>
      <p:sp>
        <p:nvSpPr>
          <p:cNvPr id="14" name="Title 1">
            <a:extLst>
              <a:ext uri="{FF2B5EF4-FFF2-40B4-BE49-F238E27FC236}">
                <a16:creationId xmlns:a16="http://schemas.microsoft.com/office/drawing/2014/main" id="{DF8CE7F0-9F45-2F46-A5F1-9BFC37A60DDD}"/>
              </a:ext>
            </a:extLst>
          </p:cNvPr>
          <p:cNvSpPr txBox="1">
            <a:spLocks/>
          </p:cNvSpPr>
          <p:nvPr/>
        </p:nvSpPr>
        <p:spPr>
          <a:xfrm>
            <a:off x="4466951" y="-587297"/>
            <a:ext cx="50405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400">
                <a:solidFill>
                  <a:schemeClr val="accent2">
                    <a:lumMod val="75000"/>
                  </a:schemeClr>
                </a:solidFill>
              </a:rPr>
              <a:t>或</a:t>
            </a:r>
            <a:endParaRPr lang="zh-CN" sz="2400">
              <a:solidFill>
                <a:schemeClr val="accent2">
                  <a:lumMod val="75000"/>
                </a:schemeClr>
              </a:solidFill>
            </a:endParaRPr>
          </a:p>
        </p:txBody>
      </p:sp>
      <p:sp>
        <p:nvSpPr>
          <p:cNvPr id="10" name="矩形 9">
            <a:extLst>
              <a:ext uri="{FF2B5EF4-FFF2-40B4-BE49-F238E27FC236}">
                <a16:creationId xmlns:a16="http://schemas.microsoft.com/office/drawing/2014/main" id="{84B77B52-3817-486B-911C-FE88E7E397BE}"/>
              </a:ext>
            </a:extLst>
          </p:cNvPr>
          <p:cNvSpPr/>
          <p:nvPr/>
        </p:nvSpPr>
        <p:spPr>
          <a:xfrm>
            <a:off x="715296" y="412165"/>
            <a:ext cx="5949257"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Install QPower/QIoT Suite Lite + </a:t>
            </a:r>
            <a:r>
              <a:rPr lang="zh-TW" altLang="en-US" sz="2000" b="1">
                <a:solidFill>
                  <a:srgbClr val="01FFC9"/>
                </a:solidFill>
                <a:latin typeface="微軟正黑體" panose="020B0604030504040204" pitchFamily="34" charset="-120"/>
                <a:ea typeface="微軟正黑體" panose="020B0604030504040204" pitchFamily="34" charset="-120"/>
              </a:rPr>
              <a:t>Modbus node</a:t>
            </a:r>
          </a:p>
        </p:txBody>
      </p:sp>
      <p:grpSp>
        <p:nvGrpSpPr>
          <p:cNvPr id="9" name="群組 8">
            <a:extLst>
              <a:ext uri="{FF2B5EF4-FFF2-40B4-BE49-F238E27FC236}">
                <a16:creationId xmlns:a16="http://schemas.microsoft.com/office/drawing/2014/main" id="{9958823A-5D05-43BD-9EBB-7F6A30F650A3}"/>
              </a:ext>
            </a:extLst>
          </p:cNvPr>
          <p:cNvGrpSpPr/>
          <p:nvPr/>
        </p:nvGrpSpPr>
        <p:grpSpPr>
          <a:xfrm>
            <a:off x="135914" y="1995686"/>
            <a:ext cx="8952528" cy="3317879"/>
            <a:chOff x="18792" y="1189059"/>
            <a:chExt cx="9323980" cy="3455542"/>
          </a:xfrm>
        </p:grpSpPr>
        <p:pic>
          <p:nvPicPr>
            <p:cNvPr id="8" name="圖片 7">
              <a:extLst>
                <a:ext uri="{FF2B5EF4-FFF2-40B4-BE49-F238E27FC236}">
                  <a16:creationId xmlns:a16="http://schemas.microsoft.com/office/drawing/2014/main" id="{FE2A47A1-BE94-499D-B92A-80910666A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92" y="1189060"/>
              <a:ext cx="4987379" cy="3455541"/>
            </a:xfrm>
            <a:prstGeom prst="rect">
              <a:avLst/>
            </a:prstGeom>
          </p:spPr>
        </p:pic>
        <p:pic>
          <p:nvPicPr>
            <p:cNvPr id="16" name="圖片 15">
              <a:extLst>
                <a:ext uri="{FF2B5EF4-FFF2-40B4-BE49-F238E27FC236}">
                  <a16:creationId xmlns:a16="http://schemas.microsoft.com/office/drawing/2014/main" id="{9505B4B2-2D0F-4729-9A62-8CD666658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393" y="1189059"/>
              <a:ext cx="4987379" cy="3455541"/>
            </a:xfrm>
            <a:prstGeom prst="rect">
              <a:avLst/>
            </a:prstGeom>
          </p:spPr>
        </p:pic>
      </p:grpSp>
      <p:sp>
        <p:nvSpPr>
          <p:cNvPr id="18" name="矩形 17">
            <a:extLst>
              <a:ext uri="{FF2B5EF4-FFF2-40B4-BE49-F238E27FC236}">
                <a16:creationId xmlns:a16="http://schemas.microsoft.com/office/drawing/2014/main" id="{8AE08136-F469-4CD5-A503-7A8F8195B2E5}"/>
              </a:ext>
            </a:extLst>
          </p:cNvPr>
          <p:cNvSpPr/>
          <p:nvPr/>
        </p:nvSpPr>
        <p:spPr>
          <a:xfrm>
            <a:off x="862955" y="2716270"/>
            <a:ext cx="3350993" cy="2062103"/>
          </a:xfrm>
          <a:prstGeom prst="rect">
            <a:avLst/>
          </a:prstGeom>
        </p:spPr>
        <p:txBody>
          <a:bodyPr wrap="square" anchor="t">
            <a:spAutoFit/>
          </a:bodyPr>
          <a:lstStyle/>
          <a:p>
            <a:pPr marL="92075" indent="-92075">
              <a:spcBef>
                <a:spcPts val="1200"/>
              </a:spcBef>
              <a:buClr>
                <a:schemeClr val="bg1"/>
              </a:buClr>
              <a:buFont typeface="Arial" panose="020B0604020202020204" pitchFamily="34" charset="0"/>
              <a:buChar char="•"/>
            </a:pPr>
            <a:r>
              <a:rPr lang="en-US" altLang="zh-TW" sz="1200" b="1">
                <a:solidFill>
                  <a:srgbClr val="FFFFFF"/>
                </a:solidFill>
                <a:latin typeface="Microsoft JhengHei"/>
                <a:ea typeface="Microsoft JhengHei"/>
              </a:rPr>
              <a:t>Download qpower0100.tar and qpower_db_0100.tar</a:t>
            </a:r>
            <a:endParaRPr lang="en-US" altLang="zh-TW" sz="1200" b="1">
              <a:solidFill>
                <a:srgbClr val="FFFF00"/>
              </a:solidFill>
              <a:latin typeface="Microsoft JhengHei"/>
              <a:ea typeface="Microsoft JhengHei"/>
            </a:endParaRPr>
          </a:p>
          <a:p>
            <a:pPr marL="92075" indent="-92075">
              <a:spcBef>
                <a:spcPts val="1200"/>
              </a:spcBef>
              <a:buClr>
                <a:schemeClr val="bg1"/>
              </a:buClr>
              <a:buFont typeface="Arial" panose="020B0604020202020204" pitchFamily="34" charset="0"/>
              <a:buChar char="•"/>
            </a:pPr>
            <a:r>
              <a:rPr lang="en-US" altLang="zh-TW" sz="1200" b="1">
                <a:solidFill>
                  <a:srgbClr val="FFFFFF"/>
                </a:solidFill>
                <a:latin typeface="Microsoft JhengHei"/>
                <a:ea typeface="Microsoft JhengHei"/>
              </a:rPr>
              <a:t>docker load &lt; /share/CACHEDEV1_DATA/Public/qpower0100.tar</a:t>
            </a:r>
          </a:p>
          <a:p>
            <a:pPr marL="92075" indent="-92075">
              <a:spcBef>
                <a:spcPts val="1200"/>
              </a:spcBef>
              <a:buClr>
                <a:schemeClr val="bg1"/>
              </a:buClr>
              <a:buFont typeface="Arial" panose="020B0604020202020204" pitchFamily="34" charset="0"/>
              <a:buChar char="•"/>
            </a:pPr>
            <a:r>
              <a:rPr lang="en-US" altLang="zh-TW" sz="1200" b="1">
                <a:solidFill>
                  <a:srgbClr val="FFFFFF"/>
                </a:solidFill>
                <a:latin typeface="Microsoft JhengHei"/>
                <a:ea typeface="Microsoft JhengHei"/>
              </a:rPr>
              <a:t>docker load &lt; /share/CACHEDEV1_DATA/Public/qpower_db_0100.tar</a:t>
            </a:r>
          </a:p>
          <a:p>
            <a:pPr marL="92075" indent="-92075">
              <a:buClr>
                <a:schemeClr val="bg1"/>
              </a:buClr>
              <a:buFont typeface="Arial" panose="020B0604020202020204" pitchFamily="34" charset="0"/>
              <a:buChar char="•"/>
            </a:pPr>
            <a:endParaRPr lang="en-US" altLang="zh-TW" sz="1200" b="1">
              <a:solidFill>
                <a:srgbClr val="FFFF00"/>
              </a:solidFill>
              <a:latin typeface="Microsoft JhengHei"/>
              <a:ea typeface="Microsoft JhengHei"/>
            </a:endParaRPr>
          </a:p>
        </p:txBody>
      </p:sp>
      <p:pic>
        <p:nvPicPr>
          <p:cNvPr id="19" name="圖片 18">
            <a:extLst>
              <a:ext uri="{FF2B5EF4-FFF2-40B4-BE49-F238E27FC236}">
                <a16:creationId xmlns:a16="http://schemas.microsoft.com/office/drawing/2014/main" id="{2CD20AAC-E8C8-44CA-9950-80C9FB5A0E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8938" y="2467793"/>
            <a:ext cx="3607934" cy="2183960"/>
          </a:xfrm>
          <a:prstGeom prst="rect">
            <a:avLst/>
          </a:prstGeom>
        </p:spPr>
      </p:pic>
      <p:pic>
        <p:nvPicPr>
          <p:cNvPr id="12" name="圖形 11">
            <a:extLst>
              <a:ext uri="{FF2B5EF4-FFF2-40B4-BE49-F238E27FC236}">
                <a16:creationId xmlns:a16="http://schemas.microsoft.com/office/drawing/2014/main" id="{336C3C9C-9E03-4267-8303-207AAC5AF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8774" y="4252316"/>
            <a:ext cx="811634" cy="811634"/>
          </a:xfrm>
          <a:prstGeom prst="rect">
            <a:avLst/>
          </a:prstGeom>
        </p:spPr>
      </p:pic>
      <p:sp>
        <p:nvSpPr>
          <p:cNvPr id="22" name="Title 1">
            <a:extLst>
              <a:ext uri="{FF2B5EF4-FFF2-40B4-BE49-F238E27FC236}">
                <a16:creationId xmlns:a16="http://schemas.microsoft.com/office/drawing/2014/main" id="{1A63992E-F244-4131-B159-5A256F3833F2}"/>
              </a:ext>
            </a:extLst>
          </p:cNvPr>
          <p:cNvSpPr txBox="1">
            <a:spLocks/>
          </p:cNvSpPr>
          <p:nvPr/>
        </p:nvSpPr>
        <p:spPr>
          <a:xfrm>
            <a:off x="4797153" y="1696476"/>
            <a:ext cx="381090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100">
                <a:solidFill>
                  <a:schemeClr val="bg1">
                    <a:lumMod val="95000"/>
                  </a:schemeClr>
                </a:solidFill>
                <a:effectLst/>
                <a:latin typeface="微軟正黑體" panose="020B0604030504040204" pitchFamily="34" charset="-120"/>
              </a:rPr>
              <a:t>Me</a:t>
            </a:r>
            <a:r>
              <a:rPr lang="zh-TW" altLang="en-US" sz="1100">
                <a:solidFill>
                  <a:schemeClr val="bg1">
                    <a:lumMod val="95000"/>
                  </a:schemeClr>
                </a:solidFill>
                <a:latin typeface="微軟正黑體"/>
              </a:rPr>
              <a:t>et</a:t>
            </a:r>
            <a:r>
              <a:rPr lang="en-US" altLang="zh-TW" sz="1100">
                <a:solidFill>
                  <a:schemeClr val="bg1">
                    <a:lumMod val="95000"/>
                  </a:schemeClr>
                </a:solidFill>
                <a:latin typeface="微軟正黑體"/>
              </a:rPr>
              <a:t>s</a:t>
            </a:r>
            <a:r>
              <a:rPr lang="zh-TW" altLang="en-US" sz="1100">
                <a:solidFill>
                  <a:schemeClr val="bg1">
                    <a:lumMod val="95000"/>
                  </a:schemeClr>
                </a:solidFill>
                <a:latin typeface="微軟正黑體"/>
              </a:rPr>
              <a:t> typical </a:t>
            </a:r>
            <a:r>
              <a:rPr lang="en-US" altLang="zh-TW" sz="1100">
                <a:solidFill>
                  <a:schemeClr val="bg1">
                    <a:lumMod val="95000"/>
                  </a:schemeClr>
                </a:solidFill>
                <a:latin typeface="微軟正黑體"/>
              </a:rPr>
              <a:t>requirements for building a generic IoT </a:t>
            </a:r>
            <a:r>
              <a:rPr lang="zh-TW" altLang="en-US" sz="1100">
                <a:solidFill>
                  <a:schemeClr val="bg1">
                    <a:lumMod val="95000"/>
                  </a:schemeClr>
                </a:solidFill>
                <a:latin typeface="微軟正黑體"/>
              </a:rPr>
              <a:t>development </a:t>
            </a:r>
            <a:r>
              <a:rPr lang="en-US" altLang="zh-TW" sz="1100">
                <a:solidFill>
                  <a:schemeClr val="bg1">
                    <a:lumMod val="95000"/>
                  </a:schemeClr>
                </a:solidFill>
                <a:latin typeface="微軟正黑體"/>
              </a:rPr>
              <a:t>environment</a:t>
            </a:r>
            <a:r>
              <a:rPr lang="zh-TW" altLang="en-US" sz="1100">
                <a:solidFill>
                  <a:schemeClr val="bg1">
                    <a:lumMod val="95000"/>
                  </a:schemeClr>
                </a:solidFill>
                <a:latin typeface="微軟正黑體"/>
              </a:rPr>
              <a:t>.</a:t>
            </a:r>
          </a:p>
        </p:txBody>
      </p:sp>
    </p:spTree>
    <p:extLst>
      <p:ext uri="{BB962C8B-B14F-4D97-AF65-F5344CB8AC3E}">
        <p14:creationId xmlns:p14="http://schemas.microsoft.com/office/powerpoint/2010/main" val="1929977921"/>
      </p:ext>
    </p:extLst>
  </p:cSld>
  <p:clrMapOvr>
    <a:masterClrMapping/>
  </p:clrMapOvr>
  <p:transition advTm="15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C79501C-1FD7-474E-985F-BBCFBCD3B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53" y="1189729"/>
            <a:ext cx="5706474" cy="3953771"/>
          </a:xfrm>
          <a:prstGeom prst="rect">
            <a:avLst/>
          </a:prstGeom>
        </p:spPr>
      </p:pic>
      <p:sp>
        <p:nvSpPr>
          <p:cNvPr id="8" name="標題 3">
            <a:extLst>
              <a:ext uri="{FF2B5EF4-FFF2-40B4-BE49-F238E27FC236}">
                <a16:creationId xmlns:a16="http://schemas.microsoft.com/office/drawing/2014/main" id="{63B43264-F1C0-4F7A-9CD2-5D9711BDFCD9}"/>
              </a:ext>
            </a:extLst>
          </p:cNvPr>
          <p:cNvSpPr txBox="1">
            <a:spLocks/>
          </p:cNvSpPr>
          <p:nvPr/>
        </p:nvSpPr>
        <p:spPr>
          <a:xfrm>
            <a:off x="368153" y="2365205"/>
            <a:ext cx="5761038"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4000">
                <a:latin typeface="+mn-lt"/>
                <a:ea typeface="+mn-ea"/>
                <a:cs typeface="+mn-cs"/>
                <a:sym typeface="Helvetica Neue Medium"/>
              </a:defRPr>
            </a:pPr>
            <a:br>
              <a:rPr lang="en-US" altLang="zh-TW" sz="2500">
                <a:latin typeface="微軟正黑體" panose="020B0604030504040204" pitchFamily="34" charset="-120"/>
                <a:ea typeface="微軟正黑體" panose="020B0604030504040204" pitchFamily="34" charset="-120"/>
                <a:cs typeface="+mn-cs"/>
              </a:rPr>
            </a:br>
            <a:r>
              <a:rPr lang="zh-TW" altLang="en-US" sz="2500">
                <a:solidFill>
                  <a:srgbClr val="01FFC9"/>
                </a:solidFill>
                <a:latin typeface="微軟正黑體" panose="020B0604030504040204" pitchFamily="34" charset="-120"/>
                <a:ea typeface="微軟正黑體" panose="020B0604030504040204" pitchFamily="34" charset="-120"/>
                <a:cs typeface="+mn-cs"/>
                <a:sym typeface="Helvetica Neue Medium"/>
              </a:rPr>
              <a:t>Open</a:t>
            </a:r>
            <a:r>
              <a:rPr lang="zh-TW" altLang="en-US" sz="2500">
                <a:latin typeface="微軟正黑體" panose="020B0604030504040204" pitchFamily="34" charset="-120"/>
                <a:ea typeface="微軟正黑體" panose="020B0604030504040204" pitchFamily="34" charset="-120"/>
                <a:cs typeface="+mn-cs"/>
                <a:sym typeface="Helvetica Neue Medium"/>
              </a:rPr>
              <a:t> </a:t>
            </a:r>
            <a: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t>Rules Engine</a:t>
            </a:r>
            <a:br>
              <a:rPr lang="en-US" altLang="zh-TW" sz="2500">
                <a:solidFill>
                  <a:schemeClr val="bg1"/>
                </a:solidFill>
                <a:latin typeface="微軟正黑體" panose="020B0604030504040204" pitchFamily="34" charset="-120"/>
                <a:ea typeface="微軟正黑體" panose="020B0604030504040204" pitchFamily="34" charset="-120"/>
                <a:cs typeface="+mn-cs"/>
              </a:rPr>
            </a:br>
            <a: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t>Node-RED</a:t>
            </a:r>
            <a:br>
              <a:rPr lang="en-US" altLang="zh-TW" sz="2500">
                <a:solidFill>
                  <a:schemeClr val="bg1"/>
                </a:solidFill>
                <a:latin typeface="微軟正黑體" panose="020B0604030504040204" pitchFamily="34" charset="-120"/>
                <a:ea typeface="微軟正黑體" panose="020B0604030504040204" pitchFamily="34" charset="-120"/>
                <a:cs typeface="+mn-cs"/>
              </a:rPr>
            </a:br>
            <a: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t>http(s)://YOURNASIP:1990</a:t>
            </a:r>
            <a:endParaRPr lang="zh-TW" altLang="en-US" sz="2500">
              <a:solidFill>
                <a:schemeClr val="bg1"/>
              </a:solidFill>
              <a:latin typeface="微軟正黑體" panose="020B0604030504040204" pitchFamily="34" charset="-120"/>
              <a:ea typeface="微軟正黑體" panose="020B0604030504040204" pitchFamily="34" charset="-120"/>
              <a:cs typeface="+mn-cs"/>
              <a:sym typeface="Helvetica Neue Medium"/>
            </a:endParaRPr>
          </a:p>
        </p:txBody>
      </p:sp>
      <p:pic>
        <p:nvPicPr>
          <p:cNvPr id="9" name="圖形 8">
            <a:extLst>
              <a:ext uri="{FF2B5EF4-FFF2-40B4-BE49-F238E27FC236}">
                <a16:creationId xmlns:a16="http://schemas.microsoft.com/office/drawing/2014/main" id="{2B759B05-794D-4F28-8E28-FD7BAE8DC7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651" y="145036"/>
            <a:ext cx="6461174" cy="914400"/>
          </a:xfrm>
          <a:prstGeom prst="rect">
            <a:avLst/>
          </a:prstGeom>
        </p:spPr>
      </p:pic>
      <p:sp>
        <p:nvSpPr>
          <p:cNvPr id="10" name="矩形 9">
            <a:extLst>
              <a:ext uri="{FF2B5EF4-FFF2-40B4-BE49-F238E27FC236}">
                <a16:creationId xmlns:a16="http://schemas.microsoft.com/office/drawing/2014/main" id="{29EE0319-D66E-4D92-BC49-DEF570D3402A}"/>
              </a:ext>
            </a:extLst>
          </p:cNvPr>
          <p:cNvSpPr/>
          <p:nvPr/>
        </p:nvSpPr>
        <p:spPr>
          <a:xfrm>
            <a:off x="715296" y="412165"/>
            <a:ext cx="5949257"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Install QPower/QIoT Suite Lite + </a:t>
            </a:r>
            <a:r>
              <a:rPr lang="zh-TW" altLang="en-US" sz="2000" b="1">
                <a:solidFill>
                  <a:srgbClr val="01FFC9"/>
                </a:solidFill>
                <a:latin typeface="微軟正黑體" panose="020B0604030504040204" pitchFamily="34" charset="-120"/>
                <a:ea typeface="微軟正黑體" panose="020B0604030504040204" pitchFamily="34" charset="-120"/>
              </a:rPr>
              <a:t>Modbus node</a:t>
            </a:r>
          </a:p>
        </p:txBody>
      </p:sp>
    </p:spTree>
    <p:extLst>
      <p:ext uri="{BB962C8B-B14F-4D97-AF65-F5344CB8AC3E}">
        <p14:creationId xmlns:p14="http://schemas.microsoft.com/office/powerpoint/2010/main" val="3640615960"/>
      </p:ext>
    </p:extLst>
  </p:cSld>
  <p:clrMapOvr>
    <a:masterClrMapping/>
  </p:clrMapOvr>
  <p:transition advTm="1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F8CE7F0-9F45-2F46-A5F1-9BFC37A60DDD}"/>
              </a:ext>
            </a:extLst>
          </p:cNvPr>
          <p:cNvSpPr txBox="1">
            <a:spLocks/>
          </p:cNvSpPr>
          <p:nvPr/>
        </p:nvSpPr>
        <p:spPr>
          <a:xfrm>
            <a:off x="3425071" y="371385"/>
            <a:ext cx="3556975" cy="400109"/>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solidFill>
                  <a:srgbClr val="01FFC9"/>
                </a:solidFill>
                <a:effectLst/>
                <a:latin typeface="微軟正黑體" panose="020B0604030504040204" pitchFamily="34" charset="-120"/>
              </a:rPr>
              <a:t>R</a:t>
            </a:r>
            <a:r>
              <a:rPr lang="zh-TW" altLang="en-US" sz="1600">
                <a:solidFill>
                  <a:srgbClr val="01FFC9"/>
                </a:solidFill>
                <a:latin typeface="微軟正黑體"/>
              </a:rPr>
              <a:t>ead your Modbus Smart Meter </a:t>
            </a:r>
            <a:br>
              <a:rPr lang="en-US" altLang="zh-TW" sz="1600">
                <a:solidFill>
                  <a:srgbClr val="01FFC9"/>
                </a:solidFill>
                <a:latin typeface="微軟正黑體"/>
              </a:rPr>
            </a:br>
            <a:r>
              <a:rPr lang="zh-TW" altLang="en-US" sz="1600">
                <a:solidFill>
                  <a:srgbClr val="01FFC9"/>
                </a:solidFill>
                <a:latin typeface="微軟正黑體"/>
              </a:rPr>
              <a:t>Data Packet</a:t>
            </a:r>
            <a:endParaRPr lang="zh-TW" altLang="en-US" sz="1600">
              <a:latin typeface="微軟正黑體"/>
            </a:endParaRPr>
          </a:p>
        </p:txBody>
      </p:sp>
      <p:sp>
        <p:nvSpPr>
          <p:cNvPr id="28" name="Title 1">
            <a:extLst>
              <a:ext uri="{FF2B5EF4-FFF2-40B4-BE49-F238E27FC236}">
                <a16:creationId xmlns:a16="http://schemas.microsoft.com/office/drawing/2014/main" id="{DF8CE7F0-9F45-2F46-A5F1-9BFC37A60DDD}"/>
              </a:ext>
            </a:extLst>
          </p:cNvPr>
          <p:cNvSpPr txBox="1">
            <a:spLocks/>
          </p:cNvSpPr>
          <p:nvPr/>
        </p:nvSpPr>
        <p:spPr>
          <a:xfrm>
            <a:off x="1911437" y="1324599"/>
            <a:ext cx="3784899"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400">
                <a:effectLst/>
                <a:latin typeface="微軟正黑體" panose="020B0604030504040204" pitchFamily="34" charset="-120"/>
              </a:rPr>
              <a:t>Assign an IP to</a:t>
            </a:r>
            <a:r>
              <a:rPr lang="zh-TW" altLang="en-US" sz="1400">
                <a:latin typeface="微軟正黑體" panose="020B0604030504040204" pitchFamily="34" charset="-120"/>
              </a:rPr>
              <a:t> the device </a:t>
            </a:r>
            <a:endParaRPr lang="zh-CN" altLang="en-US" sz="1400">
              <a:effectLst/>
              <a:latin typeface="微軟正黑體" panose="020B0604030504040204" pitchFamily="34" charset="-120"/>
            </a:endParaRPr>
          </a:p>
          <a:p>
            <a:pPr algn="ctr"/>
            <a:r>
              <a:rPr lang="en-US" altLang="zh-TW" sz="1400">
                <a:effectLst/>
                <a:latin typeface="微軟正黑體" panose="020B0604030504040204" pitchFamily="34" charset="-120"/>
              </a:rPr>
              <a:t>(</a:t>
            </a:r>
            <a:r>
              <a:rPr lang="zh-TW" sz="1400">
                <a:effectLst/>
                <a:latin typeface="微軟正黑體" panose="020B0604030504040204" pitchFamily="34" charset="-120"/>
              </a:rPr>
              <a:t>the device</a:t>
            </a:r>
            <a:r>
              <a:rPr lang="zh-TW" altLang="en-US" sz="1400">
                <a:effectLst/>
                <a:latin typeface="微軟正黑體" panose="020B0604030504040204" pitchFamily="34" charset="-120"/>
              </a:rPr>
              <a:t> here may refer to a modbus to ethernet gateway or concentrator</a:t>
            </a:r>
            <a:r>
              <a:rPr lang="en-US" altLang="zh-TW" sz="1400">
                <a:effectLst/>
                <a:latin typeface="微軟正黑體" panose="020B0604030504040204" pitchFamily="34" charset="-120"/>
              </a:rPr>
              <a:t>)</a:t>
            </a:r>
            <a:endParaRPr lang="zh-CN" sz="1400">
              <a:latin typeface="微軟正黑體" panose="020B0604030504040204" pitchFamily="34" charset="-120"/>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54194" b="5366"/>
          <a:stretch/>
        </p:blipFill>
        <p:spPr>
          <a:xfrm>
            <a:off x="206961" y="1864142"/>
            <a:ext cx="1575401" cy="3000380"/>
          </a:xfrm>
          <a:prstGeom prst="rect">
            <a:avLst/>
          </a:prstGeom>
          <a:effectLst>
            <a:reflection blurRad="114300" stA="52000" endA="300" endPos="17000" dir="5400000" sy="-100000" algn="bl" rotWithShape="0"/>
          </a:effectLst>
        </p:spPr>
      </p:pic>
      <p:grpSp>
        <p:nvGrpSpPr>
          <p:cNvPr id="12" name="群組 11">
            <a:extLst>
              <a:ext uri="{FF2B5EF4-FFF2-40B4-BE49-F238E27FC236}">
                <a16:creationId xmlns:a16="http://schemas.microsoft.com/office/drawing/2014/main" id="{82809108-9CE4-443D-923B-BA1CBABC0695}"/>
              </a:ext>
            </a:extLst>
          </p:cNvPr>
          <p:cNvGrpSpPr/>
          <p:nvPr/>
        </p:nvGrpSpPr>
        <p:grpSpPr>
          <a:xfrm>
            <a:off x="2282906" y="1866816"/>
            <a:ext cx="3042263" cy="2988093"/>
            <a:chOff x="2104408" y="1789954"/>
            <a:chExt cx="2736574" cy="2687847"/>
          </a:xfrm>
          <a:effectLst>
            <a:reflection blurRad="114300" stA="52000" endA="300" endPos="17000" dir="5400000" sy="-100000" algn="bl" rotWithShape="0"/>
          </a:effectLst>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679" y="1789954"/>
              <a:ext cx="2736303" cy="1343924"/>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4408" y="3133878"/>
              <a:ext cx="2736303" cy="1343923"/>
            </a:xfrm>
            <a:prstGeom prst="rect">
              <a:avLst/>
            </a:prstGeom>
          </p:spPr>
        </p:pic>
      </p:grpSp>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2756" y="1818038"/>
            <a:ext cx="3265755" cy="1603963"/>
          </a:xfrm>
          <a:prstGeom prst="rect">
            <a:avLst/>
          </a:prstGeom>
          <a:effectLst>
            <a:reflection blurRad="114300" stA="52000" endA="300" endPos="17000" dir="5400000" sy="-100000" algn="bl" rotWithShape="0"/>
          </a:effectLst>
        </p:spPr>
      </p:pic>
      <p:sp>
        <p:nvSpPr>
          <p:cNvPr id="18" name="Title 1">
            <a:extLst>
              <a:ext uri="{FF2B5EF4-FFF2-40B4-BE49-F238E27FC236}">
                <a16:creationId xmlns:a16="http://schemas.microsoft.com/office/drawing/2014/main" id="{DF8CE7F0-9F45-2F46-A5F1-9BFC37A60DDD}"/>
              </a:ext>
            </a:extLst>
          </p:cNvPr>
          <p:cNvSpPr txBox="1">
            <a:spLocks/>
          </p:cNvSpPr>
          <p:nvPr/>
        </p:nvSpPr>
        <p:spPr>
          <a:xfrm>
            <a:off x="6156021" y="1399064"/>
            <a:ext cx="2624487"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400">
                <a:effectLst/>
                <a:latin typeface="微軟正黑體" panose="020B0604030504040204" pitchFamily="34" charset="-120"/>
              </a:rPr>
              <a:t>Back to </a:t>
            </a:r>
            <a:r>
              <a:rPr lang="zh-TW" altLang="en-US" sz="1400">
                <a:latin typeface="微軟正黑體"/>
              </a:rPr>
              <a:t>the process flow</a:t>
            </a:r>
          </a:p>
        </p:txBody>
      </p:sp>
      <p:pic>
        <p:nvPicPr>
          <p:cNvPr id="17" name="圖形 16">
            <a:extLst>
              <a:ext uri="{FF2B5EF4-FFF2-40B4-BE49-F238E27FC236}">
                <a16:creationId xmlns:a16="http://schemas.microsoft.com/office/drawing/2014/main" id="{A0FEB848-D0F8-48C6-AD3F-55196AC36D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579" y="116269"/>
            <a:ext cx="3257550" cy="819150"/>
          </a:xfrm>
          <a:prstGeom prst="rect">
            <a:avLst/>
          </a:prstGeom>
        </p:spPr>
      </p:pic>
      <p:sp>
        <p:nvSpPr>
          <p:cNvPr id="19" name="矩形 18">
            <a:extLst>
              <a:ext uri="{FF2B5EF4-FFF2-40B4-BE49-F238E27FC236}">
                <a16:creationId xmlns:a16="http://schemas.microsoft.com/office/drawing/2014/main" id="{498B2AF8-21FC-47C2-99C1-D4AAB55A2C0B}"/>
              </a:ext>
            </a:extLst>
          </p:cNvPr>
          <p:cNvSpPr/>
          <p:nvPr/>
        </p:nvSpPr>
        <p:spPr>
          <a:xfrm>
            <a:off x="1098703" y="325789"/>
            <a:ext cx="1681871"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Assign an IP</a:t>
            </a:r>
          </a:p>
        </p:txBody>
      </p:sp>
      <p:pic>
        <p:nvPicPr>
          <p:cNvPr id="30" name="圖片 29">
            <a:extLst>
              <a:ext uri="{FF2B5EF4-FFF2-40B4-BE49-F238E27FC236}">
                <a16:creationId xmlns:a16="http://schemas.microsoft.com/office/drawing/2014/main" id="{83850FF2-3CC0-4907-B64C-23F153CA60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2361" y="3097749"/>
            <a:ext cx="776421" cy="581461"/>
          </a:xfrm>
          <a:prstGeom prst="rect">
            <a:avLst/>
          </a:prstGeom>
        </p:spPr>
      </p:pic>
      <p:pic>
        <p:nvPicPr>
          <p:cNvPr id="31" name="圖片 30">
            <a:extLst>
              <a:ext uri="{FF2B5EF4-FFF2-40B4-BE49-F238E27FC236}">
                <a16:creationId xmlns:a16="http://schemas.microsoft.com/office/drawing/2014/main" id="{090ACA4F-DE83-44EF-AC34-C67BB727CE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4868" y="3103991"/>
            <a:ext cx="776421" cy="581461"/>
          </a:xfrm>
          <a:prstGeom prst="rect">
            <a:avLst/>
          </a:prstGeom>
        </p:spPr>
      </p:pic>
    </p:spTree>
    <p:extLst>
      <p:ext uri="{BB962C8B-B14F-4D97-AF65-F5344CB8AC3E}">
        <p14:creationId xmlns:p14="http://schemas.microsoft.com/office/powerpoint/2010/main" val="1112783329"/>
      </p:ext>
    </p:extLst>
  </p:cSld>
  <p:clrMapOvr>
    <a:masterClrMapping/>
  </p:clrMapOvr>
  <p:transition advTm="1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48519" y="110501"/>
            <a:ext cx="7052913" cy="857250"/>
          </a:xfrm>
        </p:spPr>
        <p:txBody>
          <a:bodyPr vert="horz" lIns="91440" tIns="45720" rIns="91440" bIns="45720" rtlCol="0" anchor="ctr">
            <a:noAutofit/>
          </a:bodyPr>
          <a:lstStyle/>
          <a:p>
            <a:pPr algn="l"/>
            <a:r>
              <a:rPr lang="zh-TW" altLang="en-US" sz="2600" b="1">
                <a:solidFill>
                  <a:srgbClr val="01FFC9"/>
                </a:solidFill>
                <a:latin typeface="微軟正黑體" panose="020B0604030504040204" pitchFamily="34" charset="-120"/>
                <a:ea typeface="微軟正黑體" panose="020B0604030504040204" pitchFamily="34" charset="-120"/>
              </a:rPr>
              <a:t>A</a:t>
            </a:r>
            <a:r>
              <a:rPr lang="zh-TW" altLang="en-US" sz="2600" b="1">
                <a:solidFill>
                  <a:srgbClr val="01FFC9"/>
                </a:solidFill>
                <a:latin typeface="微軟正黑體"/>
                <a:ea typeface="微軟正黑體"/>
              </a:rPr>
              <a:t>re you the person who dreads receiving the electricity bill every month?</a:t>
            </a:r>
          </a:p>
        </p:txBody>
      </p:sp>
      <p:pic>
        <p:nvPicPr>
          <p:cNvPr id="8" name="圖片 7">
            <a:extLst>
              <a:ext uri="{FF2B5EF4-FFF2-40B4-BE49-F238E27FC236}">
                <a16:creationId xmlns:a16="http://schemas.microsoft.com/office/drawing/2014/main" id="{F1EB1112-3203-4F31-A262-34AEEE31D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231" y="1259236"/>
            <a:ext cx="3402769" cy="1455272"/>
          </a:xfrm>
          <a:prstGeom prst="rect">
            <a:avLst/>
          </a:prstGeom>
        </p:spPr>
      </p:pic>
      <p:pic>
        <p:nvPicPr>
          <p:cNvPr id="5" name="圖片 4">
            <a:extLst>
              <a:ext uri="{FF2B5EF4-FFF2-40B4-BE49-F238E27FC236}">
                <a16:creationId xmlns:a16="http://schemas.microsoft.com/office/drawing/2014/main" id="{222CE949-0A1E-412A-B92D-839CD6A12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602" y="1880416"/>
            <a:ext cx="3402769" cy="1455272"/>
          </a:xfrm>
          <a:prstGeom prst="rect">
            <a:avLst/>
          </a:prstGeom>
        </p:spPr>
      </p:pic>
      <p:pic>
        <p:nvPicPr>
          <p:cNvPr id="27" name="圖片 26">
            <a:extLst>
              <a:ext uri="{FF2B5EF4-FFF2-40B4-BE49-F238E27FC236}">
                <a16:creationId xmlns:a16="http://schemas.microsoft.com/office/drawing/2014/main" id="{6E33455B-F1E6-490B-BBA8-F2B4A9B98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31" y="2674382"/>
            <a:ext cx="3770104" cy="1612371"/>
          </a:xfrm>
          <a:prstGeom prst="rect">
            <a:avLst/>
          </a:prstGeom>
        </p:spPr>
      </p:pic>
      <p:sp>
        <p:nvSpPr>
          <p:cNvPr id="28" name="矩形 27">
            <a:extLst>
              <a:ext uri="{FF2B5EF4-FFF2-40B4-BE49-F238E27FC236}">
                <a16:creationId xmlns:a16="http://schemas.microsoft.com/office/drawing/2014/main" id="{8D2363F3-CE3B-4A5D-8E41-D5EA0B9BC96F}"/>
              </a:ext>
            </a:extLst>
          </p:cNvPr>
          <p:cNvSpPr/>
          <p:nvPr/>
        </p:nvSpPr>
        <p:spPr>
          <a:xfrm>
            <a:off x="5550404" y="2810534"/>
            <a:ext cx="2802308" cy="738664"/>
          </a:xfrm>
          <a:prstGeom prst="rect">
            <a:avLst/>
          </a:prstGeom>
        </p:spPr>
        <p:txBody>
          <a:bodyPr wrap="square" anchor="t">
            <a:spAutoFit/>
          </a:bodyPr>
          <a:lstStyle/>
          <a:p>
            <a:pPr>
              <a:spcBef>
                <a:spcPct val="20000"/>
              </a:spcBef>
              <a:buFont typeface="Arial" pitchFamily="34" charset="0"/>
            </a:pPr>
            <a:r>
              <a:rPr lang="en-US" altLang="zh-TW" sz="1400" b="1">
                <a:solidFill>
                  <a:schemeClr val="bg1"/>
                </a:solidFill>
                <a:latin typeface="微軟正黑體" panose="020B0604030504040204" pitchFamily="34" charset="-120"/>
                <a:ea typeface="微軟正黑體" panose="020B0604030504040204" pitchFamily="34" charset="-120"/>
                <a:cs typeface="Arial" pitchFamily="34" charset="0"/>
              </a:rPr>
              <a:t>P</a:t>
            </a:r>
            <a:r>
              <a:rPr lang="zh-TW" altLang="en-US" sz="1400" b="1">
                <a:solidFill>
                  <a:schemeClr val="bg1"/>
                </a:solidFill>
                <a:latin typeface="微軟正黑體" panose="020B0604030504040204" pitchFamily="34" charset="-120"/>
                <a:ea typeface="微軟正黑體" panose="020B0604030504040204" pitchFamily="34" charset="-120"/>
                <a:cs typeface="Arial" pitchFamily="34" charset="0"/>
              </a:rPr>
              <a:t>rice </a:t>
            </a:r>
            <a:r>
              <a:rPr lang="en-US" altLang="zh-TW" sz="1400" b="1">
                <a:solidFill>
                  <a:schemeClr val="bg1"/>
                </a:solidFill>
                <a:latin typeface="微軟正黑體" panose="020B0604030504040204" pitchFamily="34" charset="-120"/>
                <a:ea typeface="微軟正黑體" panose="020B0604030504040204" pitchFamily="34" charset="-120"/>
                <a:cs typeface="Arial" pitchFamily="34" charset="0"/>
              </a:rPr>
              <a:t>for the energy saving system </a:t>
            </a:r>
            <a:r>
              <a:rPr lang="zh-TW" altLang="en-US" sz="1400" b="1">
                <a:solidFill>
                  <a:schemeClr val="bg1"/>
                </a:solidFill>
                <a:latin typeface="微軟正黑體" panose="020B0604030504040204" pitchFamily="34" charset="-120"/>
                <a:ea typeface="微軟正黑體" panose="020B0604030504040204" pitchFamily="34" charset="-120"/>
                <a:cs typeface="Arial" pitchFamily="34" charset="0"/>
              </a:rPr>
              <a:t>is too high! </a:t>
            </a:r>
            <a:br>
              <a:rPr lang="en-US" altLang="zh-TW" sz="1400" b="1">
                <a:solidFill>
                  <a:schemeClr val="bg1"/>
                </a:solidFill>
                <a:latin typeface="微軟正黑體" panose="020B0604030504040204" pitchFamily="34" charset="-120"/>
                <a:ea typeface="微軟正黑體" panose="020B0604030504040204" pitchFamily="34" charset="-120"/>
                <a:cs typeface="Arial" pitchFamily="34" charset="0"/>
              </a:rPr>
            </a:br>
            <a:r>
              <a:rPr lang="zh-TW" altLang="en-US" sz="1400" b="1">
                <a:solidFill>
                  <a:schemeClr val="bg1"/>
                </a:solidFill>
                <a:latin typeface="微軟正黑體" panose="020B0604030504040204" pitchFamily="34" charset="-120"/>
                <a:ea typeface="微軟正黑體" panose="020B0604030504040204" pitchFamily="34" charset="-120"/>
                <a:cs typeface="Arial" pitchFamily="34" charset="0"/>
              </a:rPr>
              <a:t>Can we start small?</a:t>
            </a:r>
            <a:endParaRPr lang="en-US" altLang="zh-TW" sz="1400" b="1">
              <a:solidFill>
                <a:schemeClr val="bg1"/>
              </a:solidFill>
              <a:latin typeface="微軟正黑體" panose="020B0604030504040204" pitchFamily="34" charset="-120"/>
              <a:ea typeface="微軟正黑體" panose="020B0604030504040204" pitchFamily="34" charset="-120"/>
              <a:cs typeface="Arial" pitchFamily="34" charset="0"/>
            </a:endParaRPr>
          </a:p>
        </p:txBody>
      </p:sp>
      <p:pic>
        <p:nvPicPr>
          <p:cNvPr id="30" name="圖片 29">
            <a:extLst>
              <a:ext uri="{FF2B5EF4-FFF2-40B4-BE49-F238E27FC236}">
                <a16:creationId xmlns:a16="http://schemas.microsoft.com/office/drawing/2014/main" id="{7AD69398-98C2-482E-BB47-2448F804A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3528943"/>
            <a:ext cx="3553974" cy="1519938"/>
          </a:xfrm>
          <a:prstGeom prst="rect">
            <a:avLst/>
          </a:prstGeom>
        </p:spPr>
      </p:pic>
      <p:sp>
        <p:nvSpPr>
          <p:cNvPr id="32" name="矩形 31">
            <a:extLst>
              <a:ext uri="{FF2B5EF4-FFF2-40B4-BE49-F238E27FC236}">
                <a16:creationId xmlns:a16="http://schemas.microsoft.com/office/drawing/2014/main" id="{D74EA942-1987-420F-BA29-DD4689434C9D}"/>
              </a:ext>
            </a:extLst>
          </p:cNvPr>
          <p:cNvSpPr/>
          <p:nvPr/>
        </p:nvSpPr>
        <p:spPr>
          <a:xfrm>
            <a:off x="5124185" y="3715040"/>
            <a:ext cx="2777999" cy="738664"/>
          </a:xfrm>
          <a:prstGeom prst="rect">
            <a:avLst/>
          </a:prstGeom>
        </p:spPr>
        <p:txBody>
          <a:bodyPr wrap="square" anchor="t">
            <a:spAutoFit/>
          </a:bodyPr>
          <a:lstStyle/>
          <a:p>
            <a:r>
              <a:rPr lang="en-US" altLang="zh-TW" sz="1400" b="1">
                <a:solidFill>
                  <a:schemeClr val="bg1"/>
                </a:solidFill>
                <a:latin typeface="微軟正黑體" panose="020B0604030504040204" pitchFamily="34" charset="-120"/>
                <a:ea typeface="微軟正黑體" panose="020B0604030504040204" pitchFamily="34" charset="-120"/>
              </a:rPr>
              <a:t>"For all the measures we've tried, </a:t>
            </a:r>
            <a:r>
              <a:rPr lang="en-US" altLang="zh-TW" sz="1400" b="1" err="1">
                <a:solidFill>
                  <a:schemeClr val="bg1"/>
                </a:solidFill>
                <a:latin typeface="微軟正黑體" panose="020B0604030504040204" pitchFamily="34" charset="-120"/>
                <a:ea typeface="微軟正黑體" panose="020B0604030504040204" pitchFamily="34" charset="-120"/>
              </a:rPr>
              <a:t>i</a:t>
            </a:r>
            <a:r>
              <a:rPr lang="zh-TW" altLang="en-US" sz="1400" b="1">
                <a:solidFill>
                  <a:schemeClr val="bg1"/>
                </a:solidFill>
                <a:latin typeface="微軟正黑體" panose="020B0604030504040204" pitchFamily="34" charset="-120"/>
                <a:ea typeface="微軟正黑體" panose="020B0604030504040204" pitchFamily="34" charset="-120"/>
              </a:rPr>
              <a:t>t's just pouring money down the drain,</a:t>
            </a:r>
            <a:r>
              <a:rPr lang="en-US" altLang="zh-TW" sz="1400" b="1">
                <a:solidFill>
                  <a:schemeClr val="bg1"/>
                </a:solidFill>
                <a:latin typeface="微軟正黑體" panose="020B0604030504040204" pitchFamily="34" charset="-120"/>
                <a:ea typeface="微軟正黑體" panose="020B0604030504040204" pitchFamily="34" charset="-120"/>
              </a:rPr>
              <a:t>"</a:t>
            </a:r>
            <a:r>
              <a:rPr lang="zh-TW" altLang="en-US" sz="1400" b="1">
                <a:solidFill>
                  <a:schemeClr val="bg1"/>
                </a:solidFill>
                <a:latin typeface="微軟正黑體" panose="020B0604030504040204" pitchFamily="34" charset="-120"/>
                <a:ea typeface="微軟正黑體" panose="020B0604030504040204" pitchFamily="34" charset="-120"/>
              </a:rPr>
              <a:t> the boss said.</a:t>
            </a:r>
          </a:p>
        </p:txBody>
      </p:sp>
      <p:sp>
        <p:nvSpPr>
          <p:cNvPr id="34" name="矩形 33">
            <a:extLst>
              <a:ext uri="{FF2B5EF4-FFF2-40B4-BE49-F238E27FC236}">
                <a16:creationId xmlns:a16="http://schemas.microsoft.com/office/drawing/2014/main" id="{EE135374-4E3C-4786-8AF0-C34848F5664D}"/>
              </a:ext>
            </a:extLst>
          </p:cNvPr>
          <p:cNvSpPr/>
          <p:nvPr/>
        </p:nvSpPr>
        <p:spPr>
          <a:xfrm>
            <a:off x="5422931" y="2073085"/>
            <a:ext cx="2814440" cy="523220"/>
          </a:xfrm>
          <a:prstGeom prst="rect">
            <a:avLst/>
          </a:prstGeom>
        </p:spPr>
        <p:txBody>
          <a:bodyPr wrap="square" anchor="t">
            <a:spAutoFit/>
          </a:bodyPr>
          <a:lstStyle/>
          <a:p>
            <a:r>
              <a:rPr lang="zh-TW" altLang="en-US" sz="1400" b="1">
                <a:solidFill>
                  <a:schemeClr val="bg1"/>
                </a:solidFill>
                <a:latin typeface="微軟正黑體" panose="020B0604030504040204" pitchFamily="34" charset="-120"/>
                <a:ea typeface="微軟正黑體" panose="020B0604030504040204" pitchFamily="34" charset="-120"/>
              </a:rPr>
              <a:t> Y</a:t>
            </a:r>
            <a:r>
              <a:rPr lang="zh-TW" altLang="en-US" sz="1400" b="1">
                <a:solidFill>
                  <a:schemeClr val="bg1"/>
                </a:solidFill>
                <a:latin typeface="微軟正黑體"/>
                <a:ea typeface="微軟正黑體"/>
              </a:rPr>
              <a:t>ou do have difficulty making sense of electricity bill.</a:t>
            </a:r>
            <a:endParaRPr lang="zh-TW" altLang="en-US" sz="1400">
              <a:solidFill>
                <a:schemeClr val="bg1"/>
              </a:solidFill>
            </a:endParaRPr>
          </a:p>
        </p:txBody>
      </p:sp>
      <p:sp>
        <p:nvSpPr>
          <p:cNvPr id="36" name="矩形 35">
            <a:extLst>
              <a:ext uri="{FF2B5EF4-FFF2-40B4-BE49-F238E27FC236}">
                <a16:creationId xmlns:a16="http://schemas.microsoft.com/office/drawing/2014/main" id="{1524E810-2338-442C-9A45-736E6B84FAE7}"/>
              </a:ext>
            </a:extLst>
          </p:cNvPr>
          <p:cNvSpPr/>
          <p:nvPr/>
        </p:nvSpPr>
        <p:spPr>
          <a:xfrm>
            <a:off x="5840406" y="1490659"/>
            <a:ext cx="2777235" cy="307777"/>
          </a:xfrm>
          <a:prstGeom prst="rect">
            <a:avLst/>
          </a:prstGeom>
        </p:spPr>
        <p:txBody>
          <a:bodyPr wrap="none" anchor="t">
            <a:spAutoFit/>
          </a:bodyPr>
          <a:lstStyle/>
          <a:p>
            <a:r>
              <a:rPr lang="zh-TW" altLang="en-US" sz="1400" b="1">
                <a:solidFill>
                  <a:schemeClr val="bg1"/>
                </a:solidFill>
                <a:latin typeface="微軟正黑體"/>
                <a:ea typeface="微軟正黑體"/>
              </a:rPr>
              <a:t>Why the bill is up abnormally?</a:t>
            </a:r>
          </a:p>
        </p:txBody>
      </p:sp>
      <p:sp>
        <p:nvSpPr>
          <p:cNvPr id="38" name="矩形 37">
            <a:extLst>
              <a:ext uri="{FF2B5EF4-FFF2-40B4-BE49-F238E27FC236}">
                <a16:creationId xmlns:a16="http://schemas.microsoft.com/office/drawing/2014/main" id="{91B50A9A-B22E-4088-9E05-A28FE7A2AFFA}"/>
              </a:ext>
            </a:extLst>
          </p:cNvPr>
          <p:cNvSpPr/>
          <p:nvPr/>
        </p:nvSpPr>
        <p:spPr>
          <a:xfrm>
            <a:off x="2627783" y="3185900"/>
            <a:ext cx="2495704" cy="115113"/>
          </a:xfrm>
          <a:prstGeom prst="rect">
            <a:avLst/>
          </a:prstGeom>
          <a:noFill/>
          <a:ln w="19050">
            <a:solidFill>
              <a:srgbClr val="01F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6090DC5E-2A5C-4A1B-A78B-236F2E19BC23}"/>
              </a:ext>
            </a:extLst>
          </p:cNvPr>
          <p:cNvSpPr/>
          <p:nvPr/>
        </p:nvSpPr>
        <p:spPr>
          <a:xfrm>
            <a:off x="3635896" y="2577027"/>
            <a:ext cx="1198706" cy="140970"/>
          </a:xfrm>
          <a:prstGeom prst="rect">
            <a:avLst/>
          </a:prstGeom>
          <a:noFill/>
          <a:ln w="19050">
            <a:solidFill>
              <a:srgbClr val="01F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4EDD51CF-46F8-4508-A60A-9ABDF645FDEA}"/>
              </a:ext>
            </a:extLst>
          </p:cNvPr>
          <p:cNvSpPr/>
          <p:nvPr/>
        </p:nvSpPr>
        <p:spPr>
          <a:xfrm>
            <a:off x="-1803" y="3403049"/>
            <a:ext cx="2524746" cy="386822"/>
          </a:xfrm>
          <a:prstGeom prst="rect">
            <a:avLst/>
          </a:prstGeom>
          <a:noFill/>
          <a:ln w="19050">
            <a:solidFill>
              <a:srgbClr val="01F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advTm="2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5FDF824D-AEA7-4864-A8BC-D4B15251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5" y="1633218"/>
            <a:ext cx="9489781" cy="329691"/>
          </a:xfrm>
          <a:prstGeom prst="rect">
            <a:avLst/>
          </a:prstGeom>
        </p:spPr>
      </p:pic>
      <p:pic>
        <p:nvPicPr>
          <p:cNvPr id="5" name="圖片 4">
            <a:extLst>
              <a:ext uri="{FF2B5EF4-FFF2-40B4-BE49-F238E27FC236}">
                <a16:creationId xmlns:a16="http://schemas.microsoft.com/office/drawing/2014/main" id="{8D4126B9-6A5B-4858-90C3-8215D1540058}"/>
              </a:ext>
            </a:extLst>
          </p:cNvPr>
          <p:cNvPicPr>
            <a:picLocks noChangeAspect="1"/>
          </p:cNvPicPr>
          <p:nvPr/>
        </p:nvPicPr>
        <p:blipFill rotWithShape="1">
          <a:blip r:embed="rId4">
            <a:extLst>
              <a:ext uri="{28A0092B-C50C-407E-A947-70E740481C1C}">
                <a14:useLocalDpi xmlns:a14="http://schemas.microsoft.com/office/drawing/2010/main" val="0"/>
              </a:ext>
            </a:extLst>
          </a:blip>
          <a:srcRect t="4037" b="8854"/>
          <a:stretch/>
        </p:blipFill>
        <p:spPr>
          <a:xfrm>
            <a:off x="0" y="1798064"/>
            <a:ext cx="9144000" cy="3345436"/>
          </a:xfrm>
          <a:prstGeom prst="rect">
            <a:avLst/>
          </a:prstGeom>
        </p:spPr>
      </p:pic>
      <p:sp>
        <p:nvSpPr>
          <p:cNvPr id="13" name="Title 1">
            <a:extLst>
              <a:ext uri="{FF2B5EF4-FFF2-40B4-BE49-F238E27FC236}">
                <a16:creationId xmlns:a16="http://schemas.microsoft.com/office/drawing/2014/main" id="{DF8CE7F0-9F45-2F46-A5F1-9BFC37A60DDD}"/>
              </a:ext>
            </a:extLst>
          </p:cNvPr>
          <p:cNvSpPr txBox="1">
            <a:spLocks/>
          </p:cNvSpPr>
          <p:nvPr/>
        </p:nvSpPr>
        <p:spPr>
          <a:xfrm>
            <a:off x="232904" y="4441371"/>
            <a:ext cx="3528392" cy="522747"/>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200">
                <a:solidFill>
                  <a:srgbClr val="FFFF00"/>
                </a:solidFill>
                <a:effectLst/>
                <a:latin typeface="微軟正黑體" panose="020B0604030504040204" pitchFamily="34" charset="-120"/>
              </a:rPr>
              <a:t>F</a:t>
            </a:r>
            <a:r>
              <a:rPr lang="zh-TW" altLang="en-US" sz="1200">
                <a:solidFill>
                  <a:srgbClr val="FFFF00"/>
                </a:solidFill>
                <a:latin typeface="微軟正黑體"/>
              </a:rPr>
              <a:t>C1~4 is normally for reading and the most common code is FC3 or FC4.</a:t>
            </a:r>
            <a:endParaRPr lang="zh-TW" altLang="en-US" sz="1200">
              <a:latin typeface="微軟正黑體"/>
            </a:endParaRPr>
          </a:p>
        </p:txBody>
      </p:sp>
      <p:sp>
        <p:nvSpPr>
          <p:cNvPr id="19" name="Title 1">
            <a:extLst>
              <a:ext uri="{FF2B5EF4-FFF2-40B4-BE49-F238E27FC236}">
                <a16:creationId xmlns:a16="http://schemas.microsoft.com/office/drawing/2014/main" id="{DF8CE7F0-9F45-2F46-A5F1-9BFC37A60DDD}"/>
              </a:ext>
            </a:extLst>
          </p:cNvPr>
          <p:cNvSpPr txBox="1">
            <a:spLocks/>
          </p:cNvSpPr>
          <p:nvPr/>
        </p:nvSpPr>
        <p:spPr>
          <a:xfrm>
            <a:off x="129788" y="1381247"/>
            <a:ext cx="9063832"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1600">
                <a:solidFill>
                  <a:srgbClr val="01FFC9"/>
                </a:solidFill>
                <a:effectLst/>
                <a:latin typeface="微軟正黑體" panose="020B0604030504040204" pitchFamily="34" charset="-120"/>
              </a:rPr>
              <a:t>Read two word sized value/Determine function code</a:t>
            </a:r>
            <a:r>
              <a:rPr lang="en-US" altLang="zh-TW" sz="1600">
                <a:solidFill>
                  <a:srgbClr val="01FFC9"/>
                </a:solidFill>
                <a:latin typeface="微軟正黑體" panose="020B0604030504040204" pitchFamily="34" charset="-120"/>
              </a:rPr>
              <a:t> with various Modbus requests</a:t>
            </a:r>
            <a:r>
              <a:rPr lang="zh-TW" altLang="en-US" sz="1600">
                <a:solidFill>
                  <a:srgbClr val="01FFC9"/>
                </a:solidFill>
                <a:latin typeface="微軟正黑體" panose="020B0604030504040204" pitchFamily="34" charset="-120"/>
              </a:rPr>
              <a:t> </a:t>
            </a:r>
            <a:endParaRPr lang="en-US" altLang="zh-TW" sz="1600">
              <a:solidFill>
                <a:srgbClr val="01FFC9"/>
              </a:solidFill>
              <a:latin typeface="微軟正黑體" panose="020B0604030504040204" pitchFamily="34" charset="-120"/>
            </a:endParaRPr>
          </a:p>
        </p:txBody>
      </p:sp>
      <p:pic>
        <p:nvPicPr>
          <p:cNvPr id="21" name="圖形 20">
            <a:extLst>
              <a:ext uri="{FF2B5EF4-FFF2-40B4-BE49-F238E27FC236}">
                <a16:creationId xmlns:a16="http://schemas.microsoft.com/office/drawing/2014/main" id="{B6455432-E5BD-41B2-85D9-D348BC6434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88" y="106927"/>
            <a:ext cx="4761189" cy="914400"/>
          </a:xfrm>
          <a:prstGeom prst="rect">
            <a:avLst/>
          </a:prstGeom>
        </p:spPr>
      </p:pic>
      <p:sp>
        <p:nvSpPr>
          <p:cNvPr id="22" name="矩形 21">
            <a:extLst>
              <a:ext uri="{FF2B5EF4-FFF2-40B4-BE49-F238E27FC236}">
                <a16:creationId xmlns:a16="http://schemas.microsoft.com/office/drawing/2014/main" id="{4CAECDE3-E0AA-4809-BA45-A57CE1AB25D8}"/>
              </a:ext>
            </a:extLst>
          </p:cNvPr>
          <p:cNvSpPr/>
          <p:nvPr/>
        </p:nvSpPr>
        <p:spPr>
          <a:xfrm>
            <a:off x="691133" y="364072"/>
            <a:ext cx="4063933" cy="400110"/>
          </a:xfrm>
          <a:prstGeom prst="rect">
            <a:avLst/>
          </a:prstGeom>
        </p:spPr>
        <p:txBody>
          <a:bodyPr wrap="none" anchor="t">
            <a:spAutoFit/>
          </a:bodyPr>
          <a:lstStyle/>
          <a:p>
            <a:r>
              <a:rPr lang="en-US" altLang="zh-TW" sz="2000" b="1">
                <a:solidFill>
                  <a:schemeClr val="bg1"/>
                </a:solidFill>
                <a:latin typeface="微軟正黑體" panose="020B0604030504040204" pitchFamily="34" charset="-120"/>
                <a:ea typeface="微軟正黑體" panose="020B0604030504040204" pitchFamily="34" charset="-120"/>
              </a:rPr>
              <a:t>Consult</a:t>
            </a:r>
            <a:r>
              <a:rPr lang="en-US" altLang="zh-TW" sz="2000" b="1">
                <a:solidFill>
                  <a:schemeClr val="bg1"/>
                </a:solidFill>
                <a:latin typeface="微軟正黑體"/>
                <a:ea typeface="微軟正黑體"/>
              </a:rPr>
              <a:t> the</a:t>
            </a:r>
            <a:r>
              <a:rPr lang="en-US" altLang="en-US" sz="2000" b="1">
                <a:solidFill>
                  <a:schemeClr val="bg1"/>
                </a:solidFill>
                <a:latin typeface="微軟正黑體"/>
                <a:ea typeface="微軟正黑體"/>
              </a:rPr>
              <a:t> manual for settings</a:t>
            </a:r>
            <a:endParaRPr lang="zh-TW">
              <a:solidFill>
                <a:schemeClr val="bg1"/>
              </a:solidFill>
            </a:endParaRPr>
          </a:p>
        </p:txBody>
      </p:sp>
      <p:sp>
        <p:nvSpPr>
          <p:cNvPr id="23" name="Title 1">
            <a:extLst>
              <a:ext uri="{FF2B5EF4-FFF2-40B4-BE49-F238E27FC236}">
                <a16:creationId xmlns:a16="http://schemas.microsoft.com/office/drawing/2014/main" id="{5087F652-4819-405E-815F-F40139BA3A08}"/>
              </a:ext>
            </a:extLst>
          </p:cNvPr>
          <p:cNvSpPr txBox="1">
            <a:spLocks/>
          </p:cNvSpPr>
          <p:nvPr/>
        </p:nvSpPr>
        <p:spPr>
          <a:xfrm>
            <a:off x="4707311" y="2449926"/>
            <a:ext cx="4326111" cy="585267"/>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200">
                <a:solidFill>
                  <a:srgbClr val="FFFF00"/>
                </a:solidFill>
                <a:effectLst/>
                <a:latin typeface="微軟正黑體" panose="020B0604030504040204" pitchFamily="34" charset="-120"/>
              </a:rPr>
              <a:t>F</a:t>
            </a:r>
            <a:r>
              <a:rPr lang="en-US" altLang="zh-TW" sz="1200">
                <a:solidFill>
                  <a:srgbClr val="FFFF00"/>
                </a:solidFill>
                <a:effectLst/>
                <a:latin typeface="微軟正黑體" panose="020B0604030504040204" pitchFamily="34" charset="-120"/>
              </a:rPr>
              <a:t>C5~16 is normally for writing and may be split into several steps to finish the request. It varies depending on smart meter manufacturers</a:t>
            </a:r>
            <a:r>
              <a:rPr lang="en-US" altLang="zh-TW" sz="1200">
                <a:solidFill>
                  <a:srgbClr val="FFFF00"/>
                </a:solidFill>
                <a:latin typeface="微軟正黑體"/>
              </a:rPr>
              <a:t>.</a:t>
            </a:r>
            <a:endParaRPr lang="zh-TW" sz="1200">
              <a:latin typeface="微軟正黑體"/>
            </a:endParaRPr>
          </a:p>
        </p:txBody>
      </p:sp>
    </p:spTree>
    <p:extLst>
      <p:ext uri="{BB962C8B-B14F-4D97-AF65-F5344CB8AC3E}">
        <p14:creationId xmlns:p14="http://schemas.microsoft.com/office/powerpoint/2010/main" val="2545987036"/>
      </p:ext>
    </p:extLst>
  </p:cSld>
  <p:clrMapOvr>
    <a:masterClrMapping/>
  </p:clrMapOvr>
  <p:transition advTm="1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F8CE7F0-9F45-2F46-A5F1-9BFC37A60DDD}"/>
              </a:ext>
            </a:extLst>
          </p:cNvPr>
          <p:cNvSpPr txBox="1">
            <a:spLocks/>
          </p:cNvSpPr>
          <p:nvPr/>
        </p:nvSpPr>
        <p:spPr>
          <a:xfrm>
            <a:off x="483784" y="1237048"/>
            <a:ext cx="7018250"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solidFill>
                  <a:srgbClr val="01FFC9"/>
                </a:solidFill>
                <a:effectLst/>
                <a:latin typeface="微軟正黑體" panose="020B0604030504040204" pitchFamily="34" charset="-120"/>
              </a:rPr>
              <a:t>Specify the value contained in its register (known as </a:t>
            </a:r>
            <a:r>
              <a:rPr lang="en-US" altLang="zh-TW" sz="1600">
                <a:solidFill>
                  <a:srgbClr val="01FFC9"/>
                </a:solidFill>
                <a:effectLst/>
                <a:latin typeface="微軟正黑體" panose="020B0604030504040204" pitchFamily="34" charset="-120"/>
              </a:rPr>
              <a:t>address) and quantity </a:t>
            </a:r>
            <a:r>
              <a:rPr lang="en-US" altLang="zh-TW" sz="1600">
                <a:solidFill>
                  <a:srgbClr val="01FFC9"/>
                </a:solidFill>
                <a:latin typeface="微軟正黑體" panose="020B0604030504040204" pitchFamily="34" charset="-120"/>
              </a:rPr>
              <a:t>(known as length)</a:t>
            </a:r>
            <a:endParaRPr lang="zh-CN" altLang="en-US" sz="1600">
              <a:solidFill>
                <a:srgbClr val="01FFC9"/>
              </a:solidFill>
              <a:latin typeface="微軟正黑體" panose="020B0604030504040204" pitchFamily="34" charset="-120"/>
            </a:endParaRPr>
          </a:p>
        </p:txBody>
      </p:sp>
      <p:sp>
        <p:nvSpPr>
          <p:cNvPr id="13" name="Title 1">
            <a:extLst>
              <a:ext uri="{FF2B5EF4-FFF2-40B4-BE49-F238E27FC236}">
                <a16:creationId xmlns:a16="http://schemas.microsoft.com/office/drawing/2014/main" id="{DF8CE7F0-9F45-2F46-A5F1-9BFC37A60DDD}"/>
              </a:ext>
            </a:extLst>
          </p:cNvPr>
          <p:cNvSpPr txBox="1">
            <a:spLocks/>
          </p:cNvSpPr>
          <p:nvPr/>
        </p:nvSpPr>
        <p:spPr>
          <a:xfrm>
            <a:off x="4381697" y="1683400"/>
            <a:ext cx="3960440" cy="571803"/>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rgbClr val="FFFF00"/>
                </a:solidFill>
                <a:latin typeface="微軟正黑體"/>
                <a:ea typeface="微軟正黑體"/>
              </a:rPr>
              <a:t>D</a:t>
            </a:r>
            <a:r>
              <a:rPr lang="zh-TW" altLang="en-US" sz="1400">
                <a:solidFill>
                  <a:srgbClr val="FFFF00"/>
                </a:solidFill>
                <a:latin typeface="微軟正黑體"/>
              </a:rPr>
              <a:t>ecide what data you want to keep,</a:t>
            </a:r>
          </a:p>
          <a:p>
            <a:r>
              <a:rPr lang="zh-TW" altLang="en-US" sz="1400">
                <a:solidFill>
                  <a:srgbClr val="FFFF00"/>
                </a:solidFill>
                <a:latin typeface="微軟正黑體"/>
              </a:rPr>
              <a:t>Select the kWh, for instance.   </a:t>
            </a:r>
          </a:p>
        </p:txBody>
      </p:sp>
      <p:pic>
        <p:nvPicPr>
          <p:cNvPr id="12" name="圖片 11">
            <a:extLst>
              <a:ext uri="{FF2B5EF4-FFF2-40B4-BE49-F238E27FC236}">
                <a16:creationId xmlns:a16="http://schemas.microsoft.com/office/drawing/2014/main" id="{5E7B60BF-E607-4944-9B35-F7BD22292240}"/>
              </a:ext>
            </a:extLst>
          </p:cNvPr>
          <p:cNvPicPr>
            <a:picLocks noChangeAspect="1"/>
          </p:cNvPicPr>
          <p:nvPr/>
        </p:nvPicPr>
        <p:blipFill rotWithShape="1">
          <a:blip r:embed="rId3">
            <a:extLst>
              <a:ext uri="{28A0092B-C50C-407E-A947-70E740481C1C}">
                <a14:useLocalDpi xmlns:a14="http://schemas.microsoft.com/office/drawing/2010/main" val="0"/>
              </a:ext>
            </a:extLst>
          </a:blip>
          <a:srcRect b="3789"/>
          <a:stretch/>
        </p:blipFill>
        <p:spPr>
          <a:xfrm>
            <a:off x="546311" y="2066493"/>
            <a:ext cx="7795826" cy="2535138"/>
          </a:xfrm>
          <a:prstGeom prst="rect">
            <a:avLst/>
          </a:prstGeom>
          <a:effectLst>
            <a:reflection blurRad="88900" stA="89000" endPos="17000" dist="50800" dir="5400000" sy="-100000" algn="bl" rotWithShape="0"/>
          </a:effectLst>
        </p:spPr>
      </p:pic>
      <p:sp>
        <p:nvSpPr>
          <p:cNvPr id="6" name="矩形 5">
            <a:extLst>
              <a:ext uri="{FF2B5EF4-FFF2-40B4-BE49-F238E27FC236}">
                <a16:creationId xmlns:a16="http://schemas.microsoft.com/office/drawing/2014/main" id="{FC1A4915-7774-460C-8F09-8D4943C0A55D}"/>
              </a:ext>
            </a:extLst>
          </p:cNvPr>
          <p:cNvSpPr/>
          <p:nvPr/>
        </p:nvSpPr>
        <p:spPr>
          <a:xfrm>
            <a:off x="561680" y="2781410"/>
            <a:ext cx="836814" cy="1820221"/>
          </a:xfrm>
          <a:prstGeom prst="rect">
            <a:avLst/>
          </a:prstGeom>
          <a:noFill/>
          <a:ln>
            <a:solidFill>
              <a:srgbClr val="FF1AFF"/>
            </a:solidFill>
          </a:ln>
          <a:effectLst>
            <a:glow rad="50800">
              <a:srgbClr val="FF1AFF">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形 10">
            <a:extLst>
              <a:ext uri="{FF2B5EF4-FFF2-40B4-BE49-F238E27FC236}">
                <a16:creationId xmlns:a16="http://schemas.microsoft.com/office/drawing/2014/main" id="{905FE4D2-CDBD-4B51-BA08-D4BE3D44B9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698" y="4542711"/>
            <a:ext cx="238125" cy="238125"/>
          </a:xfrm>
          <a:prstGeom prst="rect">
            <a:avLst/>
          </a:prstGeom>
        </p:spPr>
      </p:pic>
      <p:sp>
        <p:nvSpPr>
          <p:cNvPr id="17" name="Title 1">
            <a:extLst>
              <a:ext uri="{FF2B5EF4-FFF2-40B4-BE49-F238E27FC236}">
                <a16:creationId xmlns:a16="http://schemas.microsoft.com/office/drawing/2014/main" id="{4165DF89-944C-4553-84A0-4377DC844C18}"/>
              </a:ext>
            </a:extLst>
          </p:cNvPr>
          <p:cNvSpPr txBox="1">
            <a:spLocks/>
          </p:cNvSpPr>
          <p:nvPr/>
        </p:nvSpPr>
        <p:spPr>
          <a:xfrm>
            <a:off x="546311" y="4721915"/>
            <a:ext cx="4315736" cy="314658"/>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200">
                <a:solidFill>
                  <a:srgbClr val="FF1AFF"/>
                </a:solidFill>
                <a:latin typeface="微軟正黑體"/>
              </a:rPr>
              <a:t>Determine the data length formed in the manual</a:t>
            </a:r>
          </a:p>
        </p:txBody>
      </p:sp>
      <p:pic>
        <p:nvPicPr>
          <p:cNvPr id="14" name="圖形 13">
            <a:extLst>
              <a:ext uri="{FF2B5EF4-FFF2-40B4-BE49-F238E27FC236}">
                <a16:creationId xmlns:a16="http://schemas.microsoft.com/office/drawing/2014/main" id="{FCB78882-BE9B-4B4E-A2EE-DA93127812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788" y="106927"/>
            <a:ext cx="4761189" cy="914400"/>
          </a:xfrm>
          <a:prstGeom prst="rect">
            <a:avLst/>
          </a:prstGeom>
        </p:spPr>
      </p:pic>
      <p:sp>
        <p:nvSpPr>
          <p:cNvPr id="15" name="矩形 14">
            <a:extLst>
              <a:ext uri="{FF2B5EF4-FFF2-40B4-BE49-F238E27FC236}">
                <a16:creationId xmlns:a16="http://schemas.microsoft.com/office/drawing/2014/main" id="{3A8AD36D-6113-47CC-A6E4-47A3DEC6D98E}"/>
              </a:ext>
            </a:extLst>
          </p:cNvPr>
          <p:cNvSpPr/>
          <p:nvPr/>
        </p:nvSpPr>
        <p:spPr>
          <a:xfrm>
            <a:off x="691133" y="364072"/>
            <a:ext cx="4063933" cy="400110"/>
          </a:xfrm>
          <a:prstGeom prst="rect">
            <a:avLst/>
          </a:prstGeom>
        </p:spPr>
        <p:txBody>
          <a:bodyPr wrap="none" anchor="t">
            <a:spAutoFit/>
          </a:bodyPr>
          <a:lstStyle/>
          <a:p>
            <a:r>
              <a:rPr lang="en-US" altLang="zh-TW" sz="2000" b="1">
                <a:solidFill>
                  <a:schemeClr val="bg1"/>
                </a:solidFill>
                <a:latin typeface="微軟正黑體" panose="020B0604030504040204" pitchFamily="34" charset="-120"/>
                <a:ea typeface="微軟正黑體" panose="020B0604030504040204" pitchFamily="34" charset="-120"/>
              </a:rPr>
              <a:t>Consult</a:t>
            </a:r>
            <a:r>
              <a:rPr lang="en-US" altLang="zh-TW" sz="2000" b="1">
                <a:solidFill>
                  <a:schemeClr val="bg1"/>
                </a:solidFill>
                <a:latin typeface="微軟正黑體"/>
                <a:ea typeface="微軟正黑體"/>
              </a:rPr>
              <a:t> the</a:t>
            </a:r>
            <a:r>
              <a:rPr lang="en-US" altLang="en-US" sz="2000" b="1">
                <a:solidFill>
                  <a:schemeClr val="bg1"/>
                </a:solidFill>
                <a:latin typeface="微軟正黑體"/>
                <a:ea typeface="微軟正黑體"/>
              </a:rPr>
              <a:t> manual for settings</a:t>
            </a:r>
            <a:endParaRPr lang="zh-TW">
              <a:solidFill>
                <a:schemeClr val="bg1"/>
              </a:solidFill>
            </a:endParaRPr>
          </a:p>
        </p:txBody>
      </p:sp>
    </p:spTree>
    <p:extLst>
      <p:ext uri="{BB962C8B-B14F-4D97-AF65-F5344CB8AC3E}">
        <p14:creationId xmlns:p14="http://schemas.microsoft.com/office/powerpoint/2010/main" val="3633652261"/>
      </p:ext>
    </p:extLst>
  </p:cSld>
  <p:clrMapOvr>
    <a:masterClrMapping/>
  </p:clrMapOvr>
  <p:transition advTm="1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F8CE7F0-9F45-2F46-A5F1-9BFC37A60DDD}"/>
              </a:ext>
            </a:extLst>
          </p:cNvPr>
          <p:cNvSpPr txBox="1">
            <a:spLocks/>
          </p:cNvSpPr>
          <p:nvPr/>
        </p:nvSpPr>
        <p:spPr>
          <a:xfrm>
            <a:off x="341" y="1085622"/>
            <a:ext cx="615101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000">
                <a:solidFill>
                  <a:srgbClr val="01FFC9"/>
                </a:solidFill>
                <a:effectLst/>
                <a:latin typeface="微軟正黑體" panose="020B0604030504040204" pitchFamily="34" charset="-120"/>
              </a:rPr>
              <a:t>C</a:t>
            </a:r>
            <a:r>
              <a:rPr lang="zh-TW" altLang="en-US" sz="2000">
                <a:solidFill>
                  <a:srgbClr val="01FFC9"/>
                </a:solidFill>
                <a:latin typeface="微軟正黑體"/>
              </a:rPr>
              <a:t>onvert the unit by different scaling factors</a:t>
            </a:r>
            <a:endParaRPr lang="zh-TW" altLang="en-US" sz="2000">
              <a:latin typeface="微軟正黑體"/>
            </a:endParaRPr>
          </a:p>
        </p:txBody>
      </p:sp>
      <p:pic>
        <p:nvPicPr>
          <p:cNvPr id="10" name="圖片 9">
            <a:extLst>
              <a:ext uri="{FF2B5EF4-FFF2-40B4-BE49-F238E27FC236}">
                <a16:creationId xmlns:a16="http://schemas.microsoft.com/office/drawing/2014/main" id="{DC1C046E-3BB0-4758-9741-1C140B343F38}"/>
              </a:ext>
            </a:extLst>
          </p:cNvPr>
          <p:cNvPicPr>
            <a:picLocks noChangeAspect="1"/>
          </p:cNvPicPr>
          <p:nvPr/>
        </p:nvPicPr>
        <p:blipFill rotWithShape="1">
          <a:blip r:embed="rId3">
            <a:extLst>
              <a:ext uri="{28A0092B-C50C-407E-A947-70E740481C1C}">
                <a14:useLocalDpi xmlns:a14="http://schemas.microsoft.com/office/drawing/2010/main" val="0"/>
              </a:ext>
            </a:extLst>
          </a:blip>
          <a:srcRect b="18178"/>
          <a:stretch/>
        </p:blipFill>
        <p:spPr>
          <a:xfrm>
            <a:off x="0" y="1464575"/>
            <a:ext cx="4751668" cy="3678925"/>
          </a:xfrm>
          <a:prstGeom prst="rect">
            <a:avLst/>
          </a:prstGeom>
        </p:spPr>
      </p:pic>
      <p:sp>
        <p:nvSpPr>
          <p:cNvPr id="12" name="矩形 11">
            <a:extLst>
              <a:ext uri="{FF2B5EF4-FFF2-40B4-BE49-F238E27FC236}">
                <a16:creationId xmlns:a16="http://schemas.microsoft.com/office/drawing/2014/main" id="{D52E06FD-562F-46C1-AC2F-DD9E85CDEF07}"/>
              </a:ext>
            </a:extLst>
          </p:cNvPr>
          <p:cNvSpPr/>
          <p:nvPr/>
        </p:nvSpPr>
        <p:spPr>
          <a:xfrm>
            <a:off x="4921624" y="1727003"/>
            <a:ext cx="3815122" cy="1200329"/>
          </a:xfrm>
          <a:prstGeom prst="rect">
            <a:avLst/>
          </a:prstGeom>
        </p:spPr>
        <p:txBody>
          <a:bodyPr wrap="squar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C</a:t>
            </a:r>
            <a:r>
              <a:rPr lang="zh-TW" altLang="en-US" b="1">
                <a:solidFill>
                  <a:schemeClr val="bg1"/>
                </a:solidFill>
                <a:latin typeface="微軟正黑體"/>
                <a:ea typeface="微軟正黑體"/>
              </a:rPr>
              <a:t>onve</a:t>
            </a:r>
            <a:r>
              <a:rPr lang="en-US" altLang="zh-TW" b="1" err="1">
                <a:solidFill>
                  <a:schemeClr val="bg1"/>
                </a:solidFill>
                <a:latin typeface="微軟正黑體"/>
                <a:ea typeface="微軟正黑體"/>
              </a:rPr>
              <a:t>rsion</a:t>
            </a:r>
            <a:r>
              <a:rPr lang="en-US" altLang="zh-TW" b="1">
                <a:solidFill>
                  <a:schemeClr val="bg1"/>
                </a:solidFill>
                <a:latin typeface="微軟正黑體"/>
                <a:ea typeface="微軟正黑體"/>
              </a:rPr>
              <a:t> Example:</a:t>
            </a:r>
          </a:p>
          <a:p>
            <a:endParaRPr lang="en-US" altLang="zh-TW" b="1">
              <a:solidFill>
                <a:schemeClr val="bg1"/>
              </a:solidFill>
              <a:latin typeface="微軟正黑體"/>
              <a:ea typeface="微軟正黑體"/>
            </a:endParaRPr>
          </a:p>
          <a:p>
            <a:r>
              <a:rPr lang="en-US" altLang="zh-TW" b="1">
                <a:solidFill>
                  <a:schemeClr val="bg1"/>
                </a:solidFill>
                <a:latin typeface="微軟正黑體"/>
                <a:ea typeface="微軟正黑體"/>
              </a:rPr>
              <a:t>kWh reading = (65536 * HI_ENG + LOW_ENG) / 100</a:t>
            </a:r>
          </a:p>
        </p:txBody>
      </p:sp>
      <p:pic>
        <p:nvPicPr>
          <p:cNvPr id="8" name="圖形 7">
            <a:extLst>
              <a:ext uri="{FF2B5EF4-FFF2-40B4-BE49-F238E27FC236}">
                <a16:creationId xmlns:a16="http://schemas.microsoft.com/office/drawing/2014/main" id="{E1497D03-DB74-4414-A763-5E24BDCB5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788" y="106927"/>
            <a:ext cx="4761189" cy="914400"/>
          </a:xfrm>
          <a:prstGeom prst="rect">
            <a:avLst/>
          </a:prstGeom>
        </p:spPr>
      </p:pic>
      <p:sp>
        <p:nvSpPr>
          <p:cNvPr id="9" name="矩形 8">
            <a:extLst>
              <a:ext uri="{FF2B5EF4-FFF2-40B4-BE49-F238E27FC236}">
                <a16:creationId xmlns:a16="http://schemas.microsoft.com/office/drawing/2014/main" id="{E75CD2C5-1BB4-441D-B5B7-A39979EDA11D}"/>
              </a:ext>
            </a:extLst>
          </p:cNvPr>
          <p:cNvSpPr/>
          <p:nvPr/>
        </p:nvSpPr>
        <p:spPr>
          <a:xfrm>
            <a:off x="691133" y="364072"/>
            <a:ext cx="4063933" cy="400110"/>
          </a:xfrm>
          <a:prstGeom prst="rect">
            <a:avLst/>
          </a:prstGeom>
        </p:spPr>
        <p:txBody>
          <a:bodyPr wrap="none" anchor="t">
            <a:spAutoFit/>
          </a:bodyPr>
          <a:lstStyle/>
          <a:p>
            <a:r>
              <a:rPr lang="en-US" altLang="zh-TW" sz="2000" b="1">
                <a:solidFill>
                  <a:schemeClr val="bg1"/>
                </a:solidFill>
                <a:latin typeface="微軟正黑體" panose="020B0604030504040204" pitchFamily="34" charset="-120"/>
                <a:ea typeface="微軟正黑體" panose="020B0604030504040204" pitchFamily="34" charset="-120"/>
              </a:rPr>
              <a:t>Consult</a:t>
            </a:r>
            <a:r>
              <a:rPr lang="en-US" altLang="zh-TW" sz="2000" b="1">
                <a:solidFill>
                  <a:schemeClr val="bg1"/>
                </a:solidFill>
                <a:latin typeface="微軟正黑體"/>
                <a:ea typeface="微軟正黑體"/>
              </a:rPr>
              <a:t> the</a:t>
            </a:r>
            <a:r>
              <a:rPr lang="en-US" altLang="en-US" sz="2000" b="1">
                <a:solidFill>
                  <a:schemeClr val="bg1"/>
                </a:solidFill>
                <a:latin typeface="微軟正黑體"/>
                <a:ea typeface="微軟正黑體"/>
              </a:rPr>
              <a:t> manual for settings</a:t>
            </a:r>
            <a:endParaRPr lang="zh-TW">
              <a:solidFill>
                <a:schemeClr val="bg1"/>
              </a:solidFill>
            </a:endParaRPr>
          </a:p>
        </p:txBody>
      </p:sp>
    </p:spTree>
    <p:extLst>
      <p:ext uri="{BB962C8B-B14F-4D97-AF65-F5344CB8AC3E}">
        <p14:creationId xmlns:p14="http://schemas.microsoft.com/office/powerpoint/2010/main" val="4159615564"/>
      </p:ext>
    </p:extLst>
  </p:cSld>
  <p:clrMapOvr>
    <a:masterClrMapping/>
  </p:clrMapOvr>
  <p:transition advTm="1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97B372FA-DC22-44A7-9202-6E729E47BFA3}"/>
              </a:ext>
            </a:extLst>
          </p:cNvPr>
          <p:cNvGrpSpPr/>
          <p:nvPr/>
        </p:nvGrpSpPr>
        <p:grpSpPr>
          <a:xfrm>
            <a:off x="7133" y="2099392"/>
            <a:ext cx="9129734" cy="2189950"/>
            <a:chOff x="791145" y="2092821"/>
            <a:chExt cx="7884394" cy="1891230"/>
          </a:xfrm>
          <a:effectLst>
            <a:reflection blurRad="63500" stA="76000" endPos="16000" dist="50800" dir="5400000" sy="-100000" algn="bl" rotWithShape="0"/>
          </a:effectLst>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r="21327"/>
            <a:stretch/>
          </p:blipFill>
          <p:spPr>
            <a:xfrm>
              <a:off x="791145" y="2092821"/>
              <a:ext cx="2413296" cy="189123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839" y="2092821"/>
              <a:ext cx="2305286" cy="1891230"/>
            </a:xfrm>
            <a:prstGeom prst="rect">
              <a:avLst/>
            </a:prstGeom>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r="13163"/>
            <a:stretch/>
          </p:blipFill>
          <p:spPr>
            <a:xfrm>
              <a:off x="5752523" y="2092821"/>
              <a:ext cx="2923016" cy="1882459"/>
            </a:xfrm>
            <a:prstGeom prst="rect">
              <a:avLst/>
            </a:prstGeom>
          </p:spPr>
        </p:pic>
      </p:grpSp>
      <p:pic>
        <p:nvPicPr>
          <p:cNvPr id="8" name="圖形 7">
            <a:extLst>
              <a:ext uri="{FF2B5EF4-FFF2-40B4-BE49-F238E27FC236}">
                <a16:creationId xmlns:a16="http://schemas.microsoft.com/office/drawing/2014/main" id="{19D98035-B10F-4AFD-8B9A-087CC5D2EB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087" y="106927"/>
            <a:ext cx="3371850" cy="914400"/>
          </a:xfrm>
          <a:prstGeom prst="rect">
            <a:avLst/>
          </a:prstGeom>
        </p:spPr>
      </p:pic>
      <p:sp>
        <p:nvSpPr>
          <p:cNvPr id="12" name="矩形 11">
            <a:extLst>
              <a:ext uri="{FF2B5EF4-FFF2-40B4-BE49-F238E27FC236}">
                <a16:creationId xmlns:a16="http://schemas.microsoft.com/office/drawing/2014/main" id="{EF8A61D5-8B0C-4CB6-878E-C635A8A8498E}"/>
              </a:ext>
            </a:extLst>
          </p:cNvPr>
          <p:cNvSpPr/>
          <p:nvPr/>
        </p:nvSpPr>
        <p:spPr>
          <a:xfrm>
            <a:off x="612551" y="342418"/>
            <a:ext cx="2731645" cy="707886"/>
          </a:xfrm>
          <a:prstGeom prst="rect">
            <a:avLst/>
          </a:prstGeom>
        </p:spPr>
        <p:txBody>
          <a:bodyPr wrap="none" anchor="t">
            <a:spAutoFit/>
          </a:bodyPr>
          <a:lstStyle/>
          <a:p>
            <a:r>
              <a:rPr lang="zh-TW" sz="2000" b="1">
                <a:solidFill>
                  <a:schemeClr val="bg1"/>
                </a:solidFill>
                <a:latin typeface="微軟正黑體" panose="020B0604030504040204" pitchFamily="34" charset="-120"/>
                <a:ea typeface="微軟正黑體" panose="020B0604030504040204" pitchFamily="34" charset="-120"/>
              </a:rPr>
              <a:t>Hurray! There we go</a:t>
            </a:r>
            <a:endParaRPr lang="zh-TW" sz="2000">
              <a:latin typeface="微軟正黑體" panose="020B0604030504040204" pitchFamily="34" charset="-120"/>
              <a:ea typeface="微軟正黑體" panose="020B0604030504040204" pitchFamily="34" charset="-120"/>
            </a:endParaRPr>
          </a:p>
          <a:p>
            <a:endParaRPr lang="zh-TW" altLang="en-US" sz="2000" b="1">
              <a:solidFill>
                <a:schemeClr val="bg1"/>
              </a:solidFill>
              <a:latin typeface="微軟正黑體" panose="020B0604030504040204" pitchFamily="34" charset="-120"/>
              <a:ea typeface="微軟正黑體" panose="020B0604030504040204" pitchFamily="34" charset="-120"/>
            </a:endParaRPr>
          </a:p>
        </p:txBody>
      </p:sp>
      <p:sp>
        <p:nvSpPr>
          <p:cNvPr id="4" name="Title 1">
            <a:extLst>
              <a:ext uri="{FF2B5EF4-FFF2-40B4-BE49-F238E27FC236}">
                <a16:creationId xmlns:a16="http://schemas.microsoft.com/office/drawing/2014/main" id="{DF8CE7F0-9F45-2F46-A5F1-9BFC37A60DDD}"/>
              </a:ext>
            </a:extLst>
          </p:cNvPr>
          <p:cNvSpPr txBox="1">
            <a:spLocks/>
          </p:cNvSpPr>
          <p:nvPr/>
        </p:nvSpPr>
        <p:spPr>
          <a:xfrm>
            <a:off x="-136761" y="1527686"/>
            <a:ext cx="3011755"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Ch</a:t>
            </a:r>
            <a:r>
              <a:rPr lang="zh-TW" altLang="en-US" sz="1600">
                <a:latin typeface="微軟正黑體"/>
              </a:rPr>
              <a:t>oose desired electrical units of measure we are gonna calculate</a:t>
            </a:r>
          </a:p>
        </p:txBody>
      </p:sp>
      <p:sp>
        <p:nvSpPr>
          <p:cNvPr id="9" name="Title 1">
            <a:extLst>
              <a:ext uri="{FF2B5EF4-FFF2-40B4-BE49-F238E27FC236}">
                <a16:creationId xmlns:a16="http://schemas.microsoft.com/office/drawing/2014/main" id="{DF8CE7F0-9F45-2F46-A5F1-9BFC37A60DDD}"/>
              </a:ext>
            </a:extLst>
          </p:cNvPr>
          <p:cNvSpPr txBox="1">
            <a:spLocks/>
          </p:cNvSpPr>
          <p:nvPr/>
        </p:nvSpPr>
        <p:spPr>
          <a:xfrm>
            <a:off x="2874994" y="1527686"/>
            <a:ext cx="2808312"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latin typeface="微軟正黑體" panose="020B0604030504040204" pitchFamily="34" charset="-120"/>
              </a:rPr>
              <a:t>Serialize the register value object to JSON text</a:t>
            </a:r>
          </a:p>
        </p:txBody>
      </p:sp>
      <p:sp>
        <p:nvSpPr>
          <p:cNvPr id="10" name="Title 1">
            <a:extLst>
              <a:ext uri="{FF2B5EF4-FFF2-40B4-BE49-F238E27FC236}">
                <a16:creationId xmlns:a16="http://schemas.microsoft.com/office/drawing/2014/main" id="{DF8CE7F0-9F45-2F46-A5F1-9BFC37A60DDD}"/>
              </a:ext>
            </a:extLst>
          </p:cNvPr>
          <p:cNvSpPr txBox="1">
            <a:spLocks/>
          </p:cNvSpPr>
          <p:nvPr/>
        </p:nvSpPr>
        <p:spPr>
          <a:xfrm>
            <a:off x="5750558" y="1527686"/>
            <a:ext cx="3466491"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S</a:t>
            </a:r>
            <a:r>
              <a:rPr lang="zh-TW" altLang="en-US" sz="1600">
                <a:latin typeface="微軟正黑體"/>
              </a:rPr>
              <a:t>aving power data to </a:t>
            </a:r>
            <a:br>
              <a:rPr lang="en-US" altLang="zh-TW" sz="1600">
                <a:latin typeface="微軟正黑體"/>
              </a:rPr>
            </a:br>
            <a:r>
              <a:rPr lang="zh-TW" altLang="en-US" sz="1600">
                <a:latin typeface="微軟正黑體"/>
              </a:rPr>
              <a:t>MongoDB </a:t>
            </a:r>
          </a:p>
        </p:txBody>
      </p:sp>
      <p:pic>
        <p:nvPicPr>
          <p:cNvPr id="17" name="圖片 16">
            <a:extLst>
              <a:ext uri="{FF2B5EF4-FFF2-40B4-BE49-F238E27FC236}">
                <a16:creationId xmlns:a16="http://schemas.microsoft.com/office/drawing/2014/main" id="{6BADF255-3F9A-4D62-B8AE-BC1F1D40B5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9050" y="3782606"/>
            <a:ext cx="686902" cy="514420"/>
          </a:xfrm>
          <a:prstGeom prst="rect">
            <a:avLst/>
          </a:prstGeom>
        </p:spPr>
      </p:pic>
      <p:pic>
        <p:nvPicPr>
          <p:cNvPr id="19" name="圖片 18">
            <a:extLst>
              <a:ext uri="{FF2B5EF4-FFF2-40B4-BE49-F238E27FC236}">
                <a16:creationId xmlns:a16="http://schemas.microsoft.com/office/drawing/2014/main" id="{56400A94-B818-4FE8-A6FF-ECFF7CC6B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2808" y="3774922"/>
            <a:ext cx="686902" cy="514420"/>
          </a:xfrm>
          <a:prstGeom prst="rect">
            <a:avLst/>
          </a:prstGeom>
        </p:spPr>
      </p:pic>
    </p:spTree>
    <p:extLst>
      <p:ext uri="{BB962C8B-B14F-4D97-AF65-F5344CB8AC3E}">
        <p14:creationId xmlns:p14="http://schemas.microsoft.com/office/powerpoint/2010/main" val="4282255260"/>
      </p:ext>
    </p:extLst>
  </p:cSld>
  <p:clrMapOvr>
    <a:masterClrMapping/>
  </p:clrMapOvr>
  <p:transition advTm="1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95569BE-9598-4324-AA5B-5AE31D6F144A}"/>
              </a:ext>
            </a:extLst>
          </p:cNvPr>
          <p:cNvPicPr>
            <a:picLocks noChangeAspect="1"/>
          </p:cNvPicPr>
          <p:nvPr/>
        </p:nvPicPr>
        <p:blipFill rotWithShape="1">
          <a:blip r:embed="rId2">
            <a:extLst>
              <a:ext uri="{28A0092B-C50C-407E-A947-70E740481C1C}">
                <a14:useLocalDpi xmlns:a14="http://schemas.microsoft.com/office/drawing/2010/main" val="0"/>
              </a:ext>
            </a:extLst>
          </a:blip>
          <a:srcRect b="11606"/>
          <a:stretch/>
        </p:blipFill>
        <p:spPr>
          <a:xfrm>
            <a:off x="899592" y="45886"/>
            <a:ext cx="6879745" cy="5092030"/>
          </a:xfrm>
          <a:prstGeom prst="rect">
            <a:avLst/>
          </a:prstGeom>
        </p:spPr>
      </p:pic>
      <p:pic>
        <p:nvPicPr>
          <p:cNvPr id="4" name="圖形 3">
            <a:extLst>
              <a:ext uri="{FF2B5EF4-FFF2-40B4-BE49-F238E27FC236}">
                <a16:creationId xmlns:a16="http://schemas.microsoft.com/office/drawing/2014/main" id="{1D1393BB-D567-4095-80A1-A4BE5ECCC01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 b="-5576"/>
          <a:stretch/>
        </p:blipFill>
        <p:spPr>
          <a:xfrm>
            <a:off x="2771800" y="1433792"/>
            <a:ext cx="3244880" cy="2866150"/>
          </a:xfrm>
          <a:prstGeom prst="rect">
            <a:avLst/>
          </a:prstGeom>
        </p:spPr>
      </p:pic>
      <p:sp>
        <p:nvSpPr>
          <p:cNvPr id="11" name="標題 3"/>
          <p:cNvSpPr>
            <a:spLocks noGrp="1"/>
          </p:cNvSpPr>
          <p:nvPr>
            <p:ph type="title" idx="4294967295"/>
          </p:nvPr>
        </p:nvSpPr>
        <p:spPr>
          <a:xfrm>
            <a:off x="2803645" y="2009617"/>
            <a:ext cx="3181190" cy="857250"/>
          </a:xfrm>
        </p:spPr>
        <p:txBody>
          <a:bodyPr>
            <a:noAutofit/>
          </a:bodyPr>
          <a:lstStyle/>
          <a:p>
            <a:br>
              <a:rPr lang="en-US" altLang="zh-TW" sz="3500">
                <a:latin typeface="微軟正黑體" panose="020B0604030504040204" pitchFamily="34" charset="-120"/>
                <a:ea typeface="微軟正黑體" panose="020B0604030504040204" pitchFamily="34" charset="-120"/>
              </a:rPr>
            </a:br>
            <a:r>
              <a:rPr lang="zh-TW" altLang="en-US" sz="3500" b="1">
                <a:solidFill>
                  <a:srgbClr val="01FFC9"/>
                </a:solidFill>
                <a:latin typeface="微軟正黑體" panose="020B0604030504040204" pitchFamily="34" charset="-120"/>
                <a:ea typeface="微軟正黑體" panose="020B0604030504040204" pitchFamily="34" charset="-120"/>
              </a:rPr>
              <a:t>Rack </a:t>
            </a:r>
            <a:r>
              <a:rPr lang="en-US" altLang="zh-TW" sz="3500" b="1">
                <a:solidFill>
                  <a:srgbClr val="01FFC9"/>
                </a:solidFill>
                <a:latin typeface="微軟正黑體" panose="020B0604030504040204" pitchFamily="34" charset="-120"/>
                <a:ea typeface="微軟正黑體" panose="020B0604030504040204" pitchFamily="34" charset="-120"/>
              </a:rPr>
              <a:t>PDUs</a:t>
            </a:r>
            <a:br>
              <a:rPr lang="en-US" altLang="zh-TW" sz="3500" b="1">
                <a:solidFill>
                  <a:srgbClr val="01FFC9"/>
                </a:solidFill>
                <a:latin typeface="微軟正黑體" panose="020B0604030504040204" pitchFamily="34" charset="-120"/>
                <a:ea typeface="微軟正黑體" panose="020B0604030504040204" pitchFamily="34" charset="-120"/>
              </a:rPr>
            </a:br>
            <a:r>
              <a:rPr lang="zh-TW" altLang="en-US" sz="3500" b="1">
                <a:solidFill>
                  <a:srgbClr val="01FFC9"/>
                </a:solidFill>
                <a:latin typeface="微軟正黑體" panose="020B0604030504040204" pitchFamily="34" charset="-120"/>
                <a:ea typeface="微軟正黑體" panose="020B0604030504040204" pitchFamily="34" charset="-120"/>
              </a:rPr>
              <a:t>Energy Usage</a:t>
            </a:r>
            <a:br>
              <a:rPr lang="zh-TW" altLang="en-US" sz="3500" b="1">
                <a:solidFill>
                  <a:srgbClr val="01FFC9"/>
                </a:solidFill>
                <a:latin typeface="微軟正黑體" panose="020B0604030504040204" pitchFamily="34" charset="-120"/>
                <a:ea typeface="微軟正黑體" panose="020B0604030504040204" pitchFamily="34" charset="-120"/>
              </a:rPr>
            </a:br>
            <a:r>
              <a:rPr lang="en-US" altLang="zh-TW" sz="2500" b="1">
                <a:solidFill>
                  <a:srgbClr val="01FFC9"/>
                </a:solidFill>
                <a:latin typeface="微軟正黑體" panose="020B0604030504040204" pitchFamily="34" charset="-120"/>
                <a:ea typeface="微軟正黑體" panose="020B0604030504040204" pitchFamily="34" charset="-120"/>
              </a:rPr>
              <a:t>Use SNMP to read</a:t>
            </a:r>
            <a:endParaRPr lang="zh-TW" altLang="en-US" sz="2500" b="1" strike="sngStrike">
              <a:solidFill>
                <a:srgbClr val="01FFC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94429483"/>
      </p:ext>
    </p:extLst>
  </p:cSld>
  <p:clrMapOvr>
    <a:masterClrMapping/>
  </p:clrMapOvr>
  <p:transition advTm="1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3EC9BF3-ACB9-4C0B-885E-622A939691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038" y="918287"/>
            <a:ext cx="4207962" cy="1771125"/>
          </a:xfrm>
          <a:prstGeom prst="rect">
            <a:avLst/>
          </a:prstGeom>
        </p:spPr>
      </p:pic>
      <p:sp>
        <p:nvSpPr>
          <p:cNvPr id="3" name="標題 2"/>
          <p:cNvSpPr>
            <a:spLocks noGrp="1"/>
          </p:cNvSpPr>
          <p:nvPr>
            <p:ph type="title" idx="4294967295"/>
          </p:nvPr>
        </p:nvSpPr>
        <p:spPr>
          <a:xfrm>
            <a:off x="225058" y="226941"/>
            <a:ext cx="5568704" cy="857250"/>
          </a:xfrm>
        </p:spPr>
        <p:txBody>
          <a:bodyPr>
            <a:normAutofit fontScale="90000"/>
          </a:bodyPr>
          <a:lstStyle/>
          <a:p>
            <a:r>
              <a:rPr lang="en-US" altLang="zh-TW" b="1">
                <a:solidFill>
                  <a:srgbClr val="01FFC9"/>
                </a:solidFill>
                <a:latin typeface="微軟正黑體" panose="020B0604030504040204" pitchFamily="34" charset="-120"/>
                <a:ea typeface="微軟正黑體" panose="020B0604030504040204" pitchFamily="34" charset="-120"/>
              </a:rPr>
              <a:t>SNMP Quick Tutorial</a:t>
            </a:r>
            <a:endParaRPr lang="zh-TW" altLang="en-US" b="1">
              <a:solidFill>
                <a:srgbClr val="01FFC9"/>
              </a:solidFill>
              <a:latin typeface="微軟正黑體" panose="020B0604030504040204" pitchFamily="34" charset="-120"/>
              <a:ea typeface="微軟正黑體" panose="020B0604030504040204" pitchFamily="34" charset="-120"/>
            </a:endParaRPr>
          </a:p>
        </p:txBody>
      </p:sp>
      <p:pic>
        <p:nvPicPr>
          <p:cNvPr id="15" name="圖形 14">
            <a:extLst>
              <a:ext uri="{FF2B5EF4-FFF2-40B4-BE49-F238E27FC236}">
                <a16:creationId xmlns:a16="http://schemas.microsoft.com/office/drawing/2014/main" id="{A43E694F-264D-4B7F-B2ED-9AA65D9D88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536" y="1038224"/>
            <a:ext cx="6459651" cy="3909789"/>
          </a:xfrm>
          <a:prstGeom prst="rect">
            <a:avLst/>
          </a:prstGeom>
        </p:spPr>
      </p:pic>
      <p:sp>
        <p:nvSpPr>
          <p:cNvPr id="16" name="矩形 15">
            <a:extLst>
              <a:ext uri="{FF2B5EF4-FFF2-40B4-BE49-F238E27FC236}">
                <a16:creationId xmlns:a16="http://schemas.microsoft.com/office/drawing/2014/main" id="{CC69DD4A-121C-4D7A-9B36-42A04E7F5066}"/>
              </a:ext>
            </a:extLst>
          </p:cNvPr>
          <p:cNvSpPr/>
          <p:nvPr/>
        </p:nvSpPr>
        <p:spPr>
          <a:xfrm>
            <a:off x="1246697" y="1405270"/>
            <a:ext cx="5134867"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Install </a:t>
            </a:r>
            <a:r>
              <a:rPr lang="en-US" altLang="zh-TW" b="1" err="1">
                <a:solidFill>
                  <a:schemeClr val="bg1"/>
                </a:solidFill>
                <a:latin typeface="微軟正黑體" panose="020B0604030504040204" pitchFamily="34" charset="-120"/>
                <a:ea typeface="微軟正黑體" panose="020B0604030504040204" pitchFamily="34" charset="-120"/>
              </a:rPr>
              <a:t>QPower</a:t>
            </a:r>
            <a:r>
              <a:rPr lang="en-US" altLang="zh-TW" b="1">
                <a:solidFill>
                  <a:schemeClr val="bg1"/>
                </a:solidFill>
                <a:latin typeface="微軟正黑體" panose="020B0604030504040204" pitchFamily="34" charset="-120"/>
                <a:ea typeface="微軟正黑體" panose="020B0604030504040204" pitchFamily="34" charset="-120"/>
              </a:rPr>
              <a:t>/</a:t>
            </a:r>
            <a:r>
              <a:rPr lang="en-US" altLang="zh-TW" b="1" err="1">
                <a:solidFill>
                  <a:schemeClr val="bg1"/>
                </a:solidFill>
                <a:latin typeface="微軟正黑體" panose="020B0604030504040204" pitchFamily="34" charset="-120"/>
                <a:ea typeface="微軟正黑體" panose="020B0604030504040204" pitchFamily="34" charset="-120"/>
              </a:rPr>
              <a:t>QIoT</a:t>
            </a:r>
            <a:r>
              <a:rPr lang="en-US" altLang="zh-TW" b="1">
                <a:solidFill>
                  <a:schemeClr val="bg1"/>
                </a:solidFill>
                <a:latin typeface="微軟正黑體" panose="020B0604030504040204" pitchFamily="34" charset="-120"/>
                <a:ea typeface="微軟正黑體" panose="020B0604030504040204" pitchFamily="34" charset="-120"/>
              </a:rPr>
              <a:t> Suite Lite + </a:t>
            </a:r>
            <a:r>
              <a:rPr lang="en-US" altLang="zh-TW" b="1">
                <a:solidFill>
                  <a:srgbClr val="01FFC9"/>
                </a:solidFill>
                <a:latin typeface="微軟正黑體" panose="020B0604030504040204" pitchFamily="34" charset="-120"/>
                <a:ea typeface="微軟正黑體" panose="020B0604030504040204" pitchFamily="34" charset="-120"/>
              </a:rPr>
              <a:t>SNMP node</a:t>
            </a:r>
          </a:p>
        </p:txBody>
      </p:sp>
      <p:sp>
        <p:nvSpPr>
          <p:cNvPr id="17" name="矩形 16">
            <a:extLst>
              <a:ext uri="{FF2B5EF4-FFF2-40B4-BE49-F238E27FC236}">
                <a16:creationId xmlns:a16="http://schemas.microsoft.com/office/drawing/2014/main" id="{2C26BA4C-9D0A-443C-A707-F29A001FDF6F}"/>
              </a:ext>
            </a:extLst>
          </p:cNvPr>
          <p:cNvSpPr/>
          <p:nvPr/>
        </p:nvSpPr>
        <p:spPr>
          <a:xfrm>
            <a:off x="2195736" y="2239513"/>
            <a:ext cx="2647713" cy="369332"/>
          </a:xfrm>
          <a:prstGeom prst="rect">
            <a:avLst/>
          </a:prstGeom>
        </p:spPr>
        <p:txBody>
          <a:bodyPr wrap="none" anchor="t">
            <a:spAutoFit/>
          </a:bodyPr>
          <a:lstStyle/>
          <a:p>
            <a:r>
              <a:rPr lang="zh-TW" altLang="en-US" b="1">
                <a:solidFill>
                  <a:schemeClr val="bg1"/>
                </a:solidFill>
                <a:latin typeface="微軟正黑體"/>
                <a:ea typeface="微軟正黑體"/>
              </a:rPr>
              <a:t>Specify the host name</a:t>
            </a:r>
          </a:p>
        </p:txBody>
      </p:sp>
      <p:sp>
        <p:nvSpPr>
          <p:cNvPr id="18" name="矩形 17">
            <a:extLst>
              <a:ext uri="{FF2B5EF4-FFF2-40B4-BE49-F238E27FC236}">
                <a16:creationId xmlns:a16="http://schemas.microsoft.com/office/drawing/2014/main" id="{6E1F3B3F-0960-4442-9FEA-BFEF8BB18563}"/>
              </a:ext>
            </a:extLst>
          </p:cNvPr>
          <p:cNvSpPr/>
          <p:nvPr/>
        </p:nvSpPr>
        <p:spPr>
          <a:xfrm>
            <a:off x="1185502" y="3139609"/>
            <a:ext cx="5509324" cy="523220"/>
          </a:xfrm>
          <a:prstGeom prst="rect">
            <a:avLst/>
          </a:prstGeom>
        </p:spPr>
        <p:txBody>
          <a:bodyPr wrap="square" anchor="t">
            <a:spAutoFit/>
          </a:bodyPr>
          <a:lstStyle/>
          <a:p>
            <a:r>
              <a:rPr lang="zh-TW" altLang="en-US" sz="1400" b="1">
                <a:solidFill>
                  <a:schemeClr val="bg1"/>
                </a:solidFill>
                <a:latin typeface="微軟正黑體" panose="020B0604030504040204" pitchFamily="34" charset="-120"/>
                <a:ea typeface="微軟正黑體" panose="020B0604030504040204" pitchFamily="34" charset="-120"/>
              </a:rPr>
              <a:t>Follow the communication manual and configure community strings and OID then start the query </a:t>
            </a:r>
          </a:p>
        </p:txBody>
      </p:sp>
      <p:sp>
        <p:nvSpPr>
          <p:cNvPr id="19" name="矩形 18">
            <a:extLst>
              <a:ext uri="{FF2B5EF4-FFF2-40B4-BE49-F238E27FC236}">
                <a16:creationId xmlns:a16="http://schemas.microsoft.com/office/drawing/2014/main" id="{5939E30C-201E-46A8-85FF-51575C7B380E}"/>
              </a:ext>
            </a:extLst>
          </p:cNvPr>
          <p:cNvSpPr/>
          <p:nvPr/>
        </p:nvSpPr>
        <p:spPr>
          <a:xfrm>
            <a:off x="2103587" y="4181431"/>
            <a:ext cx="3793090"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F</a:t>
            </a:r>
            <a:r>
              <a:rPr lang="en-US" altLang="en-US" b="1" err="1">
                <a:solidFill>
                  <a:schemeClr val="bg1"/>
                </a:solidFill>
                <a:latin typeface="微軟正黑體"/>
                <a:ea typeface="微軟正黑體"/>
              </a:rPr>
              <a:t>airly</a:t>
            </a:r>
            <a:r>
              <a:rPr lang="en-US" altLang="en-US" b="1">
                <a:solidFill>
                  <a:schemeClr val="bg1"/>
                </a:solidFill>
                <a:latin typeface="微軟正黑體"/>
                <a:ea typeface="微軟正黑體"/>
              </a:rPr>
              <a:t> simple! Done in 3 minutes</a:t>
            </a:r>
            <a:endParaRPr lang="zh-TW">
              <a:solidFill>
                <a:schemeClr val="bg1"/>
              </a:solidFill>
              <a:latin typeface="新細明體"/>
              <a:ea typeface="新細明體"/>
            </a:endParaRPr>
          </a:p>
        </p:txBody>
      </p:sp>
      <p:pic>
        <p:nvPicPr>
          <p:cNvPr id="23" name="圖片 22">
            <a:extLst>
              <a:ext uri="{FF2B5EF4-FFF2-40B4-BE49-F238E27FC236}">
                <a16:creationId xmlns:a16="http://schemas.microsoft.com/office/drawing/2014/main" id="{11DC685E-19E8-4B52-AAD2-71CAB9169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40760">
            <a:off x="5178641" y="2468984"/>
            <a:ext cx="4207962" cy="1771125"/>
          </a:xfrm>
          <a:prstGeom prst="rect">
            <a:avLst/>
          </a:prstGeom>
        </p:spPr>
      </p:pic>
    </p:spTree>
    <p:extLst>
      <p:ext uri="{BB962C8B-B14F-4D97-AF65-F5344CB8AC3E}">
        <p14:creationId xmlns:p14="http://schemas.microsoft.com/office/powerpoint/2010/main" val="1596430977"/>
      </p:ext>
    </p:extLst>
  </p:cSld>
  <p:clrMapOvr>
    <a:masterClrMapping/>
  </p:clrMapOvr>
  <p:transition advTm="1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27DDCE5-9F1F-45C5-9F55-113D09BB1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98" y="1189729"/>
            <a:ext cx="5706474" cy="3953771"/>
          </a:xfrm>
          <a:prstGeom prst="rect">
            <a:avLst/>
          </a:prstGeom>
        </p:spPr>
      </p:pic>
      <p:pic>
        <p:nvPicPr>
          <p:cNvPr id="4" name="圖形 3">
            <a:extLst>
              <a:ext uri="{FF2B5EF4-FFF2-40B4-BE49-F238E27FC236}">
                <a16:creationId xmlns:a16="http://schemas.microsoft.com/office/drawing/2014/main" id="{BA944539-33EF-4B40-B79D-22EBF498C8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1651" y="145036"/>
            <a:ext cx="6267450" cy="914400"/>
          </a:xfrm>
          <a:prstGeom prst="rect">
            <a:avLst/>
          </a:prstGeom>
        </p:spPr>
      </p:pic>
      <p:sp>
        <p:nvSpPr>
          <p:cNvPr id="5" name="矩形 4">
            <a:extLst>
              <a:ext uri="{FF2B5EF4-FFF2-40B4-BE49-F238E27FC236}">
                <a16:creationId xmlns:a16="http://schemas.microsoft.com/office/drawing/2014/main" id="{6986EB7E-3266-4DC7-8510-7BB0ADB97B6F}"/>
              </a:ext>
            </a:extLst>
          </p:cNvPr>
          <p:cNvSpPr/>
          <p:nvPr/>
        </p:nvSpPr>
        <p:spPr>
          <a:xfrm>
            <a:off x="683568" y="412353"/>
            <a:ext cx="5394618"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安裝</a:t>
            </a:r>
            <a:r>
              <a:rPr lang="en-US" altLang="zh-TW" sz="2000" b="1" err="1">
                <a:solidFill>
                  <a:schemeClr val="bg1"/>
                </a:solidFill>
                <a:latin typeface="微軟正黑體" panose="020B0604030504040204" pitchFamily="34" charset="-120"/>
                <a:ea typeface="微軟正黑體" panose="020B0604030504040204" pitchFamily="34" charset="-120"/>
              </a:rPr>
              <a:t>QPower</a:t>
            </a:r>
            <a:r>
              <a:rPr lang="en-US" altLang="zh-TW" sz="2000" b="1">
                <a:solidFill>
                  <a:schemeClr val="bg1"/>
                </a:solidFill>
                <a:latin typeface="微軟正黑體" panose="020B0604030504040204" pitchFamily="34" charset="-120"/>
                <a:ea typeface="微軟正黑體" panose="020B0604030504040204" pitchFamily="34" charset="-120"/>
              </a:rPr>
              <a:t>/</a:t>
            </a:r>
            <a:r>
              <a:rPr lang="en-US" altLang="zh-TW" sz="2000" b="1" err="1">
                <a:solidFill>
                  <a:schemeClr val="bg1"/>
                </a:solidFill>
                <a:latin typeface="微軟正黑體" panose="020B0604030504040204" pitchFamily="34" charset="-120"/>
                <a:ea typeface="微軟正黑體" panose="020B0604030504040204" pitchFamily="34" charset="-120"/>
              </a:rPr>
              <a:t>QIoT</a:t>
            </a:r>
            <a:r>
              <a:rPr lang="en-US" altLang="zh-TW" sz="2000" b="1">
                <a:solidFill>
                  <a:schemeClr val="bg1"/>
                </a:solidFill>
                <a:latin typeface="微軟正黑體" panose="020B0604030504040204" pitchFamily="34" charset="-120"/>
                <a:ea typeface="微軟正黑體" panose="020B0604030504040204" pitchFamily="34" charset="-120"/>
              </a:rPr>
              <a:t> Suite Lite + </a:t>
            </a:r>
            <a:r>
              <a:rPr lang="en-US" altLang="zh-TW" sz="2000" b="1">
                <a:solidFill>
                  <a:srgbClr val="01FFC9"/>
                </a:solidFill>
                <a:latin typeface="微軟正黑體" panose="020B0604030504040204" pitchFamily="34" charset="-120"/>
                <a:ea typeface="微軟正黑體" panose="020B0604030504040204" pitchFamily="34" charset="-120"/>
              </a:rPr>
              <a:t>SNMP node</a:t>
            </a:r>
          </a:p>
        </p:txBody>
      </p:sp>
      <p:sp>
        <p:nvSpPr>
          <p:cNvPr id="6" name="標題 3">
            <a:extLst>
              <a:ext uri="{FF2B5EF4-FFF2-40B4-BE49-F238E27FC236}">
                <a16:creationId xmlns:a16="http://schemas.microsoft.com/office/drawing/2014/main" id="{31D91E13-C8B8-4421-B5B3-52B3EDC02499}"/>
              </a:ext>
            </a:extLst>
          </p:cNvPr>
          <p:cNvSpPr txBox="1">
            <a:spLocks/>
          </p:cNvSpPr>
          <p:nvPr/>
        </p:nvSpPr>
        <p:spPr>
          <a:xfrm>
            <a:off x="2510104" y="2693194"/>
            <a:ext cx="3799742"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4000">
                <a:latin typeface="+mn-lt"/>
                <a:ea typeface="+mn-ea"/>
                <a:cs typeface="+mn-cs"/>
                <a:sym typeface="Helvetica Neue Medium"/>
              </a:defRPr>
            </a:pPr>
            <a:r>
              <a:rPr lang="zh-TW" altLang="en-US" sz="2500">
                <a:solidFill>
                  <a:schemeClr val="bg1"/>
                </a:solidFill>
                <a:latin typeface="微軟正黑體" panose="020B0604030504040204" pitchFamily="34" charset="-120"/>
                <a:ea typeface="微軟正黑體" panose="020B0604030504040204" pitchFamily="34" charset="-120"/>
                <a:cs typeface="+mn-cs"/>
                <a:sym typeface="Helvetica Neue Medium"/>
              </a:rPr>
              <a:t>I</a:t>
            </a:r>
            <a:r>
              <a:rPr lang="zh-TW" altLang="en-US" sz="2500">
                <a:solidFill>
                  <a:schemeClr val="bg1"/>
                </a:solidFill>
                <a:latin typeface="微軟正黑體"/>
                <a:ea typeface="微軟正黑體"/>
                <a:cs typeface="+mn-cs"/>
              </a:rPr>
              <a:t>f QPower </a:t>
            </a:r>
            <a:r>
              <a:rPr lang="zh-TW" sz="2500">
                <a:solidFill>
                  <a:schemeClr val="bg1"/>
                </a:solidFill>
                <a:latin typeface="微軟正黑體"/>
                <a:ea typeface="微軟正黑體"/>
                <a:cs typeface="+mn-cs"/>
              </a:rPr>
              <a:t>ha</a:t>
            </a:r>
            <a:r>
              <a:rPr lang="en-US" altLang="zh-TW" sz="2500">
                <a:solidFill>
                  <a:schemeClr val="bg1"/>
                </a:solidFill>
                <a:latin typeface="微軟正黑體"/>
                <a:ea typeface="微軟正黑體"/>
                <a:cs typeface="+mn-cs"/>
              </a:rPr>
              <a:t>s been</a:t>
            </a:r>
            <a:r>
              <a:rPr lang="zh-TW" altLang="en-US" sz="2500">
                <a:solidFill>
                  <a:schemeClr val="bg1"/>
                </a:solidFill>
                <a:latin typeface="微軟正黑體"/>
                <a:ea typeface="微軟正黑體"/>
                <a:cs typeface="+mn-cs"/>
              </a:rPr>
              <a:t> installed then move to next step. </a:t>
            </a:r>
            <a:endParaRPr lang="en-US" altLang="zh-TW" sz="2500">
              <a:solidFill>
                <a:schemeClr val="bg1"/>
              </a:solidFill>
              <a:latin typeface="微軟正黑體"/>
              <a:ea typeface="微軟正黑體"/>
              <a:cs typeface="+mn-cs"/>
            </a:endParaRPr>
          </a:p>
        </p:txBody>
      </p:sp>
    </p:spTree>
    <p:extLst>
      <p:ext uri="{BB962C8B-B14F-4D97-AF65-F5344CB8AC3E}">
        <p14:creationId xmlns:p14="http://schemas.microsoft.com/office/powerpoint/2010/main" val="983191688"/>
      </p:ext>
    </p:extLst>
  </p:cSld>
  <p:clrMapOvr>
    <a:masterClrMapping/>
  </p:clrMapOvr>
  <p:transition advTm="1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F8CE7F0-9F45-2F46-A5F1-9BFC37A60DDD}"/>
              </a:ext>
            </a:extLst>
          </p:cNvPr>
          <p:cNvSpPr txBox="1">
            <a:spLocks/>
          </p:cNvSpPr>
          <p:nvPr/>
        </p:nvSpPr>
        <p:spPr>
          <a:xfrm>
            <a:off x="2196573" y="1821195"/>
            <a:ext cx="2541209"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As</a:t>
            </a:r>
            <a:r>
              <a:rPr lang="zh-TW" altLang="en-US" sz="1600">
                <a:latin typeface="微軟正黑體"/>
              </a:rPr>
              <a:t>sign host name or IP</a:t>
            </a:r>
            <a:endParaRPr lang="zh-TW" altLang="en-US"/>
          </a:p>
        </p:txBody>
      </p:sp>
      <p:sp>
        <p:nvSpPr>
          <p:cNvPr id="18" name="Title 1">
            <a:extLst>
              <a:ext uri="{FF2B5EF4-FFF2-40B4-BE49-F238E27FC236}">
                <a16:creationId xmlns:a16="http://schemas.microsoft.com/office/drawing/2014/main" id="{DF8CE7F0-9F45-2F46-A5F1-9BFC37A60DDD}"/>
              </a:ext>
            </a:extLst>
          </p:cNvPr>
          <p:cNvSpPr txBox="1">
            <a:spLocks/>
          </p:cNvSpPr>
          <p:nvPr/>
        </p:nvSpPr>
        <p:spPr>
          <a:xfrm>
            <a:off x="5851799" y="1935495"/>
            <a:ext cx="2629382"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sz="1600">
                <a:effectLst/>
                <a:latin typeface="微軟正黑體" panose="020B0604030504040204" pitchFamily="34" charset="-120"/>
              </a:rPr>
              <a:t>Back to the process flow</a:t>
            </a:r>
            <a:endParaRPr lang="zh-TW" sz="1600" b="0">
              <a:effectLst/>
              <a:latin typeface="微軟正黑體" panose="020B0604030504040204" pitchFamily="34" charset="-120"/>
            </a:endParaRPr>
          </a:p>
          <a:p>
            <a:endParaRPr lang="zh-TW" altLang="en-US" sz="1600">
              <a:latin typeface="微軟正黑體" panose="020B0604030504040204" pitchFamily="34" charset="-120"/>
            </a:endParaRPr>
          </a:p>
        </p:txBody>
      </p:sp>
      <p:pic>
        <p:nvPicPr>
          <p:cNvPr id="13" name="圖形 12">
            <a:extLst>
              <a:ext uri="{FF2B5EF4-FFF2-40B4-BE49-F238E27FC236}">
                <a16:creationId xmlns:a16="http://schemas.microsoft.com/office/drawing/2014/main" id="{217DD895-DFF4-45EF-BA0E-FEB37F9B2BB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37469"/>
          <a:stretch/>
        </p:blipFill>
        <p:spPr>
          <a:xfrm>
            <a:off x="96374" y="139857"/>
            <a:ext cx="2625562" cy="966643"/>
          </a:xfrm>
          <a:prstGeom prst="rect">
            <a:avLst/>
          </a:prstGeom>
        </p:spPr>
      </p:pic>
      <p:sp>
        <p:nvSpPr>
          <p:cNvPr id="14" name="矩形 13">
            <a:extLst>
              <a:ext uri="{FF2B5EF4-FFF2-40B4-BE49-F238E27FC236}">
                <a16:creationId xmlns:a16="http://schemas.microsoft.com/office/drawing/2014/main" id="{1D739006-65AC-48BF-9E0C-C83F6A24F4BD}"/>
              </a:ext>
            </a:extLst>
          </p:cNvPr>
          <p:cNvSpPr/>
          <p:nvPr/>
        </p:nvSpPr>
        <p:spPr>
          <a:xfrm>
            <a:off x="852393" y="416035"/>
            <a:ext cx="1745991"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A</a:t>
            </a:r>
            <a:r>
              <a:rPr lang="zh-TW" altLang="en-US" sz="2000" b="1">
                <a:solidFill>
                  <a:schemeClr val="bg1"/>
                </a:solidFill>
                <a:latin typeface="微軟正黑體"/>
                <a:ea typeface="微軟正黑體"/>
              </a:rPr>
              <a:t>ssign an IP </a:t>
            </a:r>
            <a:endParaRPr lang="zh-TW" altLang="en-US">
              <a:solidFill>
                <a:schemeClr val="bg1"/>
              </a:solidFill>
            </a:endParaRPr>
          </a:p>
        </p:txBody>
      </p:sp>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t="40575"/>
          <a:stretch/>
        </p:blipFill>
        <p:spPr>
          <a:xfrm>
            <a:off x="468885" y="1612206"/>
            <a:ext cx="1067505" cy="3034861"/>
          </a:xfrm>
          <a:prstGeom prst="rect">
            <a:avLst/>
          </a:prstGeom>
          <a:effectLst>
            <a:reflection blurRad="50800" stA="79000" endPos="14000" dist="50800" dir="5400000" sy="-100000" algn="bl" rotWithShape="0"/>
          </a:effectLst>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154" y="2226541"/>
            <a:ext cx="3434174" cy="2416431"/>
          </a:xfrm>
          <a:prstGeom prst="rect">
            <a:avLst/>
          </a:prstGeom>
          <a:effectLst>
            <a:reflection blurRad="50800" stA="79000" endPos="14000" dist="50800" dir="5400000" sy="-100000" algn="bl" rotWithShape="0"/>
          </a:effectLst>
        </p:spPr>
      </p:pic>
      <p:grpSp>
        <p:nvGrpSpPr>
          <p:cNvPr id="3" name="群組 2">
            <a:extLst>
              <a:ext uri="{FF2B5EF4-FFF2-40B4-BE49-F238E27FC236}">
                <a16:creationId xmlns:a16="http://schemas.microsoft.com/office/drawing/2014/main" id="{6178D7BD-3C58-481E-9D53-E655D2EA4416}"/>
              </a:ext>
            </a:extLst>
          </p:cNvPr>
          <p:cNvGrpSpPr/>
          <p:nvPr/>
        </p:nvGrpSpPr>
        <p:grpSpPr>
          <a:xfrm>
            <a:off x="5402093" y="2226541"/>
            <a:ext cx="3346783" cy="2440659"/>
            <a:chOff x="4857056" y="2282158"/>
            <a:chExt cx="3346783" cy="2440659"/>
          </a:xfrm>
          <a:effectLst>
            <a:reflection blurRad="50800" stA="79000" endPos="14000" dist="50800" dir="5400000" sy="-100000" algn="bl" rotWithShape="0"/>
          </a:effectLst>
        </p:grpSpPr>
        <p:sp>
          <p:nvSpPr>
            <p:cNvPr id="2" name="矩形 1">
              <a:extLst>
                <a:ext uri="{FF2B5EF4-FFF2-40B4-BE49-F238E27FC236}">
                  <a16:creationId xmlns:a16="http://schemas.microsoft.com/office/drawing/2014/main" id="{ABDF48A3-AC42-42D8-8022-EF53A068A8B2}"/>
                </a:ext>
              </a:extLst>
            </p:cNvPr>
            <p:cNvSpPr/>
            <p:nvPr/>
          </p:nvSpPr>
          <p:spPr>
            <a:xfrm>
              <a:off x="4857056" y="2282158"/>
              <a:ext cx="3346783" cy="2440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rotWithShape="1">
            <a:blip r:embed="rId6" cstate="print">
              <a:extLst>
                <a:ext uri="{28A0092B-C50C-407E-A947-70E740481C1C}">
                  <a14:useLocalDpi xmlns:a14="http://schemas.microsoft.com/office/drawing/2010/main" val="0"/>
                </a:ext>
              </a:extLst>
            </a:blip>
            <a:srcRect l="2833" t="11908" r="49370" b="52920"/>
            <a:stretch/>
          </p:blipFill>
          <p:spPr>
            <a:xfrm>
              <a:off x="4979254" y="2374366"/>
              <a:ext cx="3150454" cy="889771"/>
            </a:xfrm>
            <a:prstGeom prst="rect">
              <a:avLst/>
            </a:prstGeom>
          </p:spPr>
        </p:pic>
        <p:pic>
          <p:nvPicPr>
            <p:cNvPr id="15" name="圖片 14">
              <a:extLst>
                <a:ext uri="{FF2B5EF4-FFF2-40B4-BE49-F238E27FC236}">
                  <a16:creationId xmlns:a16="http://schemas.microsoft.com/office/drawing/2014/main" id="{2A2D0EEF-E61E-47CD-912A-5A2A18C9B0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499" t="47072" r="35485" b="21431"/>
            <a:stretch/>
          </p:blipFill>
          <p:spPr>
            <a:xfrm>
              <a:off x="5911209" y="3404872"/>
              <a:ext cx="1582912" cy="796917"/>
            </a:xfrm>
            <a:prstGeom prst="rect">
              <a:avLst/>
            </a:prstGeom>
          </p:spPr>
        </p:pic>
        <p:pic>
          <p:nvPicPr>
            <p:cNvPr id="17" name="圖片 16">
              <a:extLst>
                <a:ext uri="{FF2B5EF4-FFF2-40B4-BE49-F238E27FC236}">
                  <a16:creationId xmlns:a16="http://schemas.microsoft.com/office/drawing/2014/main" id="{3C850D4F-D701-48DC-A146-C05E686AE3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04" t="38220" r="4735" b="43481"/>
            <a:stretch/>
          </p:blipFill>
          <p:spPr>
            <a:xfrm>
              <a:off x="5715267" y="4259833"/>
              <a:ext cx="1974796" cy="462984"/>
            </a:xfrm>
            <a:prstGeom prst="rect">
              <a:avLst/>
            </a:prstGeom>
          </p:spPr>
        </p:pic>
      </p:grpSp>
      <p:pic>
        <p:nvPicPr>
          <p:cNvPr id="19" name="圖片 18">
            <a:extLst>
              <a:ext uri="{FF2B5EF4-FFF2-40B4-BE49-F238E27FC236}">
                <a16:creationId xmlns:a16="http://schemas.microsoft.com/office/drawing/2014/main" id="{127BBE0F-FAE0-4930-9B07-C2053A3E22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6390" y="4271968"/>
            <a:ext cx="686902" cy="514420"/>
          </a:xfrm>
          <a:prstGeom prst="rect">
            <a:avLst/>
          </a:prstGeom>
        </p:spPr>
      </p:pic>
      <p:pic>
        <p:nvPicPr>
          <p:cNvPr id="20" name="圖片 19">
            <a:extLst>
              <a:ext uri="{FF2B5EF4-FFF2-40B4-BE49-F238E27FC236}">
                <a16:creationId xmlns:a16="http://schemas.microsoft.com/office/drawing/2014/main" id="{F186BA2B-C151-4712-8C55-009DDC22AC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6328" y="4272280"/>
            <a:ext cx="686902" cy="514420"/>
          </a:xfrm>
          <a:prstGeom prst="rect">
            <a:avLst/>
          </a:prstGeom>
        </p:spPr>
      </p:pic>
      <p:sp>
        <p:nvSpPr>
          <p:cNvPr id="21" name="Title 1">
            <a:extLst>
              <a:ext uri="{FF2B5EF4-FFF2-40B4-BE49-F238E27FC236}">
                <a16:creationId xmlns:a16="http://schemas.microsoft.com/office/drawing/2014/main" id="{727087B1-FC11-4F50-9DFE-46ED9FBBF5E6}"/>
              </a:ext>
            </a:extLst>
          </p:cNvPr>
          <p:cNvSpPr txBox="1">
            <a:spLocks/>
          </p:cNvSpPr>
          <p:nvPr/>
        </p:nvSpPr>
        <p:spPr>
          <a:xfrm>
            <a:off x="3150274" y="450730"/>
            <a:ext cx="506337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300">
                <a:solidFill>
                  <a:srgbClr val="01FFC9"/>
                </a:solidFill>
                <a:effectLst/>
                <a:latin typeface="微軟正黑體" panose="020B0604030504040204" pitchFamily="34" charset="-120"/>
              </a:rPr>
              <a:t>G</a:t>
            </a:r>
            <a:r>
              <a:rPr lang="zh-TW" altLang="en-US" sz="2300">
                <a:solidFill>
                  <a:srgbClr val="01FFC9"/>
                </a:solidFill>
                <a:latin typeface="微軟正黑體"/>
              </a:rPr>
              <a:t>et the data </a:t>
            </a:r>
            <a:br>
              <a:rPr lang="en-US" altLang="zh-TW" sz="2300">
                <a:solidFill>
                  <a:srgbClr val="01FFC9"/>
                </a:solidFill>
                <a:latin typeface="微軟正黑體"/>
              </a:rPr>
            </a:br>
            <a:r>
              <a:rPr lang="zh-TW" altLang="en-US" sz="2300">
                <a:solidFill>
                  <a:srgbClr val="01FFC9"/>
                </a:solidFill>
                <a:latin typeface="微軟正黑體"/>
              </a:rPr>
              <a:t>with SNMP PDUs</a:t>
            </a:r>
            <a:endParaRPr lang="en-US" altLang="zh-TW" sz="2300">
              <a:solidFill>
                <a:srgbClr val="01FFC9"/>
              </a:solidFill>
              <a:latin typeface="微軟正黑體"/>
            </a:endParaRPr>
          </a:p>
        </p:txBody>
      </p:sp>
      <p:pic>
        <p:nvPicPr>
          <p:cNvPr id="22" name="圖形 21">
            <a:extLst>
              <a:ext uri="{FF2B5EF4-FFF2-40B4-BE49-F238E27FC236}">
                <a16:creationId xmlns:a16="http://schemas.microsoft.com/office/drawing/2014/main" id="{6A8EA394-42E5-4CF6-99FB-E1A304A581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9737" r="-204"/>
          <a:stretch/>
        </p:blipFill>
        <p:spPr>
          <a:xfrm>
            <a:off x="2502196" y="139857"/>
            <a:ext cx="439479" cy="966643"/>
          </a:xfrm>
          <a:prstGeom prst="rect">
            <a:avLst/>
          </a:prstGeom>
        </p:spPr>
      </p:pic>
    </p:spTree>
    <p:extLst>
      <p:ext uri="{BB962C8B-B14F-4D97-AF65-F5344CB8AC3E}">
        <p14:creationId xmlns:p14="http://schemas.microsoft.com/office/powerpoint/2010/main" val="3544409439"/>
      </p:ext>
    </p:extLst>
  </p:cSld>
  <p:clrMapOvr>
    <a:masterClrMapping/>
  </p:clrMapOvr>
  <p:transition advTm="1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F8CE7F0-9F45-2F46-A5F1-9BFC37A60DDD}"/>
              </a:ext>
            </a:extLst>
          </p:cNvPr>
          <p:cNvSpPr txBox="1">
            <a:spLocks/>
          </p:cNvSpPr>
          <p:nvPr/>
        </p:nvSpPr>
        <p:spPr>
          <a:xfrm>
            <a:off x="5303185" y="1644024"/>
            <a:ext cx="2212053"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latin typeface="微軟正黑體"/>
              </a:rPr>
              <a:t>Snippet Reference</a:t>
            </a:r>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3371" t="2884" r="19326" b="41071"/>
          <a:stretch/>
        </p:blipFill>
        <p:spPr>
          <a:xfrm>
            <a:off x="768758" y="2082800"/>
            <a:ext cx="3534427" cy="2802670"/>
          </a:xfrm>
          <a:prstGeom prst="rect">
            <a:avLst/>
          </a:prstGeom>
          <a:effectLst>
            <a:reflection blurRad="101600" stA="44000" endPos="12000" dir="5400000" sy="-100000" algn="bl" rotWithShape="0"/>
          </a:effectLst>
        </p:spPr>
      </p:pic>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b="30965"/>
          <a:stretch/>
        </p:blipFill>
        <p:spPr>
          <a:xfrm>
            <a:off x="4696394" y="2082800"/>
            <a:ext cx="3181041" cy="2798875"/>
          </a:xfrm>
          <a:prstGeom prst="rect">
            <a:avLst/>
          </a:prstGeom>
          <a:effectLst>
            <a:reflection blurRad="101600" stA="44000" endPos="12000" dir="5400000" sy="-100000" algn="bl" rotWithShape="0"/>
          </a:effectLst>
        </p:spPr>
      </p:pic>
      <p:sp>
        <p:nvSpPr>
          <p:cNvPr id="11" name="Title 1">
            <a:extLst>
              <a:ext uri="{FF2B5EF4-FFF2-40B4-BE49-F238E27FC236}">
                <a16:creationId xmlns:a16="http://schemas.microsoft.com/office/drawing/2014/main" id="{DF8CE7F0-9F45-2F46-A5F1-9BFC37A60DDD}"/>
              </a:ext>
            </a:extLst>
          </p:cNvPr>
          <p:cNvSpPr txBox="1">
            <a:spLocks/>
          </p:cNvSpPr>
          <p:nvPr/>
        </p:nvSpPr>
        <p:spPr>
          <a:xfrm>
            <a:off x="1014815" y="1636880"/>
            <a:ext cx="2940497" cy="328945"/>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latin typeface="微軟正黑體"/>
              </a:rPr>
              <a:t>Find out your desired data mapped with OIDs</a:t>
            </a:r>
          </a:p>
        </p:txBody>
      </p:sp>
      <p:pic>
        <p:nvPicPr>
          <p:cNvPr id="10" name="圖形 9">
            <a:extLst>
              <a:ext uri="{FF2B5EF4-FFF2-40B4-BE49-F238E27FC236}">
                <a16:creationId xmlns:a16="http://schemas.microsoft.com/office/drawing/2014/main" id="{6D56465E-0BD4-4513-B307-A05CEB497B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88" y="106927"/>
            <a:ext cx="4704482" cy="914400"/>
          </a:xfrm>
          <a:prstGeom prst="rect">
            <a:avLst/>
          </a:prstGeom>
        </p:spPr>
      </p:pic>
      <p:sp>
        <p:nvSpPr>
          <p:cNvPr id="12" name="矩形 11">
            <a:extLst>
              <a:ext uri="{FF2B5EF4-FFF2-40B4-BE49-F238E27FC236}">
                <a16:creationId xmlns:a16="http://schemas.microsoft.com/office/drawing/2014/main" id="{D43C4593-B7FE-4958-8B37-DB404794E460}"/>
              </a:ext>
            </a:extLst>
          </p:cNvPr>
          <p:cNvSpPr/>
          <p:nvPr/>
        </p:nvSpPr>
        <p:spPr>
          <a:xfrm>
            <a:off x="651860" y="364072"/>
            <a:ext cx="4063933" cy="400110"/>
          </a:xfrm>
          <a:prstGeom prst="rect">
            <a:avLst/>
          </a:prstGeom>
        </p:spPr>
        <p:txBody>
          <a:bodyPr wrap="none" anchor="t">
            <a:spAutoFit/>
          </a:bodyPr>
          <a:lstStyle/>
          <a:p>
            <a:r>
              <a:rPr lang="en-US" altLang="zh-TW" sz="2000" b="1">
                <a:solidFill>
                  <a:schemeClr val="bg1"/>
                </a:solidFill>
                <a:latin typeface="微軟正黑體" panose="020B0604030504040204" pitchFamily="34" charset="-120"/>
                <a:ea typeface="微軟正黑體" panose="020B0604030504040204" pitchFamily="34" charset="-120"/>
              </a:rPr>
              <a:t>Consult the manual for </a:t>
            </a:r>
            <a:r>
              <a:rPr lang="en-US" sz="2000" b="1">
                <a:solidFill>
                  <a:schemeClr val="bg1"/>
                </a:solidFill>
                <a:latin typeface="微軟正黑體" panose="020B0604030504040204" pitchFamily="34" charset="-120"/>
                <a:ea typeface="微軟正黑體" panose="020B0604030504040204" pitchFamily="34" charset="-120"/>
              </a:rPr>
              <a:t>settings</a:t>
            </a:r>
            <a:endParaRPr lang="en-US" altLang="zh-TW" sz="200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F9A6D958-4411-460F-8E62-4558A2E023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3186" y="4371267"/>
            <a:ext cx="914274" cy="684699"/>
          </a:xfrm>
          <a:prstGeom prst="rect">
            <a:avLst/>
          </a:prstGeom>
        </p:spPr>
      </p:pic>
      <p:sp>
        <p:nvSpPr>
          <p:cNvPr id="15" name="Title 1">
            <a:extLst>
              <a:ext uri="{FF2B5EF4-FFF2-40B4-BE49-F238E27FC236}">
                <a16:creationId xmlns:a16="http://schemas.microsoft.com/office/drawing/2014/main" id="{22ED22C4-59FD-4A89-83C9-ECB9B3A00734}"/>
              </a:ext>
            </a:extLst>
          </p:cNvPr>
          <p:cNvSpPr txBox="1">
            <a:spLocks/>
          </p:cNvSpPr>
          <p:nvPr/>
        </p:nvSpPr>
        <p:spPr>
          <a:xfrm>
            <a:off x="559088" y="1085323"/>
            <a:ext cx="6821061"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800">
                <a:solidFill>
                  <a:srgbClr val="01FFC9"/>
                </a:solidFill>
                <a:effectLst/>
                <a:latin typeface="微軟正黑體" panose="020B0604030504040204" pitchFamily="34" charset="-120"/>
              </a:rPr>
              <a:t>Configure the c</a:t>
            </a:r>
            <a:r>
              <a:rPr lang="en-US" altLang="zh-TW" sz="1800" err="1">
                <a:solidFill>
                  <a:srgbClr val="01FFC9"/>
                </a:solidFill>
                <a:effectLst/>
                <a:latin typeface="微軟正黑體" panose="020B0604030504040204" pitchFamily="34" charset="-120"/>
              </a:rPr>
              <a:t>ommunity</a:t>
            </a:r>
            <a:r>
              <a:rPr lang="en-US" altLang="zh-TW" sz="1800">
                <a:solidFill>
                  <a:srgbClr val="01FFC9"/>
                </a:solidFill>
                <a:effectLst/>
                <a:latin typeface="微軟正黑體" panose="020B0604030504040204" pitchFamily="34" charset="-120"/>
              </a:rPr>
              <a:t> strings, </a:t>
            </a:r>
            <a:r>
              <a:rPr lang="zh-TW" altLang="en-US" sz="1800">
                <a:solidFill>
                  <a:srgbClr val="01FFC9"/>
                </a:solidFill>
                <a:effectLst/>
                <a:latin typeface="微軟正黑體" panose="020B0604030504040204" pitchFamily="34" charset="-120"/>
              </a:rPr>
              <a:t>SNMP</a:t>
            </a:r>
            <a:r>
              <a:rPr lang="en-US" altLang="zh-TW" sz="1800">
                <a:solidFill>
                  <a:srgbClr val="01FFC9"/>
                </a:solidFill>
                <a:effectLst/>
                <a:latin typeface="微軟正黑體" panose="020B0604030504040204" pitchFamily="34" charset="-120"/>
              </a:rPr>
              <a:t> version and OID</a:t>
            </a:r>
            <a:endParaRPr lang="en-US" altLang="zh-TW" sz="1800">
              <a:solidFill>
                <a:srgbClr val="01FFC9"/>
              </a:solidFill>
              <a:latin typeface="微軟正黑體" panose="020B0604030504040204" pitchFamily="34" charset="-120"/>
            </a:endParaRPr>
          </a:p>
        </p:txBody>
      </p:sp>
    </p:spTree>
    <p:extLst>
      <p:ext uri="{BB962C8B-B14F-4D97-AF65-F5344CB8AC3E}">
        <p14:creationId xmlns:p14="http://schemas.microsoft.com/office/powerpoint/2010/main" val="2421771468"/>
      </p:ext>
    </p:extLst>
  </p:cSld>
  <p:clrMapOvr>
    <a:masterClrMapping/>
  </p:clrMapOvr>
  <p:transition advTm="1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8CE7F0-9F45-2F46-A5F1-9BFC37A60DDD}"/>
              </a:ext>
            </a:extLst>
          </p:cNvPr>
          <p:cNvSpPr txBox="1">
            <a:spLocks/>
          </p:cNvSpPr>
          <p:nvPr/>
        </p:nvSpPr>
        <p:spPr>
          <a:xfrm>
            <a:off x="262844" y="1793893"/>
            <a:ext cx="3024336"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en-US" altLang="zh-TW" sz="1600">
                <a:effectLst/>
                <a:latin typeface="微軟正黑體" panose="020B0604030504040204" pitchFamily="34" charset="-120"/>
              </a:rPr>
              <a:t>C</a:t>
            </a:r>
            <a:r>
              <a:rPr lang="zh-TW" sz="1600">
                <a:effectLst/>
                <a:latin typeface="微軟正黑體" panose="020B0604030504040204" pitchFamily="34" charset="-120"/>
              </a:rPr>
              <a:t>hoose desired electrical units of measure we are </a:t>
            </a:r>
            <a:r>
              <a:rPr lang="en-US" altLang="zh-TW" sz="1600" err="1">
                <a:effectLst/>
                <a:latin typeface="微軟正黑體" panose="020B0604030504040204" pitchFamily="34" charset="-120"/>
              </a:rPr>
              <a:t>gon</a:t>
            </a:r>
            <a:r>
              <a:rPr lang="zh-TW" sz="1600">
                <a:effectLst/>
                <a:latin typeface="微軟正黑體" panose="020B0604030504040204" pitchFamily="34" charset="-120"/>
              </a:rPr>
              <a:t>na c</a:t>
            </a:r>
            <a:r>
              <a:rPr lang="en-US" altLang="zh-TW" sz="1600">
                <a:latin typeface="微軟正黑體" panose="020B0604030504040204" pitchFamily="34" charset="-120"/>
              </a:rPr>
              <a:t>a</a:t>
            </a:r>
            <a:r>
              <a:rPr lang="zh-TW" sz="1600">
                <a:effectLst/>
                <a:latin typeface="微軟正黑體" panose="020B0604030504040204" pitchFamily="34" charset="-120"/>
              </a:rPr>
              <a:t>lculate</a:t>
            </a:r>
            <a:endParaRPr lang="zh-TW" sz="1600" b="0">
              <a:latin typeface="微軟正黑體" panose="020B0604030504040204" pitchFamily="34" charset="-120"/>
            </a:endParaRPr>
          </a:p>
          <a:p>
            <a:pPr algn="ctr"/>
            <a:endParaRPr lang="zh-TW" altLang="en-US" sz="1600">
              <a:latin typeface="微軟正黑體" panose="020B0604030504040204" pitchFamily="34" charset="-120"/>
            </a:endParaRPr>
          </a:p>
        </p:txBody>
      </p:sp>
      <p:sp>
        <p:nvSpPr>
          <p:cNvPr id="9" name="Title 1">
            <a:extLst>
              <a:ext uri="{FF2B5EF4-FFF2-40B4-BE49-F238E27FC236}">
                <a16:creationId xmlns:a16="http://schemas.microsoft.com/office/drawing/2014/main" id="{DF8CE7F0-9F45-2F46-A5F1-9BFC37A60DDD}"/>
              </a:ext>
            </a:extLst>
          </p:cNvPr>
          <p:cNvSpPr txBox="1">
            <a:spLocks/>
          </p:cNvSpPr>
          <p:nvPr/>
        </p:nvSpPr>
        <p:spPr>
          <a:xfrm>
            <a:off x="3327632" y="1805141"/>
            <a:ext cx="2705339"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sz="1600">
                <a:effectLst/>
                <a:latin typeface="微軟正黑體" panose="020B0604030504040204" pitchFamily="34" charset="-120"/>
              </a:rPr>
              <a:t>Serialize the register value object to </a:t>
            </a:r>
            <a:r>
              <a:rPr lang="en-US" altLang="zh-TW" sz="1600">
                <a:latin typeface="微軟正黑體" panose="020B0604030504040204" pitchFamily="34" charset="-120"/>
              </a:rPr>
              <a:t>J</a:t>
            </a:r>
            <a:r>
              <a:rPr lang="zh-TW" sz="1600">
                <a:effectLst/>
                <a:latin typeface="微軟正黑體" panose="020B0604030504040204" pitchFamily="34" charset="-120"/>
              </a:rPr>
              <a:t>SON</a:t>
            </a:r>
            <a:r>
              <a:rPr lang="zh-TW" altLang="en-US" sz="1600">
                <a:effectLst/>
                <a:latin typeface="微軟正黑體" panose="020B0604030504040204" pitchFamily="34" charset="-120"/>
              </a:rPr>
              <a:t> </a:t>
            </a:r>
            <a:r>
              <a:rPr lang="en-US" altLang="zh-TW" sz="1600" err="1">
                <a:effectLst/>
                <a:latin typeface="微軟正黑體" panose="020B0604030504040204" pitchFamily="34" charset="-120"/>
              </a:rPr>
              <a:t>tex</a:t>
            </a:r>
            <a:r>
              <a:rPr lang="zh-TW" sz="1600">
                <a:effectLst/>
                <a:latin typeface="微軟正黑體" panose="020B0604030504040204" pitchFamily="34" charset="-120"/>
              </a:rPr>
              <a:t>t</a:t>
            </a:r>
            <a:endParaRPr lang="zh-TW" sz="1600" b="0">
              <a:latin typeface="微軟正黑體" panose="020B0604030504040204" pitchFamily="34" charset="-120"/>
            </a:endParaRPr>
          </a:p>
          <a:p>
            <a:pPr algn="ctr"/>
            <a:endParaRPr lang="zh-TW" altLang="en-US" sz="1600">
              <a:latin typeface="微軟正黑體" panose="020B0604030504040204" pitchFamily="34" charset="-120"/>
            </a:endParaRPr>
          </a:p>
        </p:txBody>
      </p:sp>
      <p:sp>
        <p:nvSpPr>
          <p:cNvPr id="10" name="Title 1">
            <a:extLst>
              <a:ext uri="{FF2B5EF4-FFF2-40B4-BE49-F238E27FC236}">
                <a16:creationId xmlns:a16="http://schemas.microsoft.com/office/drawing/2014/main" id="{DF8CE7F0-9F45-2F46-A5F1-9BFC37A60DDD}"/>
              </a:ext>
            </a:extLst>
          </p:cNvPr>
          <p:cNvSpPr txBox="1">
            <a:spLocks/>
          </p:cNvSpPr>
          <p:nvPr/>
        </p:nvSpPr>
        <p:spPr>
          <a:xfrm>
            <a:off x="5940152" y="1793893"/>
            <a:ext cx="3203848"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sz="1600">
                <a:effectLst/>
                <a:latin typeface="微軟正黑體" panose="020B0604030504040204" pitchFamily="34" charset="-120"/>
              </a:rPr>
              <a:t>S</a:t>
            </a:r>
            <a:r>
              <a:rPr lang="en-US" altLang="zh-TW" sz="1600" err="1">
                <a:effectLst/>
                <a:latin typeface="微軟正黑體" panose="020B0604030504040204" pitchFamily="34" charset="-120"/>
              </a:rPr>
              <a:t>avin</a:t>
            </a:r>
            <a:r>
              <a:rPr lang="zh-TW" sz="1600">
                <a:effectLst/>
                <a:latin typeface="微軟正黑體" panose="020B0604030504040204" pitchFamily="34" charset="-120"/>
              </a:rPr>
              <a:t>g pow</a:t>
            </a:r>
            <a:r>
              <a:rPr lang="en-US" altLang="zh-TW" sz="1600" err="1">
                <a:latin typeface="微軟正黑體" panose="020B0604030504040204" pitchFamily="34" charset="-120"/>
              </a:rPr>
              <a:t>e</a:t>
            </a:r>
            <a:r>
              <a:rPr lang="en-US" altLang="zh-TW" sz="1600" err="1">
                <a:effectLst/>
                <a:latin typeface="微軟正黑體" panose="020B0604030504040204" pitchFamily="34" charset="-120"/>
              </a:rPr>
              <a:t>r</a:t>
            </a:r>
            <a:r>
              <a:rPr lang="zh-TW" altLang="en-US" sz="1600">
                <a:effectLst/>
                <a:latin typeface="微軟正黑體" panose="020B0604030504040204" pitchFamily="34" charset="-120"/>
              </a:rPr>
              <a:t> </a:t>
            </a:r>
            <a:r>
              <a:rPr lang="en-US" altLang="zh-TW" sz="1600">
                <a:effectLst/>
                <a:latin typeface="微軟正黑體" panose="020B0604030504040204" pitchFamily="34" charset="-120"/>
              </a:rPr>
              <a:t>data</a:t>
            </a:r>
            <a:r>
              <a:rPr lang="zh-TW" altLang="en-US" sz="1600">
                <a:effectLst/>
                <a:latin typeface="微軟正黑體" panose="020B0604030504040204" pitchFamily="34" charset="-120"/>
              </a:rPr>
              <a:t> </a:t>
            </a:r>
            <a:r>
              <a:rPr lang="en-US" altLang="zh-TW" sz="1600">
                <a:effectLst/>
                <a:latin typeface="微軟正黑體" panose="020B0604030504040204" pitchFamily="34" charset="-120"/>
              </a:rPr>
              <a:t>to</a:t>
            </a:r>
            <a:r>
              <a:rPr lang="zh-TW" altLang="en-US" sz="1600">
                <a:effectLst/>
                <a:latin typeface="微軟正黑體" panose="020B0604030504040204" pitchFamily="34" charset="-120"/>
              </a:rPr>
              <a:t> </a:t>
            </a:r>
            <a:r>
              <a:rPr lang="en-US" altLang="zh-TW" sz="1600">
                <a:effectLst/>
                <a:latin typeface="微軟正黑體" panose="020B0604030504040204" pitchFamily="34" charset="-120"/>
              </a:rPr>
              <a:t>Mon</a:t>
            </a:r>
            <a:r>
              <a:rPr lang="zh-TW" sz="1600">
                <a:effectLst/>
                <a:latin typeface="微軟正黑體" panose="020B0604030504040204" pitchFamily="34" charset="-120"/>
              </a:rPr>
              <a:t>goDB </a:t>
            </a:r>
            <a:endParaRPr lang="zh-TW" sz="1600" b="0">
              <a:latin typeface="微軟正黑體" panose="020B0604030504040204" pitchFamily="34" charset="-120"/>
            </a:endParaRPr>
          </a:p>
          <a:p>
            <a:pPr algn="ctr"/>
            <a:endParaRPr lang="zh-TW" altLang="en-US" sz="1600">
              <a:latin typeface="微軟正黑體" panose="020B0604030504040204" pitchFamily="34" charset="-120"/>
            </a:endParaRPr>
          </a:p>
        </p:txBody>
      </p:sp>
      <p:pic>
        <p:nvPicPr>
          <p:cNvPr id="14" name="圖形 13">
            <a:extLst>
              <a:ext uri="{FF2B5EF4-FFF2-40B4-BE49-F238E27FC236}">
                <a16:creationId xmlns:a16="http://schemas.microsoft.com/office/drawing/2014/main" id="{B6C8F0FC-9D26-405B-B95A-196677D051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87" y="106927"/>
            <a:ext cx="3589778" cy="914400"/>
          </a:xfrm>
          <a:prstGeom prst="rect">
            <a:avLst/>
          </a:prstGeom>
        </p:spPr>
      </p:pic>
      <p:sp>
        <p:nvSpPr>
          <p:cNvPr id="15" name="矩形 14">
            <a:extLst>
              <a:ext uri="{FF2B5EF4-FFF2-40B4-BE49-F238E27FC236}">
                <a16:creationId xmlns:a16="http://schemas.microsoft.com/office/drawing/2014/main" id="{E66E208C-55E0-4F20-B437-4662DE588E97}"/>
              </a:ext>
            </a:extLst>
          </p:cNvPr>
          <p:cNvSpPr/>
          <p:nvPr/>
        </p:nvSpPr>
        <p:spPr>
          <a:xfrm>
            <a:off x="661560" y="394850"/>
            <a:ext cx="2966710" cy="338554"/>
          </a:xfrm>
          <a:prstGeom prst="rect">
            <a:avLst/>
          </a:prstGeom>
        </p:spPr>
        <p:txBody>
          <a:bodyPr wrap="none" anchor="t">
            <a:spAutoFit/>
          </a:bodyPr>
          <a:lstStyle/>
          <a:p>
            <a:r>
              <a:rPr lang="zh-TW" altLang="en-US" sz="1600" b="1">
                <a:solidFill>
                  <a:schemeClr val="bg1"/>
                </a:solidFill>
                <a:latin typeface="微軟正黑體" panose="020B0604030504040204" pitchFamily="34" charset="-120"/>
                <a:ea typeface="微軟正黑體" panose="020B0604030504040204" pitchFamily="34" charset="-120"/>
              </a:rPr>
              <a:t>No</a:t>
            </a:r>
            <a:r>
              <a:rPr lang="zh-TW" altLang="en-US" sz="1600" b="1">
                <a:solidFill>
                  <a:schemeClr val="bg1"/>
                </a:solidFill>
                <a:latin typeface="微軟正黑體"/>
                <a:ea typeface="微軟正黑體"/>
              </a:rPr>
              <a:t> S</a:t>
            </a:r>
            <a:r>
              <a:rPr lang="en-US" altLang="zh-TW" sz="1600" b="1" err="1">
                <a:solidFill>
                  <a:schemeClr val="bg1"/>
                </a:solidFill>
                <a:latin typeface="微軟正黑體"/>
                <a:ea typeface="微軟正黑體"/>
              </a:rPr>
              <a:t>weat</a:t>
            </a:r>
            <a:r>
              <a:rPr lang="en-US" altLang="zh-TW" sz="1600" b="1">
                <a:solidFill>
                  <a:schemeClr val="bg1"/>
                </a:solidFill>
                <a:latin typeface="微軟正黑體"/>
                <a:ea typeface="微軟正黑體"/>
              </a:rPr>
              <a:t>. As simple as ABC </a:t>
            </a:r>
            <a:endParaRPr lang="en-US" altLang="en-US" sz="1600" b="1">
              <a:solidFill>
                <a:schemeClr val="bg1"/>
              </a:solidFill>
              <a:latin typeface="微軟正黑體"/>
              <a:ea typeface="微軟正黑體"/>
            </a:endParaRPr>
          </a:p>
        </p:txBody>
      </p:sp>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584" y="2259106"/>
            <a:ext cx="2356409" cy="1959369"/>
          </a:xfrm>
          <a:prstGeom prst="rect">
            <a:avLst/>
          </a:prstGeom>
          <a:effectLst>
            <a:reflection blurRad="76200" stA="53000" endPos="14000" dist="50800" dir="5400000" sy="-100000" algn="bl" rotWithShape="0"/>
          </a:effectLst>
        </p:spPr>
      </p:pic>
      <p:pic>
        <p:nvPicPr>
          <p:cNvPr id="11" name="圖片 10"/>
          <p:cNvPicPr>
            <a:picLocks noChangeAspect="1"/>
          </p:cNvPicPr>
          <p:nvPr/>
        </p:nvPicPr>
        <p:blipFill rotWithShape="1">
          <a:blip r:embed="rId5">
            <a:extLst>
              <a:ext uri="{28A0092B-C50C-407E-A947-70E740481C1C}">
                <a14:useLocalDpi xmlns:a14="http://schemas.microsoft.com/office/drawing/2010/main" val="0"/>
              </a:ext>
            </a:extLst>
          </a:blip>
          <a:srcRect l="4287" r="4851"/>
          <a:stretch/>
        </p:blipFill>
        <p:spPr>
          <a:xfrm>
            <a:off x="-1538" y="2259108"/>
            <a:ext cx="3432145" cy="1968381"/>
          </a:xfrm>
          <a:prstGeom prst="rect">
            <a:avLst/>
          </a:prstGeom>
          <a:effectLst>
            <a:reflection blurRad="76200" stA="53000" endPos="14000" dist="50800" dir="5400000" sy="-100000" algn="bl" rotWithShape="0"/>
          </a:effectLst>
        </p:spPr>
      </p:pic>
      <p:pic>
        <p:nvPicPr>
          <p:cNvPr id="12" name="圖片 11"/>
          <p:cNvPicPr>
            <a:picLocks noChangeAspect="1"/>
          </p:cNvPicPr>
          <p:nvPr/>
        </p:nvPicPr>
        <p:blipFill rotWithShape="1">
          <a:blip r:embed="rId6">
            <a:extLst>
              <a:ext uri="{28A0092B-C50C-407E-A947-70E740481C1C}">
                <a14:useLocalDpi xmlns:a14="http://schemas.microsoft.com/office/drawing/2010/main" val="0"/>
              </a:ext>
            </a:extLst>
          </a:blip>
          <a:srcRect l="32963"/>
          <a:stretch/>
        </p:blipFill>
        <p:spPr>
          <a:xfrm>
            <a:off x="6032971" y="2259107"/>
            <a:ext cx="3111029" cy="1959369"/>
          </a:xfrm>
          <a:prstGeom prst="rect">
            <a:avLst/>
          </a:prstGeom>
          <a:effectLst>
            <a:reflection blurRad="76200" stA="53000" endPos="14000" dist="50800" dir="5400000" sy="-100000" algn="bl" rotWithShape="0"/>
            <a:softEdge rad="0"/>
          </a:effectLst>
        </p:spPr>
      </p:pic>
      <p:pic>
        <p:nvPicPr>
          <p:cNvPr id="18" name="圖片 17">
            <a:extLst>
              <a:ext uri="{FF2B5EF4-FFF2-40B4-BE49-F238E27FC236}">
                <a16:creationId xmlns:a16="http://schemas.microsoft.com/office/drawing/2014/main" id="{33D54CCB-1984-4032-B782-E358A0C82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0978" y="3764271"/>
            <a:ext cx="841237" cy="630002"/>
          </a:xfrm>
          <a:prstGeom prst="rect">
            <a:avLst/>
          </a:prstGeom>
        </p:spPr>
      </p:pic>
      <p:pic>
        <p:nvPicPr>
          <p:cNvPr id="19" name="圖片 18">
            <a:extLst>
              <a:ext uri="{FF2B5EF4-FFF2-40B4-BE49-F238E27FC236}">
                <a16:creationId xmlns:a16="http://schemas.microsoft.com/office/drawing/2014/main" id="{2CF67EC0-8530-4C58-A9A8-494AA68165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6807" y="3764271"/>
            <a:ext cx="841237" cy="630002"/>
          </a:xfrm>
          <a:prstGeom prst="rect">
            <a:avLst/>
          </a:prstGeom>
        </p:spPr>
      </p:pic>
    </p:spTree>
    <p:extLst>
      <p:ext uri="{BB962C8B-B14F-4D97-AF65-F5344CB8AC3E}">
        <p14:creationId xmlns:p14="http://schemas.microsoft.com/office/powerpoint/2010/main" val="2270600017"/>
      </p:ext>
    </p:extLst>
  </p:cSld>
  <p:clrMapOvr>
    <a:masterClrMapping/>
  </p:clrMapOvr>
  <p:transition advTm="1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E400CB7-92C7-4BE1-BE7B-EB3B9EF7DA31}"/>
              </a:ext>
            </a:extLst>
          </p:cNvPr>
          <p:cNvSpPr/>
          <p:nvPr/>
        </p:nvSpPr>
        <p:spPr>
          <a:xfrm>
            <a:off x="2152588" y="1911673"/>
            <a:ext cx="4824536" cy="2554545"/>
          </a:xfrm>
          <a:prstGeom prst="rect">
            <a:avLst/>
          </a:prstGeom>
        </p:spPr>
        <p:txBody>
          <a:bodyPr wrap="square" anchor="t">
            <a:spAutoFit/>
          </a:bodyPr>
          <a:lstStyle/>
          <a:p>
            <a:pPr algn="ctr"/>
            <a:r>
              <a:rPr lang="zh-TW" altLang="en-US" sz="2000" b="1">
                <a:latin typeface="微軟正黑體" panose="020B0604030504040204" pitchFamily="34" charset="-120"/>
                <a:ea typeface="微軟正黑體" panose="020B0604030504040204" pitchFamily="34" charset="-120"/>
              </a:rPr>
              <a:t>I</a:t>
            </a:r>
            <a:r>
              <a:rPr lang="zh-TW" altLang="en-US" sz="2000" b="1">
                <a:latin typeface="微軟正黑體"/>
                <a:ea typeface="微軟正黑體"/>
              </a:rPr>
              <a:t>F you have been having </a:t>
            </a:r>
            <a:endParaRPr lang="zh-TW">
              <a:latin typeface="新細明體"/>
              <a:ea typeface="新細明體"/>
            </a:endParaRPr>
          </a:p>
          <a:p>
            <a:pPr algn="ctr"/>
            <a:r>
              <a:rPr lang="zh-TW" altLang="en-US" sz="2000" b="1">
                <a:latin typeface="微軟正黑體"/>
                <a:ea typeface="微軟正黑體"/>
              </a:rPr>
              <a:t>trouble understanding </a:t>
            </a:r>
            <a:br>
              <a:rPr lang="en-US" altLang="zh-TW" sz="2000" b="1">
                <a:latin typeface="微軟正黑體"/>
                <a:ea typeface="微軟正黑體"/>
              </a:rPr>
            </a:br>
            <a:r>
              <a:rPr lang="en-US" altLang="zh-TW" sz="2000" b="1">
                <a:latin typeface="微軟正黑體"/>
                <a:ea typeface="微軟正黑體"/>
              </a:rPr>
              <a:t>details</a:t>
            </a:r>
            <a:r>
              <a:rPr lang="zh-TW" altLang="en-US" sz="2000" b="1">
                <a:latin typeface="微軟正黑體"/>
                <a:ea typeface="微軟正黑體"/>
              </a:rPr>
              <a:t> of your electricity </a:t>
            </a:r>
            <a:endParaRPr lang="zh-TW" altLang="en-US">
              <a:latin typeface="新細明體"/>
              <a:ea typeface="新細明體"/>
            </a:endParaRPr>
          </a:p>
          <a:p>
            <a:pPr algn="ctr"/>
            <a:r>
              <a:rPr lang="zh-TW" altLang="en-US" sz="2000" b="1">
                <a:latin typeface="微軟正黑體"/>
                <a:ea typeface="微軟正黑體"/>
              </a:rPr>
              <a:t>bill, you are not alone. </a:t>
            </a:r>
            <a:endParaRPr lang="zh-TW" altLang="en-US">
              <a:latin typeface="新細明體"/>
              <a:ea typeface="新細明體"/>
            </a:endParaRPr>
          </a:p>
          <a:p>
            <a:pPr algn="ctr"/>
            <a:r>
              <a:rPr lang="zh-TW" altLang="en-US" sz="2000" b="1">
                <a:latin typeface="微軟正黑體"/>
                <a:ea typeface="微軟正黑體"/>
              </a:rPr>
              <a:t>QNAP suffered from </a:t>
            </a:r>
            <a:endParaRPr lang="zh-TW" altLang="en-US">
              <a:latin typeface="新細明體"/>
              <a:ea typeface="新細明體"/>
            </a:endParaRPr>
          </a:p>
          <a:p>
            <a:pPr algn="ctr"/>
            <a:r>
              <a:rPr lang="zh-TW" altLang="en-US" sz="2000" b="1">
                <a:latin typeface="微軟正黑體"/>
                <a:ea typeface="微軟正黑體"/>
              </a:rPr>
              <a:t>the same problem for a</a:t>
            </a:r>
            <a:endParaRPr lang="zh-TW" altLang="en-US">
              <a:latin typeface="新細明體"/>
              <a:ea typeface="新細明體"/>
            </a:endParaRPr>
          </a:p>
          <a:p>
            <a:pPr algn="ctr"/>
            <a:r>
              <a:rPr lang="zh-TW" altLang="en-US" sz="2000" b="1">
                <a:latin typeface="微軟正黑體"/>
                <a:ea typeface="微軟正黑體"/>
              </a:rPr>
              <a:t>long time and QNAP </a:t>
            </a:r>
            <a:endParaRPr lang="zh-TW" altLang="en-US">
              <a:latin typeface="新細明體"/>
              <a:ea typeface="新細明體"/>
            </a:endParaRPr>
          </a:p>
          <a:p>
            <a:pPr algn="ctr"/>
            <a:r>
              <a:rPr lang="zh-TW" altLang="en-US" sz="2000" b="1">
                <a:latin typeface="微軟正黑體"/>
                <a:ea typeface="微軟正黑體"/>
              </a:rPr>
              <a:t>has shown...</a:t>
            </a:r>
            <a:endParaRPr lang="zh-TW" altLang="en-US">
              <a:latin typeface="新細明體"/>
              <a:ea typeface="新細明體"/>
            </a:endParaRPr>
          </a:p>
        </p:txBody>
      </p:sp>
    </p:spTree>
  </p:cSld>
  <p:clrMapOvr>
    <a:masterClrMapping/>
  </p:clrMapOvr>
  <p:transition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p:cNvSpPr>
            <a:spLocks noGrp="1"/>
          </p:cNvSpPr>
          <p:nvPr>
            <p:ph type="title" idx="4294967295"/>
          </p:nvPr>
        </p:nvSpPr>
        <p:spPr>
          <a:xfrm>
            <a:off x="1124127" y="2952024"/>
            <a:ext cx="6742567" cy="393952"/>
          </a:xfrm>
        </p:spPr>
        <p:txBody>
          <a:bodyPr>
            <a:noAutofit/>
          </a:bodyPr>
          <a:lstStyle/>
          <a:p>
            <a:pPr>
              <a:lnSpc>
                <a:spcPts val="4000"/>
              </a:lnSpc>
              <a:defRPr sz="4000">
                <a:latin typeface="+mn-lt"/>
                <a:ea typeface="+mn-ea"/>
                <a:cs typeface="+mn-cs"/>
                <a:sym typeface="Helvetica Neue Medium"/>
              </a:defRPr>
            </a:pPr>
            <a:br>
              <a:rPr lang="en-US" altLang="zh-TW" sz="2600">
                <a:latin typeface="微軟正黑體" panose="020B0604030504040204" pitchFamily="34" charset="-120"/>
                <a:ea typeface="微軟正黑體" panose="020B0604030504040204" pitchFamily="34" charset="-120"/>
              </a:rPr>
            </a:br>
            <a:r>
              <a:rPr lang="zh-TW" altLang="en-US" sz="4000" b="1">
                <a:latin typeface="微軟正黑體" panose="020B0604030504040204" pitchFamily="34" charset="-120"/>
                <a:ea typeface="微軟正黑體" panose="020B0604030504040204" pitchFamily="34" charset="-120"/>
                <a:sym typeface="Helvetica Neue Medium"/>
              </a:rPr>
              <a:t>H</a:t>
            </a:r>
            <a:r>
              <a:rPr lang="zh-TW" altLang="en-US" sz="4000" b="1">
                <a:latin typeface="微軟正黑體" panose="020B0604030504040204" pitchFamily="34" charset="-120"/>
                <a:ea typeface="微軟正黑體" panose="020B0604030504040204" pitchFamily="34" charset="-120"/>
              </a:rPr>
              <a:t>VAC Energy Efficiency Health Check</a:t>
            </a:r>
          </a:p>
        </p:txBody>
      </p:sp>
      <p:pic>
        <p:nvPicPr>
          <p:cNvPr id="8" name="圖形 7">
            <a:extLst>
              <a:ext uri="{FF2B5EF4-FFF2-40B4-BE49-F238E27FC236}">
                <a16:creationId xmlns:a16="http://schemas.microsoft.com/office/drawing/2014/main" id="{3D45B4F7-CAAE-4F48-A52B-9CB6CC21DA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7311" y="861699"/>
            <a:ext cx="2956200" cy="1903133"/>
          </a:xfrm>
          <a:prstGeom prst="rect">
            <a:avLst/>
          </a:prstGeom>
        </p:spPr>
      </p:pic>
    </p:spTree>
    <p:extLst>
      <p:ext uri="{BB962C8B-B14F-4D97-AF65-F5344CB8AC3E}">
        <p14:creationId xmlns:p14="http://schemas.microsoft.com/office/powerpoint/2010/main" val="4052300470"/>
      </p:ext>
    </p:extLst>
  </p:cSld>
  <p:clrMapOvr>
    <a:masterClrMapping/>
  </p:clrMapOvr>
  <p:transition advTm="1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F8CE7F0-9F45-2F46-A5F1-9BFC37A60DDD}"/>
              </a:ext>
            </a:extLst>
          </p:cNvPr>
          <p:cNvSpPr txBox="1">
            <a:spLocks/>
          </p:cNvSpPr>
          <p:nvPr/>
        </p:nvSpPr>
        <p:spPr>
          <a:xfrm>
            <a:off x="299103" y="435813"/>
            <a:ext cx="6927103"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4000">
                <a:solidFill>
                  <a:srgbClr val="01FFC9"/>
                </a:solidFill>
                <a:effectLst/>
                <a:latin typeface="微軟正黑體" panose="020B0604030504040204" pitchFamily="34" charset="-120"/>
              </a:rPr>
              <a:t>Check</a:t>
            </a:r>
            <a:r>
              <a:rPr lang="en-US" altLang="zh-TW" sz="4000">
                <a:solidFill>
                  <a:srgbClr val="01FFC9"/>
                </a:solidFill>
                <a:latin typeface="微軟正黑體"/>
              </a:rPr>
              <a:t> out our HVAC system efficiency</a:t>
            </a:r>
            <a:endParaRPr lang="zh-TW" altLang="en-US"/>
          </a:p>
        </p:txBody>
      </p:sp>
      <p:sp>
        <p:nvSpPr>
          <p:cNvPr id="11" name="Title 1">
            <a:extLst>
              <a:ext uri="{FF2B5EF4-FFF2-40B4-BE49-F238E27FC236}">
                <a16:creationId xmlns:a16="http://schemas.microsoft.com/office/drawing/2014/main" id="{DF8CE7F0-9F45-2F46-A5F1-9BFC37A60DDD}"/>
              </a:ext>
            </a:extLst>
          </p:cNvPr>
          <p:cNvSpPr txBox="1">
            <a:spLocks/>
          </p:cNvSpPr>
          <p:nvPr/>
        </p:nvSpPr>
        <p:spPr>
          <a:xfrm>
            <a:off x="384591" y="1827114"/>
            <a:ext cx="2095519" cy="328945"/>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800">
                <a:solidFill>
                  <a:srgbClr val="00FFFF"/>
                </a:solidFill>
                <a:latin typeface="微軟正黑體" panose="020B0604030504040204" pitchFamily="34" charset="-120"/>
              </a:rPr>
              <a:t>Better Efficiency</a:t>
            </a:r>
          </a:p>
        </p:txBody>
      </p:sp>
      <p:sp>
        <p:nvSpPr>
          <p:cNvPr id="8" name="Title 1">
            <a:extLst>
              <a:ext uri="{FF2B5EF4-FFF2-40B4-BE49-F238E27FC236}">
                <a16:creationId xmlns:a16="http://schemas.microsoft.com/office/drawing/2014/main" id="{DF8CE7F0-9F45-2F46-A5F1-9BFC37A60DDD}"/>
              </a:ext>
            </a:extLst>
          </p:cNvPr>
          <p:cNvSpPr txBox="1">
            <a:spLocks/>
          </p:cNvSpPr>
          <p:nvPr/>
        </p:nvSpPr>
        <p:spPr>
          <a:xfrm>
            <a:off x="385208" y="2158186"/>
            <a:ext cx="4186791"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2400"/>
              <a:t>0.67 * 60 * 2 = </a:t>
            </a:r>
            <a:r>
              <a:rPr lang="en-US" altLang="zh-TW" sz="2400">
                <a:solidFill>
                  <a:srgbClr val="00FFFF"/>
                </a:solidFill>
              </a:rPr>
              <a:t>80.4 kw(h) </a:t>
            </a:r>
            <a:endParaRPr lang="zh-CN" altLang="en-US" sz="2400">
              <a:solidFill>
                <a:srgbClr val="00FFFF"/>
              </a:solidFill>
            </a:endParaRPr>
          </a:p>
        </p:txBody>
      </p:sp>
      <p:sp>
        <p:nvSpPr>
          <p:cNvPr id="13" name="Title 1">
            <a:extLst>
              <a:ext uri="{FF2B5EF4-FFF2-40B4-BE49-F238E27FC236}">
                <a16:creationId xmlns:a16="http://schemas.microsoft.com/office/drawing/2014/main" id="{DF8CE7F0-9F45-2F46-A5F1-9BFC37A60DDD}"/>
              </a:ext>
            </a:extLst>
          </p:cNvPr>
          <p:cNvSpPr txBox="1">
            <a:spLocks/>
          </p:cNvSpPr>
          <p:nvPr/>
        </p:nvSpPr>
        <p:spPr>
          <a:xfrm>
            <a:off x="391734" y="2936248"/>
            <a:ext cx="1939960"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800">
                <a:solidFill>
                  <a:srgbClr val="FF1AFF"/>
                </a:solidFill>
                <a:latin typeface="微軟正黑體" panose="020B0604030504040204" pitchFamily="34" charset="-120"/>
              </a:rPr>
              <a:t>P</a:t>
            </a:r>
            <a:r>
              <a:rPr lang="zh-TW" altLang="en-US" sz="1800">
                <a:solidFill>
                  <a:srgbClr val="FF1AFF"/>
                </a:solidFill>
                <a:latin typeface="微軟正黑體"/>
              </a:rPr>
              <a:t>oor Efficiency</a:t>
            </a:r>
            <a:endParaRPr lang="zh-TW" altLang="en-US"/>
          </a:p>
        </p:txBody>
      </p:sp>
      <p:sp>
        <p:nvSpPr>
          <p:cNvPr id="10" name="Title 1">
            <a:extLst>
              <a:ext uri="{FF2B5EF4-FFF2-40B4-BE49-F238E27FC236}">
                <a16:creationId xmlns:a16="http://schemas.microsoft.com/office/drawing/2014/main" id="{DF8CE7F0-9F45-2F46-A5F1-9BFC37A60DDD}"/>
              </a:ext>
            </a:extLst>
          </p:cNvPr>
          <p:cNvSpPr txBox="1">
            <a:spLocks/>
          </p:cNvSpPr>
          <p:nvPr/>
        </p:nvSpPr>
        <p:spPr>
          <a:xfrm>
            <a:off x="385209" y="3253033"/>
            <a:ext cx="3892970"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2400"/>
              <a:t>1.83 * 60 * 2 = </a:t>
            </a:r>
            <a:r>
              <a:rPr lang="en-US" altLang="zh-TW" sz="2400">
                <a:solidFill>
                  <a:srgbClr val="FF1AFF"/>
                </a:solidFill>
              </a:rPr>
              <a:t>219.6 kw(h) </a:t>
            </a:r>
            <a:endParaRPr lang="zh-CN" altLang="en-US" sz="2400">
              <a:solidFill>
                <a:srgbClr val="FF1AFF"/>
              </a:solidFill>
            </a:endParaRPr>
          </a:p>
        </p:txBody>
      </p:sp>
      <p:pic>
        <p:nvPicPr>
          <p:cNvPr id="3" name="圖形 2">
            <a:extLst>
              <a:ext uri="{FF2B5EF4-FFF2-40B4-BE49-F238E27FC236}">
                <a16:creationId xmlns:a16="http://schemas.microsoft.com/office/drawing/2014/main" id="{468F93D9-BF73-4CD3-ACCE-89E6850F0C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4854"/>
          <a:stretch/>
        </p:blipFill>
        <p:spPr>
          <a:xfrm>
            <a:off x="5120057" y="1251889"/>
            <a:ext cx="4020513" cy="577349"/>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3219" y="1638475"/>
            <a:ext cx="3507351" cy="1584855"/>
          </a:xfrm>
          <a:prstGeom prst="rect">
            <a:avLst/>
          </a:prstGeom>
          <a:effectLst>
            <a:outerShdw blurRad="50800" dist="38100" dir="13500000" algn="br" rotWithShape="0">
              <a:prstClr val="black">
                <a:alpha val="40000"/>
              </a:prstClr>
            </a:outerShdw>
          </a:effectLst>
        </p:spPr>
      </p:pic>
      <p:sp>
        <p:nvSpPr>
          <p:cNvPr id="14" name="Title 1">
            <a:extLst>
              <a:ext uri="{FF2B5EF4-FFF2-40B4-BE49-F238E27FC236}">
                <a16:creationId xmlns:a16="http://schemas.microsoft.com/office/drawing/2014/main" id="{DF8CE7F0-9F45-2F46-A5F1-9BFC37A60DDD}"/>
              </a:ext>
            </a:extLst>
          </p:cNvPr>
          <p:cNvSpPr txBox="1">
            <a:spLocks/>
          </p:cNvSpPr>
          <p:nvPr/>
        </p:nvSpPr>
        <p:spPr>
          <a:xfrm>
            <a:off x="5531127" y="1297894"/>
            <a:ext cx="3067068" cy="347727"/>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solidFill>
                  <a:schemeClr val="tx1"/>
                </a:solidFill>
                <a:effectLst/>
                <a:latin typeface="微軟正黑體"/>
                <a:ea typeface="微軟正黑體"/>
              </a:rPr>
              <a:t>Th</a:t>
            </a:r>
            <a:r>
              <a:rPr lang="zh-TW" altLang="en-US" sz="1600">
                <a:solidFill>
                  <a:schemeClr val="tx1"/>
                </a:solidFill>
                <a:latin typeface="微軟正黑體"/>
              </a:rPr>
              <a:t>e effortless process </a:t>
            </a:r>
            <a:endParaRPr lang="zh-TW" altLang="en-US" sz="1600">
              <a:solidFill>
                <a:schemeClr val="tx1"/>
              </a:solidFill>
            </a:endParaRPr>
          </a:p>
        </p:txBody>
      </p:sp>
      <p:pic>
        <p:nvPicPr>
          <p:cNvPr id="16" name="圖形 15">
            <a:extLst>
              <a:ext uri="{FF2B5EF4-FFF2-40B4-BE49-F238E27FC236}">
                <a16:creationId xmlns:a16="http://schemas.microsoft.com/office/drawing/2014/main" id="{DAFCCC64-CCE2-4B50-A711-0D319995781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4854"/>
          <a:stretch/>
        </p:blipFill>
        <p:spPr>
          <a:xfrm>
            <a:off x="5120057" y="3178268"/>
            <a:ext cx="4020513" cy="577349"/>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698" y="3558635"/>
            <a:ext cx="3565930" cy="1584855"/>
          </a:xfrm>
          <a:prstGeom prst="rect">
            <a:avLst/>
          </a:prstGeom>
          <a:effectLst>
            <a:outerShdw blurRad="50800" dist="38100" dir="13500000" algn="br" rotWithShape="0">
              <a:prstClr val="black">
                <a:alpha val="40000"/>
              </a:prstClr>
            </a:outerShdw>
          </a:effectLst>
        </p:spPr>
      </p:pic>
      <p:sp>
        <p:nvSpPr>
          <p:cNvPr id="15" name="Title 1">
            <a:extLst>
              <a:ext uri="{FF2B5EF4-FFF2-40B4-BE49-F238E27FC236}">
                <a16:creationId xmlns:a16="http://schemas.microsoft.com/office/drawing/2014/main" id="{DF8CE7F0-9F45-2F46-A5F1-9BFC37A60DDD}"/>
              </a:ext>
            </a:extLst>
          </p:cNvPr>
          <p:cNvSpPr txBox="1">
            <a:spLocks/>
          </p:cNvSpPr>
          <p:nvPr/>
        </p:nvSpPr>
        <p:spPr>
          <a:xfrm>
            <a:off x="5531126" y="3223317"/>
            <a:ext cx="3104201" cy="340584"/>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solidFill>
                  <a:schemeClr val="tx1"/>
                </a:solidFill>
                <a:effectLst/>
                <a:latin typeface="微軟正黑體"/>
                <a:ea typeface="微軟正黑體"/>
              </a:rPr>
              <a:t>C</a:t>
            </a:r>
            <a:r>
              <a:rPr lang="zh-TW" altLang="en-US" sz="1600">
                <a:solidFill>
                  <a:schemeClr val="tx1"/>
                </a:solidFill>
                <a:latin typeface="微軟正黑體"/>
              </a:rPr>
              <a:t>ode snippet details</a:t>
            </a:r>
          </a:p>
        </p:txBody>
      </p:sp>
      <p:sp>
        <p:nvSpPr>
          <p:cNvPr id="17" name="Title 1">
            <a:extLst>
              <a:ext uri="{FF2B5EF4-FFF2-40B4-BE49-F238E27FC236}">
                <a16:creationId xmlns:a16="http://schemas.microsoft.com/office/drawing/2014/main" id="{DF8CE7F0-9F45-2F46-A5F1-9BFC37A60DDD}"/>
              </a:ext>
            </a:extLst>
          </p:cNvPr>
          <p:cNvSpPr txBox="1">
            <a:spLocks/>
          </p:cNvSpPr>
          <p:nvPr/>
        </p:nvSpPr>
        <p:spPr>
          <a:xfrm>
            <a:off x="385209" y="4112347"/>
            <a:ext cx="463124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4000">
                <a:solidFill>
                  <a:srgbClr val="01FFC9"/>
                </a:solidFill>
                <a:effectLst/>
                <a:latin typeface="微軟正黑體" panose="020B0604030504040204" pitchFamily="34" charset="-120"/>
              </a:rPr>
              <a:t>Practice</a:t>
            </a:r>
            <a:r>
              <a:rPr lang="en-US" altLang="zh-TW" sz="4000">
                <a:solidFill>
                  <a:srgbClr val="01FFC9"/>
                </a:solidFill>
                <a:latin typeface="微軟正黑體" panose="020B0604030504040204" pitchFamily="34" charset="-120"/>
              </a:rPr>
              <a:t> Yourself</a:t>
            </a:r>
          </a:p>
        </p:txBody>
      </p:sp>
      <p:sp>
        <p:nvSpPr>
          <p:cNvPr id="18" name="Title 1">
            <a:extLst>
              <a:ext uri="{FF2B5EF4-FFF2-40B4-BE49-F238E27FC236}">
                <a16:creationId xmlns:a16="http://schemas.microsoft.com/office/drawing/2014/main" id="{320CDFCF-277C-4F74-9BE8-787A28EA20B7}"/>
              </a:ext>
            </a:extLst>
          </p:cNvPr>
          <p:cNvSpPr txBox="1">
            <a:spLocks/>
          </p:cNvSpPr>
          <p:nvPr/>
        </p:nvSpPr>
        <p:spPr>
          <a:xfrm>
            <a:off x="441740" y="1298477"/>
            <a:ext cx="2759887" cy="343232"/>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200">
                <a:latin typeface="微軟正黑體" panose="020B0604030504040204" pitchFamily="34" charset="-120"/>
              </a:rPr>
              <a:t>Ex: QN</a:t>
            </a:r>
            <a:r>
              <a:rPr lang="zh-TW" altLang="en-US" sz="1200">
                <a:latin typeface="微軟正黑體"/>
              </a:rPr>
              <a:t>AP's Chiller Units: 60RT * 2 </a:t>
            </a:r>
          </a:p>
        </p:txBody>
      </p:sp>
    </p:spTree>
    <p:extLst>
      <p:ext uri="{BB962C8B-B14F-4D97-AF65-F5344CB8AC3E}">
        <p14:creationId xmlns:p14="http://schemas.microsoft.com/office/powerpoint/2010/main" val="1580678354"/>
      </p:ext>
    </p:extLst>
  </p:cSld>
  <p:clrMapOvr>
    <a:masterClrMapping/>
  </p:clrMapOvr>
  <p:transition advTm="1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FEA784-3EB6-4E94-B22E-BD2E9753E2F4}"/>
              </a:ext>
            </a:extLst>
          </p:cNvPr>
          <p:cNvSpPr/>
          <p:nvPr/>
        </p:nvSpPr>
        <p:spPr>
          <a:xfrm>
            <a:off x="188232" y="4246793"/>
            <a:ext cx="5709516" cy="646331"/>
          </a:xfrm>
          <a:prstGeom prst="rect">
            <a:avLst/>
          </a:prstGeom>
        </p:spPr>
        <p:txBody>
          <a:bodyPr wrap="square" anchor="t">
            <a:spAutoFit/>
          </a:bodyPr>
          <a:lstStyle/>
          <a:p>
            <a:r>
              <a:rPr lang="zh-TW" altLang="en-US">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Medium"/>
              </a:rPr>
              <a:t>L</a:t>
            </a:r>
            <a:r>
              <a:rPr lang="zh-TW" altLang="en-US">
                <a:solidFill>
                  <a:schemeClr val="bg1"/>
                </a:solidFill>
                <a:latin typeface="微軟正黑體"/>
                <a:ea typeface="微軟正黑體"/>
              </a:rPr>
              <a:t>owe</a:t>
            </a:r>
            <a:r>
              <a:rPr lang="en-US" altLang="zh-TW">
                <a:solidFill>
                  <a:schemeClr val="bg1"/>
                </a:solidFill>
                <a:latin typeface="微軟正黑體"/>
                <a:ea typeface="微軟正黑體"/>
              </a:rPr>
              <a:t>r</a:t>
            </a:r>
            <a:r>
              <a:rPr lang="en-US" altLang="en-US">
                <a:solidFill>
                  <a:schemeClr val="bg1"/>
                </a:solidFill>
                <a:latin typeface="微軟正黑體"/>
                <a:ea typeface="微軟正黑體"/>
              </a:rPr>
              <a:t> your energy bill without idea of grasping</a:t>
            </a:r>
          </a:p>
          <a:p>
            <a:r>
              <a:rPr lang="en-US" altLang="en-US">
                <a:solidFill>
                  <a:schemeClr val="bg1"/>
                </a:solidFill>
                <a:latin typeface="微軟正黑體"/>
                <a:ea typeface="微軟正黑體"/>
              </a:rPr>
              <a:t>Figuring out the cost with an informed decision  </a:t>
            </a:r>
          </a:p>
        </p:txBody>
      </p:sp>
      <p:sp>
        <p:nvSpPr>
          <p:cNvPr id="3" name="矩形 2">
            <a:extLst>
              <a:ext uri="{FF2B5EF4-FFF2-40B4-BE49-F238E27FC236}">
                <a16:creationId xmlns:a16="http://schemas.microsoft.com/office/drawing/2014/main" id="{6768DF44-623E-489C-A5CB-2D7B5F628CAB}"/>
              </a:ext>
            </a:extLst>
          </p:cNvPr>
          <p:cNvSpPr/>
          <p:nvPr/>
        </p:nvSpPr>
        <p:spPr>
          <a:xfrm>
            <a:off x="150084" y="3277116"/>
            <a:ext cx="5276381" cy="1046440"/>
          </a:xfrm>
          <a:prstGeom prst="rect">
            <a:avLst/>
          </a:prstGeom>
        </p:spPr>
        <p:txBody>
          <a:bodyPr wrap="none" anchor="t">
            <a:spAutoFit/>
          </a:bodyPr>
          <a:lstStyle/>
          <a:p>
            <a:r>
              <a:rPr lang="en-US" altLang="zh-TW" sz="40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Helvetica Neue Medium"/>
              </a:rPr>
              <a:t>QPower</a:t>
            </a:r>
            <a:r>
              <a:rPr lang="en-US" altLang="zh-TW" sz="4000" b="1">
                <a:latin typeface="Arial" panose="020B0604020202020204" pitchFamily="34" charset="0"/>
                <a:ea typeface="微軟正黑體" panose="020B0604030504040204" pitchFamily="34" charset="-120"/>
                <a:cs typeface="Arial" panose="020B0604020202020204" pitchFamily="34" charset="0"/>
                <a:sym typeface="Helvetica Neue Medium"/>
              </a:rPr>
              <a:t> </a:t>
            </a:r>
            <a:br>
              <a:rPr lang="en-US" altLang="zh-TW" sz="2200" b="1">
                <a:latin typeface="微軟正黑體" panose="020B0604030504040204" pitchFamily="34" charset="-120"/>
                <a:ea typeface="微軟正黑體" panose="020B0604030504040204" pitchFamily="34" charset="-120"/>
              </a:rPr>
            </a:br>
            <a:r>
              <a:rPr lang="zh-TW" altLang="en-US" sz="2200" b="1">
                <a:solidFill>
                  <a:srgbClr val="01FFC9"/>
                </a:solidFill>
                <a:latin typeface="微軟正黑體" panose="020B0604030504040204" pitchFamily="34" charset="-120"/>
                <a:ea typeface="微軟正黑體" panose="020B0604030504040204" pitchFamily="34" charset="-120"/>
                <a:sym typeface="Helvetica Neue Medium"/>
              </a:rPr>
              <a:t>You</a:t>
            </a:r>
            <a:r>
              <a:rPr lang="zh-TW" altLang="en-US" sz="2200" b="1">
                <a:solidFill>
                  <a:srgbClr val="01FFC9"/>
                </a:solidFill>
                <a:latin typeface="微軟正黑體"/>
                <a:ea typeface="微軟正黑體"/>
              </a:rPr>
              <a:t>r Best Commercial Energy Advisor</a:t>
            </a:r>
            <a:endParaRPr lang="zh-TW" altLang="en-US" sz="2200" b="1">
              <a:solidFill>
                <a:srgbClr val="01FFC9"/>
              </a:solidFill>
              <a:latin typeface="新細明體"/>
              <a:ea typeface="新細明體"/>
            </a:endParaRPr>
          </a:p>
        </p:txBody>
      </p:sp>
      <p:sp>
        <p:nvSpPr>
          <p:cNvPr id="6" name="矩形 5">
            <a:extLst>
              <a:ext uri="{FF2B5EF4-FFF2-40B4-BE49-F238E27FC236}">
                <a16:creationId xmlns:a16="http://schemas.microsoft.com/office/drawing/2014/main" id="{DE9D85C6-6A26-4097-8530-5DCCD9B8382C}"/>
              </a:ext>
            </a:extLst>
          </p:cNvPr>
          <p:cNvSpPr/>
          <p:nvPr/>
        </p:nvSpPr>
        <p:spPr>
          <a:xfrm>
            <a:off x="150084" y="186679"/>
            <a:ext cx="2523960" cy="954107"/>
          </a:xfrm>
          <a:prstGeom prst="rect">
            <a:avLst/>
          </a:prstGeom>
        </p:spPr>
        <p:txBody>
          <a:bodyPr wrap="square">
            <a:spAutoFit/>
          </a:bodyPr>
          <a:lstStyle/>
          <a:p>
            <a:r>
              <a:rPr lang="en-US" altLang="zh-TW" sz="700">
                <a:solidFill>
                  <a:schemeClr val="bg1">
                    <a:lumMod val="85000"/>
                  </a:schemeClr>
                </a:solidFill>
                <a:latin typeface="微軟正黑體" panose="020B0604030504040204" pitchFamily="34" charset="-120"/>
                <a:ea typeface="微軟正黑體" panose="020B0604030504040204" pitchFamily="34" charset="-120"/>
              </a:rPr>
              <a:t>Copyright © 2018 QNAP Systems, Inc. All rights reserved. QNAP® and other names of QNAP Products are proprietary marks or registered trademarks of QNAP Systems, Inc. Other products and company names mentioned herein are trademarks of their respective holder ​</a:t>
            </a:r>
          </a:p>
          <a:p>
            <a:endParaRPr lang="en-US" altLang="zh-TW" sz="700">
              <a:solidFill>
                <a:schemeClr val="bg1">
                  <a:lumMod val="85000"/>
                </a:schemeClr>
              </a:solidFill>
              <a:latin typeface="微軟正黑體" panose="020B0604030504040204" pitchFamily="34" charset="-120"/>
              <a:ea typeface="微軟正黑體" panose="020B0604030504040204" pitchFamily="34" charset="-120"/>
            </a:endParaRPr>
          </a:p>
          <a:p>
            <a:r>
              <a:rPr lang="en-US" altLang="zh-TW" sz="700">
                <a:solidFill>
                  <a:schemeClr val="bg1">
                    <a:lumMod val="85000"/>
                  </a:schemeClr>
                </a:solidFill>
                <a:latin typeface="微軟正黑體" panose="020B0604030504040204" pitchFamily="34" charset="-120"/>
                <a:ea typeface="微軟正黑體" panose="020B0604030504040204" pitchFamily="34" charset="-120"/>
              </a:rPr>
              <a:t>​</a:t>
            </a:r>
            <a:endParaRPr lang="zh-TW" altLang="en-US" sz="700">
              <a:solidFill>
                <a:schemeClr val="bg1">
                  <a:lumMod val="8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03584304"/>
      </p:ext>
    </p:extLst>
  </p:cSld>
  <p:clrMapOvr>
    <a:masterClrMapping/>
  </p:clrMapOvr>
  <p:transition advTm="1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標題 1">
            <a:extLst>
              <a:ext uri="{FF2B5EF4-FFF2-40B4-BE49-F238E27FC236}">
                <a16:creationId xmlns:a16="http://schemas.microsoft.com/office/drawing/2014/main" id="{42ABB668-BDF3-BE4A-A2D5-15AEA8FA7553}"/>
              </a:ext>
            </a:extLst>
          </p:cNvPr>
          <p:cNvSpPr>
            <a:spLocks noGrp="1"/>
          </p:cNvSpPr>
          <p:nvPr>
            <p:ph type="title" idx="4294967295"/>
          </p:nvPr>
        </p:nvSpPr>
        <p:spPr>
          <a:xfrm>
            <a:off x="395536" y="848869"/>
            <a:ext cx="6965950" cy="958850"/>
          </a:xfrm>
        </p:spPr>
        <p:txBody>
          <a:bodyPr>
            <a:noAutofit/>
          </a:bodyPr>
          <a:lstStyle/>
          <a:p>
            <a:pPr algn="l"/>
            <a:r>
              <a:rPr lang="en-US" altLang="zh-TW" sz="3800" b="1">
                <a:latin typeface="微軟正黑體" panose="020B0604030504040204" pitchFamily="34" charset="-120"/>
                <a:ea typeface="微軟正黑體" panose="020B0604030504040204" pitchFamily="34" charset="-120"/>
                <a:cs typeface="Arial" panose="020B0604020202020204" pitchFamily="34" charset="0"/>
              </a:rPr>
              <a:t>…a</a:t>
            </a:r>
            <a:r>
              <a:rPr lang="zh-TW" altLang="en-US" sz="3800" b="1">
                <a:latin typeface="微軟正黑體"/>
                <a:ea typeface="微軟正黑體"/>
              </a:rPr>
              <a:t>gain the Maker Spirit</a:t>
            </a:r>
            <a:r>
              <a:rPr lang="en-US" altLang="zh-TW" sz="3800" b="1">
                <a:latin typeface="微軟正黑體"/>
                <a:ea typeface="微軟正黑體"/>
              </a:rPr>
              <a:t>,</a:t>
            </a:r>
            <a:br>
              <a:rPr lang="zh-TW" altLang="en-US" sz="1600" b="1">
                <a:latin typeface="微軟正黑體"/>
                <a:ea typeface="微軟正黑體"/>
              </a:rPr>
            </a:br>
            <a:r>
              <a:rPr lang="en-US" altLang="zh-TW" sz="1600" b="1">
                <a:latin typeface="微軟正黑體"/>
                <a:ea typeface="微軟正黑體"/>
              </a:rPr>
              <a:t>and rolled </a:t>
            </a:r>
            <a:r>
              <a:rPr lang="zh-TW" altLang="en-US" sz="1600">
                <a:latin typeface="微軟正黑體"/>
                <a:ea typeface="微軟正黑體"/>
              </a:rPr>
              <a:t>out </a:t>
            </a:r>
            <a:r>
              <a:rPr lang="en-US" altLang="zh-TW" sz="1600">
                <a:latin typeface="微軟正黑體"/>
                <a:ea typeface="微軟正黑體"/>
              </a:rPr>
              <a:t>a commercially viable, </a:t>
            </a:r>
            <a:r>
              <a:rPr lang="zh-TW" altLang="en-US" sz="1600">
                <a:latin typeface="微軟正黑體"/>
                <a:ea typeface="微軟正黑體"/>
              </a:rPr>
              <a:t>high</a:t>
            </a:r>
            <a:r>
              <a:rPr lang="en-US" altLang="zh-TW" sz="1600" err="1">
                <a:latin typeface="微軟正黑體"/>
                <a:ea typeface="微軟正黑體"/>
              </a:rPr>
              <a:t>ly</a:t>
            </a:r>
            <a:r>
              <a:rPr lang="en-US" altLang="zh-TW" sz="1600">
                <a:latin typeface="微軟正黑體"/>
                <a:ea typeface="微軟正黑體"/>
              </a:rPr>
              <a:t> </a:t>
            </a:r>
            <a:r>
              <a:rPr lang="zh-TW" altLang="en-US" sz="1600">
                <a:latin typeface="微軟正黑體"/>
                <a:ea typeface="微軟正黑體"/>
              </a:rPr>
              <a:t>efficien</a:t>
            </a:r>
            <a:r>
              <a:rPr lang="en-US" altLang="zh-TW" sz="1600">
                <a:latin typeface="微軟正黑體"/>
                <a:ea typeface="微軟正黑體"/>
              </a:rPr>
              <a:t>t</a:t>
            </a:r>
            <a:r>
              <a:rPr lang="zh-TW" altLang="en-US" sz="1600">
                <a:latin typeface="微軟正黑體"/>
                <a:ea typeface="微軟正黑體"/>
              </a:rPr>
              <a:t>, ful</a:t>
            </a:r>
            <a:r>
              <a:rPr lang="en-US" altLang="en-US" sz="1600" err="1">
                <a:latin typeface="微軟正黑體"/>
                <a:ea typeface="微軟正黑體"/>
              </a:rPr>
              <a:t>ly</a:t>
            </a:r>
            <a:r>
              <a:rPr lang="en-US" altLang="en-US" sz="1600">
                <a:latin typeface="微軟正黑體"/>
                <a:ea typeface="微軟正黑體"/>
              </a:rPr>
              <a:t> </a:t>
            </a:r>
            <a:br>
              <a:rPr lang="en-US" altLang="en-US" sz="1600">
                <a:latin typeface="微軟正黑體"/>
                <a:ea typeface="微軟正黑體"/>
              </a:rPr>
            </a:br>
            <a:r>
              <a:rPr lang="en-US" altLang="zh-TW" sz="1600">
                <a:latin typeface="微軟正黑體"/>
                <a:ea typeface="微軟正黑體"/>
              </a:rPr>
              <a:t>customizable and </a:t>
            </a:r>
            <a:r>
              <a:rPr lang="zh-TW" altLang="en-US" sz="1600">
                <a:latin typeface="微軟正黑體"/>
                <a:ea typeface="微軟正黑體"/>
              </a:rPr>
              <a:t>visualized real-time energy </a:t>
            </a:r>
            <a:r>
              <a:rPr lang="en-US" altLang="zh-TW" sz="1600">
                <a:latin typeface="微軟正黑體"/>
                <a:ea typeface="微軟正黑體"/>
              </a:rPr>
              <a:t>statistics/management </a:t>
            </a:r>
            <a:r>
              <a:rPr lang="zh-TW" altLang="en-US" sz="1600">
                <a:latin typeface="微軟正黑體"/>
                <a:ea typeface="微軟正黑體"/>
              </a:rPr>
              <a:t>system</a:t>
            </a:r>
            <a:r>
              <a:rPr lang="en-US" altLang="zh-TW" sz="1600">
                <a:latin typeface="微軟正黑體"/>
                <a:ea typeface="微軟正黑體"/>
              </a:rPr>
              <a:t>:</a:t>
            </a:r>
            <a:r>
              <a:rPr lang="zh-TW" altLang="en-US" sz="1600">
                <a:latin typeface="微軟正黑體"/>
                <a:ea typeface="微軟正黑體"/>
              </a:rPr>
              <a:t> QPower. </a:t>
            </a:r>
            <a:endParaRPr lang="zh-TW" altLang="en-US" sz="1600">
              <a:latin typeface="新細明體"/>
              <a:ea typeface="新細明體"/>
            </a:endParaRPr>
          </a:p>
        </p:txBody>
      </p:sp>
      <p:sp>
        <p:nvSpPr>
          <p:cNvPr id="35" name="矩形 34">
            <a:extLst>
              <a:ext uri="{FF2B5EF4-FFF2-40B4-BE49-F238E27FC236}">
                <a16:creationId xmlns:a16="http://schemas.microsoft.com/office/drawing/2014/main" id="{DF71B736-D1B0-7545-B99E-8B80C8417927}"/>
              </a:ext>
            </a:extLst>
          </p:cNvPr>
          <p:cNvSpPr/>
          <p:nvPr/>
        </p:nvSpPr>
        <p:spPr>
          <a:xfrm>
            <a:off x="395536" y="2206834"/>
            <a:ext cx="5688632" cy="2462213"/>
          </a:xfrm>
          <a:prstGeom prst="rect">
            <a:avLst/>
          </a:prstGeom>
        </p:spPr>
        <p:txBody>
          <a:bodyPr wrap="square" anchor="t">
            <a:spAutoFit/>
          </a:bodyPr>
          <a:lstStyle/>
          <a:p>
            <a:r>
              <a:rPr lang="zh-TW" altLang="en-US" sz="2200" b="1">
                <a:latin typeface="微軟正黑體" panose="020B0604030504040204" pitchFamily="34" charset="-120"/>
                <a:ea typeface="微軟正黑體" panose="020B0604030504040204" pitchFamily="34" charset="-120"/>
                <a:cs typeface="Arial" panose="020B0604020202020204" pitchFamily="34" charset="0"/>
              </a:rPr>
              <a:t>Q</a:t>
            </a:r>
            <a:r>
              <a:rPr lang="zh-TW" altLang="en-US" sz="2200" b="1">
                <a:latin typeface="微軟正黑體"/>
                <a:ea typeface="微軟正黑體"/>
              </a:rPr>
              <a:t>Power is ba</a:t>
            </a:r>
            <a:r>
              <a:rPr lang="en-US" altLang="en-US" sz="2200" b="1">
                <a:latin typeface="微軟正黑體"/>
                <a:ea typeface="微軟正黑體"/>
              </a:rPr>
              <a:t>sed on QNAP proprietary </a:t>
            </a:r>
            <a:r>
              <a:rPr lang="en-US" altLang="en-US" sz="2200" b="1" err="1">
                <a:latin typeface="微軟正黑體"/>
                <a:ea typeface="微軟正黑體"/>
              </a:rPr>
              <a:t>QIoT</a:t>
            </a:r>
            <a:r>
              <a:rPr lang="en-US" altLang="en-US" sz="2200" b="1">
                <a:latin typeface="微軟正黑體"/>
                <a:ea typeface="微軟正黑體"/>
              </a:rPr>
              <a:t> Suite design and gets along with specific software modules for easier energy data collection and better understanding of energy usage. After that, you can adopt adequate plans accordingly for saving costs. </a:t>
            </a:r>
            <a:endParaRPr lang="zh-TW"/>
          </a:p>
        </p:txBody>
      </p:sp>
      <p:pic>
        <p:nvPicPr>
          <p:cNvPr id="3" name="圖形 2">
            <a:extLst>
              <a:ext uri="{FF2B5EF4-FFF2-40B4-BE49-F238E27FC236}">
                <a16:creationId xmlns:a16="http://schemas.microsoft.com/office/drawing/2014/main" id="{711C1994-2D1C-4911-A258-241B4BAAC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9848" y="2367453"/>
            <a:ext cx="3343275" cy="2676525"/>
          </a:xfrm>
          <a:prstGeom prst="rect">
            <a:avLst/>
          </a:prstGeom>
        </p:spPr>
      </p:pic>
    </p:spTree>
    <p:extLst>
      <p:ext uri="{BB962C8B-B14F-4D97-AF65-F5344CB8AC3E}">
        <p14:creationId xmlns:p14="http://schemas.microsoft.com/office/powerpoint/2010/main" val="2443938052"/>
      </p:ext>
    </p:extLst>
  </p:cSld>
  <p:clrMapOvr>
    <a:masterClrMapping/>
  </p:clrMapOvr>
  <p:transition advTm="2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EA8C354A-F6C0-4098-B0B9-8869A8B8F1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97168"/>
            <a:ext cx="9144000" cy="3079002"/>
          </a:xfrm>
          <a:prstGeom prst="rect">
            <a:avLst/>
          </a:prstGeom>
        </p:spPr>
      </p:pic>
      <p:sp>
        <p:nvSpPr>
          <p:cNvPr id="39" name="Shape 46">
            <a:extLst>
              <a:ext uri="{FF2B5EF4-FFF2-40B4-BE49-F238E27FC236}">
                <a16:creationId xmlns:a16="http://schemas.microsoft.com/office/drawing/2014/main" id="{C597FEFB-CFB7-1A4A-922D-21C90312B725}"/>
              </a:ext>
            </a:extLst>
          </p:cNvPr>
          <p:cNvSpPr txBox="1"/>
          <p:nvPr/>
        </p:nvSpPr>
        <p:spPr>
          <a:xfrm>
            <a:off x="494563" y="2288391"/>
            <a:ext cx="1700100" cy="673841"/>
          </a:xfrm>
          <a:prstGeom prst="rect">
            <a:avLst/>
          </a:prstGeom>
          <a:noFill/>
          <a:ln>
            <a:noFill/>
          </a:ln>
        </p:spPr>
        <p:txBody>
          <a:bodyPr lIns="91425" tIns="45700" rIns="91425" bIns="45700" anchor="t" anchorCtr="0">
            <a:noAutofit/>
          </a:bodyPr>
          <a:lstStyle/>
          <a:p>
            <a:pPr>
              <a:buClr>
                <a:schemeClr val="dk1"/>
              </a:buClr>
              <a:buSzPct val="25000"/>
            </a:pPr>
            <a:r>
              <a:rPr lang="zh-TW" altLang="en-US" sz="2200" b="1">
                <a:latin typeface="微軟正黑體" panose="020B0604030504040204" pitchFamily="34" charset="-120"/>
                <a:ea typeface="微軟正黑體" panose="020B0604030504040204" pitchFamily="34" charset="-120"/>
                <a:cs typeface="Arial"/>
                <a:sym typeface="Arial"/>
              </a:rPr>
              <a:t>Io</a:t>
            </a:r>
            <a:r>
              <a:rPr lang="zh-TW" altLang="en-US" sz="2200" b="1">
                <a:latin typeface="微軟正黑體"/>
                <a:ea typeface="微軟正黑體"/>
              </a:rPr>
              <a:t>T devices</a:t>
            </a:r>
          </a:p>
          <a:p>
            <a:pPr>
              <a:buClr>
                <a:schemeClr val="dk1"/>
              </a:buClr>
              <a:buSzPct val="25000"/>
            </a:pPr>
            <a:r>
              <a:rPr lang="zh-TW" altLang="en-US" sz="1400" b="1">
                <a:latin typeface="微軟正黑體" panose="020B0604030504040204" pitchFamily="34" charset="-120"/>
                <a:ea typeface="微軟正黑體" panose="020B0604030504040204" pitchFamily="34" charset="-120"/>
                <a:cs typeface="Arial"/>
              </a:rPr>
              <a:t>Ex. Smart meter</a:t>
            </a:r>
            <a:endParaRPr lang="zh-TW" altLang="en-US" sz="1400" b="1" i="0" u="none" strike="noStrike" cap="none">
              <a:latin typeface="微軟正黑體" panose="020B0604030504040204" pitchFamily="34" charset="-120"/>
              <a:ea typeface="微軟正黑體" panose="020B0604030504040204" pitchFamily="34" charset="-120"/>
              <a:cs typeface="Arial"/>
            </a:endParaRPr>
          </a:p>
          <a:p>
            <a:pPr>
              <a:buClr>
                <a:schemeClr val="dk1"/>
              </a:buClr>
              <a:buSzPct val="25000"/>
            </a:pPr>
            <a:endParaRPr lang="zh-TW" altLang="en-US" sz="2200" b="1">
              <a:latin typeface="微軟正黑體" panose="020B0604030504040204" pitchFamily="34" charset="-120"/>
              <a:ea typeface="微軟正黑體" panose="020B0604030504040204" pitchFamily="34" charset="-120"/>
              <a:cs typeface="Arial"/>
            </a:endParaRPr>
          </a:p>
        </p:txBody>
      </p:sp>
      <p:sp>
        <p:nvSpPr>
          <p:cNvPr id="9" name="Shape 46">
            <a:extLst>
              <a:ext uri="{FF2B5EF4-FFF2-40B4-BE49-F238E27FC236}">
                <a16:creationId xmlns:a16="http://schemas.microsoft.com/office/drawing/2014/main" id="{F53FFE81-D383-423C-8031-7D7B666D8973}"/>
              </a:ext>
            </a:extLst>
          </p:cNvPr>
          <p:cNvSpPr txBox="1"/>
          <p:nvPr/>
        </p:nvSpPr>
        <p:spPr>
          <a:xfrm>
            <a:off x="7047348" y="2106792"/>
            <a:ext cx="2591215" cy="245975"/>
          </a:xfrm>
          <a:prstGeom prst="rect">
            <a:avLst/>
          </a:prstGeom>
          <a:noFill/>
          <a:ln>
            <a:noFill/>
          </a:ln>
        </p:spPr>
        <p:txBody>
          <a:bodyPr lIns="91425" tIns="45700" rIns="91425" bIns="45700" anchor="t" anchorCtr="0">
            <a:noAutofit/>
          </a:bodyPr>
          <a:lstStyle/>
          <a:p>
            <a:pPr>
              <a:buClr>
                <a:schemeClr val="dk1"/>
              </a:buClr>
              <a:buSzPct val="25000"/>
            </a:pPr>
            <a:r>
              <a:rPr lang="en-US" altLang="zh-TW" sz="2200" b="1" err="1">
                <a:solidFill>
                  <a:srgbClr val="01FFC9"/>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QPower</a:t>
            </a:r>
            <a:br>
              <a:rPr lang="en-US" altLang="zh-TW" sz="2200" b="1">
                <a:solidFill>
                  <a:srgbClr val="01FFC9"/>
                </a:solidFill>
                <a:latin typeface="Arial"/>
                <a:ea typeface="微軟正黑體" panose="020B0604030504040204" pitchFamily="34" charset="-120"/>
                <a:cs typeface="Arial"/>
              </a:rPr>
            </a:br>
            <a:r>
              <a:rPr lang="zh-TW" altLang="en-US" sz="1600" b="1">
                <a:latin typeface="微軟正黑體" panose="020B0604030504040204" pitchFamily="34" charset="-120"/>
                <a:ea typeface="微軟正黑體" panose="020B0604030504040204" pitchFamily="34" charset="-120"/>
                <a:cs typeface="Arial"/>
                <a:sym typeface="Arial"/>
              </a:rPr>
              <a:t>Sm</a:t>
            </a:r>
            <a:r>
              <a:rPr lang="zh-TW" altLang="en-US" sz="1600" b="1">
                <a:latin typeface="微軟正黑體" panose="020B0604030504040204" pitchFamily="34" charset="-120"/>
                <a:ea typeface="微軟正黑體" panose="020B0604030504040204" pitchFamily="34" charset="-120"/>
                <a:cs typeface="Arial"/>
              </a:rPr>
              <a:t>art Energy</a:t>
            </a:r>
          </a:p>
          <a:p>
            <a:pPr>
              <a:buClr>
                <a:schemeClr val="dk1"/>
              </a:buClr>
              <a:buSzPct val="25000"/>
            </a:pPr>
            <a:r>
              <a:rPr lang="zh-TW" altLang="en-US" sz="1600" b="1">
                <a:latin typeface="微軟正黑體" panose="020B0604030504040204" pitchFamily="34" charset="-120"/>
                <a:ea typeface="微軟正黑體" panose="020B0604030504040204" pitchFamily="34" charset="-120"/>
                <a:cs typeface="Arial"/>
              </a:rPr>
              <a:t>Management </a:t>
            </a:r>
          </a:p>
          <a:p>
            <a:pPr>
              <a:buClr>
                <a:schemeClr val="dk1"/>
              </a:buClr>
              <a:buSzPct val="25000"/>
            </a:pPr>
            <a:r>
              <a:rPr lang="zh-TW" altLang="en-US" sz="1600" b="1">
                <a:latin typeface="微軟正黑體" panose="020B0604030504040204" pitchFamily="34" charset="-120"/>
                <a:ea typeface="微軟正黑體" panose="020B0604030504040204" pitchFamily="34" charset="-120"/>
                <a:cs typeface="Arial"/>
              </a:rPr>
              <a:t>Platform</a:t>
            </a:r>
            <a:endParaRPr lang="zh-TW"/>
          </a:p>
        </p:txBody>
      </p:sp>
      <p:sp>
        <p:nvSpPr>
          <p:cNvPr id="11" name="Shape 46">
            <a:extLst>
              <a:ext uri="{FF2B5EF4-FFF2-40B4-BE49-F238E27FC236}">
                <a16:creationId xmlns:a16="http://schemas.microsoft.com/office/drawing/2014/main" id="{FFEF4E37-19CA-46F1-8CFD-C1D1A4975A6A}"/>
              </a:ext>
            </a:extLst>
          </p:cNvPr>
          <p:cNvSpPr txBox="1"/>
          <p:nvPr/>
        </p:nvSpPr>
        <p:spPr>
          <a:xfrm>
            <a:off x="3538205" y="1417313"/>
            <a:ext cx="3168352" cy="245975"/>
          </a:xfrm>
          <a:prstGeom prst="rect">
            <a:avLst/>
          </a:prstGeom>
          <a:noFill/>
          <a:ln>
            <a:noFill/>
          </a:ln>
        </p:spPr>
        <p:txBody>
          <a:bodyPr lIns="91425" tIns="45700" rIns="91425" bIns="45700" anchor="t" anchorCtr="0">
            <a:noAutofit/>
          </a:bodyPr>
          <a:lstStyle/>
          <a:p>
            <a:pPr>
              <a:buClr>
                <a:srgbClr val="01FFC9"/>
              </a:buClr>
              <a:buSzPct val="50000"/>
              <a:tabLst>
                <a:tab pos="179388" algn="l"/>
              </a:tabLst>
            </a:pPr>
            <a:r>
              <a:rPr lang="en-US" sz="2200" b="1" i="0" u="none" strike="noStrike" cap="none">
                <a:latin typeface="微軟正黑體" panose="020B0604030504040204" pitchFamily="34" charset="-120"/>
                <a:ea typeface="微軟正黑體" panose="020B0604030504040204" pitchFamily="34" charset="-120"/>
                <a:cs typeface="Arial"/>
                <a:sym typeface="Arial"/>
              </a:rPr>
              <a:t>Container Station</a:t>
            </a:r>
            <a:br>
              <a:rPr lang="en-US" sz="2200" b="1" i="0" u="none" strike="noStrike" cap="none">
                <a:latin typeface="微軟正黑體" panose="020B0604030504040204" pitchFamily="34" charset="-120"/>
                <a:ea typeface="微軟正黑體" panose="020B0604030504040204" pitchFamily="34" charset="-120"/>
                <a:cs typeface="Arial"/>
              </a:rPr>
            </a:br>
            <a:r>
              <a:rPr lang="en-US" sz="1400" b="1" i="0" u="none" strike="noStrike" cap="none">
                <a:latin typeface="微軟正黑體" panose="020B0604030504040204" pitchFamily="34" charset="-120"/>
                <a:ea typeface="微軟正黑體" panose="020B0604030504040204" pitchFamily="34" charset="-120"/>
                <a:cs typeface="Arial"/>
                <a:sym typeface="Arial"/>
              </a:rPr>
              <a:t>L</a:t>
            </a:r>
            <a:r>
              <a:rPr lang="zh-TW" altLang="en-US" sz="1400" b="1">
                <a:latin typeface="微軟正黑體" panose="020B0604030504040204" pitchFamily="34" charset="-120"/>
                <a:ea typeface="微軟正黑體" panose="020B0604030504040204" pitchFamily="34" charset="-120"/>
                <a:cs typeface="Arial"/>
              </a:rPr>
              <a:t>ightweight virtualization technology</a:t>
            </a:r>
            <a:endParaRPr lang="en-US" sz="1400" b="1" i="0" u="none" strike="noStrike" cap="none">
              <a:latin typeface="微軟正黑體" panose="020B0604030504040204" pitchFamily="34" charset="-120"/>
              <a:ea typeface="微軟正黑體" panose="020B0604030504040204" pitchFamily="34" charset="-120"/>
              <a:cs typeface="Arial"/>
            </a:endParaRPr>
          </a:p>
        </p:txBody>
      </p:sp>
      <p:pic>
        <p:nvPicPr>
          <p:cNvPr id="12" name="圖片 11">
            <a:extLst>
              <a:ext uri="{FF2B5EF4-FFF2-40B4-BE49-F238E27FC236}">
                <a16:creationId xmlns:a16="http://schemas.microsoft.com/office/drawing/2014/main" id="{E415C92C-F4A3-4D43-BAA8-C2B9E7F1AD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085" y="1485026"/>
            <a:ext cx="615986" cy="615986"/>
          </a:xfrm>
          <a:prstGeom prst="rect">
            <a:avLst/>
          </a:prstGeom>
        </p:spPr>
      </p:pic>
      <p:pic>
        <p:nvPicPr>
          <p:cNvPr id="13" name="圖片 12">
            <a:extLst>
              <a:ext uri="{FF2B5EF4-FFF2-40B4-BE49-F238E27FC236}">
                <a16:creationId xmlns:a16="http://schemas.microsoft.com/office/drawing/2014/main" id="{06BB02CB-8BF6-42CD-BA66-286DC123C9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8084" y="2330260"/>
            <a:ext cx="615986" cy="615986"/>
          </a:xfrm>
          <a:prstGeom prst="rect">
            <a:avLst/>
          </a:prstGeom>
        </p:spPr>
      </p:pic>
      <p:pic>
        <p:nvPicPr>
          <p:cNvPr id="14" name="圖形 13">
            <a:extLst>
              <a:ext uri="{FF2B5EF4-FFF2-40B4-BE49-F238E27FC236}">
                <a16:creationId xmlns:a16="http://schemas.microsoft.com/office/drawing/2014/main" id="{703419C3-C655-4FC9-B7B9-A1AF5B4375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8084" y="3191874"/>
            <a:ext cx="615986" cy="625898"/>
          </a:xfrm>
          <a:prstGeom prst="rect">
            <a:avLst/>
          </a:prstGeom>
        </p:spPr>
      </p:pic>
      <p:sp>
        <p:nvSpPr>
          <p:cNvPr id="15" name="Shape 46">
            <a:extLst>
              <a:ext uri="{FF2B5EF4-FFF2-40B4-BE49-F238E27FC236}">
                <a16:creationId xmlns:a16="http://schemas.microsoft.com/office/drawing/2014/main" id="{256F919A-B854-469D-AF69-765348CC6459}"/>
              </a:ext>
            </a:extLst>
          </p:cNvPr>
          <p:cNvSpPr txBox="1"/>
          <p:nvPr/>
        </p:nvSpPr>
        <p:spPr>
          <a:xfrm>
            <a:off x="3538204" y="2260399"/>
            <a:ext cx="3168352" cy="245975"/>
          </a:xfrm>
          <a:prstGeom prst="rect">
            <a:avLst/>
          </a:prstGeom>
          <a:noFill/>
          <a:ln>
            <a:noFill/>
          </a:ln>
        </p:spPr>
        <p:txBody>
          <a:bodyPr lIns="91425" tIns="45700" rIns="91425" bIns="45700" anchor="t" anchorCtr="0">
            <a:noAutofit/>
          </a:bodyPr>
          <a:lstStyle/>
          <a:p>
            <a:pPr>
              <a:buClr>
                <a:srgbClr val="01FFC9"/>
              </a:buClr>
              <a:buSzPct val="50000"/>
              <a:tabLst>
                <a:tab pos="179388" algn="l"/>
              </a:tabLst>
            </a:pPr>
            <a:r>
              <a:rPr lang="en-US" sz="2200" b="1" err="1">
                <a:latin typeface="微軟正黑體" panose="020B0604030504040204" pitchFamily="34" charset="-120"/>
                <a:ea typeface="微軟正黑體" panose="020B0604030504040204" pitchFamily="34" charset="-120"/>
                <a:cs typeface="Arial"/>
                <a:sym typeface="Arial"/>
              </a:rPr>
              <a:t>QIoT</a:t>
            </a:r>
            <a:r>
              <a:rPr lang="en-US" sz="2200" b="1">
                <a:latin typeface="微軟正黑體" panose="020B0604030504040204" pitchFamily="34" charset="-120"/>
                <a:ea typeface="微軟正黑體" panose="020B0604030504040204" pitchFamily="34" charset="-120"/>
                <a:cs typeface="Arial"/>
                <a:sym typeface="Arial"/>
              </a:rPr>
              <a:t> Suite Lite</a:t>
            </a:r>
            <a:br>
              <a:rPr lang="en-US" sz="2200" b="1" i="0" u="none" strike="noStrike" cap="none">
                <a:latin typeface="微軟正黑體" panose="020B0604030504040204" pitchFamily="34" charset="-120"/>
                <a:ea typeface="微軟正黑體" panose="020B0604030504040204" pitchFamily="34" charset="-120"/>
                <a:cs typeface="Arial"/>
              </a:rPr>
            </a:br>
            <a:r>
              <a:rPr lang="en-US" altLang="zh-TW" sz="1400" b="1">
                <a:latin typeface="微軟正黑體" panose="020B0604030504040204" pitchFamily="34" charset="-120"/>
                <a:ea typeface="微軟正黑體" panose="020B0604030504040204" pitchFamily="34" charset="-120"/>
                <a:cs typeface="Arial"/>
              </a:rPr>
              <a:t>Private IoT cloud platform </a:t>
            </a:r>
            <a:endParaRPr lang="en-US" sz="1400" b="1" i="0" u="none" strike="noStrike" cap="none">
              <a:latin typeface="微軟正黑體" panose="020B0604030504040204" pitchFamily="34" charset="-120"/>
              <a:ea typeface="微軟正黑體" panose="020B0604030504040204" pitchFamily="34" charset="-120"/>
              <a:cs typeface="Arial"/>
            </a:endParaRPr>
          </a:p>
        </p:txBody>
      </p:sp>
      <p:sp>
        <p:nvSpPr>
          <p:cNvPr id="16" name="Shape 46">
            <a:extLst>
              <a:ext uri="{FF2B5EF4-FFF2-40B4-BE49-F238E27FC236}">
                <a16:creationId xmlns:a16="http://schemas.microsoft.com/office/drawing/2014/main" id="{F8799052-C947-4A2F-BE05-7AA991BF5DB9}"/>
              </a:ext>
            </a:extLst>
          </p:cNvPr>
          <p:cNvSpPr txBox="1"/>
          <p:nvPr/>
        </p:nvSpPr>
        <p:spPr>
          <a:xfrm>
            <a:off x="3538204" y="3085272"/>
            <a:ext cx="3168352" cy="245975"/>
          </a:xfrm>
          <a:prstGeom prst="rect">
            <a:avLst/>
          </a:prstGeom>
          <a:noFill/>
          <a:ln>
            <a:noFill/>
          </a:ln>
        </p:spPr>
        <p:txBody>
          <a:bodyPr lIns="91425" tIns="45700" rIns="91425" bIns="45700" anchor="t" anchorCtr="0">
            <a:noAutofit/>
          </a:bodyPr>
          <a:lstStyle/>
          <a:p>
            <a:pPr>
              <a:buClr>
                <a:srgbClr val="01FFC9"/>
              </a:buClr>
              <a:buSzPct val="50000"/>
              <a:tabLst>
                <a:tab pos="179388" algn="l"/>
              </a:tabLst>
            </a:pPr>
            <a:r>
              <a:rPr lang="en-US" sz="2200" b="1">
                <a:latin typeface="微軟正黑體" panose="020B0604030504040204" pitchFamily="34" charset="-120"/>
                <a:ea typeface="微軟正黑體" panose="020B0604030504040204" pitchFamily="34" charset="-120"/>
                <a:cs typeface="Arial"/>
                <a:sym typeface="Arial"/>
              </a:rPr>
              <a:t>Modules </a:t>
            </a:r>
            <a:r>
              <a:rPr lang="en-US" sz="1400" b="1">
                <a:latin typeface="微軟正黑體" panose="020B0604030504040204" pitchFamily="34" charset="-120"/>
                <a:ea typeface="微軟正黑體" panose="020B0604030504040204" pitchFamily="34" charset="-120"/>
                <a:cs typeface="Arial"/>
                <a:sym typeface="Arial"/>
              </a:rPr>
              <a:t>for energy</a:t>
            </a:r>
            <a:br>
              <a:rPr lang="en-US" sz="1400" b="1">
                <a:latin typeface="微軟正黑體" panose="020B0604030504040204" pitchFamily="34" charset="-120"/>
                <a:ea typeface="微軟正黑體" panose="020B0604030504040204" pitchFamily="34" charset="-120"/>
                <a:cs typeface="Arial"/>
              </a:rPr>
            </a:br>
            <a:r>
              <a:rPr lang="en-US" altLang="zh-TW" sz="1400" b="1">
                <a:latin typeface="微軟正黑體" panose="020B0604030504040204" pitchFamily="34" charset="-120"/>
                <a:ea typeface="微軟正黑體" panose="020B0604030504040204" pitchFamily="34" charset="-120"/>
                <a:cs typeface="Arial"/>
              </a:rPr>
              <a:t>data collection, calculation and visualization.</a:t>
            </a:r>
            <a:endParaRPr lang="en-US" sz="1400" b="1">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122431963"/>
      </p:ext>
    </p:extLst>
  </p:cSld>
  <p:clrMapOvr>
    <a:masterClrMapping/>
  </p:clrMapOvr>
  <p:transition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標題 1">
            <a:extLst>
              <a:ext uri="{FF2B5EF4-FFF2-40B4-BE49-F238E27FC236}">
                <a16:creationId xmlns:a16="http://schemas.microsoft.com/office/drawing/2014/main" id="{E42B55F0-4594-45BA-8619-88F34BFD97DA}"/>
              </a:ext>
            </a:extLst>
          </p:cNvPr>
          <p:cNvSpPr txBox="1">
            <a:spLocks/>
          </p:cNvSpPr>
          <p:nvPr/>
        </p:nvSpPr>
        <p:spPr>
          <a:xfrm>
            <a:off x="340823" y="43980"/>
            <a:ext cx="6965950" cy="9588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3800" b="1" err="1">
                <a:solidFill>
                  <a:srgbClr val="01FFC9"/>
                </a:solidFill>
                <a:latin typeface="Arial" panose="020B0604020202020204" pitchFamily="34" charset="0"/>
                <a:ea typeface="微軟正黑體" panose="020B0604030504040204" pitchFamily="34" charset="-120"/>
                <a:cs typeface="Arial" panose="020B0604020202020204" pitchFamily="34" charset="0"/>
              </a:rPr>
              <a:t>Qpower</a:t>
            </a:r>
            <a:r>
              <a:rPr lang="en-US" altLang="zh-TW" sz="3800" b="1">
                <a:solidFill>
                  <a:srgbClr val="01FFC9"/>
                </a:solidFill>
                <a:latin typeface="Arial" panose="020B0604020202020204" pitchFamily="34" charset="0"/>
                <a:ea typeface="微軟正黑體" panose="020B0604030504040204" pitchFamily="34" charset="-120"/>
                <a:cs typeface="Arial" panose="020B0604020202020204" pitchFamily="34" charset="0"/>
              </a:rPr>
              <a:t> in a nutshell</a:t>
            </a:r>
            <a:r>
              <a:rPr lang="en-US" altLang="zh-TW" sz="3800" b="1">
                <a:solidFill>
                  <a:srgbClr val="01FFC9"/>
                </a:solidFill>
                <a:latin typeface="微軟正黑體" panose="020B0604030504040204" pitchFamily="34" charset="-120"/>
                <a:ea typeface="微軟正黑體" panose="020B0604030504040204" pitchFamily="34" charset="-120"/>
                <a:cs typeface="Arial" panose="020B0604020202020204" pitchFamily="34" charset="0"/>
              </a:rPr>
              <a:t> </a:t>
            </a:r>
            <a:endParaRPr lang="zh-TW" altLang="en-US" sz="3800" b="1">
              <a:solidFill>
                <a:srgbClr val="01FFC9"/>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 name="圖形 2">
            <a:extLst>
              <a:ext uri="{FF2B5EF4-FFF2-40B4-BE49-F238E27FC236}">
                <a16:creationId xmlns:a16="http://schemas.microsoft.com/office/drawing/2014/main" id="{BDD71C89-8E9F-4E5F-84BA-783A544852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4" y="946128"/>
            <a:ext cx="3744415" cy="958850"/>
          </a:xfrm>
          <a:prstGeom prst="rect">
            <a:avLst/>
          </a:prstGeom>
        </p:spPr>
      </p:pic>
      <p:sp>
        <p:nvSpPr>
          <p:cNvPr id="7" name="文字方塊 6">
            <a:extLst>
              <a:ext uri="{FF2B5EF4-FFF2-40B4-BE49-F238E27FC236}">
                <a16:creationId xmlns:a16="http://schemas.microsoft.com/office/drawing/2014/main" id="{7273D3CA-07C7-4CBC-A4FA-54B6DE7D0EC4}"/>
              </a:ext>
            </a:extLst>
          </p:cNvPr>
          <p:cNvSpPr txBox="1"/>
          <p:nvPr/>
        </p:nvSpPr>
        <p:spPr>
          <a:xfrm>
            <a:off x="484839" y="1171109"/>
            <a:ext cx="3456384" cy="461665"/>
          </a:xfrm>
          <a:prstGeom prst="rect">
            <a:avLst/>
          </a:prstGeom>
          <a:noFill/>
        </p:spPr>
        <p:txBody>
          <a:bodyPr wrap="square" rtlCol="0" anchor="t">
            <a:spAutoFit/>
          </a:bodyPr>
          <a:lstStyle/>
          <a:p>
            <a:r>
              <a:rPr lang="zh-TW" altLang="en-US" sz="1200" b="1">
                <a:solidFill>
                  <a:srgbClr val="01FFC9"/>
                </a:solidFill>
                <a:latin typeface="微軟正黑體" panose="020B0604030504040204" pitchFamily="34" charset="-120"/>
                <a:ea typeface="微軟正黑體" panose="020B0604030504040204" pitchFamily="34" charset="-120"/>
              </a:rPr>
              <a:t>Fit</a:t>
            </a:r>
            <a:r>
              <a:rPr lang="en-US" altLang="zh-TW" sz="1200" b="1">
                <a:solidFill>
                  <a:srgbClr val="01FFC9"/>
                </a:solidFill>
                <a:latin typeface="微軟正黑體" panose="020B0604030504040204" pitchFamily="34" charset="-120"/>
                <a:ea typeface="微軟正黑體" panose="020B0604030504040204" pitchFamily="34" charset="-120"/>
              </a:rPr>
              <a:t>s for</a:t>
            </a:r>
            <a:r>
              <a:rPr lang="zh-TW" altLang="en-US" sz="1200" b="1">
                <a:solidFill>
                  <a:srgbClr val="01FFC9"/>
                </a:solidFill>
                <a:latin typeface="微軟正黑體" panose="020B0604030504040204" pitchFamily="34" charset="-120"/>
                <a:ea typeface="微軟正黑體" panose="020B0604030504040204" pitchFamily="34" charset="-120"/>
              </a:rPr>
              <a:t> all IoT protocols for any network transport layers or level</a:t>
            </a:r>
            <a:r>
              <a:rPr lang="en-US" altLang="zh-TW" sz="1200" b="1">
                <a:solidFill>
                  <a:srgbClr val="01FFC9"/>
                </a:solidFill>
                <a:latin typeface="微軟正黑體" panose="020B0604030504040204" pitchFamily="34" charset="-120"/>
                <a:ea typeface="微軟正黑體" panose="020B0604030504040204" pitchFamily="34" charset="-120"/>
              </a:rPr>
              <a:t>s</a:t>
            </a:r>
            <a:r>
              <a:rPr lang="zh-TW" altLang="en-US" sz="1200" b="1">
                <a:solidFill>
                  <a:srgbClr val="01FFC9"/>
                </a:solidFill>
                <a:latin typeface="微軟正黑體" panose="020B0604030504040204" pitchFamily="34" charset="-120"/>
                <a:ea typeface="微軟正黑體" panose="020B0604030504040204" pitchFamily="34" charset="-120"/>
              </a:rPr>
              <a:t> of organizations.</a:t>
            </a:r>
            <a:endParaRPr lang="zh-TW" altLang="en-US" sz="1700" b="1">
              <a:solidFill>
                <a:srgbClr val="01FFC9"/>
              </a:solidFill>
              <a:latin typeface="微軟正黑體" panose="020B0604030504040204" pitchFamily="34" charset="-120"/>
              <a:ea typeface="微軟正黑體" panose="020B0604030504040204" pitchFamily="34" charset="-120"/>
            </a:endParaRPr>
          </a:p>
        </p:txBody>
      </p:sp>
      <p:pic>
        <p:nvPicPr>
          <p:cNvPr id="55" name="圖形 54">
            <a:extLst>
              <a:ext uri="{FF2B5EF4-FFF2-40B4-BE49-F238E27FC236}">
                <a16:creationId xmlns:a16="http://schemas.microsoft.com/office/drawing/2014/main" id="{C0685487-164D-4412-A9F6-53E98E8DD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4" y="1963145"/>
            <a:ext cx="3744415" cy="958850"/>
          </a:xfrm>
          <a:prstGeom prst="rect">
            <a:avLst/>
          </a:prstGeom>
        </p:spPr>
      </p:pic>
      <p:sp>
        <p:nvSpPr>
          <p:cNvPr id="56" name="文字方塊 55">
            <a:extLst>
              <a:ext uri="{FF2B5EF4-FFF2-40B4-BE49-F238E27FC236}">
                <a16:creationId xmlns:a16="http://schemas.microsoft.com/office/drawing/2014/main" id="{813985E3-AA55-46DC-B847-50FAC4E2BD03}"/>
              </a:ext>
            </a:extLst>
          </p:cNvPr>
          <p:cNvSpPr txBox="1"/>
          <p:nvPr/>
        </p:nvSpPr>
        <p:spPr>
          <a:xfrm>
            <a:off x="484839" y="2215873"/>
            <a:ext cx="3600400" cy="461665"/>
          </a:xfrm>
          <a:prstGeom prst="rect">
            <a:avLst/>
          </a:prstGeom>
          <a:noFill/>
        </p:spPr>
        <p:txBody>
          <a:bodyPr wrap="square" rtlCol="0" anchor="t">
            <a:spAutoFit/>
          </a:bodyPr>
          <a:lstStyle/>
          <a:p>
            <a:r>
              <a:rPr lang="zh-TW" altLang="en-US" sz="1200" b="1">
                <a:solidFill>
                  <a:schemeClr val="bg1"/>
                </a:solidFill>
                <a:latin typeface="微軟正黑體"/>
                <a:ea typeface="微軟正黑體"/>
              </a:rPr>
              <a:t>Enable</a:t>
            </a:r>
            <a:r>
              <a:rPr lang="en-US" altLang="zh-TW" sz="1200" b="1">
                <a:solidFill>
                  <a:schemeClr val="bg1"/>
                </a:solidFill>
                <a:latin typeface="微軟正黑體"/>
                <a:ea typeface="微軟正黑體"/>
              </a:rPr>
              <a:t>s</a:t>
            </a:r>
            <a:r>
              <a:rPr lang="zh-TW" altLang="en-US" sz="1200" b="1">
                <a:solidFill>
                  <a:schemeClr val="bg1"/>
                </a:solidFill>
                <a:latin typeface="微軟正黑體"/>
                <a:ea typeface="微軟正黑體"/>
              </a:rPr>
              <a:t> you to understand power usage without a phD in </a:t>
            </a:r>
            <a:r>
              <a:rPr lang="zh-TW" sz="1200" b="1">
                <a:solidFill>
                  <a:schemeClr val="bg1"/>
                </a:solidFill>
                <a:latin typeface="微軟正黑體"/>
                <a:ea typeface="微軟正黑體"/>
              </a:rPr>
              <a:t>Electronics</a:t>
            </a:r>
            <a:r>
              <a:rPr lang="zh-TW" altLang="en-US" sz="1200" b="1">
                <a:solidFill>
                  <a:schemeClr val="bg1"/>
                </a:solidFill>
                <a:latin typeface="微軟正黑體"/>
                <a:ea typeface="微軟正黑體"/>
              </a:rPr>
              <a:t>.</a:t>
            </a:r>
          </a:p>
        </p:txBody>
      </p:sp>
      <p:pic>
        <p:nvPicPr>
          <p:cNvPr id="58" name="圖形 57">
            <a:extLst>
              <a:ext uri="{FF2B5EF4-FFF2-40B4-BE49-F238E27FC236}">
                <a16:creationId xmlns:a16="http://schemas.microsoft.com/office/drawing/2014/main" id="{F48806A7-367C-4C90-8619-5CE72E66E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3" y="2988468"/>
            <a:ext cx="3744415" cy="958850"/>
          </a:xfrm>
          <a:prstGeom prst="rect">
            <a:avLst/>
          </a:prstGeom>
        </p:spPr>
      </p:pic>
      <p:sp>
        <p:nvSpPr>
          <p:cNvPr id="59" name="文字方塊 58">
            <a:extLst>
              <a:ext uri="{FF2B5EF4-FFF2-40B4-BE49-F238E27FC236}">
                <a16:creationId xmlns:a16="http://schemas.microsoft.com/office/drawing/2014/main" id="{BC569EEC-866A-4F5C-B71C-6C2A4D2C82C5}"/>
              </a:ext>
            </a:extLst>
          </p:cNvPr>
          <p:cNvSpPr txBox="1"/>
          <p:nvPr/>
        </p:nvSpPr>
        <p:spPr>
          <a:xfrm>
            <a:off x="484838" y="3144727"/>
            <a:ext cx="3456384" cy="646331"/>
          </a:xfrm>
          <a:prstGeom prst="rect">
            <a:avLst/>
          </a:prstGeom>
          <a:noFill/>
        </p:spPr>
        <p:txBody>
          <a:bodyPr wrap="square" rtlCol="0" anchor="t">
            <a:spAutoFit/>
          </a:bodyPr>
          <a:lstStyle/>
          <a:p>
            <a:r>
              <a:rPr lang="en-US" altLang="zh-TW" sz="1200" b="1">
                <a:solidFill>
                  <a:schemeClr val="bg1"/>
                </a:solidFill>
                <a:latin typeface="微軟正黑體" panose="020B0604030504040204" pitchFamily="34" charset="-120"/>
                <a:ea typeface="微軟正黑體" panose="020B0604030504040204" pitchFamily="34" charset="-120"/>
              </a:rPr>
              <a:t>Public cloud integrations such as AWS IoT, Google Cloud IoT, IBM Watson IoT, Microsoft Azure IoT Hub are available</a:t>
            </a:r>
          </a:p>
        </p:txBody>
      </p:sp>
      <p:pic>
        <p:nvPicPr>
          <p:cNvPr id="61" name="圖形 60">
            <a:extLst>
              <a:ext uri="{FF2B5EF4-FFF2-40B4-BE49-F238E27FC236}">
                <a16:creationId xmlns:a16="http://schemas.microsoft.com/office/drawing/2014/main" id="{4ED8DDE9-4644-49B8-AFD0-55A76AD8AA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3" y="4005450"/>
            <a:ext cx="3744415" cy="958850"/>
          </a:xfrm>
          <a:prstGeom prst="rect">
            <a:avLst/>
          </a:prstGeom>
        </p:spPr>
      </p:pic>
      <p:sp>
        <p:nvSpPr>
          <p:cNvPr id="62" name="文字方塊 61">
            <a:extLst>
              <a:ext uri="{FF2B5EF4-FFF2-40B4-BE49-F238E27FC236}">
                <a16:creationId xmlns:a16="http://schemas.microsoft.com/office/drawing/2014/main" id="{74015496-6926-41EB-9A2C-76FD277F4B16}"/>
              </a:ext>
            </a:extLst>
          </p:cNvPr>
          <p:cNvSpPr txBox="1"/>
          <p:nvPr/>
        </p:nvSpPr>
        <p:spPr>
          <a:xfrm>
            <a:off x="484838" y="4161709"/>
            <a:ext cx="3600400" cy="461665"/>
          </a:xfrm>
          <a:prstGeom prst="rect">
            <a:avLst/>
          </a:prstGeom>
          <a:noFill/>
        </p:spPr>
        <p:txBody>
          <a:bodyPr wrap="square" rtlCol="0" anchor="t">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Pr</a:t>
            </a:r>
            <a:r>
              <a:rPr lang="en-US" altLang="zh-TW" sz="1200" b="1" err="1">
                <a:solidFill>
                  <a:schemeClr val="bg1"/>
                </a:solidFill>
                <a:latin typeface="微軟正黑體"/>
                <a:ea typeface="微軟正黑體"/>
              </a:rPr>
              <a:t>ovides</a:t>
            </a:r>
            <a:r>
              <a:rPr lang="en-US" altLang="zh-TW" sz="1200" b="1">
                <a:solidFill>
                  <a:schemeClr val="bg1"/>
                </a:solidFill>
                <a:latin typeface="微軟正黑體"/>
                <a:ea typeface="微軟正黑體"/>
              </a:rPr>
              <a:t> a series of "node" widgets to let you customize your own formula of energy usage.</a:t>
            </a:r>
            <a:endParaRPr lang="zh-TW" altLang="en-US" sz="1200" b="1">
              <a:solidFill>
                <a:schemeClr val="bg1"/>
              </a:solidFill>
              <a:latin typeface="微軟正黑體"/>
              <a:ea typeface="微軟正黑體"/>
            </a:endParaRPr>
          </a:p>
        </p:txBody>
      </p:sp>
      <p:pic>
        <p:nvPicPr>
          <p:cNvPr id="64" name="圖形 63">
            <a:extLst>
              <a:ext uri="{FF2B5EF4-FFF2-40B4-BE49-F238E27FC236}">
                <a16:creationId xmlns:a16="http://schemas.microsoft.com/office/drawing/2014/main" id="{0D739057-E60B-4385-8679-515022E5F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6" y="946128"/>
            <a:ext cx="3744415" cy="958850"/>
          </a:xfrm>
          <a:prstGeom prst="rect">
            <a:avLst/>
          </a:prstGeom>
        </p:spPr>
      </p:pic>
      <p:sp>
        <p:nvSpPr>
          <p:cNvPr id="65" name="文字方塊 64">
            <a:extLst>
              <a:ext uri="{FF2B5EF4-FFF2-40B4-BE49-F238E27FC236}">
                <a16:creationId xmlns:a16="http://schemas.microsoft.com/office/drawing/2014/main" id="{5FCEB24F-949D-42F1-B61F-A45F092F1424}"/>
              </a:ext>
            </a:extLst>
          </p:cNvPr>
          <p:cNvSpPr txBox="1"/>
          <p:nvPr/>
        </p:nvSpPr>
        <p:spPr>
          <a:xfrm>
            <a:off x="4288651" y="1111326"/>
            <a:ext cx="3456384" cy="461665"/>
          </a:xfrm>
          <a:prstGeom prst="rect">
            <a:avLst/>
          </a:prstGeom>
          <a:noFill/>
        </p:spPr>
        <p:txBody>
          <a:bodyPr wrap="square" rtlCol="0" anchor="t">
            <a:spAutoFit/>
          </a:bodyPr>
          <a:lstStyle/>
          <a:p>
            <a:r>
              <a:rPr lang="en-US" altLang="zh-TW" sz="1200" b="1">
                <a:solidFill>
                  <a:srgbClr val="01FFC9"/>
                </a:solidFill>
                <a:latin typeface="微軟正黑體" panose="020B0604030504040204" pitchFamily="34" charset="-120"/>
                <a:ea typeface="微軟正黑體" panose="020B0604030504040204" pitchFamily="34" charset="-120"/>
              </a:rPr>
              <a:t>Store m</a:t>
            </a:r>
            <a:r>
              <a:rPr lang="zh-TW" altLang="en-US" sz="1200" b="1">
                <a:solidFill>
                  <a:srgbClr val="01FFC9"/>
                </a:solidFill>
                <a:latin typeface="微軟正黑體" panose="020B0604030504040204" pitchFamily="34" charset="-120"/>
                <a:ea typeface="微軟正黑體" panose="020B0604030504040204" pitchFamily="34" charset="-120"/>
              </a:rPr>
              <a:t>a</a:t>
            </a:r>
            <a:r>
              <a:rPr lang="zh-TW" altLang="en-US" sz="1200" b="1">
                <a:solidFill>
                  <a:srgbClr val="01FFC9"/>
                </a:solidFill>
                <a:latin typeface="微軟正黑體"/>
                <a:ea typeface="微軟正黑體"/>
              </a:rPr>
              <a:t>ssi</a:t>
            </a:r>
            <a:r>
              <a:rPr lang="en-US" altLang="zh-TW" sz="1200" b="1" err="1">
                <a:solidFill>
                  <a:srgbClr val="01FFC9"/>
                </a:solidFill>
                <a:latin typeface="微軟正黑體"/>
                <a:ea typeface="微軟正黑體"/>
              </a:rPr>
              <a:t>ve</a:t>
            </a:r>
            <a:r>
              <a:rPr lang="en-US" altLang="zh-TW" sz="1200" b="1">
                <a:solidFill>
                  <a:srgbClr val="01FFC9"/>
                </a:solidFill>
                <a:latin typeface="微軟正黑體"/>
                <a:ea typeface="微軟正黑體"/>
              </a:rPr>
              <a:t> telemetry data and visualize it with rich reports and dashboards.</a:t>
            </a:r>
            <a:endParaRPr lang="zh-TW" altLang="en-US" sz="1200">
              <a:latin typeface="新細明體"/>
              <a:ea typeface="新細明體"/>
            </a:endParaRPr>
          </a:p>
        </p:txBody>
      </p:sp>
      <p:pic>
        <p:nvPicPr>
          <p:cNvPr id="67" name="圖形 66">
            <a:extLst>
              <a:ext uri="{FF2B5EF4-FFF2-40B4-BE49-F238E27FC236}">
                <a16:creationId xmlns:a16="http://schemas.microsoft.com/office/drawing/2014/main" id="{6C10CC4D-C44C-44FF-B906-BAB9B5675C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6" y="1963145"/>
            <a:ext cx="3744415" cy="958850"/>
          </a:xfrm>
          <a:prstGeom prst="rect">
            <a:avLst/>
          </a:prstGeom>
        </p:spPr>
      </p:pic>
      <p:sp>
        <p:nvSpPr>
          <p:cNvPr id="68" name="文字方塊 67">
            <a:extLst>
              <a:ext uri="{FF2B5EF4-FFF2-40B4-BE49-F238E27FC236}">
                <a16:creationId xmlns:a16="http://schemas.microsoft.com/office/drawing/2014/main" id="{370C7BAF-BFB9-40B9-88DE-FD435DF1B07F}"/>
              </a:ext>
            </a:extLst>
          </p:cNvPr>
          <p:cNvSpPr txBox="1"/>
          <p:nvPr/>
        </p:nvSpPr>
        <p:spPr>
          <a:xfrm>
            <a:off x="4288651" y="2215873"/>
            <a:ext cx="3600400" cy="461665"/>
          </a:xfrm>
          <a:prstGeom prst="rect">
            <a:avLst/>
          </a:prstGeom>
          <a:noFill/>
        </p:spPr>
        <p:txBody>
          <a:bodyPr wrap="square" rtlCol="0" anchor="t">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Both server-side APIs and APIs for IoT devices are fully-supported.</a:t>
            </a:r>
          </a:p>
        </p:txBody>
      </p:sp>
      <p:pic>
        <p:nvPicPr>
          <p:cNvPr id="70" name="圖形 69">
            <a:extLst>
              <a:ext uri="{FF2B5EF4-FFF2-40B4-BE49-F238E27FC236}">
                <a16:creationId xmlns:a16="http://schemas.microsoft.com/office/drawing/2014/main" id="{8C1CA125-13F7-4816-AC49-4DA20B852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5" y="2988468"/>
            <a:ext cx="3744415" cy="958850"/>
          </a:xfrm>
          <a:prstGeom prst="rect">
            <a:avLst/>
          </a:prstGeom>
        </p:spPr>
      </p:pic>
      <p:sp>
        <p:nvSpPr>
          <p:cNvPr id="71" name="文字方塊 70">
            <a:extLst>
              <a:ext uri="{FF2B5EF4-FFF2-40B4-BE49-F238E27FC236}">
                <a16:creationId xmlns:a16="http://schemas.microsoft.com/office/drawing/2014/main" id="{7454257B-633C-4837-88DA-F06393CD3E22}"/>
              </a:ext>
            </a:extLst>
          </p:cNvPr>
          <p:cNvSpPr txBox="1"/>
          <p:nvPr/>
        </p:nvSpPr>
        <p:spPr>
          <a:xfrm>
            <a:off x="4288650" y="3144727"/>
            <a:ext cx="3456384" cy="461665"/>
          </a:xfrm>
          <a:prstGeom prst="rect">
            <a:avLst/>
          </a:prstGeom>
          <a:noFill/>
        </p:spPr>
        <p:txBody>
          <a:bodyPr wrap="square" rtlCol="0" anchor="t">
            <a:spAutoFit/>
          </a:bodyPr>
          <a:lstStyle/>
          <a:p>
            <a:r>
              <a:rPr lang="zh-TW" altLang="en-US" sz="1200" b="1">
                <a:solidFill>
                  <a:schemeClr val="bg1"/>
                </a:solidFill>
                <a:latin typeface="微軟正黑體"/>
                <a:ea typeface="微軟正黑體"/>
              </a:rPr>
              <a:t>Base</a:t>
            </a:r>
            <a:r>
              <a:rPr lang="en-US" altLang="zh-TW" sz="1200" b="1">
                <a:solidFill>
                  <a:schemeClr val="bg1"/>
                </a:solidFill>
                <a:latin typeface="微軟正黑體"/>
                <a:ea typeface="微軟正黑體"/>
              </a:rPr>
              <a:t>d</a:t>
            </a:r>
            <a:r>
              <a:rPr lang="zh-TW" altLang="en-US" sz="1200" b="1">
                <a:solidFill>
                  <a:schemeClr val="bg1"/>
                </a:solidFill>
                <a:latin typeface="微軟正黑體"/>
                <a:ea typeface="微軟正黑體"/>
              </a:rPr>
              <a:t> on open-source architecture and </a:t>
            </a:r>
            <a:r>
              <a:rPr lang="en-US" altLang="zh-TW" sz="1200" b="1">
                <a:solidFill>
                  <a:schemeClr val="bg1"/>
                </a:solidFill>
                <a:latin typeface="微軟正黑體"/>
                <a:ea typeface="微軟正黑體"/>
              </a:rPr>
              <a:t>allows </a:t>
            </a:r>
            <a:r>
              <a:rPr lang="zh-TW" altLang="en-US" sz="1200" b="1">
                <a:solidFill>
                  <a:schemeClr val="bg1"/>
                </a:solidFill>
                <a:latin typeface="微軟正黑體"/>
                <a:ea typeface="微軟正黑體"/>
              </a:rPr>
              <a:t>customiz</a:t>
            </a:r>
            <a:r>
              <a:rPr lang="en-US" altLang="zh-TW" sz="1200" b="1" err="1">
                <a:solidFill>
                  <a:schemeClr val="bg1"/>
                </a:solidFill>
                <a:latin typeface="微軟正黑體"/>
                <a:ea typeface="微軟正黑體"/>
              </a:rPr>
              <a:t>ation</a:t>
            </a:r>
            <a:r>
              <a:rPr lang="en-US" altLang="zh-TW" sz="1200" b="1">
                <a:solidFill>
                  <a:schemeClr val="bg1"/>
                </a:solidFill>
                <a:latin typeface="微軟正黑體"/>
                <a:ea typeface="微軟正黑體"/>
              </a:rPr>
              <a:t> </a:t>
            </a:r>
            <a:r>
              <a:rPr lang="zh-TW" altLang="en-US" sz="1200" b="1">
                <a:solidFill>
                  <a:schemeClr val="bg1"/>
                </a:solidFill>
                <a:latin typeface="微軟正黑體"/>
                <a:ea typeface="微軟正黑體"/>
              </a:rPr>
              <a:t>as easy as ABC.</a:t>
            </a:r>
          </a:p>
        </p:txBody>
      </p:sp>
      <p:pic>
        <p:nvPicPr>
          <p:cNvPr id="73" name="圖形 72">
            <a:extLst>
              <a:ext uri="{FF2B5EF4-FFF2-40B4-BE49-F238E27FC236}">
                <a16:creationId xmlns:a16="http://schemas.microsoft.com/office/drawing/2014/main" id="{DACF0C4E-D78D-41DC-AFEE-379FA20F60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5" y="4005450"/>
            <a:ext cx="3744415" cy="958850"/>
          </a:xfrm>
          <a:prstGeom prst="rect">
            <a:avLst/>
          </a:prstGeom>
        </p:spPr>
      </p:pic>
      <p:sp>
        <p:nvSpPr>
          <p:cNvPr id="74" name="文字方塊 73">
            <a:extLst>
              <a:ext uri="{FF2B5EF4-FFF2-40B4-BE49-F238E27FC236}">
                <a16:creationId xmlns:a16="http://schemas.microsoft.com/office/drawing/2014/main" id="{17F45152-7B8A-4447-B11B-037098628703}"/>
              </a:ext>
            </a:extLst>
          </p:cNvPr>
          <p:cNvSpPr txBox="1"/>
          <p:nvPr/>
        </p:nvSpPr>
        <p:spPr>
          <a:xfrm>
            <a:off x="4288650" y="4161709"/>
            <a:ext cx="3600400" cy="646331"/>
          </a:xfrm>
          <a:prstGeom prst="rect">
            <a:avLst/>
          </a:prstGeom>
          <a:noFill/>
        </p:spPr>
        <p:txBody>
          <a:bodyPr wrap="square" rtlCol="0" anchor="t">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Extend to AI </a:t>
            </a:r>
            <a:r>
              <a:rPr lang="en-US" altLang="zh-TW" sz="1200" b="1">
                <a:solidFill>
                  <a:schemeClr val="bg1"/>
                </a:solidFill>
                <a:latin typeface="微軟正黑體" panose="020B0604030504040204" pitchFamily="34" charset="-120"/>
                <a:ea typeface="微軟正黑體" panose="020B0604030504040204" pitchFamily="34" charset="-120"/>
              </a:rPr>
              <a:t>while</a:t>
            </a:r>
            <a:r>
              <a:rPr lang="zh-TW" altLang="en-US" sz="1200" b="1">
                <a:solidFill>
                  <a:schemeClr val="bg1"/>
                </a:solidFill>
                <a:latin typeface="微軟正黑體" panose="020B0604030504040204" pitchFamily="34" charset="-120"/>
                <a:ea typeface="微軟正黑體" panose="020B0604030504040204" pitchFamily="34" charset="-120"/>
              </a:rPr>
              <a:t> leveraging historical energy data and combining learnings from the model</a:t>
            </a:r>
            <a:r>
              <a:rPr lang="en-US" altLang="zh-TW" sz="1200" b="1">
                <a:solidFill>
                  <a:schemeClr val="bg1"/>
                </a:solidFill>
                <a:latin typeface="微軟正黑體" panose="020B0604030504040204" pitchFamily="34" charset="-120"/>
                <a:ea typeface="微軟正黑體" panose="020B0604030504040204" pitchFamily="34" charset="-120"/>
              </a:rPr>
              <a:t>. The system is getting smarter day by day.</a:t>
            </a:r>
            <a:endParaRPr lang="zh-TW" altLang="en-US" sz="1200" b="1">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ransition advTm="1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4DC62616-DD2A-455A-8482-A2CAB3678E44}"/>
              </a:ext>
            </a:extLst>
          </p:cNvPr>
          <p:cNvSpPr/>
          <p:nvPr/>
        </p:nvSpPr>
        <p:spPr>
          <a:xfrm>
            <a:off x="405559" y="0"/>
            <a:ext cx="2421228" cy="1928957"/>
          </a:xfrm>
          <a:prstGeom prst="roundRect">
            <a:avLst>
              <a:gd name="adj" fmla="val 244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標題 1">
            <a:extLst>
              <a:ext uri="{FF2B5EF4-FFF2-40B4-BE49-F238E27FC236}">
                <a16:creationId xmlns:a16="http://schemas.microsoft.com/office/drawing/2014/main" id="{C9F5C608-9F86-4BA6-A47F-CCE61C5B2817}"/>
              </a:ext>
            </a:extLst>
          </p:cNvPr>
          <p:cNvSpPr>
            <a:spLocks noGrp="1"/>
          </p:cNvSpPr>
          <p:nvPr>
            <p:ph type="title" idx="4294967295"/>
          </p:nvPr>
        </p:nvSpPr>
        <p:spPr>
          <a:xfrm>
            <a:off x="496906" y="676763"/>
            <a:ext cx="2093875" cy="1022350"/>
          </a:xfrm>
        </p:spPr>
        <p:txBody>
          <a:bodyPr>
            <a:normAutofit/>
          </a:bodyPr>
          <a:lstStyle/>
          <a:p>
            <a:r>
              <a:rPr lang="en-US" altLang="zh-TW" sz="3500" b="1" err="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QPower</a:t>
            </a:r>
            <a:r>
              <a:rPr lang="zh-TW" altLang="en-US" sz="30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 </a:t>
            </a:r>
            <a:br>
              <a:rPr lang="zh-TW" altLang="en-US" sz="22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br>
            <a:r>
              <a:rPr lang="zh-TW" altLang="en-US" sz="2200">
                <a:solidFill>
                  <a:schemeClr val="bg1">
                    <a:lumMod val="85000"/>
                  </a:schemeClr>
                </a:solidFill>
                <a:latin typeface="微軟正黑體" panose="020B0604030504040204" pitchFamily="34" charset="-120"/>
                <a:ea typeface="微軟正黑體" panose="020B0604030504040204" pitchFamily="34" charset="-120"/>
              </a:rPr>
              <a:t>Case Stud</a:t>
            </a:r>
            <a:r>
              <a:rPr lang="en-US" altLang="zh-TW" sz="2200" err="1">
                <a:solidFill>
                  <a:schemeClr val="bg1">
                    <a:lumMod val="85000"/>
                  </a:schemeClr>
                </a:solidFill>
                <a:latin typeface="微軟正黑體" panose="020B0604030504040204" pitchFamily="34" charset="-120"/>
                <a:ea typeface="微軟正黑體" panose="020B0604030504040204" pitchFamily="34" charset="-120"/>
              </a:rPr>
              <a:t>ies</a:t>
            </a:r>
            <a:endParaRPr lang="zh-TW" altLang="en-US" sz="2200" b="0">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9" name="箭號: 五邊形 8">
            <a:extLst>
              <a:ext uri="{FF2B5EF4-FFF2-40B4-BE49-F238E27FC236}">
                <a16:creationId xmlns:a16="http://schemas.microsoft.com/office/drawing/2014/main" id="{2B9E3572-0FC4-45EF-978F-44FBB121D895}"/>
              </a:ext>
            </a:extLst>
          </p:cNvPr>
          <p:cNvSpPr/>
          <p:nvPr/>
        </p:nvSpPr>
        <p:spPr>
          <a:xfrm>
            <a:off x="405559" y="204795"/>
            <a:ext cx="611560" cy="307778"/>
          </a:xfrm>
          <a:prstGeom prst="homePlate">
            <a:avLst/>
          </a:prstGeom>
          <a:solidFill>
            <a:srgbClr val="01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2DB8D47E-EC0F-4EDC-B41C-BC1FF0639FA4}"/>
              </a:ext>
            </a:extLst>
          </p:cNvPr>
          <p:cNvSpPr/>
          <p:nvPr/>
        </p:nvSpPr>
        <p:spPr>
          <a:xfrm>
            <a:off x="421566" y="217497"/>
            <a:ext cx="550792" cy="276999"/>
          </a:xfrm>
          <a:prstGeom prst="rect">
            <a:avLst/>
          </a:prstGeom>
        </p:spPr>
        <p:txBody>
          <a:bodyPr wrap="none" anchor="t">
            <a:spAutoFit/>
          </a:bodyPr>
          <a:lstStyle/>
          <a:p>
            <a:r>
              <a:rPr lang="zh-TW" altLang="en-US" sz="1200" b="1">
                <a:solidFill>
                  <a:schemeClr val="tx1">
                    <a:lumMod val="95000"/>
                    <a:lumOff val="5000"/>
                  </a:schemeClr>
                </a:solidFill>
                <a:latin typeface="微軟正黑體"/>
                <a:ea typeface="微軟正黑體"/>
              </a:rPr>
              <a:t>Live!</a:t>
            </a:r>
          </a:p>
        </p:txBody>
      </p:sp>
      <p:pic>
        <p:nvPicPr>
          <p:cNvPr id="11" name="圖片 10">
            <a:extLst>
              <a:ext uri="{FF2B5EF4-FFF2-40B4-BE49-F238E27FC236}">
                <a16:creationId xmlns:a16="http://schemas.microsoft.com/office/drawing/2014/main" id="{2BC59E47-082D-4707-9EFF-19FEC231C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 t="-5868" r="-867" b="6330"/>
          <a:stretch/>
        </p:blipFill>
        <p:spPr>
          <a:xfrm>
            <a:off x="1920293" y="204795"/>
            <a:ext cx="5679863" cy="4733909"/>
          </a:xfrm>
          <a:prstGeom prst="rect">
            <a:avLst/>
          </a:prstGeom>
          <a:effectLst>
            <a:reflection stA="26000" endPos="4000" dir="5400000" sy="-100000" algn="bl" rotWithShape="0"/>
          </a:effectLst>
        </p:spPr>
      </p:pic>
      <p:sp>
        <p:nvSpPr>
          <p:cNvPr id="6" name="Kotak teks 19">
            <a:extLst>
              <a:ext uri="{FF2B5EF4-FFF2-40B4-BE49-F238E27FC236}">
                <a16:creationId xmlns:a16="http://schemas.microsoft.com/office/drawing/2014/main" id="{0556143C-155C-42A8-9073-4C2E36BB10AF}"/>
              </a:ext>
            </a:extLst>
          </p:cNvPr>
          <p:cNvSpPr txBox="1">
            <a:spLocks noChangeArrowheads="1"/>
          </p:cNvSpPr>
          <p:nvPr/>
        </p:nvSpPr>
        <p:spPr bwMode="auto">
          <a:xfrm>
            <a:off x="3261512" y="2040434"/>
            <a:ext cx="3919181" cy="477054"/>
          </a:xfrm>
          <a:prstGeom prst="rect">
            <a:avLst/>
          </a:prstGeom>
          <a:noFill/>
          <a:ln>
            <a:noFill/>
          </a:ln>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kumimoji="0" lang="en-US" altLang="zh-TW" sz="2500" b="1">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QNAP</a:t>
            </a:r>
            <a:r>
              <a:rPr lang="en-US" altLang="zh-TW" sz="2500" b="1">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 Headquarters</a:t>
            </a:r>
            <a:r>
              <a:rPr lang="en-US" altLang="zh-TW" sz="250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 </a:t>
            </a:r>
            <a:endParaRPr lang="zh-TW" altLang="en-US" sz="2500" spc="-150">
              <a:solidFill>
                <a:schemeClr val="bg1">
                  <a:lumMod val="75000"/>
                </a:schemeClr>
              </a:solidFill>
              <a:latin typeface="微軟正黑體" panose="020B0604030504040204" pitchFamily="34" charset="-120"/>
              <a:ea typeface="微軟正黑體" panose="020B0604030504040204" pitchFamily="34" charset="-120"/>
            </a:endParaRPr>
          </a:p>
        </p:txBody>
      </p:sp>
      <p:sp>
        <p:nvSpPr>
          <p:cNvPr id="7" name="Kotak teks 19">
            <a:extLst>
              <a:ext uri="{FF2B5EF4-FFF2-40B4-BE49-F238E27FC236}">
                <a16:creationId xmlns:a16="http://schemas.microsoft.com/office/drawing/2014/main" id="{6F150CAC-F196-4248-B487-7505686913C1}"/>
              </a:ext>
            </a:extLst>
          </p:cNvPr>
          <p:cNvSpPr txBox="1">
            <a:spLocks noChangeArrowheads="1"/>
          </p:cNvSpPr>
          <p:nvPr/>
        </p:nvSpPr>
        <p:spPr bwMode="auto">
          <a:xfrm>
            <a:off x="3271132" y="2648888"/>
            <a:ext cx="3090343" cy="1015663"/>
          </a:xfrm>
          <a:prstGeom prst="rect">
            <a:avLst/>
          </a:prstGeom>
          <a:noFill/>
          <a:ln>
            <a:noFill/>
          </a:ln>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zh-TW" sz="3000" b="1" spc="-150">
                <a:solidFill>
                  <a:srgbClr val="01FFC9"/>
                </a:solidFill>
                <a:latin typeface="微軟正黑體"/>
                <a:ea typeface="微軟正黑體"/>
                <a:cs typeface="Arial" panose="020B0604020202020204" pitchFamily="34" charset="0"/>
              </a:rPr>
              <a:t>Sneak peek</a:t>
            </a:r>
            <a:r>
              <a:rPr lang="zh-TW" altLang="en-US" sz="3000" b="1" spc="-150">
                <a:solidFill>
                  <a:srgbClr val="01FFC9"/>
                </a:solidFill>
                <a:latin typeface="微軟正黑體"/>
                <a:ea typeface="微軟正黑體"/>
              </a:rPr>
              <a:t> </a:t>
            </a:r>
            <a:br>
              <a:rPr lang="en-US" altLang="zh-TW" sz="3000" b="1" spc="-150">
                <a:solidFill>
                  <a:srgbClr val="01FFC9"/>
                </a:solidFill>
                <a:latin typeface="微軟正黑體"/>
                <a:ea typeface="微軟正黑體"/>
              </a:rPr>
            </a:br>
            <a:r>
              <a:rPr lang="en-US" altLang="zh-TW" sz="3000" b="1" spc="-150">
                <a:solidFill>
                  <a:srgbClr val="01FFC9"/>
                </a:solidFill>
                <a:latin typeface="微軟正黑體"/>
                <a:ea typeface="微軟正黑體"/>
              </a:rPr>
              <a:t>at</a:t>
            </a:r>
            <a:r>
              <a:rPr lang="zh-TW" altLang="en-US" sz="3000" b="1" spc="-150">
                <a:solidFill>
                  <a:srgbClr val="01FFC9"/>
                </a:solidFill>
                <a:latin typeface="微軟正黑體"/>
                <a:ea typeface="微軟正黑體"/>
              </a:rPr>
              <a:t> QPower</a:t>
            </a:r>
            <a:endParaRPr lang="zh-TW" altLang="en-US" sz="3000">
              <a:latin typeface="新細明體"/>
              <a:ea typeface="新細明體"/>
            </a:endParaRPr>
          </a:p>
        </p:txBody>
      </p:sp>
      <p:cxnSp>
        <p:nvCxnSpPr>
          <p:cNvPr id="17" name="直線接點 16">
            <a:extLst>
              <a:ext uri="{FF2B5EF4-FFF2-40B4-BE49-F238E27FC236}">
                <a16:creationId xmlns:a16="http://schemas.microsoft.com/office/drawing/2014/main" id="{F7D52BD2-8EA8-4F5F-95C6-C931399BADC2}"/>
              </a:ext>
            </a:extLst>
          </p:cNvPr>
          <p:cNvCxnSpPr>
            <a:cxnSpLocks/>
          </p:cNvCxnSpPr>
          <p:nvPr/>
        </p:nvCxnSpPr>
        <p:spPr>
          <a:xfrm>
            <a:off x="3350472" y="2571750"/>
            <a:ext cx="2931665" cy="0"/>
          </a:xfrm>
          <a:prstGeom prst="line">
            <a:avLst/>
          </a:prstGeom>
          <a:ln>
            <a:solidFill>
              <a:srgbClr val="01FF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71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CD6ED88-78BA-44E1-89BE-2130D1E07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 y="-9165"/>
            <a:ext cx="9122353" cy="5136074"/>
          </a:xfrm>
          <a:prstGeom prst="rect">
            <a:avLst/>
          </a:prstGeom>
        </p:spPr>
      </p:pic>
      <p:pic>
        <p:nvPicPr>
          <p:cNvPr id="10" name="圖片 9">
            <a:extLst>
              <a:ext uri="{FF2B5EF4-FFF2-40B4-BE49-F238E27FC236}">
                <a16:creationId xmlns:a16="http://schemas.microsoft.com/office/drawing/2014/main" id="{7849B304-B83C-471F-B629-569384DA06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7" t="-5867" r="-867" b="5953"/>
          <a:stretch/>
        </p:blipFill>
        <p:spPr>
          <a:xfrm>
            <a:off x="-199799" y="796682"/>
            <a:ext cx="3906261" cy="3267985"/>
          </a:xfrm>
          <a:prstGeom prst="rect">
            <a:avLst/>
          </a:prstGeom>
          <a:effectLst>
            <a:reflection blurRad="6350" stA="39000" endPos="12000" dir="5400000" sy="-100000" algn="bl" rotWithShape="0"/>
          </a:effectLst>
        </p:spPr>
      </p:pic>
      <p:grpSp>
        <p:nvGrpSpPr>
          <p:cNvPr id="2" name="群組 1">
            <a:extLst>
              <a:ext uri="{FF2B5EF4-FFF2-40B4-BE49-F238E27FC236}">
                <a16:creationId xmlns:a16="http://schemas.microsoft.com/office/drawing/2014/main" id="{D1742ACD-01D3-4DF9-80DF-41CFCFD4AD8E}"/>
              </a:ext>
            </a:extLst>
          </p:cNvPr>
          <p:cNvGrpSpPr/>
          <p:nvPr/>
        </p:nvGrpSpPr>
        <p:grpSpPr>
          <a:xfrm>
            <a:off x="-109056" y="-13960"/>
            <a:ext cx="1688466" cy="823872"/>
            <a:chOff x="-109056" y="0"/>
            <a:chExt cx="1688466" cy="823872"/>
          </a:xfrm>
        </p:grpSpPr>
        <p:sp>
          <p:nvSpPr>
            <p:cNvPr id="23" name="矩形: 圓角 22">
              <a:extLst>
                <a:ext uri="{FF2B5EF4-FFF2-40B4-BE49-F238E27FC236}">
                  <a16:creationId xmlns:a16="http://schemas.microsoft.com/office/drawing/2014/main" id="{F30E4596-17A9-4CDE-A02E-0DD8520175BD}"/>
                </a:ext>
              </a:extLst>
            </p:cNvPr>
            <p:cNvSpPr/>
            <p:nvPr/>
          </p:nvSpPr>
          <p:spPr>
            <a:xfrm>
              <a:off x="148107" y="0"/>
              <a:ext cx="1185102" cy="823872"/>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標題 1">
              <a:extLst>
                <a:ext uri="{FF2B5EF4-FFF2-40B4-BE49-F238E27FC236}">
                  <a16:creationId xmlns:a16="http://schemas.microsoft.com/office/drawing/2014/main" id="{264BA3F0-DB15-49D9-9D75-5C9DF0594128}"/>
                </a:ext>
              </a:extLst>
            </p:cNvPr>
            <p:cNvSpPr txBox="1">
              <a:spLocks/>
            </p:cNvSpPr>
            <p:nvPr/>
          </p:nvSpPr>
          <p:spPr>
            <a:xfrm>
              <a:off x="-109056" y="225560"/>
              <a:ext cx="1688466" cy="55696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zh-TW" altLang="en-US" sz="3600">
                  <a:latin typeface="Arial" panose="020B0604020202020204" pitchFamily="34" charset="0"/>
                  <a:ea typeface="微軟正黑體" panose="020B0604030504040204" pitchFamily="34" charset="-120"/>
                  <a:cs typeface="Arial" panose="020B0604020202020204" pitchFamily="34" charset="0"/>
                </a:rPr>
              </a:br>
              <a:r>
                <a:rPr lang="zh-TW" altLang="en-US" sz="2000">
                  <a:latin typeface="Arial"/>
                  <a:ea typeface="微軟正黑體" panose="020B0604030504040204" pitchFamily="34" charset="-120"/>
                  <a:cs typeface="Arial"/>
                </a:rPr>
                <a:t>Case Studies</a:t>
              </a:r>
              <a:endParaRPr lang="zh-TW" altLang="en-US" sz="2000">
                <a:latin typeface="微軟正黑體" panose="020B0604030504040204" pitchFamily="34" charset="-120"/>
                <a:ea typeface="微軟正黑體" panose="020B0604030504040204" pitchFamily="34" charset="-120"/>
              </a:endParaRPr>
            </a:p>
          </p:txBody>
        </p:sp>
      </p:grpSp>
      <p:pic>
        <p:nvPicPr>
          <p:cNvPr id="11" name="圖片 10">
            <a:extLst>
              <a:ext uri="{FF2B5EF4-FFF2-40B4-BE49-F238E27FC236}">
                <a16:creationId xmlns:a16="http://schemas.microsoft.com/office/drawing/2014/main" id="{BF0B5BE2-9B42-4E98-A7AB-4A82E3E949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4959" flipH="1">
            <a:off x="213758" y="3167532"/>
            <a:ext cx="2335631" cy="994932"/>
          </a:xfrm>
          <a:prstGeom prst="rect">
            <a:avLst/>
          </a:prstGeom>
        </p:spPr>
      </p:pic>
      <p:sp>
        <p:nvSpPr>
          <p:cNvPr id="9" name="Kotak teks 19">
            <a:extLst>
              <a:ext uri="{FF2B5EF4-FFF2-40B4-BE49-F238E27FC236}">
                <a16:creationId xmlns:a16="http://schemas.microsoft.com/office/drawing/2014/main" id="{B245C080-E843-4387-8151-EA82AA4EA562}"/>
              </a:ext>
            </a:extLst>
          </p:cNvPr>
          <p:cNvSpPr txBox="1">
            <a:spLocks noChangeArrowheads="1"/>
          </p:cNvSpPr>
          <p:nvPr/>
        </p:nvSpPr>
        <p:spPr bwMode="auto">
          <a:xfrm>
            <a:off x="357410" y="1885712"/>
            <a:ext cx="279081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zh-TW" sz="18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rPr>
              <a:t>QNAP</a:t>
            </a:r>
            <a:br>
              <a:rPr lang="en-US" altLang="zh-TW" sz="18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rPr>
            </a:br>
            <a:r>
              <a:rPr lang="en-US" altLang="zh-TW" sz="17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rPr>
              <a:t> Headquarters</a:t>
            </a:r>
            <a:r>
              <a:rPr lang="zh-TW" altLang="en-US" sz="1700">
                <a:solidFill>
                  <a:schemeClr val="bg1">
                    <a:lumMod val="85000"/>
                  </a:schemeClr>
                </a:solidFill>
                <a:latin typeface="微軟正黑體" panose="020B0604030504040204" pitchFamily="34" charset="-120"/>
                <a:ea typeface="微軟正黑體" panose="020B0604030504040204" pitchFamily="34" charset="-120"/>
              </a:rPr>
              <a:t> </a:t>
            </a:r>
            <a:r>
              <a:rPr lang="en-US" altLang="zh-TW" sz="1700">
                <a:solidFill>
                  <a:schemeClr val="bg1">
                    <a:lumMod val="85000"/>
                  </a:schemeClr>
                </a:solidFill>
                <a:latin typeface="微軟正黑體" panose="020B0604030504040204" pitchFamily="34" charset="-120"/>
                <a:ea typeface="微軟正黑體" panose="020B0604030504040204" pitchFamily="34" charset="-120"/>
              </a:rPr>
              <a:t>e</a:t>
            </a:r>
            <a:r>
              <a:rPr lang="zh-TW" altLang="en-US" sz="1700">
                <a:solidFill>
                  <a:schemeClr val="bg1">
                    <a:lumMod val="85000"/>
                  </a:schemeClr>
                </a:solidFill>
                <a:latin typeface="微軟正黑體" panose="020B0604030504040204" pitchFamily="34" charset="-120"/>
                <a:ea typeface="微軟正黑體" panose="020B0604030504040204" pitchFamily="34" charset="-120"/>
              </a:rPr>
              <a:t>nergy consumption usage </a:t>
            </a:r>
          </a:p>
          <a:p>
            <a:pPr algn="ctr">
              <a:buNone/>
            </a:pPr>
            <a:r>
              <a:rPr lang="zh-TW" altLang="en-US" sz="1800" b="1">
                <a:solidFill>
                  <a:srgbClr val="01FFC9"/>
                </a:solidFill>
                <a:latin typeface="微軟正黑體" panose="020B0604030504040204" pitchFamily="34" charset="-120"/>
                <a:ea typeface="微軟正黑體" panose="020B0604030504040204" pitchFamily="34" charset="-120"/>
              </a:rPr>
              <a:t>Smart meter installation</a:t>
            </a:r>
            <a:endParaRPr lang="zh-TW" altLang="en-US" sz="1800">
              <a:solidFill>
                <a:srgbClr val="D9D9D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9079155"/>
      </p:ext>
    </p:extLst>
  </p:cSld>
  <p:clrMapOvr>
    <a:masterClrMapping/>
  </p:clrMapOvr>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1195</Words>
  <Application>Microsoft Office PowerPoint</Application>
  <PresentationFormat>如螢幕大小 (16:9)</PresentationFormat>
  <Paragraphs>259</Paragraphs>
  <Slides>42</Slides>
  <Notes>35</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42</vt:i4>
      </vt:variant>
    </vt:vector>
  </HeadingPairs>
  <TitlesOfParts>
    <vt:vector size="51" baseType="lpstr">
      <vt:lpstr>Arial Unicode MS</vt:lpstr>
      <vt:lpstr>Helvetica Neue Medium</vt:lpstr>
      <vt:lpstr>微軟正黑體</vt:lpstr>
      <vt:lpstr>微軟正黑體</vt:lpstr>
      <vt:lpstr>新細明體</vt:lpstr>
      <vt:lpstr>Arial</vt:lpstr>
      <vt:lpstr>Calibri</vt:lpstr>
      <vt:lpstr>Wingdings</vt:lpstr>
      <vt:lpstr>Office 佈景主題</vt:lpstr>
      <vt:lpstr>PowerPoint 簡報</vt:lpstr>
      <vt:lpstr>  How to construct a highly efficient, intuitive and effective energy management system</vt:lpstr>
      <vt:lpstr>Are you the person who dreads receiving the electricity bill every month?</vt:lpstr>
      <vt:lpstr>PowerPoint 簡報</vt:lpstr>
      <vt:lpstr>…again the Maker Spirit, and rolled out a commercially viable, highly efficient, fully  customizable and visualized real-time energy statistics/management system: QPower. </vt:lpstr>
      <vt:lpstr>PowerPoint 簡報</vt:lpstr>
      <vt:lpstr>PowerPoint 簡報</vt:lpstr>
      <vt:lpstr>QPower  Case Studies</vt:lpstr>
      <vt:lpstr>PowerPoint 簡報</vt:lpstr>
      <vt:lpstr>PowerPoint 簡報</vt:lpstr>
      <vt:lpstr>PowerPoint 簡報</vt:lpstr>
      <vt:lpstr>PowerPoint 簡報</vt:lpstr>
      <vt:lpstr>PowerPoint 簡報</vt:lpstr>
      <vt:lpstr>PowerPoint 簡報</vt:lpstr>
      <vt:lpstr>PowerPoint 簡報</vt:lpstr>
      <vt:lpstr>Let the bill do the talking</vt:lpstr>
      <vt:lpstr>How many upfront costs should you pay before electricity bills start to drop?</vt:lpstr>
      <vt:lpstr>PowerPoint 簡報</vt:lpstr>
      <vt:lpstr>PowerPoint 簡報</vt:lpstr>
      <vt:lpstr>PowerPoint 簡報</vt:lpstr>
      <vt:lpstr> Energy Use in Offices</vt:lpstr>
      <vt:lpstr>PowerPoint 簡報</vt:lpstr>
      <vt:lpstr>Inspect HVAC System efficiency of your building </vt:lpstr>
      <vt:lpstr>PowerPoint 簡報</vt:lpstr>
      <vt:lpstr>IIoT  4 steps to record your power data via Modbus</vt:lpstr>
      <vt:lpstr>4 steps to communicate with Modbus Smart Meter </vt:lpstr>
      <vt:lpstr>PowerPoint 簡報</vt:lpstr>
      <vt:lpstr>PowerPoint 簡報</vt:lpstr>
      <vt:lpstr>PowerPoint 簡報</vt:lpstr>
      <vt:lpstr>PowerPoint 簡報</vt:lpstr>
      <vt:lpstr>PowerPoint 簡報</vt:lpstr>
      <vt:lpstr>PowerPoint 簡報</vt:lpstr>
      <vt:lpstr>PowerPoint 簡報</vt:lpstr>
      <vt:lpstr> Rack PDUs Energy Usage Use SNMP to read</vt:lpstr>
      <vt:lpstr>SNMP Quick Tutorial</vt:lpstr>
      <vt:lpstr>PowerPoint 簡報</vt:lpstr>
      <vt:lpstr>PowerPoint 簡報</vt:lpstr>
      <vt:lpstr>PowerPoint 簡報</vt:lpstr>
      <vt:lpstr>PowerPoint 簡報</vt:lpstr>
      <vt:lpstr> HVAC Energy Efficiency Health Check</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ChrisTest</dc:creator>
  <cp:lastModifiedBy>QNAP_Copy Su</cp:lastModifiedBy>
  <cp:revision>1</cp:revision>
  <dcterms:created xsi:type="dcterms:W3CDTF">1601-01-01T00:00:00Z</dcterms:created>
  <dcterms:modified xsi:type="dcterms:W3CDTF">2018-09-04T05:54:16Z</dcterms:modified>
</cp:coreProperties>
</file>