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88" r:id="rId4"/>
    <p:sldId id="260" r:id="rId5"/>
    <p:sldId id="261" r:id="rId6"/>
    <p:sldId id="262" r:id="rId7"/>
    <p:sldId id="263" r:id="rId8"/>
    <p:sldId id="264" r:id="rId9"/>
    <p:sldId id="289" r:id="rId10"/>
    <p:sldId id="287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93" r:id="rId24"/>
    <p:sldId id="280" r:id="rId25"/>
    <p:sldId id="281" r:id="rId26"/>
    <p:sldId id="282" r:id="rId27"/>
    <p:sldId id="283" r:id="rId28"/>
    <p:sldId id="290" r:id="rId29"/>
    <p:sldId id="284" r:id="rId30"/>
    <p:sldId id="285" r:id="rId31"/>
    <p:sldId id="292" r:id="rId3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微軟正黑體" panose="020B0604030504040204" pitchFamily="34" charset="-120"/>
      <p:regular r:id="rId39"/>
      <p:bold r:id="rId40"/>
    </p:embeddedFont>
    <p:embeddedFont>
      <p:font typeface="微軟正黑體" panose="020B0604030504040204" pitchFamily="34" charset="-12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2715"/>
    <a:srgbClr val="EB6C59"/>
    <a:srgbClr val="9E5906"/>
    <a:srgbClr val="F79829"/>
    <a:srgbClr val="186A5E"/>
    <a:srgbClr val="1F8576"/>
    <a:srgbClr val="28AA98"/>
    <a:srgbClr val="28427C"/>
    <a:srgbClr val="1F5463"/>
    <a:srgbClr val="C06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0C8978-530A-4ADF-A554-557EEA97B75D}">
  <a:tblStyle styleId="{550C8978-530A-4ADF-A554-557EEA97B7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7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60" y="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FE3B300E-04D2-4402-B04E-82D9017244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A73FECA-ED66-4C09-A70F-60D8ABCFE8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06355-95FD-40DF-AB92-CDE35D4A165B}" type="datetimeFigureOut">
              <a:rPr lang="zh-TW" altLang="en-US" smtClean="0"/>
              <a:t>2018/8/1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E852DA6-7BCD-4BEA-BEFC-7D55D60593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343D9FA-99E4-483F-AEC9-C44496EC1C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E800A-A7C4-4476-833B-E814A552BDF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915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410d536d_6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3e410d536d_6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e61031d97_14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e61031d97_14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150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dd793c590_6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dd793c590_6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733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d793c590_6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3dd793c590_6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475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e61031d97_14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3e61031d97_14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792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e61031d97_14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3e61031d97_14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022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e61031d97_14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3e61031d97_14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0882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e61031d97_14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3e61031d97_14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355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e61031d97_14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3e61031d97_14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7345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e61031d97_14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g3e61031d97_14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903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e61031d97_14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3e61031d97_14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059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e2e74f206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e2e74f206_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e61031d97_14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g3e61031d97_14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9090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e61031d97_14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3e61031d97_14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665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e61031d97_14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3e61031d97_14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049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e61031d97_14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3e61031d97_14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662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e61031d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e61031d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4096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e61031d97_14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e61031d97_14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4984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e61031d97_14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e61031d97_14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160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e61031d97_14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e61031d97_14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5444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dd793c590_23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dd793c590_23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08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e61031d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e61031d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329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e61031d97_14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e61031d97_14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8372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e61031d97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g3e61031d97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30909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3e2e74f18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7" name="Google Shape;947;g3e2e74f18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46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e61031d97_4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e61031d97_4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376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e61031d97_0_181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3e61031d97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g3e61031d97_0_1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587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e61031d97_14_24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3e61031d97_14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" name="Google Shape;185;g3e61031d97_14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877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e61031d97_14_33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3e61031d97_14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g3e61031d97_14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1801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e61031d97_14_551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3e61031d97_14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g3e61031d97_14_5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620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9835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3CB2963-3036-40FF-AC32-41559F9D1D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>
            <a:spLocks noGrp="1"/>
          </p:cNvSpPr>
          <p:nvPr>
            <p:ph type="pic" idx="2"/>
          </p:nvPr>
        </p:nvSpPr>
        <p:spPr>
          <a:xfrm>
            <a:off x="1792288" y="1125130"/>
            <a:ext cx="54864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9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811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30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457200" y="964395"/>
            <a:ext cx="8229600" cy="3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6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549" y="-170"/>
            <a:ext cx="9198591" cy="518309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6"/>
          <p:cNvSpPr txBox="1">
            <a:spLocks noGrp="1"/>
          </p:cNvSpPr>
          <p:nvPr>
            <p:ph type="ctrTitle"/>
          </p:nvPr>
        </p:nvSpPr>
        <p:spPr>
          <a:xfrm>
            <a:off x="685800" y="2196701"/>
            <a:ext cx="77724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1"/>
          </p:nvPr>
        </p:nvSpPr>
        <p:spPr>
          <a:xfrm>
            <a:off x="1371600" y="1768073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>
  <p:cSld name="1_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000" b="1" i="0" u="none" strike="noStrike" cap="none">
                <a:solidFill>
                  <a:srgbClr val="91640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1" name="Google Shape;71;p20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66" y="216"/>
            <a:ext cx="9203788" cy="518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457201" y="910816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111700" cy="3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body" idx="2"/>
          </p:nvPr>
        </p:nvSpPr>
        <p:spPr>
          <a:xfrm>
            <a:off x="457201" y="1875230"/>
            <a:ext cx="3008400" cy="27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910817"/>
            <a:ext cx="8229600" cy="3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3" name="Google Shape;53;p13"/>
          <p:cNvPicPr preferRelativeResize="0"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" y="1"/>
            <a:ext cx="9128316" cy="514349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84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32.png"/><Relationship Id="rId4" Type="http://schemas.openxmlformats.org/officeDocument/2006/relationships/image" Target="../media/image51.jpe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tiff"/><Relationship Id="rId3" Type="http://schemas.openxmlformats.org/officeDocument/2006/relationships/image" Target="../media/image86.jpeg"/><Relationship Id="rId7" Type="http://schemas.openxmlformats.org/officeDocument/2006/relationships/image" Target="../media/image90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0B73B4B-12EF-421E-AE51-AE6218F8E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042" y="6337"/>
            <a:ext cx="9207689" cy="5171184"/>
          </a:xfrm>
          <a:prstGeom prst="rect">
            <a:avLst/>
          </a:prstGeom>
        </p:spPr>
      </p:pic>
      <p:sp>
        <p:nvSpPr>
          <p:cNvPr id="155" name="Google Shape;155;p40"/>
          <p:cNvSpPr txBox="1">
            <a:spLocks noGrp="1"/>
          </p:cNvSpPr>
          <p:nvPr>
            <p:ph type="ctrTitle"/>
          </p:nvPr>
        </p:nvSpPr>
        <p:spPr>
          <a:xfrm>
            <a:off x="4189243" y="842808"/>
            <a:ext cx="4458437" cy="84736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480"/>
              </a:spcBef>
            </a:pPr>
            <a:r>
              <a:rPr lang="zh-TW" altLang="en-US" sz="4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</a:t>
            </a:r>
            <a:endParaRPr sz="40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37591A5-CFCF-4678-9A1B-78A0ABBF5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103" y="3380348"/>
            <a:ext cx="447577" cy="4475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FF4AAB7-F63F-493F-9971-0754F4054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167" y="928006"/>
            <a:ext cx="641575" cy="6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00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DAE1B74-EB4C-4B39-96A1-7DC947D57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27" name="Google Shape;227;p48"/>
          <p:cNvSpPr txBox="1">
            <a:spLocks noGrp="1"/>
          </p:cNvSpPr>
          <p:nvPr>
            <p:ph type="title"/>
          </p:nvPr>
        </p:nvSpPr>
        <p:spPr>
          <a:xfrm>
            <a:off x="512500" y="589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</a:t>
            </a:r>
            <a:endParaRPr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961BFD6-4C1A-453A-8C44-2C0115BDB3CB}"/>
              </a:ext>
            </a:extLst>
          </p:cNvPr>
          <p:cNvSpPr/>
          <p:nvPr/>
        </p:nvSpPr>
        <p:spPr>
          <a:xfrm>
            <a:off x="3662840" y="1147196"/>
            <a:ext cx="1928919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2000" b="1" dirty="0">
                <a:solidFill>
                  <a:srgbClr val="FFFFFF"/>
                </a:solidFill>
                <a:ea typeface="Microsoft JhengHei"/>
                <a:sym typeface="Calibri"/>
              </a:rPr>
              <a:t>QVR Pro</a:t>
            </a:r>
            <a:endParaRPr lang="en-US" altLang="zh-TW" sz="2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C0A0680-2734-4AA8-B7E8-A3E700051492}"/>
              </a:ext>
            </a:extLst>
          </p:cNvPr>
          <p:cNvSpPr/>
          <p:nvPr/>
        </p:nvSpPr>
        <p:spPr>
          <a:xfrm>
            <a:off x="6244542" y="1141049"/>
            <a:ext cx="2342466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2000" b="1" dirty="0">
                <a:solidFill>
                  <a:srgbClr val="FFFFFF"/>
                </a:solidFill>
                <a:ea typeface="Microsoft JhengHei"/>
                <a:sym typeface="Calibri"/>
              </a:rPr>
              <a:t>QVR Client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D810567-B4A5-44D5-B8B8-E8F6F49BDEB8}"/>
              </a:ext>
            </a:extLst>
          </p:cNvPr>
          <p:cNvSpPr/>
          <p:nvPr/>
        </p:nvSpPr>
        <p:spPr>
          <a:xfrm>
            <a:off x="636539" y="1141049"/>
            <a:ext cx="2342466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FFFFFF"/>
              </a:buClr>
            </a:pPr>
            <a:r>
              <a:rPr lang="en-US" altLang="zh-TW" sz="2000" b="1" dirty="0">
                <a:solidFill>
                  <a:srgbClr val="FFFFFF"/>
                </a:solidFill>
                <a:ea typeface="Microsoft JhengHei"/>
                <a:sym typeface="Calibri"/>
              </a:rPr>
              <a:t>QVR Pro Client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981EFEF-F08D-4617-B2FD-E61418EABF9F}"/>
              </a:ext>
            </a:extLst>
          </p:cNvPr>
          <p:cNvGrpSpPr/>
          <p:nvPr/>
        </p:nvGrpSpPr>
        <p:grpSpPr>
          <a:xfrm>
            <a:off x="4071743" y="1762143"/>
            <a:ext cx="878445" cy="878241"/>
            <a:chOff x="1245153" y="1222403"/>
            <a:chExt cx="669349" cy="669193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441FDB80-CF3F-4EFF-94BE-4D9B47C16901}"/>
                </a:ext>
              </a:extLst>
            </p:cNvPr>
            <p:cNvSpPr/>
            <p:nvPr/>
          </p:nvSpPr>
          <p:spPr>
            <a:xfrm>
              <a:off x="1245153" y="1222497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Google Shape;239;p31">
              <a:extLst>
                <a:ext uri="{FF2B5EF4-FFF2-40B4-BE49-F238E27FC236}">
                  <a16:creationId xmlns:a16="http://schemas.microsoft.com/office/drawing/2014/main" id="{FCDAF0D1-928C-4E8B-A703-A6C7E04033B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45403" y="1222403"/>
              <a:ext cx="669099" cy="6690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090FB86B-DE5C-41EA-8020-3A375F6D4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342" y="1749396"/>
            <a:ext cx="890866" cy="890866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7826398D-5A5B-4FD0-869A-834DCDF012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568" y="2894668"/>
            <a:ext cx="2572864" cy="1407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A4967D16-B8BB-4DE0-A1A7-3B9FB2FAE3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48" y="2881274"/>
            <a:ext cx="2430289" cy="14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CEF7715-3757-480F-AFDE-ECACF12914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343" y="2640261"/>
            <a:ext cx="2098664" cy="1923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F7142185-94E3-4DC9-8048-9365661490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792" y="1749394"/>
            <a:ext cx="890866" cy="89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41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9"/>
          <p:cNvSpPr txBox="1">
            <a:spLocks noGrp="1"/>
          </p:cNvSpPr>
          <p:nvPr>
            <p:ph type="title" idx="4294967295"/>
          </p:nvPr>
        </p:nvSpPr>
        <p:spPr>
          <a:xfrm>
            <a:off x="166341" y="146050"/>
            <a:ext cx="95250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- </a:t>
            </a:r>
            <a:r>
              <a:rPr lang="en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功能完整 (滿足爸爸需求)</a:t>
            </a:r>
            <a:endParaRPr sz="2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8" name="Google Shape;238;p49"/>
          <p:cNvSpPr txBox="1"/>
          <p:nvPr/>
        </p:nvSpPr>
        <p:spPr>
          <a:xfrm>
            <a:off x="-669567" y="997170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一、全面監控錄影</a:t>
            </a:r>
            <a:endParaRPr sz="28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39" name="Google Shape;23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8900" y="1568316"/>
            <a:ext cx="3846268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9"/>
          <p:cNvSpPr txBox="1">
            <a:spLocks noGrp="1"/>
          </p:cNvSpPr>
          <p:nvPr>
            <p:ph type="body" idx="1"/>
          </p:nvPr>
        </p:nvSpPr>
        <p:spPr>
          <a:xfrm>
            <a:off x="5500790" y="1885067"/>
            <a:ext cx="3035576" cy="191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可錄製影像和聲音檔，且透過 QVR Pro Client，您在不同平台 (包括 Windows、Mac、Ubuntu、HDMI Local Display)的相同介面上，均可輕易觀看畫面，並針對</a:t>
            </a: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各攝影機作彈性顯示配置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1" name="Google Shape;241;p49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36" y="1681802"/>
            <a:ext cx="4429125" cy="2431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6623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610" y="1568316"/>
            <a:ext cx="3846268" cy="304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50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58" y="1684842"/>
            <a:ext cx="4392552" cy="32774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0" name="Google Shape;250;p50"/>
          <p:cNvSpPr txBox="1">
            <a:spLocks noGrp="1"/>
          </p:cNvSpPr>
          <p:nvPr>
            <p:ph type="body" idx="1"/>
          </p:nvPr>
        </p:nvSpPr>
        <p:spPr>
          <a:xfrm>
            <a:off x="5327166" y="2064193"/>
            <a:ext cx="3033845" cy="251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將攝影機照攝大門口，並進行移動偵測、警報輸入偵測，當家人都不在家，卻有異常事件發生時，表示可能有不速之客，可立即觀看影像了解狀況。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Google Shape;237;p49">
            <a:extLst>
              <a:ext uri="{FF2B5EF4-FFF2-40B4-BE49-F238E27FC236}">
                <a16:creationId xmlns:a16="http://schemas.microsoft.com/office/drawing/2014/main" id="{333AD87A-AE8C-4F7C-A74C-A4D943CBF978}"/>
              </a:ext>
            </a:extLst>
          </p:cNvPr>
          <p:cNvSpPr txBox="1">
            <a:spLocks/>
          </p:cNvSpPr>
          <p:nvPr/>
        </p:nvSpPr>
        <p:spPr>
          <a:xfrm>
            <a:off x="166341" y="146050"/>
            <a:ext cx="95250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功能完整 </a:t>
            </a:r>
            <a:r>
              <a:rPr lang="en-US" altLang="zh-TW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滿足爸爸需求</a:t>
            </a:r>
            <a:r>
              <a:rPr lang="en-US" altLang="zh-TW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238;p49">
            <a:extLst>
              <a:ext uri="{FF2B5EF4-FFF2-40B4-BE49-F238E27FC236}">
                <a16:creationId xmlns:a16="http://schemas.microsoft.com/office/drawing/2014/main" id="{E552C24D-51A3-48DF-A17C-A5365E97BF24}"/>
              </a:ext>
            </a:extLst>
          </p:cNvPr>
          <p:cNvSpPr txBox="1"/>
          <p:nvPr/>
        </p:nvSpPr>
        <p:spPr>
          <a:xfrm>
            <a:off x="-582103" y="993829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二、智能事件偵測</a:t>
            </a:r>
          </a:p>
        </p:txBody>
      </p:sp>
    </p:spTree>
    <p:extLst>
      <p:ext uri="{BB962C8B-B14F-4D97-AF65-F5344CB8AC3E}">
        <p14:creationId xmlns:p14="http://schemas.microsoft.com/office/powerpoint/2010/main" val="3681870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610" y="1568316"/>
            <a:ext cx="3846268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51"/>
          <p:cNvSpPr txBox="1">
            <a:spLocks noGrp="1"/>
          </p:cNvSpPr>
          <p:nvPr>
            <p:ph type="body" idx="1"/>
          </p:nvPr>
        </p:nvSpPr>
        <p:spPr>
          <a:xfrm>
            <a:off x="5360018" y="1944591"/>
            <a:ext cx="2979091" cy="207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當偵測到有異常事件時，QVR Pro 可透過多種方式來提醒您目前狀況 (包括：手機即時推播、E-Mail、SMS 簡訊)，必要時亦可直接觸發輸出裝置的警鈴，嚇阻壞人。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237;p49">
            <a:extLst>
              <a:ext uri="{FF2B5EF4-FFF2-40B4-BE49-F238E27FC236}">
                <a16:creationId xmlns:a16="http://schemas.microsoft.com/office/drawing/2014/main" id="{646CA574-F7C2-4559-BE36-4CAF6AA58EDC}"/>
              </a:ext>
            </a:extLst>
          </p:cNvPr>
          <p:cNvSpPr txBox="1">
            <a:spLocks/>
          </p:cNvSpPr>
          <p:nvPr/>
        </p:nvSpPr>
        <p:spPr>
          <a:xfrm>
            <a:off x="166341" y="146050"/>
            <a:ext cx="95250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功能完整 </a:t>
            </a:r>
            <a:r>
              <a:rPr lang="en-US" altLang="zh-TW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滿足爸爸需求</a:t>
            </a:r>
            <a:r>
              <a:rPr lang="en-US" altLang="zh-TW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238;p49">
            <a:extLst>
              <a:ext uri="{FF2B5EF4-FFF2-40B4-BE49-F238E27FC236}">
                <a16:creationId xmlns:a16="http://schemas.microsoft.com/office/drawing/2014/main" id="{FF15875F-ED03-4EBB-BFB4-151602FF39EB}"/>
              </a:ext>
            </a:extLst>
          </p:cNvPr>
          <p:cNvSpPr txBox="1"/>
          <p:nvPr/>
        </p:nvSpPr>
        <p:spPr>
          <a:xfrm>
            <a:off x="-598005" y="1000538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三、多元事件回報</a:t>
            </a:r>
          </a:p>
        </p:txBody>
      </p:sp>
      <p:pic>
        <p:nvPicPr>
          <p:cNvPr id="14" name="Google Shape;251;p50">
            <a:extLst>
              <a:ext uri="{FF2B5EF4-FFF2-40B4-BE49-F238E27FC236}">
                <a16:creationId xmlns:a16="http://schemas.microsoft.com/office/drawing/2014/main" id="{4E22FB16-8B9E-43C3-AAD8-007100CE46BD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12" y="1728075"/>
            <a:ext cx="3438888" cy="25658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圖片 4" descr="一張含有 監視器, 電子用品, 黑色 的圖片&#10;&#10;描述是以高可信度產生">
            <a:extLst>
              <a:ext uri="{FF2B5EF4-FFF2-40B4-BE49-F238E27FC236}">
                <a16:creationId xmlns:a16="http://schemas.microsoft.com/office/drawing/2014/main" id="{C4D3F518-AC57-4D22-88CA-7BFD812D6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184" y="1942907"/>
            <a:ext cx="1420487" cy="2848112"/>
          </a:xfrm>
          <a:prstGeom prst="rect">
            <a:avLst/>
          </a:prstGeom>
        </p:spPr>
      </p:pic>
      <p:pic>
        <p:nvPicPr>
          <p:cNvPr id="262" name="Google Shape;262;p51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715" y="2239459"/>
            <a:ext cx="1253798" cy="2230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553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610" y="1568316"/>
            <a:ext cx="3846268" cy="304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5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59" y="1702092"/>
            <a:ext cx="4690390" cy="2256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237;p49">
            <a:extLst>
              <a:ext uri="{FF2B5EF4-FFF2-40B4-BE49-F238E27FC236}">
                <a16:creationId xmlns:a16="http://schemas.microsoft.com/office/drawing/2014/main" id="{5BEB0ED9-FD14-43EF-BAF5-3B206544A79C}"/>
              </a:ext>
            </a:extLst>
          </p:cNvPr>
          <p:cNvSpPr txBox="1">
            <a:spLocks/>
          </p:cNvSpPr>
          <p:nvPr/>
        </p:nvSpPr>
        <p:spPr>
          <a:xfrm>
            <a:off x="166341" y="146050"/>
            <a:ext cx="95250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功能完整 </a:t>
            </a:r>
            <a:r>
              <a:rPr lang="en-US" altLang="zh-TW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滿足爸爸需求</a:t>
            </a:r>
            <a:r>
              <a:rPr lang="en-US" altLang="zh-TW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238;p49">
            <a:extLst>
              <a:ext uri="{FF2B5EF4-FFF2-40B4-BE49-F238E27FC236}">
                <a16:creationId xmlns:a16="http://schemas.microsoft.com/office/drawing/2014/main" id="{946766B3-73A3-42A1-9164-4218AD1CC89F}"/>
              </a:ext>
            </a:extLst>
          </p:cNvPr>
          <p:cNvSpPr txBox="1"/>
          <p:nvPr/>
        </p:nvSpPr>
        <p:spPr>
          <a:xfrm>
            <a:off x="-1413514" y="981287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四、彈性客製設定 </a:t>
            </a:r>
            <a:r>
              <a:rPr lang="en-US" altLang="zh-TW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錄影模式</a:t>
            </a:r>
            <a:r>
              <a:rPr lang="en-US" altLang="zh-TW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271" name="Google Shape;271;p52"/>
          <p:cNvSpPr txBox="1">
            <a:spLocks noGrp="1"/>
          </p:cNvSpPr>
          <p:nvPr>
            <p:ph type="body" idx="1"/>
          </p:nvPr>
        </p:nvSpPr>
        <p:spPr>
          <a:xfrm>
            <a:off x="5253640" y="2830208"/>
            <a:ext cx="2636816" cy="208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</a:rPr>
              <a:t>如硬碟容量不大，且需要有事件發生時再進行錄影即可，建議選擇</a:t>
            </a:r>
            <a:r>
              <a:rPr lang="en" sz="1600" dirty="0">
                <a:solidFill>
                  <a:srgbClr val="FFFFFF"/>
                </a:solidFill>
              </a:rPr>
              <a:t>「</a:t>
            </a:r>
            <a:r>
              <a:rPr lang="en" sz="1600" b="1" dirty="0">
                <a:solidFill>
                  <a:schemeClr val="lt1"/>
                </a:solidFill>
              </a:rPr>
              <a:t>事件錄影</a:t>
            </a:r>
            <a:r>
              <a:rPr lang="en" sz="1600" dirty="0">
                <a:solidFill>
                  <a:srgbClr val="FFFFFF"/>
                </a:solidFill>
              </a:rPr>
              <a:t>」</a:t>
            </a:r>
            <a:r>
              <a:rPr lang="en" sz="1600" b="1" dirty="0">
                <a:solidFill>
                  <a:schemeClr val="lt1"/>
                </a:solidFill>
              </a:rPr>
              <a:t>。</a:t>
            </a:r>
            <a:endParaRPr sz="1600" b="1" dirty="0">
              <a:solidFill>
                <a:schemeClr val="lt1"/>
              </a:solidFill>
            </a:endParaRPr>
          </a:p>
        </p:txBody>
      </p:sp>
      <p:pic>
        <p:nvPicPr>
          <p:cNvPr id="3" name="圖片 2" descr="一張含有 室內, 杯子 的圖片&#10;&#10;描述是以高可信度產生">
            <a:extLst>
              <a:ext uri="{FF2B5EF4-FFF2-40B4-BE49-F238E27FC236}">
                <a16:creationId xmlns:a16="http://schemas.microsoft.com/office/drawing/2014/main" id="{7CE1507E-CA41-4961-8AEB-B96DFFEA5F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585" y="2850524"/>
            <a:ext cx="1403130" cy="1687669"/>
          </a:xfrm>
          <a:prstGeom prst="rect">
            <a:avLst/>
          </a:prstGeom>
        </p:spPr>
      </p:pic>
      <p:sp>
        <p:nvSpPr>
          <p:cNvPr id="9" name="Google Shape;271;p52">
            <a:extLst>
              <a:ext uri="{FF2B5EF4-FFF2-40B4-BE49-F238E27FC236}">
                <a16:creationId xmlns:a16="http://schemas.microsoft.com/office/drawing/2014/main" id="{E881AA26-7D92-4FD7-95E6-76301FC93211}"/>
              </a:ext>
            </a:extLst>
          </p:cNvPr>
          <p:cNvSpPr txBox="1">
            <a:spLocks/>
          </p:cNvSpPr>
          <p:nvPr/>
        </p:nvSpPr>
        <p:spPr>
          <a:xfrm>
            <a:off x="5240761" y="1905717"/>
            <a:ext cx="3072174" cy="1007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800"/>
            </a:pPr>
            <a:r>
              <a:rPr lang="zh-TW" altLang="en-US" sz="1600" b="1" dirty="0">
                <a:solidFill>
                  <a:schemeClr val="lt1"/>
                </a:solidFill>
              </a:rPr>
              <a:t>如硬碟容量允許，且不希望遺漏</a:t>
            </a:r>
            <a:r>
              <a:rPr lang="en-US" altLang="zh-TW" sz="1600" b="1" dirty="0">
                <a:solidFill>
                  <a:schemeClr val="lt1"/>
                </a:solidFill>
              </a:rPr>
              <a:t>24 </a:t>
            </a:r>
            <a:r>
              <a:rPr lang="zh-TW" altLang="en-US" sz="1600" b="1" dirty="0">
                <a:solidFill>
                  <a:schemeClr val="lt1"/>
                </a:solidFill>
              </a:rPr>
              <a:t>小時內的任何時刻影像，建議選擇</a:t>
            </a:r>
            <a:r>
              <a:rPr lang="zh-TW" altLang="en-US" sz="1600" dirty="0">
                <a:solidFill>
                  <a:srgbClr val="FFFFFF"/>
                </a:solidFill>
              </a:rPr>
              <a:t>「</a:t>
            </a:r>
            <a:r>
              <a:rPr lang="zh-TW" altLang="en-US" sz="1600" b="1" dirty="0">
                <a:solidFill>
                  <a:srgbClr val="FFFFFF"/>
                </a:solidFill>
              </a:rPr>
              <a:t>全時錄影</a:t>
            </a:r>
            <a:r>
              <a:rPr lang="zh-TW" altLang="en-US" sz="1600" dirty="0">
                <a:solidFill>
                  <a:srgbClr val="FFFFFF"/>
                </a:solidFill>
              </a:rPr>
              <a:t>」</a:t>
            </a:r>
            <a:r>
              <a:rPr lang="zh-TW" altLang="en-US" sz="1600" b="1" dirty="0">
                <a:solidFill>
                  <a:schemeClr val="lt1"/>
                </a:solidFill>
              </a:rPr>
              <a:t>。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84484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610" y="1568316"/>
            <a:ext cx="3846268" cy="304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02" y="1795975"/>
            <a:ext cx="4604297" cy="220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237;p49">
            <a:extLst>
              <a:ext uri="{FF2B5EF4-FFF2-40B4-BE49-F238E27FC236}">
                <a16:creationId xmlns:a16="http://schemas.microsoft.com/office/drawing/2014/main" id="{C1981BFD-1977-4C72-A089-13458ECD94AE}"/>
              </a:ext>
            </a:extLst>
          </p:cNvPr>
          <p:cNvSpPr txBox="1">
            <a:spLocks/>
          </p:cNvSpPr>
          <p:nvPr/>
        </p:nvSpPr>
        <p:spPr>
          <a:xfrm>
            <a:off x="166341" y="146050"/>
            <a:ext cx="95250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功能完整 </a:t>
            </a:r>
            <a:r>
              <a:rPr lang="en-US" altLang="zh-TW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滿足爸爸需求</a:t>
            </a:r>
            <a:r>
              <a:rPr lang="en-US" altLang="zh-TW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238;p49">
            <a:extLst>
              <a:ext uri="{FF2B5EF4-FFF2-40B4-BE49-F238E27FC236}">
                <a16:creationId xmlns:a16="http://schemas.microsoft.com/office/drawing/2014/main" id="{3247DA35-14BE-43BE-BD3C-99B0015DAD39}"/>
              </a:ext>
            </a:extLst>
          </p:cNvPr>
          <p:cNvSpPr txBox="1"/>
          <p:nvPr/>
        </p:nvSpPr>
        <p:spPr>
          <a:xfrm>
            <a:off x="-1445320" y="1028916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四、彈性客製設定 </a:t>
            </a:r>
            <a:r>
              <a:rPr lang="en-US" altLang="zh-TW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排程監控</a:t>
            </a:r>
            <a:r>
              <a:rPr lang="en-US" altLang="zh-TW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281" name="Google Shape;281;p53"/>
          <p:cNvSpPr txBox="1">
            <a:spLocks noGrp="1"/>
          </p:cNvSpPr>
          <p:nvPr>
            <p:ph type="body" idx="1"/>
          </p:nvPr>
        </p:nvSpPr>
        <p:spPr>
          <a:xfrm>
            <a:off x="5297732" y="1989432"/>
            <a:ext cx="3063279" cy="2166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</a:rPr>
              <a:t>無論錄影管理或是事件管理，均可自行選擇監控的排程時間 (包括星期、小時均有開放設定)，對於需要上班上課的一家人，可將排程設定為出門時間~返家時間 (如7:00~19:00)。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44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610" y="1568316"/>
            <a:ext cx="3846268" cy="304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610" y="1692853"/>
            <a:ext cx="4433270" cy="249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237;p49">
            <a:extLst>
              <a:ext uri="{FF2B5EF4-FFF2-40B4-BE49-F238E27FC236}">
                <a16:creationId xmlns:a16="http://schemas.microsoft.com/office/drawing/2014/main" id="{C7425F24-CFB9-42EC-9719-A5E216929A20}"/>
              </a:ext>
            </a:extLst>
          </p:cNvPr>
          <p:cNvSpPr txBox="1">
            <a:spLocks/>
          </p:cNvSpPr>
          <p:nvPr/>
        </p:nvSpPr>
        <p:spPr>
          <a:xfrm>
            <a:off x="166341" y="146050"/>
            <a:ext cx="95250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功能完整 </a:t>
            </a:r>
            <a:r>
              <a:rPr lang="en-US" altLang="zh-TW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滿足爸爸需求</a:t>
            </a:r>
            <a:r>
              <a:rPr lang="en-US" altLang="zh-TW" sz="265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238;p49">
            <a:extLst>
              <a:ext uri="{FF2B5EF4-FFF2-40B4-BE49-F238E27FC236}">
                <a16:creationId xmlns:a16="http://schemas.microsoft.com/office/drawing/2014/main" id="{FEF0DE41-6B31-4524-89A9-C06D728DA94A}"/>
              </a:ext>
            </a:extLst>
          </p:cNvPr>
          <p:cNvSpPr txBox="1"/>
          <p:nvPr/>
        </p:nvSpPr>
        <p:spPr>
          <a:xfrm>
            <a:off x="-1367435" y="963974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四、彈性客製設定 </a:t>
            </a:r>
            <a:r>
              <a:rPr lang="en-US" altLang="zh-TW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權限控管</a:t>
            </a:r>
            <a:r>
              <a:rPr lang="en-US" altLang="zh-TW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291" name="Google Shape;291;p54"/>
          <p:cNvSpPr txBox="1">
            <a:spLocks noGrp="1"/>
          </p:cNvSpPr>
          <p:nvPr>
            <p:ph type="body" idx="1"/>
          </p:nvPr>
        </p:nvSpPr>
        <p:spPr>
          <a:xfrm>
            <a:off x="5327164" y="2071740"/>
            <a:ext cx="3050271" cy="189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</a:rPr>
              <a:t>熟悉電子產品的爸爸，可使用權限控管功能，開放只有觀看的權限帳號給媽媽和女兒，即可避免設定誤觸被更改到。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4095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610" y="1568316"/>
            <a:ext cx="3846268" cy="30497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AA04742C-FE55-486F-8B08-638897138515}"/>
              </a:ext>
            </a:extLst>
          </p:cNvPr>
          <p:cNvGrpSpPr/>
          <p:nvPr/>
        </p:nvGrpSpPr>
        <p:grpSpPr>
          <a:xfrm>
            <a:off x="3423844" y="1661528"/>
            <a:ext cx="1485495" cy="3042456"/>
            <a:chOff x="3352668" y="1738801"/>
            <a:chExt cx="1219332" cy="2497325"/>
          </a:xfrm>
        </p:grpSpPr>
        <p:pic>
          <p:nvPicPr>
            <p:cNvPr id="303" name="Google Shape;303;p55"/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668" y="1738801"/>
              <a:ext cx="1219324" cy="2086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4" name="Google Shape;304;p55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2674" y="3791377"/>
              <a:ext cx="1219326" cy="4447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Google Shape;237;p49">
            <a:extLst>
              <a:ext uri="{FF2B5EF4-FFF2-40B4-BE49-F238E27FC236}">
                <a16:creationId xmlns:a16="http://schemas.microsoft.com/office/drawing/2014/main" id="{B8488DC4-294D-414A-BDF1-1B0AA4308AE2}"/>
              </a:ext>
            </a:extLst>
          </p:cNvPr>
          <p:cNvSpPr txBox="1">
            <a:spLocks/>
          </p:cNvSpPr>
          <p:nvPr/>
        </p:nvSpPr>
        <p:spPr>
          <a:xfrm>
            <a:off x="166341" y="146050"/>
            <a:ext cx="95250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功能完整 </a:t>
            </a:r>
            <a:r>
              <a:rPr lang="en-US" altLang="zh-TW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滿足爸爸需求</a:t>
            </a:r>
            <a:r>
              <a:rPr lang="en-US" altLang="zh-TW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Google Shape;238;p49">
            <a:extLst>
              <a:ext uri="{FF2B5EF4-FFF2-40B4-BE49-F238E27FC236}">
                <a16:creationId xmlns:a16="http://schemas.microsoft.com/office/drawing/2014/main" id="{889469F7-EE05-4AFF-88AE-0584A4E95878}"/>
              </a:ext>
            </a:extLst>
          </p:cNvPr>
          <p:cNvSpPr txBox="1"/>
          <p:nvPr/>
        </p:nvSpPr>
        <p:spPr>
          <a:xfrm>
            <a:off x="-868350" y="973647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五、清晰資源監控介面</a:t>
            </a:r>
          </a:p>
        </p:txBody>
      </p:sp>
      <p:sp>
        <p:nvSpPr>
          <p:cNvPr id="301" name="Google Shape;301;p55"/>
          <p:cNvSpPr txBox="1">
            <a:spLocks noGrp="1"/>
          </p:cNvSpPr>
          <p:nvPr>
            <p:ph type="body" idx="1"/>
          </p:nvPr>
        </p:nvSpPr>
        <p:spPr>
          <a:xfrm>
            <a:off x="5307192" y="1997177"/>
            <a:ext cx="3089833" cy="182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</a:rPr>
              <a:t>透過簡單明瞭的資源儀表板介面，能清楚了解當下的系統/硬碟健康度、硬體資訊、硬體資源使用率，不用再擔心無法掌握系統狀態。</a:t>
            </a:r>
            <a:endParaRPr dirty="0"/>
          </a:p>
        </p:txBody>
      </p:sp>
      <p:pic>
        <p:nvPicPr>
          <p:cNvPr id="302" name="Google Shape;302;p55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22" y="1661528"/>
            <a:ext cx="2907248" cy="1865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713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609" y="1568316"/>
            <a:ext cx="3959277" cy="304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84" y="1705620"/>
            <a:ext cx="4572660" cy="213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Google Shape;238;p49">
            <a:extLst>
              <a:ext uri="{FF2B5EF4-FFF2-40B4-BE49-F238E27FC236}">
                <a16:creationId xmlns:a16="http://schemas.microsoft.com/office/drawing/2014/main" id="{D5B54CC4-C046-4578-9231-36974F1A8710}"/>
              </a:ext>
            </a:extLst>
          </p:cNvPr>
          <p:cNvSpPr txBox="1"/>
          <p:nvPr/>
        </p:nvSpPr>
        <p:spPr>
          <a:xfrm>
            <a:off x="-649287" y="970292"/>
            <a:ext cx="7758112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一、免費內建 </a:t>
            </a:r>
            <a:r>
              <a:rPr lang="en-US" altLang="zh-TW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 </a:t>
            </a: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路頻道授權</a:t>
            </a:r>
          </a:p>
        </p:txBody>
      </p:sp>
      <p:sp>
        <p:nvSpPr>
          <p:cNvPr id="313" name="Google Shape;313;p56"/>
          <p:cNvSpPr txBox="1">
            <a:spLocks noGrp="1"/>
          </p:cNvSpPr>
          <p:nvPr>
            <p:ph type="body" idx="1"/>
          </p:nvPr>
        </p:nvSpPr>
        <p:spPr>
          <a:xfrm>
            <a:off x="5290687" y="1949364"/>
            <a:ext cx="3275120" cy="2038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可直接安裝 QVR Pro 監控軟體，省下需額外購買監控系統的昂貴費用，且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已內建支援 8 路攝影機授權，無需額外付費即可使用，可回放 14 天內的錄影影像，對於家庭應用絕對足夠使用</a:t>
            </a: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237;p49">
            <a:extLst>
              <a:ext uri="{FF2B5EF4-FFF2-40B4-BE49-F238E27FC236}">
                <a16:creationId xmlns:a16="http://schemas.microsoft.com/office/drawing/2014/main" id="{9D438BB1-EB37-4C02-973D-E19472FBC1FB}"/>
              </a:ext>
            </a:extLst>
          </p:cNvPr>
          <p:cNvSpPr txBox="1">
            <a:spLocks/>
          </p:cNvSpPr>
          <p:nvPr/>
        </p:nvSpPr>
        <p:spPr>
          <a:xfrm>
            <a:off x="166341" y="146050"/>
            <a:ext cx="95250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物美價廉 </a:t>
            </a:r>
            <a:r>
              <a:rPr lang="en-US" altLang="zh-TW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滿足媽媽需求</a:t>
            </a:r>
            <a:r>
              <a:rPr lang="en-US" altLang="zh-TW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3" name="圖片 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66EA6E87-1C47-424E-B16E-574C70965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78" y="3140097"/>
            <a:ext cx="1369695" cy="1602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 descr="一張含有 個人, 握住, 小, 室內 的圖片&#10;&#10;描述是以高可信度產生">
            <a:extLst>
              <a:ext uri="{FF2B5EF4-FFF2-40B4-BE49-F238E27FC236}">
                <a16:creationId xmlns:a16="http://schemas.microsoft.com/office/drawing/2014/main" id="{ECFF3260-A383-4B4B-8EDD-EBF44CF4D2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287" y="2447661"/>
            <a:ext cx="2207868" cy="238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8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19503C1-83F4-4D45-A5CF-C285D93C0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7" y="0"/>
            <a:ext cx="9144347" cy="51435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2D467FE-E06C-4695-BABC-AF4890C127CD}"/>
              </a:ext>
            </a:extLst>
          </p:cNvPr>
          <p:cNvSpPr/>
          <p:nvPr/>
        </p:nvSpPr>
        <p:spPr>
          <a:xfrm>
            <a:off x="-693019" y="4697128"/>
            <a:ext cx="10727356" cy="44637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0" name="Google Shape;150;p39"/>
          <p:cNvSpPr txBox="1">
            <a:spLocks noGrp="1"/>
          </p:cNvSpPr>
          <p:nvPr>
            <p:ph type="body" idx="1"/>
          </p:nvPr>
        </p:nvSpPr>
        <p:spPr>
          <a:xfrm>
            <a:off x="5016767" y="965168"/>
            <a:ext cx="4421773" cy="185739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363" lvl="0" indent="-322263" algn="l">
              <a:lnSpc>
                <a:spcPct val="150000"/>
              </a:lnSpc>
              <a:spcBef>
                <a:spcPts val="480"/>
              </a:spcBef>
              <a:buClr>
                <a:schemeClr val="bg1"/>
              </a:buClr>
              <a:buSzPct val="90000"/>
              <a:buAutoNum type="arabicPeriod"/>
            </a:pPr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個人居家監控需求</a:t>
            </a:r>
          </a:p>
          <a:p>
            <a:pPr marL="360363" lvl="0" indent="-322263" algn="l">
              <a:lnSpc>
                <a:spcPct val="150000"/>
              </a:lnSpc>
              <a:spcBef>
                <a:spcPts val="480"/>
              </a:spcBef>
              <a:buClr>
                <a:schemeClr val="bg1"/>
              </a:buClr>
              <a:buSzPct val="90000"/>
              <a:buAutoNum type="arabicPeriod"/>
            </a:pPr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 </a:t>
            </a:r>
            <a:r>
              <a:rPr 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Demo Video</a:t>
            </a:r>
          </a:p>
          <a:p>
            <a:pPr marL="360363" lvl="0" indent="-322263" algn="l">
              <a:lnSpc>
                <a:spcPct val="150000"/>
              </a:lnSpc>
              <a:spcBef>
                <a:spcPts val="480"/>
              </a:spcBef>
              <a:buClr>
                <a:schemeClr val="bg1"/>
              </a:buClr>
              <a:buSzPct val="90000"/>
              <a:buAutoNum type="arabicPeriod"/>
            </a:pPr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</a:t>
            </a:r>
          </a:p>
        </p:txBody>
      </p:sp>
      <p:sp>
        <p:nvSpPr>
          <p:cNvPr id="149" name="Google Shape;149;p39"/>
          <p:cNvSpPr txBox="1">
            <a:spLocks noGrp="1"/>
          </p:cNvSpPr>
          <p:nvPr>
            <p:ph type="title" idx="4294967295"/>
          </p:nvPr>
        </p:nvSpPr>
        <p:spPr>
          <a:xfrm>
            <a:off x="1468396" y="348859"/>
            <a:ext cx="8229600" cy="85725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大綱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A06F8F9A-C3B4-4AF7-9A2B-A7D9A2AE5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806" y="2822800"/>
            <a:ext cx="1905212" cy="2228877"/>
          </a:xfrm>
          <a:prstGeom prst="rect">
            <a:avLst/>
          </a:prstGeom>
        </p:spPr>
      </p:pic>
      <p:pic>
        <p:nvPicPr>
          <p:cNvPr id="9" name="圖片 8" descr="一張含有 室內, 監視器, 白色 的圖片&#10;&#10;描述是以高可信度產生">
            <a:extLst>
              <a:ext uri="{FF2B5EF4-FFF2-40B4-BE49-F238E27FC236}">
                <a16:creationId xmlns:a16="http://schemas.microsoft.com/office/drawing/2014/main" id="{45A58999-50CF-43D4-8FD1-901BF2468F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768" y="3075372"/>
            <a:ext cx="3198253" cy="1998909"/>
          </a:xfrm>
          <a:prstGeom prst="rect">
            <a:avLst/>
          </a:prstGeom>
        </p:spPr>
      </p:pic>
      <p:pic>
        <p:nvPicPr>
          <p:cNvPr id="12" name="Google Shape;239;p31">
            <a:extLst>
              <a:ext uri="{FF2B5EF4-FFF2-40B4-BE49-F238E27FC236}">
                <a16:creationId xmlns:a16="http://schemas.microsoft.com/office/drawing/2014/main" id="{421D5DA6-0594-4393-9695-F3AC31C92CB5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698" y="2893391"/>
            <a:ext cx="584108" cy="58410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46B9563-9B29-4295-9BB7-BEB5DFFC41D3}"/>
              </a:ext>
            </a:extLst>
          </p:cNvPr>
          <p:cNvSpPr/>
          <p:nvPr/>
        </p:nvSpPr>
        <p:spPr>
          <a:xfrm>
            <a:off x="5804878" y="3137214"/>
            <a:ext cx="11605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個內建攝影機頻道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0024" y="1568316"/>
            <a:ext cx="3924934" cy="304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95" y="1687173"/>
            <a:ext cx="4535751" cy="232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5" name="Google Shape;325;p57"/>
          <p:cNvSpPr/>
          <p:nvPr/>
        </p:nvSpPr>
        <p:spPr>
          <a:xfrm>
            <a:off x="385867" y="2558871"/>
            <a:ext cx="4400781" cy="466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38;p49">
            <a:extLst>
              <a:ext uri="{FF2B5EF4-FFF2-40B4-BE49-F238E27FC236}">
                <a16:creationId xmlns:a16="http://schemas.microsoft.com/office/drawing/2014/main" id="{3ED1470B-89F3-4E31-B78E-E24E23D5CA21}"/>
              </a:ext>
            </a:extLst>
          </p:cNvPr>
          <p:cNvSpPr txBox="1"/>
          <p:nvPr/>
        </p:nvSpPr>
        <p:spPr>
          <a:xfrm>
            <a:off x="-623914" y="980413"/>
            <a:ext cx="7672387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en-US" altLang="zh-TW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Webcam </a:t>
            </a: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 </a:t>
            </a:r>
            <a:r>
              <a:rPr lang="en-US" altLang="zh-TW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</a:t>
            </a:r>
            <a:endParaRPr lang="zh-TW" altLang="en-US" sz="28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3" name="Google Shape;323;p57"/>
          <p:cNvSpPr txBox="1">
            <a:spLocks noGrp="1"/>
          </p:cNvSpPr>
          <p:nvPr>
            <p:ph type="body" idx="1"/>
          </p:nvPr>
        </p:nvSpPr>
        <p:spPr>
          <a:xfrm>
            <a:off x="5349856" y="1866647"/>
            <a:ext cx="3120150" cy="2675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 HD Webcam，比購買 IP 網路攝影機的價格還要低廉，您可直接將 Webcam 連接至 QNAP NAS 的 USB 埠，毋需另外接電，並透過 QUSBCam2 </a:t>
            </a: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App，將Webcam 的影像轉進 QVR Pro 內進行錄影監控。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237;p49">
            <a:extLst>
              <a:ext uri="{FF2B5EF4-FFF2-40B4-BE49-F238E27FC236}">
                <a16:creationId xmlns:a16="http://schemas.microsoft.com/office/drawing/2014/main" id="{F5D74218-7489-4247-8A5C-049A41CC288F}"/>
              </a:ext>
            </a:extLst>
          </p:cNvPr>
          <p:cNvSpPr txBox="1">
            <a:spLocks/>
          </p:cNvSpPr>
          <p:nvPr/>
        </p:nvSpPr>
        <p:spPr>
          <a:xfrm>
            <a:off x="166341" y="146050"/>
            <a:ext cx="95250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物美價廉 </a:t>
            </a:r>
            <a:r>
              <a:rPr lang="en-US" altLang="zh-TW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滿足媽媽需求</a:t>
            </a:r>
            <a:r>
              <a:rPr lang="en-US" altLang="zh-TW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DC89F4F-4A03-4164-8EA3-FFDF40B6DC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713" y="3204298"/>
            <a:ext cx="1095536" cy="109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64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3AEC1429-89D0-4E1F-B8E3-EA4B2C414820}"/>
              </a:ext>
            </a:extLst>
          </p:cNvPr>
          <p:cNvGrpSpPr/>
          <p:nvPr/>
        </p:nvGrpSpPr>
        <p:grpSpPr>
          <a:xfrm>
            <a:off x="736495" y="1574082"/>
            <a:ext cx="3777516" cy="2573731"/>
            <a:chOff x="2913194" y="3303901"/>
            <a:chExt cx="2582436" cy="1759488"/>
          </a:xfrm>
        </p:grpSpPr>
        <p:pic>
          <p:nvPicPr>
            <p:cNvPr id="11" name="圖片 36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FEA9D1AF-5126-4249-ACD6-8F83C8AE5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3194" y="3303901"/>
              <a:ext cx="2582436" cy="17594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0472595-4F60-4D78-BC05-7B75C6C8A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1134" y="3763081"/>
              <a:ext cx="1228609" cy="903656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44524C3-FE90-4B32-B332-AF9AFAC94E75}"/>
                </a:ext>
              </a:extLst>
            </p:cNvPr>
            <p:cNvSpPr/>
            <p:nvPr/>
          </p:nvSpPr>
          <p:spPr>
            <a:xfrm rot="21540000">
              <a:off x="4297573" y="4255901"/>
              <a:ext cx="475251" cy="243218"/>
            </a:xfrm>
            <a:prstGeom prst="rect">
              <a:avLst/>
            </a:prstGeom>
            <a:solidFill>
              <a:schemeClr val="accent5">
                <a:lumMod val="75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33" name="Google Shape;333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8610" y="1568316"/>
            <a:ext cx="3846268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7;p49">
            <a:extLst>
              <a:ext uri="{FF2B5EF4-FFF2-40B4-BE49-F238E27FC236}">
                <a16:creationId xmlns:a16="http://schemas.microsoft.com/office/drawing/2014/main" id="{46AE9E73-212C-47C9-9036-69528A02CC5A}"/>
              </a:ext>
            </a:extLst>
          </p:cNvPr>
          <p:cNvSpPr txBox="1">
            <a:spLocks/>
          </p:cNvSpPr>
          <p:nvPr/>
        </p:nvSpPr>
        <p:spPr>
          <a:xfrm>
            <a:off x="166341" y="146050"/>
            <a:ext cx="95250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物美價廉 </a:t>
            </a:r>
            <a:r>
              <a:rPr lang="en-US" altLang="zh-TW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滿足媽媽需求</a:t>
            </a:r>
            <a:r>
              <a:rPr lang="en-US" altLang="zh-TW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8" name="Google Shape;238;p49">
            <a:extLst>
              <a:ext uri="{FF2B5EF4-FFF2-40B4-BE49-F238E27FC236}">
                <a16:creationId xmlns:a16="http://schemas.microsoft.com/office/drawing/2014/main" id="{BD858A41-BDCF-4D18-8348-D845B1BB3B71}"/>
              </a:ext>
            </a:extLst>
          </p:cNvPr>
          <p:cNvSpPr txBox="1"/>
          <p:nvPr/>
        </p:nvSpPr>
        <p:spPr>
          <a:xfrm>
            <a:off x="-883132" y="911803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三、本機智能移動偵測</a:t>
            </a:r>
          </a:p>
        </p:txBody>
      </p:sp>
      <p:sp>
        <p:nvSpPr>
          <p:cNvPr id="334" name="Google Shape;334;p58"/>
          <p:cNvSpPr txBox="1">
            <a:spLocks noGrp="1"/>
          </p:cNvSpPr>
          <p:nvPr>
            <p:ph type="body" idx="1"/>
          </p:nvPr>
        </p:nvSpPr>
        <p:spPr>
          <a:xfrm>
            <a:off x="5297501" y="1949540"/>
            <a:ext cx="3279829" cy="182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</a:rPr>
              <a:t>不僅可將價格實惠又容易購買的 Webcam 錄製的影像傳到 QVR Pro 作錄影，連 Webcam 本身並不支援的移動偵測功能，也可透過 QVR Pro 直接幫您作影像分析，同時您仍然可以進行事件錄影</a:t>
            </a:r>
            <a:r>
              <a:rPr lang="en" sz="1600" b="1" dirty="0">
                <a:solidFill>
                  <a:srgbClr val="FFFFFF"/>
                </a:solidFill>
              </a:rPr>
              <a:t>。</a:t>
            </a:r>
            <a:endParaRPr sz="1600" b="1" dirty="0">
              <a:solidFill>
                <a:schemeClr val="lt1"/>
              </a:solidFill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B1BF7649-C400-4FBC-9465-A6678F28B824}"/>
              </a:ext>
            </a:extLst>
          </p:cNvPr>
          <p:cNvSpPr/>
          <p:nvPr/>
        </p:nvSpPr>
        <p:spPr>
          <a:xfrm rot="10800000">
            <a:off x="575256" y="3976617"/>
            <a:ext cx="2532844" cy="775687"/>
          </a:xfrm>
          <a:prstGeom prst="roundRect">
            <a:avLst>
              <a:gd name="adj" fmla="val 3813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3F105A7-72AD-478E-9009-479CFD8D20BE}"/>
              </a:ext>
            </a:extLst>
          </p:cNvPr>
          <p:cNvSpPr txBox="1"/>
          <p:nvPr/>
        </p:nvSpPr>
        <p:spPr>
          <a:xfrm>
            <a:off x="349122" y="4429125"/>
            <a:ext cx="1692801" cy="2462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</a:t>
            </a:r>
            <a:r>
              <a:rPr lang="en-US" altLang="en-US" sz="1000" dirty="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otion</a:t>
            </a:r>
            <a:r>
              <a:rPr lang="zh-TW" altLang="en-US" sz="1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r>
              <a:rPr lang="en-US" altLang="en-US" sz="1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Detection</a:t>
            </a:r>
            <a:endParaRPr lang="zh-TW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700F8D0-F298-4A7D-A8CA-0CDFEA8C09A2}"/>
              </a:ext>
            </a:extLst>
          </p:cNvPr>
          <p:cNvSpPr txBox="1"/>
          <p:nvPr/>
        </p:nvSpPr>
        <p:spPr>
          <a:xfrm>
            <a:off x="1612867" y="4425798"/>
            <a:ext cx="1619434" cy="2462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</a:t>
            </a:r>
            <a:r>
              <a:rPr lang="en-US" altLang="en-US" sz="1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vent</a:t>
            </a:r>
            <a:r>
              <a:rPr lang="zh-TW" altLang="en-US" sz="1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r>
              <a:rPr lang="en-US" altLang="en-US" sz="100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Management</a:t>
            </a:r>
            <a:endParaRPr lang="zh-TW" sz="10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7E6A93F-ED11-4438-9ECE-A177378306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9" y="3790267"/>
            <a:ext cx="780995" cy="62444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EC895BD-79DF-4348-873D-651160E39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168" y="3848498"/>
            <a:ext cx="712148" cy="56939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4A8FE11F-78DA-4D00-9142-533309E759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953" y="2660042"/>
            <a:ext cx="952911" cy="191061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04AF56A-247F-4F2C-AD76-4669855348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981" y="2828995"/>
            <a:ext cx="951788" cy="67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72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9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374" y="1478165"/>
            <a:ext cx="3304071" cy="3027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3" name="Google Shape;343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8610" y="1568316"/>
            <a:ext cx="3846268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7;p49">
            <a:extLst>
              <a:ext uri="{FF2B5EF4-FFF2-40B4-BE49-F238E27FC236}">
                <a16:creationId xmlns:a16="http://schemas.microsoft.com/office/drawing/2014/main" id="{84542727-8F6D-4A73-A931-2C2E69A0F4EF}"/>
              </a:ext>
            </a:extLst>
          </p:cNvPr>
          <p:cNvSpPr txBox="1">
            <a:spLocks/>
          </p:cNvSpPr>
          <p:nvPr/>
        </p:nvSpPr>
        <p:spPr>
          <a:xfrm>
            <a:off x="166341" y="146050"/>
            <a:ext cx="95250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隨開隨看 </a:t>
            </a:r>
            <a:r>
              <a:rPr lang="en-US" altLang="zh-TW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滿足女兒需求</a:t>
            </a:r>
            <a:r>
              <a:rPr lang="en-US" altLang="zh-TW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" name="Google Shape;238;p49">
            <a:extLst>
              <a:ext uri="{FF2B5EF4-FFF2-40B4-BE49-F238E27FC236}">
                <a16:creationId xmlns:a16="http://schemas.microsoft.com/office/drawing/2014/main" id="{2A03C08A-DA2D-4F88-8554-4C5FF537A432}"/>
              </a:ext>
            </a:extLst>
          </p:cNvPr>
          <p:cNvSpPr txBox="1"/>
          <p:nvPr/>
        </p:nvSpPr>
        <p:spPr>
          <a:xfrm>
            <a:off x="-674770" y="89998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一、遠端輕鬆觀看</a:t>
            </a:r>
          </a:p>
        </p:txBody>
      </p:sp>
      <p:sp>
        <p:nvSpPr>
          <p:cNvPr id="344" name="Google Shape;344;p59"/>
          <p:cNvSpPr txBox="1">
            <a:spLocks noGrp="1"/>
          </p:cNvSpPr>
          <p:nvPr>
            <p:ph type="body" idx="1"/>
          </p:nvPr>
        </p:nvSpPr>
        <p:spPr>
          <a:xfrm>
            <a:off x="5307192" y="1999729"/>
            <a:ext cx="3085540" cy="173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</a:rPr>
              <a:t>直接使用人手一支的智慧型手機(iOS 和 Android)，透過 QVR Pro Client App，不受限於時間地點，即可在任何有網路的地方，遠端觀看家中的即時影像或錄影回放</a:t>
            </a:r>
            <a:r>
              <a:rPr lang="en" sz="1600" b="1" dirty="0">
                <a:solidFill>
                  <a:srgbClr val="FFFFFF"/>
                </a:solidFill>
              </a:rPr>
              <a:t>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093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6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09" y="1510453"/>
            <a:ext cx="2604051" cy="1582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6" name="Google Shape;356;p6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354" y="2124871"/>
            <a:ext cx="3491726" cy="244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237;p49">
            <a:extLst>
              <a:ext uri="{FF2B5EF4-FFF2-40B4-BE49-F238E27FC236}">
                <a16:creationId xmlns:a16="http://schemas.microsoft.com/office/drawing/2014/main" id="{42EEF0DA-8A12-4DE4-8E96-EFE8293C8395}"/>
              </a:ext>
            </a:extLst>
          </p:cNvPr>
          <p:cNvSpPr txBox="1">
            <a:spLocks/>
          </p:cNvSpPr>
          <p:nvPr/>
        </p:nvSpPr>
        <p:spPr>
          <a:xfrm>
            <a:off x="166341" y="146050"/>
            <a:ext cx="95250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隨開隨看 </a:t>
            </a:r>
            <a:r>
              <a:rPr lang="en-US" altLang="zh-TW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滿足女兒需求</a:t>
            </a:r>
            <a:r>
              <a:rPr lang="en-US" altLang="zh-TW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" name="Google Shape;238;p49">
            <a:extLst>
              <a:ext uri="{FF2B5EF4-FFF2-40B4-BE49-F238E27FC236}">
                <a16:creationId xmlns:a16="http://schemas.microsoft.com/office/drawing/2014/main" id="{B211048E-7D7F-4044-84EA-BD05C4837099}"/>
              </a:ext>
            </a:extLst>
          </p:cNvPr>
          <p:cNvSpPr txBox="1"/>
          <p:nvPr/>
        </p:nvSpPr>
        <p:spPr>
          <a:xfrm>
            <a:off x="-888978" y="916888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二、簡單分享觀看連結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B95D7BA-6ECD-4414-B863-498096A703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3541" y="2682742"/>
            <a:ext cx="3078931" cy="1760564"/>
          </a:xfrm>
          <a:prstGeom prst="rect">
            <a:avLst/>
          </a:prstGeom>
        </p:spPr>
      </p:pic>
      <p:pic>
        <p:nvPicPr>
          <p:cNvPr id="353" name="Google Shape;353;p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48610" y="1568316"/>
            <a:ext cx="3846268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60"/>
          <p:cNvSpPr txBox="1">
            <a:spLocks noGrp="1"/>
          </p:cNvSpPr>
          <p:nvPr>
            <p:ph type="body" idx="1"/>
          </p:nvPr>
        </p:nvSpPr>
        <p:spPr>
          <a:xfrm>
            <a:off x="5309564" y="1973604"/>
            <a:ext cx="3091756" cy="2584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</a:rPr>
              <a:t>當女兒想分享畫面給朋友們一同觀看時，毋需額外設定，只需提供一個簡短的 URL 網址，讓大家直接點選連結，即可立即欣賞</a:t>
            </a:r>
            <a:r>
              <a:rPr lang="zh-TW" altLang="en-US" sz="1600" b="1" dirty="0">
                <a:solidFill>
                  <a:schemeClr val="lt1"/>
                </a:solidFill>
              </a:rPr>
              <a:t>弟弟</a:t>
            </a:r>
            <a:r>
              <a:rPr lang="en" sz="1600" b="1" dirty="0">
                <a:solidFill>
                  <a:schemeClr val="lt1"/>
                </a:solidFill>
              </a:rPr>
              <a:t>和寵物的可愛模樣</a:t>
            </a:r>
            <a:r>
              <a:rPr lang="en" sz="1600" b="1" dirty="0">
                <a:solidFill>
                  <a:srgbClr val="FFFFFF"/>
                </a:solidFill>
              </a:rPr>
              <a:t>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1645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2712F39-6007-49CD-B9FE-AB2E83B18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364" name="Google Shape;364;p61"/>
          <p:cNvSpPr txBox="1"/>
          <p:nvPr/>
        </p:nvSpPr>
        <p:spPr>
          <a:xfrm>
            <a:off x="684763" y="1614924"/>
            <a:ext cx="3421686" cy="29398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3F3F3"/>
              </a:solidFill>
            </a:endParaRPr>
          </a:p>
        </p:txBody>
      </p:sp>
      <p:sp>
        <p:nvSpPr>
          <p:cNvPr id="28" name="Google Shape;237;p49">
            <a:extLst>
              <a:ext uri="{FF2B5EF4-FFF2-40B4-BE49-F238E27FC236}">
                <a16:creationId xmlns:a16="http://schemas.microsoft.com/office/drawing/2014/main" id="{95D3AF94-CEF0-4B32-A0BD-B817222A77E3}"/>
              </a:ext>
            </a:extLst>
          </p:cNvPr>
          <p:cNvSpPr txBox="1">
            <a:spLocks/>
          </p:cNvSpPr>
          <p:nvPr/>
        </p:nvSpPr>
        <p:spPr>
          <a:xfrm>
            <a:off x="255962" y="146026"/>
            <a:ext cx="9525168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簡易架構圖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E57FEBA4-BA2D-4575-B438-E4ECF3B6AB15}"/>
              </a:ext>
            </a:extLst>
          </p:cNvPr>
          <p:cNvSpPr/>
          <p:nvPr/>
        </p:nvSpPr>
        <p:spPr>
          <a:xfrm>
            <a:off x="621400" y="1183432"/>
            <a:ext cx="22381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</a:rPr>
              <a:t>Home (With QNAP NAS)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F4BF3698-8D46-4321-B38C-472DC26F0AC1}"/>
              </a:ext>
            </a:extLst>
          </p:cNvPr>
          <p:cNvCxnSpPr/>
          <p:nvPr/>
        </p:nvCxnSpPr>
        <p:spPr>
          <a:xfrm>
            <a:off x="2305251" y="2423411"/>
            <a:ext cx="0" cy="1510291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片 43">
            <a:extLst>
              <a:ext uri="{FF2B5EF4-FFF2-40B4-BE49-F238E27FC236}">
                <a16:creationId xmlns:a16="http://schemas.microsoft.com/office/drawing/2014/main" id="{09AB8359-C75E-4C78-93C1-7D9FF52C2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658" y="1764601"/>
            <a:ext cx="1850320" cy="2372763"/>
          </a:xfrm>
          <a:prstGeom prst="rect">
            <a:avLst/>
          </a:prstGeom>
        </p:spPr>
      </p:pic>
      <p:grpSp>
        <p:nvGrpSpPr>
          <p:cNvPr id="45" name="群組 44">
            <a:extLst>
              <a:ext uri="{FF2B5EF4-FFF2-40B4-BE49-F238E27FC236}">
                <a16:creationId xmlns:a16="http://schemas.microsoft.com/office/drawing/2014/main" id="{18FE50AA-07AF-4B54-8D0D-7049CF90F697}"/>
              </a:ext>
            </a:extLst>
          </p:cNvPr>
          <p:cNvGrpSpPr/>
          <p:nvPr/>
        </p:nvGrpSpPr>
        <p:grpSpPr>
          <a:xfrm>
            <a:off x="803471" y="1674417"/>
            <a:ext cx="3189082" cy="2743577"/>
            <a:chOff x="803471" y="1674417"/>
            <a:chExt cx="3189082" cy="2743577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DD22152F-0855-406D-8E12-4A91557E4C68}"/>
                </a:ext>
              </a:extLst>
            </p:cNvPr>
            <p:cNvGrpSpPr/>
            <p:nvPr/>
          </p:nvGrpSpPr>
          <p:grpSpPr>
            <a:xfrm>
              <a:off x="803471" y="1752886"/>
              <a:ext cx="3189082" cy="2665108"/>
              <a:chOff x="808284" y="1772138"/>
              <a:chExt cx="3189082" cy="2557007"/>
            </a:xfrm>
          </p:grpSpPr>
          <p:sp>
            <p:nvSpPr>
              <p:cNvPr id="57" name="Google Shape;364;p61">
                <a:extLst>
                  <a:ext uri="{FF2B5EF4-FFF2-40B4-BE49-F238E27FC236}">
                    <a16:creationId xmlns:a16="http://schemas.microsoft.com/office/drawing/2014/main" id="{E80F96C0-DBBB-4B5C-8582-4C2F0E01032E}"/>
                  </a:ext>
                </a:extLst>
              </p:cNvPr>
              <p:cNvSpPr txBox="1"/>
              <p:nvPr/>
            </p:nvSpPr>
            <p:spPr>
              <a:xfrm>
                <a:off x="808285" y="1772138"/>
                <a:ext cx="3187983" cy="79088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F3F3F3"/>
                  </a:solidFill>
                </a:endParaRPr>
              </a:p>
            </p:txBody>
          </p:sp>
          <p:sp>
            <p:nvSpPr>
              <p:cNvPr id="58" name="Google Shape;364;p61">
                <a:extLst>
                  <a:ext uri="{FF2B5EF4-FFF2-40B4-BE49-F238E27FC236}">
                    <a16:creationId xmlns:a16="http://schemas.microsoft.com/office/drawing/2014/main" id="{7862C54D-11E3-43FE-8614-815838BDE60E}"/>
                  </a:ext>
                </a:extLst>
              </p:cNvPr>
              <p:cNvSpPr txBox="1"/>
              <p:nvPr/>
            </p:nvSpPr>
            <p:spPr>
              <a:xfrm>
                <a:off x="808284" y="2663227"/>
                <a:ext cx="3187983" cy="79088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F3F3F3"/>
                  </a:solidFill>
                </a:endParaRPr>
              </a:p>
            </p:txBody>
          </p:sp>
          <p:sp>
            <p:nvSpPr>
              <p:cNvPr id="59" name="Google Shape;364;p61">
                <a:extLst>
                  <a:ext uri="{FF2B5EF4-FFF2-40B4-BE49-F238E27FC236}">
                    <a16:creationId xmlns:a16="http://schemas.microsoft.com/office/drawing/2014/main" id="{BF14F7F7-7A78-4891-845D-7A2EE45F1D62}"/>
                  </a:ext>
                </a:extLst>
              </p:cNvPr>
              <p:cNvSpPr txBox="1"/>
              <p:nvPr/>
            </p:nvSpPr>
            <p:spPr>
              <a:xfrm>
                <a:off x="809383" y="3538259"/>
                <a:ext cx="3187983" cy="79088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F3F3F3"/>
                  </a:solidFill>
                </a:endParaRPr>
              </a:p>
            </p:txBody>
          </p:sp>
        </p:grpSp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F6FDBF1A-DCF9-4762-8AA1-48BFB6B09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319" y="1674417"/>
              <a:ext cx="666835" cy="66683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Google Shape;370;p61">
              <a:extLst>
                <a:ext uri="{FF2B5EF4-FFF2-40B4-BE49-F238E27FC236}">
                  <a16:creationId xmlns:a16="http://schemas.microsoft.com/office/drawing/2014/main" id="{5290AF08-E70C-4411-A195-428E049AEE1A}"/>
                </a:ext>
              </a:extLst>
            </p:cNvPr>
            <p:cNvPicPr preferRelativeResize="0"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1929" y="2136806"/>
              <a:ext cx="500903" cy="321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370;p61">
              <a:extLst>
                <a:ext uri="{FF2B5EF4-FFF2-40B4-BE49-F238E27FC236}">
                  <a16:creationId xmlns:a16="http://schemas.microsoft.com/office/drawing/2014/main" id="{E351B1F0-22BD-4020-995A-717D8F577D8A}"/>
                </a:ext>
              </a:extLst>
            </p:cNvPr>
            <p:cNvPicPr preferRelativeResize="0"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8547" y="2136805"/>
              <a:ext cx="500903" cy="321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370;p61">
              <a:extLst>
                <a:ext uri="{FF2B5EF4-FFF2-40B4-BE49-F238E27FC236}">
                  <a16:creationId xmlns:a16="http://schemas.microsoft.com/office/drawing/2014/main" id="{6E76560E-D84A-40B0-989A-55C707F04C40}"/>
                </a:ext>
              </a:extLst>
            </p:cNvPr>
            <p:cNvPicPr preferRelativeResize="0"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6234" y="2136804"/>
              <a:ext cx="500903" cy="321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3239D02-6CA0-4285-878E-B1688FEDAEDC}"/>
                </a:ext>
              </a:extLst>
            </p:cNvPr>
            <p:cNvSpPr/>
            <p:nvPr/>
          </p:nvSpPr>
          <p:spPr>
            <a:xfrm>
              <a:off x="2756734" y="1777733"/>
              <a:ext cx="11929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altLang="zh-TW" b="1" dirty="0"/>
                <a:t>QUSBCam2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F323051B-0C7F-4645-A2A4-E3879AD827B9}"/>
                </a:ext>
              </a:extLst>
            </p:cNvPr>
            <p:cNvSpPr/>
            <p:nvPr/>
          </p:nvSpPr>
          <p:spPr>
            <a:xfrm>
              <a:off x="2661537" y="2881618"/>
              <a:ext cx="13019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IP 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網路攝影機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24595A7-CAA6-4082-91CD-2FA95806A005}"/>
                </a:ext>
              </a:extLst>
            </p:cNvPr>
            <p:cNvSpPr/>
            <p:nvPr/>
          </p:nvSpPr>
          <p:spPr>
            <a:xfrm>
              <a:off x="2661537" y="3865867"/>
              <a:ext cx="9236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altLang="zh-TW" b="1" dirty="0"/>
                <a:t>QVR Pro</a:t>
              </a:r>
            </a:p>
          </p:txBody>
        </p:sp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CBB8C3CB-E08E-4D39-8870-9C636DCE8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6523" y="3676701"/>
              <a:ext cx="666835" cy="66683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" name="Shape 673">
              <a:extLst>
                <a:ext uri="{FF2B5EF4-FFF2-40B4-BE49-F238E27FC236}">
                  <a16:creationId xmlns:a16="http://schemas.microsoft.com/office/drawing/2014/main" id="{28BB7278-9C59-4AFB-B30A-4226D3703CED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1586" y="2763771"/>
              <a:ext cx="777535" cy="585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Shape 673">
              <a:extLst>
                <a:ext uri="{FF2B5EF4-FFF2-40B4-BE49-F238E27FC236}">
                  <a16:creationId xmlns:a16="http://schemas.microsoft.com/office/drawing/2014/main" id="{BE5F71D9-2E52-4DA7-B6C0-882A84E9F79E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0741" y="2763771"/>
              <a:ext cx="777535" cy="585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460E0577-398B-438B-89C4-B889990E1331}"/>
              </a:ext>
            </a:extLst>
          </p:cNvPr>
          <p:cNvGrpSpPr/>
          <p:nvPr/>
        </p:nvGrpSpPr>
        <p:grpSpPr>
          <a:xfrm>
            <a:off x="4781941" y="794486"/>
            <a:ext cx="3492529" cy="3837704"/>
            <a:chOff x="4781941" y="794486"/>
            <a:chExt cx="3492529" cy="3837704"/>
          </a:xfrm>
        </p:grpSpPr>
        <p:sp>
          <p:nvSpPr>
            <p:cNvPr id="372" name="Google Shape;372;p61"/>
            <p:cNvSpPr txBox="1"/>
            <p:nvPr/>
          </p:nvSpPr>
          <p:spPr>
            <a:xfrm>
              <a:off x="4781941" y="2896969"/>
              <a:ext cx="3492527" cy="1472252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/>
            </a:p>
          </p:txBody>
        </p:sp>
        <p:sp>
          <p:nvSpPr>
            <p:cNvPr id="375" name="Google Shape;375;p61"/>
            <p:cNvSpPr txBox="1"/>
            <p:nvPr/>
          </p:nvSpPr>
          <p:spPr>
            <a:xfrm>
              <a:off x="4781942" y="1145965"/>
              <a:ext cx="3492528" cy="1490077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/>
            </a:p>
          </p:txBody>
        </p: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63031A6F-9CE5-4A81-AAC4-75DB224C1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2907" y="3120872"/>
              <a:ext cx="1686365" cy="943620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B80BD98F-2DDB-4D34-A915-EC4B0A365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3421" y="4136815"/>
              <a:ext cx="2660039" cy="417987"/>
            </a:xfrm>
            <a:prstGeom prst="rect">
              <a:avLst/>
            </a:prstGeom>
          </p:spPr>
        </p:pic>
        <p:pic>
          <p:nvPicPr>
            <p:cNvPr id="40" name="圖片 22">
              <a:extLst>
                <a:ext uri="{FF2B5EF4-FFF2-40B4-BE49-F238E27FC236}">
                  <a16:creationId xmlns:a16="http://schemas.microsoft.com/office/drawing/2014/main" id="{B43E53FA-FC2F-42EC-BA18-4FA0CC066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4018" y="4090323"/>
              <a:ext cx="555978" cy="541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321E60D2-2B79-442D-B2CB-BACE51104F9F}"/>
                </a:ext>
              </a:extLst>
            </p:cNvPr>
            <p:cNvSpPr/>
            <p:nvPr/>
          </p:nvSpPr>
          <p:spPr>
            <a:xfrm>
              <a:off x="5919106" y="4174702"/>
              <a:ext cx="18886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</a:rPr>
                <a:t>QVR Pro Client (</a:t>
              </a:r>
              <a:r>
                <a:rPr lang="en-US" altLang="zh-TW" b="1" dirty="0">
                  <a:solidFill>
                    <a:schemeClr val="bg1"/>
                  </a:solidFill>
                </a:rPr>
                <a:t>PC</a:t>
              </a:r>
              <a:r>
                <a:rPr lang="zh-TW" altLang="en-US" b="1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22" name="圖片 21" descr="一張含有 牆, 差異, 螢幕擷取畫面, 相片 的圖片&#10;&#10;描述是以高可信度產生">
              <a:extLst>
                <a:ext uri="{FF2B5EF4-FFF2-40B4-BE49-F238E27FC236}">
                  <a16:creationId xmlns:a16="http://schemas.microsoft.com/office/drawing/2014/main" id="{6D44BD5F-4A66-4196-9A63-288146F59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4686" y="794486"/>
              <a:ext cx="973237" cy="1950723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0861B986-F092-43D8-A23C-5E3A20578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5181" y="2335465"/>
              <a:ext cx="2660039" cy="417987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15B75A8-E6DA-48EC-8896-7BEDFBBB6598}"/>
                </a:ext>
              </a:extLst>
            </p:cNvPr>
            <p:cNvSpPr/>
            <p:nvPr/>
          </p:nvSpPr>
          <p:spPr>
            <a:xfrm>
              <a:off x="5810866" y="2373352"/>
              <a:ext cx="22044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 dirty="0">
                  <a:solidFill>
                    <a:schemeClr val="bg1"/>
                  </a:solidFill>
                </a:rPr>
                <a:t>QVR Pro Client (Mobile)</a:t>
              </a:r>
            </a:p>
          </p:txBody>
        </p:sp>
        <p:pic>
          <p:nvPicPr>
            <p:cNvPr id="32" name="圖片 22">
              <a:extLst>
                <a:ext uri="{FF2B5EF4-FFF2-40B4-BE49-F238E27FC236}">
                  <a16:creationId xmlns:a16="http://schemas.microsoft.com/office/drawing/2014/main" id="{4A8066D8-AA4B-4702-9276-297A1D3D5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778" y="2288973"/>
              <a:ext cx="555978" cy="541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83074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2"/>
          <p:cNvSpPr txBox="1">
            <a:spLocks noGrp="1"/>
          </p:cNvSpPr>
          <p:nvPr>
            <p:ph type="body" idx="2"/>
          </p:nvPr>
        </p:nvSpPr>
        <p:spPr>
          <a:xfrm>
            <a:off x="517575" y="1031373"/>
            <a:ext cx="5758729" cy="90904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在幼兒遊戲室和家內客廳，</a:t>
            </a:r>
            <a:r>
              <a:rPr lang="en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紀錄小孩或寵物的生活過程，可作為往後的美好回憶；外出時也可使用手機連線查看居家情形。</a:t>
            </a:r>
            <a:endParaRPr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/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1" name="Google Shape;391;p62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74" y="2241362"/>
            <a:ext cx="3627372" cy="2371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2" name="Google Shape;392;p62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062" y="2241363"/>
            <a:ext cx="3572657" cy="2381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Google Shape;237;p49">
            <a:extLst>
              <a:ext uri="{FF2B5EF4-FFF2-40B4-BE49-F238E27FC236}">
                <a16:creationId xmlns:a16="http://schemas.microsoft.com/office/drawing/2014/main" id="{E7D60CC8-4CA5-4C85-AC19-B946A810E369}"/>
              </a:ext>
            </a:extLst>
          </p:cNvPr>
          <p:cNvSpPr txBox="1">
            <a:spLocks/>
          </p:cNvSpPr>
          <p:nvPr/>
        </p:nvSpPr>
        <p:spPr>
          <a:xfrm>
            <a:off x="255962" y="146026"/>
            <a:ext cx="9525168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其他常見場景</a:t>
            </a:r>
          </a:p>
        </p:txBody>
      </p:sp>
      <p:pic>
        <p:nvPicPr>
          <p:cNvPr id="5" name="圖片 4" descr="一張含有 個人, 握住, 手, 電子用品 的圖片&#10;&#10;描述是以非常高的可信度產生">
            <a:extLst>
              <a:ext uri="{FF2B5EF4-FFF2-40B4-BE49-F238E27FC236}">
                <a16:creationId xmlns:a16="http://schemas.microsoft.com/office/drawing/2014/main" id="{CC72C7D0-6A42-4BDC-BD9E-57F24091F8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030" y="1127238"/>
            <a:ext cx="4302667" cy="479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79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3"/>
          <p:cNvSpPr txBox="1">
            <a:spLocks noGrp="1"/>
          </p:cNvSpPr>
          <p:nvPr>
            <p:ph type="body" idx="2"/>
          </p:nvPr>
        </p:nvSpPr>
        <p:spPr>
          <a:xfrm>
            <a:off x="491544" y="1134412"/>
            <a:ext cx="7873800" cy="350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陽台、廚房、樓梯處，都是小孩或長者容易疏忽的地方。</a:t>
            </a:r>
            <a:r>
              <a:rPr lang="en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設置其為警戒區域，並搭配手機事件</a:t>
            </a:r>
            <a:r>
              <a:rPr lang="en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推播通知，當其他家人在忙碌時，也可隨時掌握是否有進入危險區域，避免發生意外。</a:t>
            </a:r>
            <a:endParaRPr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99" name="Google Shape;399;p63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62" y="2447696"/>
            <a:ext cx="2666211" cy="1897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0" name="Google Shape;400;p63"/>
          <p:cNvSpPr/>
          <p:nvPr/>
        </p:nvSpPr>
        <p:spPr>
          <a:xfrm>
            <a:off x="130188" y="3029803"/>
            <a:ext cx="2113357" cy="143953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1" name="Google Shape;401;p63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947" y="2452856"/>
            <a:ext cx="2851615" cy="1900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2" name="Google Shape;402;p63"/>
          <p:cNvSpPr/>
          <p:nvPr/>
        </p:nvSpPr>
        <p:spPr>
          <a:xfrm>
            <a:off x="3307307" y="3639403"/>
            <a:ext cx="1915235" cy="83808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3" name="Google Shape;403;p63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821" y="2447695"/>
            <a:ext cx="2851615" cy="1901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4" name="Google Shape;404;p63"/>
          <p:cNvSpPr/>
          <p:nvPr/>
        </p:nvSpPr>
        <p:spPr>
          <a:xfrm>
            <a:off x="7960663" y="2999648"/>
            <a:ext cx="855600" cy="143587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37;p49">
            <a:extLst>
              <a:ext uri="{FF2B5EF4-FFF2-40B4-BE49-F238E27FC236}">
                <a16:creationId xmlns:a16="http://schemas.microsoft.com/office/drawing/2014/main" id="{4A32A731-9315-4349-A79E-30C3077AF395}"/>
              </a:ext>
            </a:extLst>
          </p:cNvPr>
          <p:cNvSpPr txBox="1">
            <a:spLocks/>
          </p:cNvSpPr>
          <p:nvPr/>
        </p:nvSpPr>
        <p:spPr>
          <a:xfrm>
            <a:off x="255962" y="146026"/>
            <a:ext cx="9525168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其他常見場景</a:t>
            </a:r>
          </a:p>
        </p:txBody>
      </p:sp>
    </p:spTree>
    <p:extLst>
      <p:ext uri="{BB962C8B-B14F-4D97-AF65-F5344CB8AC3E}">
        <p14:creationId xmlns:p14="http://schemas.microsoft.com/office/powerpoint/2010/main" val="1897838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br>
              <a:rPr lang="en" sz="1200" b="0"/>
            </a:br>
            <a:br>
              <a:rPr lang="en" sz="1200" b="0"/>
            </a:br>
            <a:endParaRPr sz="1200" b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01CC77E-C44D-4C08-8533-BC8834367608}"/>
              </a:ext>
            </a:extLst>
          </p:cNvPr>
          <p:cNvGrpSpPr/>
          <p:nvPr/>
        </p:nvGrpSpPr>
        <p:grpSpPr>
          <a:xfrm>
            <a:off x="2046709" y="1249251"/>
            <a:ext cx="3083441" cy="3590466"/>
            <a:chOff x="1179693" y="1834193"/>
            <a:chExt cx="3083441" cy="3590466"/>
          </a:xfrm>
        </p:grpSpPr>
        <p:pic>
          <p:nvPicPr>
            <p:cNvPr id="412" name="Google Shape;412;p64"/>
            <p:cNvPicPr preferRelativeResize="0"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9693" y="1834193"/>
              <a:ext cx="3083441" cy="35904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13" name="Google Shape;413;p64"/>
            <p:cNvSpPr/>
            <p:nvPr/>
          </p:nvSpPr>
          <p:spPr>
            <a:xfrm>
              <a:off x="1382493" y="1981563"/>
              <a:ext cx="2802091" cy="3366447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237;p49">
            <a:extLst>
              <a:ext uri="{FF2B5EF4-FFF2-40B4-BE49-F238E27FC236}">
                <a16:creationId xmlns:a16="http://schemas.microsoft.com/office/drawing/2014/main" id="{469A1ECA-D7DE-4507-82D3-4BF3255194DA}"/>
              </a:ext>
            </a:extLst>
          </p:cNvPr>
          <p:cNvSpPr txBox="1">
            <a:spLocks/>
          </p:cNvSpPr>
          <p:nvPr/>
        </p:nvSpPr>
        <p:spPr>
          <a:xfrm>
            <a:off x="255962" y="146026"/>
            <a:ext cx="9525168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其他常見場景</a:t>
            </a:r>
          </a:p>
        </p:txBody>
      </p:sp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id="{2CE1BBA1-F088-4876-AFE1-E0A7A2967C3D}"/>
              </a:ext>
            </a:extLst>
          </p:cNvPr>
          <p:cNvSpPr/>
          <p:nvPr/>
        </p:nvSpPr>
        <p:spPr>
          <a:xfrm>
            <a:off x="5215088" y="1249251"/>
            <a:ext cx="1679402" cy="3575400"/>
          </a:xfrm>
          <a:prstGeom prst="wedgeRectCallout">
            <a:avLst>
              <a:gd name="adj1" fmla="val 40322"/>
              <a:gd name="adj2" fmla="val -43723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11" name="Google Shape;411;p64"/>
          <p:cNvSpPr txBox="1">
            <a:spLocks noGrp="1"/>
          </p:cNvSpPr>
          <p:nvPr>
            <p:ph type="body" idx="2"/>
          </p:nvPr>
        </p:nvSpPr>
        <p:spPr>
          <a:xfrm>
            <a:off x="219342" y="1125330"/>
            <a:ext cx="1732554" cy="278230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將大門口設定為移動偵測的警戒區域，也可預防小孩一不留神就自己跑出去。</a:t>
            </a:r>
            <a:endParaRPr sz="2000" b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B5C54AC-BBA2-44C8-AE23-F3D27E8C08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551" y="1191243"/>
            <a:ext cx="4234419" cy="4715477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2C8CAB83-E744-4B3A-A253-619AAE79AE32}"/>
              </a:ext>
            </a:extLst>
          </p:cNvPr>
          <p:cNvGrpSpPr/>
          <p:nvPr/>
        </p:nvGrpSpPr>
        <p:grpSpPr>
          <a:xfrm>
            <a:off x="5298423" y="1189621"/>
            <a:ext cx="1123842" cy="3427732"/>
            <a:chOff x="5477271" y="1301218"/>
            <a:chExt cx="908405" cy="2770646"/>
          </a:xfrm>
        </p:grpSpPr>
        <p:pic>
          <p:nvPicPr>
            <p:cNvPr id="11" name="圖片 6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C86FD3C2-CB2D-47C9-8A48-3EF1D14E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110" y="1388354"/>
              <a:ext cx="722604" cy="1289317"/>
            </a:xfrm>
            <a:prstGeom prst="rect">
              <a:avLst/>
            </a:prstGeom>
          </p:spPr>
        </p:pic>
        <p:pic>
          <p:nvPicPr>
            <p:cNvPr id="12" name="圖片 9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2C7EED7C-07D6-4287-9826-7F78CCF92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5839" y="2787591"/>
              <a:ext cx="717761" cy="1284273"/>
            </a:xfrm>
            <a:prstGeom prst="rect">
              <a:avLst/>
            </a:prstGeom>
          </p:spPr>
        </p:pic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9A8FF05F-07EA-4EA5-96BF-364FD711FC93}"/>
                </a:ext>
              </a:extLst>
            </p:cNvPr>
            <p:cNvGrpSpPr/>
            <p:nvPr/>
          </p:nvGrpSpPr>
          <p:grpSpPr>
            <a:xfrm rot="5400000">
              <a:off x="5292275" y="3060768"/>
              <a:ext cx="1098143" cy="728151"/>
              <a:chOff x="377467" y="870602"/>
              <a:chExt cx="1478525" cy="980374"/>
            </a:xfrm>
          </p:grpSpPr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602EE371-BA0F-48CB-884E-51A1A6F8F0EA}"/>
                  </a:ext>
                </a:extLst>
              </p:cNvPr>
              <p:cNvSpPr/>
              <p:nvPr/>
            </p:nvSpPr>
            <p:spPr>
              <a:xfrm>
                <a:off x="377467" y="870602"/>
                <a:ext cx="1478525" cy="9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2C74E6BD-25BC-4FBC-8BA8-B9786B8D4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456" y="900750"/>
                <a:ext cx="1417895" cy="920078"/>
              </a:xfrm>
              <a:prstGeom prst="rect">
                <a:avLst/>
              </a:prstGeom>
            </p:spPr>
          </p:pic>
        </p:grp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5C0A6813-BA40-4162-9682-BC0983AC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8918" y="2746748"/>
              <a:ext cx="372195" cy="372195"/>
            </a:xfrm>
            <a:prstGeom prst="rect">
              <a:avLst/>
            </a:prstGeom>
          </p:spPr>
        </p:pic>
        <p:pic>
          <p:nvPicPr>
            <p:cNvPr id="17" name="圖片 19">
              <a:extLst>
                <a:ext uri="{FF2B5EF4-FFF2-40B4-BE49-F238E27FC236}">
                  <a16:creationId xmlns:a16="http://schemas.microsoft.com/office/drawing/2014/main" id="{C5D4D689-730A-4514-AEFD-951A11856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00000">
              <a:off x="5923226" y="1301218"/>
              <a:ext cx="462450" cy="462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3444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EEC3F1-B89F-4716-A352-312B353AC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8" cy="5143499"/>
          </a:xfrm>
          <a:prstGeom prst="rect">
            <a:avLst/>
          </a:prstGeom>
        </p:spPr>
      </p:pic>
      <p:sp>
        <p:nvSpPr>
          <p:cNvPr id="440" name="Google Shape;440;p65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個人居家解決方案 - </a:t>
            </a:r>
            <a:r>
              <a:rPr lang="en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模擬圖</a:t>
            </a:r>
            <a:endParaRPr sz="2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9" name="Google Shape;439;p65"/>
          <p:cNvSpPr txBox="1"/>
          <p:nvPr/>
        </p:nvSpPr>
        <p:spPr>
          <a:xfrm>
            <a:off x="4771396" y="3739699"/>
            <a:ext cx="819300" cy="33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 dirty="0"/>
              <a:t>QNAP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 dirty="0"/>
              <a:t>NAS</a:t>
            </a:r>
            <a:endParaRPr sz="950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379ED69-C199-4ACC-AEA0-6C5D1AB4439E}"/>
              </a:ext>
            </a:extLst>
          </p:cNvPr>
          <p:cNvSpPr/>
          <p:nvPr/>
        </p:nvSpPr>
        <p:spPr>
          <a:xfrm>
            <a:off x="296744" y="1532145"/>
            <a:ext cx="14543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嬰兒房需要較高的安全性，可使用具有紅外線功能的</a:t>
            </a:r>
            <a:r>
              <a:rPr lang="en-US" altLang="zh-TW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網路攝影機，並作</a:t>
            </a:r>
            <a:r>
              <a:rPr lang="en-US" altLang="zh-TW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24H</a:t>
            </a:r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全時錄影。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1937858-07FE-4782-8DA9-2769F9D895D5}"/>
              </a:ext>
            </a:extLst>
          </p:cNvPr>
          <p:cNvSpPr/>
          <p:nvPr/>
        </p:nvSpPr>
        <p:spPr>
          <a:xfrm>
            <a:off x="310391" y="1206263"/>
            <a:ext cx="1277299" cy="323165"/>
          </a:xfrm>
          <a:prstGeom prst="rect">
            <a:avLst/>
          </a:prstGeom>
          <a:solidFill>
            <a:srgbClr val="186A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6367265-0069-49E9-B725-ACCB7A095961}"/>
              </a:ext>
            </a:extLst>
          </p:cNvPr>
          <p:cNvSpPr/>
          <p:nvPr/>
        </p:nvSpPr>
        <p:spPr>
          <a:xfrm>
            <a:off x="319489" y="1201714"/>
            <a:ext cx="145437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Camera03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890C111-8938-489D-AC2E-B68A8E6278F1}"/>
              </a:ext>
            </a:extLst>
          </p:cNvPr>
          <p:cNvSpPr/>
          <p:nvPr/>
        </p:nvSpPr>
        <p:spPr>
          <a:xfrm>
            <a:off x="6634340" y="1224563"/>
            <a:ext cx="1277299" cy="323165"/>
          </a:xfrm>
          <a:prstGeom prst="rect">
            <a:avLst/>
          </a:prstGeom>
          <a:solidFill>
            <a:srgbClr val="9E5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0EFFC10-E4EC-4404-A25E-4D7E5A4AAB2F}"/>
              </a:ext>
            </a:extLst>
          </p:cNvPr>
          <p:cNvSpPr/>
          <p:nvPr/>
        </p:nvSpPr>
        <p:spPr>
          <a:xfrm>
            <a:off x="6597807" y="1551351"/>
            <a:ext cx="2280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監控廚房的用途為避免小孩進入去碰觸具危險性的用品，可使用</a:t>
            </a:r>
            <a:r>
              <a:rPr lang="en-US" altLang="zh-TW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網路攝影機，並設定事件錄影和手機推播。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203B4E4-B739-4E8D-8E17-F9B8E02AE845}"/>
              </a:ext>
            </a:extLst>
          </p:cNvPr>
          <p:cNvSpPr/>
          <p:nvPr/>
        </p:nvSpPr>
        <p:spPr>
          <a:xfrm>
            <a:off x="6639808" y="1216523"/>
            <a:ext cx="22808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Camera04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504F360-F84D-49D4-96F5-5B43AA5C62FD}"/>
              </a:ext>
            </a:extLst>
          </p:cNvPr>
          <p:cNvSpPr/>
          <p:nvPr/>
        </p:nvSpPr>
        <p:spPr>
          <a:xfrm>
            <a:off x="6625506" y="3055781"/>
            <a:ext cx="2244291" cy="323165"/>
          </a:xfrm>
          <a:prstGeom prst="rect">
            <a:avLst/>
          </a:prstGeom>
          <a:solidFill>
            <a:srgbClr val="AB2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Google Shape;437;p65">
            <a:extLst>
              <a:ext uri="{FF2B5EF4-FFF2-40B4-BE49-F238E27FC236}">
                <a16:creationId xmlns:a16="http://schemas.microsoft.com/office/drawing/2014/main" id="{9725967B-61C2-4CC9-81BC-6816B9EF90D5}"/>
              </a:ext>
            </a:extLst>
          </p:cNvPr>
          <p:cNvSpPr txBox="1"/>
          <p:nvPr/>
        </p:nvSpPr>
        <p:spPr>
          <a:xfrm>
            <a:off x="6529742" y="3388656"/>
            <a:ext cx="2492122" cy="127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離QNAP NAS距離較近，可使用Webcam，並設定24H全時錄影或事件錄影 (本機移動偵測)，以及手機推播功能。</a:t>
            </a:r>
            <a:endParaRPr sz="1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Google Shape;437;p65">
            <a:extLst>
              <a:ext uri="{FF2B5EF4-FFF2-40B4-BE49-F238E27FC236}">
                <a16:creationId xmlns:a16="http://schemas.microsoft.com/office/drawing/2014/main" id="{F389D2D7-B2BB-45ED-BF2F-E07D315792A7}"/>
              </a:ext>
            </a:extLst>
          </p:cNvPr>
          <p:cNvSpPr txBox="1"/>
          <p:nvPr/>
        </p:nvSpPr>
        <p:spPr>
          <a:xfrm>
            <a:off x="6625506" y="3012992"/>
            <a:ext cx="2391941" cy="388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9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Camera01 &amp; Camera02：</a:t>
            </a:r>
            <a:endParaRPr sz="139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4242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5"/>
          <p:cNvSpPr txBox="1">
            <a:spLocks noGrp="1"/>
          </p:cNvSpPr>
          <p:nvPr>
            <p:ph type="title"/>
          </p:nvPr>
        </p:nvSpPr>
        <p:spPr>
          <a:xfrm>
            <a:off x="391962" y="132992"/>
            <a:ext cx="8229600" cy="58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解決方案與傳統方案比較</a:t>
            </a:r>
            <a:endParaRPr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19" name="Google Shape;419;p65"/>
          <p:cNvGraphicFramePr/>
          <p:nvPr>
            <p:extLst>
              <p:ext uri="{D42A27DB-BD31-4B8C-83A1-F6EECF244321}">
                <p14:modId xmlns:p14="http://schemas.microsoft.com/office/powerpoint/2010/main" val="1020419848"/>
              </p:ext>
            </p:extLst>
          </p:nvPr>
        </p:nvGraphicFramePr>
        <p:xfrm>
          <a:off x="255212" y="1110133"/>
          <a:ext cx="8633575" cy="27405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2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1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2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697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安裝難易度</a:t>
                      </a:r>
                      <a:endParaRPr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花費</a:t>
                      </a:r>
                      <a:endParaRPr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功能</a:t>
                      </a:r>
                      <a:endParaRPr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維護難易度</a:t>
                      </a:r>
                      <a:endParaRPr sz="18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726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傳統網路攝影機</a:t>
                      </a:r>
                      <a:r>
                        <a:rPr lang="en" sz="1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+</a:t>
                      </a:r>
                      <a:endParaRPr sz="1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監控系統</a:t>
                      </a:r>
                      <a:endParaRPr sz="15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困難</a:t>
                      </a:r>
                      <a:endParaRPr sz="23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(偏專業使用，一般使用者不易上手)</a:t>
                      </a:r>
                      <a:endParaRPr sz="10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endParaRPr sz="23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(眾多設備需要昂貴的經費)</a:t>
                      </a:r>
                      <a:endParaRPr sz="10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少</a:t>
                      </a:r>
                      <a:endParaRPr sz="23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(僅有監控功能)</a:t>
                      </a:r>
                      <a:endParaRPr sz="10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困難</a:t>
                      </a:r>
                      <a:endParaRPr sz="23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(設備維護繁瑣，也較難掌控各硬體的穩定性)</a:t>
                      </a:r>
                      <a:endParaRPr sz="10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5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3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QNAP NAS</a:t>
                      </a:r>
                      <a:endParaRPr sz="15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(With QVR Pro App)</a:t>
                      </a:r>
                      <a:endParaRPr sz="1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容易</a:t>
                      </a:r>
                      <a:endParaRPr sz="23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(安裝容易，只需到 NAS 內的 App Center 下載即可)</a:t>
                      </a:r>
                      <a:endParaRPr sz="10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  <a:endParaRPr sz="23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(只需購買單台 QNAP  NAS 即可滿足需求)</a:t>
                      </a:r>
                      <a:endParaRPr sz="10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</a:t>
                      </a:r>
                      <a:endParaRPr sz="23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(NAS 本身多功能+</a:t>
                      </a:r>
                      <a:endParaRPr sz="10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監控功能)</a:t>
                      </a:r>
                      <a:endParaRPr sz="10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容易</a:t>
                      </a:r>
                      <a:endParaRPr sz="23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(QNAP NAS 系統狀態均有資源監視器介面可供觀看)</a:t>
                      </a:r>
                      <a:endParaRPr sz="10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54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群組 2">
            <a:extLst>
              <a:ext uri="{FF2B5EF4-FFF2-40B4-BE49-F238E27FC236}">
                <a16:creationId xmlns:a16="http://schemas.microsoft.com/office/drawing/2014/main" id="{CA691445-7F2B-4759-A1A7-B27AFCEBAB89}"/>
              </a:ext>
            </a:extLst>
          </p:cNvPr>
          <p:cNvGrpSpPr/>
          <p:nvPr/>
        </p:nvGrpSpPr>
        <p:grpSpPr>
          <a:xfrm>
            <a:off x="556592" y="3697031"/>
            <a:ext cx="3069204" cy="1446470"/>
            <a:chOff x="2437358" y="2898682"/>
            <a:chExt cx="4683797" cy="2207405"/>
          </a:xfrm>
        </p:grpSpPr>
        <p:pic>
          <p:nvPicPr>
            <p:cNvPr id="7" name="圖片 6" descr="一張含有 電子用品 的圖片&#10;&#10;描述是以非常高的可信度產生">
              <a:extLst>
                <a:ext uri="{FF2B5EF4-FFF2-40B4-BE49-F238E27FC236}">
                  <a16:creationId xmlns:a16="http://schemas.microsoft.com/office/drawing/2014/main" id="{28C297D7-35FE-4E7E-8CA3-F95F0AAED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0807" y="2898682"/>
              <a:ext cx="1840348" cy="2152993"/>
            </a:xfrm>
            <a:prstGeom prst="rect">
              <a:avLst/>
            </a:prstGeom>
          </p:spPr>
        </p:pic>
        <p:pic>
          <p:nvPicPr>
            <p:cNvPr id="8" name="圖片 7" descr="一張含有 室內, 監視器, 白色 的圖片&#10;&#10;描述是以高可信度產生">
              <a:extLst>
                <a:ext uri="{FF2B5EF4-FFF2-40B4-BE49-F238E27FC236}">
                  <a16:creationId xmlns:a16="http://schemas.microsoft.com/office/drawing/2014/main" id="{0B032013-02CE-4AA0-B047-04A716346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7358" y="3026142"/>
              <a:ext cx="3327909" cy="2079945"/>
            </a:xfrm>
            <a:prstGeom prst="rect">
              <a:avLst/>
            </a:prstGeom>
          </p:spPr>
        </p:pic>
        <p:pic>
          <p:nvPicPr>
            <p:cNvPr id="9" name="Google Shape;239;p31">
              <a:extLst>
                <a:ext uri="{FF2B5EF4-FFF2-40B4-BE49-F238E27FC236}">
                  <a16:creationId xmlns:a16="http://schemas.microsoft.com/office/drawing/2014/main" id="{3340012D-BE9E-4939-AC30-D3CF84176025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6698" y="3037833"/>
              <a:ext cx="584108" cy="584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AEE35C3-B987-4D9C-ABF5-D53766FC4903}"/>
                </a:ext>
              </a:extLst>
            </p:cNvPr>
            <p:cNvSpPr/>
            <p:nvPr/>
          </p:nvSpPr>
          <p:spPr>
            <a:xfrm>
              <a:off x="5768476" y="3052276"/>
              <a:ext cx="1219202" cy="1232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55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r>
                <a:rPr lang="zh-TW" altLang="en-US" sz="155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個內建攝影機頻道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943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C9D9F08-5CDD-4605-A5E1-74A40F9B8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042" y="6337"/>
            <a:ext cx="9207689" cy="5171184"/>
          </a:xfrm>
          <a:prstGeom prst="rect">
            <a:avLst/>
          </a:prstGeom>
        </p:spPr>
      </p:pic>
      <p:sp>
        <p:nvSpPr>
          <p:cNvPr id="155" name="Google Shape;155;p40"/>
          <p:cNvSpPr txBox="1">
            <a:spLocks noGrp="1"/>
          </p:cNvSpPr>
          <p:nvPr>
            <p:ph type="ctrTitle"/>
          </p:nvPr>
        </p:nvSpPr>
        <p:spPr>
          <a:xfrm>
            <a:off x="4189243" y="842808"/>
            <a:ext cx="4458437" cy="84736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480"/>
              </a:spcBef>
            </a:pPr>
            <a:r>
              <a:rPr lang="en" altLang="zh-TW" sz="4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個人居家監控需求</a:t>
            </a:r>
            <a:endParaRPr sz="40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37591A5-CFCF-4678-9A1B-78A0ABBF5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103" y="3380348"/>
            <a:ext cx="447577" cy="4475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FF4AAB7-F63F-493F-9971-0754F4054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167" y="928006"/>
            <a:ext cx="641575" cy="6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15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76E3662-6686-4CF6-9A02-9EB30D0DB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425" name="Google Shape;425;p66"/>
          <p:cNvSpPr txBox="1">
            <a:spLocks noGrp="1"/>
          </p:cNvSpPr>
          <p:nvPr>
            <p:ph type="title"/>
          </p:nvPr>
        </p:nvSpPr>
        <p:spPr>
          <a:xfrm>
            <a:off x="433510" y="247087"/>
            <a:ext cx="5912100" cy="352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適合居家影像監控的 </a:t>
            </a:r>
            <a:r>
              <a:rPr lang="en" sz="32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NAS 機種</a:t>
            </a:r>
            <a:endParaRPr sz="32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426" name="Google Shape;426;p66"/>
          <p:cNvGrpSpPr/>
          <p:nvPr/>
        </p:nvGrpSpPr>
        <p:grpSpPr>
          <a:xfrm>
            <a:off x="855626" y="1214653"/>
            <a:ext cx="7971504" cy="979543"/>
            <a:chOff x="147907" y="-3941666"/>
            <a:chExt cx="9030819" cy="1109711"/>
          </a:xfrm>
        </p:grpSpPr>
        <p:sp>
          <p:nvSpPr>
            <p:cNvPr id="427" name="Google Shape;427;p66"/>
            <p:cNvSpPr txBox="1"/>
            <p:nvPr/>
          </p:nvSpPr>
          <p:spPr>
            <a:xfrm>
              <a:off x="506559" y="-3320655"/>
              <a:ext cx="1328701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" sz="10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TS-332X-4G</a:t>
              </a:r>
              <a:endParaRPr sz="105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66"/>
            <p:cNvSpPr txBox="1"/>
            <p:nvPr/>
          </p:nvSpPr>
          <p:spPr>
            <a:xfrm>
              <a:off x="3806376" y="-3320655"/>
              <a:ext cx="15894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" sz="10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TVS-951X-8G</a:t>
              </a:r>
              <a:endParaRPr sz="105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66"/>
            <p:cNvSpPr txBox="1"/>
            <p:nvPr/>
          </p:nvSpPr>
          <p:spPr>
            <a:xfrm>
              <a:off x="6881026" y="-3320655"/>
              <a:ext cx="22977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" sz="10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TVS-1282-i7-64G</a:t>
              </a:r>
              <a:endParaRPr sz="105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66"/>
            <p:cNvSpPr txBox="1"/>
            <p:nvPr/>
          </p:nvSpPr>
          <p:spPr>
            <a:xfrm>
              <a:off x="6328940" y="-3927594"/>
              <a:ext cx="2611289" cy="488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500" b="1" i="0" u="none" strike="noStrike" cap="none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3 x HDMI 埠建構</a:t>
              </a:r>
              <a:endParaRPr sz="15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500" b="1" i="0" u="none" strike="noStrike" cap="none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小規模監控影像牆方案</a:t>
              </a:r>
              <a:endParaRPr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431" name="Google Shape;431;p66"/>
            <p:cNvSpPr txBox="1"/>
            <p:nvPr/>
          </p:nvSpPr>
          <p:spPr>
            <a:xfrm>
              <a:off x="3406951" y="-3907967"/>
              <a:ext cx="1841439" cy="483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500" b="1" i="0" u="none" strike="noStrike" cap="none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內建 HDMI </a:t>
              </a:r>
              <a:endParaRPr sz="15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500" b="1" i="0" u="none" strike="noStrike" cap="none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直接播放</a:t>
              </a:r>
              <a:endParaRPr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432" name="Google Shape;432;p66"/>
            <p:cNvSpPr txBox="1"/>
            <p:nvPr/>
          </p:nvSpPr>
          <p:spPr>
            <a:xfrm>
              <a:off x="147907" y="-3941666"/>
              <a:ext cx="2046005" cy="488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500" b="1" i="0" u="none" strike="noStrike" cap="none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QVR Pro </a:t>
              </a:r>
              <a:endParaRPr sz="15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500" b="1" i="0" u="none" strike="noStrike" cap="none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最佳入門體驗機種</a:t>
              </a:r>
              <a:endParaRPr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</p:grpSp>
      <p:pic>
        <p:nvPicPr>
          <p:cNvPr id="433" name="Google Shape;433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3445" y="3738185"/>
            <a:ext cx="1999288" cy="1066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E33B96FC-1D7B-4E78-BFA3-AA8406359754}"/>
              </a:ext>
            </a:extLst>
          </p:cNvPr>
          <p:cNvGrpSpPr/>
          <p:nvPr/>
        </p:nvGrpSpPr>
        <p:grpSpPr>
          <a:xfrm>
            <a:off x="3667368" y="3803845"/>
            <a:ext cx="1817181" cy="1022648"/>
            <a:chOff x="3759091" y="3839624"/>
            <a:chExt cx="1675744" cy="943052"/>
          </a:xfrm>
        </p:grpSpPr>
        <p:pic>
          <p:nvPicPr>
            <p:cNvPr id="442" name="Google Shape;442;p66" descr="一張含有 監視器, 電子用品, 螢幕, 顯示 的圖片&#10;&#10;描述是以非常高的可信度產生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13035" y="3839624"/>
              <a:ext cx="1221800" cy="943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6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59091" y="3926102"/>
              <a:ext cx="651732" cy="7412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A55A8D4D-FEC4-4604-B8CA-20461AE73A30}"/>
              </a:ext>
            </a:extLst>
          </p:cNvPr>
          <p:cNvGrpSpPr/>
          <p:nvPr/>
        </p:nvGrpSpPr>
        <p:grpSpPr>
          <a:xfrm>
            <a:off x="744068" y="3760212"/>
            <a:ext cx="2050618" cy="1102060"/>
            <a:chOff x="854760" y="3715384"/>
            <a:chExt cx="1837088" cy="987303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02D25C61-B6F2-41AF-843C-C861A185B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760" y="3901004"/>
              <a:ext cx="723016" cy="801683"/>
            </a:xfrm>
            <a:prstGeom prst="rect">
              <a:avLst/>
            </a:prstGeom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052F5671-9117-4022-9D27-65F7E9E23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6201" y="3972293"/>
              <a:ext cx="1065647" cy="665672"/>
            </a:xfrm>
            <a:prstGeom prst="rect">
              <a:avLst/>
            </a:prstGeom>
          </p:spPr>
        </p:pic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ED85850D-5DAE-4C18-9BE6-133E0B5372CC}"/>
                </a:ext>
              </a:extLst>
            </p:cNvPr>
            <p:cNvGrpSpPr/>
            <p:nvPr/>
          </p:nvGrpSpPr>
          <p:grpSpPr>
            <a:xfrm>
              <a:off x="1111363" y="3715384"/>
              <a:ext cx="1091759" cy="324098"/>
              <a:chOff x="2306238" y="946156"/>
              <a:chExt cx="3086500" cy="916253"/>
            </a:xfrm>
          </p:grpSpPr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814448EF-8BF3-494F-8FF8-42E6E52C44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56518" y="986984"/>
                <a:ext cx="2763565" cy="875425"/>
              </a:xfrm>
              <a:prstGeom prst="rect">
                <a:avLst/>
              </a:prstGeom>
            </p:spPr>
          </p:pic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16C368CA-C938-4FE8-8FAD-80419CAA5B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560210" y="986984"/>
                <a:ext cx="2763565" cy="875425"/>
              </a:xfrm>
              <a:prstGeom prst="rect">
                <a:avLst/>
              </a:prstGeom>
            </p:spPr>
          </p:pic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3C641D0C-5E61-42CC-B344-25111D4C1F6A}"/>
                  </a:ext>
                </a:extLst>
              </p:cNvPr>
              <p:cNvSpPr txBox="1"/>
              <p:nvPr/>
            </p:nvSpPr>
            <p:spPr>
              <a:xfrm>
                <a:off x="3766831" y="946156"/>
                <a:ext cx="1625907" cy="576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800" b="1">
                    <a:solidFill>
                      <a:srgbClr val="FFFF00"/>
                    </a:solidFill>
                  </a:rPr>
                  <a:t>RAID5</a:t>
                </a:r>
              </a:p>
            </p:txBody>
          </p:sp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56DA90B7-3EAA-4EF8-B028-054645F17F93}"/>
                  </a:ext>
                </a:extLst>
              </p:cNvPr>
              <p:cNvSpPr txBox="1"/>
              <p:nvPr/>
            </p:nvSpPr>
            <p:spPr>
              <a:xfrm>
                <a:off x="2306238" y="959019"/>
                <a:ext cx="1467160" cy="576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800" b="1">
                    <a:solidFill>
                      <a:schemeClr val="bg1"/>
                    </a:solidFill>
                  </a:rPr>
                  <a:t> </a:t>
                </a:r>
                <a:r>
                  <a:rPr lang="en-US" altLang="zh-TW" sz="800" b="1">
                    <a:solidFill>
                      <a:srgbClr val="FFFF00"/>
                    </a:solidFill>
                  </a:rPr>
                  <a:t>RAID5</a:t>
                </a:r>
              </a:p>
            </p:txBody>
          </p:sp>
          <p:sp>
            <p:nvSpPr>
              <p:cNvPr id="31" name="Cross 5">
                <a:extLst>
                  <a:ext uri="{FF2B5EF4-FFF2-40B4-BE49-F238E27FC236}">
                    <a16:creationId xmlns:a16="http://schemas.microsoft.com/office/drawing/2014/main" id="{029A530E-1342-47FC-8AF8-2DDE648D89FE}"/>
                  </a:ext>
                </a:extLst>
              </p:cNvPr>
              <p:cNvSpPr/>
              <p:nvPr/>
            </p:nvSpPr>
            <p:spPr>
              <a:xfrm rot="2700000">
                <a:off x="3636214" y="1121226"/>
                <a:ext cx="314030" cy="317301"/>
              </a:xfrm>
              <a:prstGeom prst="plus">
                <a:avLst>
                  <a:gd name="adj" fmla="val 4433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4622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雷射 的圖片&#10;&#10;描述是以非常高的可信度產生">
            <a:extLst>
              <a:ext uri="{FF2B5EF4-FFF2-40B4-BE49-F238E27FC236}">
                <a16:creationId xmlns:a16="http://schemas.microsoft.com/office/drawing/2014/main" id="{89877BEC-428C-4AB3-83F3-04610B106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Google Shape;70;p18">
            <a:extLst>
              <a:ext uri="{FF2B5EF4-FFF2-40B4-BE49-F238E27FC236}">
                <a16:creationId xmlns:a16="http://schemas.microsoft.com/office/drawing/2014/main" id="{11BD9223-8EEF-41B3-806C-21F8876CD9F2}"/>
              </a:ext>
            </a:extLst>
          </p:cNvPr>
          <p:cNvSpPr txBox="1"/>
          <p:nvPr/>
        </p:nvSpPr>
        <p:spPr>
          <a:xfrm>
            <a:off x="70456" y="4689187"/>
            <a:ext cx="31434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altLang="zh-TW" sz="5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©2018</a:t>
            </a:r>
            <a:r>
              <a:rPr lang="zh-TW" altLang="en-US" sz="500" b="1" i="0" u="none" strike="noStrike" cap="none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  <p:extLst>
      <p:ext uri="{BB962C8B-B14F-4D97-AF65-F5344CB8AC3E}">
        <p14:creationId xmlns:p14="http://schemas.microsoft.com/office/powerpoint/2010/main" val="446958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837F990C-F866-49FD-97B9-799CC68A9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482" y="982169"/>
            <a:ext cx="2715161" cy="337879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54949C1-9E33-4A14-822C-0F7CAF619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24" y="978811"/>
            <a:ext cx="2720490" cy="338542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C9BB1FA-6F79-409F-B465-D3B0D7E4D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744" y="982170"/>
            <a:ext cx="2715161" cy="337879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03BA41F-9FB0-4CD6-80F8-F496F6B48A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028" y="1076837"/>
            <a:ext cx="7649599" cy="3822782"/>
          </a:xfrm>
          <a:prstGeom prst="rect">
            <a:avLst/>
          </a:prstGeom>
        </p:spPr>
      </p:pic>
      <p:sp>
        <p:nvSpPr>
          <p:cNvPr id="160" name="Google Shape;160;p41"/>
          <p:cNvSpPr txBox="1">
            <a:spLocks noGrp="1"/>
          </p:cNvSpPr>
          <p:nvPr>
            <p:ph type="title"/>
          </p:nvPr>
        </p:nvSpPr>
        <p:spPr>
          <a:xfrm>
            <a:off x="457200" y="3586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家中成員內心大疑問</a:t>
            </a:r>
            <a:endParaRPr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4" name="Google Shape;164;p41"/>
          <p:cNvSpPr txBox="1"/>
          <p:nvPr/>
        </p:nvSpPr>
        <p:spPr>
          <a:xfrm>
            <a:off x="838795" y="4337660"/>
            <a:ext cx="15579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務實，熱愛嘗試</a:t>
            </a:r>
            <a:endParaRPr sz="1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電子產品的爸爸</a:t>
            </a:r>
            <a:endParaRPr sz="1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5" name="Google Shape;165;p41"/>
          <p:cNvSpPr txBox="1"/>
          <p:nvPr/>
        </p:nvSpPr>
        <p:spPr>
          <a:xfrm>
            <a:off x="3620864" y="4332915"/>
            <a:ext cx="15579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善於精打細算的家庭主婦媽媽</a:t>
            </a:r>
            <a:endParaRPr sz="1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6" name="Google Shape;166;p41"/>
          <p:cNvSpPr txBox="1"/>
          <p:nvPr/>
        </p:nvSpPr>
        <p:spPr>
          <a:xfrm>
            <a:off x="6451414" y="4360962"/>
            <a:ext cx="15579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最喜歡照顧家中毛小孩的女兒</a:t>
            </a:r>
            <a:endParaRPr sz="1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51B21C2-3A0F-4F9A-A88E-67FDC7ADDEC6}"/>
              </a:ext>
            </a:extLst>
          </p:cNvPr>
          <p:cNvSpPr/>
          <p:nvPr/>
        </p:nvSpPr>
        <p:spPr>
          <a:xfrm>
            <a:off x="910511" y="1372768"/>
            <a:ext cx="16238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功能不曉得符不符合需求？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713106B-E13B-42B5-BA3E-ED2CE23A4DCC}"/>
              </a:ext>
            </a:extLst>
          </p:cNvPr>
          <p:cNvSpPr/>
          <p:nvPr/>
        </p:nvSpPr>
        <p:spPr>
          <a:xfrm>
            <a:off x="3715420" y="1372768"/>
            <a:ext cx="16238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監控系統好像要花很多錢？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6BAC76C-EB6F-46F6-99DF-2AC806F605AA}"/>
              </a:ext>
            </a:extLst>
          </p:cNvPr>
          <p:cNvSpPr/>
          <p:nvPr/>
        </p:nvSpPr>
        <p:spPr>
          <a:xfrm>
            <a:off x="6385513" y="1350134"/>
            <a:ext cx="162380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外出也能看到我心愛的弟弟和寵物嗎？</a:t>
            </a:r>
          </a:p>
        </p:txBody>
      </p:sp>
    </p:spTree>
    <p:extLst>
      <p:ext uri="{BB962C8B-B14F-4D97-AF65-F5344CB8AC3E}">
        <p14:creationId xmlns:p14="http://schemas.microsoft.com/office/powerpoint/2010/main" val="1126524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A403557-0719-4B6C-A71B-ACE8BB9C8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177" name="Google Shape;177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2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務實爸爸，有話要說</a:t>
            </a:r>
            <a:endParaRPr sz="32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80" name="Google Shape;180;p42"/>
          <p:cNvSpPr txBox="1">
            <a:spLocks noGrp="1"/>
          </p:cNvSpPr>
          <p:nvPr>
            <p:ph type="body" idx="4294967295"/>
          </p:nvPr>
        </p:nvSpPr>
        <p:spPr>
          <a:xfrm>
            <a:off x="4987616" y="1675486"/>
            <a:ext cx="3902712" cy="2849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「產品功能那麼多，不曉得能不能都符合家用需求，重點是要簡單又實用。」</a:t>
            </a: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爸爸在乎「功能的完整性」，希望能一機通用，影像觀看、錄影、事件通知，樣樣不能少。</a:t>
            </a: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2912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EF6F616-6F10-4875-A76E-6A49561B5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" y="0"/>
            <a:ext cx="9140452" cy="5143500"/>
          </a:xfrm>
          <a:prstGeom prst="rect">
            <a:avLst/>
          </a:prstGeom>
        </p:spPr>
      </p:pic>
      <p:sp>
        <p:nvSpPr>
          <p:cNvPr id="187" name="Google Shape;187;p43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3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3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精明媽媽，有話要說</a:t>
            </a:r>
            <a:endParaRPr sz="32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90" name="Google Shape;190;p43"/>
          <p:cNvSpPr txBox="1">
            <a:spLocks noGrp="1"/>
          </p:cNvSpPr>
          <p:nvPr>
            <p:ph type="body" idx="4294967295"/>
          </p:nvPr>
        </p:nvSpPr>
        <p:spPr>
          <a:xfrm>
            <a:off x="4486170" y="1593575"/>
            <a:ext cx="4447500" cy="26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「家庭預算有限，監控用的網路攝影機似乎也都不便宜，有沒有 CP 值高的選擇呀？」</a:t>
            </a: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媽媽在乎「價格」，是否能以經濟實惠的價格，買到物超所值的產品為家人和小嬰兒的安全把關，是她的第一考量。</a:t>
            </a: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0244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1A992AF-DC28-4AA2-8D0E-EE7F8E482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198" name="Google Shape;198;p44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4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4"/>
          <p:cNvSpPr txBox="1">
            <a:spLocks noGrp="1"/>
          </p:cNvSpPr>
          <p:nvPr>
            <p:ph type="title"/>
          </p:nvPr>
        </p:nvSpPr>
        <p:spPr>
          <a:xfrm>
            <a:off x="457200" y="1227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貼心女兒，有話要說</a:t>
            </a:r>
            <a:endParaRPr sz="3200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01" name="Google Shape;201;p44"/>
          <p:cNvSpPr txBox="1">
            <a:spLocks noGrp="1"/>
          </p:cNvSpPr>
          <p:nvPr>
            <p:ph type="body" idx="4294967295"/>
          </p:nvPr>
        </p:nvSpPr>
        <p:spPr>
          <a:xfrm>
            <a:off x="5093803" y="1415911"/>
            <a:ext cx="3660840" cy="2843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「希望就算出去外面玩，我也能隨時隨地看見我可愛的弟弟和心愛的寵物，當下也能和我的朋友們一起分享。」</a:t>
            </a: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女兒在乎「簡單便利」，要能用最簡單的方法，做到觀看即時影像和錄影回放。</a:t>
            </a: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9709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D52427F-24F8-4072-933A-0B6D78234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59" y="0"/>
            <a:ext cx="9147959" cy="51435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FBD9F4C-EA17-4586-9802-B821B1645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09" y="2742823"/>
            <a:ext cx="4781426" cy="79089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16994E4-0875-44E4-90D5-F75B20054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49" y="3651324"/>
            <a:ext cx="4781428" cy="1062261"/>
          </a:xfrm>
          <a:prstGeom prst="rect">
            <a:avLst/>
          </a:prstGeom>
        </p:spPr>
      </p:pic>
      <p:sp>
        <p:nvSpPr>
          <p:cNvPr id="209" name="Google Shape;209;p45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5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5"/>
          <p:cNvSpPr txBox="1">
            <a:spLocks noGrp="1"/>
          </p:cNvSpPr>
          <p:nvPr>
            <p:ph type="title"/>
          </p:nvPr>
        </p:nvSpPr>
        <p:spPr>
          <a:xfrm>
            <a:off x="277307" y="2654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全家人，有話要說</a:t>
            </a:r>
            <a:endParaRPr sz="36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A3F664-B1A1-465C-8756-FE9746FAC8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08" y="1091381"/>
            <a:ext cx="4781428" cy="1527933"/>
          </a:xfrm>
          <a:prstGeom prst="rect">
            <a:avLst/>
          </a:prstGeom>
        </p:spPr>
      </p:pic>
      <p:sp>
        <p:nvSpPr>
          <p:cNvPr id="212" name="Google Shape;212;p45"/>
          <p:cNvSpPr txBox="1">
            <a:spLocks noGrp="1"/>
          </p:cNvSpPr>
          <p:nvPr>
            <p:ph type="body" idx="4294967295"/>
          </p:nvPr>
        </p:nvSpPr>
        <p:spPr>
          <a:xfrm>
            <a:off x="427699" y="1045358"/>
            <a:ext cx="4610347" cy="372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爸爸：</a:t>
            </a: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監控錄影大門口、客廳、廚房、嬰兒房四個地方。</a:t>
            </a:r>
            <a:endParaRPr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當有異常狀況時，能立即通報。</a:t>
            </a:r>
            <a:endParaRPr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只有在家人去上班上課時，才作監控。</a:t>
            </a:r>
            <a:endParaRPr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希望能有針對不同使用者的權限控管。</a:t>
            </a:r>
            <a:endParaRPr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1041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媽媽：</a:t>
            </a: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希望盡量降低支出花費，但功能也不要太陽春。</a:t>
            </a:r>
            <a:endParaRPr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1041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女兒</a:t>
            </a:r>
            <a:r>
              <a:rPr lang="en-US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希望可以用手機/平板就能觀看畫面，且可以分享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畫面給親朋好友。</a:t>
            </a:r>
            <a:endParaRPr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1041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9331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監視器, 電子用品 的圖片&#10;&#10;描述是以高可信度產生">
            <a:extLst>
              <a:ext uri="{FF2B5EF4-FFF2-40B4-BE49-F238E27FC236}">
                <a16:creationId xmlns:a16="http://schemas.microsoft.com/office/drawing/2014/main" id="{C8322395-77A2-4689-97AF-E3326C74E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E51257BF-2328-42CA-8680-CC4FA7309097}"/>
              </a:ext>
            </a:extLst>
          </p:cNvPr>
          <p:cNvGrpSpPr/>
          <p:nvPr/>
        </p:nvGrpSpPr>
        <p:grpSpPr>
          <a:xfrm>
            <a:off x="3896381" y="2514912"/>
            <a:ext cx="4142674" cy="2161194"/>
            <a:chOff x="3761851" y="2446492"/>
            <a:chExt cx="4809539" cy="2509092"/>
          </a:xfrm>
        </p:grpSpPr>
        <p:pic>
          <p:nvPicPr>
            <p:cNvPr id="380" name="Shape 380" descr="C:\Users\Han Tsai\Desktop\Cinema28直播發表會投影片\MONITOR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51776" y="2483114"/>
              <a:ext cx="3198636" cy="2472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Shape 381" descr="C:\Users\Han Tsai\Desktop\Cinema28直播發表會投影片\1.png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2238" y="3340369"/>
              <a:ext cx="912304" cy="16083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2" name="Shape 382"/>
            <p:cNvGrpSpPr/>
            <p:nvPr/>
          </p:nvGrpSpPr>
          <p:grpSpPr>
            <a:xfrm>
              <a:off x="5123691" y="2806379"/>
              <a:ext cx="1230489" cy="1230489"/>
              <a:chOff x="1857356" y="2714626"/>
              <a:chExt cx="1230489" cy="1230489"/>
            </a:xfrm>
          </p:grpSpPr>
          <p:sp>
            <p:nvSpPr>
              <p:cNvPr id="383" name="Shape 383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5" name="Shape 385"/>
            <p:cNvGrpSpPr/>
            <p:nvPr/>
          </p:nvGrpSpPr>
          <p:grpSpPr>
            <a:xfrm>
              <a:off x="7782940" y="3877949"/>
              <a:ext cx="642942" cy="642942"/>
              <a:chOff x="1857356" y="2714626"/>
              <a:chExt cx="1230489" cy="1230489"/>
            </a:xfrm>
          </p:grpSpPr>
          <p:sp>
            <p:nvSpPr>
              <p:cNvPr id="386" name="Shape 386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Shape 387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9" name="Shape 389"/>
            <p:cNvSpPr txBox="1"/>
            <p:nvPr/>
          </p:nvSpPr>
          <p:spPr>
            <a:xfrm>
              <a:off x="3761851" y="2446492"/>
              <a:ext cx="1928700" cy="1000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zh-TW" sz="2500" b="1" i="0" u="none" strike="noStrike" cap="none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</a:p>
          </p:txBody>
        </p:sp>
        <p:sp>
          <p:nvSpPr>
            <p:cNvPr id="390" name="Shape 390"/>
            <p:cNvSpPr txBox="1"/>
            <p:nvPr/>
          </p:nvSpPr>
          <p:spPr>
            <a:xfrm>
              <a:off x="7499790" y="3400806"/>
              <a:ext cx="1071600" cy="285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zh-TW" sz="1600" b="1" i="0" u="none" strike="noStrike" cap="none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</a:p>
          </p:txBody>
        </p:sp>
      </p:grpSp>
      <p:pic>
        <p:nvPicPr>
          <p:cNvPr id="6" name="圖片 5" descr="一張含有 美工圖案 的圖片&#10;&#10;描述是以非常高的可信度產生">
            <a:extLst>
              <a:ext uri="{FF2B5EF4-FFF2-40B4-BE49-F238E27FC236}">
                <a16:creationId xmlns:a16="http://schemas.microsoft.com/office/drawing/2014/main" id="{7A24E92E-F992-4ECA-915A-932D1C981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17" y="953319"/>
            <a:ext cx="4866876" cy="1096761"/>
          </a:xfrm>
          <a:prstGeom prst="rect">
            <a:avLst/>
          </a:prstGeom>
        </p:spPr>
      </p:pic>
      <p:sp>
        <p:nvSpPr>
          <p:cNvPr id="21" name="Google Shape;217;p46">
            <a:extLst>
              <a:ext uri="{FF2B5EF4-FFF2-40B4-BE49-F238E27FC236}">
                <a16:creationId xmlns:a16="http://schemas.microsoft.com/office/drawing/2014/main" id="{3B853BD9-4EFC-466C-83E4-48ACFA92FE1C}"/>
              </a:ext>
            </a:extLst>
          </p:cNvPr>
          <p:cNvSpPr txBox="1">
            <a:spLocks/>
          </p:cNvSpPr>
          <p:nvPr/>
        </p:nvSpPr>
        <p:spPr>
          <a:xfrm>
            <a:off x="5011645" y="1430105"/>
            <a:ext cx="3166479" cy="86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480"/>
              </a:spcBef>
            </a:pPr>
            <a:r>
              <a:rPr lang="zh-TW" altLang="en-US" sz="4500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個人居家</a:t>
            </a:r>
            <a:endParaRPr lang="en-US" sz="4500" u="sng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8" name="Shape 388"/>
          <p:cNvSpPr/>
          <p:nvPr/>
        </p:nvSpPr>
        <p:spPr>
          <a:xfrm rot="-2702762">
            <a:off x="7263286" y="1987150"/>
            <a:ext cx="628520" cy="960061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257893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950</Words>
  <Application>Microsoft Office PowerPoint</Application>
  <PresentationFormat>如螢幕大小 (16:9)</PresentationFormat>
  <Paragraphs>161</Paragraphs>
  <Slides>31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9" baseType="lpstr">
      <vt:lpstr>Arial</vt:lpstr>
      <vt:lpstr>Roboto</vt:lpstr>
      <vt:lpstr>微軟正黑體</vt:lpstr>
      <vt:lpstr>新細明體</vt:lpstr>
      <vt:lpstr>微軟正黑體</vt:lpstr>
      <vt:lpstr>Calibri</vt:lpstr>
      <vt:lpstr>Verdana</vt:lpstr>
      <vt:lpstr>自訂設計</vt:lpstr>
      <vt:lpstr>PowerPoint 簡報</vt:lpstr>
      <vt:lpstr>大綱</vt:lpstr>
      <vt:lpstr>個人居家監控需求</vt:lpstr>
      <vt:lpstr>家中成員內心大疑問</vt:lpstr>
      <vt:lpstr>務實爸爸，有話要說</vt:lpstr>
      <vt:lpstr>精明媽媽，有話要說</vt:lpstr>
      <vt:lpstr>貼心女兒，有話要說</vt:lpstr>
      <vt:lpstr>全家人，有話要說</vt:lpstr>
      <vt:lpstr>PowerPoint 簡報</vt:lpstr>
      <vt:lpstr>個人居家解決方案</vt:lpstr>
      <vt:lpstr>個人居家解決方案</vt:lpstr>
      <vt:lpstr>個人居家解決方案 - 功能完整 (滿足爸爸需求)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個人居家解決方案 - 模擬圖</vt:lpstr>
      <vt:lpstr>QNAP 解決方案與傳統方案比較</vt:lpstr>
      <vt:lpstr>適合居家影像監控的 NAS 機種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 Tsai</dc:creator>
  <cp:lastModifiedBy>明翰 蔡</cp:lastModifiedBy>
  <cp:revision>59</cp:revision>
  <dcterms:modified xsi:type="dcterms:W3CDTF">2018-08-01T06:14:13Z</dcterms:modified>
</cp:coreProperties>
</file>