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7" r:id="rId7"/>
    <p:sldId id="274" r:id="rId8"/>
    <p:sldId id="279" r:id="rId9"/>
    <p:sldId id="276" r:id="rId10"/>
    <p:sldId id="278" r:id="rId11"/>
    <p:sldId id="280" r:id="rId12"/>
    <p:sldId id="261" r:id="rId13"/>
    <p:sldId id="262" r:id="rId14"/>
    <p:sldId id="273" r:id="rId15"/>
    <p:sldId id="271" r:id="rId16"/>
    <p:sldId id="269" r:id="rId17"/>
    <p:sldId id="268" r:id="rId18"/>
    <p:sldId id="272" r:id="rId19"/>
    <p:sldId id="265" r:id="rId20"/>
    <p:sldId id="266" r:id="rId21"/>
    <p:sldId id="267" r:id="rId22"/>
  </p:sldIdLst>
  <p:sldSz cx="9144000" cy="5143500" type="screen16x9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72B"/>
    <a:srgbClr val="FFD579"/>
    <a:srgbClr val="FF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7" autoAdjust="0"/>
    <p:restoredTop sz="94737"/>
  </p:normalViewPr>
  <p:slideViewPr>
    <p:cSldViewPr snapToGrid="0">
      <p:cViewPr varScale="1">
        <p:scale>
          <a:sx n="73" d="100"/>
          <a:sy n="73" d="100"/>
        </p:scale>
        <p:origin x="72" y="1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>
            <a:extLst>
              <a:ext uri="{FF2B5EF4-FFF2-40B4-BE49-F238E27FC236}">
                <a16:creationId xmlns:a16="http://schemas.microsoft.com/office/drawing/2014/main" id="{5184C043-DC10-48A0-8393-778AE063E979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5123" name="Google Shape;4;n">
            <a:extLst>
              <a:ext uri="{FF2B5EF4-FFF2-40B4-BE49-F238E27FC236}">
                <a16:creationId xmlns:a16="http://schemas.microsoft.com/office/drawing/2014/main" id="{578EC9C8-A05F-41B2-8628-5CBBBD5895BE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5124" name="Google Shape;5;n">
            <a:extLst>
              <a:ext uri="{FF2B5EF4-FFF2-40B4-BE49-F238E27FC236}">
                <a16:creationId xmlns:a16="http://schemas.microsoft.com/office/drawing/2014/main" id="{B51F6305-D3EA-4209-BFA7-FE4542A1CD58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41288" y="768350"/>
            <a:ext cx="6818312" cy="3836988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Google Shape;6;n">
            <a:extLst>
              <a:ext uri="{FF2B5EF4-FFF2-40B4-BE49-F238E27FC236}">
                <a16:creationId xmlns:a16="http://schemas.microsoft.com/office/drawing/2014/main" id="{ECBD38DD-0A8A-4536-BF83-D6EED3EFCA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>
              <a:sym typeface="Arial" panose="020B0604020202020204" pitchFamily="34" charset="0"/>
            </a:endParaRPr>
          </a:p>
        </p:txBody>
      </p:sp>
      <p:sp>
        <p:nvSpPr>
          <p:cNvPr id="5126" name="Google Shape;7;n">
            <a:extLst>
              <a:ext uri="{FF2B5EF4-FFF2-40B4-BE49-F238E27FC236}">
                <a16:creationId xmlns:a16="http://schemas.microsoft.com/office/drawing/2014/main" id="{FA63E8DA-41FD-42B9-BB88-D7C92C5A1D2B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5127" name="Google Shape;8;n">
            <a:extLst>
              <a:ext uri="{FF2B5EF4-FFF2-40B4-BE49-F238E27FC236}">
                <a16:creationId xmlns:a16="http://schemas.microsoft.com/office/drawing/2014/main" id="{2D594950-1B1F-4EE8-A36D-36CEAC6C9539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25" tIns="47300" rIns="94625" bIns="473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Times New Roman" panose="02020603050405020304" pitchFamily="18" charset="0"/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fld id="{8A35C70E-4B9F-419B-805B-D873C6D19434}" type="slidenum">
              <a:rPr lang="en-US" altLang="zh-TW"/>
              <a:pPr/>
              <a:t>‹#›</a:t>
            </a:fld>
            <a:endParaRPr lang="zh-TW" altLang="zh-TW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8;p1:notes">
            <a:extLst>
              <a:ext uri="{FF2B5EF4-FFF2-40B4-BE49-F238E27FC236}">
                <a16:creationId xmlns:a16="http://schemas.microsoft.com/office/drawing/2014/main" id="{0A507B7C-027C-4AAE-826D-51FDDD05BA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Google Shape;39;p1:notes">
            <a:extLst>
              <a:ext uri="{FF2B5EF4-FFF2-40B4-BE49-F238E27FC236}">
                <a16:creationId xmlns:a16="http://schemas.microsoft.com/office/drawing/2014/main" id="{F74E160D-AC4D-4551-8A98-2D9051B6446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55;p9:notes">
            <a:extLst>
              <a:ext uri="{FF2B5EF4-FFF2-40B4-BE49-F238E27FC236}">
                <a16:creationId xmlns:a16="http://schemas.microsoft.com/office/drawing/2014/main" id="{F7933E5F-998F-4EE9-A53C-9558007681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Google Shape;156;p9:notes">
            <a:extLst>
              <a:ext uri="{FF2B5EF4-FFF2-40B4-BE49-F238E27FC236}">
                <a16:creationId xmlns:a16="http://schemas.microsoft.com/office/drawing/2014/main" id="{4E443E4E-E563-4FD6-9287-C4A535E8838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55;p9:notes">
            <a:extLst>
              <a:ext uri="{FF2B5EF4-FFF2-40B4-BE49-F238E27FC236}">
                <a16:creationId xmlns:a16="http://schemas.microsoft.com/office/drawing/2014/main" id="{6DC6129D-BB99-43C8-B3E4-42159869B1C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Google Shape;156;p9:notes">
            <a:extLst>
              <a:ext uri="{FF2B5EF4-FFF2-40B4-BE49-F238E27FC236}">
                <a16:creationId xmlns:a16="http://schemas.microsoft.com/office/drawing/2014/main" id="{C8A9EDDE-19BB-423F-8262-0B7FFB3B6E8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86;p11:notes">
            <a:extLst>
              <a:ext uri="{FF2B5EF4-FFF2-40B4-BE49-F238E27FC236}">
                <a16:creationId xmlns:a16="http://schemas.microsoft.com/office/drawing/2014/main" id="{80A61D5B-1C45-494A-89AC-E7631ED14F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Google Shape;187;p11:notes">
            <a:extLst>
              <a:ext uri="{FF2B5EF4-FFF2-40B4-BE49-F238E27FC236}">
                <a16:creationId xmlns:a16="http://schemas.microsoft.com/office/drawing/2014/main" id="{DA8ADA75-C633-425E-AD65-995C3473880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95;g3e41fd6172_0_3:notes">
            <a:extLst>
              <a:ext uri="{FF2B5EF4-FFF2-40B4-BE49-F238E27FC236}">
                <a16:creationId xmlns:a16="http://schemas.microsoft.com/office/drawing/2014/main" id="{3C12F66E-E972-4580-8508-383E6654ED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  <p:sp>
        <p:nvSpPr>
          <p:cNvPr id="196" name="Google Shape;196;g3e41fd6172_0_3:notes">
            <a:extLst>
              <a:ext uri="{FF2B5EF4-FFF2-40B4-BE49-F238E27FC236}">
                <a16:creationId xmlns:a16="http://schemas.microsoft.com/office/drawing/2014/main" id="{30030C01-3696-4BC0-9713-02504E2151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>
            <a:noAutofit/>
          </a:bodyPr>
          <a:lstStyle/>
          <a:p>
            <a:pPr indent="0" eaLnBrk="1" hangingPunct="1">
              <a:buSzPts val="1400"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We will demo two scenarios here:</a:t>
            </a: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eaLnBrk="1" hangingPunct="1">
              <a:buSzPts val="1400"/>
              <a:buFont typeface="Arial" panose="020B0604020202020204" pitchFamily="34" charset="0"/>
              <a:buAutoNum type="arabicPeriod"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If a user uploads photos or videos on Instagram, they will be automatically backed up to his NAS</a:t>
            </a: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eaLnBrk="1" hangingPunct="1">
              <a:buSzPts val="1400"/>
              <a:buFont typeface="Arial" panose="020B0604020202020204" pitchFamily="34" charset="0"/>
              <a:buAutoNum type="arabicPeriod"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If a user is tagged in any photo on the FB, the photo will be saved to the NAS</a:t>
            </a: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Google Shape;197;g3e41fd6172_0_3:notes">
            <a:extLst>
              <a:ext uri="{FF2B5EF4-FFF2-40B4-BE49-F238E27FC236}">
                <a16:creationId xmlns:a16="http://schemas.microsoft.com/office/drawing/2014/main" id="{5F9FDEFE-D9D5-42B0-A451-E3CFDCFA7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>
              <a:buSzTx/>
              <a:buFont typeface="Times New Roman" panose="02020603050405020304" pitchFamily="18" charset="0"/>
              <a:buNone/>
            </a:pPr>
            <a:fld id="{1723F205-AB4D-4783-BA83-39F77AEA53C6}" type="slidenum">
              <a:rPr lang="en-US" altLang="zh-TW"/>
              <a:pPr algn="l">
                <a:buSzTx/>
                <a:buFont typeface="Times New Roman" panose="02020603050405020304" pitchFamily="18" charset="0"/>
                <a:buNone/>
              </a:pPr>
              <a:t>20</a:t>
            </a:fld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203;p14:notes">
            <a:extLst>
              <a:ext uri="{FF2B5EF4-FFF2-40B4-BE49-F238E27FC236}">
                <a16:creationId xmlns:a16="http://schemas.microsoft.com/office/drawing/2014/main" id="{EB2B64A5-2B92-4CA0-B276-875D1EE124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Google Shape;204;p14:notes">
            <a:extLst>
              <a:ext uri="{FF2B5EF4-FFF2-40B4-BE49-F238E27FC236}">
                <a16:creationId xmlns:a16="http://schemas.microsoft.com/office/drawing/2014/main" id="{44463D44-86AB-4520-8851-BB541DB341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49;p2:notes">
            <a:extLst>
              <a:ext uri="{FF2B5EF4-FFF2-40B4-BE49-F238E27FC236}">
                <a16:creationId xmlns:a16="http://schemas.microsoft.com/office/drawing/2014/main" id="{B0925AD4-C5C2-4451-A6A1-8CFA0F977E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Google Shape;50;p2:notes">
            <a:extLst>
              <a:ext uri="{FF2B5EF4-FFF2-40B4-BE49-F238E27FC236}">
                <a16:creationId xmlns:a16="http://schemas.microsoft.com/office/drawing/2014/main" id="{40BBB48D-2B42-476D-B868-D31D01D41DD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67;p3:notes">
            <a:extLst>
              <a:ext uri="{FF2B5EF4-FFF2-40B4-BE49-F238E27FC236}">
                <a16:creationId xmlns:a16="http://schemas.microsoft.com/office/drawing/2014/main" id="{A832EF16-3E20-4067-84F4-31DE1FA81F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Google Shape;68;p3:notes">
            <a:extLst>
              <a:ext uri="{FF2B5EF4-FFF2-40B4-BE49-F238E27FC236}">
                <a16:creationId xmlns:a16="http://schemas.microsoft.com/office/drawing/2014/main" id="{62AF4A9A-FB21-4568-BC2B-2288787770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80;p4:notes">
            <a:extLst>
              <a:ext uri="{FF2B5EF4-FFF2-40B4-BE49-F238E27FC236}">
                <a16:creationId xmlns:a16="http://schemas.microsoft.com/office/drawing/2014/main" id="{5B530F2D-C3BB-459E-B841-1EADECFED4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Google Shape;81;p4:notes">
            <a:extLst>
              <a:ext uri="{FF2B5EF4-FFF2-40B4-BE49-F238E27FC236}">
                <a16:creationId xmlns:a16="http://schemas.microsoft.com/office/drawing/2014/main" id="{FF3CE1BF-19A4-4E11-96F1-8C0773CC9E2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5;p5:notes">
            <a:extLst>
              <a:ext uri="{FF2B5EF4-FFF2-40B4-BE49-F238E27FC236}">
                <a16:creationId xmlns:a16="http://schemas.microsoft.com/office/drawing/2014/main" id="{FB3A163E-8402-4FC8-9C55-29C13F6173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Google Shape;96;p5:notes">
            <a:extLst>
              <a:ext uri="{FF2B5EF4-FFF2-40B4-BE49-F238E27FC236}">
                <a16:creationId xmlns:a16="http://schemas.microsoft.com/office/drawing/2014/main" id="{3CF9A98F-8C13-45EC-B451-14CA356F945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17;p6:notes">
            <a:extLst>
              <a:ext uri="{FF2B5EF4-FFF2-40B4-BE49-F238E27FC236}">
                <a16:creationId xmlns:a16="http://schemas.microsoft.com/office/drawing/2014/main" id="{FC99704E-020E-46C4-92C2-0A37511814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Google Shape;118;p6:notes">
            <a:extLst>
              <a:ext uri="{FF2B5EF4-FFF2-40B4-BE49-F238E27FC236}">
                <a16:creationId xmlns:a16="http://schemas.microsoft.com/office/drawing/2014/main" id="{1793F08F-F90D-4238-9290-C782AAB1284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47;p7:notes">
            <a:extLst>
              <a:ext uri="{FF2B5EF4-FFF2-40B4-BE49-F238E27FC236}">
                <a16:creationId xmlns:a16="http://schemas.microsoft.com/office/drawing/2014/main" id="{6AB9F975-E3FF-4B00-B8DB-D964BF26601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Google Shape;148;p7:notes">
            <a:extLst>
              <a:ext uri="{FF2B5EF4-FFF2-40B4-BE49-F238E27FC236}">
                <a16:creationId xmlns:a16="http://schemas.microsoft.com/office/drawing/2014/main" id="{28A6BB41-D661-4C69-9570-CC446663315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55;p9:notes">
            <a:extLst>
              <a:ext uri="{FF2B5EF4-FFF2-40B4-BE49-F238E27FC236}">
                <a16:creationId xmlns:a16="http://schemas.microsoft.com/office/drawing/2014/main" id="{E019D208-3D05-4E4C-BA45-06DDCF2A81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Google Shape;156;p9:notes">
            <a:extLst>
              <a:ext uri="{FF2B5EF4-FFF2-40B4-BE49-F238E27FC236}">
                <a16:creationId xmlns:a16="http://schemas.microsoft.com/office/drawing/2014/main" id="{0770B536-7C84-4C25-B66D-390927B2446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55;p9:notes">
            <a:extLst>
              <a:ext uri="{FF2B5EF4-FFF2-40B4-BE49-F238E27FC236}">
                <a16:creationId xmlns:a16="http://schemas.microsoft.com/office/drawing/2014/main" id="{6D7543C6-8CF3-4CC2-A1AC-3AD7452ABA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zh-TW" altLang="zh-TW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Google Shape;156;p9:notes">
            <a:extLst>
              <a:ext uri="{FF2B5EF4-FFF2-40B4-BE49-F238E27FC236}">
                <a16:creationId xmlns:a16="http://schemas.microsoft.com/office/drawing/2014/main" id="{ACBB0418-D70F-4C89-ACB5-7FF20ED9E1E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及物件" userDrawn="1">
  <p:cSld name="1_標題及物件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化單一角落 2">
            <a:extLst>
              <a:ext uri="{FF2B5EF4-FFF2-40B4-BE49-F238E27FC236}">
                <a16:creationId xmlns:a16="http://schemas.microsoft.com/office/drawing/2014/main" id="{A1C07859-CBE3-4145-9809-8489994877F6}"/>
              </a:ext>
            </a:extLst>
          </p:cNvPr>
          <p:cNvSpPr/>
          <p:nvPr userDrawn="1"/>
        </p:nvSpPr>
        <p:spPr>
          <a:xfrm>
            <a:off x="567308" y="1137646"/>
            <a:ext cx="8009384" cy="3630760"/>
          </a:xfrm>
          <a:prstGeom prst="round1Rect">
            <a:avLst/>
          </a:prstGeom>
          <a:solidFill>
            <a:schemeClr val="lt1"/>
          </a:solidFill>
          <a:ln>
            <a:noFill/>
          </a:ln>
          <a:effectLst>
            <a:innerShdw blurRad="571500">
              <a:schemeClr val="bg1"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zh-TW" altLang="en-US" kern="0" dirty="0">
              <a:sym typeface="Arial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4481F4E-B498-471C-8992-C6D8EED495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37088"/>
            <a:ext cx="11826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0" y="102516"/>
            <a:ext cx="9144000" cy="63799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bg2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419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標題及物件" userDrawn="1">
  <p:cSld name="3_標題及物件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>
            <a:extLst>
              <a:ext uri="{FF2B5EF4-FFF2-40B4-BE49-F238E27FC236}">
                <a16:creationId xmlns:a16="http://schemas.microsoft.com/office/drawing/2014/main" id="{18E20A5D-8376-4338-A545-7AF860F57916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標題及物件" userDrawn="1">
  <p:cSld name="5_標題及物件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>
            <a:extLst>
              <a:ext uri="{FF2B5EF4-FFF2-40B4-BE49-F238E27FC236}">
                <a16:creationId xmlns:a16="http://schemas.microsoft.com/office/drawing/2014/main" id="{553417CF-6299-400B-BEFD-C81D87E39C89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4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" userDrawn="1">
  <p:cSld name="自訂版面配置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2">
            <a:extLst>
              <a:ext uri="{FF2B5EF4-FFF2-40B4-BE49-F238E27FC236}">
                <a16:creationId xmlns:a16="http://schemas.microsoft.com/office/drawing/2014/main" id="{877F60EE-BBE5-4744-8E71-AEFB94F6FE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2857"/>
            <a:ext cx="9144000" cy="58062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bg2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709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1;p1">
            <a:extLst>
              <a:ext uri="{FF2B5EF4-FFF2-40B4-BE49-F238E27FC236}">
                <a16:creationId xmlns:a16="http://schemas.microsoft.com/office/drawing/2014/main" id="{54822B2F-879F-4EF4-9179-A381E5DB5F3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91313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fttt.com/qna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44;p11">
            <a:extLst>
              <a:ext uri="{FF2B5EF4-FFF2-40B4-BE49-F238E27FC236}">
                <a16:creationId xmlns:a16="http://schemas.microsoft.com/office/drawing/2014/main" id="{001EE7AF-16F0-4038-A078-1C1A97BE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4714875"/>
            <a:ext cx="1571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2000"/>
              <a:buFont typeface="Calibri" panose="020F0502020204030204" pitchFamily="34" charset="0"/>
              <a:buNone/>
            </a:pPr>
            <a:r>
              <a:rPr lang="en-US" altLang="zh-TW" sz="2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*</a:t>
            </a:r>
            <a:endParaRPr lang="zh-TW" altLang="zh-TW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92CA6B9-6287-4F38-9BD4-FA86F1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03188"/>
            <a:ext cx="8677275" cy="636587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Configure applets</a:t>
            </a:r>
            <a:endParaRPr lang="zh-TW" altLang="en-US">
              <a:solidFill>
                <a:srgbClr val="10253F"/>
              </a:solidFill>
              <a:ea typeface="新細明體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3D66C6B-FE52-4716-8DAD-092030460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481" y="1278896"/>
            <a:ext cx="4466492" cy="3359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圖片 16">
            <a:extLst>
              <a:ext uri="{FF2B5EF4-FFF2-40B4-BE49-F238E27FC236}">
                <a16:creationId xmlns:a16="http://schemas.microsoft.com/office/drawing/2014/main" id="{0E5FEE25-61AE-4317-9069-F04C4E22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50" y="1477963"/>
            <a:ext cx="320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38B10408-14C1-4727-AEF1-75A402A8EB50}"/>
              </a:ext>
            </a:extLst>
          </p:cNvPr>
          <p:cNvSpPr/>
          <p:nvPr/>
        </p:nvSpPr>
        <p:spPr>
          <a:xfrm>
            <a:off x="5568950" y="1509713"/>
            <a:ext cx="26749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altLang="zh-TW" sz="18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Directly use QNAP published applets</a:t>
            </a:r>
          </a:p>
        </p:txBody>
      </p:sp>
      <p:sp>
        <p:nvSpPr>
          <p:cNvPr id="20486" name="文字方塊 18">
            <a:extLst>
              <a:ext uri="{FF2B5EF4-FFF2-40B4-BE49-F238E27FC236}">
                <a16:creationId xmlns:a16="http://schemas.microsoft.com/office/drawing/2014/main" id="{7B064044-20B1-4785-9085-F812E55BA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473200"/>
            <a:ext cx="512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01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20487" name="圖片 22">
            <a:extLst>
              <a:ext uri="{FF2B5EF4-FFF2-40B4-BE49-F238E27FC236}">
                <a16:creationId xmlns:a16="http://schemas.microsoft.com/office/drawing/2014/main" id="{C4018519-903C-426A-ABE6-06C0EA6A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50" y="2351088"/>
            <a:ext cx="32019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AC2CC539-6A54-40D7-8789-28D62B91C947}"/>
              </a:ext>
            </a:extLst>
          </p:cNvPr>
          <p:cNvSpPr/>
          <p:nvPr/>
        </p:nvSpPr>
        <p:spPr>
          <a:xfrm>
            <a:off x="5591175" y="2395538"/>
            <a:ext cx="26527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altLang="zh-TW" sz="18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Check on QNAP service page</a:t>
            </a:r>
          </a:p>
        </p:txBody>
      </p:sp>
      <p:sp>
        <p:nvSpPr>
          <p:cNvPr id="20489" name="文字方塊 24">
            <a:extLst>
              <a:ext uri="{FF2B5EF4-FFF2-40B4-BE49-F238E27FC236}">
                <a16:creationId xmlns:a16="http://schemas.microsoft.com/office/drawing/2014/main" id="{422FF5E4-69F0-4698-A7EC-DC63DFB2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2351088"/>
            <a:ext cx="512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02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20490" name="圖片 11">
            <a:extLst>
              <a:ext uri="{FF2B5EF4-FFF2-40B4-BE49-F238E27FC236}">
                <a16:creationId xmlns:a16="http://schemas.microsoft.com/office/drawing/2014/main" id="{9FBBC8C9-1B9C-46D2-A138-B1BC032D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50" y="3167063"/>
            <a:ext cx="32019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C2CC539-6A54-40D7-8789-28D62B91C947}"/>
              </a:ext>
            </a:extLst>
          </p:cNvPr>
          <p:cNvSpPr/>
          <p:nvPr/>
        </p:nvSpPr>
        <p:spPr>
          <a:xfrm>
            <a:off x="5591175" y="3305175"/>
            <a:ext cx="26527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altLang="zh-TW" sz="18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Select any applet</a:t>
            </a:r>
          </a:p>
        </p:txBody>
      </p:sp>
      <p:sp>
        <p:nvSpPr>
          <p:cNvPr id="20492" name="文字方塊 13">
            <a:extLst>
              <a:ext uri="{FF2B5EF4-FFF2-40B4-BE49-F238E27FC236}">
                <a16:creationId xmlns:a16="http://schemas.microsoft.com/office/drawing/2014/main" id="{AE34C971-1FCD-4770-89FF-7C5F9B7F6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3167063"/>
            <a:ext cx="512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03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sp>
        <p:nvSpPr>
          <p:cNvPr id="15" name="平行四邊形 14">
            <a:extLst>
              <a:ext uri="{FF2B5EF4-FFF2-40B4-BE49-F238E27FC236}">
                <a16:creationId xmlns:a16="http://schemas.microsoft.com/office/drawing/2014/main" id="{2DAA713D-7F53-492D-BEE9-008E032F5554}"/>
              </a:ext>
            </a:extLst>
          </p:cNvPr>
          <p:cNvSpPr/>
          <p:nvPr/>
        </p:nvSpPr>
        <p:spPr>
          <a:xfrm>
            <a:off x="-242888" y="0"/>
            <a:ext cx="2754313" cy="73977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zh-TW" altLang="en-US" kern="0">
              <a:sym typeface="Arial"/>
            </a:endParaRPr>
          </a:p>
        </p:txBody>
      </p:sp>
      <p:sp>
        <p:nvSpPr>
          <p:cNvPr id="20494" name="矩形 15">
            <a:extLst>
              <a:ext uri="{FF2B5EF4-FFF2-40B4-BE49-F238E27FC236}">
                <a16:creationId xmlns:a16="http://schemas.microsoft.com/office/drawing/2014/main" id="{2EE562BB-A729-4A7C-8A20-D80CA152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158750"/>
            <a:ext cx="209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chemeClr val="bg1"/>
                </a:solidFill>
              </a:rPr>
              <a:t>How to begin</a:t>
            </a:r>
            <a:endParaRPr lang="zh-TW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92CA6B9-6287-4F38-9BD4-FA86F1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03188"/>
            <a:ext cx="8677275" cy="636587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Configure applets</a:t>
            </a:r>
            <a:endParaRPr lang="zh-TW" altLang="en-US">
              <a:solidFill>
                <a:srgbClr val="10253F"/>
              </a:solidFill>
              <a:ea typeface="新細明體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1507" name="圖片 7">
            <a:extLst>
              <a:ext uri="{FF2B5EF4-FFF2-40B4-BE49-F238E27FC236}">
                <a16:creationId xmlns:a16="http://schemas.microsoft.com/office/drawing/2014/main" id="{64412FDF-4D9D-4827-A3B9-7504BAC9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325" y="1824038"/>
            <a:ext cx="146208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圖片 9">
            <a:extLst>
              <a:ext uri="{FF2B5EF4-FFF2-40B4-BE49-F238E27FC236}">
                <a16:creationId xmlns:a16="http://schemas.microsoft.com/office/drawing/2014/main" id="{37F3176B-587A-4128-8629-0849DFE1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850" y="1360488"/>
            <a:ext cx="12700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群組 28">
            <a:extLst>
              <a:ext uri="{FF2B5EF4-FFF2-40B4-BE49-F238E27FC236}">
                <a16:creationId xmlns:a16="http://schemas.microsoft.com/office/drawing/2014/main" id="{19AFE88C-8162-4989-A441-46B03349C494}"/>
              </a:ext>
            </a:extLst>
          </p:cNvPr>
          <p:cNvGrpSpPr>
            <a:grpSpLocks/>
          </p:cNvGrpSpPr>
          <p:nvPr/>
        </p:nvGrpSpPr>
        <p:grpSpPr bwMode="auto">
          <a:xfrm>
            <a:off x="692150" y="1168400"/>
            <a:ext cx="3244850" cy="650875"/>
            <a:chOff x="5111242" y="771586"/>
            <a:chExt cx="3245053" cy="650202"/>
          </a:xfrm>
        </p:grpSpPr>
        <p:pic>
          <p:nvPicPr>
            <p:cNvPr id="21518" name="圖片 19">
              <a:extLst>
                <a:ext uri="{FF2B5EF4-FFF2-40B4-BE49-F238E27FC236}">
                  <a16:creationId xmlns:a16="http://schemas.microsoft.com/office/drawing/2014/main" id="{E00B4F08-8838-42AF-B91D-01EEEC39A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138" y="776825"/>
              <a:ext cx="3202153" cy="64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40F01BF-FEC1-4EB8-8FF9-252EF7E7D3E1}"/>
                </a:ext>
              </a:extLst>
            </p:cNvPr>
            <p:cNvSpPr/>
            <p:nvPr/>
          </p:nvSpPr>
          <p:spPr>
            <a:xfrm>
              <a:off x="5443051" y="927000"/>
              <a:ext cx="2913244" cy="36950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rgbClr val="215968"/>
                  </a:solidFill>
                </a:rPr>
                <a:t>Turn the applet on</a:t>
              </a:r>
              <a:endParaRPr lang="zh-TW" altLang="en-US" sz="1800" b="1">
                <a:solidFill>
                  <a:srgbClr val="215968"/>
                </a:solidFill>
              </a:endParaRPr>
            </a:p>
          </p:txBody>
        </p:sp>
        <p:sp>
          <p:nvSpPr>
            <p:cNvPr id="21520" name="文字方塊 21">
              <a:extLst>
                <a:ext uri="{FF2B5EF4-FFF2-40B4-BE49-F238E27FC236}">
                  <a16:creationId xmlns:a16="http://schemas.microsoft.com/office/drawing/2014/main" id="{6431E155-2C27-4279-AB70-1FF2D9B52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242" y="771586"/>
              <a:ext cx="486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chemeClr val="bg1"/>
                  </a:solidFill>
                </a:rPr>
                <a:t>04</a:t>
              </a:r>
              <a:endParaRPr lang="zh-TW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510" name="群組 29">
            <a:extLst>
              <a:ext uri="{FF2B5EF4-FFF2-40B4-BE49-F238E27FC236}">
                <a16:creationId xmlns:a16="http://schemas.microsoft.com/office/drawing/2014/main" id="{6AFAEC4F-5A54-4A7C-80D7-FC5E0B3B669B}"/>
              </a:ext>
            </a:extLst>
          </p:cNvPr>
          <p:cNvGrpSpPr>
            <a:grpSpLocks/>
          </p:cNvGrpSpPr>
          <p:nvPr/>
        </p:nvGrpSpPr>
        <p:grpSpPr bwMode="auto">
          <a:xfrm>
            <a:off x="4498975" y="1168400"/>
            <a:ext cx="3244850" cy="650875"/>
            <a:chOff x="5189066" y="4050487"/>
            <a:chExt cx="3245049" cy="650202"/>
          </a:xfrm>
        </p:grpSpPr>
        <p:pic>
          <p:nvPicPr>
            <p:cNvPr id="21515" name="圖片 25">
              <a:extLst>
                <a:ext uri="{FF2B5EF4-FFF2-40B4-BE49-F238E27FC236}">
                  <a16:creationId xmlns:a16="http://schemas.microsoft.com/office/drawing/2014/main" id="{F994258A-6E53-4D09-86B8-B4539446A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962" y="4055726"/>
              <a:ext cx="3202153" cy="64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235179B-095A-4C57-9D0E-679DFE9E6307}"/>
                </a:ext>
              </a:extLst>
            </p:cNvPr>
            <p:cNvSpPr/>
            <p:nvPr/>
          </p:nvSpPr>
          <p:spPr>
            <a:xfrm>
              <a:off x="5649469" y="4205901"/>
              <a:ext cx="2608423" cy="36950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rgbClr val="215968"/>
                  </a:solidFill>
                </a:rPr>
                <a:t>Configure</a:t>
              </a:r>
              <a:endParaRPr lang="zh-TW" altLang="en-US" sz="1800" b="1">
                <a:solidFill>
                  <a:srgbClr val="215968"/>
                </a:solidFill>
              </a:endParaRPr>
            </a:p>
          </p:txBody>
        </p:sp>
        <p:sp>
          <p:nvSpPr>
            <p:cNvPr id="21517" name="文字方塊 27">
              <a:extLst>
                <a:ext uri="{FF2B5EF4-FFF2-40B4-BE49-F238E27FC236}">
                  <a16:creationId xmlns:a16="http://schemas.microsoft.com/office/drawing/2014/main" id="{02017100-B544-401A-9D70-03DA3E143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066" y="4050487"/>
              <a:ext cx="486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chemeClr val="bg1"/>
                  </a:solidFill>
                </a:rPr>
                <a:t>05</a:t>
              </a:r>
              <a:endParaRPr lang="zh-TW" alt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5" name="平行四邊形 14">
            <a:extLst>
              <a:ext uri="{FF2B5EF4-FFF2-40B4-BE49-F238E27FC236}">
                <a16:creationId xmlns:a16="http://schemas.microsoft.com/office/drawing/2014/main" id="{371A6F92-D0FA-4ED3-9BEC-481B2BCE6D1F}"/>
              </a:ext>
            </a:extLst>
          </p:cNvPr>
          <p:cNvSpPr/>
          <p:nvPr/>
        </p:nvSpPr>
        <p:spPr>
          <a:xfrm>
            <a:off x="-242888" y="0"/>
            <a:ext cx="2754313" cy="73977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zh-TW" altLang="en-US" kern="0">
              <a:sym typeface="Arial"/>
            </a:endParaRPr>
          </a:p>
        </p:txBody>
      </p:sp>
      <p:sp>
        <p:nvSpPr>
          <p:cNvPr id="21512" name="矩形 15">
            <a:extLst>
              <a:ext uri="{FF2B5EF4-FFF2-40B4-BE49-F238E27FC236}">
                <a16:creationId xmlns:a16="http://schemas.microsoft.com/office/drawing/2014/main" id="{952800DA-75AA-4EA7-9598-0980353E9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158750"/>
            <a:ext cx="209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chemeClr val="bg1"/>
                </a:solidFill>
              </a:rPr>
              <a:t>How to begin</a:t>
            </a:r>
            <a:endParaRPr lang="zh-TW" altLang="en-US" sz="2400" b="1">
              <a:solidFill>
                <a:schemeClr val="bg1"/>
              </a:solidFill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A1642DF-962B-4F9B-9CF7-B3188A7C0D97}"/>
              </a:ext>
            </a:extLst>
          </p:cNvPr>
          <p:cNvSpPr/>
          <p:nvPr/>
        </p:nvSpPr>
        <p:spPr>
          <a:xfrm>
            <a:off x="1701800" y="3970338"/>
            <a:ext cx="1265238" cy="38735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zh-TW" altLang="en-US" kern="0">
              <a:sym typeface="Arial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DC66D45D-9CE8-4985-9358-47B2570F71E9}"/>
              </a:ext>
            </a:extLst>
          </p:cNvPr>
          <p:cNvSpPr/>
          <p:nvPr/>
        </p:nvSpPr>
        <p:spPr>
          <a:xfrm>
            <a:off x="5630863" y="4313238"/>
            <a:ext cx="779462" cy="29845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zh-TW" altLang="en-US" kern="0"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D6B79911-AF42-49D4-AE21-688290111058}"/>
              </a:ext>
            </a:extLst>
          </p:cNvPr>
          <p:cNvSpPr/>
          <p:nvPr/>
        </p:nvSpPr>
        <p:spPr>
          <a:xfrm>
            <a:off x="1033463" y="3608388"/>
            <a:ext cx="874712" cy="26828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/>
            </a:pPr>
            <a:r>
              <a:rPr lang="en-US" altLang="zh-TW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 A</a:t>
            </a:r>
            <a:endParaRPr lang="en-US" altLang="zh-TW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20" name="Google Shape;120;p16">
            <a:extLst>
              <a:ext uri="{FF2B5EF4-FFF2-40B4-BE49-F238E27FC236}">
                <a16:creationId xmlns:a16="http://schemas.microsoft.com/office/drawing/2014/main" id="{A75BA69E-B853-47C6-BF4C-4ADE3C8F4A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3188"/>
            <a:ext cx="9144000" cy="636587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US" altLang="zh-TW" dirty="0"/>
              <a:t>About IFTTT Agent</a:t>
            </a:r>
            <a:endParaRPr lang="en-US" dirty="0"/>
          </a:p>
        </p:txBody>
      </p:sp>
      <p:pic>
        <p:nvPicPr>
          <p:cNvPr id="22532" name="Google Shape;122;p16">
            <a:extLst>
              <a:ext uri="{FF2B5EF4-FFF2-40B4-BE49-F238E27FC236}">
                <a16:creationId xmlns:a16="http://schemas.microsoft.com/office/drawing/2014/main" id="{666D9928-8D86-48F0-A6C2-35F75826544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1277938"/>
            <a:ext cx="13636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Google Shape;123;p16" descr="IFTTT_Logo_2015.png">
            <a:extLst>
              <a:ext uri="{FF2B5EF4-FFF2-40B4-BE49-F238E27FC236}">
                <a16:creationId xmlns:a16="http://schemas.microsoft.com/office/drawing/2014/main" id="{148605E9-D266-4769-ACCB-857DD961A45A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2524125"/>
            <a:ext cx="755650" cy="727075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  <p:sp>
        <p:nvSpPr>
          <p:cNvPr id="22534" name="Google Shape;125;p16">
            <a:extLst>
              <a:ext uri="{FF2B5EF4-FFF2-40B4-BE49-F238E27FC236}">
                <a16:creationId xmlns:a16="http://schemas.microsoft.com/office/drawing/2014/main" id="{B0A2F63A-AAA0-4CE2-8B53-334F1FD8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3165475"/>
            <a:ext cx="10064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00"/>
              <a:buFont typeface="Calibri" panose="020F0502020204030204" pitchFamily="34" charset="0"/>
              <a:buNone/>
            </a:pPr>
            <a:r>
              <a:rPr lang="en-US" altLang="zh-TW" sz="1600" b="1">
                <a:latin typeface="Calibri" panose="020F0502020204030204" pitchFamily="34" charset="0"/>
                <a:sym typeface="Calibri" panose="020F0502020204030204" pitchFamily="34" charset="0"/>
              </a:rPr>
              <a:t>IFTTT</a:t>
            </a:r>
            <a:endParaRPr lang="zh-TW" altLang="zh-TW"/>
          </a:p>
        </p:txBody>
      </p:sp>
      <p:grpSp>
        <p:nvGrpSpPr>
          <p:cNvPr id="22535" name="Google Shape;126;p16">
            <a:extLst>
              <a:ext uri="{FF2B5EF4-FFF2-40B4-BE49-F238E27FC236}">
                <a16:creationId xmlns:a16="http://schemas.microsoft.com/office/drawing/2014/main" id="{D9E0125E-14B9-4A0B-9D73-CC50FB32E053}"/>
              </a:ext>
            </a:extLst>
          </p:cNvPr>
          <p:cNvGrpSpPr>
            <a:grpSpLocks/>
          </p:cNvGrpSpPr>
          <p:nvPr/>
        </p:nvGrpSpPr>
        <p:grpSpPr bwMode="auto">
          <a:xfrm>
            <a:off x="2871788" y="2244725"/>
            <a:ext cx="1600200" cy="958850"/>
            <a:chOff x="274207715" y="0"/>
            <a:chExt cx="1365303429" cy="1933692417"/>
          </a:xfrm>
        </p:grpSpPr>
        <p:pic>
          <p:nvPicPr>
            <p:cNvPr id="22558" name="Google Shape;127;p16">
              <a:extLst>
                <a:ext uri="{FF2B5EF4-FFF2-40B4-BE49-F238E27FC236}">
                  <a16:creationId xmlns:a16="http://schemas.microsoft.com/office/drawing/2014/main" id="{565F85FA-9863-4E3E-83EE-AA04E318BEA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07715" y="0"/>
              <a:ext cx="1344762017" cy="193369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9" name="Google Shape;128;p16">
              <a:extLst>
                <a:ext uri="{FF2B5EF4-FFF2-40B4-BE49-F238E27FC236}">
                  <a16:creationId xmlns:a16="http://schemas.microsoft.com/office/drawing/2014/main" id="{519DB502-3E45-4FBA-BEE8-0AC246B4A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749127" y="1050314917"/>
              <a:ext cx="1344762017" cy="79419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00"/>
                <a:buFont typeface="Calibri" panose="020F0502020204030204" pitchFamily="34" charset="0"/>
                <a:buNone/>
              </a:pPr>
              <a:r>
                <a:rPr lang="en-US" altLang="zh-TW" sz="1600" b="1">
                  <a:solidFill>
                    <a:srgbClr val="FFFFFF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myQNAPcloud</a:t>
              </a:r>
              <a:endParaRPr lang="zh-TW" altLang="zh-TW"/>
            </a:p>
          </p:txBody>
        </p:sp>
      </p:grpSp>
      <p:cxnSp>
        <p:nvCxnSpPr>
          <p:cNvPr id="129" name="Google Shape;129;p16">
            <a:extLst>
              <a:ext uri="{FF2B5EF4-FFF2-40B4-BE49-F238E27FC236}">
                <a16:creationId xmlns:a16="http://schemas.microsoft.com/office/drawing/2014/main" id="{BD9CE19A-53F6-4A75-9344-D9152DDABC38}"/>
              </a:ext>
            </a:extLst>
          </p:cNvPr>
          <p:cNvCxnSpPr/>
          <p:nvPr/>
        </p:nvCxnSpPr>
        <p:spPr>
          <a:xfrm rot="10800000" flipH="1">
            <a:off x="2087563" y="2844800"/>
            <a:ext cx="441325" cy="192088"/>
          </a:xfrm>
          <a:prstGeom prst="straightConnector1">
            <a:avLst/>
          </a:prstGeom>
          <a:gradFill>
            <a:gsLst>
              <a:gs pos="0">
                <a:schemeClr val="lt1"/>
              </a:gs>
              <a:gs pos="50000">
                <a:schemeClr val="accen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</p:cxnSp>
      <p:sp>
        <p:nvSpPr>
          <p:cNvPr id="22537" name="Google Shape;132;p16">
            <a:extLst>
              <a:ext uri="{FF2B5EF4-FFF2-40B4-BE49-F238E27FC236}">
                <a16:creationId xmlns:a16="http://schemas.microsoft.com/office/drawing/2014/main" id="{59EAB245-C46D-4F8C-97B5-A34CA0FDD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3152775"/>
            <a:ext cx="11318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00"/>
              <a:buFont typeface="Calibri" panose="020F0502020204030204" pitchFamily="34" charset="0"/>
              <a:buNone/>
            </a:pPr>
            <a:r>
              <a:rPr lang="en-US" altLang="zh-TW" sz="1600" b="1">
                <a:latin typeface="Calibri" panose="020F0502020204030204" pitchFamily="34" charset="0"/>
                <a:sym typeface="Calibri" panose="020F0502020204030204" pitchFamily="34" charset="0"/>
              </a:rPr>
              <a:t>QID</a:t>
            </a:r>
            <a:endParaRPr lang="zh-TW" altLang="zh-TW"/>
          </a:p>
        </p:txBody>
      </p:sp>
      <p:pic>
        <p:nvPicPr>
          <p:cNvPr id="22538" name="Google Shape;138;p16">
            <a:extLst>
              <a:ext uri="{FF2B5EF4-FFF2-40B4-BE49-F238E27FC236}">
                <a16:creationId xmlns:a16="http://schemas.microsoft.com/office/drawing/2014/main" id="{9917B6B4-3BF6-4FE4-9199-6055D58AD4A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75" y="3627438"/>
            <a:ext cx="5635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Google Shape;140;p16">
            <a:extLst>
              <a:ext uri="{FF2B5EF4-FFF2-40B4-BE49-F238E27FC236}">
                <a16:creationId xmlns:a16="http://schemas.microsoft.com/office/drawing/2014/main" id="{E6F7E421-4606-47AB-9E81-D3DB50D5F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1277938"/>
            <a:ext cx="8747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00"/>
              <a:buFont typeface="Calibri" panose="020F0502020204030204" pitchFamily="34" charset="0"/>
              <a:buNone/>
            </a:pPr>
            <a:r>
              <a:rPr lang="en-US" altLang="zh-TW" sz="1600" b="1">
                <a:latin typeface="Calibri" panose="020F0502020204030204" pitchFamily="34" charset="0"/>
                <a:sym typeface="Calibri" panose="020F0502020204030204" pitchFamily="34" charset="0"/>
              </a:rPr>
              <a:t>NAS 1</a:t>
            </a:r>
            <a:endParaRPr lang="zh-TW" altLang="zh-TW"/>
          </a:p>
        </p:txBody>
      </p:sp>
      <p:sp>
        <p:nvSpPr>
          <p:cNvPr id="22540" name="Google Shape;141;p16">
            <a:extLst>
              <a:ext uri="{FF2B5EF4-FFF2-40B4-BE49-F238E27FC236}">
                <a16:creationId xmlns:a16="http://schemas.microsoft.com/office/drawing/2014/main" id="{64DCA6A3-F818-4E0F-90B5-9794493FC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475" y="2438400"/>
            <a:ext cx="914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00"/>
              <a:buFont typeface="Calibri" panose="020F0502020204030204" pitchFamily="34" charset="0"/>
              <a:buNone/>
            </a:pPr>
            <a:r>
              <a:rPr lang="en-US" altLang="zh-TW" sz="1600" b="1">
                <a:latin typeface="Calibri" panose="020F0502020204030204" pitchFamily="34" charset="0"/>
                <a:sym typeface="Calibri" panose="020F0502020204030204" pitchFamily="34" charset="0"/>
              </a:rPr>
              <a:t>NAS 2 </a:t>
            </a:r>
            <a:endParaRPr lang="zh-TW" altLang="zh-TW"/>
          </a:p>
        </p:txBody>
      </p:sp>
      <p:pic>
        <p:nvPicPr>
          <p:cNvPr id="22541" name="Google Shape;143;p16">
            <a:extLst>
              <a:ext uri="{FF2B5EF4-FFF2-40B4-BE49-F238E27FC236}">
                <a16:creationId xmlns:a16="http://schemas.microsoft.com/office/drawing/2014/main" id="{707F81CF-F323-4064-8542-204886AD15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75" y="2424113"/>
            <a:ext cx="1347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4C3687FC-1DC6-47CB-A4EF-806D309080B3}"/>
              </a:ext>
            </a:extLst>
          </p:cNvPr>
          <p:cNvGrpSpPr/>
          <p:nvPr/>
        </p:nvGrpSpPr>
        <p:grpSpPr>
          <a:xfrm>
            <a:off x="346895" y="1115526"/>
            <a:ext cx="4540254" cy="637991"/>
            <a:chOff x="298819" y="1028869"/>
            <a:chExt cx="4540254" cy="466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B3835D5E-5F14-4190-97EB-704F8E868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975" y="1028869"/>
              <a:ext cx="2178098" cy="466215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06B2CBD7-2794-4488-A2DE-94B4EFB7C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2537" y="1028869"/>
              <a:ext cx="2178098" cy="466215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B66CAE38-3D80-49F4-8442-24663CFC2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19" y="1028869"/>
              <a:ext cx="2178098" cy="466215"/>
            </a:xfrm>
            <a:prstGeom prst="rect">
              <a:avLst/>
            </a:prstGeom>
          </p:spPr>
        </p:pic>
      </p:grpSp>
      <p:sp>
        <p:nvSpPr>
          <p:cNvPr id="32" name="Google Shape;53;p12">
            <a:extLst>
              <a:ext uri="{FF2B5EF4-FFF2-40B4-BE49-F238E27FC236}">
                <a16:creationId xmlns:a16="http://schemas.microsoft.com/office/drawing/2014/main" id="{6E2093D4-B0AC-4620-9478-FF679FA6B230}"/>
              </a:ext>
            </a:extLst>
          </p:cNvPr>
          <p:cNvSpPr txBox="1">
            <a:spLocks/>
          </p:cNvSpPr>
          <p:nvPr/>
        </p:nvSpPr>
        <p:spPr>
          <a:xfrm>
            <a:off x="865188" y="1116013"/>
            <a:ext cx="4102100" cy="3841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buClr>
                <a:srgbClr val="0E7988"/>
              </a:buClr>
              <a:buSzPts val="1600"/>
              <a:defRPr/>
            </a:pPr>
            <a:r>
              <a:rPr lang="en-US" altLang="zh-TW" sz="1800" b="1" kern="0" dirty="0">
                <a:solidFill>
                  <a:schemeClr val="accent5">
                    <a:lumMod val="50000"/>
                  </a:schemeClr>
                </a:solidFill>
              </a:rPr>
              <a:t>One IFTTT account can link with many NAS under the same QID</a:t>
            </a:r>
          </a:p>
        </p:txBody>
      </p:sp>
      <p:pic>
        <p:nvPicPr>
          <p:cNvPr id="22544" name="圖片 2">
            <a:extLst>
              <a:ext uri="{FF2B5EF4-FFF2-40B4-BE49-F238E27FC236}">
                <a16:creationId xmlns:a16="http://schemas.microsoft.com/office/drawing/2014/main" id="{B386368F-1C41-4745-93ED-272E40115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075" y="3159125"/>
            <a:ext cx="7667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DD954A1C-D845-479F-BC16-188A7B920BA4}"/>
              </a:ext>
            </a:extLst>
          </p:cNvPr>
          <p:cNvSpPr/>
          <p:nvPr/>
        </p:nvSpPr>
        <p:spPr>
          <a:xfrm>
            <a:off x="3016250" y="3608388"/>
            <a:ext cx="874713" cy="26828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/>
            </a:pPr>
            <a:r>
              <a:rPr lang="en-US" altLang="zh-TW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 A</a:t>
            </a:r>
            <a:endParaRPr lang="en-US" altLang="zh-TW" kern="0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22546" name="圖片 36">
            <a:extLst>
              <a:ext uri="{FF2B5EF4-FFF2-40B4-BE49-F238E27FC236}">
                <a16:creationId xmlns:a16="http://schemas.microsoft.com/office/drawing/2014/main" id="{AA30F33F-633E-4841-A7FF-60709905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275" y="3159125"/>
            <a:ext cx="7667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A18207D2-EBF6-4936-8C3D-E1C58E707E92}"/>
              </a:ext>
            </a:extLst>
          </p:cNvPr>
          <p:cNvSpPr/>
          <p:nvPr/>
        </p:nvSpPr>
        <p:spPr>
          <a:xfrm>
            <a:off x="6948488" y="2019300"/>
            <a:ext cx="874712" cy="26987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/>
            </a:pPr>
            <a:r>
              <a:rPr lang="en-US" altLang="zh-TW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 A</a:t>
            </a:r>
            <a:endParaRPr lang="en-US" altLang="zh-TW" kern="0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22548" name="圖片 39">
            <a:extLst>
              <a:ext uri="{FF2B5EF4-FFF2-40B4-BE49-F238E27FC236}">
                <a16:creationId xmlns:a16="http://schemas.microsoft.com/office/drawing/2014/main" id="{961E9C7A-6DB9-4E6E-98E3-C0816E8A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513" y="1571625"/>
            <a:ext cx="76676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A00EA39B-DAA4-4404-876E-09AEFFC38556}"/>
              </a:ext>
            </a:extLst>
          </p:cNvPr>
          <p:cNvSpPr/>
          <p:nvPr/>
        </p:nvSpPr>
        <p:spPr>
          <a:xfrm>
            <a:off x="6948488" y="3273425"/>
            <a:ext cx="874712" cy="26828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/>
            </a:pPr>
            <a:r>
              <a:rPr lang="en-US" altLang="zh-TW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 A</a:t>
            </a:r>
            <a:endParaRPr lang="en-US" altLang="zh-TW" kern="0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22550" name="圖片 41">
            <a:extLst>
              <a:ext uri="{FF2B5EF4-FFF2-40B4-BE49-F238E27FC236}">
                <a16:creationId xmlns:a16="http://schemas.microsoft.com/office/drawing/2014/main" id="{B8ED3D53-B83B-4BD7-AC44-FB3E9CACA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513" y="2824163"/>
            <a:ext cx="76676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9C218002-4B0D-45CB-B0ED-83B1A1B7A49B}"/>
              </a:ext>
            </a:extLst>
          </p:cNvPr>
          <p:cNvSpPr/>
          <p:nvPr/>
        </p:nvSpPr>
        <p:spPr>
          <a:xfrm>
            <a:off x="6196013" y="4298950"/>
            <a:ext cx="874712" cy="26828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/>
            </a:pPr>
            <a:r>
              <a:rPr lang="en-US" altLang="zh-TW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 A</a:t>
            </a:r>
            <a:endParaRPr lang="en-US" altLang="zh-TW" kern="0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22552" name="圖片 43">
            <a:extLst>
              <a:ext uri="{FF2B5EF4-FFF2-40B4-BE49-F238E27FC236}">
                <a16:creationId xmlns:a16="http://schemas.microsoft.com/office/drawing/2014/main" id="{620F0DFD-0182-4522-BE85-F5DA1F95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038" y="3849688"/>
            <a:ext cx="76676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3" name="Google Shape;141;p16">
            <a:extLst>
              <a:ext uri="{FF2B5EF4-FFF2-40B4-BE49-F238E27FC236}">
                <a16:creationId xmlns:a16="http://schemas.microsoft.com/office/drawing/2014/main" id="{78C8CA7C-7DA3-43DB-AD78-202AFCC26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3663950"/>
            <a:ext cx="914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00"/>
              <a:buFont typeface="Calibri" panose="020F0502020204030204" pitchFamily="34" charset="0"/>
              <a:buNone/>
            </a:pPr>
            <a:r>
              <a:rPr lang="en-US" altLang="zh-TW" sz="1600" b="1">
                <a:latin typeface="Calibri" panose="020F0502020204030204" pitchFamily="34" charset="0"/>
                <a:sym typeface="Calibri" panose="020F0502020204030204" pitchFamily="34" charset="0"/>
              </a:rPr>
              <a:t>NAS 3 </a:t>
            </a:r>
            <a:endParaRPr lang="zh-TW" altLang="zh-TW"/>
          </a:p>
        </p:txBody>
      </p:sp>
      <p:sp>
        <p:nvSpPr>
          <p:cNvPr id="58" name="向上箭號 57">
            <a:extLst>
              <a:ext uri="{FF2B5EF4-FFF2-40B4-BE49-F238E27FC236}">
                <a16:creationId xmlns:a16="http://schemas.microsoft.com/office/drawing/2014/main" id="{DDD2A880-5888-764F-8D19-C18C7C36CA55}"/>
              </a:ext>
            </a:extLst>
          </p:cNvPr>
          <p:cNvSpPr/>
          <p:nvPr/>
        </p:nvSpPr>
        <p:spPr>
          <a:xfrm rot="3437365">
            <a:off x="4813300" y="2073276"/>
            <a:ext cx="255587" cy="785812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ym typeface="Arial"/>
            </a:endParaRPr>
          </a:p>
        </p:txBody>
      </p:sp>
      <p:sp>
        <p:nvSpPr>
          <p:cNvPr id="59" name="向上箭號 58">
            <a:extLst>
              <a:ext uri="{FF2B5EF4-FFF2-40B4-BE49-F238E27FC236}">
                <a16:creationId xmlns:a16="http://schemas.microsoft.com/office/drawing/2014/main" id="{70A8A2E2-9DEB-4A4F-959B-2365D6CA0BD7}"/>
              </a:ext>
            </a:extLst>
          </p:cNvPr>
          <p:cNvSpPr/>
          <p:nvPr/>
        </p:nvSpPr>
        <p:spPr>
          <a:xfrm rot="7205286">
            <a:off x="4822032" y="2994819"/>
            <a:ext cx="255587" cy="784225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ym typeface="Arial"/>
            </a:endParaRPr>
          </a:p>
        </p:txBody>
      </p:sp>
      <p:sp>
        <p:nvSpPr>
          <p:cNvPr id="60" name="向上箭號 59">
            <a:extLst>
              <a:ext uri="{FF2B5EF4-FFF2-40B4-BE49-F238E27FC236}">
                <a16:creationId xmlns:a16="http://schemas.microsoft.com/office/drawing/2014/main" id="{12EC506D-917C-EC4F-987F-72D16950A83D}"/>
              </a:ext>
            </a:extLst>
          </p:cNvPr>
          <p:cNvSpPr/>
          <p:nvPr/>
        </p:nvSpPr>
        <p:spPr>
          <a:xfrm rot="5400000">
            <a:off x="4895057" y="2570956"/>
            <a:ext cx="255588" cy="784225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ym typeface="Arial"/>
            </a:endParaRPr>
          </a:p>
        </p:txBody>
      </p:sp>
      <p:sp>
        <p:nvSpPr>
          <p:cNvPr id="61" name="向上箭號 60">
            <a:extLst>
              <a:ext uri="{FF2B5EF4-FFF2-40B4-BE49-F238E27FC236}">
                <a16:creationId xmlns:a16="http://schemas.microsoft.com/office/drawing/2014/main" id="{9796824F-166C-BF43-9FF6-B3D2BE50F144}"/>
              </a:ext>
            </a:extLst>
          </p:cNvPr>
          <p:cNvSpPr/>
          <p:nvPr/>
        </p:nvSpPr>
        <p:spPr>
          <a:xfrm rot="5400000">
            <a:off x="2155032" y="2521744"/>
            <a:ext cx="255587" cy="784225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群組 14">
            <a:extLst>
              <a:ext uri="{FF2B5EF4-FFF2-40B4-BE49-F238E27FC236}">
                <a16:creationId xmlns:a16="http://schemas.microsoft.com/office/drawing/2014/main" id="{163B29D2-01E1-4071-A61E-25B18681F7E6}"/>
              </a:ext>
            </a:extLst>
          </p:cNvPr>
          <p:cNvGrpSpPr>
            <a:grpSpLocks/>
          </p:cNvGrpSpPr>
          <p:nvPr/>
        </p:nvGrpSpPr>
        <p:grpSpPr bwMode="auto">
          <a:xfrm>
            <a:off x="4959350" y="1568450"/>
            <a:ext cx="3579813" cy="3636963"/>
            <a:chOff x="5088650" y="1650275"/>
            <a:chExt cx="3579809" cy="3637256"/>
          </a:xfrm>
        </p:grpSpPr>
        <p:pic>
          <p:nvPicPr>
            <p:cNvPr id="24588" name="Google Shape;151;p17">
              <a:extLst>
                <a:ext uri="{FF2B5EF4-FFF2-40B4-BE49-F238E27FC236}">
                  <a16:creationId xmlns:a16="http://schemas.microsoft.com/office/drawing/2014/main" id="{1D2D7C20-BAC5-49D7-A7E6-8F7BCBC8C4E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650" y="1650275"/>
              <a:ext cx="3579809" cy="363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ED2E494-C6EA-4E4F-B3DB-5DD20686FF6F}"/>
                </a:ext>
              </a:extLst>
            </p:cNvPr>
            <p:cNvSpPr/>
            <p:nvPr/>
          </p:nvSpPr>
          <p:spPr>
            <a:xfrm>
              <a:off x="5160088" y="1774110"/>
              <a:ext cx="855661" cy="2929174"/>
            </a:xfrm>
            <a:prstGeom prst="rect">
              <a:avLst/>
            </a:prstGeom>
            <a:gradFill>
              <a:gsLst>
                <a:gs pos="22000">
                  <a:srgbClr val="FFFFFF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umimoji="1" lang="zh-TW" altLang="en-US" kern="0" dirty="0">
                <a:sym typeface="Arial"/>
              </a:endParaRPr>
            </a:p>
          </p:txBody>
        </p:sp>
      </p:grpSp>
      <p:pic>
        <p:nvPicPr>
          <p:cNvPr id="24579" name="圖片 19">
            <a:extLst>
              <a:ext uri="{FF2B5EF4-FFF2-40B4-BE49-F238E27FC236}">
                <a16:creationId xmlns:a16="http://schemas.microsoft.com/office/drawing/2014/main" id="{CA0679BD-E881-40D0-B640-63B73B11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25" y="1173163"/>
            <a:ext cx="439261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圖片 26">
            <a:extLst>
              <a:ext uri="{FF2B5EF4-FFF2-40B4-BE49-F238E27FC236}">
                <a16:creationId xmlns:a16="http://schemas.microsoft.com/office/drawing/2014/main" id="{5E65E731-8048-4191-95F3-AE6B92A21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38" y="2100263"/>
            <a:ext cx="43926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圖片 27">
            <a:extLst>
              <a:ext uri="{FF2B5EF4-FFF2-40B4-BE49-F238E27FC236}">
                <a16:creationId xmlns:a16="http://schemas.microsoft.com/office/drawing/2014/main" id="{147EA1BC-04E4-43CE-8481-EB7A120B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38" y="3001963"/>
            <a:ext cx="43926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F880031C-6A10-4167-8459-DB559477C7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3188"/>
            <a:ext cx="9144000" cy="636587"/>
          </a:xfrm>
        </p:spPr>
        <p:txBody>
          <a:bodyPr vert="horz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Purposes of</a:t>
            </a:r>
            <a:r>
              <a:rPr lang="zh-TW" altLang="en-US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IFTTT Agent</a:t>
            </a:r>
            <a:endParaRPr lang="zh-TW" altLang="zh-TW">
              <a:solidFill>
                <a:srgbClr val="10253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" name="Google Shape;153;p17">
            <a:extLst>
              <a:ext uri="{FF2B5EF4-FFF2-40B4-BE49-F238E27FC236}">
                <a16:creationId xmlns:a16="http://schemas.microsoft.com/office/drawing/2014/main" id="{149CC213-20ED-4335-9C28-E101E4256F5C}"/>
              </a:ext>
            </a:extLst>
          </p:cNvPr>
          <p:cNvSpPr txBox="1"/>
          <p:nvPr/>
        </p:nvSpPr>
        <p:spPr>
          <a:xfrm>
            <a:off x="1389063" y="1216025"/>
            <a:ext cx="3182937" cy="6873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1800"/>
            </a:pPr>
            <a:r>
              <a:rPr lang="en-US" altLang="zh-TW" sz="2000" b="1">
                <a:solidFill>
                  <a:srgbClr val="215968"/>
                </a:solidFill>
              </a:rPr>
              <a:t>Automate daily menial tasks on NAS</a:t>
            </a:r>
            <a:endParaRPr lang="zh-TW" altLang="zh-TW" sz="2000" b="1">
              <a:solidFill>
                <a:srgbClr val="215968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AE13409-0621-46B5-B6B0-A84506660974}"/>
              </a:ext>
            </a:extLst>
          </p:cNvPr>
          <p:cNvSpPr/>
          <p:nvPr/>
        </p:nvSpPr>
        <p:spPr>
          <a:xfrm>
            <a:off x="1298575" y="2252663"/>
            <a:ext cx="3579813" cy="400050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1800"/>
            </a:pPr>
            <a:r>
              <a:rPr lang="en-US" altLang="zh-TW" sz="2000" b="1">
                <a:solidFill>
                  <a:srgbClr val="215968"/>
                </a:solidFill>
              </a:rPr>
              <a:t>Save your precious time </a:t>
            </a:r>
            <a:endParaRPr lang="zh-TW" altLang="en-US" sz="2000" b="1">
              <a:solidFill>
                <a:srgbClr val="215968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749AAB-3C35-4FFE-BB97-F7635174AA6E}"/>
              </a:ext>
            </a:extLst>
          </p:cNvPr>
          <p:cNvSpPr/>
          <p:nvPr/>
        </p:nvSpPr>
        <p:spPr>
          <a:xfrm>
            <a:off x="1357313" y="3171825"/>
            <a:ext cx="3602037" cy="40163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1800"/>
            </a:pPr>
            <a:r>
              <a:rPr lang="en-US" altLang="zh-TW" sz="2000" b="1">
                <a:solidFill>
                  <a:srgbClr val="215968"/>
                </a:solidFill>
              </a:rPr>
              <a:t>Skyrocket NAS productivity</a:t>
            </a:r>
            <a:endParaRPr lang="zh-TW" altLang="en-US" sz="2000" b="1">
              <a:solidFill>
                <a:srgbClr val="215968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4586" name="圖片 11">
            <a:extLst>
              <a:ext uri="{FF2B5EF4-FFF2-40B4-BE49-F238E27FC236}">
                <a16:creationId xmlns:a16="http://schemas.microsoft.com/office/drawing/2014/main" id="{A2B06C5D-1C73-45D0-98AE-C3034654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38" y="3825875"/>
            <a:ext cx="439261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D749AAB-3C35-4FFE-BB97-F7635174AA6E}"/>
              </a:ext>
            </a:extLst>
          </p:cNvPr>
          <p:cNvSpPr/>
          <p:nvPr/>
        </p:nvSpPr>
        <p:spPr>
          <a:xfrm>
            <a:off x="1357313" y="3995738"/>
            <a:ext cx="3602037" cy="400050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1800"/>
            </a:pPr>
            <a:r>
              <a:rPr lang="en-US" altLang="zh-TW" sz="2000" b="1">
                <a:solidFill>
                  <a:srgbClr val="215968"/>
                </a:solidFill>
              </a:rPr>
              <a:t>Best NAS in the market </a:t>
            </a:r>
            <a:endParaRPr lang="zh-TW" altLang="en-US" sz="2000" b="1">
              <a:solidFill>
                <a:srgbClr val="215968"/>
              </a:solidFill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BA62B-01E1-1A4F-BE86-BCE9C2DE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2378075"/>
            <a:ext cx="5056188" cy="644525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 sz="6000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User Scenarios for IFTTT Agent</a:t>
            </a:r>
            <a:endParaRPr kumimoji="1" lang="zh-TW" altLang="en-US" sz="6000">
              <a:solidFill>
                <a:srgbClr val="10253F"/>
              </a:solidFill>
              <a:ea typeface="新細明體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42D59F4-F282-554E-8D2E-5F900969A40A}"/>
              </a:ext>
            </a:extLst>
          </p:cNvPr>
          <p:cNvSpPr/>
          <p:nvPr/>
        </p:nvSpPr>
        <p:spPr>
          <a:xfrm>
            <a:off x="6045200" y="1646238"/>
            <a:ext cx="2312988" cy="231298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D01F1D-EBEE-0A45-A3AD-C6F7890735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725" y="2066925"/>
            <a:ext cx="1530350" cy="15287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oogle Shape;114;p15" descr="ifttt-agent.png">
            <a:extLst>
              <a:ext uri="{FF2B5EF4-FFF2-40B4-BE49-F238E27FC236}">
                <a16:creationId xmlns:a16="http://schemas.microsoft.com/office/drawing/2014/main" id="{A7696CC5-8437-5442-A880-6534C8A795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2838" y="3022600"/>
            <a:ext cx="644525" cy="615950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>
            <a:extLst>
              <a:ext uri="{FF2B5EF4-FFF2-40B4-BE49-F238E27FC236}">
                <a16:creationId xmlns:a16="http://schemas.microsoft.com/office/drawing/2014/main" id="{FEC4F35F-5039-4910-9B23-FA9E72602C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3188"/>
            <a:ext cx="9144000" cy="636587"/>
          </a:xfrm>
        </p:spPr>
        <p:txBody>
          <a:bodyPr vert="horz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700"/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User Scenarios for IFTTT Agent</a:t>
            </a:r>
            <a:endParaRPr lang="zh-TW" altLang="zh-TW">
              <a:solidFill>
                <a:srgbClr val="10253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" name="Google Shape;163;p18">
            <a:extLst>
              <a:ext uri="{FF2B5EF4-FFF2-40B4-BE49-F238E27FC236}">
                <a16:creationId xmlns:a16="http://schemas.microsoft.com/office/drawing/2014/main" id="{BF990EA5-BF77-4D32-A747-B3765A3090CC}"/>
              </a:ext>
            </a:extLst>
          </p:cNvPr>
          <p:cNvSpPr txBox="1"/>
          <p:nvPr/>
        </p:nvSpPr>
        <p:spPr>
          <a:xfrm>
            <a:off x="1368425" y="3400425"/>
            <a:ext cx="4679950" cy="13335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altLang="zh-TW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Take a picture of that moment using Surveillance Station camera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altLang="zh-TW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Save this photo on the NAS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altLang="zh-TW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Send the photo to me via email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altLang="zh-TW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Start recording using my Surveillance Station</a:t>
            </a:r>
          </a:p>
        </p:txBody>
      </p:sp>
      <p:sp>
        <p:nvSpPr>
          <p:cNvPr id="19" name="Google Shape;53;p12">
            <a:extLst>
              <a:ext uri="{FF2B5EF4-FFF2-40B4-BE49-F238E27FC236}">
                <a16:creationId xmlns:a16="http://schemas.microsoft.com/office/drawing/2014/main" id="{F9F2FC8E-56D5-4ABD-80FB-E345ED10E864}"/>
              </a:ext>
            </a:extLst>
          </p:cNvPr>
          <p:cNvSpPr txBox="1">
            <a:spLocks/>
          </p:cNvSpPr>
          <p:nvPr/>
        </p:nvSpPr>
        <p:spPr>
          <a:xfrm>
            <a:off x="1196975" y="1139825"/>
            <a:ext cx="7383463" cy="5349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1600"/>
            </a:pPr>
            <a:r>
              <a:rPr lang="en-US" altLang="zh-TW" sz="2400" b="1">
                <a:solidFill>
                  <a:srgbClr val="215968"/>
                </a:solidFill>
              </a:rPr>
              <a:t>    SMARTer and SAFEr Surveillance Experience</a:t>
            </a:r>
            <a:endParaRPr lang="zh-TW" altLang="en-US" sz="2400" b="1">
              <a:solidFill>
                <a:srgbClr val="215968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684298E-8774-414D-B776-85F4AD58D4F8}"/>
              </a:ext>
            </a:extLst>
          </p:cNvPr>
          <p:cNvSpPr/>
          <p:nvPr/>
        </p:nvSpPr>
        <p:spPr>
          <a:xfrm>
            <a:off x="1368425" y="2493963"/>
            <a:ext cx="4598988" cy="923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0000"/>
                </a:solidFill>
              </a:rPr>
              <a:t>If motion is detected outside my door using motion sensor (via Webhooks) or ManyThing, then</a:t>
            </a:r>
            <a:endParaRPr lang="zh-TW" altLang="en-US" sz="2000" b="1">
              <a:solidFill>
                <a:srgbClr val="215968"/>
              </a:solidFill>
            </a:endParaRPr>
          </a:p>
        </p:txBody>
      </p:sp>
      <p:grpSp>
        <p:nvGrpSpPr>
          <p:cNvPr id="27654" name="群組 5">
            <a:extLst>
              <a:ext uri="{FF2B5EF4-FFF2-40B4-BE49-F238E27FC236}">
                <a16:creationId xmlns:a16="http://schemas.microsoft.com/office/drawing/2014/main" id="{33AE962E-0FEE-4CCC-8989-63A5A354E96C}"/>
              </a:ext>
            </a:extLst>
          </p:cNvPr>
          <p:cNvGrpSpPr>
            <a:grpSpLocks/>
          </p:cNvGrpSpPr>
          <p:nvPr/>
        </p:nvGrpSpPr>
        <p:grpSpPr bwMode="auto">
          <a:xfrm>
            <a:off x="-2490788" y="2660650"/>
            <a:ext cx="2254250" cy="1627188"/>
            <a:chOff x="6552862" y="2993574"/>
            <a:chExt cx="2254518" cy="1627652"/>
          </a:xfrm>
        </p:grpSpPr>
        <p:pic>
          <p:nvPicPr>
            <p:cNvPr id="27663" name="Google Shape;164;p18">
              <a:extLst>
                <a:ext uri="{FF2B5EF4-FFF2-40B4-BE49-F238E27FC236}">
                  <a16:creationId xmlns:a16="http://schemas.microsoft.com/office/drawing/2014/main" id="{D36782E8-2275-44EB-8FFE-E5321F57645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144" y="2993574"/>
              <a:ext cx="2041236" cy="160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圖片 31">
              <a:extLst>
                <a:ext uri="{FF2B5EF4-FFF2-40B4-BE49-F238E27FC236}">
                  <a16:creationId xmlns:a16="http://schemas.microsoft.com/office/drawing/2014/main" id="{A4D0E39A-FF49-4D1E-8EB4-1876D584B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862" y="3876099"/>
              <a:ext cx="745127" cy="74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5" name="Google Shape;159;p18" descr="Security-Camera-icon.png">
            <a:extLst>
              <a:ext uri="{FF2B5EF4-FFF2-40B4-BE49-F238E27FC236}">
                <a16:creationId xmlns:a16="http://schemas.microsoft.com/office/drawing/2014/main" id="{5C0ACAA3-F133-4E31-9FA4-8C59BCCD0C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3963" y="1636713"/>
            <a:ext cx="99536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圖片 25">
            <a:extLst>
              <a:ext uri="{FF2B5EF4-FFF2-40B4-BE49-F238E27FC236}">
                <a16:creationId xmlns:a16="http://schemas.microsoft.com/office/drawing/2014/main" id="{CF410B0F-6F10-471A-99B0-3FB21EC3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981075"/>
            <a:ext cx="11969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圖片 26">
            <a:extLst>
              <a:ext uri="{FF2B5EF4-FFF2-40B4-BE49-F238E27FC236}">
                <a16:creationId xmlns:a16="http://schemas.microsoft.com/office/drawing/2014/main" id="{B6D586DC-DFE7-4736-9C30-1B5F7D1D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1104900"/>
            <a:ext cx="80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圖片 3">
            <a:extLst>
              <a:ext uri="{FF2B5EF4-FFF2-40B4-BE49-F238E27FC236}">
                <a16:creationId xmlns:a16="http://schemas.microsoft.com/office/drawing/2014/main" id="{946C363B-35BF-4C2D-A254-A2E0773C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863" y="2074863"/>
            <a:ext cx="25193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9" name="群組 2">
            <a:extLst>
              <a:ext uri="{FF2B5EF4-FFF2-40B4-BE49-F238E27FC236}">
                <a16:creationId xmlns:a16="http://schemas.microsoft.com/office/drawing/2014/main" id="{39D353AF-34B7-4F46-BB9B-CCF06BE34E56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833563"/>
            <a:ext cx="1992313" cy="635000"/>
            <a:chOff x="643844" y="692169"/>
            <a:chExt cx="4548973" cy="1449235"/>
          </a:xfrm>
        </p:grpSpPr>
        <p:pic>
          <p:nvPicPr>
            <p:cNvPr id="27660" name="Google Shape;215;p23">
              <a:extLst>
                <a:ext uri="{FF2B5EF4-FFF2-40B4-BE49-F238E27FC236}">
                  <a16:creationId xmlns:a16="http://schemas.microsoft.com/office/drawing/2014/main" id="{A2402444-DCFE-4CD3-84E2-A8AB916BEFB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974" y="692169"/>
              <a:ext cx="1520843" cy="144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Google Shape;222;p23">
              <a:extLst>
                <a:ext uri="{FF2B5EF4-FFF2-40B4-BE49-F238E27FC236}">
                  <a16:creationId xmlns:a16="http://schemas.microsoft.com/office/drawing/2014/main" id="{C48DB19D-8183-4644-96C4-C36971D8DBB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3" y="692432"/>
              <a:ext cx="1512899" cy="144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Google Shape;223;p23">
              <a:extLst>
                <a:ext uri="{FF2B5EF4-FFF2-40B4-BE49-F238E27FC236}">
                  <a16:creationId xmlns:a16="http://schemas.microsoft.com/office/drawing/2014/main" id="{A2676ADA-D494-4D76-8BF0-E2F8417F1BA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44" y="693846"/>
              <a:ext cx="1512899" cy="144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53;p12">
            <a:extLst>
              <a:ext uri="{FF2B5EF4-FFF2-40B4-BE49-F238E27FC236}">
                <a16:creationId xmlns:a16="http://schemas.microsoft.com/office/drawing/2014/main" id="{D5B88553-7E9D-8146-A07E-A484B64893D0}"/>
              </a:ext>
            </a:extLst>
          </p:cNvPr>
          <p:cNvSpPr txBox="1">
            <a:spLocks/>
          </p:cNvSpPr>
          <p:nvPr/>
        </p:nvSpPr>
        <p:spPr>
          <a:xfrm>
            <a:off x="1196975" y="1139825"/>
            <a:ext cx="7383463" cy="5349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1600"/>
            </a:pPr>
            <a:r>
              <a:rPr lang="en-US" altLang="zh-TW" sz="2400" b="1">
                <a:solidFill>
                  <a:srgbClr val="215968"/>
                </a:solidFill>
              </a:rPr>
              <a:t>    SMARTer and SAFEr Surveillance Experience</a:t>
            </a:r>
            <a:endParaRPr lang="zh-TW" altLang="en-US" sz="2400" b="1">
              <a:solidFill>
                <a:srgbClr val="215968"/>
              </a:solidFill>
            </a:endParaRPr>
          </a:p>
        </p:txBody>
      </p:sp>
      <p:grpSp>
        <p:nvGrpSpPr>
          <p:cNvPr id="29699" name="群組 5">
            <a:extLst>
              <a:ext uri="{FF2B5EF4-FFF2-40B4-BE49-F238E27FC236}">
                <a16:creationId xmlns:a16="http://schemas.microsoft.com/office/drawing/2014/main" id="{2A311C80-C25C-4EFE-B748-896A63A3DA02}"/>
              </a:ext>
            </a:extLst>
          </p:cNvPr>
          <p:cNvGrpSpPr>
            <a:grpSpLocks/>
          </p:cNvGrpSpPr>
          <p:nvPr/>
        </p:nvGrpSpPr>
        <p:grpSpPr bwMode="auto">
          <a:xfrm>
            <a:off x="-2490788" y="2660650"/>
            <a:ext cx="2254250" cy="1627188"/>
            <a:chOff x="6552862" y="2993574"/>
            <a:chExt cx="2254518" cy="1627652"/>
          </a:xfrm>
        </p:grpSpPr>
        <p:pic>
          <p:nvPicPr>
            <p:cNvPr id="29707" name="Google Shape;164;p18">
              <a:extLst>
                <a:ext uri="{FF2B5EF4-FFF2-40B4-BE49-F238E27FC236}">
                  <a16:creationId xmlns:a16="http://schemas.microsoft.com/office/drawing/2014/main" id="{3B4CB0CE-8780-488E-9092-E2FD1AF099F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144" y="2993574"/>
              <a:ext cx="2041236" cy="160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圖片 31">
              <a:extLst>
                <a:ext uri="{FF2B5EF4-FFF2-40B4-BE49-F238E27FC236}">
                  <a16:creationId xmlns:a16="http://schemas.microsoft.com/office/drawing/2014/main" id="{69DA6833-6FC0-4F0F-9DC9-FA35B0A44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862" y="3876099"/>
              <a:ext cx="745127" cy="74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0" name="Google Shape;159;p18" descr="Security-Camera-icon.png">
            <a:extLst>
              <a:ext uri="{FF2B5EF4-FFF2-40B4-BE49-F238E27FC236}">
                <a16:creationId xmlns:a16="http://schemas.microsoft.com/office/drawing/2014/main" id="{4F228387-5BE7-4858-A4EC-1D161A387D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3963" y="1636713"/>
            <a:ext cx="99536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Google Shape;162;p18">
            <a:extLst>
              <a:ext uri="{FF2B5EF4-FFF2-40B4-BE49-F238E27FC236}">
                <a16:creationId xmlns:a16="http://schemas.microsoft.com/office/drawing/2014/main" id="{BF692892-CB6D-0247-9B69-BE4CAD7C08A2}"/>
              </a:ext>
            </a:extLst>
          </p:cNvPr>
          <p:cNvSpPr txBox="1"/>
          <p:nvPr/>
        </p:nvSpPr>
        <p:spPr>
          <a:xfrm>
            <a:off x="1597025" y="2033588"/>
            <a:ext cx="3032125" cy="920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190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1200"/>
            </a:pPr>
            <a:r>
              <a:rPr lang="en-US" altLang="zh-TW" sz="1800" b="1">
                <a:solidFill>
                  <a:srgbClr val="FF0000"/>
                </a:solidFill>
              </a:rPr>
              <a:t>Whenever I leave home, </a:t>
            </a:r>
            <a:r>
              <a:rPr lang="en-US" altLang="zh-TW" sz="1800" b="1">
                <a:solidFill>
                  <a:srgbClr val="215968"/>
                </a:solidFill>
              </a:rPr>
              <a:t>start recording my surveillance station camera</a:t>
            </a:r>
            <a:endParaRPr lang="zh-TW" altLang="zh-TW" sz="1800" b="1">
              <a:solidFill>
                <a:srgbClr val="215968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3" name="Google Shape;162;p18">
            <a:extLst>
              <a:ext uri="{FF2B5EF4-FFF2-40B4-BE49-F238E27FC236}">
                <a16:creationId xmlns:a16="http://schemas.microsoft.com/office/drawing/2014/main" id="{4CD5DF13-5ADD-8E4C-BF6B-6BA4F2813B99}"/>
              </a:ext>
            </a:extLst>
          </p:cNvPr>
          <p:cNvSpPr txBox="1"/>
          <p:nvPr/>
        </p:nvSpPr>
        <p:spPr>
          <a:xfrm>
            <a:off x="1597025" y="3365500"/>
            <a:ext cx="3032125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0000"/>
                </a:solidFill>
              </a:rPr>
              <a:t>Whenever I enter home, </a:t>
            </a:r>
            <a:r>
              <a:rPr lang="en-US" altLang="zh-TW" sz="1800" b="1">
                <a:solidFill>
                  <a:srgbClr val="215968"/>
                </a:solidFill>
              </a:rPr>
              <a:t>stop recording my surveillance station camera </a:t>
            </a:r>
            <a:endParaRPr lang="en-US" altLang="zh-TW" sz="1800">
              <a:solidFill>
                <a:srgbClr val="215968"/>
              </a:solidFill>
            </a:endParaRPr>
          </a:p>
        </p:txBody>
      </p:sp>
      <p:pic>
        <p:nvPicPr>
          <p:cNvPr id="29703" name="圖片 38">
            <a:extLst>
              <a:ext uri="{FF2B5EF4-FFF2-40B4-BE49-F238E27FC236}">
                <a16:creationId xmlns:a16="http://schemas.microsoft.com/office/drawing/2014/main" id="{E2B97029-C55E-4EB4-A6D2-EDE2EF4DF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981075"/>
            <a:ext cx="11969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圖片 36">
            <a:extLst>
              <a:ext uri="{FF2B5EF4-FFF2-40B4-BE49-F238E27FC236}">
                <a16:creationId xmlns:a16="http://schemas.microsoft.com/office/drawing/2014/main" id="{D33E89E1-754C-4079-94C1-F01AA0D5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1104900"/>
            <a:ext cx="80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圖片 2">
            <a:extLst>
              <a:ext uri="{FF2B5EF4-FFF2-40B4-BE49-F238E27FC236}">
                <a16:creationId xmlns:a16="http://schemas.microsoft.com/office/drawing/2014/main" id="{8C52FCA2-98E2-4C91-94F6-D13211FC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0" y="1957388"/>
            <a:ext cx="25193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58;p18">
            <a:extLst>
              <a:ext uri="{FF2B5EF4-FFF2-40B4-BE49-F238E27FC236}">
                <a16:creationId xmlns:a16="http://schemas.microsoft.com/office/drawing/2014/main" id="{17ACB4E7-3C1F-4F02-AB54-A181F9ABCE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3188"/>
            <a:ext cx="9144000" cy="636587"/>
          </a:xfrm>
        </p:spPr>
        <p:txBody>
          <a:bodyPr vert="horz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700"/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User Scenarios for IFTTT Agent</a:t>
            </a:r>
            <a:endParaRPr lang="zh-TW" altLang="zh-TW">
              <a:solidFill>
                <a:srgbClr val="10253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53;p12">
            <a:extLst>
              <a:ext uri="{FF2B5EF4-FFF2-40B4-BE49-F238E27FC236}">
                <a16:creationId xmlns:a16="http://schemas.microsoft.com/office/drawing/2014/main" id="{5F89462E-2918-FC40-90E7-FE56DDE292D6}"/>
              </a:ext>
            </a:extLst>
          </p:cNvPr>
          <p:cNvSpPr txBox="1">
            <a:spLocks/>
          </p:cNvSpPr>
          <p:nvPr/>
        </p:nvSpPr>
        <p:spPr>
          <a:xfrm>
            <a:off x="1173163" y="1152525"/>
            <a:ext cx="7008812" cy="7842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rgbClr val="215968"/>
                </a:solidFill>
              </a:rPr>
              <a:t>      </a:t>
            </a:r>
            <a:r>
              <a:rPr lang="en-US" altLang="zh-TW" sz="2400" b="1">
                <a:solidFill>
                  <a:srgbClr val="215968"/>
                </a:solidFill>
              </a:rPr>
              <a:t>USER COOL Music Station experience for</a:t>
            </a:r>
            <a:br>
              <a:rPr lang="en-US" altLang="zh-TW" sz="2400" b="1">
                <a:solidFill>
                  <a:srgbClr val="215968"/>
                </a:solidFill>
              </a:rPr>
            </a:br>
            <a:r>
              <a:rPr lang="zh-TW" altLang="en-US" sz="2400" b="1">
                <a:solidFill>
                  <a:srgbClr val="215968"/>
                </a:solidFill>
              </a:rPr>
              <a:t>      </a:t>
            </a:r>
            <a:r>
              <a:rPr lang="en-US" altLang="zh-TW" sz="2400" b="1">
                <a:solidFill>
                  <a:srgbClr val="215968"/>
                </a:solidFill>
              </a:rPr>
              <a:t>your SMART HOME</a:t>
            </a:r>
            <a:endParaRPr lang="en-US" altLang="zh-TW" sz="2400">
              <a:solidFill>
                <a:srgbClr val="215968"/>
              </a:solidFill>
            </a:endParaRPr>
          </a:p>
          <a:p>
            <a:pPr eaLnBrk="1" hangingPunct="1"/>
            <a:br>
              <a:rPr lang="en-US" altLang="zh-TW" sz="2400">
                <a:solidFill>
                  <a:srgbClr val="215968"/>
                </a:solidFill>
              </a:rPr>
            </a:br>
            <a:endParaRPr lang="zh-TW" altLang="en-US" sz="2400" b="1">
              <a:solidFill>
                <a:srgbClr val="215968"/>
              </a:solidFill>
            </a:endParaRPr>
          </a:p>
        </p:txBody>
      </p:sp>
      <p:sp>
        <p:nvSpPr>
          <p:cNvPr id="31747" name="矩形 20">
            <a:extLst>
              <a:ext uri="{FF2B5EF4-FFF2-40B4-BE49-F238E27FC236}">
                <a16:creationId xmlns:a16="http://schemas.microsoft.com/office/drawing/2014/main" id="{D0D116DB-5AB0-453F-9E3F-581794284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2274888"/>
            <a:ext cx="3354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0000"/>
                </a:solidFill>
              </a:rPr>
              <a:t>Tell Amazon Alexa to start party mode</a:t>
            </a:r>
            <a:endParaRPr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31748" name="圖片 22">
            <a:extLst>
              <a:ext uri="{FF2B5EF4-FFF2-40B4-BE49-F238E27FC236}">
                <a16:creationId xmlns:a16="http://schemas.microsoft.com/office/drawing/2014/main" id="{D6FF976D-D35A-4A45-9547-84405C05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981075"/>
            <a:ext cx="11969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群組 5">
            <a:extLst>
              <a:ext uri="{FF2B5EF4-FFF2-40B4-BE49-F238E27FC236}">
                <a16:creationId xmlns:a16="http://schemas.microsoft.com/office/drawing/2014/main" id="{0D437E9C-A20F-4190-88C5-FC32EA0A112C}"/>
              </a:ext>
            </a:extLst>
          </p:cNvPr>
          <p:cNvGrpSpPr>
            <a:grpSpLocks/>
          </p:cNvGrpSpPr>
          <p:nvPr/>
        </p:nvGrpSpPr>
        <p:grpSpPr bwMode="auto">
          <a:xfrm>
            <a:off x="-2490788" y="2660650"/>
            <a:ext cx="2254250" cy="1627188"/>
            <a:chOff x="6552862" y="2993574"/>
            <a:chExt cx="2254518" cy="1627652"/>
          </a:xfrm>
        </p:grpSpPr>
        <p:pic>
          <p:nvPicPr>
            <p:cNvPr id="31756" name="Google Shape;164;p18">
              <a:extLst>
                <a:ext uri="{FF2B5EF4-FFF2-40B4-BE49-F238E27FC236}">
                  <a16:creationId xmlns:a16="http://schemas.microsoft.com/office/drawing/2014/main" id="{7517EB33-110C-4C49-8D9B-0F2BBC5A3E8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144" y="2993574"/>
              <a:ext cx="2041236" cy="160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圖片 31">
              <a:extLst>
                <a:ext uri="{FF2B5EF4-FFF2-40B4-BE49-F238E27FC236}">
                  <a16:creationId xmlns:a16="http://schemas.microsoft.com/office/drawing/2014/main" id="{621126BD-415B-430B-9F2C-DBC580CE7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862" y="3876099"/>
              <a:ext cx="745127" cy="74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0" name="Google Shape;159;p18" descr="Security-Camera-icon.png">
            <a:extLst>
              <a:ext uri="{FF2B5EF4-FFF2-40B4-BE49-F238E27FC236}">
                <a16:creationId xmlns:a16="http://schemas.microsoft.com/office/drawing/2014/main" id="{D032DFCE-E7DE-45ED-BA6F-282229D567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3963" y="1636713"/>
            <a:ext cx="99536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Google Shape;173;p19" descr="hero_01.png">
            <a:extLst>
              <a:ext uri="{FF2B5EF4-FFF2-40B4-BE49-F238E27FC236}">
                <a16:creationId xmlns:a16="http://schemas.microsoft.com/office/drawing/2014/main" id="{2066F6A3-68EB-4559-95C2-602C6B3877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638" y="2160588"/>
            <a:ext cx="46196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23A1B428-B3C3-1048-B996-9B5DBF386D35}"/>
              </a:ext>
            </a:extLst>
          </p:cNvPr>
          <p:cNvSpPr/>
          <p:nvPr/>
        </p:nvSpPr>
        <p:spPr>
          <a:xfrm>
            <a:off x="1222375" y="3090863"/>
            <a:ext cx="4275138" cy="138430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1" eaLnBrk="1" hangingPunct="1">
              <a:buClr>
                <a:srgbClr val="215968"/>
              </a:buClr>
              <a:buFont typeface="Wingdings" panose="05000000000000000000" pitchFamily="2" charset="2"/>
              <a:buChar char="l"/>
            </a:pPr>
            <a:r>
              <a:rPr lang="en-US" altLang="zh-TW">
                <a:solidFill>
                  <a:srgbClr val="215968"/>
                </a:solidFill>
              </a:rPr>
              <a:t>Start playing the music station playlist named ‘Party’</a:t>
            </a:r>
          </a:p>
          <a:p>
            <a:pPr lvl="1" eaLnBrk="1" hangingPunct="1">
              <a:buClr>
                <a:srgbClr val="215968"/>
              </a:buClr>
              <a:buFont typeface="Wingdings" panose="05000000000000000000" pitchFamily="2" charset="2"/>
              <a:buChar char="l"/>
            </a:pPr>
            <a:r>
              <a:rPr lang="en-US" altLang="zh-TW">
                <a:solidFill>
                  <a:srgbClr val="215968"/>
                </a:solidFill>
              </a:rPr>
              <a:t>Change the color of your Philips Hue light bulb to change to party ambience</a:t>
            </a:r>
          </a:p>
          <a:p>
            <a:pPr lvl="1" eaLnBrk="1" hangingPunct="1">
              <a:buClr>
                <a:srgbClr val="215968"/>
              </a:buClr>
              <a:buFont typeface="Wingdings" panose="05000000000000000000" pitchFamily="2" charset="2"/>
              <a:buChar char="l"/>
            </a:pPr>
            <a:r>
              <a:rPr lang="en-US" altLang="zh-TW">
                <a:solidFill>
                  <a:srgbClr val="215968"/>
                </a:solidFill>
              </a:rPr>
              <a:t>Switch to the next song using Amazon Alexa</a:t>
            </a:r>
          </a:p>
          <a:p>
            <a:pPr lvl="1" eaLnBrk="1" hangingPunct="1">
              <a:buClr>
                <a:srgbClr val="215968"/>
              </a:buClr>
              <a:buFont typeface="Wingdings" panose="05000000000000000000" pitchFamily="2" charset="2"/>
              <a:buChar char="l"/>
            </a:pPr>
            <a:r>
              <a:rPr lang="en-US" altLang="zh-TW">
                <a:solidFill>
                  <a:srgbClr val="215968"/>
                </a:solidFill>
              </a:rPr>
              <a:t>Stop playing the music if I have to make a call</a:t>
            </a:r>
          </a:p>
        </p:txBody>
      </p:sp>
      <p:pic>
        <p:nvPicPr>
          <p:cNvPr id="31753" name="圖片 40">
            <a:extLst>
              <a:ext uri="{FF2B5EF4-FFF2-40B4-BE49-F238E27FC236}">
                <a16:creationId xmlns:a16="http://schemas.microsoft.com/office/drawing/2014/main" id="{491A0CA4-CAE8-4DF0-8835-BEDB458A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13" y="10858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圖片 2">
            <a:extLst>
              <a:ext uri="{FF2B5EF4-FFF2-40B4-BE49-F238E27FC236}">
                <a16:creationId xmlns:a16="http://schemas.microsoft.com/office/drawing/2014/main" id="{B1D29F9C-9FE3-40BB-A22E-A74157B8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025" y="2033588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58;p18">
            <a:extLst>
              <a:ext uri="{FF2B5EF4-FFF2-40B4-BE49-F238E27FC236}">
                <a16:creationId xmlns:a16="http://schemas.microsoft.com/office/drawing/2014/main" id="{3F10FC5D-B9E1-4001-ADEA-AEA873F94C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3188"/>
            <a:ext cx="9144000" cy="636587"/>
          </a:xfrm>
        </p:spPr>
        <p:txBody>
          <a:bodyPr vert="horz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700"/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User Scenarios for IFTTT Agent</a:t>
            </a:r>
            <a:endParaRPr lang="zh-TW" altLang="zh-TW">
              <a:solidFill>
                <a:srgbClr val="10253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群組 5">
            <a:extLst>
              <a:ext uri="{FF2B5EF4-FFF2-40B4-BE49-F238E27FC236}">
                <a16:creationId xmlns:a16="http://schemas.microsoft.com/office/drawing/2014/main" id="{6395EF02-8B99-4A5C-907F-C70BF4E14759}"/>
              </a:ext>
            </a:extLst>
          </p:cNvPr>
          <p:cNvGrpSpPr>
            <a:grpSpLocks/>
          </p:cNvGrpSpPr>
          <p:nvPr/>
        </p:nvGrpSpPr>
        <p:grpSpPr bwMode="auto">
          <a:xfrm>
            <a:off x="-2490788" y="2660650"/>
            <a:ext cx="2254250" cy="1627188"/>
            <a:chOff x="6552862" y="2993574"/>
            <a:chExt cx="2254518" cy="1627652"/>
          </a:xfrm>
        </p:grpSpPr>
        <p:pic>
          <p:nvPicPr>
            <p:cNvPr id="33802" name="Google Shape;164;p18">
              <a:extLst>
                <a:ext uri="{FF2B5EF4-FFF2-40B4-BE49-F238E27FC236}">
                  <a16:creationId xmlns:a16="http://schemas.microsoft.com/office/drawing/2014/main" id="{272DE088-E699-4894-B5B1-8690E0AEC42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144" y="2993574"/>
              <a:ext cx="2041236" cy="160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圖片 31">
              <a:extLst>
                <a:ext uri="{FF2B5EF4-FFF2-40B4-BE49-F238E27FC236}">
                  <a16:creationId xmlns:a16="http://schemas.microsoft.com/office/drawing/2014/main" id="{AA043BBF-C4F4-4C5F-B52F-E75D93AF6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862" y="3876099"/>
              <a:ext cx="745127" cy="74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5" name="Google Shape;159;p18" descr="Security-Camera-icon.png">
            <a:extLst>
              <a:ext uri="{FF2B5EF4-FFF2-40B4-BE49-F238E27FC236}">
                <a16:creationId xmlns:a16="http://schemas.microsoft.com/office/drawing/2014/main" id="{256C46A7-5271-4009-8709-D96E0C27F2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3963" y="1636713"/>
            <a:ext cx="99536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23A1B428-B3C3-1048-B996-9B5DBF386D35}"/>
              </a:ext>
            </a:extLst>
          </p:cNvPr>
          <p:cNvSpPr/>
          <p:nvPr/>
        </p:nvSpPr>
        <p:spPr>
          <a:xfrm>
            <a:off x="1295400" y="2533650"/>
            <a:ext cx="4227513" cy="1754188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15968"/>
              </a:buClr>
              <a:buFont typeface="Wingdings" panose="05000000000000000000" pitchFamily="2" charset="2"/>
              <a:buChar char="l"/>
            </a:pPr>
            <a:r>
              <a:rPr lang="en-US" altLang="zh-TW" sz="1800" b="1">
                <a:solidFill>
                  <a:srgbClr val="215968"/>
                </a:solidFill>
              </a:rPr>
              <a:t>Every morning set an alarm </a:t>
            </a:r>
            <a:r>
              <a:rPr lang="en-US" altLang="zh-TW" sz="1800" b="1">
                <a:solidFill>
                  <a:srgbClr val="FF0000"/>
                </a:solidFill>
              </a:rPr>
              <a:t>using Music Station</a:t>
            </a:r>
            <a:r>
              <a:rPr lang="en-US" altLang="zh-TW" sz="1800" b="1">
                <a:solidFill>
                  <a:srgbClr val="215968"/>
                </a:solidFill>
              </a:rPr>
              <a:t> to wake you up</a:t>
            </a:r>
            <a:br>
              <a:rPr lang="en-US" altLang="zh-TW" sz="1800" b="1">
                <a:solidFill>
                  <a:srgbClr val="215968"/>
                </a:solidFill>
              </a:rPr>
            </a:br>
            <a:endParaRPr lang="en-US" altLang="zh-TW" sz="1800" b="1">
              <a:solidFill>
                <a:srgbClr val="215968"/>
              </a:solidFill>
            </a:endParaRPr>
          </a:p>
          <a:p>
            <a:pPr eaLnBrk="1" hangingPunct="1">
              <a:buClr>
                <a:srgbClr val="215968"/>
              </a:buClr>
              <a:buFont typeface="Wingdings" panose="05000000000000000000" pitchFamily="2" charset="2"/>
              <a:buChar char="l"/>
            </a:pPr>
            <a:r>
              <a:rPr lang="en-US" altLang="zh-TW" sz="1800" b="1">
                <a:solidFill>
                  <a:srgbClr val="215968"/>
                </a:solidFill>
              </a:rPr>
              <a:t>Every morning play yoga music playlist on my </a:t>
            </a:r>
            <a:r>
              <a:rPr lang="en-US" altLang="zh-TW" sz="1800" b="1">
                <a:solidFill>
                  <a:srgbClr val="FF0000"/>
                </a:solidFill>
              </a:rPr>
              <a:t>Music Station</a:t>
            </a:r>
            <a:br>
              <a:rPr lang="en-US" altLang="zh-TW" sz="1800">
                <a:solidFill>
                  <a:srgbClr val="215968"/>
                </a:solidFill>
              </a:rPr>
            </a:br>
            <a:endParaRPr lang="zh-TW" altLang="en-US" sz="1800">
              <a:solidFill>
                <a:srgbClr val="215968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6" name="Google Shape;53;p12">
            <a:extLst>
              <a:ext uri="{FF2B5EF4-FFF2-40B4-BE49-F238E27FC236}">
                <a16:creationId xmlns:a16="http://schemas.microsoft.com/office/drawing/2014/main" id="{651C59C6-3BE1-3342-9DB5-875ECD575CC6}"/>
              </a:ext>
            </a:extLst>
          </p:cNvPr>
          <p:cNvSpPr txBox="1">
            <a:spLocks/>
          </p:cNvSpPr>
          <p:nvPr/>
        </p:nvSpPr>
        <p:spPr>
          <a:xfrm>
            <a:off x="1146175" y="1146175"/>
            <a:ext cx="6983413" cy="7842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rgbClr val="215968"/>
                </a:solidFill>
              </a:rPr>
              <a:t>     </a:t>
            </a:r>
            <a:r>
              <a:rPr lang="en-US" altLang="zh-TW" sz="2400" b="1">
                <a:solidFill>
                  <a:srgbClr val="215968"/>
                </a:solidFill>
              </a:rPr>
              <a:t>USER COOL Music Station experience for</a:t>
            </a:r>
            <a:r>
              <a:rPr lang="zh-TW" altLang="en-US" sz="2400" b="1">
                <a:solidFill>
                  <a:srgbClr val="215968"/>
                </a:solidFill>
              </a:rPr>
              <a:t>    </a:t>
            </a:r>
            <a:br>
              <a:rPr lang="en-US" altLang="zh-TW" sz="2400" b="1">
                <a:solidFill>
                  <a:srgbClr val="215968"/>
                </a:solidFill>
              </a:rPr>
            </a:br>
            <a:r>
              <a:rPr lang="zh-TW" altLang="en-US" sz="2400" b="1">
                <a:solidFill>
                  <a:srgbClr val="215968"/>
                </a:solidFill>
              </a:rPr>
              <a:t>    </a:t>
            </a:r>
            <a:r>
              <a:rPr lang="en-US" altLang="zh-TW" sz="2400" b="1">
                <a:solidFill>
                  <a:srgbClr val="215968"/>
                </a:solidFill>
              </a:rPr>
              <a:t> your SMART HOME</a:t>
            </a:r>
            <a:endParaRPr lang="en-US" altLang="zh-TW" sz="2400">
              <a:solidFill>
                <a:srgbClr val="215968"/>
              </a:solidFill>
            </a:endParaRPr>
          </a:p>
          <a:p>
            <a:pPr eaLnBrk="1" hangingPunct="1"/>
            <a:br>
              <a:rPr lang="en-US" altLang="zh-TW" sz="2400">
                <a:solidFill>
                  <a:srgbClr val="215968"/>
                </a:solidFill>
              </a:rPr>
            </a:br>
            <a:endParaRPr lang="zh-TW" altLang="en-US" sz="2400" b="1">
              <a:solidFill>
                <a:srgbClr val="215968"/>
              </a:solidFill>
            </a:endParaRPr>
          </a:p>
        </p:txBody>
      </p:sp>
      <p:pic>
        <p:nvPicPr>
          <p:cNvPr id="33798" name="圖片 37">
            <a:extLst>
              <a:ext uri="{FF2B5EF4-FFF2-40B4-BE49-F238E27FC236}">
                <a16:creationId xmlns:a16="http://schemas.microsoft.com/office/drawing/2014/main" id="{B5536F0A-6044-4F4C-9A0C-29DC1FDD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981075"/>
            <a:ext cx="11969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圖片 40">
            <a:extLst>
              <a:ext uri="{FF2B5EF4-FFF2-40B4-BE49-F238E27FC236}">
                <a16:creationId xmlns:a16="http://schemas.microsoft.com/office/drawing/2014/main" id="{2B6515BC-9D18-46D3-9054-7D8D5267D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13" y="10858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圖片 2">
            <a:extLst>
              <a:ext uri="{FF2B5EF4-FFF2-40B4-BE49-F238E27FC236}">
                <a16:creationId xmlns:a16="http://schemas.microsoft.com/office/drawing/2014/main" id="{A24909B5-5B8D-45A0-9FFE-4A1AD3B81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75" y="2054225"/>
            <a:ext cx="25257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158;p18">
            <a:extLst>
              <a:ext uri="{FF2B5EF4-FFF2-40B4-BE49-F238E27FC236}">
                <a16:creationId xmlns:a16="http://schemas.microsoft.com/office/drawing/2014/main" id="{F6BA399E-34E6-466A-9B28-F7BC64503D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3188"/>
            <a:ext cx="9144000" cy="636587"/>
          </a:xfrm>
        </p:spPr>
        <p:txBody>
          <a:bodyPr vert="horz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700"/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User Scenarios for IFTTT Agent</a:t>
            </a:r>
            <a:endParaRPr lang="zh-TW" altLang="zh-TW">
              <a:solidFill>
                <a:srgbClr val="10253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5">
            <a:extLst>
              <a:ext uri="{FF2B5EF4-FFF2-40B4-BE49-F238E27FC236}">
                <a16:creationId xmlns:a16="http://schemas.microsoft.com/office/drawing/2014/main" id="{5FB3114D-859B-4896-A714-BDA079698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50" y="477838"/>
            <a:ext cx="7737475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圖片 23">
            <a:extLst>
              <a:ext uri="{FF2B5EF4-FFF2-40B4-BE49-F238E27FC236}">
                <a16:creationId xmlns:a16="http://schemas.microsoft.com/office/drawing/2014/main" id="{B7FE0E15-7A49-470D-A9C6-6D779B3F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063" y="1495425"/>
            <a:ext cx="3246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圖片 25">
            <a:extLst>
              <a:ext uri="{FF2B5EF4-FFF2-40B4-BE49-F238E27FC236}">
                <a16:creationId xmlns:a16="http://schemas.microsoft.com/office/drawing/2014/main" id="{3988650F-0356-45E0-9425-454DC2B9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063" y="3505200"/>
            <a:ext cx="3246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Google Shape;191;p20">
            <a:extLst>
              <a:ext uri="{FF2B5EF4-FFF2-40B4-BE49-F238E27FC236}">
                <a16:creationId xmlns:a16="http://schemas.microsoft.com/office/drawing/2014/main" id="{7362E69C-D7F4-4C7F-8CB5-5BE048CFEB78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25" y="1622425"/>
            <a:ext cx="1673225" cy="2820988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33C35521-3BF4-474D-BD8F-7C0B7EB40B8D}"/>
              </a:ext>
            </a:extLst>
          </p:cNvPr>
          <p:cNvGrpSpPr/>
          <p:nvPr/>
        </p:nvGrpSpPr>
        <p:grpSpPr>
          <a:xfrm>
            <a:off x="298818" y="984015"/>
            <a:ext cx="5071967" cy="747618"/>
            <a:chOff x="298819" y="1028869"/>
            <a:chExt cx="4747630" cy="466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C32A5BE-D413-4D28-BEA8-8378F234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8351" y="1028869"/>
              <a:ext cx="2178098" cy="466215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B52C5C7-3BCC-4CE2-9860-6697A94D9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2537" y="1028869"/>
              <a:ext cx="2178098" cy="466215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BAED34D7-4A8F-491F-87B4-495E18075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19" y="1028869"/>
              <a:ext cx="2178098" cy="466215"/>
            </a:xfrm>
            <a:prstGeom prst="rect">
              <a:avLst/>
            </a:prstGeom>
          </p:spPr>
        </p:pic>
      </p:grpSp>
      <p:sp>
        <p:nvSpPr>
          <p:cNvPr id="12" name="Google Shape;53;p12">
            <a:extLst>
              <a:ext uri="{FF2B5EF4-FFF2-40B4-BE49-F238E27FC236}">
                <a16:creationId xmlns:a16="http://schemas.microsoft.com/office/drawing/2014/main" id="{BE7DEAE6-AD03-444C-8BC6-22C9BC29114F}"/>
              </a:ext>
            </a:extLst>
          </p:cNvPr>
          <p:cNvSpPr txBox="1">
            <a:spLocks/>
          </p:cNvSpPr>
          <p:nvPr/>
        </p:nvSpPr>
        <p:spPr>
          <a:xfrm>
            <a:off x="808038" y="1023938"/>
            <a:ext cx="4899025" cy="384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215968"/>
                </a:solidFill>
              </a:rPr>
              <a:t>Make the most of your vacation. Take photos and smartly back up on the NAS</a:t>
            </a:r>
            <a:endParaRPr lang="en-US" altLang="zh-TW" sz="1800">
              <a:solidFill>
                <a:srgbClr val="215968"/>
              </a:solidFill>
            </a:endParaRPr>
          </a:p>
          <a:p>
            <a:pPr eaLnBrk="1" hangingPunct="1"/>
            <a:br>
              <a:rPr lang="en-US" altLang="zh-TW" sz="1800">
                <a:solidFill>
                  <a:srgbClr val="215968"/>
                </a:solidFill>
              </a:rPr>
            </a:br>
            <a:endParaRPr lang="zh-TW" altLang="en-US" sz="1800" b="1">
              <a:solidFill>
                <a:srgbClr val="215968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4794DD0-8115-4519-BC61-C06A6D47C4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0" y="2925763"/>
            <a:ext cx="660400" cy="2127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橢圓 17">
            <a:extLst>
              <a:ext uri="{FF2B5EF4-FFF2-40B4-BE49-F238E27FC236}">
                <a16:creationId xmlns:a16="http://schemas.microsoft.com/office/drawing/2014/main" id="{52E5F7CC-1526-46EB-B4F6-641BBC6A3DAD}"/>
              </a:ext>
            </a:extLst>
          </p:cNvPr>
          <p:cNvSpPr/>
          <p:nvPr/>
        </p:nvSpPr>
        <p:spPr>
          <a:xfrm>
            <a:off x="3114891" y="1937559"/>
            <a:ext cx="2649230" cy="26492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zh-TW" altLang="en-US" kern="0">
              <a:sym typeface="Arial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023AE42-2C36-43DC-8061-2CB09AED4C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247" y="2125624"/>
            <a:ext cx="2155573" cy="2461165"/>
          </a:xfrm>
          <a:prstGeom prst="ellipse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DDA94399-425A-41D7-AE63-D2D3D69E3453}"/>
              </a:ext>
            </a:extLst>
          </p:cNvPr>
          <p:cNvSpPr/>
          <p:nvPr/>
        </p:nvSpPr>
        <p:spPr>
          <a:xfrm>
            <a:off x="5805488" y="1577975"/>
            <a:ext cx="2828925" cy="584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2000"/>
            </a:pPr>
            <a:r>
              <a:rPr lang="en-US" altLang="zh-TW" sz="1600" b="1">
                <a:solidFill>
                  <a:srgbClr val="215968"/>
                </a:solidFill>
              </a:rPr>
              <a:t>Select your area using Locations service on IFTTT</a:t>
            </a:r>
            <a:endParaRPr lang="zh-TW" altLang="en-US">
              <a:solidFill>
                <a:srgbClr val="215968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A5D69F6-61E1-4CAD-BC69-EB4018BA7A99}"/>
              </a:ext>
            </a:extLst>
          </p:cNvPr>
          <p:cNvSpPr/>
          <p:nvPr/>
        </p:nvSpPr>
        <p:spPr>
          <a:xfrm>
            <a:off x="5805488" y="3598863"/>
            <a:ext cx="3187700" cy="585787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600" b="1">
                <a:solidFill>
                  <a:srgbClr val="215968"/>
                </a:solidFill>
              </a:rPr>
              <a:t>Automatically categorize </a:t>
            </a:r>
          </a:p>
          <a:p>
            <a:pPr eaLnBrk="1" hangingPunct="1"/>
            <a:r>
              <a:rPr lang="en-US" altLang="zh-TW" sz="1600" b="1">
                <a:solidFill>
                  <a:srgbClr val="215968"/>
                </a:solidFill>
              </a:rPr>
              <a:t>your</a:t>
            </a:r>
            <a:r>
              <a:rPr lang="zh-TW" altLang="en-US" sz="1600" b="1">
                <a:solidFill>
                  <a:srgbClr val="215968"/>
                </a:solidFill>
              </a:rPr>
              <a:t> </a:t>
            </a:r>
            <a:r>
              <a:rPr lang="en-US" altLang="zh-TW" sz="1600" b="1">
                <a:solidFill>
                  <a:srgbClr val="215968"/>
                </a:solidFill>
              </a:rPr>
              <a:t>photos based on location</a:t>
            </a:r>
            <a:endParaRPr lang="en-US" altLang="zh-TW" sz="1600">
              <a:solidFill>
                <a:srgbClr val="215968"/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1E2DC5D-2391-42F7-AD94-B8BD75A3D6D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175" y="2789238"/>
            <a:ext cx="841375" cy="22590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856" name="圖片 24">
            <a:extLst>
              <a:ext uri="{FF2B5EF4-FFF2-40B4-BE49-F238E27FC236}">
                <a16:creationId xmlns:a16="http://schemas.microsoft.com/office/drawing/2014/main" id="{7D14D509-B268-4083-841A-D77D88D4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063" y="2500313"/>
            <a:ext cx="3246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Google Shape;189;p20">
            <a:extLst>
              <a:ext uri="{FF2B5EF4-FFF2-40B4-BE49-F238E27FC236}">
                <a16:creationId xmlns:a16="http://schemas.microsoft.com/office/drawing/2014/main" id="{4E76B97E-5C01-46D5-B59A-DE69524D8010}"/>
              </a:ext>
            </a:extLst>
          </p:cNvPr>
          <p:cNvSpPr txBox="1"/>
          <p:nvPr/>
        </p:nvSpPr>
        <p:spPr>
          <a:xfrm>
            <a:off x="5805488" y="2601913"/>
            <a:ext cx="2936875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1600"/>
            </a:pPr>
            <a:r>
              <a:rPr lang="en-US" altLang="zh-TW" sz="1600" b="1">
                <a:solidFill>
                  <a:srgbClr val="215968"/>
                </a:solidFill>
              </a:rPr>
              <a:t>Save all photos of one area into one folder on</a:t>
            </a:r>
            <a:r>
              <a:rPr lang="zh-TW" altLang="en-US" sz="1600" b="1">
                <a:solidFill>
                  <a:srgbClr val="215968"/>
                </a:solidFill>
              </a:rPr>
              <a:t> </a:t>
            </a:r>
            <a:r>
              <a:rPr lang="en-US" altLang="zh-TW" sz="1600" b="1">
                <a:solidFill>
                  <a:srgbClr val="215968"/>
                </a:solidFill>
              </a:rPr>
              <a:t>NAS</a:t>
            </a:r>
            <a:endParaRPr lang="zh-TW" altLang="zh-TW">
              <a:solidFill>
                <a:srgbClr val="215968"/>
              </a:solidFill>
            </a:endParaRPr>
          </a:p>
        </p:txBody>
      </p:sp>
      <p:sp>
        <p:nvSpPr>
          <p:cNvPr id="23" name="Google Shape;158;p18">
            <a:extLst>
              <a:ext uri="{FF2B5EF4-FFF2-40B4-BE49-F238E27FC236}">
                <a16:creationId xmlns:a16="http://schemas.microsoft.com/office/drawing/2014/main" id="{DD0F82C1-90F8-4084-BAD0-202B0C3862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3188"/>
            <a:ext cx="9144000" cy="636587"/>
          </a:xfrm>
        </p:spPr>
        <p:txBody>
          <a:bodyPr vert="horz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700"/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User Scenarios for IFTTT Agent</a:t>
            </a:r>
            <a:endParaRPr lang="zh-TW" altLang="zh-TW">
              <a:solidFill>
                <a:srgbClr val="10253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>
            <a:extLst>
              <a:ext uri="{FF2B5EF4-FFF2-40B4-BE49-F238E27FC236}">
                <a16:creationId xmlns:a16="http://schemas.microsoft.com/office/drawing/2014/main" id="{A24F2326-2A75-4F26-91FC-74F41D9B3F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9863"/>
            <a:ext cx="9144000" cy="573087"/>
          </a:xfrm>
        </p:spPr>
        <p:txBody>
          <a:bodyPr vert="horz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Workflow Automation</a:t>
            </a:r>
            <a:endParaRPr lang="zh-TW" altLang="zh-TW">
              <a:solidFill>
                <a:srgbClr val="10253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CC316E5-367E-5D4A-9E8B-33D1954E4654}"/>
              </a:ext>
            </a:extLst>
          </p:cNvPr>
          <p:cNvSpPr/>
          <p:nvPr/>
        </p:nvSpPr>
        <p:spPr>
          <a:xfrm>
            <a:off x="863605" y="3133445"/>
            <a:ext cx="823849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altLang="zh-TW" sz="4400" b="1" kern="0" dirty="0">
                <a:solidFill>
                  <a:srgbClr val="FFC000">
                    <a:alpha val="1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？</a:t>
            </a:r>
            <a:endParaRPr lang="zh-TW" altLang="en-US" sz="4400" b="1" kern="0" dirty="0">
              <a:solidFill>
                <a:srgbClr val="FFC000">
                  <a:alpha val="1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63B0E53-0444-DC4A-BBA7-FABC7F16ABE1}"/>
              </a:ext>
            </a:extLst>
          </p:cNvPr>
          <p:cNvSpPr/>
          <p:nvPr/>
        </p:nvSpPr>
        <p:spPr>
          <a:xfrm>
            <a:off x="1879145" y="3633636"/>
            <a:ext cx="108238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altLang="zh-TW" sz="8000" b="1" kern="0" dirty="0">
                <a:solidFill>
                  <a:srgbClr val="FFC000">
                    <a:alpha val="22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？</a:t>
            </a:r>
            <a:endParaRPr lang="zh-TW" altLang="en-US" sz="8000" b="1" kern="0" dirty="0">
              <a:solidFill>
                <a:srgbClr val="FFC000">
                  <a:alpha val="22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2DFDE2E-967C-CA4C-AAFB-F944A7BDB214}"/>
              </a:ext>
            </a:extLst>
          </p:cNvPr>
          <p:cNvSpPr/>
          <p:nvPr/>
        </p:nvSpPr>
        <p:spPr>
          <a:xfrm>
            <a:off x="2872905" y="3466945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altLang="zh-TW" sz="4400" b="1" kern="0" dirty="0">
                <a:solidFill>
                  <a:srgbClr val="FFC000">
                    <a:alpha val="26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？</a:t>
            </a:r>
            <a:endParaRPr lang="zh-TW" altLang="en-US" sz="4400" b="1" kern="0" dirty="0">
              <a:solidFill>
                <a:srgbClr val="FFC000">
                  <a:alpha val="26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</p:txBody>
      </p:sp>
      <p:grpSp>
        <p:nvGrpSpPr>
          <p:cNvPr id="8198" name="群組 5">
            <a:extLst>
              <a:ext uri="{FF2B5EF4-FFF2-40B4-BE49-F238E27FC236}">
                <a16:creationId xmlns:a16="http://schemas.microsoft.com/office/drawing/2014/main" id="{DD30339B-6648-44B7-B69B-CA28B4456FFC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1116013"/>
            <a:ext cx="4414837" cy="465137"/>
            <a:chOff x="346895" y="1115526"/>
            <a:chExt cx="4414980" cy="466215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B4FD1F04-D5ED-45DE-AE2B-67F09BFE3478}"/>
                </a:ext>
              </a:extLst>
            </p:cNvPr>
            <p:cNvGrpSpPr/>
            <p:nvPr/>
          </p:nvGrpSpPr>
          <p:grpSpPr>
            <a:xfrm>
              <a:off x="346895" y="1115526"/>
              <a:ext cx="4363382" cy="466215"/>
              <a:chOff x="298819" y="1028869"/>
              <a:chExt cx="3871816" cy="4662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3" name="圖片 22">
                <a:extLst>
                  <a:ext uri="{FF2B5EF4-FFF2-40B4-BE49-F238E27FC236}">
                    <a16:creationId xmlns:a16="http://schemas.microsoft.com/office/drawing/2014/main" id="{DBDF3806-17CF-479F-9E6E-4BAC677102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537" y="1028869"/>
                <a:ext cx="2178098" cy="466215"/>
              </a:xfrm>
              <a:prstGeom prst="rect">
                <a:avLst/>
              </a:prstGeom>
            </p:spPr>
          </p:pic>
          <p:pic>
            <p:nvPicPr>
              <p:cNvPr id="24" name="圖片 23">
                <a:extLst>
                  <a:ext uri="{FF2B5EF4-FFF2-40B4-BE49-F238E27FC236}">
                    <a16:creationId xmlns:a16="http://schemas.microsoft.com/office/drawing/2014/main" id="{6652F80B-8072-4225-92F4-DF8394819F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8819" y="1028869"/>
                <a:ext cx="2178098" cy="466215"/>
              </a:xfrm>
              <a:prstGeom prst="rect">
                <a:avLst/>
              </a:prstGeom>
            </p:spPr>
          </p:pic>
        </p:grpSp>
        <p:sp>
          <p:nvSpPr>
            <p:cNvPr id="25" name="Google Shape;53;p12">
              <a:extLst>
                <a:ext uri="{FF2B5EF4-FFF2-40B4-BE49-F238E27FC236}">
                  <a16:creationId xmlns:a16="http://schemas.microsoft.com/office/drawing/2014/main" id="{59693C49-80D0-4E67-92C0-0F366050B859}"/>
                </a:ext>
              </a:extLst>
            </p:cNvPr>
            <p:cNvSpPr txBox="1">
              <a:spLocks/>
            </p:cNvSpPr>
            <p:nvPr/>
          </p:nvSpPr>
          <p:spPr>
            <a:xfrm>
              <a:off x="732669" y="1156897"/>
              <a:ext cx="4029206" cy="383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eaLnBrk="1" fontAlgn="auto" hangingPunct="1">
                <a:buClr>
                  <a:srgbClr val="0E7988"/>
                </a:buClr>
                <a:buSzPts val="1600"/>
                <a:defRPr/>
              </a:pPr>
              <a:r>
                <a:rPr lang="en-US" altLang="zh-TW" sz="1800" b="1" kern="0" dirty="0">
                  <a:solidFill>
                    <a:schemeClr val="accent5">
                      <a:lumMod val="50000"/>
                    </a:schemeClr>
                  </a:solidFill>
                </a:rPr>
                <a:t>The Internet has changed our lives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B4FD1F04-D5ED-45DE-AE2B-67F09BFE3478}"/>
              </a:ext>
            </a:extLst>
          </p:cNvPr>
          <p:cNvGrpSpPr/>
          <p:nvPr/>
        </p:nvGrpSpPr>
        <p:grpSpPr>
          <a:xfrm>
            <a:off x="366519" y="1619900"/>
            <a:ext cx="3092423" cy="466215"/>
            <a:chOff x="298819" y="1028869"/>
            <a:chExt cx="2744040" cy="466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DBDF3806-17CF-479F-9E6E-4BAC67710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333" y="1028869"/>
              <a:ext cx="2166526" cy="466215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6652F80B-8072-4225-92F4-DF8394819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19" y="1028869"/>
              <a:ext cx="2178098" cy="466215"/>
            </a:xfrm>
            <a:prstGeom prst="rect">
              <a:avLst/>
            </a:prstGeom>
          </p:spPr>
        </p:pic>
      </p:grpSp>
      <p:sp>
        <p:nvSpPr>
          <p:cNvPr id="31" name="Google Shape;53;p12">
            <a:extLst>
              <a:ext uri="{FF2B5EF4-FFF2-40B4-BE49-F238E27FC236}">
                <a16:creationId xmlns:a16="http://schemas.microsoft.com/office/drawing/2014/main" id="{59693C49-80D0-4E67-92C0-0F366050B859}"/>
              </a:ext>
            </a:extLst>
          </p:cNvPr>
          <p:cNvSpPr txBox="1">
            <a:spLocks/>
          </p:cNvSpPr>
          <p:nvPr/>
        </p:nvSpPr>
        <p:spPr>
          <a:xfrm>
            <a:off x="752475" y="1660525"/>
            <a:ext cx="2700338" cy="3841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buClr>
                <a:srgbClr val="0E7988"/>
              </a:buClr>
              <a:buSzPts val="1600"/>
              <a:defRPr/>
            </a:pPr>
            <a:r>
              <a:rPr lang="en-US" altLang="zh-TW" sz="1800" b="1" kern="0" dirty="0">
                <a:solidFill>
                  <a:schemeClr val="accent5">
                    <a:lumMod val="50000"/>
                  </a:schemeClr>
                </a:solidFill>
              </a:rPr>
              <a:t>Plenty of web services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B4FD1F04-D5ED-45DE-AE2B-67F09BFE3478}"/>
              </a:ext>
            </a:extLst>
          </p:cNvPr>
          <p:cNvGrpSpPr/>
          <p:nvPr/>
        </p:nvGrpSpPr>
        <p:grpSpPr>
          <a:xfrm>
            <a:off x="366519" y="2124274"/>
            <a:ext cx="3084951" cy="466215"/>
            <a:chOff x="298819" y="1028869"/>
            <a:chExt cx="2737409" cy="466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DBDF3806-17CF-479F-9E6E-4BAC67710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964" y="1028869"/>
              <a:ext cx="2153264" cy="466215"/>
            </a:xfrm>
            <a:prstGeom prst="rect">
              <a:avLst/>
            </a:prstGeom>
          </p:spPr>
        </p:pic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6652F80B-8072-4225-92F4-DF8394819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19" y="1028869"/>
              <a:ext cx="2178098" cy="466215"/>
            </a:xfrm>
            <a:prstGeom prst="rect">
              <a:avLst/>
            </a:prstGeom>
          </p:spPr>
        </p:pic>
      </p:grpSp>
      <p:sp>
        <p:nvSpPr>
          <p:cNvPr id="36" name="Google Shape;53;p12">
            <a:extLst>
              <a:ext uri="{FF2B5EF4-FFF2-40B4-BE49-F238E27FC236}">
                <a16:creationId xmlns:a16="http://schemas.microsoft.com/office/drawing/2014/main" id="{59693C49-80D0-4E67-92C0-0F366050B859}"/>
              </a:ext>
            </a:extLst>
          </p:cNvPr>
          <p:cNvSpPr txBox="1">
            <a:spLocks/>
          </p:cNvSpPr>
          <p:nvPr/>
        </p:nvSpPr>
        <p:spPr>
          <a:xfrm>
            <a:off x="752475" y="2165350"/>
            <a:ext cx="2700338" cy="3841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buClr>
                <a:srgbClr val="0E7988"/>
              </a:buClr>
              <a:buSzPts val="1600"/>
              <a:defRPr/>
            </a:pPr>
            <a:r>
              <a:rPr lang="en-US" altLang="zh-TW" sz="1800" b="1" kern="0" dirty="0">
                <a:solidFill>
                  <a:schemeClr val="accent5">
                    <a:lumMod val="50000"/>
                  </a:schemeClr>
                </a:solidFill>
              </a:rPr>
              <a:t>Software </a:t>
            </a:r>
            <a:r>
              <a:rPr lang="en-US" altLang="zh-TW" sz="1800" b="1" kern="0" dirty="0" err="1">
                <a:solidFill>
                  <a:schemeClr val="accent5">
                    <a:lumMod val="50000"/>
                  </a:schemeClr>
                </a:solidFill>
              </a:rPr>
              <a:t>automators</a:t>
            </a:r>
            <a:endParaRPr lang="en-US" altLang="zh-TW" sz="1800" b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B4FD1F04-D5ED-45DE-AE2B-67F09BFE3478}"/>
              </a:ext>
            </a:extLst>
          </p:cNvPr>
          <p:cNvGrpSpPr/>
          <p:nvPr/>
        </p:nvGrpSpPr>
        <p:grpSpPr>
          <a:xfrm>
            <a:off x="366519" y="2628647"/>
            <a:ext cx="3087748" cy="466215"/>
            <a:chOff x="298819" y="1028869"/>
            <a:chExt cx="2739891" cy="466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DBDF3806-17CF-479F-9E6E-4BAC67710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612" y="1028869"/>
              <a:ext cx="2178098" cy="466215"/>
            </a:xfrm>
            <a:prstGeom prst="rect">
              <a:avLst/>
            </a:prstGeom>
          </p:spPr>
        </p:pic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6652F80B-8072-4225-92F4-DF8394819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19" y="1028869"/>
              <a:ext cx="2178098" cy="466215"/>
            </a:xfrm>
            <a:prstGeom prst="rect">
              <a:avLst/>
            </a:prstGeom>
          </p:spPr>
        </p:pic>
      </p:grpSp>
      <p:sp>
        <p:nvSpPr>
          <p:cNvPr id="41" name="Google Shape;53;p12">
            <a:extLst>
              <a:ext uri="{FF2B5EF4-FFF2-40B4-BE49-F238E27FC236}">
                <a16:creationId xmlns:a16="http://schemas.microsoft.com/office/drawing/2014/main" id="{59693C49-80D0-4E67-92C0-0F366050B859}"/>
              </a:ext>
            </a:extLst>
          </p:cNvPr>
          <p:cNvSpPr txBox="1">
            <a:spLocks/>
          </p:cNvSpPr>
          <p:nvPr/>
        </p:nvSpPr>
        <p:spPr>
          <a:xfrm>
            <a:off x="752475" y="2670175"/>
            <a:ext cx="2560638" cy="3841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buClr>
                <a:srgbClr val="0E7988"/>
              </a:buClr>
              <a:buSzPts val="1600"/>
              <a:defRPr/>
            </a:pPr>
            <a:r>
              <a:rPr lang="en-US" altLang="zh-TW" sz="1800" b="1" kern="0" dirty="0">
                <a:solidFill>
                  <a:schemeClr val="accent5">
                    <a:lumMod val="50000"/>
                  </a:schemeClr>
                </a:solidFill>
              </a:rPr>
              <a:t>Connect all services</a:t>
            </a:r>
          </a:p>
        </p:txBody>
      </p:sp>
      <p:grpSp>
        <p:nvGrpSpPr>
          <p:cNvPr id="38" name="Google Shape;54;p12">
            <a:extLst>
              <a:ext uri="{FF2B5EF4-FFF2-40B4-BE49-F238E27FC236}">
                <a16:creationId xmlns:a16="http://schemas.microsoft.com/office/drawing/2014/main" id="{5DDE51B3-4A21-43AB-9D8C-97D52AD47DFC}"/>
              </a:ext>
            </a:extLst>
          </p:cNvPr>
          <p:cNvGrpSpPr/>
          <p:nvPr/>
        </p:nvGrpSpPr>
        <p:grpSpPr>
          <a:xfrm>
            <a:off x="3621828" y="1852612"/>
            <a:ext cx="5101501" cy="2793423"/>
            <a:chOff x="11737970" y="35051712"/>
            <a:chExt cx="2135745676" cy="2147483647"/>
          </a:xfrm>
          <a:effectLst/>
        </p:grpSpPr>
        <p:pic>
          <p:nvPicPr>
            <p:cNvPr id="42" name="Google Shape;55;p12" descr="IFTTT-introduction2.png">
              <a:extLst>
                <a:ext uri="{FF2B5EF4-FFF2-40B4-BE49-F238E27FC236}">
                  <a16:creationId xmlns:a16="http://schemas.microsoft.com/office/drawing/2014/main" id="{5BA91013-A743-4FED-9742-7B0721D01A40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89978" y="48575552"/>
              <a:ext cx="1906685347" cy="214748364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3" name="Google Shape;56;p12" descr="facebook-announces-clickable-hashtags--resolution-media-17.png">
              <a:extLst>
                <a:ext uri="{FF2B5EF4-FFF2-40B4-BE49-F238E27FC236}">
                  <a16:creationId xmlns:a16="http://schemas.microsoft.com/office/drawing/2014/main" id="{C35F72F7-2B89-46EE-82FD-98A184965FB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0620239" y="1624827791"/>
              <a:ext cx="385715324" cy="388681493"/>
            </a:xfrm>
            <a:prstGeom prst="rect">
              <a:avLst/>
            </a:prstGeom>
            <a:noFill/>
            <a:ln>
              <a:noFill/>
            </a:ln>
            <a:effectLst>
              <a:outerShdw blurRad="63500">
                <a:srgbClr val="000000">
                  <a:alpha val="69411"/>
                </a:srgbClr>
              </a:outerShdw>
            </a:effectLst>
          </p:spPr>
        </p:pic>
        <p:pic>
          <p:nvPicPr>
            <p:cNvPr id="44" name="Google Shape;57;p12" descr="image.png">
              <a:extLst>
                <a:ext uri="{FF2B5EF4-FFF2-40B4-BE49-F238E27FC236}">
                  <a16:creationId xmlns:a16="http://schemas.microsoft.com/office/drawing/2014/main" id="{20E0308E-3A1D-42C1-BDDF-ABE8473D6E43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7970" y="1306778542"/>
              <a:ext cx="317853741" cy="56549603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5" name="Google Shape;58;p12" descr="instagram-Logo-PNG-Transparent-Background-download.png">
              <a:extLst>
                <a:ext uri="{FF2B5EF4-FFF2-40B4-BE49-F238E27FC236}">
                  <a16:creationId xmlns:a16="http://schemas.microsoft.com/office/drawing/2014/main" id="{987DBEFD-EB2A-444B-AFDA-A4BDA3CD355E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66403" y="671429346"/>
              <a:ext cx="278012798" cy="49461466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6" name="Google Shape;59;p12" descr="Line_app_logo.png">
              <a:extLst>
                <a:ext uri="{FF2B5EF4-FFF2-40B4-BE49-F238E27FC236}">
                  <a16:creationId xmlns:a16="http://schemas.microsoft.com/office/drawing/2014/main" id="{DE19E2E3-97C1-4A08-812E-F8CA7E6FDDEE}"/>
                </a:ext>
              </a:extLst>
            </p:cNvPr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6804536" y="211866423"/>
              <a:ext cx="248241090" cy="441648067"/>
            </a:xfrm>
            <a:prstGeom prst="rect">
              <a:avLst/>
            </a:prstGeom>
            <a:noFill/>
            <a:ln>
              <a:noFill/>
            </a:ln>
            <a:effectLst>
              <a:outerShdw blurRad="63500">
                <a:srgbClr val="000000">
                  <a:alpha val="69411"/>
                </a:srgbClr>
              </a:outerShdw>
            </a:effectLst>
          </p:spPr>
        </p:pic>
        <p:pic>
          <p:nvPicPr>
            <p:cNvPr id="47" name="Google Shape;60;p12" descr="linkedin-logo-3.png">
              <a:extLst>
                <a:ext uri="{FF2B5EF4-FFF2-40B4-BE49-F238E27FC236}">
                  <a16:creationId xmlns:a16="http://schemas.microsoft.com/office/drawing/2014/main" id="{69BBB10B-70A6-400D-B3ED-55D0430CF43B}"/>
                </a:ext>
              </a:extLst>
            </p:cNvPr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347338" y="1696488391"/>
              <a:ext cx="238171477" cy="374660924"/>
            </a:xfrm>
            <a:prstGeom prst="rect">
              <a:avLst/>
            </a:prstGeom>
            <a:noFill/>
            <a:ln>
              <a:noFill/>
            </a:ln>
            <a:effectLst>
              <a:outerShdw blurRad="63500">
                <a:srgbClr val="000000">
                  <a:alpha val="69411"/>
                </a:srgbClr>
              </a:outerShdw>
            </a:effectLst>
          </p:spPr>
        </p:pic>
        <p:pic>
          <p:nvPicPr>
            <p:cNvPr id="48" name="Google Shape;61;p12" descr="twitter-card-glyph@2x-vflVqhKLO.png">
              <a:extLst>
                <a:ext uri="{FF2B5EF4-FFF2-40B4-BE49-F238E27FC236}">
                  <a16:creationId xmlns:a16="http://schemas.microsoft.com/office/drawing/2014/main" id="{4DAFE06D-533F-497D-8745-3315B6C589C6}"/>
                </a:ext>
              </a:extLst>
            </p:cNvPr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0067477" y="671429346"/>
              <a:ext cx="317416169" cy="56471749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9" name="Google Shape;62;p12" descr="unnamed.png">
              <a:extLst>
                <a:ext uri="{FF2B5EF4-FFF2-40B4-BE49-F238E27FC236}">
                  <a16:creationId xmlns:a16="http://schemas.microsoft.com/office/drawing/2014/main" id="{C03BD18C-150C-4D33-91EA-B95A60968C0A}"/>
                </a:ext>
              </a:extLst>
            </p:cNvPr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150580" y="35051712"/>
              <a:ext cx="297714341" cy="52966581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0" name="Google Shape;63;p12" descr="YouTube-icon-full_color.png">
              <a:extLst>
                <a:ext uri="{FF2B5EF4-FFF2-40B4-BE49-F238E27FC236}">
                  <a16:creationId xmlns:a16="http://schemas.microsoft.com/office/drawing/2014/main" id="{6B2890E5-EC69-46AE-B99C-4257E0825D40}"/>
                </a:ext>
              </a:extLst>
            </p:cNvPr>
            <p:cNvPicPr preferRelativeResize="0"/>
            <p:nvPr/>
          </p:nvPicPr>
          <p:blipFill rotWithShape="1">
            <a:blip r:embed="rId1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1458467" y="70102812"/>
              <a:ext cx="310410848" cy="3886814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1" name="Google Shape;64;p12">
              <a:extLst>
                <a:ext uri="{FF2B5EF4-FFF2-40B4-BE49-F238E27FC236}">
                  <a16:creationId xmlns:a16="http://schemas.microsoft.com/office/drawing/2014/main" id="{5CD52988-13F7-467A-A154-6C26DFCA82BD}"/>
                </a:ext>
              </a:extLst>
            </p:cNvPr>
            <p:cNvPicPr preferRelativeResize="0"/>
            <p:nvPr/>
          </p:nvPicPr>
          <p:blipFill rotWithShape="1">
            <a:blip r:embed="rId1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0842271" y="1553946292"/>
              <a:ext cx="239047103" cy="424511338"/>
            </a:xfrm>
            <a:prstGeom prst="rect">
              <a:avLst/>
            </a:prstGeom>
            <a:noFill/>
            <a:ln>
              <a:noFill/>
            </a:ln>
            <a:effectLst>
              <a:outerShdw blurRad="63500">
                <a:srgbClr val="000000">
                  <a:alpha val="69411"/>
                </a:srgbClr>
              </a:outerShdw>
            </a:effectLst>
          </p:spPr>
        </p:pic>
        <p:pic>
          <p:nvPicPr>
            <p:cNvPr id="53" name="Google Shape;65;p12" descr="pinterest-logo-png-9.png">
              <a:extLst>
                <a:ext uri="{FF2B5EF4-FFF2-40B4-BE49-F238E27FC236}">
                  <a16:creationId xmlns:a16="http://schemas.microsoft.com/office/drawing/2014/main" id="{1F33C233-6D72-4E8C-BF0F-32C35179BA75}"/>
                </a:ext>
              </a:extLst>
            </p:cNvPr>
            <p:cNvPicPr preferRelativeResize="0"/>
            <p:nvPr/>
          </p:nvPicPr>
          <p:blipFill rotWithShape="1">
            <a:blip r:embed="rId1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4089043" y="1193191797"/>
              <a:ext cx="198768241" cy="35285087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Google Shape;200;p21">
            <a:extLst>
              <a:ext uri="{FF2B5EF4-FFF2-40B4-BE49-F238E27FC236}">
                <a16:creationId xmlns:a16="http://schemas.microsoft.com/office/drawing/2014/main" id="{CFEBE383-9CAA-40C1-97A5-F21F66EA6DB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7" b="2235"/>
          <a:stretch>
            <a:fillRect/>
          </a:stretch>
        </p:blipFill>
        <p:spPr bwMode="auto">
          <a:xfrm>
            <a:off x="1782763" y="1285875"/>
            <a:ext cx="5980112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E52FC297-EFA1-476B-AE71-A046DA83C0B4}"/>
              </a:ext>
            </a:extLst>
          </p:cNvPr>
          <p:cNvGrpSpPr/>
          <p:nvPr/>
        </p:nvGrpSpPr>
        <p:grpSpPr>
          <a:xfrm>
            <a:off x="298819" y="1028869"/>
            <a:ext cx="5205410" cy="466215"/>
            <a:chOff x="298819" y="1028869"/>
            <a:chExt cx="5205410" cy="466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A920941-0BA9-4FD3-BB24-8532ADD35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6131" y="1028869"/>
              <a:ext cx="2178098" cy="466215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22B72F1-0334-46D5-A552-60A718D53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5704" y="1028869"/>
              <a:ext cx="2178098" cy="466215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96F6273-2FE9-4170-94F1-474F1A04C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19" y="1028869"/>
              <a:ext cx="2178098" cy="466215"/>
            </a:xfrm>
            <a:prstGeom prst="rect">
              <a:avLst/>
            </a:prstGeom>
          </p:spPr>
        </p:pic>
      </p:grpSp>
      <p:sp>
        <p:nvSpPr>
          <p:cNvPr id="9" name="Google Shape;53;p12">
            <a:extLst>
              <a:ext uri="{FF2B5EF4-FFF2-40B4-BE49-F238E27FC236}">
                <a16:creationId xmlns:a16="http://schemas.microsoft.com/office/drawing/2014/main" id="{5C33EED1-A5C0-454E-A63C-E092DAEEB147}"/>
              </a:ext>
            </a:extLst>
          </p:cNvPr>
          <p:cNvSpPr txBox="1">
            <a:spLocks/>
          </p:cNvSpPr>
          <p:nvPr/>
        </p:nvSpPr>
        <p:spPr>
          <a:xfrm>
            <a:off x="669925" y="1081088"/>
            <a:ext cx="5132388" cy="384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1600"/>
            </a:pPr>
            <a:r>
              <a:rPr lang="en-US" altLang="zh-TW" sz="1800" b="1">
                <a:solidFill>
                  <a:srgbClr val="215968"/>
                </a:solidFill>
              </a:rPr>
              <a:t>Effortlessly archive your Social Media data</a:t>
            </a:r>
            <a:endParaRPr lang="zh-TW" altLang="en-US" sz="1800">
              <a:solidFill>
                <a:srgbClr val="215968"/>
              </a:solidFill>
            </a:endParaRPr>
          </a:p>
        </p:txBody>
      </p:sp>
      <p:sp>
        <p:nvSpPr>
          <p:cNvPr id="11" name="Google Shape;158;p18">
            <a:extLst>
              <a:ext uri="{FF2B5EF4-FFF2-40B4-BE49-F238E27FC236}">
                <a16:creationId xmlns:a16="http://schemas.microsoft.com/office/drawing/2014/main" id="{7429F9CD-DE92-445B-8329-6B02FA65AF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3188"/>
            <a:ext cx="9144000" cy="636587"/>
          </a:xfrm>
        </p:spPr>
        <p:txBody>
          <a:bodyPr vert="horz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700"/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User Scenarios for IFTTT Agent</a:t>
            </a:r>
            <a:endParaRPr lang="zh-TW" altLang="zh-TW">
              <a:solidFill>
                <a:srgbClr val="10253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206;p22">
            <a:extLst>
              <a:ext uri="{FF2B5EF4-FFF2-40B4-BE49-F238E27FC236}">
                <a16:creationId xmlns:a16="http://schemas.microsoft.com/office/drawing/2014/main" id="{4936F204-64B2-401B-8A10-68C0EE67A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2185988"/>
            <a:ext cx="4537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E7988"/>
              </a:buClr>
              <a:buSzPts val="4400"/>
            </a:pPr>
            <a:r>
              <a:rPr lang="en-US" altLang="zh-TW" sz="4800" b="1">
                <a:solidFill>
                  <a:srgbClr val="0E7988"/>
                </a:solidFill>
              </a:rPr>
              <a:t>QNAP</a:t>
            </a:r>
            <a:r>
              <a:rPr lang="zh-TW" altLang="en-US" sz="4800" b="1">
                <a:solidFill>
                  <a:srgbClr val="0E7988"/>
                </a:solidFill>
              </a:rPr>
              <a:t> </a:t>
            </a:r>
            <a:r>
              <a:rPr lang="en-US" altLang="zh-TW" sz="4800" b="1">
                <a:solidFill>
                  <a:srgbClr val="0E7988"/>
                </a:solidFill>
              </a:rPr>
              <a:t>x IFTTT</a:t>
            </a:r>
          </a:p>
        </p:txBody>
      </p:sp>
      <p:sp>
        <p:nvSpPr>
          <p:cNvPr id="39939" name="副標題 16">
            <a:extLst>
              <a:ext uri="{FF2B5EF4-FFF2-40B4-BE49-F238E27FC236}">
                <a16:creationId xmlns:a16="http://schemas.microsoft.com/office/drawing/2014/main" id="{A0238DC1-6634-4E16-8799-A535B3478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4419600"/>
            <a:ext cx="3409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858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TW" sz="500" b="1">
                <a:solidFill>
                  <a:schemeClr val="bg1"/>
                </a:solidFill>
              </a:rPr>
              <a:t>Copyright © 2018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5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>
            <a:extLst>
              <a:ext uri="{FF2B5EF4-FFF2-40B4-BE49-F238E27FC236}">
                <a16:creationId xmlns:a16="http://schemas.microsoft.com/office/drawing/2014/main" id="{699F382F-90F2-430B-A27C-D96DF9091A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3188"/>
            <a:ext cx="9144000" cy="636587"/>
          </a:xfrm>
        </p:spPr>
        <p:txBody>
          <a:bodyPr vert="horz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What is IFTTT</a:t>
            </a:r>
            <a:endParaRPr lang="zh-TW" altLang="zh-TW">
              <a:solidFill>
                <a:srgbClr val="10253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243" name="Google Shape;71;p13">
            <a:extLst>
              <a:ext uri="{FF2B5EF4-FFF2-40B4-BE49-F238E27FC236}">
                <a16:creationId xmlns:a16="http://schemas.microsoft.com/office/drawing/2014/main" id="{E6756FA0-B7EB-4624-B5F5-3E753A54A1FA}"/>
              </a:ext>
            </a:extLst>
          </p:cNvPr>
          <p:cNvGrpSpPr>
            <a:grpSpLocks/>
          </p:cNvGrpSpPr>
          <p:nvPr/>
        </p:nvGrpSpPr>
        <p:grpSpPr bwMode="auto">
          <a:xfrm>
            <a:off x="501650" y="884238"/>
            <a:ext cx="8242300" cy="3911600"/>
            <a:chOff x="45990907" y="129160741"/>
            <a:chExt cx="1911930350" cy="1906824467"/>
          </a:xfrm>
        </p:grpSpPr>
        <p:pic>
          <p:nvPicPr>
            <p:cNvPr id="73" name="Google Shape;73;p13" descr="free.png">
              <a:extLst>
                <a:ext uri="{FF2B5EF4-FFF2-40B4-BE49-F238E27FC236}">
                  <a16:creationId xmlns:a16="http://schemas.microsoft.com/office/drawing/2014/main" id="{D67C2424-A8CA-4332-BCA3-3BE71F6D88DA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60000">
              <a:off x="1324539092" y="1152221595"/>
              <a:ext cx="633382165" cy="633028577"/>
            </a:xfrm>
            <a:prstGeom prst="rect">
              <a:avLst/>
            </a:prstGeom>
            <a:noFill/>
            <a:ln>
              <a:noFill/>
            </a:ln>
            <a:effectLst>
              <a:outerShdw blurRad="63500" sx="97000" sy="97000">
                <a:schemeClr val="bg2">
                  <a:lumMod val="75000"/>
                  <a:alpha val="69000"/>
                </a:schemeClr>
              </a:outerShdw>
            </a:effectLst>
          </p:spPr>
        </p:pic>
        <p:pic>
          <p:nvPicPr>
            <p:cNvPr id="72" name="Google Shape;72;p13" descr="IFTTT-nutshell.png">
              <a:extLst>
                <a:ext uri="{FF2B5EF4-FFF2-40B4-BE49-F238E27FC236}">
                  <a16:creationId xmlns:a16="http://schemas.microsoft.com/office/drawing/2014/main" id="{DD2EF0A9-CD35-406B-859F-1554BBFC9D9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9978180" y="129160741"/>
              <a:ext cx="1738883839" cy="0"/>
            </a:xfrm>
            <a:prstGeom prst="rect">
              <a:avLst/>
            </a:prstGeom>
            <a:noFill/>
            <a:ln>
              <a:noFill/>
            </a:ln>
            <a:effectLst>
              <a:reflection stA="15000" endPos="65000" dist="50800" dir="5400000" sy="-100000" algn="bl" rotWithShape="0"/>
            </a:effectLst>
          </p:spPr>
        </p:pic>
        <p:pic>
          <p:nvPicPr>
            <p:cNvPr id="10246" name="Google Shape;74;p13" descr="ios_logo.png">
              <a:extLst>
                <a:ext uri="{FF2B5EF4-FFF2-40B4-BE49-F238E27FC236}">
                  <a16:creationId xmlns:a16="http://schemas.microsoft.com/office/drawing/2014/main" id="{F12E9F30-930E-4B6C-9CDE-BA1F7FBEF5E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0907" y="1322342944"/>
              <a:ext cx="307405548" cy="61929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Google Shape;75;p13" descr="android.png">
              <a:extLst>
                <a:ext uri="{FF2B5EF4-FFF2-40B4-BE49-F238E27FC236}">
                  <a16:creationId xmlns:a16="http://schemas.microsoft.com/office/drawing/2014/main" id="{FD2EF6AC-700B-4735-AE13-AC482C30745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45499" y="1666283544"/>
              <a:ext cx="365573904" cy="27675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Google Shape;76;p13" descr="chromelogo256px.png">
              <a:extLst>
                <a:ext uri="{FF2B5EF4-FFF2-40B4-BE49-F238E27FC236}">
                  <a16:creationId xmlns:a16="http://schemas.microsoft.com/office/drawing/2014/main" id="{1C0C00E8-F0C1-4222-83FA-A639ED8E85E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45499" y="1401558242"/>
              <a:ext cx="116721680" cy="23584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Google Shape;77;p13" descr="firefox-512-noshadow.png">
              <a:extLst>
                <a:ext uri="{FF2B5EF4-FFF2-40B4-BE49-F238E27FC236}">
                  <a16:creationId xmlns:a16="http://schemas.microsoft.com/office/drawing/2014/main" id="{0362EC51-2DE6-40B6-B33F-08C2470C38A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05340" y="1401558242"/>
              <a:ext cx="117107032" cy="23584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Google Shape;78;p13" descr="Internet_Explorer_9_icon.svg.png">
              <a:extLst>
                <a:ext uri="{FF2B5EF4-FFF2-40B4-BE49-F238E27FC236}">
                  <a16:creationId xmlns:a16="http://schemas.microsoft.com/office/drawing/2014/main" id="{C5A5B7CA-C129-48BF-925F-9DD431F25E9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12372" y="1401558242"/>
              <a:ext cx="117107032" cy="23584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oogle Shape;71;p13">
            <a:extLst>
              <a:ext uri="{FF2B5EF4-FFF2-40B4-BE49-F238E27FC236}">
                <a16:creationId xmlns:a16="http://schemas.microsoft.com/office/drawing/2014/main" id="{C4018C85-FC48-418A-9228-1E075D4EDAA6}"/>
              </a:ext>
            </a:extLst>
          </p:cNvPr>
          <p:cNvGrpSpPr/>
          <p:nvPr/>
        </p:nvGrpSpPr>
        <p:grpSpPr>
          <a:xfrm>
            <a:off x="502418" y="884254"/>
            <a:ext cx="8241790" cy="3911703"/>
            <a:chOff x="45990907" y="129160741"/>
            <a:chExt cx="1911930350" cy="1906824467"/>
          </a:xfrm>
          <a:effectLst/>
        </p:grpSpPr>
        <p:pic>
          <p:nvPicPr>
            <p:cNvPr id="12" name="Google Shape;73;p13" descr="free.png">
              <a:extLst>
                <a:ext uri="{FF2B5EF4-FFF2-40B4-BE49-F238E27FC236}">
                  <a16:creationId xmlns:a16="http://schemas.microsoft.com/office/drawing/2014/main" id="{7F217C39-1762-416A-A213-020748DA638E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60000">
              <a:off x="1324619337" y="1152520368"/>
              <a:ext cx="633301920" cy="632933856"/>
            </a:xfrm>
            <a:prstGeom prst="rect">
              <a:avLst/>
            </a:prstGeom>
            <a:noFill/>
            <a:ln>
              <a:noFill/>
            </a:ln>
            <a:effectLst>
              <a:outerShdw blurRad="63500" sx="97000" sy="97000">
                <a:schemeClr val="bg2">
                  <a:lumMod val="75000"/>
                  <a:alpha val="69000"/>
                </a:schemeClr>
              </a:outerShdw>
            </a:effectLst>
          </p:spPr>
        </p:pic>
        <p:pic>
          <p:nvPicPr>
            <p:cNvPr id="13" name="Google Shape;72;p13" descr="IFTTT-nutshell.png">
              <a:extLst>
                <a:ext uri="{FF2B5EF4-FFF2-40B4-BE49-F238E27FC236}">
                  <a16:creationId xmlns:a16="http://schemas.microsoft.com/office/drawing/2014/main" id="{9CE9501A-0FFD-4096-BF65-6804B2625BDF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978180" y="129160741"/>
              <a:ext cx="1738883839" cy="1906824467"/>
            </a:xfrm>
            <a:prstGeom prst="rect">
              <a:avLst/>
            </a:prstGeom>
            <a:noFill/>
            <a:ln>
              <a:noFill/>
            </a:ln>
            <a:effectLst>
              <a:reflection stA="15000" endPos="65000" dist="50800" dir="5400000" sy="-100000" algn="bl" rotWithShape="0"/>
            </a:effectLst>
          </p:spPr>
        </p:pic>
        <p:pic>
          <p:nvPicPr>
            <p:cNvPr id="14" name="Google Shape;74;p13" descr="ios_logo.png">
              <a:extLst>
                <a:ext uri="{FF2B5EF4-FFF2-40B4-BE49-F238E27FC236}">
                  <a16:creationId xmlns:a16="http://schemas.microsoft.com/office/drawing/2014/main" id="{CD96ACB6-5F4B-4A91-A9AC-A2EEEE707588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90907" y="1322342944"/>
              <a:ext cx="307405548" cy="619296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75;p13" descr="android.png">
              <a:extLst>
                <a:ext uri="{FF2B5EF4-FFF2-40B4-BE49-F238E27FC236}">
                  <a16:creationId xmlns:a16="http://schemas.microsoft.com/office/drawing/2014/main" id="{3ACB07D2-8CD2-4F11-90EB-FD3DC04F1180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545499" y="1666283544"/>
              <a:ext cx="365573904" cy="27675810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" name="Google Shape;76;p13" descr="chromelogo256px.png">
              <a:extLst>
                <a:ext uri="{FF2B5EF4-FFF2-40B4-BE49-F238E27FC236}">
                  <a16:creationId xmlns:a16="http://schemas.microsoft.com/office/drawing/2014/main" id="{9B9A0DD1-D897-44C5-BD8F-1553037F0DA1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545499" y="1401558242"/>
              <a:ext cx="116721680" cy="2358461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7" name="Google Shape;77;p13" descr="firefox-512-noshadow.png">
              <a:extLst>
                <a:ext uri="{FF2B5EF4-FFF2-40B4-BE49-F238E27FC236}">
                  <a16:creationId xmlns:a16="http://schemas.microsoft.com/office/drawing/2014/main" id="{5E5FCE3A-F23B-4838-9113-7996CED12989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9905340" y="1401558242"/>
              <a:ext cx="117107032" cy="2358461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8" name="Google Shape;78;p13" descr="Internet_Explorer_9_icon.svg.png">
              <a:extLst>
                <a:ext uri="{FF2B5EF4-FFF2-40B4-BE49-F238E27FC236}">
                  <a16:creationId xmlns:a16="http://schemas.microsoft.com/office/drawing/2014/main" id="{5964B7BC-22AB-4757-8DB1-8A7AEE0924C4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012372" y="1401558242"/>
              <a:ext cx="117107032" cy="23584616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化單一角落矩形 22">
            <a:extLst>
              <a:ext uri="{FF2B5EF4-FFF2-40B4-BE49-F238E27FC236}">
                <a16:creationId xmlns:a16="http://schemas.microsoft.com/office/drawing/2014/main" id="{F7FA9571-221E-944F-82A3-570EEBF038D6}"/>
              </a:ext>
            </a:extLst>
          </p:cNvPr>
          <p:cNvSpPr/>
          <p:nvPr/>
        </p:nvSpPr>
        <p:spPr>
          <a:xfrm>
            <a:off x="6238875" y="3146425"/>
            <a:ext cx="2662238" cy="177482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ym typeface="Arial"/>
            </a:endParaRPr>
          </a:p>
        </p:txBody>
      </p:sp>
      <p:sp>
        <p:nvSpPr>
          <p:cNvPr id="10" name="圓角化單一角落矩形 9">
            <a:extLst>
              <a:ext uri="{FF2B5EF4-FFF2-40B4-BE49-F238E27FC236}">
                <a16:creationId xmlns:a16="http://schemas.microsoft.com/office/drawing/2014/main" id="{E3101A90-4D0C-7B40-AADC-036C52206E5A}"/>
              </a:ext>
            </a:extLst>
          </p:cNvPr>
          <p:cNvSpPr/>
          <p:nvPr/>
        </p:nvSpPr>
        <p:spPr>
          <a:xfrm>
            <a:off x="746125" y="3146425"/>
            <a:ext cx="2662238" cy="177482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ym typeface="Arial"/>
            </a:endParaRPr>
          </a:p>
        </p:txBody>
      </p:sp>
      <p:sp>
        <p:nvSpPr>
          <p:cNvPr id="83" name="Google Shape;83;p14">
            <a:extLst>
              <a:ext uri="{FF2B5EF4-FFF2-40B4-BE49-F238E27FC236}">
                <a16:creationId xmlns:a16="http://schemas.microsoft.com/office/drawing/2014/main" id="{EF4C7CD6-625D-49DC-968C-291B83E6BB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2875"/>
            <a:ext cx="9144000" cy="581025"/>
          </a:xfrm>
        </p:spPr>
        <p:txBody>
          <a:bodyPr vert="horz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What is IFTTT</a:t>
            </a:r>
            <a:endParaRPr lang="zh-TW" altLang="zh-TW">
              <a:solidFill>
                <a:srgbClr val="10253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3" name="Google Shape;84;p14">
            <a:extLst>
              <a:ext uri="{FF2B5EF4-FFF2-40B4-BE49-F238E27FC236}">
                <a16:creationId xmlns:a16="http://schemas.microsoft.com/office/drawing/2014/main" id="{D44218F1-77D8-4CC1-8F0B-CD34C14CF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876300"/>
            <a:ext cx="8591550" cy="207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0000"/>
              </a:buClr>
              <a:buSzPts val="6600"/>
            </a:pPr>
            <a:r>
              <a:rPr lang="en-US" altLang="zh-TW" sz="6600" b="1">
                <a:solidFill>
                  <a:srgbClr val="FF0000"/>
                </a:solidFill>
              </a:rPr>
              <a:t>IF</a:t>
            </a:r>
            <a:r>
              <a:rPr lang="en-US" altLang="zh-TW" sz="6600" b="1">
                <a:solidFill>
                  <a:srgbClr val="10253F"/>
                </a:solidFill>
              </a:rPr>
              <a:t> </a:t>
            </a:r>
            <a:r>
              <a:rPr lang="en-US" altLang="zh-TW" sz="6600" b="1">
                <a:solidFill>
                  <a:srgbClr val="FF0000"/>
                </a:solidFill>
              </a:rPr>
              <a:t>T</a:t>
            </a:r>
            <a:r>
              <a:rPr lang="en-US" altLang="zh-TW" sz="6600" b="1"/>
              <a:t>his</a:t>
            </a:r>
            <a:r>
              <a:rPr lang="en-US" altLang="zh-TW" sz="6600" b="1">
                <a:solidFill>
                  <a:srgbClr val="10253F"/>
                </a:solidFill>
              </a:rPr>
              <a:t> </a:t>
            </a:r>
            <a:r>
              <a:rPr lang="en-US" altLang="zh-TW" sz="6600" b="1">
                <a:solidFill>
                  <a:srgbClr val="FF0000"/>
                </a:solidFill>
              </a:rPr>
              <a:t>T</a:t>
            </a:r>
            <a:r>
              <a:rPr lang="en-US" altLang="zh-TW" sz="6600" b="1">
                <a:solidFill>
                  <a:srgbClr val="10253F"/>
                </a:solidFill>
              </a:rPr>
              <a:t>hen </a:t>
            </a:r>
            <a:r>
              <a:rPr lang="en-US" altLang="zh-TW" sz="6600" b="1">
                <a:solidFill>
                  <a:srgbClr val="FF0000"/>
                </a:solidFill>
              </a:rPr>
              <a:t>T</a:t>
            </a:r>
            <a:r>
              <a:rPr lang="en-US" altLang="zh-TW" sz="6600" b="1">
                <a:solidFill>
                  <a:srgbClr val="10253F"/>
                </a:solidFill>
              </a:rPr>
              <a:t>hat </a:t>
            </a:r>
            <a:endParaRPr lang="zh-TW" altLang="zh-TW"/>
          </a:p>
        </p:txBody>
      </p:sp>
      <p:cxnSp>
        <p:nvCxnSpPr>
          <p:cNvPr id="85" name="Google Shape;85;p14">
            <a:extLst>
              <a:ext uri="{FF2B5EF4-FFF2-40B4-BE49-F238E27FC236}">
                <a16:creationId xmlns:a16="http://schemas.microsoft.com/office/drawing/2014/main" id="{FEE42447-EE6B-4FA2-BE29-15802822A704}"/>
              </a:ext>
            </a:extLst>
          </p:cNvPr>
          <p:cNvCxnSpPr>
            <a:cxnSpLocks/>
          </p:cNvCxnSpPr>
          <p:nvPr/>
        </p:nvCxnSpPr>
        <p:spPr>
          <a:xfrm flipH="1">
            <a:off x="2514600" y="1858963"/>
            <a:ext cx="241300" cy="2222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</p:cxnSp>
      <p:sp>
        <p:nvSpPr>
          <p:cNvPr id="12295" name="Google Shape;86;p14">
            <a:extLst>
              <a:ext uri="{FF2B5EF4-FFF2-40B4-BE49-F238E27FC236}">
                <a16:creationId xmlns:a16="http://schemas.microsoft.com/office/drawing/2014/main" id="{3473B382-5DEA-48A2-BA31-871AB581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070100"/>
            <a:ext cx="274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953735"/>
              </a:buClr>
              <a:buSzPts val="2000"/>
            </a:pPr>
            <a:r>
              <a:rPr lang="en-US" altLang="zh-TW" sz="2000" b="1">
                <a:solidFill>
                  <a:srgbClr val="953735"/>
                </a:solidFill>
              </a:rPr>
              <a:t>Trigger is the </a:t>
            </a:r>
            <a:r>
              <a:rPr lang="en-US" altLang="zh-TW" sz="2800" b="1">
                <a:solidFill>
                  <a:srgbClr val="FF0000"/>
                </a:solidFill>
              </a:rPr>
              <a:t>THIS</a:t>
            </a:r>
            <a:r>
              <a:rPr lang="en-US" altLang="zh-TW" sz="2000" b="1">
                <a:solidFill>
                  <a:srgbClr val="C00000"/>
                </a:solidFill>
              </a:rPr>
              <a:t> </a:t>
            </a:r>
            <a:r>
              <a:rPr lang="en-US" altLang="zh-TW" sz="2000" b="1">
                <a:solidFill>
                  <a:srgbClr val="953735"/>
                </a:solidFill>
              </a:rPr>
              <a:t>part in IFTTT</a:t>
            </a:r>
            <a:endParaRPr lang="zh-TW" altLang="zh-TW"/>
          </a:p>
        </p:txBody>
      </p:sp>
      <p:sp>
        <p:nvSpPr>
          <p:cNvPr id="12296" name="Google Shape;88;p14">
            <a:extLst>
              <a:ext uri="{FF2B5EF4-FFF2-40B4-BE49-F238E27FC236}">
                <a16:creationId xmlns:a16="http://schemas.microsoft.com/office/drawing/2014/main" id="{A142EE58-7B9D-4633-A48C-0DD9517C6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2081213"/>
            <a:ext cx="274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953735"/>
              </a:buClr>
              <a:buSzPts val="2000"/>
            </a:pPr>
            <a:r>
              <a:rPr lang="en-US" altLang="zh-TW" sz="2000" b="1">
                <a:solidFill>
                  <a:srgbClr val="953735"/>
                </a:solidFill>
              </a:rPr>
              <a:t>Action is the </a:t>
            </a:r>
            <a:r>
              <a:rPr lang="en-US" altLang="zh-TW" sz="2800" b="1">
                <a:solidFill>
                  <a:srgbClr val="FF0000"/>
                </a:solidFill>
              </a:rPr>
              <a:t>THAT</a:t>
            </a:r>
            <a:r>
              <a:rPr lang="en-US" altLang="zh-TW" sz="2000" b="1">
                <a:solidFill>
                  <a:srgbClr val="C00000"/>
                </a:solidFill>
              </a:rPr>
              <a:t> </a:t>
            </a:r>
            <a:r>
              <a:rPr lang="en-US" altLang="zh-TW" sz="2000" b="1">
                <a:solidFill>
                  <a:srgbClr val="953735"/>
                </a:solidFill>
              </a:rPr>
              <a:t>part in IFTTT</a:t>
            </a:r>
            <a:endParaRPr lang="zh-TW" altLang="zh-TW"/>
          </a:p>
        </p:txBody>
      </p:sp>
      <p:pic>
        <p:nvPicPr>
          <p:cNvPr id="89" name="Google Shape;89;p14">
            <a:extLst>
              <a:ext uri="{FF2B5EF4-FFF2-40B4-BE49-F238E27FC236}">
                <a16:creationId xmlns:a16="http://schemas.microsoft.com/office/drawing/2014/main" id="{B7071F68-A4E3-4974-A5AD-29B7CC0A98A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038" y="3108325"/>
            <a:ext cx="1912937" cy="1851025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  <p:pic>
        <p:nvPicPr>
          <p:cNvPr id="12298" name="Google Shape;90;p14">
            <a:extLst>
              <a:ext uri="{FF2B5EF4-FFF2-40B4-BE49-F238E27FC236}">
                <a16:creationId xmlns:a16="http://schemas.microsoft.com/office/drawing/2014/main" id="{449D0096-79B7-4EA1-A477-6667D7A67E1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25" y="3194050"/>
            <a:ext cx="248443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Google Shape;91;p14" descr="facebook-announces-clickable-hashtags--resolution-media-17.png">
            <a:extLst>
              <a:ext uri="{FF2B5EF4-FFF2-40B4-BE49-F238E27FC236}">
                <a16:creationId xmlns:a16="http://schemas.microsoft.com/office/drawing/2014/main" id="{BBE9F78A-A913-407A-B954-4122E467D0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3143250"/>
            <a:ext cx="889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Google Shape;92;p14">
            <a:extLst>
              <a:ext uri="{FF2B5EF4-FFF2-40B4-BE49-F238E27FC236}">
                <a16:creationId xmlns:a16="http://schemas.microsoft.com/office/drawing/2014/main" id="{C63C9C63-9AD4-4ECA-8410-7CB98C19B7F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800" y="3194050"/>
            <a:ext cx="2435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群組 4">
            <a:extLst>
              <a:ext uri="{FF2B5EF4-FFF2-40B4-BE49-F238E27FC236}">
                <a16:creationId xmlns:a16="http://schemas.microsoft.com/office/drawing/2014/main" id="{DF618A9D-75D7-4C8B-AF0F-B003EA44D4CE}"/>
              </a:ext>
            </a:extLst>
          </p:cNvPr>
          <p:cNvGrpSpPr>
            <a:grpSpLocks/>
          </p:cNvGrpSpPr>
          <p:nvPr/>
        </p:nvGrpSpPr>
        <p:grpSpPr bwMode="auto">
          <a:xfrm>
            <a:off x="5573713" y="3060700"/>
            <a:ext cx="790575" cy="788988"/>
            <a:chOff x="7739583" y="2807031"/>
            <a:chExt cx="792162" cy="790575"/>
          </a:xfrm>
        </p:grpSpPr>
        <p:sp>
          <p:nvSpPr>
            <p:cNvPr id="3" name="圓角矩形 2">
              <a:extLst>
                <a:ext uri="{FF2B5EF4-FFF2-40B4-BE49-F238E27FC236}">
                  <a16:creationId xmlns:a16="http://schemas.microsoft.com/office/drawing/2014/main" id="{4D4890FB-9CB6-DA4D-9A4B-3C2672FBEDB7}"/>
                </a:ext>
              </a:extLst>
            </p:cNvPr>
            <p:cNvSpPr/>
            <p:nvPr/>
          </p:nvSpPr>
          <p:spPr>
            <a:xfrm>
              <a:off x="7924103" y="2959738"/>
              <a:ext cx="423123" cy="4851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umimoji="1" lang="zh-TW" altLang="en-US" kern="0">
                <a:sym typeface="Arial"/>
              </a:endParaRPr>
            </a:p>
          </p:txBody>
        </p:sp>
        <p:pic>
          <p:nvPicPr>
            <p:cNvPr id="12305" name="Google Shape;93;p14" descr="image.png">
              <a:extLst>
                <a:ext uri="{FF2B5EF4-FFF2-40B4-BE49-F238E27FC236}">
                  <a16:creationId xmlns:a16="http://schemas.microsoft.com/office/drawing/2014/main" id="{800CA912-2C2D-46E7-A737-4810A31A4B3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583" y="2807031"/>
              <a:ext cx="792162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2" name="圖片 26">
            <a:extLst>
              <a:ext uri="{FF2B5EF4-FFF2-40B4-BE49-F238E27FC236}">
                <a16:creationId xmlns:a16="http://schemas.microsoft.com/office/drawing/2014/main" id="{5A130F35-3783-4EB7-851C-EF825A15D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67238"/>
            <a:ext cx="12461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Google Shape;85;p14">
            <a:extLst>
              <a:ext uri="{FF2B5EF4-FFF2-40B4-BE49-F238E27FC236}">
                <a16:creationId xmlns:a16="http://schemas.microsoft.com/office/drawing/2014/main" id="{DDD37A9E-A1A1-9F43-8908-74CAD2D156D7}"/>
              </a:ext>
            </a:extLst>
          </p:cNvPr>
          <p:cNvCxnSpPr>
            <a:cxnSpLocks/>
          </p:cNvCxnSpPr>
          <p:nvPr/>
        </p:nvCxnSpPr>
        <p:spPr>
          <a:xfrm>
            <a:off x="6704013" y="1808163"/>
            <a:ext cx="192087" cy="26193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24">
            <a:extLst>
              <a:ext uri="{FF2B5EF4-FFF2-40B4-BE49-F238E27FC236}">
                <a16:creationId xmlns:a16="http://schemas.microsoft.com/office/drawing/2014/main" id="{04F3F8A6-754E-4862-A243-6348D5BD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025" y="1547813"/>
            <a:ext cx="3321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Google Shape;98;p15">
            <a:extLst>
              <a:ext uri="{FF2B5EF4-FFF2-40B4-BE49-F238E27FC236}">
                <a16:creationId xmlns:a16="http://schemas.microsoft.com/office/drawing/2014/main" id="{5FC57553-B37A-421A-A5FB-C577E5DB3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3188"/>
            <a:ext cx="9144000" cy="636587"/>
          </a:xfrm>
        </p:spPr>
        <p:txBody>
          <a:bodyPr vert="horz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700"/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About IFTTT Agent</a:t>
            </a:r>
            <a:endParaRPr lang="zh-TW" altLang="zh-TW">
              <a:solidFill>
                <a:srgbClr val="10253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4340" name="Google Shape;99;p15">
            <a:extLst>
              <a:ext uri="{FF2B5EF4-FFF2-40B4-BE49-F238E27FC236}">
                <a16:creationId xmlns:a16="http://schemas.microsoft.com/office/drawing/2014/main" id="{CA400E28-DD21-4DE3-AC5F-2907D411C2AA}"/>
              </a:ext>
            </a:extLst>
          </p:cNvPr>
          <p:cNvGrpSpPr>
            <a:grpSpLocks/>
          </p:cNvGrpSpPr>
          <p:nvPr/>
        </p:nvGrpSpPr>
        <p:grpSpPr bwMode="auto">
          <a:xfrm>
            <a:off x="2012950" y="1316038"/>
            <a:ext cx="1892300" cy="1052512"/>
            <a:chOff x="554160830" y="106852512"/>
            <a:chExt cx="2147483647" cy="1640150594"/>
          </a:xfrm>
        </p:grpSpPr>
        <p:pic>
          <p:nvPicPr>
            <p:cNvPr id="100" name="Google Shape;100;p15">
              <a:extLst>
                <a:ext uri="{FF2B5EF4-FFF2-40B4-BE49-F238E27FC236}">
                  <a16:creationId xmlns:a16="http://schemas.microsoft.com/office/drawing/2014/main" id="{787F6C91-B953-44C4-A38E-21D2A8FF21E3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160830" y="106852512"/>
              <a:ext cx="2147483647" cy="1640150594"/>
            </a:xfrm>
            <a:prstGeom prst="rect">
              <a:avLst/>
            </a:prstGeom>
            <a:noFill/>
            <a:ln>
              <a:noFill/>
            </a:ln>
            <a:effectLst>
              <a:outerShdw blurRad="63500">
                <a:srgbClr val="000000">
                  <a:alpha val="69411"/>
                </a:srgbClr>
              </a:outerShdw>
            </a:effectLst>
          </p:spPr>
        </p:pic>
        <p:sp>
          <p:nvSpPr>
            <p:cNvPr id="14356" name="Google Shape;101;p15">
              <a:extLst>
                <a:ext uri="{FF2B5EF4-FFF2-40B4-BE49-F238E27FC236}">
                  <a16:creationId xmlns:a16="http://schemas.microsoft.com/office/drawing/2014/main" id="{4A404DA4-F847-4900-80D0-C94D5C1B2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938680" y="974425695"/>
              <a:ext cx="1533719474" cy="467437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00"/>
                <a:buFont typeface="Calibri" panose="020F0502020204030204" pitchFamily="34" charset="0"/>
                <a:buNone/>
              </a:pPr>
              <a:r>
                <a:rPr lang="en-US" altLang="zh-TW" sz="2000" b="1">
                  <a:solidFill>
                    <a:srgbClr val="FFFFFF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myQNAPcloud</a:t>
              </a:r>
              <a:endParaRPr lang="zh-TW" altLang="zh-TW" sz="2000" b="1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4341" name="Google Shape;102;p15">
            <a:extLst>
              <a:ext uri="{FF2B5EF4-FFF2-40B4-BE49-F238E27FC236}">
                <a16:creationId xmlns:a16="http://schemas.microsoft.com/office/drawing/2014/main" id="{997A704E-3D13-472A-8167-E7F4A69CA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2532063"/>
            <a:ext cx="9271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 b="1"/>
              <a:t>All NAS registered </a:t>
            </a:r>
            <a:endParaRPr lang="en-US" altLang="zh-TW" sz="1200"/>
          </a:p>
          <a:p>
            <a:pPr eaLnBrk="1" hangingPunct="1"/>
            <a:r>
              <a:rPr lang="en-US" altLang="zh-TW" sz="1200" b="1"/>
              <a:t>with QID</a:t>
            </a:r>
            <a:endParaRPr lang="en-US" altLang="zh-TW" sz="1200"/>
          </a:p>
          <a:p>
            <a:pPr eaLnBrk="1" hangingPunct="1"/>
            <a:br>
              <a:rPr lang="en-US" altLang="zh-TW" sz="1200"/>
            </a:br>
            <a:endParaRPr lang="zh-TW" altLang="zh-TW" sz="1200" b="1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2" name="Google Shape;103;p15">
            <a:extLst>
              <a:ext uri="{FF2B5EF4-FFF2-40B4-BE49-F238E27FC236}">
                <a16:creationId xmlns:a16="http://schemas.microsoft.com/office/drawing/2014/main" id="{CE9C4D3E-B1D7-4751-9469-2564588EA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279900"/>
            <a:ext cx="13557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00"/>
              <a:buFont typeface="Calibri" panose="020F0502020204030204" pitchFamily="34" charset="0"/>
              <a:buNone/>
            </a:pPr>
            <a:r>
              <a:rPr lang="en-US" altLang="zh-TW" b="1">
                <a:latin typeface="Calibri" panose="020F0502020204030204" pitchFamily="34" charset="0"/>
                <a:sym typeface="Calibri" panose="020F0502020204030204" pitchFamily="34" charset="0"/>
              </a:rPr>
              <a:t>QNAP Service</a:t>
            </a:r>
            <a:endParaRPr lang="zh-TW" altLang="zh-TW" b="1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4" name="Google Shape;104;p15" descr="IFTTT_Logo_2015.png">
            <a:extLst>
              <a:ext uri="{FF2B5EF4-FFF2-40B4-BE49-F238E27FC236}">
                <a16:creationId xmlns:a16="http://schemas.microsoft.com/office/drawing/2014/main" id="{3B2A5F03-2EEC-459F-BB25-6752D608CE6F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" y="3159125"/>
            <a:ext cx="1228725" cy="1201738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  <p:sp>
        <p:nvSpPr>
          <p:cNvPr id="14344" name="Google Shape;105;p15">
            <a:extLst>
              <a:ext uri="{FF2B5EF4-FFF2-40B4-BE49-F238E27FC236}">
                <a16:creationId xmlns:a16="http://schemas.microsoft.com/office/drawing/2014/main" id="{2DECB4E1-34D1-428B-AAF3-A166F1EA2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2527300"/>
            <a:ext cx="12287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 b="1"/>
              <a:t>Connect IFTTT</a:t>
            </a:r>
            <a:r>
              <a:rPr lang="zh-TW" altLang="en-US" sz="1200" b="1"/>
              <a:t> </a:t>
            </a:r>
            <a:r>
              <a:rPr lang="en-US" altLang="zh-TW" sz="1200" b="1"/>
              <a:t>account with QNAP</a:t>
            </a:r>
            <a:br>
              <a:rPr lang="en-US" altLang="zh-TW" sz="1200"/>
            </a:br>
            <a:endParaRPr lang="zh-TW" altLang="zh-TW" sz="1200" b="1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5" name="Google Shape;106;p15">
            <a:extLst>
              <a:ext uri="{FF2B5EF4-FFF2-40B4-BE49-F238E27FC236}">
                <a16:creationId xmlns:a16="http://schemas.microsoft.com/office/drawing/2014/main" id="{09732367-F7F1-404F-9C8D-929EF7D47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343150"/>
            <a:ext cx="1444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00"/>
            </a:pPr>
            <a:r>
              <a:rPr lang="en-US" altLang="zh-TW" sz="1200" b="1"/>
              <a:t>Authenticate </a:t>
            </a:r>
            <a:br>
              <a:rPr lang="en-US" altLang="zh-TW" sz="1200" b="1"/>
            </a:br>
            <a:r>
              <a:rPr lang="en-US" altLang="zh-TW" sz="1200" b="1"/>
              <a:t>with QID</a:t>
            </a:r>
            <a:endParaRPr lang="zh-TW" altLang="zh-TW" sz="1200" b="1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B90D994-9D0A-46E7-9DE3-A1C730C352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425" y="3209925"/>
            <a:ext cx="1581150" cy="1163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4" name="Google Shape;114;p15" descr="ifttt-agent.png">
            <a:extLst>
              <a:ext uri="{FF2B5EF4-FFF2-40B4-BE49-F238E27FC236}">
                <a16:creationId xmlns:a16="http://schemas.microsoft.com/office/drawing/2014/main" id="{B4315933-105E-44EB-AFA2-A9F81B64876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4388" y="3890963"/>
            <a:ext cx="644525" cy="614362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411"/>
              </a:srgbClr>
            </a:outerShdw>
          </a:effectLst>
        </p:spPr>
      </p:pic>
      <p:pic>
        <p:nvPicPr>
          <p:cNvPr id="14348" name="圖片 26">
            <a:extLst>
              <a:ext uri="{FF2B5EF4-FFF2-40B4-BE49-F238E27FC236}">
                <a16:creationId xmlns:a16="http://schemas.microsoft.com/office/drawing/2014/main" id="{9756D1B3-62E2-4A50-AC05-F31D546E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025" y="2552700"/>
            <a:ext cx="3321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圖片 27">
            <a:extLst>
              <a:ext uri="{FF2B5EF4-FFF2-40B4-BE49-F238E27FC236}">
                <a16:creationId xmlns:a16="http://schemas.microsoft.com/office/drawing/2014/main" id="{E1DCF4D4-CA7F-46EA-82BE-F1A47217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025" y="3557588"/>
            <a:ext cx="3321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Google Shape;189;p20">
            <a:extLst>
              <a:ext uri="{FF2B5EF4-FFF2-40B4-BE49-F238E27FC236}">
                <a16:creationId xmlns:a16="http://schemas.microsoft.com/office/drawing/2014/main" id="{789E2085-D212-435E-9BA6-C56A872D8C70}"/>
              </a:ext>
            </a:extLst>
          </p:cNvPr>
          <p:cNvSpPr txBox="1"/>
          <p:nvPr/>
        </p:nvSpPr>
        <p:spPr>
          <a:xfrm>
            <a:off x="5570538" y="2678113"/>
            <a:ext cx="2871787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1600"/>
            </a:pPr>
            <a:r>
              <a:rPr lang="en-US" altLang="zh-TW" sz="1600" b="1">
                <a:solidFill>
                  <a:srgbClr val="215968"/>
                </a:solidFill>
              </a:rPr>
              <a:t>Ensures execution of NAS related triggers and actions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53F80EF-142D-4196-948E-626825F42E7C}"/>
              </a:ext>
            </a:extLst>
          </p:cNvPr>
          <p:cNvSpPr/>
          <p:nvPr/>
        </p:nvSpPr>
        <p:spPr>
          <a:xfrm>
            <a:off x="5570538" y="1562100"/>
            <a:ext cx="26812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E7988"/>
              </a:buClr>
              <a:buSzPts val="2000"/>
              <a:buFont typeface="Arial"/>
              <a:buNone/>
              <a:defRPr/>
            </a:pPr>
            <a:r>
              <a:rPr lang="en-US" altLang="zh-TW" sz="16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 app on QNAP NAS that communicates with IFTTT via </a:t>
            </a:r>
            <a:r>
              <a:rPr lang="en-US" altLang="zh-TW" sz="1600" b="1" kern="0" dirty="0" err="1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myQNAPCloud</a:t>
            </a:r>
            <a:endParaRPr lang="en-US" altLang="zh-TW" sz="1600" b="1" kern="0" dirty="0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EF0D9C6-0588-4E41-A005-E42FC53FE41B}"/>
              </a:ext>
            </a:extLst>
          </p:cNvPr>
          <p:cNvSpPr/>
          <p:nvPr/>
        </p:nvSpPr>
        <p:spPr>
          <a:xfrm>
            <a:off x="5570538" y="3695700"/>
            <a:ext cx="31543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E7988"/>
              </a:buClr>
              <a:buSzPts val="1600"/>
              <a:buFont typeface="Arial"/>
              <a:buNone/>
              <a:defRPr/>
            </a:pPr>
            <a:r>
              <a:rPr lang="en-US" altLang="zh-TW" sz="16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Display logs of triggers and actions executed on</a:t>
            </a:r>
            <a:r>
              <a:rPr lang="zh-TW" altLang="en-US" sz="16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6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NAS</a:t>
            </a:r>
          </a:p>
        </p:txBody>
      </p:sp>
      <p:sp>
        <p:nvSpPr>
          <p:cNvPr id="2" name="向上箭號 1">
            <a:extLst>
              <a:ext uri="{FF2B5EF4-FFF2-40B4-BE49-F238E27FC236}">
                <a16:creationId xmlns:a16="http://schemas.microsoft.com/office/drawing/2014/main" id="{8695B0BD-D9A2-C646-BD1C-D89973900BE8}"/>
              </a:ext>
            </a:extLst>
          </p:cNvPr>
          <p:cNvSpPr/>
          <p:nvPr/>
        </p:nvSpPr>
        <p:spPr>
          <a:xfrm rot="8449077">
            <a:off x="3738563" y="2397125"/>
            <a:ext cx="255587" cy="784225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ym typeface="Arial"/>
            </a:endParaRPr>
          </a:p>
        </p:txBody>
      </p:sp>
      <p:sp>
        <p:nvSpPr>
          <p:cNvPr id="39" name="向上箭號 38">
            <a:extLst>
              <a:ext uri="{FF2B5EF4-FFF2-40B4-BE49-F238E27FC236}">
                <a16:creationId xmlns:a16="http://schemas.microsoft.com/office/drawing/2014/main" id="{AF4E2EFA-5A0E-4544-908E-6C675DDC50BE}"/>
              </a:ext>
            </a:extLst>
          </p:cNvPr>
          <p:cNvSpPr/>
          <p:nvPr/>
        </p:nvSpPr>
        <p:spPr>
          <a:xfrm rot="2360561">
            <a:off x="1949450" y="2420938"/>
            <a:ext cx="255588" cy="784225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1" lang="zh-TW" altLang="en-US" kern="0"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2">
            <a:extLst>
              <a:ext uri="{FF2B5EF4-FFF2-40B4-BE49-F238E27FC236}">
                <a16:creationId xmlns:a16="http://schemas.microsoft.com/office/drawing/2014/main" id="{F50DF8FE-DE84-48FC-B95C-4787D689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825" y="1057275"/>
            <a:ext cx="4348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圖片 4">
            <a:extLst>
              <a:ext uri="{FF2B5EF4-FFF2-40B4-BE49-F238E27FC236}">
                <a16:creationId xmlns:a16="http://schemas.microsoft.com/office/drawing/2014/main" id="{C3C72DA1-8ABF-4E89-AC44-21B61B9C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825" y="1846263"/>
            <a:ext cx="4348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圖片 6">
            <a:extLst>
              <a:ext uri="{FF2B5EF4-FFF2-40B4-BE49-F238E27FC236}">
                <a16:creationId xmlns:a16="http://schemas.microsoft.com/office/drawing/2014/main" id="{7D915C5D-32F6-4C1B-97E1-F6FA5F185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825" y="2635250"/>
            <a:ext cx="4348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圖片 8">
            <a:extLst>
              <a:ext uri="{FF2B5EF4-FFF2-40B4-BE49-F238E27FC236}">
                <a16:creationId xmlns:a16="http://schemas.microsoft.com/office/drawing/2014/main" id="{F1418026-3BD8-44E8-8C83-72AB5211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825" y="3424238"/>
            <a:ext cx="434816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圖片 17">
            <a:extLst>
              <a:ext uri="{FF2B5EF4-FFF2-40B4-BE49-F238E27FC236}">
                <a16:creationId xmlns:a16="http://schemas.microsoft.com/office/drawing/2014/main" id="{BC029D50-DC2F-44A1-8C79-4A3A16A6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825" y="4214813"/>
            <a:ext cx="434816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1B5EF4F7-FD6B-4B01-9937-744FD89E53BD}"/>
              </a:ext>
            </a:extLst>
          </p:cNvPr>
          <p:cNvSpPr txBox="1">
            <a:spLocks/>
          </p:cNvSpPr>
          <p:nvPr/>
        </p:nvSpPr>
        <p:spPr>
          <a:xfrm>
            <a:off x="466725" y="103188"/>
            <a:ext cx="8316913" cy="63658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</a:pPr>
            <a:r>
              <a:rPr lang="en-US" altLang="zh-TW" sz="3600" b="1">
                <a:solidFill>
                  <a:srgbClr val="10253F"/>
                </a:solidFill>
              </a:rPr>
              <a:t>Prerequisites</a:t>
            </a:r>
            <a:endParaRPr lang="zh-TW" altLang="en-US" sz="3600" b="1">
              <a:solidFill>
                <a:srgbClr val="10253F"/>
              </a:solidFill>
            </a:endParaRPr>
          </a:p>
        </p:txBody>
      </p:sp>
      <p:sp>
        <p:nvSpPr>
          <p:cNvPr id="12" name="平行四邊形 11">
            <a:extLst>
              <a:ext uri="{FF2B5EF4-FFF2-40B4-BE49-F238E27FC236}">
                <a16:creationId xmlns:a16="http://schemas.microsoft.com/office/drawing/2014/main" id="{6F6D53E0-1D72-40AB-A0DA-41EE9D58DD8D}"/>
              </a:ext>
            </a:extLst>
          </p:cNvPr>
          <p:cNvSpPr/>
          <p:nvPr/>
        </p:nvSpPr>
        <p:spPr>
          <a:xfrm>
            <a:off x="-242888" y="0"/>
            <a:ext cx="2754313" cy="73977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zh-TW" altLang="en-US" kern="0">
              <a:sym typeface="Arial"/>
            </a:endParaRPr>
          </a:p>
        </p:txBody>
      </p:sp>
      <p:sp>
        <p:nvSpPr>
          <p:cNvPr id="16393" name="矩形 12">
            <a:extLst>
              <a:ext uri="{FF2B5EF4-FFF2-40B4-BE49-F238E27FC236}">
                <a16:creationId xmlns:a16="http://schemas.microsoft.com/office/drawing/2014/main" id="{BC15F93C-BC73-4D72-9B60-34FA3B0C8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158750"/>
            <a:ext cx="209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chemeClr val="bg1"/>
                </a:solidFill>
              </a:rPr>
              <a:t>How to begin</a:t>
            </a:r>
            <a:endParaRPr lang="zh-TW" altLang="en-US" sz="2400" b="1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1ACA24C-72F5-49F4-96C8-A3F212892E8F}"/>
              </a:ext>
            </a:extLst>
          </p:cNvPr>
          <p:cNvSpPr/>
          <p:nvPr/>
        </p:nvSpPr>
        <p:spPr>
          <a:xfrm>
            <a:off x="4314825" y="1211263"/>
            <a:ext cx="28352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E7988"/>
              </a:buClr>
              <a:buSzPts val="2000"/>
              <a:buFont typeface="Arial"/>
              <a:buNone/>
              <a:defRPr/>
            </a:pPr>
            <a:r>
              <a:rPr lang="en-US" altLang="zh-TW" sz="20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 IFTTT account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EAE3F0-2865-4901-94C4-9AD21AD4BF8A}"/>
              </a:ext>
            </a:extLst>
          </p:cNvPr>
          <p:cNvSpPr/>
          <p:nvPr/>
        </p:nvSpPr>
        <p:spPr>
          <a:xfrm>
            <a:off x="4314825" y="1825625"/>
            <a:ext cx="2835275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2000"/>
            </a:pPr>
            <a:r>
              <a:rPr lang="en-US" altLang="zh-TW" sz="2000" b="1">
                <a:solidFill>
                  <a:srgbClr val="215968"/>
                </a:solidFill>
              </a:rPr>
              <a:t>A QNAP NAS with QTS 4.2.2 and newer</a:t>
            </a:r>
            <a:endParaRPr lang="zh-TW" altLang="en-US" sz="2000" b="1">
              <a:solidFill>
                <a:srgbClr val="215968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1DFE304-FFD2-41A7-9A9E-F45915A53556}"/>
              </a:ext>
            </a:extLst>
          </p:cNvPr>
          <p:cNvSpPr/>
          <p:nvPr/>
        </p:nvSpPr>
        <p:spPr>
          <a:xfrm>
            <a:off x="4314825" y="2606675"/>
            <a:ext cx="28352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E7988"/>
              </a:buClr>
              <a:buSzPts val="2000"/>
              <a:buFont typeface="Arial"/>
              <a:buNone/>
              <a:defRPr/>
            </a:pPr>
            <a:r>
              <a:rPr lang="en-US" altLang="zh-TW" sz="20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IFTTT Agent installed on your NAS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4EEA9C-6430-4664-8BE9-BB76EC0885DB}"/>
              </a:ext>
            </a:extLst>
          </p:cNvPr>
          <p:cNvSpPr/>
          <p:nvPr/>
        </p:nvSpPr>
        <p:spPr>
          <a:xfrm>
            <a:off x="4314825" y="3421063"/>
            <a:ext cx="3028950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2000"/>
            </a:pPr>
            <a:r>
              <a:rPr lang="en-US" altLang="zh-TW" sz="2000" b="1">
                <a:solidFill>
                  <a:srgbClr val="215968"/>
                </a:solidFill>
              </a:rPr>
              <a:t>A myQNAPcloud account (QID)</a:t>
            </a:r>
            <a:endParaRPr lang="zh-TW" altLang="en-US" sz="2000" b="1">
              <a:solidFill>
                <a:srgbClr val="215968"/>
              </a:solidFill>
            </a:endParaRPr>
          </a:p>
        </p:txBody>
      </p:sp>
      <p:pic>
        <p:nvPicPr>
          <p:cNvPr id="16398" name="圖片 16">
            <a:extLst>
              <a:ext uri="{FF2B5EF4-FFF2-40B4-BE49-F238E27FC236}">
                <a16:creationId xmlns:a16="http://schemas.microsoft.com/office/drawing/2014/main" id="{740B17AE-52B5-4F71-8FA9-FF88AB48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514475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圖片 18">
            <a:extLst>
              <a:ext uri="{FF2B5EF4-FFF2-40B4-BE49-F238E27FC236}">
                <a16:creationId xmlns:a16="http://schemas.microsoft.com/office/drawing/2014/main" id="{E6F4996C-20BF-43B7-A00F-D0BBB689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2817813"/>
            <a:ext cx="19875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圖片 20">
            <a:extLst>
              <a:ext uri="{FF2B5EF4-FFF2-40B4-BE49-F238E27FC236}">
                <a16:creationId xmlns:a16="http://schemas.microsoft.com/office/drawing/2014/main" id="{4C64908F-721E-43F1-ADA0-B0921F76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988" y="1206500"/>
            <a:ext cx="2890837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oogle Shape;114;p15" descr="ifttt-agent.png">
            <a:extLst>
              <a:ext uri="{FF2B5EF4-FFF2-40B4-BE49-F238E27FC236}">
                <a16:creationId xmlns:a16="http://schemas.microsoft.com/office/drawing/2014/main" id="{454C08F2-4060-4A81-856E-EC6ADFB7EC6C}"/>
              </a:ext>
            </a:extLst>
          </p:cNvPr>
          <p:cNvPicPr preferRelativeResize="0"/>
          <p:nvPr/>
        </p:nvPicPr>
        <p:blipFill rotWithShape="1">
          <a:blip r:embed="rId7"/>
          <a:stretch/>
        </p:blipFill>
        <p:spPr>
          <a:xfrm>
            <a:off x="942975" y="1974850"/>
            <a:ext cx="1011238" cy="1011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764EEA9C-6430-4664-8BE9-BB76EC0885DB}"/>
              </a:ext>
            </a:extLst>
          </p:cNvPr>
          <p:cNvSpPr/>
          <p:nvPr/>
        </p:nvSpPr>
        <p:spPr>
          <a:xfrm>
            <a:off x="4314825" y="4184650"/>
            <a:ext cx="3659188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2000"/>
            </a:pPr>
            <a:r>
              <a:rPr lang="en-US" altLang="zh-TW" sz="2000" b="1">
                <a:solidFill>
                  <a:srgbClr val="215968"/>
                </a:solidFill>
              </a:rPr>
              <a:t>NAS registered with your myQNAPcloud account (QID)</a:t>
            </a:r>
            <a:endParaRPr lang="zh-TW" altLang="en-US" sz="2000" b="1">
              <a:solidFill>
                <a:srgbClr val="21596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FCE8E3-D0BD-4702-9657-1E193574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550" y="103188"/>
            <a:ext cx="6775450" cy="636587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How to begin: QNAP service</a:t>
            </a:r>
            <a:endParaRPr lang="zh-TW" altLang="en-US">
              <a:solidFill>
                <a:srgbClr val="10253F"/>
              </a:solidFill>
              <a:ea typeface="新細明體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6" name="Picture 2" descr="https://lh5.googleusercontent.com/03Z9tzGjXKTiMXkPyoGGFhUBt9D6gz9QmPBgB0uatluA_WGfJztkZLokPrwerClE7kdIdPzSlENXPydJLIawz8DnzACKpAxZDKaYfM1zslA6NGokLted25HyLqSTwpdW03xqgZzU5Fk">
            <a:extLst>
              <a:ext uri="{FF2B5EF4-FFF2-40B4-BE49-F238E27FC236}">
                <a16:creationId xmlns:a16="http://schemas.microsoft.com/office/drawing/2014/main" id="{CFE72220-7A00-496E-B40F-3C3FCBF1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50" y="1313233"/>
            <a:ext cx="5255932" cy="3236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2" name="圖片 9">
            <a:extLst>
              <a:ext uri="{FF2B5EF4-FFF2-40B4-BE49-F238E27FC236}">
                <a16:creationId xmlns:a16="http://schemas.microsoft.com/office/drawing/2014/main" id="{115471AA-FE2C-4EBD-93F2-8F210162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8" y="1844675"/>
            <a:ext cx="32019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文字方塊 11">
            <a:extLst>
              <a:ext uri="{FF2B5EF4-FFF2-40B4-BE49-F238E27FC236}">
                <a16:creationId xmlns:a16="http://schemas.microsoft.com/office/drawing/2014/main" id="{439EA99A-BCD0-449D-9219-563BEAC7C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1838325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01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65F4D6-F356-4BC6-AF1E-519A6596928D}"/>
              </a:ext>
            </a:extLst>
          </p:cNvPr>
          <p:cNvSpPr/>
          <p:nvPr/>
        </p:nvSpPr>
        <p:spPr>
          <a:xfrm>
            <a:off x="5554663" y="2028825"/>
            <a:ext cx="3187700" cy="33813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600" b="1">
                <a:solidFill>
                  <a:srgbClr val="215968"/>
                </a:solidFill>
              </a:rPr>
              <a:t>Go to </a:t>
            </a:r>
            <a:r>
              <a:rPr lang="en-US" altLang="zh-TW" sz="1600" b="1" u="sng">
                <a:solidFill>
                  <a:srgbClr val="215968"/>
                </a:solidFill>
                <a:hlinkClick r:id="rId4"/>
              </a:rPr>
              <a:t>https://ifttt.com/qnap</a:t>
            </a:r>
            <a:r>
              <a:rPr lang="en-US" altLang="zh-TW" sz="1600" b="1">
                <a:solidFill>
                  <a:srgbClr val="215968"/>
                </a:solidFill>
              </a:rPr>
              <a:t> </a:t>
            </a:r>
            <a:endParaRPr lang="en-US" altLang="zh-TW" sz="1600">
              <a:solidFill>
                <a:srgbClr val="215968"/>
              </a:solidFill>
            </a:endParaRPr>
          </a:p>
        </p:txBody>
      </p:sp>
      <p:pic>
        <p:nvPicPr>
          <p:cNvPr id="17415" name="圖片 15">
            <a:extLst>
              <a:ext uri="{FF2B5EF4-FFF2-40B4-BE49-F238E27FC236}">
                <a16:creationId xmlns:a16="http://schemas.microsoft.com/office/drawing/2014/main" id="{60D84A4A-08CB-4877-9CCE-F374DEE1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8" y="2563813"/>
            <a:ext cx="3201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文字方塊 16">
            <a:extLst>
              <a:ext uri="{FF2B5EF4-FFF2-40B4-BE49-F238E27FC236}">
                <a16:creationId xmlns:a16="http://schemas.microsoft.com/office/drawing/2014/main" id="{945C1B76-D4F4-4C10-9931-3195EBAE7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2559050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02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9868AC4-C931-4F1C-935D-C3CA7080B5B5}"/>
              </a:ext>
            </a:extLst>
          </p:cNvPr>
          <p:cNvSpPr/>
          <p:nvPr/>
        </p:nvSpPr>
        <p:spPr>
          <a:xfrm>
            <a:off x="5565775" y="2757488"/>
            <a:ext cx="3040063" cy="338137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E7988"/>
              </a:buClr>
              <a:buSzPts val="2000"/>
            </a:pPr>
            <a:r>
              <a:rPr lang="en-US" altLang="zh-TW" sz="1600" b="1">
                <a:solidFill>
                  <a:srgbClr val="215968"/>
                </a:solidFill>
              </a:rPr>
              <a:t>Click on the Connect button</a:t>
            </a:r>
            <a:endParaRPr lang="zh-TW" altLang="en-US" sz="1600" b="1">
              <a:solidFill>
                <a:srgbClr val="215968"/>
              </a:solidFill>
            </a:endParaRPr>
          </a:p>
        </p:txBody>
      </p:sp>
      <p:sp>
        <p:nvSpPr>
          <p:cNvPr id="13" name="平行四邊形 12">
            <a:extLst>
              <a:ext uri="{FF2B5EF4-FFF2-40B4-BE49-F238E27FC236}">
                <a16:creationId xmlns:a16="http://schemas.microsoft.com/office/drawing/2014/main" id="{C804EFD7-5B3F-42E5-8C24-278D19CB9197}"/>
              </a:ext>
            </a:extLst>
          </p:cNvPr>
          <p:cNvSpPr/>
          <p:nvPr/>
        </p:nvSpPr>
        <p:spPr>
          <a:xfrm>
            <a:off x="-242888" y="0"/>
            <a:ext cx="2754313" cy="73977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zh-TW" altLang="en-US" kern="0">
              <a:sym typeface="Arial"/>
            </a:endParaRPr>
          </a:p>
        </p:txBody>
      </p:sp>
      <p:sp>
        <p:nvSpPr>
          <p:cNvPr id="17419" name="矩形 13">
            <a:extLst>
              <a:ext uri="{FF2B5EF4-FFF2-40B4-BE49-F238E27FC236}">
                <a16:creationId xmlns:a16="http://schemas.microsoft.com/office/drawing/2014/main" id="{69154A0E-65FD-4F30-B754-5E08AF40F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158750"/>
            <a:ext cx="209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chemeClr val="bg1"/>
                </a:solidFill>
              </a:rPr>
              <a:t>How to begin</a:t>
            </a:r>
            <a:endParaRPr lang="zh-TW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2">
            <a:extLst>
              <a:ext uri="{FF2B5EF4-FFF2-40B4-BE49-F238E27FC236}">
                <a16:creationId xmlns:a16="http://schemas.microsoft.com/office/drawing/2014/main" id="{503A84AA-1135-4C1D-B1C2-01B0E874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1427163"/>
            <a:ext cx="32019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4A6D9D4-5BBE-433B-9630-4CAAEE3168FC}"/>
              </a:ext>
            </a:extLst>
          </p:cNvPr>
          <p:cNvSpPr/>
          <p:nvPr/>
        </p:nvSpPr>
        <p:spPr>
          <a:xfrm>
            <a:off x="1135063" y="1481138"/>
            <a:ext cx="28590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altLang="zh-TW" sz="1800" b="1" kern="0" dirty="0" err="1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myQNAPcloud</a:t>
            </a:r>
            <a:r>
              <a:rPr lang="en-US" altLang="zh-TW" sz="18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authentication </a:t>
            </a:r>
          </a:p>
        </p:txBody>
      </p:sp>
      <p:sp>
        <p:nvSpPr>
          <p:cNvPr id="18436" name="文字方塊 13">
            <a:extLst>
              <a:ext uri="{FF2B5EF4-FFF2-40B4-BE49-F238E27FC236}">
                <a16:creationId xmlns:a16="http://schemas.microsoft.com/office/drawing/2014/main" id="{D2C57A68-F05D-48D7-BE0A-EB68D142A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422400"/>
            <a:ext cx="92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01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15" name="Google Shape;142;p18">
            <a:extLst>
              <a:ext uri="{FF2B5EF4-FFF2-40B4-BE49-F238E27FC236}">
                <a16:creationId xmlns:a16="http://schemas.microsoft.com/office/drawing/2014/main" id="{6AEFBB5D-6871-4E64-873A-B15C4D441FD2}"/>
              </a:ext>
            </a:extLst>
          </p:cNvPr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9279" y="2188838"/>
            <a:ext cx="4011084" cy="230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Google Shape;144;p18">
            <a:extLst>
              <a:ext uri="{FF2B5EF4-FFF2-40B4-BE49-F238E27FC236}">
                <a16:creationId xmlns:a16="http://schemas.microsoft.com/office/drawing/2014/main" id="{29B162BD-A8BF-4C1B-AAF3-89CA7860BFFF}"/>
              </a:ext>
            </a:extLst>
          </p:cNvPr>
          <p:cNvPicPr preferRelativeResize="0"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072" y="2600961"/>
            <a:ext cx="3745149" cy="238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9" name="圖片 16">
            <a:extLst>
              <a:ext uri="{FF2B5EF4-FFF2-40B4-BE49-F238E27FC236}">
                <a16:creationId xmlns:a16="http://schemas.microsoft.com/office/drawing/2014/main" id="{47E671CB-1D82-401B-BA70-48F3D839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538" y="1057275"/>
            <a:ext cx="3201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56FC24B-7C1A-4C12-B1A3-21ADCE1ABC5A}"/>
              </a:ext>
            </a:extLst>
          </p:cNvPr>
          <p:cNvSpPr/>
          <p:nvPr/>
        </p:nvSpPr>
        <p:spPr>
          <a:xfrm>
            <a:off x="5351463" y="1244600"/>
            <a:ext cx="2913062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altLang="zh-TW" sz="18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Login with QID</a:t>
            </a:r>
          </a:p>
        </p:txBody>
      </p:sp>
      <p:sp>
        <p:nvSpPr>
          <p:cNvPr id="18441" name="文字方塊 18">
            <a:extLst>
              <a:ext uri="{FF2B5EF4-FFF2-40B4-BE49-F238E27FC236}">
                <a16:creationId xmlns:a16="http://schemas.microsoft.com/office/drawing/2014/main" id="{ABC10C53-85AE-4A79-B8FF-0EB8CEDDD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1052513"/>
            <a:ext cx="48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02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18442" name="圖片 25">
            <a:extLst>
              <a:ext uri="{FF2B5EF4-FFF2-40B4-BE49-F238E27FC236}">
                <a16:creationId xmlns:a16="http://schemas.microsoft.com/office/drawing/2014/main" id="{5F795770-9DDB-4F1D-811D-976D32267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538" y="1793875"/>
            <a:ext cx="32019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F56FC24B-7C1A-4C12-B1A3-21ADCE1ABC5A}"/>
              </a:ext>
            </a:extLst>
          </p:cNvPr>
          <p:cNvSpPr/>
          <p:nvPr/>
        </p:nvSpPr>
        <p:spPr>
          <a:xfrm>
            <a:off x="5351463" y="1865313"/>
            <a:ext cx="29130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altLang="zh-TW" sz="18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List of NAS registered with this QID </a:t>
            </a:r>
          </a:p>
        </p:txBody>
      </p:sp>
      <p:sp>
        <p:nvSpPr>
          <p:cNvPr id="18444" name="文字方塊 27">
            <a:extLst>
              <a:ext uri="{FF2B5EF4-FFF2-40B4-BE49-F238E27FC236}">
                <a16:creationId xmlns:a16="http://schemas.microsoft.com/office/drawing/2014/main" id="{E76B26A1-7E5E-449B-8025-763C6C949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1787525"/>
            <a:ext cx="485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03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D634EC1D-CB82-4348-9C0A-1C41CECF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25" y="103188"/>
            <a:ext cx="7143750" cy="636587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myQNAPcloud authentication</a:t>
            </a:r>
            <a:endParaRPr lang="zh-TW" altLang="en-US">
              <a:solidFill>
                <a:srgbClr val="10253F"/>
              </a:solidFill>
              <a:ea typeface="新細明體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平行四邊形 20">
            <a:extLst>
              <a:ext uri="{FF2B5EF4-FFF2-40B4-BE49-F238E27FC236}">
                <a16:creationId xmlns:a16="http://schemas.microsoft.com/office/drawing/2014/main" id="{ABE3DA89-C4CD-43D1-86EB-505EB4BE30C7}"/>
              </a:ext>
            </a:extLst>
          </p:cNvPr>
          <p:cNvSpPr/>
          <p:nvPr/>
        </p:nvSpPr>
        <p:spPr>
          <a:xfrm>
            <a:off x="-242888" y="0"/>
            <a:ext cx="2754313" cy="73977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zh-TW" altLang="en-US" kern="0">
              <a:sym typeface="Arial"/>
            </a:endParaRPr>
          </a:p>
        </p:txBody>
      </p:sp>
      <p:sp>
        <p:nvSpPr>
          <p:cNvPr id="18447" name="矩形 21">
            <a:extLst>
              <a:ext uri="{FF2B5EF4-FFF2-40B4-BE49-F238E27FC236}">
                <a16:creationId xmlns:a16="http://schemas.microsoft.com/office/drawing/2014/main" id="{66A05C76-44A4-46CF-BF3F-52B638C5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158750"/>
            <a:ext cx="209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chemeClr val="bg1"/>
                </a:solidFill>
              </a:rPr>
              <a:t>How to begin</a:t>
            </a:r>
            <a:endParaRPr lang="zh-TW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7EB2D4DB-A2A4-4A19-8C2D-0013D517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25" y="103188"/>
            <a:ext cx="7143750" cy="636587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>
                <a:solidFill>
                  <a:srgbClr val="10253F"/>
                </a:solidFill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myQNAPcloud authentication</a:t>
            </a:r>
            <a:endParaRPr lang="zh-TW" altLang="en-US">
              <a:solidFill>
                <a:srgbClr val="10253F"/>
              </a:solidFill>
              <a:ea typeface="新細明體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Google Shape;153;p19">
            <a:extLst>
              <a:ext uri="{FF2B5EF4-FFF2-40B4-BE49-F238E27FC236}">
                <a16:creationId xmlns:a16="http://schemas.microsoft.com/office/drawing/2014/main" id="{536FF516-ECA9-42E7-B391-36B80A42D91D}"/>
              </a:ext>
            </a:extLst>
          </p:cNvPr>
          <p:cNvPicPr preferRelativeResize="0"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21240" y="2561177"/>
            <a:ext cx="2574554" cy="2191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oogle Shape;154;p19">
            <a:extLst>
              <a:ext uri="{FF2B5EF4-FFF2-40B4-BE49-F238E27FC236}">
                <a16:creationId xmlns:a16="http://schemas.microsoft.com/office/drawing/2014/main" id="{D27AD5F2-EBD1-48B0-BD57-6B483D3843C0}"/>
              </a:ext>
            </a:extLst>
          </p:cNvPr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8300" y="2561177"/>
            <a:ext cx="3354759" cy="221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圖片 9">
            <a:extLst>
              <a:ext uri="{FF2B5EF4-FFF2-40B4-BE49-F238E27FC236}">
                <a16:creationId xmlns:a16="http://schemas.microsoft.com/office/drawing/2014/main" id="{18E1F545-B8D1-409A-8A96-02058FFE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1071563"/>
            <a:ext cx="32019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9B00594-558C-4807-B71A-8D2DB155B06F}"/>
              </a:ext>
            </a:extLst>
          </p:cNvPr>
          <p:cNvSpPr/>
          <p:nvPr/>
        </p:nvSpPr>
        <p:spPr>
          <a:xfrm>
            <a:off x="1081088" y="1257300"/>
            <a:ext cx="2913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altLang="zh-TW" sz="1800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Connect with any NAS</a:t>
            </a:r>
          </a:p>
        </p:txBody>
      </p:sp>
      <p:sp>
        <p:nvSpPr>
          <p:cNvPr id="19463" name="文字方塊 11">
            <a:extLst>
              <a:ext uri="{FF2B5EF4-FFF2-40B4-BE49-F238E27FC236}">
                <a16:creationId xmlns:a16="http://schemas.microsoft.com/office/drawing/2014/main" id="{96EADF6C-3B9B-40B9-978A-1CC0C83F2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066800"/>
            <a:ext cx="92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04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19464" name="圖片 12">
            <a:extLst>
              <a:ext uri="{FF2B5EF4-FFF2-40B4-BE49-F238E27FC236}">
                <a16:creationId xmlns:a16="http://schemas.microsoft.com/office/drawing/2014/main" id="{D3DD1236-14BC-4020-9996-FEE21D43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071563"/>
            <a:ext cx="33543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7311D0C-9631-4C7F-908B-99FEB5FC494B}"/>
              </a:ext>
            </a:extLst>
          </p:cNvPr>
          <p:cNvSpPr/>
          <p:nvPr/>
        </p:nvSpPr>
        <p:spPr>
          <a:xfrm>
            <a:off x="5149850" y="1138238"/>
            <a:ext cx="2632075" cy="64611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215968"/>
                </a:solidFill>
              </a:rPr>
              <a:t>List of NAS connected with IFTTT</a:t>
            </a:r>
            <a:endParaRPr lang="zh-TW" altLang="en-US" sz="1800" b="1">
              <a:solidFill>
                <a:srgbClr val="215968"/>
              </a:solidFill>
            </a:endParaRPr>
          </a:p>
        </p:txBody>
      </p:sp>
      <p:sp>
        <p:nvSpPr>
          <p:cNvPr id="19466" name="文字方塊 14">
            <a:extLst>
              <a:ext uri="{FF2B5EF4-FFF2-40B4-BE49-F238E27FC236}">
                <a16:creationId xmlns:a16="http://schemas.microsoft.com/office/drawing/2014/main" id="{AF3BD5EC-8571-42EC-844E-30990A78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38" y="1066800"/>
            <a:ext cx="48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06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19467" name="圖片 15">
            <a:extLst>
              <a:ext uri="{FF2B5EF4-FFF2-40B4-BE49-F238E27FC236}">
                <a16:creationId xmlns:a16="http://schemas.microsoft.com/office/drawing/2014/main" id="{2FB8C566-5140-4F37-8172-6873BD169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1819275"/>
            <a:ext cx="32019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059465C-37F4-4728-97E8-8B7178273A7E}"/>
              </a:ext>
            </a:extLst>
          </p:cNvPr>
          <p:cNvSpPr/>
          <p:nvPr/>
        </p:nvSpPr>
        <p:spPr>
          <a:xfrm>
            <a:off x="1055688" y="1984375"/>
            <a:ext cx="2913062" cy="368300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215968"/>
                </a:solidFill>
              </a:rPr>
              <a:t>Enter NAS credentials </a:t>
            </a:r>
            <a:endParaRPr lang="zh-TW" altLang="en-US" sz="1800" b="1">
              <a:solidFill>
                <a:srgbClr val="215968"/>
              </a:solidFill>
            </a:endParaRPr>
          </a:p>
        </p:txBody>
      </p:sp>
      <p:sp>
        <p:nvSpPr>
          <p:cNvPr id="19469" name="文字方塊 17">
            <a:extLst>
              <a:ext uri="{FF2B5EF4-FFF2-40B4-BE49-F238E27FC236}">
                <a16:creationId xmlns:a16="http://schemas.microsoft.com/office/drawing/2014/main" id="{435FB73A-F079-457F-ACEE-40CA9FD1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812925"/>
            <a:ext cx="9239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05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19470" name="圖片 18">
            <a:extLst>
              <a:ext uri="{FF2B5EF4-FFF2-40B4-BE49-F238E27FC236}">
                <a16:creationId xmlns:a16="http://schemas.microsoft.com/office/drawing/2014/main" id="{5E727CA9-91AB-46FA-AE43-8C90BAFC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819275"/>
            <a:ext cx="33543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E1B2FF5-AE46-4C32-B2EE-F30240C23824}"/>
              </a:ext>
            </a:extLst>
          </p:cNvPr>
          <p:cNvSpPr/>
          <p:nvPr/>
        </p:nvSpPr>
        <p:spPr>
          <a:xfrm>
            <a:off x="5024438" y="1862138"/>
            <a:ext cx="2757487" cy="64611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215968"/>
                </a:solidFill>
              </a:rPr>
              <a:t>Click OK to complete connection</a:t>
            </a:r>
            <a:endParaRPr lang="zh-TW" altLang="en-US" sz="1800" b="1">
              <a:solidFill>
                <a:srgbClr val="215968"/>
              </a:solidFill>
            </a:endParaRPr>
          </a:p>
        </p:txBody>
      </p:sp>
      <p:sp>
        <p:nvSpPr>
          <p:cNvPr id="19472" name="文字方塊 20">
            <a:extLst>
              <a:ext uri="{FF2B5EF4-FFF2-40B4-BE49-F238E27FC236}">
                <a16:creationId xmlns:a16="http://schemas.microsoft.com/office/drawing/2014/main" id="{6344FE12-9856-4D0A-8184-9713384E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38" y="1812925"/>
            <a:ext cx="485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</a:rPr>
              <a:t>07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sp>
        <p:nvSpPr>
          <p:cNvPr id="22" name="平行四邊形 21">
            <a:extLst>
              <a:ext uri="{FF2B5EF4-FFF2-40B4-BE49-F238E27FC236}">
                <a16:creationId xmlns:a16="http://schemas.microsoft.com/office/drawing/2014/main" id="{72BC956A-BBD2-4008-AFFB-F358950BED42}"/>
              </a:ext>
            </a:extLst>
          </p:cNvPr>
          <p:cNvSpPr/>
          <p:nvPr/>
        </p:nvSpPr>
        <p:spPr>
          <a:xfrm>
            <a:off x="-242888" y="0"/>
            <a:ext cx="2754313" cy="739775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zh-TW" altLang="en-US" kern="0">
              <a:sym typeface="Arial"/>
            </a:endParaRPr>
          </a:p>
        </p:txBody>
      </p:sp>
      <p:sp>
        <p:nvSpPr>
          <p:cNvPr id="19474" name="矩形 22">
            <a:extLst>
              <a:ext uri="{FF2B5EF4-FFF2-40B4-BE49-F238E27FC236}">
                <a16:creationId xmlns:a16="http://schemas.microsoft.com/office/drawing/2014/main" id="{93BF8E17-592F-4BFC-BDF9-815D4BEA7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158750"/>
            <a:ext cx="209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chemeClr val="bg1"/>
                </a:solidFill>
              </a:rPr>
              <a:t>How to begin</a:t>
            </a:r>
            <a:endParaRPr lang="zh-TW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IEIxQNA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3760</TotalTime>
  <Words>624</Words>
  <Application>Microsoft Office PowerPoint</Application>
  <PresentationFormat>如螢幕大小 (16:9)</PresentationFormat>
  <Paragraphs>129</Paragraphs>
  <Slides>21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Arial</vt:lpstr>
      <vt:lpstr>新細明體</vt:lpstr>
      <vt:lpstr>Calibri</vt:lpstr>
      <vt:lpstr>Times New Roman</vt:lpstr>
      <vt:lpstr>微軟正黑體</vt:lpstr>
      <vt:lpstr>Wingdings</vt:lpstr>
      <vt:lpstr>3_IEIxQNAP</vt:lpstr>
      <vt:lpstr>PowerPoint 簡報</vt:lpstr>
      <vt:lpstr>Workflow Automation</vt:lpstr>
      <vt:lpstr>What is IFTTT</vt:lpstr>
      <vt:lpstr>What is IFTTT</vt:lpstr>
      <vt:lpstr>About IFTTT Agent</vt:lpstr>
      <vt:lpstr>PowerPoint 簡報</vt:lpstr>
      <vt:lpstr>How to begin: QNAP service</vt:lpstr>
      <vt:lpstr>myQNAPcloud authentication</vt:lpstr>
      <vt:lpstr>myQNAPcloud authentication</vt:lpstr>
      <vt:lpstr>Configure applets</vt:lpstr>
      <vt:lpstr>Configure applets</vt:lpstr>
      <vt:lpstr>About IFTTT Agent</vt:lpstr>
      <vt:lpstr>Purposes of IFTTT Agent</vt:lpstr>
      <vt:lpstr>User Scenarios for IFTTT Agent</vt:lpstr>
      <vt:lpstr>User Scenarios for IFTTT Agent</vt:lpstr>
      <vt:lpstr>User Scenarios for IFTTT Agent</vt:lpstr>
      <vt:lpstr>User Scenarios for IFTTT Agent</vt:lpstr>
      <vt:lpstr>User Scenarios for IFTTT Agent</vt:lpstr>
      <vt:lpstr>User Scenarios for IFTTT Agent</vt:lpstr>
      <vt:lpstr>User Scenarios for IFTTT Agent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Yvonne Tsai</dc:creator>
  <cp:lastModifiedBy>QNAP_Yvonne Tsai</cp:lastModifiedBy>
  <cp:revision>96</cp:revision>
  <cp:lastPrinted>2018-07-29T07:21:36Z</cp:lastPrinted>
  <dcterms:modified xsi:type="dcterms:W3CDTF">2018-08-06T07:23:49Z</dcterms:modified>
</cp:coreProperties>
</file>