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7" r:id="rId7"/>
    <p:sldId id="274" r:id="rId8"/>
    <p:sldId id="279" r:id="rId9"/>
    <p:sldId id="276" r:id="rId10"/>
    <p:sldId id="278" r:id="rId11"/>
    <p:sldId id="280" r:id="rId12"/>
    <p:sldId id="261" r:id="rId13"/>
    <p:sldId id="262" r:id="rId14"/>
    <p:sldId id="273" r:id="rId15"/>
    <p:sldId id="281" r:id="rId16"/>
    <p:sldId id="269" r:id="rId17"/>
    <p:sldId id="268" r:id="rId18"/>
    <p:sldId id="272" r:id="rId19"/>
    <p:sldId id="265" r:id="rId20"/>
    <p:sldId id="266" r:id="rId21"/>
    <p:sldId id="267" r:id="rId22"/>
  </p:sldIdLst>
  <p:sldSz cx="9144000" cy="5143500" type="screen16x9"/>
  <p:notesSz cx="7099300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軟正黑體" panose="020B0604030504040204" pitchFamily="34" charset="-120"/>
      <p:regular r:id="rId28"/>
      <p:bold r:id="rId29"/>
    </p:embeddedFont>
    <p:embeddedFont>
      <p:font typeface="微軟正黑體" panose="020B0604030504040204" pitchFamily="34" charset="-12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72B"/>
    <a:srgbClr val="FFD579"/>
    <a:srgbClr val="FF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707"/>
  </p:normalViewPr>
  <p:slideViewPr>
    <p:cSldViewPr snapToGrid="0">
      <p:cViewPr varScale="1">
        <p:scale>
          <a:sx n="79" d="100"/>
          <a:sy n="79" d="100"/>
        </p:scale>
        <p:origin x="86" y="1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7" y="768350"/>
            <a:ext cx="6818312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602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33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41fd617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e41fd6172_0_3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demo two scenarios here:</a:t>
            </a:r>
            <a:endParaRPr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If a user uploads photos or videos on Instagram, they will be automatically backed up to his NAS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If a user is tagged in any photo on the FB, the photo will be saved to the NAS</a:t>
            </a:r>
            <a:endParaRPr/>
          </a:p>
        </p:txBody>
      </p:sp>
      <p:sp>
        <p:nvSpPr>
          <p:cNvPr id="197" name="Google Shape;197;g3e41fd6172_0_3:notes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00" cy="511200"/>
          </a:xfrm>
          <a:prstGeom prst="rect">
            <a:avLst/>
          </a:prstGeom>
        </p:spPr>
        <p:txBody>
          <a:bodyPr spcFirstLastPara="1" wrap="square" lIns="94625" tIns="47300" rIns="94625" bIns="473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1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311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及物件" userDrawn="1">
  <p:cSld name="1_標題及物件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0" y="102516"/>
            <a:ext cx="9144000" cy="63799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1" i="0" u="none" strike="noStrike" cap="none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矩形: 圓角化單一角落 5">
            <a:extLst>
              <a:ext uri="{FF2B5EF4-FFF2-40B4-BE49-F238E27FC236}">
                <a16:creationId xmlns:a16="http://schemas.microsoft.com/office/drawing/2014/main" id="{BF950F5F-A66E-4366-830A-CE0EA1FD9F3F}"/>
              </a:ext>
            </a:extLst>
          </p:cNvPr>
          <p:cNvSpPr/>
          <p:nvPr userDrawn="1"/>
        </p:nvSpPr>
        <p:spPr>
          <a:xfrm>
            <a:off x="567308" y="1137646"/>
            <a:ext cx="8009384" cy="3630760"/>
          </a:xfrm>
          <a:prstGeom prst="round1Rect">
            <a:avLst/>
          </a:prstGeom>
          <a:solidFill>
            <a:schemeClr val="lt1"/>
          </a:solidFill>
          <a:ln>
            <a:noFill/>
          </a:ln>
          <a:effectLst>
            <a:innerShdw blurRad="571500">
              <a:schemeClr val="bg1"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C9355B-3D76-4783-8E9C-A78007261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37659"/>
            <a:ext cx="1183064" cy="334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標題及物件" userDrawn="1">
  <p:cSld name="3_標題及物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>
            <a:extLst>
              <a:ext uri="{FF2B5EF4-FFF2-40B4-BE49-F238E27FC236}">
                <a16:creationId xmlns:a16="http://schemas.microsoft.com/office/drawing/2014/main" id="{E44FFAAE-1FF5-44AF-B3C3-B564817CF484}"/>
              </a:ext>
            </a:extLst>
          </p:cNvPr>
          <p:cNvPicPr preferRelativeResize="0"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標題及物件" userDrawn="1">
  <p:cSld name="5_標題及物件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>
            <a:extLst>
              <a:ext uri="{FF2B5EF4-FFF2-40B4-BE49-F238E27FC236}">
                <a16:creationId xmlns:a16="http://schemas.microsoft.com/office/drawing/2014/main" id="{BF406641-5547-4B13-B0ED-CDB9901755AB}"/>
              </a:ext>
            </a:extLst>
          </p:cNvPr>
          <p:cNvPicPr preferRelativeResize="0"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 userDrawn="1">
  <p:cSld name="自訂版面配置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877F60EE-BBE5-4744-8E71-AEFB94F6FE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2857"/>
            <a:ext cx="9144000" cy="58062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1" i="0" u="none" strike="noStrike" cap="none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00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"/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3572"/>
            <a:ext cx="9131300" cy="51363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/>
        </p:nvSpPr>
        <p:spPr>
          <a:xfrm>
            <a:off x="1619250" y="2932112"/>
            <a:ext cx="6786562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/>
        </p:nvSpPr>
        <p:spPr>
          <a:xfrm>
            <a:off x="623887" y="4714875"/>
            <a:ext cx="157162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92CA6B9-6287-4F38-9BD4-FA86F1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102516"/>
            <a:ext cx="8677072" cy="637990"/>
          </a:xfrm>
        </p:spPr>
        <p:txBody>
          <a:bodyPr/>
          <a:lstStyle/>
          <a:p>
            <a:r>
              <a:rPr lang="zh-TW" altLang="en-US" dirty="0"/>
              <a:t>安裝與設定 </a:t>
            </a:r>
            <a:r>
              <a:rPr lang="en-US" altLang="zh-TW" dirty="0"/>
              <a:t>Applet</a:t>
            </a:r>
            <a:endParaRPr lang="zh-TW" altLang="en-US" dirty="0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186DD8D7-DE21-4FAC-8034-A354A111A7E9}"/>
              </a:ext>
            </a:extLst>
          </p:cNvPr>
          <p:cNvSpPr/>
          <p:nvPr/>
        </p:nvSpPr>
        <p:spPr>
          <a:xfrm>
            <a:off x="-243191" y="0"/>
            <a:ext cx="2373550" cy="740506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48ADD6-31F8-486B-BF65-605EB6EC0C87}"/>
              </a:ext>
            </a:extLst>
          </p:cNvPr>
          <p:cNvSpPr/>
          <p:nvPr/>
        </p:nvSpPr>
        <p:spPr>
          <a:xfrm>
            <a:off x="114118" y="37859"/>
            <a:ext cx="191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</a:rPr>
              <a:t>如何使用 </a:t>
            </a:r>
            <a:r>
              <a:rPr lang="en-US" altLang="zh-TW" sz="2000" b="1" dirty="0">
                <a:solidFill>
                  <a:schemeClr val="bg1"/>
                </a:solidFill>
              </a:rPr>
              <a:t>IFTTT Agent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3D66C6B-FE52-4716-8DAD-092030460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81" y="1278896"/>
            <a:ext cx="4466492" cy="335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90C8F63-88E3-4719-B045-953E7F41B3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741" y="1478518"/>
            <a:ext cx="3202158" cy="64496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8B10408-14C1-4727-AEF1-75A402A8EB50}"/>
              </a:ext>
            </a:extLst>
          </p:cNvPr>
          <p:cNvSpPr/>
          <p:nvPr/>
        </p:nvSpPr>
        <p:spPr>
          <a:xfrm>
            <a:off x="5569336" y="1529587"/>
            <a:ext cx="2674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直接使用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QNAP 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發佈的自動化服務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(Applet)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C3D9E08-50E2-4BB7-BFA0-DE57103155B7}"/>
              </a:ext>
            </a:extLst>
          </p:cNvPr>
          <p:cNvSpPr txBox="1"/>
          <p:nvPr/>
        </p:nvSpPr>
        <p:spPr>
          <a:xfrm>
            <a:off x="5055847" y="1473279"/>
            <a:ext cx="5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01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AB29AA42-FD4F-4B9F-837D-FB9E93C6D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741" y="2356626"/>
            <a:ext cx="3202158" cy="644963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AC2CC539-6A54-40D7-8789-28D62B91C947}"/>
              </a:ext>
            </a:extLst>
          </p:cNvPr>
          <p:cNvSpPr/>
          <p:nvPr/>
        </p:nvSpPr>
        <p:spPr>
          <a:xfrm>
            <a:off x="5591820" y="2401147"/>
            <a:ext cx="265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至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QNAP Service 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頁面選擇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Applet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468E798-7759-4A1D-86C8-B5F792827AAA}"/>
              </a:ext>
            </a:extLst>
          </p:cNvPr>
          <p:cNvSpPr txBox="1"/>
          <p:nvPr/>
        </p:nvSpPr>
        <p:spPr>
          <a:xfrm>
            <a:off x="5055847" y="2351387"/>
            <a:ext cx="5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02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4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92CA6B9-6287-4F38-9BD4-FA86F1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102516"/>
            <a:ext cx="8677072" cy="637990"/>
          </a:xfrm>
        </p:spPr>
        <p:txBody>
          <a:bodyPr/>
          <a:lstStyle/>
          <a:p>
            <a:r>
              <a:rPr lang="zh-TW" altLang="en-US" dirty="0"/>
              <a:t>安裝與設定 </a:t>
            </a:r>
            <a:r>
              <a:rPr lang="en-US" altLang="zh-TW" dirty="0"/>
              <a:t>Applet</a:t>
            </a:r>
            <a:endParaRPr lang="zh-TW" altLang="en-US" dirty="0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186DD8D7-DE21-4FAC-8034-A354A111A7E9}"/>
              </a:ext>
            </a:extLst>
          </p:cNvPr>
          <p:cNvSpPr/>
          <p:nvPr/>
        </p:nvSpPr>
        <p:spPr>
          <a:xfrm>
            <a:off x="-243191" y="0"/>
            <a:ext cx="2373550" cy="740506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48ADD6-31F8-486B-BF65-605EB6EC0C87}"/>
              </a:ext>
            </a:extLst>
          </p:cNvPr>
          <p:cNvSpPr/>
          <p:nvPr/>
        </p:nvSpPr>
        <p:spPr>
          <a:xfrm>
            <a:off x="114118" y="37859"/>
            <a:ext cx="191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</a:rPr>
              <a:t>如何使用 </a:t>
            </a:r>
            <a:r>
              <a:rPr lang="en-US" altLang="zh-TW" sz="2000" b="1" dirty="0">
                <a:solidFill>
                  <a:schemeClr val="bg1"/>
                </a:solidFill>
              </a:rPr>
              <a:t>IFTTT Agent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F70E363-B7EE-4C47-9DA1-36BE402D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33" y="1823734"/>
            <a:ext cx="1463086" cy="287695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E6A88A3-9D63-4492-9B9C-ABDDE0A90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3209" y="1359985"/>
            <a:ext cx="1270391" cy="3340703"/>
          </a:xfrm>
          <a:prstGeom prst="rect">
            <a:avLst/>
          </a:prstGeom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84127847-3792-495A-A5DE-5322CB08C59A}"/>
              </a:ext>
            </a:extLst>
          </p:cNvPr>
          <p:cNvGrpSpPr/>
          <p:nvPr/>
        </p:nvGrpSpPr>
        <p:grpSpPr>
          <a:xfrm>
            <a:off x="692649" y="1168293"/>
            <a:ext cx="3245053" cy="650202"/>
            <a:chOff x="5111242" y="771586"/>
            <a:chExt cx="3245053" cy="650202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4D44EE86-AA33-4E28-8C55-BC209CC35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4138" y="776825"/>
              <a:ext cx="3202153" cy="644963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40F01BF-FEC1-4EB8-8FF9-252EF7E7D3E1}"/>
                </a:ext>
              </a:extLst>
            </p:cNvPr>
            <p:cNvSpPr/>
            <p:nvPr/>
          </p:nvSpPr>
          <p:spPr>
            <a:xfrm>
              <a:off x="5442862" y="963279"/>
              <a:ext cx="29134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zh-TW" alt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開啟 </a:t>
              </a:r>
              <a:r>
                <a:rPr lang="en-US" altLang="zh-TW" sz="1800" b="1" dirty="0">
                  <a:solidFill>
                    <a:schemeClr val="accent5">
                      <a:lumMod val="50000"/>
                    </a:schemeClr>
                  </a:solidFill>
                </a:rPr>
                <a:t>(Turn on) Applet</a:t>
              </a:r>
              <a:endParaRPr lang="zh-TW" altLang="en-US" sz="1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493043D-4FF3-46C0-BB9E-EAD93ACF6BA7}"/>
                </a:ext>
              </a:extLst>
            </p:cNvPr>
            <p:cNvSpPr txBox="1"/>
            <p:nvPr/>
          </p:nvSpPr>
          <p:spPr>
            <a:xfrm>
              <a:off x="5111242" y="771586"/>
              <a:ext cx="486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solidFill>
                    <a:schemeClr val="bg1"/>
                  </a:solidFill>
                </a:rPr>
                <a:t>03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3548467F-03C0-4B3D-9EBE-9F489CFE16BF}"/>
              </a:ext>
            </a:extLst>
          </p:cNvPr>
          <p:cNvGrpSpPr/>
          <p:nvPr/>
        </p:nvGrpSpPr>
        <p:grpSpPr>
          <a:xfrm>
            <a:off x="4499255" y="1168293"/>
            <a:ext cx="3245049" cy="704731"/>
            <a:chOff x="5189066" y="4050487"/>
            <a:chExt cx="3245049" cy="704731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D2595F86-6BAF-4B7C-B0AC-A6B9DA74E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1962" y="4055726"/>
              <a:ext cx="3202153" cy="644963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235179B-095A-4C57-9D0E-679DFE9E6307}"/>
                </a:ext>
              </a:extLst>
            </p:cNvPr>
            <p:cNvSpPr/>
            <p:nvPr/>
          </p:nvSpPr>
          <p:spPr>
            <a:xfrm>
              <a:off x="5649534" y="4108887"/>
              <a:ext cx="26077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zh-TW" alt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完成配置條件設定，並按下儲存 </a:t>
              </a:r>
              <a:r>
                <a:rPr lang="en-US" altLang="zh-TW" sz="1800" b="1" dirty="0">
                  <a:solidFill>
                    <a:schemeClr val="accent5">
                      <a:lumMod val="50000"/>
                    </a:schemeClr>
                  </a:solidFill>
                </a:rPr>
                <a:t>(Save) </a:t>
              </a:r>
              <a:r>
                <a:rPr lang="zh-TW" alt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按鈕</a:t>
              </a: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A161A71B-3EE1-4B71-8EB6-46976C3DBFDE}"/>
                </a:ext>
              </a:extLst>
            </p:cNvPr>
            <p:cNvSpPr txBox="1"/>
            <p:nvPr/>
          </p:nvSpPr>
          <p:spPr>
            <a:xfrm>
              <a:off x="5189066" y="4050487"/>
              <a:ext cx="486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solidFill>
                    <a:schemeClr val="bg1"/>
                  </a:solidFill>
                </a:rPr>
                <a:t>04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9E66F56C-F190-443D-A818-10451F11BE61}"/>
              </a:ext>
            </a:extLst>
          </p:cNvPr>
          <p:cNvSpPr/>
          <p:nvPr/>
        </p:nvSpPr>
        <p:spPr>
          <a:xfrm>
            <a:off x="1702340" y="3969968"/>
            <a:ext cx="1264596" cy="388023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56B076C-8848-4DCD-ABDE-8E42515D6E48}"/>
              </a:ext>
            </a:extLst>
          </p:cNvPr>
          <p:cNvSpPr/>
          <p:nvPr/>
        </p:nvSpPr>
        <p:spPr>
          <a:xfrm>
            <a:off x="5631281" y="4312666"/>
            <a:ext cx="779247" cy="29824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55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D6B79911-AF42-49D4-AE21-688290111058}"/>
              </a:ext>
            </a:extLst>
          </p:cNvPr>
          <p:cNvSpPr/>
          <p:nvPr/>
        </p:nvSpPr>
        <p:spPr>
          <a:xfrm>
            <a:off x="1033725" y="3608331"/>
            <a:ext cx="875098" cy="26908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400"/>
            </a:pPr>
            <a:r>
              <a:rPr lang="en-US" altLang="zh-TW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/>
              <a:t>關於 </a:t>
            </a:r>
            <a:r>
              <a:rPr lang="en-US" dirty="0"/>
              <a:t>IFTTT Agent</a:t>
            </a: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230" y="1278730"/>
            <a:ext cx="1364517" cy="100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FTTT_Logo_2015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47" y="2524519"/>
            <a:ext cx="756110" cy="727437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sp>
        <p:nvSpPr>
          <p:cNvPr id="125" name="Google Shape;125;p16"/>
          <p:cNvSpPr txBox="1"/>
          <p:nvPr/>
        </p:nvSpPr>
        <p:spPr>
          <a:xfrm>
            <a:off x="865201" y="3165061"/>
            <a:ext cx="1006802" cy="30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IFTTT</a:t>
            </a:r>
            <a:endParaRPr dirty="0"/>
          </a:p>
        </p:txBody>
      </p:sp>
      <p:grpSp>
        <p:nvGrpSpPr>
          <p:cNvPr id="126" name="Google Shape;126;p16"/>
          <p:cNvGrpSpPr/>
          <p:nvPr/>
        </p:nvGrpSpPr>
        <p:grpSpPr>
          <a:xfrm>
            <a:off x="2872083" y="2243939"/>
            <a:ext cx="1600233" cy="960166"/>
            <a:chOff x="274207715" y="0"/>
            <a:chExt cx="1365303429" cy="1933692417"/>
          </a:xfrm>
        </p:grpSpPr>
        <p:pic>
          <p:nvPicPr>
            <p:cNvPr id="127" name="Google Shape;127;p16"/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207715" y="0"/>
              <a:ext cx="1344762017" cy="1933692417"/>
            </a:xfrm>
            <a:prstGeom prst="rect">
              <a:avLst/>
            </a:prstGeom>
          </p:spPr>
        </p:pic>
        <p:sp>
          <p:nvSpPr>
            <p:cNvPr id="128" name="Google Shape;128;p16"/>
            <p:cNvSpPr txBox="1"/>
            <p:nvPr/>
          </p:nvSpPr>
          <p:spPr>
            <a:xfrm>
              <a:off x="294749127" y="1050314917"/>
              <a:ext cx="1344762017" cy="794191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"/>
                <a:buFont typeface="Calibri"/>
                <a:buNone/>
              </a:pPr>
              <a:r>
                <a:rPr lang="en-US" sz="16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myQNAPcloud</a:t>
              </a:r>
              <a:endParaRPr dirty="0"/>
            </a:p>
          </p:txBody>
        </p:sp>
      </p:grpSp>
      <p:cxnSp>
        <p:nvCxnSpPr>
          <p:cNvPr id="129" name="Google Shape;129;p16"/>
          <p:cNvCxnSpPr/>
          <p:nvPr/>
        </p:nvCxnSpPr>
        <p:spPr>
          <a:xfrm rot="10800000" flipH="1">
            <a:off x="2087779" y="2844416"/>
            <a:ext cx="440704" cy="192815"/>
          </a:xfrm>
          <a:prstGeom prst="straightConnector1">
            <a:avLst/>
          </a:prstGeom>
          <a:gradFill>
            <a:gsLst>
              <a:gs pos="0">
                <a:schemeClr val="lt1"/>
              </a:gs>
              <a:gs pos="50000">
                <a:schemeClr val="accen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</p:cxnSp>
      <p:sp>
        <p:nvSpPr>
          <p:cNvPr id="132" name="Google Shape;132;p16"/>
          <p:cNvSpPr txBox="1"/>
          <p:nvPr/>
        </p:nvSpPr>
        <p:spPr>
          <a:xfrm>
            <a:off x="2866015" y="3152320"/>
            <a:ext cx="1131318" cy="25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QID</a:t>
            </a:r>
            <a:endParaRPr dirty="0"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291" y="3627109"/>
            <a:ext cx="564093" cy="9308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0" name="Google Shape;140;p16"/>
          <p:cNvSpPr txBox="1"/>
          <p:nvPr/>
        </p:nvSpPr>
        <p:spPr>
          <a:xfrm>
            <a:off x="6995713" y="1278729"/>
            <a:ext cx="875098" cy="25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 1</a:t>
            </a:r>
            <a:endParaRPr dirty="0"/>
          </a:p>
        </p:txBody>
      </p:sp>
      <p:sp>
        <p:nvSpPr>
          <p:cNvPr id="141" name="Google Shape;141;p16"/>
          <p:cNvSpPr txBox="1"/>
          <p:nvPr/>
        </p:nvSpPr>
        <p:spPr>
          <a:xfrm>
            <a:off x="6975970" y="2437653"/>
            <a:ext cx="914583" cy="2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 2 </a:t>
            </a:r>
            <a:endParaRPr dirty="0"/>
          </a:p>
        </p:txBody>
      </p:sp>
      <p:pic>
        <p:nvPicPr>
          <p:cNvPr id="143" name="Google Shape;143;p16"/>
          <p:cNvPicPr preferRelativeResize="0"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909" y="2424546"/>
            <a:ext cx="1347158" cy="991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4C3687FC-1DC6-47CB-A4EF-806D309080B3}"/>
              </a:ext>
            </a:extLst>
          </p:cNvPr>
          <p:cNvGrpSpPr/>
          <p:nvPr/>
        </p:nvGrpSpPr>
        <p:grpSpPr>
          <a:xfrm>
            <a:off x="346895" y="1115526"/>
            <a:ext cx="4540254" cy="466215"/>
            <a:chOff x="298819" y="1028869"/>
            <a:chExt cx="4540254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B3835D5E-5F14-4190-97EB-704F8E868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975" y="1028869"/>
              <a:ext cx="2178098" cy="466215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06B2CBD7-2794-4488-A2DE-94B4EFB7C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2537" y="1028869"/>
              <a:ext cx="2178098" cy="466215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B66CAE38-3D80-49F4-8442-24663CFC2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32" name="Google Shape;53;p12">
            <a:extLst>
              <a:ext uri="{FF2B5EF4-FFF2-40B4-BE49-F238E27FC236}">
                <a16:creationId xmlns:a16="http://schemas.microsoft.com/office/drawing/2014/main" id="{6E2093D4-B0AC-4620-9478-FF679FA6B230}"/>
              </a:ext>
            </a:extLst>
          </p:cNvPr>
          <p:cNvSpPr txBox="1">
            <a:spLocks/>
          </p:cNvSpPr>
          <p:nvPr/>
        </p:nvSpPr>
        <p:spPr>
          <a:xfrm>
            <a:off x="770866" y="1180261"/>
            <a:ext cx="4101384" cy="38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7988"/>
              </a:buClr>
              <a:buSzPts val="1600"/>
            </a:pP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一個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IFTTT 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帳號支援多台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QNAP NAS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8D37A5C-FC22-4E22-A450-428BB42AF9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563" y="3159888"/>
            <a:ext cx="766573" cy="832703"/>
          </a:xfrm>
          <a:prstGeom prst="rect">
            <a:avLst/>
          </a:prstGeom>
        </p:spPr>
      </p:pic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DD954A1C-D845-479F-BC16-188A7B920BA4}"/>
              </a:ext>
            </a:extLst>
          </p:cNvPr>
          <p:cNvSpPr/>
          <p:nvPr/>
        </p:nvSpPr>
        <p:spPr>
          <a:xfrm>
            <a:off x="3016108" y="3608331"/>
            <a:ext cx="875098" cy="26908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400"/>
            </a:pPr>
            <a:r>
              <a:rPr lang="en-US" altLang="zh-TW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D2933B95-F2D9-4F58-A3E2-78ADADD622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946" y="3159888"/>
            <a:ext cx="766573" cy="832703"/>
          </a:xfrm>
          <a:prstGeom prst="rect">
            <a:avLst/>
          </a:prstGeom>
        </p:spPr>
      </p:pic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A18207D2-EBF6-4936-8C3D-E1C58E707E92}"/>
              </a:ext>
            </a:extLst>
          </p:cNvPr>
          <p:cNvSpPr/>
          <p:nvPr/>
        </p:nvSpPr>
        <p:spPr>
          <a:xfrm>
            <a:off x="6948178" y="2020039"/>
            <a:ext cx="875098" cy="26908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400"/>
            </a:pPr>
            <a:r>
              <a:rPr lang="en-US" altLang="zh-TW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297D505D-F83B-476F-A821-668B4FD1E5F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016" y="1571596"/>
            <a:ext cx="766573" cy="832703"/>
          </a:xfrm>
          <a:prstGeom prst="rect">
            <a:avLst/>
          </a:prstGeom>
        </p:spPr>
      </p:pic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A00EA39B-DAA4-4404-876E-09AEFFC38556}"/>
              </a:ext>
            </a:extLst>
          </p:cNvPr>
          <p:cNvSpPr/>
          <p:nvPr/>
        </p:nvSpPr>
        <p:spPr>
          <a:xfrm>
            <a:off x="6948178" y="3272692"/>
            <a:ext cx="875098" cy="26908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400"/>
            </a:pPr>
            <a:r>
              <a:rPr lang="en-US" altLang="zh-TW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1A2ABA6C-B4F9-4157-BDBA-74EB09AB64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016" y="2824249"/>
            <a:ext cx="766573" cy="832703"/>
          </a:xfrm>
          <a:prstGeom prst="rect">
            <a:avLst/>
          </a:prstGeom>
        </p:spPr>
      </p:pic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9C218002-4B0D-45CB-B0ED-83B1A1B7A49B}"/>
              </a:ext>
            </a:extLst>
          </p:cNvPr>
          <p:cNvSpPr/>
          <p:nvPr/>
        </p:nvSpPr>
        <p:spPr>
          <a:xfrm>
            <a:off x="6195816" y="4298875"/>
            <a:ext cx="875098" cy="26908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400"/>
            </a:pPr>
            <a:r>
              <a:rPr lang="en-US" altLang="zh-TW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B914868A-9502-4972-A654-9DE63CF531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654" y="3850432"/>
            <a:ext cx="766573" cy="832703"/>
          </a:xfrm>
          <a:prstGeom prst="rect">
            <a:avLst/>
          </a:prstGeom>
        </p:spPr>
      </p:pic>
      <p:sp>
        <p:nvSpPr>
          <p:cNvPr id="45" name="Google Shape;141;p16">
            <a:extLst>
              <a:ext uri="{FF2B5EF4-FFF2-40B4-BE49-F238E27FC236}">
                <a16:creationId xmlns:a16="http://schemas.microsoft.com/office/drawing/2014/main" id="{4E79AE5A-DC94-466D-B5F3-BD99BDC7D48B}"/>
              </a:ext>
            </a:extLst>
          </p:cNvPr>
          <p:cNvSpPr txBox="1"/>
          <p:nvPr/>
        </p:nvSpPr>
        <p:spPr>
          <a:xfrm>
            <a:off x="6223608" y="3663848"/>
            <a:ext cx="914583" cy="2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 </a:t>
            </a:r>
            <a:r>
              <a:rPr lang="en-US" altLang="zh-TW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58" name="向上箭號 57">
            <a:extLst>
              <a:ext uri="{FF2B5EF4-FFF2-40B4-BE49-F238E27FC236}">
                <a16:creationId xmlns:a16="http://schemas.microsoft.com/office/drawing/2014/main" id="{DDD2A880-5888-764F-8D19-C18C7C36CA55}"/>
              </a:ext>
            </a:extLst>
          </p:cNvPr>
          <p:cNvSpPr/>
          <p:nvPr/>
        </p:nvSpPr>
        <p:spPr>
          <a:xfrm rot="3437365">
            <a:off x="4813548" y="2074067"/>
            <a:ext cx="255497" cy="78493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9" name="向上箭號 58">
            <a:extLst>
              <a:ext uri="{FF2B5EF4-FFF2-40B4-BE49-F238E27FC236}">
                <a16:creationId xmlns:a16="http://schemas.microsoft.com/office/drawing/2014/main" id="{70A8A2E2-9DEB-4A4F-959B-2365D6CA0BD7}"/>
              </a:ext>
            </a:extLst>
          </p:cNvPr>
          <p:cNvSpPr/>
          <p:nvPr/>
        </p:nvSpPr>
        <p:spPr>
          <a:xfrm rot="7205286">
            <a:off x="4822232" y="2995079"/>
            <a:ext cx="255497" cy="78493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0" name="向上箭號 59">
            <a:extLst>
              <a:ext uri="{FF2B5EF4-FFF2-40B4-BE49-F238E27FC236}">
                <a16:creationId xmlns:a16="http://schemas.microsoft.com/office/drawing/2014/main" id="{12EC506D-917C-EC4F-987F-72D16950A83D}"/>
              </a:ext>
            </a:extLst>
          </p:cNvPr>
          <p:cNvSpPr/>
          <p:nvPr/>
        </p:nvSpPr>
        <p:spPr>
          <a:xfrm rot="5400000">
            <a:off x="4894791" y="2570175"/>
            <a:ext cx="255497" cy="78493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1" name="向上箭號 60">
            <a:extLst>
              <a:ext uri="{FF2B5EF4-FFF2-40B4-BE49-F238E27FC236}">
                <a16:creationId xmlns:a16="http://schemas.microsoft.com/office/drawing/2014/main" id="{9796824F-166C-BF43-9FF6-B3D2BE50F144}"/>
              </a:ext>
            </a:extLst>
          </p:cNvPr>
          <p:cNvSpPr/>
          <p:nvPr/>
        </p:nvSpPr>
        <p:spPr>
          <a:xfrm rot="5400000">
            <a:off x="2155292" y="2521394"/>
            <a:ext cx="255497" cy="78493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1699280C-F9F7-7C47-BBBF-47E91640ADA3}"/>
              </a:ext>
            </a:extLst>
          </p:cNvPr>
          <p:cNvGrpSpPr/>
          <p:nvPr/>
        </p:nvGrpSpPr>
        <p:grpSpPr>
          <a:xfrm>
            <a:off x="4958568" y="1568566"/>
            <a:ext cx="3579809" cy="3637256"/>
            <a:chOff x="5088650" y="1650275"/>
            <a:chExt cx="3579809" cy="3637256"/>
          </a:xfrm>
        </p:grpSpPr>
        <p:pic>
          <p:nvPicPr>
            <p:cNvPr id="151" name="Google Shape;151;p17"/>
            <p:cNvPicPr preferRelativeResize="0"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8650" y="1650275"/>
              <a:ext cx="3579809" cy="3637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ED2E494-C6EA-4E4F-B3DB-5DD20686FF6F}"/>
                </a:ext>
              </a:extLst>
            </p:cNvPr>
            <p:cNvSpPr/>
            <p:nvPr/>
          </p:nvSpPr>
          <p:spPr>
            <a:xfrm>
              <a:off x="5159416" y="1774140"/>
              <a:ext cx="856670" cy="2928588"/>
            </a:xfrm>
            <a:prstGeom prst="rect">
              <a:avLst/>
            </a:prstGeom>
            <a:gradFill>
              <a:gsLst>
                <a:gs pos="22000">
                  <a:srgbClr val="FFFFFF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31CDBE4F-F794-614C-9DAA-0B82A82C08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755" y="1662850"/>
            <a:ext cx="4392857" cy="8174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9E029DC4-95FA-834B-8FCC-E4AC205B20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8564" y="2533987"/>
            <a:ext cx="4392857" cy="81740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FC172EC9-C3E8-DE46-A14D-B2EEFE27D5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9968" y="3387194"/>
            <a:ext cx="4392857" cy="817400"/>
          </a:xfrm>
          <a:prstGeom prst="rect">
            <a:avLst/>
          </a:prstGeom>
        </p:spPr>
      </p:pic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dirty="0"/>
              <a:t>IFTTT Agent </a:t>
            </a:r>
            <a:r>
              <a:rPr lang="en-US" dirty="0" err="1"/>
              <a:t>能達到</a:t>
            </a:r>
            <a:r>
              <a:rPr lang="en-US" dirty="0"/>
              <a:t>…</a:t>
            </a:r>
            <a:endParaRPr dirty="0"/>
          </a:p>
        </p:txBody>
      </p:sp>
      <p:sp>
        <p:nvSpPr>
          <p:cNvPr id="153" name="Google Shape;153;p17"/>
          <p:cNvSpPr txBox="1"/>
          <p:nvPr/>
        </p:nvSpPr>
        <p:spPr>
          <a:xfrm>
            <a:off x="1394629" y="1882537"/>
            <a:ext cx="3680574" cy="68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ts val="1800"/>
            </a:pPr>
            <a:r>
              <a:rPr lang="en-US" sz="24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/>
              </a:rPr>
              <a:t>全天候自動偵測服務</a:t>
            </a:r>
            <a:endParaRPr sz="2400" b="1" i="0" u="none" strike="noStrike" cap="none" dirty="0">
              <a:solidFill>
                <a:schemeClr val="accent5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E13409-0621-46B5-B6B0-A84506660974}"/>
              </a:ext>
            </a:extLst>
          </p:cNvPr>
          <p:cNvSpPr/>
          <p:nvPr/>
        </p:nvSpPr>
        <p:spPr>
          <a:xfrm>
            <a:off x="1316758" y="2686587"/>
            <a:ext cx="5107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E7988"/>
              </a:buClr>
              <a:buSzPts val="1800"/>
            </a:pP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簡化繁瑣流程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寶貴時間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749AAB-3C35-4FFE-BB97-F7635174AA6E}"/>
              </a:ext>
            </a:extLst>
          </p:cNvPr>
          <p:cNvSpPr/>
          <p:nvPr/>
        </p:nvSpPr>
        <p:spPr>
          <a:xfrm>
            <a:off x="1358079" y="3557196"/>
            <a:ext cx="4625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E7988"/>
              </a:buClr>
              <a:buSzPts val="1800"/>
            </a:pP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 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增加您的生產力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BA62B-01E1-1A4F-BE86-BCE9C2DE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5" y="2378735"/>
            <a:ext cx="7974548" cy="644275"/>
          </a:xfrm>
        </p:spPr>
        <p:txBody>
          <a:bodyPr/>
          <a:lstStyle/>
          <a:p>
            <a:pPr algn="l"/>
            <a:r>
              <a:rPr lang="en-US" altLang="zh-TW" sz="6000" dirty="0" err="1"/>
              <a:t>實際演示</a:t>
            </a:r>
            <a:r>
              <a:rPr lang="en-US" altLang="zh-TW" sz="6000" dirty="0"/>
              <a:t> </a:t>
            </a:r>
            <a:br>
              <a:rPr lang="en-US" altLang="zh-TW" sz="6000" dirty="0"/>
            </a:br>
            <a:r>
              <a:rPr lang="en-US" altLang="zh-TW" sz="6000" dirty="0"/>
              <a:t>IFTTT Agent</a:t>
            </a:r>
            <a:endParaRPr kumimoji="1" lang="zh-TW" altLang="en-US" sz="60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42D59F4-F282-554E-8D2E-5F900969A40A}"/>
              </a:ext>
            </a:extLst>
          </p:cNvPr>
          <p:cNvSpPr/>
          <p:nvPr/>
        </p:nvSpPr>
        <p:spPr>
          <a:xfrm>
            <a:off x="6044911" y="1646462"/>
            <a:ext cx="2312894" cy="231289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D01F1D-EBEE-0A45-A3AD-C6F7890735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462" y="2066493"/>
            <a:ext cx="1529792" cy="15297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114;p15" descr="ifttt-agent.png">
            <a:extLst>
              <a:ext uri="{FF2B5EF4-FFF2-40B4-BE49-F238E27FC236}">
                <a16:creationId xmlns:a16="http://schemas.microsoft.com/office/drawing/2014/main" id="{A7696CC5-8437-5442-A880-6534C8A795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2921" y="3023010"/>
            <a:ext cx="644985" cy="615011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65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dirty="0" err="1"/>
              <a:t>實際演示</a:t>
            </a:r>
            <a:r>
              <a:rPr lang="en-US" dirty="0"/>
              <a:t> IFTTT Agent</a:t>
            </a:r>
            <a:endParaRPr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1196490" y="3270743"/>
            <a:ext cx="4831484" cy="133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lvl="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立刻使用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Surveillance Station </a:t>
            </a: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相機      拍下照片並儲存照片至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</a:t>
            </a: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en-US" sz="1800" u="none" strike="noStrike" cap="none" dirty="0" err="1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/>
              </a:rPr>
              <a:t>發送照片至電子信箱中</a:t>
            </a:r>
            <a:endParaRPr sz="1800" u="none" strike="noStrike" cap="none" dirty="0">
              <a:solidFill>
                <a:schemeClr val="accent5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/>
            </a:endParaRP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en-US" sz="1800" u="none" strike="noStrike" cap="none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/>
              </a:rPr>
              <a:t>用 </a:t>
            </a:r>
            <a:r>
              <a:rPr lang="en-US" sz="1800" u="none" strike="noStrike" cap="none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Surveillance Station </a:t>
            </a:r>
            <a:r>
              <a:rPr lang="en-US" sz="1800" u="none" strike="noStrike" cap="none" dirty="0" err="1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開始記錄影像</a:t>
            </a:r>
            <a:endParaRPr sz="1800" u="none" strike="noStrike" cap="none" dirty="0">
              <a:solidFill>
                <a:schemeClr val="accent5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19" name="Google Shape;53;p12">
            <a:extLst>
              <a:ext uri="{FF2B5EF4-FFF2-40B4-BE49-F238E27FC236}">
                <a16:creationId xmlns:a16="http://schemas.microsoft.com/office/drawing/2014/main" id="{F9F2FC8E-56D5-4ABD-80FB-E345ED10E864}"/>
              </a:ext>
            </a:extLst>
          </p:cNvPr>
          <p:cNvSpPr txBox="1">
            <a:spLocks/>
          </p:cNvSpPr>
          <p:nvPr/>
        </p:nvSpPr>
        <p:spPr>
          <a:xfrm>
            <a:off x="1196490" y="1140412"/>
            <a:ext cx="7383234" cy="5343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7988"/>
              </a:buClr>
              <a:buSzPts val="1600"/>
            </a:pP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更智慧、更安全的 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Surveillance Station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使用體驗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84298E-8774-414D-B776-85F4AD58D4F8}"/>
              </a:ext>
            </a:extLst>
          </p:cNvPr>
          <p:cNvSpPr/>
          <p:nvPr/>
        </p:nvSpPr>
        <p:spPr>
          <a:xfrm>
            <a:off x="1312446" y="2611864"/>
            <a:ext cx="4599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800" b="1" dirty="0">
                <a:solidFill>
                  <a:srgbClr val="C00000"/>
                </a:solidFill>
              </a:rPr>
              <a:t>在住家外使用環境偵測器，當偵測器感應到任何環境動靜時，將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C5E7E8E2-F5F6-FB45-AA18-9F7C1591D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7" y="981249"/>
            <a:ext cx="1197687" cy="1052631"/>
          </a:xfrm>
          <a:prstGeom prst="rect">
            <a:avLst/>
          </a:prstGeom>
          <a:effectLst/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30B2F3F2-61CF-8B4C-94E4-EB83C84F22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07" y="1104196"/>
            <a:ext cx="806736" cy="806736"/>
          </a:xfrm>
          <a:prstGeom prst="rect">
            <a:avLst/>
          </a:prstGeom>
          <a:effectLst/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3A3E922-2E33-4636-AD8F-2F8F1D798E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273" y="2033878"/>
            <a:ext cx="2520000" cy="2520000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E94D3715-4163-4272-B2F1-D65F3534411C}"/>
              </a:ext>
            </a:extLst>
          </p:cNvPr>
          <p:cNvGrpSpPr/>
          <p:nvPr/>
        </p:nvGrpSpPr>
        <p:grpSpPr>
          <a:xfrm>
            <a:off x="1393606" y="1922559"/>
            <a:ext cx="1982207" cy="634584"/>
            <a:chOff x="643844" y="668839"/>
            <a:chExt cx="4527272" cy="1449361"/>
          </a:xfrm>
        </p:grpSpPr>
        <p:pic>
          <p:nvPicPr>
            <p:cNvPr id="18" name="Google Shape;215;p23">
              <a:extLst>
                <a:ext uri="{FF2B5EF4-FFF2-40B4-BE49-F238E27FC236}">
                  <a16:creationId xmlns:a16="http://schemas.microsoft.com/office/drawing/2014/main" id="{EED7A93D-ABB4-4A36-973D-6299413BE1BB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0276" y="668839"/>
              <a:ext cx="1520840" cy="1447557"/>
            </a:xfrm>
            <a:prstGeom prst="rect">
              <a:avLst/>
            </a:prstGeom>
          </p:spPr>
        </p:pic>
        <p:pic>
          <p:nvPicPr>
            <p:cNvPr id="20" name="Google Shape;222;p23">
              <a:extLst>
                <a:ext uri="{FF2B5EF4-FFF2-40B4-BE49-F238E27FC236}">
                  <a16:creationId xmlns:a16="http://schemas.microsoft.com/office/drawing/2014/main" id="{8CB7A818-1DFD-4559-BB30-740F544792F0}"/>
                </a:ext>
              </a:extLst>
            </p:cNvPr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6743" y="668967"/>
              <a:ext cx="1512899" cy="144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3;p23">
              <a:extLst>
                <a:ext uri="{FF2B5EF4-FFF2-40B4-BE49-F238E27FC236}">
                  <a16:creationId xmlns:a16="http://schemas.microsoft.com/office/drawing/2014/main" id="{19D33C85-D6A8-4E9D-9E6E-3234E9B727B3}"/>
                </a:ext>
              </a:extLst>
            </p:cNvPr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844" y="670641"/>
              <a:ext cx="1512899" cy="14475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7571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53;p12">
            <a:extLst>
              <a:ext uri="{FF2B5EF4-FFF2-40B4-BE49-F238E27FC236}">
                <a16:creationId xmlns:a16="http://schemas.microsoft.com/office/drawing/2014/main" id="{D5B88553-7E9D-8146-A07E-A484B64893D0}"/>
              </a:ext>
            </a:extLst>
          </p:cNvPr>
          <p:cNvSpPr txBox="1">
            <a:spLocks/>
          </p:cNvSpPr>
          <p:nvPr/>
        </p:nvSpPr>
        <p:spPr>
          <a:xfrm>
            <a:off x="1196490" y="1140412"/>
            <a:ext cx="7383234" cy="5343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7988"/>
              </a:buClr>
              <a:buSzPts val="1600"/>
            </a:pP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更智慧、更安全的 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Surveillance Station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使用體驗</a:t>
            </a:r>
          </a:p>
        </p:txBody>
      </p: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dirty="0" err="1"/>
              <a:t>實際演示</a:t>
            </a:r>
            <a:r>
              <a:rPr lang="en-US" dirty="0"/>
              <a:t> IFTTT Agent</a:t>
            </a:r>
            <a:endParaRPr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84298E-8774-414D-B776-85F4AD58D4F8}"/>
              </a:ext>
            </a:extLst>
          </p:cNvPr>
          <p:cNvSpPr/>
          <p:nvPr/>
        </p:nvSpPr>
        <p:spPr>
          <a:xfrm>
            <a:off x="1597764" y="2057637"/>
            <a:ext cx="233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當我離開家的時候</a:t>
            </a:r>
          </a:p>
        </p:txBody>
      </p:sp>
      <p:sp>
        <p:nvSpPr>
          <p:cNvPr id="24" name="Google Shape;162;p18">
            <a:extLst>
              <a:ext uri="{FF2B5EF4-FFF2-40B4-BE49-F238E27FC236}">
                <a16:creationId xmlns:a16="http://schemas.microsoft.com/office/drawing/2014/main" id="{BF692892-CB6D-0247-9B69-BE4CAD7C08A2}"/>
              </a:ext>
            </a:extLst>
          </p:cNvPr>
          <p:cNvSpPr txBox="1"/>
          <p:nvPr/>
        </p:nvSpPr>
        <p:spPr>
          <a:xfrm>
            <a:off x="1587610" y="2367232"/>
            <a:ext cx="3031867" cy="92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">
              <a:buClr>
                <a:srgbClr val="0E7988"/>
              </a:buClr>
              <a:buSzPts val="1200"/>
            </a:pPr>
            <a:r>
              <a:rPr lang="en-US" sz="1800" dirty="0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Surveillance </a:t>
            </a:r>
            <a:r>
              <a:rPr lang="en-US" altLang="zh-TW" sz="1800" dirty="0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</a:t>
            </a:r>
            <a:r>
              <a:rPr lang="en-US" sz="1800" dirty="0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tation </a:t>
            </a:r>
            <a:r>
              <a:rPr lang="en-US" sz="1800" dirty="0" err="1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相機將</a:t>
            </a:r>
            <a:r>
              <a:rPr lang="en-US" sz="1800" b="1" dirty="0" err="1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開始影像記錄</a:t>
            </a:r>
            <a:endParaRPr sz="1800" b="1" dirty="0">
              <a:solidFill>
                <a:srgbClr val="0E798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93A16F9-0933-1E4E-A143-2013B3AFED6E}"/>
              </a:ext>
            </a:extLst>
          </p:cNvPr>
          <p:cNvSpPr/>
          <p:nvPr/>
        </p:nvSpPr>
        <p:spPr>
          <a:xfrm>
            <a:off x="1597764" y="3390556"/>
            <a:ext cx="233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當我回到家的時候</a:t>
            </a:r>
          </a:p>
        </p:txBody>
      </p:sp>
      <p:sp>
        <p:nvSpPr>
          <p:cNvPr id="33" name="Google Shape;162;p18">
            <a:extLst>
              <a:ext uri="{FF2B5EF4-FFF2-40B4-BE49-F238E27FC236}">
                <a16:creationId xmlns:a16="http://schemas.microsoft.com/office/drawing/2014/main" id="{4CD5DF13-5ADD-8E4C-BF6B-6BA4F2813B99}"/>
              </a:ext>
            </a:extLst>
          </p:cNvPr>
          <p:cNvSpPr txBox="1"/>
          <p:nvPr/>
        </p:nvSpPr>
        <p:spPr>
          <a:xfrm>
            <a:off x="1587609" y="3698112"/>
            <a:ext cx="3031867" cy="85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">
              <a:buClr>
                <a:srgbClr val="0E7988"/>
              </a:buClr>
              <a:buSzPts val="1200"/>
            </a:pPr>
            <a:r>
              <a:rPr lang="en-US" sz="1800" dirty="0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Surveillance </a:t>
            </a:r>
            <a:r>
              <a:rPr lang="en-US" altLang="zh-TW" sz="1800" dirty="0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</a:t>
            </a:r>
            <a:r>
              <a:rPr lang="en-US" sz="1800" dirty="0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tation </a:t>
            </a:r>
            <a:r>
              <a:rPr lang="en-US" sz="1800" dirty="0" err="1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相機將</a:t>
            </a:r>
            <a:r>
              <a:rPr lang="zh-CN" altLang="en-US" sz="1800" b="1" dirty="0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關閉</a:t>
            </a:r>
            <a:r>
              <a:rPr lang="en-US" sz="1800" b="1" dirty="0" err="1">
                <a:solidFill>
                  <a:srgbClr val="0E7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影像記錄</a:t>
            </a:r>
            <a:endParaRPr sz="1800" b="1" dirty="0">
              <a:solidFill>
                <a:srgbClr val="0E798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3DEBDDA4-5887-B144-8ECF-11FD6E7012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7" y="981249"/>
            <a:ext cx="1197687" cy="1052631"/>
          </a:xfrm>
          <a:prstGeom prst="rect">
            <a:avLst/>
          </a:prstGeom>
          <a:effectLst/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E27B539D-8E90-814E-A034-0C2188914F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07" y="1104196"/>
            <a:ext cx="806736" cy="806736"/>
          </a:xfrm>
          <a:prstGeom prst="rect">
            <a:avLst/>
          </a:prstGeom>
          <a:effectLst/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4C5C5B0-0C28-46B5-906C-1011BE1BC6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386" y="1957104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71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53;p12">
            <a:extLst>
              <a:ext uri="{FF2B5EF4-FFF2-40B4-BE49-F238E27FC236}">
                <a16:creationId xmlns:a16="http://schemas.microsoft.com/office/drawing/2014/main" id="{5F89462E-2918-FC40-90E7-FE56DDE292D6}"/>
              </a:ext>
            </a:extLst>
          </p:cNvPr>
          <p:cNvSpPr txBox="1">
            <a:spLocks/>
          </p:cNvSpPr>
          <p:nvPr/>
        </p:nvSpPr>
        <p:spPr>
          <a:xfrm>
            <a:off x="848398" y="1152769"/>
            <a:ext cx="7757720" cy="784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7988"/>
              </a:buClr>
              <a:buSzPts val="1600"/>
            </a:pP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更酷地運用音樂工作站 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Music Station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達到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0E7988"/>
              </a:buClr>
              <a:buSzPts val="1600"/>
            </a:pP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智慧家庭生活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/>
              <a:t>實際演示</a:t>
            </a:r>
            <a:r>
              <a:rPr lang="en-US" dirty="0"/>
              <a:t> IFTTT Agent</a:t>
            </a:r>
            <a:endParaRPr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84298E-8774-414D-B776-85F4AD58D4F8}"/>
              </a:ext>
            </a:extLst>
          </p:cNvPr>
          <p:cNvSpPr/>
          <p:nvPr/>
        </p:nvSpPr>
        <p:spPr>
          <a:xfrm>
            <a:off x="848398" y="2246110"/>
            <a:ext cx="335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err="1">
                <a:solidFill>
                  <a:srgbClr val="C00000"/>
                </a:solidFill>
              </a:rPr>
              <a:t>透過語音助手</a:t>
            </a:r>
            <a:r>
              <a:rPr lang="en-US" altLang="zh-TW" sz="1800" b="1" dirty="0">
                <a:solidFill>
                  <a:srgbClr val="C00000"/>
                </a:solidFill>
              </a:rPr>
              <a:t> Amazon Alexa </a:t>
            </a:r>
            <a:r>
              <a:rPr lang="en-US" altLang="zh-TW" sz="1800" b="1" dirty="0" err="1">
                <a:solidFill>
                  <a:srgbClr val="C00000"/>
                </a:solidFill>
              </a:rPr>
              <a:t>聲控啟動「派對模式</a:t>
            </a:r>
            <a:r>
              <a:rPr lang="en-US" altLang="zh-TW" sz="1800" b="1" dirty="0">
                <a:solidFill>
                  <a:srgbClr val="C00000"/>
                </a:solidFill>
              </a:rPr>
              <a:t>」</a:t>
            </a:r>
            <a:endParaRPr lang="zh-TW" altLang="en-US" sz="1800" b="1" dirty="0">
              <a:solidFill>
                <a:srgbClr val="C00000"/>
              </a:solidFill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1D0E0A6-75A0-4471-9BA8-DAE70B18B6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7" y="981249"/>
            <a:ext cx="1197687" cy="1052631"/>
          </a:xfrm>
          <a:prstGeom prst="rect">
            <a:avLst/>
          </a:prstGeom>
          <a:effectLst/>
        </p:spPr>
      </p:pic>
      <p:pic>
        <p:nvPicPr>
          <p:cNvPr id="37" name="Google Shape;173;p19" descr="hero_01.png">
            <a:extLst>
              <a:ext uri="{FF2B5EF4-FFF2-40B4-BE49-F238E27FC236}">
                <a16:creationId xmlns:a16="http://schemas.microsoft.com/office/drawing/2014/main" id="{497D9039-DD43-B948-8F59-EAF26DDE4334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979" y="2079187"/>
            <a:ext cx="461230" cy="78807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23A1B428-B3C3-1048-B996-9B5DBF386D35}"/>
              </a:ext>
            </a:extLst>
          </p:cNvPr>
          <p:cNvSpPr/>
          <p:nvPr/>
        </p:nvSpPr>
        <p:spPr>
          <a:xfrm>
            <a:off x="848398" y="2965633"/>
            <a:ext cx="481287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ts val="1400"/>
              <a:buFont typeface="Wingdings" pitchFamily="2" charset="2"/>
              <a:buChar char="l"/>
            </a:pP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</a:rPr>
              <a:t>開始播放「派對模式」的播放清單</a:t>
            </a:r>
          </a:p>
          <a:p>
            <a:pPr marL="285750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ts val="1400"/>
              <a:buFont typeface="Wingdings" pitchFamily="2" charset="2"/>
              <a:buChar char="l"/>
            </a:pP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</a:rPr>
              <a:t>改變 </a:t>
            </a:r>
            <a:r>
              <a:rPr lang="en-US" altLang="zh-TW" sz="1800" dirty="0">
                <a:solidFill>
                  <a:schemeClr val="accent5">
                    <a:lumMod val="50000"/>
                  </a:schemeClr>
                </a:solidFill>
              </a:rPr>
              <a:t>Philips Hue </a:t>
            </a: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</a:rPr>
              <a:t>燈泡顏色，增加派對氣氛</a:t>
            </a:r>
          </a:p>
          <a:p>
            <a:pPr marL="285750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ts val="1400"/>
              <a:buFont typeface="Wingdings" pitchFamily="2" charset="2"/>
              <a:buChar char="l"/>
            </a:pP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</a:rPr>
              <a:t>用 </a:t>
            </a:r>
            <a:r>
              <a:rPr lang="en-US" altLang="zh-TW" sz="1800" dirty="0">
                <a:solidFill>
                  <a:schemeClr val="accent5">
                    <a:lumMod val="50000"/>
                  </a:schemeClr>
                </a:solidFill>
              </a:rPr>
              <a:t>Amazon Alexa </a:t>
            </a: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</a:rPr>
              <a:t>聲控撥放下一首歌曲</a:t>
            </a:r>
          </a:p>
          <a:p>
            <a:pPr marL="285750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ts val="1400"/>
              <a:buFont typeface="Wingdings" pitchFamily="2" charset="2"/>
              <a:buChar char="l"/>
            </a:pP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</a:rPr>
              <a:t>當有來電時，停止播放音樂</a:t>
            </a: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Microsoft JhengHei" panose="020B0604030504040204" pitchFamily="34" charset="-120"/>
                <a:cs typeface="Calibri"/>
                <a:sym typeface="Calibri"/>
              </a:rPr>
              <a:t> </a:t>
            </a:r>
            <a:endParaRPr lang="zh-TW" alt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A89549A4-E9D9-F047-955F-15C815F711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42" y="1086001"/>
            <a:ext cx="837925" cy="837925"/>
          </a:xfrm>
          <a:prstGeom prst="rect">
            <a:avLst/>
          </a:prstGeom>
          <a:effectLst/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7ADB72E-D001-4211-9322-D649B18C55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271" y="203388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dirty="0" err="1"/>
              <a:t>實際演示</a:t>
            </a:r>
            <a:r>
              <a:rPr lang="en-US" dirty="0"/>
              <a:t> IFTTT Agent</a:t>
            </a:r>
            <a:endParaRPr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84298E-8774-414D-B776-85F4AD58D4F8}"/>
              </a:ext>
            </a:extLst>
          </p:cNvPr>
          <p:cNvSpPr/>
          <p:nvPr/>
        </p:nvSpPr>
        <p:spPr>
          <a:xfrm>
            <a:off x="1632712" y="2189913"/>
            <a:ext cx="3738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 </a:t>
            </a:r>
            <a:r>
              <a:rPr lang="en-US" altLang="zh-TW" sz="1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Music Station </a:t>
            </a:r>
            <a:r>
              <a:rPr lang="zh-TW" altLang="en-US" sz="1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音樂資料庫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3A1B428-B3C3-1048-B996-9B5DBF386D35}"/>
              </a:ext>
            </a:extLst>
          </p:cNvPr>
          <p:cNvSpPr/>
          <p:nvPr/>
        </p:nvSpPr>
        <p:spPr>
          <a:xfrm>
            <a:off x="1382914" y="2620263"/>
            <a:ext cx="40063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ts val="1400"/>
              <a:buFont typeface="Wingdings" pitchFamily="2" charset="2"/>
              <a:buChar char="l"/>
            </a:pP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設定每天早上叫您起床的鬧鐘</a:t>
            </a:r>
          </a:p>
          <a:p>
            <a:pPr marL="285750" lvl="0" indent="-28575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ts val="1400"/>
              <a:buFont typeface="Wingdings" pitchFamily="2" charset="2"/>
              <a:buChar char="l"/>
            </a:pP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設定每天早上為您播放的瑜珈音樂</a:t>
            </a:r>
          </a:p>
        </p:txBody>
      </p:sp>
      <p:sp>
        <p:nvSpPr>
          <p:cNvPr id="36" name="Google Shape;53;p12">
            <a:extLst>
              <a:ext uri="{FF2B5EF4-FFF2-40B4-BE49-F238E27FC236}">
                <a16:creationId xmlns:a16="http://schemas.microsoft.com/office/drawing/2014/main" id="{651C59C6-3BE1-3342-9DB5-875ECD575CC6}"/>
              </a:ext>
            </a:extLst>
          </p:cNvPr>
          <p:cNvSpPr txBox="1">
            <a:spLocks/>
          </p:cNvSpPr>
          <p:nvPr/>
        </p:nvSpPr>
        <p:spPr>
          <a:xfrm>
            <a:off x="848398" y="1152769"/>
            <a:ext cx="7757720" cy="784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7988"/>
              </a:buClr>
              <a:buSzPts val="1600"/>
            </a:pP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更酷地運用音樂工作站 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Music Station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達到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0E7988"/>
              </a:buClr>
              <a:buSzPts val="1600"/>
            </a:pP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智慧家庭的生活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4233616B-B7A5-E442-B124-98BD09292B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7" y="981249"/>
            <a:ext cx="1197687" cy="1052631"/>
          </a:xfrm>
          <a:prstGeom prst="rect">
            <a:avLst/>
          </a:prstGeom>
          <a:effectLst/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38A1C3C7-B02A-7B49-AF55-D15A264734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42" y="1086001"/>
            <a:ext cx="837925" cy="837925"/>
          </a:xfrm>
          <a:prstGeom prst="rect">
            <a:avLst/>
          </a:prstGeom>
          <a:effectLst/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635B05E-D9B8-4B6E-BDF5-C9E3F1AD07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290" y="2038317"/>
            <a:ext cx="252604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40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C824D16-5949-43BD-8008-85A45F75DE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19" y="478578"/>
            <a:ext cx="7737017" cy="404283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83BBB403-1689-4667-B300-55D9470C59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25135" y="1495084"/>
            <a:ext cx="3128365" cy="8174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7AC4AB2C-A86B-4FE2-A807-8736BD25B4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25135" y="3504908"/>
            <a:ext cx="3128365" cy="817400"/>
          </a:xfrm>
          <a:prstGeom prst="rect">
            <a:avLst/>
          </a:prstGeom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628" y="1622005"/>
            <a:ext cx="1673100" cy="282090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/>
              <a:t>其他</a:t>
            </a:r>
            <a:r>
              <a:rPr lang="en-US" dirty="0"/>
              <a:t> IFTTT </a:t>
            </a:r>
            <a:r>
              <a:rPr lang="en-US"/>
              <a:t>Agent </a:t>
            </a:r>
            <a:r>
              <a:rPr lang="en-US" dirty="0" err="1"/>
              <a:t>使用情境</a:t>
            </a:r>
            <a:endParaRPr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3C35521-3BF4-474D-BD8F-7C0B7EB40B8D}"/>
              </a:ext>
            </a:extLst>
          </p:cNvPr>
          <p:cNvGrpSpPr/>
          <p:nvPr/>
        </p:nvGrpSpPr>
        <p:grpSpPr>
          <a:xfrm>
            <a:off x="298819" y="1028869"/>
            <a:ext cx="4747630" cy="466215"/>
            <a:chOff x="298819" y="1028869"/>
            <a:chExt cx="4747630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C32A5BE-D413-4D28-BEA8-8378F234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8351" y="1028869"/>
              <a:ext cx="2178098" cy="466215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B52C5C7-3BCC-4CE2-9860-6697A94D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2537" y="1028869"/>
              <a:ext cx="2178098" cy="46621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AED34D7-4A8F-491F-87B4-495E18075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12" name="Google Shape;53;p12">
            <a:extLst>
              <a:ext uri="{FF2B5EF4-FFF2-40B4-BE49-F238E27FC236}">
                <a16:creationId xmlns:a16="http://schemas.microsoft.com/office/drawing/2014/main" id="{BE7DEAE6-AD03-444C-8BC6-22C9BC29114F}"/>
              </a:ext>
            </a:extLst>
          </p:cNvPr>
          <p:cNvSpPr txBox="1">
            <a:spLocks/>
          </p:cNvSpPr>
          <p:nvPr/>
        </p:nvSpPr>
        <p:spPr>
          <a:xfrm>
            <a:off x="722789" y="1093604"/>
            <a:ext cx="4898081" cy="38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7988"/>
              </a:buClr>
              <a:buSzPts val="1600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幫您同步紀錄旅途的每一個美好時光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4794DD0-8115-4519-BC61-C06A6D47C4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975" y="2925869"/>
            <a:ext cx="660245" cy="21270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橢圓 17">
            <a:extLst>
              <a:ext uri="{FF2B5EF4-FFF2-40B4-BE49-F238E27FC236}">
                <a16:creationId xmlns:a16="http://schemas.microsoft.com/office/drawing/2014/main" id="{52E5F7CC-1526-46EB-B4F6-641BBC6A3DAD}"/>
              </a:ext>
            </a:extLst>
          </p:cNvPr>
          <p:cNvSpPr/>
          <p:nvPr/>
        </p:nvSpPr>
        <p:spPr>
          <a:xfrm>
            <a:off x="3114891" y="1937559"/>
            <a:ext cx="2649230" cy="26492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023AE42-2C36-43DC-8061-2CB09AED4C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47" y="2125624"/>
            <a:ext cx="2155573" cy="2461165"/>
          </a:xfrm>
          <a:prstGeom prst="ellipse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DA94399-425A-41D7-AE63-D2D3D69E3453}"/>
              </a:ext>
            </a:extLst>
          </p:cNvPr>
          <p:cNvSpPr/>
          <p:nvPr/>
        </p:nvSpPr>
        <p:spPr>
          <a:xfrm>
            <a:off x="6015620" y="1603326"/>
            <a:ext cx="259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E7988"/>
              </a:buClr>
              <a:buSzPts val="2000"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使用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IFTTT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中的定位服務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Clr>
                <a:srgbClr val="0E7988"/>
              </a:buClr>
              <a:buSzPts val="2000"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設定您的區域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A5D69F6-61E1-4CAD-BC69-EB4018BA7A99}"/>
              </a:ext>
            </a:extLst>
          </p:cNvPr>
          <p:cNvSpPr/>
          <p:nvPr/>
        </p:nvSpPr>
        <p:spPr>
          <a:xfrm>
            <a:off x="6015619" y="3584605"/>
            <a:ext cx="2583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E7988"/>
              </a:buClr>
              <a:buSzPts val="1600"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根據您所在的區域，自動幫您歸類照片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1E2DC5D-2391-42F7-AD94-B8BD75A3D6D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508" y="2789308"/>
            <a:ext cx="840895" cy="22591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B4BB5E44-746F-425B-A9F7-2515B84801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25135" y="2499996"/>
            <a:ext cx="3128365" cy="817400"/>
          </a:xfrm>
          <a:prstGeom prst="rect">
            <a:avLst/>
          </a:prstGeom>
        </p:spPr>
      </p:pic>
      <p:sp>
        <p:nvSpPr>
          <p:cNvPr id="189" name="Google Shape;189;p20"/>
          <p:cNvSpPr txBox="1"/>
          <p:nvPr/>
        </p:nvSpPr>
        <p:spPr>
          <a:xfrm>
            <a:off x="6015619" y="2587329"/>
            <a:ext cx="25923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ts val="1600"/>
            </a:pPr>
            <a:r>
              <a:rPr lang="en-US" sz="1600" b="1" i="0" u="none" strike="noStrike" cap="none" dirty="0" err="1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  <a:sym typeface="Arial"/>
              </a:rPr>
              <a:t>同步儲存所有在此地區的照片在</a:t>
            </a:r>
            <a:r>
              <a:rPr lang="en-US" sz="1600" b="1" i="0" u="none" strike="noStrike" cap="none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  <a:sym typeface="Arial"/>
              </a:rPr>
              <a:t> NAS </a:t>
            </a:r>
            <a:r>
              <a:rPr lang="en-US" sz="1600" b="1" i="0" u="none" strike="noStrike" cap="none" dirty="0" err="1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  <a:sym typeface="Arial"/>
              </a:rPr>
              <a:t>資料夾</a:t>
            </a:r>
            <a:endParaRPr sz="1400" b="0" i="0" u="none" strike="noStrike" cap="none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0" y="169094"/>
            <a:ext cx="9144000" cy="57382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4000" dirty="0" err="1">
                <a:solidFill>
                  <a:schemeClr val="bg2">
                    <a:lumMod val="50000"/>
                  </a:schemeClr>
                </a:solidFill>
              </a:rPr>
              <a:t>如何提高生產力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？</a:t>
            </a:r>
            <a:endParaRPr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4" name="Google Shape;54;p12"/>
          <p:cNvGrpSpPr/>
          <p:nvPr/>
        </p:nvGrpSpPr>
        <p:grpSpPr>
          <a:xfrm>
            <a:off x="1956807" y="1654570"/>
            <a:ext cx="5721476" cy="3132902"/>
            <a:chOff x="11737970" y="35051712"/>
            <a:chExt cx="2135745676" cy="2147483647"/>
          </a:xfrm>
          <a:effectLst/>
        </p:grpSpPr>
        <p:pic>
          <p:nvPicPr>
            <p:cNvPr id="55" name="Google Shape;55;p12" descr="IFTTT-introduction2.pn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89978" y="48575552"/>
              <a:ext cx="1906685347" cy="214748364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6" name="Google Shape;56;p12" descr="facebook-announces-clickable-hashtags--resolution-media-17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0620239" y="1624827791"/>
              <a:ext cx="385715324" cy="388681493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pic>
          <p:nvPicPr>
            <p:cNvPr id="57" name="Google Shape;57;p12" descr="image.png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7970" y="1306778542"/>
              <a:ext cx="317853741" cy="56549603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8" name="Google Shape;58;p12" descr="instagram-Logo-PNG-Transparent-Background-download.png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66403" y="671429346"/>
              <a:ext cx="278012798" cy="49461466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9" name="Google Shape;59;p12" descr="Line_app_logo.png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6804536" y="211866423"/>
              <a:ext cx="248241090" cy="441648067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pic>
          <p:nvPicPr>
            <p:cNvPr id="60" name="Google Shape;60;p12" descr="linkedin-logo-3.pn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347338" y="1696488391"/>
              <a:ext cx="238171477" cy="374660924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pic>
          <p:nvPicPr>
            <p:cNvPr id="61" name="Google Shape;61;p12" descr="twitter-card-glyph@2x-vflVqhKLO.png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0067477" y="671429346"/>
              <a:ext cx="317416169" cy="56471749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2" name="Google Shape;62;p12" descr="unnamed.png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150580" y="35051712"/>
              <a:ext cx="297714341" cy="52966581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3" name="Google Shape;63;p12" descr="YouTube-icon-full_color.png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1458467" y="70102812"/>
              <a:ext cx="310410848" cy="3886814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4" name="Google Shape;64;p12"/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0842271" y="1553946292"/>
              <a:ext cx="239047103" cy="424511338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pic>
          <p:nvPicPr>
            <p:cNvPr id="65" name="Google Shape;65;p12" descr="pinterest-logo-png-9.png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4089043" y="1193191797"/>
              <a:ext cx="198768241" cy="35285087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CCC316E5-367E-5D4A-9E8B-33D1954E4654}"/>
              </a:ext>
            </a:extLst>
          </p:cNvPr>
          <p:cNvSpPr/>
          <p:nvPr/>
        </p:nvSpPr>
        <p:spPr>
          <a:xfrm>
            <a:off x="7251286" y="1217452"/>
            <a:ext cx="823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>
                <a:solidFill>
                  <a:srgbClr val="FFC000">
                    <a:alpha val="1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zh-TW" altLang="en-US" sz="4400" b="1" dirty="0">
              <a:solidFill>
                <a:srgbClr val="FFC000">
                  <a:alpha val="1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63B0E53-0444-DC4A-BBA7-FABC7F16ABE1}"/>
              </a:ext>
            </a:extLst>
          </p:cNvPr>
          <p:cNvSpPr/>
          <p:nvPr/>
        </p:nvSpPr>
        <p:spPr>
          <a:xfrm>
            <a:off x="686459" y="3132359"/>
            <a:ext cx="2383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0" b="1" dirty="0">
                <a:solidFill>
                  <a:srgbClr val="FFC000">
                    <a:alpha val="22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zh-TW" altLang="en-US" sz="8000" b="1" dirty="0">
              <a:solidFill>
                <a:srgbClr val="FFC000">
                  <a:alpha val="22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2DFDE2E-967C-CA4C-AAFB-F944A7BDB214}"/>
              </a:ext>
            </a:extLst>
          </p:cNvPr>
          <p:cNvSpPr/>
          <p:nvPr/>
        </p:nvSpPr>
        <p:spPr>
          <a:xfrm>
            <a:off x="7728525" y="389995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>
                <a:solidFill>
                  <a:srgbClr val="FFC000">
                    <a:alpha val="26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zh-TW" altLang="en-US" sz="4400" b="1" dirty="0">
              <a:solidFill>
                <a:srgbClr val="FFC000">
                  <a:alpha val="26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B4FD1F04-D5ED-45DE-AE2B-67F09BFE3478}"/>
              </a:ext>
            </a:extLst>
          </p:cNvPr>
          <p:cNvGrpSpPr/>
          <p:nvPr/>
        </p:nvGrpSpPr>
        <p:grpSpPr>
          <a:xfrm>
            <a:off x="346895" y="1115526"/>
            <a:ext cx="5246185" cy="466215"/>
            <a:chOff x="298819" y="1028869"/>
            <a:chExt cx="4655165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654B770D-52A2-4542-8F21-0632AFC25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5886" y="1028869"/>
              <a:ext cx="2178098" cy="466215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DBDF3806-17CF-479F-9E6E-4BAC67710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2537" y="1028869"/>
              <a:ext cx="2178098" cy="466215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6652F80B-8072-4225-92F4-DF839481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25" name="Google Shape;53;p12">
            <a:extLst>
              <a:ext uri="{FF2B5EF4-FFF2-40B4-BE49-F238E27FC236}">
                <a16:creationId xmlns:a16="http://schemas.microsoft.com/office/drawing/2014/main" id="{59693C49-80D0-4E67-92C0-0F366050B859}"/>
              </a:ext>
            </a:extLst>
          </p:cNvPr>
          <p:cNvSpPr txBox="1">
            <a:spLocks/>
          </p:cNvSpPr>
          <p:nvPr/>
        </p:nvSpPr>
        <p:spPr>
          <a:xfrm>
            <a:off x="733275" y="1180261"/>
            <a:ext cx="5107843" cy="38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7988"/>
              </a:buClr>
              <a:buSzPts val="1600"/>
            </a:pP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眾多的網路服務，是否有更聰明的搭配用法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dirty="0" err="1"/>
              <a:t>其他</a:t>
            </a:r>
            <a:r>
              <a:rPr lang="en-US" dirty="0"/>
              <a:t> IFTTT Agent </a:t>
            </a:r>
            <a:r>
              <a:rPr lang="en-US" dirty="0" err="1"/>
              <a:t>使用情境</a:t>
            </a:r>
            <a:endParaRPr dirty="0"/>
          </a:p>
        </p:txBody>
      </p:sp>
      <p:pic>
        <p:nvPicPr>
          <p:cNvPr id="200" name="Google Shape;200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7" b="2235"/>
          <a:stretch/>
        </p:blipFill>
        <p:spPr>
          <a:xfrm>
            <a:off x="1782814" y="1285699"/>
            <a:ext cx="5979538" cy="346155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E52FC297-EFA1-476B-AE71-A046DA83C0B4}"/>
              </a:ext>
            </a:extLst>
          </p:cNvPr>
          <p:cNvGrpSpPr/>
          <p:nvPr/>
        </p:nvGrpSpPr>
        <p:grpSpPr>
          <a:xfrm>
            <a:off x="298819" y="1028869"/>
            <a:ext cx="3754983" cy="466215"/>
            <a:chOff x="298819" y="1028869"/>
            <a:chExt cx="3754983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22B72F1-0334-46D5-A552-60A718D53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5704" y="1028869"/>
              <a:ext cx="2178098" cy="466215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96F6273-2FE9-4170-94F1-474F1A04C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9" name="Google Shape;53;p12">
            <a:extLst>
              <a:ext uri="{FF2B5EF4-FFF2-40B4-BE49-F238E27FC236}">
                <a16:creationId xmlns:a16="http://schemas.microsoft.com/office/drawing/2014/main" id="{5C33EED1-A5C0-454E-A63C-E092DAEEB147}"/>
              </a:ext>
            </a:extLst>
          </p:cNvPr>
          <p:cNvSpPr txBox="1">
            <a:spLocks/>
          </p:cNvSpPr>
          <p:nvPr/>
        </p:nvSpPr>
        <p:spPr>
          <a:xfrm>
            <a:off x="722790" y="1093604"/>
            <a:ext cx="3929892" cy="38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7988"/>
              </a:buClr>
              <a:buSzPts val="1600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更輕鬆地歸檔您的社群足跡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/>
        </p:nvSpPr>
        <p:spPr>
          <a:xfrm>
            <a:off x="2751977" y="1947513"/>
            <a:ext cx="4273089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ts val="4400"/>
              <a:buFont typeface="Arial"/>
              <a:buNone/>
            </a:pPr>
            <a:r>
              <a:rPr lang="en-US" altLang="zh-TW" sz="4400" b="1" i="0" u="none" strike="noStrike" cap="none" dirty="0">
                <a:solidFill>
                  <a:srgbClr val="0E7988"/>
                </a:solidFill>
                <a:latin typeface="Arial"/>
                <a:ea typeface="Arial"/>
                <a:cs typeface="Arial"/>
                <a:sym typeface="Arial"/>
              </a:rPr>
              <a:t>QNAP</a:t>
            </a:r>
            <a:r>
              <a:rPr lang="zh-TW" altLang="en-US" sz="4400" b="1" i="0" u="none" strike="noStrike" cap="none" dirty="0">
                <a:solidFill>
                  <a:srgbClr val="0E79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4400" b="1" dirty="0">
                <a:solidFill>
                  <a:srgbClr val="0E7988"/>
                </a:solidFill>
              </a:rPr>
              <a:t>x IFTTT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ts val="4400"/>
              <a:buFont typeface="Arial"/>
              <a:buNone/>
            </a:pPr>
            <a:r>
              <a:rPr lang="zh-TW" altLang="en-US" sz="2800" b="1" i="0" u="none" strike="noStrike" cap="none" dirty="0">
                <a:solidFill>
                  <a:srgbClr val="0E7988"/>
                </a:solidFill>
                <a:latin typeface="Arial"/>
                <a:ea typeface="Arial"/>
                <a:cs typeface="Arial"/>
                <a:sym typeface="Arial"/>
              </a:rPr>
              <a:t>智能、自動、自訂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783">
            <a:extLst>
              <a:ext uri="{FF2B5EF4-FFF2-40B4-BE49-F238E27FC236}">
                <a16:creationId xmlns:a16="http://schemas.microsoft.com/office/drawing/2014/main" id="{0EBFEA05-1DBB-420C-910F-7B0091F73D59}"/>
              </a:ext>
            </a:extLst>
          </p:cNvPr>
          <p:cNvSpPr txBox="1"/>
          <p:nvPr/>
        </p:nvSpPr>
        <p:spPr>
          <a:xfrm>
            <a:off x="5446207" y="4382159"/>
            <a:ext cx="3697793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0" lvl="0" indent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zh-TW" sz="6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©2018著作權為威聯通科技股份有限公司所有。威聯通科技並保留所有權利。威聯通科技股份有限公司所使用或註冊之商標或標章。檔案中所提及之產品及公司名稱可能為其他公司所有之商標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什麼是</a:t>
            </a:r>
            <a:r>
              <a:rPr lang="en-US" dirty="0"/>
              <a:t> IFTTT?</a:t>
            </a:r>
            <a:endParaRPr dirty="0"/>
          </a:p>
        </p:txBody>
      </p:sp>
      <p:grpSp>
        <p:nvGrpSpPr>
          <p:cNvPr id="71" name="Google Shape;71;p13"/>
          <p:cNvGrpSpPr/>
          <p:nvPr/>
        </p:nvGrpSpPr>
        <p:grpSpPr>
          <a:xfrm>
            <a:off x="502418" y="884254"/>
            <a:ext cx="8241790" cy="3911703"/>
            <a:chOff x="45990907" y="129160741"/>
            <a:chExt cx="1911930350" cy="1906824467"/>
          </a:xfrm>
          <a:effectLst/>
        </p:grpSpPr>
        <p:pic>
          <p:nvPicPr>
            <p:cNvPr id="73" name="Google Shape;73;p13" descr="free.pn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60000">
              <a:off x="1324619337" y="1152520368"/>
              <a:ext cx="633301920" cy="632933856"/>
            </a:xfrm>
            <a:prstGeom prst="rect">
              <a:avLst/>
            </a:prstGeom>
            <a:noFill/>
            <a:ln>
              <a:noFill/>
            </a:ln>
            <a:effectLst>
              <a:outerShdw blurRad="63500" sx="97000" sy="97000">
                <a:schemeClr val="bg2">
                  <a:lumMod val="75000"/>
                  <a:alpha val="69000"/>
                </a:schemeClr>
              </a:outerShdw>
            </a:effectLst>
          </p:spPr>
        </p:pic>
        <p:pic>
          <p:nvPicPr>
            <p:cNvPr id="72" name="Google Shape;72;p13" descr="IFTTT-nutshell.pn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978180" y="129160741"/>
              <a:ext cx="1738883839" cy="1906824467"/>
            </a:xfrm>
            <a:prstGeom prst="rect">
              <a:avLst/>
            </a:prstGeom>
            <a:noFill/>
            <a:ln>
              <a:noFill/>
            </a:ln>
            <a:effectLst>
              <a:reflection stA="15000" endPos="65000" dist="50800" dir="5400000" sy="-100000" algn="bl" rotWithShape="0"/>
            </a:effectLst>
          </p:spPr>
        </p:pic>
        <p:pic>
          <p:nvPicPr>
            <p:cNvPr id="74" name="Google Shape;74;p13" descr="ios_logo.png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90907" y="1322342944"/>
              <a:ext cx="307405548" cy="619296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3" descr="android.png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545499" y="1666283544"/>
              <a:ext cx="365573904" cy="27675810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6" name="Google Shape;76;p13" descr="chromelogo256px.png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545499" y="1401558242"/>
              <a:ext cx="116721680" cy="2358461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7" name="Google Shape;77;p13" descr="firefox-512-noshadow.pn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905340" y="1401558242"/>
              <a:ext cx="117107032" cy="2358461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8" name="Google Shape;78;p13" descr="Internet_Explorer_9_icon.svg.png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012372" y="1401558242"/>
              <a:ext cx="117107032" cy="23584616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化單一角落矩形 22">
            <a:extLst>
              <a:ext uri="{FF2B5EF4-FFF2-40B4-BE49-F238E27FC236}">
                <a16:creationId xmlns:a16="http://schemas.microsoft.com/office/drawing/2014/main" id="{F7FA9571-221E-944F-82A3-570EEBF038D6}"/>
              </a:ext>
            </a:extLst>
          </p:cNvPr>
          <p:cNvSpPr/>
          <p:nvPr/>
        </p:nvSpPr>
        <p:spPr>
          <a:xfrm>
            <a:off x="6238311" y="3145682"/>
            <a:ext cx="2662327" cy="177616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圓角化單一角落矩形 9">
            <a:extLst>
              <a:ext uri="{FF2B5EF4-FFF2-40B4-BE49-F238E27FC236}">
                <a16:creationId xmlns:a16="http://schemas.microsoft.com/office/drawing/2014/main" id="{E3101A90-4D0C-7B40-AADC-036C52206E5A}"/>
              </a:ext>
            </a:extLst>
          </p:cNvPr>
          <p:cNvSpPr/>
          <p:nvPr/>
        </p:nvSpPr>
        <p:spPr>
          <a:xfrm>
            <a:off x="745748" y="3145682"/>
            <a:ext cx="2662327" cy="177616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dirty="0" err="1"/>
              <a:t>輕鬆打造各式“自動</a:t>
            </a:r>
            <a:r>
              <a:rPr lang="zh-TW" altLang="en-US" dirty="0"/>
              <a:t>化</a:t>
            </a:r>
            <a:r>
              <a:rPr lang="en-US" dirty="0"/>
              <a:t>”</a:t>
            </a:r>
            <a:r>
              <a:rPr lang="en-US" dirty="0" err="1"/>
              <a:t>服務</a:t>
            </a:r>
            <a:r>
              <a:rPr lang="en-US" dirty="0"/>
              <a:t> (Applet)</a:t>
            </a:r>
            <a:endParaRPr dirty="0"/>
          </a:p>
        </p:txBody>
      </p:sp>
      <p:sp>
        <p:nvSpPr>
          <p:cNvPr id="84" name="Google Shape;84;p14"/>
          <p:cNvSpPr txBox="1"/>
          <p:nvPr/>
        </p:nvSpPr>
        <p:spPr>
          <a:xfrm>
            <a:off x="273533" y="875782"/>
            <a:ext cx="8591341" cy="207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en-US" sz="6600" b="1" i="0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6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</a:t>
            </a:r>
            <a:r>
              <a:rPr lang="en-US" sz="6600" b="1" i="0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6600" b="1" i="0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hen 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6600" b="1" i="0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hat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14"/>
          <p:cNvCxnSpPr>
            <a:cxnSpLocks/>
          </p:cNvCxnSpPr>
          <p:nvPr/>
        </p:nvCxnSpPr>
        <p:spPr>
          <a:xfrm flipH="1">
            <a:off x="2514600" y="1858791"/>
            <a:ext cx="241300" cy="2216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</p:cxnSp>
      <p:sp>
        <p:nvSpPr>
          <p:cNvPr id="86" name="Google Shape;86;p14"/>
          <p:cNvSpPr txBox="1"/>
          <p:nvPr/>
        </p:nvSpPr>
        <p:spPr>
          <a:xfrm>
            <a:off x="514451" y="2070456"/>
            <a:ext cx="325544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Trigger (</a:t>
            </a:r>
            <a:r>
              <a:rPr lang="en-US" sz="2000" b="1" i="0" u="none" strike="noStrike" cap="none" dirty="0" err="1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觸發事件</a:t>
            </a:r>
            <a:r>
              <a:rPr lang="en-US" sz="2000" b="1" i="0" u="none" strike="noStrike" cap="none" dirty="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) is the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part in IFTTT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5879904" y="2080482"/>
            <a:ext cx="34417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Action (</a:t>
            </a:r>
            <a:r>
              <a:rPr lang="en-US" sz="2000" b="1" i="0" u="none" strike="noStrike" cap="none" dirty="0" err="1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反應行動</a:t>
            </a:r>
            <a:r>
              <a:rPr lang="en-US" sz="2000" b="1" i="0" u="none" strike="noStrike" cap="none" dirty="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) is the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part in IFTTT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750" y="3108395"/>
            <a:ext cx="1912697" cy="185074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18" y="3267921"/>
            <a:ext cx="2484594" cy="1464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1" name="Google Shape;91;p14" descr="facebook-announces-clickable-hashtags--resolution-media-17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70" y="3143257"/>
            <a:ext cx="1066996" cy="60314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074" y="3267921"/>
            <a:ext cx="2434304" cy="158432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CA2E3DD9-9410-5F44-A5B1-E57E6047C635}"/>
              </a:ext>
            </a:extLst>
          </p:cNvPr>
          <p:cNvGrpSpPr/>
          <p:nvPr/>
        </p:nvGrpSpPr>
        <p:grpSpPr>
          <a:xfrm>
            <a:off x="5573836" y="3060558"/>
            <a:ext cx="791048" cy="789462"/>
            <a:chOff x="7739583" y="2807031"/>
            <a:chExt cx="792162" cy="790575"/>
          </a:xfrm>
        </p:grpSpPr>
        <p:sp>
          <p:nvSpPr>
            <p:cNvPr id="3" name="圓角矩形 2">
              <a:extLst>
                <a:ext uri="{FF2B5EF4-FFF2-40B4-BE49-F238E27FC236}">
                  <a16:creationId xmlns:a16="http://schemas.microsoft.com/office/drawing/2014/main" id="{4D4890FB-9CB6-DA4D-9A4B-3C2672FBEDB7}"/>
                </a:ext>
              </a:extLst>
            </p:cNvPr>
            <p:cNvSpPr/>
            <p:nvPr/>
          </p:nvSpPr>
          <p:spPr>
            <a:xfrm>
              <a:off x="7924805" y="2959547"/>
              <a:ext cx="421717" cy="4855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93" name="Google Shape;93;p14" descr="image.png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9583" y="2807031"/>
              <a:ext cx="792162" cy="79057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id="{6182DE3A-1A8B-5047-BD03-034B928FFCA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7636"/>
            <a:ext cx="1245996" cy="415332"/>
          </a:xfrm>
          <a:prstGeom prst="rect">
            <a:avLst/>
          </a:prstGeom>
        </p:spPr>
      </p:pic>
      <p:cxnSp>
        <p:nvCxnSpPr>
          <p:cNvPr id="31" name="Google Shape;85;p14">
            <a:extLst>
              <a:ext uri="{FF2B5EF4-FFF2-40B4-BE49-F238E27FC236}">
                <a16:creationId xmlns:a16="http://schemas.microsoft.com/office/drawing/2014/main" id="{DDD37A9E-A1A1-9F43-8908-74CAD2D156D7}"/>
              </a:ext>
            </a:extLst>
          </p:cNvPr>
          <p:cNvCxnSpPr>
            <a:cxnSpLocks/>
          </p:cNvCxnSpPr>
          <p:nvPr/>
        </p:nvCxnSpPr>
        <p:spPr>
          <a:xfrm>
            <a:off x="6703865" y="1808138"/>
            <a:ext cx="192235" cy="26231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>
            <a:extLst>
              <a:ext uri="{FF2B5EF4-FFF2-40B4-BE49-F238E27FC236}">
                <a16:creationId xmlns:a16="http://schemas.microsoft.com/office/drawing/2014/main" id="{2FFAA351-74F0-D840-8E34-7FDC4CCFA9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07515" y="1578856"/>
            <a:ext cx="3319791" cy="817400"/>
          </a:xfrm>
          <a:prstGeom prst="rect">
            <a:avLst/>
          </a:prstGeom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dirty="0"/>
              <a:t>IFTTT Agent </a:t>
            </a:r>
            <a:r>
              <a:rPr lang="zh-TW" altLang="en-US" dirty="0"/>
              <a:t>連結你的 </a:t>
            </a:r>
            <a:r>
              <a:rPr lang="en-US" altLang="zh-TW" dirty="0"/>
              <a:t>NAS</a:t>
            </a:r>
            <a:r>
              <a:rPr lang="zh-TW" altLang="en-US" dirty="0"/>
              <a:t> 和 </a:t>
            </a:r>
            <a:r>
              <a:rPr lang="en-US" altLang="zh-TW" dirty="0"/>
              <a:t>App</a:t>
            </a:r>
            <a:endParaRPr dirty="0"/>
          </a:p>
        </p:txBody>
      </p:sp>
      <p:grpSp>
        <p:nvGrpSpPr>
          <p:cNvPr id="99" name="Google Shape;99;p15"/>
          <p:cNvGrpSpPr/>
          <p:nvPr/>
        </p:nvGrpSpPr>
        <p:grpSpPr>
          <a:xfrm>
            <a:off x="2012673" y="1316806"/>
            <a:ext cx="1893063" cy="1052143"/>
            <a:chOff x="554160830" y="106852512"/>
            <a:chExt cx="1609319321" cy="1640150594"/>
          </a:xfrm>
        </p:grpSpPr>
        <p:pic>
          <p:nvPicPr>
            <p:cNvPr id="100" name="Google Shape;100;p15"/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160830" y="106852512"/>
              <a:ext cx="1609319321" cy="1640150594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sp>
          <p:nvSpPr>
            <p:cNvPr id="101" name="Google Shape;101;p15"/>
            <p:cNvSpPr txBox="1"/>
            <p:nvPr/>
          </p:nvSpPr>
          <p:spPr>
            <a:xfrm>
              <a:off x="599938680" y="974425695"/>
              <a:ext cx="1533719474" cy="467437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"/>
                <a:buFont typeface="Calibri"/>
                <a:buNone/>
              </a:pPr>
              <a:r>
                <a:rPr lang="en-US" sz="20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myQNAPcloud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5"/>
          <p:cNvSpPr txBox="1"/>
          <p:nvPr/>
        </p:nvSpPr>
        <p:spPr>
          <a:xfrm>
            <a:off x="4190165" y="2531709"/>
            <a:ext cx="1454147" cy="41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 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連接</a:t>
            </a:r>
            <a:r>
              <a:rPr lang="zh-TW" alt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altLang="zh-TW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QID</a:t>
            </a:r>
            <a:endParaRPr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888919" y="4280513"/>
            <a:ext cx="1355620" cy="25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QNAP Service</a:t>
            </a:r>
            <a:endParaRPr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5" descr="IFTTT_Logo_2015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90" y="3159151"/>
            <a:ext cx="1229878" cy="1201883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sp>
        <p:nvSpPr>
          <p:cNvPr id="105" name="Google Shape;105;p15"/>
          <p:cNvSpPr txBox="1"/>
          <p:nvPr/>
        </p:nvSpPr>
        <p:spPr>
          <a:xfrm>
            <a:off x="729424" y="2452844"/>
            <a:ext cx="1229878" cy="63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連接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IFTTT</a:t>
            </a:r>
            <a:r>
              <a:rPr lang="zh-TW" alt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於 QNAP NAS 上</a:t>
            </a:r>
            <a:endParaRPr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730984" y="2452844"/>
            <a:ext cx="2377010" cy="35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登入驗證</a:t>
            </a:r>
            <a:endParaRPr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90D994-9D0A-46E7-9DE3-A1C730C352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916" y="3209482"/>
            <a:ext cx="1582168" cy="11642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4" name="Google Shape;114;p15" descr="ifttt-agent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4709" y="3890400"/>
            <a:ext cx="644985" cy="615011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4FA22259-FA45-4E7F-BC48-3D889F1D18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07515" y="2583768"/>
            <a:ext cx="3319791" cy="81740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8EB4E446-A6FC-4241-87FC-A9E6E83874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07515" y="3588680"/>
            <a:ext cx="3319791" cy="817400"/>
          </a:xfrm>
          <a:prstGeom prst="rect">
            <a:avLst/>
          </a:prstGeom>
        </p:spPr>
      </p:pic>
      <p:sp>
        <p:nvSpPr>
          <p:cNvPr id="29" name="Google Shape;189;p20">
            <a:extLst>
              <a:ext uri="{FF2B5EF4-FFF2-40B4-BE49-F238E27FC236}">
                <a16:creationId xmlns:a16="http://schemas.microsoft.com/office/drawing/2014/main" id="{789E2085-D212-435E-9BA6-C56A872D8C70}"/>
              </a:ext>
            </a:extLst>
          </p:cNvPr>
          <p:cNvSpPr txBox="1"/>
          <p:nvPr/>
        </p:nvSpPr>
        <p:spPr>
          <a:xfrm>
            <a:off x="5644824" y="2708479"/>
            <a:ext cx="28716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E7988"/>
              </a:buClr>
              <a:buSzPts val="1600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執行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QNAP NAS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相關的觸發條件</a:t>
            </a:r>
            <a:r>
              <a:rPr lang="en-US" altLang="zh-TW" b="1" dirty="0">
                <a:solidFill>
                  <a:srgbClr val="FF0000"/>
                </a:solidFill>
                <a:ea typeface="微軟正黑體" panose="020B0604030504040204" pitchFamily="34" charset="-120"/>
              </a:rPr>
              <a:t> “</a:t>
            </a:r>
            <a:r>
              <a:rPr lang="en-US" b="1" dirty="0">
                <a:solidFill>
                  <a:srgbClr val="FF0000"/>
                </a:solidFill>
                <a:ea typeface="微軟正黑體" panose="020B0604030504040204" pitchFamily="34" charset="-120"/>
              </a:rPr>
              <a:t>Trigger”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和回應動作</a:t>
            </a:r>
            <a:r>
              <a:rPr lang="en-US" altLang="zh-TW" b="1" dirty="0">
                <a:solidFill>
                  <a:srgbClr val="FF0000"/>
                </a:solidFill>
                <a:ea typeface="微軟正黑體" panose="020B0604030504040204" pitchFamily="34" charset="-120"/>
              </a:rPr>
              <a:t> “</a:t>
            </a:r>
            <a:r>
              <a:rPr lang="en-US" b="1" dirty="0">
                <a:solidFill>
                  <a:srgbClr val="FF0000"/>
                </a:solidFill>
                <a:ea typeface="微軟正黑體" panose="020B0604030504040204" pitchFamily="34" charset="-120"/>
              </a:rPr>
              <a:t>Action”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53F80EF-142D-4196-948E-626825F42E7C}"/>
              </a:ext>
            </a:extLst>
          </p:cNvPr>
          <p:cNvSpPr/>
          <p:nvPr/>
        </p:nvSpPr>
        <p:spPr>
          <a:xfrm>
            <a:off x="5644825" y="1687098"/>
            <a:ext cx="2681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E7988"/>
              </a:buClr>
              <a:buSzPts val="2000"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透過 </a:t>
            </a:r>
            <a:r>
              <a:rPr lang="en-US" altLang="zh-TW" sz="1600" b="1" dirty="0" err="1">
                <a:solidFill>
                  <a:schemeClr val="accent5">
                    <a:lumMod val="50000"/>
                  </a:schemeClr>
                </a:solidFill>
              </a:rPr>
              <a:t>myQNAPCloud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來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Clr>
                <a:srgbClr val="0E7988"/>
              </a:buClr>
              <a:buSzPts val="2000"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連接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QNAP NAS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與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IFTTT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EF0D9C6-0588-4E41-A005-E42FC53FE41B}"/>
              </a:ext>
            </a:extLst>
          </p:cNvPr>
          <p:cNvSpPr/>
          <p:nvPr/>
        </p:nvSpPr>
        <p:spPr>
          <a:xfrm>
            <a:off x="5644825" y="3668377"/>
            <a:ext cx="2937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E7988"/>
              </a:buClr>
              <a:buSzPts val="1600"/>
            </a:pP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IFTTT Agent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將會記錄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NAS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相關的事件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(Applet Process)</a:t>
            </a:r>
          </a:p>
        </p:txBody>
      </p:sp>
      <p:sp>
        <p:nvSpPr>
          <p:cNvPr id="2" name="向上箭號 1">
            <a:extLst>
              <a:ext uri="{FF2B5EF4-FFF2-40B4-BE49-F238E27FC236}">
                <a16:creationId xmlns:a16="http://schemas.microsoft.com/office/drawing/2014/main" id="{8695B0BD-D9A2-C646-BD1C-D89973900BE8}"/>
              </a:ext>
            </a:extLst>
          </p:cNvPr>
          <p:cNvSpPr/>
          <p:nvPr/>
        </p:nvSpPr>
        <p:spPr>
          <a:xfrm rot="8449077">
            <a:off x="3671004" y="2413800"/>
            <a:ext cx="255497" cy="78493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向上箭號 38">
            <a:extLst>
              <a:ext uri="{FF2B5EF4-FFF2-40B4-BE49-F238E27FC236}">
                <a16:creationId xmlns:a16="http://schemas.microsoft.com/office/drawing/2014/main" id="{AF4E2EFA-5A0E-4544-908E-6C675DDC50BE}"/>
              </a:ext>
            </a:extLst>
          </p:cNvPr>
          <p:cNvSpPr/>
          <p:nvPr/>
        </p:nvSpPr>
        <p:spPr>
          <a:xfrm rot="2360561">
            <a:off x="1993767" y="2423957"/>
            <a:ext cx="255497" cy="78493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1B5EF4F7-FD6B-4B01-9937-744FD89E53BD}"/>
              </a:ext>
            </a:extLst>
          </p:cNvPr>
          <p:cNvSpPr txBox="1">
            <a:spLocks/>
          </p:cNvSpPr>
          <p:nvPr/>
        </p:nvSpPr>
        <p:spPr>
          <a:xfrm>
            <a:off x="466928" y="102516"/>
            <a:ext cx="8317149" cy="63799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1" i="0" u="none" strike="noStrike" cap="none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dirty="0"/>
              <a:t>必備條件</a:t>
            </a:r>
          </a:p>
        </p:txBody>
      </p:sp>
      <p:sp>
        <p:nvSpPr>
          <p:cNvPr id="12" name="平行四邊形 11">
            <a:extLst>
              <a:ext uri="{FF2B5EF4-FFF2-40B4-BE49-F238E27FC236}">
                <a16:creationId xmlns:a16="http://schemas.microsoft.com/office/drawing/2014/main" id="{6F6D53E0-1D72-40AB-A0DA-41EE9D58DD8D}"/>
              </a:ext>
            </a:extLst>
          </p:cNvPr>
          <p:cNvSpPr/>
          <p:nvPr/>
        </p:nvSpPr>
        <p:spPr>
          <a:xfrm>
            <a:off x="-243191" y="0"/>
            <a:ext cx="2373550" cy="740506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55A2BA9-BA4C-4BF5-B31B-47BEC6A28286}"/>
              </a:ext>
            </a:extLst>
          </p:cNvPr>
          <p:cNvSpPr/>
          <p:nvPr/>
        </p:nvSpPr>
        <p:spPr>
          <a:xfrm>
            <a:off x="114118" y="37859"/>
            <a:ext cx="191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</a:rPr>
              <a:t>如何使用 </a:t>
            </a:r>
            <a:r>
              <a:rPr lang="en-US" altLang="zh-TW" sz="2000" b="1" dirty="0">
                <a:solidFill>
                  <a:schemeClr val="bg1"/>
                </a:solidFill>
              </a:rPr>
              <a:t>IFTTT Agent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7C51DF-6BE1-4B7C-A0BA-1E7D1DCB9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60346" y="1036623"/>
            <a:ext cx="3811912" cy="9385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1ACA24C-72F5-49F4-96C8-A3F212892E8F}"/>
              </a:ext>
            </a:extLst>
          </p:cNvPr>
          <p:cNvSpPr/>
          <p:nvPr/>
        </p:nvSpPr>
        <p:spPr>
          <a:xfrm>
            <a:off x="4845708" y="1252916"/>
            <a:ext cx="2436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E7988"/>
              </a:buClr>
              <a:buSzPts val="2000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具有 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IFTTT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帳號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DBF9FD-584F-4C03-84B4-480D444824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60346" y="2058553"/>
            <a:ext cx="3811912" cy="93857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2EAE3F0-2865-4901-94C4-9AD21AD4BF8A}"/>
              </a:ext>
            </a:extLst>
          </p:cNvPr>
          <p:cNvSpPr/>
          <p:nvPr/>
        </p:nvSpPr>
        <p:spPr>
          <a:xfrm>
            <a:off x="4844795" y="2141912"/>
            <a:ext cx="2436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E7988"/>
              </a:buClr>
              <a:buSzPts val="2000"/>
            </a:pP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NAS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安裝 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QTS 4.2.2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版本以上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A72B380-B38F-4E72-B757-17ABD36F1F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60346" y="3080483"/>
            <a:ext cx="3811912" cy="9385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1DFE304-FFD2-41A7-9A9E-F45915A53556}"/>
              </a:ext>
            </a:extLst>
          </p:cNvPr>
          <p:cNvSpPr/>
          <p:nvPr/>
        </p:nvSpPr>
        <p:spPr>
          <a:xfrm>
            <a:off x="4805467" y="3209227"/>
            <a:ext cx="2436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E7988"/>
              </a:buClr>
              <a:buSzPts val="2000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已在 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NAS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上安裝 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IFTTT Agent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48C39B8-6AF2-4BA5-B65A-299C308466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60346" y="4102413"/>
            <a:ext cx="3811912" cy="93857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64EEA9C-6430-4664-8BE9-BB76EC0885DB}"/>
              </a:ext>
            </a:extLst>
          </p:cNvPr>
          <p:cNvSpPr/>
          <p:nvPr/>
        </p:nvSpPr>
        <p:spPr>
          <a:xfrm>
            <a:off x="4213206" y="4185772"/>
            <a:ext cx="3260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E7988"/>
              </a:buClr>
              <a:buSzPts val="2000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具備 </a:t>
            </a:r>
            <a:r>
              <a:rPr lang="en-US" altLang="zh-TW" sz="2000" b="1" dirty="0" err="1">
                <a:solidFill>
                  <a:schemeClr val="accent5">
                    <a:lumMod val="50000"/>
                  </a:schemeClr>
                </a:solidFill>
              </a:rPr>
              <a:t>myQNAPcloud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帳號 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(QID)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並與 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NAS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連結開通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A603663-9AEE-4A3B-B491-2615B37DD4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74" y="1514266"/>
            <a:ext cx="2998093" cy="299809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12C59A3-2037-4D7B-9E81-3DBAF9F087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40" y="2817765"/>
            <a:ext cx="1988656" cy="231199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C1971824-D06B-428D-9E58-C9E100C120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486" y="1206853"/>
            <a:ext cx="2890860" cy="3922907"/>
          </a:xfrm>
          <a:prstGeom prst="rect">
            <a:avLst/>
          </a:prstGeom>
        </p:spPr>
      </p:pic>
      <p:pic>
        <p:nvPicPr>
          <p:cNvPr id="22" name="Google Shape;114;p15" descr="ifttt-agent.png">
            <a:extLst>
              <a:ext uri="{FF2B5EF4-FFF2-40B4-BE49-F238E27FC236}">
                <a16:creationId xmlns:a16="http://schemas.microsoft.com/office/drawing/2014/main" id="{454C08F2-4060-4A81-856E-EC6ADFB7EC6C}"/>
              </a:ext>
            </a:extLst>
          </p:cNvPr>
          <p:cNvPicPr preferRelativeResize="0"/>
          <p:nvPr/>
        </p:nvPicPr>
        <p:blipFill rotWithShape="1">
          <a:blip r:embed="rId6"/>
          <a:stretch/>
        </p:blipFill>
        <p:spPr>
          <a:xfrm>
            <a:off x="943584" y="1975194"/>
            <a:ext cx="1011317" cy="10113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74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CE8E3-D0BD-4702-9657-1E193574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102516"/>
            <a:ext cx="8677072" cy="637990"/>
          </a:xfrm>
        </p:spPr>
        <p:txBody>
          <a:bodyPr/>
          <a:lstStyle/>
          <a:p>
            <a:r>
              <a:rPr lang="zh-TW" altLang="en-US" dirty="0"/>
              <a:t>使用 </a:t>
            </a:r>
            <a:r>
              <a:rPr lang="en-US" altLang="zh-TW" dirty="0"/>
              <a:t>QNAP </a:t>
            </a:r>
            <a:r>
              <a:rPr lang="zh-TW" altLang="en-US" dirty="0"/>
              <a:t>自動化服務</a:t>
            </a:r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AD7E79AB-9DA4-4C0C-8656-4B58906D3B06}"/>
              </a:ext>
            </a:extLst>
          </p:cNvPr>
          <p:cNvSpPr/>
          <p:nvPr/>
        </p:nvSpPr>
        <p:spPr>
          <a:xfrm>
            <a:off x="-243191" y="0"/>
            <a:ext cx="2373550" cy="740506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ECF48BA-BA0E-46FC-9A66-F05E2D220481}"/>
              </a:ext>
            </a:extLst>
          </p:cNvPr>
          <p:cNvSpPr/>
          <p:nvPr/>
        </p:nvSpPr>
        <p:spPr>
          <a:xfrm>
            <a:off x="114118" y="37859"/>
            <a:ext cx="191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</a:rPr>
              <a:t>如何使用 </a:t>
            </a:r>
            <a:r>
              <a:rPr lang="en-US" altLang="zh-TW" sz="2000" b="1" dirty="0">
                <a:solidFill>
                  <a:schemeClr val="bg1"/>
                </a:solidFill>
              </a:rPr>
              <a:t>IFTTT Agent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lh5.googleusercontent.com/03Z9tzGjXKTiMXkPyoGGFhUBt9D6gz9QmPBgB0uatluA_WGfJztkZLokPrwerClE7kdIdPzSlENXPydJLIawz8DnzACKpAxZDKaYfM1zslA6NGokLted25HyLqSTwpdW03xqgZzU5Fk">
            <a:extLst>
              <a:ext uri="{FF2B5EF4-FFF2-40B4-BE49-F238E27FC236}">
                <a16:creationId xmlns:a16="http://schemas.microsoft.com/office/drawing/2014/main" id="{CFE72220-7A00-496E-B40F-3C3FCBF1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50" y="1313233"/>
            <a:ext cx="5255932" cy="3236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E0374A3-DA3C-479C-9A02-A9DDA58C4B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717" y="1843991"/>
            <a:ext cx="3202159" cy="64496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D27C00D-185A-41F2-A8F5-BA1AE3C889F9}"/>
              </a:ext>
            </a:extLst>
          </p:cNvPr>
          <p:cNvSpPr txBox="1"/>
          <p:nvPr/>
        </p:nvSpPr>
        <p:spPr>
          <a:xfrm>
            <a:off x="5215823" y="1838752"/>
            <a:ext cx="49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01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65F4D6-F356-4BC6-AF1E-519A6596928D}"/>
              </a:ext>
            </a:extLst>
          </p:cNvPr>
          <p:cNvSpPr/>
          <p:nvPr/>
        </p:nvSpPr>
        <p:spPr>
          <a:xfrm>
            <a:off x="5672426" y="1904180"/>
            <a:ext cx="2944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E7988"/>
              </a:buClr>
              <a:buSzPts val="2000"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前往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QNAP IFTTT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服務頁面     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https://ifttt.com/qnap 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A18BCB9-BEDB-4749-A47C-3EC3EF40B6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717" y="2564333"/>
            <a:ext cx="3202159" cy="64496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3E0B33A1-31B0-473A-B411-6FCAD30A1BCF}"/>
              </a:ext>
            </a:extLst>
          </p:cNvPr>
          <p:cNvSpPr txBox="1"/>
          <p:nvPr/>
        </p:nvSpPr>
        <p:spPr>
          <a:xfrm>
            <a:off x="5215823" y="2559094"/>
            <a:ext cx="49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02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9868AC4-C931-4F1C-935D-C3CA7080B5B5}"/>
              </a:ext>
            </a:extLst>
          </p:cNvPr>
          <p:cNvSpPr/>
          <p:nvPr/>
        </p:nvSpPr>
        <p:spPr>
          <a:xfrm>
            <a:off x="5672426" y="2632850"/>
            <a:ext cx="2808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E7988"/>
              </a:buClr>
              <a:buSzPts val="2000"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在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QNAP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自動化服務頁面點擊 「連結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(Connect)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」按鈕</a:t>
            </a:r>
          </a:p>
        </p:txBody>
      </p:sp>
    </p:spTree>
    <p:extLst>
      <p:ext uri="{BB962C8B-B14F-4D97-AF65-F5344CB8AC3E}">
        <p14:creationId xmlns:p14="http://schemas.microsoft.com/office/powerpoint/2010/main" val="411899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7EB2D4DB-A2A4-4A19-8C2D-0013D517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102516"/>
            <a:ext cx="8677072" cy="637990"/>
          </a:xfrm>
        </p:spPr>
        <p:txBody>
          <a:bodyPr/>
          <a:lstStyle/>
          <a:p>
            <a:r>
              <a:rPr lang="en-US" altLang="zh-TW" dirty="0" err="1"/>
              <a:t>myQNAPcloud</a:t>
            </a:r>
            <a:r>
              <a:rPr lang="en-US" altLang="zh-TW" dirty="0"/>
              <a:t> </a:t>
            </a:r>
            <a:r>
              <a:rPr lang="zh-TW" altLang="en-US" dirty="0"/>
              <a:t>授權</a:t>
            </a:r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773E47DD-882D-4350-A8B8-D1DE201EC0C5}"/>
              </a:ext>
            </a:extLst>
          </p:cNvPr>
          <p:cNvSpPr/>
          <p:nvPr/>
        </p:nvSpPr>
        <p:spPr>
          <a:xfrm>
            <a:off x="-243191" y="0"/>
            <a:ext cx="2373550" cy="740506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9DCEF35-6C67-45F7-A681-D30EBBBCB374}"/>
              </a:ext>
            </a:extLst>
          </p:cNvPr>
          <p:cNvSpPr/>
          <p:nvPr/>
        </p:nvSpPr>
        <p:spPr>
          <a:xfrm>
            <a:off x="114118" y="37859"/>
            <a:ext cx="191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</a:rPr>
              <a:t>如何使用 </a:t>
            </a:r>
            <a:r>
              <a:rPr lang="en-US" altLang="zh-TW" sz="2000" b="1" dirty="0">
                <a:solidFill>
                  <a:schemeClr val="bg1"/>
                </a:solidFill>
              </a:rPr>
              <a:t>IFTTT Agent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91C2AA2-AB37-43B7-949B-E9684FAE20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26" y="1427142"/>
            <a:ext cx="3202159" cy="6449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4A6D9D4-5BBE-433B-9630-4CAAEE3168FC}"/>
              </a:ext>
            </a:extLst>
          </p:cNvPr>
          <p:cNvSpPr/>
          <p:nvPr/>
        </p:nvSpPr>
        <p:spPr>
          <a:xfrm>
            <a:off x="1080652" y="1613596"/>
            <a:ext cx="2913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登入 </a:t>
            </a:r>
            <a:r>
              <a:rPr lang="en-US" altLang="zh-TW" sz="1800" b="1" dirty="0" err="1">
                <a:solidFill>
                  <a:schemeClr val="accent5">
                    <a:lumMod val="50000"/>
                  </a:schemeClr>
                </a:solidFill>
              </a:rPr>
              <a:t>myQNAPcloud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頁面</a:t>
            </a:r>
            <a:endParaRPr lang="en-US" altLang="zh-TW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6EAB58B-5283-482D-9AFF-41FD40B8EE0D}"/>
              </a:ext>
            </a:extLst>
          </p:cNvPr>
          <p:cNvSpPr txBox="1"/>
          <p:nvPr/>
        </p:nvSpPr>
        <p:spPr>
          <a:xfrm>
            <a:off x="749032" y="1421903"/>
            <a:ext cx="92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01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Google Shape;142;p18">
            <a:extLst>
              <a:ext uri="{FF2B5EF4-FFF2-40B4-BE49-F238E27FC236}">
                <a16:creationId xmlns:a16="http://schemas.microsoft.com/office/drawing/2014/main" id="{6AEFBB5D-6871-4E64-873A-B15C4D441FD2}"/>
              </a:ext>
            </a:extLst>
          </p:cNvPr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9279" y="2188838"/>
            <a:ext cx="4011084" cy="230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Google Shape;144;p18">
            <a:extLst>
              <a:ext uri="{FF2B5EF4-FFF2-40B4-BE49-F238E27FC236}">
                <a16:creationId xmlns:a16="http://schemas.microsoft.com/office/drawing/2014/main" id="{29B162BD-A8BF-4C1B-AAF3-89CA7860BFFF}"/>
              </a:ext>
            </a:extLst>
          </p:cNvPr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072" y="2188838"/>
            <a:ext cx="3745149" cy="238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C28C07F-EBB8-486E-BD40-A13761106B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368" y="1427142"/>
            <a:ext cx="3202158" cy="64496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56FC24B-7C1A-4C12-B1A3-21ADCE1ABC5A}"/>
              </a:ext>
            </a:extLst>
          </p:cNvPr>
          <p:cNvSpPr/>
          <p:nvPr/>
        </p:nvSpPr>
        <p:spPr>
          <a:xfrm>
            <a:off x="5351094" y="1613596"/>
            <a:ext cx="2913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連結您的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NAS 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授權到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QID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A11695F-76E5-46E0-B373-FCE5F44E724C}"/>
              </a:ext>
            </a:extLst>
          </p:cNvPr>
          <p:cNvSpPr txBox="1"/>
          <p:nvPr/>
        </p:nvSpPr>
        <p:spPr>
          <a:xfrm>
            <a:off x="5019474" y="1421903"/>
            <a:ext cx="48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02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2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7EB2D4DB-A2A4-4A19-8C2D-0013D517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102516"/>
            <a:ext cx="8677072" cy="637990"/>
          </a:xfrm>
        </p:spPr>
        <p:txBody>
          <a:bodyPr/>
          <a:lstStyle/>
          <a:p>
            <a:r>
              <a:rPr lang="en-US" altLang="zh-TW" dirty="0" err="1"/>
              <a:t>myQNAPcloud</a:t>
            </a:r>
            <a:r>
              <a:rPr lang="en-US" altLang="zh-TW" dirty="0"/>
              <a:t> </a:t>
            </a:r>
            <a:r>
              <a:rPr lang="zh-TW" altLang="en-US" dirty="0"/>
              <a:t>授權</a:t>
            </a:r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773E47DD-882D-4350-A8B8-D1DE201EC0C5}"/>
              </a:ext>
            </a:extLst>
          </p:cNvPr>
          <p:cNvSpPr/>
          <p:nvPr/>
        </p:nvSpPr>
        <p:spPr>
          <a:xfrm>
            <a:off x="-243191" y="0"/>
            <a:ext cx="2373550" cy="740506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9DCEF35-6C67-45F7-A681-D30EBBBCB374}"/>
              </a:ext>
            </a:extLst>
          </p:cNvPr>
          <p:cNvSpPr/>
          <p:nvPr/>
        </p:nvSpPr>
        <p:spPr>
          <a:xfrm>
            <a:off x="114118" y="37859"/>
            <a:ext cx="191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</a:rPr>
              <a:t>如何使用 </a:t>
            </a:r>
            <a:r>
              <a:rPr lang="en-US" altLang="zh-TW" sz="2000" b="1" dirty="0">
                <a:solidFill>
                  <a:schemeClr val="bg1"/>
                </a:solidFill>
              </a:rPr>
              <a:t>IFTTT Agent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Google Shape;153;p19">
            <a:extLst>
              <a:ext uri="{FF2B5EF4-FFF2-40B4-BE49-F238E27FC236}">
                <a16:creationId xmlns:a16="http://schemas.microsoft.com/office/drawing/2014/main" id="{536FF516-ECA9-42E7-B391-36B80A42D91D}"/>
              </a:ext>
            </a:extLst>
          </p:cNvPr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54988" y="2725540"/>
            <a:ext cx="2574554" cy="219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oogle Shape;154;p19">
            <a:extLst>
              <a:ext uri="{FF2B5EF4-FFF2-40B4-BE49-F238E27FC236}">
                <a16:creationId xmlns:a16="http://schemas.microsoft.com/office/drawing/2014/main" id="{D27AD5F2-EBD1-48B0-BD57-6B483D3843C0}"/>
              </a:ext>
            </a:extLst>
          </p:cNvPr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82048" y="2725540"/>
            <a:ext cx="3354759" cy="221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FBE027F-50A0-4857-8417-9FDAF110D7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26" y="1071458"/>
            <a:ext cx="3202158" cy="64496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9B00594-558C-4807-B71A-8D2DB155B06F}"/>
              </a:ext>
            </a:extLst>
          </p:cNvPr>
          <p:cNvSpPr/>
          <p:nvPr/>
        </p:nvSpPr>
        <p:spPr>
          <a:xfrm>
            <a:off x="1080652" y="1257912"/>
            <a:ext cx="2913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連結任意一個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NAS 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至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QID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AC8A66B-7C83-4AC7-BAF5-6498F7CB5D7C}"/>
              </a:ext>
            </a:extLst>
          </p:cNvPr>
          <p:cNvSpPr txBox="1"/>
          <p:nvPr/>
        </p:nvSpPr>
        <p:spPr>
          <a:xfrm>
            <a:off x="749032" y="1066219"/>
            <a:ext cx="92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03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75F2BA9-1135-4454-89F7-4E10D388BF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300" y="1071458"/>
            <a:ext cx="3354759" cy="64496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7311D0C-9631-4C7F-908B-99FEB5FC494B}"/>
              </a:ext>
            </a:extLst>
          </p:cNvPr>
          <p:cNvSpPr/>
          <p:nvPr/>
        </p:nvSpPr>
        <p:spPr>
          <a:xfrm>
            <a:off x="4906547" y="1281663"/>
            <a:ext cx="320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已連結至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IFTTT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 的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NAS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 列表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34B4613-5404-47BD-B9CA-F0A3E23459EB}"/>
              </a:ext>
            </a:extLst>
          </p:cNvPr>
          <p:cNvSpPr txBox="1"/>
          <p:nvPr/>
        </p:nvSpPr>
        <p:spPr>
          <a:xfrm>
            <a:off x="4605407" y="1066219"/>
            <a:ext cx="48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05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C2B7C73-357B-46D7-97E3-8FE65F18BE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26" y="1818937"/>
            <a:ext cx="3202158" cy="64496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059465C-37F4-4728-97E8-8B7178273A7E}"/>
              </a:ext>
            </a:extLst>
          </p:cNvPr>
          <p:cNvSpPr/>
          <p:nvPr/>
        </p:nvSpPr>
        <p:spPr>
          <a:xfrm>
            <a:off x="1080652" y="2005391"/>
            <a:ext cx="2913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輸入 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NAS 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的帳號與密碼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FBF542F-ED48-46A3-8779-811A788DB5B6}"/>
              </a:ext>
            </a:extLst>
          </p:cNvPr>
          <p:cNvSpPr txBox="1"/>
          <p:nvPr/>
        </p:nvSpPr>
        <p:spPr>
          <a:xfrm>
            <a:off x="749032" y="1813698"/>
            <a:ext cx="92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04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8A291C1-4188-49DF-8B47-389C0EC27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301" y="1818937"/>
            <a:ext cx="3354758" cy="64496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E1B2FF5-AE46-4C32-B2EE-F30240C23824}"/>
              </a:ext>
            </a:extLst>
          </p:cNvPr>
          <p:cNvSpPr/>
          <p:nvPr/>
        </p:nvSpPr>
        <p:spPr>
          <a:xfrm>
            <a:off x="4937027" y="2005391"/>
            <a:ext cx="2913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點擊「</a:t>
            </a: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OK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」按鈕完成連結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DB14E9F-7A30-43BF-80A5-2B4D09746991}"/>
              </a:ext>
            </a:extLst>
          </p:cNvPr>
          <p:cNvSpPr txBox="1"/>
          <p:nvPr/>
        </p:nvSpPr>
        <p:spPr>
          <a:xfrm>
            <a:off x="4605407" y="1813698"/>
            <a:ext cx="48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06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91785"/>
      </p:ext>
    </p:extLst>
  </p:cSld>
  <p:clrMapOvr>
    <a:masterClrMapping/>
  </p:clrMapOvr>
</p:sld>
</file>

<file path=ppt/theme/theme1.xml><?xml version="1.0" encoding="utf-8"?>
<a:theme xmlns:a="http://schemas.openxmlformats.org/drawingml/2006/main" name="3_IEIxQNA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Words>683</Words>
  <Application>Microsoft Office PowerPoint</Application>
  <PresentationFormat>如螢幕大小 (16:9)</PresentationFormat>
  <Paragraphs>123</Paragraphs>
  <Slides>21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新細明體</vt:lpstr>
      <vt:lpstr>Calibri</vt:lpstr>
      <vt:lpstr>微軟正黑體</vt:lpstr>
      <vt:lpstr>Wingdings</vt:lpstr>
      <vt:lpstr>Times New Roman</vt:lpstr>
      <vt:lpstr>Arial</vt:lpstr>
      <vt:lpstr>微軟正黑體</vt:lpstr>
      <vt:lpstr>3_IEIxQNAP</vt:lpstr>
      <vt:lpstr>PowerPoint 簡報</vt:lpstr>
      <vt:lpstr>如何提高生產力？</vt:lpstr>
      <vt:lpstr>什麼是 IFTTT?</vt:lpstr>
      <vt:lpstr>輕鬆打造各式“自動化”服務 (Applet)</vt:lpstr>
      <vt:lpstr>IFTTT Agent 連結你的 NAS 和 App</vt:lpstr>
      <vt:lpstr>PowerPoint 簡報</vt:lpstr>
      <vt:lpstr>使用 QNAP 自動化服務</vt:lpstr>
      <vt:lpstr>myQNAPcloud 授權</vt:lpstr>
      <vt:lpstr>myQNAPcloud 授權</vt:lpstr>
      <vt:lpstr>安裝與設定 Applet</vt:lpstr>
      <vt:lpstr>安裝與設定 Applet</vt:lpstr>
      <vt:lpstr>關於 IFTTT Agent</vt:lpstr>
      <vt:lpstr>IFTTT Agent 能達到…</vt:lpstr>
      <vt:lpstr>實際演示  IFTTT Agent</vt:lpstr>
      <vt:lpstr>實際演示 IFTTT Agent</vt:lpstr>
      <vt:lpstr>實際演示 IFTTT Agent</vt:lpstr>
      <vt:lpstr>實際演示 IFTTT Agent</vt:lpstr>
      <vt:lpstr>實際演示 IFTTT Agent</vt:lpstr>
      <vt:lpstr>其他 IFTTT Agent 使用情境</vt:lpstr>
      <vt:lpstr>其他 IFTTT Agent 使用情境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Yvonne Tsai</dc:creator>
  <cp:lastModifiedBy>QNAP_Yvonne Tsai</cp:lastModifiedBy>
  <cp:revision>87</cp:revision>
  <cp:lastPrinted>2018-07-29T07:21:36Z</cp:lastPrinted>
  <dcterms:modified xsi:type="dcterms:W3CDTF">2018-08-06T07:19:48Z</dcterms:modified>
</cp:coreProperties>
</file>