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2" r:id="rId1"/>
  </p:sldMasterIdLst>
  <p:notesMasterIdLst>
    <p:notesMasterId r:id="rId44"/>
  </p:notesMasterIdLst>
  <p:handoutMasterIdLst>
    <p:handoutMasterId r:id="rId45"/>
  </p:handoutMasterIdLst>
  <p:sldIdLst>
    <p:sldId id="256" r:id="rId2"/>
    <p:sldId id="257" r:id="rId3"/>
    <p:sldId id="258" r:id="rId4"/>
    <p:sldId id="284" r:id="rId5"/>
    <p:sldId id="301" r:id="rId6"/>
    <p:sldId id="291" r:id="rId7"/>
    <p:sldId id="281" r:id="rId8"/>
    <p:sldId id="260" r:id="rId9"/>
    <p:sldId id="262" r:id="rId10"/>
    <p:sldId id="261" r:id="rId11"/>
    <p:sldId id="263" r:id="rId12"/>
    <p:sldId id="302" r:id="rId13"/>
    <p:sldId id="277" r:id="rId14"/>
    <p:sldId id="297" r:id="rId15"/>
    <p:sldId id="278" r:id="rId16"/>
    <p:sldId id="265" r:id="rId17"/>
    <p:sldId id="292" r:id="rId18"/>
    <p:sldId id="303" r:id="rId19"/>
    <p:sldId id="267" r:id="rId20"/>
    <p:sldId id="268" r:id="rId21"/>
    <p:sldId id="294" r:id="rId22"/>
    <p:sldId id="300" r:id="rId23"/>
    <p:sldId id="270" r:id="rId24"/>
    <p:sldId id="272" r:id="rId25"/>
    <p:sldId id="313" r:id="rId26"/>
    <p:sldId id="314" r:id="rId27"/>
    <p:sldId id="287" r:id="rId28"/>
    <p:sldId id="310" r:id="rId29"/>
    <p:sldId id="312" r:id="rId30"/>
    <p:sldId id="315" r:id="rId31"/>
    <p:sldId id="316" r:id="rId32"/>
    <p:sldId id="317" r:id="rId33"/>
    <p:sldId id="318" r:id="rId34"/>
    <p:sldId id="319" r:id="rId35"/>
    <p:sldId id="320" r:id="rId36"/>
    <p:sldId id="321" r:id="rId37"/>
    <p:sldId id="296" r:id="rId38"/>
    <p:sldId id="307" r:id="rId39"/>
    <p:sldId id="304" r:id="rId40"/>
    <p:sldId id="305" r:id="rId41"/>
    <p:sldId id="293" r:id="rId42"/>
    <p:sldId id="282" r:id="rId43"/>
  </p:sldIdLst>
  <p:sldSz cx="9144000" cy="5143500" type="screen16x9"/>
  <p:notesSz cx="6858000" cy="9144000"/>
  <p:embeddedFontLst>
    <p:embeddedFont>
      <p:font typeface="Verdana" panose="020B0604030504040204" pitchFamily="34" charset="0"/>
      <p:regular r:id="rId46"/>
      <p:bold r:id="rId47"/>
      <p:italic r:id="rId48"/>
      <p:boldItalic r:id="rId49"/>
    </p:embeddedFont>
    <p:embeddedFont>
      <p:font typeface="Microsoft YaHei" panose="020B0503020204020204" pitchFamily="34" charset="-122"/>
      <p:regular r:id="rId50"/>
      <p:bold r:id="rId51"/>
    </p:embeddedFont>
    <p:embeddedFont>
      <p:font typeface="Roboto" panose="02000000000000000000" pitchFamily="2" charset="0"/>
      <p:regular r:id="rId52"/>
      <p:bold r:id="rId53"/>
      <p:italic r:id="rId54"/>
      <p:boldItalic r:id="rId55"/>
    </p:embeddedFont>
    <p:embeddedFont>
      <p:font typeface="微軟正黑體" panose="020B0604030504040204" pitchFamily="34" charset="-120"/>
      <p:regular r:id="rId56"/>
      <p:bold r:id="rId57"/>
    </p:embeddedFont>
    <p:embeddedFont>
      <p:font typeface="新細明體" panose="02020500000000000000" pitchFamily="18" charset="-120"/>
      <p:regular r:id="rId58"/>
    </p:embeddedFont>
    <p:embeddedFont>
      <p:font typeface="微軟正黑體" panose="020B0604030504040204" pitchFamily="34" charset="-120"/>
      <p:regular r:id="rId56"/>
      <p:bold r:id="rId57"/>
    </p:embeddedFont>
    <p:embeddedFont>
      <p:font typeface="Calibri" panose="020F0502020204030204" pitchFamily="34" charset="0"/>
      <p:regular r:id="rId59"/>
      <p:bold r:id="rId60"/>
      <p:italic r:id="rId61"/>
      <p:boldItalic r:id="rId6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FF"/>
    <a:srgbClr val="CC00CC"/>
    <a:srgbClr val="CC00FF"/>
    <a:srgbClr val="0000CC"/>
    <a:srgbClr val="0037A4"/>
    <a:srgbClr val="2B67AF"/>
    <a:srgbClr val="B7F1FD"/>
    <a:srgbClr val="75DBFF"/>
    <a:srgbClr val="FE70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5CB5A19-755D-4E91-8533-6DB658D23D7E}" v="1226" dt="2018-07-26T06:40:56.191"/>
    <p1510:client id="{BC95AEBD-2918-2971-2A0D-7A19F6240834}" v="130" dt="2018-07-25T09:03:54.526"/>
    <p1510:client id="{67B54063-1F96-4A38-B88E-C48056A83473}" v="105" dt="2018-07-25T08:40:34.174"/>
    <p1510:client id="{DEEED1FD-3F1F-2130-854D-ADFF1B7C291A}" v="53" dt="2018-07-26T06:08:47.436"/>
    <p1510:client id="{ECB7C592-15F7-4F28-AC79-52F960874219}" v="3" dt="2018-07-25T08:26:00.316"/>
    <p1510:client id="{3974EFA8-7547-1957-24C4-FDD04D319E5A}" v="5" dt="2018-07-25T09:59:10.566"/>
    <p1510:client id="{A019D934-95BC-4FA8-4A1C-2DE5974607DF}" v="77" dt="2018-07-25T10:14:17.224"/>
    <p1510:client id="{D4F88667-620E-C2C1-FB93-A2FA5382F85C}" v="8" dt="2018-07-25T09:11:43.129"/>
    <p1510:client id="{DF5214CE-8E2B-24AC-232A-BB6FAD53D132}" v="1" dt="2018-07-25T10:15:58.552"/>
    <p1510:client id="{B6C51395-50AE-FDD3-BB4B-FA36DEF76EC3}" v="82" dt="2018-07-25T10:50:45.694"/>
    <p1510:client id="{1380F770-4990-C8BF-7B26-F1A55560110D}" v="128" dt="2018-07-26T05:56:37.619"/>
    <p1510:client id="{CE71A8F3-091C-F1F3-AF0E-430A9AA8E73A}" v="18" dt="2018-07-25T11:25:05.711"/>
    <p1510:client id="{8E6525F8-CB0B-BFFE-F839-8005CEC58BD0}" v="48" dt="2018-07-26T06:08:52.060"/>
    <p1510:client id="{6F81B7F5-4BBF-E3EC-390C-9D915CED78AD}" v="87" dt="2018-07-25T11:17:40.442"/>
    <p1510:client id="{0F88D50D-1DB0-568A-837D-0B934DBEC7DF}" v="100" dt="2018-07-25T11:31:31.559"/>
    <p1510:client id="{84381EC4-9AE0-FBB2-2516-FDF2810E5C40}" v="9" dt="2018-07-25T11:32:52.071"/>
    <p1510:client id="{ADC7A589-0643-4AC4-A552-0C66D08C0F12}" v="20" dt="2018-07-26T05:12:08.728"/>
    <p1510:client id="{9D411E96-DD50-C37C-B6A2-ABA032FBC592}" v="16" dt="2018-07-25T11:39:38.264"/>
    <p1510:client id="{9F238E68-EFB6-99A8-FDE2-2DCE70FF7944}" v="2" dt="2018-07-26T04:45:30.844"/>
    <p1510:client id="{82693ED1-961C-1D14-BBB9-FC90540C5B36}" v="139" dt="2018-07-25T12:11:44.835"/>
    <p1510:client id="{4EC38251-4AEB-CF46-8478-009FE1CBB4DE}" v="280" dt="2018-07-25T13:11:00.764"/>
    <p1510:client id="{C7BE4B1F-98D4-885F-11EC-B5F4CF377DEF}" v="8" dt="2018-07-26T02:48:38.046"/>
    <p1510:client id="{861368A9-67E1-67F9-9111-A468B126B2C5}" v="3" dt="2018-07-26T03:32:12.168"/>
    <p1510:client id="{3648B9D6-5F08-7C42-8003-8941F8441D15}" v="10" dt="2018-07-26T03:50:38.615"/>
    <p1510:client id="{461108FA-862C-A782-9A35-872E84B2BE3A}" v="1" dt="2018-07-26T05:26:45.277"/>
    <p1510:client id="{CD57B6CA-CD04-4701-8A7E-39392FF6AEA4}" v="6" dt="2018-07-26T03:46:01.980"/>
    <p1510:client id="{67D11CBA-AC8A-4A2E-9031-D32CF7E75B58}" v="8" dt="2018-07-26T05:43:17.577"/>
    <p1510:client id="{00606785-0EEC-C353-86F4-FFF5F7B69433}" v="82" dt="2018-07-26T06:37:49.030"/>
    <p1510:client id="{2BE6D56C-0C03-94E2-794E-DE11D5B63FBA}" v="19" dt="2018-07-26T05:21:21.987"/>
    <p1510:client id="{5BE17F08-43C9-A22F-02B6-7F3615C27115}" v="23" dt="2018-07-26T06:34:09.657"/>
    <p1510:client id="{03D57F37-1B4F-31C4-A1CD-BC68AFE77A36}" v="13" dt="2018-07-26T05:27:58.478"/>
    <p1510:client id="{4996F9D8-0431-61CD-DD22-EE9D534D7105}" v="2" dt="2018-07-26T05:33:22.024"/>
    <p1510:client id="{DDC216B4-A1C3-C10E-40B3-C2344CDF5398}" v="8" dt="2018-07-26T06:01:07.926"/>
    <p1510:client id="{1F72F056-C4FC-A42F-6C45-86832C39FA41}" v="7" dt="2018-07-26T06:38:18.210"/>
  </p1510:revLst>
</p1510:revInfo>
</file>

<file path=ppt/tableStyles.xml><?xml version="1.0" encoding="utf-8"?>
<a:tblStyleLst xmlns:a="http://schemas.openxmlformats.org/drawingml/2006/main" def="{5C22544A-7EE6-4342-B048-85BDC9FD1C3A}">
  <a:tblStyle styleId="{46F890A9-2807-4EBB-B81D-B2AA78EC7F39}" styleName="深色樣式 2 - 輔色 5/輔色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125E5076-3810-47DD-B79F-674D7AD40C01}" styleName="深色樣式 1 - 輔色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40" d="100"/>
          <a:sy n="140" d="100"/>
        </p:scale>
        <p:origin x="704" y="6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2.fntdata"/><Relationship Id="rId50" Type="http://schemas.openxmlformats.org/officeDocument/2006/relationships/font" Target="fonts/font5.fntdata"/><Relationship Id="rId55" Type="http://schemas.openxmlformats.org/officeDocument/2006/relationships/font" Target="fonts/font10.fntdata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3" Type="http://schemas.openxmlformats.org/officeDocument/2006/relationships/font" Target="fonts/font8.fntdata"/><Relationship Id="rId58" Type="http://schemas.openxmlformats.org/officeDocument/2006/relationships/font" Target="fonts/font13.fntdata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4.fntdata"/><Relationship Id="rId57" Type="http://schemas.openxmlformats.org/officeDocument/2006/relationships/font" Target="fonts/font12.fntdata"/><Relationship Id="rId61" Type="http://schemas.openxmlformats.org/officeDocument/2006/relationships/font" Target="fonts/font1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52" Type="http://schemas.openxmlformats.org/officeDocument/2006/relationships/font" Target="fonts/font7.fntdata"/><Relationship Id="rId60" Type="http://schemas.openxmlformats.org/officeDocument/2006/relationships/font" Target="fonts/font15.fntdata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3.fntdata"/><Relationship Id="rId56" Type="http://schemas.openxmlformats.org/officeDocument/2006/relationships/font" Target="fonts/font11.fntdata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6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1.fntdata"/><Relationship Id="rId59" Type="http://schemas.openxmlformats.org/officeDocument/2006/relationships/font" Target="fonts/font14.fntdata"/><Relationship Id="rId67" Type="http://schemas.microsoft.com/office/2015/10/relationships/revisionInfo" Target="revisionInfo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9.fntdata"/><Relationship Id="rId62" Type="http://schemas.openxmlformats.org/officeDocument/2006/relationships/font" Target="fonts/font17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>
            <a:extLst>
              <a:ext uri="{FF2B5EF4-FFF2-40B4-BE49-F238E27FC236}">
                <a16:creationId xmlns:a16="http://schemas.microsoft.com/office/drawing/2014/main" id="{ACBBF772-8B41-4970-BC89-B3061506EE0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D1F55C7B-BC72-408C-9A34-D96B6918846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75AFB8-0B7C-4A99-94AE-C310D1BD4E38}" type="datetimeFigureOut">
              <a:rPr lang="zh-TW" altLang="en-US" smtClean="0"/>
              <a:t>2018/7/27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27DF87DE-9409-44F4-9CD8-C75650C4327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87D35C00-D222-435B-A998-041C835744E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4FF596-97CB-4505-B3B6-8B621BD02D4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803751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3e2e74f18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9" name="Google Shape;99;g3e2e74f18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3e2e74f206_2_4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Google Shape;269;g3e2e74f206_2_4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129002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g3e2e74f206_20_2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1" name="Google Shape;691;g3e2e74f206_20_2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394798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3e2e74f206_2_4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Google Shape;269;g3e2e74f206_2_4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586092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" name="Google Shape;738;g3e2e74f206_20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9" name="Google Shape;739;g3e2e74f206_20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789990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3e2e74f206_2_1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Google Shape;317;g3e2e74f206_2_1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3e2e74f206_2_1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2" name="Google Shape;332;g3e2e74f206_2_1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996092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3e2e74f206_2_1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" name="Google Shape;352;g3e2e74f206_2_1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3e2e74f206_2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g3e2e74f206_2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3e2e74f206_1_0:notes"/>
          <p:cNvSpPr txBox="1"/>
          <p:nvPr/>
        </p:nvSpPr>
        <p:spPr>
          <a:xfrm>
            <a:off x="3887788" y="8689975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5"/>
              <a:buFont typeface="Calibri"/>
              <a:buNone/>
            </a:pPr>
            <a:fld id="{00000000-1234-1234-1234-123412341234}" type="slidenum">
              <a:rPr lang="en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21</a:t>
            </a:fld>
            <a:endParaRPr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0" name="Google Shape;370;g3e2e74f20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71" name="Google Shape;371;g3e2e74f206_1_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672033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3e2e74f206_1_0:notes"/>
          <p:cNvSpPr txBox="1"/>
          <p:nvPr/>
        </p:nvSpPr>
        <p:spPr>
          <a:xfrm>
            <a:off x="3887788" y="8689975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5"/>
              <a:buFont typeface="Calibri"/>
              <a:buNone/>
            </a:pPr>
            <a:fld id="{00000000-1234-1234-1234-123412341234}" type="slidenum">
              <a:rPr lang="en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22</a:t>
            </a:fld>
            <a:endParaRPr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0" name="Google Shape;370;g3e2e74f20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71" name="Google Shape;371;g3e2e74f206_1_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774666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3e2e74f206_7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3e2e74f206_7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g3e2e74f206_1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3" name="Google Shape;413;g3e2e74f206_1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1310777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g3e2e74f206_1_166:notes"/>
          <p:cNvSpPr txBox="1"/>
          <p:nvPr/>
        </p:nvSpPr>
        <p:spPr>
          <a:xfrm>
            <a:off x="3887788" y="8689975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5"/>
              <a:buFont typeface="Calibri"/>
              <a:buNone/>
            </a:pPr>
            <a:fld id="{00000000-1234-1234-1234-123412341234}" type="slidenum">
              <a:rPr lang="en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24</a:t>
            </a:fld>
            <a:endParaRPr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0" name="Google Shape;460;g3e2e74f206_1_1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61" name="Google Shape;461;g3e2e74f206_1_16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429253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g3e2e74f206_1_166:notes"/>
          <p:cNvSpPr txBox="1"/>
          <p:nvPr/>
        </p:nvSpPr>
        <p:spPr>
          <a:xfrm>
            <a:off x="3887788" y="8689975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5"/>
              <a:buFont typeface="Calibri"/>
              <a:buNone/>
            </a:pPr>
            <a:fld id="{00000000-1234-1234-1234-123412341234}" type="slidenum">
              <a:rPr lang="en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5"/>
                <a:buFont typeface="Calibri"/>
                <a:buNone/>
              </a:pPr>
              <a:t>25</a:t>
            </a:fld>
            <a:endParaRPr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0" name="Google Shape;460;g3e2e74f206_1_1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61" name="Google Shape;461;g3e2e74f206_1_16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9652009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g3e2e74f206_1_166:notes"/>
          <p:cNvSpPr txBox="1"/>
          <p:nvPr/>
        </p:nvSpPr>
        <p:spPr>
          <a:xfrm>
            <a:off x="3887788" y="8689975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5"/>
              <a:buFont typeface="Calibri"/>
              <a:buNone/>
            </a:pPr>
            <a:fld id="{00000000-1234-1234-1234-123412341234}" type="slidenum">
              <a:rPr lang="en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5"/>
                <a:buFont typeface="Calibri"/>
                <a:buNone/>
              </a:pPr>
              <a:t>26</a:t>
            </a:fld>
            <a:endParaRPr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0" name="Google Shape;460;g3e2e74f206_1_1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61" name="Google Shape;461;g3e2e74f206_1_16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113519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g3e2e74f206_1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3" name="Google Shape;413;g3e2e74f206_1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330503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g3e2e74f206_1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3" name="Google Shape;413;g3e2e74f206_1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197248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g3e2e74f206_1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3" name="Google Shape;413;g3e2e74f206_1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7546053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g3e2e74f206_1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3" name="Google Shape;413;g3e2e74f206_1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9738953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g3e2e74f206_1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3" name="Google Shape;413;g3e2e74f206_1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1592168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g3e2e74f206_1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3" name="Google Shape;413;g3e2e74f206_1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159216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3e2e74f206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g3e2e74f206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g3e2e74f206_1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3" name="Google Shape;413;g3e2e74f206_1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1592168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g3e2e74f206_1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3" name="Google Shape;413;g3e2e74f206_1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1592168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g3e2e74f206_1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3" name="Google Shape;413;g3e2e74f206_1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1592168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g3e2e74f206_1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3" name="Google Shape;413;g3e2e74f206_1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1592168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g3e2e74f206_10_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1" name="Google Shape;471;g3e2e74f206_10_1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2800756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g3e2e74f206_10_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1" name="Google Shape;471;g3e2e74f206_10_1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1465053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Google Shape;786;g3e2e74f206_20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7" name="Google Shape;787;g3e2e74f206_20_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6734026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6" name="Google Shape;946;g3e2e74f18e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47" name="Google Shape;947;g3e2e74f18e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427716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3e2e74f206_2_5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Google Shape;298;g3e2e74f206_2_5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929136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9" name="Google Shape;919;g3e2e74f206_3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0" name="Google Shape;920;g3e2e74f206_3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726956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3e2e74f206_2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g3e2e74f206_2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3e2e74f206_2_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g3e2e74f206_2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3e2e74f206_2_2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3e2e74f206_2_2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3e2e74f206_2_4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Google Shape;269;g3e2e74f206_2_4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704407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標題投影片">
  <p:cSld name="1_標題投影片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4"/>
          <p:cNvSpPr txBox="1">
            <a:spLocks noGrp="1"/>
          </p:cNvSpPr>
          <p:nvPr>
            <p:ph type="subTitle" idx="1"/>
          </p:nvPr>
        </p:nvSpPr>
        <p:spPr>
          <a:xfrm>
            <a:off x="1500166" y="2571750"/>
            <a:ext cx="6400800" cy="4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r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57" name="Google Shape;57;p14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-64651" y="216"/>
            <a:ext cx="9205959" cy="5186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含標題的圖片" type="picTx">
  <p:cSld name="PICTURE_WITH_CAPTION_TEXT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4"/>
          <p:cNvSpPr txBox="1">
            <a:spLocks noGrp="1"/>
          </p:cNvSpPr>
          <p:nvPr>
            <p:ph type="title"/>
          </p:nvPr>
        </p:nvSpPr>
        <p:spPr>
          <a:xfrm>
            <a:off x="1792288" y="3600450"/>
            <a:ext cx="5486400" cy="42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4" name="Google Shape;94;p24"/>
          <p:cNvSpPr>
            <a:spLocks noGrp="1"/>
          </p:cNvSpPr>
          <p:nvPr>
            <p:ph type="pic" idx="2"/>
          </p:nvPr>
        </p:nvSpPr>
        <p:spPr>
          <a:xfrm>
            <a:off x="1792288" y="1125130"/>
            <a:ext cx="5486400" cy="242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5" name="Google Shape;95;p24"/>
          <p:cNvSpPr txBox="1">
            <a:spLocks noGrp="1"/>
          </p:cNvSpPr>
          <p:nvPr>
            <p:ph type="body" idx="1"/>
          </p:nvPr>
        </p:nvSpPr>
        <p:spPr>
          <a:xfrm>
            <a:off x="1792288" y="4025503"/>
            <a:ext cx="5486400" cy="6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BLANK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投影片" type="title">
  <p:cSld name="TITLE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15"/>
          <p:cNvPicPr preferRelativeResize="0"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2549" y="-171"/>
            <a:ext cx="9198593" cy="5183097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15"/>
          <p:cNvSpPr txBox="1">
            <a:spLocks noGrp="1"/>
          </p:cNvSpPr>
          <p:nvPr>
            <p:ph type="ctrTitle"/>
          </p:nvPr>
        </p:nvSpPr>
        <p:spPr>
          <a:xfrm>
            <a:off x="685800" y="2196701"/>
            <a:ext cx="7772400" cy="12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  <a:defRPr sz="4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1" name="Google Shape;61;p15"/>
          <p:cNvSpPr txBox="1">
            <a:spLocks noGrp="1"/>
          </p:cNvSpPr>
          <p:nvPr>
            <p:ph type="subTitle" idx="1"/>
          </p:nvPr>
        </p:nvSpPr>
        <p:spPr>
          <a:xfrm>
            <a:off x="1371600" y="1768073"/>
            <a:ext cx="6400800" cy="4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ctr" rtl="0">
              <a:spcBef>
                <a:spcPts val="560"/>
              </a:spcBef>
              <a:spcAft>
                <a:spcPts val="0"/>
              </a:spcAft>
              <a:buClr>
                <a:srgbClr val="FFC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body">
  <p:cSld name="1_Title and body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6"/>
          <p:cNvSpPr txBox="1">
            <a:spLocks noGrp="1"/>
          </p:cNvSpPr>
          <p:nvPr>
            <p:ph type="body" idx="1"/>
          </p:nvPr>
        </p:nvSpPr>
        <p:spPr>
          <a:xfrm>
            <a:off x="428596" y="1017973"/>
            <a:ext cx="8286900" cy="34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sz="2000" b="1" i="0" u="none" strike="noStrike" cap="none">
                <a:solidFill>
                  <a:srgbClr val="91640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4" name="Google Shape;64;p16"/>
          <p:cNvSpPr txBox="1">
            <a:spLocks noGrp="1"/>
          </p:cNvSpPr>
          <p:nvPr>
            <p:ph type="title"/>
          </p:nvPr>
        </p:nvSpPr>
        <p:spPr>
          <a:xfrm>
            <a:off x="457200" y="53566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只有標題" type="titleOnly">
  <p:cSld name="TITLE_ONLY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7"/>
          <p:cNvSpPr txBox="1">
            <a:spLocks noGrp="1"/>
          </p:cNvSpPr>
          <p:nvPr>
            <p:ph type="title"/>
          </p:nvPr>
        </p:nvSpPr>
        <p:spPr>
          <a:xfrm>
            <a:off x="457200" y="53566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區段標題">
  <p:cSld name="區段標題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9"/>
          <p:cNvSpPr txBox="1">
            <a:spLocks noGrp="1"/>
          </p:cNvSpPr>
          <p:nvPr>
            <p:ph type="body" idx="1"/>
          </p:nvPr>
        </p:nvSpPr>
        <p:spPr>
          <a:xfrm>
            <a:off x="722313" y="2180035"/>
            <a:ext cx="7772400" cy="11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L="457200" marR="0" lvl="0" indent="-228600" algn="ctr" rtl="0">
              <a:spcBef>
                <a:spcPts val="800"/>
              </a:spcBef>
              <a:spcAft>
                <a:spcPts val="0"/>
              </a:spcAft>
              <a:buClr>
                <a:srgbClr val="FFC000"/>
              </a:buClr>
              <a:buSzPts val="4000"/>
              <a:buFont typeface="Arial"/>
              <a:buNone/>
              <a:defRPr sz="4000" b="0" i="0" u="none" strike="noStrike" cap="none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及物件" type="obj">
  <p:cSld name="OBJEC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0"/>
          <p:cNvSpPr txBox="1">
            <a:spLocks noGrp="1"/>
          </p:cNvSpPr>
          <p:nvPr>
            <p:ph type="title"/>
          </p:nvPr>
        </p:nvSpPr>
        <p:spPr>
          <a:xfrm>
            <a:off x="457200" y="53566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6" name="Google Shape;76;p20"/>
          <p:cNvSpPr txBox="1">
            <a:spLocks noGrp="1"/>
          </p:cNvSpPr>
          <p:nvPr>
            <p:ph type="body" idx="1"/>
          </p:nvPr>
        </p:nvSpPr>
        <p:spPr>
          <a:xfrm>
            <a:off x="457200" y="964395"/>
            <a:ext cx="8229600" cy="363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兩項物件" type="twoObj">
  <p:cSld name="TWO_OBJECTS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1"/>
          <p:cNvSpPr txBox="1">
            <a:spLocks noGrp="1"/>
          </p:cNvSpPr>
          <p:nvPr>
            <p:ph type="title"/>
          </p:nvPr>
        </p:nvSpPr>
        <p:spPr>
          <a:xfrm>
            <a:off x="457200" y="53566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9" name="Google Shape;79;p21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4038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" name="Google Shape;80;p21"/>
          <p:cNvSpPr txBox="1">
            <a:spLocks noGrp="1"/>
          </p:cNvSpPr>
          <p:nvPr>
            <p:ph type="body" idx="2"/>
          </p:nvPr>
        </p:nvSpPr>
        <p:spPr>
          <a:xfrm>
            <a:off x="4648200" y="1200151"/>
            <a:ext cx="4038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1" name="Google Shape;81;p21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對" type="twoTxTwoObj">
  <p:cSld name="TWO_OBJECTS_WITH_TEXT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22"/>
          <p:cNvSpPr txBox="1">
            <a:spLocks noGrp="1"/>
          </p:cNvSpPr>
          <p:nvPr>
            <p:ph type="title"/>
          </p:nvPr>
        </p:nvSpPr>
        <p:spPr>
          <a:xfrm>
            <a:off x="457200" y="53566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body" idx="1"/>
          </p:nvPr>
        </p:nvSpPr>
        <p:spPr>
          <a:xfrm>
            <a:off x="457200" y="1151335"/>
            <a:ext cx="4040100" cy="47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5" name="Google Shape;85;p22"/>
          <p:cNvSpPr txBox="1">
            <a:spLocks noGrp="1"/>
          </p:cNvSpPr>
          <p:nvPr>
            <p:ph type="body" idx="2"/>
          </p:nvPr>
        </p:nvSpPr>
        <p:spPr>
          <a:xfrm>
            <a:off x="457200" y="1631156"/>
            <a:ext cx="4040100" cy="29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»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6" name="Google Shape;86;p22"/>
          <p:cNvSpPr txBox="1">
            <a:spLocks noGrp="1"/>
          </p:cNvSpPr>
          <p:nvPr>
            <p:ph type="body" idx="3"/>
          </p:nvPr>
        </p:nvSpPr>
        <p:spPr>
          <a:xfrm>
            <a:off x="4645026" y="1151335"/>
            <a:ext cx="4041900" cy="47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" name="Google Shape;87;p22"/>
          <p:cNvSpPr txBox="1">
            <a:spLocks noGrp="1"/>
          </p:cNvSpPr>
          <p:nvPr>
            <p:ph type="body" idx="4"/>
          </p:nvPr>
        </p:nvSpPr>
        <p:spPr>
          <a:xfrm>
            <a:off x="4645026" y="1631156"/>
            <a:ext cx="4041900" cy="29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»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含標題的內容" type="objTx">
  <p:cSld name="OBJECT_WITH_CAPTION_TEXT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3"/>
          <p:cNvSpPr txBox="1">
            <a:spLocks noGrp="1"/>
          </p:cNvSpPr>
          <p:nvPr>
            <p:ph type="title"/>
          </p:nvPr>
        </p:nvSpPr>
        <p:spPr>
          <a:xfrm>
            <a:off x="457201" y="910816"/>
            <a:ext cx="3008400" cy="8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0" name="Google Shape;90;p23"/>
          <p:cNvSpPr txBox="1">
            <a:spLocks noGrp="1"/>
          </p:cNvSpPr>
          <p:nvPr>
            <p:ph type="body" idx="1"/>
          </p:nvPr>
        </p:nvSpPr>
        <p:spPr>
          <a:xfrm>
            <a:off x="3575050" y="910817"/>
            <a:ext cx="5111700" cy="36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1" name="Google Shape;91;p23"/>
          <p:cNvSpPr txBox="1">
            <a:spLocks noGrp="1"/>
          </p:cNvSpPr>
          <p:nvPr>
            <p:ph type="body" idx="2"/>
          </p:nvPr>
        </p:nvSpPr>
        <p:spPr>
          <a:xfrm>
            <a:off x="457201" y="1875230"/>
            <a:ext cx="3008400" cy="27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3"/>
          <p:cNvSpPr txBox="1">
            <a:spLocks noGrp="1"/>
          </p:cNvSpPr>
          <p:nvPr>
            <p:ph type="title"/>
          </p:nvPr>
        </p:nvSpPr>
        <p:spPr>
          <a:xfrm>
            <a:off x="457200" y="53566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body" idx="1"/>
          </p:nvPr>
        </p:nvSpPr>
        <p:spPr>
          <a:xfrm>
            <a:off x="457200" y="910817"/>
            <a:ext cx="8229600" cy="368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79F3B4B0-D3EE-4C12-A10B-9FEC8C03B6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1" y="1"/>
            <a:ext cx="9128318" cy="5143498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9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82.png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12" Type="http://schemas.openxmlformats.org/officeDocument/2006/relationships/image" Target="../media/image81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4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6.png"/><Relationship Id="rId11" Type="http://schemas.openxmlformats.org/officeDocument/2006/relationships/image" Target="../media/image80.png"/><Relationship Id="rId5" Type="http://schemas.openxmlformats.org/officeDocument/2006/relationships/image" Target="../media/image75.png"/><Relationship Id="rId15" Type="http://schemas.openxmlformats.org/officeDocument/2006/relationships/image" Target="../media/image84.png"/><Relationship Id="rId10" Type="http://schemas.microsoft.com/office/2007/relationships/hdphoto" Target="../media/hdphoto1.wdp"/><Relationship Id="rId4" Type="http://schemas.openxmlformats.org/officeDocument/2006/relationships/image" Target="../media/image74.png"/><Relationship Id="rId9" Type="http://schemas.openxmlformats.org/officeDocument/2006/relationships/image" Target="../media/image79.png"/><Relationship Id="rId14" Type="http://schemas.openxmlformats.org/officeDocument/2006/relationships/image" Target="../media/image8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85.pn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microsoft.com/office/2007/relationships/hdphoto" Target="../media/hdphoto2.wdp"/><Relationship Id="rId9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87.png"/><Relationship Id="rId7" Type="http://schemas.openxmlformats.org/officeDocument/2006/relationships/image" Target="../media/image9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Relationship Id="rId9" Type="http://schemas.openxmlformats.org/officeDocument/2006/relationships/image" Target="../media/image9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9.png"/><Relationship Id="rId5" Type="http://schemas.openxmlformats.org/officeDocument/2006/relationships/image" Target="../media/image98.gif"/><Relationship Id="rId4" Type="http://schemas.openxmlformats.org/officeDocument/2006/relationships/image" Target="../media/image9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image" Target="../media/image100.jpeg"/><Relationship Id="rId7" Type="http://schemas.openxmlformats.org/officeDocument/2006/relationships/image" Target="../media/image10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image" Target="../media/image100.jpeg"/><Relationship Id="rId7" Type="http://schemas.openxmlformats.org/officeDocument/2006/relationships/image" Target="../media/image111.png"/><Relationship Id="rId12" Type="http://schemas.openxmlformats.org/officeDocument/2006/relationships/image" Target="../media/image1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0.png"/><Relationship Id="rId11" Type="http://schemas.openxmlformats.org/officeDocument/2006/relationships/image" Target="../media/image114.png"/><Relationship Id="rId5" Type="http://schemas.openxmlformats.org/officeDocument/2006/relationships/image" Target="../media/image109.png"/><Relationship Id="rId10" Type="http://schemas.openxmlformats.org/officeDocument/2006/relationships/image" Target="../media/image113.png"/><Relationship Id="rId4" Type="http://schemas.openxmlformats.org/officeDocument/2006/relationships/image" Target="../media/image108.png"/><Relationship Id="rId9" Type="http://schemas.openxmlformats.org/officeDocument/2006/relationships/image" Target="../media/image10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00.jpeg"/><Relationship Id="rId7" Type="http://schemas.openxmlformats.org/officeDocument/2006/relationships/image" Target="../media/image1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7.png"/><Relationship Id="rId11" Type="http://schemas.openxmlformats.org/officeDocument/2006/relationships/image" Target="../media/image102.png"/><Relationship Id="rId5" Type="http://schemas.openxmlformats.org/officeDocument/2006/relationships/image" Target="../media/image116.png"/><Relationship Id="rId10" Type="http://schemas.openxmlformats.org/officeDocument/2006/relationships/image" Target="../media/image120.png"/><Relationship Id="rId4" Type="http://schemas.openxmlformats.org/officeDocument/2006/relationships/image" Target="../media/image109.png"/><Relationship Id="rId9" Type="http://schemas.openxmlformats.org/officeDocument/2006/relationships/image" Target="../media/image1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3" Type="http://schemas.openxmlformats.org/officeDocument/2006/relationships/image" Target="../media/image121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png"/><Relationship Id="rId5" Type="http://schemas.openxmlformats.org/officeDocument/2006/relationships/image" Target="../media/image122.png"/><Relationship Id="rId4" Type="http://schemas.openxmlformats.org/officeDocument/2006/relationships/image" Target="../media/image102.png"/><Relationship Id="rId9" Type="http://schemas.openxmlformats.org/officeDocument/2006/relationships/image" Target="../media/image6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124.jpeg"/><Relationship Id="rId7" Type="http://schemas.openxmlformats.org/officeDocument/2006/relationships/image" Target="../media/image1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1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png"/><Relationship Id="rId3" Type="http://schemas.openxmlformats.org/officeDocument/2006/relationships/image" Target="../media/image96.jpeg"/><Relationship Id="rId7" Type="http://schemas.openxmlformats.org/officeDocument/2006/relationships/image" Target="../media/image133.sv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2.png"/><Relationship Id="rId5" Type="http://schemas.openxmlformats.org/officeDocument/2006/relationships/image" Target="../media/image23.png"/><Relationship Id="rId4" Type="http://schemas.openxmlformats.org/officeDocument/2006/relationships/image" Target="../media/image13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png"/><Relationship Id="rId3" Type="http://schemas.openxmlformats.org/officeDocument/2006/relationships/image" Target="../media/image96.jpeg"/><Relationship Id="rId7" Type="http://schemas.openxmlformats.org/officeDocument/2006/relationships/image" Target="../media/image133.sv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2.png"/><Relationship Id="rId5" Type="http://schemas.openxmlformats.org/officeDocument/2006/relationships/image" Target="../media/image23.png"/><Relationship Id="rId4" Type="http://schemas.openxmlformats.org/officeDocument/2006/relationships/image" Target="../media/image13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5.png"/><Relationship Id="rId4" Type="http://schemas.openxmlformats.org/officeDocument/2006/relationships/image" Target="../media/image13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6.jpeg"/><Relationship Id="rId4" Type="http://schemas.openxmlformats.org/officeDocument/2006/relationships/image" Target="../media/image13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7.png"/><Relationship Id="rId4" Type="http://schemas.openxmlformats.org/officeDocument/2006/relationships/image" Target="../media/image13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9.png"/><Relationship Id="rId5" Type="http://schemas.openxmlformats.org/officeDocument/2006/relationships/image" Target="../media/image138.png"/><Relationship Id="rId4" Type="http://schemas.openxmlformats.org/officeDocument/2006/relationships/image" Target="../media/image13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0.png"/><Relationship Id="rId4" Type="http://schemas.openxmlformats.org/officeDocument/2006/relationships/image" Target="../media/image13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2.jpg"/><Relationship Id="rId4" Type="http://schemas.openxmlformats.org/officeDocument/2006/relationships/image" Target="../media/image13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3.jpeg"/><Relationship Id="rId4" Type="http://schemas.openxmlformats.org/officeDocument/2006/relationships/image" Target="../media/image13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4.png"/><Relationship Id="rId4" Type="http://schemas.openxmlformats.org/officeDocument/2006/relationships/image" Target="../media/image13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png"/><Relationship Id="rId13" Type="http://schemas.openxmlformats.org/officeDocument/2006/relationships/image" Target="../media/image16.png"/><Relationship Id="rId18" Type="http://schemas.openxmlformats.org/officeDocument/2006/relationships/image" Target="../media/image17.png"/><Relationship Id="rId3" Type="http://schemas.openxmlformats.org/officeDocument/2006/relationships/image" Target="../media/image10.jpeg"/><Relationship Id="rId7" Type="http://schemas.openxmlformats.org/officeDocument/2006/relationships/image" Target="../media/image151.png"/><Relationship Id="rId12" Type="http://schemas.openxmlformats.org/officeDocument/2006/relationships/image" Target="../media/image15.png"/><Relationship Id="rId17" Type="http://schemas.openxmlformats.org/officeDocument/2006/relationships/image" Target="../media/image26.png"/><Relationship Id="rId2" Type="http://schemas.openxmlformats.org/officeDocument/2006/relationships/notesSlide" Target="../notesSlides/notesSlide34.xml"/><Relationship Id="rId16" Type="http://schemas.openxmlformats.org/officeDocument/2006/relationships/image" Target="../media/image155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0.png"/><Relationship Id="rId11" Type="http://schemas.openxmlformats.org/officeDocument/2006/relationships/image" Target="../media/image154.png"/><Relationship Id="rId5" Type="http://schemas.openxmlformats.org/officeDocument/2006/relationships/image" Target="../media/image149.png"/><Relationship Id="rId15" Type="http://schemas.openxmlformats.org/officeDocument/2006/relationships/image" Target="../media/image14.png"/><Relationship Id="rId10" Type="http://schemas.openxmlformats.org/officeDocument/2006/relationships/image" Target="../media/image153.png"/><Relationship Id="rId19" Type="http://schemas.openxmlformats.org/officeDocument/2006/relationships/image" Target="../media/image29.png"/><Relationship Id="rId4" Type="http://schemas.openxmlformats.org/officeDocument/2006/relationships/image" Target="../media/image148.png"/><Relationship Id="rId9" Type="http://schemas.openxmlformats.org/officeDocument/2006/relationships/image" Target="../media/image23.png"/><Relationship Id="rId1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18" Type="http://schemas.openxmlformats.org/officeDocument/2006/relationships/image" Target="../media/image25.png"/><Relationship Id="rId3" Type="http://schemas.openxmlformats.org/officeDocument/2006/relationships/image" Target="../media/image10.jpeg"/><Relationship Id="rId21" Type="http://schemas.openxmlformats.org/officeDocument/2006/relationships/image" Target="../media/image28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17" Type="http://schemas.openxmlformats.org/officeDocument/2006/relationships/image" Target="../media/image24.png"/><Relationship Id="rId2" Type="http://schemas.openxmlformats.org/officeDocument/2006/relationships/image" Target="../media/image9.jpeg"/><Relationship Id="rId16" Type="http://schemas.openxmlformats.org/officeDocument/2006/relationships/image" Target="../media/image23.png"/><Relationship Id="rId20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24" Type="http://schemas.openxmlformats.org/officeDocument/2006/relationships/image" Target="../media/image31.png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23" Type="http://schemas.openxmlformats.org/officeDocument/2006/relationships/image" Target="../media/image30.png"/><Relationship Id="rId10" Type="http://schemas.openxmlformats.org/officeDocument/2006/relationships/image" Target="../media/image17.png"/><Relationship Id="rId19" Type="http://schemas.openxmlformats.org/officeDocument/2006/relationships/image" Target="../media/image26.png"/><Relationship Id="rId4" Type="http://schemas.openxmlformats.org/officeDocument/2006/relationships/image" Target="../media/image11.jpeg"/><Relationship Id="rId9" Type="http://schemas.openxmlformats.org/officeDocument/2006/relationships/image" Target="../media/image16.png"/><Relationship Id="rId14" Type="http://schemas.openxmlformats.org/officeDocument/2006/relationships/image" Target="../media/image21.png"/><Relationship Id="rId22" Type="http://schemas.openxmlformats.org/officeDocument/2006/relationships/image" Target="../media/image29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3.png"/><Relationship Id="rId18" Type="http://schemas.openxmlformats.org/officeDocument/2006/relationships/image" Target="../media/image22.png"/><Relationship Id="rId3" Type="http://schemas.openxmlformats.org/officeDocument/2006/relationships/image" Target="../media/image10.jpeg"/><Relationship Id="rId21" Type="http://schemas.openxmlformats.org/officeDocument/2006/relationships/image" Target="../media/image18.png"/><Relationship Id="rId7" Type="http://schemas.openxmlformats.org/officeDocument/2006/relationships/image" Target="../media/image15.png"/><Relationship Id="rId12" Type="http://schemas.openxmlformats.org/officeDocument/2006/relationships/image" Target="../media/image29.png"/><Relationship Id="rId17" Type="http://schemas.openxmlformats.org/officeDocument/2006/relationships/image" Target="../media/image158.png"/><Relationship Id="rId2" Type="http://schemas.openxmlformats.org/officeDocument/2006/relationships/notesSlide" Target="../notesSlides/notesSlide35.xml"/><Relationship Id="rId16" Type="http://schemas.openxmlformats.org/officeDocument/2006/relationships/image" Target="../media/image20.png"/><Relationship Id="rId20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11" Type="http://schemas.openxmlformats.org/officeDocument/2006/relationships/image" Target="../media/image26.png"/><Relationship Id="rId5" Type="http://schemas.openxmlformats.org/officeDocument/2006/relationships/image" Target="../media/image149.png"/><Relationship Id="rId15" Type="http://schemas.openxmlformats.org/officeDocument/2006/relationships/image" Target="../media/image19.png"/><Relationship Id="rId23" Type="http://schemas.openxmlformats.org/officeDocument/2006/relationships/image" Target="../media/image160.png"/><Relationship Id="rId10" Type="http://schemas.openxmlformats.org/officeDocument/2006/relationships/image" Target="../media/image155.png"/><Relationship Id="rId19" Type="http://schemas.openxmlformats.org/officeDocument/2006/relationships/image" Target="../media/image159.png"/><Relationship Id="rId4" Type="http://schemas.openxmlformats.org/officeDocument/2006/relationships/image" Target="../media/image156.png"/><Relationship Id="rId9" Type="http://schemas.openxmlformats.org/officeDocument/2006/relationships/image" Target="../media/image14.png"/><Relationship Id="rId14" Type="http://schemas.openxmlformats.org/officeDocument/2006/relationships/image" Target="../media/image157.png"/><Relationship Id="rId22" Type="http://schemas.openxmlformats.org/officeDocument/2006/relationships/image" Target="../media/image3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tiff"/><Relationship Id="rId3" Type="http://schemas.openxmlformats.org/officeDocument/2006/relationships/image" Target="../media/image42.jpeg"/><Relationship Id="rId7" Type="http://schemas.openxmlformats.org/officeDocument/2006/relationships/image" Target="../media/image46.svg"/><Relationship Id="rId12" Type="http://schemas.openxmlformats.org/officeDocument/2006/relationships/image" Target="../media/image5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tif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1.png"/><Relationship Id="rId18" Type="http://schemas.openxmlformats.org/officeDocument/2006/relationships/image" Target="../media/image64.png"/><Relationship Id="rId3" Type="http://schemas.openxmlformats.org/officeDocument/2006/relationships/image" Target="../media/image52.jpeg"/><Relationship Id="rId7" Type="http://schemas.openxmlformats.org/officeDocument/2006/relationships/image" Target="../media/image56.png"/><Relationship Id="rId12" Type="http://schemas.openxmlformats.org/officeDocument/2006/relationships/image" Target="../media/image60.png"/><Relationship Id="rId17" Type="http://schemas.openxmlformats.org/officeDocument/2006/relationships/image" Target="../media/image40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5.png"/><Relationship Id="rId11" Type="http://schemas.openxmlformats.org/officeDocument/2006/relationships/image" Target="../media/image59.png"/><Relationship Id="rId5" Type="http://schemas.openxmlformats.org/officeDocument/2006/relationships/image" Target="../media/image54.png"/><Relationship Id="rId15" Type="http://schemas.openxmlformats.org/officeDocument/2006/relationships/image" Target="../media/image63.png"/><Relationship Id="rId10" Type="http://schemas.openxmlformats.org/officeDocument/2006/relationships/image" Target="../media/image34.png"/><Relationship Id="rId19" Type="http://schemas.openxmlformats.org/officeDocument/2006/relationships/image" Target="../media/image33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Relationship Id="rId14" Type="http://schemas.openxmlformats.org/officeDocument/2006/relationships/image" Target="../media/image6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5.jpe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6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6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1D00D45C-D080-480E-8248-C8DE4C0F451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6426" y="0"/>
            <a:ext cx="9264876" cy="519478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B6B1FC2A-20C4-4F96-B6ED-D110356C609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40" y="6350"/>
            <a:ext cx="9144940" cy="5143500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8366CA83-2863-45B5-A3D7-AC913EBD2B1A}"/>
              </a:ext>
            </a:extLst>
          </p:cNvPr>
          <p:cNvSpPr/>
          <p:nvPr/>
        </p:nvSpPr>
        <p:spPr>
          <a:xfrm>
            <a:off x="1070157" y="1925937"/>
            <a:ext cx="990976" cy="3693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lvl="0" algn="ctr">
              <a:buClr>
                <a:srgbClr val="FFFFFF"/>
              </a:buClr>
            </a:pPr>
            <a:r>
              <a:rPr lang="en-US" altLang="zh-TW" sz="18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QVR Pro</a:t>
            </a:r>
            <a:endParaRPr lang="en-US" altLang="zh-TW" sz="1800"/>
          </a:p>
        </p:txBody>
      </p:sp>
      <p:grpSp>
        <p:nvGrpSpPr>
          <p:cNvPr id="19" name="群組 18">
            <a:extLst>
              <a:ext uri="{FF2B5EF4-FFF2-40B4-BE49-F238E27FC236}">
                <a16:creationId xmlns:a16="http://schemas.microsoft.com/office/drawing/2014/main" id="{954FABFB-CBB6-4145-9769-6DB2CF948FB5}"/>
              </a:ext>
            </a:extLst>
          </p:cNvPr>
          <p:cNvGrpSpPr/>
          <p:nvPr/>
        </p:nvGrpSpPr>
        <p:grpSpPr>
          <a:xfrm>
            <a:off x="1240908" y="1242722"/>
            <a:ext cx="673344" cy="669193"/>
            <a:chOff x="1240908" y="1222403"/>
            <a:chExt cx="673344" cy="669193"/>
          </a:xfrm>
        </p:grpSpPr>
        <p:sp>
          <p:nvSpPr>
            <p:cNvPr id="5" name="矩形: 圓角 4">
              <a:extLst>
                <a:ext uri="{FF2B5EF4-FFF2-40B4-BE49-F238E27FC236}">
                  <a16:creationId xmlns:a16="http://schemas.microsoft.com/office/drawing/2014/main" id="{935C5968-180A-4602-A587-7BDF3336EE90}"/>
                </a:ext>
              </a:extLst>
            </p:cNvPr>
            <p:cNvSpPr/>
            <p:nvPr/>
          </p:nvSpPr>
          <p:spPr>
            <a:xfrm>
              <a:off x="1245153" y="1222497"/>
              <a:ext cx="669099" cy="66909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239" name="Google Shape;239;p31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240908" y="1222403"/>
              <a:ext cx="669099" cy="66909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5" name="矩形: 圓角 24">
            <a:extLst>
              <a:ext uri="{FF2B5EF4-FFF2-40B4-BE49-F238E27FC236}">
                <a16:creationId xmlns:a16="http://schemas.microsoft.com/office/drawing/2014/main" id="{B3E94AD9-E1CE-4F50-82B4-F2D995D626EB}"/>
              </a:ext>
            </a:extLst>
          </p:cNvPr>
          <p:cNvSpPr/>
          <p:nvPr/>
        </p:nvSpPr>
        <p:spPr>
          <a:xfrm>
            <a:off x="4805020" y="1228169"/>
            <a:ext cx="669099" cy="66909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20" name="群組 19">
            <a:extLst>
              <a:ext uri="{FF2B5EF4-FFF2-40B4-BE49-F238E27FC236}">
                <a16:creationId xmlns:a16="http://schemas.microsoft.com/office/drawing/2014/main" id="{56B7A284-86F9-4C21-BAF8-C9B935C42C86}"/>
              </a:ext>
            </a:extLst>
          </p:cNvPr>
          <p:cNvGrpSpPr/>
          <p:nvPr/>
        </p:nvGrpSpPr>
        <p:grpSpPr>
          <a:xfrm>
            <a:off x="2990409" y="1228169"/>
            <a:ext cx="669099" cy="669099"/>
            <a:chOff x="2936223" y="1228169"/>
            <a:chExt cx="669099" cy="669099"/>
          </a:xfrm>
        </p:grpSpPr>
        <p:sp>
          <p:nvSpPr>
            <p:cNvPr id="24" name="矩形: 圓角 23">
              <a:extLst>
                <a:ext uri="{FF2B5EF4-FFF2-40B4-BE49-F238E27FC236}">
                  <a16:creationId xmlns:a16="http://schemas.microsoft.com/office/drawing/2014/main" id="{F84C22EC-ECA3-4D29-B5B3-4145AF554877}"/>
                </a:ext>
              </a:extLst>
            </p:cNvPr>
            <p:cNvSpPr/>
            <p:nvPr/>
          </p:nvSpPr>
          <p:spPr>
            <a:xfrm>
              <a:off x="2936223" y="1228169"/>
              <a:ext cx="669099" cy="66909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240" name="Google Shape;240;p31"/>
            <p:cNvPicPr preferRelativeResize="0"/>
            <p:nvPr/>
          </p:nvPicPr>
          <p:blipFill>
            <a:blip r:embed="rId5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40468" y="1234519"/>
              <a:ext cx="653151" cy="65315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38" name="Google Shape;238;p31" descr="Guard_512.png"/>
          <p:cNvPicPr preferRelativeResize="0"/>
          <p:nvPr/>
        </p:nvPicPr>
        <p:blipFill rotWithShape="1"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4819650" y="1240869"/>
            <a:ext cx="647696" cy="63873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5D2622E2-6D1E-4FB5-84A4-07069009CBA9}"/>
              </a:ext>
            </a:extLst>
          </p:cNvPr>
          <p:cNvSpPr/>
          <p:nvPr/>
        </p:nvSpPr>
        <p:spPr>
          <a:xfrm>
            <a:off x="2732010" y="1911268"/>
            <a:ext cx="1300356" cy="3693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lvl="0" algn="ctr">
              <a:buClr>
                <a:srgbClr val="FFFFFF"/>
              </a:buClr>
            </a:pPr>
            <a:r>
              <a:rPr lang="en-US" altLang="zh-TW" sz="18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QVR Center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E1F0CB6A-986D-422D-9C08-93401A1B7344}"/>
              </a:ext>
            </a:extLst>
          </p:cNvPr>
          <p:cNvSpPr/>
          <p:nvPr/>
        </p:nvSpPr>
        <p:spPr>
          <a:xfrm>
            <a:off x="4504901" y="1924749"/>
            <a:ext cx="1252266" cy="3693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lvl="0" algn="ctr">
              <a:buClr>
                <a:srgbClr val="FFFFFF"/>
              </a:buClr>
            </a:pPr>
            <a:r>
              <a:rPr lang="en-US" altLang="zh-TW" sz="18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QVR Guard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38755E37-C130-492B-A82E-DC99AE181813}"/>
              </a:ext>
            </a:extLst>
          </p:cNvPr>
          <p:cNvSpPr/>
          <p:nvPr/>
        </p:nvSpPr>
        <p:spPr>
          <a:xfrm>
            <a:off x="6592352" y="1924749"/>
            <a:ext cx="1596911" cy="3693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lvl="0" algn="ctr">
              <a:buClr>
                <a:srgbClr val="FFFFFF"/>
              </a:buClr>
            </a:pPr>
            <a:r>
              <a:rPr lang="en-US" altLang="zh-TW" sz="18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QVR Pro Client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97FFDAAF-E48C-4255-841D-E8EE978FBB14}"/>
              </a:ext>
            </a:extLst>
          </p:cNvPr>
          <p:cNvSpPr/>
          <p:nvPr/>
        </p:nvSpPr>
        <p:spPr>
          <a:xfrm>
            <a:off x="2342311" y="2379473"/>
            <a:ext cx="1863011" cy="3693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t">
            <a:spAutoFit/>
          </a:bodyPr>
          <a:lstStyle/>
          <a:p>
            <a:pPr lvl="0" algn="ctr">
              <a:buClr>
                <a:srgbClr val="FFFFFF"/>
              </a:buClr>
            </a:pPr>
            <a:r>
              <a:rPr lang="en-US" altLang="zh-TW" sz="18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Container Station</a:t>
            </a:r>
            <a:endParaRPr lang="en-US" altLang="zh-TW" sz="1800" b="1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5B4CACF2-90E3-4288-9547-DAEA18CC6C22}"/>
              </a:ext>
            </a:extLst>
          </p:cNvPr>
          <p:cNvSpPr/>
          <p:nvPr/>
        </p:nvSpPr>
        <p:spPr>
          <a:xfrm>
            <a:off x="6763855" y="2391200"/>
            <a:ext cx="1215397" cy="3693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lvl="0" algn="ctr">
              <a:buClr>
                <a:srgbClr val="FFFFFF"/>
              </a:buClr>
            </a:pPr>
            <a:r>
              <a:rPr lang="en-US" altLang="zh-TW" sz="18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HD Station</a:t>
            </a:r>
            <a:endParaRPr lang="en-US" altLang="zh-TW" sz="1800" b="1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2069D28D-EA78-4698-B623-1614028BF61F}"/>
              </a:ext>
            </a:extLst>
          </p:cNvPr>
          <p:cNvSpPr/>
          <p:nvPr/>
        </p:nvSpPr>
        <p:spPr>
          <a:xfrm>
            <a:off x="3820183" y="2788643"/>
            <a:ext cx="1569660" cy="3693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lvl="0" algn="ctr">
              <a:buClr>
                <a:srgbClr val="FFFFFF"/>
              </a:buClr>
            </a:pPr>
            <a:r>
              <a:rPr lang="zh-TW" altLang="en-US" sz="1800" b="1">
                <a:solidFill>
                  <a:srgbClr val="FFFFFF"/>
                </a:solidFill>
                <a:latin typeface="Microsoft JhengHei"/>
                <a:ea typeface="Microsoft JhengHei"/>
                <a:cs typeface="Calibri"/>
                <a:sym typeface="Calibri"/>
              </a:rPr>
              <a:t>應用程式架構</a:t>
            </a:r>
            <a:endParaRPr lang="zh-TW" altLang="en-US" sz="1800" b="1">
              <a:latin typeface="Microsoft JhengHei"/>
              <a:ea typeface="Microsoft JhengHei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5E429C7E-E4D5-40DC-B95E-8598673B5963}"/>
              </a:ext>
            </a:extLst>
          </p:cNvPr>
          <p:cNvSpPr/>
          <p:nvPr/>
        </p:nvSpPr>
        <p:spPr>
          <a:xfrm>
            <a:off x="883776" y="3275248"/>
            <a:ext cx="1160894" cy="3693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lvl="0" algn="ctr">
              <a:buClr>
                <a:srgbClr val="FFFFFF"/>
              </a:buClr>
            </a:pPr>
            <a:r>
              <a:rPr lang="zh-TW" altLang="en-US" sz="1800" b="1">
                <a:solidFill>
                  <a:srgbClr val="FFFFFF"/>
                </a:solidFill>
                <a:latin typeface="Microsoft JhengHei"/>
                <a:ea typeface="Microsoft JhengHei"/>
                <a:cs typeface="Calibri"/>
                <a:sym typeface="Calibri"/>
              </a:rPr>
              <a:t> 儲存管理</a:t>
            </a:r>
            <a:endParaRPr lang="zh-TW" altLang="en-US" sz="1800" b="1">
              <a:latin typeface="Microsoft JhengHei"/>
              <a:ea typeface="Microsoft JhengHei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75FE3BC7-FF7A-46EC-A198-3E309927A9BF}"/>
              </a:ext>
            </a:extLst>
          </p:cNvPr>
          <p:cNvSpPr/>
          <p:nvPr/>
        </p:nvSpPr>
        <p:spPr>
          <a:xfrm>
            <a:off x="2483401" y="3275248"/>
            <a:ext cx="1107996" cy="3693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lvl="0" algn="ctr">
              <a:buClr>
                <a:srgbClr val="FFFFFF"/>
              </a:buClr>
            </a:pPr>
            <a:r>
              <a:rPr lang="zh-TW" altLang="en-US" sz="1800" b="1">
                <a:solidFill>
                  <a:srgbClr val="FFFFFF"/>
                </a:solidFill>
                <a:latin typeface="Microsoft JhengHei"/>
                <a:ea typeface="Microsoft JhengHei"/>
                <a:cs typeface="Calibri"/>
                <a:sym typeface="Calibri"/>
              </a:rPr>
              <a:t>網路管理</a:t>
            </a:r>
            <a:endParaRPr lang="zh-TW" altLang="en-US" sz="1800" b="1">
              <a:latin typeface="Microsoft JhengHei"/>
              <a:ea typeface="Microsoft JhengHei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ED34C5B0-D7B8-4978-A841-6644DDD31E40}"/>
              </a:ext>
            </a:extLst>
          </p:cNvPr>
          <p:cNvSpPr/>
          <p:nvPr/>
        </p:nvSpPr>
        <p:spPr>
          <a:xfrm>
            <a:off x="4024352" y="3278769"/>
            <a:ext cx="1107996" cy="3693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lvl="0" algn="ctr">
              <a:buClr>
                <a:srgbClr val="FFFFFF"/>
              </a:buClr>
            </a:pPr>
            <a:r>
              <a:rPr lang="zh-TW" altLang="en-US" sz="1800" b="1">
                <a:solidFill>
                  <a:srgbClr val="FFFFFF"/>
                </a:solidFill>
                <a:latin typeface="Microsoft JhengHei"/>
                <a:ea typeface="Microsoft JhengHei"/>
                <a:cs typeface="Calibri"/>
                <a:sym typeface="Calibri"/>
              </a:rPr>
              <a:t>資源管理</a:t>
            </a:r>
            <a:endParaRPr lang="zh-TW" altLang="en-US" sz="1800" b="1">
              <a:latin typeface="Microsoft JhengHei"/>
              <a:ea typeface="Microsoft JhengHei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7448476D-7784-4483-91D7-FAFB733EA08E}"/>
              </a:ext>
            </a:extLst>
          </p:cNvPr>
          <p:cNvSpPr/>
          <p:nvPr/>
        </p:nvSpPr>
        <p:spPr>
          <a:xfrm>
            <a:off x="5496734" y="3251171"/>
            <a:ext cx="1261884" cy="3693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lvl="0" algn="ctr">
              <a:buClr>
                <a:srgbClr val="FFFFFF"/>
              </a:buClr>
            </a:pPr>
            <a:r>
              <a:rPr lang="en-US" altLang="zh-TW" sz="18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App Center</a:t>
            </a:r>
            <a:endParaRPr lang="en-US" altLang="zh-TW" sz="1800" b="1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F60461DB-0567-48BC-8658-9826EA054D0B}"/>
              </a:ext>
            </a:extLst>
          </p:cNvPr>
          <p:cNvSpPr/>
          <p:nvPr/>
        </p:nvSpPr>
        <p:spPr>
          <a:xfrm>
            <a:off x="7171533" y="3255716"/>
            <a:ext cx="947695" cy="3693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lvl="0" algn="ctr">
              <a:buClr>
                <a:srgbClr val="FFFFFF"/>
              </a:buClr>
            </a:pPr>
            <a:r>
              <a:rPr lang="en-US" altLang="zh-TW" sz="18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OpenGL</a:t>
            </a:r>
            <a:endParaRPr lang="en-US" altLang="zh-TW" sz="1800" b="1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C0877698-014A-466E-8238-F9CE26323BA5}"/>
              </a:ext>
            </a:extLst>
          </p:cNvPr>
          <p:cNvSpPr/>
          <p:nvPr/>
        </p:nvSpPr>
        <p:spPr>
          <a:xfrm>
            <a:off x="3643051" y="4110063"/>
            <a:ext cx="1923925" cy="3693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t">
            <a:spAutoFit/>
          </a:bodyPr>
          <a:lstStyle/>
          <a:p>
            <a:pPr lvl="0" algn="ctr">
              <a:buClr>
                <a:srgbClr val="FFFFFF"/>
              </a:buClr>
            </a:pPr>
            <a:r>
              <a:rPr lang="en-US" altLang="zh-TW" sz="1800" b="1">
                <a:solidFill>
                  <a:srgbClr val="FFFFFF"/>
                </a:solidFill>
                <a:ea typeface="Microsoft JhengHei"/>
                <a:sym typeface="Calibri"/>
              </a:rPr>
              <a:t>Turbo NAS</a:t>
            </a:r>
            <a:r>
              <a:rPr lang="en-US" altLang="zh-TW" sz="1800" b="1">
                <a:solidFill>
                  <a:srgbClr val="FFFFFF"/>
                </a:solidFill>
                <a:latin typeface="Microsoft JhengHei"/>
                <a:ea typeface="Microsoft JhengHei"/>
                <a:cs typeface="Calibri"/>
                <a:sym typeface="Calibri"/>
              </a:rPr>
              <a:t> </a:t>
            </a:r>
            <a:r>
              <a:rPr lang="zh-TW" altLang="en-US" sz="1800" b="1">
                <a:solidFill>
                  <a:srgbClr val="FFFFFF"/>
                </a:solidFill>
                <a:latin typeface="Microsoft JhengHei"/>
                <a:ea typeface="Microsoft JhengHei"/>
                <a:cs typeface="Calibri"/>
                <a:sym typeface="Calibri"/>
              </a:rPr>
              <a:t>主機</a:t>
            </a:r>
            <a:endParaRPr lang="zh-TW" altLang="en-US" sz="1800" b="1">
              <a:latin typeface="Microsoft JhengHei"/>
              <a:ea typeface="Microsoft JhengHei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2F364837-03D1-4A79-ABE7-91EEAA6F7C63}"/>
              </a:ext>
            </a:extLst>
          </p:cNvPr>
          <p:cNvSpPr/>
          <p:nvPr/>
        </p:nvSpPr>
        <p:spPr>
          <a:xfrm>
            <a:off x="3743123" y="3693045"/>
            <a:ext cx="1640193" cy="3693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t">
            <a:spAutoFit/>
          </a:bodyPr>
          <a:lstStyle/>
          <a:p>
            <a:pPr lvl="0" algn="ctr">
              <a:buClr>
                <a:srgbClr val="0000FF"/>
              </a:buClr>
            </a:pPr>
            <a:r>
              <a:rPr lang="en-US" altLang="zh-TW" sz="1800" b="1">
                <a:solidFill>
                  <a:schemeClr val="bg1"/>
                </a:solidFill>
                <a:ea typeface="Microsoft JhengHei"/>
                <a:sym typeface="Calibri"/>
              </a:rPr>
              <a:t>QTS</a:t>
            </a:r>
            <a:r>
              <a:rPr lang="en-US" altLang="zh-TW" sz="1800" b="1">
                <a:solidFill>
                  <a:schemeClr val="bg1"/>
                </a:solidFill>
                <a:latin typeface="Microsoft JhengHei"/>
                <a:ea typeface="Microsoft JhengHei"/>
                <a:cs typeface="Calibri"/>
                <a:sym typeface="Calibri"/>
              </a:rPr>
              <a:t> </a:t>
            </a:r>
            <a:r>
              <a:rPr lang="zh-TW" altLang="en-US" sz="1800" b="1">
                <a:solidFill>
                  <a:schemeClr val="bg1"/>
                </a:solidFill>
                <a:latin typeface="Microsoft JhengHei"/>
                <a:ea typeface="Microsoft JhengHei"/>
                <a:cs typeface="Calibri"/>
                <a:sym typeface="Calibri"/>
              </a:rPr>
              <a:t>作業系統</a:t>
            </a:r>
            <a:endParaRPr lang="zh-TW" altLang="en-US" sz="1800">
              <a:solidFill>
                <a:schemeClr val="bg1"/>
              </a:solidFill>
              <a:latin typeface="Microsoft JhengHei"/>
              <a:ea typeface="Microsoft JhengHei"/>
            </a:endParaRPr>
          </a:p>
        </p:txBody>
      </p:sp>
      <p:pic>
        <p:nvPicPr>
          <p:cNvPr id="42" name="圖片 41">
            <a:extLst>
              <a:ext uri="{FF2B5EF4-FFF2-40B4-BE49-F238E27FC236}">
                <a16:creationId xmlns:a16="http://schemas.microsoft.com/office/drawing/2014/main" id="{629DEB7E-29E1-4A7F-812E-0B930C71711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046" y="469553"/>
            <a:ext cx="6125193" cy="517685"/>
          </a:xfrm>
          <a:prstGeom prst="rect">
            <a:avLst/>
          </a:prstGeom>
        </p:spPr>
      </p:pic>
      <p:sp>
        <p:nvSpPr>
          <p:cNvPr id="226" name="Google Shape;226;p31"/>
          <p:cNvSpPr txBox="1">
            <a:spLocks noGrp="1"/>
          </p:cNvSpPr>
          <p:nvPr>
            <p:ph type="title"/>
          </p:nvPr>
        </p:nvSpPr>
        <p:spPr>
          <a:xfrm>
            <a:off x="-1333716" y="256541"/>
            <a:ext cx="9144000" cy="857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bg1"/>
                </a:solidFill>
              </a:rPr>
              <a:t>QVR Pro </a:t>
            </a:r>
            <a:r>
              <a:rPr lang="zh-TW" altLang="en" sz="3000">
                <a:solidFill>
                  <a:schemeClr val="bg1"/>
                </a:solidFill>
                <a:latin typeface="Microsoft JhengHei"/>
                <a:ea typeface="Microsoft JhengHei"/>
              </a:rPr>
              <a:t>是如何穩定運行的</a:t>
            </a:r>
            <a:r>
              <a:rPr lang="en" sz="3000">
                <a:solidFill>
                  <a:schemeClr val="bg1"/>
                </a:solidFill>
              </a:rPr>
              <a:t>?</a:t>
            </a:r>
            <a:endParaRPr sz="3000">
              <a:solidFill>
                <a:schemeClr val="bg1"/>
              </a:solidFill>
            </a:endParaRPr>
          </a:p>
        </p:txBody>
      </p:sp>
      <p:pic>
        <p:nvPicPr>
          <p:cNvPr id="22" name="圖片 21">
            <a:extLst>
              <a:ext uri="{FF2B5EF4-FFF2-40B4-BE49-F238E27FC236}">
                <a16:creationId xmlns:a16="http://schemas.microsoft.com/office/drawing/2014/main" id="{4BB533C2-7DD3-4039-8B5C-419A0911128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8129" y="1155507"/>
            <a:ext cx="840653" cy="840653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群組 24">
            <a:extLst>
              <a:ext uri="{FF2B5EF4-FFF2-40B4-BE49-F238E27FC236}">
                <a16:creationId xmlns:a16="http://schemas.microsoft.com/office/drawing/2014/main" id="{9B2FF1E5-9B1A-41BB-8CF1-37745543AB9B}"/>
              </a:ext>
            </a:extLst>
          </p:cNvPr>
          <p:cNvGrpSpPr/>
          <p:nvPr/>
        </p:nvGrpSpPr>
        <p:grpSpPr>
          <a:xfrm>
            <a:off x="1245704" y="992559"/>
            <a:ext cx="2079421" cy="1279508"/>
            <a:chOff x="1196011" y="932160"/>
            <a:chExt cx="1890826" cy="1153778"/>
          </a:xfrm>
        </p:grpSpPr>
        <p:pic>
          <p:nvPicPr>
            <p:cNvPr id="29" name="圖片 28">
              <a:extLst>
                <a:ext uri="{FF2B5EF4-FFF2-40B4-BE49-F238E27FC236}">
                  <a16:creationId xmlns:a16="http://schemas.microsoft.com/office/drawing/2014/main" id="{5378F45E-FD60-4A06-8F18-CADF84CF710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96011" y="932160"/>
              <a:ext cx="1890826" cy="1153778"/>
            </a:xfrm>
            <a:prstGeom prst="rect">
              <a:avLst/>
            </a:prstGeom>
          </p:spPr>
        </p:pic>
        <p:pic>
          <p:nvPicPr>
            <p:cNvPr id="293" name="Google Shape;293;p33"/>
            <p:cNvPicPr preferRelativeResize="0"/>
            <p:nvPr/>
          </p:nvPicPr>
          <p:blipFill>
            <a:blip r:embed="rId4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00115" y="1027380"/>
              <a:ext cx="1680882" cy="94011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4" name="群組 23">
            <a:extLst>
              <a:ext uri="{FF2B5EF4-FFF2-40B4-BE49-F238E27FC236}">
                <a16:creationId xmlns:a16="http://schemas.microsoft.com/office/drawing/2014/main" id="{BCF1F271-5ACB-451A-BB0C-699F9E7A834E}"/>
              </a:ext>
            </a:extLst>
          </p:cNvPr>
          <p:cNvGrpSpPr/>
          <p:nvPr/>
        </p:nvGrpSpPr>
        <p:grpSpPr>
          <a:xfrm>
            <a:off x="3814571" y="990495"/>
            <a:ext cx="1960034" cy="1285313"/>
            <a:chOff x="3690375" y="931156"/>
            <a:chExt cx="1708574" cy="1119578"/>
          </a:xfrm>
        </p:grpSpPr>
        <p:pic>
          <p:nvPicPr>
            <p:cNvPr id="3" name="圖片 2">
              <a:extLst>
                <a:ext uri="{FF2B5EF4-FFF2-40B4-BE49-F238E27FC236}">
                  <a16:creationId xmlns:a16="http://schemas.microsoft.com/office/drawing/2014/main" id="{AF6C128C-C3EE-4E36-B7FA-1F2D80F34F5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90375" y="931156"/>
              <a:ext cx="1708574" cy="1119578"/>
            </a:xfrm>
            <a:prstGeom prst="rect">
              <a:avLst/>
            </a:prstGeom>
          </p:spPr>
        </p:pic>
        <p:pic>
          <p:nvPicPr>
            <p:cNvPr id="294" name="Google Shape;294;p33"/>
            <p:cNvPicPr preferRelativeResize="0"/>
            <p:nvPr/>
          </p:nvPicPr>
          <p:blipFill>
            <a:blip r:embed="rId6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94877" y="1027034"/>
              <a:ext cx="1513704" cy="91394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3" name="群組 22">
            <a:extLst>
              <a:ext uri="{FF2B5EF4-FFF2-40B4-BE49-F238E27FC236}">
                <a16:creationId xmlns:a16="http://schemas.microsoft.com/office/drawing/2014/main" id="{68B017B1-B357-4084-B2E8-0C60135F1752}"/>
              </a:ext>
            </a:extLst>
          </p:cNvPr>
          <p:cNvGrpSpPr/>
          <p:nvPr/>
        </p:nvGrpSpPr>
        <p:grpSpPr>
          <a:xfrm>
            <a:off x="6153932" y="1031138"/>
            <a:ext cx="2164363" cy="1244134"/>
            <a:chOff x="5958404" y="931157"/>
            <a:chExt cx="1752883" cy="1009819"/>
          </a:xfrm>
        </p:grpSpPr>
        <p:pic>
          <p:nvPicPr>
            <p:cNvPr id="30" name="圖片 29">
              <a:extLst>
                <a:ext uri="{FF2B5EF4-FFF2-40B4-BE49-F238E27FC236}">
                  <a16:creationId xmlns:a16="http://schemas.microsoft.com/office/drawing/2014/main" id="{A2EB3D42-DEA8-4F82-B1C5-9F224D259FB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58404" y="931157"/>
              <a:ext cx="1752883" cy="1009819"/>
            </a:xfrm>
            <a:prstGeom prst="rect">
              <a:avLst/>
            </a:prstGeom>
          </p:spPr>
        </p:pic>
        <p:pic>
          <p:nvPicPr>
            <p:cNvPr id="295" name="Google Shape;295;p33"/>
            <p:cNvPicPr preferRelativeResize="0"/>
            <p:nvPr/>
          </p:nvPicPr>
          <p:blipFill>
            <a:blip r:embed="rId8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58182" y="1045773"/>
              <a:ext cx="1557060" cy="79263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0" name="圖片 9">
            <a:extLst>
              <a:ext uri="{FF2B5EF4-FFF2-40B4-BE49-F238E27FC236}">
                <a16:creationId xmlns:a16="http://schemas.microsoft.com/office/drawing/2014/main" id="{B8322DEA-933A-4A34-AABF-1DC14914170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9596" y="2740230"/>
            <a:ext cx="7450515" cy="179946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9BFAFACE-1B0D-4A2C-BF49-A02E262EF01F}"/>
              </a:ext>
            </a:extLst>
          </p:cNvPr>
          <p:cNvSpPr/>
          <p:nvPr/>
        </p:nvSpPr>
        <p:spPr>
          <a:xfrm>
            <a:off x="4074762" y="2760946"/>
            <a:ext cx="1412567" cy="3231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t">
            <a:spAutoFit/>
          </a:bodyPr>
          <a:lstStyle/>
          <a:p>
            <a:pPr lvl="0" algn="ctr"/>
            <a:r>
              <a:rPr lang="en-US" altLang="zh-TW" sz="1500" b="1">
                <a:solidFill>
                  <a:schemeClr val="bg1"/>
                </a:solidFill>
              </a:rPr>
              <a:t>QVR Pro </a:t>
            </a:r>
            <a:r>
              <a:rPr lang="zh-TW" altLang="en-US" sz="1500" b="1">
                <a:solidFill>
                  <a:schemeClr val="bg1"/>
                </a:solidFill>
                <a:latin typeface="Microsoft JhengHei"/>
                <a:ea typeface="Microsoft JhengHei"/>
              </a:rPr>
              <a:t>核心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F19D46D4-DD64-4CC8-AA9C-59FD307E8BB7}"/>
              </a:ext>
            </a:extLst>
          </p:cNvPr>
          <p:cNvSpPr/>
          <p:nvPr/>
        </p:nvSpPr>
        <p:spPr>
          <a:xfrm>
            <a:off x="4322866" y="3080223"/>
            <a:ext cx="902811" cy="3077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lvl="0" algn="ctr"/>
            <a:r>
              <a:rPr lang="zh-TW" altLang="en-US" b="1">
                <a:solidFill>
                  <a:schemeClr val="bg1"/>
                </a:solidFill>
                <a:latin typeface="Microsoft JhengHei"/>
                <a:ea typeface="Microsoft JhengHei"/>
              </a:rPr>
              <a:t>權限管理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78BC846E-4263-4D61-BD18-E4E826076AED}"/>
              </a:ext>
            </a:extLst>
          </p:cNvPr>
          <p:cNvSpPr/>
          <p:nvPr/>
        </p:nvSpPr>
        <p:spPr>
          <a:xfrm>
            <a:off x="1762792" y="3588336"/>
            <a:ext cx="902811" cy="3077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lvl="0" algn="ctr"/>
            <a:r>
              <a:rPr lang="zh-TW" altLang="en-US" b="1">
                <a:solidFill>
                  <a:schemeClr val="bg1"/>
                </a:solidFill>
                <a:latin typeface="Microsoft JhengHei"/>
                <a:ea typeface="Microsoft JhengHei"/>
              </a:rPr>
              <a:t>事件引擎</a:t>
            </a: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E413D374-55BE-4C3F-A4E3-2244851B2893}"/>
              </a:ext>
            </a:extLst>
          </p:cNvPr>
          <p:cNvSpPr/>
          <p:nvPr/>
        </p:nvSpPr>
        <p:spPr>
          <a:xfrm>
            <a:off x="4226096" y="3583812"/>
            <a:ext cx="1261884" cy="3077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lvl="0" algn="ctr"/>
            <a:r>
              <a:rPr lang="zh-TW" altLang="en-US" b="1">
                <a:solidFill>
                  <a:schemeClr val="bg1"/>
                </a:solidFill>
                <a:latin typeface="Microsoft JhengHei"/>
                <a:ea typeface="Microsoft JhengHei"/>
              </a:rPr>
              <a:t>影像儲存引擎</a:t>
            </a: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C6086C35-7EB8-4782-AF57-E0B4F0DCED1D}"/>
              </a:ext>
            </a:extLst>
          </p:cNvPr>
          <p:cNvSpPr/>
          <p:nvPr/>
        </p:nvSpPr>
        <p:spPr>
          <a:xfrm>
            <a:off x="6755539" y="3587006"/>
            <a:ext cx="1261884" cy="3077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lvl="0" algn="ctr"/>
            <a:r>
              <a:rPr lang="zh-TW" altLang="en-US" b="1">
                <a:solidFill>
                  <a:schemeClr val="bg1"/>
                </a:solidFill>
                <a:latin typeface="Microsoft JhengHei"/>
                <a:ea typeface="Microsoft JhengHei"/>
              </a:rPr>
              <a:t>描述資料介面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3A131B86-AA11-4BAC-8E1F-FFA55F962076}"/>
              </a:ext>
            </a:extLst>
          </p:cNvPr>
          <p:cNvSpPr/>
          <p:nvPr/>
        </p:nvSpPr>
        <p:spPr>
          <a:xfrm>
            <a:off x="1926237" y="4203453"/>
            <a:ext cx="543739" cy="3077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lvl="0" algn="ctr"/>
            <a:r>
              <a:rPr lang="zh-TW" altLang="en-US" b="1">
                <a:solidFill>
                  <a:schemeClr val="bg1"/>
                </a:solidFill>
                <a:latin typeface="Microsoft JhengHei"/>
                <a:ea typeface="Microsoft JhengHei"/>
              </a:rPr>
              <a:t>記錄</a:t>
            </a: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73CFBA6F-D456-4F26-AD4B-A3D4C063B10C}"/>
              </a:ext>
            </a:extLst>
          </p:cNvPr>
          <p:cNvSpPr/>
          <p:nvPr/>
        </p:nvSpPr>
        <p:spPr>
          <a:xfrm>
            <a:off x="4392087" y="4198505"/>
            <a:ext cx="902811" cy="3077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lvl="0" algn="ctr"/>
            <a:r>
              <a:rPr lang="zh-TW" altLang="en-US" b="1">
                <a:solidFill>
                  <a:schemeClr val="bg1"/>
                </a:solidFill>
                <a:latin typeface="Microsoft JhengHei"/>
                <a:ea typeface="Microsoft JhengHei"/>
              </a:rPr>
              <a:t>影像儲存</a:t>
            </a: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0DE8DC4B-78B4-4496-BF4A-BD0CFD669597}"/>
              </a:ext>
            </a:extLst>
          </p:cNvPr>
          <p:cNvSpPr/>
          <p:nvPr/>
        </p:nvSpPr>
        <p:spPr>
          <a:xfrm>
            <a:off x="6935075" y="4197620"/>
            <a:ext cx="902811" cy="3077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lvl="0" algn="ctr"/>
            <a:r>
              <a:rPr lang="zh-TW" altLang="en-US" b="1">
                <a:solidFill>
                  <a:schemeClr val="bg1"/>
                </a:solidFill>
                <a:latin typeface="Microsoft JhengHei"/>
                <a:ea typeface="Microsoft JhengHei"/>
              </a:rPr>
              <a:t>描述資料</a:t>
            </a:r>
          </a:p>
        </p:txBody>
      </p:sp>
      <p:cxnSp>
        <p:nvCxnSpPr>
          <p:cNvPr id="59" name="Google Shape;155;p29">
            <a:extLst>
              <a:ext uri="{FF2B5EF4-FFF2-40B4-BE49-F238E27FC236}">
                <a16:creationId xmlns:a16="http://schemas.microsoft.com/office/drawing/2014/main" id="{16488283-2FC1-46ED-AEFF-ECE048AEF2CC}"/>
              </a:ext>
            </a:extLst>
          </p:cNvPr>
          <p:cNvCxnSpPr>
            <a:cxnSpLocks/>
          </p:cNvCxnSpPr>
          <p:nvPr/>
        </p:nvCxnSpPr>
        <p:spPr>
          <a:xfrm>
            <a:off x="2217727" y="2328409"/>
            <a:ext cx="0" cy="407258"/>
          </a:xfrm>
          <a:prstGeom prst="straightConnector1">
            <a:avLst/>
          </a:prstGeom>
          <a:ln w="38100">
            <a:solidFill>
              <a:schemeClr val="accent5">
                <a:lumMod val="40000"/>
                <a:lumOff val="60000"/>
              </a:schemeClr>
            </a:solidFill>
            <a:headEnd type="none" w="sm" len="sm"/>
            <a:tailEnd type="triangle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67" name="Google Shape;155;p29">
            <a:extLst>
              <a:ext uri="{FF2B5EF4-FFF2-40B4-BE49-F238E27FC236}">
                <a16:creationId xmlns:a16="http://schemas.microsoft.com/office/drawing/2014/main" id="{BD51CCB4-C4F8-4050-874A-E5C751C524A9}"/>
              </a:ext>
            </a:extLst>
          </p:cNvPr>
          <p:cNvCxnSpPr>
            <a:cxnSpLocks/>
          </p:cNvCxnSpPr>
          <p:nvPr/>
        </p:nvCxnSpPr>
        <p:spPr>
          <a:xfrm>
            <a:off x="4794591" y="2312586"/>
            <a:ext cx="0" cy="407258"/>
          </a:xfrm>
          <a:prstGeom prst="straightConnector1">
            <a:avLst/>
          </a:prstGeom>
          <a:ln w="38100">
            <a:solidFill>
              <a:schemeClr val="accent5">
                <a:lumMod val="40000"/>
                <a:lumOff val="60000"/>
              </a:schemeClr>
            </a:solidFill>
            <a:headEnd type="none" w="sm" len="sm"/>
            <a:tailEnd type="triangle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68" name="Google Shape;155;p29">
            <a:extLst>
              <a:ext uri="{FF2B5EF4-FFF2-40B4-BE49-F238E27FC236}">
                <a16:creationId xmlns:a16="http://schemas.microsoft.com/office/drawing/2014/main" id="{51EC80AB-6B98-4753-AF32-ED7F93F8F3D5}"/>
              </a:ext>
            </a:extLst>
          </p:cNvPr>
          <p:cNvCxnSpPr>
            <a:cxnSpLocks/>
          </p:cNvCxnSpPr>
          <p:nvPr/>
        </p:nvCxnSpPr>
        <p:spPr>
          <a:xfrm>
            <a:off x="7330494" y="2328409"/>
            <a:ext cx="0" cy="407258"/>
          </a:xfrm>
          <a:prstGeom prst="straightConnector1">
            <a:avLst/>
          </a:prstGeom>
          <a:ln w="38100">
            <a:solidFill>
              <a:schemeClr val="accent5">
                <a:lumMod val="40000"/>
                <a:lumOff val="60000"/>
              </a:schemeClr>
            </a:solidFill>
            <a:headEnd type="none" w="sm" len="sm"/>
            <a:tailEnd type="triangle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grpSp>
        <p:nvGrpSpPr>
          <p:cNvPr id="256" name="群組 255">
            <a:extLst>
              <a:ext uri="{FF2B5EF4-FFF2-40B4-BE49-F238E27FC236}">
                <a16:creationId xmlns:a16="http://schemas.microsoft.com/office/drawing/2014/main" id="{789D4AD1-F811-4B93-A6A0-8CE5B88BE67B}"/>
              </a:ext>
            </a:extLst>
          </p:cNvPr>
          <p:cNvGrpSpPr/>
          <p:nvPr/>
        </p:nvGrpSpPr>
        <p:grpSpPr>
          <a:xfrm>
            <a:off x="1146116" y="2138750"/>
            <a:ext cx="2282939" cy="336676"/>
            <a:chOff x="952915" y="2099728"/>
            <a:chExt cx="2282939" cy="336676"/>
          </a:xfrm>
        </p:grpSpPr>
        <p:pic>
          <p:nvPicPr>
            <p:cNvPr id="32" name="圖片 31">
              <a:extLst>
                <a:ext uri="{FF2B5EF4-FFF2-40B4-BE49-F238E27FC236}">
                  <a16:creationId xmlns:a16="http://schemas.microsoft.com/office/drawing/2014/main" id="{25999781-B363-40CC-8B84-78DCDA554B9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52915" y="2099728"/>
              <a:ext cx="2282939" cy="336676"/>
            </a:xfrm>
            <a:prstGeom prst="rect">
              <a:avLst/>
            </a:prstGeom>
          </p:spPr>
        </p:pic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B22D9A8-F92F-4D41-86AB-C7759BC9C5A4}"/>
                </a:ext>
              </a:extLst>
            </p:cNvPr>
            <p:cNvSpPr/>
            <p:nvPr/>
          </p:nvSpPr>
          <p:spPr>
            <a:xfrm>
              <a:off x="1022500" y="2112079"/>
              <a:ext cx="2159566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zh-TW" altLang="en-US" b="1">
                  <a:solidFill>
                    <a:schemeClr val="bg1"/>
                  </a:solidFill>
                </a:rPr>
                <a:t>即時影像監看與錄影回放</a:t>
              </a:r>
            </a:p>
          </p:txBody>
        </p:sp>
      </p:grpSp>
      <p:grpSp>
        <p:nvGrpSpPr>
          <p:cNvPr id="258" name="群組 257">
            <a:extLst>
              <a:ext uri="{FF2B5EF4-FFF2-40B4-BE49-F238E27FC236}">
                <a16:creationId xmlns:a16="http://schemas.microsoft.com/office/drawing/2014/main" id="{8622CCE0-CB29-43A3-8F4E-7C4C5768D82B}"/>
              </a:ext>
            </a:extLst>
          </p:cNvPr>
          <p:cNvGrpSpPr/>
          <p:nvPr/>
        </p:nvGrpSpPr>
        <p:grpSpPr>
          <a:xfrm>
            <a:off x="3978993" y="2136974"/>
            <a:ext cx="1653801" cy="336676"/>
            <a:chOff x="3785792" y="2097952"/>
            <a:chExt cx="1653801" cy="336676"/>
          </a:xfrm>
        </p:grpSpPr>
        <p:pic>
          <p:nvPicPr>
            <p:cNvPr id="36" name="圖片 35">
              <a:extLst>
                <a:ext uri="{FF2B5EF4-FFF2-40B4-BE49-F238E27FC236}">
                  <a16:creationId xmlns:a16="http://schemas.microsoft.com/office/drawing/2014/main" id="{75CEB2B6-9D2F-4B77-9F9A-CEEB9A5CCC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85792" y="2097952"/>
              <a:ext cx="1653801" cy="336676"/>
            </a:xfrm>
            <a:prstGeom prst="rect">
              <a:avLst/>
            </a:prstGeom>
          </p:spPr>
        </p:pic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DAF8EC90-5311-4BEB-952C-EE6ABB7B2202}"/>
                </a:ext>
              </a:extLst>
            </p:cNvPr>
            <p:cNvSpPr/>
            <p:nvPr/>
          </p:nvSpPr>
          <p:spPr>
            <a:xfrm>
              <a:off x="4059993" y="2105853"/>
              <a:ext cx="1082348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zh-TW" altLang="en-US" b="1">
                  <a:solidFill>
                    <a:schemeClr val="bg1"/>
                  </a:solidFill>
                </a:rPr>
                <a:t>攝影機管理</a:t>
              </a:r>
            </a:p>
          </p:txBody>
        </p:sp>
      </p:grpSp>
      <p:grpSp>
        <p:nvGrpSpPr>
          <p:cNvPr id="257" name="群組 256">
            <a:extLst>
              <a:ext uri="{FF2B5EF4-FFF2-40B4-BE49-F238E27FC236}">
                <a16:creationId xmlns:a16="http://schemas.microsoft.com/office/drawing/2014/main" id="{89DEEE7F-BF06-4D60-9838-127C2A3D5AE8}"/>
              </a:ext>
            </a:extLst>
          </p:cNvPr>
          <p:cNvGrpSpPr/>
          <p:nvPr/>
        </p:nvGrpSpPr>
        <p:grpSpPr>
          <a:xfrm>
            <a:off x="6406810" y="2144328"/>
            <a:ext cx="1815166" cy="336676"/>
            <a:chOff x="6213609" y="2105306"/>
            <a:chExt cx="1815166" cy="336676"/>
          </a:xfrm>
        </p:grpSpPr>
        <p:pic>
          <p:nvPicPr>
            <p:cNvPr id="37" name="圖片 36">
              <a:extLst>
                <a:ext uri="{FF2B5EF4-FFF2-40B4-BE49-F238E27FC236}">
                  <a16:creationId xmlns:a16="http://schemas.microsoft.com/office/drawing/2014/main" id="{34141214-F260-4F42-9B86-887B068352A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13609" y="2105306"/>
              <a:ext cx="1815166" cy="336676"/>
            </a:xfrm>
            <a:prstGeom prst="rect">
              <a:avLst/>
            </a:prstGeom>
          </p:spPr>
        </p:pic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AA883742-A8AE-42BF-94CF-0A1E8E562FDC}"/>
                </a:ext>
              </a:extLst>
            </p:cNvPr>
            <p:cNvSpPr/>
            <p:nvPr/>
          </p:nvSpPr>
          <p:spPr>
            <a:xfrm>
              <a:off x="6520986" y="2106531"/>
              <a:ext cx="1261884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zh-TW" altLang="en-US" b="1">
                  <a:solidFill>
                    <a:schemeClr val="bg1"/>
                  </a:solidFill>
                </a:rPr>
                <a:t>錄影空間管理</a:t>
              </a:r>
            </a:p>
          </p:txBody>
        </p:sp>
      </p:grpSp>
      <p:cxnSp>
        <p:nvCxnSpPr>
          <p:cNvPr id="70" name="Google Shape;155;p29">
            <a:extLst>
              <a:ext uri="{FF2B5EF4-FFF2-40B4-BE49-F238E27FC236}">
                <a16:creationId xmlns:a16="http://schemas.microsoft.com/office/drawing/2014/main" id="{C2ECA7C3-C997-4A22-90EC-165401A42D5C}"/>
              </a:ext>
            </a:extLst>
          </p:cNvPr>
          <p:cNvCxnSpPr>
            <a:cxnSpLocks/>
          </p:cNvCxnSpPr>
          <p:nvPr/>
        </p:nvCxnSpPr>
        <p:spPr>
          <a:xfrm>
            <a:off x="2221112" y="3934115"/>
            <a:ext cx="0" cy="243186"/>
          </a:xfrm>
          <a:prstGeom prst="straightConnector1">
            <a:avLst/>
          </a:prstGeom>
          <a:ln w="38100">
            <a:solidFill>
              <a:schemeClr val="accent5">
                <a:lumMod val="40000"/>
                <a:lumOff val="60000"/>
              </a:schemeClr>
            </a:solidFill>
            <a:headEnd type="none" w="sm" len="sm"/>
            <a:tailEnd type="triangle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77" name="Google Shape;155;p29">
            <a:extLst>
              <a:ext uri="{FF2B5EF4-FFF2-40B4-BE49-F238E27FC236}">
                <a16:creationId xmlns:a16="http://schemas.microsoft.com/office/drawing/2014/main" id="{8898E541-1377-43C5-87C1-E3FD167F34D2}"/>
              </a:ext>
            </a:extLst>
          </p:cNvPr>
          <p:cNvCxnSpPr>
            <a:cxnSpLocks/>
          </p:cNvCxnSpPr>
          <p:nvPr/>
        </p:nvCxnSpPr>
        <p:spPr>
          <a:xfrm>
            <a:off x="4818325" y="3934115"/>
            <a:ext cx="0" cy="243186"/>
          </a:xfrm>
          <a:prstGeom prst="straightConnector1">
            <a:avLst/>
          </a:prstGeom>
          <a:ln w="38100">
            <a:solidFill>
              <a:schemeClr val="accent5">
                <a:lumMod val="40000"/>
                <a:lumOff val="60000"/>
              </a:schemeClr>
            </a:solidFill>
            <a:headEnd type="none" w="sm" len="sm"/>
            <a:tailEnd type="triangle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78" name="Google Shape;155;p29">
            <a:extLst>
              <a:ext uri="{FF2B5EF4-FFF2-40B4-BE49-F238E27FC236}">
                <a16:creationId xmlns:a16="http://schemas.microsoft.com/office/drawing/2014/main" id="{E7D13394-0472-4A81-8AEF-7427DB3FFE1D}"/>
              </a:ext>
            </a:extLst>
          </p:cNvPr>
          <p:cNvCxnSpPr>
            <a:cxnSpLocks/>
          </p:cNvCxnSpPr>
          <p:nvPr/>
        </p:nvCxnSpPr>
        <p:spPr>
          <a:xfrm>
            <a:off x="7345129" y="3934115"/>
            <a:ext cx="0" cy="243186"/>
          </a:xfrm>
          <a:prstGeom prst="straightConnector1">
            <a:avLst/>
          </a:prstGeom>
          <a:ln w="38100">
            <a:solidFill>
              <a:schemeClr val="accent5">
                <a:lumMod val="40000"/>
                <a:lumOff val="60000"/>
              </a:schemeClr>
            </a:solidFill>
            <a:headEnd type="none" w="sm" len="sm"/>
            <a:tailEnd type="triangle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79" name="Google Shape;155;p29">
            <a:extLst>
              <a:ext uri="{FF2B5EF4-FFF2-40B4-BE49-F238E27FC236}">
                <a16:creationId xmlns:a16="http://schemas.microsoft.com/office/drawing/2014/main" id="{EB0DE9B8-D62A-4545-93FF-16CF399B83C2}"/>
              </a:ext>
            </a:extLst>
          </p:cNvPr>
          <p:cNvCxnSpPr>
            <a:cxnSpLocks/>
          </p:cNvCxnSpPr>
          <p:nvPr/>
        </p:nvCxnSpPr>
        <p:spPr>
          <a:xfrm>
            <a:off x="3342277" y="3806344"/>
            <a:ext cx="440065" cy="0"/>
          </a:xfrm>
          <a:prstGeom prst="straightConnector1">
            <a:avLst/>
          </a:prstGeom>
          <a:ln w="38100">
            <a:solidFill>
              <a:schemeClr val="accent5">
                <a:lumMod val="40000"/>
                <a:lumOff val="60000"/>
              </a:schemeClr>
            </a:solidFill>
            <a:headEnd type="none" w="sm" len="sm"/>
            <a:tailEnd type="triangle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83" name="Google Shape;155;p29">
            <a:extLst>
              <a:ext uri="{FF2B5EF4-FFF2-40B4-BE49-F238E27FC236}">
                <a16:creationId xmlns:a16="http://schemas.microsoft.com/office/drawing/2014/main" id="{BEDA7265-1D87-448E-8DE5-0ACB6DB05307}"/>
              </a:ext>
            </a:extLst>
          </p:cNvPr>
          <p:cNvCxnSpPr>
            <a:cxnSpLocks/>
          </p:cNvCxnSpPr>
          <p:nvPr/>
        </p:nvCxnSpPr>
        <p:spPr>
          <a:xfrm>
            <a:off x="5934051" y="4412466"/>
            <a:ext cx="440065" cy="0"/>
          </a:xfrm>
          <a:prstGeom prst="straightConnector1">
            <a:avLst/>
          </a:prstGeom>
          <a:ln w="38100">
            <a:solidFill>
              <a:schemeClr val="accent5">
                <a:lumMod val="40000"/>
                <a:lumOff val="60000"/>
              </a:schemeClr>
            </a:solidFill>
            <a:headEnd type="none" w="sm" len="sm"/>
            <a:tailEnd type="triangle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84" name="圖片 83">
            <a:extLst>
              <a:ext uri="{FF2B5EF4-FFF2-40B4-BE49-F238E27FC236}">
                <a16:creationId xmlns:a16="http://schemas.microsoft.com/office/drawing/2014/main" id="{4ADA979F-C496-477E-8CB7-46906D594500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1051" y="3421697"/>
            <a:ext cx="1278588" cy="362438"/>
          </a:xfrm>
          <a:prstGeom prst="rect">
            <a:avLst/>
          </a:prstGeom>
        </p:spPr>
      </p:pic>
      <p:sp>
        <p:nvSpPr>
          <p:cNvPr id="291" name="Google Shape;291;p33"/>
          <p:cNvSpPr txBox="1"/>
          <p:nvPr/>
        </p:nvSpPr>
        <p:spPr>
          <a:xfrm>
            <a:off x="3108069" y="3398224"/>
            <a:ext cx="1099272" cy="551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sz="1200" b="1" err="1">
                <a:solidFill>
                  <a:schemeClr val="bg1"/>
                </a:solidFill>
                <a:latin typeface="Microsoft JhengHei"/>
                <a:ea typeface="Microsoft JhengHei"/>
              </a:rPr>
              <a:t>觸發事件錄影</a:t>
            </a:r>
          </a:p>
        </p:txBody>
      </p:sp>
      <p:pic>
        <p:nvPicPr>
          <p:cNvPr id="86" name="圖片 85">
            <a:extLst>
              <a:ext uri="{FF2B5EF4-FFF2-40B4-BE49-F238E27FC236}">
                <a16:creationId xmlns:a16="http://schemas.microsoft.com/office/drawing/2014/main" id="{55232897-EE65-45C4-B126-82777D25EF1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4889" y="4017543"/>
            <a:ext cx="1278588" cy="362438"/>
          </a:xfrm>
          <a:prstGeom prst="rect">
            <a:avLst/>
          </a:prstGeom>
        </p:spPr>
      </p:pic>
      <p:sp>
        <p:nvSpPr>
          <p:cNvPr id="292" name="Google Shape;292;p33"/>
          <p:cNvSpPr txBox="1"/>
          <p:nvPr/>
        </p:nvSpPr>
        <p:spPr>
          <a:xfrm>
            <a:off x="5694067" y="3990736"/>
            <a:ext cx="1118140" cy="289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err="1">
                <a:solidFill>
                  <a:schemeClr val="bg1"/>
                </a:solidFill>
                <a:latin typeface="Microsoft JhengHei"/>
                <a:ea typeface="Microsoft JhengHei"/>
              </a:rPr>
              <a:t>頻道時間配對</a:t>
            </a:r>
            <a:endParaRPr lang="zh-TW" altLang="en-US" sz="1200" b="1" err="1">
              <a:solidFill>
                <a:schemeClr val="bg1"/>
              </a:solidFill>
              <a:latin typeface="Microsoft JhengHei"/>
              <a:ea typeface="Microsoft JhengHei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F2313FD4-23B3-4A4B-9D2A-73F63C9F1F1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071" y="258131"/>
            <a:ext cx="1031679" cy="927469"/>
          </a:xfrm>
          <a:prstGeom prst="rect">
            <a:avLst/>
          </a:prstGeom>
        </p:spPr>
      </p:pic>
      <p:pic>
        <p:nvPicPr>
          <p:cNvPr id="43" name="圖片 42">
            <a:extLst>
              <a:ext uri="{FF2B5EF4-FFF2-40B4-BE49-F238E27FC236}">
                <a16:creationId xmlns:a16="http://schemas.microsoft.com/office/drawing/2014/main" id="{25F6B80B-B23B-45BA-A9BA-F2AB10529E2F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033" y="545406"/>
            <a:ext cx="6403919" cy="469242"/>
          </a:xfrm>
          <a:prstGeom prst="rect">
            <a:avLst/>
          </a:prstGeom>
        </p:spPr>
      </p:pic>
      <p:sp>
        <p:nvSpPr>
          <p:cNvPr id="272" name="Google Shape;272;p33"/>
          <p:cNvSpPr txBox="1">
            <a:spLocks noGrp="1"/>
          </p:cNvSpPr>
          <p:nvPr>
            <p:ph type="title"/>
          </p:nvPr>
        </p:nvSpPr>
        <p:spPr>
          <a:xfrm>
            <a:off x="1264839" y="473487"/>
            <a:ext cx="5619845" cy="4679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QVR Pro 內部功能運作架構</a:t>
            </a:r>
            <a:endParaRPr sz="3000"/>
          </a:p>
        </p:txBody>
      </p:sp>
    </p:spTree>
    <p:extLst>
      <p:ext uri="{BB962C8B-B14F-4D97-AF65-F5344CB8AC3E}">
        <p14:creationId xmlns:p14="http://schemas.microsoft.com/office/powerpoint/2010/main" val="33922732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螢幕擷取畫面, 顯示 的圖片&#10;&#10;描述是以非常高的可信度產生">
            <a:extLst>
              <a:ext uri="{FF2B5EF4-FFF2-40B4-BE49-F238E27FC236}">
                <a16:creationId xmlns:a16="http://schemas.microsoft.com/office/drawing/2014/main" id="{2F531160-36B2-4E99-BC9D-C65E321BBE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2605" y="2302974"/>
            <a:ext cx="8027009" cy="2180665"/>
          </a:xfrm>
          <a:prstGeom prst="rect">
            <a:avLst/>
          </a:prstGeom>
        </p:spPr>
      </p:pic>
      <p:grpSp>
        <p:nvGrpSpPr>
          <p:cNvPr id="25" name="群組 24">
            <a:extLst>
              <a:ext uri="{FF2B5EF4-FFF2-40B4-BE49-F238E27FC236}">
                <a16:creationId xmlns:a16="http://schemas.microsoft.com/office/drawing/2014/main" id="{9B2FF1E5-9B1A-41BB-8CF1-37745543AB9B}"/>
              </a:ext>
            </a:extLst>
          </p:cNvPr>
          <p:cNvGrpSpPr/>
          <p:nvPr/>
        </p:nvGrpSpPr>
        <p:grpSpPr>
          <a:xfrm>
            <a:off x="2137404" y="1026053"/>
            <a:ext cx="2079421" cy="1279508"/>
            <a:chOff x="1196011" y="932160"/>
            <a:chExt cx="1890826" cy="1153778"/>
          </a:xfrm>
        </p:grpSpPr>
        <p:pic>
          <p:nvPicPr>
            <p:cNvPr id="29" name="圖片 28">
              <a:extLst>
                <a:ext uri="{FF2B5EF4-FFF2-40B4-BE49-F238E27FC236}">
                  <a16:creationId xmlns:a16="http://schemas.microsoft.com/office/drawing/2014/main" id="{5378F45E-FD60-4A06-8F18-CADF84CF710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96011" y="932160"/>
              <a:ext cx="1890826" cy="1153778"/>
            </a:xfrm>
            <a:prstGeom prst="rect">
              <a:avLst/>
            </a:prstGeom>
          </p:spPr>
        </p:pic>
        <p:pic>
          <p:nvPicPr>
            <p:cNvPr id="293" name="Google Shape;293;p33"/>
            <p:cNvPicPr preferRelativeResize="0"/>
            <p:nvPr/>
          </p:nvPicPr>
          <p:blipFill>
            <a:blip r:embed="rId6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00115" y="1027380"/>
              <a:ext cx="1680882" cy="940119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59" name="Google Shape;155;p29">
            <a:extLst>
              <a:ext uri="{FF2B5EF4-FFF2-40B4-BE49-F238E27FC236}">
                <a16:creationId xmlns:a16="http://schemas.microsoft.com/office/drawing/2014/main" id="{16488283-2FC1-46ED-AEFF-ECE048AEF2CC}"/>
              </a:ext>
            </a:extLst>
          </p:cNvPr>
          <p:cNvCxnSpPr>
            <a:cxnSpLocks/>
          </p:cNvCxnSpPr>
          <p:nvPr/>
        </p:nvCxnSpPr>
        <p:spPr>
          <a:xfrm flipH="1">
            <a:off x="4607451" y="1864763"/>
            <a:ext cx="8659" cy="471062"/>
          </a:xfrm>
          <a:prstGeom prst="straightConnector1">
            <a:avLst/>
          </a:prstGeom>
          <a:ln w="38100">
            <a:solidFill>
              <a:schemeClr val="accent5">
                <a:lumMod val="40000"/>
                <a:lumOff val="60000"/>
              </a:schemeClr>
            </a:solidFill>
            <a:headEnd type="none" w="sm" len="sm"/>
            <a:tailEnd type="triangle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grpSp>
        <p:nvGrpSpPr>
          <p:cNvPr id="256" name="群組 255">
            <a:extLst>
              <a:ext uri="{FF2B5EF4-FFF2-40B4-BE49-F238E27FC236}">
                <a16:creationId xmlns:a16="http://schemas.microsoft.com/office/drawing/2014/main" id="{789D4AD1-F811-4B93-A6A0-8CE5B88BE67B}"/>
              </a:ext>
            </a:extLst>
          </p:cNvPr>
          <p:cNvGrpSpPr/>
          <p:nvPr/>
        </p:nvGrpSpPr>
        <p:grpSpPr>
          <a:xfrm>
            <a:off x="4029407" y="1547897"/>
            <a:ext cx="2274280" cy="371313"/>
            <a:chOff x="952915" y="2099728"/>
            <a:chExt cx="2282939" cy="336676"/>
          </a:xfrm>
        </p:grpSpPr>
        <p:pic>
          <p:nvPicPr>
            <p:cNvPr id="32" name="圖片 31">
              <a:extLst>
                <a:ext uri="{FF2B5EF4-FFF2-40B4-BE49-F238E27FC236}">
                  <a16:creationId xmlns:a16="http://schemas.microsoft.com/office/drawing/2014/main" id="{25999781-B363-40CC-8B84-78DCDA554B9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52915" y="2099728"/>
              <a:ext cx="2282939" cy="336676"/>
            </a:xfrm>
            <a:prstGeom prst="rect">
              <a:avLst/>
            </a:prstGeom>
          </p:spPr>
        </p:pic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B22D9A8-F92F-4D41-86AB-C7759BC9C5A4}"/>
                </a:ext>
              </a:extLst>
            </p:cNvPr>
            <p:cNvSpPr/>
            <p:nvPr/>
          </p:nvSpPr>
          <p:spPr>
            <a:xfrm>
              <a:off x="1022500" y="2112079"/>
              <a:ext cx="2159566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zh-TW" altLang="en-US" b="1">
                  <a:solidFill>
                    <a:schemeClr val="bg1"/>
                  </a:solidFill>
                </a:rPr>
                <a:t>即時影像監看與錄影回放</a:t>
              </a:r>
            </a:p>
          </p:txBody>
        </p:sp>
      </p:grpSp>
      <p:sp>
        <p:nvSpPr>
          <p:cNvPr id="43" name="矩形 42">
            <a:extLst>
              <a:ext uri="{FF2B5EF4-FFF2-40B4-BE49-F238E27FC236}">
                <a16:creationId xmlns:a16="http://schemas.microsoft.com/office/drawing/2014/main" id="{B5A38FD3-2C68-4FCF-B60C-E8CC3B5D917E}"/>
              </a:ext>
            </a:extLst>
          </p:cNvPr>
          <p:cNvSpPr/>
          <p:nvPr/>
        </p:nvSpPr>
        <p:spPr>
          <a:xfrm>
            <a:off x="1308301" y="3947261"/>
            <a:ext cx="1412567" cy="3231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t">
            <a:spAutoFit/>
          </a:bodyPr>
          <a:lstStyle/>
          <a:p>
            <a:pPr lvl="0" algn="ctr"/>
            <a:r>
              <a:rPr lang="en-US" altLang="zh-TW" sz="1500" b="1">
                <a:solidFill>
                  <a:schemeClr val="bg1"/>
                </a:solidFill>
              </a:rPr>
              <a:t>QVR Pro </a:t>
            </a:r>
            <a:r>
              <a:rPr lang="zh-TW" altLang="en-US" sz="1500" b="1">
                <a:solidFill>
                  <a:schemeClr val="bg1"/>
                </a:solidFill>
                <a:latin typeface="Microsoft JhengHei"/>
                <a:ea typeface="Microsoft JhengHei"/>
              </a:rPr>
              <a:t>核心</a:t>
            </a:r>
          </a:p>
        </p:txBody>
      </p:sp>
      <p:sp>
        <p:nvSpPr>
          <p:cNvPr id="46" name="矩形 45">
            <a:extLst>
              <a:ext uri="{FF2B5EF4-FFF2-40B4-BE49-F238E27FC236}">
                <a16:creationId xmlns:a16="http://schemas.microsoft.com/office/drawing/2014/main" id="{3F19AC55-2C7E-4D8C-8F06-140946189DBA}"/>
              </a:ext>
            </a:extLst>
          </p:cNvPr>
          <p:cNvSpPr/>
          <p:nvPr/>
        </p:nvSpPr>
        <p:spPr>
          <a:xfrm>
            <a:off x="3566753" y="2925593"/>
            <a:ext cx="2140330" cy="3231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t">
            <a:spAutoFit/>
          </a:bodyPr>
          <a:lstStyle/>
          <a:p>
            <a:pPr lvl="0" algn="ctr"/>
            <a:r>
              <a:rPr lang="en-US" altLang="zh-TW" sz="1500" b="1">
                <a:solidFill>
                  <a:schemeClr val="bg1"/>
                </a:solidFill>
              </a:rPr>
              <a:t>QVR Center</a:t>
            </a:r>
            <a:r>
              <a:rPr lang="zh-TW" altLang="en-US" sz="1500" b="1">
                <a:solidFill>
                  <a:schemeClr val="bg1"/>
                </a:solidFill>
                <a:latin typeface="Microsoft JhengHei"/>
                <a:ea typeface="Microsoft JhengHei"/>
              </a:rPr>
              <a:t> 管理核心</a:t>
            </a:r>
          </a:p>
        </p:txBody>
      </p:sp>
      <p:sp>
        <p:nvSpPr>
          <p:cNvPr id="48" name="矩形 47">
            <a:extLst>
              <a:ext uri="{FF2B5EF4-FFF2-40B4-BE49-F238E27FC236}">
                <a16:creationId xmlns:a16="http://schemas.microsoft.com/office/drawing/2014/main" id="{1EE65353-61BE-4F9B-AF1E-92F8219F9C17}"/>
              </a:ext>
            </a:extLst>
          </p:cNvPr>
          <p:cNvSpPr/>
          <p:nvPr/>
        </p:nvSpPr>
        <p:spPr>
          <a:xfrm>
            <a:off x="3947060" y="3947261"/>
            <a:ext cx="1412567" cy="3231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t">
            <a:spAutoFit/>
          </a:bodyPr>
          <a:lstStyle/>
          <a:p>
            <a:pPr lvl="0" algn="ctr"/>
            <a:r>
              <a:rPr lang="en-US" altLang="zh-TW" sz="1500" b="1">
                <a:solidFill>
                  <a:schemeClr val="bg1"/>
                </a:solidFill>
              </a:rPr>
              <a:t>QVR Pro </a:t>
            </a:r>
            <a:r>
              <a:rPr lang="zh-TW" altLang="en-US" sz="1500" b="1">
                <a:solidFill>
                  <a:schemeClr val="bg1"/>
                </a:solidFill>
                <a:latin typeface="Microsoft JhengHei"/>
                <a:ea typeface="Microsoft JhengHei"/>
              </a:rPr>
              <a:t>核心</a:t>
            </a:r>
          </a:p>
        </p:txBody>
      </p:sp>
      <p:sp>
        <p:nvSpPr>
          <p:cNvPr id="50" name="矩形 49">
            <a:extLst>
              <a:ext uri="{FF2B5EF4-FFF2-40B4-BE49-F238E27FC236}">
                <a16:creationId xmlns:a16="http://schemas.microsoft.com/office/drawing/2014/main" id="{3E66F29F-6DFD-4E1F-BA7B-3DFA1074F99C}"/>
              </a:ext>
            </a:extLst>
          </p:cNvPr>
          <p:cNvSpPr/>
          <p:nvPr/>
        </p:nvSpPr>
        <p:spPr>
          <a:xfrm>
            <a:off x="6617355" y="3939060"/>
            <a:ext cx="1412567" cy="3231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t">
            <a:spAutoFit/>
          </a:bodyPr>
          <a:lstStyle/>
          <a:p>
            <a:pPr lvl="0" algn="ctr"/>
            <a:r>
              <a:rPr lang="en-US" altLang="zh-TW" sz="1500" b="1">
                <a:solidFill>
                  <a:schemeClr val="bg1"/>
                </a:solidFill>
              </a:rPr>
              <a:t>QVR Pro </a:t>
            </a:r>
            <a:r>
              <a:rPr lang="zh-TW" altLang="en-US" sz="1500" b="1">
                <a:solidFill>
                  <a:schemeClr val="bg1"/>
                </a:solidFill>
                <a:latin typeface="Microsoft JhengHei"/>
                <a:ea typeface="Microsoft JhengHei"/>
              </a:rPr>
              <a:t>核心</a:t>
            </a:r>
          </a:p>
        </p:txBody>
      </p:sp>
      <p:sp>
        <p:nvSpPr>
          <p:cNvPr id="51" name="矩形 50">
            <a:extLst>
              <a:ext uri="{FF2B5EF4-FFF2-40B4-BE49-F238E27FC236}">
                <a16:creationId xmlns:a16="http://schemas.microsoft.com/office/drawing/2014/main" id="{D1604408-6138-47BB-B134-8FEBE19CBC33}"/>
              </a:ext>
            </a:extLst>
          </p:cNvPr>
          <p:cNvSpPr/>
          <p:nvPr/>
        </p:nvSpPr>
        <p:spPr>
          <a:xfrm>
            <a:off x="946258" y="3405823"/>
            <a:ext cx="2087431" cy="3231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t">
            <a:spAutoFit/>
          </a:bodyPr>
          <a:lstStyle/>
          <a:p>
            <a:pPr lvl="0" algn="ctr"/>
            <a:r>
              <a:rPr lang="en-US" altLang="zh-TW" sz="1500" b="1">
                <a:solidFill>
                  <a:schemeClr val="bg1"/>
                </a:solidFill>
              </a:rPr>
              <a:t>QVR Center</a:t>
            </a:r>
            <a:r>
              <a:rPr lang="zh-TW" altLang="en-US" sz="1500" b="1">
                <a:solidFill>
                  <a:schemeClr val="bg1"/>
                </a:solidFill>
              </a:rPr>
              <a:t> </a:t>
            </a:r>
            <a:r>
              <a:rPr lang="zh-TW" altLang="en-US" sz="1500" b="1">
                <a:solidFill>
                  <a:schemeClr val="bg1"/>
                </a:solidFill>
                <a:latin typeface="Microsoft JhengHei"/>
                <a:ea typeface="Microsoft JhengHei"/>
              </a:rPr>
              <a:t>權限管理</a:t>
            </a:r>
          </a:p>
        </p:txBody>
      </p:sp>
      <p:sp>
        <p:nvSpPr>
          <p:cNvPr id="55" name="矩形 54">
            <a:extLst>
              <a:ext uri="{FF2B5EF4-FFF2-40B4-BE49-F238E27FC236}">
                <a16:creationId xmlns:a16="http://schemas.microsoft.com/office/drawing/2014/main" id="{577865E9-6722-48A1-9C2F-986F28C15673}"/>
              </a:ext>
            </a:extLst>
          </p:cNvPr>
          <p:cNvSpPr/>
          <p:nvPr/>
        </p:nvSpPr>
        <p:spPr>
          <a:xfrm>
            <a:off x="3323432" y="3405823"/>
            <a:ext cx="2584971" cy="3231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anchor="t">
            <a:spAutoFit/>
          </a:bodyPr>
          <a:lstStyle/>
          <a:p>
            <a:pPr lvl="0" algn="ctr"/>
            <a:r>
              <a:rPr lang="en-US" altLang="zh-TW" sz="1500" b="1">
                <a:solidFill>
                  <a:schemeClr val="bg1"/>
                </a:solidFill>
              </a:rPr>
              <a:t>QVR Center</a:t>
            </a:r>
            <a:r>
              <a:rPr lang="zh-TW" altLang="en-US" sz="1500" b="1">
                <a:solidFill>
                  <a:schemeClr val="bg1"/>
                </a:solidFill>
              </a:rPr>
              <a:t> </a:t>
            </a:r>
            <a:r>
              <a:rPr lang="zh-TW" altLang="en-US" sz="1500" b="1">
                <a:solidFill>
                  <a:schemeClr val="bg1"/>
                </a:solidFill>
                <a:latin typeface="Microsoft JhengHei"/>
                <a:ea typeface="Microsoft JhengHei"/>
              </a:rPr>
              <a:t>管理儀表板</a:t>
            </a:r>
          </a:p>
        </p:txBody>
      </p:sp>
      <p:sp>
        <p:nvSpPr>
          <p:cNvPr id="57" name="矩形 56">
            <a:extLst>
              <a:ext uri="{FF2B5EF4-FFF2-40B4-BE49-F238E27FC236}">
                <a16:creationId xmlns:a16="http://schemas.microsoft.com/office/drawing/2014/main" id="{F169399F-B46A-48A7-9808-93F1A00DAA61}"/>
              </a:ext>
            </a:extLst>
          </p:cNvPr>
          <p:cNvSpPr/>
          <p:nvPr/>
        </p:nvSpPr>
        <p:spPr>
          <a:xfrm>
            <a:off x="6096724" y="3423689"/>
            <a:ext cx="1977271" cy="3231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anchor="t">
            <a:spAutoFit/>
          </a:bodyPr>
          <a:lstStyle/>
          <a:p>
            <a:pPr lvl="0" algn="ctr"/>
            <a:r>
              <a:rPr lang="en-US" altLang="zh-TW" sz="1500" b="1">
                <a:solidFill>
                  <a:schemeClr val="bg1"/>
                </a:solidFill>
              </a:rPr>
              <a:t>QVR Pro</a:t>
            </a:r>
            <a:r>
              <a:rPr lang="zh-TW" altLang="en-US" sz="1500" b="1">
                <a:solidFill>
                  <a:schemeClr val="bg1"/>
                </a:solidFill>
              </a:rPr>
              <a:t> </a:t>
            </a:r>
            <a:r>
              <a:rPr lang="zh-TW" altLang="en-US" sz="1500" b="1">
                <a:solidFill>
                  <a:schemeClr val="bg1"/>
                </a:solidFill>
                <a:latin typeface="Microsoft JhengHei"/>
                <a:ea typeface="Microsoft JhengHei"/>
              </a:rPr>
              <a:t>多機管理</a:t>
            </a:r>
          </a:p>
        </p:txBody>
      </p:sp>
      <p:sp>
        <p:nvSpPr>
          <p:cNvPr id="60" name="矩形 59">
            <a:extLst>
              <a:ext uri="{FF2B5EF4-FFF2-40B4-BE49-F238E27FC236}">
                <a16:creationId xmlns:a16="http://schemas.microsoft.com/office/drawing/2014/main" id="{7285C5C6-DDB5-47F7-B361-A0DCE152AC6C}"/>
              </a:ext>
            </a:extLst>
          </p:cNvPr>
          <p:cNvSpPr/>
          <p:nvPr/>
        </p:nvSpPr>
        <p:spPr>
          <a:xfrm>
            <a:off x="3634079" y="2443798"/>
            <a:ext cx="2005678" cy="3693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t">
            <a:spAutoFit/>
          </a:bodyPr>
          <a:lstStyle/>
          <a:p>
            <a:pPr lvl="0" algn="ctr"/>
            <a:r>
              <a:rPr lang="en-US" altLang="zh-TW" sz="1800" b="1">
                <a:solidFill>
                  <a:schemeClr val="bg1"/>
                </a:solidFill>
              </a:rPr>
              <a:t>QVR Center</a:t>
            </a:r>
            <a:r>
              <a:rPr lang="zh-TW" altLang="en-US" sz="1800" b="1">
                <a:solidFill>
                  <a:schemeClr val="bg1"/>
                </a:solidFill>
              </a:rPr>
              <a:t> </a:t>
            </a:r>
            <a:r>
              <a:rPr lang="zh-TW" altLang="en-US" sz="1800" b="1">
                <a:solidFill>
                  <a:schemeClr val="bg1"/>
                </a:solidFill>
                <a:latin typeface="Microsoft JhengHei"/>
                <a:ea typeface="Microsoft JhengHei"/>
              </a:rPr>
              <a:t>群組</a:t>
            </a:r>
          </a:p>
        </p:txBody>
      </p:sp>
      <p:pic>
        <p:nvPicPr>
          <p:cNvPr id="7" name="圖片 6" descr="一張含有 物件 的圖片&#10;&#10;描述是以非常高的可信度產生">
            <a:extLst>
              <a:ext uri="{FF2B5EF4-FFF2-40B4-BE49-F238E27FC236}">
                <a16:creationId xmlns:a16="http://schemas.microsoft.com/office/drawing/2014/main" id="{29459D21-D08B-466D-8A06-82AA6B6FF4C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056" y="252442"/>
            <a:ext cx="1196568" cy="941979"/>
          </a:xfrm>
          <a:prstGeom prst="rect">
            <a:avLst/>
          </a:prstGeom>
        </p:spPr>
      </p:pic>
      <p:pic>
        <p:nvPicPr>
          <p:cNvPr id="20" name="圖片 19">
            <a:extLst>
              <a:ext uri="{FF2B5EF4-FFF2-40B4-BE49-F238E27FC236}">
                <a16:creationId xmlns:a16="http://schemas.microsoft.com/office/drawing/2014/main" id="{4695C01F-9AC1-4AD0-9036-3D9D4B014EB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100" y="499683"/>
            <a:ext cx="6403919" cy="469242"/>
          </a:xfrm>
          <a:prstGeom prst="rect">
            <a:avLst/>
          </a:prstGeom>
        </p:spPr>
      </p:pic>
      <p:sp>
        <p:nvSpPr>
          <p:cNvPr id="272" name="Google Shape;272;p33"/>
          <p:cNvSpPr txBox="1">
            <a:spLocks noGrp="1"/>
          </p:cNvSpPr>
          <p:nvPr>
            <p:ph type="title"/>
          </p:nvPr>
        </p:nvSpPr>
        <p:spPr>
          <a:xfrm>
            <a:off x="1248486" y="471488"/>
            <a:ext cx="6125193" cy="4679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QVR </a:t>
            </a:r>
            <a:r>
              <a:rPr lang="en-US" sz="3000"/>
              <a:t>Center</a:t>
            </a:r>
            <a:r>
              <a:rPr lang="en" sz="3000"/>
              <a:t> 內部功能運作架構</a:t>
            </a:r>
            <a:endParaRPr sz="3000"/>
          </a:p>
        </p:txBody>
      </p:sp>
    </p:spTree>
    <p:extLst>
      <p:ext uri="{BB962C8B-B14F-4D97-AF65-F5344CB8AC3E}">
        <p14:creationId xmlns:p14="http://schemas.microsoft.com/office/powerpoint/2010/main" val="8279281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860AF108-9DBA-4E62-8FED-A6A140028A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3629" y="1431556"/>
            <a:ext cx="5340885" cy="2599206"/>
          </a:xfrm>
          <a:prstGeom prst="rect">
            <a:avLst/>
          </a:prstGeom>
        </p:spPr>
      </p:pic>
      <p:sp>
        <p:nvSpPr>
          <p:cNvPr id="733" name="Google Shape;733;p47"/>
          <p:cNvSpPr txBox="1">
            <a:spLocks noGrp="1"/>
          </p:cNvSpPr>
          <p:nvPr>
            <p:ph type="body" idx="4294967295"/>
          </p:nvPr>
        </p:nvSpPr>
        <p:spPr>
          <a:xfrm>
            <a:off x="4869832" y="1732861"/>
            <a:ext cx="3772981" cy="220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2300" b="1">
                <a:solidFill>
                  <a:schemeClr val="bg1"/>
                </a:solidFill>
                <a:latin typeface="+mj-lt"/>
                <a:ea typeface="Microsoft JhengHei"/>
              </a:rPr>
              <a:t>QVR Pro Client</a:t>
            </a:r>
            <a:endParaRPr lang="zh-TW" altLang="en-US" sz="2300" b="1">
              <a:solidFill>
                <a:schemeClr val="bg1"/>
              </a:solidFill>
              <a:latin typeface="+mj-lt"/>
              <a:ea typeface="Microsoft JhengHei"/>
            </a:endParaRPr>
          </a:p>
          <a:p>
            <a:pPr marL="266700" lvl="0" indent="-152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150000"/>
              <a:buFont typeface="Arial"/>
              <a:buChar char="•"/>
            </a:pPr>
            <a:r>
              <a:rPr lang="zh-TW" altLang="en-US" sz="1500" b="1">
                <a:solidFill>
                  <a:schemeClr val="bg1"/>
                </a:solidFill>
                <a:latin typeface="Microsoft JhengHei"/>
                <a:ea typeface="Microsoft JhengHei"/>
              </a:rPr>
              <a:t>即時影像、錄影回放一鍵搞定</a:t>
            </a:r>
          </a:p>
          <a:p>
            <a:pPr marL="266700" lvl="0" indent="-152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150000"/>
              <a:buFont typeface="Arial"/>
              <a:buChar char="•"/>
            </a:pPr>
            <a:r>
              <a:rPr lang="zh-TW" altLang="en-US" sz="1500" b="1">
                <a:solidFill>
                  <a:schemeClr val="bg1"/>
                </a:solidFill>
                <a:latin typeface="Microsoft JhengHei"/>
                <a:ea typeface="Microsoft JhengHei"/>
              </a:rPr>
              <a:t>多種平台採相同使用者介面</a:t>
            </a:r>
          </a:p>
          <a:p>
            <a:pPr marL="266700" lvl="0" indent="-152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150000"/>
              <a:buFont typeface="Arial"/>
              <a:buChar char="•"/>
            </a:pPr>
            <a:r>
              <a:rPr lang="zh-TW" altLang="en-US" sz="1500" b="1">
                <a:solidFill>
                  <a:schemeClr val="bg1"/>
                </a:solidFill>
                <a:latin typeface="Microsoft JhengHei"/>
                <a:ea typeface="Microsoft JhengHei"/>
              </a:rPr>
              <a:t>動態影像顯示配置</a:t>
            </a:r>
          </a:p>
          <a:p>
            <a:pPr marL="266700" lvl="0" indent="-152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150000"/>
              <a:buFont typeface="Arial"/>
              <a:buChar char="•"/>
            </a:pPr>
            <a:r>
              <a:rPr lang="zh-TW" altLang="en-US" sz="1500" b="1">
                <a:solidFill>
                  <a:schemeClr val="bg1"/>
                </a:solidFill>
                <a:latin typeface="Microsoft JhengHei"/>
                <a:ea typeface="Microsoft JhengHei"/>
              </a:rPr>
              <a:t>獨家魚眼解析技術</a:t>
            </a:r>
          </a:p>
          <a:p>
            <a:pPr marL="266700" lvl="0" indent="-152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150000"/>
              <a:buFont typeface="Arial"/>
              <a:buChar char="•"/>
            </a:pPr>
            <a:r>
              <a:rPr lang="zh-TW" altLang="en-US" sz="1500" b="1">
                <a:solidFill>
                  <a:schemeClr val="bg1"/>
                </a:solidFill>
                <a:latin typeface="Microsoft JhengHei"/>
                <a:ea typeface="Microsoft JhengHei"/>
              </a:rPr>
              <a:t>多種事件通知方式</a:t>
            </a: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bg1"/>
              </a:solidFill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zh-TW" altLang="en-US" sz="2000">
              <a:solidFill>
                <a:schemeClr val="bg1"/>
              </a:solidFill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zh-TW" altLang="en-US" sz="2000" b="1" i="0" u="none" strike="noStrike" cap="none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endParaRPr sz="2000" b="1" i="0" u="none" strike="noStrike" cap="none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143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endParaRPr lang="zh-TW" altLang="en-US" sz="2000" b="1" i="0" u="none" strike="noStrike" cap="none">
              <a:solidFill>
                <a:schemeClr val="bg1"/>
              </a:solidFill>
              <a:latin typeface="Arial"/>
              <a:ea typeface="Arial"/>
              <a:cs typeface="Arial"/>
            </a:endParaRPr>
          </a:p>
        </p:txBody>
      </p:sp>
      <p:pic>
        <p:nvPicPr>
          <p:cNvPr id="734" name="Google Shape;734;p47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58132" y="2492848"/>
            <a:ext cx="1291025" cy="458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735" name="Google Shape;735;p4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39158" y="2039209"/>
            <a:ext cx="971550" cy="542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1FCE253F-B283-4216-B7FF-3FCF219DB5F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27641" y="1423231"/>
            <a:ext cx="4307675" cy="2320285"/>
          </a:xfrm>
          <a:prstGeom prst="rect">
            <a:avLst/>
          </a:prstGeom>
        </p:spPr>
      </p:pic>
      <p:pic>
        <p:nvPicPr>
          <p:cNvPr id="5" name="圖片 4" descr="一張含有 標誌 的圖片&#10;&#10;描述是以高可信度產生">
            <a:extLst>
              <a:ext uri="{FF2B5EF4-FFF2-40B4-BE49-F238E27FC236}">
                <a16:creationId xmlns:a16="http://schemas.microsoft.com/office/drawing/2014/main" id="{0AA7CC71-FDDE-4D08-9E9A-4562A328B5F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757" y="252442"/>
            <a:ext cx="1532344" cy="941979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3C3335F6-2EA8-4B42-8DA8-DEEC93EE464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5166" y="845725"/>
            <a:ext cx="6403919" cy="469242"/>
          </a:xfrm>
          <a:prstGeom prst="rect">
            <a:avLst/>
          </a:prstGeom>
        </p:spPr>
      </p:pic>
      <p:sp>
        <p:nvSpPr>
          <p:cNvPr id="694" name="Google Shape;694;p47"/>
          <p:cNvSpPr txBox="1">
            <a:spLocks noGrp="1"/>
          </p:cNvSpPr>
          <p:nvPr>
            <p:ph type="title"/>
          </p:nvPr>
        </p:nvSpPr>
        <p:spPr>
          <a:xfrm>
            <a:off x="1854158" y="690050"/>
            <a:ext cx="7584541" cy="584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000">
                <a:latin typeface="Microsoft JhengHei"/>
                <a:ea typeface="Microsoft JhengHei"/>
              </a:rPr>
              <a:t>用戶端靈活監看，全面掌控狀況</a:t>
            </a:r>
            <a:endParaRPr lang="zh-TW" altLang="en-US" sz="3000">
              <a:latin typeface="Microsoft JhengHei"/>
              <a:ea typeface="Microsoft JhengHei"/>
            </a:endParaRPr>
          </a:p>
        </p:txBody>
      </p:sp>
      <p:pic>
        <p:nvPicPr>
          <p:cNvPr id="3" name="圖片 2" descr="一張含有 綠色, 配對 的圖片&#10;&#10;描述是以非常高的可信度產生">
            <a:extLst>
              <a:ext uri="{FF2B5EF4-FFF2-40B4-BE49-F238E27FC236}">
                <a16:creationId xmlns:a16="http://schemas.microsoft.com/office/drawing/2014/main" id="{069DC033-E365-463A-A4B0-7EC77D8E8EB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5780" y="2775184"/>
            <a:ext cx="1146165" cy="1427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4853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E3658126-DF3D-4D9F-9103-76D9D5DA4E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6908" y="1315987"/>
            <a:ext cx="5642585" cy="334434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4FDC586A-4B78-4287-9D62-DF5025CD3029}"/>
              </a:ext>
            </a:extLst>
          </p:cNvPr>
          <p:cNvSpPr txBox="1"/>
          <p:nvPr/>
        </p:nvSpPr>
        <p:spPr>
          <a:xfrm>
            <a:off x="1808197" y="1286460"/>
            <a:ext cx="5676441" cy="255939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 anchor="t">
            <a:spAutoFit/>
          </a:bodyPr>
          <a:lstStyle/>
          <a:p>
            <a:endParaRPr lang="zh-TW" altLang="en-US" b="1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24ADD6ED-881C-4E3F-B3EA-26B3B49BEB50}"/>
              </a:ext>
            </a:extLst>
          </p:cNvPr>
          <p:cNvSpPr/>
          <p:nvPr/>
        </p:nvSpPr>
        <p:spPr>
          <a:xfrm>
            <a:off x="1806793" y="1728716"/>
            <a:ext cx="902893" cy="291684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b="1">
              <a:solidFill>
                <a:schemeClr val="accent5">
                  <a:lumMod val="60000"/>
                  <a:lumOff val="40000"/>
                </a:schemeClr>
              </a:solidFill>
              <a:latin typeface="新細明體"/>
              <a:ea typeface="新細明體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8262040E-6838-4303-B285-CBCAB6441FE1}"/>
              </a:ext>
            </a:extLst>
          </p:cNvPr>
          <p:cNvSpPr/>
          <p:nvPr/>
        </p:nvSpPr>
        <p:spPr>
          <a:xfrm>
            <a:off x="6434192" y="1586610"/>
            <a:ext cx="1005967" cy="252818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b="1">
              <a:solidFill>
                <a:schemeClr val="accent5">
                  <a:lumMod val="60000"/>
                  <a:lumOff val="40000"/>
                </a:schemeClr>
              </a:solidFill>
              <a:latin typeface="新細明體"/>
              <a:ea typeface="新細明體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6744D41B-5EB4-48F5-BF81-3C913F102E96}"/>
              </a:ext>
            </a:extLst>
          </p:cNvPr>
          <p:cNvSpPr/>
          <p:nvPr/>
        </p:nvSpPr>
        <p:spPr>
          <a:xfrm>
            <a:off x="2795448" y="4229331"/>
            <a:ext cx="4644711" cy="40960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b="1">
              <a:solidFill>
                <a:schemeClr val="accent5">
                  <a:lumMod val="60000"/>
                  <a:lumOff val="40000"/>
                </a:schemeClr>
              </a:solidFill>
              <a:latin typeface="新細明體"/>
              <a:ea typeface="新細明體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FF1EE6BB-A904-48B1-BBF1-F227377951EF}"/>
              </a:ext>
            </a:extLst>
          </p:cNvPr>
          <p:cNvSpPr/>
          <p:nvPr/>
        </p:nvSpPr>
        <p:spPr>
          <a:xfrm>
            <a:off x="2808700" y="1654624"/>
            <a:ext cx="3553368" cy="230868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b="1">
              <a:solidFill>
                <a:schemeClr val="accent5">
                  <a:lumMod val="60000"/>
                  <a:lumOff val="40000"/>
                </a:schemeClr>
              </a:solidFill>
              <a:latin typeface="新細明體"/>
              <a:ea typeface="新細明體"/>
            </a:endParaRPr>
          </a:p>
        </p:txBody>
      </p:sp>
      <p:pic>
        <p:nvPicPr>
          <p:cNvPr id="19" name="圖片 18" descr="一張含有 標誌 的圖片&#10;&#10;描述是以高可信度產生">
            <a:extLst>
              <a:ext uri="{FF2B5EF4-FFF2-40B4-BE49-F238E27FC236}">
                <a16:creationId xmlns:a16="http://schemas.microsoft.com/office/drawing/2014/main" id="{486258CD-0A19-4B48-8208-C9789F41A3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757" y="252442"/>
            <a:ext cx="1532344" cy="941979"/>
          </a:xfrm>
          <a:prstGeom prst="rect">
            <a:avLst/>
          </a:prstGeom>
        </p:spPr>
      </p:pic>
      <p:cxnSp>
        <p:nvCxnSpPr>
          <p:cNvPr id="23" name="Shape 184">
            <a:extLst>
              <a:ext uri="{FF2B5EF4-FFF2-40B4-BE49-F238E27FC236}">
                <a16:creationId xmlns:a16="http://schemas.microsoft.com/office/drawing/2014/main" id="{3872AA83-B5EB-410B-AECF-123BCAC852C9}"/>
              </a:ext>
            </a:extLst>
          </p:cNvPr>
          <p:cNvCxnSpPr>
            <a:cxnSpLocks/>
          </p:cNvCxnSpPr>
          <p:nvPr/>
        </p:nvCxnSpPr>
        <p:spPr>
          <a:xfrm flipH="1" flipV="1">
            <a:off x="7509734" y="1414429"/>
            <a:ext cx="281498" cy="1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oval" w="lg" len="lg"/>
          </a:ln>
        </p:spPr>
      </p:cxnSp>
      <p:pic>
        <p:nvPicPr>
          <p:cNvPr id="20" name="圖片 19">
            <a:extLst>
              <a:ext uri="{FF2B5EF4-FFF2-40B4-BE49-F238E27FC236}">
                <a16:creationId xmlns:a16="http://schemas.microsoft.com/office/drawing/2014/main" id="{A29AC4A6-4A1F-4BF7-A6AE-4BD2F526531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 flipV="1">
            <a:off x="7682193" y="1238842"/>
            <a:ext cx="1047968" cy="390929"/>
          </a:xfrm>
          <a:prstGeom prst="rect">
            <a:avLst/>
          </a:prstGeom>
        </p:spPr>
      </p:pic>
      <p:sp>
        <p:nvSpPr>
          <p:cNvPr id="26" name="矩形 25">
            <a:extLst>
              <a:ext uri="{FF2B5EF4-FFF2-40B4-BE49-F238E27FC236}">
                <a16:creationId xmlns:a16="http://schemas.microsoft.com/office/drawing/2014/main" id="{2A39B53C-4197-4615-9DF5-3F11C9AB6787}"/>
              </a:ext>
            </a:extLst>
          </p:cNvPr>
          <p:cNvSpPr/>
          <p:nvPr/>
        </p:nvSpPr>
        <p:spPr>
          <a:xfrm>
            <a:off x="7748145" y="1258557"/>
            <a:ext cx="902811" cy="307777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zh-TW" altLang="en-US" b="1">
                <a:solidFill>
                  <a:srgbClr val="FFFFFF"/>
                </a:solidFill>
                <a:latin typeface="Microsoft JhengHei"/>
                <a:ea typeface="Microsoft JhengHei"/>
              </a:rPr>
              <a:t>主工具列</a:t>
            </a:r>
            <a:endParaRPr lang="zh-TW" altLang="zh-TW" b="1">
              <a:solidFill>
                <a:srgbClr val="FFFFFF"/>
              </a:solidFill>
              <a:latin typeface="Microsoft JhengHei"/>
              <a:ea typeface="Microsoft JhengHei"/>
            </a:endParaRPr>
          </a:p>
        </p:txBody>
      </p:sp>
      <p:cxnSp>
        <p:nvCxnSpPr>
          <p:cNvPr id="28" name="Shape 184">
            <a:extLst>
              <a:ext uri="{FF2B5EF4-FFF2-40B4-BE49-F238E27FC236}">
                <a16:creationId xmlns:a16="http://schemas.microsoft.com/office/drawing/2014/main" id="{254F6EE1-CBEC-4A9D-AFFC-5EB6D69B8766}"/>
              </a:ext>
            </a:extLst>
          </p:cNvPr>
          <p:cNvCxnSpPr>
            <a:cxnSpLocks/>
          </p:cNvCxnSpPr>
          <p:nvPr/>
        </p:nvCxnSpPr>
        <p:spPr>
          <a:xfrm flipH="1" flipV="1">
            <a:off x="7446110" y="2909958"/>
            <a:ext cx="281498" cy="1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oval" w="lg" len="lg"/>
          </a:ln>
        </p:spPr>
      </p:cxnSp>
      <p:pic>
        <p:nvPicPr>
          <p:cNvPr id="29" name="圖片 28">
            <a:extLst>
              <a:ext uri="{FF2B5EF4-FFF2-40B4-BE49-F238E27FC236}">
                <a16:creationId xmlns:a16="http://schemas.microsoft.com/office/drawing/2014/main" id="{DC204788-72EA-4DC0-9973-B5FB9D2E0A3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 flipV="1">
            <a:off x="7684829" y="2734371"/>
            <a:ext cx="1047968" cy="390929"/>
          </a:xfrm>
          <a:prstGeom prst="rect">
            <a:avLst/>
          </a:prstGeom>
        </p:spPr>
      </p:pic>
      <p:sp>
        <p:nvSpPr>
          <p:cNvPr id="30" name="矩形 29">
            <a:extLst>
              <a:ext uri="{FF2B5EF4-FFF2-40B4-BE49-F238E27FC236}">
                <a16:creationId xmlns:a16="http://schemas.microsoft.com/office/drawing/2014/main" id="{0DCCD16B-2FA0-4683-8052-38E62F4DDEA5}"/>
              </a:ext>
            </a:extLst>
          </p:cNvPr>
          <p:cNvSpPr/>
          <p:nvPr/>
        </p:nvSpPr>
        <p:spPr>
          <a:xfrm>
            <a:off x="7752342" y="2762694"/>
            <a:ext cx="947695" cy="307777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zh-TW" altLang="zh-TW" b="1">
                <a:solidFill>
                  <a:srgbClr val="FFFFFF"/>
                </a:solidFill>
                <a:latin typeface="Microsoft JhengHei"/>
                <a:ea typeface="Microsoft JhengHei"/>
              </a:rPr>
              <a:t>事件通知</a:t>
            </a:r>
            <a:r>
              <a:rPr lang="zh-TW" altLang="en-US" b="1">
                <a:solidFill>
                  <a:srgbClr val="FFFFFF"/>
                </a:solidFill>
                <a:latin typeface="Microsoft JhengHei"/>
                <a:ea typeface="Microsoft JhengHei"/>
              </a:rPr>
              <a:t> </a:t>
            </a:r>
            <a:endParaRPr lang="zh-TW" altLang="zh-TW" b="1"/>
          </a:p>
        </p:txBody>
      </p:sp>
      <p:cxnSp>
        <p:nvCxnSpPr>
          <p:cNvPr id="33" name="Shape 184">
            <a:extLst>
              <a:ext uri="{FF2B5EF4-FFF2-40B4-BE49-F238E27FC236}">
                <a16:creationId xmlns:a16="http://schemas.microsoft.com/office/drawing/2014/main" id="{E66C93FA-6A8A-4BDA-BD60-3E735E8C567E}"/>
              </a:ext>
            </a:extLst>
          </p:cNvPr>
          <p:cNvCxnSpPr>
            <a:cxnSpLocks/>
          </p:cNvCxnSpPr>
          <p:nvPr/>
        </p:nvCxnSpPr>
        <p:spPr>
          <a:xfrm flipH="1" flipV="1">
            <a:off x="7440159" y="4432808"/>
            <a:ext cx="281498" cy="1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oval" w="lg" len="lg"/>
          </a:ln>
        </p:spPr>
      </p:cxnSp>
      <p:pic>
        <p:nvPicPr>
          <p:cNvPr id="32" name="圖片 31">
            <a:extLst>
              <a:ext uri="{FF2B5EF4-FFF2-40B4-BE49-F238E27FC236}">
                <a16:creationId xmlns:a16="http://schemas.microsoft.com/office/drawing/2014/main" id="{189F37E0-D4F1-4405-BED2-96D250AD528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 flipV="1">
            <a:off x="7675566" y="4254628"/>
            <a:ext cx="1047968" cy="390929"/>
          </a:xfrm>
          <a:prstGeom prst="rect">
            <a:avLst/>
          </a:prstGeom>
        </p:spPr>
      </p:pic>
      <p:sp>
        <p:nvSpPr>
          <p:cNvPr id="31" name="矩形 30">
            <a:extLst>
              <a:ext uri="{FF2B5EF4-FFF2-40B4-BE49-F238E27FC236}">
                <a16:creationId xmlns:a16="http://schemas.microsoft.com/office/drawing/2014/main" id="{D93B1E04-C6DC-420E-A170-45AA44F9301D}"/>
              </a:ext>
            </a:extLst>
          </p:cNvPr>
          <p:cNvSpPr/>
          <p:nvPr/>
        </p:nvSpPr>
        <p:spPr>
          <a:xfrm>
            <a:off x="7754771" y="4278919"/>
            <a:ext cx="902811" cy="307777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zh-TW" altLang="zh-TW" b="1">
                <a:solidFill>
                  <a:srgbClr val="FFFFFF"/>
                </a:solidFill>
                <a:latin typeface="Microsoft JhengHei"/>
                <a:ea typeface="Microsoft JhengHei"/>
              </a:rPr>
              <a:t>時間控制</a:t>
            </a:r>
            <a:endParaRPr lang="zh-TW" altLang="zh-TW" b="1"/>
          </a:p>
        </p:txBody>
      </p:sp>
      <p:cxnSp>
        <p:nvCxnSpPr>
          <p:cNvPr id="35" name="Shape 184">
            <a:extLst>
              <a:ext uri="{FF2B5EF4-FFF2-40B4-BE49-F238E27FC236}">
                <a16:creationId xmlns:a16="http://schemas.microsoft.com/office/drawing/2014/main" id="{803CCCC2-25B4-4246-80D1-820C95D6BE2B}"/>
              </a:ext>
            </a:extLst>
          </p:cNvPr>
          <p:cNvCxnSpPr>
            <a:cxnSpLocks/>
          </p:cNvCxnSpPr>
          <p:nvPr/>
        </p:nvCxnSpPr>
        <p:spPr>
          <a:xfrm>
            <a:off x="1331843" y="2967726"/>
            <a:ext cx="478818" cy="1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oval" w="lg" len="lg"/>
          </a:ln>
        </p:spPr>
      </p:cxnSp>
      <p:pic>
        <p:nvPicPr>
          <p:cNvPr id="36" name="圖片 35">
            <a:extLst>
              <a:ext uri="{FF2B5EF4-FFF2-40B4-BE49-F238E27FC236}">
                <a16:creationId xmlns:a16="http://schemas.microsoft.com/office/drawing/2014/main" id="{33CABD4F-5E9A-44AF-93B0-8EF2E060BDA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556269" y="2792139"/>
            <a:ext cx="1047968" cy="390929"/>
          </a:xfrm>
          <a:prstGeom prst="rect">
            <a:avLst/>
          </a:prstGeom>
        </p:spPr>
      </p:pic>
      <p:sp>
        <p:nvSpPr>
          <p:cNvPr id="257" name="矩形 256">
            <a:extLst>
              <a:ext uri="{FF2B5EF4-FFF2-40B4-BE49-F238E27FC236}">
                <a16:creationId xmlns:a16="http://schemas.microsoft.com/office/drawing/2014/main" id="{8EEF35F2-0F03-44FD-8D16-1C65A185E21B}"/>
              </a:ext>
            </a:extLst>
          </p:cNvPr>
          <p:cNvSpPr/>
          <p:nvPr/>
        </p:nvSpPr>
        <p:spPr>
          <a:xfrm>
            <a:off x="591838" y="2815826"/>
            <a:ext cx="72327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b="1">
                <a:solidFill>
                  <a:srgbClr val="FFFFFF"/>
                </a:solidFill>
                <a:latin typeface="Microsoft JhengHei"/>
                <a:ea typeface="Microsoft JhengHei"/>
              </a:rPr>
              <a:t>項目表</a:t>
            </a:r>
            <a:endParaRPr lang="zh-TW" altLang="zh-TW" b="1">
              <a:solidFill>
                <a:srgbClr val="FFFFFF"/>
              </a:solidFill>
              <a:latin typeface="Microsoft JhengHei"/>
              <a:ea typeface="Microsoft JhengHei"/>
            </a:endParaRPr>
          </a:p>
        </p:txBody>
      </p:sp>
      <p:cxnSp>
        <p:nvCxnSpPr>
          <p:cNvPr id="39" name="Shape 184">
            <a:extLst>
              <a:ext uri="{FF2B5EF4-FFF2-40B4-BE49-F238E27FC236}">
                <a16:creationId xmlns:a16="http://schemas.microsoft.com/office/drawing/2014/main" id="{7973763C-7B9E-47B3-A749-3B2620E9AE16}"/>
              </a:ext>
            </a:extLst>
          </p:cNvPr>
          <p:cNvCxnSpPr>
            <a:cxnSpLocks/>
          </p:cNvCxnSpPr>
          <p:nvPr/>
        </p:nvCxnSpPr>
        <p:spPr>
          <a:xfrm>
            <a:off x="1624115" y="1658289"/>
            <a:ext cx="1188346" cy="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oval" w="lg" len="lg"/>
          </a:ln>
        </p:spPr>
      </p:cxnSp>
      <p:pic>
        <p:nvPicPr>
          <p:cNvPr id="41" name="圖片 40">
            <a:extLst>
              <a:ext uri="{FF2B5EF4-FFF2-40B4-BE49-F238E27FC236}">
                <a16:creationId xmlns:a16="http://schemas.microsoft.com/office/drawing/2014/main" id="{1F1DCED8-2536-4DF7-97D9-435F60925FD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413840" y="1481344"/>
            <a:ext cx="1216042" cy="390929"/>
          </a:xfrm>
          <a:prstGeom prst="rect">
            <a:avLst/>
          </a:prstGeom>
        </p:spPr>
      </p:pic>
      <p:sp>
        <p:nvSpPr>
          <p:cNvPr id="259" name="矩形 258">
            <a:extLst>
              <a:ext uri="{FF2B5EF4-FFF2-40B4-BE49-F238E27FC236}">
                <a16:creationId xmlns:a16="http://schemas.microsoft.com/office/drawing/2014/main" id="{E196950E-074C-4DDA-A377-F359863972A8}"/>
              </a:ext>
            </a:extLst>
          </p:cNvPr>
          <p:cNvSpPr/>
          <p:nvPr/>
        </p:nvSpPr>
        <p:spPr>
          <a:xfrm>
            <a:off x="396751" y="1512995"/>
            <a:ext cx="130676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zh-TW" b="1" dirty="0">
                <a:solidFill>
                  <a:srgbClr val="FFFFFF"/>
                </a:solidFill>
                <a:latin typeface="Microsoft JhengHei"/>
                <a:ea typeface="Microsoft JhengHei"/>
              </a:rPr>
              <a:t>動態檢視版面 </a:t>
            </a:r>
            <a:endParaRPr lang="zh-TW" altLang="zh-TW" b="1" dirty="0"/>
          </a:p>
        </p:txBody>
      </p:sp>
      <p:pic>
        <p:nvPicPr>
          <p:cNvPr id="34" name="圖片 33">
            <a:extLst>
              <a:ext uri="{FF2B5EF4-FFF2-40B4-BE49-F238E27FC236}">
                <a16:creationId xmlns:a16="http://schemas.microsoft.com/office/drawing/2014/main" id="{E1290C83-2422-4EF1-B9F6-0A982B18336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1218" y="773427"/>
            <a:ext cx="6403919" cy="469242"/>
          </a:xfrm>
          <a:prstGeom prst="rect">
            <a:avLst/>
          </a:prstGeom>
        </p:spPr>
      </p:pic>
      <p:sp>
        <p:nvSpPr>
          <p:cNvPr id="272" name="Google Shape;272;p33"/>
          <p:cNvSpPr txBox="1">
            <a:spLocks noGrp="1"/>
          </p:cNvSpPr>
          <p:nvPr>
            <p:ph type="title"/>
          </p:nvPr>
        </p:nvSpPr>
        <p:spPr>
          <a:xfrm>
            <a:off x="1737100" y="707840"/>
            <a:ext cx="5696568" cy="47986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zh-TW" altLang="en-US" sz="3000">
                <a:latin typeface="Microsoft JhengHei"/>
                <a:ea typeface="Microsoft JhengHei"/>
              </a:rPr>
              <a:t>用戶端靈活監看，全面掌控狀況</a:t>
            </a:r>
          </a:p>
        </p:txBody>
      </p:sp>
    </p:spTree>
    <p:extLst>
      <p:ext uri="{BB962C8B-B14F-4D97-AF65-F5344CB8AC3E}">
        <p14:creationId xmlns:p14="http://schemas.microsoft.com/office/powerpoint/2010/main" val="6228529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圖片 13">
            <a:extLst>
              <a:ext uri="{FF2B5EF4-FFF2-40B4-BE49-F238E27FC236}">
                <a16:creationId xmlns:a16="http://schemas.microsoft.com/office/drawing/2014/main" id="{6D2C339C-A779-453E-A3D8-60D26D87FD9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28319" cy="5143500"/>
          </a:xfrm>
          <a:prstGeom prst="rect">
            <a:avLst/>
          </a:prstGeom>
        </p:spPr>
      </p:pic>
      <p:sp>
        <p:nvSpPr>
          <p:cNvPr id="742" name="Google Shape;742;p48"/>
          <p:cNvSpPr txBox="1">
            <a:spLocks noGrp="1"/>
          </p:cNvSpPr>
          <p:nvPr>
            <p:ph type="title"/>
          </p:nvPr>
        </p:nvSpPr>
        <p:spPr>
          <a:xfrm>
            <a:off x="1512884" y="493635"/>
            <a:ext cx="7324597" cy="584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000">
                <a:latin typeface="Microsoft JhengHei"/>
                <a:ea typeface="Microsoft JhengHei"/>
              </a:rPr>
              <a:t>備援管理，錄影不中斷</a:t>
            </a:r>
            <a:endParaRPr lang="zh-TW" altLang="en-US" sz="3000">
              <a:latin typeface="Microsoft JhengHei"/>
              <a:ea typeface="Microsoft JhengHei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5FF8A467-758F-4CAC-B147-10E73BEE027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519" y="269855"/>
            <a:ext cx="1230672" cy="951170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585B8021-E858-461B-8D03-0270500E32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3301" y="1357601"/>
            <a:ext cx="6070972" cy="309743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3" name="圖片 52">
            <a:extLst>
              <a:ext uri="{FF2B5EF4-FFF2-40B4-BE49-F238E27FC236}">
                <a16:creationId xmlns:a16="http://schemas.microsoft.com/office/drawing/2014/main" id="{1F93A421-37B5-44E9-89D0-608BE35AD2D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565" y="3007421"/>
            <a:ext cx="3117134" cy="1115700"/>
          </a:xfrm>
          <a:prstGeom prst="rect">
            <a:avLst/>
          </a:prstGeom>
        </p:spPr>
      </p:pic>
      <p:sp>
        <p:nvSpPr>
          <p:cNvPr id="784" name="Google Shape;784;p48"/>
          <p:cNvSpPr txBox="1">
            <a:spLocks noGrp="1"/>
          </p:cNvSpPr>
          <p:nvPr>
            <p:ph type="body" idx="4294967295"/>
          </p:nvPr>
        </p:nvSpPr>
        <p:spPr>
          <a:xfrm>
            <a:off x="198703" y="3064684"/>
            <a:ext cx="3035686" cy="781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</a:pPr>
            <a:r>
              <a:rPr lang="zh-TW" altLang="en-US" sz="15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若擔心商店內的 </a:t>
            </a:r>
            <a:r>
              <a:rPr lang="en-US" altLang="zh-TW" sz="15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QVR Pro </a:t>
            </a:r>
            <a:r>
              <a:rPr lang="zh-TW" altLang="en-US" sz="15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硬體故障，可搭配備援伺服器，確保錄影不中斷。</a:t>
            </a:r>
            <a:endParaRPr lang="zh-TW" altLang="en-US" sz="1500" b="1" i="0" u="none" strike="noStrike" cap="none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281892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圖片 22" descr="一張含有 監視器, 電子用品, 顯示, 坐 的圖片&#10;&#10;描述是以非常高的可信度產生">
            <a:extLst>
              <a:ext uri="{FF2B5EF4-FFF2-40B4-BE49-F238E27FC236}">
                <a16:creationId xmlns:a16="http://schemas.microsoft.com/office/drawing/2014/main" id="{C37FA002-32B6-4279-B118-456FD62F12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36160" cy="5143500"/>
          </a:xfrm>
          <a:prstGeom prst="rect">
            <a:avLst/>
          </a:prstGeom>
        </p:spPr>
      </p:pic>
      <p:pic>
        <p:nvPicPr>
          <p:cNvPr id="21" name="圖片 20">
            <a:extLst>
              <a:ext uri="{FF2B5EF4-FFF2-40B4-BE49-F238E27FC236}">
                <a16:creationId xmlns:a16="http://schemas.microsoft.com/office/drawing/2014/main" id="{97866DD7-BC80-4C0C-80B9-03F11AB72F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2246" y="1606138"/>
            <a:ext cx="4528861" cy="2205872"/>
          </a:xfrm>
          <a:prstGeom prst="rect">
            <a:avLst/>
          </a:prstGeom>
        </p:spPr>
      </p:pic>
      <p:sp>
        <p:nvSpPr>
          <p:cNvPr id="22" name="Google Shape;335;p36">
            <a:extLst>
              <a:ext uri="{FF2B5EF4-FFF2-40B4-BE49-F238E27FC236}">
                <a16:creationId xmlns:a16="http://schemas.microsoft.com/office/drawing/2014/main" id="{A1395CDC-612F-45BF-B4E0-1546D1A881C1}"/>
              </a:ext>
            </a:extLst>
          </p:cNvPr>
          <p:cNvSpPr txBox="1"/>
          <p:nvPr/>
        </p:nvSpPr>
        <p:spPr>
          <a:xfrm>
            <a:off x="4008186" y="1821022"/>
            <a:ext cx="4422914" cy="279520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61950" lvl="0" indent="-222250">
              <a:buClr>
                <a:schemeClr val="bg1"/>
              </a:buClr>
              <a:buSzPct val="70000"/>
              <a:buFont typeface="Wingdings" panose="05000000000000000000" pitchFamily="2" charset="2"/>
              <a:buChar char="l"/>
            </a:pPr>
            <a:r>
              <a:rPr lang="en-US" sz="1500" b="1">
                <a:solidFill>
                  <a:schemeClr val="bg1"/>
                </a:solidFill>
                <a:latin typeface="Microsoft JhengHei"/>
                <a:ea typeface="Microsoft JhengHei"/>
              </a:rPr>
              <a:t>SSD + HDD </a:t>
            </a:r>
            <a:r>
              <a:rPr lang="ja-JP" altLang="en-US" sz="1500" b="1">
                <a:solidFill>
                  <a:schemeClr val="bg1"/>
                </a:solidFill>
                <a:latin typeface="Microsoft JhengHei"/>
                <a:ea typeface="Microsoft JhengHei"/>
              </a:rPr>
              <a:t>混合運用</a:t>
            </a:r>
          </a:p>
          <a:p>
            <a:pPr marL="596900" lvl="1">
              <a:buClr>
                <a:schemeClr val="bg1"/>
              </a:buClr>
              <a:buSzPct val="70000"/>
            </a:pPr>
            <a:r>
              <a:rPr lang="en-US" altLang="zh-TW" sz="1200" b="1">
                <a:solidFill>
                  <a:schemeClr val="bg1"/>
                </a:solidFill>
                <a:latin typeface="Microsoft JhengHei"/>
                <a:ea typeface="Microsoft JhengHei"/>
              </a:rPr>
              <a:t>QVR Pro </a:t>
            </a:r>
            <a:r>
              <a:rPr lang="ja-JP" altLang="en-US" sz="1200" b="1">
                <a:solidFill>
                  <a:schemeClr val="bg1"/>
                </a:solidFill>
                <a:latin typeface="Microsoft JhengHei"/>
                <a:ea typeface="Microsoft JhengHei"/>
              </a:rPr>
              <a:t>導入了資料庫索引系統，高效能 </a:t>
            </a:r>
            <a:r>
              <a:rPr lang="en-US" altLang="zh-TW" sz="1200" b="1">
                <a:solidFill>
                  <a:schemeClr val="bg1"/>
                </a:solidFill>
                <a:latin typeface="Microsoft JhengHei"/>
                <a:ea typeface="Microsoft JhengHei"/>
              </a:rPr>
              <a:t>SSD </a:t>
            </a:r>
            <a:r>
              <a:rPr lang="ja-JP" altLang="en-US" sz="1200" b="1">
                <a:solidFill>
                  <a:schemeClr val="bg1"/>
                </a:solidFill>
                <a:latin typeface="Microsoft JhengHei"/>
                <a:ea typeface="Microsoft JhengHei"/>
              </a:rPr>
              <a:t>可替資料庫帶來更強大的效能基礎</a:t>
            </a:r>
            <a:r>
              <a:rPr lang="en-US" altLang="ja-JP" sz="1200" b="1">
                <a:solidFill>
                  <a:schemeClr val="bg1"/>
                </a:solidFill>
                <a:latin typeface="Microsoft JhengHei"/>
                <a:ea typeface="Microsoft JhengHei"/>
              </a:rPr>
              <a:t>. </a:t>
            </a:r>
            <a:r>
              <a:rPr lang="ja-JP" altLang="en-US" sz="1200" b="1">
                <a:solidFill>
                  <a:schemeClr val="bg1"/>
                </a:solidFill>
                <a:latin typeface="Microsoft JhengHei"/>
                <a:ea typeface="Microsoft JhengHei"/>
              </a:rPr>
              <a:t>但同時影像資料仍可存放於 </a:t>
            </a:r>
            <a:r>
              <a:rPr lang="en-US" altLang="zh-TW" sz="1200" b="1">
                <a:solidFill>
                  <a:schemeClr val="bg1"/>
                </a:solidFill>
                <a:latin typeface="Microsoft JhengHei"/>
                <a:ea typeface="Microsoft JhengHei"/>
              </a:rPr>
              <a:t>HDD </a:t>
            </a:r>
            <a:r>
              <a:rPr lang="ja-JP" altLang="en-US" sz="1200" b="1">
                <a:solidFill>
                  <a:schemeClr val="bg1"/>
                </a:solidFill>
                <a:latin typeface="Microsoft JhengHei"/>
                <a:ea typeface="Microsoft JhengHei"/>
              </a:rPr>
              <a:t>上</a:t>
            </a:r>
            <a:r>
              <a:rPr lang="ja-JP" sz="1200" b="1">
                <a:solidFill>
                  <a:schemeClr val="bg1"/>
                </a:solidFill>
                <a:latin typeface="Microsoft JhengHei"/>
                <a:ea typeface="Microsoft JhengHei"/>
              </a:rPr>
              <a:t>，</a:t>
            </a:r>
            <a:r>
              <a:rPr lang="ja-JP" altLang="en-US" sz="1200" b="1">
                <a:solidFill>
                  <a:schemeClr val="bg1"/>
                </a:solidFill>
                <a:latin typeface="Microsoft JhengHei"/>
                <a:ea typeface="Microsoft JhengHei"/>
              </a:rPr>
              <a:t>同時兼顧性能與經濟的平衡。</a:t>
            </a:r>
          </a:p>
          <a:p>
            <a:pPr marL="596900" lvl="1">
              <a:buClr>
                <a:schemeClr val="bg1"/>
              </a:buClr>
              <a:buSzPct val="70000"/>
            </a:pPr>
            <a:endParaRPr lang="ja-JP" altLang="en-US" sz="600" b="1">
              <a:solidFill>
                <a:schemeClr val="bg1"/>
              </a:solidFill>
              <a:latin typeface="Microsoft JhengHei"/>
              <a:ea typeface="Microsoft JhengHei"/>
            </a:endParaRPr>
          </a:p>
          <a:p>
            <a:pPr marL="361950" indent="-222250">
              <a:buClr>
                <a:schemeClr val="bg1"/>
              </a:buClr>
              <a:buSzPct val="70000"/>
              <a:buFont typeface="Wingdings" panose="05000000000000000000" pitchFamily="2" charset="2"/>
              <a:buChar char="l"/>
            </a:pPr>
            <a:r>
              <a:rPr lang="ja-JP" altLang="en-US" sz="1500" b="1">
                <a:solidFill>
                  <a:schemeClr val="bg1"/>
                </a:solidFill>
                <a:latin typeface="Microsoft JhengHei"/>
                <a:ea typeface="Microsoft JhengHei"/>
              </a:rPr>
              <a:t>磁碟陣列</a:t>
            </a:r>
          </a:p>
          <a:p>
            <a:pPr marL="596900" lvl="1">
              <a:buClr>
                <a:schemeClr val="bg1"/>
              </a:buClr>
              <a:buSzPct val="70000"/>
            </a:pPr>
            <a:r>
              <a:rPr lang="ja-JP" altLang="en-US" sz="1200" b="1">
                <a:solidFill>
                  <a:schemeClr val="bg1"/>
                </a:solidFill>
                <a:latin typeface="Microsoft JhengHei"/>
                <a:ea typeface="Microsoft JhengHei"/>
              </a:rPr>
              <a:t>使用</a:t>
            </a:r>
            <a:r>
              <a:rPr lang="en-US" sz="1200" b="1">
                <a:solidFill>
                  <a:schemeClr val="bg1"/>
                </a:solidFill>
                <a:latin typeface="Microsoft JhengHei"/>
                <a:ea typeface="Microsoft JhengHei"/>
              </a:rPr>
              <a:t>QNAP NAS</a:t>
            </a:r>
            <a:r>
              <a:rPr lang="ja-JP" altLang="en-US" sz="1200" b="1">
                <a:solidFill>
                  <a:schemeClr val="bg1"/>
                </a:solidFill>
                <a:latin typeface="Microsoft JhengHei"/>
                <a:ea typeface="Microsoft JhengHei"/>
              </a:rPr>
              <a:t>所支援的 </a:t>
            </a:r>
            <a:r>
              <a:rPr lang="en-US" sz="1200" b="1">
                <a:solidFill>
                  <a:schemeClr val="bg1"/>
                </a:solidFill>
                <a:latin typeface="Microsoft JhengHei"/>
                <a:ea typeface="Microsoft JhengHei"/>
              </a:rPr>
              <a:t>RAID1</a:t>
            </a:r>
            <a:r>
              <a:rPr lang="ja-JP" altLang="en-US" sz="1200" b="1">
                <a:solidFill>
                  <a:schemeClr val="bg1"/>
                </a:solidFill>
                <a:latin typeface="Microsoft JhengHei"/>
                <a:ea typeface="Microsoft JhengHei"/>
              </a:rPr>
              <a:t>、</a:t>
            </a:r>
            <a:r>
              <a:rPr lang="en-US" sz="1200" b="1">
                <a:solidFill>
                  <a:schemeClr val="bg1"/>
                </a:solidFill>
                <a:latin typeface="Microsoft JhengHei"/>
                <a:ea typeface="Microsoft JhengHei"/>
              </a:rPr>
              <a:t>RAID5</a:t>
            </a:r>
            <a:r>
              <a:rPr lang="ja-JP" altLang="en-US" sz="1200" b="1">
                <a:solidFill>
                  <a:schemeClr val="bg1"/>
                </a:solidFill>
                <a:latin typeface="Microsoft JhengHei"/>
                <a:ea typeface="Microsoft JhengHei"/>
              </a:rPr>
              <a:t>、</a:t>
            </a:r>
            <a:r>
              <a:rPr lang="en-US" sz="1200" b="1">
                <a:solidFill>
                  <a:schemeClr val="bg1"/>
                </a:solidFill>
                <a:latin typeface="Microsoft JhengHei"/>
                <a:ea typeface="Microsoft JhengHei"/>
              </a:rPr>
              <a:t>RAID6 RAID50、RAID60</a:t>
            </a:r>
            <a:r>
              <a:rPr lang="ja-JP" altLang="en-US" sz="1200" b="1">
                <a:solidFill>
                  <a:schemeClr val="bg1"/>
                </a:solidFill>
                <a:latin typeface="Microsoft JhengHei"/>
                <a:ea typeface="Microsoft JhengHei"/>
              </a:rPr>
              <a:t>等磁碟陣列組態</a:t>
            </a:r>
            <a:r>
              <a:rPr lang="zh-TW" sz="1200" b="1">
                <a:solidFill>
                  <a:schemeClr val="bg1"/>
                </a:solidFill>
                <a:latin typeface="Microsoft JhengHei"/>
                <a:ea typeface="Microsoft JhengHei"/>
              </a:rPr>
              <a:t>，</a:t>
            </a:r>
            <a:r>
              <a:rPr lang="ja-JP" altLang="en-US" sz="1200" b="1">
                <a:solidFill>
                  <a:schemeClr val="bg1"/>
                </a:solidFill>
                <a:latin typeface="Microsoft JhengHei"/>
                <a:ea typeface="Microsoft JhengHei"/>
              </a:rPr>
              <a:t>在儲存的底層保護影像資料。</a:t>
            </a:r>
          </a:p>
          <a:p>
            <a:pPr marL="596900" lvl="1">
              <a:buClr>
                <a:schemeClr val="bg1"/>
              </a:buClr>
              <a:buSzPct val="70000"/>
            </a:pPr>
            <a:endParaRPr lang="ja-JP" altLang="en-US" sz="600" b="1">
              <a:solidFill>
                <a:schemeClr val="bg1"/>
              </a:solidFill>
              <a:latin typeface="Microsoft JhengHei"/>
              <a:ea typeface="Microsoft JhengHei"/>
            </a:endParaRPr>
          </a:p>
        </p:txBody>
      </p:sp>
      <p:pic>
        <p:nvPicPr>
          <p:cNvPr id="24" name="圖片 23">
            <a:extLst>
              <a:ext uri="{FF2B5EF4-FFF2-40B4-BE49-F238E27FC236}">
                <a16:creationId xmlns:a16="http://schemas.microsoft.com/office/drawing/2014/main" id="{2D96812E-7BDD-485E-882F-3B44C4787DE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890" y="758797"/>
            <a:ext cx="6390724" cy="640527"/>
          </a:xfrm>
          <a:prstGeom prst="rect">
            <a:avLst/>
          </a:prstGeom>
        </p:spPr>
      </p:pic>
      <p:sp>
        <p:nvSpPr>
          <p:cNvPr id="319" name="Google Shape;319;p35"/>
          <p:cNvSpPr txBox="1">
            <a:spLocks noGrp="1"/>
          </p:cNvSpPr>
          <p:nvPr>
            <p:ph type="title"/>
          </p:nvPr>
        </p:nvSpPr>
        <p:spPr>
          <a:xfrm>
            <a:off x="823448" y="717264"/>
            <a:ext cx="5271036" cy="51966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err="1">
                <a:solidFill>
                  <a:schemeClr val="bg1"/>
                </a:solidFill>
                <a:latin typeface="Microsoft JhengHei"/>
                <a:ea typeface="Microsoft JhengHei"/>
              </a:rPr>
              <a:t>站在</a:t>
            </a:r>
            <a:r>
              <a:rPr lang="en" sz="3000">
                <a:solidFill>
                  <a:schemeClr val="bg1"/>
                </a:solidFill>
                <a:latin typeface="Microsoft JhengHei"/>
                <a:ea typeface="Microsoft JhengHei"/>
              </a:rPr>
              <a:t> NAS </a:t>
            </a:r>
            <a:r>
              <a:rPr lang="en" sz="3000" err="1">
                <a:solidFill>
                  <a:schemeClr val="bg1"/>
                </a:solidFill>
                <a:latin typeface="Microsoft JhengHei"/>
                <a:ea typeface="Microsoft JhengHei"/>
              </a:rPr>
              <a:t>的基礎上穩固運行</a:t>
            </a:r>
            <a:endParaRPr lang="zh-TW" altLang="en-US" sz="3000" err="1">
              <a:solidFill>
                <a:schemeClr val="bg1"/>
              </a:solidFill>
              <a:latin typeface="Microsoft JhengHei"/>
              <a:ea typeface="Microsoft JhengHei"/>
            </a:endParaRPr>
          </a:p>
        </p:txBody>
      </p:sp>
      <p:sp>
        <p:nvSpPr>
          <p:cNvPr id="4" name="矩形: 圓角 3">
            <a:extLst>
              <a:ext uri="{FF2B5EF4-FFF2-40B4-BE49-F238E27FC236}">
                <a16:creationId xmlns:a16="http://schemas.microsoft.com/office/drawing/2014/main" id="{D155736E-4BA8-4547-A458-F8DF3928174B}"/>
              </a:ext>
            </a:extLst>
          </p:cNvPr>
          <p:cNvSpPr/>
          <p:nvPr/>
        </p:nvSpPr>
        <p:spPr>
          <a:xfrm>
            <a:off x="1383505" y="1530744"/>
            <a:ext cx="1897856" cy="32623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" name="圖片 2" descr="一張含有 電子用品, 監視器 的圖片&#10;&#10;描述是以高可信度產生">
            <a:extLst>
              <a:ext uri="{FF2B5EF4-FFF2-40B4-BE49-F238E27FC236}">
                <a16:creationId xmlns:a16="http://schemas.microsoft.com/office/drawing/2014/main" id="{2DD8FA8F-BF72-4594-ADA3-11B760A9AD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1473" y="1530319"/>
            <a:ext cx="2914650" cy="1820926"/>
          </a:xfrm>
          <a:prstGeom prst="rect">
            <a:avLst/>
          </a:prstGeom>
        </p:spPr>
      </p:pic>
      <p:pic>
        <p:nvPicPr>
          <p:cNvPr id="6" name="圖片 6">
            <a:extLst>
              <a:ext uri="{FF2B5EF4-FFF2-40B4-BE49-F238E27FC236}">
                <a16:creationId xmlns:a16="http://schemas.microsoft.com/office/drawing/2014/main" id="{5AC0DF12-9B10-490B-A5D0-380BAEB3EE2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3250" y="3217588"/>
            <a:ext cx="971550" cy="746674"/>
          </a:xfrm>
          <a:prstGeom prst="rect">
            <a:avLst/>
          </a:prstGeom>
        </p:spPr>
      </p:pic>
      <p:pic>
        <p:nvPicPr>
          <p:cNvPr id="20" name="圖片 6">
            <a:extLst>
              <a:ext uri="{FF2B5EF4-FFF2-40B4-BE49-F238E27FC236}">
                <a16:creationId xmlns:a16="http://schemas.microsoft.com/office/drawing/2014/main" id="{44494739-1572-4900-A44D-B2FBFA9DF39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350" y="3211238"/>
            <a:ext cx="971550" cy="746674"/>
          </a:xfrm>
          <a:prstGeom prst="rect">
            <a:avLst/>
          </a:prstGeom>
        </p:spPr>
      </p:pic>
      <p:pic>
        <p:nvPicPr>
          <p:cNvPr id="25" name="圖片 6" descr="一張含有 電子用品 的圖片&#10;&#10;描述是以非常高的可信度產生">
            <a:extLst>
              <a:ext uri="{FF2B5EF4-FFF2-40B4-BE49-F238E27FC236}">
                <a16:creationId xmlns:a16="http://schemas.microsoft.com/office/drawing/2014/main" id="{F34BC49D-411E-4C58-86B8-338E44AC157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3741" y="3465238"/>
            <a:ext cx="1163917" cy="987974"/>
          </a:xfrm>
          <a:prstGeom prst="rect">
            <a:avLst/>
          </a:prstGeom>
        </p:spPr>
      </p:pic>
      <p:pic>
        <p:nvPicPr>
          <p:cNvPr id="26" name="圖片 6" descr="一張含有 電子用品 的圖片&#10;&#10;描述是以非常高的可信度產生">
            <a:extLst>
              <a:ext uri="{FF2B5EF4-FFF2-40B4-BE49-F238E27FC236}">
                <a16:creationId xmlns:a16="http://schemas.microsoft.com/office/drawing/2014/main" id="{15AAA40F-E5A5-48B8-AFCA-677528AC6E9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9341" y="3465238"/>
            <a:ext cx="1163917" cy="987974"/>
          </a:xfrm>
          <a:prstGeom prst="rect">
            <a:avLst/>
          </a:prstGeom>
        </p:spPr>
      </p:pic>
      <p:pic>
        <p:nvPicPr>
          <p:cNvPr id="27" name="圖片 6">
            <a:extLst>
              <a:ext uri="{FF2B5EF4-FFF2-40B4-BE49-F238E27FC236}">
                <a16:creationId xmlns:a16="http://schemas.microsoft.com/office/drawing/2014/main" id="{5649FBAA-B6D1-46C1-85B4-C03034AB990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399" y="3484287"/>
            <a:ext cx="971550" cy="746674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: 圓角 5">
            <a:extLst>
              <a:ext uri="{FF2B5EF4-FFF2-40B4-BE49-F238E27FC236}">
                <a16:creationId xmlns:a16="http://schemas.microsoft.com/office/drawing/2014/main" id="{B469F0CD-2790-492E-85D1-445561D0292A}"/>
              </a:ext>
            </a:extLst>
          </p:cNvPr>
          <p:cNvSpPr/>
          <p:nvPr/>
        </p:nvSpPr>
        <p:spPr>
          <a:xfrm>
            <a:off x="814668" y="1487021"/>
            <a:ext cx="2948266" cy="2786815"/>
          </a:xfrm>
          <a:prstGeom prst="roundRect">
            <a:avLst>
              <a:gd name="adj" fmla="val 6926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64B698B5-7557-464C-9577-9F0EA5953FD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0092" y="1605028"/>
            <a:ext cx="4564079" cy="2264949"/>
          </a:xfrm>
          <a:prstGeom prst="rect">
            <a:avLst/>
          </a:prstGeom>
        </p:spPr>
      </p:pic>
      <p:sp>
        <p:nvSpPr>
          <p:cNvPr id="5" name="Google Shape;335;p36">
            <a:extLst>
              <a:ext uri="{FF2B5EF4-FFF2-40B4-BE49-F238E27FC236}">
                <a16:creationId xmlns:a16="http://schemas.microsoft.com/office/drawing/2014/main" id="{79156464-3BE4-44DD-AF9C-FD41B4F5663A}"/>
              </a:ext>
            </a:extLst>
          </p:cNvPr>
          <p:cNvSpPr txBox="1"/>
          <p:nvPr/>
        </p:nvSpPr>
        <p:spPr>
          <a:xfrm>
            <a:off x="3960257" y="1667401"/>
            <a:ext cx="4563445" cy="279520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596900" lvl="1">
              <a:buClr>
                <a:schemeClr val="bg1"/>
              </a:buClr>
              <a:buSzPct val="70000"/>
            </a:pPr>
            <a:endParaRPr sz="6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61950" lvl="0" indent="-222250">
              <a:buClr>
                <a:schemeClr val="bg1"/>
              </a:buClr>
              <a:buSzPct val="70000"/>
              <a:buFont typeface="Wingdings" panose="05000000000000000000" pitchFamily="2" charset="2"/>
              <a:buChar char="l"/>
            </a:pPr>
            <a:r>
              <a:rPr lang="zh-TW" altLang="en-US" sz="15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單一磁碟區與多個磁碟區</a:t>
            </a:r>
            <a:endParaRPr sz="15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96900" lvl="1">
              <a:buClr>
                <a:schemeClr val="dk1"/>
              </a:buClr>
              <a:buSzPts val="1400"/>
            </a:pPr>
            <a:r>
              <a:rPr lang="zh-TW" sz="1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方便實現系統</a:t>
            </a:r>
            <a:r>
              <a:rPr lang="zh-TW" altLang="en-US" sz="1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與資料分離的架構。</a:t>
            </a:r>
            <a:endParaRPr lang="zh-TW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96900" lvl="1">
              <a:buClr>
                <a:schemeClr val="dk1"/>
              </a:buClr>
              <a:buSzPts val="1400"/>
            </a:pPr>
            <a:r>
              <a:rPr lang="zh-TW" altLang="en-US" sz="1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首磁碟區由</a:t>
            </a:r>
            <a:r>
              <a:rPr lang="en-US" altLang="zh-TW" sz="1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SSD</a:t>
            </a:r>
            <a:r>
              <a:rPr lang="zh-TW" altLang="en-US" sz="1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組成，被</a:t>
            </a:r>
            <a:r>
              <a:rPr lang="zh-TW" sz="1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安裝QTS與QVR Pro</a:t>
            </a:r>
            <a:endParaRPr lang="zh-TW" altLang="en-US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96900" lvl="1">
              <a:buClr>
                <a:schemeClr val="dk1"/>
              </a:buClr>
              <a:buSzPts val="1400"/>
            </a:pPr>
            <a:r>
              <a:rPr lang="zh-TW" sz="1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其餘磁碟區由HDD組成，被設定 QVR</a:t>
            </a:r>
            <a:r>
              <a:rPr lang="zh-TW" altLang="en-US" sz="1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1200" b="1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Pr</a:t>
            </a:r>
            <a:r>
              <a:rPr lang="zh-TW" sz="1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o 的錄影空間</a:t>
            </a:r>
            <a:endParaRPr lang="en-US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96900" lvl="1">
              <a:buClr>
                <a:schemeClr val="dk1"/>
              </a:buClr>
              <a:buSzPts val="1400"/>
            </a:pPr>
            <a:r>
              <a:rPr lang="zh-TW" sz="1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達成最佳效能經濟的混合配置。</a:t>
            </a:r>
            <a:endParaRPr lang="en-US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96900" lvl="1">
              <a:buClr>
                <a:schemeClr val="dk1"/>
              </a:buClr>
              <a:buSzPts val="1400"/>
            </a:pPr>
            <a:endParaRPr lang="en-US" altLang="zh-TW" sz="6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61950" lvl="0" indent="-222250">
              <a:buClr>
                <a:schemeClr val="bg1"/>
              </a:buClr>
              <a:buSzPct val="70000"/>
              <a:buFont typeface="Wingdings" panose="05000000000000000000" pitchFamily="2" charset="2"/>
              <a:buChar char="l"/>
            </a:pPr>
            <a:r>
              <a:rPr lang="en-US" altLang="zh-TW" sz="15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JBOD</a:t>
            </a:r>
            <a:r>
              <a:rPr lang="zh-TW" altLang="en-US" sz="15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達到</a:t>
            </a:r>
            <a:r>
              <a:rPr lang="en-US" altLang="zh-TW" sz="15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PB</a:t>
            </a:r>
            <a:r>
              <a:rPr lang="zh-TW" altLang="en-US" sz="15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級別儲存空間</a:t>
            </a:r>
          </a:p>
          <a:p>
            <a:pPr marL="596900" lvl="1">
              <a:buClr>
                <a:schemeClr val="dk1"/>
              </a:buClr>
              <a:buSzPts val="1400"/>
            </a:pPr>
            <a:r>
              <a:rPr lang="zh-TW" altLang="en-US" sz="1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當單一</a:t>
            </a:r>
            <a:r>
              <a:rPr lang="en-US" altLang="zh-TW" sz="1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NAS</a:t>
            </a:r>
            <a:r>
              <a:rPr lang="zh-TW" altLang="en-US" sz="1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的空間不符所需時，透過</a:t>
            </a:r>
            <a:r>
              <a:rPr lang="en-US" altLang="zh-TW" sz="1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JBOD</a:t>
            </a:r>
            <a:r>
              <a:rPr lang="zh-TW" altLang="en-US" sz="1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可擴</a:t>
            </a:r>
            <a:endParaRPr lang="en-US" altLang="zh-TW" sz="12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96900" lvl="1">
              <a:buClr>
                <a:schemeClr val="dk1"/>
              </a:buClr>
              <a:buSzPts val="1400"/>
            </a:pPr>
            <a:r>
              <a:rPr lang="zh-TW" altLang="en-US" sz="1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充至</a:t>
            </a:r>
            <a:r>
              <a:rPr lang="en-US" altLang="zh-TW" sz="1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PB</a:t>
            </a:r>
            <a:r>
              <a:rPr lang="zh-TW" altLang="en-US" sz="1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等級的空間。</a:t>
            </a:r>
            <a:endParaRPr lang="zh-TW" altLang="en-US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6" name="圖片 15">
            <a:extLst>
              <a:ext uri="{FF2B5EF4-FFF2-40B4-BE49-F238E27FC236}">
                <a16:creationId xmlns:a16="http://schemas.microsoft.com/office/drawing/2014/main" id="{2989D519-F074-488B-B264-E1DF2ADC66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890" y="758797"/>
            <a:ext cx="6390724" cy="640527"/>
          </a:xfrm>
          <a:prstGeom prst="rect">
            <a:avLst/>
          </a:prstGeom>
        </p:spPr>
      </p:pic>
      <p:sp>
        <p:nvSpPr>
          <p:cNvPr id="17" name="Google Shape;319;p35">
            <a:extLst>
              <a:ext uri="{FF2B5EF4-FFF2-40B4-BE49-F238E27FC236}">
                <a16:creationId xmlns:a16="http://schemas.microsoft.com/office/drawing/2014/main" id="{D26D25FD-8755-421C-8505-55CC1DD695D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17098" y="869664"/>
            <a:ext cx="5840260" cy="51966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3000">
                <a:solidFill>
                  <a:schemeClr val="bg1"/>
                </a:solidFill>
                <a:latin typeface="Microsoft JhengHei"/>
                <a:ea typeface="Microsoft JhengHei"/>
              </a:rPr>
              <a:t>海量儲存又維持彈性的儲存架構</a:t>
            </a:r>
          </a:p>
        </p:txBody>
      </p:sp>
      <p:pic>
        <p:nvPicPr>
          <p:cNvPr id="2" name="圖片 2">
            <a:extLst>
              <a:ext uri="{FF2B5EF4-FFF2-40B4-BE49-F238E27FC236}">
                <a16:creationId xmlns:a16="http://schemas.microsoft.com/office/drawing/2014/main" id="{C732BE6F-5D6D-47D0-BA18-55AE439896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4161" y="1495313"/>
            <a:ext cx="2743200" cy="2625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6645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監視器, 電子用品, 顯示, 坐 的圖片&#10;&#10;描述是以非常高的可信度產生">
            <a:extLst>
              <a:ext uri="{FF2B5EF4-FFF2-40B4-BE49-F238E27FC236}">
                <a16:creationId xmlns:a16="http://schemas.microsoft.com/office/drawing/2014/main" id="{95898B48-44F1-4693-B530-45C806D7778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36160" cy="5143500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0299F06B-F685-4FC5-85B3-DBCAAC5F92F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3043" y="2622144"/>
            <a:ext cx="4890052" cy="1566133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BAD7DC14-27E2-47B2-84F7-12D83ED965C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4831" y="1252300"/>
            <a:ext cx="4755937" cy="3058218"/>
          </a:xfrm>
          <a:prstGeom prst="rect">
            <a:avLst/>
          </a:prstGeom>
        </p:spPr>
      </p:pic>
      <p:grpSp>
        <p:nvGrpSpPr>
          <p:cNvPr id="8" name="群組 7">
            <a:extLst>
              <a:ext uri="{FF2B5EF4-FFF2-40B4-BE49-F238E27FC236}">
                <a16:creationId xmlns:a16="http://schemas.microsoft.com/office/drawing/2014/main" id="{70624056-595F-4819-8105-82DFB2E5659C}"/>
              </a:ext>
            </a:extLst>
          </p:cNvPr>
          <p:cNvGrpSpPr/>
          <p:nvPr/>
        </p:nvGrpSpPr>
        <p:grpSpPr>
          <a:xfrm>
            <a:off x="770428" y="1043329"/>
            <a:ext cx="2935939" cy="1386695"/>
            <a:chOff x="112425" y="878325"/>
            <a:chExt cx="3295507" cy="1556525"/>
          </a:xfrm>
        </p:grpSpPr>
        <p:pic>
          <p:nvPicPr>
            <p:cNvPr id="337" name="Google Shape;337;p36"/>
            <p:cNvPicPr preferRelativeResize="0"/>
            <p:nvPr/>
          </p:nvPicPr>
          <p:blipFill rotWithShape="1">
            <a:blip r:embed="rId6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2425" y="878325"/>
              <a:ext cx="1609100" cy="1556525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345" name="Google Shape;345;p36"/>
            <p:cNvCxnSpPr>
              <a:cxnSpLocks/>
              <a:stCxn id="342" idx="0"/>
            </p:cNvCxnSpPr>
            <p:nvPr/>
          </p:nvCxnSpPr>
          <p:spPr>
            <a:xfrm flipH="1">
              <a:off x="2300191" y="1306314"/>
              <a:ext cx="828292" cy="507719"/>
            </a:xfrm>
            <a:prstGeom prst="straightConnector1">
              <a:avLst/>
            </a:prstGeom>
            <a:noFill/>
            <a:ln w="28575" cap="flat" cmpd="sng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6" name="Google Shape;346;p36"/>
            <p:cNvCxnSpPr>
              <a:cxnSpLocks/>
              <a:endCxn id="12" idx="3"/>
            </p:cNvCxnSpPr>
            <p:nvPr/>
          </p:nvCxnSpPr>
          <p:spPr>
            <a:xfrm flipH="1" flipV="1">
              <a:off x="1258863" y="1843323"/>
              <a:ext cx="855566" cy="83763"/>
            </a:xfrm>
            <a:prstGeom prst="straightConnector1">
              <a:avLst/>
            </a:prstGeom>
            <a:noFill/>
            <a:ln w="28575" cap="flat" cmpd="sng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7" name="Google Shape;347;p36"/>
            <p:cNvCxnSpPr>
              <a:cxnSpLocks/>
              <a:endCxn id="33" idx="3"/>
            </p:cNvCxnSpPr>
            <p:nvPr/>
          </p:nvCxnSpPr>
          <p:spPr>
            <a:xfrm flipH="1">
              <a:off x="1253822" y="1947325"/>
              <a:ext cx="1008076" cy="180579"/>
            </a:xfrm>
            <a:prstGeom prst="straightConnector1">
              <a:avLst/>
            </a:prstGeom>
            <a:noFill/>
            <a:ln w="28575" cap="flat" cmpd="sng">
              <a:solidFill>
                <a:srgbClr val="FF00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8" name="Google Shape;348;p36"/>
            <p:cNvCxnSpPr>
              <a:cxnSpLocks/>
            </p:cNvCxnSpPr>
            <p:nvPr/>
          </p:nvCxnSpPr>
          <p:spPr>
            <a:xfrm flipH="1" flipV="1">
              <a:off x="2494481" y="1981417"/>
              <a:ext cx="661966" cy="80968"/>
            </a:xfrm>
            <a:prstGeom prst="straightConnector1">
              <a:avLst/>
            </a:prstGeom>
            <a:noFill/>
            <a:ln w="28575" cap="flat" cmpd="sng">
              <a:solidFill>
                <a:srgbClr val="FF00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pic>
          <p:nvPicPr>
            <p:cNvPr id="340" name="Google Shape;340;p36"/>
            <p:cNvPicPr preferRelativeResize="0"/>
            <p:nvPr/>
          </p:nvPicPr>
          <p:blipFill rotWithShape="1">
            <a:blip r:embed="rId7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814900" y="1744248"/>
              <a:ext cx="935400" cy="339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8" name="Google Shape;338;p36"/>
            <p:cNvPicPr preferRelativeResize="0"/>
            <p:nvPr/>
          </p:nvPicPr>
          <p:blipFill rotWithShape="1">
            <a:blip r:embed="rId8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849029" y="981253"/>
              <a:ext cx="419700" cy="328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9" name="Google Shape;339;p36"/>
            <p:cNvPicPr preferRelativeResize="0"/>
            <p:nvPr/>
          </p:nvPicPr>
          <p:blipFill rotWithShape="1">
            <a:blip r:embed="rId8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988232" y="1090664"/>
              <a:ext cx="419700" cy="328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1" name="Google Shape;341;p36"/>
            <p:cNvPicPr preferRelativeResize="0"/>
            <p:nvPr/>
          </p:nvPicPr>
          <p:blipFill rotWithShape="1">
            <a:blip r:embed="rId8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779429" y="1196903"/>
              <a:ext cx="419700" cy="328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2" name="Google Shape;342;p36"/>
            <p:cNvPicPr preferRelativeResize="0"/>
            <p:nvPr/>
          </p:nvPicPr>
          <p:blipFill rotWithShape="1">
            <a:blip r:embed="rId8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918632" y="1306314"/>
              <a:ext cx="419700" cy="328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3" name="Google Shape;343;p36"/>
            <p:cNvPicPr preferRelativeResize="0"/>
            <p:nvPr/>
          </p:nvPicPr>
          <p:blipFill rotWithShape="1">
            <a:blip r:embed="rId8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843679" y="1829616"/>
              <a:ext cx="419700" cy="328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4" name="Google Shape;344;p36"/>
            <p:cNvPicPr preferRelativeResize="0"/>
            <p:nvPr/>
          </p:nvPicPr>
          <p:blipFill rotWithShape="1">
            <a:blip r:embed="rId8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982882" y="1939027"/>
              <a:ext cx="419700" cy="3288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35" name="Google Shape;335;p36"/>
          <p:cNvSpPr txBox="1"/>
          <p:nvPr/>
        </p:nvSpPr>
        <p:spPr>
          <a:xfrm>
            <a:off x="4010130" y="1456724"/>
            <a:ext cx="4422914" cy="279520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61950" lvl="0" indent="-222250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70000"/>
              <a:buFont typeface="Wingdings" panose="05000000000000000000" pitchFamily="2" charset="2"/>
              <a:buChar char="l"/>
            </a:pPr>
            <a:r>
              <a:rPr lang="en" sz="1500" b="1">
                <a:solidFill>
                  <a:schemeClr val="bg1"/>
                </a:solidFill>
                <a:latin typeface="Microsoft JhengHei"/>
                <a:ea typeface="Microsoft JhengHei"/>
              </a:rPr>
              <a:t>多重網路介面</a:t>
            </a:r>
            <a:endParaRPr lang="zh-TW" altLang="en-US">
              <a:latin typeface="Microsoft JhengHei"/>
              <a:ea typeface="Microsoft JhengHei"/>
            </a:endParaRPr>
          </a:p>
          <a:p>
            <a:pPr marL="596900" lvl="1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70000"/>
            </a:pPr>
            <a:r>
              <a:rPr lang="en" sz="1200" b="1">
                <a:solidFill>
                  <a:schemeClr val="bg1"/>
                </a:solidFill>
                <a:latin typeface="Microsoft JhengHei"/>
                <a:ea typeface="Microsoft JhengHei"/>
              </a:rPr>
              <a:t>可賦予各個網路介面不同的網路設定，也可藉由 QVR Pro 內攝影機管理的網路介面設定，讓攝影機分流儲存入 NAS。</a:t>
            </a:r>
          </a:p>
          <a:p>
            <a:pPr marL="914400" lvl="0" indent="0" rtl="0">
              <a:spcBef>
                <a:spcPts val="0"/>
              </a:spcBef>
              <a:spcAft>
                <a:spcPts val="0"/>
              </a:spcAft>
              <a:buNone/>
            </a:pPr>
            <a:endParaRPr lang="en" sz="1200" b="1">
              <a:solidFill>
                <a:schemeClr val="bg1"/>
              </a:solidFill>
              <a:latin typeface="Microsoft JhengHei"/>
              <a:ea typeface="Microsoft JhengHei"/>
            </a:endParaRPr>
          </a:p>
          <a:p>
            <a:pPr marL="361950" lvl="0" indent="-222250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70000"/>
              <a:buFont typeface="Wingdings" panose="05000000000000000000" pitchFamily="2" charset="2"/>
              <a:buChar char="l"/>
            </a:pPr>
            <a:r>
              <a:rPr lang="en" sz="1500" b="1">
                <a:solidFill>
                  <a:schemeClr val="bg1"/>
                </a:solidFill>
                <a:latin typeface="Microsoft JhengHei"/>
                <a:ea typeface="Microsoft JhengHei"/>
              </a:rPr>
              <a:t>10Gb網路支援</a:t>
            </a:r>
          </a:p>
          <a:p>
            <a:pPr marL="596900" lvl="1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70000"/>
            </a:pPr>
            <a:r>
              <a:rPr lang="en" sz="1200" b="1">
                <a:solidFill>
                  <a:schemeClr val="bg1"/>
                </a:solidFill>
                <a:latin typeface="Microsoft JhengHei"/>
                <a:ea typeface="Microsoft JhengHei"/>
              </a:rPr>
              <a:t>對於效能超強的NAS，例如TDS-16489U的錄影頻寬可達1500Mbps, </a:t>
            </a:r>
            <a:r>
              <a:rPr lang="en" sz="1200" b="1" err="1">
                <a:solidFill>
                  <a:schemeClr val="bg1"/>
                </a:solidFill>
                <a:latin typeface="Microsoft JhengHei"/>
                <a:ea typeface="Microsoft JhengHei"/>
              </a:rPr>
              <a:t>Gb網路介面已不敷使用</a:t>
            </a:r>
            <a:r>
              <a:rPr lang="en" sz="1200" b="1">
                <a:solidFill>
                  <a:schemeClr val="bg1"/>
                </a:solidFill>
                <a:latin typeface="Microsoft JhengHei"/>
                <a:ea typeface="Microsoft JhengHei"/>
              </a:rPr>
              <a:t>。</a:t>
            </a:r>
          </a:p>
          <a:p>
            <a:pPr marL="914400" lvl="0" indent="0" rtl="0">
              <a:spcBef>
                <a:spcPts val="0"/>
              </a:spcBef>
              <a:spcAft>
                <a:spcPts val="0"/>
              </a:spcAft>
              <a:buNone/>
            </a:pPr>
            <a:endParaRPr lang="en" sz="1200" b="1">
              <a:solidFill>
                <a:schemeClr val="bg1"/>
              </a:solidFill>
              <a:latin typeface="Microsoft JhengHei"/>
              <a:ea typeface="Microsoft JhengHei"/>
            </a:endParaRPr>
          </a:p>
          <a:p>
            <a:pPr marL="361950" lvl="0" indent="-222250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70000"/>
              <a:buFont typeface="Wingdings" panose="05000000000000000000" pitchFamily="2" charset="2"/>
              <a:buChar char="l"/>
            </a:pPr>
            <a:r>
              <a:rPr lang="en" sz="1500" b="1">
                <a:solidFill>
                  <a:schemeClr val="bg1"/>
                </a:solidFill>
                <a:latin typeface="Microsoft JhengHei"/>
                <a:ea typeface="Microsoft JhengHei"/>
              </a:rPr>
              <a:t>虛擬交換器</a:t>
            </a:r>
          </a:p>
          <a:p>
            <a:pPr marL="596900"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</a:pPr>
            <a:r>
              <a:rPr lang="en" sz="1200" b="1">
                <a:solidFill>
                  <a:schemeClr val="bg1"/>
                </a:solidFill>
                <a:latin typeface="Microsoft JhengHei"/>
                <a:ea typeface="Microsoft JhengHei"/>
              </a:rPr>
              <a:t>QVR Pro 受惠於 QTS 的網路設定，可在內建PoE網路介面的NAS中設定DHCP並供電給IP攝影機</a:t>
            </a:r>
            <a:r>
              <a:rPr lang="en" b="1">
                <a:solidFill>
                  <a:schemeClr val="bg1"/>
                </a:solidFill>
                <a:latin typeface="Microsoft JhengHei"/>
                <a:ea typeface="Microsoft JhengHei"/>
              </a:rPr>
              <a:t>。</a:t>
            </a:r>
          </a:p>
          <a:p>
            <a:pPr marL="457200" lvl="0" indent="0" rtl="0">
              <a:spcBef>
                <a:spcPts val="0"/>
              </a:spcBef>
              <a:spcAft>
                <a:spcPts val="0"/>
              </a:spcAft>
              <a:buNone/>
            </a:pPr>
            <a:endParaRPr lang="en" b="1">
              <a:solidFill>
                <a:schemeClr val="bg1"/>
              </a:solidFill>
              <a:latin typeface="Microsoft JhengHei"/>
              <a:ea typeface="Microsoft JhengHei"/>
            </a:endParaRPr>
          </a:p>
        </p:txBody>
      </p:sp>
      <p:pic>
        <p:nvPicPr>
          <p:cNvPr id="29" name="圖片 28">
            <a:extLst>
              <a:ext uri="{FF2B5EF4-FFF2-40B4-BE49-F238E27FC236}">
                <a16:creationId xmlns:a16="http://schemas.microsoft.com/office/drawing/2014/main" id="{5AA9C96D-FA21-4450-9162-DE3F3AEF627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959" y="334654"/>
            <a:ext cx="6390724" cy="640527"/>
          </a:xfrm>
          <a:prstGeom prst="rect">
            <a:avLst/>
          </a:prstGeom>
        </p:spPr>
      </p:pic>
      <p:sp>
        <p:nvSpPr>
          <p:cNvPr id="334" name="Google Shape;334;p36"/>
          <p:cNvSpPr txBox="1">
            <a:spLocks noGrp="1"/>
          </p:cNvSpPr>
          <p:nvPr>
            <p:ph type="title"/>
          </p:nvPr>
        </p:nvSpPr>
        <p:spPr>
          <a:xfrm>
            <a:off x="627441" y="274345"/>
            <a:ext cx="8229600" cy="857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err="1">
                <a:solidFill>
                  <a:schemeClr val="bg1"/>
                </a:solidFill>
                <a:latin typeface="Microsoft JhengHei"/>
                <a:ea typeface="Microsoft JhengHei"/>
              </a:rPr>
              <a:t>暢通無礙的網路架構</a:t>
            </a:r>
            <a:endParaRPr lang="zh-TW" altLang="en-US" sz="3000" err="1">
              <a:solidFill>
                <a:schemeClr val="bg1"/>
              </a:solidFill>
              <a:latin typeface="Microsoft JhengHei"/>
              <a:ea typeface="Microsoft JhengHei"/>
            </a:endParaRPr>
          </a:p>
        </p:txBody>
      </p:sp>
      <p:pic>
        <p:nvPicPr>
          <p:cNvPr id="32" name="圖片 31">
            <a:extLst>
              <a:ext uri="{FF2B5EF4-FFF2-40B4-BE49-F238E27FC236}">
                <a16:creationId xmlns:a16="http://schemas.microsoft.com/office/drawing/2014/main" id="{BADF7B9B-E752-4E6C-9133-EB21018C60C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349" y="2900113"/>
            <a:ext cx="2916720" cy="545109"/>
          </a:xfrm>
          <a:prstGeom prst="rect">
            <a:avLst/>
          </a:prstGeom>
        </p:spPr>
      </p:pic>
      <p:sp>
        <p:nvSpPr>
          <p:cNvPr id="31" name="矩形 30">
            <a:extLst>
              <a:ext uri="{FF2B5EF4-FFF2-40B4-BE49-F238E27FC236}">
                <a16:creationId xmlns:a16="http://schemas.microsoft.com/office/drawing/2014/main" id="{67643489-3E32-4AB5-BD36-A439ED9DDB51}"/>
              </a:ext>
            </a:extLst>
          </p:cNvPr>
          <p:cNvSpPr/>
          <p:nvPr/>
        </p:nvSpPr>
        <p:spPr>
          <a:xfrm>
            <a:off x="631924" y="2939628"/>
            <a:ext cx="1710725" cy="3847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lvl="0"/>
            <a:r>
              <a:rPr lang="en-US" altLang="zh-TW" sz="1000" b="1">
                <a:solidFill>
                  <a:schemeClr val="bg1"/>
                </a:solidFill>
              </a:rPr>
              <a:t>2</a:t>
            </a:r>
            <a:r>
              <a:rPr lang="zh-TW" altLang="en-US" sz="1000" b="1">
                <a:solidFill>
                  <a:schemeClr val="bg1"/>
                </a:solidFill>
              </a:rPr>
              <a:t> </a:t>
            </a:r>
            <a:r>
              <a:rPr lang="en-US" altLang="zh-TW" sz="1000" b="1">
                <a:solidFill>
                  <a:schemeClr val="bg1"/>
                </a:solidFill>
              </a:rPr>
              <a:t>x 10GBASE-T RJ45</a:t>
            </a:r>
          </a:p>
          <a:p>
            <a:pPr lvl="0"/>
            <a:r>
              <a:rPr lang="en-US" altLang="zh-TW" sz="900">
                <a:solidFill>
                  <a:schemeClr val="bg1"/>
                </a:solidFill>
              </a:rPr>
              <a:t>(10G / 5G / 2.5G / 1G / 100M)</a:t>
            </a:r>
            <a:endParaRPr lang="zh-TW" altLang="en-US" sz="900">
              <a:solidFill>
                <a:schemeClr val="bg1"/>
              </a:solidFill>
            </a:endParaRPr>
          </a:p>
        </p:txBody>
      </p:sp>
      <p:pic>
        <p:nvPicPr>
          <p:cNvPr id="30" name="Google Shape;336;p36">
            <a:extLst>
              <a:ext uri="{FF2B5EF4-FFF2-40B4-BE49-F238E27FC236}">
                <a16:creationId xmlns:a16="http://schemas.microsoft.com/office/drawing/2014/main" id="{C4A2188E-616F-485B-BC07-03E17D336B47}"/>
              </a:ext>
            </a:extLst>
          </p:cNvPr>
          <p:cNvPicPr preferRelativeResize="0"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8105" y="2270720"/>
            <a:ext cx="1151994" cy="11925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3664544E-41BA-4559-BCBC-856659E0F3D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8438" y="3486091"/>
            <a:ext cx="2916720" cy="1464007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89514EC8-C516-4ED5-B826-98E53F6A7D28}"/>
              </a:ext>
            </a:extLst>
          </p:cNvPr>
          <p:cNvSpPr/>
          <p:nvPr/>
        </p:nvSpPr>
        <p:spPr>
          <a:xfrm>
            <a:off x="1643813" y="1817777"/>
            <a:ext cx="147967" cy="17052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B0031FC0-0919-45B2-8B05-A464358F7F74}"/>
              </a:ext>
            </a:extLst>
          </p:cNvPr>
          <p:cNvSpPr/>
          <p:nvPr/>
        </p:nvSpPr>
        <p:spPr>
          <a:xfrm>
            <a:off x="1639322" y="2071307"/>
            <a:ext cx="147967" cy="170522"/>
          </a:xfrm>
          <a:prstGeom prst="rect">
            <a:avLst/>
          </a:prstGeom>
          <a:noFill/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1188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圖片 16" descr="一張含有 監視器, 電子用品, 顯示, 坐 的圖片&#10;&#10;描述是以非常高的可信度產生">
            <a:extLst>
              <a:ext uri="{FF2B5EF4-FFF2-40B4-BE49-F238E27FC236}">
                <a16:creationId xmlns:a16="http://schemas.microsoft.com/office/drawing/2014/main" id="{669E634F-99D8-4257-A35B-388132B583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36160" cy="5143500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8D11E375-02E7-4328-97D4-AB012C8A3F8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4831" y="1177660"/>
            <a:ext cx="4755937" cy="3058218"/>
          </a:xfrm>
          <a:prstGeom prst="rect">
            <a:avLst/>
          </a:prstGeom>
        </p:spPr>
      </p:pic>
      <p:grpSp>
        <p:nvGrpSpPr>
          <p:cNvPr id="2" name="群組 1">
            <a:extLst>
              <a:ext uri="{FF2B5EF4-FFF2-40B4-BE49-F238E27FC236}">
                <a16:creationId xmlns:a16="http://schemas.microsoft.com/office/drawing/2014/main" id="{08B49A6D-1F6F-439A-905E-B6DC9A43E66A}"/>
              </a:ext>
            </a:extLst>
          </p:cNvPr>
          <p:cNvGrpSpPr/>
          <p:nvPr/>
        </p:nvGrpSpPr>
        <p:grpSpPr>
          <a:xfrm>
            <a:off x="908441" y="1097904"/>
            <a:ext cx="2858831" cy="3411296"/>
            <a:chOff x="138950" y="842652"/>
            <a:chExt cx="3486532" cy="416029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356" name="Google Shape;356;p37"/>
            <p:cNvPicPr preferRelativeResize="0"/>
            <p:nvPr/>
          </p:nvPicPr>
          <p:blipFill>
            <a:blip r:embed="rId5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11873" y="842652"/>
              <a:ext cx="2478100" cy="15463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7" name="Google Shape;357;p37"/>
            <p:cNvPicPr preferRelativeResize="0"/>
            <p:nvPr/>
          </p:nvPicPr>
          <p:blipFill>
            <a:blip r:embed="rId6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8950" y="2071288"/>
              <a:ext cx="2478099" cy="15488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8" name="Google Shape;358;p37"/>
            <p:cNvPicPr preferRelativeResize="0"/>
            <p:nvPr/>
          </p:nvPicPr>
          <p:blipFill>
            <a:blip r:embed="rId7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47382" y="3454150"/>
              <a:ext cx="2478100" cy="1548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9" name="Google Shape;359;p37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2350025" y="2500385"/>
              <a:ext cx="762000" cy="762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0" name="Google Shape;360;p37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361500" y="1118874"/>
              <a:ext cx="762000" cy="762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1" name="Google Shape;361;p37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695145" y="3878595"/>
              <a:ext cx="762000" cy="762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3" name="Google Shape;335;p36">
            <a:extLst>
              <a:ext uri="{FF2B5EF4-FFF2-40B4-BE49-F238E27FC236}">
                <a16:creationId xmlns:a16="http://schemas.microsoft.com/office/drawing/2014/main" id="{1236B9C7-0035-48F2-BB18-419D301EBBAE}"/>
              </a:ext>
            </a:extLst>
          </p:cNvPr>
          <p:cNvSpPr txBox="1"/>
          <p:nvPr/>
        </p:nvSpPr>
        <p:spPr>
          <a:xfrm>
            <a:off x="4009544" y="1437003"/>
            <a:ext cx="4531499" cy="279520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61950" lvl="0" indent="-222250">
              <a:buClr>
                <a:schemeClr val="bg1"/>
              </a:buClr>
              <a:buSzPct val="70000"/>
              <a:buFont typeface="Wingdings" panose="05000000000000000000" pitchFamily="2" charset="2"/>
              <a:buChar char="l"/>
            </a:pPr>
            <a:r>
              <a:rPr lang="en-US" sz="1500" b="1">
                <a:solidFill>
                  <a:schemeClr val="bg1"/>
                </a:solidFill>
                <a:latin typeface="Microsoft JhengHei"/>
                <a:ea typeface="Microsoft JhengHei"/>
              </a:rPr>
              <a:t>QUSBCam2</a:t>
            </a:r>
            <a:endParaRPr lang="en-US" altLang="zh-TW" sz="1500" b="1">
              <a:solidFill>
                <a:schemeClr val="bg1"/>
              </a:solidFill>
              <a:latin typeface="Microsoft JhengHei"/>
              <a:ea typeface="Microsoft JhengHei"/>
            </a:endParaRPr>
          </a:p>
          <a:p>
            <a:pPr marL="596900" lvl="1">
              <a:buClr>
                <a:schemeClr val="bg1"/>
              </a:buClr>
              <a:buSzPct val="70000"/>
            </a:pPr>
            <a:r>
              <a:rPr lang="ja-JP" altLang="en-US" sz="1200" b="1">
                <a:solidFill>
                  <a:schemeClr val="bg1"/>
                </a:solidFill>
                <a:latin typeface="Microsoft JhengHei"/>
                <a:ea typeface="Microsoft JhengHei"/>
              </a:rPr>
              <a:t>當您使用網路攝影機</a:t>
            </a:r>
            <a:r>
              <a:rPr lang="en-US" altLang="ja-JP" sz="1200" b="1">
                <a:solidFill>
                  <a:schemeClr val="bg1"/>
                </a:solidFill>
                <a:latin typeface="Microsoft JhengHei"/>
                <a:ea typeface="Microsoft JhengHei"/>
              </a:rPr>
              <a:t>(</a:t>
            </a:r>
            <a:r>
              <a:rPr lang="en-US" altLang="zh-TW" sz="1200" b="1">
                <a:solidFill>
                  <a:schemeClr val="bg1"/>
                </a:solidFill>
                <a:latin typeface="Microsoft JhengHei"/>
                <a:ea typeface="Microsoft JhengHei"/>
              </a:rPr>
              <a:t>USB</a:t>
            </a:r>
            <a:r>
              <a:rPr lang="ja-JP" altLang="en-US" sz="1200" b="1">
                <a:solidFill>
                  <a:schemeClr val="bg1"/>
                </a:solidFill>
                <a:latin typeface="Microsoft JhengHei"/>
                <a:ea typeface="Microsoft JhengHei"/>
              </a:rPr>
              <a:t>攝影機</a:t>
            </a:r>
            <a:r>
              <a:rPr lang="en-US" altLang="ja-JP" sz="1200" b="1">
                <a:solidFill>
                  <a:schemeClr val="bg1"/>
                </a:solidFill>
                <a:latin typeface="Microsoft JhengHei"/>
                <a:ea typeface="Microsoft JhengHei"/>
              </a:rPr>
              <a:t>)</a:t>
            </a:r>
            <a:r>
              <a:rPr lang="ja-JP" sz="1200" b="1">
                <a:solidFill>
                  <a:schemeClr val="bg1"/>
                </a:solidFill>
                <a:latin typeface="Microsoft JhengHei"/>
                <a:ea typeface="Microsoft JhengHei"/>
              </a:rPr>
              <a:t>，</a:t>
            </a:r>
            <a:r>
              <a:rPr lang="ja-JP" altLang="en-US" sz="1200" b="1">
                <a:solidFill>
                  <a:schemeClr val="bg1"/>
                </a:solidFill>
                <a:latin typeface="Microsoft JhengHei"/>
                <a:ea typeface="Microsoft JhengHei"/>
              </a:rPr>
              <a:t>搭配使用</a:t>
            </a:r>
            <a:r>
              <a:rPr lang="en-US" altLang="zh-TW" sz="1200" b="1">
                <a:solidFill>
                  <a:schemeClr val="bg1"/>
                </a:solidFill>
                <a:latin typeface="Microsoft JhengHei"/>
                <a:ea typeface="Microsoft JhengHei"/>
              </a:rPr>
              <a:t>QUSBCam2 </a:t>
            </a:r>
            <a:r>
              <a:rPr lang="ja-JP" altLang="en-US" sz="1200" b="1">
                <a:solidFill>
                  <a:schemeClr val="bg1"/>
                </a:solidFill>
                <a:latin typeface="Microsoft JhengHei"/>
                <a:ea typeface="Microsoft JhengHei"/>
              </a:rPr>
              <a:t>應用程式</a:t>
            </a:r>
            <a:r>
              <a:rPr lang="ja-JP" sz="1200" b="1">
                <a:solidFill>
                  <a:schemeClr val="bg1"/>
                </a:solidFill>
                <a:latin typeface="Microsoft JhengHei"/>
                <a:ea typeface="Microsoft JhengHei"/>
              </a:rPr>
              <a:t>，</a:t>
            </a:r>
            <a:r>
              <a:rPr lang="ja-JP" altLang="en-US" sz="1200" b="1">
                <a:solidFill>
                  <a:schemeClr val="bg1"/>
                </a:solidFill>
                <a:latin typeface="Microsoft JhengHei"/>
                <a:ea typeface="Microsoft JhengHei"/>
              </a:rPr>
              <a:t>可讓</a:t>
            </a:r>
            <a:r>
              <a:rPr lang="en-US" altLang="zh-TW" sz="1200" b="1">
                <a:solidFill>
                  <a:schemeClr val="bg1"/>
                </a:solidFill>
                <a:latin typeface="Microsoft JhengHei"/>
                <a:ea typeface="Microsoft JhengHei"/>
              </a:rPr>
              <a:t>QVR Pro</a:t>
            </a:r>
            <a:r>
              <a:rPr lang="ja-JP" altLang="en-US" sz="1200" b="1">
                <a:solidFill>
                  <a:schemeClr val="bg1"/>
                </a:solidFill>
                <a:latin typeface="Microsoft JhengHei"/>
                <a:ea typeface="Microsoft JhengHei"/>
              </a:rPr>
              <a:t>以</a:t>
            </a:r>
            <a:r>
              <a:rPr lang="en-US" altLang="zh-TW" sz="1200" b="1" err="1">
                <a:solidFill>
                  <a:schemeClr val="bg1"/>
                </a:solidFill>
                <a:latin typeface="Microsoft JhengHei"/>
                <a:ea typeface="Microsoft JhengHei"/>
              </a:rPr>
              <a:t>Onvif</a:t>
            </a:r>
            <a:r>
              <a:rPr lang="ja-JP" altLang="en-US" sz="1200" b="1">
                <a:solidFill>
                  <a:schemeClr val="bg1"/>
                </a:solidFill>
                <a:latin typeface="Microsoft JhengHei"/>
                <a:ea typeface="Microsoft JhengHei"/>
              </a:rPr>
              <a:t>連接至此</a:t>
            </a:r>
            <a:r>
              <a:rPr lang="en-US" altLang="zh-TW" sz="1200" b="1">
                <a:solidFill>
                  <a:schemeClr val="bg1"/>
                </a:solidFill>
                <a:latin typeface="Microsoft JhengHei"/>
                <a:ea typeface="Microsoft JhengHei"/>
              </a:rPr>
              <a:t>USB</a:t>
            </a:r>
            <a:r>
              <a:rPr lang="ja-JP" altLang="en-US" sz="1200" b="1">
                <a:solidFill>
                  <a:schemeClr val="bg1"/>
                </a:solidFill>
                <a:latin typeface="Microsoft JhengHei"/>
                <a:ea typeface="Microsoft JhengHei"/>
              </a:rPr>
              <a:t>攝影機而無需</a:t>
            </a:r>
            <a:r>
              <a:rPr lang="en-US" altLang="zh-TW" sz="1200" b="1" err="1">
                <a:solidFill>
                  <a:schemeClr val="bg1"/>
                </a:solidFill>
                <a:latin typeface="Microsoft JhengHei"/>
                <a:ea typeface="Microsoft JhengHei"/>
              </a:rPr>
              <a:t>PoE</a:t>
            </a:r>
            <a:r>
              <a:rPr lang="ja-JP" altLang="en-US" sz="1200" b="1">
                <a:solidFill>
                  <a:schemeClr val="bg1"/>
                </a:solidFill>
                <a:latin typeface="Microsoft JhengHei"/>
                <a:ea typeface="Microsoft JhengHei"/>
              </a:rPr>
              <a:t>交換器就可建立監控應用環境。</a:t>
            </a:r>
          </a:p>
          <a:p>
            <a:pPr marL="596900" lvl="1">
              <a:buClr>
                <a:schemeClr val="bg1"/>
              </a:buClr>
              <a:buSzPct val="70000"/>
            </a:pPr>
            <a:endParaRPr lang="ja-JP" altLang="en-US" b="1">
              <a:solidFill>
                <a:schemeClr val="bg1"/>
              </a:solidFill>
              <a:latin typeface="Microsoft JhengHei"/>
              <a:ea typeface="Microsoft JhengHei"/>
            </a:endParaRPr>
          </a:p>
          <a:p>
            <a:pPr marL="361950" lvl="0" indent="-222250">
              <a:buClr>
                <a:schemeClr val="bg1"/>
              </a:buClr>
              <a:buSzPct val="70000"/>
              <a:buFont typeface="Wingdings" panose="05000000000000000000" pitchFamily="2" charset="2"/>
              <a:buChar char="l"/>
            </a:pPr>
            <a:r>
              <a:rPr lang="en-US" sz="1500" b="1">
                <a:solidFill>
                  <a:schemeClr val="bg1"/>
                </a:solidFill>
                <a:latin typeface="Microsoft JhengHei"/>
                <a:ea typeface="Microsoft JhengHei"/>
              </a:rPr>
              <a:t>HBS (Hybrid Backup Sync)</a:t>
            </a:r>
          </a:p>
          <a:p>
            <a:pPr marL="596900" lvl="1">
              <a:buClr>
                <a:schemeClr val="bg1"/>
              </a:buClr>
              <a:buSzPct val="70000"/>
            </a:pPr>
            <a:r>
              <a:rPr lang="ja-JP" altLang="en-US" sz="1200" b="1">
                <a:solidFill>
                  <a:schemeClr val="bg1"/>
                </a:solidFill>
                <a:latin typeface="Microsoft JhengHei"/>
                <a:ea typeface="Microsoft JhengHei"/>
              </a:rPr>
              <a:t>透過混合備份中心，可將您的監控影像定期備份至其他</a:t>
            </a:r>
            <a:r>
              <a:rPr lang="en-US" altLang="zh-TW" sz="1200" b="1">
                <a:solidFill>
                  <a:schemeClr val="bg1"/>
                </a:solidFill>
                <a:latin typeface="Microsoft JhengHei"/>
                <a:ea typeface="Microsoft JhengHei"/>
              </a:rPr>
              <a:t>NAS</a:t>
            </a:r>
            <a:r>
              <a:rPr lang="ja-JP" altLang="en-US" sz="1200" b="1">
                <a:solidFill>
                  <a:schemeClr val="bg1"/>
                </a:solidFill>
                <a:latin typeface="Microsoft JhengHei"/>
                <a:ea typeface="Microsoft JhengHei"/>
              </a:rPr>
              <a:t>或其他</a:t>
            </a:r>
            <a:r>
              <a:rPr lang="en-US" altLang="zh-TW" sz="1200" b="1">
                <a:solidFill>
                  <a:schemeClr val="bg1"/>
                </a:solidFill>
                <a:latin typeface="Microsoft JhengHei"/>
                <a:ea typeface="Microsoft JhengHei"/>
              </a:rPr>
              <a:t>FTP</a:t>
            </a:r>
            <a:r>
              <a:rPr lang="ja-JP" altLang="en-US" sz="1200" b="1">
                <a:solidFill>
                  <a:schemeClr val="bg1"/>
                </a:solidFill>
                <a:latin typeface="Microsoft JhengHei"/>
                <a:ea typeface="Microsoft JhengHei"/>
              </a:rPr>
              <a:t>位置。</a:t>
            </a:r>
          </a:p>
          <a:p>
            <a:pPr marL="596900" lvl="1">
              <a:buClr>
                <a:schemeClr val="bg1"/>
              </a:buClr>
              <a:buSzPct val="70000"/>
            </a:pPr>
            <a:endParaRPr lang="ja-JP" altLang="en-US" b="1">
              <a:solidFill>
                <a:schemeClr val="bg1"/>
              </a:solidFill>
              <a:latin typeface="Microsoft JhengHei"/>
              <a:ea typeface="Microsoft JhengHei"/>
            </a:endParaRPr>
          </a:p>
          <a:p>
            <a:pPr marL="361950" lvl="0" indent="-222250">
              <a:buClr>
                <a:schemeClr val="bg1"/>
              </a:buClr>
              <a:buSzPct val="70000"/>
              <a:buFont typeface="Wingdings" panose="05000000000000000000" pitchFamily="2" charset="2"/>
              <a:buChar char="l"/>
            </a:pPr>
            <a:r>
              <a:rPr lang="en-US" sz="1500" b="1">
                <a:solidFill>
                  <a:schemeClr val="bg1"/>
                </a:solidFill>
                <a:latin typeface="Microsoft JhengHei"/>
                <a:ea typeface="Microsoft JhengHei"/>
              </a:rPr>
              <a:t>QVPN Service</a:t>
            </a:r>
            <a:endParaRPr lang="en-US" altLang="zh-TW" sz="1500" b="1">
              <a:solidFill>
                <a:schemeClr val="bg1"/>
              </a:solidFill>
              <a:latin typeface="Microsoft JhengHei"/>
              <a:ea typeface="Microsoft JhengHei"/>
            </a:endParaRPr>
          </a:p>
          <a:p>
            <a:pPr marL="596900" lvl="1">
              <a:buClr>
                <a:schemeClr val="dk1"/>
              </a:buClr>
              <a:buSzPts val="1400"/>
            </a:pPr>
            <a:r>
              <a:rPr lang="en-US" altLang="zh-TW" sz="1200" b="1">
                <a:solidFill>
                  <a:schemeClr val="bg1"/>
                </a:solidFill>
                <a:latin typeface="Microsoft JhengHei"/>
                <a:ea typeface="Microsoft JhengHei"/>
              </a:rPr>
              <a:t>QVPN</a:t>
            </a:r>
            <a:r>
              <a:rPr lang="ja-JP" altLang="en-US" sz="1200" b="1">
                <a:solidFill>
                  <a:schemeClr val="bg1"/>
                </a:solidFill>
                <a:latin typeface="Microsoft JhengHei"/>
                <a:ea typeface="Microsoft JhengHei"/>
              </a:rPr>
              <a:t>建立出完全私有的網路環境，讓用戶端與</a:t>
            </a:r>
          </a:p>
          <a:p>
            <a:pPr marL="596900" lvl="1">
              <a:buClr>
                <a:schemeClr val="dk1"/>
              </a:buClr>
              <a:buSzPts val="1400"/>
            </a:pPr>
            <a:r>
              <a:rPr lang="ja-JP" altLang="en-US" sz="1200" b="1">
                <a:solidFill>
                  <a:schemeClr val="bg1"/>
                </a:solidFill>
                <a:latin typeface="Microsoft JhengHei"/>
                <a:ea typeface="Microsoft JhengHei"/>
              </a:rPr>
              <a:t>伺服器端地連線更加安全。</a:t>
            </a:r>
            <a:br>
              <a:rPr lang="ja-JP" altLang="en-US" sz="1200" b="1">
                <a:solidFill>
                  <a:schemeClr val="bg1"/>
                </a:solidFill>
                <a:latin typeface="Microsoft JhengHei"/>
                <a:ea typeface="Microsoft JhengHei"/>
              </a:rPr>
            </a:br>
            <a:endParaRPr lang="ja-JP" altLang="en-US" sz="1200" b="1">
              <a:solidFill>
                <a:schemeClr val="bg1"/>
              </a:solidFill>
              <a:latin typeface="Microsoft JhengHei"/>
              <a:ea typeface="Microsoft JhengHei"/>
            </a:endParaRPr>
          </a:p>
          <a:p>
            <a:pPr marL="457200" lvl="0" indent="0" rtl="0">
              <a:spcBef>
                <a:spcPts val="0"/>
              </a:spcBef>
              <a:spcAft>
                <a:spcPts val="0"/>
              </a:spcAft>
              <a:buNone/>
            </a:pPr>
            <a:endParaRPr lang="ja-JP" altLang="en-US" b="1">
              <a:solidFill>
                <a:schemeClr val="bg1"/>
              </a:solidFill>
              <a:latin typeface="Microsoft JhengHei"/>
              <a:ea typeface="Microsoft JhengHei"/>
            </a:endParaRPr>
          </a:p>
        </p:txBody>
      </p:sp>
      <p:pic>
        <p:nvPicPr>
          <p:cNvPr id="18" name="圖片 17">
            <a:extLst>
              <a:ext uri="{FF2B5EF4-FFF2-40B4-BE49-F238E27FC236}">
                <a16:creationId xmlns:a16="http://schemas.microsoft.com/office/drawing/2014/main" id="{B14CE57A-8B9A-4512-BBBD-B62C32E8895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7696" y="366086"/>
            <a:ext cx="6390724" cy="640527"/>
          </a:xfrm>
          <a:prstGeom prst="rect">
            <a:avLst/>
          </a:prstGeom>
        </p:spPr>
      </p:pic>
      <p:sp>
        <p:nvSpPr>
          <p:cNvPr id="354" name="Google Shape;354;p37"/>
          <p:cNvSpPr txBox="1">
            <a:spLocks noGrp="1"/>
          </p:cNvSpPr>
          <p:nvPr>
            <p:ph type="title"/>
          </p:nvPr>
        </p:nvSpPr>
        <p:spPr>
          <a:xfrm>
            <a:off x="602811" y="468470"/>
            <a:ext cx="8229600" cy="51462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err="1">
                <a:solidFill>
                  <a:schemeClr val="bg1"/>
                </a:solidFill>
                <a:latin typeface="Microsoft JhengHei"/>
                <a:ea typeface="Microsoft JhengHei"/>
              </a:rPr>
              <a:t>多種</a:t>
            </a:r>
            <a:r>
              <a:rPr lang="en" sz="3000">
                <a:solidFill>
                  <a:schemeClr val="bg1"/>
                </a:solidFill>
                <a:latin typeface="Microsoft JhengHei"/>
                <a:ea typeface="Microsoft JhengHei"/>
              </a:rPr>
              <a:t> QNAP </a:t>
            </a:r>
            <a:r>
              <a:rPr lang="en" sz="3000" err="1">
                <a:solidFill>
                  <a:schemeClr val="bg1"/>
                </a:solidFill>
                <a:latin typeface="Microsoft JhengHei"/>
                <a:ea typeface="Microsoft JhengHei"/>
              </a:rPr>
              <a:t>應用程式搭配使用</a:t>
            </a:r>
            <a:endParaRPr lang="zh-TW" altLang="en-US" sz="3000" err="1">
              <a:solidFill>
                <a:schemeClr val="bg1"/>
              </a:solidFill>
              <a:latin typeface="Microsoft JhengHei"/>
              <a:ea typeface="Microsoft JhengHe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一張含有 電子用品 的圖片&#10;&#10;描述是以高可信度產生">
            <a:extLst>
              <a:ext uri="{FF2B5EF4-FFF2-40B4-BE49-F238E27FC236}">
                <a16:creationId xmlns:a16="http://schemas.microsoft.com/office/drawing/2014/main" id="{9A7B98B5-BFC6-4BB5-9109-A5CF69C510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0" y="0"/>
            <a:ext cx="9128320" cy="5143500"/>
          </a:xfrm>
          <a:prstGeom prst="rect">
            <a:avLst/>
          </a:prstGeom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A96E2EB1-1006-4B6D-A32D-5C19BCCE088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7213" y="686432"/>
            <a:ext cx="4157736" cy="517685"/>
          </a:xfrm>
          <a:prstGeom prst="rect">
            <a:avLst/>
          </a:prstGeom>
        </p:spPr>
      </p:pic>
      <p:sp>
        <p:nvSpPr>
          <p:cNvPr id="108" name="Google Shape;108;p27"/>
          <p:cNvSpPr txBox="1">
            <a:spLocks noGrp="1"/>
          </p:cNvSpPr>
          <p:nvPr>
            <p:ph type="title"/>
          </p:nvPr>
        </p:nvSpPr>
        <p:spPr>
          <a:xfrm>
            <a:off x="3317075" y="343812"/>
            <a:ext cx="2073350" cy="857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latin typeface="微軟正黑體" panose="020B0604030504040204" pitchFamily="34" charset="-120"/>
                <a:ea typeface="微軟正黑體" panose="020B0604030504040204" pitchFamily="34" charset="-120"/>
              </a:rPr>
              <a:t>大綱</a:t>
            </a:r>
            <a:endParaRPr sz="40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7" name="圖片 16">
            <a:extLst>
              <a:ext uri="{FF2B5EF4-FFF2-40B4-BE49-F238E27FC236}">
                <a16:creationId xmlns:a16="http://schemas.microsoft.com/office/drawing/2014/main" id="{3D423B2C-19FA-4DAC-9CC9-3C5FAFB4D98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140981" y="1826301"/>
            <a:ext cx="2825060" cy="629727"/>
          </a:xfrm>
          <a:prstGeom prst="rect">
            <a:avLst/>
          </a:prstGeom>
        </p:spPr>
      </p:pic>
      <p:sp>
        <p:nvSpPr>
          <p:cNvPr id="9" name="Google Shape;109;p27">
            <a:extLst>
              <a:ext uri="{FF2B5EF4-FFF2-40B4-BE49-F238E27FC236}">
                <a16:creationId xmlns:a16="http://schemas.microsoft.com/office/drawing/2014/main" id="{05EBE934-AA5E-4E99-88BA-823F9665027E}"/>
              </a:ext>
            </a:extLst>
          </p:cNvPr>
          <p:cNvSpPr txBox="1">
            <a:spLocks/>
          </p:cNvSpPr>
          <p:nvPr/>
        </p:nvSpPr>
        <p:spPr>
          <a:xfrm>
            <a:off x="5480568" y="1787271"/>
            <a:ext cx="2311399" cy="74852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38100" indent="0">
              <a:buClr>
                <a:schemeClr val="bg1"/>
              </a:buClr>
              <a:buSzPts val="3000"/>
              <a:buNone/>
            </a:pPr>
            <a:r>
              <a:rPr lang="zh-TW" altLang="en-US" sz="3000">
                <a:solidFill>
                  <a:schemeClr val="bg1"/>
                </a:solidFill>
                <a:latin typeface="Microsoft JhengHei"/>
                <a:ea typeface="Microsoft JhengHei"/>
              </a:rPr>
              <a:t>產品架構</a:t>
            </a:r>
          </a:p>
        </p:txBody>
      </p:sp>
      <p:pic>
        <p:nvPicPr>
          <p:cNvPr id="20" name="圖片 19">
            <a:extLst>
              <a:ext uri="{FF2B5EF4-FFF2-40B4-BE49-F238E27FC236}">
                <a16:creationId xmlns:a16="http://schemas.microsoft.com/office/drawing/2014/main" id="{93152E04-7453-4DBB-836C-98AD7B4392C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140981" y="2616315"/>
            <a:ext cx="2825060" cy="629727"/>
          </a:xfrm>
          <a:prstGeom prst="rect">
            <a:avLst/>
          </a:prstGeom>
        </p:spPr>
      </p:pic>
      <p:pic>
        <p:nvPicPr>
          <p:cNvPr id="21" name="圖片 20">
            <a:extLst>
              <a:ext uri="{FF2B5EF4-FFF2-40B4-BE49-F238E27FC236}">
                <a16:creationId xmlns:a16="http://schemas.microsoft.com/office/drawing/2014/main" id="{121CD0BB-9ECF-4952-B9A9-0F91569E809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156641" y="3365594"/>
            <a:ext cx="2825060" cy="629727"/>
          </a:xfrm>
          <a:prstGeom prst="rect">
            <a:avLst/>
          </a:prstGeom>
        </p:spPr>
      </p:pic>
      <p:sp>
        <p:nvSpPr>
          <p:cNvPr id="6" name="Google Shape;109;p27">
            <a:extLst>
              <a:ext uri="{FF2B5EF4-FFF2-40B4-BE49-F238E27FC236}">
                <a16:creationId xmlns:a16="http://schemas.microsoft.com/office/drawing/2014/main" id="{2D4EF927-BD9D-4778-AE53-5993DB101C46}"/>
              </a:ext>
            </a:extLst>
          </p:cNvPr>
          <p:cNvSpPr txBox="1">
            <a:spLocks/>
          </p:cNvSpPr>
          <p:nvPr/>
        </p:nvSpPr>
        <p:spPr>
          <a:xfrm>
            <a:off x="5533369" y="2656879"/>
            <a:ext cx="1861610" cy="62972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38100" indent="0">
              <a:spcBef>
                <a:spcPts val="0"/>
              </a:spcBef>
              <a:buClr>
                <a:schemeClr val="bg1"/>
              </a:buClr>
              <a:buSzPts val="3000"/>
              <a:buNone/>
            </a:pPr>
            <a:r>
              <a:rPr lang="zh-TW" altLang="en-US" sz="3000">
                <a:solidFill>
                  <a:schemeClr val="bg1"/>
                </a:solidFill>
                <a:latin typeface="Microsoft JhengHei"/>
                <a:ea typeface="Microsoft JhengHei"/>
              </a:rPr>
              <a:t>系統架構</a:t>
            </a:r>
          </a:p>
        </p:txBody>
      </p:sp>
      <p:sp>
        <p:nvSpPr>
          <p:cNvPr id="13" name="Google Shape;109;p27">
            <a:extLst>
              <a:ext uri="{FF2B5EF4-FFF2-40B4-BE49-F238E27FC236}">
                <a16:creationId xmlns:a16="http://schemas.microsoft.com/office/drawing/2014/main" id="{EBB42BEB-4FDB-43A1-A0BC-05C81007DA6D}"/>
              </a:ext>
            </a:extLst>
          </p:cNvPr>
          <p:cNvSpPr txBox="1">
            <a:spLocks/>
          </p:cNvSpPr>
          <p:nvPr/>
        </p:nvSpPr>
        <p:spPr>
          <a:xfrm>
            <a:off x="5269122" y="3420702"/>
            <a:ext cx="2639118" cy="585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38100" indent="0">
              <a:spcBef>
                <a:spcPts val="0"/>
              </a:spcBef>
              <a:buClr>
                <a:schemeClr val="bg1"/>
              </a:buClr>
              <a:buSzPts val="3000"/>
              <a:buNone/>
            </a:pPr>
            <a:r>
              <a:rPr lang="zh-TW" altLang="en-US" sz="3000">
                <a:solidFill>
                  <a:schemeClr val="bg1"/>
                </a:solidFill>
                <a:latin typeface="Microsoft JhengHei"/>
                <a:ea typeface="Microsoft JhengHei"/>
              </a:rPr>
              <a:t>應用情境架構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38"/>
          <p:cNvSpPr txBox="1">
            <a:spLocks noGrp="1"/>
          </p:cNvSpPr>
          <p:nvPr>
            <p:ph type="ctrTitle"/>
          </p:nvPr>
        </p:nvSpPr>
        <p:spPr>
          <a:xfrm>
            <a:off x="685800" y="2196701"/>
            <a:ext cx="7772400" cy="12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</a:pPr>
            <a:r>
              <a:rPr lang="en" sz="6000">
                <a:latin typeface="Microsoft JhengHei"/>
                <a:ea typeface="Microsoft JhengHei"/>
              </a:rPr>
              <a:t>應用情境架構</a:t>
            </a:r>
            <a:endParaRPr lang="zh-TW" altLang="en-US" sz="6000" b="1" i="0" u="none" strike="noStrike" cap="none">
              <a:solidFill>
                <a:schemeClr val="lt1"/>
              </a:solidFill>
              <a:latin typeface="Microsoft JhengHei"/>
              <a:ea typeface="Microsoft JhengHei"/>
            </a:endParaRPr>
          </a:p>
        </p:txBody>
      </p:sp>
      <p:sp>
        <p:nvSpPr>
          <p:cNvPr id="6" name="Google Shape;221;p30">
            <a:extLst>
              <a:ext uri="{FF2B5EF4-FFF2-40B4-BE49-F238E27FC236}">
                <a16:creationId xmlns:a16="http://schemas.microsoft.com/office/drawing/2014/main" id="{5078C242-7D3D-4DBF-845D-D18BC90FCDB4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371600" y="1815418"/>
            <a:ext cx="6400800" cy="4287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2590"/>
              <a:buFont typeface="Arial"/>
              <a:buNone/>
            </a:pPr>
            <a:r>
              <a:rPr lang="en" sz="2500" b="1" err="1">
                <a:solidFill>
                  <a:srgbClr val="75FFFC"/>
                </a:solidFill>
                <a:latin typeface="Microsoft JhengHei"/>
                <a:ea typeface="Microsoft JhengHei"/>
              </a:rPr>
              <a:t>智能監控盡在威聯通</a:t>
            </a:r>
            <a:endParaRPr lang="zh-TW" altLang="en-US" sz="2500" b="1" i="0" u="none" strike="noStrike" cap="none" err="1">
              <a:solidFill>
                <a:srgbClr val="75FFFC"/>
              </a:solidFill>
              <a:latin typeface="Microsoft JhengHei"/>
              <a:ea typeface="Microsoft JhengHei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F55D7EBF-B946-4AC5-B536-F914887F35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4602" y="2927678"/>
            <a:ext cx="4608195" cy="274297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39"/>
          <p:cNvSpPr/>
          <p:nvPr/>
        </p:nvSpPr>
        <p:spPr>
          <a:xfrm>
            <a:off x="1" y="0"/>
            <a:ext cx="91440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50" rIns="68550" bIns="342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</a:pPr>
            <a:br>
              <a:rPr lang="en" sz="1400" b="0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</a:br>
            <a:endParaRPr sz="1400" b="0" i="0" u="none" strike="noStrike" cap="none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5" name="Google Shape;375;p39"/>
          <p:cNvSpPr/>
          <p:nvPr/>
        </p:nvSpPr>
        <p:spPr>
          <a:xfrm>
            <a:off x="1" y="0"/>
            <a:ext cx="91440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50" rIns="68550" bIns="342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</a:pPr>
            <a:br>
              <a:rPr lang="en" sz="1400" b="0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</a:br>
            <a:endParaRPr sz="1400" b="0" i="0" u="none" strike="noStrike" cap="none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208914C5-EC46-4CCD-A9BC-3F448CBEBDB7}"/>
              </a:ext>
            </a:extLst>
          </p:cNvPr>
          <p:cNvGrpSpPr/>
          <p:nvPr/>
        </p:nvGrpSpPr>
        <p:grpSpPr>
          <a:xfrm>
            <a:off x="1265814" y="983935"/>
            <a:ext cx="6449437" cy="3850337"/>
            <a:chOff x="1024512" y="952185"/>
            <a:chExt cx="6807136" cy="4063884"/>
          </a:xfrm>
        </p:grpSpPr>
        <p:pic>
          <p:nvPicPr>
            <p:cNvPr id="43" name="圖片 42">
              <a:extLst>
                <a:ext uri="{FF2B5EF4-FFF2-40B4-BE49-F238E27FC236}">
                  <a16:creationId xmlns:a16="http://schemas.microsoft.com/office/drawing/2014/main" id="{BE247603-08AE-4632-ABA6-0C5630267D8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76788" y="952185"/>
              <a:ext cx="6592122" cy="3778250"/>
            </a:xfrm>
            <a:prstGeom prst="rect">
              <a:avLst/>
            </a:prstGeom>
          </p:spPr>
        </p:pic>
        <p:sp>
          <p:nvSpPr>
            <p:cNvPr id="374" name="Google Shape;374;p39"/>
            <p:cNvSpPr txBox="1"/>
            <p:nvPr/>
          </p:nvSpPr>
          <p:spPr>
            <a:xfrm>
              <a:off x="1024512" y="4769169"/>
              <a:ext cx="5076000" cy="246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50" tIns="34275" rIns="68550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150" b="0" i="0" u="none" strike="noStrike" cap="none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6" name="Google Shape;386;p39"/>
            <p:cNvSpPr txBox="1"/>
            <p:nvPr/>
          </p:nvSpPr>
          <p:spPr>
            <a:xfrm>
              <a:off x="4471272" y="1662918"/>
              <a:ext cx="937200" cy="32850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50" b="1">
                  <a:solidFill>
                    <a:schemeClr val="bg1"/>
                  </a:solidFill>
                </a:rPr>
                <a:t>居家環境</a:t>
              </a:r>
              <a:endParaRPr sz="1150">
                <a:solidFill>
                  <a:schemeClr val="bg1"/>
                </a:solidFill>
              </a:endParaRPr>
            </a:p>
          </p:txBody>
        </p:sp>
        <p:sp>
          <p:nvSpPr>
            <p:cNvPr id="389" name="Google Shape;389;p39"/>
            <p:cNvSpPr txBox="1"/>
            <p:nvPr/>
          </p:nvSpPr>
          <p:spPr>
            <a:xfrm>
              <a:off x="2212600" y="1951204"/>
              <a:ext cx="937200" cy="32850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50" b="1">
                  <a:solidFill>
                    <a:schemeClr val="bg1"/>
                  </a:solidFill>
                </a:rPr>
                <a:t>小型商店</a:t>
              </a:r>
              <a:endParaRPr sz="1150">
                <a:solidFill>
                  <a:schemeClr val="bg1"/>
                </a:solidFill>
              </a:endParaRPr>
            </a:p>
          </p:txBody>
        </p:sp>
        <p:sp>
          <p:nvSpPr>
            <p:cNvPr id="392" name="Google Shape;392;p39"/>
            <p:cNvSpPr txBox="1"/>
            <p:nvPr/>
          </p:nvSpPr>
          <p:spPr>
            <a:xfrm>
              <a:off x="1114050" y="3012888"/>
              <a:ext cx="937200" cy="32850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50" b="1">
                  <a:solidFill>
                    <a:schemeClr val="bg1"/>
                  </a:solidFill>
                </a:rPr>
                <a:t>銀行金融</a:t>
              </a:r>
              <a:endParaRPr sz="1150">
                <a:solidFill>
                  <a:schemeClr val="bg1"/>
                </a:solidFill>
              </a:endParaRPr>
            </a:p>
          </p:txBody>
        </p:sp>
        <p:sp>
          <p:nvSpPr>
            <p:cNvPr id="395" name="Google Shape;395;p39"/>
            <p:cNvSpPr txBox="1"/>
            <p:nvPr/>
          </p:nvSpPr>
          <p:spPr>
            <a:xfrm>
              <a:off x="2051250" y="4344425"/>
              <a:ext cx="937200" cy="32850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50" b="1">
                  <a:solidFill>
                    <a:schemeClr val="bg1"/>
                  </a:solidFill>
                </a:rPr>
                <a:t>醫療機構</a:t>
              </a:r>
              <a:endParaRPr sz="1150">
                <a:solidFill>
                  <a:schemeClr val="bg1"/>
                </a:solidFill>
              </a:endParaRPr>
            </a:p>
          </p:txBody>
        </p:sp>
        <p:sp>
          <p:nvSpPr>
            <p:cNvPr id="398" name="Google Shape;398;p39"/>
            <p:cNvSpPr txBox="1"/>
            <p:nvPr/>
          </p:nvSpPr>
          <p:spPr>
            <a:xfrm>
              <a:off x="3279481" y="4613164"/>
              <a:ext cx="937200" cy="32850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50" b="1">
                  <a:solidFill>
                    <a:schemeClr val="bg1"/>
                  </a:solidFill>
                </a:rPr>
                <a:t>交通運輸</a:t>
              </a:r>
              <a:endParaRPr sz="1150">
                <a:solidFill>
                  <a:schemeClr val="bg1"/>
                </a:solidFill>
              </a:endParaRPr>
            </a:p>
          </p:txBody>
        </p:sp>
        <p:sp>
          <p:nvSpPr>
            <p:cNvPr id="401" name="Google Shape;401;p39"/>
            <p:cNvSpPr txBox="1"/>
            <p:nvPr/>
          </p:nvSpPr>
          <p:spPr>
            <a:xfrm>
              <a:off x="4774819" y="4613164"/>
              <a:ext cx="937200" cy="32850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50" b="1">
                  <a:solidFill>
                    <a:schemeClr val="bg1"/>
                  </a:solidFill>
                </a:rPr>
                <a:t>城市政府</a:t>
              </a:r>
              <a:endParaRPr sz="1150">
                <a:solidFill>
                  <a:schemeClr val="bg1"/>
                </a:solidFill>
              </a:endParaRPr>
            </a:p>
          </p:txBody>
        </p:sp>
        <p:sp>
          <p:nvSpPr>
            <p:cNvPr id="404" name="Google Shape;404;p39"/>
            <p:cNvSpPr txBox="1"/>
            <p:nvPr/>
          </p:nvSpPr>
          <p:spPr>
            <a:xfrm>
              <a:off x="6003050" y="4312978"/>
              <a:ext cx="937200" cy="32850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50" b="1">
                  <a:solidFill>
                    <a:schemeClr val="bg1"/>
                  </a:solidFill>
                </a:rPr>
                <a:t>零售物流</a:t>
              </a:r>
              <a:endParaRPr sz="1150">
                <a:solidFill>
                  <a:schemeClr val="bg1"/>
                </a:solidFill>
              </a:endParaRPr>
            </a:p>
          </p:txBody>
        </p:sp>
        <p:sp>
          <p:nvSpPr>
            <p:cNvPr id="407" name="Google Shape;407;p39"/>
            <p:cNvSpPr txBox="1"/>
            <p:nvPr/>
          </p:nvSpPr>
          <p:spPr>
            <a:xfrm>
              <a:off x="6894448" y="3012888"/>
              <a:ext cx="937200" cy="32850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50" b="1">
                  <a:solidFill>
                    <a:schemeClr val="bg1"/>
                  </a:solidFill>
                </a:rPr>
                <a:t>國家軍隊</a:t>
              </a:r>
              <a:endParaRPr sz="1150">
                <a:solidFill>
                  <a:schemeClr val="bg1"/>
                </a:solidFill>
              </a:endParaRPr>
            </a:p>
          </p:txBody>
        </p:sp>
        <p:sp>
          <p:nvSpPr>
            <p:cNvPr id="410" name="Google Shape;410;p39"/>
            <p:cNvSpPr txBox="1"/>
            <p:nvPr/>
          </p:nvSpPr>
          <p:spPr>
            <a:xfrm>
              <a:off x="5853900" y="1951204"/>
              <a:ext cx="937200" cy="32850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50" b="1">
                  <a:solidFill>
                    <a:schemeClr val="bg1"/>
                  </a:solidFill>
                </a:rPr>
                <a:t>博奕賭場</a:t>
              </a:r>
              <a:endParaRPr sz="1150">
                <a:solidFill>
                  <a:schemeClr val="bg1"/>
                </a:solidFill>
              </a:endParaRPr>
            </a:p>
          </p:txBody>
        </p:sp>
      </p:grpSp>
      <p:pic>
        <p:nvPicPr>
          <p:cNvPr id="40" name="圖片 39">
            <a:extLst>
              <a:ext uri="{FF2B5EF4-FFF2-40B4-BE49-F238E27FC236}">
                <a16:creationId xmlns:a16="http://schemas.microsoft.com/office/drawing/2014/main" id="{40CF4D1A-AAE8-4847-9EC0-476309AAE7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012" y="327986"/>
            <a:ext cx="6390724" cy="640527"/>
          </a:xfrm>
          <a:prstGeom prst="rect">
            <a:avLst/>
          </a:prstGeom>
        </p:spPr>
      </p:pic>
      <p:sp>
        <p:nvSpPr>
          <p:cNvPr id="376" name="Google Shape;376;p39"/>
          <p:cNvSpPr txBox="1">
            <a:spLocks noGrp="1"/>
          </p:cNvSpPr>
          <p:nvPr>
            <p:ph type="title"/>
          </p:nvPr>
        </p:nvSpPr>
        <p:spPr>
          <a:xfrm>
            <a:off x="613582" y="402444"/>
            <a:ext cx="4251609" cy="5677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" sz="3000">
                <a:solidFill>
                  <a:schemeClr val="bg1"/>
                </a:solidFill>
              </a:rPr>
              <a:t>QVR Pro </a:t>
            </a:r>
            <a:r>
              <a:rPr lang="en" sz="3000" err="1">
                <a:solidFill>
                  <a:schemeClr val="bg1"/>
                </a:solidFill>
                <a:latin typeface="Microsoft JhengHei"/>
                <a:ea typeface="Microsoft JhengHei"/>
              </a:rPr>
              <a:t>安全監控系統</a:t>
            </a:r>
            <a:endParaRPr lang="zh-TW" altLang="en-US" sz="3000" b="1" i="0" u="none" strike="noStrike" cap="none" err="1">
              <a:solidFill>
                <a:schemeClr val="bg1"/>
              </a:solidFill>
              <a:latin typeface="Microsoft JhengHei"/>
              <a:ea typeface="Microsoft JhengHei"/>
            </a:endParaRPr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id="{D3966BAF-211A-49C0-B80F-F76B58BCF9C7}"/>
              </a:ext>
            </a:extLst>
          </p:cNvPr>
          <p:cNvGrpSpPr/>
          <p:nvPr/>
        </p:nvGrpSpPr>
        <p:grpSpPr>
          <a:xfrm>
            <a:off x="2973869" y="2283414"/>
            <a:ext cx="2796525" cy="1112831"/>
            <a:chOff x="3359170" y="2321268"/>
            <a:chExt cx="2229734" cy="887743"/>
          </a:xfrm>
        </p:grpSpPr>
        <p:pic>
          <p:nvPicPr>
            <p:cNvPr id="45" name="圖片 44">
              <a:extLst>
                <a:ext uri="{FF2B5EF4-FFF2-40B4-BE49-F238E27FC236}">
                  <a16:creationId xmlns:a16="http://schemas.microsoft.com/office/drawing/2014/main" id="{7F1F219C-3842-4D2C-AE50-E3D8F99FB8B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59170" y="2321268"/>
              <a:ext cx="2148010" cy="887743"/>
            </a:xfrm>
            <a:prstGeom prst="rect">
              <a:avLst/>
            </a:prstGeom>
          </p:spPr>
        </p:pic>
        <p:grpSp>
          <p:nvGrpSpPr>
            <p:cNvPr id="9" name="群組 8">
              <a:extLst>
                <a:ext uri="{FF2B5EF4-FFF2-40B4-BE49-F238E27FC236}">
                  <a16:creationId xmlns:a16="http://schemas.microsoft.com/office/drawing/2014/main" id="{A5AA5B55-568E-4DD5-BE56-CD5E2E9ACE8A}"/>
                </a:ext>
              </a:extLst>
            </p:cNvPr>
            <p:cNvGrpSpPr/>
            <p:nvPr/>
          </p:nvGrpSpPr>
          <p:grpSpPr>
            <a:xfrm>
              <a:off x="3600791" y="2457152"/>
              <a:ext cx="1688759" cy="381704"/>
              <a:chOff x="3613491" y="2501602"/>
              <a:chExt cx="2422450" cy="547538"/>
            </a:xfrm>
          </p:grpSpPr>
          <p:grpSp>
            <p:nvGrpSpPr>
              <p:cNvPr id="46" name="群組 45">
                <a:extLst>
                  <a:ext uri="{FF2B5EF4-FFF2-40B4-BE49-F238E27FC236}">
                    <a16:creationId xmlns:a16="http://schemas.microsoft.com/office/drawing/2014/main" id="{8B7ED576-C76B-494B-A74F-D19D2C61E774}"/>
                  </a:ext>
                </a:extLst>
              </p:cNvPr>
              <p:cNvGrpSpPr/>
              <p:nvPr/>
            </p:nvGrpSpPr>
            <p:grpSpPr>
              <a:xfrm>
                <a:off x="3613491" y="2501602"/>
                <a:ext cx="532117" cy="528837"/>
                <a:chOff x="1240908" y="1222403"/>
                <a:chExt cx="673344" cy="669193"/>
              </a:xfrm>
            </p:grpSpPr>
            <p:sp>
              <p:nvSpPr>
                <p:cNvPr id="47" name="矩形: 圓角 46">
                  <a:extLst>
                    <a:ext uri="{FF2B5EF4-FFF2-40B4-BE49-F238E27FC236}">
                      <a16:creationId xmlns:a16="http://schemas.microsoft.com/office/drawing/2014/main" id="{A150A4D6-86EC-4DD6-ABFD-88E5051CAD33}"/>
                    </a:ext>
                  </a:extLst>
                </p:cNvPr>
                <p:cNvSpPr/>
                <p:nvPr/>
              </p:nvSpPr>
              <p:spPr>
                <a:xfrm>
                  <a:off x="1245153" y="1222497"/>
                  <a:ext cx="669099" cy="669099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pic>
              <p:nvPicPr>
                <p:cNvPr id="48" name="Google Shape;239;p31">
                  <a:extLst>
                    <a:ext uri="{FF2B5EF4-FFF2-40B4-BE49-F238E27FC236}">
                      <a16:creationId xmlns:a16="http://schemas.microsoft.com/office/drawing/2014/main" id="{6B73B386-D14B-4260-87F0-D75BC981F1AA}"/>
                    </a:ext>
                  </a:extLst>
                </p:cNvPr>
                <p:cNvPicPr preferRelativeResize="0"/>
                <p:nvPr/>
              </p:nvPicPr>
              <p:blipFill rotWithShape="1">
                <a:blip r:embed="rId6">
                  <a:alphaModFix/>
                </a:blip>
                <a:srcRect/>
                <a:stretch/>
              </p:blipFill>
              <p:spPr>
                <a:xfrm>
                  <a:off x="1240908" y="1222403"/>
                  <a:ext cx="669099" cy="6690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49" name="群組 48">
                <a:extLst>
                  <a:ext uri="{FF2B5EF4-FFF2-40B4-BE49-F238E27FC236}">
                    <a16:creationId xmlns:a16="http://schemas.microsoft.com/office/drawing/2014/main" id="{90378BF9-CA44-4411-9F23-082CB3783596}"/>
                  </a:ext>
                </a:extLst>
              </p:cNvPr>
              <p:cNvGrpSpPr/>
              <p:nvPr/>
            </p:nvGrpSpPr>
            <p:grpSpPr>
              <a:xfrm>
                <a:off x="4245110" y="2509080"/>
                <a:ext cx="528762" cy="528762"/>
                <a:chOff x="2936223" y="1228169"/>
                <a:chExt cx="669099" cy="669099"/>
              </a:xfrm>
            </p:grpSpPr>
            <p:sp>
              <p:nvSpPr>
                <p:cNvPr id="50" name="矩形: 圓角 49">
                  <a:extLst>
                    <a:ext uri="{FF2B5EF4-FFF2-40B4-BE49-F238E27FC236}">
                      <a16:creationId xmlns:a16="http://schemas.microsoft.com/office/drawing/2014/main" id="{977CAC8E-4A8F-4C85-94AB-EAE909397560}"/>
                    </a:ext>
                  </a:extLst>
                </p:cNvPr>
                <p:cNvSpPr/>
                <p:nvPr/>
              </p:nvSpPr>
              <p:spPr>
                <a:xfrm>
                  <a:off x="2936223" y="1228169"/>
                  <a:ext cx="669099" cy="669099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pic>
              <p:nvPicPr>
                <p:cNvPr id="51" name="Google Shape;240;p31">
                  <a:extLst>
                    <a:ext uri="{FF2B5EF4-FFF2-40B4-BE49-F238E27FC236}">
                      <a16:creationId xmlns:a16="http://schemas.microsoft.com/office/drawing/2014/main" id="{1D7FE86A-4746-4AF1-830C-A96CB625F588}"/>
                    </a:ext>
                  </a:extLst>
                </p:cNvPr>
                <p:cNvPicPr preferRelativeResize="0"/>
                <p:nvPr/>
              </p:nvPicPr>
              <p:blipFill>
                <a:blip r:embed="rId7" cstate="print">
                  <a:alphaModFix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940468" y="1234519"/>
                  <a:ext cx="653151" cy="653151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id="8" name="圖片 7">
                <a:extLst>
                  <a:ext uri="{FF2B5EF4-FFF2-40B4-BE49-F238E27FC236}">
                    <a16:creationId xmlns:a16="http://schemas.microsoft.com/office/drawing/2014/main" id="{D5838400-2D50-427D-9C2F-1702BAFBF7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507181" y="2509816"/>
                <a:ext cx="528760" cy="528761"/>
              </a:xfrm>
              <a:prstGeom prst="rect">
                <a:avLst/>
              </a:prstGeom>
            </p:spPr>
          </p:pic>
          <p:sp>
            <p:nvSpPr>
              <p:cNvPr id="58" name="矩形: 圓角 57">
                <a:extLst>
                  <a:ext uri="{FF2B5EF4-FFF2-40B4-BE49-F238E27FC236}">
                    <a16:creationId xmlns:a16="http://schemas.microsoft.com/office/drawing/2014/main" id="{31A2572A-6EEC-463B-B4C6-AB1396123EB0}"/>
                  </a:ext>
                </a:extLst>
              </p:cNvPr>
              <p:cNvSpPr/>
              <p:nvPr/>
            </p:nvSpPr>
            <p:spPr>
              <a:xfrm>
                <a:off x="4907203" y="2520377"/>
                <a:ext cx="528762" cy="528763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pic>
            <p:nvPicPr>
              <p:cNvPr id="52" name="Google Shape;238;p31" descr="Guard_512.png">
                <a:extLst>
                  <a:ext uri="{FF2B5EF4-FFF2-40B4-BE49-F238E27FC236}">
                    <a16:creationId xmlns:a16="http://schemas.microsoft.com/office/drawing/2014/main" id="{B485E27E-D194-43E1-9720-3905FAE7C4F7}"/>
                  </a:ext>
                </a:extLst>
              </p:cNvPr>
              <p:cNvPicPr preferRelativeResize="0"/>
              <p:nvPr/>
            </p:nvPicPr>
            <p:blipFill rotWithShape="1">
              <a:blip r:embed="rId9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flipH="1">
                <a:off x="4917767" y="2526728"/>
                <a:ext cx="511848" cy="50476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61" name="Google Shape;383;p39">
              <a:extLst>
                <a:ext uri="{FF2B5EF4-FFF2-40B4-BE49-F238E27FC236}">
                  <a16:creationId xmlns:a16="http://schemas.microsoft.com/office/drawing/2014/main" id="{CE087DD2-E88D-4BDF-A21F-1840B3724A42}"/>
                </a:ext>
              </a:extLst>
            </p:cNvPr>
            <p:cNvSpPr txBox="1"/>
            <p:nvPr/>
          </p:nvSpPr>
          <p:spPr>
            <a:xfrm>
              <a:off x="3636205" y="2812382"/>
              <a:ext cx="1952699" cy="31123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" sz="1200" b="1">
                  <a:solidFill>
                    <a:schemeClr val="bg1"/>
                  </a:solidFill>
                </a:rPr>
                <a:t>QVR Pro 安全監控系統</a:t>
              </a:r>
              <a:endParaRPr sz="1200" b="1">
                <a:solidFill>
                  <a:schemeClr val="bg1"/>
                </a:solidFill>
              </a:endParaRPr>
            </a:p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022832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EA315728-2A36-41FD-BDC0-15A1BDD213A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1" y="0"/>
            <a:ext cx="9140709" cy="514350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98BF63F4-1592-4A6E-89C9-681E3BCA78E9}"/>
              </a:ext>
            </a:extLst>
          </p:cNvPr>
          <p:cNvSpPr/>
          <p:nvPr/>
        </p:nvSpPr>
        <p:spPr>
          <a:xfrm>
            <a:off x="3003772" y="1175921"/>
            <a:ext cx="128753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000" b="1">
                <a:solidFill>
                  <a:schemeClr val="bg2"/>
                </a:solidFill>
                <a:latin typeface="Microsoft JhengHei"/>
                <a:ea typeface="Microsoft JhengHei"/>
              </a:rPr>
              <a:t>個人居家 </a:t>
            </a:r>
            <a:endParaRPr lang="zh-TW" altLang="en-US" sz="2000" b="1">
              <a:latin typeface="Microsoft JhengHei"/>
              <a:ea typeface="Microsoft JhengHei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B7CF421C-E4D2-4664-AE41-1475D71BDEDC}"/>
              </a:ext>
            </a:extLst>
          </p:cNvPr>
          <p:cNvSpPr/>
          <p:nvPr/>
        </p:nvSpPr>
        <p:spPr>
          <a:xfrm>
            <a:off x="5149185" y="3588822"/>
            <a:ext cx="12105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000" b="1">
                <a:solidFill>
                  <a:schemeClr val="bg2"/>
                </a:solidFill>
                <a:latin typeface="Microsoft JhengHei"/>
                <a:ea typeface="Microsoft JhengHei"/>
              </a:rPr>
              <a:t>企業用戶</a:t>
            </a:r>
            <a:endParaRPr lang="zh-TW" altLang="en-US" sz="2000" b="1">
              <a:latin typeface="Microsoft JhengHei"/>
              <a:ea typeface="Microsoft JhengHei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C7CB4ADA-95B8-4D96-AC38-52236BFF24A6}"/>
              </a:ext>
            </a:extLst>
          </p:cNvPr>
          <p:cNvSpPr/>
          <p:nvPr/>
        </p:nvSpPr>
        <p:spPr>
          <a:xfrm>
            <a:off x="2946528" y="3588822"/>
            <a:ext cx="128753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000" b="1">
                <a:solidFill>
                  <a:schemeClr val="bg2"/>
                </a:solidFill>
                <a:latin typeface="Microsoft JhengHei"/>
                <a:ea typeface="Microsoft JhengHei"/>
              </a:rPr>
              <a:t>多點管理 </a:t>
            </a:r>
            <a:endParaRPr lang="zh-TW" altLang="en-US" sz="2000" b="1">
              <a:latin typeface="Microsoft JhengHei"/>
              <a:ea typeface="Microsoft JhengHei"/>
            </a:endParaRPr>
          </a:p>
        </p:txBody>
      </p:sp>
      <p:sp>
        <p:nvSpPr>
          <p:cNvPr id="41" name="矩形 40">
            <a:extLst>
              <a:ext uri="{FF2B5EF4-FFF2-40B4-BE49-F238E27FC236}">
                <a16:creationId xmlns:a16="http://schemas.microsoft.com/office/drawing/2014/main" id="{D26415AE-70DA-4027-863D-9EC55A016177}"/>
              </a:ext>
            </a:extLst>
          </p:cNvPr>
          <p:cNvSpPr/>
          <p:nvPr/>
        </p:nvSpPr>
        <p:spPr>
          <a:xfrm>
            <a:off x="5544891" y="1149924"/>
            <a:ext cx="121011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000" b="1">
                <a:solidFill>
                  <a:schemeClr val="bg2"/>
                </a:solidFill>
                <a:latin typeface="Microsoft JhengHei"/>
                <a:ea typeface="Microsoft JhengHei"/>
              </a:rPr>
              <a:t>工廠 </a:t>
            </a:r>
            <a:endParaRPr lang="zh-TW" altLang="en-US" sz="2000" b="1">
              <a:latin typeface="Microsoft JhengHei"/>
              <a:ea typeface="Microsoft JhengHei"/>
            </a:endParaRPr>
          </a:p>
        </p:txBody>
      </p:sp>
      <p:grpSp>
        <p:nvGrpSpPr>
          <p:cNvPr id="42" name="群組 41">
            <a:extLst>
              <a:ext uri="{FF2B5EF4-FFF2-40B4-BE49-F238E27FC236}">
                <a16:creationId xmlns:a16="http://schemas.microsoft.com/office/drawing/2014/main" id="{88ED7A23-E899-4FFA-938C-8D66459500E0}"/>
              </a:ext>
            </a:extLst>
          </p:cNvPr>
          <p:cNvGrpSpPr/>
          <p:nvPr/>
        </p:nvGrpSpPr>
        <p:grpSpPr>
          <a:xfrm>
            <a:off x="3222391" y="2045034"/>
            <a:ext cx="2919168" cy="1131417"/>
            <a:chOff x="3359170" y="2321268"/>
            <a:chExt cx="2290466" cy="887743"/>
          </a:xfrm>
        </p:grpSpPr>
        <p:pic>
          <p:nvPicPr>
            <p:cNvPr id="44" name="圖片 43">
              <a:extLst>
                <a:ext uri="{FF2B5EF4-FFF2-40B4-BE49-F238E27FC236}">
                  <a16:creationId xmlns:a16="http://schemas.microsoft.com/office/drawing/2014/main" id="{3004F187-5899-4359-9B66-41A823820D0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59170" y="2321268"/>
              <a:ext cx="2148010" cy="887743"/>
            </a:xfrm>
            <a:prstGeom prst="rect">
              <a:avLst/>
            </a:prstGeom>
          </p:spPr>
        </p:pic>
        <p:grpSp>
          <p:nvGrpSpPr>
            <p:cNvPr id="53" name="群組 52">
              <a:extLst>
                <a:ext uri="{FF2B5EF4-FFF2-40B4-BE49-F238E27FC236}">
                  <a16:creationId xmlns:a16="http://schemas.microsoft.com/office/drawing/2014/main" id="{B007B877-DC0D-4E86-90A5-FD49C0B3864E}"/>
                </a:ext>
              </a:extLst>
            </p:cNvPr>
            <p:cNvGrpSpPr/>
            <p:nvPr/>
          </p:nvGrpSpPr>
          <p:grpSpPr>
            <a:xfrm>
              <a:off x="3600793" y="2457152"/>
              <a:ext cx="1688760" cy="381704"/>
              <a:chOff x="3613491" y="2501602"/>
              <a:chExt cx="2422450" cy="547538"/>
            </a:xfrm>
          </p:grpSpPr>
          <p:grpSp>
            <p:nvGrpSpPr>
              <p:cNvPr id="55" name="群組 54">
                <a:extLst>
                  <a:ext uri="{FF2B5EF4-FFF2-40B4-BE49-F238E27FC236}">
                    <a16:creationId xmlns:a16="http://schemas.microsoft.com/office/drawing/2014/main" id="{0D71B596-47CE-483D-9271-D5BCCD1FE903}"/>
                  </a:ext>
                </a:extLst>
              </p:cNvPr>
              <p:cNvGrpSpPr/>
              <p:nvPr/>
            </p:nvGrpSpPr>
            <p:grpSpPr>
              <a:xfrm>
                <a:off x="3613491" y="2501602"/>
                <a:ext cx="532117" cy="528837"/>
                <a:chOff x="1240908" y="1222403"/>
                <a:chExt cx="673344" cy="669193"/>
              </a:xfrm>
            </p:grpSpPr>
            <p:sp>
              <p:nvSpPr>
                <p:cNvPr id="64" name="矩形: 圓角 63">
                  <a:extLst>
                    <a:ext uri="{FF2B5EF4-FFF2-40B4-BE49-F238E27FC236}">
                      <a16:creationId xmlns:a16="http://schemas.microsoft.com/office/drawing/2014/main" id="{D9635ED8-B056-467E-BA31-B234D00CF2CA}"/>
                    </a:ext>
                  </a:extLst>
                </p:cNvPr>
                <p:cNvSpPr/>
                <p:nvPr/>
              </p:nvSpPr>
              <p:spPr>
                <a:xfrm>
                  <a:off x="1245153" y="1222497"/>
                  <a:ext cx="669099" cy="669099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pic>
              <p:nvPicPr>
                <p:cNvPr id="65" name="Google Shape;239;p31">
                  <a:extLst>
                    <a:ext uri="{FF2B5EF4-FFF2-40B4-BE49-F238E27FC236}">
                      <a16:creationId xmlns:a16="http://schemas.microsoft.com/office/drawing/2014/main" id="{F19DE7DA-509C-4806-81A8-76F34B0667E2}"/>
                    </a:ext>
                  </a:extLst>
                </p:cNvPr>
                <p:cNvPicPr preferRelativeResize="0"/>
                <p:nvPr/>
              </p:nvPicPr>
              <p:blipFill rotWithShape="1">
                <a:blip r:embed="rId5">
                  <a:alphaModFix/>
                </a:blip>
                <a:srcRect/>
                <a:stretch/>
              </p:blipFill>
              <p:spPr>
                <a:xfrm>
                  <a:off x="1240908" y="1222403"/>
                  <a:ext cx="669099" cy="6690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56" name="群組 55">
                <a:extLst>
                  <a:ext uri="{FF2B5EF4-FFF2-40B4-BE49-F238E27FC236}">
                    <a16:creationId xmlns:a16="http://schemas.microsoft.com/office/drawing/2014/main" id="{367F2D2F-13BD-4407-BD0F-B14D1E0019F5}"/>
                  </a:ext>
                </a:extLst>
              </p:cNvPr>
              <p:cNvGrpSpPr/>
              <p:nvPr/>
            </p:nvGrpSpPr>
            <p:grpSpPr>
              <a:xfrm>
                <a:off x="4245110" y="2509080"/>
                <a:ext cx="528762" cy="528762"/>
                <a:chOff x="2936223" y="1228169"/>
                <a:chExt cx="669099" cy="669099"/>
              </a:xfrm>
            </p:grpSpPr>
            <p:sp>
              <p:nvSpPr>
                <p:cNvPr id="62" name="矩形: 圓角 61">
                  <a:extLst>
                    <a:ext uri="{FF2B5EF4-FFF2-40B4-BE49-F238E27FC236}">
                      <a16:creationId xmlns:a16="http://schemas.microsoft.com/office/drawing/2014/main" id="{D2A939D9-922C-41BF-B7A0-0ED531829FC9}"/>
                    </a:ext>
                  </a:extLst>
                </p:cNvPr>
                <p:cNvSpPr/>
                <p:nvPr/>
              </p:nvSpPr>
              <p:spPr>
                <a:xfrm>
                  <a:off x="2936223" y="1228169"/>
                  <a:ext cx="669099" cy="669099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pic>
              <p:nvPicPr>
                <p:cNvPr id="63" name="Google Shape;240;p31">
                  <a:extLst>
                    <a:ext uri="{FF2B5EF4-FFF2-40B4-BE49-F238E27FC236}">
                      <a16:creationId xmlns:a16="http://schemas.microsoft.com/office/drawing/2014/main" id="{3D188FCE-D31C-4223-AC91-93073EC2DFCA}"/>
                    </a:ext>
                  </a:extLst>
                </p:cNvPr>
                <p:cNvPicPr preferRelativeResize="0"/>
                <p:nvPr/>
              </p:nvPicPr>
              <p:blipFill>
                <a:blip r:embed="rId6" cstate="print">
                  <a:alphaModFix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940468" y="1234519"/>
                  <a:ext cx="653151" cy="653151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id="57" name="圖片 56">
                <a:extLst>
                  <a:ext uri="{FF2B5EF4-FFF2-40B4-BE49-F238E27FC236}">
                    <a16:creationId xmlns:a16="http://schemas.microsoft.com/office/drawing/2014/main" id="{A0F47733-B3FF-4345-B555-61EE422AA7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507181" y="2509816"/>
                <a:ext cx="528760" cy="528761"/>
              </a:xfrm>
              <a:prstGeom prst="rect">
                <a:avLst/>
              </a:prstGeom>
            </p:spPr>
          </p:pic>
          <p:sp>
            <p:nvSpPr>
              <p:cNvPr id="59" name="矩形: 圓角 58">
                <a:extLst>
                  <a:ext uri="{FF2B5EF4-FFF2-40B4-BE49-F238E27FC236}">
                    <a16:creationId xmlns:a16="http://schemas.microsoft.com/office/drawing/2014/main" id="{4E1491B7-B430-49B8-BBBE-3771C95A9805}"/>
                  </a:ext>
                </a:extLst>
              </p:cNvPr>
              <p:cNvSpPr/>
              <p:nvPr/>
            </p:nvSpPr>
            <p:spPr>
              <a:xfrm>
                <a:off x="4907203" y="2520377"/>
                <a:ext cx="528762" cy="528763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pic>
            <p:nvPicPr>
              <p:cNvPr id="60" name="Google Shape;238;p31" descr="Guard_512.png">
                <a:extLst>
                  <a:ext uri="{FF2B5EF4-FFF2-40B4-BE49-F238E27FC236}">
                    <a16:creationId xmlns:a16="http://schemas.microsoft.com/office/drawing/2014/main" id="{CE0AB8BF-975A-408B-B6F2-471C1103A012}"/>
                  </a:ext>
                </a:extLst>
              </p:cNvPr>
              <p:cNvPicPr preferRelativeResize="0"/>
              <p:nvPr/>
            </p:nvPicPr>
            <p:blipFill rotWithShape="1">
              <a:blip r:embed="rId8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flipH="1">
                <a:off x="4917767" y="2526728"/>
                <a:ext cx="511848" cy="50476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54" name="Google Shape;383;p39">
              <a:extLst>
                <a:ext uri="{FF2B5EF4-FFF2-40B4-BE49-F238E27FC236}">
                  <a16:creationId xmlns:a16="http://schemas.microsoft.com/office/drawing/2014/main" id="{7FED1C37-FF32-4CBF-90E5-2CA22956CCF1}"/>
                </a:ext>
              </a:extLst>
            </p:cNvPr>
            <p:cNvSpPr txBox="1"/>
            <p:nvPr/>
          </p:nvSpPr>
          <p:spPr>
            <a:xfrm>
              <a:off x="3696937" y="2830013"/>
              <a:ext cx="1952699" cy="31123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" sz="1200" b="1">
                  <a:solidFill>
                    <a:schemeClr val="bg1"/>
                  </a:solidFill>
                </a:rPr>
                <a:t>QVR Pro 安全監控系統</a:t>
              </a:r>
              <a:endParaRPr sz="1200" b="1">
                <a:solidFill>
                  <a:schemeClr val="bg1"/>
                </a:solidFill>
              </a:endParaRPr>
            </a:p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837605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3DA1C673-5EA9-42FF-A8A8-36D44139EA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0" y="0"/>
            <a:ext cx="9128319" cy="5143500"/>
          </a:xfrm>
          <a:prstGeom prst="rect">
            <a:avLst/>
          </a:prstGeom>
        </p:spPr>
      </p:pic>
      <p:sp>
        <p:nvSpPr>
          <p:cNvPr id="416" name="Google Shape;416;p40"/>
          <p:cNvSpPr txBox="1">
            <a:spLocks noGrp="1"/>
          </p:cNvSpPr>
          <p:nvPr>
            <p:ph type="title"/>
          </p:nvPr>
        </p:nvSpPr>
        <p:spPr>
          <a:xfrm>
            <a:off x="5439178" y="1568947"/>
            <a:ext cx="3309871" cy="61935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zh-TW" altLang="en-US" sz="2000">
                <a:solidFill>
                  <a:schemeClr val="bg2"/>
                </a:solidFill>
                <a:latin typeface="Microsoft JhengHei"/>
                <a:ea typeface="Microsoft JhengHei"/>
              </a:rPr>
              <a:t>個人居家 </a:t>
            </a:r>
            <a:r>
              <a:rPr lang="en-US" altLang="zh-TW" sz="2000">
                <a:solidFill>
                  <a:schemeClr val="bg2"/>
                </a:solidFill>
                <a:latin typeface="Microsoft JhengHei"/>
                <a:ea typeface="Microsoft JhengHei"/>
              </a:rPr>
              <a:t> </a:t>
            </a:r>
            <a:br>
              <a:rPr lang="en-US" altLang="zh-TW" sz="2000">
                <a:solidFill>
                  <a:schemeClr val="bg2"/>
                </a:solidFill>
                <a:latin typeface="Microsoft JhengHei"/>
                <a:ea typeface="Microsoft JhengHei"/>
              </a:rPr>
            </a:br>
            <a:r>
              <a:rPr lang="zh-TW" altLang="en-US">
                <a:solidFill>
                  <a:schemeClr val="bg2"/>
                </a:solidFill>
                <a:latin typeface="Microsoft JhengHei"/>
                <a:ea typeface="Microsoft JhengHei"/>
              </a:rPr>
              <a:t>困境與瓶頸</a:t>
            </a:r>
            <a:endParaRPr lang="zh-TW" altLang="en-US" sz="3200">
              <a:solidFill>
                <a:schemeClr val="bg2"/>
              </a:solidFill>
              <a:latin typeface="Microsoft JhengHei"/>
              <a:ea typeface="Microsoft JhengHei"/>
            </a:endParaRPr>
          </a:p>
        </p:txBody>
      </p:sp>
      <p:sp>
        <p:nvSpPr>
          <p:cNvPr id="423" name="Google Shape;423;p40"/>
          <p:cNvSpPr txBox="1">
            <a:spLocks noGrp="1"/>
          </p:cNvSpPr>
          <p:nvPr>
            <p:ph type="body" idx="4294967295"/>
          </p:nvPr>
        </p:nvSpPr>
        <p:spPr>
          <a:xfrm>
            <a:off x="5297511" y="2320306"/>
            <a:ext cx="3454316" cy="427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lnSpc>
                <a:spcPct val="115000"/>
              </a:lnSpc>
              <a:spcBef>
                <a:spcPts val="0"/>
              </a:spcBef>
              <a:buClr>
                <a:schemeClr val="dk2"/>
              </a:buClr>
              <a:buSzPts val="1800"/>
              <a:buNone/>
            </a:pPr>
            <a:r>
              <a:rPr lang="en-US" altLang="zh-TW" sz="1600" b="1">
                <a:solidFill>
                  <a:schemeClr val="bg2"/>
                </a:solidFill>
                <a:latin typeface="Microsoft JhengHei"/>
                <a:ea typeface="Microsoft JhengHei"/>
              </a:rPr>
              <a:t>《</a:t>
            </a:r>
            <a:r>
              <a:rPr lang="zh-TW" altLang="en-US" sz="1600" b="1">
                <a:solidFill>
                  <a:schemeClr val="bg2"/>
                </a:solidFill>
                <a:latin typeface="Microsoft JhengHei"/>
                <a:ea typeface="Microsoft JhengHei"/>
              </a:rPr>
              <a:t>家保護了你，而你也需要保護它</a:t>
            </a:r>
            <a:r>
              <a:rPr lang="en-US" altLang="zh-TW" sz="1600" b="1">
                <a:solidFill>
                  <a:schemeClr val="bg2"/>
                </a:solidFill>
                <a:latin typeface="Microsoft JhengHei"/>
                <a:ea typeface="Microsoft JhengHei"/>
              </a:rPr>
              <a:t>》</a:t>
            </a:r>
          </a:p>
          <a:p>
            <a:pPr marL="0" lvl="0" indent="0">
              <a:lnSpc>
                <a:spcPct val="115000"/>
              </a:lnSpc>
              <a:spcBef>
                <a:spcPts val="0"/>
              </a:spcBef>
              <a:buClr>
                <a:schemeClr val="dk2"/>
              </a:buClr>
              <a:buSzPts val="1800"/>
              <a:buNone/>
            </a:pPr>
            <a:endParaRPr lang="zh-TW" altLang="en-US" sz="1600" b="1">
              <a:solidFill>
                <a:schemeClr val="bg2"/>
              </a:solidFill>
              <a:latin typeface="Microsoft JhengHei"/>
              <a:ea typeface="Microsoft JhengHei"/>
            </a:endParaRPr>
          </a:p>
        </p:txBody>
      </p:sp>
      <p:sp>
        <p:nvSpPr>
          <p:cNvPr id="7" name="Google Shape;423;p40">
            <a:extLst>
              <a:ext uri="{FF2B5EF4-FFF2-40B4-BE49-F238E27FC236}">
                <a16:creationId xmlns:a16="http://schemas.microsoft.com/office/drawing/2014/main" id="{F709A1A6-CAE7-4DB0-BA2C-068BA176DD2E}"/>
              </a:ext>
            </a:extLst>
          </p:cNvPr>
          <p:cNvSpPr txBox="1">
            <a:spLocks/>
          </p:cNvSpPr>
          <p:nvPr/>
        </p:nvSpPr>
        <p:spPr>
          <a:xfrm>
            <a:off x="5473522" y="2675638"/>
            <a:ext cx="3099516" cy="1243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lnSpc>
                <a:spcPct val="115000"/>
              </a:lnSpc>
              <a:spcBef>
                <a:spcPts val="0"/>
              </a:spcBef>
              <a:buClr>
                <a:schemeClr val="dk2"/>
              </a:buClr>
              <a:buSzPts val="1800"/>
              <a:buFont typeface="Arial"/>
              <a:buNone/>
            </a:pPr>
            <a:r>
              <a:rPr lang="zh-TW" altLang="en-US" sz="1500" b="1">
                <a:solidFill>
                  <a:schemeClr val="bg2"/>
                </a:solidFill>
                <a:latin typeface="Microsoft JhengHei"/>
                <a:ea typeface="Microsoft JhengHei"/>
              </a:rPr>
              <a:t>不論是在外工作、因公出差、外出旅遊，人們待在家裡的時間越來越少，亦導致住家暴露在潛在的危機中。</a:t>
            </a:r>
          </a:p>
          <a:p>
            <a:pPr marL="0" indent="0">
              <a:lnSpc>
                <a:spcPct val="115000"/>
              </a:lnSpc>
              <a:spcBef>
                <a:spcPts val="0"/>
              </a:spcBef>
              <a:buClr>
                <a:schemeClr val="dk2"/>
              </a:buClr>
              <a:buSzPts val="1800"/>
              <a:buFont typeface="Arial"/>
              <a:buNone/>
            </a:pPr>
            <a:endParaRPr lang="zh-TW" altLang="en-US" sz="1500" b="1">
              <a:solidFill>
                <a:schemeClr val="bg2"/>
              </a:solidFill>
              <a:latin typeface="Microsoft YaHei"/>
              <a:ea typeface="Microsoft YaHei"/>
            </a:endParaRPr>
          </a:p>
          <a:p>
            <a:pPr marL="0" indent="0">
              <a:lnSpc>
                <a:spcPct val="115000"/>
              </a:lnSpc>
              <a:spcBef>
                <a:spcPts val="0"/>
              </a:spcBef>
              <a:buClr>
                <a:schemeClr val="dk2"/>
              </a:buClr>
              <a:buSzPts val="1800"/>
              <a:buFont typeface="Arial"/>
              <a:buNone/>
            </a:pPr>
            <a:endParaRPr lang="zh-TW" altLang="en-US" sz="1500" b="1">
              <a:solidFill>
                <a:schemeClr val="bg2"/>
              </a:solidFill>
              <a:latin typeface="Microsoft YaHei"/>
              <a:ea typeface="Microsoft YaHei"/>
            </a:endParaRPr>
          </a:p>
        </p:txBody>
      </p:sp>
    </p:spTree>
    <p:extLst>
      <p:ext uri="{BB962C8B-B14F-4D97-AF65-F5344CB8AC3E}">
        <p14:creationId xmlns:p14="http://schemas.microsoft.com/office/powerpoint/2010/main" val="13769624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F9286E56-EA84-49A9-9021-BFA396385D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0" y="0"/>
            <a:ext cx="9128320" cy="5143500"/>
          </a:xfrm>
          <a:prstGeom prst="rect">
            <a:avLst/>
          </a:prstGeom>
        </p:spPr>
      </p:pic>
      <p:sp>
        <p:nvSpPr>
          <p:cNvPr id="463" name="Google Shape;463;p42"/>
          <p:cNvSpPr/>
          <p:nvPr/>
        </p:nvSpPr>
        <p:spPr>
          <a:xfrm>
            <a:off x="1" y="0"/>
            <a:ext cx="91440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50" rIns="68550" bIns="342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</a:pPr>
            <a:br>
              <a:rPr lang="en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4" name="Google Shape;464;p42"/>
          <p:cNvSpPr/>
          <p:nvPr/>
        </p:nvSpPr>
        <p:spPr>
          <a:xfrm>
            <a:off x="1" y="0"/>
            <a:ext cx="91440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50" rIns="68550" bIns="342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</a:pPr>
            <a:br>
              <a:rPr lang="en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416;p40">
            <a:extLst>
              <a:ext uri="{FF2B5EF4-FFF2-40B4-BE49-F238E27FC236}">
                <a16:creationId xmlns:a16="http://schemas.microsoft.com/office/drawing/2014/main" id="{0F957FE6-BAD0-45D4-B4C6-EEDB8AD8202D}"/>
              </a:ext>
            </a:extLst>
          </p:cNvPr>
          <p:cNvSpPr txBox="1">
            <a:spLocks/>
          </p:cNvSpPr>
          <p:nvPr/>
        </p:nvSpPr>
        <p:spPr>
          <a:xfrm>
            <a:off x="5439178" y="1642591"/>
            <a:ext cx="3309871" cy="619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zh-TW" altLang="en-US" sz="2000">
                <a:solidFill>
                  <a:schemeClr val="bg2"/>
                </a:solidFill>
                <a:latin typeface="Microsoft JhengHei"/>
                <a:ea typeface="Microsoft JhengHei"/>
              </a:rPr>
              <a:t>企業用戶 </a:t>
            </a:r>
            <a:r>
              <a:rPr lang="en-US" altLang="zh-TW" sz="2000">
                <a:solidFill>
                  <a:schemeClr val="bg2"/>
                </a:solidFill>
                <a:latin typeface="Microsoft JhengHei"/>
                <a:ea typeface="Microsoft JhengHei"/>
              </a:rPr>
              <a:t> </a:t>
            </a:r>
            <a:br>
              <a:rPr lang="en-US" altLang="zh-TW" sz="2000">
                <a:solidFill>
                  <a:schemeClr val="bg2"/>
                </a:solidFill>
                <a:latin typeface="Microsoft JhengHei"/>
                <a:ea typeface="Microsoft JhengHei"/>
              </a:rPr>
            </a:br>
            <a:r>
              <a:rPr lang="zh-TW" altLang="en-US">
                <a:solidFill>
                  <a:schemeClr val="bg2"/>
                </a:solidFill>
                <a:latin typeface="Microsoft JhengHei"/>
                <a:ea typeface="Microsoft JhengHei"/>
              </a:rPr>
              <a:t>困境與瓶頸</a:t>
            </a:r>
            <a:endParaRPr lang="zh-TW" altLang="en-US" sz="3200">
              <a:solidFill>
                <a:schemeClr val="bg2"/>
              </a:solidFill>
              <a:latin typeface="Microsoft JhengHei"/>
              <a:ea typeface="Microsoft JhengHei"/>
            </a:endParaRPr>
          </a:p>
        </p:txBody>
      </p:sp>
      <p:sp>
        <p:nvSpPr>
          <p:cNvPr id="10" name="Google Shape;423;p40">
            <a:extLst>
              <a:ext uri="{FF2B5EF4-FFF2-40B4-BE49-F238E27FC236}">
                <a16:creationId xmlns:a16="http://schemas.microsoft.com/office/drawing/2014/main" id="{068ABBCD-9CF1-4062-AF72-E2C86693366C}"/>
              </a:ext>
            </a:extLst>
          </p:cNvPr>
          <p:cNvSpPr txBox="1">
            <a:spLocks/>
          </p:cNvSpPr>
          <p:nvPr/>
        </p:nvSpPr>
        <p:spPr>
          <a:xfrm>
            <a:off x="5479659" y="2454706"/>
            <a:ext cx="3099516" cy="1243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lnSpc>
                <a:spcPct val="115000"/>
              </a:lnSpc>
              <a:spcBef>
                <a:spcPts val="0"/>
              </a:spcBef>
              <a:buClr>
                <a:schemeClr val="dk2"/>
              </a:buClr>
              <a:buSzPts val="1800"/>
              <a:buNone/>
            </a:pPr>
            <a:r>
              <a:rPr lang="zh-TW" altLang="en-US" sz="1500" b="1">
                <a:solidFill>
                  <a:schemeClr val="bg2"/>
                </a:solidFill>
                <a:latin typeface="Microsoft JhengHei"/>
                <a:ea typeface="Microsoft JhengHei"/>
              </a:rPr>
              <a:t>經營者開立商店，來訪者眾多，不</a:t>
            </a:r>
            <a:r>
              <a:rPr lang="zh-TW" altLang="en-US" sz="1500" b="1">
                <a:solidFill>
                  <a:schemeClr val="bg2"/>
                </a:solidFill>
              </a:rPr>
              <a:t>免</a:t>
            </a:r>
            <a:r>
              <a:rPr lang="zh-TW" altLang="en-US" sz="1500" b="1">
                <a:solidFill>
                  <a:schemeClr val="bg2"/>
                </a:solidFill>
                <a:latin typeface="Microsoft JhengHei"/>
                <a:ea typeface="Microsoft JhengHei"/>
              </a:rPr>
              <a:t>會發生偷竊、搶劫、找零遺漏、消費糾紛、</a:t>
            </a:r>
            <a:r>
              <a:rPr lang="zh-TW" altLang="en-US" sz="1500" b="1">
                <a:solidFill>
                  <a:schemeClr val="bg2"/>
                </a:solidFill>
              </a:rPr>
              <a:t>或</a:t>
            </a:r>
            <a:r>
              <a:rPr lang="zh-TW" altLang="en-US" sz="1500" b="1">
                <a:solidFill>
                  <a:schemeClr val="bg2"/>
                </a:solidFill>
                <a:latin typeface="Microsoft JhengHei"/>
                <a:ea typeface="Microsoft JhengHei"/>
              </a:rPr>
              <a:t>退貨事件，店員和經營者防不勝防。</a:t>
            </a:r>
          </a:p>
        </p:txBody>
      </p:sp>
    </p:spTree>
    <p:extLst>
      <p:ext uri="{BB962C8B-B14F-4D97-AF65-F5344CB8AC3E}">
        <p14:creationId xmlns:p14="http://schemas.microsoft.com/office/powerpoint/2010/main" val="42259728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F9286E56-EA84-49A9-9021-BFA396385D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0" y="0"/>
            <a:ext cx="9128320" cy="5143500"/>
          </a:xfrm>
          <a:prstGeom prst="rect">
            <a:avLst/>
          </a:prstGeom>
        </p:spPr>
      </p:pic>
      <p:sp>
        <p:nvSpPr>
          <p:cNvPr id="463" name="Google Shape;463;p42"/>
          <p:cNvSpPr/>
          <p:nvPr/>
        </p:nvSpPr>
        <p:spPr>
          <a:xfrm>
            <a:off x="1" y="0"/>
            <a:ext cx="91440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50" rIns="68550" bIns="342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</a:pPr>
            <a:br>
              <a:rPr lang="en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4" name="Google Shape;464;p42"/>
          <p:cNvSpPr/>
          <p:nvPr/>
        </p:nvSpPr>
        <p:spPr>
          <a:xfrm>
            <a:off x="1" y="0"/>
            <a:ext cx="91440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50" rIns="68550" bIns="342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</a:pPr>
            <a:br>
              <a:rPr lang="en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416;p40">
            <a:extLst>
              <a:ext uri="{FF2B5EF4-FFF2-40B4-BE49-F238E27FC236}">
                <a16:creationId xmlns:a16="http://schemas.microsoft.com/office/drawing/2014/main" id="{0F957FE6-BAD0-45D4-B4C6-EEDB8AD8202D}"/>
              </a:ext>
            </a:extLst>
          </p:cNvPr>
          <p:cNvSpPr txBox="1">
            <a:spLocks/>
          </p:cNvSpPr>
          <p:nvPr/>
        </p:nvSpPr>
        <p:spPr>
          <a:xfrm>
            <a:off x="5439178" y="1642591"/>
            <a:ext cx="3309871" cy="619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zh-TW" altLang="en-US" sz="2000">
                <a:solidFill>
                  <a:schemeClr val="bg2"/>
                </a:solidFill>
                <a:latin typeface="Microsoft JhengHei"/>
                <a:ea typeface="Microsoft JhengHei"/>
              </a:rPr>
              <a:t>多點管理</a:t>
            </a:r>
            <a:r>
              <a:rPr lang="en-US" altLang="zh-TW" sz="2000">
                <a:solidFill>
                  <a:schemeClr val="bg2"/>
                </a:solidFill>
                <a:latin typeface="Microsoft JhengHei"/>
                <a:ea typeface="Microsoft JhengHei"/>
              </a:rPr>
              <a:t> </a:t>
            </a:r>
            <a:br>
              <a:rPr lang="zh-TW" altLang="en-US" sz="3000">
                <a:solidFill>
                  <a:schemeClr val="bg2"/>
                </a:solidFill>
                <a:latin typeface="Microsoft JhengHei"/>
                <a:ea typeface="Microsoft JhengHei"/>
              </a:rPr>
            </a:br>
            <a:r>
              <a:rPr lang="zh-TW" altLang="en-US">
                <a:solidFill>
                  <a:schemeClr val="bg2"/>
                </a:solidFill>
                <a:latin typeface="Microsoft JhengHei"/>
                <a:ea typeface="Microsoft JhengHei"/>
              </a:rPr>
              <a:t>困境與瓶頸</a:t>
            </a:r>
            <a:endParaRPr lang="zh-TW" altLang="en-US" sz="3200">
              <a:solidFill>
                <a:schemeClr val="bg2"/>
              </a:solidFill>
              <a:latin typeface="Microsoft JhengHei"/>
              <a:ea typeface="Microsoft JhengHei"/>
            </a:endParaRPr>
          </a:p>
        </p:txBody>
      </p:sp>
      <p:sp>
        <p:nvSpPr>
          <p:cNvPr id="10" name="Google Shape;423;p40">
            <a:extLst>
              <a:ext uri="{FF2B5EF4-FFF2-40B4-BE49-F238E27FC236}">
                <a16:creationId xmlns:a16="http://schemas.microsoft.com/office/drawing/2014/main" id="{068ABBCD-9CF1-4062-AF72-E2C86693366C}"/>
              </a:ext>
            </a:extLst>
          </p:cNvPr>
          <p:cNvSpPr txBox="1">
            <a:spLocks/>
          </p:cNvSpPr>
          <p:nvPr/>
        </p:nvSpPr>
        <p:spPr>
          <a:xfrm>
            <a:off x="5479659" y="2454706"/>
            <a:ext cx="3099516" cy="1243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lnSpc>
                <a:spcPct val="115000"/>
              </a:lnSpc>
              <a:spcBef>
                <a:spcPts val="0"/>
              </a:spcBef>
              <a:buClr>
                <a:schemeClr val="dk2"/>
              </a:buClr>
              <a:buSzPts val="1800"/>
              <a:buNone/>
            </a:pPr>
            <a:r>
              <a:rPr lang="zh-TW" altLang="en-US" sz="1500" b="1">
                <a:solidFill>
                  <a:schemeClr val="bg2"/>
                </a:solidFill>
                <a:latin typeface="Microsoft JhengHei"/>
                <a:ea typeface="Microsoft JhengHei"/>
              </a:rPr>
              <a:t>當經營者擁有多家商店或公司時，每個據點均會有不同狀況，但時間與人力有限，不可能地毯式訪視，管理難度居高不下。</a:t>
            </a:r>
          </a:p>
          <a:p>
            <a:pPr marL="0" indent="0">
              <a:lnSpc>
                <a:spcPct val="115000"/>
              </a:lnSpc>
              <a:spcBef>
                <a:spcPts val="0"/>
              </a:spcBef>
              <a:buClr>
                <a:schemeClr val="dk2"/>
              </a:buClr>
              <a:buSzPts val="1800"/>
              <a:buFont typeface="Arial"/>
              <a:buNone/>
            </a:pPr>
            <a:endParaRPr lang="zh-TW" altLang="en-US" sz="1500" b="1">
              <a:solidFill>
                <a:schemeClr val="bg2"/>
              </a:solidFill>
              <a:latin typeface="Microsoft JhengHei"/>
              <a:ea typeface="Microsoft JhengHei"/>
            </a:endParaRPr>
          </a:p>
        </p:txBody>
      </p:sp>
    </p:spTree>
    <p:extLst>
      <p:ext uri="{BB962C8B-B14F-4D97-AF65-F5344CB8AC3E}">
        <p14:creationId xmlns:p14="http://schemas.microsoft.com/office/powerpoint/2010/main" val="14808357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30B32B26-4347-4EE2-ADE2-28838824065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28319" cy="5143500"/>
          </a:xfrm>
          <a:prstGeom prst="rect">
            <a:avLst/>
          </a:prstGeom>
        </p:spPr>
      </p:pic>
      <p:sp>
        <p:nvSpPr>
          <p:cNvPr id="463" name="Google Shape;463;p42"/>
          <p:cNvSpPr/>
          <p:nvPr/>
        </p:nvSpPr>
        <p:spPr>
          <a:xfrm>
            <a:off x="1" y="0"/>
            <a:ext cx="91440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50" rIns="68550" bIns="342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</a:pPr>
            <a:br>
              <a:rPr lang="en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4" name="Google Shape;464;p42"/>
          <p:cNvSpPr/>
          <p:nvPr/>
        </p:nvSpPr>
        <p:spPr>
          <a:xfrm>
            <a:off x="1" y="0"/>
            <a:ext cx="91440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50" rIns="68550" bIns="342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</a:pPr>
            <a:br>
              <a:rPr lang="en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416;p40">
            <a:extLst>
              <a:ext uri="{FF2B5EF4-FFF2-40B4-BE49-F238E27FC236}">
                <a16:creationId xmlns:a16="http://schemas.microsoft.com/office/drawing/2014/main" id="{0F957FE6-BAD0-45D4-B4C6-EEDB8AD8202D}"/>
              </a:ext>
            </a:extLst>
          </p:cNvPr>
          <p:cNvSpPr txBox="1">
            <a:spLocks/>
          </p:cNvSpPr>
          <p:nvPr/>
        </p:nvSpPr>
        <p:spPr>
          <a:xfrm>
            <a:off x="5439178" y="1642591"/>
            <a:ext cx="3309871" cy="619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zh-TW" altLang="en-US" sz="2000">
                <a:solidFill>
                  <a:schemeClr val="bg2"/>
                </a:solidFill>
                <a:latin typeface="Microsoft JhengHei"/>
                <a:ea typeface="Microsoft JhengHei"/>
              </a:rPr>
              <a:t>工廠應用</a:t>
            </a:r>
            <a:r>
              <a:rPr lang="en-US" altLang="zh-TW" sz="2000">
                <a:solidFill>
                  <a:schemeClr val="bg2"/>
                </a:solidFill>
                <a:latin typeface="Microsoft JhengHei"/>
                <a:ea typeface="Microsoft JhengHei"/>
              </a:rPr>
              <a:t> </a:t>
            </a:r>
            <a:br>
              <a:rPr lang="zh-TW" altLang="en-US" sz="3000">
                <a:solidFill>
                  <a:schemeClr val="bg2"/>
                </a:solidFill>
                <a:latin typeface="Microsoft JhengHei"/>
                <a:ea typeface="Microsoft JhengHei"/>
              </a:rPr>
            </a:br>
            <a:r>
              <a:rPr lang="zh-TW" altLang="en-US">
                <a:solidFill>
                  <a:schemeClr val="bg2"/>
                </a:solidFill>
                <a:latin typeface="Microsoft JhengHei"/>
                <a:ea typeface="Microsoft JhengHei"/>
              </a:rPr>
              <a:t>困境與瓶頸</a:t>
            </a:r>
            <a:endParaRPr lang="zh-TW" altLang="en-US" sz="3200">
              <a:solidFill>
                <a:schemeClr val="bg2"/>
              </a:solidFill>
              <a:latin typeface="Microsoft JhengHei"/>
              <a:ea typeface="Microsoft JhengHei"/>
            </a:endParaRPr>
          </a:p>
        </p:txBody>
      </p:sp>
      <p:sp>
        <p:nvSpPr>
          <p:cNvPr id="10" name="Google Shape;423;p40">
            <a:extLst>
              <a:ext uri="{FF2B5EF4-FFF2-40B4-BE49-F238E27FC236}">
                <a16:creationId xmlns:a16="http://schemas.microsoft.com/office/drawing/2014/main" id="{068ABBCD-9CF1-4062-AF72-E2C86693366C}"/>
              </a:ext>
            </a:extLst>
          </p:cNvPr>
          <p:cNvSpPr txBox="1">
            <a:spLocks/>
          </p:cNvSpPr>
          <p:nvPr/>
        </p:nvSpPr>
        <p:spPr>
          <a:xfrm>
            <a:off x="5479659" y="2454706"/>
            <a:ext cx="3099516" cy="1243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lnSpc>
                <a:spcPct val="115000"/>
              </a:lnSpc>
              <a:spcBef>
                <a:spcPts val="0"/>
              </a:spcBef>
              <a:buClr>
                <a:schemeClr val="dk2"/>
              </a:buClr>
              <a:buSzPts val="1800"/>
              <a:buNone/>
            </a:pPr>
            <a:r>
              <a:rPr lang="zh-TW" altLang="en-US" sz="1500" b="1">
                <a:solidFill>
                  <a:schemeClr val="bg2"/>
                </a:solidFill>
                <a:latin typeface="Microsoft JhengHei"/>
                <a:ea typeface="Microsoft JhengHei"/>
              </a:rPr>
              <a:t>製造業工廠逐漸走向自動化方向，讓機器取代人力，我們也必須思考如何透過智慧監控及整合，有效提升執行效率。</a:t>
            </a:r>
          </a:p>
          <a:p>
            <a:pPr marL="0" indent="0">
              <a:lnSpc>
                <a:spcPct val="115000"/>
              </a:lnSpc>
              <a:spcBef>
                <a:spcPts val="0"/>
              </a:spcBef>
              <a:buClr>
                <a:schemeClr val="dk2"/>
              </a:buClr>
              <a:buSzPts val="1800"/>
              <a:buFont typeface="Arial"/>
              <a:buNone/>
            </a:pPr>
            <a:endParaRPr lang="zh-TW" altLang="en-US" sz="1500" b="1">
              <a:solidFill>
                <a:schemeClr val="bg2"/>
              </a:solidFill>
              <a:latin typeface="Microsoft JhengHei"/>
              <a:ea typeface="Microsoft JhengHei"/>
            </a:endParaRPr>
          </a:p>
        </p:txBody>
      </p:sp>
    </p:spTree>
    <p:extLst>
      <p:ext uri="{BB962C8B-B14F-4D97-AF65-F5344CB8AC3E}">
        <p14:creationId xmlns:p14="http://schemas.microsoft.com/office/powerpoint/2010/main" val="24183160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0D359300-EAFB-46E1-AC35-D79E485538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28319" cy="5143500"/>
          </a:xfrm>
          <a:prstGeom prst="rect">
            <a:avLst/>
          </a:prstGeom>
        </p:spPr>
      </p:pic>
      <p:sp>
        <p:nvSpPr>
          <p:cNvPr id="416" name="Google Shape;416;p40"/>
          <p:cNvSpPr txBox="1">
            <a:spLocks noGrp="1"/>
          </p:cNvSpPr>
          <p:nvPr>
            <p:ph type="title"/>
          </p:nvPr>
        </p:nvSpPr>
        <p:spPr>
          <a:xfrm>
            <a:off x="534863" y="437776"/>
            <a:ext cx="8229600" cy="584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zh-TW" altLang="en-US" sz="3000">
                <a:latin typeface="Microsoft JhengHei"/>
                <a:ea typeface="Microsoft JhengHei"/>
              </a:rPr>
              <a:t>基礎功能 &amp; 應用面</a:t>
            </a:r>
          </a:p>
        </p:txBody>
      </p:sp>
      <p:sp>
        <p:nvSpPr>
          <p:cNvPr id="18" name="Google Shape;439;p41">
            <a:extLst>
              <a:ext uri="{FF2B5EF4-FFF2-40B4-BE49-F238E27FC236}">
                <a16:creationId xmlns:a16="http://schemas.microsoft.com/office/drawing/2014/main" id="{68BAB39F-307B-4002-AEAC-8CA26E10DF56}"/>
              </a:ext>
            </a:extLst>
          </p:cNvPr>
          <p:cNvSpPr txBox="1">
            <a:spLocks noGrp="1"/>
          </p:cNvSpPr>
          <p:nvPr/>
        </p:nvSpPr>
        <p:spPr>
          <a:xfrm>
            <a:off x="566613" y="885570"/>
            <a:ext cx="7209900" cy="53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lnSpc>
                <a:spcPct val="115000"/>
              </a:lnSpc>
              <a:spcBef>
                <a:spcPts val="0"/>
              </a:spcBef>
              <a:buClr>
                <a:schemeClr val="dk2"/>
              </a:buClr>
              <a:buSzPts val="1800"/>
              <a:buNone/>
            </a:pPr>
            <a:r>
              <a:rPr lang="zh-TW" altLang="en-US" sz="15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一：安裝使用簡易上手</a:t>
            </a:r>
            <a:endParaRPr lang="zh-TW" altLang="en-US" sz="1500" b="1" i="0" u="none" strike="noStrike" cap="none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Roboto"/>
              <a:sym typeface="Roboto"/>
            </a:endParaRPr>
          </a:p>
        </p:txBody>
      </p:sp>
      <p:pic>
        <p:nvPicPr>
          <p:cNvPr id="22" name="圖片 21">
            <a:extLst>
              <a:ext uri="{FF2B5EF4-FFF2-40B4-BE49-F238E27FC236}">
                <a16:creationId xmlns:a16="http://schemas.microsoft.com/office/drawing/2014/main" id="{C3D8F276-BF35-47C0-8405-BEC0482348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2929" y="1568316"/>
            <a:ext cx="3846268" cy="3049721"/>
          </a:xfrm>
          <a:prstGeom prst="rect">
            <a:avLst/>
          </a:prstGeom>
        </p:spPr>
      </p:pic>
      <p:sp>
        <p:nvSpPr>
          <p:cNvPr id="423" name="Google Shape;423;p40"/>
          <p:cNvSpPr txBox="1">
            <a:spLocks noGrp="1"/>
          </p:cNvSpPr>
          <p:nvPr>
            <p:ph type="body" idx="4294967295"/>
          </p:nvPr>
        </p:nvSpPr>
        <p:spPr>
          <a:xfrm>
            <a:off x="5305676" y="1939269"/>
            <a:ext cx="3209344" cy="294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lnSpc>
                <a:spcPct val="115000"/>
              </a:lnSpc>
              <a:spcBef>
                <a:spcPts val="0"/>
              </a:spcBef>
              <a:buClr>
                <a:schemeClr val="dk2"/>
              </a:buClr>
              <a:buSzPts val="1800"/>
              <a:buNone/>
            </a:pPr>
            <a:r>
              <a:rPr lang="en-US" altLang="zh-TW" sz="1600" b="1">
                <a:solidFill>
                  <a:schemeClr val="bg1"/>
                </a:solidFill>
                <a:latin typeface="Microsoft JhengHei"/>
                <a:ea typeface="Microsoft JhengHei"/>
              </a:rPr>
              <a:t>《</a:t>
            </a:r>
            <a:r>
              <a:rPr lang="zh-TW" altLang="en-US" sz="1600" b="1">
                <a:solidFill>
                  <a:schemeClr val="bg1"/>
                </a:solidFill>
                <a:latin typeface="Microsoft JhengHei"/>
                <a:ea typeface="Microsoft JhengHei"/>
              </a:rPr>
              <a:t>簡單不失專業，深入淺出</a:t>
            </a:r>
            <a:r>
              <a:rPr lang="en-US" altLang="zh-TW" sz="1600" b="1">
                <a:solidFill>
                  <a:schemeClr val="bg1"/>
                </a:solidFill>
                <a:latin typeface="Microsoft JhengHei"/>
                <a:ea typeface="Microsoft JhengHei"/>
              </a:rPr>
              <a:t>》</a:t>
            </a:r>
          </a:p>
          <a:p>
            <a:pPr marL="0" indent="0">
              <a:lnSpc>
                <a:spcPct val="115000"/>
              </a:lnSpc>
              <a:spcBef>
                <a:spcPts val="0"/>
              </a:spcBef>
              <a:buClr>
                <a:schemeClr val="dk2"/>
              </a:buClr>
              <a:buSzPts val="1800"/>
              <a:buNone/>
            </a:pPr>
            <a:r>
              <a:rPr lang="zh-TW" altLang="en-US" sz="1600" b="1">
                <a:solidFill>
                  <a:schemeClr val="bg1"/>
                </a:solidFill>
                <a:latin typeface="Microsoft JhengHei"/>
                <a:ea typeface="Microsoft JhengHei"/>
              </a:rPr>
              <a:t>大多數使用者均沒接觸過監控系統，如介面不夠友善，常會落入不曉得該如何安裝及使用的窘局，大幅降低使用意願。</a:t>
            </a:r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id="{599C1AB1-35E8-41E4-8664-C6FD12C036D1}"/>
              </a:ext>
            </a:extLst>
          </p:cNvPr>
          <p:cNvGrpSpPr/>
          <p:nvPr/>
        </p:nvGrpSpPr>
        <p:grpSpPr>
          <a:xfrm>
            <a:off x="649040" y="1551979"/>
            <a:ext cx="4331087" cy="2633396"/>
            <a:chOff x="535928" y="1551978"/>
            <a:chExt cx="4444200" cy="2702171"/>
          </a:xfrm>
        </p:grpSpPr>
        <p:sp>
          <p:nvSpPr>
            <p:cNvPr id="415" name="Google Shape;415;p40"/>
            <p:cNvSpPr txBox="1"/>
            <p:nvPr/>
          </p:nvSpPr>
          <p:spPr>
            <a:xfrm>
              <a:off x="535928" y="1551978"/>
              <a:ext cx="4444200" cy="2702171"/>
            </a:xfrm>
            <a:prstGeom prst="rect">
              <a:avLst/>
            </a:prstGeom>
            <a:solidFill>
              <a:srgbClr val="6FA8DC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r>
                <a:rPr lang="zh-TW" altLang="en-US" b="1">
                  <a:solidFill>
                    <a:schemeClr val="bg2">
                      <a:lumMod val="75000"/>
                    </a:schemeClr>
                  </a:solidFill>
                </a:rPr>
                <a:t>傳統安裝作法</a:t>
              </a:r>
              <a:endParaRPr lang="en-US" b="1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418" name="Google Shape;418;p40"/>
            <p:cNvSpPr txBox="1"/>
            <p:nvPr/>
          </p:nvSpPr>
          <p:spPr>
            <a:xfrm>
              <a:off x="781634" y="2055449"/>
              <a:ext cx="2353800" cy="1982198"/>
            </a:xfrm>
            <a:prstGeom prst="rect">
              <a:avLst/>
            </a:prstGeom>
            <a:solidFill>
              <a:srgbClr val="9FC5E8"/>
            </a:solidFill>
            <a:ln>
              <a:noFill/>
            </a:ln>
          </p:spPr>
          <p:txBody>
            <a:bodyPr spcFirstLastPara="1" wrap="square" lIns="91425" tIns="91425" rIns="91425" bIns="91425" anchor="b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3F3F3"/>
                </a:solidFill>
              </a:endParaRPr>
            </a:p>
          </p:txBody>
        </p:sp>
        <p:sp>
          <p:nvSpPr>
            <p:cNvPr id="419" name="Google Shape;419;p40"/>
            <p:cNvSpPr txBox="1"/>
            <p:nvPr/>
          </p:nvSpPr>
          <p:spPr>
            <a:xfrm>
              <a:off x="857539" y="3084288"/>
              <a:ext cx="2185800" cy="539400"/>
            </a:xfrm>
            <a:prstGeom prst="rect">
              <a:avLst/>
            </a:prstGeom>
            <a:solidFill>
              <a:srgbClr val="D0E0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b="1"/>
                <a:t>監控系統</a:t>
              </a:r>
              <a:endParaRPr sz="1200" b="1"/>
            </a:p>
          </p:txBody>
        </p:sp>
        <p:sp>
          <p:nvSpPr>
            <p:cNvPr id="420" name="Google Shape;420;p40"/>
            <p:cNvSpPr txBox="1"/>
            <p:nvPr/>
          </p:nvSpPr>
          <p:spPr>
            <a:xfrm>
              <a:off x="857528" y="2169159"/>
              <a:ext cx="2185800" cy="801000"/>
            </a:xfrm>
            <a:prstGeom prst="rect">
              <a:avLst/>
            </a:prstGeom>
            <a:solidFill>
              <a:srgbClr val="D0E0E3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b="1"/>
                <a:t>網路</a:t>
              </a:r>
              <a:r>
                <a:rPr lang="en" sz="1200" b="1">
                  <a:solidFill>
                    <a:schemeClr val="dk1"/>
                  </a:solidFill>
                </a:rPr>
                <a:t>監控</a:t>
              </a:r>
              <a:r>
                <a:rPr lang="en" sz="1200" b="1"/>
                <a:t>攝影機</a:t>
              </a:r>
              <a:endParaRPr sz="1200" b="1"/>
            </a:p>
          </p:txBody>
        </p:sp>
        <p:sp>
          <p:nvSpPr>
            <p:cNvPr id="421" name="Google Shape;421;p40"/>
            <p:cNvSpPr txBox="1"/>
            <p:nvPr/>
          </p:nvSpPr>
          <p:spPr>
            <a:xfrm>
              <a:off x="3534763" y="2368389"/>
              <a:ext cx="1173900" cy="1089600"/>
            </a:xfrm>
            <a:prstGeom prst="rect">
              <a:avLst/>
            </a:prstGeom>
            <a:solidFill>
              <a:srgbClr val="D0E0E3"/>
            </a:solidFill>
            <a:ln>
              <a:noFill/>
            </a:ln>
          </p:spPr>
          <p:txBody>
            <a:bodyPr spcFirstLastPara="1" wrap="square" lIns="91425" tIns="91425" rIns="91425" bIns="91425" anchor="b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1"/>
                <a:t>PC</a:t>
              </a:r>
            </a:p>
          </p:txBody>
        </p:sp>
        <p:cxnSp>
          <p:nvCxnSpPr>
            <p:cNvPr id="424" name="Google Shape;424;p40"/>
            <p:cNvCxnSpPr>
              <a:stCxn id="421" idx="1"/>
              <a:endCxn id="419" idx="2"/>
            </p:cNvCxnSpPr>
            <p:nvPr/>
          </p:nvCxnSpPr>
          <p:spPr>
            <a:xfrm rot="10800000" flipV="1">
              <a:off x="1950439" y="2913188"/>
              <a:ext cx="1584324" cy="710499"/>
            </a:xfrm>
            <a:prstGeom prst="bentConnector4">
              <a:avLst>
                <a:gd name="adj1" fmla="val 15509"/>
                <a:gd name="adj2" fmla="val 132175"/>
              </a:avLst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5" name="Google Shape;425;p40"/>
            <p:cNvCxnSpPr>
              <a:stCxn id="420" idx="2"/>
              <a:endCxn id="419" idx="0"/>
            </p:cNvCxnSpPr>
            <p:nvPr/>
          </p:nvCxnSpPr>
          <p:spPr>
            <a:xfrm rot="-5400000" flipH="1">
              <a:off x="1893728" y="3026859"/>
              <a:ext cx="114000" cy="600"/>
            </a:xfrm>
            <a:prstGeom prst="bentConnector3">
              <a:avLst>
                <a:gd name="adj1" fmla="val 50000"/>
              </a:avLst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pic>
          <p:nvPicPr>
            <p:cNvPr id="23" name="Shape 673">
              <a:extLst>
                <a:ext uri="{FF2B5EF4-FFF2-40B4-BE49-F238E27FC236}">
                  <a16:creationId xmlns:a16="http://schemas.microsoft.com/office/drawing/2014/main" id="{447C3795-FF05-4EE0-B864-D48ADC7D38B4}"/>
                </a:ext>
              </a:extLst>
            </p:cNvPr>
            <p:cNvPicPr preferRelativeResize="0"/>
            <p:nvPr/>
          </p:nvPicPr>
          <p:blipFill rotWithShape="1">
            <a:blip r:embed="rId5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99963" y="2559162"/>
              <a:ext cx="525194" cy="3952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" name="Shape 673">
              <a:extLst>
                <a:ext uri="{FF2B5EF4-FFF2-40B4-BE49-F238E27FC236}">
                  <a16:creationId xmlns:a16="http://schemas.microsoft.com/office/drawing/2014/main" id="{EFE3F71B-CA1F-48AA-88C5-680C87D7E5DD}"/>
                </a:ext>
              </a:extLst>
            </p:cNvPr>
            <p:cNvPicPr preferRelativeResize="0"/>
            <p:nvPr/>
          </p:nvPicPr>
          <p:blipFill rotWithShape="1">
            <a:blip r:embed="rId5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603639" y="2543295"/>
              <a:ext cx="525194" cy="3952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" name="Shape 673">
              <a:extLst>
                <a:ext uri="{FF2B5EF4-FFF2-40B4-BE49-F238E27FC236}">
                  <a16:creationId xmlns:a16="http://schemas.microsoft.com/office/drawing/2014/main" id="{F6939700-59D2-4AF4-87F0-421C752D0523}"/>
                </a:ext>
              </a:extLst>
            </p:cNvPr>
            <p:cNvPicPr preferRelativeResize="0"/>
            <p:nvPr/>
          </p:nvPicPr>
          <p:blipFill rotWithShape="1">
            <a:blip r:embed="rId5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39789" y="2533797"/>
              <a:ext cx="525194" cy="3952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" name="圖形 3">
              <a:extLst>
                <a:ext uri="{FF2B5EF4-FFF2-40B4-BE49-F238E27FC236}">
                  <a16:creationId xmlns:a16="http://schemas.microsoft.com/office/drawing/2014/main" id="{3E2235AD-E4D8-4F5C-B1A5-E45C7499391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091614" y="1596324"/>
              <a:ext cx="563095" cy="501506"/>
            </a:xfrm>
            <a:prstGeom prst="rect">
              <a:avLst/>
            </a:prstGeom>
          </p:spPr>
        </p:pic>
        <p:pic>
          <p:nvPicPr>
            <p:cNvPr id="26" name="Google Shape;495;p45">
              <a:extLst>
                <a:ext uri="{FF2B5EF4-FFF2-40B4-BE49-F238E27FC236}">
                  <a16:creationId xmlns:a16="http://schemas.microsoft.com/office/drawing/2014/main" id="{4BF20392-96AA-4DF2-A7FE-D3A9ECEEA7C1}"/>
                </a:ext>
              </a:extLst>
            </p:cNvPr>
            <p:cNvPicPr preferRelativeResize="0"/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19922" y="2237463"/>
              <a:ext cx="1101516" cy="1257748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6132601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0D359300-EAFB-46E1-AC35-D79E485538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0" y="0"/>
            <a:ext cx="9128319" cy="5143500"/>
          </a:xfrm>
          <a:prstGeom prst="rect">
            <a:avLst/>
          </a:prstGeom>
        </p:spPr>
      </p:pic>
      <p:sp>
        <p:nvSpPr>
          <p:cNvPr id="416" name="Google Shape;416;p40"/>
          <p:cNvSpPr txBox="1">
            <a:spLocks noGrp="1"/>
          </p:cNvSpPr>
          <p:nvPr>
            <p:ph type="title"/>
          </p:nvPr>
        </p:nvSpPr>
        <p:spPr>
          <a:xfrm>
            <a:off x="536566" y="437776"/>
            <a:ext cx="8229600" cy="584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zh-TW" sz="3000" b="1">
                <a:solidFill>
                  <a:srgbClr val="FFFFFF"/>
                </a:solidFill>
                <a:ea typeface="Microsoft JhengHei"/>
              </a:rPr>
              <a:t>基礎功能</a:t>
            </a:r>
            <a:r>
              <a:rPr lang="zh-TW" altLang="en-US" sz="3000">
                <a:solidFill>
                  <a:srgbClr val="FFFFFF"/>
                </a:solidFill>
                <a:ea typeface="Microsoft JhengHei"/>
              </a:rPr>
              <a:t> </a:t>
            </a:r>
            <a:r>
              <a:rPr lang="zh-TW" sz="3000" b="1">
                <a:solidFill>
                  <a:srgbClr val="FFFFFF"/>
                </a:solidFill>
                <a:latin typeface="Microsoft JhengHei"/>
                <a:ea typeface="Microsoft JhengHei"/>
              </a:rPr>
              <a:t>&amp;</a:t>
            </a:r>
            <a:r>
              <a:rPr lang="zh-TW" altLang="en-US" sz="3000">
                <a:solidFill>
                  <a:srgbClr val="FFFFFF"/>
                </a:solidFill>
                <a:ea typeface="Microsoft JhengHei"/>
              </a:rPr>
              <a:t> </a:t>
            </a:r>
            <a:r>
              <a:rPr lang="zh-TW" sz="3000" b="1">
                <a:solidFill>
                  <a:srgbClr val="FFFFFF"/>
                </a:solidFill>
                <a:ea typeface="Microsoft JhengHei"/>
              </a:rPr>
              <a:t>應用面</a:t>
            </a:r>
            <a:endParaRPr lang="zh-TW" altLang="en-US" sz="3000">
              <a:latin typeface="Microsoft JhengHei"/>
              <a:ea typeface="Microsoft JhengHei"/>
            </a:endParaRPr>
          </a:p>
        </p:txBody>
      </p:sp>
      <p:cxnSp>
        <p:nvCxnSpPr>
          <p:cNvPr id="12" name="Google Shape;425;p40"/>
          <p:cNvCxnSpPr>
            <a:cxnSpLocks/>
          </p:cNvCxnSpPr>
          <p:nvPr/>
        </p:nvCxnSpPr>
        <p:spPr>
          <a:xfrm rot="-5400000" flipH="1">
            <a:off x="1901568" y="3026859"/>
            <a:ext cx="114000" cy="600"/>
          </a:xfrm>
          <a:prstGeom prst="bentConnector3">
            <a:avLst>
              <a:gd name="adj1" fmla="val 50000"/>
            </a:avLst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8" name="Google Shape;439;p41">
            <a:extLst>
              <a:ext uri="{FF2B5EF4-FFF2-40B4-BE49-F238E27FC236}">
                <a16:creationId xmlns:a16="http://schemas.microsoft.com/office/drawing/2014/main" id="{68BAB39F-307B-4002-AEAC-8CA26E10DF56}"/>
              </a:ext>
            </a:extLst>
          </p:cNvPr>
          <p:cNvSpPr txBox="1">
            <a:spLocks noGrp="1"/>
          </p:cNvSpPr>
          <p:nvPr/>
        </p:nvSpPr>
        <p:spPr>
          <a:xfrm>
            <a:off x="568316" y="885570"/>
            <a:ext cx="7209900" cy="53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lnSpc>
                <a:spcPct val="115000"/>
              </a:lnSpc>
              <a:spcBef>
                <a:spcPts val="0"/>
              </a:spcBef>
              <a:buClr>
                <a:schemeClr val="dk2"/>
              </a:buClr>
              <a:buSzPts val="1800"/>
              <a:buNone/>
            </a:pPr>
            <a:r>
              <a:rPr lang="zh-TW" altLang="en-US" sz="15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/>
                <a:sym typeface="Roboto"/>
              </a:rPr>
              <a:t>二：</a:t>
            </a:r>
            <a:r>
              <a:rPr lang="zh-TW" altLang="en-US" sz="15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維護管理容易</a:t>
            </a:r>
            <a:endParaRPr lang="zh-TW" altLang="en-US" sz="15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Roboto"/>
              <a:sym typeface="Roboto"/>
            </a:endParaRPr>
          </a:p>
        </p:txBody>
      </p:sp>
      <p:pic>
        <p:nvPicPr>
          <p:cNvPr id="22" name="圖片 21">
            <a:extLst>
              <a:ext uri="{FF2B5EF4-FFF2-40B4-BE49-F238E27FC236}">
                <a16:creationId xmlns:a16="http://schemas.microsoft.com/office/drawing/2014/main" id="{C3D8F276-BF35-47C0-8405-BEC0482348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0769" y="1568316"/>
            <a:ext cx="3846268" cy="3049721"/>
          </a:xfrm>
          <a:prstGeom prst="rect">
            <a:avLst/>
          </a:prstGeom>
        </p:spPr>
      </p:pic>
      <p:sp>
        <p:nvSpPr>
          <p:cNvPr id="423" name="Google Shape;423;p40"/>
          <p:cNvSpPr txBox="1">
            <a:spLocks noGrp="1"/>
          </p:cNvSpPr>
          <p:nvPr>
            <p:ph type="body" idx="4294967295"/>
          </p:nvPr>
        </p:nvSpPr>
        <p:spPr>
          <a:xfrm>
            <a:off x="5339832" y="1873401"/>
            <a:ext cx="3209344" cy="294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lnSpc>
                <a:spcPct val="115000"/>
              </a:lnSpc>
              <a:spcBef>
                <a:spcPts val="0"/>
              </a:spcBef>
              <a:buClr>
                <a:schemeClr val="dk2"/>
              </a:buClr>
              <a:buSzPts val="1800"/>
              <a:buNone/>
            </a:pPr>
            <a:r>
              <a:rPr lang="en-US" altLang="zh-TW" sz="1600" b="1">
                <a:solidFill>
                  <a:schemeClr val="bg1"/>
                </a:solidFill>
                <a:latin typeface="Microsoft JhengHei"/>
                <a:ea typeface="Microsoft JhengHei"/>
              </a:rPr>
              <a:t>《</a:t>
            </a:r>
            <a:r>
              <a:rPr lang="zh-TW" altLang="en-US" sz="1600" b="1">
                <a:solidFill>
                  <a:schemeClr val="bg1"/>
                </a:solidFill>
                <a:latin typeface="Microsoft JhengHei"/>
                <a:ea typeface="Microsoft JhengHei"/>
              </a:rPr>
              <a:t>時間就是金錢</a:t>
            </a:r>
            <a:r>
              <a:rPr lang="en-US" altLang="zh-TW" sz="1600" b="1">
                <a:solidFill>
                  <a:schemeClr val="bg1"/>
                </a:solidFill>
                <a:latin typeface="Microsoft JhengHei"/>
                <a:ea typeface="Microsoft JhengHei"/>
              </a:rPr>
              <a:t>》</a:t>
            </a:r>
          </a:p>
          <a:p>
            <a:pPr marL="0" indent="0">
              <a:lnSpc>
                <a:spcPct val="115000"/>
              </a:lnSpc>
              <a:spcBef>
                <a:spcPts val="0"/>
              </a:spcBef>
              <a:buClr>
                <a:schemeClr val="dk2"/>
              </a:buClr>
              <a:buSzPts val="1800"/>
              <a:buNone/>
            </a:pPr>
            <a:r>
              <a:rPr lang="zh-TW" altLang="en-US" sz="1600" b="1">
                <a:solidFill>
                  <a:schemeClr val="bg1"/>
                </a:solidFill>
                <a:latin typeface="Microsoft JhengHei"/>
                <a:ea typeface="Microsoft JhengHei"/>
              </a:rPr>
              <a:t>如系統的維護和管理過於困難，當系統故障時，如使用者無法先自行作初步障礙排除，都需由專業人員才能協助處理，所需承擔的風險，以及付出的時間與金錢成本就會很高。</a:t>
            </a:r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id="{432A9A19-A4CC-4D67-A8DB-0ACFE1DD4972}"/>
              </a:ext>
            </a:extLst>
          </p:cNvPr>
          <p:cNvGrpSpPr/>
          <p:nvPr/>
        </p:nvGrpSpPr>
        <p:grpSpPr>
          <a:xfrm>
            <a:off x="666973" y="1551978"/>
            <a:ext cx="4320995" cy="2627260"/>
            <a:chOff x="543768" y="1551978"/>
            <a:chExt cx="4444200" cy="2702171"/>
          </a:xfrm>
        </p:grpSpPr>
        <p:sp>
          <p:nvSpPr>
            <p:cNvPr id="415" name="Google Shape;415;p40"/>
            <p:cNvSpPr txBox="1"/>
            <p:nvPr/>
          </p:nvSpPr>
          <p:spPr>
            <a:xfrm>
              <a:off x="543768" y="1551978"/>
              <a:ext cx="4444200" cy="2702171"/>
            </a:xfrm>
            <a:prstGeom prst="rect">
              <a:avLst/>
            </a:prstGeom>
            <a:solidFill>
              <a:srgbClr val="6FA8DC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r>
                <a:rPr lang="zh-TW" altLang="en-US" b="1">
                  <a:solidFill>
                    <a:schemeClr val="bg2">
                      <a:lumMod val="75000"/>
                    </a:schemeClr>
                  </a:solidFill>
                </a:rPr>
                <a:t>傳統安裝作法</a:t>
              </a:r>
              <a:endParaRPr lang="en-US" b="1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418" name="Google Shape;418;p40"/>
            <p:cNvSpPr txBox="1"/>
            <p:nvPr/>
          </p:nvSpPr>
          <p:spPr>
            <a:xfrm>
              <a:off x="789474" y="2055449"/>
              <a:ext cx="2353800" cy="1982198"/>
            </a:xfrm>
            <a:prstGeom prst="rect">
              <a:avLst/>
            </a:prstGeom>
            <a:solidFill>
              <a:srgbClr val="9FC5E8"/>
            </a:solidFill>
            <a:ln>
              <a:noFill/>
            </a:ln>
          </p:spPr>
          <p:txBody>
            <a:bodyPr spcFirstLastPara="1" wrap="square" lIns="91425" tIns="91425" rIns="91425" bIns="91425" anchor="b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3F3F3"/>
                </a:solidFill>
              </a:endParaRPr>
            </a:p>
          </p:txBody>
        </p:sp>
        <p:sp>
          <p:nvSpPr>
            <p:cNvPr id="419" name="Google Shape;419;p40"/>
            <p:cNvSpPr txBox="1"/>
            <p:nvPr/>
          </p:nvSpPr>
          <p:spPr>
            <a:xfrm>
              <a:off x="865379" y="3084288"/>
              <a:ext cx="2185800" cy="539400"/>
            </a:xfrm>
            <a:prstGeom prst="rect">
              <a:avLst/>
            </a:prstGeom>
            <a:solidFill>
              <a:srgbClr val="D0E0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b="1"/>
                <a:t>監控系統</a:t>
              </a:r>
              <a:endParaRPr sz="1200" b="1"/>
            </a:p>
          </p:txBody>
        </p:sp>
        <p:sp>
          <p:nvSpPr>
            <p:cNvPr id="420" name="Google Shape;420;p40"/>
            <p:cNvSpPr txBox="1"/>
            <p:nvPr/>
          </p:nvSpPr>
          <p:spPr>
            <a:xfrm>
              <a:off x="865368" y="2169159"/>
              <a:ext cx="2185800" cy="801000"/>
            </a:xfrm>
            <a:prstGeom prst="rect">
              <a:avLst/>
            </a:prstGeom>
            <a:solidFill>
              <a:srgbClr val="D0E0E3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b="1"/>
                <a:t>網路</a:t>
              </a:r>
              <a:r>
                <a:rPr lang="en" sz="1200" b="1">
                  <a:solidFill>
                    <a:schemeClr val="dk1"/>
                  </a:solidFill>
                </a:rPr>
                <a:t>監控</a:t>
              </a:r>
              <a:r>
                <a:rPr lang="en" sz="1200" b="1"/>
                <a:t>攝影機</a:t>
              </a:r>
              <a:endParaRPr sz="1200" b="1"/>
            </a:p>
          </p:txBody>
        </p:sp>
        <p:sp>
          <p:nvSpPr>
            <p:cNvPr id="421" name="Google Shape;421;p40"/>
            <p:cNvSpPr txBox="1"/>
            <p:nvPr/>
          </p:nvSpPr>
          <p:spPr>
            <a:xfrm>
              <a:off x="3542603" y="2368389"/>
              <a:ext cx="1173900" cy="1089600"/>
            </a:xfrm>
            <a:prstGeom prst="rect">
              <a:avLst/>
            </a:prstGeom>
            <a:solidFill>
              <a:srgbClr val="D0E0E3"/>
            </a:solidFill>
            <a:ln>
              <a:noFill/>
            </a:ln>
          </p:spPr>
          <p:txBody>
            <a:bodyPr spcFirstLastPara="1" wrap="square" lIns="91425" tIns="91425" rIns="91425" bIns="91425" anchor="b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1"/>
                <a:t>PC</a:t>
              </a:r>
            </a:p>
          </p:txBody>
        </p:sp>
        <p:cxnSp>
          <p:nvCxnSpPr>
            <p:cNvPr id="424" name="Google Shape;424;p40"/>
            <p:cNvCxnSpPr>
              <a:cxnSpLocks/>
              <a:stCxn id="421" idx="1"/>
              <a:endCxn id="419" idx="2"/>
            </p:cNvCxnSpPr>
            <p:nvPr/>
          </p:nvCxnSpPr>
          <p:spPr>
            <a:xfrm rot="10800000" flipV="1">
              <a:off x="1958279" y="2913188"/>
              <a:ext cx="1584324" cy="710499"/>
            </a:xfrm>
            <a:prstGeom prst="bentConnector4">
              <a:avLst>
                <a:gd name="adj1" fmla="val 15509"/>
                <a:gd name="adj2" fmla="val 132175"/>
              </a:avLst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5" name="Google Shape;425;p40"/>
            <p:cNvCxnSpPr>
              <a:cxnSpLocks/>
              <a:stCxn id="420" idx="2"/>
              <a:endCxn id="419" idx="0"/>
            </p:cNvCxnSpPr>
            <p:nvPr/>
          </p:nvCxnSpPr>
          <p:spPr>
            <a:xfrm rot="-5400000" flipH="1">
              <a:off x="1901568" y="3026859"/>
              <a:ext cx="114000" cy="600"/>
            </a:xfrm>
            <a:prstGeom prst="bentConnector3">
              <a:avLst>
                <a:gd name="adj1" fmla="val 49938"/>
              </a:avLst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pic>
          <p:nvPicPr>
            <p:cNvPr id="23" name="Shape 673">
              <a:extLst>
                <a:ext uri="{FF2B5EF4-FFF2-40B4-BE49-F238E27FC236}">
                  <a16:creationId xmlns:a16="http://schemas.microsoft.com/office/drawing/2014/main" id="{447C3795-FF05-4EE0-B864-D48ADC7D38B4}"/>
                </a:ext>
              </a:extLst>
            </p:cNvPr>
            <p:cNvPicPr preferRelativeResize="0"/>
            <p:nvPr/>
          </p:nvPicPr>
          <p:blipFill rotWithShape="1">
            <a:blip r:embed="rId5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07803" y="2559162"/>
              <a:ext cx="525194" cy="3952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" name="Shape 673">
              <a:extLst>
                <a:ext uri="{FF2B5EF4-FFF2-40B4-BE49-F238E27FC236}">
                  <a16:creationId xmlns:a16="http://schemas.microsoft.com/office/drawing/2014/main" id="{EFE3F71B-CA1F-48AA-88C5-680C87D7E5DD}"/>
                </a:ext>
              </a:extLst>
            </p:cNvPr>
            <p:cNvPicPr preferRelativeResize="0"/>
            <p:nvPr/>
          </p:nvPicPr>
          <p:blipFill rotWithShape="1">
            <a:blip r:embed="rId5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611479" y="2543295"/>
              <a:ext cx="525194" cy="3952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" name="Shape 673">
              <a:extLst>
                <a:ext uri="{FF2B5EF4-FFF2-40B4-BE49-F238E27FC236}">
                  <a16:creationId xmlns:a16="http://schemas.microsoft.com/office/drawing/2014/main" id="{F6939700-59D2-4AF4-87F0-421C752D0523}"/>
                </a:ext>
              </a:extLst>
            </p:cNvPr>
            <p:cNvPicPr preferRelativeResize="0"/>
            <p:nvPr/>
          </p:nvPicPr>
          <p:blipFill rotWithShape="1">
            <a:blip r:embed="rId5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47629" y="2533797"/>
              <a:ext cx="525194" cy="3952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" name="圖形 3">
              <a:extLst>
                <a:ext uri="{FF2B5EF4-FFF2-40B4-BE49-F238E27FC236}">
                  <a16:creationId xmlns:a16="http://schemas.microsoft.com/office/drawing/2014/main" id="{3E2235AD-E4D8-4F5C-B1A5-E45C7499391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099454" y="1596389"/>
              <a:ext cx="563095" cy="501506"/>
            </a:xfrm>
            <a:prstGeom prst="rect">
              <a:avLst/>
            </a:prstGeom>
          </p:spPr>
        </p:pic>
        <p:pic>
          <p:nvPicPr>
            <p:cNvPr id="26" name="Google Shape;495;p45">
              <a:extLst>
                <a:ext uri="{FF2B5EF4-FFF2-40B4-BE49-F238E27FC236}">
                  <a16:creationId xmlns:a16="http://schemas.microsoft.com/office/drawing/2014/main" id="{4BF20392-96AA-4DF2-A7FE-D3A9ECEEA7C1}"/>
                </a:ext>
              </a:extLst>
            </p:cNvPr>
            <p:cNvPicPr preferRelativeResize="0"/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27762" y="2237463"/>
              <a:ext cx="1101516" cy="1257748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0465948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0D359300-EAFB-46E1-AC35-D79E485538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81" y="0"/>
            <a:ext cx="9128319" cy="5143500"/>
          </a:xfrm>
          <a:prstGeom prst="rect">
            <a:avLst/>
          </a:prstGeom>
        </p:spPr>
      </p:pic>
      <p:sp>
        <p:nvSpPr>
          <p:cNvPr id="416" name="Google Shape;416;p40"/>
          <p:cNvSpPr txBox="1">
            <a:spLocks noGrp="1"/>
          </p:cNvSpPr>
          <p:nvPr>
            <p:ph type="title"/>
          </p:nvPr>
        </p:nvSpPr>
        <p:spPr>
          <a:xfrm>
            <a:off x="550544" y="437776"/>
            <a:ext cx="8229600" cy="584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zh-TW" sz="3000">
                <a:latin typeface="Microsoft JhengHei"/>
                <a:ea typeface="Microsoft JhengHei"/>
              </a:rPr>
              <a:t>基礎功能</a:t>
            </a:r>
            <a:r>
              <a:rPr lang="zh-TW" altLang="en-US" sz="3000">
                <a:latin typeface="Microsoft JhengHei"/>
                <a:ea typeface="Microsoft JhengHei"/>
              </a:rPr>
              <a:t> </a:t>
            </a:r>
            <a:r>
              <a:rPr lang="zh-TW" sz="3000">
                <a:latin typeface="Microsoft JhengHei"/>
                <a:ea typeface="Microsoft JhengHei"/>
              </a:rPr>
              <a:t>&amp;</a:t>
            </a:r>
            <a:r>
              <a:rPr lang="zh-TW" altLang="en-US" sz="3000">
                <a:latin typeface="Microsoft JhengHei"/>
                <a:ea typeface="Microsoft JhengHei"/>
              </a:rPr>
              <a:t> </a:t>
            </a:r>
            <a:r>
              <a:rPr lang="zh-TW" sz="3000">
                <a:latin typeface="Microsoft JhengHei"/>
                <a:ea typeface="Microsoft JhengHei"/>
              </a:rPr>
              <a:t>應用面</a:t>
            </a:r>
            <a:endParaRPr lang="zh-TW">
              <a:latin typeface="Microsoft JhengHei"/>
              <a:ea typeface="Microsoft JhengHei"/>
            </a:endParaRPr>
          </a:p>
        </p:txBody>
      </p:sp>
      <p:sp>
        <p:nvSpPr>
          <p:cNvPr id="18" name="Google Shape;439;p41">
            <a:extLst>
              <a:ext uri="{FF2B5EF4-FFF2-40B4-BE49-F238E27FC236}">
                <a16:creationId xmlns:a16="http://schemas.microsoft.com/office/drawing/2014/main" id="{68BAB39F-307B-4002-AEAC-8CA26E10DF56}"/>
              </a:ext>
            </a:extLst>
          </p:cNvPr>
          <p:cNvSpPr txBox="1">
            <a:spLocks noGrp="1"/>
          </p:cNvSpPr>
          <p:nvPr/>
        </p:nvSpPr>
        <p:spPr>
          <a:xfrm>
            <a:off x="582294" y="885570"/>
            <a:ext cx="7209900" cy="53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lnSpc>
                <a:spcPct val="115000"/>
              </a:lnSpc>
              <a:spcBef>
                <a:spcPts val="0"/>
              </a:spcBef>
              <a:buClr>
                <a:schemeClr val="dk2"/>
              </a:buClr>
              <a:buSzPts val="1800"/>
              <a:buNone/>
            </a:pPr>
            <a:r>
              <a:rPr lang="zh-TW" altLang="en-US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三：影像</a:t>
            </a:r>
            <a:r>
              <a:rPr lang="zh-TW" altLang="en-US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/>
              </a:rPr>
              <a:t>回放</a:t>
            </a:r>
            <a:endParaRPr lang="zh-TW" altLang="en-US" sz="1600" b="1" i="0" u="none" strike="noStrike" cap="none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Roboto"/>
              <a:sym typeface="Roboto"/>
            </a:endParaRPr>
          </a:p>
        </p:txBody>
      </p:sp>
      <p:pic>
        <p:nvPicPr>
          <p:cNvPr id="22" name="圖片 21">
            <a:extLst>
              <a:ext uri="{FF2B5EF4-FFF2-40B4-BE49-F238E27FC236}">
                <a16:creationId xmlns:a16="http://schemas.microsoft.com/office/drawing/2014/main" id="{C3D8F276-BF35-47C0-8405-BEC0482348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8610" y="1568316"/>
            <a:ext cx="3846268" cy="3049721"/>
          </a:xfrm>
          <a:prstGeom prst="rect">
            <a:avLst/>
          </a:prstGeom>
        </p:spPr>
      </p:pic>
      <p:sp>
        <p:nvSpPr>
          <p:cNvPr id="423" name="Google Shape;423;p40"/>
          <p:cNvSpPr txBox="1">
            <a:spLocks noGrp="1"/>
          </p:cNvSpPr>
          <p:nvPr>
            <p:ph type="body" idx="4294967295"/>
          </p:nvPr>
        </p:nvSpPr>
        <p:spPr>
          <a:xfrm>
            <a:off x="5352362" y="1939269"/>
            <a:ext cx="3209344" cy="294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lnSpc>
                <a:spcPct val="115000"/>
              </a:lnSpc>
              <a:spcBef>
                <a:spcPts val="0"/>
              </a:spcBef>
              <a:buClr>
                <a:schemeClr val="dk2"/>
              </a:buClr>
              <a:buSzPts val="1800"/>
              <a:buNone/>
            </a:pPr>
            <a:r>
              <a:rPr lang="en-US" altLang="zh-TW" sz="1600" b="1">
                <a:solidFill>
                  <a:schemeClr val="bg1"/>
                </a:solidFill>
                <a:latin typeface="Microsoft JhengHei"/>
                <a:ea typeface="Microsoft JhengHei"/>
              </a:rPr>
              <a:t>《</a:t>
            </a:r>
            <a:r>
              <a:rPr lang="zh-TW" altLang="en-US" sz="1600" b="1">
                <a:solidFill>
                  <a:schemeClr val="bg1"/>
                </a:solidFill>
                <a:latin typeface="Microsoft JhengHei"/>
                <a:ea typeface="Microsoft JhengHei"/>
                <a:cs typeface="Roboto"/>
                <a:sym typeface="Roboto"/>
              </a:rPr>
              <a:t>真相只有一個</a:t>
            </a:r>
            <a:r>
              <a:rPr lang="en-US" altLang="zh-TW" sz="1600" b="1">
                <a:solidFill>
                  <a:schemeClr val="bg1"/>
                </a:solidFill>
                <a:latin typeface="Microsoft JhengHei"/>
                <a:ea typeface="Microsoft JhengHei"/>
              </a:rPr>
              <a:t>》</a:t>
            </a:r>
          </a:p>
          <a:p>
            <a:pPr marL="0" indent="0">
              <a:lnSpc>
                <a:spcPct val="115000"/>
              </a:lnSpc>
              <a:spcBef>
                <a:spcPts val="0"/>
              </a:spcBef>
              <a:buClr>
                <a:schemeClr val="dk2"/>
              </a:buClr>
              <a:buSzPts val="1800"/>
              <a:buNone/>
            </a:pPr>
            <a:r>
              <a:rPr lang="zh-TW" altLang="en-US" sz="1600" b="1">
                <a:solidFill>
                  <a:schemeClr val="bg1"/>
                </a:solidFill>
                <a:latin typeface="Microsoft JhengHei"/>
                <a:ea typeface="Microsoft JhengHei"/>
              </a:rPr>
              <a:t>很多事件發生當下，我們人並不在現場，如果影像無法被紀錄下來供事後察閱，就無法還原真相，只能各說各話。</a:t>
            </a: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92793833-4477-4154-B5ED-3887F10412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609" y="1665867"/>
            <a:ext cx="4429124" cy="2452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2089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A95972D4-49B9-4AEF-AFB7-49AF2B2DFD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4602" y="2927678"/>
            <a:ext cx="4608195" cy="274297"/>
          </a:xfrm>
          <a:prstGeom prst="rect">
            <a:avLst/>
          </a:prstGeom>
        </p:spPr>
      </p:pic>
      <p:sp>
        <p:nvSpPr>
          <p:cNvPr id="114" name="Google Shape;114;p28"/>
          <p:cNvSpPr txBox="1">
            <a:spLocks noGrp="1"/>
          </p:cNvSpPr>
          <p:nvPr>
            <p:ph type="ctrTitle"/>
          </p:nvPr>
        </p:nvSpPr>
        <p:spPr>
          <a:xfrm>
            <a:off x="685800" y="2222101"/>
            <a:ext cx="7772400" cy="91479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</a:pPr>
            <a:r>
              <a:rPr lang="en" sz="6000" err="1">
                <a:latin typeface="Microsoft JhengHei"/>
                <a:ea typeface="Microsoft JhengHei"/>
              </a:rPr>
              <a:t>產品架構</a:t>
            </a:r>
            <a:endParaRPr lang="zh-TW" altLang="en-US" sz="6000" b="1" i="0" u="none" strike="noStrike" cap="none" err="1">
              <a:solidFill>
                <a:schemeClr val="lt1"/>
              </a:solidFill>
              <a:latin typeface="Microsoft JhengHei"/>
              <a:ea typeface="Microsoft JhengHei"/>
            </a:endParaRPr>
          </a:p>
        </p:txBody>
      </p:sp>
      <p:sp>
        <p:nvSpPr>
          <p:cNvPr id="8" name="Google Shape;221;p30">
            <a:extLst>
              <a:ext uri="{FF2B5EF4-FFF2-40B4-BE49-F238E27FC236}">
                <a16:creationId xmlns:a16="http://schemas.microsoft.com/office/drawing/2014/main" id="{9B72E4BF-29F3-4208-B6D9-C3EE4C0D71E1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371600" y="1815418"/>
            <a:ext cx="6400800" cy="4287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2590"/>
              <a:buFont typeface="Arial"/>
              <a:buNone/>
            </a:pPr>
            <a:r>
              <a:rPr lang="en" sz="2500" b="1" err="1">
                <a:solidFill>
                  <a:srgbClr val="75FFFC"/>
                </a:solidFill>
                <a:latin typeface="Microsoft JhengHei"/>
                <a:ea typeface="Microsoft JhengHei"/>
              </a:rPr>
              <a:t>智能監控盡在威聯通</a:t>
            </a:r>
            <a:endParaRPr lang="zh-TW" altLang="en-US" sz="2500" b="1" i="0" u="none" strike="noStrike" cap="none">
              <a:solidFill>
                <a:srgbClr val="75FFFC"/>
              </a:solidFill>
              <a:latin typeface="Microsoft JhengHei"/>
              <a:ea typeface="Microsoft JhengHei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0D359300-EAFB-46E1-AC35-D79E485538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8836"/>
            <a:ext cx="9144000" cy="5152336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ED5E328B-C822-4DCF-9EC6-D2D8F529D6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8610" y="1568316"/>
            <a:ext cx="3846268" cy="3049721"/>
          </a:xfrm>
          <a:prstGeom prst="rect">
            <a:avLst/>
          </a:prstGeom>
        </p:spPr>
      </p:pic>
      <p:sp>
        <p:nvSpPr>
          <p:cNvPr id="416" name="Google Shape;416;p40"/>
          <p:cNvSpPr txBox="1">
            <a:spLocks noGrp="1"/>
          </p:cNvSpPr>
          <p:nvPr>
            <p:ph type="title"/>
          </p:nvPr>
        </p:nvSpPr>
        <p:spPr>
          <a:xfrm>
            <a:off x="524870" y="416466"/>
            <a:ext cx="8229600" cy="584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zh-TW" sz="3000">
                <a:latin typeface="Microsoft JhengHei"/>
                <a:ea typeface="Microsoft JhengHei"/>
              </a:rPr>
              <a:t>基礎功能</a:t>
            </a:r>
            <a:r>
              <a:rPr lang="zh-TW" altLang="en-US" sz="3000">
                <a:latin typeface="Microsoft JhengHei"/>
                <a:ea typeface="Microsoft JhengHei"/>
              </a:rPr>
              <a:t> </a:t>
            </a:r>
            <a:r>
              <a:rPr lang="zh-TW" sz="3000">
                <a:latin typeface="Microsoft JhengHei"/>
                <a:ea typeface="Microsoft JhengHei"/>
              </a:rPr>
              <a:t>&amp;</a:t>
            </a:r>
            <a:r>
              <a:rPr lang="zh-TW" altLang="en-US" sz="3000">
                <a:latin typeface="Microsoft JhengHei"/>
                <a:ea typeface="Microsoft JhengHei"/>
              </a:rPr>
              <a:t> </a:t>
            </a:r>
            <a:r>
              <a:rPr lang="zh-TW" sz="3000">
                <a:latin typeface="Microsoft JhengHei"/>
                <a:ea typeface="Microsoft JhengHei"/>
              </a:rPr>
              <a:t>應用面</a:t>
            </a:r>
            <a:endParaRPr lang="zh-TW"/>
          </a:p>
        </p:txBody>
      </p:sp>
      <p:sp>
        <p:nvSpPr>
          <p:cNvPr id="18" name="Google Shape;439;p41">
            <a:extLst>
              <a:ext uri="{FF2B5EF4-FFF2-40B4-BE49-F238E27FC236}">
                <a16:creationId xmlns:a16="http://schemas.microsoft.com/office/drawing/2014/main" id="{68BAB39F-307B-4002-AEAC-8CA26E10DF56}"/>
              </a:ext>
            </a:extLst>
          </p:cNvPr>
          <p:cNvSpPr txBox="1">
            <a:spLocks noGrp="1"/>
          </p:cNvSpPr>
          <p:nvPr/>
        </p:nvSpPr>
        <p:spPr>
          <a:xfrm>
            <a:off x="556620" y="864260"/>
            <a:ext cx="7209900" cy="53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lnSpc>
                <a:spcPct val="115000"/>
              </a:lnSpc>
              <a:spcBef>
                <a:spcPts val="0"/>
              </a:spcBef>
              <a:buClr>
                <a:schemeClr val="dk2"/>
              </a:buClr>
              <a:buSzPts val="1800"/>
              <a:buNone/>
            </a:pPr>
            <a:r>
              <a:rPr lang="zh-TW" altLang="en-US" sz="15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四：事件立即通報</a:t>
            </a:r>
            <a:endParaRPr lang="zh-TW" altLang="en-US" sz="1500" b="1" i="0" u="none" strike="noStrike" cap="none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Roboto"/>
              <a:sym typeface="Roboto"/>
            </a:endParaRPr>
          </a:p>
        </p:txBody>
      </p:sp>
      <p:sp>
        <p:nvSpPr>
          <p:cNvPr id="423" name="Google Shape;423;p40"/>
          <p:cNvSpPr txBox="1">
            <a:spLocks noGrp="1"/>
          </p:cNvSpPr>
          <p:nvPr>
            <p:ph type="body" idx="4294967295"/>
          </p:nvPr>
        </p:nvSpPr>
        <p:spPr>
          <a:xfrm>
            <a:off x="5349353" y="1940900"/>
            <a:ext cx="3209344" cy="294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lnSpc>
                <a:spcPct val="115000"/>
              </a:lnSpc>
              <a:spcBef>
                <a:spcPts val="0"/>
              </a:spcBef>
              <a:buClr>
                <a:schemeClr val="dk2"/>
              </a:buClr>
              <a:buSzPts val="1800"/>
              <a:buNone/>
            </a:pPr>
            <a:r>
              <a:rPr lang="en-US" altLang="zh-TW" sz="1600" b="1">
                <a:solidFill>
                  <a:schemeClr val="bg1"/>
                </a:solidFill>
                <a:latin typeface="Microsoft JhengHei"/>
                <a:ea typeface="Microsoft JhengHei"/>
              </a:rPr>
              <a:t>《</a:t>
            </a:r>
            <a:r>
              <a:rPr lang="zh-TW" altLang="en-US" sz="1600" b="1">
                <a:solidFill>
                  <a:schemeClr val="bg1"/>
                </a:solidFill>
                <a:latin typeface="Microsoft JhengHei"/>
                <a:ea typeface="Microsoft JhengHei"/>
              </a:rPr>
              <a:t>天下武功，唯快不破</a:t>
            </a:r>
            <a:r>
              <a:rPr lang="en-US" altLang="zh-TW" sz="1600" b="1">
                <a:solidFill>
                  <a:schemeClr val="bg1"/>
                </a:solidFill>
                <a:latin typeface="Microsoft JhengHei"/>
                <a:ea typeface="Microsoft JhengHei"/>
              </a:rPr>
              <a:t>》</a:t>
            </a:r>
          </a:p>
          <a:p>
            <a:pPr marL="0" indent="0">
              <a:lnSpc>
                <a:spcPct val="115000"/>
              </a:lnSpc>
              <a:spcBef>
                <a:spcPts val="0"/>
              </a:spcBef>
              <a:buClr>
                <a:schemeClr val="dk2"/>
              </a:buClr>
              <a:buSzPts val="1800"/>
              <a:buNone/>
            </a:pPr>
            <a:r>
              <a:rPr lang="zh-TW" altLang="en-US" sz="1600" b="1">
                <a:solidFill>
                  <a:schemeClr val="bg1"/>
                </a:solidFill>
                <a:latin typeface="Microsoft JhengHei"/>
                <a:ea typeface="Microsoft JhengHei"/>
              </a:rPr>
              <a:t>及早發現及早治療，當事件發生時（如火災、竊盜），往往第一時間如沒有妥善處理，就會衍生出更大的浩劫。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65B34F16-E0A9-4EAF-9133-43AAE9960E3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147" y="1713856"/>
            <a:ext cx="4397000" cy="2401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12191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0D359300-EAFB-46E1-AC35-D79E485538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28319" cy="5143500"/>
          </a:xfrm>
          <a:prstGeom prst="rect">
            <a:avLst/>
          </a:prstGeom>
        </p:spPr>
      </p:pic>
      <p:sp>
        <p:nvSpPr>
          <p:cNvPr id="416" name="Google Shape;416;p40"/>
          <p:cNvSpPr txBox="1">
            <a:spLocks noGrp="1"/>
          </p:cNvSpPr>
          <p:nvPr>
            <p:ph type="title"/>
          </p:nvPr>
        </p:nvSpPr>
        <p:spPr>
          <a:xfrm>
            <a:off x="510315" y="437776"/>
            <a:ext cx="8229600" cy="584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zh-TW" sz="3000">
                <a:latin typeface="Microsoft JhengHei"/>
                <a:ea typeface="Microsoft JhengHei"/>
              </a:rPr>
              <a:t>基礎功能</a:t>
            </a:r>
            <a:r>
              <a:rPr lang="zh-TW" altLang="en-US" sz="3000">
                <a:latin typeface="Microsoft JhengHei"/>
                <a:ea typeface="Microsoft JhengHei"/>
              </a:rPr>
              <a:t> </a:t>
            </a:r>
            <a:r>
              <a:rPr lang="zh-TW" sz="3000">
                <a:latin typeface="Microsoft JhengHei"/>
                <a:ea typeface="Microsoft JhengHei"/>
              </a:rPr>
              <a:t>&amp;</a:t>
            </a:r>
            <a:r>
              <a:rPr lang="zh-TW" altLang="en-US" sz="3000">
                <a:latin typeface="Microsoft JhengHei"/>
                <a:ea typeface="Microsoft JhengHei"/>
              </a:rPr>
              <a:t> </a:t>
            </a:r>
            <a:r>
              <a:rPr lang="zh-TW" sz="3000">
                <a:latin typeface="Microsoft JhengHei"/>
                <a:ea typeface="Microsoft JhengHei"/>
              </a:rPr>
              <a:t>應用面</a:t>
            </a:r>
            <a:endParaRPr lang="zh-TW"/>
          </a:p>
        </p:txBody>
      </p:sp>
      <p:sp>
        <p:nvSpPr>
          <p:cNvPr id="18" name="Google Shape;439;p41">
            <a:extLst>
              <a:ext uri="{FF2B5EF4-FFF2-40B4-BE49-F238E27FC236}">
                <a16:creationId xmlns:a16="http://schemas.microsoft.com/office/drawing/2014/main" id="{68BAB39F-307B-4002-AEAC-8CA26E10DF56}"/>
              </a:ext>
            </a:extLst>
          </p:cNvPr>
          <p:cNvSpPr txBox="1">
            <a:spLocks noGrp="1"/>
          </p:cNvSpPr>
          <p:nvPr/>
        </p:nvSpPr>
        <p:spPr>
          <a:xfrm>
            <a:off x="542065" y="885570"/>
            <a:ext cx="7209900" cy="53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lnSpc>
                <a:spcPct val="115000"/>
              </a:lnSpc>
              <a:spcBef>
                <a:spcPts val="0"/>
              </a:spcBef>
              <a:buClr>
                <a:schemeClr val="dk2"/>
              </a:buClr>
              <a:buSzPts val="1800"/>
              <a:buNone/>
            </a:pPr>
            <a:r>
              <a:rPr lang="zh-TW" altLang="en-US" sz="15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五：支援遠端監看</a:t>
            </a:r>
            <a:endParaRPr lang="zh-TW" altLang="en-US" sz="1500" b="1" i="0" u="none" strike="noStrike" cap="none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Roboto"/>
              <a:sym typeface="Roboto"/>
            </a:endParaRPr>
          </a:p>
        </p:txBody>
      </p:sp>
      <p:pic>
        <p:nvPicPr>
          <p:cNvPr id="22" name="圖片 21">
            <a:extLst>
              <a:ext uri="{FF2B5EF4-FFF2-40B4-BE49-F238E27FC236}">
                <a16:creationId xmlns:a16="http://schemas.microsoft.com/office/drawing/2014/main" id="{C3D8F276-BF35-47C0-8405-BEC0482348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2929" y="1568316"/>
            <a:ext cx="3846268" cy="3049721"/>
          </a:xfrm>
          <a:prstGeom prst="rect">
            <a:avLst/>
          </a:prstGeom>
        </p:spPr>
      </p:pic>
      <p:sp>
        <p:nvSpPr>
          <p:cNvPr id="423" name="Google Shape;423;p40"/>
          <p:cNvSpPr txBox="1">
            <a:spLocks noGrp="1"/>
          </p:cNvSpPr>
          <p:nvPr>
            <p:ph type="body" idx="4294967295"/>
          </p:nvPr>
        </p:nvSpPr>
        <p:spPr>
          <a:xfrm>
            <a:off x="5348785" y="1939269"/>
            <a:ext cx="3209344" cy="294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lnSpc>
                <a:spcPct val="115000"/>
              </a:lnSpc>
              <a:spcBef>
                <a:spcPts val="0"/>
              </a:spcBef>
              <a:buClr>
                <a:schemeClr val="dk2"/>
              </a:buClr>
              <a:buSzPts val="1800"/>
              <a:buNone/>
            </a:pPr>
            <a:r>
              <a:rPr lang="en-US" altLang="zh-TW" sz="1600" b="1">
                <a:solidFill>
                  <a:schemeClr val="bg1"/>
                </a:solidFill>
                <a:latin typeface="Microsoft JhengHei"/>
                <a:ea typeface="Microsoft JhengHei"/>
              </a:rPr>
              <a:t>《</a:t>
            </a:r>
            <a:r>
              <a:rPr lang="zh-TW" altLang="en-US" sz="1600" b="1">
                <a:solidFill>
                  <a:schemeClr val="bg1"/>
                </a:solidFill>
                <a:latin typeface="Microsoft JhengHei"/>
                <a:ea typeface="Microsoft JhengHei"/>
              </a:rPr>
              <a:t>遠在天邊，近在眼前</a:t>
            </a:r>
            <a:r>
              <a:rPr lang="en-US" altLang="zh-TW" sz="1600" b="1">
                <a:solidFill>
                  <a:schemeClr val="bg1"/>
                </a:solidFill>
                <a:latin typeface="Microsoft JhengHei"/>
                <a:ea typeface="Microsoft JhengHei"/>
              </a:rPr>
              <a:t>》</a:t>
            </a:r>
          </a:p>
          <a:p>
            <a:pPr marL="0" indent="0">
              <a:lnSpc>
                <a:spcPct val="115000"/>
              </a:lnSpc>
              <a:spcBef>
                <a:spcPts val="0"/>
              </a:spcBef>
              <a:buClr>
                <a:schemeClr val="dk2"/>
              </a:buClr>
              <a:buSzPts val="1800"/>
              <a:buNone/>
            </a:pPr>
            <a:r>
              <a:rPr lang="zh-TW" altLang="en-US" sz="1600" b="1">
                <a:solidFill>
                  <a:schemeClr val="bg1"/>
                </a:solidFill>
                <a:latin typeface="Microsoft JhengHei"/>
                <a:ea typeface="Microsoft JhengHei"/>
              </a:rPr>
              <a:t>網路及通訊軟體的發達，讓人們可以不受限於距離而保持聯繫；同樣的，家人出遊仍會想了解家中是否安全，商店管理者出差也仍會心繫營運狀況。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E787DF2E-B34B-4381-B09B-ABFC1CCA77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5871" y="1683850"/>
            <a:ext cx="4346144" cy="2452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02067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0D359300-EAFB-46E1-AC35-D79E485538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28319" cy="5143500"/>
          </a:xfrm>
          <a:prstGeom prst="rect">
            <a:avLst/>
          </a:prstGeom>
        </p:spPr>
      </p:pic>
      <p:sp>
        <p:nvSpPr>
          <p:cNvPr id="416" name="Google Shape;416;p40"/>
          <p:cNvSpPr txBox="1">
            <a:spLocks noGrp="1"/>
          </p:cNvSpPr>
          <p:nvPr>
            <p:ph type="title"/>
          </p:nvPr>
        </p:nvSpPr>
        <p:spPr>
          <a:xfrm>
            <a:off x="541000" y="437776"/>
            <a:ext cx="8229600" cy="584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zh-TW" altLang="en-US" sz="3000">
                <a:latin typeface="Microsoft JhengHei"/>
                <a:ea typeface="Microsoft JhengHei"/>
              </a:rPr>
              <a:t>進階功能 &amp; 應用面</a:t>
            </a:r>
          </a:p>
        </p:txBody>
      </p:sp>
      <p:sp>
        <p:nvSpPr>
          <p:cNvPr id="18" name="Google Shape;439;p41">
            <a:extLst>
              <a:ext uri="{FF2B5EF4-FFF2-40B4-BE49-F238E27FC236}">
                <a16:creationId xmlns:a16="http://schemas.microsoft.com/office/drawing/2014/main" id="{68BAB39F-307B-4002-AEAC-8CA26E10DF56}"/>
              </a:ext>
            </a:extLst>
          </p:cNvPr>
          <p:cNvSpPr txBox="1">
            <a:spLocks noGrp="1"/>
          </p:cNvSpPr>
          <p:nvPr/>
        </p:nvSpPr>
        <p:spPr>
          <a:xfrm>
            <a:off x="572750" y="885570"/>
            <a:ext cx="7209900" cy="53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lnSpc>
                <a:spcPct val="115000"/>
              </a:lnSpc>
              <a:spcBef>
                <a:spcPts val="0"/>
              </a:spcBef>
              <a:buClr>
                <a:schemeClr val="dk2"/>
              </a:buClr>
              <a:buSzPts val="1800"/>
              <a:buNone/>
            </a:pPr>
            <a:r>
              <a:rPr lang="zh-TW" altLang="en-US" sz="15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一：支援多方伺服器</a:t>
            </a:r>
            <a:r>
              <a:rPr lang="zh-TW" altLang="en-US" sz="15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/>
              </a:rPr>
              <a:t>管理</a:t>
            </a:r>
            <a:endParaRPr lang="zh-TW" altLang="en-US" sz="1500" b="1" i="0" u="none" strike="noStrike" cap="none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Roboto"/>
            </a:endParaRPr>
          </a:p>
        </p:txBody>
      </p:sp>
      <p:pic>
        <p:nvPicPr>
          <p:cNvPr id="22" name="圖片 21">
            <a:extLst>
              <a:ext uri="{FF2B5EF4-FFF2-40B4-BE49-F238E27FC236}">
                <a16:creationId xmlns:a16="http://schemas.microsoft.com/office/drawing/2014/main" id="{C3D8F276-BF35-47C0-8405-BEC0482348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2929" y="1568316"/>
            <a:ext cx="3846268" cy="3049721"/>
          </a:xfrm>
          <a:prstGeom prst="rect">
            <a:avLst/>
          </a:prstGeom>
        </p:spPr>
      </p:pic>
      <p:sp>
        <p:nvSpPr>
          <p:cNvPr id="423" name="Google Shape;423;p40"/>
          <p:cNvSpPr txBox="1">
            <a:spLocks noGrp="1"/>
          </p:cNvSpPr>
          <p:nvPr>
            <p:ph type="body" idx="4294967295"/>
          </p:nvPr>
        </p:nvSpPr>
        <p:spPr>
          <a:xfrm>
            <a:off x="5324155" y="1939269"/>
            <a:ext cx="3209344" cy="294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lnSpc>
                <a:spcPct val="115000"/>
              </a:lnSpc>
              <a:spcBef>
                <a:spcPts val="0"/>
              </a:spcBef>
              <a:buClr>
                <a:schemeClr val="dk2"/>
              </a:buClr>
              <a:buSzPts val="1800"/>
              <a:buNone/>
            </a:pPr>
            <a:r>
              <a:rPr lang="en-US" altLang="zh-TW" sz="1600" b="1">
                <a:solidFill>
                  <a:schemeClr val="bg1"/>
                </a:solidFill>
                <a:latin typeface="Microsoft JhengHei"/>
                <a:ea typeface="Microsoft JhengHei"/>
              </a:rPr>
              <a:t>《</a:t>
            </a:r>
            <a:r>
              <a:rPr lang="zh-TW" altLang="en-US" sz="1600" b="1">
                <a:solidFill>
                  <a:schemeClr val="bg1"/>
                </a:solidFill>
                <a:latin typeface="Microsoft JhengHei"/>
                <a:ea typeface="Microsoft JhengHei"/>
              </a:rPr>
              <a:t>一個人，分身乏術</a:t>
            </a:r>
            <a:r>
              <a:rPr lang="en-US" altLang="zh-TW" sz="1600" b="1">
                <a:solidFill>
                  <a:schemeClr val="bg1"/>
                </a:solidFill>
                <a:latin typeface="Microsoft JhengHei"/>
                <a:ea typeface="Microsoft JhengHei"/>
              </a:rPr>
              <a:t>》</a:t>
            </a:r>
          </a:p>
          <a:p>
            <a:pPr marL="0" indent="0">
              <a:lnSpc>
                <a:spcPct val="115000"/>
              </a:lnSpc>
              <a:spcBef>
                <a:spcPts val="0"/>
              </a:spcBef>
              <a:buClr>
                <a:schemeClr val="dk2"/>
              </a:buClr>
              <a:buSzPts val="1800"/>
              <a:buNone/>
            </a:pPr>
            <a:r>
              <a:rPr lang="zh-TW" altLang="en-US" sz="1600" b="1">
                <a:solidFill>
                  <a:schemeClr val="bg1"/>
                </a:solidFill>
                <a:latin typeface="Microsoft JhengHei"/>
                <a:ea typeface="Microsoft JhengHei"/>
              </a:rPr>
              <a:t>一天只有</a:t>
            </a:r>
            <a:r>
              <a:rPr lang="en-US" altLang="zh-TW" sz="1600" b="1">
                <a:solidFill>
                  <a:schemeClr val="bg1"/>
                </a:solidFill>
                <a:latin typeface="Microsoft JhengHei"/>
                <a:ea typeface="Microsoft JhengHei"/>
              </a:rPr>
              <a:t>24</a:t>
            </a:r>
            <a:r>
              <a:rPr lang="zh-TW" altLang="en-US" sz="1600" b="1">
                <a:solidFill>
                  <a:schemeClr val="bg1"/>
                </a:solidFill>
                <a:latin typeface="Microsoft JhengHei"/>
                <a:ea typeface="Microsoft JhengHei"/>
              </a:rPr>
              <a:t>小時，人的時間和體力也都有限，當公司規模越來越大，分店也越來越多時，管理者勢必得面臨該如何店店兼顧的巨大考驗。</a:t>
            </a:r>
          </a:p>
        </p:txBody>
      </p:sp>
      <p:sp>
        <p:nvSpPr>
          <p:cNvPr id="9" name="Google Shape;489;p45">
            <a:extLst>
              <a:ext uri="{FF2B5EF4-FFF2-40B4-BE49-F238E27FC236}">
                <a16:creationId xmlns:a16="http://schemas.microsoft.com/office/drawing/2014/main" id="{8F99BAC1-9FE3-4A73-8EF0-1CB99A3597A3}"/>
              </a:ext>
            </a:extLst>
          </p:cNvPr>
          <p:cNvSpPr txBox="1"/>
          <p:nvPr/>
        </p:nvSpPr>
        <p:spPr>
          <a:xfrm>
            <a:off x="881013" y="1552135"/>
            <a:ext cx="3637929" cy="2735169"/>
          </a:xfrm>
          <a:prstGeom prst="rect">
            <a:avLst/>
          </a:prstGeom>
          <a:solidFill>
            <a:srgbClr val="6FA8DC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a-DK" b="1">
                <a:solidFill>
                  <a:schemeClr val="bg2">
                    <a:lumMod val="50000"/>
                  </a:schemeClr>
                </a:solidFill>
                <a:latin typeface="Microsoft JhengHei"/>
                <a:ea typeface="Microsoft JhengHei"/>
              </a:rPr>
              <a:t>Store 1 &amp; Store 2 (分散管理，效率不佳)</a:t>
            </a:r>
          </a:p>
        </p:txBody>
      </p:sp>
      <p:sp>
        <p:nvSpPr>
          <p:cNvPr id="10" name="Google Shape;491;p45">
            <a:extLst>
              <a:ext uri="{FF2B5EF4-FFF2-40B4-BE49-F238E27FC236}">
                <a16:creationId xmlns:a16="http://schemas.microsoft.com/office/drawing/2014/main" id="{4E467069-6105-4B7B-A859-9D8C28936B90}"/>
              </a:ext>
            </a:extLst>
          </p:cNvPr>
          <p:cNvSpPr txBox="1"/>
          <p:nvPr/>
        </p:nvSpPr>
        <p:spPr>
          <a:xfrm>
            <a:off x="985695" y="1987660"/>
            <a:ext cx="1618800" cy="2165400"/>
          </a:xfrm>
          <a:prstGeom prst="rect">
            <a:avLst/>
          </a:prstGeom>
          <a:solidFill>
            <a:srgbClr val="9FC5E8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3F3F3"/>
              </a:solidFill>
            </a:endParaRPr>
          </a:p>
        </p:txBody>
      </p:sp>
      <p:sp>
        <p:nvSpPr>
          <p:cNvPr id="11" name="Google Shape;492;p45">
            <a:extLst>
              <a:ext uri="{FF2B5EF4-FFF2-40B4-BE49-F238E27FC236}">
                <a16:creationId xmlns:a16="http://schemas.microsoft.com/office/drawing/2014/main" id="{FA90D1D9-D383-45D0-9813-B261FD42101E}"/>
              </a:ext>
            </a:extLst>
          </p:cNvPr>
          <p:cNvSpPr txBox="1"/>
          <p:nvPr/>
        </p:nvSpPr>
        <p:spPr>
          <a:xfrm>
            <a:off x="1061595" y="3016510"/>
            <a:ext cx="1476300" cy="373200"/>
          </a:xfrm>
          <a:prstGeom prst="rect">
            <a:avLst/>
          </a:prstGeom>
          <a:solidFill>
            <a:srgbClr val="D0E0E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Microsoft JhengHei"/>
                <a:ea typeface="Microsoft JhengHei"/>
              </a:rPr>
              <a:t>監控系統</a:t>
            </a:r>
            <a:endParaRPr lang="zh-TW" altLang="en-US" sz="1200" b="1">
              <a:latin typeface="Microsoft JhengHei"/>
              <a:ea typeface="Microsoft JhengHei"/>
            </a:endParaRPr>
          </a:p>
        </p:txBody>
      </p:sp>
      <p:sp>
        <p:nvSpPr>
          <p:cNvPr id="12" name="Google Shape;493;p45">
            <a:extLst>
              <a:ext uri="{FF2B5EF4-FFF2-40B4-BE49-F238E27FC236}">
                <a16:creationId xmlns:a16="http://schemas.microsoft.com/office/drawing/2014/main" id="{9A25643D-4ACF-4521-B7D0-7ACACDB719F6}"/>
              </a:ext>
            </a:extLst>
          </p:cNvPr>
          <p:cNvSpPr txBox="1"/>
          <p:nvPr/>
        </p:nvSpPr>
        <p:spPr>
          <a:xfrm>
            <a:off x="1061595" y="2101385"/>
            <a:ext cx="1476300" cy="801000"/>
          </a:xfrm>
          <a:prstGeom prst="rect">
            <a:avLst/>
          </a:prstGeom>
          <a:solidFill>
            <a:srgbClr val="D0E0E3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200" b="1">
                <a:latin typeface="Microsoft JhengHei"/>
                <a:ea typeface="Microsoft JhengHei"/>
              </a:rPr>
              <a:t>網路</a:t>
            </a:r>
            <a:r>
              <a:rPr lang="zh-TW" altLang="en-US" sz="1200" b="1">
                <a:solidFill>
                  <a:schemeClr val="dk1"/>
                </a:solidFill>
                <a:latin typeface="Microsoft JhengHei"/>
                <a:ea typeface="Microsoft JhengHei"/>
              </a:rPr>
              <a:t>監控</a:t>
            </a:r>
            <a:r>
              <a:rPr lang="zh-TW" altLang="en-US" sz="1200" b="1">
                <a:latin typeface="Microsoft JhengHei"/>
                <a:ea typeface="Microsoft JhengHei"/>
              </a:rPr>
              <a:t>攝影機</a:t>
            </a:r>
          </a:p>
        </p:txBody>
      </p:sp>
      <p:sp>
        <p:nvSpPr>
          <p:cNvPr id="13" name="Google Shape;494;p45">
            <a:extLst>
              <a:ext uri="{FF2B5EF4-FFF2-40B4-BE49-F238E27FC236}">
                <a16:creationId xmlns:a16="http://schemas.microsoft.com/office/drawing/2014/main" id="{D5480046-12E6-4B7E-BC2E-EE60E68D778B}"/>
              </a:ext>
            </a:extLst>
          </p:cNvPr>
          <p:cNvSpPr txBox="1"/>
          <p:nvPr/>
        </p:nvSpPr>
        <p:spPr>
          <a:xfrm>
            <a:off x="1337620" y="3583110"/>
            <a:ext cx="1005600" cy="493800"/>
          </a:xfrm>
          <a:prstGeom prst="rect">
            <a:avLst/>
          </a:prstGeom>
          <a:solidFill>
            <a:srgbClr val="D0E0E3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PC 1</a:t>
            </a:r>
            <a:endParaRPr sz="1200"/>
          </a:p>
        </p:txBody>
      </p:sp>
      <p:pic>
        <p:nvPicPr>
          <p:cNvPr id="14" name="Google Shape;495;p45">
            <a:extLst>
              <a:ext uri="{FF2B5EF4-FFF2-40B4-BE49-F238E27FC236}">
                <a16:creationId xmlns:a16="http://schemas.microsoft.com/office/drawing/2014/main" id="{6EA5AA55-E731-40F1-87E8-59A3FDC34FFE}"/>
              </a:ext>
            </a:extLst>
          </p:cNvPr>
          <p:cNvPicPr preferRelativeResize="0"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691"/>
          <a:stretch/>
        </p:blipFill>
        <p:spPr>
          <a:xfrm>
            <a:off x="1468890" y="3502081"/>
            <a:ext cx="514380" cy="58733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" name="Google Shape;497;p45">
            <a:extLst>
              <a:ext uri="{FF2B5EF4-FFF2-40B4-BE49-F238E27FC236}">
                <a16:creationId xmlns:a16="http://schemas.microsoft.com/office/drawing/2014/main" id="{B0FBB78F-FFE9-4D77-AF75-6660CFD028E8}"/>
              </a:ext>
            </a:extLst>
          </p:cNvPr>
          <p:cNvCxnSpPr>
            <a:stCxn id="12" idx="2"/>
            <a:endCxn id="11" idx="0"/>
          </p:cNvCxnSpPr>
          <p:nvPr/>
        </p:nvCxnSpPr>
        <p:spPr>
          <a:xfrm rot="-5400000" flipH="1">
            <a:off x="1743045" y="2959085"/>
            <a:ext cx="114000" cy="600"/>
          </a:xfrm>
          <a:prstGeom prst="bentConnector3">
            <a:avLst>
              <a:gd name="adj1" fmla="val 50000"/>
            </a:avLst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" name="Google Shape;502;p45">
            <a:extLst>
              <a:ext uri="{FF2B5EF4-FFF2-40B4-BE49-F238E27FC236}">
                <a16:creationId xmlns:a16="http://schemas.microsoft.com/office/drawing/2014/main" id="{5CA2A228-667B-4466-AE48-F1A3E9C7F9D9}"/>
              </a:ext>
            </a:extLst>
          </p:cNvPr>
          <p:cNvCxnSpPr>
            <a:stCxn id="11" idx="2"/>
          </p:cNvCxnSpPr>
          <p:nvPr/>
        </p:nvCxnSpPr>
        <p:spPr>
          <a:xfrm rot="-5400000" flipH="1">
            <a:off x="1699245" y="3490210"/>
            <a:ext cx="203100" cy="2100"/>
          </a:xfrm>
          <a:prstGeom prst="bentConnector3">
            <a:avLst>
              <a:gd name="adj1" fmla="val 50000"/>
            </a:avLst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7" name="Google Shape;503;p45">
            <a:extLst>
              <a:ext uri="{FF2B5EF4-FFF2-40B4-BE49-F238E27FC236}">
                <a16:creationId xmlns:a16="http://schemas.microsoft.com/office/drawing/2014/main" id="{2D59F18B-E4A1-40A8-B7C0-636846093314}"/>
              </a:ext>
            </a:extLst>
          </p:cNvPr>
          <p:cNvSpPr txBox="1"/>
          <p:nvPr/>
        </p:nvSpPr>
        <p:spPr>
          <a:xfrm>
            <a:off x="2785920" y="1987660"/>
            <a:ext cx="1618800" cy="2165400"/>
          </a:xfrm>
          <a:prstGeom prst="rect">
            <a:avLst/>
          </a:prstGeom>
          <a:solidFill>
            <a:srgbClr val="9FC5E8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3F3F3"/>
              </a:solidFill>
            </a:endParaRPr>
          </a:p>
        </p:txBody>
      </p:sp>
      <p:sp>
        <p:nvSpPr>
          <p:cNvPr id="19" name="Google Shape;504;p45">
            <a:extLst>
              <a:ext uri="{FF2B5EF4-FFF2-40B4-BE49-F238E27FC236}">
                <a16:creationId xmlns:a16="http://schemas.microsoft.com/office/drawing/2014/main" id="{18F756B6-DD10-4FF4-94FD-FCF9C76941DC}"/>
              </a:ext>
            </a:extLst>
          </p:cNvPr>
          <p:cNvSpPr txBox="1"/>
          <p:nvPr/>
        </p:nvSpPr>
        <p:spPr>
          <a:xfrm>
            <a:off x="2861820" y="3016510"/>
            <a:ext cx="1476300" cy="373200"/>
          </a:xfrm>
          <a:prstGeom prst="rect">
            <a:avLst/>
          </a:prstGeom>
          <a:solidFill>
            <a:srgbClr val="D0E0E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Microsoft JhengHei"/>
                <a:ea typeface="Microsoft JhengHei"/>
              </a:rPr>
              <a:t>監控系統</a:t>
            </a:r>
            <a:endParaRPr lang="zh-TW" altLang="en-US" sz="1200" b="1">
              <a:latin typeface="Microsoft JhengHei"/>
              <a:ea typeface="Microsoft JhengHei"/>
            </a:endParaRPr>
          </a:p>
        </p:txBody>
      </p:sp>
      <p:sp>
        <p:nvSpPr>
          <p:cNvPr id="20" name="Google Shape;505;p45">
            <a:extLst>
              <a:ext uri="{FF2B5EF4-FFF2-40B4-BE49-F238E27FC236}">
                <a16:creationId xmlns:a16="http://schemas.microsoft.com/office/drawing/2014/main" id="{97F542FA-53C9-40C4-A758-6BBE6111AFD8}"/>
              </a:ext>
            </a:extLst>
          </p:cNvPr>
          <p:cNvSpPr txBox="1"/>
          <p:nvPr/>
        </p:nvSpPr>
        <p:spPr>
          <a:xfrm>
            <a:off x="2861820" y="2101385"/>
            <a:ext cx="1476300" cy="801000"/>
          </a:xfrm>
          <a:prstGeom prst="rect">
            <a:avLst/>
          </a:prstGeom>
          <a:solidFill>
            <a:srgbClr val="D0E0E3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200" b="1">
                <a:latin typeface="Microsoft JhengHei"/>
                <a:ea typeface="Microsoft JhengHei"/>
              </a:rPr>
              <a:t>網路</a:t>
            </a:r>
            <a:r>
              <a:rPr lang="zh-TW" altLang="en-US" sz="1200" b="1">
                <a:solidFill>
                  <a:schemeClr val="dk1"/>
                </a:solidFill>
                <a:latin typeface="Microsoft JhengHei"/>
                <a:ea typeface="Microsoft JhengHei"/>
              </a:rPr>
              <a:t>監控</a:t>
            </a:r>
            <a:r>
              <a:rPr lang="zh-TW" altLang="en-US" sz="1200" b="1">
                <a:latin typeface="Microsoft JhengHei"/>
                <a:ea typeface="Microsoft JhengHei"/>
              </a:rPr>
              <a:t>攝影機</a:t>
            </a:r>
          </a:p>
        </p:txBody>
      </p:sp>
      <p:sp>
        <p:nvSpPr>
          <p:cNvPr id="21" name="Google Shape;506;p45">
            <a:extLst>
              <a:ext uri="{FF2B5EF4-FFF2-40B4-BE49-F238E27FC236}">
                <a16:creationId xmlns:a16="http://schemas.microsoft.com/office/drawing/2014/main" id="{485E3F8B-0E24-46BD-8F5A-3F98494D809C}"/>
              </a:ext>
            </a:extLst>
          </p:cNvPr>
          <p:cNvSpPr txBox="1"/>
          <p:nvPr/>
        </p:nvSpPr>
        <p:spPr>
          <a:xfrm>
            <a:off x="3106458" y="3583110"/>
            <a:ext cx="1037100" cy="493800"/>
          </a:xfrm>
          <a:prstGeom prst="rect">
            <a:avLst/>
          </a:prstGeom>
          <a:solidFill>
            <a:srgbClr val="D0E0E3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PC 2</a:t>
            </a:r>
            <a:endParaRPr sz="1200"/>
          </a:p>
        </p:txBody>
      </p:sp>
      <p:cxnSp>
        <p:nvCxnSpPr>
          <p:cNvPr id="23" name="Google Shape;508;p45">
            <a:extLst>
              <a:ext uri="{FF2B5EF4-FFF2-40B4-BE49-F238E27FC236}">
                <a16:creationId xmlns:a16="http://schemas.microsoft.com/office/drawing/2014/main" id="{0E2D4781-2F7F-49EE-822B-C75433CA7ADF}"/>
              </a:ext>
            </a:extLst>
          </p:cNvPr>
          <p:cNvCxnSpPr>
            <a:stCxn id="20" idx="2"/>
            <a:endCxn id="19" idx="0"/>
          </p:cNvCxnSpPr>
          <p:nvPr/>
        </p:nvCxnSpPr>
        <p:spPr>
          <a:xfrm rot="-5400000" flipH="1">
            <a:off x="3543270" y="2959085"/>
            <a:ext cx="114000" cy="600"/>
          </a:xfrm>
          <a:prstGeom prst="bentConnector3">
            <a:avLst>
              <a:gd name="adj1" fmla="val 50000"/>
            </a:avLst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" name="Google Shape;512;p45">
            <a:extLst>
              <a:ext uri="{FF2B5EF4-FFF2-40B4-BE49-F238E27FC236}">
                <a16:creationId xmlns:a16="http://schemas.microsoft.com/office/drawing/2014/main" id="{1D2D1C76-7298-46E5-801B-B851ECDA5156}"/>
              </a:ext>
            </a:extLst>
          </p:cNvPr>
          <p:cNvCxnSpPr>
            <a:stCxn id="19" idx="2"/>
          </p:cNvCxnSpPr>
          <p:nvPr/>
        </p:nvCxnSpPr>
        <p:spPr>
          <a:xfrm rot="-5400000" flipH="1">
            <a:off x="3499470" y="3490210"/>
            <a:ext cx="203100" cy="2100"/>
          </a:xfrm>
          <a:prstGeom prst="bentConnector3">
            <a:avLst>
              <a:gd name="adj1" fmla="val 50000"/>
            </a:avLst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5" name="Shape 673">
            <a:extLst>
              <a:ext uri="{FF2B5EF4-FFF2-40B4-BE49-F238E27FC236}">
                <a16:creationId xmlns:a16="http://schemas.microsoft.com/office/drawing/2014/main" id="{CA204BA4-1A50-4DE5-B382-360846325E4F}"/>
              </a:ext>
            </a:extLst>
          </p:cNvPr>
          <p:cNvPicPr preferRelativeResize="0"/>
          <p:nvPr/>
        </p:nvPicPr>
        <p:blipFill rotWithShape="1"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9401" y="2454724"/>
            <a:ext cx="436438" cy="328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Shape 673">
            <a:extLst>
              <a:ext uri="{FF2B5EF4-FFF2-40B4-BE49-F238E27FC236}">
                <a16:creationId xmlns:a16="http://schemas.microsoft.com/office/drawing/2014/main" id="{A5317975-9E6F-455B-AF77-AF91078A4527}"/>
              </a:ext>
            </a:extLst>
          </p:cNvPr>
          <p:cNvPicPr preferRelativeResize="0"/>
          <p:nvPr/>
        </p:nvPicPr>
        <p:blipFill rotWithShape="1"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19451" y="2454724"/>
            <a:ext cx="436438" cy="328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Shape 673">
            <a:extLst>
              <a:ext uri="{FF2B5EF4-FFF2-40B4-BE49-F238E27FC236}">
                <a16:creationId xmlns:a16="http://schemas.microsoft.com/office/drawing/2014/main" id="{313588A1-082F-48D2-95E5-C6EEA8BCA32D}"/>
              </a:ext>
            </a:extLst>
          </p:cNvPr>
          <p:cNvPicPr preferRelativeResize="0"/>
          <p:nvPr/>
        </p:nvPicPr>
        <p:blipFill rotWithShape="1"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55219" y="2454724"/>
            <a:ext cx="436438" cy="328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Shape 673">
            <a:extLst>
              <a:ext uri="{FF2B5EF4-FFF2-40B4-BE49-F238E27FC236}">
                <a16:creationId xmlns:a16="http://schemas.microsoft.com/office/drawing/2014/main" id="{80A1558D-00A6-4CD7-9511-45F2A2189A00}"/>
              </a:ext>
            </a:extLst>
          </p:cNvPr>
          <p:cNvPicPr preferRelativeResize="0"/>
          <p:nvPr/>
        </p:nvPicPr>
        <p:blipFill rotWithShape="1"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69632" y="2454724"/>
            <a:ext cx="436438" cy="328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Shape 673">
            <a:extLst>
              <a:ext uri="{FF2B5EF4-FFF2-40B4-BE49-F238E27FC236}">
                <a16:creationId xmlns:a16="http://schemas.microsoft.com/office/drawing/2014/main" id="{BC0B1D1F-E0D5-4104-BC3A-66A7E114038A}"/>
              </a:ext>
            </a:extLst>
          </p:cNvPr>
          <p:cNvPicPr preferRelativeResize="0"/>
          <p:nvPr/>
        </p:nvPicPr>
        <p:blipFill rotWithShape="1"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69682" y="2454724"/>
            <a:ext cx="436438" cy="328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Shape 673">
            <a:extLst>
              <a:ext uri="{FF2B5EF4-FFF2-40B4-BE49-F238E27FC236}">
                <a16:creationId xmlns:a16="http://schemas.microsoft.com/office/drawing/2014/main" id="{6C6E7E65-E400-475F-9D98-A98B5C1EC4F7}"/>
              </a:ext>
            </a:extLst>
          </p:cNvPr>
          <p:cNvPicPr preferRelativeResize="0"/>
          <p:nvPr/>
        </p:nvPicPr>
        <p:blipFill rotWithShape="1"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05450" y="2454724"/>
            <a:ext cx="436438" cy="328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495;p45">
            <a:extLst>
              <a:ext uri="{FF2B5EF4-FFF2-40B4-BE49-F238E27FC236}">
                <a16:creationId xmlns:a16="http://schemas.microsoft.com/office/drawing/2014/main" id="{D06F6D3B-B8AD-4EA6-B188-E7CCFCE098D5}"/>
              </a:ext>
            </a:extLst>
          </p:cNvPr>
          <p:cNvPicPr preferRelativeResize="0"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691"/>
          <a:stretch/>
        </p:blipFill>
        <p:spPr>
          <a:xfrm>
            <a:off x="3291070" y="3502081"/>
            <a:ext cx="514380" cy="5873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6486409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0D359300-EAFB-46E1-AC35-D79E485538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28319" cy="5143500"/>
          </a:xfrm>
          <a:prstGeom prst="rect">
            <a:avLst/>
          </a:prstGeom>
        </p:spPr>
      </p:pic>
      <p:sp>
        <p:nvSpPr>
          <p:cNvPr id="416" name="Google Shape;416;p40"/>
          <p:cNvSpPr txBox="1">
            <a:spLocks noGrp="1"/>
          </p:cNvSpPr>
          <p:nvPr>
            <p:ph type="title"/>
          </p:nvPr>
        </p:nvSpPr>
        <p:spPr>
          <a:xfrm>
            <a:off x="534863" y="437776"/>
            <a:ext cx="8229600" cy="584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zh-TW" sz="3000">
                <a:latin typeface="Microsoft JhengHei"/>
                <a:ea typeface="Microsoft JhengHei"/>
              </a:rPr>
              <a:t>進階功能 &amp; 應用面</a:t>
            </a:r>
            <a:endParaRPr lang="zh-TW"/>
          </a:p>
        </p:txBody>
      </p:sp>
      <p:sp>
        <p:nvSpPr>
          <p:cNvPr id="18" name="Google Shape;439;p41">
            <a:extLst>
              <a:ext uri="{FF2B5EF4-FFF2-40B4-BE49-F238E27FC236}">
                <a16:creationId xmlns:a16="http://schemas.microsoft.com/office/drawing/2014/main" id="{68BAB39F-307B-4002-AEAC-8CA26E10DF56}"/>
              </a:ext>
            </a:extLst>
          </p:cNvPr>
          <p:cNvSpPr txBox="1">
            <a:spLocks noGrp="1"/>
          </p:cNvSpPr>
          <p:nvPr/>
        </p:nvSpPr>
        <p:spPr>
          <a:xfrm>
            <a:off x="566613" y="885570"/>
            <a:ext cx="7209900" cy="53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lnSpc>
                <a:spcPct val="115000"/>
              </a:lnSpc>
              <a:spcBef>
                <a:spcPts val="0"/>
              </a:spcBef>
              <a:buClr>
                <a:schemeClr val="dk2"/>
              </a:buClr>
              <a:buSzPts val="1800"/>
              <a:buNone/>
            </a:pPr>
            <a:r>
              <a:rPr lang="zh-TW" altLang="en-US" sz="15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二：彈性設置個別管理權限</a:t>
            </a:r>
            <a:endParaRPr lang="zh-TW" altLang="en-US" sz="1500" b="1" i="0" u="none" strike="noStrike" cap="none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Roboto"/>
              <a:sym typeface="Roboto"/>
            </a:endParaRPr>
          </a:p>
        </p:txBody>
      </p:sp>
      <p:pic>
        <p:nvPicPr>
          <p:cNvPr id="22" name="圖片 21">
            <a:extLst>
              <a:ext uri="{FF2B5EF4-FFF2-40B4-BE49-F238E27FC236}">
                <a16:creationId xmlns:a16="http://schemas.microsoft.com/office/drawing/2014/main" id="{C3D8F276-BF35-47C0-8405-BEC0482348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2929" y="1568316"/>
            <a:ext cx="3846268" cy="3049721"/>
          </a:xfrm>
          <a:prstGeom prst="rect">
            <a:avLst/>
          </a:prstGeom>
        </p:spPr>
      </p:pic>
      <p:sp>
        <p:nvSpPr>
          <p:cNvPr id="423" name="Google Shape;423;p40"/>
          <p:cNvSpPr txBox="1">
            <a:spLocks noGrp="1"/>
          </p:cNvSpPr>
          <p:nvPr>
            <p:ph type="body" idx="4294967295"/>
          </p:nvPr>
        </p:nvSpPr>
        <p:spPr>
          <a:xfrm>
            <a:off x="5307443" y="1939269"/>
            <a:ext cx="3209344" cy="294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lnSpc>
                <a:spcPct val="115000"/>
              </a:lnSpc>
              <a:spcBef>
                <a:spcPts val="0"/>
              </a:spcBef>
              <a:buClr>
                <a:schemeClr val="dk2"/>
              </a:buClr>
              <a:buSzPts val="1800"/>
              <a:buNone/>
            </a:pPr>
            <a:r>
              <a:rPr lang="en-US" altLang="zh-TW" sz="1600" b="1">
                <a:solidFill>
                  <a:schemeClr val="bg1"/>
                </a:solidFill>
                <a:latin typeface="Microsoft JhengHei"/>
                <a:ea typeface="Microsoft JhengHei"/>
              </a:rPr>
              <a:t>《</a:t>
            </a:r>
            <a:r>
              <a:rPr lang="zh-TW" altLang="en-US" sz="1600" b="1">
                <a:solidFill>
                  <a:schemeClr val="bg1"/>
                </a:solidFill>
                <a:latin typeface="Microsoft JhengHei"/>
                <a:ea typeface="Microsoft JhengHei"/>
              </a:rPr>
              <a:t>人人都有不同的角色</a:t>
            </a:r>
            <a:r>
              <a:rPr lang="en-US" altLang="zh-TW" sz="1600" b="1">
                <a:solidFill>
                  <a:schemeClr val="bg1"/>
                </a:solidFill>
                <a:latin typeface="Microsoft JhengHei"/>
                <a:ea typeface="Microsoft JhengHei"/>
              </a:rPr>
              <a:t>》</a:t>
            </a:r>
          </a:p>
          <a:p>
            <a:pPr marL="0" indent="0">
              <a:lnSpc>
                <a:spcPct val="115000"/>
              </a:lnSpc>
              <a:spcBef>
                <a:spcPts val="0"/>
              </a:spcBef>
              <a:buClr>
                <a:schemeClr val="dk2"/>
              </a:buClr>
              <a:buSzPts val="1800"/>
              <a:buNone/>
            </a:pPr>
            <a:r>
              <a:rPr lang="zh-TW" altLang="en-US" sz="1600" b="1">
                <a:solidFill>
                  <a:schemeClr val="bg1"/>
                </a:solidFill>
                <a:latin typeface="Microsoft JhengHei"/>
                <a:ea typeface="Microsoft JhengHei"/>
              </a:rPr>
              <a:t>家中裝有攝影機，爸爸想讓家人們在哪都能看到家中的毛小孩，但擔心設定不小心會被更動到，希望可以有彈性的只開放觀看功能給大家。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90594" y="1692853"/>
            <a:ext cx="4164287" cy="2342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72712870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0D359300-EAFB-46E1-AC35-D79E485538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7" y="0"/>
            <a:ext cx="9128319" cy="5143499"/>
          </a:xfrm>
          <a:prstGeom prst="rect">
            <a:avLst/>
          </a:prstGeom>
        </p:spPr>
      </p:pic>
      <p:sp>
        <p:nvSpPr>
          <p:cNvPr id="416" name="Google Shape;416;p40"/>
          <p:cNvSpPr txBox="1">
            <a:spLocks noGrp="1"/>
          </p:cNvSpPr>
          <p:nvPr>
            <p:ph type="title"/>
          </p:nvPr>
        </p:nvSpPr>
        <p:spPr>
          <a:xfrm>
            <a:off x="538270" y="437776"/>
            <a:ext cx="8229600" cy="584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zh-TW" sz="3000">
                <a:latin typeface="Microsoft JhengHei"/>
                <a:ea typeface="Microsoft JhengHei"/>
              </a:rPr>
              <a:t>進階功能 &amp;</a:t>
            </a:r>
            <a:r>
              <a:rPr lang="zh-TW" altLang="en-US" sz="3000">
                <a:latin typeface="Microsoft JhengHei"/>
                <a:ea typeface="Microsoft JhengHei"/>
              </a:rPr>
              <a:t> </a:t>
            </a:r>
            <a:r>
              <a:rPr lang="zh-TW" sz="3000">
                <a:latin typeface="Microsoft JhengHei"/>
                <a:ea typeface="Microsoft JhengHei"/>
              </a:rPr>
              <a:t>應用面</a:t>
            </a:r>
            <a:endParaRPr lang="zh-TW"/>
          </a:p>
        </p:txBody>
      </p:sp>
      <p:sp>
        <p:nvSpPr>
          <p:cNvPr id="18" name="Google Shape;439;p41">
            <a:extLst>
              <a:ext uri="{FF2B5EF4-FFF2-40B4-BE49-F238E27FC236}">
                <a16:creationId xmlns:a16="http://schemas.microsoft.com/office/drawing/2014/main" id="{68BAB39F-307B-4002-AEAC-8CA26E10DF56}"/>
              </a:ext>
            </a:extLst>
          </p:cNvPr>
          <p:cNvSpPr txBox="1">
            <a:spLocks noGrp="1"/>
          </p:cNvSpPr>
          <p:nvPr/>
        </p:nvSpPr>
        <p:spPr>
          <a:xfrm>
            <a:off x="570020" y="885570"/>
            <a:ext cx="7209900" cy="53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lnSpc>
                <a:spcPct val="115000"/>
              </a:lnSpc>
              <a:spcBef>
                <a:spcPts val="0"/>
              </a:spcBef>
              <a:buClr>
                <a:schemeClr val="dk2"/>
              </a:buClr>
              <a:buSzPts val="1800"/>
              <a:buNone/>
            </a:pPr>
            <a:r>
              <a:rPr lang="zh-TW" altLang="en-US" sz="15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三：可紀錄系統故障時間</a:t>
            </a:r>
            <a:endParaRPr lang="zh-TW" altLang="en-US" sz="1500" b="1" i="0" u="none" strike="noStrike" cap="none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Roboto"/>
              <a:sym typeface="Roboto"/>
            </a:endParaRPr>
          </a:p>
        </p:txBody>
      </p:sp>
      <p:pic>
        <p:nvPicPr>
          <p:cNvPr id="22" name="圖片 21">
            <a:extLst>
              <a:ext uri="{FF2B5EF4-FFF2-40B4-BE49-F238E27FC236}">
                <a16:creationId xmlns:a16="http://schemas.microsoft.com/office/drawing/2014/main" id="{C3D8F276-BF35-47C0-8405-BEC0482348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6336" y="1568316"/>
            <a:ext cx="3846268" cy="3049721"/>
          </a:xfrm>
          <a:prstGeom prst="rect">
            <a:avLst/>
          </a:prstGeom>
        </p:spPr>
      </p:pic>
      <p:sp>
        <p:nvSpPr>
          <p:cNvPr id="423" name="Google Shape;423;p40"/>
          <p:cNvSpPr txBox="1">
            <a:spLocks noGrp="1"/>
          </p:cNvSpPr>
          <p:nvPr>
            <p:ph type="body" idx="4294967295"/>
          </p:nvPr>
        </p:nvSpPr>
        <p:spPr>
          <a:xfrm>
            <a:off x="5347672" y="1939269"/>
            <a:ext cx="3209344" cy="294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lnSpc>
                <a:spcPct val="115000"/>
              </a:lnSpc>
              <a:spcBef>
                <a:spcPts val="0"/>
              </a:spcBef>
              <a:buClr>
                <a:schemeClr val="dk2"/>
              </a:buClr>
              <a:buSzPts val="1800"/>
              <a:buNone/>
            </a:pPr>
            <a:r>
              <a:rPr lang="en-US" altLang="zh-TW" sz="1600" b="1">
                <a:solidFill>
                  <a:schemeClr val="bg1"/>
                </a:solidFill>
                <a:latin typeface="Microsoft JhengHei"/>
                <a:ea typeface="Microsoft JhengHei"/>
              </a:rPr>
              <a:t>《</a:t>
            </a:r>
            <a:r>
              <a:rPr lang="zh-TW" altLang="en-US" sz="1600" b="1">
                <a:solidFill>
                  <a:schemeClr val="bg1"/>
                </a:solidFill>
                <a:latin typeface="Microsoft JhengHei"/>
                <a:ea typeface="Microsoft JhengHei"/>
              </a:rPr>
              <a:t>良好建立在日常的維護上</a:t>
            </a:r>
            <a:r>
              <a:rPr lang="en-US" altLang="zh-TW" sz="1600" b="1">
                <a:solidFill>
                  <a:schemeClr val="bg1"/>
                </a:solidFill>
                <a:latin typeface="Microsoft JhengHei"/>
                <a:ea typeface="Microsoft JhengHei"/>
              </a:rPr>
              <a:t>》</a:t>
            </a:r>
          </a:p>
          <a:p>
            <a:pPr marL="0" indent="0">
              <a:lnSpc>
                <a:spcPct val="115000"/>
              </a:lnSpc>
              <a:spcBef>
                <a:spcPts val="0"/>
              </a:spcBef>
              <a:buClr>
                <a:schemeClr val="dk2"/>
              </a:buClr>
              <a:buSzPts val="1800"/>
              <a:buNone/>
            </a:pPr>
            <a:r>
              <a:rPr lang="zh-TW" altLang="en-US" sz="1600" b="1">
                <a:solidFill>
                  <a:schemeClr val="bg1"/>
                </a:solidFill>
                <a:latin typeface="Microsoft JhengHei"/>
                <a:ea typeface="Microsoft JhengHei"/>
              </a:rPr>
              <a:t>企業中控室監控系統偶而發生零星故障，資訊部門希望可以分析故障頻率，找出真正的問題原因，以預防未來再次發生。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1281511" y="1667718"/>
            <a:ext cx="3001222" cy="2430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06031841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0D359300-EAFB-46E1-AC35-D79E485538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28319" cy="5143499"/>
          </a:xfrm>
          <a:prstGeom prst="rect">
            <a:avLst/>
          </a:prstGeom>
        </p:spPr>
      </p:pic>
      <p:sp>
        <p:nvSpPr>
          <p:cNvPr id="416" name="Google Shape;416;p40"/>
          <p:cNvSpPr txBox="1">
            <a:spLocks noGrp="1"/>
          </p:cNvSpPr>
          <p:nvPr>
            <p:ph type="title"/>
          </p:nvPr>
        </p:nvSpPr>
        <p:spPr>
          <a:xfrm>
            <a:off x="534863" y="437776"/>
            <a:ext cx="8229600" cy="584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zh-TW" sz="3000">
                <a:latin typeface="Microsoft JhengHei"/>
                <a:ea typeface="Microsoft JhengHei"/>
              </a:rPr>
              <a:t>進階功能</a:t>
            </a:r>
            <a:r>
              <a:rPr lang="zh-TW" altLang="en-US" sz="3000">
                <a:latin typeface="Microsoft JhengHei"/>
                <a:ea typeface="Microsoft JhengHei"/>
              </a:rPr>
              <a:t> </a:t>
            </a:r>
            <a:r>
              <a:rPr lang="zh-TW" sz="3000">
                <a:latin typeface="Microsoft JhengHei"/>
                <a:ea typeface="Microsoft JhengHei"/>
              </a:rPr>
              <a:t>&amp;</a:t>
            </a:r>
            <a:r>
              <a:rPr lang="zh-TW" altLang="en-US" sz="3000">
                <a:latin typeface="Microsoft JhengHei"/>
                <a:ea typeface="Microsoft JhengHei"/>
              </a:rPr>
              <a:t> </a:t>
            </a:r>
            <a:r>
              <a:rPr lang="zh-TW" sz="3000">
                <a:latin typeface="Microsoft JhengHei"/>
                <a:ea typeface="Microsoft JhengHei"/>
              </a:rPr>
              <a:t>應用面</a:t>
            </a:r>
            <a:endParaRPr lang="zh-TW"/>
          </a:p>
        </p:txBody>
      </p:sp>
      <p:sp>
        <p:nvSpPr>
          <p:cNvPr id="18" name="Google Shape;439;p41">
            <a:extLst>
              <a:ext uri="{FF2B5EF4-FFF2-40B4-BE49-F238E27FC236}">
                <a16:creationId xmlns:a16="http://schemas.microsoft.com/office/drawing/2014/main" id="{68BAB39F-307B-4002-AEAC-8CA26E10DF56}"/>
              </a:ext>
            </a:extLst>
          </p:cNvPr>
          <p:cNvSpPr txBox="1">
            <a:spLocks noGrp="1"/>
          </p:cNvSpPr>
          <p:nvPr/>
        </p:nvSpPr>
        <p:spPr>
          <a:xfrm>
            <a:off x="566613" y="885570"/>
            <a:ext cx="8197850" cy="53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buClr>
                <a:srgbClr val="000000"/>
              </a:buClr>
              <a:buSzTx/>
              <a:buNone/>
              <a:defRPr/>
            </a:pPr>
            <a:r>
              <a:rPr lang="zh-TW" altLang="en-US" sz="15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四：硬體後勤備援系統</a:t>
            </a:r>
          </a:p>
          <a:p>
            <a:pPr marL="0" lvl="0" indent="0">
              <a:lnSpc>
                <a:spcPct val="115000"/>
              </a:lnSpc>
              <a:spcBef>
                <a:spcPts val="0"/>
              </a:spcBef>
              <a:buClr>
                <a:schemeClr val="dk2"/>
              </a:buClr>
              <a:buSzPts val="1800"/>
              <a:buNone/>
            </a:pPr>
            <a:endParaRPr lang="zh-TW" altLang="en-US" sz="1600" b="1" i="0" u="none" strike="noStrike" cap="none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Roboto"/>
              <a:sym typeface="Roboto"/>
            </a:endParaRPr>
          </a:p>
        </p:txBody>
      </p:sp>
      <p:pic>
        <p:nvPicPr>
          <p:cNvPr id="22" name="圖片 21">
            <a:extLst>
              <a:ext uri="{FF2B5EF4-FFF2-40B4-BE49-F238E27FC236}">
                <a16:creationId xmlns:a16="http://schemas.microsoft.com/office/drawing/2014/main" id="{C3D8F276-BF35-47C0-8405-BEC0482348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2929" y="1568316"/>
            <a:ext cx="3846268" cy="3049721"/>
          </a:xfrm>
          <a:prstGeom prst="rect">
            <a:avLst/>
          </a:prstGeom>
        </p:spPr>
      </p:pic>
      <p:sp>
        <p:nvSpPr>
          <p:cNvPr id="423" name="Google Shape;423;p40"/>
          <p:cNvSpPr txBox="1">
            <a:spLocks noGrp="1"/>
          </p:cNvSpPr>
          <p:nvPr>
            <p:ph type="body" idx="4294967295"/>
          </p:nvPr>
        </p:nvSpPr>
        <p:spPr>
          <a:xfrm>
            <a:off x="5313580" y="1933132"/>
            <a:ext cx="3209344" cy="294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lnSpc>
                <a:spcPct val="115000"/>
              </a:lnSpc>
              <a:spcBef>
                <a:spcPts val="0"/>
              </a:spcBef>
              <a:buClr>
                <a:schemeClr val="dk2"/>
              </a:buClr>
              <a:buSzPts val="1800"/>
              <a:buNone/>
            </a:pPr>
            <a:r>
              <a:rPr lang="en-US" altLang="zh-TW" sz="1600" b="1">
                <a:solidFill>
                  <a:schemeClr val="bg1"/>
                </a:solidFill>
                <a:latin typeface="Microsoft JhengHei"/>
                <a:ea typeface="Microsoft JhengHei"/>
              </a:rPr>
              <a:t>《</a:t>
            </a:r>
            <a:r>
              <a:rPr lang="zh-TW" altLang="en-US" sz="1600" b="1">
                <a:solidFill>
                  <a:schemeClr val="bg1"/>
                </a:solidFill>
                <a:latin typeface="Microsoft JhengHei"/>
                <a:ea typeface="Microsoft JhengHei"/>
              </a:rPr>
              <a:t>我們需要可依靠的後盾</a:t>
            </a:r>
            <a:r>
              <a:rPr lang="en-US" altLang="zh-TW" sz="1600" b="1">
                <a:solidFill>
                  <a:schemeClr val="bg1"/>
                </a:solidFill>
                <a:latin typeface="Microsoft JhengHei"/>
                <a:ea typeface="Microsoft JhengHei"/>
              </a:rPr>
              <a:t>》</a:t>
            </a:r>
          </a:p>
          <a:p>
            <a:pPr marL="0" indent="0">
              <a:lnSpc>
                <a:spcPct val="115000"/>
              </a:lnSpc>
              <a:spcBef>
                <a:spcPts val="0"/>
              </a:spcBef>
              <a:buClr>
                <a:schemeClr val="dk2"/>
              </a:buClr>
              <a:buSzPts val="1800"/>
              <a:buNone/>
            </a:pPr>
            <a:r>
              <a:rPr lang="zh-TW" altLang="en-US" sz="1600" b="1">
                <a:solidFill>
                  <a:schemeClr val="bg1"/>
                </a:solidFill>
                <a:latin typeface="Microsoft JhengHei"/>
                <a:ea typeface="Microsoft JhengHei"/>
              </a:rPr>
              <a:t>當監控系統硬體因故損壞時，如果沒有良好的備源機制，所有錄影行為都會被迫停止，萬一發生事故會有巨大影響，損失慘重。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5273" y="1933131"/>
            <a:ext cx="4474806" cy="1718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49576692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0D359300-EAFB-46E1-AC35-D79E485538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28319" cy="5143500"/>
          </a:xfrm>
          <a:prstGeom prst="rect">
            <a:avLst/>
          </a:prstGeom>
        </p:spPr>
      </p:pic>
      <p:sp>
        <p:nvSpPr>
          <p:cNvPr id="416" name="Google Shape;416;p40"/>
          <p:cNvSpPr txBox="1">
            <a:spLocks noGrp="1"/>
          </p:cNvSpPr>
          <p:nvPr>
            <p:ph type="title"/>
          </p:nvPr>
        </p:nvSpPr>
        <p:spPr>
          <a:xfrm>
            <a:off x="528726" y="437776"/>
            <a:ext cx="8229600" cy="584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zh-TW" sz="3000">
                <a:latin typeface="Microsoft JhengHei"/>
                <a:ea typeface="Microsoft JhengHei"/>
              </a:rPr>
              <a:t>進階功能</a:t>
            </a:r>
            <a:r>
              <a:rPr lang="zh-TW" altLang="en-US" sz="3000">
                <a:latin typeface="Microsoft JhengHei"/>
                <a:ea typeface="Microsoft JhengHei"/>
              </a:rPr>
              <a:t> </a:t>
            </a:r>
            <a:r>
              <a:rPr lang="zh-TW" sz="3000">
                <a:latin typeface="Microsoft JhengHei"/>
                <a:ea typeface="Microsoft JhengHei"/>
              </a:rPr>
              <a:t>&amp;</a:t>
            </a:r>
            <a:r>
              <a:rPr lang="zh-TW" altLang="en-US" sz="3000">
                <a:latin typeface="Microsoft JhengHei"/>
                <a:ea typeface="Microsoft JhengHei"/>
              </a:rPr>
              <a:t> </a:t>
            </a:r>
            <a:r>
              <a:rPr lang="zh-TW" sz="3000">
                <a:latin typeface="Microsoft JhengHei"/>
                <a:ea typeface="Microsoft JhengHei"/>
              </a:rPr>
              <a:t>應用面</a:t>
            </a:r>
            <a:endParaRPr lang="zh-TW"/>
          </a:p>
        </p:txBody>
      </p:sp>
      <p:sp>
        <p:nvSpPr>
          <p:cNvPr id="18" name="Google Shape;439;p41">
            <a:extLst>
              <a:ext uri="{FF2B5EF4-FFF2-40B4-BE49-F238E27FC236}">
                <a16:creationId xmlns:a16="http://schemas.microsoft.com/office/drawing/2014/main" id="{68BAB39F-307B-4002-AEAC-8CA26E10DF56}"/>
              </a:ext>
            </a:extLst>
          </p:cNvPr>
          <p:cNvSpPr txBox="1">
            <a:spLocks noGrp="1"/>
          </p:cNvSpPr>
          <p:nvPr/>
        </p:nvSpPr>
        <p:spPr>
          <a:xfrm>
            <a:off x="560476" y="885570"/>
            <a:ext cx="7209900" cy="53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lnSpc>
                <a:spcPct val="115000"/>
              </a:lnSpc>
              <a:spcBef>
                <a:spcPts val="0"/>
              </a:spcBef>
              <a:buClr>
                <a:schemeClr val="dk2"/>
              </a:buClr>
              <a:buSzPts val="1800"/>
              <a:buNone/>
            </a:pPr>
            <a:r>
              <a:rPr lang="zh-TW" altLang="en-US" sz="15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五：支援第三方系統整合</a:t>
            </a:r>
            <a:endParaRPr lang="zh-TW" altLang="en-US" sz="1500" b="1" i="0" u="none" strike="noStrike" cap="none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Roboto"/>
            </a:endParaRPr>
          </a:p>
        </p:txBody>
      </p:sp>
      <p:pic>
        <p:nvPicPr>
          <p:cNvPr id="22" name="圖片 21">
            <a:extLst>
              <a:ext uri="{FF2B5EF4-FFF2-40B4-BE49-F238E27FC236}">
                <a16:creationId xmlns:a16="http://schemas.microsoft.com/office/drawing/2014/main" id="{C3D8F276-BF35-47C0-8405-BEC0482348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2929" y="1568316"/>
            <a:ext cx="3846268" cy="3049721"/>
          </a:xfrm>
          <a:prstGeom prst="rect">
            <a:avLst/>
          </a:prstGeom>
        </p:spPr>
      </p:pic>
      <p:sp>
        <p:nvSpPr>
          <p:cNvPr id="423" name="Google Shape;423;p40"/>
          <p:cNvSpPr txBox="1">
            <a:spLocks noGrp="1"/>
          </p:cNvSpPr>
          <p:nvPr>
            <p:ph type="body" idx="4294967295"/>
          </p:nvPr>
        </p:nvSpPr>
        <p:spPr>
          <a:xfrm>
            <a:off x="5325035" y="1939269"/>
            <a:ext cx="3209344" cy="294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lnSpc>
                <a:spcPct val="115000"/>
              </a:lnSpc>
              <a:spcBef>
                <a:spcPts val="0"/>
              </a:spcBef>
              <a:buClr>
                <a:schemeClr val="dk2"/>
              </a:buClr>
              <a:buSzPts val="1800"/>
              <a:buNone/>
            </a:pPr>
            <a:r>
              <a:rPr lang="en-US" altLang="zh-TW" sz="1600" b="1">
                <a:solidFill>
                  <a:schemeClr val="bg1"/>
                </a:solidFill>
                <a:latin typeface="Microsoft JhengHei"/>
                <a:ea typeface="Microsoft JhengHei"/>
              </a:rPr>
              <a:t>《</a:t>
            </a:r>
            <a:r>
              <a:rPr lang="zh-TW" altLang="en-US" sz="1600" b="1">
                <a:solidFill>
                  <a:schemeClr val="bg1"/>
                </a:solidFill>
                <a:latin typeface="Microsoft JhengHei"/>
                <a:ea typeface="Microsoft JhengHei"/>
              </a:rPr>
              <a:t>一加一，效益大於二</a:t>
            </a:r>
            <a:r>
              <a:rPr lang="en-US" altLang="zh-TW" sz="1600" b="1">
                <a:solidFill>
                  <a:schemeClr val="bg1"/>
                </a:solidFill>
                <a:latin typeface="Microsoft JhengHei"/>
                <a:ea typeface="Microsoft JhengHei"/>
              </a:rPr>
              <a:t>》</a:t>
            </a:r>
          </a:p>
          <a:p>
            <a:pPr marL="0" indent="0">
              <a:lnSpc>
                <a:spcPct val="115000"/>
              </a:lnSpc>
              <a:spcBef>
                <a:spcPts val="0"/>
              </a:spcBef>
              <a:buClr>
                <a:schemeClr val="dk2"/>
              </a:buClr>
              <a:buSzPts val="1800"/>
              <a:buNone/>
            </a:pPr>
            <a:r>
              <a:rPr lang="zh-TW" altLang="en-US" sz="1600" b="1">
                <a:solidFill>
                  <a:schemeClr val="bg1"/>
                </a:solidFill>
                <a:latin typeface="Microsoft JhengHei"/>
                <a:ea typeface="Microsoft JhengHei"/>
              </a:rPr>
              <a:t>便利商店已經有自己的</a:t>
            </a:r>
            <a:r>
              <a:rPr lang="en-US" altLang="zh-TW" sz="1600" b="1">
                <a:solidFill>
                  <a:schemeClr val="bg1"/>
                </a:solidFill>
                <a:latin typeface="Microsoft JhengHei"/>
                <a:ea typeface="Microsoft JhengHei"/>
              </a:rPr>
              <a:t>POS</a:t>
            </a:r>
            <a:r>
              <a:rPr lang="zh-TW" altLang="en-US" sz="1600" b="1">
                <a:solidFill>
                  <a:schemeClr val="bg1"/>
                </a:solidFill>
                <a:latin typeface="Microsoft JhengHei"/>
                <a:ea typeface="Microsoft JhengHei"/>
              </a:rPr>
              <a:t>機，希望添購新的監控系統。但又希望發票資訊可以一起被顯示在影像上，似乎整合很不容易。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87188" y="1670561"/>
            <a:ext cx="4004581" cy="2687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7360282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 descr="一張含有 監視器, 室內, 坐, 電腦 的圖片&#10;&#10;描述是以非常高的可信度產生">
            <a:extLst>
              <a:ext uri="{FF2B5EF4-FFF2-40B4-BE49-F238E27FC236}">
                <a16:creationId xmlns:a16="http://schemas.microsoft.com/office/drawing/2014/main" id="{9248BDD6-7914-4F03-AEDE-7C647984647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0" y="0"/>
            <a:ext cx="9128320" cy="5143500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DFFA98D4-9227-436F-95E5-04EEB77DB6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237" y="-130629"/>
            <a:ext cx="6125193" cy="1619243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411DD7F4-0930-41AE-8243-5D516B35F0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772" y="433287"/>
            <a:ext cx="8229600" cy="857400"/>
          </a:xfrm>
        </p:spPr>
        <p:txBody>
          <a:bodyPr/>
          <a:lstStyle/>
          <a:p>
            <a:r>
              <a:rPr lang="zh-TW" altLang="en-US" sz="3000">
                <a:latin typeface="Microsoft JhengHei"/>
                <a:ea typeface="Microsoft JhengHei"/>
              </a:rPr>
              <a:t>QVR Pro 軟體功能支援表</a:t>
            </a:r>
          </a:p>
        </p:txBody>
      </p:sp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87591EE5-8230-4CD3-AB7D-53A4D9F91F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7757639"/>
              </p:ext>
            </p:extLst>
          </p:nvPr>
        </p:nvGraphicFramePr>
        <p:xfrm>
          <a:off x="850898" y="1638355"/>
          <a:ext cx="7550150" cy="2403036"/>
        </p:xfrm>
        <a:graphic>
          <a:graphicData uri="http://schemas.openxmlformats.org/drawingml/2006/table">
            <a:tbl>
              <a:tblPr>
                <a:tableStyleId>{125E5076-3810-47DD-B79F-674D7AD40C01}</a:tableStyleId>
              </a:tblPr>
              <a:tblGrid>
                <a:gridCol w="1099822">
                  <a:extLst>
                    <a:ext uri="{9D8B030D-6E8A-4147-A177-3AD203B41FA5}">
                      <a16:colId xmlns:a16="http://schemas.microsoft.com/office/drawing/2014/main" val="1323469184"/>
                    </a:ext>
                  </a:extLst>
                </a:gridCol>
                <a:gridCol w="1432850">
                  <a:extLst>
                    <a:ext uri="{9D8B030D-6E8A-4147-A177-3AD203B41FA5}">
                      <a16:colId xmlns:a16="http://schemas.microsoft.com/office/drawing/2014/main" val="1881632215"/>
                    </a:ext>
                  </a:extLst>
                </a:gridCol>
                <a:gridCol w="1188007">
                  <a:extLst>
                    <a:ext uri="{9D8B030D-6E8A-4147-A177-3AD203B41FA5}">
                      <a16:colId xmlns:a16="http://schemas.microsoft.com/office/drawing/2014/main" val="638570209"/>
                    </a:ext>
                  </a:extLst>
                </a:gridCol>
                <a:gridCol w="1188007">
                  <a:extLst>
                    <a:ext uri="{9D8B030D-6E8A-4147-A177-3AD203B41FA5}">
                      <a16:colId xmlns:a16="http://schemas.microsoft.com/office/drawing/2014/main" val="1937625927"/>
                    </a:ext>
                  </a:extLst>
                </a:gridCol>
                <a:gridCol w="1188007">
                  <a:extLst>
                    <a:ext uri="{9D8B030D-6E8A-4147-A177-3AD203B41FA5}">
                      <a16:colId xmlns:a16="http://schemas.microsoft.com/office/drawing/2014/main" val="2878707928"/>
                    </a:ext>
                  </a:extLst>
                </a:gridCol>
                <a:gridCol w="1453457">
                  <a:extLst>
                    <a:ext uri="{9D8B030D-6E8A-4147-A177-3AD203B41FA5}">
                      <a16:colId xmlns:a16="http://schemas.microsoft.com/office/drawing/2014/main" val="3060352828"/>
                    </a:ext>
                  </a:extLst>
                </a:gridCol>
              </a:tblGrid>
              <a:tr h="580411"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zh-TW" altLang="en-US" sz="1200" b="1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4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安裝使用需</a:t>
                      </a:r>
                      <a:endParaRPr lang="en-US" altLang="zh-TW" sz="1400" b="1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4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簡易上手</a:t>
                      </a: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4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維護管理需容易</a:t>
                      </a: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4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影像需能</a:t>
                      </a:r>
                      <a:endParaRPr lang="en-US" altLang="zh-TW" sz="1400" b="1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4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事後調閱</a:t>
                      </a: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zh-TW" altLang="en-US" sz="14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事件發生需能立即通報</a:t>
                      </a: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4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需支援</a:t>
                      </a:r>
                      <a:endParaRPr lang="en-US" altLang="zh-TW" sz="1400" b="1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4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遠端監看</a:t>
                      </a: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7934894"/>
                  </a:ext>
                </a:extLst>
              </a:tr>
              <a:tr h="43109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400" b="1">
                          <a:latin typeface="微軟正黑體"/>
                          <a:ea typeface="微軟正黑體"/>
                        </a:rPr>
                        <a:t>個人居家</a:t>
                      </a: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400" b="1">
                          <a:latin typeface="微軟正黑體"/>
                          <a:ea typeface="微軟正黑體"/>
                        </a:rPr>
                        <a:t>QVR Pro、QVR Pro Client</a:t>
                      </a: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zh-TW" altLang="en-US" sz="1100" b="1">
                        <a:latin typeface="微軟正黑體"/>
                        <a:ea typeface="微軟正黑體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zh-TW" altLang="en-US" sz="1100" b="1">
                        <a:latin typeface="微軟正黑體"/>
                        <a:ea typeface="微軟正黑體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zh-TW" altLang="en-US" sz="1100" b="1">
                        <a:latin typeface="微軟正黑體"/>
                        <a:ea typeface="微軟正黑體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zh-TW" altLang="en-US" sz="1100" b="1">
                        <a:latin typeface="微軟正黑體"/>
                        <a:ea typeface="微軟正黑體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2965017"/>
                  </a:ext>
                </a:extLst>
              </a:tr>
              <a:tr h="426736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400" b="1">
                          <a:latin typeface="微軟正黑體"/>
                          <a:ea typeface="微軟正黑體"/>
                        </a:rPr>
                        <a:t>企業用戶</a:t>
                      </a: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400" b="1">
                          <a:latin typeface="微軟正黑體"/>
                          <a:ea typeface="微軟正黑體"/>
                        </a:rPr>
                        <a:t>QVR Pro</a:t>
                      </a:r>
                      <a:r>
                        <a:rPr lang="en-US" sz="1400" b="1" i="0" u="none" strike="noStrike" noProof="0">
                          <a:solidFill>
                            <a:srgbClr val="FFFFFF"/>
                          </a:solidFill>
                          <a:latin typeface="微軟正黑體"/>
                        </a:rPr>
                        <a:t>、</a:t>
                      </a:r>
                      <a:r>
                        <a:rPr lang="en-US" altLang="zh-TW" sz="1400" b="1">
                          <a:latin typeface="微軟正黑體"/>
                          <a:ea typeface="微軟正黑體"/>
                        </a:rPr>
                        <a:t>QVR Pro Client</a:t>
                      </a: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zh-TW" altLang="en-US" sz="1100" b="1">
                        <a:latin typeface="微軟正黑體"/>
                        <a:ea typeface="微軟正黑體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zh-TW" altLang="en-US" sz="1100" b="1">
                        <a:latin typeface="微軟正黑體"/>
                        <a:ea typeface="微軟正黑體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zh-TW" altLang="en-US" sz="1100" b="1">
                        <a:latin typeface="微軟正黑體"/>
                        <a:ea typeface="微軟正黑體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zh-TW" altLang="en-US" sz="1100" b="1">
                        <a:latin typeface="微軟正黑體"/>
                        <a:ea typeface="微軟正黑體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6236617"/>
                  </a:ext>
                </a:extLst>
              </a:tr>
              <a:tr h="476043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400" b="1">
                          <a:latin typeface="微軟正黑體"/>
                          <a:ea typeface="微軟正黑體"/>
                        </a:rPr>
                        <a:t>多點管理</a:t>
                      </a: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400" b="1">
                          <a:latin typeface="微軟正黑體"/>
                          <a:ea typeface="微軟正黑體"/>
                        </a:rPr>
                        <a:t>QVR Pro</a:t>
                      </a:r>
                      <a:r>
                        <a:rPr lang="en-US" sz="1400" b="1" i="0" u="none" strike="noStrike" noProof="0">
                          <a:solidFill>
                            <a:srgbClr val="FFFFFF"/>
                          </a:solidFill>
                          <a:latin typeface="微軟正黑體"/>
                        </a:rPr>
                        <a:t>、</a:t>
                      </a:r>
                      <a:r>
                        <a:rPr lang="en-US" altLang="zh-TW" sz="1400" b="1">
                          <a:latin typeface="微軟正黑體"/>
                          <a:ea typeface="微軟正黑體"/>
                        </a:rPr>
                        <a:t>QVR Pro Client</a:t>
                      </a: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zh-TW" altLang="en-US" sz="1100" b="1">
                        <a:latin typeface="微軟正黑體"/>
                        <a:ea typeface="微軟正黑體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zh-TW" altLang="en-US" sz="1100" b="1">
                        <a:latin typeface="微軟正黑體"/>
                        <a:ea typeface="微軟正黑體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zh-TW" altLang="en-US" sz="1100" b="1">
                        <a:latin typeface="微軟正黑體"/>
                        <a:ea typeface="微軟正黑體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zh-TW" altLang="en-US" sz="1100" b="1">
                        <a:latin typeface="微軟正黑體"/>
                        <a:ea typeface="微軟正黑體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8608938"/>
                  </a:ext>
                </a:extLst>
              </a:tr>
              <a:tr h="459597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400" b="1">
                          <a:latin typeface="微軟正黑體"/>
                          <a:ea typeface="微軟正黑體"/>
                        </a:rPr>
                        <a:t>工廠應用</a:t>
                      </a:r>
                      <a:endParaRPr lang="en-US" sz="1400" b="1">
                        <a:latin typeface="微軟正黑體"/>
                        <a:ea typeface="微軟正黑體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400" b="1">
                          <a:latin typeface="微軟正黑體"/>
                          <a:ea typeface="微軟正黑體"/>
                        </a:rPr>
                        <a:t>QVR Pro</a:t>
                      </a:r>
                      <a:r>
                        <a:rPr lang="en-US" sz="1400" b="1" i="0" u="none" strike="noStrike" noProof="0">
                          <a:solidFill>
                            <a:srgbClr val="FFFFFF"/>
                          </a:solidFill>
                          <a:latin typeface="微軟正黑體"/>
                        </a:rPr>
                        <a:t>、</a:t>
                      </a:r>
                      <a:r>
                        <a:rPr lang="en-US" altLang="zh-TW" sz="1400" b="1">
                          <a:latin typeface="微軟正黑體"/>
                          <a:ea typeface="微軟正黑體"/>
                        </a:rPr>
                        <a:t>QVR Pro Client</a:t>
                      </a: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zh-TW" altLang="en-US" sz="1100" b="1">
                        <a:latin typeface="微軟正黑體"/>
                        <a:ea typeface="微軟正黑體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578B5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zh-TW" altLang="en-US" sz="1100" b="1">
                        <a:latin typeface="微軟正黑體"/>
                        <a:ea typeface="微軟正黑體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578B5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zh-TW" altLang="en-US" sz="1100" b="1">
                        <a:latin typeface="微軟正黑體"/>
                        <a:ea typeface="微軟正黑體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578B5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zh-TW" altLang="en-US" sz="1100" b="1">
                        <a:latin typeface="微軟正黑體"/>
                        <a:ea typeface="微軟正黑體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578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73606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3076443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1BCDFC99-68C3-4D03-B26A-B51DA30A795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0" y="0"/>
            <a:ext cx="9128319" cy="5143500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43CDD1DE-3720-4712-BA40-946E000492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237" y="-130629"/>
            <a:ext cx="6125193" cy="1619243"/>
          </a:xfrm>
          <a:prstGeom prst="rect">
            <a:avLst/>
          </a:prstGeom>
        </p:spPr>
      </p:pic>
      <p:sp>
        <p:nvSpPr>
          <p:cNvPr id="9" name="標題 1">
            <a:extLst>
              <a:ext uri="{FF2B5EF4-FFF2-40B4-BE49-F238E27FC236}">
                <a16:creationId xmlns:a16="http://schemas.microsoft.com/office/drawing/2014/main" id="{B363BA7C-7EF4-4E2E-8B6E-05728EFE1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772" y="433287"/>
            <a:ext cx="8229600" cy="857400"/>
          </a:xfrm>
        </p:spPr>
        <p:txBody>
          <a:bodyPr/>
          <a:lstStyle/>
          <a:p>
            <a:r>
              <a:rPr lang="zh-TW" sz="3000">
                <a:latin typeface="Microsoft JhengHei"/>
                <a:ea typeface="Microsoft JhengHei"/>
              </a:rPr>
              <a:t>QVR Pro</a:t>
            </a:r>
            <a:r>
              <a:rPr lang="zh-TW" altLang="en-US" sz="3000">
                <a:latin typeface="Microsoft JhengHei"/>
                <a:ea typeface="Microsoft JhengHei"/>
              </a:rPr>
              <a:t> </a:t>
            </a:r>
            <a:r>
              <a:rPr lang="zh-TW" sz="3000">
                <a:latin typeface="Microsoft JhengHei"/>
                <a:ea typeface="Microsoft JhengHei"/>
              </a:rPr>
              <a:t>軟體功能支援表</a:t>
            </a:r>
            <a:endParaRPr lang="zh-TW"/>
          </a:p>
        </p:txBody>
      </p:sp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0A7E5ACE-5C7D-43F5-804C-5151280F28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2435191"/>
              </p:ext>
            </p:extLst>
          </p:nvPr>
        </p:nvGraphicFramePr>
        <p:xfrm>
          <a:off x="873424" y="1444924"/>
          <a:ext cx="7393940" cy="2560170"/>
        </p:xfrm>
        <a:graphic>
          <a:graphicData uri="http://schemas.openxmlformats.org/drawingml/2006/table">
            <a:tbl>
              <a:tblPr>
                <a:tableStyleId>{125E5076-3810-47DD-B79F-674D7AD40C01}</a:tableStyleId>
              </a:tblPr>
              <a:tblGrid>
                <a:gridCol w="1329089">
                  <a:extLst>
                    <a:ext uri="{9D8B030D-6E8A-4147-A177-3AD203B41FA5}">
                      <a16:colId xmlns:a16="http://schemas.microsoft.com/office/drawing/2014/main" val="3711058669"/>
                    </a:ext>
                  </a:extLst>
                </a:gridCol>
                <a:gridCol w="1326482">
                  <a:extLst>
                    <a:ext uri="{9D8B030D-6E8A-4147-A177-3AD203B41FA5}">
                      <a16:colId xmlns:a16="http://schemas.microsoft.com/office/drawing/2014/main" val="4071069544"/>
                    </a:ext>
                  </a:extLst>
                </a:gridCol>
                <a:gridCol w="1675130">
                  <a:extLst>
                    <a:ext uri="{9D8B030D-6E8A-4147-A177-3AD203B41FA5}">
                      <a16:colId xmlns:a16="http://schemas.microsoft.com/office/drawing/2014/main" val="446275234"/>
                    </a:ext>
                  </a:extLst>
                </a:gridCol>
                <a:gridCol w="1379219">
                  <a:extLst>
                    <a:ext uri="{9D8B030D-6E8A-4147-A177-3AD203B41FA5}">
                      <a16:colId xmlns:a16="http://schemas.microsoft.com/office/drawing/2014/main" val="188331648"/>
                    </a:ext>
                  </a:extLst>
                </a:gridCol>
                <a:gridCol w="1684020">
                  <a:extLst>
                    <a:ext uri="{9D8B030D-6E8A-4147-A177-3AD203B41FA5}">
                      <a16:colId xmlns:a16="http://schemas.microsoft.com/office/drawing/2014/main" val="3081366999"/>
                    </a:ext>
                  </a:extLst>
                </a:gridCol>
              </a:tblGrid>
              <a:tr h="569652"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zh-TW" altLang="en-US" sz="900" b="1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4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可管理多方</a:t>
                      </a:r>
                      <a:endParaRPr lang="en-US" altLang="zh-TW" sz="1400" b="1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4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伺服器</a:t>
                      </a: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4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有獨立</a:t>
                      </a:r>
                      <a:endParaRPr lang="en-US" altLang="zh-TW" sz="1400" b="1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4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權限管理</a:t>
                      </a: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zh-TW" altLang="en-US" sz="14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可紀錄</a:t>
                      </a:r>
                      <a:endParaRPr lang="en-US" altLang="zh-TW" sz="1400" b="1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zh-TW" altLang="en-US" sz="14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故障時間</a:t>
                      </a: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zh-TW" altLang="en-US" sz="14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發生故障時，</a:t>
                      </a:r>
                      <a:endParaRPr lang="en-US" altLang="zh-TW" sz="1400" b="1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zh-TW" altLang="en-US" sz="14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可迅速接管錄影</a:t>
                      </a: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0054416"/>
                  </a:ext>
                </a:extLst>
              </a:tr>
              <a:tr h="455716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400" b="1">
                          <a:latin typeface="微軟正黑體"/>
                          <a:ea typeface="微軟正黑體"/>
                        </a:rPr>
                        <a:t>個人居家</a:t>
                      </a: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0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無需求</a:t>
                      </a: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altLang="zh-TW" sz="1000" b="1">
                          <a:latin typeface="微軟正黑體"/>
                          <a:ea typeface="微軟正黑體"/>
                        </a:rPr>
                        <a:t>QVR Pro</a:t>
                      </a:r>
                      <a:br>
                        <a:rPr lang="en-US" altLang="zh-TW" sz="1000" b="1">
                          <a:latin typeface="微軟正黑體"/>
                          <a:ea typeface="微軟正黑體"/>
                        </a:rPr>
                      </a:br>
                      <a:r>
                        <a:rPr lang="en-US" altLang="zh-TW" sz="1000" b="1">
                          <a:latin typeface="微軟正黑體"/>
                          <a:ea typeface="微軟正黑體"/>
                        </a:rPr>
                        <a:t>QVR</a:t>
                      </a:r>
                      <a:r>
                        <a:rPr lang="zh-TW" altLang="en-US" sz="1000" b="1">
                          <a:latin typeface="微軟正黑體"/>
                          <a:ea typeface="微軟正黑體"/>
                        </a:rPr>
                        <a:t> </a:t>
                      </a:r>
                      <a:r>
                        <a:rPr lang="en-US" altLang="zh-TW" sz="1000" b="1">
                          <a:latin typeface="微軟正黑體"/>
                          <a:ea typeface="微軟正黑體"/>
                        </a:rPr>
                        <a:t>Center</a:t>
                      </a:r>
                      <a:endParaRPr lang="zh-TW" altLang="en-US" sz="1000" b="1">
                        <a:latin typeface="微軟正黑體"/>
                        <a:ea typeface="微軟正黑體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altLang="zh-TW" sz="10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QVR Pro</a:t>
                      </a:r>
                      <a:br>
                        <a:rPr lang="en-US" altLang="zh-TW" sz="1000" b="1">
                          <a:latin typeface="微軟正黑體"/>
                          <a:ea typeface="微軟正黑體"/>
                        </a:rPr>
                      </a:br>
                      <a:r>
                        <a:rPr lang="en-US" altLang="zh-TW" sz="1000" b="1">
                          <a:latin typeface="微軟正黑體"/>
                          <a:ea typeface="微軟正黑體"/>
                        </a:rPr>
                        <a:t>QVR</a:t>
                      </a:r>
                      <a:r>
                        <a:rPr lang="zh-TW" altLang="en-US" sz="1000" b="1">
                          <a:latin typeface="微軟正黑體"/>
                          <a:ea typeface="微軟正黑體"/>
                        </a:rPr>
                        <a:t> </a:t>
                      </a:r>
                      <a:r>
                        <a:rPr lang="en-US" altLang="zh-TW" sz="1000" b="1">
                          <a:latin typeface="微軟正黑體"/>
                          <a:ea typeface="微軟正黑體"/>
                        </a:rPr>
                        <a:t>Center</a:t>
                      </a:r>
                      <a:endParaRPr lang="zh-TW" altLang="en-US" sz="1000" b="1">
                        <a:latin typeface="微軟正黑體"/>
                        <a:ea typeface="微軟正黑體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zh-TW" altLang="en-US" sz="10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無需求</a:t>
                      </a: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5359788"/>
                  </a:ext>
                </a:extLst>
              </a:tr>
              <a:tr h="455716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400" b="1">
                          <a:latin typeface="微軟正黑體"/>
                          <a:ea typeface="微軟正黑體"/>
                        </a:rPr>
                        <a:t>企業用戶</a:t>
                      </a: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altLang="zh-TW" sz="1000" b="1">
                          <a:latin typeface="微軟正黑體"/>
                          <a:ea typeface="微軟正黑體"/>
                        </a:rPr>
                        <a:t>QVR</a:t>
                      </a:r>
                      <a:r>
                        <a:rPr lang="zh-TW" altLang="en-US" sz="1000" b="1">
                          <a:latin typeface="微軟正黑體"/>
                          <a:ea typeface="微軟正黑體"/>
                        </a:rPr>
                        <a:t> </a:t>
                      </a:r>
                      <a:r>
                        <a:rPr lang="en-US" altLang="zh-TW" sz="1000" b="1">
                          <a:latin typeface="微軟正黑體"/>
                          <a:ea typeface="微軟正黑體"/>
                        </a:rPr>
                        <a:t>Center</a:t>
                      </a:r>
                      <a:endParaRPr lang="zh-TW" altLang="en-US" sz="1000" b="1">
                        <a:latin typeface="微軟正黑體"/>
                        <a:ea typeface="微軟正黑體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altLang="zh-TW" sz="1000" b="1">
                          <a:latin typeface="微軟正黑體"/>
                          <a:ea typeface="微軟正黑體"/>
                        </a:rPr>
                        <a:t>QVR Pro</a:t>
                      </a:r>
                      <a:br>
                        <a:rPr lang="en-US" altLang="zh-TW" sz="1000" b="1">
                          <a:latin typeface="微軟正黑體"/>
                          <a:ea typeface="微軟正黑體"/>
                        </a:rPr>
                      </a:br>
                      <a:r>
                        <a:rPr lang="en-US" altLang="zh-TW" sz="1000" b="1">
                          <a:latin typeface="微軟正黑體"/>
                          <a:ea typeface="微軟正黑體"/>
                        </a:rPr>
                        <a:t>QVR</a:t>
                      </a:r>
                      <a:r>
                        <a:rPr lang="zh-TW" altLang="en-US" sz="1000" b="1">
                          <a:latin typeface="微軟正黑體"/>
                          <a:ea typeface="微軟正黑體"/>
                        </a:rPr>
                        <a:t> </a:t>
                      </a:r>
                      <a:r>
                        <a:rPr lang="en-US" altLang="zh-TW" sz="1000" b="1">
                          <a:latin typeface="微軟正黑體"/>
                          <a:ea typeface="微軟正黑體"/>
                        </a:rPr>
                        <a:t>Center</a:t>
                      </a:r>
                      <a:endParaRPr lang="zh-TW" altLang="en-US" sz="1000" b="1">
                        <a:latin typeface="微軟正黑體"/>
                        <a:ea typeface="微軟正黑體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altLang="zh-TW" sz="10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QVR Pro</a:t>
                      </a:r>
                      <a:br>
                        <a:rPr lang="en-US" altLang="zh-TW" sz="1000" b="1">
                          <a:latin typeface="微軟正黑體"/>
                          <a:ea typeface="微軟正黑體"/>
                        </a:rPr>
                      </a:br>
                      <a:r>
                        <a:rPr lang="en-US" altLang="zh-TW" sz="1000" b="1">
                          <a:latin typeface="微軟正黑體"/>
                          <a:ea typeface="微軟正黑體"/>
                        </a:rPr>
                        <a:t>QVR</a:t>
                      </a:r>
                      <a:r>
                        <a:rPr lang="zh-TW" altLang="en-US" sz="1000" b="1">
                          <a:latin typeface="微軟正黑體"/>
                          <a:ea typeface="微軟正黑體"/>
                        </a:rPr>
                        <a:t> </a:t>
                      </a:r>
                      <a:r>
                        <a:rPr lang="en-US" altLang="zh-TW" sz="1000" b="1">
                          <a:latin typeface="微軟正黑體"/>
                          <a:ea typeface="微軟正黑體"/>
                        </a:rPr>
                        <a:t>Center</a:t>
                      </a:r>
                      <a:endParaRPr lang="zh-TW" altLang="en-US" sz="1000" b="1">
                        <a:latin typeface="微軟正黑體"/>
                        <a:ea typeface="微軟正黑體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altLang="zh-TW" sz="1000" b="1">
                          <a:latin typeface="微軟正黑體"/>
                          <a:ea typeface="微軟正黑體"/>
                        </a:rPr>
                        <a:t>QVR Guard</a:t>
                      </a:r>
                      <a:endParaRPr lang="zh-TW" altLang="en-US" sz="1000" b="1">
                        <a:latin typeface="微軟正黑體"/>
                        <a:ea typeface="微軟正黑體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0199957"/>
                  </a:ext>
                </a:extLst>
              </a:tr>
              <a:tr h="455716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400" b="1">
                          <a:latin typeface="微軟正黑體"/>
                          <a:ea typeface="微軟正黑體"/>
                        </a:rPr>
                        <a:t>多點管理</a:t>
                      </a: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altLang="zh-TW" sz="1000" b="1">
                          <a:latin typeface="微軟正黑體"/>
                          <a:ea typeface="微軟正黑體"/>
                        </a:rPr>
                        <a:t>QVR</a:t>
                      </a:r>
                      <a:r>
                        <a:rPr lang="zh-TW" altLang="en-US" sz="1000" b="1">
                          <a:latin typeface="微軟正黑體"/>
                          <a:ea typeface="微軟正黑體"/>
                        </a:rPr>
                        <a:t> </a:t>
                      </a:r>
                      <a:r>
                        <a:rPr lang="en-US" altLang="zh-TW" sz="1000" b="1">
                          <a:latin typeface="微軟正黑體"/>
                          <a:ea typeface="微軟正黑體"/>
                        </a:rPr>
                        <a:t>Center</a:t>
                      </a:r>
                      <a:endParaRPr lang="zh-TW" altLang="en-US" sz="1000" b="1">
                        <a:latin typeface="微軟正黑體"/>
                        <a:ea typeface="微軟正黑體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altLang="zh-TW" sz="1000" b="1">
                          <a:latin typeface="微軟正黑體"/>
                          <a:ea typeface="微軟正黑體"/>
                        </a:rPr>
                        <a:t>QVR Pro</a:t>
                      </a:r>
                      <a:br>
                        <a:rPr lang="en-US" altLang="zh-TW" sz="1000" b="1">
                          <a:latin typeface="微軟正黑體"/>
                          <a:ea typeface="微軟正黑體"/>
                        </a:rPr>
                      </a:br>
                      <a:r>
                        <a:rPr lang="en-US" altLang="zh-TW" sz="1000" b="1">
                          <a:latin typeface="微軟正黑體"/>
                          <a:ea typeface="微軟正黑體"/>
                        </a:rPr>
                        <a:t>QVR</a:t>
                      </a:r>
                      <a:r>
                        <a:rPr lang="zh-TW" altLang="en-US" sz="1000" b="1">
                          <a:latin typeface="微軟正黑體"/>
                          <a:ea typeface="微軟正黑體"/>
                        </a:rPr>
                        <a:t> </a:t>
                      </a:r>
                      <a:r>
                        <a:rPr lang="en-US" altLang="zh-TW" sz="1000" b="1">
                          <a:latin typeface="微軟正黑體"/>
                          <a:ea typeface="微軟正黑體"/>
                        </a:rPr>
                        <a:t>Center</a:t>
                      </a:r>
                      <a:endParaRPr lang="zh-TW" altLang="en-US" sz="1000" b="1">
                        <a:latin typeface="微軟正黑體"/>
                        <a:ea typeface="微軟正黑體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altLang="zh-TW" sz="10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QVR Pro</a:t>
                      </a:r>
                      <a:br>
                        <a:rPr lang="en-US" altLang="zh-TW" sz="1000" b="1">
                          <a:latin typeface="微軟正黑體"/>
                          <a:ea typeface="微軟正黑體"/>
                        </a:rPr>
                      </a:br>
                      <a:r>
                        <a:rPr lang="en-US" altLang="zh-TW" sz="1000" b="1">
                          <a:latin typeface="微軟正黑體"/>
                          <a:ea typeface="微軟正黑體"/>
                        </a:rPr>
                        <a:t>QVR</a:t>
                      </a:r>
                      <a:r>
                        <a:rPr lang="zh-TW" altLang="en-US" sz="1000" b="1">
                          <a:latin typeface="微軟正黑體"/>
                          <a:ea typeface="微軟正黑體"/>
                        </a:rPr>
                        <a:t> </a:t>
                      </a:r>
                      <a:r>
                        <a:rPr lang="en-US" altLang="zh-TW" sz="1000" b="1">
                          <a:latin typeface="微軟正黑體"/>
                          <a:ea typeface="微軟正黑體"/>
                        </a:rPr>
                        <a:t>Center</a:t>
                      </a:r>
                      <a:endParaRPr lang="zh-TW" altLang="en-US" sz="1000" b="1">
                        <a:latin typeface="微軟正黑體"/>
                        <a:ea typeface="微軟正黑體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altLang="zh-TW" sz="1000" b="1">
                          <a:latin typeface="微軟正黑體"/>
                          <a:ea typeface="微軟正黑體"/>
                        </a:rPr>
                        <a:t>QVR Guard</a:t>
                      </a:r>
                      <a:endParaRPr lang="zh-TW" altLang="en-US" sz="1000" b="1">
                        <a:latin typeface="微軟正黑體"/>
                        <a:ea typeface="微軟正黑體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0440310"/>
                  </a:ext>
                </a:extLst>
              </a:tr>
              <a:tr h="455716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400" b="1">
                          <a:latin typeface="微軟正黑體"/>
                          <a:ea typeface="微軟正黑體"/>
                        </a:rPr>
                        <a:t>工廠應用</a:t>
                      </a:r>
                      <a:endParaRPr lang="en-US" sz="1400" b="1">
                        <a:latin typeface="微軟正黑體"/>
                        <a:ea typeface="微軟正黑體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altLang="zh-TW" sz="1000" b="1">
                          <a:latin typeface="微軟正黑體"/>
                          <a:ea typeface="微軟正黑體"/>
                        </a:rPr>
                        <a:t>QVR</a:t>
                      </a:r>
                      <a:r>
                        <a:rPr lang="zh-TW" altLang="en-US" sz="1000" b="1">
                          <a:latin typeface="微軟正黑體"/>
                          <a:ea typeface="微軟正黑體"/>
                        </a:rPr>
                        <a:t> </a:t>
                      </a:r>
                      <a:r>
                        <a:rPr lang="en-US" altLang="zh-TW" sz="1000" b="1">
                          <a:latin typeface="微軟正黑體"/>
                          <a:ea typeface="微軟正黑體"/>
                        </a:rPr>
                        <a:t>Center</a:t>
                      </a:r>
                      <a:endParaRPr lang="zh-TW" altLang="en-US" sz="1000" b="1">
                        <a:latin typeface="微軟正黑體"/>
                        <a:ea typeface="微軟正黑體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altLang="zh-TW" sz="1000" b="1">
                          <a:latin typeface="微軟正黑體"/>
                          <a:ea typeface="微軟正黑體"/>
                        </a:rPr>
                        <a:t>QVR Pro</a:t>
                      </a:r>
                      <a:br>
                        <a:rPr lang="en-US" altLang="zh-TW" sz="1000" b="1">
                          <a:latin typeface="微軟正黑體"/>
                          <a:ea typeface="微軟正黑體"/>
                        </a:rPr>
                      </a:br>
                      <a:r>
                        <a:rPr lang="en-US" altLang="zh-TW" sz="1000" b="1">
                          <a:latin typeface="微軟正黑體"/>
                          <a:ea typeface="微軟正黑體"/>
                        </a:rPr>
                        <a:t>QVR</a:t>
                      </a:r>
                      <a:r>
                        <a:rPr lang="zh-TW" altLang="en-US" sz="1000" b="1">
                          <a:latin typeface="微軟正黑體"/>
                          <a:ea typeface="微軟正黑體"/>
                        </a:rPr>
                        <a:t> </a:t>
                      </a:r>
                      <a:r>
                        <a:rPr lang="en-US" altLang="zh-TW" sz="1000" b="1">
                          <a:latin typeface="微軟正黑體"/>
                          <a:ea typeface="微軟正黑體"/>
                        </a:rPr>
                        <a:t>Center</a:t>
                      </a:r>
                      <a:endParaRPr lang="zh-TW" altLang="en-US" sz="1000" b="1">
                        <a:latin typeface="微軟正黑體"/>
                        <a:ea typeface="微軟正黑體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altLang="zh-TW" sz="10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QVR Pro</a:t>
                      </a:r>
                      <a:br>
                        <a:rPr lang="en-US" altLang="zh-TW" sz="1000" b="1">
                          <a:latin typeface="微軟正黑體"/>
                          <a:ea typeface="微軟正黑體"/>
                        </a:rPr>
                      </a:br>
                      <a:r>
                        <a:rPr lang="en-US" altLang="zh-TW" sz="1000" b="1">
                          <a:latin typeface="微軟正黑體"/>
                          <a:ea typeface="微軟正黑體"/>
                        </a:rPr>
                        <a:t>QVR</a:t>
                      </a:r>
                      <a:r>
                        <a:rPr lang="zh-TW" altLang="en-US" sz="1000" b="1">
                          <a:latin typeface="微軟正黑體"/>
                          <a:ea typeface="微軟正黑體"/>
                        </a:rPr>
                        <a:t> </a:t>
                      </a:r>
                      <a:r>
                        <a:rPr lang="en-US" altLang="zh-TW" sz="1000" b="1">
                          <a:latin typeface="微軟正黑體"/>
                          <a:ea typeface="微軟正黑體"/>
                        </a:rPr>
                        <a:t>Center</a:t>
                      </a:r>
                      <a:endParaRPr lang="zh-TW" altLang="en-US" sz="1000" b="1">
                        <a:latin typeface="微軟正黑體"/>
                        <a:ea typeface="微軟正黑體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altLang="zh-TW" sz="1000" b="1">
                          <a:latin typeface="微軟正黑體"/>
                          <a:ea typeface="微軟正黑體"/>
                        </a:rPr>
                        <a:t>QVR Guard</a:t>
                      </a:r>
                      <a:endParaRPr lang="zh-TW" altLang="en-US" sz="1000" b="1">
                        <a:latin typeface="微軟正黑體"/>
                        <a:ea typeface="微軟正黑體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29111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2235934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圖片 125">
            <a:extLst>
              <a:ext uri="{FF2B5EF4-FFF2-40B4-BE49-F238E27FC236}">
                <a16:creationId xmlns:a16="http://schemas.microsoft.com/office/drawing/2014/main" id="{3501F097-A627-47C3-86B6-0DFAC38307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0" y="0"/>
            <a:ext cx="9128320" cy="5143500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D80376D0-5417-449F-A602-4F50A37F9AA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780" y="2382478"/>
            <a:ext cx="2629561" cy="2315458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5D78BEC0-8139-4568-A747-B0F49BA09A6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7415" y="2155203"/>
            <a:ext cx="3652124" cy="2781196"/>
          </a:xfrm>
          <a:prstGeom prst="rect">
            <a:avLst/>
          </a:prstGeom>
        </p:spPr>
      </p:pic>
      <p:sp>
        <p:nvSpPr>
          <p:cNvPr id="477" name="Google Shape;477;p43"/>
          <p:cNvSpPr txBox="1">
            <a:spLocks noGrp="1"/>
          </p:cNvSpPr>
          <p:nvPr>
            <p:ph type="title"/>
          </p:nvPr>
        </p:nvSpPr>
        <p:spPr>
          <a:xfrm>
            <a:off x="465510" y="356394"/>
            <a:ext cx="8229600" cy="584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en" altLang="zh-TW" sz="2900" err="1">
                <a:latin typeface="Microsoft JhengHei"/>
                <a:ea typeface="Microsoft JhengHei"/>
              </a:rPr>
              <a:t>企業用戶</a:t>
            </a:r>
            <a:r>
              <a:rPr lang="en" altLang="zh-TW" sz="2900">
                <a:latin typeface="Microsoft JhengHei"/>
                <a:ea typeface="Microsoft JhengHei"/>
              </a:rPr>
              <a:t>/</a:t>
            </a:r>
            <a:r>
              <a:rPr lang="en" altLang="zh-TW" sz="2900" err="1">
                <a:latin typeface="Microsoft JhengHei"/>
                <a:ea typeface="Microsoft JhengHei"/>
              </a:rPr>
              <a:t>多點管理</a:t>
            </a:r>
            <a:r>
              <a:rPr lang="en" altLang="zh-TW" sz="2900">
                <a:latin typeface="Microsoft JhengHei"/>
                <a:ea typeface="Microsoft JhengHei"/>
              </a:rPr>
              <a:t> - </a:t>
            </a:r>
            <a:r>
              <a:rPr lang="en" altLang="zh-TW" sz="2900">
                <a:ea typeface="Microsoft JhengHei"/>
              </a:rPr>
              <a:t>QNAP </a:t>
            </a:r>
            <a:r>
              <a:rPr lang="en" altLang="zh-TW" sz="2900" err="1">
                <a:ea typeface="Microsoft JhengHei"/>
              </a:rPr>
              <a:t>解決方案</a:t>
            </a:r>
            <a:r>
              <a:rPr lang="en" altLang="zh-TW" sz="2900">
                <a:ea typeface="Microsoft JhengHei"/>
              </a:rPr>
              <a:t> </a:t>
            </a:r>
            <a:endParaRPr lang="zh-TW" altLang="en-US" sz="2900">
              <a:ea typeface="Microsoft JhengHei"/>
            </a:endParaRPr>
          </a:p>
        </p:txBody>
      </p:sp>
      <p:cxnSp>
        <p:nvCxnSpPr>
          <p:cNvPr id="495" name="Google Shape;495;p43"/>
          <p:cNvCxnSpPr>
            <a:cxnSpLocks/>
          </p:cNvCxnSpPr>
          <p:nvPr/>
        </p:nvCxnSpPr>
        <p:spPr>
          <a:xfrm flipV="1">
            <a:off x="1934925" y="1340332"/>
            <a:ext cx="1768603" cy="1740732"/>
          </a:xfrm>
          <a:prstGeom prst="bentConnector3">
            <a:avLst>
              <a:gd name="adj1" fmla="val -81576"/>
            </a:avLst>
          </a:prstGeom>
          <a:noFill/>
          <a:ln w="2857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97" name="Google Shape;497;p43"/>
          <p:cNvCxnSpPr/>
          <p:nvPr/>
        </p:nvCxnSpPr>
        <p:spPr>
          <a:xfrm>
            <a:off x="943459" y="1707277"/>
            <a:ext cx="6900" cy="1033800"/>
          </a:xfrm>
          <a:prstGeom prst="straightConnector1">
            <a:avLst/>
          </a:prstGeom>
          <a:noFill/>
          <a:ln w="38100" cap="flat" cmpd="sng">
            <a:solidFill>
              <a:srgbClr val="F79646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498" name="Google Shape;498;p43"/>
          <p:cNvSpPr/>
          <p:nvPr/>
        </p:nvSpPr>
        <p:spPr>
          <a:xfrm>
            <a:off x="1057972" y="1938391"/>
            <a:ext cx="740700" cy="239100"/>
          </a:xfrm>
          <a:prstGeom prst="rect">
            <a:avLst/>
          </a:prstGeom>
          <a:solidFill>
            <a:srgbClr val="F7964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Metadata</a:t>
            </a:r>
            <a:endParaRPr/>
          </a:p>
        </p:txBody>
      </p:sp>
      <p:sp>
        <p:nvSpPr>
          <p:cNvPr id="499" name="Google Shape;499;p43"/>
          <p:cNvSpPr txBox="1"/>
          <p:nvPr/>
        </p:nvSpPr>
        <p:spPr>
          <a:xfrm>
            <a:off x="973209" y="2145112"/>
            <a:ext cx="1231500" cy="2769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rgbClr val="F79646"/>
                </a:solidFill>
                <a:latin typeface="Microsoft JhengHei"/>
                <a:ea typeface="Microsoft JhengHei"/>
                <a:cs typeface="Calibri"/>
                <a:sym typeface="Calibri"/>
              </a:rPr>
              <a:t>Metadata </a:t>
            </a:r>
            <a:r>
              <a:rPr lang="en" sz="1000" b="1" err="1">
                <a:solidFill>
                  <a:srgbClr val="F79646"/>
                </a:solidFill>
                <a:latin typeface="Microsoft JhengHei"/>
                <a:ea typeface="Microsoft JhengHei"/>
                <a:cs typeface="Calibri"/>
                <a:sym typeface="Calibri"/>
              </a:rPr>
              <a:t>網址</a:t>
            </a:r>
            <a:endParaRPr lang="zh-TW" altLang="en-US" sz="1000" b="1">
              <a:solidFill>
                <a:srgbClr val="F79646"/>
              </a:solidFill>
              <a:latin typeface="Microsoft JhengHei"/>
              <a:ea typeface="Microsoft JhengHei"/>
            </a:endParaRPr>
          </a:p>
        </p:txBody>
      </p:sp>
      <p:grpSp>
        <p:nvGrpSpPr>
          <p:cNvPr id="8" name="群組 7">
            <a:extLst>
              <a:ext uri="{FF2B5EF4-FFF2-40B4-BE49-F238E27FC236}">
                <a16:creationId xmlns:a16="http://schemas.microsoft.com/office/drawing/2014/main" id="{ED82A5C5-FB3D-4971-96BC-8DAF14B194AE}"/>
              </a:ext>
            </a:extLst>
          </p:cNvPr>
          <p:cNvGrpSpPr/>
          <p:nvPr/>
        </p:nvGrpSpPr>
        <p:grpSpPr>
          <a:xfrm>
            <a:off x="576357" y="2743202"/>
            <a:ext cx="1433041" cy="1017300"/>
            <a:chOff x="-4141" y="2758328"/>
            <a:chExt cx="1433041" cy="1017300"/>
          </a:xfrm>
        </p:grpSpPr>
        <p:sp>
          <p:nvSpPr>
            <p:cNvPr id="500" name="Google Shape;500;p43"/>
            <p:cNvSpPr/>
            <p:nvPr/>
          </p:nvSpPr>
          <p:spPr>
            <a:xfrm>
              <a:off x="105300" y="2758328"/>
              <a:ext cx="1323600" cy="1017300"/>
            </a:xfrm>
            <a:prstGeom prst="roundRect">
              <a:avLst>
                <a:gd name="adj" fmla="val 3155"/>
              </a:avLst>
            </a:prstGeom>
            <a:solidFill>
              <a:srgbClr val="DAEEF3"/>
            </a:solidFill>
            <a:ln w="254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latin typeface="Calibri"/>
                <a:ea typeface="Calibri"/>
                <a:cs typeface="Calibri"/>
                <a:sym typeface="Calibri"/>
              </a:endParaRPr>
            </a:p>
            <a:p>
              <a:pPr lvl="0" algn="ctr"/>
              <a:r>
                <a:rPr lang="en-US" altLang="zh-TW" sz="1200" b="1">
                  <a:ea typeface="微軟正黑體" pitchFamily="34" charset="-120"/>
                  <a:cs typeface="Calibri"/>
                  <a:sym typeface="Calibri"/>
                </a:rPr>
                <a:t>QVR Pro</a:t>
              </a:r>
            </a:p>
          </p:txBody>
        </p:sp>
        <p:pic>
          <p:nvPicPr>
            <p:cNvPr id="501" name="Google Shape;501;p43"/>
            <p:cNvPicPr preferRelativeResize="0"/>
            <p:nvPr/>
          </p:nvPicPr>
          <p:blipFill rotWithShape="1">
            <a:blip r:embed="rId6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79124" y="3198183"/>
              <a:ext cx="373200" cy="283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2" name="Google Shape;502;p43"/>
            <p:cNvPicPr preferRelativeResize="0"/>
            <p:nvPr/>
          </p:nvPicPr>
          <p:blipFill rotWithShape="1">
            <a:blip r:embed="rId7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3163" y="2842448"/>
              <a:ext cx="299728" cy="2803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3" name="Google Shape;503;p43"/>
            <p:cNvPicPr preferRelativeResize="0"/>
            <p:nvPr/>
          </p:nvPicPr>
          <p:blipFill rotWithShape="1">
            <a:blip r:embed="rId8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4141" y="2937268"/>
              <a:ext cx="360016" cy="36001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04" name="Google Shape;504;p43"/>
            <p:cNvSpPr txBox="1"/>
            <p:nvPr/>
          </p:nvSpPr>
          <p:spPr>
            <a:xfrm>
              <a:off x="713475" y="3159078"/>
              <a:ext cx="666900" cy="259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Recording Engine</a:t>
              </a:r>
              <a:endParaRPr sz="800"/>
            </a:p>
          </p:txBody>
        </p:sp>
        <p:sp>
          <p:nvSpPr>
            <p:cNvPr id="505" name="Google Shape;505;p43"/>
            <p:cNvSpPr txBox="1"/>
            <p:nvPr/>
          </p:nvSpPr>
          <p:spPr>
            <a:xfrm>
              <a:off x="734627" y="2796853"/>
              <a:ext cx="619800" cy="259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Metadata Vault</a:t>
              </a:r>
              <a:endParaRPr sz="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49" name="Google Shape;549;p43"/>
          <p:cNvSpPr/>
          <p:nvPr/>
        </p:nvSpPr>
        <p:spPr>
          <a:xfrm>
            <a:off x="576547" y="1502344"/>
            <a:ext cx="740700" cy="239100"/>
          </a:xfrm>
          <a:prstGeom prst="rect">
            <a:avLst/>
          </a:prstGeom>
          <a:solidFill>
            <a:srgbClr val="F7964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rgbClr val="FFFFFF"/>
                </a:solidFill>
              </a:rPr>
              <a:t>POS</a:t>
            </a:r>
            <a:endParaRPr/>
          </a:p>
        </p:txBody>
      </p: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43D89452-2BD2-493A-BF6F-0656694AA30A}"/>
              </a:ext>
            </a:extLst>
          </p:cNvPr>
          <p:cNvGrpSpPr/>
          <p:nvPr/>
        </p:nvGrpSpPr>
        <p:grpSpPr>
          <a:xfrm>
            <a:off x="2074287" y="2672208"/>
            <a:ext cx="1065684" cy="1380654"/>
            <a:chOff x="2073622" y="2883308"/>
            <a:chExt cx="1065684" cy="1380654"/>
          </a:xfrm>
        </p:grpSpPr>
        <p:pic>
          <p:nvPicPr>
            <p:cNvPr id="134" name="Shape 673">
              <a:extLst>
                <a:ext uri="{FF2B5EF4-FFF2-40B4-BE49-F238E27FC236}">
                  <a16:creationId xmlns:a16="http://schemas.microsoft.com/office/drawing/2014/main" id="{2279D134-AD4F-4A1B-9E95-F0D6A581B5E0}"/>
                </a:ext>
              </a:extLst>
            </p:cNvPr>
            <p:cNvPicPr preferRelativeResize="0"/>
            <p:nvPr/>
          </p:nvPicPr>
          <p:blipFill rotWithShape="1">
            <a:blip r:embed="rId9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073622" y="2883308"/>
              <a:ext cx="525194" cy="3952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5" name="Shape 673">
              <a:extLst>
                <a:ext uri="{FF2B5EF4-FFF2-40B4-BE49-F238E27FC236}">
                  <a16:creationId xmlns:a16="http://schemas.microsoft.com/office/drawing/2014/main" id="{3FFE1721-FECC-4736-BD30-018D0F3794CE}"/>
                </a:ext>
              </a:extLst>
            </p:cNvPr>
            <p:cNvPicPr preferRelativeResize="0"/>
            <p:nvPr/>
          </p:nvPicPr>
          <p:blipFill rotWithShape="1">
            <a:blip r:embed="rId9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346949" y="2883308"/>
              <a:ext cx="525194" cy="3952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6" name="Shape 673">
              <a:extLst>
                <a:ext uri="{FF2B5EF4-FFF2-40B4-BE49-F238E27FC236}">
                  <a16:creationId xmlns:a16="http://schemas.microsoft.com/office/drawing/2014/main" id="{D3A5347C-B4D9-475C-80F4-5C1FF95D4E96}"/>
                </a:ext>
              </a:extLst>
            </p:cNvPr>
            <p:cNvPicPr preferRelativeResize="0"/>
            <p:nvPr/>
          </p:nvPicPr>
          <p:blipFill rotWithShape="1">
            <a:blip r:embed="rId9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614112" y="2883308"/>
              <a:ext cx="525194" cy="3952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7" name="Shape 673">
              <a:extLst>
                <a:ext uri="{FF2B5EF4-FFF2-40B4-BE49-F238E27FC236}">
                  <a16:creationId xmlns:a16="http://schemas.microsoft.com/office/drawing/2014/main" id="{49FD456A-8C80-451F-9A86-0484E06DC384}"/>
                </a:ext>
              </a:extLst>
            </p:cNvPr>
            <p:cNvPicPr preferRelativeResize="0"/>
            <p:nvPr/>
          </p:nvPicPr>
          <p:blipFill rotWithShape="1">
            <a:blip r:embed="rId9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073622" y="3133969"/>
              <a:ext cx="525194" cy="3952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8" name="Shape 673">
              <a:extLst>
                <a:ext uri="{FF2B5EF4-FFF2-40B4-BE49-F238E27FC236}">
                  <a16:creationId xmlns:a16="http://schemas.microsoft.com/office/drawing/2014/main" id="{E1996E77-D283-4021-9A1F-F81B68D0273E}"/>
                </a:ext>
              </a:extLst>
            </p:cNvPr>
            <p:cNvPicPr preferRelativeResize="0"/>
            <p:nvPr/>
          </p:nvPicPr>
          <p:blipFill rotWithShape="1">
            <a:blip r:embed="rId9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346949" y="3133969"/>
              <a:ext cx="525194" cy="3952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9" name="Shape 673">
              <a:extLst>
                <a:ext uri="{FF2B5EF4-FFF2-40B4-BE49-F238E27FC236}">
                  <a16:creationId xmlns:a16="http://schemas.microsoft.com/office/drawing/2014/main" id="{97F5BF2D-BA25-4AC4-89D2-A7D7075D8F09}"/>
                </a:ext>
              </a:extLst>
            </p:cNvPr>
            <p:cNvPicPr preferRelativeResize="0"/>
            <p:nvPr/>
          </p:nvPicPr>
          <p:blipFill rotWithShape="1">
            <a:blip r:embed="rId9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614112" y="3133969"/>
              <a:ext cx="525194" cy="3952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0" name="Shape 673">
              <a:extLst>
                <a:ext uri="{FF2B5EF4-FFF2-40B4-BE49-F238E27FC236}">
                  <a16:creationId xmlns:a16="http://schemas.microsoft.com/office/drawing/2014/main" id="{15D0456D-11E9-4353-80F4-09326CFAFFF0}"/>
                </a:ext>
              </a:extLst>
            </p:cNvPr>
            <p:cNvPicPr preferRelativeResize="0"/>
            <p:nvPr/>
          </p:nvPicPr>
          <p:blipFill rotWithShape="1">
            <a:blip r:embed="rId9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073622" y="3386764"/>
              <a:ext cx="525194" cy="3952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1" name="Shape 673">
              <a:extLst>
                <a:ext uri="{FF2B5EF4-FFF2-40B4-BE49-F238E27FC236}">
                  <a16:creationId xmlns:a16="http://schemas.microsoft.com/office/drawing/2014/main" id="{2F7A76A2-282E-422B-B480-3F4745C72B26}"/>
                </a:ext>
              </a:extLst>
            </p:cNvPr>
            <p:cNvPicPr preferRelativeResize="0"/>
            <p:nvPr/>
          </p:nvPicPr>
          <p:blipFill rotWithShape="1">
            <a:blip r:embed="rId9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346949" y="3386764"/>
              <a:ext cx="525194" cy="3952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2" name="Shape 673">
              <a:extLst>
                <a:ext uri="{FF2B5EF4-FFF2-40B4-BE49-F238E27FC236}">
                  <a16:creationId xmlns:a16="http://schemas.microsoft.com/office/drawing/2014/main" id="{E05A7E57-ED0A-4202-9C96-FFD8C2C16543}"/>
                </a:ext>
              </a:extLst>
            </p:cNvPr>
            <p:cNvPicPr preferRelativeResize="0"/>
            <p:nvPr/>
          </p:nvPicPr>
          <p:blipFill rotWithShape="1">
            <a:blip r:embed="rId9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614112" y="3386764"/>
              <a:ext cx="525194" cy="3952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3" name="Shape 673">
              <a:extLst>
                <a:ext uri="{FF2B5EF4-FFF2-40B4-BE49-F238E27FC236}">
                  <a16:creationId xmlns:a16="http://schemas.microsoft.com/office/drawing/2014/main" id="{76B2238A-8843-4656-B224-E96849002017}"/>
                </a:ext>
              </a:extLst>
            </p:cNvPr>
            <p:cNvPicPr preferRelativeResize="0"/>
            <p:nvPr/>
          </p:nvPicPr>
          <p:blipFill rotWithShape="1">
            <a:blip r:embed="rId9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073622" y="3646743"/>
              <a:ext cx="525194" cy="3952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4" name="Shape 673">
              <a:extLst>
                <a:ext uri="{FF2B5EF4-FFF2-40B4-BE49-F238E27FC236}">
                  <a16:creationId xmlns:a16="http://schemas.microsoft.com/office/drawing/2014/main" id="{C0357C2B-8A2C-4FFA-B9D1-3177FCAE933D}"/>
                </a:ext>
              </a:extLst>
            </p:cNvPr>
            <p:cNvPicPr preferRelativeResize="0"/>
            <p:nvPr/>
          </p:nvPicPr>
          <p:blipFill rotWithShape="1">
            <a:blip r:embed="rId9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346949" y="3646743"/>
              <a:ext cx="525194" cy="3952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5" name="Shape 673">
              <a:extLst>
                <a:ext uri="{FF2B5EF4-FFF2-40B4-BE49-F238E27FC236}">
                  <a16:creationId xmlns:a16="http://schemas.microsoft.com/office/drawing/2014/main" id="{7021B812-37E7-4A35-8D5C-E4E6C3BBF215}"/>
                </a:ext>
              </a:extLst>
            </p:cNvPr>
            <p:cNvPicPr preferRelativeResize="0"/>
            <p:nvPr/>
          </p:nvPicPr>
          <p:blipFill rotWithShape="1">
            <a:blip r:embed="rId9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614112" y="3646743"/>
              <a:ext cx="525194" cy="3952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6" name="Shape 673">
              <a:extLst>
                <a:ext uri="{FF2B5EF4-FFF2-40B4-BE49-F238E27FC236}">
                  <a16:creationId xmlns:a16="http://schemas.microsoft.com/office/drawing/2014/main" id="{18EC66F2-0912-4FC9-B72C-8F45C281F73E}"/>
                </a:ext>
              </a:extLst>
            </p:cNvPr>
            <p:cNvPicPr preferRelativeResize="0"/>
            <p:nvPr/>
          </p:nvPicPr>
          <p:blipFill rotWithShape="1">
            <a:blip r:embed="rId9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073622" y="3868668"/>
              <a:ext cx="525194" cy="3952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7" name="Shape 673">
              <a:extLst>
                <a:ext uri="{FF2B5EF4-FFF2-40B4-BE49-F238E27FC236}">
                  <a16:creationId xmlns:a16="http://schemas.microsoft.com/office/drawing/2014/main" id="{0A72EA67-EE39-453B-9084-22CA34835C45}"/>
                </a:ext>
              </a:extLst>
            </p:cNvPr>
            <p:cNvPicPr preferRelativeResize="0"/>
            <p:nvPr/>
          </p:nvPicPr>
          <p:blipFill rotWithShape="1">
            <a:blip r:embed="rId9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346949" y="3868668"/>
              <a:ext cx="525194" cy="3952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8" name="Shape 673">
              <a:extLst>
                <a:ext uri="{FF2B5EF4-FFF2-40B4-BE49-F238E27FC236}">
                  <a16:creationId xmlns:a16="http://schemas.microsoft.com/office/drawing/2014/main" id="{A5409A69-1D64-48D8-B338-66C080A323AB}"/>
                </a:ext>
              </a:extLst>
            </p:cNvPr>
            <p:cNvPicPr preferRelativeResize="0"/>
            <p:nvPr/>
          </p:nvPicPr>
          <p:blipFill rotWithShape="1">
            <a:blip r:embed="rId9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614112" y="3868668"/>
              <a:ext cx="525194" cy="39529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1" name="群組 10">
            <a:extLst>
              <a:ext uri="{FF2B5EF4-FFF2-40B4-BE49-F238E27FC236}">
                <a16:creationId xmlns:a16="http://schemas.microsoft.com/office/drawing/2014/main" id="{35CEBF27-D936-4898-A5A2-415190AC9E22}"/>
              </a:ext>
            </a:extLst>
          </p:cNvPr>
          <p:cNvGrpSpPr/>
          <p:nvPr/>
        </p:nvGrpSpPr>
        <p:grpSpPr>
          <a:xfrm>
            <a:off x="1399508" y="827687"/>
            <a:ext cx="1881466" cy="1064328"/>
            <a:chOff x="1106116" y="813717"/>
            <a:chExt cx="2001488" cy="1132223"/>
          </a:xfrm>
        </p:grpSpPr>
        <p:pic>
          <p:nvPicPr>
            <p:cNvPr id="152" name="圖片 151" descr="一張含有 監視器, 室內, 物件, 坐 的圖片&#10;&#10;描述是以非常高的可信度產生">
              <a:extLst>
                <a:ext uri="{FF2B5EF4-FFF2-40B4-BE49-F238E27FC236}">
                  <a16:creationId xmlns:a16="http://schemas.microsoft.com/office/drawing/2014/main" id="{EB9228FF-B20D-409C-8F1B-5DBB0AAA89F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06116" y="813717"/>
              <a:ext cx="1405878" cy="1048099"/>
            </a:xfrm>
            <a:prstGeom prst="rect">
              <a:avLst/>
            </a:prstGeom>
          </p:spPr>
        </p:pic>
        <p:pic>
          <p:nvPicPr>
            <p:cNvPr id="151" name="圖片 150">
              <a:extLst>
                <a:ext uri="{FF2B5EF4-FFF2-40B4-BE49-F238E27FC236}">
                  <a16:creationId xmlns:a16="http://schemas.microsoft.com/office/drawing/2014/main" id="{5D2255A9-5CEF-4E6C-A76D-100B259338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89450" y="1650405"/>
              <a:ext cx="1677436" cy="295535"/>
            </a:xfrm>
            <a:prstGeom prst="rect">
              <a:avLst/>
            </a:prstGeom>
          </p:spPr>
        </p:pic>
        <p:sp>
          <p:nvSpPr>
            <p:cNvPr id="153" name="Google Shape;152;p29">
              <a:extLst>
                <a:ext uri="{FF2B5EF4-FFF2-40B4-BE49-F238E27FC236}">
                  <a16:creationId xmlns:a16="http://schemas.microsoft.com/office/drawing/2014/main" id="{91C2773D-00A7-42B6-AA62-4CB4F013A7CA}"/>
                </a:ext>
              </a:extLst>
            </p:cNvPr>
            <p:cNvSpPr txBox="1"/>
            <p:nvPr/>
          </p:nvSpPr>
          <p:spPr>
            <a:xfrm>
              <a:off x="1377705" y="1636711"/>
              <a:ext cx="1729899" cy="28635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5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3-Party AI Engine</a:t>
              </a:r>
              <a:endParaRPr sz="125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0" name="Google Shape;477;p43">
            <a:extLst>
              <a:ext uri="{FF2B5EF4-FFF2-40B4-BE49-F238E27FC236}">
                <a16:creationId xmlns:a16="http://schemas.microsoft.com/office/drawing/2014/main" id="{F0B08737-75C8-4F6D-95A7-9AC2F5A70881}"/>
              </a:ext>
            </a:extLst>
          </p:cNvPr>
          <p:cNvSpPr txBox="1">
            <a:spLocks/>
          </p:cNvSpPr>
          <p:nvPr/>
        </p:nvSpPr>
        <p:spPr>
          <a:xfrm>
            <a:off x="727132" y="4164876"/>
            <a:ext cx="1175986" cy="36001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altLang="zh-TW" sz="1600"/>
              <a:t>Store</a:t>
            </a:r>
            <a:endParaRPr lang="en-US" sz="1600"/>
          </a:p>
        </p:txBody>
      </p:sp>
      <p:sp>
        <p:nvSpPr>
          <p:cNvPr id="161" name="Google Shape;477;p43">
            <a:extLst>
              <a:ext uri="{FF2B5EF4-FFF2-40B4-BE49-F238E27FC236}">
                <a16:creationId xmlns:a16="http://schemas.microsoft.com/office/drawing/2014/main" id="{6349BD54-266D-4EAC-B501-66A32092C7D8}"/>
              </a:ext>
            </a:extLst>
          </p:cNvPr>
          <p:cNvSpPr txBox="1">
            <a:spLocks/>
          </p:cNvSpPr>
          <p:nvPr/>
        </p:nvSpPr>
        <p:spPr>
          <a:xfrm>
            <a:off x="5199763" y="4271117"/>
            <a:ext cx="2142814" cy="36001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altLang="zh-TW" sz="1600"/>
              <a:t>Multiple Store</a:t>
            </a:r>
            <a:endParaRPr lang="en-US" sz="1600"/>
          </a:p>
        </p:txBody>
      </p:sp>
      <p:cxnSp>
        <p:nvCxnSpPr>
          <p:cNvPr id="162" name="Google Shape;145;p29">
            <a:extLst>
              <a:ext uri="{FF2B5EF4-FFF2-40B4-BE49-F238E27FC236}">
                <a16:creationId xmlns:a16="http://schemas.microsoft.com/office/drawing/2014/main" id="{E54ACC21-E238-4613-85A8-2E2BF72D6ADE}"/>
              </a:ext>
            </a:extLst>
          </p:cNvPr>
          <p:cNvCxnSpPr>
            <a:cxnSpLocks/>
          </p:cNvCxnSpPr>
          <p:nvPr/>
        </p:nvCxnSpPr>
        <p:spPr>
          <a:xfrm>
            <a:off x="4938424" y="1330633"/>
            <a:ext cx="2159789" cy="1921219"/>
          </a:xfrm>
          <a:prstGeom prst="bentConnector3">
            <a:avLst>
              <a:gd name="adj1" fmla="val 99436"/>
            </a:avLst>
          </a:prstGeom>
          <a:noFill/>
          <a:ln w="2857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6" name="Google Shape;139;p29">
            <a:extLst>
              <a:ext uri="{FF2B5EF4-FFF2-40B4-BE49-F238E27FC236}">
                <a16:creationId xmlns:a16="http://schemas.microsoft.com/office/drawing/2014/main" id="{14BCB0BB-0406-4DF4-B259-476D0F819F6E}"/>
              </a:ext>
            </a:extLst>
          </p:cNvPr>
          <p:cNvCxnSpPr/>
          <p:nvPr/>
        </p:nvCxnSpPr>
        <p:spPr>
          <a:xfrm>
            <a:off x="7916306" y="2618689"/>
            <a:ext cx="202039" cy="472195"/>
          </a:xfrm>
          <a:prstGeom prst="bentConnector2">
            <a:avLst/>
          </a:prstGeom>
          <a:noFill/>
          <a:ln w="2857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7" name="Google Shape;142;p29">
            <a:extLst>
              <a:ext uri="{FF2B5EF4-FFF2-40B4-BE49-F238E27FC236}">
                <a16:creationId xmlns:a16="http://schemas.microsoft.com/office/drawing/2014/main" id="{F4CC2BBE-F313-47A1-A291-A84D8C191E04}"/>
              </a:ext>
            </a:extLst>
          </p:cNvPr>
          <p:cNvCxnSpPr/>
          <p:nvPr/>
        </p:nvCxnSpPr>
        <p:spPr>
          <a:xfrm rot="10800000" flipV="1">
            <a:off x="5842335" y="2618689"/>
            <a:ext cx="457185" cy="491394"/>
          </a:xfrm>
          <a:prstGeom prst="bentConnector2">
            <a:avLst/>
          </a:prstGeom>
          <a:noFill/>
          <a:ln w="2857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17" name="圖片 116">
            <a:extLst>
              <a:ext uri="{FF2B5EF4-FFF2-40B4-BE49-F238E27FC236}">
                <a16:creationId xmlns:a16="http://schemas.microsoft.com/office/drawing/2014/main" id="{AA9BE472-D235-42AF-80F9-F957F4D9400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5181" y="2351604"/>
            <a:ext cx="1726064" cy="505629"/>
          </a:xfrm>
          <a:prstGeom prst="rect">
            <a:avLst/>
          </a:prstGeom>
        </p:spPr>
      </p:pic>
      <p:sp>
        <p:nvSpPr>
          <p:cNvPr id="118" name="矩形 117">
            <a:extLst>
              <a:ext uri="{FF2B5EF4-FFF2-40B4-BE49-F238E27FC236}">
                <a16:creationId xmlns:a16="http://schemas.microsoft.com/office/drawing/2014/main" id="{870A5961-A1FC-4AF1-982A-1B5A92C00B7C}"/>
              </a:ext>
            </a:extLst>
          </p:cNvPr>
          <p:cNvSpPr/>
          <p:nvPr/>
        </p:nvSpPr>
        <p:spPr>
          <a:xfrm>
            <a:off x="6647133" y="2349538"/>
            <a:ext cx="143500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zh-TW" altLang="en-US" sz="125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中央管理      </a:t>
            </a:r>
          </a:p>
          <a:p>
            <a:pPr lvl="0" algn="ctr"/>
            <a:r>
              <a:rPr lang="en-US" altLang="zh-TW" sz="125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QVR Center</a:t>
            </a:r>
          </a:p>
        </p:txBody>
      </p:sp>
      <p:grpSp>
        <p:nvGrpSpPr>
          <p:cNvPr id="119" name="群組 118">
            <a:extLst>
              <a:ext uri="{FF2B5EF4-FFF2-40B4-BE49-F238E27FC236}">
                <a16:creationId xmlns:a16="http://schemas.microsoft.com/office/drawing/2014/main" id="{268B2B76-54C2-47CF-A6DB-D3F5E1082CD1}"/>
              </a:ext>
            </a:extLst>
          </p:cNvPr>
          <p:cNvGrpSpPr/>
          <p:nvPr/>
        </p:nvGrpSpPr>
        <p:grpSpPr>
          <a:xfrm>
            <a:off x="6411112" y="2329639"/>
            <a:ext cx="428712" cy="428712"/>
            <a:chOff x="2936223" y="1228169"/>
            <a:chExt cx="669099" cy="669099"/>
          </a:xfrm>
        </p:grpSpPr>
        <p:sp>
          <p:nvSpPr>
            <p:cNvPr id="120" name="矩形: 圓角 119">
              <a:extLst>
                <a:ext uri="{FF2B5EF4-FFF2-40B4-BE49-F238E27FC236}">
                  <a16:creationId xmlns:a16="http://schemas.microsoft.com/office/drawing/2014/main" id="{3BD7772F-CF9D-42FC-917D-E67183C79709}"/>
                </a:ext>
              </a:extLst>
            </p:cNvPr>
            <p:cNvSpPr/>
            <p:nvPr/>
          </p:nvSpPr>
          <p:spPr>
            <a:xfrm>
              <a:off x="2936223" y="1228169"/>
              <a:ext cx="669099" cy="66909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21" name="Google Shape;240;p31">
              <a:extLst>
                <a:ext uri="{FF2B5EF4-FFF2-40B4-BE49-F238E27FC236}">
                  <a16:creationId xmlns:a16="http://schemas.microsoft.com/office/drawing/2014/main" id="{F9480D05-8467-406C-BC62-35FD8EA15B28}"/>
                </a:ext>
              </a:extLst>
            </p:cNvPr>
            <p:cNvPicPr preferRelativeResize="0"/>
            <p:nvPr/>
          </p:nvPicPr>
          <p:blipFill>
            <a:blip r:embed="rId13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49013" y="1234520"/>
              <a:ext cx="653152" cy="65315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93" name="群組 92">
            <a:extLst>
              <a:ext uri="{FF2B5EF4-FFF2-40B4-BE49-F238E27FC236}">
                <a16:creationId xmlns:a16="http://schemas.microsoft.com/office/drawing/2014/main" id="{D4F003AA-19AE-4BDC-A4B0-4984A5BB0F74}"/>
              </a:ext>
            </a:extLst>
          </p:cNvPr>
          <p:cNvGrpSpPr/>
          <p:nvPr/>
        </p:nvGrpSpPr>
        <p:grpSpPr>
          <a:xfrm>
            <a:off x="6361429" y="3042364"/>
            <a:ext cx="1097100" cy="1069800"/>
            <a:chOff x="3758675" y="3299600"/>
            <a:chExt cx="1097100" cy="1069800"/>
          </a:xfrm>
        </p:grpSpPr>
        <p:sp>
          <p:nvSpPr>
            <p:cNvPr id="94" name="Google Shape;148;p29">
              <a:extLst>
                <a:ext uri="{FF2B5EF4-FFF2-40B4-BE49-F238E27FC236}">
                  <a16:creationId xmlns:a16="http://schemas.microsoft.com/office/drawing/2014/main" id="{CF4362D6-F058-4AEB-885C-C4BD6342669F}"/>
                </a:ext>
              </a:extLst>
            </p:cNvPr>
            <p:cNvSpPr txBox="1"/>
            <p:nvPr/>
          </p:nvSpPr>
          <p:spPr>
            <a:xfrm>
              <a:off x="3758675" y="3299600"/>
              <a:ext cx="1097100" cy="1069800"/>
            </a:xfrm>
            <a:prstGeom prst="rect">
              <a:avLst/>
            </a:prstGeom>
            <a:solidFill>
              <a:srgbClr val="9FC5E8"/>
            </a:solidFill>
            <a:ln>
              <a:noFill/>
            </a:ln>
          </p:spPr>
          <p:txBody>
            <a:bodyPr spcFirstLastPara="1" wrap="square" lIns="91425" tIns="91425" rIns="91425" bIns="91425" anchor="b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3F3F3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95" name="Google Shape;189;p29">
              <a:extLst>
                <a:ext uri="{FF2B5EF4-FFF2-40B4-BE49-F238E27FC236}">
                  <a16:creationId xmlns:a16="http://schemas.microsoft.com/office/drawing/2014/main" id="{C6E12F2F-9B9F-406C-8A46-7D18FAA8C990}"/>
                </a:ext>
              </a:extLst>
            </p:cNvPr>
            <p:cNvSpPr txBox="1"/>
            <p:nvPr/>
          </p:nvSpPr>
          <p:spPr>
            <a:xfrm>
              <a:off x="3799472" y="3982475"/>
              <a:ext cx="997200" cy="329100"/>
            </a:xfrm>
            <a:prstGeom prst="rect">
              <a:avLst/>
            </a:prstGeom>
            <a:solidFill>
              <a:srgbClr val="D0E0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 b="1">
                  <a:latin typeface="微軟正黑體" pitchFamily="34" charset="-120"/>
                  <a:ea typeface="微軟正黑體" pitchFamily="34" charset="-120"/>
                </a:rPr>
                <a:t>QVR Pro</a:t>
              </a:r>
              <a:endParaRPr sz="1000" b="1">
                <a:latin typeface="微軟正黑體" pitchFamily="34" charset="-120"/>
                <a:ea typeface="微軟正黑體" pitchFamily="34" charset="-120"/>
              </a:endParaRPr>
            </a:p>
          </p:txBody>
        </p:sp>
        <p:pic>
          <p:nvPicPr>
            <p:cNvPr id="96" name="Google Shape;190;p29">
              <a:extLst>
                <a:ext uri="{FF2B5EF4-FFF2-40B4-BE49-F238E27FC236}">
                  <a16:creationId xmlns:a16="http://schemas.microsoft.com/office/drawing/2014/main" id="{F8B948C5-0D43-4DD3-8D8F-F13D230EAAA2}"/>
                </a:ext>
              </a:extLst>
            </p:cNvPr>
            <p:cNvPicPr preferRelativeResize="0"/>
            <p:nvPr/>
          </p:nvPicPr>
          <p:blipFill rotWithShape="1">
            <a:blip r:embed="rId14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840440" y="4017586"/>
              <a:ext cx="258900" cy="258882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97" name="群組 217">
              <a:extLst>
                <a:ext uri="{FF2B5EF4-FFF2-40B4-BE49-F238E27FC236}">
                  <a16:creationId xmlns:a16="http://schemas.microsoft.com/office/drawing/2014/main" id="{56338F3C-2A62-4AB8-B071-A846218CFC21}"/>
                </a:ext>
              </a:extLst>
            </p:cNvPr>
            <p:cNvGrpSpPr/>
            <p:nvPr/>
          </p:nvGrpSpPr>
          <p:grpSpPr>
            <a:xfrm>
              <a:off x="3783006" y="3334502"/>
              <a:ext cx="1003308" cy="372158"/>
              <a:chOff x="1565012" y="2875152"/>
              <a:chExt cx="1139832" cy="422798"/>
            </a:xfrm>
          </p:grpSpPr>
          <p:pic>
            <p:nvPicPr>
              <p:cNvPr id="102" name="Shape 673">
                <a:extLst>
                  <a:ext uri="{FF2B5EF4-FFF2-40B4-BE49-F238E27FC236}">
                    <a16:creationId xmlns:a16="http://schemas.microsoft.com/office/drawing/2014/main" id="{F34FEDC8-79E3-4818-B706-DBD2174F6C3A}"/>
                  </a:ext>
                </a:extLst>
              </p:cNvPr>
              <p:cNvPicPr preferRelativeResize="0"/>
              <p:nvPr/>
            </p:nvPicPr>
            <p:blipFill rotWithShape="1">
              <a:blip r:embed="rId15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565012" y="2875152"/>
                <a:ext cx="561736" cy="42279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3" name="Shape 673">
                <a:extLst>
                  <a:ext uri="{FF2B5EF4-FFF2-40B4-BE49-F238E27FC236}">
                    <a16:creationId xmlns:a16="http://schemas.microsoft.com/office/drawing/2014/main" id="{E205AF37-C3EB-429B-8338-4CAB7BC9C1D6}"/>
                  </a:ext>
                </a:extLst>
              </p:cNvPr>
              <p:cNvPicPr preferRelativeResize="0"/>
              <p:nvPr/>
            </p:nvPicPr>
            <p:blipFill rotWithShape="1">
              <a:blip r:embed="rId15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857356" y="2875152"/>
                <a:ext cx="561736" cy="42279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4" name="Shape 673">
                <a:extLst>
                  <a:ext uri="{FF2B5EF4-FFF2-40B4-BE49-F238E27FC236}">
                    <a16:creationId xmlns:a16="http://schemas.microsoft.com/office/drawing/2014/main" id="{4D658428-8319-4CF9-A20A-EC23EB95A78F}"/>
                  </a:ext>
                </a:extLst>
              </p:cNvPr>
              <p:cNvPicPr preferRelativeResize="0"/>
              <p:nvPr/>
            </p:nvPicPr>
            <p:blipFill rotWithShape="1">
              <a:blip r:embed="rId15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143108" y="2875152"/>
                <a:ext cx="561736" cy="42279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98" name="群組 221">
              <a:extLst>
                <a:ext uri="{FF2B5EF4-FFF2-40B4-BE49-F238E27FC236}">
                  <a16:creationId xmlns:a16="http://schemas.microsoft.com/office/drawing/2014/main" id="{6E79CD20-08E3-4E47-99B2-F17266E69304}"/>
                </a:ext>
              </a:extLst>
            </p:cNvPr>
            <p:cNvGrpSpPr/>
            <p:nvPr/>
          </p:nvGrpSpPr>
          <p:grpSpPr>
            <a:xfrm>
              <a:off x="3783006" y="3602604"/>
              <a:ext cx="1003308" cy="372158"/>
              <a:chOff x="1565012" y="2875152"/>
              <a:chExt cx="1139832" cy="422798"/>
            </a:xfrm>
          </p:grpSpPr>
          <p:pic>
            <p:nvPicPr>
              <p:cNvPr id="99" name="Shape 673">
                <a:extLst>
                  <a:ext uri="{FF2B5EF4-FFF2-40B4-BE49-F238E27FC236}">
                    <a16:creationId xmlns:a16="http://schemas.microsoft.com/office/drawing/2014/main" id="{D37D5E91-2B73-4536-9C04-AB59352FC5C3}"/>
                  </a:ext>
                </a:extLst>
              </p:cNvPr>
              <p:cNvPicPr preferRelativeResize="0"/>
              <p:nvPr/>
            </p:nvPicPr>
            <p:blipFill rotWithShape="1">
              <a:blip r:embed="rId15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565012" y="2875152"/>
                <a:ext cx="561736" cy="42279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0" name="Shape 673">
                <a:extLst>
                  <a:ext uri="{FF2B5EF4-FFF2-40B4-BE49-F238E27FC236}">
                    <a16:creationId xmlns:a16="http://schemas.microsoft.com/office/drawing/2014/main" id="{F03613A1-3EFC-4DB3-B42C-429731B74F3C}"/>
                  </a:ext>
                </a:extLst>
              </p:cNvPr>
              <p:cNvPicPr preferRelativeResize="0"/>
              <p:nvPr/>
            </p:nvPicPr>
            <p:blipFill rotWithShape="1">
              <a:blip r:embed="rId15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857356" y="2875152"/>
                <a:ext cx="561736" cy="42279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1" name="Shape 673">
                <a:extLst>
                  <a:ext uri="{FF2B5EF4-FFF2-40B4-BE49-F238E27FC236}">
                    <a16:creationId xmlns:a16="http://schemas.microsoft.com/office/drawing/2014/main" id="{327FE508-80EB-46E2-9E51-D1B811D4A966}"/>
                  </a:ext>
                </a:extLst>
              </p:cNvPr>
              <p:cNvPicPr preferRelativeResize="0"/>
              <p:nvPr/>
            </p:nvPicPr>
            <p:blipFill rotWithShape="1">
              <a:blip r:embed="rId15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143108" y="2875152"/>
                <a:ext cx="561736" cy="42279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105" name="群組 104">
            <a:extLst>
              <a:ext uri="{FF2B5EF4-FFF2-40B4-BE49-F238E27FC236}">
                <a16:creationId xmlns:a16="http://schemas.microsoft.com/office/drawing/2014/main" id="{85DA073E-8673-4CB5-9965-255FBECACAD5}"/>
              </a:ext>
            </a:extLst>
          </p:cNvPr>
          <p:cNvGrpSpPr/>
          <p:nvPr/>
        </p:nvGrpSpPr>
        <p:grpSpPr>
          <a:xfrm>
            <a:off x="7519805" y="3042364"/>
            <a:ext cx="1097100" cy="1069800"/>
            <a:chOff x="3758675" y="3299600"/>
            <a:chExt cx="1097100" cy="1069800"/>
          </a:xfrm>
        </p:grpSpPr>
        <p:sp>
          <p:nvSpPr>
            <p:cNvPr id="106" name="Google Shape;148;p29">
              <a:extLst>
                <a:ext uri="{FF2B5EF4-FFF2-40B4-BE49-F238E27FC236}">
                  <a16:creationId xmlns:a16="http://schemas.microsoft.com/office/drawing/2014/main" id="{8D4B10CD-50B7-404E-BDB5-AB8759CB14B4}"/>
                </a:ext>
              </a:extLst>
            </p:cNvPr>
            <p:cNvSpPr txBox="1"/>
            <p:nvPr/>
          </p:nvSpPr>
          <p:spPr>
            <a:xfrm>
              <a:off x="3758675" y="3299600"/>
              <a:ext cx="1097100" cy="1069800"/>
            </a:xfrm>
            <a:prstGeom prst="rect">
              <a:avLst/>
            </a:prstGeom>
            <a:solidFill>
              <a:srgbClr val="9FC5E8"/>
            </a:solidFill>
            <a:ln>
              <a:noFill/>
            </a:ln>
          </p:spPr>
          <p:txBody>
            <a:bodyPr spcFirstLastPara="1" wrap="square" lIns="91425" tIns="91425" rIns="91425" bIns="91425" anchor="b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3F3F3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07" name="Google Shape;189;p29">
              <a:extLst>
                <a:ext uri="{FF2B5EF4-FFF2-40B4-BE49-F238E27FC236}">
                  <a16:creationId xmlns:a16="http://schemas.microsoft.com/office/drawing/2014/main" id="{6C1ED91B-B2E6-468E-8409-7CD87BC4F728}"/>
                </a:ext>
              </a:extLst>
            </p:cNvPr>
            <p:cNvSpPr txBox="1"/>
            <p:nvPr/>
          </p:nvSpPr>
          <p:spPr>
            <a:xfrm>
              <a:off x="3799472" y="3982475"/>
              <a:ext cx="997200" cy="329100"/>
            </a:xfrm>
            <a:prstGeom prst="rect">
              <a:avLst/>
            </a:prstGeom>
            <a:solidFill>
              <a:srgbClr val="D0E0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 b="1">
                  <a:latin typeface="微軟正黑體" pitchFamily="34" charset="-120"/>
                  <a:ea typeface="微軟正黑體" pitchFamily="34" charset="-120"/>
                </a:rPr>
                <a:t>QVR Pro</a:t>
              </a:r>
              <a:endParaRPr sz="1000" b="1">
                <a:latin typeface="微軟正黑體" pitchFamily="34" charset="-120"/>
                <a:ea typeface="微軟正黑體" pitchFamily="34" charset="-120"/>
              </a:endParaRPr>
            </a:p>
          </p:txBody>
        </p:sp>
        <p:pic>
          <p:nvPicPr>
            <p:cNvPr id="108" name="Google Shape;190;p29">
              <a:extLst>
                <a:ext uri="{FF2B5EF4-FFF2-40B4-BE49-F238E27FC236}">
                  <a16:creationId xmlns:a16="http://schemas.microsoft.com/office/drawing/2014/main" id="{365A0717-7F3E-4950-8C61-B67FAB0B5092}"/>
                </a:ext>
              </a:extLst>
            </p:cNvPr>
            <p:cNvPicPr preferRelativeResize="0"/>
            <p:nvPr/>
          </p:nvPicPr>
          <p:blipFill rotWithShape="1">
            <a:blip r:embed="rId14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840440" y="4017586"/>
              <a:ext cx="258900" cy="258882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09" name="群組 217">
              <a:extLst>
                <a:ext uri="{FF2B5EF4-FFF2-40B4-BE49-F238E27FC236}">
                  <a16:creationId xmlns:a16="http://schemas.microsoft.com/office/drawing/2014/main" id="{DD2C088E-1921-41D7-B7F1-2D6651B39261}"/>
                </a:ext>
              </a:extLst>
            </p:cNvPr>
            <p:cNvGrpSpPr/>
            <p:nvPr/>
          </p:nvGrpSpPr>
          <p:grpSpPr>
            <a:xfrm>
              <a:off x="3783006" y="3334502"/>
              <a:ext cx="1003308" cy="372158"/>
              <a:chOff x="1565012" y="2875152"/>
              <a:chExt cx="1139832" cy="422798"/>
            </a:xfrm>
          </p:grpSpPr>
          <p:pic>
            <p:nvPicPr>
              <p:cNvPr id="114" name="Shape 673">
                <a:extLst>
                  <a:ext uri="{FF2B5EF4-FFF2-40B4-BE49-F238E27FC236}">
                    <a16:creationId xmlns:a16="http://schemas.microsoft.com/office/drawing/2014/main" id="{2B9A2F64-57B0-49B9-B1B5-C4FA7BABA911}"/>
                  </a:ext>
                </a:extLst>
              </p:cNvPr>
              <p:cNvPicPr preferRelativeResize="0"/>
              <p:nvPr/>
            </p:nvPicPr>
            <p:blipFill rotWithShape="1">
              <a:blip r:embed="rId15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565012" y="2875152"/>
                <a:ext cx="561736" cy="42279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15" name="Shape 673">
                <a:extLst>
                  <a:ext uri="{FF2B5EF4-FFF2-40B4-BE49-F238E27FC236}">
                    <a16:creationId xmlns:a16="http://schemas.microsoft.com/office/drawing/2014/main" id="{076F60FE-EBE2-46F9-98C5-10CCDA91CA8B}"/>
                  </a:ext>
                </a:extLst>
              </p:cNvPr>
              <p:cNvPicPr preferRelativeResize="0"/>
              <p:nvPr/>
            </p:nvPicPr>
            <p:blipFill rotWithShape="1">
              <a:blip r:embed="rId15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857356" y="2875152"/>
                <a:ext cx="561736" cy="42279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16" name="Shape 673">
                <a:extLst>
                  <a:ext uri="{FF2B5EF4-FFF2-40B4-BE49-F238E27FC236}">
                    <a16:creationId xmlns:a16="http://schemas.microsoft.com/office/drawing/2014/main" id="{7577EED2-53AF-49BA-8203-5C729A4DD88D}"/>
                  </a:ext>
                </a:extLst>
              </p:cNvPr>
              <p:cNvPicPr preferRelativeResize="0"/>
              <p:nvPr/>
            </p:nvPicPr>
            <p:blipFill rotWithShape="1">
              <a:blip r:embed="rId15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143108" y="2875152"/>
                <a:ext cx="561736" cy="42279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10" name="群組 221">
              <a:extLst>
                <a:ext uri="{FF2B5EF4-FFF2-40B4-BE49-F238E27FC236}">
                  <a16:creationId xmlns:a16="http://schemas.microsoft.com/office/drawing/2014/main" id="{AFD31382-AF9B-427A-A007-4E431F216C82}"/>
                </a:ext>
              </a:extLst>
            </p:cNvPr>
            <p:cNvGrpSpPr/>
            <p:nvPr/>
          </p:nvGrpSpPr>
          <p:grpSpPr>
            <a:xfrm>
              <a:off x="3783006" y="3602604"/>
              <a:ext cx="1003308" cy="372158"/>
              <a:chOff x="1565012" y="2875152"/>
              <a:chExt cx="1139832" cy="422798"/>
            </a:xfrm>
          </p:grpSpPr>
          <p:pic>
            <p:nvPicPr>
              <p:cNvPr id="111" name="Shape 673">
                <a:extLst>
                  <a:ext uri="{FF2B5EF4-FFF2-40B4-BE49-F238E27FC236}">
                    <a16:creationId xmlns:a16="http://schemas.microsoft.com/office/drawing/2014/main" id="{39EF63EA-8AC0-4CEA-9EBF-E693E02CA880}"/>
                  </a:ext>
                </a:extLst>
              </p:cNvPr>
              <p:cNvPicPr preferRelativeResize="0"/>
              <p:nvPr/>
            </p:nvPicPr>
            <p:blipFill rotWithShape="1">
              <a:blip r:embed="rId15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565012" y="2875152"/>
                <a:ext cx="561736" cy="42279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12" name="Shape 673">
                <a:extLst>
                  <a:ext uri="{FF2B5EF4-FFF2-40B4-BE49-F238E27FC236}">
                    <a16:creationId xmlns:a16="http://schemas.microsoft.com/office/drawing/2014/main" id="{7CAEEAAC-98A5-4D14-88F5-CCF264AD87AA}"/>
                  </a:ext>
                </a:extLst>
              </p:cNvPr>
              <p:cNvPicPr preferRelativeResize="0"/>
              <p:nvPr/>
            </p:nvPicPr>
            <p:blipFill rotWithShape="1">
              <a:blip r:embed="rId15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857356" y="2875152"/>
                <a:ext cx="561736" cy="42279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13" name="Shape 673">
                <a:extLst>
                  <a:ext uri="{FF2B5EF4-FFF2-40B4-BE49-F238E27FC236}">
                    <a16:creationId xmlns:a16="http://schemas.microsoft.com/office/drawing/2014/main" id="{5DFE4100-CF85-49A6-A13E-6C63853F96F0}"/>
                  </a:ext>
                </a:extLst>
              </p:cNvPr>
              <p:cNvPicPr preferRelativeResize="0"/>
              <p:nvPr/>
            </p:nvPicPr>
            <p:blipFill rotWithShape="1">
              <a:blip r:embed="rId15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143108" y="2875152"/>
                <a:ext cx="561736" cy="42279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pic>
        <p:nvPicPr>
          <p:cNvPr id="123" name="圖片 122" descr="一張含有 室內, 電子用品, 監視器 的圖片&#10;&#10;描述是以非常高的可信度產生">
            <a:extLst>
              <a:ext uri="{FF2B5EF4-FFF2-40B4-BE49-F238E27FC236}">
                <a16:creationId xmlns:a16="http://schemas.microsoft.com/office/drawing/2014/main" id="{B597AFFB-4E41-4F45-8F09-A7C6A490FF86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7172" y="756446"/>
            <a:ext cx="2210809" cy="1402685"/>
          </a:xfrm>
          <a:prstGeom prst="rect">
            <a:avLst/>
          </a:prstGeom>
        </p:spPr>
      </p:pic>
      <p:grpSp>
        <p:nvGrpSpPr>
          <p:cNvPr id="16" name="群組 15">
            <a:extLst>
              <a:ext uri="{FF2B5EF4-FFF2-40B4-BE49-F238E27FC236}">
                <a16:creationId xmlns:a16="http://schemas.microsoft.com/office/drawing/2014/main" id="{32EC6F70-73C6-4FBE-8AA2-D5A5EDEA49DA}"/>
              </a:ext>
            </a:extLst>
          </p:cNvPr>
          <p:cNvGrpSpPr/>
          <p:nvPr/>
        </p:nvGrpSpPr>
        <p:grpSpPr>
          <a:xfrm>
            <a:off x="3733347" y="1923368"/>
            <a:ext cx="1521379" cy="287330"/>
            <a:chOff x="3688917" y="2106989"/>
            <a:chExt cx="1521379" cy="287330"/>
          </a:xfrm>
        </p:grpSpPr>
        <p:pic>
          <p:nvPicPr>
            <p:cNvPr id="124" name="圖片 123">
              <a:extLst>
                <a:ext uri="{FF2B5EF4-FFF2-40B4-BE49-F238E27FC236}">
                  <a16:creationId xmlns:a16="http://schemas.microsoft.com/office/drawing/2014/main" id="{9C6B8AB8-92F3-4101-BFD4-A9EB943414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64948" y="2115033"/>
              <a:ext cx="1445348" cy="279286"/>
            </a:xfrm>
            <a:prstGeom prst="rect">
              <a:avLst/>
            </a:prstGeom>
          </p:spPr>
        </p:pic>
        <p:sp>
          <p:nvSpPr>
            <p:cNvPr id="122" name="矩形 121">
              <a:extLst>
                <a:ext uri="{FF2B5EF4-FFF2-40B4-BE49-F238E27FC236}">
                  <a16:creationId xmlns:a16="http://schemas.microsoft.com/office/drawing/2014/main" id="{769A5048-F52A-432C-A788-9508EC612482}"/>
                </a:ext>
              </a:extLst>
            </p:cNvPr>
            <p:cNvSpPr/>
            <p:nvPr/>
          </p:nvSpPr>
          <p:spPr>
            <a:xfrm>
              <a:off x="3688917" y="2106989"/>
              <a:ext cx="1459940" cy="28469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lvl="0" algn="r"/>
              <a:r>
                <a:rPr lang="en-US" altLang="zh-TW" sz="1250" b="1">
                  <a:solidFill>
                    <a:schemeClr val="bg1"/>
                  </a:solidFill>
                </a:rPr>
                <a:t>QVR Pro Client</a:t>
              </a:r>
            </a:p>
          </p:txBody>
        </p:sp>
      </p:grpSp>
      <p:cxnSp>
        <p:nvCxnSpPr>
          <p:cNvPr id="168" name="Google Shape;147;p29">
            <a:extLst>
              <a:ext uri="{FF2B5EF4-FFF2-40B4-BE49-F238E27FC236}">
                <a16:creationId xmlns:a16="http://schemas.microsoft.com/office/drawing/2014/main" id="{D4E1AA75-E522-4FD1-AADE-F01F89994FED}"/>
              </a:ext>
            </a:extLst>
          </p:cNvPr>
          <p:cNvCxnSpPr>
            <a:cxnSpLocks/>
          </p:cNvCxnSpPr>
          <p:nvPr/>
        </p:nvCxnSpPr>
        <p:spPr>
          <a:xfrm flipV="1">
            <a:off x="4356330" y="3279560"/>
            <a:ext cx="1380251" cy="18086"/>
          </a:xfrm>
          <a:prstGeom prst="bentConnector4">
            <a:avLst>
              <a:gd name="adj1" fmla="val 41044"/>
              <a:gd name="adj2" fmla="val 1609"/>
            </a:avLst>
          </a:prstGeom>
          <a:noFill/>
          <a:ln w="2857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81" name="群組 80">
            <a:extLst>
              <a:ext uri="{FF2B5EF4-FFF2-40B4-BE49-F238E27FC236}">
                <a16:creationId xmlns:a16="http://schemas.microsoft.com/office/drawing/2014/main" id="{61F85159-41EA-4071-8BFE-34384D3DC98F}"/>
              </a:ext>
            </a:extLst>
          </p:cNvPr>
          <p:cNvGrpSpPr/>
          <p:nvPr/>
        </p:nvGrpSpPr>
        <p:grpSpPr>
          <a:xfrm>
            <a:off x="5197184" y="3042364"/>
            <a:ext cx="1097100" cy="1069800"/>
            <a:chOff x="3758675" y="3299600"/>
            <a:chExt cx="1097100" cy="1069800"/>
          </a:xfrm>
        </p:grpSpPr>
        <p:sp>
          <p:nvSpPr>
            <p:cNvPr id="82" name="Google Shape;148;p29">
              <a:extLst>
                <a:ext uri="{FF2B5EF4-FFF2-40B4-BE49-F238E27FC236}">
                  <a16:creationId xmlns:a16="http://schemas.microsoft.com/office/drawing/2014/main" id="{84AB73BF-EC36-453B-8E18-0D3F39B80AF4}"/>
                </a:ext>
              </a:extLst>
            </p:cNvPr>
            <p:cNvSpPr txBox="1"/>
            <p:nvPr/>
          </p:nvSpPr>
          <p:spPr>
            <a:xfrm>
              <a:off x="3758675" y="3299600"/>
              <a:ext cx="1097100" cy="1069800"/>
            </a:xfrm>
            <a:prstGeom prst="rect">
              <a:avLst/>
            </a:prstGeom>
            <a:solidFill>
              <a:srgbClr val="9FC5E8"/>
            </a:solidFill>
            <a:ln>
              <a:noFill/>
            </a:ln>
          </p:spPr>
          <p:txBody>
            <a:bodyPr spcFirstLastPara="1" wrap="square" lIns="91425" tIns="91425" rIns="91425" bIns="91425" anchor="b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3F3F3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83" name="Google Shape;189;p29">
              <a:extLst>
                <a:ext uri="{FF2B5EF4-FFF2-40B4-BE49-F238E27FC236}">
                  <a16:creationId xmlns:a16="http://schemas.microsoft.com/office/drawing/2014/main" id="{815A7932-98CF-4D83-8CC5-070D8D117F23}"/>
                </a:ext>
              </a:extLst>
            </p:cNvPr>
            <p:cNvSpPr txBox="1"/>
            <p:nvPr/>
          </p:nvSpPr>
          <p:spPr>
            <a:xfrm>
              <a:off x="3799472" y="3982475"/>
              <a:ext cx="997200" cy="329100"/>
            </a:xfrm>
            <a:prstGeom prst="rect">
              <a:avLst/>
            </a:prstGeom>
            <a:solidFill>
              <a:srgbClr val="D0E0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 b="1">
                  <a:latin typeface="微軟正黑體" pitchFamily="34" charset="-120"/>
                  <a:ea typeface="微軟正黑體" pitchFamily="34" charset="-120"/>
                </a:rPr>
                <a:t>QVR Pro</a:t>
              </a:r>
              <a:endParaRPr sz="1000" b="1">
                <a:latin typeface="微軟正黑體" pitchFamily="34" charset="-120"/>
                <a:ea typeface="微軟正黑體" pitchFamily="34" charset="-120"/>
              </a:endParaRPr>
            </a:p>
          </p:txBody>
        </p:sp>
        <p:pic>
          <p:nvPicPr>
            <p:cNvPr id="84" name="Google Shape;190;p29">
              <a:extLst>
                <a:ext uri="{FF2B5EF4-FFF2-40B4-BE49-F238E27FC236}">
                  <a16:creationId xmlns:a16="http://schemas.microsoft.com/office/drawing/2014/main" id="{2B64E762-B2BF-4218-AD0C-D14161C35ECB}"/>
                </a:ext>
              </a:extLst>
            </p:cNvPr>
            <p:cNvPicPr preferRelativeResize="0"/>
            <p:nvPr/>
          </p:nvPicPr>
          <p:blipFill rotWithShape="1">
            <a:blip r:embed="rId14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840440" y="4017586"/>
              <a:ext cx="258900" cy="258882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85" name="群組 217">
              <a:extLst>
                <a:ext uri="{FF2B5EF4-FFF2-40B4-BE49-F238E27FC236}">
                  <a16:creationId xmlns:a16="http://schemas.microsoft.com/office/drawing/2014/main" id="{3F59B39E-FE98-4CC8-847D-A8C747571727}"/>
                </a:ext>
              </a:extLst>
            </p:cNvPr>
            <p:cNvGrpSpPr/>
            <p:nvPr/>
          </p:nvGrpSpPr>
          <p:grpSpPr>
            <a:xfrm>
              <a:off x="3783006" y="3334502"/>
              <a:ext cx="1003308" cy="372158"/>
              <a:chOff x="1565012" y="2875152"/>
              <a:chExt cx="1139832" cy="422798"/>
            </a:xfrm>
          </p:grpSpPr>
          <p:pic>
            <p:nvPicPr>
              <p:cNvPr id="90" name="Shape 673">
                <a:extLst>
                  <a:ext uri="{FF2B5EF4-FFF2-40B4-BE49-F238E27FC236}">
                    <a16:creationId xmlns:a16="http://schemas.microsoft.com/office/drawing/2014/main" id="{9C4478CD-6223-4AB4-AF57-CCFFF0735314}"/>
                  </a:ext>
                </a:extLst>
              </p:cNvPr>
              <p:cNvPicPr preferRelativeResize="0"/>
              <p:nvPr/>
            </p:nvPicPr>
            <p:blipFill rotWithShape="1">
              <a:blip r:embed="rId15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565012" y="2875152"/>
                <a:ext cx="561736" cy="42279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1" name="Shape 673">
                <a:extLst>
                  <a:ext uri="{FF2B5EF4-FFF2-40B4-BE49-F238E27FC236}">
                    <a16:creationId xmlns:a16="http://schemas.microsoft.com/office/drawing/2014/main" id="{D51EB9DC-20E7-46BA-BE1E-7533F615DD52}"/>
                  </a:ext>
                </a:extLst>
              </p:cNvPr>
              <p:cNvPicPr preferRelativeResize="0"/>
              <p:nvPr/>
            </p:nvPicPr>
            <p:blipFill rotWithShape="1">
              <a:blip r:embed="rId15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857356" y="2875152"/>
                <a:ext cx="561736" cy="42279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2" name="Shape 673">
                <a:extLst>
                  <a:ext uri="{FF2B5EF4-FFF2-40B4-BE49-F238E27FC236}">
                    <a16:creationId xmlns:a16="http://schemas.microsoft.com/office/drawing/2014/main" id="{BB2D1251-6FD1-43E8-A8C3-A239E2912167}"/>
                  </a:ext>
                </a:extLst>
              </p:cNvPr>
              <p:cNvPicPr preferRelativeResize="0"/>
              <p:nvPr/>
            </p:nvPicPr>
            <p:blipFill rotWithShape="1">
              <a:blip r:embed="rId15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143108" y="2875152"/>
                <a:ext cx="561736" cy="42279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86" name="群組 221">
              <a:extLst>
                <a:ext uri="{FF2B5EF4-FFF2-40B4-BE49-F238E27FC236}">
                  <a16:creationId xmlns:a16="http://schemas.microsoft.com/office/drawing/2014/main" id="{6711235E-70DF-483F-95EC-961898E026C8}"/>
                </a:ext>
              </a:extLst>
            </p:cNvPr>
            <p:cNvGrpSpPr/>
            <p:nvPr/>
          </p:nvGrpSpPr>
          <p:grpSpPr>
            <a:xfrm>
              <a:off x="3783006" y="3602604"/>
              <a:ext cx="1003308" cy="372158"/>
              <a:chOff x="1565012" y="2875152"/>
              <a:chExt cx="1139832" cy="422798"/>
            </a:xfrm>
          </p:grpSpPr>
          <p:pic>
            <p:nvPicPr>
              <p:cNvPr id="87" name="Shape 673">
                <a:extLst>
                  <a:ext uri="{FF2B5EF4-FFF2-40B4-BE49-F238E27FC236}">
                    <a16:creationId xmlns:a16="http://schemas.microsoft.com/office/drawing/2014/main" id="{925E589C-60C3-490F-A95A-A08D823F14C6}"/>
                  </a:ext>
                </a:extLst>
              </p:cNvPr>
              <p:cNvPicPr preferRelativeResize="0"/>
              <p:nvPr/>
            </p:nvPicPr>
            <p:blipFill rotWithShape="1">
              <a:blip r:embed="rId15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565012" y="2875152"/>
                <a:ext cx="561736" cy="42279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8" name="Shape 673">
                <a:extLst>
                  <a:ext uri="{FF2B5EF4-FFF2-40B4-BE49-F238E27FC236}">
                    <a16:creationId xmlns:a16="http://schemas.microsoft.com/office/drawing/2014/main" id="{C6305724-45F7-47D8-B2C7-D1A28CB5060C}"/>
                  </a:ext>
                </a:extLst>
              </p:cNvPr>
              <p:cNvPicPr preferRelativeResize="0"/>
              <p:nvPr/>
            </p:nvPicPr>
            <p:blipFill rotWithShape="1">
              <a:blip r:embed="rId15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857356" y="2875152"/>
                <a:ext cx="561736" cy="42279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9" name="Shape 673">
                <a:extLst>
                  <a:ext uri="{FF2B5EF4-FFF2-40B4-BE49-F238E27FC236}">
                    <a16:creationId xmlns:a16="http://schemas.microsoft.com/office/drawing/2014/main" id="{A464D44C-DF56-475C-A16E-CEB9DF9A2058}"/>
                  </a:ext>
                </a:extLst>
              </p:cNvPr>
              <p:cNvPicPr preferRelativeResize="0"/>
              <p:nvPr/>
            </p:nvPicPr>
            <p:blipFill rotWithShape="1">
              <a:blip r:embed="rId15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143108" y="2875152"/>
                <a:ext cx="561736" cy="42279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pic>
        <p:nvPicPr>
          <p:cNvPr id="171" name="圖片 170">
            <a:extLst>
              <a:ext uri="{FF2B5EF4-FFF2-40B4-BE49-F238E27FC236}">
                <a16:creationId xmlns:a16="http://schemas.microsoft.com/office/drawing/2014/main" id="{B5811376-F89C-4B03-97AE-E15ADCC9E20F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3302" y="3612725"/>
            <a:ext cx="1559323" cy="473914"/>
          </a:xfrm>
          <a:prstGeom prst="rect">
            <a:avLst/>
          </a:prstGeom>
        </p:spPr>
      </p:pic>
      <p:sp>
        <p:nvSpPr>
          <p:cNvPr id="172" name="矩形 171">
            <a:extLst>
              <a:ext uri="{FF2B5EF4-FFF2-40B4-BE49-F238E27FC236}">
                <a16:creationId xmlns:a16="http://schemas.microsoft.com/office/drawing/2014/main" id="{DB27662C-C188-4AFA-BA4F-122331CDFA82}"/>
              </a:ext>
            </a:extLst>
          </p:cNvPr>
          <p:cNvSpPr/>
          <p:nvPr/>
        </p:nvSpPr>
        <p:spPr>
          <a:xfrm>
            <a:off x="3734008" y="3611612"/>
            <a:ext cx="1333470" cy="477054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lvl="0"/>
            <a:r>
              <a:rPr lang="zh-TW" altLang="en-US" sz="1250" b="1">
                <a:solidFill>
                  <a:schemeClr val="bg1"/>
                </a:solidFill>
                <a:latin typeface="Microsoft JhengHei"/>
                <a:ea typeface="Microsoft JhengHei"/>
              </a:rPr>
              <a:t>遠端備份</a:t>
            </a:r>
          </a:p>
          <a:p>
            <a:pPr lvl="0"/>
            <a:r>
              <a:rPr lang="en-US" altLang="zh-TW" sz="1250" b="1">
                <a:solidFill>
                  <a:schemeClr val="bg1"/>
                </a:solidFill>
              </a:rPr>
              <a:t>HBS - RTRR</a:t>
            </a:r>
          </a:p>
        </p:txBody>
      </p:sp>
      <p:pic>
        <p:nvPicPr>
          <p:cNvPr id="173" name="圖片 172" descr="一張含有 電腦, 牆, 建築物 的圖片&#10;&#10;描述是以高可信度產生">
            <a:extLst>
              <a:ext uri="{FF2B5EF4-FFF2-40B4-BE49-F238E27FC236}">
                <a16:creationId xmlns:a16="http://schemas.microsoft.com/office/drawing/2014/main" id="{61211935-044E-4A26-98C8-F637193C5BA4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9953" y="2528240"/>
            <a:ext cx="1212308" cy="1130995"/>
          </a:xfrm>
          <a:prstGeom prst="rect">
            <a:avLst/>
          </a:prstGeom>
        </p:spPr>
      </p:pic>
      <p:grpSp>
        <p:nvGrpSpPr>
          <p:cNvPr id="174" name="群組 173">
            <a:extLst>
              <a:ext uri="{FF2B5EF4-FFF2-40B4-BE49-F238E27FC236}">
                <a16:creationId xmlns:a16="http://schemas.microsoft.com/office/drawing/2014/main" id="{DEAAF8B8-AFFC-48D5-9A30-4983D430927E}"/>
              </a:ext>
            </a:extLst>
          </p:cNvPr>
          <p:cNvGrpSpPr/>
          <p:nvPr/>
        </p:nvGrpSpPr>
        <p:grpSpPr>
          <a:xfrm>
            <a:off x="3298554" y="3623957"/>
            <a:ext cx="419848" cy="417799"/>
            <a:chOff x="3298554" y="3623957"/>
            <a:chExt cx="419848" cy="417799"/>
          </a:xfrm>
        </p:grpSpPr>
        <p:sp>
          <p:nvSpPr>
            <p:cNvPr id="175" name="矩形: 圓角 174">
              <a:extLst>
                <a:ext uri="{FF2B5EF4-FFF2-40B4-BE49-F238E27FC236}">
                  <a16:creationId xmlns:a16="http://schemas.microsoft.com/office/drawing/2014/main" id="{53E9B3DB-8CB0-44F9-9D41-969DFF63B140}"/>
                </a:ext>
              </a:extLst>
            </p:cNvPr>
            <p:cNvSpPr/>
            <p:nvPr/>
          </p:nvSpPr>
          <p:spPr>
            <a:xfrm>
              <a:off x="3298554" y="3623957"/>
              <a:ext cx="419848" cy="41413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76" name="Google Shape;146;p29">
              <a:extLst>
                <a:ext uri="{FF2B5EF4-FFF2-40B4-BE49-F238E27FC236}">
                  <a16:creationId xmlns:a16="http://schemas.microsoft.com/office/drawing/2014/main" id="{D9F94449-ED69-4F01-998E-7E035B76A476}"/>
                </a:ext>
              </a:extLst>
            </p:cNvPr>
            <p:cNvPicPr preferRelativeResize="0"/>
            <p:nvPr/>
          </p:nvPicPr>
          <p:blipFill>
            <a:blip r:embed="rId20">
              <a:alphaModFix/>
            </a:blip>
            <a:stretch>
              <a:fillRect/>
            </a:stretch>
          </p:blipFill>
          <p:spPr>
            <a:xfrm>
              <a:off x="3302062" y="3627622"/>
              <a:ext cx="414134" cy="414134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8646799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圖片 39">
            <a:extLst>
              <a:ext uri="{FF2B5EF4-FFF2-40B4-BE49-F238E27FC236}">
                <a16:creationId xmlns:a16="http://schemas.microsoft.com/office/drawing/2014/main" id="{3EA82041-DEA2-413A-9E02-1FE5F962DA1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0" y="0"/>
            <a:ext cx="9128320" cy="5143500"/>
          </a:xfrm>
          <a:prstGeom prst="rect">
            <a:avLst/>
          </a:prstGeom>
        </p:spPr>
      </p:pic>
      <p:pic>
        <p:nvPicPr>
          <p:cNvPr id="37" name="圖片 36" descr="一張含有 監視器, 電子用品, 電腦, 坐 的圖片&#10;&#10;描述是以非常高的可信度產生">
            <a:extLst>
              <a:ext uri="{FF2B5EF4-FFF2-40B4-BE49-F238E27FC236}">
                <a16:creationId xmlns:a16="http://schemas.microsoft.com/office/drawing/2014/main" id="{A01F235A-4D43-43B3-B09F-A92816952B9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0" y="0"/>
            <a:ext cx="9128320" cy="5143500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EFF00BC6-3597-405C-BCC4-EF8EE3D7508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320" y="5475"/>
            <a:ext cx="9170442" cy="5167234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A25425B4-CCDC-43F8-A976-2A173C1358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795" y="0"/>
            <a:ext cx="9170442" cy="8574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ctr"/>
            <a:r>
              <a:rPr lang="en" altLang="zh-TW"/>
              <a:t>QNAP 最新監控系統 - QVR Pro</a:t>
            </a:r>
            <a:endParaRPr lang="zh-TW" altLang="en-US"/>
          </a:p>
        </p:txBody>
      </p:sp>
      <p:cxnSp>
        <p:nvCxnSpPr>
          <p:cNvPr id="36" name="Google Shape;155;p29">
            <a:extLst>
              <a:ext uri="{FF2B5EF4-FFF2-40B4-BE49-F238E27FC236}">
                <a16:creationId xmlns:a16="http://schemas.microsoft.com/office/drawing/2014/main" id="{4488B3A5-EE64-417A-B582-6196E5EE56A3}"/>
              </a:ext>
            </a:extLst>
          </p:cNvPr>
          <p:cNvCxnSpPr>
            <a:cxnSpLocks/>
          </p:cNvCxnSpPr>
          <p:nvPr/>
        </p:nvCxnSpPr>
        <p:spPr>
          <a:xfrm flipV="1">
            <a:off x="1293008" y="1881766"/>
            <a:ext cx="0" cy="900659"/>
          </a:xfrm>
          <a:prstGeom prst="straightConnector1">
            <a:avLst/>
          </a:prstGeom>
          <a:ln>
            <a:solidFill>
              <a:schemeClr val="accent5">
                <a:lumMod val="40000"/>
                <a:lumOff val="60000"/>
              </a:schemeClr>
            </a:solidFill>
            <a:headEnd type="none" w="sm" len="sm"/>
            <a:tailEnd type="triangle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8" name="Google Shape;153;p29">
            <a:extLst>
              <a:ext uri="{FF2B5EF4-FFF2-40B4-BE49-F238E27FC236}">
                <a16:creationId xmlns:a16="http://schemas.microsoft.com/office/drawing/2014/main" id="{3F2503ED-1822-4D64-B7A8-BE1D38AF6747}"/>
              </a:ext>
            </a:extLst>
          </p:cNvPr>
          <p:cNvCxnSpPr>
            <a:cxnSpLocks/>
          </p:cNvCxnSpPr>
          <p:nvPr/>
        </p:nvCxnSpPr>
        <p:spPr>
          <a:xfrm>
            <a:off x="1469559" y="1890074"/>
            <a:ext cx="0" cy="930680"/>
          </a:xfrm>
          <a:prstGeom prst="straightConnector1">
            <a:avLst/>
          </a:prstGeom>
          <a:noFill/>
          <a:ln w="38100" cap="flat" cmpd="sng">
            <a:solidFill>
              <a:srgbClr val="F79646"/>
            </a:solidFill>
            <a:prstDash val="solid"/>
            <a:round/>
            <a:headEnd type="none" w="sm" len="sm"/>
            <a:tailEnd type="triangle" w="med" len="med"/>
          </a:ln>
        </p:spPr>
      </p:cxnSp>
      <p:pic>
        <p:nvPicPr>
          <p:cNvPr id="107" name="圖片 106">
            <a:extLst>
              <a:ext uri="{FF2B5EF4-FFF2-40B4-BE49-F238E27FC236}">
                <a16:creationId xmlns:a16="http://schemas.microsoft.com/office/drawing/2014/main" id="{5425423A-819A-45CB-A729-0ADC5BB3657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369" y="1552841"/>
            <a:ext cx="1585206" cy="279286"/>
          </a:xfrm>
          <a:prstGeom prst="rect">
            <a:avLst/>
          </a:prstGeom>
        </p:spPr>
      </p:pic>
      <p:cxnSp>
        <p:nvCxnSpPr>
          <p:cNvPr id="108" name="Google Shape;149;p29">
            <a:extLst>
              <a:ext uri="{FF2B5EF4-FFF2-40B4-BE49-F238E27FC236}">
                <a16:creationId xmlns:a16="http://schemas.microsoft.com/office/drawing/2014/main" id="{A772DA41-3A8D-49C6-953F-CFE47B906BC0}"/>
              </a:ext>
            </a:extLst>
          </p:cNvPr>
          <p:cNvCxnSpPr>
            <a:cxnSpLocks/>
          </p:cNvCxnSpPr>
          <p:nvPr/>
        </p:nvCxnSpPr>
        <p:spPr>
          <a:xfrm flipV="1">
            <a:off x="309439" y="1291213"/>
            <a:ext cx="3529950" cy="1673635"/>
          </a:xfrm>
          <a:prstGeom prst="bentConnector3">
            <a:avLst>
              <a:gd name="adj1" fmla="val -102"/>
            </a:avLst>
          </a:prstGeom>
          <a:noFill/>
          <a:ln w="2857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2" name="Google Shape;139;p29">
            <a:extLst>
              <a:ext uri="{FF2B5EF4-FFF2-40B4-BE49-F238E27FC236}">
                <a16:creationId xmlns:a16="http://schemas.microsoft.com/office/drawing/2014/main" id="{67270AC5-5230-4A71-9AD6-0B4D55628458}"/>
              </a:ext>
            </a:extLst>
          </p:cNvPr>
          <p:cNvCxnSpPr/>
          <p:nvPr/>
        </p:nvCxnSpPr>
        <p:spPr>
          <a:xfrm>
            <a:off x="8329493" y="2969117"/>
            <a:ext cx="202039" cy="472195"/>
          </a:xfrm>
          <a:prstGeom prst="bentConnector2">
            <a:avLst/>
          </a:prstGeom>
          <a:noFill/>
          <a:ln w="2857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3" name="Google Shape;142;p29">
            <a:extLst>
              <a:ext uri="{FF2B5EF4-FFF2-40B4-BE49-F238E27FC236}">
                <a16:creationId xmlns:a16="http://schemas.microsoft.com/office/drawing/2014/main" id="{9A6CC778-F4FE-496D-B9D6-1595361FD25C}"/>
              </a:ext>
            </a:extLst>
          </p:cNvPr>
          <p:cNvCxnSpPr/>
          <p:nvPr/>
        </p:nvCxnSpPr>
        <p:spPr>
          <a:xfrm rot="10800000" flipV="1">
            <a:off x="6228147" y="2969117"/>
            <a:ext cx="457185" cy="491394"/>
          </a:xfrm>
          <a:prstGeom prst="bentConnector2">
            <a:avLst/>
          </a:prstGeom>
          <a:noFill/>
          <a:ln w="2857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4" name="Google Shape;143;p29">
            <a:extLst>
              <a:ext uri="{FF2B5EF4-FFF2-40B4-BE49-F238E27FC236}">
                <a16:creationId xmlns:a16="http://schemas.microsoft.com/office/drawing/2014/main" id="{81F01C8D-F83B-4F25-AE97-A212E16FF533}"/>
              </a:ext>
            </a:extLst>
          </p:cNvPr>
          <p:cNvCxnSpPr/>
          <p:nvPr/>
        </p:nvCxnSpPr>
        <p:spPr>
          <a:xfrm rot="5400000">
            <a:off x="7219204" y="3415499"/>
            <a:ext cx="576306" cy="111"/>
          </a:xfrm>
          <a:prstGeom prst="bentConnector3">
            <a:avLst>
              <a:gd name="adj1" fmla="val 50000"/>
            </a:avLst>
          </a:prstGeom>
          <a:noFill/>
          <a:ln w="2857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5" name="Google Shape;145;p29">
            <a:extLst>
              <a:ext uri="{FF2B5EF4-FFF2-40B4-BE49-F238E27FC236}">
                <a16:creationId xmlns:a16="http://schemas.microsoft.com/office/drawing/2014/main" id="{34857E49-35E0-4B3F-BBC8-42637AE8FE7E}"/>
              </a:ext>
            </a:extLst>
          </p:cNvPr>
          <p:cNvCxnSpPr>
            <a:cxnSpLocks/>
          </p:cNvCxnSpPr>
          <p:nvPr/>
        </p:nvCxnSpPr>
        <p:spPr>
          <a:xfrm>
            <a:off x="5134877" y="1330633"/>
            <a:ext cx="2447372" cy="1477384"/>
          </a:xfrm>
          <a:prstGeom prst="bentConnector3">
            <a:avLst>
              <a:gd name="adj1" fmla="val 100562"/>
            </a:avLst>
          </a:prstGeom>
          <a:noFill/>
          <a:ln w="2857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6" name="Google Shape;215;p29">
            <a:extLst>
              <a:ext uri="{FF2B5EF4-FFF2-40B4-BE49-F238E27FC236}">
                <a16:creationId xmlns:a16="http://schemas.microsoft.com/office/drawing/2014/main" id="{E167F8C8-3087-4153-B08D-C59B14F404CD}"/>
              </a:ext>
            </a:extLst>
          </p:cNvPr>
          <p:cNvCxnSpPr>
            <a:cxnSpLocks/>
          </p:cNvCxnSpPr>
          <p:nvPr/>
        </p:nvCxnSpPr>
        <p:spPr>
          <a:xfrm flipV="1">
            <a:off x="5714229" y="2142273"/>
            <a:ext cx="2248850" cy="1992877"/>
          </a:xfrm>
          <a:prstGeom prst="bentConnector3">
            <a:avLst>
              <a:gd name="adj1" fmla="val -12817"/>
            </a:avLst>
          </a:prstGeom>
          <a:noFill/>
          <a:ln w="2857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64" name="群組 63">
            <a:extLst>
              <a:ext uri="{FF2B5EF4-FFF2-40B4-BE49-F238E27FC236}">
                <a16:creationId xmlns:a16="http://schemas.microsoft.com/office/drawing/2014/main" id="{19E2E563-5A18-4C6C-A3DB-632056846181}"/>
              </a:ext>
            </a:extLst>
          </p:cNvPr>
          <p:cNvGrpSpPr/>
          <p:nvPr/>
        </p:nvGrpSpPr>
        <p:grpSpPr>
          <a:xfrm>
            <a:off x="5578511" y="3391309"/>
            <a:ext cx="1097100" cy="1069800"/>
            <a:chOff x="3758675" y="3299600"/>
            <a:chExt cx="1097100" cy="1069800"/>
          </a:xfrm>
        </p:grpSpPr>
        <p:sp>
          <p:nvSpPr>
            <p:cNvPr id="65" name="Google Shape;148;p29">
              <a:extLst>
                <a:ext uri="{FF2B5EF4-FFF2-40B4-BE49-F238E27FC236}">
                  <a16:creationId xmlns:a16="http://schemas.microsoft.com/office/drawing/2014/main" id="{C52E681D-6FDF-4651-9D37-68DFDB972641}"/>
                </a:ext>
              </a:extLst>
            </p:cNvPr>
            <p:cNvSpPr txBox="1"/>
            <p:nvPr/>
          </p:nvSpPr>
          <p:spPr>
            <a:xfrm>
              <a:off x="3758675" y="3299600"/>
              <a:ext cx="1097100" cy="1069800"/>
            </a:xfrm>
            <a:prstGeom prst="rect">
              <a:avLst/>
            </a:prstGeom>
            <a:solidFill>
              <a:srgbClr val="9FC5E8"/>
            </a:solidFill>
            <a:ln>
              <a:noFill/>
            </a:ln>
          </p:spPr>
          <p:txBody>
            <a:bodyPr spcFirstLastPara="1" wrap="square" lIns="91425" tIns="91425" rIns="91425" bIns="91425" anchor="b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3F3F3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66" name="Google Shape;189;p29">
              <a:extLst>
                <a:ext uri="{FF2B5EF4-FFF2-40B4-BE49-F238E27FC236}">
                  <a16:creationId xmlns:a16="http://schemas.microsoft.com/office/drawing/2014/main" id="{66FB8F37-0DD9-450A-80B4-5E72A9ADDDAD}"/>
                </a:ext>
              </a:extLst>
            </p:cNvPr>
            <p:cNvSpPr txBox="1"/>
            <p:nvPr/>
          </p:nvSpPr>
          <p:spPr>
            <a:xfrm>
              <a:off x="3799472" y="3982475"/>
              <a:ext cx="997200" cy="329100"/>
            </a:xfrm>
            <a:prstGeom prst="rect">
              <a:avLst/>
            </a:prstGeom>
            <a:solidFill>
              <a:srgbClr val="D0E0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 b="1">
                  <a:latin typeface="微軟正黑體" pitchFamily="34" charset="-120"/>
                  <a:ea typeface="微軟正黑體" pitchFamily="34" charset="-120"/>
                </a:rPr>
                <a:t>QVR Pro</a:t>
              </a:r>
              <a:endParaRPr sz="1000" b="1">
                <a:latin typeface="微軟正黑體" pitchFamily="34" charset="-120"/>
                <a:ea typeface="微軟正黑體" pitchFamily="34" charset="-120"/>
              </a:endParaRPr>
            </a:p>
          </p:txBody>
        </p:sp>
        <p:pic>
          <p:nvPicPr>
            <p:cNvPr id="67" name="Google Shape;190;p29">
              <a:extLst>
                <a:ext uri="{FF2B5EF4-FFF2-40B4-BE49-F238E27FC236}">
                  <a16:creationId xmlns:a16="http://schemas.microsoft.com/office/drawing/2014/main" id="{4E60A981-CF34-48CC-A429-4F6D4570DD5F}"/>
                </a:ext>
              </a:extLst>
            </p:cNvPr>
            <p:cNvPicPr preferRelativeResize="0"/>
            <p:nvPr/>
          </p:nvPicPr>
          <p:blipFill rotWithShape="1">
            <a:blip r:embed="rId6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840440" y="4017586"/>
              <a:ext cx="258900" cy="258882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68" name="群組 217">
              <a:extLst>
                <a:ext uri="{FF2B5EF4-FFF2-40B4-BE49-F238E27FC236}">
                  <a16:creationId xmlns:a16="http://schemas.microsoft.com/office/drawing/2014/main" id="{D849CC7F-B155-43D5-8AAA-22554871F136}"/>
                </a:ext>
              </a:extLst>
            </p:cNvPr>
            <p:cNvGrpSpPr/>
            <p:nvPr/>
          </p:nvGrpSpPr>
          <p:grpSpPr>
            <a:xfrm>
              <a:off x="3783006" y="3334502"/>
              <a:ext cx="1003308" cy="372158"/>
              <a:chOff x="1565012" y="2875152"/>
              <a:chExt cx="1139832" cy="422798"/>
            </a:xfrm>
          </p:grpSpPr>
          <p:pic>
            <p:nvPicPr>
              <p:cNvPr id="73" name="Shape 673">
                <a:extLst>
                  <a:ext uri="{FF2B5EF4-FFF2-40B4-BE49-F238E27FC236}">
                    <a16:creationId xmlns:a16="http://schemas.microsoft.com/office/drawing/2014/main" id="{D818BB26-2807-40E3-B73E-AEAF88C1E041}"/>
                  </a:ext>
                </a:extLst>
              </p:cNvPr>
              <p:cNvPicPr preferRelativeResize="0"/>
              <p:nvPr/>
            </p:nvPicPr>
            <p:blipFill rotWithShape="1">
              <a:blip r:embed="rId7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565012" y="2875152"/>
                <a:ext cx="561736" cy="42279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4" name="Shape 673">
                <a:extLst>
                  <a:ext uri="{FF2B5EF4-FFF2-40B4-BE49-F238E27FC236}">
                    <a16:creationId xmlns:a16="http://schemas.microsoft.com/office/drawing/2014/main" id="{F8250CE1-9816-41A1-8CDB-EAC690811277}"/>
                  </a:ext>
                </a:extLst>
              </p:cNvPr>
              <p:cNvPicPr preferRelativeResize="0"/>
              <p:nvPr/>
            </p:nvPicPr>
            <p:blipFill rotWithShape="1">
              <a:blip r:embed="rId7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857356" y="2875152"/>
                <a:ext cx="561736" cy="42279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5" name="Shape 673">
                <a:extLst>
                  <a:ext uri="{FF2B5EF4-FFF2-40B4-BE49-F238E27FC236}">
                    <a16:creationId xmlns:a16="http://schemas.microsoft.com/office/drawing/2014/main" id="{4AD26EE4-20E4-4574-8834-CED1356A5581}"/>
                  </a:ext>
                </a:extLst>
              </p:cNvPr>
              <p:cNvPicPr preferRelativeResize="0"/>
              <p:nvPr/>
            </p:nvPicPr>
            <p:blipFill rotWithShape="1">
              <a:blip r:embed="rId7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143108" y="2875152"/>
                <a:ext cx="561736" cy="42279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69" name="群組 221">
              <a:extLst>
                <a:ext uri="{FF2B5EF4-FFF2-40B4-BE49-F238E27FC236}">
                  <a16:creationId xmlns:a16="http://schemas.microsoft.com/office/drawing/2014/main" id="{72191B88-8C70-425B-9950-C210862E4C2D}"/>
                </a:ext>
              </a:extLst>
            </p:cNvPr>
            <p:cNvGrpSpPr/>
            <p:nvPr/>
          </p:nvGrpSpPr>
          <p:grpSpPr>
            <a:xfrm>
              <a:off x="3783006" y="3602604"/>
              <a:ext cx="1003308" cy="372158"/>
              <a:chOff x="1565012" y="2875152"/>
              <a:chExt cx="1139832" cy="422798"/>
            </a:xfrm>
          </p:grpSpPr>
          <p:pic>
            <p:nvPicPr>
              <p:cNvPr id="70" name="Shape 673">
                <a:extLst>
                  <a:ext uri="{FF2B5EF4-FFF2-40B4-BE49-F238E27FC236}">
                    <a16:creationId xmlns:a16="http://schemas.microsoft.com/office/drawing/2014/main" id="{FDF2ACB7-7C24-4284-9A9A-65A5E16125BB}"/>
                  </a:ext>
                </a:extLst>
              </p:cNvPr>
              <p:cNvPicPr preferRelativeResize="0"/>
              <p:nvPr/>
            </p:nvPicPr>
            <p:blipFill rotWithShape="1">
              <a:blip r:embed="rId7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565012" y="2875152"/>
                <a:ext cx="561736" cy="42279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1" name="Shape 673">
                <a:extLst>
                  <a:ext uri="{FF2B5EF4-FFF2-40B4-BE49-F238E27FC236}">
                    <a16:creationId xmlns:a16="http://schemas.microsoft.com/office/drawing/2014/main" id="{EC2F95E9-63D2-47B0-910A-555D2EC79AE2}"/>
                  </a:ext>
                </a:extLst>
              </p:cNvPr>
              <p:cNvPicPr preferRelativeResize="0"/>
              <p:nvPr/>
            </p:nvPicPr>
            <p:blipFill rotWithShape="1">
              <a:blip r:embed="rId7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857356" y="2875152"/>
                <a:ext cx="561736" cy="42279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2" name="Shape 673">
                <a:extLst>
                  <a:ext uri="{FF2B5EF4-FFF2-40B4-BE49-F238E27FC236}">
                    <a16:creationId xmlns:a16="http://schemas.microsoft.com/office/drawing/2014/main" id="{EF9A0F29-B1C3-4117-9EA6-13B84C6FDF4C}"/>
                  </a:ext>
                </a:extLst>
              </p:cNvPr>
              <p:cNvPicPr preferRelativeResize="0"/>
              <p:nvPr/>
            </p:nvPicPr>
            <p:blipFill rotWithShape="1">
              <a:blip r:embed="rId7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143108" y="2875152"/>
                <a:ext cx="561736" cy="42279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76" name="群組 75">
            <a:extLst>
              <a:ext uri="{FF2B5EF4-FFF2-40B4-BE49-F238E27FC236}">
                <a16:creationId xmlns:a16="http://schemas.microsoft.com/office/drawing/2014/main" id="{16F4E08D-2E68-4702-B4FC-5EE7D63C1331}"/>
              </a:ext>
            </a:extLst>
          </p:cNvPr>
          <p:cNvGrpSpPr/>
          <p:nvPr/>
        </p:nvGrpSpPr>
        <p:grpSpPr>
          <a:xfrm>
            <a:off x="6742756" y="3391309"/>
            <a:ext cx="1097100" cy="1069800"/>
            <a:chOff x="3758675" y="3299600"/>
            <a:chExt cx="1097100" cy="1069800"/>
          </a:xfrm>
        </p:grpSpPr>
        <p:sp>
          <p:nvSpPr>
            <p:cNvPr id="77" name="Google Shape;148;p29">
              <a:extLst>
                <a:ext uri="{FF2B5EF4-FFF2-40B4-BE49-F238E27FC236}">
                  <a16:creationId xmlns:a16="http://schemas.microsoft.com/office/drawing/2014/main" id="{5A7625F3-8982-40CC-AFF3-2DB473D6C2A6}"/>
                </a:ext>
              </a:extLst>
            </p:cNvPr>
            <p:cNvSpPr txBox="1"/>
            <p:nvPr/>
          </p:nvSpPr>
          <p:spPr>
            <a:xfrm>
              <a:off x="3758675" y="3299600"/>
              <a:ext cx="1097100" cy="1069800"/>
            </a:xfrm>
            <a:prstGeom prst="rect">
              <a:avLst/>
            </a:prstGeom>
            <a:solidFill>
              <a:srgbClr val="9FC5E8"/>
            </a:solidFill>
            <a:ln>
              <a:noFill/>
            </a:ln>
          </p:spPr>
          <p:txBody>
            <a:bodyPr spcFirstLastPara="1" wrap="square" lIns="91425" tIns="91425" rIns="91425" bIns="91425" anchor="b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3F3F3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8" name="Google Shape;189;p29">
              <a:extLst>
                <a:ext uri="{FF2B5EF4-FFF2-40B4-BE49-F238E27FC236}">
                  <a16:creationId xmlns:a16="http://schemas.microsoft.com/office/drawing/2014/main" id="{17ED9D90-D10D-4D42-90D3-43C4F3CC5486}"/>
                </a:ext>
              </a:extLst>
            </p:cNvPr>
            <p:cNvSpPr txBox="1"/>
            <p:nvPr/>
          </p:nvSpPr>
          <p:spPr>
            <a:xfrm>
              <a:off x="3799472" y="3982475"/>
              <a:ext cx="997200" cy="329100"/>
            </a:xfrm>
            <a:prstGeom prst="rect">
              <a:avLst/>
            </a:prstGeom>
            <a:solidFill>
              <a:srgbClr val="D0E0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 b="1">
                  <a:latin typeface="微軟正黑體" pitchFamily="34" charset="-120"/>
                  <a:ea typeface="微軟正黑體" pitchFamily="34" charset="-120"/>
                </a:rPr>
                <a:t>QVR Pro</a:t>
              </a:r>
              <a:endParaRPr sz="1000" b="1">
                <a:latin typeface="微軟正黑體" pitchFamily="34" charset="-120"/>
                <a:ea typeface="微軟正黑體" pitchFamily="34" charset="-120"/>
              </a:endParaRPr>
            </a:p>
          </p:txBody>
        </p:sp>
        <p:pic>
          <p:nvPicPr>
            <p:cNvPr id="79" name="Google Shape;190;p29">
              <a:extLst>
                <a:ext uri="{FF2B5EF4-FFF2-40B4-BE49-F238E27FC236}">
                  <a16:creationId xmlns:a16="http://schemas.microsoft.com/office/drawing/2014/main" id="{88A82999-71E0-4D53-AE5B-5F7489BF3555}"/>
                </a:ext>
              </a:extLst>
            </p:cNvPr>
            <p:cNvPicPr preferRelativeResize="0"/>
            <p:nvPr/>
          </p:nvPicPr>
          <p:blipFill rotWithShape="1">
            <a:blip r:embed="rId6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840440" y="4017586"/>
              <a:ext cx="258900" cy="258882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80" name="群組 217">
              <a:extLst>
                <a:ext uri="{FF2B5EF4-FFF2-40B4-BE49-F238E27FC236}">
                  <a16:creationId xmlns:a16="http://schemas.microsoft.com/office/drawing/2014/main" id="{C78277F5-7EEE-4916-B67F-767EB8DA8ED0}"/>
                </a:ext>
              </a:extLst>
            </p:cNvPr>
            <p:cNvGrpSpPr/>
            <p:nvPr/>
          </p:nvGrpSpPr>
          <p:grpSpPr>
            <a:xfrm>
              <a:off x="3783006" y="3334502"/>
              <a:ext cx="1003308" cy="372158"/>
              <a:chOff x="1565012" y="2875152"/>
              <a:chExt cx="1139832" cy="422798"/>
            </a:xfrm>
          </p:grpSpPr>
          <p:pic>
            <p:nvPicPr>
              <p:cNvPr id="85" name="Shape 673">
                <a:extLst>
                  <a:ext uri="{FF2B5EF4-FFF2-40B4-BE49-F238E27FC236}">
                    <a16:creationId xmlns:a16="http://schemas.microsoft.com/office/drawing/2014/main" id="{46BB4967-64D0-4BDA-8AAA-4A7E28F320B8}"/>
                  </a:ext>
                </a:extLst>
              </p:cNvPr>
              <p:cNvPicPr preferRelativeResize="0"/>
              <p:nvPr/>
            </p:nvPicPr>
            <p:blipFill rotWithShape="1">
              <a:blip r:embed="rId7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565012" y="2875152"/>
                <a:ext cx="561736" cy="42279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6" name="Shape 673">
                <a:extLst>
                  <a:ext uri="{FF2B5EF4-FFF2-40B4-BE49-F238E27FC236}">
                    <a16:creationId xmlns:a16="http://schemas.microsoft.com/office/drawing/2014/main" id="{C9C7F987-232C-4C2E-AF78-2E9E96AF0FD9}"/>
                  </a:ext>
                </a:extLst>
              </p:cNvPr>
              <p:cNvPicPr preferRelativeResize="0"/>
              <p:nvPr/>
            </p:nvPicPr>
            <p:blipFill rotWithShape="1">
              <a:blip r:embed="rId7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857356" y="2875152"/>
                <a:ext cx="561736" cy="42279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7" name="Shape 673">
                <a:extLst>
                  <a:ext uri="{FF2B5EF4-FFF2-40B4-BE49-F238E27FC236}">
                    <a16:creationId xmlns:a16="http://schemas.microsoft.com/office/drawing/2014/main" id="{9D1A4EBE-350B-4EAF-95CE-2546ADF47FF4}"/>
                  </a:ext>
                </a:extLst>
              </p:cNvPr>
              <p:cNvPicPr preferRelativeResize="0"/>
              <p:nvPr/>
            </p:nvPicPr>
            <p:blipFill rotWithShape="1">
              <a:blip r:embed="rId7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143108" y="2875152"/>
                <a:ext cx="561736" cy="42279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81" name="群組 221">
              <a:extLst>
                <a:ext uri="{FF2B5EF4-FFF2-40B4-BE49-F238E27FC236}">
                  <a16:creationId xmlns:a16="http://schemas.microsoft.com/office/drawing/2014/main" id="{DB306EAC-4658-42AA-AA28-FD76E26DD6DA}"/>
                </a:ext>
              </a:extLst>
            </p:cNvPr>
            <p:cNvGrpSpPr/>
            <p:nvPr/>
          </p:nvGrpSpPr>
          <p:grpSpPr>
            <a:xfrm>
              <a:off x="3783006" y="3602604"/>
              <a:ext cx="1003308" cy="372158"/>
              <a:chOff x="1565012" y="2875152"/>
              <a:chExt cx="1139832" cy="422798"/>
            </a:xfrm>
          </p:grpSpPr>
          <p:pic>
            <p:nvPicPr>
              <p:cNvPr id="82" name="Shape 673">
                <a:extLst>
                  <a:ext uri="{FF2B5EF4-FFF2-40B4-BE49-F238E27FC236}">
                    <a16:creationId xmlns:a16="http://schemas.microsoft.com/office/drawing/2014/main" id="{802D5EA8-67A9-4D93-AEC5-C04E9CD81869}"/>
                  </a:ext>
                </a:extLst>
              </p:cNvPr>
              <p:cNvPicPr preferRelativeResize="0"/>
              <p:nvPr/>
            </p:nvPicPr>
            <p:blipFill rotWithShape="1">
              <a:blip r:embed="rId7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565012" y="2875152"/>
                <a:ext cx="561736" cy="42279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3" name="Shape 673">
                <a:extLst>
                  <a:ext uri="{FF2B5EF4-FFF2-40B4-BE49-F238E27FC236}">
                    <a16:creationId xmlns:a16="http://schemas.microsoft.com/office/drawing/2014/main" id="{9D202EE4-65A6-4FFD-AA3E-11F3D30FBFDF}"/>
                  </a:ext>
                </a:extLst>
              </p:cNvPr>
              <p:cNvPicPr preferRelativeResize="0"/>
              <p:nvPr/>
            </p:nvPicPr>
            <p:blipFill rotWithShape="1">
              <a:blip r:embed="rId7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857356" y="2875152"/>
                <a:ext cx="561736" cy="42279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4" name="Shape 673">
                <a:extLst>
                  <a:ext uri="{FF2B5EF4-FFF2-40B4-BE49-F238E27FC236}">
                    <a16:creationId xmlns:a16="http://schemas.microsoft.com/office/drawing/2014/main" id="{C3A5FFBF-5AFD-4F0E-9388-B6DAB535905B}"/>
                  </a:ext>
                </a:extLst>
              </p:cNvPr>
              <p:cNvPicPr preferRelativeResize="0"/>
              <p:nvPr/>
            </p:nvPicPr>
            <p:blipFill rotWithShape="1">
              <a:blip r:embed="rId7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143108" y="2875152"/>
                <a:ext cx="561736" cy="42279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88" name="群組 87">
            <a:extLst>
              <a:ext uri="{FF2B5EF4-FFF2-40B4-BE49-F238E27FC236}">
                <a16:creationId xmlns:a16="http://schemas.microsoft.com/office/drawing/2014/main" id="{AAF0176F-0CFC-465F-B62B-343BA6519480}"/>
              </a:ext>
            </a:extLst>
          </p:cNvPr>
          <p:cNvGrpSpPr/>
          <p:nvPr/>
        </p:nvGrpSpPr>
        <p:grpSpPr>
          <a:xfrm>
            <a:off x="7901132" y="3391309"/>
            <a:ext cx="1097100" cy="1069800"/>
            <a:chOff x="3758675" y="3299600"/>
            <a:chExt cx="1097100" cy="1069800"/>
          </a:xfrm>
        </p:grpSpPr>
        <p:sp>
          <p:nvSpPr>
            <p:cNvPr id="89" name="Google Shape;148;p29">
              <a:extLst>
                <a:ext uri="{FF2B5EF4-FFF2-40B4-BE49-F238E27FC236}">
                  <a16:creationId xmlns:a16="http://schemas.microsoft.com/office/drawing/2014/main" id="{DA14F014-C8B4-4E62-8370-034BD83F3831}"/>
                </a:ext>
              </a:extLst>
            </p:cNvPr>
            <p:cNvSpPr txBox="1"/>
            <p:nvPr/>
          </p:nvSpPr>
          <p:spPr>
            <a:xfrm>
              <a:off x="3758675" y="3299600"/>
              <a:ext cx="1097100" cy="1069800"/>
            </a:xfrm>
            <a:prstGeom prst="rect">
              <a:avLst/>
            </a:prstGeom>
            <a:solidFill>
              <a:srgbClr val="9FC5E8"/>
            </a:solidFill>
            <a:ln>
              <a:noFill/>
            </a:ln>
          </p:spPr>
          <p:txBody>
            <a:bodyPr spcFirstLastPara="1" wrap="square" lIns="91425" tIns="91425" rIns="91425" bIns="91425" anchor="b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3F3F3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90" name="Google Shape;189;p29">
              <a:extLst>
                <a:ext uri="{FF2B5EF4-FFF2-40B4-BE49-F238E27FC236}">
                  <a16:creationId xmlns:a16="http://schemas.microsoft.com/office/drawing/2014/main" id="{D40CA5F8-15FB-4E45-8965-D9DEC91E94C5}"/>
                </a:ext>
              </a:extLst>
            </p:cNvPr>
            <p:cNvSpPr txBox="1"/>
            <p:nvPr/>
          </p:nvSpPr>
          <p:spPr>
            <a:xfrm>
              <a:off x="3799472" y="3982475"/>
              <a:ext cx="997200" cy="329100"/>
            </a:xfrm>
            <a:prstGeom prst="rect">
              <a:avLst/>
            </a:prstGeom>
            <a:solidFill>
              <a:srgbClr val="D0E0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 b="1">
                  <a:latin typeface="微軟正黑體" pitchFamily="34" charset="-120"/>
                  <a:ea typeface="微軟正黑體" pitchFamily="34" charset="-120"/>
                </a:rPr>
                <a:t>QVR Pro</a:t>
              </a:r>
              <a:endParaRPr sz="1000" b="1">
                <a:latin typeface="微軟正黑體" pitchFamily="34" charset="-120"/>
                <a:ea typeface="微軟正黑體" pitchFamily="34" charset="-120"/>
              </a:endParaRPr>
            </a:p>
          </p:txBody>
        </p:sp>
        <p:pic>
          <p:nvPicPr>
            <p:cNvPr id="91" name="Google Shape;190;p29">
              <a:extLst>
                <a:ext uri="{FF2B5EF4-FFF2-40B4-BE49-F238E27FC236}">
                  <a16:creationId xmlns:a16="http://schemas.microsoft.com/office/drawing/2014/main" id="{B999A933-809E-456F-AFA8-9ACE4B53A863}"/>
                </a:ext>
              </a:extLst>
            </p:cNvPr>
            <p:cNvPicPr preferRelativeResize="0"/>
            <p:nvPr/>
          </p:nvPicPr>
          <p:blipFill rotWithShape="1">
            <a:blip r:embed="rId6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840440" y="4017586"/>
              <a:ext cx="258900" cy="258882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92" name="群組 217">
              <a:extLst>
                <a:ext uri="{FF2B5EF4-FFF2-40B4-BE49-F238E27FC236}">
                  <a16:creationId xmlns:a16="http://schemas.microsoft.com/office/drawing/2014/main" id="{86F3121B-9F50-4854-B1E1-51E2B81C1B78}"/>
                </a:ext>
              </a:extLst>
            </p:cNvPr>
            <p:cNvGrpSpPr/>
            <p:nvPr/>
          </p:nvGrpSpPr>
          <p:grpSpPr>
            <a:xfrm>
              <a:off x="3783006" y="3334502"/>
              <a:ext cx="1003308" cy="372158"/>
              <a:chOff x="1565012" y="2875152"/>
              <a:chExt cx="1139832" cy="422798"/>
            </a:xfrm>
          </p:grpSpPr>
          <p:pic>
            <p:nvPicPr>
              <p:cNvPr id="97" name="Shape 673">
                <a:extLst>
                  <a:ext uri="{FF2B5EF4-FFF2-40B4-BE49-F238E27FC236}">
                    <a16:creationId xmlns:a16="http://schemas.microsoft.com/office/drawing/2014/main" id="{7F341024-96E5-4B0B-AC3C-F6EECCC4D738}"/>
                  </a:ext>
                </a:extLst>
              </p:cNvPr>
              <p:cNvPicPr preferRelativeResize="0"/>
              <p:nvPr/>
            </p:nvPicPr>
            <p:blipFill rotWithShape="1">
              <a:blip r:embed="rId7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565012" y="2875152"/>
                <a:ext cx="561736" cy="42279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8" name="Shape 673">
                <a:extLst>
                  <a:ext uri="{FF2B5EF4-FFF2-40B4-BE49-F238E27FC236}">
                    <a16:creationId xmlns:a16="http://schemas.microsoft.com/office/drawing/2014/main" id="{2C599496-CC04-4037-B0DE-652399726A6C}"/>
                  </a:ext>
                </a:extLst>
              </p:cNvPr>
              <p:cNvPicPr preferRelativeResize="0"/>
              <p:nvPr/>
            </p:nvPicPr>
            <p:blipFill rotWithShape="1">
              <a:blip r:embed="rId7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857356" y="2875152"/>
                <a:ext cx="561736" cy="42279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9" name="Shape 673">
                <a:extLst>
                  <a:ext uri="{FF2B5EF4-FFF2-40B4-BE49-F238E27FC236}">
                    <a16:creationId xmlns:a16="http://schemas.microsoft.com/office/drawing/2014/main" id="{FEE16BCF-1486-4672-BE8B-E4B256DC0BF6}"/>
                  </a:ext>
                </a:extLst>
              </p:cNvPr>
              <p:cNvPicPr preferRelativeResize="0"/>
              <p:nvPr/>
            </p:nvPicPr>
            <p:blipFill rotWithShape="1">
              <a:blip r:embed="rId7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143108" y="2875152"/>
                <a:ext cx="561736" cy="42279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93" name="群組 221">
              <a:extLst>
                <a:ext uri="{FF2B5EF4-FFF2-40B4-BE49-F238E27FC236}">
                  <a16:creationId xmlns:a16="http://schemas.microsoft.com/office/drawing/2014/main" id="{B3D15091-1D0B-4B2C-A377-71FF4D7D530F}"/>
                </a:ext>
              </a:extLst>
            </p:cNvPr>
            <p:cNvGrpSpPr/>
            <p:nvPr/>
          </p:nvGrpSpPr>
          <p:grpSpPr>
            <a:xfrm>
              <a:off x="3783006" y="3602604"/>
              <a:ext cx="1003308" cy="372158"/>
              <a:chOff x="1565012" y="2875152"/>
              <a:chExt cx="1139832" cy="422798"/>
            </a:xfrm>
          </p:grpSpPr>
          <p:pic>
            <p:nvPicPr>
              <p:cNvPr id="94" name="Shape 673">
                <a:extLst>
                  <a:ext uri="{FF2B5EF4-FFF2-40B4-BE49-F238E27FC236}">
                    <a16:creationId xmlns:a16="http://schemas.microsoft.com/office/drawing/2014/main" id="{1C470F95-129F-4046-8EDC-1AB9D8571A6F}"/>
                  </a:ext>
                </a:extLst>
              </p:cNvPr>
              <p:cNvPicPr preferRelativeResize="0"/>
              <p:nvPr/>
            </p:nvPicPr>
            <p:blipFill rotWithShape="1">
              <a:blip r:embed="rId7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565012" y="2875152"/>
                <a:ext cx="561736" cy="42279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5" name="Shape 673">
                <a:extLst>
                  <a:ext uri="{FF2B5EF4-FFF2-40B4-BE49-F238E27FC236}">
                    <a16:creationId xmlns:a16="http://schemas.microsoft.com/office/drawing/2014/main" id="{74DC5364-DBC4-4C73-86B7-FE12D9F3340B}"/>
                  </a:ext>
                </a:extLst>
              </p:cNvPr>
              <p:cNvPicPr preferRelativeResize="0"/>
              <p:nvPr/>
            </p:nvPicPr>
            <p:blipFill rotWithShape="1">
              <a:blip r:embed="rId7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857356" y="2875152"/>
                <a:ext cx="561736" cy="42279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6" name="Shape 673">
                <a:extLst>
                  <a:ext uri="{FF2B5EF4-FFF2-40B4-BE49-F238E27FC236}">
                    <a16:creationId xmlns:a16="http://schemas.microsoft.com/office/drawing/2014/main" id="{BE3825F5-8B22-45E5-8BCD-E9496FA61510}"/>
                  </a:ext>
                </a:extLst>
              </p:cNvPr>
              <p:cNvPicPr preferRelativeResize="0"/>
              <p:nvPr/>
            </p:nvPicPr>
            <p:blipFill rotWithShape="1">
              <a:blip r:embed="rId7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143108" y="2875152"/>
                <a:ext cx="561736" cy="42279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pic>
        <p:nvPicPr>
          <p:cNvPr id="119" name="圖片 118">
            <a:extLst>
              <a:ext uri="{FF2B5EF4-FFF2-40B4-BE49-F238E27FC236}">
                <a16:creationId xmlns:a16="http://schemas.microsoft.com/office/drawing/2014/main" id="{1A3BA3D4-0C1D-4E56-B868-FBDB2592909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6508" y="2700549"/>
            <a:ext cx="1726064" cy="505629"/>
          </a:xfrm>
          <a:prstGeom prst="rect">
            <a:avLst/>
          </a:prstGeom>
        </p:spPr>
      </p:pic>
      <p:sp>
        <p:nvSpPr>
          <p:cNvPr id="117" name="矩形 116">
            <a:extLst>
              <a:ext uri="{FF2B5EF4-FFF2-40B4-BE49-F238E27FC236}">
                <a16:creationId xmlns:a16="http://schemas.microsoft.com/office/drawing/2014/main" id="{DF6C2443-0732-4428-9AC2-DB702A199DF9}"/>
              </a:ext>
            </a:extLst>
          </p:cNvPr>
          <p:cNvSpPr/>
          <p:nvPr/>
        </p:nvSpPr>
        <p:spPr>
          <a:xfrm>
            <a:off x="7028460" y="2698483"/>
            <a:ext cx="143500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zh-TW" altLang="en-US" sz="125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中央管理      </a:t>
            </a:r>
          </a:p>
          <a:p>
            <a:pPr lvl="0" algn="ctr"/>
            <a:r>
              <a:rPr lang="en-US" altLang="zh-TW" sz="125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QVR Center</a:t>
            </a:r>
          </a:p>
        </p:txBody>
      </p:sp>
      <p:grpSp>
        <p:nvGrpSpPr>
          <p:cNvPr id="121" name="群組 120">
            <a:extLst>
              <a:ext uri="{FF2B5EF4-FFF2-40B4-BE49-F238E27FC236}">
                <a16:creationId xmlns:a16="http://schemas.microsoft.com/office/drawing/2014/main" id="{3F468C9A-31CD-4AEA-B94A-79AE187F63ED}"/>
              </a:ext>
            </a:extLst>
          </p:cNvPr>
          <p:cNvGrpSpPr/>
          <p:nvPr/>
        </p:nvGrpSpPr>
        <p:grpSpPr>
          <a:xfrm>
            <a:off x="6792439" y="2678584"/>
            <a:ext cx="428712" cy="428712"/>
            <a:chOff x="2936223" y="1228169"/>
            <a:chExt cx="669099" cy="669099"/>
          </a:xfrm>
        </p:grpSpPr>
        <p:sp>
          <p:nvSpPr>
            <p:cNvPr id="122" name="矩形: 圓角 121">
              <a:extLst>
                <a:ext uri="{FF2B5EF4-FFF2-40B4-BE49-F238E27FC236}">
                  <a16:creationId xmlns:a16="http://schemas.microsoft.com/office/drawing/2014/main" id="{30DA4B55-BDB7-4DD8-8940-C5584EFA8D03}"/>
                </a:ext>
              </a:extLst>
            </p:cNvPr>
            <p:cNvSpPr/>
            <p:nvPr/>
          </p:nvSpPr>
          <p:spPr>
            <a:xfrm>
              <a:off x="2936223" y="1228169"/>
              <a:ext cx="669099" cy="66909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23" name="Google Shape;240;p31">
              <a:extLst>
                <a:ext uri="{FF2B5EF4-FFF2-40B4-BE49-F238E27FC236}">
                  <a16:creationId xmlns:a16="http://schemas.microsoft.com/office/drawing/2014/main" id="{C99C6163-3D2C-48D8-86E6-920046D0B8D5}"/>
                </a:ext>
              </a:extLst>
            </p:cNvPr>
            <p:cNvPicPr preferRelativeResize="0"/>
            <p:nvPr/>
          </p:nvPicPr>
          <p:blipFill>
            <a:blip r:embed="rId9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49013" y="1234520"/>
              <a:ext cx="653152" cy="653152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06" name="圖片 105">
            <a:extLst>
              <a:ext uri="{FF2B5EF4-FFF2-40B4-BE49-F238E27FC236}">
                <a16:creationId xmlns:a16="http://schemas.microsoft.com/office/drawing/2014/main" id="{D8BDB794-4CB6-4DCC-AE4B-511C3AF06F1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4110" y="1848623"/>
            <a:ext cx="1312086" cy="522629"/>
          </a:xfrm>
          <a:prstGeom prst="rect">
            <a:avLst/>
          </a:prstGeom>
        </p:spPr>
      </p:pic>
      <p:sp>
        <p:nvSpPr>
          <p:cNvPr id="105" name="矩形 104">
            <a:extLst>
              <a:ext uri="{FF2B5EF4-FFF2-40B4-BE49-F238E27FC236}">
                <a16:creationId xmlns:a16="http://schemas.microsoft.com/office/drawing/2014/main" id="{4B2E705C-FB9E-48D2-B085-A18E5A2E887A}"/>
              </a:ext>
            </a:extLst>
          </p:cNvPr>
          <p:cNvSpPr/>
          <p:nvPr/>
        </p:nvSpPr>
        <p:spPr>
          <a:xfrm>
            <a:off x="7946583" y="1872791"/>
            <a:ext cx="1312086" cy="492443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lvl="0"/>
            <a:r>
              <a:rPr lang="zh-TW" altLang="en-US" sz="1250" b="1">
                <a:solidFill>
                  <a:schemeClr val="bg1"/>
                </a:solidFill>
                <a:latin typeface="Microsoft JhengHei"/>
                <a:ea typeface="Microsoft JhengHei"/>
              </a:rPr>
              <a:t>遠端備份</a:t>
            </a:r>
          </a:p>
          <a:p>
            <a:pPr lvl="0"/>
            <a:r>
              <a:rPr lang="en-US" altLang="zh-TW" sz="1250" b="1">
                <a:solidFill>
                  <a:schemeClr val="bg1"/>
                </a:solidFill>
              </a:rPr>
              <a:t>HBS - RTRR</a:t>
            </a:r>
          </a:p>
        </p:txBody>
      </p:sp>
      <p:pic>
        <p:nvPicPr>
          <p:cNvPr id="130" name="Google Shape;146;p29">
            <a:extLst>
              <a:ext uri="{FF2B5EF4-FFF2-40B4-BE49-F238E27FC236}">
                <a16:creationId xmlns:a16="http://schemas.microsoft.com/office/drawing/2014/main" id="{0F68E693-6E35-46D8-B2B4-EBE8D0C50262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583762" y="1901534"/>
            <a:ext cx="414134" cy="41413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5" name="群組 34">
            <a:extLst>
              <a:ext uri="{FF2B5EF4-FFF2-40B4-BE49-F238E27FC236}">
                <a16:creationId xmlns:a16="http://schemas.microsoft.com/office/drawing/2014/main" id="{B350B9D7-C8C5-42E4-885C-6FBF1061E227}"/>
              </a:ext>
            </a:extLst>
          </p:cNvPr>
          <p:cNvGrpSpPr/>
          <p:nvPr/>
        </p:nvGrpSpPr>
        <p:grpSpPr>
          <a:xfrm>
            <a:off x="228402" y="2886449"/>
            <a:ext cx="2527148" cy="1644691"/>
            <a:chOff x="374783" y="2641100"/>
            <a:chExt cx="2703003" cy="1759130"/>
          </a:xfrm>
        </p:grpSpPr>
        <p:cxnSp>
          <p:nvCxnSpPr>
            <p:cNvPr id="5" name="Google Shape;134;p29">
              <a:extLst>
                <a:ext uri="{FF2B5EF4-FFF2-40B4-BE49-F238E27FC236}">
                  <a16:creationId xmlns:a16="http://schemas.microsoft.com/office/drawing/2014/main" id="{5DC39A86-9EF4-4AA4-97A1-33FFECFB4893}"/>
                </a:ext>
              </a:extLst>
            </p:cNvPr>
            <p:cNvCxnSpPr>
              <a:cxnSpLocks/>
              <a:stCxn id="6" idx="2"/>
              <a:endCxn id="12" idx="0"/>
            </p:cNvCxnSpPr>
            <p:nvPr/>
          </p:nvCxnSpPr>
          <p:spPr>
            <a:xfrm rot="5400000">
              <a:off x="1019424" y="3746665"/>
              <a:ext cx="178313" cy="1783"/>
            </a:xfrm>
            <a:prstGeom prst="straightConnector1">
              <a:avLst/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stealth" w="med" len="med"/>
              <a:tailEnd type="none" w="med" len="med"/>
            </a:ln>
          </p:spPr>
        </p:cxnSp>
        <p:sp>
          <p:nvSpPr>
            <p:cNvPr id="6" name="Google Shape;135;p29">
              <a:extLst>
                <a:ext uri="{FF2B5EF4-FFF2-40B4-BE49-F238E27FC236}">
                  <a16:creationId xmlns:a16="http://schemas.microsoft.com/office/drawing/2014/main" id="{D5E1C6AD-29DA-48CB-ADEA-473FCB9A17FB}"/>
                </a:ext>
              </a:extLst>
            </p:cNvPr>
            <p:cNvSpPr/>
            <p:nvPr/>
          </p:nvSpPr>
          <p:spPr>
            <a:xfrm>
              <a:off x="378349" y="2641100"/>
              <a:ext cx="1462243" cy="1017300"/>
            </a:xfrm>
            <a:prstGeom prst="roundRect">
              <a:avLst>
                <a:gd name="adj" fmla="val 8442"/>
              </a:avLst>
            </a:prstGeom>
            <a:solidFill>
              <a:srgbClr val="DAEEF3"/>
            </a:solidFill>
            <a:ln w="25400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 b="1">
                <a:latin typeface="微軟正黑體" pitchFamily="34" charset="-120"/>
                <a:ea typeface="微軟正黑體" pitchFamily="34" charset="-120"/>
                <a:cs typeface="Calibri"/>
                <a:sym typeface="Calibri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 b="1">
                <a:latin typeface="微軟正黑體" pitchFamily="34" charset="-120"/>
                <a:ea typeface="微軟正黑體" pitchFamily="34" charset="-120"/>
                <a:cs typeface="Calibri"/>
                <a:sym typeface="Calibri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 b="1">
                <a:latin typeface="微軟正黑體" pitchFamily="34" charset="-120"/>
                <a:ea typeface="微軟正黑體" pitchFamily="34" charset="-120"/>
                <a:cs typeface="Calibri"/>
                <a:sym typeface="Calibri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 b="1">
                <a:latin typeface="微軟正黑體" pitchFamily="34" charset="-120"/>
                <a:ea typeface="微軟正黑體" pitchFamily="34" charset="-120"/>
                <a:cs typeface="Calibri"/>
                <a:sym typeface="Calibri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b="1">
                  <a:latin typeface="微軟正黑體" pitchFamily="34" charset="-120"/>
                  <a:ea typeface="微軟正黑體" pitchFamily="34" charset="-120"/>
                  <a:cs typeface="Calibri"/>
                  <a:sym typeface="Calibri"/>
                </a:rPr>
                <a:t>QVR Pro</a:t>
              </a:r>
              <a:endParaRPr sz="1200" b="1">
                <a:latin typeface="微軟正黑體" pitchFamily="34" charset="-120"/>
                <a:ea typeface="微軟正黑體" pitchFamily="34" charset="-120"/>
                <a:cs typeface="Calibri"/>
                <a:sym typeface="Calibri"/>
              </a:endParaRPr>
            </a:p>
          </p:txBody>
        </p:sp>
        <p:pic>
          <p:nvPicPr>
            <p:cNvPr id="7" name="Google Shape;159;p29">
              <a:extLst>
                <a:ext uri="{FF2B5EF4-FFF2-40B4-BE49-F238E27FC236}">
                  <a16:creationId xmlns:a16="http://schemas.microsoft.com/office/drawing/2014/main" id="{1B40C601-D543-4C05-802A-FBA1223AE650}"/>
                </a:ext>
              </a:extLst>
            </p:cNvPr>
            <p:cNvPicPr preferRelativeResize="0"/>
            <p:nvPr/>
          </p:nvPicPr>
          <p:blipFill rotWithShape="1">
            <a:blip r:embed="rId12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67327" y="3064833"/>
              <a:ext cx="373200" cy="283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Google Shape;160;p29">
              <a:extLst>
                <a:ext uri="{FF2B5EF4-FFF2-40B4-BE49-F238E27FC236}">
                  <a16:creationId xmlns:a16="http://schemas.microsoft.com/office/drawing/2014/main" id="{8A98C7BE-6905-41B7-99F6-E39628056223}"/>
                </a:ext>
              </a:extLst>
            </p:cNvPr>
            <p:cNvPicPr preferRelativeResize="0"/>
            <p:nvPr/>
          </p:nvPicPr>
          <p:blipFill rotWithShape="1">
            <a:blip r:embed="rId13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81366" y="2709098"/>
              <a:ext cx="299728" cy="2803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Google Shape;150;p29">
              <a:extLst>
                <a:ext uri="{FF2B5EF4-FFF2-40B4-BE49-F238E27FC236}">
                  <a16:creationId xmlns:a16="http://schemas.microsoft.com/office/drawing/2014/main" id="{34AD6785-1D1E-4421-8902-A5AB09B65F18}"/>
                </a:ext>
              </a:extLst>
            </p:cNvPr>
            <p:cNvPicPr preferRelativeResize="0"/>
            <p:nvPr/>
          </p:nvPicPr>
          <p:blipFill rotWithShape="1">
            <a:blip r:embed="rId14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53326" y="2742446"/>
              <a:ext cx="360016" cy="36001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" name="Google Shape;161;p29">
              <a:extLst>
                <a:ext uri="{FF2B5EF4-FFF2-40B4-BE49-F238E27FC236}">
                  <a16:creationId xmlns:a16="http://schemas.microsoft.com/office/drawing/2014/main" id="{0F14D10F-36A6-430B-BCA1-7E7831C7A061}"/>
                </a:ext>
              </a:extLst>
            </p:cNvPr>
            <p:cNvSpPr txBox="1"/>
            <p:nvPr/>
          </p:nvSpPr>
          <p:spPr>
            <a:xfrm>
              <a:off x="1063365" y="3041850"/>
              <a:ext cx="907856" cy="259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 b="1">
                  <a:solidFill>
                    <a:srgbClr val="000000"/>
                  </a:solidFill>
                  <a:latin typeface="微軟正黑體" pitchFamily="34" charset="-120"/>
                  <a:ea typeface="微軟正黑體" pitchFamily="34" charset="-120"/>
                  <a:sym typeface="Arial"/>
                </a:rPr>
                <a:t>Recording Engine</a:t>
              </a:r>
              <a:endParaRPr sz="800" b="1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1" name="Google Shape;162;p29">
              <a:extLst>
                <a:ext uri="{FF2B5EF4-FFF2-40B4-BE49-F238E27FC236}">
                  <a16:creationId xmlns:a16="http://schemas.microsoft.com/office/drawing/2014/main" id="{08CB5CB0-CE35-4DA3-A462-359EA5B1B350}"/>
                </a:ext>
              </a:extLst>
            </p:cNvPr>
            <p:cNvSpPr txBox="1"/>
            <p:nvPr/>
          </p:nvSpPr>
          <p:spPr>
            <a:xfrm>
              <a:off x="1084517" y="2679625"/>
              <a:ext cx="855968" cy="259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 b="1">
                  <a:solidFill>
                    <a:srgbClr val="000000"/>
                  </a:solidFill>
                  <a:latin typeface="微軟正黑體" pitchFamily="34" charset="-120"/>
                  <a:ea typeface="微軟正黑體" pitchFamily="34" charset="-120"/>
                  <a:sym typeface="Arial"/>
                </a:rPr>
                <a:t>Metadata Vault</a:t>
              </a:r>
              <a:endParaRPr sz="800" b="1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sym typeface="Arial"/>
              </a:endParaRPr>
            </a:p>
          </p:txBody>
        </p:sp>
        <p:sp>
          <p:nvSpPr>
            <p:cNvPr id="12" name="Google Shape;136;p29">
              <a:extLst>
                <a:ext uri="{FF2B5EF4-FFF2-40B4-BE49-F238E27FC236}">
                  <a16:creationId xmlns:a16="http://schemas.microsoft.com/office/drawing/2014/main" id="{AB0C6694-9B5A-4712-93F1-B9388F4E6640}"/>
                </a:ext>
              </a:extLst>
            </p:cNvPr>
            <p:cNvSpPr/>
            <p:nvPr/>
          </p:nvSpPr>
          <p:spPr>
            <a:xfrm>
              <a:off x="374783" y="3836713"/>
              <a:ext cx="1465810" cy="563517"/>
            </a:xfrm>
            <a:prstGeom prst="roundRect">
              <a:avLst>
                <a:gd name="adj" fmla="val 11337"/>
              </a:avLst>
            </a:prstGeom>
            <a:solidFill>
              <a:srgbClr val="DAEEF3"/>
            </a:solidFill>
            <a:ln w="25400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b" anchorCtr="0">
              <a:noAutofit/>
            </a:bodyPr>
            <a:lstStyle/>
            <a:p>
              <a:pPr marL="0" marR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b="1">
                  <a:latin typeface="微軟正黑體" pitchFamily="34" charset="-120"/>
                  <a:ea typeface="微軟正黑體" pitchFamily="34" charset="-120"/>
                  <a:cs typeface="Calibri"/>
                  <a:sym typeface="Calibri"/>
                </a:rPr>
                <a:t>        QVR Guard</a:t>
              </a:r>
              <a:endParaRPr sz="1200" b="1">
                <a:latin typeface="微軟正黑體" pitchFamily="34" charset="-120"/>
                <a:ea typeface="微軟正黑體" pitchFamily="34" charset="-120"/>
                <a:cs typeface="Calibri"/>
                <a:sym typeface="Calibri"/>
              </a:endParaRPr>
            </a:p>
          </p:txBody>
        </p:sp>
        <p:pic>
          <p:nvPicPr>
            <p:cNvPr id="13" name="Google Shape;195;p29" descr="Guard_512.png">
              <a:extLst>
                <a:ext uri="{FF2B5EF4-FFF2-40B4-BE49-F238E27FC236}">
                  <a16:creationId xmlns:a16="http://schemas.microsoft.com/office/drawing/2014/main" id="{9A33D180-276D-48DE-B9F5-F95496143C81}"/>
                </a:ext>
              </a:extLst>
            </p:cNvPr>
            <p:cNvPicPr preferRelativeResize="0"/>
            <p:nvPr/>
          </p:nvPicPr>
          <p:blipFill rotWithShape="1">
            <a:blip r:embed="rId15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440032" y="3991363"/>
              <a:ext cx="304800" cy="32917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" name="Google Shape;214;p29">
              <a:extLst>
                <a:ext uri="{FF2B5EF4-FFF2-40B4-BE49-F238E27FC236}">
                  <a16:creationId xmlns:a16="http://schemas.microsoft.com/office/drawing/2014/main" id="{CE502EE3-5A8E-4DA3-B6D6-20B61F16E53B}"/>
                </a:ext>
              </a:extLst>
            </p:cNvPr>
            <p:cNvSpPr txBox="1"/>
            <p:nvPr/>
          </p:nvSpPr>
          <p:spPr>
            <a:xfrm>
              <a:off x="531605" y="3931606"/>
              <a:ext cx="1194668" cy="2095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altLang="en-US" sz="1200" b="1">
                  <a:solidFill>
                    <a:srgbClr val="C00000"/>
                  </a:solidFill>
                  <a:latin typeface="微軟正黑體" pitchFamily="34" charset="-120"/>
                  <a:ea typeface="微軟正黑體" pitchFamily="34" charset="-120"/>
                  <a:cs typeface="Calibri"/>
                  <a:sym typeface="Calibri"/>
                </a:rPr>
                <a:t>故障備援</a:t>
              </a:r>
              <a:endParaRPr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grpSp>
          <p:nvGrpSpPr>
            <p:cNvPr id="15" name="群組 14">
              <a:extLst>
                <a:ext uri="{FF2B5EF4-FFF2-40B4-BE49-F238E27FC236}">
                  <a16:creationId xmlns:a16="http://schemas.microsoft.com/office/drawing/2014/main" id="{52B3E504-A7B2-4A27-B713-6A072F7C6B46}"/>
                </a:ext>
              </a:extLst>
            </p:cNvPr>
            <p:cNvGrpSpPr/>
            <p:nvPr/>
          </p:nvGrpSpPr>
          <p:grpSpPr>
            <a:xfrm>
              <a:off x="1937954" y="2657278"/>
              <a:ext cx="1139832" cy="422798"/>
              <a:chOff x="1565012" y="2875152"/>
              <a:chExt cx="1139832" cy="422798"/>
            </a:xfrm>
          </p:grpSpPr>
          <p:pic>
            <p:nvPicPr>
              <p:cNvPr id="16" name="Shape 673">
                <a:extLst>
                  <a:ext uri="{FF2B5EF4-FFF2-40B4-BE49-F238E27FC236}">
                    <a16:creationId xmlns:a16="http://schemas.microsoft.com/office/drawing/2014/main" id="{6A39BB5D-F930-45E9-A113-4904734F8954}"/>
                  </a:ext>
                </a:extLst>
              </p:cNvPr>
              <p:cNvPicPr preferRelativeResize="0"/>
              <p:nvPr/>
            </p:nvPicPr>
            <p:blipFill rotWithShape="1">
              <a:blip r:embed="rId16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565012" y="2875152"/>
                <a:ext cx="561736" cy="42279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7" name="Shape 673">
                <a:extLst>
                  <a:ext uri="{FF2B5EF4-FFF2-40B4-BE49-F238E27FC236}">
                    <a16:creationId xmlns:a16="http://schemas.microsoft.com/office/drawing/2014/main" id="{66475CE3-9D01-45E6-9D82-2E9275286F28}"/>
                  </a:ext>
                </a:extLst>
              </p:cNvPr>
              <p:cNvPicPr preferRelativeResize="0"/>
              <p:nvPr/>
            </p:nvPicPr>
            <p:blipFill rotWithShape="1">
              <a:blip r:embed="rId16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857356" y="2875152"/>
                <a:ext cx="561736" cy="42279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8" name="Shape 673">
                <a:extLst>
                  <a:ext uri="{FF2B5EF4-FFF2-40B4-BE49-F238E27FC236}">
                    <a16:creationId xmlns:a16="http://schemas.microsoft.com/office/drawing/2014/main" id="{079F1E02-F008-4C5F-8536-0F8CA16A7E9F}"/>
                  </a:ext>
                </a:extLst>
              </p:cNvPr>
              <p:cNvPicPr preferRelativeResize="0"/>
              <p:nvPr/>
            </p:nvPicPr>
            <p:blipFill rotWithShape="1">
              <a:blip r:embed="rId16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143108" y="2875152"/>
                <a:ext cx="561736" cy="42279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9" name="群組 18">
              <a:extLst>
                <a:ext uri="{FF2B5EF4-FFF2-40B4-BE49-F238E27FC236}">
                  <a16:creationId xmlns:a16="http://schemas.microsoft.com/office/drawing/2014/main" id="{7637D787-96A1-49D8-BF30-8813C3302062}"/>
                </a:ext>
              </a:extLst>
            </p:cNvPr>
            <p:cNvGrpSpPr/>
            <p:nvPr/>
          </p:nvGrpSpPr>
          <p:grpSpPr>
            <a:xfrm>
              <a:off x="1937954" y="2925380"/>
              <a:ext cx="1139832" cy="422798"/>
              <a:chOff x="1565012" y="2875152"/>
              <a:chExt cx="1139832" cy="422798"/>
            </a:xfrm>
          </p:grpSpPr>
          <p:pic>
            <p:nvPicPr>
              <p:cNvPr id="20" name="Shape 673">
                <a:extLst>
                  <a:ext uri="{FF2B5EF4-FFF2-40B4-BE49-F238E27FC236}">
                    <a16:creationId xmlns:a16="http://schemas.microsoft.com/office/drawing/2014/main" id="{BD523195-8E4A-4DC0-9480-86D4C84E2B6E}"/>
                  </a:ext>
                </a:extLst>
              </p:cNvPr>
              <p:cNvPicPr preferRelativeResize="0"/>
              <p:nvPr/>
            </p:nvPicPr>
            <p:blipFill rotWithShape="1">
              <a:blip r:embed="rId16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565012" y="2875152"/>
                <a:ext cx="561736" cy="42279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1" name="Shape 673">
                <a:extLst>
                  <a:ext uri="{FF2B5EF4-FFF2-40B4-BE49-F238E27FC236}">
                    <a16:creationId xmlns:a16="http://schemas.microsoft.com/office/drawing/2014/main" id="{7E0F9573-5F1E-4074-B3BF-7442181A1822}"/>
                  </a:ext>
                </a:extLst>
              </p:cNvPr>
              <p:cNvPicPr preferRelativeResize="0"/>
              <p:nvPr/>
            </p:nvPicPr>
            <p:blipFill rotWithShape="1">
              <a:blip r:embed="rId16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857356" y="2875152"/>
                <a:ext cx="561736" cy="42279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2" name="Shape 673">
                <a:extLst>
                  <a:ext uri="{FF2B5EF4-FFF2-40B4-BE49-F238E27FC236}">
                    <a16:creationId xmlns:a16="http://schemas.microsoft.com/office/drawing/2014/main" id="{4DE9B63D-568F-4280-8BDB-44AB89555C49}"/>
                  </a:ext>
                </a:extLst>
              </p:cNvPr>
              <p:cNvPicPr preferRelativeResize="0"/>
              <p:nvPr/>
            </p:nvPicPr>
            <p:blipFill rotWithShape="1">
              <a:blip r:embed="rId16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143108" y="2875152"/>
                <a:ext cx="561736" cy="42279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3" name="群組 22">
              <a:extLst>
                <a:ext uri="{FF2B5EF4-FFF2-40B4-BE49-F238E27FC236}">
                  <a16:creationId xmlns:a16="http://schemas.microsoft.com/office/drawing/2014/main" id="{7402CC6B-D805-4D71-A931-0E593FFF6357}"/>
                </a:ext>
              </a:extLst>
            </p:cNvPr>
            <p:cNvGrpSpPr/>
            <p:nvPr/>
          </p:nvGrpSpPr>
          <p:grpSpPr>
            <a:xfrm>
              <a:off x="1937954" y="3195764"/>
              <a:ext cx="1139832" cy="422798"/>
              <a:chOff x="1565012" y="2875152"/>
              <a:chExt cx="1139832" cy="422798"/>
            </a:xfrm>
          </p:grpSpPr>
          <p:pic>
            <p:nvPicPr>
              <p:cNvPr id="24" name="Shape 673">
                <a:extLst>
                  <a:ext uri="{FF2B5EF4-FFF2-40B4-BE49-F238E27FC236}">
                    <a16:creationId xmlns:a16="http://schemas.microsoft.com/office/drawing/2014/main" id="{93F36EB0-9FEB-488A-8E3A-641C8D390FB4}"/>
                  </a:ext>
                </a:extLst>
              </p:cNvPr>
              <p:cNvPicPr preferRelativeResize="0"/>
              <p:nvPr/>
            </p:nvPicPr>
            <p:blipFill rotWithShape="1">
              <a:blip r:embed="rId16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565012" y="2875152"/>
                <a:ext cx="561736" cy="42279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5" name="Shape 673">
                <a:extLst>
                  <a:ext uri="{FF2B5EF4-FFF2-40B4-BE49-F238E27FC236}">
                    <a16:creationId xmlns:a16="http://schemas.microsoft.com/office/drawing/2014/main" id="{37AE88A6-C641-4910-AE90-1D7F9DF30AEC}"/>
                  </a:ext>
                </a:extLst>
              </p:cNvPr>
              <p:cNvPicPr preferRelativeResize="0"/>
              <p:nvPr/>
            </p:nvPicPr>
            <p:blipFill rotWithShape="1">
              <a:blip r:embed="rId16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857356" y="2875152"/>
                <a:ext cx="561736" cy="42279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6" name="Shape 673">
                <a:extLst>
                  <a:ext uri="{FF2B5EF4-FFF2-40B4-BE49-F238E27FC236}">
                    <a16:creationId xmlns:a16="http://schemas.microsoft.com/office/drawing/2014/main" id="{A7BB4057-4600-499B-9134-89510510307A}"/>
                  </a:ext>
                </a:extLst>
              </p:cNvPr>
              <p:cNvPicPr preferRelativeResize="0"/>
              <p:nvPr/>
            </p:nvPicPr>
            <p:blipFill rotWithShape="1">
              <a:blip r:embed="rId16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143108" y="2875152"/>
                <a:ext cx="561736" cy="42279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7" name="群組 26">
              <a:extLst>
                <a:ext uri="{FF2B5EF4-FFF2-40B4-BE49-F238E27FC236}">
                  <a16:creationId xmlns:a16="http://schemas.microsoft.com/office/drawing/2014/main" id="{90605314-87A4-45C7-9556-F9CD8E5FFAB3}"/>
                </a:ext>
              </a:extLst>
            </p:cNvPr>
            <p:cNvGrpSpPr/>
            <p:nvPr/>
          </p:nvGrpSpPr>
          <p:grpSpPr>
            <a:xfrm>
              <a:off x="1937954" y="3473832"/>
              <a:ext cx="1139832" cy="422798"/>
              <a:chOff x="1565012" y="2875152"/>
              <a:chExt cx="1139832" cy="422798"/>
            </a:xfrm>
          </p:grpSpPr>
          <p:pic>
            <p:nvPicPr>
              <p:cNvPr id="28" name="Shape 673">
                <a:extLst>
                  <a:ext uri="{FF2B5EF4-FFF2-40B4-BE49-F238E27FC236}">
                    <a16:creationId xmlns:a16="http://schemas.microsoft.com/office/drawing/2014/main" id="{5E4B7EE1-6194-4173-95CD-0FA1564EB1A5}"/>
                  </a:ext>
                </a:extLst>
              </p:cNvPr>
              <p:cNvPicPr preferRelativeResize="0"/>
              <p:nvPr/>
            </p:nvPicPr>
            <p:blipFill rotWithShape="1">
              <a:blip r:embed="rId16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565012" y="2875152"/>
                <a:ext cx="561736" cy="42279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9" name="Shape 673">
                <a:extLst>
                  <a:ext uri="{FF2B5EF4-FFF2-40B4-BE49-F238E27FC236}">
                    <a16:creationId xmlns:a16="http://schemas.microsoft.com/office/drawing/2014/main" id="{418CF5B8-CC1C-401F-9F6F-A8ABC2538622}"/>
                  </a:ext>
                </a:extLst>
              </p:cNvPr>
              <p:cNvPicPr preferRelativeResize="0"/>
              <p:nvPr/>
            </p:nvPicPr>
            <p:blipFill rotWithShape="1">
              <a:blip r:embed="rId16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857356" y="2875152"/>
                <a:ext cx="561736" cy="42279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0" name="Shape 673">
                <a:extLst>
                  <a:ext uri="{FF2B5EF4-FFF2-40B4-BE49-F238E27FC236}">
                    <a16:creationId xmlns:a16="http://schemas.microsoft.com/office/drawing/2014/main" id="{2E508C82-E9D2-4592-8B9C-4638D6F4C6A3}"/>
                  </a:ext>
                </a:extLst>
              </p:cNvPr>
              <p:cNvPicPr preferRelativeResize="0"/>
              <p:nvPr/>
            </p:nvPicPr>
            <p:blipFill rotWithShape="1">
              <a:blip r:embed="rId16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143108" y="2875152"/>
                <a:ext cx="561736" cy="42279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31" name="群組 30">
              <a:extLst>
                <a:ext uri="{FF2B5EF4-FFF2-40B4-BE49-F238E27FC236}">
                  <a16:creationId xmlns:a16="http://schemas.microsoft.com/office/drawing/2014/main" id="{7F15E1F5-E15B-42B3-B069-40E8E964AD3F}"/>
                </a:ext>
              </a:extLst>
            </p:cNvPr>
            <p:cNvGrpSpPr/>
            <p:nvPr/>
          </p:nvGrpSpPr>
          <p:grpSpPr>
            <a:xfrm>
              <a:off x="1937954" y="3711198"/>
              <a:ext cx="1139832" cy="422798"/>
              <a:chOff x="1565012" y="2875152"/>
              <a:chExt cx="1139832" cy="422798"/>
            </a:xfrm>
          </p:grpSpPr>
          <p:pic>
            <p:nvPicPr>
              <p:cNvPr id="32" name="Shape 673">
                <a:extLst>
                  <a:ext uri="{FF2B5EF4-FFF2-40B4-BE49-F238E27FC236}">
                    <a16:creationId xmlns:a16="http://schemas.microsoft.com/office/drawing/2014/main" id="{BE8DFF7F-28BB-4DD4-945F-B8DD495C9D7B}"/>
                  </a:ext>
                </a:extLst>
              </p:cNvPr>
              <p:cNvPicPr preferRelativeResize="0"/>
              <p:nvPr/>
            </p:nvPicPr>
            <p:blipFill rotWithShape="1">
              <a:blip r:embed="rId16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565012" y="2875152"/>
                <a:ext cx="561736" cy="42279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3" name="Shape 673">
                <a:extLst>
                  <a:ext uri="{FF2B5EF4-FFF2-40B4-BE49-F238E27FC236}">
                    <a16:creationId xmlns:a16="http://schemas.microsoft.com/office/drawing/2014/main" id="{DAAE6C47-7024-40D6-9B99-E94A26048C01}"/>
                  </a:ext>
                </a:extLst>
              </p:cNvPr>
              <p:cNvPicPr preferRelativeResize="0"/>
              <p:nvPr/>
            </p:nvPicPr>
            <p:blipFill rotWithShape="1">
              <a:blip r:embed="rId16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857356" y="2875152"/>
                <a:ext cx="561736" cy="42279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4" name="Shape 673">
                <a:extLst>
                  <a:ext uri="{FF2B5EF4-FFF2-40B4-BE49-F238E27FC236}">
                    <a16:creationId xmlns:a16="http://schemas.microsoft.com/office/drawing/2014/main" id="{11E34F43-8697-414A-AEF8-12DCA7BFCE23}"/>
                  </a:ext>
                </a:extLst>
              </p:cNvPr>
              <p:cNvPicPr preferRelativeResize="0"/>
              <p:nvPr/>
            </p:nvPicPr>
            <p:blipFill rotWithShape="1">
              <a:blip r:embed="rId16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143108" y="2875152"/>
                <a:ext cx="561736" cy="42279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cxnSp>
        <p:nvCxnSpPr>
          <p:cNvPr id="131" name="Google Shape;147;p29">
            <a:extLst>
              <a:ext uri="{FF2B5EF4-FFF2-40B4-BE49-F238E27FC236}">
                <a16:creationId xmlns:a16="http://schemas.microsoft.com/office/drawing/2014/main" id="{EDF11122-B312-4522-BB20-8BE27FCF7905}"/>
              </a:ext>
            </a:extLst>
          </p:cNvPr>
          <p:cNvCxnSpPr/>
          <p:nvPr/>
        </p:nvCxnSpPr>
        <p:spPr>
          <a:xfrm rot="16200000">
            <a:off x="3841539" y="2590501"/>
            <a:ext cx="1009130" cy="570"/>
          </a:xfrm>
          <a:prstGeom prst="bentConnector3">
            <a:avLst>
              <a:gd name="adj1" fmla="val 50002"/>
            </a:avLst>
          </a:prstGeom>
          <a:noFill/>
          <a:ln w="2857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52" name="群組 51">
            <a:extLst>
              <a:ext uri="{FF2B5EF4-FFF2-40B4-BE49-F238E27FC236}">
                <a16:creationId xmlns:a16="http://schemas.microsoft.com/office/drawing/2014/main" id="{49B248D4-FD6F-49AD-82FD-491C22664C3B}"/>
              </a:ext>
            </a:extLst>
          </p:cNvPr>
          <p:cNvGrpSpPr/>
          <p:nvPr/>
        </p:nvGrpSpPr>
        <p:grpSpPr>
          <a:xfrm>
            <a:off x="3464941" y="2937498"/>
            <a:ext cx="1573080" cy="1533936"/>
            <a:chOff x="3758675" y="3299600"/>
            <a:chExt cx="1097100" cy="1069800"/>
          </a:xfrm>
        </p:grpSpPr>
        <p:sp>
          <p:nvSpPr>
            <p:cNvPr id="53" name="Google Shape;148;p29">
              <a:extLst>
                <a:ext uri="{FF2B5EF4-FFF2-40B4-BE49-F238E27FC236}">
                  <a16:creationId xmlns:a16="http://schemas.microsoft.com/office/drawing/2014/main" id="{BB551CD7-AF23-4166-9FC9-4699C20D4652}"/>
                </a:ext>
              </a:extLst>
            </p:cNvPr>
            <p:cNvSpPr txBox="1"/>
            <p:nvPr/>
          </p:nvSpPr>
          <p:spPr>
            <a:xfrm>
              <a:off x="3758675" y="3299600"/>
              <a:ext cx="1097100" cy="1069800"/>
            </a:xfrm>
            <a:prstGeom prst="rect">
              <a:avLst/>
            </a:prstGeom>
            <a:solidFill>
              <a:srgbClr val="9FC5E8"/>
            </a:solidFill>
            <a:ln>
              <a:noFill/>
            </a:ln>
          </p:spPr>
          <p:txBody>
            <a:bodyPr spcFirstLastPara="1" wrap="square" lIns="91425" tIns="91425" rIns="91425" bIns="91425" anchor="b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3F3F3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54" name="Google Shape;189;p29">
              <a:extLst>
                <a:ext uri="{FF2B5EF4-FFF2-40B4-BE49-F238E27FC236}">
                  <a16:creationId xmlns:a16="http://schemas.microsoft.com/office/drawing/2014/main" id="{154F5466-A6BD-41CC-BAD7-81845DD566D9}"/>
                </a:ext>
              </a:extLst>
            </p:cNvPr>
            <p:cNvSpPr txBox="1"/>
            <p:nvPr/>
          </p:nvSpPr>
          <p:spPr>
            <a:xfrm>
              <a:off x="3799472" y="3982475"/>
              <a:ext cx="997200" cy="329100"/>
            </a:xfrm>
            <a:prstGeom prst="rect">
              <a:avLst/>
            </a:prstGeom>
            <a:solidFill>
              <a:srgbClr val="D0E0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 b="1">
                  <a:latin typeface="微軟正黑體" pitchFamily="34" charset="-120"/>
                  <a:ea typeface="微軟正黑體" pitchFamily="34" charset="-120"/>
                </a:rPr>
                <a:t>           QVR Pro </a:t>
              </a:r>
              <a:endParaRPr sz="1000" b="1">
                <a:latin typeface="微軟正黑體" pitchFamily="34" charset="-120"/>
                <a:ea typeface="微軟正黑體" pitchFamily="34" charset="-120"/>
              </a:endParaRPr>
            </a:p>
          </p:txBody>
        </p:sp>
        <p:pic>
          <p:nvPicPr>
            <p:cNvPr id="55" name="Google Shape;190;p29">
              <a:extLst>
                <a:ext uri="{FF2B5EF4-FFF2-40B4-BE49-F238E27FC236}">
                  <a16:creationId xmlns:a16="http://schemas.microsoft.com/office/drawing/2014/main" id="{B2E96207-794B-4F80-88AE-B4A38EA3328F}"/>
                </a:ext>
              </a:extLst>
            </p:cNvPr>
            <p:cNvPicPr preferRelativeResize="0"/>
            <p:nvPr/>
          </p:nvPicPr>
          <p:blipFill rotWithShape="1">
            <a:blip r:embed="rId17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45000" y="4017586"/>
              <a:ext cx="258900" cy="258882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56" name="群組 217">
              <a:extLst>
                <a:ext uri="{FF2B5EF4-FFF2-40B4-BE49-F238E27FC236}">
                  <a16:creationId xmlns:a16="http://schemas.microsoft.com/office/drawing/2014/main" id="{6B0468EB-8620-46F1-A316-3CC2C0A680E9}"/>
                </a:ext>
              </a:extLst>
            </p:cNvPr>
            <p:cNvGrpSpPr/>
            <p:nvPr/>
          </p:nvGrpSpPr>
          <p:grpSpPr>
            <a:xfrm>
              <a:off x="3783006" y="3334502"/>
              <a:ext cx="1003308" cy="372158"/>
              <a:chOff x="1565012" y="2875152"/>
              <a:chExt cx="1139832" cy="422798"/>
            </a:xfrm>
          </p:grpSpPr>
          <p:pic>
            <p:nvPicPr>
              <p:cNvPr id="61" name="Shape 673">
                <a:extLst>
                  <a:ext uri="{FF2B5EF4-FFF2-40B4-BE49-F238E27FC236}">
                    <a16:creationId xmlns:a16="http://schemas.microsoft.com/office/drawing/2014/main" id="{86BEB58B-790E-449B-9796-F445574B06E6}"/>
                  </a:ext>
                </a:extLst>
              </p:cNvPr>
              <p:cNvPicPr preferRelativeResize="0"/>
              <p:nvPr/>
            </p:nvPicPr>
            <p:blipFill rotWithShape="1">
              <a:blip r:embed="rId18">
                <a:alphaModFix/>
              </a:blip>
              <a:srcRect/>
              <a:stretch/>
            </p:blipFill>
            <p:spPr>
              <a:xfrm>
                <a:off x="1565012" y="2875152"/>
                <a:ext cx="561736" cy="42279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2" name="Shape 673">
                <a:extLst>
                  <a:ext uri="{FF2B5EF4-FFF2-40B4-BE49-F238E27FC236}">
                    <a16:creationId xmlns:a16="http://schemas.microsoft.com/office/drawing/2014/main" id="{697FA8A4-52FE-4934-8598-DB2414292C68}"/>
                  </a:ext>
                </a:extLst>
              </p:cNvPr>
              <p:cNvPicPr preferRelativeResize="0"/>
              <p:nvPr/>
            </p:nvPicPr>
            <p:blipFill rotWithShape="1">
              <a:blip r:embed="rId18">
                <a:alphaModFix/>
              </a:blip>
              <a:srcRect/>
              <a:stretch/>
            </p:blipFill>
            <p:spPr>
              <a:xfrm>
                <a:off x="1857356" y="2875152"/>
                <a:ext cx="561736" cy="42279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3" name="Shape 673">
                <a:extLst>
                  <a:ext uri="{FF2B5EF4-FFF2-40B4-BE49-F238E27FC236}">
                    <a16:creationId xmlns:a16="http://schemas.microsoft.com/office/drawing/2014/main" id="{2400491E-6D1B-4952-8EE8-19659E07C138}"/>
                  </a:ext>
                </a:extLst>
              </p:cNvPr>
              <p:cNvPicPr preferRelativeResize="0"/>
              <p:nvPr/>
            </p:nvPicPr>
            <p:blipFill rotWithShape="1">
              <a:blip r:embed="rId18">
                <a:alphaModFix/>
              </a:blip>
              <a:srcRect/>
              <a:stretch/>
            </p:blipFill>
            <p:spPr>
              <a:xfrm>
                <a:off x="2143108" y="2875152"/>
                <a:ext cx="561736" cy="42279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57" name="群組 221">
              <a:extLst>
                <a:ext uri="{FF2B5EF4-FFF2-40B4-BE49-F238E27FC236}">
                  <a16:creationId xmlns:a16="http://schemas.microsoft.com/office/drawing/2014/main" id="{DD603C09-0029-4DF4-A7D5-2D4D736A2B33}"/>
                </a:ext>
              </a:extLst>
            </p:cNvPr>
            <p:cNvGrpSpPr/>
            <p:nvPr/>
          </p:nvGrpSpPr>
          <p:grpSpPr>
            <a:xfrm>
              <a:off x="3783006" y="3602604"/>
              <a:ext cx="1003308" cy="372158"/>
              <a:chOff x="1565012" y="2875152"/>
              <a:chExt cx="1139832" cy="422798"/>
            </a:xfrm>
          </p:grpSpPr>
          <p:pic>
            <p:nvPicPr>
              <p:cNvPr id="58" name="Shape 673">
                <a:extLst>
                  <a:ext uri="{FF2B5EF4-FFF2-40B4-BE49-F238E27FC236}">
                    <a16:creationId xmlns:a16="http://schemas.microsoft.com/office/drawing/2014/main" id="{E5E50E18-FA6B-4D91-B0F4-CDC1612C0C09}"/>
                  </a:ext>
                </a:extLst>
              </p:cNvPr>
              <p:cNvPicPr preferRelativeResize="0"/>
              <p:nvPr/>
            </p:nvPicPr>
            <p:blipFill rotWithShape="1">
              <a:blip r:embed="rId18">
                <a:alphaModFix/>
              </a:blip>
              <a:srcRect/>
              <a:stretch/>
            </p:blipFill>
            <p:spPr>
              <a:xfrm>
                <a:off x="1565012" y="2875152"/>
                <a:ext cx="561736" cy="42279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9" name="Shape 673">
                <a:extLst>
                  <a:ext uri="{FF2B5EF4-FFF2-40B4-BE49-F238E27FC236}">
                    <a16:creationId xmlns:a16="http://schemas.microsoft.com/office/drawing/2014/main" id="{58C388A6-6548-41BA-B0C6-600DAE4EBFD6}"/>
                  </a:ext>
                </a:extLst>
              </p:cNvPr>
              <p:cNvPicPr preferRelativeResize="0"/>
              <p:nvPr/>
            </p:nvPicPr>
            <p:blipFill rotWithShape="1">
              <a:blip r:embed="rId18">
                <a:alphaModFix/>
              </a:blip>
              <a:srcRect/>
              <a:stretch/>
            </p:blipFill>
            <p:spPr>
              <a:xfrm>
                <a:off x="1857356" y="2875152"/>
                <a:ext cx="561736" cy="42279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0" name="Shape 673">
                <a:extLst>
                  <a:ext uri="{FF2B5EF4-FFF2-40B4-BE49-F238E27FC236}">
                    <a16:creationId xmlns:a16="http://schemas.microsoft.com/office/drawing/2014/main" id="{CF161D5B-4ADE-4B8D-BF70-49ACCA1CDFCF}"/>
                  </a:ext>
                </a:extLst>
              </p:cNvPr>
              <p:cNvPicPr preferRelativeResize="0"/>
              <p:nvPr/>
            </p:nvPicPr>
            <p:blipFill rotWithShape="1">
              <a:blip r:embed="rId18">
                <a:alphaModFix/>
              </a:blip>
              <a:srcRect/>
              <a:stretch/>
            </p:blipFill>
            <p:spPr>
              <a:xfrm>
                <a:off x="2143108" y="2875152"/>
                <a:ext cx="561736" cy="42279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pic>
        <p:nvPicPr>
          <p:cNvPr id="104" name="圖片 103">
            <a:extLst>
              <a:ext uri="{FF2B5EF4-FFF2-40B4-BE49-F238E27FC236}">
                <a16:creationId xmlns:a16="http://schemas.microsoft.com/office/drawing/2014/main" id="{1A8FBD40-DE0D-478C-95D1-0B863E5BA864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4383" y="1946051"/>
            <a:ext cx="1545431" cy="279286"/>
          </a:xfrm>
          <a:prstGeom prst="rect">
            <a:avLst/>
          </a:prstGeom>
        </p:spPr>
      </p:pic>
      <p:sp>
        <p:nvSpPr>
          <p:cNvPr id="103" name="矩形 102">
            <a:extLst>
              <a:ext uri="{FF2B5EF4-FFF2-40B4-BE49-F238E27FC236}">
                <a16:creationId xmlns:a16="http://schemas.microsoft.com/office/drawing/2014/main" id="{4FC9099C-6C6E-411E-8EAC-6FA1CA5E656B}"/>
              </a:ext>
            </a:extLst>
          </p:cNvPr>
          <p:cNvSpPr/>
          <p:nvPr/>
        </p:nvSpPr>
        <p:spPr>
          <a:xfrm>
            <a:off x="3663736" y="1931917"/>
            <a:ext cx="1416225" cy="28469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 algn="r"/>
            <a:r>
              <a:rPr lang="en-US" altLang="zh-TW" sz="1250" b="1">
                <a:solidFill>
                  <a:schemeClr val="bg1"/>
                </a:solidFill>
              </a:rPr>
              <a:t>QVR Pro Client</a:t>
            </a:r>
          </a:p>
        </p:txBody>
      </p:sp>
      <p:pic>
        <p:nvPicPr>
          <p:cNvPr id="133" name="圖片 132" descr="一張含有 監視器, 室內, 物件, 坐 的圖片&#10;&#10;描述是以非常高的可信度產生">
            <a:extLst>
              <a:ext uri="{FF2B5EF4-FFF2-40B4-BE49-F238E27FC236}">
                <a16:creationId xmlns:a16="http://schemas.microsoft.com/office/drawing/2014/main" id="{243C71FD-13C2-4D4C-A4D4-D6CAFEE1C219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2193" y="649653"/>
            <a:ext cx="1405878" cy="1048099"/>
          </a:xfrm>
          <a:prstGeom prst="rect">
            <a:avLst/>
          </a:prstGeom>
        </p:spPr>
      </p:pic>
      <p:pic>
        <p:nvPicPr>
          <p:cNvPr id="135" name="圖片 134" descr="一張含有 室內, 電子用品, 監視器 的圖片&#10;&#10;描述是以非常高的可信度產生">
            <a:extLst>
              <a:ext uri="{FF2B5EF4-FFF2-40B4-BE49-F238E27FC236}">
                <a16:creationId xmlns:a16="http://schemas.microsoft.com/office/drawing/2014/main" id="{1F44BCBA-0EF2-4120-B32C-157EB61B82E3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0694" y="565477"/>
            <a:ext cx="2334658" cy="1481263"/>
          </a:xfrm>
          <a:prstGeom prst="rect">
            <a:avLst/>
          </a:prstGeom>
        </p:spPr>
      </p:pic>
      <p:pic>
        <p:nvPicPr>
          <p:cNvPr id="137" name="圖片 136" descr="一張含有 電腦, 牆, 建築物 的圖片&#10;&#10;描述是以高可信度產生">
            <a:extLst>
              <a:ext uri="{FF2B5EF4-FFF2-40B4-BE49-F238E27FC236}">
                <a16:creationId xmlns:a16="http://schemas.microsoft.com/office/drawing/2014/main" id="{E2CC666B-E3FC-424C-A4C4-616DCA8ED697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4156" y="766682"/>
            <a:ext cx="1212308" cy="1130995"/>
          </a:xfrm>
          <a:prstGeom prst="rect">
            <a:avLst/>
          </a:prstGeom>
        </p:spPr>
      </p:pic>
      <p:sp>
        <p:nvSpPr>
          <p:cNvPr id="51" name="Google Shape;152;p29">
            <a:extLst>
              <a:ext uri="{FF2B5EF4-FFF2-40B4-BE49-F238E27FC236}">
                <a16:creationId xmlns:a16="http://schemas.microsoft.com/office/drawing/2014/main" id="{E2D0F05C-0A1A-47DD-B9FB-2281A9587302}"/>
              </a:ext>
            </a:extLst>
          </p:cNvPr>
          <p:cNvSpPr txBox="1"/>
          <p:nvPr/>
        </p:nvSpPr>
        <p:spPr>
          <a:xfrm>
            <a:off x="754621" y="1544794"/>
            <a:ext cx="1606601" cy="345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5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3-Party AI Engine</a:t>
            </a:r>
            <a:endParaRPr sz="125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3" name="圖片 142">
            <a:extLst>
              <a:ext uri="{FF2B5EF4-FFF2-40B4-BE49-F238E27FC236}">
                <a16:creationId xmlns:a16="http://schemas.microsoft.com/office/drawing/2014/main" id="{6D023A92-CFD1-438F-AC02-615E9579D168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3741" y="1916099"/>
            <a:ext cx="1061466" cy="536543"/>
          </a:xfrm>
          <a:prstGeom prst="rect">
            <a:avLst/>
          </a:prstGeom>
        </p:spPr>
      </p:pic>
      <p:sp>
        <p:nvSpPr>
          <p:cNvPr id="46" name="Google Shape;154;p29">
            <a:extLst>
              <a:ext uri="{FF2B5EF4-FFF2-40B4-BE49-F238E27FC236}">
                <a16:creationId xmlns:a16="http://schemas.microsoft.com/office/drawing/2014/main" id="{73789235-31D0-4EED-9A0E-74A149E24942}"/>
              </a:ext>
            </a:extLst>
          </p:cNvPr>
          <p:cNvSpPr/>
          <p:nvPr/>
        </p:nvSpPr>
        <p:spPr>
          <a:xfrm>
            <a:off x="1599515" y="1976843"/>
            <a:ext cx="1010318" cy="22135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Metadata</a:t>
            </a:r>
            <a:endParaRPr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8" name="Google Shape;157;p29">
            <a:extLst>
              <a:ext uri="{FF2B5EF4-FFF2-40B4-BE49-F238E27FC236}">
                <a16:creationId xmlns:a16="http://schemas.microsoft.com/office/drawing/2014/main" id="{F5EFB175-96DD-424A-AD82-B68DB696C09B}"/>
              </a:ext>
            </a:extLst>
          </p:cNvPr>
          <p:cNvSpPr txBox="1"/>
          <p:nvPr/>
        </p:nvSpPr>
        <p:spPr>
          <a:xfrm>
            <a:off x="1600072" y="2196240"/>
            <a:ext cx="1010318" cy="2213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solidFill>
                  <a:schemeClr val="accent6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Metadata 網址</a:t>
            </a:r>
            <a:endParaRPr sz="900" b="1">
              <a:solidFill>
                <a:schemeClr val="accent6">
                  <a:lumMod val="75000"/>
                </a:schemeClr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pic>
        <p:nvPicPr>
          <p:cNvPr id="144" name="圖片 143">
            <a:extLst>
              <a:ext uri="{FF2B5EF4-FFF2-40B4-BE49-F238E27FC236}">
                <a16:creationId xmlns:a16="http://schemas.microsoft.com/office/drawing/2014/main" id="{98A2189C-B281-4CBF-A54D-59456B8F2902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5185" y="1906434"/>
            <a:ext cx="737276" cy="603407"/>
          </a:xfrm>
          <a:prstGeom prst="rect">
            <a:avLst/>
          </a:prstGeom>
        </p:spPr>
      </p:pic>
      <p:sp>
        <p:nvSpPr>
          <p:cNvPr id="47" name="Google Shape;156;p29">
            <a:extLst>
              <a:ext uri="{FF2B5EF4-FFF2-40B4-BE49-F238E27FC236}">
                <a16:creationId xmlns:a16="http://schemas.microsoft.com/office/drawing/2014/main" id="{63C36DD2-2155-4778-8F18-441DC7924E4C}"/>
              </a:ext>
            </a:extLst>
          </p:cNvPr>
          <p:cNvSpPr/>
          <p:nvPr/>
        </p:nvSpPr>
        <p:spPr>
          <a:xfrm>
            <a:off x="479608" y="1955864"/>
            <a:ext cx="689774" cy="227195"/>
          </a:xfrm>
          <a:prstGeom prst="rect">
            <a:avLst/>
          </a:prstGeom>
          <a:solidFill>
            <a:srgbClr val="3185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RTSP</a:t>
            </a:r>
            <a:endParaRPr sz="1000" b="1">
              <a:solidFill>
                <a:srgbClr val="FFFFFF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sp>
        <p:nvSpPr>
          <p:cNvPr id="49" name="Google Shape;158;p29">
            <a:extLst>
              <a:ext uri="{FF2B5EF4-FFF2-40B4-BE49-F238E27FC236}">
                <a16:creationId xmlns:a16="http://schemas.microsoft.com/office/drawing/2014/main" id="{40BC5E60-5A26-41D8-828F-75E0C696FB0A}"/>
              </a:ext>
            </a:extLst>
          </p:cNvPr>
          <p:cNvSpPr txBox="1"/>
          <p:nvPr/>
        </p:nvSpPr>
        <p:spPr>
          <a:xfrm>
            <a:off x="479863" y="2178874"/>
            <a:ext cx="693583" cy="2938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en" sz="900" b="1">
                <a:solidFill>
                  <a:srgbClr val="31859B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QVR Pro API</a:t>
            </a:r>
            <a:endParaRPr sz="900" b="1">
              <a:solidFill>
                <a:srgbClr val="31859B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2264410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 descr="一張含有 監視器, 電子用品, 電腦, 坐 的圖片&#10;&#10;描述是以非常高的可信度產生">
            <a:extLst>
              <a:ext uri="{FF2B5EF4-FFF2-40B4-BE49-F238E27FC236}">
                <a16:creationId xmlns:a16="http://schemas.microsoft.com/office/drawing/2014/main" id="{66FB519F-73D1-4598-B83C-6EF5A24497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0" y="0"/>
            <a:ext cx="9128320" cy="5143500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D80376D0-5417-449F-A602-4F50A37F9AA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6320" y="2428198"/>
            <a:ext cx="2725030" cy="2328829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5D78BEC0-8139-4568-A747-B0F49BA09A6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7415" y="2155203"/>
            <a:ext cx="3652124" cy="2781196"/>
          </a:xfrm>
          <a:prstGeom prst="rect">
            <a:avLst/>
          </a:prstGeom>
        </p:spPr>
      </p:pic>
      <p:sp>
        <p:nvSpPr>
          <p:cNvPr id="477" name="Google Shape;477;p43"/>
          <p:cNvSpPr txBox="1">
            <a:spLocks noGrp="1"/>
          </p:cNvSpPr>
          <p:nvPr>
            <p:ph type="title"/>
          </p:nvPr>
        </p:nvSpPr>
        <p:spPr>
          <a:xfrm>
            <a:off x="462092" y="366990"/>
            <a:ext cx="8229600" cy="584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en" altLang="zh-TW" sz="2900" err="1"/>
              <a:t>企業用戶</a:t>
            </a:r>
            <a:r>
              <a:rPr lang="en" altLang="zh-TW" sz="2900"/>
              <a:t>/</a:t>
            </a:r>
            <a:r>
              <a:rPr lang="en" altLang="zh-TW" sz="2900" err="1"/>
              <a:t>多點管理</a:t>
            </a:r>
            <a:r>
              <a:rPr lang="en" altLang="zh-TW" sz="2900"/>
              <a:t> - QNAP </a:t>
            </a:r>
            <a:r>
              <a:rPr lang="en" sz="2900" err="1"/>
              <a:t>解決方案</a:t>
            </a:r>
            <a:endParaRPr lang="en" altLang="zh-TW" sz="2900" err="1"/>
          </a:p>
        </p:txBody>
      </p:sp>
      <p:cxnSp>
        <p:nvCxnSpPr>
          <p:cNvPr id="495" name="Google Shape;495;p43"/>
          <p:cNvCxnSpPr>
            <a:cxnSpLocks/>
          </p:cNvCxnSpPr>
          <p:nvPr/>
        </p:nvCxnSpPr>
        <p:spPr>
          <a:xfrm flipV="1">
            <a:off x="1934925" y="1340332"/>
            <a:ext cx="1768603" cy="1740732"/>
          </a:xfrm>
          <a:prstGeom prst="bentConnector3">
            <a:avLst>
              <a:gd name="adj1" fmla="val -81576"/>
            </a:avLst>
          </a:prstGeom>
          <a:noFill/>
          <a:ln w="2857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25" name="圖片 124">
            <a:extLst>
              <a:ext uri="{FF2B5EF4-FFF2-40B4-BE49-F238E27FC236}">
                <a16:creationId xmlns:a16="http://schemas.microsoft.com/office/drawing/2014/main" id="{28775804-E7FD-4A03-B91B-BBB5E08F547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3302" y="3612725"/>
            <a:ext cx="1559323" cy="473914"/>
          </a:xfrm>
          <a:prstGeom prst="rect">
            <a:avLst/>
          </a:prstGeom>
        </p:spPr>
      </p:pic>
      <p:sp>
        <p:nvSpPr>
          <p:cNvPr id="126" name="矩形 125">
            <a:extLst>
              <a:ext uri="{FF2B5EF4-FFF2-40B4-BE49-F238E27FC236}">
                <a16:creationId xmlns:a16="http://schemas.microsoft.com/office/drawing/2014/main" id="{63BEC6EE-CD3D-446C-B115-F89DFAF48D87}"/>
              </a:ext>
            </a:extLst>
          </p:cNvPr>
          <p:cNvSpPr/>
          <p:nvPr/>
        </p:nvSpPr>
        <p:spPr>
          <a:xfrm>
            <a:off x="3734008" y="3611612"/>
            <a:ext cx="1333470" cy="477054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lvl="0"/>
            <a:r>
              <a:rPr lang="zh-TW" altLang="en-US" sz="1250" b="1">
                <a:solidFill>
                  <a:schemeClr val="bg1"/>
                </a:solidFill>
                <a:latin typeface="Microsoft JhengHei"/>
                <a:ea typeface="Microsoft JhengHei"/>
              </a:rPr>
              <a:t>遠端備份</a:t>
            </a:r>
          </a:p>
          <a:p>
            <a:pPr lvl="0"/>
            <a:r>
              <a:rPr lang="en-US" altLang="zh-TW" sz="1250" b="1">
                <a:solidFill>
                  <a:schemeClr val="bg1"/>
                </a:solidFill>
              </a:rPr>
              <a:t>HBS - RTRR</a:t>
            </a:r>
          </a:p>
        </p:txBody>
      </p:sp>
      <p:sp>
        <p:nvSpPr>
          <p:cNvPr id="161" name="Google Shape;477;p43">
            <a:extLst>
              <a:ext uri="{FF2B5EF4-FFF2-40B4-BE49-F238E27FC236}">
                <a16:creationId xmlns:a16="http://schemas.microsoft.com/office/drawing/2014/main" id="{6349BD54-266D-4EAC-B501-66A32092C7D8}"/>
              </a:ext>
            </a:extLst>
          </p:cNvPr>
          <p:cNvSpPr txBox="1">
            <a:spLocks/>
          </p:cNvSpPr>
          <p:nvPr/>
        </p:nvSpPr>
        <p:spPr>
          <a:xfrm>
            <a:off x="5199763" y="4271117"/>
            <a:ext cx="2142814" cy="36001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altLang="zh-TW" sz="1600"/>
              <a:t>Multiple Store</a:t>
            </a:r>
            <a:endParaRPr lang="en-US" sz="1600"/>
          </a:p>
        </p:txBody>
      </p:sp>
      <p:cxnSp>
        <p:nvCxnSpPr>
          <p:cNvPr id="162" name="Google Shape;145;p29">
            <a:extLst>
              <a:ext uri="{FF2B5EF4-FFF2-40B4-BE49-F238E27FC236}">
                <a16:creationId xmlns:a16="http://schemas.microsoft.com/office/drawing/2014/main" id="{E54ACC21-E238-4613-85A8-2E2BF72D6ADE}"/>
              </a:ext>
            </a:extLst>
          </p:cNvPr>
          <p:cNvCxnSpPr>
            <a:cxnSpLocks/>
          </p:cNvCxnSpPr>
          <p:nvPr/>
        </p:nvCxnSpPr>
        <p:spPr>
          <a:xfrm>
            <a:off x="4938424" y="1330633"/>
            <a:ext cx="2159789" cy="1921219"/>
          </a:xfrm>
          <a:prstGeom prst="bentConnector3">
            <a:avLst>
              <a:gd name="adj1" fmla="val 99436"/>
            </a:avLst>
          </a:prstGeom>
          <a:noFill/>
          <a:ln w="2857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6" name="Google Shape;139;p29">
            <a:extLst>
              <a:ext uri="{FF2B5EF4-FFF2-40B4-BE49-F238E27FC236}">
                <a16:creationId xmlns:a16="http://schemas.microsoft.com/office/drawing/2014/main" id="{14BCB0BB-0406-4DF4-B259-476D0F819F6E}"/>
              </a:ext>
            </a:extLst>
          </p:cNvPr>
          <p:cNvCxnSpPr/>
          <p:nvPr/>
        </p:nvCxnSpPr>
        <p:spPr>
          <a:xfrm>
            <a:off x="7916306" y="2618689"/>
            <a:ext cx="202039" cy="472195"/>
          </a:xfrm>
          <a:prstGeom prst="bentConnector2">
            <a:avLst/>
          </a:prstGeom>
          <a:noFill/>
          <a:ln w="2857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7" name="Google Shape;142;p29">
            <a:extLst>
              <a:ext uri="{FF2B5EF4-FFF2-40B4-BE49-F238E27FC236}">
                <a16:creationId xmlns:a16="http://schemas.microsoft.com/office/drawing/2014/main" id="{F4CC2BBE-F313-47A1-A291-A84D8C191E04}"/>
              </a:ext>
            </a:extLst>
          </p:cNvPr>
          <p:cNvCxnSpPr/>
          <p:nvPr/>
        </p:nvCxnSpPr>
        <p:spPr>
          <a:xfrm rot="10800000" flipV="1">
            <a:off x="5842335" y="2618689"/>
            <a:ext cx="457185" cy="491394"/>
          </a:xfrm>
          <a:prstGeom prst="bentConnector2">
            <a:avLst/>
          </a:prstGeom>
          <a:noFill/>
          <a:ln w="2857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17" name="圖片 116">
            <a:extLst>
              <a:ext uri="{FF2B5EF4-FFF2-40B4-BE49-F238E27FC236}">
                <a16:creationId xmlns:a16="http://schemas.microsoft.com/office/drawing/2014/main" id="{AA9BE472-D235-42AF-80F9-F957F4D9400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5181" y="2351604"/>
            <a:ext cx="1726064" cy="505629"/>
          </a:xfrm>
          <a:prstGeom prst="rect">
            <a:avLst/>
          </a:prstGeom>
        </p:spPr>
      </p:pic>
      <p:sp>
        <p:nvSpPr>
          <p:cNvPr id="118" name="矩形 117">
            <a:extLst>
              <a:ext uri="{FF2B5EF4-FFF2-40B4-BE49-F238E27FC236}">
                <a16:creationId xmlns:a16="http://schemas.microsoft.com/office/drawing/2014/main" id="{870A5961-A1FC-4AF1-982A-1B5A92C00B7C}"/>
              </a:ext>
            </a:extLst>
          </p:cNvPr>
          <p:cNvSpPr/>
          <p:nvPr/>
        </p:nvSpPr>
        <p:spPr>
          <a:xfrm>
            <a:off x="6647133" y="2349538"/>
            <a:ext cx="143500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zh-TW" altLang="en-US" sz="125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中央管理      </a:t>
            </a:r>
          </a:p>
          <a:p>
            <a:pPr lvl="0" algn="ctr"/>
            <a:r>
              <a:rPr lang="en-US" altLang="zh-TW" sz="125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QVR Center</a:t>
            </a:r>
          </a:p>
        </p:txBody>
      </p:sp>
      <p:grpSp>
        <p:nvGrpSpPr>
          <p:cNvPr id="119" name="群組 118">
            <a:extLst>
              <a:ext uri="{FF2B5EF4-FFF2-40B4-BE49-F238E27FC236}">
                <a16:creationId xmlns:a16="http://schemas.microsoft.com/office/drawing/2014/main" id="{268B2B76-54C2-47CF-A6DB-D3F5E1082CD1}"/>
              </a:ext>
            </a:extLst>
          </p:cNvPr>
          <p:cNvGrpSpPr/>
          <p:nvPr/>
        </p:nvGrpSpPr>
        <p:grpSpPr>
          <a:xfrm>
            <a:off x="6411112" y="2329639"/>
            <a:ext cx="428712" cy="428712"/>
            <a:chOff x="2936223" y="1228169"/>
            <a:chExt cx="669099" cy="669099"/>
          </a:xfrm>
        </p:grpSpPr>
        <p:sp>
          <p:nvSpPr>
            <p:cNvPr id="120" name="矩形: 圓角 119">
              <a:extLst>
                <a:ext uri="{FF2B5EF4-FFF2-40B4-BE49-F238E27FC236}">
                  <a16:creationId xmlns:a16="http://schemas.microsoft.com/office/drawing/2014/main" id="{3BD7772F-CF9D-42FC-917D-E67183C79709}"/>
                </a:ext>
              </a:extLst>
            </p:cNvPr>
            <p:cNvSpPr/>
            <p:nvPr/>
          </p:nvSpPr>
          <p:spPr>
            <a:xfrm>
              <a:off x="2936223" y="1228169"/>
              <a:ext cx="669099" cy="66909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21" name="Google Shape;240;p31">
              <a:extLst>
                <a:ext uri="{FF2B5EF4-FFF2-40B4-BE49-F238E27FC236}">
                  <a16:creationId xmlns:a16="http://schemas.microsoft.com/office/drawing/2014/main" id="{F9480D05-8467-406C-BC62-35FD8EA15B28}"/>
                </a:ext>
              </a:extLst>
            </p:cNvPr>
            <p:cNvPicPr preferRelativeResize="0"/>
            <p:nvPr/>
          </p:nvPicPr>
          <p:blipFill>
            <a:blip r:embed="rId8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49013" y="1234520"/>
              <a:ext cx="653152" cy="65315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93" name="群組 92">
            <a:extLst>
              <a:ext uri="{FF2B5EF4-FFF2-40B4-BE49-F238E27FC236}">
                <a16:creationId xmlns:a16="http://schemas.microsoft.com/office/drawing/2014/main" id="{D4F003AA-19AE-4BDC-A4B0-4984A5BB0F74}"/>
              </a:ext>
            </a:extLst>
          </p:cNvPr>
          <p:cNvGrpSpPr/>
          <p:nvPr/>
        </p:nvGrpSpPr>
        <p:grpSpPr>
          <a:xfrm>
            <a:off x="6361429" y="3042364"/>
            <a:ext cx="1097100" cy="1069800"/>
            <a:chOff x="3758675" y="3299600"/>
            <a:chExt cx="1097100" cy="1069800"/>
          </a:xfrm>
        </p:grpSpPr>
        <p:sp>
          <p:nvSpPr>
            <p:cNvPr id="94" name="Google Shape;148;p29">
              <a:extLst>
                <a:ext uri="{FF2B5EF4-FFF2-40B4-BE49-F238E27FC236}">
                  <a16:creationId xmlns:a16="http://schemas.microsoft.com/office/drawing/2014/main" id="{CF4362D6-F058-4AEB-885C-C4BD6342669F}"/>
                </a:ext>
              </a:extLst>
            </p:cNvPr>
            <p:cNvSpPr txBox="1"/>
            <p:nvPr/>
          </p:nvSpPr>
          <p:spPr>
            <a:xfrm>
              <a:off x="3758675" y="3299600"/>
              <a:ext cx="1097100" cy="1069800"/>
            </a:xfrm>
            <a:prstGeom prst="rect">
              <a:avLst/>
            </a:prstGeom>
            <a:solidFill>
              <a:srgbClr val="9FC5E8"/>
            </a:solidFill>
            <a:ln>
              <a:noFill/>
            </a:ln>
          </p:spPr>
          <p:txBody>
            <a:bodyPr spcFirstLastPara="1" wrap="square" lIns="91425" tIns="91425" rIns="91425" bIns="91425" anchor="b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3F3F3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95" name="Google Shape;189;p29">
              <a:extLst>
                <a:ext uri="{FF2B5EF4-FFF2-40B4-BE49-F238E27FC236}">
                  <a16:creationId xmlns:a16="http://schemas.microsoft.com/office/drawing/2014/main" id="{C6E12F2F-9B9F-406C-8A46-7D18FAA8C990}"/>
                </a:ext>
              </a:extLst>
            </p:cNvPr>
            <p:cNvSpPr txBox="1"/>
            <p:nvPr/>
          </p:nvSpPr>
          <p:spPr>
            <a:xfrm>
              <a:off x="3799472" y="3982475"/>
              <a:ext cx="997200" cy="329100"/>
            </a:xfrm>
            <a:prstGeom prst="rect">
              <a:avLst/>
            </a:prstGeom>
            <a:solidFill>
              <a:srgbClr val="D0E0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 algn="r"/>
              <a:r>
                <a:rPr lang="en-US" sz="1000" b="1">
                  <a:latin typeface="微軟正黑體" pitchFamily="34" charset="-120"/>
                  <a:ea typeface="微軟正黑體" pitchFamily="34" charset="-120"/>
                </a:rPr>
                <a:t>Surveillance Station 5.1.3</a:t>
              </a:r>
            </a:p>
          </p:txBody>
        </p:sp>
        <p:grpSp>
          <p:nvGrpSpPr>
            <p:cNvPr id="97" name="群組 217">
              <a:extLst>
                <a:ext uri="{FF2B5EF4-FFF2-40B4-BE49-F238E27FC236}">
                  <a16:creationId xmlns:a16="http://schemas.microsoft.com/office/drawing/2014/main" id="{56338F3C-2A62-4AB8-B071-A846218CFC21}"/>
                </a:ext>
              </a:extLst>
            </p:cNvPr>
            <p:cNvGrpSpPr/>
            <p:nvPr/>
          </p:nvGrpSpPr>
          <p:grpSpPr>
            <a:xfrm>
              <a:off x="3783006" y="3334502"/>
              <a:ext cx="1003308" cy="372158"/>
              <a:chOff x="1565012" y="2875152"/>
              <a:chExt cx="1139832" cy="422798"/>
            </a:xfrm>
          </p:grpSpPr>
          <p:pic>
            <p:nvPicPr>
              <p:cNvPr id="102" name="Shape 673">
                <a:extLst>
                  <a:ext uri="{FF2B5EF4-FFF2-40B4-BE49-F238E27FC236}">
                    <a16:creationId xmlns:a16="http://schemas.microsoft.com/office/drawing/2014/main" id="{F34FEDC8-79E3-4818-B706-DBD2174F6C3A}"/>
                  </a:ext>
                </a:extLst>
              </p:cNvPr>
              <p:cNvPicPr preferRelativeResize="0"/>
              <p:nvPr/>
            </p:nvPicPr>
            <p:blipFill rotWithShape="1">
              <a:blip r:embed="rId9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565012" y="2875152"/>
                <a:ext cx="561736" cy="42279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3" name="Shape 673">
                <a:extLst>
                  <a:ext uri="{FF2B5EF4-FFF2-40B4-BE49-F238E27FC236}">
                    <a16:creationId xmlns:a16="http://schemas.microsoft.com/office/drawing/2014/main" id="{E205AF37-C3EB-429B-8338-4CAB7BC9C1D6}"/>
                  </a:ext>
                </a:extLst>
              </p:cNvPr>
              <p:cNvPicPr preferRelativeResize="0"/>
              <p:nvPr/>
            </p:nvPicPr>
            <p:blipFill rotWithShape="1">
              <a:blip r:embed="rId9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857356" y="2875152"/>
                <a:ext cx="561736" cy="42279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4" name="Shape 673">
                <a:extLst>
                  <a:ext uri="{FF2B5EF4-FFF2-40B4-BE49-F238E27FC236}">
                    <a16:creationId xmlns:a16="http://schemas.microsoft.com/office/drawing/2014/main" id="{4D658428-8319-4CF9-A20A-EC23EB95A78F}"/>
                  </a:ext>
                </a:extLst>
              </p:cNvPr>
              <p:cNvPicPr preferRelativeResize="0"/>
              <p:nvPr/>
            </p:nvPicPr>
            <p:blipFill rotWithShape="1">
              <a:blip r:embed="rId9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143108" y="2875152"/>
                <a:ext cx="561736" cy="42279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98" name="群組 221">
              <a:extLst>
                <a:ext uri="{FF2B5EF4-FFF2-40B4-BE49-F238E27FC236}">
                  <a16:creationId xmlns:a16="http://schemas.microsoft.com/office/drawing/2014/main" id="{6E79CD20-08E3-4E47-99B2-F17266E69304}"/>
                </a:ext>
              </a:extLst>
            </p:cNvPr>
            <p:cNvGrpSpPr/>
            <p:nvPr/>
          </p:nvGrpSpPr>
          <p:grpSpPr>
            <a:xfrm>
              <a:off x="3783006" y="3602604"/>
              <a:ext cx="1003308" cy="372158"/>
              <a:chOff x="1565012" y="2875152"/>
              <a:chExt cx="1139832" cy="422798"/>
            </a:xfrm>
          </p:grpSpPr>
          <p:pic>
            <p:nvPicPr>
              <p:cNvPr id="99" name="Shape 673">
                <a:extLst>
                  <a:ext uri="{FF2B5EF4-FFF2-40B4-BE49-F238E27FC236}">
                    <a16:creationId xmlns:a16="http://schemas.microsoft.com/office/drawing/2014/main" id="{D37D5E91-2B73-4536-9C04-AB59352FC5C3}"/>
                  </a:ext>
                </a:extLst>
              </p:cNvPr>
              <p:cNvPicPr preferRelativeResize="0"/>
              <p:nvPr/>
            </p:nvPicPr>
            <p:blipFill rotWithShape="1">
              <a:blip r:embed="rId9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565012" y="2875152"/>
                <a:ext cx="561736" cy="42279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0" name="Shape 673">
                <a:extLst>
                  <a:ext uri="{FF2B5EF4-FFF2-40B4-BE49-F238E27FC236}">
                    <a16:creationId xmlns:a16="http://schemas.microsoft.com/office/drawing/2014/main" id="{F03613A1-3EFC-4DB3-B42C-429731B74F3C}"/>
                  </a:ext>
                </a:extLst>
              </p:cNvPr>
              <p:cNvPicPr preferRelativeResize="0"/>
              <p:nvPr/>
            </p:nvPicPr>
            <p:blipFill rotWithShape="1">
              <a:blip r:embed="rId9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857356" y="2875152"/>
                <a:ext cx="561736" cy="42279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1" name="Shape 673">
                <a:extLst>
                  <a:ext uri="{FF2B5EF4-FFF2-40B4-BE49-F238E27FC236}">
                    <a16:creationId xmlns:a16="http://schemas.microsoft.com/office/drawing/2014/main" id="{327FE508-80EB-46E2-9E51-D1B811D4A966}"/>
                  </a:ext>
                </a:extLst>
              </p:cNvPr>
              <p:cNvPicPr preferRelativeResize="0"/>
              <p:nvPr/>
            </p:nvPicPr>
            <p:blipFill rotWithShape="1">
              <a:blip r:embed="rId9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143108" y="2875152"/>
                <a:ext cx="561736" cy="42279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105" name="群組 104">
            <a:extLst>
              <a:ext uri="{FF2B5EF4-FFF2-40B4-BE49-F238E27FC236}">
                <a16:creationId xmlns:a16="http://schemas.microsoft.com/office/drawing/2014/main" id="{85DA073E-8673-4CB5-9965-255FBECACAD5}"/>
              </a:ext>
            </a:extLst>
          </p:cNvPr>
          <p:cNvGrpSpPr/>
          <p:nvPr/>
        </p:nvGrpSpPr>
        <p:grpSpPr>
          <a:xfrm>
            <a:off x="7519805" y="3042364"/>
            <a:ext cx="1097100" cy="1069800"/>
            <a:chOff x="3758675" y="3299600"/>
            <a:chExt cx="1097100" cy="1069800"/>
          </a:xfrm>
        </p:grpSpPr>
        <p:sp>
          <p:nvSpPr>
            <p:cNvPr id="106" name="Google Shape;148;p29">
              <a:extLst>
                <a:ext uri="{FF2B5EF4-FFF2-40B4-BE49-F238E27FC236}">
                  <a16:creationId xmlns:a16="http://schemas.microsoft.com/office/drawing/2014/main" id="{8D4B10CD-50B7-404E-BDB5-AB8759CB14B4}"/>
                </a:ext>
              </a:extLst>
            </p:cNvPr>
            <p:cNvSpPr txBox="1"/>
            <p:nvPr/>
          </p:nvSpPr>
          <p:spPr>
            <a:xfrm>
              <a:off x="3758675" y="3299600"/>
              <a:ext cx="1097100" cy="1069800"/>
            </a:xfrm>
            <a:prstGeom prst="rect">
              <a:avLst/>
            </a:prstGeom>
            <a:solidFill>
              <a:srgbClr val="9FC5E8"/>
            </a:solidFill>
            <a:ln>
              <a:noFill/>
            </a:ln>
          </p:spPr>
          <p:txBody>
            <a:bodyPr spcFirstLastPara="1" wrap="square" lIns="91425" tIns="91425" rIns="91425" bIns="91425" anchor="b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3F3F3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07" name="Google Shape;189;p29">
              <a:extLst>
                <a:ext uri="{FF2B5EF4-FFF2-40B4-BE49-F238E27FC236}">
                  <a16:creationId xmlns:a16="http://schemas.microsoft.com/office/drawing/2014/main" id="{6C1ED91B-B2E6-468E-8409-7CD87BC4F728}"/>
                </a:ext>
              </a:extLst>
            </p:cNvPr>
            <p:cNvSpPr txBox="1"/>
            <p:nvPr/>
          </p:nvSpPr>
          <p:spPr>
            <a:xfrm>
              <a:off x="3799472" y="3982475"/>
              <a:ext cx="997200" cy="329100"/>
            </a:xfrm>
            <a:prstGeom prst="rect">
              <a:avLst/>
            </a:prstGeom>
            <a:solidFill>
              <a:srgbClr val="D0E0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 algn="ctr"/>
              <a:r>
                <a:rPr lang="en-US" sz="1000" b="1">
                  <a:latin typeface="微軟正黑體" pitchFamily="34" charset="-120"/>
                  <a:ea typeface="微軟正黑體" pitchFamily="34" charset="-120"/>
                </a:rPr>
                <a:t>QVR 5.1.3</a:t>
              </a:r>
            </a:p>
          </p:txBody>
        </p:sp>
        <p:grpSp>
          <p:nvGrpSpPr>
            <p:cNvPr id="109" name="群組 217">
              <a:extLst>
                <a:ext uri="{FF2B5EF4-FFF2-40B4-BE49-F238E27FC236}">
                  <a16:creationId xmlns:a16="http://schemas.microsoft.com/office/drawing/2014/main" id="{DD2C088E-1921-41D7-B7F1-2D6651B39261}"/>
                </a:ext>
              </a:extLst>
            </p:cNvPr>
            <p:cNvGrpSpPr/>
            <p:nvPr/>
          </p:nvGrpSpPr>
          <p:grpSpPr>
            <a:xfrm>
              <a:off x="3783006" y="3334502"/>
              <a:ext cx="1003308" cy="372158"/>
              <a:chOff x="1565012" y="2875152"/>
              <a:chExt cx="1139832" cy="422798"/>
            </a:xfrm>
          </p:grpSpPr>
          <p:pic>
            <p:nvPicPr>
              <p:cNvPr id="114" name="Shape 673">
                <a:extLst>
                  <a:ext uri="{FF2B5EF4-FFF2-40B4-BE49-F238E27FC236}">
                    <a16:creationId xmlns:a16="http://schemas.microsoft.com/office/drawing/2014/main" id="{2B9A2F64-57B0-49B9-B1B5-C4FA7BABA911}"/>
                  </a:ext>
                </a:extLst>
              </p:cNvPr>
              <p:cNvPicPr preferRelativeResize="0"/>
              <p:nvPr/>
            </p:nvPicPr>
            <p:blipFill rotWithShape="1">
              <a:blip r:embed="rId9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565012" y="2875152"/>
                <a:ext cx="561736" cy="42279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15" name="Shape 673">
                <a:extLst>
                  <a:ext uri="{FF2B5EF4-FFF2-40B4-BE49-F238E27FC236}">
                    <a16:creationId xmlns:a16="http://schemas.microsoft.com/office/drawing/2014/main" id="{076F60FE-EBE2-46F9-98C5-10CCDA91CA8B}"/>
                  </a:ext>
                </a:extLst>
              </p:cNvPr>
              <p:cNvPicPr preferRelativeResize="0"/>
              <p:nvPr/>
            </p:nvPicPr>
            <p:blipFill rotWithShape="1">
              <a:blip r:embed="rId9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857356" y="2875152"/>
                <a:ext cx="561736" cy="42279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16" name="Shape 673">
                <a:extLst>
                  <a:ext uri="{FF2B5EF4-FFF2-40B4-BE49-F238E27FC236}">
                    <a16:creationId xmlns:a16="http://schemas.microsoft.com/office/drawing/2014/main" id="{7577EED2-53AF-49BA-8203-5C729A4DD88D}"/>
                  </a:ext>
                </a:extLst>
              </p:cNvPr>
              <p:cNvPicPr preferRelativeResize="0"/>
              <p:nvPr/>
            </p:nvPicPr>
            <p:blipFill rotWithShape="1">
              <a:blip r:embed="rId9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143108" y="2875152"/>
                <a:ext cx="561736" cy="42279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10" name="群組 221">
              <a:extLst>
                <a:ext uri="{FF2B5EF4-FFF2-40B4-BE49-F238E27FC236}">
                  <a16:creationId xmlns:a16="http://schemas.microsoft.com/office/drawing/2014/main" id="{AFD31382-AF9B-427A-A007-4E431F216C82}"/>
                </a:ext>
              </a:extLst>
            </p:cNvPr>
            <p:cNvGrpSpPr/>
            <p:nvPr/>
          </p:nvGrpSpPr>
          <p:grpSpPr>
            <a:xfrm>
              <a:off x="3783006" y="3602604"/>
              <a:ext cx="1003308" cy="372158"/>
              <a:chOff x="1565012" y="2875152"/>
              <a:chExt cx="1139832" cy="422798"/>
            </a:xfrm>
          </p:grpSpPr>
          <p:pic>
            <p:nvPicPr>
              <p:cNvPr id="111" name="Shape 673">
                <a:extLst>
                  <a:ext uri="{FF2B5EF4-FFF2-40B4-BE49-F238E27FC236}">
                    <a16:creationId xmlns:a16="http://schemas.microsoft.com/office/drawing/2014/main" id="{39EF63EA-8AC0-4CEA-9EBF-E693E02CA880}"/>
                  </a:ext>
                </a:extLst>
              </p:cNvPr>
              <p:cNvPicPr preferRelativeResize="0"/>
              <p:nvPr/>
            </p:nvPicPr>
            <p:blipFill rotWithShape="1">
              <a:blip r:embed="rId9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565012" y="2875152"/>
                <a:ext cx="561736" cy="42279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12" name="Shape 673">
                <a:extLst>
                  <a:ext uri="{FF2B5EF4-FFF2-40B4-BE49-F238E27FC236}">
                    <a16:creationId xmlns:a16="http://schemas.microsoft.com/office/drawing/2014/main" id="{7CAEEAAC-98A5-4D14-88F5-CCF264AD87AA}"/>
                  </a:ext>
                </a:extLst>
              </p:cNvPr>
              <p:cNvPicPr preferRelativeResize="0"/>
              <p:nvPr/>
            </p:nvPicPr>
            <p:blipFill rotWithShape="1">
              <a:blip r:embed="rId9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857356" y="2875152"/>
                <a:ext cx="561736" cy="42279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13" name="Shape 673">
                <a:extLst>
                  <a:ext uri="{FF2B5EF4-FFF2-40B4-BE49-F238E27FC236}">
                    <a16:creationId xmlns:a16="http://schemas.microsoft.com/office/drawing/2014/main" id="{5DFE4100-CF85-49A6-A13E-6C63853F96F0}"/>
                  </a:ext>
                </a:extLst>
              </p:cNvPr>
              <p:cNvPicPr preferRelativeResize="0"/>
              <p:nvPr/>
            </p:nvPicPr>
            <p:blipFill rotWithShape="1">
              <a:blip r:embed="rId9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143108" y="2875152"/>
                <a:ext cx="561736" cy="42279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pic>
        <p:nvPicPr>
          <p:cNvPr id="123" name="圖片 122" descr="一張含有 室內, 電子用品, 監視器 的圖片&#10;&#10;描述是以非常高的可信度產生">
            <a:extLst>
              <a:ext uri="{FF2B5EF4-FFF2-40B4-BE49-F238E27FC236}">
                <a16:creationId xmlns:a16="http://schemas.microsoft.com/office/drawing/2014/main" id="{B597AFFB-4E41-4F45-8F09-A7C6A490FF8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7172" y="756446"/>
            <a:ext cx="2210809" cy="1402685"/>
          </a:xfrm>
          <a:prstGeom prst="rect">
            <a:avLst/>
          </a:prstGeom>
        </p:spPr>
      </p:pic>
      <p:grpSp>
        <p:nvGrpSpPr>
          <p:cNvPr id="16" name="群組 15">
            <a:extLst>
              <a:ext uri="{FF2B5EF4-FFF2-40B4-BE49-F238E27FC236}">
                <a16:creationId xmlns:a16="http://schemas.microsoft.com/office/drawing/2014/main" id="{32EC6F70-73C6-4FBE-8AA2-D5A5EDEA49DA}"/>
              </a:ext>
            </a:extLst>
          </p:cNvPr>
          <p:cNvGrpSpPr/>
          <p:nvPr/>
        </p:nvGrpSpPr>
        <p:grpSpPr>
          <a:xfrm>
            <a:off x="3733347" y="1923368"/>
            <a:ext cx="1521379" cy="287330"/>
            <a:chOff x="3688917" y="2106989"/>
            <a:chExt cx="1521379" cy="287330"/>
          </a:xfrm>
        </p:grpSpPr>
        <p:pic>
          <p:nvPicPr>
            <p:cNvPr id="124" name="圖片 123">
              <a:extLst>
                <a:ext uri="{FF2B5EF4-FFF2-40B4-BE49-F238E27FC236}">
                  <a16:creationId xmlns:a16="http://schemas.microsoft.com/office/drawing/2014/main" id="{9C6B8AB8-92F3-4101-BFD4-A9EB943414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64948" y="2115033"/>
              <a:ext cx="1445348" cy="279286"/>
            </a:xfrm>
            <a:prstGeom prst="rect">
              <a:avLst/>
            </a:prstGeom>
          </p:spPr>
        </p:pic>
        <p:sp>
          <p:nvSpPr>
            <p:cNvPr id="122" name="矩形 121">
              <a:extLst>
                <a:ext uri="{FF2B5EF4-FFF2-40B4-BE49-F238E27FC236}">
                  <a16:creationId xmlns:a16="http://schemas.microsoft.com/office/drawing/2014/main" id="{769A5048-F52A-432C-A788-9508EC612482}"/>
                </a:ext>
              </a:extLst>
            </p:cNvPr>
            <p:cNvSpPr/>
            <p:nvPr/>
          </p:nvSpPr>
          <p:spPr>
            <a:xfrm>
              <a:off x="3688917" y="2106989"/>
              <a:ext cx="1459940" cy="28469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lvl="0" algn="r"/>
              <a:r>
                <a:rPr lang="en-US" altLang="zh-TW" sz="1250" b="1">
                  <a:solidFill>
                    <a:schemeClr val="bg1"/>
                  </a:solidFill>
                </a:rPr>
                <a:t>QVR Pro Client</a:t>
              </a:r>
            </a:p>
          </p:txBody>
        </p:sp>
      </p:grpSp>
      <p:cxnSp>
        <p:nvCxnSpPr>
          <p:cNvPr id="168" name="Google Shape;147;p29">
            <a:extLst>
              <a:ext uri="{FF2B5EF4-FFF2-40B4-BE49-F238E27FC236}">
                <a16:creationId xmlns:a16="http://schemas.microsoft.com/office/drawing/2014/main" id="{D4E1AA75-E522-4FD1-AADE-F01F89994FED}"/>
              </a:ext>
            </a:extLst>
          </p:cNvPr>
          <p:cNvCxnSpPr>
            <a:cxnSpLocks/>
          </p:cNvCxnSpPr>
          <p:nvPr/>
        </p:nvCxnSpPr>
        <p:spPr>
          <a:xfrm flipV="1">
            <a:off x="4356330" y="3279560"/>
            <a:ext cx="1380251" cy="18086"/>
          </a:xfrm>
          <a:prstGeom prst="bentConnector4">
            <a:avLst>
              <a:gd name="adj1" fmla="val 41044"/>
              <a:gd name="adj2" fmla="val 1609"/>
            </a:avLst>
          </a:prstGeom>
          <a:noFill/>
          <a:ln w="2857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28" name="圖片 127" descr="一張含有 電腦, 牆, 建築物 的圖片&#10;&#10;描述是以高可信度產生">
            <a:extLst>
              <a:ext uri="{FF2B5EF4-FFF2-40B4-BE49-F238E27FC236}">
                <a16:creationId xmlns:a16="http://schemas.microsoft.com/office/drawing/2014/main" id="{F68DF0C8-CCB1-4567-8AE0-8FAD7391797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1504" y="2547723"/>
            <a:ext cx="1212308" cy="1130995"/>
          </a:xfrm>
          <a:prstGeom prst="rect">
            <a:avLst/>
          </a:prstGeom>
        </p:spPr>
      </p:pic>
      <p:grpSp>
        <p:nvGrpSpPr>
          <p:cNvPr id="81" name="群組 80">
            <a:extLst>
              <a:ext uri="{FF2B5EF4-FFF2-40B4-BE49-F238E27FC236}">
                <a16:creationId xmlns:a16="http://schemas.microsoft.com/office/drawing/2014/main" id="{61F85159-41EA-4071-8BFE-34384D3DC98F}"/>
              </a:ext>
            </a:extLst>
          </p:cNvPr>
          <p:cNvGrpSpPr/>
          <p:nvPr/>
        </p:nvGrpSpPr>
        <p:grpSpPr>
          <a:xfrm>
            <a:off x="5197184" y="3042364"/>
            <a:ext cx="1097100" cy="1069800"/>
            <a:chOff x="3758675" y="3299600"/>
            <a:chExt cx="1097100" cy="1069800"/>
          </a:xfrm>
        </p:grpSpPr>
        <p:sp>
          <p:nvSpPr>
            <p:cNvPr id="82" name="Google Shape;148;p29">
              <a:extLst>
                <a:ext uri="{FF2B5EF4-FFF2-40B4-BE49-F238E27FC236}">
                  <a16:creationId xmlns:a16="http://schemas.microsoft.com/office/drawing/2014/main" id="{84AB73BF-EC36-453B-8E18-0D3F39B80AF4}"/>
                </a:ext>
              </a:extLst>
            </p:cNvPr>
            <p:cNvSpPr txBox="1"/>
            <p:nvPr/>
          </p:nvSpPr>
          <p:spPr>
            <a:xfrm>
              <a:off x="3758675" y="3299600"/>
              <a:ext cx="1097100" cy="1069800"/>
            </a:xfrm>
            <a:prstGeom prst="rect">
              <a:avLst/>
            </a:prstGeom>
            <a:solidFill>
              <a:srgbClr val="9FC5E8"/>
            </a:solidFill>
            <a:ln>
              <a:noFill/>
            </a:ln>
          </p:spPr>
          <p:txBody>
            <a:bodyPr spcFirstLastPara="1" wrap="square" lIns="91425" tIns="91425" rIns="91425" bIns="91425" anchor="b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3F3F3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83" name="Google Shape;189;p29">
              <a:extLst>
                <a:ext uri="{FF2B5EF4-FFF2-40B4-BE49-F238E27FC236}">
                  <a16:creationId xmlns:a16="http://schemas.microsoft.com/office/drawing/2014/main" id="{815A7932-98CF-4D83-8CC5-070D8D117F23}"/>
                </a:ext>
              </a:extLst>
            </p:cNvPr>
            <p:cNvSpPr txBox="1"/>
            <p:nvPr/>
          </p:nvSpPr>
          <p:spPr>
            <a:xfrm>
              <a:off x="3799472" y="3982475"/>
              <a:ext cx="997200" cy="329100"/>
            </a:xfrm>
            <a:prstGeom prst="rect">
              <a:avLst/>
            </a:prstGeom>
            <a:solidFill>
              <a:srgbClr val="D0E0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 b="1">
                  <a:latin typeface="微軟正黑體" pitchFamily="34" charset="-120"/>
                  <a:ea typeface="微軟正黑體" pitchFamily="34" charset="-120"/>
                </a:rPr>
                <a:t>QVR Pro</a:t>
              </a:r>
              <a:endParaRPr sz="1000" b="1">
                <a:latin typeface="微軟正黑體" pitchFamily="34" charset="-120"/>
                <a:ea typeface="微軟正黑體" pitchFamily="34" charset="-120"/>
              </a:endParaRPr>
            </a:p>
          </p:txBody>
        </p:sp>
        <p:pic>
          <p:nvPicPr>
            <p:cNvPr id="84" name="Google Shape;190;p29">
              <a:extLst>
                <a:ext uri="{FF2B5EF4-FFF2-40B4-BE49-F238E27FC236}">
                  <a16:creationId xmlns:a16="http://schemas.microsoft.com/office/drawing/2014/main" id="{2B64E762-B2BF-4218-AD0C-D14161C35ECB}"/>
                </a:ext>
              </a:extLst>
            </p:cNvPr>
            <p:cNvPicPr preferRelativeResize="0"/>
            <p:nvPr/>
          </p:nvPicPr>
          <p:blipFill rotWithShape="1">
            <a:blip r:embed="rId13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840440" y="4017586"/>
              <a:ext cx="258900" cy="258882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85" name="群組 217">
              <a:extLst>
                <a:ext uri="{FF2B5EF4-FFF2-40B4-BE49-F238E27FC236}">
                  <a16:creationId xmlns:a16="http://schemas.microsoft.com/office/drawing/2014/main" id="{3F59B39E-FE98-4CC8-847D-A8C747571727}"/>
                </a:ext>
              </a:extLst>
            </p:cNvPr>
            <p:cNvGrpSpPr/>
            <p:nvPr/>
          </p:nvGrpSpPr>
          <p:grpSpPr>
            <a:xfrm>
              <a:off x="3783006" y="3334502"/>
              <a:ext cx="1003308" cy="372158"/>
              <a:chOff x="1565012" y="2875152"/>
              <a:chExt cx="1139832" cy="422798"/>
            </a:xfrm>
          </p:grpSpPr>
          <p:pic>
            <p:nvPicPr>
              <p:cNvPr id="90" name="Shape 673">
                <a:extLst>
                  <a:ext uri="{FF2B5EF4-FFF2-40B4-BE49-F238E27FC236}">
                    <a16:creationId xmlns:a16="http://schemas.microsoft.com/office/drawing/2014/main" id="{9C4478CD-6223-4AB4-AF57-CCFFF0735314}"/>
                  </a:ext>
                </a:extLst>
              </p:cNvPr>
              <p:cNvPicPr preferRelativeResize="0"/>
              <p:nvPr/>
            </p:nvPicPr>
            <p:blipFill rotWithShape="1">
              <a:blip r:embed="rId9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565012" y="2875152"/>
                <a:ext cx="561736" cy="42279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1" name="Shape 673">
                <a:extLst>
                  <a:ext uri="{FF2B5EF4-FFF2-40B4-BE49-F238E27FC236}">
                    <a16:creationId xmlns:a16="http://schemas.microsoft.com/office/drawing/2014/main" id="{D51EB9DC-20E7-46BA-BE1E-7533F615DD52}"/>
                  </a:ext>
                </a:extLst>
              </p:cNvPr>
              <p:cNvPicPr preferRelativeResize="0"/>
              <p:nvPr/>
            </p:nvPicPr>
            <p:blipFill rotWithShape="1">
              <a:blip r:embed="rId9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857356" y="2875152"/>
                <a:ext cx="561736" cy="42279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2" name="Shape 673">
                <a:extLst>
                  <a:ext uri="{FF2B5EF4-FFF2-40B4-BE49-F238E27FC236}">
                    <a16:creationId xmlns:a16="http://schemas.microsoft.com/office/drawing/2014/main" id="{BB2D1251-6FD1-43E8-A8C3-A239E2912167}"/>
                  </a:ext>
                </a:extLst>
              </p:cNvPr>
              <p:cNvPicPr preferRelativeResize="0"/>
              <p:nvPr/>
            </p:nvPicPr>
            <p:blipFill rotWithShape="1">
              <a:blip r:embed="rId9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143108" y="2875152"/>
                <a:ext cx="561736" cy="42279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86" name="群組 221">
              <a:extLst>
                <a:ext uri="{FF2B5EF4-FFF2-40B4-BE49-F238E27FC236}">
                  <a16:creationId xmlns:a16="http://schemas.microsoft.com/office/drawing/2014/main" id="{6711235E-70DF-483F-95EC-961898E026C8}"/>
                </a:ext>
              </a:extLst>
            </p:cNvPr>
            <p:cNvGrpSpPr/>
            <p:nvPr/>
          </p:nvGrpSpPr>
          <p:grpSpPr>
            <a:xfrm>
              <a:off x="3783006" y="3602604"/>
              <a:ext cx="1003308" cy="372158"/>
              <a:chOff x="1565012" y="2875152"/>
              <a:chExt cx="1139832" cy="422798"/>
            </a:xfrm>
          </p:grpSpPr>
          <p:pic>
            <p:nvPicPr>
              <p:cNvPr id="87" name="Shape 673">
                <a:extLst>
                  <a:ext uri="{FF2B5EF4-FFF2-40B4-BE49-F238E27FC236}">
                    <a16:creationId xmlns:a16="http://schemas.microsoft.com/office/drawing/2014/main" id="{925E589C-60C3-490F-A95A-A08D823F14C6}"/>
                  </a:ext>
                </a:extLst>
              </p:cNvPr>
              <p:cNvPicPr preferRelativeResize="0"/>
              <p:nvPr/>
            </p:nvPicPr>
            <p:blipFill rotWithShape="1">
              <a:blip r:embed="rId9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565012" y="2875152"/>
                <a:ext cx="561736" cy="42279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8" name="Shape 673">
                <a:extLst>
                  <a:ext uri="{FF2B5EF4-FFF2-40B4-BE49-F238E27FC236}">
                    <a16:creationId xmlns:a16="http://schemas.microsoft.com/office/drawing/2014/main" id="{C6305724-45F7-47D8-B2C7-D1A28CB5060C}"/>
                  </a:ext>
                </a:extLst>
              </p:cNvPr>
              <p:cNvPicPr preferRelativeResize="0"/>
              <p:nvPr/>
            </p:nvPicPr>
            <p:blipFill rotWithShape="1">
              <a:blip r:embed="rId9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857356" y="2875152"/>
                <a:ext cx="561736" cy="42279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9" name="Shape 673">
                <a:extLst>
                  <a:ext uri="{FF2B5EF4-FFF2-40B4-BE49-F238E27FC236}">
                    <a16:creationId xmlns:a16="http://schemas.microsoft.com/office/drawing/2014/main" id="{A464D44C-DF56-475C-A16E-CEB9DF9A2058}"/>
                  </a:ext>
                </a:extLst>
              </p:cNvPr>
              <p:cNvPicPr preferRelativeResize="0"/>
              <p:nvPr/>
            </p:nvPicPr>
            <p:blipFill rotWithShape="1">
              <a:blip r:embed="rId9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143108" y="2875152"/>
                <a:ext cx="561736" cy="42279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cxnSp>
        <p:nvCxnSpPr>
          <p:cNvPr id="129" name="Google Shape;155;p29">
            <a:extLst>
              <a:ext uri="{FF2B5EF4-FFF2-40B4-BE49-F238E27FC236}">
                <a16:creationId xmlns:a16="http://schemas.microsoft.com/office/drawing/2014/main" id="{7D3B1A03-34EF-4C3E-A97A-490819CB6053}"/>
              </a:ext>
            </a:extLst>
          </p:cNvPr>
          <p:cNvCxnSpPr>
            <a:cxnSpLocks/>
          </p:cNvCxnSpPr>
          <p:nvPr/>
        </p:nvCxnSpPr>
        <p:spPr>
          <a:xfrm flipV="1">
            <a:off x="1679442" y="2025380"/>
            <a:ext cx="0" cy="863883"/>
          </a:xfrm>
          <a:prstGeom prst="straightConnector1">
            <a:avLst/>
          </a:prstGeom>
          <a:ln>
            <a:solidFill>
              <a:schemeClr val="accent5">
                <a:lumMod val="40000"/>
                <a:lumOff val="60000"/>
              </a:schemeClr>
            </a:solidFill>
            <a:headEnd type="none" w="sm" len="sm"/>
            <a:tailEnd type="triangle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30" name="Google Shape;153;p29">
            <a:extLst>
              <a:ext uri="{FF2B5EF4-FFF2-40B4-BE49-F238E27FC236}">
                <a16:creationId xmlns:a16="http://schemas.microsoft.com/office/drawing/2014/main" id="{7C23269F-44C4-4CCE-A972-1285218459B9}"/>
              </a:ext>
            </a:extLst>
          </p:cNvPr>
          <p:cNvCxnSpPr>
            <a:cxnSpLocks/>
          </p:cNvCxnSpPr>
          <p:nvPr/>
        </p:nvCxnSpPr>
        <p:spPr>
          <a:xfrm>
            <a:off x="1829734" y="2033349"/>
            <a:ext cx="0" cy="892678"/>
          </a:xfrm>
          <a:prstGeom prst="straightConnector1">
            <a:avLst/>
          </a:prstGeom>
          <a:noFill/>
          <a:ln w="38100" cap="flat" cmpd="sng">
            <a:solidFill>
              <a:srgbClr val="F79646"/>
            </a:solidFill>
            <a:prstDash val="solid"/>
            <a:round/>
            <a:headEnd type="none" w="sm" len="sm"/>
            <a:tailEnd type="triangle" w="med" len="med"/>
          </a:ln>
        </p:spPr>
      </p:cxnSp>
      <p:pic>
        <p:nvPicPr>
          <p:cNvPr id="131" name="圖片 130">
            <a:extLst>
              <a:ext uri="{FF2B5EF4-FFF2-40B4-BE49-F238E27FC236}">
                <a16:creationId xmlns:a16="http://schemas.microsoft.com/office/drawing/2014/main" id="{0D704E4C-30E8-43AB-B3C2-052374A1169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1047" y="1709886"/>
            <a:ext cx="1520478" cy="267882"/>
          </a:xfrm>
          <a:prstGeom prst="rect">
            <a:avLst/>
          </a:prstGeom>
        </p:spPr>
      </p:pic>
      <p:grpSp>
        <p:nvGrpSpPr>
          <p:cNvPr id="132" name="群組 131">
            <a:extLst>
              <a:ext uri="{FF2B5EF4-FFF2-40B4-BE49-F238E27FC236}">
                <a16:creationId xmlns:a16="http://schemas.microsoft.com/office/drawing/2014/main" id="{91F6D564-1BD0-4616-A71B-FB8C17D3CF6B}"/>
              </a:ext>
            </a:extLst>
          </p:cNvPr>
          <p:cNvGrpSpPr/>
          <p:nvPr/>
        </p:nvGrpSpPr>
        <p:grpSpPr>
          <a:xfrm>
            <a:off x="628569" y="2938245"/>
            <a:ext cx="2421967" cy="1476416"/>
            <a:chOff x="377024" y="2584452"/>
            <a:chExt cx="2700762" cy="1646367"/>
          </a:xfrm>
        </p:grpSpPr>
        <p:cxnSp>
          <p:nvCxnSpPr>
            <p:cNvPr id="133" name="Google Shape;134;p29">
              <a:extLst>
                <a:ext uri="{FF2B5EF4-FFF2-40B4-BE49-F238E27FC236}">
                  <a16:creationId xmlns:a16="http://schemas.microsoft.com/office/drawing/2014/main" id="{18C53F55-339F-4381-BE62-EA6687FDD1B1}"/>
                </a:ext>
              </a:extLst>
            </p:cNvPr>
            <p:cNvCxnSpPr>
              <a:cxnSpLocks/>
              <a:stCxn id="149" idx="2"/>
              <a:endCxn id="158" idx="0"/>
            </p:cNvCxnSpPr>
            <p:nvPr/>
          </p:nvCxnSpPr>
          <p:spPr>
            <a:xfrm>
              <a:off x="1109470" y="3579886"/>
              <a:ext cx="8642" cy="228136"/>
            </a:xfrm>
            <a:prstGeom prst="straightConnector1">
              <a:avLst/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stealth" w="med" len="med"/>
              <a:tailEnd type="none" w="med" len="med"/>
            </a:ln>
          </p:spPr>
        </p:cxnSp>
        <p:sp>
          <p:nvSpPr>
            <p:cNvPr id="149" name="Google Shape;135;p29">
              <a:extLst>
                <a:ext uri="{FF2B5EF4-FFF2-40B4-BE49-F238E27FC236}">
                  <a16:creationId xmlns:a16="http://schemas.microsoft.com/office/drawing/2014/main" id="{7873B50D-9134-4F54-878B-954391E9D1DB}"/>
                </a:ext>
              </a:extLst>
            </p:cNvPr>
            <p:cNvSpPr/>
            <p:nvPr/>
          </p:nvSpPr>
          <p:spPr>
            <a:xfrm>
              <a:off x="378349" y="2584452"/>
              <a:ext cx="1462243" cy="995434"/>
            </a:xfrm>
            <a:prstGeom prst="roundRect">
              <a:avLst>
                <a:gd name="adj" fmla="val 8442"/>
              </a:avLst>
            </a:prstGeom>
            <a:solidFill>
              <a:srgbClr val="DAEEF3"/>
            </a:solidFill>
            <a:ln w="25400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 b="1">
                <a:latin typeface="微軟正黑體" pitchFamily="34" charset="-120"/>
                <a:ea typeface="微軟正黑體" pitchFamily="34" charset="-120"/>
                <a:cs typeface="Calibri"/>
                <a:sym typeface="Calibri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 b="1">
                <a:latin typeface="微軟正黑體" pitchFamily="34" charset="-120"/>
                <a:ea typeface="微軟正黑體" pitchFamily="34" charset="-120"/>
                <a:cs typeface="Calibri"/>
                <a:sym typeface="Calibri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 b="1">
                <a:latin typeface="微軟正黑體" pitchFamily="34" charset="-120"/>
                <a:ea typeface="微軟正黑體" pitchFamily="34" charset="-120"/>
                <a:cs typeface="Calibri"/>
                <a:sym typeface="Calibri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 b="1">
                <a:latin typeface="微軟正黑體" pitchFamily="34" charset="-120"/>
                <a:ea typeface="微軟正黑體" pitchFamily="34" charset="-120"/>
                <a:cs typeface="Calibri"/>
                <a:sym typeface="Calibri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 b="1">
                  <a:latin typeface="+mj-lt"/>
                  <a:ea typeface="微軟正黑體" pitchFamily="34" charset="-120"/>
                  <a:cs typeface="Calibri"/>
                  <a:sym typeface="Calibri"/>
                </a:rPr>
                <a:t>QVR Pro</a:t>
              </a:r>
              <a:endParaRPr sz="1000" b="1">
                <a:latin typeface="+mj-lt"/>
                <a:ea typeface="微軟正黑體" pitchFamily="34" charset="-120"/>
                <a:cs typeface="Calibri"/>
                <a:sym typeface="Calibri"/>
              </a:endParaRPr>
            </a:p>
          </p:txBody>
        </p:sp>
        <p:pic>
          <p:nvPicPr>
            <p:cNvPr id="150" name="Google Shape;159;p29">
              <a:extLst>
                <a:ext uri="{FF2B5EF4-FFF2-40B4-BE49-F238E27FC236}">
                  <a16:creationId xmlns:a16="http://schemas.microsoft.com/office/drawing/2014/main" id="{790634AE-B8EF-4411-B277-3569892EED6C}"/>
                </a:ext>
              </a:extLst>
            </p:cNvPr>
            <p:cNvPicPr preferRelativeResize="0"/>
            <p:nvPr/>
          </p:nvPicPr>
          <p:blipFill rotWithShape="1">
            <a:blip r:embed="rId15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67327" y="3064833"/>
              <a:ext cx="373200" cy="283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4" name="Google Shape;160;p29">
              <a:extLst>
                <a:ext uri="{FF2B5EF4-FFF2-40B4-BE49-F238E27FC236}">
                  <a16:creationId xmlns:a16="http://schemas.microsoft.com/office/drawing/2014/main" id="{56773E60-D46F-484A-A53F-31BBEAFD1DFE}"/>
                </a:ext>
              </a:extLst>
            </p:cNvPr>
            <p:cNvPicPr preferRelativeResize="0"/>
            <p:nvPr/>
          </p:nvPicPr>
          <p:blipFill rotWithShape="1">
            <a:blip r:embed="rId16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81366" y="2709098"/>
              <a:ext cx="299728" cy="2803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5" name="Google Shape;150;p29">
              <a:extLst>
                <a:ext uri="{FF2B5EF4-FFF2-40B4-BE49-F238E27FC236}">
                  <a16:creationId xmlns:a16="http://schemas.microsoft.com/office/drawing/2014/main" id="{4C201B60-3BC6-4714-BD3A-6624140E5F0E}"/>
                </a:ext>
              </a:extLst>
            </p:cNvPr>
            <p:cNvPicPr preferRelativeResize="0"/>
            <p:nvPr/>
          </p:nvPicPr>
          <p:blipFill rotWithShape="1">
            <a:blip r:embed="rId17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53326" y="2742446"/>
              <a:ext cx="360016" cy="36001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6" name="Google Shape;161;p29">
              <a:extLst>
                <a:ext uri="{FF2B5EF4-FFF2-40B4-BE49-F238E27FC236}">
                  <a16:creationId xmlns:a16="http://schemas.microsoft.com/office/drawing/2014/main" id="{039CB1F2-DDBF-4EFD-9409-03762824D69B}"/>
                </a:ext>
              </a:extLst>
            </p:cNvPr>
            <p:cNvSpPr txBox="1"/>
            <p:nvPr/>
          </p:nvSpPr>
          <p:spPr>
            <a:xfrm>
              <a:off x="1063365" y="3041850"/>
              <a:ext cx="907856" cy="259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 b="1">
                  <a:solidFill>
                    <a:srgbClr val="000000"/>
                  </a:solidFill>
                  <a:latin typeface="微軟正黑體" pitchFamily="34" charset="-120"/>
                  <a:ea typeface="微軟正黑體" pitchFamily="34" charset="-120"/>
                  <a:sym typeface="Arial"/>
                </a:rPr>
                <a:t>Recording Engine</a:t>
              </a:r>
              <a:endParaRPr sz="800" b="1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57" name="Google Shape;162;p29">
              <a:extLst>
                <a:ext uri="{FF2B5EF4-FFF2-40B4-BE49-F238E27FC236}">
                  <a16:creationId xmlns:a16="http://schemas.microsoft.com/office/drawing/2014/main" id="{68A9E9D0-CC53-42B0-9995-E93D9C0CF49E}"/>
                </a:ext>
              </a:extLst>
            </p:cNvPr>
            <p:cNvSpPr txBox="1"/>
            <p:nvPr/>
          </p:nvSpPr>
          <p:spPr>
            <a:xfrm>
              <a:off x="1084517" y="2679625"/>
              <a:ext cx="855968" cy="259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 b="1">
                  <a:solidFill>
                    <a:srgbClr val="000000"/>
                  </a:solidFill>
                  <a:latin typeface="微軟正黑體" pitchFamily="34" charset="-120"/>
                  <a:ea typeface="微軟正黑體" pitchFamily="34" charset="-120"/>
                  <a:sym typeface="Arial"/>
                </a:rPr>
                <a:t>Metadata Vault</a:t>
              </a:r>
              <a:endParaRPr sz="800" b="1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sym typeface="Arial"/>
              </a:endParaRPr>
            </a:p>
          </p:txBody>
        </p:sp>
        <p:sp>
          <p:nvSpPr>
            <p:cNvPr id="158" name="Google Shape;136;p29">
              <a:extLst>
                <a:ext uri="{FF2B5EF4-FFF2-40B4-BE49-F238E27FC236}">
                  <a16:creationId xmlns:a16="http://schemas.microsoft.com/office/drawing/2014/main" id="{2C470B70-474A-46B4-8304-97DE1403BB6C}"/>
                </a:ext>
              </a:extLst>
            </p:cNvPr>
            <p:cNvSpPr/>
            <p:nvPr/>
          </p:nvSpPr>
          <p:spPr>
            <a:xfrm>
              <a:off x="377024" y="3808021"/>
              <a:ext cx="1482177" cy="422798"/>
            </a:xfrm>
            <a:prstGeom prst="roundRect">
              <a:avLst>
                <a:gd name="adj" fmla="val 11337"/>
              </a:avLst>
            </a:prstGeom>
            <a:solidFill>
              <a:srgbClr val="DAEEF3"/>
            </a:solidFill>
            <a:ln w="25400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b" anchorCtr="0">
              <a:noAutofit/>
            </a:bodyPr>
            <a:lstStyle/>
            <a:p>
              <a:pPr marL="0" marR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 b="1">
                  <a:latin typeface="+mj-lt"/>
                  <a:ea typeface="微軟正黑體" pitchFamily="34" charset="-120"/>
                  <a:cs typeface="Calibri"/>
                  <a:sym typeface="Calibri"/>
                </a:rPr>
                <a:t>        QVR Guard</a:t>
              </a:r>
              <a:endParaRPr sz="1100" b="1">
                <a:latin typeface="+mj-lt"/>
                <a:ea typeface="微軟正黑體" pitchFamily="34" charset="-120"/>
                <a:cs typeface="Calibri"/>
                <a:sym typeface="Calibri"/>
              </a:endParaRPr>
            </a:p>
          </p:txBody>
        </p:sp>
        <p:pic>
          <p:nvPicPr>
            <p:cNvPr id="159" name="Google Shape;195;p29" descr="Guard_512.png">
              <a:extLst>
                <a:ext uri="{FF2B5EF4-FFF2-40B4-BE49-F238E27FC236}">
                  <a16:creationId xmlns:a16="http://schemas.microsoft.com/office/drawing/2014/main" id="{D7D8AC94-3582-44E0-B9F8-434998D02C12}"/>
                </a:ext>
              </a:extLst>
            </p:cNvPr>
            <p:cNvPicPr preferRelativeResize="0"/>
            <p:nvPr/>
          </p:nvPicPr>
          <p:blipFill rotWithShape="1">
            <a:blip r:embed="rId18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470573" y="3867180"/>
              <a:ext cx="304800" cy="329178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64" name="群組 163">
              <a:extLst>
                <a:ext uri="{FF2B5EF4-FFF2-40B4-BE49-F238E27FC236}">
                  <a16:creationId xmlns:a16="http://schemas.microsoft.com/office/drawing/2014/main" id="{8ED8BE72-D11B-4BFD-9F4F-18F316C55517}"/>
                </a:ext>
              </a:extLst>
            </p:cNvPr>
            <p:cNvGrpSpPr/>
            <p:nvPr/>
          </p:nvGrpSpPr>
          <p:grpSpPr>
            <a:xfrm>
              <a:off x="1937954" y="2657278"/>
              <a:ext cx="1139832" cy="422798"/>
              <a:chOff x="1565012" y="2875152"/>
              <a:chExt cx="1139832" cy="422798"/>
            </a:xfrm>
          </p:grpSpPr>
          <p:pic>
            <p:nvPicPr>
              <p:cNvPr id="184" name="Shape 673">
                <a:extLst>
                  <a:ext uri="{FF2B5EF4-FFF2-40B4-BE49-F238E27FC236}">
                    <a16:creationId xmlns:a16="http://schemas.microsoft.com/office/drawing/2014/main" id="{7EE98891-0521-401E-B533-C61B82B248A2}"/>
                  </a:ext>
                </a:extLst>
              </p:cNvPr>
              <p:cNvPicPr preferRelativeResize="0"/>
              <p:nvPr/>
            </p:nvPicPr>
            <p:blipFill rotWithShape="1">
              <a:blip r:embed="rId19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565012" y="2875152"/>
                <a:ext cx="561736" cy="42279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85" name="Shape 673">
                <a:extLst>
                  <a:ext uri="{FF2B5EF4-FFF2-40B4-BE49-F238E27FC236}">
                    <a16:creationId xmlns:a16="http://schemas.microsoft.com/office/drawing/2014/main" id="{A8BB1D03-0A92-4BE1-9CC5-6C704A1D04BF}"/>
                  </a:ext>
                </a:extLst>
              </p:cNvPr>
              <p:cNvPicPr preferRelativeResize="0"/>
              <p:nvPr/>
            </p:nvPicPr>
            <p:blipFill rotWithShape="1">
              <a:blip r:embed="rId19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857356" y="2875152"/>
                <a:ext cx="561736" cy="42279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86" name="Shape 673">
                <a:extLst>
                  <a:ext uri="{FF2B5EF4-FFF2-40B4-BE49-F238E27FC236}">
                    <a16:creationId xmlns:a16="http://schemas.microsoft.com/office/drawing/2014/main" id="{4D911E62-5D01-4D1A-9D81-A64598AE1D01}"/>
                  </a:ext>
                </a:extLst>
              </p:cNvPr>
              <p:cNvPicPr preferRelativeResize="0"/>
              <p:nvPr/>
            </p:nvPicPr>
            <p:blipFill rotWithShape="1">
              <a:blip r:embed="rId19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143108" y="2875152"/>
                <a:ext cx="561736" cy="42279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65" name="群組 164">
              <a:extLst>
                <a:ext uri="{FF2B5EF4-FFF2-40B4-BE49-F238E27FC236}">
                  <a16:creationId xmlns:a16="http://schemas.microsoft.com/office/drawing/2014/main" id="{7FD0E368-290B-466A-B72B-0024296FF17F}"/>
                </a:ext>
              </a:extLst>
            </p:cNvPr>
            <p:cNvGrpSpPr/>
            <p:nvPr/>
          </p:nvGrpSpPr>
          <p:grpSpPr>
            <a:xfrm>
              <a:off x="1937954" y="2925380"/>
              <a:ext cx="1139832" cy="422798"/>
              <a:chOff x="1565012" y="2875152"/>
              <a:chExt cx="1139832" cy="422798"/>
            </a:xfrm>
          </p:grpSpPr>
          <p:pic>
            <p:nvPicPr>
              <p:cNvPr id="181" name="Shape 673">
                <a:extLst>
                  <a:ext uri="{FF2B5EF4-FFF2-40B4-BE49-F238E27FC236}">
                    <a16:creationId xmlns:a16="http://schemas.microsoft.com/office/drawing/2014/main" id="{33F0C93B-BE52-49B3-AD1B-5E97F2737F70}"/>
                  </a:ext>
                </a:extLst>
              </p:cNvPr>
              <p:cNvPicPr preferRelativeResize="0"/>
              <p:nvPr/>
            </p:nvPicPr>
            <p:blipFill rotWithShape="1">
              <a:blip r:embed="rId19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565012" y="2875152"/>
                <a:ext cx="561736" cy="42279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82" name="Shape 673">
                <a:extLst>
                  <a:ext uri="{FF2B5EF4-FFF2-40B4-BE49-F238E27FC236}">
                    <a16:creationId xmlns:a16="http://schemas.microsoft.com/office/drawing/2014/main" id="{9C24CB18-2787-4142-B88B-93CDEEF84F2B}"/>
                  </a:ext>
                </a:extLst>
              </p:cNvPr>
              <p:cNvPicPr preferRelativeResize="0"/>
              <p:nvPr/>
            </p:nvPicPr>
            <p:blipFill rotWithShape="1">
              <a:blip r:embed="rId19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857356" y="2875152"/>
                <a:ext cx="561736" cy="42279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83" name="Shape 673">
                <a:extLst>
                  <a:ext uri="{FF2B5EF4-FFF2-40B4-BE49-F238E27FC236}">
                    <a16:creationId xmlns:a16="http://schemas.microsoft.com/office/drawing/2014/main" id="{33845BE8-B139-4F8D-B9D3-535E6569EE8D}"/>
                  </a:ext>
                </a:extLst>
              </p:cNvPr>
              <p:cNvPicPr preferRelativeResize="0"/>
              <p:nvPr/>
            </p:nvPicPr>
            <p:blipFill rotWithShape="1">
              <a:blip r:embed="rId19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143108" y="2875152"/>
                <a:ext cx="561736" cy="42279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69" name="群組 168">
              <a:extLst>
                <a:ext uri="{FF2B5EF4-FFF2-40B4-BE49-F238E27FC236}">
                  <a16:creationId xmlns:a16="http://schemas.microsoft.com/office/drawing/2014/main" id="{65A222D9-99F8-4E96-A333-E4B6F58E81C5}"/>
                </a:ext>
              </a:extLst>
            </p:cNvPr>
            <p:cNvGrpSpPr/>
            <p:nvPr/>
          </p:nvGrpSpPr>
          <p:grpSpPr>
            <a:xfrm>
              <a:off x="1937954" y="3195764"/>
              <a:ext cx="1139832" cy="422798"/>
              <a:chOff x="1565012" y="2875152"/>
              <a:chExt cx="1139832" cy="422798"/>
            </a:xfrm>
          </p:grpSpPr>
          <p:pic>
            <p:nvPicPr>
              <p:cNvPr id="178" name="Shape 673">
                <a:extLst>
                  <a:ext uri="{FF2B5EF4-FFF2-40B4-BE49-F238E27FC236}">
                    <a16:creationId xmlns:a16="http://schemas.microsoft.com/office/drawing/2014/main" id="{247EA568-B71B-440D-85EA-AE008C3DE54C}"/>
                  </a:ext>
                </a:extLst>
              </p:cNvPr>
              <p:cNvPicPr preferRelativeResize="0"/>
              <p:nvPr/>
            </p:nvPicPr>
            <p:blipFill rotWithShape="1">
              <a:blip r:embed="rId19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565012" y="2875152"/>
                <a:ext cx="561736" cy="42279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79" name="Shape 673">
                <a:extLst>
                  <a:ext uri="{FF2B5EF4-FFF2-40B4-BE49-F238E27FC236}">
                    <a16:creationId xmlns:a16="http://schemas.microsoft.com/office/drawing/2014/main" id="{CC5D380F-5FD9-4E08-9EF5-F39334C16D89}"/>
                  </a:ext>
                </a:extLst>
              </p:cNvPr>
              <p:cNvPicPr preferRelativeResize="0"/>
              <p:nvPr/>
            </p:nvPicPr>
            <p:blipFill rotWithShape="1">
              <a:blip r:embed="rId19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857356" y="2875152"/>
                <a:ext cx="561736" cy="42279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80" name="Shape 673">
                <a:extLst>
                  <a:ext uri="{FF2B5EF4-FFF2-40B4-BE49-F238E27FC236}">
                    <a16:creationId xmlns:a16="http://schemas.microsoft.com/office/drawing/2014/main" id="{E3DFBA21-C36D-4C18-8DE7-B854030D1DD8}"/>
                  </a:ext>
                </a:extLst>
              </p:cNvPr>
              <p:cNvPicPr preferRelativeResize="0"/>
              <p:nvPr/>
            </p:nvPicPr>
            <p:blipFill rotWithShape="1">
              <a:blip r:embed="rId19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143108" y="2875152"/>
                <a:ext cx="561736" cy="42279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70" name="群組 169">
              <a:extLst>
                <a:ext uri="{FF2B5EF4-FFF2-40B4-BE49-F238E27FC236}">
                  <a16:creationId xmlns:a16="http://schemas.microsoft.com/office/drawing/2014/main" id="{A4845FBA-B3FE-4B9A-9E83-FF4D0FF15279}"/>
                </a:ext>
              </a:extLst>
            </p:cNvPr>
            <p:cNvGrpSpPr/>
            <p:nvPr/>
          </p:nvGrpSpPr>
          <p:grpSpPr>
            <a:xfrm>
              <a:off x="1937954" y="3473832"/>
              <a:ext cx="1139832" cy="422798"/>
              <a:chOff x="1565012" y="2875152"/>
              <a:chExt cx="1139832" cy="422798"/>
            </a:xfrm>
          </p:grpSpPr>
          <p:pic>
            <p:nvPicPr>
              <p:cNvPr id="175" name="Shape 673">
                <a:extLst>
                  <a:ext uri="{FF2B5EF4-FFF2-40B4-BE49-F238E27FC236}">
                    <a16:creationId xmlns:a16="http://schemas.microsoft.com/office/drawing/2014/main" id="{BC6B79E5-84AA-4E95-BA03-5A9D2FC7C7E8}"/>
                  </a:ext>
                </a:extLst>
              </p:cNvPr>
              <p:cNvPicPr preferRelativeResize="0"/>
              <p:nvPr/>
            </p:nvPicPr>
            <p:blipFill rotWithShape="1">
              <a:blip r:embed="rId19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565012" y="2875152"/>
                <a:ext cx="561736" cy="42279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76" name="Shape 673">
                <a:extLst>
                  <a:ext uri="{FF2B5EF4-FFF2-40B4-BE49-F238E27FC236}">
                    <a16:creationId xmlns:a16="http://schemas.microsoft.com/office/drawing/2014/main" id="{27941BBC-26D5-4F67-AB2F-EAEC244B6F7E}"/>
                  </a:ext>
                </a:extLst>
              </p:cNvPr>
              <p:cNvPicPr preferRelativeResize="0"/>
              <p:nvPr/>
            </p:nvPicPr>
            <p:blipFill rotWithShape="1">
              <a:blip r:embed="rId19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857356" y="2875152"/>
                <a:ext cx="561736" cy="42279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77" name="Shape 673">
                <a:extLst>
                  <a:ext uri="{FF2B5EF4-FFF2-40B4-BE49-F238E27FC236}">
                    <a16:creationId xmlns:a16="http://schemas.microsoft.com/office/drawing/2014/main" id="{4C7F8461-7C84-45BD-99C1-86366948E900}"/>
                  </a:ext>
                </a:extLst>
              </p:cNvPr>
              <p:cNvPicPr preferRelativeResize="0"/>
              <p:nvPr/>
            </p:nvPicPr>
            <p:blipFill rotWithShape="1">
              <a:blip r:embed="rId19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143108" y="2875152"/>
                <a:ext cx="561736" cy="42279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71" name="群組 170">
              <a:extLst>
                <a:ext uri="{FF2B5EF4-FFF2-40B4-BE49-F238E27FC236}">
                  <a16:creationId xmlns:a16="http://schemas.microsoft.com/office/drawing/2014/main" id="{9E51C546-5769-4693-9C69-3A1044E22F6C}"/>
                </a:ext>
              </a:extLst>
            </p:cNvPr>
            <p:cNvGrpSpPr/>
            <p:nvPr/>
          </p:nvGrpSpPr>
          <p:grpSpPr>
            <a:xfrm>
              <a:off x="1937954" y="3711198"/>
              <a:ext cx="1139832" cy="422798"/>
              <a:chOff x="1565012" y="2875152"/>
              <a:chExt cx="1139832" cy="422798"/>
            </a:xfrm>
          </p:grpSpPr>
          <p:pic>
            <p:nvPicPr>
              <p:cNvPr id="172" name="Shape 673">
                <a:extLst>
                  <a:ext uri="{FF2B5EF4-FFF2-40B4-BE49-F238E27FC236}">
                    <a16:creationId xmlns:a16="http://schemas.microsoft.com/office/drawing/2014/main" id="{C0FBC7B3-725D-43BF-A89C-132AD5C44008}"/>
                  </a:ext>
                </a:extLst>
              </p:cNvPr>
              <p:cNvPicPr preferRelativeResize="0"/>
              <p:nvPr/>
            </p:nvPicPr>
            <p:blipFill rotWithShape="1">
              <a:blip r:embed="rId19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565012" y="2875152"/>
                <a:ext cx="561736" cy="42279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73" name="Shape 673">
                <a:extLst>
                  <a:ext uri="{FF2B5EF4-FFF2-40B4-BE49-F238E27FC236}">
                    <a16:creationId xmlns:a16="http://schemas.microsoft.com/office/drawing/2014/main" id="{D2D4EB6F-791C-4760-9E78-4A46550825B8}"/>
                  </a:ext>
                </a:extLst>
              </p:cNvPr>
              <p:cNvPicPr preferRelativeResize="0"/>
              <p:nvPr/>
            </p:nvPicPr>
            <p:blipFill rotWithShape="1">
              <a:blip r:embed="rId19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857356" y="2875152"/>
                <a:ext cx="561736" cy="42279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74" name="Shape 673">
                <a:extLst>
                  <a:ext uri="{FF2B5EF4-FFF2-40B4-BE49-F238E27FC236}">
                    <a16:creationId xmlns:a16="http://schemas.microsoft.com/office/drawing/2014/main" id="{2CD778B5-1803-4C82-BCC2-15C531FD8974}"/>
                  </a:ext>
                </a:extLst>
              </p:cNvPr>
              <p:cNvPicPr preferRelativeResize="0"/>
              <p:nvPr/>
            </p:nvPicPr>
            <p:blipFill rotWithShape="1">
              <a:blip r:embed="rId19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143108" y="2875152"/>
                <a:ext cx="561736" cy="42279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pic>
        <p:nvPicPr>
          <p:cNvPr id="187" name="圖片 186" descr="一張含有 監視器, 室內, 物件, 坐 的圖片&#10;&#10;描述是以非常高的可信度產生">
            <a:extLst>
              <a:ext uri="{FF2B5EF4-FFF2-40B4-BE49-F238E27FC236}">
                <a16:creationId xmlns:a16="http://schemas.microsoft.com/office/drawing/2014/main" id="{0FF93C1E-9167-4005-A0E5-5662503D914A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4060" y="843577"/>
            <a:ext cx="1348473" cy="1005303"/>
          </a:xfrm>
          <a:prstGeom prst="rect">
            <a:avLst/>
          </a:prstGeom>
        </p:spPr>
      </p:pic>
      <p:sp>
        <p:nvSpPr>
          <p:cNvPr id="188" name="Google Shape;152;p29">
            <a:extLst>
              <a:ext uri="{FF2B5EF4-FFF2-40B4-BE49-F238E27FC236}">
                <a16:creationId xmlns:a16="http://schemas.microsoft.com/office/drawing/2014/main" id="{362986FB-B5F7-42C6-A5DA-9486F5FA39EC}"/>
              </a:ext>
            </a:extLst>
          </p:cNvPr>
          <p:cNvSpPr txBox="1"/>
          <p:nvPr/>
        </p:nvSpPr>
        <p:spPr>
          <a:xfrm>
            <a:off x="1131288" y="1702167"/>
            <a:ext cx="1541000" cy="2143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5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3-Party AI Engine</a:t>
            </a:r>
            <a:endParaRPr sz="125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D7A289D7-871F-41A9-A474-64E88FA7D1AD}"/>
              </a:ext>
            </a:extLst>
          </p:cNvPr>
          <p:cNvGrpSpPr/>
          <p:nvPr/>
        </p:nvGrpSpPr>
        <p:grpSpPr>
          <a:xfrm>
            <a:off x="3298554" y="3623957"/>
            <a:ext cx="419848" cy="417799"/>
            <a:chOff x="3298554" y="3623957"/>
            <a:chExt cx="419848" cy="417799"/>
          </a:xfrm>
        </p:grpSpPr>
        <p:sp>
          <p:nvSpPr>
            <p:cNvPr id="4" name="矩形: 圓角 3">
              <a:extLst>
                <a:ext uri="{FF2B5EF4-FFF2-40B4-BE49-F238E27FC236}">
                  <a16:creationId xmlns:a16="http://schemas.microsoft.com/office/drawing/2014/main" id="{8E79C59A-BE90-4DDB-BE96-6F19626859AB}"/>
                </a:ext>
              </a:extLst>
            </p:cNvPr>
            <p:cNvSpPr/>
            <p:nvPr/>
          </p:nvSpPr>
          <p:spPr>
            <a:xfrm>
              <a:off x="3298554" y="3623957"/>
              <a:ext cx="419848" cy="41413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27" name="Google Shape;146;p29">
              <a:extLst>
                <a:ext uri="{FF2B5EF4-FFF2-40B4-BE49-F238E27FC236}">
                  <a16:creationId xmlns:a16="http://schemas.microsoft.com/office/drawing/2014/main" id="{10114F92-A97C-46C4-835A-96CA49092397}"/>
                </a:ext>
              </a:extLst>
            </p:cNvPr>
            <p:cNvPicPr preferRelativeResize="0"/>
            <p:nvPr/>
          </p:nvPicPr>
          <p:blipFill>
            <a:blip r:embed="rId21">
              <a:alphaModFix/>
            </a:blip>
            <a:stretch>
              <a:fillRect/>
            </a:stretch>
          </p:blipFill>
          <p:spPr>
            <a:xfrm>
              <a:off x="3302062" y="3627622"/>
              <a:ext cx="414134" cy="41413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95" name="圖片 194">
            <a:extLst>
              <a:ext uri="{FF2B5EF4-FFF2-40B4-BE49-F238E27FC236}">
                <a16:creationId xmlns:a16="http://schemas.microsoft.com/office/drawing/2014/main" id="{B3EF5907-7349-428C-A7EC-C80207090B3C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2902" y="2060842"/>
            <a:ext cx="1061466" cy="536543"/>
          </a:xfrm>
          <a:prstGeom prst="rect">
            <a:avLst/>
          </a:prstGeom>
        </p:spPr>
      </p:pic>
      <p:sp>
        <p:nvSpPr>
          <p:cNvPr id="196" name="Google Shape;154;p29">
            <a:extLst>
              <a:ext uri="{FF2B5EF4-FFF2-40B4-BE49-F238E27FC236}">
                <a16:creationId xmlns:a16="http://schemas.microsoft.com/office/drawing/2014/main" id="{4D65B6DB-2CBE-4D37-8975-AAD57AD366E3}"/>
              </a:ext>
            </a:extLst>
          </p:cNvPr>
          <p:cNvSpPr/>
          <p:nvPr/>
        </p:nvSpPr>
        <p:spPr>
          <a:xfrm>
            <a:off x="1948676" y="2121586"/>
            <a:ext cx="1010318" cy="22135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Metadata</a:t>
            </a:r>
            <a:endParaRPr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97" name="Google Shape;157;p29">
            <a:extLst>
              <a:ext uri="{FF2B5EF4-FFF2-40B4-BE49-F238E27FC236}">
                <a16:creationId xmlns:a16="http://schemas.microsoft.com/office/drawing/2014/main" id="{C09CE301-047B-4C4F-B6DA-E66F3C001923}"/>
              </a:ext>
            </a:extLst>
          </p:cNvPr>
          <p:cNvSpPr txBox="1"/>
          <p:nvPr/>
        </p:nvSpPr>
        <p:spPr>
          <a:xfrm>
            <a:off x="1949233" y="2340983"/>
            <a:ext cx="1010318" cy="2213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solidFill>
                  <a:schemeClr val="accent6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Metadata 網址</a:t>
            </a:r>
            <a:endParaRPr sz="900" b="1">
              <a:solidFill>
                <a:schemeClr val="accent6">
                  <a:lumMod val="75000"/>
                </a:schemeClr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pic>
        <p:nvPicPr>
          <p:cNvPr id="198" name="圖片 197">
            <a:extLst>
              <a:ext uri="{FF2B5EF4-FFF2-40B4-BE49-F238E27FC236}">
                <a16:creationId xmlns:a16="http://schemas.microsoft.com/office/drawing/2014/main" id="{57AF65A2-67FA-4298-950A-AD0BE26E961C}"/>
              </a:ext>
            </a:extLst>
          </p:cNvPr>
          <p:cNvPicPr>
            <a:picLocks noChangeAspect="1"/>
          </p:cNvPicPr>
          <p:nvPr/>
        </p:nvPicPr>
        <p:blipFill rotWithShape="1">
          <a:blip r:embed="rId2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8698" y="2051653"/>
            <a:ext cx="1040548" cy="519317"/>
          </a:xfrm>
          <a:prstGeom prst="rect">
            <a:avLst/>
          </a:prstGeom>
        </p:spPr>
      </p:pic>
      <p:sp>
        <p:nvSpPr>
          <p:cNvPr id="199" name="Google Shape;156;p29">
            <a:extLst>
              <a:ext uri="{FF2B5EF4-FFF2-40B4-BE49-F238E27FC236}">
                <a16:creationId xmlns:a16="http://schemas.microsoft.com/office/drawing/2014/main" id="{B6B7E059-A873-4E7C-BFA5-BBA1ABD01C97}"/>
              </a:ext>
            </a:extLst>
          </p:cNvPr>
          <p:cNvSpPr/>
          <p:nvPr/>
        </p:nvSpPr>
        <p:spPr>
          <a:xfrm>
            <a:off x="592546" y="2097531"/>
            <a:ext cx="980349" cy="214634"/>
          </a:xfrm>
          <a:prstGeom prst="rect">
            <a:avLst/>
          </a:prstGeom>
          <a:solidFill>
            <a:srgbClr val="3185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RTSP</a:t>
            </a:r>
            <a:endParaRPr sz="1000" b="1">
              <a:solidFill>
                <a:srgbClr val="FFFFFF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sp>
        <p:nvSpPr>
          <p:cNvPr id="200" name="Google Shape;158;p29">
            <a:extLst>
              <a:ext uri="{FF2B5EF4-FFF2-40B4-BE49-F238E27FC236}">
                <a16:creationId xmlns:a16="http://schemas.microsoft.com/office/drawing/2014/main" id="{74A4CDFE-1C44-41F9-9C8B-466D67A81162}"/>
              </a:ext>
            </a:extLst>
          </p:cNvPr>
          <p:cNvSpPr txBox="1"/>
          <p:nvPr/>
        </p:nvSpPr>
        <p:spPr>
          <a:xfrm>
            <a:off x="598765" y="2303547"/>
            <a:ext cx="985763" cy="2168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en" sz="900" b="1">
                <a:solidFill>
                  <a:srgbClr val="31859B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QVR Pro API</a:t>
            </a:r>
            <a:endParaRPr sz="900" b="1">
              <a:solidFill>
                <a:srgbClr val="31859B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sp>
        <p:nvSpPr>
          <p:cNvPr id="201" name="Google Shape;477;p43">
            <a:extLst>
              <a:ext uri="{FF2B5EF4-FFF2-40B4-BE49-F238E27FC236}">
                <a16:creationId xmlns:a16="http://schemas.microsoft.com/office/drawing/2014/main" id="{25CF62EB-D9ED-4D4D-945B-9613EB653FCE}"/>
              </a:ext>
            </a:extLst>
          </p:cNvPr>
          <p:cNvSpPr txBox="1">
            <a:spLocks/>
          </p:cNvSpPr>
          <p:nvPr/>
        </p:nvSpPr>
        <p:spPr>
          <a:xfrm>
            <a:off x="879532" y="4380776"/>
            <a:ext cx="1175986" cy="36001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altLang="zh-TW" sz="1600"/>
              <a:t>Store</a:t>
            </a:r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129388148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A63D8805-F350-4D44-B804-027D6EA578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0" y="0"/>
            <a:ext cx="9128319" cy="5143500"/>
          </a:xfrm>
          <a:prstGeom prst="rect">
            <a:avLst/>
          </a:prstGeom>
        </p:spPr>
      </p:pic>
      <p:sp>
        <p:nvSpPr>
          <p:cNvPr id="873" name="Google Shape;873;p49"/>
          <p:cNvSpPr txBox="1">
            <a:spLocks noGrp="1"/>
          </p:cNvSpPr>
          <p:nvPr>
            <p:ph type="body" idx="4294967295"/>
          </p:nvPr>
        </p:nvSpPr>
        <p:spPr>
          <a:xfrm>
            <a:off x="813374" y="1640699"/>
            <a:ext cx="7322881" cy="2685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14300" indent="0">
              <a:lnSpc>
                <a:spcPct val="115000"/>
              </a:lnSpc>
              <a:spcBef>
                <a:spcPts val="0"/>
              </a:spcBef>
              <a:buClr>
                <a:schemeClr val="bg1"/>
              </a:buClr>
              <a:buSzPct val="70000"/>
              <a:buNone/>
            </a:pPr>
            <a:r>
              <a:rPr lang="en-US" sz="1800" b="1">
                <a:solidFill>
                  <a:schemeClr val="bg1"/>
                </a:solidFill>
                <a:latin typeface="Microsoft JhengHei"/>
                <a:ea typeface="Microsoft JhengHei"/>
              </a:rPr>
              <a:t>QVR Center </a:t>
            </a:r>
            <a:r>
              <a:rPr lang="ja-JP" altLang="en-US" sz="1800" b="1">
                <a:solidFill>
                  <a:schemeClr val="bg1"/>
                </a:solidFill>
                <a:latin typeface="Microsoft JhengHei"/>
                <a:ea typeface="Microsoft JhengHei"/>
              </a:rPr>
              <a:t>集中管理 </a:t>
            </a:r>
            <a:r>
              <a:rPr lang="en-US" sz="1800" b="1">
                <a:solidFill>
                  <a:schemeClr val="bg1"/>
                </a:solidFill>
                <a:latin typeface="Microsoft JhengHei"/>
                <a:ea typeface="Microsoft JhengHei"/>
              </a:rPr>
              <a:t>QVR Pro、Surveillance Station、QVR 5.1.3 </a:t>
            </a:r>
            <a:endParaRPr lang="en-US" altLang="zh-TW" sz="1800" b="1">
              <a:solidFill>
                <a:schemeClr val="bg1"/>
              </a:solidFill>
              <a:latin typeface="Microsoft JhengHei"/>
              <a:ea typeface="Microsoft JhengHei"/>
            </a:endParaRPr>
          </a:p>
          <a:p>
            <a:pPr marL="800100" lvl="1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2400"/>
              <a:buFont typeface="Wingdings" panose="05000000000000000000" pitchFamily="2" charset="2"/>
              <a:buChar char="ü"/>
            </a:pPr>
            <a:r>
              <a:rPr lang="ja-JP" altLang="en-US" sz="1800" b="1">
                <a:solidFill>
                  <a:schemeClr val="bg1"/>
                </a:solidFill>
                <a:latin typeface="Microsoft JhengHei"/>
                <a:ea typeface="Microsoft JhengHei"/>
              </a:rPr>
              <a:t>集中管理散落於多家分店的伺服器。</a:t>
            </a:r>
          </a:p>
          <a:p>
            <a:pPr marL="800100" lvl="1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2400"/>
              <a:buFont typeface="Wingdings" panose="05000000000000000000" pitchFamily="2" charset="2"/>
              <a:buChar char="ü"/>
            </a:pPr>
            <a:r>
              <a:rPr lang="ja-JP" altLang="en-US" sz="1800" b="1">
                <a:solidFill>
                  <a:schemeClr val="bg1"/>
                </a:solidFill>
                <a:latin typeface="Microsoft JhengHei"/>
                <a:ea typeface="Microsoft JhengHei"/>
              </a:rPr>
              <a:t>既有案場無需重新部署，即可集中管理部署於各處的 </a:t>
            </a:r>
            <a:r>
              <a:rPr lang="en-US" sz="1800" b="1">
                <a:solidFill>
                  <a:schemeClr val="bg1"/>
                </a:solidFill>
                <a:latin typeface="Microsoft JhengHei"/>
                <a:ea typeface="Microsoft JhengHei"/>
              </a:rPr>
              <a:t>QNAP </a:t>
            </a:r>
            <a:r>
              <a:rPr lang="ja-JP" altLang="en-US" sz="1800" b="1">
                <a:solidFill>
                  <a:schemeClr val="bg1"/>
                </a:solidFill>
                <a:latin typeface="Microsoft JhengHei"/>
                <a:ea typeface="Microsoft JhengHei"/>
              </a:rPr>
              <a:t>監控伺服器。</a:t>
            </a:r>
          </a:p>
          <a:p>
            <a:pPr marL="800100" lvl="1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2400"/>
              <a:buFont typeface="Wingdings" panose="05000000000000000000" pitchFamily="2" charset="2"/>
              <a:buChar char="ü"/>
            </a:pPr>
            <a:endParaRPr lang="ja-JP" altLang="en-US" sz="600" b="1">
              <a:solidFill>
                <a:schemeClr val="bg1"/>
              </a:solidFill>
              <a:latin typeface="Microsoft JhengHei"/>
              <a:ea typeface="Microsoft JhengHei"/>
            </a:endParaRPr>
          </a:p>
          <a:p>
            <a:pPr marL="11430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2000"/>
              <a:buNone/>
            </a:pPr>
            <a:r>
              <a:rPr lang="ja-JP" altLang="en-US" sz="1800" b="1">
                <a:solidFill>
                  <a:schemeClr val="bg1"/>
                </a:solidFill>
                <a:latin typeface="Microsoft JhengHei"/>
                <a:ea typeface="Microsoft JhengHei"/>
              </a:rPr>
              <a:t>與 </a:t>
            </a:r>
            <a:r>
              <a:rPr lang="en-US" sz="1800" b="1">
                <a:solidFill>
                  <a:schemeClr val="bg1"/>
                </a:solidFill>
                <a:latin typeface="Microsoft JhengHei"/>
                <a:ea typeface="Microsoft JhengHei"/>
              </a:rPr>
              <a:t>QVR Pro </a:t>
            </a:r>
            <a:r>
              <a:rPr lang="ja-JP" altLang="en-US" sz="1800" b="1">
                <a:solidFill>
                  <a:schemeClr val="bg1"/>
                </a:solidFill>
                <a:latin typeface="Microsoft JhengHei"/>
                <a:ea typeface="Microsoft JhengHei"/>
              </a:rPr>
              <a:t>共用 </a:t>
            </a:r>
            <a:r>
              <a:rPr lang="en-US" sz="1800" b="1">
                <a:solidFill>
                  <a:schemeClr val="bg1"/>
                </a:solidFill>
                <a:latin typeface="Microsoft JhengHei"/>
                <a:ea typeface="Microsoft JhengHei"/>
              </a:rPr>
              <a:t>QVR Pro Client</a:t>
            </a:r>
          </a:p>
          <a:p>
            <a:pPr marL="800100" lvl="1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2400"/>
              <a:buFont typeface="Wingdings" panose="05000000000000000000" pitchFamily="2" charset="2"/>
              <a:buChar char="ü"/>
            </a:pPr>
            <a:r>
              <a:rPr lang="ja-JP" altLang="en-US" sz="1800" b="1">
                <a:solidFill>
                  <a:schemeClr val="bg1"/>
                </a:solidFill>
                <a:latin typeface="Microsoft JhengHei"/>
                <a:ea typeface="Microsoft JhengHei"/>
              </a:rPr>
              <a:t>使用者無須另外學習即可快速上手。</a:t>
            </a:r>
            <a:endParaRPr lang="ja-JP" altLang="en-US" sz="1800">
              <a:solidFill>
                <a:schemeClr val="bg1"/>
              </a:solidFill>
              <a:latin typeface="Microsoft JhengHei"/>
              <a:ea typeface="Microsoft JhengHei"/>
            </a:endParaRPr>
          </a:p>
        </p:txBody>
      </p:sp>
      <p:sp>
        <p:nvSpPr>
          <p:cNvPr id="89" name="Google Shape;793;p49">
            <a:extLst>
              <a:ext uri="{FF2B5EF4-FFF2-40B4-BE49-F238E27FC236}">
                <a16:creationId xmlns:a16="http://schemas.microsoft.com/office/drawing/2014/main" id="{636B46F4-E619-4A71-8974-3E43F6AB8C8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13374" y="646764"/>
            <a:ext cx="8229600" cy="584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err="1">
                <a:latin typeface="Microsoft JhengHei"/>
                <a:ea typeface="Microsoft JhengHei"/>
              </a:rPr>
              <a:t>中央管理，安防監控滴水不漏</a:t>
            </a:r>
            <a:endParaRPr lang="zh-TW" altLang="en-US" sz="3000" err="1">
              <a:latin typeface="Microsoft JhengHei"/>
              <a:ea typeface="Microsoft JhengHei"/>
            </a:endParaRPr>
          </a:p>
        </p:txBody>
      </p:sp>
      <p:pic>
        <p:nvPicPr>
          <p:cNvPr id="3" name="圖片 2" descr="一張含有 個人, 女性 的圖片&#10;&#10;描述是以非常高的可信度產生">
            <a:extLst>
              <a:ext uri="{FF2B5EF4-FFF2-40B4-BE49-F238E27FC236}">
                <a16:creationId xmlns:a16="http://schemas.microsoft.com/office/drawing/2014/main" id="{C0A9D0D5-BC5F-4C82-B636-0962E548416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18283" y="2702239"/>
            <a:ext cx="2557893" cy="1649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40344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一張含有 雷射 的圖片&#10;&#10;描述是以非常高的可信度產生">
            <a:extLst>
              <a:ext uri="{FF2B5EF4-FFF2-40B4-BE49-F238E27FC236}">
                <a16:creationId xmlns:a16="http://schemas.microsoft.com/office/drawing/2014/main" id="{89877BEC-428C-4AB3-83F3-04610B1064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0" y="0"/>
            <a:ext cx="9128320" cy="5143500"/>
          </a:xfrm>
          <a:prstGeom prst="rect">
            <a:avLst/>
          </a:prstGeom>
        </p:spPr>
      </p:pic>
      <p:sp>
        <p:nvSpPr>
          <p:cNvPr id="2" name="Google Shape;70;p18">
            <a:extLst>
              <a:ext uri="{FF2B5EF4-FFF2-40B4-BE49-F238E27FC236}">
                <a16:creationId xmlns:a16="http://schemas.microsoft.com/office/drawing/2014/main" id="{11BD9223-8EEF-41B3-806C-21F8876CD9F2}"/>
              </a:ext>
            </a:extLst>
          </p:cNvPr>
          <p:cNvSpPr txBox="1"/>
          <p:nvPr/>
        </p:nvSpPr>
        <p:spPr>
          <a:xfrm>
            <a:off x="70456" y="4689187"/>
            <a:ext cx="3143400" cy="20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63500" marR="0" lvl="0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lang="en-US" altLang="zh-TW" sz="500" b="1" i="0" u="none" strike="noStrike" cap="none">
                <a:solidFill>
                  <a:schemeClr val="bg1">
                    <a:lumMod val="6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©2018</a:t>
            </a:r>
            <a:r>
              <a:rPr lang="zh-TW" altLang="en-US" sz="500" b="1" i="0" u="none" strike="noStrike" cap="none">
                <a:solidFill>
                  <a:schemeClr val="bg1">
                    <a:lumMod val="6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著作權為威聯通科技股份有限公司所有。威聯通科技並保留所有權利。威聯通科技股份有限公司所使用或註冊之商標或標章。檔案中所提及之產品及公司名稱可能為其他公司所有之商標 。</a:t>
            </a:r>
          </a:p>
        </p:txBody>
      </p:sp>
    </p:spTree>
    <p:extLst>
      <p:ext uri="{BB962C8B-B14F-4D97-AF65-F5344CB8AC3E}">
        <p14:creationId xmlns:p14="http://schemas.microsoft.com/office/powerpoint/2010/main" val="4469584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D7961700-3E8C-44C2-A2DE-12C02849C3A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0" y="0"/>
            <a:ext cx="9128319" cy="5143500"/>
          </a:xfrm>
          <a:prstGeom prst="rect">
            <a:avLst/>
          </a:prstGeom>
        </p:spPr>
      </p:pic>
      <p:pic>
        <p:nvPicPr>
          <p:cNvPr id="25" name="圖片 24" descr="一張含有 日落, 橙色 的圖片&#10;&#10;描述是以高可信度產生">
            <a:extLst>
              <a:ext uri="{FF2B5EF4-FFF2-40B4-BE49-F238E27FC236}">
                <a16:creationId xmlns:a16="http://schemas.microsoft.com/office/drawing/2014/main" id="{AA6A20BB-5796-4AA9-9B19-C638432F289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9207" y="2919059"/>
            <a:ext cx="3659492" cy="1639630"/>
          </a:xfrm>
          <a:prstGeom prst="rect">
            <a:avLst/>
          </a:prstGeom>
        </p:spPr>
      </p:pic>
      <p:pic>
        <p:nvPicPr>
          <p:cNvPr id="26" name="圖片 25" descr="一張含有 日落, 橙色 的圖片&#10;&#10;描述是以高可信度產生">
            <a:extLst>
              <a:ext uri="{FF2B5EF4-FFF2-40B4-BE49-F238E27FC236}">
                <a16:creationId xmlns:a16="http://schemas.microsoft.com/office/drawing/2014/main" id="{6FCBDE0B-3646-45C1-B378-254662EFDF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9207" y="1167070"/>
            <a:ext cx="3659492" cy="1639630"/>
          </a:xfrm>
          <a:prstGeom prst="rect">
            <a:avLst/>
          </a:prstGeom>
        </p:spPr>
      </p:pic>
      <p:pic>
        <p:nvPicPr>
          <p:cNvPr id="24" name="圖片 23" descr="一張含有 日落, 橙色 的圖片&#10;&#10;描述是以高可信度產生">
            <a:extLst>
              <a:ext uri="{FF2B5EF4-FFF2-40B4-BE49-F238E27FC236}">
                <a16:creationId xmlns:a16="http://schemas.microsoft.com/office/drawing/2014/main" id="{A6DB8B44-F240-4F57-A08F-9C5094CD774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105" y="2919059"/>
            <a:ext cx="3659492" cy="1639630"/>
          </a:xfrm>
          <a:prstGeom prst="rect">
            <a:avLst/>
          </a:prstGeom>
        </p:spPr>
      </p:pic>
      <p:pic>
        <p:nvPicPr>
          <p:cNvPr id="6" name="圖片 5" descr="一張含有 日落, 橙色 的圖片&#10;&#10;描述是以高可信度產生">
            <a:extLst>
              <a:ext uri="{FF2B5EF4-FFF2-40B4-BE49-F238E27FC236}">
                <a16:creationId xmlns:a16="http://schemas.microsoft.com/office/drawing/2014/main" id="{A7EFB27C-22B9-4679-9262-FFA47CBF48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105" y="1167070"/>
            <a:ext cx="3659492" cy="1639630"/>
          </a:xfrm>
          <a:prstGeom prst="rect">
            <a:avLst/>
          </a:prstGeom>
        </p:spPr>
      </p:pic>
      <p:sp>
        <p:nvSpPr>
          <p:cNvPr id="124" name="矩形 123">
            <a:extLst>
              <a:ext uri="{FF2B5EF4-FFF2-40B4-BE49-F238E27FC236}">
                <a16:creationId xmlns:a16="http://schemas.microsoft.com/office/drawing/2014/main" id="{17FAF7CF-AB89-41E8-AD48-C031EE90961F}"/>
              </a:ext>
            </a:extLst>
          </p:cNvPr>
          <p:cNvSpPr/>
          <p:nvPr/>
        </p:nvSpPr>
        <p:spPr>
          <a:xfrm>
            <a:off x="751888" y="2064684"/>
            <a:ext cx="817853" cy="2769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lvl="0" algn="ctr">
              <a:buClr>
                <a:srgbClr val="FFFFFF"/>
              </a:buClr>
            </a:pPr>
            <a:r>
              <a:rPr lang="en-US" altLang="zh-TW" sz="1200" b="1">
                <a:solidFill>
                  <a:srgbClr val="FFFFFF"/>
                </a:solidFill>
                <a:ea typeface="Microsoft JhengHei"/>
                <a:sym typeface="Calibri"/>
              </a:rPr>
              <a:t>QVR Pro</a:t>
            </a:r>
            <a:endParaRPr lang="en-US" altLang="zh-TW" sz="1200"/>
          </a:p>
        </p:txBody>
      </p:sp>
      <p:grpSp>
        <p:nvGrpSpPr>
          <p:cNvPr id="125" name="群組 124">
            <a:extLst>
              <a:ext uri="{FF2B5EF4-FFF2-40B4-BE49-F238E27FC236}">
                <a16:creationId xmlns:a16="http://schemas.microsoft.com/office/drawing/2014/main" id="{09CED67D-B1A1-4C62-AA70-D3D6F237D54E}"/>
              </a:ext>
            </a:extLst>
          </p:cNvPr>
          <p:cNvGrpSpPr/>
          <p:nvPr/>
        </p:nvGrpSpPr>
        <p:grpSpPr>
          <a:xfrm>
            <a:off x="922603" y="1493865"/>
            <a:ext cx="532117" cy="528837"/>
            <a:chOff x="1240908" y="1222403"/>
            <a:chExt cx="673344" cy="669193"/>
          </a:xfrm>
        </p:grpSpPr>
        <p:sp>
          <p:nvSpPr>
            <p:cNvPr id="126" name="矩形: 圓角 125">
              <a:extLst>
                <a:ext uri="{FF2B5EF4-FFF2-40B4-BE49-F238E27FC236}">
                  <a16:creationId xmlns:a16="http://schemas.microsoft.com/office/drawing/2014/main" id="{82AB4361-B0B7-4E83-8FB8-BF113C9CD435}"/>
                </a:ext>
              </a:extLst>
            </p:cNvPr>
            <p:cNvSpPr/>
            <p:nvPr/>
          </p:nvSpPr>
          <p:spPr>
            <a:xfrm>
              <a:off x="1245153" y="1222497"/>
              <a:ext cx="669099" cy="66909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27" name="Google Shape;239;p31">
              <a:extLst>
                <a:ext uri="{FF2B5EF4-FFF2-40B4-BE49-F238E27FC236}">
                  <a16:creationId xmlns:a16="http://schemas.microsoft.com/office/drawing/2014/main" id="{B7EF287E-D4F2-4A12-8BDD-7183C9DF8A25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240908" y="1222403"/>
              <a:ext cx="669099" cy="66909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8" name="群組 127">
            <a:extLst>
              <a:ext uri="{FF2B5EF4-FFF2-40B4-BE49-F238E27FC236}">
                <a16:creationId xmlns:a16="http://schemas.microsoft.com/office/drawing/2014/main" id="{9446D169-5C1F-41C1-AC7A-A5AB462611EC}"/>
              </a:ext>
            </a:extLst>
          </p:cNvPr>
          <p:cNvGrpSpPr/>
          <p:nvPr/>
        </p:nvGrpSpPr>
        <p:grpSpPr>
          <a:xfrm>
            <a:off x="898549" y="3222822"/>
            <a:ext cx="528762" cy="528762"/>
            <a:chOff x="2936223" y="1228169"/>
            <a:chExt cx="669099" cy="669099"/>
          </a:xfrm>
        </p:grpSpPr>
        <p:sp>
          <p:nvSpPr>
            <p:cNvPr id="129" name="矩形: 圓角 128">
              <a:extLst>
                <a:ext uri="{FF2B5EF4-FFF2-40B4-BE49-F238E27FC236}">
                  <a16:creationId xmlns:a16="http://schemas.microsoft.com/office/drawing/2014/main" id="{901D1AA4-50A1-4EF6-BA6D-6723A5207A36}"/>
                </a:ext>
              </a:extLst>
            </p:cNvPr>
            <p:cNvSpPr/>
            <p:nvPr/>
          </p:nvSpPr>
          <p:spPr>
            <a:xfrm>
              <a:off x="2936223" y="1228169"/>
              <a:ext cx="669099" cy="66909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32" name="Google Shape;240;p31">
              <a:extLst>
                <a:ext uri="{FF2B5EF4-FFF2-40B4-BE49-F238E27FC236}">
                  <a16:creationId xmlns:a16="http://schemas.microsoft.com/office/drawing/2014/main" id="{C308191B-3ACB-4575-B6FB-292313460E50}"/>
                </a:ext>
              </a:extLst>
            </p:cNvPr>
            <p:cNvPicPr preferRelativeResize="0"/>
            <p:nvPr/>
          </p:nvPicPr>
          <p:blipFill>
            <a:blip r:embed="rId5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48504" y="1234519"/>
              <a:ext cx="653151" cy="65315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36" name="矩形 135">
            <a:extLst>
              <a:ext uri="{FF2B5EF4-FFF2-40B4-BE49-F238E27FC236}">
                <a16:creationId xmlns:a16="http://schemas.microsoft.com/office/drawing/2014/main" id="{FD6592E6-F70A-4D68-BEA9-A587E12EDFF9}"/>
              </a:ext>
            </a:extLst>
          </p:cNvPr>
          <p:cNvSpPr/>
          <p:nvPr/>
        </p:nvSpPr>
        <p:spPr>
          <a:xfrm>
            <a:off x="825384" y="3795741"/>
            <a:ext cx="670376" cy="4616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lvl="0" algn="ctr">
              <a:buClr>
                <a:srgbClr val="FFFFFF"/>
              </a:buClr>
            </a:pPr>
            <a:r>
              <a:rPr lang="en-US" altLang="zh-TW" sz="1200" b="1">
                <a:solidFill>
                  <a:srgbClr val="FFFFFF"/>
                </a:solidFill>
                <a:ea typeface="Microsoft JhengHei"/>
                <a:sym typeface="Calibri"/>
              </a:rPr>
              <a:t>QVR </a:t>
            </a:r>
          </a:p>
          <a:p>
            <a:pPr lvl="0" algn="ctr">
              <a:buClr>
                <a:srgbClr val="FFFFFF"/>
              </a:buClr>
            </a:pPr>
            <a:r>
              <a:rPr lang="en-US" altLang="zh-TW" sz="1200" b="1">
                <a:solidFill>
                  <a:srgbClr val="FFFFFF"/>
                </a:solidFill>
                <a:ea typeface="Microsoft JhengHei"/>
                <a:sym typeface="Calibri"/>
              </a:rPr>
              <a:t>Center</a:t>
            </a:r>
          </a:p>
        </p:txBody>
      </p:sp>
      <p:sp>
        <p:nvSpPr>
          <p:cNvPr id="138" name="矩形 137">
            <a:extLst>
              <a:ext uri="{FF2B5EF4-FFF2-40B4-BE49-F238E27FC236}">
                <a16:creationId xmlns:a16="http://schemas.microsoft.com/office/drawing/2014/main" id="{D1F312DD-CFBC-483A-AA7A-0A9BC21D46BA}"/>
              </a:ext>
            </a:extLst>
          </p:cNvPr>
          <p:cNvSpPr/>
          <p:nvPr/>
        </p:nvSpPr>
        <p:spPr>
          <a:xfrm>
            <a:off x="5049432" y="3842016"/>
            <a:ext cx="1015021" cy="2769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lvl="0" algn="ctr">
              <a:buClr>
                <a:srgbClr val="FFFFFF"/>
              </a:buClr>
            </a:pPr>
            <a:r>
              <a:rPr lang="en-US" altLang="zh-TW" sz="1200" b="1">
                <a:solidFill>
                  <a:srgbClr val="FFFFFF"/>
                </a:solidFill>
                <a:ea typeface="Microsoft JhengHei"/>
                <a:sym typeface="Calibri"/>
              </a:rPr>
              <a:t>QVR Guard</a:t>
            </a:r>
          </a:p>
        </p:txBody>
      </p:sp>
      <p:sp>
        <p:nvSpPr>
          <p:cNvPr id="139" name="矩形 138">
            <a:extLst>
              <a:ext uri="{FF2B5EF4-FFF2-40B4-BE49-F238E27FC236}">
                <a16:creationId xmlns:a16="http://schemas.microsoft.com/office/drawing/2014/main" id="{4015E45D-F66D-45CD-936A-708DCD418202}"/>
              </a:ext>
            </a:extLst>
          </p:cNvPr>
          <p:cNvSpPr/>
          <p:nvPr/>
        </p:nvSpPr>
        <p:spPr>
          <a:xfrm>
            <a:off x="5155232" y="2022628"/>
            <a:ext cx="861133" cy="4616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lvl="0" algn="ctr">
              <a:buClr>
                <a:srgbClr val="FFFFFF"/>
              </a:buClr>
            </a:pPr>
            <a:r>
              <a:rPr lang="en-US" altLang="zh-TW" sz="1200" b="1">
                <a:solidFill>
                  <a:srgbClr val="FFFFFF"/>
                </a:solidFill>
                <a:ea typeface="Microsoft JhengHei"/>
                <a:sym typeface="Calibri"/>
              </a:rPr>
              <a:t>QVR Pro </a:t>
            </a:r>
          </a:p>
          <a:p>
            <a:pPr lvl="0" algn="ctr">
              <a:buClr>
                <a:srgbClr val="FFFFFF"/>
              </a:buClr>
            </a:pPr>
            <a:r>
              <a:rPr lang="en-US" altLang="zh-TW" sz="1200" b="1">
                <a:solidFill>
                  <a:srgbClr val="FFFFFF"/>
                </a:solidFill>
                <a:ea typeface="Microsoft JhengHei"/>
                <a:sym typeface="Calibri"/>
              </a:rPr>
              <a:t>Client</a:t>
            </a:r>
          </a:p>
        </p:txBody>
      </p:sp>
      <p:pic>
        <p:nvPicPr>
          <p:cNvPr id="140" name="圖片 139">
            <a:extLst>
              <a:ext uri="{FF2B5EF4-FFF2-40B4-BE49-F238E27FC236}">
                <a16:creationId xmlns:a16="http://schemas.microsoft.com/office/drawing/2014/main" id="{1B1B099D-82EC-43A5-9172-70797DCD934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0918" y="1403350"/>
            <a:ext cx="606859" cy="606859"/>
          </a:xfrm>
          <a:prstGeom prst="rect">
            <a:avLst/>
          </a:prstGeom>
        </p:spPr>
      </p:pic>
      <p:pic>
        <p:nvPicPr>
          <p:cNvPr id="141" name="圖片 140">
            <a:extLst>
              <a:ext uri="{FF2B5EF4-FFF2-40B4-BE49-F238E27FC236}">
                <a16:creationId xmlns:a16="http://schemas.microsoft.com/office/drawing/2014/main" id="{B47AED54-114A-4C05-AED5-04A03F48763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1133" y="1078063"/>
            <a:ext cx="2430289" cy="1432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E6917037-2779-453C-A366-B65F37EDB69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4453" y="2936707"/>
            <a:ext cx="2436019" cy="12508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3">
            <a:extLst>
              <a:ext uri="{FF2B5EF4-FFF2-40B4-BE49-F238E27FC236}">
                <a16:creationId xmlns:a16="http://schemas.microsoft.com/office/drawing/2014/main" id="{6D99F971-0776-4056-BC3C-A70CE7009D7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1623" y="1074734"/>
            <a:ext cx="2743200" cy="15002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5">
            <a:extLst>
              <a:ext uri="{FF2B5EF4-FFF2-40B4-BE49-F238E27FC236}">
                <a16:creationId xmlns:a16="http://schemas.microsoft.com/office/drawing/2014/main" id="{9090CAD6-C4AC-4012-A470-C5F3564E2BC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0714" y="2872761"/>
            <a:ext cx="2743200" cy="13786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" name="圖片 26">
            <a:extLst>
              <a:ext uri="{FF2B5EF4-FFF2-40B4-BE49-F238E27FC236}">
                <a16:creationId xmlns:a16="http://schemas.microsoft.com/office/drawing/2014/main" id="{C478EA29-0691-4449-A4F3-2A93B6BA4FC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605" y="493881"/>
            <a:ext cx="6403919" cy="469242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A25425B4-CCDC-43F8-A976-2A173C1358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605" y="429198"/>
            <a:ext cx="9170442" cy="57842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" altLang="zh-TW" sz="3000"/>
              <a:t>QNAP 最新監控系統 - QVR Pro</a:t>
            </a:r>
            <a:endParaRPr lang="zh-TW" altLang="en-US" sz="3000"/>
          </a:p>
        </p:txBody>
      </p:sp>
      <p:sp>
        <p:nvSpPr>
          <p:cNvPr id="28" name="矩形: 圓角 27">
            <a:extLst>
              <a:ext uri="{FF2B5EF4-FFF2-40B4-BE49-F238E27FC236}">
                <a16:creationId xmlns:a16="http://schemas.microsoft.com/office/drawing/2014/main" id="{1B641241-2F05-47B7-8A21-FD81EC0AB53B}"/>
              </a:ext>
            </a:extLst>
          </p:cNvPr>
          <p:cNvSpPr/>
          <p:nvPr/>
        </p:nvSpPr>
        <p:spPr>
          <a:xfrm>
            <a:off x="5309928" y="3224603"/>
            <a:ext cx="534395" cy="53439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9" name="Google Shape;238;p31" descr="Guard_512.png">
            <a:extLst>
              <a:ext uri="{FF2B5EF4-FFF2-40B4-BE49-F238E27FC236}">
                <a16:creationId xmlns:a16="http://schemas.microsoft.com/office/drawing/2014/main" id="{378ED736-77F1-4FD4-ACCA-6B42546F4582}"/>
              </a:ext>
            </a:extLst>
          </p:cNvPr>
          <p:cNvPicPr preferRelativeResize="0"/>
          <p:nvPr/>
        </p:nvPicPr>
        <p:blipFill rotWithShape="1">
          <a:blip r:embed="rId1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5320008" y="3233438"/>
            <a:ext cx="517301" cy="51014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145534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4B6025C3-4359-4094-9013-525138924F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0" y="0"/>
            <a:ext cx="9128319" cy="5143500"/>
          </a:xfrm>
          <a:prstGeom prst="rect">
            <a:avLst/>
          </a:prstGeom>
        </p:spPr>
      </p:pic>
      <p:sp>
        <p:nvSpPr>
          <p:cNvPr id="300" name="Google Shape;300;p34"/>
          <p:cNvSpPr txBox="1">
            <a:spLocks noGrp="1"/>
          </p:cNvSpPr>
          <p:nvPr>
            <p:ph type="title"/>
          </p:nvPr>
        </p:nvSpPr>
        <p:spPr>
          <a:xfrm>
            <a:off x="795771" y="578383"/>
            <a:ext cx="5911954" cy="35292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err="1">
                <a:solidFill>
                  <a:schemeClr val="bg1"/>
                </a:solidFill>
              </a:rPr>
              <a:t>多樣化</a:t>
            </a:r>
            <a:r>
              <a:rPr lang="en" sz="3000">
                <a:solidFill>
                  <a:schemeClr val="bg1"/>
                </a:solidFill>
              </a:rPr>
              <a:t> NAS </a:t>
            </a:r>
            <a:r>
              <a:rPr lang="en" sz="3000" err="1">
                <a:solidFill>
                  <a:schemeClr val="bg1"/>
                </a:solidFill>
              </a:rPr>
              <a:t>機種</a:t>
            </a:r>
            <a:r>
              <a:rPr lang="en" sz="3000">
                <a:solidFill>
                  <a:schemeClr val="bg1"/>
                </a:solidFill>
              </a:rPr>
              <a:t>, </a:t>
            </a:r>
            <a:r>
              <a:rPr lang="en" sz="3000" err="1">
                <a:solidFill>
                  <a:schemeClr val="bg1"/>
                </a:solidFill>
              </a:rPr>
              <a:t>符合各種需求</a:t>
            </a:r>
            <a:endParaRPr sz="3000" err="1">
              <a:solidFill>
                <a:schemeClr val="bg1"/>
              </a:solidFill>
            </a:endParaRPr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17C5BC54-665D-4FE7-8C56-4AEF5B7E328D}"/>
              </a:ext>
            </a:extLst>
          </p:cNvPr>
          <p:cNvGrpSpPr/>
          <p:nvPr/>
        </p:nvGrpSpPr>
        <p:grpSpPr>
          <a:xfrm>
            <a:off x="738739" y="1237330"/>
            <a:ext cx="8287648" cy="862726"/>
            <a:chOff x="15489" y="-3916088"/>
            <a:chExt cx="9389243" cy="977399"/>
          </a:xfrm>
        </p:grpSpPr>
        <p:sp>
          <p:nvSpPr>
            <p:cNvPr id="302" name="Google Shape;302;p34"/>
            <p:cNvSpPr txBox="1"/>
            <p:nvPr/>
          </p:nvSpPr>
          <p:spPr>
            <a:xfrm>
              <a:off x="341079" y="-3448283"/>
              <a:ext cx="1328700" cy="4886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50" b="1">
                  <a:solidFill>
                    <a:schemeClr val="bg1"/>
                  </a:solidFill>
                  <a:latin typeface="+mj-lt"/>
                  <a:ea typeface="Verdana"/>
                  <a:cs typeface="Verdana"/>
                  <a:sym typeface="Verdana"/>
                </a:rPr>
                <a:t>TS-332X-4G</a:t>
              </a:r>
              <a:endParaRPr sz="105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304" name="Google Shape;304;p34"/>
            <p:cNvSpPr txBox="1"/>
            <p:nvPr/>
          </p:nvSpPr>
          <p:spPr>
            <a:xfrm>
              <a:off x="2634287" y="-3435769"/>
              <a:ext cx="1589400" cy="4886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50" b="1">
                  <a:solidFill>
                    <a:schemeClr val="bg1"/>
                  </a:solidFill>
                  <a:latin typeface="+mj-lt"/>
                  <a:ea typeface="Verdana"/>
                  <a:cs typeface="Verdana"/>
                  <a:sym typeface="Verdana"/>
                </a:rPr>
                <a:t>TVS-951X-8G</a:t>
              </a:r>
              <a:endParaRPr sz="105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306" name="Google Shape;306;p34"/>
            <p:cNvSpPr txBox="1"/>
            <p:nvPr/>
          </p:nvSpPr>
          <p:spPr>
            <a:xfrm>
              <a:off x="4845079" y="-3442330"/>
              <a:ext cx="2297700" cy="4886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50" b="1">
                  <a:solidFill>
                    <a:schemeClr val="bg1"/>
                  </a:solidFill>
                  <a:latin typeface="+mj-lt"/>
                  <a:ea typeface="Verdana"/>
                  <a:cs typeface="Verdana"/>
                  <a:sym typeface="Verdana"/>
                </a:rPr>
                <a:t>TVS-1282-i7-64G</a:t>
              </a:r>
              <a:endParaRPr sz="105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308" name="Google Shape;308;p34"/>
            <p:cNvSpPr txBox="1"/>
            <p:nvPr/>
          </p:nvSpPr>
          <p:spPr>
            <a:xfrm>
              <a:off x="7107032" y="-3427388"/>
              <a:ext cx="2297700" cy="4886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50" b="1">
                  <a:solidFill>
                    <a:schemeClr val="bg1"/>
                  </a:solidFill>
                  <a:latin typeface="+mj-lt"/>
                  <a:ea typeface="Verdana"/>
                  <a:cs typeface="Verdana"/>
                  <a:sym typeface="Verdana"/>
                </a:rPr>
                <a:t>TDS-16489U-SA1</a:t>
              </a:r>
              <a:endParaRPr sz="105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310" name="Google Shape;310;p34"/>
            <p:cNvSpPr txBox="1"/>
            <p:nvPr/>
          </p:nvSpPr>
          <p:spPr>
            <a:xfrm>
              <a:off x="6729324" y="-3896501"/>
              <a:ext cx="2297699" cy="48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b="1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Verdana"/>
                  <a:sym typeface="Verdana"/>
                </a:rPr>
                <a:t>擴展櫃海量</a:t>
              </a: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b="1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Verdana"/>
                  <a:sym typeface="Verdana"/>
                </a:rPr>
                <a:t>PB級儲存</a:t>
              </a:r>
              <a:endParaRPr sz="1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12" name="Google Shape;312;p34"/>
            <p:cNvSpPr txBox="1"/>
            <p:nvPr/>
          </p:nvSpPr>
          <p:spPr>
            <a:xfrm>
              <a:off x="4413076" y="-3883833"/>
              <a:ext cx="2297699" cy="48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b="1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Verdana"/>
                  <a:sym typeface="Verdana"/>
                </a:rPr>
                <a:t>3 HDMI 埠建構</a:t>
              </a: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b="1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Verdana"/>
                  <a:sym typeface="Verdana"/>
                </a:rPr>
                <a:t>小規模監控影像牆方案</a:t>
              </a:r>
              <a:endParaRPr sz="1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13" name="Google Shape;313;p34"/>
            <p:cNvSpPr txBox="1"/>
            <p:nvPr/>
          </p:nvSpPr>
          <p:spPr>
            <a:xfrm>
              <a:off x="2396565" y="-3878798"/>
              <a:ext cx="1620254" cy="4836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b="1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Verdana"/>
                  <a:sym typeface="Verdana"/>
                </a:rPr>
                <a:t>內建 HDMI </a:t>
              </a: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b="1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Verdana"/>
                  <a:sym typeface="Verdana"/>
                </a:rPr>
                <a:t>直接播放</a:t>
              </a:r>
              <a:endParaRPr sz="1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14" name="Google Shape;314;p34"/>
            <p:cNvSpPr txBox="1"/>
            <p:nvPr/>
          </p:nvSpPr>
          <p:spPr>
            <a:xfrm>
              <a:off x="15489" y="-3916088"/>
              <a:ext cx="1800248" cy="48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b="1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Verdana"/>
                  <a:sym typeface="Verdana"/>
                </a:rPr>
                <a:t>QVR Pro </a:t>
              </a: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b="1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Verdana"/>
                  <a:sym typeface="Verdana"/>
                </a:rPr>
                <a:t>最佳入門體驗機種</a:t>
              </a:r>
              <a:endParaRPr sz="1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pic>
        <p:nvPicPr>
          <p:cNvPr id="25" name="Google Shape;311;p34">
            <a:extLst>
              <a:ext uri="{FF2B5EF4-FFF2-40B4-BE49-F238E27FC236}">
                <a16:creationId xmlns:a16="http://schemas.microsoft.com/office/drawing/2014/main" id="{CEDC575E-2BA8-425F-9807-C8D97C07EB4A}"/>
              </a:ext>
            </a:extLst>
          </p:cNvPr>
          <p:cNvPicPr preferRelativeResize="0"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4730429" y="3377498"/>
            <a:ext cx="1826440" cy="9740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309;p34">
            <a:extLst>
              <a:ext uri="{FF2B5EF4-FFF2-40B4-BE49-F238E27FC236}">
                <a16:creationId xmlns:a16="http://schemas.microsoft.com/office/drawing/2014/main" id="{CBB948A8-434C-4A1D-9512-F12C4A62C536}"/>
              </a:ext>
            </a:extLst>
          </p:cNvPr>
          <p:cNvPicPr preferRelativeResize="0"/>
          <p:nvPr/>
        </p:nvPicPr>
        <p:blipFill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2398" y="2919582"/>
            <a:ext cx="1953072" cy="155445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2" name="圖形 10">
            <a:extLst>
              <a:ext uri="{FF2B5EF4-FFF2-40B4-BE49-F238E27FC236}">
                <a16:creationId xmlns:a16="http://schemas.microsoft.com/office/drawing/2014/main" id="{6A293678-C0ED-4D30-89BF-CCA9D38036F5}"/>
              </a:ext>
            </a:extLst>
          </p:cNvPr>
          <p:cNvGrpSpPr/>
          <p:nvPr/>
        </p:nvGrpSpPr>
        <p:grpSpPr>
          <a:xfrm>
            <a:off x="7092925" y="3106430"/>
            <a:ext cx="1081997" cy="1281672"/>
            <a:chOff x="7086244" y="3096807"/>
            <a:chExt cx="1094032" cy="1295928"/>
          </a:xfrm>
        </p:grpSpPr>
        <p:sp>
          <p:nvSpPr>
            <p:cNvPr id="13" name="手繪多邊形: 圖案 12">
              <a:extLst>
                <a:ext uri="{FF2B5EF4-FFF2-40B4-BE49-F238E27FC236}">
                  <a16:creationId xmlns:a16="http://schemas.microsoft.com/office/drawing/2014/main" id="{8E157FD1-69C1-481D-8877-797650906E11}"/>
                </a:ext>
              </a:extLst>
            </p:cNvPr>
            <p:cNvSpPr/>
            <p:nvPr/>
          </p:nvSpPr>
          <p:spPr>
            <a:xfrm>
              <a:off x="7758539" y="3099395"/>
              <a:ext cx="315785" cy="483169"/>
            </a:xfrm>
            <a:custGeom>
              <a:avLst/>
              <a:gdLst>
                <a:gd name="connsiteX0" fmla="*/ 1726 w 315785"/>
                <a:gd name="connsiteY0" fmla="*/ 1726 h 483168"/>
                <a:gd name="connsiteX1" fmla="*/ 315440 w 315785"/>
                <a:gd name="connsiteY1" fmla="*/ 1726 h 483168"/>
                <a:gd name="connsiteX2" fmla="*/ 315440 w 315785"/>
                <a:gd name="connsiteY2" fmla="*/ 481616 h 483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5785" h="483168">
                  <a:moveTo>
                    <a:pt x="1726" y="1726"/>
                  </a:moveTo>
                  <a:lnTo>
                    <a:pt x="315440" y="1726"/>
                  </a:lnTo>
                  <a:lnTo>
                    <a:pt x="315440" y="481616"/>
                  </a:lnTo>
                </a:path>
              </a:pathLst>
            </a:custGeom>
            <a:noFill/>
            <a:ln w="12700" cap="flat">
              <a:solidFill>
                <a:schemeClr val="accent6">
                  <a:lumMod val="5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4" name="手繪多邊形: 圖案 13">
              <a:extLst>
                <a:ext uri="{FF2B5EF4-FFF2-40B4-BE49-F238E27FC236}">
                  <a16:creationId xmlns:a16="http://schemas.microsoft.com/office/drawing/2014/main" id="{B7009741-F6E9-43B9-9834-1D791B9377CC}"/>
                </a:ext>
              </a:extLst>
            </p:cNvPr>
            <p:cNvSpPr/>
            <p:nvPr/>
          </p:nvSpPr>
          <p:spPr>
            <a:xfrm>
              <a:off x="7090040" y="3155995"/>
              <a:ext cx="659180" cy="426224"/>
            </a:xfrm>
            <a:custGeom>
              <a:avLst/>
              <a:gdLst>
                <a:gd name="connsiteX0" fmla="*/ 657972 w 659180"/>
                <a:gd name="connsiteY0" fmla="*/ 1726 h 426223"/>
                <a:gd name="connsiteX1" fmla="*/ 1726 w 659180"/>
                <a:gd name="connsiteY1" fmla="*/ 1726 h 426223"/>
                <a:gd name="connsiteX2" fmla="*/ 1726 w 659180"/>
                <a:gd name="connsiteY2" fmla="*/ 425016 h 426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59180" h="426223">
                  <a:moveTo>
                    <a:pt x="657972" y="1726"/>
                  </a:moveTo>
                  <a:lnTo>
                    <a:pt x="1726" y="1726"/>
                  </a:lnTo>
                  <a:lnTo>
                    <a:pt x="1726" y="425016"/>
                  </a:lnTo>
                </a:path>
              </a:pathLst>
            </a:custGeom>
            <a:noFill/>
            <a:ln w="12700" cap="flat">
              <a:solidFill>
                <a:schemeClr val="accent6">
                  <a:lumMod val="5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5" name="手繪多邊形: 圖案 14">
              <a:extLst>
                <a:ext uri="{FF2B5EF4-FFF2-40B4-BE49-F238E27FC236}">
                  <a16:creationId xmlns:a16="http://schemas.microsoft.com/office/drawing/2014/main" id="{996F490B-D1B8-4452-80B0-ABBB1096E582}"/>
                </a:ext>
              </a:extLst>
            </p:cNvPr>
            <p:cNvSpPr/>
            <p:nvPr/>
          </p:nvSpPr>
          <p:spPr>
            <a:xfrm>
              <a:off x="8072598" y="3584117"/>
              <a:ext cx="103536" cy="389986"/>
            </a:xfrm>
            <a:custGeom>
              <a:avLst/>
              <a:gdLst>
                <a:gd name="connsiteX0" fmla="*/ 102501 w 103536"/>
                <a:gd name="connsiteY0" fmla="*/ 1726 h 389986"/>
                <a:gd name="connsiteX1" fmla="*/ 102501 w 103536"/>
                <a:gd name="connsiteY1" fmla="*/ 93700 h 389986"/>
                <a:gd name="connsiteX2" fmla="*/ 1726 w 103536"/>
                <a:gd name="connsiteY2" fmla="*/ 93700 h 389986"/>
                <a:gd name="connsiteX3" fmla="*/ 1726 w 103536"/>
                <a:gd name="connsiteY3" fmla="*/ 389814 h 389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3536" h="389986">
                  <a:moveTo>
                    <a:pt x="102501" y="1726"/>
                  </a:moveTo>
                  <a:lnTo>
                    <a:pt x="102501" y="93700"/>
                  </a:lnTo>
                  <a:lnTo>
                    <a:pt x="1726" y="93700"/>
                  </a:lnTo>
                  <a:lnTo>
                    <a:pt x="1726" y="389814"/>
                  </a:lnTo>
                </a:path>
              </a:pathLst>
            </a:custGeom>
            <a:noFill/>
            <a:ln w="12700" cap="flat">
              <a:solidFill>
                <a:schemeClr val="accent6">
                  <a:lumMod val="5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6" name="手繪多邊形: 圖案 15">
              <a:extLst>
                <a:ext uri="{FF2B5EF4-FFF2-40B4-BE49-F238E27FC236}">
                  <a16:creationId xmlns:a16="http://schemas.microsoft.com/office/drawing/2014/main" id="{9EE9D6C5-EB0D-4C31-A323-0DB40BF51F05}"/>
                </a:ext>
              </a:extLst>
            </p:cNvPr>
            <p:cNvSpPr/>
            <p:nvPr/>
          </p:nvSpPr>
          <p:spPr>
            <a:xfrm>
              <a:off x="7090040" y="3584290"/>
              <a:ext cx="105262" cy="391712"/>
            </a:xfrm>
            <a:custGeom>
              <a:avLst/>
              <a:gdLst>
                <a:gd name="connsiteX0" fmla="*/ 105089 w 105261"/>
                <a:gd name="connsiteY0" fmla="*/ 1726 h 391711"/>
                <a:gd name="connsiteX1" fmla="*/ 105089 w 105261"/>
                <a:gd name="connsiteY1" fmla="*/ 91112 h 391711"/>
                <a:gd name="connsiteX2" fmla="*/ 1726 w 105261"/>
                <a:gd name="connsiteY2" fmla="*/ 91112 h 391711"/>
                <a:gd name="connsiteX3" fmla="*/ 1726 w 105261"/>
                <a:gd name="connsiteY3" fmla="*/ 391022 h 391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5261" h="391711">
                  <a:moveTo>
                    <a:pt x="105089" y="1726"/>
                  </a:moveTo>
                  <a:lnTo>
                    <a:pt x="105089" y="91112"/>
                  </a:lnTo>
                  <a:lnTo>
                    <a:pt x="1726" y="91112"/>
                  </a:lnTo>
                  <a:lnTo>
                    <a:pt x="1726" y="391022"/>
                  </a:lnTo>
                </a:path>
              </a:pathLst>
            </a:custGeom>
            <a:noFill/>
            <a:ln w="12700" cap="flat">
              <a:solidFill>
                <a:schemeClr val="accent6">
                  <a:lumMod val="5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8" name="手繪多邊形: 圖案 17">
              <a:extLst>
                <a:ext uri="{FF2B5EF4-FFF2-40B4-BE49-F238E27FC236}">
                  <a16:creationId xmlns:a16="http://schemas.microsoft.com/office/drawing/2014/main" id="{9D2AABDF-E43A-4F6F-9A9D-584BBA581FCA}"/>
                </a:ext>
              </a:extLst>
            </p:cNvPr>
            <p:cNvSpPr/>
            <p:nvPr/>
          </p:nvSpPr>
          <p:spPr>
            <a:xfrm>
              <a:off x="7088832" y="3992395"/>
              <a:ext cx="101811" cy="395163"/>
            </a:xfrm>
            <a:custGeom>
              <a:avLst/>
              <a:gdLst>
                <a:gd name="connsiteX0" fmla="*/ 101293 w 101810"/>
                <a:gd name="connsiteY0" fmla="*/ 1726 h 395163"/>
                <a:gd name="connsiteX1" fmla="*/ 101293 w 101810"/>
                <a:gd name="connsiteY1" fmla="*/ 83692 h 395163"/>
                <a:gd name="connsiteX2" fmla="*/ 1726 w 101810"/>
                <a:gd name="connsiteY2" fmla="*/ 83692 h 395163"/>
                <a:gd name="connsiteX3" fmla="*/ 1726 w 101810"/>
                <a:gd name="connsiteY3" fmla="*/ 394818 h 395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1810" h="395163">
                  <a:moveTo>
                    <a:pt x="101293" y="1726"/>
                  </a:moveTo>
                  <a:lnTo>
                    <a:pt x="101293" y="83692"/>
                  </a:lnTo>
                  <a:lnTo>
                    <a:pt x="1726" y="83692"/>
                  </a:lnTo>
                  <a:lnTo>
                    <a:pt x="1726" y="394818"/>
                  </a:lnTo>
                </a:path>
              </a:pathLst>
            </a:custGeom>
            <a:noFill/>
            <a:ln w="12700" cap="flat">
              <a:solidFill>
                <a:schemeClr val="accent6">
                  <a:lumMod val="5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9" name="手繪多邊形: 圖案 18">
              <a:extLst>
                <a:ext uri="{FF2B5EF4-FFF2-40B4-BE49-F238E27FC236}">
                  <a16:creationId xmlns:a16="http://schemas.microsoft.com/office/drawing/2014/main" id="{48460D17-9E38-45AF-9CB5-44DDD09BBC08}"/>
                </a:ext>
              </a:extLst>
            </p:cNvPr>
            <p:cNvSpPr/>
            <p:nvPr/>
          </p:nvSpPr>
          <p:spPr>
            <a:xfrm>
              <a:off x="8071218" y="3995846"/>
              <a:ext cx="105262" cy="396889"/>
            </a:xfrm>
            <a:custGeom>
              <a:avLst/>
              <a:gdLst>
                <a:gd name="connsiteX0" fmla="*/ 103881 w 105261"/>
                <a:gd name="connsiteY0" fmla="*/ 1726 h 396888"/>
                <a:gd name="connsiteX1" fmla="*/ 103881 w 105261"/>
                <a:gd name="connsiteY1" fmla="*/ 77307 h 396888"/>
                <a:gd name="connsiteX2" fmla="*/ 1726 w 105261"/>
                <a:gd name="connsiteY2" fmla="*/ 77307 h 396888"/>
                <a:gd name="connsiteX3" fmla="*/ 1726 w 105261"/>
                <a:gd name="connsiteY3" fmla="*/ 396026 h 396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5261" h="396888">
                  <a:moveTo>
                    <a:pt x="103881" y="1726"/>
                  </a:moveTo>
                  <a:lnTo>
                    <a:pt x="103881" y="77307"/>
                  </a:lnTo>
                  <a:lnTo>
                    <a:pt x="1726" y="77307"/>
                  </a:lnTo>
                  <a:lnTo>
                    <a:pt x="1726" y="396026"/>
                  </a:lnTo>
                </a:path>
              </a:pathLst>
            </a:custGeom>
            <a:noFill/>
            <a:ln w="12700" cap="flat">
              <a:solidFill>
                <a:schemeClr val="accent6">
                  <a:lumMod val="5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</p:grpSp>
      <p:pic>
        <p:nvPicPr>
          <p:cNvPr id="20" name="圖形 19">
            <a:extLst>
              <a:ext uri="{FF2B5EF4-FFF2-40B4-BE49-F238E27FC236}">
                <a16:creationId xmlns:a16="http://schemas.microsoft.com/office/drawing/2014/main" id="{ACB69ECC-6CDA-4194-8B92-C5B93E3FB40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085918" y="3100989"/>
            <a:ext cx="1093699" cy="1296741"/>
          </a:xfrm>
          <a:prstGeom prst="rect">
            <a:avLst/>
          </a:prstGeom>
        </p:spPr>
      </p:pic>
      <p:pic>
        <p:nvPicPr>
          <p:cNvPr id="26" name="Picture 7">
            <a:extLst>
              <a:ext uri="{FF2B5EF4-FFF2-40B4-BE49-F238E27FC236}">
                <a16:creationId xmlns:a16="http://schemas.microsoft.com/office/drawing/2014/main" id="{368FADF5-5BE4-4111-876B-791F2164BF6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0028" y="3523890"/>
            <a:ext cx="723016" cy="801683"/>
          </a:xfrm>
          <a:prstGeom prst="rect">
            <a:avLst/>
          </a:prstGeom>
        </p:spPr>
      </p:pic>
      <p:pic>
        <p:nvPicPr>
          <p:cNvPr id="27" name="Picture 3">
            <a:extLst>
              <a:ext uri="{FF2B5EF4-FFF2-40B4-BE49-F238E27FC236}">
                <a16:creationId xmlns:a16="http://schemas.microsoft.com/office/drawing/2014/main" id="{85B03954-D18A-4303-AF17-554CBDA1AD3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1469" y="3595179"/>
            <a:ext cx="1065647" cy="665672"/>
          </a:xfrm>
          <a:prstGeom prst="rect">
            <a:avLst/>
          </a:prstGeom>
        </p:spPr>
      </p:pic>
      <p:grpSp>
        <p:nvGrpSpPr>
          <p:cNvPr id="34" name="群組 33">
            <a:extLst>
              <a:ext uri="{FF2B5EF4-FFF2-40B4-BE49-F238E27FC236}">
                <a16:creationId xmlns:a16="http://schemas.microsoft.com/office/drawing/2014/main" id="{588BAAD3-1397-42C2-9B74-A44DF7AFD14B}"/>
              </a:ext>
            </a:extLst>
          </p:cNvPr>
          <p:cNvGrpSpPr/>
          <p:nvPr/>
        </p:nvGrpSpPr>
        <p:grpSpPr>
          <a:xfrm>
            <a:off x="866631" y="3338270"/>
            <a:ext cx="1091759" cy="324098"/>
            <a:chOff x="2306238" y="946156"/>
            <a:chExt cx="3086500" cy="916253"/>
          </a:xfrm>
        </p:grpSpPr>
        <p:pic>
          <p:nvPicPr>
            <p:cNvPr id="35" name="圖片 34">
              <a:extLst>
                <a:ext uri="{FF2B5EF4-FFF2-40B4-BE49-F238E27FC236}">
                  <a16:creationId xmlns:a16="http://schemas.microsoft.com/office/drawing/2014/main" id="{C87D7F88-D22F-4EE0-B637-047B40BA8C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356518" y="986984"/>
              <a:ext cx="2763565" cy="875425"/>
            </a:xfrm>
            <a:prstGeom prst="rect">
              <a:avLst/>
            </a:prstGeom>
          </p:spPr>
        </p:pic>
        <p:pic>
          <p:nvPicPr>
            <p:cNvPr id="36" name="圖片 35">
              <a:extLst>
                <a:ext uri="{FF2B5EF4-FFF2-40B4-BE49-F238E27FC236}">
                  <a16:creationId xmlns:a16="http://schemas.microsoft.com/office/drawing/2014/main" id="{D9D2EDB5-6F39-4785-8CC1-85B6131706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2560210" y="986984"/>
              <a:ext cx="2763565" cy="875425"/>
            </a:xfrm>
            <a:prstGeom prst="rect">
              <a:avLst/>
            </a:prstGeom>
          </p:spPr>
        </p:pic>
        <p:sp>
          <p:nvSpPr>
            <p:cNvPr id="37" name="文字方塊 36">
              <a:extLst>
                <a:ext uri="{FF2B5EF4-FFF2-40B4-BE49-F238E27FC236}">
                  <a16:creationId xmlns:a16="http://schemas.microsoft.com/office/drawing/2014/main" id="{5A5D9FE2-7717-4B16-89A7-681B0E9568B6}"/>
                </a:ext>
              </a:extLst>
            </p:cNvPr>
            <p:cNvSpPr txBox="1"/>
            <p:nvPr/>
          </p:nvSpPr>
          <p:spPr>
            <a:xfrm>
              <a:off x="3766831" y="946156"/>
              <a:ext cx="1625907" cy="5766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800" b="1">
                  <a:solidFill>
                    <a:srgbClr val="FFFF00"/>
                  </a:solidFill>
                </a:rPr>
                <a:t>RAID5</a:t>
              </a:r>
            </a:p>
          </p:txBody>
        </p:sp>
        <p:sp>
          <p:nvSpPr>
            <p:cNvPr id="38" name="文字方塊 37">
              <a:extLst>
                <a:ext uri="{FF2B5EF4-FFF2-40B4-BE49-F238E27FC236}">
                  <a16:creationId xmlns:a16="http://schemas.microsoft.com/office/drawing/2014/main" id="{02DE4CF3-74FE-4736-8AB0-D1A0BA5B4983}"/>
                </a:ext>
              </a:extLst>
            </p:cNvPr>
            <p:cNvSpPr txBox="1"/>
            <p:nvPr/>
          </p:nvSpPr>
          <p:spPr>
            <a:xfrm>
              <a:off x="2306238" y="959019"/>
              <a:ext cx="1467160" cy="5766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800" b="1">
                  <a:solidFill>
                    <a:schemeClr val="bg1"/>
                  </a:solidFill>
                </a:rPr>
                <a:t> </a:t>
              </a:r>
              <a:r>
                <a:rPr lang="en-US" altLang="zh-TW" sz="800" b="1">
                  <a:solidFill>
                    <a:srgbClr val="FFFF00"/>
                  </a:solidFill>
                </a:rPr>
                <a:t>RAID5</a:t>
              </a:r>
            </a:p>
          </p:txBody>
        </p:sp>
        <p:sp>
          <p:nvSpPr>
            <p:cNvPr id="39" name="Cross 5">
              <a:extLst>
                <a:ext uri="{FF2B5EF4-FFF2-40B4-BE49-F238E27FC236}">
                  <a16:creationId xmlns:a16="http://schemas.microsoft.com/office/drawing/2014/main" id="{1CBFBCFE-B198-4597-A802-5EA17CBAE7E9}"/>
                </a:ext>
              </a:extLst>
            </p:cNvPr>
            <p:cNvSpPr/>
            <p:nvPr/>
          </p:nvSpPr>
          <p:spPr>
            <a:xfrm rot="2700000">
              <a:off x="3636214" y="1121226"/>
              <a:ext cx="314030" cy="317301"/>
            </a:xfrm>
            <a:prstGeom prst="plus">
              <a:avLst>
                <a:gd name="adj" fmla="val 44330"/>
              </a:avLst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</p:grpSp>
      <p:pic>
        <p:nvPicPr>
          <p:cNvPr id="33" name="圖片 32" descr="一張含有 監視器, 電子用品, 螢幕, 顯示 的圖片&#10;&#10;描述是以非常高的可信度產生">
            <a:extLst>
              <a:ext uri="{FF2B5EF4-FFF2-40B4-BE49-F238E27FC236}">
                <a16:creationId xmlns:a16="http://schemas.microsoft.com/office/drawing/2014/main" id="{3B09F95F-5CA4-4B0A-9F8E-ABB9B702C53C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91772" y="3433114"/>
            <a:ext cx="1221800" cy="943052"/>
          </a:xfrm>
          <a:prstGeom prst="rect">
            <a:avLst/>
          </a:prstGeom>
        </p:spPr>
      </p:pic>
      <p:pic>
        <p:nvPicPr>
          <p:cNvPr id="40" name="圖片 39">
            <a:extLst>
              <a:ext uri="{FF2B5EF4-FFF2-40B4-BE49-F238E27FC236}">
                <a16:creationId xmlns:a16="http://schemas.microsoft.com/office/drawing/2014/main" id="{4644EFE8-C81B-45C0-B8E1-09C1EA48C2F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7828" y="3519592"/>
            <a:ext cx="651732" cy="741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019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圖片 33">
            <a:extLst>
              <a:ext uri="{FF2B5EF4-FFF2-40B4-BE49-F238E27FC236}">
                <a16:creationId xmlns:a16="http://schemas.microsoft.com/office/drawing/2014/main" id="{707CAEC7-BC56-4537-B116-833CFB52A17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0" y="0"/>
            <a:ext cx="9128319" cy="5143499"/>
          </a:xfrm>
          <a:prstGeom prst="rect">
            <a:avLst/>
          </a:prstGeom>
        </p:spPr>
      </p:pic>
      <p:sp>
        <p:nvSpPr>
          <p:cNvPr id="44" name="矩形: 圓角 43">
            <a:extLst>
              <a:ext uri="{FF2B5EF4-FFF2-40B4-BE49-F238E27FC236}">
                <a16:creationId xmlns:a16="http://schemas.microsoft.com/office/drawing/2014/main" id="{28A285F3-4A50-4813-9C88-4D0FFDE49709}"/>
              </a:ext>
            </a:extLst>
          </p:cNvPr>
          <p:cNvSpPr/>
          <p:nvPr/>
        </p:nvSpPr>
        <p:spPr>
          <a:xfrm>
            <a:off x="509992" y="1294033"/>
            <a:ext cx="1599478" cy="2721673"/>
          </a:xfrm>
          <a:prstGeom prst="roundRect">
            <a:avLst>
              <a:gd name="adj" fmla="val 10018"/>
            </a:avLst>
          </a:prstGeom>
          <a:solidFill>
            <a:srgbClr val="75DBF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/>
              <a:t> </a:t>
            </a:r>
            <a:endParaRPr lang="zh-TW" altLang="en-US"/>
          </a:p>
        </p:txBody>
      </p:sp>
      <p:sp>
        <p:nvSpPr>
          <p:cNvPr id="9" name="矩形: 圓角 8">
            <a:extLst>
              <a:ext uri="{FF2B5EF4-FFF2-40B4-BE49-F238E27FC236}">
                <a16:creationId xmlns:a16="http://schemas.microsoft.com/office/drawing/2014/main" id="{45070CFA-2599-4887-9A52-EC257810AF87}"/>
              </a:ext>
            </a:extLst>
          </p:cNvPr>
          <p:cNvSpPr/>
          <p:nvPr/>
        </p:nvSpPr>
        <p:spPr>
          <a:xfrm>
            <a:off x="4208621" y="1150451"/>
            <a:ext cx="4172992" cy="3535590"/>
          </a:xfrm>
          <a:prstGeom prst="roundRect">
            <a:avLst>
              <a:gd name="adj" fmla="val 6290"/>
            </a:avLst>
          </a:prstGeom>
          <a:solidFill>
            <a:srgbClr val="75DBF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/>
              <a:t> </a:t>
            </a:r>
            <a:endParaRPr lang="zh-TW" altLang="en-US"/>
          </a:p>
        </p:txBody>
      </p:sp>
      <p:sp>
        <p:nvSpPr>
          <p:cNvPr id="10" name="矩形: 圓角 9">
            <a:extLst>
              <a:ext uri="{FF2B5EF4-FFF2-40B4-BE49-F238E27FC236}">
                <a16:creationId xmlns:a16="http://schemas.microsoft.com/office/drawing/2014/main" id="{11A485AC-FFD5-4D3C-B9FA-60D2920D1CA0}"/>
              </a:ext>
            </a:extLst>
          </p:cNvPr>
          <p:cNvSpPr/>
          <p:nvPr/>
        </p:nvSpPr>
        <p:spPr>
          <a:xfrm>
            <a:off x="5775078" y="2917274"/>
            <a:ext cx="2605410" cy="1574463"/>
          </a:xfrm>
          <a:prstGeom prst="roundRect">
            <a:avLst>
              <a:gd name="adj" fmla="val 3063"/>
            </a:avLst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22" name="Google Shape;922;p51"/>
          <p:cNvSpPr/>
          <p:nvPr/>
        </p:nvSpPr>
        <p:spPr>
          <a:xfrm>
            <a:off x="556965" y="1377492"/>
            <a:ext cx="1504301" cy="1160165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1">
                <a:solidFill>
                  <a:schemeClr val="bg2">
                    <a:lumMod val="50000"/>
                  </a:schemeClr>
                </a:solidFill>
                <a:latin typeface="Microsoft JhengHei"/>
                <a:ea typeface="Microsoft JhengHei"/>
              </a:rPr>
              <a:t>QVR Pro </a:t>
            </a:r>
            <a:r>
              <a:rPr lang="zh-TW" altLang="en-US" sz="1000" b="1">
                <a:solidFill>
                  <a:schemeClr val="bg2">
                    <a:lumMod val="50000"/>
                  </a:schemeClr>
                </a:solidFill>
                <a:latin typeface="Microsoft JhengHei"/>
                <a:ea typeface="Microsoft JhengHei"/>
              </a:rPr>
              <a:t>內建</a:t>
            </a: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1000" b="1">
                <a:solidFill>
                  <a:schemeClr val="bg2">
                    <a:lumMod val="50000"/>
                  </a:schemeClr>
                </a:solidFill>
                <a:latin typeface="Microsoft JhengHei"/>
                <a:ea typeface="Microsoft JhengHei"/>
              </a:rPr>
              <a:t>8 </a:t>
            </a:r>
            <a:r>
              <a:rPr lang="zh-TW" altLang="en-US" sz="1000" b="1">
                <a:solidFill>
                  <a:schemeClr val="bg2">
                    <a:lumMod val="50000"/>
                  </a:schemeClr>
                </a:solidFill>
                <a:latin typeface="Microsoft JhengHei"/>
                <a:ea typeface="Microsoft JhengHei"/>
              </a:rPr>
              <a:t>支攝影機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000" b="1">
                <a:solidFill>
                  <a:schemeClr val="bg2">
                    <a:lumMod val="50000"/>
                  </a:schemeClr>
                </a:solidFill>
                <a:latin typeface="Microsoft JhengHei"/>
                <a:ea typeface="Microsoft JhengHei"/>
              </a:rPr>
              <a:t>使用</a:t>
            </a:r>
            <a:r>
              <a:rPr lang="en-US" sz="1000" b="1">
                <a:solidFill>
                  <a:schemeClr val="bg2">
                    <a:lumMod val="50000"/>
                  </a:schemeClr>
                </a:solidFill>
                <a:latin typeface="Microsoft JhengHei"/>
                <a:ea typeface="Microsoft JhengHei"/>
              </a:rPr>
              <a:t>QVR Pro Client </a:t>
            </a:r>
            <a:r>
              <a:rPr lang="zh-TW" altLang="en-US" sz="1000" b="1">
                <a:solidFill>
                  <a:schemeClr val="bg2">
                    <a:lumMod val="50000"/>
                  </a:schemeClr>
                </a:solidFill>
                <a:latin typeface="Microsoft JhengHei"/>
                <a:ea typeface="Microsoft JhengHei"/>
              </a:rPr>
              <a:t>只可回放</a:t>
            </a:r>
            <a:r>
              <a:rPr lang="en-US" altLang="zh-TW" sz="1000" b="1">
                <a:solidFill>
                  <a:schemeClr val="bg2">
                    <a:lumMod val="50000"/>
                  </a:schemeClr>
                </a:solidFill>
                <a:latin typeface="Microsoft JhengHei"/>
                <a:ea typeface="Microsoft JhengHei"/>
              </a:rPr>
              <a:t>14</a:t>
            </a:r>
            <a:r>
              <a:rPr lang="zh-TW" altLang="en-US" sz="1000" b="1">
                <a:solidFill>
                  <a:schemeClr val="bg2">
                    <a:lumMod val="50000"/>
                  </a:schemeClr>
                </a:solidFill>
                <a:latin typeface="Microsoft JhengHei"/>
                <a:ea typeface="Microsoft JhengHei"/>
              </a:rPr>
              <a:t>天內的錄影檔</a:t>
            </a:r>
          </a:p>
        </p:txBody>
      </p:sp>
      <p:sp>
        <p:nvSpPr>
          <p:cNvPr id="923" name="Google Shape;923;p51"/>
          <p:cNvSpPr/>
          <p:nvPr/>
        </p:nvSpPr>
        <p:spPr>
          <a:xfrm>
            <a:off x="4332445" y="1195568"/>
            <a:ext cx="3988646" cy="1076974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000" b="1">
                <a:solidFill>
                  <a:srgbClr val="002060"/>
                </a:solidFill>
                <a:latin typeface="Microsoft JhengHei"/>
                <a:ea typeface="Microsoft JhengHei"/>
              </a:rPr>
              <a:t>增加 </a:t>
            </a:r>
            <a:r>
              <a:rPr lang="en-US" sz="1000" b="1">
                <a:solidFill>
                  <a:srgbClr val="002060"/>
                </a:solidFill>
                <a:latin typeface="Microsoft JhengHei"/>
                <a:ea typeface="Microsoft JhengHei"/>
              </a:rPr>
              <a:t>QVR Pro Gold </a:t>
            </a:r>
            <a:r>
              <a:rPr lang="zh-TW" altLang="en-US" sz="1000" b="1">
                <a:solidFill>
                  <a:srgbClr val="002060"/>
                </a:solidFill>
                <a:latin typeface="Microsoft JhengHei"/>
                <a:ea typeface="Microsoft JhengHei"/>
              </a:rPr>
              <a:t>附加的 </a:t>
            </a:r>
            <a:r>
              <a:rPr lang="en-US" altLang="zh-TW" sz="1000" b="1">
                <a:solidFill>
                  <a:srgbClr val="002060"/>
                </a:solidFill>
                <a:latin typeface="Microsoft JhengHei"/>
                <a:ea typeface="Microsoft JhengHei"/>
              </a:rPr>
              <a:t>8 </a:t>
            </a:r>
            <a:r>
              <a:rPr lang="zh-TW" altLang="en-US" sz="1000" b="1">
                <a:solidFill>
                  <a:srgbClr val="002060"/>
                </a:solidFill>
                <a:latin typeface="Microsoft JhengHei"/>
                <a:ea typeface="Microsoft JhengHei"/>
              </a:rPr>
              <a:t>支攝影機＝</a:t>
            </a:r>
            <a:r>
              <a:rPr lang="en-US" altLang="zh-TW" sz="1000" b="1">
                <a:solidFill>
                  <a:srgbClr val="002060"/>
                </a:solidFill>
                <a:latin typeface="Microsoft JhengHei"/>
                <a:ea typeface="Microsoft JhengHei"/>
              </a:rPr>
              <a:t>16</a:t>
            </a:r>
            <a:r>
              <a:rPr lang="zh-TW" altLang="en-US" sz="1000" b="1">
                <a:solidFill>
                  <a:srgbClr val="002060"/>
                </a:solidFill>
                <a:latin typeface="Microsoft JhengHei"/>
                <a:ea typeface="Microsoft JhengHei"/>
              </a:rPr>
              <a:t>隻攝影機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000" b="1">
                <a:solidFill>
                  <a:srgbClr val="002060"/>
                </a:solidFill>
                <a:latin typeface="Microsoft JhengHei"/>
                <a:ea typeface="Microsoft JhengHei"/>
              </a:rPr>
              <a:t>可被 </a:t>
            </a:r>
            <a:r>
              <a:rPr lang="en-US" sz="1000" b="1">
                <a:solidFill>
                  <a:srgbClr val="002060"/>
                </a:solidFill>
                <a:latin typeface="Microsoft JhengHei"/>
                <a:ea typeface="Microsoft JhengHei"/>
              </a:rPr>
              <a:t>QVR Center </a:t>
            </a:r>
            <a:r>
              <a:rPr lang="zh-TW" altLang="en-US" sz="1000" b="1">
                <a:solidFill>
                  <a:srgbClr val="002060"/>
                </a:solidFill>
                <a:latin typeface="Microsoft JhengHei"/>
                <a:ea typeface="Microsoft JhengHei"/>
              </a:rPr>
              <a:t>納管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altLang="en-US" sz="1000" b="1">
                <a:solidFill>
                  <a:srgbClr val="002060"/>
                </a:solidFill>
                <a:latin typeface="Microsoft JhengHei"/>
                <a:ea typeface="Microsoft JhengHei"/>
              </a:rPr>
              <a:t>使用</a:t>
            </a:r>
            <a:r>
              <a:rPr lang="en-US" sz="1000" b="1">
                <a:solidFill>
                  <a:srgbClr val="002060"/>
                </a:solidFill>
                <a:latin typeface="Microsoft JhengHei"/>
                <a:ea typeface="Microsoft JhengHei"/>
              </a:rPr>
              <a:t>QVR Pro Client </a:t>
            </a:r>
            <a:r>
              <a:rPr lang="zh-TW" altLang="en-US" sz="1000" b="1">
                <a:solidFill>
                  <a:srgbClr val="002060"/>
                </a:solidFill>
                <a:latin typeface="Microsoft JhengHei"/>
                <a:ea typeface="Microsoft JhengHei"/>
              </a:rPr>
              <a:t>來回放不限天數的錄影檔</a:t>
            </a:r>
          </a:p>
          <a:p>
            <a:pPr lvl="0">
              <a:buClr>
                <a:schemeClr val="dk1"/>
              </a:buClr>
              <a:buSzPts val="1100"/>
            </a:pPr>
            <a:r>
              <a:rPr lang="zh-TW" altLang="en-US" sz="1000" b="1">
                <a:solidFill>
                  <a:srgbClr val="002060"/>
                </a:solidFill>
                <a:latin typeface="Microsoft JhengHei"/>
                <a:ea typeface="Microsoft JhengHei"/>
              </a:rPr>
              <a:t>管理本機使用者與網域使用者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br>
              <a:rPr lang="zh-TW" altLang="en-US" sz="1000" b="1">
                <a:solidFill>
                  <a:schemeClr val="bg1"/>
                </a:solidFill>
                <a:latin typeface="Microsoft JhengHei"/>
                <a:ea typeface="Microsoft JhengHei"/>
              </a:rPr>
            </a:br>
            <a:endParaRPr lang="zh-TW" altLang="en-US" sz="1000" b="1">
              <a:solidFill>
                <a:schemeClr val="bg1"/>
              </a:solidFill>
              <a:latin typeface="Microsoft JhengHei"/>
              <a:ea typeface="Microsoft JhengHei"/>
            </a:endParaRPr>
          </a:p>
        </p:txBody>
      </p:sp>
      <p:sp>
        <p:nvSpPr>
          <p:cNvPr id="924" name="Google Shape;924;p51"/>
          <p:cNvSpPr/>
          <p:nvPr/>
        </p:nvSpPr>
        <p:spPr>
          <a:xfrm>
            <a:off x="2308565" y="1957566"/>
            <a:ext cx="2225400" cy="3732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bg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27" name="Google Shape;927;p51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0"/>
          <a:stretch/>
        </p:blipFill>
        <p:spPr>
          <a:xfrm>
            <a:off x="1003495" y="3342293"/>
            <a:ext cx="761675" cy="421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28" name="Google Shape;928;p51"/>
          <p:cNvPicPr preferRelativeResize="0"/>
          <p:nvPr/>
        </p:nvPicPr>
        <p:blipFill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7909" y="3257392"/>
            <a:ext cx="633218" cy="639171"/>
          </a:xfrm>
          <a:prstGeom prst="rect">
            <a:avLst/>
          </a:prstGeom>
          <a:noFill/>
          <a:ln>
            <a:noFill/>
          </a:ln>
        </p:spPr>
      </p:pic>
      <p:pic>
        <p:nvPicPr>
          <p:cNvPr id="930" name="Google Shape;930;p51"/>
          <p:cNvPicPr preferRelativeResize="0"/>
          <p:nvPr/>
        </p:nvPicPr>
        <p:blipFill rotWithShape="1"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04316" y="1915551"/>
            <a:ext cx="599772" cy="1299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931" name="Google Shape;931;p51"/>
          <p:cNvPicPr preferRelativeResize="0"/>
          <p:nvPr/>
        </p:nvPicPr>
        <p:blipFill rotWithShape="1"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96090" y="1956094"/>
            <a:ext cx="599772" cy="1299076"/>
          </a:xfrm>
          <a:prstGeom prst="rect">
            <a:avLst/>
          </a:prstGeom>
          <a:noFill/>
          <a:ln>
            <a:noFill/>
          </a:ln>
        </p:spPr>
      </p:pic>
      <p:sp>
        <p:nvSpPr>
          <p:cNvPr id="932" name="Google Shape;932;p51"/>
          <p:cNvSpPr txBox="1"/>
          <p:nvPr/>
        </p:nvSpPr>
        <p:spPr>
          <a:xfrm>
            <a:off x="3156817" y="1188182"/>
            <a:ext cx="1281000" cy="3225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1">
                <a:solidFill>
                  <a:schemeClr val="bg2"/>
                </a:solidFill>
              </a:rPr>
              <a:t>QVR Pro Gold</a:t>
            </a:r>
          </a:p>
        </p:txBody>
      </p:sp>
      <p:sp>
        <p:nvSpPr>
          <p:cNvPr id="933" name="Google Shape;933;p51"/>
          <p:cNvSpPr/>
          <p:nvPr/>
        </p:nvSpPr>
        <p:spPr>
          <a:xfrm>
            <a:off x="6858433" y="2903751"/>
            <a:ext cx="1526456" cy="339034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000" b="1">
                <a:latin typeface="Microsoft JhengHei"/>
                <a:ea typeface="Microsoft JhengHei"/>
              </a:rPr>
              <a:t>可擴充至</a:t>
            </a:r>
            <a:r>
              <a:rPr lang="en-US" altLang="zh-TW" sz="1000" b="1">
                <a:latin typeface="Microsoft JhengHei"/>
                <a:ea typeface="Microsoft JhengHei"/>
              </a:rPr>
              <a:t>128</a:t>
            </a:r>
            <a:r>
              <a:rPr lang="zh-TW" altLang="en-US" sz="1000" b="1">
                <a:latin typeface="Microsoft JhengHei"/>
                <a:ea typeface="Microsoft JhengHei"/>
              </a:rPr>
              <a:t>台攝影機</a:t>
            </a:r>
          </a:p>
        </p:txBody>
      </p:sp>
      <p:pic>
        <p:nvPicPr>
          <p:cNvPr id="934" name="Google Shape;934;p51"/>
          <p:cNvPicPr preferRelativeResize="0"/>
          <p:nvPr/>
        </p:nvPicPr>
        <p:blipFill rotWithShape="1"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28209" y="3164211"/>
            <a:ext cx="516923" cy="1119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935" name="Google Shape;935;p51"/>
          <p:cNvPicPr preferRelativeResize="0"/>
          <p:nvPr/>
        </p:nvPicPr>
        <p:blipFill rotWithShape="1">
          <a:blip r:embed="rId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78283" y="3255170"/>
            <a:ext cx="489048" cy="1059253"/>
          </a:xfrm>
          <a:prstGeom prst="rect">
            <a:avLst/>
          </a:prstGeom>
          <a:noFill/>
          <a:ln>
            <a:noFill/>
          </a:ln>
        </p:spPr>
      </p:pic>
      <p:pic>
        <p:nvPicPr>
          <p:cNvPr id="936" name="Google Shape;936;p51"/>
          <p:cNvPicPr preferRelativeResize="0"/>
          <p:nvPr/>
        </p:nvPicPr>
        <p:blipFill rotWithShape="1">
          <a:blip r:embed="rId8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67478" y="3392015"/>
            <a:ext cx="467652" cy="1012901"/>
          </a:xfrm>
          <a:prstGeom prst="rect">
            <a:avLst/>
          </a:prstGeom>
          <a:noFill/>
          <a:ln>
            <a:noFill/>
          </a:ln>
        </p:spPr>
      </p:pic>
      <p:sp>
        <p:nvSpPr>
          <p:cNvPr id="937" name="Google Shape;937;p51"/>
          <p:cNvSpPr txBox="1"/>
          <p:nvPr/>
        </p:nvSpPr>
        <p:spPr>
          <a:xfrm>
            <a:off x="6098119" y="4017464"/>
            <a:ext cx="1039383" cy="4176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/>
              <a:t>QVR Pro </a:t>
            </a:r>
            <a:r>
              <a:rPr lang="zh-TW" altLang="en-US" sz="1000" b="1"/>
              <a:t>頻道擴充授權包</a:t>
            </a:r>
            <a:endParaRPr sz="1000" b="1"/>
          </a:p>
        </p:txBody>
      </p:sp>
      <p:pic>
        <p:nvPicPr>
          <p:cNvPr id="939" name="Google Shape;939;p51" descr="一張含有 電子用品 的圖片&#10;&#10;描述是以高可信度產生"/>
          <p:cNvPicPr preferRelativeResize="0"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30796" y="1794760"/>
            <a:ext cx="1609864" cy="956912"/>
          </a:xfrm>
          <a:prstGeom prst="rect">
            <a:avLst/>
          </a:prstGeom>
          <a:noFill/>
          <a:ln>
            <a:noFill/>
          </a:ln>
        </p:spPr>
      </p:pic>
      <p:sp>
        <p:nvSpPr>
          <p:cNvPr id="944" name="Google Shape;944;p51"/>
          <p:cNvSpPr txBox="1"/>
          <p:nvPr/>
        </p:nvSpPr>
        <p:spPr>
          <a:xfrm>
            <a:off x="1901921" y="2965048"/>
            <a:ext cx="2429171" cy="990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zh-TW" altLang="en-US" sz="1200" b="1">
                <a:solidFill>
                  <a:schemeClr val="bg2"/>
                </a:solidFill>
                <a:latin typeface="Microsoft JhengHei"/>
                <a:ea typeface="Microsoft JhengHei"/>
              </a:rPr>
              <a:t>可讓您管理本機使用者</a:t>
            </a:r>
            <a:endParaRPr lang="zh-TW" sz="1200">
              <a:solidFill>
                <a:schemeClr val="bg2"/>
              </a:solidFill>
            </a:endParaRPr>
          </a:p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200" b="1">
                <a:solidFill>
                  <a:schemeClr val="bg2"/>
                </a:solidFill>
                <a:latin typeface="Microsoft JhengHei"/>
                <a:ea typeface="Microsoft JhengHei"/>
              </a:rPr>
              <a:t>與網域使用者</a:t>
            </a:r>
            <a:endParaRPr lang="zh-TW" sz="1200">
              <a:solidFill>
                <a:schemeClr val="bg2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000" b="1">
                <a:solidFill>
                  <a:schemeClr val="bg2"/>
                </a:solidFill>
                <a:latin typeface="Microsoft JhengHei"/>
                <a:ea typeface="Microsoft JhengHei"/>
              </a:rPr>
              <a:t>（</a:t>
            </a:r>
            <a:r>
              <a:rPr lang="en-US" sz="1000" b="1">
                <a:solidFill>
                  <a:schemeClr val="bg2"/>
                </a:solidFill>
                <a:latin typeface="Microsoft JhengHei"/>
                <a:ea typeface="Microsoft JhengHei"/>
              </a:rPr>
              <a:t>Windows AD </a:t>
            </a:r>
            <a:r>
              <a:rPr lang="zh-TW" altLang="en-US" sz="1000" b="1">
                <a:solidFill>
                  <a:schemeClr val="bg2"/>
                </a:solidFill>
                <a:latin typeface="Microsoft JhengHei"/>
                <a:ea typeface="Microsoft JhengHei"/>
              </a:rPr>
              <a:t>和 </a:t>
            </a:r>
            <a:r>
              <a:rPr lang="en-US" sz="1000" b="1">
                <a:solidFill>
                  <a:schemeClr val="bg2"/>
                </a:solidFill>
                <a:latin typeface="Microsoft JhengHei"/>
                <a:ea typeface="Microsoft JhengHei"/>
              </a:rPr>
              <a:t>LDAP）</a:t>
            </a:r>
          </a:p>
        </p:txBody>
      </p:sp>
      <p:grpSp>
        <p:nvGrpSpPr>
          <p:cNvPr id="25" name="群組 24">
            <a:extLst>
              <a:ext uri="{FF2B5EF4-FFF2-40B4-BE49-F238E27FC236}">
                <a16:creationId xmlns:a16="http://schemas.microsoft.com/office/drawing/2014/main" id="{9296EC59-27C7-4AE6-921B-6DE37991C33E}"/>
              </a:ext>
            </a:extLst>
          </p:cNvPr>
          <p:cNvGrpSpPr/>
          <p:nvPr/>
        </p:nvGrpSpPr>
        <p:grpSpPr>
          <a:xfrm>
            <a:off x="5954735" y="2190283"/>
            <a:ext cx="528762" cy="528762"/>
            <a:chOff x="2936223" y="1228169"/>
            <a:chExt cx="669099" cy="669099"/>
          </a:xfrm>
        </p:grpSpPr>
        <p:sp>
          <p:nvSpPr>
            <p:cNvPr id="26" name="矩形: 圓角 25">
              <a:extLst>
                <a:ext uri="{FF2B5EF4-FFF2-40B4-BE49-F238E27FC236}">
                  <a16:creationId xmlns:a16="http://schemas.microsoft.com/office/drawing/2014/main" id="{9725AEF6-0479-43EC-9654-1C3DDCB3CECC}"/>
                </a:ext>
              </a:extLst>
            </p:cNvPr>
            <p:cNvSpPr/>
            <p:nvPr/>
          </p:nvSpPr>
          <p:spPr>
            <a:xfrm>
              <a:off x="2936223" y="1228169"/>
              <a:ext cx="669099" cy="66909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27" name="Google Shape;240;p31">
              <a:extLst>
                <a:ext uri="{FF2B5EF4-FFF2-40B4-BE49-F238E27FC236}">
                  <a16:creationId xmlns:a16="http://schemas.microsoft.com/office/drawing/2014/main" id="{AA7F4099-8D64-44A9-9DFD-F1DC7DCF1A96}"/>
                </a:ext>
              </a:extLst>
            </p:cNvPr>
            <p:cNvPicPr preferRelativeResize="0"/>
            <p:nvPr/>
          </p:nvPicPr>
          <p:blipFill>
            <a:blip r:embed="rId10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40468" y="1234519"/>
              <a:ext cx="653151" cy="65315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7" name="圖片 6">
            <a:extLst>
              <a:ext uri="{FF2B5EF4-FFF2-40B4-BE49-F238E27FC236}">
                <a16:creationId xmlns:a16="http://schemas.microsoft.com/office/drawing/2014/main" id="{4F877B27-D4F1-474E-BEF9-00DAE0ABF7D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5438" y="1074757"/>
            <a:ext cx="768946" cy="996308"/>
          </a:xfrm>
          <a:prstGeom prst="rect">
            <a:avLst/>
          </a:prstGeom>
        </p:spPr>
      </p:pic>
      <p:pic>
        <p:nvPicPr>
          <p:cNvPr id="38" name="圖片 37">
            <a:extLst>
              <a:ext uri="{FF2B5EF4-FFF2-40B4-BE49-F238E27FC236}">
                <a16:creationId xmlns:a16="http://schemas.microsoft.com/office/drawing/2014/main" id="{F9F5A261-04EA-4A7C-B42C-6C895817167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1366" y="3075272"/>
            <a:ext cx="713616" cy="1013576"/>
          </a:xfrm>
          <a:prstGeom prst="rect">
            <a:avLst/>
          </a:prstGeom>
        </p:spPr>
      </p:pic>
      <p:pic>
        <p:nvPicPr>
          <p:cNvPr id="39" name="Google Shape;936;p51">
            <a:extLst>
              <a:ext uri="{FF2B5EF4-FFF2-40B4-BE49-F238E27FC236}">
                <a16:creationId xmlns:a16="http://schemas.microsoft.com/office/drawing/2014/main" id="{CE8B32D5-ED3C-48FD-9AFB-4CC6A318B1EC}"/>
              </a:ext>
            </a:extLst>
          </p:cNvPr>
          <p:cNvPicPr preferRelativeResize="0"/>
          <p:nvPr/>
        </p:nvPicPr>
        <p:blipFill rotWithShape="1">
          <a:blip r:embed="rId8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8304" y="2151197"/>
            <a:ext cx="467652" cy="1012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Picture 3" descr="C:\Users\Coco Chiang\Desktop\暫存\License card series 拷貝.png">
            <a:extLst>
              <a:ext uri="{FF2B5EF4-FFF2-40B4-BE49-F238E27FC236}">
                <a16:creationId xmlns:a16="http://schemas.microsoft.com/office/drawing/2014/main" id="{C95CF263-C065-41B1-A2A7-F060237F0C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464921" y="1494574"/>
            <a:ext cx="588160" cy="1112820"/>
          </a:xfrm>
          <a:prstGeom prst="rect">
            <a:avLst/>
          </a:prstGeom>
          <a:noFill/>
        </p:spPr>
      </p:pic>
      <p:pic>
        <p:nvPicPr>
          <p:cNvPr id="2" name="圖片 1">
            <a:extLst>
              <a:ext uri="{FF2B5EF4-FFF2-40B4-BE49-F238E27FC236}">
                <a16:creationId xmlns:a16="http://schemas.microsoft.com/office/drawing/2014/main" id="{59017C84-00DE-4A26-A8B5-34FCFAC178C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6797" y="1932804"/>
            <a:ext cx="337166" cy="347949"/>
          </a:xfrm>
          <a:prstGeom prst="rect">
            <a:avLst/>
          </a:prstGeom>
        </p:spPr>
      </p:pic>
      <p:pic>
        <p:nvPicPr>
          <p:cNvPr id="35" name="圖片 34">
            <a:extLst>
              <a:ext uri="{FF2B5EF4-FFF2-40B4-BE49-F238E27FC236}">
                <a16:creationId xmlns:a16="http://schemas.microsoft.com/office/drawing/2014/main" id="{9FA0316F-1F85-4704-B01E-15EFEFFCA4E5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44155" y="2288643"/>
            <a:ext cx="261685" cy="250902"/>
          </a:xfrm>
          <a:prstGeom prst="rect">
            <a:avLst/>
          </a:prstGeom>
        </p:spPr>
      </p:pic>
      <p:pic>
        <p:nvPicPr>
          <p:cNvPr id="36" name="圖片 35">
            <a:extLst>
              <a:ext uri="{FF2B5EF4-FFF2-40B4-BE49-F238E27FC236}">
                <a16:creationId xmlns:a16="http://schemas.microsoft.com/office/drawing/2014/main" id="{C2DF79D4-937F-4399-935F-EDB733D8A67D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461" y="1621017"/>
            <a:ext cx="1163919" cy="279286"/>
          </a:xfrm>
          <a:prstGeom prst="rect">
            <a:avLst/>
          </a:prstGeom>
        </p:spPr>
      </p:pic>
      <p:sp>
        <p:nvSpPr>
          <p:cNvPr id="37" name="矩形 36">
            <a:extLst>
              <a:ext uri="{FF2B5EF4-FFF2-40B4-BE49-F238E27FC236}">
                <a16:creationId xmlns:a16="http://schemas.microsoft.com/office/drawing/2014/main" id="{6F628ECF-90D4-4AC3-931E-8E400120A1D4}"/>
              </a:ext>
            </a:extLst>
          </p:cNvPr>
          <p:cNvSpPr/>
          <p:nvPr/>
        </p:nvSpPr>
        <p:spPr>
          <a:xfrm>
            <a:off x="2237207" y="1628040"/>
            <a:ext cx="990551" cy="28469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 algn="r"/>
            <a:r>
              <a:rPr lang="en-US" altLang="zh-TW" sz="1250" b="1">
                <a:solidFill>
                  <a:schemeClr val="bg1"/>
                </a:solidFill>
              </a:rPr>
              <a:t>QVR Pro</a:t>
            </a:r>
          </a:p>
        </p:txBody>
      </p:sp>
      <p:pic>
        <p:nvPicPr>
          <p:cNvPr id="41" name="圖片 40">
            <a:extLst>
              <a:ext uri="{FF2B5EF4-FFF2-40B4-BE49-F238E27FC236}">
                <a16:creationId xmlns:a16="http://schemas.microsoft.com/office/drawing/2014/main" id="{4F493412-6198-4939-B8C9-5AFAB5333DFD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480" y="553989"/>
            <a:ext cx="6403919" cy="469242"/>
          </a:xfrm>
          <a:prstGeom prst="rect">
            <a:avLst/>
          </a:prstGeom>
        </p:spPr>
      </p:pic>
      <p:sp>
        <p:nvSpPr>
          <p:cNvPr id="925" name="Google Shape;925;p51"/>
          <p:cNvSpPr txBox="1">
            <a:spLocks noGrp="1"/>
          </p:cNvSpPr>
          <p:nvPr>
            <p:ph type="title"/>
          </p:nvPr>
        </p:nvSpPr>
        <p:spPr>
          <a:xfrm>
            <a:off x="650175" y="293051"/>
            <a:ext cx="8229600" cy="857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000"/>
              <a:t>QVR Pro - </a:t>
            </a:r>
            <a:r>
              <a:rPr lang="en" sz="3000">
                <a:latin typeface="Microsoft JhengHei"/>
                <a:ea typeface="Microsoft JhengHei"/>
              </a:rPr>
              <a:t>授權升級方案</a:t>
            </a:r>
            <a:endParaRPr lang="zh-TW" altLang="en-US" sz="3000">
              <a:latin typeface="Microsoft JhengHei"/>
              <a:ea typeface="Microsoft JhengHei"/>
            </a:endParaRPr>
          </a:p>
        </p:txBody>
      </p:sp>
      <p:pic>
        <p:nvPicPr>
          <p:cNvPr id="42" name="Shape 555">
            <a:extLst>
              <a:ext uri="{FF2B5EF4-FFF2-40B4-BE49-F238E27FC236}">
                <a16:creationId xmlns:a16="http://schemas.microsoft.com/office/drawing/2014/main" id="{1D741DF0-CDDE-4143-A335-2F4AC743408C}"/>
              </a:ext>
            </a:extLst>
          </p:cNvPr>
          <p:cNvPicPr preferRelativeResize="0"/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5403" y="1946064"/>
            <a:ext cx="1280471" cy="800607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Shape 1047">
            <a:extLst>
              <a:ext uri="{FF2B5EF4-FFF2-40B4-BE49-F238E27FC236}">
                <a16:creationId xmlns:a16="http://schemas.microsoft.com/office/drawing/2014/main" id="{2D87FF53-39A5-4D96-B852-BAF8E41540DD}"/>
              </a:ext>
            </a:extLst>
          </p:cNvPr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2983146" y="2361557"/>
            <a:ext cx="440822" cy="44082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993385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D26A0751-01E3-427B-B78A-4C158E1F14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4602" y="2927678"/>
            <a:ext cx="4608195" cy="274297"/>
          </a:xfrm>
          <a:prstGeom prst="rect">
            <a:avLst/>
          </a:prstGeom>
        </p:spPr>
      </p:pic>
      <p:sp>
        <p:nvSpPr>
          <p:cNvPr id="220" name="Google Shape;220;p30"/>
          <p:cNvSpPr txBox="1">
            <a:spLocks noGrp="1"/>
          </p:cNvSpPr>
          <p:nvPr>
            <p:ph type="ctrTitle"/>
          </p:nvPr>
        </p:nvSpPr>
        <p:spPr>
          <a:xfrm>
            <a:off x="685800" y="2222101"/>
            <a:ext cx="7772400" cy="12858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</a:pPr>
            <a:r>
              <a:rPr lang="en" sz="6000" err="1">
                <a:latin typeface="26"/>
                <a:ea typeface="Microsoft JhengHei"/>
              </a:rPr>
              <a:t>系統架構</a:t>
            </a:r>
            <a:endParaRPr lang="zh-TW" altLang="en-US" sz="6000" b="1" i="0" u="none" strike="noStrike" cap="none" err="1">
              <a:solidFill>
                <a:schemeClr val="lt1"/>
              </a:solidFill>
              <a:latin typeface="26"/>
              <a:ea typeface="Microsoft JhengHei"/>
            </a:endParaRPr>
          </a:p>
        </p:txBody>
      </p:sp>
      <p:sp>
        <p:nvSpPr>
          <p:cNvPr id="6" name="Google Shape;221;p30">
            <a:extLst>
              <a:ext uri="{FF2B5EF4-FFF2-40B4-BE49-F238E27FC236}">
                <a16:creationId xmlns:a16="http://schemas.microsoft.com/office/drawing/2014/main" id="{579E2F81-87D9-44D6-AA1F-264AB7722ACE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371600" y="1815418"/>
            <a:ext cx="6400800" cy="4287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2590"/>
              <a:buFont typeface="Arial"/>
              <a:buNone/>
            </a:pPr>
            <a:r>
              <a:rPr lang="en" sz="2500" b="1" err="1">
                <a:solidFill>
                  <a:srgbClr val="75FFFC"/>
                </a:solidFill>
                <a:latin typeface="Microsoft JhengHei"/>
                <a:ea typeface="Microsoft JhengHei"/>
              </a:rPr>
              <a:t>智能監控盡在威聯通</a:t>
            </a:r>
            <a:endParaRPr lang="zh-TW" altLang="en-US" sz="2500" b="1" i="0" u="none" strike="noStrike" cap="none" err="1">
              <a:solidFill>
                <a:srgbClr val="75FFFC"/>
              </a:solidFill>
              <a:latin typeface="Microsoft JhengHei"/>
              <a:ea typeface="Microsoft JhengHe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3DBF0058-4D7E-499E-9778-B586921914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3" y="0"/>
            <a:ext cx="9190347" cy="5143500"/>
          </a:xfrm>
          <a:prstGeom prst="rect">
            <a:avLst/>
          </a:prstGeom>
        </p:spPr>
      </p:pic>
      <p:sp>
        <p:nvSpPr>
          <p:cNvPr id="23" name="矩形 22">
            <a:extLst>
              <a:ext uri="{FF2B5EF4-FFF2-40B4-BE49-F238E27FC236}">
                <a16:creationId xmlns:a16="http://schemas.microsoft.com/office/drawing/2014/main" id="{70475F83-AE23-47F6-BAA9-226CF9A477FE}"/>
              </a:ext>
            </a:extLst>
          </p:cNvPr>
          <p:cNvSpPr/>
          <p:nvPr/>
        </p:nvSpPr>
        <p:spPr>
          <a:xfrm>
            <a:off x="854430" y="2355550"/>
            <a:ext cx="817853" cy="2769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lvl="0" algn="ctr">
              <a:buClr>
                <a:srgbClr val="FFFFFF"/>
              </a:buClr>
            </a:pPr>
            <a:r>
              <a:rPr lang="en-US" altLang="zh-TW" sz="1200" b="1">
                <a:solidFill>
                  <a:srgbClr val="FFFFFF"/>
                </a:solidFill>
                <a:ea typeface="Microsoft JhengHei"/>
                <a:sym typeface="Calibri"/>
              </a:rPr>
              <a:t>QVR Pro</a:t>
            </a:r>
            <a:endParaRPr lang="en-US" altLang="zh-TW" sz="1200"/>
          </a:p>
        </p:txBody>
      </p:sp>
      <p:grpSp>
        <p:nvGrpSpPr>
          <p:cNvPr id="24" name="群組 23">
            <a:extLst>
              <a:ext uri="{FF2B5EF4-FFF2-40B4-BE49-F238E27FC236}">
                <a16:creationId xmlns:a16="http://schemas.microsoft.com/office/drawing/2014/main" id="{CDED2CA3-2E99-4B7F-8F05-9F97B2328BB0}"/>
              </a:ext>
            </a:extLst>
          </p:cNvPr>
          <p:cNvGrpSpPr/>
          <p:nvPr/>
        </p:nvGrpSpPr>
        <p:grpSpPr>
          <a:xfrm>
            <a:off x="1069595" y="1791081"/>
            <a:ext cx="532117" cy="528837"/>
            <a:chOff x="1240908" y="1222403"/>
            <a:chExt cx="673344" cy="669193"/>
          </a:xfrm>
        </p:grpSpPr>
        <p:sp>
          <p:nvSpPr>
            <p:cNvPr id="25" name="矩形: 圓角 24">
              <a:extLst>
                <a:ext uri="{FF2B5EF4-FFF2-40B4-BE49-F238E27FC236}">
                  <a16:creationId xmlns:a16="http://schemas.microsoft.com/office/drawing/2014/main" id="{68134003-642C-464F-9D04-BB98AC55F01D}"/>
                </a:ext>
              </a:extLst>
            </p:cNvPr>
            <p:cNvSpPr/>
            <p:nvPr/>
          </p:nvSpPr>
          <p:spPr>
            <a:xfrm>
              <a:off x="1245153" y="1222497"/>
              <a:ext cx="669099" cy="66909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26" name="Google Shape;239;p31">
              <a:extLst>
                <a:ext uri="{FF2B5EF4-FFF2-40B4-BE49-F238E27FC236}">
                  <a16:creationId xmlns:a16="http://schemas.microsoft.com/office/drawing/2014/main" id="{55B82FC5-FDEF-434A-87E1-5E710EF07288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240908" y="1222403"/>
              <a:ext cx="669099" cy="66909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7" name="群組 26">
            <a:extLst>
              <a:ext uri="{FF2B5EF4-FFF2-40B4-BE49-F238E27FC236}">
                <a16:creationId xmlns:a16="http://schemas.microsoft.com/office/drawing/2014/main" id="{F35C9755-2EA7-414F-82D3-34B6FF24ED89}"/>
              </a:ext>
            </a:extLst>
          </p:cNvPr>
          <p:cNvGrpSpPr/>
          <p:nvPr/>
        </p:nvGrpSpPr>
        <p:grpSpPr>
          <a:xfrm>
            <a:off x="2053773" y="1798559"/>
            <a:ext cx="528762" cy="528762"/>
            <a:chOff x="2936223" y="1228169"/>
            <a:chExt cx="669099" cy="669099"/>
          </a:xfrm>
        </p:grpSpPr>
        <p:sp>
          <p:nvSpPr>
            <p:cNvPr id="28" name="矩形: 圓角 27">
              <a:extLst>
                <a:ext uri="{FF2B5EF4-FFF2-40B4-BE49-F238E27FC236}">
                  <a16:creationId xmlns:a16="http://schemas.microsoft.com/office/drawing/2014/main" id="{2FB8026C-87E3-4927-A6A5-1D905AF555B4}"/>
                </a:ext>
              </a:extLst>
            </p:cNvPr>
            <p:cNvSpPr/>
            <p:nvPr/>
          </p:nvSpPr>
          <p:spPr>
            <a:xfrm>
              <a:off x="2936223" y="1228169"/>
              <a:ext cx="669099" cy="66909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29" name="Google Shape;240;p31">
              <a:extLst>
                <a:ext uri="{FF2B5EF4-FFF2-40B4-BE49-F238E27FC236}">
                  <a16:creationId xmlns:a16="http://schemas.microsoft.com/office/drawing/2014/main" id="{26BC6A33-E281-4B1B-AE7B-D516ACD9ADED}"/>
                </a:ext>
              </a:extLst>
            </p:cNvPr>
            <p:cNvPicPr preferRelativeResize="0"/>
            <p:nvPr/>
          </p:nvPicPr>
          <p:blipFill>
            <a:blip r:embed="rId5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40468" y="1234519"/>
              <a:ext cx="653151" cy="65315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0" name="Google Shape;238;p31" descr="Guard_512.png">
            <a:extLst>
              <a:ext uri="{FF2B5EF4-FFF2-40B4-BE49-F238E27FC236}">
                <a16:creationId xmlns:a16="http://schemas.microsoft.com/office/drawing/2014/main" id="{9F617398-FD09-4D0B-BABE-73D2ABDDA114}"/>
              </a:ext>
            </a:extLst>
          </p:cNvPr>
          <p:cNvPicPr preferRelativeResize="0"/>
          <p:nvPr/>
        </p:nvPicPr>
        <p:blipFill rotWithShape="1"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3014392" y="1798559"/>
            <a:ext cx="511848" cy="504764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矩形 30">
            <a:extLst>
              <a:ext uri="{FF2B5EF4-FFF2-40B4-BE49-F238E27FC236}">
                <a16:creationId xmlns:a16="http://schemas.microsoft.com/office/drawing/2014/main" id="{55080AA6-AE87-4A2A-B721-DE555AD663AA}"/>
              </a:ext>
            </a:extLst>
          </p:cNvPr>
          <p:cNvSpPr/>
          <p:nvPr/>
        </p:nvSpPr>
        <p:spPr>
          <a:xfrm>
            <a:off x="1813026" y="2394932"/>
            <a:ext cx="1047082" cy="2769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lvl="0" algn="ctr">
              <a:buClr>
                <a:srgbClr val="FFFFFF"/>
              </a:buClr>
            </a:pPr>
            <a:r>
              <a:rPr lang="en-US" altLang="zh-TW" sz="1200" b="1" dirty="0">
                <a:solidFill>
                  <a:srgbClr val="FFFFFF"/>
                </a:solidFill>
                <a:ea typeface="Microsoft JhengHei"/>
                <a:sym typeface="Calibri"/>
              </a:rPr>
              <a:t>QVR Center</a:t>
            </a: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BED3E32F-304A-4D0D-A20E-1F3F621166E3}"/>
              </a:ext>
            </a:extLst>
          </p:cNvPr>
          <p:cNvSpPr/>
          <p:nvPr/>
        </p:nvSpPr>
        <p:spPr>
          <a:xfrm>
            <a:off x="2824418" y="2382000"/>
            <a:ext cx="1015021" cy="2769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lvl="0" algn="ctr">
              <a:buClr>
                <a:srgbClr val="FFFFFF"/>
              </a:buClr>
            </a:pPr>
            <a:r>
              <a:rPr lang="en-US" altLang="zh-TW" sz="1200" b="1" dirty="0">
                <a:solidFill>
                  <a:srgbClr val="FFFFFF"/>
                </a:solidFill>
                <a:ea typeface="Microsoft JhengHei"/>
                <a:sym typeface="Calibri"/>
              </a:rPr>
              <a:t>QVR Guard</a:t>
            </a: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9FF88730-B2A8-407D-B442-281929AAF1BC}"/>
              </a:ext>
            </a:extLst>
          </p:cNvPr>
          <p:cNvSpPr/>
          <p:nvPr/>
        </p:nvSpPr>
        <p:spPr>
          <a:xfrm>
            <a:off x="4032242" y="2346361"/>
            <a:ext cx="861133" cy="4616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lvl="0" algn="ctr">
              <a:buClr>
                <a:srgbClr val="FFFFFF"/>
              </a:buClr>
            </a:pPr>
            <a:r>
              <a:rPr lang="en-US" altLang="zh-TW" sz="1200" b="1">
                <a:solidFill>
                  <a:srgbClr val="FFFFFF"/>
                </a:solidFill>
                <a:ea typeface="Microsoft JhengHei"/>
                <a:sym typeface="Calibri"/>
              </a:rPr>
              <a:t>QVR Pro </a:t>
            </a:r>
          </a:p>
          <a:p>
            <a:pPr lvl="0" algn="ctr">
              <a:buClr>
                <a:srgbClr val="FFFFFF"/>
              </a:buClr>
            </a:pPr>
            <a:r>
              <a:rPr lang="en-US" altLang="zh-TW" sz="1200" b="1">
                <a:solidFill>
                  <a:srgbClr val="FFFFFF"/>
                </a:solidFill>
                <a:ea typeface="Microsoft JhengHei"/>
                <a:sym typeface="Calibri"/>
              </a:rPr>
              <a:t>Client</a:t>
            </a:r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2B31A974-602B-4A85-AEB7-689CD14CD55B}"/>
              </a:ext>
            </a:extLst>
          </p:cNvPr>
          <p:cNvSpPr/>
          <p:nvPr/>
        </p:nvSpPr>
        <p:spPr>
          <a:xfrm>
            <a:off x="1433516" y="2960996"/>
            <a:ext cx="1786066" cy="3231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t">
            <a:spAutoFit/>
          </a:bodyPr>
          <a:lstStyle/>
          <a:p>
            <a:pPr lvl="0" algn="ctr">
              <a:buClr>
                <a:srgbClr val="FFFFFF"/>
              </a:buClr>
            </a:pPr>
            <a:r>
              <a:rPr lang="en-US" altLang="zh-TW" sz="1500" b="1">
                <a:solidFill>
                  <a:srgbClr val="FFFFFF"/>
                </a:solidFill>
                <a:ea typeface="Microsoft JhengHei"/>
                <a:sym typeface="Calibri"/>
              </a:rPr>
              <a:t>Container Station</a:t>
            </a:r>
            <a:endParaRPr lang="en-US" altLang="zh-TW" sz="1500" b="1"/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C24136B3-4ECA-46EB-8D05-263022FFFC1B}"/>
              </a:ext>
            </a:extLst>
          </p:cNvPr>
          <p:cNvSpPr/>
          <p:nvPr/>
        </p:nvSpPr>
        <p:spPr>
          <a:xfrm>
            <a:off x="3875853" y="2945592"/>
            <a:ext cx="1167307" cy="3231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lvl="0" algn="ctr">
              <a:buClr>
                <a:srgbClr val="FFFFFF"/>
              </a:buClr>
            </a:pPr>
            <a:r>
              <a:rPr lang="en-US" altLang="zh-TW" sz="1500" b="1">
                <a:solidFill>
                  <a:srgbClr val="FFFFFF"/>
                </a:solidFill>
                <a:ea typeface="Microsoft JhengHei"/>
                <a:sym typeface="Calibri"/>
              </a:rPr>
              <a:t>HD Station</a:t>
            </a:r>
            <a:endParaRPr lang="en-US" altLang="zh-TW" sz="1500" b="1"/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F00CBF99-6F5A-4118-8AD4-497A2B5D0EF5}"/>
              </a:ext>
            </a:extLst>
          </p:cNvPr>
          <p:cNvSpPr/>
          <p:nvPr/>
        </p:nvSpPr>
        <p:spPr>
          <a:xfrm>
            <a:off x="1984840" y="3960305"/>
            <a:ext cx="1904689" cy="3693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t">
            <a:spAutoFit/>
          </a:bodyPr>
          <a:lstStyle/>
          <a:p>
            <a:pPr lvl="0" algn="ctr">
              <a:buClr>
                <a:srgbClr val="FFFFFF"/>
              </a:buClr>
            </a:pPr>
            <a:r>
              <a:rPr lang="en-US" altLang="zh-TW" sz="1800" b="1">
                <a:solidFill>
                  <a:srgbClr val="FFFFFF"/>
                </a:solidFill>
                <a:ea typeface="Calibri"/>
                <a:sym typeface="Calibri"/>
              </a:rPr>
              <a:t>Turbo NAS</a:t>
            </a:r>
            <a:r>
              <a:rPr lang="en-US" altLang="zh-TW" sz="18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zh-TW" altLang="en-US" sz="1800" b="1">
                <a:solidFill>
                  <a:srgbClr val="FFFFFF"/>
                </a:solidFill>
                <a:latin typeface="Microsoft JhengHei"/>
                <a:ea typeface="Microsoft JhengHei"/>
                <a:cs typeface="Calibri"/>
                <a:sym typeface="Calibri"/>
              </a:rPr>
              <a:t>主機</a:t>
            </a:r>
            <a:endParaRPr lang="zh-TW" altLang="en-US" sz="1800" b="1">
              <a:latin typeface="Microsoft JhengHei"/>
              <a:ea typeface="Microsoft JhengHei"/>
            </a:endParaRPr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76123102-FCFD-4C25-BD10-7021714278C2}"/>
              </a:ext>
            </a:extLst>
          </p:cNvPr>
          <p:cNvSpPr/>
          <p:nvPr/>
        </p:nvSpPr>
        <p:spPr>
          <a:xfrm>
            <a:off x="2111181" y="3478380"/>
            <a:ext cx="1635383" cy="3693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t">
            <a:spAutoFit/>
          </a:bodyPr>
          <a:lstStyle/>
          <a:p>
            <a:pPr lvl="0" algn="ctr">
              <a:buClr>
                <a:srgbClr val="0000FF"/>
              </a:buClr>
            </a:pPr>
            <a:r>
              <a:rPr lang="en-US" altLang="zh-TW" sz="1800" b="1">
                <a:solidFill>
                  <a:schemeClr val="bg1"/>
                </a:solidFill>
                <a:ea typeface="Calibri"/>
                <a:sym typeface="Calibri"/>
              </a:rPr>
              <a:t>QTS</a:t>
            </a:r>
            <a:r>
              <a:rPr lang="en-US" altLang="zh-TW" sz="1800" b="1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zh-TW" altLang="en-US" sz="1800" b="1">
                <a:solidFill>
                  <a:schemeClr val="bg1"/>
                </a:solidFill>
                <a:latin typeface="Microsoft JhengHei"/>
                <a:ea typeface="Microsoft JhengHei"/>
                <a:cs typeface="Calibri"/>
                <a:sym typeface="Calibri"/>
              </a:rPr>
              <a:t>作業系統</a:t>
            </a:r>
            <a:endParaRPr lang="zh-TW" altLang="en-US" sz="1800">
              <a:solidFill>
                <a:schemeClr val="bg1"/>
              </a:solidFill>
              <a:latin typeface="Microsoft JhengHei"/>
              <a:ea typeface="Microsoft JhengHei"/>
            </a:endParaRPr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625A93EC-DED1-4243-972E-3B6F28FC49CB}"/>
              </a:ext>
            </a:extLst>
          </p:cNvPr>
          <p:cNvSpPr/>
          <p:nvPr/>
        </p:nvSpPr>
        <p:spPr>
          <a:xfrm>
            <a:off x="5742975" y="1264355"/>
            <a:ext cx="851515" cy="5232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lvl="0" algn="ctr">
              <a:buClr>
                <a:srgbClr val="FFFFFF"/>
              </a:buClr>
            </a:pPr>
            <a:r>
              <a:rPr lang="en-US" altLang="zh-TW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QVR Pro </a:t>
            </a:r>
          </a:p>
          <a:p>
            <a:pPr lvl="0" algn="ctr">
              <a:buClr>
                <a:srgbClr val="FFFFFF"/>
              </a:buClr>
            </a:pPr>
            <a:r>
              <a:rPr lang="en-US" altLang="zh-TW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Client</a:t>
            </a:r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190FAC92-2CFB-42BC-9492-5D9C9A8A4E22}"/>
              </a:ext>
            </a:extLst>
          </p:cNvPr>
          <p:cNvSpPr/>
          <p:nvPr/>
        </p:nvSpPr>
        <p:spPr>
          <a:xfrm>
            <a:off x="7369247" y="1275339"/>
            <a:ext cx="851515" cy="5232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lvl="0" algn="ctr">
              <a:buClr>
                <a:srgbClr val="FFFFFF"/>
              </a:buClr>
            </a:pPr>
            <a:r>
              <a:rPr lang="en-US" altLang="zh-TW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QVR Pro </a:t>
            </a:r>
          </a:p>
          <a:p>
            <a:pPr lvl="0" algn="ctr">
              <a:buClr>
                <a:srgbClr val="FFFFFF"/>
              </a:buClr>
            </a:pPr>
            <a:r>
              <a:rPr lang="en-US" altLang="zh-TW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Client</a:t>
            </a:r>
          </a:p>
        </p:txBody>
      </p:sp>
      <p:sp>
        <p:nvSpPr>
          <p:cNvPr id="41" name="矩形 40">
            <a:extLst>
              <a:ext uri="{FF2B5EF4-FFF2-40B4-BE49-F238E27FC236}">
                <a16:creationId xmlns:a16="http://schemas.microsoft.com/office/drawing/2014/main" id="{4ED92449-6067-4D85-8554-92A7976D060A}"/>
              </a:ext>
            </a:extLst>
          </p:cNvPr>
          <p:cNvSpPr/>
          <p:nvPr/>
        </p:nvSpPr>
        <p:spPr>
          <a:xfrm>
            <a:off x="6223749" y="2496345"/>
            <a:ext cx="851515" cy="5232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lvl="0" algn="ctr">
              <a:buClr>
                <a:srgbClr val="FFFFFF"/>
              </a:buClr>
            </a:pPr>
            <a:r>
              <a:rPr lang="en-US" altLang="zh-TW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QVR Pro </a:t>
            </a:r>
          </a:p>
          <a:p>
            <a:pPr lvl="0" algn="ctr">
              <a:buClr>
                <a:srgbClr val="FFFFFF"/>
              </a:buClr>
            </a:pPr>
            <a:r>
              <a:rPr lang="en-US" altLang="zh-TW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Client</a:t>
            </a:r>
          </a:p>
        </p:txBody>
      </p:sp>
      <p:sp>
        <p:nvSpPr>
          <p:cNvPr id="42" name="矩形 41">
            <a:extLst>
              <a:ext uri="{FF2B5EF4-FFF2-40B4-BE49-F238E27FC236}">
                <a16:creationId xmlns:a16="http://schemas.microsoft.com/office/drawing/2014/main" id="{90B18576-BDDD-476B-8ED1-8925B8B36CC0}"/>
              </a:ext>
            </a:extLst>
          </p:cNvPr>
          <p:cNvSpPr/>
          <p:nvPr/>
        </p:nvSpPr>
        <p:spPr>
          <a:xfrm>
            <a:off x="5675801" y="3766255"/>
            <a:ext cx="851515" cy="5232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lvl="0" algn="ctr">
              <a:buClr>
                <a:srgbClr val="FFFFFF"/>
              </a:buClr>
            </a:pPr>
            <a:r>
              <a:rPr lang="en-US" altLang="zh-TW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QVR Pro </a:t>
            </a:r>
          </a:p>
          <a:p>
            <a:pPr lvl="0" algn="ctr">
              <a:buClr>
                <a:srgbClr val="FFFFFF"/>
              </a:buClr>
            </a:pPr>
            <a:r>
              <a:rPr lang="en-US" altLang="zh-TW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Client</a:t>
            </a:r>
          </a:p>
        </p:txBody>
      </p:sp>
      <p:sp>
        <p:nvSpPr>
          <p:cNvPr id="43" name="矩形 42">
            <a:extLst>
              <a:ext uri="{FF2B5EF4-FFF2-40B4-BE49-F238E27FC236}">
                <a16:creationId xmlns:a16="http://schemas.microsoft.com/office/drawing/2014/main" id="{92511ADB-8EB6-4D86-B610-57D8691237F2}"/>
              </a:ext>
            </a:extLst>
          </p:cNvPr>
          <p:cNvSpPr/>
          <p:nvPr/>
        </p:nvSpPr>
        <p:spPr>
          <a:xfrm>
            <a:off x="7335769" y="3430312"/>
            <a:ext cx="851515" cy="5232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lvl="0" algn="ctr">
              <a:buClr>
                <a:srgbClr val="FFFFFF"/>
              </a:buClr>
            </a:pPr>
            <a:r>
              <a:rPr lang="en-US" altLang="zh-TW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QVR Pro </a:t>
            </a:r>
          </a:p>
          <a:p>
            <a:pPr lvl="0" algn="ctr">
              <a:buClr>
                <a:srgbClr val="FFFFFF"/>
              </a:buClr>
            </a:pPr>
            <a:r>
              <a:rPr lang="en-US" altLang="zh-TW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Client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17D63148-363C-4862-B4FE-0958602BF908}"/>
              </a:ext>
            </a:extLst>
          </p:cNvPr>
          <p:cNvSpPr/>
          <p:nvPr/>
        </p:nvSpPr>
        <p:spPr>
          <a:xfrm>
            <a:off x="5852137" y="1823839"/>
            <a:ext cx="510076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TW" sz="1300" b="1"/>
              <a:t>Mac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16138885-9727-4BC7-B015-1EDD85DE685B}"/>
              </a:ext>
            </a:extLst>
          </p:cNvPr>
          <p:cNvSpPr/>
          <p:nvPr/>
        </p:nvSpPr>
        <p:spPr>
          <a:xfrm>
            <a:off x="7341098" y="1804841"/>
            <a:ext cx="918841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TW" sz="1300" b="1"/>
              <a:t>Windows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D882DD3D-39A3-4A89-97D2-AECB48AFD72A}"/>
              </a:ext>
            </a:extLst>
          </p:cNvPr>
          <p:cNvSpPr/>
          <p:nvPr/>
        </p:nvSpPr>
        <p:spPr>
          <a:xfrm>
            <a:off x="6270034" y="3065865"/>
            <a:ext cx="771365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TW" sz="1300" b="1"/>
              <a:t>Ubuntu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ECF47CA2-216D-4D9A-8212-2EA79D1324AC}"/>
              </a:ext>
            </a:extLst>
          </p:cNvPr>
          <p:cNvSpPr/>
          <p:nvPr/>
        </p:nvSpPr>
        <p:spPr>
          <a:xfrm>
            <a:off x="7361417" y="3990314"/>
            <a:ext cx="825867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TW" sz="1300" b="1"/>
              <a:t>Android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E57469F8-BDC1-4161-84B0-67B6DE2C07ED}"/>
              </a:ext>
            </a:extLst>
          </p:cNvPr>
          <p:cNvSpPr/>
          <p:nvPr/>
        </p:nvSpPr>
        <p:spPr>
          <a:xfrm>
            <a:off x="5858422" y="4344660"/>
            <a:ext cx="471604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TW" sz="1300" b="1"/>
              <a:t>iOS</a:t>
            </a:r>
          </a:p>
        </p:txBody>
      </p:sp>
      <p:pic>
        <p:nvPicPr>
          <p:cNvPr id="51" name="圖片 50">
            <a:extLst>
              <a:ext uri="{FF2B5EF4-FFF2-40B4-BE49-F238E27FC236}">
                <a16:creationId xmlns:a16="http://schemas.microsoft.com/office/drawing/2014/main" id="{98E40601-35A0-4988-8AFB-9C4377F8FB1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480" y="555021"/>
            <a:ext cx="6403919" cy="469242"/>
          </a:xfrm>
          <a:prstGeom prst="rect">
            <a:avLst/>
          </a:prstGeom>
        </p:spPr>
      </p:pic>
      <p:sp>
        <p:nvSpPr>
          <p:cNvPr id="248" name="Google Shape;248;p32"/>
          <p:cNvSpPr txBox="1">
            <a:spLocks noGrp="1"/>
          </p:cNvSpPr>
          <p:nvPr>
            <p:ph type="title"/>
          </p:nvPr>
        </p:nvSpPr>
        <p:spPr>
          <a:xfrm>
            <a:off x="457200" y="581730"/>
            <a:ext cx="8229600" cy="41572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" sz="3000">
                <a:ea typeface="Microsoft JhengHei"/>
              </a:rPr>
              <a:t>QVR Pro</a:t>
            </a:r>
            <a:r>
              <a:rPr lang="en" sz="3000">
                <a:latin typeface="Microsoft JhengHei"/>
                <a:ea typeface="Microsoft JhengHei"/>
              </a:rPr>
              <a:t> 應用程式家族交互運作架構</a:t>
            </a:r>
            <a:endParaRPr lang="zh-TW" altLang="en-US" sz="3000" b="1" i="0" u="none" strike="noStrike" cap="none">
              <a:solidFill>
                <a:schemeClr val="lt1"/>
              </a:solidFill>
              <a:latin typeface="Microsoft JhengHei"/>
              <a:ea typeface="Microsoft JhengHei"/>
            </a:endParaRPr>
          </a:p>
        </p:txBody>
      </p:sp>
      <p:pic>
        <p:nvPicPr>
          <p:cNvPr id="37" name="圖片 36">
            <a:extLst>
              <a:ext uri="{FF2B5EF4-FFF2-40B4-BE49-F238E27FC236}">
                <a16:creationId xmlns:a16="http://schemas.microsoft.com/office/drawing/2014/main" id="{B4BBED75-BA7A-416F-8BD4-2162A56B950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7017" y="1736726"/>
            <a:ext cx="617073" cy="617073"/>
          </a:xfrm>
          <a:prstGeom prst="rect">
            <a:avLst/>
          </a:prstGeom>
        </p:spPr>
      </p:pic>
      <p:pic>
        <p:nvPicPr>
          <p:cNvPr id="44" name="圖片 43">
            <a:extLst>
              <a:ext uri="{FF2B5EF4-FFF2-40B4-BE49-F238E27FC236}">
                <a16:creationId xmlns:a16="http://schemas.microsoft.com/office/drawing/2014/main" id="{9DB7FC7D-06C2-4C01-BA45-92F84FFEF60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6278" y="1292885"/>
            <a:ext cx="488128" cy="488128"/>
          </a:xfrm>
          <a:prstGeom prst="rect">
            <a:avLst/>
          </a:prstGeom>
        </p:spPr>
      </p:pic>
      <p:pic>
        <p:nvPicPr>
          <p:cNvPr id="45" name="圖片 44">
            <a:extLst>
              <a:ext uri="{FF2B5EF4-FFF2-40B4-BE49-F238E27FC236}">
                <a16:creationId xmlns:a16="http://schemas.microsoft.com/office/drawing/2014/main" id="{05021B84-6163-4584-9CC7-58D4F1447E1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1187" y="1248598"/>
            <a:ext cx="488128" cy="488128"/>
          </a:xfrm>
          <a:prstGeom prst="rect">
            <a:avLst/>
          </a:prstGeom>
        </p:spPr>
      </p:pic>
      <p:pic>
        <p:nvPicPr>
          <p:cNvPr id="46" name="圖片 45">
            <a:extLst>
              <a:ext uri="{FF2B5EF4-FFF2-40B4-BE49-F238E27FC236}">
                <a16:creationId xmlns:a16="http://schemas.microsoft.com/office/drawing/2014/main" id="{F821A3EA-912C-44C4-943C-BC8626B852A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4765" y="2403417"/>
            <a:ext cx="488128" cy="488128"/>
          </a:xfrm>
          <a:prstGeom prst="rect">
            <a:avLst/>
          </a:prstGeom>
        </p:spPr>
      </p:pic>
      <p:pic>
        <p:nvPicPr>
          <p:cNvPr id="47" name="圖片 46">
            <a:extLst>
              <a:ext uri="{FF2B5EF4-FFF2-40B4-BE49-F238E27FC236}">
                <a16:creationId xmlns:a16="http://schemas.microsoft.com/office/drawing/2014/main" id="{264AF66A-4470-4A57-A312-AE65840F087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8845" y="3325247"/>
            <a:ext cx="488128" cy="488128"/>
          </a:xfrm>
          <a:prstGeom prst="rect">
            <a:avLst/>
          </a:prstGeom>
        </p:spPr>
      </p:pic>
      <p:pic>
        <p:nvPicPr>
          <p:cNvPr id="48" name="圖片 47">
            <a:extLst>
              <a:ext uri="{FF2B5EF4-FFF2-40B4-BE49-F238E27FC236}">
                <a16:creationId xmlns:a16="http://schemas.microsoft.com/office/drawing/2014/main" id="{D584DCF1-3917-491B-80F5-1630A97E76A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8772" y="3703645"/>
            <a:ext cx="488128" cy="488128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自訂設計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1739</Words>
  <Application>Microsoft Office PowerPoint</Application>
  <PresentationFormat>如螢幕大小 (16:9)</PresentationFormat>
  <Paragraphs>387</Paragraphs>
  <Slides>42</Slides>
  <Notes>37</Notes>
  <HiddenSlides>0</HiddenSlides>
  <MMClips>0</MMClips>
  <ScaleCrop>false</ScaleCrop>
  <HeadingPairs>
    <vt:vector size="6" baseType="variant">
      <vt:variant>
        <vt:lpstr>使用字型</vt:lpstr>
      </vt:variant>
      <vt:variant>
        <vt:i4>10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42</vt:i4>
      </vt:variant>
    </vt:vector>
  </HeadingPairs>
  <TitlesOfParts>
    <vt:vector size="53" baseType="lpstr">
      <vt:lpstr>26</vt:lpstr>
      <vt:lpstr>Verdana</vt:lpstr>
      <vt:lpstr>Microsoft YaHei</vt:lpstr>
      <vt:lpstr>Wingdings</vt:lpstr>
      <vt:lpstr>Arial</vt:lpstr>
      <vt:lpstr>Roboto</vt:lpstr>
      <vt:lpstr>微軟正黑體</vt:lpstr>
      <vt:lpstr>新細明體</vt:lpstr>
      <vt:lpstr>微軟正黑體</vt:lpstr>
      <vt:lpstr>Calibri</vt:lpstr>
      <vt:lpstr>自訂設計</vt:lpstr>
      <vt:lpstr>PowerPoint 簡報</vt:lpstr>
      <vt:lpstr>大綱</vt:lpstr>
      <vt:lpstr>產品架構</vt:lpstr>
      <vt:lpstr>QNAP 最新監控系統 - QVR Pro</vt:lpstr>
      <vt:lpstr>QNAP 最新監控系統 - QVR Pro</vt:lpstr>
      <vt:lpstr>多樣化 NAS 機種, 符合各種需求</vt:lpstr>
      <vt:lpstr>QVR Pro - 授權升級方案</vt:lpstr>
      <vt:lpstr>系統架構</vt:lpstr>
      <vt:lpstr>QVR Pro 應用程式家族交互運作架構</vt:lpstr>
      <vt:lpstr>QVR Pro 是如何穩定運行的?</vt:lpstr>
      <vt:lpstr>QVR Pro 內部功能運作架構</vt:lpstr>
      <vt:lpstr>QVR Center 內部功能運作架構</vt:lpstr>
      <vt:lpstr>用戶端靈活監看，全面掌控狀況</vt:lpstr>
      <vt:lpstr>用戶端靈活監看，全面掌控狀況</vt:lpstr>
      <vt:lpstr>備援管理，錄影不中斷</vt:lpstr>
      <vt:lpstr>站在 NAS 的基礎上穩固運行</vt:lpstr>
      <vt:lpstr>海量儲存又維持彈性的儲存架構</vt:lpstr>
      <vt:lpstr>暢通無礙的網路架構</vt:lpstr>
      <vt:lpstr>多種 QNAP 應用程式搭配使用</vt:lpstr>
      <vt:lpstr>應用情境架構</vt:lpstr>
      <vt:lpstr>QVR Pro 安全監控系統</vt:lpstr>
      <vt:lpstr>PowerPoint 簡報</vt:lpstr>
      <vt:lpstr>個人居家   困境與瓶頸</vt:lpstr>
      <vt:lpstr>PowerPoint 簡報</vt:lpstr>
      <vt:lpstr>PowerPoint 簡報</vt:lpstr>
      <vt:lpstr>PowerPoint 簡報</vt:lpstr>
      <vt:lpstr>基礎功能 &amp; 應用面</vt:lpstr>
      <vt:lpstr>基礎功能 &amp; 應用面</vt:lpstr>
      <vt:lpstr>基礎功能 &amp; 應用面</vt:lpstr>
      <vt:lpstr>基礎功能 &amp; 應用面</vt:lpstr>
      <vt:lpstr>基礎功能 &amp; 應用面</vt:lpstr>
      <vt:lpstr>進階功能 &amp; 應用面</vt:lpstr>
      <vt:lpstr>進階功能 &amp; 應用面</vt:lpstr>
      <vt:lpstr>進階功能 &amp; 應用面</vt:lpstr>
      <vt:lpstr>進階功能 &amp; 應用面</vt:lpstr>
      <vt:lpstr>進階功能 &amp; 應用面</vt:lpstr>
      <vt:lpstr>QVR Pro 軟體功能支援表</vt:lpstr>
      <vt:lpstr>QVR Pro 軟體功能支援表</vt:lpstr>
      <vt:lpstr>企業用戶/多點管理 - QNAP 解決方案 </vt:lpstr>
      <vt:lpstr>企業用戶/多點管理 - QNAP 解決方案</vt:lpstr>
      <vt:lpstr>中央管理，安防監控滴水不漏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Han Tsai</dc:creator>
  <cp:lastModifiedBy>QNAP_Han Tsai</cp:lastModifiedBy>
  <cp:revision>3</cp:revision>
  <dcterms:modified xsi:type="dcterms:W3CDTF">2018-07-27T03:41:40Z</dcterms:modified>
</cp:coreProperties>
</file>