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44"/>
  </p:notesMasterIdLst>
  <p:handoutMasterIdLst>
    <p:handoutMasterId r:id="rId45"/>
  </p:handoutMasterIdLst>
  <p:sldIdLst>
    <p:sldId id="256" r:id="rId2"/>
    <p:sldId id="322" r:id="rId3"/>
    <p:sldId id="258" r:id="rId4"/>
    <p:sldId id="284" r:id="rId5"/>
    <p:sldId id="301" r:id="rId6"/>
    <p:sldId id="291" r:id="rId7"/>
    <p:sldId id="281" r:id="rId8"/>
    <p:sldId id="260" r:id="rId9"/>
    <p:sldId id="262" r:id="rId10"/>
    <p:sldId id="261" r:id="rId11"/>
    <p:sldId id="263" r:id="rId12"/>
    <p:sldId id="302" r:id="rId13"/>
    <p:sldId id="277" r:id="rId14"/>
    <p:sldId id="297" r:id="rId15"/>
    <p:sldId id="278" r:id="rId16"/>
    <p:sldId id="265" r:id="rId17"/>
    <p:sldId id="292" r:id="rId18"/>
    <p:sldId id="303" r:id="rId19"/>
    <p:sldId id="267" r:id="rId20"/>
    <p:sldId id="268" r:id="rId21"/>
    <p:sldId id="294" r:id="rId22"/>
    <p:sldId id="300" r:id="rId23"/>
    <p:sldId id="270" r:id="rId24"/>
    <p:sldId id="272" r:id="rId25"/>
    <p:sldId id="313" r:id="rId26"/>
    <p:sldId id="314" r:id="rId27"/>
    <p:sldId id="287" r:id="rId28"/>
    <p:sldId id="310" r:id="rId29"/>
    <p:sldId id="312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296" r:id="rId38"/>
    <p:sldId id="307" r:id="rId39"/>
    <p:sldId id="323" r:id="rId40"/>
    <p:sldId id="324" r:id="rId41"/>
    <p:sldId id="293" r:id="rId42"/>
    <p:sldId id="282" r:id="rId43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  <p:embeddedFont>
      <p:font typeface="微軟正黑體" panose="020B0604030504040204" pitchFamily="34" charset="-120"/>
      <p:regular r:id="rId46"/>
      <p:bold r:id="rId47"/>
    </p:embeddedFont>
    <p:embeddedFont>
      <p:font typeface="新細明體" panose="02020500000000000000" pitchFamily="18" charset="-12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A4"/>
    <a:srgbClr val="2B67AF"/>
    <a:srgbClr val="B7F1FD"/>
    <a:srgbClr val="75DBFF"/>
    <a:srgbClr val="FE7030"/>
    <a:srgbClr val="E54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32400B-AC5A-A110-46A0-767AAA305A34}" v="582" dt="2018-07-26T06:46:25.429"/>
    <p1510:client id="{EEA1503E-1855-48DA-9453-69351B8C052C}" v="3783" dt="2018-07-26T08:12:08.223"/>
    <p1510:client id="{0F3F3A56-6C94-8213-DDA1-15FCE89342EE}" v="4" dt="2018-07-26T04:22:08.615"/>
    <p1510:client id="{5686C303-681A-94DC-3FD9-B87065B08F6D}" v="99" dt="2018-07-26T03:26:58.115"/>
    <p1510:client id="{33560C63-D858-2176-BFC1-78D3A0CC33B1}" v="578" dt="2018-07-26T03:12:35.626"/>
    <p1510:client id="{2038ADE1-5E36-BCA9-C39E-DF43F058692A}" v="16" dt="2018-07-26T09:59:56.018"/>
    <p1510:client id="{EA5BE470-B0A8-469E-A7D2-F8D749811AC9}" v="293" dt="2018-07-26T03:10:20.874"/>
    <p1510:client id="{17299D09-ECC0-745C-DF04-A66B0B0B715A}" v="194" dt="2018-07-26T05:05:00.720"/>
    <p1510:client id="{D3D36518-B893-4E67-A698-E7E3F7F238D6}" v="1732" dt="2018-07-26T08:49:28.136"/>
    <p1510:client id="{3E039DD3-75B3-058E-DDF7-2C666885F8D9}" v="18" dt="2018-07-26T04:57:53.365"/>
    <p1510:client id="{182681F0-921F-2BB2-2506-C7487EF96275}" v="225" dt="2018-07-26T06:41:15.246"/>
    <p1510:client id="{CEEE2BC2-2F61-5D40-970B-C160472F469C}" v="2" dt="2018-07-26T08:35:23.237"/>
    <p1510:client id="{BAE5A5F2-9064-3953-70A6-4A13487A2F99}" v="74" dt="2018-07-26T08:55:38.026"/>
    <p1510:client id="{D91999B7-6110-E28E-A78A-5DD1F92DA13D}" v="56" dt="2018-07-26T09:17:10.063"/>
    <p1510:client id="{571DC8B6-7997-BA4A-C716-BA0A1B440D58}" v="4" dt="2018-07-26T09:29:00.551"/>
  </p1510:revLst>
</p1510:revInfo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704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ACBBF772-8B41-4970-BC89-B3061506EE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1F55C7B-BC72-408C-9A34-D96B691884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5AFB8-0B7C-4A99-94AE-C310D1BD4E38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7DF87DE-9409-44F4-9CD8-C75650C432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7D35C00-D222-435B-A998-041C835744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FF596-97CB-4505-B3B6-8B621BD02D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0375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e2e74f1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3e2e74f1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e2e74f206_2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e2e74f206_2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900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e2e74f206_2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e2e74f206_2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479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e2e74f206_2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e2e74f206_2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609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e2e74f206_2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3e2e74f206_2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999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e2e74f206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e2e74f206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e2e74f206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e2e74f206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9609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e2e74f206_2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e2e74f206_2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e2e74f206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3e2e74f206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e2e74f206_1_0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3e2e74f20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g3e2e74f206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20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e2e74f206_1_0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3e2e74f20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g3e2e74f206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466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e2e74f206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e2e74f206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245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107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e2e74f206_1_166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3e2e74f206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Google Shape;461;g3e2e74f206_1_1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92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e2e74f206_1_166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3e2e74f206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Google Shape;461;g3e2e74f206_1_1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520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e2e74f206_1_166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3e2e74f206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Google Shape;461;g3e2e74f206_1_1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35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05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72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5460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389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921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92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2e74f20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3e2e74f20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921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921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9216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2e74f206_1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2e74f206_1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9216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e2e74f206_1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e2e74f206_1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957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e2e74f206_1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e2e74f206_1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86111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e2e74f206_2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e2e74f206_2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3402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3e2e74f18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7" name="Google Shape;947;g3e2e74f18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771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e2e74f206_2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e2e74f206_2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913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e2e74f206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3e2e74f206_3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695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2e74f206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3e2e74f206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e2e74f206_2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e2e74f206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e2e74f206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e2e74f206_2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e2e74f206_2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e2e74f206_2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044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64651" y="216"/>
            <a:ext cx="9205959" cy="518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4"/>
          <p:cNvSpPr>
            <a:spLocks noGrp="1"/>
          </p:cNvSpPr>
          <p:nvPr>
            <p:ph type="pic" idx="2"/>
          </p:nvPr>
        </p:nvSpPr>
        <p:spPr>
          <a:xfrm>
            <a:off x="1792288" y="1125130"/>
            <a:ext cx="54864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549" y="-171"/>
            <a:ext cx="9198593" cy="518309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685800" y="2196701"/>
            <a:ext cx="77724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371600" y="1768073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56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>
  <p:cSld name="1_Title and 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000" b="1" i="0" u="none" strike="noStrike" cap="none">
                <a:solidFill>
                  <a:srgbClr val="91640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>
            <a:off x="457200" y="964395"/>
            <a:ext cx="8229600" cy="3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title"/>
          </p:nvPr>
        </p:nvSpPr>
        <p:spPr>
          <a:xfrm>
            <a:off x="457201" y="910816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1117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2"/>
          </p:nvPr>
        </p:nvSpPr>
        <p:spPr>
          <a:xfrm>
            <a:off x="457201" y="1875230"/>
            <a:ext cx="3008400" cy="2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457200" y="910817"/>
            <a:ext cx="8229600" cy="3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9F3B4B0-D3EE-4C12-A10B-9FEC8C03B6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" y="1"/>
            <a:ext cx="9128318" cy="514349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39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0.jpe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11" Type="http://schemas.openxmlformats.org/officeDocument/2006/relationships/image" Target="../media/image114.png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image" Target="../media/image108.png"/><Relationship Id="rId9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0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11" Type="http://schemas.openxmlformats.org/officeDocument/2006/relationships/image" Target="../media/image102.png"/><Relationship Id="rId5" Type="http://schemas.openxmlformats.org/officeDocument/2006/relationships/image" Target="../media/image116.png"/><Relationship Id="rId10" Type="http://schemas.openxmlformats.org/officeDocument/2006/relationships/image" Target="../media/image120.png"/><Relationship Id="rId4" Type="http://schemas.openxmlformats.org/officeDocument/2006/relationships/image" Target="../media/image109.png"/><Relationship Id="rId9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4.jpe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96.jpeg"/><Relationship Id="rId7" Type="http://schemas.openxmlformats.org/officeDocument/2006/relationships/image" Target="../media/image13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image" Target="../media/image29.png"/><Relationship Id="rId4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96.jpeg"/><Relationship Id="rId7" Type="http://schemas.openxmlformats.org/officeDocument/2006/relationships/image" Target="../media/image133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image" Target="../media/image29.png"/><Relationship Id="rId4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5.png"/><Relationship Id="rId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jpeg"/><Relationship Id="rId4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0.png"/><Relationship Id="rId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2.jpg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3.jpeg"/><Relationship Id="rId4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png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148.jpeg"/><Relationship Id="rId7" Type="http://schemas.openxmlformats.org/officeDocument/2006/relationships/image" Target="../media/image152.png"/><Relationship Id="rId12" Type="http://schemas.openxmlformats.org/officeDocument/2006/relationships/image" Target="../media/image11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5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11" Type="http://schemas.openxmlformats.org/officeDocument/2006/relationships/image" Target="../media/image14.png"/><Relationship Id="rId5" Type="http://schemas.openxmlformats.org/officeDocument/2006/relationships/image" Target="../media/image150.png"/><Relationship Id="rId15" Type="http://schemas.openxmlformats.org/officeDocument/2006/relationships/image" Target="../media/image19.png"/><Relationship Id="rId10" Type="http://schemas.openxmlformats.org/officeDocument/2006/relationships/image" Target="../media/image154.png"/><Relationship Id="rId19" Type="http://schemas.openxmlformats.org/officeDocument/2006/relationships/image" Target="../media/image156.png"/><Relationship Id="rId4" Type="http://schemas.openxmlformats.org/officeDocument/2006/relationships/image" Target="../media/image149.png"/><Relationship Id="rId9" Type="http://schemas.openxmlformats.org/officeDocument/2006/relationships/image" Target="../media/image29.png"/><Relationship Id="rId14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jpe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18" Type="http://schemas.openxmlformats.org/officeDocument/2006/relationships/image" Target="../media/image160.png"/><Relationship Id="rId3" Type="http://schemas.openxmlformats.org/officeDocument/2006/relationships/image" Target="../media/image148.jpeg"/><Relationship Id="rId21" Type="http://schemas.openxmlformats.org/officeDocument/2006/relationships/image" Target="../media/image23.png"/><Relationship Id="rId7" Type="http://schemas.openxmlformats.org/officeDocument/2006/relationships/image" Target="../media/image154.png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59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50.png"/><Relationship Id="rId15" Type="http://schemas.openxmlformats.org/officeDocument/2006/relationships/image" Target="../media/image26.png"/><Relationship Id="rId23" Type="http://schemas.openxmlformats.org/officeDocument/2006/relationships/image" Target="../media/image157.png"/><Relationship Id="rId10" Type="http://schemas.openxmlformats.org/officeDocument/2006/relationships/image" Target="../media/image155.png"/><Relationship Id="rId19" Type="http://schemas.openxmlformats.org/officeDocument/2006/relationships/image" Target="../media/image156.png"/><Relationship Id="rId4" Type="http://schemas.openxmlformats.org/officeDocument/2006/relationships/image" Target="../media/image158.png"/><Relationship Id="rId9" Type="http://schemas.openxmlformats.org/officeDocument/2006/relationships/image" Target="../media/image12.png"/><Relationship Id="rId14" Type="http://schemas.openxmlformats.org/officeDocument/2006/relationships/image" Target="../media/image25.png"/><Relationship Id="rId22" Type="http://schemas.openxmlformats.org/officeDocument/2006/relationships/image" Target="../media/image1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0.jpe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32.png"/><Relationship Id="rId19" Type="http://schemas.openxmlformats.org/officeDocument/2006/relationships/image" Target="../media/image31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1D00D45C-D080-480E-8248-C8DE4C0F4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657" y="0"/>
            <a:ext cx="9219338" cy="51947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6B1FC2A-20C4-4F96-B6ED-D110356C6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0" y="6350"/>
            <a:ext cx="9144940" cy="51435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366CA83-2863-45B5-A3D7-AC913EBD2B1A}"/>
              </a:ext>
            </a:extLst>
          </p:cNvPr>
          <p:cNvSpPr/>
          <p:nvPr/>
        </p:nvSpPr>
        <p:spPr>
          <a:xfrm>
            <a:off x="1024471" y="1953231"/>
            <a:ext cx="1082348" cy="353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650" b="1">
                <a:solidFill>
                  <a:srgbClr val="FFFFFF"/>
                </a:solidFill>
                <a:ea typeface="Calibri"/>
                <a:sym typeface="Calibri"/>
              </a:rPr>
              <a:t>QVR Pro</a:t>
            </a:r>
            <a:endParaRPr lang="en-US" altLang="zh-TW" sz="1650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54FABFB-CBB6-4145-9769-6DB2CF948FB5}"/>
              </a:ext>
            </a:extLst>
          </p:cNvPr>
          <p:cNvGrpSpPr/>
          <p:nvPr/>
        </p:nvGrpSpPr>
        <p:grpSpPr>
          <a:xfrm>
            <a:off x="1240908" y="1242722"/>
            <a:ext cx="673344" cy="669193"/>
            <a:chOff x="1240908" y="1222403"/>
            <a:chExt cx="673344" cy="669193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935C5968-180A-4602-A587-7BDF3336EE90}"/>
                </a:ext>
              </a:extLst>
            </p:cNvPr>
            <p:cNvSpPr/>
            <p:nvPr/>
          </p:nvSpPr>
          <p:spPr>
            <a:xfrm>
              <a:off x="1245153" y="1222497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9" name="Google Shape;239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40908" y="1222403"/>
              <a:ext cx="669099" cy="669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3E94AD9-E1CE-4F50-82B4-F2D995D626EB}"/>
              </a:ext>
            </a:extLst>
          </p:cNvPr>
          <p:cNvSpPr/>
          <p:nvPr/>
        </p:nvSpPr>
        <p:spPr>
          <a:xfrm>
            <a:off x="4805020" y="1228169"/>
            <a:ext cx="669099" cy="66909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56B7A284-86F9-4C21-BAF8-C9B935C42C86}"/>
              </a:ext>
            </a:extLst>
          </p:cNvPr>
          <p:cNvGrpSpPr/>
          <p:nvPr/>
        </p:nvGrpSpPr>
        <p:grpSpPr>
          <a:xfrm>
            <a:off x="2990409" y="1228169"/>
            <a:ext cx="669099" cy="669099"/>
            <a:chOff x="2936223" y="1228169"/>
            <a:chExt cx="669099" cy="669099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F84C22EC-ECA3-4D29-B5B3-4145AF554877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0" name="Google Shape;240;p31"/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0468" y="1234519"/>
              <a:ext cx="653151" cy="653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8" name="Google Shape;238;p31" descr="Guard_512.png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819650" y="1240869"/>
            <a:ext cx="647696" cy="6387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D2622E2-6D1E-4FB5-84A4-07069009CBA9}"/>
              </a:ext>
            </a:extLst>
          </p:cNvPr>
          <p:cNvSpPr/>
          <p:nvPr/>
        </p:nvSpPr>
        <p:spPr>
          <a:xfrm>
            <a:off x="2677508" y="1938562"/>
            <a:ext cx="1409360" cy="353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650" b="1">
                <a:solidFill>
                  <a:srgbClr val="FFFFFF"/>
                </a:solidFill>
                <a:ea typeface="Calibri"/>
                <a:sym typeface="Calibri"/>
              </a:rPr>
              <a:t>QVR Center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1F0CB6A-986D-422D-9C08-93401A1B7344}"/>
              </a:ext>
            </a:extLst>
          </p:cNvPr>
          <p:cNvSpPr/>
          <p:nvPr/>
        </p:nvSpPr>
        <p:spPr>
          <a:xfrm>
            <a:off x="4450399" y="1952043"/>
            <a:ext cx="1361270" cy="353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650" b="1">
                <a:solidFill>
                  <a:srgbClr val="FFFFFF"/>
                </a:solidFill>
                <a:ea typeface="Calibri"/>
                <a:sym typeface="Calibri"/>
              </a:rPr>
              <a:t>QVR Guard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8755E37-C130-492B-A82E-DC99AE181813}"/>
              </a:ext>
            </a:extLst>
          </p:cNvPr>
          <p:cNvSpPr/>
          <p:nvPr/>
        </p:nvSpPr>
        <p:spPr>
          <a:xfrm>
            <a:off x="6516209" y="1952043"/>
            <a:ext cx="1749197" cy="353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650" b="1">
                <a:solidFill>
                  <a:srgbClr val="FFFFFF"/>
                </a:solidFill>
                <a:ea typeface="Calibri"/>
                <a:sym typeface="Calibri"/>
              </a:rPr>
              <a:t>QVR Pro Client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7FFDAAF-E48C-4255-841D-E8EE978FBB14}"/>
              </a:ext>
            </a:extLst>
          </p:cNvPr>
          <p:cNvSpPr/>
          <p:nvPr/>
        </p:nvSpPr>
        <p:spPr>
          <a:xfrm>
            <a:off x="2294482" y="2384022"/>
            <a:ext cx="1949572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650" b="1">
                <a:solidFill>
                  <a:srgbClr val="FFFFFF"/>
                </a:solidFill>
                <a:ea typeface="Calibri"/>
                <a:sym typeface="Calibri"/>
              </a:rPr>
              <a:t>Container Station</a:t>
            </a:r>
            <a:endParaRPr lang="en-US" altLang="zh-TW" sz="1650" b="1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4CACF2-90E3-4288-9547-DAEA18CC6C22}"/>
              </a:ext>
            </a:extLst>
          </p:cNvPr>
          <p:cNvSpPr/>
          <p:nvPr/>
        </p:nvSpPr>
        <p:spPr>
          <a:xfrm>
            <a:off x="6733658" y="2395749"/>
            <a:ext cx="1266693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650" b="1">
                <a:solidFill>
                  <a:srgbClr val="FFFFFF"/>
                </a:solidFill>
                <a:ea typeface="Calibri"/>
                <a:sym typeface="Calibri"/>
              </a:rPr>
              <a:t>HD Station</a:t>
            </a:r>
            <a:endParaRPr lang="en-US" altLang="zh-TW" sz="1650" b="1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69D28D-EA78-4698-B623-1614028BF61F}"/>
              </a:ext>
            </a:extLst>
          </p:cNvPr>
          <p:cNvSpPr/>
          <p:nvPr/>
        </p:nvSpPr>
        <p:spPr>
          <a:xfrm>
            <a:off x="3395714" y="2781670"/>
            <a:ext cx="2491388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>
              <a:buClr>
                <a:srgbClr val="FFFFFF"/>
              </a:buClr>
            </a:pPr>
            <a:r>
              <a:rPr lang="zh-TW" altLang="en-US" sz="1600" b="1">
                <a:solidFill>
                  <a:srgbClr val="FFFFFF"/>
                </a:solidFill>
                <a:latin typeface="+mj-lt"/>
                <a:ea typeface="Microsoft JhengHei"/>
                <a:cs typeface="Calibri"/>
                <a:sym typeface="Calibri"/>
              </a:rPr>
              <a:t>Ap</a:t>
            </a:r>
            <a:r>
              <a:rPr lang="zh-TW" altLang="en-US" sz="1600" b="1">
                <a:solidFill>
                  <a:srgbClr val="FFFFFF"/>
                </a:solidFill>
                <a:latin typeface="+mj-lt"/>
                <a:ea typeface="Microsoft JhengHei"/>
              </a:rPr>
              <a:t>plication Framework</a:t>
            </a:r>
            <a:endParaRPr lang="en-US" altLang="zh-TW" sz="1600">
              <a:latin typeface="+mj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429C7E-E4D5-40DC-B95E-8598673B5963}"/>
              </a:ext>
            </a:extLst>
          </p:cNvPr>
          <p:cNvSpPr/>
          <p:nvPr/>
        </p:nvSpPr>
        <p:spPr>
          <a:xfrm>
            <a:off x="806406" y="3245136"/>
            <a:ext cx="1400678" cy="437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>
              <a:buClr>
                <a:srgbClr val="FFFFFF"/>
              </a:buClr>
            </a:pPr>
            <a:r>
              <a:rPr lang="zh-TW" altLang="en-US" sz="1100" b="1">
                <a:solidFill>
                  <a:srgbClr val="FFFFFF"/>
                </a:solidFill>
                <a:latin typeface="+mj-lt"/>
                <a:ea typeface="Microsoft JhengHei"/>
                <a:sym typeface="Calibri"/>
              </a:rPr>
              <a:t>S</a:t>
            </a:r>
            <a:r>
              <a:rPr lang="zh-TW" altLang="en-US" sz="1100" b="1">
                <a:solidFill>
                  <a:srgbClr val="FFFFFF"/>
                </a:solidFill>
                <a:latin typeface="+mj-lt"/>
                <a:ea typeface="Microsoft JhengHei"/>
              </a:rPr>
              <a:t>torage </a:t>
            </a:r>
            <a:endParaRPr lang="en-US" altLang="zh-TW" sz="1100">
              <a:latin typeface="+mj-lt"/>
              <a:ea typeface="Microsoft JhengHei"/>
            </a:endParaRPr>
          </a:p>
          <a:p>
            <a:pPr algn="ctr">
              <a:buClr>
                <a:srgbClr val="FFFFFF"/>
              </a:buClr>
            </a:pPr>
            <a:r>
              <a:rPr lang="zh-TW" altLang="en-US" sz="1100" b="1">
                <a:solidFill>
                  <a:srgbClr val="FFFFFF"/>
                </a:solidFill>
                <a:latin typeface="+mj-lt"/>
                <a:ea typeface="Microsoft JhengHei"/>
              </a:rPr>
              <a:t>Management</a:t>
            </a:r>
            <a:endParaRPr lang="en-US" altLang="zh-TW" sz="1100">
              <a:latin typeface="+mj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5FE3BC7-FF7A-46EC-A198-3E309927A9BF}"/>
              </a:ext>
            </a:extLst>
          </p:cNvPr>
          <p:cNvSpPr/>
          <p:nvPr/>
        </p:nvSpPr>
        <p:spPr>
          <a:xfrm>
            <a:off x="2343728" y="3254234"/>
            <a:ext cx="1454088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>
              <a:buClr>
                <a:srgbClr val="FFFFFF"/>
              </a:buClr>
            </a:pPr>
            <a:r>
              <a:rPr lang="zh-TW" altLang="en-US" sz="1100" b="1">
                <a:solidFill>
                  <a:srgbClr val="FFFFFF"/>
                </a:solidFill>
                <a:latin typeface="+mj-lt"/>
                <a:ea typeface="Microsoft JhengHei"/>
                <a:sym typeface="Calibri"/>
              </a:rPr>
              <a:t>N</a:t>
            </a:r>
            <a:r>
              <a:rPr lang="zh-TW" altLang="en-US" sz="1100" b="1">
                <a:solidFill>
                  <a:srgbClr val="FFFFFF"/>
                </a:solidFill>
                <a:latin typeface="+mj-lt"/>
                <a:ea typeface="Microsoft JhengHei"/>
              </a:rPr>
              <a:t>etwork </a:t>
            </a:r>
            <a:endParaRPr lang="en-US" altLang="zh-TW" sz="1100">
              <a:latin typeface="+mj-lt"/>
              <a:ea typeface="Microsoft JhengHei"/>
            </a:endParaRPr>
          </a:p>
          <a:p>
            <a:pPr algn="ctr">
              <a:buClr>
                <a:srgbClr val="FFFFFF"/>
              </a:buClr>
            </a:pPr>
            <a:r>
              <a:rPr lang="zh-TW" altLang="en-US" sz="1100" b="1">
                <a:solidFill>
                  <a:srgbClr val="FFFFFF"/>
                </a:solidFill>
                <a:latin typeface="+mj-lt"/>
                <a:ea typeface="Microsoft JhengHei"/>
              </a:rPr>
              <a:t>Management</a:t>
            </a:r>
            <a:endParaRPr lang="en-US" altLang="zh-TW" sz="1100">
              <a:latin typeface="+mj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D34C5B0-D7B8-4978-A841-6644DDD31E40}"/>
              </a:ext>
            </a:extLst>
          </p:cNvPr>
          <p:cNvSpPr/>
          <p:nvPr/>
        </p:nvSpPr>
        <p:spPr>
          <a:xfrm>
            <a:off x="3957672" y="3246924"/>
            <a:ext cx="1305815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>
              <a:buClr>
                <a:srgbClr val="FFFFFF"/>
              </a:buClr>
            </a:pPr>
            <a:r>
              <a:rPr lang="en-US" altLang="zh-TW" sz="1100" b="1">
                <a:solidFill>
                  <a:srgbClr val="FFFFFF"/>
                </a:solidFill>
                <a:latin typeface="+mj-lt"/>
                <a:ea typeface="Microsoft JhengHei"/>
                <a:sym typeface="Calibri"/>
              </a:rPr>
              <a:t>Resource Management</a:t>
            </a:r>
            <a:endParaRPr lang="en-US" altLang="zh-TW" sz="1100">
              <a:latin typeface="+mj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48476D-7784-4483-91D7-FAFB733EA08E}"/>
              </a:ext>
            </a:extLst>
          </p:cNvPr>
          <p:cNvSpPr/>
          <p:nvPr/>
        </p:nvSpPr>
        <p:spPr>
          <a:xfrm>
            <a:off x="5811725" y="3242073"/>
            <a:ext cx="631904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>
              <a:buClr>
                <a:srgbClr val="FFFFFF"/>
              </a:buClr>
            </a:pPr>
            <a:r>
              <a:rPr lang="en-US" altLang="zh-TW" sz="1100" b="1">
                <a:solidFill>
                  <a:srgbClr val="FFFFFF"/>
                </a:solidFill>
                <a:latin typeface="+mj-lt"/>
                <a:ea typeface="Calibri"/>
                <a:sym typeface="Calibri"/>
              </a:rPr>
              <a:t>App </a:t>
            </a:r>
            <a:endParaRPr lang="en-US" altLang="zh-TW" sz="1100" b="1">
              <a:latin typeface="+mj-lt"/>
              <a:ea typeface="Calibri"/>
            </a:endParaRPr>
          </a:p>
          <a:p>
            <a:pPr lvl="0" algn="ctr">
              <a:buClr>
                <a:srgbClr val="FFFFFF"/>
              </a:buClr>
            </a:pPr>
            <a:r>
              <a:rPr lang="en-US" altLang="zh-TW" sz="1100" b="1">
                <a:solidFill>
                  <a:srgbClr val="FFFFFF"/>
                </a:solidFill>
                <a:latin typeface="+mj-lt"/>
                <a:ea typeface="Calibri"/>
                <a:sym typeface="Calibri"/>
              </a:rPr>
              <a:t>Center</a:t>
            </a:r>
            <a:endParaRPr lang="en-US" altLang="zh-TW" sz="1100" b="1">
              <a:latin typeface="+mj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60461DB-0567-48BC-8658-9826EA054D0B}"/>
              </a:ext>
            </a:extLst>
          </p:cNvPr>
          <p:cNvSpPr/>
          <p:nvPr/>
        </p:nvSpPr>
        <p:spPr>
          <a:xfrm>
            <a:off x="7288573" y="3307890"/>
            <a:ext cx="740908" cy="261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100" b="1">
                <a:solidFill>
                  <a:srgbClr val="FFFFFF"/>
                </a:solidFill>
                <a:latin typeface="+mj-lt"/>
                <a:ea typeface="Calibri"/>
                <a:sym typeface="Calibri"/>
              </a:rPr>
              <a:t>OpenGL</a:t>
            </a:r>
            <a:endParaRPr lang="en-US" altLang="zh-TW" sz="1100" b="1">
              <a:latin typeface="+mj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0877698-014A-466E-8238-F9CE26323BA5}"/>
              </a:ext>
            </a:extLst>
          </p:cNvPr>
          <p:cNvSpPr/>
          <p:nvPr/>
        </p:nvSpPr>
        <p:spPr>
          <a:xfrm>
            <a:off x="4052856" y="4119161"/>
            <a:ext cx="1067920" cy="353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700" b="1">
                <a:solidFill>
                  <a:srgbClr val="FFFFFF"/>
                </a:solidFill>
                <a:ea typeface="Microsoft JhengHei"/>
                <a:sym typeface="Calibri"/>
              </a:rPr>
              <a:t>NAS HW</a:t>
            </a:r>
            <a:endParaRPr lang="zh-TW" altLang="en-US" sz="1700" b="1">
              <a:ea typeface="Microsoft JhengHe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F364837-03D1-4A79-ABE7-91EEAA6F7C63}"/>
              </a:ext>
            </a:extLst>
          </p:cNvPr>
          <p:cNvSpPr/>
          <p:nvPr/>
        </p:nvSpPr>
        <p:spPr>
          <a:xfrm>
            <a:off x="3981204" y="3684274"/>
            <a:ext cx="1189749" cy="353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>
              <a:buClr>
                <a:srgbClr val="0000FF"/>
              </a:buClr>
            </a:pPr>
            <a:r>
              <a:rPr lang="en-US" altLang="zh-TW" sz="1700" b="1">
                <a:solidFill>
                  <a:schemeClr val="bg1"/>
                </a:solidFill>
                <a:ea typeface="Microsoft JhengHei"/>
                <a:sym typeface="Calibri"/>
              </a:rPr>
              <a:t>QTS (SW)</a:t>
            </a:r>
            <a:endParaRPr lang="zh-TW" altLang="en-US" sz="1700">
              <a:solidFill>
                <a:schemeClr val="bg1"/>
              </a:solidFill>
              <a:ea typeface="Microsoft JhengHei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629DEB7E-29E1-4A7F-812E-0B930C7171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46" y="442972"/>
            <a:ext cx="6125193" cy="517685"/>
          </a:xfrm>
          <a:prstGeom prst="rect">
            <a:avLst/>
          </a:prstGeom>
        </p:spPr>
      </p:pic>
      <p:sp>
        <p:nvSpPr>
          <p:cNvPr id="226" name="Google Shape;226;p31"/>
          <p:cNvSpPr txBox="1">
            <a:spLocks noGrp="1"/>
          </p:cNvSpPr>
          <p:nvPr>
            <p:ph type="title"/>
          </p:nvPr>
        </p:nvSpPr>
        <p:spPr>
          <a:xfrm>
            <a:off x="598452" y="272786"/>
            <a:ext cx="4782632" cy="8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3000">
                <a:solidFill>
                  <a:schemeClr val="bg1"/>
                </a:solidFill>
              </a:rPr>
              <a:t>How QVR Pro </a:t>
            </a:r>
            <a:r>
              <a:rPr lang="en-US" sz="3000">
                <a:solidFill>
                  <a:schemeClr val="bg1"/>
                </a:solidFill>
              </a:rPr>
              <a:t>works</a:t>
            </a:r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4BB533C2-7DD3-4039-8B5C-419A091112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492" y="1155507"/>
            <a:ext cx="840653" cy="8406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>
            <a:extLst>
              <a:ext uri="{FF2B5EF4-FFF2-40B4-BE49-F238E27FC236}">
                <a16:creationId xmlns:a16="http://schemas.microsoft.com/office/drawing/2014/main" id="{9B2FF1E5-9B1A-41BB-8CF1-37745543AB9B}"/>
              </a:ext>
            </a:extLst>
          </p:cNvPr>
          <p:cNvGrpSpPr/>
          <p:nvPr/>
        </p:nvGrpSpPr>
        <p:grpSpPr>
          <a:xfrm>
            <a:off x="1245704" y="988099"/>
            <a:ext cx="2079421" cy="1279508"/>
            <a:chOff x="1196011" y="932160"/>
            <a:chExt cx="1890826" cy="1153778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378F45E-FD60-4A06-8F18-CADF84CF7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6011" y="932160"/>
              <a:ext cx="1890826" cy="1153778"/>
            </a:xfrm>
            <a:prstGeom prst="rect">
              <a:avLst/>
            </a:prstGeom>
          </p:spPr>
        </p:pic>
        <p:pic>
          <p:nvPicPr>
            <p:cNvPr id="293" name="Google Shape;293;p33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0115" y="1027380"/>
              <a:ext cx="1680882" cy="9401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BCF1F271-5ACB-451A-BB0C-699F9E7A834E}"/>
              </a:ext>
            </a:extLst>
          </p:cNvPr>
          <p:cNvGrpSpPr/>
          <p:nvPr/>
        </p:nvGrpSpPr>
        <p:grpSpPr>
          <a:xfrm>
            <a:off x="3814571" y="986035"/>
            <a:ext cx="1960034" cy="1285313"/>
            <a:chOff x="3690375" y="931156"/>
            <a:chExt cx="1708574" cy="1119578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AF6C128C-C3EE-4E36-B7FA-1F2D80F34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0375" y="931156"/>
              <a:ext cx="1708574" cy="1119578"/>
            </a:xfrm>
            <a:prstGeom prst="rect">
              <a:avLst/>
            </a:prstGeom>
          </p:spPr>
        </p:pic>
        <p:pic>
          <p:nvPicPr>
            <p:cNvPr id="294" name="Google Shape;294;p33"/>
            <p:cNvPicPr preferRelativeResize="0"/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4877" y="1027034"/>
              <a:ext cx="1513704" cy="9139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68B017B1-B357-4084-B2E8-0C60135F1752}"/>
              </a:ext>
            </a:extLst>
          </p:cNvPr>
          <p:cNvGrpSpPr/>
          <p:nvPr/>
        </p:nvGrpSpPr>
        <p:grpSpPr>
          <a:xfrm>
            <a:off x="6153932" y="1026678"/>
            <a:ext cx="2164363" cy="1244134"/>
            <a:chOff x="5958404" y="931157"/>
            <a:chExt cx="1752883" cy="1009819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A2EB3D42-DEA8-4F82-B1C5-9F224D259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8404" y="931157"/>
              <a:ext cx="1752883" cy="1009819"/>
            </a:xfrm>
            <a:prstGeom prst="rect">
              <a:avLst/>
            </a:prstGeom>
          </p:spPr>
        </p:pic>
        <p:pic>
          <p:nvPicPr>
            <p:cNvPr id="295" name="Google Shape;295;p33"/>
            <p:cNvPicPr preferRelativeResize="0"/>
            <p:nvPr/>
          </p:nvPicPr>
          <p:blipFill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8182" y="1045773"/>
              <a:ext cx="1557060" cy="7926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B8322DEA-933A-4A34-AABF-1DC1491417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96" y="2880215"/>
            <a:ext cx="7450515" cy="179946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BFAFACE-1B0D-4A2C-BF49-A02E262EF01F}"/>
              </a:ext>
            </a:extLst>
          </p:cNvPr>
          <p:cNvSpPr/>
          <p:nvPr/>
        </p:nvSpPr>
        <p:spPr>
          <a:xfrm>
            <a:off x="4048314" y="2900931"/>
            <a:ext cx="1465466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  <a:latin typeface="+mj-lt"/>
              </a:rPr>
              <a:t>QVR Pro </a:t>
            </a:r>
            <a:r>
              <a:rPr lang="en-US" altLang="zh-TW" sz="1500" b="1">
                <a:solidFill>
                  <a:schemeClr val="bg1"/>
                </a:solidFill>
                <a:latin typeface="+mj-lt"/>
                <a:ea typeface="Microsoft JhengHei"/>
              </a:rPr>
              <a:t>Core</a:t>
            </a:r>
            <a:endParaRPr lang="zh-TW" altLang="en-US" sz="1500" b="1">
              <a:solidFill>
                <a:schemeClr val="bg1"/>
              </a:solidFill>
              <a:latin typeface="+mj-lt"/>
              <a:ea typeface="Microsoft JhengHei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19D46D4-DD64-4CC8-AA9C-59FD307E8BB7}"/>
              </a:ext>
            </a:extLst>
          </p:cNvPr>
          <p:cNvSpPr/>
          <p:nvPr/>
        </p:nvSpPr>
        <p:spPr>
          <a:xfrm>
            <a:off x="3680065" y="3220208"/>
            <a:ext cx="2188420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+mj-lt"/>
                <a:ea typeface="Microsoft JhengHei"/>
              </a:rPr>
              <a:t>Privilege </a:t>
            </a:r>
            <a:r>
              <a:rPr lang="zh-TW" altLang="en-US" b="1">
                <a:solidFill>
                  <a:schemeClr val="bg1"/>
                </a:solidFill>
                <a:latin typeface="+mj-lt"/>
                <a:ea typeface="Microsoft JhengHei"/>
              </a:rPr>
              <a:t> Management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8BC846E-4263-4D61-BD18-E4E826076AED}"/>
              </a:ext>
            </a:extLst>
          </p:cNvPr>
          <p:cNvSpPr/>
          <p:nvPr/>
        </p:nvSpPr>
        <p:spPr>
          <a:xfrm>
            <a:off x="1555203" y="3728321"/>
            <a:ext cx="1317990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+mj-lt"/>
                <a:ea typeface="Microsoft JhengHei"/>
              </a:rPr>
              <a:t>Event Engine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413D374-55BE-4C3F-A4E3-2244851B2893}"/>
              </a:ext>
            </a:extLst>
          </p:cNvPr>
          <p:cNvSpPr/>
          <p:nvPr/>
        </p:nvSpPr>
        <p:spPr>
          <a:xfrm>
            <a:off x="3839773" y="3723797"/>
            <a:ext cx="2034531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+mj-lt"/>
                <a:ea typeface="Microsoft JhengHei"/>
              </a:rPr>
              <a:t>V</a:t>
            </a:r>
            <a:r>
              <a:rPr lang="zh-TW" altLang="en-US" b="1">
                <a:solidFill>
                  <a:srgbClr val="FFFFFF"/>
                </a:solidFill>
                <a:latin typeface="+mj-lt"/>
                <a:ea typeface="Microsoft JhengHei"/>
              </a:rPr>
              <a:t>ideo storage engine</a:t>
            </a:r>
            <a:endParaRPr lang="en-US" altLang="zh-TW">
              <a:latin typeface="+mj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6086C35-7EB8-4782-AF57-E0B4F0DCED1D}"/>
              </a:ext>
            </a:extLst>
          </p:cNvPr>
          <p:cNvSpPr/>
          <p:nvPr/>
        </p:nvSpPr>
        <p:spPr>
          <a:xfrm>
            <a:off x="6509482" y="3726991"/>
            <a:ext cx="1754005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+mj-lt"/>
                <a:ea typeface="Microsoft JhengHei"/>
              </a:rPr>
              <a:t>Metadata Interface</a:t>
            </a:r>
            <a:endParaRPr lang="zh-TW" altLang="en-US" b="1">
              <a:solidFill>
                <a:schemeClr val="bg1"/>
              </a:solidFill>
              <a:latin typeface="+mj-lt"/>
              <a:ea typeface="Microsoft JhengHe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131B86-AA11-4BAC-8E1F-FFA55F962076}"/>
              </a:ext>
            </a:extLst>
          </p:cNvPr>
          <p:cNvSpPr/>
          <p:nvPr/>
        </p:nvSpPr>
        <p:spPr>
          <a:xfrm>
            <a:off x="1943068" y="4343438"/>
            <a:ext cx="510076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+mj-lt"/>
                <a:ea typeface="Microsoft JhengHei"/>
              </a:rPr>
              <a:t>Log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3CFBA6F-D456-4F26-AD4B-A3D4C063B10C}"/>
              </a:ext>
            </a:extLst>
          </p:cNvPr>
          <p:cNvSpPr/>
          <p:nvPr/>
        </p:nvSpPr>
        <p:spPr>
          <a:xfrm>
            <a:off x="4244610" y="4338490"/>
            <a:ext cx="1197764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+mj-lt"/>
                <a:ea typeface="Microsoft JhengHei"/>
              </a:rPr>
              <a:t>Stor</a:t>
            </a:r>
            <a:r>
              <a:rPr lang="zh-TW" altLang="en-US" b="1">
                <a:solidFill>
                  <a:srgbClr val="FFFFFF"/>
                </a:solidFill>
                <a:latin typeface="+mj-lt"/>
                <a:ea typeface="Microsoft JhengHei"/>
              </a:rPr>
              <a:t>e Video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DE8DC4B-78B4-4496-BF4A-BD0CFD669597}"/>
              </a:ext>
            </a:extLst>
          </p:cNvPr>
          <p:cNvSpPr/>
          <p:nvPr/>
        </p:nvSpPr>
        <p:spPr>
          <a:xfrm>
            <a:off x="6907024" y="4337605"/>
            <a:ext cx="958917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+mj-lt"/>
                <a:ea typeface="Microsoft JhengHei"/>
              </a:rPr>
              <a:t>Metadata</a:t>
            </a:r>
            <a:endParaRPr lang="zh-TW" altLang="en-US" b="1">
              <a:solidFill>
                <a:schemeClr val="bg1"/>
              </a:solidFill>
              <a:latin typeface="+mj-lt"/>
              <a:ea typeface="Microsoft JhengHei"/>
            </a:endParaRPr>
          </a:p>
        </p:txBody>
      </p:sp>
      <p:cxnSp>
        <p:nvCxnSpPr>
          <p:cNvPr id="59" name="Google Shape;155;p29">
            <a:extLst>
              <a:ext uri="{FF2B5EF4-FFF2-40B4-BE49-F238E27FC236}">
                <a16:creationId xmlns:a16="http://schemas.microsoft.com/office/drawing/2014/main" id="{16488283-2FC1-46ED-AEFF-ECE048AEF2CC}"/>
              </a:ext>
            </a:extLst>
          </p:cNvPr>
          <p:cNvCxnSpPr>
            <a:cxnSpLocks/>
          </p:cNvCxnSpPr>
          <p:nvPr/>
        </p:nvCxnSpPr>
        <p:spPr>
          <a:xfrm>
            <a:off x="2217727" y="2468394"/>
            <a:ext cx="0" cy="407258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7" name="Google Shape;155;p29">
            <a:extLst>
              <a:ext uri="{FF2B5EF4-FFF2-40B4-BE49-F238E27FC236}">
                <a16:creationId xmlns:a16="http://schemas.microsoft.com/office/drawing/2014/main" id="{BD51CCB4-C4F8-4050-874A-E5C751C524A9}"/>
              </a:ext>
            </a:extLst>
          </p:cNvPr>
          <p:cNvCxnSpPr>
            <a:cxnSpLocks/>
          </p:cNvCxnSpPr>
          <p:nvPr/>
        </p:nvCxnSpPr>
        <p:spPr>
          <a:xfrm>
            <a:off x="4794591" y="2452571"/>
            <a:ext cx="0" cy="407258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8" name="Google Shape;155;p29">
            <a:extLst>
              <a:ext uri="{FF2B5EF4-FFF2-40B4-BE49-F238E27FC236}">
                <a16:creationId xmlns:a16="http://schemas.microsoft.com/office/drawing/2014/main" id="{51EC80AB-6B98-4753-AF32-ED7F93F8F3D5}"/>
              </a:ext>
            </a:extLst>
          </p:cNvPr>
          <p:cNvCxnSpPr>
            <a:cxnSpLocks/>
          </p:cNvCxnSpPr>
          <p:nvPr/>
        </p:nvCxnSpPr>
        <p:spPr>
          <a:xfrm>
            <a:off x="7330494" y="2468394"/>
            <a:ext cx="0" cy="407258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256" name="群組 255">
            <a:extLst>
              <a:ext uri="{FF2B5EF4-FFF2-40B4-BE49-F238E27FC236}">
                <a16:creationId xmlns:a16="http://schemas.microsoft.com/office/drawing/2014/main" id="{789D4AD1-F811-4B93-A6A0-8CE5B88BE67B}"/>
              </a:ext>
            </a:extLst>
          </p:cNvPr>
          <p:cNvGrpSpPr/>
          <p:nvPr/>
        </p:nvGrpSpPr>
        <p:grpSpPr>
          <a:xfrm>
            <a:off x="1229091" y="2266175"/>
            <a:ext cx="2079422" cy="336676"/>
            <a:chOff x="1039351" y="2090630"/>
            <a:chExt cx="2282939" cy="336676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25999781-B363-40CC-8B84-78DCDA554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351" y="2090630"/>
              <a:ext cx="2282939" cy="33667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B22D9A8-F92F-4D41-86AB-C7759BC9C5A4}"/>
                </a:ext>
              </a:extLst>
            </p:cNvPr>
            <p:cNvSpPr/>
            <p:nvPr/>
          </p:nvSpPr>
          <p:spPr>
            <a:xfrm>
              <a:off x="1227689" y="2112079"/>
              <a:ext cx="17491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sz="1200" b="1">
                  <a:solidFill>
                    <a:schemeClr val="bg1"/>
                  </a:solidFill>
                </a:rPr>
                <a:t>Live View &amp; Playback</a:t>
              </a:r>
              <a:endParaRPr lang="zh-TW" altLang="en-US" sz="1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8" name="群組 257">
            <a:extLst>
              <a:ext uri="{FF2B5EF4-FFF2-40B4-BE49-F238E27FC236}">
                <a16:creationId xmlns:a16="http://schemas.microsoft.com/office/drawing/2014/main" id="{8622CCE0-CB29-43A3-8F4E-7C4C5768D82B}"/>
              </a:ext>
            </a:extLst>
          </p:cNvPr>
          <p:cNvGrpSpPr/>
          <p:nvPr/>
        </p:nvGrpSpPr>
        <p:grpSpPr>
          <a:xfrm>
            <a:off x="3795971" y="2264399"/>
            <a:ext cx="1917854" cy="336676"/>
            <a:chOff x="3624428" y="2097952"/>
            <a:chExt cx="1917854" cy="336676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75CEB2B6-9D2F-4B77-9F9A-CEEB9A5CC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4428" y="2097952"/>
              <a:ext cx="1917854" cy="33667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AF8EC90-5311-4BEB-952C-EE6ABB7B2202}"/>
                </a:ext>
              </a:extLst>
            </p:cNvPr>
            <p:cNvSpPr/>
            <p:nvPr/>
          </p:nvSpPr>
          <p:spPr>
            <a:xfrm>
              <a:off x="3736991" y="2105853"/>
              <a:ext cx="17283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sz="1200" b="1">
                  <a:solidFill>
                    <a:schemeClr val="bg1"/>
                  </a:solidFill>
                </a:rPr>
                <a:t>Camera Management</a:t>
              </a:r>
              <a:endParaRPr lang="zh-TW" altLang="en-US" sz="1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7" name="群組 256">
            <a:extLst>
              <a:ext uri="{FF2B5EF4-FFF2-40B4-BE49-F238E27FC236}">
                <a16:creationId xmlns:a16="http://schemas.microsoft.com/office/drawing/2014/main" id="{89DEEE7F-BF06-4D60-9838-127C2A3D5AE8}"/>
              </a:ext>
            </a:extLst>
          </p:cNvPr>
          <p:cNvGrpSpPr/>
          <p:nvPr/>
        </p:nvGrpSpPr>
        <p:grpSpPr>
          <a:xfrm>
            <a:off x="5968118" y="2256817"/>
            <a:ext cx="2734601" cy="336676"/>
            <a:chOff x="5802856" y="2118953"/>
            <a:chExt cx="2734601" cy="336676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34141214-F260-4F42-9B86-887B0683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2856" y="2118953"/>
              <a:ext cx="2734601" cy="336676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A883742-A8AE-42BF-94CF-0A1E8E562FDC}"/>
                </a:ext>
              </a:extLst>
            </p:cNvPr>
            <p:cNvSpPr/>
            <p:nvPr/>
          </p:nvSpPr>
          <p:spPr>
            <a:xfrm>
              <a:off x="5888887" y="2138374"/>
              <a:ext cx="25442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sz="1200" b="1">
                  <a:solidFill>
                    <a:schemeClr val="bg1"/>
                  </a:solidFill>
                </a:rPr>
                <a:t>Recording Storage Management</a:t>
              </a:r>
              <a:endParaRPr lang="zh-TW" altLang="en-US" sz="1200" b="1">
                <a:solidFill>
                  <a:schemeClr val="bg1"/>
                </a:solidFill>
              </a:endParaRPr>
            </a:p>
          </p:txBody>
        </p:sp>
      </p:grpSp>
      <p:cxnSp>
        <p:nvCxnSpPr>
          <p:cNvPr id="70" name="Google Shape;155;p29">
            <a:extLst>
              <a:ext uri="{FF2B5EF4-FFF2-40B4-BE49-F238E27FC236}">
                <a16:creationId xmlns:a16="http://schemas.microsoft.com/office/drawing/2014/main" id="{C2ECA7C3-C997-4A22-90EC-165401A42D5C}"/>
              </a:ext>
            </a:extLst>
          </p:cNvPr>
          <p:cNvCxnSpPr>
            <a:cxnSpLocks/>
          </p:cNvCxnSpPr>
          <p:nvPr/>
        </p:nvCxnSpPr>
        <p:spPr>
          <a:xfrm>
            <a:off x="2221112" y="4074100"/>
            <a:ext cx="0" cy="243186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7" name="Google Shape;155;p29">
            <a:extLst>
              <a:ext uri="{FF2B5EF4-FFF2-40B4-BE49-F238E27FC236}">
                <a16:creationId xmlns:a16="http://schemas.microsoft.com/office/drawing/2014/main" id="{8898E541-1377-43C5-87C1-E3FD167F34D2}"/>
              </a:ext>
            </a:extLst>
          </p:cNvPr>
          <p:cNvCxnSpPr>
            <a:cxnSpLocks/>
          </p:cNvCxnSpPr>
          <p:nvPr/>
        </p:nvCxnSpPr>
        <p:spPr>
          <a:xfrm>
            <a:off x="4818325" y="4074100"/>
            <a:ext cx="0" cy="243186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8" name="Google Shape;155;p29">
            <a:extLst>
              <a:ext uri="{FF2B5EF4-FFF2-40B4-BE49-F238E27FC236}">
                <a16:creationId xmlns:a16="http://schemas.microsoft.com/office/drawing/2014/main" id="{E7D13394-0472-4A81-8AEF-7427DB3FFE1D}"/>
              </a:ext>
            </a:extLst>
          </p:cNvPr>
          <p:cNvCxnSpPr>
            <a:cxnSpLocks/>
          </p:cNvCxnSpPr>
          <p:nvPr/>
        </p:nvCxnSpPr>
        <p:spPr>
          <a:xfrm>
            <a:off x="7345129" y="4074100"/>
            <a:ext cx="0" cy="243186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9" name="Google Shape;155;p29">
            <a:extLst>
              <a:ext uri="{FF2B5EF4-FFF2-40B4-BE49-F238E27FC236}">
                <a16:creationId xmlns:a16="http://schemas.microsoft.com/office/drawing/2014/main" id="{EB0DE9B8-D62A-4545-93FF-16CF399B83C2}"/>
              </a:ext>
            </a:extLst>
          </p:cNvPr>
          <p:cNvCxnSpPr>
            <a:cxnSpLocks/>
          </p:cNvCxnSpPr>
          <p:nvPr/>
        </p:nvCxnSpPr>
        <p:spPr>
          <a:xfrm>
            <a:off x="3342277" y="3946329"/>
            <a:ext cx="440065" cy="0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3" name="Google Shape;155;p29">
            <a:extLst>
              <a:ext uri="{FF2B5EF4-FFF2-40B4-BE49-F238E27FC236}">
                <a16:creationId xmlns:a16="http://schemas.microsoft.com/office/drawing/2014/main" id="{BEDA7265-1D87-448E-8DE5-0ACB6DB05307}"/>
              </a:ext>
            </a:extLst>
          </p:cNvPr>
          <p:cNvCxnSpPr>
            <a:cxnSpLocks/>
          </p:cNvCxnSpPr>
          <p:nvPr/>
        </p:nvCxnSpPr>
        <p:spPr>
          <a:xfrm>
            <a:off x="5934051" y="4552451"/>
            <a:ext cx="440065" cy="0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4" name="圖片 83">
            <a:extLst>
              <a:ext uri="{FF2B5EF4-FFF2-40B4-BE49-F238E27FC236}">
                <a16:creationId xmlns:a16="http://schemas.microsoft.com/office/drawing/2014/main" id="{4ADA979F-C496-477E-8CB7-46906D5945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894" y="3548034"/>
            <a:ext cx="883539" cy="398471"/>
          </a:xfrm>
          <a:prstGeom prst="rect">
            <a:avLst/>
          </a:prstGeom>
        </p:spPr>
      </p:pic>
      <p:sp>
        <p:nvSpPr>
          <p:cNvPr id="291" name="Google Shape;291;p33"/>
          <p:cNvSpPr txBox="1"/>
          <p:nvPr/>
        </p:nvSpPr>
        <p:spPr>
          <a:xfrm>
            <a:off x="3149476" y="3505943"/>
            <a:ext cx="731704" cy="398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 b="1">
                <a:solidFill>
                  <a:schemeClr val="bg1"/>
                </a:solidFill>
              </a:rPr>
              <a:t>Event</a:t>
            </a:r>
            <a:r>
              <a:rPr lang="en" sz="800" b="1">
                <a:solidFill>
                  <a:srgbClr val="FFFFFF"/>
                </a:solidFill>
              </a:rPr>
              <a:t> </a:t>
            </a:r>
          </a:p>
          <a:p>
            <a:r>
              <a:rPr lang="en" sz="800" b="1">
                <a:solidFill>
                  <a:srgbClr val="FFFFFF"/>
                </a:solidFill>
              </a:rPr>
              <a:t>Recording</a:t>
            </a:r>
            <a:endParaRPr lang="en-US" sz="800"/>
          </a:p>
        </p:txBody>
      </p:sp>
      <p:pic>
        <p:nvPicPr>
          <p:cNvPr id="86" name="圖片 85">
            <a:extLst>
              <a:ext uri="{FF2B5EF4-FFF2-40B4-BE49-F238E27FC236}">
                <a16:creationId xmlns:a16="http://schemas.microsoft.com/office/drawing/2014/main" id="{55232897-EE65-45C4-B126-82777D25EF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438" y="4129927"/>
            <a:ext cx="1278588" cy="394588"/>
          </a:xfrm>
          <a:prstGeom prst="rect">
            <a:avLst/>
          </a:prstGeom>
        </p:spPr>
      </p:pic>
      <p:sp>
        <p:nvSpPr>
          <p:cNvPr id="292" name="Google Shape;292;p33"/>
          <p:cNvSpPr txBox="1"/>
          <p:nvPr/>
        </p:nvSpPr>
        <p:spPr>
          <a:xfrm>
            <a:off x="5751958" y="4099661"/>
            <a:ext cx="1118140" cy="28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bg1"/>
                </a:solidFill>
              </a:rPr>
              <a:t>Channel-Time-Metadata Pairing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2313FD4-23B3-4A4B-9D2A-73F63C9F1F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71" y="258131"/>
            <a:ext cx="1031679" cy="927469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A31E7855-0935-4529-94E3-8971C85128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93" y="523143"/>
            <a:ext cx="6403919" cy="469242"/>
          </a:xfrm>
          <a:prstGeom prst="rect">
            <a:avLst/>
          </a:prstGeom>
        </p:spPr>
      </p:pic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1245704" y="490406"/>
            <a:ext cx="5619845" cy="467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QVR Pro </a:t>
            </a:r>
            <a:r>
              <a:rPr lang="en-US" sz="3000"/>
              <a:t>Internal</a:t>
            </a:r>
            <a:r>
              <a:rPr lang="zh-TW" altLang="en-US" sz="3000"/>
              <a:t> </a:t>
            </a:r>
            <a:r>
              <a:rPr lang="en-US" altLang="zh-TW" sz="3000"/>
              <a:t>Design</a:t>
            </a: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3392273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顯示 的圖片&#10;&#10;描述是以非常高的可信度產生">
            <a:extLst>
              <a:ext uri="{FF2B5EF4-FFF2-40B4-BE49-F238E27FC236}">
                <a16:creationId xmlns:a16="http://schemas.microsoft.com/office/drawing/2014/main" id="{2F531160-36B2-4E99-BC9D-C65E321BB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05" y="2302974"/>
            <a:ext cx="8027009" cy="2180665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9B2FF1E5-9B1A-41BB-8CF1-37745543AB9B}"/>
              </a:ext>
            </a:extLst>
          </p:cNvPr>
          <p:cNvGrpSpPr/>
          <p:nvPr/>
        </p:nvGrpSpPr>
        <p:grpSpPr>
          <a:xfrm>
            <a:off x="2319530" y="1057454"/>
            <a:ext cx="2079421" cy="1279508"/>
            <a:chOff x="1196011" y="932160"/>
            <a:chExt cx="1890826" cy="1153778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378F45E-FD60-4A06-8F18-CADF84CF7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6011" y="932160"/>
              <a:ext cx="1890826" cy="1153778"/>
            </a:xfrm>
            <a:prstGeom prst="rect">
              <a:avLst/>
            </a:prstGeom>
          </p:spPr>
        </p:pic>
        <p:pic>
          <p:nvPicPr>
            <p:cNvPr id="293" name="Google Shape;293;p33"/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0115" y="1027380"/>
              <a:ext cx="1680882" cy="94011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9" name="Google Shape;155;p29">
            <a:extLst>
              <a:ext uri="{FF2B5EF4-FFF2-40B4-BE49-F238E27FC236}">
                <a16:creationId xmlns:a16="http://schemas.microsoft.com/office/drawing/2014/main" id="{16488283-2FC1-46ED-AEFF-ECE048AEF2CC}"/>
              </a:ext>
            </a:extLst>
          </p:cNvPr>
          <p:cNvCxnSpPr>
            <a:cxnSpLocks/>
          </p:cNvCxnSpPr>
          <p:nvPr/>
        </p:nvCxnSpPr>
        <p:spPr>
          <a:xfrm flipH="1">
            <a:off x="4607451" y="1864763"/>
            <a:ext cx="8659" cy="471062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256" name="群組 255">
            <a:extLst>
              <a:ext uri="{FF2B5EF4-FFF2-40B4-BE49-F238E27FC236}">
                <a16:creationId xmlns:a16="http://schemas.microsoft.com/office/drawing/2014/main" id="{789D4AD1-F811-4B93-A6A0-8CE5B88BE67B}"/>
              </a:ext>
            </a:extLst>
          </p:cNvPr>
          <p:cNvGrpSpPr/>
          <p:nvPr/>
        </p:nvGrpSpPr>
        <p:grpSpPr>
          <a:xfrm>
            <a:off x="4029407" y="1547897"/>
            <a:ext cx="2274280" cy="371313"/>
            <a:chOff x="952915" y="2099728"/>
            <a:chExt cx="2282939" cy="336676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25999781-B363-40CC-8B84-78DCDA554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915" y="2099728"/>
              <a:ext cx="2282939" cy="33667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B22D9A8-F92F-4D41-86AB-C7759BC9C5A4}"/>
                </a:ext>
              </a:extLst>
            </p:cNvPr>
            <p:cNvSpPr/>
            <p:nvPr/>
          </p:nvSpPr>
          <p:spPr>
            <a:xfrm>
              <a:off x="1095629" y="2112079"/>
              <a:ext cx="2013313" cy="279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b="1">
                  <a:solidFill>
                    <a:schemeClr val="bg1"/>
                  </a:solidFill>
                </a:rPr>
                <a:t>Live View &amp; Playback</a:t>
              </a:r>
              <a:endParaRPr lang="zh-TW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B5A38FD3-2C68-4FCF-B60C-E8CC3B5D917E}"/>
              </a:ext>
            </a:extLst>
          </p:cNvPr>
          <p:cNvSpPr/>
          <p:nvPr/>
        </p:nvSpPr>
        <p:spPr>
          <a:xfrm>
            <a:off x="1297081" y="3947261"/>
            <a:ext cx="1435008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</a:rPr>
              <a:t>QVR Pro </a:t>
            </a:r>
            <a:r>
              <a:rPr lang="en-US" altLang="zh-TW" sz="1500" b="1">
                <a:solidFill>
                  <a:schemeClr val="bg1"/>
                </a:solidFill>
                <a:ea typeface="Microsoft JhengHei"/>
              </a:rPr>
              <a:t>core</a:t>
            </a:r>
            <a:endParaRPr lang="zh-TW" altLang="en-US" sz="15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F19AC55-2C7E-4D8C-8F06-140946189DBA}"/>
              </a:ext>
            </a:extLst>
          </p:cNvPr>
          <p:cNvSpPr/>
          <p:nvPr/>
        </p:nvSpPr>
        <p:spPr>
          <a:xfrm>
            <a:off x="3758313" y="2925593"/>
            <a:ext cx="1757212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</a:rPr>
              <a:t>QVR Center Core</a:t>
            </a:r>
            <a:endParaRPr lang="zh-TW" altLang="en-US" sz="15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1EE65353-61BE-4F9B-AF1E-92F8219F9C17}"/>
              </a:ext>
            </a:extLst>
          </p:cNvPr>
          <p:cNvSpPr/>
          <p:nvPr/>
        </p:nvSpPr>
        <p:spPr>
          <a:xfrm>
            <a:off x="3935839" y="3947261"/>
            <a:ext cx="1435009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</a:rPr>
              <a:t>QVR Pro </a:t>
            </a:r>
            <a:r>
              <a:rPr lang="en-US" altLang="zh-TW" sz="1500" b="1">
                <a:solidFill>
                  <a:schemeClr val="bg1"/>
                </a:solidFill>
                <a:ea typeface="Microsoft JhengHei"/>
              </a:rPr>
              <a:t>core</a:t>
            </a:r>
            <a:endParaRPr lang="zh-TW" altLang="en-US" sz="15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3E66F29F-6DFD-4E1F-BA7B-3DFA1074F99C}"/>
              </a:ext>
            </a:extLst>
          </p:cNvPr>
          <p:cNvSpPr/>
          <p:nvPr/>
        </p:nvSpPr>
        <p:spPr>
          <a:xfrm>
            <a:off x="6606135" y="3939060"/>
            <a:ext cx="1435008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500" b="1">
                <a:solidFill>
                  <a:schemeClr val="bg1"/>
                </a:solidFill>
              </a:rPr>
              <a:t>QVR Pro </a:t>
            </a:r>
            <a:r>
              <a:rPr lang="en-US" altLang="zh-TW" sz="1500" b="1">
                <a:solidFill>
                  <a:schemeClr val="bg1"/>
                </a:solidFill>
                <a:ea typeface="Microsoft JhengHei"/>
              </a:rPr>
              <a:t>core</a:t>
            </a:r>
            <a:endParaRPr lang="zh-TW" altLang="en-US" sz="15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D1604408-6138-47BB-B134-8FEBE19CBC33}"/>
              </a:ext>
            </a:extLst>
          </p:cNvPr>
          <p:cNvSpPr/>
          <p:nvPr/>
        </p:nvSpPr>
        <p:spPr>
          <a:xfrm>
            <a:off x="840610" y="3366201"/>
            <a:ext cx="2678394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</a:rPr>
              <a:t>QVR Center</a:t>
            </a:r>
            <a:r>
              <a:rPr lang="zh-TW" altLang="en-US" sz="1200" b="1">
                <a:solidFill>
                  <a:schemeClr val="bg1"/>
                </a:solidFill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Privilige management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577865E9-6722-48A1-9C2F-986F28C15673}"/>
              </a:ext>
            </a:extLst>
          </p:cNvPr>
          <p:cNvSpPr/>
          <p:nvPr/>
        </p:nvSpPr>
        <p:spPr>
          <a:xfrm>
            <a:off x="3317152" y="3368142"/>
            <a:ext cx="2584971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</a:rPr>
              <a:t>QVR Center</a:t>
            </a:r>
            <a:r>
              <a:rPr lang="zh-TW" altLang="en-US" sz="1200" b="1">
                <a:solidFill>
                  <a:schemeClr val="bg1"/>
                </a:solidFill>
              </a:rPr>
              <a:t> </a:t>
            </a:r>
            <a:endParaRPr lang="zh-TW"/>
          </a:p>
          <a:p>
            <a:pPr lvl="0" algn="ctr"/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Dashboard</a:t>
            </a:r>
            <a:endParaRPr lang="zh-TW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F169399F-B46A-48A7-9808-93F1A00DAA61}"/>
              </a:ext>
            </a:extLst>
          </p:cNvPr>
          <p:cNvSpPr/>
          <p:nvPr/>
        </p:nvSpPr>
        <p:spPr>
          <a:xfrm>
            <a:off x="6134405" y="3367167"/>
            <a:ext cx="1977271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</a:rPr>
              <a:t>Manage multiple QVR Pro</a:t>
            </a:r>
            <a:r>
              <a:rPr lang="zh-TW" altLang="en-US" sz="1200" b="1">
                <a:solidFill>
                  <a:schemeClr val="bg1"/>
                </a:solidFill>
              </a:rPr>
              <a:t> </a:t>
            </a:r>
            <a:r>
              <a:rPr lang="zh-TW" altLang="en-US" sz="1200" b="1">
                <a:solidFill>
                  <a:schemeClr val="bg1"/>
                </a:solidFill>
                <a:ea typeface="Microsoft JhengHei"/>
              </a:rPr>
              <a:t>server</a:t>
            </a:r>
            <a:endParaRPr lang="zh-TW" altLang="en-US" sz="12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7285C5C6-DDB5-47F7-B361-A0DCE152AC6C}"/>
              </a:ext>
            </a:extLst>
          </p:cNvPr>
          <p:cNvSpPr/>
          <p:nvPr/>
        </p:nvSpPr>
        <p:spPr>
          <a:xfrm>
            <a:off x="3511450" y="2443798"/>
            <a:ext cx="225093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800" b="1">
                <a:solidFill>
                  <a:schemeClr val="bg1"/>
                </a:solidFill>
              </a:rPr>
              <a:t>QVR Center</a:t>
            </a:r>
            <a:r>
              <a:rPr lang="zh-TW" altLang="en-US" sz="1800" b="1">
                <a:solidFill>
                  <a:schemeClr val="bg1"/>
                </a:solidFill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Microsoft JhengHei"/>
                <a:ea typeface="Microsoft JhengHei"/>
              </a:rPr>
              <a:t>Group</a:t>
            </a:r>
            <a:endParaRPr lang="zh-TW" altLang="en-US" sz="18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7" name="圖片 6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29459D21-D08B-466D-8A06-82AA6B6FF4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56" y="252442"/>
            <a:ext cx="1196568" cy="94197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20B7B16-DB5D-41F5-BCAA-2691C474AB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47" y="515515"/>
            <a:ext cx="6403919" cy="469242"/>
          </a:xfrm>
          <a:prstGeom prst="rect">
            <a:avLst/>
          </a:prstGeom>
        </p:spPr>
      </p:pic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1362935" y="490327"/>
            <a:ext cx="6125193" cy="467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3000"/>
              <a:t>QVR </a:t>
            </a:r>
            <a:r>
              <a:rPr lang="en-US" sz="3000"/>
              <a:t>Center</a:t>
            </a:r>
            <a:r>
              <a:rPr lang="en" sz="3000"/>
              <a:t> </a:t>
            </a:r>
            <a:r>
              <a:rPr lang="en-US" altLang="zh-TW" sz="3000"/>
              <a:t>Internal Design</a:t>
            </a:r>
            <a:endParaRPr lang="zh-TW" altLang="en-US" sz="3000"/>
          </a:p>
        </p:txBody>
      </p:sp>
    </p:spTree>
    <p:extLst>
      <p:ext uri="{BB962C8B-B14F-4D97-AF65-F5344CB8AC3E}">
        <p14:creationId xmlns:p14="http://schemas.microsoft.com/office/powerpoint/2010/main" val="82792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60AF108-9DBA-4E62-8FED-A6A140028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783" y="1431555"/>
            <a:ext cx="5393855" cy="2731011"/>
          </a:xfrm>
          <a:prstGeom prst="rect">
            <a:avLst/>
          </a:prstGeom>
        </p:spPr>
      </p:pic>
      <p:sp>
        <p:nvSpPr>
          <p:cNvPr id="733" name="Google Shape;733;p47"/>
          <p:cNvSpPr txBox="1">
            <a:spLocks noGrp="1"/>
          </p:cNvSpPr>
          <p:nvPr>
            <p:ph type="body" idx="4294967295"/>
          </p:nvPr>
        </p:nvSpPr>
        <p:spPr>
          <a:xfrm>
            <a:off x="4996041" y="1644604"/>
            <a:ext cx="3218170" cy="22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300" b="1">
                <a:solidFill>
                  <a:schemeClr val="bg1"/>
                </a:solidFill>
                <a:latin typeface="+mj-lt"/>
                <a:ea typeface="Microsoft JhengHei"/>
              </a:rPr>
              <a:t>QVR Pro Client</a:t>
            </a:r>
            <a:endParaRPr lang="zh-TW" altLang="en-US" sz="2300" b="1">
              <a:solidFill>
                <a:schemeClr val="bg1"/>
              </a:solidFill>
              <a:latin typeface="+mj-lt"/>
              <a:ea typeface="Microsoft JhengHei"/>
            </a:endParaRPr>
          </a:p>
          <a:p>
            <a:pPr marL="266700" indent="-152400">
              <a:lnSpc>
                <a:spcPct val="114999"/>
              </a:lnSpc>
              <a:spcBef>
                <a:spcPts val="0"/>
              </a:spcBef>
              <a:buClr>
                <a:schemeClr val="bg1"/>
              </a:buClr>
              <a:buSzPct val="150000"/>
            </a:pPr>
            <a:r>
              <a:rPr lang="en-US" altLang="zh-TW" sz="1400" b="1">
                <a:solidFill>
                  <a:srgbClr val="FFFFFF"/>
                </a:solidFill>
                <a:latin typeface="+mj-lt"/>
                <a:ea typeface="Microsoft JhengHei"/>
              </a:rPr>
              <a:t>Live view, Playback</a:t>
            </a:r>
          </a:p>
          <a:p>
            <a:pPr marL="266700" indent="-152400">
              <a:lnSpc>
                <a:spcPct val="114999"/>
              </a:lnSpc>
              <a:spcBef>
                <a:spcPts val="0"/>
              </a:spcBef>
              <a:buClr>
                <a:schemeClr val="bg1"/>
              </a:buClr>
              <a:buSzPct val="150000"/>
            </a:pPr>
            <a:r>
              <a:rPr lang="en-US" altLang="zh-TW" sz="1400" b="1">
                <a:solidFill>
                  <a:schemeClr val="bg1"/>
                </a:solidFill>
                <a:latin typeface="+mj-lt"/>
                <a:ea typeface="Microsoft JhengHei"/>
              </a:rPr>
              <a:t>U</a:t>
            </a:r>
            <a:r>
              <a:rPr lang="en-US" altLang="en-US" sz="1400" b="1" err="1">
                <a:solidFill>
                  <a:srgbClr val="FFFFFF"/>
                </a:solidFill>
                <a:latin typeface="+mj-lt"/>
                <a:ea typeface="Microsoft JhengHei"/>
              </a:rPr>
              <a:t>nified</a:t>
            </a:r>
            <a:r>
              <a:rPr lang="en-US" altLang="en-US" sz="1400" b="1">
                <a:solidFill>
                  <a:srgbClr val="FFFFFF"/>
                </a:solidFill>
                <a:latin typeface="+mj-lt"/>
                <a:ea typeface="Microsoft JhengHei"/>
              </a:rPr>
              <a:t> UI across platforms</a:t>
            </a:r>
            <a:endParaRPr lang="en-US" altLang="zh-TW" sz="1400">
              <a:latin typeface="+mj-lt"/>
            </a:endParaRPr>
          </a:p>
          <a:p>
            <a:pPr marL="266700" indent="-152400">
              <a:lnSpc>
                <a:spcPct val="115000"/>
              </a:lnSpc>
              <a:spcBef>
                <a:spcPts val="0"/>
              </a:spcBef>
              <a:buClr>
                <a:schemeClr val="bg1"/>
              </a:buClr>
              <a:buSzPct val="150000"/>
            </a:pPr>
            <a:r>
              <a:rPr lang="en-US" altLang="zh-TW" sz="1400" b="1">
                <a:solidFill>
                  <a:schemeClr val="bg1"/>
                </a:solidFill>
                <a:latin typeface="+mj-lt"/>
                <a:ea typeface="Microsoft JhengHei"/>
              </a:rPr>
              <a:t>Dynamic View</a:t>
            </a:r>
          </a:p>
          <a:p>
            <a:pPr marL="266700" indent="-152400">
              <a:lnSpc>
                <a:spcPct val="115000"/>
              </a:lnSpc>
              <a:spcBef>
                <a:spcPts val="0"/>
              </a:spcBef>
              <a:buClr>
                <a:schemeClr val="bg1"/>
              </a:buClr>
              <a:buSzPct val="150000"/>
            </a:pPr>
            <a:r>
              <a:rPr lang="en-US" altLang="zh-TW" sz="1400" b="1">
                <a:solidFill>
                  <a:schemeClr val="bg1"/>
                </a:solidFill>
                <a:latin typeface="+mj-lt"/>
                <a:ea typeface="Microsoft JhengHei"/>
              </a:rPr>
              <a:t>Support De-warp technology</a:t>
            </a:r>
          </a:p>
          <a:p>
            <a:pPr marL="266700" indent="-152400">
              <a:lnSpc>
                <a:spcPct val="115000"/>
              </a:lnSpc>
              <a:spcBef>
                <a:spcPts val="0"/>
              </a:spcBef>
              <a:buClr>
                <a:schemeClr val="bg1"/>
              </a:buClr>
              <a:buSzPct val="150000"/>
            </a:pPr>
            <a:r>
              <a:rPr lang="en-US" altLang="zh-TW" sz="1400" b="1">
                <a:solidFill>
                  <a:schemeClr val="bg1"/>
                </a:solidFill>
                <a:latin typeface="+mj-lt"/>
                <a:ea typeface="Microsoft JhengHei"/>
              </a:rPr>
              <a:t>Mutiple event </a:t>
            </a:r>
          </a:p>
          <a:p>
            <a:pPr marL="266700" indent="-152400">
              <a:lnSpc>
                <a:spcPct val="115000"/>
              </a:lnSpc>
              <a:spcBef>
                <a:spcPts val="0"/>
              </a:spcBef>
              <a:buClr>
                <a:schemeClr val="bg1"/>
              </a:buClr>
              <a:buSzPct val="150000"/>
            </a:pPr>
            <a:r>
              <a:rPr lang="en-US" altLang="zh-TW" sz="1400" b="1">
                <a:solidFill>
                  <a:schemeClr val="bg1"/>
                </a:solidFill>
                <a:latin typeface="+mj-lt"/>
                <a:ea typeface="Microsoft JhengHei"/>
              </a:rPr>
              <a:t>notification method</a:t>
            </a:r>
            <a:endParaRPr lang="en-US" altLang="zh-TW" sz="1400" b="1" i="0" u="none" strike="noStrike" cap="none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lang="en-US" sz="2000" b="1" i="0" u="none" strike="noStrike" cap="none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lang="en-US" altLang="zh-TW" sz="2000" b="1" i="0" u="none" strike="noStrike" cap="none">
              <a:solidFill>
                <a:schemeClr val="bg1"/>
              </a:solidFill>
              <a:latin typeface="+mj-lt"/>
              <a:ea typeface="Arial"/>
              <a:cs typeface="Arial"/>
            </a:endParaRPr>
          </a:p>
        </p:txBody>
      </p:sp>
      <p:pic>
        <p:nvPicPr>
          <p:cNvPr id="734" name="Google Shape;734;p4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2439" y="2519888"/>
            <a:ext cx="1291025" cy="45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3465" y="2066249"/>
            <a:ext cx="971550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一張含有 標誌 的圖片&#10;&#10;描述是以高可信度產生">
            <a:extLst>
              <a:ext uri="{FF2B5EF4-FFF2-40B4-BE49-F238E27FC236}">
                <a16:creationId xmlns:a16="http://schemas.microsoft.com/office/drawing/2014/main" id="{0AA7CC71-FDDE-4D08-9E9A-4562A328B5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57" y="252442"/>
            <a:ext cx="1532344" cy="941979"/>
          </a:xfrm>
          <a:prstGeom prst="rect">
            <a:avLst/>
          </a:prstGeom>
        </p:spPr>
      </p:pic>
      <p:pic>
        <p:nvPicPr>
          <p:cNvPr id="9" name="圖片 8" descr="一張含有 綠色, 配對 的圖片&#10;&#10;描述是以非常高的可信度產生">
            <a:extLst>
              <a:ext uri="{FF2B5EF4-FFF2-40B4-BE49-F238E27FC236}">
                <a16:creationId xmlns:a16="http://schemas.microsoft.com/office/drawing/2014/main" id="{16F8C753-3100-43F2-9E59-E89042F309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976" y="3177565"/>
            <a:ext cx="947279" cy="117985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E926A80-78FB-4F87-A4A9-2BD6D996D6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401" y="581258"/>
            <a:ext cx="6403919" cy="469242"/>
          </a:xfrm>
          <a:prstGeom prst="rect">
            <a:avLst/>
          </a:prstGeom>
        </p:spPr>
      </p:pic>
      <p:sp>
        <p:nvSpPr>
          <p:cNvPr id="694" name="Google Shape;694;p47"/>
          <p:cNvSpPr txBox="1">
            <a:spLocks noGrp="1"/>
          </p:cNvSpPr>
          <p:nvPr>
            <p:ph type="title"/>
          </p:nvPr>
        </p:nvSpPr>
        <p:spPr>
          <a:xfrm>
            <a:off x="1783101" y="478409"/>
            <a:ext cx="7584541" cy="58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latin typeface="+mj-lt"/>
                <a:ea typeface="Microsoft JhengHei"/>
              </a:rPr>
              <a:t>Stay on top of everything</a:t>
            </a:r>
            <a:endParaRPr lang="zh-TW" altLang="en-US" sz="3000">
              <a:latin typeface="+mj-lt"/>
              <a:ea typeface="Microsoft JhengHei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89CB959-5081-4A4A-9C3F-9FCDAB5693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7641" y="1423231"/>
            <a:ext cx="4307675" cy="232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85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3658126-DF3D-4D9F-9103-76D9D5DA4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490" y="1132165"/>
            <a:ext cx="5642585" cy="33443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FDC586A-4B78-4287-9D62-DF5025CD3029}"/>
              </a:ext>
            </a:extLst>
          </p:cNvPr>
          <p:cNvSpPr txBox="1"/>
          <p:nvPr/>
        </p:nvSpPr>
        <p:spPr>
          <a:xfrm>
            <a:off x="1733779" y="1102638"/>
            <a:ext cx="5676441" cy="2559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endParaRPr lang="zh-TW" altLang="en-US" b="1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4ADD6ED-881C-4E3F-B3EA-26B3B49BEB50}"/>
              </a:ext>
            </a:extLst>
          </p:cNvPr>
          <p:cNvSpPr/>
          <p:nvPr/>
        </p:nvSpPr>
        <p:spPr>
          <a:xfrm>
            <a:off x="1732375" y="1544894"/>
            <a:ext cx="902893" cy="29168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accent5">
                  <a:lumMod val="60000"/>
                  <a:lumOff val="40000"/>
                </a:schemeClr>
              </a:solidFill>
              <a:latin typeface="新細明體"/>
              <a:ea typeface="新細明體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62040E-6838-4303-B285-CBCAB6441FE1}"/>
              </a:ext>
            </a:extLst>
          </p:cNvPr>
          <p:cNvSpPr/>
          <p:nvPr/>
        </p:nvSpPr>
        <p:spPr>
          <a:xfrm>
            <a:off x="6359774" y="1402788"/>
            <a:ext cx="1005967" cy="25281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accent5">
                  <a:lumMod val="60000"/>
                  <a:lumOff val="40000"/>
                </a:schemeClr>
              </a:solidFill>
              <a:latin typeface="新細明體"/>
              <a:ea typeface="新細明體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44D41B-5EB4-48F5-BF81-3C913F102E96}"/>
              </a:ext>
            </a:extLst>
          </p:cNvPr>
          <p:cNvSpPr/>
          <p:nvPr/>
        </p:nvSpPr>
        <p:spPr>
          <a:xfrm>
            <a:off x="2721030" y="4045509"/>
            <a:ext cx="4644711" cy="409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accent5">
                  <a:lumMod val="60000"/>
                  <a:lumOff val="40000"/>
                </a:schemeClr>
              </a:solidFill>
              <a:latin typeface="新細明體"/>
              <a:ea typeface="新細明體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F1EE6BB-A904-48B1-BBF1-F227377951EF}"/>
              </a:ext>
            </a:extLst>
          </p:cNvPr>
          <p:cNvSpPr/>
          <p:nvPr/>
        </p:nvSpPr>
        <p:spPr>
          <a:xfrm>
            <a:off x="2734282" y="1470802"/>
            <a:ext cx="3553368" cy="23086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accent5">
                  <a:lumMod val="60000"/>
                  <a:lumOff val="40000"/>
                </a:schemeClr>
              </a:solidFill>
              <a:latin typeface="新細明體"/>
              <a:ea typeface="新細明體"/>
            </a:endParaRPr>
          </a:p>
        </p:txBody>
      </p:sp>
      <p:pic>
        <p:nvPicPr>
          <p:cNvPr id="19" name="圖片 18" descr="一張含有 標誌 的圖片&#10;&#10;描述是以高可信度產生">
            <a:extLst>
              <a:ext uri="{FF2B5EF4-FFF2-40B4-BE49-F238E27FC236}">
                <a16:creationId xmlns:a16="http://schemas.microsoft.com/office/drawing/2014/main" id="{486258CD-0A19-4B48-8208-C9789F41A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57" y="252442"/>
            <a:ext cx="1532344" cy="941979"/>
          </a:xfrm>
          <a:prstGeom prst="rect">
            <a:avLst/>
          </a:prstGeom>
        </p:spPr>
      </p:pic>
      <p:cxnSp>
        <p:nvCxnSpPr>
          <p:cNvPr id="23" name="Shape 184">
            <a:extLst>
              <a:ext uri="{FF2B5EF4-FFF2-40B4-BE49-F238E27FC236}">
                <a16:creationId xmlns:a16="http://schemas.microsoft.com/office/drawing/2014/main" id="{3872AA83-B5EB-410B-AECF-123BCAC852C9}"/>
              </a:ext>
            </a:extLst>
          </p:cNvPr>
          <p:cNvCxnSpPr>
            <a:cxnSpLocks/>
          </p:cNvCxnSpPr>
          <p:nvPr/>
        </p:nvCxnSpPr>
        <p:spPr>
          <a:xfrm flipH="1" flipV="1">
            <a:off x="7435316" y="1230607"/>
            <a:ext cx="281498" cy="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A29AC4A6-4A1F-4BF7-A6AE-4BD2F5265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607775" y="1055020"/>
            <a:ext cx="1047968" cy="390929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A39B53C-4197-4615-9DF5-3F11C9AB6787}"/>
              </a:ext>
            </a:extLst>
          </p:cNvPr>
          <p:cNvSpPr/>
          <p:nvPr/>
        </p:nvSpPr>
        <p:spPr>
          <a:xfrm>
            <a:off x="7629742" y="1103013"/>
            <a:ext cx="981358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FFFFFF"/>
                </a:solidFill>
                <a:latin typeface="+mj-lt"/>
                <a:ea typeface="Microsoft JhengHei"/>
              </a:rPr>
              <a:t>Main</a:t>
            </a:r>
            <a:r>
              <a:rPr lang="zh-TW" altLang="en-US" sz="1000" b="1">
                <a:solidFill>
                  <a:srgbClr val="FFFFFF"/>
                </a:solidFill>
                <a:latin typeface="+mj-lt"/>
                <a:ea typeface="Microsoft JhengHei"/>
              </a:rPr>
              <a:t> </a:t>
            </a:r>
            <a:r>
              <a:rPr lang="en-US" altLang="zh-TW" sz="1000" b="1">
                <a:solidFill>
                  <a:srgbClr val="FFFFFF"/>
                </a:solidFill>
                <a:latin typeface="+mj-lt"/>
                <a:ea typeface="Microsoft JhengHei"/>
              </a:rPr>
              <a:t>Toolbar</a:t>
            </a:r>
            <a:endParaRPr lang="en-US" altLang="zh-TW" sz="1000">
              <a:latin typeface="+mj-lt"/>
            </a:endParaRPr>
          </a:p>
        </p:txBody>
      </p:sp>
      <p:cxnSp>
        <p:nvCxnSpPr>
          <p:cNvPr id="28" name="Shape 184">
            <a:extLst>
              <a:ext uri="{FF2B5EF4-FFF2-40B4-BE49-F238E27FC236}">
                <a16:creationId xmlns:a16="http://schemas.microsoft.com/office/drawing/2014/main" id="{254F6EE1-CBEC-4A9D-AFFC-5EB6D69B8766}"/>
              </a:ext>
            </a:extLst>
          </p:cNvPr>
          <p:cNvCxnSpPr>
            <a:cxnSpLocks/>
          </p:cNvCxnSpPr>
          <p:nvPr/>
        </p:nvCxnSpPr>
        <p:spPr>
          <a:xfrm flipH="1" flipV="1">
            <a:off x="7371692" y="2726136"/>
            <a:ext cx="281498" cy="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DC204788-72EA-4DC0-9973-B5FB9D2E0A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629742" y="2557992"/>
            <a:ext cx="1183621" cy="390929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0DCCD16B-2FA0-4683-8052-38E62F4DDEA5}"/>
              </a:ext>
            </a:extLst>
          </p:cNvPr>
          <p:cNvSpPr/>
          <p:nvPr/>
        </p:nvSpPr>
        <p:spPr>
          <a:xfrm>
            <a:off x="7586305" y="2613952"/>
            <a:ext cx="1293944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zh-TW" sz="1000" b="1">
                <a:solidFill>
                  <a:srgbClr val="FFFFFF"/>
                </a:solidFill>
                <a:latin typeface="+mj-lt"/>
                <a:ea typeface="Microsoft JhengHei"/>
              </a:rPr>
              <a:t>Event notification </a:t>
            </a:r>
            <a:endParaRPr lang="en-US" sz="1000">
              <a:latin typeface="+mj-lt"/>
            </a:endParaRPr>
          </a:p>
        </p:txBody>
      </p:sp>
      <p:cxnSp>
        <p:nvCxnSpPr>
          <p:cNvPr id="33" name="Shape 184">
            <a:extLst>
              <a:ext uri="{FF2B5EF4-FFF2-40B4-BE49-F238E27FC236}">
                <a16:creationId xmlns:a16="http://schemas.microsoft.com/office/drawing/2014/main" id="{E66C93FA-6A8A-4BDA-BD60-3E735E8C567E}"/>
              </a:ext>
            </a:extLst>
          </p:cNvPr>
          <p:cNvCxnSpPr>
            <a:cxnSpLocks/>
          </p:cNvCxnSpPr>
          <p:nvPr/>
        </p:nvCxnSpPr>
        <p:spPr>
          <a:xfrm flipH="1" flipV="1">
            <a:off x="7365741" y="4248986"/>
            <a:ext cx="281498" cy="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32" name="圖片 31">
            <a:extLst>
              <a:ext uri="{FF2B5EF4-FFF2-40B4-BE49-F238E27FC236}">
                <a16:creationId xmlns:a16="http://schemas.microsoft.com/office/drawing/2014/main" id="{189F37E0-D4F1-4405-BED2-96D250AD52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601148" y="4070806"/>
            <a:ext cx="1047968" cy="390929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93B1E04-C6DC-420E-A170-45AA44F9301D}"/>
              </a:ext>
            </a:extLst>
          </p:cNvPr>
          <p:cNvSpPr/>
          <p:nvPr/>
        </p:nvSpPr>
        <p:spPr>
          <a:xfrm>
            <a:off x="7775827" y="4123375"/>
            <a:ext cx="702436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zh-TW" sz="1000" b="1">
                <a:solidFill>
                  <a:srgbClr val="FFFFFF"/>
                </a:solidFill>
                <a:latin typeface="+mj-lt"/>
                <a:ea typeface="Microsoft JhengHei"/>
              </a:rPr>
              <a:t>Timeline</a:t>
            </a:r>
            <a:endParaRPr lang="en-US" sz="1000">
              <a:latin typeface="+mj-lt"/>
            </a:endParaRPr>
          </a:p>
        </p:txBody>
      </p:sp>
      <p:cxnSp>
        <p:nvCxnSpPr>
          <p:cNvPr id="35" name="Shape 184">
            <a:extLst>
              <a:ext uri="{FF2B5EF4-FFF2-40B4-BE49-F238E27FC236}">
                <a16:creationId xmlns:a16="http://schemas.microsoft.com/office/drawing/2014/main" id="{803CCCC2-25B4-4246-80D1-820C95D6BE2B}"/>
              </a:ext>
            </a:extLst>
          </p:cNvPr>
          <p:cNvCxnSpPr>
            <a:cxnSpLocks/>
          </p:cNvCxnSpPr>
          <p:nvPr/>
        </p:nvCxnSpPr>
        <p:spPr>
          <a:xfrm>
            <a:off x="1257425" y="2783904"/>
            <a:ext cx="478818" cy="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36" name="圖片 35">
            <a:extLst>
              <a:ext uri="{FF2B5EF4-FFF2-40B4-BE49-F238E27FC236}">
                <a16:creationId xmlns:a16="http://schemas.microsoft.com/office/drawing/2014/main" id="{33CABD4F-5E9A-44AF-93B0-8EF2E060BD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1851" y="2608317"/>
            <a:ext cx="1047968" cy="390929"/>
          </a:xfrm>
          <a:prstGeom prst="rect">
            <a:avLst/>
          </a:prstGeom>
        </p:spPr>
      </p:pic>
      <p:sp>
        <p:nvSpPr>
          <p:cNvPr id="257" name="矩形 256">
            <a:extLst>
              <a:ext uri="{FF2B5EF4-FFF2-40B4-BE49-F238E27FC236}">
                <a16:creationId xmlns:a16="http://schemas.microsoft.com/office/drawing/2014/main" id="{8EEF35F2-0F03-44FD-8D16-1C65A185E21B}"/>
              </a:ext>
            </a:extLst>
          </p:cNvPr>
          <p:cNvSpPr/>
          <p:nvPr/>
        </p:nvSpPr>
        <p:spPr>
          <a:xfrm>
            <a:off x="654475" y="2652762"/>
            <a:ext cx="710451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FFFFFF"/>
                </a:solidFill>
                <a:latin typeface="+mj-lt"/>
                <a:ea typeface="Microsoft JhengHei"/>
              </a:rPr>
              <a:t>Item</a:t>
            </a:r>
            <a:r>
              <a:rPr lang="zh-TW" altLang="en-US" sz="1000" b="1">
                <a:solidFill>
                  <a:srgbClr val="FFFFFF"/>
                </a:solidFill>
                <a:latin typeface="+mj-lt"/>
                <a:ea typeface="Microsoft JhengHei"/>
              </a:rPr>
              <a:t> List</a:t>
            </a:r>
          </a:p>
        </p:txBody>
      </p:sp>
      <p:cxnSp>
        <p:nvCxnSpPr>
          <p:cNvPr id="39" name="Shape 184">
            <a:extLst>
              <a:ext uri="{FF2B5EF4-FFF2-40B4-BE49-F238E27FC236}">
                <a16:creationId xmlns:a16="http://schemas.microsoft.com/office/drawing/2014/main" id="{7973763C-7B9E-47B3-A749-3B2620E9AE16}"/>
              </a:ext>
            </a:extLst>
          </p:cNvPr>
          <p:cNvCxnSpPr>
            <a:cxnSpLocks/>
          </p:cNvCxnSpPr>
          <p:nvPr/>
        </p:nvCxnSpPr>
        <p:spPr>
          <a:xfrm>
            <a:off x="1549697" y="1474467"/>
            <a:ext cx="1188346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1F1DCED8-2536-4DF7-97D9-435F60925F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39422" y="1297522"/>
            <a:ext cx="1216042" cy="390929"/>
          </a:xfrm>
          <a:prstGeom prst="rect">
            <a:avLst/>
          </a:prstGeom>
        </p:spPr>
      </p:pic>
      <p:sp>
        <p:nvSpPr>
          <p:cNvPr id="259" name="矩形 258">
            <a:extLst>
              <a:ext uri="{FF2B5EF4-FFF2-40B4-BE49-F238E27FC236}">
                <a16:creationId xmlns:a16="http://schemas.microsoft.com/office/drawing/2014/main" id="{E196950E-074C-4DDA-A377-F359863972A8}"/>
              </a:ext>
            </a:extLst>
          </p:cNvPr>
          <p:cNvSpPr/>
          <p:nvPr/>
        </p:nvSpPr>
        <p:spPr>
          <a:xfrm>
            <a:off x="428952" y="1356109"/>
            <a:ext cx="1077539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zh-TW" sz="1000" b="1">
                <a:solidFill>
                  <a:srgbClr val="FFFFFF"/>
                </a:solidFill>
                <a:latin typeface="+mj-lt"/>
                <a:ea typeface="Microsoft JhengHei"/>
              </a:rPr>
              <a:t>Dynamic View </a:t>
            </a:r>
            <a:endParaRPr lang="zh-TW" altLang="zh-TW" sz="10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2852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6D2C339C-A779-453E-A3D8-60D26D87F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2" y="-128587"/>
            <a:ext cx="9128319" cy="5143500"/>
          </a:xfrm>
          <a:prstGeom prst="rect">
            <a:avLst/>
          </a:prstGeom>
        </p:spPr>
      </p:pic>
      <p:sp>
        <p:nvSpPr>
          <p:cNvPr id="742" name="Google Shape;742;p48"/>
          <p:cNvSpPr txBox="1">
            <a:spLocks noGrp="1"/>
          </p:cNvSpPr>
          <p:nvPr>
            <p:ph type="title"/>
          </p:nvPr>
        </p:nvSpPr>
        <p:spPr>
          <a:xfrm>
            <a:off x="1549277" y="169329"/>
            <a:ext cx="7324597" cy="107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800">
                <a:latin typeface="+mj-lt"/>
                <a:ea typeface="Microsoft JhengHei"/>
              </a:rPr>
              <a:t>F</a:t>
            </a:r>
            <a:r>
              <a:rPr lang="en" sz="2800">
                <a:latin typeface="+mj-lt"/>
                <a:ea typeface="Microsoft JhengHei"/>
              </a:rPr>
              <a:t>ailover </a:t>
            </a:r>
            <a:r>
              <a:rPr lang="en-US" sz="2800">
                <a:latin typeface="+mj-lt"/>
                <a:ea typeface="Microsoft JhengHei"/>
              </a:rPr>
              <a:t>for uninterrupted </a:t>
            </a:r>
            <a:br>
              <a:rPr lang="en-US" sz="2800">
                <a:latin typeface="+mj-lt"/>
                <a:ea typeface="Microsoft JhengHei"/>
              </a:rPr>
            </a:br>
            <a:r>
              <a:rPr lang="en-US" sz="2800">
                <a:latin typeface="+mj-lt"/>
                <a:ea typeface="Microsoft JhengHei"/>
              </a:rPr>
              <a:t>recording</a:t>
            </a:r>
            <a:endParaRPr lang="zh-TW" altLang="en-US" sz="2800">
              <a:latin typeface="+mj-lt"/>
              <a:ea typeface="Microsoft JhengHe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CF45BFB-0E7B-4EC9-8F45-6E17B50BB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006" y="1194421"/>
            <a:ext cx="6448712" cy="32937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1F93A421-37B5-44E9-89D0-608BE35AD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51" y="2947941"/>
            <a:ext cx="3522120" cy="1078035"/>
          </a:xfrm>
          <a:prstGeom prst="rect">
            <a:avLst/>
          </a:prstGeom>
        </p:spPr>
      </p:pic>
      <p:sp>
        <p:nvSpPr>
          <p:cNvPr id="784" name="Google Shape;784;p48"/>
          <p:cNvSpPr txBox="1">
            <a:spLocks noGrp="1"/>
          </p:cNvSpPr>
          <p:nvPr>
            <p:ph type="body" idx="4294967295"/>
          </p:nvPr>
        </p:nvSpPr>
        <p:spPr>
          <a:xfrm>
            <a:off x="306519" y="3117396"/>
            <a:ext cx="3522120" cy="75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lang="zh-TW" altLang="en-US" sz="15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QVR Guard can </a:t>
            </a:r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keep recording while QVR Pro is down.</a:t>
            </a:r>
            <a:endParaRPr lang="zh-TW" altLang="en-US" sz="1500" b="1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6" name="圖片 5" descr="一張含有 標誌, 室外 的圖片&#10;&#10;描述是以非常高的可信度產生">
            <a:extLst>
              <a:ext uri="{FF2B5EF4-FFF2-40B4-BE49-F238E27FC236}">
                <a16:creationId xmlns:a16="http://schemas.microsoft.com/office/drawing/2014/main" id="{5FF8A467-758F-4CAC-B147-10E73BEE02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19" y="252442"/>
            <a:ext cx="1173719" cy="9419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592599C-E862-49C2-977E-88EEFDFC2989}"/>
              </a:ext>
            </a:extLst>
          </p:cNvPr>
          <p:cNvSpPr/>
          <p:nvPr/>
        </p:nvSpPr>
        <p:spPr>
          <a:xfrm>
            <a:off x="2420203" y="1378424"/>
            <a:ext cx="814316" cy="209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Google Shape;784;p48">
            <a:extLst>
              <a:ext uri="{FF2B5EF4-FFF2-40B4-BE49-F238E27FC236}">
                <a16:creationId xmlns:a16="http://schemas.microsoft.com/office/drawing/2014/main" id="{A76B6194-9B26-453D-8F33-C7C3C1A15CB0}"/>
              </a:ext>
            </a:extLst>
          </p:cNvPr>
          <p:cNvSpPr txBox="1">
            <a:spLocks/>
          </p:cNvSpPr>
          <p:nvPr/>
        </p:nvSpPr>
        <p:spPr>
          <a:xfrm>
            <a:off x="2058481" y="1332092"/>
            <a:ext cx="1488162" cy="25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1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-US" altLang="zh-TW" sz="100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anose="020B0604030504040204" pitchFamily="34" charset="-120"/>
              </a:rPr>
              <a:t>IP Camera</a:t>
            </a:r>
            <a:endParaRPr lang="zh-TW" altLang="en-US" sz="1000">
              <a:solidFill>
                <a:schemeClr val="accent4">
                  <a:lumMod val="75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8189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監視器, 電子用品, 顯示, 坐 的圖片&#10;&#10;描述是以非常高的可信度產生">
            <a:extLst>
              <a:ext uri="{FF2B5EF4-FFF2-40B4-BE49-F238E27FC236}">
                <a16:creationId xmlns:a16="http://schemas.microsoft.com/office/drawing/2014/main" id="{C37FA002-32B6-4279-B118-456FD62F1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60" cy="51435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7866DD7-BC80-4C0C-80B9-03F11AB72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247" y="1471498"/>
            <a:ext cx="4635588" cy="2395367"/>
          </a:xfrm>
          <a:prstGeom prst="rect">
            <a:avLst/>
          </a:prstGeom>
        </p:spPr>
      </p:pic>
      <p:sp>
        <p:nvSpPr>
          <p:cNvPr id="22" name="Google Shape;335;p36">
            <a:extLst>
              <a:ext uri="{FF2B5EF4-FFF2-40B4-BE49-F238E27FC236}">
                <a16:creationId xmlns:a16="http://schemas.microsoft.com/office/drawing/2014/main" id="{A1395CDC-612F-45BF-B4E0-1546D1A881C1}"/>
              </a:ext>
            </a:extLst>
          </p:cNvPr>
          <p:cNvSpPr txBox="1"/>
          <p:nvPr/>
        </p:nvSpPr>
        <p:spPr>
          <a:xfrm>
            <a:off x="3961918" y="1693860"/>
            <a:ext cx="4557384" cy="18740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1500" b="1">
                <a:solidFill>
                  <a:schemeClr val="bg1"/>
                </a:solidFill>
              </a:rPr>
              <a:t>SSD + HDD Hybrid Architecture</a:t>
            </a:r>
            <a:endParaRPr sz="1500" b="1">
              <a:solidFill>
                <a:schemeClr val="bg1"/>
              </a:solidFill>
            </a:endParaRPr>
          </a:p>
          <a:p>
            <a:pPr marL="596900" lvl="1">
              <a:buClr>
                <a:schemeClr val="bg1"/>
              </a:buClr>
              <a:buSzPct val="70000"/>
            </a:pPr>
            <a:r>
              <a:rPr lang="en-US" altLang="zh-TW" sz="1200" b="1">
                <a:solidFill>
                  <a:schemeClr val="bg1"/>
                </a:solidFill>
              </a:rPr>
              <a:t>QVR Pro uses the database index system for increased performance. SSD can </a:t>
            </a:r>
            <a:r>
              <a:rPr lang="en-US" altLang="zh-TW" sz="1200" b="1" err="1">
                <a:solidFill>
                  <a:schemeClr val="bg1"/>
                </a:solidFill>
              </a:rPr>
              <a:t>faciliate</a:t>
            </a:r>
            <a:r>
              <a:rPr lang="en-US" altLang="zh-TW" sz="1200" b="1">
                <a:solidFill>
                  <a:schemeClr val="bg1"/>
                </a:solidFill>
              </a:rPr>
              <a:t> high database I/O request. But recording data is still kept at HDD. Balancing performance and price.</a:t>
            </a:r>
          </a:p>
          <a:p>
            <a:pPr marL="596900" lvl="1">
              <a:buClr>
                <a:schemeClr val="bg1"/>
              </a:buClr>
              <a:buSzPct val="70000"/>
            </a:pPr>
            <a:endParaRPr sz="600" b="1">
              <a:solidFill>
                <a:schemeClr val="bg1"/>
              </a:solidFill>
            </a:endParaRPr>
          </a:p>
          <a:p>
            <a:pPr marL="36195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TW" sz="1500" b="1">
                <a:solidFill>
                  <a:schemeClr val="bg1"/>
                </a:solidFill>
              </a:rPr>
              <a:t>RAID</a:t>
            </a:r>
            <a:endParaRPr lang="zh-TW" altLang="en-US" sz="1500" b="1">
              <a:solidFill>
                <a:schemeClr val="bg1"/>
              </a:solidFill>
            </a:endParaRPr>
          </a:p>
          <a:p>
            <a:pPr marL="596900" lvl="1">
              <a:buClr>
                <a:schemeClr val="bg1"/>
              </a:buClr>
              <a:buSzPct val="70000"/>
            </a:pPr>
            <a:r>
              <a:rPr lang="en-US" sz="1200" b="1">
                <a:solidFill>
                  <a:schemeClr val="bg1"/>
                </a:solidFill>
              </a:rPr>
              <a:t>QNAP NAS supports</a:t>
            </a:r>
            <a:r>
              <a:rPr lang="en-US" altLang="zh-TW" sz="1200" b="1">
                <a:solidFill>
                  <a:schemeClr val="bg1"/>
                </a:solidFill>
              </a:rPr>
              <a:t> </a:t>
            </a:r>
            <a:r>
              <a:rPr lang="zh-TW" altLang="en-US" sz="1200" b="1">
                <a:solidFill>
                  <a:schemeClr val="bg1"/>
                </a:solidFill>
              </a:rPr>
              <a:t> </a:t>
            </a:r>
            <a:r>
              <a:rPr lang="en-US" sz="1200" b="1">
                <a:solidFill>
                  <a:schemeClr val="bg1"/>
                </a:solidFill>
              </a:rPr>
              <a:t>RAID1, RAID5, RAID6, RAID50, RAID60, RAID 10 in order to secure the video footage 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D96812E-7BDD-485E-882F-3B44C4787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61" y="586018"/>
            <a:ext cx="6390724" cy="640527"/>
          </a:xfrm>
          <a:prstGeom prst="rect">
            <a:avLst/>
          </a:prstGeom>
        </p:spPr>
      </p:pic>
      <p:sp>
        <p:nvSpPr>
          <p:cNvPr id="319" name="Google Shape;319;p35"/>
          <p:cNvSpPr txBox="1">
            <a:spLocks noGrp="1"/>
          </p:cNvSpPr>
          <p:nvPr>
            <p:ph type="title"/>
          </p:nvPr>
        </p:nvSpPr>
        <p:spPr>
          <a:xfrm>
            <a:off x="823448" y="717264"/>
            <a:ext cx="6828636" cy="519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bg1"/>
                </a:solidFill>
              </a:rPr>
              <a:t>Based on QNAP NAS high reliability</a:t>
            </a:r>
            <a:endParaRPr sz="3000">
              <a:solidFill>
                <a:schemeClr val="bg1"/>
              </a:solidFill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155736E-4BA8-4547-A458-F8DF3928174B}"/>
              </a:ext>
            </a:extLst>
          </p:cNvPr>
          <p:cNvSpPr/>
          <p:nvPr/>
        </p:nvSpPr>
        <p:spPr>
          <a:xfrm>
            <a:off x="1489825" y="1467965"/>
            <a:ext cx="1897856" cy="3262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2" descr="一張含有 電子用品, 監視器 的圖片&#10;&#10;描述是以高可信度產生">
            <a:extLst>
              <a:ext uri="{FF2B5EF4-FFF2-40B4-BE49-F238E27FC236}">
                <a16:creationId xmlns:a16="http://schemas.microsoft.com/office/drawing/2014/main" id="{2DD8FA8F-BF72-4594-ADA3-11B760A9A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564" y="1472104"/>
            <a:ext cx="2914650" cy="1820926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5AC0DF12-9B10-490B-A5D0-380BAEB3EE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0" y="3217588"/>
            <a:ext cx="971550" cy="746674"/>
          </a:xfrm>
          <a:prstGeom prst="rect">
            <a:avLst/>
          </a:prstGeom>
        </p:spPr>
      </p:pic>
      <p:pic>
        <p:nvPicPr>
          <p:cNvPr id="20" name="圖片 6">
            <a:extLst>
              <a:ext uri="{FF2B5EF4-FFF2-40B4-BE49-F238E27FC236}">
                <a16:creationId xmlns:a16="http://schemas.microsoft.com/office/drawing/2014/main" id="{44494739-1572-4900-A44D-B2FBFA9DF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3211238"/>
            <a:ext cx="971550" cy="746674"/>
          </a:xfrm>
          <a:prstGeom prst="rect">
            <a:avLst/>
          </a:prstGeom>
        </p:spPr>
      </p:pic>
      <p:pic>
        <p:nvPicPr>
          <p:cNvPr id="25" name="圖片 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F34BC49D-411E-4C58-86B8-338E44AC15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741" y="3465238"/>
            <a:ext cx="1163917" cy="987974"/>
          </a:xfrm>
          <a:prstGeom prst="rect">
            <a:avLst/>
          </a:prstGeom>
        </p:spPr>
      </p:pic>
      <p:pic>
        <p:nvPicPr>
          <p:cNvPr id="26" name="圖片 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5AAA40F-E5A5-48B8-AFCA-677528AC6E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341" y="3465238"/>
            <a:ext cx="1163917" cy="987974"/>
          </a:xfrm>
          <a:prstGeom prst="rect">
            <a:avLst/>
          </a:prstGeom>
        </p:spPr>
      </p:pic>
      <p:pic>
        <p:nvPicPr>
          <p:cNvPr id="27" name="圖片 6">
            <a:extLst>
              <a:ext uri="{FF2B5EF4-FFF2-40B4-BE49-F238E27FC236}">
                <a16:creationId xmlns:a16="http://schemas.microsoft.com/office/drawing/2014/main" id="{5649FBAA-B6D1-46C1-85B4-C03034AB99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9" y="3484287"/>
            <a:ext cx="971550" cy="74667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B469F0CD-2790-492E-85D1-445561D0292A}"/>
              </a:ext>
            </a:extLst>
          </p:cNvPr>
          <p:cNvSpPr/>
          <p:nvPr/>
        </p:nvSpPr>
        <p:spPr>
          <a:xfrm>
            <a:off x="814668" y="1487021"/>
            <a:ext cx="2948266" cy="2786815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4B698B5-7557-464C-9577-9F0EA5953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535" y="1527448"/>
            <a:ext cx="4714978" cy="2872784"/>
          </a:xfrm>
          <a:prstGeom prst="rect">
            <a:avLst/>
          </a:prstGeom>
        </p:spPr>
      </p:pic>
      <p:sp>
        <p:nvSpPr>
          <p:cNvPr id="5" name="Google Shape;335;p36">
            <a:extLst>
              <a:ext uri="{FF2B5EF4-FFF2-40B4-BE49-F238E27FC236}">
                <a16:creationId xmlns:a16="http://schemas.microsoft.com/office/drawing/2014/main" id="{79156464-3BE4-44DD-AF9C-FD41B4F5663A}"/>
              </a:ext>
            </a:extLst>
          </p:cNvPr>
          <p:cNvSpPr txBox="1"/>
          <p:nvPr/>
        </p:nvSpPr>
        <p:spPr>
          <a:xfrm>
            <a:off x="3981248" y="1600315"/>
            <a:ext cx="4441601" cy="2795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96900" lvl="1">
              <a:buClr>
                <a:schemeClr val="bg1"/>
              </a:buClr>
              <a:buSzPct val="70000"/>
            </a:pPr>
            <a:endParaRPr sz="600" b="1">
              <a:solidFill>
                <a:schemeClr val="bg1"/>
              </a:solidFill>
            </a:endParaRPr>
          </a:p>
          <a:p>
            <a:pPr marL="361950" lvl="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TW" sz="1500" b="1">
                <a:solidFill>
                  <a:schemeClr val="bg1"/>
                </a:solidFill>
              </a:rPr>
              <a:t>Single &amp; multiple volume</a:t>
            </a:r>
            <a:endParaRPr sz="1500" b="1">
              <a:solidFill>
                <a:schemeClr val="bg1"/>
              </a:solidFill>
            </a:endParaRPr>
          </a:p>
          <a:p>
            <a:pPr marL="596900" lvl="1">
              <a:buClr>
                <a:schemeClr val="dk1"/>
              </a:buClr>
              <a:buSzPts val="1400"/>
            </a:pPr>
            <a:r>
              <a:rPr lang="en-US" altLang="zh-TW" sz="1200" b="1">
                <a:solidFill>
                  <a:schemeClr val="bg1"/>
                </a:solidFill>
              </a:rPr>
              <a:t>1.</a:t>
            </a:r>
            <a:r>
              <a:rPr lang="zh-TW" altLang="en-US" sz="1200" b="1">
                <a:solidFill>
                  <a:schemeClr val="bg1"/>
                </a:solidFill>
              </a:rPr>
              <a:t> </a:t>
            </a:r>
            <a:r>
              <a:rPr lang="en-US" altLang="zh-TW" sz="1200" b="1">
                <a:solidFill>
                  <a:schemeClr val="bg1"/>
                </a:solidFill>
              </a:rPr>
              <a:t>Implementing an architecture that separates the system and the data.</a:t>
            </a:r>
          </a:p>
          <a:p>
            <a:pPr marL="596900" lvl="1">
              <a:buClr>
                <a:schemeClr val="dk1"/>
              </a:buClr>
              <a:buSzPts val="1400"/>
            </a:pPr>
            <a:r>
              <a:rPr lang="en-US" altLang="zh-TW" sz="1200" b="1">
                <a:solidFill>
                  <a:schemeClr val="bg1"/>
                </a:solidFill>
              </a:rPr>
              <a:t>2. First volume by SSD, for QTS and QVR Pro installation.</a:t>
            </a:r>
          </a:p>
          <a:p>
            <a:pPr marL="596900" lvl="1">
              <a:buClr>
                <a:schemeClr val="dk1"/>
              </a:buClr>
              <a:buSzPts val="1400"/>
            </a:pPr>
            <a:r>
              <a:rPr lang="en-US" altLang="zh-TW" sz="1200" b="1">
                <a:solidFill>
                  <a:schemeClr val="bg1"/>
                </a:solidFill>
              </a:rPr>
              <a:t>3. Other Volumes by HDD, for Recording Storage of QVR Pro.</a:t>
            </a:r>
          </a:p>
          <a:p>
            <a:pPr marL="596900" lvl="1">
              <a:buClr>
                <a:schemeClr val="dk1"/>
              </a:buClr>
              <a:buSzPts val="1400"/>
            </a:pPr>
            <a:r>
              <a:rPr lang="en-US" altLang="zh-TW" sz="1200" b="1">
                <a:solidFill>
                  <a:schemeClr val="bg1"/>
                </a:solidFill>
              </a:rPr>
              <a:t>4.Balance performance and price.</a:t>
            </a:r>
            <a:endParaRPr lang="en-US" altLang="zh-TW" sz="600" b="1">
              <a:solidFill>
                <a:schemeClr val="bg1"/>
              </a:solidFill>
            </a:endParaRPr>
          </a:p>
          <a:p>
            <a:pPr marL="36195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1500" b="1">
                <a:solidFill>
                  <a:schemeClr val="bg1"/>
                </a:solidFill>
              </a:rPr>
              <a:t>Can Reach PB storage via JBO</a:t>
            </a:r>
            <a:r>
              <a:rPr lang="en-US" altLang="zh-TW" sz="1500" b="1">
                <a:solidFill>
                  <a:schemeClr val="bg1"/>
                </a:solidFill>
              </a:rPr>
              <a:t>D</a:t>
            </a:r>
            <a:endParaRPr lang="zh-TW" altLang="en-US" sz="1500" b="1">
              <a:solidFill>
                <a:schemeClr val="bg1"/>
              </a:solidFill>
            </a:endParaRPr>
          </a:p>
          <a:p>
            <a:pPr marL="596900" lvl="1">
              <a:buClr>
                <a:schemeClr val="dk1"/>
              </a:buClr>
              <a:buSzPts val="1400"/>
            </a:pPr>
            <a:r>
              <a:rPr lang="zh-TW" altLang="en-US" sz="1200" b="1">
                <a:solidFill>
                  <a:schemeClr val="bg1"/>
                </a:solidFill>
              </a:rPr>
              <a:t>When the NAS storage space </a:t>
            </a:r>
            <a:r>
              <a:rPr lang="en-US" altLang="zh-TW" sz="1200" b="1">
                <a:solidFill>
                  <a:schemeClr val="bg1"/>
                </a:solidFill>
              </a:rPr>
              <a:t>is insufficient</a:t>
            </a:r>
            <a:r>
              <a:rPr lang="zh-TW" altLang="en-US" sz="1200" b="1">
                <a:solidFill>
                  <a:schemeClr val="bg1"/>
                </a:solidFill>
              </a:rPr>
              <a:t>, you can use the JBOD to rec</a:t>
            </a:r>
            <a:r>
              <a:rPr lang="en-US" altLang="zh-TW" sz="1200" b="1">
                <a:solidFill>
                  <a:schemeClr val="bg1"/>
                </a:solidFill>
              </a:rPr>
              <a:t>a</a:t>
            </a:r>
            <a:r>
              <a:rPr lang="zh-TW" altLang="en-US" sz="1200" b="1">
                <a:solidFill>
                  <a:schemeClr val="bg1"/>
                </a:solidFill>
              </a:rPr>
              <a:t>h PB</a:t>
            </a:r>
            <a:r>
              <a:rPr lang="en-US" altLang="zh-TW" sz="1200" b="1">
                <a:solidFill>
                  <a:schemeClr val="bg1"/>
                </a:solidFill>
              </a:rPr>
              <a:t>-level </a:t>
            </a:r>
            <a:r>
              <a:rPr lang="zh-TW" altLang="en-US" sz="1200" b="1">
                <a:solidFill>
                  <a:schemeClr val="bg1"/>
                </a:solidFill>
              </a:rPr>
              <a:t>storage space. </a:t>
            </a:r>
            <a:endParaRPr lang="zh-TW" altLang="en-US" b="1">
              <a:solidFill>
                <a:schemeClr val="bg1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2989D519-F074-488B-B264-E1DF2ADC6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41" y="526210"/>
            <a:ext cx="6390724" cy="640527"/>
          </a:xfrm>
          <a:prstGeom prst="rect">
            <a:avLst/>
          </a:prstGeom>
        </p:spPr>
      </p:pic>
      <p:sp>
        <p:nvSpPr>
          <p:cNvPr id="17" name="Google Shape;319;p35">
            <a:extLst>
              <a:ext uri="{FF2B5EF4-FFF2-40B4-BE49-F238E27FC236}">
                <a16:creationId xmlns:a16="http://schemas.microsoft.com/office/drawing/2014/main" id="{D26D25FD-8755-421C-8505-55CC1DD695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707" y="630673"/>
            <a:ext cx="7001788" cy="519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000">
                <a:solidFill>
                  <a:schemeClr val="bg1"/>
                </a:solidFill>
              </a:rPr>
              <a:t>A flexible big data storage system</a:t>
            </a:r>
            <a:endParaRPr lang="en-US" sz="3000">
              <a:solidFill>
                <a:schemeClr val="bg1"/>
              </a:solidFill>
            </a:endParaRPr>
          </a:p>
        </p:txBody>
      </p:sp>
      <p:pic>
        <p:nvPicPr>
          <p:cNvPr id="2" name="圖片 2">
            <a:extLst>
              <a:ext uri="{FF2B5EF4-FFF2-40B4-BE49-F238E27FC236}">
                <a16:creationId xmlns:a16="http://schemas.microsoft.com/office/drawing/2014/main" id="{C732BE6F-5D6D-47D0-BA18-55AE4398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61" y="1495313"/>
            <a:ext cx="2743200" cy="262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64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監視器, 電子用品, 顯示, 坐 的圖片&#10;&#10;描述是以非常高的可信度產生">
            <a:extLst>
              <a:ext uri="{FF2B5EF4-FFF2-40B4-BE49-F238E27FC236}">
                <a16:creationId xmlns:a16="http://schemas.microsoft.com/office/drawing/2014/main" id="{95898B48-44F1-4693-B530-45C806D777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60" cy="5143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299F06B-F685-4FC5-85B3-DBCAAC5F92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43" y="2622144"/>
            <a:ext cx="4890052" cy="156613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AD7DC14-27E2-47B2-84F7-12D83ED96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831" y="1252300"/>
            <a:ext cx="4755937" cy="3058218"/>
          </a:xfrm>
          <a:prstGeom prst="rect">
            <a:avLst/>
          </a:prstGeom>
        </p:spPr>
      </p:pic>
      <p:sp>
        <p:nvSpPr>
          <p:cNvPr id="335" name="Google Shape;335;p36"/>
          <p:cNvSpPr txBox="1"/>
          <p:nvPr/>
        </p:nvSpPr>
        <p:spPr>
          <a:xfrm>
            <a:off x="4024571" y="1541667"/>
            <a:ext cx="4422914" cy="25784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1500" b="1">
                <a:solidFill>
                  <a:schemeClr val="bg1"/>
                </a:solidFill>
              </a:rPr>
              <a:t>Various of internet interfaces</a:t>
            </a:r>
          </a:p>
          <a:p>
            <a:pPr marL="596900" lvl="1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</a:pPr>
            <a:r>
              <a:rPr lang="en-US" altLang="zh-TW" sz="1200" b="1">
                <a:solidFill>
                  <a:schemeClr val="bg1"/>
                </a:solidFill>
              </a:rPr>
              <a:t>You could separate different camera group, but do not need set different networks</a:t>
            </a:r>
          </a:p>
          <a:p>
            <a:pPr marL="596900" lvl="1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</a:pPr>
            <a:endParaRPr lang="en-US" b="1">
              <a:solidFill>
                <a:schemeClr val="bg1"/>
              </a:solidFill>
            </a:endParaRPr>
          </a:p>
          <a:p>
            <a:pPr marL="36195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1500" b="1">
                <a:solidFill>
                  <a:schemeClr val="bg1"/>
                </a:solidFill>
              </a:rPr>
              <a:t>10GbE internet</a:t>
            </a:r>
          </a:p>
          <a:p>
            <a:pPr marL="596900" lvl="1">
              <a:buClr>
                <a:schemeClr val="bg1"/>
              </a:buClr>
              <a:buSzPct val="70000"/>
            </a:pPr>
            <a:r>
              <a:rPr lang="en-US" altLang="zh-TW" sz="1200" b="1">
                <a:solidFill>
                  <a:schemeClr val="bg1"/>
                </a:solidFill>
              </a:rPr>
              <a:t>Good for surpassing Gb camera throughput.</a:t>
            </a:r>
          </a:p>
          <a:p>
            <a:pPr marL="91440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bg1"/>
              </a:solidFill>
            </a:endParaRPr>
          </a:p>
          <a:p>
            <a:pPr marL="361950" lvl="0" indent="-2222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TW" sz="1500" b="1">
                <a:solidFill>
                  <a:schemeClr val="bg1"/>
                </a:solidFill>
              </a:rPr>
              <a:t>Virtual</a:t>
            </a:r>
            <a:r>
              <a:rPr lang="zh-TW" altLang="en-US" sz="1500" b="1">
                <a:solidFill>
                  <a:schemeClr val="bg1"/>
                </a:solidFill>
              </a:rPr>
              <a:t> </a:t>
            </a:r>
            <a:r>
              <a:rPr lang="en-US" altLang="zh-TW" sz="1500" b="1">
                <a:solidFill>
                  <a:schemeClr val="bg1"/>
                </a:solidFill>
              </a:rPr>
              <a:t>Switch</a:t>
            </a:r>
            <a:endParaRPr lang="zh-TW" altLang="en-US" sz="1500" b="1">
              <a:solidFill>
                <a:schemeClr val="bg1"/>
              </a:solidFill>
            </a:endParaRPr>
          </a:p>
          <a:p>
            <a:pPr marL="59690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zh-TW" sz="1200" b="1">
                <a:solidFill>
                  <a:schemeClr val="bg1"/>
                </a:solidFill>
              </a:rPr>
              <a:t>QVR Pro supports setting up Virtual switch and IP address assignment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AA9C96D-FA21-4450-9162-DE3F3AEF62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59" y="334654"/>
            <a:ext cx="6390724" cy="640527"/>
          </a:xfrm>
          <a:prstGeom prst="rect">
            <a:avLst/>
          </a:prstGeom>
        </p:spPr>
      </p:pic>
      <p:sp>
        <p:nvSpPr>
          <p:cNvPr id="334" name="Google Shape;334;p36"/>
          <p:cNvSpPr txBox="1">
            <a:spLocks noGrp="1"/>
          </p:cNvSpPr>
          <p:nvPr>
            <p:ph type="title"/>
          </p:nvPr>
        </p:nvSpPr>
        <p:spPr>
          <a:xfrm>
            <a:off x="773639" y="294281"/>
            <a:ext cx="8229600" cy="8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3000">
                <a:solidFill>
                  <a:schemeClr val="bg1"/>
                </a:solidFill>
              </a:rPr>
              <a:t>As</a:t>
            </a:r>
            <a:r>
              <a:rPr lang="en" sz="3000"/>
              <a:t> fast as you can</a:t>
            </a:r>
            <a:endParaRPr lang="zh-TW" altLang="en-US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BADF7B9B-E752-4E6C-9133-EB21018C60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49" y="2900113"/>
            <a:ext cx="2916720" cy="545109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67643489-3E32-4AB5-BD36-A439ED9DDB51}"/>
              </a:ext>
            </a:extLst>
          </p:cNvPr>
          <p:cNvSpPr/>
          <p:nvPr/>
        </p:nvSpPr>
        <p:spPr>
          <a:xfrm>
            <a:off x="631924" y="2939628"/>
            <a:ext cx="1710725" cy="38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/>
            <a:r>
              <a:rPr lang="en-US" altLang="zh-TW" sz="1000" b="1">
                <a:solidFill>
                  <a:schemeClr val="bg1"/>
                </a:solidFill>
              </a:rPr>
              <a:t>2</a:t>
            </a:r>
            <a:r>
              <a:rPr lang="zh-TW" altLang="en-US" sz="1000" b="1">
                <a:solidFill>
                  <a:schemeClr val="bg1"/>
                </a:solidFill>
              </a:rPr>
              <a:t> </a:t>
            </a:r>
            <a:r>
              <a:rPr lang="en-US" altLang="zh-TW" sz="1000" b="1">
                <a:solidFill>
                  <a:schemeClr val="bg1"/>
                </a:solidFill>
              </a:rPr>
              <a:t>x 10GBASE-T RJ45</a:t>
            </a:r>
          </a:p>
          <a:p>
            <a:pPr lvl="0"/>
            <a:r>
              <a:rPr lang="en-US" altLang="zh-TW" sz="900">
                <a:solidFill>
                  <a:schemeClr val="bg1"/>
                </a:solidFill>
              </a:rPr>
              <a:t>(10G / 5G / 2.5G / 1G / 100M)</a:t>
            </a:r>
            <a:endParaRPr lang="zh-TW" altLang="en-US" sz="90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664544E-41BA-4559-BCBC-856659E0F3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438" y="3486091"/>
            <a:ext cx="2916720" cy="1464007"/>
          </a:xfrm>
          <a:prstGeom prst="rect">
            <a:avLst/>
          </a:prstGeom>
        </p:spPr>
      </p:pic>
      <p:pic>
        <p:nvPicPr>
          <p:cNvPr id="42" name="Google Shape;336;p36">
            <a:extLst>
              <a:ext uri="{FF2B5EF4-FFF2-40B4-BE49-F238E27FC236}">
                <a16:creationId xmlns:a16="http://schemas.microsoft.com/office/drawing/2014/main" id="{1A83F17A-ED6A-414A-987A-5DF96A421EEB}"/>
              </a:ext>
            </a:extLst>
          </p:cNvPr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105" y="2270720"/>
            <a:ext cx="1151994" cy="11925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40B980F6-50EB-492D-BF6D-CCAEA7807796}"/>
              </a:ext>
            </a:extLst>
          </p:cNvPr>
          <p:cNvGrpSpPr/>
          <p:nvPr/>
        </p:nvGrpSpPr>
        <p:grpSpPr>
          <a:xfrm>
            <a:off x="795072" y="1007227"/>
            <a:ext cx="2935939" cy="1386695"/>
            <a:chOff x="795072" y="1120959"/>
            <a:chExt cx="2935939" cy="1386695"/>
          </a:xfrm>
        </p:grpSpPr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37835F40-6105-4922-A6E2-E5BEAB199F1F}"/>
                </a:ext>
              </a:extLst>
            </p:cNvPr>
            <p:cNvGrpSpPr/>
            <p:nvPr/>
          </p:nvGrpSpPr>
          <p:grpSpPr>
            <a:xfrm>
              <a:off x="795072" y="1120959"/>
              <a:ext cx="2935939" cy="1386695"/>
              <a:chOff x="112425" y="878325"/>
              <a:chExt cx="3295507" cy="1556525"/>
            </a:xfrm>
          </p:grpSpPr>
          <p:pic>
            <p:nvPicPr>
              <p:cNvPr id="46" name="Google Shape;337;p36">
                <a:extLst>
                  <a:ext uri="{FF2B5EF4-FFF2-40B4-BE49-F238E27FC236}">
                    <a16:creationId xmlns:a16="http://schemas.microsoft.com/office/drawing/2014/main" id="{DF0C77AE-36BC-4F46-8D05-ED01101FCA83}"/>
                  </a:ext>
                </a:extLst>
              </p:cNvPr>
              <p:cNvPicPr preferRelativeResize="0"/>
              <p:nvPr/>
            </p:nvPicPr>
            <p:blipFill rotWithShape="1">
              <a:blip r:embed="rId10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2425" y="878325"/>
                <a:ext cx="1609100" cy="155652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7" name="Google Shape;345;p36">
                <a:extLst>
                  <a:ext uri="{FF2B5EF4-FFF2-40B4-BE49-F238E27FC236}">
                    <a16:creationId xmlns:a16="http://schemas.microsoft.com/office/drawing/2014/main" id="{14FEC3D2-B391-4138-AD23-6BEEACBB5D51}"/>
                  </a:ext>
                </a:extLst>
              </p:cNvPr>
              <p:cNvCxnSpPr>
                <a:cxnSpLocks/>
                <a:stCxn id="55" idx="0"/>
              </p:cNvCxnSpPr>
              <p:nvPr/>
            </p:nvCxnSpPr>
            <p:spPr>
              <a:xfrm flipH="1">
                <a:off x="2300191" y="1306314"/>
                <a:ext cx="828292" cy="50771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346;p36">
                <a:extLst>
                  <a:ext uri="{FF2B5EF4-FFF2-40B4-BE49-F238E27FC236}">
                    <a16:creationId xmlns:a16="http://schemas.microsoft.com/office/drawing/2014/main" id="{6A263E62-365B-4C95-9D2F-17C78A6D5F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60995" y="1915143"/>
                <a:ext cx="855566" cy="83763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347;p36">
                <a:extLst>
                  <a:ext uri="{FF2B5EF4-FFF2-40B4-BE49-F238E27FC236}">
                    <a16:creationId xmlns:a16="http://schemas.microsoft.com/office/drawing/2014/main" id="{D7896ABB-BB56-4FCE-B6D2-86C3CCC5BE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5954" y="2019144"/>
                <a:ext cx="1008076" cy="18057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348;p36">
                <a:extLst>
                  <a:ext uri="{FF2B5EF4-FFF2-40B4-BE49-F238E27FC236}">
                    <a16:creationId xmlns:a16="http://schemas.microsoft.com/office/drawing/2014/main" id="{A348B2E1-5083-46F7-918F-257EE3BEAF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94481" y="1981417"/>
                <a:ext cx="661966" cy="80968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51" name="Google Shape;340;p36">
                <a:extLst>
                  <a:ext uri="{FF2B5EF4-FFF2-40B4-BE49-F238E27FC236}">
                    <a16:creationId xmlns:a16="http://schemas.microsoft.com/office/drawing/2014/main" id="{3973D0DD-779D-4841-AA19-DD7907651340}"/>
                  </a:ext>
                </a:extLst>
              </p:cNvPr>
              <p:cNvPicPr preferRelativeResize="0"/>
              <p:nvPr/>
            </p:nvPicPr>
            <p:blipFill rotWithShape="1">
              <a:blip r:embed="rId11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14900" y="1744248"/>
                <a:ext cx="935400" cy="339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Google Shape;338;p36">
                <a:extLst>
                  <a:ext uri="{FF2B5EF4-FFF2-40B4-BE49-F238E27FC236}">
                    <a16:creationId xmlns:a16="http://schemas.microsoft.com/office/drawing/2014/main" id="{F41ADCE1-C403-4BD5-9A61-B760610F9A31}"/>
                  </a:ext>
                </a:extLst>
              </p:cNvPr>
              <p:cNvPicPr preferRelativeResize="0"/>
              <p:nvPr/>
            </p:nvPicPr>
            <p:blipFill rotWithShape="1"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49029" y="981253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Google Shape;339;p36">
                <a:extLst>
                  <a:ext uri="{FF2B5EF4-FFF2-40B4-BE49-F238E27FC236}">
                    <a16:creationId xmlns:a16="http://schemas.microsoft.com/office/drawing/2014/main" id="{7A8E195A-FC4D-4769-867A-D7A84F54DA56}"/>
                  </a:ext>
                </a:extLst>
              </p:cNvPr>
              <p:cNvPicPr preferRelativeResize="0"/>
              <p:nvPr/>
            </p:nvPicPr>
            <p:blipFill rotWithShape="1"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88232" y="1090664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341;p36">
                <a:extLst>
                  <a:ext uri="{FF2B5EF4-FFF2-40B4-BE49-F238E27FC236}">
                    <a16:creationId xmlns:a16="http://schemas.microsoft.com/office/drawing/2014/main" id="{0716987F-0334-4F1B-AA92-88A728E1C3D1}"/>
                  </a:ext>
                </a:extLst>
              </p:cNvPr>
              <p:cNvPicPr preferRelativeResize="0"/>
              <p:nvPr/>
            </p:nvPicPr>
            <p:blipFill rotWithShape="1"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79429" y="1196903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342;p36">
                <a:extLst>
                  <a:ext uri="{FF2B5EF4-FFF2-40B4-BE49-F238E27FC236}">
                    <a16:creationId xmlns:a16="http://schemas.microsoft.com/office/drawing/2014/main" id="{9C3C93D8-3144-4F47-A033-7F71E156A626}"/>
                  </a:ext>
                </a:extLst>
              </p:cNvPr>
              <p:cNvPicPr preferRelativeResize="0"/>
              <p:nvPr/>
            </p:nvPicPr>
            <p:blipFill rotWithShape="1"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18632" y="1306314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343;p36">
                <a:extLst>
                  <a:ext uri="{FF2B5EF4-FFF2-40B4-BE49-F238E27FC236}">
                    <a16:creationId xmlns:a16="http://schemas.microsoft.com/office/drawing/2014/main" id="{115D64AB-8370-4CDC-8BAE-18562616D2B2}"/>
                  </a:ext>
                </a:extLst>
              </p:cNvPr>
              <p:cNvPicPr preferRelativeResize="0"/>
              <p:nvPr/>
            </p:nvPicPr>
            <p:blipFill rotWithShape="1"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43679" y="1829616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" name="Google Shape;344;p36">
                <a:extLst>
                  <a:ext uri="{FF2B5EF4-FFF2-40B4-BE49-F238E27FC236}">
                    <a16:creationId xmlns:a16="http://schemas.microsoft.com/office/drawing/2014/main" id="{9C8E1754-B738-44A1-B04E-527DF2C42EC0}"/>
                  </a:ext>
                </a:extLst>
              </p:cNvPr>
              <p:cNvPicPr preferRelativeResize="0"/>
              <p:nvPr/>
            </p:nvPicPr>
            <p:blipFill rotWithShape="1"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82882" y="1939027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4C3AE60A-9FAC-4A83-8FD8-A3D9E12DBCB6}"/>
                </a:ext>
              </a:extLst>
            </p:cNvPr>
            <p:cNvSpPr/>
            <p:nvPr/>
          </p:nvSpPr>
          <p:spPr>
            <a:xfrm>
              <a:off x="1668457" y="1895407"/>
              <a:ext cx="147967" cy="17052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6F04084C-CFE3-48B3-BEA9-4F6D292BF2B6}"/>
                </a:ext>
              </a:extLst>
            </p:cNvPr>
            <p:cNvSpPr/>
            <p:nvPr/>
          </p:nvSpPr>
          <p:spPr>
            <a:xfrm>
              <a:off x="1663966" y="2148937"/>
              <a:ext cx="147967" cy="170522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18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一張含有 監視器, 電子用品, 顯示, 坐 的圖片&#10;&#10;描述是以非常高的可信度產生">
            <a:extLst>
              <a:ext uri="{FF2B5EF4-FFF2-40B4-BE49-F238E27FC236}">
                <a16:creationId xmlns:a16="http://schemas.microsoft.com/office/drawing/2014/main" id="{669E634F-99D8-4257-A35B-388132B58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60" cy="51435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D11E375-02E7-4328-97D4-AB012C8A3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831" y="1177660"/>
            <a:ext cx="4755937" cy="3058218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08B49A6D-1F6F-439A-905E-B6DC9A43E66A}"/>
              </a:ext>
            </a:extLst>
          </p:cNvPr>
          <p:cNvGrpSpPr/>
          <p:nvPr/>
        </p:nvGrpSpPr>
        <p:grpSpPr>
          <a:xfrm>
            <a:off x="908441" y="1097904"/>
            <a:ext cx="2858831" cy="3411296"/>
            <a:chOff x="138950" y="842652"/>
            <a:chExt cx="3486532" cy="41602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6" name="Google Shape;356;p37"/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873" y="842652"/>
              <a:ext cx="2478100" cy="1546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37"/>
            <p:cNvPicPr preferRelativeResize="0"/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950" y="2071288"/>
              <a:ext cx="2478099" cy="1548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37"/>
            <p:cNvPicPr preferRelativeResize="0"/>
            <p:nvPr/>
          </p:nvPicPr>
          <p:blipFill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7382" y="3454150"/>
              <a:ext cx="2478100" cy="154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3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50025" y="2500385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3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61500" y="1118874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3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5145" y="3878595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335;p36">
            <a:extLst>
              <a:ext uri="{FF2B5EF4-FFF2-40B4-BE49-F238E27FC236}">
                <a16:creationId xmlns:a16="http://schemas.microsoft.com/office/drawing/2014/main" id="{1236B9C7-0035-48F2-BB18-419D301EBBAE}"/>
              </a:ext>
            </a:extLst>
          </p:cNvPr>
          <p:cNvSpPr txBox="1"/>
          <p:nvPr/>
        </p:nvSpPr>
        <p:spPr>
          <a:xfrm>
            <a:off x="4002024" y="1309167"/>
            <a:ext cx="4531499" cy="2795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1500" b="1">
                <a:solidFill>
                  <a:schemeClr val="bg1"/>
                </a:solidFill>
              </a:rPr>
              <a:t>QUSBCam2</a:t>
            </a:r>
            <a:endParaRPr lang="zh-TW" sz="1500" b="1">
              <a:solidFill>
                <a:schemeClr val="bg1"/>
              </a:solidFill>
            </a:endParaRPr>
          </a:p>
          <a:p>
            <a:pPr marL="596900" lvl="1">
              <a:buClr>
                <a:schemeClr val="bg1"/>
              </a:buClr>
              <a:buSzPct val="70000"/>
            </a:pPr>
            <a:r>
              <a:rPr lang="zh-TW" altLang="en-US" sz="1200" b="1">
                <a:solidFill>
                  <a:schemeClr val="bg1"/>
                </a:solidFill>
              </a:rPr>
              <a:t>This APP allows you to create a survilliance environment easliy, you could simply connect a USB camera via QVR Pro Onvif without PoE switch.</a:t>
            </a:r>
          </a:p>
          <a:p>
            <a:pPr marL="596900" lvl="1">
              <a:buClr>
                <a:schemeClr val="bg1"/>
              </a:buClr>
              <a:buSzPct val="70000"/>
            </a:pPr>
            <a:endParaRPr b="1">
              <a:solidFill>
                <a:schemeClr val="bg1"/>
              </a:solidFill>
            </a:endParaRPr>
          </a:p>
          <a:p>
            <a:pPr marL="361950" lvl="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1500" b="1">
                <a:solidFill>
                  <a:schemeClr val="bg1"/>
                </a:solidFill>
              </a:rPr>
              <a:t>Hybrid Backup Sync</a:t>
            </a:r>
            <a:endParaRPr sz="1500" b="1">
              <a:solidFill>
                <a:schemeClr val="bg1"/>
              </a:solidFill>
            </a:endParaRPr>
          </a:p>
          <a:p>
            <a:pPr marL="596900" lvl="1">
              <a:buClr>
                <a:schemeClr val="bg1"/>
              </a:buClr>
              <a:buSzPct val="70000"/>
            </a:pPr>
            <a:r>
              <a:rPr lang="zh-TW" altLang="en-US" sz="1200" b="1">
                <a:solidFill>
                  <a:schemeClr val="bg1"/>
                </a:solidFill>
              </a:rPr>
              <a:t>Regualrly backup videos to other NAS or FTP by using H</a:t>
            </a:r>
            <a:r>
              <a:rPr lang="en-US" altLang="zh-TW" sz="1200" b="1" err="1">
                <a:solidFill>
                  <a:schemeClr val="bg1"/>
                </a:solidFill>
              </a:rPr>
              <a:t>ybrid</a:t>
            </a:r>
            <a:r>
              <a:rPr lang="en-US" altLang="zh-TW" sz="1200" b="1">
                <a:solidFill>
                  <a:schemeClr val="bg1"/>
                </a:solidFill>
              </a:rPr>
              <a:t> </a:t>
            </a:r>
            <a:r>
              <a:rPr lang="zh-TW" altLang="en-US" sz="1200" b="1">
                <a:solidFill>
                  <a:schemeClr val="bg1"/>
                </a:solidFill>
              </a:rPr>
              <a:t>B</a:t>
            </a:r>
            <a:r>
              <a:rPr lang="en-US" altLang="zh-TW" sz="1200" b="1" err="1">
                <a:solidFill>
                  <a:schemeClr val="bg1"/>
                </a:solidFill>
              </a:rPr>
              <a:t>ackup</a:t>
            </a:r>
            <a:r>
              <a:rPr lang="en-US" altLang="zh-TW" sz="1200" b="1">
                <a:solidFill>
                  <a:schemeClr val="bg1"/>
                </a:solidFill>
              </a:rPr>
              <a:t> </a:t>
            </a:r>
            <a:r>
              <a:rPr lang="zh-TW" altLang="en-US" sz="1200" b="1">
                <a:solidFill>
                  <a:schemeClr val="bg1"/>
                </a:solidFill>
              </a:rPr>
              <a:t>S</a:t>
            </a:r>
            <a:r>
              <a:rPr lang="en-US" altLang="zh-TW" sz="1200" b="1" err="1">
                <a:solidFill>
                  <a:schemeClr val="bg1"/>
                </a:solidFill>
              </a:rPr>
              <a:t>ync</a:t>
            </a:r>
            <a:endParaRPr lang="zh-TW" altLang="en-US" sz="1200" b="1">
              <a:solidFill>
                <a:schemeClr val="bg1"/>
              </a:solidFill>
            </a:endParaRPr>
          </a:p>
          <a:p>
            <a:pPr marL="596900" lvl="1">
              <a:buClr>
                <a:schemeClr val="bg1"/>
              </a:buClr>
              <a:buSzPct val="70000"/>
            </a:pPr>
            <a:endParaRPr b="1">
              <a:solidFill>
                <a:schemeClr val="bg1"/>
              </a:solidFill>
            </a:endParaRPr>
          </a:p>
          <a:p>
            <a:pPr marL="361950" lvl="0" indent="-222250">
              <a:buClr>
                <a:schemeClr val="bg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1500" b="1">
                <a:solidFill>
                  <a:schemeClr val="bg1"/>
                </a:solidFill>
              </a:rPr>
              <a:t>QVPN Service</a:t>
            </a:r>
            <a:endParaRPr sz="1500" b="1">
              <a:solidFill>
                <a:schemeClr val="bg1"/>
              </a:solidFill>
            </a:endParaRPr>
          </a:p>
          <a:p>
            <a:pPr marL="596900" lvl="1">
              <a:buClr>
                <a:schemeClr val="dk1"/>
              </a:buClr>
              <a:buSzPts val="1400"/>
            </a:pPr>
            <a:r>
              <a:rPr lang="en-US" altLang="zh-TW" sz="1200" b="1">
                <a:solidFill>
                  <a:schemeClr val="bg1"/>
                </a:solidFill>
              </a:rPr>
              <a:t>QVPN provides you a private Internet access environment to secure your users and servers </a:t>
            </a:r>
            <a:endParaRPr lang="zh-TW" altLang="en-US" sz="1200" b="1">
              <a:solidFill>
                <a:schemeClr val="bg1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bg1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B14CE57A-8B9A-4512-BBBD-B62C32E889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96" y="366086"/>
            <a:ext cx="6390724" cy="640527"/>
          </a:xfrm>
          <a:prstGeom prst="rect">
            <a:avLst/>
          </a:prstGeom>
        </p:spPr>
      </p:pic>
      <p:sp>
        <p:nvSpPr>
          <p:cNvPr id="354" name="Google Shape;354;p37"/>
          <p:cNvSpPr txBox="1">
            <a:spLocks noGrp="1"/>
          </p:cNvSpPr>
          <p:nvPr>
            <p:ph type="title"/>
          </p:nvPr>
        </p:nvSpPr>
        <p:spPr>
          <a:xfrm>
            <a:off x="602811" y="468470"/>
            <a:ext cx="8229600" cy="514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3000">
                <a:solidFill>
                  <a:schemeClr val="bg1"/>
                </a:solidFill>
              </a:rPr>
              <a:t>Combin</a:t>
            </a:r>
            <a:r>
              <a:rPr lang="en-US" sz="3000" err="1">
                <a:solidFill>
                  <a:schemeClr val="bg1"/>
                </a:solidFill>
              </a:rPr>
              <a:t>ing</a:t>
            </a:r>
            <a:r>
              <a:rPr lang="en-US" sz="3000">
                <a:solidFill>
                  <a:schemeClr val="bg1"/>
                </a:solidFill>
              </a:rPr>
              <a:t> various</a:t>
            </a:r>
            <a:r>
              <a:rPr lang="en" sz="3000">
                <a:solidFill>
                  <a:schemeClr val="bg1"/>
                </a:solidFill>
              </a:rPr>
              <a:t> </a:t>
            </a:r>
            <a:r>
              <a:rPr lang="en" sz="3000"/>
              <a:t>QN</a:t>
            </a:r>
            <a:r>
              <a:rPr lang="en-US" sz="3000"/>
              <a:t>A</a:t>
            </a:r>
            <a:r>
              <a:rPr lang="en" sz="3000"/>
              <a:t>P </a:t>
            </a:r>
            <a:r>
              <a:rPr lang="en-US" sz="3000"/>
              <a:t>apps</a:t>
            </a:r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9A7B98B5-BFC6-4BB5-9109-A5CF69C51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96E2EB1-1006-4B6D-A32D-5C19BCCE0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213" y="686432"/>
            <a:ext cx="4157736" cy="51768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D423B2C-19FA-4DAC-9CC9-3C5FAFB4D9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0981" y="1826301"/>
            <a:ext cx="3047676" cy="62972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3152E04-7453-4DBB-836C-98AD7B439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0981" y="2616315"/>
            <a:ext cx="3047676" cy="62972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21CD0BB-9ECF-4952-B9A9-0F91569E8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56641" y="3365594"/>
            <a:ext cx="3047676" cy="629727"/>
          </a:xfrm>
          <a:prstGeom prst="rect">
            <a:avLst/>
          </a:prstGeom>
        </p:spPr>
      </p:pic>
      <p:sp>
        <p:nvSpPr>
          <p:cNvPr id="14" name="Google Shape;109;p27">
            <a:extLst>
              <a:ext uri="{FF2B5EF4-FFF2-40B4-BE49-F238E27FC236}">
                <a16:creationId xmlns:a16="http://schemas.microsoft.com/office/drawing/2014/main" id="{A67E722A-C025-431D-ABBA-D2A467B413AB}"/>
              </a:ext>
            </a:extLst>
          </p:cNvPr>
          <p:cNvSpPr txBox="1">
            <a:spLocks/>
          </p:cNvSpPr>
          <p:nvPr/>
        </p:nvSpPr>
        <p:spPr>
          <a:xfrm>
            <a:off x="5231964" y="1881252"/>
            <a:ext cx="4314789" cy="5475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bg1"/>
              </a:buClr>
              <a:buSzPts val="3000"/>
              <a:buNone/>
            </a:pPr>
            <a:r>
              <a:rPr lang="en-US" altLang="zh-TW" sz="2000">
                <a:solidFill>
                  <a:schemeClr val="bg1"/>
                </a:solidFill>
              </a:rPr>
              <a:t>Solution Overview</a:t>
            </a:r>
          </a:p>
        </p:txBody>
      </p:sp>
      <p:sp>
        <p:nvSpPr>
          <p:cNvPr id="15" name="Google Shape;109;p27">
            <a:extLst>
              <a:ext uri="{FF2B5EF4-FFF2-40B4-BE49-F238E27FC236}">
                <a16:creationId xmlns:a16="http://schemas.microsoft.com/office/drawing/2014/main" id="{CE466AA7-DA5A-45A1-9EB9-6867A0873576}"/>
              </a:ext>
            </a:extLst>
          </p:cNvPr>
          <p:cNvSpPr txBox="1">
            <a:spLocks/>
          </p:cNvSpPr>
          <p:nvPr/>
        </p:nvSpPr>
        <p:spPr>
          <a:xfrm>
            <a:off x="5255777" y="2649619"/>
            <a:ext cx="2825060" cy="5789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bg1"/>
              </a:buClr>
              <a:buSzPts val="3000"/>
              <a:buNone/>
            </a:pPr>
            <a:r>
              <a:rPr lang="en-US" altLang="zh-TW" sz="2000">
                <a:solidFill>
                  <a:schemeClr val="bg1"/>
                </a:solidFill>
              </a:rPr>
              <a:t>System Architecture </a:t>
            </a:r>
          </a:p>
        </p:txBody>
      </p:sp>
      <p:sp>
        <p:nvSpPr>
          <p:cNvPr id="16" name="Google Shape;109;p27">
            <a:extLst>
              <a:ext uri="{FF2B5EF4-FFF2-40B4-BE49-F238E27FC236}">
                <a16:creationId xmlns:a16="http://schemas.microsoft.com/office/drawing/2014/main" id="{A1901D0F-C6E4-4BAD-A792-EF34BC00726E}"/>
              </a:ext>
            </a:extLst>
          </p:cNvPr>
          <p:cNvSpPr txBox="1">
            <a:spLocks/>
          </p:cNvSpPr>
          <p:nvPr/>
        </p:nvSpPr>
        <p:spPr>
          <a:xfrm>
            <a:off x="5183920" y="3415529"/>
            <a:ext cx="4529470" cy="7709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bg1"/>
              </a:buClr>
              <a:buSzPts val="3000"/>
              <a:buNone/>
            </a:pPr>
            <a:r>
              <a:rPr lang="en-US" altLang="zh-TW" sz="2000">
                <a:solidFill>
                  <a:schemeClr val="bg1"/>
                </a:solidFill>
              </a:rPr>
              <a:t>Use cases/scenarios</a:t>
            </a:r>
          </a:p>
        </p:txBody>
      </p:sp>
      <p:sp>
        <p:nvSpPr>
          <p:cNvPr id="19" name="Google Shape;108;p27">
            <a:extLst>
              <a:ext uri="{FF2B5EF4-FFF2-40B4-BE49-F238E27FC236}">
                <a16:creationId xmlns:a16="http://schemas.microsoft.com/office/drawing/2014/main" id="{E7AFC99F-D1B9-4F53-9AEA-DF20B22530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7177" y="290157"/>
            <a:ext cx="2384787" cy="8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+mj-lt"/>
                <a:ea typeface="微軟正黑體" panose="020B0604030504040204" pitchFamily="34" charset="-120"/>
              </a:rPr>
              <a:t>Agenda</a:t>
            </a:r>
            <a:endParaRPr sz="3000"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0465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1;p30">
            <a:extLst>
              <a:ext uri="{FF2B5EF4-FFF2-40B4-BE49-F238E27FC236}">
                <a16:creationId xmlns:a16="http://schemas.microsoft.com/office/drawing/2014/main" id="{66EC93E1-34A1-4380-8175-DEAAD98E383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5800" y="1906397"/>
            <a:ext cx="7772400" cy="428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/>
              <a:buNone/>
            </a:pPr>
            <a:r>
              <a:rPr lang="en-US" altLang="zh-TW" sz="1700" b="1">
                <a:solidFill>
                  <a:srgbClr val="75FFFC"/>
                </a:solidFill>
              </a:rPr>
              <a:t>A professional surveillance solution from QNAP</a:t>
            </a:r>
            <a:endParaRPr sz="1700" b="1" i="0" u="none" strike="noStrike" cap="none">
              <a:solidFill>
                <a:srgbClr val="75FFFC"/>
              </a:solidFill>
              <a:sym typeface="Arial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F031947-0CE2-4B73-9ADE-5A8D1F821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602" y="2687267"/>
            <a:ext cx="4608195" cy="274297"/>
          </a:xfrm>
          <a:prstGeom prst="rect">
            <a:avLst/>
          </a:prstGeom>
        </p:spPr>
      </p:pic>
      <p:sp>
        <p:nvSpPr>
          <p:cNvPr id="366" name="Google Shape;366;p38"/>
          <p:cNvSpPr txBox="1">
            <a:spLocks noGrp="1"/>
          </p:cNvSpPr>
          <p:nvPr>
            <p:ph type="ctrTitle"/>
          </p:nvPr>
        </p:nvSpPr>
        <p:spPr>
          <a:xfrm>
            <a:off x="685800" y="2196701"/>
            <a:ext cx="77724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bg1"/>
              </a:buClr>
              <a:buSzPts val="3000"/>
            </a:pPr>
            <a:r>
              <a:rPr lang="en-US" altLang="zh-TW">
                <a:solidFill>
                  <a:schemeClr val="bg1"/>
                </a:solidFill>
              </a:rPr>
              <a:t>Use cases/scenarios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08914C5-EC46-4CCD-A9BC-3F448CBEBDB7}"/>
              </a:ext>
            </a:extLst>
          </p:cNvPr>
          <p:cNvGrpSpPr/>
          <p:nvPr/>
        </p:nvGrpSpPr>
        <p:grpSpPr>
          <a:xfrm>
            <a:off x="1347281" y="646581"/>
            <a:ext cx="6449436" cy="3850337"/>
            <a:chOff x="1024512" y="952185"/>
            <a:chExt cx="6807136" cy="4063884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BE247603-08AE-4632-ABA6-0C5630267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788" y="952185"/>
              <a:ext cx="6592122" cy="3778250"/>
            </a:xfrm>
            <a:prstGeom prst="rect">
              <a:avLst/>
            </a:prstGeom>
          </p:spPr>
        </p:pic>
        <p:sp>
          <p:nvSpPr>
            <p:cNvPr id="374" name="Google Shape;374;p39"/>
            <p:cNvSpPr txBox="1"/>
            <p:nvPr/>
          </p:nvSpPr>
          <p:spPr>
            <a:xfrm>
              <a:off x="1024512" y="4769169"/>
              <a:ext cx="50760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15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9"/>
            <p:cNvSpPr txBox="1"/>
            <p:nvPr/>
          </p:nvSpPr>
          <p:spPr>
            <a:xfrm>
              <a:off x="4471272" y="1662918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150" b="1">
                  <a:solidFill>
                    <a:schemeClr val="bg1"/>
                  </a:solidFill>
                </a:rPr>
                <a:t>Home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389" name="Google Shape;389;p39"/>
            <p:cNvSpPr txBox="1"/>
            <p:nvPr/>
          </p:nvSpPr>
          <p:spPr>
            <a:xfrm>
              <a:off x="2212600" y="1951204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150" b="1">
                  <a:solidFill>
                    <a:schemeClr val="bg1"/>
                  </a:solidFill>
                </a:rPr>
                <a:t>Store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392" name="Google Shape;392;p39"/>
            <p:cNvSpPr txBox="1"/>
            <p:nvPr/>
          </p:nvSpPr>
          <p:spPr>
            <a:xfrm>
              <a:off x="1114050" y="3012888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0" b="1">
                  <a:solidFill>
                    <a:schemeClr val="bg1"/>
                  </a:solidFill>
                </a:rPr>
                <a:t>Bank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395" name="Google Shape;395;p39"/>
            <p:cNvSpPr txBox="1"/>
            <p:nvPr/>
          </p:nvSpPr>
          <p:spPr>
            <a:xfrm>
              <a:off x="2051250" y="4344425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0" b="1">
                  <a:solidFill>
                    <a:schemeClr val="bg1"/>
                  </a:solidFill>
                </a:rPr>
                <a:t>Hospital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398" name="Google Shape;398;p39"/>
            <p:cNvSpPr txBox="1"/>
            <p:nvPr/>
          </p:nvSpPr>
          <p:spPr>
            <a:xfrm>
              <a:off x="3051187" y="4613164"/>
              <a:ext cx="1289834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0" b="1">
                  <a:solidFill>
                    <a:schemeClr val="bg1"/>
                  </a:solidFill>
                </a:rPr>
                <a:t>Transportation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401" name="Google Shape;401;p39"/>
            <p:cNvSpPr txBox="1"/>
            <p:nvPr/>
          </p:nvSpPr>
          <p:spPr>
            <a:xfrm>
              <a:off x="4774818" y="4613164"/>
              <a:ext cx="1181508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0" b="1">
                  <a:solidFill>
                    <a:schemeClr val="bg1"/>
                  </a:solidFill>
                </a:rPr>
                <a:t>Government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404" name="Google Shape;404;p39"/>
            <p:cNvSpPr txBox="1"/>
            <p:nvPr/>
          </p:nvSpPr>
          <p:spPr>
            <a:xfrm>
              <a:off x="6003049" y="4312978"/>
              <a:ext cx="1181508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0" b="1">
                  <a:solidFill>
                    <a:schemeClr val="bg1"/>
                  </a:solidFill>
                </a:rPr>
                <a:t>Mall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407" name="Google Shape;407;p39"/>
            <p:cNvSpPr txBox="1"/>
            <p:nvPr/>
          </p:nvSpPr>
          <p:spPr>
            <a:xfrm>
              <a:off x="6894448" y="3012888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0" b="1">
                  <a:solidFill>
                    <a:schemeClr val="bg1"/>
                  </a:solidFill>
                </a:rPr>
                <a:t>Army</a:t>
              </a:r>
              <a:endParaRPr sz="1150">
                <a:solidFill>
                  <a:schemeClr val="bg1"/>
                </a:solidFill>
              </a:endParaRPr>
            </a:p>
          </p:txBody>
        </p:sp>
        <p:sp>
          <p:nvSpPr>
            <p:cNvPr id="410" name="Google Shape;410;p39"/>
            <p:cNvSpPr txBox="1"/>
            <p:nvPr/>
          </p:nvSpPr>
          <p:spPr>
            <a:xfrm>
              <a:off x="5853900" y="1951204"/>
              <a:ext cx="937200" cy="328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0" b="1">
                  <a:solidFill>
                    <a:schemeClr val="bg1"/>
                  </a:solidFill>
                </a:rPr>
                <a:t>Casino</a:t>
              </a:r>
              <a:endParaRPr sz="115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D3966BAF-211A-49C0-B80F-F76B58BCF9C7}"/>
              </a:ext>
            </a:extLst>
          </p:cNvPr>
          <p:cNvGrpSpPr/>
          <p:nvPr/>
        </p:nvGrpSpPr>
        <p:grpSpPr>
          <a:xfrm>
            <a:off x="3055336" y="1946060"/>
            <a:ext cx="2796525" cy="1112831"/>
            <a:chOff x="3359170" y="2321268"/>
            <a:chExt cx="2229734" cy="887743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7F1F219C-3842-4D2C-AE50-E3D8F99FB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170" y="2321268"/>
              <a:ext cx="2148010" cy="887743"/>
            </a:xfrm>
            <a:prstGeom prst="rect">
              <a:avLst/>
            </a:prstGeom>
          </p:spPr>
        </p:pic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A5AA5B55-568E-4DD5-BE56-CD5E2E9ACE8A}"/>
                </a:ext>
              </a:extLst>
            </p:cNvPr>
            <p:cNvGrpSpPr/>
            <p:nvPr/>
          </p:nvGrpSpPr>
          <p:grpSpPr>
            <a:xfrm>
              <a:off x="3600791" y="2457152"/>
              <a:ext cx="1688759" cy="381704"/>
              <a:chOff x="3613491" y="2501602"/>
              <a:chExt cx="2422450" cy="547538"/>
            </a:xfrm>
          </p:grpSpPr>
          <p:grpSp>
            <p:nvGrpSpPr>
              <p:cNvPr id="46" name="群組 45">
                <a:extLst>
                  <a:ext uri="{FF2B5EF4-FFF2-40B4-BE49-F238E27FC236}">
                    <a16:creationId xmlns:a16="http://schemas.microsoft.com/office/drawing/2014/main" id="{8B7ED576-C76B-494B-A74F-D19D2C61E774}"/>
                  </a:ext>
                </a:extLst>
              </p:cNvPr>
              <p:cNvGrpSpPr/>
              <p:nvPr/>
            </p:nvGrpSpPr>
            <p:grpSpPr>
              <a:xfrm>
                <a:off x="3613491" y="2501602"/>
                <a:ext cx="532117" cy="528837"/>
                <a:chOff x="1240908" y="1222403"/>
                <a:chExt cx="673344" cy="669193"/>
              </a:xfrm>
            </p:grpSpPr>
            <p:sp>
              <p:nvSpPr>
                <p:cNvPr id="47" name="矩形: 圓角 46">
                  <a:extLst>
                    <a:ext uri="{FF2B5EF4-FFF2-40B4-BE49-F238E27FC236}">
                      <a16:creationId xmlns:a16="http://schemas.microsoft.com/office/drawing/2014/main" id="{A150A4D6-86EC-4DD6-ABFD-88E5051CAD33}"/>
                    </a:ext>
                  </a:extLst>
                </p:cNvPr>
                <p:cNvSpPr/>
                <p:nvPr/>
              </p:nvSpPr>
              <p:spPr>
                <a:xfrm>
                  <a:off x="1245153" y="1222497"/>
                  <a:ext cx="669099" cy="66909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48" name="Google Shape;239;p31">
                  <a:extLst>
                    <a:ext uri="{FF2B5EF4-FFF2-40B4-BE49-F238E27FC236}">
                      <a16:creationId xmlns:a16="http://schemas.microsoft.com/office/drawing/2014/main" id="{6B73B386-D14B-4260-87F0-D75BC981F1A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1240908" y="1222403"/>
                  <a:ext cx="669099" cy="6690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9" name="群組 48">
                <a:extLst>
                  <a:ext uri="{FF2B5EF4-FFF2-40B4-BE49-F238E27FC236}">
                    <a16:creationId xmlns:a16="http://schemas.microsoft.com/office/drawing/2014/main" id="{90378BF9-CA44-4411-9F23-082CB3783596}"/>
                  </a:ext>
                </a:extLst>
              </p:cNvPr>
              <p:cNvGrpSpPr/>
              <p:nvPr/>
            </p:nvGrpSpPr>
            <p:grpSpPr>
              <a:xfrm>
                <a:off x="4245110" y="2509080"/>
                <a:ext cx="528762" cy="528762"/>
                <a:chOff x="2936223" y="1228169"/>
                <a:chExt cx="669099" cy="669099"/>
              </a:xfrm>
            </p:grpSpPr>
            <p:sp>
              <p:nvSpPr>
                <p:cNvPr id="50" name="矩形: 圓角 49">
                  <a:extLst>
                    <a:ext uri="{FF2B5EF4-FFF2-40B4-BE49-F238E27FC236}">
                      <a16:creationId xmlns:a16="http://schemas.microsoft.com/office/drawing/2014/main" id="{977CAC8E-4A8F-4C85-94AB-EAE909397560}"/>
                    </a:ext>
                  </a:extLst>
                </p:cNvPr>
                <p:cNvSpPr/>
                <p:nvPr/>
              </p:nvSpPr>
              <p:spPr>
                <a:xfrm>
                  <a:off x="2936223" y="1228169"/>
                  <a:ext cx="669099" cy="66909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51" name="Google Shape;240;p31">
                  <a:extLst>
                    <a:ext uri="{FF2B5EF4-FFF2-40B4-BE49-F238E27FC236}">
                      <a16:creationId xmlns:a16="http://schemas.microsoft.com/office/drawing/2014/main" id="{1D7FE86A-4746-4AF1-830C-A96CB625F588}"/>
                    </a:ext>
                  </a:extLst>
                </p:cNvPr>
                <p:cNvPicPr preferRelativeResize="0"/>
                <p:nvPr/>
              </p:nvPicPr>
              <p:blipFill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40468" y="1234519"/>
                  <a:ext cx="653151" cy="6531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D5838400-2D50-427D-9C2F-1702BAFBF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7181" y="2509816"/>
                <a:ext cx="528760" cy="528761"/>
              </a:xfrm>
              <a:prstGeom prst="rect">
                <a:avLst/>
              </a:prstGeom>
            </p:spPr>
          </p:pic>
          <p:sp>
            <p:nvSpPr>
              <p:cNvPr id="58" name="矩形: 圓角 57">
                <a:extLst>
                  <a:ext uri="{FF2B5EF4-FFF2-40B4-BE49-F238E27FC236}">
                    <a16:creationId xmlns:a16="http://schemas.microsoft.com/office/drawing/2014/main" id="{31A2572A-6EEC-463B-B4C6-AB1396123EB0}"/>
                  </a:ext>
                </a:extLst>
              </p:cNvPr>
              <p:cNvSpPr/>
              <p:nvPr/>
            </p:nvSpPr>
            <p:spPr>
              <a:xfrm>
                <a:off x="4907203" y="2520377"/>
                <a:ext cx="528762" cy="52876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52" name="Google Shape;238;p31" descr="Guard_512.png">
                <a:extLst>
                  <a:ext uri="{FF2B5EF4-FFF2-40B4-BE49-F238E27FC236}">
                    <a16:creationId xmlns:a16="http://schemas.microsoft.com/office/drawing/2014/main" id="{B485E27E-D194-43E1-9720-3905FAE7C4F7}"/>
                  </a:ext>
                </a:extLst>
              </p:cNvPr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4917767" y="2526728"/>
                <a:ext cx="511848" cy="5047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1" name="Google Shape;383;p39">
              <a:extLst>
                <a:ext uri="{FF2B5EF4-FFF2-40B4-BE49-F238E27FC236}">
                  <a16:creationId xmlns:a16="http://schemas.microsoft.com/office/drawing/2014/main" id="{CE087DD2-E88D-4BDF-A21F-1840B3724A42}"/>
                </a:ext>
              </a:extLst>
            </p:cNvPr>
            <p:cNvSpPr txBox="1"/>
            <p:nvPr/>
          </p:nvSpPr>
          <p:spPr>
            <a:xfrm>
              <a:off x="3636205" y="2812382"/>
              <a:ext cx="1952699" cy="311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>
                  <a:solidFill>
                    <a:schemeClr val="bg1"/>
                  </a:solidFill>
                </a:rPr>
                <a:t>QVR Pro </a:t>
              </a:r>
              <a:r>
                <a:rPr lang="en-US" sz="1200" b="1">
                  <a:solidFill>
                    <a:schemeClr val="bg1"/>
                  </a:solidFill>
                </a:rPr>
                <a:t>surveillance family</a:t>
              </a:r>
              <a:endParaRPr sz="1200" b="1">
                <a:solidFill>
                  <a:schemeClr val="bg1"/>
                </a:solidFill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83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A315728-2A36-41FD-BDC0-15A1BDD21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" y="0"/>
            <a:ext cx="9140709" cy="51435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8BF63F4-1592-4A6E-89C9-681E3BCA78E9}"/>
              </a:ext>
            </a:extLst>
          </p:cNvPr>
          <p:cNvSpPr/>
          <p:nvPr/>
        </p:nvSpPr>
        <p:spPr>
          <a:xfrm>
            <a:off x="3003772" y="1175921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2"/>
                </a:solidFill>
                <a:latin typeface="+mj-lt"/>
                <a:ea typeface="Microsoft JhengHei"/>
              </a:rPr>
              <a:t>Home</a:t>
            </a:r>
            <a:endParaRPr lang="zh-TW" altLang="en-US" sz="1800" b="1">
              <a:latin typeface="+mj-lt"/>
              <a:ea typeface="Microsoft JhengHe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7CF421C-E4D2-4664-AE41-1475D71BDEDC}"/>
              </a:ext>
            </a:extLst>
          </p:cNvPr>
          <p:cNvSpPr/>
          <p:nvPr/>
        </p:nvSpPr>
        <p:spPr>
          <a:xfrm>
            <a:off x="5019636" y="3605977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2"/>
                </a:solidFill>
                <a:latin typeface="+mj-lt"/>
                <a:ea typeface="Microsoft JhengHei"/>
              </a:rPr>
              <a:t>Enterprise</a:t>
            </a:r>
            <a:endParaRPr lang="zh-TW" altLang="en-US" sz="1800" b="1">
              <a:latin typeface="+mj-lt"/>
              <a:ea typeface="Microsoft JhengHe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7CB4ADA-95B8-4D96-AC38-52236BFF24A6}"/>
              </a:ext>
            </a:extLst>
          </p:cNvPr>
          <p:cNvSpPr/>
          <p:nvPr/>
        </p:nvSpPr>
        <p:spPr>
          <a:xfrm>
            <a:off x="2978739" y="3467477"/>
            <a:ext cx="1362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2"/>
                </a:solidFill>
                <a:latin typeface="+mj-lt"/>
                <a:ea typeface="Microsoft JhengHei"/>
              </a:rPr>
              <a:t>Multiple sites</a:t>
            </a:r>
            <a:endParaRPr lang="zh-TW" altLang="en-US" sz="1800" b="1">
              <a:latin typeface="+mj-lt"/>
              <a:ea typeface="Microsoft JhengHei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D26415AE-70DA-4027-863D-9EC55A016177}"/>
              </a:ext>
            </a:extLst>
          </p:cNvPr>
          <p:cNvSpPr/>
          <p:nvPr/>
        </p:nvSpPr>
        <p:spPr>
          <a:xfrm>
            <a:off x="5019636" y="1146474"/>
            <a:ext cx="1210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2"/>
                </a:solidFill>
                <a:latin typeface="+mj-lt"/>
                <a:ea typeface="Microsoft JhengHei"/>
              </a:rPr>
              <a:t>Factory</a:t>
            </a:r>
            <a:r>
              <a:rPr lang="zh-TW" altLang="en-US" sz="1800" b="1">
                <a:solidFill>
                  <a:schemeClr val="bg2"/>
                </a:solidFill>
                <a:latin typeface="+mj-lt"/>
                <a:ea typeface="Microsoft JhengHei"/>
              </a:rPr>
              <a:t> </a:t>
            </a:r>
            <a:endParaRPr lang="zh-TW" altLang="en-US" sz="1800" b="1">
              <a:latin typeface="+mj-lt"/>
              <a:ea typeface="Microsoft JhengHei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88ED7A23-E899-4FFA-938C-8D66459500E0}"/>
              </a:ext>
            </a:extLst>
          </p:cNvPr>
          <p:cNvGrpSpPr/>
          <p:nvPr/>
        </p:nvGrpSpPr>
        <p:grpSpPr>
          <a:xfrm>
            <a:off x="3222391" y="2045034"/>
            <a:ext cx="2796634" cy="1131417"/>
            <a:chOff x="3359170" y="2321268"/>
            <a:chExt cx="2194322" cy="887743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3004F187-5899-4359-9B66-41A823820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170" y="2321268"/>
              <a:ext cx="2148010" cy="887743"/>
            </a:xfrm>
            <a:prstGeom prst="rect">
              <a:avLst/>
            </a:prstGeom>
          </p:spPr>
        </p:pic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B007B877-DC0D-4E86-90A5-FD49C0B3864E}"/>
                </a:ext>
              </a:extLst>
            </p:cNvPr>
            <p:cNvGrpSpPr/>
            <p:nvPr/>
          </p:nvGrpSpPr>
          <p:grpSpPr>
            <a:xfrm>
              <a:off x="3600794" y="2457152"/>
              <a:ext cx="1688760" cy="381704"/>
              <a:chOff x="3613491" y="2501602"/>
              <a:chExt cx="2422450" cy="547538"/>
            </a:xfrm>
          </p:grpSpPr>
          <p:grpSp>
            <p:nvGrpSpPr>
              <p:cNvPr id="55" name="群組 54">
                <a:extLst>
                  <a:ext uri="{FF2B5EF4-FFF2-40B4-BE49-F238E27FC236}">
                    <a16:creationId xmlns:a16="http://schemas.microsoft.com/office/drawing/2014/main" id="{0D71B596-47CE-483D-9271-D5BCCD1FE903}"/>
                  </a:ext>
                </a:extLst>
              </p:cNvPr>
              <p:cNvGrpSpPr/>
              <p:nvPr/>
            </p:nvGrpSpPr>
            <p:grpSpPr>
              <a:xfrm>
                <a:off x="3613491" y="2501602"/>
                <a:ext cx="532117" cy="528837"/>
                <a:chOff x="1240908" y="1222403"/>
                <a:chExt cx="673344" cy="669193"/>
              </a:xfrm>
            </p:grpSpPr>
            <p:sp>
              <p:nvSpPr>
                <p:cNvPr id="64" name="矩形: 圓角 63">
                  <a:extLst>
                    <a:ext uri="{FF2B5EF4-FFF2-40B4-BE49-F238E27FC236}">
                      <a16:creationId xmlns:a16="http://schemas.microsoft.com/office/drawing/2014/main" id="{D9635ED8-B056-467E-BA31-B234D00CF2CA}"/>
                    </a:ext>
                  </a:extLst>
                </p:cNvPr>
                <p:cNvSpPr/>
                <p:nvPr/>
              </p:nvSpPr>
              <p:spPr>
                <a:xfrm>
                  <a:off x="1245153" y="1222497"/>
                  <a:ext cx="669099" cy="66909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65" name="Google Shape;239;p31">
                  <a:extLst>
                    <a:ext uri="{FF2B5EF4-FFF2-40B4-BE49-F238E27FC236}">
                      <a16:creationId xmlns:a16="http://schemas.microsoft.com/office/drawing/2014/main" id="{F19DE7DA-509C-4806-81A8-76F34B0667E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1240908" y="1222403"/>
                  <a:ext cx="669099" cy="6690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6" name="群組 55">
                <a:extLst>
                  <a:ext uri="{FF2B5EF4-FFF2-40B4-BE49-F238E27FC236}">
                    <a16:creationId xmlns:a16="http://schemas.microsoft.com/office/drawing/2014/main" id="{367F2D2F-13BD-4407-BD0F-B14D1E0019F5}"/>
                  </a:ext>
                </a:extLst>
              </p:cNvPr>
              <p:cNvGrpSpPr/>
              <p:nvPr/>
            </p:nvGrpSpPr>
            <p:grpSpPr>
              <a:xfrm>
                <a:off x="4245110" y="2509080"/>
                <a:ext cx="528762" cy="528762"/>
                <a:chOff x="2936223" y="1228169"/>
                <a:chExt cx="669099" cy="669099"/>
              </a:xfrm>
            </p:grpSpPr>
            <p:sp>
              <p:nvSpPr>
                <p:cNvPr id="62" name="矩形: 圓角 61">
                  <a:extLst>
                    <a:ext uri="{FF2B5EF4-FFF2-40B4-BE49-F238E27FC236}">
                      <a16:creationId xmlns:a16="http://schemas.microsoft.com/office/drawing/2014/main" id="{D2A939D9-922C-41BF-B7A0-0ED531829FC9}"/>
                    </a:ext>
                  </a:extLst>
                </p:cNvPr>
                <p:cNvSpPr/>
                <p:nvPr/>
              </p:nvSpPr>
              <p:spPr>
                <a:xfrm>
                  <a:off x="2936223" y="1228169"/>
                  <a:ext cx="669099" cy="66909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63" name="Google Shape;240;p31">
                  <a:extLst>
                    <a:ext uri="{FF2B5EF4-FFF2-40B4-BE49-F238E27FC236}">
                      <a16:creationId xmlns:a16="http://schemas.microsoft.com/office/drawing/2014/main" id="{3D188FCE-D31C-4223-AC91-93073EC2DFCA}"/>
                    </a:ext>
                  </a:extLst>
                </p:cNvPr>
                <p:cNvPicPr preferRelativeResize="0"/>
                <p:nvPr/>
              </p:nvPicPr>
              <p:blipFill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40468" y="1234519"/>
                  <a:ext cx="653151" cy="6531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7" name="圖片 56">
                <a:extLst>
                  <a:ext uri="{FF2B5EF4-FFF2-40B4-BE49-F238E27FC236}">
                    <a16:creationId xmlns:a16="http://schemas.microsoft.com/office/drawing/2014/main" id="{A0F47733-B3FF-4345-B555-61EE422AA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7181" y="2509816"/>
                <a:ext cx="528760" cy="528761"/>
              </a:xfrm>
              <a:prstGeom prst="rect">
                <a:avLst/>
              </a:prstGeom>
            </p:spPr>
          </p:pic>
          <p:sp>
            <p:nvSpPr>
              <p:cNvPr id="59" name="矩形: 圓角 58">
                <a:extLst>
                  <a:ext uri="{FF2B5EF4-FFF2-40B4-BE49-F238E27FC236}">
                    <a16:creationId xmlns:a16="http://schemas.microsoft.com/office/drawing/2014/main" id="{4E1491B7-B430-49B8-BBBE-3771C95A9805}"/>
                  </a:ext>
                </a:extLst>
              </p:cNvPr>
              <p:cNvSpPr/>
              <p:nvPr/>
            </p:nvSpPr>
            <p:spPr>
              <a:xfrm>
                <a:off x="4907203" y="2520377"/>
                <a:ext cx="528762" cy="52876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60" name="Google Shape;238;p31" descr="Guard_512.png">
                <a:extLst>
                  <a:ext uri="{FF2B5EF4-FFF2-40B4-BE49-F238E27FC236}">
                    <a16:creationId xmlns:a16="http://schemas.microsoft.com/office/drawing/2014/main" id="{CE0AB8BF-975A-408B-B6F2-471C1103A012}"/>
                  </a:ext>
                </a:extLst>
              </p:cNvPr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4917767" y="2526728"/>
                <a:ext cx="511848" cy="5047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4" name="Google Shape;383;p39">
              <a:extLst>
                <a:ext uri="{FF2B5EF4-FFF2-40B4-BE49-F238E27FC236}">
                  <a16:creationId xmlns:a16="http://schemas.microsoft.com/office/drawing/2014/main" id="{7FED1C37-FF32-4CBF-90E5-2CA22956CCF1}"/>
                </a:ext>
              </a:extLst>
            </p:cNvPr>
            <p:cNvSpPr txBox="1"/>
            <p:nvPr/>
          </p:nvSpPr>
          <p:spPr>
            <a:xfrm>
              <a:off x="3600793" y="2844872"/>
              <a:ext cx="1952699" cy="3112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en-US" altLang="zh-TW" sz="1200" b="1">
                  <a:solidFill>
                    <a:schemeClr val="bg1"/>
                  </a:solidFill>
                </a:rPr>
                <a:t>QVR Pro surveillance family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760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DA1C673-5EA9-42FF-A8A8-36D44139E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420326" y="1723363"/>
            <a:ext cx="3309871" cy="61935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1200">
                <a:solidFill>
                  <a:schemeClr val="bg2"/>
                </a:solidFill>
              </a:rPr>
              <a:t>Home</a:t>
            </a:r>
            <a:br>
              <a:rPr lang="zh-TW" altLang="en-US" sz="1800">
                <a:solidFill>
                  <a:schemeClr val="bg2"/>
                </a:solidFill>
              </a:rPr>
            </a:br>
            <a:r>
              <a:rPr lang="en-US" altLang="zh-TW" sz="2000">
                <a:solidFill>
                  <a:schemeClr val="bg2"/>
                </a:solidFill>
              </a:rPr>
              <a:t>Problem &amp; Bottleneck</a:t>
            </a:r>
            <a:endParaRPr lang="zh-TW" altLang="en-US" sz="1800">
              <a:solidFill>
                <a:schemeClr val="bg2"/>
              </a:solidFill>
            </a:endParaRPr>
          </a:p>
        </p:txBody>
      </p:sp>
      <p:sp>
        <p:nvSpPr>
          <p:cNvPr id="7" name="Google Shape;423;p40">
            <a:extLst>
              <a:ext uri="{FF2B5EF4-FFF2-40B4-BE49-F238E27FC236}">
                <a16:creationId xmlns:a16="http://schemas.microsoft.com/office/drawing/2014/main" id="{F709A1A6-CAE7-4DB0-BA2C-068BA176DD2E}"/>
              </a:ext>
            </a:extLst>
          </p:cNvPr>
          <p:cNvSpPr txBox="1">
            <a:spLocks/>
          </p:cNvSpPr>
          <p:nvPr/>
        </p:nvSpPr>
        <p:spPr>
          <a:xfrm>
            <a:off x="5445823" y="2333287"/>
            <a:ext cx="3099516" cy="124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400">
                <a:solidFill>
                  <a:schemeClr val="bg2"/>
                </a:solidFill>
              </a:rPr>
              <a:t>No matter working or travel, when you stay out of home. You want to know your home is still safe and secure.</a:t>
            </a:r>
            <a:endParaRPr lang="zh-TW" altLang="en-US" sz="14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62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286E56-EA84-49A9-9021-BFA396385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463" name="Google Shape;463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23;p40">
            <a:extLst>
              <a:ext uri="{FF2B5EF4-FFF2-40B4-BE49-F238E27FC236}">
                <a16:creationId xmlns:a16="http://schemas.microsoft.com/office/drawing/2014/main" id="{068ABBCD-9CF1-4062-AF72-E2C86693366C}"/>
              </a:ext>
            </a:extLst>
          </p:cNvPr>
          <p:cNvSpPr txBox="1">
            <a:spLocks/>
          </p:cNvSpPr>
          <p:nvPr/>
        </p:nvSpPr>
        <p:spPr>
          <a:xfrm>
            <a:off x="5462744" y="2310846"/>
            <a:ext cx="3099516" cy="124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400">
                <a:solidFill>
                  <a:schemeClr val="bg2"/>
                </a:solidFill>
              </a:rPr>
              <a:t>Enterprise</a:t>
            </a:r>
            <a:r>
              <a:rPr lang="en-US" altLang="zh-TW" sz="1400">
                <a:solidFill>
                  <a:schemeClr val="bg2"/>
                </a:solidFill>
              </a:rPr>
              <a:t>s</a:t>
            </a:r>
            <a:r>
              <a:rPr lang="zh-TW" altLang="en-US" sz="1400">
                <a:solidFill>
                  <a:schemeClr val="bg2"/>
                </a:solidFill>
              </a:rPr>
              <a:t> and company</a:t>
            </a:r>
            <a:r>
              <a:rPr lang="en-US" altLang="zh-TW" sz="1400">
                <a:solidFill>
                  <a:schemeClr val="bg2"/>
                </a:solidFill>
              </a:rPr>
              <a:t>s</a:t>
            </a:r>
            <a:r>
              <a:rPr lang="zh-TW" altLang="en-US" sz="1400">
                <a:solidFill>
                  <a:schemeClr val="bg2"/>
                </a:solidFill>
              </a:rPr>
              <a:t> may </a:t>
            </a:r>
            <a:r>
              <a:rPr lang="en-US" altLang="zh-TW" sz="1400">
                <a:solidFill>
                  <a:schemeClr val="bg2"/>
                </a:solidFill>
              </a:rPr>
              <a:t>experience </a:t>
            </a:r>
            <a:r>
              <a:rPr lang="zh-TW" altLang="en-US" sz="1400">
                <a:solidFill>
                  <a:schemeClr val="bg2"/>
                </a:solidFill>
              </a:rPr>
              <a:t>accident</a:t>
            </a:r>
            <a:r>
              <a:rPr lang="en-US" altLang="zh-TW" sz="1400">
                <a:solidFill>
                  <a:schemeClr val="bg2"/>
                </a:solidFill>
              </a:rPr>
              <a:t>al</a:t>
            </a:r>
            <a:r>
              <a:rPr lang="zh-TW" altLang="en-US" sz="1400">
                <a:solidFill>
                  <a:schemeClr val="bg2"/>
                </a:solidFill>
              </a:rPr>
              <a:t> event</a:t>
            </a:r>
            <a:r>
              <a:rPr lang="en-US" altLang="zh-TW" sz="1400">
                <a:solidFill>
                  <a:schemeClr val="bg2"/>
                </a:solidFill>
              </a:rPr>
              <a:t>s</a:t>
            </a:r>
            <a:r>
              <a:rPr lang="zh-TW" altLang="en-US" sz="1400">
                <a:solidFill>
                  <a:schemeClr val="bg2"/>
                </a:solidFill>
              </a:rPr>
              <a:t>, or want to track attendence record.</a:t>
            </a:r>
          </a:p>
        </p:txBody>
      </p:sp>
      <p:sp>
        <p:nvSpPr>
          <p:cNvPr id="8" name="Google Shape;416;p40">
            <a:extLst>
              <a:ext uri="{FF2B5EF4-FFF2-40B4-BE49-F238E27FC236}">
                <a16:creationId xmlns:a16="http://schemas.microsoft.com/office/drawing/2014/main" id="{70F6EF16-B1C2-4FE3-8D58-CE1747D987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32698" y="1705471"/>
            <a:ext cx="3309871" cy="61935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1200">
                <a:solidFill>
                  <a:schemeClr val="bg2"/>
                </a:solidFill>
              </a:rPr>
              <a:t>Enterprise</a:t>
            </a:r>
            <a:br>
              <a:rPr lang="zh-TW" altLang="en-US" sz="1800">
                <a:solidFill>
                  <a:schemeClr val="bg2"/>
                </a:solidFill>
              </a:rPr>
            </a:br>
            <a:r>
              <a:rPr lang="en-US" altLang="zh-TW" sz="2000">
                <a:solidFill>
                  <a:schemeClr val="bg2"/>
                </a:solidFill>
              </a:rPr>
              <a:t>Problem &amp; Bottleneck</a:t>
            </a:r>
            <a:endParaRPr lang="zh-TW" altLang="en-US" sz="18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72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286E56-EA84-49A9-9021-BFA396385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463" name="Google Shape;463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23;p40">
            <a:extLst>
              <a:ext uri="{FF2B5EF4-FFF2-40B4-BE49-F238E27FC236}">
                <a16:creationId xmlns:a16="http://schemas.microsoft.com/office/drawing/2014/main" id="{068ABBCD-9CF1-4062-AF72-E2C86693366C}"/>
              </a:ext>
            </a:extLst>
          </p:cNvPr>
          <p:cNvSpPr txBox="1">
            <a:spLocks/>
          </p:cNvSpPr>
          <p:nvPr/>
        </p:nvSpPr>
        <p:spPr>
          <a:xfrm>
            <a:off x="5466011" y="2295482"/>
            <a:ext cx="3099516" cy="124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400">
                <a:solidFill>
                  <a:schemeClr val="bg2"/>
                </a:solidFill>
              </a:rPr>
              <a:t>When a company </a:t>
            </a:r>
            <a:r>
              <a:rPr lang="en-US" altLang="zh-TW" sz="1400">
                <a:solidFill>
                  <a:schemeClr val="bg2"/>
                </a:solidFill>
              </a:rPr>
              <a:t>owns many </a:t>
            </a:r>
            <a:r>
              <a:rPr lang="zh-TW" altLang="en-US" sz="1400">
                <a:solidFill>
                  <a:schemeClr val="bg2"/>
                </a:solidFill>
              </a:rPr>
              <a:t>locations, </a:t>
            </a:r>
            <a:r>
              <a:rPr lang="en-US" altLang="zh-TW" sz="1400">
                <a:solidFill>
                  <a:schemeClr val="bg2"/>
                </a:solidFill>
              </a:rPr>
              <a:t>the </a:t>
            </a:r>
            <a:r>
              <a:rPr lang="zh-TW" altLang="en-US" sz="1400">
                <a:solidFill>
                  <a:schemeClr val="bg2"/>
                </a:solidFill>
              </a:rPr>
              <a:t>owner need a single entrance surveillance system to monitor multiple retail store</a:t>
            </a:r>
            <a:r>
              <a:rPr lang="zh-TW" altLang="en-US" sz="1400">
                <a:solidFill>
                  <a:srgbClr val="1F497D"/>
                </a:solidFill>
              </a:rPr>
              <a:t>.</a:t>
            </a:r>
            <a:endParaRPr lang="zh-TW" altLang="en-US" sz="1400">
              <a:solidFill>
                <a:schemeClr val="bg2"/>
              </a:solidFill>
            </a:endParaRPr>
          </a:p>
        </p:txBody>
      </p:sp>
      <p:sp>
        <p:nvSpPr>
          <p:cNvPr id="7" name="Google Shape;416;p40">
            <a:extLst>
              <a:ext uri="{FF2B5EF4-FFF2-40B4-BE49-F238E27FC236}">
                <a16:creationId xmlns:a16="http://schemas.microsoft.com/office/drawing/2014/main" id="{79C1450B-39C3-4293-A55C-C9F7A21124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43622" y="1680845"/>
            <a:ext cx="3309871" cy="61935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1200">
                <a:solidFill>
                  <a:schemeClr val="bg2"/>
                </a:solidFill>
              </a:rPr>
              <a:t>Multiple sites</a:t>
            </a:r>
            <a:br>
              <a:rPr lang="zh-TW" altLang="en-US" sz="1800">
                <a:solidFill>
                  <a:schemeClr val="bg2"/>
                </a:solidFill>
              </a:rPr>
            </a:br>
            <a:r>
              <a:rPr lang="en-US" altLang="zh-TW" sz="2000">
                <a:solidFill>
                  <a:schemeClr val="bg2"/>
                </a:solidFill>
              </a:rPr>
              <a:t>Problem &amp; Bottleneck</a:t>
            </a:r>
            <a:endParaRPr lang="zh-TW" altLang="en-US" sz="18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35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0B32B26-4347-4EE2-ADE2-288388240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463" name="Google Shape;463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23;p40">
            <a:extLst>
              <a:ext uri="{FF2B5EF4-FFF2-40B4-BE49-F238E27FC236}">
                <a16:creationId xmlns:a16="http://schemas.microsoft.com/office/drawing/2014/main" id="{068ABBCD-9CF1-4062-AF72-E2C86693366C}"/>
              </a:ext>
            </a:extLst>
          </p:cNvPr>
          <p:cNvSpPr txBox="1">
            <a:spLocks/>
          </p:cNvSpPr>
          <p:nvPr/>
        </p:nvSpPr>
        <p:spPr>
          <a:xfrm>
            <a:off x="5436722" y="2206905"/>
            <a:ext cx="3204866" cy="1746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400">
                <a:solidFill>
                  <a:schemeClr val="bg2"/>
                </a:solidFill>
              </a:rPr>
              <a:t>Manufact</a:t>
            </a:r>
            <a:r>
              <a:rPr lang="en-US" altLang="zh-TW" sz="1400" err="1">
                <a:solidFill>
                  <a:schemeClr val="bg2"/>
                </a:solidFill>
              </a:rPr>
              <a:t>uring</a:t>
            </a:r>
            <a:r>
              <a:rPr lang="zh-TW" altLang="en-US" sz="1400">
                <a:solidFill>
                  <a:schemeClr val="bg2"/>
                </a:solidFill>
              </a:rPr>
              <a:t> </a:t>
            </a:r>
            <a:r>
              <a:rPr lang="en-US" altLang="zh-TW" sz="1400">
                <a:solidFill>
                  <a:schemeClr val="bg2"/>
                </a:solidFill>
              </a:rPr>
              <a:t>plants</a:t>
            </a:r>
            <a:r>
              <a:rPr lang="zh-TW" altLang="en-US" sz="1400">
                <a:solidFill>
                  <a:schemeClr val="bg2"/>
                </a:solidFill>
              </a:rPr>
              <a:t> turn to automation. The user</a:t>
            </a:r>
            <a:r>
              <a:rPr lang="en-US" altLang="zh-TW" sz="1400">
                <a:solidFill>
                  <a:schemeClr val="bg2"/>
                </a:solidFill>
              </a:rPr>
              <a:t>s</a:t>
            </a:r>
            <a:r>
              <a:rPr lang="zh-TW" altLang="en-US" sz="1400">
                <a:solidFill>
                  <a:schemeClr val="bg2"/>
                </a:solidFill>
              </a:rPr>
              <a:t> at the factory hope to track the video record of production line to </a:t>
            </a:r>
            <a:r>
              <a:rPr lang="en-US" altLang="en-US" sz="1400">
                <a:solidFill>
                  <a:srgbClr val="1F497D"/>
                </a:solidFill>
              </a:rPr>
              <a:t>improve the efficiency of production.</a:t>
            </a:r>
            <a:endParaRPr lang="zh-TW" sz="1400"/>
          </a:p>
        </p:txBody>
      </p:sp>
      <p:sp>
        <p:nvSpPr>
          <p:cNvPr id="7" name="Google Shape;416;p40">
            <a:extLst>
              <a:ext uri="{FF2B5EF4-FFF2-40B4-BE49-F238E27FC236}">
                <a16:creationId xmlns:a16="http://schemas.microsoft.com/office/drawing/2014/main" id="{9D870DE3-22BB-4D87-B639-FED8BF2D9D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1882" y="1642145"/>
            <a:ext cx="3309871" cy="61935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1200">
                <a:solidFill>
                  <a:schemeClr val="bg2"/>
                </a:solidFill>
              </a:rPr>
              <a:t>Factory</a:t>
            </a:r>
            <a:br>
              <a:rPr lang="zh-TW" altLang="en-US" sz="1800">
                <a:solidFill>
                  <a:schemeClr val="bg2"/>
                </a:solidFill>
              </a:rPr>
            </a:br>
            <a:r>
              <a:rPr lang="en-US" altLang="zh-TW" sz="2000">
                <a:solidFill>
                  <a:schemeClr val="bg2"/>
                </a:solidFill>
              </a:rPr>
              <a:t>Problem &amp; Bottleneck</a:t>
            </a:r>
            <a:endParaRPr lang="zh-TW" altLang="en-US" sz="18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16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39412" y="428678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3000">
                <a:latin typeface="+mj-lt"/>
              </a:rPr>
              <a:t>Function &amp; Application</a:t>
            </a:r>
            <a:endParaRPr lang="zh-TW" altLang="en-US" sz="3000">
              <a:latin typeface="+mj-lt"/>
            </a:endParaRPr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38610" y="834329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300" b="1" i="0" u="none" strike="noStrike" cap="none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1. Easy Installation</a:t>
            </a:r>
            <a:endParaRPr lang="zh-TW" altLang="en-US" sz="1300" b="1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2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05676" y="1939269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《Simple But Professional》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</a:rPr>
              <a:t>Most home user</a:t>
            </a:r>
            <a:r>
              <a:rPr lang="en-US" altLang="zh-TW" sz="1600" b="1">
                <a:solidFill>
                  <a:schemeClr val="bg1"/>
                </a:solidFill>
              </a:rPr>
              <a:t>s are not familiar with </a:t>
            </a:r>
            <a:r>
              <a:rPr lang="zh-TW" altLang="en-US" sz="1600" b="1">
                <a:solidFill>
                  <a:schemeClr val="bg1"/>
                </a:solidFill>
              </a:rPr>
              <a:t>surveillance system</a:t>
            </a:r>
            <a:r>
              <a:rPr lang="en-US" altLang="zh-TW" sz="1600" b="1">
                <a:solidFill>
                  <a:schemeClr val="bg1"/>
                </a:solidFill>
              </a:rPr>
              <a:t>s and</a:t>
            </a:r>
            <a:r>
              <a:rPr lang="zh-TW" altLang="en-US" sz="1600" b="1">
                <a:solidFill>
                  <a:schemeClr val="bg1"/>
                </a:solidFill>
              </a:rPr>
              <a:t> they often feel surveillance system</a:t>
            </a:r>
            <a:r>
              <a:rPr lang="en-US" altLang="zh-TW" sz="1600" b="1">
                <a:solidFill>
                  <a:schemeClr val="bg1"/>
                </a:solidFill>
              </a:rPr>
              <a:t>s are</a:t>
            </a:r>
            <a:r>
              <a:rPr lang="zh-TW" altLang="en-US" sz="1600" b="1">
                <a:solidFill>
                  <a:schemeClr val="bg1"/>
                </a:solidFill>
              </a:rPr>
              <a:t> complex.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99C1AB1-35E8-41E4-8664-C6FD12C036D1}"/>
              </a:ext>
            </a:extLst>
          </p:cNvPr>
          <p:cNvGrpSpPr/>
          <p:nvPr/>
        </p:nvGrpSpPr>
        <p:grpSpPr>
          <a:xfrm>
            <a:off x="649040" y="1551979"/>
            <a:ext cx="4331087" cy="2633396"/>
            <a:chOff x="535928" y="1551978"/>
            <a:chExt cx="4444200" cy="2702171"/>
          </a:xfrm>
        </p:grpSpPr>
        <p:sp>
          <p:nvSpPr>
            <p:cNvPr id="415" name="Google Shape;415;p40"/>
            <p:cNvSpPr txBox="1"/>
            <p:nvPr/>
          </p:nvSpPr>
          <p:spPr>
            <a:xfrm>
              <a:off x="535928" y="1551978"/>
              <a:ext cx="4444200" cy="2702171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altLang="zh-TW" b="1">
                  <a:solidFill>
                    <a:srgbClr val="F3F3F3"/>
                  </a:solidFill>
                </a:rPr>
                <a:t>Traditional Installation</a:t>
              </a:r>
              <a:endParaRPr lang="en-US" b="1">
                <a:solidFill>
                  <a:srgbClr val="F3F3F3"/>
                </a:solidFill>
              </a:endParaRPr>
            </a:p>
          </p:txBody>
        </p:sp>
        <p:sp>
          <p:nvSpPr>
            <p:cNvPr id="418" name="Google Shape;418;p40"/>
            <p:cNvSpPr txBox="1"/>
            <p:nvPr/>
          </p:nvSpPr>
          <p:spPr>
            <a:xfrm>
              <a:off x="781634" y="2055449"/>
              <a:ext cx="2353800" cy="1982198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</a:endParaRPr>
            </a:p>
          </p:txBody>
        </p:sp>
        <p:sp>
          <p:nvSpPr>
            <p:cNvPr id="419" name="Google Shape;419;p40"/>
            <p:cNvSpPr txBox="1"/>
            <p:nvPr/>
          </p:nvSpPr>
          <p:spPr>
            <a:xfrm>
              <a:off x="857539" y="3084288"/>
              <a:ext cx="2185800" cy="5394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/>
                <a:t>Surveillance System</a:t>
              </a:r>
              <a:endParaRPr sz="1200" b="1"/>
            </a:p>
          </p:txBody>
        </p:sp>
        <p:sp>
          <p:nvSpPr>
            <p:cNvPr id="420" name="Google Shape;420;p40"/>
            <p:cNvSpPr txBox="1"/>
            <p:nvPr/>
          </p:nvSpPr>
          <p:spPr>
            <a:xfrm>
              <a:off x="857528" y="2169159"/>
              <a:ext cx="2185800" cy="8010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/>
                <a:t>IP Camera</a:t>
              </a:r>
              <a:endParaRPr sz="1200" b="1"/>
            </a:p>
          </p:txBody>
        </p:sp>
        <p:sp>
          <p:nvSpPr>
            <p:cNvPr id="421" name="Google Shape;421;p40"/>
            <p:cNvSpPr txBox="1"/>
            <p:nvPr/>
          </p:nvSpPr>
          <p:spPr>
            <a:xfrm>
              <a:off x="3534763" y="2368389"/>
              <a:ext cx="1173900" cy="10896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/>
                <a:t>PC</a:t>
              </a:r>
            </a:p>
          </p:txBody>
        </p:sp>
        <p:cxnSp>
          <p:nvCxnSpPr>
            <p:cNvPr id="424" name="Google Shape;424;p40"/>
            <p:cNvCxnSpPr>
              <a:stCxn id="421" idx="1"/>
              <a:endCxn id="419" idx="2"/>
            </p:cNvCxnSpPr>
            <p:nvPr/>
          </p:nvCxnSpPr>
          <p:spPr>
            <a:xfrm rot="10800000" flipV="1">
              <a:off x="1950439" y="2913188"/>
              <a:ext cx="1584324" cy="710499"/>
            </a:xfrm>
            <a:prstGeom prst="bentConnector4">
              <a:avLst>
                <a:gd name="adj1" fmla="val 15509"/>
                <a:gd name="adj2" fmla="val 132175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40"/>
            <p:cNvCxnSpPr>
              <a:stCxn id="420" idx="2"/>
              <a:endCxn id="419" idx="0"/>
            </p:cNvCxnSpPr>
            <p:nvPr/>
          </p:nvCxnSpPr>
          <p:spPr>
            <a:xfrm rot="-5400000" flipH="1">
              <a:off x="1893728" y="3026859"/>
              <a:ext cx="114000" cy="600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3" name="Shape 673">
              <a:extLst>
                <a:ext uri="{FF2B5EF4-FFF2-40B4-BE49-F238E27FC236}">
                  <a16:creationId xmlns:a16="http://schemas.microsoft.com/office/drawing/2014/main" id="{447C3795-FF05-4EE0-B864-D48ADC7D38B4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9963" y="2559162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673">
              <a:extLst>
                <a:ext uri="{FF2B5EF4-FFF2-40B4-BE49-F238E27FC236}">
                  <a16:creationId xmlns:a16="http://schemas.microsoft.com/office/drawing/2014/main" id="{EFE3F71B-CA1F-48AA-88C5-680C87D7E5DD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03639" y="2543295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673">
              <a:extLst>
                <a:ext uri="{FF2B5EF4-FFF2-40B4-BE49-F238E27FC236}">
                  <a16:creationId xmlns:a16="http://schemas.microsoft.com/office/drawing/2014/main" id="{F6939700-59D2-4AF4-87F0-421C752D0523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9789" y="2533797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3E2235AD-E4D8-4F5C-B1A5-E45C74993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91614" y="1596324"/>
              <a:ext cx="563095" cy="501506"/>
            </a:xfrm>
            <a:prstGeom prst="rect">
              <a:avLst/>
            </a:prstGeom>
          </p:spPr>
        </p:pic>
        <p:pic>
          <p:nvPicPr>
            <p:cNvPr id="26" name="Google Shape;495;p45">
              <a:extLst>
                <a:ext uri="{FF2B5EF4-FFF2-40B4-BE49-F238E27FC236}">
                  <a16:creationId xmlns:a16="http://schemas.microsoft.com/office/drawing/2014/main" id="{4BF20392-96AA-4DF2-A7FE-D3A9ECEEA7C1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9922" y="2237463"/>
              <a:ext cx="1101516" cy="125774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13260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36566" y="437776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3000">
                <a:latin typeface="+mj-lt"/>
              </a:rPr>
              <a:t>Function &amp; Application</a:t>
            </a:r>
            <a:endParaRPr lang="zh-TW" altLang="en-US" sz="3000">
              <a:latin typeface="+mj-lt"/>
            </a:endParaRPr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86331" y="878118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2. Easy Management</a:t>
            </a:r>
            <a:endParaRPr lang="zh-TW" altLang="en-US" sz="1300" b="1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76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39832" y="1873401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《Time is money》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Installation, maintenance and upgrade tasks could take tons of time. When you have more cameras, the load is even more heavier.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DB000C88-65BD-43E4-9E82-3CD69991D620}"/>
              </a:ext>
            </a:extLst>
          </p:cNvPr>
          <p:cNvGrpSpPr/>
          <p:nvPr/>
        </p:nvGrpSpPr>
        <p:grpSpPr>
          <a:xfrm>
            <a:off x="649040" y="1551979"/>
            <a:ext cx="4331087" cy="2633396"/>
            <a:chOff x="535928" y="1551978"/>
            <a:chExt cx="4444200" cy="2702171"/>
          </a:xfrm>
        </p:grpSpPr>
        <p:sp>
          <p:nvSpPr>
            <p:cNvPr id="27" name="Google Shape;415;p40">
              <a:extLst>
                <a:ext uri="{FF2B5EF4-FFF2-40B4-BE49-F238E27FC236}">
                  <a16:creationId xmlns:a16="http://schemas.microsoft.com/office/drawing/2014/main" id="{2DD3DFFB-E817-4AAD-B19C-3C8902872DC0}"/>
                </a:ext>
              </a:extLst>
            </p:cNvPr>
            <p:cNvSpPr txBox="1"/>
            <p:nvPr/>
          </p:nvSpPr>
          <p:spPr>
            <a:xfrm>
              <a:off x="535928" y="1551978"/>
              <a:ext cx="4444200" cy="2702171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altLang="zh-TW" b="1">
                  <a:solidFill>
                    <a:srgbClr val="F3F3F3"/>
                  </a:solidFill>
                </a:rPr>
                <a:t>Traditional Installation</a:t>
              </a:r>
              <a:endParaRPr lang="en-US" b="1">
                <a:solidFill>
                  <a:srgbClr val="F3F3F3"/>
                </a:solidFill>
              </a:endParaRPr>
            </a:p>
          </p:txBody>
        </p:sp>
        <p:sp>
          <p:nvSpPr>
            <p:cNvPr id="28" name="Google Shape;418;p40">
              <a:extLst>
                <a:ext uri="{FF2B5EF4-FFF2-40B4-BE49-F238E27FC236}">
                  <a16:creationId xmlns:a16="http://schemas.microsoft.com/office/drawing/2014/main" id="{BF00312A-F2BD-408B-AB01-4D527F66E111}"/>
                </a:ext>
              </a:extLst>
            </p:cNvPr>
            <p:cNvSpPr txBox="1"/>
            <p:nvPr/>
          </p:nvSpPr>
          <p:spPr>
            <a:xfrm>
              <a:off x="781634" y="2055449"/>
              <a:ext cx="2353800" cy="1982198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</a:endParaRPr>
            </a:p>
          </p:txBody>
        </p:sp>
        <p:sp>
          <p:nvSpPr>
            <p:cNvPr id="29" name="Google Shape;419;p40">
              <a:extLst>
                <a:ext uri="{FF2B5EF4-FFF2-40B4-BE49-F238E27FC236}">
                  <a16:creationId xmlns:a16="http://schemas.microsoft.com/office/drawing/2014/main" id="{C84956FA-1B2A-4AD7-A0A6-AA256B25C031}"/>
                </a:ext>
              </a:extLst>
            </p:cNvPr>
            <p:cNvSpPr txBox="1"/>
            <p:nvPr/>
          </p:nvSpPr>
          <p:spPr>
            <a:xfrm>
              <a:off x="857539" y="3084288"/>
              <a:ext cx="2185800" cy="5394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/>
                <a:t>Surveillance System</a:t>
              </a:r>
              <a:endParaRPr sz="1200" b="1"/>
            </a:p>
          </p:txBody>
        </p:sp>
        <p:sp>
          <p:nvSpPr>
            <p:cNvPr id="30" name="Google Shape;420;p40">
              <a:extLst>
                <a:ext uri="{FF2B5EF4-FFF2-40B4-BE49-F238E27FC236}">
                  <a16:creationId xmlns:a16="http://schemas.microsoft.com/office/drawing/2014/main" id="{E98CE2EB-6019-46BB-AE00-BD5CCCC7AD43}"/>
                </a:ext>
              </a:extLst>
            </p:cNvPr>
            <p:cNvSpPr txBox="1"/>
            <p:nvPr/>
          </p:nvSpPr>
          <p:spPr>
            <a:xfrm>
              <a:off x="857528" y="2169159"/>
              <a:ext cx="2185800" cy="8010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/>
                <a:t>IP Camera</a:t>
              </a:r>
              <a:endParaRPr sz="1200" b="1"/>
            </a:p>
          </p:txBody>
        </p:sp>
        <p:sp>
          <p:nvSpPr>
            <p:cNvPr id="31" name="Google Shape;421;p40">
              <a:extLst>
                <a:ext uri="{FF2B5EF4-FFF2-40B4-BE49-F238E27FC236}">
                  <a16:creationId xmlns:a16="http://schemas.microsoft.com/office/drawing/2014/main" id="{7C552688-DCAF-4080-8544-615EB4D5B95B}"/>
                </a:ext>
              </a:extLst>
            </p:cNvPr>
            <p:cNvSpPr txBox="1"/>
            <p:nvPr/>
          </p:nvSpPr>
          <p:spPr>
            <a:xfrm>
              <a:off x="3534763" y="2368389"/>
              <a:ext cx="1173900" cy="10896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/>
                <a:t>PC</a:t>
              </a:r>
            </a:p>
          </p:txBody>
        </p:sp>
        <p:cxnSp>
          <p:nvCxnSpPr>
            <p:cNvPr id="32" name="Google Shape;424;p40">
              <a:extLst>
                <a:ext uri="{FF2B5EF4-FFF2-40B4-BE49-F238E27FC236}">
                  <a16:creationId xmlns:a16="http://schemas.microsoft.com/office/drawing/2014/main" id="{52FF6290-5780-42DA-B956-D8B8EA216EE6}"/>
                </a:ext>
              </a:extLst>
            </p:cNvPr>
            <p:cNvCxnSpPr>
              <a:stCxn id="31" idx="1"/>
              <a:endCxn id="29" idx="2"/>
            </p:cNvCxnSpPr>
            <p:nvPr/>
          </p:nvCxnSpPr>
          <p:spPr>
            <a:xfrm rot="10800000" flipV="1">
              <a:off x="1950439" y="2913188"/>
              <a:ext cx="1584324" cy="710499"/>
            </a:xfrm>
            <a:prstGeom prst="bentConnector4">
              <a:avLst>
                <a:gd name="adj1" fmla="val 15509"/>
                <a:gd name="adj2" fmla="val 132175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425;p40">
              <a:extLst>
                <a:ext uri="{FF2B5EF4-FFF2-40B4-BE49-F238E27FC236}">
                  <a16:creationId xmlns:a16="http://schemas.microsoft.com/office/drawing/2014/main" id="{371E0A3F-DF70-4699-B819-377C2964D651}"/>
                </a:ext>
              </a:extLst>
            </p:cNvPr>
            <p:cNvCxnSpPr>
              <a:stCxn id="30" idx="2"/>
              <a:endCxn id="29" idx="0"/>
            </p:cNvCxnSpPr>
            <p:nvPr/>
          </p:nvCxnSpPr>
          <p:spPr>
            <a:xfrm rot="-5400000" flipH="1">
              <a:off x="1893728" y="3026859"/>
              <a:ext cx="114000" cy="600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4" name="Shape 673">
              <a:extLst>
                <a:ext uri="{FF2B5EF4-FFF2-40B4-BE49-F238E27FC236}">
                  <a16:creationId xmlns:a16="http://schemas.microsoft.com/office/drawing/2014/main" id="{E0CAF44B-48A2-468A-97BC-10A894D24EC0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9963" y="2559162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Shape 673">
              <a:extLst>
                <a:ext uri="{FF2B5EF4-FFF2-40B4-BE49-F238E27FC236}">
                  <a16:creationId xmlns:a16="http://schemas.microsoft.com/office/drawing/2014/main" id="{3CDE6AD3-00D9-481F-9D28-5CB074C49710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03639" y="2543295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Shape 673">
              <a:extLst>
                <a:ext uri="{FF2B5EF4-FFF2-40B4-BE49-F238E27FC236}">
                  <a16:creationId xmlns:a16="http://schemas.microsoft.com/office/drawing/2014/main" id="{267CAD39-9EAE-443E-9830-C9FBE4A2EE46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9789" y="2533797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7D657671-31A2-4D04-9D75-A7869D96F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91614" y="1596324"/>
              <a:ext cx="563095" cy="501506"/>
            </a:xfrm>
            <a:prstGeom prst="rect">
              <a:avLst/>
            </a:prstGeom>
          </p:spPr>
        </p:pic>
        <p:pic>
          <p:nvPicPr>
            <p:cNvPr id="38" name="Google Shape;495;p45">
              <a:extLst>
                <a:ext uri="{FF2B5EF4-FFF2-40B4-BE49-F238E27FC236}">
                  <a16:creationId xmlns:a16="http://schemas.microsoft.com/office/drawing/2014/main" id="{B86F39E4-1FFE-4232-B843-493B47EF962E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9922" y="2237463"/>
              <a:ext cx="1101516" cy="125774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46594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1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50544" y="437776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3000">
                <a:latin typeface="+mj-lt"/>
              </a:rPr>
              <a:t>Function &amp; Application</a:t>
            </a:r>
            <a:endParaRPr lang="zh-TW" altLang="en-US" sz="3000">
              <a:latin typeface="+mj-lt"/>
            </a:endParaRPr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95942" y="863736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3. Playback</a:t>
            </a:r>
            <a:endParaRPr lang="zh-TW" altLang="en-US" sz="1300" b="1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610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38715" y="1853011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《There is only one t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ruth</a:t>
            </a:r>
            <a:r>
              <a:rPr lang="en-US" altLang="zh-TW" sz="1600" b="1">
                <a:solidFill>
                  <a:schemeClr val="bg1"/>
                </a:solidFill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Without surveillance system, you may not be able to track down the root cause of the event. With surveillance, you could know who did what at when in where.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2793833-4477-4154-B5ED-3887F1041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09" y="1665867"/>
            <a:ext cx="4429124" cy="2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08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5972D4-49B9-4AEF-AFB7-49AF2B2DF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560" y="2610418"/>
            <a:ext cx="4608195" cy="274297"/>
          </a:xfrm>
          <a:prstGeom prst="rect">
            <a:avLst/>
          </a:prstGeom>
        </p:spPr>
      </p:pic>
      <p:sp>
        <p:nvSpPr>
          <p:cNvPr id="114" name="Google Shape;114;p28"/>
          <p:cNvSpPr txBox="1">
            <a:spLocks noGrp="1"/>
          </p:cNvSpPr>
          <p:nvPr>
            <p:ph type="ctrTitle"/>
          </p:nvPr>
        </p:nvSpPr>
        <p:spPr>
          <a:xfrm>
            <a:off x="685800" y="2153019"/>
            <a:ext cx="7772400" cy="9147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4500">
                <a:latin typeface="+mj-lt"/>
                <a:ea typeface="Microsoft JhengHei"/>
              </a:rPr>
              <a:t>Solution overview </a:t>
            </a:r>
            <a:endParaRPr lang="zh-TW" altLang="en-US" sz="4500" b="1" i="0" u="none" strike="noStrike" cap="none">
              <a:solidFill>
                <a:schemeClr val="lt1"/>
              </a:solidFill>
              <a:latin typeface="+mj-lt"/>
              <a:ea typeface="Microsoft JhengHei"/>
            </a:endParaRPr>
          </a:p>
        </p:txBody>
      </p:sp>
      <p:sp>
        <p:nvSpPr>
          <p:cNvPr id="8" name="Google Shape;221;p30">
            <a:extLst>
              <a:ext uri="{FF2B5EF4-FFF2-40B4-BE49-F238E27FC236}">
                <a16:creationId xmlns:a16="http://schemas.microsoft.com/office/drawing/2014/main" id="{9B72E4BF-29F3-4208-B6D9-C3EE4C0D71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5800" y="1906397"/>
            <a:ext cx="7772400" cy="428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/>
              <a:buNone/>
            </a:pPr>
            <a:r>
              <a:rPr lang="fr-FR" altLang="zh-TW" sz="1700" b="1">
                <a:solidFill>
                  <a:srgbClr val="75FFFC"/>
                </a:solidFill>
              </a:rPr>
              <a:t>A professional surveillance solution from QNAP</a:t>
            </a:r>
            <a:endParaRPr lang="fr-FR" sz="1700" b="1" i="0" u="none" strike="noStrike" cap="none">
              <a:solidFill>
                <a:srgbClr val="75FFFC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6"/>
            <a:ext cx="9144000" cy="515233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D5E328B-C822-4DCF-9EC6-D2D8F529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709" y="1595612"/>
            <a:ext cx="3846268" cy="3049721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20321" y="425564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3000">
                <a:latin typeface="+mj-lt"/>
              </a:rPr>
              <a:t>Function &amp; Application</a:t>
            </a:r>
            <a:endParaRPr lang="zh-TW" altLang="en-US" sz="3000">
              <a:latin typeface="+mj-lt"/>
            </a:endParaRPr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24870" y="876706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4：Can I know the </a:t>
            </a:r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event taking place now</a:t>
            </a:r>
            <a:r>
              <a:rPr lang="zh-TW" altLang="en-US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?</a:t>
            </a:r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1</a:t>
            </a:r>
            <a:endParaRPr lang="zh-TW" altLang="en-US" sz="1300" b="1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169186" y="2214180"/>
            <a:ext cx="3274230" cy="190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《</a:t>
            </a:r>
            <a:r>
              <a:rPr lang="zh-TW" altLang="en-US" sz="1600" b="1">
                <a:solidFill>
                  <a:schemeClr val="bg1"/>
                </a:solidFill>
              </a:rPr>
              <a:t>Quick response is necessary </a:t>
            </a:r>
            <a:r>
              <a:rPr lang="en-US" altLang="zh-TW" sz="1600" b="1">
                <a:solidFill>
                  <a:schemeClr val="bg1"/>
                </a:solidFill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endParaRPr lang="zh-TW" altLang="en-US" sz="500" b="1">
              <a:solidFill>
                <a:schemeClr val="bg1"/>
              </a:solidFill>
            </a:endParaRPr>
          </a:p>
          <a:p>
            <a:pPr marL="90488" indent="0">
              <a:lnSpc>
                <a:spcPct val="114999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</a:rPr>
              <a:t>Real-time alert</a:t>
            </a:r>
            <a:r>
              <a:rPr lang="en-US" altLang="zh-TW" sz="1600" b="1">
                <a:solidFill>
                  <a:schemeClr val="bg1"/>
                </a:solidFill>
              </a:rPr>
              <a:t>s</a:t>
            </a:r>
            <a:r>
              <a:rPr lang="zh-TW" altLang="en-US" sz="1600" b="1">
                <a:solidFill>
                  <a:schemeClr val="bg1"/>
                </a:solidFill>
              </a:rPr>
              <a:t> need to be ha</a:t>
            </a:r>
            <a:r>
              <a:rPr lang="en-US" altLang="zh-TW" sz="1600" b="1">
                <a:solidFill>
                  <a:schemeClr val="bg1"/>
                </a:solidFill>
              </a:rPr>
              <a:t>n</a:t>
            </a:r>
            <a:r>
              <a:rPr lang="zh-TW" altLang="en-US" sz="1600" b="1">
                <a:solidFill>
                  <a:schemeClr val="bg1"/>
                </a:solidFill>
              </a:rPr>
              <a:t>dled ASAP, otherwise, it will </a:t>
            </a:r>
            <a:r>
              <a:rPr lang="en-US" altLang="zh-TW" sz="1600" b="1">
                <a:solidFill>
                  <a:schemeClr val="bg1"/>
                </a:solidFill>
              </a:rPr>
              <a:t>be </a:t>
            </a:r>
            <a:r>
              <a:rPr lang="zh-TW" altLang="en-US" sz="1600" b="1">
                <a:solidFill>
                  <a:schemeClr val="bg1"/>
                </a:solidFill>
              </a:rPr>
              <a:t>getting worse. 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B34F16-E0A9-4EAF-9133-43AAE9960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47" y="1713856"/>
            <a:ext cx="4397000" cy="240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21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49597" y="338069"/>
            <a:ext cx="8229600" cy="58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3000">
                <a:latin typeface="+mj-lt"/>
              </a:rPr>
              <a:t>Function &amp; Application</a:t>
            </a:r>
            <a:endParaRPr lang="zh-TW" altLang="en-US" sz="3000">
              <a:latin typeface="+mj-lt"/>
            </a:endParaRPr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72342" y="749473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5. </a:t>
            </a:r>
            <a:r>
              <a:rPr lang="zh-TW" altLang="en-US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out of office , </a:t>
            </a: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but need </a:t>
            </a:r>
            <a:r>
              <a:rPr lang="zh-TW" altLang="en-US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to check office situtation </a:t>
            </a:r>
            <a:endParaRPr lang="en-US" altLang="zh-TW" sz="12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 marL="17780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（remote monitoring is necessary ）</a:t>
            </a:r>
            <a:endParaRPr lang="zh-TW" altLang="en-US" sz="1200" b="1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2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48785" y="2053000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</a:rPr>
              <a:t>With mobile monitoring support, we allow you to stay close with the thing that matter</a:t>
            </a:r>
            <a:r>
              <a:rPr lang="en-US" altLang="zh-TW" sz="1600" b="1">
                <a:solidFill>
                  <a:schemeClr val="bg1"/>
                </a:solidFill>
              </a:rPr>
              <a:t>s</a:t>
            </a:r>
            <a:r>
              <a:rPr lang="zh-TW" altLang="en-US" sz="1600" b="1">
                <a:solidFill>
                  <a:schemeClr val="bg1"/>
                </a:solidFill>
              </a:rPr>
              <a:t> to you. 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787DF2E-B34B-4381-B09B-ABFC1CCA7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1" y="1683850"/>
            <a:ext cx="4346144" cy="24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20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41000" y="433227"/>
            <a:ext cx="8229600" cy="58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000"/>
              <a:t>Advanced Feature &amp; Application</a:t>
            </a:r>
            <a:endParaRPr lang="zh-TW" altLang="en-US" sz="3000"/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72750" y="881021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1.Support multiple server management</a:t>
            </a:r>
            <a:endParaRPr lang="zh-TW" altLang="en-US" sz="1300" b="1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2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284146" y="2031331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《</a:t>
            </a:r>
            <a:r>
              <a:rPr lang="zh-TW" altLang="en-US" sz="1600" b="1">
                <a:solidFill>
                  <a:schemeClr val="bg1"/>
                </a:solidFill>
              </a:rPr>
              <a:t>Need extra hands? </a:t>
            </a:r>
            <a:r>
              <a:rPr lang="en-US" altLang="zh-TW" sz="1600" b="1">
                <a:solidFill>
                  <a:schemeClr val="bg1"/>
                </a:solidFill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Users do not want to login multiple server for many times.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sp>
        <p:nvSpPr>
          <p:cNvPr id="9" name="Google Shape;489;p45">
            <a:extLst>
              <a:ext uri="{FF2B5EF4-FFF2-40B4-BE49-F238E27FC236}">
                <a16:creationId xmlns:a16="http://schemas.microsoft.com/office/drawing/2014/main" id="{8F99BAC1-9FE3-4A73-8EF0-1CB99A3597A3}"/>
              </a:ext>
            </a:extLst>
          </p:cNvPr>
          <p:cNvSpPr txBox="1"/>
          <p:nvPr/>
        </p:nvSpPr>
        <p:spPr>
          <a:xfrm>
            <a:off x="881013" y="1552135"/>
            <a:ext cx="3637929" cy="2735169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>
                <a:solidFill>
                  <a:schemeClr val="bg2">
                    <a:lumMod val="50000"/>
                  </a:schemeClr>
                </a:solidFill>
              </a:rPr>
              <a:t>Store 1 &amp; Store 2 (separate )</a:t>
            </a:r>
          </a:p>
        </p:txBody>
      </p:sp>
      <p:sp>
        <p:nvSpPr>
          <p:cNvPr id="10" name="Google Shape;491;p45">
            <a:extLst>
              <a:ext uri="{FF2B5EF4-FFF2-40B4-BE49-F238E27FC236}">
                <a16:creationId xmlns:a16="http://schemas.microsoft.com/office/drawing/2014/main" id="{4E467069-6105-4B7B-A859-9D8C28936B90}"/>
              </a:ext>
            </a:extLst>
          </p:cNvPr>
          <p:cNvSpPr txBox="1"/>
          <p:nvPr/>
        </p:nvSpPr>
        <p:spPr>
          <a:xfrm>
            <a:off x="985695" y="1987660"/>
            <a:ext cx="1618800" cy="2165400"/>
          </a:xfrm>
          <a:prstGeom prst="rect">
            <a:avLst/>
          </a:prstGeom>
          <a:solidFill>
            <a:srgbClr val="9FC5E8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</p:txBody>
      </p:sp>
      <p:sp>
        <p:nvSpPr>
          <p:cNvPr id="11" name="Google Shape;492;p45">
            <a:extLst>
              <a:ext uri="{FF2B5EF4-FFF2-40B4-BE49-F238E27FC236}">
                <a16:creationId xmlns:a16="http://schemas.microsoft.com/office/drawing/2014/main" id="{FA90D1D9-D383-45D0-9813-B261FD42101E}"/>
              </a:ext>
            </a:extLst>
          </p:cNvPr>
          <p:cNvSpPr txBox="1"/>
          <p:nvPr/>
        </p:nvSpPr>
        <p:spPr>
          <a:xfrm>
            <a:off x="1061595" y="3016510"/>
            <a:ext cx="1476300" cy="3732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/>
              <a:t>Surveillance system</a:t>
            </a:r>
            <a:endParaRPr lang="en-US" altLang="zh-TW"/>
          </a:p>
        </p:txBody>
      </p:sp>
      <p:sp>
        <p:nvSpPr>
          <p:cNvPr id="12" name="Google Shape;493;p45">
            <a:extLst>
              <a:ext uri="{FF2B5EF4-FFF2-40B4-BE49-F238E27FC236}">
                <a16:creationId xmlns:a16="http://schemas.microsoft.com/office/drawing/2014/main" id="{9A25643D-4ACF-4521-B7D0-7ACACDB719F6}"/>
              </a:ext>
            </a:extLst>
          </p:cNvPr>
          <p:cNvSpPr txBox="1"/>
          <p:nvPr/>
        </p:nvSpPr>
        <p:spPr>
          <a:xfrm>
            <a:off x="1061595" y="2101385"/>
            <a:ext cx="1476300" cy="8010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sz="1200" b="1"/>
              <a:t>IP camera</a:t>
            </a:r>
            <a:endParaRPr lang="en-US"/>
          </a:p>
        </p:txBody>
      </p:sp>
      <p:sp>
        <p:nvSpPr>
          <p:cNvPr id="13" name="Google Shape;494;p45">
            <a:extLst>
              <a:ext uri="{FF2B5EF4-FFF2-40B4-BE49-F238E27FC236}">
                <a16:creationId xmlns:a16="http://schemas.microsoft.com/office/drawing/2014/main" id="{D5480046-12E6-4B7E-BC2E-EE60E68D778B}"/>
              </a:ext>
            </a:extLst>
          </p:cNvPr>
          <p:cNvSpPr txBox="1"/>
          <p:nvPr/>
        </p:nvSpPr>
        <p:spPr>
          <a:xfrm>
            <a:off x="1337620" y="3583110"/>
            <a:ext cx="1005600" cy="4938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PC 1</a:t>
            </a:r>
            <a:endParaRPr sz="1200"/>
          </a:p>
        </p:txBody>
      </p:sp>
      <p:pic>
        <p:nvPicPr>
          <p:cNvPr id="14" name="Google Shape;495;p45">
            <a:extLst>
              <a:ext uri="{FF2B5EF4-FFF2-40B4-BE49-F238E27FC236}">
                <a16:creationId xmlns:a16="http://schemas.microsoft.com/office/drawing/2014/main" id="{6EA5AA55-E731-40F1-87E8-59A3FDC34FFE}"/>
              </a:ext>
            </a:extLst>
          </p:cNvPr>
          <p:cNvPicPr preferRelativeResize="0"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91"/>
          <a:stretch/>
        </p:blipFill>
        <p:spPr>
          <a:xfrm>
            <a:off x="1468890" y="3502081"/>
            <a:ext cx="514380" cy="5873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497;p45">
            <a:extLst>
              <a:ext uri="{FF2B5EF4-FFF2-40B4-BE49-F238E27FC236}">
                <a16:creationId xmlns:a16="http://schemas.microsoft.com/office/drawing/2014/main" id="{B0FBB78F-FFE9-4D77-AF75-6660CFD028E8}"/>
              </a:ext>
            </a:extLst>
          </p:cNvPr>
          <p:cNvCxnSpPr>
            <a:stCxn id="12" idx="2"/>
            <a:endCxn id="11" idx="0"/>
          </p:cNvCxnSpPr>
          <p:nvPr/>
        </p:nvCxnSpPr>
        <p:spPr>
          <a:xfrm rot="-5400000" flipH="1">
            <a:off x="1743045" y="2959085"/>
            <a:ext cx="114000" cy="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502;p45">
            <a:extLst>
              <a:ext uri="{FF2B5EF4-FFF2-40B4-BE49-F238E27FC236}">
                <a16:creationId xmlns:a16="http://schemas.microsoft.com/office/drawing/2014/main" id="{5CA2A228-667B-4466-AE48-F1A3E9C7F9D9}"/>
              </a:ext>
            </a:extLst>
          </p:cNvPr>
          <p:cNvCxnSpPr>
            <a:stCxn id="11" idx="2"/>
          </p:cNvCxnSpPr>
          <p:nvPr/>
        </p:nvCxnSpPr>
        <p:spPr>
          <a:xfrm rot="-5400000" flipH="1">
            <a:off x="1699245" y="3490210"/>
            <a:ext cx="203100" cy="21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503;p45">
            <a:extLst>
              <a:ext uri="{FF2B5EF4-FFF2-40B4-BE49-F238E27FC236}">
                <a16:creationId xmlns:a16="http://schemas.microsoft.com/office/drawing/2014/main" id="{2D59F18B-E4A1-40A8-B7C0-636846093314}"/>
              </a:ext>
            </a:extLst>
          </p:cNvPr>
          <p:cNvSpPr txBox="1"/>
          <p:nvPr/>
        </p:nvSpPr>
        <p:spPr>
          <a:xfrm>
            <a:off x="2785920" y="1987660"/>
            <a:ext cx="1618800" cy="2165400"/>
          </a:xfrm>
          <a:prstGeom prst="rect">
            <a:avLst/>
          </a:prstGeom>
          <a:solidFill>
            <a:srgbClr val="9FC5E8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</p:txBody>
      </p:sp>
      <p:sp>
        <p:nvSpPr>
          <p:cNvPr id="19" name="Google Shape;504;p45">
            <a:extLst>
              <a:ext uri="{FF2B5EF4-FFF2-40B4-BE49-F238E27FC236}">
                <a16:creationId xmlns:a16="http://schemas.microsoft.com/office/drawing/2014/main" id="{18F756B6-DD10-4FF4-94FD-FCF9C76941DC}"/>
              </a:ext>
            </a:extLst>
          </p:cNvPr>
          <p:cNvSpPr txBox="1"/>
          <p:nvPr/>
        </p:nvSpPr>
        <p:spPr>
          <a:xfrm>
            <a:off x="2861820" y="3016510"/>
            <a:ext cx="1476300" cy="3732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/>
              <a:t>Surveillance system</a:t>
            </a:r>
            <a:endParaRPr lang="en-US"/>
          </a:p>
        </p:txBody>
      </p:sp>
      <p:sp>
        <p:nvSpPr>
          <p:cNvPr id="20" name="Google Shape;505;p45">
            <a:extLst>
              <a:ext uri="{FF2B5EF4-FFF2-40B4-BE49-F238E27FC236}">
                <a16:creationId xmlns:a16="http://schemas.microsoft.com/office/drawing/2014/main" id="{97F542FA-53C9-40C4-A758-6BBE6111AFD8}"/>
              </a:ext>
            </a:extLst>
          </p:cNvPr>
          <p:cNvSpPr txBox="1"/>
          <p:nvPr/>
        </p:nvSpPr>
        <p:spPr>
          <a:xfrm>
            <a:off x="2861820" y="2101385"/>
            <a:ext cx="1476300" cy="8010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sz="1200" b="1"/>
              <a:t>I</a:t>
            </a:r>
            <a:r>
              <a:rPr lang="en-US" sz="1200" b="1"/>
              <a:t>P </a:t>
            </a:r>
            <a:r>
              <a:rPr lang="en" sz="1200" b="1"/>
              <a:t>camera</a:t>
            </a:r>
            <a:endParaRPr lang="en-US"/>
          </a:p>
        </p:txBody>
      </p:sp>
      <p:sp>
        <p:nvSpPr>
          <p:cNvPr id="21" name="Google Shape;506;p45">
            <a:extLst>
              <a:ext uri="{FF2B5EF4-FFF2-40B4-BE49-F238E27FC236}">
                <a16:creationId xmlns:a16="http://schemas.microsoft.com/office/drawing/2014/main" id="{485E3F8B-0E24-46BD-8F5A-3F98494D809C}"/>
              </a:ext>
            </a:extLst>
          </p:cNvPr>
          <p:cNvSpPr txBox="1"/>
          <p:nvPr/>
        </p:nvSpPr>
        <p:spPr>
          <a:xfrm>
            <a:off x="3106458" y="3583110"/>
            <a:ext cx="1037100" cy="4938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PC 2</a:t>
            </a:r>
            <a:endParaRPr sz="1200"/>
          </a:p>
        </p:txBody>
      </p:sp>
      <p:cxnSp>
        <p:nvCxnSpPr>
          <p:cNvPr id="23" name="Google Shape;508;p45">
            <a:extLst>
              <a:ext uri="{FF2B5EF4-FFF2-40B4-BE49-F238E27FC236}">
                <a16:creationId xmlns:a16="http://schemas.microsoft.com/office/drawing/2014/main" id="{0E2D4781-2F7F-49EE-822B-C75433CA7ADF}"/>
              </a:ext>
            </a:extLst>
          </p:cNvPr>
          <p:cNvCxnSpPr>
            <a:stCxn id="20" idx="2"/>
            <a:endCxn id="19" idx="0"/>
          </p:cNvCxnSpPr>
          <p:nvPr/>
        </p:nvCxnSpPr>
        <p:spPr>
          <a:xfrm rot="-5400000" flipH="1">
            <a:off x="3543270" y="2959085"/>
            <a:ext cx="114000" cy="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512;p45">
            <a:extLst>
              <a:ext uri="{FF2B5EF4-FFF2-40B4-BE49-F238E27FC236}">
                <a16:creationId xmlns:a16="http://schemas.microsoft.com/office/drawing/2014/main" id="{1D2D1C76-7298-46E5-801B-B851ECDA5156}"/>
              </a:ext>
            </a:extLst>
          </p:cNvPr>
          <p:cNvCxnSpPr>
            <a:stCxn id="19" idx="2"/>
          </p:cNvCxnSpPr>
          <p:nvPr/>
        </p:nvCxnSpPr>
        <p:spPr>
          <a:xfrm rot="-5400000" flipH="1">
            <a:off x="3499470" y="3490210"/>
            <a:ext cx="203100" cy="21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Shape 673">
            <a:extLst>
              <a:ext uri="{FF2B5EF4-FFF2-40B4-BE49-F238E27FC236}">
                <a16:creationId xmlns:a16="http://schemas.microsoft.com/office/drawing/2014/main" id="{CA204BA4-1A50-4DE5-B382-360846325E4F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401" y="2454724"/>
            <a:ext cx="436438" cy="3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673">
            <a:extLst>
              <a:ext uri="{FF2B5EF4-FFF2-40B4-BE49-F238E27FC236}">
                <a16:creationId xmlns:a16="http://schemas.microsoft.com/office/drawing/2014/main" id="{A5317975-9E6F-455B-AF77-AF91078A4527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451" y="2454724"/>
            <a:ext cx="436438" cy="3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673">
            <a:extLst>
              <a:ext uri="{FF2B5EF4-FFF2-40B4-BE49-F238E27FC236}">
                <a16:creationId xmlns:a16="http://schemas.microsoft.com/office/drawing/2014/main" id="{313588A1-082F-48D2-95E5-C6EEA8BCA32D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219" y="2454724"/>
            <a:ext cx="436438" cy="3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673">
            <a:extLst>
              <a:ext uri="{FF2B5EF4-FFF2-40B4-BE49-F238E27FC236}">
                <a16:creationId xmlns:a16="http://schemas.microsoft.com/office/drawing/2014/main" id="{80A1558D-00A6-4CD7-9511-45F2A2189A00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9632" y="2454724"/>
            <a:ext cx="436438" cy="3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673">
            <a:extLst>
              <a:ext uri="{FF2B5EF4-FFF2-40B4-BE49-F238E27FC236}">
                <a16:creationId xmlns:a16="http://schemas.microsoft.com/office/drawing/2014/main" id="{BC0B1D1F-E0D5-4104-BC3A-66A7E114038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682" y="2454724"/>
            <a:ext cx="436438" cy="3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673">
            <a:extLst>
              <a:ext uri="{FF2B5EF4-FFF2-40B4-BE49-F238E27FC236}">
                <a16:creationId xmlns:a16="http://schemas.microsoft.com/office/drawing/2014/main" id="{6C6E7E65-E400-475F-9D98-A98B5C1EC4F7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5450" y="2454724"/>
            <a:ext cx="436438" cy="3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95;p45">
            <a:extLst>
              <a:ext uri="{FF2B5EF4-FFF2-40B4-BE49-F238E27FC236}">
                <a16:creationId xmlns:a16="http://schemas.microsoft.com/office/drawing/2014/main" id="{D06F6D3B-B8AD-4EA6-B188-E7CCFCE098D5}"/>
              </a:ext>
            </a:extLst>
          </p:cNvPr>
          <p:cNvPicPr preferRelativeResize="0"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91"/>
          <a:stretch/>
        </p:blipFill>
        <p:spPr>
          <a:xfrm>
            <a:off x="3291070" y="3502081"/>
            <a:ext cx="514380" cy="587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864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34863" y="433227"/>
            <a:ext cx="8229600" cy="58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3000">
                <a:latin typeface="+mj-lt"/>
              </a:rPr>
              <a:t>Advanced Feature &amp; Application</a:t>
            </a:r>
            <a:endParaRPr lang="zh-TW" altLang="en-US" sz="3000">
              <a:latin typeface="+mj-lt"/>
            </a:endParaRPr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66613" y="885570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2. Flexible privilege design</a:t>
            </a:r>
            <a:endParaRPr lang="zh-TW" altLang="en-US" sz="1300" b="1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2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07443" y="1939269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《</a:t>
            </a:r>
            <a:r>
              <a:rPr lang="zh-TW" altLang="en-US" sz="1600" b="1">
                <a:solidFill>
                  <a:schemeClr val="bg1"/>
                </a:solidFill>
              </a:rPr>
              <a:t>Everyone plays </a:t>
            </a:r>
            <a:r>
              <a:rPr lang="en-US" altLang="zh-TW" sz="1600" b="1">
                <a:solidFill>
                  <a:schemeClr val="bg1"/>
                </a:solidFill>
              </a:rPr>
              <a:t>his</a:t>
            </a:r>
            <a:r>
              <a:rPr lang="zh-TW" altLang="en-US" sz="1600" b="1">
                <a:solidFill>
                  <a:schemeClr val="bg1"/>
                </a:solidFill>
              </a:rPr>
              <a:t> role</a:t>
            </a:r>
            <a:r>
              <a:rPr lang="en-US" altLang="zh-TW" sz="1600" b="1">
                <a:solidFill>
                  <a:schemeClr val="bg1"/>
                </a:solidFill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Even in home locations everyone plays a different role: you may not want other members of the family to change camera settings.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594" y="1692853"/>
            <a:ext cx="4164287" cy="234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7128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" y="0"/>
            <a:ext cx="9128319" cy="5143499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38270" y="405931"/>
            <a:ext cx="8229600" cy="58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3000">
                <a:latin typeface="+mj-lt"/>
              </a:rPr>
              <a:t>Advanced Feature &amp; Application</a:t>
            </a:r>
            <a:endParaRPr lang="zh-TW" altLang="en-US" sz="3000">
              <a:latin typeface="+mj-lt"/>
            </a:endParaRPr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74570" y="856490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3. The log track system</a:t>
            </a:r>
            <a:endParaRPr lang="zh-TW" altLang="en-US" sz="1300" b="1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336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47672" y="1939269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《Prevention over cure》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For surveillance systems, it's all about cameras. Users hope surveillance could run 24/7 without error. So a complete log track system is very important.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281511" y="1667718"/>
            <a:ext cx="3001222" cy="243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0318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499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546189" y="406818"/>
            <a:ext cx="8229600" cy="58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3000"/>
              <a:t>Advanced Feature &amp; Application</a:t>
            </a:r>
            <a:endParaRPr lang="zh-TW" altLang="en-US" sz="3000"/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66613" y="881426"/>
            <a:ext cx="819785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Tx/>
              <a:buNone/>
              <a:defRPr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4</a:t>
            </a:r>
            <a:r>
              <a:rPr lang="zh-TW" altLang="en-US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：what if HW failure </a:t>
            </a:r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happens</a:t>
            </a:r>
            <a:r>
              <a:rPr lang="zh-TW" altLang="en-US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（Need to take over the task）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endParaRPr lang="zh-TW" altLang="en-US" sz="1300" b="1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2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13580" y="1933132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</a:rPr>
              <a:t>《</a:t>
            </a:r>
            <a:r>
              <a:rPr lang="zh-TW" altLang="en-US" sz="1600" b="1">
                <a:solidFill>
                  <a:schemeClr val="bg1"/>
                </a:solidFill>
              </a:rPr>
              <a:t>Something you can rely on</a:t>
            </a:r>
            <a:r>
              <a:rPr lang="en-US" altLang="zh-TW" sz="1600" b="1">
                <a:solidFill>
                  <a:schemeClr val="bg1"/>
                </a:solidFill>
              </a:rPr>
              <a:t>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zh-TW" altLang="en-US" sz="1600" b="1">
                <a:solidFill>
                  <a:schemeClr val="bg1"/>
                </a:solidFill>
              </a:rPr>
              <a:t>Don‘t let HW failure ruin your </a:t>
            </a:r>
            <a:r>
              <a:rPr lang="en-US" altLang="zh-TW" sz="1600" b="1">
                <a:solidFill>
                  <a:schemeClr val="bg1"/>
                </a:solidFill>
              </a:rPr>
              <a:t>surveillance system.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273" y="1933131"/>
            <a:ext cx="4474806" cy="171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5766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359300-EAFB-46E1-AC35-D79E48553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19" cy="5143500"/>
          </a:xfrm>
          <a:prstGeom prst="rect">
            <a:avLst/>
          </a:prstGeom>
        </p:spPr>
      </p:pic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496881" y="395440"/>
            <a:ext cx="8229600" cy="58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3000">
                <a:latin typeface="+mj-lt"/>
              </a:rPr>
              <a:t>Advanced Feature &amp; Application</a:t>
            </a:r>
            <a:endParaRPr lang="zh-TW" altLang="en-US" sz="3000">
              <a:latin typeface="+mj-lt"/>
              <a:ea typeface="Microsoft JhengHei"/>
            </a:endParaRPr>
          </a:p>
        </p:txBody>
      </p:sp>
      <p:sp>
        <p:nvSpPr>
          <p:cNvPr id="18" name="Google Shape;439;p41">
            <a:extLst>
              <a:ext uri="{FF2B5EF4-FFF2-40B4-BE49-F238E27FC236}">
                <a16:creationId xmlns:a16="http://schemas.microsoft.com/office/drawing/2014/main" id="{68BAB39F-307B-4002-AEAC-8CA26E10DF56}"/>
              </a:ext>
            </a:extLst>
          </p:cNvPr>
          <p:cNvSpPr txBox="1">
            <a:spLocks noGrp="1"/>
          </p:cNvSpPr>
          <p:nvPr/>
        </p:nvSpPr>
        <p:spPr>
          <a:xfrm>
            <a:off x="528726" y="853729"/>
            <a:ext cx="7209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5. Support third-party integration</a:t>
            </a:r>
            <a:endParaRPr lang="zh-TW" altLang="en-US" sz="1300" b="1" i="0" u="none" strike="noStrike" cap="none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D8F276-BF35-47C0-8405-BEC04823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29" y="1568316"/>
            <a:ext cx="3846268" cy="3049721"/>
          </a:xfrm>
          <a:prstGeom prst="rect">
            <a:avLst/>
          </a:prstGeom>
        </p:spPr>
      </p:pic>
      <p:sp>
        <p:nvSpPr>
          <p:cNvPr id="423" name="Google Shape;423;p40"/>
          <p:cNvSpPr txBox="1">
            <a:spLocks noGrp="1"/>
          </p:cNvSpPr>
          <p:nvPr>
            <p:ph type="body" idx="4294967295"/>
          </p:nvPr>
        </p:nvSpPr>
        <p:spPr>
          <a:xfrm>
            <a:off x="5325035" y="1939269"/>
            <a:ext cx="3209344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《1 + 1 &gt; 2》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QVR Pro could integrate with many 3</a:t>
            </a:r>
            <a:r>
              <a:rPr lang="en-US" altLang="zh-TW" sz="1600" b="1" baseline="30000">
                <a:solidFill>
                  <a:schemeClr val="bg1"/>
                </a:solidFill>
                <a:latin typeface="Microsoft JhengHei"/>
                <a:ea typeface="Microsoft JhengHei"/>
              </a:rPr>
              <a:t>rd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 party systems, like POS &amp; access control.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Users could still use QVR Pro Client to access 3</a:t>
            </a:r>
            <a:r>
              <a:rPr lang="en-US" altLang="zh-TW" sz="1600" b="1" baseline="30000">
                <a:solidFill>
                  <a:schemeClr val="bg1"/>
                </a:solidFill>
                <a:latin typeface="Microsoft JhengHei"/>
                <a:ea typeface="Microsoft JhengHei"/>
              </a:rPr>
              <a:t>rd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 party data.</a:t>
            </a:r>
            <a:endParaRPr lang="zh-TW" altLang="en-US" sz="16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7188" y="1670561"/>
            <a:ext cx="4004581" cy="268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3602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監視器, 室內, 坐, 電腦 的圖片&#10;&#10;描述是以非常高的可信度產生">
            <a:extLst>
              <a:ext uri="{FF2B5EF4-FFF2-40B4-BE49-F238E27FC236}">
                <a16:creationId xmlns:a16="http://schemas.microsoft.com/office/drawing/2014/main" id="{9248BDD6-7914-4F03-AEDE-7C6479846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FFA98D4-9227-436F-95E5-04EEB77DB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37" y="-130629"/>
            <a:ext cx="6125193" cy="16192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11DD7F4-0930-41AE-8243-5D516B35F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72" y="433287"/>
            <a:ext cx="8229600" cy="857400"/>
          </a:xfrm>
        </p:spPr>
        <p:txBody>
          <a:bodyPr/>
          <a:lstStyle/>
          <a:p>
            <a:r>
              <a:rPr lang="zh-TW" altLang="en-US" sz="3000">
                <a:latin typeface="+mj-lt"/>
                <a:ea typeface="Microsoft JhengHei"/>
              </a:rPr>
              <a:t>Break </a:t>
            </a:r>
            <a:r>
              <a:rPr lang="en-US" altLang="zh-TW" sz="3000">
                <a:latin typeface="+mj-lt"/>
                <a:ea typeface="Microsoft JhengHei"/>
              </a:rPr>
              <a:t>it </a:t>
            </a:r>
            <a:r>
              <a:rPr lang="zh-TW" altLang="en-US" sz="3000">
                <a:latin typeface="+mj-lt"/>
                <a:ea typeface="Microsoft JhengHei"/>
              </a:rPr>
              <a:t>down into detail</a:t>
            </a:r>
            <a:r>
              <a:rPr lang="en-US" altLang="zh-TW" sz="3000">
                <a:latin typeface="+mj-lt"/>
                <a:ea typeface="Microsoft JhengHei"/>
              </a:rPr>
              <a:t>s</a:t>
            </a:r>
            <a:endParaRPr lang="zh-TW" altLang="en-US" sz="3000">
              <a:latin typeface="+mj-lt"/>
              <a:ea typeface="Microsoft JhengHei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7591EE5-8230-4CD3-AB7D-53A4D9F91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682470"/>
              </p:ext>
            </p:extLst>
          </p:nvPr>
        </p:nvGraphicFramePr>
        <p:xfrm>
          <a:off x="865164" y="1702042"/>
          <a:ext cx="7550150" cy="2283103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52872">
                  <a:extLst>
                    <a:ext uri="{9D8B030D-6E8A-4147-A177-3AD203B41FA5}">
                      <a16:colId xmlns:a16="http://schemas.microsoft.com/office/drawing/2014/main" val="1323469184"/>
                    </a:ext>
                  </a:extLst>
                </a:gridCol>
                <a:gridCol w="1179800">
                  <a:extLst>
                    <a:ext uri="{9D8B030D-6E8A-4147-A177-3AD203B41FA5}">
                      <a16:colId xmlns:a16="http://schemas.microsoft.com/office/drawing/2014/main" val="1881632215"/>
                    </a:ext>
                  </a:extLst>
                </a:gridCol>
                <a:gridCol w="1188007">
                  <a:extLst>
                    <a:ext uri="{9D8B030D-6E8A-4147-A177-3AD203B41FA5}">
                      <a16:colId xmlns:a16="http://schemas.microsoft.com/office/drawing/2014/main" val="638570209"/>
                    </a:ext>
                  </a:extLst>
                </a:gridCol>
                <a:gridCol w="1188007">
                  <a:extLst>
                    <a:ext uri="{9D8B030D-6E8A-4147-A177-3AD203B41FA5}">
                      <a16:colId xmlns:a16="http://schemas.microsoft.com/office/drawing/2014/main" val="1937625927"/>
                    </a:ext>
                  </a:extLst>
                </a:gridCol>
                <a:gridCol w="1188007">
                  <a:extLst>
                    <a:ext uri="{9D8B030D-6E8A-4147-A177-3AD203B41FA5}">
                      <a16:colId xmlns:a16="http://schemas.microsoft.com/office/drawing/2014/main" val="2878707928"/>
                    </a:ext>
                  </a:extLst>
                </a:gridCol>
                <a:gridCol w="1453457">
                  <a:extLst>
                    <a:ext uri="{9D8B030D-6E8A-4147-A177-3AD203B41FA5}">
                      <a16:colId xmlns:a16="http://schemas.microsoft.com/office/drawing/2014/main" val="3060352828"/>
                    </a:ext>
                  </a:extLst>
                </a:gridCol>
              </a:tblGrid>
              <a:tr h="45381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1">
                          <a:latin typeface="+mj-lt"/>
                          <a:ea typeface="微軟正黑體"/>
                        </a:rPr>
                        <a:t>Easy to use</a:t>
                      </a:r>
                      <a:endParaRPr lang="en-US" altLang="zh-TW" sz="1200">
                        <a:latin typeface="+mj-lt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latin typeface="+mj-lt"/>
                          <a:ea typeface="微軟正黑體"/>
                        </a:rPr>
                        <a:t>Easy to maintain</a:t>
                      </a:r>
                      <a:endParaRPr lang="zh-TW" altLang="en-US" sz="1200" b="1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1">
                          <a:latin typeface="+mj-lt"/>
                          <a:ea typeface="微軟正黑體"/>
                        </a:rPr>
                        <a:t>Can </a:t>
                      </a:r>
                      <a:r>
                        <a:rPr lang="en-US" altLang="zh-TW" sz="1200" b="1">
                          <a:latin typeface="+mj-lt"/>
                          <a:ea typeface="微軟正黑體"/>
                        </a:rPr>
                        <a:t>review</a:t>
                      </a:r>
                      <a:r>
                        <a:rPr lang="zh-TW" altLang="en-US" sz="1200" b="1">
                          <a:latin typeface="+mj-lt"/>
                          <a:ea typeface="微軟正黑體"/>
                        </a:rPr>
                        <a:t> the video</a:t>
                      </a:r>
                      <a:endParaRPr lang="en-US" sz="1200">
                        <a:latin typeface="+mj-lt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 eaLnBrk="1" fontAlgn="auto" latinLnBrk="0" hangingPunct="1">
                        <a:buClr>
                          <a:srgbClr val="000000"/>
                        </a:buClr>
                        <a:buSzTx/>
                        <a:buNone/>
                        <a:tabLst/>
                        <a:defRPr/>
                      </a:pPr>
                      <a:r>
                        <a:rPr lang="zh-TW" altLang="en-US" sz="1200" b="1">
                          <a:latin typeface="+mj-lt"/>
                          <a:ea typeface="微軟正黑體"/>
                        </a:rPr>
                        <a:t>Real time notification</a:t>
                      </a:r>
                      <a:endParaRPr lang="en-US" sz="1200">
                        <a:latin typeface="+mj-lt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latin typeface="+mj-lt"/>
                          <a:ea typeface="微軟正黑體"/>
                        </a:rPr>
                        <a:t>Support remote monitoring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934894"/>
                  </a:ext>
                </a:extLst>
              </a:tr>
              <a:tr h="4130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Home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Pro, QVR Pro Client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965017"/>
                  </a:ext>
                </a:extLst>
              </a:tr>
              <a:tr h="4289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Enterprise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Pro, QVR Pro Client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236617"/>
                  </a:ext>
                </a:extLst>
              </a:tr>
              <a:tr h="46941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Multi-Site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Pro, QVR Pro Client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608938"/>
                  </a:ext>
                </a:extLst>
              </a:tr>
              <a:tr h="42308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50" b="1">
                          <a:latin typeface="+mj-lt"/>
                          <a:ea typeface="微軟正黑體"/>
                        </a:rPr>
                        <a:t>Factory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Pro, QVR Pro Client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78B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78B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78B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100" b="1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7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360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764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BCDFC99-68C3-4D03-B26A-B51DA30A7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3CDD1DE-3720-4712-BA40-946E00049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37" y="-130629"/>
            <a:ext cx="6125193" cy="1619243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B363BA7C-7EF4-4E2E-8B6E-05728EFE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72" y="433287"/>
            <a:ext cx="8229600" cy="857400"/>
          </a:xfrm>
        </p:spPr>
        <p:txBody>
          <a:bodyPr/>
          <a:lstStyle/>
          <a:p>
            <a:r>
              <a:rPr lang="zh-TW" altLang="en-US" sz="3000">
                <a:latin typeface="+mj-lt"/>
                <a:ea typeface="Microsoft JhengHei"/>
              </a:rPr>
              <a:t>Break </a:t>
            </a:r>
            <a:r>
              <a:rPr lang="en-US" altLang="zh-TW" sz="3000">
                <a:latin typeface="+mj-lt"/>
                <a:ea typeface="Microsoft JhengHei"/>
              </a:rPr>
              <a:t>it </a:t>
            </a:r>
            <a:r>
              <a:rPr lang="zh-TW" altLang="en-US" sz="3000">
                <a:latin typeface="+mj-lt"/>
                <a:ea typeface="Microsoft JhengHei"/>
              </a:rPr>
              <a:t>down into detail</a:t>
            </a:r>
            <a:r>
              <a:rPr lang="en-US" altLang="zh-TW" sz="3000">
                <a:latin typeface="+mj-lt"/>
                <a:ea typeface="Microsoft JhengHei"/>
              </a:rPr>
              <a:t>s</a:t>
            </a:r>
            <a:endParaRPr lang="zh-TW" altLang="en-US" sz="3000">
              <a:latin typeface="+mj-lt"/>
              <a:ea typeface="Microsoft JhengHei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A7E5ACE-5C7D-43F5-804C-5151280F2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062590"/>
              </p:ext>
            </p:extLst>
          </p:nvPr>
        </p:nvGraphicFramePr>
        <p:xfrm>
          <a:off x="908591" y="1488614"/>
          <a:ext cx="7393942" cy="262113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29089">
                  <a:extLst>
                    <a:ext uri="{9D8B030D-6E8A-4147-A177-3AD203B41FA5}">
                      <a16:colId xmlns:a16="http://schemas.microsoft.com/office/drawing/2014/main" val="3711058669"/>
                    </a:ext>
                  </a:extLst>
                </a:gridCol>
                <a:gridCol w="1326483">
                  <a:extLst>
                    <a:ext uri="{9D8B030D-6E8A-4147-A177-3AD203B41FA5}">
                      <a16:colId xmlns:a16="http://schemas.microsoft.com/office/drawing/2014/main" val="4071069544"/>
                    </a:ext>
                  </a:extLst>
                </a:gridCol>
                <a:gridCol w="1675130">
                  <a:extLst>
                    <a:ext uri="{9D8B030D-6E8A-4147-A177-3AD203B41FA5}">
                      <a16:colId xmlns:a16="http://schemas.microsoft.com/office/drawing/2014/main" val="446275234"/>
                    </a:ext>
                  </a:extLst>
                </a:gridCol>
                <a:gridCol w="1379220">
                  <a:extLst>
                    <a:ext uri="{9D8B030D-6E8A-4147-A177-3AD203B41FA5}">
                      <a16:colId xmlns:a16="http://schemas.microsoft.com/office/drawing/2014/main" val="188331648"/>
                    </a:ext>
                  </a:extLst>
                </a:gridCol>
                <a:gridCol w="1684020">
                  <a:extLst>
                    <a:ext uri="{9D8B030D-6E8A-4147-A177-3AD203B41FA5}">
                      <a16:colId xmlns:a16="http://schemas.microsoft.com/office/drawing/2014/main" val="3081366999"/>
                    </a:ext>
                  </a:extLst>
                </a:gridCol>
              </a:tblGrid>
              <a:tr h="569653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900" b="1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latin typeface="+mj-lt"/>
                          <a:ea typeface="微軟正黑體"/>
                        </a:rPr>
                        <a:t>Can manage multiple server</a:t>
                      </a:r>
                      <a:r>
                        <a:rPr lang="en-US" altLang="zh-TW" sz="1200" b="1">
                          <a:latin typeface="+mj-lt"/>
                          <a:ea typeface="微軟正黑體"/>
                        </a:rPr>
                        <a:t>s</a:t>
                      </a:r>
                      <a:endParaRPr lang="zh-TW" altLang="en-US" sz="120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latin typeface="+mj-lt"/>
                          <a:ea typeface="微軟正黑體"/>
                        </a:rPr>
                        <a:t>Independent privilige management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 eaLnBrk="1" fontAlgn="auto" latinLnBrk="0" hangingPunct="1">
                        <a:buClr>
                          <a:srgbClr val="000000"/>
                        </a:buClr>
                        <a:buSzTx/>
                        <a:buNone/>
                        <a:tabLst/>
                        <a:defRPr/>
                      </a:pPr>
                      <a:r>
                        <a:rPr lang="zh-TW" altLang="en-US" sz="1200" b="1">
                          <a:latin typeface="+mj-lt"/>
                          <a:ea typeface="微軟正黑體"/>
                        </a:rPr>
                        <a:t>Can record the down time</a:t>
                      </a:r>
                      <a:endParaRPr lang="en-US" altLang="zh-TW" sz="1200">
                        <a:latin typeface="+mj-lt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 eaLnBrk="1" fontAlgn="auto" latinLnBrk="0" hangingPunct="1">
                        <a:buClr>
                          <a:srgbClr val="000000"/>
                        </a:buClr>
                        <a:buSzTx/>
                        <a:buNone/>
                        <a:tabLst/>
                        <a:defRPr/>
                      </a:pPr>
                      <a:r>
                        <a:rPr lang="zh-TW" altLang="en-US" sz="1200" b="1">
                          <a:latin typeface="+mj-lt"/>
                          <a:ea typeface="微軟正黑體"/>
                        </a:rPr>
                        <a:t>Can take over recoding task while HW failure</a:t>
                      </a:r>
                      <a:endParaRPr lang="en-US" altLang="zh-TW" sz="1200">
                        <a:latin typeface="+mj-lt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054416"/>
                  </a:ext>
                </a:extLst>
              </a:tr>
              <a:tr h="38198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Home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No such need</a:t>
                      </a:r>
                      <a:endParaRPr lang="zh-TW" altLang="en-US" sz="950" b="1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Pro</a:t>
                      </a:r>
                      <a:br>
                        <a:rPr lang="en-US" altLang="zh-TW" sz="950" b="1">
                          <a:latin typeface="+mj-lt"/>
                          <a:ea typeface="微軟正黑體"/>
                        </a:rPr>
                      </a:b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</a:t>
                      </a: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Center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Pro</a:t>
                      </a:r>
                      <a:br>
                        <a:rPr lang="en-US" altLang="zh-TW" sz="950" b="1">
                          <a:latin typeface="+mj-lt"/>
                          <a:ea typeface="微軟正黑體"/>
                        </a:rPr>
                      </a:b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</a:t>
                      </a: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Center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 eaLnBrk="1" fontAlgn="auto" latinLnBrk="0" hangingPunct="1">
                        <a:buClr>
                          <a:srgbClr val="000000"/>
                        </a:buClr>
                        <a:buSzTx/>
                        <a:buNone/>
                        <a:tabLst/>
                        <a:defRPr/>
                      </a:pP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No such need</a:t>
                      </a:r>
                      <a:endParaRPr lang="en-US" altLang="zh-TW" sz="950">
                        <a:latin typeface="+mj-lt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359788"/>
                  </a:ext>
                </a:extLst>
              </a:tr>
              <a:tr h="4557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Enterprise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</a:t>
                      </a: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Center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Pro</a:t>
                      </a:r>
                      <a:br>
                        <a:rPr lang="en-US" altLang="zh-TW" sz="950" b="1">
                          <a:latin typeface="+mj-lt"/>
                          <a:ea typeface="微軟正黑體"/>
                        </a:rPr>
                      </a:b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</a:t>
                      </a: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Center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Pro</a:t>
                      </a:r>
                      <a:br>
                        <a:rPr lang="en-US" altLang="zh-TW" sz="950" b="1">
                          <a:latin typeface="+mj-lt"/>
                          <a:ea typeface="微軟正黑體"/>
                        </a:rPr>
                      </a:b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</a:t>
                      </a: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Center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Guard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199957"/>
                  </a:ext>
                </a:extLst>
              </a:tr>
              <a:tr h="4557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Multi-Site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</a:t>
                      </a: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Center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Pro</a:t>
                      </a:r>
                      <a:br>
                        <a:rPr lang="en-US" altLang="zh-TW" sz="950" b="1">
                          <a:latin typeface="+mj-lt"/>
                          <a:ea typeface="微軟正黑體"/>
                        </a:rPr>
                      </a:b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</a:t>
                      </a: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Center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Pro</a:t>
                      </a:r>
                      <a:br>
                        <a:rPr lang="en-US" altLang="zh-TW" sz="950" b="1">
                          <a:latin typeface="+mj-lt"/>
                          <a:ea typeface="微軟正黑體"/>
                        </a:rPr>
                      </a:b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</a:t>
                      </a: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Center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Guard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440310"/>
                  </a:ext>
                </a:extLst>
              </a:tr>
              <a:tr h="4557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50" b="1">
                          <a:latin typeface="+mj-lt"/>
                          <a:ea typeface="微軟正黑體"/>
                        </a:rPr>
                        <a:t>Factory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</a:t>
                      </a: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Center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Pro</a:t>
                      </a:r>
                      <a:br>
                        <a:rPr lang="en-US" altLang="zh-TW" sz="950" b="1">
                          <a:latin typeface="+mj-lt"/>
                          <a:ea typeface="微軟正黑體"/>
                        </a:rPr>
                      </a:b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</a:t>
                      </a: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Center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Pro</a:t>
                      </a:r>
                      <a:br>
                        <a:rPr lang="en-US" altLang="zh-TW" sz="950" b="1">
                          <a:latin typeface="+mj-lt"/>
                          <a:ea typeface="微軟正黑體"/>
                        </a:rPr>
                      </a:b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</a:t>
                      </a:r>
                      <a:r>
                        <a:rPr lang="zh-TW" altLang="en-US" sz="950" b="1"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Center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50" b="1">
                          <a:latin typeface="+mj-lt"/>
                          <a:ea typeface="微軟正黑體"/>
                        </a:rPr>
                        <a:t>QVR Guard</a:t>
                      </a:r>
                      <a:endParaRPr lang="zh-TW" altLang="en-US" sz="950" b="1">
                        <a:latin typeface="+mj-lt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911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359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圖片 125">
            <a:extLst>
              <a:ext uri="{FF2B5EF4-FFF2-40B4-BE49-F238E27FC236}">
                <a16:creationId xmlns:a16="http://schemas.microsoft.com/office/drawing/2014/main" id="{3501F097-A627-47C3-86B6-0DFAC38307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80376D0-5417-449F-A602-4F50A37F9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80" y="2405223"/>
            <a:ext cx="2629561" cy="231545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D78BEC0-8139-4568-A747-B0F49BA09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415" y="2177948"/>
            <a:ext cx="3652124" cy="2781196"/>
          </a:xfrm>
          <a:prstGeom prst="rect">
            <a:avLst/>
          </a:prstGeom>
        </p:spPr>
      </p:pic>
      <p:cxnSp>
        <p:nvCxnSpPr>
          <p:cNvPr id="495" name="Google Shape;495;p43"/>
          <p:cNvCxnSpPr>
            <a:cxnSpLocks/>
          </p:cNvCxnSpPr>
          <p:nvPr/>
        </p:nvCxnSpPr>
        <p:spPr>
          <a:xfrm flipV="1">
            <a:off x="1934925" y="1363077"/>
            <a:ext cx="1768603" cy="1740732"/>
          </a:xfrm>
          <a:prstGeom prst="bentConnector3">
            <a:avLst>
              <a:gd name="adj1" fmla="val -81576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7" name="Google Shape;497;p43"/>
          <p:cNvCxnSpPr/>
          <p:nvPr/>
        </p:nvCxnSpPr>
        <p:spPr>
          <a:xfrm>
            <a:off x="943459" y="1730022"/>
            <a:ext cx="6900" cy="1033800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98" name="Google Shape;498;p43"/>
          <p:cNvSpPr/>
          <p:nvPr/>
        </p:nvSpPr>
        <p:spPr>
          <a:xfrm>
            <a:off x="1057972" y="2006628"/>
            <a:ext cx="740700" cy="2391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endParaRPr/>
          </a:p>
        </p:txBody>
      </p:sp>
      <p:sp>
        <p:nvSpPr>
          <p:cNvPr id="499" name="Google Shape;499;p43"/>
          <p:cNvSpPr txBox="1"/>
          <p:nvPr/>
        </p:nvSpPr>
        <p:spPr>
          <a:xfrm>
            <a:off x="748751" y="2204243"/>
            <a:ext cx="1557335" cy="276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79646"/>
                </a:solidFill>
                <a:latin typeface="+mj-lt"/>
                <a:ea typeface="Calibri"/>
                <a:cs typeface="Calibri"/>
                <a:sym typeface="Calibri"/>
              </a:rPr>
              <a:t>Metadata A</a:t>
            </a:r>
            <a:r>
              <a:rPr lang="en" altLang="zh-TW" sz="800" b="1">
                <a:solidFill>
                  <a:srgbClr val="F79646"/>
                </a:solidFill>
                <a:latin typeface="+mj-lt"/>
                <a:ea typeface="Calibri"/>
                <a:cs typeface="Calibri"/>
                <a:sym typeface="Calibri"/>
              </a:rPr>
              <a:t>ddress</a:t>
            </a:r>
            <a:endParaRPr lang="en" sz="800" b="1">
              <a:solidFill>
                <a:srgbClr val="F79646"/>
              </a:solidFill>
              <a:latin typeface="+mj-lt"/>
              <a:cs typeface="Calibri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D82A5C5-FB3D-4971-96BC-8DAF14B194AE}"/>
              </a:ext>
            </a:extLst>
          </p:cNvPr>
          <p:cNvGrpSpPr/>
          <p:nvPr/>
        </p:nvGrpSpPr>
        <p:grpSpPr>
          <a:xfrm>
            <a:off x="576357" y="2765947"/>
            <a:ext cx="1433041" cy="1017300"/>
            <a:chOff x="-4141" y="2758328"/>
            <a:chExt cx="1433041" cy="1017300"/>
          </a:xfrm>
        </p:grpSpPr>
        <p:sp>
          <p:nvSpPr>
            <p:cNvPr id="500" name="Google Shape;500;p43"/>
            <p:cNvSpPr/>
            <p:nvPr/>
          </p:nvSpPr>
          <p:spPr>
            <a:xfrm>
              <a:off x="105300" y="2758328"/>
              <a:ext cx="1323600" cy="1017300"/>
            </a:xfrm>
            <a:prstGeom prst="roundRect">
              <a:avLst>
                <a:gd name="adj" fmla="val 3155"/>
              </a:avLst>
            </a:prstGeom>
            <a:solidFill>
              <a:srgbClr val="DAEEF3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lang="en-US" altLang="zh-TW" sz="1200" b="1">
                  <a:ea typeface="微軟正黑體" pitchFamily="34" charset="-120"/>
                  <a:cs typeface="Calibri"/>
                  <a:sym typeface="Calibri"/>
                </a:rPr>
                <a:t>QVR Pro</a:t>
              </a:r>
            </a:p>
          </p:txBody>
        </p:sp>
        <p:pic>
          <p:nvPicPr>
            <p:cNvPr id="501" name="Google Shape;501;p43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124" y="3198183"/>
              <a:ext cx="373200" cy="28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43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163" y="2842448"/>
              <a:ext cx="299728" cy="280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43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141" y="2937268"/>
              <a:ext cx="360016" cy="360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43"/>
            <p:cNvSpPr txBox="1"/>
            <p:nvPr/>
          </p:nvSpPr>
          <p:spPr>
            <a:xfrm>
              <a:off x="708925" y="3159078"/>
              <a:ext cx="693325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Recording Engine</a:t>
              </a:r>
              <a:endParaRPr sz="800" b="1"/>
            </a:p>
          </p:txBody>
        </p:sp>
        <p:sp>
          <p:nvSpPr>
            <p:cNvPr id="505" name="Google Shape;505;p43"/>
            <p:cNvSpPr txBox="1"/>
            <p:nvPr/>
          </p:nvSpPr>
          <p:spPr>
            <a:xfrm>
              <a:off x="734627" y="2810500"/>
              <a:ext cx="6198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Metadata Vault</a:t>
              </a:r>
              <a:endParaRPr sz="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9" name="Google Shape;549;p43"/>
          <p:cNvSpPr/>
          <p:nvPr/>
        </p:nvSpPr>
        <p:spPr>
          <a:xfrm>
            <a:off x="576547" y="1525089"/>
            <a:ext cx="740700" cy="2391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</a:rPr>
              <a:t>POS</a:t>
            </a:r>
            <a:endParaRPr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3D89452-2BD2-493A-BF6F-0656694AA30A}"/>
              </a:ext>
            </a:extLst>
          </p:cNvPr>
          <p:cNvGrpSpPr/>
          <p:nvPr/>
        </p:nvGrpSpPr>
        <p:grpSpPr>
          <a:xfrm>
            <a:off x="2074287" y="2694953"/>
            <a:ext cx="1065684" cy="1380654"/>
            <a:chOff x="2073622" y="2883308"/>
            <a:chExt cx="1065684" cy="1380654"/>
          </a:xfrm>
        </p:grpSpPr>
        <p:pic>
          <p:nvPicPr>
            <p:cNvPr id="134" name="Shape 673">
              <a:extLst>
                <a:ext uri="{FF2B5EF4-FFF2-40B4-BE49-F238E27FC236}">
                  <a16:creationId xmlns:a16="http://schemas.microsoft.com/office/drawing/2014/main" id="{2279D134-AD4F-4A1B-9E95-F0D6A581B5E0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288330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Shape 673">
              <a:extLst>
                <a:ext uri="{FF2B5EF4-FFF2-40B4-BE49-F238E27FC236}">
                  <a16:creationId xmlns:a16="http://schemas.microsoft.com/office/drawing/2014/main" id="{3FFE1721-FECC-4736-BD30-018D0F3794CE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288330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Shape 673">
              <a:extLst>
                <a:ext uri="{FF2B5EF4-FFF2-40B4-BE49-F238E27FC236}">
                  <a16:creationId xmlns:a16="http://schemas.microsoft.com/office/drawing/2014/main" id="{D3A5347C-B4D9-475C-80F4-5C1FF95D4E96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288330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Shape 673">
              <a:extLst>
                <a:ext uri="{FF2B5EF4-FFF2-40B4-BE49-F238E27FC236}">
                  <a16:creationId xmlns:a16="http://schemas.microsoft.com/office/drawing/2014/main" id="{49FD456A-8C80-451F-9A86-0484E06DC384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3133969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Shape 673">
              <a:extLst>
                <a:ext uri="{FF2B5EF4-FFF2-40B4-BE49-F238E27FC236}">
                  <a16:creationId xmlns:a16="http://schemas.microsoft.com/office/drawing/2014/main" id="{E1996E77-D283-4021-9A1F-F81B68D0273E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3133969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Shape 673">
              <a:extLst>
                <a:ext uri="{FF2B5EF4-FFF2-40B4-BE49-F238E27FC236}">
                  <a16:creationId xmlns:a16="http://schemas.microsoft.com/office/drawing/2014/main" id="{97F5BF2D-BA25-4AC4-89D2-A7D7075D8F09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3133969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Shape 673">
              <a:extLst>
                <a:ext uri="{FF2B5EF4-FFF2-40B4-BE49-F238E27FC236}">
                  <a16:creationId xmlns:a16="http://schemas.microsoft.com/office/drawing/2014/main" id="{15D0456D-11E9-4353-80F4-09326CFAFFF0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3386764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Shape 673">
              <a:extLst>
                <a:ext uri="{FF2B5EF4-FFF2-40B4-BE49-F238E27FC236}">
                  <a16:creationId xmlns:a16="http://schemas.microsoft.com/office/drawing/2014/main" id="{2F7A76A2-282E-422B-B480-3F4745C72B26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3386764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Shape 673">
              <a:extLst>
                <a:ext uri="{FF2B5EF4-FFF2-40B4-BE49-F238E27FC236}">
                  <a16:creationId xmlns:a16="http://schemas.microsoft.com/office/drawing/2014/main" id="{E05A7E57-ED0A-4202-9C96-FFD8C2C16543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3386764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Shape 673">
              <a:extLst>
                <a:ext uri="{FF2B5EF4-FFF2-40B4-BE49-F238E27FC236}">
                  <a16:creationId xmlns:a16="http://schemas.microsoft.com/office/drawing/2014/main" id="{76B2238A-8843-4656-B224-E96849002017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3646743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Shape 673">
              <a:extLst>
                <a:ext uri="{FF2B5EF4-FFF2-40B4-BE49-F238E27FC236}">
                  <a16:creationId xmlns:a16="http://schemas.microsoft.com/office/drawing/2014/main" id="{C0357C2B-8A2C-4FFA-B9D1-3177FCAE933D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3646743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Shape 673">
              <a:extLst>
                <a:ext uri="{FF2B5EF4-FFF2-40B4-BE49-F238E27FC236}">
                  <a16:creationId xmlns:a16="http://schemas.microsoft.com/office/drawing/2014/main" id="{7021B812-37E7-4A35-8D5C-E4E6C3BBF215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3646743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Shape 673">
              <a:extLst>
                <a:ext uri="{FF2B5EF4-FFF2-40B4-BE49-F238E27FC236}">
                  <a16:creationId xmlns:a16="http://schemas.microsoft.com/office/drawing/2014/main" id="{18EC66F2-0912-4FC9-B72C-8F45C281F73E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386866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Shape 673">
              <a:extLst>
                <a:ext uri="{FF2B5EF4-FFF2-40B4-BE49-F238E27FC236}">
                  <a16:creationId xmlns:a16="http://schemas.microsoft.com/office/drawing/2014/main" id="{0A72EA67-EE39-453B-9084-22CA34835C45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386866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Shape 673">
              <a:extLst>
                <a:ext uri="{FF2B5EF4-FFF2-40B4-BE49-F238E27FC236}">
                  <a16:creationId xmlns:a16="http://schemas.microsoft.com/office/drawing/2014/main" id="{A5409A69-1D64-48D8-B338-66C080A323AB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386866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" name="Google Shape;477;p43">
            <a:extLst>
              <a:ext uri="{FF2B5EF4-FFF2-40B4-BE49-F238E27FC236}">
                <a16:creationId xmlns:a16="http://schemas.microsoft.com/office/drawing/2014/main" id="{F0B08737-75C8-4F6D-95A7-9AC2F5A70881}"/>
              </a:ext>
            </a:extLst>
          </p:cNvPr>
          <p:cNvSpPr txBox="1">
            <a:spLocks/>
          </p:cNvSpPr>
          <p:nvPr/>
        </p:nvSpPr>
        <p:spPr>
          <a:xfrm>
            <a:off x="727132" y="4187621"/>
            <a:ext cx="1175986" cy="3600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600"/>
              <a:t>Store</a:t>
            </a:r>
            <a:endParaRPr lang="en-US" sz="1600"/>
          </a:p>
        </p:txBody>
      </p:sp>
      <p:sp>
        <p:nvSpPr>
          <p:cNvPr id="161" name="Google Shape;477;p43">
            <a:extLst>
              <a:ext uri="{FF2B5EF4-FFF2-40B4-BE49-F238E27FC236}">
                <a16:creationId xmlns:a16="http://schemas.microsoft.com/office/drawing/2014/main" id="{6349BD54-266D-4EAC-B501-66A32092C7D8}"/>
              </a:ext>
            </a:extLst>
          </p:cNvPr>
          <p:cNvSpPr txBox="1">
            <a:spLocks/>
          </p:cNvSpPr>
          <p:nvPr/>
        </p:nvSpPr>
        <p:spPr>
          <a:xfrm>
            <a:off x="5199763" y="4293862"/>
            <a:ext cx="2142814" cy="3600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600"/>
              <a:t>Multiple Store</a:t>
            </a:r>
            <a:endParaRPr lang="en-US" sz="1600"/>
          </a:p>
        </p:txBody>
      </p:sp>
      <p:cxnSp>
        <p:nvCxnSpPr>
          <p:cNvPr id="162" name="Google Shape;145;p29">
            <a:extLst>
              <a:ext uri="{FF2B5EF4-FFF2-40B4-BE49-F238E27FC236}">
                <a16:creationId xmlns:a16="http://schemas.microsoft.com/office/drawing/2014/main" id="{E54ACC21-E238-4613-85A8-2E2BF72D6ADE}"/>
              </a:ext>
            </a:extLst>
          </p:cNvPr>
          <p:cNvCxnSpPr>
            <a:cxnSpLocks/>
          </p:cNvCxnSpPr>
          <p:nvPr/>
        </p:nvCxnSpPr>
        <p:spPr>
          <a:xfrm>
            <a:off x="4938424" y="1353378"/>
            <a:ext cx="2159789" cy="1921219"/>
          </a:xfrm>
          <a:prstGeom prst="bentConnector3">
            <a:avLst>
              <a:gd name="adj1" fmla="val 99436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6" name="Google Shape;139;p29">
            <a:extLst>
              <a:ext uri="{FF2B5EF4-FFF2-40B4-BE49-F238E27FC236}">
                <a16:creationId xmlns:a16="http://schemas.microsoft.com/office/drawing/2014/main" id="{14BCB0BB-0406-4DF4-B259-476D0F819F6E}"/>
              </a:ext>
            </a:extLst>
          </p:cNvPr>
          <p:cNvCxnSpPr/>
          <p:nvPr/>
        </p:nvCxnSpPr>
        <p:spPr>
          <a:xfrm>
            <a:off x="7916306" y="2641434"/>
            <a:ext cx="202039" cy="472195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42;p29">
            <a:extLst>
              <a:ext uri="{FF2B5EF4-FFF2-40B4-BE49-F238E27FC236}">
                <a16:creationId xmlns:a16="http://schemas.microsoft.com/office/drawing/2014/main" id="{F4CC2BBE-F313-47A1-A291-A84D8C191E04}"/>
              </a:ext>
            </a:extLst>
          </p:cNvPr>
          <p:cNvCxnSpPr/>
          <p:nvPr/>
        </p:nvCxnSpPr>
        <p:spPr>
          <a:xfrm rot="10800000" flipV="1">
            <a:off x="5842335" y="2641434"/>
            <a:ext cx="457185" cy="491394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7" name="圖片 116">
            <a:extLst>
              <a:ext uri="{FF2B5EF4-FFF2-40B4-BE49-F238E27FC236}">
                <a16:creationId xmlns:a16="http://schemas.microsoft.com/office/drawing/2014/main" id="{AA9BE472-D235-42AF-80F9-F957F4D940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181" y="2336168"/>
            <a:ext cx="1726064" cy="603881"/>
          </a:xfrm>
          <a:prstGeom prst="rect">
            <a:avLst/>
          </a:prstGeom>
        </p:spPr>
      </p:pic>
      <p:sp>
        <p:nvSpPr>
          <p:cNvPr id="118" name="矩形 117">
            <a:extLst>
              <a:ext uri="{FF2B5EF4-FFF2-40B4-BE49-F238E27FC236}">
                <a16:creationId xmlns:a16="http://schemas.microsoft.com/office/drawing/2014/main" id="{870A5961-A1FC-4AF1-982A-1B5A92C00B7C}"/>
              </a:ext>
            </a:extLst>
          </p:cNvPr>
          <p:cNvSpPr/>
          <p:nvPr/>
        </p:nvSpPr>
        <p:spPr>
          <a:xfrm>
            <a:off x="6672932" y="2353883"/>
            <a:ext cx="1255250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0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Cent</a:t>
            </a:r>
            <a:r>
              <a:rPr lang="zh-TW" altLang="en-US" sz="1000" b="1">
                <a:solidFill>
                  <a:srgbClr val="FFFFFF"/>
                </a:solidFill>
                <a:latin typeface="+mj-lt"/>
                <a:ea typeface="微軟正黑體"/>
              </a:rPr>
              <a:t>ral Management</a:t>
            </a:r>
            <a:endParaRPr lang="zh-TW" sz="1000">
              <a:latin typeface="+mj-lt"/>
            </a:endParaRPr>
          </a:p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QVR Center</a:t>
            </a:r>
          </a:p>
        </p:txBody>
      </p:sp>
      <p:grpSp>
        <p:nvGrpSpPr>
          <p:cNvPr id="119" name="群組 118">
            <a:extLst>
              <a:ext uri="{FF2B5EF4-FFF2-40B4-BE49-F238E27FC236}">
                <a16:creationId xmlns:a16="http://schemas.microsoft.com/office/drawing/2014/main" id="{268B2B76-54C2-47CF-A6DB-D3F5E1082CD1}"/>
              </a:ext>
            </a:extLst>
          </p:cNvPr>
          <p:cNvGrpSpPr/>
          <p:nvPr/>
        </p:nvGrpSpPr>
        <p:grpSpPr>
          <a:xfrm>
            <a:off x="6411112" y="2402426"/>
            <a:ext cx="428712" cy="428712"/>
            <a:chOff x="2936223" y="1228169"/>
            <a:chExt cx="669099" cy="669099"/>
          </a:xfrm>
        </p:grpSpPr>
        <p:sp>
          <p:nvSpPr>
            <p:cNvPr id="120" name="矩形: 圓角 119">
              <a:extLst>
                <a:ext uri="{FF2B5EF4-FFF2-40B4-BE49-F238E27FC236}">
                  <a16:creationId xmlns:a16="http://schemas.microsoft.com/office/drawing/2014/main" id="{3BD7772F-CF9D-42FC-917D-E67183C79709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1" name="Google Shape;240;p31">
              <a:extLst>
                <a:ext uri="{FF2B5EF4-FFF2-40B4-BE49-F238E27FC236}">
                  <a16:creationId xmlns:a16="http://schemas.microsoft.com/office/drawing/2014/main" id="{F9480D05-8467-406C-BC62-35FD8EA15B28}"/>
                </a:ext>
              </a:extLst>
            </p:cNvPr>
            <p:cNvPicPr preferRelativeResize="0"/>
            <p:nvPr/>
          </p:nvPicPr>
          <p:blipFill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9013" y="1234520"/>
              <a:ext cx="653152" cy="6531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D4F003AA-19AE-4BDC-A4B0-4984A5BB0F74}"/>
              </a:ext>
            </a:extLst>
          </p:cNvPr>
          <p:cNvGrpSpPr/>
          <p:nvPr/>
        </p:nvGrpSpPr>
        <p:grpSpPr>
          <a:xfrm>
            <a:off x="6361429" y="3065109"/>
            <a:ext cx="1097100" cy="1069800"/>
            <a:chOff x="3758675" y="3299600"/>
            <a:chExt cx="1097100" cy="1069800"/>
          </a:xfrm>
        </p:grpSpPr>
        <p:sp>
          <p:nvSpPr>
            <p:cNvPr id="94" name="Google Shape;148;p29">
              <a:extLst>
                <a:ext uri="{FF2B5EF4-FFF2-40B4-BE49-F238E27FC236}">
                  <a16:creationId xmlns:a16="http://schemas.microsoft.com/office/drawing/2014/main" id="{CF4362D6-F058-4AEB-885C-C4BD6342669F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5" name="Google Shape;189;p29">
              <a:extLst>
                <a:ext uri="{FF2B5EF4-FFF2-40B4-BE49-F238E27FC236}">
                  <a16:creationId xmlns:a16="http://schemas.microsoft.com/office/drawing/2014/main" id="{C6E12F2F-9B9F-406C-8A46-7D18FAA8C990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微軟正黑體" pitchFamily="34" charset="-120"/>
                  <a:ea typeface="微軟正黑體" pitchFamily="34" charset="-120"/>
                </a:rPr>
                <a:t>QVR Pro</a:t>
              </a:r>
              <a:endParaRPr sz="10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96" name="Google Shape;190;p29">
              <a:extLst>
                <a:ext uri="{FF2B5EF4-FFF2-40B4-BE49-F238E27FC236}">
                  <a16:creationId xmlns:a16="http://schemas.microsoft.com/office/drawing/2014/main" id="{F8B948C5-0D43-4DD3-8D8F-F13D230EAAA2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" name="群組 217">
              <a:extLst>
                <a:ext uri="{FF2B5EF4-FFF2-40B4-BE49-F238E27FC236}">
                  <a16:creationId xmlns:a16="http://schemas.microsoft.com/office/drawing/2014/main" id="{56338F3C-2A62-4AB8-B071-A846218CFC21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102" name="Shape 673">
                <a:extLst>
                  <a:ext uri="{FF2B5EF4-FFF2-40B4-BE49-F238E27FC236}">
                    <a16:creationId xmlns:a16="http://schemas.microsoft.com/office/drawing/2014/main" id="{F34FEDC8-79E3-4818-B706-DBD2174F6C3A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" name="Shape 673">
                <a:extLst>
                  <a:ext uri="{FF2B5EF4-FFF2-40B4-BE49-F238E27FC236}">
                    <a16:creationId xmlns:a16="http://schemas.microsoft.com/office/drawing/2014/main" id="{E205AF37-C3EB-429B-8338-4CAB7BC9C1D6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" name="Shape 673">
                <a:extLst>
                  <a:ext uri="{FF2B5EF4-FFF2-40B4-BE49-F238E27FC236}">
                    <a16:creationId xmlns:a16="http://schemas.microsoft.com/office/drawing/2014/main" id="{4D658428-8319-4CF9-A20A-EC23EB95A78F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8" name="群組 221">
              <a:extLst>
                <a:ext uri="{FF2B5EF4-FFF2-40B4-BE49-F238E27FC236}">
                  <a16:creationId xmlns:a16="http://schemas.microsoft.com/office/drawing/2014/main" id="{6E79CD20-08E3-4E47-99B2-F17266E69304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99" name="Shape 673">
                <a:extLst>
                  <a:ext uri="{FF2B5EF4-FFF2-40B4-BE49-F238E27FC236}">
                    <a16:creationId xmlns:a16="http://schemas.microsoft.com/office/drawing/2014/main" id="{D37D5E91-2B73-4536-9C04-AB59352FC5C3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Shape 673">
                <a:extLst>
                  <a:ext uri="{FF2B5EF4-FFF2-40B4-BE49-F238E27FC236}">
                    <a16:creationId xmlns:a16="http://schemas.microsoft.com/office/drawing/2014/main" id="{F03613A1-3EFC-4DB3-B42C-429731B74F3C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Shape 673">
                <a:extLst>
                  <a:ext uri="{FF2B5EF4-FFF2-40B4-BE49-F238E27FC236}">
                    <a16:creationId xmlns:a16="http://schemas.microsoft.com/office/drawing/2014/main" id="{327FE508-80EB-46E2-9E51-D1B811D4A966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85DA073E-8673-4CB5-9965-255FBECACAD5}"/>
              </a:ext>
            </a:extLst>
          </p:cNvPr>
          <p:cNvGrpSpPr/>
          <p:nvPr/>
        </p:nvGrpSpPr>
        <p:grpSpPr>
          <a:xfrm>
            <a:off x="7519805" y="3065109"/>
            <a:ext cx="1097100" cy="1069800"/>
            <a:chOff x="3758675" y="3299600"/>
            <a:chExt cx="1097100" cy="1069800"/>
          </a:xfrm>
        </p:grpSpPr>
        <p:sp>
          <p:nvSpPr>
            <p:cNvPr id="106" name="Google Shape;148;p29">
              <a:extLst>
                <a:ext uri="{FF2B5EF4-FFF2-40B4-BE49-F238E27FC236}">
                  <a16:creationId xmlns:a16="http://schemas.microsoft.com/office/drawing/2014/main" id="{8D4B10CD-50B7-404E-BDB5-AB8759CB14B4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7" name="Google Shape;189;p29">
              <a:extLst>
                <a:ext uri="{FF2B5EF4-FFF2-40B4-BE49-F238E27FC236}">
                  <a16:creationId xmlns:a16="http://schemas.microsoft.com/office/drawing/2014/main" id="{6C1ED91B-B2E6-468E-8409-7CD87BC4F728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微軟正黑體" pitchFamily="34" charset="-120"/>
                  <a:ea typeface="微軟正黑體" pitchFamily="34" charset="-120"/>
                </a:rPr>
                <a:t>QVR Pro</a:t>
              </a:r>
              <a:endParaRPr sz="10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08" name="Google Shape;190;p29">
              <a:extLst>
                <a:ext uri="{FF2B5EF4-FFF2-40B4-BE49-F238E27FC236}">
                  <a16:creationId xmlns:a16="http://schemas.microsoft.com/office/drawing/2014/main" id="{365A0717-7F3E-4950-8C61-B67FAB0B5092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9" name="群組 217">
              <a:extLst>
                <a:ext uri="{FF2B5EF4-FFF2-40B4-BE49-F238E27FC236}">
                  <a16:creationId xmlns:a16="http://schemas.microsoft.com/office/drawing/2014/main" id="{DD2C088E-1921-41D7-B7F1-2D6651B39261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114" name="Shape 673">
                <a:extLst>
                  <a:ext uri="{FF2B5EF4-FFF2-40B4-BE49-F238E27FC236}">
                    <a16:creationId xmlns:a16="http://schemas.microsoft.com/office/drawing/2014/main" id="{2B9A2F64-57B0-49B9-B1B5-C4FA7BABA911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" name="Shape 673">
                <a:extLst>
                  <a:ext uri="{FF2B5EF4-FFF2-40B4-BE49-F238E27FC236}">
                    <a16:creationId xmlns:a16="http://schemas.microsoft.com/office/drawing/2014/main" id="{076F60FE-EBE2-46F9-98C5-10CCDA91CA8B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Shape 673">
                <a:extLst>
                  <a:ext uri="{FF2B5EF4-FFF2-40B4-BE49-F238E27FC236}">
                    <a16:creationId xmlns:a16="http://schemas.microsoft.com/office/drawing/2014/main" id="{7577EED2-53AF-49BA-8203-5C729A4DD88D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" name="群組 221">
              <a:extLst>
                <a:ext uri="{FF2B5EF4-FFF2-40B4-BE49-F238E27FC236}">
                  <a16:creationId xmlns:a16="http://schemas.microsoft.com/office/drawing/2014/main" id="{AFD31382-AF9B-427A-A007-4E431F216C82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111" name="Shape 673">
                <a:extLst>
                  <a:ext uri="{FF2B5EF4-FFF2-40B4-BE49-F238E27FC236}">
                    <a16:creationId xmlns:a16="http://schemas.microsoft.com/office/drawing/2014/main" id="{39EF63EA-8AC0-4CEA-9EBF-E693E02CA880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" name="Shape 673">
                <a:extLst>
                  <a:ext uri="{FF2B5EF4-FFF2-40B4-BE49-F238E27FC236}">
                    <a16:creationId xmlns:a16="http://schemas.microsoft.com/office/drawing/2014/main" id="{7CAEEAAC-98A5-4D14-88F5-CCF264AD87AA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" name="Shape 673">
                <a:extLst>
                  <a:ext uri="{FF2B5EF4-FFF2-40B4-BE49-F238E27FC236}">
                    <a16:creationId xmlns:a16="http://schemas.microsoft.com/office/drawing/2014/main" id="{5DFE4100-CF85-49A6-A13E-6C63853F96F0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23" name="圖片 122" descr="一張含有 室內, 電子用品, 監視器 的圖片&#10;&#10;描述是以非常高的可信度產生">
            <a:extLst>
              <a:ext uri="{FF2B5EF4-FFF2-40B4-BE49-F238E27FC236}">
                <a16:creationId xmlns:a16="http://schemas.microsoft.com/office/drawing/2014/main" id="{B597AFFB-4E41-4F45-8F09-A7C6A490FF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141" y="724202"/>
            <a:ext cx="2210809" cy="1402685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32EC6F70-73C6-4FBE-8AA2-D5A5EDEA49DA}"/>
              </a:ext>
            </a:extLst>
          </p:cNvPr>
          <p:cNvGrpSpPr/>
          <p:nvPr/>
        </p:nvGrpSpPr>
        <p:grpSpPr>
          <a:xfrm>
            <a:off x="3733347" y="1946113"/>
            <a:ext cx="1521379" cy="287330"/>
            <a:chOff x="3688917" y="2106989"/>
            <a:chExt cx="1521379" cy="287330"/>
          </a:xfrm>
        </p:grpSpPr>
        <p:pic>
          <p:nvPicPr>
            <p:cNvPr id="124" name="圖片 123">
              <a:extLst>
                <a:ext uri="{FF2B5EF4-FFF2-40B4-BE49-F238E27FC236}">
                  <a16:creationId xmlns:a16="http://schemas.microsoft.com/office/drawing/2014/main" id="{9C6B8AB8-92F3-4101-BFD4-A9EB94341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4948" y="2115033"/>
              <a:ext cx="1445348" cy="279286"/>
            </a:xfrm>
            <a:prstGeom prst="rect">
              <a:avLst/>
            </a:prstGeom>
          </p:spPr>
        </p:pic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769A5048-F52A-432C-A788-9508EC612482}"/>
                </a:ext>
              </a:extLst>
            </p:cNvPr>
            <p:cNvSpPr/>
            <p:nvPr/>
          </p:nvSpPr>
          <p:spPr>
            <a:xfrm>
              <a:off x="3688917" y="2106989"/>
              <a:ext cx="1459940" cy="2846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lvl="0" algn="r"/>
              <a:r>
                <a:rPr lang="en-US" altLang="zh-TW" sz="1200" b="1">
                  <a:solidFill>
                    <a:schemeClr val="bg1"/>
                  </a:solidFill>
                </a:rPr>
                <a:t>QVR Pro Client</a:t>
              </a:r>
            </a:p>
          </p:txBody>
        </p:sp>
      </p:grpSp>
      <p:cxnSp>
        <p:nvCxnSpPr>
          <p:cNvPr id="168" name="Google Shape;147;p29">
            <a:extLst>
              <a:ext uri="{FF2B5EF4-FFF2-40B4-BE49-F238E27FC236}">
                <a16:creationId xmlns:a16="http://schemas.microsoft.com/office/drawing/2014/main" id="{D4E1AA75-E522-4FD1-AADE-F01F89994FED}"/>
              </a:ext>
            </a:extLst>
          </p:cNvPr>
          <p:cNvCxnSpPr>
            <a:cxnSpLocks/>
          </p:cNvCxnSpPr>
          <p:nvPr/>
        </p:nvCxnSpPr>
        <p:spPr>
          <a:xfrm flipV="1">
            <a:off x="4356330" y="3302305"/>
            <a:ext cx="1380251" cy="18086"/>
          </a:xfrm>
          <a:prstGeom prst="bentConnector4">
            <a:avLst>
              <a:gd name="adj1" fmla="val 41044"/>
              <a:gd name="adj2" fmla="val 1609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61F85159-41EA-4071-8BFE-34384D3DC98F}"/>
              </a:ext>
            </a:extLst>
          </p:cNvPr>
          <p:cNvGrpSpPr/>
          <p:nvPr/>
        </p:nvGrpSpPr>
        <p:grpSpPr>
          <a:xfrm>
            <a:off x="5197184" y="3065109"/>
            <a:ext cx="1097100" cy="1069800"/>
            <a:chOff x="3758675" y="3299600"/>
            <a:chExt cx="1097100" cy="1069800"/>
          </a:xfrm>
        </p:grpSpPr>
        <p:sp>
          <p:nvSpPr>
            <p:cNvPr id="82" name="Google Shape;148;p29">
              <a:extLst>
                <a:ext uri="{FF2B5EF4-FFF2-40B4-BE49-F238E27FC236}">
                  <a16:creationId xmlns:a16="http://schemas.microsoft.com/office/drawing/2014/main" id="{84AB73BF-EC36-453B-8E18-0D3F39B80AF4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" name="Google Shape;189;p29">
              <a:extLst>
                <a:ext uri="{FF2B5EF4-FFF2-40B4-BE49-F238E27FC236}">
                  <a16:creationId xmlns:a16="http://schemas.microsoft.com/office/drawing/2014/main" id="{815A7932-98CF-4D83-8CC5-070D8D117F23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微軟正黑體" pitchFamily="34" charset="-120"/>
                  <a:ea typeface="微軟正黑體" pitchFamily="34" charset="-120"/>
                </a:rPr>
                <a:t>QVR Pro</a:t>
              </a:r>
              <a:endParaRPr sz="10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84" name="Google Shape;190;p29">
              <a:extLst>
                <a:ext uri="{FF2B5EF4-FFF2-40B4-BE49-F238E27FC236}">
                  <a16:creationId xmlns:a16="http://schemas.microsoft.com/office/drawing/2014/main" id="{2B64E762-B2BF-4218-AD0C-D14161C35ECB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" name="群組 217">
              <a:extLst>
                <a:ext uri="{FF2B5EF4-FFF2-40B4-BE49-F238E27FC236}">
                  <a16:creationId xmlns:a16="http://schemas.microsoft.com/office/drawing/2014/main" id="{3F59B39E-FE98-4CC8-847D-A8C747571727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90" name="Shape 673">
                <a:extLst>
                  <a:ext uri="{FF2B5EF4-FFF2-40B4-BE49-F238E27FC236}">
                    <a16:creationId xmlns:a16="http://schemas.microsoft.com/office/drawing/2014/main" id="{9C4478CD-6223-4AB4-AF57-CCFFF0735314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Shape 673">
                <a:extLst>
                  <a:ext uri="{FF2B5EF4-FFF2-40B4-BE49-F238E27FC236}">
                    <a16:creationId xmlns:a16="http://schemas.microsoft.com/office/drawing/2014/main" id="{D51EB9DC-20E7-46BA-BE1E-7533F615DD52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Shape 673">
                <a:extLst>
                  <a:ext uri="{FF2B5EF4-FFF2-40B4-BE49-F238E27FC236}">
                    <a16:creationId xmlns:a16="http://schemas.microsoft.com/office/drawing/2014/main" id="{BB2D1251-6FD1-43E8-A8C3-A239E2912167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" name="群組 221">
              <a:extLst>
                <a:ext uri="{FF2B5EF4-FFF2-40B4-BE49-F238E27FC236}">
                  <a16:creationId xmlns:a16="http://schemas.microsoft.com/office/drawing/2014/main" id="{6711235E-70DF-483F-95EC-961898E026C8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87" name="Shape 673">
                <a:extLst>
                  <a:ext uri="{FF2B5EF4-FFF2-40B4-BE49-F238E27FC236}">
                    <a16:creationId xmlns:a16="http://schemas.microsoft.com/office/drawing/2014/main" id="{925E589C-60C3-490F-A95A-A08D823F14C6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" name="Shape 673">
                <a:extLst>
                  <a:ext uri="{FF2B5EF4-FFF2-40B4-BE49-F238E27FC236}">
                    <a16:creationId xmlns:a16="http://schemas.microsoft.com/office/drawing/2014/main" id="{C6305724-45F7-47D8-B2C7-D1A28CB5060C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Shape 673">
                <a:extLst>
                  <a:ext uri="{FF2B5EF4-FFF2-40B4-BE49-F238E27FC236}">
                    <a16:creationId xmlns:a16="http://schemas.microsoft.com/office/drawing/2014/main" id="{A464D44C-DF56-475C-A16E-CEB9DF9A2058}"/>
                  </a:ext>
                </a:extLst>
              </p:cNvPr>
              <p:cNvPicPr preferRelativeResize="0"/>
              <p:nvPr/>
            </p:nvPicPr>
            <p:blipFill rotWithShape="1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71" name="圖片 170">
            <a:extLst>
              <a:ext uri="{FF2B5EF4-FFF2-40B4-BE49-F238E27FC236}">
                <a16:creationId xmlns:a16="http://schemas.microsoft.com/office/drawing/2014/main" id="{B5811376-F89C-4B03-97AE-E15ADCC9E20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302" y="3635113"/>
            <a:ext cx="1671892" cy="719792"/>
          </a:xfrm>
          <a:prstGeom prst="rect">
            <a:avLst/>
          </a:prstGeom>
        </p:spPr>
      </p:pic>
      <p:sp>
        <p:nvSpPr>
          <p:cNvPr id="172" name="矩形 171">
            <a:extLst>
              <a:ext uri="{FF2B5EF4-FFF2-40B4-BE49-F238E27FC236}">
                <a16:creationId xmlns:a16="http://schemas.microsoft.com/office/drawing/2014/main" id="{DB27662C-C188-4AFA-BA4F-122331CDFA82}"/>
              </a:ext>
            </a:extLst>
          </p:cNvPr>
          <p:cNvSpPr/>
          <p:nvPr/>
        </p:nvSpPr>
        <p:spPr>
          <a:xfrm>
            <a:off x="3751071" y="3710064"/>
            <a:ext cx="1380250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000" b="1">
                <a:solidFill>
                  <a:schemeClr val="bg1"/>
                </a:solidFill>
              </a:rPr>
              <a:t>Remote backup</a:t>
            </a:r>
          </a:p>
          <a:p>
            <a:pPr lvl="0"/>
            <a:r>
              <a:rPr lang="en-US" altLang="zh-TW" sz="1000" b="1">
                <a:solidFill>
                  <a:schemeClr val="bg1"/>
                </a:solidFill>
              </a:rPr>
              <a:t>Hybrid Backup Sync - RTRR</a:t>
            </a:r>
          </a:p>
        </p:txBody>
      </p:sp>
      <p:pic>
        <p:nvPicPr>
          <p:cNvPr id="173" name="圖片 172" descr="一張含有 電腦, 牆, 建築物 的圖片&#10;&#10;描述是以高可信度產生">
            <a:extLst>
              <a:ext uri="{FF2B5EF4-FFF2-40B4-BE49-F238E27FC236}">
                <a16:creationId xmlns:a16="http://schemas.microsoft.com/office/drawing/2014/main" id="{61211935-044E-4A26-98C8-F637193C5BA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504" y="2570468"/>
            <a:ext cx="1212308" cy="1130995"/>
          </a:xfrm>
          <a:prstGeom prst="rect">
            <a:avLst/>
          </a:prstGeom>
        </p:spPr>
      </p:pic>
      <p:grpSp>
        <p:nvGrpSpPr>
          <p:cNvPr id="174" name="群組 173">
            <a:extLst>
              <a:ext uri="{FF2B5EF4-FFF2-40B4-BE49-F238E27FC236}">
                <a16:creationId xmlns:a16="http://schemas.microsoft.com/office/drawing/2014/main" id="{DEAAF8B8-AFFC-48D5-9A30-4983D430927E}"/>
              </a:ext>
            </a:extLst>
          </p:cNvPr>
          <p:cNvGrpSpPr/>
          <p:nvPr/>
        </p:nvGrpSpPr>
        <p:grpSpPr>
          <a:xfrm>
            <a:off x="3298554" y="3646702"/>
            <a:ext cx="419848" cy="417799"/>
            <a:chOff x="3298554" y="3623957"/>
            <a:chExt cx="419848" cy="417799"/>
          </a:xfrm>
        </p:grpSpPr>
        <p:sp>
          <p:nvSpPr>
            <p:cNvPr id="175" name="矩形: 圓角 174">
              <a:extLst>
                <a:ext uri="{FF2B5EF4-FFF2-40B4-BE49-F238E27FC236}">
                  <a16:creationId xmlns:a16="http://schemas.microsoft.com/office/drawing/2014/main" id="{53E9B3DB-8CB0-44F9-9D41-969DFF63B140}"/>
                </a:ext>
              </a:extLst>
            </p:cNvPr>
            <p:cNvSpPr/>
            <p:nvPr/>
          </p:nvSpPr>
          <p:spPr>
            <a:xfrm>
              <a:off x="3298554" y="3623957"/>
              <a:ext cx="419848" cy="4141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6" name="Google Shape;146;p29">
              <a:extLst>
                <a:ext uri="{FF2B5EF4-FFF2-40B4-BE49-F238E27FC236}">
                  <a16:creationId xmlns:a16="http://schemas.microsoft.com/office/drawing/2014/main" id="{D9F94449-ED69-4F01-998E-7E035B76A476}"/>
                </a:ext>
              </a:extLst>
            </p:cNvPr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302062" y="3627622"/>
              <a:ext cx="414134" cy="4141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Google Shape;477;p43">
            <a:extLst>
              <a:ext uri="{FF2B5EF4-FFF2-40B4-BE49-F238E27FC236}">
                <a16:creationId xmlns:a16="http://schemas.microsoft.com/office/drawing/2014/main" id="{74C966E1-6B00-479C-8AD0-95C2ABD67C8E}"/>
              </a:ext>
            </a:extLst>
          </p:cNvPr>
          <p:cNvSpPr txBox="1">
            <a:spLocks/>
          </p:cNvSpPr>
          <p:nvPr/>
        </p:nvSpPr>
        <p:spPr>
          <a:xfrm>
            <a:off x="387305" y="412950"/>
            <a:ext cx="8229600" cy="58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700"/>
              <a:t>QNAP </a:t>
            </a:r>
            <a:r>
              <a:rPr lang="en-US" sz="2700"/>
              <a:t>s</a:t>
            </a:r>
            <a:r>
              <a:rPr lang="en" sz="2700"/>
              <a:t>olution for business/</a:t>
            </a:r>
            <a:r>
              <a:rPr lang="en-US" sz="2700"/>
              <a:t>m</a:t>
            </a:r>
            <a:r>
              <a:rPr lang="en" sz="2700"/>
              <a:t>ulti-</a:t>
            </a:r>
            <a:r>
              <a:rPr lang="en-US" sz="2700"/>
              <a:t>site m</a:t>
            </a:r>
            <a:r>
              <a:rPr lang="en" sz="2700"/>
              <a:t>anagement </a:t>
            </a:r>
            <a:endParaRPr lang="zh-TW" altLang="en-US" sz="2700"/>
          </a:p>
        </p:txBody>
      </p:sp>
      <p:pic>
        <p:nvPicPr>
          <p:cNvPr id="6" name="圖片 5" descr="一張含有 監視器, 室內, 物件, 坐 的圖片&#10;&#10;描述是以非常高的可信度產生">
            <a:extLst>
              <a:ext uri="{FF2B5EF4-FFF2-40B4-BE49-F238E27FC236}">
                <a16:creationId xmlns:a16="http://schemas.microsoft.com/office/drawing/2014/main" id="{6FEA1E7D-FFE0-4CA2-9F07-378987A82A4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667" y="979707"/>
            <a:ext cx="1155758" cy="859106"/>
          </a:xfrm>
          <a:prstGeom prst="rect">
            <a:avLst/>
          </a:prstGeom>
        </p:spPr>
      </p:pic>
      <p:pic>
        <p:nvPicPr>
          <p:cNvPr id="125" name="圖片 124">
            <a:extLst>
              <a:ext uri="{FF2B5EF4-FFF2-40B4-BE49-F238E27FC236}">
                <a16:creationId xmlns:a16="http://schemas.microsoft.com/office/drawing/2014/main" id="{46E1D912-BBE0-4467-8024-B7C2F264A54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6" y="1586583"/>
            <a:ext cx="1520478" cy="267882"/>
          </a:xfrm>
          <a:prstGeom prst="rect">
            <a:avLst/>
          </a:prstGeom>
        </p:spPr>
      </p:pic>
      <p:sp>
        <p:nvSpPr>
          <p:cNvPr id="128" name="Google Shape;152;p29">
            <a:extLst>
              <a:ext uri="{FF2B5EF4-FFF2-40B4-BE49-F238E27FC236}">
                <a16:creationId xmlns:a16="http://schemas.microsoft.com/office/drawing/2014/main" id="{A9FEDC97-F3D6-4DD5-B287-992A43E2C44F}"/>
              </a:ext>
            </a:extLst>
          </p:cNvPr>
          <p:cNvSpPr txBox="1"/>
          <p:nvPr/>
        </p:nvSpPr>
        <p:spPr>
          <a:xfrm>
            <a:off x="1614095" y="1583769"/>
            <a:ext cx="1541000" cy="21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3-Party AI Engine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776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F00BC6-3597-405C-BCC4-EF8EE3D75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0" y="5475"/>
            <a:ext cx="9170442" cy="51672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25425B4-CCDC-43F8-A976-2A173C13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95" y="0"/>
            <a:ext cx="9170442" cy="7068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altLang="zh-TW" sz="3000"/>
              <a:t>The next-gen surveillance system</a:t>
            </a:r>
            <a:r>
              <a:rPr lang="en" altLang="zh-TW" sz="3000"/>
              <a:t> - QVR Pro</a:t>
            </a:r>
            <a:endParaRPr lang="zh-TW" altLang="en-US" sz="3000"/>
          </a:p>
        </p:txBody>
      </p:sp>
      <p:cxnSp>
        <p:nvCxnSpPr>
          <p:cNvPr id="36" name="Google Shape;155;p29">
            <a:extLst>
              <a:ext uri="{FF2B5EF4-FFF2-40B4-BE49-F238E27FC236}">
                <a16:creationId xmlns:a16="http://schemas.microsoft.com/office/drawing/2014/main" id="{4488B3A5-EE64-417A-B582-6196E5EE56A3}"/>
              </a:ext>
            </a:extLst>
          </p:cNvPr>
          <p:cNvCxnSpPr>
            <a:cxnSpLocks/>
          </p:cNvCxnSpPr>
          <p:nvPr/>
        </p:nvCxnSpPr>
        <p:spPr>
          <a:xfrm flipV="1">
            <a:off x="1293008" y="1881766"/>
            <a:ext cx="0" cy="900659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Google Shape;153;p29">
            <a:extLst>
              <a:ext uri="{FF2B5EF4-FFF2-40B4-BE49-F238E27FC236}">
                <a16:creationId xmlns:a16="http://schemas.microsoft.com/office/drawing/2014/main" id="{3F2503ED-1822-4D64-B7A8-BE1D38AF6747}"/>
              </a:ext>
            </a:extLst>
          </p:cNvPr>
          <p:cNvCxnSpPr>
            <a:cxnSpLocks/>
          </p:cNvCxnSpPr>
          <p:nvPr/>
        </p:nvCxnSpPr>
        <p:spPr>
          <a:xfrm>
            <a:off x="1469559" y="1890074"/>
            <a:ext cx="0" cy="930680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7" name="圖片 106">
            <a:extLst>
              <a:ext uri="{FF2B5EF4-FFF2-40B4-BE49-F238E27FC236}">
                <a16:creationId xmlns:a16="http://schemas.microsoft.com/office/drawing/2014/main" id="{5425423A-819A-45CB-A729-0ADC5BB36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69" y="1552841"/>
            <a:ext cx="1585206" cy="279286"/>
          </a:xfrm>
          <a:prstGeom prst="rect">
            <a:avLst/>
          </a:prstGeom>
        </p:spPr>
      </p:pic>
      <p:cxnSp>
        <p:nvCxnSpPr>
          <p:cNvPr id="108" name="Google Shape;149;p29">
            <a:extLst>
              <a:ext uri="{FF2B5EF4-FFF2-40B4-BE49-F238E27FC236}">
                <a16:creationId xmlns:a16="http://schemas.microsoft.com/office/drawing/2014/main" id="{A772DA41-3A8D-49C6-953F-CFE47B906BC0}"/>
              </a:ext>
            </a:extLst>
          </p:cNvPr>
          <p:cNvCxnSpPr>
            <a:cxnSpLocks/>
          </p:cNvCxnSpPr>
          <p:nvPr/>
        </p:nvCxnSpPr>
        <p:spPr>
          <a:xfrm flipV="1">
            <a:off x="309439" y="1291213"/>
            <a:ext cx="3529950" cy="1673635"/>
          </a:xfrm>
          <a:prstGeom prst="bentConnector3">
            <a:avLst>
              <a:gd name="adj1" fmla="val -102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39;p29">
            <a:extLst>
              <a:ext uri="{FF2B5EF4-FFF2-40B4-BE49-F238E27FC236}">
                <a16:creationId xmlns:a16="http://schemas.microsoft.com/office/drawing/2014/main" id="{67270AC5-5230-4A71-9AD6-0B4D55628458}"/>
              </a:ext>
            </a:extLst>
          </p:cNvPr>
          <p:cNvCxnSpPr/>
          <p:nvPr/>
        </p:nvCxnSpPr>
        <p:spPr>
          <a:xfrm>
            <a:off x="8329493" y="2969117"/>
            <a:ext cx="202039" cy="472195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" name="Google Shape;142;p29">
            <a:extLst>
              <a:ext uri="{FF2B5EF4-FFF2-40B4-BE49-F238E27FC236}">
                <a16:creationId xmlns:a16="http://schemas.microsoft.com/office/drawing/2014/main" id="{9A6CC778-F4FE-496D-B9D6-1595361FD25C}"/>
              </a:ext>
            </a:extLst>
          </p:cNvPr>
          <p:cNvCxnSpPr/>
          <p:nvPr/>
        </p:nvCxnSpPr>
        <p:spPr>
          <a:xfrm rot="10800000" flipV="1">
            <a:off x="6228147" y="2969117"/>
            <a:ext cx="457185" cy="491394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" name="Google Shape;143;p29">
            <a:extLst>
              <a:ext uri="{FF2B5EF4-FFF2-40B4-BE49-F238E27FC236}">
                <a16:creationId xmlns:a16="http://schemas.microsoft.com/office/drawing/2014/main" id="{81F01C8D-F83B-4F25-AE97-A212E16FF533}"/>
              </a:ext>
            </a:extLst>
          </p:cNvPr>
          <p:cNvCxnSpPr/>
          <p:nvPr/>
        </p:nvCxnSpPr>
        <p:spPr>
          <a:xfrm rot="5400000">
            <a:off x="7219204" y="3415499"/>
            <a:ext cx="576306" cy="11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45;p29">
            <a:extLst>
              <a:ext uri="{FF2B5EF4-FFF2-40B4-BE49-F238E27FC236}">
                <a16:creationId xmlns:a16="http://schemas.microsoft.com/office/drawing/2014/main" id="{34857E49-35E0-4B3F-BBC8-42637AE8FE7E}"/>
              </a:ext>
            </a:extLst>
          </p:cNvPr>
          <p:cNvCxnSpPr>
            <a:cxnSpLocks/>
          </p:cNvCxnSpPr>
          <p:nvPr/>
        </p:nvCxnSpPr>
        <p:spPr>
          <a:xfrm>
            <a:off x="5134877" y="1330633"/>
            <a:ext cx="2447372" cy="1477384"/>
          </a:xfrm>
          <a:prstGeom prst="bentConnector3">
            <a:avLst>
              <a:gd name="adj1" fmla="val 100562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215;p29">
            <a:extLst>
              <a:ext uri="{FF2B5EF4-FFF2-40B4-BE49-F238E27FC236}">
                <a16:creationId xmlns:a16="http://schemas.microsoft.com/office/drawing/2014/main" id="{E167F8C8-3087-4153-B08D-C59B14F404CD}"/>
              </a:ext>
            </a:extLst>
          </p:cNvPr>
          <p:cNvCxnSpPr>
            <a:cxnSpLocks/>
          </p:cNvCxnSpPr>
          <p:nvPr/>
        </p:nvCxnSpPr>
        <p:spPr>
          <a:xfrm flipV="1">
            <a:off x="5714229" y="2142273"/>
            <a:ext cx="2248850" cy="1992877"/>
          </a:xfrm>
          <a:prstGeom prst="bentConnector3">
            <a:avLst>
              <a:gd name="adj1" fmla="val -12817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19E2E563-5A18-4C6C-A3DB-632056846181}"/>
              </a:ext>
            </a:extLst>
          </p:cNvPr>
          <p:cNvGrpSpPr/>
          <p:nvPr/>
        </p:nvGrpSpPr>
        <p:grpSpPr>
          <a:xfrm>
            <a:off x="5578511" y="3391309"/>
            <a:ext cx="1097100" cy="1069800"/>
            <a:chOff x="3758675" y="3299600"/>
            <a:chExt cx="1097100" cy="1069800"/>
          </a:xfrm>
        </p:grpSpPr>
        <p:sp>
          <p:nvSpPr>
            <p:cNvPr id="65" name="Google Shape;148;p29">
              <a:extLst>
                <a:ext uri="{FF2B5EF4-FFF2-40B4-BE49-F238E27FC236}">
                  <a16:creationId xmlns:a16="http://schemas.microsoft.com/office/drawing/2014/main" id="{C52E681D-6FDF-4651-9D37-68DFDB972641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66" name="Google Shape;189;p29">
              <a:extLst>
                <a:ext uri="{FF2B5EF4-FFF2-40B4-BE49-F238E27FC236}">
                  <a16:creationId xmlns:a16="http://schemas.microsoft.com/office/drawing/2014/main" id="{66FB8F37-0DD9-450A-80B4-5E72A9ADDDAD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+mj-lt"/>
                  <a:ea typeface="微軟正黑體" pitchFamily="34" charset="-120"/>
                </a:rPr>
                <a:t>QVR Pro</a:t>
              </a:r>
              <a:endParaRPr sz="1000" b="1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67" name="Google Shape;190;p29">
              <a:extLst>
                <a:ext uri="{FF2B5EF4-FFF2-40B4-BE49-F238E27FC236}">
                  <a16:creationId xmlns:a16="http://schemas.microsoft.com/office/drawing/2014/main" id="{4E60A981-CF34-48CC-A429-4F6D4570DD5F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" name="群組 217">
              <a:extLst>
                <a:ext uri="{FF2B5EF4-FFF2-40B4-BE49-F238E27FC236}">
                  <a16:creationId xmlns:a16="http://schemas.microsoft.com/office/drawing/2014/main" id="{D849CC7F-B155-43D5-8AAA-22554871F136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73" name="Shape 673">
                <a:extLst>
                  <a:ext uri="{FF2B5EF4-FFF2-40B4-BE49-F238E27FC236}">
                    <a16:creationId xmlns:a16="http://schemas.microsoft.com/office/drawing/2014/main" id="{D818BB26-2807-40E3-B73E-AEAF88C1E041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" name="Shape 673">
                <a:extLst>
                  <a:ext uri="{FF2B5EF4-FFF2-40B4-BE49-F238E27FC236}">
                    <a16:creationId xmlns:a16="http://schemas.microsoft.com/office/drawing/2014/main" id="{F8250CE1-9816-41A1-8CDB-EAC690811277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Shape 673">
                <a:extLst>
                  <a:ext uri="{FF2B5EF4-FFF2-40B4-BE49-F238E27FC236}">
                    <a16:creationId xmlns:a16="http://schemas.microsoft.com/office/drawing/2014/main" id="{4AD26EE4-20E4-4574-8834-CED1356A5581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" name="群組 221">
              <a:extLst>
                <a:ext uri="{FF2B5EF4-FFF2-40B4-BE49-F238E27FC236}">
                  <a16:creationId xmlns:a16="http://schemas.microsoft.com/office/drawing/2014/main" id="{72191B88-8C70-425B-9950-C210862E4C2D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70" name="Shape 673">
                <a:extLst>
                  <a:ext uri="{FF2B5EF4-FFF2-40B4-BE49-F238E27FC236}">
                    <a16:creationId xmlns:a16="http://schemas.microsoft.com/office/drawing/2014/main" id="{FDF2ACB7-7C24-4284-9A9A-65A5E16125BB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" name="Shape 673">
                <a:extLst>
                  <a:ext uri="{FF2B5EF4-FFF2-40B4-BE49-F238E27FC236}">
                    <a16:creationId xmlns:a16="http://schemas.microsoft.com/office/drawing/2014/main" id="{EC2F95E9-63D2-47B0-910A-555D2EC79AE2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" name="Shape 673">
                <a:extLst>
                  <a:ext uri="{FF2B5EF4-FFF2-40B4-BE49-F238E27FC236}">
                    <a16:creationId xmlns:a16="http://schemas.microsoft.com/office/drawing/2014/main" id="{EF9A0F29-B1C3-4117-9EA6-13B84C6FDF4C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16F4E08D-2E68-4702-B4FC-5EE7D63C1331}"/>
              </a:ext>
            </a:extLst>
          </p:cNvPr>
          <p:cNvGrpSpPr/>
          <p:nvPr/>
        </p:nvGrpSpPr>
        <p:grpSpPr>
          <a:xfrm>
            <a:off x="6742756" y="3391309"/>
            <a:ext cx="1097100" cy="1069800"/>
            <a:chOff x="3758675" y="3299600"/>
            <a:chExt cx="1097100" cy="1069800"/>
          </a:xfrm>
        </p:grpSpPr>
        <p:sp>
          <p:nvSpPr>
            <p:cNvPr id="77" name="Google Shape;148;p29">
              <a:extLst>
                <a:ext uri="{FF2B5EF4-FFF2-40B4-BE49-F238E27FC236}">
                  <a16:creationId xmlns:a16="http://schemas.microsoft.com/office/drawing/2014/main" id="{5A7625F3-8982-40CC-AFF3-2DB473D6C2A6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78" name="Google Shape;189;p29">
              <a:extLst>
                <a:ext uri="{FF2B5EF4-FFF2-40B4-BE49-F238E27FC236}">
                  <a16:creationId xmlns:a16="http://schemas.microsoft.com/office/drawing/2014/main" id="{17ED9D90-D10D-4D42-90D3-43C4F3CC5486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+mj-lt"/>
                  <a:ea typeface="微軟正黑體" pitchFamily="34" charset="-120"/>
                </a:rPr>
                <a:t>QVR Pro</a:t>
              </a:r>
              <a:endParaRPr sz="1000" b="1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79" name="Google Shape;190;p29">
              <a:extLst>
                <a:ext uri="{FF2B5EF4-FFF2-40B4-BE49-F238E27FC236}">
                  <a16:creationId xmlns:a16="http://schemas.microsoft.com/office/drawing/2014/main" id="{88A82999-71E0-4D53-AE5B-5F7489BF3555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" name="群組 217">
              <a:extLst>
                <a:ext uri="{FF2B5EF4-FFF2-40B4-BE49-F238E27FC236}">
                  <a16:creationId xmlns:a16="http://schemas.microsoft.com/office/drawing/2014/main" id="{C78277F5-7EEE-4916-B67F-767EB8DA8ED0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85" name="Shape 673">
                <a:extLst>
                  <a:ext uri="{FF2B5EF4-FFF2-40B4-BE49-F238E27FC236}">
                    <a16:creationId xmlns:a16="http://schemas.microsoft.com/office/drawing/2014/main" id="{46BB4967-64D0-4BDA-8AAA-4A7E28F320B8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Shape 673">
                <a:extLst>
                  <a:ext uri="{FF2B5EF4-FFF2-40B4-BE49-F238E27FC236}">
                    <a16:creationId xmlns:a16="http://schemas.microsoft.com/office/drawing/2014/main" id="{C9C7F987-232C-4C2E-AF78-2E9E96AF0FD9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Shape 673">
                <a:extLst>
                  <a:ext uri="{FF2B5EF4-FFF2-40B4-BE49-F238E27FC236}">
                    <a16:creationId xmlns:a16="http://schemas.microsoft.com/office/drawing/2014/main" id="{9D1A4EBE-350B-4EAF-95CE-2546ADF47FF4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1" name="群組 221">
              <a:extLst>
                <a:ext uri="{FF2B5EF4-FFF2-40B4-BE49-F238E27FC236}">
                  <a16:creationId xmlns:a16="http://schemas.microsoft.com/office/drawing/2014/main" id="{DB306EAC-4658-42AA-AA28-FD76E26DD6DA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82" name="Shape 673">
                <a:extLst>
                  <a:ext uri="{FF2B5EF4-FFF2-40B4-BE49-F238E27FC236}">
                    <a16:creationId xmlns:a16="http://schemas.microsoft.com/office/drawing/2014/main" id="{802D5EA8-67A9-4D93-AEC5-C04E9CD81869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" name="Shape 673">
                <a:extLst>
                  <a:ext uri="{FF2B5EF4-FFF2-40B4-BE49-F238E27FC236}">
                    <a16:creationId xmlns:a16="http://schemas.microsoft.com/office/drawing/2014/main" id="{9D202EE4-65A6-4FFD-AA3E-11F3D30FBFDF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" name="Shape 673">
                <a:extLst>
                  <a:ext uri="{FF2B5EF4-FFF2-40B4-BE49-F238E27FC236}">
                    <a16:creationId xmlns:a16="http://schemas.microsoft.com/office/drawing/2014/main" id="{C3A5FFBF-5AFD-4F0E-9388-B6DAB535905B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AAF0176F-0CFC-465F-B62B-343BA6519480}"/>
              </a:ext>
            </a:extLst>
          </p:cNvPr>
          <p:cNvGrpSpPr/>
          <p:nvPr/>
        </p:nvGrpSpPr>
        <p:grpSpPr>
          <a:xfrm>
            <a:off x="7901132" y="3391309"/>
            <a:ext cx="1097100" cy="1069800"/>
            <a:chOff x="3758675" y="3299600"/>
            <a:chExt cx="1097100" cy="1069800"/>
          </a:xfrm>
        </p:grpSpPr>
        <p:sp>
          <p:nvSpPr>
            <p:cNvPr id="89" name="Google Shape;148;p29">
              <a:extLst>
                <a:ext uri="{FF2B5EF4-FFF2-40B4-BE49-F238E27FC236}">
                  <a16:creationId xmlns:a16="http://schemas.microsoft.com/office/drawing/2014/main" id="{DA14F014-C8B4-4E62-8370-034BD83F3831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90" name="Google Shape;189;p29">
              <a:extLst>
                <a:ext uri="{FF2B5EF4-FFF2-40B4-BE49-F238E27FC236}">
                  <a16:creationId xmlns:a16="http://schemas.microsoft.com/office/drawing/2014/main" id="{D40CA5F8-15FB-4E45-8965-D9DEC91E94C5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+mj-lt"/>
                  <a:ea typeface="微軟正黑體" pitchFamily="34" charset="-120"/>
                </a:rPr>
                <a:t>QVR Pro</a:t>
              </a:r>
              <a:endParaRPr sz="1000" b="1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91" name="Google Shape;190;p29">
              <a:extLst>
                <a:ext uri="{FF2B5EF4-FFF2-40B4-BE49-F238E27FC236}">
                  <a16:creationId xmlns:a16="http://schemas.microsoft.com/office/drawing/2014/main" id="{B999A933-809E-456F-AFA8-9ACE4B53A863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" name="群組 217">
              <a:extLst>
                <a:ext uri="{FF2B5EF4-FFF2-40B4-BE49-F238E27FC236}">
                  <a16:creationId xmlns:a16="http://schemas.microsoft.com/office/drawing/2014/main" id="{86F3121B-9F50-4854-B1E1-51E2B81C1B78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97" name="Shape 673">
                <a:extLst>
                  <a:ext uri="{FF2B5EF4-FFF2-40B4-BE49-F238E27FC236}">
                    <a16:creationId xmlns:a16="http://schemas.microsoft.com/office/drawing/2014/main" id="{7F341024-96E5-4B0B-AC3C-F6EECCC4D738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Shape 673">
                <a:extLst>
                  <a:ext uri="{FF2B5EF4-FFF2-40B4-BE49-F238E27FC236}">
                    <a16:creationId xmlns:a16="http://schemas.microsoft.com/office/drawing/2014/main" id="{2C599496-CC04-4037-B0DE-652399726A6C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" name="Shape 673">
                <a:extLst>
                  <a:ext uri="{FF2B5EF4-FFF2-40B4-BE49-F238E27FC236}">
                    <a16:creationId xmlns:a16="http://schemas.microsoft.com/office/drawing/2014/main" id="{FEE16BCF-1486-4672-BE8B-E4B256DC0BF6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3" name="群組 221">
              <a:extLst>
                <a:ext uri="{FF2B5EF4-FFF2-40B4-BE49-F238E27FC236}">
                  <a16:creationId xmlns:a16="http://schemas.microsoft.com/office/drawing/2014/main" id="{B3D15091-1D0B-4B2C-A377-71FF4D7D530F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94" name="Shape 673">
                <a:extLst>
                  <a:ext uri="{FF2B5EF4-FFF2-40B4-BE49-F238E27FC236}">
                    <a16:creationId xmlns:a16="http://schemas.microsoft.com/office/drawing/2014/main" id="{1C470F95-129F-4046-8EDC-1AB9D8571A6F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" name="Shape 673">
                <a:extLst>
                  <a:ext uri="{FF2B5EF4-FFF2-40B4-BE49-F238E27FC236}">
                    <a16:creationId xmlns:a16="http://schemas.microsoft.com/office/drawing/2014/main" id="{74DC5364-DBC4-4C73-86B7-FE12D9F3340B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Shape 673">
                <a:extLst>
                  <a:ext uri="{FF2B5EF4-FFF2-40B4-BE49-F238E27FC236}">
                    <a16:creationId xmlns:a16="http://schemas.microsoft.com/office/drawing/2014/main" id="{BE3825F5-8B22-45E5-8BCD-E9496FA61510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19" name="圖片 118">
            <a:extLst>
              <a:ext uri="{FF2B5EF4-FFF2-40B4-BE49-F238E27FC236}">
                <a16:creationId xmlns:a16="http://schemas.microsoft.com/office/drawing/2014/main" id="{1A3BA3D4-0C1D-4E56-B868-FBDB259290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508" y="2700549"/>
            <a:ext cx="1726064" cy="505629"/>
          </a:xfrm>
          <a:prstGeom prst="rect">
            <a:avLst/>
          </a:prstGeom>
        </p:spPr>
      </p:pic>
      <p:sp>
        <p:nvSpPr>
          <p:cNvPr id="117" name="矩形 116">
            <a:extLst>
              <a:ext uri="{FF2B5EF4-FFF2-40B4-BE49-F238E27FC236}">
                <a16:creationId xmlns:a16="http://schemas.microsoft.com/office/drawing/2014/main" id="{DF6C2443-0732-4428-9AC2-DB702A199DF9}"/>
              </a:ext>
            </a:extLst>
          </p:cNvPr>
          <p:cNvSpPr/>
          <p:nvPr/>
        </p:nvSpPr>
        <p:spPr>
          <a:xfrm>
            <a:off x="7023676" y="2749220"/>
            <a:ext cx="1435000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7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Central Management</a:t>
            </a:r>
            <a:endParaRPr lang="zh-TW" altLang="en-US" sz="7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0" algn="ctr"/>
            <a:r>
              <a:rPr lang="en-US" altLang="zh-TW" sz="125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QVR Center</a:t>
            </a:r>
          </a:p>
        </p:txBody>
      </p:sp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3F468C9A-31CD-4AEA-B94A-79AE187F63ED}"/>
              </a:ext>
            </a:extLst>
          </p:cNvPr>
          <p:cNvGrpSpPr/>
          <p:nvPr/>
        </p:nvGrpSpPr>
        <p:grpSpPr>
          <a:xfrm>
            <a:off x="6792439" y="2678584"/>
            <a:ext cx="428712" cy="428712"/>
            <a:chOff x="2936223" y="1228169"/>
            <a:chExt cx="669099" cy="669099"/>
          </a:xfrm>
        </p:grpSpPr>
        <p:sp>
          <p:nvSpPr>
            <p:cNvPr id="122" name="矩形: 圓角 121">
              <a:extLst>
                <a:ext uri="{FF2B5EF4-FFF2-40B4-BE49-F238E27FC236}">
                  <a16:creationId xmlns:a16="http://schemas.microsoft.com/office/drawing/2014/main" id="{30DA4B55-BDB7-4DD8-8940-C5584EFA8D03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3" name="Google Shape;240;p31">
              <a:extLst>
                <a:ext uri="{FF2B5EF4-FFF2-40B4-BE49-F238E27FC236}">
                  <a16:creationId xmlns:a16="http://schemas.microsoft.com/office/drawing/2014/main" id="{C99C6163-3D2C-48D8-86E6-920046D0B8D5}"/>
                </a:ext>
              </a:extLst>
            </p:cNvPr>
            <p:cNvPicPr preferRelativeResize="0"/>
            <p:nvPr/>
          </p:nvPicPr>
          <p:blipFill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9013" y="1234520"/>
              <a:ext cx="653152" cy="6531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圖片 105">
            <a:extLst>
              <a:ext uri="{FF2B5EF4-FFF2-40B4-BE49-F238E27FC236}">
                <a16:creationId xmlns:a16="http://schemas.microsoft.com/office/drawing/2014/main" id="{D8BDB794-4CB6-4DCC-AE4B-511C3AF06F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555" y="1855678"/>
            <a:ext cx="2202445" cy="501463"/>
          </a:xfrm>
          <a:prstGeom prst="rect">
            <a:avLst/>
          </a:prstGeom>
        </p:spPr>
      </p:pic>
      <p:sp>
        <p:nvSpPr>
          <p:cNvPr id="105" name="矩形 104">
            <a:extLst>
              <a:ext uri="{FF2B5EF4-FFF2-40B4-BE49-F238E27FC236}">
                <a16:creationId xmlns:a16="http://schemas.microsoft.com/office/drawing/2014/main" id="{4B2E705C-FB9E-48D2-B085-A18E5A2E887A}"/>
              </a:ext>
            </a:extLst>
          </p:cNvPr>
          <p:cNvSpPr/>
          <p:nvPr/>
        </p:nvSpPr>
        <p:spPr>
          <a:xfrm>
            <a:off x="7435082" y="1928613"/>
            <a:ext cx="1855362" cy="39241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en-US" altLang="zh-TW" sz="700" b="1">
                <a:solidFill>
                  <a:schemeClr val="bg1"/>
                </a:solidFill>
              </a:rPr>
              <a:t>Remote Replication</a:t>
            </a:r>
          </a:p>
          <a:p>
            <a:r>
              <a:rPr lang="en-US" altLang="zh-TW" sz="1250" b="1">
                <a:solidFill>
                  <a:schemeClr val="bg1"/>
                </a:solidFill>
              </a:rPr>
              <a:t>Hybrid Backup Sync</a:t>
            </a:r>
          </a:p>
        </p:txBody>
      </p:sp>
      <p:pic>
        <p:nvPicPr>
          <p:cNvPr id="130" name="Google Shape;146;p29">
            <a:extLst>
              <a:ext uri="{FF2B5EF4-FFF2-40B4-BE49-F238E27FC236}">
                <a16:creationId xmlns:a16="http://schemas.microsoft.com/office/drawing/2014/main" id="{0F68E693-6E35-46D8-B2B4-EBE8D0C5026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82817" y="1887423"/>
            <a:ext cx="414134" cy="4141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47;p29">
            <a:extLst>
              <a:ext uri="{FF2B5EF4-FFF2-40B4-BE49-F238E27FC236}">
                <a16:creationId xmlns:a16="http://schemas.microsoft.com/office/drawing/2014/main" id="{EDF11122-B312-4522-BB20-8BE27FCF7905}"/>
              </a:ext>
            </a:extLst>
          </p:cNvPr>
          <p:cNvCxnSpPr/>
          <p:nvPr/>
        </p:nvCxnSpPr>
        <p:spPr>
          <a:xfrm rot="16200000">
            <a:off x="3841539" y="2590501"/>
            <a:ext cx="1009130" cy="570"/>
          </a:xfrm>
          <a:prstGeom prst="bentConnector3">
            <a:avLst>
              <a:gd name="adj1" fmla="val 50002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49B248D4-FD6F-49AD-82FD-491C22664C3B}"/>
              </a:ext>
            </a:extLst>
          </p:cNvPr>
          <p:cNvGrpSpPr/>
          <p:nvPr/>
        </p:nvGrpSpPr>
        <p:grpSpPr>
          <a:xfrm>
            <a:off x="3464941" y="2937498"/>
            <a:ext cx="1573080" cy="1533936"/>
            <a:chOff x="3758675" y="3299600"/>
            <a:chExt cx="1097100" cy="1069800"/>
          </a:xfrm>
        </p:grpSpPr>
        <p:sp>
          <p:nvSpPr>
            <p:cNvPr id="53" name="Google Shape;148;p29">
              <a:extLst>
                <a:ext uri="{FF2B5EF4-FFF2-40B4-BE49-F238E27FC236}">
                  <a16:creationId xmlns:a16="http://schemas.microsoft.com/office/drawing/2014/main" id="{BB551CD7-AF23-4166-9FC9-4699C20D4652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54" name="Google Shape;189;p29">
              <a:extLst>
                <a:ext uri="{FF2B5EF4-FFF2-40B4-BE49-F238E27FC236}">
                  <a16:creationId xmlns:a16="http://schemas.microsoft.com/office/drawing/2014/main" id="{154F5466-A6BD-41CC-BAD7-81845DD566D9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dirty="0">
                  <a:latin typeface="+mj-lt"/>
                  <a:ea typeface="微軟正黑體" pitchFamily="34" charset="-120"/>
                </a:rPr>
                <a:t>QVR Pro</a:t>
              </a:r>
              <a:endParaRPr sz="1000" b="1" dirty="0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55" name="Google Shape;190;p29">
              <a:extLst>
                <a:ext uri="{FF2B5EF4-FFF2-40B4-BE49-F238E27FC236}">
                  <a16:creationId xmlns:a16="http://schemas.microsoft.com/office/drawing/2014/main" id="{B2E96207-794B-4F80-88AE-B4A38EA3328F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" name="群組 217">
              <a:extLst>
                <a:ext uri="{FF2B5EF4-FFF2-40B4-BE49-F238E27FC236}">
                  <a16:creationId xmlns:a16="http://schemas.microsoft.com/office/drawing/2014/main" id="{6B0468EB-8620-46F1-A316-3CC2C0A680E9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61" name="Shape 673">
                <a:extLst>
                  <a:ext uri="{FF2B5EF4-FFF2-40B4-BE49-F238E27FC236}">
                    <a16:creationId xmlns:a16="http://schemas.microsoft.com/office/drawing/2014/main" id="{86BEB58B-790E-449B-9796-F445574B06E6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Shape 673">
                <a:extLst>
                  <a:ext uri="{FF2B5EF4-FFF2-40B4-BE49-F238E27FC236}">
                    <a16:creationId xmlns:a16="http://schemas.microsoft.com/office/drawing/2014/main" id="{697FA8A4-52FE-4934-8598-DB2414292C68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" name="Shape 673">
                <a:extLst>
                  <a:ext uri="{FF2B5EF4-FFF2-40B4-BE49-F238E27FC236}">
                    <a16:creationId xmlns:a16="http://schemas.microsoft.com/office/drawing/2014/main" id="{2400491E-6D1B-4952-8EE8-19659E07C138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群組 221">
              <a:extLst>
                <a:ext uri="{FF2B5EF4-FFF2-40B4-BE49-F238E27FC236}">
                  <a16:creationId xmlns:a16="http://schemas.microsoft.com/office/drawing/2014/main" id="{DD603C09-0029-4DF4-A7D5-2D4D736A2B33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58" name="Shape 673">
                <a:extLst>
                  <a:ext uri="{FF2B5EF4-FFF2-40B4-BE49-F238E27FC236}">
                    <a16:creationId xmlns:a16="http://schemas.microsoft.com/office/drawing/2014/main" id="{E5E50E18-FA6B-4D91-B0F4-CDC1612C0C09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Shape 673">
                <a:extLst>
                  <a:ext uri="{FF2B5EF4-FFF2-40B4-BE49-F238E27FC236}">
                    <a16:creationId xmlns:a16="http://schemas.microsoft.com/office/drawing/2014/main" id="{58C388A6-6548-41BA-B0C6-600DAE4EBFD6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Shape 673">
                <a:extLst>
                  <a:ext uri="{FF2B5EF4-FFF2-40B4-BE49-F238E27FC236}">
                    <a16:creationId xmlns:a16="http://schemas.microsoft.com/office/drawing/2014/main" id="{CF161D5B-4ADE-4B8D-BF70-49ACCA1CDFC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04" name="圖片 103">
            <a:extLst>
              <a:ext uri="{FF2B5EF4-FFF2-40B4-BE49-F238E27FC236}">
                <a16:creationId xmlns:a16="http://schemas.microsoft.com/office/drawing/2014/main" id="{1A8FBD40-DE0D-478C-95D1-0B863E5BA8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83" y="1946051"/>
            <a:ext cx="1545431" cy="279286"/>
          </a:xfrm>
          <a:prstGeom prst="rect">
            <a:avLst/>
          </a:prstGeom>
        </p:spPr>
      </p:pic>
      <p:sp>
        <p:nvSpPr>
          <p:cNvPr id="103" name="矩形 102">
            <a:extLst>
              <a:ext uri="{FF2B5EF4-FFF2-40B4-BE49-F238E27FC236}">
                <a16:creationId xmlns:a16="http://schemas.microsoft.com/office/drawing/2014/main" id="{4FC9099C-6C6E-411E-8EAC-6FA1CA5E656B}"/>
              </a:ext>
            </a:extLst>
          </p:cNvPr>
          <p:cNvSpPr/>
          <p:nvPr/>
        </p:nvSpPr>
        <p:spPr>
          <a:xfrm>
            <a:off x="3663736" y="1931917"/>
            <a:ext cx="1416225" cy="284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r"/>
            <a:r>
              <a:rPr lang="en-US" altLang="zh-TW" sz="1250" b="1">
                <a:solidFill>
                  <a:schemeClr val="bg1"/>
                </a:solidFill>
              </a:rPr>
              <a:t>QVR Pro Client</a:t>
            </a:r>
          </a:p>
        </p:txBody>
      </p:sp>
      <p:pic>
        <p:nvPicPr>
          <p:cNvPr id="133" name="圖片 132" descr="一張含有 監視器, 室內, 物件, 坐 的圖片&#10;&#10;描述是以非常高的可信度產生">
            <a:extLst>
              <a:ext uri="{FF2B5EF4-FFF2-40B4-BE49-F238E27FC236}">
                <a16:creationId xmlns:a16="http://schemas.microsoft.com/office/drawing/2014/main" id="{243C71FD-13C2-4D4C-A4D4-D6CAFEE1C2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93" y="649653"/>
            <a:ext cx="1405878" cy="1048099"/>
          </a:xfrm>
          <a:prstGeom prst="rect">
            <a:avLst/>
          </a:prstGeom>
        </p:spPr>
      </p:pic>
      <p:pic>
        <p:nvPicPr>
          <p:cNvPr id="135" name="圖片 134" descr="一張含有 室內, 電子用品, 監視器 的圖片&#10;&#10;描述是以非常高的可信度產生">
            <a:extLst>
              <a:ext uri="{FF2B5EF4-FFF2-40B4-BE49-F238E27FC236}">
                <a16:creationId xmlns:a16="http://schemas.microsoft.com/office/drawing/2014/main" id="{1F44BCBA-0EF2-4120-B32C-157EB61B82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694" y="565477"/>
            <a:ext cx="2334658" cy="1481263"/>
          </a:xfrm>
          <a:prstGeom prst="rect">
            <a:avLst/>
          </a:prstGeom>
        </p:spPr>
      </p:pic>
      <p:pic>
        <p:nvPicPr>
          <p:cNvPr id="137" name="圖片 136" descr="一張含有 電腦, 牆, 建築物 的圖片&#10;&#10;描述是以高可信度產生">
            <a:extLst>
              <a:ext uri="{FF2B5EF4-FFF2-40B4-BE49-F238E27FC236}">
                <a16:creationId xmlns:a16="http://schemas.microsoft.com/office/drawing/2014/main" id="{E2CC666B-E3FC-424C-A4C4-616DCA8ED6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267" y="724349"/>
            <a:ext cx="1212308" cy="1130995"/>
          </a:xfrm>
          <a:prstGeom prst="rect">
            <a:avLst/>
          </a:prstGeom>
        </p:spPr>
      </p:pic>
      <p:sp>
        <p:nvSpPr>
          <p:cNvPr id="51" name="Google Shape;152;p29">
            <a:extLst>
              <a:ext uri="{FF2B5EF4-FFF2-40B4-BE49-F238E27FC236}">
                <a16:creationId xmlns:a16="http://schemas.microsoft.com/office/drawing/2014/main" id="{E2D0F05C-0A1A-47DD-B9FB-2281A9587302}"/>
              </a:ext>
            </a:extLst>
          </p:cNvPr>
          <p:cNvSpPr txBox="1"/>
          <p:nvPr/>
        </p:nvSpPr>
        <p:spPr>
          <a:xfrm>
            <a:off x="754621" y="1544794"/>
            <a:ext cx="1606601" cy="34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3-Party AI Engine</a:t>
            </a:r>
            <a:endParaRPr sz="12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圖片 142">
            <a:extLst>
              <a:ext uri="{FF2B5EF4-FFF2-40B4-BE49-F238E27FC236}">
                <a16:creationId xmlns:a16="http://schemas.microsoft.com/office/drawing/2014/main" id="{6D023A92-CFD1-438F-AC02-615E9579D16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741" y="1916099"/>
            <a:ext cx="1061466" cy="536543"/>
          </a:xfrm>
          <a:prstGeom prst="rect">
            <a:avLst/>
          </a:prstGeom>
        </p:spPr>
      </p:pic>
      <p:sp>
        <p:nvSpPr>
          <p:cNvPr id="46" name="Google Shape;154;p29">
            <a:extLst>
              <a:ext uri="{FF2B5EF4-FFF2-40B4-BE49-F238E27FC236}">
                <a16:creationId xmlns:a16="http://schemas.microsoft.com/office/drawing/2014/main" id="{73789235-31D0-4EED-9A0E-74A149E24942}"/>
              </a:ext>
            </a:extLst>
          </p:cNvPr>
          <p:cNvSpPr/>
          <p:nvPr/>
        </p:nvSpPr>
        <p:spPr>
          <a:xfrm>
            <a:off x="1599515" y="1976843"/>
            <a:ext cx="1010318" cy="2213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rPr>
              <a:t>Metadata</a:t>
            </a:r>
            <a:endParaRPr>
              <a:latin typeface="+mj-lt"/>
              <a:ea typeface="微軟正黑體" pitchFamily="34" charset="-120"/>
            </a:endParaRPr>
          </a:p>
        </p:txBody>
      </p:sp>
      <p:sp>
        <p:nvSpPr>
          <p:cNvPr id="48" name="Google Shape;157;p29">
            <a:extLst>
              <a:ext uri="{FF2B5EF4-FFF2-40B4-BE49-F238E27FC236}">
                <a16:creationId xmlns:a16="http://schemas.microsoft.com/office/drawing/2014/main" id="{F5EFB175-96DD-424A-AD82-B68DB696C09B}"/>
              </a:ext>
            </a:extLst>
          </p:cNvPr>
          <p:cNvSpPr txBox="1"/>
          <p:nvPr/>
        </p:nvSpPr>
        <p:spPr>
          <a:xfrm>
            <a:off x="1600072" y="2196240"/>
            <a:ext cx="1010318" cy="221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6">
                    <a:lumMod val="75000"/>
                  </a:schemeClr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Metadata </a:t>
            </a:r>
            <a:r>
              <a:rPr lang="en-US" sz="900" b="1">
                <a:solidFill>
                  <a:schemeClr val="accent6">
                    <a:lumMod val="75000"/>
                  </a:schemeClr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URL</a:t>
            </a:r>
            <a:endParaRPr sz="900" b="1">
              <a:solidFill>
                <a:schemeClr val="accent6">
                  <a:lumMod val="7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144" name="圖片 143">
            <a:extLst>
              <a:ext uri="{FF2B5EF4-FFF2-40B4-BE49-F238E27FC236}">
                <a16:creationId xmlns:a16="http://schemas.microsoft.com/office/drawing/2014/main" id="{98A2189C-B281-4CBF-A54D-59456B8F290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85" y="1906434"/>
            <a:ext cx="737276" cy="603407"/>
          </a:xfrm>
          <a:prstGeom prst="rect">
            <a:avLst/>
          </a:prstGeom>
        </p:spPr>
      </p:pic>
      <p:sp>
        <p:nvSpPr>
          <p:cNvPr id="47" name="Google Shape;156;p29">
            <a:extLst>
              <a:ext uri="{FF2B5EF4-FFF2-40B4-BE49-F238E27FC236}">
                <a16:creationId xmlns:a16="http://schemas.microsoft.com/office/drawing/2014/main" id="{63C36DD2-2155-4778-8F18-441DC7924E4C}"/>
              </a:ext>
            </a:extLst>
          </p:cNvPr>
          <p:cNvSpPr/>
          <p:nvPr/>
        </p:nvSpPr>
        <p:spPr>
          <a:xfrm>
            <a:off x="479608" y="1955864"/>
            <a:ext cx="689774" cy="227195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rPr>
              <a:t>RTSP</a:t>
            </a:r>
            <a:endParaRPr sz="1000" b="1">
              <a:solidFill>
                <a:srgbClr val="FFFFFF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9" name="Google Shape;158;p29">
            <a:extLst>
              <a:ext uri="{FF2B5EF4-FFF2-40B4-BE49-F238E27FC236}">
                <a16:creationId xmlns:a16="http://schemas.microsoft.com/office/drawing/2014/main" id="{40BC5E60-5A26-41D8-828F-75E0C696FB0A}"/>
              </a:ext>
            </a:extLst>
          </p:cNvPr>
          <p:cNvSpPr txBox="1"/>
          <p:nvPr/>
        </p:nvSpPr>
        <p:spPr>
          <a:xfrm>
            <a:off x="479863" y="2178874"/>
            <a:ext cx="693583" cy="293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900" b="1" dirty="0">
                <a:solidFill>
                  <a:srgbClr val="31859B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QVR Pro API</a:t>
            </a:r>
            <a:endParaRPr sz="900" b="1" dirty="0">
              <a:solidFill>
                <a:srgbClr val="31859B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0D59BDD4-9ADD-486C-B083-AF59AEE5CF54}"/>
              </a:ext>
            </a:extLst>
          </p:cNvPr>
          <p:cNvGrpSpPr/>
          <p:nvPr/>
        </p:nvGrpSpPr>
        <p:grpSpPr>
          <a:xfrm>
            <a:off x="228402" y="2886449"/>
            <a:ext cx="2527148" cy="1673635"/>
            <a:chOff x="374783" y="2641100"/>
            <a:chExt cx="2703003" cy="1790088"/>
          </a:xfrm>
        </p:grpSpPr>
        <p:cxnSp>
          <p:nvCxnSpPr>
            <p:cNvPr id="120" name="Google Shape;134;p29">
              <a:extLst>
                <a:ext uri="{FF2B5EF4-FFF2-40B4-BE49-F238E27FC236}">
                  <a16:creationId xmlns:a16="http://schemas.microsoft.com/office/drawing/2014/main" id="{A94F3CE9-EBB1-4FA3-B1E9-3B675EBDE8C1}"/>
                </a:ext>
              </a:extLst>
            </p:cNvPr>
            <p:cNvCxnSpPr>
              <a:cxnSpLocks/>
              <a:stCxn id="124" idx="2"/>
              <a:endCxn id="132" idx="0"/>
            </p:cNvCxnSpPr>
            <p:nvPr/>
          </p:nvCxnSpPr>
          <p:spPr>
            <a:xfrm flipH="1">
              <a:off x="1107688" y="3658400"/>
              <a:ext cx="1783" cy="178313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sp>
          <p:nvSpPr>
            <p:cNvPr id="124" name="Google Shape;135;p29">
              <a:extLst>
                <a:ext uri="{FF2B5EF4-FFF2-40B4-BE49-F238E27FC236}">
                  <a16:creationId xmlns:a16="http://schemas.microsoft.com/office/drawing/2014/main" id="{676A253E-B723-4F0D-9DE1-4A1B923297B7}"/>
                </a:ext>
              </a:extLst>
            </p:cNvPr>
            <p:cNvSpPr/>
            <p:nvPr/>
          </p:nvSpPr>
          <p:spPr>
            <a:xfrm>
              <a:off x="378349" y="2641100"/>
              <a:ext cx="1462243" cy="1017300"/>
            </a:xfrm>
            <a:prstGeom prst="roundRect">
              <a:avLst>
                <a:gd name="adj" fmla="val 8442"/>
              </a:avLst>
            </a:prstGeom>
            <a:solidFill>
              <a:srgbClr val="DAEEF3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latin typeface="+mj-lt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latin typeface="+mj-lt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latin typeface="+mj-lt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latin typeface="+mj-lt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dirty="0">
                  <a:latin typeface="+mj-lt"/>
                  <a:ea typeface="微軟正黑體" pitchFamily="34" charset="-120"/>
                  <a:cs typeface="Calibri"/>
                  <a:sym typeface="Calibri"/>
                </a:rPr>
                <a:t>QVR Pro</a:t>
              </a:r>
              <a:endParaRPr sz="1000" b="1" dirty="0">
                <a:latin typeface="+mj-lt"/>
                <a:ea typeface="微軟正黑體" pitchFamily="34" charset="-120"/>
                <a:cs typeface="Calibri"/>
                <a:sym typeface="Calibri"/>
              </a:endParaRPr>
            </a:p>
          </p:txBody>
        </p:sp>
        <p:pic>
          <p:nvPicPr>
            <p:cNvPr id="125" name="Google Shape;159;p29">
              <a:extLst>
                <a:ext uri="{FF2B5EF4-FFF2-40B4-BE49-F238E27FC236}">
                  <a16:creationId xmlns:a16="http://schemas.microsoft.com/office/drawing/2014/main" id="{7EEF5726-0369-4515-AD62-F6AB77165C14}"/>
                </a:ext>
              </a:extLst>
            </p:cNvPr>
            <p:cNvPicPr preferRelativeResize="0"/>
            <p:nvPr/>
          </p:nvPicPr>
          <p:blipFill rotWithShape="1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7327" y="3064833"/>
              <a:ext cx="373200" cy="28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60;p29">
              <a:extLst>
                <a:ext uri="{FF2B5EF4-FFF2-40B4-BE49-F238E27FC236}">
                  <a16:creationId xmlns:a16="http://schemas.microsoft.com/office/drawing/2014/main" id="{EA85B8D7-11E1-4A79-BB09-311CCB24C3C4}"/>
                </a:ext>
              </a:extLst>
            </p:cNvPr>
            <p:cNvPicPr preferRelativeResize="0"/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1366" y="2709098"/>
              <a:ext cx="299728" cy="280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50;p29">
              <a:extLst>
                <a:ext uri="{FF2B5EF4-FFF2-40B4-BE49-F238E27FC236}">
                  <a16:creationId xmlns:a16="http://schemas.microsoft.com/office/drawing/2014/main" id="{B688E46E-0E3C-4E0E-BB2D-3B0C5A211AED}"/>
                </a:ext>
              </a:extLst>
            </p:cNvPr>
            <p:cNvPicPr preferRelativeResize="0"/>
            <p:nvPr/>
          </p:nvPicPr>
          <p:blipFill rotWithShape="1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326" y="2742446"/>
              <a:ext cx="360016" cy="360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61;p29">
              <a:extLst>
                <a:ext uri="{FF2B5EF4-FFF2-40B4-BE49-F238E27FC236}">
                  <a16:creationId xmlns:a16="http://schemas.microsoft.com/office/drawing/2014/main" id="{CA00A527-CAD2-42A8-BA85-6909B40F3728}"/>
                </a:ext>
              </a:extLst>
            </p:cNvPr>
            <p:cNvSpPr txBox="1"/>
            <p:nvPr/>
          </p:nvSpPr>
          <p:spPr>
            <a:xfrm>
              <a:off x="1063365" y="3041850"/>
              <a:ext cx="907856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Recording Engine</a:t>
              </a:r>
              <a:endParaRPr sz="800" b="1">
                <a:latin typeface="+mj-lt"/>
                <a:ea typeface="微軟正黑體" pitchFamily="34" charset="-120"/>
              </a:endParaRPr>
            </a:p>
          </p:txBody>
        </p:sp>
        <p:sp>
          <p:nvSpPr>
            <p:cNvPr id="129" name="Google Shape;162;p29">
              <a:extLst>
                <a:ext uri="{FF2B5EF4-FFF2-40B4-BE49-F238E27FC236}">
                  <a16:creationId xmlns:a16="http://schemas.microsoft.com/office/drawing/2014/main" id="{1C836DE8-F2F8-43B7-9261-484DB696C1AD}"/>
                </a:ext>
              </a:extLst>
            </p:cNvPr>
            <p:cNvSpPr txBox="1"/>
            <p:nvPr/>
          </p:nvSpPr>
          <p:spPr>
            <a:xfrm>
              <a:off x="1084517" y="2679625"/>
              <a:ext cx="855968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Metadata Vault</a:t>
              </a:r>
              <a:endParaRPr sz="800" b="1">
                <a:solidFill>
                  <a:srgbClr val="00000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132" name="Google Shape;136;p29">
              <a:extLst>
                <a:ext uri="{FF2B5EF4-FFF2-40B4-BE49-F238E27FC236}">
                  <a16:creationId xmlns:a16="http://schemas.microsoft.com/office/drawing/2014/main" id="{5FC93E84-4AB7-4387-AB08-6118DED2FDEB}"/>
                </a:ext>
              </a:extLst>
            </p:cNvPr>
            <p:cNvSpPr/>
            <p:nvPr/>
          </p:nvSpPr>
          <p:spPr>
            <a:xfrm>
              <a:off x="374783" y="3836713"/>
              <a:ext cx="1465810" cy="594475"/>
            </a:xfrm>
            <a:prstGeom prst="roundRect">
              <a:avLst>
                <a:gd name="adj" fmla="val 11337"/>
              </a:avLst>
            </a:prstGeom>
            <a:solidFill>
              <a:srgbClr val="DAEEF3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dirty="0">
                  <a:latin typeface="+mj-lt"/>
                  <a:ea typeface="微軟正黑體" pitchFamily="34" charset="-120"/>
                  <a:cs typeface="Calibri"/>
                  <a:sym typeface="Calibri"/>
                </a:rPr>
                <a:t>         QVR Guard</a:t>
              </a:r>
              <a:endParaRPr sz="1000" b="1" dirty="0">
                <a:latin typeface="+mj-lt"/>
                <a:ea typeface="微軟正黑體" pitchFamily="34" charset="-120"/>
                <a:cs typeface="Calibri"/>
                <a:sym typeface="Calibri"/>
              </a:endParaRPr>
            </a:p>
          </p:txBody>
        </p:sp>
        <p:pic>
          <p:nvPicPr>
            <p:cNvPr id="134" name="Google Shape;195;p29" descr="Guard_512.png">
              <a:extLst>
                <a:ext uri="{FF2B5EF4-FFF2-40B4-BE49-F238E27FC236}">
                  <a16:creationId xmlns:a16="http://schemas.microsoft.com/office/drawing/2014/main" id="{2DA46262-4331-4686-9C1C-FC58E6BD3330}"/>
                </a:ext>
              </a:extLst>
            </p:cNvPr>
            <p:cNvPicPr preferRelativeResize="0"/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33597" y="4051002"/>
              <a:ext cx="304800" cy="3291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214;p29">
              <a:extLst>
                <a:ext uri="{FF2B5EF4-FFF2-40B4-BE49-F238E27FC236}">
                  <a16:creationId xmlns:a16="http://schemas.microsoft.com/office/drawing/2014/main" id="{3CC9B284-9085-4B61-8395-592026F102B3}"/>
                </a:ext>
              </a:extLst>
            </p:cNvPr>
            <p:cNvSpPr txBox="1"/>
            <p:nvPr/>
          </p:nvSpPr>
          <p:spPr>
            <a:xfrm>
              <a:off x="581276" y="3905894"/>
              <a:ext cx="1194668" cy="20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850" b="1" dirty="0">
                  <a:solidFill>
                    <a:srgbClr val="C00000"/>
                  </a:solidFill>
                  <a:latin typeface="+mj-lt"/>
                  <a:ea typeface="微軟正黑體" pitchFamily="34" charset="-120"/>
                  <a:cs typeface="Calibri"/>
                  <a:sym typeface="Calibri"/>
                </a:rPr>
                <a:t>HA – High Availability</a:t>
              </a:r>
              <a:endParaRPr sz="850" dirty="0">
                <a:solidFill>
                  <a:srgbClr val="C00000"/>
                </a:solidFill>
                <a:latin typeface="+mj-lt"/>
                <a:ea typeface="微軟正黑體" pitchFamily="34" charset="-120"/>
              </a:endParaRPr>
            </a:p>
          </p:txBody>
        </p:sp>
        <p:grpSp>
          <p:nvGrpSpPr>
            <p:cNvPr id="138" name="群組 137">
              <a:extLst>
                <a:ext uri="{FF2B5EF4-FFF2-40B4-BE49-F238E27FC236}">
                  <a16:creationId xmlns:a16="http://schemas.microsoft.com/office/drawing/2014/main" id="{2616AD11-6F75-459B-99E8-B013F0BB2088}"/>
                </a:ext>
              </a:extLst>
            </p:cNvPr>
            <p:cNvGrpSpPr/>
            <p:nvPr/>
          </p:nvGrpSpPr>
          <p:grpSpPr>
            <a:xfrm>
              <a:off x="1937954" y="2657278"/>
              <a:ext cx="1139832" cy="422798"/>
              <a:chOff x="1565012" y="2875152"/>
              <a:chExt cx="1139832" cy="422798"/>
            </a:xfrm>
          </p:grpSpPr>
          <p:pic>
            <p:nvPicPr>
              <p:cNvPr id="157" name="Shape 673">
                <a:extLst>
                  <a:ext uri="{FF2B5EF4-FFF2-40B4-BE49-F238E27FC236}">
                    <a16:creationId xmlns:a16="http://schemas.microsoft.com/office/drawing/2014/main" id="{936CC19B-CEAE-4C74-A375-F4C8461BB219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Shape 673">
                <a:extLst>
                  <a:ext uri="{FF2B5EF4-FFF2-40B4-BE49-F238E27FC236}">
                    <a16:creationId xmlns:a16="http://schemas.microsoft.com/office/drawing/2014/main" id="{52F8666B-70FA-4427-86C0-D9FE8544AF91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Shape 673">
                <a:extLst>
                  <a:ext uri="{FF2B5EF4-FFF2-40B4-BE49-F238E27FC236}">
                    <a16:creationId xmlns:a16="http://schemas.microsoft.com/office/drawing/2014/main" id="{0B935F82-D64A-4E15-9037-4D961532E924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9" name="群組 138">
              <a:extLst>
                <a:ext uri="{FF2B5EF4-FFF2-40B4-BE49-F238E27FC236}">
                  <a16:creationId xmlns:a16="http://schemas.microsoft.com/office/drawing/2014/main" id="{B42D3637-345E-48E5-A68C-9BAB61CCDF30}"/>
                </a:ext>
              </a:extLst>
            </p:cNvPr>
            <p:cNvGrpSpPr/>
            <p:nvPr/>
          </p:nvGrpSpPr>
          <p:grpSpPr>
            <a:xfrm>
              <a:off x="1937954" y="2925380"/>
              <a:ext cx="1139832" cy="422798"/>
              <a:chOff x="1565012" y="2875152"/>
              <a:chExt cx="1139832" cy="422798"/>
            </a:xfrm>
          </p:grpSpPr>
          <p:pic>
            <p:nvPicPr>
              <p:cNvPr id="154" name="Shape 673">
                <a:extLst>
                  <a:ext uri="{FF2B5EF4-FFF2-40B4-BE49-F238E27FC236}">
                    <a16:creationId xmlns:a16="http://schemas.microsoft.com/office/drawing/2014/main" id="{0E7864E0-835E-4F2D-B398-B4E1F2DCA9F5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Shape 673">
                <a:extLst>
                  <a:ext uri="{FF2B5EF4-FFF2-40B4-BE49-F238E27FC236}">
                    <a16:creationId xmlns:a16="http://schemas.microsoft.com/office/drawing/2014/main" id="{B1CF8196-42E8-4D9A-B70B-35EBC6C1BB5C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6" name="Shape 673">
                <a:extLst>
                  <a:ext uri="{FF2B5EF4-FFF2-40B4-BE49-F238E27FC236}">
                    <a16:creationId xmlns:a16="http://schemas.microsoft.com/office/drawing/2014/main" id="{2C043378-0009-4AC4-96D6-73F625A3C136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0" name="群組 139">
              <a:extLst>
                <a:ext uri="{FF2B5EF4-FFF2-40B4-BE49-F238E27FC236}">
                  <a16:creationId xmlns:a16="http://schemas.microsoft.com/office/drawing/2014/main" id="{4B1BEDBC-DDFF-48F0-A49B-257112112475}"/>
                </a:ext>
              </a:extLst>
            </p:cNvPr>
            <p:cNvGrpSpPr/>
            <p:nvPr/>
          </p:nvGrpSpPr>
          <p:grpSpPr>
            <a:xfrm>
              <a:off x="1937954" y="3195764"/>
              <a:ext cx="1139832" cy="422798"/>
              <a:chOff x="1565012" y="2875152"/>
              <a:chExt cx="1139832" cy="422798"/>
            </a:xfrm>
          </p:grpSpPr>
          <p:pic>
            <p:nvPicPr>
              <p:cNvPr id="151" name="Shape 673">
                <a:extLst>
                  <a:ext uri="{FF2B5EF4-FFF2-40B4-BE49-F238E27FC236}">
                    <a16:creationId xmlns:a16="http://schemas.microsoft.com/office/drawing/2014/main" id="{770118CA-9A7F-4B3E-B9F3-7A501EFAFE45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2" name="Shape 673">
                <a:extLst>
                  <a:ext uri="{FF2B5EF4-FFF2-40B4-BE49-F238E27FC236}">
                    <a16:creationId xmlns:a16="http://schemas.microsoft.com/office/drawing/2014/main" id="{88B737E9-B530-49D6-AA67-D4460D8FB974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Shape 673">
                <a:extLst>
                  <a:ext uri="{FF2B5EF4-FFF2-40B4-BE49-F238E27FC236}">
                    <a16:creationId xmlns:a16="http://schemas.microsoft.com/office/drawing/2014/main" id="{21A3CDD9-6338-4C90-A6A5-0BE8EA46B4E9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1" name="群組 140">
              <a:extLst>
                <a:ext uri="{FF2B5EF4-FFF2-40B4-BE49-F238E27FC236}">
                  <a16:creationId xmlns:a16="http://schemas.microsoft.com/office/drawing/2014/main" id="{B26A8595-0C96-4BD0-ACD7-B00CF37BDF03}"/>
                </a:ext>
              </a:extLst>
            </p:cNvPr>
            <p:cNvGrpSpPr/>
            <p:nvPr/>
          </p:nvGrpSpPr>
          <p:grpSpPr>
            <a:xfrm>
              <a:off x="1937954" y="3473832"/>
              <a:ext cx="1139832" cy="422798"/>
              <a:chOff x="1565012" y="2875152"/>
              <a:chExt cx="1139832" cy="422798"/>
            </a:xfrm>
          </p:grpSpPr>
          <p:pic>
            <p:nvPicPr>
              <p:cNvPr id="148" name="Shape 673">
                <a:extLst>
                  <a:ext uri="{FF2B5EF4-FFF2-40B4-BE49-F238E27FC236}">
                    <a16:creationId xmlns:a16="http://schemas.microsoft.com/office/drawing/2014/main" id="{C163438B-3327-48C8-9CDA-97E1BA2C8DD6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Shape 673">
                <a:extLst>
                  <a:ext uri="{FF2B5EF4-FFF2-40B4-BE49-F238E27FC236}">
                    <a16:creationId xmlns:a16="http://schemas.microsoft.com/office/drawing/2014/main" id="{8AF5C1F9-28DF-46A9-AD1E-13F2D6A5D137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Shape 673">
                <a:extLst>
                  <a:ext uri="{FF2B5EF4-FFF2-40B4-BE49-F238E27FC236}">
                    <a16:creationId xmlns:a16="http://schemas.microsoft.com/office/drawing/2014/main" id="{2BF749C1-CEB2-42C3-BCBB-1E6B185EF466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2" name="群組 141">
              <a:extLst>
                <a:ext uri="{FF2B5EF4-FFF2-40B4-BE49-F238E27FC236}">
                  <a16:creationId xmlns:a16="http://schemas.microsoft.com/office/drawing/2014/main" id="{95F61D7E-3BE1-442C-8130-DCBC78CBA3B1}"/>
                </a:ext>
              </a:extLst>
            </p:cNvPr>
            <p:cNvGrpSpPr/>
            <p:nvPr/>
          </p:nvGrpSpPr>
          <p:grpSpPr>
            <a:xfrm>
              <a:off x="1937954" y="3711198"/>
              <a:ext cx="1139832" cy="422798"/>
              <a:chOff x="1565012" y="2875152"/>
              <a:chExt cx="1139832" cy="422798"/>
            </a:xfrm>
          </p:grpSpPr>
          <p:pic>
            <p:nvPicPr>
              <p:cNvPr id="145" name="Shape 673">
                <a:extLst>
                  <a:ext uri="{FF2B5EF4-FFF2-40B4-BE49-F238E27FC236}">
                    <a16:creationId xmlns:a16="http://schemas.microsoft.com/office/drawing/2014/main" id="{1129FB50-5CB5-496C-A14A-A050C0D81A07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6" name="Shape 673">
                <a:extLst>
                  <a:ext uri="{FF2B5EF4-FFF2-40B4-BE49-F238E27FC236}">
                    <a16:creationId xmlns:a16="http://schemas.microsoft.com/office/drawing/2014/main" id="{23494B06-676A-47C2-809A-4DE5DC19A391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7" name="Shape 673">
                <a:extLst>
                  <a:ext uri="{FF2B5EF4-FFF2-40B4-BE49-F238E27FC236}">
                    <a16:creationId xmlns:a16="http://schemas.microsoft.com/office/drawing/2014/main" id="{FA5CA801-6EBE-4F9B-A15B-089950D82404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022644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監視器, 電子用品, 電腦, 坐 的圖片&#10;&#10;描述是以非常高的可信度產生">
            <a:extLst>
              <a:ext uri="{FF2B5EF4-FFF2-40B4-BE49-F238E27FC236}">
                <a16:creationId xmlns:a16="http://schemas.microsoft.com/office/drawing/2014/main" id="{66FB519F-73D1-4598-B83C-6EF5A2449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80376D0-5417-449F-A602-4F50A37F9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320" y="2450943"/>
            <a:ext cx="2725030" cy="232882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D78BEC0-8139-4568-A747-B0F49BA09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415" y="2177948"/>
            <a:ext cx="3652124" cy="2781196"/>
          </a:xfrm>
          <a:prstGeom prst="rect">
            <a:avLst/>
          </a:prstGeom>
        </p:spPr>
      </p:pic>
      <p:cxnSp>
        <p:nvCxnSpPr>
          <p:cNvPr id="495" name="Google Shape;495;p43"/>
          <p:cNvCxnSpPr>
            <a:cxnSpLocks/>
          </p:cNvCxnSpPr>
          <p:nvPr/>
        </p:nvCxnSpPr>
        <p:spPr>
          <a:xfrm flipV="1">
            <a:off x="1934925" y="1363077"/>
            <a:ext cx="1768603" cy="1740732"/>
          </a:xfrm>
          <a:prstGeom prst="bentConnector3">
            <a:avLst>
              <a:gd name="adj1" fmla="val -81576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5" name="圖片 124">
            <a:extLst>
              <a:ext uri="{FF2B5EF4-FFF2-40B4-BE49-F238E27FC236}">
                <a16:creationId xmlns:a16="http://schemas.microsoft.com/office/drawing/2014/main" id="{28775804-E7FD-4A03-B91B-BBB5E08F54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302" y="3639662"/>
            <a:ext cx="1559323" cy="646693"/>
          </a:xfrm>
          <a:prstGeom prst="rect">
            <a:avLst/>
          </a:prstGeom>
        </p:spPr>
      </p:pic>
      <p:sp>
        <p:nvSpPr>
          <p:cNvPr id="126" name="矩形 125">
            <a:extLst>
              <a:ext uri="{FF2B5EF4-FFF2-40B4-BE49-F238E27FC236}">
                <a16:creationId xmlns:a16="http://schemas.microsoft.com/office/drawing/2014/main" id="{63BEC6EE-CD3D-446C-B115-F89DFAF48D87}"/>
              </a:ext>
            </a:extLst>
          </p:cNvPr>
          <p:cNvSpPr/>
          <p:nvPr/>
        </p:nvSpPr>
        <p:spPr>
          <a:xfrm>
            <a:off x="3727362" y="3680874"/>
            <a:ext cx="1333470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0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Remote backup</a:t>
            </a:r>
          </a:p>
          <a:p>
            <a:pPr lvl="0"/>
            <a:r>
              <a:rPr lang="en-US" altLang="zh-TW" sz="1000" b="1">
                <a:solidFill>
                  <a:schemeClr val="bg1"/>
                </a:solidFill>
                <a:latin typeface="arial"/>
                <a:cs typeface="arial"/>
              </a:rPr>
              <a:t>Hybrid Backup Sync - RTRR</a:t>
            </a:r>
          </a:p>
        </p:txBody>
      </p:sp>
      <p:sp>
        <p:nvSpPr>
          <p:cNvPr id="161" name="Google Shape;477;p43">
            <a:extLst>
              <a:ext uri="{FF2B5EF4-FFF2-40B4-BE49-F238E27FC236}">
                <a16:creationId xmlns:a16="http://schemas.microsoft.com/office/drawing/2014/main" id="{6349BD54-266D-4EAC-B501-66A32092C7D8}"/>
              </a:ext>
            </a:extLst>
          </p:cNvPr>
          <p:cNvSpPr txBox="1">
            <a:spLocks/>
          </p:cNvSpPr>
          <p:nvPr/>
        </p:nvSpPr>
        <p:spPr>
          <a:xfrm>
            <a:off x="5199763" y="4293862"/>
            <a:ext cx="2142814" cy="3600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600"/>
              <a:t>Multiple Store</a:t>
            </a:r>
            <a:endParaRPr lang="en-US" sz="1600"/>
          </a:p>
        </p:txBody>
      </p:sp>
      <p:cxnSp>
        <p:nvCxnSpPr>
          <p:cNvPr id="162" name="Google Shape;145;p29">
            <a:extLst>
              <a:ext uri="{FF2B5EF4-FFF2-40B4-BE49-F238E27FC236}">
                <a16:creationId xmlns:a16="http://schemas.microsoft.com/office/drawing/2014/main" id="{E54ACC21-E238-4613-85A8-2E2BF72D6ADE}"/>
              </a:ext>
            </a:extLst>
          </p:cNvPr>
          <p:cNvCxnSpPr>
            <a:cxnSpLocks/>
          </p:cNvCxnSpPr>
          <p:nvPr/>
        </p:nvCxnSpPr>
        <p:spPr>
          <a:xfrm>
            <a:off x="4938424" y="1353378"/>
            <a:ext cx="2159789" cy="1921219"/>
          </a:xfrm>
          <a:prstGeom prst="bentConnector3">
            <a:avLst>
              <a:gd name="adj1" fmla="val 99436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6" name="Google Shape;139;p29">
            <a:extLst>
              <a:ext uri="{FF2B5EF4-FFF2-40B4-BE49-F238E27FC236}">
                <a16:creationId xmlns:a16="http://schemas.microsoft.com/office/drawing/2014/main" id="{14BCB0BB-0406-4DF4-B259-476D0F819F6E}"/>
              </a:ext>
            </a:extLst>
          </p:cNvPr>
          <p:cNvCxnSpPr/>
          <p:nvPr/>
        </p:nvCxnSpPr>
        <p:spPr>
          <a:xfrm>
            <a:off x="7916306" y="2641434"/>
            <a:ext cx="202039" cy="472195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42;p29">
            <a:extLst>
              <a:ext uri="{FF2B5EF4-FFF2-40B4-BE49-F238E27FC236}">
                <a16:creationId xmlns:a16="http://schemas.microsoft.com/office/drawing/2014/main" id="{F4CC2BBE-F313-47A1-A291-A84D8C191E04}"/>
              </a:ext>
            </a:extLst>
          </p:cNvPr>
          <p:cNvCxnSpPr/>
          <p:nvPr/>
        </p:nvCxnSpPr>
        <p:spPr>
          <a:xfrm rot="10800000" flipV="1">
            <a:off x="5842335" y="2641434"/>
            <a:ext cx="457185" cy="491394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7" name="圖片 116">
            <a:extLst>
              <a:ext uri="{FF2B5EF4-FFF2-40B4-BE49-F238E27FC236}">
                <a16:creationId xmlns:a16="http://schemas.microsoft.com/office/drawing/2014/main" id="{AA9BE472-D235-42AF-80F9-F957F4D940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181" y="2367704"/>
            <a:ext cx="1726064" cy="592018"/>
          </a:xfrm>
          <a:prstGeom prst="rect">
            <a:avLst/>
          </a:prstGeom>
        </p:spPr>
      </p:pic>
      <p:sp>
        <p:nvSpPr>
          <p:cNvPr id="118" name="矩形 117">
            <a:extLst>
              <a:ext uri="{FF2B5EF4-FFF2-40B4-BE49-F238E27FC236}">
                <a16:creationId xmlns:a16="http://schemas.microsoft.com/office/drawing/2014/main" id="{870A5961-A1FC-4AF1-982A-1B5A92C00B7C}"/>
              </a:ext>
            </a:extLst>
          </p:cNvPr>
          <p:cNvSpPr/>
          <p:nvPr/>
        </p:nvSpPr>
        <p:spPr>
          <a:xfrm>
            <a:off x="6693650" y="2378929"/>
            <a:ext cx="1268867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0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C</a:t>
            </a:r>
            <a:r>
              <a:rPr lang="zh-TW" altLang="en-US" sz="1000" b="1">
                <a:solidFill>
                  <a:srgbClr val="FFFFFF"/>
                </a:solidFill>
                <a:latin typeface="+mj-lt"/>
                <a:ea typeface="微軟正黑體"/>
              </a:rPr>
              <a:t>entral Management</a:t>
            </a:r>
            <a:endParaRPr lang="zh-TW" altLang="en-US" sz="1000">
              <a:latin typeface="+mj-lt"/>
            </a:endParaRPr>
          </a:p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QVR Center</a:t>
            </a:r>
            <a:endParaRPr lang="zh-TW" sz="1000">
              <a:latin typeface="+mj-lt"/>
            </a:endParaRPr>
          </a:p>
        </p:txBody>
      </p:sp>
      <p:grpSp>
        <p:nvGrpSpPr>
          <p:cNvPr id="119" name="群組 118">
            <a:extLst>
              <a:ext uri="{FF2B5EF4-FFF2-40B4-BE49-F238E27FC236}">
                <a16:creationId xmlns:a16="http://schemas.microsoft.com/office/drawing/2014/main" id="{268B2B76-54C2-47CF-A6DB-D3F5E1082CD1}"/>
              </a:ext>
            </a:extLst>
          </p:cNvPr>
          <p:cNvGrpSpPr/>
          <p:nvPr/>
        </p:nvGrpSpPr>
        <p:grpSpPr>
          <a:xfrm>
            <a:off x="6411112" y="2352384"/>
            <a:ext cx="428712" cy="428712"/>
            <a:chOff x="2936223" y="1228169"/>
            <a:chExt cx="669099" cy="669099"/>
          </a:xfrm>
        </p:grpSpPr>
        <p:sp>
          <p:nvSpPr>
            <p:cNvPr id="120" name="矩形: 圓角 119">
              <a:extLst>
                <a:ext uri="{FF2B5EF4-FFF2-40B4-BE49-F238E27FC236}">
                  <a16:creationId xmlns:a16="http://schemas.microsoft.com/office/drawing/2014/main" id="{3BD7772F-CF9D-42FC-917D-E67183C79709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1" name="Google Shape;240;p31">
              <a:extLst>
                <a:ext uri="{FF2B5EF4-FFF2-40B4-BE49-F238E27FC236}">
                  <a16:creationId xmlns:a16="http://schemas.microsoft.com/office/drawing/2014/main" id="{F9480D05-8467-406C-BC62-35FD8EA15B28}"/>
                </a:ext>
              </a:extLst>
            </p:cNvPr>
            <p:cNvPicPr preferRelativeResize="0"/>
            <p:nvPr/>
          </p:nvPicPr>
          <p:blipFill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9013" y="1234520"/>
              <a:ext cx="653152" cy="6531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D4F003AA-19AE-4BDC-A4B0-4984A5BB0F74}"/>
              </a:ext>
            </a:extLst>
          </p:cNvPr>
          <p:cNvGrpSpPr/>
          <p:nvPr/>
        </p:nvGrpSpPr>
        <p:grpSpPr>
          <a:xfrm>
            <a:off x="6361429" y="3065109"/>
            <a:ext cx="1097100" cy="1069800"/>
            <a:chOff x="3758675" y="3299600"/>
            <a:chExt cx="1097100" cy="1069800"/>
          </a:xfrm>
        </p:grpSpPr>
        <p:sp>
          <p:nvSpPr>
            <p:cNvPr id="94" name="Google Shape;148;p29">
              <a:extLst>
                <a:ext uri="{FF2B5EF4-FFF2-40B4-BE49-F238E27FC236}">
                  <a16:creationId xmlns:a16="http://schemas.microsoft.com/office/drawing/2014/main" id="{CF4362D6-F058-4AEB-885C-C4BD6342669F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95" name="Google Shape;189;p29">
              <a:extLst>
                <a:ext uri="{FF2B5EF4-FFF2-40B4-BE49-F238E27FC236}">
                  <a16:creationId xmlns:a16="http://schemas.microsoft.com/office/drawing/2014/main" id="{C6E12F2F-9B9F-406C-8A46-7D18FAA8C990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r"/>
              <a:r>
                <a:rPr lang="en-US" sz="1000" b="1">
                  <a:latin typeface="+mj-lt"/>
                  <a:ea typeface="微軟正黑體" pitchFamily="34" charset="-120"/>
                </a:rPr>
                <a:t>Surveillance Station 5.1.3</a:t>
              </a:r>
            </a:p>
          </p:txBody>
        </p:sp>
        <p:grpSp>
          <p:nvGrpSpPr>
            <p:cNvPr id="97" name="群組 217">
              <a:extLst>
                <a:ext uri="{FF2B5EF4-FFF2-40B4-BE49-F238E27FC236}">
                  <a16:creationId xmlns:a16="http://schemas.microsoft.com/office/drawing/2014/main" id="{56338F3C-2A62-4AB8-B071-A846218CFC21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102" name="Shape 673">
                <a:extLst>
                  <a:ext uri="{FF2B5EF4-FFF2-40B4-BE49-F238E27FC236}">
                    <a16:creationId xmlns:a16="http://schemas.microsoft.com/office/drawing/2014/main" id="{F34FEDC8-79E3-4818-B706-DBD2174F6C3A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" name="Shape 673">
                <a:extLst>
                  <a:ext uri="{FF2B5EF4-FFF2-40B4-BE49-F238E27FC236}">
                    <a16:creationId xmlns:a16="http://schemas.microsoft.com/office/drawing/2014/main" id="{E205AF37-C3EB-429B-8338-4CAB7BC9C1D6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" name="Shape 673">
                <a:extLst>
                  <a:ext uri="{FF2B5EF4-FFF2-40B4-BE49-F238E27FC236}">
                    <a16:creationId xmlns:a16="http://schemas.microsoft.com/office/drawing/2014/main" id="{4D658428-8319-4CF9-A20A-EC23EB95A78F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8" name="群組 221">
              <a:extLst>
                <a:ext uri="{FF2B5EF4-FFF2-40B4-BE49-F238E27FC236}">
                  <a16:creationId xmlns:a16="http://schemas.microsoft.com/office/drawing/2014/main" id="{6E79CD20-08E3-4E47-99B2-F17266E69304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99" name="Shape 673">
                <a:extLst>
                  <a:ext uri="{FF2B5EF4-FFF2-40B4-BE49-F238E27FC236}">
                    <a16:creationId xmlns:a16="http://schemas.microsoft.com/office/drawing/2014/main" id="{D37D5E91-2B73-4536-9C04-AB59352FC5C3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Shape 673">
                <a:extLst>
                  <a:ext uri="{FF2B5EF4-FFF2-40B4-BE49-F238E27FC236}">
                    <a16:creationId xmlns:a16="http://schemas.microsoft.com/office/drawing/2014/main" id="{F03613A1-3EFC-4DB3-B42C-429731B74F3C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Shape 673">
                <a:extLst>
                  <a:ext uri="{FF2B5EF4-FFF2-40B4-BE49-F238E27FC236}">
                    <a16:creationId xmlns:a16="http://schemas.microsoft.com/office/drawing/2014/main" id="{327FE508-80EB-46E2-9E51-D1B811D4A966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85DA073E-8673-4CB5-9965-255FBECACAD5}"/>
              </a:ext>
            </a:extLst>
          </p:cNvPr>
          <p:cNvGrpSpPr/>
          <p:nvPr/>
        </p:nvGrpSpPr>
        <p:grpSpPr>
          <a:xfrm>
            <a:off x="7519805" y="3065109"/>
            <a:ext cx="1097100" cy="1069800"/>
            <a:chOff x="3758675" y="3299600"/>
            <a:chExt cx="1097100" cy="1069800"/>
          </a:xfrm>
        </p:grpSpPr>
        <p:sp>
          <p:nvSpPr>
            <p:cNvPr id="106" name="Google Shape;148;p29">
              <a:extLst>
                <a:ext uri="{FF2B5EF4-FFF2-40B4-BE49-F238E27FC236}">
                  <a16:creationId xmlns:a16="http://schemas.microsoft.com/office/drawing/2014/main" id="{8D4B10CD-50B7-404E-BDB5-AB8759CB14B4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07" name="Google Shape;189;p29">
              <a:extLst>
                <a:ext uri="{FF2B5EF4-FFF2-40B4-BE49-F238E27FC236}">
                  <a16:creationId xmlns:a16="http://schemas.microsoft.com/office/drawing/2014/main" id="{6C1ED91B-B2E6-468E-8409-7CD87BC4F728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sz="1000" b="1">
                  <a:latin typeface="+mj-lt"/>
                  <a:ea typeface="微軟正黑體" pitchFamily="34" charset="-120"/>
                </a:rPr>
                <a:t>QVR 5.1.3</a:t>
              </a:r>
            </a:p>
          </p:txBody>
        </p:sp>
        <p:grpSp>
          <p:nvGrpSpPr>
            <p:cNvPr id="109" name="群組 217">
              <a:extLst>
                <a:ext uri="{FF2B5EF4-FFF2-40B4-BE49-F238E27FC236}">
                  <a16:creationId xmlns:a16="http://schemas.microsoft.com/office/drawing/2014/main" id="{DD2C088E-1921-41D7-B7F1-2D6651B39261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114" name="Shape 673">
                <a:extLst>
                  <a:ext uri="{FF2B5EF4-FFF2-40B4-BE49-F238E27FC236}">
                    <a16:creationId xmlns:a16="http://schemas.microsoft.com/office/drawing/2014/main" id="{2B9A2F64-57B0-49B9-B1B5-C4FA7BABA911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" name="Shape 673">
                <a:extLst>
                  <a:ext uri="{FF2B5EF4-FFF2-40B4-BE49-F238E27FC236}">
                    <a16:creationId xmlns:a16="http://schemas.microsoft.com/office/drawing/2014/main" id="{076F60FE-EBE2-46F9-98C5-10CCDA91CA8B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Shape 673">
                <a:extLst>
                  <a:ext uri="{FF2B5EF4-FFF2-40B4-BE49-F238E27FC236}">
                    <a16:creationId xmlns:a16="http://schemas.microsoft.com/office/drawing/2014/main" id="{7577EED2-53AF-49BA-8203-5C729A4DD88D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" name="群組 221">
              <a:extLst>
                <a:ext uri="{FF2B5EF4-FFF2-40B4-BE49-F238E27FC236}">
                  <a16:creationId xmlns:a16="http://schemas.microsoft.com/office/drawing/2014/main" id="{AFD31382-AF9B-427A-A007-4E431F216C82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111" name="Shape 673">
                <a:extLst>
                  <a:ext uri="{FF2B5EF4-FFF2-40B4-BE49-F238E27FC236}">
                    <a16:creationId xmlns:a16="http://schemas.microsoft.com/office/drawing/2014/main" id="{39EF63EA-8AC0-4CEA-9EBF-E693E02CA880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" name="Shape 673">
                <a:extLst>
                  <a:ext uri="{FF2B5EF4-FFF2-40B4-BE49-F238E27FC236}">
                    <a16:creationId xmlns:a16="http://schemas.microsoft.com/office/drawing/2014/main" id="{7CAEEAAC-98A5-4D14-88F5-CCF264AD87AA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" name="Shape 673">
                <a:extLst>
                  <a:ext uri="{FF2B5EF4-FFF2-40B4-BE49-F238E27FC236}">
                    <a16:creationId xmlns:a16="http://schemas.microsoft.com/office/drawing/2014/main" id="{5DFE4100-CF85-49A6-A13E-6C63853F96F0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23" name="圖片 122" descr="一張含有 室內, 電子用品, 監視器 的圖片&#10;&#10;描述是以非常高的可信度產生">
            <a:extLst>
              <a:ext uri="{FF2B5EF4-FFF2-40B4-BE49-F238E27FC236}">
                <a16:creationId xmlns:a16="http://schemas.microsoft.com/office/drawing/2014/main" id="{B597AFFB-4E41-4F45-8F09-A7C6A490FF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207" y="772546"/>
            <a:ext cx="2210809" cy="1402685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32EC6F70-73C6-4FBE-8AA2-D5A5EDEA49DA}"/>
              </a:ext>
            </a:extLst>
          </p:cNvPr>
          <p:cNvGrpSpPr/>
          <p:nvPr/>
        </p:nvGrpSpPr>
        <p:grpSpPr>
          <a:xfrm>
            <a:off x="3733347" y="1946113"/>
            <a:ext cx="1521379" cy="287330"/>
            <a:chOff x="3688917" y="2106989"/>
            <a:chExt cx="1521379" cy="287330"/>
          </a:xfrm>
        </p:grpSpPr>
        <p:pic>
          <p:nvPicPr>
            <p:cNvPr id="124" name="圖片 123">
              <a:extLst>
                <a:ext uri="{FF2B5EF4-FFF2-40B4-BE49-F238E27FC236}">
                  <a16:creationId xmlns:a16="http://schemas.microsoft.com/office/drawing/2014/main" id="{9C6B8AB8-92F3-4101-BFD4-A9EB94341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4948" y="2115033"/>
              <a:ext cx="1445348" cy="279286"/>
            </a:xfrm>
            <a:prstGeom prst="rect">
              <a:avLst/>
            </a:prstGeom>
          </p:spPr>
        </p:pic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769A5048-F52A-432C-A788-9508EC612482}"/>
                </a:ext>
              </a:extLst>
            </p:cNvPr>
            <p:cNvSpPr/>
            <p:nvPr/>
          </p:nvSpPr>
          <p:spPr>
            <a:xfrm>
              <a:off x="3688917" y="2106989"/>
              <a:ext cx="1459940" cy="2846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lvl="0" algn="r"/>
              <a:r>
                <a:rPr lang="en-US" altLang="zh-TW" sz="1250" b="1">
                  <a:solidFill>
                    <a:schemeClr val="bg1"/>
                  </a:solidFill>
                </a:rPr>
                <a:t>QVR Pro Client</a:t>
              </a:r>
            </a:p>
          </p:txBody>
        </p:sp>
      </p:grpSp>
      <p:cxnSp>
        <p:nvCxnSpPr>
          <p:cNvPr id="168" name="Google Shape;147;p29">
            <a:extLst>
              <a:ext uri="{FF2B5EF4-FFF2-40B4-BE49-F238E27FC236}">
                <a16:creationId xmlns:a16="http://schemas.microsoft.com/office/drawing/2014/main" id="{D4E1AA75-E522-4FD1-AADE-F01F89994FED}"/>
              </a:ext>
            </a:extLst>
          </p:cNvPr>
          <p:cNvCxnSpPr>
            <a:cxnSpLocks/>
          </p:cNvCxnSpPr>
          <p:nvPr/>
        </p:nvCxnSpPr>
        <p:spPr>
          <a:xfrm flipV="1">
            <a:off x="4356330" y="3302305"/>
            <a:ext cx="1380251" cy="18086"/>
          </a:xfrm>
          <a:prstGeom prst="bentConnector4">
            <a:avLst>
              <a:gd name="adj1" fmla="val 41044"/>
              <a:gd name="adj2" fmla="val 1609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8" name="圖片 127" descr="一張含有 電腦, 牆, 建築物 的圖片&#10;&#10;描述是以高可信度產生">
            <a:extLst>
              <a:ext uri="{FF2B5EF4-FFF2-40B4-BE49-F238E27FC236}">
                <a16:creationId xmlns:a16="http://schemas.microsoft.com/office/drawing/2014/main" id="{F68DF0C8-CCB1-4567-8AE0-8FAD739179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504" y="2570468"/>
            <a:ext cx="1212308" cy="1130995"/>
          </a:xfrm>
          <a:prstGeom prst="rect">
            <a:avLst/>
          </a:prstGeom>
        </p:spPr>
      </p:pic>
      <p:grpSp>
        <p:nvGrpSpPr>
          <p:cNvPr id="81" name="群組 80">
            <a:extLst>
              <a:ext uri="{FF2B5EF4-FFF2-40B4-BE49-F238E27FC236}">
                <a16:creationId xmlns:a16="http://schemas.microsoft.com/office/drawing/2014/main" id="{61F85159-41EA-4071-8BFE-34384D3DC98F}"/>
              </a:ext>
            </a:extLst>
          </p:cNvPr>
          <p:cNvGrpSpPr/>
          <p:nvPr/>
        </p:nvGrpSpPr>
        <p:grpSpPr>
          <a:xfrm>
            <a:off x="5197184" y="3065109"/>
            <a:ext cx="1097100" cy="1069800"/>
            <a:chOff x="3758675" y="3299600"/>
            <a:chExt cx="1097100" cy="1069800"/>
          </a:xfrm>
        </p:grpSpPr>
        <p:sp>
          <p:nvSpPr>
            <p:cNvPr id="82" name="Google Shape;148;p29">
              <a:extLst>
                <a:ext uri="{FF2B5EF4-FFF2-40B4-BE49-F238E27FC236}">
                  <a16:creationId xmlns:a16="http://schemas.microsoft.com/office/drawing/2014/main" id="{84AB73BF-EC36-453B-8E18-0D3F39B80AF4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83" name="Google Shape;189;p29">
              <a:extLst>
                <a:ext uri="{FF2B5EF4-FFF2-40B4-BE49-F238E27FC236}">
                  <a16:creationId xmlns:a16="http://schemas.microsoft.com/office/drawing/2014/main" id="{815A7932-98CF-4D83-8CC5-070D8D117F23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+mj-lt"/>
                  <a:ea typeface="微軟正黑體" pitchFamily="34" charset="-120"/>
                </a:rPr>
                <a:t>QVR Pro</a:t>
              </a:r>
              <a:endParaRPr sz="1000" b="1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84" name="Google Shape;190;p29">
              <a:extLst>
                <a:ext uri="{FF2B5EF4-FFF2-40B4-BE49-F238E27FC236}">
                  <a16:creationId xmlns:a16="http://schemas.microsoft.com/office/drawing/2014/main" id="{2B64E762-B2BF-4218-AD0C-D14161C35ECB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" name="群組 217">
              <a:extLst>
                <a:ext uri="{FF2B5EF4-FFF2-40B4-BE49-F238E27FC236}">
                  <a16:creationId xmlns:a16="http://schemas.microsoft.com/office/drawing/2014/main" id="{3F59B39E-FE98-4CC8-847D-A8C747571727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90" name="Shape 673">
                <a:extLst>
                  <a:ext uri="{FF2B5EF4-FFF2-40B4-BE49-F238E27FC236}">
                    <a16:creationId xmlns:a16="http://schemas.microsoft.com/office/drawing/2014/main" id="{9C4478CD-6223-4AB4-AF57-CCFFF0735314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Shape 673">
                <a:extLst>
                  <a:ext uri="{FF2B5EF4-FFF2-40B4-BE49-F238E27FC236}">
                    <a16:creationId xmlns:a16="http://schemas.microsoft.com/office/drawing/2014/main" id="{D51EB9DC-20E7-46BA-BE1E-7533F615DD52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Shape 673">
                <a:extLst>
                  <a:ext uri="{FF2B5EF4-FFF2-40B4-BE49-F238E27FC236}">
                    <a16:creationId xmlns:a16="http://schemas.microsoft.com/office/drawing/2014/main" id="{BB2D1251-6FD1-43E8-A8C3-A239E2912167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" name="群組 221">
              <a:extLst>
                <a:ext uri="{FF2B5EF4-FFF2-40B4-BE49-F238E27FC236}">
                  <a16:creationId xmlns:a16="http://schemas.microsoft.com/office/drawing/2014/main" id="{6711235E-70DF-483F-95EC-961898E026C8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87" name="Shape 673">
                <a:extLst>
                  <a:ext uri="{FF2B5EF4-FFF2-40B4-BE49-F238E27FC236}">
                    <a16:creationId xmlns:a16="http://schemas.microsoft.com/office/drawing/2014/main" id="{925E589C-60C3-490F-A95A-A08D823F14C6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" name="Shape 673">
                <a:extLst>
                  <a:ext uri="{FF2B5EF4-FFF2-40B4-BE49-F238E27FC236}">
                    <a16:creationId xmlns:a16="http://schemas.microsoft.com/office/drawing/2014/main" id="{C6305724-45F7-47D8-B2C7-D1A28CB5060C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Shape 673">
                <a:extLst>
                  <a:ext uri="{FF2B5EF4-FFF2-40B4-BE49-F238E27FC236}">
                    <a16:creationId xmlns:a16="http://schemas.microsoft.com/office/drawing/2014/main" id="{A464D44C-DF56-475C-A16E-CEB9DF9A2058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29" name="Google Shape;155;p29">
            <a:extLst>
              <a:ext uri="{FF2B5EF4-FFF2-40B4-BE49-F238E27FC236}">
                <a16:creationId xmlns:a16="http://schemas.microsoft.com/office/drawing/2014/main" id="{7D3B1A03-34EF-4C3E-A97A-490819CB6053}"/>
              </a:ext>
            </a:extLst>
          </p:cNvPr>
          <p:cNvCxnSpPr>
            <a:cxnSpLocks/>
          </p:cNvCxnSpPr>
          <p:nvPr/>
        </p:nvCxnSpPr>
        <p:spPr>
          <a:xfrm flipV="1">
            <a:off x="1679442" y="2048125"/>
            <a:ext cx="0" cy="863883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0" name="Google Shape;153;p29">
            <a:extLst>
              <a:ext uri="{FF2B5EF4-FFF2-40B4-BE49-F238E27FC236}">
                <a16:creationId xmlns:a16="http://schemas.microsoft.com/office/drawing/2014/main" id="{7C23269F-44C4-4CCE-A972-1285218459B9}"/>
              </a:ext>
            </a:extLst>
          </p:cNvPr>
          <p:cNvCxnSpPr>
            <a:cxnSpLocks/>
          </p:cNvCxnSpPr>
          <p:nvPr/>
        </p:nvCxnSpPr>
        <p:spPr>
          <a:xfrm>
            <a:off x="1829734" y="2056094"/>
            <a:ext cx="0" cy="892678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91F6D564-1BD0-4616-A71B-FB8C17D3CF6B}"/>
              </a:ext>
            </a:extLst>
          </p:cNvPr>
          <p:cNvGrpSpPr/>
          <p:nvPr/>
        </p:nvGrpSpPr>
        <p:grpSpPr>
          <a:xfrm>
            <a:off x="628569" y="2960990"/>
            <a:ext cx="2421967" cy="1476416"/>
            <a:chOff x="377024" y="2584452"/>
            <a:chExt cx="2700762" cy="1646367"/>
          </a:xfrm>
        </p:grpSpPr>
        <p:cxnSp>
          <p:nvCxnSpPr>
            <p:cNvPr id="133" name="Google Shape;134;p29">
              <a:extLst>
                <a:ext uri="{FF2B5EF4-FFF2-40B4-BE49-F238E27FC236}">
                  <a16:creationId xmlns:a16="http://schemas.microsoft.com/office/drawing/2014/main" id="{18C53F55-339F-4381-BE62-EA6687FDD1B1}"/>
                </a:ext>
              </a:extLst>
            </p:cNvPr>
            <p:cNvCxnSpPr>
              <a:cxnSpLocks/>
              <a:stCxn id="149" idx="2"/>
              <a:endCxn id="158" idx="0"/>
            </p:cNvCxnSpPr>
            <p:nvPr/>
          </p:nvCxnSpPr>
          <p:spPr>
            <a:xfrm>
              <a:off x="1109470" y="3579886"/>
              <a:ext cx="8642" cy="228136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sp>
          <p:nvSpPr>
            <p:cNvPr id="149" name="Google Shape;135;p29">
              <a:extLst>
                <a:ext uri="{FF2B5EF4-FFF2-40B4-BE49-F238E27FC236}">
                  <a16:creationId xmlns:a16="http://schemas.microsoft.com/office/drawing/2014/main" id="{7873B50D-9134-4F54-878B-954391E9D1DB}"/>
                </a:ext>
              </a:extLst>
            </p:cNvPr>
            <p:cNvSpPr/>
            <p:nvPr/>
          </p:nvSpPr>
          <p:spPr>
            <a:xfrm>
              <a:off x="378349" y="2584452"/>
              <a:ext cx="1462243" cy="995434"/>
            </a:xfrm>
            <a:prstGeom prst="roundRect">
              <a:avLst>
                <a:gd name="adj" fmla="val 8442"/>
              </a:avLst>
            </a:prstGeom>
            <a:solidFill>
              <a:srgbClr val="DAEEF3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latin typeface="+mj-lt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latin typeface="+mj-lt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latin typeface="+mj-lt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latin typeface="+mj-lt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+mj-lt"/>
                  <a:ea typeface="微軟正黑體" pitchFamily="34" charset="-120"/>
                  <a:cs typeface="Calibri"/>
                  <a:sym typeface="Calibri"/>
                </a:rPr>
                <a:t>QVR Pro</a:t>
              </a:r>
              <a:endParaRPr sz="1000" b="1">
                <a:latin typeface="+mj-lt"/>
                <a:ea typeface="微軟正黑體" pitchFamily="34" charset="-120"/>
                <a:cs typeface="Calibri"/>
                <a:sym typeface="Calibri"/>
              </a:endParaRPr>
            </a:p>
          </p:txBody>
        </p:sp>
        <p:pic>
          <p:nvPicPr>
            <p:cNvPr id="150" name="Google Shape;159;p29">
              <a:extLst>
                <a:ext uri="{FF2B5EF4-FFF2-40B4-BE49-F238E27FC236}">
                  <a16:creationId xmlns:a16="http://schemas.microsoft.com/office/drawing/2014/main" id="{790634AE-B8EF-4411-B277-3569892EED6C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7327" y="3064833"/>
              <a:ext cx="373200" cy="28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60;p29">
              <a:extLst>
                <a:ext uri="{FF2B5EF4-FFF2-40B4-BE49-F238E27FC236}">
                  <a16:creationId xmlns:a16="http://schemas.microsoft.com/office/drawing/2014/main" id="{56773E60-D46F-484A-A53F-31BBEAFD1DFE}"/>
                </a:ext>
              </a:extLst>
            </p:cNvPr>
            <p:cNvPicPr preferRelativeResize="0"/>
            <p:nvPr/>
          </p:nvPicPr>
          <p:blipFill rotWithShape="1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1366" y="2709098"/>
              <a:ext cx="299728" cy="280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0;p29">
              <a:extLst>
                <a:ext uri="{FF2B5EF4-FFF2-40B4-BE49-F238E27FC236}">
                  <a16:creationId xmlns:a16="http://schemas.microsoft.com/office/drawing/2014/main" id="{4C201B60-3BC6-4714-BD3A-6624140E5F0E}"/>
                </a:ext>
              </a:extLst>
            </p:cNvPr>
            <p:cNvPicPr preferRelativeResize="0"/>
            <p:nvPr/>
          </p:nvPicPr>
          <p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326" y="2742446"/>
              <a:ext cx="360016" cy="360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61;p29">
              <a:extLst>
                <a:ext uri="{FF2B5EF4-FFF2-40B4-BE49-F238E27FC236}">
                  <a16:creationId xmlns:a16="http://schemas.microsoft.com/office/drawing/2014/main" id="{039CB1F2-DDBF-4EFD-9409-03762824D69B}"/>
                </a:ext>
              </a:extLst>
            </p:cNvPr>
            <p:cNvSpPr txBox="1"/>
            <p:nvPr/>
          </p:nvSpPr>
          <p:spPr>
            <a:xfrm>
              <a:off x="1063365" y="3041850"/>
              <a:ext cx="907856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Recording Engine</a:t>
              </a:r>
              <a:endParaRPr sz="750" b="1">
                <a:latin typeface="+mj-lt"/>
                <a:ea typeface="微軟正黑體" pitchFamily="34" charset="-120"/>
              </a:endParaRPr>
            </a:p>
          </p:txBody>
        </p:sp>
        <p:sp>
          <p:nvSpPr>
            <p:cNvPr id="157" name="Google Shape;162;p29">
              <a:extLst>
                <a:ext uri="{FF2B5EF4-FFF2-40B4-BE49-F238E27FC236}">
                  <a16:creationId xmlns:a16="http://schemas.microsoft.com/office/drawing/2014/main" id="{68A9E9D0-CC53-42B0-9995-E93D9C0CF49E}"/>
                </a:ext>
              </a:extLst>
            </p:cNvPr>
            <p:cNvSpPr txBox="1"/>
            <p:nvPr/>
          </p:nvSpPr>
          <p:spPr>
            <a:xfrm>
              <a:off x="1084517" y="2679625"/>
              <a:ext cx="855968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Metadata Vault</a:t>
              </a:r>
              <a:endParaRPr sz="750" b="1">
                <a:solidFill>
                  <a:srgbClr val="00000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158" name="Google Shape;136;p29">
              <a:extLst>
                <a:ext uri="{FF2B5EF4-FFF2-40B4-BE49-F238E27FC236}">
                  <a16:creationId xmlns:a16="http://schemas.microsoft.com/office/drawing/2014/main" id="{2C470B70-474A-46B4-8304-97DE1403BB6C}"/>
                </a:ext>
              </a:extLst>
            </p:cNvPr>
            <p:cNvSpPr/>
            <p:nvPr/>
          </p:nvSpPr>
          <p:spPr>
            <a:xfrm>
              <a:off x="377024" y="3808021"/>
              <a:ext cx="1482177" cy="422798"/>
            </a:xfrm>
            <a:prstGeom prst="roundRect">
              <a:avLst>
                <a:gd name="adj" fmla="val 11337"/>
              </a:avLst>
            </a:prstGeom>
            <a:solidFill>
              <a:srgbClr val="DAEEF3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+mj-lt"/>
                  <a:ea typeface="微軟正黑體" pitchFamily="34" charset="-120"/>
                  <a:cs typeface="Calibri"/>
                  <a:sym typeface="Calibri"/>
                </a:rPr>
                <a:t>        QVR Guard</a:t>
              </a:r>
              <a:endParaRPr sz="1100" b="1">
                <a:latin typeface="+mj-lt"/>
                <a:ea typeface="微軟正黑體" pitchFamily="34" charset="-120"/>
                <a:cs typeface="Calibri"/>
                <a:sym typeface="Calibri"/>
              </a:endParaRPr>
            </a:p>
          </p:txBody>
        </p:sp>
        <p:pic>
          <p:nvPicPr>
            <p:cNvPr id="159" name="Google Shape;195;p29" descr="Guard_512.png">
              <a:extLst>
                <a:ext uri="{FF2B5EF4-FFF2-40B4-BE49-F238E27FC236}">
                  <a16:creationId xmlns:a16="http://schemas.microsoft.com/office/drawing/2014/main" id="{D7D8AC94-3582-44E0-B9F8-434998D02C12}"/>
                </a:ext>
              </a:extLst>
            </p:cNvPr>
            <p:cNvPicPr preferRelativeResize="0"/>
            <p:nvPr/>
          </p:nvPicPr>
          <p:blipFill rotWithShape="1">
            <a:blip r:embed="rId1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70573" y="3867180"/>
              <a:ext cx="304800" cy="32917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" name="群組 163">
              <a:extLst>
                <a:ext uri="{FF2B5EF4-FFF2-40B4-BE49-F238E27FC236}">
                  <a16:creationId xmlns:a16="http://schemas.microsoft.com/office/drawing/2014/main" id="{8ED8BE72-D11B-4BFD-9F4F-18F316C55517}"/>
                </a:ext>
              </a:extLst>
            </p:cNvPr>
            <p:cNvGrpSpPr/>
            <p:nvPr/>
          </p:nvGrpSpPr>
          <p:grpSpPr>
            <a:xfrm>
              <a:off x="1937954" y="2657278"/>
              <a:ext cx="1139832" cy="422798"/>
              <a:chOff x="1565012" y="2875152"/>
              <a:chExt cx="1139832" cy="422798"/>
            </a:xfrm>
          </p:grpSpPr>
          <p:pic>
            <p:nvPicPr>
              <p:cNvPr id="184" name="Shape 673">
                <a:extLst>
                  <a:ext uri="{FF2B5EF4-FFF2-40B4-BE49-F238E27FC236}">
                    <a16:creationId xmlns:a16="http://schemas.microsoft.com/office/drawing/2014/main" id="{7EE98891-0521-401E-B533-C61B82B248A2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Shape 673">
                <a:extLst>
                  <a:ext uri="{FF2B5EF4-FFF2-40B4-BE49-F238E27FC236}">
                    <a16:creationId xmlns:a16="http://schemas.microsoft.com/office/drawing/2014/main" id="{A8BB1D03-0A92-4BE1-9CC5-6C704A1D04BF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6" name="Shape 673">
                <a:extLst>
                  <a:ext uri="{FF2B5EF4-FFF2-40B4-BE49-F238E27FC236}">
                    <a16:creationId xmlns:a16="http://schemas.microsoft.com/office/drawing/2014/main" id="{4D911E62-5D01-4D1A-9D81-A64598AE1D01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群組 164">
              <a:extLst>
                <a:ext uri="{FF2B5EF4-FFF2-40B4-BE49-F238E27FC236}">
                  <a16:creationId xmlns:a16="http://schemas.microsoft.com/office/drawing/2014/main" id="{7FD0E368-290B-466A-B72B-0024296FF17F}"/>
                </a:ext>
              </a:extLst>
            </p:cNvPr>
            <p:cNvGrpSpPr/>
            <p:nvPr/>
          </p:nvGrpSpPr>
          <p:grpSpPr>
            <a:xfrm>
              <a:off x="1937954" y="2925380"/>
              <a:ext cx="1139832" cy="422798"/>
              <a:chOff x="1565012" y="2875152"/>
              <a:chExt cx="1139832" cy="422798"/>
            </a:xfrm>
          </p:grpSpPr>
          <p:pic>
            <p:nvPicPr>
              <p:cNvPr id="181" name="Shape 673">
                <a:extLst>
                  <a:ext uri="{FF2B5EF4-FFF2-40B4-BE49-F238E27FC236}">
                    <a16:creationId xmlns:a16="http://schemas.microsoft.com/office/drawing/2014/main" id="{33F0C93B-BE52-49B3-AD1B-5E97F2737F70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2" name="Shape 673">
                <a:extLst>
                  <a:ext uri="{FF2B5EF4-FFF2-40B4-BE49-F238E27FC236}">
                    <a16:creationId xmlns:a16="http://schemas.microsoft.com/office/drawing/2014/main" id="{9C24CB18-2787-4142-B88B-93CDEEF84F2B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Shape 673">
                <a:extLst>
                  <a:ext uri="{FF2B5EF4-FFF2-40B4-BE49-F238E27FC236}">
                    <a16:creationId xmlns:a16="http://schemas.microsoft.com/office/drawing/2014/main" id="{33845BE8-B139-4F8D-B9D3-535E6569EE8D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9" name="群組 168">
              <a:extLst>
                <a:ext uri="{FF2B5EF4-FFF2-40B4-BE49-F238E27FC236}">
                  <a16:creationId xmlns:a16="http://schemas.microsoft.com/office/drawing/2014/main" id="{65A222D9-99F8-4E96-A333-E4B6F58E81C5}"/>
                </a:ext>
              </a:extLst>
            </p:cNvPr>
            <p:cNvGrpSpPr/>
            <p:nvPr/>
          </p:nvGrpSpPr>
          <p:grpSpPr>
            <a:xfrm>
              <a:off x="1937954" y="3195764"/>
              <a:ext cx="1139832" cy="422798"/>
              <a:chOff x="1565012" y="2875152"/>
              <a:chExt cx="1139832" cy="422798"/>
            </a:xfrm>
          </p:grpSpPr>
          <p:pic>
            <p:nvPicPr>
              <p:cNvPr id="178" name="Shape 673">
                <a:extLst>
                  <a:ext uri="{FF2B5EF4-FFF2-40B4-BE49-F238E27FC236}">
                    <a16:creationId xmlns:a16="http://schemas.microsoft.com/office/drawing/2014/main" id="{247EA568-B71B-440D-85EA-AE008C3DE54C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Shape 673">
                <a:extLst>
                  <a:ext uri="{FF2B5EF4-FFF2-40B4-BE49-F238E27FC236}">
                    <a16:creationId xmlns:a16="http://schemas.microsoft.com/office/drawing/2014/main" id="{CC5D380F-5FD9-4E08-9EF5-F39334C16D89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Shape 673">
                <a:extLst>
                  <a:ext uri="{FF2B5EF4-FFF2-40B4-BE49-F238E27FC236}">
                    <a16:creationId xmlns:a16="http://schemas.microsoft.com/office/drawing/2014/main" id="{E3DFBA21-C36D-4C18-8DE7-B854030D1DD8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0" name="群組 169">
              <a:extLst>
                <a:ext uri="{FF2B5EF4-FFF2-40B4-BE49-F238E27FC236}">
                  <a16:creationId xmlns:a16="http://schemas.microsoft.com/office/drawing/2014/main" id="{A4845FBA-B3FE-4B9A-9E83-FF4D0FF15279}"/>
                </a:ext>
              </a:extLst>
            </p:cNvPr>
            <p:cNvGrpSpPr/>
            <p:nvPr/>
          </p:nvGrpSpPr>
          <p:grpSpPr>
            <a:xfrm>
              <a:off x="1937954" y="3473832"/>
              <a:ext cx="1139832" cy="422798"/>
              <a:chOff x="1565012" y="2875152"/>
              <a:chExt cx="1139832" cy="422798"/>
            </a:xfrm>
          </p:grpSpPr>
          <p:pic>
            <p:nvPicPr>
              <p:cNvPr id="175" name="Shape 673">
                <a:extLst>
                  <a:ext uri="{FF2B5EF4-FFF2-40B4-BE49-F238E27FC236}">
                    <a16:creationId xmlns:a16="http://schemas.microsoft.com/office/drawing/2014/main" id="{BC6B79E5-84AA-4E95-BA03-5A9D2FC7C7E8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6" name="Shape 673">
                <a:extLst>
                  <a:ext uri="{FF2B5EF4-FFF2-40B4-BE49-F238E27FC236}">
                    <a16:creationId xmlns:a16="http://schemas.microsoft.com/office/drawing/2014/main" id="{27941BBC-26D5-4F67-AB2F-EAEC244B6F7E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7" name="Shape 673">
                <a:extLst>
                  <a:ext uri="{FF2B5EF4-FFF2-40B4-BE49-F238E27FC236}">
                    <a16:creationId xmlns:a16="http://schemas.microsoft.com/office/drawing/2014/main" id="{4C7F8461-7C84-45BD-99C1-86366948E900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1" name="群組 170">
              <a:extLst>
                <a:ext uri="{FF2B5EF4-FFF2-40B4-BE49-F238E27FC236}">
                  <a16:creationId xmlns:a16="http://schemas.microsoft.com/office/drawing/2014/main" id="{9E51C546-5769-4693-9C69-3A1044E22F6C}"/>
                </a:ext>
              </a:extLst>
            </p:cNvPr>
            <p:cNvGrpSpPr/>
            <p:nvPr/>
          </p:nvGrpSpPr>
          <p:grpSpPr>
            <a:xfrm>
              <a:off x="1937954" y="3711198"/>
              <a:ext cx="1139832" cy="422798"/>
              <a:chOff x="1565012" y="2875152"/>
              <a:chExt cx="1139832" cy="422798"/>
            </a:xfrm>
          </p:grpSpPr>
          <p:pic>
            <p:nvPicPr>
              <p:cNvPr id="172" name="Shape 673">
                <a:extLst>
                  <a:ext uri="{FF2B5EF4-FFF2-40B4-BE49-F238E27FC236}">
                    <a16:creationId xmlns:a16="http://schemas.microsoft.com/office/drawing/2014/main" id="{C0FBC7B3-725D-43BF-A89C-132AD5C44008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3" name="Shape 673">
                <a:extLst>
                  <a:ext uri="{FF2B5EF4-FFF2-40B4-BE49-F238E27FC236}">
                    <a16:creationId xmlns:a16="http://schemas.microsoft.com/office/drawing/2014/main" id="{D2D4EB6F-791C-4760-9E78-4A46550825B8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4" name="Shape 673">
                <a:extLst>
                  <a:ext uri="{FF2B5EF4-FFF2-40B4-BE49-F238E27FC236}">
                    <a16:creationId xmlns:a16="http://schemas.microsoft.com/office/drawing/2014/main" id="{2CD778B5-1803-4C82-BCC2-15C531FD8974}"/>
                  </a:ext>
                </a:extLst>
              </p:cNvPr>
              <p:cNvPicPr preferRelativeResize="0"/>
              <p:nvPr/>
            </p:nvPicPr>
            <p:blipFill rotWithShape="1">
              <a:blip r:embed="rId1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87" name="圖片 186" descr="一張含有 監視器, 室內, 物件, 坐 的圖片&#10;&#10;描述是以非常高的可信度產生">
            <a:extLst>
              <a:ext uri="{FF2B5EF4-FFF2-40B4-BE49-F238E27FC236}">
                <a16:creationId xmlns:a16="http://schemas.microsoft.com/office/drawing/2014/main" id="{0FF93C1E-9167-4005-A0E5-5662503D914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9" y="1079688"/>
            <a:ext cx="1155758" cy="859106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D7A289D7-871F-41A9-A474-64E88FA7D1AD}"/>
              </a:ext>
            </a:extLst>
          </p:cNvPr>
          <p:cNvGrpSpPr/>
          <p:nvPr/>
        </p:nvGrpSpPr>
        <p:grpSpPr>
          <a:xfrm>
            <a:off x="3298554" y="3646702"/>
            <a:ext cx="419848" cy="417799"/>
            <a:chOff x="3298554" y="3623957"/>
            <a:chExt cx="419848" cy="417799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8E79C59A-BE90-4DDB-BE96-6F19626859AB}"/>
                </a:ext>
              </a:extLst>
            </p:cNvPr>
            <p:cNvSpPr/>
            <p:nvPr/>
          </p:nvSpPr>
          <p:spPr>
            <a:xfrm>
              <a:off x="3298554" y="3623957"/>
              <a:ext cx="419848" cy="4141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7" name="Google Shape;146;p29">
              <a:extLst>
                <a:ext uri="{FF2B5EF4-FFF2-40B4-BE49-F238E27FC236}">
                  <a16:creationId xmlns:a16="http://schemas.microsoft.com/office/drawing/2014/main" id="{10114F92-A97C-46C4-835A-96CA49092397}"/>
                </a:ext>
              </a:extLst>
            </p:cNvPr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3302062" y="3627622"/>
              <a:ext cx="414134" cy="4141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5" name="圖片 194">
            <a:extLst>
              <a:ext uri="{FF2B5EF4-FFF2-40B4-BE49-F238E27FC236}">
                <a16:creationId xmlns:a16="http://schemas.microsoft.com/office/drawing/2014/main" id="{B3EF5907-7349-428C-A7EC-C80207090B3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902" y="2083587"/>
            <a:ext cx="1227599" cy="536543"/>
          </a:xfrm>
          <a:prstGeom prst="rect">
            <a:avLst/>
          </a:prstGeom>
        </p:spPr>
      </p:pic>
      <p:sp>
        <p:nvSpPr>
          <p:cNvPr id="196" name="Google Shape;154;p29">
            <a:extLst>
              <a:ext uri="{FF2B5EF4-FFF2-40B4-BE49-F238E27FC236}">
                <a16:creationId xmlns:a16="http://schemas.microsoft.com/office/drawing/2014/main" id="{4D65B6DB-2CBE-4D37-8975-AAD57AD366E3}"/>
              </a:ext>
            </a:extLst>
          </p:cNvPr>
          <p:cNvSpPr/>
          <p:nvPr/>
        </p:nvSpPr>
        <p:spPr>
          <a:xfrm>
            <a:off x="1948676" y="2144331"/>
            <a:ext cx="1169806" cy="2213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rPr>
              <a:t>Metadata</a:t>
            </a:r>
            <a:endParaRPr>
              <a:latin typeface="+mj-lt"/>
              <a:ea typeface="微軟正黑體" pitchFamily="34" charset="-120"/>
            </a:endParaRPr>
          </a:p>
        </p:txBody>
      </p:sp>
      <p:sp>
        <p:nvSpPr>
          <p:cNvPr id="197" name="Google Shape;157;p29">
            <a:extLst>
              <a:ext uri="{FF2B5EF4-FFF2-40B4-BE49-F238E27FC236}">
                <a16:creationId xmlns:a16="http://schemas.microsoft.com/office/drawing/2014/main" id="{C09CE301-047B-4C4F-B6DA-E66F3C001923}"/>
              </a:ext>
            </a:extLst>
          </p:cNvPr>
          <p:cNvSpPr txBox="1"/>
          <p:nvPr/>
        </p:nvSpPr>
        <p:spPr>
          <a:xfrm>
            <a:off x="1949233" y="2370373"/>
            <a:ext cx="1169806" cy="214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6">
                    <a:lumMod val="75000"/>
                  </a:schemeClr>
                </a:solidFill>
                <a:latin typeface="+mj-lt"/>
                <a:ea typeface="微軟正黑體" pitchFamily="34" charset="-120"/>
                <a:sym typeface="Calibri"/>
              </a:rPr>
              <a:t>Metadata Address</a:t>
            </a:r>
            <a:endParaRPr lang="zh-CN" altLang="en" sz="900" b="1">
              <a:solidFill>
                <a:schemeClr val="accent6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98" name="圖片 197">
            <a:extLst>
              <a:ext uri="{FF2B5EF4-FFF2-40B4-BE49-F238E27FC236}">
                <a16:creationId xmlns:a16="http://schemas.microsoft.com/office/drawing/2014/main" id="{57AF65A2-67FA-4298-950A-AD0BE26E961C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698" y="2074398"/>
            <a:ext cx="1040548" cy="519317"/>
          </a:xfrm>
          <a:prstGeom prst="rect">
            <a:avLst/>
          </a:prstGeom>
        </p:spPr>
      </p:pic>
      <p:sp>
        <p:nvSpPr>
          <p:cNvPr id="199" name="Google Shape;156;p29">
            <a:extLst>
              <a:ext uri="{FF2B5EF4-FFF2-40B4-BE49-F238E27FC236}">
                <a16:creationId xmlns:a16="http://schemas.microsoft.com/office/drawing/2014/main" id="{B6B7E059-A873-4E7C-BFA5-BBA1ABD01C97}"/>
              </a:ext>
            </a:extLst>
          </p:cNvPr>
          <p:cNvSpPr/>
          <p:nvPr/>
        </p:nvSpPr>
        <p:spPr>
          <a:xfrm>
            <a:off x="592546" y="2120276"/>
            <a:ext cx="980349" cy="214634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rPr>
              <a:t>RTSP</a:t>
            </a:r>
            <a:endParaRPr sz="1000" b="1">
              <a:solidFill>
                <a:srgbClr val="FFFFFF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00" name="Google Shape;158;p29">
            <a:extLst>
              <a:ext uri="{FF2B5EF4-FFF2-40B4-BE49-F238E27FC236}">
                <a16:creationId xmlns:a16="http://schemas.microsoft.com/office/drawing/2014/main" id="{74A4CDFE-1C44-41F9-9C8B-466D67A81162}"/>
              </a:ext>
            </a:extLst>
          </p:cNvPr>
          <p:cNvSpPr txBox="1"/>
          <p:nvPr/>
        </p:nvSpPr>
        <p:spPr>
          <a:xfrm>
            <a:off x="598765" y="2326292"/>
            <a:ext cx="985763" cy="21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900" b="1">
                <a:solidFill>
                  <a:srgbClr val="31859B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QVR Pro API</a:t>
            </a:r>
            <a:endParaRPr sz="900" b="1">
              <a:solidFill>
                <a:srgbClr val="31859B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01" name="Google Shape;477;p43">
            <a:extLst>
              <a:ext uri="{FF2B5EF4-FFF2-40B4-BE49-F238E27FC236}">
                <a16:creationId xmlns:a16="http://schemas.microsoft.com/office/drawing/2014/main" id="{25CF62EB-D9ED-4D4D-945B-9613EB653FCE}"/>
              </a:ext>
            </a:extLst>
          </p:cNvPr>
          <p:cNvSpPr txBox="1">
            <a:spLocks/>
          </p:cNvSpPr>
          <p:nvPr/>
        </p:nvSpPr>
        <p:spPr>
          <a:xfrm>
            <a:off x="879532" y="4403521"/>
            <a:ext cx="1175986" cy="3600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600"/>
              <a:t>Store</a:t>
            </a:r>
            <a:endParaRPr lang="en-US" sz="1600"/>
          </a:p>
        </p:txBody>
      </p:sp>
      <p:sp>
        <p:nvSpPr>
          <p:cNvPr id="108" name="Google Shape;477;p43">
            <a:extLst>
              <a:ext uri="{FF2B5EF4-FFF2-40B4-BE49-F238E27FC236}">
                <a16:creationId xmlns:a16="http://schemas.microsoft.com/office/drawing/2014/main" id="{40C09410-C9CD-48F5-90B4-FEC1CAFE244F}"/>
              </a:ext>
            </a:extLst>
          </p:cNvPr>
          <p:cNvSpPr txBox="1">
            <a:spLocks/>
          </p:cNvSpPr>
          <p:nvPr/>
        </p:nvSpPr>
        <p:spPr>
          <a:xfrm>
            <a:off x="387305" y="412950"/>
            <a:ext cx="8229600" cy="58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700"/>
              <a:t>QNAP </a:t>
            </a:r>
            <a:r>
              <a:rPr lang="en-US" sz="2700"/>
              <a:t>s</a:t>
            </a:r>
            <a:r>
              <a:rPr lang="en" sz="2700"/>
              <a:t>olution for business/</a:t>
            </a:r>
            <a:r>
              <a:rPr lang="en-US" sz="2700"/>
              <a:t>m</a:t>
            </a:r>
            <a:r>
              <a:rPr lang="en" sz="2700"/>
              <a:t>ulti-</a:t>
            </a:r>
            <a:r>
              <a:rPr lang="en-US" sz="2700"/>
              <a:t>site m</a:t>
            </a:r>
            <a:r>
              <a:rPr lang="en" sz="2700"/>
              <a:t>anagement </a:t>
            </a:r>
            <a:endParaRPr lang="zh-TW" altLang="en-US" sz="2700"/>
          </a:p>
        </p:txBody>
      </p:sp>
      <p:pic>
        <p:nvPicPr>
          <p:cNvPr id="131" name="圖片 130">
            <a:extLst>
              <a:ext uri="{FF2B5EF4-FFF2-40B4-BE49-F238E27FC236}">
                <a16:creationId xmlns:a16="http://schemas.microsoft.com/office/drawing/2014/main" id="{0D704E4C-30E8-43AB-B3C2-052374A1169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342" y="1732631"/>
            <a:ext cx="1520478" cy="267882"/>
          </a:xfrm>
          <a:prstGeom prst="rect">
            <a:avLst/>
          </a:prstGeom>
        </p:spPr>
      </p:pic>
      <p:sp>
        <p:nvSpPr>
          <p:cNvPr id="188" name="Google Shape;152;p29">
            <a:extLst>
              <a:ext uri="{FF2B5EF4-FFF2-40B4-BE49-F238E27FC236}">
                <a16:creationId xmlns:a16="http://schemas.microsoft.com/office/drawing/2014/main" id="{362986FB-B5F7-42C6-A5DA-9486F5FA39EC}"/>
              </a:ext>
            </a:extLst>
          </p:cNvPr>
          <p:cNvSpPr txBox="1"/>
          <p:nvPr/>
        </p:nvSpPr>
        <p:spPr>
          <a:xfrm>
            <a:off x="1158583" y="1711621"/>
            <a:ext cx="1541000" cy="21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3-Party AI Engine</a:t>
            </a:r>
            <a:endParaRPr sz="12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795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63D8805-F350-4D44-B804-027D6EA57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873" name="Google Shape;873;p49"/>
          <p:cNvSpPr txBox="1">
            <a:spLocks noGrp="1"/>
          </p:cNvSpPr>
          <p:nvPr>
            <p:ph type="body" idx="4294967295"/>
          </p:nvPr>
        </p:nvSpPr>
        <p:spPr>
          <a:xfrm>
            <a:off x="873182" y="1673926"/>
            <a:ext cx="7322881" cy="2685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15000"/>
              </a:lnSpc>
              <a:spcBef>
                <a:spcPts val="0"/>
              </a:spcBef>
              <a:buClr>
                <a:schemeClr val="bg1"/>
              </a:buClr>
              <a:buSzPct val="70000"/>
              <a:buNone/>
            </a:pPr>
            <a:r>
              <a:rPr lang="en" sz="1800" b="1">
                <a:solidFill>
                  <a:schemeClr val="bg1"/>
                </a:solidFill>
              </a:rPr>
              <a:t>QVR Center can manage QVR Pro, Surveillance </a:t>
            </a:r>
            <a:endParaRPr lang="zh-TW" altLang="en-US"/>
          </a:p>
          <a:p>
            <a:pPr marL="114300" indent="0">
              <a:lnSpc>
                <a:spcPct val="114999"/>
              </a:lnSpc>
              <a:spcBef>
                <a:spcPts val="0"/>
              </a:spcBef>
              <a:buClr>
                <a:schemeClr val="bg1"/>
              </a:buClr>
              <a:buSzPct val="70000"/>
              <a:buNone/>
            </a:pPr>
            <a:r>
              <a:rPr lang="en" sz="1800" b="1">
                <a:solidFill>
                  <a:schemeClr val="bg1"/>
                </a:solidFill>
              </a:rPr>
              <a:t>Station </a:t>
            </a:r>
            <a:r>
              <a:rPr lang="en-US" sz="1800" b="1">
                <a:solidFill>
                  <a:schemeClr val="bg1"/>
                </a:solidFill>
              </a:rPr>
              <a:t>and </a:t>
            </a:r>
            <a:r>
              <a:rPr lang="en" sz="1800" b="1">
                <a:solidFill>
                  <a:schemeClr val="bg1"/>
                </a:solidFill>
              </a:rPr>
              <a:t>QVR 5.1.3 </a:t>
            </a:r>
            <a:endParaRPr lang="en"/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" sz="1600" b="1">
                <a:solidFill>
                  <a:schemeClr val="bg1"/>
                </a:solidFill>
              </a:rPr>
              <a:t>Centralized manage multiple servers in different location </a:t>
            </a:r>
          </a:p>
          <a:p>
            <a:pPr marL="800100" lvl="1" indent="-342900">
              <a:lnSpc>
                <a:spcPct val="114999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" sz="1600" b="1">
                <a:solidFill>
                  <a:srgbClr val="FFFFFF"/>
                </a:solidFill>
              </a:rPr>
              <a:t>No need to upgrade the existing investment and can be centrally managed by QVR Center</a:t>
            </a:r>
            <a:endParaRPr lang="en" sz="1600"/>
          </a:p>
          <a:p>
            <a:pPr marL="8001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1600" b="1">
                <a:solidFill>
                  <a:schemeClr val="bg1"/>
                </a:solidFill>
              </a:rPr>
              <a:t>Share the same client with QVR</a:t>
            </a:r>
            <a:r>
              <a:rPr lang="en-US" sz="1600" b="1">
                <a:solidFill>
                  <a:schemeClr val="bg1"/>
                </a:solidFill>
              </a:rPr>
              <a:t> Pro Client</a:t>
            </a:r>
            <a:endParaRPr lang="en-US" altLang="zh-TW" sz="1600" b="1">
              <a:solidFill>
                <a:schemeClr val="bg1"/>
              </a:solidFill>
            </a:endParaRPr>
          </a:p>
          <a:p>
            <a:pPr marL="8001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Wingdings" panose="05000000000000000000" pitchFamily="2" charset="2"/>
              <a:buChar char="ü"/>
            </a:pPr>
            <a:r>
              <a:rPr lang="en-US" altLang="ja-JP" sz="1600" b="1">
                <a:solidFill>
                  <a:schemeClr val="bg1"/>
                </a:solidFill>
              </a:rPr>
              <a:t>Easy for learning.</a:t>
            </a:r>
            <a:endParaRPr lang="ja-JP" altLang="en-US" sz="1600">
              <a:solidFill>
                <a:schemeClr val="bg1"/>
              </a:solidFill>
            </a:endParaRPr>
          </a:p>
        </p:txBody>
      </p:sp>
      <p:sp>
        <p:nvSpPr>
          <p:cNvPr id="89" name="Google Shape;793;p49">
            <a:extLst>
              <a:ext uri="{FF2B5EF4-FFF2-40B4-BE49-F238E27FC236}">
                <a16:creationId xmlns:a16="http://schemas.microsoft.com/office/drawing/2014/main" id="{636B46F4-E619-4A71-8974-3E43F6AB8C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346" y="566528"/>
            <a:ext cx="8229600" cy="660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700"/>
              <a:t>Centralized downward management – </a:t>
            </a:r>
            <a:br>
              <a:rPr lang="en-US" sz="2700"/>
            </a:br>
            <a:r>
              <a:rPr lang="en-US" sz="2700"/>
              <a:t>downward capability </a:t>
            </a:r>
          </a:p>
        </p:txBody>
      </p:sp>
      <p:pic>
        <p:nvPicPr>
          <p:cNvPr id="3" name="圖片 2" descr="一張含有 個人, 女性 的圖片&#10;&#10;描述是以非常高的可信度產生">
            <a:extLst>
              <a:ext uri="{FF2B5EF4-FFF2-40B4-BE49-F238E27FC236}">
                <a16:creationId xmlns:a16="http://schemas.microsoft.com/office/drawing/2014/main" id="{C0A9D0D5-BC5F-4C82-B636-0962E5484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392" y="3180221"/>
            <a:ext cx="2557893" cy="16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034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監視器, 雷射 的圖片&#10;&#10;描述是以高可信度產生">
            <a:extLst>
              <a:ext uri="{FF2B5EF4-FFF2-40B4-BE49-F238E27FC236}">
                <a16:creationId xmlns:a16="http://schemas.microsoft.com/office/drawing/2014/main" id="{89877BEC-428C-4AB3-83F3-04610B106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4" name="副標題 16">
            <a:extLst>
              <a:ext uri="{FF2B5EF4-FFF2-40B4-BE49-F238E27FC236}">
                <a16:creationId xmlns:a16="http://schemas.microsoft.com/office/drawing/2014/main" id="{955AE515-F947-4006-9D13-BE74FD94A877}"/>
              </a:ext>
            </a:extLst>
          </p:cNvPr>
          <p:cNvSpPr txBox="1">
            <a:spLocks/>
          </p:cNvSpPr>
          <p:nvPr/>
        </p:nvSpPr>
        <p:spPr>
          <a:xfrm>
            <a:off x="118368" y="4810443"/>
            <a:ext cx="4387566" cy="22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>
                <a:solidFill>
                  <a:schemeClr val="bg1">
                    <a:lumMod val="95000"/>
                  </a:schemeClr>
                </a:solidFill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58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28CF2FCA-0D11-41E4-A298-6FA1FF3781F5}"/>
              </a:ext>
            </a:extLst>
          </p:cNvPr>
          <p:cNvGrpSpPr/>
          <p:nvPr/>
        </p:nvGrpSpPr>
        <p:grpSpPr>
          <a:xfrm>
            <a:off x="885005" y="1356540"/>
            <a:ext cx="7640592" cy="3412277"/>
            <a:chOff x="571105" y="1074734"/>
            <a:chExt cx="7801091" cy="3483955"/>
          </a:xfrm>
        </p:grpSpPr>
        <p:pic>
          <p:nvPicPr>
            <p:cNvPr id="25" name="圖片 24" descr="一張含有 日落, 橙色 的圖片&#10;&#10;描述是以高可信度產生">
              <a:extLst>
                <a:ext uri="{FF2B5EF4-FFF2-40B4-BE49-F238E27FC236}">
                  <a16:creationId xmlns:a16="http://schemas.microsoft.com/office/drawing/2014/main" id="{AA6A20BB-5796-4AA9-9B19-C638432F2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705" y="2919059"/>
              <a:ext cx="3659491" cy="1639630"/>
            </a:xfrm>
            <a:prstGeom prst="rect">
              <a:avLst/>
            </a:prstGeom>
          </p:spPr>
        </p:pic>
        <p:pic>
          <p:nvPicPr>
            <p:cNvPr id="26" name="圖片 25" descr="一張含有 日落, 橙色 的圖片&#10;&#10;描述是以高可信度產生">
              <a:extLst>
                <a:ext uri="{FF2B5EF4-FFF2-40B4-BE49-F238E27FC236}">
                  <a16:creationId xmlns:a16="http://schemas.microsoft.com/office/drawing/2014/main" id="{6FCBDE0B-3646-45C1-B378-254662EF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704" y="1167070"/>
              <a:ext cx="3659491" cy="1639630"/>
            </a:xfrm>
            <a:prstGeom prst="rect">
              <a:avLst/>
            </a:prstGeom>
          </p:spPr>
        </p:pic>
        <p:pic>
          <p:nvPicPr>
            <p:cNvPr id="24" name="圖片 23" descr="一張含有 日落, 橙色 的圖片&#10;&#10;描述是以高可信度產生">
              <a:extLst>
                <a:ext uri="{FF2B5EF4-FFF2-40B4-BE49-F238E27FC236}">
                  <a16:creationId xmlns:a16="http://schemas.microsoft.com/office/drawing/2014/main" id="{A6DB8B44-F240-4F57-A08F-9C5094CD7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105" y="2919059"/>
              <a:ext cx="3659492" cy="1639630"/>
            </a:xfrm>
            <a:prstGeom prst="rect">
              <a:avLst/>
            </a:prstGeom>
          </p:spPr>
        </p:pic>
        <p:pic>
          <p:nvPicPr>
            <p:cNvPr id="6" name="圖片 5" descr="一張含有 日落, 橙色 的圖片&#10;&#10;描述是以高可信度產生">
              <a:extLst>
                <a:ext uri="{FF2B5EF4-FFF2-40B4-BE49-F238E27FC236}">
                  <a16:creationId xmlns:a16="http://schemas.microsoft.com/office/drawing/2014/main" id="{A7EFB27C-22B9-4679-9262-FFA47CBF4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105" y="1167070"/>
              <a:ext cx="3659492" cy="1639630"/>
            </a:xfrm>
            <a:prstGeom prst="rect">
              <a:avLst/>
            </a:prstGeom>
          </p:spPr>
        </p:pic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17FAF7CF-AB89-41E8-AD48-C031EE90961F}"/>
                </a:ext>
              </a:extLst>
            </p:cNvPr>
            <p:cNvSpPr/>
            <p:nvPr/>
          </p:nvSpPr>
          <p:spPr>
            <a:xfrm>
              <a:off x="751888" y="2064684"/>
              <a:ext cx="817853" cy="2769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>
                <a:buClr>
                  <a:srgbClr val="FFFFFF"/>
                </a:buClr>
              </a:pPr>
              <a:r>
                <a:rPr lang="en-US" altLang="zh-TW" sz="1200" b="1">
                  <a:solidFill>
                    <a:srgbClr val="FFFFFF"/>
                  </a:solidFill>
                  <a:ea typeface="Microsoft JhengHei"/>
                  <a:sym typeface="Calibri"/>
                </a:rPr>
                <a:t>QVR Pro</a:t>
              </a:r>
              <a:endParaRPr lang="en-US" altLang="zh-TW" sz="1200"/>
            </a:p>
          </p:txBody>
        </p:sp>
        <p:grpSp>
          <p:nvGrpSpPr>
            <p:cNvPr id="125" name="群組 124">
              <a:extLst>
                <a:ext uri="{FF2B5EF4-FFF2-40B4-BE49-F238E27FC236}">
                  <a16:creationId xmlns:a16="http://schemas.microsoft.com/office/drawing/2014/main" id="{09CED67D-B1A1-4C62-AA70-D3D6F237D54E}"/>
                </a:ext>
              </a:extLst>
            </p:cNvPr>
            <p:cNvGrpSpPr/>
            <p:nvPr/>
          </p:nvGrpSpPr>
          <p:grpSpPr>
            <a:xfrm>
              <a:off x="922603" y="1493865"/>
              <a:ext cx="532117" cy="528837"/>
              <a:chOff x="1240908" y="1222403"/>
              <a:chExt cx="673344" cy="669193"/>
            </a:xfrm>
          </p:grpSpPr>
          <p:sp>
            <p:nvSpPr>
              <p:cNvPr id="126" name="矩形: 圓角 125">
                <a:extLst>
                  <a:ext uri="{FF2B5EF4-FFF2-40B4-BE49-F238E27FC236}">
                    <a16:creationId xmlns:a16="http://schemas.microsoft.com/office/drawing/2014/main" id="{82AB4361-B0B7-4E83-8FB8-BF113C9CD435}"/>
                  </a:ext>
                </a:extLst>
              </p:cNvPr>
              <p:cNvSpPr/>
              <p:nvPr/>
            </p:nvSpPr>
            <p:spPr>
              <a:xfrm>
                <a:off x="1245153" y="1222497"/>
                <a:ext cx="669099" cy="6690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27" name="Google Shape;239;p31">
                <a:extLst>
                  <a:ext uri="{FF2B5EF4-FFF2-40B4-BE49-F238E27FC236}">
                    <a16:creationId xmlns:a16="http://schemas.microsoft.com/office/drawing/2014/main" id="{B7EF287E-D4F2-4A12-8BDD-7183C9DF8A25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240908" y="1222403"/>
                <a:ext cx="669099" cy="6690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8" name="群組 127">
              <a:extLst>
                <a:ext uri="{FF2B5EF4-FFF2-40B4-BE49-F238E27FC236}">
                  <a16:creationId xmlns:a16="http://schemas.microsoft.com/office/drawing/2014/main" id="{9446D169-5C1F-41C1-AC7A-A5AB462611EC}"/>
                </a:ext>
              </a:extLst>
            </p:cNvPr>
            <p:cNvGrpSpPr/>
            <p:nvPr/>
          </p:nvGrpSpPr>
          <p:grpSpPr>
            <a:xfrm>
              <a:off x="898549" y="3222822"/>
              <a:ext cx="528762" cy="528762"/>
              <a:chOff x="2936223" y="1228169"/>
              <a:chExt cx="669099" cy="669099"/>
            </a:xfrm>
          </p:grpSpPr>
          <p:sp>
            <p:nvSpPr>
              <p:cNvPr id="129" name="矩形: 圓角 128">
                <a:extLst>
                  <a:ext uri="{FF2B5EF4-FFF2-40B4-BE49-F238E27FC236}">
                    <a16:creationId xmlns:a16="http://schemas.microsoft.com/office/drawing/2014/main" id="{901D1AA4-50A1-4EF6-BA6D-6723A5207A36}"/>
                  </a:ext>
                </a:extLst>
              </p:cNvPr>
              <p:cNvSpPr/>
              <p:nvPr/>
            </p:nvSpPr>
            <p:spPr>
              <a:xfrm>
                <a:off x="2936223" y="1228169"/>
                <a:ext cx="669099" cy="6690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32" name="Google Shape;240;p31">
                <a:extLst>
                  <a:ext uri="{FF2B5EF4-FFF2-40B4-BE49-F238E27FC236}">
                    <a16:creationId xmlns:a16="http://schemas.microsoft.com/office/drawing/2014/main" id="{C308191B-3ACB-4575-B6FB-292313460E50}"/>
                  </a:ext>
                </a:extLst>
              </p:cNvPr>
              <p:cNvPicPr preferRelativeResize="0"/>
              <p:nvPr/>
            </p:nvPicPr>
            <p:blipFill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8504" y="1234519"/>
                <a:ext cx="653151" cy="6531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FD6592E6-F70A-4D68-BEA9-A587E12EDFF9}"/>
                </a:ext>
              </a:extLst>
            </p:cNvPr>
            <p:cNvSpPr/>
            <p:nvPr/>
          </p:nvSpPr>
          <p:spPr>
            <a:xfrm>
              <a:off x="825384" y="3795741"/>
              <a:ext cx="670376" cy="4616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>
                <a:buClr>
                  <a:srgbClr val="FFFFFF"/>
                </a:buClr>
              </a:pPr>
              <a:r>
                <a:rPr lang="en-US" altLang="zh-TW" sz="1200" b="1">
                  <a:solidFill>
                    <a:srgbClr val="FFFFFF"/>
                  </a:solidFill>
                  <a:ea typeface="Microsoft JhengHei"/>
                  <a:sym typeface="Calibri"/>
                </a:rPr>
                <a:t>QVR </a:t>
              </a:r>
            </a:p>
            <a:p>
              <a:pPr lvl="0" algn="ctr">
                <a:buClr>
                  <a:srgbClr val="FFFFFF"/>
                </a:buClr>
              </a:pPr>
              <a:r>
                <a:rPr lang="en-US" altLang="zh-TW" sz="1200" b="1">
                  <a:solidFill>
                    <a:srgbClr val="FFFFFF"/>
                  </a:solidFill>
                  <a:ea typeface="Microsoft JhengHei"/>
                  <a:sym typeface="Calibri"/>
                </a:rPr>
                <a:t>Center</a:t>
              </a:r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D1F312DD-CFBC-483A-AA7A-0A9BC21D46BA}"/>
                </a:ext>
              </a:extLst>
            </p:cNvPr>
            <p:cNvSpPr/>
            <p:nvPr/>
          </p:nvSpPr>
          <p:spPr>
            <a:xfrm>
              <a:off x="4872929" y="3842016"/>
              <a:ext cx="1015021" cy="2769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>
                <a:buClr>
                  <a:srgbClr val="FFFFFF"/>
                </a:buClr>
              </a:pPr>
              <a:r>
                <a:rPr lang="en-US" altLang="zh-TW" sz="1200" b="1">
                  <a:solidFill>
                    <a:srgbClr val="FFFFFF"/>
                  </a:solidFill>
                  <a:ea typeface="Microsoft JhengHei"/>
                  <a:sym typeface="Calibri"/>
                </a:rPr>
                <a:t>QVR Guard</a:t>
              </a:r>
            </a:p>
          </p:txBody>
        </p:sp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4015E45D-F66D-45CD-936A-708DCD418202}"/>
                </a:ext>
              </a:extLst>
            </p:cNvPr>
            <p:cNvSpPr/>
            <p:nvPr/>
          </p:nvSpPr>
          <p:spPr>
            <a:xfrm>
              <a:off x="4978730" y="2022628"/>
              <a:ext cx="861133" cy="4616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>
                <a:buClr>
                  <a:srgbClr val="FFFFFF"/>
                </a:buClr>
              </a:pPr>
              <a:r>
                <a:rPr lang="en-US" altLang="zh-TW" sz="1200" b="1">
                  <a:solidFill>
                    <a:srgbClr val="FFFFFF"/>
                  </a:solidFill>
                  <a:ea typeface="Microsoft JhengHei"/>
                  <a:sym typeface="Calibri"/>
                </a:rPr>
                <a:t>QVR Pro </a:t>
              </a:r>
            </a:p>
            <a:p>
              <a:pPr lvl="0" algn="ctr">
                <a:buClr>
                  <a:srgbClr val="FFFFFF"/>
                </a:buClr>
              </a:pPr>
              <a:r>
                <a:rPr lang="en-US" altLang="zh-TW" sz="1200" b="1">
                  <a:solidFill>
                    <a:srgbClr val="FFFFFF"/>
                  </a:solidFill>
                  <a:ea typeface="Microsoft JhengHei"/>
                  <a:sym typeface="Calibri"/>
                </a:rPr>
                <a:t>Client</a:t>
              </a:r>
            </a:p>
          </p:txBody>
        </p:sp>
        <p:pic>
          <p:nvPicPr>
            <p:cNvPr id="140" name="圖片 139">
              <a:extLst>
                <a:ext uri="{FF2B5EF4-FFF2-40B4-BE49-F238E27FC236}">
                  <a16:creationId xmlns:a16="http://schemas.microsoft.com/office/drawing/2014/main" id="{1B1B099D-82EC-43A5-9172-70797DCD9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4413" y="1403350"/>
              <a:ext cx="606859" cy="606859"/>
            </a:xfrm>
            <a:prstGeom prst="rect">
              <a:avLst/>
            </a:prstGeom>
          </p:spPr>
        </p:pic>
        <p:pic>
          <p:nvPicPr>
            <p:cNvPr id="141" name="圖片 140">
              <a:extLst>
                <a:ext uri="{FF2B5EF4-FFF2-40B4-BE49-F238E27FC236}">
                  <a16:creationId xmlns:a16="http://schemas.microsoft.com/office/drawing/2014/main" id="{B47AED54-114A-4C05-AED5-04A03F487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4633" y="1078064"/>
              <a:ext cx="2430289" cy="1432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E6917037-2779-453C-A366-B65F37EDB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7954" y="2936707"/>
              <a:ext cx="2436021" cy="12508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D99F971-0776-4056-BC3C-A70CE700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1623" y="1074734"/>
              <a:ext cx="2743200" cy="15002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9090CAD6-C4AC-4012-A470-C5F3564E2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0714" y="2872761"/>
              <a:ext cx="2743200" cy="13786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1B641241-2F05-47B7-8A21-FD81EC0AB53B}"/>
                </a:ext>
              </a:extLst>
            </p:cNvPr>
            <p:cNvSpPr/>
            <p:nvPr/>
          </p:nvSpPr>
          <p:spPr>
            <a:xfrm>
              <a:off x="5133424" y="3224603"/>
              <a:ext cx="534396" cy="5343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9" name="Google Shape;238;p31" descr="Guard_512.png">
              <a:extLst>
                <a:ext uri="{FF2B5EF4-FFF2-40B4-BE49-F238E27FC236}">
                  <a16:creationId xmlns:a16="http://schemas.microsoft.com/office/drawing/2014/main" id="{378ED736-77F1-4FD4-ACCA-6B42546F4582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143504" y="3233438"/>
              <a:ext cx="517301" cy="5101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C478EA29-0691-4449-A4F3-2A93B6BA4F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78" y="803130"/>
            <a:ext cx="6403919" cy="469242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BB901125-A466-40DE-BCA7-5F5E6DA70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75" y="770779"/>
            <a:ext cx="6403919" cy="46924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25425B4-CCDC-43F8-A976-2A173C13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23" y="554964"/>
            <a:ext cx="6029785" cy="5784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TW" sz="2900"/>
              <a:t>The next-gen surveillance system - QVR Pro</a:t>
            </a:r>
            <a:endParaRPr lang="zh-TW" altLang="en-US" sz="2900"/>
          </a:p>
        </p:txBody>
      </p:sp>
    </p:spTree>
    <p:extLst>
      <p:ext uri="{BB962C8B-B14F-4D97-AF65-F5344CB8AC3E}">
        <p14:creationId xmlns:p14="http://schemas.microsoft.com/office/powerpoint/2010/main" val="1814553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B6025C3-4359-4094-9013-525138924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300" name="Google Shape;300;p34"/>
          <p:cNvSpPr txBox="1">
            <a:spLocks noGrp="1"/>
          </p:cNvSpPr>
          <p:nvPr>
            <p:ph type="title"/>
          </p:nvPr>
        </p:nvSpPr>
        <p:spPr>
          <a:xfrm>
            <a:off x="469200" y="698595"/>
            <a:ext cx="8939019" cy="378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3000">
                <a:solidFill>
                  <a:schemeClr val="bg1"/>
                </a:solidFill>
              </a:rPr>
              <a:t>Various NAS model can fulfill different need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7C5BC54-665D-4FE7-8C56-4AEF5B7E328D}"/>
              </a:ext>
            </a:extLst>
          </p:cNvPr>
          <p:cNvGrpSpPr/>
          <p:nvPr/>
        </p:nvGrpSpPr>
        <p:grpSpPr>
          <a:xfrm>
            <a:off x="833377" y="1239216"/>
            <a:ext cx="8218131" cy="854543"/>
            <a:chOff x="94246" y="-3906811"/>
            <a:chExt cx="9310486" cy="968122"/>
          </a:xfrm>
        </p:grpSpPr>
        <p:sp>
          <p:nvSpPr>
            <p:cNvPr id="302" name="Google Shape;302;p34"/>
            <p:cNvSpPr txBox="1"/>
            <p:nvPr/>
          </p:nvSpPr>
          <p:spPr>
            <a:xfrm>
              <a:off x="341079" y="-3448283"/>
              <a:ext cx="1328700" cy="488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TS-332X-4G</a:t>
              </a:r>
              <a:endParaRPr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4" name="Google Shape;304;p34"/>
            <p:cNvSpPr txBox="1"/>
            <p:nvPr/>
          </p:nvSpPr>
          <p:spPr>
            <a:xfrm>
              <a:off x="2634287" y="-3435769"/>
              <a:ext cx="1589400" cy="488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TVS-951X-8G</a:t>
              </a:r>
              <a:endParaRPr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6" name="Google Shape;306;p34"/>
            <p:cNvSpPr txBox="1"/>
            <p:nvPr/>
          </p:nvSpPr>
          <p:spPr>
            <a:xfrm>
              <a:off x="4845079" y="-3442330"/>
              <a:ext cx="2297700" cy="488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TVS-1282-i7-64G</a:t>
              </a:r>
              <a:endParaRPr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8" name="Google Shape;308;p34"/>
            <p:cNvSpPr txBox="1"/>
            <p:nvPr/>
          </p:nvSpPr>
          <p:spPr>
            <a:xfrm>
              <a:off x="7107032" y="-3427388"/>
              <a:ext cx="2297700" cy="488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TDS-16489U-SA1</a:t>
              </a:r>
              <a:endParaRPr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0" name="Google Shape;310;p34"/>
            <p:cNvSpPr txBox="1"/>
            <p:nvPr/>
          </p:nvSpPr>
          <p:spPr>
            <a:xfrm>
              <a:off x="6729324" y="-3906811"/>
              <a:ext cx="2297699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Expansion Unit support for </a:t>
              </a: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PB </a:t>
              </a:r>
              <a:r>
                <a:rPr lang="en-US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Level Storage</a:t>
              </a:r>
              <a:endParaRPr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2" name="Google Shape;312;p34"/>
            <p:cNvSpPr txBox="1"/>
            <p:nvPr/>
          </p:nvSpPr>
          <p:spPr>
            <a:xfrm>
              <a:off x="4413076" y="-3894143"/>
              <a:ext cx="2297699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3 HDMI </a:t>
              </a:r>
              <a:r>
                <a:rPr lang="en-US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for small scale Video Wall solution</a:t>
              </a:r>
              <a:endParaRPr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3" name="Google Shape;313;p34"/>
            <p:cNvSpPr txBox="1"/>
            <p:nvPr/>
          </p:nvSpPr>
          <p:spPr>
            <a:xfrm>
              <a:off x="2396565" y="-3889108"/>
              <a:ext cx="1620254" cy="483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Built-in</a:t>
              </a: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 HDMI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sym typeface="Verdana"/>
                </a:rPr>
                <a:t>Local </a:t>
              </a:r>
              <a:r>
                <a:rPr lang="en-US" sz="1050" b="1">
                  <a:solidFill>
                    <a:schemeClr val="bg1"/>
                  </a:solidFill>
                  <a:latin typeface="+mj-lt"/>
                  <a:ea typeface="Verdana"/>
                  <a:sym typeface="Verdana"/>
                </a:rPr>
                <a:t>Display</a:t>
              </a:r>
              <a:endParaRPr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4" name="Google Shape;314;p34"/>
            <p:cNvSpPr txBox="1"/>
            <p:nvPr/>
          </p:nvSpPr>
          <p:spPr>
            <a:xfrm>
              <a:off x="94246" y="-3895986"/>
              <a:ext cx="1536558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QVR Pro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>
                  <a:solidFill>
                    <a:schemeClr val="bg1"/>
                  </a:solidFill>
                  <a:latin typeface="+mj-lt"/>
                  <a:ea typeface="Verdana"/>
                  <a:cs typeface="Verdana"/>
                  <a:sym typeface="Verdana"/>
                </a:rPr>
                <a:t>Best Entry NAS</a:t>
              </a:r>
              <a:endParaRPr sz="105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5" name="Google Shape;311;p34">
            <a:extLst>
              <a:ext uri="{FF2B5EF4-FFF2-40B4-BE49-F238E27FC236}">
                <a16:creationId xmlns:a16="http://schemas.microsoft.com/office/drawing/2014/main" id="{CEDC575E-2BA8-425F-9807-C8D97C07EB4A}"/>
              </a:ext>
            </a:extLst>
          </p:cNvPr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730429" y="3377498"/>
            <a:ext cx="1826440" cy="97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9;p34">
            <a:extLst>
              <a:ext uri="{FF2B5EF4-FFF2-40B4-BE49-F238E27FC236}">
                <a16:creationId xmlns:a16="http://schemas.microsoft.com/office/drawing/2014/main" id="{CBB948A8-434C-4A1D-9512-F12C4A62C536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398" y="2919582"/>
            <a:ext cx="1953072" cy="15544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圖形 10">
            <a:extLst>
              <a:ext uri="{FF2B5EF4-FFF2-40B4-BE49-F238E27FC236}">
                <a16:creationId xmlns:a16="http://schemas.microsoft.com/office/drawing/2014/main" id="{6A293678-C0ED-4D30-89BF-CCA9D38036F5}"/>
              </a:ext>
            </a:extLst>
          </p:cNvPr>
          <p:cNvGrpSpPr/>
          <p:nvPr/>
        </p:nvGrpSpPr>
        <p:grpSpPr>
          <a:xfrm>
            <a:off x="7092925" y="3106430"/>
            <a:ext cx="1081997" cy="1281672"/>
            <a:chOff x="7086244" y="3096807"/>
            <a:chExt cx="1094032" cy="1295928"/>
          </a:xfrm>
        </p:grpSpPr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8E157FD1-69C1-481D-8877-797650906E11}"/>
                </a:ext>
              </a:extLst>
            </p:cNvPr>
            <p:cNvSpPr/>
            <p:nvPr/>
          </p:nvSpPr>
          <p:spPr>
            <a:xfrm>
              <a:off x="7758539" y="3099395"/>
              <a:ext cx="315785" cy="483169"/>
            </a:xfrm>
            <a:custGeom>
              <a:avLst/>
              <a:gdLst>
                <a:gd name="connsiteX0" fmla="*/ 1726 w 315785"/>
                <a:gd name="connsiteY0" fmla="*/ 1726 h 483168"/>
                <a:gd name="connsiteX1" fmla="*/ 315440 w 315785"/>
                <a:gd name="connsiteY1" fmla="*/ 1726 h 483168"/>
                <a:gd name="connsiteX2" fmla="*/ 315440 w 315785"/>
                <a:gd name="connsiteY2" fmla="*/ 481616 h 48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785" h="483168">
                  <a:moveTo>
                    <a:pt x="1726" y="1726"/>
                  </a:moveTo>
                  <a:lnTo>
                    <a:pt x="315440" y="1726"/>
                  </a:lnTo>
                  <a:lnTo>
                    <a:pt x="315440" y="481616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B7009741-F6E9-43B9-9834-1D791B9377CC}"/>
                </a:ext>
              </a:extLst>
            </p:cNvPr>
            <p:cNvSpPr/>
            <p:nvPr/>
          </p:nvSpPr>
          <p:spPr>
            <a:xfrm>
              <a:off x="7090040" y="3155995"/>
              <a:ext cx="659180" cy="426224"/>
            </a:xfrm>
            <a:custGeom>
              <a:avLst/>
              <a:gdLst>
                <a:gd name="connsiteX0" fmla="*/ 657972 w 659180"/>
                <a:gd name="connsiteY0" fmla="*/ 1726 h 426223"/>
                <a:gd name="connsiteX1" fmla="*/ 1726 w 659180"/>
                <a:gd name="connsiteY1" fmla="*/ 1726 h 426223"/>
                <a:gd name="connsiteX2" fmla="*/ 1726 w 659180"/>
                <a:gd name="connsiteY2" fmla="*/ 425016 h 42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9180" h="426223">
                  <a:moveTo>
                    <a:pt x="657972" y="1726"/>
                  </a:moveTo>
                  <a:lnTo>
                    <a:pt x="1726" y="1726"/>
                  </a:lnTo>
                  <a:lnTo>
                    <a:pt x="1726" y="425016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996F490B-D1B8-4452-80B0-ABBB1096E582}"/>
                </a:ext>
              </a:extLst>
            </p:cNvPr>
            <p:cNvSpPr/>
            <p:nvPr/>
          </p:nvSpPr>
          <p:spPr>
            <a:xfrm>
              <a:off x="8072598" y="3584117"/>
              <a:ext cx="103536" cy="389986"/>
            </a:xfrm>
            <a:custGeom>
              <a:avLst/>
              <a:gdLst>
                <a:gd name="connsiteX0" fmla="*/ 102501 w 103536"/>
                <a:gd name="connsiteY0" fmla="*/ 1726 h 389986"/>
                <a:gd name="connsiteX1" fmla="*/ 102501 w 103536"/>
                <a:gd name="connsiteY1" fmla="*/ 93700 h 389986"/>
                <a:gd name="connsiteX2" fmla="*/ 1726 w 103536"/>
                <a:gd name="connsiteY2" fmla="*/ 93700 h 389986"/>
                <a:gd name="connsiteX3" fmla="*/ 1726 w 103536"/>
                <a:gd name="connsiteY3" fmla="*/ 389814 h 38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536" h="389986">
                  <a:moveTo>
                    <a:pt x="102501" y="1726"/>
                  </a:moveTo>
                  <a:lnTo>
                    <a:pt x="102501" y="93700"/>
                  </a:lnTo>
                  <a:lnTo>
                    <a:pt x="1726" y="93700"/>
                  </a:lnTo>
                  <a:lnTo>
                    <a:pt x="1726" y="389814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9EE9D6C5-EB0D-4C31-A323-0DB40BF51F05}"/>
                </a:ext>
              </a:extLst>
            </p:cNvPr>
            <p:cNvSpPr/>
            <p:nvPr/>
          </p:nvSpPr>
          <p:spPr>
            <a:xfrm>
              <a:off x="7090040" y="3584290"/>
              <a:ext cx="105262" cy="391712"/>
            </a:xfrm>
            <a:custGeom>
              <a:avLst/>
              <a:gdLst>
                <a:gd name="connsiteX0" fmla="*/ 105089 w 105261"/>
                <a:gd name="connsiteY0" fmla="*/ 1726 h 391711"/>
                <a:gd name="connsiteX1" fmla="*/ 105089 w 105261"/>
                <a:gd name="connsiteY1" fmla="*/ 91112 h 391711"/>
                <a:gd name="connsiteX2" fmla="*/ 1726 w 105261"/>
                <a:gd name="connsiteY2" fmla="*/ 91112 h 391711"/>
                <a:gd name="connsiteX3" fmla="*/ 1726 w 105261"/>
                <a:gd name="connsiteY3" fmla="*/ 391022 h 39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261" h="391711">
                  <a:moveTo>
                    <a:pt x="105089" y="1726"/>
                  </a:moveTo>
                  <a:lnTo>
                    <a:pt x="105089" y="91112"/>
                  </a:lnTo>
                  <a:lnTo>
                    <a:pt x="1726" y="91112"/>
                  </a:lnTo>
                  <a:lnTo>
                    <a:pt x="1726" y="391022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9D2AABDF-E43A-4F6F-9A9D-584BBA581FCA}"/>
                </a:ext>
              </a:extLst>
            </p:cNvPr>
            <p:cNvSpPr/>
            <p:nvPr/>
          </p:nvSpPr>
          <p:spPr>
            <a:xfrm>
              <a:off x="7088832" y="3992395"/>
              <a:ext cx="101811" cy="395163"/>
            </a:xfrm>
            <a:custGeom>
              <a:avLst/>
              <a:gdLst>
                <a:gd name="connsiteX0" fmla="*/ 101293 w 101810"/>
                <a:gd name="connsiteY0" fmla="*/ 1726 h 395163"/>
                <a:gd name="connsiteX1" fmla="*/ 101293 w 101810"/>
                <a:gd name="connsiteY1" fmla="*/ 83692 h 395163"/>
                <a:gd name="connsiteX2" fmla="*/ 1726 w 101810"/>
                <a:gd name="connsiteY2" fmla="*/ 83692 h 395163"/>
                <a:gd name="connsiteX3" fmla="*/ 1726 w 101810"/>
                <a:gd name="connsiteY3" fmla="*/ 394818 h 39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810" h="395163">
                  <a:moveTo>
                    <a:pt x="101293" y="1726"/>
                  </a:moveTo>
                  <a:lnTo>
                    <a:pt x="101293" y="83692"/>
                  </a:lnTo>
                  <a:lnTo>
                    <a:pt x="1726" y="83692"/>
                  </a:lnTo>
                  <a:lnTo>
                    <a:pt x="1726" y="394818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48460D17-9E38-45AF-9CB5-44DDD09BBC08}"/>
                </a:ext>
              </a:extLst>
            </p:cNvPr>
            <p:cNvSpPr/>
            <p:nvPr/>
          </p:nvSpPr>
          <p:spPr>
            <a:xfrm>
              <a:off x="8071218" y="3995846"/>
              <a:ext cx="105262" cy="396889"/>
            </a:xfrm>
            <a:custGeom>
              <a:avLst/>
              <a:gdLst>
                <a:gd name="connsiteX0" fmla="*/ 103881 w 105261"/>
                <a:gd name="connsiteY0" fmla="*/ 1726 h 396888"/>
                <a:gd name="connsiteX1" fmla="*/ 103881 w 105261"/>
                <a:gd name="connsiteY1" fmla="*/ 77307 h 396888"/>
                <a:gd name="connsiteX2" fmla="*/ 1726 w 105261"/>
                <a:gd name="connsiteY2" fmla="*/ 77307 h 396888"/>
                <a:gd name="connsiteX3" fmla="*/ 1726 w 105261"/>
                <a:gd name="connsiteY3" fmla="*/ 396026 h 39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261" h="396888">
                  <a:moveTo>
                    <a:pt x="103881" y="1726"/>
                  </a:moveTo>
                  <a:lnTo>
                    <a:pt x="103881" y="77307"/>
                  </a:lnTo>
                  <a:lnTo>
                    <a:pt x="1726" y="77307"/>
                  </a:lnTo>
                  <a:lnTo>
                    <a:pt x="1726" y="396026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20" name="圖形 19">
            <a:extLst>
              <a:ext uri="{FF2B5EF4-FFF2-40B4-BE49-F238E27FC236}">
                <a16:creationId xmlns:a16="http://schemas.microsoft.com/office/drawing/2014/main" id="{ACB69ECC-6CDA-4194-8B92-C5B93E3FB4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5918" y="3100989"/>
            <a:ext cx="1093699" cy="1296741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368FADF5-5BE4-4111-876B-791F2164BF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28" y="3523890"/>
            <a:ext cx="723016" cy="801683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85B03954-D18A-4303-AF17-554CBDA1AD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469" y="3595179"/>
            <a:ext cx="1065647" cy="665672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588BAAD3-1397-42C2-9B74-A44DF7AFD14B}"/>
              </a:ext>
            </a:extLst>
          </p:cNvPr>
          <p:cNvGrpSpPr/>
          <p:nvPr/>
        </p:nvGrpSpPr>
        <p:grpSpPr>
          <a:xfrm>
            <a:off x="866631" y="3338270"/>
            <a:ext cx="1091759" cy="324098"/>
            <a:chOff x="2306238" y="946156"/>
            <a:chExt cx="3086500" cy="916253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C87D7F88-D22F-4EE0-B637-047B40BA8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6518" y="986984"/>
              <a:ext cx="2763565" cy="875425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D9D2EDB5-6F39-4785-8CC1-85B613170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60210" y="986984"/>
              <a:ext cx="2763565" cy="875425"/>
            </a:xfrm>
            <a:prstGeom prst="rect">
              <a:avLst/>
            </a:prstGeom>
          </p:spPr>
        </p:pic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5A5D9FE2-7717-4B16-89A7-681B0E9568B6}"/>
                </a:ext>
              </a:extLst>
            </p:cNvPr>
            <p:cNvSpPr txBox="1"/>
            <p:nvPr/>
          </p:nvSpPr>
          <p:spPr>
            <a:xfrm>
              <a:off x="3766831" y="946156"/>
              <a:ext cx="1625907" cy="576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b="1">
                  <a:solidFill>
                    <a:srgbClr val="FFFF00"/>
                  </a:solidFill>
                </a:rPr>
                <a:t>RAID5</a:t>
              </a: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02DE4CF3-74FE-4736-8AB0-D1A0BA5B4983}"/>
                </a:ext>
              </a:extLst>
            </p:cNvPr>
            <p:cNvSpPr txBox="1"/>
            <p:nvPr/>
          </p:nvSpPr>
          <p:spPr>
            <a:xfrm>
              <a:off x="2306238" y="959019"/>
              <a:ext cx="1467160" cy="576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b="1">
                  <a:solidFill>
                    <a:schemeClr val="bg1"/>
                  </a:solidFill>
                </a:rPr>
                <a:t> </a:t>
              </a:r>
              <a:r>
                <a:rPr lang="en-US" altLang="zh-TW" sz="800" b="1">
                  <a:solidFill>
                    <a:srgbClr val="FFFF00"/>
                  </a:solidFill>
                </a:rPr>
                <a:t>RAID5</a:t>
              </a:r>
            </a:p>
          </p:txBody>
        </p:sp>
        <p:sp>
          <p:nvSpPr>
            <p:cNvPr id="39" name="Cross 5">
              <a:extLst>
                <a:ext uri="{FF2B5EF4-FFF2-40B4-BE49-F238E27FC236}">
                  <a16:creationId xmlns:a16="http://schemas.microsoft.com/office/drawing/2014/main" id="{1CBFBCFE-B198-4597-A802-5EA17CBAE7E9}"/>
                </a:ext>
              </a:extLst>
            </p:cNvPr>
            <p:cNvSpPr/>
            <p:nvPr/>
          </p:nvSpPr>
          <p:spPr>
            <a:xfrm rot="2700000">
              <a:off x="3636214" y="1121226"/>
              <a:ext cx="314030" cy="317301"/>
            </a:xfrm>
            <a:prstGeom prst="plus">
              <a:avLst>
                <a:gd name="adj" fmla="val 4433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pic>
        <p:nvPicPr>
          <p:cNvPr id="41" name="圖片 40" descr="一張含有 監視器, 電子用品, 螢幕, 顯示 的圖片&#10;&#10;描述是以非常高的可信度產生">
            <a:extLst>
              <a:ext uri="{FF2B5EF4-FFF2-40B4-BE49-F238E27FC236}">
                <a16:creationId xmlns:a16="http://schemas.microsoft.com/office/drawing/2014/main" id="{14041419-37C9-46AD-9052-41526D2BB0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772" y="3433114"/>
            <a:ext cx="1221800" cy="943052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CE56345F-7404-4227-9AC8-065707476E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828" y="3519592"/>
            <a:ext cx="651732" cy="7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1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4827A5DB-410F-4BB0-B6E5-B9508B67B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499"/>
          </a:xfrm>
          <a:prstGeom prst="rect">
            <a:avLst/>
          </a:prstGeom>
        </p:spPr>
      </p:pic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8A285F3-4A50-4813-9C88-4D0FFDE49709}"/>
              </a:ext>
            </a:extLst>
          </p:cNvPr>
          <p:cNvSpPr/>
          <p:nvPr/>
        </p:nvSpPr>
        <p:spPr>
          <a:xfrm>
            <a:off x="509992" y="1273469"/>
            <a:ext cx="1599478" cy="2721673"/>
          </a:xfrm>
          <a:prstGeom prst="roundRect">
            <a:avLst>
              <a:gd name="adj" fmla="val 10018"/>
            </a:avLst>
          </a:prstGeom>
          <a:solidFill>
            <a:srgbClr val="75DB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 </a:t>
            </a:r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5070CFA-2599-4887-9A52-EC257810AF87}"/>
              </a:ext>
            </a:extLst>
          </p:cNvPr>
          <p:cNvSpPr/>
          <p:nvPr/>
        </p:nvSpPr>
        <p:spPr>
          <a:xfrm>
            <a:off x="4208621" y="1129887"/>
            <a:ext cx="4172992" cy="3535590"/>
          </a:xfrm>
          <a:prstGeom prst="roundRect">
            <a:avLst>
              <a:gd name="adj" fmla="val 6290"/>
            </a:avLst>
          </a:prstGeom>
          <a:solidFill>
            <a:srgbClr val="75DB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 </a:t>
            </a:r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1A485AC-FFD5-4D3C-B9FA-60D2920D1CA0}"/>
              </a:ext>
            </a:extLst>
          </p:cNvPr>
          <p:cNvSpPr/>
          <p:nvPr/>
        </p:nvSpPr>
        <p:spPr>
          <a:xfrm>
            <a:off x="5750351" y="2909797"/>
            <a:ext cx="2558194" cy="1574463"/>
          </a:xfrm>
          <a:prstGeom prst="roundRect">
            <a:avLst>
              <a:gd name="adj" fmla="val 3063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2" name="Google Shape;922;p51"/>
          <p:cNvSpPr/>
          <p:nvPr/>
        </p:nvSpPr>
        <p:spPr>
          <a:xfrm>
            <a:off x="616372" y="1373127"/>
            <a:ext cx="1504301" cy="11601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bg2">
                    <a:lumMod val="50000"/>
                  </a:schemeClr>
                </a:solidFill>
                <a:latin typeface="+mj-lt"/>
                <a:ea typeface="Microsoft JhengHei"/>
              </a:rPr>
              <a:t>QVR Pro provides</a:t>
            </a:r>
            <a:endParaRPr lang="zh-TW" altLang="en-US" sz="1000" b="1">
              <a:solidFill>
                <a:schemeClr val="bg2">
                  <a:lumMod val="50000"/>
                </a:schemeClr>
              </a:solidFill>
              <a:latin typeface="+mj-lt"/>
              <a:ea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chemeClr val="bg2">
                    <a:lumMod val="50000"/>
                  </a:schemeClr>
                </a:solidFill>
                <a:latin typeface="+mj-lt"/>
                <a:ea typeface="Microsoft JhengHei"/>
              </a:rPr>
              <a:t>8 cameras</a:t>
            </a:r>
            <a:endParaRPr lang="zh-TW" altLang="en-US" sz="1000" b="1">
              <a:solidFill>
                <a:schemeClr val="bg2">
                  <a:lumMod val="50000"/>
                </a:schemeClr>
              </a:solidFill>
              <a:latin typeface="+mj-lt"/>
              <a:ea typeface="Microsoft JhengHei"/>
            </a:endParaRPr>
          </a:p>
          <a:p>
            <a:endParaRPr lang="en-US" sz="1000" b="1">
              <a:solidFill>
                <a:schemeClr val="bg2">
                  <a:lumMod val="50000"/>
                </a:schemeClr>
              </a:solidFill>
              <a:latin typeface="+mj-lt"/>
              <a:ea typeface="Microsoft JhengHei"/>
            </a:endParaRPr>
          </a:p>
          <a:p>
            <a:r>
              <a:rPr lang="en-US" sz="1000" b="1">
                <a:solidFill>
                  <a:schemeClr val="bg2">
                    <a:lumMod val="50000"/>
                  </a:schemeClr>
                </a:solidFill>
                <a:latin typeface="+mj-lt"/>
                <a:ea typeface="Microsoft JhengHei"/>
              </a:rPr>
              <a:t>QVR Pro Client provides 14 days playback only</a:t>
            </a:r>
            <a:endParaRPr lang="zh-TW" altLang="en-US" sz="1000" b="1">
              <a:solidFill>
                <a:srgbClr val="10253F"/>
              </a:solidFill>
              <a:latin typeface="+mj-lt"/>
              <a:ea typeface="Microsoft JhengHei"/>
            </a:endParaRPr>
          </a:p>
        </p:txBody>
      </p:sp>
      <p:sp>
        <p:nvSpPr>
          <p:cNvPr id="923" name="Google Shape;923;p51"/>
          <p:cNvSpPr/>
          <p:nvPr/>
        </p:nvSpPr>
        <p:spPr>
          <a:xfrm>
            <a:off x="4458861" y="1129886"/>
            <a:ext cx="3783769" cy="107697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000" b="1">
                <a:solidFill>
                  <a:srgbClr val="002060"/>
                </a:solidFill>
                <a:latin typeface="+mj-lt"/>
                <a:ea typeface="Microsoft JhengHei"/>
              </a:rPr>
              <a:t>With QVR Pro Gold, 8 more cameras</a:t>
            </a:r>
            <a:r>
              <a:rPr lang="zh-TW" altLang="en-US" sz="1000" b="1">
                <a:solidFill>
                  <a:srgbClr val="002060"/>
                </a:solidFill>
                <a:latin typeface="+mj-lt"/>
                <a:ea typeface="Microsoft JhengHei"/>
              </a:rPr>
              <a:t>＝</a:t>
            </a:r>
            <a:r>
              <a:rPr lang="en-US" altLang="zh-TW" sz="1000" b="1">
                <a:solidFill>
                  <a:srgbClr val="002060"/>
                </a:solidFill>
                <a:latin typeface="+mj-lt"/>
                <a:ea typeface="Microsoft JhengHei"/>
              </a:rPr>
              <a:t>16 cameras</a:t>
            </a:r>
            <a:endParaRPr lang="zh-TW" altLang="en-US" sz="1000" b="1">
              <a:solidFill>
                <a:srgbClr val="002060"/>
              </a:solidFill>
              <a:latin typeface="+mj-lt"/>
              <a:ea typeface="Microsoft JhengHei"/>
            </a:endParaRPr>
          </a:p>
          <a:p>
            <a:r>
              <a:rPr lang="en-US" sz="1000" b="1">
                <a:solidFill>
                  <a:srgbClr val="002060"/>
                </a:solidFill>
                <a:latin typeface="+mj-lt"/>
                <a:ea typeface="Microsoft JhengHei"/>
              </a:rPr>
              <a:t>Can be managed by QVR Center</a:t>
            </a:r>
            <a:endParaRPr lang="zh-TW" altLang="en-US" sz="1000" b="1">
              <a:solidFill>
                <a:srgbClr val="002060"/>
              </a:solidFill>
              <a:latin typeface="+mj-lt"/>
              <a:ea typeface="Microsoft JhengHei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000" b="1">
                <a:solidFill>
                  <a:srgbClr val="002060"/>
                </a:solidFill>
                <a:latin typeface="+mj-lt"/>
                <a:ea typeface="Microsoft JhengHei"/>
              </a:rPr>
              <a:t>QVR Pro Client unlimited days of playback</a:t>
            </a:r>
          </a:p>
          <a:p>
            <a:pPr>
              <a:buClr>
                <a:schemeClr val="dk1"/>
              </a:buClr>
              <a:buSzPts val="1100"/>
            </a:pPr>
            <a:r>
              <a:rPr lang="zh-TW" altLang="en-US" sz="1000" b="1">
                <a:solidFill>
                  <a:srgbClr val="002060"/>
                </a:solidFill>
                <a:latin typeface="+mj-lt"/>
                <a:ea typeface="Microsoft JhengHei"/>
              </a:rPr>
              <a:t>Manage </a:t>
            </a:r>
            <a:r>
              <a:rPr lang="en-US" altLang="zh-TW" sz="1000" b="1">
                <a:solidFill>
                  <a:srgbClr val="002060"/>
                </a:solidFill>
                <a:latin typeface="+mj-lt"/>
                <a:ea typeface="Microsoft JhengHei"/>
              </a:rPr>
              <a:t>local &amp; </a:t>
            </a:r>
            <a:r>
              <a:rPr lang="zh-TW" altLang="en-US" sz="1000" b="1">
                <a:solidFill>
                  <a:srgbClr val="002060"/>
                </a:solidFill>
                <a:latin typeface="+mj-lt"/>
                <a:ea typeface="Microsoft JhengHei"/>
              </a:rPr>
              <a:t>Windows AD</a:t>
            </a:r>
            <a:r>
              <a:rPr lang="en-US" altLang="zh-TW" sz="1000" b="1">
                <a:solidFill>
                  <a:srgbClr val="002060"/>
                </a:solidFill>
                <a:latin typeface="+mj-lt"/>
                <a:ea typeface="Microsoft JhengHei"/>
              </a:rPr>
              <a:t>/</a:t>
            </a:r>
            <a:r>
              <a:rPr lang="zh-TW" altLang="en-US" sz="1000" b="1">
                <a:solidFill>
                  <a:srgbClr val="002060"/>
                </a:solidFill>
                <a:latin typeface="+mj-lt"/>
                <a:ea typeface="Microsoft JhengHei"/>
              </a:rPr>
              <a:t>LDAP </a:t>
            </a:r>
            <a:r>
              <a:rPr lang="en-US" altLang="zh-TW" sz="1000" b="1">
                <a:solidFill>
                  <a:srgbClr val="002060"/>
                </a:solidFill>
                <a:latin typeface="+mj-lt"/>
                <a:ea typeface="Microsoft JhengHei"/>
              </a:rPr>
              <a:t>users</a:t>
            </a:r>
            <a:r>
              <a:rPr lang="zh-TW" altLang="en-US" sz="1000" b="1">
                <a:solidFill>
                  <a:srgbClr val="002060"/>
                </a:solidFill>
                <a:latin typeface="+mj-lt"/>
                <a:ea typeface="Microsoft JhengHei"/>
              </a:rPr>
              <a:t> </a:t>
            </a:r>
            <a:endParaRPr lang="zh-TW">
              <a:latin typeface="+mj-l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zh-TW" altLang="en-US" sz="1000" b="1">
                <a:latin typeface="+mj-lt"/>
                <a:ea typeface="Microsoft JhengHei"/>
              </a:rPr>
            </a:br>
            <a:endParaRPr lang="zh-TW" altLang="en-US" sz="1000" b="1">
              <a:solidFill>
                <a:schemeClr val="bg1"/>
              </a:solidFill>
              <a:latin typeface="+mj-lt"/>
              <a:ea typeface="Microsoft JhengHei"/>
            </a:endParaRPr>
          </a:p>
        </p:txBody>
      </p:sp>
      <p:sp>
        <p:nvSpPr>
          <p:cNvPr id="924" name="Google Shape;924;p51"/>
          <p:cNvSpPr/>
          <p:nvPr/>
        </p:nvSpPr>
        <p:spPr>
          <a:xfrm>
            <a:off x="2344636" y="2080187"/>
            <a:ext cx="2225400" cy="373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7" name="Google Shape;927;p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>
            <a:off x="1003495" y="3321729"/>
            <a:ext cx="761675" cy="42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909" y="3236828"/>
            <a:ext cx="633218" cy="63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5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316" y="1894987"/>
            <a:ext cx="599772" cy="129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5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6090" y="1935530"/>
            <a:ext cx="599772" cy="1299076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51"/>
          <p:cNvSpPr txBox="1"/>
          <p:nvPr/>
        </p:nvSpPr>
        <p:spPr>
          <a:xfrm>
            <a:off x="3137933" y="1179478"/>
            <a:ext cx="1281000" cy="3225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accent1">
                    <a:lumMod val="75000"/>
                  </a:schemeClr>
                </a:solidFill>
              </a:rPr>
              <a:t>QVR Pro Gold</a:t>
            </a:r>
          </a:p>
        </p:txBody>
      </p:sp>
      <p:sp>
        <p:nvSpPr>
          <p:cNvPr id="933" name="Google Shape;933;p51"/>
          <p:cNvSpPr/>
          <p:nvPr/>
        </p:nvSpPr>
        <p:spPr>
          <a:xfrm>
            <a:off x="6756328" y="2912561"/>
            <a:ext cx="1526456" cy="33903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zh-TW" altLang="en-US" sz="1000" b="1" dirty="0">
                <a:latin typeface="+mj-lt"/>
                <a:ea typeface="Microsoft JhengHei"/>
              </a:rPr>
              <a:t>Expandab</a:t>
            </a:r>
            <a:r>
              <a:rPr lang="en-US" altLang="en-US" sz="1000" b="1" dirty="0">
                <a:latin typeface="+mj-lt"/>
                <a:ea typeface="Microsoft JhengHei"/>
              </a:rPr>
              <a:t>le</a:t>
            </a:r>
            <a:r>
              <a:rPr lang="zh-TW" altLang="en-US" sz="1000" b="1" dirty="0">
                <a:latin typeface="+mj-lt"/>
                <a:ea typeface="Microsoft JhengHei"/>
              </a:rPr>
              <a:t> up to 128 cameras</a:t>
            </a:r>
            <a:endParaRPr lang="zh-TW" dirty="0">
              <a:latin typeface="+mj-lt"/>
            </a:endParaRPr>
          </a:p>
        </p:txBody>
      </p:sp>
      <p:pic>
        <p:nvPicPr>
          <p:cNvPr id="934" name="Google Shape;934;p5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6362" y="3247342"/>
            <a:ext cx="516923" cy="111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51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6436" y="3338301"/>
            <a:ext cx="489048" cy="105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51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631" y="3475146"/>
            <a:ext cx="467652" cy="1012901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51"/>
          <p:cNvSpPr txBox="1"/>
          <p:nvPr/>
        </p:nvSpPr>
        <p:spPr>
          <a:xfrm>
            <a:off x="5825166" y="4011983"/>
            <a:ext cx="1526456" cy="43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QVR Pro Channel </a:t>
            </a:r>
            <a:r>
              <a:rPr lang="en-US" sz="1000" b="1"/>
              <a:t>Expansion</a:t>
            </a:r>
            <a:r>
              <a:rPr lang="en" sz="1000" b="1"/>
              <a:t> License</a:t>
            </a:r>
            <a:endParaRPr sz="1000" b="1"/>
          </a:p>
        </p:txBody>
      </p:sp>
      <p:pic>
        <p:nvPicPr>
          <p:cNvPr id="939" name="Google Shape;939;p51" descr="一張含有 電子用品 的圖片&#10;&#10;描述是以高可信度產生"/>
          <p:cNvPicPr preferRelativeResize="0"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796" y="1774196"/>
            <a:ext cx="1609864" cy="956912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51"/>
          <p:cNvSpPr txBox="1"/>
          <p:nvPr/>
        </p:nvSpPr>
        <p:spPr>
          <a:xfrm>
            <a:off x="2121320" y="2830039"/>
            <a:ext cx="1700666" cy="99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1200" b="1">
                <a:solidFill>
                  <a:schemeClr val="accent1">
                    <a:lumMod val="75000"/>
                  </a:schemeClr>
                </a:solidFill>
                <a:latin typeface="+mj-lt"/>
                <a:ea typeface="Microsoft JhengHei"/>
              </a:rPr>
              <a:t>Easily man</a:t>
            </a:r>
            <a:r>
              <a:rPr lang="en-US" altLang="zh-TW" sz="1200" b="1">
                <a:solidFill>
                  <a:schemeClr val="accent1">
                    <a:lumMod val="75000"/>
                  </a:schemeClr>
                </a:solidFill>
                <a:latin typeface="+mj-lt"/>
                <a:ea typeface="Microsoft JhengHei"/>
              </a:rPr>
              <a:t>a</a:t>
            </a:r>
            <a:r>
              <a:rPr lang="zh-TW" altLang="en-US" sz="1200" b="1">
                <a:solidFill>
                  <a:schemeClr val="accent1">
                    <a:lumMod val="75000"/>
                  </a:schemeClr>
                </a:solidFill>
                <a:latin typeface="+mj-lt"/>
                <a:ea typeface="Microsoft JhengHei"/>
              </a:rPr>
              <a:t>ge </a:t>
            </a:r>
            <a:r>
              <a:rPr lang="en-US" altLang="zh-TW" sz="1200" b="1">
                <a:solidFill>
                  <a:schemeClr val="accent1">
                    <a:lumMod val="75000"/>
                  </a:schemeClr>
                </a:solidFill>
                <a:latin typeface="+mj-lt"/>
                <a:ea typeface="Microsoft JhengHei"/>
              </a:rPr>
              <a:t>local &amp;</a:t>
            </a:r>
            <a:r>
              <a:rPr lang="zh-TW" altLang="en-US" sz="1200" b="1">
                <a:solidFill>
                  <a:schemeClr val="accent1">
                    <a:lumMod val="75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200" b="1">
                <a:solidFill>
                  <a:schemeClr val="accent1">
                    <a:lumMod val="75000"/>
                  </a:schemeClr>
                </a:solidFill>
                <a:latin typeface="+mj-lt"/>
                <a:ea typeface="Microsoft JhengHei"/>
              </a:rPr>
              <a:t>W</a:t>
            </a:r>
            <a:r>
              <a:rPr lang="zh-TW" altLang="en-US" sz="1200" b="1">
                <a:solidFill>
                  <a:schemeClr val="accent1">
                    <a:lumMod val="75000"/>
                  </a:schemeClr>
                </a:solidFill>
                <a:latin typeface="+mj-lt"/>
                <a:ea typeface="Microsoft JhengHei"/>
              </a:rPr>
              <a:t>indows AD</a:t>
            </a:r>
            <a:r>
              <a:rPr lang="en-US" altLang="zh-TW" sz="1200" b="1">
                <a:solidFill>
                  <a:schemeClr val="accent1">
                    <a:lumMod val="75000"/>
                  </a:schemeClr>
                </a:solidFill>
                <a:latin typeface="+mj-lt"/>
                <a:ea typeface="Microsoft JhengHei"/>
              </a:rPr>
              <a:t>/</a:t>
            </a:r>
            <a:r>
              <a:rPr lang="zh-TW" altLang="en-US" sz="1200" b="1">
                <a:solidFill>
                  <a:schemeClr val="accent1">
                    <a:lumMod val="75000"/>
                  </a:schemeClr>
                </a:solidFill>
                <a:latin typeface="+mj-lt"/>
                <a:ea typeface="Microsoft JhengHei"/>
              </a:rPr>
              <a:t>LDAP </a:t>
            </a:r>
            <a:r>
              <a:rPr lang="en-US" altLang="zh-TW" sz="1200" b="1">
                <a:solidFill>
                  <a:schemeClr val="accent1">
                    <a:lumMod val="75000"/>
                  </a:schemeClr>
                </a:solidFill>
                <a:latin typeface="+mj-lt"/>
                <a:ea typeface="Microsoft JhengHei"/>
              </a:rPr>
              <a:t>users</a:t>
            </a:r>
            <a:endParaRPr lang="zh-TW" altLang="en-US" sz="1200">
              <a:solidFill>
                <a:schemeClr val="accent1">
                  <a:lumMod val="75000"/>
                </a:schemeClr>
              </a:solidFill>
              <a:latin typeface="+mj-lt"/>
              <a:ea typeface="Microsoft JhengHei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9296EC59-27C7-4AE6-921B-6DE37991C33E}"/>
              </a:ext>
            </a:extLst>
          </p:cNvPr>
          <p:cNvGrpSpPr/>
          <p:nvPr/>
        </p:nvGrpSpPr>
        <p:grpSpPr>
          <a:xfrm>
            <a:off x="5954735" y="2169719"/>
            <a:ext cx="528762" cy="528762"/>
            <a:chOff x="2936223" y="1228169"/>
            <a:chExt cx="669099" cy="669099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9725AEF6-0479-43EC-9654-1C3DDCB3CECC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Google Shape;240;p31">
              <a:extLst>
                <a:ext uri="{FF2B5EF4-FFF2-40B4-BE49-F238E27FC236}">
                  <a16:creationId xmlns:a16="http://schemas.microsoft.com/office/drawing/2014/main" id="{AA7F4099-8D64-44A9-9DFD-F1DC7DCF1A96}"/>
                </a:ext>
              </a:extLst>
            </p:cNvPr>
            <p:cNvPicPr preferRelativeResize="0"/>
            <p:nvPr/>
          </p:nvPicPr>
          <p:blipFill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0468" y="1234519"/>
              <a:ext cx="653151" cy="653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4F877B27-D4F1-474E-BEF9-00DAE0ABF7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438" y="1054193"/>
            <a:ext cx="768946" cy="996308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9F5A261-04EA-4A7C-B42C-6C89581716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508" y="3048000"/>
            <a:ext cx="713616" cy="1013576"/>
          </a:xfrm>
          <a:prstGeom prst="rect">
            <a:avLst/>
          </a:prstGeom>
        </p:spPr>
      </p:pic>
      <p:pic>
        <p:nvPicPr>
          <p:cNvPr id="39" name="Google Shape;936;p51">
            <a:extLst>
              <a:ext uri="{FF2B5EF4-FFF2-40B4-BE49-F238E27FC236}">
                <a16:creationId xmlns:a16="http://schemas.microsoft.com/office/drawing/2014/main" id="{CE8B32D5-ED3C-48FD-9AFB-4CC6A318B1EC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701" y="2565323"/>
            <a:ext cx="467652" cy="101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" descr="C:\Users\Coco Chiang\Desktop\暫存\License card series 拷貝.png">
            <a:extLst>
              <a:ext uri="{FF2B5EF4-FFF2-40B4-BE49-F238E27FC236}">
                <a16:creationId xmlns:a16="http://schemas.microsoft.com/office/drawing/2014/main" id="{C95CF263-C065-41B1-A2A7-F060237F0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4921" y="1474010"/>
            <a:ext cx="588160" cy="1112820"/>
          </a:xfrm>
          <a:prstGeom prst="rect">
            <a:avLst/>
          </a:prstGeom>
          <a:noFill/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9017C84-00DE-4A26-A8B5-34FCFAC178C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797" y="1912240"/>
            <a:ext cx="337166" cy="347949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FA0316F-1F85-4704-B01E-15EFEFFCA4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155" y="2268079"/>
            <a:ext cx="261685" cy="250902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C2DF79D4-937F-4399-935F-EDB733D8A67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461" y="1600453"/>
            <a:ext cx="1163919" cy="279286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6F628ECF-90D4-4AC3-931E-8E400120A1D4}"/>
              </a:ext>
            </a:extLst>
          </p:cNvPr>
          <p:cNvSpPr/>
          <p:nvPr/>
        </p:nvSpPr>
        <p:spPr>
          <a:xfrm>
            <a:off x="2227052" y="1595991"/>
            <a:ext cx="1098885" cy="284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altLang="zh-TW" sz="1250" b="1">
                <a:solidFill>
                  <a:schemeClr val="bg1"/>
                </a:solidFill>
              </a:rPr>
              <a:t>QVR Pro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4F493412-6198-4939-B8C9-5AFAB5333D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0" y="553989"/>
            <a:ext cx="6403919" cy="567650"/>
          </a:xfrm>
          <a:prstGeom prst="rect">
            <a:avLst/>
          </a:prstGeom>
        </p:spPr>
      </p:pic>
      <p:sp>
        <p:nvSpPr>
          <p:cNvPr id="925" name="Google Shape;925;p51"/>
          <p:cNvSpPr txBox="1">
            <a:spLocks noGrp="1"/>
          </p:cNvSpPr>
          <p:nvPr>
            <p:ph type="title"/>
          </p:nvPr>
        </p:nvSpPr>
        <p:spPr>
          <a:xfrm>
            <a:off x="459949" y="265635"/>
            <a:ext cx="8229600" cy="8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+mj-lt"/>
              </a:rPr>
              <a:t>QVR Pro – </a:t>
            </a:r>
            <a:r>
              <a:rPr lang="en-US" sz="2900">
                <a:latin typeface="+mj-lt"/>
              </a:rPr>
              <a:t>advanced </a:t>
            </a:r>
            <a:r>
              <a:rPr lang="en-US" sz="2900">
                <a:latin typeface="+mj-lt"/>
                <a:ea typeface="Microsoft JhengHei"/>
              </a:rPr>
              <a:t>Gold license</a:t>
            </a:r>
            <a:endParaRPr lang="zh-TW" altLang="en-US" sz="2900">
              <a:latin typeface="+mj-lt"/>
              <a:ea typeface="Microsoft JhengHei"/>
            </a:endParaRPr>
          </a:p>
        </p:txBody>
      </p:sp>
      <p:pic>
        <p:nvPicPr>
          <p:cNvPr id="42" name="Shape 555">
            <a:extLst>
              <a:ext uri="{FF2B5EF4-FFF2-40B4-BE49-F238E27FC236}">
                <a16:creationId xmlns:a16="http://schemas.microsoft.com/office/drawing/2014/main" id="{14C28950-D554-4A7B-B9AA-1CAF83B8B54B}"/>
              </a:ext>
            </a:extLst>
          </p:cNvPr>
          <p:cNvPicPr preferRelativeResize="0"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109" y="1977911"/>
            <a:ext cx="1280471" cy="8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1047">
            <a:extLst>
              <a:ext uri="{FF2B5EF4-FFF2-40B4-BE49-F238E27FC236}">
                <a16:creationId xmlns:a16="http://schemas.microsoft.com/office/drawing/2014/main" id="{42523250-07C9-4142-A9F6-CAE5B37593C1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020852" y="2393404"/>
            <a:ext cx="440822" cy="440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338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26A0751-01E3-427B-B78A-4C158E1F1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602" y="2687267"/>
            <a:ext cx="4608195" cy="274297"/>
          </a:xfrm>
          <a:prstGeom prst="rect">
            <a:avLst/>
          </a:prstGeom>
        </p:spPr>
      </p:pic>
      <p:sp>
        <p:nvSpPr>
          <p:cNvPr id="220" name="Google Shape;220;p30"/>
          <p:cNvSpPr txBox="1">
            <a:spLocks noGrp="1"/>
          </p:cNvSpPr>
          <p:nvPr>
            <p:ph type="ctrTitle"/>
          </p:nvPr>
        </p:nvSpPr>
        <p:spPr>
          <a:xfrm>
            <a:off x="685800" y="2222102"/>
            <a:ext cx="7772400" cy="5392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4500">
                <a:latin typeface="+mj-lt"/>
                <a:ea typeface="Microsoft JhengHei"/>
              </a:rPr>
              <a:t>Solution Structure</a:t>
            </a:r>
            <a:endParaRPr lang="en-US" altLang="zh-TW" sz="4500">
              <a:latin typeface="+mj-lt"/>
            </a:endParaRPr>
          </a:p>
        </p:txBody>
      </p:sp>
      <p:sp>
        <p:nvSpPr>
          <p:cNvPr id="5" name="Google Shape;221;p30">
            <a:extLst>
              <a:ext uri="{FF2B5EF4-FFF2-40B4-BE49-F238E27FC236}">
                <a16:creationId xmlns:a16="http://schemas.microsoft.com/office/drawing/2014/main" id="{C68251A9-ECF1-4C43-AC4C-AB3B751D9F1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5800" y="1906397"/>
            <a:ext cx="7772400" cy="428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/>
              <a:buNone/>
            </a:pPr>
            <a:r>
              <a:rPr lang="en-US" altLang="zh-TW" sz="1700" b="1">
                <a:solidFill>
                  <a:srgbClr val="75FFFC"/>
                </a:solidFill>
              </a:rPr>
              <a:t>A professional surveillance solution from QNAP</a:t>
            </a:r>
            <a:endParaRPr sz="1700" b="1" i="0" u="none" strike="noStrike" cap="none">
              <a:solidFill>
                <a:srgbClr val="75FFFC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DBF0058-4D7E-499E-9778-B58692191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" y="0"/>
            <a:ext cx="9190347" cy="514350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70475F83-AE23-47F6-BAA9-226CF9A477FE}"/>
              </a:ext>
            </a:extLst>
          </p:cNvPr>
          <p:cNvSpPr/>
          <p:nvPr/>
        </p:nvSpPr>
        <p:spPr>
          <a:xfrm>
            <a:off x="918120" y="2355550"/>
            <a:ext cx="817853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QVR Pro</a:t>
            </a:r>
            <a:endParaRPr lang="en-US" altLang="zh-TW" sz="1200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CDED2CA3-2E99-4B7F-8F05-9F97B2328BB0}"/>
              </a:ext>
            </a:extLst>
          </p:cNvPr>
          <p:cNvGrpSpPr/>
          <p:nvPr/>
        </p:nvGrpSpPr>
        <p:grpSpPr>
          <a:xfrm>
            <a:off x="1069595" y="1791081"/>
            <a:ext cx="532117" cy="528837"/>
            <a:chOff x="1240908" y="1222403"/>
            <a:chExt cx="673344" cy="669193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68134003-642C-464F-9D04-BB98AC55F01D}"/>
                </a:ext>
              </a:extLst>
            </p:cNvPr>
            <p:cNvSpPr/>
            <p:nvPr/>
          </p:nvSpPr>
          <p:spPr>
            <a:xfrm>
              <a:off x="1245153" y="1222497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Google Shape;239;p31">
              <a:extLst>
                <a:ext uri="{FF2B5EF4-FFF2-40B4-BE49-F238E27FC236}">
                  <a16:creationId xmlns:a16="http://schemas.microsoft.com/office/drawing/2014/main" id="{55B82FC5-FDEF-434A-87E1-5E710EF0728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40908" y="1222403"/>
              <a:ext cx="669099" cy="6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35C9755-2EA7-414F-82D3-34B6FF24ED89}"/>
              </a:ext>
            </a:extLst>
          </p:cNvPr>
          <p:cNvGrpSpPr/>
          <p:nvPr/>
        </p:nvGrpSpPr>
        <p:grpSpPr>
          <a:xfrm>
            <a:off x="2053773" y="1798559"/>
            <a:ext cx="528762" cy="528762"/>
            <a:chOff x="2936223" y="1228169"/>
            <a:chExt cx="669099" cy="669099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2FB8026C-87E3-4927-A6A5-1D905AF555B4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9" name="Google Shape;240;p31">
              <a:extLst>
                <a:ext uri="{FF2B5EF4-FFF2-40B4-BE49-F238E27FC236}">
                  <a16:creationId xmlns:a16="http://schemas.microsoft.com/office/drawing/2014/main" id="{26BC6A33-E281-4B1B-AE7B-D516ACD9ADED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0468" y="1234519"/>
              <a:ext cx="653151" cy="653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Google Shape;238;p31" descr="Guard_512.png">
            <a:extLst>
              <a:ext uri="{FF2B5EF4-FFF2-40B4-BE49-F238E27FC236}">
                <a16:creationId xmlns:a16="http://schemas.microsoft.com/office/drawing/2014/main" id="{9F617398-FD09-4D0B-BABE-73D2ABDDA11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14392" y="1798559"/>
            <a:ext cx="511848" cy="50476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55080AA6-AE87-4A2A-B721-DE555AD663AA}"/>
              </a:ext>
            </a:extLst>
          </p:cNvPr>
          <p:cNvSpPr/>
          <p:nvPr/>
        </p:nvSpPr>
        <p:spPr>
          <a:xfrm>
            <a:off x="1818856" y="2385797"/>
            <a:ext cx="1047082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QVR Center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ED3E32F-304A-4D0D-A20E-1F3F621166E3}"/>
              </a:ext>
            </a:extLst>
          </p:cNvPr>
          <p:cNvSpPr/>
          <p:nvPr/>
        </p:nvSpPr>
        <p:spPr>
          <a:xfrm>
            <a:off x="2807547" y="2386415"/>
            <a:ext cx="1015021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QVR Guard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FF88730-B2A8-407D-B442-281929AAF1BC}"/>
              </a:ext>
            </a:extLst>
          </p:cNvPr>
          <p:cNvSpPr/>
          <p:nvPr/>
        </p:nvSpPr>
        <p:spPr>
          <a:xfrm>
            <a:off x="4077737" y="2346361"/>
            <a:ext cx="861133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sz="1200" b="1">
                <a:solidFill>
                  <a:srgbClr val="FFFFFF"/>
                </a:solidFill>
                <a:ea typeface="Microsoft JhengHei"/>
                <a:sym typeface="Calibri"/>
              </a:rPr>
              <a:t>Client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B31A974-602B-4A85-AEB7-689CD14CD55B}"/>
              </a:ext>
            </a:extLst>
          </p:cNvPr>
          <p:cNvSpPr/>
          <p:nvPr/>
        </p:nvSpPr>
        <p:spPr>
          <a:xfrm>
            <a:off x="1479009" y="2960996"/>
            <a:ext cx="1786066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500" b="1">
                <a:solidFill>
                  <a:srgbClr val="FFFFFF"/>
                </a:solidFill>
                <a:ea typeface="Microsoft JhengHei"/>
                <a:sym typeface="Calibri"/>
              </a:rPr>
              <a:t>Container Station</a:t>
            </a:r>
            <a:endParaRPr lang="en-US" altLang="zh-TW" sz="1500" b="1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24136B3-4ECA-46EB-8D05-263022FFFC1B}"/>
              </a:ext>
            </a:extLst>
          </p:cNvPr>
          <p:cNvSpPr/>
          <p:nvPr/>
        </p:nvSpPr>
        <p:spPr>
          <a:xfrm>
            <a:off x="3912247" y="2945592"/>
            <a:ext cx="1167307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1500" b="1">
                <a:solidFill>
                  <a:srgbClr val="FFFFFF"/>
                </a:solidFill>
                <a:ea typeface="Microsoft JhengHei"/>
                <a:sym typeface="Calibri"/>
              </a:rPr>
              <a:t>HD Station</a:t>
            </a:r>
            <a:endParaRPr lang="en-US" altLang="zh-TW" sz="1500" b="1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00CBF99-6F5A-4118-8AD4-497A2B5D0EF5}"/>
              </a:ext>
            </a:extLst>
          </p:cNvPr>
          <p:cNvSpPr/>
          <p:nvPr/>
        </p:nvSpPr>
        <p:spPr>
          <a:xfrm>
            <a:off x="1993940" y="3960305"/>
            <a:ext cx="190468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>
              <a:buClr>
                <a:srgbClr val="FFFFFF"/>
              </a:buClr>
            </a:pPr>
            <a:r>
              <a:rPr lang="en-US" altLang="zh-TW" sz="1800" b="1">
                <a:solidFill>
                  <a:srgbClr val="FFFFFF"/>
                </a:solidFill>
                <a:ea typeface="Calibri"/>
                <a:sym typeface="Calibri"/>
              </a:rPr>
              <a:t>QNAP NAS HW</a:t>
            </a:r>
            <a:r>
              <a:rPr lang="en-US" altLang="zh-TW" sz="1800" b="1">
                <a:solidFill>
                  <a:srgbClr val="FFFFFF"/>
                </a:solidFill>
                <a:latin typeface="Calibri"/>
                <a:ea typeface="Microsoft JhengHei"/>
                <a:cs typeface="Calibri"/>
              </a:rPr>
              <a:t> </a:t>
            </a:r>
            <a:endParaRPr lang="zh-TW" altLang="en-US" sz="1800" b="1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6123102-FCFD-4C25-BD10-7021714278C2}"/>
              </a:ext>
            </a:extLst>
          </p:cNvPr>
          <p:cNvSpPr/>
          <p:nvPr/>
        </p:nvSpPr>
        <p:spPr>
          <a:xfrm>
            <a:off x="1814651" y="3478380"/>
            <a:ext cx="225574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lvl="0" algn="ctr">
              <a:buClr>
                <a:srgbClr val="0000FF"/>
              </a:buClr>
            </a:pPr>
            <a:r>
              <a:rPr lang="en-US" altLang="zh-TW" sz="1800" b="1">
                <a:solidFill>
                  <a:schemeClr val="bg1"/>
                </a:solidFill>
                <a:ea typeface="Calibri"/>
                <a:sym typeface="Calibri"/>
              </a:rPr>
              <a:t>QTS</a:t>
            </a:r>
            <a:r>
              <a:rPr lang="en-US" altLang="zh-TW" sz="18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(QNAP NAS SW)</a:t>
            </a:r>
            <a:endParaRPr lang="zh-TW" altLang="en-US" sz="18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25A93EC-DED1-4243-972E-3B6F28FC49CB}"/>
              </a:ext>
            </a:extLst>
          </p:cNvPr>
          <p:cNvSpPr/>
          <p:nvPr/>
        </p:nvSpPr>
        <p:spPr>
          <a:xfrm>
            <a:off x="5779370" y="1264355"/>
            <a:ext cx="85151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Client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90FAC92-2CFB-42BC-9492-5D9C9A8A4E22}"/>
              </a:ext>
            </a:extLst>
          </p:cNvPr>
          <p:cNvSpPr/>
          <p:nvPr/>
        </p:nvSpPr>
        <p:spPr>
          <a:xfrm>
            <a:off x="7396542" y="1275339"/>
            <a:ext cx="85151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Client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ED92449-6067-4D85-8554-92A7976D060A}"/>
              </a:ext>
            </a:extLst>
          </p:cNvPr>
          <p:cNvSpPr/>
          <p:nvPr/>
        </p:nvSpPr>
        <p:spPr>
          <a:xfrm>
            <a:off x="6237396" y="2496345"/>
            <a:ext cx="85151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Client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0B18576-BDDD-476B-8ED1-8925B8B36CC0}"/>
              </a:ext>
            </a:extLst>
          </p:cNvPr>
          <p:cNvSpPr/>
          <p:nvPr/>
        </p:nvSpPr>
        <p:spPr>
          <a:xfrm>
            <a:off x="5700270" y="3771884"/>
            <a:ext cx="85151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Client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2511ADB-8EB6-4D86-B610-57D8691237F2}"/>
              </a:ext>
            </a:extLst>
          </p:cNvPr>
          <p:cNvSpPr/>
          <p:nvPr/>
        </p:nvSpPr>
        <p:spPr>
          <a:xfrm>
            <a:off x="7335769" y="3443959"/>
            <a:ext cx="85151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QVR Pro </a:t>
            </a:r>
          </a:p>
          <a:p>
            <a:pPr lvl="0" algn="ctr">
              <a:buClr>
                <a:srgbClr val="FFFFFF"/>
              </a:buClr>
            </a:pPr>
            <a:r>
              <a:rPr lang="en-US" altLang="zh-TW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Client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7D63148-363C-4862-B4FE-0958602BF908}"/>
              </a:ext>
            </a:extLst>
          </p:cNvPr>
          <p:cNvSpPr/>
          <p:nvPr/>
        </p:nvSpPr>
        <p:spPr>
          <a:xfrm>
            <a:off x="5925255" y="1828966"/>
            <a:ext cx="51007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300" b="1"/>
              <a:t>Mac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6138885-9727-4BC7-B015-1EDD85DE685B}"/>
              </a:ext>
            </a:extLst>
          </p:cNvPr>
          <p:cNvSpPr/>
          <p:nvPr/>
        </p:nvSpPr>
        <p:spPr>
          <a:xfrm>
            <a:off x="7354745" y="1818488"/>
            <a:ext cx="91884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300" b="1"/>
              <a:t>Windows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82DD3D-39A3-4A89-97D2-AECB48AFD72A}"/>
              </a:ext>
            </a:extLst>
          </p:cNvPr>
          <p:cNvSpPr/>
          <p:nvPr/>
        </p:nvSpPr>
        <p:spPr>
          <a:xfrm>
            <a:off x="6270034" y="3065865"/>
            <a:ext cx="77136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300" b="1"/>
              <a:t>Ubuntu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CF47CA2-216D-4D9A-8212-2EA79D1324AC}"/>
              </a:ext>
            </a:extLst>
          </p:cNvPr>
          <p:cNvSpPr/>
          <p:nvPr/>
        </p:nvSpPr>
        <p:spPr>
          <a:xfrm>
            <a:off x="7365966" y="3999412"/>
            <a:ext cx="82586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300" b="1"/>
              <a:t>Android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57469F8-BDC1-4161-84B0-67B6DE2C07ED}"/>
              </a:ext>
            </a:extLst>
          </p:cNvPr>
          <p:cNvSpPr/>
          <p:nvPr/>
        </p:nvSpPr>
        <p:spPr>
          <a:xfrm>
            <a:off x="5884406" y="4348443"/>
            <a:ext cx="47160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300" b="1"/>
              <a:t>iOS</a:t>
            </a: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98E40601-35A0-4988-8AFB-9C4377F8FB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0" y="555021"/>
            <a:ext cx="6403919" cy="469242"/>
          </a:xfrm>
          <a:prstGeom prst="rect">
            <a:avLst/>
          </a:prstGeom>
        </p:spPr>
      </p:pic>
      <p:sp>
        <p:nvSpPr>
          <p:cNvPr id="248" name="Google Shape;248;p32"/>
          <p:cNvSpPr txBox="1">
            <a:spLocks noGrp="1"/>
          </p:cNvSpPr>
          <p:nvPr>
            <p:ph type="title"/>
          </p:nvPr>
        </p:nvSpPr>
        <p:spPr>
          <a:xfrm>
            <a:off x="502693" y="581730"/>
            <a:ext cx="8229600" cy="4157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3000" dirty="0">
                <a:ea typeface="Microsoft JhengHei"/>
              </a:rPr>
              <a:t>QVR Pro </a:t>
            </a:r>
            <a:r>
              <a:rPr lang="en-US" sz="3000" dirty="0">
                <a:ea typeface="Microsoft JhengHei"/>
              </a:rPr>
              <a:t>ecosystem interactions</a:t>
            </a:r>
            <a:endParaRPr lang="en" sz="30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B4BBED75-BA7A-416F-8BD4-2162A56B95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66" y="1713981"/>
            <a:ext cx="617073" cy="617073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DB7FC7D-06C2-4C01-BA45-92F84FFEF6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278" y="1292885"/>
            <a:ext cx="488128" cy="488128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05021B84-6163-4584-9CC7-58D4F1447E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87" y="1248598"/>
            <a:ext cx="488128" cy="488128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F821A3EA-912C-44C4-943C-BC8626B852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765" y="2403417"/>
            <a:ext cx="488128" cy="488128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264AF66A-4470-4A57-A312-AE65840F08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845" y="3325247"/>
            <a:ext cx="488128" cy="488128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D584DCF1-3917-491B-80F5-1630A97E76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772" y="3703645"/>
            <a:ext cx="488128" cy="4881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1434</Words>
  <Application>Microsoft Office PowerPoint</Application>
  <PresentationFormat>如螢幕大小 (16:9)</PresentationFormat>
  <Paragraphs>375</Paragraphs>
  <Slides>42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2" baseType="lpstr">
      <vt:lpstr>微軟正黑體</vt:lpstr>
      <vt:lpstr>Calibri</vt:lpstr>
      <vt:lpstr>Verdana</vt:lpstr>
      <vt:lpstr>arial</vt:lpstr>
      <vt:lpstr>Wingdings</vt:lpstr>
      <vt:lpstr>arial</vt:lpstr>
      <vt:lpstr>Roboto</vt:lpstr>
      <vt:lpstr>微軟正黑體</vt:lpstr>
      <vt:lpstr>新細明體</vt:lpstr>
      <vt:lpstr>自訂設計</vt:lpstr>
      <vt:lpstr>PowerPoint 簡報</vt:lpstr>
      <vt:lpstr>Agenda</vt:lpstr>
      <vt:lpstr>Solution overview </vt:lpstr>
      <vt:lpstr>The next-gen surveillance system - QVR Pro</vt:lpstr>
      <vt:lpstr>The next-gen surveillance system - QVR Pro</vt:lpstr>
      <vt:lpstr>Various NAS model can fulfill different need</vt:lpstr>
      <vt:lpstr>QVR Pro – advanced Gold license</vt:lpstr>
      <vt:lpstr>Solution Structure</vt:lpstr>
      <vt:lpstr>QVR Pro ecosystem interactions</vt:lpstr>
      <vt:lpstr>How QVR Pro works</vt:lpstr>
      <vt:lpstr>QVR Pro Internal Design</vt:lpstr>
      <vt:lpstr>QVR Center Internal Design</vt:lpstr>
      <vt:lpstr>Stay on top of everything</vt:lpstr>
      <vt:lpstr>PowerPoint 簡報</vt:lpstr>
      <vt:lpstr>Failover for uninterrupted  recording</vt:lpstr>
      <vt:lpstr>Based on QNAP NAS high reliability</vt:lpstr>
      <vt:lpstr>A flexible big data storage system</vt:lpstr>
      <vt:lpstr>As fast as you can</vt:lpstr>
      <vt:lpstr>Combining various QNAP apps</vt:lpstr>
      <vt:lpstr>Use cases/scenarios</vt:lpstr>
      <vt:lpstr>PowerPoint 簡報</vt:lpstr>
      <vt:lpstr>PowerPoint 簡報</vt:lpstr>
      <vt:lpstr>Home Problem &amp; Bottleneck</vt:lpstr>
      <vt:lpstr>Enterprise Problem &amp; Bottleneck</vt:lpstr>
      <vt:lpstr>Multiple sites Problem &amp; Bottleneck</vt:lpstr>
      <vt:lpstr>Factory Problem &amp; Bottleneck</vt:lpstr>
      <vt:lpstr>Function &amp; Application</vt:lpstr>
      <vt:lpstr>Function &amp; Application</vt:lpstr>
      <vt:lpstr>Function &amp; Application</vt:lpstr>
      <vt:lpstr>Function &amp; Application</vt:lpstr>
      <vt:lpstr>Function &amp; Application</vt:lpstr>
      <vt:lpstr>Advanced Feature &amp; Application</vt:lpstr>
      <vt:lpstr>Advanced Feature &amp; Application</vt:lpstr>
      <vt:lpstr>Advanced Feature &amp; Application</vt:lpstr>
      <vt:lpstr>Advanced Feature &amp; Application</vt:lpstr>
      <vt:lpstr>Advanced Feature &amp; Application</vt:lpstr>
      <vt:lpstr>Break it down into details</vt:lpstr>
      <vt:lpstr>Break it down into details</vt:lpstr>
      <vt:lpstr>PowerPoint 簡報</vt:lpstr>
      <vt:lpstr>PowerPoint 簡報</vt:lpstr>
      <vt:lpstr>Centralized downward management –  downward capability 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 Tsai</dc:creator>
  <cp:lastModifiedBy>明翰 蔡</cp:lastModifiedBy>
  <cp:revision>3</cp:revision>
  <dcterms:modified xsi:type="dcterms:W3CDTF">2018-07-26T10:14:18Z</dcterms:modified>
</cp:coreProperties>
</file>