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5" r:id="rId1"/>
  </p:sldMasterIdLst>
  <p:notesMasterIdLst>
    <p:notesMasterId r:id="rId33"/>
  </p:notesMasterIdLst>
  <p:sldIdLst>
    <p:sldId id="256" r:id="rId2"/>
    <p:sldId id="348" r:id="rId3"/>
    <p:sldId id="258" r:id="rId4"/>
    <p:sldId id="349" r:id="rId5"/>
    <p:sldId id="314" r:id="rId6"/>
    <p:sldId id="335" r:id="rId7"/>
    <p:sldId id="333" r:id="rId8"/>
    <p:sldId id="262" r:id="rId9"/>
    <p:sldId id="352" r:id="rId10"/>
    <p:sldId id="263" r:id="rId11"/>
    <p:sldId id="285" r:id="rId12"/>
    <p:sldId id="257" r:id="rId13"/>
    <p:sldId id="266" r:id="rId14"/>
    <p:sldId id="260" r:id="rId15"/>
    <p:sldId id="329" r:id="rId16"/>
    <p:sldId id="277" r:id="rId17"/>
    <p:sldId id="270" r:id="rId18"/>
    <p:sldId id="292" r:id="rId19"/>
    <p:sldId id="293" r:id="rId20"/>
    <p:sldId id="294" r:id="rId21"/>
    <p:sldId id="295" r:id="rId22"/>
    <p:sldId id="272" r:id="rId23"/>
    <p:sldId id="353" r:id="rId24"/>
    <p:sldId id="269" r:id="rId25"/>
    <p:sldId id="271" r:id="rId26"/>
    <p:sldId id="347" r:id="rId27"/>
    <p:sldId id="324" r:id="rId28"/>
    <p:sldId id="354" r:id="rId29"/>
    <p:sldId id="355" r:id="rId30"/>
    <p:sldId id="320" r:id="rId31"/>
    <p:sldId id="356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Dylan Lin" initials="QL" lastIdx="4" clrIdx="0">
    <p:extLst>
      <p:ext uri="{19B8F6BF-5375-455C-9EA6-DF929625EA0E}">
        <p15:presenceInfo xmlns:p15="http://schemas.microsoft.com/office/powerpoint/2012/main" userId="S::dylanlin@ieinet.onmicrosoft.com::01c37084-7e24-4e1e-a1e0-c911a328ce5e" providerId="AD"/>
      </p:ext>
    </p:extLst>
  </p:cmAuthor>
  <p:cmAuthor id="2" name="QNAP_Michael Wang" initials="QW" lastIdx="8" clrIdx="1">
    <p:extLst>
      <p:ext uri="{19B8F6BF-5375-455C-9EA6-DF929625EA0E}">
        <p15:presenceInfo xmlns:p15="http://schemas.microsoft.com/office/powerpoint/2012/main" userId="QNAP_Michael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B1A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4DE39E-F543-60C6-0DC0-5B1709640B9E}" v="5" dt="2018-07-18T02:19:57.891"/>
    <p1510:client id="{BFE2DAB7-6309-9DF8-3467-D5290582F63F}" v="548" dt="2018-07-17T11:38:10.660"/>
    <p1510:client id="{9E76B928-BF29-E242-BA69-92A062C16911}" v="683" dt="2018-07-17T12:34:59.472"/>
    <p1510:client id="{C80B09D9-521D-1B45-3229-F776302AEF81}" v="46" dt="2018-07-18T09:05:45.072"/>
    <p1510:client id="{29CE4344-3F91-4CF4-BF79-794B99ECB636}" v="2134" dt="2018-07-18T09:24:17.639"/>
    <p1510:client id="{6C5C8285-86CE-9825-57B9-4100508CB461}" v="823" dt="2018-07-17T11:28:43.300"/>
    <p1510:client id="{3C90701E-FF78-9E2A-59F4-1955A23804BA}" v="29" dt="2018-07-18T04:57:20.944"/>
    <p1510:client id="{DF9D2A67-DCA6-4AFC-AC2E-D55B03B905C3}" v="77" dt="2018-07-17T11:01:34.075"/>
    <p1510:client id="{A37C12DC-BDE4-F8A2-D7C4-EA806D34A520}" v="2" dt="2018-07-18T09:11:02.423"/>
    <p1510:client id="{0081A6CE-ABEA-41BA-B5D5-0CB4DD7D2342}" v="979" dt="2018-07-18T08:51:20.753"/>
    <p1510:client id="{E612F68F-1F54-1123-8285-A0CD7706F327}" v="12" dt="2018-07-18T07:13:34.991"/>
    <p1510:client id="{4D9A2E9D-5D59-1598-B91A-87E1DA68AEAC}" v="6" dt="2018-07-18T07:59:36.945"/>
    <p1510:client id="{219C9976-EE89-4730-3027-DC2805ED3814}" v="28" dt="2018-07-18T09:22:48.625"/>
    <p1510:client id="{D36C2D6F-F4E9-3584-25CF-DE0BA1E04BC1}" v="3" dt="2018-07-18T09:23:39.895"/>
    <p1510:client id="{1E1FB72F-7EEF-2B77-45F8-92335C2C6A65}" v="3" dt="2018-07-18T09:24:41.1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37CE84F3-28C3-443E-9E96-99CF82512B78}" styleName="深色樣式 1 - 輔色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5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58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58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9D729-AA75-4F6F-9C79-61EA8E0A8101}" type="datetimeFigureOut">
              <a:rPr lang="en-US" altLang="zh-TW"/>
              <a:t>8/13/2018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078163" y="146050"/>
            <a:ext cx="701675" cy="3952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563563"/>
            <a:ext cx="5486400" cy="4619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1112838"/>
            <a:ext cx="2971800" cy="58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1112838"/>
            <a:ext cx="2971800" cy="58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4F99D-1FF1-463E-87BF-0AE478FEE928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81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7715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46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921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zh-CN" altLang="en-US" b="1"/>
              <a:t>讓您的生產力更上一層樓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3897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1. </a:t>
            </a:r>
            <a:r>
              <a:rPr lang="zh-CN" altLang="en-US">
                <a:latin typeface="Calibri"/>
                <a:cs typeface="Calibri"/>
              </a:rPr>
              <a:t>開關機</a:t>
            </a:r>
            <a:r>
              <a:rPr lang="zh-CN" altLang="en-US">
                <a:latin typeface="Calibri"/>
                <a:ea typeface="等线"/>
                <a:cs typeface="Calibri"/>
              </a:rPr>
              <a:t>，</a:t>
            </a:r>
            <a:r>
              <a:rPr lang="ja-JP" altLang="en-US">
                <a:latin typeface="Calibri"/>
                <a:ea typeface="等线"/>
                <a:cs typeface="Calibri"/>
              </a:rPr>
              <a:t>效能</a:t>
            </a:r>
            <a:r>
              <a:rPr lang="ja-JP" altLang="en-US">
                <a:latin typeface="等线"/>
                <a:ea typeface="等线"/>
                <a:cs typeface="Calibri"/>
              </a:rPr>
              <a:t>狀態檢視</a:t>
            </a:r>
            <a:endParaRPr lang="zh-CN" altLang="en-US">
              <a:latin typeface="等线"/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2897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直接在 </a:t>
            </a:r>
            <a:r>
              <a:rPr lang="en-US" altLang="ja-JP"/>
              <a:t>host</a:t>
            </a:r>
            <a:r>
              <a:rPr lang="ja-JP" altLang="en-US"/>
              <a:t>掛載 透過精靈一</a:t>
            </a:r>
            <a:r>
              <a:rPr lang="ja-JP"/>
              <a:t>次設置完整</a:t>
            </a:r>
          </a:p>
          <a:p>
            <a:endParaRPr lang="ja-JP" altLang="en-US">
              <a:latin typeface="游ゴシック"/>
              <a:ea typeface="游ゴシック"/>
            </a:endParaRPr>
          </a:p>
          <a:p>
            <a:r>
              <a:rPr lang="ja-JP" altLang="en-US">
                <a:latin typeface="游ゴシック"/>
                <a:ea typeface="游ゴシック"/>
              </a:rPr>
              <a:t>Accroding to the ..... you only need few clicks, then your new storage area is coming！！！！ It's quite simple for user.</a:t>
            </a:r>
          </a:p>
          <a:p>
            <a:endParaRPr lang="ja-JP" altLang="en-US">
              <a:latin typeface="游ゴシック"/>
              <a:ea typeface="游ゴシック"/>
            </a:endParaRPr>
          </a:p>
          <a:p>
            <a:endParaRPr lang="ja-JP" altLang="en-US">
              <a:latin typeface="游ゴシック"/>
              <a:ea typeface="游ゴシック"/>
            </a:endParaRPr>
          </a:p>
          <a:p>
            <a:endParaRPr lang="ja-JP" altLang="en-US">
              <a:latin typeface="游ゴシック"/>
              <a:ea typeface="游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120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直接在 </a:t>
            </a:r>
            <a:r>
              <a:rPr lang="en-US" altLang="ja-JP"/>
              <a:t>host</a:t>
            </a:r>
            <a:r>
              <a:rPr lang="ja-JP" altLang="en-US"/>
              <a:t>掛載 透過精靈一</a:t>
            </a:r>
            <a:r>
              <a:rPr lang="ja-JP"/>
              <a:t>次設置完整</a:t>
            </a: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1012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Provide a service</a:t>
            </a:r>
          </a:p>
          <a:p>
            <a:r>
              <a:rPr lang="en-US"/>
              <a:t>Meet the needs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882948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/>
              <a:t>資源區隔在此處</a:t>
            </a:r>
            <a:r>
              <a:rPr lang="en-US" altLang="ja-JP"/>
              <a:t> </a:t>
            </a:r>
            <a:r>
              <a:rPr lang="ja-JP" altLang="en-US"/>
              <a:t>與上述虛擬機之差異化</a:t>
            </a:r>
            <a:endParaRPr lang="en-US"/>
          </a:p>
          <a:p>
            <a:r>
              <a:rPr lang="en-US">
                <a:cs typeface="Calibri"/>
              </a:rPr>
              <a:t> vQTS 77 82 85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4F99D-1FF1-463E-87BF-0AE478FEE928}" type="slidenum">
              <a:rPr lang="en-US" altLang="zh-TW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661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31" y="0"/>
            <a:ext cx="9137869" cy="5143518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285866"/>
            <a:ext cx="7772400" cy="1500197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8"/>
            <a:ext cx="9144000" cy="51435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C58C9CA-2905-4256-83E4-A0B3877A2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166776" y="68736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747A810-A965-4604-98EF-081E07097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alt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8472457" y="4669899"/>
            <a:ext cx="393300" cy="380100"/>
          </a:xfrm>
          <a:prstGeom prst="rect">
            <a:avLst/>
          </a:prstGeom>
          <a:noFill/>
          <a:ln>
            <a:noFill/>
          </a:ln>
        </p:spPr>
        <p:txBody>
          <a:bodyPr wrap="square" lIns="91400" tIns="91400" rIns="91400" bIns="91400" anchor="ctr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Arial"/>
                <a:buNone/>
              </a:p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797300" y="1315600"/>
            <a:ext cx="7405500" cy="92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3600" i="0" u="none" strike="noStrike" cap="none">
                <a:solidFill>
                  <a:srgbClr val="002060"/>
                </a:solidFill>
              </a:defRPr>
            </a:lvl1pPr>
            <a:lvl2pPr lvl="1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lvl="2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lvl="3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lvl="4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lvl="5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6pPr>
            <a:lvl7pPr lvl="6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7pPr>
            <a:lvl8pPr lvl="7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8pPr>
            <a:lvl9pPr lvl="8" indent="0" rtl="0">
              <a:spcBef>
                <a:spcPts val="0"/>
              </a:spcBef>
              <a:buClr>
                <a:schemeClr val="lt1"/>
              </a:buClr>
              <a:buSzPct val="100000"/>
              <a:buFont typeface="Microsoft JhengHei"/>
              <a:buNone/>
              <a:defRPr sz="18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797300" y="2286000"/>
            <a:ext cx="7405500" cy="1857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342900" marR="0" lvl="0" indent="-342900" algn="ctr" rtl="0">
              <a:spcBef>
                <a:spcPts val="0"/>
              </a:spcBef>
              <a:buClr>
                <a:srgbClr val="002060"/>
              </a:buClr>
              <a:buSzPct val="100000"/>
              <a:buNone/>
              <a:defRPr sz="2400" i="0" u="none" strike="noStrike" cap="none">
                <a:solidFill>
                  <a:srgbClr val="002060"/>
                </a:solidFill>
              </a:defRPr>
            </a:lvl1pPr>
            <a:lvl2pPr marL="742950" marR="0" lvl="1" indent="-28575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2pPr>
            <a:lvl3pPr marL="1143000" marR="0" lvl="2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3pPr>
            <a:lvl4pPr marL="1600200" marR="0" lvl="3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800" i="0" u="none" strike="noStrike" cap="none">
                <a:solidFill>
                  <a:schemeClr val="lt1"/>
                </a:solidFill>
              </a:defRPr>
            </a:lvl4pPr>
            <a:lvl5pPr marL="2057400" marR="0" lvl="4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1600" i="0" u="none" strike="noStrike" cap="none">
                <a:solidFill>
                  <a:schemeClr val="lt1"/>
                </a:solidFill>
              </a:defRPr>
            </a:lvl5pPr>
            <a:lvl6pPr marL="2514600" marR="0" lvl="5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6pPr>
            <a:lvl7pPr marL="2971800" marR="0" lvl="6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7pPr>
            <a:lvl8pPr marL="3429000" marR="0" lvl="7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8pPr>
            <a:lvl9pPr marL="3886200" marR="0" lvl="8" indent="-228600" algn="ctr" rtl="0">
              <a:spcBef>
                <a:spcPts val="0"/>
              </a:spcBef>
              <a:buClr>
                <a:schemeClr val="lt1"/>
              </a:buClr>
              <a:buSzPct val="100000"/>
              <a:buNone/>
              <a:defRPr sz="2000" i="0" u="none" strike="noStrike" cap="none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B7EE3D-40DD-4D5E-9FD1-65ED5B895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832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8325" y="1065138"/>
            <a:ext cx="8229600" cy="339407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03" y="0"/>
            <a:ext cx="9142297" cy="51435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9009" y="-6137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DA5D605-0463-4924-953B-CA38DD1641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B298A2F-8553-4397-BBD6-40351CA22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7D5ADAD-5D43-43CE-B011-00F62BEFD5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42AAF7C-F335-4822-94A7-B3DED24FA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8050" y="0"/>
            <a:ext cx="8229600" cy="857250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458023DE-55E1-4EB8-9F4C-A0B3C28AEDE5}" type="datetimeFigureOut">
              <a:rPr lang="zh-TW" altLang="en-US" smtClean="0"/>
              <a:t>2018/8/13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E2E4B74E-F065-4037-91FF-F388D2E6957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298A2F-8553-4397-BBD6-40351CA226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2" y="0"/>
            <a:ext cx="9142297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206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73" r:id="rId3"/>
    <p:sldLayoutId id="2147483668" r:id="rId4"/>
    <p:sldLayoutId id="2147483669" r:id="rId5"/>
    <p:sldLayoutId id="2147483670" r:id="rId6"/>
    <p:sldLayoutId id="2147483671" r:id="rId7"/>
    <p:sldLayoutId id="2147483678" r:id="rId8"/>
    <p:sldLayoutId id="2147483684" r:id="rId9"/>
    <p:sldLayoutId id="2147483685" r:id="rId10"/>
    <p:sldLayoutId id="2147483686" r:id="rId11"/>
    <p:sldLayoutId id="2147483672" r:id="rId12"/>
    <p:sldLayoutId id="2147483674" r:id="rId13"/>
    <p:sldLayoutId id="2147483675" r:id="rId14"/>
    <p:sldLayoutId id="2147483687" r:id="rId15"/>
    <p:sldLayoutId id="2147483688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bg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tiff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9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sv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9.png"/><Relationship Id="rId9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9.png"/><Relationship Id="rId7" Type="http://schemas.openxmlformats.org/officeDocument/2006/relationships/image" Target="../media/image127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23.png"/><Relationship Id="rId5" Type="http://schemas.openxmlformats.org/officeDocument/2006/relationships/image" Target="../media/image131.svg"/><Relationship Id="rId10" Type="http://schemas.openxmlformats.org/officeDocument/2006/relationships/image" Target="../media/image135.png"/><Relationship Id="rId4" Type="http://schemas.openxmlformats.org/officeDocument/2006/relationships/image" Target="../media/image130.png"/><Relationship Id="rId9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3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2">
            <a:extLst>
              <a:ext uri="{FF2B5EF4-FFF2-40B4-BE49-F238E27FC236}">
                <a16:creationId xmlns:a16="http://schemas.microsoft.com/office/drawing/2014/main" id="{798AD750-0E8D-4FCC-8A19-100BF4292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0" y="-33855"/>
            <a:ext cx="9147940" cy="5181651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F9804C1E-BAF6-4D1A-A647-643691603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9" y="-6521"/>
            <a:ext cx="9146597" cy="516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5B4F8209-F91C-43DC-843D-5365E22E2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964B0A-33E1-4DF4-AFEA-D5E31DCF1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632" y="5680"/>
            <a:ext cx="8229600" cy="85725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High efficiency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ooling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mechanism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1536955-D838-4BE8-B4F8-87D04C6A6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449" y="1061549"/>
            <a:ext cx="2183807" cy="97171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118E2D0-DE13-4A78-8F70-E814F12AD709}"/>
              </a:ext>
            </a:extLst>
          </p:cNvPr>
          <p:cNvSpPr txBox="1"/>
          <p:nvPr/>
        </p:nvSpPr>
        <p:spPr>
          <a:xfrm>
            <a:off x="442215" y="1245970"/>
            <a:ext cx="210904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Bracket &amp;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Card number display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92BA2-B223-401A-9E9A-A93A3566836A}"/>
              </a:ext>
            </a:extLst>
          </p:cNvPr>
          <p:cNvSpPr txBox="1"/>
          <p:nvPr/>
        </p:nvSpPr>
        <p:spPr>
          <a:xfrm>
            <a:off x="451407" y="4488717"/>
            <a:ext cx="2662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HDMI and USB ports are for debug purposes only.</a:t>
            </a:r>
          </a:p>
        </p:txBody>
      </p:sp>
      <p:cxnSp>
        <p:nvCxnSpPr>
          <p:cNvPr id="20" name="直線接點 11">
            <a:extLst>
              <a:ext uri="{FF2B5EF4-FFF2-40B4-BE49-F238E27FC236}">
                <a16:creationId xmlns:a16="http://schemas.microsoft.com/office/drawing/2014/main" id="{25D80D7D-7644-44C4-8FF6-73F2388DF8E0}"/>
              </a:ext>
            </a:extLst>
          </p:cNvPr>
          <p:cNvCxnSpPr>
            <a:cxnSpLocks/>
          </p:cNvCxnSpPr>
          <p:nvPr/>
        </p:nvCxnSpPr>
        <p:spPr>
          <a:xfrm>
            <a:off x="2469735" y="3520867"/>
            <a:ext cx="765452" cy="753892"/>
          </a:xfrm>
          <a:prstGeom prst="bentConnector3">
            <a:avLst>
              <a:gd name="adj1" fmla="val 50000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線接點 11">
            <a:extLst>
              <a:ext uri="{FF2B5EF4-FFF2-40B4-BE49-F238E27FC236}">
                <a16:creationId xmlns:a16="http://schemas.microsoft.com/office/drawing/2014/main" id="{EB2CB58F-7C4C-4E88-97D5-B1D46506D7C2}"/>
              </a:ext>
            </a:extLst>
          </p:cNvPr>
          <p:cNvCxnSpPr>
            <a:cxnSpLocks/>
          </p:cNvCxnSpPr>
          <p:nvPr/>
        </p:nvCxnSpPr>
        <p:spPr>
          <a:xfrm>
            <a:off x="5998265" y="1825603"/>
            <a:ext cx="570438" cy="0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11">
            <a:extLst>
              <a:ext uri="{FF2B5EF4-FFF2-40B4-BE49-F238E27FC236}">
                <a16:creationId xmlns:a16="http://schemas.microsoft.com/office/drawing/2014/main" id="{B8B98511-6FC5-4A2F-882E-0978FF4EF389}"/>
              </a:ext>
            </a:extLst>
          </p:cNvPr>
          <p:cNvCxnSpPr>
            <a:cxnSpLocks/>
          </p:cNvCxnSpPr>
          <p:nvPr/>
        </p:nvCxnSpPr>
        <p:spPr>
          <a:xfrm>
            <a:off x="5960376" y="3358689"/>
            <a:ext cx="608327" cy="0"/>
          </a:xfrm>
          <a:prstGeom prst="straightConnector1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直線接點 11">
            <a:extLst>
              <a:ext uri="{FF2B5EF4-FFF2-40B4-BE49-F238E27FC236}">
                <a16:creationId xmlns:a16="http://schemas.microsoft.com/office/drawing/2014/main" id="{353924EA-1730-404A-B895-19F3C662BDB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403898" y="2014884"/>
            <a:ext cx="539536" cy="428626"/>
          </a:xfrm>
          <a:prstGeom prst="bentConnector3">
            <a:avLst>
              <a:gd name="adj1" fmla="val 9593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圖片 16">
            <a:extLst>
              <a:ext uri="{FF2B5EF4-FFF2-40B4-BE49-F238E27FC236}">
                <a16:creationId xmlns:a16="http://schemas.microsoft.com/office/drawing/2014/main" id="{FD13560E-B87A-4680-A3C8-A70610FD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152" y="3092711"/>
            <a:ext cx="2183807" cy="97171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A918DC0A-A1B2-425D-9039-0026155115F1}"/>
              </a:ext>
            </a:extLst>
          </p:cNvPr>
          <p:cNvSpPr txBox="1"/>
          <p:nvPr/>
        </p:nvSpPr>
        <p:spPr>
          <a:xfrm>
            <a:off x="451407" y="3185749"/>
            <a:ext cx="2094169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M.2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hermal module: 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luminum alloy radiator, therma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pad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endParaRPr 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E6E262C-2A4E-4444-BF54-D17A46B6A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05829" y="2777684"/>
            <a:ext cx="2183807" cy="971716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9EE81CC-43A0-4690-A6A3-D3E437E85F86}"/>
              </a:ext>
            </a:extLst>
          </p:cNvPr>
          <p:cNvSpPr txBox="1"/>
          <p:nvPr/>
        </p:nvSpPr>
        <p:spPr>
          <a:xfrm>
            <a:off x="6523265" y="2881636"/>
            <a:ext cx="2163850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Motherboard: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CPU,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Memory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LA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N,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M.2, 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HDMI,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endParaRPr 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endParaRPr 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BDF49A0-F954-4DE4-B3FB-34948CC220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94464" y="1383585"/>
            <a:ext cx="2183807" cy="971716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F2F423B4-7A09-4872-B15C-F2A2D5057A3E}"/>
              </a:ext>
            </a:extLst>
          </p:cNvPr>
          <p:cNvSpPr txBox="1"/>
          <p:nvPr/>
        </p:nvSpPr>
        <p:spPr>
          <a:xfrm>
            <a:off x="6570025" y="1507830"/>
            <a:ext cx="2055407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CPU 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hermal module:</a:t>
            </a:r>
            <a:r>
              <a:rPr 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Heat shield, radiator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,</a:t>
            </a:r>
            <a:r>
              <a:rPr 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fan</a:t>
            </a:r>
            <a:endParaRPr lang="zh-TW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TW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5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E8E57AB-EC90-40D2-A40F-A76B6D7E48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" y="0"/>
            <a:ext cx="914070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DF4EE0F-01CC-4093-89A6-D2E075824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4075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Install multiple Mustang-200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as needed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33" descr="圖片 33">
            <a:extLst>
              <a:ext uri="{FF2B5EF4-FFF2-40B4-BE49-F238E27FC236}">
                <a16:creationId xmlns:a16="http://schemas.microsoft.com/office/drawing/2014/main" id="{4A5F26D3-0B9B-4A9F-8418-69254F10E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3823" y="2951794"/>
            <a:ext cx="3299791" cy="63756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0D7528-D169-4DD1-9BFA-1BB58DB3BE80}"/>
              </a:ext>
            </a:extLst>
          </p:cNvPr>
          <p:cNvSpPr txBox="1"/>
          <p:nvPr/>
        </p:nvSpPr>
        <p:spPr>
          <a:xfrm>
            <a:off x="5903716" y="2986248"/>
            <a:ext cx="2817283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0170" indent="-90170">
              <a:buFont typeface="Arial" panose="020B0604020202020204" pitchFamily="34" charset="0"/>
              <a:buChar char="•"/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Set a unique ID for 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ach card</a:t>
            </a:r>
          </a:p>
          <a:p>
            <a:pPr marL="90170" indent="-90170">
              <a:buFont typeface="Arial" panose="020B0604020202020204" pitchFamily="34" charset="0"/>
              <a:buChar char="•"/>
            </a:pP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Use rotary switch to set ID</a:t>
            </a:r>
          </a:p>
        </p:txBody>
      </p:sp>
    </p:spTree>
    <p:extLst>
      <p:ext uri="{BB962C8B-B14F-4D97-AF65-F5344CB8AC3E}">
        <p14:creationId xmlns:p14="http://schemas.microsoft.com/office/powerpoint/2010/main" val="62907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D0192-70E8-461C-B709-4933ECCCA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 panose="020B0604020202020204" pitchFamily="34" charset="0"/>
                <a:cs typeface="Arial" panose="020B0604020202020204" pitchFamily="34" charset="0"/>
              </a:rPr>
              <a:t>IEI x QNAP Mustang-200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CD856367-83CD-4F94-B117-DF1C3EB28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82" y="2106552"/>
            <a:ext cx="2858886" cy="2753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17E3F1-44BF-2541-8456-D6D04C52C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812" y="1174526"/>
            <a:ext cx="723734" cy="723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202BF4-940F-F641-9C16-17543EA4DC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06" y="1184429"/>
            <a:ext cx="723467" cy="7234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5C372-122E-6747-B33B-BD1B96FE51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207" y="1184428"/>
            <a:ext cx="713831" cy="713831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2E63D424-05CD-4F66-A2E6-EEEDEC4B41BF}"/>
              </a:ext>
            </a:extLst>
          </p:cNvPr>
          <p:cNvGrpSpPr/>
          <p:nvPr/>
        </p:nvGrpSpPr>
        <p:grpSpPr>
          <a:xfrm>
            <a:off x="3647650" y="1043187"/>
            <a:ext cx="5168314" cy="3849978"/>
            <a:chOff x="3415833" y="805013"/>
            <a:chExt cx="5444826" cy="4055957"/>
          </a:xfrm>
        </p:grpSpPr>
        <p:pic>
          <p:nvPicPr>
            <p:cNvPr id="18" name="圖片 17" descr="04.png">
              <a:extLst>
                <a:ext uri="{FF2B5EF4-FFF2-40B4-BE49-F238E27FC236}">
                  <a16:creationId xmlns:a16="http://schemas.microsoft.com/office/drawing/2014/main" id="{0BEF9024-F5D9-49F5-AF90-FEC1929C6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597" y="1264484"/>
              <a:ext cx="4237685" cy="886856"/>
            </a:xfrm>
            <a:prstGeom prst="rect">
              <a:avLst/>
            </a:prstGeom>
          </p:spPr>
        </p:pic>
        <p:pic>
          <p:nvPicPr>
            <p:cNvPr id="15" name="圖片 14" descr="33.png">
              <a:extLst>
                <a:ext uri="{FF2B5EF4-FFF2-40B4-BE49-F238E27FC236}">
                  <a16:creationId xmlns:a16="http://schemas.microsoft.com/office/drawing/2014/main" id="{9508DD78-E034-4B0B-BC38-55A295A4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5833" y="805013"/>
              <a:ext cx="4864237" cy="504047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60A50CB-FF3F-45A0-8A90-6A5B0BB1F209}"/>
                </a:ext>
              </a:extLst>
            </p:cNvPr>
            <p:cNvSpPr txBox="1"/>
            <p:nvPr/>
          </p:nvSpPr>
          <p:spPr>
            <a:xfrm>
              <a:off x="3670199" y="810868"/>
              <a:ext cx="5173706" cy="4770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300" b="1">
                  <a:solidFill>
                    <a:schemeClr val="bg1"/>
                  </a:solidFill>
                </a:rPr>
                <a:t>Mustang-200-i7-1T/32G-R10 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C82D43F3-82C6-4326-A0F5-08F4124068D6}"/>
                </a:ext>
              </a:extLst>
            </p:cNvPr>
            <p:cNvSpPr txBox="1"/>
            <p:nvPr/>
          </p:nvSpPr>
          <p:spPr>
            <a:xfrm>
              <a:off x="3885649" y="1271573"/>
              <a:ext cx="4864237" cy="129266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80975" indent="-180975">
                <a:buFont typeface="Arial"/>
                <a:buChar char="•"/>
                <a:tabLst>
                  <a:tab pos="177800" algn="l"/>
                </a:tabLst>
              </a:pPr>
              <a:r>
                <a:rPr lang="en-US" sz="1200">
                  <a:solidFill>
                    <a:schemeClr val="bg1"/>
                  </a:solidFill>
                </a:rPr>
                <a:t>Intel® Core™</a:t>
              </a:r>
              <a:r>
                <a:rPr lang="en-US" sz="1200">
                  <a:solidFill>
                    <a:srgbClr val="FFFF00"/>
                  </a:solidFill>
                </a:rPr>
                <a:t> i7-7567U </a:t>
              </a:r>
              <a:r>
                <a:rPr lang="en-US" sz="1200">
                  <a:solidFill>
                    <a:schemeClr val="bg1"/>
                  </a:solidFill>
                </a:rPr>
                <a:t>3.5GHz x2</a:t>
              </a:r>
            </a:p>
            <a:p>
              <a:pPr marL="180975" indent="-180975">
                <a:buFont typeface="Arial"/>
                <a:buChar char="•"/>
                <a:tabLst>
                  <a:tab pos="177800" algn="l"/>
                </a:tabLst>
              </a:pPr>
              <a:r>
                <a:rPr lang="en-US" sz="1200">
                  <a:solidFill>
                    <a:schemeClr val="bg1"/>
                  </a:solidFill>
                </a:rPr>
                <a:t>Intel® 600P 512GB SSD per CPU </a:t>
              </a:r>
            </a:p>
            <a:p>
              <a:pPr marL="180975" indent="-180975">
                <a:buFont typeface="Arial"/>
                <a:buChar char="•"/>
                <a:tabLst>
                  <a:tab pos="177800" algn="l"/>
                </a:tabLst>
              </a:pPr>
              <a:r>
                <a:rPr lang="en-US" sz="1200">
                  <a:solidFill>
                    <a:schemeClr val="bg1"/>
                  </a:solidFill>
                </a:rPr>
                <a:t>16GB(8GB x2) DDR4 per CPU</a:t>
              </a:r>
            </a:p>
            <a:p>
              <a:pPr marL="180975" indent="-180975">
                <a:buFont typeface="Arial"/>
                <a:buChar char="•"/>
                <a:tabLst>
                  <a:tab pos="177800" algn="l"/>
                </a:tabLst>
              </a:pPr>
              <a:r>
                <a:rPr lang="en-US" sz="1200">
                  <a:solidFill>
                    <a:schemeClr val="bg1"/>
                  </a:solidFill>
                </a:rPr>
                <a:t>PCIe x4 interface </a:t>
              </a:r>
              <a:r>
                <a:rPr lang="en-US" sz="1200"/>
                <a:t> </a:t>
              </a:r>
            </a:p>
            <a:p>
              <a:pPr marL="285750" indent="-285750">
                <a:buFont typeface="Arial"/>
                <a:buChar char="•"/>
              </a:pPr>
              <a:endParaRPr lang="en-US" sz="1200"/>
            </a:p>
            <a:p>
              <a:pPr marL="285750" indent="-285750">
                <a:buFont typeface="Arial"/>
                <a:buChar char="•"/>
              </a:pPr>
              <a:endParaRPr lang="en-US" altLang="zh-TW" sz="1200"/>
            </a:p>
          </p:txBody>
        </p:sp>
        <p:pic>
          <p:nvPicPr>
            <p:cNvPr id="19" name="圖片 18" descr="04.png">
              <a:extLst>
                <a:ext uri="{FF2B5EF4-FFF2-40B4-BE49-F238E27FC236}">
                  <a16:creationId xmlns:a16="http://schemas.microsoft.com/office/drawing/2014/main" id="{6ECBF2EF-9E9F-467E-85B4-53DA429C3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8244" y="2679520"/>
              <a:ext cx="4237685" cy="886856"/>
            </a:xfrm>
            <a:prstGeom prst="rect">
              <a:avLst/>
            </a:prstGeom>
          </p:spPr>
        </p:pic>
        <p:pic>
          <p:nvPicPr>
            <p:cNvPr id="20" name="圖片 19" descr="33.png">
              <a:extLst>
                <a:ext uri="{FF2B5EF4-FFF2-40B4-BE49-F238E27FC236}">
                  <a16:creationId xmlns:a16="http://schemas.microsoft.com/office/drawing/2014/main" id="{4EB1E952-BEB1-44DE-A760-B55729695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29480" y="2206402"/>
              <a:ext cx="4864237" cy="504047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42F6FC90-EDC7-4C40-86D7-8E617B40A250}"/>
                </a:ext>
              </a:extLst>
            </p:cNvPr>
            <p:cNvSpPr txBox="1"/>
            <p:nvPr/>
          </p:nvSpPr>
          <p:spPr>
            <a:xfrm>
              <a:off x="3902511" y="2676426"/>
              <a:ext cx="4958148" cy="89255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77800" indent="-177800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Intel® Core™</a:t>
              </a:r>
              <a:r>
                <a:rPr lang="en-US" sz="1200">
                  <a:solidFill>
                    <a:srgbClr val="FFFF00"/>
                  </a:solidFill>
                </a:rPr>
                <a:t> i5-7267U </a:t>
              </a:r>
              <a:r>
                <a:rPr lang="en-US" sz="1200">
                  <a:solidFill>
                    <a:schemeClr val="bg1"/>
                  </a:solidFill>
                </a:rPr>
                <a:t>3.1GHz x2</a:t>
              </a:r>
            </a:p>
            <a:p>
              <a:pPr marL="177800" indent="-177800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Intel® 600P 512GB SSD per CPU </a:t>
              </a:r>
            </a:p>
            <a:p>
              <a:pPr marL="177800" indent="-177800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16GB(8GB x2) DDR4 per CPU</a:t>
              </a:r>
            </a:p>
            <a:p>
              <a:pPr marL="177800" indent="-177800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PCIe x4 interface </a:t>
              </a:r>
              <a:endParaRPr lang="en-US" altLang="zh-TW" sz="1200">
                <a:solidFill>
                  <a:schemeClr val="bg1"/>
                </a:solidFill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6ACD1371-A4F1-413B-BD15-B4CFCE6ED402}"/>
                </a:ext>
              </a:extLst>
            </p:cNvPr>
            <p:cNvSpPr txBox="1"/>
            <p:nvPr/>
          </p:nvSpPr>
          <p:spPr>
            <a:xfrm>
              <a:off x="3665394" y="2218311"/>
              <a:ext cx="4958148" cy="4770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300" b="1">
                  <a:solidFill>
                    <a:schemeClr val="bg1"/>
                  </a:solidFill>
                </a:rPr>
                <a:t>Mustang-200-i5-1T/32G-R10</a:t>
              </a:r>
              <a:endParaRPr lang="zh-TW" sz="2300" b="1">
                <a:solidFill>
                  <a:schemeClr val="bg1"/>
                </a:solidFill>
              </a:endParaRPr>
            </a:p>
          </p:txBody>
        </p:sp>
        <p:pic>
          <p:nvPicPr>
            <p:cNvPr id="22" name="圖片 21" descr="04.png">
              <a:extLst>
                <a:ext uri="{FF2B5EF4-FFF2-40B4-BE49-F238E27FC236}">
                  <a16:creationId xmlns:a16="http://schemas.microsoft.com/office/drawing/2014/main" id="{A860F9DB-485C-4C45-A8B6-FDB53085E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4597" y="4085007"/>
              <a:ext cx="4237685" cy="775963"/>
            </a:xfrm>
            <a:prstGeom prst="rect">
              <a:avLst/>
            </a:prstGeom>
          </p:spPr>
        </p:pic>
        <p:pic>
          <p:nvPicPr>
            <p:cNvPr id="23" name="圖片 22" descr="33.png">
              <a:extLst>
                <a:ext uri="{FF2B5EF4-FFF2-40B4-BE49-F238E27FC236}">
                  <a16:creationId xmlns:a16="http://schemas.microsoft.com/office/drawing/2014/main" id="{5C796955-1F15-413D-B1A2-F9CFA27F0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33728" y="3611889"/>
              <a:ext cx="4859989" cy="504047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C803C9BD-DC72-45BD-8678-0CA19185C44D}"/>
                </a:ext>
              </a:extLst>
            </p:cNvPr>
            <p:cNvSpPr txBox="1"/>
            <p:nvPr/>
          </p:nvSpPr>
          <p:spPr>
            <a:xfrm>
              <a:off x="3903618" y="4125197"/>
              <a:ext cx="4934979" cy="68091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180975" indent="-180975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Intel® </a:t>
              </a:r>
              <a:r>
                <a:rPr lang="en-US" sz="1200">
                  <a:solidFill>
                    <a:srgbClr val="FFFF00"/>
                  </a:solidFill>
                </a:rPr>
                <a:t>Celeron® 3865U </a:t>
              </a:r>
              <a:r>
                <a:rPr lang="en-US" sz="1200">
                  <a:solidFill>
                    <a:schemeClr val="bg1"/>
                  </a:solidFill>
                </a:rPr>
                <a:t>1.8GHz x2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4GB (2GB x2) DDR4 per CPU</a:t>
              </a:r>
            </a:p>
            <a:p>
              <a:pPr marL="180975" indent="-180975">
                <a:buFont typeface="Arial"/>
                <a:buChar char="•"/>
              </a:pPr>
              <a:r>
                <a:rPr lang="en-US" sz="1200">
                  <a:solidFill>
                    <a:schemeClr val="bg1"/>
                  </a:solidFill>
                </a:rPr>
                <a:t>PCIe x4 interface </a:t>
              </a:r>
              <a:r>
                <a:rPr lang="en-US" altLang="zh-TW" sz="1200">
                  <a:solidFill>
                    <a:schemeClr val="bg1"/>
                  </a:solidFill>
                </a:rPr>
                <a:t> </a:t>
              </a:r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3B2605C-3DCB-4ADB-9926-2B6120DA3778}"/>
                </a:ext>
              </a:extLst>
            </p:cNvPr>
            <p:cNvSpPr txBox="1"/>
            <p:nvPr/>
          </p:nvSpPr>
          <p:spPr>
            <a:xfrm>
              <a:off x="3645606" y="3629784"/>
              <a:ext cx="4934979" cy="477054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2300" b="1">
                  <a:solidFill>
                    <a:schemeClr val="bg1"/>
                  </a:solidFill>
                </a:rPr>
                <a:t>Mustang-200-C-8G-R10</a:t>
              </a:r>
              <a:endParaRPr lang="zh-TW" altLang="en-US" sz="2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44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AEE5473-DB24-4FD7-B671-631C06E81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4BAE35-B1A7-45E0-B2AE-0BC5DC6D2442}"/>
              </a:ext>
            </a:extLst>
          </p:cNvPr>
          <p:cNvSpPr txBox="1">
            <a:spLocks/>
          </p:cNvSpPr>
          <p:nvPr/>
        </p:nvSpPr>
        <p:spPr>
          <a:xfrm>
            <a:off x="4566320" y="2507379"/>
            <a:ext cx="4413504" cy="150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en-US" sz="3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  <a:r>
              <a:rPr lang="en-US" sz="3400"/>
              <a:t> </a:t>
            </a:r>
            <a:r>
              <a:rPr lang="en-US" altLang="zh-CN" sz="3400">
                <a:solidFill>
                  <a:srgbClr val="FFFFFF"/>
                </a:solidFill>
                <a:latin typeface="微軟正黑體"/>
                <a:ea typeface="微軟正黑體"/>
                <a:cs typeface="Arial" panose="020B0604020202020204" pitchFamily="34" charset="0"/>
              </a:rPr>
              <a:t>intro</a:t>
            </a:r>
            <a:endParaRPr lang="en-US" sz="3400">
              <a:solidFill>
                <a:srgbClr val="FFFFFF"/>
              </a:solidFill>
              <a:latin typeface="微軟正黑體"/>
              <a:ea typeface="微軟正黑體"/>
              <a:cs typeface="Arial" panose="020B0604020202020204" pitchFamily="34" charset="0"/>
            </a:endParaRPr>
          </a:p>
          <a:p>
            <a:r>
              <a:rPr lang="en-US" sz="340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  <a:r>
              <a:rPr lang="en-US" altLang="zh-CN" sz="3400"/>
              <a:t> setup</a:t>
            </a:r>
            <a:endParaRPr lang="en-US" sz="34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945C4B5-1332-468F-A6EA-BCF235C9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746" y="1456527"/>
            <a:ext cx="3139854" cy="820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8063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3591EB-BB20-4A9B-9045-92FCCB346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Required NAS models and QTS version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0F43E9-A876-4299-829A-C43503CE1242}"/>
              </a:ext>
            </a:extLst>
          </p:cNvPr>
          <p:cNvSpPr txBox="1"/>
          <p:nvPr/>
        </p:nvSpPr>
        <p:spPr>
          <a:xfrm>
            <a:off x="2286000" y="2343150"/>
            <a:ext cx="4572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圖片 6" descr="04.png">
            <a:extLst>
              <a:ext uri="{FF2B5EF4-FFF2-40B4-BE49-F238E27FC236}">
                <a16:creationId xmlns:a16="http://schemas.microsoft.com/office/drawing/2014/main" id="{B147138C-7011-4CC5-B7A8-D67938C671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83404" y="900700"/>
            <a:ext cx="6313988" cy="3114709"/>
          </a:xfrm>
          <a:prstGeom prst="rect">
            <a:avLst/>
          </a:prstGeom>
        </p:spPr>
      </p:pic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3E409644-2C26-4B7A-A819-3165979758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8956136"/>
              </p:ext>
            </p:extLst>
          </p:nvPr>
        </p:nvGraphicFramePr>
        <p:xfrm>
          <a:off x="233191" y="1073633"/>
          <a:ext cx="6214413" cy="276329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265790">
                  <a:extLst>
                    <a:ext uri="{9D8B030D-6E8A-4147-A177-3AD203B41FA5}">
                      <a16:colId xmlns:a16="http://schemas.microsoft.com/office/drawing/2014/main" val="2988659264"/>
                    </a:ext>
                  </a:extLst>
                </a:gridCol>
                <a:gridCol w="1261928">
                  <a:extLst>
                    <a:ext uri="{9D8B030D-6E8A-4147-A177-3AD203B41FA5}">
                      <a16:colId xmlns:a16="http://schemas.microsoft.com/office/drawing/2014/main" val="1695814485"/>
                    </a:ext>
                  </a:extLst>
                </a:gridCol>
                <a:gridCol w="841981">
                  <a:extLst>
                    <a:ext uri="{9D8B030D-6E8A-4147-A177-3AD203B41FA5}">
                      <a16:colId xmlns:a16="http://schemas.microsoft.com/office/drawing/2014/main" val="2436245094"/>
                    </a:ext>
                  </a:extLst>
                </a:gridCol>
                <a:gridCol w="1844714">
                  <a:extLst>
                    <a:ext uri="{9D8B030D-6E8A-4147-A177-3AD203B41FA5}">
                      <a16:colId xmlns:a16="http://schemas.microsoft.com/office/drawing/2014/main" val="3686468280"/>
                    </a:ext>
                  </a:extLst>
                </a:gridCol>
              </a:tblGrid>
              <a:tr h="542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NAS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250" b="0">
                          <a:latin typeface="Arial"/>
                          <a:ea typeface="Microsoft JhengHei"/>
                          <a:cs typeface="Arial"/>
                        </a:rPr>
                        <a:t>Form factor</a:t>
                      </a:r>
                      <a:endParaRPr lang="zh-TW" altLang="en-US" sz="1250" b="0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QTS</a:t>
                      </a:r>
                      <a:endParaRPr lang="zh-TW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  <a:p>
                      <a:pPr lvl="0">
                        <a:buNone/>
                      </a:pPr>
                      <a:r>
                        <a:rPr lang="en-US" altLang="zh-TW" sz="1250" b="0">
                          <a:latin typeface="Arial"/>
                          <a:ea typeface="Microsoft JhengHei"/>
                          <a:cs typeface="Arial"/>
                        </a:rPr>
                        <a:t>Ver.</a:t>
                      </a:r>
                      <a:endParaRPr lang="zh-TW" altLang="en-US" sz="1250" b="0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250" b="0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Note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666185"/>
                  </a:ext>
                </a:extLst>
              </a:tr>
              <a:tr h="72752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50" b="1" u="none" strike="noStrike" noProof="0">
                          <a:latin typeface="Arial"/>
                          <a:ea typeface="Microsoft JhengHei"/>
                          <a:cs typeface="Arial"/>
                        </a:rPr>
                        <a:t>TS</a:t>
                      </a:r>
                      <a:r>
                        <a:rPr lang="en-US" altLang="zh-TW" sz="1250" b="1" u="none" strike="noStrike" noProof="0">
                          <a:latin typeface="Arial"/>
                          <a:cs typeface="Arial"/>
                        </a:rPr>
                        <a:t>-</a:t>
                      </a:r>
                      <a:r>
                        <a:rPr lang="zh-TW" sz="1250" b="1" u="none" strike="noStrike" noProof="0">
                          <a:latin typeface="Arial"/>
                          <a:ea typeface="Microsoft JhengHei"/>
                          <a:cs typeface="Arial"/>
                        </a:rPr>
                        <a:t>877</a:t>
                      </a:r>
                      <a:endParaRPr lang="zh-TW" altLang="en-US" sz="1250" b="1">
                        <a:latin typeface="Arial"/>
                        <a:ea typeface="Microsoft JhengHei"/>
                        <a:cs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/>
                          <a:cs typeface="Arial"/>
                        </a:rPr>
                        <a:t>TS-</a:t>
                      </a:r>
                      <a:r>
                        <a:rPr lang="zh-TW" sz="1250" b="1" u="none" strike="noStrike" noProof="0">
                          <a:latin typeface="Arial"/>
                          <a:ea typeface="Microsoft JhengHei"/>
                          <a:cs typeface="Arial"/>
                        </a:rPr>
                        <a:t>1277</a:t>
                      </a:r>
                      <a:endParaRPr lang="zh-TW" altLang="en-US" sz="1250" b="1">
                        <a:latin typeface="Arial"/>
                        <a:ea typeface="Microsoft JhengHei"/>
                        <a:cs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/>
                          <a:cs typeface="Arial"/>
                        </a:rPr>
                        <a:t>TS-</a:t>
                      </a:r>
                      <a:r>
                        <a:rPr lang="zh-TW" sz="1250" b="1" u="none" strike="noStrike" noProof="0">
                          <a:latin typeface="Arial"/>
                          <a:ea typeface="Microsoft JhengHei"/>
                          <a:cs typeface="Arial"/>
                        </a:rPr>
                        <a:t>1677X</a:t>
                      </a:r>
                      <a:endParaRPr lang="zh-TW" sz="125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>
                          <a:latin typeface="Arial"/>
                          <a:ea typeface="Microsoft JhengHei"/>
                          <a:cs typeface="Arial"/>
                        </a:rPr>
                        <a:t>D</a:t>
                      </a:r>
                      <a:r>
                        <a:rPr lang="zh-TW" altLang="en-US" sz="1250" b="0">
                          <a:latin typeface="Arial"/>
                          <a:ea typeface="Microsoft JhengHei"/>
                          <a:cs typeface="Arial"/>
                        </a:rPr>
                        <a:t>esktop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50" b="0">
                          <a:latin typeface="Arial"/>
                          <a:ea typeface="Microsoft JhengHei"/>
                          <a:cs typeface="Arial"/>
                        </a:rPr>
                        <a:t>4.3.5</a:t>
                      </a: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704686"/>
                  </a:ext>
                </a:extLst>
              </a:tr>
              <a:tr h="51354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/>
                          <a:cs typeface="Arial"/>
                        </a:rPr>
                        <a:t>TVS-882</a:t>
                      </a:r>
                      <a:endParaRPr lang="zh-TW" altLang="en-US" sz="1250" b="1">
                        <a:latin typeface="Arial"/>
                        <a:ea typeface="Microsoft JhengHei"/>
                        <a:cs typeface="Arial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/>
                          <a:cs typeface="Arial"/>
                        </a:rPr>
                        <a:t>TVS-1282</a:t>
                      </a:r>
                      <a:endParaRPr lang="zh-TW" sz="1250" b="1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D</a:t>
                      </a:r>
                      <a:r>
                        <a:rPr 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esktop</a:t>
                      </a:r>
                    </a:p>
                    <a:p>
                      <a:pPr lvl="0">
                        <a:buNone/>
                      </a:pPr>
                      <a:endParaRPr lang="zh-TW" alt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u="none" strike="noStrike" noProof="0">
                          <a:latin typeface="Arial"/>
                          <a:ea typeface="微軟正黑體"/>
                          <a:cs typeface="Arial"/>
                        </a:rPr>
                        <a:t>4.3.5</a:t>
                      </a:r>
                      <a:endParaRPr lang="zh-TW" sz="1250" b="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450</a:t>
                      </a:r>
                      <a:r>
                        <a:rPr lang="en-US" altLang="zh-TW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W</a:t>
                      </a:r>
                      <a:r>
                        <a:rPr lang="zh-TW" altLang="en-US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 power supply model</a:t>
                      </a:r>
                      <a:r>
                        <a:rPr lang="en-US" altLang="zh-TW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s</a:t>
                      </a:r>
                      <a:r>
                        <a:rPr lang="zh-TW" altLang="en-US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en-US" altLang="zh-TW" sz="1250" b="0" u="none" strike="noStrike" noProof="0">
                          <a:latin typeface="Arial"/>
                          <a:ea typeface="Microsoft JhengHei"/>
                          <a:cs typeface="Arial"/>
                        </a:rPr>
                        <a:t>only</a:t>
                      </a:r>
                      <a:endParaRPr lang="zh-TW" sz="1250" b="0" u="none" strike="noStrike" noProof="0">
                        <a:latin typeface="Arial"/>
                        <a:ea typeface="Microsoft JhengHei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9516582"/>
                  </a:ext>
                </a:extLst>
              </a:tr>
              <a:tr h="3138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TS-1685</a:t>
                      </a:r>
                      <a:endParaRPr lang="zh-TW" sz="1250" b="1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D</a:t>
                      </a:r>
                      <a:r>
                        <a:rPr 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esktop</a:t>
                      </a:r>
                    </a:p>
                    <a:p>
                      <a:pPr lvl="0">
                        <a:buNone/>
                      </a:pPr>
                      <a:endParaRPr lang="zh-TW" altLang="en-US" sz="1250" b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u="none" strike="noStrike" noProof="0">
                          <a:latin typeface="Arial"/>
                          <a:ea typeface="微軟正黑體"/>
                          <a:cs typeface="Arial"/>
                        </a:rPr>
                        <a:t>4.3.5</a:t>
                      </a:r>
                      <a:endParaRPr lang="zh-TW" sz="1250" b="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55</a:t>
                      </a:r>
                      <a:r>
                        <a:rPr 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0</a:t>
                      </a: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W</a:t>
                      </a:r>
                      <a:r>
                        <a:rPr lang="zh-TW" altLang="en-US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power supply</a:t>
                      </a:r>
                      <a:r>
                        <a:rPr lang="zh-TW" altLang="en-US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 </a:t>
                      </a: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models only</a:t>
                      </a:r>
                      <a:r>
                        <a:rPr lang="zh-TW" altLang="en-US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 </a:t>
                      </a:r>
                      <a:endParaRPr lang="zh-TW" sz="1250" b="0">
                        <a:latin typeface="Arial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669597"/>
                  </a:ext>
                </a:extLst>
              </a:tr>
              <a:tr h="51354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TS-1677XU/TS-1677XU-RP</a:t>
                      </a:r>
                      <a:endParaRPr lang="zh-TW" altLang="en-US" sz="1250" b="1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250" b="1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TS-2477XU/TS-2477XU-RP</a:t>
                      </a:r>
                      <a:endParaRPr lang="zh-TW" altLang="en-US" sz="1250" b="1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R</a:t>
                      </a:r>
                      <a:r>
                        <a:rPr lang="zh-TW" sz="1250" b="0" i="0" u="none" strike="noStrike" noProof="0">
                          <a:solidFill>
                            <a:srgbClr val="FFFFFF"/>
                          </a:solidFill>
                          <a:latin typeface="Arial"/>
                          <a:ea typeface="Microsoft JhengHei"/>
                          <a:cs typeface="Arial"/>
                        </a:rPr>
                        <a:t>ackmount</a:t>
                      </a:r>
                      <a:endParaRPr lang="zh-TW" sz="1250" b="0">
                        <a:latin typeface="Arial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250" b="0" u="none" strike="noStrike" noProof="0">
                          <a:latin typeface="Arial"/>
                          <a:ea typeface="微軟正黑體"/>
                          <a:cs typeface="Arial"/>
                        </a:rPr>
                        <a:t>4.3.5</a:t>
                      </a:r>
                      <a:endParaRPr lang="zh-TW" sz="1250" b="0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zh-TW" sz="1250" b="0" i="0" u="none" strike="noStrike" noProof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marL="85591" marR="85591" marT="42796" marB="42796" anchor="ctr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04463"/>
                  </a:ext>
                </a:extLst>
              </a:tr>
            </a:tbl>
          </a:graphicData>
        </a:graphic>
      </p:graphicFrame>
      <p:pic>
        <p:nvPicPr>
          <p:cNvPr id="3" name="圖片 4">
            <a:extLst>
              <a:ext uri="{FF2B5EF4-FFF2-40B4-BE49-F238E27FC236}">
                <a16:creationId xmlns:a16="http://schemas.microsoft.com/office/drawing/2014/main" id="{4442FBCB-F646-4200-897F-5073BD9B9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549" y="3144150"/>
            <a:ext cx="3729070" cy="2031350"/>
          </a:xfrm>
          <a:prstGeom prst="rect">
            <a:avLst/>
          </a:prstGeom>
        </p:spPr>
      </p:pic>
      <p:pic>
        <p:nvPicPr>
          <p:cNvPr id="8" name="圖片 7" descr="bar.png">
            <a:extLst>
              <a:ext uri="{FF2B5EF4-FFF2-40B4-BE49-F238E27FC236}">
                <a16:creationId xmlns:a16="http://schemas.microsoft.com/office/drawing/2014/main" id="{65865823-1260-4E6E-B508-AC0F3F0D45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0435" y="2300199"/>
            <a:ext cx="2219312" cy="79512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8B6667C-3222-403D-9808-C8CB43EAFCBD}"/>
              </a:ext>
            </a:extLst>
          </p:cNvPr>
          <p:cNvSpPr/>
          <p:nvPr/>
        </p:nvSpPr>
        <p:spPr>
          <a:xfrm>
            <a:off x="6772900" y="2378155"/>
            <a:ext cx="1954381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6</a:t>
            </a:r>
            <a:r>
              <a:rPr lang="en-US" altLang="zh-TW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-</a:t>
            </a:r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pin </a:t>
            </a:r>
            <a:r>
              <a:rPr lang="en-US" altLang="zh-TW" sz="1800" b="1">
                <a:solidFill>
                  <a:schemeClr val="bg1"/>
                </a:solidFill>
                <a:ea typeface="微軟正黑體" panose="020B0604030504040204" pitchFamily="34" charset="-120"/>
              </a:rPr>
              <a:t>additional</a:t>
            </a:r>
            <a:r>
              <a:rPr lang="zh-TW" altLang="en-US" sz="1800" b="1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1800" b="1">
              <a:solidFill>
                <a:schemeClr val="bg1"/>
              </a:solidFill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1800" b="1">
                <a:solidFill>
                  <a:schemeClr val="bg1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power</a:t>
            </a:r>
            <a:endParaRPr lang="zh-TW" altLang="en-US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61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48AE387-F154-4B97-AEF1-D3AC1DF3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" y="0"/>
            <a:ext cx="9141291" cy="5143499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D2ADBAA-6C9B-466A-AB17-1ED292098A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3736" y="1144985"/>
            <a:ext cx="4608195" cy="2742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B3567-2CC8-4444-8237-067BBFDC1A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840360"/>
            <a:ext cx="9144000" cy="13263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altLang="zh-CN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independent QTS system is coming</a:t>
            </a:r>
            <a:r>
              <a:rPr lang="en-US" altLang="zh-CN" sz="3000">
                <a:solidFill>
                  <a:schemeClr val="bg1"/>
                </a:solidFill>
                <a:latin typeface="Arial"/>
                <a:cs typeface="Arial"/>
              </a:rPr>
              <a:t>!</a:t>
            </a:r>
            <a:endParaRPr lang="en-US" altLang="zh-CN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up your productivity!</a:t>
            </a:r>
            <a:endParaRPr lang="zh-CN" alt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60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室內, 相片, 桌 的圖片&#10;&#10;描述是以非常高的可信度產生">
            <a:extLst>
              <a:ext uri="{FF2B5EF4-FFF2-40B4-BE49-F238E27FC236}">
                <a16:creationId xmlns:a16="http://schemas.microsoft.com/office/drawing/2014/main" id="{3DE9D8ED-3EB0-4CE0-8510-E0B9CB683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7932F3E6-A306-4F2F-9FBF-DD93C960F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780"/>
            <a:ext cx="9128320" cy="857250"/>
          </a:xfrm>
        </p:spPr>
        <p:txBody>
          <a:bodyPr>
            <a:noAutofit/>
          </a:bodyPr>
          <a:lstStyle/>
          <a:p>
            <a:r>
              <a:rPr lang="en-US" sz="2900">
                <a:latin typeface="Arial" panose="020B0604020202020204" pitchFamily="34" charset="0"/>
                <a:cs typeface="Arial" panose="020B0604020202020204" pitchFamily="34" charset="0"/>
              </a:rPr>
              <a:t>Five major benefits for upgrading your NAS now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45B33A2-E093-4EFF-8518-93E3D11DD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62" y="1083783"/>
            <a:ext cx="2917989" cy="129486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9F580D5-41D5-4057-8151-83A73E625C7C}"/>
              </a:ext>
            </a:extLst>
          </p:cNvPr>
          <p:cNvSpPr/>
          <p:nvPr/>
        </p:nvSpPr>
        <p:spPr>
          <a:xfrm>
            <a:off x="590307" y="1304711"/>
            <a:ext cx="2445591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one card and get two NAS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 and affordable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1342B20-35EF-4BDC-B938-752D46F12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929" y="1083783"/>
            <a:ext cx="2917989" cy="1294863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AFC30F8E-4697-4E2E-9B2C-7A997B0F38DA}"/>
              </a:ext>
            </a:extLst>
          </p:cNvPr>
          <p:cNvSpPr/>
          <p:nvPr/>
        </p:nvSpPr>
        <p:spPr>
          <a:xfrm>
            <a:off x="3375488" y="1305551"/>
            <a:ext cx="2543834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Card Manager app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card management on host NAS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7EF8715-8530-4E4B-ACF7-CD228F378C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2666" y="1087316"/>
            <a:ext cx="2917989" cy="1294863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ED9C3130-FC24-4138-8882-7718BBDEEF25}"/>
              </a:ext>
            </a:extLst>
          </p:cNvPr>
          <p:cNvSpPr/>
          <p:nvPr/>
        </p:nvSpPr>
        <p:spPr>
          <a:xfrm>
            <a:off x="6338814" y="1295710"/>
            <a:ext cx="234768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apps in QNAP App Center</a:t>
            </a:r>
            <a:endParaRPr 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learn and use</a:t>
            </a:r>
          </a:p>
          <a:p>
            <a:pPr algn="ctr"/>
            <a:endParaRPr lang="zh-CN" alt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166AC88C-C70B-4C7C-ACEC-0D8D6829A0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71" y="2321899"/>
            <a:ext cx="2917989" cy="1294863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3BF7CAA-8471-44B2-AC97-16EB3815C629}"/>
              </a:ext>
            </a:extLst>
          </p:cNvPr>
          <p:cNvSpPr/>
          <p:nvPr/>
        </p:nvSpPr>
        <p:spPr>
          <a:xfrm>
            <a:off x="1736938" y="2523054"/>
            <a:ext cx="252643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and friendly development environment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resource segregation </a:t>
            </a:r>
          </a:p>
          <a:p>
            <a:pPr algn="ctr"/>
            <a:endParaRPr lang="zh-CN" alt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5AE6B2C8-1DCB-47BB-966E-9249CBF0F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3689" y="2309445"/>
            <a:ext cx="2917989" cy="1294863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5813EE2F-FA25-4EB6-9B4B-CE7296C22527}"/>
              </a:ext>
            </a:extLst>
          </p:cNvPr>
          <p:cNvSpPr/>
          <p:nvPr/>
        </p:nvSpPr>
        <p:spPr>
          <a:xfrm>
            <a:off x="5095791" y="2588396"/>
            <a:ext cx="26999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Powerful security protection</a:t>
            </a:r>
          </a:p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safety is our duty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136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Buy one card and get two NAS</a:t>
            </a:r>
          </a:p>
        </p:txBody>
      </p:sp>
      <p:pic>
        <p:nvPicPr>
          <p:cNvPr id="18" name="圖片 17" descr="04.png">
            <a:extLst>
              <a:ext uri="{FF2B5EF4-FFF2-40B4-BE49-F238E27FC236}">
                <a16:creationId xmlns:a16="http://schemas.microsoft.com/office/drawing/2014/main" id="{AF6851D4-C8DC-486A-AE8B-38AE68C5E8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1459631"/>
            <a:ext cx="8516481" cy="2611731"/>
          </a:xfrm>
          <a:prstGeom prst="rect">
            <a:avLst/>
          </a:prstGeom>
        </p:spPr>
      </p:pic>
      <p:pic>
        <p:nvPicPr>
          <p:cNvPr id="19" name="圖片 18" descr="33.png">
            <a:extLst>
              <a:ext uri="{FF2B5EF4-FFF2-40B4-BE49-F238E27FC236}">
                <a16:creationId xmlns:a16="http://schemas.microsoft.com/office/drawing/2014/main" id="{E2D62225-0A6C-4891-A3D5-9A0DF9B5B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1" y="1246591"/>
            <a:ext cx="4755478" cy="803016"/>
          </a:xfrm>
          <a:prstGeom prst="rect">
            <a:avLst/>
          </a:prstGeom>
        </p:spPr>
      </p:pic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EFCC9153-1A1E-4E85-A2F7-2D8AC1A6BA60}"/>
              </a:ext>
            </a:extLst>
          </p:cNvPr>
          <p:cNvSpPr txBox="1">
            <a:spLocks/>
          </p:cNvSpPr>
          <p:nvPr/>
        </p:nvSpPr>
        <p:spPr>
          <a:xfrm>
            <a:off x="860456" y="1336040"/>
            <a:ext cx="4969630" cy="7078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9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 system</a:t>
            </a:r>
            <a:r>
              <a:rPr lang="zh-TW" altLang="en-US" sz="19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9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one card</a:t>
            </a:r>
          </a:p>
          <a:p>
            <a:pPr marL="0" indent="0">
              <a:buNone/>
            </a:pPr>
            <a:r>
              <a:rPr lang="en-US" altLang="zh-TW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independent systems for resource assignments </a:t>
            </a:r>
          </a:p>
        </p:txBody>
      </p:sp>
      <p:pic>
        <p:nvPicPr>
          <p:cNvPr id="20" name="圖片 19" descr="33.png">
            <a:extLst>
              <a:ext uri="{FF2B5EF4-FFF2-40B4-BE49-F238E27FC236}">
                <a16:creationId xmlns:a16="http://schemas.microsoft.com/office/drawing/2014/main" id="{DF3C1C8C-7162-4E16-89B4-2D696E25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1" y="2088913"/>
            <a:ext cx="4755478" cy="803016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3EB4117B-31CD-4B69-A483-42FE107ECE47}"/>
              </a:ext>
            </a:extLst>
          </p:cNvPr>
          <p:cNvSpPr txBox="1">
            <a:spLocks/>
          </p:cNvSpPr>
          <p:nvPr/>
        </p:nvSpPr>
        <p:spPr>
          <a:xfrm>
            <a:off x="860455" y="2196344"/>
            <a:ext cx="4969630" cy="7021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9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Lightweight Design</a:t>
            </a:r>
          </a:p>
          <a:p>
            <a:pPr marL="0" indent="0">
              <a:buNone/>
            </a:pPr>
            <a:r>
              <a:rPr lang="en-US" altLang="zh-TW"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takes one PCIe slot</a:t>
            </a:r>
            <a:endParaRPr lang="zh-TW" sz="1200" b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 descr="33.png">
            <a:extLst>
              <a:ext uri="{FF2B5EF4-FFF2-40B4-BE49-F238E27FC236}">
                <a16:creationId xmlns:a16="http://schemas.microsoft.com/office/drawing/2014/main" id="{2D7D17AC-B028-4019-BD72-DFEAD9D99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0" y="2940319"/>
            <a:ext cx="4788275" cy="803016"/>
          </a:xfrm>
          <a:prstGeom prst="rect">
            <a:avLst/>
          </a:prstGeom>
        </p:spPr>
      </p:pic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76AA2E78-8230-46C4-BA1C-BDC05BB8D6F2}"/>
              </a:ext>
            </a:extLst>
          </p:cNvPr>
          <p:cNvSpPr txBox="1">
            <a:spLocks/>
          </p:cNvSpPr>
          <p:nvPr/>
        </p:nvSpPr>
        <p:spPr>
          <a:xfrm>
            <a:off x="879109" y="3044088"/>
            <a:ext cx="4516865" cy="8269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900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Prices at a good value</a:t>
            </a:r>
          </a:p>
          <a:p>
            <a:pPr marL="0" indent="0">
              <a:buNone/>
            </a:pPr>
            <a:r>
              <a:rPr lang="en-US" altLang="zh-TW" sz="1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configuration options to choose from</a:t>
            </a:r>
          </a:p>
        </p:txBody>
      </p:sp>
      <p:pic>
        <p:nvPicPr>
          <p:cNvPr id="5" name="圖片 4" descr="一張含有 個人, 擺姿勢, 相片, 室外 的圖片&#10;&#10;描述是以非常高的可信度產生">
            <a:extLst>
              <a:ext uri="{FF2B5EF4-FFF2-40B4-BE49-F238E27FC236}">
                <a16:creationId xmlns:a16="http://schemas.microsoft.com/office/drawing/2014/main" id="{E11C6753-EA07-4A8B-A9C2-8AA0D2A421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649" y="864836"/>
            <a:ext cx="2841866" cy="2267193"/>
          </a:xfrm>
          <a:prstGeom prst="rect">
            <a:avLst/>
          </a:prstGeom>
        </p:spPr>
      </p:pic>
      <p:pic>
        <p:nvPicPr>
          <p:cNvPr id="25" name="圖片 24" descr="bar.png">
            <a:extLst>
              <a:ext uri="{FF2B5EF4-FFF2-40B4-BE49-F238E27FC236}">
                <a16:creationId xmlns:a16="http://schemas.microsoft.com/office/drawing/2014/main" id="{7299E1BC-0234-47EB-A72E-4E76BDF5F7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15"/>
          <a:stretch/>
        </p:blipFill>
        <p:spPr>
          <a:xfrm flipH="1" flipV="1">
            <a:off x="4198907" y="3048775"/>
            <a:ext cx="4670027" cy="1388985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9AF68DA-8D95-48B3-B51F-A461C6085A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1347" y="3275964"/>
            <a:ext cx="2032112" cy="11368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0519E7-37F5-46D8-A2B6-BE25BDD2DD50}"/>
              </a:ext>
            </a:extLst>
          </p:cNvPr>
          <p:cNvSpPr txBox="1"/>
          <p:nvPr/>
        </p:nvSpPr>
        <p:spPr>
          <a:xfrm>
            <a:off x="5789131" y="3482827"/>
            <a:ext cx="726776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＝</a:t>
            </a:r>
          </a:p>
        </p:txBody>
      </p:sp>
      <p:pic>
        <p:nvPicPr>
          <p:cNvPr id="10" name="Picture 4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15756291-F57B-4AA3-B3C8-F27E60AF02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032" y="3245071"/>
            <a:ext cx="1074404" cy="1029499"/>
          </a:xfrm>
          <a:prstGeom prst="rect">
            <a:avLst/>
          </a:prstGeom>
        </p:spPr>
      </p:pic>
      <p:pic>
        <p:nvPicPr>
          <p:cNvPr id="12" name="Picture 4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F16DCAE6-DAC9-4208-B776-9EA4A73A90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373" y="3249165"/>
            <a:ext cx="1074404" cy="10294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991DAB-3B24-4D28-9CCC-3328FE318E5A}"/>
              </a:ext>
            </a:extLst>
          </p:cNvPr>
          <p:cNvSpPr txBox="1"/>
          <p:nvPr/>
        </p:nvSpPr>
        <p:spPr>
          <a:xfrm>
            <a:off x="7211642" y="3484278"/>
            <a:ext cx="726776" cy="553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7546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物件 的圖片&#10;&#10;描述是以高可信度產生">
            <a:extLst>
              <a:ext uri="{FF2B5EF4-FFF2-40B4-BE49-F238E27FC236}">
                <a16:creationId xmlns:a16="http://schemas.microsoft.com/office/drawing/2014/main" id="{FD6925EF-5DC7-41EF-B5DD-9AE621E4F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257" y="1418566"/>
            <a:ext cx="8700998" cy="23479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QTS Card Manager on QNAP 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45" y="1087859"/>
            <a:ext cx="8229600" cy="33940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ja-JP" altLang="en-US" b="0"/>
          </a:p>
          <a:p>
            <a:endParaRPr lang="en-US"/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C75981B-B6EB-4303-8602-938DD549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150" y="1196736"/>
            <a:ext cx="4403784" cy="31286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147DFBB-99E2-451D-B8C7-3F5E42889782}"/>
              </a:ext>
            </a:extLst>
          </p:cNvPr>
          <p:cNvSpPr txBox="1">
            <a:spLocks/>
          </p:cNvSpPr>
          <p:nvPr/>
        </p:nvSpPr>
        <p:spPr>
          <a:xfrm>
            <a:off x="455560" y="1671492"/>
            <a:ext cx="3831496" cy="951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 Card Manager is a new app for host NAS users to manage subsystems. 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F0BBFAD1-1491-419E-8F11-12141721CA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45" y="2671477"/>
            <a:ext cx="3702315" cy="165386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419262-190C-4219-AD64-5765BAAD863C}"/>
              </a:ext>
            </a:extLst>
          </p:cNvPr>
          <p:cNvSpPr txBox="1">
            <a:spLocks/>
          </p:cNvSpPr>
          <p:nvPr/>
        </p:nvSpPr>
        <p:spPr>
          <a:xfrm>
            <a:off x="675521" y="2910878"/>
            <a:ext cx="3645662" cy="11085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en-US" altLang="ja-JP" sz="13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network setup</a:t>
            </a:r>
          </a:p>
          <a:p>
            <a:pPr marL="180975" indent="-180975"/>
            <a:r>
              <a:rPr lang="en-US" altLang="ja-JP" sz="13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Subsystem overview</a:t>
            </a:r>
          </a:p>
          <a:p>
            <a:pPr marL="180975" indent="-180975"/>
            <a:r>
              <a:rPr lang="en-US" altLang="ja-JP" sz="13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Configure subsystem storage space</a:t>
            </a:r>
          </a:p>
          <a:p>
            <a:pPr marL="180975" indent="-180975"/>
            <a:r>
              <a:rPr lang="en-US" altLang="ja-JP" sz="138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Subsystem network settings</a:t>
            </a:r>
            <a:endParaRPr lang="ja-JP" altLang="en-US" sz="138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ja-JP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89DF6C3-5610-4CE6-9EEA-7F7461F65D51}"/>
              </a:ext>
            </a:extLst>
          </p:cNvPr>
          <p:cNvGrpSpPr/>
          <p:nvPr/>
        </p:nvGrpSpPr>
        <p:grpSpPr>
          <a:xfrm>
            <a:off x="7325109" y="671557"/>
            <a:ext cx="1678185" cy="1060693"/>
            <a:chOff x="7470375" y="750565"/>
            <a:chExt cx="1528252" cy="965928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116127C5-776A-4BE9-997E-13601E6E9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70375" y="750565"/>
              <a:ext cx="1528252" cy="965928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8F2B712-CD2D-4192-AA08-9D9E46C2A022}"/>
                </a:ext>
              </a:extLst>
            </p:cNvPr>
            <p:cNvSpPr/>
            <p:nvPr/>
          </p:nvSpPr>
          <p:spPr>
            <a:xfrm>
              <a:off x="7530193" y="914473"/>
              <a:ext cx="1372265" cy="5885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800" b="1">
                  <a:solidFill>
                    <a:schemeClr val="bg1"/>
                  </a:solidFill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QNAP NAS</a:t>
              </a:r>
              <a:endParaRPr lang="zh-TW" altLang="zh-TW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endParaRPr>
            </a:p>
            <a:p>
              <a:pPr algn="ctr"/>
              <a:r>
                <a:rPr lang="en-US" altLang="zh-TW" sz="1800" b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exclusive</a:t>
              </a:r>
              <a:endParaRPr lang="zh-TW" altLang="zh-TW" sz="1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5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11F894D-09C2-41FC-8887-423973E604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6620" y="1230859"/>
            <a:ext cx="3007626" cy="164706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F8F1783-26F1-914B-9FD3-81FE40AB81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840" y="1229730"/>
            <a:ext cx="2984503" cy="15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A68F538-A3BA-4A12-84D7-187DA7702F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0079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523" y="74105"/>
            <a:ext cx="8229600" cy="85725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QTS Card Manager -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2DE86A3-14B0-498F-B9B6-F66F99607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242" y="890891"/>
            <a:ext cx="5903378" cy="4693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399" y="1484910"/>
            <a:ext cx="4151569" cy="684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/>
            <a:r>
              <a:rPr lang="en-US" altLang="ja-JP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Firmware version and hardware resource usage monitoring</a:t>
            </a:r>
          </a:p>
          <a:p>
            <a:pPr marL="285750" indent="-285750"/>
            <a:r>
              <a:rPr lang="en-US" altLang="ja-JP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control power on and off</a:t>
            </a:r>
            <a:endParaRPr lang="ja-JP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C73621-71BF-406E-B7D0-FFA5024390E6}"/>
              </a:ext>
            </a:extLst>
          </p:cNvPr>
          <p:cNvSpPr txBox="1">
            <a:spLocks/>
          </p:cNvSpPr>
          <p:nvPr/>
        </p:nvSpPr>
        <p:spPr>
          <a:xfrm>
            <a:off x="1691332" y="924375"/>
            <a:ext cx="5830478" cy="3676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ja-JP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operation of system resource management</a:t>
            </a:r>
            <a:endParaRPr lang="ja-JP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B73D8F8-204E-4B6C-B00B-1859CB0E044D}"/>
              </a:ext>
            </a:extLst>
          </p:cNvPr>
          <p:cNvSpPr txBox="1">
            <a:spLocks/>
          </p:cNvSpPr>
          <p:nvPr/>
        </p:nvSpPr>
        <p:spPr>
          <a:xfrm>
            <a:off x="5252967" y="1459387"/>
            <a:ext cx="3620831" cy="709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altLang="ja-JP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One-click to load subsystem management interface</a:t>
            </a:r>
          </a:p>
          <a:p>
            <a:pPr marL="285750" indent="-285750"/>
            <a:r>
              <a:rPr lang="en-US" altLang="ja-JP" sz="1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online users</a:t>
            </a:r>
            <a:endParaRPr lang="ja-JP" altLang="en-US" sz="1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84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圖片 3" descr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28319" cy="857250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Demand increases for storage and computing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5" name="圖片 28" descr="圖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48" y="1338044"/>
            <a:ext cx="3171204" cy="13928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圖片 26" descr="圖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31" y="1252384"/>
            <a:ext cx="3793910" cy="61943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文字方塊 29"/>
          <p:cNvSpPr txBox="1">
            <a:spLocks/>
          </p:cNvSpPr>
          <p:nvPr/>
        </p:nvSpPr>
        <p:spPr>
          <a:xfrm>
            <a:off x="760838" y="1846699"/>
            <a:ext cx="2853603" cy="830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/>
          <a:p>
            <a:pPr>
              <a:buSzPct val="100000"/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Purchase large capacity disks and/or storage devices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78" name="文字方塊 24"/>
          <p:cNvSpPr txBox="1"/>
          <p:nvPr/>
        </p:nvSpPr>
        <p:spPr>
          <a:xfrm>
            <a:off x="536518" y="1338044"/>
            <a:ext cx="29012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af-ZA" sz="2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Add Storage</a:t>
            </a:r>
            <a:endParaRPr lang="zh-TW" altLang="en-US" sz="20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179" name="圖片 30" descr="圖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48" y="2960160"/>
            <a:ext cx="3171204" cy="1392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圖片 33" descr="圖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48" y="2897732"/>
            <a:ext cx="3793910" cy="61943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文字方塊 32"/>
          <p:cNvSpPr txBox="1"/>
          <p:nvPr/>
        </p:nvSpPr>
        <p:spPr>
          <a:xfrm>
            <a:off x="621403" y="2961052"/>
            <a:ext cx="273145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>
            <a:lvl1pPr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af-ZA" sz="20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Enhance Computing</a:t>
            </a:r>
            <a:endParaRPr lang="zh-TW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文字方塊 11"/>
          <p:cNvSpPr txBox="1"/>
          <p:nvPr/>
        </p:nvSpPr>
        <p:spPr>
          <a:xfrm>
            <a:off x="804069" y="3556844"/>
            <a:ext cx="2864963" cy="584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t">
            <a:spAutoFit/>
          </a:bodyPr>
          <a:lstStyle>
            <a:lvl1pPr marL="180975" indent="-180975">
              <a:buSzPct val="100000"/>
              <a:buFont typeface="Arial"/>
              <a:buChar char="•"/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indent="0">
              <a:buNone/>
            </a:pPr>
            <a:r>
              <a:rPr lang="en-US" sz="16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Purchase more powerful servers</a:t>
            </a:r>
            <a:endParaRPr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267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984D326C-3005-4818-BA2A-0DCA309205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14" y="1418566"/>
            <a:ext cx="8700998" cy="23479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5690A-566F-DF43-9EEF-DB461721AF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738" y="1642483"/>
            <a:ext cx="4512355" cy="242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3F1C2A-54A9-4C24-A985-DF832CAF90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04" y="2671477"/>
            <a:ext cx="3798727" cy="1616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QTS Card Manager - Storage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964" y="2936177"/>
            <a:ext cx="3619908" cy="15549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7800" indent="-177800"/>
            <a:r>
              <a:rPr lang="en-US" altLang="ja-JP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 Disk usage monitoring</a:t>
            </a:r>
          </a:p>
          <a:p>
            <a:pPr marL="177800" indent="-177800"/>
            <a:r>
              <a:rPr lang="en-US" altLang="ja-JP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mount (iSCSI VJBOD) host storage space quickly and easily</a:t>
            </a:r>
            <a:endParaRPr lang="ja-JP" altLang="en-US" sz="15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/>
            <a:endParaRPr lang="ja-JP" altLang="en-US" sz="16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endParaRPr lang="ja-JP" altLang="en-US" sz="16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ja-JP" altLang="en-US" sz="16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DB95EE3-5898-4CC6-AF4A-BA85619D7EA2}"/>
              </a:ext>
            </a:extLst>
          </p:cNvPr>
          <p:cNvSpPr txBox="1">
            <a:spLocks/>
          </p:cNvSpPr>
          <p:nvPr/>
        </p:nvSpPr>
        <p:spPr>
          <a:xfrm>
            <a:off x="418957" y="1774703"/>
            <a:ext cx="3755640" cy="15487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space monitoring and expansion is very simple!</a:t>
            </a:r>
            <a:endParaRPr lang="ja-JP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一張含有 室內 的圖片&#10;&#10;描述是以高可信度產生">
            <a:extLst>
              <a:ext uri="{FF2B5EF4-FFF2-40B4-BE49-F238E27FC236}">
                <a16:creationId xmlns:a16="http://schemas.microsoft.com/office/drawing/2014/main" id="{F03FA6D3-93BC-4AF5-8001-869B04986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100" y="3355307"/>
            <a:ext cx="1186671" cy="110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53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88128F0-CA58-4190-B8C9-69CD96354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9B423-ABA8-4D7D-AD69-DB0EDC26B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QTS Card Manager - Network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2EEAA-10A4-41BF-A7D5-3762B74E7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814" y="1233456"/>
            <a:ext cx="4246369" cy="1854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Network topology</a:t>
            </a:r>
          </a:p>
          <a:p>
            <a:pPr>
              <a:tabLst>
                <a:tab pos="2914650" algn="l"/>
              </a:tabLst>
            </a:pPr>
            <a:r>
              <a:rPr lang="en-US" sz="1500" b="0">
                <a:latin typeface="Arial" panose="020B0604020202020204" pitchFamily="34" charset="0"/>
                <a:cs typeface="Arial" panose="020B0604020202020204" pitchFamily="34" charset="0"/>
              </a:rPr>
              <a:t>Intuitive and clear network topology, for understanding network configuration </a:t>
            </a:r>
          </a:p>
          <a:p>
            <a:pPr>
              <a:tabLst>
                <a:tab pos="2914650" algn="l"/>
              </a:tabLst>
            </a:pPr>
            <a:r>
              <a:rPr lang="en-US" sz="1500" b="0">
                <a:latin typeface="Arial" panose="020B0604020202020204" pitchFamily="34" charset="0"/>
                <a:cs typeface="Arial" panose="020B0604020202020204" pitchFamily="34" charset="0"/>
              </a:rPr>
              <a:t>Subsystem network settings for flexible configuration of network environments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88B977-12E8-4F5B-A7EB-F3FF8379E2AC}"/>
              </a:ext>
            </a:extLst>
          </p:cNvPr>
          <p:cNvSpPr txBox="1">
            <a:spLocks/>
          </p:cNvSpPr>
          <p:nvPr/>
        </p:nvSpPr>
        <p:spPr>
          <a:xfrm>
            <a:off x="385815" y="2933177"/>
            <a:ext cx="4079708" cy="15068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Network traffic monitoring</a:t>
            </a:r>
          </a:p>
          <a:p>
            <a:r>
              <a:rPr lang="en-US" sz="1500" b="0">
                <a:latin typeface="Arial" panose="020B0604020202020204" pitchFamily="34" charset="0"/>
                <a:cs typeface="Arial" panose="020B0604020202020204" pitchFamily="34" charset="0"/>
              </a:rPr>
              <a:t>Clearly monitors all network activity and traffic changes, and review network bandwidth usage</a:t>
            </a:r>
          </a:p>
          <a:p>
            <a:pPr>
              <a:buFont typeface="Arial" pitchFamily="34" charset="0"/>
              <a:buAutoNum type="arabicPeriod"/>
            </a:pPr>
            <a:endParaRPr lang="ja-JP" altLang="en-US" sz="15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ja-JP" altLang="en-US" sz="18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3FB3F5-D122-C441-BC06-AF77F44180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3883" y="857250"/>
            <a:ext cx="3963014" cy="1835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73EE48-7B5F-CF46-B264-2585CF5F97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883" y="2842191"/>
            <a:ext cx="3963014" cy="185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9667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A61AA8D-3B0D-4E61-89B9-D0C2A22223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Versatile apps in QNAP App Center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7DDD3-389E-4071-8F9B-5340225C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191" y="1414708"/>
            <a:ext cx="3726605" cy="36204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68288" indent="-268288"/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Hundreds of apps to choose from</a:t>
            </a:r>
          </a:p>
          <a:p>
            <a:pPr marL="268288" indent="-268288"/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Importing from third-party app stores</a:t>
            </a:r>
          </a:p>
          <a:p>
            <a:pPr marL="268288" indent="-268288"/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Develop your own application is also possible!</a:t>
            </a:r>
            <a:endParaRPr lang="zh-TW" altLang="en-US" sz="2000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461433-EEE3-444C-9AB0-333E592531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796" y="1554849"/>
            <a:ext cx="4888959" cy="2724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F4506E4-203D-4C26-BEC0-1D3C833B4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509" y="984534"/>
            <a:ext cx="875533" cy="878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2156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5513132-E5ED-43AB-90E4-AF0A031199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39F5BB0-D7A2-4D33-9140-EC740366A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523" y="1316590"/>
            <a:ext cx="3546581" cy="404360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365668C-CBD2-4967-889B-049A76A2AE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794" y="2270547"/>
            <a:ext cx="1229534" cy="888848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824E3248-57CB-4BE4-9986-5FF3F12589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6260" y="2257410"/>
            <a:ext cx="2266830" cy="171168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54CCDAC-D4FA-4BFA-9A35-0014559A0D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119" y="1316590"/>
            <a:ext cx="3825916" cy="404360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2262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Further expansion: virtualization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582C5E-53F2-4216-9D51-24C906A7AAD8}"/>
              </a:ext>
            </a:extLst>
          </p:cNvPr>
          <p:cNvSpPr txBox="1"/>
          <p:nvPr/>
        </p:nvSpPr>
        <p:spPr>
          <a:xfrm>
            <a:off x="1212702" y="1544640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rgbClr val="1F497D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Virtualization Station</a:t>
            </a:r>
          </a:p>
          <a:p>
            <a:pPr algn="ctr"/>
            <a:endParaRPr lang="en-US" altLang="zh-TW" sz="1800" b="1">
              <a:solidFill>
                <a:srgbClr val="1F497D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1" name="Picture 21">
            <a:extLst>
              <a:ext uri="{FF2B5EF4-FFF2-40B4-BE49-F238E27FC236}">
                <a16:creationId xmlns:a16="http://schemas.microsoft.com/office/drawing/2014/main" id="{893D9FC4-6098-47C5-8CF2-FB6A6626E4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28248" y="1432649"/>
            <a:ext cx="504825" cy="466725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EC5B4945-49F3-4765-8A3B-B7C78E22D9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9483" y="1582328"/>
            <a:ext cx="504825" cy="4667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F0191AD-7B82-4659-BCA3-1AA0AA54B125}"/>
              </a:ext>
            </a:extLst>
          </p:cNvPr>
          <p:cNvSpPr txBox="1"/>
          <p:nvPr/>
        </p:nvSpPr>
        <p:spPr>
          <a:xfrm>
            <a:off x="4972558" y="154883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800" b="1">
                <a:solidFill>
                  <a:schemeClr val="tx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Container Station</a:t>
            </a:r>
          </a:p>
        </p:txBody>
      </p:sp>
      <p:pic>
        <p:nvPicPr>
          <p:cNvPr id="30" name="Picture 21">
            <a:extLst>
              <a:ext uri="{FF2B5EF4-FFF2-40B4-BE49-F238E27FC236}">
                <a16:creationId xmlns:a16="http://schemas.microsoft.com/office/drawing/2014/main" id="{3890D083-4931-4DD8-AE45-1725CE09D2C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984083" y="1402903"/>
            <a:ext cx="504825" cy="466725"/>
          </a:xfrm>
          <a:prstGeom prst="rect">
            <a:avLst/>
          </a:prstGeom>
        </p:spPr>
      </p:pic>
      <p:pic>
        <p:nvPicPr>
          <p:cNvPr id="31" name="Picture 23">
            <a:extLst>
              <a:ext uri="{FF2B5EF4-FFF2-40B4-BE49-F238E27FC236}">
                <a16:creationId xmlns:a16="http://schemas.microsoft.com/office/drawing/2014/main" id="{3D433E21-8F22-4A21-A7A1-67F45DA87047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C00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204301" y="1593281"/>
            <a:ext cx="504825" cy="4667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EDED14-D987-4E65-9785-AFF1D7AB39F5}"/>
              </a:ext>
            </a:extLst>
          </p:cNvPr>
          <p:cNvSpPr txBox="1"/>
          <p:nvPr/>
        </p:nvSpPr>
        <p:spPr>
          <a:xfrm>
            <a:off x="832539" y="4254390"/>
            <a:ext cx="3524384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8288" indent="-95250">
              <a:buFont typeface="Arial" panose="020B0604020202020204" pitchFamily="34" charset="0"/>
              <a:buChar char="•"/>
            </a:pPr>
            <a:r>
              <a:rPr lang="en-US" sz="95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Complete OS virtualization solution</a:t>
            </a:r>
          </a:p>
          <a:p>
            <a:pPr marL="268288" indent="-95250">
              <a:buFont typeface="Arial" panose="020B0604020202020204" pitchFamily="34" charset="0"/>
              <a:buChar char="•"/>
            </a:pPr>
            <a:r>
              <a:rPr lang="en-US" sz="95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Supports Windows®, Linux®, UNIX® and Android™</a:t>
            </a:r>
          </a:p>
          <a:p>
            <a:pPr marL="268288" indent="-95250">
              <a:buFont typeface="Arial" panose="020B0604020202020204" pitchFamily="34" charset="0"/>
              <a:buChar char="•"/>
            </a:pPr>
            <a:r>
              <a:rPr lang="en-US" sz="95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Secure, isolated computing environment</a:t>
            </a:r>
          </a:p>
          <a:p>
            <a:pPr marL="345440" indent="-171450">
              <a:buFont typeface="Arial" panose="020B0604020202020204" pitchFamily="34" charset="0"/>
              <a:buChar char="•"/>
            </a:pPr>
            <a:endParaRPr lang="en-US" sz="95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B6EFBA-9DF1-4F33-8A4C-7F6EF21740BD}"/>
              </a:ext>
            </a:extLst>
          </p:cNvPr>
          <p:cNvSpPr txBox="1"/>
          <p:nvPr/>
        </p:nvSpPr>
        <p:spPr>
          <a:xfrm>
            <a:off x="4936837" y="4143426"/>
            <a:ext cx="3372024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8288" indent="-95250">
              <a:buFont typeface="Arial" panose="020B0604020202020204" pitchFamily="34" charset="0"/>
              <a:buChar char="•"/>
            </a:pPr>
            <a:r>
              <a:rPr lang="en-US" sz="950" b="1">
                <a:solidFill>
                  <a:srgbClr val="3B161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Lightweight Linux®-based OS and app virtualization solution</a:t>
            </a:r>
          </a:p>
          <a:p>
            <a:pPr marL="268288" indent="-95250">
              <a:buFont typeface="Arial" panose="020B0604020202020204" pitchFamily="34" charset="0"/>
              <a:buChar char="•"/>
            </a:pPr>
            <a:r>
              <a:rPr lang="en-US" sz="950" b="1">
                <a:solidFill>
                  <a:srgbClr val="3B161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Supports LXC and Docker® containers</a:t>
            </a:r>
          </a:p>
          <a:p>
            <a:pPr marL="268288" indent="-95250">
              <a:buFont typeface="Arial" panose="020B0604020202020204" pitchFamily="34" charset="0"/>
              <a:buChar char="•"/>
            </a:pPr>
            <a:r>
              <a:rPr lang="en-US" sz="950" b="1">
                <a:solidFill>
                  <a:srgbClr val="3B1615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Easy deployment, portable and efficient</a:t>
            </a:r>
          </a:p>
        </p:txBody>
      </p:sp>
      <p:pic>
        <p:nvPicPr>
          <p:cNvPr id="38" name="Picture 38">
            <a:extLst>
              <a:ext uri="{FF2B5EF4-FFF2-40B4-BE49-F238E27FC236}">
                <a16:creationId xmlns:a16="http://schemas.microsoft.com/office/drawing/2014/main" id="{6CA68152-AB58-4463-B3A8-EC1BC3FD50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3831" y="2127424"/>
            <a:ext cx="2555292" cy="2089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F79617-EA94-42FD-ADFD-D97520FB5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3405" y="680985"/>
            <a:ext cx="5932227" cy="11149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 the advantages of independent hardware resources to enable virtualization on miniaturized physical machines!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616A268-C70C-440D-89C6-31C494952325}"/>
              </a:ext>
            </a:extLst>
          </p:cNvPr>
          <p:cNvSpPr/>
          <p:nvPr/>
        </p:nvSpPr>
        <p:spPr>
          <a:xfrm>
            <a:off x="4947875" y="2584922"/>
            <a:ext cx="66396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b="1">
                <a:solidFill>
                  <a:schemeClr val="tx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Container</a:t>
            </a:r>
            <a:endParaRPr lang="zh-CN" altLang="en-US" sz="800" b="1">
              <a:solidFill>
                <a:schemeClr val="tx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F190A29-35F3-49E3-968F-1863EBD236E4}"/>
              </a:ext>
            </a:extLst>
          </p:cNvPr>
          <p:cNvSpPr/>
          <p:nvPr/>
        </p:nvSpPr>
        <p:spPr>
          <a:xfrm>
            <a:off x="5678509" y="3009953"/>
            <a:ext cx="6479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Bins/Libs</a:t>
            </a:r>
            <a:endParaRPr lang="zh-CN" altLang="en-US" sz="8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A0DE57-969E-41A1-B427-861656DCD465}"/>
              </a:ext>
            </a:extLst>
          </p:cNvPr>
          <p:cNvSpPr/>
          <p:nvPr/>
        </p:nvSpPr>
        <p:spPr>
          <a:xfrm>
            <a:off x="6264301" y="3464977"/>
            <a:ext cx="5613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mQTS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6C475E7-408C-42E7-B3C7-7D5E0B7233D6}"/>
              </a:ext>
            </a:extLst>
          </p:cNvPr>
          <p:cNvSpPr/>
          <p:nvPr/>
        </p:nvSpPr>
        <p:spPr>
          <a:xfrm>
            <a:off x="6066070" y="3719918"/>
            <a:ext cx="96693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Mustang-200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3AF9D5F-5644-4F6F-A2D8-3CA9179CB511}"/>
              </a:ext>
            </a:extLst>
          </p:cNvPr>
          <p:cNvSpPr/>
          <p:nvPr/>
        </p:nvSpPr>
        <p:spPr>
          <a:xfrm>
            <a:off x="6002112" y="3210956"/>
            <a:ext cx="107914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Docker Engine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4F1AC97-F58D-457F-957C-C1FA90CA1633}"/>
              </a:ext>
            </a:extLst>
          </p:cNvPr>
          <p:cNvSpPr/>
          <p:nvPr/>
        </p:nvSpPr>
        <p:spPr>
          <a:xfrm>
            <a:off x="6705400" y="2989938"/>
            <a:ext cx="64793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Bins/Libs</a:t>
            </a:r>
            <a:endParaRPr lang="zh-CN" altLang="en-US" sz="8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1D57BB9E-FC8F-468C-BCBD-CCF9AF92F04A}"/>
              </a:ext>
            </a:extLst>
          </p:cNvPr>
          <p:cNvSpPr/>
          <p:nvPr/>
        </p:nvSpPr>
        <p:spPr>
          <a:xfrm rot="5400000">
            <a:off x="5635647" y="2484445"/>
            <a:ext cx="562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A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B7805693-45B4-47EB-AAFA-4BA3AAE7D321}"/>
              </a:ext>
            </a:extLst>
          </p:cNvPr>
          <p:cNvSpPr/>
          <p:nvPr/>
        </p:nvSpPr>
        <p:spPr>
          <a:xfrm rot="5400000">
            <a:off x="5939928" y="2505152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A’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7DB182F-6588-4F3B-963A-0599F4F5471D}"/>
              </a:ext>
            </a:extLst>
          </p:cNvPr>
          <p:cNvSpPr/>
          <p:nvPr/>
        </p:nvSpPr>
        <p:spPr>
          <a:xfrm rot="5400000">
            <a:off x="6288169" y="2495104"/>
            <a:ext cx="5629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6A5CB0F-D48D-4BB8-BC72-DC0B5B016A5E}"/>
              </a:ext>
            </a:extLst>
          </p:cNvPr>
          <p:cNvSpPr/>
          <p:nvPr/>
        </p:nvSpPr>
        <p:spPr>
          <a:xfrm rot="5400000">
            <a:off x="6592450" y="2515811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B’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4A3A6FDB-31F0-4CF2-BB5F-321F4AAC8489}"/>
              </a:ext>
            </a:extLst>
          </p:cNvPr>
          <p:cNvSpPr/>
          <p:nvPr/>
        </p:nvSpPr>
        <p:spPr>
          <a:xfrm rot="5400000">
            <a:off x="6901870" y="2518801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B’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FC42BD4-467C-42F5-A6D3-61D7279B8D1C}"/>
              </a:ext>
            </a:extLst>
          </p:cNvPr>
          <p:cNvSpPr/>
          <p:nvPr/>
        </p:nvSpPr>
        <p:spPr>
          <a:xfrm rot="5400000">
            <a:off x="7223263" y="2520717"/>
            <a:ext cx="593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000" b="1">
                <a:solidFill>
                  <a:schemeClr val="bg1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App B’</a:t>
            </a:r>
            <a:endParaRPr lang="zh-CN" altLang="en-US" sz="1000" b="1">
              <a:solidFill>
                <a:schemeClr val="bg1"/>
              </a:solidFill>
              <a:latin typeface="Arial" panose="020B0604020202020204" pitchFamily="34" charset="0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085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光 的圖片&#10;&#10;描述是以非常高的可信度產生">
            <a:extLst>
              <a:ext uri="{FF2B5EF4-FFF2-40B4-BE49-F238E27FC236}">
                <a16:creationId xmlns:a16="http://schemas.microsoft.com/office/drawing/2014/main" id="{7F135153-AC3D-40D2-8CD4-32739D81AC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15" y="126867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The system is independent and segregated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DEA766E-259D-4CE7-9B34-6087F0160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57" y="2659818"/>
            <a:ext cx="887032" cy="887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2D78648-7486-4D06-AA2E-EA6066E0E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5481" y="3411990"/>
            <a:ext cx="1389941" cy="138994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5EC39F3-9F11-4E43-ACCC-BBCE9DEE2F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250" y="3333935"/>
            <a:ext cx="843644" cy="843644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8211C1EC-0E54-492B-A289-B7C78CC2A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78" y="3748954"/>
            <a:ext cx="857939" cy="85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0BEBBD83-4533-4AF4-B5E0-4D9E67787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444" y="3560397"/>
            <a:ext cx="785133" cy="7851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2D87EF58-3B7F-485B-BC2A-FFBA2DD85F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536" y="2424890"/>
            <a:ext cx="1122671" cy="1122671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D1008526-8733-464D-A5EC-C9873C2CDC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8892" y="2506551"/>
            <a:ext cx="843644" cy="843644"/>
          </a:xfrm>
          <a:prstGeom prst="rect">
            <a:avLst/>
          </a:prstGeom>
        </p:spPr>
      </p:pic>
      <p:pic>
        <p:nvPicPr>
          <p:cNvPr id="14" name="圖片 13" descr="12.png">
            <a:extLst>
              <a:ext uri="{FF2B5EF4-FFF2-40B4-BE49-F238E27FC236}">
                <a16:creationId xmlns:a16="http://schemas.microsoft.com/office/drawing/2014/main" id="{5845B2DE-FBB3-403A-8EDB-C4E9F4A2FD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867" y="1020245"/>
            <a:ext cx="6926917" cy="558852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7DDD3-389E-4071-8F9B-5340225C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586" y="1066958"/>
            <a:ext cx="6619551" cy="5305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Subsystems and host NAS run independently of each other</a:t>
            </a:r>
            <a:endParaRPr lang="zh-TW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3B2B6974-169B-4812-A616-9EDA91659C02}"/>
              </a:ext>
            </a:extLst>
          </p:cNvPr>
          <p:cNvSpPr txBox="1">
            <a:spLocks/>
          </p:cNvSpPr>
          <p:nvPr/>
        </p:nvSpPr>
        <p:spPr>
          <a:xfrm>
            <a:off x="1054765" y="1590571"/>
            <a:ext cx="6860170" cy="954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7063" lvl="1" indent="-169863">
              <a:buSzPct val="80000"/>
              <a:tabLst>
                <a:tab pos="627063" algn="l"/>
              </a:tabLst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with different people and the users may have their own QTS system</a:t>
            </a:r>
          </a:p>
          <a:p>
            <a:pPr marL="627063" lvl="1" indent="-169863">
              <a:buSzPct val="80000"/>
              <a:tabLst>
                <a:tab pos="627063" algn="l"/>
              </a:tabLst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Responsible for different application services to ensure that applications do not affect each other</a:t>
            </a:r>
            <a:endParaRPr lang="zh-TW" altLang="en-US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85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7E7F45A-F59B-4BBB-BE3E-AAA22B115E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" y="0"/>
            <a:ext cx="9140080" cy="51434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E04EF0E-47BE-43EB-A703-4F5297AD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676" y="271520"/>
            <a:ext cx="8229600" cy="8572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Independent physical hardware resources are more efficient than virtual machines</a:t>
            </a:r>
          </a:p>
        </p:txBody>
      </p:sp>
      <p:pic>
        <p:nvPicPr>
          <p:cNvPr id="16" name="圖片 18" descr="圖片 18">
            <a:extLst>
              <a:ext uri="{FF2B5EF4-FFF2-40B4-BE49-F238E27FC236}">
                <a16:creationId xmlns:a16="http://schemas.microsoft.com/office/drawing/2014/main" id="{B0AD4C5B-6F7E-46F9-A2B0-07936C660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0208" y="1249213"/>
            <a:ext cx="7058341" cy="8572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EA7DDD3-389E-4071-8F9B-5340225C1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4578" y="1308355"/>
            <a:ext cx="6890324" cy="85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</a:t>
            </a:r>
            <a:r>
              <a:rPr lang="en-US" altLang="zh-TW" sz="1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mQTS</a:t>
            </a: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 has its own independent hardware resources, such as processors and memory. No need to share host system resources. Application and performance configuration is more flexible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E325C7AD-0AC7-40B0-891F-EBF854615BC5}"/>
              </a:ext>
            </a:extLst>
          </p:cNvPr>
          <p:cNvSpPr txBox="1">
            <a:spLocks/>
          </p:cNvSpPr>
          <p:nvPr/>
        </p:nvSpPr>
        <p:spPr>
          <a:xfrm>
            <a:off x="1741583" y="4529885"/>
            <a:ext cx="876668" cy="41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4F990C00-EC7C-4160-843A-A14F6D03ACE9}"/>
              </a:ext>
            </a:extLst>
          </p:cNvPr>
          <p:cNvSpPr txBox="1">
            <a:spLocks/>
          </p:cNvSpPr>
          <p:nvPr/>
        </p:nvSpPr>
        <p:spPr>
          <a:xfrm>
            <a:off x="6964083" y="4552309"/>
            <a:ext cx="876668" cy="4112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b="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335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349407-ACB2-443F-A910-A01541684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12582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Mustang-200 Data Security</a:t>
            </a:r>
            <a:endParaRPr lang="zh-TW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F48CECB0-CEFF-4B2A-8545-F0321C689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4773" y="794626"/>
            <a:ext cx="4093652" cy="40936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F69C7A-BFB0-440D-9634-9335B93B7594}"/>
              </a:ext>
            </a:extLst>
          </p:cNvPr>
          <p:cNvSpPr/>
          <p:nvPr/>
        </p:nvSpPr>
        <p:spPr>
          <a:xfrm>
            <a:off x="3413257" y="1111736"/>
            <a:ext cx="981697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System 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Notification</a:t>
            </a:r>
            <a:endParaRPr lang="zh-TW" altLang="en-US" sz="1100" b="1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74466BD-988B-44D6-AC80-1559967361E9}"/>
              </a:ext>
            </a:extLst>
          </p:cNvPr>
          <p:cNvSpPr/>
          <p:nvPr/>
        </p:nvSpPr>
        <p:spPr>
          <a:xfrm>
            <a:off x="3905176" y="2454128"/>
            <a:ext cx="1196161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Data </a:t>
            </a:r>
          </a:p>
          <a:p>
            <a:pPr algn="ctr"/>
            <a:r>
              <a:rPr lang="en-US" altLang="zh-TW" sz="2000" b="1">
                <a:solidFill>
                  <a:schemeClr val="bg1"/>
                </a:solidFill>
              </a:rPr>
              <a:t>Security</a:t>
            </a:r>
            <a:endParaRPr lang="zh-TW" altLang="en-US" sz="2000" b="1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828FB76-382C-4CFC-9406-AA1FBE0AF562}"/>
              </a:ext>
            </a:extLst>
          </p:cNvPr>
          <p:cNvSpPr/>
          <p:nvPr/>
        </p:nvSpPr>
        <p:spPr>
          <a:xfrm>
            <a:off x="2574366" y="2235890"/>
            <a:ext cx="1020580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Connection 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Security</a:t>
            </a:r>
            <a:endParaRPr lang="zh-TW" altLang="en-US" sz="1100" b="1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68AF5F1-122B-45E0-B222-41288A3F463B}"/>
              </a:ext>
            </a:extLst>
          </p:cNvPr>
          <p:cNvSpPr/>
          <p:nvPr/>
        </p:nvSpPr>
        <p:spPr>
          <a:xfrm>
            <a:off x="3079547" y="3562847"/>
            <a:ext cx="565096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Anti-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Virus</a:t>
            </a:r>
            <a:endParaRPr lang="zh-TW" altLang="en-US" sz="1100" b="1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04C13F9-117D-46DC-9306-FF7A8F950F0C}"/>
              </a:ext>
            </a:extLst>
          </p:cNvPr>
          <p:cNvSpPr/>
          <p:nvPr/>
        </p:nvSpPr>
        <p:spPr>
          <a:xfrm>
            <a:off x="4151851" y="4150561"/>
            <a:ext cx="943732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Data 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Encryption</a:t>
            </a:r>
            <a:endParaRPr lang="zh-TW" altLang="en-US" sz="1100" b="1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9C3E675-238B-4EA2-93EF-8D32FEC4435F}"/>
              </a:ext>
            </a:extLst>
          </p:cNvPr>
          <p:cNvSpPr/>
          <p:nvPr/>
        </p:nvSpPr>
        <p:spPr>
          <a:xfrm>
            <a:off x="5283733" y="3504882"/>
            <a:ext cx="1101584" cy="5078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altLang="zh-TW" sz="900" b="1">
              <a:solidFill>
                <a:schemeClr val="bg1"/>
              </a:solidFill>
            </a:endParaRPr>
          </a:p>
          <a:p>
            <a:pPr algn="ctr"/>
            <a:r>
              <a:rPr lang="en-US" altLang="zh-TW" sz="900" b="1">
                <a:solidFill>
                  <a:schemeClr val="bg1"/>
                </a:solidFill>
              </a:rPr>
              <a:t>Communication</a:t>
            </a:r>
          </a:p>
          <a:p>
            <a:pPr algn="ctr"/>
            <a:r>
              <a:rPr lang="en-US" altLang="zh-TW" sz="900" b="1">
                <a:solidFill>
                  <a:schemeClr val="bg1"/>
                </a:solidFill>
              </a:rPr>
              <a:t>Encryption</a:t>
            </a:r>
            <a:endParaRPr lang="zh-TW" altLang="en-US" sz="900" b="1">
              <a:solidFill>
                <a:schemeClr val="bg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F7EE481-1116-4C0D-BC3F-32D1B0B2A4BA}"/>
              </a:ext>
            </a:extLst>
          </p:cNvPr>
          <p:cNvSpPr/>
          <p:nvPr/>
        </p:nvSpPr>
        <p:spPr>
          <a:xfrm>
            <a:off x="5753221" y="2209290"/>
            <a:ext cx="811353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Account 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</a:rPr>
              <a:t>Security</a:t>
            </a:r>
            <a:endParaRPr lang="zh-TW" altLang="en-US" sz="1100" b="1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6957E0F-3692-4942-97F2-6168934F35DF}"/>
              </a:ext>
            </a:extLst>
          </p:cNvPr>
          <p:cNvSpPr/>
          <p:nvPr/>
        </p:nvSpPr>
        <p:spPr>
          <a:xfrm>
            <a:off x="4785369" y="1092891"/>
            <a:ext cx="981697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Network </a:t>
            </a:r>
          </a:p>
          <a:p>
            <a:pPr algn="ctr"/>
            <a:r>
              <a:rPr lang="en-US" altLang="zh-TW" sz="1000" b="1">
                <a:solidFill>
                  <a:schemeClr val="bg1"/>
                </a:solidFill>
              </a:rPr>
              <a:t>Environment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A317947-49F1-4E27-ACD9-6A9C7087B0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70487" y="865656"/>
            <a:ext cx="1766626" cy="33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CB38378-D954-4523-AD5F-0353B40B20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26480" y="1225791"/>
            <a:ext cx="1766626" cy="33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49C4A0C-D5F3-4A3F-BD8B-9139623652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5933" y="857679"/>
            <a:ext cx="1766626" cy="33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B30B2FF-48A9-497C-94D5-9968FCC7E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72220" y="1978415"/>
            <a:ext cx="1773988" cy="339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B61975DF-A41C-45C0-85EC-657418807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13471" y="2350340"/>
            <a:ext cx="1773988" cy="3396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F34B40EE-10B3-479B-8F23-00586B5145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47319" y="3533095"/>
            <a:ext cx="2446335" cy="345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2122CEF-F51A-42CE-9E0F-16003C3085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028672" y="4448730"/>
            <a:ext cx="224558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0F21103F-738F-4E46-B230-D7E33005DA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353603" y="3422524"/>
            <a:ext cx="2421793" cy="57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64850B0A-4570-41F1-A231-5316D4B0F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194844" y="4448731"/>
            <a:ext cx="1878695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79ABB54F-ABCF-4AE6-A37E-BCD30D391E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651371" y="2304309"/>
            <a:ext cx="2141079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1D48491D-AAB6-4E94-972A-8A389C5968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868824" y="1004395"/>
            <a:ext cx="2476922" cy="359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267CC23-7AA0-4019-9F5A-5913F3A32786}"/>
              </a:ext>
            </a:extLst>
          </p:cNvPr>
          <p:cNvSpPr/>
          <p:nvPr/>
        </p:nvSpPr>
        <p:spPr>
          <a:xfrm>
            <a:off x="1829214" y="949717"/>
            <a:ext cx="201390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Email Notification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ABE4C78-D912-4C9A-BD8F-EF6BE33EF77F}"/>
              </a:ext>
            </a:extLst>
          </p:cNvPr>
          <p:cNvSpPr/>
          <p:nvPr/>
        </p:nvSpPr>
        <p:spPr>
          <a:xfrm>
            <a:off x="1706861" y="1306559"/>
            <a:ext cx="2146253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SMS Notification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8ECE8D8-4967-408F-9FBF-8BFD833E6651}"/>
              </a:ext>
            </a:extLst>
          </p:cNvPr>
          <p:cNvSpPr/>
          <p:nvPr/>
        </p:nvSpPr>
        <p:spPr>
          <a:xfrm>
            <a:off x="277418" y="938033"/>
            <a:ext cx="209167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Push Notification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423FC0B-945D-4796-B2C3-4245E45A06D0}"/>
              </a:ext>
            </a:extLst>
          </p:cNvPr>
          <p:cNvSpPr/>
          <p:nvPr/>
        </p:nvSpPr>
        <p:spPr>
          <a:xfrm>
            <a:off x="1162219" y="2071647"/>
            <a:ext cx="1740119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VPN Server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BFF25E8-D014-4D98-8848-917168DC5253}"/>
              </a:ext>
            </a:extLst>
          </p:cNvPr>
          <p:cNvSpPr/>
          <p:nvPr/>
        </p:nvSpPr>
        <p:spPr>
          <a:xfrm>
            <a:off x="1031865" y="2425263"/>
            <a:ext cx="1740119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VPN Client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88320FA8-51AE-428F-8E68-1FF27879D018}"/>
              </a:ext>
            </a:extLst>
          </p:cNvPr>
          <p:cNvSpPr/>
          <p:nvPr/>
        </p:nvSpPr>
        <p:spPr>
          <a:xfrm>
            <a:off x="834278" y="3614502"/>
            <a:ext cx="2265061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 err="1">
                <a:solidFill>
                  <a:schemeClr val="bg1"/>
                </a:solidFill>
              </a:rPr>
              <a:t>AntiVirus</a:t>
            </a:r>
            <a:r>
              <a:rPr lang="en-US" altLang="zh-TW" sz="1000" b="1">
                <a:solidFill>
                  <a:schemeClr val="bg1"/>
                </a:solidFill>
              </a:rPr>
              <a:t> Protection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44BC1D0E-6AF3-427F-8372-8E6D5BAF333B}"/>
              </a:ext>
            </a:extLst>
          </p:cNvPr>
          <p:cNvSpPr/>
          <p:nvPr/>
        </p:nvSpPr>
        <p:spPr>
          <a:xfrm>
            <a:off x="5260704" y="4542071"/>
            <a:ext cx="1740119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hard Drive Encryption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D345F1F-ABA9-464E-BAEC-CEC4AE827165}"/>
              </a:ext>
            </a:extLst>
          </p:cNvPr>
          <p:cNvSpPr/>
          <p:nvPr/>
        </p:nvSpPr>
        <p:spPr>
          <a:xfrm>
            <a:off x="6668425" y="3553381"/>
            <a:ext cx="2216507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Network Communication Encryption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26DD5CE-D051-44F7-87F3-CD5A00E5D5A0}"/>
              </a:ext>
            </a:extLst>
          </p:cNvPr>
          <p:cNvSpPr/>
          <p:nvPr/>
        </p:nvSpPr>
        <p:spPr>
          <a:xfrm>
            <a:off x="2369088" y="4542070"/>
            <a:ext cx="1740119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Folder Encryption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26F512B-C994-40A4-9CCF-5CA385FD8212}"/>
              </a:ext>
            </a:extLst>
          </p:cNvPr>
          <p:cNvSpPr/>
          <p:nvPr/>
        </p:nvSpPr>
        <p:spPr>
          <a:xfrm>
            <a:off x="6856400" y="2387965"/>
            <a:ext cx="1740119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2-step Authentication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636945C8-B730-4CB4-9621-1E7B0488B6C8}"/>
              </a:ext>
            </a:extLst>
          </p:cNvPr>
          <p:cNvSpPr/>
          <p:nvPr/>
        </p:nvSpPr>
        <p:spPr>
          <a:xfrm>
            <a:off x="6146380" y="1084834"/>
            <a:ext cx="2223006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Connection Management</a:t>
            </a:r>
            <a:endParaRPr lang="zh-TW" altLang="en-US" sz="1000" b="1">
              <a:solidFill>
                <a:schemeClr val="bg1"/>
              </a:solidFill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8E512542-8931-48C4-A60F-AACB29AD19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17690" y="1238651"/>
            <a:ext cx="1766626" cy="338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E0E2B3E8-65EC-4E8B-B3EB-3E5237E700E3}"/>
              </a:ext>
            </a:extLst>
          </p:cNvPr>
          <p:cNvSpPr/>
          <p:nvPr/>
        </p:nvSpPr>
        <p:spPr>
          <a:xfrm>
            <a:off x="226973" y="1314634"/>
            <a:ext cx="2091670" cy="2462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 indent="-180975">
              <a:buFont typeface="Wingdings" panose="05000000000000000000" pitchFamily="2" charset="2"/>
              <a:buChar char="ü"/>
            </a:pPr>
            <a:r>
              <a:rPr lang="en-US" altLang="zh-TW" sz="1000" b="1">
                <a:solidFill>
                  <a:schemeClr val="bg1"/>
                </a:solidFill>
              </a:rPr>
              <a:t>IM Notification</a:t>
            </a:r>
            <a:endParaRPr lang="zh-TW" alt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092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AEE5473-DB24-4FD7-B671-631C06E81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94BAE35-B1A7-45E0-B2AE-0BC5DC6D2442}"/>
              </a:ext>
            </a:extLst>
          </p:cNvPr>
          <p:cNvSpPr txBox="1">
            <a:spLocks/>
          </p:cNvSpPr>
          <p:nvPr/>
        </p:nvSpPr>
        <p:spPr>
          <a:xfrm>
            <a:off x="4053687" y="2696788"/>
            <a:ext cx="5418531" cy="150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j-cs"/>
              </a:defRPr>
            </a:lvl1pPr>
          </a:lstStyle>
          <a:p>
            <a:r>
              <a:rPr lang="en-US" sz="3400">
                <a:latin typeface="Arial" panose="020B0604020202020204" pitchFamily="34" charset="0"/>
                <a:cs typeface="Arial" panose="020B0604020202020204" pitchFamily="34" charset="0"/>
              </a:rPr>
              <a:t>QTS Card Manager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7E2FFC-6937-4488-83EF-4E86A681E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197" y="1591958"/>
            <a:ext cx="3139854" cy="820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46458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>
            <a:extLst>
              <a:ext uri="{FF2B5EF4-FFF2-40B4-BE49-F238E27FC236}">
                <a16:creationId xmlns:a16="http://schemas.microsoft.com/office/drawing/2014/main" id="{6518214B-A035-4061-B515-7E0E290090C5}"/>
              </a:ext>
            </a:extLst>
          </p:cNvPr>
          <p:cNvSpPr/>
          <p:nvPr/>
        </p:nvSpPr>
        <p:spPr>
          <a:xfrm>
            <a:off x="4116654" y="1090829"/>
            <a:ext cx="2849935" cy="3331789"/>
          </a:xfrm>
          <a:prstGeom prst="rect">
            <a:avLst/>
          </a:prstGeom>
          <a:solidFill>
            <a:srgbClr val="B7DEE8">
              <a:alpha val="83922"/>
            </a:srgbClr>
          </a:solidFill>
          <a:ln w="19050">
            <a:solidFill>
              <a:srgbClr val="0070C0"/>
            </a:soli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68C1128-87FB-4562-8AFB-DF62176E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71"/>
            <a:ext cx="9144000" cy="857250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QVR Pro surveillance performance bottlenecks</a:t>
            </a:r>
            <a:endParaRPr lang="zh-TW" altLang="en-US"/>
          </a:p>
        </p:txBody>
      </p:sp>
      <p:pic>
        <p:nvPicPr>
          <p:cNvPr id="13" name="圖片 22" descr="一張含有 牆, 電子用品 的圖片&#10;&#10;描述是以高可信度產生">
            <a:extLst>
              <a:ext uri="{FF2B5EF4-FFF2-40B4-BE49-F238E27FC236}">
                <a16:creationId xmlns:a16="http://schemas.microsoft.com/office/drawing/2014/main" id="{88107727-7390-4B22-B164-F42B20643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4" y="2353855"/>
            <a:ext cx="2265106" cy="2013680"/>
          </a:xfrm>
          <a:prstGeom prst="rect">
            <a:avLst/>
          </a:prstGeom>
        </p:spPr>
      </p:pic>
      <p:cxnSp>
        <p:nvCxnSpPr>
          <p:cNvPr id="19" name="Elbow Connector 55">
            <a:extLst>
              <a:ext uri="{FF2B5EF4-FFF2-40B4-BE49-F238E27FC236}">
                <a16:creationId xmlns:a16="http://schemas.microsoft.com/office/drawing/2014/main" id="{AFD495E5-DBF4-4DAD-9842-03CF03EC2377}"/>
              </a:ext>
            </a:extLst>
          </p:cNvPr>
          <p:cNvCxnSpPr/>
          <p:nvPr/>
        </p:nvCxnSpPr>
        <p:spPr>
          <a:xfrm rot="16200000" flipH="1">
            <a:off x="31591" y="1937976"/>
            <a:ext cx="835563" cy="111062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Elbow Connector 56">
            <a:extLst>
              <a:ext uri="{FF2B5EF4-FFF2-40B4-BE49-F238E27FC236}">
                <a16:creationId xmlns:a16="http://schemas.microsoft.com/office/drawing/2014/main" id="{A69B35A1-425E-49FD-A172-E31D0A24CAD0}"/>
              </a:ext>
            </a:extLst>
          </p:cNvPr>
          <p:cNvCxnSpPr>
            <a:cxnSpLocks/>
          </p:cNvCxnSpPr>
          <p:nvPr/>
        </p:nvCxnSpPr>
        <p:spPr>
          <a:xfrm rot="5400000">
            <a:off x="475502" y="1921655"/>
            <a:ext cx="835564" cy="143705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Elbow Connector 59">
            <a:extLst>
              <a:ext uri="{FF2B5EF4-FFF2-40B4-BE49-F238E27FC236}">
                <a16:creationId xmlns:a16="http://schemas.microsoft.com/office/drawing/2014/main" id="{8E8FFBA0-05D8-4976-B84B-269088639328}"/>
              </a:ext>
            </a:extLst>
          </p:cNvPr>
          <p:cNvCxnSpPr>
            <a:cxnSpLocks/>
          </p:cNvCxnSpPr>
          <p:nvPr/>
        </p:nvCxnSpPr>
        <p:spPr>
          <a:xfrm rot="5400000">
            <a:off x="875438" y="1855665"/>
            <a:ext cx="823003" cy="288244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97FD887-E632-4F10-A306-6524A79EE08D}"/>
              </a:ext>
            </a:extLst>
          </p:cNvPr>
          <p:cNvSpPr txBox="1"/>
          <p:nvPr/>
        </p:nvSpPr>
        <p:spPr>
          <a:xfrm>
            <a:off x="2997377" y="4101194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PC</a:t>
            </a:r>
          </a:p>
        </p:txBody>
      </p:sp>
      <p:pic>
        <p:nvPicPr>
          <p:cNvPr id="31" name="圖片 39">
            <a:extLst>
              <a:ext uri="{FF2B5EF4-FFF2-40B4-BE49-F238E27FC236}">
                <a16:creationId xmlns:a16="http://schemas.microsoft.com/office/drawing/2014/main" id="{1DACB5E8-578F-4A9A-9B7C-60D6239DF8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321" y="1026665"/>
            <a:ext cx="1953901" cy="1156256"/>
          </a:xfrm>
          <a:prstGeom prst="rect">
            <a:avLst/>
          </a:prstGeom>
        </p:spPr>
      </p:pic>
      <p:sp>
        <p:nvSpPr>
          <p:cNvPr id="35" name="文字方塊 52">
            <a:extLst>
              <a:ext uri="{FF2B5EF4-FFF2-40B4-BE49-F238E27FC236}">
                <a16:creationId xmlns:a16="http://schemas.microsoft.com/office/drawing/2014/main" id="{0ED41538-C6EA-4FB0-9D5B-CE8375499D9E}"/>
              </a:ext>
            </a:extLst>
          </p:cNvPr>
          <p:cNvSpPr txBox="1"/>
          <p:nvPr/>
        </p:nvSpPr>
        <p:spPr>
          <a:xfrm>
            <a:off x="6786298" y="2173129"/>
            <a:ext cx="1603916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monitor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499E1A3-0E58-4FBF-9B33-6293565718A9}"/>
              </a:ext>
            </a:extLst>
          </p:cNvPr>
          <p:cNvSpPr txBox="1"/>
          <p:nvPr/>
        </p:nvSpPr>
        <p:spPr>
          <a:xfrm>
            <a:off x="555101" y="842572"/>
            <a:ext cx="140572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IP camera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67B68E18-2B5C-4F31-8F3F-BC545AB45E4C}"/>
              </a:ext>
            </a:extLst>
          </p:cNvPr>
          <p:cNvCxnSpPr>
            <a:cxnSpLocks/>
          </p:cNvCxnSpPr>
          <p:nvPr/>
        </p:nvCxnSpPr>
        <p:spPr>
          <a:xfrm>
            <a:off x="2328370" y="3341232"/>
            <a:ext cx="245744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圖片 26">
            <a:extLst>
              <a:ext uri="{FF2B5EF4-FFF2-40B4-BE49-F238E27FC236}">
                <a16:creationId xmlns:a16="http://schemas.microsoft.com/office/drawing/2014/main" id="{781CE6CC-D867-43D1-B2CB-31912EA02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520" y="2982418"/>
            <a:ext cx="595688" cy="60239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F6EDFBE-0A1A-4865-A99A-F8AA0B741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598" y="3134316"/>
            <a:ext cx="1425448" cy="4027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21613E9-89A9-46AC-B892-B5911D4D14A9}"/>
              </a:ext>
            </a:extLst>
          </p:cNvPr>
          <p:cNvSpPr/>
          <p:nvPr/>
        </p:nvSpPr>
        <p:spPr>
          <a:xfrm>
            <a:off x="2560948" y="3179765"/>
            <a:ext cx="14109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switch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E87FC69-27A7-40AA-944E-9FD8BCFCB3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4" y="1166024"/>
            <a:ext cx="587302" cy="500740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6A5EA0C4-93E1-4C67-B29D-736C3C302B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51" y="1166024"/>
            <a:ext cx="587302" cy="50074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C03F4E89-A670-4EAC-8307-532AA0A5AE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142" y="1181920"/>
            <a:ext cx="587302" cy="500740"/>
          </a:xfrm>
          <a:prstGeom prst="rect">
            <a:avLst/>
          </a:prstGeom>
        </p:spPr>
      </p:pic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475F9423-BABE-4F16-BEC3-AAC508E44CB2}"/>
              </a:ext>
            </a:extLst>
          </p:cNvPr>
          <p:cNvCxnSpPr>
            <a:cxnSpLocks/>
          </p:cNvCxnSpPr>
          <p:nvPr/>
        </p:nvCxnSpPr>
        <p:spPr>
          <a:xfrm flipV="1">
            <a:off x="6369653" y="2095380"/>
            <a:ext cx="1749282" cy="1265315"/>
          </a:xfrm>
          <a:prstGeom prst="bentConnector3">
            <a:avLst>
              <a:gd name="adj1" fmla="val 9993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1" name="圖片 50">
            <a:extLst>
              <a:ext uri="{FF2B5EF4-FFF2-40B4-BE49-F238E27FC236}">
                <a16:creationId xmlns:a16="http://schemas.microsoft.com/office/drawing/2014/main" id="{9DBFDF1C-D4C3-469F-A25E-97FBE4BE5E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5729" y="1362329"/>
            <a:ext cx="2616770" cy="1553737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84871A35-8A5F-4752-BF5E-9D988D36C21F}"/>
              </a:ext>
            </a:extLst>
          </p:cNvPr>
          <p:cNvSpPr/>
          <p:nvPr/>
        </p:nvSpPr>
        <p:spPr>
          <a:xfrm>
            <a:off x="4407261" y="1597217"/>
            <a:ext cx="2323072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 bottlenecks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F7CF189-CE3F-4B02-87BF-5F85ECC76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546" y="2529429"/>
            <a:ext cx="2574753" cy="152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矩形 52">
            <a:extLst>
              <a:ext uri="{FF2B5EF4-FFF2-40B4-BE49-F238E27FC236}">
                <a16:creationId xmlns:a16="http://schemas.microsoft.com/office/drawing/2014/main" id="{CC95288D-5649-4666-B630-73E88F2B3EFD}"/>
              </a:ext>
            </a:extLst>
          </p:cNvPr>
          <p:cNvSpPr/>
          <p:nvPr/>
        </p:nvSpPr>
        <p:spPr>
          <a:xfrm>
            <a:off x="4539643" y="1869451"/>
            <a:ext cx="2374656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anchor="t">
            <a:spAutoFit/>
          </a:bodyPr>
          <a:lstStyle/>
          <a:p>
            <a:pPr marL="267970" indent="-267970">
              <a:buAutoNum type="arabicPeriod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image decode</a:t>
            </a:r>
          </a:p>
          <a:p>
            <a:pPr marL="267970" indent="-267970">
              <a:buAutoNum type="arabicPeriod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4K image resize</a:t>
            </a:r>
          </a:p>
          <a:p>
            <a:pPr marL="267970" indent="-267970">
              <a:buAutoNum type="arabicPeriod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Resize, then encode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C43CB90-6881-42CF-ACE9-CA50393F010E}"/>
              </a:ext>
            </a:extLst>
          </p:cNvPr>
          <p:cNvSpPr txBox="1"/>
          <p:nvPr/>
        </p:nvSpPr>
        <p:spPr>
          <a:xfrm>
            <a:off x="843630" y="4270471"/>
            <a:ext cx="84685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/>
              <a:t>QVR Pr</a:t>
            </a:r>
            <a:r>
              <a:rPr lang="en-US" altLang="en-US" sz="1200" b="1"/>
              <a:t>o</a:t>
            </a:r>
            <a:endParaRPr lang="zh-TW" sz="1200" b="1"/>
          </a:p>
        </p:txBody>
      </p:sp>
      <p:cxnSp>
        <p:nvCxnSpPr>
          <p:cNvPr id="33" name="Elbow Connector 59">
            <a:extLst>
              <a:ext uri="{FF2B5EF4-FFF2-40B4-BE49-F238E27FC236}">
                <a16:creationId xmlns:a16="http://schemas.microsoft.com/office/drawing/2014/main" id="{4B71B5F6-230E-431E-BC39-E6BE588F0455}"/>
              </a:ext>
            </a:extLst>
          </p:cNvPr>
          <p:cNvCxnSpPr>
            <a:cxnSpLocks/>
          </p:cNvCxnSpPr>
          <p:nvPr/>
        </p:nvCxnSpPr>
        <p:spPr>
          <a:xfrm rot="5400000">
            <a:off x="1326447" y="1855666"/>
            <a:ext cx="823003" cy="288244"/>
          </a:xfrm>
          <a:prstGeom prst="bentConnector3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0" name="圖片 29">
            <a:extLst>
              <a:ext uri="{FF2B5EF4-FFF2-40B4-BE49-F238E27FC236}">
                <a16:creationId xmlns:a16="http://schemas.microsoft.com/office/drawing/2014/main" id="{4435F884-4378-44AE-9CB7-AA04C2A36C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602" y="1193603"/>
            <a:ext cx="587302" cy="50074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1AB27E0-12E9-4256-A077-392B11B8EF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71" y="1773866"/>
            <a:ext cx="1776759" cy="40272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261D572-73AB-4660-B78D-33D6D577F438}"/>
              </a:ext>
            </a:extLst>
          </p:cNvPr>
          <p:cNvSpPr/>
          <p:nvPr/>
        </p:nvSpPr>
        <p:spPr>
          <a:xfrm>
            <a:off x="362360" y="1819315"/>
            <a:ext cx="152937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switch</a:t>
            </a:r>
          </a:p>
        </p:txBody>
      </p:sp>
    </p:spTree>
    <p:extLst>
      <p:ext uri="{BB962C8B-B14F-4D97-AF65-F5344CB8AC3E}">
        <p14:creationId xmlns:p14="http://schemas.microsoft.com/office/powerpoint/2010/main" val="41613285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8C1128-87FB-4562-8AFB-DF62176EA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15" y="-12582"/>
            <a:ext cx="8229600" cy="857250"/>
          </a:xfrm>
        </p:spPr>
        <p:txBody>
          <a:bodyPr>
            <a:normAutofit/>
          </a:bodyPr>
          <a:lstStyle/>
          <a:p>
            <a:r>
              <a:rPr lang="zh-TW" altLang="en-US" sz="3200">
                <a:latin typeface="Arial" panose="020B0604020202020204" pitchFamily="34" charset="0"/>
                <a:cs typeface="Arial" panose="020B0604020202020204" pitchFamily="34" charset="0"/>
              </a:rPr>
              <a:t>QVR Pro </a:t>
            </a:r>
            <a:r>
              <a:rPr lang="en-US" altLang="zh-TW" sz="3200"/>
              <a:t>surveillance accelerated</a:t>
            </a:r>
            <a:endParaRPr lang="zh-TW" altLang="en-US" sz="3200"/>
          </a:p>
        </p:txBody>
      </p:sp>
      <p:pic>
        <p:nvPicPr>
          <p:cNvPr id="13" name="圖片 22" descr="一張含有 牆, 電子用品 的圖片&#10;&#10;描述是以高可信度產生">
            <a:extLst>
              <a:ext uri="{FF2B5EF4-FFF2-40B4-BE49-F238E27FC236}">
                <a16:creationId xmlns:a16="http://schemas.microsoft.com/office/drawing/2014/main" id="{88107727-7390-4B22-B164-F42B20643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33" y="2363795"/>
            <a:ext cx="2374226" cy="2110688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D957C158-3441-417B-9CE3-428756F713B0}"/>
              </a:ext>
            </a:extLst>
          </p:cNvPr>
          <p:cNvSpPr/>
          <p:nvPr/>
        </p:nvSpPr>
        <p:spPr>
          <a:xfrm>
            <a:off x="4116654" y="1090829"/>
            <a:ext cx="2849935" cy="3331789"/>
          </a:xfrm>
          <a:prstGeom prst="rect">
            <a:avLst/>
          </a:prstGeom>
          <a:solidFill>
            <a:srgbClr val="B7DEE8">
              <a:alpha val="83922"/>
            </a:srgbClr>
          </a:solidFill>
          <a:ln w="19050">
            <a:solidFill>
              <a:srgbClr val="0070C0"/>
            </a:solidFill>
          </a:ln>
          <a:effectLst>
            <a:outerShdw blurRad="50800"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97FD887-E632-4F10-A306-6524A79EE08D}"/>
              </a:ext>
            </a:extLst>
          </p:cNvPr>
          <p:cNvSpPr txBox="1"/>
          <p:nvPr/>
        </p:nvSpPr>
        <p:spPr>
          <a:xfrm>
            <a:off x="2997377" y="4101194"/>
            <a:ext cx="27432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</a:rPr>
              <a:t>PC</a:t>
            </a:r>
          </a:p>
        </p:txBody>
      </p:sp>
      <p:sp>
        <p:nvSpPr>
          <p:cNvPr id="35" name="文字方塊 52">
            <a:extLst>
              <a:ext uri="{FF2B5EF4-FFF2-40B4-BE49-F238E27FC236}">
                <a16:creationId xmlns:a16="http://schemas.microsoft.com/office/drawing/2014/main" id="{0ED41538-C6EA-4FB0-9D5B-CE8375499D9E}"/>
              </a:ext>
            </a:extLst>
          </p:cNvPr>
          <p:cNvSpPr txBox="1"/>
          <p:nvPr/>
        </p:nvSpPr>
        <p:spPr>
          <a:xfrm>
            <a:off x="6750744" y="2146036"/>
            <a:ext cx="1603916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monitor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499E1A3-0E58-4FBF-9B33-6293565718A9}"/>
              </a:ext>
            </a:extLst>
          </p:cNvPr>
          <p:cNvSpPr txBox="1"/>
          <p:nvPr/>
        </p:nvSpPr>
        <p:spPr>
          <a:xfrm>
            <a:off x="2400244" y="896131"/>
            <a:ext cx="1405720" cy="2923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3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4K IP camera</a:t>
            </a: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67B68E18-2B5C-4F31-8F3F-BC545AB45E4C}"/>
              </a:ext>
            </a:extLst>
          </p:cNvPr>
          <p:cNvCxnSpPr>
            <a:cxnSpLocks/>
          </p:cNvCxnSpPr>
          <p:nvPr/>
        </p:nvCxnSpPr>
        <p:spPr>
          <a:xfrm>
            <a:off x="2328370" y="3341232"/>
            <a:ext cx="12064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5" name="圖片 26">
            <a:extLst>
              <a:ext uri="{FF2B5EF4-FFF2-40B4-BE49-F238E27FC236}">
                <a16:creationId xmlns:a16="http://schemas.microsoft.com/office/drawing/2014/main" id="{781CE6CC-D867-43D1-B2CB-31912EA02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458" y="2992358"/>
            <a:ext cx="612371" cy="619264"/>
          </a:xfrm>
          <a:prstGeom prst="rect">
            <a:avLst/>
          </a:prstGeom>
        </p:spPr>
      </p:pic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3BDA88D5-0A54-4A62-BA20-FC64BD30434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02070" y="1616401"/>
            <a:ext cx="1702504" cy="1373416"/>
          </a:xfrm>
          <a:prstGeom prst="bentConnector3">
            <a:avLst>
              <a:gd name="adj1" fmla="val 107014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50" name="圖形 49">
            <a:extLst>
              <a:ext uri="{FF2B5EF4-FFF2-40B4-BE49-F238E27FC236}">
                <a16:creationId xmlns:a16="http://schemas.microsoft.com/office/drawing/2014/main" id="{0AC99AC1-C905-4DC0-8781-02AD690E7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7488" y="1210512"/>
            <a:ext cx="3283694" cy="2155922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F6EDFBE-0A1A-4865-A99A-F8AA0B741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159" y="3134316"/>
            <a:ext cx="1497526" cy="40272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21613E9-89A9-46AC-B892-B5911D4D14A9}"/>
              </a:ext>
            </a:extLst>
          </p:cNvPr>
          <p:cNvSpPr/>
          <p:nvPr/>
        </p:nvSpPr>
        <p:spPr>
          <a:xfrm>
            <a:off x="2597946" y="3174925"/>
            <a:ext cx="141096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switch</a:t>
            </a:r>
          </a:p>
        </p:txBody>
      </p:sp>
      <p:cxnSp>
        <p:nvCxnSpPr>
          <p:cNvPr id="54" name="直線接點 53">
            <a:extLst>
              <a:ext uri="{FF2B5EF4-FFF2-40B4-BE49-F238E27FC236}">
                <a16:creationId xmlns:a16="http://schemas.microsoft.com/office/drawing/2014/main" id="{355D61D5-0C00-4ADC-9BB0-6ECBF62D82CA}"/>
              </a:ext>
            </a:extLst>
          </p:cNvPr>
          <p:cNvCxnSpPr>
            <a:cxnSpLocks/>
          </p:cNvCxnSpPr>
          <p:nvPr/>
        </p:nvCxnSpPr>
        <p:spPr>
          <a:xfrm>
            <a:off x="4947231" y="2095380"/>
            <a:ext cx="0" cy="98544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直線接點 55">
            <a:extLst>
              <a:ext uri="{FF2B5EF4-FFF2-40B4-BE49-F238E27FC236}">
                <a16:creationId xmlns:a16="http://schemas.microsoft.com/office/drawing/2014/main" id="{73B6CA74-BBA5-49FE-8510-20A7FF33ED93}"/>
              </a:ext>
            </a:extLst>
          </p:cNvPr>
          <p:cNvCxnSpPr>
            <a:cxnSpLocks/>
          </p:cNvCxnSpPr>
          <p:nvPr/>
        </p:nvCxnSpPr>
        <p:spPr>
          <a:xfrm>
            <a:off x="6287903" y="2078100"/>
            <a:ext cx="0" cy="121201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3F7CF189-CE3F-4B02-87BF-5F85ECC76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546" y="2529429"/>
            <a:ext cx="2574753" cy="15232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9A7237A3-41FA-4159-8B6B-F2FD41B145EB}"/>
              </a:ext>
            </a:extLst>
          </p:cNvPr>
          <p:cNvSpPr txBox="1"/>
          <p:nvPr/>
        </p:nvSpPr>
        <p:spPr>
          <a:xfrm>
            <a:off x="933297" y="4312857"/>
            <a:ext cx="84685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/>
              <a:t>QVR Pr</a:t>
            </a:r>
            <a:r>
              <a:rPr lang="en-US" altLang="en-US" sz="1200" b="1"/>
              <a:t>o</a:t>
            </a:r>
            <a:endParaRPr lang="zh-TW" sz="1200" b="1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030404DD-C582-47C1-8627-670BBA7DDFD9}"/>
              </a:ext>
            </a:extLst>
          </p:cNvPr>
          <p:cNvCxnSpPr/>
          <p:nvPr/>
        </p:nvCxnSpPr>
        <p:spPr>
          <a:xfrm>
            <a:off x="518890" y="993141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B881F1BD-6853-428B-B047-CC820B2AFAD7}"/>
              </a:ext>
            </a:extLst>
          </p:cNvPr>
          <p:cNvCxnSpPr>
            <a:cxnSpLocks/>
          </p:cNvCxnSpPr>
          <p:nvPr/>
        </p:nvCxnSpPr>
        <p:spPr>
          <a:xfrm>
            <a:off x="769251" y="1546469"/>
            <a:ext cx="0" cy="87458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E5C6C987-AA5B-4829-94AB-7EEA4BC92DEE}"/>
              </a:ext>
            </a:extLst>
          </p:cNvPr>
          <p:cNvCxnSpPr/>
          <p:nvPr/>
        </p:nvCxnSpPr>
        <p:spPr>
          <a:xfrm>
            <a:off x="1036984" y="995035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7" name="直線單箭頭接點 66">
            <a:extLst>
              <a:ext uri="{FF2B5EF4-FFF2-40B4-BE49-F238E27FC236}">
                <a16:creationId xmlns:a16="http://schemas.microsoft.com/office/drawing/2014/main" id="{7924251E-1608-4FAC-9756-B67776EE5E7D}"/>
              </a:ext>
            </a:extLst>
          </p:cNvPr>
          <p:cNvCxnSpPr>
            <a:cxnSpLocks/>
          </p:cNvCxnSpPr>
          <p:nvPr/>
        </p:nvCxnSpPr>
        <p:spPr>
          <a:xfrm>
            <a:off x="288454" y="1493034"/>
            <a:ext cx="0" cy="93727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8" name="直線單箭頭接點 67">
            <a:extLst>
              <a:ext uri="{FF2B5EF4-FFF2-40B4-BE49-F238E27FC236}">
                <a16:creationId xmlns:a16="http://schemas.microsoft.com/office/drawing/2014/main" id="{3595BE53-B277-4950-ABFB-6865F346B5DE}"/>
              </a:ext>
            </a:extLst>
          </p:cNvPr>
          <p:cNvCxnSpPr/>
          <p:nvPr/>
        </p:nvCxnSpPr>
        <p:spPr>
          <a:xfrm>
            <a:off x="1704964" y="984796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CF2BFED7-F425-4D7D-B0A3-EBC7D43BD133}"/>
              </a:ext>
            </a:extLst>
          </p:cNvPr>
          <p:cNvCxnSpPr>
            <a:cxnSpLocks/>
          </p:cNvCxnSpPr>
          <p:nvPr/>
        </p:nvCxnSpPr>
        <p:spPr>
          <a:xfrm>
            <a:off x="2005080" y="1493034"/>
            <a:ext cx="0" cy="91884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直線單箭頭接點 69">
            <a:extLst>
              <a:ext uri="{FF2B5EF4-FFF2-40B4-BE49-F238E27FC236}">
                <a16:creationId xmlns:a16="http://schemas.microsoft.com/office/drawing/2014/main" id="{DA4F5C61-1977-4537-8873-8476E08A30FC}"/>
              </a:ext>
            </a:extLst>
          </p:cNvPr>
          <p:cNvCxnSpPr/>
          <p:nvPr/>
        </p:nvCxnSpPr>
        <p:spPr>
          <a:xfrm>
            <a:off x="2322099" y="986690"/>
            <a:ext cx="0" cy="14270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直線單箭頭接點 70">
            <a:extLst>
              <a:ext uri="{FF2B5EF4-FFF2-40B4-BE49-F238E27FC236}">
                <a16:creationId xmlns:a16="http://schemas.microsoft.com/office/drawing/2014/main" id="{9AFE95D5-FF89-42E9-9202-23DF1C1422B6}"/>
              </a:ext>
            </a:extLst>
          </p:cNvPr>
          <p:cNvCxnSpPr>
            <a:cxnSpLocks/>
          </p:cNvCxnSpPr>
          <p:nvPr/>
        </p:nvCxnSpPr>
        <p:spPr>
          <a:xfrm>
            <a:off x="1354411" y="1501552"/>
            <a:ext cx="0" cy="92524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7" name="圖片 56">
            <a:extLst>
              <a:ext uri="{FF2B5EF4-FFF2-40B4-BE49-F238E27FC236}">
                <a16:creationId xmlns:a16="http://schemas.microsoft.com/office/drawing/2014/main" id="{0450BEA7-1082-4153-9470-0782133F55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775" y="1823431"/>
            <a:ext cx="2346640" cy="402725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2BC5A775-AD41-48FC-942B-6433FCCBB256}"/>
              </a:ext>
            </a:extLst>
          </p:cNvPr>
          <p:cNvSpPr/>
          <p:nvPr/>
        </p:nvSpPr>
        <p:spPr>
          <a:xfrm>
            <a:off x="330443" y="1864045"/>
            <a:ext cx="204409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3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 switch</a:t>
            </a:r>
          </a:p>
        </p:txBody>
      </p:sp>
      <p:pic>
        <p:nvPicPr>
          <p:cNvPr id="62" name="圖片 61">
            <a:extLst>
              <a:ext uri="{FF2B5EF4-FFF2-40B4-BE49-F238E27FC236}">
                <a16:creationId xmlns:a16="http://schemas.microsoft.com/office/drawing/2014/main" id="{6C783A37-11F1-49FB-B597-655014FD0D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926" y="711263"/>
            <a:ext cx="539808" cy="460246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F8A3AFCB-FEF9-449A-8C7B-86D628975C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145" y="1256519"/>
            <a:ext cx="539808" cy="460246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D953CFF6-5C77-408B-A90F-41805B4FE8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475" y="692143"/>
            <a:ext cx="539808" cy="46024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E31E4AB1-6210-4C05-99FA-87CAC2D915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59" y="1256519"/>
            <a:ext cx="539808" cy="460246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E612A53E-FBBB-432C-90BC-8E541A6960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511" y="691053"/>
            <a:ext cx="539808" cy="46024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3D2360F7-01BD-4235-BFAE-CFE5E67191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45" y="1249991"/>
            <a:ext cx="539808" cy="460246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62341A61-C457-44D3-90C1-F080B2A756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09" y="684955"/>
            <a:ext cx="539808" cy="46024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C2D8428A-BFF7-474C-83A6-3771D7A2C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1" y="1262423"/>
            <a:ext cx="539808" cy="460246"/>
          </a:xfrm>
          <a:prstGeom prst="rect">
            <a:avLst/>
          </a:prstGeom>
        </p:spPr>
      </p:pic>
      <p:pic>
        <p:nvPicPr>
          <p:cNvPr id="24" name="圖片 23" descr="一張含有 顯示, 電子用品 的圖片&#10;&#10;描述是以高可信度產生">
            <a:extLst>
              <a:ext uri="{FF2B5EF4-FFF2-40B4-BE49-F238E27FC236}">
                <a16:creationId xmlns:a16="http://schemas.microsoft.com/office/drawing/2014/main" id="{89DA6D75-757B-499E-8888-D40D978E00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6107" y="1339274"/>
            <a:ext cx="2900362" cy="128481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F257AF51-1F5F-4C17-9733-44B74C6BA236}"/>
              </a:ext>
            </a:extLst>
          </p:cNvPr>
          <p:cNvGrpSpPr/>
          <p:nvPr/>
        </p:nvGrpSpPr>
        <p:grpSpPr>
          <a:xfrm>
            <a:off x="4192541" y="1487386"/>
            <a:ext cx="2584250" cy="895171"/>
            <a:chOff x="4154313" y="1546547"/>
            <a:chExt cx="2752427" cy="953432"/>
          </a:xfrm>
        </p:grpSpPr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65B356BE-A379-433B-B489-3753B7F22061}"/>
                </a:ext>
              </a:extLst>
            </p:cNvPr>
            <p:cNvSpPr txBox="1"/>
            <p:nvPr/>
          </p:nvSpPr>
          <p:spPr>
            <a:xfrm>
              <a:off x="4154313" y="2204953"/>
              <a:ext cx="1548247" cy="295026"/>
            </a:xfrm>
            <a:prstGeom prst="rect">
              <a:avLst/>
            </a:prstGeom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200" b="1">
                  <a:solidFill>
                    <a:schemeClr val="bg1"/>
                  </a:solidFill>
                </a:rPr>
                <a:t>PCIe </a:t>
              </a:r>
              <a:r>
                <a:rPr lang="en-US" altLang="zh-TW" sz="1200" b="1">
                  <a:solidFill>
                    <a:schemeClr val="bg1"/>
                  </a:solidFill>
                </a:rPr>
                <a:t>2.0</a:t>
              </a:r>
              <a:r>
                <a:rPr lang="zh-TW" altLang="en-US" sz="1200" b="1">
                  <a:solidFill>
                    <a:schemeClr val="bg1"/>
                  </a:solidFill>
                </a:rPr>
                <a:t> x 4</a:t>
              </a: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209B0EC-06EC-485A-B74C-9259BB581734}"/>
                </a:ext>
              </a:extLst>
            </p:cNvPr>
            <p:cNvSpPr/>
            <p:nvPr/>
          </p:nvSpPr>
          <p:spPr>
            <a:xfrm>
              <a:off x="4300571" y="1546547"/>
              <a:ext cx="1276785" cy="62994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00"/>
                </a:solidFill>
                <a:latin typeface="新細明體"/>
                <a:ea typeface="新細明體"/>
              </a:endParaRPr>
            </a:p>
          </p:txBody>
        </p:sp>
        <p:sp>
          <p:nvSpPr>
            <p:cNvPr id="42" name="文字方塊 37">
              <a:extLst>
                <a:ext uri="{FF2B5EF4-FFF2-40B4-BE49-F238E27FC236}">
                  <a16:creationId xmlns:a16="http://schemas.microsoft.com/office/drawing/2014/main" id="{D86FF46D-663C-4A4B-ADE1-D03781D31425}"/>
                </a:ext>
              </a:extLst>
            </p:cNvPr>
            <p:cNvSpPr txBox="1"/>
            <p:nvPr/>
          </p:nvSpPr>
          <p:spPr>
            <a:xfrm>
              <a:off x="4345142" y="1615348"/>
              <a:ext cx="1162995" cy="4917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2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MVT image transcoding</a:t>
              </a: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C1BDE4EA-8B33-437E-BCA4-C421CA204AF2}"/>
                </a:ext>
              </a:extLst>
            </p:cNvPr>
            <p:cNvSpPr/>
            <p:nvPr/>
          </p:nvSpPr>
          <p:spPr>
            <a:xfrm>
              <a:off x="5640846" y="1553364"/>
              <a:ext cx="1265894" cy="623456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000000"/>
                </a:solidFill>
                <a:latin typeface="新細明體"/>
                <a:ea typeface="新細明體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B365E553-743A-4FF7-8DB7-61E224ECD193}"/>
                </a:ext>
              </a:extLst>
            </p:cNvPr>
            <p:cNvSpPr txBox="1"/>
            <p:nvPr/>
          </p:nvSpPr>
          <p:spPr>
            <a:xfrm>
              <a:off x="5712396" y="1621145"/>
              <a:ext cx="1149385" cy="4917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MVT </a:t>
              </a:r>
              <a:r>
                <a:rPr lang="en-US" altLang="zh-TW" sz="1200" b="1"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</a:p>
            <a:p>
              <a:pPr algn="ctr"/>
              <a:r>
                <a:rPr lang="zh-TW" altLang="en-US" sz="1200" b="1">
                  <a:latin typeface="Arial" panose="020B0604020202020204" pitchFamily="34" charset="0"/>
                  <a:cs typeface="Arial" panose="020B0604020202020204" pitchFamily="34" charset="0"/>
                </a:rPr>
                <a:t>transcod</a:t>
              </a:r>
              <a:r>
                <a:rPr lang="en-US" altLang="zh-TW" sz="1200" b="1" err="1">
                  <a:latin typeface="Arial" panose="020B0604020202020204" pitchFamily="34" charset="0"/>
                  <a:cs typeface="Arial" panose="020B0604020202020204" pitchFamily="34" charset="0"/>
                </a:rPr>
                <a:t>ing</a:t>
              </a:r>
              <a:endParaRPr lang="zh-TW" altLang="en-US" sz="1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圖片 39">
            <a:extLst>
              <a:ext uri="{FF2B5EF4-FFF2-40B4-BE49-F238E27FC236}">
                <a16:creationId xmlns:a16="http://schemas.microsoft.com/office/drawing/2014/main" id="{37A72481-5A31-44E6-8A64-A935B4E341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4321" y="1026665"/>
            <a:ext cx="1953901" cy="1156256"/>
          </a:xfrm>
          <a:prstGeom prst="rect">
            <a:avLst/>
          </a:prstGeom>
        </p:spPr>
      </p:pic>
      <p:cxnSp>
        <p:nvCxnSpPr>
          <p:cNvPr id="18" name="接點: 肘形 17">
            <a:extLst>
              <a:ext uri="{FF2B5EF4-FFF2-40B4-BE49-F238E27FC236}">
                <a16:creationId xmlns:a16="http://schemas.microsoft.com/office/drawing/2014/main" id="{475F9423-BABE-4F16-BEC3-AAC508E44CB2}"/>
              </a:ext>
            </a:extLst>
          </p:cNvPr>
          <p:cNvCxnSpPr>
            <a:cxnSpLocks/>
          </p:cNvCxnSpPr>
          <p:nvPr/>
        </p:nvCxnSpPr>
        <p:spPr>
          <a:xfrm flipV="1">
            <a:off x="6369653" y="2095380"/>
            <a:ext cx="1749282" cy="1265315"/>
          </a:xfrm>
          <a:prstGeom prst="bentConnector3">
            <a:avLst>
              <a:gd name="adj1" fmla="val 9993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316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圖片 4" descr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圖片 8" descr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6" y="1142719"/>
            <a:ext cx="5318148" cy="318506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標題 1"/>
          <p:cNvSpPr txBox="1">
            <a:spLocks noGrp="1"/>
          </p:cNvSpPr>
          <p:nvPr>
            <p:ph type="title"/>
          </p:nvPr>
        </p:nvSpPr>
        <p:spPr>
          <a:xfrm>
            <a:off x="457198" y="-34076"/>
            <a:ext cx="8229601" cy="857251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But resource is limited. What can we do?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內容版面配置區 2"/>
          <p:cNvSpPr txBox="1">
            <a:spLocks noGrp="1"/>
          </p:cNvSpPr>
          <p:nvPr>
            <p:ph type="body" sz="half" idx="1"/>
          </p:nvPr>
        </p:nvSpPr>
        <p:spPr>
          <a:xfrm>
            <a:off x="212648" y="1346414"/>
            <a:ext cx="5052782" cy="3708021"/>
          </a:xfrm>
          <a:prstGeom prst="rect">
            <a:avLst/>
          </a:prstGeom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 sz="2200">
                <a:solidFill>
                  <a:srgbClr val="FFFFFF"/>
                </a:solidFill>
              </a:defRPr>
            </a:pP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Different departments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 the company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require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 their own independent storage environment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, but the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tight.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ow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can these 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demand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s be met </a:t>
            </a:r>
            <a:r>
              <a:rPr lang="zh-CN" sz="160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200">
                <a:solidFill>
                  <a:srgbClr val="FFFFFF"/>
                </a:solidFill>
              </a:defRPr>
            </a:pPr>
            <a:endParaRPr lang="zh-CN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200">
                <a:solidFill>
                  <a:srgbClr val="FFFFFF"/>
                </a:solidFill>
              </a:defRP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New equipment is needed but the physical space is limited.</a:t>
            </a:r>
          </a:p>
          <a:p>
            <a:pPr>
              <a:defRPr sz="2200">
                <a:solidFill>
                  <a:srgbClr val="FFFFFF"/>
                </a:solidFill>
              </a:defRPr>
            </a:pPr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2200">
                <a:solidFill>
                  <a:srgbClr val="FFFFFF"/>
                </a:solidFill>
              </a:defRPr>
            </a:pPr>
            <a:r>
              <a:rPr lang="en-US" altLang="zh-CN"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NAS computing capacity needs a boost while the storage space is still sufficient. Is there a way to deliver what's really in need?</a:t>
            </a:r>
            <a:endParaRPr lang="en-US" sz="1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32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6D41-B4DE-4B86-9E44-9130B5334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102"/>
            <a:ext cx="9144000" cy="857250"/>
          </a:xfrm>
        </p:spPr>
        <p:txBody>
          <a:bodyPr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Greatly improves image processing capability</a:t>
            </a:r>
            <a:endParaRPr lang="ja-JP" b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 descr="04.png">
            <a:extLst>
              <a:ext uri="{FF2B5EF4-FFF2-40B4-BE49-F238E27FC236}">
                <a16:creationId xmlns:a16="http://schemas.microsoft.com/office/drawing/2014/main" id="{EB3C1B65-13C1-4A11-B77F-B5C101C42B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66739" y="2226005"/>
            <a:ext cx="8473634" cy="2125015"/>
          </a:xfrm>
          <a:prstGeom prst="rect">
            <a:avLst/>
          </a:prstGeom>
        </p:spPr>
      </p:pic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499918F5-B169-4435-AEFF-7FDDE1B293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9458680"/>
              </p:ext>
            </p:extLst>
          </p:nvPr>
        </p:nvGraphicFramePr>
        <p:xfrm>
          <a:off x="401298" y="2350769"/>
          <a:ext cx="8386895" cy="1873019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1411947">
                  <a:extLst>
                    <a:ext uri="{9D8B030D-6E8A-4147-A177-3AD203B41FA5}">
                      <a16:colId xmlns:a16="http://schemas.microsoft.com/office/drawing/2014/main" val="2841148529"/>
                    </a:ext>
                  </a:extLst>
                </a:gridCol>
                <a:gridCol w="2113426">
                  <a:extLst>
                    <a:ext uri="{9D8B030D-6E8A-4147-A177-3AD203B41FA5}">
                      <a16:colId xmlns:a16="http://schemas.microsoft.com/office/drawing/2014/main" val="612292340"/>
                    </a:ext>
                  </a:extLst>
                </a:gridCol>
                <a:gridCol w="2345781">
                  <a:extLst>
                    <a:ext uri="{9D8B030D-6E8A-4147-A177-3AD203B41FA5}">
                      <a16:colId xmlns:a16="http://schemas.microsoft.com/office/drawing/2014/main" val="3741756935"/>
                    </a:ext>
                  </a:extLst>
                </a:gridCol>
                <a:gridCol w="2515741">
                  <a:extLst>
                    <a:ext uri="{9D8B030D-6E8A-4147-A177-3AD203B41FA5}">
                      <a16:colId xmlns:a16="http://schemas.microsoft.com/office/drawing/2014/main" val="3024485132"/>
                    </a:ext>
                  </a:extLst>
                </a:gridCol>
              </a:tblGrid>
              <a:tr h="38965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TW" alt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TW" alt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w/o</a:t>
                      </a:r>
                      <a:r>
                        <a:rPr lang="zh-TW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Mustang-200</a:t>
                      </a:r>
                      <a:endParaRPr lang="zh-TW" alt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w/</a:t>
                      </a:r>
                      <a:r>
                        <a:rPr lang="zh-TW" altLang="en-US" sz="11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Mustang-200</a:t>
                      </a:r>
                      <a:endParaRPr lang="zh-TW" altLang="en-US" sz="11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330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Environment</a:t>
                      </a:r>
                      <a:endParaRPr lang="zh-TW" altLang="en-US" sz="11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GPU</a:t>
                      </a:r>
                      <a:endParaRPr lang="zh-TW" altLang="en-US" sz="11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2 x </a:t>
                      </a:r>
                      <a:r>
                        <a:rPr lang="zh-TW" altLang="en-US" sz="1100" b="1">
                          <a:latin typeface="Arial"/>
                          <a:ea typeface="微軟正黑體"/>
                          <a:cs typeface="Arial"/>
                        </a:rPr>
                        <a:t>NVIDIA GTX 1060 GAMING VR X 6G PCI-E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4187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100" b="1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HDMI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100" b="1">
                          <a:latin typeface="Arial"/>
                          <a:ea typeface="微軟正黑體"/>
                          <a:cs typeface="Arial"/>
                        </a:rPr>
                        <a:t>8 Port (</a:t>
                      </a: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Each GPU provides </a:t>
                      </a:r>
                      <a:r>
                        <a:rPr lang="zh-TW" altLang="en-US" sz="1100" b="1">
                          <a:latin typeface="Arial"/>
                          <a:ea typeface="微軟正黑體"/>
                          <a:cs typeface="Arial"/>
                        </a:rPr>
                        <a:t>4 </a:t>
                      </a: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p</a:t>
                      </a:r>
                      <a:r>
                        <a:rPr lang="zh-TW" altLang="en-US" sz="1100" b="1">
                          <a:latin typeface="Arial"/>
                          <a:ea typeface="微軟正黑體"/>
                          <a:cs typeface="Arial"/>
                        </a:rPr>
                        <a:t>ort</a:t>
                      </a: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s</a:t>
                      </a:r>
                      <a:r>
                        <a:rPr lang="zh-TW" altLang="en-US" sz="1100" b="1">
                          <a:latin typeface="Arial"/>
                          <a:ea typeface="微軟正黑體"/>
                          <a:cs typeface="Arial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65751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Number of output monitors</a:t>
                      </a:r>
                      <a:endParaRPr lang="zh-TW" altLang="en-US" sz="11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TW" altLang="en-US" sz="1100" b="1">
                          <a:latin typeface="Arial"/>
                          <a:ea typeface="微軟正黑體"/>
                          <a:cs typeface="Arial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6386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100" b="0" i="0" u="none" kern="120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Efficiecy</a:t>
                      </a:r>
                      <a:endParaRPr lang="zh-TW" altLang="en-US" sz="1100" b="1" u="none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 b="1">
                          <a:latin typeface="Arial"/>
                          <a:ea typeface="微軟正黑體"/>
                          <a:cs typeface="Arial"/>
                        </a:rPr>
                        <a:t>Image processing capability</a:t>
                      </a:r>
                      <a:endParaRPr lang="zh-TW" altLang="en-US" sz="1100" b="1"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Twelve 4K IP cameras</a:t>
                      </a:r>
                      <a:endParaRPr lang="zh-TW" altLang="en-US" sz="1100" b="1">
                        <a:solidFill>
                          <a:srgbClr val="FFFFFF"/>
                        </a:solidFill>
                        <a:latin typeface="Arial"/>
                        <a:ea typeface="微軟正黑體" panose="020B0604030504040204" pitchFamily="34" charset="-120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TW" sz="11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Twenty-four 4K IP cameras</a:t>
                      </a:r>
                      <a:endParaRPr lang="zh-TW" altLang="en-US" sz="11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080657"/>
                  </a:ext>
                </a:extLst>
              </a:tr>
            </a:tbl>
          </a:graphicData>
        </a:graphic>
      </p:graphicFrame>
      <p:pic>
        <p:nvPicPr>
          <p:cNvPr id="8" name="圖片 7" descr="bar.png">
            <a:extLst>
              <a:ext uri="{FF2B5EF4-FFF2-40B4-BE49-F238E27FC236}">
                <a16:creationId xmlns:a16="http://schemas.microsoft.com/office/drawing/2014/main" id="{0EFECE10-C7FA-4D0B-BB5C-B9E4B150D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r="1"/>
          <a:stretch/>
        </p:blipFill>
        <p:spPr>
          <a:xfrm>
            <a:off x="378552" y="1252287"/>
            <a:ext cx="8439075" cy="88288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C50C7C-739C-4B28-B7ED-9DDBB68A0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332" y="1412678"/>
            <a:ext cx="7941307" cy="838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zh-TW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of a Mustang-200 (i7 configuration) can increase the image processing capability of twelve 4K IP cameras</a:t>
            </a:r>
            <a:endParaRPr lang="zh-TW" altLang="en-US" sz="17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735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FAFBC-7DD5-475E-8845-68D4B3DA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5C2F6E52-C774-49B3-B394-7570E369F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52335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AFE7E10-2A4D-4186-971F-AC0CFA916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284" y="754724"/>
            <a:ext cx="4050696" cy="804602"/>
          </a:xfrm>
          <a:prstGeom prst="rect">
            <a:avLst/>
          </a:prstGeom>
        </p:spPr>
      </p:pic>
      <p:sp>
        <p:nvSpPr>
          <p:cNvPr id="16" name="Shape 774">
            <a:extLst>
              <a:ext uri="{FF2B5EF4-FFF2-40B4-BE49-F238E27FC236}">
                <a16:creationId xmlns:a16="http://schemas.microsoft.com/office/drawing/2014/main" id="{AB9D0D2C-05D4-448F-9058-64B725CE7CB4}"/>
              </a:ext>
            </a:extLst>
          </p:cNvPr>
          <p:cNvSpPr txBox="1">
            <a:spLocks/>
          </p:cNvSpPr>
          <p:nvPr/>
        </p:nvSpPr>
        <p:spPr>
          <a:xfrm>
            <a:off x="0" y="1235530"/>
            <a:ext cx="9144000" cy="11025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  <a:defRPr/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Your best choice!</a:t>
            </a:r>
            <a:endParaRPr kumimoji="0" lang="zh-TW" alt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189039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" y="0"/>
            <a:ext cx="9128317" cy="514349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itle 3"/>
          <p:cNvSpPr txBox="1">
            <a:spLocks noGrp="1"/>
          </p:cNvSpPr>
          <p:nvPr>
            <p:ph type="title"/>
          </p:nvPr>
        </p:nvSpPr>
        <p:spPr>
          <a:xfrm>
            <a:off x="5603" y="11347"/>
            <a:ext cx="9128319" cy="1189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Multiple advanced technologies </a:t>
            </a:r>
            <a:b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in one card : </a:t>
            </a:r>
            <a:r>
              <a:rPr sz="3200"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52CC5CBC-12A9-4F9B-8CA3-B6A2670A1F26}"/>
              </a:ext>
            </a:extLst>
          </p:cNvPr>
          <p:cNvGrpSpPr/>
          <p:nvPr/>
        </p:nvGrpSpPr>
        <p:grpSpPr>
          <a:xfrm>
            <a:off x="5812012" y="2243923"/>
            <a:ext cx="3590096" cy="1566171"/>
            <a:chOff x="5381127" y="1416084"/>
            <a:chExt cx="3869726" cy="1688159"/>
          </a:xfrm>
        </p:grpSpPr>
        <p:pic>
          <p:nvPicPr>
            <p:cNvPr id="197" name="Picture 9" descr="Picture 9"/>
            <p:cNvPicPr>
              <a:picLocks noChangeAspect="1"/>
            </p:cNvPicPr>
            <p:nvPr/>
          </p:nvPicPr>
          <p:blipFill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381127" y="1886213"/>
              <a:ext cx="3869726" cy="7647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8" name="圖片 7" descr="圖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079" y="1464351"/>
              <a:ext cx="3202940" cy="5405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9" name="Title 3"/>
            <p:cNvSpPr txBox="1"/>
            <p:nvPr/>
          </p:nvSpPr>
          <p:spPr>
            <a:xfrm>
              <a:off x="5591628" y="1416084"/>
              <a:ext cx="2853793" cy="671130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QNAP 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Software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0" name="圖片 11" descr="圖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2080" y="2481381"/>
              <a:ext cx="3202940" cy="54051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1" name="Title 3"/>
            <p:cNvSpPr txBox="1"/>
            <p:nvPr/>
          </p:nvSpPr>
          <p:spPr>
            <a:xfrm>
              <a:off x="5591628" y="2433112"/>
              <a:ext cx="2853793" cy="671131"/>
            </a:xfrm>
            <a:prstGeom prst="rect">
              <a:avLst/>
            </a:prstGeom>
            <a:ln w="12700"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ctr">
              <a:normAutofit/>
            </a:bodyPr>
            <a:lstStyle>
              <a:lvl1pPr algn="ctr">
                <a:defRPr sz="2500" b="1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  <a:sym typeface="微軟正黑體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IEI </a:t>
              </a:r>
              <a:r>
                <a:rPr lang="en-US"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2" name="圖片 18" descr="圖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9616" y="4180366"/>
            <a:ext cx="7983797" cy="464435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TextBox 5"/>
          <p:cNvSpPr txBox="1"/>
          <p:nvPr/>
        </p:nvSpPr>
        <p:spPr>
          <a:xfrm>
            <a:off x="881852" y="4220344"/>
            <a:ext cx="7796122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Mustang-200</a:t>
            </a:r>
            <a:r>
              <a:rPr lang="zh-TW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solves your problems in a compact single expansion card design. </a:t>
            </a:r>
            <a:endParaRPr lang="zh-TW" altLang="en-US" sz="16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527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9576C7C-DB4E-4251-85DF-E521B9370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2832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E35AA-AA7F-46D9-A176-91F8085EF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latin typeface="Arial" panose="020B0604020202020204" pitchFamily="34" charset="0"/>
                <a:cs typeface="Arial" panose="020B0604020202020204" pitchFamily="34" charset="0"/>
              </a:rPr>
              <a:t>A quick look at NAS architecture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20">
            <a:extLst>
              <a:ext uri="{FF2B5EF4-FFF2-40B4-BE49-F238E27FC236}">
                <a16:creationId xmlns:a16="http://schemas.microsoft.com/office/drawing/2014/main" id="{818EB788-3D25-4D1B-BAFF-AF5EF6EAC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79" y="1562534"/>
            <a:ext cx="667616" cy="66761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50715472-9682-4C6A-A849-8DCA0A671946}"/>
              </a:ext>
            </a:extLst>
          </p:cNvPr>
          <p:cNvSpPr txBox="1"/>
          <p:nvPr/>
        </p:nvSpPr>
        <p:spPr>
          <a:xfrm>
            <a:off x="3207964" y="1201580"/>
            <a:ext cx="709713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/>
              <a:t>QuAI</a:t>
            </a:r>
            <a:endParaRPr lang="zh-TW" b="1"/>
          </a:p>
        </p:txBody>
      </p:sp>
      <p:pic>
        <p:nvPicPr>
          <p:cNvPr id="26" name="圖片 26">
            <a:extLst>
              <a:ext uri="{FF2B5EF4-FFF2-40B4-BE49-F238E27FC236}">
                <a16:creationId xmlns:a16="http://schemas.microsoft.com/office/drawing/2014/main" id="{82C32410-29D8-4E5E-9918-8D44E1D70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62" y="1560802"/>
            <a:ext cx="645103" cy="658091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80E2FA-4F43-4D7D-8D99-3F8A97F09D5F}"/>
              </a:ext>
            </a:extLst>
          </p:cNvPr>
          <p:cNvSpPr txBox="1"/>
          <p:nvPr/>
        </p:nvSpPr>
        <p:spPr>
          <a:xfrm>
            <a:off x="3948317" y="1201579"/>
            <a:ext cx="105554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/>
              <a:t>QVR Pr</a:t>
            </a:r>
            <a:r>
              <a:rPr lang="en-US" altLang="en-US" b="1"/>
              <a:t>o</a:t>
            </a:r>
            <a:endParaRPr lang="zh-TW" b="1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74E33A-2ED2-4083-A8E3-A3A796DA2933}"/>
              </a:ext>
            </a:extLst>
          </p:cNvPr>
          <p:cNvSpPr/>
          <p:nvPr/>
        </p:nvSpPr>
        <p:spPr>
          <a:xfrm>
            <a:off x="4899529" y="2391706"/>
            <a:ext cx="1705916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Virtualization Station</a:t>
            </a:r>
            <a:endParaRPr lang="zh-TW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A51297-7C2B-4B1E-B101-93ADB8DE0DE6}"/>
              </a:ext>
            </a:extLst>
          </p:cNvPr>
          <p:cNvSpPr/>
          <p:nvPr/>
        </p:nvSpPr>
        <p:spPr>
          <a:xfrm>
            <a:off x="3266087" y="2394565"/>
            <a:ext cx="1475083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</a:t>
            </a:r>
            <a:r>
              <a:rPr lang="zh-TW" altLang="en-US" sz="13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ntainer Station</a:t>
            </a:r>
            <a:endParaRPr lang="zh-TW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DE5476D-5818-46DF-989C-B96B7BB7E77A}"/>
              </a:ext>
            </a:extLst>
          </p:cNvPr>
          <p:cNvSpPr/>
          <p:nvPr/>
        </p:nvSpPr>
        <p:spPr>
          <a:xfrm>
            <a:off x="5162937" y="2788056"/>
            <a:ext cx="659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QTS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2D56271B-F8E4-4A2D-B0A0-90257D845A18}"/>
              </a:ext>
            </a:extLst>
          </p:cNvPr>
          <p:cNvSpPr/>
          <p:nvPr/>
        </p:nvSpPr>
        <p:spPr>
          <a:xfrm>
            <a:off x="6942593" y="3595689"/>
            <a:ext cx="944489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500" b="1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Network</a:t>
            </a:r>
            <a:endParaRPr lang="zh-TW" altLang="en-US" sz="1500" b="1">
              <a:solidFill>
                <a:srgbClr val="FFFFFF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1CD6629-2430-49CC-81DC-3442037CA188}"/>
              </a:ext>
            </a:extLst>
          </p:cNvPr>
          <p:cNvSpPr/>
          <p:nvPr/>
        </p:nvSpPr>
        <p:spPr>
          <a:xfrm>
            <a:off x="5611362" y="3596981"/>
            <a:ext cx="1079009" cy="3231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500" b="1">
                <a:solidFill>
                  <a:srgbClr val="FFFFFF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</a:t>
            </a:r>
            <a:endParaRPr lang="zh-TW" altLang="en-US" sz="1500" b="1">
              <a:solidFill>
                <a:srgbClr val="FFFFFF"/>
              </a:solidFill>
              <a:latin typeface="微軟正黑體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7798221B-ADE1-4109-BB4D-5AC6EA5624D5}"/>
              </a:ext>
            </a:extLst>
          </p:cNvPr>
          <p:cNvSpPr/>
          <p:nvPr/>
        </p:nvSpPr>
        <p:spPr>
          <a:xfrm>
            <a:off x="4466178" y="3577252"/>
            <a:ext cx="923651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Memory</a:t>
            </a:r>
            <a:endParaRPr lang="zh-TW" alt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A24C99FA-3120-4CC9-A2AB-7AF6C5120001}"/>
              </a:ext>
            </a:extLst>
          </p:cNvPr>
          <p:cNvSpPr/>
          <p:nvPr/>
        </p:nvSpPr>
        <p:spPr>
          <a:xfrm>
            <a:off x="3333055" y="3577253"/>
            <a:ext cx="591829" cy="3231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</a:t>
            </a:r>
            <a:endParaRPr lang="zh-TW" altLang="en-US" sz="15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68BF04D-8CDB-46EB-BE40-1E72850211D8}"/>
              </a:ext>
            </a:extLst>
          </p:cNvPr>
          <p:cNvSpPr/>
          <p:nvPr/>
        </p:nvSpPr>
        <p:spPr>
          <a:xfrm>
            <a:off x="4892944" y="1384259"/>
            <a:ext cx="90281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Apps</a:t>
            </a:r>
            <a:endParaRPr lang="zh-TW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C4B4796E-DCC1-4355-A9CE-6407FF429FAC}"/>
              </a:ext>
            </a:extLst>
          </p:cNvPr>
          <p:cNvSpPr/>
          <p:nvPr/>
        </p:nvSpPr>
        <p:spPr>
          <a:xfrm>
            <a:off x="5779484" y="1384258"/>
            <a:ext cx="90281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b="1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Apps</a:t>
            </a:r>
            <a:endParaRPr lang="zh-TW"/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73E44625-27F9-4B01-AF68-372D302D307F}"/>
              </a:ext>
            </a:extLst>
          </p:cNvPr>
          <p:cNvSpPr/>
          <p:nvPr/>
        </p:nvSpPr>
        <p:spPr>
          <a:xfrm>
            <a:off x="4958608" y="1777704"/>
            <a:ext cx="820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</a:t>
            </a: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97F179C-66C6-470C-A410-ECAEECF03AD6}"/>
              </a:ext>
            </a:extLst>
          </p:cNvPr>
          <p:cNvSpPr/>
          <p:nvPr/>
        </p:nvSpPr>
        <p:spPr>
          <a:xfrm>
            <a:off x="5825414" y="1783159"/>
            <a:ext cx="8208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</a:t>
            </a:r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n-US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VM</a:t>
            </a: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F438FFE-B65F-464A-9CE8-27D8684256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46" y="1514433"/>
            <a:ext cx="2289145" cy="661373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9D7F7D6A-B864-47EE-ACF0-12887C793A5F}"/>
              </a:ext>
            </a:extLst>
          </p:cNvPr>
          <p:cNvSpPr/>
          <p:nvPr/>
        </p:nvSpPr>
        <p:spPr>
          <a:xfrm>
            <a:off x="193100" y="1566185"/>
            <a:ext cx="2197547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Versatile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Applications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endParaRPr lang="zh-TW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46238DF3-E966-49C0-A203-7D516833B8F8}"/>
              </a:ext>
            </a:extLst>
          </p:cNvPr>
          <p:cNvSpPr/>
          <p:nvPr/>
        </p:nvSpPr>
        <p:spPr>
          <a:xfrm>
            <a:off x="2416623" y="2873935"/>
            <a:ext cx="783553" cy="210855"/>
          </a:xfrm>
          <a:prstGeom prst="rightArrow">
            <a:avLst>
              <a:gd name="adj1" fmla="val 38680"/>
              <a:gd name="adj2" fmla="val 87836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FA4B56F4-397D-454B-B681-5DA96FCD7B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24" y="2712895"/>
            <a:ext cx="2289145" cy="467624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CB5E1982-699F-42AD-983D-C0092A036CF6}"/>
              </a:ext>
            </a:extLst>
          </p:cNvPr>
          <p:cNvSpPr/>
          <p:nvPr/>
        </p:nvSpPr>
        <p:spPr>
          <a:xfrm>
            <a:off x="323258" y="2793332"/>
            <a:ext cx="1941557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Operation System</a:t>
            </a:r>
          </a:p>
        </p:txBody>
      </p:sp>
      <p:sp>
        <p:nvSpPr>
          <p:cNvPr id="49" name="箭號: 向右 48">
            <a:extLst>
              <a:ext uri="{FF2B5EF4-FFF2-40B4-BE49-F238E27FC236}">
                <a16:creationId xmlns:a16="http://schemas.microsoft.com/office/drawing/2014/main" id="{4FD1696A-4C86-4EC0-AC3E-08E0970F5012}"/>
              </a:ext>
            </a:extLst>
          </p:cNvPr>
          <p:cNvSpPr/>
          <p:nvPr/>
        </p:nvSpPr>
        <p:spPr>
          <a:xfrm>
            <a:off x="2416623" y="3658889"/>
            <a:ext cx="783553" cy="210855"/>
          </a:xfrm>
          <a:prstGeom prst="rightArrow">
            <a:avLst>
              <a:gd name="adj1" fmla="val 38680"/>
              <a:gd name="adj2" fmla="val 87836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9156CA93-A705-4AAF-813B-490BBA3578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024" y="3503531"/>
            <a:ext cx="2289145" cy="467624"/>
          </a:xfrm>
          <a:prstGeom prst="rect">
            <a:avLst/>
          </a:prstGeom>
        </p:spPr>
      </p:pic>
      <p:sp>
        <p:nvSpPr>
          <p:cNvPr id="51" name="矩形 50">
            <a:extLst>
              <a:ext uri="{FF2B5EF4-FFF2-40B4-BE49-F238E27FC236}">
                <a16:creationId xmlns:a16="http://schemas.microsoft.com/office/drawing/2014/main" id="{4878CE13-BAFC-4232-A7AC-59CF1D2B93B6}"/>
              </a:ext>
            </a:extLst>
          </p:cNvPr>
          <p:cNvSpPr/>
          <p:nvPr/>
        </p:nvSpPr>
        <p:spPr>
          <a:xfrm>
            <a:off x="629394" y="3578286"/>
            <a:ext cx="1608133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NAS H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ardware</a:t>
            </a: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272CF8D0-80C9-4DC0-8209-FE1161F810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52172" y="1189645"/>
            <a:ext cx="5134272" cy="1125421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52A0B81C-9633-4DB6-8336-B5C9BA21FB5A}"/>
              </a:ext>
            </a:extLst>
          </p:cNvPr>
          <p:cNvSpPr/>
          <p:nvPr/>
        </p:nvSpPr>
        <p:spPr>
          <a:xfrm>
            <a:off x="6713342" y="1606741"/>
            <a:ext cx="128823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Samba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SQL/Web</a:t>
            </a:r>
          </a:p>
          <a:p>
            <a:pPr marL="177800" indent="-177800">
              <a:buFont typeface="Arial"/>
              <a:buChar char="•"/>
            </a:pP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4" name="箭號: 向右 43">
            <a:extLst>
              <a:ext uri="{FF2B5EF4-FFF2-40B4-BE49-F238E27FC236}">
                <a16:creationId xmlns:a16="http://schemas.microsoft.com/office/drawing/2014/main" id="{6B183FAD-BBA1-4F9F-BD7E-30DE53987CCC}"/>
              </a:ext>
            </a:extLst>
          </p:cNvPr>
          <p:cNvSpPr/>
          <p:nvPr/>
        </p:nvSpPr>
        <p:spPr>
          <a:xfrm>
            <a:off x="2417946" y="1777704"/>
            <a:ext cx="783553" cy="210855"/>
          </a:xfrm>
          <a:prstGeom prst="rightArrow">
            <a:avLst>
              <a:gd name="adj1" fmla="val 38680"/>
              <a:gd name="adj2" fmla="val 87836"/>
            </a:avLst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9B5A025-A1CE-4311-AA2B-FB659E39DC88}"/>
              </a:ext>
            </a:extLst>
          </p:cNvPr>
          <p:cNvSpPr/>
          <p:nvPr/>
        </p:nvSpPr>
        <p:spPr>
          <a:xfrm>
            <a:off x="6693948" y="1350857"/>
            <a:ext cx="1314782" cy="29238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  Service</a:t>
            </a:r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</a:t>
            </a:r>
            <a:endParaRPr lang="zh-TW" altLang="en-US" sz="13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86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牆 的圖片&#10;&#10;描述是以高可信度產生">
            <a:extLst>
              <a:ext uri="{FF2B5EF4-FFF2-40B4-BE49-F238E27FC236}">
                <a16:creationId xmlns:a16="http://schemas.microsoft.com/office/drawing/2014/main" id="{E375009D-51B0-454E-827E-2B63D89CCA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20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3A9625B-E34B-49B6-8FB9-D9AAF9AD6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Mustang-200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houses 2 independent nodes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82664DC-5C0B-4A7D-A200-3F9CE481CCD1}"/>
              </a:ext>
            </a:extLst>
          </p:cNvPr>
          <p:cNvSpPr txBox="1"/>
          <p:nvPr/>
        </p:nvSpPr>
        <p:spPr>
          <a:xfrm>
            <a:off x="2484085" y="4116192"/>
            <a:ext cx="1846985" cy="323165"/>
          </a:xfrm>
          <a:prstGeom prst="rect">
            <a:avLst/>
          </a:pr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1B481001-CD20-49AB-A51D-A1722E5B794C}"/>
              </a:ext>
            </a:extLst>
          </p:cNvPr>
          <p:cNvGrpSpPr/>
          <p:nvPr/>
        </p:nvGrpSpPr>
        <p:grpSpPr>
          <a:xfrm>
            <a:off x="359863" y="887523"/>
            <a:ext cx="2412275" cy="788109"/>
            <a:chOff x="359864" y="887524"/>
            <a:chExt cx="2244728" cy="7333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728B96-A9C7-FF45-818E-B5F954F2A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0761" y="897160"/>
              <a:ext cx="713831" cy="7138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8CD63B-F23A-3748-A7E9-36D751620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864" y="887524"/>
              <a:ext cx="733370" cy="73337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F876B2-6134-D547-90D4-4DC216E93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082" y="897160"/>
              <a:ext cx="713831" cy="713831"/>
            </a:xfrm>
            <a:prstGeom prst="rect">
              <a:avLst/>
            </a:prstGeom>
          </p:spPr>
        </p:pic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F10FD375-2492-4C8A-8FCB-45141CBD7126}"/>
              </a:ext>
            </a:extLst>
          </p:cNvPr>
          <p:cNvSpPr/>
          <p:nvPr/>
        </p:nvSpPr>
        <p:spPr>
          <a:xfrm>
            <a:off x="2009356" y="1991023"/>
            <a:ext cx="11288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5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mQTS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448C1A93-DE2C-4644-B8AD-E48AE63A7654}"/>
              </a:ext>
            </a:extLst>
          </p:cNvPr>
          <p:cNvSpPr/>
          <p:nvPr/>
        </p:nvSpPr>
        <p:spPr>
          <a:xfrm>
            <a:off x="6058793" y="2013941"/>
            <a:ext cx="112883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5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mQTS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6D12BDD-3864-40D4-8998-6E160E86590A}"/>
              </a:ext>
            </a:extLst>
          </p:cNvPr>
          <p:cNvSpPr/>
          <p:nvPr/>
        </p:nvSpPr>
        <p:spPr>
          <a:xfrm>
            <a:off x="925080" y="3171397"/>
            <a:ext cx="535724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</a:t>
            </a:r>
            <a:endParaRPr lang="zh-TW" altLang="en-US" sz="1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E00B791-4619-47B6-8F33-347F077AE40C}"/>
              </a:ext>
            </a:extLst>
          </p:cNvPr>
          <p:cNvSpPr/>
          <p:nvPr/>
        </p:nvSpPr>
        <p:spPr>
          <a:xfrm>
            <a:off x="1636570" y="3165054"/>
            <a:ext cx="824264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Memory</a:t>
            </a:r>
            <a:endParaRPr lang="zh-TW" altLang="en-US" sz="1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70A53FA4-2AC7-410F-BF97-13E6435B7AA3}"/>
              </a:ext>
            </a:extLst>
          </p:cNvPr>
          <p:cNvSpPr/>
          <p:nvPr/>
        </p:nvSpPr>
        <p:spPr>
          <a:xfrm>
            <a:off x="2618301" y="2893735"/>
            <a:ext cx="710451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M.2 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Storage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D8DC9AE-8193-4A63-9593-635CF34CDBB6}"/>
              </a:ext>
            </a:extLst>
          </p:cNvPr>
          <p:cNvSpPr/>
          <p:nvPr/>
        </p:nvSpPr>
        <p:spPr>
          <a:xfrm>
            <a:off x="2629696" y="3329186"/>
            <a:ext cx="671979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iSCSI/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1FDA533B-68D2-4927-ACCA-466436D26C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1019" y="4158250"/>
            <a:ext cx="1162460" cy="415720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35D2E7D6-5E64-4FE1-9502-FC0ED4ED8AFB}"/>
              </a:ext>
            </a:extLst>
          </p:cNvPr>
          <p:cNvSpPr/>
          <p:nvPr/>
        </p:nvSpPr>
        <p:spPr>
          <a:xfrm>
            <a:off x="5048092" y="4181444"/>
            <a:ext cx="755335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C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</a:t>
            </a: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endParaRPr lang="zh-CN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2988D7C-6247-4FBF-BCA6-3924BA6DCF3D}"/>
              </a:ext>
            </a:extLst>
          </p:cNvPr>
          <p:cNvSpPr/>
          <p:nvPr/>
        </p:nvSpPr>
        <p:spPr>
          <a:xfrm>
            <a:off x="3481251" y="3178428"/>
            <a:ext cx="843500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endParaRPr lang="zh-TW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9E9A33C6-52EE-488C-8C16-055532E62051}"/>
              </a:ext>
            </a:extLst>
          </p:cNvPr>
          <p:cNvSpPr/>
          <p:nvPr/>
        </p:nvSpPr>
        <p:spPr>
          <a:xfrm>
            <a:off x="4970247" y="3171397"/>
            <a:ext cx="535724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zh-TW" altLang="en-US" sz="1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CPU</a:t>
            </a:r>
            <a:endParaRPr lang="zh-TW" altLang="en-US" sz="1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2131DA9-3665-4990-AAB3-2166A2013D23}"/>
              </a:ext>
            </a:extLst>
          </p:cNvPr>
          <p:cNvSpPr/>
          <p:nvPr/>
        </p:nvSpPr>
        <p:spPr>
          <a:xfrm>
            <a:off x="5681737" y="3165054"/>
            <a:ext cx="824264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Memory</a:t>
            </a:r>
            <a:endParaRPr lang="zh-TW" altLang="en-US" sz="13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37B750E5-7FF8-4EBC-AF01-5007B8E4F15B}"/>
              </a:ext>
            </a:extLst>
          </p:cNvPr>
          <p:cNvSpPr/>
          <p:nvPr/>
        </p:nvSpPr>
        <p:spPr>
          <a:xfrm>
            <a:off x="6663468" y="2893735"/>
            <a:ext cx="710451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M.2 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Storage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EF4FDD1-02F4-4C4B-8109-F82EF4A2B2B2}"/>
              </a:ext>
            </a:extLst>
          </p:cNvPr>
          <p:cNvSpPr/>
          <p:nvPr/>
        </p:nvSpPr>
        <p:spPr>
          <a:xfrm>
            <a:off x="6674863" y="3329186"/>
            <a:ext cx="671979" cy="4308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iSCSI/</a:t>
            </a:r>
          </a:p>
          <a:p>
            <a:pPr algn="ctr"/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</a:t>
            </a:r>
            <a:endParaRPr lang="zh-TW" altLang="en-US" sz="11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336F60A-348B-46BD-B120-7186928DDDFE}"/>
              </a:ext>
            </a:extLst>
          </p:cNvPr>
          <p:cNvSpPr/>
          <p:nvPr/>
        </p:nvSpPr>
        <p:spPr>
          <a:xfrm>
            <a:off x="7526418" y="3178428"/>
            <a:ext cx="843500" cy="292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pPr algn="ctr"/>
            <a:r>
              <a:rPr lang="en-US" altLang="zh-TW" sz="13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endParaRPr lang="zh-TW" altLang="en-US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7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333576AE-63A0-430B-B278-D0AA32600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36160" cy="51435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227A1CCD-8B4C-412D-81DA-BD63C887D9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475" y="1816922"/>
            <a:ext cx="3824517" cy="2211961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E10510A-3279-4F48-9716-B2849FE03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87" y="1776990"/>
            <a:ext cx="3949529" cy="226015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C7D9B10E-DB69-4291-8611-24D99D68E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Mustang-200 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card design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4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6964884A-7EC0-4076-8876-9531B5470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30" y="1816922"/>
            <a:ext cx="3832138" cy="2159304"/>
          </a:xfrm>
          <a:prstGeom prst="rect">
            <a:avLst/>
          </a:prstGeom>
        </p:spPr>
      </p:pic>
      <p:pic>
        <p:nvPicPr>
          <p:cNvPr id="6" name="圖片 6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B84F9C77-EF24-4110-87DE-15BA2A330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6428" y="1990230"/>
            <a:ext cx="3376483" cy="184077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67811C4-AF71-4F0E-B20E-DACF85F653C7}"/>
              </a:ext>
            </a:extLst>
          </p:cNvPr>
          <p:cNvSpPr/>
          <p:nvPr/>
        </p:nvSpPr>
        <p:spPr>
          <a:xfrm>
            <a:off x="1514368" y="2675227"/>
            <a:ext cx="729503" cy="477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3DCDA47-2D28-4696-A099-B001FEA2BAEC}"/>
              </a:ext>
            </a:extLst>
          </p:cNvPr>
          <p:cNvSpPr/>
          <p:nvPr/>
        </p:nvSpPr>
        <p:spPr>
          <a:xfrm>
            <a:off x="3150426" y="2434300"/>
            <a:ext cx="431428" cy="7687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7BF63B-FACC-4FB7-B45E-0CF95779E30D}"/>
              </a:ext>
            </a:extLst>
          </p:cNvPr>
          <p:cNvSpPr/>
          <p:nvPr/>
        </p:nvSpPr>
        <p:spPr>
          <a:xfrm>
            <a:off x="1239822" y="1974858"/>
            <a:ext cx="1205754" cy="4885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54E0FA-F3CC-4B8A-9BD3-FA32B95E9268}"/>
              </a:ext>
            </a:extLst>
          </p:cNvPr>
          <p:cNvSpPr/>
          <p:nvPr/>
        </p:nvSpPr>
        <p:spPr>
          <a:xfrm>
            <a:off x="3814115" y="2182167"/>
            <a:ext cx="383776" cy="11385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F1A31A9-1EA1-4B68-8C9B-9D96AD63732A}"/>
              </a:ext>
            </a:extLst>
          </p:cNvPr>
          <p:cNvSpPr/>
          <p:nvPr/>
        </p:nvSpPr>
        <p:spPr>
          <a:xfrm>
            <a:off x="1452735" y="3257932"/>
            <a:ext cx="595033" cy="275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C5A503F-0925-4447-BC38-2146783E8026}"/>
              </a:ext>
            </a:extLst>
          </p:cNvPr>
          <p:cNvSpPr/>
          <p:nvPr/>
        </p:nvSpPr>
        <p:spPr>
          <a:xfrm>
            <a:off x="2483676" y="3045020"/>
            <a:ext cx="595033" cy="275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2CC635-0122-4CEC-9FE0-B4D2C66FDB63}"/>
              </a:ext>
            </a:extLst>
          </p:cNvPr>
          <p:cNvSpPr/>
          <p:nvPr/>
        </p:nvSpPr>
        <p:spPr>
          <a:xfrm>
            <a:off x="4265411" y="1991667"/>
            <a:ext cx="186019" cy="2756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2D074E-355D-4089-B8FB-B026D4CDA841}"/>
              </a:ext>
            </a:extLst>
          </p:cNvPr>
          <p:cNvSpPr/>
          <p:nvPr/>
        </p:nvSpPr>
        <p:spPr>
          <a:xfrm>
            <a:off x="6584967" y="2218016"/>
            <a:ext cx="350405" cy="13514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9168936-67AA-4111-992D-E94DF11496C9}"/>
              </a:ext>
            </a:extLst>
          </p:cNvPr>
          <p:cNvSpPr/>
          <p:nvPr/>
        </p:nvSpPr>
        <p:spPr>
          <a:xfrm rot="5400000">
            <a:off x="7468576" y="2720621"/>
            <a:ext cx="370916" cy="13435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cxnSp>
        <p:nvCxnSpPr>
          <p:cNvPr id="26" name="Shape 184">
            <a:extLst>
              <a:ext uri="{FF2B5EF4-FFF2-40B4-BE49-F238E27FC236}">
                <a16:creationId xmlns:a16="http://schemas.microsoft.com/office/drawing/2014/main" id="{4D0AFDF1-E1C1-4A89-B342-E2694BF838B1}"/>
              </a:ext>
            </a:extLst>
          </p:cNvPr>
          <p:cNvCxnSpPr>
            <a:cxnSpLocks/>
          </p:cNvCxnSpPr>
          <p:nvPr/>
        </p:nvCxnSpPr>
        <p:spPr>
          <a:xfrm>
            <a:off x="1842699" y="1527858"/>
            <a:ext cx="0" cy="418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5" name="圖片 24" descr="04.png">
            <a:extLst>
              <a:ext uri="{FF2B5EF4-FFF2-40B4-BE49-F238E27FC236}">
                <a16:creationId xmlns:a16="http://schemas.microsoft.com/office/drawing/2014/main" id="{E80603C4-E86D-43F9-AA3E-44E372E0C6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185186" y="1216582"/>
            <a:ext cx="1260390" cy="48144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AEC167B2-4BD1-4F0F-8625-6C79266D305A}"/>
              </a:ext>
            </a:extLst>
          </p:cNvPr>
          <p:cNvSpPr txBox="1"/>
          <p:nvPr/>
        </p:nvSpPr>
        <p:spPr>
          <a:xfrm>
            <a:off x="1333190" y="1218151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SO-DIMM slot x2</a:t>
            </a:r>
          </a:p>
        </p:txBody>
      </p:sp>
      <p:cxnSp>
        <p:nvCxnSpPr>
          <p:cNvPr id="34" name="Shape 184">
            <a:extLst>
              <a:ext uri="{FF2B5EF4-FFF2-40B4-BE49-F238E27FC236}">
                <a16:creationId xmlns:a16="http://schemas.microsoft.com/office/drawing/2014/main" id="{EBCC0CB5-4B40-47E5-9ECE-11E50300B36C}"/>
              </a:ext>
            </a:extLst>
          </p:cNvPr>
          <p:cNvCxnSpPr>
            <a:cxnSpLocks/>
          </p:cNvCxnSpPr>
          <p:nvPr/>
        </p:nvCxnSpPr>
        <p:spPr>
          <a:xfrm>
            <a:off x="3363346" y="1522661"/>
            <a:ext cx="0" cy="91163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5" name="圖片 34" descr="04.png">
            <a:extLst>
              <a:ext uri="{FF2B5EF4-FFF2-40B4-BE49-F238E27FC236}">
                <a16:creationId xmlns:a16="http://schemas.microsoft.com/office/drawing/2014/main" id="{5930E442-FBF7-49B7-BE90-7E18451E39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771045" y="1211385"/>
            <a:ext cx="1087323" cy="48144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2679587C-3032-4F9A-80B2-8D5549AAB6CE}"/>
              </a:ext>
            </a:extLst>
          </p:cNvPr>
          <p:cNvSpPr txBox="1"/>
          <p:nvPr/>
        </p:nvSpPr>
        <p:spPr>
          <a:xfrm>
            <a:off x="2836692" y="1221308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Intel ULT CPU</a:t>
            </a:r>
          </a:p>
        </p:txBody>
      </p:sp>
      <p:cxnSp>
        <p:nvCxnSpPr>
          <p:cNvPr id="37" name="Shape 184">
            <a:extLst>
              <a:ext uri="{FF2B5EF4-FFF2-40B4-BE49-F238E27FC236}">
                <a16:creationId xmlns:a16="http://schemas.microsoft.com/office/drawing/2014/main" id="{0D5CAE20-0820-4457-B629-C5EA05974FA6}"/>
              </a:ext>
            </a:extLst>
          </p:cNvPr>
          <p:cNvCxnSpPr>
            <a:cxnSpLocks/>
          </p:cNvCxnSpPr>
          <p:nvPr/>
        </p:nvCxnSpPr>
        <p:spPr>
          <a:xfrm>
            <a:off x="4358420" y="1522661"/>
            <a:ext cx="0" cy="469593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8" name="圖片 37" descr="04.png">
            <a:extLst>
              <a:ext uri="{FF2B5EF4-FFF2-40B4-BE49-F238E27FC236}">
                <a16:creationId xmlns:a16="http://schemas.microsoft.com/office/drawing/2014/main" id="{EEB59CCE-F231-4CA6-8E08-B0B55934A2A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3965815" y="1204827"/>
            <a:ext cx="1087323" cy="48144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E956127-98B6-43A8-9472-D0550E0ACF79}"/>
              </a:ext>
            </a:extLst>
          </p:cNvPr>
          <p:cNvSpPr txBox="1"/>
          <p:nvPr/>
        </p:nvSpPr>
        <p:spPr>
          <a:xfrm>
            <a:off x="3906853" y="1203871"/>
            <a:ext cx="121190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6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pin 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</a:t>
            </a:r>
            <a:r>
              <a:rPr 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xternal power supply</a:t>
            </a:r>
            <a:endParaRPr 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hape 184">
            <a:extLst>
              <a:ext uri="{FF2B5EF4-FFF2-40B4-BE49-F238E27FC236}">
                <a16:creationId xmlns:a16="http://schemas.microsoft.com/office/drawing/2014/main" id="{BABC11C0-BFED-4455-A0CE-AC06D8A65362}"/>
              </a:ext>
            </a:extLst>
          </p:cNvPr>
          <p:cNvCxnSpPr>
            <a:cxnSpLocks/>
          </p:cNvCxnSpPr>
          <p:nvPr/>
        </p:nvCxnSpPr>
        <p:spPr>
          <a:xfrm>
            <a:off x="6772186" y="1575582"/>
            <a:ext cx="0" cy="634072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4" name="Shape 184">
            <a:extLst>
              <a:ext uri="{FF2B5EF4-FFF2-40B4-BE49-F238E27FC236}">
                <a16:creationId xmlns:a16="http://schemas.microsoft.com/office/drawing/2014/main" id="{4B7C9162-E59D-4C8E-9D21-865A3DF662E1}"/>
              </a:ext>
            </a:extLst>
          </p:cNvPr>
          <p:cNvCxnSpPr>
            <a:cxnSpLocks/>
          </p:cNvCxnSpPr>
          <p:nvPr/>
        </p:nvCxnSpPr>
        <p:spPr>
          <a:xfrm>
            <a:off x="7130912" y="1575582"/>
            <a:ext cx="0" cy="160501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1" name="圖片 40" descr="04.png">
            <a:extLst>
              <a:ext uri="{FF2B5EF4-FFF2-40B4-BE49-F238E27FC236}">
                <a16:creationId xmlns:a16="http://schemas.microsoft.com/office/drawing/2014/main" id="{2C51FC13-C9C6-43E1-8428-60FA9118B09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6384269" y="1211385"/>
            <a:ext cx="1087323" cy="481440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072E25FE-AC9F-46C8-A7DE-4D4313BAACCE}"/>
              </a:ext>
            </a:extLst>
          </p:cNvPr>
          <p:cNvSpPr txBox="1"/>
          <p:nvPr/>
        </p:nvSpPr>
        <p:spPr>
          <a:xfrm>
            <a:off x="6384268" y="1198503"/>
            <a:ext cx="1087323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M.2 PCIe </a:t>
            </a:r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NVMe slot</a:t>
            </a: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</a:t>
            </a:r>
            <a:endParaRPr lang="zh-TW" altLang="en-US" sz="12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Shape 184">
            <a:extLst>
              <a:ext uri="{FF2B5EF4-FFF2-40B4-BE49-F238E27FC236}">
                <a16:creationId xmlns:a16="http://schemas.microsoft.com/office/drawing/2014/main" id="{8BCA214E-BE19-45AA-8C79-CB98E38AFF56}"/>
              </a:ext>
            </a:extLst>
          </p:cNvPr>
          <p:cNvCxnSpPr>
            <a:cxnSpLocks/>
          </p:cNvCxnSpPr>
          <p:nvPr/>
        </p:nvCxnSpPr>
        <p:spPr>
          <a:xfrm flipV="1">
            <a:off x="4006003" y="3320684"/>
            <a:ext cx="0" cy="71646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48" name="圖片 47" descr="04.png">
            <a:extLst>
              <a:ext uri="{FF2B5EF4-FFF2-40B4-BE49-F238E27FC236}">
                <a16:creationId xmlns:a16="http://schemas.microsoft.com/office/drawing/2014/main" id="{56668A1F-95A0-4478-8EFC-52A0516D0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3599646" y="3959525"/>
            <a:ext cx="986419" cy="481440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959DF3D0-D109-4E1F-B8CB-384472838D31}"/>
              </a:ext>
            </a:extLst>
          </p:cNvPr>
          <p:cNvSpPr txBox="1"/>
          <p:nvPr/>
        </p:nvSpPr>
        <p:spPr>
          <a:xfrm>
            <a:off x="3602439" y="3964211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SO-DIMM slot x2</a:t>
            </a:r>
          </a:p>
        </p:txBody>
      </p:sp>
      <p:cxnSp>
        <p:nvCxnSpPr>
          <p:cNvPr id="53" name="Shape 184">
            <a:extLst>
              <a:ext uri="{FF2B5EF4-FFF2-40B4-BE49-F238E27FC236}">
                <a16:creationId xmlns:a16="http://schemas.microsoft.com/office/drawing/2014/main" id="{1B6424E1-B598-408E-AD0C-EAECC6E2D710}"/>
              </a:ext>
            </a:extLst>
          </p:cNvPr>
          <p:cNvCxnSpPr>
            <a:cxnSpLocks/>
          </p:cNvCxnSpPr>
          <p:nvPr/>
        </p:nvCxnSpPr>
        <p:spPr>
          <a:xfrm>
            <a:off x="487680" y="2924137"/>
            <a:ext cx="1026688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52" name="圖片 51" descr="04.png">
            <a:extLst>
              <a:ext uri="{FF2B5EF4-FFF2-40B4-BE49-F238E27FC236}">
                <a16:creationId xmlns:a16="http://schemas.microsoft.com/office/drawing/2014/main" id="{616CFF16-2575-44C6-93A5-D03F1F7FB76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30948" y="2685372"/>
            <a:ext cx="853217" cy="48144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594EE04-0154-433A-A130-B6B4138A2864}"/>
              </a:ext>
            </a:extLst>
          </p:cNvPr>
          <p:cNvSpPr txBox="1"/>
          <p:nvPr/>
        </p:nvSpPr>
        <p:spPr>
          <a:xfrm>
            <a:off x="68431" y="2695259"/>
            <a:ext cx="950258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Intel ULT CPU</a:t>
            </a:r>
          </a:p>
        </p:txBody>
      </p:sp>
      <p:cxnSp>
        <p:nvCxnSpPr>
          <p:cNvPr id="56" name="Shape 184">
            <a:extLst>
              <a:ext uri="{FF2B5EF4-FFF2-40B4-BE49-F238E27FC236}">
                <a16:creationId xmlns:a16="http://schemas.microsoft.com/office/drawing/2014/main" id="{048C5CE1-5DB3-40C6-A1E9-BEB107BE55E7}"/>
              </a:ext>
            </a:extLst>
          </p:cNvPr>
          <p:cNvCxnSpPr>
            <a:cxnSpLocks/>
          </p:cNvCxnSpPr>
          <p:nvPr/>
        </p:nvCxnSpPr>
        <p:spPr>
          <a:xfrm flipV="1">
            <a:off x="2802999" y="3335014"/>
            <a:ext cx="0" cy="71646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50" name="圖片 49" descr="04.png">
            <a:extLst>
              <a:ext uri="{FF2B5EF4-FFF2-40B4-BE49-F238E27FC236}">
                <a16:creationId xmlns:a16="http://schemas.microsoft.com/office/drawing/2014/main" id="{F29670A6-7F3A-4442-86B5-CECD16A2AEA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2393372" y="3959594"/>
            <a:ext cx="986419" cy="481440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26D1F44-3332-4EE0-97CB-FD2E6AEFD742}"/>
              </a:ext>
            </a:extLst>
          </p:cNvPr>
          <p:cNvSpPr txBox="1"/>
          <p:nvPr/>
        </p:nvSpPr>
        <p:spPr>
          <a:xfrm>
            <a:off x="2444501" y="4057469"/>
            <a:ext cx="95025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10GbE x2</a:t>
            </a:r>
          </a:p>
        </p:txBody>
      </p:sp>
      <p:cxnSp>
        <p:nvCxnSpPr>
          <p:cNvPr id="57" name="Shape 184">
            <a:extLst>
              <a:ext uri="{FF2B5EF4-FFF2-40B4-BE49-F238E27FC236}">
                <a16:creationId xmlns:a16="http://schemas.microsoft.com/office/drawing/2014/main" id="{4888927D-A72E-41EE-9A54-4A05F73240BA}"/>
              </a:ext>
            </a:extLst>
          </p:cNvPr>
          <p:cNvCxnSpPr>
            <a:cxnSpLocks/>
          </p:cNvCxnSpPr>
          <p:nvPr/>
        </p:nvCxnSpPr>
        <p:spPr>
          <a:xfrm flipV="1">
            <a:off x="1749884" y="3533598"/>
            <a:ext cx="0" cy="71646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51" name="圖片 50" descr="04.png">
            <a:extLst>
              <a:ext uri="{FF2B5EF4-FFF2-40B4-BE49-F238E27FC236}">
                <a16:creationId xmlns:a16="http://schemas.microsoft.com/office/drawing/2014/main" id="{195D2167-FAE1-42E7-ACC4-49A71A15E7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1250802" y="3959525"/>
            <a:ext cx="986419" cy="481440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5843D95E-F3A2-48CA-9E9F-C3E50D1C2DBB}"/>
              </a:ext>
            </a:extLst>
          </p:cNvPr>
          <p:cNvSpPr txBox="1"/>
          <p:nvPr/>
        </p:nvSpPr>
        <p:spPr>
          <a:xfrm>
            <a:off x="1269955" y="4057469"/>
            <a:ext cx="950258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10GbE x2</a:t>
            </a:r>
          </a:p>
        </p:txBody>
      </p:sp>
    </p:spTree>
    <p:extLst>
      <p:ext uri="{BB962C8B-B14F-4D97-AF65-F5344CB8AC3E}">
        <p14:creationId xmlns:p14="http://schemas.microsoft.com/office/powerpoint/2010/main" val="2893650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3B6EE284-2708-4D4F-9B5E-9393B6AC2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3591EB-BB20-4A9B-9045-92FCCB346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5680"/>
            <a:ext cx="8229600" cy="85725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EFF6E0B-3312-4CE7-8FAD-2AC038EE2767}"/>
              </a:ext>
            </a:extLst>
          </p:cNvPr>
          <p:cNvSpPr txBox="1"/>
          <p:nvPr/>
        </p:nvSpPr>
        <p:spPr>
          <a:xfrm>
            <a:off x="3177987" y="4242546"/>
            <a:ext cx="1079127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/>
              <a:t>網路交換機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1B36840-900E-4BE2-A2DF-EFE36E42D2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285" y="1116457"/>
            <a:ext cx="2798100" cy="1156417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3744E07-CFDE-406D-9D56-51D1D32235E8}"/>
              </a:ext>
            </a:extLst>
          </p:cNvPr>
          <p:cNvSpPr/>
          <p:nvPr/>
        </p:nvSpPr>
        <p:spPr>
          <a:xfrm>
            <a:off x="1846398" y="1223148"/>
            <a:ext cx="2651772" cy="877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Each 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miniature </a:t>
            </a:r>
            <a:r>
              <a:rPr 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physical</a:t>
            </a:r>
            <a:r>
              <a:rPr lang="zh-TW" sz="17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has 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its</a:t>
            </a:r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independent IP 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address</a:t>
            </a:r>
            <a:endParaRPr lang="zh-TW" altLang="en-US" sz="17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C999DB6A-491D-4661-9883-03B946A477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58" y="2239286"/>
            <a:ext cx="2798100" cy="1156417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B06D44D-9731-44AF-9321-2DDF501B1068}"/>
              </a:ext>
            </a:extLst>
          </p:cNvPr>
          <p:cNvSpPr/>
          <p:nvPr/>
        </p:nvSpPr>
        <p:spPr>
          <a:xfrm>
            <a:off x="1853216" y="2371453"/>
            <a:ext cx="2665771" cy="8771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</a:t>
            </a:r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hoose any interface </a:t>
            </a:r>
            <a:r>
              <a:rPr lang="en-US" altLang="zh-TW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at host </a:t>
            </a:r>
            <a:r>
              <a:rPr lang="zh-TW" altLang="en-US" sz="17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as the gateway port  </a:t>
            </a:r>
          </a:p>
        </p:txBody>
      </p:sp>
    </p:spTree>
    <p:extLst>
      <p:ext uri="{BB962C8B-B14F-4D97-AF65-F5344CB8AC3E}">
        <p14:creationId xmlns:p14="http://schemas.microsoft.com/office/powerpoint/2010/main" val="3997195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16B12C7-F693-45EB-B0B9-2D98CF416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82031" y="831170"/>
            <a:ext cx="2850897" cy="1696354"/>
          </a:xfrm>
          <a:prstGeom prst="rect">
            <a:avLst/>
          </a:prstGeom>
        </p:spPr>
      </p:pic>
      <p:pic>
        <p:nvPicPr>
          <p:cNvPr id="32" name="圖片 32" descr="一張含有 電子用品, 室內, 牆, 黑色 的圖片&#10;&#10;描述是以高可信度產生">
            <a:extLst>
              <a:ext uri="{FF2B5EF4-FFF2-40B4-BE49-F238E27FC236}">
                <a16:creationId xmlns:a16="http://schemas.microsoft.com/office/drawing/2014/main" id="{62E04812-9E89-4B42-A93C-F6461C7C9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" y="3285642"/>
            <a:ext cx="2302371" cy="1438982"/>
          </a:xfrm>
          <a:prstGeom prst="rect">
            <a:avLst/>
          </a:prstGeom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8BA97FF5-4F9E-4B01-B583-B11E5AB4CC48}"/>
              </a:ext>
            </a:extLst>
          </p:cNvPr>
          <p:cNvCxnSpPr/>
          <p:nvPr/>
        </p:nvCxnSpPr>
        <p:spPr>
          <a:xfrm>
            <a:off x="1595940" y="4140359"/>
            <a:ext cx="206166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5D80516D-5C72-4362-84B9-0BA1455DF9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71" y="3498575"/>
            <a:ext cx="1061540" cy="1061540"/>
          </a:xfrm>
          <a:prstGeom prst="rect">
            <a:avLst/>
          </a:prstGeom>
        </p:spPr>
      </p:pic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EA6303F5-B19D-4A7A-BA78-1F7F35B9367E}"/>
              </a:ext>
            </a:extLst>
          </p:cNvPr>
          <p:cNvCxnSpPr>
            <a:cxnSpLocks/>
          </p:cNvCxnSpPr>
          <p:nvPr/>
        </p:nvCxnSpPr>
        <p:spPr>
          <a:xfrm flipV="1">
            <a:off x="4686739" y="3801154"/>
            <a:ext cx="1840555" cy="398286"/>
          </a:xfrm>
          <a:prstGeom prst="bentConnector3">
            <a:avLst>
              <a:gd name="adj1" fmla="val 111531"/>
            </a:avLst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圖片 9" descr="一張含有 監視器, 室內 的圖片&#10;&#10;描述是以非常高的可信度產生">
            <a:extLst>
              <a:ext uri="{FF2B5EF4-FFF2-40B4-BE49-F238E27FC236}">
                <a16:creationId xmlns:a16="http://schemas.microsoft.com/office/drawing/2014/main" id="{DE540C2E-F011-45AB-BAB2-C44F6C3FB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416" y="3813160"/>
            <a:ext cx="2418471" cy="636104"/>
          </a:xfrm>
          <a:prstGeom prst="rect">
            <a:avLst/>
          </a:prstGeom>
        </p:spPr>
      </p:pic>
      <p:cxnSp>
        <p:nvCxnSpPr>
          <p:cNvPr id="40" name="直線接點 39">
            <a:extLst>
              <a:ext uri="{FF2B5EF4-FFF2-40B4-BE49-F238E27FC236}">
                <a16:creationId xmlns:a16="http://schemas.microsoft.com/office/drawing/2014/main" id="{5E5D7A14-AC76-415B-B22F-02CAA4A8720E}"/>
              </a:ext>
            </a:extLst>
          </p:cNvPr>
          <p:cNvCxnSpPr>
            <a:cxnSpLocks/>
          </p:cNvCxnSpPr>
          <p:nvPr/>
        </p:nvCxnSpPr>
        <p:spPr>
          <a:xfrm flipV="1">
            <a:off x="6779855" y="2271691"/>
            <a:ext cx="0" cy="1489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8" name="圖片 47">
            <a:extLst>
              <a:ext uri="{FF2B5EF4-FFF2-40B4-BE49-F238E27FC236}">
                <a16:creationId xmlns:a16="http://schemas.microsoft.com/office/drawing/2014/main" id="{C17C2AEA-8955-413C-8F90-9D5D85785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424" y="1261975"/>
            <a:ext cx="3012608" cy="1035280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A67367B7-9903-4A99-8706-6380163F08EE}"/>
              </a:ext>
            </a:extLst>
          </p:cNvPr>
          <p:cNvSpPr txBox="1"/>
          <p:nvPr/>
        </p:nvSpPr>
        <p:spPr>
          <a:xfrm>
            <a:off x="3211023" y="1362229"/>
            <a:ext cx="27432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0975" indent="-180975">
              <a:buFont typeface="Arial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 M.2 PCIe </a:t>
            </a:r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SSD slots (per CPU)</a:t>
            </a:r>
          </a:p>
          <a:p>
            <a:pPr marL="180975" indent="-180975">
              <a:buFont typeface="Arial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3.0 x4 </a:t>
            </a: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CDF6D16D-CEB9-4526-91A1-A9F17561F4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2464" y="2763517"/>
            <a:ext cx="2390709" cy="1142970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91F556B9-DB71-48D6-8723-0169E4D78C39}"/>
              </a:ext>
            </a:extLst>
          </p:cNvPr>
          <p:cNvSpPr txBox="1"/>
          <p:nvPr/>
        </p:nvSpPr>
        <p:spPr>
          <a:xfrm>
            <a:off x="4661114" y="2891639"/>
            <a:ext cx="1740400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to iSCSI LUN or shared folder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9610F2AA-B8C2-4BBD-9025-85DB63BB061A}"/>
              </a:ext>
            </a:extLst>
          </p:cNvPr>
          <p:cNvSpPr/>
          <p:nvPr/>
        </p:nvSpPr>
        <p:spPr>
          <a:xfrm>
            <a:off x="2697321" y="1038012"/>
            <a:ext cx="495506" cy="647463"/>
          </a:xfrm>
          <a:prstGeom prst="rect">
            <a:avLst/>
          </a:prstGeom>
          <a:solidFill>
            <a:srgbClr val="250E0D"/>
          </a:solidFill>
          <a:ln>
            <a:solidFill>
              <a:srgbClr val="D65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93C1CFB3-E37C-4773-89AD-16598FADFB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8949" y="1111846"/>
            <a:ext cx="192200" cy="510621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9C19C826-2D7C-421C-AD98-CE0F68DE4487}"/>
              </a:ext>
            </a:extLst>
          </p:cNvPr>
          <p:cNvSpPr/>
          <p:nvPr/>
        </p:nvSpPr>
        <p:spPr>
          <a:xfrm>
            <a:off x="4070173" y="2475685"/>
            <a:ext cx="495506" cy="647463"/>
          </a:xfrm>
          <a:prstGeom prst="rect">
            <a:avLst/>
          </a:prstGeom>
          <a:solidFill>
            <a:srgbClr val="250E0D"/>
          </a:solidFill>
          <a:ln>
            <a:solidFill>
              <a:srgbClr val="D65E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8" name="圖片 57">
            <a:extLst>
              <a:ext uri="{FF2B5EF4-FFF2-40B4-BE49-F238E27FC236}">
                <a16:creationId xmlns:a16="http://schemas.microsoft.com/office/drawing/2014/main" id="{4D1B4153-4603-42B7-AD39-17F9BFCD26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773" y="2547404"/>
            <a:ext cx="313955" cy="501390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B971F57-23D3-4793-9802-FAA261AC98AD}"/>
              </a:ext>
            </a:extLst>
          </p:cNvPr>
          <p:cNvGrpSpPr/>
          <p:nvPr/>
        </p:nvGrpSpPr>
        <p:grpSpPr>
          <a:xfrm>
            <a:off x="477693" y="2132284"/>
            <a:ext cx="3244028" cy="1153358"/>
            <a:chOff x="2414646" y="2693268"/>
            <a:chExt cx="3244028" cy="1153358"/>
          </a:xfrm>
        </p:grpSpPr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CABB3E74-252C-47EA-8E79-A1FD64199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1461" y="3170328"/>
              <a:ext cx="2355558" cy="676298"/>
            </a:xfrm>
            <a:prstGeom prst="rect">
              <a:avLst/>
            </a:prstGeom>
          </p:spPr>
        </p:pic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18E4404-8F75-467A-9A25-A89CFF371F3C}"/>
                </a:ext>
              </a:extLst>
            </p:cNvPr>
            <p:cNvSpPr txBox="1"/>
            <p:nvPr/>
          </p:nvSpPr>
          <p:spPr>
            <a:xfrm>
              <a:off x="2915474" y="3199662"/>
              <a:ext cx="2743200" cy="58477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</a:rPr>
                <a:t>VJBOD expansion </a:t>
              </a:r>
            </a:p>
            <a:p>
              <a:r>
                <a:rPr lang="en-US" altLang="zh-TW" sz="1600" b="1">
                  <a:solidFill>
                    <a:schemeClr val="bg1"/>
                  </a:solidFill>
                </a:rPr>
                <a:t>space</a:t>
              </a: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9916B567-0718-4317-9611-69CBC3A216A6}"/>
                </a:ext>
              </a:extLst>
            </p:cNvPr>
            <p:cNvSpPr/>
            <p:nvPr/>
          </p:nvSpPr>
          <p:spPr>
            <a:xfrm>
              <a:off x="2414646" y="2693268"/>
              <a:ext cx="495506" cy="647463"/>
            </a:xfrm>
            <a:prstGeom prst="rect">
              <a:avLst/>
            </a:prstGeom>
            <a:solidFill>
              <a:srgbClr val="250E0D"/>
            </a:solidFill>
            <a:ln>
              <a:solidFill>
                <a:srgbClr val="D65E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9F4C66B8-45E1-4ABD-9ED3-92D0CD94A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6197" y="2756742"/>
              <a:ext cx="334627" cy="517806"/>
            </a:xfrm>
            <a:prstGeom prst="rect">
              <a:avLst/>
            </a:prstGeom>
          </p:spPr>
        </p:pic>
      </p:grp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F167A088-C781-4E29-884A-CB5D7FF054F9}"/>
              </a:ext>
            </a:extLst>
          </p:cNvPr>
          <p:cNvCxnSpPr>
            <a:cxnSpLocks/>
          </p:cNvCxnSpPr>
          <p:nvPr/>
        </p:nvCxnSpPr>
        <p:spPr>
          <a:xfrm flipV="1">
            <a:off x="8138555" y="2425729"/>
            <a:ext cx="0" cy="148919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7034C04F-C562-40CB-A0AE-3E012608279A}"/>
              </a:ext>
            </a:extLst>
          </p:cNvPr>
          <p:cNvGrpSpPr/>
          <p:nvPr/>
        </p:nvGrpSpPr>
        <p:grpSpPr>
          <a:xfrm>
            <a:off x="6275014" y="3128641"/>
            <a:ext cx="2265106" cy="2013680"/>
            <a:chOff x="6206854" y="3128641"/>
            <a:chExt cx="2265106" cy="2013680"/>
          </a:xfrm>
        </p:grpSpPr>
        <p:pic>
          <p:nvPicPr>
            <p:cNvPr id="22" name="圖片 22" descr="一張含有 牆, 電子用品 的圖片&#10;&#10;描述是以高可信度產生">
              <a:extLst>
                <a:ext uri="{FF2B5EF4-FFF2-40B4-BE49-F238E27FC236}">
                  <a16:creationId xmlns:a16="http://schemas.microsoft.com/office/drawing/2014/main" id="{75AA46D9-F64A-4EA5-92D7-9A379226B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6854" y="3128641"/>
              <a:ext cx="2265106" cy="2013680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ABFFF90A-8BFD-469D-874E-B5959E054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1934" y="3760889"/>
              <a:ext cx="1061540" cy="1061540"/>
            </a:xfrm>
            <a:prstGeom prst="rect">
              <a:avLst/>
            </a:prstGeom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36119D3-0565-433F-8F62-06FB76DD1DCC}"/>
                </a:ext>
              </a:extLst>
            </p:cNvPr>
            <p:cNvSpPr/>
            <p:nvPr/>
          </p:nvSpPr>
          <p:spPr>
            <a:xfrm>
              <a:off x="6976025" y="4200429"/>
              <a:ext cx="5533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latin typeface="Arial" panose="020B0604020202020204" pitchFamily="34" charset="0"/>
                  <a:ea typeface="新細明體"/>
                  <a:cs typeface="Arial" panose="020B0604020202020204" pitchFamily="34" charset="0"/>
                </a:rPr>
                <a:t>LUN</a:t>
              </a:r>
              <a:endParaRPr lang="zh-TW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E3313FCB-44C6-4BA2-8181-587E8B47D7E8}"/>
              </a:ext>
            </a:extLst>
          </p:cNvPr>
          <p:cNvSpPr/>
          <p:nvPr/>
        </p:nvSpPr>
        <p:spPr>
          <a:xfrm>
            <a:off x="930256" y="3949095"/>
            <a:ext cx="5533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LUN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圖片 6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FCA38B21-A242-480A-9008-8C81EC82C2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1504" y="929122"/>
            <a:ext cx="2674042" cy="1457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7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D351585-4F7F-495B-939B-A3F4E6D37E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6873" y="1929003"/>
            <a:ext cx="899833" cy="254169"/>
          </a:xfrm>
          <a:prstGeom prst="rect">
            <a:avLst/>
          </a:prstGeom>
        </p:spPr>
      </p:pic>
      <p:pic>
        <p:nvPicPr>
          <p:cNvPr id="29" name="圖片 27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6CFC9918-016C-4BD3-BD94-838263BEE1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888622" y="1533464"/>
            <a:ext cx="899833" cy="25416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C4D44BF-5DBB-48A2-B33D-62E4AB0684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337" y="2103152"/>
            <a:ext cx="532600" cy="40728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A44AD646-079B-4B74-961D-260A0090C7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255" y="2199291"/>
            <a:ext cx="532600" cy="407282"/>
          </a:xfrm>
          <a:prstGeom prst="rect">
            <a:avLst/>
          </a:prstGeom>
        </p:spPr>
      </p:pic>
      <p:sp>
        <p:nvSpPr>
          <p:cNvPr id="37" name="標題 1">
            <a:extLst>
              <a:ext uri="{FF2B5EF4-FFF2-40B4-BE49-F238E27FC236}">
                <a16:creationId xmlns:a16="http://schemas.microsoft.com/office/drawing/2014/main" id="{1206D2B0-A976-472D-A8E3-4ECCE965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32" y="-17040"/>
            <a:ext cx="8229600" cy="85725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Storage and expansion</a:t>
            </a:r>
          </a:p>
        </p:txBody>
      </p:sp>
    </p:spTree>
    <p:extLst>
      <p:ext uri="{BB962C8B-B14F-4D97-AF65-F5344CB8AC3E}">
        <p14:creationId xmlns:p14="http://schemas.microsoft.com/office/powerpoint/2010/main" val="4181344614"/>
      </p:ext>
    </p:extLst>
  </p:cSld>
  <p:clrMapOvr>
    <a:masterClrMapping/>
  </p:clrMapOvr>
</p:sld>
</file>

<file path=ppt/theme/theme1.xml><?xml version="1.0" encoding="utf-8"?>
<a:theme xmlns:a="http://schemas.openxmlformats.org/drawingml/2006/main" name="電商版_CH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1131</Words>
  <Application>Microsoft Office PowerPoint</Application>
  <PresentationFormat>如螢幕大小 (16:9)</PresentationFormat>
  <Paragraphs>306</Paragraphs>
  <Slides>31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2" baseType="lpstr">
      <vt:lpstr>等线</vt:lpstr>
      <vt:lpstr>宋体</vt:lpstr>
      <vt:lpstr>游ゴシック</vt:lpstr>
      <vt:lpstr>Microsoft JhengHei</vt:lpstr>
      <vt:lpstr>Microsoft JhengHei</vt:lpstr>
      <vt:lpstr>新細明體</vt:lpstr>
      <vt:lpstr>Arial</vt:lpstr>
      <vt:lpstr>Calibri</vt:lpstr>
      <vt:lpstr>Verdana</vt:lpstr>
      <vt:lpstr>Wingdings</vt:lpstr>
      <vt:lpstr>電商版_CH</vt:lpstr>
      <vt:lpstr>PowerPoint 簡報</vt:lpstr>
      <vt:lpstr>Demand increases for storage and computing</vt:lpstr>
      <vt:lpstr>But resource is limited. What can we do?</vt:lpstr>
      <vt:lpstr>Multiple advanced technologies  in one card : Mustang-200</vt:lpstr>
      <vt:lpstr>A quick look at NAS architecture</vt:lpstr>
      <vt:lpstr>Mustang-200 houses 2 independent nodes</vt:lpstr>
      <vt:lpstr>Mustang-200 card design</vt:lpstr>
      <vt:lpstr>Interfaces</vt:lpstr>
      <vt:lpstr>Storage and expansion</vt:lpstr>
      <vt:lpstr>High efficiency cooling mechanism</vt:lpstr>
      <vt:lpstr>Install multiple Mustang-200 as needed</vt:lpstr>
      <vt:lpstr>IEI x QNAP Mustang-200</vt:lpstr>
      <vt:lpstr>PowerPoint 簡報</vt:lpstr>
      <vt:lpstr>Required NAS models and QTS versions</vt:lpstr>
      <vt:lpstr>PowerPoint 簡報</vt:lpstr>
      <vt:lpstr>Five major benefits for upgrading your NAS now</vt:lpstr>
      <vt:lpstr>Buy one card and get two NAS</vt:lpstr>
      <vt:lpstr>QTS Card Manager on QNAP NAS</vt:lpstr>
      <vt:lpstr>QTS Card Manager - Overview</vt:lpstr>
      <vt:lpstr>QTS Card Manager - Storage Management</vt:lpstr>
      <vt:lpstr>QTS Card Manager - Network Settings</vt:lpstr>
      <vt:lpstr>Versatile apps in QNAP App Center</vt:lpstr>
      <vt:lpstr>Further expansion: virtualization</vt:lpstr>
      <vt:lpstr>The system is independent and segregated</vt:lpstr>
      <vt:lpstr>Independent physical hardware resources are more efficient than virtual machines</vt:lpstr>
      <vt:lpstr>Mustang-200 Data Security</vt:lpstr>
      <vt:lpstr>PowerPoint 簡報</vt:lpstr>
      <vt:lpstr>QVR Pro surveillance performance bottlenecks</vt:lpstr>
      <vt:lpstr>QVR Pro surveillance accelerated</vt:lpstr>
      <vt:lpstr>Greatly improves image processing capability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曹武惠</dc:creator>
  <cp:lastModifiedBy>QNAP_Han Tsai</cp:lastModifiedBy>
  <cp:revision>3</cp:revision>
  <dcterms:modified xsi:type="dcterms:W3CDTF">2018-08-13T07:50:25Z</dcterms:modified>
</cp:coreProperties>
</file>