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5" r:id="rId1"/>
  </p:sldMasterIdLst>
  <p:notesMasterIdLst>
    <p:notesMasterId r:id="rId33"/>
  </p:notesMasterIdLst>
  <p:sldIdLst>
    <p:sldId id="256" r:id="rId2"/>
    <p:sldId id="348" r:id="rId3"/>
    <p:sldId id="258" r:id="rId4"/>
    <p:sldId id="349" r:id="rId5"/>
    <p:sldId id="314" r:id="rId6"/>
    <p:sldId id="335" r:id="rId7"/>
    <p:sldId id="333" r:id="rId8"/>
    <p:sldId id="262" r:id="rId9"/>
    <p:sldId id="261" r:id="rId10"/>
    <p:sldId id="263" r:id="rId11"/>
    <p:sldId id="285" r:id="rId12"/>
    <p:sldId id="257" r:id="rId13"/>
    <p:sldId id="266" r:id="rId14"/>
    <p:sldId id="260" r:id="rId15"/>
    <p:sldId id="329" r:id="rId16"/>
    <p:sldId id="277" r:id="rId17"/>
    <p:sldId id="270" r:id="rId18"/>
    <p:sldId id="292" r:id="rId19"/>
    <p:sldId id="293" r:id="rId20"/>
    <p:sldId id="294" r:id="rId21"/>
    <p:sldId id="295" r:id="rId22"/>
    <p:sldId id="272" r:id="rId23"/>
    <p:sldId id="351" r:id="rId24"/>
    <p:sldId id="269" r:id="rId25"/>
    <p:sldId id="271" r:id="rId26"/>
    <p:sldId id="347" r:id="rId27"/>
    <p:sldId id="324" r:id="rId28"/>
    <p:sldId id="342" r:id="rId29"/>
    <p:sldId id="352" r:id="rId30"/>
    <p:sldId id="320" r:id="rId31"/>
    <p:sldId id="354" r:id="rId3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Dylan Lin" initials="QL" lastIdx="4" clrIdx="0">
    <p:extLst>
      <p:ext uri="{19B8F6BF-5375-455C-9EA6-DF929625EA0E}">
        <p15:presenceInfo xmlns:p15="http://schemas.microsoft.com/office/powerpoint/2012/main" userId="S::dylanlin@ieinet.onmicrosoft.com::01c37084-7e24-4e1e-a1e0-c911a328ce5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DEE8"/>
    <a:srgbClr val="C00000"/>
    <a:srgbClr val="457A7A"/>
    <a:srgbClr val="DEDEDE"/>
    <a:srgbClr val="250E0D"/>
    <a:srgbClr val="311211"/>
    <a:srgbClr val="4A1B1A"/>
    <a:srgbClr val="D65E04"/>
    <a:srgbClr val="7D3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3A3653-C21C-4103-97C7-9EAD41B71399}" v="2112" dt="2018-07-18T07:02:49.388"/>
    <p1510:client id="{9BF86A63-F146-170A-2039-CF8BE85A45AD}" v="10" dt="2018-07-18T01:56:10.362"/>
    <p1510:client id="{CE334E6E-A955-FBF0-F2BD-27E6CEE89BE5}" v="171" dt="2018-07-18T03:48:06.960"/>
    <p1510:client id="{6E5811A7-86D2-DAE1-E609-72E714B783CF}" v="10" dt="2018-07-17T08:34:53.282"/>
    <p1510:client id="{EB607214-2C4A-BC4C-5506-3E93E945618C}" v="59" dt="2018-07-18T02:16:57.148"/>
    <p1510:client id="{15DA77F0-0C01-4FE4-8F5A-A2F95B55E2AB}" v="11" dt="2018-07-18T06:54:48.904"/>
    <p1510:client id="{BD515C4B-64EE-30D4-205F-DD77777AD57A}" v="5" dt="2018-07-18T06:26:56.5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中等深淺樣式 1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E9639D4-E3E2-4D34-9284-5A2195B3D0D7}" styleName="淺色樣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7CE84F3-28C3-443E-9E96-99CF82512B78}" styleName="深色樣式 1 - 輔色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952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58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58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C9D729-AA75-4F6F-9C79-61EA8E0A8101}" type="datetimeFigureOut">
              <a:rPr lang="en-US" altLang="zh-TW"/>
              <a:t>8/13/2018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078163" y="146050"/>
            <a:ext cx="701675" cy="3952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563563"/>
            <a:ext cx="5486400" cy="4619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1112838"/>
            <a:ext cx="2971800" cy="58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1112838"/>
            <a:ext cx="2971800" cy="58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4F99D-1FF1-463E-87BF-0AE478FEE928}" type="slidenum">
              <a:rPr lang="en-US" altLang="zh-TW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3813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4F99D-1FF1-463E-87BF-0AE478FEE928}" type="slidenum">
              <a:rPr lang="en-US" altLang="zh-TW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04643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直接在 </a:t>
            </a:r>
            <a:r>
              <a:rPr lang="en-US" altLang="ja-JP"/>
              <a:t>host</a:t>
            </a:r>
            <a:r>
              <a:rPr lang="ja-JP" altLang="en-US"/>
              <a:t>掛載 透過精靈一</a:t>
            </a:r>
            <a:r>
              <a:rPr lang="ja-JP"/>
              <a:t>次設置完整</a:t>
            </a:r>
          </a:p>
          <a:p>
            <a:endParaRPr lang="ja-JP" altLang="en-US">
              <a:latin typeface="游ゴシック"/>
              <a:ea typeface="游ゴシック"/>
            </a:endParaRPr>
          </a:p>
          <a:p>
            <a:r>
              <a:rPr lang="ja-JP" altLang="en-US">
                <a:latin typeface="游ゴシック"/>
                <a:ea typeface="游ゴシック"/>
              </a:rPr>
              <a:t>Accroding to the ..... you only need few clicks, then your new storage area is coming！！！！ It's quite simple for user.</a:t>
            </a:r>
          </a:p>
          <a:p>
            <a:endParaRPr lang="ja-JP" altLang="en-US">
              <a:latin typeface="游ゴシック"/>
              <a:ea typeface="游ゴシック"/>
            </a:endParaRPr>
          </a:p>
          <a:p>
            <a:endParaRPr lang="ja-JP" altLang="en-US">
              <a:latin typeface="游ゴシック"/>
              <a:ea typeface="游ゴシック"/>
            </a:endParaRPr>
          </a:p>
          <a:p>
            <a:endParaRPr lang="ja-JP" altLang="en-US">
              <a:latin typeface="游ゴシック"/>
              <a:ea typeface="游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4F99D-1FF1-463E-87BF-0AE478FEE928}" type="slidenum">
              <a:rPr lang="en-US" altLang="zh-TW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1209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直接在 </a:t>
            </a:r>
            <a:r>
              <a:rPr lang="en-US" altLang="ja-JP"/>
              <a:t>host</a:t>
            </a:r>
            <a:r>
              <a:rPr lang="ja-JP" altLang="en-US"/>
              <a:t>掛載 透過精靈一</a:t>
            </a:r>
            <a:r>
              <a:rPr lang="ja-JP"/>
              <a:t>次設置完整</a:t>
            </a:r>
            <a:endParaRPr lang="en-US" altLang="ja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4F99D-1FF1-463E-87BF-0AE478FEE928}" type="slidenum">
              <a:rPr lang="en-US" altLang="zh-TW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1012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Provide a service</a:t>
            </a:r>
          </a:p>
          <a:p>
            <a:r>
              <a:rPr lang="en-US"/>
              <a:t>Meet the needs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4F99D-1FF1-463E-87BF-0AE478FEE928}" type="slidenum">
              <a:rPr lang="en-US" altLang="zh-TW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4306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資源區隔在此處</a:t>
            </a:r>
            <a:r>
              <a:rPr lang="en-US" altLang="ja-JP"/>
              <a:t> </a:t>
            </a:r>
            <a:r>
              <a:rPr lang="ja-JP" altLang="en-US"/>
              <a:t>與上述虛擬機之差異化</a:t>
            </a:r>
            <a:endParaRPr lang="en-US"/>
          </a:p>
          <a:p>
            <a:r>
              <a:rPr lang="en-US">
                <a:cs typeface="Calibri"/>
              </a:rPr>
              <a:t> vQTS 77 82 85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4F99D-1FF1-463E-87BF-0AE478FEE928}" type="slidenum">
              <a:rPr lang="en-US" altLang="zh-TW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6661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cs typeface="Calibri"/>
              </a:rPr>
              <a:t>Card manager </a:t>
            </a:r>
            <a:r>
              <a:rPr lang="en-US" altLang="zh-TW" err="1">
                <a:cs typeface="Calibri"/>
              </a:rPr>
              <a:t>網路操控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4F99D-1FF1-463E-87BF-0AE478FEE928}" type="slidenum">
              <a:rPr lang="en-US" altLang="zh-TW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9852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4F99D-1FF1-463E-87BF-0AE478FEE928}" type="slidenum">
              <a:rPr lang="en-US" altLang="zh-TW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9219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Card manager</a:t>
            </a:r>
            <a:endParaRPr lang="en-US" altLang="zh-TW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4F99D-1FF1-463E-87BF-0AE478FEE928}" type="slidenum">
              <a:rPr lang="en-US" altLang="zh-TW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0899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4.3.5 8</a:t>
            </a:r>
            <a:r>
              <a:rPr lang="en-US" altLang="zh-TW">
                <a:cs typeface="Calibri"/>
              </a:rPr>
              <a:t>/30</a:t>
            </a:r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4F99D-1FF1-463E-87BF-0AE478FEE928}" type="slidenum">
              <a:rPr lang="en-US" altLang="zh-TW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8628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zh-CN" altLang="en-US" b="1"/>
              <a:t>讓您的生產力更上一層樓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4F99D-1FF1-463E-87BF-0AE478FEE928}" type="slidenum">
              <a:rPr lang="en-US" altLang="zh-TW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3897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David</a:t>
            </a:r>
            <a:endParaRPr lang="en-US" altLang="zh-TW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4F99D-1FF1-463E-87BF-0AE478FEE928}" type="slidenum">
              <a:rPr lang="en-US" altLang="zh-TW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9118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David</a:t>
            </a:r>
            <a:endParaRPr lang="en-US" altLang="zh-TW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4F99D-1FF1-463E-87BF-0AE478FEE928}" type="slidenum">
              <a:rPr lang="en-US" altLang="zh-TW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023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1. </a:t>
            </a:r>
            <a:r>
              <a:rPr lang="zh-CN" altLang="en-US">
                <a:latin typeface="Calibri"/>
                <a:cs typeface="Calibri"/>
              </a:rPr>
              <a:t>開關機</a:t>
            </a:r>
            <a:r>
              <a:rPr lang="zh-CN" altLang="en-US">
                <a:latin typeface="Calibri"/>
                <a:ea typeface="等线"/>
                <a:cs typeface="Calibri"/>
              </a:rPr>
              <a:t>，</a:t>
            </a:r>
            <a:r>
              <a:rPr lang="ja-JP" altLang="en-US">
                <a:latin typeface="Calibri"/>
                <a:ea typeface="等线"/>
                <a:cs typeface="Calibri"/>
              </a:rPr>
              <a:t>效能</a:t>
            </a:r>
            <a:r>
              <a:rPr lang="ja-JP" altLang="en-US">
                <a:latin typeface="等线"/>
                <a:ea typeface="等线"/>
                <a:cs typeface="Calibri"/>
              </a:rPr>
              <a:t>狀態檢視</a:t>
            </a:r>
            <a:endParaRPr lang="zh-CN" altLang="en-US">
              <a:latin typeface="等线"/>
              <a:ea typeface="等线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4F99D-1FF1-463E-87BF-0AE478FEE928}" type="slidenum">
              <a:rPr lang="en-US" altLang="zh-TW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2897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8599" cy="5143518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285866"/>
            <a:ext cx="7772400" cy="1500197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/>
              <a:t>Click to edit Master subtitle style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58023DE-55E1-4EB8-9F4C-A0B3C28AEDE5}" type="datetimeFigureOut">
              <a:rPr lang="zh-TW" altLang="en-US" smtClean="0"/>
              <a:t>2018/8/13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2E4B74E-F065-4037-91FF-F388D2E6957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58023DE-55E1-4EB8-9F4C-A0B3C28AEDE5}" type="datetimeFigureOut">
              <a:rPr lang="zh-TW" altLang="en-US" smtClean="0"/>
              <a:t>2018/8/13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2E4B74E-F065-4037-91FF-F388D2E6957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18"/>
            <a:ext cx="9144000" cy="514351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C58C9CA-2905-4256-83E4-A0B3877A24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" y="0"/>
            <a:ext cx="9142297" cy="5143500"/>
          </a:xfrm>
          <a:prstGeom prst="rect">
            <a:avLst/>
          </a:prstGeom>
        </p:spPr>
      </p:pic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166776" y="68736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rm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30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747A810-A965-4604-98EF-081E070979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" y="0"/>
            <a:ext cx="9142297" cy="5143500"/>
          </a:xfrm>
          <a:prstGeom prst="rect">
            <a:avLst/>
          </a:prstGeom>
        </p:spPr>
      </p:pic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00" cy="380100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797300" y="1315600"/>
            <a:ext cx="7405500" cy="92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ubTitle" idx="1"/>
          </p:nvPr>
        </p:nvSpPr>
        <p:spPr>
          <a:xfrm>
            <a:off x="797300" y="2286000"/>
            <a:ext cx="7405500" cy="185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342900" marR="0" lvl="0" indent="-34290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2400" i="0" u="none" strike="noStrike" cap="none">
                <a:solidFill>
                  <a:srgbClr val="002060"/>
                </a:solidFill>
              </a:defRPr>
            </a:lvl1pPr>
            <a:lvl2pPr marL="742950" marR="0" lvl="1" indent="-28575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2pPr>
            <a:lvl3pPr marL="1143000" marR="0" lvl="2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3pPr>
            <a:lvl4pPr marL="1600200" marR="0" lvl="3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1800" i="0" u="none" strike="noStrike" cap="none">
                <a:solidFill>
                  <a:schemeClr val="lt1"/>
                </a:solidFill>
              </a:defRPr>
            </a:lvl4pPr>
            <a:lvl5pPr marL="2057400" marR="0" lvl="4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1600" i="0" u="none" strike="noStrike" cap="none">
                <a:solidFill>
                  <a:schemeClr val="lt1"/>
                </a:solidFill>
              </a:defRPr>
            </a:lvl5pPr>
            <a:lvl6pPr marL="2514600" marR="0" lvl="5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6pPr>
            <a:lvl7pPr marL="2971800" marR="0" lvl="6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7pPr>
            <a:lvl8pPr marL="3429000" marR="0" lvl="7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8pPr>
            <a:lvl9pPr marL="3886200" marR="0" lvl="8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an Tsai\Desktop\TVS-x73e_直播\BG_3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00" cy="380100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797300" y="1315600"/>
            <a:ext cx="7405500" cy="92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ubTitle" idx="1"/>
          </p:nvPr>
        </p:nvSpPr>
        <p:spPr>
          <a:xfrm>
            <a:off x="797300" y="2286000"/>
            <a:ext cx="7405500" cy="185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342900" marR="0" lvl="0" indent="-34290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2400" i="0" u="none" strike="noStrike" cap="none">
                <a:solidFill>
                  <a:srgbClr val="002060"/>
                </a:solidFill>
              </a:defRPr>
            </a:lvl1pPr>
            <a:lvl2pPr marL="742950" marR="0" lvl="1" indent="-28575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2pPr>
            <a:lvl3pPr marL="1143000" marR="0" lvl="2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3pPr>
            <a:lvl4pPr marL="1600200" marR="0" lvl="3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1800" i="0" u="none" strike="noStrike" cap="none">
                <a:solidFill>
                  <a:schemeClr val="lt1"/>
                </a:solidFill>
              </a:defRPr>
            </a:lvl4pPr>
            <a:lvl5pPr marL="2057400" marR="0" lvl="4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1600" i="0" u="none" strike="noStrike" cap="none">
                <a:solidFill>
                  <a:schemeClr val="lt1"/>
                </a:solidFill>
              </a:defRPr>
            </a:lvl5pPr>
            <a:lvl6pPr marL="2514600" marR="0" lvl="5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6pPr>
            <a:lvl7pPr marL="2971800" marR="0" lvl="6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7pPr>
            <a:lvl8pPr marL="3429000" marR="0" lvl="7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8pPr>
            <a:lvl9pPr marL="3886200" marR="0" lvl="8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FB7EE3D-40DD-4D5E-9FD1-65ED5B8958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" y="0"/>
            <a:ext cx="9142297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832" y="0"/>
            <a:ext cx="8229600" cy="857250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8325" y="1065138"/>
            <a:ext cx="8229600" cy="3394075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03" y="0"/>
            <a:ext cx="9142297" cy="514350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9009" y="-6137"/>
            <a:ext cx="8229600" cy="857250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DA5D605-0463-4924-953B-CA38DD164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" y="0"/>
            <a:ext cx="9142297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206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B298A2F-8553-4397-BBD6-40351CA226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" y="0"/>
            <a:ext cx="9142297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57250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58023DE-55E1-4EB8-9F4C-A0B3C28AEDE5}" type="datetimeFigureOut">
              <a:rPr lang="zh-TW" altLang="en-US" smtClean="0"/>
              <a:t>2018/8/13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2E4B74E-F065-4037-91FF-F388D2E6957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37D5ADAD-5D43-43CE-B011-00F62BEFD5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" y="0"/>
            <a:ext cx="9142297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58023DE-55E1-4EB8-9F4C-A0B3C28AEDE5}" type="datetimeFigureOut">
              <a:rPr lang="zh-TW" altLang="en-US" smtClean="0"/>
              <a:t>2018/8/13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2E4B74E-F065-4037-91FF-F388D2E6957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42AAF7C-F335-4822-94A7-B3DED24FAB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" y="0"/>
            <a:ext cx="9142297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8050" y="0"/>
            <a:ext cx="8229600" cy="857250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58023DE-55E1-4EB8-9F4C-A0B3C28AEDE5}" type="datetimeFigureOut">
              <a:rPr lang="zh-TW" altLang="en-US" smtClean="0"/>
              <a:t>2018/8/13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2E4B74E-F065-4037-91FF-F388D2E6957C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B298A2F-8553-4397-BBD6-40351CA226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" y="0"/>
            <a:ext cx="9142297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206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32" y="-18"/>
            <a:ext cx="9144032" cy="5138086"/>
          </a:xfrm>
          <a:prstGeom prst="rect">
            <a:avLst/>
          </a:prstGeom>
          <a:noFill/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73" r:id="rId3"/>
    <p:sldLayoutId id="2147483668" r:id="rId4"/>
    <p:sldLayoutId id="2147483669" r:id="rId5"/>
    <p:sldLayoutId id="2147483670" r:id="rId6"/>
    <p:sldLayoutId id="2147483671" r:id="rId7"/>
    <p:sldLayoutId id="2147483678" r:id="rId8"/>
    <p:sldLayoutId id="2147483684" r:id="rId9"/>
    <p:sldLayoutId id="2147483685" r:id="rId10"/>
    <p:sldLayoutId id="2147483686" r:id="rId11"/>
    <p:sldLayoutId id="2147483672" r:id="rId12"/>
    <p:sldLayoutId id="2147483674" r:id="rId13"/>
    <p:sldLayoutId id="2147483675" r:id="rId14"/>
    <p:sldLayoutId id="2147483687" r:id="rId15"/>
    <p:sldLayoutId id="2147483688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微軟正黑體" pitchFamily="34" charset="-120"/>
          <a:ea typeface="微軟正黑體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b="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tiff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tiff"/><Relationship Id="rId4" Type="http://schemas.openxmlformats.org/officeDocument/2006/relationships/image" Target="../media/image6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75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jpeg"/><Relationship Id="rId7" Type="http://schemas.openxmlformats.org/officeDocument/2006/relationships/image" Target="../media/image96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sv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20.png"/><Relationship Id="rId7" Type="http://schemas.openxmlformats.org/officeDocument/2006/relationships/image" Target="../media/image12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20.png"/><Relationship Id="rId9" Type="http://schemas.openxmlformats.org/officeDocument/2006/relationships/image" Target="../media/image12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20.png"/><Relationship Id="rId7" Type="http://schemas.openxmlformats.org/officeDocument/2006/relationships/image" Target="../media/image12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svg"/><Relationship Id="rId11" Type="http://schemas.openxmlformats.org/officeDocument/2006/relationships/image" Target="../media/image131.png"/><Relationship Id="rId5" Type="http://schemas.openxmlformats.org/officeDocument/2006/relationships/image" Target="../media/image127.png"/><Relationship Id="rId10" Type="http://schemas.openxmlformats.org/officeDocument/2006/relationships/image" Target="../media/image130.png"/><Relationship Id="rId4" Type="http://schemas.openxmlformats.org/officeDocument/2006/relationships/image" Target="../media/image20.png"/><Relationship Id="rId9" Type="http://schemas.openxmlformats.org/officeDocument/2006/relationships/image" Target="../media/image1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33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3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968C199C-FA0F-490B-9C38-4A7DFDA8A3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029" y="735197"/>
            <a:ext cx="4050696" cy="80460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9EC0E7A-78BF-4DE2-BCD5-59505E33F8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680" y="1400577"/>
            <a:ext cx="3435542" cy="97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330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5B4F8209-F91C-43DC-843D-5365E22E2D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5964B0A-33E1-4DF4-AFEA-D5E31DCF1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完美的散熱工藝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8B9924FD-0B14-446B-96AA-C21BD3C107DC}"/>
              </a:ext>
            </a:extLst>
          </p:cNvPr>
          <p:cNvCxnSpPr>
            <a:cxnSpLocks/>
          </p:cNvCxnSpPr>
          <p:nvPr/>
        </p:nvCxnSpPr>
        <p:spPr>
          <a:xfrm>
            <a:off x="2469735" y="3520867"/>
            <a:ext cx="765452" cy="753892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直線接點 11">
            <a:extLst>
              <a:ext uri="{FF2B5EF4-FFF2-40B4-BE49-F238E27FC236}">
                <a16:creationId xmlns:a16="http://schemas.microsoft.com/office/drawing/2014/main" id="{4BE998D3-946D-476F-A774-0E624045788D}"/>
              </a:ext>
            </a:extLst>
          </p:cNvPr>
          <p:cNvCxnSpPr>
            <a:cxnSpLocks/>
          </p:cNvCxnSpPr>
          <p:nvPr/>
        </p:nvCxnSpPr>
        <p:spPr>
          <a:xfrm>
            <a:off x="5998265" y="1825603"/>
            <a:ext cx="570438" cy="0"/>
          </a:xfrm>
          <a:prstGeom prst="straightConnector1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直線接點 11">
            <a:extLst>
              <a:ext uri="{FF2B5EF4-FFF2-40B4-BE49-F238E27FC236}">
                <a16:creationId xmlns:a16="http://schemas.microsoft.com/office/drawing/2014/main" id="{9369E902-22BD-4CDF-910A-9FFA62FF1747}"/>
              </a:ext>
            </a:extLst>
          </p:cNvPr>
          <p:cNvCxnSpPr>
            <a:cxnSpLocks/>
          </p:cNvCxnSpPr>
          <p:nvPr/>
        </p:nvCxnSpPr>
        <p:spPr>
          <a:xfrm>
            <a:off x="5960376" y="3358689"/>
            <a:ext cx="608327" cy="0"/>
          </a:xfrm>
          <a:prstGeom prst="straightConnector1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直線接點 11">
            <a:extLst>
              <a:ext uri="{FF2B5EF4-FFF2-40B4-BE49-F238E27FC236}">
                <a16:creationId xmlns:a16="http://schemas.microsoft.com/office/drawing/2014/main" id="{51CACB5E-02D2-4A4B-974F-0E210A22CFBF}"/>
              </a:ext>
            </a:extLst>
          </p:cNvPr>
          <p:cNvCxnSpPr>
            <a:cxnSpLocks/>
          </p:cNvCxnSpPr>
          <p:nvPr/>
        </p:nvCxnSpPr>
        <p:spPr>
          <a:xfrm rot="16200000" flipH="1">
            <a:off x="1403898" y="2014884"/>
            <a:ext cx="539536" cy="428626"/>
          </a:xfrm>
          <a:prstGeom prst="bentConnector3">
            <a:avLst>
              <a:gd name="adj1" fmla="val 95934"/>
            </a:avLst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3" name="圖片 12">
            <a:extLst>
              <a:ext uri="{FF2B5EF4-FFF2-40B4-BE49-F238E27FC236}">
                <a16:creationId xmlns:a16="http://schemas.microsoft.com/office/drawing/2014/main" id="{B1536955-D838-4BE8-B4F8-87D04C6A6B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49" y="1068750"/>
            <a:ext cx="2183807" cy="971716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1118E2D0-DE13-4A78-8F70-E814F12AD709}"/>
              </a:ext>
            </a:extLst>
          </p:cNvPr>
          <p:cNvSpPr txBox="1"/>
          <p:nvPr/>
        </p:nvSpPr>
        <p:spPr>
          <a:xfrm>
            <a:off x="567169" y="1167976"/>
            <a:ext cx="2032687" cy="7386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Microsoft JhengHei"/>
                <a:ea typeface="Microsoft JhengHei"/>
              </a:rPr>
              <a:t>擋</a:t>
            </a:r>
            <a:r>
              <a:rPr lang="zh-TW" b="1" dirty="0">
                <a:solidFill>
                  <a:schemeClr val="bg1"/>
                </a:solidFill>
                <a:latin typeface="Microsoft JhengHei"/>
                <a:ea typeface="Microsoft JhengHei"/>
              </a:rPr>
              <a:t>片 :</a:t>
            </a:r>
            <a:r>
              <a:rPr lang="zh-TW" altLang="en-US" b="1" dirty="0">
                <a:solidFill>
                  <a:schemeClr val="bg1"/>
                </a:solidFill>
                <a:latin typeface="Microsoft JhengHei"/>
                <a:ea typeface="Microsoft JhengHei"/>
              </a:rPr>
              <a:t> </a:t>
            </a:r>
            <a:endParaRPr lang="zh-TW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r>
              <a:rPr lang="zh-TW" b="1" dirty="0">
                <a:solidFill>
                  <a:schemeClr val="bg1"/>
                </a:solidFill>
                <a:latin typeface="Microsoft JhengHei"/>
                <a:ea typeface="Microsoft JhengHei"/>
              </a:rPr>
              <a:t>擋板, 七段顯示器</a:t>
            </a:r>
            <a:endParaRPr lang="zh-TW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r>
              <a:rPr lang="zh-TW" b="1" dirty="0">
                <a:solidFill>
                  <a:schemeClr val="bg1"/>
                </a:solidFill>
                <a:latin typeface="Microsoft JhengHei"/>
                <a:ea typeface="Microsoft JhengHei"/>
              </a:rPr>
              <a:t>(顯示卡號)</a:t>
            </a:r>
            <a:endParaRPr lang="zh-TW" dirty="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FD13560E-B87A-4680-A3C8-A70610FD4B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52" y="3092711"/>
            <a:ext cx="2183807" cy="971716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A918DC0A-A1B2-425D-9039-0026155115F1}"/>
              </a:ext>
            </a:extLst>
          </p:cNvPr>
          <p:cNvSpPr txBox="1"/>
          <p:nvPr/>
        </p:nvSpPr>
        <p:spPr>
          <a:xfrm>
            <a:off x="499803" y="3314403"/>
            <a:ext cx="2372497" cy="73866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Microsoft JhengHei"/>
                <a:ea typeface="Microsoft JhengHei"/>
              </a:rPr>
              <a:t>M.2 散熱模組</a:t>
            </a:r>
            <a:r>
              <a:rPr lang="zh-TW" b="1" dirty="0">
                <a:solidFill>
                  <a:schemeClr val="bg1"/>
                </a:solidFill>
                <a:latin typeface="Microsoft JhengHei"/>
                <a:ea typeface="Microsoft JhengHei"/>
              </a:rPr>
              <a:t>:</a:t>
            </a:r>
            <a:r>
              <a:rPr lang="zh-TW" altLang="en-US" b="1" dirty="0">
                <a:solidFill>
                  <a:schemeClr val="bg1"/>
                </a:solidFill>
                <a:latin typeface="Microsoft JhengHei"/>
                <a:ea typeface="Microsoft JhengHei"/>
              </a:rPr>
              <a:t>  </a:t>
            </a:r>
            <a:endParaRPr lang="zh-TW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r>
              <a:rPr lang="zh-TW" altLang="en-US" b="1" dirty="0">
                <a:solidFill>
                  <a:schemeClr val="bg1"/>
                </a:solidFill>
                <a:latin typeface="Microsoft JhengHei"/>
                <a:ea typeface="Microsoft JhengHei"/>
              </a:rPr>
              <a:t>鋁合金散熱</a:t>
            </a:r>
            <a:r>
              <a:rPr lang="zh-TW" b="1" dirty="0">
                <a:solidFill>
                  <a:schemeClr val="bg1"/>
                </a:solidFill>
                <a:latin typeface="Microsoft JhengHei"/>
                <a:ea typeface="Microsoft JhengHei"/>
              </a:rPr>
              <a:t>器</a:t>
            </a:r>
            <a:r>
              <a:rPr lang="zh-TW" altLang="en-US" b="1" dirty="0">
                <a:solidFill>
                  <a:schemeClr val="bg1"/>
                </a:solidFill>
                <a:latin typeface="Microsoft JhengHei"/>
                <a:ea typeface="Microsoft JhengHei"/>
              </a:rPr>
              <a:t>、導熱片 </a:t>
            </a:r>
            <a:endParaRPr lang="zh-TW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endParaRPr lang="zh-TW" b="1" dirty="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3BDF49A0-F954-4DE4-B3FB-34948CC220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94464" y="1383585"/>
            <a:ext cx="2183807" cy="971716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F2F423B4-7A09-4872-B15C-F2A2D5057A3E}"/>
              </a:ext>
            </a:extLst>
          </p:cNvPr>
          <p:cNvSpPr txBox="1"/>
          <p:nvPr/>
        </p:nvSpPr>
        <p:spPr>
          <a:xfrm>
            <a:off x="6570025" y="1573879"/>
            <a:ext cx="2032687" cy="73866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Microsoft JhengHei"/>
                <a:ea typeface="Microsoft JhengHei"/>
              </a:rPr>
              <a:t>CPU散熱模組</a:t>
            </a:r>
            <a:r>
              <a:rPr lang="zh-TW" b="1" dirty="0">
                <a:solidFill>
                  <a:schemeClr val="bg1"/>
                </a:solidFill>
                <a:latin typeface="Microsoft JhengHei"/>
                <a:ea typeface="Microsoft JhengHei"/>
              </a:rPr>
              <a:t>: </a:t>
            </a:r>
            <a:endParaRPr lang="zh-TW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r>
              <a:rPr lang="zh-TW" altLang="en-US" b="1" dirty="0">
                <a:solidFill>
                  <a:schemeClr val="bg1"/>
                </a:solidFill>
                <a:latin typeface="Microsoft JhengHei"/>
                <a:ea typeface="Microsoft JhengHei"/>
              </a:rPr>
              <a:t>導熱罩</a:t>
            </a:r>
            <a:r>
              <a:rPr lang="zh-TW" b="1" dirty="0">
                <a:solidFill>
                  <a:schemeClr val="bg1"/>
                </a:solidFill>
                <a:latin typeface="Microsoft JhengHei"/>
                <a:ea typeface="Microsoft JhengHei"/>
              </a:rPr>
              <a:t>, </a:t>
            </a:r>
            <a:r>
              <a:rPr lang="zh-TW" altLang="en-US" b="1" dirty="0">
                <a:solidFill>
                  <a:schemeClr val="bg1"/>
                </a:solidFill>
                <a:latin typeface="Microsoft JhengHei"/>
                <a:ea typeface="Microsoft JhengHei"/>
              </a:rPr>
              <a:t>散熱</a:t>
            </a:r>
            <a:r>
              <a:rPr lang="zh-TW" b="1" dirty="0">
                <a:solidFill>
                  <a:schemeClr val="bg1"/>
                </a:solidFill>
                <a:latin typeface="Microsoft JhengHei"/>
                <a:ea typeface="Microsoft JhengHei"/>
              </a:rPr>
              <a:t>器</a:t>
            </a:r>
            <a:r>
              <a:rPr lang="en-US" altLang="zh-TW" b="1" dirty="0">
                <a:solidFill>
                  <a:schemeClr val="bg1"/>
                </a:solidFill>
                <a:latin typeface="Microsoft JhengHei"/>
                <a:ea typeface="Microsoft JhengHei"/>
              </a:rPr>
              <a:t>, </a:t>
            </a:r>
            <a:r>
              <a:rPr lang="zh-TW" altLang="en-US" b="1" dirty="0">
                <a:solidFill>
                  <a:schemeClr val="bg1"/>
                </a:solidFill>
                <a:latin typeface="Microsoft JhengHei"/>
                <a:ea typeface="Microsoft JhengHei"/>
              </a:rPr>
              <a:t>風扇</a:t>
            </a:r>
            <a:endParaRPr lang="zh-TW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endParaRPr lang="zh-TW" b="1" dirty="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BE6E262C-2A4E-4444-BF54-D17A46B6AA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05829" y="2777684"/>
            <a:ext cx="2183807" cy="971716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E9EE81CC-43A0-4690-A6A3-D3E437E85F86}"/>
              </a:ext>
            </a:extLst>
          </p:cNvPr>
          <p:cNvSpPr txBox="1"/>
          <p:nvPr/>
        </p:nvSpPr>
        <p:spPr>
          <a:xfrm>
            <a:off x="6568703" y="2881636"/>
            <a:ext cx="2163850" cy="95410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Microsoft JhengHei"/>
                <a:ea typeface="Microsoft JhengHei"/>
              </a:rPr>
              <a:t>主機板 </a:t>
            </a:r>
            <a:r>
              <a:rPr lang="en-US" altLang="zh-TW" b="1" dirty="0">
                <a:solidFill>
                  <a:schemeClr val="bg1"/>
                </a:solidFill>
                <a:latin typeface="Microsoft JhengHei"/>
                <a:ea typeface="Microsoft JhengHei"/>
              </a:rPr>
              <a:t>:</a:t>
            </a:r>
            <a:r>
              <a:rPr lang="zh-TW" b="1" dirty="0">
                <a:solidFill>
                  <a:schemeClr val="bg1"/>
                </a:solidFill>
                <a:latin typeface="Microsoft JhengHei"/>
                <a:ea typeface="Microsoft JhengHei"/>
              </a:rPr>
              <a:t> </a:t>
            </a:r>
            <a:endParaRPr lang="zh-TW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r>
              <a:rPr lang="en-US" altLang="zh-TW" b="1" dirty="0">
                <a:solidFill>
                  <a:schemeClr val="bg1"/>
                </a:solidFill>
                <a:latin typeface="Microsoft JhengHei"/>
                <a:ea typeface="Microsoft JhengHei"/>
              </a:rPr>
              <a:t>CPU,</a:t>
            </a:r>
            <a:r>
              <a:rPr lang="zh-TW" altLang="en-US" b="1" dirty="0">
                <a:solidFill>
                  <a:schemeClr val="bg1"/>
                </a:solidFill>
                <a:latin typeface="Microsoft JhengHei"/>
                <a:ea typeface="Microsoft JhengHei"/>
              </a:rPr>
              <a:t> 記憶體</a:t>
            </a:r>
            <a:r>
              <a:rPr lang="en-US" altLang="zh-TW" b="1" dirty="0">
                <a:solidFill>
                  <a:schemeClr val="bg1"/>
                </a:solidFill>
                <a:latin typeface="Microsoft JhengHei"/>
                <a:ea typeface="Microsoft JhengHei"/>
              </a:rPr>
              <a:t>,</a:t>
            </a:r>
            <a:r>
              <a:rPr lang="zh-TW" altLang="en-US" b="1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Microsoft JhengHei"/>
                <a:ea typeface="Microsoft JhengHei"/>
              </a:rPr>
              <a:t>10G</a:t>
            </a:r>
            <a:r>
              <a:rPr lang="zh-TW" altLang="en-US" b="1" dirty="0">
                <a:solidFill>
                  <a:schemeClr val="bg1"/>
                </a:solidFill>
                <a:latin typeface="Microsoft JhengHei"/>
                <a:ea typeface="Microsoft JhengHei"/>
              </a:rPr>
              <a:t> 網路晶片</a:t>
            </a:r>
            <a:r>
              <a:rPr lang="en-US" altLang="zh-TW" b="1" dirty="0">
                <a:solidFill>
                  <a:schemeClr val="bg1"/>
                </a:solidFill>
                <a:latin typeface="Microsoft JhengHei"/>
                <a:ea typeface="Microsoft JhengHei"/>
              </a:rPr>
              <a:t>,</a:t>
            </a:r>
            <a:r>
              <a:rPr lang="zh-TW" altLang="en-US" b="1" dirty="0">
                <a:solidFill>
                  <a:schemeClr val="bg1"/>
                </a:solidFill>
                <a:latin typeface="Microsoft JhengHei"/>
                <a:ea typeface="Microsoft JhengHei"/>
              </a:rPr>
              <a:t> M.2, </a:t>
            </a:r>
            <a:r>
              <a:rPr lang="en-US" altLang="zh-TW" b="1" dirty="0">
                <a:solidFill>
                  <a:schemeClr val="bg1"/>
                </a:solidFill>
                <a:latin typeface="Microsoft JhengHei"/>
                <a:ea typeface="Microsoft JhengHei"/>
              </a:rPr>
              <a:t>HDMI,</a:t>
            </a:r>
            <a:r>
              <a:rPr lang="zh-TW" b="1" dirty="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Microsoft JhengHei"/>
                <a:ea typeface="Microsoft JhengHei"/>
              </a:rPr>
              <a:t>USB</a:t>
            </a:r>
            <a:r>
              <a:rPr lang="zh-TW" altLang="en-US" b="1" dirty="0">
                <a:solidFill>
                  <a:schemeClr val="bg1"/>
                </a:solidFill>
                <a:latin typeface="Microsoft JhengHei"/>
                <a:ea typeface="Microsoft JhengHei"/>
              </a:rPr>
              <a:t> </a:t>
            </a:r>
            <a:endParaRPr lang="zh-TW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endParaRPr lang="zh-TW" b="1" dirty="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3217615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E8E57AB-EC90-40D2-A40F-A76B6D7E48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0" y="0"/>
            <a:ext cx="9140709" cy="51435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DF4EE0F-01CC-4093-89A6-D2E075824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4075"/>
            <a:ext cx="8229600" cy="8572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zh-TW" altLang="en-US" sz="3200" dirty="0"/>
              <a:t>安裝多張</a:t>
            </a:r>
            <a:r>
              <a:rPr lang="zh-TW" altLang="en-US" sz="3200" dirty="0">
                <a:latin typeface="微軟正黑體"/>
                <a:ea typeface="微軟正黑體"/>
                <a:cs typeface="Arial" panose="020B0604020202020204" pitchFamily="34" charset="0"/>
              </a:rPr>
              <a:t> </a:t>
            </a:r>
            <a:r>
              <a:rPr lang="zh-TW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Mustang-200</a:t>
            </a:r>
          </a:p>
        </p:txBody>
      </p:sp>
      <p:pic>
        <p:nvPicPr>
          <p:cNvPr id="13" name="圖片 33" descr="圖片 33">
            <a:extLst>
              <a:ext uri="{FF2B5EF4-FFF2-40B4-BE49-F238E27FC236}">
                <a16:creationId xmlns:a16="http://schemas.microsoft.com/office/drawing/2014/main" id="{4A5F26D3-0B9B-4A9F-8418-69254F10EE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2500" y="2951794"/>
            <a:ext cx="2932150" cy="637568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EC0D7528-D169-4DD1-9BFA-1BB58DB3BE80}"/>
              </a:ext>
            </a:extLst>
          </p:cNvPr>
          <p:cNvSpPr txBox="1"/>
          <p:nvPr/>
        </p:nvSpPr>
        <p:spPr>
          <a:xfrm>
            <a:off x="6155187" y="2999899"/>
            <a:ext cx="2743200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170" indent="-90170">
              <a:buFont typeface="Arial" panose="020B0604020202020204" pitchFamily="34" charset="0"/>
              <a:buChar char="•"/>
            </a:pPr>
            <a:r>
              <a:rPr lang="zh-TW" altLang="en-US" b="1">
                <a:solidFill>
                  <a:schemeClr val="bg1"/>
                </a:solidFill>
                <a:latin typeface="Microsoft JhengHei"/>
                <a:ea typeface="Microsoft JhengHei"/>
              </a:rPr>
              <a:t>不同的卡需要設定不同的ID</a:t>
            </a:r>
          </a:p>
          <a:p>
            <a:pPr marL="90170" indent="-90170">
              <a:buFont typeface="Arial" panose="020B0604020202020204" pitchFamily="34" charset="0"/>
              <a:buChar char="•"/>
            </a:pPr>
            <a:r>
              <a:rPr lang="zh-TW" altLang="en-US" b="1">
                <a:solidFill>
                  <a:schemeClr val="bg1"/>
                </a:solidFill>
                <a:latin typeface="Microsoft JhengHei"/>
                <a:ea typeface="Microsoft JhengHei"/>
              </a:rPr>
              <a:t>使用旋扭開關設定ID</a:t>
            </a:r>
          </a:p>
        </p:txBody>
      </p:sp>
    </p:spTree>
    <p:extLst>
      <p:ext uri="{BB962C8B-B14F-4D97-AF65-F5344CB8AC3E}">
        <p14:creationId xmlns:p14="http://schemas.microsoft.com/office/powerpoint/2010/main" val="629072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2D0192-70E8-461C-B709-4933ECCCA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tabLst>
                <a:tab pos="1703388" algn="l"/>
              </a:tabLst>
            </a:pPr>
            <a:r>
              <a:rPr lang="zh-TW" sz="3200" dirty="0">
                <a:latin typeface="Arial" panose="020B0604020202020204" pitchFamily="34" charset="0"/>
                <a:cs typeface="Arial" panose="020B0604020202020204" pitchFamily="34" charset="0"/>
              </a:rPr>
              <a:t>IEI x QNAP Mustang-200</a:t>
            </a:r>
          </a:p>
        </p:txBody>
      </p:sp>
      <p:pic>
        <p:nvPicPr>
          <p:cNvPr id="8" name="圖片 8">
            <a:extLst>
              <a:ext uri="{FF2B5EF4-FFF2-40B4-BE49-F238E27FC236}">
                <a16:creationId xmlns:a16="http://schemas.microsoft.com/office/drawing/2014/main" id="{CD856367-83CD-4F94-B117-DF1C3EB28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282" y="2106552"/>
            <a:ext cx="2858886" cy="27530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17E3F1-44BF-2541-8456-D6D04C52C9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812" y="1174526"/>
            <a:ext cx="723734" cy="7237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202BF4-940F-F641-9C16-17543EA4DC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06" y="1184429"/>
            <a:ext cx="723467" cy="7234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B5C372-122E-6747-B33B-BD1B96FE51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5207" y="1184428"/>
            <a:ext cx="713831" cy="713831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2E63D424-05CD-4F66-A2E6-EEEDEC4B41BF}"/>
              </a:ext>
            </a:extLst>
          </p:cNvPr>
          <p:cNvGrpSpPr/>
          <p:nvPr/>
        </p:nvGrpSpPr>
        <p:grpSpPr>
          <a:xfrm>
            <a:off x="3647650" y="1043187"/>
            <a:ext cx="5151274" cy="3849978"/>
            <a:chOff x="3415833" y="805013"/>
            <a:chExt cx="5426874" cy="4055957"/>
          </a:xfrm>
        </p:grpSpPr>
        <p:pic>
          <p:nvPicPr>
            <p:cNvPr id="18" name="圖片 17" descr="04.png">
              <a:extLst>
                <a:ext uri="{FF2B5EF4-FFF2-40B4-BE49-F238E27FC236}">
                  <a16:creationId xmlns:a16="http://schemas.microsoft.com/office/drawing/2014/main" id="{0BEF9024-F5D9-49F5-AF90-FEC1929C6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4597" y="1264484"/>
              <a:ext cx="4237685" cy="886856"/>
            </a:xfrm>
            <a:prstGeom prst="rect">
              <a:avLst/>
            </a:prstGeom>
          </p:spPr>
        </p:pic>
        <p:pic>
          <p:nvPicPr>
            <p:cNvPr id="15" name="圖片 14" descr="33.png">
              <a:extLst>
                <a:ext uri="{FF2B5EF4-FFF2-40B4-BE49-F238E27FC236}">
                  <a16:creationId xmlns:a16="http://schemas.microsoft.com/office/drawing/2014/main" id="{9508DD78-E034-4B0B-BC38-55A295A47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15833" y="805013"/>
              <a:ext cx="4763725" cy="504047"/>
            </a:xfrm>
            <a:prstGeom prst="rect">
              <a:avLst/>
            </a:prstGeom>
          </p:spPr>
        </p:pic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160A50CB-FF3F-45A0-8A90-6A5B0BB1F209}"/>
                </a:ext>
              </a:extLst>
            </p:cNvPr>
            <p:cNvSpPr txBox="1"/>
            <p:nvPr/>
          </p:nvSpPr>
          <p:spPr>
            <a:xfrm>
              <a:off x="3574462" y="810868"/>
              <a:ext cx="5173706" cy="477054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2500" b="1" dirty="0">
                  <a:solidFill>
                    <a:schemeClr val="bg1"/>
                  </a:solidFill>
                </a:rPr>
                <a:t>Mustang-200-i7-1T/32G-R10 </a:t>
              </a: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C82D43F3-82C6-4326-A0F5-08F4124068D6}"/>
                </a:ext>
              </a:extLst>
            </p:cNvPr>
            <p:cNvSpPr txBox="1"/>
            <p:nvPr/>
          </p:nvSpPr>
          <p:spPr>
            <a:xfrm>
              <a:off x="3867698" y="1271573"/>
              <a:ext cx="4864237" cy="1292662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>
                <a:buFont typeface="Arial"/>
                <a:buChar char="•"/>
                <a:tabLst>
                  <a:tab pos="177800" algn="l"/>
                </a:tabLst>
              </a:pPr>
              <a:r>
                <a:rPr lang="en-US" sz="1300" dirty="0">
                  <a:solidFill>
                    <a:schemeClr val="bg1"/>
                  </a:solidFill>
                </a:rPr>
                <a:t>Intel® Core™</a:t>
              </a:r>
              <a:r>
                <a:rPr lang="en-US" sz="1300" dirty="0">
                  <a:solidFill>
                    <a:srgbClr val="FFFF00"/>
                  </a:solidFill>
                </a:rPr>
                <a:t> i7-7567U </a:t>
              </a:r>
              <a:r>
                <a:rPr lang="en-US" sz="1300" dirty="0">
                  <a:solidFill>
                    <a:schemeClr val="bg1"/>
                  </a:solidFill>
                </a:rPr>
                <a:t>3.5GHz x2</a:t>
              </a:r>
            </a:p>
            <a:p>
              <a:pPr marL="285750" indent="-285750">
                <a:buFont typeface="Arial"/>
                <a:buChar char="•"/>
                <a:tabLst>
                  <a:tab pos="177800" algn="l"/>
                </a:tabLst>
              </a:pPr>
              <a:r>
                <a:rPr lang="en-US" sz="1300" dirty="0">
                  <a:solidFill>
                    <a:schemeClr val="bg1"/>
                  </a:solidFill>
                </a:rPr>
                <a:t>Intel® 600P 512GB SSD per CPU </a:t>
              </a:r>
            </a:p>
            <a:p>
              <a:pPr marL="285750" indent="-285750">
                <a:buFont typeface="Arial"/>
                <a:buChar char="•"/>
                <a:tabLst>
                  <a:tab pos="177800" algn="l"/>
                </a:tabLst>
              </a:pPr>
              <a:r>
                <a:rPr lang="en-US" sz="1300" dirty="0">
                  <a:solidFill>
                    <a:schemeClr val="bg1"/>
                  </a:solidFill>
                </a:rPr>
                <a:t>16GB(8GB x2) DDR4 per CPU</a:t>
              </a:r>
            </a:p>
            <a:p>
              <a:pPr marL="285750" indent="-285750">
                <a:buFont typeface="Arial"/>
                <a:buChar char="•"/>
                <a:tabLst>
                  <a:tab pos="177800" algn="l"/>
                </a:tabLst>
              </a:pPr>
              <a:r>
                <a:rPr lang="en-US" sz="1300" dirty="0">
                  <a:solidFill>
                    <a:schemeClr val="bg1"/>
                  </a:solidFill>
                </a:rPr>
                <a:t>PCIe x4 interface </a:t>
              </a:r>
              <a:r>
                <a:rPr lang="en-US" sz="1300" dirty="0"/>
                <a:t> </a:t>
              </a:r>
            </a:p>
            <a:p>
              <a:pPr marL="285750" indent="-285750">
                <a:buFont typeface="Arial"/>
                <a:buChar char="•"/>
              </a:pPr>
              <a:endParaRPr lang="en-US" sz="1300" dirty="0"/>
            </a:p>
            <a:p>
              <a:pPr marL="285750" indent="-285750">
                <a:buFont typeface="Arial"/>
                <a:buChar char="•"/>
              </a:pPr>
              <a:endParaRPr lang="en-US" altLang="zh-TW" sz="1300" dirty="0"/>
            </a:p>
          </p:txBody>
        </p:sp>
        <p:pic>
          <p:nvPicPr>
            <p:cNvPr id="19" name="圖片 18" descr="04.png">
              <a:extLst>
                <a:ext uri="{FF2B5EF4-FFF2-40B4-BE49-F238E27FC236}">
                  <a16:creationId xmlns:a16="http://schemas.microsoft.com/office/drawing/2014/main" id="{6ECBF2EF-9E9F-467E-85B4-53DA429C3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8244" y="2679520"/>
              <a:ext cx="4237685" cy="886856"/>
            </a:xfrm>
            <a:prstGeom prst="rect">
              <a:avLst/>
            </a:prstGeom>
          </p:spPr>
        </p:pic>
        <p:pic>
          <p:nvPicPr>
            <p:cNvPr id="20" name="圖片 19" descr="33.png">
              <a:extLst>
                <a:ext uri="{FF2B5EF4-FFF2-40B4-BE49-F238E27FC236}">
                  <a16:creationId xmlns:a16="http://schemas.microsoft.com/office/drawing/2014/main" id="{4EB1E952-BEB1-44DE-A760-B55729695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29480" y="2206402"/>
              <a:ext cx="4750078" cy="504047"/>
            </a:xfrm>
            <a:prstGeom prst="rect">
              <a:avLst/>
            </a:prstGeom>
          </p:spPr>
        </p:pic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42F6FC90-EDC7-4C40-86D7-8E617B40A250}"/>
                </a:ext>
              </a:extLst>
            </p:cNvPr>
            <p:cNvSpPr txBox="1"/>
            <p:nvPr/>
          </p:nvSpPr>
          <p:spPr>
            <a:xfrm>
              <a:off x="3884559" y="2676426"/>
              <a:ext cx="4958148" cy="892552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177800" indent="-177800">
                <a:buFont typeface="Arial"/>
                <a:buChar char="•"/>
              </a:pPr>
              <a:r>
                <a:rPr lang="en-US" sz="1300" dirty="0">
                  <a:solidFill>
                    <a:schemeClr val="bg1"/>
                  </a:solidFill>
                </a:rPr>
                <a:t>Intel® Core™</a:t>
              </a:r>
              <a:r>
                <a:rPr lang="en-US" sz="1300" dirty="0">
                  <a:solidFill>
                    <a:srgbClr val="FFFF00"/>
                  </a:solidFill>
                </a:rPr>
                <a:t> i5-7267U </a:t>
              </a:r>
              <a:r>
                <a:rPr lang="en-US" sz="1300" dirty="0">
                  <a:solidFill>
                    <a:schemeClr val="bg1"/>
                  </a:solidFill>
                </a:rPr>
                <a:t>3.1GHz x2</a:t>
              </a:r>
            </a:p>
            <a:p>
              <a:pPr marL="177800" indent="-177800">
                <a:buFont typeface="Arial"/>
                <a:buChar char="•"/>
              </a:pPr>
              <a:r>
                <a:rPr lang="en-US" sz="1300" dirty="0">
                  <a:solidFill>
                    <a:schemeClr val="bg1"/>
                  </a:solidFill>
                </a:rPr>
                <a:t>Intel® 600P 512GB SSD per CPU </a:t>
              </a:r>
            </a:p>
            <a:p>
              <a:pPr marL="177800" indent="-177800">
                <a:buFont typeface="Arial"/>
                <a:buChar char="•"/>
              </a:pPr>
              <a:r>
                <a:rPr lang="en-US" sz="1300" dirty="0">
                  <a:solidFill>
                    <a:schemeClr val="bg1"/>
                  </a:solidFill>
                </a:rPr>
                <a:t>16GB(8GB x2) DDR4 per CPU</a:t>
              </a:r>
            </a:p>
            <a:p>
              <a:pPr marL="177800" indent="-177800">
                <a:buFont typeface="Arial"/>
                <a:buChar char="•"/>
              </a:pPr>
              <a:r>
                <a:rPr lang="en-US" sz="1300" dirty="0">
                  <a:solidFill>
                    <a:schemeClr val="bg1"/>
                  </a:solidFill>
                </a:rPr>
                <a:t>PCIe x4 interface </a:t>
              </a:r>
              <a:endParaRPr lang="en-US" altLang="zh-TW" sz="1300" dirty="0">
                <a:solidFill>
                  <a:schemeClr val="bg1"/>
                </a:solidFill>
              </a:endParaRP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6ACD1371-A4F1-413B-BD15-B4CFCE6ED402}"/>
                </a:ext>
              </a:extLst>
            </p:cNvPr>
            <p:cNvSpPr txBox="1"/>
            <p:nvPr/>
          </p:nvSpPr>
          <p:spPr>
            <a:xfrm>
              <a:off x="3569657" y="2218311"/>
              <a:ext cx="4958148" cy="477054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2500" b="1" dirty="0">
                  <a:solidFill>
                    <a:schemeClr val="bg1"/>
                  </a:solidFill>
                </a:rPr>
                <a:t>Mustang-200-i5-1T/32G-R10</a:t>
              </a:r>
              <a:endParaRPr lang="zh-TW" sz="2500" b="1" dirty="0">
                <a:solidFill>
                  <a:schemeClr val="bg1"/>
                </a:solidFill>
              </a:endParaRPr>
            </a:p>
          </p:txBody>
        </p:sp>
        <p:pic>
          <p:nvPicPr>
            <p:cNvPr id="22" name="圖片 21" descr="04.png">
              <a:extLst>
                <a:ext uri="{FF2B5EF4-FFF2-40B4-BE49-F238E27FC236}">
                  <a16:creationId xmlns:a16="http://schemas.microsoft.com/office/drawing/2014/main" id="{A860F9DB-485C-4C45-A8B6-FDB53085E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4597" y="4085007"/>
              <a:ext cx="4237685" cy="775963"/>
            </a:xfrm>
            <a:prstGeom prst="rect">
              <a:avLst/>
            </a:prstGeom>
          </p:spPr>
        </p:pic>
        <p:pic>
          <p:nvPicPr>
            <p:cNvPr id="23" name="圖片 22" descr="33.png">
              <a:extLst>
                <a:ext uri="{FF2B5EF4-FFF2-40B4-BE49-F238E27FC236}">
                  <a16:creationId xmlns:a16="http://schemas.microsoft.com/office/drawing/2014/main" id="{5C796955-1F15-413D-B1A2-F9CFA27F0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33728" y="3611889"/>
              <a:ext cx="4800421" cy="504047"/>
            </a:xfrm>
            <a:prstGeom prst="rect">
              <a:avLst/>
            </a:prstGeom>
          </p:spPr>
        </p:pic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C803C9BD-DC72-45BD-8678-0CA19185C44D}"/>
                </a:ext>
              </a:extLst>
            </p:cNvPr>
            <p:cNvSpPr txBox="1"/>
            <p:nvPr/>
          </p:nvSpPr>
          <p:spPr>
            <a:xfrm>
              <a:off x="3885666" y="4083312"/>
              <a:ext cx="4934979" cy="738664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Intel® </a:t>
              </a:r>
              <a:r>
                <a:rPr lang="en-US" dirty="0">
                  <a:solidFill>
                    <a:srgbClr val="FFFF00"/>
                  </a:solidFill>
                </a:rPr>
                <a:t>Celeron® 3865U </a:t>
              </a:r>
              <a:r>
                <a:rPr lang="en-US" dirty="0">
                  <a:solidFill>
                    <a:schemeClr val="bg1"/>
                  </a:solidFill>
                </a:rPr>
                <a:t>1.8GHz x2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4GB (2GB x2) DDR4 per CPU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PCIe x4 interface </a:t>
              </a:r>
              <a:r>
                <a:rPr lang="en-US" altLang="zh-TW" dirty="0">
                  <a:solidFill>
                    <a:schemeClr val="bg1"/>
                  </a:solidFill>
                </a:rPr>
                <a:t> 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D3B2605C-3DCB-4ADB-9926-2B6120DA3778}"/>
                </a:ext>
              </a:extLst>
            </p:cNvPr>
            <p:cNvSpPr txBox="1"/>
            <p:nvPr/>
          </p:nvSpPr>
          <p:spPr>
            <a:xfrm>
              <a:off x="3549869" y="3629784"/>
              <a:ext cx="4934979" cy="477054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2500" b="1" dirty="0">
                  <a:solidFill>
                    <a:schemeClr val="bg1"/>
                  </a:solidFill>
                </a:rPr>
                <a:t>Mustang-200-C-8G-R10</a:t>
              </a:r>
              <a:endParaRPr lang="zh-TW" altLang="en-US" sz="25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2448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AEE5473-DB24-4FD7-B671-631C06E81D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94BAE35-B1A7-45E0-B2AE-0BC5DC6D2442}"/>
              </a:ext>
            </a:extLst>
          </p:cNvPr>
          <p:cNvSpPr txBox="1">
            <a:spLocks/>
          </p:cNvSpPr>
          <p:nvPr/>
        </p:nvSpPr>
        <p:spPr>
          <a:xfrm>
            <a:off x="4634560" y="2371068"/>
            <a:ext cx="4234107" cy="15001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r>
              <a:rPr lang="en-US" sz="3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Mustang-200</a:t>
            </a:r>
            <a:r>
              <a:rPr lang="en-US" sz="3600" dirty="0"/>
              <a:t> </a:t>
            </a:r>
            <a:br>
              <a:rPr lang="en-US" sz="3600"/>
            </a:br>
            <a:r>
              <a:rPr lang="zh-CN" altLang="en-US" sz="3600" dirty="0"/>
              <a:t>介紹</a:t>
            </a:r>
            <a:r>
              <a:rPr lang="zh-CN" altLang="en-US" sz="3600"/>
              <a:t> &amp; </a:t>
            </a:r>
            <a:r>
              <a:rPr lang="zh-CN" altLang="en-US" sz="3600" dirty="0"/>
              <a:t>安裝</a:t>
            </a:r>
            <a:endParaRPr lang="en-US" sz="36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945C4B5-1332-468F-A6EA-BCF235C9DE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9746" y="1382692"/>
            <a:ext cx="3139854" cy="820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8063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33591EB-BB20-4A9B-9045-92FCCB346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832" y="-8388"/>
            <a:ext cx="8229600" cy="857250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適用</a:t>
            </a:r>
            <a:r>
              <a:rPr lang="zh-TW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  <a:r>
              <a:rPr lang="zh-TW" altLang="en-US" sz="3200" dirty="0"/>
              <a:t>型號與</a:t>
            </a:r>
            <a:r>
              <a:rPr lang="zh-TW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QTS</a:t>
            </a:r>
            <a:r>
              <a:rPr lang="zh-TW" altLang="en-US" sz="3200" dirty="0"/>
              <a:t>版本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0F43E9-A876-4299-829A-C43503CE1242}"/>
              </a:ext>
            </a:extLst>
          </p:cNvPr>
          <p:cNvSpPr txBox="1"/>
          <p:nvPr/>
        </p:nvSpPr>
        <p:spPr>
          <a:xfrm>
            <a:off x="2286000" y="2343150"/>
            <a:ext cx="4572000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圖片 6" descr="04.png">
            <a:extLst>
              <a:ext uri="{FF2B5EF4-FFF2-40B4-BE49-F238E27FC236}">
                <a16:creationId xmlns:a16="http://schemas.microsoft.com/office/drawing/2014/main" id="{B147138C-7011-4CC5-B7A8-D67938C671B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83404" y="900700"/>
            <a:ext cx="6313988" cy="2936229"/>
          </a:xfrm>
          <a:prstGeom prst="rect">
            <a:avLst/>
          </a:prstGeom>
        </p:spPr>
      </p:pic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3E409644-2C26-4B7A-A819-3165979758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3336153"/>
              </p:ext>
            </p:extLst>
          </p:nvPr>
        </p:nvGraphicFramePr>
        <p:xfrm>
          <a:off x="225380" y="1075696"/>
          <a:ext cx="6214416" cy="2611609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2585802">
                  <a:extLst>
                    <a:ext uri="{9D8B030D-6E8A-4147-A177-3AD203B41FA5}">
                      <a16:colId xmlns:a16="http://schemas.microsoft.com/office/drawing/2014/main" val="2988659264"/>
                    </a:ext>
                  </a:extLst>
                </a:gridCol>
                <a:gridCol w="852565">
                  <a:extLst>
                    <a:ext uri="{9D8B030D-6E8A-4147-A177-3AD203B41FA5}">
                      <a16:colId xmlns:a16="http://schemas.microsoft.com/office/drawing/2014/main" val="1695814485"/>
                    </a:ext>
                  </a:extLst>
                </a:gridCol>
                <a:gridCol w="622618">
                  <a:extLst>
                    <a:ext uri="{9D8B030D-6E8A-4147-A177-3AD203B41FA5}">
                      <a16:colId xmlns:a16="http://schemas.microsoft.com/office/drawing/2014/main" val="2436245094"/>
                    </a:ext>
                  </a:extLst>
                </a:gridCol>
                <a:gridCol w="2153431">
                  <a:extLst>
                    <a:ext uri="{9D8B030D-6E8A-4147-A177-3AD203B41FA5}">
                      <a16:colId xmlns:a16="http://schemas.microsoft.com/office/drawing/2014/main" val="3686468280"/>
                    </a:ext>
                  </a:extLst>
                </a:gridCol>
              </a:tblGrid>
              <a:tr h="54207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TW" altLang="en-US" sz="1400" b="1">
                          <a:latin typeface="Microsoft JhengHei"/>
                          <a:ea typeface="Microsoft JhengHei"/>
                        </a:rPr>
                        <a:t>NAS</a:t>
                      </a:r>
                      <a:endParaRPr lang="zh-TW" altLang="en-US" sz="1400" b="1">
                        <a:latin typeface="Microsoft JhengHei"/>
                        <a:ea typeface="Microsoft JhengHei"/>
                        <a:cs typeface="Arial"/>
                      </a:endParaRPr>
                    </a:p>
                  </a:txBody>
                  <a:tcPr marL="85591" marR="85591" marT="42796" marB="42796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500" b="1">
                          <a:latin typeface="Microsoft JhengHei"/>
                          <a:ea typeface="Microsoft JhengHei"/>
                        </a:rPr>
                        <a:t>機型</a:t>
                      </a:r>
                    </a:p>
                  </a:txBody>
                  <a:tcPr marL="85591" marR="85591" marT="42796" marB="42796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500" b="1">
                          <a:latin typeface="Microsoft JhengHei"/>
                          <a:ea typeface="Microsoft JhengHei"/>
                        </a:rPr>
                        <a:t>QTS</a:t>
                      </a:r>
                      <a:endParaRPr lang="zh-TW">
                        <a:latin typeface="Microsoft JhengHei"/>
                        <a:ea typeface="Microsoft JhengHei"/>
                      </a:endParaRPr>
                    </a:p>
                    <a:p>
                      <a:pPr lvl="0">
                        <a:buNone/>
                      </a:pPr>
                      <a:r>
                        <a:rPr lang="zh-TW" altLang="en-US" sz="1500" b="1">
                          <a:latin typeface="Microsoft JhengHei"/>
                          <a:ea typeface="Microsoft JhengHei"/>
                        </a:rPr>
                        <a:t>版本</a:t>
                      </a:r>
                    </a:p>
                  </a:txBody>
                  <a:tcPr marL="85591" marR="85591" marT="42796" marB="42796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TW" altLang="en-US" sz="1500" b="1">
                          <a:latin typeface="Microsoft JhengHei"/>
                          <a:ea typeface="Microsoft JhengHei"/>
                        </a:rPr>
                        <a:t>備註</a:t>
                      </a:r>
                    </a:p>
                  </a:txBody>
                  <a:tcPr marL="85591" marR="85591" marT="42796" marB="42796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5666185"/>
                  </a:ext>
                </a:extLst>
              </a:tr>
              <a:tr h="727527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sz="1400" b="1" u="none" strike="noStrike" noProof="0" dirty="0">
                          <a:latin typeface="Microsoft JhengHei"/>
                          <a:ea typeface="Microsoft JhengHei"/>
                        </a:rPr>
                        <a:t>TS</a:t>
                      </a:r>
                      <a:r>
                        <a:rPr lang="en-US" altLang="zh-TW" sz="1400" b="1" u="none" strike="noStrike" noProof="0" dirty="0">
                          <a:latin typeface="Microsoft JhengHei"/>
                        </a:rPr>
                        <a:t>-</a:t>
                      </a:r>
                      <a:r>
                        <a:rPr lang="zh-TW" sz="1400" b="1" u="none" strike="noStrike" noProof="0" dirty="0">
                          <a:latin typeface="Microsoft JhengHei"/>
                          <a:ea typeface="Microsoft JhengHei"/>
                        </a:rPr>
                        <a:t>877</a:t>
                      </a:r>
                      <a:endParaRPr lang="zh-TW" altLang="en-US" sz="1400" b="1" dirty="0">
                        <a:latin typeface="Microsoft JhengHei"/>
                        <a:ea typeface="Microsoft JhengHei"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altLang="zh-TW" sz="1400" b="1" u="none" strike="noStrike" noProof="0" dirty="0">
                          <a:latin typeface="Microsoft JhengHei"/>
                        </a:rPr>
                        <a:t>TS-</a:t>
                      </a:r>
                      <a:r>
                        <a:rPr lang="zh-TW" sz="1400" b="1" u="none" strike="noStrike" noProof="0" dirty="0">
                          <a:latin typeface="Microsoft JhengHei"/>
                          <a:ea typeface="Microsoft JhengHei"/>
                        </a:rPr>
                        <a:t>1277</a:t>
                      </a:r>
                      <a:endParaRPr lang="zh-TW" altLang="en-US" sz="1400" b="1" dirty="0">
                        <a:latin typeface="Microsoft JhengHei"/>
                        <a:ea typeface="Microsoft JhengHei"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altLang="zh-TW" sz="1400" b="1" u="none" strike="noStrike" noProof="0" dirty="0">
                          <a:latin typeface="Microsoft JhengHei"/>
                        </a:rPr>
                        <a:t>TS-</a:t>
                      </a:r>
                      <a:r>
                        <a:rPr lang="zh-TW" sz="1400" b="1" u="none" strike="noStrike" noProof="0" dirty="0">
                          <a:latin typeface="Microsoft JhengHei"/>
                          <a:ea typeface="Microsoft JhengHei"/>
                        </a:rPr>
                        <a:t>1677X</a:t>
                      </a:r>
                      <a:endParaRPr lang="zh-TW" sz="1400" b="1" dirty="0">
                        <a:latin typeface="Microsoft JhengHei"/>
                        <a:ea typeface="Microsoft JhengHei"/>
                        <a:cs typeface="Arial"/>
                      </a:endParaRPr>
                    </a:p>
                  </a:txBody>
                  <a:tcPr marL="85591" marR="85591" marT="42796" marB="42796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500" b="1" dirty="0">
                          <a:latin typeface="Microsoft JhengHei"/>
                          <a:ea typeface="Microsoft JhengHei"/>
                        </a:rPr>
                        <a:t>桌上型</a:t>
                      </a:r>
                    </a:p>
                  </a:txBody>
                  <a:tcPr marL="85591" marR="85591" marT="42796" marB="42796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500" b="1" dirty="0">
                          <a:latin typeface="Microsoft JhengHei"/>
                          <a:ea typeface="Microsoft JhengHei"/>
                        </a:rPr>
                        <a:t>4.3.5</a:t>
                      </a:r>
                      <a:endParaRPr lang="zh-TW" altLang="en-US" sz="1500" b="1" dirty="0">
                        <a:latin typeface="Microsoft JhengHei"/>
                        <a:ea typeface="Microsoft JhengHei"/>
                        <a:cs typeface="Arial"/>
                      </a:endParaRPr>
                    </a:p>
                  </a:txBody>
                  <a:tcPr marL="85591" marR="85591" marT="42796" marB="42796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TW" altLang="en-US" sz="1500" b="1" dirty="0">
                        <a:latin typeface="Microsoft JhengHei"/>
                        <a:ea typeface="Microsoft JhengHei"/>
                      </a:endParaRPr>
                    </a:p>
                  </a:txBody>
                  <a:tcPr marL="85591" marR="85591" marT="42796" marB="42796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704686"/>
                  </a:ext>
                </a:extLst>
              </a:tr>
              <a:tr h="513549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400" b="1" u="none" strike="noStrike" noProof="0">
                          <a:latin typeface="Microsoft JhengHei"/>
                        </a:rPr>
                        <a:t>TVS-882</a:t>
                      </a:r>
                      <a:endParaRPr lang="zh-TW" altLang="en-US" sz="1400" b="1">
                        <a:latin typeface="Microsoft JhengHei"/>
                        <a:ea typeface="Microsoft JhengHei"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altLang="zh-TW" sz="1400" b="1" u="none" strike="noStrike" noProof="0">
                          <a:latin typeface="Microsoft JhengHei"/>
                        </a:rPr>
                        <a:t>TVS-1282</a:t>
                      </a:r>
                      <a:endParaRPr lang="zh-TW" sz="1400" b="1">
                        <a:latin typeface="Microsoft JhengHei"/>
                        <a:ea typeface="Microsoft JhengHei"/>
                        <a:cs typeface="Arial"/>
                      </a:endParaRPr>
                    </a:p>
                  </a:txBody>
                  <a:tcPr marL="85591" marR="85591" marT="42796" marB="42796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500" b="1">
                          <a:latin typeface="Microsoft JhengHei"/>
                          <a:ea typeface="Microsoft JhengHei"/>
                        </a:rPr>
                        <a:t>桌上型</a:t>
                      </a:r>
                    </a:p>
                  </a:txBody>
                  <a:tcPr marL="85591" marR="85591" marT="42796" marB="42796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500" b="1" u="none" strike="noStrike" noProof="0" dirty="0">
                          <a:latin typeface="Microsoft JhengHei"/>
                          <a:ea typeface="微軟正黑體"/>
                        </a:rPr>
                        <a:t>4.3.5</a:t>
                      </a:r>
                      <a:endParaRPr lang="zh-TW" sz="1500" b="1" dirty="0">
                        <a:latin typeface="Microsoft JhengHei"/>
                        <a:ea typeface="微軟正黑體"/>
                        <a:cs typeface="Arial"/>
                      </a:endParaRPr>
                    </a:p>
                  </a:txBody>
                  <a:tcPr marL="85591" marR="85591" marT="42796" marB="42796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altLang="en-US" sz="1500" b="1" u="none" strike="noStrike" noProof="0" dirty="0">
                          <a:latin typeface="Microsoft JhengHei"/>
                          <a:ea typeface="Microsoft JhengHei"/>
                        </a:rPr>
                        <a:t>需</a:t>
                      </a:r>
                      <a:r>
                        <a:rPr lang="zh-TW" sz="1500" b="1" u="none" strike="noStrike" noProof="0" dirty="0">
                          <a:latin typeface="Microsoft JhengHei"/>
                          <a:ea typeface="Microsoft JhengHei"/>
                        </a:rPr>
                        <a:t>搭配450W電源型號</a:t>
                      </a:r>
                      <a:endParaRPr lang="zh-TW" sz="1500" b="1" dirty="0">
                        <a:latin typeface="Microsoft JhengHei"/>
                        <a:ea typeface="Microsoft JhengHei"/>
                      </a:endParaRPr>
                    </a:p>
                  </a:txBody>
                  <a:tcPr marL="85591" marR="85591" marT="42796" marB="42796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516582"/>
                  </a:ext>
                </a:extLst>
              </a:tr>
              <a:tr h="313835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400" b="1" u="none" strike="noStrike" noProof="0">
                          <a:latin typeface="Microsoft JhengHei"/>
                        </a:rPr>
                        <a:t>TS-1685</a:t>
                      </a:r>
                      <a:endParaRPr lang="zh-TW" sz="1400" b="1">
                        <a:latin typeface="Microsoft JhengHei"/>
                        <a:ea typeface="Microsoft JhengHei"/>
                        <a:cs typeface="Arial"/>
                      </a:endParaRPr>
                    </a:p>
                  </a:txBody>
                  <a:tcPr marL="85591" marR="85591" marT="42796" marB="42796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500" b="1">
                          <a:latin typeface="Microsoft JhengHei"/>
                          <a:ea typeface="Microsoft JhengHei"/>
                        </a:rPr>
                        <a:t>桌上型</a:t>
                      </a:r>
                    </a:p>
                  </a:txBody>
                  <a:tcPr marL="85591" marR="85591" marT="42796" marB="42796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500" b="1" u="none" strike="noStrike" noProof="0">
                          <a:latin typeface="Microsoft JhengHei"/>
                          <a:ea typeface="微軟正黑體"/>
                        </a:rPr>
                        <a:t>4.3.5</a:t>
                      </a:r>
                      <a:endParaRPr lang="zh-TW" sz="1500" b="1">
                        <a:latin typeface="Microsoft JhengHei"/>
                        <a:ea typeface="微軟正黑體"/>
                        <a:cs typeface="Arial"/>
                      </a:endParaRPr>
                    </a:p>
                  </a:txBody>
                  <a:tcPr marL="85591" marR="85591" marT="42796" marB="42796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altLang="en-US" sz="1500" b="1" u="none" strike="noStrike" noProof="0" dirty="0">
                          <a:latin typeface="Microsoft JhengHei"/>
                          <a:ea typeface="Microsoft JhengHei"/>
                        </a:rPr>
                        <a:t>需</a:t>
                      </a:r>
                      <a:r>
                        <a:rPr lang="zh-TW" sz="1500" b="1" u="none" strike="noStrike" noProof="0" dirty="0">
                          <a:latin typeface="Microsoft JhengHei"/>
                          <a:ea typeface="Microsoft JhengHei"/>
                        </a:rPr>
                        <a:t>搭配</a:t>
                      </a:r>
                      <a:r>
                        <a:rPr lang="zh-TW" altLang="en-US" sz="1500" b="1" u="none" strike="noStrike" noProof="0" dirty="0">
                          <a:latin typeface="Microsoft JhengHei"/>
                          <a:ea typeface="Microsoft JhengHei"/>
                        </a:rPr>
                        <a:t>5</a:t>
                      </a:r>
                      <a:r>
                        <a:rPr lang="en-US" altLang="zh-TW" sz="1500" b="1" u="none" strike="noStrike" noProof="0" dirty="0">
                          <a:latin typeface="Microsoft JhengHei"/>
                          <a:ea typeface="微軟正黑體"/>
                        </a:rPr>
                        <a:t>5</a:t>
                      </a:r>
                      <a:r>
                        <a:rPr lang="zh-TW" sz="1500" b="1" u="none" strike="noStrike" noProof="0" dirty="0">
                          <a:latin typeface="Microsoft JhengHei"/>
                          <a:ea typeface="Microsoft JhengHei"/>
                        </a:rPr>
                        <a:t>0W電源型號</a:t>
                      </a:r>
                      <a:endParaRPr lang="zh-TW" sz="1500" b="1" dirty="0">
                        <a:latin typeface="Microsoft JhengHei"/>
                        <a:ea typeface="Microsoft JhengHei"/>
                      </a:endParaRPr>
                    </a:p>
                  </a:txBody>
                  <a:tcPr marL="85591" marR="85591" marT="42796" marB="42796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669597"/>
                  </a:ext>
                </a:extLst>
              </a:tr>
              <a:tr h="513549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400" b="1" u="none" strike="noStrike" noProof="0">
                          <a:latin typeface="Microsoft JhengHei"/>
                        </a:rPr>
                        <a:t>TS-1677XU/TS-1677XU-RP</a:t>
                      </a:r>
                      <a:endParaRPr lang="zh-TW" altLang="en-US" sz="1400" b="1">
                        <a:latin typeface="Microsoft JhengHei"/>
                        <a:ea typeface="Microsoft JhengHei"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altLang="zh-TW" sz="1400" b="1" u="none" strike="noStrike" noProof="0">
                          <a:latin typeface="Microsoft JhengHei"/>
                        </a:rPr>
                        <a:t>TS-2477XU/TS-2477XU-RP</a:t>
                      </a:r>
                      <a:endParaRPr lang="zh-TW" altLang="en-US" sz="1400" b="1">
                        <a:latin typeface="Microsoft JhengHei"/>
                        <a:ea typeface="Microsoft JhengHei"/>
                        <a:cs typeface="Arial"/>
                      </a:endParaRPr>
                    </a:p>
                  </a:txBody>
                  <a:tcPr marL="85591" marR="85591" marT="42796" marB="42796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500" b="1">
                          <a:latin typeface="Microsoft JhengHei"/>
                          <a:ea typeface="Microsoft JhengHei"/>
                        </a:rPr>
                        <a:t>機架型</a:t>
                      </a:r>
                      <a:endParaRPr lang="zh-TW" sz="1500" b="1">
                        <a:latin typeface="Microsoft JhengHei"/>
                        <a:ea typeface="Microsoft JhengHei"/>
                      </a:endParaRPr>
                    </a:p>
                  </a:txBody>
                  <a:tcPr marL="85591" marR="85591" marT="42796" marB="42796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500" b="1" u="none" strike="noStrike" noProof="0">
                          <a:latin typeface="Microsoft JhengHei"/>
                          <a:ea typeface="微軟正黑體"/>
                        </a:rPr>
                        <a:t>4.3.5</a:t>
                      </a:r>
                      <a:endParaRPr lang="zh-TW" sz="1500" b="1">
                        <a:latin typeface="Microsoft JhengHei"/>
                        <a:ea typeface="微軟正黑體"/>
                        <a:cs typeface="Arial"/>
                      </a:endParaRPr>
                    </a:p>
                  </a:txBody>
                  <a:tcPr marL="85591" marR="85591" marT="42796" marB="42796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zh-TW" sz="1500" b="1" i="0" u="none" strike="noStrike" noProof="0" dirty="0">
                        <a:solidFill>
                          <a:srgbClr val="000000"/>
                        </a:solidFill>
                        <a:latin typeface="Microsoft JhengHei"/>
                        <a:ea typeface="Microsoft JhengHei"/>
                      </a:endParaRPr>
                    </a:p>
                  </a:txBody>
                  <a:tcPr marL="85591" marR="85591" marT="42796" marB="42796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4804463"/>
                  </a:ext>
                </a:extLst>
              </a:tr>
            </a:tbl>
          </a:graphicData>
        </a:graphic>
      </p:graphicFrame>
      <p:pic>
        <p:nvPicPr>
          <p:cNvPr id="3" name="圖片 4">
            <a:extLst>
              <a:ext uri="{FF2B5EF4-FFF2-40B4-BE49-F238E27FC236}">
                <a16:creationId xmlns:a16="http://schemas.microsoft.com/office/drawing/2014/main" id="{4442FBCB-F646-4200-897F-5073BD9B9B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9550" y="3154733"/>
            <a:ext cx="3729070" cy="2031350"/>
          </a:xfrm>
          <a:prstGeom prst="rect">
            <a:avLst/>
          </a:prstGeom>
        </p:spPr>
      </p:pic>
      <p:pic>
        <p:nvPicPr>
          <p:cNvPr id="8" name="圖片 7" descr="bar.png">
            <a:extLst>
              <a:ext uri="{FF2B5EF4-FFF2-40B4-BE49-F238E27FC236}">
                <a16:creationId xmlns:a16="http://schemas.microsoft.com/office/drawing/2014/main" id="{65865823-1260-4E6E-B508-AC0F3F0D45E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40435" y="2429274"/>
            <a:ext cx="2219312" cy="62945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8B6667C-3222-403D-9808-C8CB43EAFCBD}"/>
              </a:ext>
            </a:extLst>
          </p:cNvPr>
          <p:cNvSpPr/>
          <p:nvPr/>
        </p:nvSpPr>
        <p:spPr>
          <a:xfrm>
            <a:off x="6688362" y="2549634"/>
            <a:ext cx="20521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200" b="1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6 pin </a:t>
            </a:r>
            <a:r>
              <a:rPr lang="zh-TW" altLang="en-US" sz="2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額外電源</a:t>
            </a:r>
          </a:p>
        </p:txBody>
      </p:sp>
    </p:spTree>
    <p:extLst>
      <p:ext uri="{BB962C8B-B14F-4D97-AF65-F5344CB8AC3E}">
        <p14:creationId xmlns:p14="http://schemas.microsoft.com/office/powerpoint/2010/main" val="1480617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48AE387-F154-4B97-AEF1-D3AC1DF3B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" y="0"/>
            <a:ext cx="9141291" cy="514349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D2ADBAA-6C9B-466A-AB17-1ED292098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3736" y="1144985"/>
            <a:ext cx="4608195" cy="27429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B3567-2CC8-4444-8237-067BBFDC1A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8760" y="769594"/>
            <a:ext cx="7486477" cy="13263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獨立雙</a:t>
            </a:r>
            <a:r>
              <a:rPr lang="zh-CN" alt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QTS</a:t>
            </a:r>
            <a:r>
              <a:rPr lang="zh-CN" altLang="en-US" sz="3600" dirty="0">
                <a:solidFill>
                  <a:schemeClr val="bg1"/>
                </a:solidFill>
              </a:rPr>
              <a:t>系統真的來了</a:t>
            </a:r>
          </a:p>
          <a:p>
            <a:pPr marL="0" indent="0" algn="ctr">
              <a:buNone/>
            </a:pPr>
            <a:r>
              <a:rPr lang="zh-CN" sz="3600" dirty="0">
                <a:solidFill>
                  <a:schemeClr val="bg1"/>
                </a:solidFill>
              </a:rPr>
              <a:t>讓您的生產力更上一層樓</a:t>
            </a:r>
          </a:p>
          <a:p>
            <a:pPr marL="0" indent="0" algn="ctr">
              <a:buNone/>
            </a:pPr>
            <a:endParaRPr lang="zh-CN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60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個人, 室內, 相片, 桌 的圖片&#10;&#10;描述是以非常高的可信度產生">
            <a:extLst>
              <a:ext uri="{FF2B5EF4-FFF2-40B4-BE49-F238E27FC236}">
                <a16:creationId xmlns:a16="http://schemas.microsoft.com/office/drawing/2014/main" id="{3DE9D8ED-3EB0-4CE0-8510-E0B9CB6838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7932F3E6-A306-4F2F-9FBF-DD93C960F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222" y="21819"/>
            <a:ext cx="8229600" cy="857250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Ｍustang-200 </a:t>
            </a:r>
            <a:r>
              <a:rPr lang="en-US" altLang="zh-TW" sz="3200" dirty="0" err="1"/>
              <a:t>五大優勢</a:t>
            </a:r>
            <a:r>
              <a:rPr lang="en-US" altLang="zh-TW" sz="3200" dirty="0" err="1"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  <a:r>
              <a:rPr lang="zh-CN" altLang="en-US" sz="3200" dirty="0"/>
              <a:t>輕鬆就地升級</a:t>
            </a:r>
            <a:r>
              <a:rPr lang="en-US" altLang="zh-TW" sz="3200" dirty="0"/>
              <a:t> </a:t>
            </a:r>
            <a:r>
              <a:rPr lang="en-US" altLang="zh-TW" sz="3200" b="0" dirty="0"/>
              <a:t>  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45B33A2-E093-4EFF-8518-93E3D11DD4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949" y="1083783"/>
            <a:ext cx="2581949" cy="12948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9F580D5-41D5-4057-8151-83A73E625C7C}"/>
              </a:ext>
            </a:extLst>
          </p:cNvPr>
          <p:cNvSpPr/>
          <p:nvPr/>
        </p:nvSpPr>
        <p:spPr>
          <a:xfrm>
            <a:off x="761051" y="1367119"/>
            <a:ext cx="23456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一卡抵兩台</a:t>
            </a:r>
            <a:r>
              <a:rPr lang="en-US" altLang="zh-TW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NAS</a:t>
            </a:r>
          </a:p>
          <a:p>
            <a:pPr algn="ctr"/>
            <a:r>
              <a:rPr lang="zh-CN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經濟又實惠</a:t>
            </a: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21342B20-35EF-4BDC-B938-752D46F128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1772" y="1083783"/>
            <a:ext cx="2581949" cy="1294863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F7EF8715-8530-4E4B-ACF7-CD228F378C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7228" y="1087316"/>
            <a:ext cx="2581949" cy="1294863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ED9C3130-FC24-4138-8882-7718BBDEEF25}"/>
              </a:ext>
            </a:extLst>
          </p:cNvPr>
          <p:cNvSpPr/>
          <p:nvPr/>
        </p:nvSpPr>
        <p:spPr>
          <a:xfrm>
            <a:off x="3529620" y="1315462"/>
            <a:ext cx="231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QNAP NAS</a:t>
            </a:r>
            <a:r>
              <a:rPr lang="zh-TW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獨家</a:t>
            </a:r>
          </a:p>
          <a:p>
            <a:pPr algn="ctr"/>
            <a:r>
              <a:rPr lang="zh-TW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集中化系統管理軟體</a:t>
            </a:r>
            <a:endParaRPr lang="zh-CN" altLang="en-US" sz="1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166AC88C-C70B-4C7C-ACEC-0D8D6829A0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4229" y="2321899"/>
            <a:ext cx="2581949" cy="1294863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5AE6B2C8-1DCB-47BB-966E-9249CBF0FC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6041" y="2309445"/>
            <a:ext cx="2581949" cy="1294863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5813EE2F-FA25-4EB6-9B4B-CE7296C22527}"/>
              </a:ext>
            </a:extLst>
          </p:cNvPr>
          <p:cNvSpPr/>
          <p:nvPr/>
        </p:nvSpPr>
        <p:spPr>
          <a:xfrm>
            <a:off x="6143034" y="1360484"/>
            <a:ext cx="23456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海量應用程式支援</a:t>
            </a:r>
          </a:p>
          <a:p>
            <a:pPr algn="ctr"/>
            <a:r>
              <a:rPr lang="zh-TW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隨選安裝任你挑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13BF7CAA-8471-44B2-AC97-16EB3815C629}"/>
              </a:ext>
            </a:extLst>
          </p:cNvPr>
          <p:cNvSpPr/>
          <p:nvPr/>
        </p:nvSpPr>
        <p:spPr>
          <a:xfrm>
            <a:off x="4756760" y="2569450"/>
            <a:ext cx="2345635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七大資安防護</a:t>
            </a:r>
          </a:p>
          <a:p>
            <a:pPr algn="ctr"/>
            <a:r>
              <a:rPr lang="zh-TW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安全就交給我們吧</a:t>
            </a:r>
            <a:endParaRPr lang="zh-TW" altLang="en-US" sz="1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AFC30F8E-4697-4E2E-9B2C-7A997B0F38DA}"/>
              </a:ext>
            </a:extLst>
          </p:cNvPr>
          <p:cNvSpPr/>
          <p:nvPr/>
        </p:nvSpPr>
        <p:spPr>
          <a:xfrm>
            <a:off x="1877581" y="2572622"/>
            <a:ext cx="231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系統乾淨、環境區隔</a:t>
            </a:r>
          </a:p>
          <a:p>
            <a:pPr algn="ctr"/>
            <a:r>
              <a:rPr lang="zh-TW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開發使用隨心所欲</a:t>
            </a:r>
            <a:endParaRPr lang="zh-CN" altLang="en-US" sz="1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8136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E04EF0E-47BE-43EB-A703-4F5297ADE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/>
              <a:t>一卡抵兩台NAS</a:t>
            </a:r>
            <a:r>
              <a:rPr lang="zh-TW" altLang="en-US"/>
              <a:t>，經濟又實惠！</a:t>
            </a:r>
            <a:endParaRPr lang="en-US" altLang="zh-TW"/>
          </a:p>
        </p:txBody>
      </p:sp>
      <p:pic>
        <p:nvPicPr>
          <p:cNvPr id="18" name="圖片 17" descr="04.png">
            <a:extLst>
              <a:ext uri="{FF2B5EF4-FFF2-40B4-BE49-F238E27FC236}">
                <a16:creationId xmlns:a16="http://schemas.microsoft.com/office/drawing/2014/main" id="{AF6851D4-C8DC-486A-AE8B-38AE68C5E8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45" y="1388773"/>
            <a:ext cx="8643998" cy="2861274"/>
          </a:xfrm>
          <a:prstGeom prst="rect">
            <a:avLst/>
          </a:prstGeom>
        </p:spPr>
      </p:pic>
      <p:pic>
        <p:nvPicPr>
          <p:cNvPr id="19" name="圖片 18" descr="33.png">
            <a:extLst>
              <a:ext uri="{FF2B5EF4-FFF2-40B4-BE49-F238E27FC236}">
                <a16:creationId xmlns:a16="http://schemas.microsoft.com/office/drawing/2014/main" id="{E2D62225-0A6C-4891-A3D5-9A0DF9B5B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1" y="1246591"/>
            <a:ext cx="5414301" cy="803016"/>
          </a:xfrm>
          <a:prstGeom prst="rect">
            <a:avLst/>
          </a:prstGeom>
        </p:spPr>
      </p:pic>
      <p:sp>
        <p:nvSpPr>
          <p:cNvPr id="17" name="內容版面配置區 2">
            <a:extLst>
              <a:ext uri="{FF2B5EF4-FFF2-40B4-BE49-F238E27FC236}">
                <a16:creationId xmlns:a16="http://schemas.microsoft.com/office/drawing/2014/main" id="{EFCC9153-1A1E-4E85-A2F7-2D8AC1A6BA60}"/>
              </a:ext>
            </a:extLst>
          </p:cNvPr>
          <p:cNvSpPr txBox="1">
            <a:spLocks/>
          </p:cNvSpPr>
          <p:nvPr/>
        </p:nvSpPr>
        <p:spPr>
          <a:xfrm>
            <a:off x="474240" y="1347400"/>
            <a:ext cx="5488133" cy="70788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sz="2000" u="sng" dirty="0">
                <a:solidFill>
                  <a:schemeClr val="bg1"/>
                </a:solidFill>
              </a:rPr>
              <a:t>一卡雙系統</a:t>
            </a:r>
            <a:r>
              <a:rPr lang="zh-TW" altLang="en-US" sz="2000" dirty="0">
                <a:solidFill>
                  <a:schemeClr val="bg1"/>
                </a:solidFill>
              </a:rPr>
              <a:t>：</a:t>
            </a:r>
            <a:endParaRPr lang="en-US" altLang="zh-TW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zh-TW" altLang="en-US" sz="1800">
                <a:solidFill>
                  <a:schemeClr val="bg1"/>
                </a:solidFill>
              </a:rPr>
              <a:t>等同</a:t>
            </a:r>
            <a:r>
              <a:rPr lang="zh-TW" altLang="en-US" sz="1800" dirty="0">
                <a:solidFill>
                  <a:schemeClr val="bg1"/>
                </a:solidFill>
              </a:rPr>
              <a:t>兩台</a:t>
            </a:r>
            <a:r>
              <a:rPr lang="en-US" altLang="zh-TW" sz="1800" dirty="0">
                <a:solidFill>
                  <a:schemeClr val="bg1"/>
                </a:solidFill>
              </a:rPr>
              <a:t>N</a:t>
            </a:r>
            <a:r>
              <a:rPr lang="en-US" altLang="en-US" sz="1800" dirty="0">
                <a:solidFill>
                  <a:schemeClr val="bg1"/>
                </a:solidFill>
              </a:rPr>
              <a:t>AS，</a:t>
            </a:r>
            <a:r>
              <a:rPr lang="zh-TW" sz="1800" dirty="0">
                <a:solidFill>
                  <a:schemeClr val="bg1"/>
                </a:solidFill>
              </a:rPr>
              <a:t>彈性分配給不同人</a:t>
            </a:r>
            <a:r>
              <a:rPr lang="zh-TW" altLang="en-US" sz="1800" dirty="0">
                <a:solidFill>
                  <a:schemeClr val="bg1"/>
                </a:solidFill>
              </a:rPr>
              <a:t>員獨立</a:t>
            </a:r>
            <a:r>
              <a:rPr lang="zh-TW" sz="1800" dirty="0">
                <a:solidFill>
                  <a:schemeClr val="bg1"/>
                </a:solidFill>
              </a:rPr>
              <a:t>區隔使用</a:t>
            </a:r>
            <a:endParaRPr lang="en-US" altLang="zh-TW" sz="1800" dirty="0">
              <a:solidFill>
                <a:schemeClr val="bg1"/>
              </a:solidFill>
            </a:endParaRPr>
          </a:p>
        </p:txBody>
      </p:sp>
      <p:pic>
        <p:nvPicPr>
          <p:cNvPr id="20" name="圖片 19" descr="33.png">
            <a:extLst>
              <a:ext uri="{FF2B5EF4-FFF2-40B4-BE49-F238E27FC236}">
                <a16:creationId xmlns:a16="http://schemas.microsoft.com/office/drawing/2014/main" id="{DF3C1C8C-7162-4E16-89B4-2D696E259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1" y="2088913"/>
            <a:ext cx="5414301" cy="803016"/>
          </a:xfrm>
          <a:prstGeom prst="rect">
            <a:avLst/>
          </a:prstGeom>
        </p:spPr>
      </p:pic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3EB4117B-31CD-4B69-A483-42FE107ECE47}"/>
              </a:ext>
            </a:extLst>
          </p:cNvPr>
          <p:cNvSpPr txBox="1">
            <a:spLocks/>
          </p:cNvSpPr>
          <p:nvPr/>
        </p:nvSpPr>
        <p:spPr>
          <a:xfrm>
            <a:off x="474240" y="2196344"/>
            <a:ext cx="4671390" cy="70219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000" u="sng" dirty="0">
                <a:solidFill>
                  <a:schemeClr val="bg1"/>
                </a:solidFill>
              </a:rPr>
              <a:t>輕量化設計</a:t>
            </a:r>
            <a:r>
              <a:rPr lang="zh-TW" altLang="en-US" sz="2000" dirty="0">
                <a:solidFill>
                  <a:schemeClr val="bg1"/>
                </a:solidFill>
              </a:rPr>
              <a:t> ：</a:t>
            </a:r>
            <a:endParaRPr lang="zh-TW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zh-TW" altLang="en-US" sz="1800" dirty="0">
                <a:solidFill>
                  <a:schemeClr val="bg1"/>
                </a:solidFill>
              </a:rPr>
              <a:t>一個卡槽的大小空間，不受空間所束縛</a:t>
            </a:r>
            <a:endParaRPr lang="zh-TW" sz="1800" dirty="0">
              <a:solidFill>
                <a:schemeClr val="bg1"/>
              </a:solidFill>
            </a:endParaRPr>
          </a:p>
        </p:txBody>
      </p:sp>
      <p:pic>
        <p:nvPicPr>
          <p:cNvPr id="22" name="圖片 21" descr="33.png">
            <a:extLst>
              <a:ext uri="{FF2B5EF4-FFF2-40B4-BE49-F238E27FC236}">
                <a16:creationId xmlns:a16="http://schemas.microsoft.com/office/drawing/2014/main" id="{2D7D17AC-B028-4019-BD72-DFEAD9D99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31" y="2940319"/>
            <a:ext cx="5451642" cy="803016"/>
          </a:xfrm>
          <a:prstGeom prst="rect">
            <a:avLst/>
          </a:prstGeom>
        </p:spPr>
      </p:pic>
      <p:sp>
        <p:nvSpPr>
          <p:cNvPr id="21" name="內容版面配置區 2">
            <a:extLst>
              <a:ext uri="{FF2B5EF4-FFF2-40B4-BE49-F238E27FC236}">
                <a16:creationId xmlns:a16="http://schemas.microsoft.com/office/drawing/2014/main" id="{76AA2E78-8230-46C4-BA1C-BDC05BB8D6F2}"/>
              </a:ext>
            </a:extLst>
          </p:cNvPr>
          <p:cNvSpPr txBox="1">
            <a:spLocks/>
          </p:cNvSpPr>
          <p:nvPr/>
        </p:nvSpPr>
        <p:spPr>
          <a:xfrm>
            <a:off x="492894" y="3004328"/>
            <a:ext cx="4516865" cy="8269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000" u="sng" dirty="0">
                <a:solidFill>
                  <a:schemeClr val="bg1"/>
                </a:solidFill>
              </a:rPr>
              <a:t>經濟實惠的組合</a:t>
            </a:r>
            <a:r>
              <a:rPr lang="zh-TW" altLang="en-US" sz="2000" dirty="0">
                <a:solidFill>
                  <a:schemeClr val="bg1"/>
                </a:solidFill>
              </a:rPr>
              <a:t>：</a:t>
            </a:r>
          </a:p>
          <a:p>
            <a:pPr marL="0" indent="0">
              <a:buNone/>
            </a:pPr>
            <a:r>
              <a:rPr lang="zh-TW" altLang="en-US" sz="1800" dirty="0">
                <a:solidFill>
                  <a:schemeClr val="bg1"/>
                </a:solidFill>
              </a:rPr>
              <a:t>三種型號，滿足不同使用者的需求</a:t>
            </a:r>
            <a:endParaRPr lang="en-US" altLang="zh-TW" sz="1800" dirty="0">
              <a:solidFill>
                <a:schemeClr val="bg1"/>
              </a:solidFill>
            </a:endParaRPr>
          </a:p>
        </p:txBody>
      </p:sp>
      <p:pic>
        <p:nvPicPr>
          <p:cNvPr id="24" name="圖片 23" descr="33.png">
            <a:extLst>
              <a:ext uri="{FF2B5EF4-FFF2-40B4-BE49-F238E27FC236}">
                <a16:creationId xmlns:a16="http://schemas.microsoft.com/office/drawing/2014/main" id="{E5AACDC1-EF34-4A0D-8BED-F22C6A036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53" y="3787391"/>
            <a:ext cx="5451642" cy="633496"/>
          </a:xfrm>
          <a:prstGeom prst="rect">
            <a:avLst/>
          </a:prstGeom>
        </p:spPr>
      </p:pic>
      <p:sp>
        <p:nvSpPr>
          <p:cNvPr id="23" name="內容版面配置區 2">
            <a:extLst>
              <a:ext uri="{FF2B5EF4-FFF2-40B4-BE49-F238E27FC236}">
                <a16:creationId xmlns:a16="http://schemas.microsoft.com/office/drawing/2014/main" id="{76EA96A8-7228-40DB-8BCD-137406F7032B}"/>
              </a:ext>
            </a:extLst>
          </p:cNvPr>
          <p:cNvSpPr txBox="1">
            <a:spLocks/>
          </p:cNvSpPr>
          <p:nvPr/>
        </p:nvSpPr>
        <p:spPr>
          <a:xfrm>
            <a:off x="512043" y="3916280"/>
            <a:ext cx="4516865" cy="6334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000" u="sng" dirty="0">
                <a:solidFill>
                  <a:schemeClr val="bg1"/>
                </a:solidFill>
              </a:rPr>
              <a:t>集中管理好輕鬆</a:t>
            </a:r>
          </a:p>
          <a:p>
            <a:pPr marL="0" indent="0">
              <a:buNone/>
            </a:pPr>
            <a:endParaRPr lang="zh-TW" altLang="en-US" b="0" dirty="0"/>
          </a:p>
        </p:txBody>
      </p:sp>
      <p:pic>
        <p:nvPicPr>
          <p:cNvPr id="5" name="圖片 4" descr="一張含有 個人, 擺姿勢, 相片, 室外 的圖片&#10;&#10;描述是以非常高的可信度產生">
            <a:extLst>
              <a:ext uri="{FF2B5EF4-FFF2-40B4-BE49-F238E27FC236}">
                <a16:creationId xmlns:a16="http://schemas.microsoft.com/office/drawing/2014/main" id="{E11C6753-EA07-4A8B-A9C2-8AA0D2A421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7443" y="857249"/>
            <a:ext cx="2841866" cy="2267193"/>
          </a:xfrm>
          <a:prstGeom prst="rect">
            <a:avLst/>
          </a:prstGeom>
        </p:spPr>
      </p:pic>
      <p:pic>
        <p:nvPicPr>
          <p:cNvPr id="25" name="圖片 24" descr="bar.png">
            <a:extLst>
              <a:ext uri="{FF2B5EF4-FFF2-40B4-BE49-F238E27FC236}">
                <a16:creationId xmlns:a16="http://schemas.microsoft.com/office/drawing/2014/main" id="{7299E1BC-0234-47EB-A72E-4E76BDF5F7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15"/>
          <a:stretch/>
        </p:blipFill>
        <p:spPr>
          <a:xfrm flipH="1" flipV="1">
            <a:off x="4318038" y="3088214"/>
            <a:ext cx="4670027" cy="1291072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99AF68DA-8D95-48B3-B51F-A461C6085A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0421" y="3253682"/>
            <a:ext cx="2032112" cy="11368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0519E7-37F5-46D8-A2B6-BE25BDD2DD50}"/>
              </a:ext>
            </a:extLst>
          </p:cNvPr>
          <p:cNvSpPr txBox="1"/>
          <p:nvPr/>
        </p:nvSpPr>
        <p:spPr>
          <a:xfrm>
            <a:off x="5888205" y="3460545"/>
            <a:ext cx="726776" cy="5539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＝</a:t>
            </a:r>
          </a:p>
        </p:txBody>
      </p:sp>
      <p:pic>
        <p:nvPicPr>
          <p:cNvPr id="10" name="Picture 4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15756291-F57B-4AA3-B3C8-F27E60AF02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106" y="3222789"/>
            <a:ext cx="1074404" cy="1029499"/>
          </a:xfrm>
          <a:prstGeom prst="rect">
            <a:avLst/>
          </a:prstGeom>
        </p:spPr>
      </p:pic>
      <p:pic>
        <p:nvPicPr>
          <p:cNvPr id="12" name="Picture 4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F16DCAE6-DAC9-4208-B776-9EA4A73A90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9447" y="3226883"/>
            <a:ext cx="1074404" cy="10294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991DAB-3B24-4D28-9CCC-3328FE318E5A}"/>
              </a:ext>
            </a:extLst>
          </p:cNvPr>
          <p:cNvSpPr txBox="1"/>
          <p:nvPr/>
        </p:nvSpPr>
        <p:spPr>
          <a:xfrm>
            <a:off x="7310716" y="3461996"/>
            <a:ext cx="726776" cy="5539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275460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物件 的圖片&#10;&#10;描述是以高可信度產生">
            <a:extLst>
              <a:ext uri="{FF2B5EF4-FFF2-40B4-BE49-F238E27FC236}">
                <a16:creationId xmlns:a16="http://schemas.microsoft.com/office/drawing/2014/main" id="{FD6925EF-5DC7-41EF-B5DD-9AE621E4FE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257" y="1418566"/>
            <a:ext cx="8700998" cy="23479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B9B423-ABA8-4D7D-AD69-DB0EDC26B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集中化系統管理 - </a:t>
            </a:r>
            <a:r>
              <a:rPr lang="en-US" dirty="0"/>
              <a:t>QTS Card </a:t>
            </a:r>
            <a:r>
              <a:rPr lang="en-US"/>
              <a:t>Manager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2EEAA-10A4-41BF-A7D5-3762B74E7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645" y="1087859"/>
            <a:ext cx="8229600" cy="33940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ja-JP" altLang="en-US" b="0"/>
          </a:p>
          <a:p>
            <a:endParaRPr lang="en-US"/>
          </a:p>
        </p:txBody>
      </p:sp>
      <p:pic>
        <p:nvPicPr>
          <p:cNvPr id="4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7C75981B-B6EB-4303-8602-938DD5491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150" y="1196736"/>
            <a:ext cx="4403784" cy="31286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147DFBB-99E2-451D-B8C7-3F5E42889782}"/>
              </a:ext>
            </a:extLst>
          </p:cNvPr>
          <p:cNvSpPr txBox="1">
            <a:spLocks/>
          </p:cNvSpPr>
          <p:nvPr/>
        </p:nvSpPr>
        <p:spPr>
          <a:xfrm>
            <a:off x="485654" y="1625400"/>
            <a:ext cx="3711498" cy="11121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sz="2000" dirty="0">
                <a:solidFill>
                  <a:schemeClr val="bg1"/>
                </a:solidFill>
              </a:rPr>
              <a:t>QNAP NAS</a:t>
            </a:r>
            <a:r>
              <a:rPr lang="ja-JP" altLang="en-US" sz="2000" dirty="0">
                <a:solidFill>
                  <a:schemeClr val="bg1"/>
                </a:solidFill>
              </a:rPr>
              <a:t>平台</a:t>
            </a:r>
            <a:r>
              <a:rPr lang="ja-JP" sz="2000" dirty="0">
                <a:solidFill>
                  <a:schemeClr val="bg1"/>
                </a:solidFill>
              </a:rPr>
              <a:t>獨有</a:t>
            </a:r>
            <a:r>
              <a:rPr lang="ja-JP" altLang="en-US" sz="2000" dirty="0">
                <a:solidFill>
                  <a:schemeClr val="bg1"/>
                </a:solidFill>
              </a:rPr>
              <a:t>軟體</a:t>
            </a:r>
            <a:r>
              <a:rPr lang="ja-JP" sz="2000" dirty="0">
                <a:solidFill>
                  <a:schemeClr val="bg1"/>
                </a:solidFill>
              </a:rPr>
              <a:t>，協助您</a:t>
            </a:r>
            <a:r>
              <a:rPr lang="ja-JP" sz="2000">
                <a:solidFill>
                  <a:schemeClr val="bg1"/>
                </a:solidFill>
              </a:rPr>
              <a:t>便</a:t>
            </a:r>
            <a:r>
              <a:rPr lang="ja-JP" altLang="en-US" sz="2000">
                <a:solidFill>
                  <a:schemeClr val="bg1"/>
                </a:solidFill>
              </a:rPr>
              <a:t>利</a:t>
            </a:r>
            <a:r>
              <a:rPr lang="ja-JP" sz="2000" dirty="0">
                <a:solidFill>
                  <a:schemeClr val="bg1"/>
                </a:solidFill>
              </a:rPr>
              <a:t>與快速</a:t>
            </a:r>
            <a:r>
              <a:rPr lang="ja-JP" altLang="en-US" sz="2000">
                <a:solidFill>
                  <a:schemeClr val="bg1"/>
                </a:solidFill>
              </a:rPr>
              <a:t>地</a:t>
            </a:r>
            <a:r>
              <a:rPr lang="ja-JP" altLang="en-US" sz="2000" dirty="0">
                <a:solidFill>
                  <a:schemeClr val="bg1"/>
                </a:solidFill>
              </a:rPr>
              <a:t>中央控管NAS上多張Mustang-200卡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F0BBFAD1-1491-419E-8F11-12141721CA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146" y="2671477"/>
            <a:ext cx="3645662" cy="130183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A419262-190C-4219-AD64-5765BAAD863C}"/>
              </a:ext>
            </a:extLst>
          </p:cNvPr>
          <p:cNvSpPr txBox="1">
            <a:spLocks/>
          </p:cNvSpPr>
          <p:nvPr/>
        </p:nvSpPr>
        <p:spPr>
          <a:xfrm>
            <a:off x="822211" y="2783760"/>
            <a:ext cx="3164805" cy="13268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buFont typeface="Arial" pitchFamily="34" charset="0"/>
              <a:buChar char="•"/>
            </a:pPr>
            <a:r>
              <a:rPr lang="ja-JP" altLang="en-US" sz="1800" dirty="0">
                <a:solidFill>
                  <a:schemeClr val="bg1"/>
                </a:solidFill>
              </a:rPr>
              <a:t>掌握子系統概況</a:t>
            </a:r>
          </a:p>
          <a:p>
            <a:pPr marL="180975" indent="-180975"/>
            <a:r>
              <a:rPr lang="ja-JP" altLang="en-US" sz="1800" dirty="0">
                <a:solidFill>
                  <a:schemeClr val="bg1"/>
                </a:solidFill>
              </a:rPr>
              <a:t>快速配置子系統儲存空間</a:t>
            </a:r>
          </a:p>
          <a:p>
            <a:pPr marL="180975" indent="-180975"/>
            <a:r>
              <a:rPr lang="ja-JP" altLang="en-US" sz="1800" dirty="0">
                <a:solidFill>
                  <a:schemeClr val="bg1"/>
                </a:solidFill>
              </a:rPr>
              <a:t>子系統網路環境配置</a:t>
            </a:r>
          </a:p>
          <a:p>
            <a:pPr marL="0" indent="0">
              <a:buNone/>
            </a:pPr>
            <a:endParaRPr lang="ja-JP" altLang="en-US" sz="1600" b="0" dirty="0"/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489DF6C3-5610-4CE6-9EEA-7F7461F65D51}"/>
              </a:ext>
            </a:extLst>
          </p:cNvPr>
          <p:cNvGrpSpPr/>
          <p:nvPr/>
        </p:nvGrpSpPr>
        <p:grpSpPr>
          <a:xfrm>
            <a:off x="7325109" y="671557"/>
            <a:ext cx="1678185" cy="1060693"/>
            <a:chOff x="7470375" y="750565"/>
            <a:chExt cx="1528252" cy="965928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116127C5-776A-4BE9-997E-13601E6E9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70375" y="750565"/>
              <a:ext cx="1528252" cy="965928"/>
            </a:xfrm>
            <a:prstGeom prst="rect">
              <a:avLst/>
            </a:prstGeom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8F2B712-CD2D-4192-AA08-9D9E46C2A022}"/>
                </a:ext>
              </a:extLst>
            </p:cNvPr>
            <p:cNvSpPr/>
            <p:nvPr/>
          </p:nvSpPr>
          <p:spPr>
            <a:xfrm>
              <a:off x="7530193" y="914473"/>
              <a:ext cx="1372265" cy="58858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800" b="1" dirty="0">
                  <a:solidFill>
                    <a:schemeClr val="bg1"/>
                  </a:solidFill>
                  <a:latin typeface="Arial" panose="020B0604020202020204" pitchFamily="34" charset="0"/>
                  <a:ea typeface="新細明體"/>
                  <a:cs typeface="Arial" panose="020B0604020202020204" pitchFamily="34" charset="0"/>
                </a:rPr>
                <a:t>QNAP NAS</a:t>
              </a:r>
              <a:endParaRPr lang="zh-TW" altLang="zh-TW" sz="1800" b="1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endParaRPr>
            </a:p>
            <a:p>
              <a:pPr algn="ctr"/>
              <a:r>
                <a:rPr lang="zh-TW" altLang="en-US" sz="18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平台獨有</a:t>
              </a:r>
              <a:endParaRPr lang="zh-TW" altLang="zh-TW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29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AA68F538-A3BA-4A12-84D7-187DA7702F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3616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B9B423-ABA8-4D7D-AD69-DB0EDC26B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523" y="24065"/>
            <a:ext cx="8229600" cy="85725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QTS Card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Manager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- </a:t>
            </a:r>
            <a:r>
              <a:rPr lang="zh-TW" altLang="en-US" dirty="0"/>
              <a:t>系統總覽</a:t>
            </a:r>
            <a:endParaRPr lang="en-US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2DE86A3-14B0-498F-B9B6-F66F99607A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7378" y="869987"/>
            <a:ext cx="4539555" cy="57065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2EEAA-10A4-41BF-A7D5-3762B74E7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278" y="1582710"/>
            <a:ext cx="3343449" cy="6840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/>
            <a:r>
              <a:rPr lang="ja-JP" altLang="en-US" sz="1600" dirty="0">
                <a:solidFill>
                  <a:schemeClr val="bg1"/>
                </a:solidFill>
              </a:rPr>
              <a:t>韌體版本與硬體資源使用監控</a:t>
            </a:r>
          </a:p>
          <a:p>
            <a:pPr marL="285750" indent="-285750"/>
            <a:r>
              <a:rPr lang="ja-JP" altLang="en-US" sz="1600" dirty="0">
                <a:solidFill>
                  <a:schemeClr val="bg1"/>
                </a:solidFill>
              </a:rPr>
              <a:t>遠端操控開關機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8C73621-71BF-406E-B7D0-FFA5024390E6}"/>
              </a:ext>
            </a:extLst>
          </p:cNvPr>
          <p:cNvSpPr txBox="1">
            <a:spLocks/>
          </p:cNvSpPr>
          <p:nvPr/>
        </p:nvSpPr>
        <p:spPr>
          <a:xfrm>
            <a:off x="2217378" y="938407"/>
            <a:ext cx="4505867" cy="5706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ja-JP" dirty="0">
                <a:solidFill>
                  <a:schemeClr val="bg1"/>
                </a:solidFill>
              </a:rPr>
              <a:t>直覺操</a:t>
            </a:r>
            <a:r>
              <a:rPr lang="ja-JP" altLang="en-US" dirty="0">
                <a:solidFill>
                  <a:schemeClr val="bg1"/>
                </a:solidFill>
              </a:rPr>
              <a:t>作</a:t>
            </a:r>
            <a:r>
              <a:rPr lang="ja-JP" dirty="0">
                <a:solidFill>
                  <a:schemeClr val="bg1"/>
                </a:solidFill>
              </a:rPr>
              <a:t>的系統資源狀態管理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B73D8F8-204E-4B6C-B00B-1859CB0E044D}"/>
              </a:ext>
            </a:extLst>
          </p:cNvPr>
          <p:cNvSpPr txBox="1">
            <a:spLocks/>
          </p:cNvSpPr>
          <p:nvPr/>
        </p:nvSpPr>
        <p:spPr>
          <a:xfrm>
            <a:off x="4725727" y="1557187"/>
            <a:ext cx="3263238" cy="709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ja-JP" altLang="en-US" sz="1600" dirty="0">
                <a:solidFill>
                  <a:schemeClr val="bg1"/>
                </a:solidFill>
              </a:rPr>
              <a:t>一鍵開啟子系統管理介面</a:t>
            </a:r>
          </a:p>
          <a:p>
            <a:pPr marL="285750" indent="-285750"/>
            <a:r>
              <a:rPr lang="ja-JP" altLang="en-US" sz="1600" dirty="0">
                <a:solidFill>
                  <a:schemeClr val="bg1"/>
                </a:solidFill>
              </a:rPr>
              <a:t>查看線上使用者</a:t>
            </a:r>
          </a:p>
        </p:txBody>
      </p:sp>
    </p:spTree>
    <p:extLst>
      <p:ext uri="{BB962C8B-B14F-4D97-AF65-F5344CB8AC3E}">
        <p14:creationId xmlns:p14="http://schemas.microsoft.com/office/powerpoint/2010/main" val="233284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圖片 3" descr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19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Title 1"/>
          <p:cNvSpPr txBox="1">
            <a:spLocks noGrp="1"/>
          </p:cNvSpPr>
          <p:nvPr>
            <p:ph type="title"/>
          </p:nvPr>
        </p:nvSpPr>
        <p:spPr>
          <a:xfrm>
            <a:off x="395831" y="0"/>
            <a:ext cx="8229601" cy="857250"/>
          </a:xfrm>
          <a:prstGeom prst="rect">
            <a:avLst/>
          </a:prstGeom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zh-TW" sz="3200" dirty="0"/>
              <a:t>我們處在儲存與運算高需求的時代</a:t>
            </a:r>
            <a:endParaRPr lang="zh-TW" altLang="en-US" sz="3200" dirty="0"/>
          </a:p>
        </p:txBody>
      </p:sp>
      <p:pic>
        <p:nvPicPr>
          <p:cNvPr id="175" name="圖片 28" descr="圖片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148" y="1338044"/>
            <a:ext cx="3171204" cy="1392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圖片 26" descr="圖片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31" y="1252384"/>
            <a:ext cx="3793910" cy="619430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文字方塊 29"/>
          <p:cNvSpPr txBox="1"/>
          <p:nvPr/>
        </p:nvSpPr>
        <p:spPr>
          <a:xfrm>
            <a:off x="669026" y="1894530"/>
            <a:ext cx="4814890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80975" indent="-180975">
              <a:buSzPct val="100000"/>
              <a:buFont typeface="Arial"/>
              <a:buChar char="•"/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Microsoft JhengHei"/>
                <a:ea typeface="Microsoft JhengHei"/>
              </a:rPr>
              <a:t>購買更大容量的硬碟</a:t>
            </a:r>
          </a:p>
          <a:p>
            <a:pPr marL="180975" indent="-180975">
              <a:buSzPct val="100000"/>
              <a:buFont typeface="Arial"/>
              <a:buChar char="•"/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Microsoft JhengHei"/>
                <a:ea typeface="Microsoft JhengHei"/>
              </a:rPr>
              <a:t>購買更多儲存設備</a:t>
            </a:r>
          </a:p>
        </p:txBody>
      </p:sp>
      <p:sp>
        <p:nvSpPr>
          <p:cNvPr id="178" name="文字方塊 24"/>
          <p:cNvSpPr txBox="1"/>
          <p:nvPr/>
        </p:nvSpPr>
        <p:spPr>
          <a:xfrm>
            <a:off x="953803" y="1317889"/>
            <a:ext cx="2265863" cy="477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t">
            <a:spAutoFit/>
          </a:bodyPr>
          <a:lstStyle>
            <a:lvl1pPr>
              <a:defRPr sz="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zh-TW">
                <a:latin typeface="Microsoft JhengHei"/>
                <a:ea typeface="Microsoft JhengHei"/>
              </a:rPr>
              <a:t>增加儲存空間</a:t>
            </a:r>
            <a:endParaRPr>
              <a:latin typeface="Microsoft JhengHei"/>
              <a:ea typeface="Microsoft JhengHei"/>
            </a:endParaRPr>
          </a:p>
        </p:txBody>
      </p:sp>
      <p:pic>
        <p:nvPicPr>
          <p:cNvPr id="179" name="圖片 30" descr="圖片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148" y="2960160"/>
            <a:ext cx="3171204" cy="1392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圖片 33" descr="圖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48" y="2897732"/>
            <a:ext cx="3793910" cy="619430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文字方塊 32"/>
          <p:cNvSpPr txBox="1"/>
          <p:nvPr/>
        </p:nvSpPr>
        <p:spPr>
          <a:xfrm>
            <a:off x="950896" y="2963273"/>
            <a:ext cx="2731456" cy="477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Microsoft JhengHei"/>
                <a:ea typeface="Microsoft JhengHei"/>
              </a:rPr>
              <a:t>加強運算能力</a:t>
            </a:r>
          </a:p>
        </p:txBody>
      </p:sp>
      <p:sp>
        <p:nvSpPr>
          <p:cNvPr id="182" name="文字方塊 11"/>
          <p:cNvSpPr txBox="1"/>
          <p:nvPr/>
        </p:nvSpPr>
        <p:spPr>
          <a:xfrm>
            <a:off x="657666" y="3668891"/>
            <a:ext cx="3440448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marL="180975" indent="-180975">
              <a:buSzPct val="100000"/>
              <a:buFont typeface="Arial"/>
              <a:buChar char="•"/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atin typeface="Microsoft JhengHei"/>
                <a:ea typeface="Microsoft JhengHei"/>
              </a:rPr>
              <a:t>購買效能更強的伺服器</a:t>
            </a:r>
          </a:p>
        </p:txBody>
      </p:sp>
    </p:spTree>
    <p:extLst>
      <p:ext uri="{BB962C8B-B14F-4D97-AF65-F5344CB8AC3E}">
        <p14:creationId xmlns:p14="http://schemas.microsoft.com/office/powerpoint/2010/main" val="1206267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物件 的圖片&#10;&#10;描述是以高可信度產生">
            <a:extLst>
              <a:ext uri="{FF2B5EF4-FFF2-40B4-BE49-F238E27FC236}">
                <a16:creationId xmlns:a16="http://schemas.microsoft.com/office/drawing/2014/main" id="{984D326C-3005-4818-BA2A-0DCA309205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314" y="1418566"/>
            <a:ext cx="8700998" cy="234791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63F1C2A-54A9-4C24-A985-DF832CAF90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004" y="2671477"/>
            <a:ext cx="3730861" cy="16165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B9B423-ABA8-4D7D-AD69-DB0EDC26B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QTS Card Manager - </a:t>
            </a:r>
            <a:r>
              <a:rPr lang="zh-TW" altLang="en-US"/>
              <a:t>儲存空間管理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2EEAA-10A4-41BF-A7D5-3762B74E7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47" y="2786053"/>
            <a:ext cx="3307392" cy="15549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77800" indent="-177800"/>
            <a:r>
              <a:rPr lang="ja-JP" altLang="en-US" sz="1600" dirty="0">
                <a:solidFill>
                  <a:schemeClr val="bg1"/>
                </a:solidFill>
              </a:rPr>
              <a:t>磁碟區使用量監控</a:t>
            </a:r>
          </a:p>
          <a:p>
            <a:pPr marL="177800" indent="-177800"/>
            <a:r>
              <a:rPr lang="ja-JP" altLang="en-US" sz="1600">
                <a:solidFill>
                  <a:schemeClr val="bg1"/>
                </a:solidFill>
              </a:rPr>
              <a:t>協助您輕鬆快速的掛載</a:t>
            </a:r>
            <a:r>
              <a:rPr lang="en-US" altLang="en-US" sz="1600" dirty="0">
                <a:solidFill>
                  <a:schemeClr val="bg1"/>
                </a:solidFill>
              </a:rPr>
              <a:t>(</a:t>
            </a:r>
            <a:r>
              <a:rPr lang="en-US" altLang="ja-JP" sz="1600" dirty="0">
                <a:solidFill>
                  <a:schemeClr val="bg1"/>
                </a:solidFill>
              </a:rPr>
              <a:t>iSCSI, </a:t>
            </a:r>
            <a:r>
              <a:rPr lang="en-US" altLang="ja-JP" sz="1600">
                <a:solidFill>
                  <a:schemeClr val="bg1"/>
                </a:solidFill>
              </a:rPr>
              <a:t>VJBOD</a:t>
            </a:r>
            <a:r>
              <a:rPr lang="en-US" altLang="en-US" sz="1600" dirty="0">
                <a:solidFill>
                  <a:schemeClr val="bg1"/>
                </a:solidFill>
              </a:rPr>
              <a:t>)</a:t>
            </a:r>
            <a:r>
              <a:rPr lang="ja-JP" sz="1600">
                <a:solidFill>
                  <a:schemeClr val="bg1"/>
                </a:solidFill>
              </a:rPr>
              <a:t>主系統的儲存空間，省去繁複步驟，</a:t>
            </a:r>
            <a:r>
              <a:rPr lang="ja-JP" altLang="en-US" sz="1600">
                <a:solidFill>
                  <a:schemeClr val="bg1"/>
                </a:solidFill>
              </a:rPr>
              <a:t>完全不用擔心儲存空間不足的問題</a:t>
            </a:r>
          </a:p>
          <a:p>
            <a:pPr marL="285750" indent="-285750"/>
            <a:endParaRPr lang="ja-JP" altLang="en-US" sz="1600" b="0" dirty="0"/>
          </a:p>
          <a:p>
            <a:pPr marL="171450" indent="-171450"/>
            <a:endParaRPr lang="ja-JP" altLang="en-US" sz="1600" b="0" dirty="0"/>
          </a:p>
          <a:p>
            <a:pPr>
              <a:buAutoNum type="arabicPeriod"/>
            </a:pPr>
            <a:endParaRPr lang="ja-JP" altLang="en-US" sz="1600" b="0" dirty="0"/>
          </a:p>
          <a:p>
            <a:pPr marL="0" indent="0">
              <a:buNone/>
            </a:pPr>
            <a:endParaRPr lang="ja-JP" altLang="en-US" sz="1600" b="0" dirty="0"/>
          </a:p>
        </p:txBody>
      </p:sp>
      <p:pic>
        <p:nvPicPr>
          <p:cNvPr id="7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3CC072B-82FF-4F30-B6D5-36FD87F6D6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9006" y="1433005"/>
            <a:ext cx="4849873" cy="24441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DB95EE3-5898-4CC6-AF4A-BA85619D7EA2}"/>
              </a:ext>
            </a:extLst>
          </p:cNvPr>
          <p:cNvSpPr txBox="1">
            <a:spLocks/>
          </p:cNvSpPr>
          <p:nvPr/>
        </p:nvSpPr>
        <p:spPr>
          <a:xfrm>
            <a:off x="817964" y="1706147"/>
            <a:ext cx="2710939" cy="9653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ja-JP" altLang="en-US" sz="2600" dirty="0">
                <a:solidFill>
                  <a:schemeClr val="bg1"/>
                </a:solidFill>
              </a:rPr>
              <a:t>儲存空間監控與擴充輕鬆搞定</a:t>
            </a:r>
            <a:endParaRPr lang="ja-JP" sz="2600" dirty="0">
              <a:solidFill>
                <a:schemeClr val="bg1"/>
              </a:solidFill>
            </a:endParaRPr>
          </a:p>
        </p:txBody>
      </p:sp>
      <p:pic>
        <p:nvPicPr>
          <p:cNvPr id="9" name="圖片 8" descr="一張含有 室內 的圖片&#10;&#10;描述是以高可信度產生">
            <a:extLst>
              <a:ext uri="{FF2B5EF4-FFF2-40B4-BE49-F238E27FC236}">
                <a16:creationId xmlns:a16="http://schemas.microsoft.com/office/drawing/2014/main" id="{F03FA6D3-93BC-4AF5-8001-869B049864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8740" y="3295728"/>
            <a:ext cx="1186671" cy="110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553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888128F0-CA58-4190-B8C9-69CD96354B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B9B423-ABA8-4D7D-AD69-DB0EDC26B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832" y="-33554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QTS Card Manager </a:t>
            </a:r>
            <a:r>
              <a:rPr lang="en-US" sz="3200" dirty="0"/>
              <a:t>- </a:t>
            </a:r>
            <a:r>
              <a:rPr lang="zh-TW" altLang="en-US" sz="3200" dirty="0"/>
              <a:t>網路管理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2EEAA-10A4-41BF-A7D5-3762B74E7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924" y="1416805"/>
            <a:ext cx="4671735" cy="13504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en-US" dirty="0" err="1"/>
              <a:t>架構總覽</a:t>
            </a:r>
            <a:endParaRPr lang="ja-JP" dirty="0"/>
          </a:p>
          <a:p>
            <a:pPr marL="177800" indent="-177800">
              <a:lnSpc>
                <a:spcPct val="110000"/>
              </a:lnSpc>
              <a:spcBef>
                <a:spcPts val="0"/>
              </a:spcBef>
            </a:pPr>
            <a:r>
              <a:rPr lang="ja-JP" altLang="en-US" sz="1650" dirty="0">
                <a:solidFill>
                  <a:schemeClr val="tx2">
                    <a:lumMod val="50000"/>
                  </a:schemeClr>
                </a:solidFill>
              </a:rPr>
              <a:t>直觀清晰的網路拓樸圖，了解網路配置概況</a:t>
            </a:r>
            <a:endParaRPr lang="en-US" sz="1650" dirty="0">
              <a:solidFill>
                <a:schemeClr val="tx2">
                  <a:lumMod val="50000"/>
                </a:schemeClr>
              </a:solidFill>
            </a:endParaRPr>
          </a:p>
          <a:p>
            <a:pPr marL="177800" indent="-177800">
              <a:lnSpc>
                <a:spcPct val="110000"/>
              </a:lnSpc>
              <a:spcBef>
                <a:spcPts val="0"/>
              </a:spcBef>
            </a:pPr>
            <a:r>
              <a:rPr lang="ja-JP" altLang="en-US" sz="1650" dirty="0">
                <a:solidFill>
                  <a:schemeClr val="tx2">
                    <a:lumMod val="50000"/>
                  </a:schemeClr>
                </a:solidFill>
              </a:rPr>
              <a:t>子系統</a:t>
            </a:r>
            <a:r>
              <a:rPr lang="en-US" sz="1650" dirty="0">
                <a:solidFill>
                  <a:schemeClr val="tx2">
                    <a:lumMod val="50000"/>
                  </a:schemeClr>
                </a:solidFill>
              </a:rPr>
              <a:t>IP</a:t>
            </a:r>
            <a:r>
              <a:rPr lang="ja-JP" altLang="en-US" sz="1650" dirty="0">
                <a:solidFill>
                  <a:schemeClr val="tx2">
                    <a:lumMod val="50000"/>
                  </a:schemeClr>
                </a:solidFill>
              </a:rPr>
              <a:t>設置，</a:t>
            </a:r>
            <a:r>
              <a:rPr lang="ja-JP" sz="1650">
                <a:solidFill>
                  <a:schemeClr val="tx2">
                    <a:lumMod val="50000"/>
                  </a:schemeClr>
                </a:solidFill>
              </a:rPr>
              <a:t>靈活配置</a:t>
            </a:r>
            <a:r>
              <a:rPr lang="ja-JP" altLang="en-US" sz="1650">
                <a:solidFill>
                  <a:schemeClr val="tx2">
                    <a:lumMod val="50000"/>
                  </a:schemeClr>
                </a:solidFill>
              </a:rPr>
              <a:t>網路環境</a:t>
            </a:r>
            <a:endParaRPr lang="en-US" altLang="ja-JP" sz="1650">
              <a:solidFill>
                <a:srgbClr val="10253F"/>
              </a:solidFill>
            </a:endParaRPr>
          </a:p>
        </p:txBody>
      </p:sp>
      <p:pic>
        <p:nvPicPr>
          <p:cNvPr id="9" name="Picture 9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21B4F7D1-313A-43ED-8F45-2B696EF308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3167" y="810899"/>
            <a:ext cx="3574054" cy="187159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78534B2C-35B8-4845-8041-C58260748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3167" y="2885359"/>
            <a:ext cx="3574054" cy="181425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C88B977-12E8-4F5B-A7EB-F3FF8379E2AC}"/>
              </a:ext>
            </a:extLst>
          </p:cNvPr>
          <p:cNvSpPr txBox="1">
            <a:spLocks/>
          </p:cNvSpPr>
          <p:nvPr/>
        </p:nvSpPr>
        <p:spPr>
          <a:xfrm>
            <a:off x="336924" y="2643942"/>
            <a:ext cx="4225450" cy="15408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ja-JP" altLang="en-US" dirty="0"/>
              <a:t>流量監控</a:t>
            </a:r>
          </a:p>
          <a:p>
            <a:pPr marL="177800" indent="-177800">
              <a:spcBef>
                <a:spcPts val="0"/>
              </a:spcBef>
            </a:pPr>
            <a:r>
              <a:rPr lang="ja-JP" altLang="en-US" sz="1650" dirty="0">
                <a:solidFill>
                  <a:schemeClr val="tx2">
                    <a:lumMod val="50000"/>
                  </a:schemeClr>
                </a:solidFill>
              </a:rPr>
              <a:t>清楚監控所有網路活動與流量變化，掌握頻寬使用狀況</a:t>
            </a:r>
          </a:p>
          <a:p>
            <a:pPr>
              <a:buFont typeface="Arial" pitchFamily="34" charset="0"/>
              <a:buAutoNum type="arabicPeriod"/>
            </a:pPr>
            <a:endParaRPr lang="ja-JP" altLang="en-US" sz="1200" b="0" dirty="0"/>
          </a:p>
          <a:p>
            <a:pPr marL="0" indent="0">
              <a:buFont typeface="Arial" pitchFamily="34" charset="0"/>
              <a:buNone/>
            </a:pPr>
            <a:endParaRPr lang="ja-JP" alt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2079667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9A61AA8D-3B0D-4E61-89B9-D0C2A22223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E04EF0E-47BE-43EB-A703-4F5297ADE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海量應用程式，隨選安裝任你挑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EA7DDD3-389E-4071-8F9B-5340225C1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640" y="1366151"/>
            <a:ext cx="3181608" cy="362045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dirty="0"/>
              <a:t>數百種應用程式任您挑選</a:t>
            </a:r>
          </a:p>
          <a:p>
            <a:r>
              <a:rPr lang="zh-TW" altLang="en-US" dirty="0"/>
              <a:t>可匯入第三方社群應用程式商店</a:t>
            </a:r>
          </a:p>
          <a:p>
            <a:r>
              <a:rPr lang="zh-TW" altLang="en-US" dirty="0"/>
              <a:t>支援二次平台開發，快來撰寫自己的應用吧！</a:t>
            </a:r>
          </a:p>
          <a:p>
            <a:endParaRPr lang="zh-TW" altLang="en-US" b="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5A4A845-AFC5-4C31-8CE8-B623159D8D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9048" y="1648470"/>
            <a:ext cx="5269024" cy="26531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9F4506E4-203D-4C26-BEC0-1D3C833B4D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793" y="1016380"/>
            <a:ext cx="875533" cy="878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2156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5513132-E5ED-43AB-90E4-AF0A031199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39F5BB0-D7A2-4D33-9140-EC740366A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5523" y="1316590"/>
            <a:ext cx="3546581" cy="4043604"/>
          </a:xfrm>
          <a:prstGeom prst="rect">
            <a:avLst/>
          </a:prstGeom>
        </p:spPr>
      </p:pic>
      <p:sp>
        <p:nvSpPr>
          <p:cNvPr id="10" name="矩形: 圓角 9">
            <a:extLst>
              <a:ext uri="{FF2B5EF4-FFF2-40B4-BE49-F238E27FC236}">
                <a16:creationId xmlns:a16="http://schemas.microsoft.com/office/drawing/2014/main" id="{79ABFC68-40D6-4CC9-85BC-8258CFDC10CD}"/>
              </a:ext>
            </a:extLst>
          </p:cNvPr>
          <p:cNvSpPr/>
          <p:nvPr/>
        </p:nvSpPr>
        <p:spPr>
          <a:xfrm>
            <a:off x="4965409" y="2131450"/>
            <a:ext cx="2788692" cy="1911900"/>
          </a:xfrm>
          <a:prstGeom prst="roundRect">
            <a:avLst>
              <a:gd name="adj" fmla="val 4056"/>
            </a:avLst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E365668C-CBD2-4967-889B-049A76A2AE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2794" y="2238704"/>
            <a:ext cx="1229534" cy="888848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824E3248-57CB-4BE4-9986-5FF3F12589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76260" y="2225567"/>
            <a:ext cx="2266830" cy="171168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54CCDAC-D4FA-4BFA-9A35-0014559A0D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119" y="1316590"/>
            <a:ext cx="3825916" cy="404360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E04EF0E-47BE-43EB-A703-4F5297ADE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832" y="11360"/>
            <a:ext cx="8229600" cy="857250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再延伸</a:t>
            </a:r>
            <a:r>
              <a:rPr lang="en-US" altLang="en-US" sz="3200" dirty="0"/>
              <a:t>!</a:t>
            </a:r>
            <a:r>
              <a:rPr lang="en-US" altLang="en-US" sz="3200" dirty="0" err="1"/>
              <a:t>虛擬化應用</a:t>
            </a:r>
            <a:r>
              <a:rPr lang="en-US" altLang="en-US" sz="3200" dirty="0"/>
              <a:t>!</a:t>
            </a:r>
            <a:endParaRPr lang="zh-TW" sz="3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582C5E-53F2-4216-9D51-24C906A7AAD8}"/>
              </a:ext>
            </a:extLst>
          </p:cNvPr>
          <p:cNvSpPr txBox="1"/>
          <p:nvPr/>
        </p:nvSpPr>
        <p:spPr>
          <a:xfrm>
            <a:off x="1223080" y="1491839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sz="2400" b="1" dirty="0">
                <a:solidFill>
                  <a:srgbClr val="1F497D"/>
                </a:solidFill>
                <a:latin typeface="Microsoft JhengHei"/>
                <a:ea typeface="Microsoft JhengHei"/>
              </a:rPr>
              <a:t>虛擬機工作站</a:t>
            </a:r>
            <a:endParaRPr lang="en-US" sz="2400" dirty="0">
              <a:solidFill>
                <a:srgbClr val="1F497D"/>
              </a:solidFill>
              <a:latin typeface="Microsoft JhengHei"/>
              <a:ea typeface="Microsoft JhengHei"/>
            </a:endParaRPr>
          </a:p>
        </p:txBody>
      </p:sp>
      <p:pic>
        <p:nvPicPr>
          <p:cNvPr id="21" name="Picture 21">
            <a:extLst>
              <a:ext uri="{FF2B5EF4-FFF2-40B4-BE49-F238E27FC236}">
                <a16:creationId xmlns:a16="http://schemas.microsoft.com/office/drawing/2014/main" id="{893D9FC4-6098-47C5-8CF2-FB6A6626E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6571" y="1432649"/>
            <a:ext cx="504825" cy="466725"/>
          </a:xfrm>
          <a:prstGeom prst="rect">
            <a:avLst/>
          </a:prstGeom>
        </p:spPr>
      </p:pic>
      <p:pic>
        <p:nvPicPr>
          <p:cNvPr id="23" name="Picture 23">
            <a:extLst>
              <a:ext uri="{FF2B5EF4-FFF2-40B4-BE49-F238E27FC236}">
                <a16:creationId xmlns:a16="http://schemas.microsoft.com/office/drawing/2014/main" id="{EC5B4945-49F3-4765-8A3B-B7C78E22D9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1160" y="1582328"/>
            <a:ext cx="504825" cy="46672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F0191AD-7B82-4659-BCA3-1AA0AA54B125}"/>
              </a:ext>
            </a:extLst>
          </p:cNvPr>
          <p:cNvSpPr txBox="1"/>
          <p:nvPr/>
        </p:nvSpPr>
        <p:spPr>
          <a:xfrm>
            <a:off x="4982936" y="1496029"/>
            <a:ext cx="2743200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tx1"/>
                </a:solidFill>
                <a:latin typeface="Microsoft JhengHei"/>
                <a:ea typeface="Microsoft JhengHei"/>
              </a:rPr>
              <a:t>軟體容器</a:t>
            </a:r>
            <a:r>
              <a:rPr lang="zh-TW" sz="2400" b="1" dirty="0">
                <a:solidFill>
                  <a:schemeClr val="tx1"/>
                </a:solidFill>
                <a:latin typeface="Microsoft JhengHei"/>
                <a:ea typeface="Microsoft JhengHei"/>
              </a:rPr>
              <a:t>工作站</a:t>
            </a:r>
            <a:endParaRPr lang="en-US" altLang="zh-TW" dirty="0">
              <a:solidFill>
                <a:schemeClr val="tx1"/>
              </a:solidFill>
            </a:endParaRPr>
          </a:p>
        </p:txBody>
      </p:sp>
      <p:pic>
        <p:nvPicPr>
          <p:cNvPr id="30" name="Picture 21">
            <a:extLst>
              <a:ext uri="{FF2B5EF4-FFF2-40B4-BE49-F238E27FC236}">
                <a16:creationId xmlns:a16="http://schemas.microsoft.com/office/drawing/2014/main" id="{3890D083-4931-4DD8-AE45-1725CE09D2C9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979534" y="1402903"/>
            <a:ext cx="504825" cy="466725"/>
          </a:xfrm>
          <a:prstGeom prst="rect">
            <a:avLst/>
          </a:prstGeom>
        </p:spPr>
      </p:pic>
      <p:pic>
        <p:nvPicPr>
          <p:cNvPr id="31" name="Picture 23">
            <a:extLst>
              <a:ext uri="{FF2B5EF4-FFF2-40B4-BE49-F238E27FC236}">
                <a16:creationId xmlns:a16="http://schemas.microsoft.com/office/drawing/2014/main" id="{3D433E21-8F22-4A21-A7A1-67F45DA87047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204301" y="1593281"/>
            <a:ext cx="504825" cy="46672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1EDED14-D987-4E65-9785-AFF1D7AB39F5}"/>
              </a:ext>
            </a:extLst>
          </p:cNvPr>
          <p:cNvSpPr txBox="1"/>
          <p:nvPr/>
        </p:nvSpPr>
        <p:spPr>
          <a:xfrm>
            <a:off x="797406" y="4146473"/>
            <a:ext cx="3626309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3990"/>
            <a:r>
              <a:rPr lang="en-US" sz="1150" b="1" dirty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</a:rPr>
              <a:t>•</a:t>
            </a:r>
            <a:r>
              <a:rPr lang="en-US" altLang="ja-JP" sz="1150" b="1" dirty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</a:rPr>
              <a:t> </a:t>
            </a:r>
            <a:r>
              <a:rPr lang="ja-JP" altLang="en-US" sz="1150" b="1" dirty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</a:rPr>
              <a:t>完整作業系統虛擬化</a:t>
            </a:r>
            <a:endParaRPr lang="en-US" sz="1150" b="1" dirty="0">
              <a:solidFill>
                <a:schemeClr val="tx2">
                  <a:lumMod val="50000"/>
                </a:schemeClr>
              </a:solidFill>
              <a:latin typeface="Microsoft JhengHei"/>
              <a:ea typeface="Microsoft JhengHei"/>
            </a:endParaRPr>
          </a:p>
          <a:p>
            <a:pPr marL="173990"/>
            <a:r>
              <a:rPr lang="en-US" sz="1150" b="1" dirty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</a:rPr>
              <a:t>•</a:t>
            </a:r>
            <a:r>
              <a:rPr lang="en-US" altLang="ja-JP" sz="1150" b="1" dirty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</a:rPr>
              <a:t> </a:t>
            </a:r>
            <a:r>
              <a:rPr lang="ja-JP" altLang="en-US" sz="1150" b="1" dirty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</a:rPr>
              <a:t>支援</a:t>
            </a:r>
            <a:r>
              <a:rPr lang="en-US" sz="1150" b="1" dirty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</a:rPr>
              <a:t> Windows</a:t>
            </a:r>
            <a:r>
              <a:rPr lang="en-US" sz="1150" b="1" baseline="30000" dirty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</a:rPr>
              <a:t>®</a:t>
            </a:r>
            <a:r>
              <a:rPr lang="en-US" sz="1150" b="1" dirty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</a:rPr>
              <a:t>, Linux</a:t>
            </a:r>
            <a:r>
              <a:rPr lang="en-US" sz="1150" b="1" baseline="30000" dirty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</a:rPr>
              <a:t>®</a:t>
            </a:r>
            <a:r>
              <a:rPr lang="en-US" sz="1150" b="1" dirty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</a:rPr>
              <a:t>, UNIX</a:t>
            </a:r>
            <a:r>
              <a:rPr lang="en-US" sz="1150" b="1" baseline="30000" dirty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</a:rPr>
              <a:t>®</a:t>
            </a:r>
            <a:r>
              <a:rPr lang="en-US" altLang="ja-JP" sz="1150" b="1" dirty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</a:rPr>
              <a:t> </a:t>
            </a:r>
            <a:r>
              <a:rPr lang="ja-JP" altLang="en-US" sz="1150" b="1" dirty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</a:rPr>
              <a:t> 及</a:t>
            </a:r>
            <a:r>
              <a:rPr lang="en-US" sz="1150" b="1" dirty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</a:rPr>
              <a:t>Android</a:t>
            </a:r>
            <a:r>
              <a:rPr lang="en-US" sz="1150" b="1" baseline="30000" dirty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</a:rPr>
              <a:t>™</a:t>
            </a:r>
            <a:endParaRPr lang="en-US" sz="1150" b="1" dirty="0">
              <a:solidFill>
                <a:schemeClr val="tx2">
                  <a:lumMod val="50000"/>
                </a:schemeClr>
              </a:solidFill>
              <a:latin typeface="Microsoft JhengHei"/>
              <a:ea typeface="Microsoft JhengHei"/>
            </a:endParaRPr>
          </a:p>
          <a:p>
            <a:pPr marL="173990"/>
            <a:r>
              <a:rPr lang="en-US" sz="1150" b="1" dirty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</a:rPr>
              <a:t>•</a:t>
            </a:r>
            <a:r>
              <a:rPr lang="en-US" altLang="ja-JP" sz="1150" b="1" dirty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</a:rPr>
              <a:t> </a:t>
            </a:r>
            <a:r>
              <a:rPr lang="ja-JP" altLang="en-US" sz="1150" b="1" dirty="0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</a:rPr>
              <a:t>安全、獨立運算的環境</a:t>
            </a:r>
            <a:endParaRPr lang="en-US" sz="1150" b="1" dirty="0">
              <a:solidFill>
                <a:schemeClr val="tx2">
                  <a:lumMod val="50000"/>
                </a:schemeClr>
              </a:solidFill>
              <a:latin typeface="Microsoft JhengHei"/>
              <a:ea typeface="Microsoft JhengHei"/>
            </a:endParaRPr>
          </a:p>
          <a:p>
            <a:pPr algn="ctr"/>
            <a:endParaRPr lang="en-US" sz="1150" b="1" dirty="0">
              <a:solidFill>
                <a:schemeClr val="tx2">
                  <a:lumMod val="50000"/>
                </a:schemeClr>
              </a:solidFill>
              <a:latin typeface="Microsoft JhengHei"/>
              <a:ea typeface="Microsoft JhengHei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AB6EFBA-9DF1-4F33-8A4C-7F6EF21740BD}"/>
              </a:ext>
            </a:extLst>
          </p:cNvPr>
          <p:cNvSpPr txBox="1"/>
          <p:nvPr/>
        </p:nvSpPr>
        <p:spPr>
          <a:xfrm>
            <a:off x="4575523" y="4146473"/>
            <a:ext cx="3459791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3990"/>
            <a:r>
              <a:rPr lang="en-US" sz="1150" b="1" dirty="0">
                <a:solidFill>
                  <a:srgbClr val="3B1615"/>
                </a:solidFill>
                <a:latin typeface="Microsoft JhengHei"/>
                <a:ea typeface="Microsoft JhengHei"/>
              </a:rPr>
              <a:t>•</a:t>
            </a:r>
            <a:r>
              <a:rPr lang="en-US" altLang="ja-JP" sz="1150" b="1" dirty="0">
                <a:solidFill>
                  <a:srgbClr val="3B1615"/>
                </a:solidFill>
                <a:latin typeface="Microsoft JhengHei"/>
                <a:ea typeface="Microsoft JhengHei"/>
              </a:rPr>
              <a:t> </a:t>
            </a:r>
            <a:r>
              <a:rPr lang="en-US" sz="1150" b="1" dirty="0" err="1">
                <a:solidFill>
                  <a:srgbClr val="3B1615"/>
                </a:solidFill>
                <a:latin typeface="Microsoft JhengHei"/>
                <a:ea typeface="Microsoft JhengHei"/>
              </a:rPr>
              <a:t>輕量型</a:t>
            </a:r>
            <a:r>
              <a:rPr lang="en-US" sz="1150" b="1" dirty="0">
                <a:solidFill>
                  <a:srgbClr val="3B1615"/>
                </a:solidFill>
                <a:latin typeface="Microsoft JhengHei"/>
                <a:ea typeface="Microsoft JhengHei"/>
              </a:rPr>
              <a:t> Linux</a:t>
            </a:r>
            <a:r>
              <a:rPr lang="en-US" sz="1150" b="1" baseline="30000">
                <a:solidFill>
                  <a:srgbClr val="3B1615"/>
                </a:solidFill>
                <a:latin typeface="Microsoft JhengHei"/>
                <a:ea typeface="Microsoft JhengHei"/>
              </a:rPr>
              <a:t>® </a:t>
            </a:r>
            <a:r>
              <a:rPr lang="zh-CN" altLang="en-US" sz="1150" b="1">
                <a:solidFill>
                  <a:srgbClr val="3B1615"/>
                </a:solidFill>
                <a:latin typeface="Microsoft JhengHei"/>
                <a:ea typeface="Microsoft JhengHei"/>
              </a:rPr>
              <a:t>架構O</a:t>
            </a:r>
            <a:r>
              <a:rPr lang="en-US" sz="1150" b="1">
                <a:solidFill>
                  <a:srgbClr val="3B1615"/>
                </a:solidFill>
                <a:latin typeface="Microsoft JhengHei"/>
                <a:ea typeface="Microsoft JhengHei"/>
              </a:rPr>
              <a:t>S</a:t>
            </a:r>
            <a:r>
              <a:rPr lang="ja-JP" altLang="en-US" sz="1150" b="1" dirty="0">
                <a:solidFill>
                  <a:srgbClr val="3B1615"/>
                </a:solidFill>
                <a:latin typeface="Microsoft JhengHei"/>
                <a:ea typeface="Microsoft JhengHei"/>
              </a:rPr>
              <a:t>和應用服務虛擬化</a:t>
            </a:r>
            <a:endParaRPr lang="en-US" sz="1150" b="1" dirty="0">
              <a:solidFill>
                <a:srgbClr val="3B1615"/>
              </a:solidFill>
              <a:latin typeface="Microsoft JhengHei"/>
              <a:ea typeface="Microsoft JhengHei"/>
            </a:endParaRPr>
          </a:p>
          <a:p>
            <a:pPr marL="173990"/>
            <a:r>
              <a:rPr lang="en-US" altLang="ja-JP" sz="1150" b="1" dirty="0">
                <a:solidFill>
                  <a:srgbClr val="3B1615"/>
                </a:solidFill>
                <a:latin typeface="Microsoft JhengHei"/>
                <a:ea typeface="Microsoft JhengHei"/>
              </a:rPr>
              <a:t>• </a:t>
            </a:r>
            <a:r>
              <a:rPr lang="ja-JP" altLang="en-US" sz="1150" b="1" dirty="0">
                <a:solidFill>
                  <a:srgbClr val="3B1615"/>
                </a:solidFill>
                <a:latin typeface="Microsoft JhengHei"/>
                <a:ea typeface="Microsoft JhengHei"/>
              </a:rPr>
              <a:t>支援</a:t>
            </a:r>
            <a:r>
              <a:rPr lang="en-US" altLang="ja-JP" sz="1150" b="1" dirty="0">
                <a:solidFill>
                  <a:srgbClr val="3B1615"/>
                </a:solidFill>
                <a:latin typeface="Microsoft JhengHei"/>
                <a:ea typeface="Microsoft JhengHei"/>
              </a:rPr>
              <a:t> LXC </a:t>
            </a:r>
            <a:r>
              <a:rPr lang="ja-JP" altLang="en-US" sz="1150" b="1" dirty="0">
                <a:solidFill>
                  <a:srgbClr val="3B1615"/>
                </a:solidFill>
                <a:latin typeface="Microsoft JhengHei"/>
                <a:ea typeface="Microsoft JhengHei"/>
              </a:rPr>
              <a:t>及</a:t>
            </a:r>
            <a:r>
              <a:rPr lang="en-US" altLang="ja-JP" sz="1150" b="1" dirty="0">
                <a:solidFill>
                  <a:srgbClr val="3B1615"/>
                </a:solidFill>
                <a:latin typeface="Microsoft JhengHei"/>
                <a:ea typeface="Microsoft JhengHei"/>
              </a:rPr>
              <a:t> </a:t>
            </a:r>
            <a:r>
              <a:rPr lang="en-US" sz="1150" b="1" dirty="0">
                <a:solidFill>
                  <a:srgbClr val="3B1615"/>
                </a:solidFill>
                <a:latin typeface="Microsoft JhengHei"/>
                <a:ea typeface="Microsoft JhengHei"/>
              </a:rPr>
              <a:t>Docker</a:t>
            </a:r>
            <a:r>
              <a:rPr lang="en-US" sz="1150" b="1" baseline="30000" dirty="0">
                <a:solidFill>
                  <a:srgbClr val="3B1615"/>
                </a:solidFill>
                <a:latin typeface="Microsoft JhengHei"/>
                <a:ea typeface="Microsoft JhengHei"/>
              </a:rPr>
              <a:t>®</a:t>
            </a:r>
            <a:r>
              <a:rPr lang="en-US" altLang="ja-JP" sz="1150" b="1" dirty="0">
                <a:solidFill>
                  <a:srgbClr val="3B1615"/>
                </a:solidFill>
                <a:latin typeface="Microsoft JhengHei"/>
                <a:ea typeface="Microsoft JhengHei"/>
              </a:rPr>
              <a:t> </a:t>
            </a:r>
            <a:r>
              <a:rPr lang="ja-JP" altLang="en-US" sz="1150" b="1" dirty="0">
                <a:solidFill>
                  <a:srgbClr val="3B1615"/>
                </a:solidFill>
                <a:latin typeface="Microsoft JhengHei"/>
                <a:ea typeface="Microsoft JhengHei"/>
              </a:rPr>
              <a:t>容器</a:t>
            </a:r>
            <a:endParaRPr lang="en-US" sz="1150" b="1" dirty="0">
              <a:solidFill>
                <a:srgbClr val="3B1615"/>
              </a:solidFill>
              <a:latin typeface="Microsoft JhengHei"/>
              <a:ea typeface="Microsoft JhengHei"/>
            </a:endParaRPr>
          </a:p>
          <a:p>
            <a:pPr marL="173990"/>
            <a:r>
              <a:rPr lang="en-US" sz="1150" b="1" dirty="0">
                <a:solidFill>
                  <a:srgbClr val="3B1615"/>
                </a:solidFill>
                <a:latin typeface="Microsoft JhengHei"/>
                <a:ea typeface="Microsoft JhengHei"/>
              </a:rPr>
              <a:t>• </a:t>
            </a:r>
            <a:r>
              <a:rPr lang="en-US" sz="1150" b="1" dirty="0" err="1">
                <a:solidFill>
                  <a:srgbClr val="3B1615"/>
                </a:solidFill>
                <a:latin typeface="Microsoft JhengHei"/>
                <a:ea typeface="Microsoft JhengHei"/>
              </a:rPr>
              <a:t>支援快速部署於不同平台上</a:t>
            </a:r>
            <a:endParaRPr lang="ja-JP" sz="1150" b="1" dirty="0">
              <a:solidFill>
                <a:srgbClr val="3B1615"/>
              </a:solidFill>
              <a:latin typeface="Microsoft JhengHei"/>
              <a:ea typeface="Microsoft JhengHei"/>
            </a:endParaRPr>
          </a:p>
        </p:txBody>
      </p:sp>
      <p:pic>
        <p:nvPicPr>
          <p:cNvPr id="38" name="Picture 38">
            <a:extLst>
              <a:ext uri="{FF2B5EF4-FFF2-40B4-BE49-F238E27FC236}">
                <a16:creationId xmlns:a16="http://schemas.microsoft.com/office/drawing/2014/main" id="{6CA68152-AB58-4463-B3A8-EC1BC3FD509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0969" y="2118615"/>
            <a:ext cx="2377212" cy="20000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3F79617-EA94-42FD-ADFD-D97520FB5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3789"/>
            <a:ext cx="9144000" cy="5710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zh-TW" altLang="en-US" sz="2200" dirty="0">
                <a:solidFill>
                  <a:schemeClr val="bg1"/>
                </a:solidFill>
              </a:rPr>
              <a:t>利用獨立硬體資源優勢，讓虛擬實體機再進行虛擬化應用！</a:t>
            </a:r>
          </a:p>
          <a:p>
            <a:endParaRPr lang="zh-TW" altLang="en-US" dirty="0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3616A268-C70C-440D-89C6-31C494952325}"/>
              </a:ext>
            </a:extLst>
          </p:cNvPr>
          <p:cNvSpPr/>
          <p:nvPr/>
        </p:nvSpPr>
        <p:spPr>
          <a:xfrm>
            <a:off x="4947875" y="2553079"/>
            <a:ext cx="6639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" b="1" dirty="0">
                <a:solidFill>
                  <a:schemeClr val="tx1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Container</a:t>
            </a:r>
            <a:endParaRPr lang="zh-CN" altLang="en-US" sz="800" b="1" dirty="0">
              <a:solidFill>
                <a:schemeClr val="tx1"/>
              </a:solidFill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BF190A29-35F3-49E3-968F-1863EBD236E4}"/>
              </a:ext>
            </a:extLst>
          </p:cNvPr>
          <p:cNvSpPr/>
          <p:nvPr/>
        </p:nvSpPr>
        <p:spPr>
          <a:xfrm>
            <a:off x="5678509" y="2978110"/>
            <a:ext cx="64793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" b="1" dirty="0">
                <a:solidFill>
                  <a:schemeClr val="bg1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Bins/Libs</a:t>
            </a:r>
            <a:endParaRPr lang="zh-CN" altLang="en-US" sz="800" b="1" dirty="0">
              <a:solidFill>
                <a:schemeClr val="bg1"/>
              </a:solidFill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DA0DE57-969E-41A1-B427-861656DCD465}"/>
              </a:ext>
            </a:extLst>
          </p:cNvPr>
          <p:cNvSpPr/>
          <p:nvPr/>
        </p:nvSpPr>
        <p:spPr>
          <a:xfrm>
            <a:off x="6264301" y="3433134"/>
            <a:ext cx="5613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000" b="1" dirty="0">
                <a:solidFill>
                  <a:schemeClr val="bg1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mQTS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66C475E7-408C-42E7-B3C7-7D5E0B7233D6}"/>
              </a:ext>
            </a:extLst>
          </p:cNvPr>
          <p:cNvSpPr/>
          <p:nvPr/>
        </p:nvSpPr>
        <p:spPr>
          <a:xfrm>
            <a:off x="6066070" y="3688075"/>
            <a:ext cx="9669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bg1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Mustang-200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73AF9D5F-5644-4F6F-A2D8-3CA9179CB511}"/>
              </a:ext>
            </a:extLst>
          </p:cNvPr>
          <p:cNvSpPr/>
          <p:nvPr/>
        </p:nvSpPr>
        <p:spPr>
          <a:xfrm>
            <a:off x="6002112" y="3179113"/>
            <a:ext cx="107914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bg1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Docker Engine</a:t>
            </a:r>
            <a:endParaRPr lang="zh-CN" altLang="en-US" sz="1000" b="1" dirty="0">
              <a:solidFill>
                <a:schemeClr val="bg1"/>
              </a:solidFill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4F1AC97-F58D-457F-957C-C1FA90CA1633}"/>
              </a:ext>
            </a:extLst>
          </p:cNvPr>
          <p:cNvSpPr/>
          <p:nvPr/>
        </p:nvSpPr>
        <p:spPr>
          <a:xfrm>
            <a:off x="6705400" y="2958095"/>
            <a:ext cx="64793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" b="1" dirty="0">
                <a:solidFill>
                  <a:schemeClr val="bg1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Bins/Libs</a:t>
            </a:r>
            <a:endParaRPr lang="zh-CN" altLang="en-US" sz="800" b="1" dirty="0">
              <a:solidFill>
                <a:schemeClr val="bg1"/>
              </a:solidFill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1D57BB9E-FC8F-468C-BCBD-CCF9AF92F04A}"/>
              </a:ext>
            </a:extLst>
          </p:cNvPr>
          <p:cNvSpPr/>
          <p:nvPr/>
        </p:nvSpPr>
        <p:spPr>
          <a:xfrm rot="5400000">
            <a:off x="5635647" y="2452602"/>
            <a:ext cx="5629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bg1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App A</a:t>
            </a:r>
            <a:endParaRPr lang="zh-CN" altLang="en-US" sz="1000" b="1" dirty="0">
              <a:solidFill>
                <a:schemeClr val="bg1"/>
              </a:solidFill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B7805693-45B4-47EB-AAFA-4BA3AAE7D321}"/>
              </a:ext>
            </a:extLst>
          </p:cNvPr>
          <p:cNvSpPr/>
          <p:nvPr/>
        </p:nvSpPr>
        <p:spPr>
          <a:xfrm rot="5400000">
            <a:off x="5939928" y="2473309"/>
            <a:ext cx="5934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bg1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App A’</a:t>
            </a:r>
            <a:endParaRPr lang="zh-CN" altLang="en-US" sz="1000" b="1" dirty="0">
              <a:solidFill>
                <a:schemeClr val="bg1"/>
              </a:solidFill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7DB182F-6588-4F3B-963A-0599F4F5471D}"/>
              </a:ext>
            </a:extLst>
          </p:cNvPr>
          <p:cNvSpPr/>
          <p:nvPr/>
        </p:nvSpPr>
        <p:spPr>
          <a:xfrm rot="5400000">
            <a:off x="6288169" y="2463261"/>
            <a:ext cx="5629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bg1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App B</a:t>
            </a:r>
            <a:endParaRPr lang="zh-CN" altLang="en-US" sz="1000" b="1" dirty="0">
              <a:solidFill>
                <a:schemeClr val="bg1"/>
              </a:solidFill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E6A5CB0F-D48D-4BB8-BC72-DC0B5B016A5E}"/>
              </a:ext>
            </a:extLst>
          </p:cNvPr>
          <p:cNvSpPr/>
          <p:nvPr/>
        </p:nvSpPr>
        <p:spPr>
          <a:xfrm rot="5400000">
            <a:off x="6592450" y="2483968"/>
            <a:ext cx="5934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bg1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App B’</a:t>
            </a:r>
            <a:endParaRPr lang="zh-CN" altLang="en-US" sz="1000" b="1" dirty="0">
              <a:solidFill>
                <a:schemeClr val="bg1"/>
              </a:solidFill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4A3A6FDB-31F0-4CF2-BB5F-321F4AAC8489}"/>
              </a:ext>
            </a:extLst>
          </p:cNvPr>
          <p:cNvSpPr/>
          <p:nvPr/>
        </p:nvSpPr>
        <p:spPr>
          <a:xfrm rot="5400000">
            <a:off x="6901870" y="2486958"/>
            <a:ext cx="5934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bg1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App B’</a:t>
            </a:r>
            <a:endParaRPr lang="zh-CN" altLang="en-US" sz="1000" b="1" dirty="0">
              <a:solidFill>
                <a:schemeClr val="bg1"/>
              </a:solidFill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3FC42BD4-467C-42F5-A6D3-61D7279B8D1C}"/>
              </a:ext>
            </a:extLst>
          </p:cNvPr>
          <p:cNvSpPr/>
          <p:nvPr/>
        </p:nvSpPr>
        <p:spPr>
          <a:xfrm rot="5400000">
            <a:off x="7223263" y="2488874"/>
            <a:ext cx="5934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000" b="1" dirty="0">
                <a:solidFill>
                  <a:schemeClr val="bg1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App B’</a:t>
            </a:r>
            <a:endParaRPr lang="zh-CN" altLang="en-US" sz="1000" b="1" dirty="0">
              <a:solidFill>
                <a:schemeClr val="bg1"/>
              </a:solidFill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0855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光 的圖片&#10;&#10;描述是以非常高的可信度產生">
            <a:extLst>
              <a:ext uri="{FF2B5EF4-FFF2-40B4-BE49-F238E27FC236}">
                <a16:creationId xmlns:a16="http://schemas.microsoft.com/office/drawing/2014/main" id="{7F135153-AC3D-40D2-8CD4-32739D81AC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E04EF0E-47BE-43EB-A703-4F5297ADE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832" y="130630"/>
            <a:ext cx="8229600" cy="8572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ja-JP" altLang="en-US" sz="3200" dirty="0"/>
              <a:t>系統乾淨、環境區隔，開發使用隨心所欲</a:t>
            </a:r>
            <a:endParaRPr lang="en-US" altLang="zh-TW" sz="3200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DEA766E-259D-4CE7-9B34-6087F01605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757" y="2659818"/>
            <a:ext cx="887032" cy="887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E2D78648-7486-4D06-AA2E-EA6066E0E0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5481" y="3411990"/>
            <a:ext cx="1389941" cy="1389941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85EC39F3-9F11-4E43-ACCC-BBCE9DEE2F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250" y="3333935"/>
            <a:ext cx="843644" cy="843644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8211C1EC-0E54-492B-A289-B7C78CC2A9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578" y="3748954"/>
            <a:ext cx="857939" cy="857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0BEBBD83-4533-4AF4-B5E0-4D9E677877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444" y="3560397"/>
            <a:ext cx="785133" cy="7851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2D87EF58-3B7F-485B-BC2A-FFBA2DD85F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2536" y="2424890"/>
            <a:ext cx="1122671" cy="1122671"/>
          </a:xfrm>
          <a:prstGeom prst="rect">
            <a:avLst/>
          </a:prstGeom>
        </p:spPr>
      </p:pic>
      <p:pic>
        <p:nvPicPr>
          <p:cNvPr id="22" name="Picture 22">
            <a:extLst>
              <a:ext uri="{FF2B5EF4-FFF2-40B4-BE49-F238E27FC236}">
                <a16:creationId xmlns:a16="http://schemas.microsoft.com/office/drawing/2014/main" id="{D1008526-8733-464D-A5EC-C9873C2CDC1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8892" y="2506551"/>
            <a:ext cx="843644" cy="843644"/>
          </a:xfrm>
          <a:prstGeom prst="rect">
            <a:avLst/>
          </a:prstGeom>
        </p:spPr>
      </p:pic>
      <p:pic>
        <p:nvPicPr>
          <p:cNvPr id="14" name="圖片 13" descr="12.png">
            <a:extLst>
              <a:ext uri="{FF2B5EF4-FFF2-40B4-BE49-F238E27FC236}">
                <a16:creationId xmlns:a16="http://schemas.microsoft.com/office/drawing/2014/main" id="{5845B2DE-FBB3-403A-8EDB-C4E9F4A2FD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7273" y="908275"/>
            <a:ext cx="7215238" cy="687665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EA7DDD3-389E-4071-8F9B-5340225C1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3438" y="990849"/>
            <a:ext cx="6231559" cy="5305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zh-TW" dirty="0">
                <a:solidFill>
                  <a:schemeClr val="bg1"/>
                </a:solidFill>
              </a:rPr>
              <a:t>雙系統</a:t>
            </a:r>
            <a:r>
              <a:rPr lang="zh-TW" altLang="en-US" dirty="0">
                <a:solidFill>
                  <a:schemeClr val="bg1"/>
                </a:solidFill>
              </a:rPr>
              <a:t>與主系統間</a:t>
            </a:r>
            <a:r>
              <a:rPr lang="zh-TW" dirty="0">
                <a:solidFill>
                  <a:schemeClr val="bg1"/>
                </a:solidFill>
              </a:rPr>
              <a:t>彼此獨立運行</a:t>
            </a:r>
            <a:r>
              <a:rPr lang="zh-TW" altLang="en-US" dirty="0">
                <a:solidFill>
                  <a:schemeClr val="bg1"/>
                </a:solidFill>
              </a:rPr>
              <a:t>，可</a:t>
            </a:r>
            <a:r>
              <a:rPr lang="zh-TW" altLang="en-US">
                <a:solidFill>
                  <a:schemeClr val="bg1"/>
                </a:solidFill>
              </a:rPr>
              <a:t>做到：</a:t>
            </a:r>
            <a:endParaRPr lang="zh-TW" dirty="0">
              <a:solidFill>
                <a:schemeClr val="bg1"/>
              </a:solidFill>
            </a:endParaRPr>
          </a:p>
        </p:txBody>
      </p:sp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3B2B6974-169B-4812-A616-9EDA91659C02}"/>
              </a:ext>
            </a:extLst>
          </p:cNvPr>
          <p:cNvSpPr txBox="1">
            <a:spLocks/>
          </p:cNvSpPr>
          <p:nvPr/>
        </p:nvSpPr>
        <p:spPr>
          <a:xfrm>
            <a:off x="1027273" y="1517609"/>
            <a:ext cx="6787724" cy="7851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zh-TW" altLang="en-US" sz="1800" b="1" dirty="0">
                <a:solidFill>
                  <a:schemeClr val="bg1"/>
                </a:solidFill>
              </a:rPr>
              <a:t>分派給不同人員管理，擁有屬於自己的QTS系統</a:t>
            </a:r>
          </a:p>
          <a:p>
            <a:pPr lvl="1"/>
            <a:r>
              <a:rPr lang="zh-TW" altLang="en-US" sz="1800" b="1" dirty="0">
                <a:solidFill>
                  <a:schemeClr val="bg1"/>
                </a:solidFill>
              </a:rPr>
              <a:t>分別負載不同的應用服務，確保應用程式間不會互相影響</a:t>
            </a:r>
            <a:endParaRPr lang="zh-TW" sz="1800" b="1" dirty="0">
              <a:solidFill>
                <a:schemeClr val="bg1"/>
              </a:solidFill>
            </a:endParaRPr>
          </a:p>
          <a:p>
            <a:endParaRPr lang="zh-TW" alt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6855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63D89309-1AE2-4B5E-A67E-0D31E01752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0" y="0"/>
            <a:ext cx="9140080" cy="514349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E04EF0E-47BE-43EB-A703-4F5297ADE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832" y="153350"/>
            <a:ext cx="8229600" cy="85725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ja-JP" altLang="en-US" sz="3200" dirty="0"/>
              <a:t>獨立實體硬體資源</a:t>
            </a:r>
            <a:endParaRPr lang="en-US" altLang="ja-JP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圖片 18" descr="圖片 18">
            <a:extLst>
              <a:ext uri="{FF2B5EF4-FFF2-40B4-BE49-F238E27FC236}">
                <a16:creationId xmlns:a16="http://schemas.microsoft.com/office/drawing/2014/main" id="{B0AD4C5B-6F7E-46F9-A2B0-07936C660B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4716" y="1004920"/>
            <a:ext cx="7058341" cy="85725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EA7DDD3-389E-4071-8F9B-5340225C1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2733" y="1100411"/>
            <a:ext cx="6890324" cy="7102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zh-TW" sz="2000" dirty="0">
                <a:solidFill>
                  <a:schemeClr val="bg1"/>
                </a:solidFill>
              </a:rPr>
              <a:t>每個</a:t>
            </a:r>
            <a:r>
              <a:rPr lang="en-US" altLang="zh-TW" sz="2000" dirty="0" err="1">
                <a:solidFill>
                  <a:schemeClr val="bg1"/>
                </a:solidFill>
              </a:rPr>
              <a:t>mQTS</a:t>
            </a:r>
            <a:r>
              <a:rPr lang="zh-TW" sz="2000" dirty="0">
                <a:solidFill>
                  <a:schemeClr val="bg1"/>
                </a:solidFill>
              </a:rPr>
              <a:t>系統</a:t>
            </a:r>
            <a:r>
              <a:rPr lang="zh-TW" altLang="en-US" sz="2000" dirty="0">
                <a:solidFill>
                  <a:schemeClr val="bg1"/>
                </a:solidFill>
              </a:rPr>
              <a:t>皆</a:t>
            </a:r>
            <a:r>
              <a:rPr lang="zh-TW" sz="2000" dirty="0">
                <a:solidFill>
                  <a:schemeClr val="bg1"/>
                </a:solidFill>
              </a:rPr>
              <a:t>擁有自己獨立的硬體資源</a:t>
            </a:r>
            <a:r>
              <a:rPr lang="zh-TW" altLang="en-US" sz="2000">
                <a:solidFill>
                  <a:schemeClr val="bg1"/>
                </a:solidFill>
              </a:rPr>
              <a:t> </a:t>
            </a:r>
            <a:r>
              <a:rPr lang="en-US" altLang="zh-TW" sz="2000">
                <a:solidFill>
                  <a:schemeClr val="bg1"/>
                </a:solidFill>
              </a:rPr>
              <a:t>(</a:t>
            </a:r>
            <a:r>
              <a:rPr lang="zh-TW" altLang="en-US" sz="2000">
                <a:solidFill>
                  <a:schemeClr val="bg1"/>
                </a:solidFill>
              </a:rPr>
              <a:t>如：</a:t>
            </a:r>
            <a:r>
              <a:rPr lang="zh-TW" altLang="en-US" sz="2000" dirty="0">
                <a:solidFill>
                  <a:schemeClr val="bg1"/>
                </a:solidFill>
              </a:rPr>
              <a:t>處理器、記憶體</a:t>
            </a:r>
            <a:r>
              <a:rPr lang="zh-TW" altLang="en-US" sz="2000">
                <a:solidFill>
                  <a:schemeClr val="bg1"/>
                </a:solidFill>
              </a:rPr>
              <a:t>），</a:t>
            </a:r>
            <a:r>
              <a:rPr lang="zh-TW" altLang="en-US" sz="2000" dirty="0">
                <a:solidFill>
                  <a:schemeClr val="bg1"/>
                </a:solidFill>
              </a:rPr>
              <a:t>無須分享母系統資源，應用與效能配置更彈性</a:t>
            </a:r>
            <a:r>
              <a:rPr lang="zh-TW" altLang="en-US" sz="2000">
                <a:solidFill>
                  <a:schemeClr val="bg1"/>
                </a:solidFill>
              </a:rPr>
              <a:t>。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17" name="內容版面配置區 2">
            <a:extLst>
              <a:ext uri="{FF2B5EF4-FFF2-40B4-BE49-F238E27FC236}">
                <a16:creationId xmlns:a16="http://schemas.microsoft.com/office/drawing/2014/main" id="{E325C7AD-0AC7-40B0-891F-EBF854615BC5}"/>
              </a:ext>
            </a:extLst>
          </p:cNvPr>
          <p:cNvSpPr txBox="1">
            <a:spLocks/>
          </p:cNvSpPr>
          <p:nvPr/>
        </p:nvSpPr>
        <p:spPr>
          <a:xfrm>
            <a:off x="1741583" y="4529885"/>
            <a:ext cx="876668" cy="4112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zh-TW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</a:t>
            </a:r>
            <a:endParaRPr lang="zh-TW" alt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內容版面配置區 2">
            <a:extLst>
              <a:ext uri="{FF2B5EF4-FFF2-40B4-BE49-F238E27FC236}">
                <a16:creationId xmlns:a16="http://schemas.microsoft.com/office/drawing/2014/main" id="{4F990C00-EC7C-4160-843A-A14F6D03ACE9}"/>
              </a:ext>
            </a:extLst>
          </p:cNvPr>
          <p:cNvSpPr txBox="1">
            <a:spLocks/>
          </p:cNvSpPr>
          <p:nvPr/>
        </p:nvSpPr>
        <p:spPr>
          <a:xfrm>
            <a:off x="6964083" y="4552309"/>
            <a:ext cx="876668" cy="4112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zh-TW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</a:t>
            </a:r>
            <a:endParaRPr lang="zh-TW" alt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3354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E349407-ACB2-443F-A910-A01541684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832" y="-12582"/>
            <a:ext cx="8229600" cy="857250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七</a:t>
            </a:r>
            <a:r>
              <a:rPr lang="zh-TW" sz="3200" dirty="0"/>
              <a:t>大資安防護</a:t>
            </a: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F48CECB0-CEFF-4B2A-8545-F0321C689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0046" y="1027025"/>
            <a:ext cx="3787085" cy="37870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1F69C7A-BFB0-440D-9634-9335B93B7594}"/>
              </a:ext>
            </a:extLst>
          </p:cNvPr>
          <p:cNvSpPr/>
          <p:nvPr/>
        </p:nvSpPr>
        <p:spPr>
          <a:xfrm>
            <a:off x="3521891" y="1213884"/>
            <a:ext cx="619170" cy="6191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TW" altLang="en-US" sz="1800" b="1" dirty="0">
                <a:solidFill>
                  <a:schemeClr val="bg1"/>
                </a:solidFill>
              </a:rPr>
              <a:t>系統</a:t>
            </a:r>
            <a:endParaRPr lang="en-US" altLang="zh-TW" sz="1800" b="1" dirty="0">
              <a:solidFill>
                <a:schemeClr val="bg1"/>
              </a:solidFill>
            </a:endParaRPr>
          </a:p>
          <a:p>
            <a:r>
              <a:rPr lang="zh-TW" altLang="en-US" sz="1800" b="1" dirty="0">
                <a:solidFill>
                  <a:schemeClr val="bg1"/>
                </a:solidFill>
              </a:rPr>
              <a:t>通知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74466BD-988B-44D6-AC80-1559967361E9}"/>
              </a:ext>
            </a:extLst>
          </p:cNvPr>
          <p:cNvSpPr/>
          <p:nvPr/>
        </p:nvSpPr>
        <p:spPr>
          <a:xfrm>
            <a:off x="4118008" y="2452463"/>
            <a:ext cx="791161" cy="8255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TW" altLang="en-US" sz="2500" b="1" dirty="0">
                <a:solidFill>
                  <a:schemeClr val="bg1"/>
                </a:solidFill>
              </a:rPr>
              <a:t>資安</a:t>
            </a:r>
            <a:endParaRPr lang="en-US" altLang="zh-TW" sz="2500" b="1" dirty="0">
              <a:solidFill>
                <a:schemeClr val="bg1"/>
              </a:solidFill>
            </a:endParaRPr>
          </a:p>
          <a:p>
            <a:r>
              <a:rPr lang="zh-TW" altLang="en-US" sz="2500" b="1" dirty="0">
                <a:solidFill>
                  <a:schemeClr val="bg1"/>
                </a:solidFill>
              </a:rPr>
              <a:t>防護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828FB76-382C-4CFC-9406-AA1FBE0AF562}"/>
              </a:ext>
            </a:extLst>
          </p:cNvPr>
          <p:cNvSpPr/>
          <p:nvPr/>
        </p:nvSpPr>
        <p:spPr>
          <a:xfrm>
            <a:off x="2787745" y="2246073"/>
            <a:ext cx="619170" cy="6191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TW" altLang="en-US" sz="1800" b="1" dirty="0">
                <a:solidFill>
                  <a:schemeClr val="bg1"/>
                </a:solidFill>
              </a:rPr>
              <a:t>安全</a:t>
            </a:r>
            <a:endParaRPr lang="en-US" altLang="zh-TW" sz="1800" b="1" dirty="0">
              <a:solidFill>
                <a:schemeClr val="bg1"/>
              </a:solidFill>
            </a:endParaRPr>
          </a:p>
          <a:p>
            <a:r>
              <a:rPr lang="zh-TW" altLang="en-US" sz="1800" b="1" dirty="0">
                <a:solidFill>
                  <a:schemeClr val="bg1"/>
                </a:solidFill>
              </a:rPr>
              <a:t>連線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68AF5F1-122B-45E0-B222-41288A3F463B}"/>
              </a:ext>
            </a:extLst>
          </p:cNvPr>
          <p:cNvSpPr/>
          <p:nvPr/>
        </p:nvSpPr>
        <p:spPr>
          <a:xfrm>
            <a:off x="3053611" y="3489342"/>
            <a:ext cx="619170" cy="6191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TW" altLang="en-US" sz="1800" b="1" dirty="0">
                <a:solidFill>
                  <a:schemeClr val="bg1"/>
                </a:solidFill>
              </a:rPr>
              <a:t>病毒</a:t>
            </a:r>
            <a:endParaRPr lang="en-US" altLang="zh-TW" sz="1800" b="1" dirty="0">
              <a:solidFill>
                <a:schemeClr val="bg1"/>
              </a:solidFill>
            </a:endParaRPr>
          </a:p>
          <a:p>
            <a:r>
              <a:rPr lang="zh-TW" altLang="en-US" sz="1800" b="1" dirty="0">
                <a:solidFill>
                  <a:schemeClr val="bg1"/>
                </a:solidFill>
              </a:rPr>
              <a:t>防護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04C13F9-117D-46DC-9306-FF7A8F950F0C}"/>
              </a:ext>
            </a:extLst>
          </p:cNvPr>
          <p:cNvSpPr/>
          <p:nvPr/>
        </p:nvSpPr>
        <p:spPr>
          <a:xfrm>
            <a:off x="4215541" y="4032206"/>
            <a:ext cx="619170" cy="6191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TW" altLang="en-US" sz="1800" b="1" dirty="0">
                <a:solidFill>
                  <a:schemeClr val="bg1"/>
                </a:solidFill>
              </a:rPr>
              <a:t>資料</a:t>
            </a:r>
            <a:endParaRPr lang="en-US" altLang="zh-TW" sz="1800" b="1" dirty="0">
              <a:solidFill>
                <a:schemeClr val="bg1"/>
              </a:solidFill>
            </a:endParaRPr>
          </a:p>
          <a:p>
            <a:r>
              <a:rPr lang="zh-TW" altLang="en-US" sz="1800" b="1" dirty="0">
                <a:solidFill>
                  <a:schemeClr val="bg1"/>
                </a:solidFill>
              </a:rPr>
              <a:t>加密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9C3E675-238B-4EA2-93EF-8D32FEC4435F}"/>
              </a:ext>
            </a:extLst>
          </p:cNvPr>
          <p:cNvSpPr/>
          <p:nvPr/>
        </p:nvSpPr>
        <p:spPr>
          <a:xfrm>
            <a:off x="5338419" y="3489342"/>
            <a:ext cx="619170" cy="6191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TW" altLang="en-US" sz="1800" b="1" dirty="0">
                <a:solidFill>
                  <a:schemeClr val="bg1"/>
                </a:solidFill>
              </a:rPr>
              <a:t>傳輸</a:t>
            </a:r>
            <a:endParaRPr lang="en-US" altLang="zh-TW" sz="1800" b="1" dirty="0">
              <a:solidFill>
                <a:schemeClr val="bg1"/>
              </a:solidFill>
            </a:endParaRPr>
          </a:p>
          <a:p>
            <a:r>
              <a:rPr lang="zh-TW" altLang="en-US" sz="1800" b="1" dirty="0">
                <a:solidFill>
                  <a:schemeClr val="bg1"/>
                </a:solidFill>
              </a:rPr>
              <a:t>加密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F7EE481-1116-4C0D-BC3F-32D1B0B2A4BA}"/>
              </a:ext>
            </a:extLst>
          </p:cNvPr>
          <p:cNvSpPr/>
          <p:nvPr/>
        </p:nvSpPr>
        <p:spPr>
          <a:xfrm>
            <a:off x="5620262" y="2246072"/>
            <a:ext cx="619170" cy="6191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TW" altLang="en-US" sz="1800" b="1" dirty="0">
                <a:solidFill>
                  <a:schemeClr val="bg1"/>
                </a:solidFill>
              </a:rPr>
              <a:t>帳戶</a:t>
            </a:r>
            <a:endParaRPr lang="en-US" altLang="zh-TW" sz="1800" b="1" dirty="0">
              <a:solidFill>
                <a:schemeClr val="bg1"/>
              </a:solidFill>
            </a:endParaRPr>
          </a:p>
          <a:p>
            <a:r>
              <a:rPr lang="zh-TW" altLang="en-US" sz="1800" b="1" dirty="0">
                <a:solidFill>
                  <a:schemeClr val="bg1"/>
                </a:solidFill>
              </a:rPr>
              <a:t>安全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6957E0F-3692-4942-97F2-6168934F35DF}"/>
              </a:ext>
            </a:extLst>
          </p:cNvPr>
          <p:cNvSpPr/>
          <p:nvPr/>
        </p:nvSpPr>
        <p:spPr>
          <a:xfrm>
            <a:off x="4834711" y="1195441"/>
            <a:ext cx="619170" cy="6191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TW" altLang="en-US" sz="1800" b="1" dirty="0">
                <a:solidFill>
                  <a:schemeClr val="bg1"/>
                </a:solidFill>
              </a:rPr>
              <a:t>網路</a:t>
            </a:r>
            <a:endParaRPr lang="en-US" altLang="zh-TW" sz="1800" b="1" dirty="0">
              <a:solidFill>
                <a:schemeClr val="bg1"/>
              </a:solidFill>
            </a:endParaRPr>
          </a:p>
          <a:p>
            <a:r>
              <a:rPr lang="zh-TW" altLang="en-US" sz="1800" b="1" dirty="0">
                <a:solidFill>
                  <a:schemeClr val="bg1"/>
                </a:solidFill>
              </a:rPr>
              <a:t>環境</a:t>
            </a: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BA317947-49F1-4E27-ACD9-6A9C7087B0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804184" y="889480"/>
            <a:ext cx="1878695" cy="3597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1CB38378-D954-4523-AD5F-0353B40B20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479696" y="1210156"/>
            <a:ext cx="1878695" cy="3597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249C4A0C-D5F3-4A3F-BD8B-9139623652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150605" y="1532642"/>
            <a:ext cx="1878695" cy="3597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1B30B2FF-48A9-497C-94D5-9968FCC7E9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41351" y="2136615"/>
            <a:ext cx="1878695" cy="3597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B61975DF-A41C-45C0-85EC-657418807C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83033" y="2465721"/>
            <a:ext cx="1878695" cy="3597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F34B40EE-10B3-479B-8F23-00586B5145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92647" y="3656709"/>
            <a:ext cx="2549520" cy="3597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82122CEF-F51A-42CE-9E0F-16003C3085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808861" y="4454363"/>
            <a:ext cx="1878695" cy="3597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0F21103F-738F-4E46-B230-D7E33005DA9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200673" y="3623348"/>
            <a:ext cx="2044639" cy="3597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64850B0A-4570-41F1-A231-5316D4B0F5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204195" y="4467068"/>
            <a:ext cx="1878695" cy="3597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79ABB54F-ABCF-4AE6-A37E-BCD30D391E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452707" y="2253549"/>
            <a:ext cx="2141079" cy="3597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1D48491D-AAB6-4E94-972A-8A389C5968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645295" y="1025340"/>
            <a:ext cx="2476922" cy="3597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5267CC23-7AA0-4019-9F5A-5913F3A32786}"/>
              </a:ext>
            </a:extLst>
          </p:cNvPr>
          <p:cNvSpPr/>
          <p:nvPr/>
        </p:nvSpPr>
        <p:spPr>
          <a:xfrm>
            <a:off x="2039557" y="943228"/>
            <a:ext cx="1223363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80975" indent="-180975">
              <a:buFont typeface="Wingdings" panose="05000000000000000000" pitchFamily="2" charset="2"/>
              <a:buChar char="ü"/>
            </a:pPr>
            <a:r>
              <a:rPr lang="zh-TW" altLang="en-US" b="1" dirty="0">
                <a:solidFill>
                  <a:schemeClr val="bg1"/>
                </a:solidFill>
              </a:rPr>
              <a:t>郵件通知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ABE4C78-D912-4C9A-BD8F-EF6BE33EF77F}"/>
              </a:ext>
            </a:extLst>
          </p:cNvPr>
          <p:cNvSpPr/>
          <p:nvPr/>
        </p:nvSpPr>
        <p:spPr>
          <a:xfrm>
            <a:off x="1780991" y="1272533"/>
            <a:ext cx="1740119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80975" indent="-180975">
              <a:buFont typeface="Wingdings" panose="05000000000000000000" pitchFamily="2" charset="2"/>
              <a:buChar char="ü"/>
            </a:pPr>
            <a:r>
              <a:rPr lang="zh-TW" altLang="en-US" b="1" dirty="0">
                <a:solidFill>
                  <a:schemeClr val="bg1"/>
                </a:solidFill>
              </a:rPr>
              <a:t>簡訊通知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8ECE8D8-4967-408F-9FBF-8BFD833E6651}"/>
              </a:ext>
            </a:extLst>
          </p:cNvPr>
          <p:cNvSpPr/>
          <p:nvPr/>
        </p:nvSpPr>
        <p:spPr>
          <a:xfrm>
            <a:off x="1516435" y="1594977"/>
            <a:ext cx="1740119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80975" indent="-180975">
              <a:buFont typeface="Wingdings" panose="05000000000000000000" pitchFamily="2" charset="2"/>
              <a:buChar char="ü"/>
            </a:pPr>
            <a:r>
              <a:rPr lang="zh-TW" altLang="en-US" b="1" dirty="0">
                <a:solidFill>
                  <a:schemeClr val="bg1"/>
                </a:solidFill>
              </a:rPr>
              <a:t>推播服務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423FC0B-945D-4796-B2C3-4245E45A06D0}"/>
              </a:ext>
            </a:extLst>
          </p:cNvPr>
          <p:cNvSpPr/>
          <p:nvPr/>
        </p:nvSpPr>
        <p:spPr>
          <a:xfrm>
            <a:off x="1002050" y="2199483"/>
            <a:ext cx="1740119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80975" indent="-180975">
              <a:buFont typeface="Wingdings" panose="05000000000000000000" pitchFamily="2" charset="2"/>
              <a:buChar char="ü"/>
            </a:pPr>
            <a:r>
              <a:rPr lang="en-US" altLang="zh-TW" b="1" dirty="0">
                <a:solidFill>
                  <a:schemeClr val="bg1"/>
                </a:solidFill>
              </a:rPr>
              <a:t>VPN</a:t>
            </a:r>
            <a:r>
              <a:rPr lang="zh-TW" altLang="en-US" b="1" dirty="0">
                <a:solidFill>
                  <a:schemeClr val="bg1"/>
                </a:solidFill>
              </a:rPr>
              <a:t>伺服器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BFF25E8-D014-4D98-8848-917168DC5253}"/>
              </a:ext>
            </a:extLst>
          </p:cNvPr>
          <p:cNvSpPr/>
          <p:nvPr/>
        </p:nvSpPr>
        <p:spPr>
          <a:xfrm>
            <a:off x="724826" y="2522305"/>
            <a:ext cx="1740119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80975" indent="-180975">
              <a:buFont typeface="Wingdings" panose="05000000000000000000" pitchFamily="2" charset="2"/>
              <a:buChar char="ü"/>
            </a:pPr>
            <a:r>
              <a:rPr lang="en-US" altLang="zh-TW" b="1" dirty="0">
                <a:solidFill>
                  <a:schemeClr val="bg1"/>
                </a:solidFill>
              </a:rPr>
              <a:t>VPN</a:t>
            </a:r>
            <a:r>
              <a:rPr lang="zh-TW" altLang="en-US" b="1" dirty="0">
                <a:solidFill>
                  <a:schemeClr val="bg1"/>
                </a:solidFill>
              </a:rPr>
              <a:t>用戶端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88320FA8-51AE-428F-8E68-1FF27879D018}"/>
              </a:ext>
            </a:extLst>
          </p:cNvPr>
          <p:cNvSpPr/>
          <p:nvPr/>
        </p:nvSpPr>
        <p:spPr>
          <a:xfrm>
            <a:off x="572553" y="3719811"/>
            <a:ext cx="2265061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80975" indent="-180975">
              <a:buFont typeface="Wingdings" panose="05000000000000000000" pitchFamily="2" charset="2"/>
              <a:buChar char="ü"/>
            </a:pPr>
            <a:r>
              <a:rPr lang="zh-TW" altLang="en-US" b="1" dirty="0">
                <a:solidFill>
                  <a:schemeClr val="bg1"/>
                </a:solidFill>
              </a:rPr>
              <a:t>自動啟動病毒防護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44BC1D0E-6AF3-427F-8372-8E6D5BAF333B}"/>
              </a:ext>
            </a:extLst>
          </p:cNvPr>
          <p:cNvSpPr/>
          <p:nvPr/>
        </p:nvSpPr>
        <p:spPr>
          <a:xfrm>
            <a:off x="5051516" y="4528979"/>
            <a:ext cx="1740119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80975" indent="-180975">
              <a:buFont typeface="Wingdings" panose="05000000000000000000" pitchFamily="2" charset="2"/>
              <a:buChar char="ü"/>
            </a:pPr>
            <a:r>
              <a:rPr lang="zh-TW" altLang="en-US" b="1" dirty="0">
                <a:solidFill>
                  <a:schemeClr val="bg1"/>
                </a:solidFill>
              </a:rPr>
              <a:t>硬碟區加密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AD345F1F-ABA9-464E-BAEC-CEC4AE827165}"/>
              </a:ext>
            </a:extLst>
          </p:cNvPr>
          <p:cNvSpPr/>
          <p:nvPr/>
        </p:nvSpPr>
        <p:spPr>
          <a:xfrm>
            <a:off x="6404448" y="3693099"/>
            <a:ext cx="1740119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80975" indent="-180975">
              <a:buFont typeface="Wingdings" panose="05000000000000000000" pitchFamily="2" charset="2"/>
              <a:buChar char="ü"/>
            </a:pPr>
            <a:r>
              <a:rPr lang="zh-TW" altLang="en-US" b="1" dirty="0">
                <a:solidFill>
                  <a:schemeClr val="bg1"/>
                </a:solidFill>
              </a:rPr>
              <a:t>網路傳輸加密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226DD5CE-D051-44F7-87F3-CD5A00E5D5A0}"/>
              </a:ext>
            </a:extLst>
          </p:cNvPr>
          <p:cNvSpPr/>
          <p:nvPr/>
        </p:nvSpPr>
        <p:spPr>
          <a:xfrm>
            <a:off x="2475422" y="4527861"/>
            <a:ext cx="1740119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80975" indent="-180975">
              <a:buFont typeface="Wingdings" panose="05000000000000000000" pitchFamily="2" charset="2"/>
              <a:buChar char="ü"/>
            </a:pPr>
            <a:r>
              <a:rPr lang="zh-TW" altLang="en-US" b="1" dirty="0">
                <a:solidFill>
                  <a:schemeClr val="bg1"/>
                </a:solidFill>
              </a:rPr>
              <a:t>資料夾加密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126F512B-C994-40A4-9CCF-5CA385FD8212}"/>
              </a:ext>
            </a:extLst>
          </p:cNvPr>
          <p:cNvSpPr/>
          <p:nvPr/>
        </p:nvSpPr>
        <p:spPr>
          <a:xfrm>
            <a:off x="6784378" y="2319089"/>
            <a:ext cx="1740119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80975" indent="-180975">
              <a:buFont typeface="Wingdings" panose="05000000000000000000" pitchFamily="2" charset="2"/>
              <a:buChar char="ü"/>
            </a:pPr>
            <a:r>
              <a:rPr lang="zh-TW" altLang="en-US" b="1" dirty="0">
                <a:solidFill>
                  <a:schemeClr val="bg1"/>
                </a:solidFill>
              </a:rPr>
              <a:t>兩步驟驗證</a:t>
            </a: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636945C8-B730-4CB4-9621-1E7B0488B6C8}"/>
              </a:ext>
            </a:extLst>
          </p:cNvPr>
          <p:cNvSpPr/>
          <p:nvPr/>
        </p:nvSpPr>
        <p:spPr>
          <a:xfrm>
            <a:off x="5921861" y="1079221"/>
            <a:ext cx="2044639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80975" indent="-180975">
              <a:buFont typeface="Wingdings" panose="05000000000000000000" pitchFamily="2" charset="2"/>
              <a:buChar char="ü"/>
            </a:pPr>
            <a:r>
              <a:rPr lang="zh-TW" altLang="en-US" b="1" dirty="0">
                <a:solidFill>
                  <a:schemeClr val="bg1"/>
                </a:solidFill>
              </a:rPr>
              <a:t>連線管理黑白名單</a:t>
            </a:r>
          </a:p>
        </p:txBody>
      </p:sp>
    </p:spTree>
    <p:extLst>
      <p:ext uri="{BB962C8B-B14F-4D97-AF65-F5344CB8AC3E}">
        <p14:creationId xmlns:p14="http://schemas.microsoft.com/office/powerpoint/2010/main" val="32790926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AEE5473-DB24-4FD7-B671-631C06E81D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19" cy="51435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94BAE35-B1A7-45E0-B2AE-0BC5DC6D2442}"/>
              </a:ext>
            </a:extLst>
          </p:cNvPr>
          <p:cNvSpPr txBox="1">
            <a:spLocks/>
          </p:cNvSpPr>
          <p:nvPr/>
        </p:nvSpPr>
        <p:spPr>
          <a:xfrm>
            <a:off x="3997031" y="2571750"/>
            <a:ext cx="5418531" cy="15001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r>
              <a:rPr lang="en-US" sz="3300" dirty="0">
                <a:latin typeface="Arial" panose="020B0604020202020204" pitchFamily="34" charset="0"/>
                <a:cs typeface="Arial" panose="020B0604020202020204" pitchFamily="34" charset="0"/>
              </a:rPr>
              <a:t>QTS Card Manager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37E2FFC-6937-4488-83EF-4E86A681E4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9746" y="1382692"/>
            <a:ext cx="3139854" cy="820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46458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>
            <a:extLst>
              <a:ext uri="{FF2B5EF4-FFF2-40B4-BE49-F238E27FC236}">
                <a16:creationId xmlns:a16="http://schemas.microsoft.com/office/drawing/2014/main" id="{6518214B-A035-4061-B515-7E0E290090C5}"/>
              </a:ext>
            </a:extLst>
          </p:cNvPr>
          <p:cNvSpPr/>
          <p:nvPr/>
        </p:nvSpPr>
        <p:spPr>
          <a:xfrm>
            <a:off x="4116654" y="1090829"/>
            <a:ext cx="2849935" cy="3331789"/>
          </a:xfrm>
          <a:prstGeom prst="rect">
            <a:avLst/>
          </a:prstGeom>
          <a:solidFill>
            <a:srgbClr val="B7DEE8">
              <a:alpha val="83922"/>
            </a:srgbClr>
          </a:solidFill>
          <a:ln w="19050">
            <a:solidFill>
              <a:srgbClr val="0070C0"/>
            </a:solidFill>
          </a:ln>
          <a:effectLst>
            <a:outerShdw blurRad="50800"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68C1128-87FB-4562-8AFB-DF62176EA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832" y="-20971"/>
            <a:ext cx="8229600" cy="857250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QVR Pro </a:t>
            </a:r>
            <a:r>
              <a:rPr lang="zh-TW" altLang="en-US" sz="3200" dirty="0"/>
              <a:t>監控效能瓶頸</a:t>
            </a:r>
          </a:p>
        </p:txBody>
      </p:sp>
      <p:pic>
        <p:nvPicPr>
          <p:cNvPr id="13" name="圖片 22" descr="一張含有 牆, 電子用品 的圖片&#10;&#10;描述是以高可信度產生">
            <a:extLst>
              <a:ext uri="{FF2B5EF4-FFF2-40B4-BE49-F238E27FC236}">
                <a16:creationId xmlns:a16="http://schemas.microsoft.com/office/drawing/2014/main" id="{88107727-7390-4B22-B164-F42B20643C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934" y="2353855"/>
            <a:ext cx="2265106" cy="2013680"/>
          </a:xfrm>
          <a:prstGeom prst="rect">
            <a:avLst/>
          </a:prstGeom>
        </p:spPr>
      </p:pic>
      <p:cxnSp>
        <p:nvCxnSpPr>
          <p:cNvPr id="19" name="Elbow Connector 55">
            <a:extLst>
              <a:ext uri="{FF2B5EF4-FFF2-40B4-BE49-F238E27FC236}">
                <a16:creationId xmlns:a16="http://schemas.microsoft.com/office/drawing/2014/main" id="{AFD495E5-DBF4-4DAD-9842-03CF03EC2377}"/>
              </a:ext>
            </a:extLst>
          </p:cNvPr>
          <p:cNvCxnSpPr/>
          <p:nvPr/>
        </p:nvCxnSpPr>
        <p:spPr>
          <a:xfrm rot="16200000" flipH="1">
            <a:off x="31591" y="1937976"/>
            <a:ext cx="835563" cy="111062"/>
          </a:xfrm>
          <a:prstGeom prst="bentConnector3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Elbow Connector 56">
            <a:extLst>
              <a:ext uri="{FF2B5EF4-FFF2-40B4-BE49-F238E27FC236}">
                <a16:creationId xmlns:a16="http://schemas.microsoft.com/office/drawing/2014/main" id="{A69B35A1-425E-49FD-A172-E31D0A24CAD0}"/>
              </a:ext>
            </a:extLst>
          </p:cNvPr>
          <p:cNvCxnSpPr>
            <a:cxnSpLocks/>
          </p:cNvCxnSpPr>
          <p:nvPr/>
        </p:nvCxnSpPr>
        <p:spPr>
          <a:xfrm rot="5400000">
            <a:off x="475502" y="1921655"/>
            <a:ext cx="835564" cy="143705"/>
          </a:xfrm>
          <a:prstGeom prst="bentConnector3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Elbow Connector 59">
            <a:extLst>
              <a:ext uri="{FF2B5EF4-FFF2-40B4-BE49-F238E27FC236}">
                <a16:creationId xmlns:a16="http://schemas.microsoft.com/office/drawing/2014/main" id="{8E8FFBA0-05D8-4976-B84B-269088639328}"/>
              </a:ext>
            </a:extLst>
          </p:cNvPr>
          <p:cNvCxnSpPr>
            <a:cxnSpLocks/>
          </p:cNvCxnSpPr>
          <p:nvPr/>
        </p:nvCxnSpPr>
        <p:spPr>
          <a:xfrm rot="5400000">
            <a:off x="875438" y="1855665"/>
            <a:ext cx="823003" cy="288244"/>
          </a:xfrm>
          <a:prstGeom prst="bentConnector3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C97FD887-E632-4F10-A306-6524A79EE08D}"/>
              </a:ext>
            </a:extLst>
          </p:cNvPr>
          <p:cNvSpPr txBox="1"/>
          <p:nvPr/>
        </p:nvSpPr>
        <p:spPr>
          <a:xfrm>
            <a:off x="2997377" y="4101194"/>
            <a:ext cx="2743200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PC</a:t>
            </a:r>
          </a:p>
        </p:txBody>
      </p:sp>
      <p:pic>
        <p:nvPicPr>
          <p:cNvPr id="31" name="圖片 39">
            <a:extLst>
              <a:ext uri="{FF2B5EF4-FFF2-40B4-BE49-F238E27FC236}">
                <a16:creationId xmlns:a16="http://schemas.microsoft.com/office/drawing/2014/main" id="{1DACB5E8-578F-4A9A-9B7C-60D6239DF8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8247" y="993141"/>
            <a:ext cx="1870084" cy="1106656"/>
          </a:xfrm>
          <a:prstGeom prst="rect">
            <a:avLst/>
          </a:prstGeom>
        </p:spPr>
      </p:pic>
      <p:sp>
        <p:nvSpPr>
          <p:cNvPr id="35" name="文字方塊 52">
            <a:extLst>
              <a:ext uri="{FF2B5EF4-FFF2-40B4-BE49-F238E27FC236}">
                <a16:creationId xmlns:a16="http://schemas.microsoft.com/office/drawing/2014/main" id="{0ED41538-C6EA-4FB0-9D5B-CE8375499D9E}"/>
              </a:ext>
            </a:extLst>
          </p:cNvPr>
          <p:cNvSpPr txBox="1"/>
          <p:nvPr/>
        </p:nvSpPr>
        <p:spPr>
          <a:xfrm>
            <a:off x="6866742" y="2112451"/>
            <a:ext cx="1603916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4K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螢幕</a:t>
            </a:r>
            <a:endParaRPr lang="zh-TW" alt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A499E1A3-0E58-4FBF-9B33-6293565718A9}"/>
              </a:ext>
            </a:extLst>
          </p:cNvPr>
          <p:cNvSpPr txBox="1"/>
          <p:nvPr/>
        </p:nvSpPr>
        <p:spPr>
          <a:xfrm>
            <a:off x="362360" y="842555"/>
            <a:ext cx="1405720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4K攝影機</a:t>
            </a:r>
          </a:p>
        </p:txBody>
      </p: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67B68E18-2B5C-4F31-8F3F-BC545AB45E4C}"/>
              </a:ext>
            </a:extLst>
          </p:cNvPr>
          <p:cNvCxnSpPr>
            <a:cxnSpLocks/>
          </p:cNvCxnSpPr>
          <p:nvPr/>
        </p:nvCxnSpPr>
        <p:spPr>
          <a:xfrm>
            <a:off x="2328370" y="3341232"/>
            <a:ext cx="2457445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5" name="圖片 26">
            <a:extLst>
              <a:ext uri="{FF2B5EF4-FFF2-40B4-BE49-F238E27FC236}">
                <a16:creationId xmlns:a16="http://schemas.microsoft.com/office/drawing/2014/main" id="{781CE6CC-D867-43D1-B2CB-31912EA02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520" y="2982418"/>
            <a:ext cx="595688" cy="602393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EF6EDFBE-0A1A-4865-A99A-F8AA0B7411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314" y="3134316"/>
            <a:ext cx="1171906" cy="40272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21613E9-89A9-46AC-B892-B5911D4D14A9}"/>
              </a:ext>
            </a:extLst>
          </p:cNvPr>
          <p:cNvSpPr/>
          <p:nvPr/>
        </p:nvSpPr>
        <p:spPr>
          <a:xfrm>
            <a:off x="2711609" y="3179765"/>
            <a:ext cx="10823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網路交換器</a:t>
            </a:r>
            <a:endParaRPr lang="en-US" altLang="zh-TW" b="1" dirty="0">
              <a:solidFill>
                <a:schemeClr val="bg1"/>
              </a:solidFill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FE87FC69-27A7-40AA-944E-9FD8BCFCB3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934" y="1166024"/>
            <a:ext cx="587302" cy="500740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6A5EA0C4-93E1-4C67-B29D-736C3C302B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451" y="1166024"/>
            <a:ext cx="587302" cy="500740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C03F4E89-A670-4EAC-8307-532AA0A5AE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142" y="1181920"/>
            <a:ext cx="587302" cy="500740"/>
          </a:xfrm>
          <a:prstGeom prst="rect">
            <a:avLst/>
          </a:prstGeom>
        </p:spPr>
      </p:pic>
      <p:cxnSp>
        <p:nvCxnSpPr>
          <p:cNvPr id="18" name="接點: 肘形 17">
            <a:extLst>
              <a:ext uri="{FF2B5EF4-FFF2-40B4-BE49-F238E27FC236}">
                <a16:creationId xmlns:a16="http://schemas.microsoft.com/office/drawing/2014/main" id="{475F9423-BABE-4F16-BEC3-AAC508E44CB2}"/>
              </a:ext>
            </a:extLst>
          </p:cNvPr>
          <p:cNvCxnSpPr>
            <a:cxnSpLocks/>
          </p:cNvCxnSpPr>
          <p:nvPr/>
        </p:nvCxnSpPr>
        <p:spPr>
          <a:xfrm flipV="1">
            <a:off x="6369653" y="2095380"/>
            <a:ext cx="1749282" cy="1265315"/>
          </a:xfrm>
          <a:prstGeom prst="bentConnector3">
            <a:avLst>
              <a:gd name="adj1" fmla="val 99932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1" name="圖片 50">
            <a:extLst>
              <a:ext uri="{FF2B5EF4-FFF2-40B4-BE49-F238E27FC236}">
                <a16:creationId xmlns:a16="http://schemas.microsoft.com/office/drawing/2014/main" id="{9DBFDF1C-D4C3-469F-A25E-97FBE4BE5E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729" y="1362329"/>
            <a:ext cx="2616770" cy="1553737"/>
          </a:xfrm>
          <a:prstGeom prst="rect">
            <a:avLst/>
          </a:prstGeom>
        </p:spPr>
      </p:pic>
      <p:sp>
        <p:nvSpPr>
          <p:cNvPr id="52" name="矩形 51">
            <a:extLst>
              <a:ext uri="{FF2B5EF4-FFF2-40B4-BE49-F238E27FC236}">
                <a16:creationId xmlns:a16="http://schemas.microsoft.com/office/drawing/2014/main" id="{84871A35-8A5F-4752-BF5E-9D988D36C21F}"/>
              </a:ext>
            </a:extLst>
          </p:cNvPr>
          <p:cNvSpPr/>
          <p:nvPr/>
        </p:nvSpPr>
        <p:spPr>
          <a:xfrm>
            <a:off x="5005306" y="1528980"/>
            <a:ext cx="95410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效能瓶頸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F7CF189-CE3F-4B02-87BF-5F85ECC760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9546" y="2529429"/>
            <a:ext cx="2574753" cy="15232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3" name="矩形 52">
            <a:extLst>
              <a:ext uri="{FF2B5EF4-FFF2-40B4-BE49-F238E27FC236}">
                <a16:creationId xmlns:a16="http://schemas.microsoft.com/office/drawing/2014/main" id="{CC95288D-5649-4666-B630-73E88F2B3EFD}"/>
              </a:ext>
            </a:extLst>
          </p:cNvPr>
          <p:cNvSpPr/>
          <p:nvPr/>
        </p:nvSpPr>
        <p:spPr>
          <a:xfrm>
            <a:off x="4669992" y="1846885"/>
            <a:ext cx="1914224" cy="71558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67970" indent="-267970">
              <a:buAutoNum type="arabicPeriod"/>
            </a:pPr>
            <a:r>
              <a:rPr lang="zh-TW" altLang="en-US" sz="13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4K影像</a:t>
            </a:r>
            <a:r>
              <a:rPr lang="zh-TW" altLang="en-US" sz="1350" b="1">
                <a:solidFill>
                  <a:srgbClr val="FFFFFF"/>
                </a:solidFill>
                <a:latin typeface="微軟正黑體"/>
                <a:ea typeface="微軟正黑體"/>
              </a:rPr>
              <a:t>解碼</a:t>
            </a:r>
            <a:endParaRPr lang="zh-TW"/>
          </a:p>
          <a:p>
            <a:pPr marL="267970" indent="-267970">
              <a:buAutoNum type="arabicPeriod"/>
            </a:pPr>
            <a:r>
              <a:rPr lang="zh-TW" altLang="en-US" sz="135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4K影像</a:t>
            </a:r>
            <a:r>
              <a:rPr lang="zh-TW" altLang="en-US" sz="135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大小調整</a:t>
            </a:r>
          </a:p>
          <a:p>
            <a:pPr marL="267970" indent="-267970">
              <a:buAutoNum type="arabicPeriod"/>
            </a:pPr>
            <a:r>
              <a:rPr lang="zh-TW" altLang="en-US" sz="13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大小調整</a:t>
            </a:r>
            <a:r>
              <a:rPr lang="zh-TW" altLang="en-US" sz="13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後</a:t>
            </a:r>
            <a:r>
              <a:rPr lang="zh-TW" altLang="en-US" sz="13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加密</a:t>
            </a: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2C43CB90-6881-42CF-ACE9-CA50393F010E}"/>
              </a:ext>
            </a:extLst>
          </p:cNvPr>
          <p:cNvSpPr txBox="1"/>
          <p:nvPr/>
        </p:nvSpPr>
        <p:spPr>
          <a:xfrm>
            <a:off x="843630" y="4270471"/>
            <a:ext cx="846858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 b="1" dirty="0"/>
              <a:t>QVR Pr</a:t>
            </a:r>
            <a:r>
              <a:rPr lang="en-US" altLang="en-US" sz="1200" b="1" dirty="0"/>
              <a:t>o</a:t>
            </a:r>
            <a:endParaRPr lang="zh-TW" sz="1200" b="1" dirty="0"/>
          </a:p>
        </p:txBody>
      </p:sp>
      <p:cxnSp>
        <p:nvCxnSpPr>
          <p:cNvPr id="33" name="Elbow Connector 59">
            <a:extLst>
              <a:ext uri="{FF2B5EF4-FFF2-40B4-BE49-F238E27FC236}">
                <a16:creationId xmlns:a16="http://schemas.microsoft.com/office/drawing/2014/main" id="{4B71B5F6-230E-431E-BC39-E6BE588F0455}"/>
              </a:ext>
            </a:extLst>
          </p:cNvPr>
          <p:cNvCxnSpPr>
            <a:cxnSpLocks/>
          </p:cNvCxnSpPr>
          <p:nvPr/>
        </p:nvCxnSpPr>
        <p:spPr>
          <a:xfrm rot="5400000">
            <a:off x="1326447" y="1855666"/>
            <a:ext cx="823003" cy="288244"/>
          </a:xfrm>
          <a:prstGeom prst="bentConnector3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0" name="圖片 29">
            <a:extLst>
              <a:ext uri="{FF2B5EF4-FFF2-40B4-BE49-F238E27FC236}">
                <a16:creationId xmlns:a16="http://schemas.microsoft.com/office/drawing/2014/main" id="{4435F884-4378-44AE-9CB7-AA04C2A36C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602" y="1193603"/>
            <a:ext cx="587302" cy="500740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91AB27E0-12E9-4256-A077-392B11B8EF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671" y="1773866"/>
            <a:ext cx="1776759" cy="402725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2261D572-73AB-4660-B78D-33D6D577F438}"/>
              </a:ext>
            </a:extLst>
          </p:cNvPr>
          <p:cNvSpPr/>
          <p:nvPr/>
        </p:nvSpPr>
        <p:spPr>
          <a:xfrm>
            <a:off x="362360" y="1819315"/>
            <a:ext cx="15293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網路交換器</a:t>
            </a:r>
            <a:endParaRPr lang="en-US" altLang="zh-TW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236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8C1128-87FB-4562-8AFB-DF62176EA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615" y="-12582"/>
            <a:ext cx="8229600" cy="857250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QVR Pro </a:t>
            </a:r>
            <a:r>
              <a:rPr lang="zh-TW" altLang="en-US" sz="3200" dirty="0"/>
              <a:t>監控效能瓶頸</a:t>
            </a:r>
          </a:p>
        </p:txBody>
      </p:sp>
      <p:pic>
        <p:nvPicPr>
          <p:cNvPr id="13" name="圖片 22" descr="一張含有 牆, 電子用品 的圖片&#10;&#10;描述是以高可信度產生">
            <a:extLst>
              <a:ext uri="{FF2B5EF4-FFF2-40B4-BE49-F238E27FC236}">
                <a16:creationId xmlns:a16="http://schemas.microsoft.com/office/drawing/2014/main" id="{88107727-7390-4B22-B164-F42B20643C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933" y="2363795"/>
            <a:ext cx="2374226" cy="2110688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D957C158-3441-417B-9CE3-428756F713B0}"/>
              </a:ext>
            </a:extLst>
          </p:cNvPr>
          <p:cNvSpPr/>
          <p:nvPr/>
        </p:nvSpPr>
        <p:spPr>
          <a:xfrm>
            <a:off x="4116654" y="1090829"/>
            <a:ext cx="2849935" cy="3331789"/>
          </a:xfrm>
          <a:prstGeom prst="rect">
            <a:avLst/>
          </a:prstGeom>
          <a:solidFill>
            <a:srgbClr val="B7DEE8">
              <a:alpha val="83922"/>
            </a:srgbClr>
          </a:solidFill>
          <a:ln w="19050">
            <a:solidFill>
              <a:srgbClr val="0070C0"/>
            </a:solidFill>
          </a:ln>
          <a:effectLst>
            <a:outerShdw blurRad="50800"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C97FD887-E632-4F10-A306-6524A79EE08D}"/>
              </a:ext>
            </a:extLst>
          </p:cNvPr>
          <p:cNvSpPr txBox="1"/>
          <p:nvPr/>
        </p:nvSpPr>
        <p:spPr>
          <a:xfrm>
            <a:off x="2997377" y="4101194"/>
            <a:ext cx="2743200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PC</a:t>
            </a:r>
          </a:p>
        </p:txBody>
      </p:sp>
      <p:pic>
        <p:nvPicPr>
          <p:cNvPr id="31" name="圖片 39">
            <a:extLst>
              <a:ext uri="{FF2B5EF4-FFF2-40B4-BE49-F238E27FC236}">
                <a16:creationId xmlns:a16="http://schemas.microsoft.com/office/drawing/2014/main" id="{1DACB5E8-578F-4A9A-9B7C-60D6239DF8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8247" y="993141"/>
            <a:ext cx="1870084" cy="1106656"/>
          </a:xfrm>
          <a:prstGeom prst="rect">
            <a:avLst/>
          </a:prstGeom>
        </p:spPr>
      </p:pic>
      <p:sp>
        <p:nvSpPr>
          <p:cNvPr id="35" name="文字方塊 52">
            <a:extLst>
              <a:ext uri="{FF2B5EF4-FFF2-40B4-BE49-F238E27FC236}">
                <a16:creationId xmlns:a16="http://schemas.microsoft.com/office/drawing/2014/main" id="{0ED41538-C6EA-4FB0-9D5B-CE8375499D9E}"/>
              </a:ext>
            </a:extLst>
          </p:cNvPr>
          <p:cNvSpPr txBox="1"/>
          <p:nvPr/>
        </p:nvSpPr>
        <p:spPr>
          <a:xfrm>
            <a:off x="6866742" y="2112451"/>
            <a:ext cx="1603916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4K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螢幕</a:t>
            </a:r>
            <a:endParaRPr lang="zh-TW" alt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A499E1A3-0E58-4FBF-9B33-6293565718A9}"/>
              </a:ext>
            </a:extLst>
          </p:cNvPr>
          <p:cNvSpPr txBox="1"/>
          <p:nvPr/>
        </p:nvSpPr>
        <p:spPr>
          <a:xfrm>
            <a:off x="2250724" y="891824"/>
            <a:ext cx="1405720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4K攝影機</a:t>
            </a:r>
          </a:p>
        </p:txBody>
      </p: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67B68E18-2B5C-4F31-8F3F-BC545AB45E4C}"/>
              </a:ext>
            </a:extLst>
          </p:cNvPr>
          <p:cNvCxnSpPr>
            <a:cxnSpLocks/>
          </p:cNvCxnSpPr>
          <p:nvPr/>
        </p:nvCxnSpPr>
        <p:spPr>
          <a:xfrm>
            <a:off x="2328370" y="3341232"/>
            <a:ext cx="12064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5" name="圖片 26">
            <a:extLst>
              <a:ext uri="{FF2B5EF4-FFF2-40B4-BE49-F238E27FC236}">
                <a16:creationId xmlns:a16="http://schemas.microsoft.com/office/drawing/2014/main" id="{781CE6CC-D867-43D1-B2CB-31912EA02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458" y="2992358"/>
            <a:ext cx="612371" cy="619264"/>
          </a:xfrm>
          <a:prstGeom prst="rect">
            <a:avLst/>
          </a:prstGeom>
        </p:spPr>
      </p:pic>
      <p:cxnSp>
        <p:nvCxnSpPr>
          <p:cNvPr id="18" name="接點: 肘形 17">
            <a:extLst>
              <a:ext uri="{FF2B5EF4-FFF2-40B4-BE49-F238E27FC236}">
                <a16:creationId xmlns:a16="http://schemas.microsoft.com/office/drawing/2014/main" id="{475F9423-BABE-4F16-BEC3-AAC508E44CB2}"/>
              </a:ext>
            </a:extLst>
          </p:cNvPr>
          <p:cNvCxnSpPr>
            <a:cxnSpLocks/>
          </p:cNvCxnSpPr>
          <p:nvPr/>
        </p:nvCxnSpPr>
        <p:spPr>
          <a:xfrm flipV="1">
            <a:off x="6369653" y="2095380"/>
            <a:ext cx="1749282" cy="1265315"/>
          </a:xfrm>
          <a:prstGeom prst="bentConnector3">
            <a:avLst>
              <a:gd name="adj1" fmla="val 99932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接點: 肘形 7">
            <a:extLst>
              <a:ext uri="{FF2B5EF4-FFF2-40B4-BE49-F238E27FC236}">
                <a16:creationId xmlns:a16="http://schemas.microsoft.com/office/drawing/2014/main" id="{3BDA88D5-0A54-4A62-BA20-FC64BD30434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402070" y="1616401"/>
            <a:ext cx="1702504" cy="1373416"/>
          </a:xfrm>
          <a:prstGeom prst="bentConnector3">
            <a:avLst>
              <a:gd name="adj1" fmla="val 107014"/>
            </a:avLst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0" name="圖形 49">
            <a:extLst>
              <a:ext uri="{FF2B5EF4-FFF2-40B4-BE49-F238E27FC236}">
                <a16:creationId xmlns:a16="http://schemas.microsoft.com/office/drawing/2014/main" id="{0AC99AC1-C905-4DC0-8781-02AD690E70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27488" y="1210512"/>
            <a:ext cx="3283694" cy="2155922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EF6EDFBE-0A1A-4865-A99A-F8AA0B7411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314" y="3134316"/>
            <a:ext cx="1171906" cy="40272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21613E9-89A9-46AC-B892-B5911D4D14A9}"/>
              </a:ext>
            </a:extLst>
          </p:cNvPr>
          <p:cNvSpPr/>
          <p:nvPr/>
        </p:nvSpPr>
        <p:spPr>
          <a:xfrm>
            <a:off x="2711609" y="3179765"/>
            <a:ext cx="10823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網路交換器</a:t>
            </a:r>
            <a:endParaRPr lang="en-US" altLang="zh-TW" b="1" dirty="0">
              <a:solidFill>
                <a:schemeClr val="bg1"/>
              </a:solidFill>
            </a:endParaRPr>
          </a:p>
        </p:txBody>
      </p: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id="{355D61D5-0C00-4ADC-9BB0-6ECBF62D82CA}"/>
              </a:ext>
            </a:extLst>
          </p:cNvPr>
          <p:cNvCxnSpPr>
            <a:cxnSpLocks/>
          </p:cNvCxnSpPr>
          <p:nvPr/>
        </p:nvCxnSpPr>
        <p:spPr>
          <a:xfrm>
            <a:off x="4947231" y="2095380"/>
            <a:ext cx="0" cy="98544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6" name="直線接點 55">
            <a:extLst>
              <a:ext uri="{FF2B5EF4-FFF2-40B4-BE49-F238E27FC236}">
                <a16:creationId xmlns:a16="http://schemas.microsoft.com/office/drawing/2014/main" id="{73B6CA74-BBA5-49FE-8510-20A7FF33ED93}"/>
              </a:ext>
            </a:extLst>
          </p:cNvPr>
          <p:cNvCxnSpPr>
            <a:cxnSpLocks/>
          </p:cNvCxnSpPr>
          <p:nvPr/>
        </p:nvCxnSpPr>
        <p:spPr>
          <a:xfrm>
            <a:off x="6287903" y="2078100"/>
            <a:ext cx="0" cy="121201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圖片 3">
            <a:extLst>
              <a:ext uri="{FF2B5EF4-FFF2-40B4-BE49-F238E27FC236}">
                <a16:creationId xmlns:a16="http://schemas.microsoft.com/office/drawing/2014/main" id="{3F7CF189-CE3F-4B02-87BF-5F85ECC760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9546" y="2529429"/>
            <a:ext cx="2574753" cy="15232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8" name="文字方塊 57">
            <a:extLst>
              <a:ext uri="{FF2B5EF4-FFF2-40B4-BE49-F238E27FC236}">
                <a16:creationId xmlns:a16="http://schemas.microsoft.com/office/drawing/2014/main" id="{9A7237A3-41FA-4159-8B6B-F2FD41B145EB}"/>
              </a:ext>
            </a:extLst>
          </p:cNvPr>
          <p:cNvSpPr txBox="1"/>
          <p:nvPr/>
        </p:nvSpPr>
        <p:spPr>
          <a:xfrm>
            <a:off x="933297" y="4312857"/>
            <a:ext cx="846858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 b="1" dirty="0"/>
              <a:t>QVR Pr</a:t>
            </a:r>
            <a:r>
              <a:rPr lang="en-US" altLang="en-US" sz="1200" b="1" dirty="0"/>
              <a:t>o</a:t>
            </a:r>
            <a:endParaRPr lang="zh-TW" sz="1200" b="1" dirty="0"/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030404DD-C582-47C1-8627-670BBA7DDFD9}"/>
              </a:ext>
            </a:extLst>
          </p:cNvPr>
          <p:cNvCxnSpPr/>
          <p:nvPr/>
        </p:nvCxnSpPr>
        <p:spPr>
          <a:xfrm>
            <a:off x="518890" y="993141"/>
            <a:ext cx="0" cy="142708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4" name="直線單箭頭接點 63">
            <a:extLst>
              <a:ext uri="{FF2B5EF4-FFF2-40B4-BE49-F238E27FC236}">
                <a16:creationId xmlns:a16="http://schemas.microsoft.com/office/drawing/2014/main" id="{B881F1BD-6853-428B-B047-CC820B2AFAD7}"/>
              </a:ext>
            </a:extLst>
          </p:cNvPr>
          <p:cNvCxnSpPr>
            <a:cxnSpLocks/>
          </p:cNvCxnSpPr>
          <p:nvPr/>
        </p:nvCxnSpPr>
        <p:spPr>
          <a:xfrm>
            <a:off x="769251" y="1546469"/>
            <a:ext cx="0" cy="87458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5" name="直線單箭頭接點 64">
            <a:extLst>
              <a:ext uri="{FF2B5EF4-FFF2-40B4-BE49-F238E27FC236}">
                <a16:creationId xmlns:a16="http://schemas.microsoft.com/office/drawing/2014/main" id="{E5C6C987-AA5B-4829-94AB-7EEA4BC92DEE}"/>
              </a:ext>
            </a:extLst>
          </p:cNvPr>
          <p:cNvCxnSpPr/>
          <p:nvPr/>
        </p:nvCxnSpPr>
        <p:spPr>
          <a:xfrm>
            <a:off x="1036984" y="995035"/>
            <a:ext cx="0" cy="142708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7" name="直線單箭頭接點 66">
            <a:extLst>
              <a:ext uri="{FF2B5EF4-FFF2-40B4-BE49-F238E27FC236}">
                <a16:creationId xmlns:a16="http://schemas.microsoft.com/office/drawing/2014/main" id="{7924251E-1608-4FAC-9756-B67776EE5E7D}"/>
              </a:ext>
            </a:extLst>
          </p:cNvPr>
          <p:cNvCxnSpPr>
            <a:cxnSpLocks/>
          </p:cNvCxnSpPr>
          <p:nvPr/>
        </p:nvCxnSpPr>
        <p:spPr>
          <a:xfrm>
            <a:off x="288454" y="1493034"/>
            <a:ext cx="0" cy="93727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8" name="直線單箭頭接點 67">
            <a:extLst>
              <a:ext uri="{FF2B5EF4-FFF2-40B4-BE49-F238E27FC236}">
                <a16:creationId xmlns:a16="http://schemas.microsoft.com/office/drawing/2014/main" id="{3595BE53-B277-4950-ABFB-6865F346B5DE}"/>
              </a:ext>
            </a:extLst>
          </p:cNvPr>
          <p:cNvCxnSpPr/>
          <p:nvPr/>
        </p:nvCxnSpPr>
        <p:spPr>
          <a:xfrm>
            <a:off x="1704964" y="984796"/>
            <a:ext cx="0" cy="142708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id="{CF2BFED7-F425-4D7D-B0A3-EBC7D43BD133}"/>
              </a:ext>
            </a:extLst>
          </p:cNvPr>
          <p:cNvCxnSpPr>
            <a:cxnSpLocks/>
          </p:cNvCxnSpPr>
          <p:nvPr/>
        </p:nvCxnSpPr>
        <p:spPr>
          <a:xfrm>
            <a:off x="2005080" y="1493034"/>
            <a:ext cx="0" cy="91884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0" name="直線單箭頭接點 69">
            <a:extLst>
              <a:ext uri="{FF2B5EF4-FFF2-40B4-BE49-F238E27FC236}">
                <a16:creationId xmlns:a16="http://schemas.microsoft.com/office/drawing/2014/main" id="{DA4F5C61-1977-4537-8873-8476E08A30FC}"/>
              </a:ext>
            </a:extLst>
          </p:cNvPr>
          <p:cNvCxnSpPr/>
          <p:nvPr/>
        </p:nvCxnSpPr>
        <p:spPr>
          <a:xfrm>
            <a:off x="2322099" y="986690"/>
            <a:ext cx="0" cy="142708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1" name="直線單箭頭接點 70">
            <a:extLst>
              <a:ext uri="{FF2B5EF4-FFF2-40B4-BE49-F238E27FC236}">
                <a16:creationId xmlns:a16="http://schemas.microsoft.com/office/drawing/2014/main" id="{9AFE95D5-FF89-42E9-9202-23DF1C1422B6}"/>
              </a:ext>
            </a:extLst>
          </p:cNvPr>
          <p:cNvCxnSpPr>
            <a:cxnSpLocks/>
          </p:cNvCxnSpPr>
          <p:nvPr/>
        </p:nvCxnSpPr>
        <p:spPr>
          <a:xfrm>
            <a:off x="1354411" y="1501552"/>
            <a:ext cx="0" cy="92524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57" name="圖片 56">
            <a:extLst>
              <a:ext uri="{FF2B5EF4-FFF2-40B4-BE49-F238E27FC236}">
                <a16:creationId xmlns:a16="http://schemas.microsoft.com/office/drawing/2014/main" id="{0450BEA7-1082-4153-9470-0782133F55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775" y="1823431"/>
            <a:ext cx="2346640" cy="402725"/>
          </a:xfrm>
          <a:prstGeom prst="rect">
            <a:avLst/>
          </a:prstGeom>
        </p:spPr>
      </p:pic>
      <p:sp>
        <p:nvSpPr>
          <p:cNvPr id="55" name="矩形 54">
            <a:extLst>
              <a:ext uri="{FF2B5EF4-FFF2-40B4-BE49-F238E27FC236}">
                <a16:creationId xmlns:a16="http://schemas.microsoft.com/office/drawing/2014/main" id="{2BC5A775-AD41-48FC-942B-6433FCCBB256}"/>
              </a:ext>
            </a:extLst>
          </p:cNvPr>
          <p:cNvSpPr/>
          <p:nvPr/>
        </p:nvSpPr>
        <p:spPr>
          <a:xfrm>
            <a:off x="330443" y="1864045"/>
            <a:ext cx="20440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網路交換器</a:t>
            </a:r>
            <a:endParaRPr lang="en-US" altLang="zh-TW" b="1" dirty="0">
              <a:solidFill>
                <a:schemeClr val="bg1"/>
              </a:solidFill>
            </a:endParaRPr>
          </a:p>
        </p:txBody>
      </p:sp>
      <p:pic>
        <p:nvPicPr>
          <p:cNvPr id="62" name="圖片 61">
            <a:extLst>
              <a:ext uri="{FF2B5EF4-FFF2-40B4-BE49-F238E27FC236}">
                <a16:creationId xmlns:a16="http://schemas.microsoft.com/office/drawing/2014/main" id="{6C783A37-11F1-49FB-B597-655014FD0D7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926" y="711263"/>
            <a:ext cx="539808" cy="460246"/>
          </a:xfrm>
          <a:prstGeom prst="rect">
            <a:avLst/>
          </a:prstGeom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id="{F8A3AFCB-FEF9-449A-8C7B-86D628975C5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0145" y="1256519"/>
            <a:ext cx="539808" cy="460246"/>
          </a:xfrm>
          <a:prstGeom prst="rect">
            <a:avLst/>
          </a:prstGeom>
        </p:spPr>
      </p:pic>
      <p:pic>
        <p:nvPicPr>
          <p:cNvPr id="61" name="圖片 60">
            <a:extLst>
              <a:ext uri="{FF2B5EF4-FFF2-40B4-BE49-F238E27FC236}">
                <a16:creationId xmlns:a16="http://schemas.microsoft.com/office/drawing/2014/main" id="{D953CFF6-5C77-408B-A90F-41805B4FE8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475" y="692143"/>
            <a:ext cx="539808" cy="460246"/>
          </a:xfrm>
          <a:prstGeom prst="rect">
            <a:avLst/>
          </a:prstGeom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E31E4AB1-6210-4C05-99FA-87CAC2D915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59" y="1256519"/>
            <a:ext cx="539808" cy="460246"/>
          </a:xfrm>
          <a:prstGeom prst="rect">
            <a:avLst/>
          </a:prstGeom>
        </p:spPr>
      </p:pic>
      <p:pic>
        <p:nvPicPr>
          <p:cNvPr id="60" name="圖片 59">
            <a:extLst>
              <a:ext uri="{FF2B5EF4-FFF2-40B4-BE49-F238E27FC236}">
                <a16:creationId xmlns:a16="http://schemas.microsoft.com/office/drawing/2014/main" id="{E612A53E-FBBB-432C-90BC-8E541A6960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511" y="691053"/>
            <a:ext cx="539808" cy="460246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3D2360F7-01BD-4235-BFAE-CFE5E67191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45" y="1249991"/>
            <a:ext cx="539808" cy="460246"/>
          </a:xfrm>
          <a:prstGeom prst="rect">
            <a:avLst/>
          </a:prstGeom>
        </p:spPr>
      </p:pic>
      <p:pic>
        <p:nvPicPr>
          <p:cNvPr id="59" name="圖片 58">
            <a:extLst>
              <a:ext uri="{FF2B5EF4-FFF2-40B4-BE49-F238E27FC236}">
                <a16:creationId xmlns:a16="http://schemas.microsoft.com/office/drawing/2014/main" id="{62341A61-C457-44D3-90C1-F080B2A7564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409" y="684955"/>
            <a:ext cx="539808" cy="460246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C2D8428A-BFF7-474C-83A6-3771D7A2C72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21" y="1262423"/>
            <a:ext cx="539808" cy="460246"/>
          </a:xfrm>
          <a:prstGeom prst="rect">
            <a:avLst/>
          </a:prstGeom>
        </p:spPr>
      </p:pic>
      <p:pic>
        <p:nvPicPr>
          <p:cNvPr id="24" name="圖片 23" descr="一張含有 顯示, 電子用品 的圖片&#10;&#10;描述是以高可信度產生">
            <a:extLst>
              <a:ext uri="{FF2B5EF4-FFF2-40B4-BE49-F238E27FC236}">
                <a16:creationId xmlns:a16="http://schemas.microsoft.com/office/drawing/2014/main" id="{89DA6D75-757B-499E-8888-D40D978E006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107" y="1339274"/>
            <a:ext cx="2900362" cy="1284815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F257AF51-1F5F-4C17-9733-44B74C6BA236}"/>
              </a:ext>
            </a:extLst>
          </p:cNvPr>
          <p:cNvGrpSpPr/>
          <p:nvPr/>
        </p:nvGrpSpPr>
        <p:grpSpPr>
          <a:xfrm>
            <a:off x="4192541" y="1487386"/>
            <a:ext cx="2584250" cy="895171"/>
            <a:chOff x="4154313" y="1546547"/>
            <a:chExt cx="2752427" cy="953432"/>
          </a:xfrm>
        </p:grpSpPr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65B356BE-A379-433B-B489-3753B7F22061}"/>
                </a:ext>
              </a:extLst>
            </p:cNvPr>
            <p:cNvSpPr txBox="1"/>
            <p:nvPr/>
          </p:nvSpPr>
          <p:spPr>
            <a:xfrm>
              <a:off x="4154313" y="2204953"/>
              <a:ext cx="1548247" cy="295026"/>
            </a:xfrm>
            <a:prstGeom prst="rect">
              <a:avLst/>
            </a:prstGeom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TW" altLang="en-US" sz="1200" b="1">
                  <a:solidFill>
                    <a:schemeClr val="bg1"/>
                  </a:solidFill>
                </a:rPr>
                <a:t>PCIe Gen3 x 4</a:t>
              </a: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7209B0EC-06EC-485A-B74C-9259BB581734}"/>
                </a:ext>
              </a:extLst>
            </p:cNvPr>
            <p:cNvSpPr/>
            <p:nvPr/>
          </p:nvSpPr>
          <p:spPr>
            <a:xfrm>
              <a:off x="4300571" y="1546547"/>
              <a:ext cx="1276785" cy="62994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000000"/>
                </a:solidFill>
                <a:latin typeface="新細明體"/>
                <a:ea typeface="新細明體"/>
              </a:endParaRPr>
            </a:p>
          </p:txBody>
        </p:sp>
        <p:sp>
          <p:nvSpPr>
            <p:cNvPr id="42" name="文字方塊 37">
              <a:extLst>
                <a:ext uri="{FF2B5EF4-FFF2-40B4-BE49-F238E27FC236}">
                  <a16:creationId xmlns:a16="http://schemas.microsoft.com/office/drawing/2014/main" id="{D86FF46D-663C-4A4B-ADE1-D03781D31425}"/>
                </a:ext>
              </a:extLst>
            </p:cNvPr>
            <p:cNvSpPr txBox="1"/>
            <p:nvPr/>
          </p:nvSpPr>
          <p:spPr>
            <a:xfrm>
              <a:off x="4446894" y="1620193"/>
              <a:ext cx="1003547" cy="4917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TW" altLang="en-US" sz="12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MVT 影像transcod</a:t>
              </a: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C1BDE4EA-8B33-437E-BCA4-C421CA204AF2}"/>
                </a:ext>
              </a:extLst>
            </p:cNvPr>
            <p:cNvSpPr/>
            <p:nvPr/>
          </p:nvSpPr>
          <p:spPr>
            <a:xfrm>
              <a:off x="5640846" y="1553364"/>
              <a:ext cx="1265894" cy="623456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000000"/>
                </a:solidFill>
                <a:latin typeface="新細明體"/>
                <a:ea typeface="新細明體"/>
              </a:endParaRPr>
            </a:p>
          </p:txBody>
        </p:sp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B365E553-743A-4FF7-8DB7-61E224ECD193}"/>
                </a:ext>
              </a:extLst>
            </p:cNvPr>
            <p:cNvSpPr txBox="1"/>
            <p:nvPr/>
          </p:nvSpPr>
          <p:spPr>
            <a:xfrm>
              <a:off x="5797720" y="1625990"/>
              <a:ext cx="978391" cy="49170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TW" altLang="en-US" sz="12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MVT 影像transcod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2316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圖片 4" descr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19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圖片 8" descr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310" y="1209737"/>
            <a:ext cx="5122911" cy="2976061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標題 1"/>
          <p:cNvSpPr txBox="1">
            <a:spLocks noGrp="1"/>
          </p:cNvSpPr>
          <p:nvPr>
            <p:ph type="title"/>
          </p:nvPr>
        </p:nvSpPr>
        <p:spPr>
          <a:xfrm>
            <a:off x="3094" y="-31367"/>
            <a:ext cx="9140906" cy="853488"/>
          </a:xfrm>
          <a:prstGeom prst="rect">
            <a:avLst/>
          </a:prstGeom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>
            <a:noAutofit/>
          </a:bodyPr>
          <a:lstStyle/>
          <a:p>
            <a:r>
              <a:rPr lang="zh-TW" altLang="en-US" sz="3200" err="1"/>
              <a:t>資源有限，有甚麼好辦法可以協助我進行擴充</a:t>
            </a:r>
            <a:r>
              <a:rPr lang="zh-TW" altLang="en-US" sz="3200"/>
              <a:t>？</a:t>
            </a:r>
          </a:p>
        </p:txBody>
      </p:sp>
      <p:sp>
        <p:nvSpPr>
          <p:cNvPr id="187" name="內容版面配置區 2"/>
          <p:cNvSpPr txBox="1">
            <a:spLocks noGrp="1"/>
          </p:cNvSpPr>
          <p:nvPr>
            <p:ph type="body" sz="half" idx="1"/>
          </p:nvPr>
        </p:nvSpPr>
        <p:spPr>
          <a:xfrm>
            <a:off x="283433" y="1234829"/>
            <a:ext cx="4828665" cy="3682929"/>
          </a:xfrm>
          <a:prstGeom prst="rect">
            <a:avLst/>
          </a:prstGeom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 sz="2200">
                <a:solidFill>
                  <a:srgbClr val="FFFFFF"/>
                </a:solidFill>
              </a:defRPr>
            </a:pPr>
            <a:r>
              <a:rPr lang="zh-CN"/>
              <a:t>現有</a:t>
            </a:r>
            <a:r>
              <a:rPr lang="en-US" altLang="zh-CN"/>
              <a:t>NAS</a:t>
            </a:r>
            <a:r>
              <a:rPr lang="zh-CN"/>
              <a:t>儲存空間還夠，但是</a:t>
            </a:r>
            <a:r>
              <a:rPr lang="zh-CN">
                <a:solidFill>
                  <a:srgbClr val="FFC000"/>
                </a:solidFill>
              </a:rPr>
              <a:t>運算遇到瓶頸</a:t>
            </a:r>
            <a:r>
              <a:rPr lang="zh-CN" altLang="en-US"/>
              <a:t>，</a:t>
            </a:r>
            <a:r>
              <a:rPr lang="zh-TW" altLang="en-US"/>
              <a:t>有什麼方式可以提升運算效能</a:t>
            </a:r>
            <a:r>
              <a:rPr lang="en-US" altLang="zh-CN"/>
              <a:t>?</a:t>
            </a:r>
            <a:endParaRPr lang="zh-CN" altLang="en-US"/>
          </a:p>
          <a:p>
            <a:pPr>
              <a:defRPr sz="2200">
                <a:solidFill>
                  <a:srgbClr val="FFFFFF"/>
                </a:solidFill>
              </a:defRPr>
            </a:pPr>
            <a:r>
              <a:rPr lang="zh-CN" altLang="en-US"/>
              <a:t>公司不同部門都希望有各自獨立的儲存環境，但</a:t>
            </a:r>
            <a:r>
              <a:rPr lang="zh-CN" altLang="en-US" sz="2200">
                <a:solidFill>
                  <a:srgbClr val="FFC000"/>
                </a:solidFill>
              </a:rPr>
              <a:t>經費有限</a:t>
            </a:r>
            <a:r>
              <a:rPr lang="zh-CN" altLang="en-US"/>
              <a:t>，如何滿足需求？</a:t>
            </a:r>
            <a:endParaRPr lang="zh-CN"/>
          </a:p>
          <a:p>
            <a:pPr>
              <a:defRPr sz="2200">
                <a:solidFill>
                  <a:srgbClr val="FFFFFF"/>
                </a:solidFill>
              </a:defRPr>
            </a:pPr>
            <a:r>
              <a:rPr err="1"/>
              <a:t>添購新設備需要地方擺放，沒有</a:t>
            </a:r>
            <a:r>
              <a:rPr err="1">
                <a:solidFill>
                  <a:srgbClr val="FFC000"/>
                </a:solidFill>
              </a:rPr>
              <a:t>空間</a:t>
            </a:r>
            <a:r>
              <a:rPr err="1"/>
              <a:t>了怎麼辦</a:t>
            </a:r>
            <a:r>
              <a:t>？</a:t>
            </a:r>
          </a:p>
          <a:p>
            <a:pPr>
              <a:defRPr sz="2200">
                <a:solidFill>
                  <a:srgbClr val="FFFFFF"/>
                </a:solidFill>
              </a:defRPr>
            </a:pPr>
            <a:endParaRPr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2321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A6D41-B4DE-4B86-9E44-9130B5334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832" y="-25166"/>
            <a:ext cx="8229600" cy="857250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大幅提升主機的影像處理能力</a:t>
            </a:r>
            <a:endParaRPr lang="ja-JP" sz="3200" b="0" dirty="0"/>
          </a:p>
        </p:txBody>
      </p:sp>
      <p:pic>
        <p:nvPicPr>
          <p:cNvPr id="7" name="圖片 6" descr="04.png">
            <a:extLst>
              <a:ext uri="{FF2B5EF4-FFF2-40B4-BE49-F238E27FC236}">
                <a16:creationId xmlns:a16="http://schemas.microsoft.com/office/drawing/2014/main" id="{EB3C1B65-13C1-4A11-B77F-B5C101C42B5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361273" y="2279560"/>
            <a:ext cx="8473634" cy="2125015"/>
          </a:xfrm>
          <a:prstGeom prst="rect">
            <a:avLst/>
          </a:prstGeom>
        </p:spPr>
      </p:pic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499918F5-B169-4435-AEFF-7FDDE1B293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208476"/>
              </p:ext>
            </p:extLst>
          </p:nvPr>
        </p:nvGraphicFramePr>
        <p:xfrm>
          <a:off x="395832" y="2404324"/>
          <a:ext cx="8386895" cy="1873019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1351240">
                  <a:extLst>
                    <a:ext uri="{9D8B030D-6E8A-4147-A177-3AD203B41FA5}">
                      <a16:colId xmlns:a16="http://schemas.microsoft.com/office/drawing/2014/main" val="2841148529"/>
                    </a:ext>
                  </a:extLst>
                </a:gridCol>
                <a:gridCol w="2174133">
                  <a:extLst>
                    <a:ext uri="{9D8B030D-6E8A-4147-A177-3AD203B41FA5}">
                      <a16:colId xmlns:a16="http://schemas.microsoft.com/office/drawing/2014/main" val="612292340"/>
                    </a:ext>
                  </a:extLst>
                </a:gridCol>
                <a:gridCol w="2345781">
                  <a:extLst>
                    <a:ext uri="{9D8B030D-6E8A-4147-A177-3AD203B41FA5}">
                      <a16:colId xmlns:a16="http://schemas.microsoft.com/office/drawing/2014/main" val="3741756935"/>
                    </a:ext>
                  </a:extLst>
                </a:gridCol>
                <a:gridCol w="2515741">
                  <a:extLst>
                    <a:ext uri="{9D8B030D-6E8A-4147-A177-3AD203B41FA5}">
                      <a16:colId xmlns:a16="http://schemas.microsoft.com/office/drawing/2014/main" val="3024485132"/>
                    </a:ext>
                  </a:extLst>
                </a:gridCol>
              </a:tblGrid>
              <a:tr h="389659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TW" alt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TW" altLang="en-US"/>
                        <a:t>未安裝 Mustang-200</a:t>
                      </a:r>
                      <a:endParaRPr lang="zh-TW" alt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TW" altLang="en-US"/>
                        <a:t>安裝 Mustang-200</a:t>
                      </a:r>
                      <a:endParaRPr lang="zh-TW" altLang="en-US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73304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TW" altLang="en-US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環境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TW" altLang="en-US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顯示卡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TW" altLang="en-US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2張NVIDIA GTX 1060 GAMING VR X 6G PCI-E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041874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TW" altLang="en-US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HDMI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TW" altLang="en-US" sz="1500" b="1">
                          <a:latin typeface="微軟正黑體"/>
                          <a:ea typeface="微軟正黑體"/>
                        </a:rPr>
                        <a:t>8 埠 (每個顯示卡提供 4 埠)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265751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TW" altLang="en-US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支援螢幕數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TW" altLang="en-US" sz="1500" b="1">
                          <a:latin typeface="微軟正黑體"/>
                          <a:ea typeface="微軟正黑體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638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TW" altLang="en-US" sz="15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效能差異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TW" altLang="en-US" sz="15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影像處理能力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TW" altLang="en-US" sz="15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12個4K攝影機轉檔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TW" altLang="en-US" sz="1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24個4K攝影機轉檔</a:t>
                      </a:r>
                      <a:endParaRPr lang="zh-TW" altLang="en-US" sz="1500" b="1" dirty="0">
                        <a:solidFill>
                          <a:srgbClr val="FF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5080657"/>
                  </a:ext>
                </a:extLst>
              </a:tr>
            </a:tbl>
          </a:graphicData>
        </a:graphic>
      </p:graphicFrame>
      <p:pic>
        <p:nvPicPr>
          <p:cNvPr id="8" name="圖片 7" descr="bar.png">
            <a:extLst>
              <a:ext uri="{FF2B5EF4-FFF2-40B4-BE49-F238E27FC236}">
                <a16:creationId xmlns:a16="http://schemas.microsoft.com/office/drawing/2014/main" id="{0EFECE10-C7FA-4D0B-BB5C-B9E4B150D40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588" y="1178827"/>
            <a:ext cx="8229600" cy="1033873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0C50C7C-739C-4B28-B7ED-9DDBB68A0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298" y="1359246"/>
            <a:ext cx="7512452" cy="83815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zh-TW" altLang="en-US" sz="2500" dirty="0">
                <a:solidFill>
                  <a:schemeClr val="bg1"/>
                </a:solidFill>
              </a:rPr>
              <a:t>安裝1張Mustang-200即可以增加</a:t>
            </a:r>
            <a:r>
              <a:rPr lang="zh-TW" altLang="en-US" sz="2500" dirty="0">
                <a:solidFill>
                  <a:srgbClr val="FFFF00"/>
                </a:solidFill>
              </a:rPr>
              <a:t>12</a:t>
            </a:r>
            <a:r>
              <a:rPr lang="zh-TW" altLang="en-US" sz="2500" dirty="0">
                <a:solidFill>
                  <a:schemeClr val="bg1"/>
                </a:solidFill>
              </a:rPr>
              <a:t>路4K攝影機的影像處理能力</a:t>
            </a:r>
          </a:p>
        </p:txBody>
      </p:sp>
    </p:spTree>
    <p:extLst>
      <p:ext uri="{BB962C8B-B14F-4D97-AF65-F5344CB8AC3E}">
        <p14:creationId xmlns:p14="http://schemas.microsoft.com/office/powerpoint/2010/main" val="7757350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968C199C-FA0F-490B-9C38-4A7DFDA8A3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029" y="735197"/>
            <a:ext cx="4050696" cy="80460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D0E28F8-67F4-4899-88E9-AD462BF7C2BE}"/>
              </a:ext>
            </a:extLst>
          </p:cNvPr>
          <p:cNvSpPr txBox="1">
            <a:spLocks/>
          </p:cNvSpPr>
          <p:nvPr/>
        </p:nvSpPr>
        <p:spPr>
          <a:xfrm>
            <a:off x="457200" y="13677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r>
              <a:rPr lang="zh-TW" altLang="en-US" sz="3200" dirty="0"/>
              <a:t>是你最好的選擇</a:t>
            </a:r>
            <a:r>
              <a:rPr lang="en-US" altLang="zh-TW" sz="3200" dirty="0"/>
              <a:t>!</a:t>
            </a:r>
            <a:endParaRPr lang="ja-JP" sz="3200" dirty="0"/>
          </a:p>
        </p:txBody>
      </p:sp>
    </p:spTree>
    <p:extLst>
      <p:ext uri="{BB962C8B-B14F-4D97-AF65-F5344CB8AC3E}">
        <p14:creationId xmlns:p14="http://schemas.microsoft.com/office/powerpoint/2010/main" val="3065060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6" y="0"/>
            <a:ext cx="9128317" cy="5143499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Title 3"/>
          <p:cNvSpPr txBox="1">
            <a:spLocks noGrp="1"/>
          </p:cNvSpPr>
          <p:nvPr>
            <p:ph type="title"/>
          </p:nvPr>
        </p:nvSpPr>
        <p:spPr>
          <a:xfrm>
            <a:off x="8388" y="143031"/>
            <a:ext cx="9128319" cy="889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zh-TW" altLang="en-US" sz="3200" dirty="0"/>
              <a:t>多項黑科技集結一身的野馬</a:t>
            </a:r>
            <a:r>
              <a:rPr lang="af-ZA" sz="3200" dirty="0">
                <a:latin typeface="Arial" panose="020B0604020202020204" pitchFamily="34" charset="0"/>
                <a:cs typeface="Arial" panose="020B0604020202020204" pitchFamily="34" charset="0"/>
              </a:rPr>
              <a:t>Mustang-200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52CC5CBC-12A9-4F9B-8CA3-B6A2670A1F26}"/>
              </a:ext>
            </a:extLst>
          </p:cNvPr>
          <p:cNvGrpSpPr/>
          <p:nvPr/>
        </p:nvGrpSpPr>
        <p:grpSpPr>
          <a:xfrm>
            <a:off x="5420721" y="2318830"/>
            <a:ext cx="3590096" cy="1566171"/>
            <a:chOff x="5381127" y="1416084"/>
            <a:chExt cx="3869726" cy="1688159"/>
          </a:xfrm>
        </p:grpSpPr>
        <p:pic>
          <p:nvPicPr>
            <p:cNvPr id="197" name="Picture 9" descr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381127" y="1886213"/>
              <a:ext cx="3869726" cy="76478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8" name="圖片 7" descr="圖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2079" y="1464351"/>
              <a:ext cx="3202940" cy="54051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99" name="Title 3"/>
            <p:cNvSpPr txBox="1"/>
            <p:nvPr/>
          </p:nvSpPr>
          <p:spPr>
            <a:xfrm>
              <a:off x="5591628" y="1416084"/>
              <a:ext cx="2853793" cy="671130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ctr">
              <a:normAutofit/>
            </a:bodyPr>
            <a:lstStyle>
              <a:lvl1pPr algn="ctr">
                <a:defRPr sz="2500"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r>
                <a:t>QNAP </a:t>
              </a:r>
              <a:r>
                <a:rPr err="1"/>
                <a:t>軟體經驗</a:t>
              </a:r>
              <a:endParaRPr/>
            </a:p>
          </p:txBody>
        </p:sp>
        <p:pic>
          <p:nvPicPr>
            <p:cNvPr id="200" name="圖片 11" descr="圖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2080" y="2481381"/>
              <a:ext cx="3202940" cy="54051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01" name="Title 3"/>
            <p:cNvSpPr txBox="1"/>
            <p:nvPr/>
          </p:nvSpPr>
          <p:spPr>
            <a:xfrm>
              <a:off x="5591628" y="2433112"/>
              <a:ext cx="2853793" cy="671131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ctr">
              <a:normAutofit/>
            </a:bodyPr>
            <a:lstStyle>
              <a:lvl1pPr algn="ctr">
                <a:defRPr sz="2500"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r>
                <a:t>IEI </a:t>
              </a:r>
              <a:r>
                <a:rPr err="1"/>
                <a:t>硬體工藝</a:t>
              </a:r>
              <a:endParaRPr/>
            </a:p>
          </p:txBody>
        </p:sp>
      </p:grpSp>
      <p:pic>
        <p:nvPicPr>
          <p:cNvPr id="202" name="圖片 18" descr="圖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803" y="4212515"/>
            <a:ext cx="7851737" cy="464435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TextBox 5"/>
          <p:cNvSpPr txBox="1"/>
          <p:nvPr/>
        </p:nvSpPr>
        <p:spPr>
          <a:xfrm>
            <a:off x="990478" y="4241133"/>
            <a:ext cx="7796122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>
            <a:spAutoFit/>
          </a:bodyPr>
          <a:lstStyle>
            <a:lvl1pPr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err="1">
                <a:latin typeface="Microsoft JhengHei"/>
                <a:ea typeface="Microsoft JhengHei"/>
              </a:rPr>
              <a:t>野馬</a:t>
            </a:r>
            <a:r>
              <a:t> Mustang-200 </a:t>
            </a:r>
            <a:r>
              <a:rPr lang="zh-TW">
                <a:latin typeface="Microsoft JhengHei"/>
                <a:ea typeface="Microsoft JhengHei"/>
              </a:rPr>
              <a:t>一張小卡就能解決前述可能</a:t>
            </a:r>
            <a:r>
              <a:rPr lang="zh-TW" altLang="en-US">
                <a:latin typeface="Microsoft JhengHei"/>
                <a:ea typeface="Microsoft JhengHei"/>
              </a:rPr>
              <a:t>遇</a:t>
            </a:r>
            <a:r>
              <a:rPr lang="zh-TW">
                <a:latin typeface="Microsoft JhengHei"/>
                <a:ea typeface="Microsoft JhengHei"/>
              </a:rPr>
              <a:t>到的所有問題</a:t>
            </a:r>
            <a:endParaRPr lang="zh-TW" altLang="en-US">
              <a:latin typeface="Microsoft JhengHei"/>
              <a:ea typeface="Microsoft JhengHei"/>
            </a:endParaRPr>
          </a:p>
        </p:txBody>
      </p:sp>
      <p:pic>
        <p:nvPicPr>
          <p:cNvPr id="204" name="圖片 20" descr="圖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758" y="1326786"/>
            <a:ext cx="1514570" cy="3014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51527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D9576C7C-DB4E-4251-85DF-E521B9370B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2832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1E35AA-AA7F-46D9-A176-91F8085EF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200" dirty="0"/>
              <a:t>溫故知新 </a:t>
            </a:r>
            <a:r>
              <a:rPr lang="ja-JP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  <a:r>
              <a:rPr lang="ja-JP" altLang="en-US" sz="3200" dirty="0"/>
              <a:t> 硬體與作業系統</a:t>
            </a:r>
          </a:p>
        </p:txBody>
      </p:sp>
      <p:pic>
        <p:nvPicPr>
          <p:cNvPr id="20" name="圖片 20">
            <a:extLst>
              <a:ext uri="{FF2B5EF4-FFF2-40B4-BE49-F238E27FC236}">
                <a16:creationId xmlns:a16="http://schemas.microsoft.com/office/drawing/2014/main" id="{818EB788-3D25-4D1B-BAFF-AF5EF6EAC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079" y="1562534"/>
            <a:ext cx="667616" cy="667616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50715472-9682-4C6A-A849-8DCA0A671946}"/>
              </a:ext>
            </a:extLst>
          </p:cNvPr>
          <p:cNvSpPr txBox="1"/>
          <p:nvPr/>
        </p:nvSpPr>
        <p:spPr>
          <a:xfrm>
            <a:off x="3207964" y="1201580"/>
            <a:ext cx="709713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/>
              <a:t>QuAI</a:t>
            </a:r>
            <a:endParaRPr lang="zh-TW" b="1"/>
          </a:p>
        </p:txBody>
      </p:sp>
      <p:pic>
        <p:nvPicPr>
          <p:cNvPr id="26" name="圖片 26">
            <a:extLst>
              <a:ext uri="{FF2B5EF4-FFF2-40B4-BE49-F238E27FC236}">
                <a16:creationId xmlns:a16="http://schemas.microsoft.com/office/drawing/2014/main" id="{82C32410-29D8-4E5E-9918-8D44E1D704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9562" y="1560802"/>
            <a:ext cx="645103" cy="658091"/>
          </a:xfrm>
          <a:prstGeom prst="rect">
            <a:avLst/>
          </a:prstGeom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F080E2FA-4F43-4D7D-8D99-3F8A97F09D5F}"/>
              </a:ext>
            </a:extLst>
          </p:cNvPr>
          <p:cNvSpPr txBox="1"/>
          <p:nvPr/>
        </p:nvSpPr>
        <p:spPr>
          <a:xfrm>
            <a:off x="3948317" y="1201579"/>
            <a:ext cx="1055547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/>
              <a:t>QVR Pr</a:t>
            </a:r>
            <a:r>
              <a:rPr lang="en-US" altLang="en-US" b="1"/>
              <a:t>o</a:t>
            </a:r>
            <a:endParaRPr lang="zh-TW" b="1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774E33A-2ED2-4083-A8E3-A3A796DA2933}"/>
              </a:ext>
            </a:extLst>
          </p:cNvPr>
          <p:cNvSpPr/>
          <p:nvPr/>
        </p:nvSpPr>
        <p:spPr>
          <a:xfrm>
            <a:off x="5094006" y="2374319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虛擬機工作站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DA51297-7C2B-4B1E-B101-93ADB8DE0DE6}"/>
              </a:ext>
            </a:extLst>
          </p:cNvPr>
          <p:cNvSpPr/>
          <p:nvPr/>
        </p:nvSpPr>
        <p:spPr>
          <a:xfrm>
            <a:off x="3398333" y="2377525"/>
            <a:ext cx="12105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容器工作站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DE5476D-5818-46DF-989C-B96B7BB7E77A}"/>
              </a:ext>
            </a:extLst>
          </p:cNvPr>
          <p:cNvSpPr/>
          <p:nvPr/>
        </p:nvSpPr>
        <p:spPr>
          <a:xfrm>
            <a:off x="5162937" y="2788056"/>
            <a:ext cx="659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8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QTS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2D56271B-F8E4-4A2D-B0A0-90257D845A18}"/>
              </a:ext>
            </a:extLst>
          </p:cNvPr>
          <p:cNvSpPr/>
          <p:nvPr/>
        </p:nvSpPr>
        <p:spPr>
          <a:xfrm>
            <a:off x="7103375" y="3577253"/>
            <a:ext cx="646331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</a:t>
            </a:r>
            <a:endParaRPr lang="zh-TW" sz="1800" dirty="0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C1CD6629-2430-49CC-81DC-3442037CA188}"/>
              </a:ext>
            </a:extLst>
          </p:cNvPr>
          <p:cNvSpPr/>
          <p:nvPr/>
        </p:nvSpPr>
        <p:spPr>
          <a:xfrm>
            <a:off x="5838624" y="3577253"/>
            <a:ext cx="646331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儲存</a:t>
            </a:r>
            <a:endParaRPr lang="zh-TW" sz="1800" dirty="0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798221B-ADE1-4109-BB4D-5AC6EA5624D5}"/>
              </a:ext>
            </a:extLst>
          </p:cNvPr>
          <p:cNvSpPr/>
          <p:nvPr/>
        </p:nvSpPr>
        <p:spPr>
          <a:xfrm>
            <a:off x="4555787" y="3555645"/>
            <a:ext cx="710451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1800" b="1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RAM</a:t>
            </a:r>
            <a:endParaRPr lang="zh-TW" alt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A24C99FA-3120-4CC9-A2AB-7AF6C5120001}"/>
              </a:ext>
            </a:extLst>
          </p:cNvPr>
          <p:cNvSpPr/>
          <p:nvPr/>
        </p:nvSpPr>
        <p:spPr>
          <a:xfrm>
            <a:off x="3333055" y="3577253"/>
            <a:ext cx="671979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1800" b="1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CPU</a:t>
            </a:r>
            <a:endParaRPr lang="zh-TW" alt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468BF04D-8CDB-46EB-BE40-1E72850211D8}"/>
              </a:ext>
            </a:extLst>
          </p:cNvPr>
          <p:cNvSpPr/>
          <p:nvPr/>
        </p:nvSpPr>
        <p:spPr>
          <a:xfrm>
            <a:off x="4892944" y="1384259"/>
            <a:ext cx="9028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應用程式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C4B4796E-DCC1-4355-A9CE-6407FF429FAC}"/>
              </a:ext>
            </a:extLst>
          </p:cNvPr>
          <p:cNvSpPr/>
          <p:nvPr/>
        </p:nvSpPr>
        <p:spPr>
          <a:xfrm>
            <a:off x="5779484" y="1384258"/>
            <a:ext cx="9028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應用程式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73E44625-27F9-4B01-AF68-372D302D307F}"/>
              </a:ext>
            </a:extLst>
          </p:cNvPr>
          <p:cNvSpPr/>
          <p:nvPr/>
        </p:nvSpPr>
        <p:spPr>
          <a:xfrm>
            <a:off x="4958608" y="1777704"/>
            <a:ext cx="8208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Wi</a:t>
            </a:r>
            <a:r>
              <a:rPr lang="en-US" altLang="en-US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n</a:t>
            </a:r>
          </a:p>
          <a:p>
            <a:pPr algn="ctr"/>
            <a:r>
              <a:rPr lang="en-US" altLang="en-US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VM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E97F179C-66C6-470C-A410-ECAEECF03AD6}"/>
              </a:ext>
            </a:extLst>
          </p:cNvPr>
          <p:cNvSpPr/>
          <p:nvPr/>
        </p:nvSpPr>
        <p:spPr>
          <a:xfrm>
            <a:off x="5825414" y="1783159"/>
            <a:ext cx="8208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Wi</a:t>
            </a:r>
            <a:r>
              <a:rPr lang="en-US" altLang="en-US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n</a:t>
            </a:r>
          </a:p>
          <a:p>
            <a:pPr algn="ctr"/>
            <a:r>
              <a:rPr lang="en-US" altLang="en-US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VM</a:t>
            </a: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BF438FFE-B65F-464A-9CE8-27D8684256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390" y="1667782"/>
            <a:ext cx="2126102" cy="390929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9D7F7D6A-B864-47EE-ACF0-12887C793A5F}"/>
              </a:ext>
            </a:extLst>
          </p:cNvPr>
          <p:cNvSpPr/>
          <p:nvPr/>
        </p:nvSpPr>
        <p:spPr>
          <a:xfrm>
            <a:off x="477739" y="1697101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800" b="1">
                <a:solidFill>
                  <a:schemeClr val="bg1"/>
                </a:solidFill>
                <a:latin typeface="Microsoft JhengHei"/>
                <a:ea typeface="Microsoft JhengHei"/>
              </a:rPr>
              <a:t>無限可能的應用</a:t>
            </a:r>
          </a:p>
        </p:txBody>
      </p:sp>
      <p:sp>
        <p:nvSpPr>
          <p:cNvPr id="45" name="箭號: 向右 44">
            <a:extLst>
              <a:ext uri="{FF2B5EF4-FFF2-40B4-BE49-F238E27FC236}">
                <a16:creationId xmlns:a16="http://schemas.microsoft.com/office/drawing/2014/main" id="{46238DF3-E966-49C0-A203-7D516833B8F8}"/>
              </a:ext>
            </a:extLst>
          </p:cNvPr>
          <p:cNvSpPr/>
          <p:nvPr/>
        </p:nvSpPr>
        <p:spPr>
          <a:xfrm>
            <a:off x="2416623" y="2873935"/>
            <a:ext cx="783553" cy="210855"/>
          </a:xfrm>
          <a:prstGeom prst="rightArrow">
            <a:avLst>
              <a:gd name="adj1" fmla="val 38680"/>
              <a:gd name="adj2" fmla="val 87836"/>
            </a:avLst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6" name="圖片 45">
            <a:extLst>
              <a:ext uri="{FF2B5EF4-FFF2-40B4-BE49-F238E27FC236}">
                <a16:creationId xmlns:a16="http://schemas.microsoft.com/office/drawing/2014/main" id="{FA4B56F4-397D-454B-B681-5DA96FCD7B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067" y="2764013"/>
            <a:ext cx="2126102" cy="390929"/>
          </a:xfrm>
          <a:prstGeom prst="rect">
            <a:avLst/>
          </a:prstGeom>
        </p:spPr>
      </p:pic>
      <p:sp>
        <p:nvSpPr>
          <p:cNvPr id="47" name="矩形 46">
            <a:extLst>
              <a:ext uri="{FF2B5EF4-FFF2-40B4-BE49-F238E27FC236}">
                <a16:creationId xmlns:a16="http://schemas.microsoft.com/office/drawing/2014/main" id="{CB5E1982-699F-42AD-983D-C0092A036CF6}"/>
              </a:ext>
            </a:extLst>
          </p:cNvPr>
          <p:cNvSpPr/>
          <p:nvPr/>
        </p:nvSpPr>
        <p:spPr>
          <a:xfrm>
            <a:off x="822664" y="2793332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800" b="1">
                <a:solidFill>
                  <a:schemeClr val="bg1"/>
                </a:solidFill>
                <a:latin typeface="Microsoft JhengHei"/>
                <a:ea typeface="Microsoft JhengHei"/>
              </a:rPr>
              <a:t>作業系統</a:t>
            </a:r>
          </a:p>
        </p:txBody>
      </p:sp>
      <p:sp>
        <p:nvSpPr>
          <p:cNvPr id="49" name="箭號: 向右 48">
            <a:extLst>
              <a:ext uri="{FF2B5EF4-FFF2-40B4-BE49-F238E27FC236}">
                <a16:creationId xmlns:a16="http://schemas.microsoft.com/office/drawing/2014/main" id="{4FD1696A-4C86-4EC0-AC3E-08E0970F5012}"/>
              </a:ext>
            </a:extLst>
          </p:cNvPr>
          <p:cNvSpPr/>
          <p:nvPr/>
        </p:nvSpPr>
        <p:spPr>
          <a:xfrm>
            <a:off x="2416623" y="3658889"/>
            <a:ext cx="783553" cy="210855"/>
          </a:xfrm>
          <a:prstGeom prst="rightArrow">
            <a:avLst>
              <a:gd name="adj1" fmla="val 38680"/>
              <a:gd name="adj2" fmla="val 87836"/>
            </a:avLst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0" name="圖片 49">
            <a:extLst>
              <a:ext uri="{FF2B5EF4-FFF2-40B4-BE49-F238E27FC236}">
                <a16:creationId xmlns:a16="http://schemas.microsoft.com/office/drawing/2014/main" id="{9156CA93-A705-4AAF-813B-490BBA3578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067" y="3548967"/>
            <a:ext cx="2126102" cy="390929"/>
          </a:xfrm>
          <a:prstGeom prst="rect">
            <a:avLst/>
          </a:prstGeom>
        </p:spPr>
      </p:pic>
      <p:sp>
        <p:nvSpPr>
          <p:cNvPr id="51" name="矩形 50">
            <a:extLst>
              <a:ext uri="{FF2B5EF4-FFF2-40B4-BE49-F238E27FC236}">
                <a16:creationId xmlns:a16="http://schemas.microsoft.com/office/drawing/2014/main" id="{4878CE13-BAFC-4232-A7AC-59CF1D2B93B6}"/>
              </a:ext>
            </a:extLst>
          </p:cNvPr>
          <p:cNvSpPr/>
          <p:nvPr/>
        </p:nvSpPr>
        <p:spPr>
          <a:xfrm>
            <a:off x="777780" y="3578286"/>
            <a:ext cx="11977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800" b="1">
                <a:solidFill>
                  <a:schemeClr val="bg1"/>
                </a:solidFill>
                <a:latin typeface="Microsoft JhengHei"/>
                <a:ea typeface="Microsoft JhengHei"/>
              </a:rPr>
              <a:t>NAS </a:t>
            </a:r>
            <a:r>
              <a:rPr lang="zh-TW" altLang="en-US" sz="1800" b="1">
                <a:solidFill>
                  <a:schemeClr val="bg1"/>
                </a:solidFill>
                <a:latin typeface="Microsoft JhengHei"/>
                <a:ea typeface="Microsoft JhengHei"/>
              </a:rPr>
              <a:t>硬體</a:t>
            </a:r>
          </a:p>
        </p:txBody>
      </p:sp>
      <p:pic>
        <p:nvPicPr>
          <p:cNvPr id="53" name="圖形 52">
            <a:extLst>
              <a:ext uri="{FF2B5EF4-FFF2-40B4-BE49-F238E27FC236}">
                <a16:creationId xmlns:a16="http://schemas.microsoft.com/office/drawing/2014/main" id="{272CF8D0-80C9-4DC0-8209-FE1161F810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62660" y="1139035"/>
            <a:ext cx="5134272" cy="1176575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52A0B81C-9633-4DB6-8336-B5C9BA21FB5A}"/>
              </a:ext>
            </a:extLst>
          </p:cNvPr>
          <p:cNvSpPr/>
          <p:nvPr/>
        </p:nvSpPr>
        <p:spPr>
          <a:xfrm>
            <a:off x="6719022" y="1618101"/>
            <a:ext cx="128823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FTP</a:t>
            </a:r>
          </a:p>
          <a:p>
            <a:pPr marL="177800" indent="-177800">
              <a:buFont typeface="Arial"/>
              <a:buChar char="•"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Samba</a:t>
            </a:r>
          </a:p>
          <a:p>
            <a:pPr marL="177800" indent="-177800">
              <a:buFont typeface="Arial"/>
              <a:buChar char="•"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iSCSI</a:t>
            </a:r>
          </a:p>
          <a:p>
            <a:pPr marL="177800" indent="-177800">
              <a:buFont typeface="Arial"/>
              <a:buChar char="•"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SQL/Web</a:t>
            </a:r>
          </a:p>
          <a:p>
            <a:pPr marL="177800" indent="-177800">
              <a:buFont typeface="Arial"/>
              <a:buChar char="•"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App</a:t>
            </a:r>
          </a:p>
        </p:txBody>
      </p:sp>
      <p:sp>
        <p:nvSpPr>
          <p:cNvPr id="44" name="箭號: 向右 43">
            <a:extLst>
              <a:ext uri="{FF2B5EF4-FFF2-40B4-BE49-F238E27FC236}">
                <a16:creationId xmlns:a16="http://schemas.microsoft.com/office/drawing/2014/main" id="{6B183FAD-BBA1-4F9F-BD7E-30DE53987CCC}"/>
              </a:ext>
            </a:extLst>
          </p:cNvPr>
          <p:cNvSpPr/>
          <p:nvPr/>
        </p:nvSpPr>
        <p:spPr>
          <a:xfrm>
            <a:off x="2417946" y="1777704"/>
            <a:ext cx="783553" cy="210855"/>
          </a:xfrm>
          <a:prstGeom prst="rightArrow">
            <a:avLst>
              <a:gd name="adj1" fmla="val 38680"/>
              <a:gd name="adj2" fmla="val 87836"/>
            </a:avLst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29B5A025-A1CE-4311-AA2B-FB659E39DC88}"/>
              </a:ext>
            </a:extLst>
          </p:cNvPr>
          <p:cNvSpPr/>
          <p:nvPr/>
        </p:nvSpPr>
        <p:spPr>
          <a:xfrm>
            <a:off x="6826857" y="1350857"/>
            <a:ext cx="102624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5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NAS</a:t>
            </a:r>
            <a:r>
              <a:rPr lang="zh-TW" altLang="en-US" sz="1500" b="1">
                <a:solidFill>
                  <a:schemeClr val="bg1"/>
                </a:solidFill>
                <a:latin typeface="新細明體"/>
                <a:ea typeface="新細明體"/>
              </a:rPr>
              <a:t> </a:t>
            </a: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服務</a:t>
            </a:r>
          </a:p>
        </p:txBody>
      </p:sp>
    </p:spTree>
    <p:extLst>
      <p:ext uri="{BB962C8B-B14F-4D97-AF65-F5344CB8AC3E}">
        <p14:creationId xmlns:p14="http://schemas.microsoft.com/office/powerpoint/2010/main" val="1680863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牆 的圖片&#10;&#10;描述是以高可信度產生">
            <a:extLst>
              <a:ext uri="{FF2B5EF4-FFF2-40B4-BE49-F238E27FC236}">
                <a16:creationId xmlns:a16="http://schemas.microsoft.com/office/drawing/2014/main" id="{E375009D-51B0-454E-827E-2B63D89CCA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3A9625B-E34B-49B6-8FB9-D9AAF9AD6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Mustang-200 </a:t>
            </a:r>
            <a:r>
              <a:rPr lang="zh-TW" altLang="en-US" sz="3200" dirty="0"/>
              <a:t>雙</a:t>
            </a:r>
            <a:r>
              <a:rPr lang="zh-TW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  <a:r>
              <a:rPr lang="zh-TW" altLang="en-US" sz="3200" dirty="0"/>
              <a:t>野馬卡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182664DC-5C0B-4A7D-A200-3F9CE481CCD1}"/>
              </a:ext>
            </a:extLst>
          </p:cNvPr>
          <p:cNvSpPr txBox="1"/>
          <p:nvPr/>
        </p:nvSpPr>
        <p:spPr>
          <a:xfrm>
            <a:off x="2512485" y="4161630"/>
            <a:ext cx="1846985" cy="323165"/>
          </a:xfrm>
          <a:prstGeom prst="rect">
            <a:avLst/>
          </a:prstGeom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500" b="1">
                <a:solidFill>
                  <a:schemeClr val="bg1"/>
                </a:solidFill>
              </a:rPr>
              <a:t>PCIe 2.0 x 4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1B481001-CD20-49AB-A51D-A1722E5B794C}"/>
              </a:ext>
            </a:extLst>
          </p:cNvPr>
          <p:cNvGrpSpPr/>
          <p:nvPr/>
        </p:nvGrpSpPr>
        <p:grpSpPr>
          <a:xfrm>
            <a:off x="359863" y="887523"/>
            <a:ext cx="2412275" cy="788109"/>
            <a:chOff x="359864" y="887524"/>
            <a:chExt cx="2244728" cy="7333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8728B96-A9C7-FF45-818E-B5F954F2A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0761" y="897160"/>
              <a:ext cx="713831" cy="71383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A8CD63B-F23A-3748-A7E9-36D751620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864" y="887524"/>
              <a:ext cx="733370" cy="73337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4F876B2-6134-D547-90D4-4DC216E93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5082" y="897160"/>
              <a:ext cx="713831" cy="713831"/>
            </a:xfrm>
            <a:prstGeom prst="rect">
              <a:avLst/>
            </a:prstGeom>
          </p:spPr>
        </p:pic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F10FD375-2492-4C8A-8FCB-45141CBD7126}"/>
              </a:ext>
            </a:extLst>
          </p:cNvPr>
          <p:cNvSpPr/>
          <p:nvPr/>
        </p:nvSpPr>
        <p:spPr>
          <a:xfrm>
            <a:off x="2009356" y="1991023"/>
            <a:ext cx="112883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5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mQTS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448C1A93-DE2C-4644-B8AD-E48AE63A7654}"/>
              </a:ext>
            </a:extLst>
          </p:cNvPr>
          <p:cNvSpPr/>
          <p:nvPr/>
        </p:nvSpPr>
        <p:spPr>
          <a:xfrm>
            <a:off x="6058793" y="2013941"/>
            <a:ext cx="112883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5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mQTS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6D12BDD-3864-40D4-8998-6E160E86590A}"/>
              </a:ext>
            </a:extLst>
          </p:cNvPr>
          <p:cNvSpPr/>
          <p:nvPr/>
        </p:nvSpPr>
        <p:spPr>
          <a:xfrm>
            <a:off x="910654" y="3171397"/>
            <a:ext cx="564577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CPU</a:t>
            </a:r>
            <a:endParaRPr lang="zh-TW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E00B791-4619-47B6-8F33-347F077AE40C}"/>
              </a:ext>
            </a:extLst>
          </p:cNvPr>
          <p:cNvSpPr/>
          <p:nvPr/>
        </p:nvSpPr>
        <p:spPr>
          <a:xfrm>
            <a:off x="1729266" y="3170734"/>
            <a:ext cx="593432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RAM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A3A1D43-CEAE-452C-816E-2E6DAAABB191}"/>
              </a:ext>
            </a:extLst>
          </p:cNvPr>
          <p:cNvSpPr/>
          <p:nvPr/>
        </p:nvSpPr>
        <p:spPr>
          <a:xfrm>
            <a:off x="3634553" y="3191121"/>
            <a:ext cx="543739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70A53FA4-2AC7-410F-BF97-13E6435B7AA3}"/>
              </a:ext>
            </a:extLst>
          </p:cNvPr>
          <p:cNvSpPr/>
          <p:nvPr/>
        </p:nvSpPr>
        <p:spPr>
          <a:xfrm>
            <a:off x="2571361" y="2952704"/>
            <a:ext cx="841897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M.2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儲存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9D8DC9AE-8193-4A63-9593-635CF34CDBB6}"/>
              </a:ext>
            </a:extLst>
          </p:cNvPr>
          <p:cNvSpPr/>
          <p:nvPr/>
        </p:nvSpPr>
        <p:spPr>
          <a:xfrm>
            <a:off x="2586693" y="3317826"/>
            <a:ext cx="803425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iSCSI/</a:t>
            </a:r>
          </a:p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VJBOD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EB8C723F-2ADA-4854-BFD3-CEA869EE0AE8}"/>
              </a:ext>
            </a:extLst>
          </p:cNvPr>
          <p:cNvSpPr/>
          <p:nvPr/>
        </p:nvSpPr>
        <p:spPr>
          <a:xfrm>
            <a:off x="4974779" y="3171397"/>
            <a:ext cx="564577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CPU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5F702B3B-74A9-464C-907C-9A6DB831D320}"/>
              </a:ext>
            </a:extLst>
          </p:cNvPr>
          <p:cNvSpPr/>
          <p:nvPr/>
        </p:nvSpPr>
        <p:spPr>
          <a:xfrm>
            <a:off x="5793391" y="3170734"/>
            <a:ext cx="593432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RAM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0BAE6B17-5D6E-4CB9-93EA-8C43C4957B17}"/>
              </a:ext>
            </a:extLst>
          </p:cNvPr>
          <p:cNvSpPr/>
          <p:nvPr/>
        </p:nvSpPr>
        <p:spPr>
          <a:xfrm>
            <a:off x="7698678" y="3191121"/>
            <a:ext cx="543739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80F08AE7-A656-4CB5-ACDD-50E7AB7595CB}"/>
              </a:ext>
            </a:extLst>
          </p:cNvPr>
          <p:cNvSpPr/>
          <p:nvPr/>
        </p:nvSpPr>
        <p:spPr>
          <a:xfrm>
            <a:off x="6635486" y="2952704"/>
            <a:ext cx="841897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M.2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儲存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19205335-9CED-432B-B2BD-1343DEC4F8AB}"/>
              </a:ext>
            </a:extLst>
          </p:cNvPr>
          <p:cNvSpPr/>
          <p:nvPr/>
        </p:nvSpPr>
        <p:spPr>
          <a:xfrm>
            <a:off x="6650818" y="3317826"/>
            <a:ext cx="803425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iSCSI/</a:t>
            </a:r>
          </a:p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VJBOD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1FDA533B-68D2-4927-ACCA-466436D26C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1018" y="4158250"/>
            <a:ext cx="1431235" cy="415720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35D2E7D6-5E64-4FE1-9502-FC0ED4ED8AFB}"/>
              </a:ext>
            </a:extLst>
          </p:cNvPr>
          <p:cNvSpPr/>
          <p:nvPr/>
        </p:nvSpPr>
        <p:spPr>
          <a:xfrm>
            <a:off x="4771914" y="4212221"/>
            <a:ext cx="14606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標準</a:t>
            </a:r>
            <a:r>
              <a:rPr lang="en-US" altLang="zh-CN" sz="1600" b="1">
                <a:solidFill>
                  <a:schemeClr val="bg1"/>
                </a:solidFill>
              </a:rPr>
              <a:t>PCIe</a:t>
            </a:r>
            <a:r>
              <a:rPr lang="zh-CN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介面</a:t>
            </a:r>
            <a:endParaRPr lang="en-US" altLang="zh-TW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46972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>
            <a:extLst>
              <a:ext uri="{FF2B5EF4-FFF2-40B4-BE49-F238E27FC236}">
                <a16:creationId xmlns:a16="http://schemas.microsoft.com/office/drawing/2014/main" id="{333576AE-63A0-430B-B278-D0AA32600C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36160" cy="5143500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227A1CCD-8B4C-412D-81DA-BD63C887D9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7475" y="1816922"/>
            <a:ext cx="3824517" cy="2211961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4E10510A-3279-4F48-9716-B2849FE037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687" y="1776990"/>
            <a:ext cx="3949529" cy="226015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7D9B10E-DB69-4291-8611-24D99D68E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Mustang-200 </a:t>
            </a:r>
            <a:r>
              <a:rPr lang="zh-TW" altLang="en-US" sz="3200" dirty="0"/>
              <a:t>主板</a:t>
            </a:r>
          </a:p>
        </p:txBody>
      </p:sp>
      <p:pic>
        <p:nvPicPr>
          <p:cNvPr id="4" name="圖片 4" descr="一張含有 電子用品, 電路 的圖片&#10;&#10;描述是以非常高的可信度產生">
            <a:extLst>
              <a:ext uri="{FF2B5EF4-FFF2-40B4-BE49-F238E27FC236}">
                <a16:creationId xmlns:a16="http://schemas.microsoft.com/office/drawing/2014/main" id="{6964884A-7EC0-4076-8876-9531B54703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30" y="1816922"/>
            <a:ext cx="3832138" cy="2159304"/>
          </a:xfrm>
          <a:prstGeom prst="rect">
            <a:avLst/>
          </a:prstGeom>
        </p:spPr>
      </p:pic>
      <p:pic>
        <p:nvPicPr>
          <p:cNvPr id="6" name="圖片 6" descr="一張含有 電子用品, 電路 的圖片&#10;&#10;描述是以非常高的可信度產生">
            <a:extLst>
              <a:ext uri="{FF2B5EF4-FFF2-40B4-BE49-F238E27FC236}">
                <a16:creationId xmlns:a16="http://schemas.microsoft.com/office/drawing/2014/main" id="{B84F9C77-EF24-4110-87DE-15BA2A3300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6428" y="1990230"/>
            <a:ext cx="3376483" cy="184077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67811C4-AF71-4F0E-B20E-DACF85F653C7}"/>
              </a:ext>
            </a:extLst>
          </p:cNvPr>
          <p:cNvSpPr/>
          <p:nvPr/>
        </p:nvSpPr>
        <p:spPr>
          <a:xfrm>
            <a:off x="1514368" y="2675227"/>
            <a:ext cx="729503" cy="4773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3DCDA47-2D28-4696-A099-B001FEA2BAEC}"/>
              </a:ext>
            </a:extLst>
          </p:cNvPr>
          <p:cNvSpPr/>
          <p:nvPr/>
        </p:nvSpPr>
        <p:spPr>
          <a:xfrm>
            <a:off x="3150426" y="2434300"/>
            <a:ext cx="431428" cy="7687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D7BF63B-FACC-4FB7-B45E-0CF95779E30D}"/>
              </a:ext>
            </a:extLst>
          </p:cNvPr>
          <p:cNvSpPr/>
          <p:nvPr/>
        </p:nvSpPr>
        <p:spPr>
          <a:xfrm>
            <a:off x="1239822" y="1974858"/>
            <a:ext cx="1205754" cy="4885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554E0FA-F3CC-4B8A-9BD3-FA32B95E9268}"/>
              </a:ext>
            </a:extLst>
          </p:cNvPr>
          <p:cNvSpPr/>
          <p:nvPr/>
        </p:nvSpPr>
        <p:spPr>
          <a:xfrm>
            <a:off x="3814115" y="2182167"/>
            <a:ext cx="383776" cy="11385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F1A31A9-1EA1-4B68-8C9B-9D96AD63732A}"/>
              </a:ext>
            </a:extLst>
          </p:cNvPr>
          <p:cNvSpPr/>
          <p:nvPr/>
        </p:nvSpPr>
        <p:spPr>
          <a:xfrm>
            <a:off x="1452735" y="3257932"/>
            <a:ext cx="595033" cy="2756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C5A503F-0925-4447-BC38-2146783E8026}"/>
              </a:ext>
            </a:extLst>
          </p:cNvPr>
          <p:cNvSpPr/>
          <p:nvPr/>
        </p:nvSpPr>
        <p:spPr>
          <a:xfrm>
            <a:off x="2483676" y="3045020"/>
            <a:ext cx="595033" cy="2756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B2CC635-0122-4CEC-9FE0-B4D2C66FDB63}"/>
              </a:ext>
            </a:extLst>
          </p:cNvPr>
          <p:cNvSpPr/>
          <p:nvPr/>
        </p:nvSpPr>
        <p:spPr>
          <a:xfrm>
            <a:off x="4265411" y="1991667"/>
            <a:ext cx="186019" cy="2756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72D074E-355D-4089-B8FB-B026D4CDA841}"/>
              </a:ext>
            </a:extLst>
          </p:cNvPr>
          <p:cNvSpPr/>
          <p:nvPr/>
        </p:nvSpPr>
        <p:spPr>
          <a:xfrm>
            <a:off x="6584967" y="2218016"/>
            <a:ext cx="350405" cy="13514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9168936-67AA-4111-992D-E94DF11496C9}"/>
              </a:ext>
            </a:extLst>
          </p:cNvPr>
          <p:cNvSpPr/>
          <p:nvPr/>
        </p:nvSpPr>
        <p:spPr>
          <a:xfrm rot="5400000">
            <a:off x="7468576" y="2720621"/>
            <a:ext cx="370916" cy="13435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cxnSp>
        <p:nvCxnSpPr>
          <p:cNvPr id="26" name="Shape 184">
            <a:extLst>
              <a:ext uri="{FF2B5EF4-FFF2-40B4-BE49-F238E27FC236}">
                <a16:creationId xmlns:a16="http://schemas.microsoft.com/office/drawing/2014/main" id="{4D0AFDF1-E1C1-4A89-B342-E2694BF838B1}"/>
              </a:ext>
            </a:extLst>
          </p:cNvPr>
          <p:cNvCxnSpPr>
            <a:cxnSpLocks/>
          </p:cNvCxnSpPr>
          <p:nvPr/>
        </p:nvCxnSpPr>
        <p:spPr>
          <a:xfrm>
            <a:off x="1842699" y="1527858"/>
            <a:ext cx="0" cy="4181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</p:spPr>
      </p:cxnSp>
      <p:pic>
        <p:nvPicPr>
          <p:cNvPr id="25" name="圖片 24" descr="04.png">
            <a:extLst>
              <a:ext uri="{FF2B5EF4-FFF2-40B4-BE49-F238E27FC236}">
                <a16:creationId xmlns:a16="http://schemas.microsoft.com/office/drawing/2014/main" id="{E80603C4-E86D-43F9-AA3E-44E372E0C60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1185186" y="1216582"/>
            <a:ext cx="1260390" cy="481440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AEC167B2-4BD1-4F0F-8625-6C79266D305A}"/>
              </a:ext>
            </a:extLst>
          </p:cNvPr>
          <p:cNvSpPr txBox="1"/>
          <p:nvPr/>
        </p:nvSpPr>
        <p:spPr>
          <a:xfrm>
            <a:off x="1333190" y="1218151"/>
            <a:ext cx="950258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Microsoft JhengHei"/>
                <a:ea typeface="Microsoft JhengHei"/>
              </a:rPr>
              <a:t>SO-DIMM插槽 x2</a:t>
            </a:r>
          </a:p>
        </p:txBody>
      </p:sp>
      <p:cxnSp>
        <p:nvCxnSpPr>
          <p:cNvPr id="34" name="Shape 184">
            <a:extLst>
              <a:ext uri="{FF2B5EF4-FFF2-40B4-BE49-F238E27FC236}">
                <a16:creationId xmlns:a16="http://schemas.microsoft.com/office/drawing/2014/main" id="{EBCC0CB5-4B40-47E5-9ECE-11E50300B36C}"/>
              </a:ext>
            </a:extLst>
          </p:cNvPr>
          <p:cNvCxnSpPr>
            <a:cxnSpLocks/>
          </p:cNvCxnSpPr>
          <p:nvPr/>
        </p:nvCxnSpPr>
        <p:spPr>
          <a:xfrm>
            <a:off x="3363346" y="1522661"/>
            <a:ext cx="0" cy="91163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</p:spPr>
      </p:cxnSp>
      <p:pic>
        <p:nvPicPr>
          <p:cNvPr id="35" name="圖片 34" descr="04.png">
            <a:extLst>
              <a:ext uri="{FF2B5EF4-FFF2-40B4-BE49-F238E27FC236}">
                <a16:creationId xmlns:a16="http://schemas.microsoft.com/office/drawing/2014/main" id="{5930E442-FBF7-49B7-BE90-7E18451E39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2771045" y="1211385"/>
            <a:ext cx="1087323" cy="481440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2679587C-3032-4F9A-80B2-8D5549AAB6CE}"/>
              </a:ext>
            </a:extLst>
          </p:cNvPr>
          <p:cNvSpPr txBox="1"/>
          <p:nvPr/>
        </p:nvSpPr>
        <p:spPr>
          <a:xfrm>
            <a:off x="2836692" y="1221308"/>
            <a:ext cx="950258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Microsoft JhengHei"/>
                <a:ea typeface="Microsoft JhengHei"/>
              </a:rPr>
              <a:t>Intel ULT CPU</a:t>
            </a:r>
          </a:p>
        </p:txBody>
      </p:sp>
      <p:cxnSp>
        <p:nvCxnSpPr>
          <p:cNvPr id="37" name="Shape 184">
            <a:extLst>
              <a:ext uri="{FF2B5EF4-FFF2-40B4-BE49-F238E27FC236}">
                <a16:creationId xmlns:a16="http://schemas.microsoft.com/office/drawing/2014/main" id="{0D5CAE20-0820-4457-B629-C5EA05974FA6}"/>
              </a:ext>
            </a:extLst>
          </p:cNvPr>
          <p:cNvCxnSpPr>
            <a:cxnSpLocks/>
          </p:cNvCxnSpPr>
          <p:nvPr/>
        </p:nvCxnSpPr>
        <p:spPr>
          <a:xfrm>
            <a:off x="4358420" y="1522661"/>
            <a:ext cx="0" cy="469593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</p:spPr>
      </p:cxnSp>
      <p:pic>
        <p:nvPicPr>
          <p:cNvPr id="38" name="圖片 37" descr="04.png">
            <a:extLst>
              <a:ext uri="{FF2B5EF4-FFF2-40B4-BE49-F238E27FC236}">
                <a16:creationId xmlns:a16="http://schemas.microsoft.com/office/drawing/2014/main" id="{EEB59CCE-F231-4CA6-8E08-B0B55934A2A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3965815" y="1204827"/>
            <a:ext cx="1087323" cy="48144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DE956127-98B6-43A8-9472-D0550E0ACF79}"/>
              </a:ext>
            </a:extLst>
          </p:cNvPr>
          <p:cNvSpPr txBox="1"/>
          <p:nvPr/>
        </p:nvSpPr>
        <p:spPr>
          <a:xfrm>
            <a:off x="4051450" y="1217642"/>
            <a:ext cx="950258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Microsoft JhengHei"/>
                <a:ea typeface="Microsoft JhengHei"/>
              </a:rPr>
              <a:t>6 pin 外接電源</a:t>
            </a:r>
          </a:p>
        </p:txBody>
      </p:sp>
      <p:cxnSp>
        <p:nvCxnSpPr>
          <p:cNvPr id="40" name="Shape 184">
            <a:extLst>
              <a:ext uri="{FF2B5EF4-FFF2-40B4-BE49-F238E27FC236}">
                <a16:creationId xmlns:a16="http://schemas.microsoft.com/office/drawing/2014/main" id="{BABC11C0-BFED-4455-A0CE-AC06D8A65362}"/>
              </a:ext>
            </a:extLst>
          </p:cNvPr>
          <p:cNvCxnSpPr>
            <a:cxnSpLocks/>
          </p:cNvCxnSpPr>
          <p:nvPr/>
        </p:nvCxnSpPr>
        <p:spPr>
          <a:xfrm>
            <a:off x="6772186" y="1575582"/>
            <a:ext cx="0" cy="634072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44" name="Shape 184">
            <a:extLst>
              <a:ext uri="{FF2B5EF4-FFF2-40B4-BE49-F238E27FC236}">
                <a16:creationId xmlns:a16="http://schemas.microsoft.com/office/drawing/2014/main" id="{4B7C9162-E59D-4C8E-9D21-865A3DF662E1}"/>
              </a:ext>
            </a:extLst>
          </p:cNvPr>
          <p:cNvCxnSpPr>
            <a:cxnSpLocks/>
          </p:cNvCxnSpPr>
          <p:nvPr/>
        </p:nvCxnSpPr>
        <p:spPr>
          <a:xfrm>
            <a:off x="7130912" y="1575582"/>
            <a:ext cx="0" cy="1605011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</p:spPr>
      </p:cxnSp>
      <p:pic>
        <p:nvPicPr>
          <p:cNvPr id="41" name="圖片 40" descr="04.png">
            <a:extLst>
              <a:ext uri="{FF2B5EF4-FFF2-40B4-BE49-F238E27FC236}">
                <a16:creationId xmlns:a16="http://schemas.microsoft.com/office/drawing/2014/main" id="{2C51FC13-C9C6-43E1-8428-60FA9118B09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6384269" y="1211385"/>
            <a:ext cx="1087323" cy="481440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072E25FE-AC9F-46C8-A7DE-4D4313BAACCE}"/>
              </a:ext>
            </a:extLst>
          </p:cNvPr>
          <p:cNvSpPr txBox="1"/>
          <p:nvPr/>
        </p:nvSpPr>
        <p:spPr>
          <a:xfrm>
            <a:off x="6448751" y="1198503"/>
            <a:ext cx="950258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Microsoft JhengHei"/>
                <a:ea typeface="Microsoft JhengHei"/>
              </a:rPr>
              <a:t>NVMe M.2 slot</a:t>
            </a:r>
          </a:p>
        </p:txBody>
      </p:sp>
      <p:cxnSp>
        <p:nvCxnSpPr>
          <p:cNvPr id="47" name="Shape 184">
            <a:extLst>
              <a:ext uri="{FF2B5EF4-FFF2-40B4-BE49-F238E27FC236}">
                <a16:creationId xmlns:a16="http://schemas.microsoft.com/office/drawing/2014/main" id="{8BCA214E-BE19-45AA-8C79-CB98E38AFF56}"/>
              </a:ext>
            </a:extLst>
          </p:cNvPr>
          <p:cNvCxnSpPr>
            <a:cxnSpLocks/>
          </p:cNvCxnSpPr>
          <p:nvPr/>
        </p:nvCxnSpPr>
        <p:spPr>
          <a:xfrm flipV="1">
            <a:off x="4006003" y="3320684"/>
            <a:ext cx="0" cy="716461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</p:spPr>
      </p:cxnSp>
      <p:pic>
        <p:nvPicPr>
          <p:cNvPr id="48" name="圖片 47" descr="04.png">
            <a:extLst>
              <a:ext uri="{FF2B5EF4-FFF2-40B4-BE49-F238E27FC236}">
                <a16:creationId xmlns:a16="http://schemas.microsoft.com/office/drawing/2014/main" id="{56668A1F-95A0-4478-8EFC-52A0516D05A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3599646" y="3959525"/>
            <a:ext cx="986419" cy="481440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959DF3D0-D109-4E1F-B8CB-384472838D31}"/>
              </a:ext>
            </a:extLst>
          </p:cNvPr>
          <p:cNvSpPr txBox="1"/>
          <p:nvPr/>
        </p:nvSpPr>
        <p:spPr>
          <a:xfrm>
            <a:off x="3602439" y="3964211"/>
            <a:ext cx="950258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Microsoft JhengHei"/>
                <a:ea typeface="Microsoft JhengHei"/>
              </a:rPr>
              <a:t>SO-DIMM插槽 x2</a:t>
            </a:r>
          </a:p>
        </p:txBody>
      </p:sp>
      <p:cxnSp>
        <p:nvCxnSpPr>
          <p:cNvPr id="53" name="Shape 184">
            <a:extLst>
              <a:ext uri="{FF2B5EF4-FFF2-40B4-BE49-F238E27FC236}">
                <a16:creationId xmlns:a16="http://schemas.microsoft.com/office/drawing/2014/main" id="{1B6424E1-B598-408E-AD0C-EAECC6E2D710}"/>
              </a:ext>
            </a:extLst>
          </p:cNvPr>
          <p:cNvCxnSpPr>
            <a:cxnSpLocks/>
          </p:cNvCxnSpPr>
          <p:nvPr/>
        </p:nvCxnSpPr>
        <p:spPr>
          <a:xfrm>
            <a:off x="487680" y="2924137"/>
            <a:ext cx="1026688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</p:spPr>
      </p:cxnSp>
      <p:pic>
        <p:nvPicPr>
          <p:cNvPr id="52" name="圖片 51" descr="04.png">
            <a:extLst>
              <a:ext uri="{FF2B5EF4-FFF2-40B4-BE49-F238E27FC236}">
                <a16:creationId xmlns:a16="http://schemas.microsoft.com/office/drawing/2014/main" id="{616CFF16-2575-44C6-93A5-D03F1F7FB76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130948" y="2685372"/>
            <a:ext cx="853217" cy="481440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9594EE04-0154-433A-A130-B6B4138A2864}"/>
              </a:ext>
            </a:extLst>
          </p:cNvPr>
          <p:cNvSpPr txBox="1"/>
          <p:nvPr/>
        </p:nvSpPr>
        <p:spPr>
          <a:xfrm>
            <a:off x="68431" y="2695259"/>
            <a:ext cx="950258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Microsoft JhengHei"/>
                <a:ea typeface="Microsoft JhengHei"/>
              </a:rPr>
              <a:t>Intel ULT CPU</a:t>
            </a:r>
          </a:p>
        </p:txBody>
      </p:sp>
      <p:cxnSp>
        <p:nvCxnSpPr>
          <p:cNvPr id="56" name="Shape 184">
            <a:extLst>
              <a:ext uri="{FF2B5EF4-FFF2-40B4-BE49-F238E27FC236}">
                <a16:creationId xmlns:a16="http://schemas.microsoft.com/office/drawing/2014/main" id="{048C5CE1-5DB3-40C6-A1E9-BEB107BE55E7}"/>
              </a:ext>
            </a:extLst>
          </p:cNvPr>
          <p:cNvCxnSpPr>
            <a:cxnSpLocks/>
          </p:cNvCxnSpPr>
          <p:nvPr/>
        </p:nvCxnSpPr>
        <p:spPr>
          <a:xfrm flipV="1">
            <a:off x="2802999" y="3335014"/>
            <a:ext cx="0" cy="716461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</p:spPr>
      </p:cxnSp>
      <p:pic>
        <p:nvPicPr>
          <p:cNvPr id="50" name="圖片 49" descr="04.png">
            <a:extLst>
              <a:ext uri="{FF2B5EF4-FFF2-40B4-BE49-F238E27FC236}">
                <a16:creationId xmlns:a16="http://schemas.microsoft.com/office/drawing/2014/main" id="{F29670A6-7F3A-4442-86B5-CECD16A2AEA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2393372" y="3959594"/>
            <a:ext cx="986419" cy="481440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226D1F44-3332-4EE0-97CB-FD2E6AEFD742}"/>
              </a:ext>
            </a:extLst>
          </p:cNvPr>
          <p:cNvSpPr txBox="1"/>
          <p:nvPr/>
        </p:nvSpPr>
        <p:spPr>
          <a:xfrm>
            <a:off x="2410073" y="3961071"/>
            <a:ext cx="950258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Microsoft JhengHei"/>
                <a:ea typeface="Microsoft JhengHei"/>
              </a:rPr>
              <a:t>10GbE網路晶片x2</a:t>
            </a:r>
          </a:p>
        </p:txBody>
      </p:sp>
      <p:cxnSp>
        <p:nvCxnSpPr>
          <p:cNvPr id="57" name="Shape 184">
            <a:extLst>
              <a:ext uri="{FF2B5EF4-FFF2-40B4-BE49-F238E27FC236}">
                <a16:creationId xmlns:a16="http://schemas.microsoft.com/office/drawing/2014/main" id="{4888927D-A72E-41EE-9A54-4A05F73240BA}"/>
              </a:ext>
            </a:extLst>
          </p:cNvPr>
          <p:cNvCxnSpPr>
            <a:cxnSpLocks/>
          </p:cNvCxnSpPr>
          <p:nvPr/>
        </p:nvCxnSpPr>
        <p:spPr>
          <a:xfrm flipV="1">
            <a:off x="1749884" y="3533598"/>
            <a:ext cx="0" cy="716461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</p:spPr>
      </p:cxnSp>
      <p:pic>
        <p:nvPicPr>
          <p:cNvPr id="51" name="圖片 50" descr="04.png">
            <a:extLst>
              <a:ext uri="{FF2B5EF4-FFF2-40B4-BE49-F238E27FC236}">
                <a16:creationId xmlns:a16="http://schemas.microsoft.com/office/drawing/2014/main" id="{195D2167-FAE1-42E7-ACC4-49A71A15E75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1250802" y="3959525"/>
            <a:ext cx="986419" cy="481440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5843D95E-F3A2-48CA-9E9F-C3E50D1C2DBB}"/>
              </a:ext>
            </a:extLst>
          </p:cNvPr>
          <p:cNvSpPr txBox="1"/>
          <p:nvPr/>
        </p:nvSpPr>
        <p:spPr>
          <a:xfrm>
            <a:off x="1256184" y="3961072"/>
            <a:ext cx="950258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Microsoft JhengHei"/>
                <a:ea typeface="Microsoft JhengHei"/>
              </a:rPr>
              <a:t>10GbE網路晶片x2</a:t>
            </a:r>
          </a:p>
        </p:txBody>
      </p:sp>
    </p:spTree>
    <p:extLst>
      <p:ext uri="{BB962C8B-B14F-4D97-AF65-F5344CB8AC3E}">
        <p14:creationId xmlns:p14="http://schemas.microsoft.com/office/powerpoint/2010/main" val="2893650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3B6EE284-2708-4D4F-9B5E-9393B6AC28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19" cy="514349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33591EB-BB20-4A9B-9045-92FCCB346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網路介面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AEFF6E0B-3312-4CE7-8FAD-2AC038EE2767}"/>
              </a:ext>
            </a:extLst>
          </p:cNvPr>
          <p:cNvSpPr txBox="1"/>
          <p:nvPr/>
        </p:nvSpPr>
        <p:spPr>
          <a:xfrm>
            <a:off x="3177987" y="4242546"/>
            <a:ext cx="1079127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/>
              <a:t>網路交換機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D1B36840-900E-4BE2-A2DF-EFE36E42D2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9285" y="1116457"/>
            <a:ext cx="2798100" cy="1156417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33744E07-CFDE-406D-9D56-51D1D32235E8}"/>
              </a:ext>
            </a:extLst>
          </p:cNvPr>
          <p:cNvSpPr/>
          <p:nvPr/>
        </p:nvSpPr>
        <p:spPr>
          <a:xfrm>
            <a:off x="2059729" y="1386378"/>
            <a:ext cx="2245329" cy="61555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17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兩台"虛擬實體NAS"</a:t>
            </a:r>
            <a:br>
              <a:rPr lang="zh-TW" altLang="en-US" sz="17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7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各自擁有獨立的IP</a:t>
            </a: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C999DB6A-491D-4661-9883-03B946A477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958" y="2239286"/>
            <a:ext cx="2798100" cy="1156417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B06D44D-9731-44AF-9321-2DDF501B1068}"/>
              </a:ext>
            </a:extLst>
          </p:cNvPr>
          <p:cNvSpPr/>
          <p:nvPr/>
        </p:nvSpPr>
        <p:spPr>
          <a:xfrm>
            <a:off x="1853216" y="2497377"/>
            <a:ext cx="266577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7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可以選定NAS任一網路介面作為對外連線網路埠</a:t>
            </a:r>
          </a:p>
        </p:txBody>
      </p:sp>
    </p:spTree>
    <p:extLst>
      <p:ext uri="{BB962C8B-B14F-4D97-AF65-F5344CB8AC3E}">
        <p14:creationId xmlns:p14="http://schemas.microsoft.com/office/powerpoint/2010/main" val="3997195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016B12C7-F693-45EB-B0B9-2D98CF4160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982031" y="831170"/>
            <a:ext cx="2850897" cy="169635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33591EB-BB20-4A9B-9045-92FCCB346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/>
              <a:t>儲存空間與擴充</a:t>
            </a:r>
          </a:p>
        </p:txBody>
      </p:sp>
      <p:pic>
        <p:nvPicPr>
          <p:cNvPr id="32" name="圖片 32" descr="一張含有 電子用品, 室內, 牆, 黑色 的圖片&#10;&#10;描述是以高可信度產生">
            <a:extLst>
              <a:ext uri="{FF2B5EF4-FFF2-40B4-BE49-F238E27FC236}">
                <a16:creationId xmlns:a16="http://schemas.microsoft.com/office/drawing/2014/main" id="{62E04812-9E89-4B42-A93C-F6461C7C93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35" y="3285642"/>
            <a:ext cx="2302371" cy="1438982"/>
          </a:xfrm>
          <a:prstGeom prst="rect">
            <a:avLst/>
          </a:prstGeom>
        </p:spPr>
      </p:pic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8BA97FF5-4F9E-4B01-B583-B11E5AB4CC48}"/>
              </a:ext>
            </a:extLst>
          </p:cNvPr>
          <p:cNvCxnSpPr/>
          <p:nvPr/>
        </p:nvCxnSpPr>
        <p:spPr>
          <a:xfrm>
            <a:off x="1595940" y="4140359"/>
            <a:ext cx="206166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圖片 9">
            <a:extLst>
              <a:ext uri="{FF2B5EF4-FFF2-40B4-BE49-F238E27FC236}">
                <a16:creationId xmlns:a16="http://schemas.microsoft.com/office/drawing/2014/main" id="{5D80516D-5C72-4362-84B9-0BA1455DF9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171" y="3498575"/>
            <a:ext cx="1061540" cy="1061540"/>
          </a:xfrm>
          <a:prstGeom prst="rect">
            <a:avLst/>
          </a:prstGeom>
        </p:spPr>
      </p:pic>
      <p:cxnSp>
        <p:nvCxnSpPr>
          <p:cNvPr id="21" name="接點: 肘形 20">
            <a:extLst>
              <a:ext uri="{FF2B5EF4-FFF2-40B4-BE49-F238E27FC236}">
                <a16:creationId xmlns:a16="http://schemas.microsoft.com/office/drawing/2014/main" id="{EA6303F5-B19D-4A7A-BA78-1F7F35B9367E}"/>
              </a:ext>
            </a:extLst>
          </p:cNvPr>
          <p:cNvCxnSpPr>
            <a:cxnSpLocks/>
          </p:cNvCxnSpPr>
          <p:nvPr/>
        </p:nvCxnSpPr>
        <p:spPr>
          <a:xfrm flipV="1">
            <a:off x="4686739" y="3801154"/>
            <a:ext cx="1840555" cy="398286"/>
          </a:xfrm>
          <a:prstGeom prst="bentConnector3">
            <a:avLst>
              <a:gd name="adj1" fmla="val 111531"/>
            </a:avLst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圖片 9" descr="一張含有 監視器, 室內 的圖片&#10;&#10;描述是以非常高的可信度產生">
            <a:extLst>
              <a:ext uri="{FF2B5EF4-FFF2-40B4-BE49-F238E27FC236}">
                <a16:creationId xmlns:a16="http://schemas.microsoft.com/office/drawing/2014/main" id="{DE540C2E-F011-45AB-BAB2-C44F6C3FBC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416" y="3813160"/>
            <a:ext cx="2418471" cy="636104"/>
          </a:xfrm>
          <a:prstGeom prst="rect">
            <a:avLst/>
          </a:prstGeom>
        </p:spPr>
      </p:pic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5E5D7A14-AC76-415B-B22F-02CAA4A8720E}"/>
              </a:ext>
            </a:extLst>
          </p:cNvPr>
          <p:cNvCxnSpPr>
            <a:cxnSpLocks/>
          </p:cNvCxnSpPr>
          <p:nvPr/>
        </p:nvCxnSpPr>
        <p:spPr>
          <a:xfrm flipV="1">
            <a:off x="6779855" y="2271691"/>
            <a:ext cx="0" cy="148919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8" name="圖片 47">
            <a:extLst>
              <a:ext uri="{FF2B5EF4-FFF2-40B4-BE49-F238E27FC236}">
                <a16:creationId xmlns:a16="http://schemas.microsoft.com/office/drawing/2014/main" id="{C17C2AEA-8955-413C-8F90-9D5D857858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9424" y="1261975"/>
            <a:ext cx="3012608" cy="1035280"/>
          </a:xfrm>
          <a:prstGeom prst="rect">
            <a:avLst/>
          </a:prstGeom>
        </p:spPr>
      </p:pic>
      <p:sp>
        <p:nvSpPr>
          <p:cNvPr id="31" name="文字方塊 30">
            <a:extLst>
              <a:ext uri="{FF2B5EF4-FFF2-40B4-BE49-F238E27FC236}">
                <a16:creationId xmlns:a16="http://schemas.microsoft.com/office/drawing/2014/main" id="{A67367B7-9903-4A99-8706-6380163F08EE}"/>
              </a:ext>
            </a:extLst>
          </p:cNvPr>
          <p:cNvSpPr txBox="1"/>
          <p:nvPr/>
        </p:nvSpPr>
        <p:spPr>
          <a:xfrm>
            <a:off x="3211023" y="1492861"/>
            <a:ext cx="2743200" cy="58477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0975" indent="-180975">
              <a:buFont typeface="Arial"/>
              <a:buChar char="•"/>
            </a:pPr>
            <a:r>
              <a:rPr lang="zh-TW" altLang="en-US" sz="1600" b="1" dirty="0">
                <a:solidFill>
                  <a:schemeClr val="bg1"/>
                </a:solidFill>
              </a:rPr>
              <a:t>內置M.2 SSD </a:t>
            </a:r>
            <a:r>
              <a:rPr lang="zh-TW" altLang="en-US" sz="1600" b="1">
                <a:solidFill>
                  <a:schemeClr val="bg1"/>
                </a:solidFill>
              </a:rPr>
              <a:t>(每個</a:t>
            </a:r>
            <a:r>
              <a:rPr lang="zh-TW" altLang="en-US" sz="1600" b="1" dirty="0">
                <a:solidFill>
                  <a:schemeClr val="bg1"/>
                </a:solidFill>
              </a:rPr>
              <a:t> CPU)</a:t>
            </a:r>
          </a:p>
          <a:p>
            <a:pPr marL="180975" indent="-180975">
              <a:buFont typeface="Arial"/>
              <a:buChar char="•"/>
            </a:pPr>
            <a:r>
              <a:rPr lang="zh-TW" altLang="en-US" sz="1600" b="1" dirty="0">
                <a:solidFill>
                  <a:schemeClr val="bg1"/>
                </a:solidFill>
              </a:rPr>
              <a:t>PCIe Gen3 x4 </a:t>
            </a:r>
          </a:p>
        </p:txBody>
      </p:sp>
      <p:pic>
        <p:nvPicPr>
          <p:cNvPr id="49" name="圖片 48">
            <a:extLst>
              <a:ext uri="{FF2B5EF4-FFF2-40B4-BE49-F238E27FC236}">
                <a16:creationId xmlns:a16="http://schemas.microsoft.com/office/drawing/2014/main" id="{CDF6D16D-CEB9-4526-91A1-A9F17561F4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464" y="2763517"/>
            <a:ext cx="2390709" cy="1142970"/>
          </a:xfrm>
          <a:prstGeom prst="rect">
            <a:avLst/>
          </a:prstGeom>
        </p:spPr>
      </p:pic>
      <p:sp>
        <p:nvSpPr>
          <p:cNvPr id="38" name="文字方塊 37">
            <a:extLst>
              <a:ext uri="{FF2B5EF4-FFF2-40B4-BE49-F238E27FC236}">
                <a16:creationId xmlns:a16="http://schemas.microsoft.com/office/drawing/2014/main" id="{91F556B9-DB71-48D6-8723-0169E4D78C39}"/>
              </a:ext>
            </a:extLst>
          </p:cNvPr>
          <p:cNvSpPr txBox="1"/>
          <p:nvPr/>
        </p:nvSpPr>
        <p:spPr>
          <a:xfrm>
            <a:off x="4575917" y="2931399"/>
            <a:ext cx="1740400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600" b="1" dirty="0">
                <a:solidFill>
                  <a:schemeClr val="bg1"/>
                </a:solidFill>
              </a:rPr>
              <a:t>連接本機的iSCSI LUN擴充或共享資料夾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9610F2AA-B8C2-4BBD-9025-85DB63BB061A}"/>
              </a:ext>
            </a:extLst>
          </p:cNvPr>
          <p:cNvSpPr/>
          <p:nvPr/>
        </p:nvSpPr>
        <p:spPr>
          <a:xfrm>
            <a:off x="2697321" y="1038012"/>
            <a:ext cx="495506" cy="647463"/>
          </a:xfrm>
          <a:prstGeom prst="rect">
            <a:avLst/>
          </a:prstGeom>
          <a:solidFill>
            <a:srgbClr val="250E0D"/>
          </a:solidFill>
          <a:ln>
            <a:solidFill>
              <a:srgbClr val="D65E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53" name="圖片 52">
            <a:extLst>
              <a:ext uri="{FF2B5EF4-FFF2-40B4-BE49-F238E27FC236}">
                <a16:creationId xmlns:a16="http://schemas.microsoft.com/office/drawing/2014/main" id="{93C1CFB3-E37C-4773-89AD-16598FADFB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8949" y="1111846"/>
            <a:ext cx="192200" cy="510621"/>
          </a:xfrm>
          <a:prstGeom prst="rect">
            <a:avLst/>
          </a:prstGeom>
        </p:spPr>
      </p:pic>
      <p:sp>
        <p:nvSpPr>
          <p:cNvPr id="59" name="矩形 58">
            <a:extLst>
              <a:ext uri="{FF2B5EF4-FFF2-40B4-BE49-F238E27FC236}">
                <a16:creationId xmlns:a16="http://schemas.microsoft.com/office/drawing/2014/main" id="{9C19C826-2D7C-421C-AD98-CE0F68DE4487}"/>
              </a:ext>
            </a:extLst>
          </p:cNvPr>
          <p:cNvSpPr/>
          <p:nvPr/>
        </p:nvSpPr>
        <p:spPr>
          <a:xfrm>
            <a:off x="4070173" y="2475685"/>
            <a:ext cx="495506" cy="647463"/>
          </a:xfrm>
          <a:prstGeom prst="rect">
            <a:avLst/>
          </a:prstGeom>
          <a:solidFill>
            <a:srgbClr val="250E0D"/>
          </a:solidFill>
          <a:ln>
            <a:solidFill>
              <a:srgbClr val="D65E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58" name="圖片 57">
            <a:extLst>
              <a:ext uri="{FF2B5EF4-FFF2-40B4-BE49-F238E27FC236}">
                <a16:creationId xmlns:a16="http://schemas.microsoft.com/office/drawing/2014/main" id="{4D1B4153-4603-42B7-AD39-17F9BFCD26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1773" y="2547404"/>
            <a:ext cx="313955" cy="501390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3B971F57-23D3-4793-9802-FAA261AC98AD}"/>
              </a:ext>
            </a:extLst>
          </p:cNvPr>
          <p:cNvGrpSpPr/>
          <p:nvPr/>
        </p:nvGrpSpPr>
        <p:grpSpPr>
          <a:xfrm>
            <a:off x="477693" y="2132284"/>
            <a:ext cx="3052393" cy="1116582"/>
            <a:chOff x="2414646" y="2693268"/>
            <a:chExt cx="3052393" cy="1116582"/>
          </a:xfrm>
        </p:grpSpPr>
        <p:pic>
          <p:nvPicPr>
            <p:cNvPr id="51" name="圖片 50">
              <a:extLst>
                <a:ext uri="{FF2B5EF4-FFF2-40B4-BE49-F238E27FC236}">
                  <a16:creationId xmlns:a16="http://schemas.microsoft.com/office/drawing/2014/main" id="{CABB3E74-252C-47EA-8E79-A1FD64199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82188" y="3170328"/>
              <a:ext cx="2107609" cy="639522"/>
            </a:xfrm>
            <a:prstGeom prst="rect">
              <a:avLst/>
            </a:prstGeom>
          </p:spPr>
        </p:pic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818E4404-8F75-467A-9A25-A89CFF371F3C}"/>
                </a:ext>
              </a:extLst>
            </p:cNvPr>
            <p:cNvSpPr txBox="1"/>
            <p:nvPr/>
          </p:nvSpPr>
          <p:spPr>
            <a:xfrm>
              <a:off x="2723839" y="3352366"/>
              <a:ext cx="2743200" cy="338554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zh-TW" altLang="en-US" sz="1600" b="1" dirty="0">
                  <a:solidFill>
                    <a:schemeClr val="bg1"/>
                  </a:solidFill>
                </a:rPr>
                <a:t>VJBOD 擴充空間</a:t>
              </a:r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9916B567-0718-4317-9611-69CBC3A216A6}"/>
                </a:ext>
              </a:extLst>
            </p:cNvPr>
            <p:cNvSpPr/>
            <p:nvPr/>
          </p:nvSpPr>
          <p:spPr>
            <a:xfrm>
              <a:off x="2414646" y="2693268"/>
              <a:ext cx="495506" cy="647463"/>
            </a:xfrm>
            <a:prstGeom prst="rect">
              <a:avLst/>
            </a:prstGeom>
            <a:solidFill>
              <a:srgbClr val="250E0D"/>
            </a:solidFill>
            <a:ln>
              <a:solidFill>
                <a:srgbClr val="D65E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62" name="圖片 61">
              <a:extLst>
                <a:ext uri="{FF2B5EF4-FFF2-40B4-BE49-F238E27FC236}">
                  <a16:creationId xmlns:a16="http://schemas.microsoft.com/office/drawing/2014/main" id="{9F4C66B8-45E1-4ABD-9ED3-92D0CD94A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6197" y="2756742"/>
              <a:ext cx="334627" cy="517806"/>
            </a:xfrm>
            <a:prstGeom prst="rect">
              <a:avLst/>
            </a:prstGeom>
          </p:spPr>
        </p:pic>
      </p:grp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F167A088-C781-4E29-884A-CB5D7FF054F9}"/>
              </a:ext>
            </a:extLst>
          </p:cNvPr>
          <p:cNvCxnSpPr>
            <a:cxnSpLocks/>
          </p:cNvCxnSpPr>
          <p:nvPr/>
        </p:nvCxnSpPr>
        <p:spPr>
          <a:xfrm flipV="1">
            <a:off x="8138555" y="2425729"/>
            <a:ext cx="0" cy="148919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7034C04F-C562-40CB-A0AE-3E012608279A}"/>
              </a:ext>
            </a:extLst>
          </p:cNvPr>
          <p:cNvGrpSpPr/>
          <p:nvPr/>
        </p:nvGrpSpPr>
        <p:grpSpPr>
          <a:xfrm>
            <a:off x="6275014" y="3128641"/>
            <a:ext cx="2265106" cy="2013680"/>
            <a:chOff x="6206854" y="3128641"/>
            <a:chExt cx="2265106" cy="2013680"/>
          </a:xfrm>
        </p:grpSpPr>
        <p:pic>
          <p:nvPicPr>
            <p:cNvPr id="22" name="圖片 22" descr="一張含有 牆, 電子用品 的圖片&#10;&#10;描述是以高可信度產生">
              <a:extLst>
                <a:ext uri="{FF2B5EF4-FFF2-40B4-BE49-F238E27FC236}">
                  <a16:creationId xmlns:a16="http://schemas.microsoft.com/office/drawing/2014/main" id="{75AA46D9-F64A-4EA5-92D7-9A379226B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6854" y="3128641"/>
              <a:ext cx="2265106" cy="2013680"/>
            </a:xfrm>
            <a:prstGeom prst="rect">
              <a:avLst/>
            </a:prstGeom>
          </p:spPr>
        </p:pic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ABFFF90A-8BFD-469D-874E-B5959E054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21934" y="3760889"/>
              <a:ext cx="1061540" cy="1061540"/>
            </a:xfrm>
            <a:prstGeom prst="rect">
              <a:avLst/>
            </a:prstGeom>
          </p:spPr>
        </p:pic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A36119D3-0565-433F-8F62-06FB76DD1DCC}"/>
                </a:ext>
              </a:extLst>
            </p:cNvPr>
            <p:cNvSpPr/>
            <p:nvPr/>
          </p:nvSpPr>
          <p:spPr>
            <a:xfrm>
              <a:off x="6976025" y="4200429"/>
              <a:ext cx="55335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b="1" dirty="0">
                  <a:latin typeface="Arial" panose="020B0604020202020204" pitchFamily="34" charset="0"/>
                  <a:ea typeface="新細明體"/>
                  <a:cs typeface="Arial" panose="020B0604020202020204" pitchFamily="34" charset="0"/>
                </a:rPr>
                <a:t>LUN</a:t>
              </a:r>
              <a:endParaRPr lang="zh-TW" alt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矩形 34">
            <a:extLst>
              <a:ext uri="{FF2B5EF4-FFF2-40B4-BE49-F238E27FC236}">
                <a16:creationId xmlns:a16="http://schemas.microsoft.com/office/drawing/2014/main" id="{E3313FCB-44C6-4BA2-8181-587E8B47D7E8}"/>
              </a:ext>
            </a:extLst>
          </p:cNvPr>
          <p:cNvSpPr/>
          <p:nvPr/>
        </p:nvSpPr>
        <p:spPr>
          <a:xfrm>
            <a:off x="930256" y="3949095"/>
            <a:ext cx="5533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LUN</a:t>
            </a:r>
            <a:endParaRPr lang="zh-TW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圖片 6" descr="一張含有 電子用品, 電路 的圖片&#10;&#10;描述是以非常高的可信度產生">
            <a:extLst>
              <a:ext uri="{FF2B5EF4-FFF2-40B4-BE49-F238E27FC236}">
                <a16:creationId xmlns:a16="http://schemas.microsoft.com/office/drawing/2014/main" id="{FCA38B21-A242-480A-9008-8C81EC82C2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1504" y="929122"/>
            <a:ext cx="2674042" cy="1457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圖片 27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8D351585-4F7F-495B-939B-A3F4E6D37E9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6873" y="1929003"/>
            <a:ext cx="899833" cy="254169"/>
          </a:xfrm>
          <a:prstGeom prst="rect">
            <a:avLst/>
          </a:prstGeom>
        </p:spPr>
      </p:pic>
      <p:pic>
        <p:nvPicPr>
          <p:cNvPr id="29" name="圖片 27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6CFC9918-016C-4BD3-BD94-838263BEE1A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6888622" y="1533464"/>
            <a:ext cx="899833" cy="254169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3C4D44BF-5DBB-48A2-B33D-62E4AB0684B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0337" y="2103152"/>
            <a:ext cx="532600" cy="407282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A44AD646-079B-4B74-961D-260A0090C78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2255" y="2199291"/>
            <a:ext cx="532600" cy="40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09858"/>
      </p:ext>
    </p:extLst>
  </p:cSld>
  <p:clrMapOvr>
    <a:masterClrMapping/>
  </p:clrMapOvr>
</p:sld>
</file>

<file path=ppt/theme/theme1.xml><?xml version="1.0" encoding="utf-8"?>
<a:theme xmlns:a="http://schemas.openxmlformats.org/drawingml/2006/main" name="電商版_C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773</TotalTime>
  <Words>1279</Words>
  <Application>Microsoft Office PowerPoint</Application>
  <PresentationFormat>如螢幕大小 (16:9)</PresentationFormat>
  <Paragraphs>307</Paragraphs>
  <Slides>31</Slides>
  <Notes>13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42" baseType="lpstr">
      <vt:lpstr>等线</vt:lpstr>
      <vt:lpstr>宋体</vt:lpstr>
      <vt:lpstr>游ゴシック</vt:lpstr>
      <vt:lpstr>Microsoft JhengHei</vt:lpstr>
      <vt:lpstr>Microsoft JhengHei</vt:lpstr>
      <vt:lpstr>新細明體</vt:lpstr>
      <vt:lpstr>Arial</vt:lpstr>
      <vt:lpstr>Calibri</vt:lpstr>
      <vt:lpstr>Verdana</vt:lpstr>
      <vt:lpstr>Wingdings</vt:lpstr>
      <vt:lpstr>電商版_CH</vt:lpstr>
      <vt:lpstr>PowerPoint 簡報</vt:lpstr>
      <vt:lpstr>我們處在儲存與運算高需求的時代</vt:lpstr>
      <vt:lpstr>資源有限，有甚麼好辦法可以協助我進行擴充？</vt:lpstr>
      <vt:lpstr>多項黑科技集結一身的野馬Mustang-200</vt:lpstr>
      <vt:lpstr>溫故知新 NAS 硬體與作業系統</vt:lpstr>
      <vt:lpstr>Mustang-200 雙NAS野馬卡</vt:lpstr>
      <vt:lpstr>Mustang-200 主板</vt:lpstr>
      <vt:lpstr>網路介面</vt:lpstr>
      <vt:lpstr>儲存空間與擴充</vt:lpstr>
      <vt:lpstr>完美的散熱工藝</vt:lpstr>
      <vt:lpstr>安裝多張 Mustang-200</vt:lpstr>
      <vt:lpstr>IEI x QNAP Mustang-200</vt:lpstr>
      <vt:lpstr>PowerPoint 簡報</vt:lpstr>
      <vt:lpstr>適用NAS型號與QTS版本</vt:lpstr>
      <vt:lpstr>PowerPoint 簡報</vt:lpstr>
      <vt:lpstr>Ｍustang-200 五大優勢NAS輕鬆就地升級   </vt:lpstr>
      <vt:lpstr>一卡抵兩台NAS，經濟又實惠！</vt:lpstr>
      <vt:lpstr>集中化系統管理 - QTS Card Manager</vt:lpstr>
      <vt:lpstr>QTS Card Manager - 系統總覽</vt:lpstr>
      <vt:lpstr>QTS Card Manager - 儲存空間管理</vt:lpstr>
      <vt:lpstr>QTS Card Manager - 網路管理</vt:lpstr>
      <vt:lpstr>海量應用程式，隨選安裝任你挑</vt:lpstr>
      <vt:lpstr>再延伸!虛擬化應用!</vt:lpstr>
      <vt:lpstr>系統乾淨、環境區隔，開發使用隨心所欲</vt:lpstr>
      <vt:lpstr>獨立實體硬體資源</vt:lpstr>
      <vt:lpstr>七大資安防護</vt:lpstr>
      <vt:lpstr>PowerPoint 簡報</vt:lpstr>
      <vt:lpstr>QVR Pro 監控效能瓶頸</vt:lpstr>
      <vt:lpstr>QVR Pro 監控效能瓶頸</vt:lpstr>
      <vt:lpstr>大幅提升主機的影像處理能力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曹武惠</dc:creator>
  <cp:lastModifiedBy>QNAP_Han Tsai</cp:lastModifiedBy>
  <cp:revision>11</cp:revision>
  <dcterms:modified xsi:type="dcterms:W3CDTF">2018-08-13T07:52:17Z</dcterms:modified>
</cp:coreProperties>
</file>