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8" r:id="rId22"/>
    <p:sldId id="276" r:id="rId23"/>
    <p:sldId id="299"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83" r:id="rId41"/>
    <p:sldId id="300" r:id="rId42"/>
    <p:sldId id="294" r:id="rId43"/>
    <p:sldId id="295" r:id="rId44"/>
    <p:sldId id="296" r:id="rId45"/>
    <p:sldId id="297"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9"/>
    <a:srgbClr val="006600"/>
    <a:srgbClr val="F1635D"/>
    <a:srgbClr val="0070C0"/>
    <a:srgbClr val="31859B"/>
    <a:srgbClr val="2D6DD6"/>
    <a:srgbClr val="2761BF"/>
    <a:srgbClr val="A6312E"/>
    <a:srgbClr val="3C78D8"/>
    <a:srgbClr val="A5C0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5FB40-2A80-4CC5-8689-D396ADFD8E76}" v="154" dt="2018-07-16T02:54:51.763"/>
    <p1510:client id="{15D55D3E-49D6-4437-99A0-C78EF4572044}" v="115" dt="2018-07-16T06:47:34.194"/>
    <p1510:client id="{D46A71C5-D5EC-455B-B2D9-EF0322E2D388}" v="2035" dt="2018-07-16T06:07:49.906"/>
    <p1510:client id="{0ADEE3CC-6B69-4BE7-98E6-23DC65BA4785}" v="10" dt="2018-07-16T02:56:35.696"/>
    <p1510:client id="{4305FFE2-163B-4DC0-871B-CE516ECED3B6}" v="4" dt="2018-07-16T01:26:50.320"/>
    <p1510:client id="{163947BD-6569-4525-A7CB-72CEB02359A6}" v="172" dt="2018-07-16T03:44:40.047"/>
    <p1510:client id="{0458723E-FE0A-477A-99F5-756C08D8A020}" v="150" dt="2018-07-16T02:14:17.114"/>
    <p1510:client id="{29917F10-6A1B-4074-A769-544081728E88}" v="3" dt="2018-07-16T03:10:23.041"/>
    <p1510:client id="{032834D5-9299-4672-B157-55634F2D6EE0}" v="348" dt="2018-07-16T03:32:47.468"/>
    <p1510:client id="{6E5882F8-B707-4540-A5E7-5DD6A2C8C081}" v="36" dt="2018-07-16T03:01:33.498"/>
    <p1510:client id="{79FA897B-FD34-49EB-9E84-4410036187DC}" v="8" dt="2018-07-16T03:59:20.005"/>
    <p1510:client id="{654488B0-B7CF-4CAB-83BA-644ABD352358}" v="50" dt="2018-07-16T04:12:59.925"/>
    <p1510:client id="{6F2D7576-239C-499C-87B9-5F9E22CAD65C}" v="10" dt="2018-07-16T05:24:10.472"/>
  </p1510:revLst>
</p1510:revInfo>
</file>

<file path=ppt/tableStyles.xml><?xml version="1.0" encoding="utf-8"?>
<a:tblStyleLst xmlns:a="http://schemas.openxmlformats.org/drawingml/2006/main" def="{3BD70D1B-EE8D-4A9C-B222-2CF730C6A1B5}">
  <a:tblStyle styleId="{3BD70D1B-EE8D-4A9C-B222-2CF730C6A1B5}"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 styleId="{3460D34E-32E3-4A7F-83FA-C112AEBA33E9}" styleName="Table_1">
    <a:wholeTbl>
      <a:tcTxStyle b="off" i="off">
        <a:font>
          <a:latin typeface="Arial"/>
          <a:ea typeface="Arial"/>
          <a:cs typeface="Arial"/>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40000"/>
            </a:schemeClr>
          </a:solidFill>
        </a:fill>
      </a:tcStyle>
    </a:band1H>
    <a:band2H>
      <a:tcTxStyle/>
      <a:tcStyle>
        <a:tcBdr/>
      </a:tcStyle>
    </a:band2H>
    <a:band1V>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fill>
          <a:solidFill>
            <a:schemeClr val="accent3">
              <a:alpha val="40000"/>
            </a:schemeClr>
          </a:solidFill>
        </a:fill>
      </a:tcStyle>
    </a:band1V>
    <a:band2V>
      <a:tcTxStyle/>
      <a:tcStyle>
        <a:tcBdr/>
      </a:tcStyle>
    </a:band2V>
    <a:la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chemeClr val="accent3"/>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3"/>
          </a:solidFill>
        </a:fill>
      </a:tcStyle>
    </a:firstRow>
    <a:neCell>
      <a:tcTxStyle/>
      <a:tcStyle>
        <a:tcBdr/>
      </a:tcStyle>
    </a:neCell>
    <a:nwCell>
      <a:tcTxStyle/>
      <a:tcStyle>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26" y="372"/>
      </p:cViewPr>
      <p:guideLst/>
    </p:cSldViewPr>
  </p:slideViewPr>
  <p:notesTextViewPr>
    <p:cViewPr>
      <p:scale>
        <a:sx n="1" d="1"/>
        <a:sy n="1" d="1"/>
      </p:scale>
      <p:origin x="0" y="0"/>
    </p:cViewPr>
  </p:notesTextViewPr>
  <p:sorterViewPr>
    <p:cViewPr>
      <p:scale>
        <a:sx n="100" d="100"/>
        <a:sy n="100" d="100"/>
      </p:scale>
      <p:origin x="0" y="-1118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EF1BCE7-F3B2-473F-8B16-30201EEEA1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E1AFA2F6-9686-4B6E-AFD9-BCFEC1AFC2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8E9A2F-2F72-4EA7-83B6-A31EAAC81566}" type="datetimeFigureOut">
              <a:rPr lang="zh-TW" altLang="en-US" smtClean="0"/>
              <a:t>2018/7/17</a:t>
            </a:fld>
            <a:endParaRPr lang="zh-TW" altLang="en-US"/>
          </a:p>
        </p:txBody>
      </p:sp>
      <p:sp>
        <p:nvSpPr>
          <p:cNvPr id="4" name="頁尾版面配置區 3">
            <a:extLst>
              <a:ext uri="{FF2B5EF4-FFF2-40B4-BE49-F238E27FC236}">
                <a16:creationId xmlns:a16="http://schemas.microsoft.com/office/drawing/2014/main" id="{9C9AAACF-6D87-438A-9812-E87E99C3AF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AD230BA8-BDC4-4B6D-97B8-DB17FCC3D0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A4A99-1DB3-4159-875B-AA9D5B452AB0}" type="slidenum">
              <a:rPr lang="zh-TW" altLang="en-US" smtClean="0"/>
              <a:t>‹#›</a:t>
            </a:fld>
            <a:endParaRPr lang="zh-TW" altLang="en-US"/>
          </a:p>
        </p:txBody>
      </p:sp>
    </p:spTree>
    <p:extLst>
      <p:ext uri="{BB962C8B-B14F-4D97-AF65-F5344CB8AC3E}">
        <p14:creationId xmlns:p14="http://schemas.microsoft.com/office/powerpoint/2010/main" val="256185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Shape 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None/>
            </a:pPr>
            <a:r>
              <a:rPr lang="zh-TW" sz="1100" b="0" i="0" u="none" strike="noStrike" cap="none">
                <a:solidFill>
                  <a:schemeClr val="dk1"/>
                </a:solidFill>
                <a:latin typeface="Arial"/>
                <a:ea typeface="Arial"/>
                <a:cs typeface="Arial"/>
                <a:sym typeface="Arial"/>
              </a:rPr>
              <a:t>36521380</a:t>
            </a:r>
            <a:endParaRPr sz="1200" b="0" i="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Shape 8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7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None/>
            </a:pPr>
            <a:r>
              <a:rPr lang="zh-TW" sz="1100" b="0" i="0" u="none" strike="noStrike" cap="none">
                <a:solidFill>
                  <a:schemeClr val="dk1"/>
                </a:solidFill>
                <a:latin typeface="Arial"/>
                <a:ea typeface="Arial"/>
                <a:cs typeface="Arial"/>
                <a:sym typeface="Arial"/>
              </a:rPr>
              <a:t>36521380</a:t>
            </a:r>
            <a:endParaRPr sz="1200" b="0" i="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29</a:t>
            </a:fld>
            <a:endParaRPr sz="1300" b="0" i="0" u="none" strike="noStrike" cap="none">
              <a:solidFill>
                <a:schemeClr val="dk1"/>
              </a:solidFill>
              <a:latin typeface="Calibri"/>
              <a:ea typeface="Calibri"/>
              <a:cs typeface="Calibri"/>
              <a:sym typeface="Calibri"/>
            </a:endParaRPr>
          </a:p>
        </p:txBody>
      </p:sp>
      <p:sp>
        <p:nvSpPr>
          <p:cNvPr id="540" name="Shape 540"/>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1" name="Shape 541"/>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30</a:t>
            </a:fld>
            <a:endParaRPr sz="1300" b="0" i="0" u="none" strike="noStrike" cap="none">
              <a:solidFill>
                <a:schemeClr val="dk1"/>
              </a:solidFill>
              <a:latin typeface="Calibri"/>
              <a:ea typeface="Calibri"/>
              <a:cs typeface="Calibri"/>
              <a:sym typeface="Calibri"/>
            </a:endParaRPr>
          </a:p>
        </p:txBody>
      </p:sp>
      <p:sp>
        <p:nvSpPr>
          <p:cNvPr id="610" name="Shape 610"/>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1" name="Shape 611"/>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31</a:t>
            </a:fld>
            <a:endParaRPr sz="1300" b="0" i="0" u="none" strike="noStrike" cap="none">
              <a:solidFill>
                <a:schemeClr val="dk1"/>
              </a:solidFill>
              <a:latin typeface="Calibri"/>
              <a:ea typeface="Calibri"/>
              <a:cs typeface="Calibri"/>
              <a:sym typeface="Calibri"/>
            </a:endParaRPr>
          </a:p>
        </p:txBody>
      </p:sp>
      <p:sp>
        <p:nvSpPr>
          <p:cNvPr id="630" name="Shape 630"/>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1" name="Shape 631"/>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32</a:t>
            </a:fld>
            <a:endParaRPr sz="1300" b="0" i="0" u="none" strike="noStrike" cap="none">
              <a:solidFill>
                <a:schemeClr val="dk1"/>
              </a:solidFill>
              <a:latin typeface="Calibri"/>
              <a:ea typeface="Calibri"/>
              <a:cs typeface="Calibri"/>
              <a:sym typeface="Calibri"/>
            </a:endParaRPr>
          </a:p>
        </p:txBody>
      </p:sp>
      <p:sp>
        <p:nvSpPr>
          <p:cNvPr id="652" name="Shape 652"/>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3" name="Shape 653"/>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60" name="Shape 6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34</a:t>
            </a:fld>
            <a:endParaRPr sz="1300" b="0" i="0" u="none" strike="noStrike" cap="none">
              <a:solidFill>
                <a:schemeClr val="dk1"/>
              </a:solidFill>
              <a:latin typeface="Calibri"/>
              <a:ea typeface="Calibri"/>
              <a:cs typeface="Calibri"/>
              <a:sym typeface="Calibri"/>
            </a:endParaRPr>
          </a:p>
        </p:txBody>
      </p:sp>
      <p:sp>
        <p:nvSpPr>
          <p:cNvPr id="674" name="Shape 674"/>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5" name="Shape 675"/>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0" name="Shape 6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Shape 70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chemeClr val="dk1"/>
              </a:buClr>
              <a:buSzPts val="1100"/>
              <a:buFont typeface="Arial"/>
              <a:buNone/>
            </a:pPr>
            <a:r>
              <a:rPr lang="zh-TW" sz="1100" b="0" i="0" u="none" strike="noStrike" cap="none">
                <a:solidFill>
                  <a:schemeClr val="dk1"/>
                </a:solidFill>
                <a:latin typeface="Arial"/>
                <a:ea typeface="Arial"/>
                <a:cs typeface="Arial"/>
                <a:sym typeface="Arial"/>
              </a:rPr>
              <a:t>36521380</a:t>
            </a:r>
            <a:endParaRPr sz="1200" b="0" i="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Shape 71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chemeClr val="dk1"/>
              </a:buClr>
              <a:buSzPts val="1100"/>
              <a:buFont typeface="Arial"/>
              <a:buNone/>
            </a:pPr>
            <a:r>
              <a:rPr lang="zh-TW" sz="1100" b="0" i="0" u="none" strike="noStrike" cap="none">
                <a:solidFill>
                  <a:schemeClr val="dk1"/>
                </a:solidFill>
                <a:latin typeface="Arial"/>
                <a:ea typeface="Arial"/>
                <a:cs typeface="Arial"/>
                <a:sym typeface="Arial"/>
              </a:rPr>
              <a:t>36588464</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38</a:t>
            </a:fld>
            <a:endParaRPr sz="1300" b="0" i="0" u="none" strike="noStrike" cap="none">
              <a:solidFill>
                <a:schemeClr val="dk1"/>
              </a:solidFill>
              <a:latin typeface="Calibri"/>
              <a:ea typeface="Calibri"/>
              <a:cs typeface="Calibri"/>
              <a:sym typeface="Calibri"/>
            </a:endParaRPr>
          </a:p>
        </p:txBody>
      </p:sp>
      <p:sp>
        <p:nvSpPr>
          <p:cNvPr id="732" name="Shape 732"/>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3" name="Shape 733"/>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39</a:t>
            </a:fld>
            <a:endParaRPr sz="1300" b="0" i="0" u="none" strike="noStrike" cap="none">
              <a:solidFill>
                <a:schemeClr val="dk1"/>
              </a:solidFill>
              <a:latin typeface="Calibri"/>
              <a:ea typeface="Calibri"/>
              <a:cs typeface="Calibri"/>
              <a:sym typeface="Calibri"/>
            </a:endParaRPr>
          </a:p>
        </p:txBody>
      </p:sp>
      <p:sp>
        <p:nvSpPr>
          <p:cNvPr id="761" name="Shape 761"/>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2" name="Shape 762"/>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40</a:t>
            </a:fld>
            <a:endParaRPr sz="1300" b="0" i="0" u="none" strike="noStrike" cap="none">
              <a:solidFill>
                <a:schemeClr val="dk1"/>
              </a:solidFill>
              <a:latin typeface="Calibri"/>
              <a:ea typeface="Calibri"/>
              <a:cs typeface="Calibri"/>
              <a:sym typeface="Calibri"/>
            </a:endParaRPr>
          </a:p>
        </p:txBody>
      </p:sp>
      <p:sp>
        <p:nvSpPr>
          <p:cNvPr id="579" name="Shape 579"/>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80" name="Shape 580"/>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42</a:t>
            </a:fld>
            <a:endParaRPr sz="1300" b="0" i="0" u="none" strike="noStrike" cap="none">
              <a:solidFill>
                <a:schemeClr val="dk1"/>
              </a:solidFill>
              <a:latin typeface="Calibri"/>
              <a:ea typeface="Calibri"/>
              <a:cs typeface="Calibri"/>
              <a:sym typeface="Calibri"/>
            </a:endParaRPr>
          </a:p>
        </p:txBody>
      </p:sp>
      <p:sp>
        <p:nvSpPr>
          <p:cNvPr id="795" name="Shape 795"/>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6" name="Shape 796"/>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8" name="Shape 8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44</a:t>
            </a:fld>
            <a:endParaRPr sz="1300" b="0" i="0" u="none" strike="noStrike" cap="none">
              <a:solidFill>
                <a:schemeClr val="dk1"/>
              </a:solidFill>
              <a:latin typeface="Calibri"/>
              <a:ea typeface="Calibri"/>
              <a:cs typeface="Calibri"/>
              <a:sym typeface="Calibri"/>
            </a:endParaRPr>
          </a:p>
        </p:txBody>
      </p:sp>
      <p:sp>
        <p:nvSpPr>
          <p:cNvPr id="825" name="Shape 825"/>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6" name="Shape 826"/>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Shape 8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48" name="Shape 8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p:nvPr/>
        </p:nvSpPr>
        <p:spPr>
          <a:xfrm>
            <a:off x="3887788" y="8689976"/>
            <a:ext cx="2970300" cy="453900"/>
          </a:xfrm>
          <a:prstGeom prst="rect">
            <a:avLst/>
          </a:prstGeom>
          <a:noFill/>
          <a:ln>
            <a:noFill/>
          </a:ln>
        </p:spPr>
        <p:txBody>
          <a:bodyPr spcFirstLastPara="1" wrap="square" lIns="94800" tIns="47400" rIns="94800" bIns="47400"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altLang="zh-TW" sz="1300" b="0" i="0" u="none" strike="noStrike" cap="none">
                <a:solidFill>
                  <a:schemeClr val="dk1"/>
                </a:solidFill>
                <a:latin typeface="Calibri"/>
                <a:ea typeface="Calibri"/>
                <a:cs typeface="Calibri"/>
                <a:sym typeface="Calibri"/>
              </a:rPr>
              <a:t>5</a:t>
            </a:fld>
            <a:endParaRPr sz="1300" b="0" i="0" u="none" strike="noStrike" cap="none">
              <a:solidFill>
                <a:schemeClr val="dk1"/>
              </a:solidFill>
              <a:latin typeface="Calibri"/>
              <a:ea typeface="Calibri"/>
              <a:cs typeface="Calibri"/>
              <a:sym typeface="Calibri"/>
            </a:endParaRPr>
          </a:p>
        </p:txBody>
      </p:sp>
      <p:sp>
        <p:nvSpPr>
          <p:cNvPr id="118" name="Shape 118"/>
          <p:cNvSpPr>
            <a:spLocks noGrp="1" noRot="1" noChangeAspect="1"/>
          </p:cNvSpPr>
          <p:nvPr>
            <p:ph type="sldImg" idx="2"/>
          </p:nvPr>
        </p:nvSpPr>
        <p:spPr>
          <a:xfrm>
            <a:off x="381000" y="685800"/>
            <a:ext cx="6097588"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914401" y="4343400"/>
            <a:ext cx="5029200" cy="4114800"/>
          </a:xfrm>
          <a:prstGeom prst="rect">
            <a:avLst/>
          </a:prstGeom>
          <a:noFill/>
          <a:ln>
            <a:noFill/>
          </a:ln>
        </p:spPr>
        <p:txBody>
          <a:bodyPr spcFirstLastPara="1" wrap="square" lIns="94800" tIns="47400" rIns="94800" bIns="4740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zh-TW" sz="1100" b="0" i="0" u="none" strike="noStrike" cap="none">
                <a:solidFill>
                  <a:schemeClr val="dk1"/>
                </a:solidFill>
                <a:latin typeface="Arial"/>
                <a:ea typeface="Arial"/>
                <a:cs typeface="Arial"/>
                <a:sym typeface="Arial"/>
              </a:rPr>
              <a:t> 39094200</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12"/>
        <p:cNvGrpSpPr/>
        <p:nvPr/>
      </p:nvGrpSpPr>
      <p:grpSpPr>
        <a:xfrm>
          <a:off x="0" y="0"/>
          <a:ext cx="0" cy="0"/>
          <a:chOff x="0" y="0"/>
          <a:chExt cx="0" cy="0"/>
        </a:xfrm>
      </p:grpSpPr>
      <p:pic>
        <p:nvPicPr>
          <p:cNvPr id="13" name="Shape 13" descr="C:\Users\user\Desktop\20180411_QTS 4.3.5網路與虛擬交換器-01.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4500"/>
            <a:ext cx="9151959" cy="5151600"/>
          </a:xfrm>
          <a:prstGeom prst="rect">
            <a:avLst/>
          </a:prstGeom>
          <a:noFill/>
          <a:ln>
            <a:noFill/>
          </a:ln>
        </p:spPr>
      </p:pic>
      <p:pic>
        <p:nvPicPr>
          <p:cNvPr id="14" name="Shape 14" descr="C:\Users\user\Desktop\20180411_QTS 4.3.5網路與虛擬交換器-01.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4500"/>
            <a:ext cx="9151959" cy="5151600"/>
          </a:xfrm>
          <a:prstGeom prst="rect">
            <a:avLst/>
          </a:prstGeom>
          <a:noFill/>
          <a:ln>
            <a:noFill/>
          </a:ln>
        </p:spPr>
      </p:pic>
      <p:sp>
        <p:nvSpPr>
          <p:cNvPr id="15" name="Shape 15"/>
          <p:cNvSpPr/>
          <p:nvPr/>
        </p:nvSpPr>
        <p:spPr>
          <a:xfrm>
            <a:off x="0" y="0"/>
            <a:ext cx="9151959" cy="852407"/>
          </a:xfrm>
          <a:prstGeom prst="rect">
            <a:avLst/>
          </a:prstGeom>
          <a:gradFill>
            <a:gsLst>
              <a:gs pos="0">
                <a:srgbClr val="000000">
                  <a:alpha val="58823"/>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357158" y="1590935"/>
            <a:ext cx="8643998" cy="1101725"/>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5400"/>
              <a:buFont typeface="Arial"/>
              <a:buNone/>
              <a:defRPr sz="5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2692660"/>
            <a:ext cx="6400800" cy="1314450"/>
          </a:xfrm>
          <a:prstGeom prst="rect">
            <a:avLst/>
          </a:prstGeom>
          <a:noFill/>
          <a:ln>
            <a:noFill/>
          </a:ln>
        </p:spPr>
        <p:txBody>
          <a:bodyPr spcFirstLastPara="1" wrap="square" lIns="91425" tIns="45700" rIns="91425" bIns="45700" anchor="t" anchorCtr="0"/>
          <a:lstStyle>
            <a:lvl1pPr marR="0" lvl="0" algn="ctr" rtl="0">
              <a:spcBef>
                <a:spcPts val="440"/>
              </a:spcBef>
              <a:spcAft>
                <a:spcPts val="0"/>
              </a:spcAft>
              <a:buClr>
                <a:srgbClr val="006600"/>
              </a:buClr>
              <a:buSzPts val="1870"/>
              <a:buFont typeface="Noto Sans Symbols"/>
              <a:buNone/>
              <a:defRPr sz="2200" b="1" i="0" u="none" strike="noStrike" cap="none">
                <a:solidFill>
                  <a:schemeClr val="lt1"/>
                </a:solidFill>
                <a:latin typeface="Arial"/>
                <a:ea typeface="Arial"/>
                <a:cs typeface="Arial"/>
                <a:sym typeface="Arial"/>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8" name="Shape 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164" y="273192"/>
            <a:ext cx="1258864" cy="234000"/>
          </a:xfrm>
          <a:prstGeom prst="rect">
            <a:avLst/>
          </a:prstGeom>
          <a:noFill/>
          <a:ln>
            <a:noFill/>
          </a:ln>
        </p:spPr>
      </p:pic>
      <p:pic>
        <p:nvPicPr>
          <p:cNvPr id="19" name="Shape 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97" y="4723013"/>
            <a:ext cx="9140554" cy="420487"/>
          </a:xfrm>
          <a:prstGeom prst="rect">
            <a:avLst/>
          </a:prstGeom>
          <a:noFill/>
          <a:ln>
            <a:noFill/>
          </a:ln>
        </p:spPr>
      </p:pic>
      <p:sp>
        <p:nvSpPr>
          <p:cNvPr id="20" name="Shape 20"/>
          <p:cNvSpPr/>
          <p:nvPr/>
        </p:nvSpPr>
        <p:spPr>
          <a:xfrm>
            <a:off x="0" y="0"/>
            <a:ext cx="9151959" cy="852407"/>
          </a:xfrm>
          <a:prstGeom prst="rect">
            <a:avLst/>
          </a:prstGeom>
          <a:gradFill>
            <a:gsLst>
              <a:gs pos="0">
                <a:srgbClr val="000000">
                  <a:alpha val="58823"/>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 name="Shape 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97" y="4723013"/>
            <a:ext cx="9140554" cy="420487"/>
          </a:xfrm>
          <a:prstGeom prst="rect">
            <a:avLst/>
          </a:prstGeom>
          <a:noFill/>
          <a:ln>
            <a:noFill/>
          </a:ln>
        </p:spPr>
      </p:pic>
      <p:pic>
        <p:nvPicPr>
          <p:cNvPr id="22" name="Shape 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164" y="273192"/>
            <a:ext cx="1258864" cy="234000"/>
          </a:xfrm>
          <a:prstGeom prst="rect">
            <a:avLst/>
          </a:prstGeom>
          <a:noFill/>
          <a:ln>
            <a:noFill/>
          </a:ln>
        </p:spPr>
      </p:pic>
      <p:pic>
        <p:nvPicPr>
          <p:cNvPr id="23" name="Shape 23"/>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1" y="-2688"/>
            <a:ext cx="9151957" cy="5147976"/>
          </a:xfrm>
          <a:prstGeom prst="rect">
            <a:avLst/>
          </a:prstGeom>
          <a:noFill/>
          <a:ln>
            <a:noFill/>
          </a:ln>
        </p:spPr>
      </p:pic>
      <p:sp>
        <p:nvSpPr>
          <p:cNvPr id="24" name="Shape 24"/>
          <p:cNvSpPr/>
          <p:nvPr userDrawn="1"/>
        </p:nvSpPr>
        <p:spPr>
          <a:xfrm>
            <a:off x="0" y="0"/>
            <a:ext cx="9151959" cy="852407"/>
          </a:xfrm>
          <a:prstGeom prst="rect">
            <a:avLst/>
          </a:prstGeom>
          <a:gradFill>
            <a:gsLst>
              <a:gs pos="0">
                <a:srgbClr val="000000">
                  <a:alpha val="58823"/>
                </a:srgbClr>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 name="Shape 26"/>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279164" y="273192"/>
            <a:ext cx="1258864" cy="234000"/>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只有標題">
  <p:cSld name="1_只有標題">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68" name="Shape 68"/>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p:cSld name="標題及物件">
    <p:spTree>
      <p:nvGrpSpPr>
        <p:cNvPr id="1" name="Shape 34"/>
        <p:cNvGrpSpPr/>
        <p:nvPr/>
      </p:nvGrpSpPr>
      <p:grpSpPr>
        <a:xfrm>
          <a:off x="0" y="0"/>
          <a:ext cx="0" cy="0"/>
          <a:chOff x="0" y="0"/>
          <a:chExt cx="0" cy="0"/>
        </a:xfrm>
      </p:grpSpPr>
      <p:pic>
        <p:nvPicPr>
          <p:cNvPr id="7" name="圖片 6">
            <a:extLst>
              <a:ext uri="{FF2B5EF4-FFF2-40B4-BE49-F238E27FC236}">
                <a16:creationId xmlns:a16="http://schemas.microsoft.com/office/drawing/2014/main" id="{0D99D593-6976-4058-9BBF-9011F30F4C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63624"/>
            <a:ext cx="9142564" cy="4078739"/>
          </a:xfrm>
          <a:prstGeom prst="rect">
            <a:avLst/>
          </a:prstGeom>
        </p:spPr>
      </p:pic>
      <p:sp>
        <p:nvSpPr>
          <p:cNvPr id="8" name="矩形 7">
            <a:extLst>
              <a:ext uri="{FF2B5EF4-FFF2-40B4-BE49-F238E27FC236}">
                <a16:creationId xmlns:a16="http://schemas.microsoft.com/office/drawing/2014/main" id="{6F50AA9E-82BC-46DA-8C69-719D63519587}"/>
              </a:ext>
            </a:extLst>
          </p:cNvPr>
          <p:cNvSpPr/>
          <p:nvPr userDrawn="1"/>
        </p:nvSpPr>
        <p:spPr>
          <a:xfrm>
            <a:off x="0" y="1166814"/>
            <a:ext cx="9144000" cy="3976686"/>
          </a:xfrm>
          <a:prstGeom prst="rect">
            <a:avLst/>
          </a:prstGeom>
          <a:gradFill>
            <a:gsLst>
              <a:gs pos="0">
                <a:schemeClr val="bg1">
                  <a:alpha val="0"/>
                </a:schemeClr>
              </a:gs>
              <a:gs pos="100000">
                <a:schemeClr val="bg1">
                  <a:alpha val="75000"/>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Shape 35"/>
          <p:cNvSpPr txBox="1">
            <a:spLocks noGrp="1"/>
          </p:cNvSpPr>
          <p:nvPr>
            <p:ph type="body" idx="1"/>
          </p:nvPr>
        </p:nvSpPr>
        <p:spPr>
          <a:xfrm>
            <a:off x="457200" y="1166813"/>
            <a:ext cx="8229600" cy="3436718"/>
          </a:xfrm>
          <a:prstGeom prst="rect">
            <a:avLst/>
          </a:prstGeom>
          <a:noFill/>
          <a:ln>
            <a:noFill/>
          </a:ln>
        </p:spPr>
        <p:txBody>
          <a:bodyPr spcFirstLastPara="1" wrap="square" lIns="91425" tIns="45700" rIns="91425" bIns="45700" anchor="t" anchorCtr="0"/>
          <a:lstStyle>
            <a:lvl1pPr marL="457200" marR="0" lvl="0" indent="-336550" algn="l" rtl="0">
              <a:spcBef>
                <a:spcPts val="400"/>
              </a:spcBef>
              <a:spcAft>
                <a:spcPts val="0"/>
              </a:spcAft>
              <a:buClr>
                <a:srgbClr val="3F3F3F"/>
              </a:buClr>
              <a:buSzPts val="1700"/>
              <a:buFont typeface="Noto Sans Symbols"/>
              <a:buChar char="●"/>
              <a:defRPr sz="1800" b="1" i="0" u="none" strike="noStrike" cap="none">
                <a:solidFill>
                  <a:srgbClr val="3F3F3F"/>
                </a:solidFill>
                <a:latin typeface="微軟正黑體" panose="020B0604030504040204" pitchFamily="34" charset="-120"/>
                <a:ea typeface="微軟正黑體" panose="020B0604030504040204" pitchFamily="34" charset="-120"/>
                <a:cs typeface="Arial"/>
                <a:sym typeface="Arial"/>
              </a:defRPr>
            </a:lvl1pPr>
            <a:lvl2pPr marL="914400" marR="0" lvl="1" indent="-342900" algn="l" rtl="0">
              <a:spcBef>
                <a:spcPts val="36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30200" algn="l" rtl="0">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pic>
        <p:nvPicPr>
          <p:cNvPr id="31" name="Shape 31"/>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1660" y="1035"/>
            <a:ext cx="9145562" cy="5145930"/>
          </a:xfrm>
          <a:prstGeom prst="rect">
            <a:avLst/>
          </a:prstGeom>
          <a:noFill/>
          <a:ln>
            <a:noFill/>
          </a:ln>
        </p:spPr>
      </p:pic>
      <p:sp>
        <p:nvSpPr>
          <p:cNvPr id="32" name="Shape 32"/>
          <p:cNvSpPr txBox="1">
            <a:spLocks noGrp="1"/>
          </p:cNvSpPr>
          <p:nvPr>
            <p:ph type="title"/>
          </p:nvPr>
        </p:nvSpPr>
        <p:spPr>
          <a:xfrm>
            <a:off x="177180" y="1226715"/>
            <a:ext cx="4391918" cy="1587026"/>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 name="Shape 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164" y="273192"/>
            <a:ext cx="1258864" cy="234000"/>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1620">
          <p15:clr>
            <a:srgbClr val="FBAE40"/>
          </p15:clr>
        </p15:guide>
        <p15:guide id="2" pos="1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區段標題"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3" y="3305175"/>
            <a:ext cx="7772400" cy="1022350"/>
          </a:xfrm>
          <a:prstGeom prst="rect">
            <a:avLst/>
          </a:prstGeom>
          <a:noFill/>
          <a:ln>
            <a:noFill/>
          </a:ln>
        </p:spPr>
        <p:txBody>
          <a:bodyPr spcFirstLastPara="1" wrap="square" lIns="72000" tIns="45700" rIns="72000" bIns="45700" anchor="t" anchorCtr="0"/>
          <a:lstStyle>
            <a:lvl1pPr marR="0" lvl="0" algn="l" rtl="0">
              <a:spcBef>
                <a:spcPts val="0"/>
              </a:spcBef>
              <a:spcAft>
                <a:spcPts val="0"/>
              </a:spcAft>
              <a:buClr>
                <a:srgbClr val="006600"/>
              </a:buClr>
              <a:buSzPts val="4000"/>
              <a:buFont typeface="Arial"/>
              <a:buNone/>
              <a:defRPr sz="4000" b="1" i="0" u="none" strike="noStrike" cap="none">
                <a:solidFill>
                  <a:srgbClr val="0066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722313" y="2179638"/>
            <a:ext cx="7772400" cy="112553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006600"/>
              </a:buClr>
              <a:buSzPts val="1700"/>
              <a:buFont typeface="Noto Sans Symbols"/>
              <a:buNone/>
              <a:defRPr sz="2000" b="1" i="0" u="none" strike="noStrike" cap="none">
                <a:solidFill>
                  <a:srgbClr val="006600"/>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46" name="Shape 46"/>
          <p:cNvSpPr/>
          <p:nvPr/>
        </p:nvSpPr>
        <p:spPr>
          <a:xfrm>
            <a:off x="0" y="368835"/>
            <a:ext cx="9144000" cy="8759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 name="Shape 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368835"/>
            <a:ext cx="9144000" cy="4283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兩項物件">
  <p:cSld name="兩項物件">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1118870"/>
            <a:ext cx="4038600" cy="3394075"/>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rgbClr val="006600"/>
              </a:buClr>
              <a:buSzPts val="2040"/>
              <a:buFont typeface="Noto Sans Symbols"/>
              <a:buChar char="●"/>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53" name="Shape 53"/>
          <p:cNvSpPr txBox="1">
            <a:spLocks noGrp="1"/>
          </p:cNvSpPr>
          <p:nvPr>
            <p:ph type="body" idx="2"/>
          </p:nvPr>
        </p:nvSpPr>
        <p:spPr>
          <a:xfrm>
            <a:off x="4667256" y="1118870"/>
            <a:ext cx="4038600" cy="3394075"/>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rgbClr val="006600"/>
              </a:buClr>
              <a:buSzPts val="2040"/>
              <a:buFont typeface="Noto Sans Symbols"/>
              <a:buChar char="●"/>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對">
  <p:cSld name="比對">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110298"/>
            <a:ext cx="4040188" cy="4810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6600"/>
              </a:buClr>
              <a:buSzPts val="204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57200" y="1591310"/>
            <a:ext cx="4040188" cy="2962275"/>
          </a:xfrm>
          <a:prstGeom prst="rect">
            <a:avLst/>
          </a:prstGeom>
          <a:noFill/>
          <a:ln>
            <a:noFill/>
          </a:ln>
        </p:spPr>
        <p:txBody>
          <a:bodyPr spcFirstLastPara="1" wrap="square" lIns="91425" tIns="45700" rIns="91425" bIns="45700" anchor="t" anchorCtr="0"/>
          <a:lstStyle>
            <a:lvl1pPr marL="457200" marR="0" lvl="0" indent="-347345" algn="l" rtl="0">
              <a:spcBef>
                <a:spcPts val="440"/>
              </a:spcBef>
              <a:spcAft>
                <a:spcPts val="0"/>
              </a:spcAft>
              <a:buClr>
                <a:srgbClr val="006600"/>
              </a:buClr>
              <a:buSzPts val="1870"/>
              <a:buFont typeface="Noto Sans Symbols"/>
              <a:buChar char="●"/>
              <a:defRPr sz="2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3"/>
          </p:nvPr>
        </p:nvSpPr>
        <p:spPr>
          <a:xfrm>
            <a:off x="4645025" y="1110298"/>
            <a:ext cx="4041775" cy="4810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6600"/>
              </a:buClr>
              <a:buSzPts val="204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4"/>
          </p:nvPr>
        </p:nvSpPr>
        <p:spPr>
          <a:xfrm>
            <a:off x="4645025" y="1591310"/>
            <a:ext cx="4041775" cy="2962275"/>
          </a:xfrm>
          <a:prstGeom prst="rect">
            <a:avLst/>
          </a:prstGeom>
          <a:noFill/>
          <a:ln>
            <a:noFill/>
          </a:ln>
        </p:spPr>
        <p:txBody>
          <a:bodyPr spcFirstLastPara="1" wrap="square" lIns="91425" tIns="45700" rIns="91425" bIns="45700" anchor="t" anchorCtr="0"/>
          <a:lstStyle>
            <a:lvl1pPr marL="457200" marR="0" lvl="0" indent="-347345" algn="l" rtl="0">
              <a:spcBef>
                <a:spcPts val="440"/>
              </a:spcBef>
              <a:spcAft>
                <a:spcPts val="0"/>
              </a:spcAft>
              <a:buClr>
                <a:srgbClr val="006600"/>
              </a:buClr>
              <a:buSzPts val="1870"/>
              <a:buFont typeface="Noto Sans Symbols"/>
              <a:buChar char="●"/>
              <a:defRPr sz="2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63" name="Shape 63"/>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只有標題">
  <p:cSld name="1_只有標題">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68" name="Shape 68"/>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兩項物件">
  <p:cSld name="兩項物件">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57200" y="1118870"/>
            <a:ext cx="4038600" cy="3394075"/>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rgbClr val="006600"/>
              </a:buClr>
              <a:buSzPts val="2040"/>
              <a:buFont typeface="Noto Sans Symbols"/>
              <a:buChar char="●"/>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53" name="Shape 53"/>
          <p:cNvSpPr txBox="1">
            <a:spLocks noGrp="1"/>
          </p:cNvSpPr>
          <p:nvPr>
            <p:ph type="body" idx="2"/>
          </p:nvPr>
        </p:nvSpPr>
        <p:spPr>
          <a:xfrm>
            <a:off x="4667256" y="1118870"/>
            <a:ext cx="4038600" cy="3394075"/>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rgbClr val="006600"/>
              </a:buClr>
              <a:buSzPts val="2040"/>
              <a:buFont typeface="Noto Sans Symbols"/>
              <a:buChar char="●"/>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對">
  <p:cSld name="比對">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110298"/>
            <a:ext cx="4040188" cy="4810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6600"/>
              </a:buClr>
              <a:buSzPts val="204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457200" y="1591310"/>
            <a:ext cx="4040188" cy="2962275"/>
          </a:xfrm>
          <a:prstGeom prst="rect">
            <a:avLst/>
          </a:prstGeom>
          <a:noFill/>
          <a:ln>
            <a:noFill/>
          </a:ln>
        </p:spPr>
        <p:txBody>
          <a:bodyPr spcFirstLastPara="1" wrap="square" lIns="91425" tIns="45700" rIns="91425" bIns="45700" anchor="t" anchorCtr="0"/>
          <a:lstStyle>
            <a:lvl1pPr marL="457200" marR="0" lvl="0" indent="-347345" algn="l" rtl="0">
              <a:spcBef>
                <a:spcPts val="440"/>
              </a:spcBef>
              <a:spcAft>
                <a:spcPts val="0"/>
              </a:spcAft>
              <a:buClr>
                <a:srgbClr val="006600"/>
              </a:buClr>
              <a:buSzPts val="1870"/>
              <a:buFont typeface="Noto Sans Symbols"/>
              <a:buChar char="●"/>
              <a:defRPr sz="2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3"/>
          </p:nvPr>
        </p:nvSpPr>
        <p:spPr>
          <a:xfrm>
            <a:off x="4645025" y="1110298"/>
            <a:ext cx="4041775" cy="4810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006600"/>
              </a:buClr>
              <a:buSzPts val="204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body" idx="4"/>
          </p:nvPr>
        </p:nvSpPr>
        <p:spPr>
          <a:xfrm>
            <a:off x="4645025" y="1591310"/>
            <a:ext cx="4041775" cy="2962275"/>
          </a:xfrm>
          <a:prstGeom prst="rect">
            <a:avLst/>
          </a:prstGeom>
          <a:noFill/>
          <a:ln>
            <a:noFill/>
          </a:ln>
        </p:spPr>
        <p:txBody>
          <a:bodyPr spcFirstLastPara="1" wrap="square" lIns="91425" tIns="45700" rIns="91425" bIns="45700" anchor="t" anchorCtr="0"/>
          <a:lstStyle>
            <a:lvl1pPr marL="457200" marR="0" lvl="0" indent="-347345" algn="l" rtl="0">
              <a:spcBef>
                <a:spcPts val="440"/>
              </a:spcBef>
              <a:spcAft>
                <a:spcPts val="0"/>
              </a:spcAft>
              <a:buClr>
                <a:srgbClr val="006600"/>
              </a:buClr>
              <a:buSzPts val="1870"/>
              <a:buFont typeface="Noto Sans Symbols"/>
              <a:buChar char="●"/>
              <a:defRPr sz="22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ltLang="zh-TW"/>
              <a:t>‹#›</a:t>
            </a:fld>
            <a:endParaRPr/>
          </a:p>
        </p:txBody>
      </p:sp>
      <p:sp>
        <p:nvSpPr>
          <p:cNvPr id="63" name="Shape 63"/>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userDrawn="1"/>
        </p:nvPicPr>
        <p:blipFill>
          <a:blip r:embed="rId12" cstate="screen">
            <a:extLst>
              <a:ext uri="{28A0092B-C50C-407E-A947-70E740481C1C}">
                <a14:useLocalDpi xmlns:a14="http://schemas.microsoft.com/office/drawing/2010/main"/>
              </a:ext>
            </a:extLst>
          </a:blip>
          <a:stretch>
            <a:fillRect/>
          </a:stretch>
        </p:blipFill>
        <p:spPr>
          <a:xfrm>
            <a:off x="1436" y="808"/>
            <a:ext cx="9141128" cy="5141884"/>
          </a:xfrm>
          <a:prstGeom prst="rect">
            <a:avLst/>
          </a:prstGeom>
          <a:noFill/>
          <a:ln>
            <a:noFill/>
          </a:ln>
        </p:spPr>
      </p:pic>
      <p:sp>
        <p:nvSpPr>
          <p:cNvPr id="7" name="Shape 7"/>
          <p:cNvSpPr txBox="1">
            <a:spLocks noGrp="1"/>
          </p:cNvSpPr>
          <p:nvPr>
            <p:ph type="title"/>
          </p:nvPr>
        </p:nvSpPr>
        <p:spPr>
          <a:xfrm>
            <a:off x="145775" y="2063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lvl1pPr marR="0" lvl="0" algn="ctr"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lstStyle>
            <a:lvl1pPr marL="457200" marR="0" lvl="0" indent="-347345" algn="l" rtl="0">
              <a:spcBef>
                <a:spcPts val="440"/>
              </a:spcBef>
              <a:spcAft>
                <a:spcPts val="0"/>
              </a:spcAft>
              <a:buClr>
                <a:srgbClr val="006600"/>
              </a:buClr>
              <a:buSzPts val="1870"/>
              <a:buFont typeface="Noto Sans Symbols"/>
              <a:buChar char="●"/>
              <a:defRPr sz="22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 name="Shape 9"/>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166900" y="106217"/>
            <a:ext cx="871521" cy="162000"/>
          </a:xfrm>
          <a:prstGeom prst="rect">
            <a:avLst/>
          </a:prstGeom>
          <a:noFill/>
          <a:ln>
            <a:noFill/>
          </a:ln>
        </p:spPr>
      </p:pic>
      <p:pic>
        <p:nvPicPr>
          <p:cNvPr id="10" name="Shape 1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166900" y="106217"/>
            <a:ext cx="871521" cy="162000"/>
          </a:xfrm>
          <a:prstGeom prst="rect">
            <a:avLst/>
          </a:prstGeom>
          <a:noFill/>
          <a:ln>
            <a:noFill/>
          </a:ln>
        </p:spPr>
      </p:pic>
      <p:pic>
        <p:nvPicPr>
          <p:cNvPr id="11" name="Shape 11"/>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8166900" y="106217"/>
            <a:ext cx="871521" cy="16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61" r:id="rId3"/>
    <p:sldLayoutId id="2147483657" r:id="rId4"/>
    <p:sldLayoutId id="2147483658" r:id="rId5"/>
    <p:sldLayoutId id="2147483659" r:id="rId6"/>
    <p:sldLayoutId id="2147483660" r:id="rId7"/>
    <p:sldLayoutId id="2147483652" r:id="rId8"/>
    <p:sldLayoutId id="2147483653" r:id="rId9"/>
    <p:sldLayoutId id="214748365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09855" marR="0" lvl="0" indent="0" algn="l" rtl="0">
        <a:lnSpc>
          <a:spcPct val="100000"/>
        </a:lnSpc>
        <a:spcBef>
          <a:spcPts val="0"/>
        </a:spcBef>
        <a:spcAft>
          <a:spcPts val="0"/>
        </a:spcAft>
        <a:buClr>
          <a:schemeClr val="tx1">
            <a:lumMod val="75000"/>
            <a:lumOff val="25000"/>
          </a:schemeClr>
        </a:buClr>
        <a:buFontTx/>
        <a:buNone/>
        <a:defRPr sz="1800" b="0" i="0" u="none" strike="noStrike" cap="none" dirty="0">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0.emf"/><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20.xml"/><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5.png"/><Relationship Id="rId7" Type="http://schemas.openxmlformats.org/officeDocument/2006/relationships/image" Target="../media/image1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0.png"/><Relationship Id="rId5" Type="http://schemas.openxmlformats.org/officeDocument/2006/relationships/image" Target="../media/image14.png"/><Relationship Id="rId10" Type="http://schemas.openxmlformats.org/officeDocument/2006/relationships/image" Target="../media/image119.png"/><Relationship Id="rId4" Type="http://schemas.openxmlformats.org/officeDocument/2006/relationships/image" Target="../media/image13.png"/><Relationship Id="rId9" Type="http://schemas.openxmlformats.org/officeDocument/2006/relationships/image" Target="../media/image118.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8.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1.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59.png"/><Relationship Id="rId5" Type="http://schemas.openxmlformats.org/officeDocument/2006/relationships/image" Target="../media/image154.png"/><Relationship Id="rId10" Type="http://schemas.openxmlformats.org/officeDocument/2006/relationships/image" Target="../media/image158.png"/><Relationship Id="rId4" Type="http://schemas.openxmlformats.org/officeDocument/2006/relationships/image" Target="../media/image153.png"/><Relationship Id="rId9" Type="http://schemas.openxmlformats.org/officeDocument/2006/relationships/image" Target="../media/image157.png"/></Relationships>
</file>

<file path=ppt/slides/_rels/slide4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44.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jpeg"/><Relationship Id="rId7" Type="http://schemas.openxmlformats.org/officeDocument/2006/relationships/image" Target="../media/image29.emf"/><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image" Target="../media/image33.png"/><Relationship Id="rId5" Type="http://schemas.openxmlformats.org/officeDocument/2006/relationships/image" Target="../media/image20.emf"/><Relationship Id="rId10" Type="http://schemas.openxmlformats.org/officeDocument/2006/relationships/image" Target="../media/image32.png"/><Relationship Id="rId4" Type="http://schemas.openxmlformats.org/officeDocument/2006/relationships/image" Target="../media/image27.emf"/><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 name="圖片 6">
            <a:extLst>
              <a:ext uri="{FF2B5EF4-FFF2-40B4-BE49-F238E27FC236}">
                <a16:creationId xmlns:a16="http://schemas.microsoft.com/office/drawing/2014/main" id="{E38D490F-B513-4032-9590-B1BE29D3B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Shape 26">
            <a:extLst>
              <a:ext uri="{FF2B5EF4-FFF2-40B4-BE49-F238E27FC236}">
                <a16:creationId xmlns:a16="http://schemas.microsoft.com/office/drawing/2014/main" id="{E78F1B8C-832D-4EE3-B1AD-010D60B955C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164" y="273192"/>
            <a:ext cx="1258864" cy="23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pSp>
        <p:nvGrpSpPr>
          <p:cNvPr id="4" name="群組 3">
            <a:extLst>
              <a:ext uri="{FF2B5EF4-FFF2-40B4-BE49-F238E27FC236}">
                <a16:creationId xmlns:a16="http://schemas.microsoft.com/office/drawing/2014/main" id="{96C9E974-6606-4B3D-8B79-00403089EEC0}"/>
              </a:ext>
            </a:extLst>
          </p:cNvPr>
          <p:cNvGrpSpPr/>
          <p:nvPr/>
        </p:nvGrpSpPr>
        <p:grpSpPr>
          <a:xfrm>
            <a:off x="400713" y="4747310"/>
            <a:ext cx="7886701" cy="344605"/>
            <a:chOff x="266700" y="4747310"/>
            <a:chExt cx="7886701" cy="344605"/>
          </a:xfrm>
        </p:grpSpPr>
        <p:pic>
          <p:nvPicPr>
            <p:cNvPr id="3" name="圖片 2">
              <a:extLst>
                <a:ext uri="{FF2B5EF4-FFF2-40B4-BE49-F238E27FC236}">
                  <a16:creationId xmlns:a16="http://schemas.microsoft.com/office/drawing/2014/main" id="{B4CD7671-61E5-49CA-8D0F-4E0E278C5E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700" y="4747310"/>
              <a:ext cx="4081463" cy="344605"/>
            </a:xfrm>
            <a:prstGeom prst="rect">
              <a:avLst/>
            </a:prstGeom>
          </p:spPr>
        </p:pic>
        <p:pic>
          <p:nvPicPr>
            <p:cNvPr id="8" name="圖片 7">
              <a:extLst>
                <a:ext uri="{FF2B5EF4-FFF2-40B4-BE49-F238E27FC236}">
                  <a16:creationId xmlns:a16="http://schemas.microsoft.com/office/drawing/2014/main" id="{A2A3F678-E895-48C5-972F-ECF4A95973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48163" y="4747310"/>
              <a:ext cx="3805238" cy="344605"/>
            </a:xfrm>
            <a:prstGeom prst="rect">
              <a:avLst/>
            </a:prstGeom>
          </p:spPr>
        </p:pic>
      </p:grpSp>
      <p:sp>
        <p:nvSpPr>
          <p:cNvPr id="248" name="Shape 248"/>
          <p:cNvSpPr txBox="1">
            <a:spLocks noGrp="1"/>
          </p:cNvSpPr>
          <p:nvPr>
            <p:ph type="body" idx="1"/>
          </p:nvPr>
        </p:nvSpPr>
        <p:spPr>
          <a:xfrm>
            <a:off x="400713" y="1006157"/>
            <a:ext cx="7300127" cy="1576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700"/>
              <a:buNone/>
            </a:pPr>
            <a:r>
              <a:rPr lang="zh-TW" i="0" u="none" strike="noStrike" cap="none">
                <a:solidFill>
                  <a:srgbClr val="3F3F3F"/>
                </a:solidFill>
                <a:latin typeface="Microsoft JhengHei"/>
                <a:ea typeface="Microsoft JhengHei"/>
                <a:cs typeface="Microsoft JhengHei"/>
                <a:sym typeface="Microsoft JhengHei"/>
              </a:rPr>
              <a:t>1. 完整支援儲存池上的磁碟區(及其檔案層級LUN)，及區塊層級LUN。 </a:t>
            </a:r>
            <a:endParaRPr lang="zh-TW" altLang="en-US">
              <a:latin typeface="Microsoft JhengHei"/>
              <a:ea typeface="Microsoft JhengHei"/>
              <a:cs typeface="Microsoft JhengHei"/>
              <a:sym typeface="Microsoft JhengHei"/>
            </a:endParaRPr>
          </a:p>
          <a:p>
            <a:pPr marL="0" marR="0" lvl="0" indent="0" algn="l" rtl="0">
              <a:spcBef>
                <a:spcPts val="400"/>
              </a:spcBef>
              <a:spcAft>
                <a:spcPts val="0"/>
              </a:spcAft>
              <a:buClr>
                <a:srgbClr val="3F3F3F"/>
              </a:buClr>
              <a:buSzPts val="1700"/>
              <a:buNone/>
            </a:pPr>
            <a:r>
              <a:rPr lang="en-US" altLang="zh-TW" i="0" u="none" strike="noStrike" cap="none">
                <a:solidFill>
                  <a:srgbClr val="3F3F3F"/>
                </a:solidFill>
                <a:latin typeface="Microsoft JhengHei"/>
                <a:ea typeface="Microsoft JhengHei"/>
                <a:cs typeface="Microsoft JhengHei"/>
                <a:sym typeface="Microsoft JhengHei"/>
              </a:rPr>
              <a:t>2. </a:t>
            </a:r>
            <a:r>
              <a:rPr lang="zh-TW" altLang="en-US" i="0" u="none" strike="noStrike" cap="none">
                <a:solidFill>
                  <a:srgbClr val="3F3F3F"/>
                </a:solidFill>
                <a:latin typeface="Microsoft JhengHei"/>
                <a:ea typeface="Microsoft JhengHei"/>
                <a:cs typeface="Microsoft JhengHei"/>
                <a:sym typeface="Microsoft JhengHei"/>
              </a:rPr>
              <a:t>輕而易舉的快照擷取</a:t>
            </a:r>
            <a:r>
              <a:rPr lang="zh-TW" altLang="en-US">
                <a:solidFill>
                  <a:srgbClr val="000000"/>
                </a:solidFill>
                <a:latin typeface="Microsoft JhengHei"/>
                <a:ea typeface="Microsoft JhengHei"/>
                <a:cs typeface="Microsoft JhengHei"/>
                <a:sym typeface="Microsoft JhengHei"/>
              </a:rPr>
              <a:t>、</a:t>
            </a:r>
            <a:r>
              <a:rPr lang="zh-TW" altLang="en-US" i="0" u="none" strike="noStrike" cap="none">
                <a:solidFill>
                  <a:srgbClr val="3F3F3F"/>
                </a:solidFill>
                <a:latin typeface="Microsoft JhengHei"/>
                <a:ea typeface="Microsoft JhengHei"/>
                <a:cs typeface="Microsoft JhengHei"/>
                <a:sym typeface="Microsoft JhengHei"/>
              </a:rPr>
              <a:t>管理與還原方式。</a:t>
            </a:r>
          </a:p>
          <a:p>
            <a:pPr marL="0" marR="0" lvl="0" indent="0" algn="l" rtl="0">
              <a:spcBef>
                <a:spcPts val="400"/>
              </a:spcBef>
              <a:spcAft>
                <a:spcPts val="0"/>
              </a:spcAft>
              <a:buClr>
                <a:srgbClr val="3F3F3F"/>
              </a:buClr>
              <a:buSzPts val="1700"/>
              <a:buNone/>
            </a:pPr>
            <a:r>
              <a:rPr lang="en-US" altLang="zh-TW" i="0" u="none" strike="noStrike" cap="none">
                <a:solidFill>
                  <a:srgbClr val="3F3F3F"/>
                </a:solidFill>
                <a:latin typeface="Microsoft JhengHei"/>
                <a:ea typeface="Microsoft JhengHei"/>
                <a:cs typeface="Microsoft JhengHei"/>
                <a:sym typeface="Microsoft JhengHei"/>
              </a:rPr>
              <a:t>3. </a:t>
            </a:r>
            <a:r>
              <a:rPr lang="zh-TW" altLang="en-US" i="0" u="none" strike="noStrike" cap="none">
                <a:solidFill>
                  <a:srgbClr val="3F3F3F"/>
                </a:solidFill>
                <a:latin typeface="Microsoft JhengHei"/>
                <a:ea typeface="Microsoft JhengHei"/>
                <a:cs typeface="Microsoft JhengHei"/>
                <a:sym typeface="Microsoft JhengHei"/>
              </a:rPr>
              <a:t>以市場上穩定的 </a:t>
            </a:r>
            <a:r>
              <a:rPr lang="af-ZA" altLang="zh-TW" i="0" u="none" strike="noStrike" cap="none">
                <a:solidFill>
                  <a:srgbClr val="3F3F3F"/>
                </a:solidFill>
                <a:latin typeface="Microsoft JhengHei"/>
                <a:ea typeface="Microsoft JhengHei"/>
                <a:cs typeface="Microsoft JhengHei"/>
                <a:sym typeface="Microsoft JhengHei"/>
              </a:rPr>
              <a:t>EXT4 </a:t>
            </a:r>
            <a:r>
              <a:rPr lang="zh-TW" altLang="en-US" i="0" u="none" strike="noStrike" cap="none">
                <a:solidFill>
                  <a:srgbClr val="3F3F3F"/>
                </a:solidFill>
                <a:latin typeface="Microsoft JhengHei"/>
                <a:ea typeface="Microsoft JhengHei"/>
                <a:cs typeface="Microsoft JhengHei"/>
                <a:sym typeface="Microsoft JhengHei"/>
              </a:rPr>
              <a:t>檔案系統開發</a:t>
            </a:r>
            <a:r>
              <a:rPr lang="zh-TW" altLang="en-US">
                <a:latin typeface="Microsoft JhengHei"/>
                <a:ea typeface="Microsoft JhengHei"/>
                <a:cs typeface="Microsoft JhengHei"/>
                <a:sym typeface="Microsoft JhengHei"/>
              </a:rPr>
              <a:t>「</a:t>
            </a:r>
            <a:r>
              <a:rPr lang="zh-TW" altLang="en-US" i="0" u="none" strike="noStrike" cap="none">
                <a:solidFill>
                  <a:srgbClr val="3F3F3F"/>
                </a:solidFill>
                <a:latin typeface="Microsoft JhengHei"/>
                <a:ea typeface="Microsoft JhengHei"/>
                <a:cs typeface="Microsoft JhengHei"/>
                <a:sym typeface="Microsoft JhengHei"/>
              </a:rPr>
              <a:t>磁碟區外</a:t>
            </a:r>
            <a:r>
              <a:rPr lang="zh-TW" altLang="en-US">
                <a:latin typeface="Microsoft JhengHei"/>
                <a:ea typeface="Microsoft JhengHei"/>
                <a:cs typeface="Microsoft JhengHei"/>
                <a:sym typeface="Microsoft JhengHei"/>
              </a:rPr>
              <a:t>」</a:t>
            </a:r>
            <a:r>
              <a:rPr lang="zh-TW" altLang="en-US" i="0" u="none" strike="noStrike" cap="none">
                <a:solidFill>
                  <a:srgbClr val="3F3F3F"/>
                </a:solidFill>
                <a:latin typeface="Microsoft JhengHei"/>
                <a:ea typeface="Microsoft JhengHei"/>
                <a:cs typeface="Microsoft JhengHei"/>
                <a:sym typeface="Microsoft JhengHei"/>
              </a:rPr>
              <a:t>快照。</a:t>
            </a:r>
          </a:p>
          <a:p>
            <a:pPr marL="0" marR="0" lvl="0" indent="0" algn="l" rtl="0">
              <a:spcBef>
                <a:spcPts val="400"/>
              </a:spcBef>
              <a:spcAft>
                <a:spcPts val="0"/>
              </a:spcAft>
              <a:buClr>
                <a:srgbClr val="3F3F3F"/>
              </a:buClr>
              <a:buSzPts val="1700"/>
              <a:buNone/>
            </a:pPr>
            <a:r>
              <a:rPr lang="en-US" altLang="zh-TW" i="0" u="none" strike="noStrike" cap="none">
                <a:solidFill>
                  <a:srgbClr val="3F3F3F"/>
                </a:solidFill>
                <a:latin typeface="Microsoft JhengHei"/>
                <a:ea typeface="Microsoft JhengHei"/>
                <a:cs typeface="Microsoft JhengHei"/>
                <a:sym typeface="Microsoft JhengHei"/>
              </a:rPr>
              <a:t>4. </a:t>
            </a:r>
            <a:r>
              <a:rPr lang="zh-TW" altLang="en-US" i="0" u="none" strike="noStrike" cap="none">
                <a:solidFill>
                  <a:srgbClr val="3F3F3F"/>
                </a:solidFill>
                <a:latin typeface="Microsoft JhengHei"/>
                <a:ea typeface="Microsoft JhengHei"/>
                <a:cs typeface="Microsoft JhengHei"/>
                <a:sym typeface="Microsoft JhengHei"/>
              </a:rPr>
              <a:t>支援機種最廣泛，機種彈性依記憶體數量決定快照數量</a:t>
            </a:r>
            <a:r>
              <a:rPr lang="zh-TW" altLang="en-US">
                <a:latin typeface="Microsoft JhengHei"/>
                <a:ea typeface="Microsoft JhengHei"/>
                <a:cs typeface="Microsoft JhengHei"/>
                <a:sym typeface="Microsoft JhengHei"/>
              </a:rPr>
              <a:t>。</a:t>
            </a:r>
            <a:endParaRPr lang="en-US" altLang="zh-TW">
              <a:latin typeface="Microsoft JhengHei"/>
              <a:ea typeface="Microsoft JhengHei"/>
              <a:cs typeface="Microsoft JhengHei"/>
              <a:sym typeface="Microsoft JhengHei"/>
            </a:endParaRPr>
          </a:p>
          <a:p>
            <a:pPr marL="0" lvl="0" indent="0">
              <a:buNone/>
            </a:pPr>
            <a:r>
              <a:rPr lang="zh-TW" altLang="en-US">
                <a:ea typeface="Microsoft JhengHei"/>
                <a:cs typeface="Microsoft JhengHei"/>
                <a:sym typeface="Microsoft JhengHei"/>
              </a:rPr>
              <a:t>     </a:t>
            </a:r>
            <a:r>
              <a:rPr lang="en-US" altLang="zh-TW">
                <a:ea typeface="Microsoft JhengHei"/>
                <a:cs typeface="Microsoft JhengHei"/>
                <a:sym typeface="Microsoft JhengHei"/>
              </a:rPr>
              <a:t>(</a:t>
            </a:r>
            <a:r>
              <a:rPr lang="zh-TW" altLang="en-US">
                <a:ea typeface="Microsoft JhengHei"/>
                <a:cs typeface="Microsoft JhengHei"/>
                <a:sym typeface="Microsoft JhengHei"/>
              </a:rPr>
              <a:t>每個 </a:t>
            </a:r>
            <a:r>
              <a:rPr lang="en-US" altLang="zh-TW">
                <a:ea typeface="Microsoft JhengHei"/>
                <a:cs typeface="Microsoft JhengHei"/>
                <a:sym typeface="Microsoft JhengHei"/>
              </a:rPr>
              <a:t>1TB </a:t>
            </a:r>
            <a:r>
              <a:rPr lang="zh-TW" altLang="en-US">
                <a:ea typeface="Microsoft JhengHei"/>
                <a:cs typeface="Microsoft JhengHei"/>
                <a:sym typeface="Microsoft JhengHei"/>
              </a:rPr>
              <a:t>磁碟區</a:t>
            </a:r>
            <a:r>
              <a:rPr lang="en-US" altLang="zh-TW">
                <a:ea typeface="Microsoft JhengHei"/>
                <a:cs typeface="Microsoft JhengHei"/>
                <a:sym typeface="Microsoft JhengHei"/>
              </a:rPr>
              <a:t>/LUN</a:t>
            </a:r>
            <a:r>
              <a:rPr lang="zh-TW" altLang="en-US">
                <a:ea typeface="Microsoft JhengHei"/>
                <a:cs typeface="Microsoft JhengHei"/>
                <a:sym typeface="Microsoft JhengHei"/>
              </a:rPr>
              <a:t>的快照約需</a:t>
            </a:r>
            <a:r>
              <a:rPr lang="en-US" altLang="zh-TW">
                <a:ea typeface="Microsoft JhengHei"/>
                <a:cs typeface="Microsoft JhengHei"/>
                <a:sym typeface="Microsoft JhengHei"/>
              </a:rPr>
              <a:t> 0.5 MB </a:t>
            </a:r>
            <a:r>
              <a:rPr lang="zh-TW" altLang="en-US">
                <a:ea typeface="Microsoft JhengHei"/>
                <a:cs typeface="Microsoft JhengHei"/>
                <a:sym typeface="Microsoft JhengHei"/>
              </a:rPr>
              <a:t>的 </a:t>
            </a:r>
            <a:r>
              <a:rPr lang="en-US" altLang="zh-TW">
                <a:ea typeface="Microsoft JhengHei"/>
                <a:cs typeface="Microsoft JhengHei"/>
                <a:sym typeface="Microsoft JhengHei"/>
              </a:rPr>
              <a:t>RAM</a:t>
            </a:r>
            <a:r>
              <a:rPr lang="zh-TW" altLang="en-US">
                <a:ea typeface="Microsoft JhengHei"/>
                <a:cs typeface="Microsoft JhengHei"/>
                <a:sym typeface="Microsoft JhengHei"/>
              </a:rPr>
              <a:t> 保持掛載</a:t>
            </a:r>
            <a:r>
              <a:rPr lang="en-US" altLang="zh-TW">
                <a:ea typeface="Microsoft JhengHei"/>
                <a:cs typeface="Microsoft JhengHei"/>
                <a:sym typeface="Microsoft JhengHei"/>
              </a:rPr>
              <a:t>) Snapshot)</a:t>
            </a:r>
            <a:endParaRPr lang="zh-TW" altLang="en-US" i="0" u="none" strike="noStrike" cap="none">
              <a:solidFill>
                <a:srgbClr val="3F3F3F"/>
              </a:solidFill>
              <a:latin typeface="Microsoft JhengHei"/>
              <a:ea typeface="Microsoft JhengHei"/>
              <a:cs typeface="Microsoft JhengHei"/>
              <a:sym typeface="Microsoft JhengHei"/>
            </a:endParaRPr>
          </a:p>
        </p:txBody>
      </p:sp>
      <p:sp>
        <p:nvSpPr>
          <p:cNvPr id="249" name="Shape 249"/>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QNAP 快照技術特色</a:t>
            </a:r>
            <a:endParaRPr sz="3600" i="0" u="none" strike="noStrike" cap="none">
              <a:solidFill>
                <a:schemeClr val="lt1"/>
              </a:solidFill>
              <a:latin typeface="Microsoft JhengHei"/>
              <a:ea typeface="Microsoft JhengHei"/>
              <a:cs typeface="Microsoft JhengHei"/>
              <a:sym typeface="Microsoft JhengHei"/>
            </a:endParaRPr>
          </a:p>
        </p:txBody>
      </p:sp>
      <p:graphicFrame>
        <p:nvGraphicFramePr>
          <p:cNvPr id="250" name="Shape 250"/>
          <p:cNvGraphicFramePr/>
          <p:nvPr>
            <p:extLst>
              <p:ext uri="{D42A27DB-BD31-4B8C-83A1-F6EECF244321}">
                <p14:modId xmlns:p14="http://schemas.microsoft.com/office/powerpoint/2010/main" val="1311169880"/>
              </p:ext>
            </p:extLst>
          </p:nvPr>
        </p:nvGraphicFramePr>
        <p:xfrm>
          <a:off x="400713" y="2640012"/>
          <a:ext cx="8282925" cy="2026970"/>
        </p:xfrm>
        <a:graphic>
          <a:graphicData uri="http://schemas.openxmlformats.org/drawingml/2006/table">
            <a:tbl>
              <a:tblPr firstRow="1" bandRow="1">
                <a:tableStyleId>{93296810-A885-4BE3-A3E7-6D5BEEA58F35}</a:tableStyleId>
              </a:tblPr>
              <a:tblGrid>
                <a:gridCol w="236220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1973575">
                  <a:extLst>
                    <a:ext uri="{9D8B030D-6E8A-4147-A177-3AD203B41FA5}">
                      <a16:colId xmlns:a16="http://schemas.microsoft.com/office/drawing/2014/main" val="20003"/>
                    </a:ext>
                  </a:extLst>
                </a:gridCol>
              </a:tblGrid>
              <a:tr h="329375">
                <a:tc>
                  <a:txBody>
                    <a:bodyPr/>
                    <a:lstStyle/>
                    <a:p>
                      <a:pPr marL="0" marR="0" lvl="0" indent="0" algn="ctr" rtl="0">
                        <a:spcBef>
                          <a:spcPts val="0"/>
                        </a:spcBef>
                        <a:spcAft>
                          <a:spcPts val="0"/>
                        </a:spcAft>
                        <a:buNone/>
                      </a:pPr>
                      <a:r>
                        <a:rPr lang="en-US" altLang="zh-TW" sz="1200" b="1" u="none" strike="noStrike" cap="none">
                          <a:latin typeface="微軟正黑體"/>
                          <a:ea typeface="微軟正黑體"/>
                          <a:sym typeface="Microsoft JhengHei"/>
                        </a:rPr>
                        <a:t>CPU</a:t>
                      </a:r>
                      <a:endParaRPr lang="en-US" sz="1200" b="1">
                        <a:latin typeface="微軟正黑體"/>
                        <a:ea typeface="微軟正黑體"/>
                        <a:cs typeface="Microsoft JhengHei"/>
                        <a:sym typeface="Microsoft JhengHei"/>
                      </a:endParaRPr>
                    </a:p>
                  </a:txBody>
                  <a:tcPr marL="91450" marR="91450" marT="45725" marB="45725" anchor="ctr">
                    <a:solidFill>
                      <a:schemeClr val="accent6">
                        <a:lumMod val="75000"/>
                      </a:schemeClr>
                    </a:solidFill>
                  </a:tcP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RAM </a:t>
                      </a:r>
                      <a:r>
                        <a:rPr lang="zh-TW" altLang="en-US" sz="1200" b="1">
                          <a:latin typeface="微軟正黑體"/>
                          <a:ea typeface="微軟正黑體"/>
                          <a:sym typeface="Microsoft JhengHei"/>
                        </a:rPr>
                        <a:t>大小</a:t>
                      </a:r>
                      <a:endParaRPr lang="zh-TW" altLang="en-US" sz="1200" b="1">
                        <a:latin typeface="微軟正黑體"/>
                        <a:ea typeface="微軟正黑體"/>
                        <a:cs typeface="Microsoft JhengHei"/>
                        <a:sym typeface="Microsoft JhengHei"/>
                      </a:endParaRPr>
                    </a:p>
                  </a:txBody>
                  <a:tcPr marL="91450" marR="91450" marT="45725" marB="45725" anchor="ctr">
                    <a:solidFill>
                      <a:schemeClr val="accent6">
                        <a:lumMod val="75000"/>
                      </a:schemeClr>
                    </a:solidFill>
                  </a:tcPr>
                </a:tc>
                <a:tc>
                  <a:txBody>
                    <a:bodyPr/>
                    <a:lstStyle/>
                    <a:p>
                      <a:pPr marL="0" marR="0" lvl="0" indent="0" algn="ctr" rtl="0">
                        <a:spcBef>
                          <a:spcPts val="0"/>
                        </a:spcBef>
                        <a:spcAft>
                          <a:spcPts val="0"/>
                        </a:spcAft>
                        <a:buNone/>
                      </a:pPr>
                      <a:r>
                        <a:rPr lang="zh-TW" altLang="en-US" sz="1200" b="1">
                          <a:latin typeface="微軟正黑體" panose="020B0604030504040204" pitchFamily="34" charset="-120"/>
                          <a:ea typeface="微軟正黑體" panose="020B0604030504040204" pitchFamily="34" charset="-120"/>
                          <a:sym typeface="Microsoft JhengHei"/>
                        </a:rPr>
                        <a:t>整台</a:t>
                      </a:r>
                      <a:r>
                        <a:rPr lang="en-US" altLang="zh-TW" sz="1200" b="1">
                          <a:latin typeface="微軟正黑體" panose="020B0604030504040204" pitchFamily="34" charset="-120"/>
                          <a:ea typeface="微軟正黑體" panose="020B0604030504040204" pitchFamily="34" charset="-120"/>
                          <a:sym typeface="Microsoft JhengHei"/>
                        </a:rPr>
                        <a:t>NAS</a:t>
                      </a:r>
                      <a:r>
                        <a:rPr lang="zh-TW" altLang="en-US" sz="1200" b="1">
                          <a:latin typeface="微軟正黑體" panose="020B0604030504040204" pitchFamily="34" charset="-120"/>
                          <a:ea typeface="微軟正黑體" panose="020B0604030504040204" pitchFamily="34" charset="-120"/>
                          <a:sym typeface="Microsoft JhengHei"/>
                        </a:rPr>
                        <a:t>可具有</a:t>
                      </a:r>
                      <a:br>
                        <a:rPr lang="zh-TW" altLang="en-US" sz="1200" b="1">
                          <a:latin typeface="微軟正黑體" panose="020B0604030504040204" pitchFamily="34" charset="-120"/>
                          <a:ea typeface="微軟正黑體" panose="020B0604030504040204" pitchFamily="34" charset="-120"/>
                          <a:sym typeface="Microsoft JhengHei"/>
                        </a:rPr>
                      </a:br>
                      <a:r>
                        <a:rPr lang="zh-TW" altLang="en-US" sz="1200" b="1">
                          <a:latin typeface="微軟正黑體" panose="020B0604030504040204" pitchFamily="34" charset="-120"/>
                          <a:ea typeface="微軟正黑體" panose="020B0604030504040204" pitchFamily="34" charset="-120"/>
                          <a:sym typeface="Microsoft JhengHei"/>
                        </a:rPr>
                        <a:t>快照數量</a:t>
                      </a:r>
                      <a:endParaRPr lang="zh-TW" altLang="en-US"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solidFill>
                      <a:schemeClr val="accent6">
                        <a:lumMod val="75000"/>
                      </a:schemeClr>
                    </a:solidFill>
                  </a:tcPr>
                </a:tc>
                <a:tc>
                  <a:txBody>
                    <a:bodyPr/>
                    <a:lstStyle/>
                    <a:p>
                      <a:pPr marL="0" marR="0" lvl="0" indent="0" algn="ctr" rtl="0">
                        <a:spcBef>
                          <a:spcPts val="0"/>
                        </a:spcBef>
                        <a:spcAft>
                          <a:spcPts val="0"/>
                        </a:spcAft>
                        <a:buNone/>
                      </a:pPr>
                      <a:r>
                        <a:rPr lang="zh-TW" altLang="en-US" sz="1200" b="1">
                          <a:latin typeface="微軟正黑體"/>
                          <a:ea typeface="微軟正黑體"/>
                          <a:sym typeface="Microsoft JhengHei"/>
                        </a:rPr>
                        <a:t>每個</a:t>
                      </a:r>
                      <a:r>
                        <a:rPr lang="en-US" altLang="zh-TW" sz="1200" b="1">
                          <a:latin typeface="微軟正黑體"/>
                          <a:ea typeface="微軟正黑體"/>
                          <a:sym typeface="Microsoft JhengHei"/>
                        </a:rPr>
                        <a:t>Volume/</a:t>
                      </a:r>
                      <a:endParaRPr lang="zh-TW" altLang="en-US" sz="1200" b="1">
                        <a:latin typeface="微軟正黑體"/>
                        <a:ea typeface="微軟正黑體"/>
                        <a:sym typeface="Microsoft JhengHei"/>
                      </a:endParaRPr>
                    </a:p>
                    <a:p>
                      <a:pPr marL="0" marR="0" lvl="0" indent="0" algn="ctr">
                        <a:spcBef>
                          <a:spcPts val="0"/>
                        </a:spcBef>
                        <a:spcAft>
                          <a:spcPts val="0"/>
                        </a:spcAft>
                        <a:buNone/>
                      </a:pPr>
                      <a:r>
                        <a:rPr lang="en-US" altLang="zh-TW" sz="1200" b="1">
                          <a:latin typeface="微軟正黑體"/>
                          <a:ea typeface="微軟正黑體"/>
                          <a:sym typeface="Microsoft JhengHei"/>
                        </a:rPr>
                        <a:t>LUN</a:t>
                      </a:r>
                      <a:r>
                        <a:rPr lang="zh-TW" altLang="en-US" sz="1200" b="1">
                          <a:latin typeface="微軟正黑體"/>
                          <a:ea typeface="微軟正黑體"/>
                          <a:sym typeface="Microsoft JhengHei"/>
                        </a:rPr>
                        <a:t>快照數量</a:t>
                      </a:r>
                      <a:endParaRPr lang="zh-TW" altLang="en-US" sz="1200" b="1">
                        <a:latin typeface="微軟正黑體"/>
                        <a:ea typeface="微軟正黑體"/>
                        <a:cs typeface="Microsoft JhengHei"/>
                        <a:sym typeface="Microsoft JhengHei"/>
                      </a:endParaRPr>
                    </a:p>
                  </a:txBody>
                  <a:tcPr marL="91450" marR="91450" marT="45725" marB="45725" anchor="ctr">
                    <a:solidFill>
                      <a:schemeClr val="accent6">
                        <a:lumMod val="75000"/>
                      </a:schemeClr>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All</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1GB</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32</a:t>
                      </a:r>
                      <a:endParaRPr lang="zh-TW" altLang="en-US" sz="1200" b="1">
                        <a:latin typeface="微軟正黑體"/>
                        <a:ea typeface="微軟正黑體"/>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16</a:t>
                      </a:r>
                      <a:endParaRPr lang="zh-TW" altLang="en-US" sz="1200" b="1">
                        <a:latin typeface="微軟正黑體"/>
                        <a:ea typeface="微軟正黑體"/>
                        <a:cs typeface="Microsoft JhengHei"/>
                        <a:sym typeface="Microsoft JhengHei"/>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All</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2GB</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64</a:t>
                      </a:r>
                      <a:endParaRPr lang="zh-TW" altLang="en-US" sz="1200" b="1">
                        <a:latin typeface="微軟正黑體"/>
                        <a:ea typeface="微軟正黑體"/>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32</a:t>
                      </a:r>
                      <a:endParaRPr lang="zh-TW" altLang="en-US" sz="1200" b="1">
                        <a:latin typeface="微軟正黑體"/>
                        <a:ea typeface="微軟正黑體"/>
                        <a:cs typeface="Microsoft JhengHei"/>
                        <a:sym typeface="Microsoft JhengHei"/>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Annapurna Labs/Marvell/Realtek</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4GB 及以上</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256</a:t>
                      </a:r>
                      <a:endParaRPr lang="zh-TW" altLang="en-US" sz="1200" b="1">
                        <a:latin typeface="微軟正黑體"/>
                        <a:ea typeface="微軟正黑體"/>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64</a:t>
                      </a:r>
                      <a:endParaRPr lang="zh-TW" altLang="en-US" sz="1200" b="1">
                        <a:latin typeface="微軟正黑體"/>
                        <a:ea typeface="微軟正黑體"/>
                        <a:cs typeface="Microsoft JhengHei"/>
                        <a:sym typeface="Microsoft JhengHei"/>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AMD/Intel </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4GB 及以上</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en-US" altLang="zh-TW" sz="1200" b="1">
                          <a:latin typeface="微軟正黑體"/>
                          <a:ea typeface="微軟正黑體"/>
                          <a:sym typeface="Microsoft JhengHei"/>
                        </a:rPr>
                        <a:t>1024</a:t>
                      </a:r>
                      <a:endParaRPr lang="zh-TW" altLang="en-US" sz="1200" b="1">
                        <a:latin typeface="微軟正黑體"/>
                        <a:ea typeface="微軟正黑體"/>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None/>
                      </a:pPr>
                      <a:r>
                        <a:rPr lang="zh-TW" sz="1200" b="1">
                          <a:latin typeface="微軟正黑體" panose="020B0604030504040204" pitchFamily="34" charset="-120"/>
                          <a:ea typeface="微軟正黑體" panose="020B0604030504040204" pitchFamily="34" charset="-120"/>
                          <a:sym typeface="Microsoft JhengHei"/>
                        </a:rPr>
                        <a:t>256</a:t>
                      </a:r>
                      <a:endParaRPr sz="12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extLst>
                  <a:ext uri="{0D108BD9-81ED-4DB2-BD59-A6C34878D82A}">
                    <a16:rowId xmlns:a16="http://schemas.microsoft.com/office/drawing/2014/main" val="10004"/>
                  </a:ext>
                </a:extLst>
              </a:tr>
            </a:tbl>
          </a:graphicData>
        </a:graphic>
      </p:graphicFrame>
      <p:sp>
        <p:nvSpPr>
          <p:cNvPr id="251" name="Shape 251"/>
          <p:cNvSpPr txBox="1"/>
          <p:nvPr/>
        </p:nvSpPr>
        <p:spPr>
          <a:xfrm>
            <a:off x="715043" y="4790640"/>
            <a:ext cx="7434263"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100" b="1" i="0" u="none" strike="noStrike" cap="none">
                <a:solidFill>
                  <a:schemeClr val="bg1"/>
                </a:solidFill>
                <a:latin typeface="Microsoft JhengHei"/>
                <a:ea typeface="Microsoft JhengHei"/>
                <a:cs typeface="Microsoft JhengHei"/>
                <a:sym typeface="Microsoft JhengHei"/>
              </a:rPr>
              <a:t>TS-x51/x51+ 整機快照最高可支援至 256 份（而非 1024 份），ARM 機種需升級 4.3.4 並重建儲存池才可使用快照。</a:t>
            </a:r>
            <a:endParaRPr sz="1200" b="1">
              <a:solidFill>
                <a:schemeClr val="bg1"/>
              </a:solidFill>
              <a:latin typeface="Microsoft JhengHei"/>
              <a:ea typeface="Microsoft JhengHei"/>
              <a:cs typeface="Microsoft JhengHei"/>
              <a:sym typeface="Microsoft JhengHe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擷取快照輕而易舉三步驟</a:t>
            </a:r>
            <a:endParaRPr sz="3600" i="0" u="none" strike="noStrike" cap="none">
              <a:solidFill>
                <a:schemeClr val="lt1"/>
              </a:solidFill>
              <a:latin typeface="Microsoft JhengHei"/>
              <a:ea typeface="Microsoft JhengHei"/>
              <a:cs typeface="Microsoft JhengHei"/>
              <a:sym typeface="Microsoft JhengHei"/>
            </a:endParaRPr>
          </a:p>
        </p:txBody>
      </p:sp>
      <p:sp>
        <p:nvSpPr>
          <p:cNvPr id="257" name="Shape 257"/>
          <p:cNvSpPr/>
          <p:nvPr/>
        </p:nvSpPr>
        <p:spPr>
          <a:xfrm>
            <a:off x="2500870" y="2912598"/>
            <a:ext cx="787792" cy="20398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58" name="Shape 258"/>
          <p:cNvGrpSpPr/>
          <p:nvPr/>
        </p:nvGrpSpPr>
        <p:grpSpPr>
          <a:xfrm>
            <a:off x="198425" y="1633360"/>
            <a:ext cx="3929686" cy="2941000"/>
            <a:chOff x="717534" y="2132480"/>
            <a:chExt cx="3929686" cy="2941000"/>
          </a:xfrm>
        </p:grpSpPr>
        <p:grpSp>
          <p:nvGrpSpPr>
            <p:cNvPr id="259" name="Shape 259"/>
            <p:cNvGrpSpPr/>
            <p:nvPr/>
          </p:nvGrpSpPr>
          <p:grpSpPr>
            <a:xfrm>
              <a:off x="717534" y="2132480"/>
              <a:ext cx="3929686" cy="2941000"/>
              <a:chOff x="-11506" y="0"/>
              <a:chExt cx="3929686" cy="2941000"/>
            </a:xfrm>
          </p:grpSpPr>
          <p:sp>
            <p:nvSpPr>
              <p:cNvPr id="260" name="Shape 260"/>
              <p:cNvSpPr/>
              <p:nvPr/>
            </p:nvSpPr>
            <p:spPr>
              <a:xfrm>
                <a:off x="-1" y="0"/>
                <a:ext cx="3918181" cy="86409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Shape 261"/>
              <p:cNvSpPr txBox="1"/>
              <p:nvPr/>
            </p:nvSpPr>
            <p:spPr>
              <a:xfrm>
                <a:off x="981632" y="0"/>
                <a:ext cx="2767267" cy="86409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儲存與快照總管 &gt; 儲存/快照&gt; 要快照的儲存空間</a:t>
                </a:r>
                <a:endParaRPr sz="1600" b="1" i="0" u="none" strike="noStrike" cap="none">
                  <a:solidFill>
                    <a:schemeClr val="lt1"/>
                  </a:solidFill>
                  <a:latin typeface="Microsoft JhengHei"/>
                  <a:ea typeface="Microsoft JhengHei"/>
                  <a:cs typeface="Microsoft JhengHei"/>
                  <a:sym typeface="Microsoft JhengHei"/>
                </a:endParaRPr>
              </a:p>
            </p:txBody>
          </p:sp>
          <p:sp>
            <p:nvSpPr>
              <p:cNvPr id="262" name="Shape 262"/>
              <p:cNvSpPr/>
              <p:nvPr/>
            </p:nvSpPr>
            <p:spPr>
              <a:xfrm>
                <a:off x="-11506" y="1008111"/>
                <a:ext cx="3918181" cy="864096"/>
              </a:xfrm>
              <a:prstGeom prst="roundRect">
                <a:avLst>
                  <a:gd name="adj" fmla="val 10000"/>
                </a:avLst>
              </a:prstGeom>
              <a:gradFill>
                <a:gsLst>
                  <a:gs pos="0">
                    <a:srgbClr val="34438D"/>
                  </a:gs>
                  <a:gs pos="80000">
                    <a:srgbClr val="4557BA"/>
                  </a:gs>
                  <a:gs pos="100000">
                    <a:srgbClr val="4357BD"/>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Shape 263"/>
              <p:cNvSpPr txBox="1"/>
              <p:nvPr/>
            </p:nvSpPr>
            <p:spPr>
              <a:xfrm>
                <a:off x="970186" y="1121306"/>
                <a:ext cx="2867200" cy="75455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找到快照&gt;直接擷取快照 或</a:t>
                </a:r>
                <a:br>
                  <a:rPr lang="zh-TW" sz="1600" b="1" i="0" u="none" strike="noStrike" cap="none">
                    <a:solidFill>
                      <a:schemeClr val="lt1"/>
                    </a:solidFill>
                    <a:latin typeface="Microsoft JhengHei"/>
                    <a:ea typeface="Microsoft JhengHei"/>
                    <a:cs typeface="Microsoft JhengHei"/>
                    <a:sym typeface="Microsoft JhengHei"/>
                  </a:rPr>
                </a:br>
                <a:r>
                  <a:rPr lang="zh-TW" sz="1600" b="1" i="0" u="none" strike="noStrike" cap="none">
                    <a:solidFill>
                      <a:schemeClr val="lt1"/>
                    </a:solidFill>
                    <a:latin typeface="Microsoft JhengHei"/>
                    <a:ea typeface="Microsoft JhengHei"/>
                    <a:cs typeface="Microsoft JhengHei"/>
                    <a:sym typeface="Microsoft JhengHei"/>
                  </a:rPr>
                  <a:t>進入快照管理員 </a:t>
                </a:r>
                <a:endParaRPr sz="1600" b="1" i="0" u="none" strike="noStrike" cap="none">
                  <a:solidFill>
                    <a:schemeClr val="lt1"/>
                  </a:solidFill>
                  <a:latin typeface="Microsoft JhengHei"/>
                  <a:ea typeface="Microsoft JhengHei"/>
                  <a:cs typeface="Microsoft JhengHei"/>
                  <a:sym typeface="Microsoft JhengHei"/>
                </a:endParaRPr>
              </a:p>
            </p:txBody>
          </p:sp>
          <p:sp>
            <p:nvSpPr>
              <p:cNvPr id="264" name="Shape 264"/>
              <p:cNvSpPr/>
              <p:nvPr/>
            </p:nvSpPr>
            <p:spPr>
              <a:xfrm>
                <a:off x="-11506" y="2016223"/>
                <a:ext cx="3918181" cy="864096"/>
              </a:xfrm>
              <a:prstGeom prst="roundRect">
                <a:avLst>
                  <a:gd name="adj" fmla="val 10000"/>
                </a:avLst>
              </a:prstGeom>
              <a:gradFill>
                <a:gsLst>
                  <a:gs pos="0">
                    <a:srgbClr val="267098"/>
                  </a:gs>
                  <a:gs pos="73000">
                    <a:srgbClr val="2B8EAC"/>
                  </a:gs>
                  <a:gs pos="100000">
                    <a:srgbClr val="2EAAD0"/>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Shape 265"/>
              <p:cNvSpPr txBox="1"/>
              <p:nvPr/>
            </p:nvSpPr>
            <p:spPr>
              <a:xfrm>
                <a:off x="1007352" y="2076904"/>
                <a:ext cx="2770603" cy="86409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快照管理員 &gt; 快照排程設定&gt;</a:t>
                </a:r>
                <a:endParaRPr>
                  <a:latin typeface="Microsoft JhengHei"/>
                  <a:ea typeface="Microsoft JhengHei"/>
                  <a:cs typeface="Microsoft JhengHei"/>
                  <a:sym typeface="Microsoft JhengHei"/>
                </a:endParaRPr>
              </a:p>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還可設定最小 5 分鐘一次</a:t>
                </a:r>
                <a:br>
                  <a:rPr lang="zh-TW" sz="1600" b="1" i="0" u="none" strike="noStrike" cap="none">
                    <a:solidFill>
                      <a:schemeClr val="lt1"/>
                    </a:solidFill>
                    <a:latin typeface="Microsoft JhengHei"/>
                    <a:ea typeface="Microsoft JhengHei"/>
                    <a:cs typeface="Microsoft JhengHei"/>
                    <a:sym typeface="Microsoft JhengHei"/>
                  </a:rPr>
                </a:br>
                <a:r>
                  <a:rPr lang="zh-TW" sz="1600" b="1" i="0" u="none" strike="noStrike" cap="none">
                    <a:solidFill>
                      <a:schemeClr val="lt1"/>
                    </a:solidFill>
                    <a:latin typeface="Microsoft JhengHei"/>
                    <a:ea typeface="Microsoft JhengHei"/>
                    <a:cs typeface="Microsoft JhengHei"/>
                    <a:sym typeface="Microsoft JhengHei"/>
                  </a:rPr>
                  <a:t>自動快照</a:t>
                </a:r>
                <a:endParaRPr sz="1600" b="1" i="0" u="none" strike="noStrike" cap="none">
                  <a:solidFill>
                    <a:schemeClr val="lt1"/>
                  </a:solidFill>
                  <a:latin typeface="Microsoft JhengHei"/>
                  <a:ea typeface="Microsoft JhengHei"/>
                  <a:cs typeface="Microsoft JhengHei"/>
                  <a:sym typeface="Microsoft JhengHei"/>
                </a:endParaRPr>
              </a:p>
            </p:txBody>
          </p:sp>
        </p:grpSp>
        <p:sp>
          <p:nvSpPr>
            <p:cNvPr id="266" name="Shape 266"/>
            <p:cNvSpPr/>
            <p:nvPr/>
          </p:nvSpPr>
          <p:spPr>
            <a:xfrm>
              <a:off x="749632" y="2230558"/>
              <a:ext cx="849913"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第</a:t>
              </a:r>
              <a:r>
                <a:rPr lang="zh-TW" sz="4000" b="1" i="0" u="none" strike="noStrike" cap="none">
                  <a:solidFill>
                    <a:schemeClr val="lt1"/>
                  </a:solidFill>
                  <a:latin typeface="Microsoft JhengHei"/>
                  <a:ea typeface="Microsoft JhengHei"/>
                  <a:cs typeface="Microsoft JhengHei"/>
                  <a:sym typeface="Microsoft JhengHei"/>
                </a:rPr>
                <a:t>1</a:t>
              </a:r>
              <a:r>
                <a:rPr lang="zh-TW" sz="1400" b="1" i="0" u="none" strike="noStrike" cap="none">
                  <a:solidFill>
                    <a:schemeClr val="lt1"/>
                  </a:solidFill>
                  <a:latin typeface="Microsoft JhengHei"/>
                  <a:ea typeface="Microsoft JhengHei"/>
                  <a:cs typeface="Microsoft JhengHei"/>
                  <a:sym typeface="Microsoft JhengHei"/>
                </a:rPr>
                <a:t>步</a:t>
              </a:r>
              <a:endParaRPr sz="1400" i="0" u="none" strike="noStrike" cap="none">
                <a:solidFill>
                  <a:srgbClr val="000000"/>
                </a:solidFill>
                <a:latin typeface="Microsoft JhengHei"/>
                <a:ea typeface="Microsoft JhengHei"/>
                <a:cs typeface="Microsoft JhengHei"/>
                <a:sym typeface="Microsoft JhengHei"/>
              </a:endParaRPr>
            </a:p>
          </p:txBody>
        </p:sp>
        <p:sp>
          <p:nvSpPr>
            <p:cNvPr id="267" name="Shape 267"/>
            <p:cNvSpPr/>
            <p:nvPr/>
          </p:nvSpPr>
          <p:spPr>
            <a:xfrm>
              <a:off x="717535" y="3241815"/>
              <a:ext cx="849913"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第</a:t>
              </a:r>
              <a:r>
                <a:rPr lang="zh-TW" sz="4000" b="1" i="0" u="none" strike="noStrike" cap="none">
                  <a:solidFill>
                    <a:schemeClr val="lt1"/>
                  </a:solidFill>
                  <a:latin typeface="Microsoft JhengHei"/>
                  <a:ea typeface="Microsoft JhengHei"/>
                  <a:cs typeface="Microsoft JhengHei"/>
                  <a:sym typeface="Microsoft JhengHei"/>
                </a:rPr>
                <a:t>2</a:t>
              </a:r>
              <a:r>
                <a:rPr lang="zh-TW" sz="1400" b="1" i="0" u="none" strike="noStrike" cap="none">
                  <a:solidFill>
                    <a:schemeClr val="lt1"/>
                  </a:solidFill>
                  <a:latin typeface="Microsoft JhengHei"/>
                  <a:ea typeface="Microsoft JhengHei"/>
                  <a:cs typeface="Microsoft JhengHei"/>
                  <a:sym typeface="Microsoft JhengHei"/>
                </a:rPr>
                <a:t>步</a:t>
              </a:r>
              <a:endParaRPr sz="1400" i="0" u="none" strike="noStrike" cap="none">
                <a:solidFill>
                  <a:srgbClr val="000000"/>
                </a:solidFill>
                <a:latin typeface="Microsoft JhengHei"/>
                <a:ea typeface="Microsoft JhengHei"/>
                <a:cs typeface="Microsoft JhengHei"/>
                <a:sym typeface="Microsoft JhengHei"/>
              </a:endParaRPr>
            </a:p>
          </p:txBody>
        </p:sp>
        <p:sp>
          <p:nvSpPr>
            <p:cNvPr id="268" name="Shape 268"/>
            <p:cNvSpPr/>
            <p:nvPr/>
          </p:nvSpPr>
          <p:spPr>
            <a:xfrm>
              <a:off x="718106" y="4269859"/>
              <a:ext cx="849913"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第</a:t>
              </a:r>
              <a:r>
                <a:rPr lang="zh-TW" sz="4000" b="1" i="0" u="none" strike="noStrike" cap="none">
                  <a:solidFill>
                    <a:schemeClr val="lt1"/>
                  </a:solidFill>
                  <a:latin typeface="Microsoft JhengHei"/>
                  <a:ea typeface="Microsoft JhengHei"/>
                  <a:cs typeface="Microsoft JhengHei"/>
                  <a:sym typeface="Microsoft JhengHei"/>
                </a:rPr>
                <a:t>3</a:t>
              </a:r>
              <a:r>
                <a:rPr lang="zh-TW" sz="1400" b="1" i="0" u="none" strike="noStrike" cap="none">
                  <a:solidFill>
                    <a:schemeClr val="lt1"/>
                  </a:solidFill>
                  <a:latin typeface="Microsoft JhengHei"/>
                  <a:ea typeface="Microsoft JhengHei"/>
                  <a:cs typeface="Microsoft JhengHei"/>
                  <a:sym typeface="Microsoft JhengHei"/>
                </a:rPr>
                <a:t>步</a:t>
              </a:r>
              <a:endParaRPr sz="1400" i="0" u="none" strike="noStrike" cap="none">
                <a:solidFill>
                  <a:srgbClr val="000000"/>
                </a:solidFill>
                <a:latin typeface="Microsoft JhengHei"/>
                <a:ea typeface="Microsoft JhengHei"/>
                <a:cs typeface="Microsoft JhengHei"/>
                <a:sym typeface="Microsoft JhengHei"/>
              </a:endParaRPr>
            </a:p>
          </p:txBody>
        </p:sp>
        <p:cxnSp>
          <p:nvCxnSpPr>
            <p:cNvPr id="269" name="Shape 269"/>
            <p:cNvCxnSpPr/>
            <p:nvPr/>
          </p:nvCxnSpPr>
          <p:spPr>
            <a:xfrm>
              <a:off x="1609432" y="2132480"/>
              <a:ext cx="0" cy="864096"/>
            </a:xfrm>
            <a:prstGeom prst="straightConnector1">
              <a:avLst/>
            </a:prstGeom>
            <a:noFill/>
            <a:ln w="9525" cap="flat" cmpd="sng">
              <a:solidFill>
                <a:schemeClr val="lt1"/>
              </a:solidFill>
              <a:prstDash val="solid"/>
              <a:round/>
              <a:headEnd type="none" w="sm" len="sm"/>
              <a:tailEnd type="none" w="sm" len="sm"/>
            </a:ln>
          </p:spPr>
        </p:cxnSp>
        <p:cxnSp>
          <p:nvCxnSpPr>
            <p:cNvPr id="270" name="Shape 270"/>
            <p:cNvCxnSpPr/>
            <p:nvPr/>
          </p:nvCxnSpPr>
          <p:spPr>
            <a:xfrm>
              <a:off x="1612240" y="3140591"/>
              <a:ext cx="0" cy="864096"/>
            </a:xfrm>
            <a:prstGeom prst="straightConnector1">
              <a:avLst/>
            </a:prstGeom>
            <a:noFill/>
            <a:ln w="9525" cap="flat" cmpd="sng">
              <a:solidFill>
                <a:schemeClr val="lt1"/>
              </a:solidFill>
              <a:prstDash val="solid"/>
              <a:round/>
              <a:headEnd type="none" w="sm" len="sm"/>
              <a:tailEnd type="none" w="sm" len="sm"/>
            </a:ln>
          </p:spPr>
        </p:cxnSp>
        <p:cxnSp>
          <p:nvCxnSpPr>
            <p:cNvPr id="271" name="Shape 271"/>
            <p:cNvCxnSpPr/>
            <p:nvPr/>
          </p:nvCxnSpPr>
          <p:spPr>
            <a:xfrm>
              <a:off x="1618819" y="4123809"/>
              <a:ext cx="0" cy="864096"/>
            </a:xfrm>
            <a:prstGeom prst="straightConnector1">
              <a:avLst/>
            </a:prstGeom>
            <a:noFill/>
            <a:ln w="9525" cap="flat" cmpd="sng">
              <a:solidFill>
                <a:schemeClr val="lt1"/>
              </a:solidFill>
              <a:prstDash val="solid"/>
              <a:round/>
              <a:headEnd type="none" w="sm" len="sm"/>
              <a:tailEnd type="none" w="sm" len="sm"/>
            </a:ln>
          </p:spPr>
        </p:cxnSp>
      </p:grpSp>
      <p:pic>
        <p:nvPicPr>
          <p:cNvPr id="272" name="Shape 27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16943" y="1632366"/>
            <a:ext cx="4495875" cy="1638435"/>
          </a:xfrm>
          <a:prstGeom prst="rect">
            <a:avLst/>
          </a:prstGeom>
          <a:noFill/>
          <a:ln>
            <a:solidFill>
              <a:schemeClr val="bg1">
                <a:lumMod val="85000"/>
              </a:schemeClr>
            </a:solidFill>
          </a:ln>
        </p:spPr>
      </p:pic>
      <p:pic>
        <p:nvPicPr>
          <p:cNvPr id="273" name="Shape 27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99182" y="2912598"/>
            <a:ext cx="3050270" cy="2092742"/>
          </a:xfrm>
          <a:prstGeom prst="rect">
            <a:avLst/>
          </a:prstGeom>
          <a:noFill/>
          <a:ln w="19050" cap="flat" cmpd="sng">
            <a:solidFill>
              <a:schemeClr val="bg1">
                <a:lumMod val="75000"/>
              </a:schemeClr>
            </a:solidFill>
            <a:prstDash val="solid"/>
            <a:round/>
            <a:headEnd type="none" w="sm" len="sm"/>
            <a:tailEnd type="none" w="sm" len="sm"/>
          </a:ln>
        </p:spPr>
      </p:pic>
      <p:sp>
        <p:nvSpPr>
          <p:cNvPr id="2" name="Shape 222">
            <a:extLst>
              <a:ext uri="{FF2B5EF4-FFF2-40B4-BE49-F238E27FC236}">
                <a16:creationId xmlns:a16="http://schemas.microsoft.com/office/drawing/2014/main" id="{BBBA4BA1-405F-4826-A5A1-B27330429E0C}"/>
              </a:ext>
            </a:extLst>
          </p:cNvPr>
          <p:cNvSpPr txBox="1">
            <a:spLocks noGrp="1"/>
          </p:cNvSpPr>
          <p:nvPr>
            <p:ph type="body" idx="1"/>
          </p:nvPr>
        </p:nvSpPr>
        <p:spPr>
          <a:xfrm>
            <a:off x="467983" y="1069766"/>
            <a:ext cx="8229600" cy="501919"/>
          </a:xfrm>
          <a:prstGeom prst="rect">
            <a:avLst/>
          </a:prstGeom>
          <a:noFill/>
          <a:ln>
            <a:noFill/>
          </a:ln>
        </p:spPr>
        <p:txBody>
          <a:bodyPr spcFirstLastPara="1" wrap="square" lIns="91425" tIns="45700" rIns="91425" bIns="45700" anchor="t" anchorCtr="0">
            <a:noAutofit/>
          </a:bodyPr>
          <a:lstStyle/>
          <a:p>
            <a:pPr marL="285750" indent="-285750"/>
            <a:r>
              <a:rPr lang="en-US" altLang="zh-TW">
                <a:latin typeface="Microsoft JhengHei"/>
                <a:ea typeface="Microsoft JhengHei"/>
                <a:cs typeface="Microsoft JhengHei"/>
                <a:sym typeface="Microsoft JhengHei"/>
              </a:rPr>
              <a:t>Q</a:t>
            </a:r>
            <a:r>
              <a:rPr lang="zh-TW">
                <a:latin typeface="Microsoft JhengHei"/>
                <a:ea typeface="Microsoft JhengHei"/>
                <a:cs typeface="Microsoft JhengHei"/>
              </a:rPr>
              <a:t>NAP</a:t>
            </a:r>
            <a:r>
              <a:rPr lang="zh-TW" altLang="en-US">
                <a:latin typeface="Microsoft JhengHei"/>
                <a:ea typeface="Microsoft JhengHei"/>
                <a:cs typeface="Microsoft JhengHei"/>
              </a:rPr>
              <a:t> 快照為內建保護功能，不需要安裝 App 即可使用</a:t>
            </a:r>
            <a:endParaRPr lang="zh-TW" altLang="en-US" i="0" u="none" strike="noStrike" cap="none">
              <a:solidFill>
                <a:srgbClr val="3F3F3F"/>
              </a:solidFill>
              <a:latin typeface="Microsoft JhengHei"/>
              <a:ea typeface="Microsoft JhengHei"/>
              <a:cs typeface="Microsoft JhengHei"/>
            </a:endParaRPr>
          </a:p>
        </p:txBody>
      </p:sp>
      <p:grpSp>
        <p:nvGrpSpPr>
          <p:cNvPr id="21" name="Shape 444">
            <a:extLst>
              <a:ext uri="{FF2B5EF4-FFF2-40B4-BE49-F238E27FC236}">
                <a16:creationId xmlns:a16="http://schemas.microsoft.com/office/drawing/2014/main" id="{16F57C8F-E756-443A-BB8D-8387E9374F23}"/>
              </a:ext>
            </a:extLst>
          </p:cNvPr>
          <p:cNvGrpSpPr/>
          <p:nvPr/>
        </p:nvGrpSpPr>
        <p:grpSpPr>
          <a:xfrm>
            <a:off x="4155795" y="2654643"/>
            <a:ext cx="356188" cy="461665"/>
            <a:chOff x="1776444" y="4123484"/>
            <a:chExt cx="356188" cy="461665"/>
          </a:xfrm>
        </p:grpSpPr>
        <p:sp>
          <p:nvSpPr>
            <p:cNvPr id="22" name="Shape 445">
              <a:extLst>
                <a:ext uri="{FF2B5EF4-FFF2-40B4-BE49-F238E27FC236}">
                  <a16:creationId xmlns:a16="http://schemas.microsoft.com/office/drawing/2014/main" id="{DD190C4A-EF5F-4CC2-B6B0-F9C6AF81BF1B}"/>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Shape 446">
              <a:extLst>
                <a:ext uri="{FF2B5EF4-FFF2-40B4-BE49-F238E27FC236}">
                  <a16:creationId xmlns:a16="http://schemas.microsoft.com/office/drawing/2014/main" id="{E45D1196-9EEF-4036-B832-3B3A96EDA7D4}"/>
                </a:ext>
              </a:extLst>
            </p:cNvPr>
            <p:cNvSpPr txBox="1"/>
            <p:nvPr/>
          </p:nvSpPr>
          <p:spPr>
            <a:xfrm>
              <a:off x="1776444" y="4123484"/>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1</a:t>
              </a:r>
              <a:endParaRPr/>
            </a:p>
          </p:txBody>
        </p:sp>
      </p:grpSp>
      <p:grpSp>
        <p:nvGrpSpPr>
          <p:cNvPr id="24" name="Shape 444">
            <a:extLst>
              <a:ext uri="{FF2B5EF4-FFF2-40B4-BE49-F238E27FC236}">
                <a16:creationId xmlns:a16="http://schemas.microsoft.com/office/drawing/2014/main" id="{B8E7D346-414A-4408-8C85-0D9014256015}"/>
              </a:ext>
            </a:extLst>
          </p:cNvPr>
          <p:cNvGrpSpPr/>
          <p:nvPr/>
        </p:nvGrpSpPr>
        <p:grpSpPr>
          <a:xfrm>
            <a:off x="7633145" y="2281030"/>
            <a:ext cx="356188" cy="461665"/>
            <a:chOff x="1776444" y="4123484"/>
            <a:chExt cx="356188" cy="461665"/>
          </a:xfrm>
        </p:grpSpPr>
        <p:sp>
          <p:nvSpPr>
            <p:cNvPr id="25" name="Shape 445">
              <a:extLst>
                <a:ext uri="{FF2B5EF4-FFF2-40B4-BE49-F238E27FC236}">
                  <a16:creationId xmlns:a16="http://schemas.microsoft.com/office/drawing/2014/main" id="{4F0748FE-F346-4741-BC69-3C0ADA038D64}"/>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Shape 446">
              <a:extLst>
                <a:ext uri="{FF2B5EF4-FFF2-40B4-BE49-F238E27FC236}">
                  <a16:creationId xmlns:a16="http://schemas.microsoft.com/office/drawing/2014/main" id="{D5187C12-40C6-4A88-AC15-C1B437F6AB98}"/>
                </a:ext>
              </a:extLst>
            </p:cNvPr>
            <p:cNvSpPr txBox="1"/>
            <p:nvPr/>
          </p:nvSpPr>
          <p:spPr>
            <a:xfrm>
              <a:off x="1776444" y="4123484"/>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n-US" altLang="zh-TW" sz="2400" b="1">
                  <a:solidFill>
                    <a:schemeClr val="lt1"/>
                  </a:solidFill>
                </a:rPr>
                <a:t>2</a:t>
              </a:r>
              <a:endParaRPr/>
            </a:p>
          </p:txBody>
        </p:sp>
      </p:grpSp>
      <p:grpSp>
        <p:nvGrpSpPr>
          <p:cNvPr id="27" name="Shape 444">
            <a:extLst>
              <a:ext uri="{FF2B5EF4-FFF2-40B4-BE49-F238E27FC236}">
                <a16:creationId xmlns:a16="http://schemas.microsoft.com/office/drawing/2014/main" id="{A98C3F3D-2CCA-405F-A5A6-7F5FC9529802}"/>
              </a:ext>
            </a:extLst>
          </p:cNvPr>
          <p:cNvGrpSpPr/>
          <p:nvPr/>
        </p:nvGrpSpPr>
        <p:grpSpPr>
          <a:xfrm>
            <a:off x="5081184" y="2917247"/>
            <a:ext cx="356188" cy="461665"/>
            <a:chOff x="1776444" y="4123484"/>
            <a:chExt cx="356188" cy="461665"/>
          </a:xfrm>
        </p:grpSpPr>
        <p:sp>
          <p:nvSpPr>
            <p:cNvPr id="28" name="Shape 445">
              <a:extLst>
                <a:ext uri="{FF2B5EF4-FFF2-40B4-BE49-F238E27FC236}">
                  <a16:creationId xmlns:a16="http://schemas.microsoft.com/office/drawing/2014/main" id="{7500BC1D-B0CA-4649-80DE-FE8CAD289C45}"/>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Shape 446">
              <a:extLst>
                <a:ext uri="{FF2B5EF4-FFF2-40B4-BE49-F238E27FC236}">
                  <a16:creationId xmlns:a16="http://schemas.microsoft.com/office/drawing/2014/main" id="{6C1F5E1B-64A4-4CE4-8301-6A0708BF087E}"/>
                </a:ext>
              </a:extLst>
            </p:cNvPr>
            <p:cNvSpPr txBox="1"/>
            <p:nvPr/>
          </p:nvSpPr>
          <p:spPr>
            <a:xfrm>
              <a:off x="1776444" y="4123484"/>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n-US" altLang="zh-TW" sz="2400" b="1">
                  <a:solidFill>
                    <a:schemeClr val="lt1"/>
                  </a:solidFill>
                </a:rPr>
                <a:t>3</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11" name="圖片 10">
            <a:extLst>
              <a:ext uri="{FF2B5EF4-FFF2-40B4-BE49-F238E27FC236}">
                <a16:creationId xmlns:a16="http://schemas.microsoft.com/office/drawing/2014/main" id="{937AEA2B-4107-487C-BECE-62E8885B78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18479" y="1771584"/>
            <a:ext cx="2838559" cy="758219"/>
          </a:xfrm>
          <a:prstGeom prst="rect">
            <a:avLst/>
          </a:prstGeom>
        </p:spPr>
      </p:pic>
      <p:pic>
        <p:nvPicPr>
          <p:cNvPr id="12" name="圖片 11">
            <a:extLst>
              <a:ext uri="{FF2B5EF4-FFF2-40B4-BE49-F238E27FC236}">
                <a16:creationId xmlns:a16="http://schemas.microsoft.com/office/drawing/2014/main" id="{F577307C-B2B0-4F59-BEE9-DA57FE3B40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18479" y="2629438"/>
            <a:ext cx="2838559" cy="758219"/>
          </a:xfrm>
          <a:prstGeom prst="rect">
            <a:avLst/>
          </a:prstGeom>
        </p:spPr>
      </p:pic>
      <p:pic>
        <p:nvPicPr>
          <p:cNvPr id="13" name="圖片 12">
            <a:extLst>
              <a:ext uri="{FF2B5EF4-FFF2-40B4-BE49-F238E27FC236}">
                <a16:creationId xmlns:a16="http://schemas.microsoft.com/office/drawing/2014/main" id="{74BFB614-6BB5-47A8-AEFB-9A5EAB5FFA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918479" y="3487291"/>
            <a:ext cx="2838559" cy="758219"/>
          </a:xfrm>
          <a:prstGeom prst="rect">
            <a:avLst/>
          </a:prstGeom>
        </p:spPr>
      </p:pic>
      <p:sp>
        <p:nvSpPr>
          <p:cNvPr id="281" name="Shape 281"/>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en-US" altLang="zh-TW" sz="3600" i="0" u="none" strike="noStrike" cap="none">
                <a:solidFill>
                  <a:schemeClr val="lt1"/>
                </a:solidFill>
                <a:latin typeface="Microsoft JhengHei"/>
                <a:ea typeface="Microsoft JhengHei"/>
                <a:cs typeface="Microsoft JhengHei"/>
                <a:sym typeface="Microsoft JhengHei"/>
              </a:rPr>
              <a:t>File Station</a:t>
            </a:r>
            <a:r>
              <a:rPr lang="zh-TW" sz="3600" i="0" u="none" strike="noStrike" cap="none">
                <a:solidFill>
                  <a:schemeClr val="lt1"/>
                </a:solidFill>
                <a:latin typeface="Microsoft JhengHei"/>
                <a:ea typeface="Microsoft JhengHei"/>
                <a:cs typeface="Microsoft JhengHei"/>
                <a:sym typeface="Microsoft JhengHei"/>
              </a:rPr>
              <a:t>也可操作快照</a:t>
            </a:r>
            <a:endParaRPr>
              <a:latin typeface="Microsoft JhengHei"/>
              <a:ea typeface="Microsoft JhengHei"/>
              <a:cs typeface="Microsoft JhengHei"/>
              <a:sym typeface="Microsoft JhengHei"/>
            </a:endParaRPr>
          </a:p>
        </p:txBody>
      </p:sp>
      <p:pic>
        <p:nvPicPr>
          <p:cNvPr id="282" name="Shape 28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7060" y="1419798"/>
            <a:ext cx="5350094" cy="3111125"/>
          </a:xfrm>
          <a:prstGeom prst="rect">
            <a:avLst/>
          </a:prstGeom>
          <a:ln>
            <a:solidFill>
              <a:schemeClr val="bg1">
                <a:lumMod val="65000"/>
              </a:schemeClr>
            </a:solidFill>
          </a:ln>
          <a:effectLst>
            <a:outerShdw blurRad="190500" algn="tl" rotWithShape="0">
              <a:srgbClr val="000000">
                <a:alpha val="35000"/>
              </a:srgbClr>
            </a:outerShdw>
          </a:effectLst>
        </p:spPr>
      </p:pic>
      <p:sp>
        <p:nvSpPr>
          <p:cNvPr id="3" name="矩形 2">
            <a:extLst>
              <a:ext uri="{FF2B5EF4-FFF2-40B4-BE49-F238E27FC236}">
                <a16:creationId xmlns:a16="http://schemas.microsoft.com/office/drawing/2014/main" id="{35675CDC-A810-491F-81DB-85C13ED80D0A}"/>
              </a:ext>
            </a:extLst>
          </p:cNvPr>
          <p:cNvSpPr/>
          <p:nvPr/>
        </p:nvSpPr>
        <p:spPr>
          <a:xfrm>
            <a:off x="6248836" y="1879036"/>
            <a:ext cx="2351314" cy="523220"/>
          </a:xfrm>
          <a:prstGeom prst="rect">
            <a:avLst/>
          </a:prstGeom>
        </p:spPr>
        <p:txBody>
          <a:bodyPr wrap="square" anchor="t">
            <a:spAutoFit/>
          </a:bodyPr>
          <a:lstStyle/>
          <a:p>
            <a:pPr lvl="0">
              <a:buClr>
                <a:srgbClr val="3F3F3F"/>
              </a:buClr>
              <a:buSzPts val="1700"/>
            </a:pPr>
            <a:r>
              <a:rPr lang="zh-TW" altLang="en-US" b="1">
                <a:solidFill>
                  <a:schemeClr val="tx1">
                    <a:lumMod val="75000"/>
                    <a:lumOff val="25000"/>
                  </a:schemeClr>
                </a:solidFill>
                <a:latin typeface="Microsoft JhengHei"/>
                <a:ea typeface="Microsoft JhengHei"/>
                <a:cs typeface="Microsoft JhengHei"/>
                <a:sym typeface="Microsoft JhengHei"/>
              </a:rPr>
              <a:t>快照功能內建，提供使用者友善的操作介面</a:t>
            </a:r>
          </a:p>
        </p:txBody>
      </p:sp>
      <p:sp>
        <p:nvSpPr>
          <p:cNvPr id="15" name="矩形 14">
            <a:extLst>
              <a:ext uri="{FF2B5EF4-FFF2-40B4-BE49-F238E27FC236}">
                <a16:creationId xmlns:a16="http://schemas.microsoft.com/office/drawing/2014/main" id="{7855934C-7F33-404C-BA02-29543BE79E13}"/>
              </a:ext>
            </a:extLst>
          </p:cNvPr>
          <p:cNvSpPr/>
          <p:nvPr/>
        </p:nvSpPr>
        <p:spPr>
          <a:xfrm>
            <a:off x="6094326" y="2736889"/>
            <a:ext cx="2784037" cy="523220"/>
          </a:xfrm>
          <a:prstGeom prst="rect">
            <a:avLst/>
          </a:prstGeom>
        </p:spPr>
        <p:txBody>
          <a:bodyPr wrap="square" anchor="t">
            <a:spAutoFit/>
          </a:bodyPr>
          <a:lstStyle/>
          <a:p>
            <a:pPr marL="179388" lvl="0" indent="-179388">
              <a:buClr>
                <a:srgbClr val="3F3F3F"/>
              </a:buClr>
              <a:buSzPts val="1700"/>
            </a:pPr>
            <a:r>
              <a:rPr lang="zh-TW" altLang="en-US" b="1">
                <a:solidFill>
                  <a:schemeClr val="tx1">
                    <a:lumMod val="75000"/>
                    <a:lumOff val="25000"/>
                  </a:schemeClr>
                </a:solidFill>
                <a:latin typeface="Microsoft JhengHei"/>
                <a:ea typeface="Microsoft JhengHei"/>
                <a:cs typeface="Microsoft JhengHei"/>
                <a:sym typeface="Microsoft JhengHei"/>
              </a:rPr>
              <a:t>    深度整合到其他應用中，使用者透過檔案總管即可閱覽快照</a:t>
            </a:r>
          </a:p>
        </p:txBody>
      </p:sp>
      <p:sp>
        <p:nvSpPr>
          <p:cNvPr id="17" name="矩形 16">
            <a:extLst>
              <a:ext uri="{FF2B5EF4-FFF2-40B4-BE49-F238E27FC236}">
                <a16:creationId xmlns:a16="http://schemas.microsoft.com/office/drawing/2014/main" id="{8E332A0D-D01B-4CBA-8A90-A9B73EA3632D}"/>
              </a:ext>
            </a:extLst>
          </p:cNvPr>
          <p:cNvSpPr/>
          <p:nvPr/>
        </p:nvSpPr>
        <p:spPr>
          <a:xfrm>
            <a:off x="6306577" y="3604790"/>
            <a:ext cx="2293573" cy="523220"/>
          </a:xfrm>
          <a:prstGeom prst="rect">
            <a:avLst/>
          </a:prstGeom>
        </p:spPr>
        <p:txBody>
          <a:bodyPr wrap="square">
            <a:spAutoFit/>
          </a:bodyPr>
          <a:lstStyle/>
          <a:p>
            <a:pPr lvl="0">
              <a:buClr>
                <a:srgbClr val="3F3F3F"/>
              </a:buClr>
              <a:buSzPts val="1700"/>
            </a:pPr>
            <a:r>
              <a:rPr lang="zh-TW" altLang="en-US" b="1">
                <a:solidFill>
                  <a:schemeClr val="tx1">
                    <a:lumMod val="75000"/>
                    <a:lumOff val="25000"/>
                  </a:schemeClr>
                </a:solidFill>
                <a:latin typeface="Microsoft JhengHei"/>
                <a:ea typeface="Microsoft JhengHei"/>
                <a:cs typeface="Microsoft JhengHei"/>
                <a:sym typeface="Microsoft JhengHei"/>
              </a:rPr>
              <a:t>更可用拖拉方式立即還原檔案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90" name="Shape 29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92618" y="1591248"/>
            <a:ext cx="4754721" cy="2825641"/>
          </a:xfrm>
          <a:prstGeom prst="rect">
            <a:avLst/>
          </a:prstGeom>
          <a:ln>
            <a:solidFill>
              <a:schemeClr val="bg1">
                <a:lumMod val="65000"/>
              </a:schemeClr>
            </a:solidFill>
          </a:ln>
          <a:effectLst>
            <a:outerShdw blurRad="190500" algn="tl" rotWithShape="0">
              <a:srgbClr val="000000">
                <a:alpha val="70000"/>
              </a:srgbClr>
            </a:outerShdw>
          </a:effectLst>
        </p:spPr>
      </p:pic>
      <p:grpSp>
        <p:nvGrpSpPr>
          <p:cNvPr id="15" name="群組 14">
            <a:extLst>
              <a:ext uri="{FF2B5EF4-FFF2-40B4-BE49-F238E27FC236}">
                <a16:creationId xmlns:a16="http://schemas.microsoft.com/office/drawing/2014/main" id="{1D84CC78-8744-465F-88E0-BD23D3E8D3B6}"/>
              </a:ext>
            </a:extLst>
          </p:cNvPr>
          <p:cNvGrpSpPr/>
          <p:nvPr/>
        </p:nvGrpSpPr>
        <p:grpSpPr>
          <a:xfrm>
            <a:off x="155441" y="1501639"/>
            <a:ext cx="3953861" cy="3072171"/>
            <a:chOff x="-67661" y="1231440"/>
            <a:chExt cx="4477737" cy="3479227"/>
          </a:xfrm>
        </p:grpSpPr>
        <p:pic>
          <p:nvPicPr>
            <p:cNvPr id="5" name="圖片 4">
              <a:extLst>
                <a:ext uri="{FF2B5EF4-FFF2-40B4-BE49-F238E27FC236}">
                  <a16:creationId xmlns:a16="http://schemas.microsoft.com/office/drawing/2014/main" id="{B8877BE5-E82A-4245-9E3E-921E42421F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61" y="1231440"/>
              <a:ext cx="4477737" cy="983648"/>
            </a:xfrm>
            <a:prstGeom prst="rect">
              <a:avLst/>
            </a:prstGeom>
          </p:spPr>
        </p:pic>
        <p:sp>
          <p:nvSpPr>
            <p:cNvPr id="3" name="文字方塊 2">
              <a:extLst>
                <a:ext uri="{FF2B5EF4-FFF2-40B4-BE49-F238E27FC236}">
                  <a16:creationId xmlns:a16="http://schemas.microsoft.com/office/drawing/2014/main" id="{5293B19E-0CDF-4C94-A503-3CA65EE76EAE}"/>
                </a:ext>
              </a:extLst>
            </p:cNvPr>
            <p:cNvSpPr txBox="1"/>
            <p:nvPr/>
          </p:nvSpPr>
          <p:spPr>
            <a:xfrm>
              <a:off x="-11755" y="1408484"/>
              <a:ext cx="1029944" cy="592545"/>
            </a:xfrm>
            <a:prstGeom prst="rect">
              <a:avLst/>
            </a:prstGeom>
            <a:noFill/>
          </p:spPr>
          <p:txBody>
            <a:bodyPr wrap="square" rtlCol="0" anchor="ctr">
              <a:spAutoFit/>
            </a:bodyPr>
            <a:lstStyle/>
            <a:p>
              <a:r>
                <a:rPr lang="zh-TW" altLang="zh-TW" b="1">
                  <a:solidFill>
                    <a:schemeClr val="tx1">
                      <a:lumMod val="85000"/>
                      <a:lumOff val="15000"/>
                    </a:schemeClr>
                  </a:solidFill>
                  <a:latin typeface="Microsoft JhengHei"/>
                  <a:ea typeface="Microsoft JhengHei"/>
                  <a:cs typeface="Microsoft JhengHei"/>
                  <a:sym typeface="Microsoft JhengHei"/>
                </a:rPr>
                <a:t>本地還原 (Restore)</a:t>
              </a:r>
              <a:endParaRPr lang="zh-TW" altLang="en-US" b="1">
                <a:solidFill>
                  <a:schemeClr val="tx1">
                    <a:lumMod val="85000"/>
                    <a:lumOff val="15000"/>
                  </a:schemeClr>
                </a:solidFill>
              </a:endParaRPr>
            </a:p>
          </p:txBody>
        </p:sp>
        <p:sp>
          <p:nvSpPr>
            <p:cNvPr id="7" name="文字方塊 6">
              <a:extLst>
                <a:ext uri="{FF2B5EF4-FFF2-40B4-BE49-F238E27FC236}">
                  <a16:creationId xmlns:a16="http://schemas.microsoft.com/office/drawing/2014/main" id="{9ACC9C9C-8B64-46D4-8EDB-28F31B79524A}"/>
                </a:ext>
              </a:extLst>
            </p:cNvPr>
            <p:cNvSpPr txBox="1"/>
            <p:nvPr/>
          </p:nvSpPr>
          <p:spPr>
            <a:xfrm>
              <a:off x="1699227" y="1289258"/>
              <a:ext cx="2629886" cy="830997"/>
            </a:xfrm>
            <a:prstGeom prst="rect">
              <a:avLst/>
            </a:prstGeom>
            <a:noFill/>
          </p:spPr>
          <p:txBody>
            <a:bodyPr wrap="square" rtlCol="0" anchor="ctr">
              <a:spAutoFit/>
            </a:bodyPr>
            <a:lstStyle/>
            <a:p>
              <a:r>
                <a:rPr lang="zh-TW" altLang="en-US" b="1">
                  <a:solidFill>
                    <a:schemeClr val="tx1">
                      <a:lumMod val="85000"/>
                      <a:lumOff val="15000"/>
                    </a:schemeClr>
                  </a:solidFill>
                  <a:latin typeface="Microsoft JhengHei"/>
                  <a:ea typeface="Microsoft JhengHei"/>
                  <a:cs typeface="Microsoft JhengHei"/>
                  <a:sym typeface="Microsoft JhengHei"/>
                </a:rPr>
                <a:t>透過選定資料夾或檔案，還原快照內容至原始位置、指定位置或是掛載雲端空間。</a:t>
              </a:r>
            </a:p>
          </p:txBody>
        </p:sp>
        <p:pic>
          <p:nvPicPr>
            <p:cNvPr id="16" name="圖片 15">
              <a:extLst>
                <a:ext uri="{FF2B5EF4-FFF2-40B4-BE49-F238E27FC236}">
                  <a16:creationId xmlns:a16="http://schemas.microsoft.com/office/drawing/2014/main" id="{648AA0DB-084D-4462-98E7-6861F2308B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61" y="2441115"/>
              <a:ext cx="4477737" cy="983648"/>
            </a:xfrm>
            <a:prstGeom prst="rect">
              <a:avLst/>
            </a:prstGeom>
          </p:spPr>
        </p:pic>
        <p:sp>
          <p:nvSpPr>
            <p:cNvPr id="17" name="文字方塊 16">
              <a:extLst>
                <a:ext uri="{FF2B5EF4-FFF2-40B4-BE49-F238E27FC236}">
                  <a16:creationId xmlns:a16="http://schemas.microsoft.com/office/drawing/2014/main" id="{E12FC06F-52BF-4CC3-9438-D76E0136F69F}"/>
                </a:ext>
              </a:extLst>
            </p:cNvPr>
            <p:cNvSpPr txBox="1"/>
            <p:nvPr/>
          </p:nvSpPr>
          <p:spPr>
            <a:xfrm>
              <a:off x="-11755" y="2618159"/>
              <a:ext cx="1029944" cy="592545"/>
            </a:xfrm>
            <a:prstGeom prst="rect">
              <a:avLst/>
            </a:prstGeom>
            <a:noFill/>
          </p:spPr>
          <p:txBody>
            <a:bodyPr wrap="square" rtlCol="0" anchor="ctr">
              <a:spAutoFit/>
            </a:bodyPr>
            <a:lstStyle/>
            <a:p>
              <a:r>
                <a:rPr lang="zh-TW" altLang="en-US" b="1">
                  <a:solidFill>
                    <a:schemeClr val="tx1">
                      <a:lumMod val="85000"/>
                      <a:lumOff val="15000"/>
                    </a:schemeClr>
                  </a:solidFill>
                  <a:latin typeface="Microsoft JhengHei"/>
                  <a:ea typeface="Microsoft JhengHei"/>
                  <a:cs typeface="Microsoft JhengHei"/>
                  <a:sym typeface="Microsoft JhengHei"/>
                </a:rPr>
                <a:t>本地複製 </a:t>
              </a:r>
              <a:r>
                <a:rPr lang="en-US" altLang="zh-TW" b="1">
                  <a:solidFill>
                    <a:schemeClr val="tx1">
                      <a:lumMod val="85000"/>
                      <a:lumOff val="15000"/>
                    </a:schemeClr>
                  </a:solidFill>
                  <a:latin typeface="Microsoft JhengHei"/>
                  <a:ea typeface="Microsoft JhengHei"/>
                  <a:cs typeface="Microsoft JhengHei"/>
                  <a:sym typeface="Microsoft JhengHei"/>
                </a:rPr>
                <a:t>(Clone)</a:t>
              </a:r>
              <a:endParaRPr lang="zh-TW" altLang="en-US" b="1">
                <a:solidFill>
                  <a:schemeClr val="tx1">
                    <a:lumMod val="85000"/>
                    <a:lumOff val="15000"/>
                  </a:schemeClr>
                </a:solidFill>
              </a:endParaRPr>
            </a:p>
          </p:txBody>
        </p:sp>
        <p:sp>
          <p:nvSpPr>
            <p:cNvPr id="18" name="文字方塊 17">
              <a:extLst>
                <a:ext uri="{FF2B5EF4-FFF2-40B4-BE49-F238E27FC236}">
                  <a16:creationId xmlns:a16="http://schemas.microsoft.com/office/drawing/2014/main" id="{306C1433-3AF9-49D1-A7BE-EF60833326CD}"/>
                </a:ext>
              </a:extLst>
            </p:cNvPr>
            <p:cNvSpPr txBox="1"/>
            <p:nvPr/>
          </p:nvSpPr>
          <p:spPr>
            <a:xfrm>
              <a:off x="1699227" y="2498933"/>
              <a:ext cx="2629886" cy="830997"/>
            </a:xfrm>
            <a:prstGeom prst="rect">
              <a:avLst/>
            </a:prstGeom>
            <a:noFill/>
          </p:spPr>
          <p:txBody>
            <a:bodyPr wrap="square" rtlCol="0" anchor="ctr">
              <a:spAutoFit/>
            </a:bodyPr>
            <a:lstStyle/>
            <a:p>
              <a:r>
                <a:rPr lang="zh-TW" altLang="en-US" b="1">
                  <a:solidFill>
                    <a:schemeClr val="tx1">
                      <a:lumMod val="85000"/>
                      <a:lumOff val="15000"/>
                    </a:schemeClr>
                  </a:solidFill>
                  <a:latin typeface="Microsoft JhengHei"/>
                  <a:ea typeface="Microsoft JhengHei"/>
                  <a:cs typeface="Microsoft JhengHei"/>
                  <a:sym typeface="Microsoft JhengHei"/>
                </a:rPr>
                <a:t>由快照功能快速複製新的</a:t>
              </a:r>
              <a:br>
                <a:rPr lang="zh-TW" altLang="en-US" b="1">
                  <a:solidFill>
                    <a:schemeClr val="tx1">
                      <a:lumMod val="85000"/>
                      <a:lumOff val="15000"/>
                    </a:schemeClr>
                  </a:solidFill>
                  <a:latin typeface="Microsoft JhengHei"/>
                  <a:ea typeface="Microsoft JhengHei"/>
                  <a:cs typeface="Microsoft JhengHei"/>
                  <a:sym typeface="Microsoft JhengHei"/>
                </a:rPr>
              </a:br>
              <a:r>
                <a:rPr lang="zh-TW" altLang="en-US" b="1">
                  <a:solidFill>
                    <a:schemeClr val="tx1">
                      <a:lumMod val="85000"/>
                      <a:lumOff val="15000"/>
                    </a:schemeClr>
                  </a:solidFill>
                  <a:latin typeface="Microsoft JhengHei"/>
                  <a:ea typeface="Microsoft JhengHei"/>
                  <a:cs typeface="Microsoft JhengHei"/>
                  <a:sym typeface="Microsoft JhengHei"/>
                </a:rPr>
                <a:t>磁碟區或</a:t>
              </a:r>
              <a:r>
                <a:rPr lang="en-US" altLang="zh-TW" b="1">
                  <a:solidFill>
                    <a:schemeClr val="tx1">
                      <a:lumMod val="85000"/>
                      <a:lumOff val="15000"/>
                    </a:schemeClr>
                  </a:solidFill>
                  <a:latin typeface="Microsoft JhengHei"/>
                  <a:ea typeface="Microsoft JhengHei"/>
                  <a:cs typeface="Microsoft JhengHei"/>
                  <a:sym typeface="Microsoft JhengHei"/>
                </a:rPr>
                <a:t>LUN</a:t>
              </a:r>
              <a:r>
                <a:rPr lang="zh-TW" altLang="en-US" b="1">
                  <a:solidFill>
                    <a:schemeClr val="tx1">
                      <a:lumMod val="85000"/>
                      <a:lumOff val="15000"/>
                    </a:schemeClr>
                  </a:solidFill>
                  <a:latin typeface="Microsoft JhengHei"/>
                  <a:ea typeface="Microsoft JhengHei"/>
                  <a:cs typeface="Microsoft JhengHei"/>
                  <a:sym typeface="Microsoft JhengHei"/>
                </a:rPr>
                <a:t>，除還原外</a:t>
              </a:r>
              <a:br>
                <a:rPr lang="zh-TW" altLang="en-US" b="1">
                  <a:solidFill>
                    <a:schemeClr val="tx1">
                      <a:lumMod val="85000"/>
                      <a:lumOff val="15000"/>
                    </a:schemeClr>
                  </a:solidFill>
                  <a:latin typeface="Microsoft JhengHei"/>
                  <a:ea typeface="Microsoft JhengHei"/>
                  <a:cs typeface="Microsoft JhengHei"/>
                  <a:sym typeface="Microsoft JhengHei"/>
                </a:rPr>
              </a:br>
              <a:r>
                <a:rPr lang="zh-TW" altLang="en-US" b="1">
                  <a:solidFill>
                    <a:schemeClr val="tx1">
                      <a:lumMod val="85000"/>
                      <a:lumOff val="15000"/>
                    </a:schemeClr>
                  </a:solidFill>
                  <a:latin typeface="Microsoft JhengHei"/>
                  <a:ea typeface="Microsoft JhengHei"/>
                  <a:cs typeface="Microsoft JhengHei"/>
                  <a:sym typeface="Microsoft JhengHei"/>
                </a:rPr>
                <a:t>亦可快速建立測試環境。</a:t>
              </a:r>
            </a:p>
          </p:txBody>
        </p:sp>
        <p:pic>
          <p:nvPicPr>
            <p:cNvPr id="19" name="圖片 18">
              <a:extLst>
                <a:ext uri="{FF2B5EF4-FFF2-40B4-BE49-F238E27FC236}">
                  <a16:creationId xmlns:a16="http://schemas.microsoft.com/office/drawing/2014/main" id="{2E54D443-6095-42FC-88A6-AA85C7084A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61" y="3727019"/>
              <a:ext cx="4477737" cy="983648"/>
            </a:xfrm>
            <a:prstGeom prst="rect">
              <a:avLst/>
            </a:prstGeom>
          </p:spPr>
        </p:pic>
        <p:sp>
          <p:nvSpPr>
            <p:cNvPr id="20" name="文字方塊 19">
              <a:extLst>
                <a:ext uri="{FF2B5EF4-FFF2-40B4-BE49-F238E27FC236}">
                  <a16:creationId xmlns:a16="http://schemas.microsoft.com/office/drawing/2014/main" id="{7C083E83-EEEF-48D0-8FE1-D7932682F375}"/>
                </a:ext>
              </a:extLst>
            </p:cNvPr>
            <p:cNvSpPr txBox="1"/>
            <p:nvPr/>
          </p:nvSpPr>
          <p:spPr>
            <a:xfrm>
              <a:off x="-11755" y="3904064"/>
              <a:ext cx="1029944" cy="592545"/>
            </a:xfrm>
            <a:prstGeom prst="rect">
              <a:avLst/>
            </a:prstGeom>
            <a:noFill/>
          </p:spPr>
          <p:txBody>
            <a:bodyPr wrap="square" rtlCol="0" anchor="ctr">
              <a:spAutoFit/>
            </a:bodyPr>
            <a:lstStyle/>
            <a:p>
              <a:r>
                <a:rPr lang="zh-TW" altLang="en-US" b="1">
                  <a:solidFill>
                    <a:schemeClr val="tx1">
                      <a:lumMod val="85000"/>
                      <a:lumOff val="15000"/>
                    </a:schemeClr>
                  </a:solidFill>
                  <a:latin typeface="Microsoft JhengHei"/>
                  <a:ea typeface="Microsoft JhengHei"/>
                  <a:cs typeface="Microsoft JhengHei"/>
                  <a:sym typeface="Microsoft JhengHei"/>
                </a:rPr>
                <a:t>本地回復 </a:t>
              </a:r>
              <a:r>
                <a:rPr lang="en-US" altLang="zh-TW" b="1">
                  <a:solidFill>
                    <a:schemeClr val="tx1">
                      <a:lumMod val="85000"/>
                      <a:lumOff val="15000"/>
                    </a:schemeClr>
                  </a:solidFill>
                  <a:latin typeface="Microsoft JhengHei"/>
                  <a:ea typeface="Microsoft JhengHei"/>
                  <a:cs typeface="Microsoft JhengHei"/>
                  <a:sym typeface="Microsoft JhengHei"/>
                </a:rPr>
                <a:t>(Revert)</a:t>
              </a:r>
              <a:endParaRPr lang="zh-TW" altLang="en-US" b="1">
                <a:solidFill>
                  <a:schemeClr val="tx1">
                    <a:lumMod val="85000"/>
                    <a:lumOff val="15000"/>
                  </a:schemeClr>
                </a:solidFill>
              </a:endParaRPr>
            </a:p>
          </p:txBody>
        </p:sp>
        <p:sp>
          <p:nvSpPr>
            <p:cNvPr id="21" name="文字方塊 20">
              <a:extLst>
                <a:ext uri="{FF2B5EF4-FFF2-40B4-BE49-F238E27FC236}">
                  <a16:creationId xmlns:a16="http://schemas.microsoft.com/office/drawing/2014/main" id="{EAFE9C49-8EB3-4839-97A4-6D44D14ED074}"/>
                </a:ext>
              </a:extLst>
            </p:cNvPr>
            <p:cNvSpPr txBox="1"/>
            <p:nvPr/>
          </p:nvSpPr>
          <p:spPr>
            <a:xfrm>
              <a:off x="1699227" y="3784837"/>
              <a:ext cx="2629886" cy="830997"/>
            </a:xfrm>
            <a:prstGeom prst="rect">
              <a:avLst/>
            </a:prstGeom>
            <a:noFill/>
          </p:spPr>
          <p:txBody>
            <a:bodyPr wrap="square" rtlCol="0" anchor="ctr">
              <a:spAutoFit/>
            </a:bodyPr>
            <a:lstStyle/>
            <a:p>
              <a:r>
                <a:rPr lang="zh-TW" altLang="en-US" b="1">
                  <a:solidFill>
                    <a:schemeClr val="tx1">
                      <a:lumMod val="85000"/>
                      <a:lumOff val="15000"/>
                    </a:schemeClr>
                  </a:solidFill>
                  <a:latin typeface="Microsoft JhengHei"/>
                  <a:ea typeface="Microsoft JhengHei"/>
                  <a:cs typeface="Microsoft JhengHei"/>
                  <a:sym typeface="Microsoft JhengHei"/>
                </a:rPr>
                <a:t>使用快照技術的重點恢復</a:t>
              </a:r>
              <a:br>
                <a:rPr lang="zh-TW" altLang="en-US" b="1">
                  <a:solidFill>
                    <a:schemeClr val="tx1">
                      <a:lumMod val="85000"/>
                      <a:lumOff val="15000"/>
                    </a:schemeClr>
                  </a:solidFill>
                  <a:latin typeface="Microsoft JhengHei"/>
                  <a:ea typeface="Microsoft JhengHei"/>
                  <a:cs typeface="Microsoft JhengHei"/>
                  <a:sym typeface="Microsoft JhengHei"/>
                </a:rPr>
              </a:br>
              <a:r>
                <a:rPr lang="zh-TW" altLang="en-US" b="1">
                  <a:solidFill>
                    <a:schemeClr val="tx1">
                      <a:lumMod val="85000"/>
                      <a:lumOff val="15000"/>
                    </a:schemeClr>
                  </a:solidFill>
                  <a:latin typeface="Microsoft JhengHei"/>
                  <a:ea typeface="Microsoft JhengHei"/>
                  <a:cs typeface="Microsoft JhengHei"/>
                  <a:sym typeface="Microsoft JhengHei"/>
                </a:rPr>
                <a:t>功能在數秒內還原整個磁</a:t>
              </a:r>
              <a:br>
                <a:rPr lang="zh-TW" altLang="en-US" b="1">
                  <a:solidFill>
                    <a:schemeClr val="tx1">
                      <a:lumMod val="85000"/>
                      <a:lumOff val="15000"/>
                    </a:schemeClr>
                  </a:solidFill>
                  <a:latin typeface="Microsoft JhengHei"/>
                  <a:ea typeface="Microsoft JhengHei"/>
                  <a:cs typeface="Microsoft JhengHei"/>
                  <a:sym typeface="Microsoft JhengHei"/>
                </a:rPr>
              </a:br>
              <a:r>
                <a:rPr lang="zh-TW" altLang="en-US" b="1">
                  <a:solidFill>
                    <a:schemeClr val="tx1">
                      <a:lumMod val="85000"/>
                      <a:lumOff val="15000"/>
                    </a:schemeClr>
                  </a:solidFill>
                  <a:latin typeface="Microsoft JhengHei"/>
                  <a:ea typeface="Microsoft JhengHei"/>
                  <a:cs typeface="Microsoft JhengHei"/>
                  <a:sym typeface="Microsoft JhengHei"/>
                </a:rPr>
                <a:t>碟區或 </a:t>
              </a:r>
              <a:r>
                <a:rPr lang="en-US" altLang="zh-TW" b="1">
                  <a:solidFill>
                    <a:schemeClr val="tx1">
                      <a:lumMod val="85000"/>
                      <a:lumOff val="15000"/>
                    </a:schemeClr>
                  </a:solidFill>
                  <a:latin typeface="Microsoft JhengHei"/>
                  <a:ea typeface="Microsoft JhengHei"/>
                  <a:cs typeface="Microsoft JhengHei"/>
                  <a:sym typeface="Microsoft JhengHei"/>
                </a:rPr>
                <a:t>iSCSI LUN</a:t>
              </a:r>
              <a:r>
                <a:rPr lang="zh-TW" altLang="en-US" b="1">
                  <a:solidFill>
                    <a:schemeClr val="tx1">
                      <a:lumMod val="85000"/>
                      <a:lumOff val="15000"/>
                    </a:schemeClr>
                  </a:solidFill>
                  <a:latin typeface="Microsoft JhengHei"/>
                  <a:ea typeface="Microsoft JhengHei"/>
                  <a:cs typeface="Microsoft JhengHei"/>
                  <a:sym typeface="Microsoft JhengHei"/>
                </a:rPr>
                <a:t>。</a:t>
              </a:r>
            </a:p>
          </p:txBody>
        </p:sp>
      </p:grpSp>
      <p:sp>
        <p:nvSpPr>
          <p:cNvPr id="25" name="標題 24">
            <a:extLst>
              <a:ext uri="{FF2B5EF4-FFF2-40B4-BE49-F238E27FC236}">
                <a16:creationId xmlns:a16="http://schemas.microsoft.com/office/drawing/2014/main" id="{4D765F12-1A52-4535-9730-72A842675073}"/>
              </a:ext>
            </a:extLst>
          </p:cNvPr>
          <p:cNvSpPr>
            <a:spLocks noGrp="1"/>
          </p:cNvSpPr>
          <p:nvPr>
            <p:ph type="title"/>
          </p:nvPr>
        </p:nvSpPr>
        <p:spPr/>
        <p:txBody>
          <a:bodyPr/>
          <a:lstStyle/>
          <a:p>
            <a:r>
              <a:rPr lang="zh-TW" altLang="en-US"/>
              <a:t>三種方式還原擷取的快照</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descr="https://previews.123rf.com/images/everythingpossible/everythingpossible1502/everythingpossible150200183/36521380-hand-press-play-button-sign-to-start-or-initiate-projects-as-concept-Stock-Phot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00848"/>
            <a:ext cx="9322554" cy="5244348"/>
          </a:xfrm>
          <a:prstGeom prst="rect">
            <a:avLst/>
          </a:prstGeom>
          <a:noFill/>
          <a:ln>
            <a:noFill/>
          </a:ln>
        </p:spPr>
      </p:pic>
      <p:sp>
        <p:nvSpPr>
          <p:cNvPr id="296" name="Shape 296"/>
          <p:cNvSpPr/>
          <p:nvPr/>
        </p:nvSpPr>
        <p:spPr>
          <a:xfrm>
            <a:off x="0" y="3373085"/>
            <a:ext cx="9322555" cy="1510413"/>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161D96"/>
              </a:solidFill>
              <a:latin typeface="Arial"/>
              <a:ea typeface="Arial"/>
              <a:cs typeface="Arial"/>
              <a:sym typeface="Arial"/>
            </a:endParaRPr>
          </a:p>
        </p:txBody>
      </p:sp>
      <p:sp>
        <p:nvSpPr>
          <p:cNvPr id="297" name="Shape 297"/>
          <p:cNvSpPr/>
          <p:nvPr/>
        </p:nvSpPr>
        <p:spPr>
          <a:xfrm>
            <a:off x="242961" y="3502923"/>
            <a:ext cx="1071570" cy="354071"/>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600" b="1" i="0" u="none" strike="noStrike" cap="none">
                <a:solidFill>
                  <a:schemeClr val="lt1"/>
                </a:solidFill>
                <a:latin typeface="Microsoft JhengHei"/>
                <a:ea typeface="Microsoft JhengHei"/>
                <a:sym typeface="Arial"/>
              </a:rPr>
              <a:t>實際演示</a:t>
            </a:r>
            <a:endParaRPr lang="zh-TW" altLang="en-US" sz="1600" b="0" i="0" u="none" strike="noStrike" cap="none">
              <a:solidFill>
                <a:schemeClr val="lt1"/>
              </a:solidFill>
              <a:latin typeface="Microsoft JhengHei"/>
              <a:ea typeface="Microsoft JhengHei"/>
            </a:endParaRPr>
          </a:p>
        </p:txBody>
      </p:sp>
      <p:sp>
        <p:nvSpPr>
          <p:cNvPr id="298" name="Shape 298"/>
          <p:cNvSpPr txBox="1"/>
          <p:nvPr/>
        </p:nvSpPr>
        <p:spPr>
          <a:xfrm>
            <a:off x="140009" y="2997927"/>
            <a:ext cx="8601219" cy="2778730"/>
          </a:xfrm>
          <a:prstGeom prst="rect">
            <a:avLst/>
          </a:prstGeom>
          <a:noFill/>
          <a:ln>
            <a:noFill/>
          </a:ln>
        </p:spPr>
        <p:txBody>
          <a:bodyPr spcFirstLastPara="1" wrap="square" lIns="91425" tIns="91425" rIns="91425" bIns="91425" anchor="ctr" anchorCtr="0">
            <a:noAutofit/>
          </a:bodyPr>
          <a:lstStyle/>
          <a:p>
            <a:r>
              <a:rPr lang="zh-TW" altLang="en-US" sz="2800" b="1">
                <a:solidFill>
                  <a:srgbClr val="0070C0"/>
                </a:solidFill>
                <a:latin typeface="Microsoft JhengHei"/>
                <a:ea typeface="Microsoft JhengHei"/>
              </a:rPr>
              <a:t>使用 QNAP 快照功能來擷取、管理</a:t>
            </a:r>
            <a:endParaRPr lang="zh-TW"/>
          </a:p>
          <a:p>
            <a:r>
              <a:rPr lang="zh-TW" altLang="en-US" sz="2800" b="1">
                <a:solidFill>
                  <a:srgbClr val="0070C0"/>
                </a:solidFill>
                <a:latin typeface="Microsoft JhengHei"/>
                <a:ea typeface="Microsoft JhengHei"/>
              </a:rPr>
              <a:t>快照並還原檔案</a:t>
            </a:r>
            <a:endParaRPr 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98040" y="1554375"/>
            <a:ext cx="5646500" cy="222322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spcAft>
                <a:spcPts val="1200"/>
              </a:spcAft>
              <a:buClr>
                <a:srgbClr val="FFFFFF"/>
              </a:buClr>
            </a:pPr>
            <a:r>
              <a:rPr lang="zh-TW" sz="3600" i="0" u="none" strike="noStrike" cap="none">
                <a:solidFill>
                  <a:srgbClr val="FFFFFF"/>
                </a:solidFill>
                <a:latin typeface="Microsoft JhengHei"/>
                <a:ea typeface="Microsoft JhengHei"/>
                <a:cs typeface="Microsoft JhengHei"/>
                <a:sym typeface="Microsoft JhengHei"/>
              </a:rPr>
              <a:t>快照空間分配與進階應用:</a:t>
            </a:r>
            <a:br>
              <a:rPr lang="zh-TW" sz="3600" i="0" u="none" strike="noStrike" cap="none">
                <a:solidFill>
                  <a:srgbClr val="FFFFFF"/>
                </a:solidFill>
                <a:latin typeface="Microsoft JhengHei"/>
                <a:ea typeface="Microsoft JhengHei"/>
                <a:cs typeface="Microsoft JhengHei"/>
              </a:rPr>
            </a:br>
            <a:r>
              <a:rPr lang="zh-TW" sz="2400" i="0" u="none" strike="noStrike" cap="none">
                <a:solidFill>
                  <a:srgbClr val="FFFFFF"/>
                </a:solidFill>
                <a:latin typeface="Microsoft JhengHei"/>
                <a:ea typeface="Microsoft JhengHei"/>
                <a:cs typeface="Microsoft JhengHei"/>
                <a:sym typeface="Microsoft JhengHei"/>
              </a:rPr>
              <a:t>- </a:t>
            </a:r>
            <a:r>
              <a:rPr lang="zh-TW" altLang="en-US" sz="2400">
                <a:solidFill>
                  <a:srgbClr val="FFFFFF"/>
                </a:solidFill>
                <a:latin typeface="Microsoft JhengHei"/>
                <a:ea typeface="Microsoft JhengHei"/>
                <a:cs typeface="Microsoft JhengHei"/>
                <a:sym typeface="Microsoft JhengHei"/>
              </a:rPr>
              <a:t>「</a:t>
            </a:r>
            <a:r>
              <a:rPr lang="zh-TW" sz="2400" i="0" u="none" strike="noStrike" cap="none">
                <a:solidFill>
                  <a:srgbClr val="FFFFFF"/>
                </a:solidFill>
                <a:latin typeface="Microsoft JhengHei"/>
                <a:ea typeface="Microsoft JhengHei"/>
                <a:cs typeface="Microsoft JhengHei"/>
                <a:sym typeface="Microsoft JhengHei"/>
              </a:rPr>
              <a:t>磁碟區外</a:t>
            </a:r>
            <a:r>
              <a:rPr lang="zh-TW" sz="2400">
                <a:solidFill>
                  <a:srgbClr val="FFFFFF"/>
                </a:solidFill>
                <a:latin typeface="Microsoft JhengHei"/>
                <a:ea typeface="Microsoft JhengHei"/>
                <a:cs typeface="Microsoft JhengHei"/>
                <a:sym typeface="Microsoft JhengHei"/>
              </a:rPr>
              <a:t>」</a:t>
            </a:r>
            <a:r>
              <a:rPr lang="zh-TW" sz="2400" i="0" u="none" strike="noStrike" cap="none">
                <a:solidFill>
                  <a:srgbClr val="FFFFFF"/>
                </a:solidFill>
                <a:latin typeface="Microsoft JhengHei"/>
                <a:ea typeface="Microsoft JhengHei"/>
                <a:cs typeface="Microsoft JhengHei"/>
                <a:sym typeface="Microsoft JhengHei"/>
              </a:rPr>
              <a:t>的快照與空間分配</a:t>
            </a:r>
            <a:br>
              <a:rPr lang="zh-TW" sz="2400" i="0" u="none" strike="noStrike" cap="none">
                <a:solidFill>
                  <a:srgbClr val="FFFFFF"/>
                </a:solidFill>
                <a:latin typeface="Microsoft JhengHei"/>
                <a:ea typeface="Microsoft JhengHei"/>
                <a:cs typeface="Microsoft JhengHei"/>
              </a:rPr>
            </a:br>
            <a:r>
              <a:rPr lang="zh-TW" sz="2400" i="0" u="none" strike="noStrike" cap="none">
                <a:solidFill>
                  <a:srgbClr val="FFFFFF"/>
                </a:solidFill>
                <a:latin typeface="Microsoft JhengHei"/>
                <a:ea typeface="Microsoft JhengHei"/>
                <a:cs typeface="Microsoft JhengHei"/>
                <a:sym typeface="Microsoft JhengHei"/>
              </a:rPr>
              <a:t>-</a:t>
            </a:r>
            <a:r>
              <a:rPr lang="zh-TW" altLang="en-US" sz="2400">
                <a:solidFill>
                  <a:srgbClr val="FFFFFF"/>
                </a:solidFill>
                <a:latin typeface="Microsoft JhengHei"/>
                <a:ea typeface="Microsoft JhengHei"/>
                <a:cs typeface="Microsoft JhengHei"/>
                <a:sym typeface="Microsoft JhengHei"/>
              </a:rPr>
              <a:t> </a:t>
            </a:r>
            <a:r>
              <a:rPr lang="zh-TW" sz="2400" i="0" u="none" strike="noStrike" cap="none">
                <a:solidFill>
                  <a:srgbClr val="FFFFFF"/>
                </a:solidFill>
                <a:latin typeface="Microsoft JhengHei"/>
                <a:ea typeface="Microsoft JhengHei"/>
                <a:cs typeface="Microsoft JhengHei"/>
                <a:sym typeface="Microsoft JhengHei"/>
              </a:rPr>
              <a:t> Windows </a:t>
            </a:r>
            <a:r>
              <a:rPr lang="zh-TW" altLang="en-US" sz="2400" b="0">
                <a:solidFill>
                  <a:srgbClr val="FFFFFF"/>
                </a:solidFill>
                <a:latin typeface="Microsoft JhengHei"/>
                <a:ea typeface="Microsoft JhengHei"/>
                <a:cs typeface="Microsoft JhengHei"/>
                <a:sym typeface="Microsoft JhengHei"/>
              </a:rPr>
              <a:t>「</a:t>
            </a:r>
            <a:r>
              <a:rPr lang="zh-TW" sz="2400" i="0" u="none" strike="noStrike" cap="none">
                <a:solidFill>
                  <a:srgbClr val="FFFFFF"/>
                </a:solidFill>
                <a:latin typeface="Microsoft JhengHei"/>
                <a:ea typeface="Microsoft JhengHei"/>
                <a:cs typeface="Microsoft JhengHei"/>
                <a:sym typeface="Microsoft JhengHei"/>
              </a:rPr>
              <a:t>以前的版本</a:t>
            </a:r>
            <a:r>
              <a:rPr lang="zh-TW" altLang="en-US" sz="2400">
                <a:solidFill>
                  <a:srgbClr val="FFFFFF"/>
                </a:solidFill>
                <a:latin typeface="Microsoft JhengHei"/>
                <a:ea typeface="Microsoft JhengHei"/>
                <a:cs typeface="Microsoft JhengHei"/>
              </a:rPr>
              <a:t>」</a:t>
            </a:r>
            <a:br>
              <a:rPr lang="zh-TW" altLang="en-US" sz="2400" i="0" u="none" strike="noStrike" cap="none">
                <a:solidFill>
                  <a:srgbClr val="FFFFFF"/>
                </a:solidFill>
                <a:latin typeface="Microsoft JhengHei"/>
                <a:ea typeface="Microsoft JhengHei"/>
                <a:cs typeface="Microsoft JhengHei"/>
              </a:rPr>
            </a:br>
            <a:r>
              <a:rPr lang="zh-TW" altLang="en-US" sz="2400">
                <a:solidFill>
                  <a:srgbClr val="FFFFFF"/>
                </a:solidFill>
                <a:latin typeface="Microsoft JhengHei"/>
                <a:ea typeface="Microsoft JhengHei"/>
                <a:cs typeface="Microsoft JhengHei"/>
              </a:rPr>
              <a:t>-  快照共用資料夾</a:t>
            </a:r>
            <a:br>
              <a:rPr lang="zh-TW" altLang="en-US" sz="2400">
                <a:solidFill>
                  <a:srgbClr val="FFFFFF"/>
                </a:solidFill>
                <a:latin typeface="Microsoft JhengHei"/>
                <a:ea typeface="Microsoft JhengHei"/>
                <a:cs typeface="Microsoft JhengHei"/>
              </a:rPr>
            </a:br>
            <a:r>
              <a:rPr lang="zh-TW" sz="2400" i="0" u="none" strike="noStrike" cap="none">
                <a:solidFill>
                  <a:srgbClr val="FFFFFF"/>
                </a:solidFill>
                <a:latin typeface="Microsoft JhengHei"/>
                <a:ea typeface="Microsoft JhengHei"/>
                <a:cs typeface="Microsoft JhengHei"/>
                <a:sym typeface="Microsoft JhengHei"/>
              </a:rPr>
              <a:t>-</a:t>
            </a:r>
            <a:r>
              <a:rPr lang="zh-TW" altLang="en-US" sz="2400">
                <a:solidFill>
                  <a:srgbClr val="FFFFFF"/>
                </a:solidFill>
                <a:latin typeface="Microsoft JhengHei"/>
                <a:ea typeface="Microsoft JhengHei"/>
                <a:cs typeface="Microsoft JhengHei"/>
                <a:sym typeface="Microsoft JhengHei"/>
              </a:rPr>
              <a:t> </a:t>
            </a:r>
            <a:r>
              <a:rPr lang="zh-TW" sz="2400" i="0" u="none" strike="noStrike" cap="none">
                <a:solidFill>
                  <a:srgbClr val="FFFFFF"/>
                </a:solidFill>
                <a:latin typeface="Microsoft JhengHei"/>
                <a:ea typeface="Microsoft JhengHei"/>
                <a:cs typeface="Microsoft JhengHei"/>
                <a:sym typeface="Microsoft JhengHei"/>
              </a:rPr>
              <a:t> Snapshot Agent</a:t>
            </a:r>
            <a:endParaRPr lang="zh-TW" altLang="en-US" sz="2400" i="0" u="none" strike="noStrike" cap="none">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2" name="圓角矩形 110">
            <a:extLst>
              <a:ext uri="{FF2B5EF4-FFF2-40B4-BE49-F238E27FC236}">
                <a16:creationId xmlns:a16="http://schemas.microsoft.com/office/drawing/2014/main" id="{277E8D7B-5793-45A2-96B9-4F42AC73BA89}"/>
              </a:ext>
            </a:extLst>
          </p:cNvPr>
          <p:cNvSpPr/>
          <p:nvPr/>
        </p:nvSpPr>
        <p:spPr>
          <a:xfrm>
            <a:off x="400052" y="2553927"/>
            <a:ext cx="8310562" cy="2493012"/>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08" name="Shape 308"/>
          <p:cNvSpPr txBox="1">
            <a:spLocks noGrp="1"/>
          </p:cNvSpPr>
          <p:nvPr>
            <p:ph type="body" idx="1"/>
          </p:nvPr>
        </p:nvSpPr>
        <p:spPr>
          <a:xfrm>
            <a:off x="527832" y="1079874"/>
            <a:ext cx="8229600" cy="1457804"/>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Clr>
                <a:srgbClr val="3F3F3F"/>
              </a:buClr>
              <a:buSzPts val="1700"/>
              <a:buFont typeface="Noto Sans Symbols"/>
              <a:buNone/>
            </a:pPr>
            <a:r>
              <a:rPr lang="af-ZA" altLang="zh-TW" sz="2000" i="0" u="none" strike="noStrike" cap="none">
                <a:solidFill>
                  <a:srgbClr val="3F3F3F"/>
                </a:solidFill>
                <a:latin typeface="Microsoft JhengHei"/>
                <a:ea typeface="Microsoft JhengHei"/>
                <a:cs typeface="Microsoft JhengHei"/>
                <a:sym typeface="Microsoft JhengHei"/>
              </a:rPr>
              <a:t>QNAP</a:t>
            </a:r>
            <a:r>
              <a:rPr lang="zh-TW" altLang="en-US" sz="2000" i="0" u="none" strike="noStrike" cap="none">
                <a:solidFill>
                  <a:srgbClr val="3F3F3F"/>
                </a:solidFill>
                <a:latin typeface="Microsoft JhengHei"/>
                <a:ea typeface="Microsoft JhengHei"/>
                <a:cs typeface="Microsoft JhengHei"/>
                <a:sym typeface="Microsoft JhengHei"/>
              </a:rPr>
              <a:t>快照設計哲學 </a:t>
            </a:r>
            <a:r>
              <a:rPr lang="en-US" altLang="zh-TW" sz="2000" i="0" u="none" strike="noStrike" cap="none">
                <a:solidFill>
                  <a:srgbClr val="3F3F3F"/>
                </a:solidFill>
                <a:latin typeface="Microsoft JhengHei"/>
                <a:ea typeface="Microsoft JhengHei"/>
                <a:cs typeface="Microsoft JhengHei"/>
                <a:sym typeface="Microsoft JhengHei"/>
              </a:rPr>
              <a:t>: </a:t>
            </a:r>
            <a:r>
              <a:rPr lang="zh-TW" altLang="en-US" sz="2000" i="0" u="none" strike="noStrike" cap="none">
                <a:solidFill>
                  <a:srgbClr val="3F3F3F"/>
                </a:solidFill>
                <a:latin typeface="Microsoft JhengHei"/>
                <a:ea typeface="Microsoft JhengHei"/>
                <a:cs typeface="Microsoft JhengHei"/>
                <a:sym typeface="Microsoft JhengHei"/>
              </a:rPr>
              <a:t>保守但完整的保護</a:t>
            </a:r>
          </a:p>
          <a:p>
            <a:pPr marL="285750" indent="-285750"/>
            <a:r>
              <a:rPr lang="zh-TW" altLang="en-US" i="0" u="none" strike="noStrike" cap="none">
                <a:solidFill>
                  <a:srgbClr val="3F3F3F"/>
                </a:solidFill>
                <a:latin typeface="Microsoft JhengHei"/>
                <a:ea typeface="Microsoft JhengHei"/>
                <a:cs typeface="Microsoft JhengHei"/>
                <a:sym typeface="Microsoft JhengHei"/>
              </a:rPr>
              <a:t>當啟用快照保護後 ，刪除檔案並不會釋放空間，還需刪除保存資料區塊的</a:t>
            </a:r>
            <a:r>
              <a:rPr lang="zh-TW" altLang="en-US">
                <a:latin typeface="Microsoft JhengHei"/>
                <a:ea typeface="Microsoft JhengHei"/>
                <a:cs typeface="Microsoft JhengHei"/>
                <a:sym typeface="Microsoft JhengHei"/>
              </a:rPr>
              <a:t>「</a:t>
            </a:r>
            <a:r>
              <a:rPr lang="zh-TW" altLang="en-US" i="0" u="none" strike="noStrike" cap="none">
                <a:solidFill>
                  <a:srgbClr val="3F3F3F"/>
                </a:solidFill>
                <a:latin typeface="Microsoft JhengHei"/>
                <a:ea typeface="Microsoft JhengHei"/>
                <a:cs typeface="Microsoft JhengHei"/>
                <a:sym typeface="Microsoft JhengHei"/>
              </a:rPr>
              <a:t>快照</a:t>
            </a:r>
            <a:r>
              <a:rPr lang="zh-TW" altLang="en-US">
                <a:latin typeface="Microsoft JhengHei"/>
                <a:ea typeface="Microsoft JhengHei"/>
                <a:cs typeface="Microsoft JhengHei"/>
                <a:sym typeface="Microsoft JhengHei"/>
              </a:rPr>
              <a:t>」</a:t>
            </a:r>
            <a:r>
              <a:rPr lang="zh-TW" altLang="en-US" i="0" u="none" strike="noStrike" cap="none">
                <a:solidFill>
                  <a:srgbClr val="3F3F3F"/>
                </a:solidFill>
                <a:latin typeface="Microsoft JhengHei"/>
                <a:ea typeface="Microsoft JhengHei"/>
                <a:cs typeface="Microsoft JhengHei"/>
                <a:sym typeface="Microsoft JhengHei"/>
              </a:rPr>
              <a:t>才會釋放空間</a:t>
            </a:r>
            <a:r>
              <a:rPr lang="zh-TW" altLang="en-US">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a:p>
            <a:pPr marL="285750" indent="-285750"/>
            <a:r>
              <a:rPr lang="zh-TW" altLang="en-US" i="0" u="none" strike="noStrike" cap="none">
                <a:solidFill>
                  <a:srgbClr val="262626"/>
                </a:solidFill>
                <a:latin typeface="Microsoft JhengHei"/>
                <a:ea typeface="Microsoft JhengHei"/>
                <a:cs typeface="Microsoft JhengHei"/>
                <a:sym typeface="Microsoft JhengHei"/>
              </a:rPr>
              <a:t>啟用快照是否會造成空間</a:t>
            </a:r>
            <a:r>
              <a:rPr lang="zh-TW" altLang="en-US">
                <a:solidFill>
                  <a:srgbClr val="262626"/>
                </a:solidFill>
                <a:latin typeface="Microsoft JhengHei"/>
                <a:ea typeface="Microsoft JhengHei"/>
                <a:cs typeface="Microsoft JhengHei"/>
                <a:sym typeface="Microsoft JhengHei"/>
              </a:rPr>
              <a:t>不足的</a:t>
            </a:r>
            <a:r>
              <a:rPr lang="zh-TW" altLang="en-US" i="0" u="none" strike="noStrike" cap="none">
                <a:solidFill>
                  <a:srgbClr val="262626"/>
                </a:solidFill>
                <a:latin typeface="Microsoft JhengHei"/>
                <a:ea typeface="Microsoft JhengHei"/>
                <a:cs typeface="Microsoft JhengHei"/>
                <a:sym typeface="Microsoft JhengHei"/>
              </a:rPr>
              <a:t>問題，適當的監控與回收機制有必要嗎</a:t>
            </a:r>
            <a:r>
              <a:rPr lang="en-US" altLang="zh-TW" i="0" u="none" strike="noStrike" cap="none">
                <a:solidFill>
                  <a:srgbClr val="262626"/>
                </a:solidFill>
                <a:latin typeface="Microsoft JhengHei"/>
                <a:ea typeface="Microsoft JhengHei"/>
                <a:cs typeface="Microsoft JhengHei"/>
                <a:sym typeface="Microsoft JhengHei"/>
              </a:rPr>
              <a:t>?</a:t>
            </a:r>
            <a:endParaRPr lang="zh-TW" altLang="en-US" sz="1600">
              <a:solidFill>
                <a:srgbClr val="262626"/>
              </a:solidFill>
              <a:latin typeface="Microsoft JhengHei"/>
              <a:ea typeface="Microsoft JhengHei"/>
              <a:cs typeface="Microsoft JhengHei"/>
            </a:endParaRPr>
          </a:p>
        </p:txBody>
      </p:sp>
      <p:sp>
        <p:nvSpPr>
          <p:cNvPr id="309" name="Shape 309"/>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altLang="en-US">
                <a:latin typeface="Microsoft JhengHei"/>
                <a:ea typeface="Microsoft JhengHei"/>
                <a:cs typeface="Microsoft JhengHei"/>
                <a:sym typeface="Microsoft JhengHei"/>
              </a:rPr>
              <a:t>「</a:t>
            </a:r>
            <a:r>
              <a:rPr lang="zh-TW" sz="3600" i="0" u="none" strike="noStrike" cap="none">
                <a:solidFill>
                  <a:schemeClr val="lt1"/>
                </a:solidFill>
                <a:latin typeface="Microsoft JhengHei"/>
                <a:ea typeface="Microsoft JhengHei"/>
                <a:cs typeface="Microsoft JhengHei"/>
                <a:sym typeface="Microsoft JhengHei"/>
              </a:rPr>
              <a:t>磁碟區</a:t>
            </a:r>
            <a:r>
              <a:rPr lang="zh-TW">
                <a:latin typeface="Microsoft JhengHei"/>
                <a:ea typeface="Microsoft JhengHei"/>
                <a:cs typeface="Microsoft JhengHei"/>
                <a:sym typeface="Microsoft JhengHei"/>
              </a:rPr>
              <a:t>」</a:t>
            </a:r>
            <a:r>
              <a:rPr lang="zh-TW" sz="3600" i="0" u="none" strike="noStrike" cap="none">
                <a:solidFill>
                  <a:schemeClr val="lt1"/>
                </a:solidFill>
                <a:latin typeface="Microsoft JhengHei"/>
                <a:ea typeface="Microsoft JhengHei"/>
                <a:cs typeface="Microsoft JhengHei"/>
                <a:sym typeface="Microsoft JhengHei"/>
              </a:rPr>
              <a:t>外的快照設計原因</a:t>
            </a:r>
            <a:endParaRPr>
              <a:latin typeface="Microsoft JhengHei"/>
              <a:ea typeface="Microsoft JhengHei"/>
              <a:cs typeface="Microsoft JhengHei"/>
              <a:sym typeface="Microsoft JhengHei"/>
            </a:endParaRPr>
          </a:p>
        </p:txBody>
      </p:sp>
      <p:grpSp>
        <p:nvGrpSpPr>
          <p:cNvPr id="310" name="Shape 310"/>
          <p:cNvGrpSpPr/>
          <p:nvPr/>
        </p:nvGrpSpPr>
        <p:grpSpPr>
          <a:xfrm>
            <a:off x="825578" y="2459038"/>
            <a:ext cx="5109844" cy="2433281"/>
            <a:chOff x="1775088" y="2500312"/>
            <a:chExt cx="4357718" cy="2071702"/>
          </a:xfrm>
        </p:grpSpPr>
        <p:sp>
          <p:nvSpPr>
            <p:cNvPr id="311" name="Shape 311"/>
            <p:cNvSpPr/>
            <p:nvPr/>
          </p:nvSpPr>
          <p:spPr>
            <a:xfrm>
              <a:off x="2928926" y="2500312"/>
              <a:ext cx="3121166" cy="2000264"/>
            </a:xfrm>
            <a:prstGeom prst="roundRect">
              <a:avLst>
                <a:gd name="adj" fmla="val 3697"/>
              </a:avLst>
            </a:prstGeom>
            <a:solidFill>
              <a:srgbClr val="92CCDC">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Shape 312"/>
            <p:cNvSpPr/>
            <p:nvPr/>
          </p:nvSpPr>
          <p:spPr>
            <a:xfrm>
              <a:off x="3068745" y="3285806"/>
              <a:ext cx="2849747" cy="46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Shape 313"/>
            <p:cNvSpPr/>
            <p:nvPr/>
          </p:nvSpPr>
          <p:spPr>
            <a:xfrm>
              <a:off x="3068745" y="3905938"/>
              <a:ext cx="2849747" cy="523200"/>
            </a:xfrm>
            <a:prstGeom prst="rect">
              <a:avLst/>
            </a:prstGeom>
            <a:blipFill rotWithShape="1">
              <a:blip r:embed="rId3">
                <a:alphaModFix/>
              </a:blip>
              <a:stretch>
                <a:fillRect/>
              </a:stretch>
            </a:blip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4" name="Shape 314"/>
            <p:cNvSpPr txBox="1"/>
            <p:nvPr/>
          </p:nvSpPr>
          <p:spPr>
            <a:xfrm>
              <a:off x="1846526" y="2714626"/>
              <a:ext cx="1082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B0F0"/>
                </a:solidFill>
                <a:latin typeface="Arial"/>
                <a:ea typeface="Arial"/>
                <a:cs typeface="Arial"/>
                <a:sym typeface="Arial"/>
              </a:endParaRPr>
            </a:p>
          </p:txBody>
        </p:sp>
        <p:sp>
          <p:nvSpPr>
            <p:cNvPr id="315" name="Shape 315"/>
            <p:cNvSpPr txBox="1"/>
            <p:nvPr/>
          </p:nvSpPr>
          <p:spPr>
            <a:xfrm>
              <a:off x="1841076" y="3370009"/>
              <a:ext cx="902700" cy="2883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rgbClr val="262626"/>
                  </a:solidFill>
                  <a:latin typeface="Arial"/>
                  <a:ea typeface="Arial"/>
                  <a:cs typeface="Arial"/>
                  <a:sym typeface="Arial"/>
                </a:rPr>
                <a:t>區塊層級</a:t>
              </a:r>
              <a:endParaRPr/>
            </a:p>
          </p:txBody>
        </p:sp>
        <p:sp>
          <p:nvSpPr>
            <p:cNvPr id="316" name="Shape 316"/>
            <p:cNvSpPr/>
            <p:nvPr/>
          </p:nvSpPr>
          <p:spPr>
            <a:xfrm>
              <a:off x="3071802" y="2643188"/>
              <a:ext cx="2876694" cy="447655"/>
            </a:xfrm>
            <a:prstGeom prst="rect">
              <a:avLst/>
            </a:prstGeom>
            <a:solidFill>
              <a:srgbClr val="115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600" b="1" i="0" u="none" strike="noStrike" cap="none">
                  <a:solidFill>
                    <a:schemeClr val="lt1"/>
                  </a:solidFill>
                  <a:latin typeface="Microsoft JhengHei"/>
                  <a:ea typeface="Microsoft JhengHei"/>
                  <a:cs typeface="Microsoft JhengHei"/>
                  <a:sym typeface="Microsoft JhengHei"/>
                </a:rPr>
                <a:t>       檔案一</a:t>
              </a:r>
              <a:endParaRPr>
                <a:latin typeface="Microsoft JhengHei"/>
                <a:ea typeface="Microsoft JhengHei"/>
                <a:cs typeface="Microsoft JhengHei"/>
                <a:sym typeface="Microsoft JhengHei"/>
              </a:endParaRPr>
            </a:p>
          </p:txBody>
        </p:sp>
        <p:sp>
          <p:nvSpPr>
            <p:cNvPr id="317" name="Shape 317"/>
            <p:cNvSpPr/>
            <p:nvPr/>
          </p:nvSpPr>
          <p:spPr>
            <a:xfrm>
              <a:off x="3489600" y="4020531"/>
              <a:ext cx="537600" cy="307800"/>
            </a:xfrm>
            <a:prstGeom prst="rect">
              <a:avLst/>
            </a:prstGeom>
            <a:solidFill>
              <a:srgbClr val="7030A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1" i="0" u="none" strike="noStrike" cap="none">
                  <a:solidFill>
                    <a:srgbClr val="FFFFFF"/>
                  </a:solidFill>
                  <a:latin typeface="Arial"/>
                  <a:ea typeface="Arial"/>
                  <a:cs typeface="Arial"/>
                  <a:sym typeface="Arial"/>
                </a:rPr>
                <a:t>A</a:t>
              </a:r>
              <a:endParaRPr sz="1400" b="1" i="0" u="none" strike="noStrike" cap="none">
                <a:solidFill>
                  <a:srgbClr val="FFFFFF"/>
                </a:solidFill>
                <a:latin typeface="Arial"/>
                <a:ea typeface="Arial"/>
                <a:cs typeface="Arial"/>
                <a:sym typeface="Arial"/>
              </a:endParaRPr>
            </a:p>
          </p:txBody>
        </p:sp>
        <p:sp>
          <p:nvSpPr>
            <p:cNvPr id="318" name="Shape 318"/>
            <p:cNvSpPr/>
            <p:nvPr/>
          </p:nvSpPr>
          <p:spPr>
            <a:xfrm>
              <a:off x="4203980" y="4020531"/>
              <a:ext cx="537600" cy="307800"/>
            </a:xfrm>
            <a:prstGeom prst="rect">
              <a:avLst/>
            </a:prstGeom>
            <a:solidFill>
              <a:srgbClr val="7030A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1" i="0" u="none" strike="noStrike" cap="none">
                  <a:solidFill>
                    <a:srgbClr val="FFFFFF"/>
                  </a:solidFill>
                  <a:latin typeface="Arial"/>
                  <a:ea typeface="Arial"/>
                  <a:cs typeface="Arial"/>
                  <a:sym typeface="Arial"/>
                </a:rPr>
                <a:t>B</a:t>
              </a:r>
              <a:endParaRPr sz="1400" b="1" i="0" u="none" strike="noStrike" cap="none">
                <a:solidFill>
                  <a:srgbClr val="FFFFFF"/>
                </a:solidFill>
                <a:latin typeface="Arial"/>
                <a:ea typeface="Arial"/>
                <a:cs typeface="Arial"/>
                <a:sym typeface="Arial"/>
              </a:endParaRPr>
            </a:p>
          </p:txBody>
        </p:sp>
        <p:sp>
          <p:nvSpPr>
            <p:cNvPr id="319" name="Shape 319"/>
            <p:cNvSpPr/>
            <p:nvPr/>
          </p:nvSpPr>
          <p:spPr>
            <a:xfrm>
              <a:off x="4873211" y="4020531"/>
              <a:ext cx="537600" cy="307800"/>
            </a:xfrm>
            <a:prstGeom prst="rect">
              <a:avLst/>
            </a:prstGeom>
            <a:solidFill>
              <a:srgbClr val="7030A0"/>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1" i="0" u="none" strike="noStrike" cap="none">
                  <a:solidFill>
                    <a:srgbClr val="FFFFFF"/>
                  </a:solidFill>
                  <a:latin typeface="Arial"/>
                  <a:ea typeface="Arial"/>
                  <a:cs typeface="Arial"/>
                  <a:sym typeface="Arial"/>
                </a:rPr>
                <a:t>C</a:t>
              </a:r>
              <a:endParaRPr sz="1400" b="1" i="0" u="none" strike="noStrike" cap="none">
                <a:solidFill>
                  <a:srgbClr val="FFFFFF"/>
                </a:solidFill>
                <a:latin typeface="Arial"/>
                <a:ea typeface="Arial"/>
                <a:cs typeface="Arial"/>
                <a:sym typeface="Arial"/>
              </a:endParaRPr>
            </a:p>
          </p:txBody>
        </p:sp>
        <p:sp>
          <p:nvSpPr>
            <p:cNvPr id="320" name="Shape 320"/>
            <p:cNvSpPr/>
            <p:nvPr/>
          </p:nvSpPr>
          <p:spPr>
            <a:xfrm>
              <a:off x="3489600" y="3370669"/>
              <a:ext cx="537600" cy="307800"/>
            </a:xfrm>
            <a:prstGeom prst="rect">
              <a:avLst/>
            </a:prstGeom>
            <a:solidFill>
              <a:schemeClr val="lt1"/>
            </a:solidFill>
            <a:ln w="12700" cap="flat" cmpd="sng">
              <a:solidFill>
                <a:srgbClr val="00B0F0"/>
              </a:solidFill>
              <a:prstDash val="dash"/>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1" i="0" u="sng" strike="noStrike" cap="none">
                  <a:solidFill>
                    <a:srgbClr val="000000"/>
                  </a:solidFill>
                  <a:latin typeface="Arial"/>
                  <a:ea typeface="Arial"/>
                  <a:cs typeface="Arial"/>
                  <a:sym typeface="Arial"/>
                </a:rPr>
                <a:t>A</a:t>
              </a:r>
              <a:endParaRPr sz="1400" b="1" i="0" u="sng" strike="noStrike" cap="none">
                <a:solidFill>
                  <a:srgbClr val="000000"/>
                </a:solidFill>
                <a:latin typeface="Arial"/>
                <a:ea typeface="Arial"/>
                <a:cs typeface="Arial"/>
                <a:sym typeface="Arial"/>
              </a:endParaRPr>
            </a:p>
          </p:txBody>
        </p:sp>
        <p:sp>
          <p:nvSpPr>
            <p:cNvPr id="321" name="Shape 321"/>
            <p:cNvSpPr/>
            <p:nvPr/>
          </p:nvSpPr>
          <p:spPr>
            <a:xfrm>
              <a:off x="4203980" y="3370669"/>
              <a:ext cx="537600" cy="307800"/>
            </a:xfrm>
            <a:prstGeom prst="rect">
              <a:avLst/>
            </a:prstGeom>
            <a:solidFill>
              <a:schemeClr val="lt1"/>
            </a:solidFill>
            <a:ln w="12700" cap="flat" cmpd="sng">
              <a:solidFill>
                <a:srgbClr val="00B0F0"/>
              </a:solidFill>
              <a:prstDash val="dash"/>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1" i="0" u="sng" strike="noStrike" cap="none">
                  <a:solidFill>
                    <a:srgbClr val="000000"/>
                  </a:solidFill>
                  <a:latin typeface="Arial"/>
                  <a:ea typeface="Arial"/>
                  <a:cs typeface="Arial"/>
                  <a:sym typeface="Arial"/>
                </a:rPr>
                <a:t>B</a:t>
              </a:r>
              <a:endParaRPr sz="1400" b="1" i="0" u="sng" strike="noStrike" cap="none">
                <a:solidFill>
                  <a:srgbClr val="000000"/>
                </a:solidFill>
                <a:latin typeface="Arial"/>
                <a:ea typeface="Arial"/>
                <a:cs typeface="Arial"/>
                <a:sym typeface="Arial"/>
              </a:endParaRPr>
            </a:p>
          </p:txBody>
        </p:sp>
        <p:sp>
          <p:nvSpPr>
            <p:cNvPr id="322" name="Shape 322"/>
            <p:cNvSpPr/>
            <p:nvPr/>
          </p:nvSpPr>
          <p:spPr>
            <a:xfrm>
              <a:off x="4899693" y="3370669"/>
              <a:ext cx="537600" cy="307800"/>
            </a:xfrm>
            <a:prstGeom prst="rect">
              <a:avLst/>
            </a:prstGeom>
            <a:solidFill>
              <a:schemeClr val="lt1"/>
            </a:solidFill>
            <a:ln w="12700" cap="flat" cmpd="sng">
              <a:solidFill>
                <a:srgbClr val="00B0F0"/>
              </a:solidFill>
              <a:prstDash val="dash"/>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1" i="0" u="sng" strike="noStrike" cap="none">
                  <a:solidFill>
                    <a:srgbClr val="000000"/>
                  </a:solidFill>
                  <a:latin typeface="Arial"/>
                  <a:ea typeface="Arial"/>
                  <a:cs typeface="Arial"/>
                  <a:sym typeface="Arial"/>
                </a:rPr>
                <a:t>C</a:t>
              </a:r>
              <a:endParaRPr sz="1400" b="1" i="0" u="sng" strike="noStrike" cap="none">
                <a:solidFill>
                  <a:srgbClr val="000000"/>
                </a:solidFill>
                <a:latin typeface="Arial"/>
                <a:ea typeface="Arial"/>
                <a:cs typeface="Arial"/>
                <a:sym typeface="Arial"/>
              </a:endParaRPr>
            </a:p>
          </p:txBody>
        </p:sp>
        <p:cxnSp>
          <p:nvCxnSpPr>
            <p:cNvPr id="323" name="Shape 323"/>
            <p:cNvCxnSpPr/>
            <p:nvPr/>
          </p:nvCxnSpPr>
          <p:spPr>
            <a:xfrm>
              <a:off x="3166131" y="3542820"/>
              <a:ext cx="2628000" cy="1588"/>
            </a:xfrm>
            <a:prstGeom prst="straightConnector1">
              <a:avLst/>
            </a:prstGeom>
            <a:noFill/>
            <a:ln w="38100" cap="flat" cmpd="sng">
              <a:solidFill>
                <a:srgbClr val="FF0000">
                  <a:alpha val="69803"/>
                </a:srgbClr>
              </a:solidFill>
              <a:prstDash val="solid"/>
              <a:round/>
              <a:headEnd type="none" w="sm" len="sm"/>
              <a:tailEnd type="none" w="sm" len="sm"/>
            </a:ln>
            <a:effectLst>
              <a:outerShdw blurRad="40000" dist="23000" dir="5400000" rotWithShape="0">
                <a:srgbClr val="000000">
                  <a:alpha val="34901"/>
                </a:srgbClr>
              </a:outerShdw>
            </a:effectLst>
          </p:spPr>
        </p:cxnSp>
        <p:grpSp>
          <p:nvGrpSpPr>
            <p:cNvPr id="324" name="Shape 324"/>
            <p:cNvGrpSpPr/>
            <p:nvPr/>
          </p:nvGrpSpPr>
          <p:grpSpPr>
            <a:xfrm>
              <a:off x="3143240" y="2687720"/>
              <a:ext cx="2756172" cy="334958"/>
              <a:chOff x="1857356" y="2902034"/>
              <a:chExt cx="2756172" cy="334958"/>
            </a:xfrm>
          </p:grpSpPr>
          <p:sp>
            <p:nvSpPr>
              <p:cNvPr id="325" name="Shape 325"/>
              <p:cNvSpPr/>
              <p:nvPr/>
            </p:nvSpPr>
            <p:spPr>
              <a:xfrm>
                <a:off x="1857356" y="2912992"/>
                <a:ext cx="263461" cy="324000"/>
              </a:xfrm>
              <a:custGeom>
                <a:avLst/>
                <a:gdLst/>
                <a:ahLst/>
                <a:cxnLst/>
                <a:rect l="0" t="0" r="0" b="0"/>
                <a:pathLst>
                  <a:path w="120000" h="120000" extrusionOk="0">
                    <a:moveTo>
                      <a:pt x="82676" y="630"/>
                    </a:moveTo>
                    <a:lnTo>
                      <a:pt x="119426" y="630"/>
                    </a:lnTo>
                    <a:lnTo>
                      <a:pt x="119426" y="630"/>
                    </a:lnTo>
                    <a:lnTo>
                      <a:pt x="82676" y="630"/>
                    </a:lnTo>
                    <a:close/>
                    <a:moveTo>
                      <a:pt x="0" y="630"/>
                    </a:moveTo>
                    <a:lnTo>
                      <a:pt x="69339" y="630"/>
                    </a:lnTo>
                    <a:lnTo>
                      <a:pt x="69339" y="36893"/>
                    </a:lnTo>
                    <a:lnTo>
                      <a:pt x="119426" y="36893"/>
                    </a:lnTo>
                    <a:lnTo>
                      <a:pt x="119426" y="120000"/>
                    </a:lnTo>
                    <a:lnTo>
                      <a:pt x="0" y="120000"/>
                    </a:lnTo>
                    <a:close/>
                    <a:moveTo>
                      <a:pt x="75330" y="0"/>
                    </a:moveTo>
                    <a:lnTo>
                      <a:pt x="120000" y="32918"/>
                    </a:lnTo>
                    <a:lnTo>
                      <a:pt x="75330" y="32918"/>
                    </a:ln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26" name="Shape 326" descr="相關圖片"/>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5509" y="2902034"/>
                <a:ext cx="218019" cy="218019"/>
              </a:xfrm>
              <a:prstGeom prst="rect">
                <a:avLst/>
              </a:prstGeom>
              <a:noFill/>
              <a:ln>
                <a:noFill/>
              </a:ln>
            </p:spPr>
          </p:pic>
        </p:grpSp>
        <p:sp>
          <p:nvSpPr>
            <p:cNvPr id="328" name="Shape 328"/>
            <p:cNvSpPr/>
            <p:nvPr/>
          </p:nvSpPr>
          <p:spPr>
            <a:xfrm>
              <a:off x="1775088" y="3143254"/>
              <a:ext cx="4357718" cy="1428760"/>
            </a:xfrm>
            <a:prstGeom prst="roundRect">
              <a:avLst>
                <a:gd name="adj" fmla="val 7083"/>
              </a:avLst>
            </a:prstGeom>
            <a:noFill/>
            <a:ln w="19050" cap="flat" cmpd="sng">
              <a:solidFill>
                <a:srgbClr val="FFC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Microsoft JhengHei"/>
                <a:ea typeface="Microsoft JhengHei"/>
                <a:cs typeface="Microsoft JhengHei"/>
                <a:sym typeface="Microsoft JhengHei"/>
              </a:endParaRPr>
            </a:p>
          </p:txBody>
        </p:sp>
        <p:sp>
          <p:nvSpPr>
            <p:cNvPr id="329" name="Shape 329"/>
            <p:cNvSpPr txBox="1"/>
            <p:nvPr/>
          </p:nvSpPr>
          <p:spPr>
            <a:xfrm>
              <a:off x="1775088" y="2714626"/>
              <a:ext cx="1214446" cy="307800"/>
            </a:xfrm>
            <a:prstGeom prst="rect">
              <a:avLst/>
            </a:prstGeom>
            <a:solidFill>
              <a:srgbClr val="115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磁碟區</a:t>
              </a:r>
              <a:endParaRPr>
                <a:latin typeface="Microsoft JhengHei"/>
                <a:ea typeface="Microsoft JhengHei"/>
                <a:cs typeface="Microsoft JhengHei"/>
                <a:sym typeface="Microsoft JhengHei"/>
              </a:endParaRPr>
            </a:p>
          </p:txBody>
        </p:sp>
        <p:cxnSp>
          <p:nvCxnSpPr>
            <p:cNvPr id="330" name="Shape 330"/>
            <p:cNvCxnSpPr/>
            <p:nvPr/>
          </p:nvCxnSpPr>
          <p:spPr>
            <a:xfrm rot="5400000">
              <a:off x="2775880" y="2856842"/>
              <a:ext cx="428628" cy="1320"/>
            </a:xfrm>
            <a:prstGeom prst="straightConnector1">
              <a:avLst/>
            </a:prstGeom>
            <a:noFill/>
            <a:ln w="12700" cap="flat" cmpd="sng">
              <a:solidFill>
                <a:srgbClr val="002060"/>
              </a:solidFill>
              <a:prstDash val="solid"/>
              <a:round/>
              <a:headEnd type="none" w="sm" len="sm"/>
              <a:tailEnd type="none" w="sm" len="sm"/>
            </a:ln>
          </p:spPr>
        </p:cxnSp>
      </p:grpSp>
      <p:sp>
        <p:nvSpPr>
          <p:cNvPr id="331" name="Shape 331"/>
          <p:cNvSpPr txBox="1"/>
          <p:nvPr/>
        </p:nvSpPr>
        <p:spPr>
          <a:xfrm>
            <a:off x="1260115" y="4176430"/>
            <a:ext cx="821459" cy="2143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資料區塊</a:t>
            </a:r>
            <a:endParaRPr>
              <a:latin typeface="Microsoft JhengHei"/>
              <a:ea typeface="Microsoft JhengHei"/>
              <a:cs typeface="Microsoft JhengHei"/>
              <a:sym typeface="Microsoft JhengHei"/>
            </a:endParaRPr>
          </a:p>
        </p:txBody>
      </p:sp>
      <p:sp>
        <p:nvSpPr>
          <p:cNvPr id="332" name="Shape 332"/>
          <p:cNvSpPr/>
          <p:nvPr/>
        </p:nvSpPr>
        <p:spPr>
          <a:xfrm>
            <a:off x="1045801" y="4463868"/>
            <a:ext cx="252000" cy="216000"/>
          </a:xfrm>
          <a:prstGeom prst="rect">
            <a:avLst/>
          </a:prstGeom>
          <a:solidFill>
            <a:schemeClr val="lt1"/>
          </a:solidFill>
          <a:ln w="127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Shape 333"/>
          <p:cNvSpPr txBox="1"/>
          <p:nvPr/>
        </p:nvSpPr>
        <p:spPr>
          <a:xfrm>
            <a:off x="1260115" y="4464462"/>
            <a:ext cx="829761" cy="21431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資料連</a:t>
            </a:r>
            <a:r>
              <a:rPr lang="zh-TW" sz="1200" b="1">
                <a:solidFill>
                  <a:srgbClr val="262626"/>
                </a:solidFill>
                <a:latin typeface="Microsoft JhengHei"/>
                <a:ea typeface="Microsoft JhengHei"/>
                <a:cs typeface="Microsoft JhengHei"/>
              </a:rPr>
              <a:t>結</a:t>
            </a:r>
            <a:endParaRPr lang="zh-TW" altLang="en-US" sz="1200" b="1">
              <a:solidFill>
                <a:srgbClr val="262626"/>
              </a:solidFill>
              <a:latin typeface="Microsoft JhengHei"/>
              <a:ea typeface="Microsoft JhengHei"/>
              <a:cs typeface="Microsoft JhengHei"/>
            </a:endParaRPr>
          </a:p>
        </p:txBody>
      </p:sp>
      <p:sp>
        <p:nvSpPr>
          <p:cNvPr id="334" name="Shape 334"/>
          <p:cNvSpPr/>
          <p:nvPr/>
        </p:nvSpPr>
        <p:spPr>
          <a:xfrm>
            <a:off x="1045801" y="4176430"/>
            <a:ext cx="252000" cy="216000"/>
          </a:xfrm>
          <a:prstGeom prst="rect">
            <a:avLst/>
          </a:prstGeom>
          <a:solidFill>
            <a:srgbClr val="7030A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3" name="群組 32">
            <a:extLst>
              <a:ext uri="{FF2B5EF4-FFF2-40B4-BE49-F238E27FC236}">
                <a16:creationId xmlns:a16="http://schemas.microsoft.com/office/drawing/2014/main" id="{11D19B1F-E5E7-42D7-8CA8-6CAC4911CA92}"/>
              </a:ext>
            </a:extLst>
          </p:cNvPr>
          <p:cNvGrpSpPr/>
          <p:nvPr/>
        </p:nvGrpSpPr>
        <p:grpSpPr>
          <a:xfrm>
            <a:off x="2119544" y="4242001"/>
            <a:ext cx="468863" cy="468863"/>
            <a:chOff x="889317" y="2537938"/>
            <a:chExt cx="556036" cy="556036"/>
          </a:xfrm>
        </p:grpSpPr>
        <p:sp>
          <p:nvSpPr>
            <p:cNvPr id="34" name="橢圓 33">
              <a:extLst>
                <a:ext uri="{FF2B5EF4-FFF2-40B4-BE49-F238E27FC236}">
                  <a16:creationId xmlns:a16="http://schemas.microsoft.com/office/drawing/2014/main" id="{F765FEEE-E24B-4F25-BAE7-764697455F80}"/>
                </a:ext>
              </a:extLst>
            </p:cNvPr>
            <p:cNvSpPr/>
            <p:nvPr/>
          </p:nvSpPr>
          <p:spPr>
            <a:xfrm>
              <a:off x="889317" y="2537938"/>
              <a:ext cx="556036" cy="556036"/>
            </a:xfrm>
            <a:prstGeom prst="ellips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5" name="圖片 34">
              <a:extLst>
                <a:ext uri="{FF2B5EF4-FFF2-40B4-BE49-F238E27FC236}">
                  <a16:creationId xmlns:a16="http://schemas.microsoft.com/office/drawing/2014/main" id="{9C3785DA-D1C0-412A-AFEE-99CBB57EEF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60" y="2663193"/>
              <a:ext cx="386386" cy="305526"/>
            </a:xfrm>
            <a:prstGeom prst="rect">
              <a:avLst/>
            </a:prstGeom>
          </p:spPr>
        </p:pic>
      </p:grpSp>
      <p:grpSp>
        <p:nvGrpSpPr>
          <p:cNvPr id="11" name="群組 10">
            <a:extLst>
              <a:ext uri="{FF2B5EF4-FFF2-40B4-BE49-F238E27FC236}">
                <a16:creationId xmlns:a16="http://schemas.microsoft.com/office/drawing/2014/main" id="{F40FC536-A279-4F42-A744-C6C1DC431A9B}"/>
              </a:ext>
            </a:extLst>
          </p:cNvPr>
          <p:cNvGrpSpPr/>
          <p:nvPr/>
        </p:nvGrpSpPr>
        <p:grpSpPr>
          <a:xfrm>
            <a:off x="5990620" y="2614078"/>
            <a:ext cx="2404041" cy="2372709"/>
            <a:chOff x="6044634" y="2716116"/>
            <a:chExt cx="2245500" cy="2216234"/>
          </a:xfrm>
        </p:grpSpPr>
        <p:pic>
          <p:nvPicPr>
            <p:cNvPr id="4" name="圖片 3">
              <a:extLst>
                <a:ext uri="{FF2B5EF4-FFF2-40B4-BE49-F238E27FC236}">
                  <a16:creationId xmlns:a16="http://schemas.microsoft.com/office/drawing/2014/main" id="{180BA88D-1BB3-4A3A-9B30-7286C6702E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4634" y="2716116"/>
              <a:ext cx="2245500" cy="2216234"/>
            </a:xfrm>
            <a:prstGeom prst="rect">
              <a:avLst/>
            </a:prstGeom>
          </p:spPr>
        </p:pic>
        <p:cxnSp>
          <p:nvCxnSpPr>
            <p:cNvPr id="337" name="Shape 337"/>
            <p:cNvCxnSpPr>
              <a:cxnSpLocks/>
            </p:cNvCxnSpPr>
            <p:nvPr/>
          </p:nvCxnSpPr>
          <p:spPr>
            <a:xfrm>
              <a:off x="6267109" y="4107023"/>
              <a:ext cx="1626579" cy="4003"/>
            </a:xfrm>
            <a:prstGeom prst="straightConnector1">
              <a:avLst/>
            </a:prstGeom>
            <a:noFill/>
            <a:ln w="12700" cap="flat" cmpd="sng">
              <a:solidFill>
                <a:schemeClr val="bg1"/>
              </a:solidFill>
              <a:prstDash val="sysDash"/>
              <a:round/>
              <a:headEnd type="none" w="sm" len="sm"/>
              <a:tailEnd type="none" w="sm" len="sm"/>
            </a:ln>
          </p:spPr>
        </p:cxnSp>
        <p:sp>
          <p:nvSpPr>
            <p:cNvPr id="39" name="Shape 336">
              <a:extLst>
                <a:ext uri="{FF2B5EF4-FFF2-40B4-BE49-F238E27FC236}">
                  <a16:creationId xmlns:a16="http://schemas.microsoft.com/office/drawing/2014/main" id="{3AF6C42B-156A-4D7F-AFE1-C84DC0582DA4}"/>
                </a:ext>
              </a:extLst>
            </p:cNvPr>
            <p:cNvSpPr txBox="1"/>
            <p:nvPr/>
          </p:nvSpPr>
          <p:spPr>
            <a:xfrm>
              <a:off x="6632035" y="2848566"/>
              <a:ext cx="1098688" cy="2425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zh-TW" altLang="en-US" sz="1200" b="1" i="0" u="none" strike="noStrike" cap="none">
                  <a:solidFill>
                    <a:schemeClr val="accent6">
                      <a:lumMod val="50000"/>
                    </a:schemeClr>
                  </a:solidFill>
                  <a:latin typeface="Microsoft JhengHei"/>
                  <a:ea typeface="Microsoft JhengHei"/>
                  <a:cs typeface="Microsoft JhengHei"/>
                  <a:sym typeface="Microsoft JhengHei"/>
                </a:rPr>
                <a:t>設計哲學觀察</a:t>
              </a:r>
              <a:endParaRPr lang="zh-TW" altLang="en-US" sz="1600">
                <a:solidFill>
                  <a:schemeClr val="accent6">
                    <a:lumMod val="50000"/>
                  </a:schemeClr>
                </a:solidFill>
                <a:latin typeface="Microsoft JhengHei"/>
                <a:ea typeface="Microsoft JhengHei"/>
                <a:cs typeface="Microsoft JhengHei"/>
                <a:sym typeface="Microsoft JhengHei"/>
              </a:endParaRPr>
            </a:p>
          </p:txBody>
        </p:sp>
        <p:sp>
          <p:nvSpPr>
            <p:cNvPr id="336" name="Shape 336"/>
            <p:cNvSpPr txBox="1"/>
            <p:nvPr/>
          </p:nvSpPr>
          <p:spPr>
            <a:xfrm>
              <a:off x="6179580" y="3385166"/>
              <a:ext cx="1682644" cy="69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TW" sz="1600" b="1" i="0" u="none" strike="noStrike" cap="none" dirty="0">
                  <a:solidFill>
                    <a:srgbClr val="000000"/>
                  </a:solidFill>
                  <a:latin typeface="Microsoft JhengHei"/>
                  <a:ea typeface="Microsoft JhengHei"/>
                  <a:cs typeface="Microsoft JhengHei"/>
                  <a:sym typeface="Microsoft JhengHei"/>
                </a:rPr>
                <a:t>Q</a:t>
              </a:r>
              <a:r>
                <a:rPr lang="en-US" altLang="zh-TW" sz="1600" b="1" i="0" u="none" strike="noStrike" cap="none" dirty="0">
                  <a:solidFill>
                    <a:srgbClr val="000000"/>
                  </a:solidFill>
                  <a:latin typeface="Microsoft JhengHei"/>
                  <a:ea typeface="Microsoft JhengHei"/>
                  <a:cs typeface="Microsoft JhengHei"/>
                  <a:sym typeface="Microsoft JhengHei"/>
                </a:rPr>
                <a:t>TS</a:t>
              </a:r>
              <a:r>
                <a:rPr lang="zh-TW" sz="1600" b="1" i="0" u="none" strike="noStrike" cap="none" dirty="0">
                  <a:solidFill>
                    <a:srgbClr val="000000"/>
                  </a:solidFill>
                  <a:latin typeface="Microsoft JhengHei"/>
                  <a:ea typeface="Microsoft JhengHei"/>
                  <a:cs typeface="Microsoft JhengHei"/>
                  <a:sym typeface="Microsoft JhengHei"/>
                </a:rPr>
                <a:t> 快照預設</a:t>
              </a:r>
              <a:endParaRPr sz="1600" b="1" i="0" u="none" strike="noStrike" cap="none" dirty="0">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600"/>
                <a:buFont typeface="Arial"/>
                <a:buNone/>
              </a:pPr>
              <a:r>
                <a:rPr lang="zh-TW" sz="1600" b="1" i="0" u="none" strike="noStrike" cap="none" dirty="0">
                  <a:solidFill>
                    <a:srgbClr val="000000"/>
                  </a:solidFill>
                  <a:latin typeface="Microsoft JhengHei"/>
                  <a:ea typeface="Microsoft JhengHei"/>
                  <a:cs typeface="Microsoft JhengHei"/>
                  <a:sym typeface="Microsoft JhengHei"/>
                </a:rPr>
                <a:t>保留天數: </a:t>
              </a:r>
              <a:r>
                <a:rPr lang="zh-TW" sz="1600" b="1" i="0" u="none" strike="noStrike" cap="none" dirty="0">
                  <a:solidFill>
                    <a:srgbClr val="1155FF"/>
                  </a:solidFill>
                  <a:latin typeface="Microsoft JhengHei"/>
                  <a:ea typeface="Microsoft JhengHei"/>
                  <a:cs typeface="Microsoft JhengHei"/>
                  <a:sym typeface="Microsoft JhengHei"/>
                </a:rPr>
                <a:t>一週</a:t>
              </a:r>
              <a:endParaRPr sz="1600" b="1" i="0" u="none" strike="noStrike" cap="none" dirty="0">
                <a:solidFill>
                  <a:srgbClr val="1155FF"/>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200"/>
                <a:buFont typeface="Arial"/>
                <a:buNone/>
              </a:pPr>
              <a:r>
                <a:rPr lang="zh-TW" sz="1200" b="1" i="0" u="none" strike="noStrike" cap="none" dirty="0">
                  <a:solidFill>
                    <a:srgbClr val="1155FF"/>
                  </a:solidFill>
                  <a:latin typeface="Microsoft JhengHei"/>
                  <a:ea typeface="Microsoft JhengHei"/>
                  <a:cs typeface="Microsoft JhengHei"/>
                  <a:sym typeface="Microsoft JhengHei"/>
                </a:rPr>
                <a:t>空間持續循環</a:t>
              </a:r>
              <a:endParaRPr sz="1200" b="1" i="0" u="none" strike="noStrike" cap="none" dirty="0">
                <a:solidFill>
                  <a:srgbClr val="1155FF"/>
                </a:solidFill>
                <a:latin typeface="Microsoft JhengHei"/>
                <a:ea typeface="Microsoft JhengHei"/>
                <a:cs typeface="Microsoft JhengHei"/>
                <a:sym typeface="Microsoft JhengHei"/>
              </a:endParaRPr>
            </a:p>
          </p:txBody>
        </p:sp>
        <p:sp>
          <p:nvSpPr>
            <p:cNvPr id="40" name="Shape 336">
              <a:extLst>
                <a:ext uri="{FF2B5EF4-FFF2-40B4-BE49-F238E27FC236}">
                  <a16:creationId xmlns:a16="http://schemas.microsoft.com/office/drawing/2014/main" id="{D22F737B-31D8-4750-9DE1-1499EF92AA99}"/>
                </a:ext>
              </a:extLst>
            </p:cNvPr>
            <p:cNvSpPr txBox="1"/>
            <p:nvPr/>
          </p:nvSpPr>
          <p:spPr>
            <a:xfrm>
              <a:off x="6179580" y="4133934"/>
              <a:ext cx="1704234" cy="6306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altLang="zh-TW" sz="1200" b="1" dirty="0">
                  <a:latin typeface="Microsoft JhengHei"/>
                  <a:ea typeface="Microsoft JhengHei"/>
                  <a:cs typeface="Microsoft JhengHei"/>
                  <a:sym typeface="Microsoft JhengHei"/>
                </a:rPr>
                <a:t>DSM</a:t>
              </a:r>
              <a:r>
                <a:rPr lang="zh-TW" altLang="en-US" sz="1200" b="1" dirty="0">
                  <a:latin typeface="Microsoft JhengHei"/>
                  <a:ea typeface="Microsoft JhengHei"/>
                  <a:cs typeface="Microsoft JhengHei"/>
                  <a:sym typeface="Microsoft JhengHei"/>
                </a:rPr>
                <a:t> </a:t>
              </a:r>
              <a:r>
                <a:rPr lang="zh-TW" sz="1200" b="1" i="0" u="none" strike="noStrike" cap="none" dirty="0">
                  <a:solidFill>
                    <a:srgbClr val="000000"/>
                  </a:solidFill>
                  <a:latin typeface="Microsoft JhengHei"/>
                  <a:ea typeface="Microsoft JhengHei"/>
                  <a:cs typeface="Microsoft JhengHei"/>
                  <a:sym typeface="Microsoft JhengHei"/>
                </a:rPr>
                <a:t>快照預設</a:t>
              </a:r>
              <a:endParaRPr sz="1200" b="1" i="0" u="none" strike="noStrike" cap="none" dirty="0">
                <a:solidFill>
                  <a:srgbClr val="000000"/>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600"/>
                <a:buFont typeface="Arial"/>
                <a:buNone/>
              </a:pPr>
              <a:r>
                <a:rPr lang="zh-TW" sz="1200" b="1" i="0" u="none" strike="noStrike" cap="none" dirty="0">
                  <a:solidFill>
                    <a:srgbClr val="000000"/>
                  </a:solidFill>
                  <a:latin typeface="Microsoft JhengHei"/>
                  <a:ea typeface="Microsoft JhengHei"/>
                  <a:cs typeface="Microsoft JhengHei"/>
                  <a:sym typeface="Microsoft JhengHei"/>
                </a:rPr>
                <a:t>保留天數: </a:t>
              </a:r>
              <a:r>
                <a:rPr lang="zh-TW" sz="1200" b="1" i="0" u="none" strike="noStrike" cap="none" dirty="0">
                  <a:solidFill>
                    <a:srgbClr val="974806"/>
                  </a:solidFill>
                  <a:latin typeface="Microsoft JhengHei"/>
                  <a:ea typeface="Microsoft JhengHei"/>
                  <a:cs typeface="Microsoft JhengHei"/>
                  <a:sym typeface="Microsoft JhengHei"/>
                </a:rPr>
                <a:t>永久保留</a:t>
              </a:r>
              <a:endParaRPr sz="1200" b="1" i="0" u="none" strike="noStrike" cap="none" dirty="0">
                <a:solidFill>
                  <a:srgbClr val="974806"/>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200"/>
                <a:buFont typeface="Arial"/>
                <a:buNone/>
              </a:pPr>
              <a:r>
                <a:rPr lang="zh-TW" altLang="en-US" sz="1050" b="1" i="0" u="none" strike="noStrike" cap="none" dirty="0">
                  <a:solidFill>
                    <a:schemeClr val="accent6">
                      <a:lumMod val="50000"/>
                    </a:schemeClr>
                  </a:solidFill>
                  <a:latin typeface="Microsoft JhengHei"/>
                  <a:ea typeface="Microsoft JhengHei"/>
                  <a:cs typeface="Microsoft JhengHei"/>
                  <a:sym typeface="Microsoft JhengHei"/>
                </a:rPr>
                <a:t>空間不循環</a:t>
              </a:r>
            </a:p>
          </p:txBody>
        </p:sp>
        <p:pic>
          <p:nvPicPr>
            <p:cNvPr id="10" name="圖片 9">
              <a:extLst>
                <a:ext uri="{FF2B5EF4-FFF2-40B4-BE49-F238E27FC236}">
                  <a16:creationId xmlns:a16="http://schemas.microsoft.com/office/drawing/2014/main" id="{3F4792A0-DDFC-488F-8C27-170C0A2A84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2417" y="3365392"/>
              <a:ext cx="564626" cy="564626"/>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25" name="圓角矩形 110">
            <a:extLst>
              <a:ext uri="{FF2B5EF4-FFF2-40B4-BE49-F238E27FC236}">
                <a16:creationId xmlns:a16="http://schemas.microsoft.com/office/drawing/2014/main" id="{42256609-B477-4787-A3DB-B043557C4F4A}"/>
              </a:ext>
            </a:extLst>
          </p:cNvPr>
          <p:cNvSpPr/>
          <p:nvPr/>
        </p:nvSpPr>
        <p:spPr>
          <a:xfrm>
            <a:off x="400052" y="2553927"/>
            <a:ext cx="8310562" cy="1984736"/>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342" name="Shape 34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424954" y="2002971"/>
            <a:ext cx="3719046" cy="3140529"/>
          </a:xfrm>
          <a:prstGeom prst="rect">
            <a:avLst/>
          </a:prstGeom>
          <a:noFill/>
          <a:ln>
            <a:noFill/>
          </a:ln>
        </p:spPr>
      </p:pic>
      <p:sp>
        <p:nvSpPr>
          <p:cNvPr id="343" name="Shape 343"/>
          <p:cNvSpPr/>
          <p:nvPr/>
        </p:nvSpPr>
        <p:spPr>
          <a:xfrm>
            <a:off x="7160275" y="3595442"/>
            <a:ext cx="1560236" cy="954107"/>
          </a:xfrm>
          <a:prstGeom prst="rect">
            <a:avLst/>
          </a:prstGeom>
          <a:noFill/>
          <a:ln>
            <a:noFill/>
          </a:ln>
          <a:effectLst>
            <a:outerShdw blurRad="50800" dist="38100" dir="2700000" sx="98000" sy="98000" algn="tl" rotWithShape="0">
              <a:srgbClr val="000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zh-TW" altLang="en-US" sz="1400" b="1" i="0" u="none" strike="noStrike" cap="none">
                <a:solidFill>
                  <a:srgbClr val="002060"/>
                </a:solidFill>
                <a:latin typeface="Microsoft JhengHei"/>
                <a:ea typeface="Microsoft JhengHei"/>
                <a:cs typeface="Microsoft JhengHei"/>
                <a:sym typeface="Microsoft JhengHei"/>
              </a:rPr>
              <a:t>無法掌握的空間用量</a:t>
            </a:r>
            <a:r>
              <a:rPr lang="en-US" altLang="zh-TW" sz="1400" b="1" i="0" u="none" strike="noStrike" cap="none">
                <a:solidFill>
                  <a:srgbClr val="002060"/>
                </a:solidFill>
                <a:latin typeface="Microsoft JhengHei"/>
                <a:ea typeface="Microsoft JhengHei"/>
                <a:cs typeface="Microsoft JhengHei"/>
                <a:sym typeface="Microsoft JhengHei"/>
              </a:rPr>
              <a:t>, </a:t>
            </a:r>
            <a:r>
              <a:rPr lang="zh-TW" altLang="en-US" sz="1400" b="1" i="0" u="none" strike="noStrike" cap="none">
                <a:solidFill>
                  <a:srgbClr val="002060"/>
                </a:solidFill>
                <a:latin typeface="Microsoft JhengHei"/>
                <a:ea typeface="Microsoft JhengHei"/>
                <a:cs typeface="Microsoft JhengHei"/>
                <a:sym typeface="Microsoft JhengHei"/>
              </a:rPr>
              <a:t>只能等服務中斷</a:t>
            </a:r>
            <a:r>
              <a:rPr lang="en-US" altLang="zh-TW" sz="1400" b="1" i="0" u="none" strike="noStrike" cap="none">
                <a:solidFill>
                  <a:srgbClr val="002060"/>
                </a:solidFill>
                <a:latin typeface="Microsoft JhengHei"/>
                <a:ea typeface="Microsoft JhengHei"/>
                <a:cs typeface="Microsoft JhengHei"/>
                <a:sym typeface="Microsoft JhengHei"/>
              </a:rPr>
              <a:t>, </a:t>
            </a:r>
            <a:r>
              <a:rPr lang="zh-TW" altLang="en-US" sz="1400" b="1" i="0" u="none" strike="noStrike" cap="none">
                <a:solidFill>
                  <a:srgbClr val="002060"/>
                </a:solidFill>
                <a:latin typeface="Microsoft JhengHei"/>
                <a:ea typeface="Microsoft JhengHei"/>
                <a:cs typeface="Microsoft JhengHei"/>
                <a:sym typeface="Microsoft JhengHei"/>
              </a:rPr>
              <a:t>再手動砍掉全部快照嗎</a:t>
            </a:r>
            <a:r>
              <a:rPr lang="en-US" altLang="zh-TW" sz="1400" b="1" i="0" u="none" strike="noStrike" cap="none">
                <a:solidFill>
                  <a:srgbClr val="002060"/>
                </a:solidFill>
                <a:latin typeface="Microsoft JhengHei"/>
                <a:ea typeface="Microsoft JhengHei"/>
                <a:cs typeface="Microsoft JhengHei"/>
                <a:sym typeface="Microsoft JhengHei"/>
              </a:rPr>
              <a:t>?</a:t>
            </a:r>
            <a:endParaRPr lang="zh-TW" altLang="en-US" sz="1400" b="1" i="0" u="none" strike="noStrike" cap="none">
              <a:solidFill>
                <a:srgbClr val="002060"/>
              </a:solidFill>
              <a:latin typeface="Microsoft JhengHei"/>
              <a:ea typeface="Microsoft JhengHei"/>
              <a:cs typeface="Microsoft JhengHei"/>
              <a:sym typeface="Microsoft JhengHei"/>
            </a:endParaRPr>
          </a:p>
        </p:txBody>
      </p:sp>
      <p:sp>
        <p:nvSpPr>
          <p:cNvPr id="344" name="Shape 344"/>
          <p:cNvSpPr txBox="1">
            <a:spLocks noGrp="1"/>
          </p:cNvSpPr>
          <p:nvPr>
            <p:ph type="body" idx="1"/>
          </p:nvPr>
        </p:nvSpPr>
        <p:spPr>
          <a:xfrm>
            <a:off x="926631" y="1212090"/>
            <a:ext cx="7529879" cy="12155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F"/>
              </a:buClr>
              <a:buSzPts val="1700"/>
              <a:buFont typeface="Noto Sans Symbols"/>
              <a:buNone/>
            </a:pPr>
            <a:r>
              <a:rPr lang="zh-TW" sz="2000" i="0" u="none" strike="noStrike" cap="none">
                <a:solidFill>
                  <a:schemeClr val="tx1">
                    <a:lumMod val="75000"/>
                    <a:lumOff val="25000"/>
                  </a:schemeClr>
                </a:solidFill>
                <a:latin typeface="Microsoft JhengHei"/>
                <a:ea typeface="Microsoft JhengHei"/>
                <a:cs typeface="Microsoft JhengHei"/>
                <a:sym typeface="Microsoft JhengHei"/>
              </a:rPr>
              <a:t>快照並非百利無害：快照占用空間是變動檔案佔用空間</a:t>
            </a:r>
            <a:endParaRPr lang="zh-TW" altLang="en-US" sz="2000">
              <a:solidFill>
                <a:schemeClr val="tx1">
                  <a:lumMod val="75000"/>
                  <a:lumOff val="25000"/>
                </a:schemeClr>
              </a:solidFill>
              <a:latin typeface="Microsoft JhengHei"/>
              <a:ea typeface="Microsoft JhengHei"/>
              <a:cs typeface="Microsoft JhengHei"/>
              <a:sym typeface="Microsoft JhengHei"/>
            </a:endParaRPr>
          </a:p>
          <a:p>
            <a:pPr marL="285750" indent="-285750"/>
            <a:r>
              <a:rPr lang="zh-TW" altLang="en-US" i="0" u="none" strike="noStrike" cap="none">
                <a:solidFill>
                  <a:schemeClr val="tx1">
                    <a:lumMod val="75000"/>
                    <a:lumOff val="25000"/>
                  </a:schemeClr>
                </a:solidFill>
                <a:latin typeface="Microsoft JhengHei"/>
                <a:ea typeface="Microsoft JhengHei"/>
                <a:cs typeface="Microsoft JhengHei"/>
                <a:sym typeface="Microsoft JhengHei"/>
              </a:rPr>
              <a:t>無法找到新區塊來儲存資料</a:t>
            </a:r>
            <a:r>
              <a:rPr lang="zh-TW" altLang="en-US">
                <a:solidFill>
                  <a:schemeClr val="tx1">
                    <a:lumMod val="75000"/>
                    <a:lumOff val="25000"/>
                  </a:schemeClr>
                </a:solidFill>
                <a:latin typeface="Microsoft JhengHei"/>
                <a:ea typeface="Microsoft JhengHei"/>
                <a:cs typeface="Microsoft JhengHei"/>
                <a:sym typeface="Microsoft JhengHei"/>
              </a:rPr>
              <a:t>時</a:t>
            </a:r>
            <a:r>
              <a:rPr lang="zh-TW" altLang="en-US" i="0" u="none" strike="noStrike" cap="none">
                <a:solidFill>
                  <a:schemeClr val="tx1">
                    <a:lumMod val="75000"/>
                    <a:lumOff val="25000"/>
                  </a:schemeClr>
                </a:solidFill>
                <a:latin typeface="Microsoft JhengHei"/>
                <a:ea typeface="Microsoft JhengHei"/>
                <a:cs typeface="Microsoft JhengHei"/>
                <a:sym typeface="Microsoft JhengHei"/>
              </a:rPr>
              <a:t>，將無法</a:t>
            </a:r>
            <a:r>
              <a:rPr lang="zh-TW" altLang="en-US">
                <a:solidFill>
                  <a:schemeClr val="tx1">
                    <a:lumMod val="75000"/>
                    <a:lumOff val="25000"/>
                  </a:schemeClr>
                </a:solidFill>
                <a:latin typeface="Microsoft JhengHei"/>
                <a:ea typeface="Microsoft JhengHei"/>
                <a:cs typeface="Microsoft JhengHei"/>
                <a:sym typeface="Microsoft JhengHei"/>
              </a:rPr>
              <a:t>再</a:t>
            </a:r>
            <a:r>
              <a:rPr lang="zh-TW" altLang="en-US" i="0" u="none" strike="noStrike" cap="none">
                <a:solidFill>
                  <a:schemeClr val="tx1">
                    <a:lumMod val="75000"/>
                    <a:lumOff val="25000"/>
                  </a:schemeClr>
                </a:solidFill>
                <a:latin typeface="Microsoft JhengHei"/>
                <a:ea typeface="Microsoft JhengHei"/>
                <a:cs typeface="Microsoft JhengHei"/>
                <a:sym typeface="Microsoft JhengHei"/>
              </a:rPr>
              <a:t>寫入</a:t>
            </a:r>
            <a:r>
              <a:rPr lang="zh-TW" altLang="en-US">
                <a:solidFill>
                  <a:schemeClr val="tx1">
                    <a:lumMod val="75000"/>
                    <a:lumOff val="25000"/>
                  </a:schemeClr>
                </a:solidFill>
                <a:latin typeface="Microsoft JhengHei"/>
                <a:ea typeface="Microsoft JhengHei"/>
                <a:cs typeface="Microsoft JhengHei"/>
                <a:sym typeface="Microsoft JhengHei"/>
              </a:rPr>
              <a:t>檔案</a:t>
            </a:r>
            <a:r>
              <a:rPr lang="zh-TW" altLang="en-US" i="0" u="none" strike="noStrike" cap="none">
                <a:solidFill>
                  <a:schemeClr val="tx1">
                    <a:lumMod val="75000"/>
                    <a:lumOff val="25000"/>
                  </a:schemeClr>
                </a:solidFill>
                <a:latin typeface="Microsoft JhengHei"/>
                <a:ea typeface="Microsoft JhengHei"/>
                <a:cs typeface="Microsoft JhengHei"/>
                <a:sym typeface="Microsoft JhengHei"/>
              </a:rPr>
              <a:t>造成服務異常中止</a:t>
            </a:r>
          </a:p>
          <a:p>
            <a:pPr marL="285750" indent="-285750"/>
            <a:r>
              <a:rPr lang="zh-TW" altLang="en-US" i="0" u="none" strike="noStrike" cap="none">
                <a:solidFill>
                  <a:schemeClr val="tx1">
                    <a:lumMod val="75000"/>
                    <a:lumOff val="25000"/>
                  </a:schemeClr>
                </a:solidFill>
                <a:latin typeface="Microsoft JhengHei"/>
                <a:ea typeface="Microsoft JhengHei"/>
                <a:cs typeface="Microsoft JhengHei"/>
                <a:sym typeface="Microsoft JhengHei"/>
              </a:rPr>
              <a:t>若無特別設計，檔案系統將無法識別實際的可用空間</a:t>
            </a:r>
          </a:p>
        </p:txBody>
      </p:sp>
      <p:sp>
        <p:nvSpPr>
          <p:cNvPr id="345" name="Shape 345"/>
          <p:cNvSpPr txBox="1">
            <a:spLocks noGrp="1"/>
          </p:cNvSpPr>
          <p:nvPr>
            <p:ph type="title"/>
          </p:nvPr>
        </p:nvSpPr>
        <p:spPr>
          <a:xfrm>
            <a:off x="145775" y="70675"/>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1600"/>
              <a:buFont typeface="Arial"/>
              <a:buNone/>
            </a:pPr>
            <a:r>
              <a:rPr lang="zh-TW" altLang="en-US" sz="3200" i="0" u="none" strike="noStrike" cap="none">
                <a:solidFill>
                  <a:schemeClr val="lt1"/>
                </a:solidFill>
                <a:latin typeface="Microsoft JhengHei"/>
                <a:ea typeface="Microsoft JhengHei"/>
                <a:cs typeface="Microsoft JhengHei"/>
                <a:sym typeface="Microsoft JhengHei"/>
              </a:rPr>
              <a:t>快照佔滿可用空間時就會凍結資料 </a:t>
            </a:r>
            <a:br>
              <a:rPr lang="zh-TW" altLang="en-US" sz="3200" i="0" u="none" strike="noStrike" cap="none">
                <a:solidFill>
                  <a:schemeClr val="lt1"/>
                </a:solidFill>
                <a:latin typeface="Microsoft JhengHei"/>
                <a:ea typeface="Microsoft JhengHei"/>
                <a:cs typeface="Microsoft JhengHei"/>
                <a:sym typeface="Microsoft JhengHei"/>
              </a:rPr>
            </a:br>
            <a:r>
              <a:rPr lang="zh-TW" altLang="en-US" sz="3200" i="0" u="none" strike="noStrike" cap="none">
                <a:solidFill>
                  <a:schemeClr val="lt1"/>
                </a:solidFill>
                <a:latin typeface="Microsoft JhengHei"/>
                <a:ea typeface="Microsoft JhengHei"/>
                <a:cs typeface="Microsoft JhengHei"/>
                <a:sym typeface="Microsoft JhengHei"/>
              </a:rPr>
              <a:t>造成需要寫入的服務立即中止</a:t>
            </a:r>
            <a:endParaRPr lang="zh-TW" altLang="en-US" sz="3200">
              <a:latin typeface="Microsoft JhengHei"/>
              <a:ea typeface="Microsoft JhengHei"/>
              <a:cs typeface="Microsoft JhengHei"/>
              <a:sym typeface="Microsoft JhengHei"/>
            </a:endParaRPr>
          </a:p>
        </p:txBody>
      </p:sp>
      <p:grpSp>
        <p:nvGrpSpPr>
          <p:cNvPr id="346" name="Shape 346"/>
          <p:cNvGrpSpPr/>
          <p:nvPr/>
        </p:nvGrpSpPr>
        <p:grpSpPr>
          <a:xfrm>
            <a:off x="187023" y="2487031"/>
            <a:ext cx="6026319" cy="1755215"/>
            <a:chOff x="428596" y="3031113"/>
            <a:chExt cx="8001056" cy="1755215"/>
          </a:xfrm>
        </p:grpSpPr>
        <p:sp>
          <p:nvSpPr>
            <p:cNvPr id="347" name="Shape 347"/>
            <p:cNvSpPr/>
            <p:nvPr/>
          </p:nvSpPr>
          <p:spPr>
            <a:xfrm>
              <a:off x="428596" y="3429006"/>
              <a:ext cx="8001056" cy="1357322"/>
            </a:xfrm>
            <a:prstGeom prst="roundRect">
              <a:avLst>
                <a:gd name="adj" fmla="val 16667"/>
              </a:avLst>
            </a:prstGeom>
            <a:solidFill>
              <a:srgbClr val="92CCDC">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8" name="Shape 348"/>
            <p:cNvSpPr/>
            <p:nvPr/>
          </p:nvSpPr>
          <p:spPr>
            <a:xfrm>
              <a:off x="571472" y="4214825"/>
              <a:ext cx="7643866" cy="428628"/>
            </a:xfrm>
            <a:prstGeom prst="rect">
              <a:avLst/>
            </a:prstGeom>
            <a:solidFill>
              <a:srgbClr val="BFBFBF"/>
            </a:solid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9" name="Shape 349" descr="相關圖片"/>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43783" y="3224593"/>
              <a:ext cx="1485984" cy="900230"/>
            </a:xfrm>
            <a:prstGeom prst="rect">
              <a:avLst/>
            </a:prstGeom>
            <a:noFill/>
            <a:ln>
              <a:noFill/>
            </a:ln>
          </p:spPr>
        </p:pic>
        <p:sp>
          <p:nvSpPr>
            <p:cNvPr id="350" name="Shape 350"/>
            <p:cNvSpPr/>
            <p:nvPr/>
          </p:nvSpPr>
          <p:spPr>
            <a:xfrm>
              <a:off x="571472" y="4214825"/>
              <a:ext cx="3501032" cy="42956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600" b="1" i="0" u="none" strike="noStrike" cap="none">
                  <a:solidFill>
                    <a:schemeClr val="lt1"/>
                  </a:solidFill>
                  <a:latin typeface="Microsoft JhengHei"/>
                  <a:ea typeface="Microsoft JhengHei"/>
                  <a:cs typeface="Microsoft JhengHei"/>
                  <a:sym typeface="Microsoft JhengHei"/>
                </a:rPr>
                <a:t>      檔案伺服器/ </a:t>
              </a:r>
              <a:br>
                <a:rPr lang="zh-TW" sz="1600" b="1" i="0" u="none" strike="noStrike" cap="none">
                  <a:solidFill>
                    <a:schemeClr val="lt1"/>
                  </a:solidFill>
                  <a:latin typeface="Microsoft JhengHei"/>
                  <a:ea typeface="Microsoft JhengHei"/>
                  <a:cs typeface="Microsoft JhengHei"/>
                  <a:sym typeface="Microsoft JhengHei"/>
                </a:rPr>
              </a:br>
              <a:r>
                <a:rPr lang="zh-TW" sz="1600" b="1" i="0" u="none" strike="noStrike" cap="none">
                  <a:solidFill>
                    <a:schemeClr val="lt1"/>
                  </a:solidFill>
                  <a:latin typeface="Microsoft JhengHei"/>
                  <a:ea typeface="Microsoft JhengHei"/>
                  <a:cs typeface="Microsoft JhengHei"/>
                  <a:sym typeface="Microsoft JhengHei"/>
                </a:rPr>
                <a:t>       虛擬機 / 監控服務</a:t>
              </a:r>
              <a:endParaRPr sz="1600" b="1" i="0" u="none" strike="noStrike" cap="none">
                <a:solidFill>
                  <a:schemeClr val="lt1"/>
                </a:solidFill>
                <a:latin typeface="Microsoft JhengHei"/>
                <a:ea typeface="Microsoft JhengHei"/>
                <a:cs typeface="Microsoft JhengHei"/>
                <a:sym typeface="Microsoft JhengHei"/>
              </a:endParaRPr>
            </a:p>
          </p:txBody>
        </p:sp>
        <p:sp>
          <p:nvSpPr>
            <p:cNvPr id="351" name="Shape 351"/>
            <p:cNvSpPr txBox="1"/>
            <p:nvPr/>
          </p:nvSpPr>
          <p:spPr>
            <a:xfrm>
              <a:off x="4067943" y="3586709"/>
              <a:ext cx="4075957"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600" b="1" i="0" u="none" strike="noStrike" cap="none">
                  <a:solidFill>
                    <a:srgbClr val="0070C0"/>
                  </a:solidFill>
                  <a:latin typeface="Microsoft JhengHei"/>
                  <a:ea typeface="Microsoft JhengHei"/>
                  <a:cs typeface="Microsoft JhengHei"/>
                  <a:sym typeface="Microsoft JhengHei"/>
                </a:rPr>
                <a:t>檔案系統誤認為可用空間</a:t>
              </a:r>
              <a:endParaRPr>
                <a:solidFill>
                  <a:srgbClr val="0070C0"/>
                </a:solidFill>
                <a:latin typeface="Microsoft JhengHei"/>
                <a:ea typeface="Microsoft JhengHei"/>
                <a:cs typeface="Microsoft JhengHei"/>
                <a:sym typeface="Microsoft JhengHei"/>
              </a:endParaRPr>
            </a:p>
          </p:txBody>
        </p:sp>
        <p:sp>
          <p:nvSpPr>
            <p:cNvPr id="352" name="Shape 352"/>
            <p:cNvSpPr/>
            <p:nvPr/>
          </p:nvSpPr>
          <p:spPr>
            <a:xfrm>
              <a:off x="4067944" y="4240097"/>
              <a:ext cx="3361576" cy="403355"/>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600" b="1" i="0" u="none" strike="noStrike" cap="none">
                <a:solidFill>
                  <a:schemeClr val="lt1"/>
                </a:solidFill>
                <a:latin typeface="Arial"/>
                <a:ea typeface="Arial"/>
                <a:cs typeface="Arial"/>
                <a:sym typeface="Arial"/>
              </a:endParaRPr>
            </a:p>
          </p:txBody>
        </p:sp>
        <p:sp>
          <p:nvSpPr>
            <p:cNvPr id="353" name="Shape 353"/>
            <p:cNvSpPr txBox="1"/>
            <p:nvPr/>
          </p:nvSpPr>
          <p:spPr>
            <a:xfrm>
              <a:off x="4583732" y="4286262"/>
              <a:ext cx="277882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zh-TW" sz="1600" b="1" i="0" u="none" strike="noStrike" cap="none">
                  <a:solidFill>
                    <a:schemeClr val="dk1"/>
                  </a:solidFill>
                  <a:latin typeface="Microsoft JhengHei"/>
                  <a:ea typeface="Microsoft JhengHei"/>
                  <a:cs typeface="Microsoft JhengHei"/>
                  <a:sym typeface="Microsoft JhengHei"/>
                </a:rPr>
                <a:t>已刪除資料仍占空間</a:t>
              </a:r>
              <a:endParaRPr sz="1600" b="1" i="0" u="none" strike="noStrike" cap="none">
                <a:solidFill>
                  <a:schemeClr val="dk1"/>
                </a:solidFill>
                <a:latin typeface="Microsoft JhengHei"/>
                <a:ea typeface="Microsoft JhengHei"/>
                <a:cs typeface="Microsoft JhengHei"/>
                <a:sym typeface="Microsoft JhengHei"/>
              </a:endParaRPr>
            </a:p>
          </p:txBody>
        </p:sp>
        <p:sp>
          <p:nvSpPr>
            <p:cNvPr id="355" name="Shape 355"/>
            <p:cNvSpPr/>
            <p:nvPr/>
          </p:nvSpPr>
          <p:spPr>
            <a:xfrm>
              <a:off x="4183501" y="4263562"/>
              <a:ext cx="343661" cy="287297"/>
            </a:xfrm>
            <a:custGeom>
              <a:avLst/>
              <a:gdLst/>
              <a:ahLst/>
              <a:cxnLst/>
              <a:rect l="0" t="0" r="0" b="0"/>
              <a:pathLst>
                <a:path w="120000" h="120000" extrusionOk="0">
                  <a:moveTo>
                    <a:pt x="82676" y="630"/>
                  </a:moveTo>
                  <a:lnTo>
                    <a:pt x="119426" y="630"/>
                  </a:lnTo>
                  <a:lnTo>
                    <a:pt x="119426" y="630"/>
                  </a:lnTo>
                  <a:lnTo>
                    <a:pt x="82676" y="630"/>
                  </a:lnTo>
                  <a:close/>
                  <a:moveTo>
                    <a:pt x="0" y="630"/>
                  </a:moveTo>
                  <a:lnTo>
                    <a:pt x="69339" y="630"/>
                  </a:lnTo>
                  <a:lnTo>
                    <a:pt x="69339" y="36893"/>
                  </a:lnTo>
                  <a:lnTo>
                    <a:pt x="119426" y="36893"/>
                  </a:lnTo>
                  <a:lnTo>
                    <a:pt x="119426" y="120000"/>
                  </a:lnTo>
                  <a:lnTo>
                    <a:pt x="0" y="120000"/>
                  </a:lnTo>
                  <a:close/>
                  <a:moveTo>
                    <a:pt x="75330" y="0"/>
                  </a:moveTo>
                  <a:lnTo>
                    <a:pt x="120000" y="32918"/>
                  </a:lnTo>
                  <a:lnTo>
                    <a:pt x="75330" y="32918"/>
                  </a:ln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56" name="Shape 356"/>
            <p:cNvGrpSpPr/>
            <p:nvPr/>
          </p:nvGrpSpPr>
          <p:grpSpPr>
            <a:xfrm>
              <a:off x="569883" y="3500444"/>
              <a:ext cx="7647842" cy="1214446"/>
              <a:chOff x="569883" y="3429006"/>
              <a:chExt cx="7647842" cy="1285884"/>
            </a:xfrm>
          </p:grpSpPr>
          <p:cxnSp>
            <p:nvCxnSpPr>
              <p:cNvPr id="357" name="Shape 357"/>
              <p:cNvCxnSpPr/>
              <p:nvPr/>
            </p:nvCxnSpPr>
            <p:spPr>
              <a:xfrm rot="5400000">
                <a:off x="3428198" y="4071154"/>
                <a:ext cx="1285884" cy="1588"/>
              </a:xfrm>
              <a:prstGeom prst="straightConnector1">
                <a:avLst/>
              </a:prstGeom>
              <a:noFill/>
              <a:ln w="28575" cap="flat" cmpd="sng">
                <a:solidFill>
                  <a:srgbClr val="938953"/>
                </a:solidFill>
                <a:prstDash val="dash"/>
                <a:round/>
                <a:headEnd type="none" w="sm" len="sm"/>
                <a:tailEnd type="none" w="sm" len="sm"/>
              </a:ln>
            </p:spPr>
          </p:cxnSp>
          <p:cxnSp>
            <p:nvCxnSpPr>
              <p:cNvPr id="358" name="Shape 358"/>
              <p:cNvCxnSpPr/>
              <p:nvPr/>
            </p:nvCxnSpPr>
            <p:spPr>
              <a:xfrm rot="5400000">
                <a:off x="7573989" y="4071154"/>
                <a:ext cx="1285884" cy="1588"/>
              </a:xfrm>
              <a:prstGeom prst="straightConnector1">
                <a:avLst/>
              </a:prstGeom>
              <a:noFill/>
              <a:ln w="28575" cap="flat" cmpd="sng">
                <a:solidFill>
                  <a:srgbClr val="938953"/>
                </a:solidFill>
                <a:prstDash val="dash"/>
                <a:round/>
                <a:headEnd type="none" w="sm" len="sm"/>
                <a:tailEnd type="none" w="sm" len="sm"/>
              </a:ln>
            </p:spPr>
          </p:cxnSp>
          <p:cxnSp>
            <p:nvCxnSpPr>
              <p:cNvPr id="359" name="Shape 359"/>
              <p:cNvCxnSpPr/>
              <p:nvPr/>
            </p:nvCxnSpPr>
            <p:spPr>
              <a:xfrm rot="5400000">
                <a:off x="-72265" y="4071154"/>
                <a:ext cx="1285884" cy="1588"/>
              </a:xfrm>
              <a:prstGeom prst="straightConnector1">
                <a:avLst/>
              </a:prstGeom>
              <a:noFill/>
              <a:ln w="28575" cap="flat" cmpd="sng">
                <a:solidFill>
                  <a:srgbClr val="938953"/>
                </a:solidFill>
                <a:prstDash val="dash"/>
                <a:round/>
                <a:headEnd type="none" w="sm" len="sm"/>
                <a:tailEnd type="none" w="sm" len="sm"/>
              </a:ln>
            </p:spPr>
          </p:cxnSp>
        </p:grpSp>
        <p:cxnSp>
          <p:nvCxnSpPr>
            <p:cNvPr id="361" name="Shape 361"/>
            <p:cNvCxnSpPr/>
            <p:nvPr/>
          </p:nvCxnSpPr>
          <p:spPr>
            <a:xfrm rot="5400000">
              <a:off x="7215206" y="4429138"/>
              <a:ext cx="428628" cy="1588"/>
            </a:xfrm>
            <a:prstGeom prst="straightConnector1">
              <a:avLst/>
            </a:prstGeom>
            <a:noFill/>
            <a:ln w="19050" cap="flat" cmpd="sng">
              <a:solidFill>
                <a:srgbClr val="45A9C4"/>
              </a:solidFill>
              <a:prstDash val="solid"/>
              <a:round/>
              <a:headEnd type="none" w="sm" len="sm"/>
              <a:tailEnd type="none" w="sm" len="sm"/>
            </a:ln>
          </p:spPr>
        </p:cxnSp>
        <p:pic>
          <p:nvPicPr>
            <p:cNvPr id="362" name="Shape 362" descr="「Share FOlder icon」的圖片搜尋結果"/>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8543" y="3031113"/>
              <a:ext cx="1664037" cy="1118720"/>
            </a:xfrm>
            <a:prstGeom prst="rect">
              <a:avLst/>
            </a:prstGeom>
            <a:noFill/>
            <a:ln>
              <a:noFill/>
            </a:ln>
            <a:effectLst>
              <a:outerShdw blurRad="50800" dist="38100" dir="2700000" algn="tl" rotWithShape="0">
                <a:srgbClr val="000000">
                  <a:alpha val="40000"/>
                </a:srgbClr>
              </a:outerShdw>
            </a:effectLst>
          </p:spPr>
        </p:pic>
        <p:cxnSp>
          <p:nvCxnSpPr>
            <p:cNvPr id="364" name="Shape 364"/>
            <p:cNvCxnSpPr/>
            <p:nvPr/>
          </p:nvCxnSpPr>
          <p:spPr>
            <a:xfrm>
              <a:off x="4071934" y="3929072"/>
              <a:ext cx="4071966" cy="1588"/>
            </a:xfrm>
            <a:prstGeom prst="straightConnector1">
              <a:avLst/>
            </a:prstGeom>
            <a:noFill/>
            <a:ln w="19050" cap="flat" cmpd="sng">
              <a:solidFill>
                <a:srgbClr val="0070C0"/>
              </a:solidFill>
              <a:prstDash val="solid"/>
              <a:round/>
              <a:headEnd type="stealth" w="med" len="med"/>
              <a:tailEnd type="stealth" w="med" len="med"/>
            </a:ln>
          </p:spPr>
        </p:cxnSp>
      </p:grpSp>
      <p:grpSp>
        <p:nvGrpSpPr>
          <p:cNvPr id="26" name="群組 25">
            <a:extLst>
              <a:ext uri="{FF2B5EF4-FFF2-40B4-BE49-F238E27FC236}">
                <a16:creationId xmlns:a16="http://schemas.microsoft.com/office/drawing/2014/main" id="{7D323948-E26D-46F4-B405-B217134711E5}"/>
              </a:ext>
            </a:extLst>
          </p:cNvPr>
          <p:cNvGrpSpPr/>
          <p:nvPr/>
        </p:nvGrpSpPr>
        <p:grpSpPr>
          <a:xfrm>
            <a:off x="417349" y="3650625"/>
            <a:ext cx="468863" cy="468863"/>
            <a:chOff x="889317" y="2537938"/>
            <a:chExt cx="556036" cy="556036"/>
          </a:xfrm>
        </p:grpSpPr>
        <p:sp>
          <p:nvSpPr>
            <p:cNvPr id="27" name="橢圓 26">
              <a:extLst>
                <a:ext uri="{FF2B5EF4-FFF2-40B4-BE49-F238E27FC236}">
                  <a16:creationId xmlns:a16="http://schemas.microsoft.com/office/drawing/2014/main" id="{0824113A-DC7C-4FD1-9C3B-BE191C71309F}"/>
                </a:ext>
              </a:extLst>
            </p:cNvPr>
            <p:cNvSpPr/>
            <p:nvPr/>
          </p:nvSpPr>
          <p:spPr>
            <a:xfrm>
              <a:off x="889317" y="2537938"/>
              <a:ext cx="556036" cy="556036"/>
            </a:xfrm>
            <a:prstGeom prst="ellips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圖片 27">
              <a:extLst>
                <a:ext uri="{FF2B5EF4-FFF2-40B4-BE49-F238E27FC236}">
                  <a16:creationId xmlns:a16="http://schemas.microsoft.com/office/drawing/2014/main" id="{E938668E-9295-4AC0-98ED-CB42F03ED7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260" y="2663193"/>
              <a:ext cx="386386" cy="305526"/>
            </a:xfrm>
            <a:prstGeom prst="rect">
              <a:avLst/>
            </a:prstGeom>
          </p:spPr>
        </p:pic>
      </p:grpSp>
      <p:pic>
        <p:nvPicPr>
          <p:cNvPr id="10" name="圖片 9">
            <a:extLst>
              <a:ext uri="{FF2B5EF4-FFF2-40B4-BE49-F238E27FC236}">
                <a16:creationId xmlns:a16="http://schemas.microsoft.com/office/drawing/2014/main" id="{B7DDCB69-8BDD-406D-939E-3D0029E384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4831464" y="3885056"/>
            <a:ext cx="1342391" cy="1114184"/>
          </a:xfrm>
          <a:prstGeom prst="rect">
            <a:avLst/>
          </a:prstGeom>
          <a:effectLst>
            <a:outerShdw blurRad="50800" dist="38100" dir="8100000" algn="tr" rotWithShape="0">
              <a:prstClr val="black">
                <a:alpha val="40000"/>
              </a:prstClr>
            </a:outerShdw>
          </a:effectLst>
        </p:spPr>
      </p:pic>
      <p:sp>
        <p:nvSpPr>
          <p:cNvPr id="11" name="矩形 10">
            <a:extLst>
              <a:ext uri="{FF2B5EF4-FFF2-40B4-BE49-F238E27FC236}">
                <a16:creationId xmlns:a16="http://schemas.microsoft.com/office/drawing/2014/main" id="{E0AB034A-00A9-477A-9ABD-282924285C66}"/>
              </a:ext>
            </a:extLst>
          </p:cNvPr>
          <p:cNvSpPr/>
          <p:nvPr/>
        </p:nvSpPr>
        <p:spPr>
          <a:xfrm>
            <a:off x="4960409" y="4207088"/>
            <a:ext cx="1075185" cy="584775"/>
          </a:xfrm>
          <a:prstGeom prst="rect">
            <a:avLst/>
          </a:prstGeom>
        </p:spPr>
        <p:txBody>
          <a:bodyPr wrap="square">
            <a:spAutoFit/>
          </a:bodyPr>
          <a:lstStyle/>
          <a:p>
            <a:pPr lvl="0" algn="ctr">
              <a:buSzPts val="1400"/>
            </a:pPr>
            <a:r>
              <a:rPr lang="zh-TW" altLang="en-US" sz="1600" b="1">
                <a:solidFill>
                  <a:schemeClr val="lt1"/>
                </a:solidFill>
                <a:latin typeface="Microsoft JhengHei"/>
                <a:ea typeface="Microsoft JhengHei"/>
                <a:cs typeface="Microsoft JhengHei"/>
                <a:sym typeface="Microsoft JhengHei"/>
              </a:rPr>
              <a:t>實際</a:t>
            </a:r>
          </a:p>
          <a:p>
            <a:pPr lvl="0" algn="ctr">
              <a:buSzPts val="1400"/>
            </a:pPr>
            <a:r>
              <a:rPr lang="zh-TW" altLang="en-US" sz="1600" b="1">
                <a:solidFill>
                  <a:schemeClr val="lt1"/>
                </a:solidFill>
                <a:latin typeface="Microsoft JhengHei"/>
                <a:ea typeface="Microsoft JhengHei"/>
                <a:cs typeface="Microsoft JhengHei"/>
                <a:sym typeface="Microsoft JhengHei"/>
              </a:rPr>
              <a:t>可用空間</a:t>
            </a:r>
            <a:endParaRPr lang="zh-TW" altLang="en-US" sz="1600">
              <a:latin typeface="Microsoft JhengHei"/>
              <a:ea typeface="Microsoft JhengHei"/>
              <a:cs typeface="Microsoft JhengHei"/>
              <a:sym typeface="Microsoft JhengHe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457200" y="1166813"/>
            <a:ext cx="8229600" cy="1787905"/>
          </a:xfrm>
          <a:prstGeom prst="rect">
            <a:avLst/>
          </a:prstGeom>
          <a:noFill/>
          <a:ln>
            <a:noFill/>
          </a:ln>
        </p:spPr>
        <p:txBody>
          <a:bodyPr spcFirstLastPara="1" wrap="square" lIns="91425" tIns="45700" rIns="91425" bIns="45700" anchor="t" anchorCtr="0">
            <a:noAutofit/>
          </a:bodyPr>
          <a:lstStyle/>
          <a:p>
            <a:pPr marL="0" indent="0">
              <a:spcBef>
                <a:spcPts val="0"/>
              </a:spcBef>
              <a:buClr>
                <a:srgbClr val="262626"/>
              </a:buClr>
              <a:buSzPts val="2000"/>
              <a:buNone/>
            </a:pPr>
            <a:r>
              <a:rPr lang="zh-TW" sz="2000" i="0" u="none" strike="noStrike" cap="none">
                <a:solidFill>
                  <a:srgbClr val="3F3F3F"/>
                </a:solidFill>
                <a:latin typeface="Microsoft JhengHei"/>
                <a:ea typeface="Microsoft JhengHei"/>
                <a:cs typeface="Microsoft JhengHei"/>
                <a:sym typeface="Microsoft JhengHei"/>
              </a:rPr>
              <a:t>快照資料變動量存放於完整磁碟區之外(儲存池未分配空間) :</a:t>
            </a:r>
            <a:endParaRPr lang="zh-TW" altLang="en-US" sz="2000">
              <a:latin typeface="Microsoft JhengHei"/>
              <a:ea typeface="Microsoft JhengHei"/>
              <a:cs typeface="Microsoft JhengHei"/>
              <a:sym typeface="Microsoft JhengHei"/>
            </a:endParaRPr>
          </a:p>
          <a:p>
            <a:pPr marL="285750" indent="-285750">
              <a:spcBef>
                <a:spcPts val="0"/>
              </a:spcBef>
              <a:buClr>
                <a:srgbClr val="262626"/>
              </a:buClr>
              <a:buSzPts val="2000"/>
            </a:pPr>
            <a:r>
              <a:rPr lang="zh-TW">
                <a:solidFill>
                  <a:srgbClr val="262626"/>
                </a:solidFill>
                <a:latin typeface="Microsoft JhengHei"/>
                <a:ea typeface="Microsoft JhengHei"/>
                <a:cs typeface="Microsoft JhengHei"/>
                <a:sym typeface="Microsoft JhengHei"/>
              </a:rPr>
              <a:t>快照用量</a:t>
            </a:r>
            <a:r>
              <a:rPr lang="zh-TW" altLang="en-US" i="0" u="none" strike="noStrike" cap="none">
                <a:solidFill>
                  <a:srgbClr val="262626"/>
                </a:solidFill>
                <a:latin typeface="Microsoft JhengHei"/>
                <a:ea typeface="Microsoft JhengHei"/>
                <a:cs typeface="Microsoft JhengHei"/>
                <a:sym typeface="Microsoft JhengHei"/>
              </a:rPr>
              <a:t>可監控，資料變動一目了然</a:t>
            </a:r>
            <a:r>
              <a:rPr lang="zh-TW" altLang="en-US">
                <a:solidFill>
                  <a:srgbClr val="262626"/>
                </a:solidFill>
                <a:latin typeface="Microsoft JhengHei"/>
                <a:ea typeface="Microsoft JhengHei"/>
                <a:cs typeface="Microsoft JhengHei"/>
              </a:rPr>
              <a:t>。</a:t>
            </a:r>
            <a:endParaRPr lang="zh-TW" altLang="en-US" i="0" u="none" strike="noStrike" cap="none">
              <a:solidFill>
                <a:srgbClr val="262626"/>
              </a:solidFill>
              <a:latin typeface="Microsoft JhengHei"/>
              <a:ea typeface="Microsoft JhengHei"/>
              <a:cs typeface="Microsoft JhengHei"/>
              <a:sym typeface="Microsoft JhengHei"/>
            </a:endParaRPr>
          </a:p>
          <a:p>
            <a:pPr marL="285750" indent="-285750">
              <a:spcBef>
                <a:spcPts val="0"/>
              </a:spcBef>
              <a:buClr>
                <a:srgbClr val="262626"/>
              </a:buClr>
              <a:buSzPts val="2000"/>
            </a:pPr>
            <a:r>
              <a:rPr lang="zh-TW" altLang="en-US" i="0" u="none" strike="noStrike" cap="none">
                <a:solidFill>
                  <a:srgbClr val="3F3F3F"/>
                </a:solidFill>
                <a:latin typeface="Microsoft JhengHei"/>
                <a:ea typeface="Microsoft JhengHei"/>
                <a:cs typeface="Microsoft JhengHei"/>
                <a:sym typeface="Microsoft JhengHei"/>
              </a:rPr>
              <a:t>多個磁碟區與 </a:t>
            </a:r>
            <a:r>
              <a:rPr lang="af-ZA" altLang="zh-TW" i="0" u="none" strike="noStrike" cap="none">
                <a:solidFill>
                  <a:srgbClr val="3F3F3F"/>
                </a:solidFill>
                <a:latin typeface="Microsoft JhengHei"/>
                <a:ea typeface="Microsoft JhengHei"/>
                <a:cs typeface="Microsoft JhengHei"/>
                <a:sym typeface="Microsoft JhengHei"/>
              </a:rPr>
              <a:t>LUN </a:t>
            </a:r>
            <a:r>
              <a:rPr lang="zh-TW" altLang="en-US" i="0" u="none" strike="noStrike" cap="none">
                <a:solidFill>
                  <a:srgbClr val="3F3F3F"/>
                </a:solidFill>
                <a:latin typeface="Microsoft JhengHei"/>
                <a:ea typeface="Microsoft JhengHei"/>
                <a:cs typeface="Microsoft JhengHei"/>
                <a:sym typeface="Microsoft JhengHei"/>
              </a:rPr>
              <a:t>可共用快照空間，極大化空間利用率</a:t>
            </a:r>
            <a:r>
              <a:rPr lang="zh-TW" altLang="en-US">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a:p>
            <a:pPr marL="285750" indent="-285750">
              <a:spcBef>
                <a:spcPts val="0"/>
              </a:spcBef>
              <a:buClr>
                <a:srgbClr val="262626"/>
              </a:buClr>
              <a:buSzPts val="2000"/>
            </a:pPr>
            <a:r>
              <a:rPr lang="zh-TW" altLang="en-US" i="0" u="none" strike="noStrike" cap="none">
                <a:solidFill>
                  <a:srgbClr val="3F3F3F"/>
                </a:solidFill>
                <a:latin typeface="Microsoft JhengHei"/>
                <a:ea typeface="Microsoft JhengHei"/>
                <a:cs typeface="Microsoft JhengHei"/>
                <a:sym typeface="Microsoft JhengHei"/>
              </a:rPr>
              <a:t>支援磁碟區</a:t>
            </a:r>
            <a:r>
              <a:rPr lang="en-US" altLang="zh-TW" i="0" u="none" strike="noStrike" cap="none">
                <a:solidFill>
                  <a:srgbClr val="3F3F3F"/>
                </a:solidFill>
                <a:latin typeface="Microsoft JhengHei"/>
                <a:ea typeface="Microsoft JhengHei"/>
                <a:cs typeface="Microsoft JhengHei"/>
                <a:sym typeface="Microsoft JhengHei"/>
              </a:rPr>
              <a:t>/</a:t>
            </a:r>
            <a:r>
              <a:rPr lang="af-ZA" altLang="zh-TW" i="0" u="none" strike="noStrike" cap="none">
                <a:solidFill>
                  <a:srgbClr val="3F3F3F"/>
                </a:solidFill>
                <a:latin typeface="Microsoft JhengHei"/>
                <a:ea typeface="Microsoft JhengHei"/>
                <a:cs typeface="Microsoft JhengHei"/>
                <a:sym typeface="Microsoft JhengHei"/>
              </a:rPr>
              <a:t>LUN</a:t>
            </a:r>
            <a:r>
              <a:rPr lang="zh-TW" altLang="en-US" i="0" u="none" strike="noStrike" cap="none">
                <a:solidFill>
                  <a:srgbClr val="3F3F3F"/>
                </a:solidFill>
                <a:latin typeface="Microsoft JhengHei"/>
                <a:ea typeface="Microsoft JhengHei"/>
                <a:cs typeface="Microsoft JhengHei"/>
                <a:sym typeface="Microsoft JhengHei"/>
              </a:rPr>
              <a:t>主動偵測區塊層級快照空間用量，當快照</a:t>
            </a:r>
            <a:br>
              <a:rPr lang="zh-TW" altLang="en-US" i="0" u="none" strike="noStrike" cap="none">
                <a:solidFill>
                  <a:srgbClr val="3F3F3F"/>
                </a:solidFill>
                <a:latin typeface="Microsoft JhengHei"/>
                <a:ea typeface="Microsoft JhengHei"/>
                <a:cs typeface="Microsoft JhengHei"/>
              </a:rPr>
            </a:br>
            <a:r>
              <a:rPr lang="zh-TW" altLang="en-US" i="0" u="none" strike="noStrike" cap="none">
                <a:solidFill>
                  <a:srgbClr val="3F3F3F"/>
                </a:solidFill>
                <a:latin typeface="Microsoft JhengHei"/>
                <a:ea typeface="Microsoft JhengHei"/>
                <a:cs typeface="Microsoft JhengHei"/>
                <a:sym typeface="Microsoft JhengHei"/>
              </a:rPr>
              <a:t>儲存空間不足</a:t>
            </a:r>
            <a:r>
              <a:rPr lang="zh-TW" altLang="en-US">
                <a:latin typeface="Microsoft JhengHei"/>
                <a:ea typeface="Microsoft JhengHei"/>
                <a:cs typeface="Microsoft JhengHei"/>
                <a:sym typeface="Microsoft JhengHei"/>
              </a:rPr>
              <a:t>將</a:t>
            </a:r>
            <a:r>
              <a:rPr lang="zh-TW" altLang="en-US" i="0" u="none" strike="noStrike" cap="none">
                <a:solidFill>
                  <a:srgbClr val="FF0000"/>
                </a:solidFill>
                <a:latin typeface="Microsoft JhengHei"/>
                <a:ea typeface="Microsoft JhengHei"/>
                <a:cs typeface="Microsoft JhengHei"/>
                <a:sym typeface="Microsoft JhengHei"/>
              </a:rPr>
              <a:t>進入“讀取</a:t>
            </a:r>
            <a:r>
              <a:rPr lang="en-US" altLang="zh-TW" i="0" u="none" strike="noStrike" cap="none">
                <a:solidFill>
                  <a:srgbClr val="FF0000"/>
                </a:solidFill>
                <a:latin typeface="Microsoft JhengHei"/>
                <a:ea typeface="Microsoft JhengHei"/>
                <a:cs typeface="Microsoft JhengHei"/>
                <a:sym typeface="Microsoft JhengHei"/>
              </a:rPr>
              <a:t>/</a:t>
            </a:r>
            <a:r>
              <a:rPr lang="zh-TW" altLang="en-US" i="0" u="none" strike="noStrike" cap="none">
                <a:solidFill>
                  <a:srgbClr val="FF0000"/>
                </a:solidFill>
                <a:latin typeface="Microsoft JhengHei"/>
                <a:ea typeface="Microsoft JhengHei"/>
                <a:cs typeface="Microsoft JhengHei"/>
                <a:sym typeface="Microsoft JhengHei"/>
              </a:rPr>
              <a:t>刪除”模式</a:t>
            </a:r>
            <a:r>
              <a:rPr lang="zh-TW" altLang="en-US">
                <a:solidFill>
                  <a:srgbClr val="FF0000"/>
                </a:solidFill>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p:txBody>
      </p:sp>
      <p:sp>
        <p:nvSpPr>
          <p:cNvPr id="370" name="Shape 370"/>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1600"/>
              <a:buFont typeface="Arial"/>
              <a:buNone/>
            </a:pPr>
            <a:r>
              <a:rPr lang="zh-TW" sz="3600" i="0" u="none" strike="noStrike" cap="none">
                <a:solidFill>
                  <a:schemeClr val="lt1"/>
                </a:solidFill>
                <a:latin typeface="Microsoft JhengHei"/>
                <a:ea typeface="Microsoft JhengHei"/>
                <a:cs typeface="Microsoft JhengHei"/>
                <a:sym typeface="Microsoft JhengHei"/>
              </a:rPr>
              <a:t>磁碟區外的快照設計優勢</a:t>
            </a:r>
            <a:endParaRPr sz="3600" i="0" u="none" strike="noStrike" cap="none">
              <a:solidFill>
                <a:schemeClr val="lt1"/>
              </a:solidFill>
              <a:latin typeface="Microsoft JhengHei"/>
              <a:ea typeface="Microsoft JhengHei"/>
              <a:cs typeface="Microsoft JhengHei"/>
              <a:sym typeface="Microsoft JhengHei"/>
            </a:endParaRPr>
          </a:p>
        </p:txBody>
      </p:sp>
      <p:pic>
        <p:nvPicPr>
          <p:cNvPr id="371" name="Shape 371"/>
          <p:cNvPicPr preferRelativeResize="0"/>
          <p:nvPr/>
        </p:nvPicPr>
        <p:blipFill rotWithShape="1">
          <a:blip r:embed="rId3" cstate="screen">
            <a:extLst>
              <a:ext uri="{28A0092B-C50C-407E-A947-70E740481C1C}">
                <a14:useLocalDpi xmlns:a14="http://schemas.microsoft.com/office/drawing/2010/main"/>
              </a:ext>
            </a:extLst>
          </a:blip>
          <a:srcRect b="48149"/>
          <a:stretch/>
        </p:blipFill>
        <p:spPr>
          <a:xfrm>
            <a:off x="408214" y="2954718"/>
            <a:ext cx="8357289" cy="2188782"/>
          </a:xfrm>
          <a:prstGeom prst="rect">
            <a:avLst/>
          </a:prstGeom>
          <a:ln>
            <a:noFill/>
          </a:ln>
          <a:effectLst>
            <a:outerShdw blurRad="190500" algn="tl" rotWithShape="0">
              <a:srgbClr val="000000">
                <a:alpha val="70000"/>
              </a:srgbClr>
            </a:outerShdw>
          </a:effectLst>
        </p:spPr>
      </p:pic>
      <p:sp>
        <p:nvSpPr>
          <p:cNvPr id="372" name="Shape 372"/>
          <p:cNvSpPr/>
          <p:nvPr/>
        </p:nvSpPr>
        <p:spPr>
          <a:xfrm>
            <a:off x="3307305" y="3895286"/>
            <a:ext cx="1214446" cy="854529"/>
          </a:xfrm>
          <a:prstGeom prst="roundRect">
            <a:avLst>
              <a:gd name="adj" fmla="val 5346"/>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9" name="群組 8">
            <a:extLst>
              <a:ext uri="{FF2B5EF4-FFF2-40B4-BE49-F238E27FC236}">
                <a16:creationId xmlns:a16="http://schemas.microsoft.com/office/drawing/2014/main" id="{4E172E14-6C21-408A-BEAD-9ED9CBE18FD7}"/>
              </a:ext>
            </a:extLst>
          </p:cNvPr>
          <p:cNvGrpSpPr/>
          <p:nvPr/>
        </p:nvGrpSpPr>
        <p:grpSpPr>
          <a:xfrm>
            <a:off x="3263762" y="2738644"/>
            <a:ext cx="4103754" cy="811189"/>
            <a:chOff x="3269205" y="2819818"/>
            <a:chExt cx="3555427" cy="702801"/>
          </a:xfrm>
        </p:grpSpPr>
        <p:pic>
          <p:nvPicPr>
            <p:cNvPr id="10" name="圖片 9">
              <a:extLst>
                <a:ext uri="{FF2B5EF4-FFF2-40B4-BE49-F238E27FC236}">
                  <a16:creationId xmlns:a16="http://schemas.microsoft.com/office/drawing/2014/main" id="{FE3AF8FE-F5BB-49D9-B465-D34DD17FAA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3269205" y="2819818"/>
              <a:ext cx="3555427" cy="702801"/>
            </a:xfrm>
            <a:prstGeom prst="rect">
              <a:avLst/>
            </a:prstGeom>
          </p:spPr>
        </p:pic>
        <p:sp>
          <p:nvSpPr>
            <p:cNvPr id="11" name="矩形 10">
              <a:extLst>
                <a:ext uri="{FF2B5EF4-FFF2-40B4-BE49-F238E27FC236}">
                  <a16:creationId xmlns:a16="http://schemas.microsoft.com/office/drawing/2014/main" id="{C7B88325-C938-426F-A9F2-DD64A520E6DD}"/>
                </a:ext>
              </a:extLst>
            </p:cNvPr>
            <p:cNvSpPr/>
            <p:nvPr/>
          </p:nvSpPr>
          <p:spPr>
            <a:xfrm>
              <a:off x="3896376" y="2878832"/>
              <a:ext cx="2882931" cy="559971"/>
            </a:xfrm>
            <a:prstGeom prst="rect">
              <a:avLst/>
            </a:prstGeom>
          </p:spPr>
          <p:txBody>
            <a:bodyPr wrap="square">
              <a:spAutoFit/>
            </a:bodyPr>
            <a:lstStyle/>
            <a:p>
              <a:pPr lvl="0">
                <a:buSzPts val="1600"/>
              </a:pPr>
              <a:r>
                <a:rPr lang="zh-TW" altLang="en-US" sz="1800" b="1">
                  <a:solidFill>
                    <a:schemeClr val="bg1"/>
                  </a:solidFill>
                  <a:latin typeface="Microsoft JhengHei"/>
                  <a:ea typeface="Microsoft JhengHei"/>
                  <a:cs typeface="Microsoft JhengHei"/>
                  <a:sym typeface="Microsoft JhengHei"/>
                </a:rPr>
                <a:t>由系統主動偵測快照可用空間</a:t>
              </a:r>
              <a:br>
                <a:rPr lang="zh-TW" altLang="en-US" sz="1800" b="1">
                  <a:solidFill>
                    <a:schemeClr val="bg1"/>
                  </a:solidFill>
                  <a:latin typeface="Microsoft JhengHei"/>
                  <a:ea typeface="Microsoft JhengHei"/>
                  <a:cs typeface="Microsoft JhengHei"/>
                  <a:sym typeface="Microsoft JhengHei"/>
                </a:rPr>
              </a:br>
              <a:r>
                <a:rPr lang="zh-TW" altLang="en-US" sz="1800" b="1">
                  <a:solidFill>
                    <a:schemeClr val="bg1"/>
                  </a:solidFill>
                  <a:latin typeface="Microsoft JhengHei"/>
                  <a:ea typeface="Microsoft JhengHei"/>
                  <a:cs typeface="Microsoft JhengHei"/>
                  <a:sym typeface="Microsoft JhengHei"/>
                </a:rPr>
                <a:t>不足時立即凍結工作區資料</a:t>
              </a:r>
              <a:endParaRPr lang="zh-TW" altLang="en-US" sz="1800">
                <a:solidFill>
                  <a:schemeClr val="bg1"/>
                </a:solidFill>
                <a:latin typeface="Microsoft JhengHei"/>
                <a:ea typeface="Microsoft JhengHei"/>
                <a:cs typeface="Microsoft JhengHei"/>
                <a:sym typeface="Microsoft JhengHe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457200" y="1166813"/>
            <a:ext cx="8229600" cy="6919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62626"/>
              </a:buClr>
              <a:buSzPts val="2000"/>
              <a:buFont typeface="Noto Sans Symbols"/>
              <a:buNone/>
            </a:pPr>
            <a:r>
              <a:rPr lang="zh-TW" sz="2000" i="0" u="none" strike="noStrike" cap="none">
                <a:solidFill>
                  <a:srgbClr val="3F3F3F"/>
                </a:solidFill>
                <a:latin typeface="Microsoft JhengHei"/>
                <a:ea typeface="Microsoft JhengHei"/>
                <a:cs typeface="Microsoft JhengHei"/>
                <a:sym typeface="Microsoft JhengHei"/>
              </a:rPr>
              <a:t>比照 Mac Time Machine 設計，可選擇於系統空間不足時自動回收舊快照，以刪除部分或所有快照來換取資料工作區寫入服務不中斷：</a:t>
            </a:r>
            <a:endParaRPr sz="2000" i="0" u="none" strike="noStrike" cap="none">
              <a:solidFill>
                <a:srgbClr val="3F3F3F"/>
              </a:solidFill>
              <a:latin typeface="Microsoft JhengHei"/>
              <a:ea typeface="Microsoft JhengHei"/>
              <a:cs typeface="Microsoft JhengHei"/>
              <a:sym typeface="Microsoft JhengHei"/>
            </a:endParaRPr>
          </a:p>
        </p:txBody>
      </p:sp>
      <p:sp>
        <p:nvSpPr>
          <p:cNvPr id="380" name="Shape 380"/>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1600"/>
              <a:buFont typeface="Arial"/>
              <a:buNone/>
            </a:pPr>
            <a:r>
              <a:rPr lang="zh-TW" sz="3600" i="0" u="none" strike="noStrike" cap="none">
                <a:solidFill>
                  <a:schemeClr val="lt1"/>
                </a:solidFill>
                <a:latin typeface="Microsoft JhengHei"/>
                <a:ea typeface="Microsoft JhengHei"/>
                <a:cs typeface="Microsoft JhengHei"/>
                <a:sym typeface="Microsoft JhengHei"/>
              </a:rPr>
              <a:t>快照全域設定自動調整快照數量</a:t>
            </a:r>
            <a:endParaRPr sz="3600" i="0" u="none" strike="noStrike" cap="none">
              <a:solidFill>
                <a:schemeClr val="lt1"/>
              </a:solidFill>
              <a:latin typeface="Microsoft JhengHei"/>
              <a:ea typeface="Microsoft JhengHei"/>
              <a:cs typeface="Microsoft JhengHei"/>
              <a:sym typeface="Microsoft JhengHei"/>
            </a:endParaRPr>
          </a:p>
        </p:txBody>
      </p:sp>
      <p:sp>
        <p:nvSpPr>
          <p:cNvPr id="18" name="圓角矩形 110">
            <a:extLst>
              <a:ext uri="{FF2B5EF4-FFF2-40B4-BE49-F238E27FC236}">
                <a16:creationId xmlns:a16="http://schemas.microsoft.com/office/drawing/2014/main" id="{B680B3E2-29C8-47BC-AA19-5D739432C4BA}"/>
              </a:ext>
            </a:extLst>
          </p:cNvPr>
          <p:cNvSpPr/>
          <p:nvPr/>
        </p:nvSpPr>
        <p:spPr>
          <a:xfrm>
            <a:off x="198377" y="1961948"/>
            <a:ext cx="8608592" cy="3117058"/>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19" name="Shape 381" descr="D:\工作進行中\20170911直播母版16比9\各場PPT元素\20171206\1206\IMG_05122017_185803_0.png">
            <a:extLst>
              <a:ext uri="{FF2B5EF4-FFF2-40B4-BE49-F238E27FC236}">
                <a16:creationId xmlns:a16="http://schemas.microsoft.com/office/drawing/2014/main" id="{1F8A86D9-0E46-4A6D-B47F-8211D0CB5CE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98023" y="2029919"/>
            <a:ext cx="4459110" cy="2981116"/>
          </a:xfrm>
          <a:prstGeom prst="rect">
            <a:avLst/>
          </a:prstGeom>
          <a:solidFill>
            <a:schemeClr val="tx2">
              <a:lumMod val="25000"/>
            </a:schemeClr>
          </a:solidFill>
          <a:ln>
            <a:solidFill>
              <a:schemeClr val="bg1">
                <a:lumMod val="65000"/>
              </a:schemeClr>
            </a:solidFill>
          </a:ln>
        </p:spPr>
      </p:pic>
      <p:sp>
        <p:nvSpPr>
          <p:cNvPr id="20" name="Shape 382">
            <a:extLst>
              <a:ext uri="{FF2B5EF4-FFF2-40B4-BE49-F238E27FC236}">
                <a16:creationId xmlns:a16="http://schemas.microsoft.com/office/drawing/2014/main" id="{506BAE3C-A3FF-4F3A-9F44-839C1EA5D430}"/>
              </a:ext>
            </a:extLst>
          </p:cNvPr>
          <p:cNvSpPr/>
          <p:nvPr/>
        </p:nvSpPr>
        <p:spPr>
          <a:xfrm>
            <a:off x="314620" y="2890861"/>
            <a:ext cx="1785950" cy="14773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zh-TW" sz="1200" b="1" i="0" u="none" strike="noStrike" cap="none">
                <a:solidFill>
                  <a:srgbClr val="262626"/>
                </a:solidFill>
                <a:latin typeface="Microsoft JhengHei"/>
                <a:ea typeface="Microsoft JhengHei"/>
                <a:cs typeface="Microsoft JhengHei"/>
                <a:sym typeface="Microsoft JhengHei"/>
              </a:rPr>
              <a:t>回收最新快照: </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100"/>
              <a:buFont typeface="Arial"/>
              <a:buNone/>
            </a:pPr>
            <a:r>
              <a:rPr lang="zh-TW" sz="1100" b="1" i="0" u="none" strike="noStrike" cap="none">
                <a:solidFill>
                  <a:srgbClr val="262626"/>
                </a:solidFill>
                <a:latin typeface="Microsoft JhengHei"/>
                <a:ea typeface="Microsoft JhengHei"/>
                <a:cs typeface="Microsoft JhengHei"/>
                <a:sym typeface="Microsoft JhengHei"/>
              </a:rPr>
              <a:t>停用時，系統不會回收一個磁碟區或LUN上最後一份快照 </a:t>
            </a:r>
            <a:endParaRPr sz="1100" b="1" i="0" u="none" strike="noStrike" cap="none">
              <a:solidFill>
                <a:srgbClr val="262626"/>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262626"/>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200"/>
              <a:buFont typeface="Arial"/>
              <a:buNone/>
            </a:pPr>
            <a:r>
              <a:rPr lang="zh-TW" sz="1200" b="1" i="0" u="none" strike="noStrike" cap="none">
                <a:solidFill>
                  <a:srgbClr val="262626"/>
                </a:solidFill>
                <a:latin typeface="Microsoft JhengHei"/>
                <a:ea typeface="Microsoft JhengHei"/>
                <a:cs typeface="Microsoft JhengHei"/>
                <a:sym typeface="Microsoft JhengHei"/>
              </a:rPr>
              <a:t>回收永久保留的快照: </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100"/>
              <a:buFont typeface="Arial"/>
              <a:buNone/>
            </a:pPr>
            <a:r>
              <a:rPr lang="zh-TW" sz="1100" b="1" i="0" u="none" strike="noStrike" cap="none">
                <a:solidFill>
                  <a:srgbClr val="262626"/>
                </a:solidFill>
                <a:latin typeface="Microsoft JhengHei"/>
                <a:ea typeface="Microsoft JhengHei"/>
                <a:cs typeface="Microsoft JhengHei"/>
                <a:sym typeface="Microsoft JhengHei"/>
              </a:rPr>
              <a:t>停用時，使用者設定永久保留的快照不會被回收</a:t>
            </a:r>
            <a:endParaRPr>
              <a:latin typeface="Microsoft JhengHei"/>
              <a:ea typeface="Microsoft JhengHei"/>
              <a:cs typeface="Microsoft JhengHei"/>
              <a:sym typeface="Microsoft JhengHei"/>
            </a:endParaRPr>
          </a:p>
        </p:txBody>
      </p:sp>
      <p:sp>
        <p:nvSpPr>
          <p:cNvPr id="21" name="Shape 383">
            <a:extLst>
              <a:ext uri="{FF2B5EF4-FFF2-40B4-BE49-F238E27FC236}">
                <a16:creationId xmlns:a16="http://schemas.microsoft.com/office/drawing/2014/main" id="{AA16AB6C-E324-4E60-8D1D-425FB5DF99E6}"/>
              </a:ext>
            </a:extLst>
          </p:cNvPr>
          <p:cNvSpPr/>
          <p:nvPr/>
        </p:nvSpPr>
        <p:spPr>
          <a:xfrm>
            <a:off x="282272" y="2083744"/>
            <a:ext cx="1857387" cy="10772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TW" sz="1600" b="1" i="0" u="none" strike="noStrike" cap="none">
                <a:solidFill>
                  <a:srgbClr val="262626"/>
                </a:solidFill>
                <a:latin typeface="Microsoft JhengHei"/>
                <a:ea typeface="Microsoft JhengHei"/>
                <a:cs typeface="Microsoft JhengHei"/>
                <a:sym typeface="Microsoft JhengHei"/>
              </a:rPr>
              <a:t>智能快照空間管理:允許系統在空間不足時回收快照 </a:t>
            </a:r>
            <a:endParaRPr sz="1600" b="1" i="0" u="none" strike="noStrike" cap="none">
              <a:solidFill>
                <a:srgbClr val="262626"/>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262626"/>
              </a:solidFill>
              <a:latin typeface="Microsoft JhengHei"/>
              <a:ea typeface="Microsoft JhengHei"/>
              <a:cs typeface="Microsoft JhengHei"/>
              <a:sym typeface="Microsoft JhengHei"/>
            </a:endParaRPr>
          </a:p>
        </p:txBody>
      </p:sp>
      <p:sp>
        <p:nvSpPr>
          <p:cNvPr id="22" name="Shape 384">
            <a:extLst>
              <a:ext uri="{FF2B5EF4-FFF2-40B4-BE49-F238E27FC236}">
                <a16:creationId xmlns:a16="http://schemas.microsoft.com/office/drawing/2014/main" id="{2C091F92-6C9A-483E-8027-BFB02C44D3BE}"/>
              </a:ext>
            </a:extLst>
          </p:cNvPr>
          <p:cNvSpPr/>
          <p:nvPr/>
        </p:nvSpPr>
        <p:spPr>
          <a:xfrm>
            <a:off x="353709" y="4423408"/>
            <a:ext cx="1714512" cy="36000"/>
          </a:xfrm>
          <a:prstGeom prst="rect">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23" name="Shape 385">
            <a:extLst>
              <a:ext uri="{FF2B5EF4-FFF2-40B4-BE49-F238E27FC236}">
                <a16:creationId xmlns:a16="http://schemas.microsoft.com/office/drawing/2014/main" id="{66B4C78D-C0D0-4179-8C84-90F60C63C0FD}"/>
              </a:ext>
            </a:extLst>
          </p:cNvPr>
          <p:cNvSpPr/>
          <p:nvPr/>
        </p:nvSpPr>
        <p:spPr>
          <a:xfrm>
            <a:off x="353709" y="2048904"/>
            <a:ext cx="1714512" cy="36000"/>
          </a:xfrm>
          <a:prstGeom prst="rect">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grpSp>
        <p:nvGrpSpPr>
          <p:cNvPr id="24" name="Shape 386">
            <a:extLst>
              <a:ext uri="{FF2B5EF4-FFF2-40B4-BE49-F238E27FC236}">
                <a16:creationId xmlns:a16="http://schemas.microsoft.com/office/drawing/2014/main" id="{D907E5D4-78DB-450F-9704-1F609D17E188}"/>
              </a:ext>
            </a:extLst>
          </p:cNvPr>
          <p:cNvGrpSpPr/>
          <p:nvPr/>
        </p:nvGrpSpPr>
        <p:grpSpPr>
          <a:xfrm>
            <a:off x="6631980" y="2161320"/>
            <a:ext cx="2357454" cy="1474927"/>
            <a:chOff x="6215074" y="1071552"/>
            <a:chExt cx="2357454" cy="1474927"/>
          </a:xfrm>
        </p:grpSpPr>
        <p:sp>
          <p:nvSpPr>
            <p:cNvPr id="25" name="Shape 387">
              <a:extLst>
                <a:ext uri="{FF2B5EF4-FFF2-40B4-BE49-F238E27FC236}">
                  <a16:creationId xmlns:a16="http://schemas.microsoft.com/office/drawing/2014/main" id="{FBEE6A36-3CF0-4DA3-A7BC-36605DBBD9A3}"/>
                </a:ext>
              </a:extLst>
            </p:cNvPr>
            <p:cNvSpPr/>
            <p:nvPr/>
          </p:nvSpPr>
          <p:spPr>
            <a:xfrm>
              <a:off x="6215074" y="1900148"/>
              <a:ext cx="2357454" cy="646331"/>
            </a:xfrm>
            <a:prstGeom prst="rect">
              <a:avLst/>
            </a:prstGeom>
            <a:noFill/>
            <a:ln>
              <a:noFill/>
            </a:ln>
          </p:spPr>
          <p:txBody>
            <a:bodyPr spcFirstLastPara="1" wrap="square" lIns="91425" tIns="45700" rIns="91425" bIns="45700" anchor="t" anchorCtr="0">
              <a:noAutofit/>
            </a:bodyPr>
            <a:lstStyle/>
            <a:p>
              <a:pPr marL="0" marR="0" lvl="0" indent="-76200" algn="l" rtl="0">
                <a:lnSpc>
                  <a:spcPct val="100000"/>
                </a:lnSpc>
                <a:spcBef>
                  <a:spcPts val="0"/>
                </a:spcBef>
                <a:spcAft>
                  <a:spcPts val="0"/>
                </a:spcAft>
                <a:buClr>
                  <a:srgbClr val="000000"/>
                </a:buClr>
                <a:buSzPts val="1200"/>
                <a:buFont typeface="Microsoft JhengHei"/>
                <a:buChar char="•"/>
              </a:pPr>
              <a:r>
                <a:rPr lang="zh-TW" sz="1200" b="1" i="0" u="none" strike="noStrike" cap="none">
                  <a:solidFill>
                    <a:srgbClr val="262626"/>
                  </a:solidFill>
                  <a:latin typeface="Microsoft JhengHei"/>
                  <a:ea typeface="Microsoft JhengHei"/>
                  <a:cs typeface="Microsoft JhengHei"/>
                  <a:sym typeface="Microsoft JhengHei"/>
                </a:rPr>
                <a:t> 使排程快照自動以新擷取的</a:t>
              </a:r>
              <a:endParaRPr sz="1200" b="1" i="0" u="none" strike="noStrike" cap="none">
                <a:solidFill>
                  <a:srgbClr val="262626"/>
                </a:solidFill>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200"/>
                <a:buFont typeface="Arial"/>
                <a:buNone/>
              </a:pPr>
              <a:r>
                <a:rPr lang="zh-TW" sz="1200" b="1" i="0" u="none" strike="noStrike" cap="none">
                  <a:solidFill>
                    <a:srgbClr val="262626"/>
                  </a:solidFill>
                  <a:latin typeface="Microsoft JhengHei"/>
                  <a:ea typeface="Microsoft JhengHei"/>
                  <a:cs typeface="Microsoft JhengHei"/>
                  <a:sym typeface="Microsoft JhengHei"/>
                </a:rPr>
                <a:t>   快照取代舊快照 </a:t>
              </a:r>
              <a:endParaRPr sz="1200" b="1" i="0" u="none" strike="noStrike" cap="none">
                <a:solidFill>
                  <a:srgbClr val="262626"/>
                </a:solidFill>
                <a:latin typeface="Microsoft JhengHei"/>
                <a:ea typeface="Microsoft JhengHei"/>
                <a:cs typeface="Microsoft JhengHei"/>
                <a:sym typeface="Microsoft JhengHei"/>
              </a:endParaRPr>
            </a:p>
            <a:p>
              <a:pPr marL="0" marR="0" lvl="0" indent="-76200" algn="l" rtl="0">
                <a:lnSpc>
                  <a:spcPct val="100000"/>
                </a:lnSpc>
                <a:spcBef>
                  <a:spcPts val="0"/>
                </a:spcBef>
                <a:spcAft>
                  <a:spcPts val="0"/>
                </a:spcAft>
                <a:buClr>
                  <a:srgbClr val="000000"/>
                </a:buClr>
                <a:buSzPts val="1200"/>
                <a:buFont typeface="Microsoft JhengHei"/>
                <a:buChar char="•"/>
              </a:pPr>
              <a:r>
                <a:rPr lang="zh-TW" sz="1200" b="1" i="0" u="none" strike="noStrike" cap="none">
                  <a:solidFill>
                    <a:srgbClr val="262626"/>
                  </a:solidFill>
                  <a:latin typeface="Microsoft JhengHei"/>
                  <a:ea typeface="Microsoft JhengHei"/>
                  <a:cs typeface="Microsoft JhengHei"/>
                  <a:sym typeface="Microsoft JhengHei"/>
                </a:rPr>
                <a:t> 停止擷取快照</a:t>
              </a:r>
              <a:endParaRPr>
                <a:latin typeface="Microsoft JhengHei"/>
                <a:ea typeface="Microsoft JhengHei"/>
                <a:cs typeface="Microsoft JhengHei"/>
                <a:sym typeface="Microsoft JhengHei"/>
              </a:endParaRPr>
            </a:p>
          </p:txBody>
        </p:sp>
        <p:sp>
          <p:nvSpPr>
            <p:cNvPr id="26" name="Shape 388">
              <a:extLst>
                <a:ext uri="{FF2B5EF4-FFF2-40B4-BE49-F238E27FC236}">
                  <a16:creationId xmlns:a16="http://schemas.microsoft.com/office/drawing/2014/main" id="{8DF25A95-927A-4664-AD55-10EC4A316E9B}"/>
                </a:ext>
              </a:extLst>
            </p:cNvPr>
            <p:cNvSpPr/>
            <p:nvPr/>
          </p:nvSpPr>
          <p:spPr>
            <a:xfrm>
              <a:off x="6215074" y="1071552"/>
              <a:ext cx="2071702"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zh-TW" sz="1600" b="1" i="0" u="none" strike="noStrike" cap="none">
                  <a:solidFill>
                    <a:srgbClr val="262626"/>
                  </a:solidFill>
                  <a:latin typeface="Microsoft JhengHei"/>
                  <a:ea typeface="Microsoft JhengHei"/>
                  <a:cs typeface="Microsoft JhengHei"/>
                  <a:sym typeface="Microsoft JhengHei"/>
                </a:rPr>
                <a:t>當快照數量達到上限:</a:t>
              </a:r>
              <a:endParaRPr>
                <a:latin typeface="Microsoft JhengHei"/>
                <a:ea typeface="Microsoft JhengHei"/>
                <a:cs typeface="Microsoft JhengHei"/>
                <a:sym typeface="Microsoft JhengHei"/>
              </a:endParaRPr>
            </a:p>
            <a:p>
              <a:pPr marL="0" marR="0" lvl="0" indent="0" algn="l" rtl="0">
                <a:lnSpc>
                  <a:spcPct val="100000"/>
                </a:lnSpc>
                <a:spcBef>
                  <a:spcPts val="0"/>
                </a:spcBef>
                <a:spcAft>
                  <a:spcPts val="0"/>
                </a:spcAft>
                <a:buClr>
                  <a:srgbClr val="000000"/>
                </a:buClr>
                <a:buSzPts val="1600"/>
                <a:buFont typeface="Arial"/>
                <a:buNone/>
              </a:pPr>
              <a:r>
                <a:rPr lang="zh-TW" sz="1600" b="1" i="0" u="none" strike="noStrike" cap="none">
                  <a:solidFill>
                    <a:srgbClr val="262626"/>
                  </a:solidFill>
                  <a:latin typeface="Microsoft JhengHei"/>
                  <a:ea typeface="Microsoft JhengHei"/>
                  <a:cs typeface="Microsoft JhengHei"/>
                  <a:sym typeface="Microsoft JhengHei"/>
                </a:rPr>
                <a:t>設定快照數量達系統上限時的操作</a:t>
              </a:r>
              <a:endParaRPr sz="1600" b="1" i="0" u="none" strike="noStrike" cap="none">
                <a:solidFill>
                  <a:srgbClr val="262626"/>
                </a:solidFill>
                <a:latin typeface="Microsoft JhengHei"/>
                <a:ea typeface="Microsoft JhengHei"/>
                <a:cs typeface="Microsoft JhengHei"/>
                <a:sym typeface="Microsoft JhengHei"/>
              </a:endParaRPr>
            </a:p>
          </p:txBody>
        </p:sp>
      </p:grpSp>
      <p:sp>
        <p:nvSpPr>
          <p:cNvPr id="27" name="Shape 389">
            <a:extLst>
              <a:ext uri="{FF2B5EF4-FFF2-40B4-BE49-F238E27FC236}">
                <a16:creationId xmlns:a16="http://schemas.microsoft.com/office/drawing/2014/main" id="{45121833-5B74-4139-B084-98E761546647}"/>
              </a:ext>
            </a:extLst>
          </p:cNvPr>
          <p:cNvSpPr/>
          <p:nvPr/>
        </p:nvSpPr>
        <p:spPr>
          <a:xfrm>
            <a:off x="6759682" y="3687237"/>
            <a:ext cx="1944000" cy="36000"/>
          </a:xfrm>
          <a:prstGeom prst="rect">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28" name="Shape 390">
            <a:extLst>
              <a:ext uri="{FF2B5EF4-FFF2-40B4-BE49-F238E27FC236}">
                <a16:creationId xmlns:a16="http://schemas.microsoft.com/office/drawing/2014/main" id="{29086894-94C6-45B2-97C8-E7C72809F3A7}"/>
              </a:ext>
            </a:extLst>
          </p:cNvPr>
          <p:cNvSpPr/>
          <p:nvPr/>
        </p:nvSpPr>
        <p:spPr>
          <a:xfrm>
            <a:off x="6759682" y="2068987"/>
            <a:ext cx="1944000" cy="36000"/>
          </a:xfrm>
          <a:prstGeom prst="rect">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29" name="Shape 391">
            <a:extLst>
              <a:ext uri="{FF2B5EF4-FFF2-40B4-BE49-F238E27FC236}">
                <a16:creationId xmlns:a16="http://schemas.microsoft.com/office/drawing/2014/main" id="{7C30ACA6-CFBA-4BFC-91DB-8DA74060925A}"/>
              </a:ext>
            </a:extLst>
          </p:cNvPr>
          <p:cNvSpPr/>
          <p:nvPr/>
        </p:nvSpPr>
        <p:spPr>
          <a:xfrm>
            <a:off x="3808568" y="2699988"/>
            <a:ext cx="2618313" cy="875596"/>
          </a:xfrm>
          <a:prstGeom prst="roundRect">
            <a:avLst>
              <a:gd name="adj" fmla="val 9659"/>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Shape 392">
            <a:extLst>
              <a:ext uri="{FF2B5EF4-FFF2-40B4-BE49-F238E27FC236}">
                <a16:creationId xmlns:a16="http://schemas.microsoft.com/office/drawing/2014/main" id="{FC6D74C3-DC20-4F70-9E1E-1C49E8804E26}"/>
              </a:ext>
            </a:extLst>
          </p:cNvPr>
          <p:cNvSpPr/>
          <p:nvPr/>
        </p:nvSpPr>
        <p:spPr>
          <a:xfrm>
            <a:off x="3808568" y="4157087"/>
            <a:ext cx="2618314" cy="560060"/>
          </a:xfrm>
          <a:prstGeom prst="roundRect">
            <a:avLst>
              <a:gd name="adj" fmla="val 14235"/>
            </a:avLst>
          </a:prstGeom>
          <a:no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弧形 30">
            <a:extLst>
              <a:ext uri="{FF2B5EF4-FFF2-40B4-BE49-F238E27FC236}">
                <a16:creationId xmlns:a16="http://schemas.microsoft.com/office/drawing/2014/main" id="{05215DE5-930A-42B9-AED9-2B5B44A3C259}"/>
              </a:ext>
            </a:extLst>
          </p:cNvPr>
          <p:cNvSpPr/>
          <p:nvPr/>
        </p:nvSpPr>
        <p:spPr>
          <a:xfrm rot="5957411">
            <a:off x="5965083" y="3129655"/>
            <a:ext cx="1106062" cy="1106062"/>
          </a:xfrm>
          <a:prstGeom prst="arc">
            <a:avLst/>
          </a:prstGeom>
          <a:ln w="28575">
            <a:solidFill>
              <a:srgbClr val="E36C09"/>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TW" altLang="en-US"/>
          </a:p>
        </p:txBody>
      </p:sp>
      <p:sp>
        <p:nvSpPr>
          <p:cNvPr id="32" name="弧形 31">
            <a:extLst>
              <a:ext uri="{FF2B5EF4-FFF2-40B4-BE49-F238E27FC236}">
                <a16:creationId xmlns:a16="http://schemas.microsoft.com/office/drawing/2014/main" id="{09EA14D7-05FC-44F5-BA2B-EC5042E31F5E}"/>
              </a:ext>
            </a:extLst>
          </p:cNvPr>
          <p:cNvSpPr/>
          <p:nvPr/>
        </p:nvSpPr>
        <p:spPr>
          <a:xfrm rot="20151334">
            <a:off x="1713900" y="1795737"/>
            <a:ext cx="2276633" cy="2730451"/>
          </a:xfrm>
          <a:prstGeom prst="arc">
            <a:avLst>
              <a:gd name="adj1" fmla="val 15564668"/>
              <a:gd name="adj2" fmla="val 0"/>
            </a:avLst>
          </a:prstGeom>
          <a:ln w="28575">
            <a:solidFill>
              <a:srgbClr val="E36C09"/>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3" name="矩形 2">
            <a:extLst>
              <a:ext uri="{FF2B5EF4-FFF2-40B4-BE49-F238E27FC236}">
                <a16:creationId xmlns:a16="http://schemas.microsoft.com/office/drawing/2014/main" id="{8E14B925-608A-483D-8455-4DE4E271F024}"/>
              </a:ext>
            </a:extLst>
          </p:cNvPr>
          <p:cNvSpPr/>
          <p:nvPr/>
        </p:nvSpPr>
        <p:spPr>
          <a:xfrm>
            <a:off x="0" y="3255667"/>
            <a:ext cx="9189218" cy="10500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Shape 82"/>
          <p:cNvSpPr txBox="1">
            <a:spLocks noGrp="1"/>
          </p:cNvSpPr>
          <p:nvPr>
            <p:ph type="ctrTitle"/>
          </p:nvPr>
        </p:nvSpPr>
        <p:spPr>
          <a:xfrm>
            <a:off x="1160948" y="1904089"/>
            <a:ext cx="6943048" cy="1101600"/>
          </a:xfrm>
          <a:prstGeom prst="rect">
            <a:avLst/>
          </a:prstGeom>
          <a:noFill/>
          <a:ln>
            <a:noFill/>
          </a:ln>
          <a:effectLst>
            <a:outerShdw blurRad="50800" dist="38100" dir="2700000" algn="tl" rotWithShape="0">
              <a:srgbClr val="000000">
                <a:alpha val="40000"/>
              </a:srgbClr>
            </a:outerShdw>
          </a:effectLst>
        </p:spPr>
        <p:txBody>
          <a:bodyPr spcFirstLastPara="1" wrap="square" lIns="91425" tIns="91425" rIns="91425" bIns="91425" anchor="b" anchorCtr="0">
            <a:noAutofit/>
          </a:bodyPr>
          <a:lstStyle/>
          <a:p>
            <a:pPr marL="0" marR="0" lvl="0" indent="0" algn="l" rtl="0">
              <a:spcBef>
                <a:spcPts val="0"/>
              </a:spcBef>
              <a:spcAft>
                <a:spcPts val="0"/>
              </a:spcAft>
              <a:buClr>
                <a:schemeClr val="dk1"/>
              </a:buClr>
              <a:buSzPts val="4800"/>
              <a:buFont typeface="Arial"/>
              <a:buNone/>
            </a:pPr>
            <a:r>
              <a:rPr lang="zh-TW" sz="5000" i="0" u="none" strike="noStrike" cap="none">
                <a:solidFill>
                  <a:srgbClr val="FFFFFF"/>
                </a:solidFill>
                <a:latin typeface="Microsoft JhengHei"/>
                <a:ea typeface="Microsoft JhengHei"/>
                <a:cs typeface="Microsoft JhengHei"/>
                <a:sym typeface="Microsoft JhengHei"/>
              </a:rPr>
              <a:t>QNAP本地與遠端快照</a:t>
            </a:r>
            <a:br>
              <a:rPr lang="zh-TW" sz="5000" i="0" u="none" strike="noStrike" cap="none">
                <a:solidFill>
                  <a:srgbClr val="FFFFFF"/>
                </a:solidFill>
                <a:latin typeface="Microsoft JhengHei"/>
                <a:ea typeface="Microsoft JhengHei"/>
                <a:cs typeface="Microsoft JhengHei"/>
                <a:sym typeface="Microsoft JhengHei"/>
              </a:rPr>
            </a:br>
            <a:r>
              <a:rPr lang="zh-TW" sz="5000" i="0" u="none" strike="noStrike" cap="none">
                <a:solidFill>
                  <a:srgbClr val="FFFFFF"/>
                </a:solidFill>
                <a:latin typeface="Microsoft JhengHei"/>
                <a:ea typeface="Microsoft JhengHei"/>
                <a:cs typeface="Microsoft JhengHei"/>
                <a:sym typeface="Microsoft JhengHei"/>
              </a:rPr>
              <a:t>完整保護您的資料安全</a:t>
            </a:r>
            <a:endParaRPr sz="5000" i="0" u="none" strike="noStrike" cap="none">
              <a:solidFill>
                <a:schemeClr val="lt1"/>
              </a:solidFill>
              <a:latin typeface="Microsoft JhengHei"/>
              <a:ea typeface="Microsoft JhengHei"/>
              <a:cs typeface="Microsoft JhengHei"/>
              <a:sym typeface="Microsoft JhengHei"/>
            </a:endParaRPr>
          </a:p>
        </p:txBody>
      </p:sp>
      <p:sp>
        <p:nvSpPr>
          <p:cNvPr id="83" name="Shape 83"/>
          <p:cNvSpPr txBox="1"/>
          <p:nvPr/>
        </p:nvSpPr>
        <p:spPr>
          <a:xfrm>
            <a:off x="924447" y="3398407"/>
            <a:ext cx="2300851" cy="76944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t>快照介紹與</a:t>
            </a:r>
            <a:b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br>
            <a: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t>使用本地快照</a:t>
            </a:r>
            <a:endParaRPr>
              <a:solidFill>
                <a:srgbClr val="002060"/>
              </a:solidFill>
              <a:effectLst>
                <a:glow rad="101600">
                  <a:schemeClr val="bg1">
                    <a:alpha val="60000"/>
                  </a:schemeClr>
                </a:glow>
              </a:effectLst>
              <a:latin typeface="Microsoft JhengHei"/>
              <a:ea typeface="Microsoft JhengHei"/>
              <a:cs typeface="Microsoft JhengHei"/>
              <a:sym typeface="Microsoft JhengHei"/>
            </a:endParaRPr>
          </a:p>
        </p:txBody>
      </p:sp>
      <p:cxnSp>
        <p:nvCxnSpPr>
          <p:cNvPr id="84" name="Shape 84"/>
          <p:cNvCxnSpPr/>
          <p:nvPr/>
        </p:nvCxnSpPr>
        <p:spPr>
          <a:xfrm>
            <a:off x="3230226" y="3398407"/>
            <a:ext cx="6724" cy="735106"/>
          </a:xfrm>
          <a:prstGeom prst="straightConnector1">
            <a:avLst/>
          </a:prstGeom>
          <a:noFill/>
          <a:ln w="9525" cap="flat" cmpd="sng">
            <a:solidFill>
              <a:schemeClr val="lt1"/>
            </a:solidFill>
            <a:prstDash val="solid"/>
            <a:round/>
            <a:headEnd type="none" w="sm" len="sm"/>
            <a:tailEnd type="none" w="sm" len="sm"/>
          </a:ln>
        </p:spPr>
      </p:cxnSp>
      <p:sp>
        <p:nvSpPr>
          <p:cNvPr id="85" name="Shape 85"/>
          <p:cNvSpPr txBox="1"/>
          <p:nvPr/>
        </p:nvSpPr>
        <p:spPr>
          <a:xfrm>
            <a:off x="3093302" y="3398407"/>
            <a:ext cx="2711968" cy="806829"/>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t>快照空間分配</a:t>
            </a:r>
            <a:b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br>
            <a: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t>與進階應用</a:t>
            </a:r>
            <a:endParaRPr sz="2200"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endParaRPr>
          </a:p>
        </p:txBody>
      </p:sp>
      <p:cxnSp>
        <p:nvCxnSpPr>
          <p:cNvPr id="86" name="Shape 86"/>
          <p:cNvCxnSpPr/>
          <p:nvPr/>
        </p:nvCxnSpPr>
        <p:spPr>
          <a:xfrm>
            <a:off x="5659238" y="3398407"/>
            <a:ext cx="6724" cy="735106"/>
          </a:xfrm>
          <a:prstGeom prst="straightConnector1">
            <a:avLst/>
          </a:prstGeom>
          <a:noFill/>
          <a:ln w="9525" cap="flat" cmpd="sng">
            <a:solidFill>
              <a:schemeClr val="lt1"/>
            </a:solidFill>
            <a:prstDash val="solid"/>
            <a:round/>
            <a:headEnd type="none" w="sm" len="sm"/>
            <a:tailEnd type="none" w="sm" len="sm"/>
          </a:ln>
        </p:spPr>
      </p:cxnSp>
      <p:sp>
        <p:nvSpPr>
          <p:cNvPr id="87" name="Shape 87"/>
          <p:cNvSpPr txBox="1"/>
          <p:nvPr/>
        </p:nvSpPr>
        <p:spPr>
          <a:xfrm>
            <a:off x="5638419" y="3398407"/>
            <a:ext cx="3393988" cy="76944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algn="ctr"/>
            <a: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t>遠端快照與</a:t>
            </a:r>
            <a:endParaRPr lang="zh-TW" altLang="en-US" sz="2200">
              <a:solidFill>
                <a:srgbClr val="002060"/>
              </a:solidFill>
              <a:effectLst>
                <a:glow rad="101600">
                  <a:schemeClr val="bg1">
                    <a:alpha val="60000"/>
                  </a:schemeClr>
                </a:glow>
              </a:effectLst>
              <a:latin typeface="Microsoft JhengHei"/>
              <a:ea typeface="Microsoft JhengHei"/>
              <a:cs typeface="Microsoft JhengHei"/>
              <a:sym typeface="Microsoft JhengHei"/>
            </a:endParaRPr>
          </a:p>
          <a:p>
            <a:pPr marL="0" marR="0" lvl="0" indent="0" algn="ctr">
              <a:lnSpc>
                <a:spcPct val="100000"/>
              </a:lnSpc>
              <a:spcBef>
                <a:spcPts val="0"/>
              </a:spcBef>
              <a:spcAft>
                <a:spcPts val="0"/>
              </a:spcAft>
              <a:buNone/>
            </a:pPr>
            <a:r>
              <a:rPr lang="zh-TW" sz="2200" b="1" i="0" u="none" strike="noStrike" cap="none">
                <a:solidFill>
                  <a:srgbClr val="002060"/>
                </a:solidFill>
                <a:effectLst>
                  <a:glow rad="101600">
                    <a:schemeClr val="bg1">
                      <a:alpha val="60000"/>
                    </a:schemeClr>
                  </a:glow>
                </a:effectLst>
                <a:latin typeface="Microsoft JhengHei"/>
                <a:ea typeface="Microsoft JhengHei"/>
                <a:cs typeface="Microsoft JhengHei"/>
                <a:sym typeface="Microsoft JhengHei"/>
              </a:rPr>
              <a:t>遠端快照保險庫還原</a:t>
            </a:r>
            <a:endParaRPr lang="zh-TW" altLang="en-US" sz="2200" i="0" u="none" strike="noStrike" cap="none">
              <a:solidFill>
                <a:srgbClr val="002060"/>
              </a:solidFill>
              <a:latin typeface="Microsoft JhengHei"/>
              <a:ea typeface="Microsoft JhengHei"/>
              <a:cs typeface="Microsoft JhengHe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妥善分配空間獲得最佳快照保護</a:t>
            </a:r>
            <a:endParaRPr>
              <a:latin typeface="Microsoft JhengHei"/>
              <a:ea typeface="Microsoft JhengHei"/>
              <a:cs typeface="Microsoft JhengHei"/>
              <a:sym typeface="Microsoft JhengHei"/>
            </a:endParaRPr>
          </a:p>
        </p:txBody>
      </p:sp>
      <p:sp>
        <p:nvSpPr>
          <p:cNvPr id="400" name="Shape 400"/>
          <p:cNvSpPr/>
          <p:nvPr/>
        </p:nvSpPr>
        <p:spPr>
          <a:xfrm>
            <a:off x="4502883" y="2374435"/>
            <a:ext cx="4130147" cy="1216486"/>
          </a:xfrm>
          <a:prstGeom prst="rect">
            <a:avLst/>
          </a:prstGeom>
          <a:solidFill>
            <a:srgbClr val="A5A5A5"/>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1" name="Shape 401"/>
          <p:cNvSpPr/>
          <p:nvPr/>
        </p:nvSpPr>
        <p:spPr>
          <a:xfrm>
            <a:off x="7425465" y="2373205"/>
            <a:ext cx="1211004" cy="1228957"/>
          </a:xfrm>
          <a:prstGeom prst="rect">
            <a:avLst/>
          </a:prstGeom>
          <a:solidFill>
            <a:srgbClr val="00B050"/>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2" name="Shape 402"/>
          <p:cNvSpPr/>
          <p:nvPr/>
        </p:nvSpPr>
        <p:spPr>
          <a:xfrm>
            <a:off x="4502883" y="3590396"/>
            <a:ext cx="1880444" cy="1195200"/>
          </a:xfrm>
          <a:prstGeom prst="rect">
            <a:avLst/>
          </a:prstGeom>
          <a:solidFill>
            <a:srgbClr val="B6DDE7"/>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Shape 403"/>
          <p:cNvSpPr/>
          <p:nvPr/>
        </p:nvSpPr>
        <p:spPr>
          <a:xfrm>
            <a:off x="6383327" y="3590922"/>
            <a:ext cx="2259228" cy="1194674"/>
          </a:xfrm>
          <a:prstGeom prst="rect">
            <a:avLst/>
          </a:prstGeom>
          <a:solidFill>
            <a:srgbClr val="B6DDE7"/>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4" name="Shape 404"/>
          <p:cNvSpPr/>
          <p:nvPr/>
        </p:nvSpPr>
        <p:spPr>
          <a:xfrm>
            <a:off x="283283" y="2360455"/>
            <a:ext cx="3164962" cy="2425142"/>
          </a:xfrm>
          <a:prstGeom prst="rect">
            <a:avLst/>
          </a:prstGeom>
          <a:solidFill>
            <a:srgbClr val="B6DDE7"/>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5" name="Shape 405"/>
          <p:cNvSpPr/>
          <p:nvPr/>
        </p:nvSpPr>
        <p:spPr>
          <a:xfrm>
            <a:off x="2276018" y="3326940"/>
            <a:ext cx="1934737" cy="1458656"/>
          </a:xfrm>
          <a:prstGeom prst="rect">
            <a:avLst/>
          </a:prstGeom>
          <a:solidFill>
            <a:srgbClr val="B6DDE7"/>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6" name="Shape 406"/>
          <p:cNvSpPr/>
          <p:nvPr/>
        </p:nvSpPr>
        <p:spPr>
          <a:xfrm>
            <a:off x="2276018" y="2360455"/>
            <a:ext cx="1934737" cy="1216487"/>
          </a:xfrm>
          <a:prstGeom prst="rect">
            <a:avLst/>
          </a:prstGeom>
          <a:solidFill>
            <a:srgbClr val="B6DDE7"/>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7" name="Shape 407"/>
          <p:cNvSpPr txBox="1"/>
          <p:nvPr/>
        </p:nvSpPr>
        <p:spPr>
          <a:xfrm>
            <a:off x="4457527" y="1120789"/>
            <a:ext cx="3753756" cy="10001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60"/>
              <a:buFont typeface="Arial"/>
              <a:buNone/>
            </a:pPr>
            <a:r>
              <a:rPr lang="zh-TW" sz="2000" b="1" i="0" u="none" strike="noStrike" cap="none">
                <a:solidFill>
                  <a:srgbClr val="262626"/>
                </a:solidFill>
                <a:latin typeface="Microsoft JhengHei"/>
                <a:ea typeface="Microsoft JhengHei"/>
                <a:cs typeface="Microsoft JhengHei"/>
                <a:sym typeface="Microsoft JhengHei"/>
              </a:rPr>
              <a:t>預留共用空間，避免一次將儲存空間配置完，</a:t>
            </a:r>
            <a:r>
              <a:rPr lang="zh-TW" sz="2000" b="1" i="0" u="none" strike="noStrike" cap="none">
                <a:solidFill>
                  <a:srgbClr val="00B050"/>
                </a:solidFill>
                <a:latin typeface="Microsoft JhengHei"/>
                <a:ea typeface="Microsoft JhengHei"/>
                <a:cs typeface="Microsoft JhengHei"/>
                <a:sym typeface="Microsoft JhengHei"/>
              </a:rPr>
              <a:t>並以初期少量配置為最佳策略</a:t>
            </a:r>
            <a:r>
              <a:rPr lang="zh-TW" altLang="en-US" sz="2000" b="1">
                <a:solidFill>
                  <a:srgbClr val="00B050"/>
                </a:solidFill>
                <a:latin typeface="Microsoft JhengHei"/>
                <a:ea typeface="Microsoft JhengHei"/>
                <a:cs typeface="Microsoft JhengHei"/>
              </a:rPr>
              <a:t>。</a:t>
            </a:r>
            <a:endParaRPr lang="zh-TW" altLang="en-US">
              <a:solidFill>
                <a:srgbClr val="00B050"/>
              </a:solidFill>
              <a:latin typeface="Microsoft JhengHei"/>
              <a:ea typeface="Microsoft JhengHei"/>
              <a:cs typeface="Microsoft JhengHei"/>
            </a:endParaRPr>
          </a:p>
          <a:p>
            <a:pPr marL="0" marR="0" lvl="0" indent="0" algn="l" rtl="0">
              <a:lnSpc>
                <a:spcPct val="100000"/>
              </a:lnSpc>
              <a:spcBef>
                <a:spcPts val="400"/>
              </a:spcBef>
              <a:spcAft>
                <a:spcPts val="0"/>
              </a:spcAft>
              <a:buClr>
                <a:schemeClr val="lt1"/>
              </a:buClr>
              <a:buSzPts val="1660"/>
              <a:buFont typeface="Arial"/>
              <a:buNone/>
            </a:pPr>
            <a:endParaRPr sz="2000" b="1" i="0" u="none" strike="noStrike" cap="none">
              <a:solidFill>
                <a:schemeClr val="lt1"/>
              </a:solidFill>
              <a:latin typeface="Microsoft JhengHei"/>
              <a:ea typeface="Microsoft JhengHei"/>
              <a:cs typeface="Microsoft JhengHei"/>
              <a:sym typeface="Microsoft JhengHei"/>
            </a:endParaRPr>
          </a:p>
        </p:txBody>
      </p:sp>
      <p:grpSp>
        <p:nvGrpSpPr>
          <p:cNvPr id="408" name="Shape 408"/>
          <p:cNvGrpSpPr/>
          <p:nvPr/>
        </p:nvGrpSpPr>
        <p:grpSpPr>
          <a:xfrm>
            <a:off x="373308" y="2607945"/>
            <a:ext cx="1837183" cy="2005639"/>
            <a:chOff x="339881" y="2547953"/>
            <a:chExt cx="1837183" cy="2005639"/>
          </a:xfrm>
        </p:grpSpPr>
        <p:pic>
          <p:nvPicPr>
            <p:cNvPr id="409" name="Shape 409" descr="D:\工作進行中\20170911直播母版16比9\各場PPT元素\20171206\人-04.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9881" y="2547953"/>
              <a:ext cx="1731789" cy="1881185"/>
            </a:xfrm>
            <a:prstGeom prst="rect">
              <a:avLst/>
            </a:prstGeom>
            <a:noFill/>
            <a:ln>
              <a:noFill/>
            </a:ln>
          </p:spPr>
        </p:pic>
        <p:pic>
          <p:nvPicPr>
            <p:cNvPr id="410" name="Shape 410"/>
            <p:cNvPicPr preferRelativeResize="0"/>
            <p:nvPr/>
          </p:nvPicPr>
          <p:blipFill rotWithShape="1">
            <a:blip r:embed="rId4">
              <a:alphaModFix/>
            </a:blip>
            <a:srcRect/>
            <a:stretch/>
          </p:blipFill>
          <p:spPr>
            <a:xfrm>
              <a:off x="1481106" y="3857634"/>
              <a:ext cx="695958" cy="695958"/>
            </a:xfrm>
            <a:prstGeom prst="rect">
              <a:avLst/>
            </a:prstGeom>
            <a:noFill/>
            <a:ln>
              <a:noFill/>
            </a:ln>
          </p:spPr>
        </p:pic>
      </p:grpSp>
      <p:grpSp>
        <p:nvGrpSpPr>
          <p:cNvPr id="411" name="Shape 411"/>
          <p:cNvGrpSpPr/>
          <p:nvPr/>
        </p:nvGrpSpPr>
        <p:grpSpPr>
          <a:xfrm>
            <a:off x="2496243" y="2345990"/>
            <a:ext cx="1370628" cy="1259374"/>
            <a:chOff x="2538217" y="2312508"/>
            <a:chExt cx="1370628" cy="1259374"/>
          </a:xfrm>
        </p:grpSpPr>
        <p:pic>
          <p:nvPicPr>
            <p:cNvPr id="412" name="Shape 412" descr="D:\工作進行中\20170911直播母版16比9\各場PPT元素\20171206\人-04.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38217" y="2312508"/>
              <a:ext cx="1157484" cy="1259374"/>
            </a:xfrm>
            <a:prstGeom prst="rect">
              <a:avLst/>
            </a:prstGeom>
            <a:noFill/>
            <a:ln>
              <a:noFill/>
            </a:ln>
          </p:spPr>
        </p:pic>
        <p:pic>
          <p:nvPicPr>
            <p:cNvPr id="413" name="Shape 413" descr="相關圖片"/>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86116" y="2857502"/>
              <a:ext cx="622729" cy="622729"/>
            </a:xfrm>
            <a:prstGeom prst="rect">
              <a:avLst/>
            </a:prstGeom>
            <a:noFill/>
            <a:ln>
              <a:noFill/>
            </a:ln>
          </p:spPr>
        </p:pic>
      </p:grpSp>
      <p:grpSp>
        <p:nvGrpSpPr>
          <p:cNvPr id="414" name="Shape 414"/>
          <p:cNvGrpSpPr/>
          <p:nvPr/>
        </p:nvGrpSpPr>
        <p:grpSpPr>
          <a:xfrm>
            <a:off x="2496243" y="3586946"/>
            <a:ext cx="1345237" cy="1259374"/>
            <a:chOff x="2500298" y="3526954"/>
            <a:chExt cx="1345237" cy="1259374"/>
          </a:xfrm>
        </p:grpSpPr>
        <p:pic>
          <p:nvPicPr>
            <p:cNvPr id="415" name="Shape 415" descr="D:\工作進行中\20170911直播母版16比9\各場PPT元素\20171206\人-04.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500298" y="3526954"/>
              <a:ext cx="1157484" cy="1259374"/>
            </a:xfrm>
            <a:prstGeom prst="rect">
              <a:avLst/>
            </a:prstGeom>
            <a:noFill/>
            <a:ln>
              <a:noFill/>
            </a:ln>
          </p:spPr>
        </p:pic>
        <p:pic>
          <p:nvPicPr>
            <p:cNvPr id="416" name="Shape 416" descr="「File png」的圖片搜尋結果"/>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214678" y="4084033"/>
              <a:ext cx="630857" cy="630857"/>
            </a:xfrm>
            <a:prstGeom prst="rect">
              <a:avLst/>
            </a:prstGeom>
            <a:noFill/>
            <a:ln>
              <a:noFill/>
            </a:ln>
          </p:spPr>
        </p:pic>
      </p:grpSp>
      <p:grpSp>
        <p:nvGrpSpPr>
          <p:cNvPr id="417" name="Shape 417"/>
          <p:cNvGrpSpPr/>
          <p:nvPr/>
        </p:nvGrpSpPr>
        <p:grpSpPr>
          <a:xfrm>
            <a:off x="6808991" y="3560436"/>
            <a:ext cx="1131660" cy="1229286"/>
            <a:chOff x="7143854" y="2928940"/>
            <a:chExt cx="1731789" cy="1881187"/>
          </a:xfrm>
        </p:grpSpPr>
        <p:pic>
          <p:nvPicPr>
            <p:cNvPr id="418" name="Shape 418" descr="D:\工作進行中\20170911直播母版16比9\各場PPT元素\20171206\人-04.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143854" y="2928940"/>
              <a:ext cx="1731789" cy="1881187"/>
            </a:xfrm>
            <a:prstGeom prst="rect">
              <a:avLst/>
            </a:prstGeom>
            <a:noFill/>
            <a:ln>
              <a:noFill/>
            </a:ln>
          </p:spPr>
        </p:pic>
        <p:pic>
          <p:nvPicPr>
            <p:cNvPr id="419" name="Shape 419" descr="「File png」的圖片搜尋結果"/>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638050" y="3280348"/>
              <a:ext cx="362974" cy="362972"/>
            </a:xfrm>
            <a:prstGeom prst="rect">
              <a:avLst/>
            </a:prstGeom>
            <a:noFill/>
            <a:ln>
              <a:noFill/>
            </a:ln>
          </p:spPr>
        </p:pic>
        <p:pic>
          <p:nvPicPr>
            <p:cNvPr id="420" name="Shape 420" descr="相關圖片"/>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42792" y="3280348"/>
              <a:ext cx="358298" cy="358296"/>
            </a:xfrm>
            <a:prstGeom prst="rect">
              <a:avLst/>
            </a:prstGeom>
            <a:noFill/>
            <a:ln>
              <a:noFill/>
            </a:ln>
          </p:spPr>
        </p:pic>
      </p:grpSp>
      <p:pic>
        <p:nvPicPr>
          <p:cNvPr id="421" name="Shape 421" descr="D:\工作進行中\20170911直播母版16比9\各場PPT元素\20171206\人-04.pn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880165" y="3560436"/>
            <a:ext cx="1131660" cy="1229284"/>
          </a:xfrm>
          <a:prstGeom prst="rect">
            <a:avLst/>
          </a:prstGeom>
          <a:noFill/>
          <a:ln>
            <a:noFill/>
          </a:ln>
        </p:spPr>
      </p:pic>
      <p:pic>
        <p:nvPicPr>
          <p:cNvPr id="422" name="Shape 422"/>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5292115" y="3703312"/>
            <a:ext cx="305394" cy="305394"/>
          </a:xfrm>
          <a:prstGeom prst="rect">
            <a:avLst/>
          </a:prstGeom>
          <a:noFill/>
          <a:ln>
            <a:noFill/>
          </a:ln>
        </p:spPr>
      </p:pic>
      <p:grpSp>
        <p:nvGrpSpPr>
          <p:cNvPr id="423" name="Shape 423"/>
          <p:cNvGrpSpPr/>
          <p:nvPr/>
        </p:nvGrpSpPr>
        <p:grpSpPr>
          <a:xfrm>
            <a:off x="8139845" y="2129254"/>
            <a:ext cx="831896" cy="788240"/>
            <a:chOff x="8143900" y="4143386"/>
            <a:chExt cx="831896" cy="788240"/>
          </a:xfrm>
        </p:grpSpPr>
        <p:sp>
          <p:nvSpPr>
            <p:cNvPr id="424" name="Shape 424"/>
            <p:cNvSpPr/>
            <p:nvPr/>
          </p:nvSpPr>
          <p:spPr>
            <a:xfrm>
              <a:off x="8215338" y="4233910"/>
              <a:ext cx="695294" cy="69529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5" name="Shape 425" descr="C:\Users\user\Desktop\20170928_Virtualization Station 直播\有.png"/>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143900" y="4143386"/>
              <a:ext cx="831896" cy="788240"/>
            </a:xfrm>
            <a:prstGeom prst="rect">
              <a:avLst/>
            </a:prstGeom>
            <a:noFill/>
            <a:ln>
              <a:noFill/>
            </a:ln>
          </p:spPr>
        </p:pic>
      </p:grpSp>
      <p:grpSp>
        <p:nvGrpSpPr>
          <p:cNvPr id="426" name="Shape 426"/>
          <p:cNvGrpSpPr/>
          <p:nvPr/>
        </p:nvGrpSpPr>
        <p:grpSpPr>
          <a:xfrm>
            <a:off x="3710689" y="2203114"/>
            <a:ext cx="685510" cy="684090"/>
            <a:chOff x="3929058" y="4214824"/>
            <a:chExt cx="685510" cy="684090"/>
          </a:xfrm>
        </p:grpSpPr>
        <p:sp>
          <p:nvSpPr>
            <p:cNvPr id="427" name="Shape 427"/>
            <p:cNvSpPr/>
            <p:nvPr/>
          </p:nvSpPr>
          <p:spPr>
            <a:xfrm>
              <a:off x="3971952" y="4257718"/>
              <a:ext cx="600048" cy="60004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8" name="Shape 428" descr="C:\Users\user\Desktop\20170928_Virtualization Station 直播\無.png"/>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929058" y="4214824"/>
              <a:ext cx="685510" cy="684090"/>
            </a:xfrm>
            <a:prstGeom prst="rect">
              <a:avLst/>
            </a:prstGeom>
            <a:noFill/>
            <a:ln>
              <a:noFill/>
            </a:ln>
          </p:spPr>
        </p:pic>
      </p:grpSp>
      <p:sp>
        <p:nvSpPr>
          <p:cNvPr id="429" name="Shape 429"/>
          <p:cNvSpPr/>
          <p:nvPr/>
        </p:nvSpPr>
        <p:spPr>
          <a:xfrm>
            <a:off x="5240319" y="2846056"/>
            <a:ext cx="1210589"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2000" b="1" i="0" u="none" strike="noStrike" cap="none">
                <a:solidFill>
                  <a:schemeClr val="lt1"/>
                </a:solidFill>
                <a:latin typeface="Arial"/>
                <a:ea typeface="Arial"/>
                <a:cs typeface="Arial"/>
                <a:sym typeface="Arial"/>
              </a:rPr>
              <a:t>閒置空間</a:t>
            </a:r>
            <a:endParaRPr/>
          </a:p>
        </p:txBody>
      </p:sp>
      <p:pic>
        <p:nvPicPr>
          <p:cNvPr id="430" name="Shape 430" descr="「Snapshot icon」的圖片搜尋結果"/>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7812087" y="2774618"/>
            <a:ext cx="480062" cy="480062"/>
          </a:xfrm>
          <a:prstGeom prst="rect">
            <a:avLst/>
          </a:prstGeom>
          <a:noFill/>
          <a:ln>
            <a:noFill/>
          </a:ln>
        </p:spPr>
      </p:pic>
      <p:sp>
        <p:nvSpPr>
          <p:cNvPr id="431" name="Shape 431"/>
          <p:cNvSpPr/>
          <p:nvPr/>
        </p:nvSpPr>
        <p:spPr>
          <a:xfrm>
            <a:off x="7765536" y="3203246"/>
            <a:ext cx="588623"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Arial"/>
                <a:ea typeface="Arial"/>
                <a:cs typeface="Arial"/>
                <a:sym typeface="Arial"/>
              </a:rPr>
              <a:t>快照 </a:t>
            </a:r>
            <a:endParaRPr sz="1400" b="0" i="0" u="none" strike="noStrike" cap="none">
              <a:solidFill>
                <a:schemeClr val="lt1"/>
              </a:solidFill>
              <a:latin typeface="Arial"/>
              <a:ea typeface="Arial"/>
              <a:cs typeface="Arial"/>
              <a:sym typeface="Arial"/>
            </a:endParaRPr>
          </a:p>
        </p:txBody>
      </p:sp>
      <p:sp>
        <p:nvSpPr>
          <p:cNvPr id="432" name="Shape 432"/>
          <p:cNvSpPr/>
          <p:nvPr/>
        </p:nvSpPr>
        <p:spPr>
          <a:xfrm>
            <a:off x="593885" y="1140491"/>
            <a:ext cx="428628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60"/>
              <a:buFont typeface="Arial"/>
              <a:buNone/>
            </a:pPr>
            <a:r>
              <a:rPr lang="zh-TW" sz="2000" b="1" i="0" u="none" strike="noStrike" cap="none">
                <a:solidFill>
                  <a:srgbClr val="262626"/>
                </a:solidFill>
                <a:latin typeface="Microsoft JhengHei"/>
                <a:ea typeface="Microsoft JhengHei"/>
                <a:cs typeface="Microsoft JhengHei"/>
                <a:sym typeface="Microsoft JhengHei"/>
              </a:rPr>
              <a:t>當儲存池所有空間均被分配，</a:t>
            </a:r>
            <a:br>
              <a:rPr lang="zh-TW" sz="2000" b="1" i="0" u="none" strike="noStrike" cap="none">
                <a:solidFill>
                  <a:srgbClr val="262626"/>
                </a:solidFill>
                <a:latin typeface="Microsoft JhengHei"/>
                <a:ea typeface="Microsoft JhengHei"/>
                <a:cs typeface="Microsoft JhengHei"/>
                <a:sym typeface="Microsoft JhengHei"/>
              </a:rPr>
            </a:br>
            <a:r>
              <a:rPr lang="zh-TW" sz="2000" b="1" i="0" u="none" strike="noStrike" cap="none">
                <a:solidFill>
                  <a:srgbClr val="FF0000"/>
                </a:solidFill>
                <a:latin typeface="Microsoft JhengHei"/>
                <a:ea typeface="Microsoft JhengHei"/>
                <a:cs typeface="Microsoft JhengHei"/>
                <a:sym typeface="Microsoft JhengHei"/>
              </a:rPr>
              <a:t>將無法繼續使用快照功能。</a:t>
            </a:r>
            <a:endParaRPr>
              <a:latin typeface="Microsoft JhengHei"/>
              <a:ea typeface="Microsoft JhengHei"/>
              <a:cs typeface="Microsoft JhengHei"/>
              <a:sym typeface="Microsoft JhengHe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FFA75B3-2E40-4F7F-B497-CB56A8ECBABC}"/>
              </a:ext>
            </a:extLst>
          </p:cNvPr>
          <p:cNvSpPr>
            <a:spLocks noGrp="1"/>
          </p:cNvSpPr>
          <p:nvPr>
            <p:ph type="body" idx="1"/>
          </p:nvPr>
        </p:nvSpPr>
        <p:spPr/>
        <p:txBody>
          <a:bodyPr/>
          <a:lstStyle/>
          <a:p>
            <a:pPr marL="342900" indent="-342900">
              <a:spcBef>
                <a:spcPct val="20000"/>
              </a:spcBef>
            </a:pPr>
            <a:r>
              <a:rPr lang="zh-TW"/>
              <a:t>QTS </a:t>
            </a:r>
            <a:r>
              <a:rPr lang="en-US" altLang="zh-TW"/>
              <a:t>4.3.5 中，</a:t>
            </a:r>
            <a:r>
              <a:rPr lang="zh-TW"/>
              <a:t>完整與精簡磁碟區均支援調整磁碟區大小的功能</a:t>
            </a:r>
            <a:r>
              <a:rPr lang="zh-TW" altLang="en-US"/>
              <a:t>。</a:t>
            </a:r>
            <a:endParaRPr lang="en-US" altLang="zh-TW" b="0"/>
          </a:p>
          <a:p>
            <a:pPr marL="342900" indent="-342900">
              <a:spcBef>
                <a:spcPct val="20000"/>
              </a:spcBef>
            </a:pPr>
            <a:r>
              <a:rPr lang="zh-TW"/>
              <a:t>可縮減未使用的完整配置空間，以釋放儲存池空間供其他磁碟</a:t>
            </a:r>
            <a:r>
              <a:rPr lang="en-US" altLang="zh-TW"/>
              <a:t>iSCSI</a:t>
            </a:r>
            <a:r>
              <a:rPr lang="zh-TW"/>
              <a:t> </a:t>
            </a:r>
            <a:r>
              <a:rPr lang="en-US" altLang="zh-TW"/>
              <a:t>LUN </a:t>
            </a:r>
            <a:r>
              <a:rPr lang="zh-TW"/>
              <a:t>或是快照使用</a:t>
            </a:r>
            <a:r>
              <a:rPr lang="zh-TW" altLang="en-US"/>
              <a:t>。</a:t>
            </a:r>
            <a:endParaRPr lang="zh-TW" b="0"/>
          </a:p>
          <a:p>
            <a:pPr marL="342900" indent="-342900">
              <a:spcBef>
                <a:spcPct val="20000"/>
              </a:spcBef>
            </a:pPr>
            <a:r>
              <a:rPr lang="zh-TW"/>
              <a:t>也可減少精簡磁碟區空間規劃來避免 「空間超額</a:t>
            </a:r>
            <a:r>
              <a:rPr lang="zh-TW" altLang="en-US"/>
              <a:t>訂</a:t>
            </a:r>
            <a:r>
              <a:rPr lang="zh-TW"/>
              <a:t>閱」或佔用過多</a:t>
            </a:r>
            <a:r>
              <a:rPr lang="zh-TW" altLang="en-US"/>
              <a:t>快</a:t>
            </a:r>
            <a:r>
              <a:rPr lang="zh-TW"/>
              <a:t>照空間</a:t>
            </a:r>
          </a:p>
        </p:txBody>
      </p:sp>
      <p:sp>
        <p:nvSpPr>
          <p:cNvPr id="3" name="標題 2">
            <a:extLst>
              <a:ext uri="{FF2B5EF4-FFF2-40B4-BE49-F238E27FC236}">
                <a16:creationId xmlns:a16="http://schemas.microsoft.com/office/drawing/2014/main" id="{9A2B29BE-3EFD-4E1F-9ABC-BEEF7A253E17}"/>
              </a:ext>
            </a:extLst>
          </p:cNvPr>
          <p:cNvSpPr>
            <a:spLocks noGrp="1"/>
          </p:cNvSpPr>
          <p:nvPr>
            <p:ph type="title"/>
          </p:nvPr>
        </p:nvSpPr>
        <p:spPr/>
        <p:txBody>
          <a:bodyPr/>
          <a:lstStyle/>
          <a:p>
            <a:r>
              <a:rPr lang="zh-TW"/>
              <a:t>空間不夠用？調整磁碟區大小精靈 </a:t>
            </a:r>
            <a:endParaRPr lang="zh-TW" b="0"/>
          </a:p>
        </p:txBody>
      </p:sp>
      <p:pic>
        <p:nvPicPr>
          <p:cNvPr id="4" name="Shape 653">
            <a:extLst>
              <a:ext uri="{FF2B5EF4-FFF2-40B4-BE49-F238E27FC236}">
                <a16:creationId xmlns:a16="http://schemas.microsoft.com/office/drawing/2014/main" id="{85026425-E5C3-4A8A-8FAF-A8F8B54662E6}"/>
              </a:ext>
            </a:extLst>
          </p:cNvPr>
          <p:cNvPicPr preferRelativeResize="0"/>
          <p:nvPr/>
        </p:nvPicPr>
        <p:blipFill>
          <a:blip r:embed="rId2" cstate="screen">
            <a:extLst>
              <a:ext uri="{28A0092B-C50C-407E-A947-70E740481C1C}">
                <a14:useLocalDpi xmlns:a14="http://schemas.microsoft.com/office/drawing/2010/main"/>
              </a:ext>
            </a:extLst>
          </a:blip>
          <a:stretch>
            <a:fillRect/>
          </a:stretch>
        </p:blipFill>
        <p:spPr>
          <a:xfrm rot="13759533">
            <a:off x="701048" y="2610194"/>
            <a:ext cx="1500256" cy="1179567"/>
          </a:xfrm>
          <a:prstGeom prst="rect">
            <a:avLst/>
          </a:prstGeom>
          <a:noFill/>
          <a:ln>
            <a:noFill/>
          </a:ln>
        </p:spPr>
      </p:pic>
      <p:pic>
        <p:nvPicPr>
          <p:cNvPr id="5" name="Shape 658">
            <a:extLst>
              <a:ext uri="{FF2B5EF4-FFF2-40B4-BE49-F238E27FC236}">
                <a16:creationId xmlns:a16="http://schemas.microsoft.com/office/drawing/2014/main" id="{25E6739D-CED8-4E55-BCD0-6BEA882373EB}"/>
              </a:ext>
            </a:extLst>
          </p:cNvPr>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6390163" y="2793987"/>
            <a:ext cx="2695222" cy="2051269"/>
          </a:xfrm>
          <a:prstGeom prst="rect">
            <a:avLst/>
          </a:prstGeom>
          <a:noFill/>
          <a:ln>
            <a:noFill/>
          </a:ln>
        </p:spPr>
      </p:pic>
      <p:sp>
        <p:nvSpPr>
          <p:cNvPr id="6" name="Shape 659">
            <a:extLst>
              <a:ext uri="{FF2B5EF4-FFF2-40B4-BE49-F238E27FC236}">
                <a16:creationId xmlns:a16="http://schemas.microsoft.com/office/drawing/2014/main" id="{0EFA5BD4-A024-4576-98EB-0C260BE24979}"/>
              </a:ext>
            </a:extLst>
          </p:cNvPr>
          <p:cNvSpPr txBox="1"/>
          <p:nvPr/>
        </p:nvSpPr>
        <p:spPr>
          <a:xfrm>
            <a:off x="6856326" y="3276977"/>
            <a:ext cx="1804844" cy="12415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zh-TW" sz="1800" b="1">
                <a:latin typeface="Microsoft JhengHei"/>
                <a:ea typeface="Microsoft JhengHei"/>
                <a:cs typeface="Microsoft JhengHei"/>
                <a:sym typeface="Microsoft JhengHei"/>
              </a:rPr>
              <a:t>精簡磁碟區規劃的空間超過儲存池實際可供給的空間</a:t>
            </a:r>
            <a:endParaRPr sz="1800" b="1" i="0" u="none" strike="noStrike" cap="none">
              <a:solidFill>
                <a:srgbClr val="000000"/>
              </a:solidFill>
              <a:latin typeface="Microsoft JhengHei"/>
              <a:ea typeface="Microsoft JhengHei"/>
              <a:cs typeface="Microsoft JhengHei"/>
              <a:sym typeface="Microsoft JhengHei"/>
            </a:endParaRPr>
          </a:p>
        </p:txBody>
      </p:sp>
      <p:sp>
        <p:nvSpPr>
          <p:cNvPr id="7" name="Shape 660">
            <a:extLst>
              <a:ext uri="{FF2B5EF4-FFF2-40B4-BE49-F238E27FC236}">
                <a16:creationId xmlns:a16="http://schemas.microsoft.com/office/drawing/2014/main" id="{CA9B7F06-404B-468A-AF68-FB66C78654BD}"/>
              </a:ext>
            </a:extLst>
          </p:cNvPr>
          <p:cNvSpPr/>
          <p:nvPr/>
        </p:nvSpPr>
        <p:spPr>
          <a:xfrm>
            <a:off x="315882" y="4245263"/>
            <a:ext cx="4463100" cy="351000"/>
          </a:xfrm>
          <a:prstGeom prst="rect">
            <a:avLst/>
          </a:prstGeom>
          <a:solidFill>
            <a:srgbClr val="00B05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b="1">
                <a:solidFill>
                  <a:schemeClr val="lt1"/>
                </a:solidFill>
                <a:latin typeface="Microsoft JhengHei"/>
                <a:ea typeface="Microsoft JhengHei"/>
                <a:cs typeface="Microsoft JhengHei"/>
                <a:sym typeface="Microsoft JhengHei"/>
              </a:rPr>
              <a:t>儲存池</a:t>
            </a:r>
            <a:endParaRPr sz="1400" b="1" i="0" u="none" strike="noStrike" cap="none">
              <a:solidFill>
                <a:schemeClr val="lt1"/>
              </a:solidFill>
              <a:latin typeface="Microsoft JhengHei"/>
              <a:ea typeface="Microsoft JhengHei"/>
              <a:cs typeface="Microsoft JhengHei"/>
              <a:sym typeface="Microsoft JhengHei"/>
            </a:endParaRPr>
          </a:p>
        </p:txBody>
      </p:sp>
      <p:sp>
        <p:nvSpPr>
          <p:cNvPr id="8" name="Shape 661">
            <a:extLst>
              <a:ext uri="{FF2B5EF4-FFF2-40B4-BE49-F238E27FC236}">
                <a16:creationId xmlns:a16="http://schemas.microsoft.com/office/drawing/2014/main" id="{A18A0F3E-6F8A-41EC-A6D3-DAF83EEF0967}"/>
              </a:ext>
            </a:extLst>
          </p:cNvPr>
          <p:cNvSpPr/>
          <p:nvPr/>
        </p:nvSpPr>
        <p:spPr>
          <a:xfrm>
            <a:off x="336981" y="3894199"/>
            <a:ext cx="3133831" cy="351064"/>
          </a:xfrm>
          <a:prstGeom prst="rect">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sz="1400" b="0" i="0" u="none" strike="noStrike" cap="none">
                <a:solidFill>
                  <a:schemeClr val="lt1"/>
                </a:solidFill>
                <a:latin typeface="Arial"/>
                <a:ea typeface="Arial"/>
                <a:cs typeface="Arial"/>
                <a:sym typeface="Arial"/>
              </a:rPr>
              <a:t>Think Volume</a:t>
            </a:r>
            <a:endParaRPr sz="1400" b="0" i="0" u="none" strike="noStrike" cap="none">
              <a:solidFill>
                <a:schemeClr val="lt1"/>
              </a:solidFill>
              <a:latin typeface="Arial"/>
              <a:ea typeface="Arial"/>
              <a:cs typeface="Arial"/>
              <a:sym typeface="Arial"/>
            </a:endParaRPr>
          </a:p>
        </p:txBody>
      </p:sp>
      <p:sp>
        <p:nvSpPr>
          <p:cNvPr id="9" name="Shape 662">
            <a:extLst>
              <a:ext uri="{FF2B5EF4-FFF2-40B4-BE49-F238E27FC236}">
                <a16:creationId xmlns:a16="http://schemas.microsoft.com/office/drawing/2014/main" id="{BF67DB87-90E8-40EA-A581-CC478B0B9386}"/>
              </a:ext>
            </a:extLst>
          </p:cNvPr>
          <p:cNvSpPr/>
          <p:nvPr/>
        </p:nvSpPr>
        <p:spPr>
          <a:xfrm>
            <a:off x="336983" y="3894199"/>
            <a:ext cx="1579350" cy="351064"/>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b="1">
                <a:solidFill>
                  <a:schemeClr val="lt1"/>
                </a:solidFill>
                <a:latin typeface="Microsoft JhengHei"/>
                <a:ea typeface="Microsoft JhengHei"/>
                <a:cs typeface="Microsoft JhengHei"/>
                <a:sym typeface="Microsoft JhengHei"/>
              </a:rPr>
              <a:t>完整磁碟區</a:t>
            </a:r>
            <a:endParaRPr sz="1400" b="1" i="0" u="none" strike="noStrike" cap="none">
              <a:solidFill>
                <a:schemeClr val="lt1"/>
              </a:solidFill>
              <a:latin typeface="Microsoft JhengHei"/>
              <a:ea typeface="Microsoft JhengHei"/>
              <a:cs typeface="Microsoft JhengHei"/>
              <a:sym typeface="Microsoft JhengHei"/>
            </a:endParaRPr>
          </a:p>
        </p:txBody>
      </p:sp>
      <p:sp>
        <p:nvSpPr>
          <p:cNvPr id="10" name="Shape 663">
            <a:extLst>
              <a:ext uri="{FF2B5EF4-FFF2-40B4-BE49-F238E27FC236}">
                <a16:creationId xmlns:a16="http://schemas.microsoft.com/office/drawing/2014/main" id="{54242C6B-921E-4EF9-BE80-B858B82111F0}"/>
              </a:ext>
            </a:extLst>
          </p:cNvPr>
          <p:cNvSpPr/>
          <p:nvPr/>
        </p:nvSpPr>
        <p:spPr>
          <a:xfrm>
            <a:off x="1916333" y="3543135"/>
            <a:ext cx="1294227" cy="351064"/>
          </a:xfrm>
          <a:prstGeom prst="rect">
            <a:avLst/>
          </a:prstGeom>
          <a:solidFill>
            <a:srgbClr val="7030A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zh-TW" b="1">
                <a:solidFill>
                  <a:schemeClr val="lt1"/>
                </a:solidFill>
                <a:latin typeface="Microsoft JhengHei"/>
                <a:ea typeface="Microsoft JhengHei"/>
                <a:cs typeface="Microsoft JhengHei"/>
                <a:sym typeface="Microsoft JhengHei"/>
              </a:rPr>
              <a:t>精簡磁碟區</a:t>
            </a:r>
            <a:endParaRPr b="1">
              <a:solidFill>
                <a:schemeClr val="lt1"/>
              </a:solidFill>
              <a:latin typeface="Microsoft JhengHei"/>
              <a:ea typeface="Microsoft JhengHei"/>
              <a:cs typeface="Microsoft JhengHei"/>
              <a:sym typeface="Microsoft JhengHei"/>
            </a:endParaRPr>
          </a:p>
        </p:txBody>
      </p:sp>
      <p:sp>
        <p:nvSpPr>
          <p:cNvPr id="11" name="Shape 664">
            <a:extLst>
              <a:ext uri="{FF2B5EF4-FFF2-40B4-BE49-F238E27FC236}">
                <a16:creationId xmlns:a16="http://schemas.microsoft.com/office/drawing/2014/main" id="{BE794F10-8BFC-4C2B-A0B4-60E65F29BAFC}"/>
              </a:ext>
            </a:extLst>
          </p:cNvPr>
          <p:cNvSpPr/>
          <p:nvPr/>
        </p:nvSpPr>
        <p:spPr>
          <a:xfrm>
            <a:off x="4148263" y="3178003"/>
            <a:ext cx="2298308" cy="36513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sz="1400" b="1" i="0" u="none" strike="noStrike" cap="none">
                <a:solidFill>
                  <a:schemeClr val="lt1"/>
                </a:solidFill>
                <a:latin typeface="Arial"/>
                <a:ea typeface="Arial"/>
                <a:cs typeface="Arial"/>
                <a:sym typeface="Arial"/>
              </a:rPr>
              <a:t>Think Volume</a:t>
            </a:r>
            <a:endParaRPr sz="1400" b="1" i="0" u="none" strike="noStrike" cap="none">
              <a:solidFill>
                <a:schemeClr val="lt1"/>
              </a:solidFill>
              <a:latin typeface="Arial"/>
              <a:ea typeface="Arial"/>
              <a:cs typeface="Arial"/>
              <a:sym typeface="Arial"/>
            </a:endParaRPr>
          </a:p>
        </p:txBody>
      </p:sp>
      <p:sp>
        <p:nvSpPr>
          <p:cNvPr id="12" name="Shape 665">
            <a:extLst>
              <a:ext uri="{FF2B5EF4-FFF2-40B4-BE49-F238E27FC236}">
                <a16:creationId xmlns:a16="http://schemas.microsoft.com/office/drawing/2014/main" id="{3E4987FE-669E-4A87-9C65-D9E6E89F67FA}"/>
              </a:ext>
            </a:extLst>
          </p:cNvPr>
          <p:cNvSpPr/>
          <p:nvPr/>
        </p:nvSpPr>
        <p:spPr>
          <a:xfrm>
            <a:off x="3203526" y="3178003"/>
            <a:ext cx="1575581" cy="351064"/>
          </a:xfrm>
          <a:prstGeom prst="rect">
            <a:avLst/>
          </a:prstGeom>
          <a:solidFill>
            <a:srgbClr val="7030A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b="1">
                <a:solidFill>
                  <a:schemeClr val="lt1"/>
                </a:solidFill>
                <a:latin typeface="Microsoft JhengHei"/>
                <a:ea typeface="Microsoft JhengHei"/>
                <a:cs typeface="Microsoft JhengHei"/>
                <a:sym typeface="Microsoft JhengHei"/>
              </a:rPr>
              <a:t>精簡磁碟區</a:t>
            </a:r>
            <a:endParaRPr sz="1400" b="1" i="0" u="none" strike="noStrike" cap="none">
              <a:solidFill>
                <a:schemeClr val="lt1"/>
              </a:solidFill>
              <a:latin typeface="Microsoft JhengHei"/>
              <a:ea typeface="Microsoft JhengHei"/>
              <a:cs typeface="Microsoft JhengHei"/>
              <a:sym typeface="Microsoft JhengHei"/>
            </a:endParaRPr>
          </a:p>
        </p:txBody>
      </p:sp>
      <p:sp>
        <p:nvSpPr>
          <p:cNvPr id="13" name="Shape 666">
            <a:extLst>
              <a:ext uri="{FF2B5EF4-FFF2-40B4-BE49-F238E27FC236}">
                <a16:creationId xmlns:a16="http://schemas.microsoft.com/office/drawing/2014/main" id="{6B605B20-9A64-4748-B9B6-BBEF2700D87F}"/>
              </a:ext>
            </a:extLst>
          </p:cNvPr>
          <p:cNvSpPr/>
          <p:nvPr/>
        </p:nvSpPr>
        <p:spPr>
          <a:xfrm>
            <a:off x="4779108" y="3178003"/>
            <a:ext cx="1674931" cy="365132"/>
          </a:xfrm>
          <a:prstGeom prst="rect">
            <a:avLst/>
          </a:prstGeom>
          <a:solidFill>
            <a:srgbClr val="FF990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b="1">
                <a:solidFill>
                  <a:schemeClr val="lt1"/>
                </a:solidFill>
                <a:latin typeface="Microsoft JhengHei"/>
                <a:ea typeface="Microsoft JhengHei"/>
                <a:cs typeface="Microsoft JhengHei"/>
                <a:sym typeface="Microsoft JhengHei"/>
              </a:rPr>
              <a:t>超額</a:t>
            </a:r>
            <a:r>
              <a:rPr lang="zh-TW" altLang="en-US" b="1">
                <a:solidFill>
                  <a:schemeClr val="lt1"/>
                </a:solidFill>
                <a:latin typeface="Microsoft JhengHei"/>
                <a:ea typeface="Microsoft JhengHei"/>
                <a:cs typeface="Microsoft JhengHei"/>
                <a:sym typeface="Microsoft JhengHei"/>
              </a:rPr>
              <a:t>訂</a:t>
            </a:r>
            <a:r>
              <a:rPr lang="zh-TW" b="1">
                <a:solidFill>
                  <a:schemeClr val="lt1"/>
                </a:solidFill>
                <a:latin typeface="Microsoft JhengHei"/>
                <a:ea typeface="Microsoft JhengHei"/>
                <a:cs typeface="Microsoft JhengHei"/>
                <a:sym typeface="Microsoft JhengHei"/>
              </a:rPr>
              <a:t>閱</a:t>
            </a:r>
            <a:endParaRPr sz="1400" b="1" i="0" u="none" strike="noStrike" cap="none">
              <a:solidFill>
                <a:schemeClr val="lt1"/>
              </a:solidFill>
              <a:latin typeface="Microsoft JhengHei"/>
              <a:ea typeface="Microsoft JhengHei"/>
              <a:cs typeface="Microsoft JhengHei"/>
              <a:sym typeface="Microsoft JhengHei"/>
            </a:endParaRPr>
          </a:p>
        </p:txBody>
      </p:sp>
      <p:pic>
        <p:nvPicPr>
          <p:cNvPr id="14" name="Shape 667" descr="ãarrow leftãçåçæå°çµæ">
            <a:extLst>
              <a:ext uri="{FF2B5EF4-FFF2-40B4-BE49-F238E27FC236}">
                <a16:creationId xmlns:a16="http://schemas.microsoft.com/office/drawing/2014/main" id="{83513032-6296-45F0-ADD6-2F8C66C432D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84614" y="2705417"/>
            <a:ext cx="1386110" cy="508803"/>
          </a:xfrm>
          <a:prstGeom prst="rect">
            <a:avLst/>
          </a:prstGeom>
          <a:noFill/>
          <a:ln>
            <a:noFill/>
          </a:ln>
        </p:spPr>
      </p:pic>
      <p:pic>
        <p:nvPicPr>
          <p:cNvPr id="15" name="Shape 668" descr="ãarrow leftãçåçæå°çµæ">
            <a:extLst>
              <a:ext uri="{FF2B5EF4-FFF2-40B4-BE49-F238E27FC236}">
                <a16:creationId xmlns:a16="http://schemas.microsoft.com/office/drawing/2014/main" id="{6DD4B330-7725-45BC-870C-73D47E3D6153}"/>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48161" y="3819622"/>
            <a:ext cx="1410110" cy="517613"/>
          </a:xfrm>
          <a:prstGeom prst="rect">
            <a:avLst/>
          </a:prstGeom>
          <a:noFill/>
          <a:ln>
            <a:noFill/>
          </a:ln>
        </p:spPr>
      </p:pic>
      <p:sp>
        <p:nvSpPr>
          <p:cNvPr id="16" name="Shape 669">
            <a:extLst>
              <a:ext uri="{FF2B5EF4-FFF2-40B4-BE49-F238E27FC236}">
                <a16:creationId xmlns:a16="http://schemas.microsoft.com/office/drawing/2014/main" id="{EF094DCB-C735-4BCA-905E-2A2BD541891C}"/>
              </a:ext>
            </a:extLst>
          </p:cNvPr>
          <p:cNvSpPr/>
          <p:nvPr/>
        </p:nvSpPr>
        <p:spPr>
          <a:xfrm>
            <a:off x="3196492" y="3543135"/>
            <a:ext cx="1582616" cy="349034"/>
          </a:xfrm>
          <a:prstGeom prst="rect">
            <a:avLst/>
          </a:prstGeom>
          <a:solidFill>
            <a:srgbClr val="FF990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Font typeface="Arial"/>
              <a:buNone/>
            </a:pPr>
            <a:r>
              <a:rPr lang="zh-TW" b="1">
                <a:solidFill>
                  <a:schemeClr val="lt1"/>
                </a:solidFill>
                <a:latin typeface="Microsoft JhengHei"/>
                <a:ea typeface="Microsoft JhengHei"/>
                <a:cs typeface="Microsoft JhengHei"/>
                <a:sym typeface="Microsoft JhengHei"/>
              </a:rPr>
              <a:t>超額訂閱</a:t>
            </a:r>
            <a:endParaRPr sz="1400" b="1" i="0" u="none" strike="noStrike" cap="none">
              <a:solidFill>
                <a:schemeClr val="lt1"/>
              </a:solidFill>
              <a:latin typeface="Microsoft JhengHei"/>
              <a:ea typeface="Microsoft JhengHei"/>
              <a:cs typeface="Microsoft JhengHei"/>
              <a:sym typeface="Microsoft JhengHei"/>
            </a:endParaRPr>
          </a:p>
        </p:txBody>
      </p:sp>
      <p:sp>
        <p:nvSpPr>
          <p:cNvPr id="17" name="Shape 659">
            <a:extLst>
              <a:ext uri="{FF2B5EF4-FFF2-40B4-BE49-F238E27FC236}">
                <a16:creationId xmlns:a16="http://schemas.microsoft.com/office/drawing/2014/main" id="{8C922650-4C0B-479B-9689-DF170E397F2E}"/>
              </a:ext>
            </a:extLst>
          </p:cNvPr>
          <p:cNvSpPr txBox="1"/>
          <p:nvPr/>
        </p:nvSpPr>
        <p:spPr>
          <a:xfrm>
            <a:off x="6832878" y="2983742"/>
            <a:ext cx="1804844" cy="2331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sz="1800" b="1">
                <a:solidFill>
                  <a:schemeClr val="bg1"/>
                </a:solidFill>
                <a:latin typeface="Microsoft JhengHei"/>
                <a:ea typeface="Microsoft JhengHei"/>
                <a:cs typeface="Microsoft JhengHei"/>
                <a:sym typeface="Microsoft JhengHei"/>
              </a:rPr>
              <a:t>空間超額</a:t>
            </a:r>
            <a:r>
              <a:rPr lang="zh-TW" altLang="en-US" sz="1800" b="1">
                <a:solidFill>
                  <a:schemeClr val="bg1"/>
                </a:solidFill>
                <a:latin typeface="Microsoft JhengHei"/>
                <a:ea typeface="Microsoft JhengHei"/>
                <a:cs typeface="Microsoft JhengHei"/>
                <a:sym typeface="Microsoft JhengHei"/>
              </a:rPr>
              <a:t>訂</a:t>
            </a:r>
            <a:r>
              <a:rPr lang="zh-TW" sz="1800" b="1">
                <a:solidFill>
                  <a:schemeClr val="bg1"/>
                </a:solidFill>
                <a:latin typeface="Microsoft JhengHei"/>
                <a:ea typeface="Microsoft JhengHei"/>
                <a:cs typeface="Microsoft JhengHei"/>
                <a:sym typeface="Microsoft JhengHei"/>
              </a:rPr>
              <a:t>閱</a:t>
            </a:r>
            <a:r>
              <a:rPr lang="zh-TW" sz="1800" b="1" i="0" u="none" strike="noStrike" cap="none">
                <a:solidFill>
                  <a:schemeClr val="bg1"/>
                </a:solidFill>
                <a:latin typeface="Microsoft JhengHei"/>
                <a:ea typeface="Microsoft JhengHei"/>
                <a:cs typeface="Microsoft JhengHei"/>
                <a:sym typeface="Microsoft JhengHei"/>
              </a:rPr>
              <a:t> </a:t>
            </a:r>
            <a:br>
              <a:rPr lang="zh-TW" sz="1800" b="1" i="0" u="none" strike="noStrike" cap="none">
                <a:solidFill>
                  <a:schemeClr val="bg1"/>
                </a:solidFill>
                <a:latin typeface="Microsoft JhengHei"/>
                <a:ea typeface="Microsoft JhengHei"/>
                <a:cs typeface="Microsoft JhengHei"/>
                <a:sym typeface="Microsoft JhengHei"/>
              </a:rPr>
            </a:br>
            <a:endParaRPr sz="1800" b="1" i="0" u="none" strike="noStrike" cap="none">
              <a:solidFill>
                <a:schemeClr val="bg1"/>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4048166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QNAP NAS 快照空間分配訣竅大公開</a:t>
            </a:r>
            <a:endParaRPr sz="3600" i="0" u="none" strike="noStrike" cap="none">
              <a:solidFill>
                <a:schemeClr val="lt1"/>
              </a:solidFill>
              <a:latin typeface="Microsoft JhengHei"/>
              <a:ea typeface="Microsoft JhengHei"/>
              <a:cs typeface="Microsoft JhengHei"/>
              <a:sym typeface="Microsoft JhengHei"/>
            </a:endParaRPr>
          </a:p>
        </p:txBody>
      </p:sp>
      <p:sp>
        <p:nvSpPr>
          <p:cNvPr id="438" name="Shape 438"/>
          <p:cNvSpPr txBox="1"/>
          <p:nvPr/>
        </p:nvSpPr>
        <p:spPr>
          <a:xfrm>
            <a:off x="293039" y="1193490"/>
            <a:ext cx="8745381" cy="149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60"/>
              <a:buFont typeface="Arial"/>
              <a:buNone/>
            </a:pPr>
            <a:r>
              <a:rPr lang="zh-TW" sz="2000" b="1" i="0" u="none" strike="noStrike" cap="none">
                <a:solidFill>
                  <a:srgbClr val="262626"/>
                </a:solidFill>
                <a:latin typeface="Microsoft JhengHei"/>
                <a:ea typeface="Microsoft JhengHei"/>
                <a:cs typeface="Microsoft JhengHei"/>
                <a:sym typeface="Microsoft JhengHei"/>
              </a:rPr>
              <a:t>1. 若系統磁碟與檔案儲存分離，系統磁碟區可不開啟快照</a:t>
            </a:r>
            <a:r>
              <a:rPr lang="zh-TW" altLang="en-US" sz="2000" b="1">
                <a:solidFill>
                  <a:srgbClr val="262626"/>
                </a:solidFill>
                <a:latin typeface="Microsoft JhengHei"/>
                <a:ea typeface="Microsoft JhengHei"/>
                <a:cs typeface="Microsoft JhengHei"/>
              </a:rPr>
              <a:t>。</a:t>
            </a:r>
            <a:endParaRPr>
              <a:latin typeface="Microsoft JhengHei"/>
              <a:ea typeface="Microsoft JhengHei"/>
              <a:cs typeface="Microsoft JhengHei"/>
              <a:sym typeface="Microsoft JhengHei"/>
            </a:endParaRPr>
          </a:p>
          <a:p>
            <a:pPr marL="0" marR="0" lvl="0" indent="0" algn="l" rtl="0">
              <a:lnSpc>
                <a:spcPct val="100000"/>
              </a:lnSpc>
              <a:spcBef>
                <a:spcPts val="400"/>
              </a:spcBef>
              <a:spcAft>
                <a:spcPts val="0"/>
              </a:spcAft>
              <a:buClr>
                <a:schemeClr val="lt1"/>
              </a:buClr>
              <a:buSzPts val="1660"/>
              <a:buFont typeface="Arial"/>
              <a:buNone/>
            </a:pPr>
            <a:r>
              <a:rPr lang="zh-TW" sz="2000" b="1" i="0" u="none" strike="noStrike" cap="none">
                <a:solidFill>
                  <a:srgbClr val="262626"/>
                </a:solidFill>
                <a:latin typeface="Microsoft JhengHei"/>
                <a:ea typeface="Microsoft JhengHei"/>
                <a:cs typeface="Microsoft JhengHei"/>
                <a:sym typeface="Microsoft JhengHei"/>
              </a:rPr>
              <a:t>2. 若使用完整配置確保空間，應以少量配置為佳，或使用縮減空間精靈</a:t>
            </a:r>
            <a:r>
              <a:rPr lang="zh-TW" altLang="en-US" sz="2000" b="1">
                <a:solidFill>
                  <a:srgbClr val="262626"/>
                </a:solidFill>
                <a:latin typeface="Microsoft JhengHei"/>
                <a:ea typeface="Microsoft JhengHei"/>
                <a:cs typeface="Microsoft JhengHei"/>
              </a:rPr>
              <a:t>。</a:t>
            </a:r>
            <a:endParaRPr>
              <a:latin typeface="Microsoft JhengHei"/>
              <a:ea typeface="Microsoft JhengHei"/>
              <a:cs typeface="Microsoft JhengHei"/>
              <a:sym typeface="Microsoft JhengHei"/>
            </a:endParaRPr>
          </a:p>
          <a:p>
            <a:pPr marL="0" marR="0" lvl="0" indent="0" algn="l" rtl="0">
              <a:lnSpc>
                <a:spcPct val="100000"/>
              </a:lnSpc>
              <a:spcBef>
                <a:spcPts val="400"/>
              </a:spcBef>
              <a:spcAft>
                <a:spcPts val="0"/>
              </a:spcAft>
              <a:buClr>
                <a:schemeClr val="lt1"/>
              </a:buClr>
              <a:buSzPts val="1660"/>
              <a:buFont typeface="Arial"/>
              <a:buNone/>
            </a:pPr>
            <a:r>
              <a:rPr lang="zh-TW" sz="2000" b="1" i="0" u="none" strike="noStrike" cap="none">
                <a:solidFill>
                  <a:srgbClr val="262626"/>
                </a:solidFill>
                <a:latin typeface="Microsoft JhengHei"/>
                <a:ea typeface="Microsoft JhengHei"/>
                <a:cs typeface="Microsoft JhengHei"/>
                <a:sym typeface="Microsoft JhengHei"/>
              </a:rPr>
              <a:t>3. 將完整磁碟區轉為精簡配置，可釋放未使用空間</a:t>
            </a:r>
            <a:r>
              <a:rPr lang="zh-TW" altLang="en-US" sz="2000" b="1">
                <a:solidFill>
                  <a:srgbClr val="262626"/>
                </a:solidFill>
                <a:latin typeface="Microsoft JhengHei"/>
                <a:ea typeface="Microsoft JhengHei"/>
                <a:cs typeface="Microsoft JhengHei"/>
              </a:rPr>
              <a:t>。</a:t>
            </a:r>
            <a:endParaRPr>
              <a:latin typeface="Microsoft JhengHei"/>
              <a:ea typeface="Microsoft JhengHei"/>
              <a:cs typeface="Microsoft JhengHei"/>
              <a:sym typeface="Microsoft JhengHei"/>
            </a:endParaRPr>
          </a:p>
          <a:p>
            <a:pPr marL="0" marR="0" lvl="0" indent="0" algn="l" rtl="0">
              <a:lnSpc>
                <a:spcPct val="100000"/>
              </a:lnSpc>
              <a:spcBef>
                <a:spcPts val="400"/>
              </a:spcBef>
              <a:spcAft>
                <a:spcPts val="0"/>
              </a:spcAft>
              <a:buClr>
                <a:schemeClr val="lt1"/>
              </a:buClr>
              <a:buSzPts val="1660"/>
              <a:buFont typeface="Arial"/>
              <a:buNone/>
            </a:pPr>
            <a:r>
              <a:rPr lang="zh-TW" sz="2000" b="1" i="0" u="none" strike="noStrike" cap="none">
                <a:solidFill>
                  <a:srgbClr val="0070C0"/>
                </a:solidFill>
                <a:latin typeface="Microsoft JhengHei"/>
                <a:ea typeface="Microsoft JhengHei"/>
                <a:cs typeface="Microsoft JhengHei"/>
                <a:sym typeface="Microsoft JhengHei"/>
              </a:rPr>
              <a:t>4. 透過快照備份任務，在遠端保留更多快照版本</a:t>
            </a:r>
            <a:r>
              <a:rPr lang="zh-TW" altLang="en-US" sz="2000" b="1">
                <a:solidFill>
                  <a:srgbClr val="0070C0"/>
                </a:solidFill>
                <a:latin typeface="Microsoft JhengHei"/>
                <a:ea typeface="Microsoft JhengHei"/>
                <a:cs typeface="Microsoft JhengHei"/>
              </a:rPr>
              <a:t>。</a:t>
            </a:r>
            <a:endParaRPr>
              <a:latin typeface="Microsoft JhengHei"/>
              <a:ea typeface="Microsoft JhengHei"/>
              <a:cs typeface="Microsoft JhengHei"/>
              <a:sym typeface="Microsoft JhengHei"/>
            </a:endParaRPr>
          </a:p>
        </p:txBody>
      </p:sp>
      <p:pic>
        <p:nvPicPr>
          <p:cNvPr id="439" name="Shape 439"/>
          <p:cNvPicPr preferRelativeResize="0"/>
          <p:nvPr/>
        </p:nvPicPr>
        <p:blipFill rotWithShape="1">
          <a:blip r:embed="rId3">
            <a:alphaModFix/>
          </a:blip>
          <a:srcRect/>
          <a:stretch/>
        </p:blipFill>
        <p:spPr>
          <a:xfrm>
            <a:off x="0" y="2814955"/>
            <a:ext cx="9144000" cy="1962470"/>
          </a:xfrm>
          <a:prstGeom prst="rect">
            <a:avLst/>
          </a:prstGeom>
          <a:noFill/>
          <a:ln>
            <a:noFill/>
          </a:ln>
        </p:spPr>
      </p:pic>
      <p:sp>
        <p:nvSpPr>
          <p:cNvPr id="440" name="Shape 440"/>
          <p:cNvSpPr/>
          <p:nvPr/>
        </p:nvSpPr>
        <p:spPr>
          <a:xfrm>
            <a:off x="285720" y="4108575"/>
            <a:ext cx="1571636" cy="297474"/>
          </a:xfrm>
          <a:prstGeom prst="rect">
            <a:avLst/>
          </a:prstGeom>
          <a:noFill/>
          <a:ln w="25400" cap="flat" cmpd="sng">
            <a:solidFill>
              <a:srgbClr val="007DD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1" name="Shape 441"/>
          <p:cNvSpPr/>
          <p:nvPr/>
        </p:nvSpPr>
        <p:spPr>
          <a:xfrm>
            <a:off x="6648940" y="4346400"/>
            <a:ext cx="2428860" cy="285751"/>
          </a:xfrm>
          <a:prstGeom prst="rect">
            <a:avLst/>
          </a:prstGeom>
          <a:noFill/>
          <a:ln w="25400" cap="flat" cmpd="sng">
            <a:solidFill>
              <a:srgbClr val="007DD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Shape 442"/>
          <p:cNvSpPr/>
          <p:nvPr/>
        </p:nvSpPr>
        <p:spPr>
          <a:xfrm>
            <a:off x="5786446" y="3813278"/>
            <a:ext cx="1000132" cy="290018"/>
          </a:xfrm>
          <a:prstGeom prst="rect">
            <a:avLst/>
          </a:prstGeom>
          <a:noFill/>
          <a:ln w="25400" cap="flat" cmpd="sng">
            <a:solidFill>
              <a:srgbClr val="007DD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3" name="Shape 443"/>
          <p:cNvSpPr/>
          <p:nvPr/>
        </p:nvSpPr>
        <p:spPr>
          <a:xfrm>
            <a:off x="285720" y="3824163"/>
            <a:ext cx="4714908" cy="284412"/>
          </a:xfrm>
          <a:prstGeom prst="rect">
            <a:avLst/>
          </a:prstGeom>
          <a:noFill/>
          <a:ln w="25400" cap="flat" cmpd="sng">
            <a:solidFill>
              <a:srgbClr val="007DD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2" name="Shape 444">
            <a:extLst>
              <a:ext uri="{FF2B5EF4-FFF2-40B4-BE49-F238E27FC236}">
                <a16:creationId xmlns:a16="http://schemas.microsoft.com/office/drawing/2014/main" id="{F57DA43B-8BBB-4996-B692-41584858D3FC}"/>
              </a:ext>
            </a:extLst>
          </p:cNvPr>
          <p:cNvGrpSpPr/>
          <p:nvPr/>
        </p:nvGrpSpPr>
        <p:grpSpPr>
          <a:xfrm>
            <a:off x="276710" y="1106870"/>
            <a:ext cx="358095" cy="461665"/>
            <a:chOff x="1774537" y="4116788"/>
            <a:chExt cx="358095" cy="461665"/>
          </a:xfrm>
        </p:grpSpPr>
        <p:sp>
          <p:nvSpPr>
            <p:cNvPr id="23" name="Shape 445">
              <a:extLst>
                <a:ext uri="{FF2B5EF4-FFF2-40B4-BE49-F238E27FC236}">
                  <a16:creationId xmlns:a16="http://schemas.microsoft.com/office/drawing/2014/main" id="{58E4FE2D-C583-4F0F-9A18-4358F00253AA}"/>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Shape 446">
              <a:extLst>
                <a:ext uri="{FF2B5EF4-FFF2-40B4-BE49-F238E27FC236}">
                  <a16:creationId xmlns:a16="http://schemas.microsoft.com/office/drawing/2014/main" id="{43AE64E0-CFD4-4D53-AA5D-378F033762D6}"/>
                </a:ext>
              </a:extLst>
            </p:cNvPr>
            <p:cNvSpPr txBox="1"/>
            <p:nvPr/>
          </p:nvSpPr>
          <p:spPr>
            <a:xfrm>
              <a:off x="1774537" y="4116788"/>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1</a:t>
              </a:r>
              <a:endParaRPr/>
            </a:p>
          </p:txBody>
        </p:sp>
      </p:grpSp>
      <p:grpSp>
        <p:nvGrpSpPr>
          <p:cNvPr id="25" name="Shape 453">
            <a:extLst>
              <a:ext uri="{FF2B5EF4-FFF2-40B4-BE49-F238E27FC236}">
                <a16:creationId xmlns:a16="http://schemas.microsoft.com/office/drawing/2014/main" id="{75F99F15-E801-4688-9E78-079FE3CBFF3A}"/>
              </a:ext>
            </a:extLst>
          </p:cNvPr>
          <p:cNvGrpSpPr/>
          <p:nvPr/>
        </p:nvGrpSpPr>
        <p:grpSpPr>
          <a:xfrm>
            <a:off x="283354" y="1461820"/>
            <a:ext cx="356188" cy="500066"/>
            <a:chOff x="1781181" y="4103503"/>
            <a:chExt cx="356188" cy="500066"/>
          </a:xfrm>
        </p:grpSpPr>
        <p:sp>
          <p:nvSpPr>
            <p:cNvPr id="26" name="Shape 454">
              <a:extLst>
                <a:ext uri="{FF2B5EF4-FFF2-40B4-BE49-F238E27FC236}">
                  <a16:creationId xmlns:a16="http://schemas.microsoft.com/office/drawing/2014/main" id="{EB33AA57-BC4A-48FB-BFB5-54B1DFE24E2E}"/>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Shape 455">
              <a:extLst>
                <a:ext uri="{FF2B5EF4-FFF2-40B4-BE49-F238E27FC236}">
                  <a16:creationId xmlns:a16="http://schemas.microsoft.com/office/drawing/2014/main" id="{A38A7175-9883-431B-9401-5C62E1F43B73}"/>
                </a:ext>
              </a:extLst>
            </p:cNvPr>
            <p:cNvSpPr txBox="1"/>
            <p:nvPr/>
          </p:nvSpPr>
          <p:spPr>
            <a:xfrm>
              <a:off x="1781181" y="4103503"/>
              <a:ext cx="356188" cy="5000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2</a:t>
              </a:r>
              <a:endParaRPr sz="2400" b="1" i="0" u="none" strike="noStrike" cap="none">
                <a:solidFill>
                  <a:schemeClr val="lt1"/>
                </a:solidFill>
                <a:latin typeface="Arial"/>
                <a:ea typeface="Arial"/>
                <a:cs typeface="Arial"/>
                <a:sym typeface="Arial"/>
              </a:endParaRPr>
            </a:p>
          </p:txBody>
        </p:sp>
      </p:grpSp>
      <p:grpSp>
        <p:nvGrpSpPr>
          <p:cNvPr id="28" name="Shape 447">
            <a:extLst>
              <a:ext uri="{FF2B5EF4-FFF2-40B4-BE49-F238E27FC236}">
                <a16:creationId xmlns:a16="http://schemas.microsoft.com/office/drawing/2014/main" id="{76730319-7F1E-4DB6-8C94-B489A9EF3AFC}"/>
              </a:ext>
            </a:extLst>
          </p:cNvPr>
          <p:cNvGrpSpPr/>
          <p:nvPr/>
        </p:nvGrpSpPr>
        <p:grpSpPr>
          <a:xfrm>
            <a:off x="283354" y="1855171"/>
            <a:ext cx="356188" cy="461665"/>
            <a:chOff x="1781181" y="4116788"/>
            <a:chExt cx="356188" cy="461665"/>
          </a:xfrm>
        </p:grpSpPr>
        <p:sp>
          <p:nvSpPr>
            <p:cNvPr id="29" name="Shape 448">
              <a:extLst>
                <a:ext uri="{FF2B5EF4-FFF2-40B4-BE49-F238E27FC236}">
                  <a16:creationId xmlns:a16="http://schemas.microsoft.com/office/drawing/2014/main" id="{3B983106-7722-47D2-AEA5-D198A0762F73}"/>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Shape 449">
              <a:extLst>
                <a:ext uri="{FF2B5EF4-FFF2-40B4-BE49-F238E27FC236}">
                  <a16:creationId xmlns:a16="http://schemas.microsoft.com/office/drawing/2014/main" id="{1EBD5C7D-0932-4BA5-ABFE-1765CC660DD3}"/>
                </a:ext>
              </a:extLst>
            </p:cNvPr>
            <p:cNvSpPr txBox="1"/>
            <p:nvPr/>
          </p:nvSpPr>
          <p:spPr>
            <a:xfrm>
              <a:off x="1781181" y="4116788"/>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3</a:t>
              </a:r>
              <a:endParaRPr sz="2400" b="1" i="0" u="none" strike="noStrike" cap="none">
                <a:solidFill>
                  <a:schemeClr val="lt1"/>
                </a:solidFill>
                <a:latin typeface="Arial"/>
                <a:ea typeface="Arial"/>
                <a:cs typeface="Arial"/>
                <a:sym typeface="Arial"/>
              </a:endParaRPr>
            </a:p>
          </p:txBody>
        </p:sp>
      </p:grpSp>
      <p:grpSp>
        <p:nvGrpSpPr>
          <p:cNvPr id="31" name="Shape 450">
            <a:extLst>
              <a:ext uri="{FF2B5EF4-FFF2-40B4-BE49-F238E27FC236}">
                <a16:creationId xmlns:a16="http://schemas.microsoft.com/office/drawing/2014/main" id="{3D2E231F-0F04-4763-898C-64684879BE51}"/>
              </a:ext>
            </a:extLst>
          </p:cNvPr>
          <p:cNvGrpSpPr/>
          <p:nvPr/>
        </p:nvGrpSpPr>
        <p:grpSpPr>
          <a:xfrm>
            <a:off x="276710" y="2210121"/>
            <a:ext cx="358095" cy="461665"/>
            <a:chOff x="1774537" y="4116788"/>
            <a:chExt cx="358095" cy="461665"/>
          </a:xfrm>
        </p:grpSpPr>
        <p:sp>
          <p:nvSpPr>
            <p:cNvPr id="32" name="Shape 451">
              <a:extLst>
                <a:ext uri="{FF2B5EF4-FFF2-40B4-BE49-F238E27FC236}">
                  <a16:creationId xmlns:a16="http://schemas.microsoft.com/office/drawing/2014/main" id="{E8CC7E5A-04AE-479B-951A-B07F8DDA3DDF}"/>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Shape 452">
              <a:extLst>
                <a:ext uri="{FF2B5EF4-FFF2-40B4-BE49-F238E27FC236}">
                  <a16:creationId xmlns:a16="http://schemas.microsoft.com/office/drawing/2014/main" id="{09333107-63BE-4A5C-82C8-01263313CF72}"/>
                </a:ext>
              </a:extLst>
            </p:cNvPr>
            <p:cNvSpPr txBox="1"/>
            <p:nvPr/>
          </p:nvSpPr>
          <p:spPr>
            <a:xfrm>
              <a:off x="1774537" y="4116788"/>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4</a:t>
              </a:r>
              <a:endParaRPr sz="2400" b="1" i="0" u="none" strike="noStrike" cap="none">
                <a:solidFill>
                  <a:schemeClr val="lt1"/>
                </a:solidFill>
                <a:latin typeface="Arial"/>
                <a:ea typeface="Arial"/>
                <a:cs typeface="Arial"/>
                <a:sym typeface="Arial"/>
              </a:endParaRPr>
            </a:p>
          </p:txBody>
        </p:sp>
      </p:grpSp>
      <p:grpSp>
        <p:nvGrpSpPr>
          <p:cNvPr id="34" name="Shape 444">
            <a:extLst>
              <a:ext uri="{FF2B5EF4-FFF2-40B4-BE49-F238E27FC236}">
                <a16:creationId xmlns:a16="http://schemas.microsoft.com/office/drawing/2014/main" id="{6C586F96-49D1-4DD0-A627-11F8F390143F}"/>
              </a:ext>
            </a:extLst>
          </p:cNvPr>
          <p:cNvGrpSpPr/>
          <p:nvPr/>
        </p:nvGrpSpPr>
        <p:grpSpPr>
          <a:xfrm>
            <a:off x="40472" y="4026290"/>
            <a:ext cx="358095" cy="461665"/>
            <a:chOff x="1774537" y="4116788"/>
            <a:chExt cx="358095" cy="461665"/>
          </a:xfrm>
        </p:grpSpPr>
        <p:sp>
          <p:nvSpPr>
            <p:cNvPr id="35" name="Shape 445">
              <a:extLst>
                <a:ext uri="{FF2B5EF4-FFF2-40B4-BE49-F238E27FC236}">
                  <a16:creationId xmlns:a16="http://schemas.microsoft.com/office/drawing/2014/main" id="{E429F22E-020D-4DA7-8048-5C71DBF4A676}"/>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Shape 446">
              <a:extLst>
                <a:ext uri="{FF2B5EF4-FFF2-40B4-BE49-F238E27FC236}">
                  <a16:creationId xmlns:a16="http://schemas.microsoft.com/office/drawing/2014/main" id="{61EC5CDF-EFFE-4B94-8181-62A8FD2D555D}"/>
                </a:ext>
              </a:extLst>
            </p:cNvPr>
            <p:cNvSpPr txBox="1"/>
            <p:nvPr/>
          </p:nvSpPr>
          <p:spPr>
            <a:xfrm>
              <a:off x="1774537" y="4116788"/>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1</a:t>
              </a:r>
              <a:endParaRPr/>
            </a:p>
          </p:txBody>
        </p:sp>
      </p:grpSp>
      <p:grpSp>
        <p:nvGrpSpPr>
          <p:cNvPr id="37" name="Shape 453">
            <a:extLst>
              <a:ext uri="{FF2B5EF4-FFF2-40B4-BE49-F238E27FC236}">
                <a16:creationId xmlns:a16="http://schemas.microsoft.com/office/drawing/2014/main" id="{CA53B295-AB2C-4E29-9802-55AC79FD0956}"/>
              </a:ext>
            </a:extLst>
          </p:cNvPr>
          <p:cNvGrpSpPr/>
          <p:nvPr/>
        </p:nvGrpSpPr>
        <p:grpSpPr>
          <a:xfrm>
            <a:off x="6468939" y="4244047"/>
            <a:ext cx="356188" cy="500066"/>
            <a:chOff x="1781181" y="4103503"/>
            <a:chExt cx="356188" cy="500066"/>
          </a:xfrm>
        </p:grpSpPr>
        <p:sp>
          <p:nvSpPr>
            <p:cNvPr id="38" name="Shape 454">
              <a:extLst>
                <a:ext uri="{FF2B5EF4-FFF2-40B4-BE49-F238E27FC236}">
                  <a16:creationId xmlns:a16="http://schemas.microsoft.com/office/drawing/2014/main" id="{45B32589-D910-488F-B5FF-F0C1AF1C463A}"/>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Shape 455">
              <a:extLst>
                <a:ext uri="{FF2B5EF4-FFF2-40B4-BE49-F238E27FC236}">
                  <a16:creationId xmlns:a16="http://schemas.microsoft.com/office/drawing/2014/main" id="{93317D79-B2C5-42BB-B7E2-C8F12204AB36}"/>
                </a:ext>
              </a:extLst>
            </p:cNvPr>
            <p:cNvSpPr txBox="1"/>
            <p:nvPr/>
          </p:nvSpPr>
          <p:spPr>
            <a:xfrm>
              <a:off x="1781181" y="4103503"/>
              <a:ext cx="356188" cy="5000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2</a:t>
              </a:r>
              <a:endParaRPr sz="2400" b="1" i="0" u="none" strike="noStrike" cap="none">
                <a:solidFill>
                  <a:schemeClr val="lt1"/>
                </a:solidFill>
                <a:latin typeface="Arial"/>
                <a:ea typeface="Arial"/>
                <a:cs typeface="Arial"/>
                <a:sym typeface="Arial"/>
              </a:endParaRPr>
            </a:p>
          </p:txBody>
        </p:sp>
      </p:grpSp>
      <p:grpSp>
        <p:nvGrpSpPr>
          <p:cNvPr id="40" name="Shape 447">
            <a:extLst>
              <a:ext uri="{FF2B5EF4-FFF2-40B4-BE49-F238E27FC236}">
                <a16:creationId xmlns:a16="http://schemas.microsoft.com/office/drawing/2014/main" id="{CF89DEF6-B9B0-422B-990E-02F885F4CC50}"/>
              </a:ext>
            </a:extLst>
          </p:cNvPr>
          <p:cNvGrpSpPr/>
          <p:nvPr/>
        </p:nvGrpSpPr>
        <p:grpSpPr>
          <a:xfrm>
            <a:off x="47116" y="3671033"/>
            <a:ext cx="356188" cy="461665"/>
            <a:chOff x="1781181" y="4116788"/>
            <a:chExt cx="356188" cy="461665"/>
          </a:xfrm>
        </p:grpSpPr>
        <p:sp>
          <p:nvSpPr>
            <p:cNvPr id="41" name="Shape 448">
              <a:extLst>
                <a:ext uri="{FF2B5EF4-FFF2-40B4-BE49-F238E27FC236}">
                  <a16:creationId xmlns:a16="http://schemas.microsoft.com/office/drawing/2014/main" id="{E4E7001F-4401-4700-84BB-DE4E894903B6}"/>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 name="Shape 449">
              <a:extLst>
                <a:ext uri="{FF2B5EF4-FFF2-40B4-BE49-F238E27FC236}">
                  <a16:creationId xmlns:a16="http://schemas.microsoft.com/office/drawing/2014/main" id="{465D1248-27C2-422B-BF2B-9E249629D0E2}"/>
                </a:ext>
              </a:extLst>
            </p:cNvPr>
            <p:cNvSpPr txBox="1"/>
            <p:nvPr/>
          </p:nvSpPr>
          <p:spPr>
            <a:xfrm>
              <a:off x="1781181" y="4116788"/>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3</a:t>
              </a:r>
              <a:endParaRPr sz="2400" b="1" i="0" u="none" strike="noStrike" cap="none">
                <a:solidFill>
                  <a:schemeClr val="lt1"/>
                </a:solidFill>
                <a:latin typeface="Arial"/>
                <a:ea typeface="Arial"/>
                <a:cs typeface="Arial"/>
                <a:sym typeface="Arial"/>
              </a:endParaRPr>
            </a:p>
          </p:txBody>
        </p:sp>
      </p:grpSp>
      <p:grpSp>
        <p:nvGrpSpPr>
          <p:cNvPr id="43" name="Shape 450">
            <a:extLst>
              <a:ext uri="{FF2B5EF4-FFF2-40B4-BE49-F238E27FC236}">
                <a16:creationId xmlns:a16="http://schemas.microsoft.com/office/drawing/2014/main" id="{539FE160-BA93-43C3-B03B-6242032642A4}"/>
              </a:ext>
            </a:extLst>
          </p:cNvPr>
          <p:cNvGrpSpPr/>
          <p:nvPr/>
        </p:nvGrpSpPr>
        <p:grpSpPr>
          <a:xfrm>
            <a:off x="5518180" y="3722988"/>
            <a:ext cx="358095" cy="461665"/>
            <a:chOff x="1774537" y="4116788"/>
            <a:chExt cx="358095" cy="461665"/>
          </a:xfrm>
        </p:grpSpPr>
        <p:sp>
          <p:nvSpPr>
            <p:cNvPr id="44" name="Shape 451">
              <a:extLst>
                <a:ext uri="{FF2B5EF4-FFF2-40B4-BE49-F238E27FC236}">
                  <a16:creationId xmlns:a16="http://schemas.microsoft.com/office/drawing/2014/main" id="{13E672FB-DD3E-4809-BD58-61F1340569F9}"/>
                </a:ext>
              </a:extLst>
            </p:cNvPr>
            <p:cNvSpPr/>
            <p:nvPr/>
          </p:nvSpPr>
          <p:spPr>
            <a:xfrm>
              <a:off x="1785918" y="4174263"/>
              <a:ext cx="346714" cy="346714"/>
            </a:xfrm>
            <a:prstGeom prst="ellipse">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Shape 452">
              <a:extLst>
                <a:ext uri="{FF2B5EF4-FFF2-40B4-BE49-F238E27FC236}">
                  <a16:creationId xmlns:a16="http://schemas.microsoft.com/office/drawing/2014/main" id="{712BC7D5-64EA-4582-87CF-0F24BC0D9B63}"/>
                </a:ext>
              </a:extLst>
            </p:cNvPr>
            <p:cNvSpPr txBox="1"/>
            <p:nvPr/>
          </p:nvSpPr>
          <p:spPr>
            <a:xfrm>
              <a:off x="1774537" y="4116788"/>
              <a:ext cx="356188"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zh-TW" sz="2400" b="1" i="0" u="none" strike="noStrike" cap="none">
                  <a:solidFill>
                    <a:schemeClr val="lt1"/>
                  </a:solidFill>
                  <a:latin typeface="Arial"/>
                  <a:ea typeface="Arial"/>
                  <a:cs typeface="Arial"/>
                  <a:sym typeface="Arial"/>
                </a:rPr>
                <a:t>4</a:t>
              </a:r>
              <a:endParaRPr sz="2400" b="1" i="0" u="none" strike="noStrike" cap="non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群組 26">
            <a:extLst>
              <a:ext uri="{FF2B5EF4-FFF2-40B4-BE49-F238E27FC236}">
                <a16:creationId xmlns:a16="http://schemas.microsoft.com/office/drawing/2014/main" id="{2190E9FE-CA44-4C2F-B556-59D2AAC1D653}"/>
              </a:ext>
            </a:extLst>
          </p:cNvPr>
          <p:cNvGrpSpPr/>
          <p:nvPr/>
        </p:nvGrpSpPr>
        <p:grpSpPr>
          <a:xfrm>
            <a:off x="4499738" y="1203447"/>
            <a:ext cx="4260449" cy="1004113"/>
            <a:chOff x="267464" y="1321366"/>
            <a:chExt cx="3327558" cy="784247"/>
          </a:xfrm>
        </p:grpSpPr>
        <p:pic>
          <p:nvPicPr>
            <p:cNvPr id="28" name="圖片 27">
              <a:extLst>
                <a:ext uri="{FF2B5EF4-FFF2-40B4-BE49-F238E27FC236}">
                  <a16:creationId xmlns:a16="http://schemas.microsoft.com/office/drawing/2014/main" id="{5EE8051A-104C-4894-B697-888124E175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101" r="-1622"/>
            <a:stretch/>
          </p:blipFill>
          <p:spPr>
            <a:xfrm flipH="1">
              <a:off x="267464" y="1321366"/>
              <a:ext cx="2944634" cy="784247"/>
            </a:xfrm>
            <a:prstGeom prst="rect">
              <a:avLst/>
            </a:prstGeom>
          </p:spPr>
        </p:pic>
        <p:pic>
          <p:nvPicPr>
            <p:cNvPr id="29" name="圖片 28">
              <a:extLst>
                <a:ext uri="{FF2B5EF4-FFF2-40B4-BE49-F238E27FC236}">
                  <a16:creationId xmlns:a16="http://schemas.microsoft.com/office/drawing/2014/main" id="{6AA56C32-7B7A-4CE9-9858-160C3FB0A7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80" t="-7101"/>
            <a:stretch/>
          </p:blipFill>
          <p:spPr>
            <a:xfrm flipH="1">
              <a:off x="2476060" y="1321366"/>
              <a:ext cx="1118962" cy="784247"/>
            </a:xfrm>
            <a:prstGeom prst="rect">
              <a:avLst/>
            </a:prstGeom>
          </p:spPr>
        </p:pic>
      </p:grpSp>
      <p:grpSp>
        <p:nvGrpSpPr>
          <p:cNvPr id="30" name="群組 29">
            <a:extLst>
              <a:ext uri="{FF2B5EF4-FFF2-40B4-BE49-F238E27FC236}">
                <a16:creationId xmlns:a16="http://schemas.microsoft.com/office/drawing/2014/main" id="{C778DD8C-E4CA-44CF-9E50-B9AFD61B1D1C}"/>
              </a:ext>
            </a:extLst>
          </p:cNvPr>
          <p:cNvGrpSpPr/>
          <p:nvPr/>
        </p:nvGrpSpPr>
        <p:grpSpPr>
          <a:xfrm>
            <a:off x="293826" y="1203447"/>
            <a:ext cx="4058907" cy="1004113"/>
            <a:chOff x="457197" y="1321366"/>
            <a:chExt cx="3170147" cy="784247"/>
          </a:xfrm>
        </p:grpSpPr>
        <p:pic>
          <p:nvPicPr>
            <p:cNvPr id="31" name="圖片 30">
              <a:extLst>
                <a:ext uri="{FF2B5EF4-FFF2-40B4-BE49-F238E27FC236}">
                  <a16:creationId xmlns:a16="http://schemas.microsoft.com/office/drawing/2014/main" id="{40DFB979-4D17-4A5F-8F88-6B3E013646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101" r="-1622"/>
            <a:stretch/>
          </p:blipFill>
          <p:spPr>
            <a:xfrm flipH="1">
              <a:off x="457197" y="1321366"/>
              <a:ext cx="2944634" cy="784247"/>
            </a:xfrm>
            <a:prstGeom prst="rect">
              <a:avLst/>
            </a:prstGeom>
          </p:spPr>
        </p:pic>
        <p:pic>
          <p:nvPicPr>
            <p:cNvPr id="32" name="圖片 31">
              <a:extLst>
                <a:ext uri="{FF2B5EF4-FFF2-40B4-BE49-F238E27FC236}">
                  <a16:creationId xmlns:a16="http://schemas.microsoft.com/office/drawing/2014/main" id="{483331AB-66C2-4B7E-B2F3-C62EC65C75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80" t="-7101"/>
            <a:stretch/>
          </p:blipFill>
          <p:spPr>
            <a:xfrm flipH="1">
              <a:off x="2508382" y="1321366"/>
              <a:ext cx="1118962" cy="784247"/>
            </a:xfrm>
            <a:prstGeom prst="rect">
              <a:avLst/>
            </a:prstGeom>
          </p:spPr>
        </p:pic>
      </p:grpSp>
      <p:sp>
        <p:nvSpPr>
          <p:cNvPr id="4" name="標題 2">
            <a:extLst>
              <a:ext uri="{FF2B5EF4-FFF2-40B4-BE49-F238E27FC236}">
                <a16:creationId xmlns:a16="http://schemas.microsoft.com/office/drawing/2014/main" id="{27664BAD-D668-4C27-B723-CE218EAD11A0}"/>
              </a:ext>
            </a:extLst>
          </p:cNvPr>
          <p:cNvSpPr>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zh-TW" altLang="en-US">
                <a:ea typeface="Microsoft JhengHei"/>
                <a:cs typeface="Microsoft JhengHei"/>
              </a:rPr>
              <a:t>儲存架構變更，使用快取擷取快照更輕鬆</a:t>
            </a:r>
            <a:endParaRPr lang="zh-TW" altLang="en-US"/>
          </a:p>
        </p:txBody>
      </p:sp>
      <p:sp>
        <p:nvSpPr>
          <p:cNvPr id="7" name="Shape 604">
            <a:extLst>
              <a:ext uri="{FF2B5EF4-FFF2-40B4-BE49-F238E27FC236}">
                <a16:creationId xmlns:a16="http://schemas.microsoft.com/office/drawing/2014/main" id="{976BB58D-2AE2-47C0-B3FB-DB5207C39DC3}"/>
              </a:ext>
            </a:extLst>
          </p:cNvPr>
          <p:cNvSpPr/>
          <p:nvPr/>
        </p:nvSpPr>
        <p:spPr>
          <a:xfrm>
            <a:off x="1108974" y="3335899"/>
            <a:ext cx="3121614" cy="1704235"/>
          </a:xfrm>
          <a:prstGeom prst="rect">
            <a:avLst/>
          </a:prstGeom>
          <a:solidFill>
            <a:schemeClr val="bg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grpSp>
        <p:nvGrpSpPr>
          <p:cNvPr id="8" name="群組 7">
            <a:extLst>
              <a:ext uri="{FF2B5EF4-FFF2-40B4-BE49-F238E27FC236}">
                <a16:creationId xmlns:a16="http://schemas.microsoft.com/office/drawing/2014/main" id="{47DD7094-9B02-47C2-9E2E-FDD7FE538D71}"/>
              </a:ext>
            </a:extLst>
          </p:cNvPr>
          <p:cNvGrpSpPr/>
          <p:nvPr/>
        </p:nvGrpSpPr>
        <p:grpSpPr>
          <a:xfrm>
            <a:off x="1212143" y="2451968"/>
            <a:ext cx="2905887" cy="951456"/>
            <a:chOff x="1184869" y="2615664"/>
            <a:chExt cx="2905887" cy="951456"/>
          </a:xfrm>
        </p:grpSpPr>
        <p:grpSp>
          <p:nvGrpSpPr>
            <p:cNvPr id="22" name="群組 21">
              <a:extLst>
                <a:ext uri="{FF2B5EF4-FFF2-40B4-BE49-F238E27FC236}">
                  <a16:creationId xmlns:a16="http://schemas.microsoft.com/office/drawing/2014/main" id="{6E4BECD2-4DD1-4BEA-96C0-F6E32C1F5E53}"/>
                </a:ext>
              </a:extLst>
            </p:cNvPr>
            <p:cNvGrpSpPr/>
            <p:nvPr/>
          </p:nvGrpSpPr>
          <p:grpSpPr>
            <a:xfrm>
              <a:off x="1184869" y="3270637"/>
              <a:ext cx="2905885" cy="296483"/>
              <a:chOff x="789813" y="3158878"/>
              <a:chExt cx="4611996" cy="351064"/>
            </a:xfrm>
          </p:grpSpPr>
          <p:sp>
            <p:nvSpPr>
              <p:cNvPr id="25" name="Shape 598">
                <a:extLst>
                  <a:ext uri="{FF2B5EF4-FFF2-40B4-BE49-F238E27FC236}">
                    <a16:creationId xmlns:a16="http://schemas.microsoft.com/office/drawing/2014/main" id="{C0D908F6-9BAD-4006-9884-D1610660E794}"/>
                  </a:ext>
                </a:extLst>
              </p:cNvPr>
              <p:cNvSpPr/>
              <p:nvPr/>
            </p:nvSpPr>
            <p:spPr>
              <a:xfrm>
                <a:off x="789813" y="3158878"/>
                <a:ext cx="2367914" cy="351064"/>
              </a:xfrm>
              <a:prstGeom prst="rect">
                <a:avLst/>
              </a:prstGeom>
              <a:solidFill>
                <a:srgbClr val="0070C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altLang="en-US" b="1">
                    <a:solidFill>
                      <a:schemeClr val="lt1"/>
                    </a:solidFill>
                    <a:latin typeface="Microsoft JhengHei"/>
                    <a:ea typeface="Microsoft JhengHei"/>
                    <a:cs typeface="Microsoft JhengHei"/>
                    <a:sym typeface="Microsoft JhengHei"/>
                  </a:rPr>
                  <a:t>磁碟區</a:t>
                </a:r>
                <a:endParaRPr sz="1400" b="1" i="0" u="none" strike="noStrike" cap="none">
                  <a:solidFill>
                    <a:schemeClr val="lt1"/>
                  </a:solidFill>
                  <a:latin typeface="Microsoft JhengHei"/>
                  <a:ea typeface="Microsoft JhengHei"/>
                  <a:cs typeface="Microsoft JhengHei"/>
                  <a:sym typeface="Microsoft JhengHei"/>
                </a:endParaRPr>
              </a:p>
            </p:txBody>
          </p:sp>
          <p:sp>
            <p:nvSpPr>
              <p:cNvPr id="26" name="Shape 599">
                <a:extLst>
                  <a:ext uri="{FF2B5EF4-FFF2-40B4-BE49-F238E27FC236}">
                    <a16:creationId xmlns:a16="http://schemas.microsoft.com/office/drawing/2014/main" id="{9E1B8578-4CFE-44D0-B05E-084ADA06463B}"/>
                  </a:ext>
                </a:extLst>
              </p:cNvPr>
              <p:cNvSpPr/>
              <p:nvPr/>
            </p:nvSpPr>
            <p:spPr>
              <a:xfrm>
                <a:off x="3079289" y="3158878"/>
                <a:ext cx="2322520" cy="351064"/>
              </a:xfrm>
              <a:prstGeom prst="rect">
                <a:avLst/>
              </a:prstGeom>
              <a:solidFill>
                <a:srgbClr val="CC0099"/>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iSCSI LUN</a:t>
                </a:r>
                <a:endParaRPr sz="1400" b="1" i="0" u="none" strike="noStrike" cap="none">
                  <a:solidFill>
                    <a:schemeClr val="lt1"/>
                  </a:solidFill>
                  <a:latin typeface="Microsoft JhengHei"/>
                  <a:ea typeface="Microsoft JhengHei"/>
                  <a:cs typeface="Microsoft JhengHei"/>
                  <a:sym typeface="Microsoft JhengHei"/>
                </a:endParaRPr>
              </a:p>
            </p:txBody>
          </p:sp>
        </p:grpSp>
        <p:sp>
          <p:nvSpPr>
            <p:cNvPr id="23" name="Shape 600">
              <a:extLst>
                <a:ext uri="{FF2B5EF4-FFF2-40B4-BE49-F238E27FC236}">
                  <a16:creationId xmlns:a16="http://schemas.microsoft.com/office/drawing/2014/main" id="{32585949-B8AF-480C-957A-1D7AB4637F1B}"/>
                </a:ext>
              </a:extLst>
            </p:cNvPr>
            <p:cNvSpPr/>
            <p:nvPr/>
          </p:nvSpPr>
          <p:spPr>
            <a:xfrm>
              <a:off x="1184869" y="2615664"/>
              <a:ext cx="2905887" cy="296483"/>
            </a:xfrm>
            <a:prstGeom prst="rect">
              <a:avLst/>
            </a:prstGeom>
            <a:solidFill>
              <a:schemeClr val="accent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altLang="en-US" sz="1400" b="1" i="0" u="none" strike="noStrike" cap="none">
                  <a:solidFill>
                    <a:schemeClr val="lt1"/>
                  </a:solidFill>
                  <a:latin typeface="Microsoft JhengHei"/>
                  <a:ea typeface="Microsoft JhengHei"/>
                  <a:cs typeface="Microsoft JhengHei"/>
                  <a:sym typeface="Microsoft JhengHei"/>
                </a:rPr>
                <a:t>舊的 </a:t>
              </a:r>
              <a:r>
                <a:rPr lang="en-US" altLang="zh-TW" sz="1400" b="1" i="0" u="none" strike="noStrike" cap="none">
                  <a:solidFill>
                    <a:schemeClr val="lt1"/>
                  </a:solidFill>
                  <a:latin typeface="Microsoft JhengHei"/>
                  <a:ea typeface="Microsoft JhengHei"/>
                  <a:cs typeface="Microsoft JhengHei"/>
                  <a:sym typeface="Microsoft JhengHei"/>
                </a:rPr>
                <a:t>SSD</a:t>
              </a:r>
              <a:r>
                <a:rPr lang="zh-TW" altLang="en-US" sz="1400" b="1" i="0" u="none" strike="noStrike" cap="none">
                  <a:solidFill>
                    <a:schemeClr val="lt1"/>
                  </a:solidFill>
                  <a:latin typeface="Microsoft JhengHei"/>
                  <a:ea typeface="Microsoft JhengHei"/>
                  <a:cs typeface="Microsoft JhengHei"/>
                  <a:sym typeface="Microsoft JhengHei"/>
                </a:rPr>
                <a:t> 快取</a:t>
              </a:r>
              <a:endParaRPr sz="1400" b="1" i="0" u="none" strike="noStrike" cap="none">
                <a:solidFill>
                  <a:schemeClr val="lt1"/>
                </a:solidFill>
                <a:latin typeface="Microsoft JhengHei"/>
                <a:ea typeface="Microsoft JhengHei"/>
                <a:cs typeface="Microsoft JhengHei"/>
                <a:sym typeface="Microsoft JhengHei"/>
              </a:endParaRPr>
            </a:p>
          </p:txBody>
        </p:sp>
        <p:sp>
          <p:nvSpPr>
            <p:cNvPr id="24" name="Shape 597">
              <a:extLst>
                <a:ext uri="{FF2B5EF4-FFF2-40B4-BE49-F238E27FC236}">
                  <a16:creationId xmlns:a16="http://schemas.microsoft.com/office/drawing/2014/main" id="{C7F52D38-DE23-4878-9571-CF9D50130BD0}"/>
                </a:ext>
              </a:extLst>
            </p:cNvPr>
            <p:cNvSpPr/>
            <p:nvPr/>
          </p:nvSpPr>
          <p:spPr>
            <a:xfrm>
              <a:off x="1184869" y="2953930"/>
              <a:ext cx="2905887" cy="269163"/>
            </a:xfrm>
            <a:prstGeom prst="rect">
              <a:avLst/>
            </a:prstGeom>
            <a:solidFill>
              <a:srgbClr val="00B05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altLang="en-US" b="1">
                  <a:solidFill>
                    <a:schemeClr val="lt1"/>
                  </a:solidFill>
                  <a:latin typeface="Microsoft JhengHei"/>
                  <a:ea typeface="Microsoft JhengHei"/>
                  <a:cs typeface="Microsoft JhengHei"/>
                  <a:sym typeface="Microsoft JhengHei"/>
                </a:rPr>
                <a:t>儲存池</a:t>
              </a:r>
              <a:endParaRPr sz="1400" b="1" i="0" u="none" strike="noStrike" cap="none">
                <a:solidFill>
                  <a:schemeClr val="lt1"/>
                </a:solidFill>
                <a:latin typeface="Microsoft JhengHei"/>
                <a:ea typeface="Microsoft JhengHei"/>
                <a:cs typeface="Microsoft JhengHei"/>
                <a:sym typeface="Microsoft JhengHei"/>
              </a:endParaRPr>
            </a:p>
          </p:txBody>
        </p:sp>
      </p:grpSp>
      <p:grpSp>
        <p:nvGrpSpPr>
          <p:cNvPr id="9" name="群組 8">
            <a:extLst>
              <a:ext uri="{FF2B5EF4-FFF2-40B4-BE49-F238E27FC236}">
                <a16:creationId xmlns:a16="http://schemas.microsoft.com/office/drawing/2014/main" id="{4E336EC9-92DF-4CE1-93F0-539CD5549E88}"/>
              </a:ext>
            </a:extLst>
          </p:cNvPr>
          <p:cNvGrpSpPr/>
          <p:nvPr/>
        </p:nvGrpSpPr>
        <p:grpSpPr>
          <a:xfrm>
            <a:off x="5140818" y="2566014"/>
            <a:ext cx="3129091" cy="1769907"/>
            <a:chOff x="5734423" y="2576297"/>
            <a:chExt cx="3129091" cy="1769907"/>
          </a:xfrm>
        </p:grpSpPr>
        <p:sp>
          <p:nvSpPr>
            <p:cNvPr id="14" name="橢圓 13">
              <a:extLst>
                <a:ext uri="{FF2B5EF4-FFF2-40B4-BE49-F238E27FC236}">
                  <a16:creationId xmlns:a16="http://schemas.microsoft.com/office/drawing/2014/main" id="{B7445214-9B4D-4234-B1E0-E544F27BF339}"/>
                </a:ext>
              </a:extLst>
            </p:cNvPr>
            <p:cNvSpPr/>
            <p:nvPr/>
          </p:nvSpPr>
          <p:spPr>
            <a:xfrm>
              <a:off x="6749740" y="2576297"/>
              <a:ext cx="1090612" cy="109061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zh-TW" altLang="en-US" b="1"/>
            </a:p>
          </p:txBody>
        </p:sp>
        <p:sp>
          <p:nvSpPr>
            <p:cNvPr id="15" name="Shape 604">
              <a:extLst>
                <a:ext uri="{FF2B5EF4-FFF2-40B4-BE49-F238E27FC236}">
                  <a16:creationId xmlns:a16="http://schemas.microsoft.com/office/drawing/2014/main" id="{D14EE638-0952-4E45-8BB5-9329DDC58789}"/>
                </a:ext>
              </a:extLst>
            </p:cNvPr>
            <p:cNvSpPr/>
            <p:nvPr/>
          </p:nvSpPr>
          <p:spPr>
            <a:xfrm>
              <a:off x="5734423" y="3262063"/>
              <a:ext cx="3129091" cy="1084141"/>
            </a:xfrm>
            <a:prstGeom prst="rect">
              <a:avLst/>
            </a:prstGeom>
            <a:solidFill>
              <a:schemeClr val="bg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6" name="Shape 601">
              <a:extLst>
                <a:ext uri="{FF2B5EF4-FFF2-40B4-BE49-F238E27FC236}">
                  <a16:creationId xmlns:a16="http://schemas.microsoft.com/office/drawing/2014/main" id="{F34A90AC-6599-4D87-BCEE-744D2E8F3D83}"/>
                </a:ext>
              </a:extLst>
            </p:cNvPr>
            <p:cNvSpPr/>
            <p:nvPr/>
          </p:nvSpPr>
          <p:spPr>
            <a:xfrm>
              <a:off x="5824956" y="3652549"/>
              <a:ext cx="2948025" cy="291036"/>
            </a:xfrm>
            <a:prstGeom prst="rect">
              <a:avLst/>
            </a:prstGeom>
            <a:solidFill>
              <a:schemeClr val="accent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zh-TW" altLang="en-US" b="1">
                  <a:solidFill>
                    <a:schemeClr val="lt1"/>
                  </a:solidFill>
                  <a:latin typeface="Microsoft JhengHei"/>
                  <a:ea typeface="Microsoft JhengHei"/>
                  <a:cs typeface="Microsoft JhengHei"/>
                  <a:sym typeface="Microsoft JhengHei"/>
                </a:rPr>
                <a:t>新的 </a:t>
              </a:r>
              <a:r>
                <a:rPr lang="en-US" altLang="zh-TW" b="1">
                  <a:solidFill>
                    <a:schemeClr val="lt1"/>
                  </a:solidFill>
                  <a:latin typeface="Microsoft JhengHei"/>
                  <a:ea typeface="Microsoft JhengHei"/>
                  <a:cs typeface="Microsoft JhengHei"/>
                  <a:sym typeface="Microsoft JhengHei"/>
                </a:rPr>
                <a:t>SSD </a:t>
              </a:r>
              <a:r>
                <a:rPr lang="zh-TW" altLang="en-US" b="1">
                  <a:solidFill>
                    <a:schemeClr val="lt1"/>
                  </a:solidFill>
                  <a:latin typeface="Microsoft JhengHei"/>
                  <a:ea typeface="Microsoft JhengHei"/>
                  <a:cs typeface="Microsoft JhengHei"/>
                  <a:sym typeface="Microsoft JhengHei"/>
                </a:rPr>
                <a:t>快取</a:t>
              </a:r>
            </a:p>
          </p:txBody>
        </p:sp>
        <p:pic>
          <p:nvPicPr>
            <p:cNvPr id="17" name="Shape 605" descr="ç¸éåç">
              <a:extLst>
                <a:ext uri="{FF2B5EF4-FFF2-40B4-BE49-F238E27FC236}">
                  <a16:creationId xmlns:a16="http://schemas.microsoft.com/office/drawing/2014/main" id="{F6B85DBB-DC40-48A1-8373-FE6084357FD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79838" y="2656903"/>
              <a:ext cx="630416" cy="630416"/>
            </a:xfrm>
            <a:prstGeom prst="rect">
              <a:avLst/>
            </a:prstGeom>
            <a:noFill/>
            <a:ln>
              <a:noFill/>
            </a:ln>
          </p:spPr>
        </p:pic>
        <p:grpSp>
          <p:nvGrpSpPr>
            <p:cNvPr id="18" name="群組 17">
              <a:extLst>
                <a:ext uri="{FF2B5EF4-FFF2-40B4-BE49-F238E27FC236}">
                  <a16:creationId xmlns:a16="http://schemas.microsoft.com/office/drawing/2014/main" id="{3F5A6918-1953-493B-88D8-99103534DE7B}"/>
                </a:ext>
              </a:extLst>
            </p:cNvPr>
            <p:cNvGrpSpPr/>
            <p:nvPr/>
          </p:nvGrpSpPr>
          <p:grpSpPr>
            <a:xfrm>
              <a:off x="5824955" y="3997426"/>
              <a:ext cx="2948026" cy="260061"/>
              <a:chOff x="4784767" y="4453543"/>
              <a:chExt cx="4540246" cy="323336"/>
            </a:xfrm>
          </p:grpSpPr>
          <p:sp>
            <p:nvSpPr>
              <p:cNvPr id="20" name="Shape 598">
                <a:extLst>
                  <a:ext uri="{FF2B5EF4-FFF2-40B4-BE49-F238E27FC236}">
                    <a16:creationId xmlns:a16="http://schemas.microsoft.com/office/drawing/2014/main" id="{FF1D7578-4B01-463F-8813-4FFE0C9F705C}"/>
                  </a:ext>
                </a:extLst>
              </p:cNvPr>
              <p:cNvSpPr/>
              <p:nvPr/>
            </p:nvSpPr>
            <p:spPr>
              <a:xfrm>
                <a:off x="4784767" y="4453544"/>
                <a:ext cx="2264083" cy="323335"/>
              </a:xfrm>
              <a:prstGeom prst="rect">
                <a:avLst/>
              </a:prstGeom>
              <a:solidFill>
                <a:srgbClr val="0070C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zh-TW" altLang="en-US" b="1">
                    <a:solidFill>
                      <a:schemeClr val="lt1"/>
                    </a:solidFill>
                    <a:latin typeface="Microsoft JhengHei"/>
                    <a:ea typeface="Microsoft JhengHei"/>
                    <a:cs typeface="Microsoft JhengHei"/>
                    <a:sym typeface="Microsoft JhengHei"/>
                  </a:rPr>
                  <a:t>磁碟區</a:t>
                </a:r>
              </a:p>
            </p:txBody>
          </p:sp>
          <p:sp>
            <p:nvSpPr>
              <p:cNvPr id="21" name="Shape 599">
                <a:extLst>
                  <a:ext uri="{FF2B5EF4-FFF2-40B4-BE49-F238E27FC236}">
                    <a16:creationId xmlns:a16="http://schemas.microsoft.com/office/drawing/2014/main" id="{4C9B759B-68BF-4526-A8C7-0DD32A7450AC}"/>
                  </a:ext>
                </a:extLst>
              </p:cNvPr>
              <p:cNvSpPr/>
              <p:nvPr/>
            </p:nvSpPr>
            <p:spPr>
              <a:xfrm>
                <a:off x="7048850" y="4453543"/>
                <a:ext cx="2276163" cy="323336"/>
              </a:xfrm>
              <a:prstGeom prst="rect">
                <a:avLst/>
              </a:prstGeom>
              <a:solidFill>
                <a:srgbClr val="CC0099"/>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iSCSI LUN</a:t>
                </a:r>
                <a:endParaRPr sz="1400" b="1" i="0" u="none" strike="noStrike" cap="none">
                  <a:solidFill>
                    <a:schemeClr val="lt1"/>
                  </a:solidFill>
                  <a:latin typeface="Microsoft JhengHei"/>
                  <a:ea typeface="Microsoft JhengHei"/>
                  <a:cs typeface="Microsoft JhengHei"/>
                  <a:sym typeface="Microsoft JhengHei"/>
                </a:endParaRPr>
              </a:p>
            </p:txBody>
          </p:sp>
        </p:grpSp>
        <p:sp>
          <p:nvSpPr>
            <p:cNvPr id="19" name="Shape 597">
              <a:extLst>
                <a:ext uri="{FF2B5EF4-FFF2-40B4-BE49-F238E27FC236}">
                  <a16:creationId xmlns:a16="http://schemas.microsoft.com/office/drawing/2014/main" id="{0ACBF15B-68CA-4914-9C42-C1517D6D91FB}"/>
                </a:ext>
              </a:extLst>
            </p:cNvPr>
            <p:cNvSpPr/>
            <p:nvPr/>
          </p:nvSpPr>
          <p:spPr>
            <a:xfrm>
              <a:off x="5824955" y="3346182"/>
              <a:ext cx="2948026" cy="256344"/>
            </a:xfrm>
            <a:prstGeom prst="rect">
              <a:avLst/>
            </a:prstGeom>
            <a:solidFill>
              <a:srgbClr val="00B05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altLang="en-US" b="1" dirty="0">
                  <a:solidFill>
                    <a:schemeClr val="lt1"/>
                  </a:solidFill>
                  <a:latin typeface="Microsoft JhengHei"/>
                  <a:ea typeface="Microsoft JhengHei"/>
                  <a:cs typeface="Microsoft JhengHei"/>
                  <a:sym typeface="Microsoft JhengHei"/>
                </a:rPr>
                <a:t>儲存池</a:t>
              </a:r>
              <a:endParaRPr sz="1400" b="1" i="0" u="none" strike="noStrike" cap="none" dirty="0">
                <a:solidFill>
                  <a:schemeClr val="lt1"/>
                </a:solidFill>
                <a:latin typeface="Microsoft JhengHei"/>
                <a:ea typeface="Microsoft JhengHei"/>
                <a:cs typeface="Microsoft JhengHei"/>
                <a:sym typeface="Microsoft JhengHei"/>
              </a:endParaRPr>
            </a:p>
          </p:txBody>
        </p:sp>
      </p:grpSp>
      <p:sp>
        <p:nvSpPr>
          <p:cNvPr id="10" name="內容版面配置區 1">
            <a:extLst>
              <a:ext uri="{FF2B5EF4-FFF2-40B4-BE49-F238E27FC236}">
                <a16:creationId xmlns:a16="http://schemas.microsoft.com/office/drawing/2014/main" id="{2C3E354B-2177-4ED4-A0EB-7025F873B108}"/>
              </a:ext>
            </a:extLst>
          </p:cNvPr>
          <p:cNvSpPr txBox="1">
            <a:spLocks/>
          </p:cNvSpPr>
          <p:nvPr/>
        </p:nvSpPr>
        <p:spPr>
          <a:xfrm>
            <a:off x="5361667" y="1349820"/>
            <a:ext cx="3398520" cy="895382"/>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lumMod val="75000"/>
                  <a:lumOff val="25000"/>
                </a:schemeClr>
              </a:buClr>
            </a:pPr>
            <a:r>
              <a:rPr kumimoji="1"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新的</a:t>
            </a:r>
            <a:r>
              <a:rPr kumimoji="1"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SSD</a:t>
            </a:r>
            <a:r>
              <a:rPr kumimoji="1"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快取：擷取快照時快取中的檔案也會被包含，使得採用快取下高頻率的快照不再受影響。</a:t>
            </a:r>
            <a:endParaRPr kumimoji="1" lang="en-US" altLang="zh-TW" sz="1600" b="1" dirty="0">
              <a:latin typeface="微軟正黑體" panose="020B0604030504040204" pitchFamily="34" charset="-120"/>
              <a:ea typeface="微軟正黑體" panose="020B0604030504040204" pitchFamily="34" charset="-120"/>
            </a:endParaRPr>
          </a:p>
        </p:txBody>
      </p:sp>
      <p:sp>
        <p:nvSpPr>
          <p:cNvPr id="12" name="內容版面配置區 1">
            <a:extLst>
              <a:ext uri="{FF2B5EF4-FFF2-40B4-BE49-F238E27FC236}">
                <a16:creationId xmlns:a16="http://schemas.microsoft.com/office/drawing/2014/main" id="{82E1CEE8-6708-724C-BA85-6E19E1F0D708}"/>
              </a:ext>
            </a:extLst>
          </p:cNvPr>
          <p:cNvSpPr>
            <a:spLocks noGrp="1"/>
          </p:cNvSpPr>
          <p:nvPr/>
        </p:nvSpPr>
        <p:spPr>
          <a:xfrm>
            <a:off x="1109933" y="1333744"/>
            <a:ext cx="3056338" cy="873816"/>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buNone/>
            </a:pPr>
            <a:r>
              <a:rPr kumimoji="1" lang="zh-TW" altLang="en-US" sz="1600" b="1" dirty="0">
                <a:solidFill>
                  <a:schemeClr val="tx1">
                    <a:lumMod val="75000"/>
                    <a:lumOff val="25000"/>
                  </a:schemeClr>
                </a:solidFill>
                <a:latin typeface="+mj-lt"/>
              </a:rPr>
              <a:t>舊的 </a:t>
            </a:r>
            <a:r>
              <a:rPr kumimoji="1" lang="en-US" altLang="zh-TW" sz="1600" b="1" dirty="0">
                <a:solidFill>
                  <a:schemeClr val="tx1">
                    <a:lumMod val="75000"/>
                    <a:lumOff val="25000"/>
                  </a:schemeClr>
                </a:solidFill>
                <a:latin typeface="+mj-lt"/>
              </a:rPr>
              <a:t>SSD</a:t>
            </a:r>
            <a:r>
              <a:rPr kumimoji="1" lang="zh-TW" altLang="en-US" sz="1600" b="1" dirty="0">
                <a:solidFill>
                  <a:schemeClr val="tx1">
                    <a:lumMod val="75000"/>
                    <a:lumOff val="25000"/>
                  </a:schemeClr>
                </a:solidFill>
                <a:latin typeface="+mj-lt"/>
              </a:rPr>
              <a:t> 快取</a:t>
            </a:r>
            <a:r>
              <a:rPr kumimoji="1" lang="en-US" altLang="zh-TW" sz="1600" b="1" dirty="0">
                <a:solidFill>
                  <a:schemeClr val="tx1">
                    <a:lumMod val="75000"/>
                    <a:lumOff val="25000"/>
                  </a:schemeClr>
                </a:solidFill>
                <a:latin typeface="+mj-lt"/>
              </a:rPr>
              <a:t>: </a:t>
            </a:r>
            <a:r>
              <a:rPr kumimoji="1" lang="zh-TW" altLang="en-US" sz="1600" b="1" dirty="0">
                <a:solidFill>
                  <a:schemeClr val="tx1">
                    <a:lumMod val="75000"/>
                    <a:lumOff val="25000"/>
                  </a:schemeClr>
                </a:solidFill>
                <a:latin typeface="+mj-lt"/>
              </a:rPr>
              <a:t>擷取快照需要先將快取中的資料進行回寫。此流程視快取使用量將長達</a:t>
            </a:r>
            <a:r>
              <a:rPr kumimoji="1" lang="en-US" altLang="zh-TW" sz="1600" b="1" dirty="0">
                <a:solidFill>
                  <a:schemeClr val="tx1">
                    <a:lumMod val="75000"/>
                    <a:lumOff val="25000"/>
                  </a:schemeClr>
                </a:solidFill>
                <a:latin typeface="+mj-lt"/>
              </a:rPr>
              <a:t>30</a:t>
            </a:r>
            <a:r>
              <a:rPr kumimoji="1" lang="zh-TW" altLang="en-US" sz="1600" b="1" dirty="0">
                <a:solidFill>
                  <a:schemeClr val="tx1">
                    <a:lumMod val="75000"/>
                    <a:lumOff val="25000"/>
                  </a:schemeClr>
                </a:solidFill>
                <a:latin typeface="+mj-lt"/>
              </a:rPr>
              <a:t>分鐘</a:t>
            </a:r>
          </a:p>
        </p:txBody>
      </p:sp>
      <p:pic>
        <p:nvPicPr>
          <p:cNvPr id="13" name="圖片 12">
            <a:extLst>
              <a:ext uri="{FF2B5EF4-FFF2-40B4-BE49-F238E27FC236}">
                <a16:creationId xmlns:a16="http://schemas.microsoft.com/office/drawing/2014/main" id="{CF123324-1848-49B7-B65A-637D04B2CF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435" y="3414784"/>
            <a:ext cx="3031301" cy="1546463"/>
          </a:xfrm>
          <a:prstGeom prst="rect">
            <a:avLst/>
          </a:prstGeom>
        </p:spPr>
      </p:pic>
    </p:spTree>
    <p:extLst>
      <p:ext uri="{BB962C8B-B14F-4D97-AF65-F5344CB8AC3E}">
        <p14:creationId xmlns:p14="http://schemas.microsoft.com/office/powerpoint/2010/main" val="65066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9" name="圖片 8">
            <a:extLst>
              <a:ext uri="{FF2B5EF4-FFF2-40B4-BE49-F238E27FC236}">
                <a16:creationId xmlns:a16="http://schemas.microsoft.com/office/drawing/2014/main" id="{DAA0B03E-1597-4699-B99B-0C2454BC06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94" b="-16192"/>
          <a:stretch/>
        </p:blipFill>
        <p:spPr>
          <a:xfrm>
            <a:off x="314719" y="4741955"/>
            <a:ext cx="4236732" cy="400400"/>
          </a:xfrm>
          <a:prstGeom prst="rect">
            <a:avLst/>
          </a:prstGeom>
        </p:spPr>
      </p:pic>
      <p:pic>
        <p:nvPicPr>
          <p:cNvPr id="10" name="圖片 9">
            <a:extLst>
              <a:ext uri="{FF2B5EF4-FFF2-40B4-BE49-F238E27FC236}">
                <a16:creationId xmlns:a16="http://schemas.microsoft.com/office/drawing/2014/main" id="{A26935DB-B4E9-467A-9094-F6A33811BF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32953" y="4741955"/>
            <a:ext cx="1242141" cy="344605"/>
          </a:xfrm>
          <a:prstGeom prst="rect">
            <a:avLst/>
          </a:prstGeom>
        </p:spPr>
      </p:pic>
      <p:sp>
        <p:nvSpPr>
          <p:cNvPr id="461" name="Shape 461"/>
          <p:cNvSpPr txBox="1">
            <a:spLocks noGrp="1"/>
          </p:cNvSpPr>
          <p:nvPr>
            <p:ph type="body" idx="1"/>
          </p:nvPr>
        </p:nvSpPr>
        <p:spPr>
          <a:xfrm>
            <a:off x="457200" y="1166813"/>
            <a:ext cx="8229600" cy="951547"/>
          </a:xfrm>
          <a:prstGeom prst="rect">
            <a:avLst/>
          </a:prstGeom>
          <a:noFill/>
          <a:ln>
            <a:noFill/>
          </a:ln>
        </p:spPr>
        <p:txBody>
          <a:bodyPr spcFirstLastPara="1" wrap="square" lIns="91425" tIns="45700" rIns="91425" bIns="45700" anchor="t" anchorCtr="0">
            <a:noAutofit/>
          </a:bodyPr>
          <a:lstStyle/>
          <a:p>
            <a:pPr marL="285750" indent="-285750">
              <a:spcBef>
                <a:spcPts val="0"/>
              </a:spcBef>
              <a:buClr>
                <a:srgbClr val="262626"/>
              </a:buClr>
              <a:buSzPts val="2000"/>
            </a:pPr>
            <a:r>
              <a:rPr lang="zh-TW" altLang="en-US">
                <a:sym typeface="Microsoft JhengHei"/>
              </a:rPr>
              <a:t>使用者透過 </a:t>
            </a:r>
            <a:r>
              <a:rPr lang="en-US" altLang="zh-TW">
                <a:sym typeface="Microsoft JhengHei"/>
              </a:rPr>
              <a:t>SMB/CIFS/AFP/NFS </a:t>
            </a:r>
            <a:r>
              <a:rPr lang="zh-TW" altLang="en-US">
                <a:sym typeface="Microsoft JhengHei"/>
              </a:rPr>
              <a:t>協定，可看到快照目錄與檔案</a:t>
            </a:r>
            <a:r>
              <a:rPr lang="zh-TW" altLang="en-US"/>
              <a:t>。</a:t>
            </a:r>
            <a:endParaRPr>
              <a:sym typeface="Microsoft JhengHei"/>
            </a:endParaRPr>
          </a:p>
          <a:p>
            <a:pPr marL="285750" indent="-285750">
              <a:spcBef>
                <a:spcPts val="0"/>
              </a:spcBef>
              <a:buClr>
                <a:srgbClr val="262626"/>
              </a:buClr>
              <a:buSzPts val="2000"/>
            </a:pPr>
            <a:r>
              <a:rPr lang="en-US" altLang="zh-TW">
                <a:sym typeface="Microsoft JhengHei"/>
              </a:rPr>
              <a:t>Windows </a:t>
            </a:r>
            <a:r>
              <a:rPr lang="zh-TW" altLang="en-US">
                <a:sym typeface="Microsoft JhengHei"/>
              </a:rPr>
              <a:t>電腦的使用者可透過 </a:t>
            </a:r>
            <a:r>
              <a:rPr lang="en-US" altLang="zh-TW">
                <a:sym typeface="Microsoft JhengHei"/>
              </a:rPr>
              <a:t>Windows </a:t>
            </a:r>
            <a:r>
              <a:rPr lang="zh-TW" altLang="en-US" b="0">
                <a:sym typeface="Microsoft JhengHei"/>
              </a:rPr>
              <a:t>「</a:t>
            </a:r>
            <a:r>
              <a:rPr lang="zh-TW" altLang="en-US">
                <a:sym typeface="Microsoft JhengHei"/>
              </a:rPr>
              <a:t>以前的版本</a:t>
            </a:r>
            <a:r>
              <a:rPr lang="zh-TW" b="0">
                <a:sym typeface="Microsoft JhengHei"/>
              </a:rPr>
              <a:t>」</a:t>
            </a:r>
            <a:r>
              <a:rPr lang="zh-TW" altLang="en-US">
                <a:sym typeface="Microsoft JhengHei"/>
              </a:rPr>
              <a:t>直接還原檔案</a:t>
            </a:r>
            <a:r>
              <a:rPr lang="zh-TW" altLang="en-US"/>
              <a:t>。</a:t>
            </a:r>
            <a:endParaRPr>
              <a:sym typeface="Microsoft JhengHei"/>
            </a:endParaRPr>
          </a:p>
          <a:p>
            <a:pPr marL="285750" indent="-285750">
              <a:spcBef>
                <a:spcPts val="0"/>
              </a:spcBef>
              <a:buClr>
                <a:srgbClr val="262626"/>
              </a:buClr>
              <a:buSzPts val="2000"/>
            </a:pPr>
            <a:r>
              <a:rPr lang="zh-TW" altLang="en-US">
                <a:sym typeface="Microsoft JhengHei"/>
              </a:rPr>
              <a:t>在權限允許的情況下，讓用戶端可以自主進行檔案版本控制與還原</a:t>
            </a:r>
            <a:r>
              <a:rPr lang="zh-TW" altLang="en-US"/>
              <a:t>。</a:t>
            </a:r>
            <a:endParaRPr>
              <a:sym typeface="Microsoft JhengHei"/>
            </a:endParaRPr>
          </a:p>
        </p:txBody>
      </p:sp>
      <p:sp>
        <p:nvSpPr>
          <p:cNvPr id="460" name="Shape 460"/>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快照進階應用一：Windows </a:t>
            </a:r>
            <a:r>
              <a:rPr lang="zh-TW" altLang="en-US" b="0">
                <a:latin typeface="Microsoft JhengHei"/>
                <a:ea typeface="Microsoft JhengHei"/>
                <a:cs typeface="Microsoft JhengHei"/>
                <a:sym typeface="Microsoft JhengHei"/>
              </a:rPr>
              <a:t>「</a:t>
            </a:r>
            <a:r>
              <a:rPr lang="zh-TW" sz="3600" i="0" u="none" strike="noStrike" cap="none">
                <a:solidFill>
                  <a:schemeClr val="lt1"/>
                </a:solidFill>
                <a:latin typeface="Microsoft JhengHei"/>
                <a:ea typeface="Microsoft JhengHei"/>
                <a:cs typeface="Microsoft JhengHei"/>
                <a:sym typeface="Microsoft JhengHei"/>
              </a:rPr>
              <a:t>以前版本</a:t>
            </a:r>
            <a:r>
              <a:rPr lang="zh-TW" altLang="en-US" b="0">
                <a:latin typeface="Microsoft JhengHei"/>
                <a:ea typeface="Microsoft JhengHei"/>
                <a:cs typeface="Microsoft JhengHei"/>
              </a:rPr>
              <a:t>」</a:t>
            </a:r>
            <a:endParaRPr sz="3600" i="0" u="none" strike="noStrike" cap="none">
              <a:solidFill>
                <a:schemeClr val="lt1"/>
              </a:solidFill>
              <a:latin typeface="Microsoft JhengHei"/>
              <a:ea typeface="Microsoft JhengHei"/>
              <a:cs typeface="Microsoft JhengHei"/>
              <a:sym typeface="Microsoft JhengHei"/>
            </a:endParaRPr>
          </a:p>
        </p:txBody>
      </p:sp>
      <p:pic>
        <p:nvPicPr>
          <p:cNvPr id="462" name="Shape 462" descr="Windows-Previous.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71855" y="2118360"/>
            <a:ext cx="6132474" cy="2964180"/>
          </a:xfrm>
          <a:prstGeom prst="rect">
            <a:avLst/>
          </a:prstGeom>
          <a:noFill/>
          <a:ln>
            <a:noFill/>
          </a:ln>
        </p:spPr>
      </p:pic>
      <p:pic>
        <p:nvPicPr>
          <p:cNvPr id="463" name="Shape 46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8580" y="2316480"/>
            <a:ext cx="3467100" cy="2285540"/>
          </a:xfrm>
          <a:prstGeom prst="rect">
            <a:avLst/>
          </a:prstGeom>
          <a:noFill/>
          <a:ln>
            <a:noFill/>
          </a:ln>
        </p:spPr>
      </p:pic>
      <p:sp>
        <p:nvSpPr>
          <p:cNvPr id="464" name="Shape 464"/>
          <p:cNvSpPr/>
          <p:nvPr/>
        </p:nvSpPr>
        <p:spPr>
          <a:xfrm>
            <a:off x="425106" y="4002190"/>
            <a:ext cx="2767673" cy="343410"/>
          </a:xfrm>
          <a:prstGeom prst="roundRect">
            <a:avLst>
              <a:gd name="adj" fmla="val 14235"/>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Shape 465"/>
          <p:cNvSpPr txBox="1"/>
          <p:nvPr/>
        </p:nvSpPr>
        <p:spPr>
          <a:xfrm>
            <a:off x="601272" y="4773560"/>
            <a:ext cx="5152192" cy="2769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altLang="zh-TW" sz="1200" b="1" i="0" u="none" strike="noStrike" cap="none">
                <a:solidFill>
                  <a:schemeClr val="bg1"/>
                </a:solidFill>
                <a:latin typeface="Microsoft JhengHei"/>
                <a:ea typeface="Microsoft JhengHei"/>
                <a:cs typeface="Microsoft JhengHei"/>
                <a:sym typeface="Microsoft JhengHei"/>
              </a:rPr>
              <a:t>IT </a:t>
            </a:r>
            <a:r>
              <a:rPr lang="zh-TW" altLang="en-US" sz="1200" b="1" i="0" u="none" strike="noStrike" cap="none">
                <a:solidFill>
                  <a:schemeClr val="bg1"/>
                </a:solidFill>
                <a:latin typeface="Microsoft JhengHei"/>
                <a:ea typeface="Microsoft JhengHei"/>
                <a:cs typeface="Microsoft JhengHei"/>
                <a:sym typeface="Microsoft JhengHei"/>
              </a:rPr>
              <a:t>管理者亦可以關閉資料夾預覽快照</a:t>
            </a:r>
            <a:r>
              <a:rPr lang="en-US" altLang="zh-TW" sz="1200" b="1" i="0" u="none" strike="noStrike" cap="none">
                <a:solidFill>
                  <a:schemeClr val="bg1"/>
                </a:solidFill>
                <a:latin typeface="Microsoft JhengHei"/>
                <a:ea typeface="Microsoft JhengHei"/>
                <a:cs typeface="Microsoft JhengHei"/>
                <a:sym typeface="Microsoft JhengHei"/>
              </a:rPr>
              <a:t>/ Windows </a:t>
            </a:r>
            <a:r>
              <a:rPr lang="zh-TW" altLang="en-US" sz="1200">
                <a:solidFill>
                  <a:schemeClr val="bg1"/>
                </a:solidFill>
                <a:latin typeface="Microsoft JhengHei"/>
                <a:ea typeface="Microsoft JhengHei"/>
                <a:cs typeface="Microsoft JhengHei"/>
                <a:sym typeface="Microsoft JhengHei"/>
              </a:rPr>
              <a:t>「</a:t>
            </a:r>
            <a:r>
              <a:rPr lang="zh-TW" altLang="en-US" sz="1200" b="1" i="0" u="none" strike="noStrike" cap="none">
                <a:solidFill>
                  <a:schemeClr val="bg1"/>
                </a:solidFill>
                <a:latin typeface="Microsoft JhengHei"/>
                <a:ea typeface="Microsoft JhengHei"/>
                <a:cs typeface="Microsoft JhengHei"/>
                <a:sym typeface="Microsoft JhengHei"/>
              </a:rPr>
              <a:t>以前的版本功能</a:t>
            </a:r>
            <a:r>
              <a:rPr lang="zh-TW" sz="1200">
                <a:solidFill>
                  <a:schemeClr val="bg1"/>
                </a:solidFill>
                <a:latin typeface="Microsoft JhengHei"/>
                <a:ea typeface="Microsoft JhengHei"/>
                <a:cs typeface="Microsoft JhengHei"/>
              </a:rPr>
              <a:t>」</a:t>
            </a:r>
            <a:endParaRPr lang="zh-TW" altLang="en-US">
              <a:solidFill>
                <a:schemeClr val="bg1"/>
              </a:solidFill>
              <a:latin typeface="Microsoft JhengHei"/>
              <a:ea typeface="Microsoft JhengHei"/>
              <a:cs typeface="Microsoft JhengHei"/>
              <a:sym typeface="Microsoft JhengHei"/>
            </a:endParaRPr>
          </a:p>
        </p:txBody>
      </p:sp>
      <p:sp>
        <p:nvSpPr>
          <p:cNvPr id="466" name="Shape 466"/>
          <p:cNvSpPr/>
          <p:nvPr/>
        </p:nvSpPr>
        <p:spPr>
          <a:xfrm>
            <a:off x="425106" y="2665215"/>
            <a:ext cx="2767673" cy="343410"/>
          </a:xfrm>
          <a:prstGeom prst="roundRect">
            <a:avLst>
              <a:gd name="adj" fmla="val 14235"/>
            </a:avLst>
          </a:prstGeom>
          <a:no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Shape 471" descr="https://previews.123rf.com/images/everythingpossible/everythingpossible1502/everythingpossible150200183/36521380-hand-press-play-button-sign-to-start-or-initiate-projects-as-concept-Stock-Phot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00848"/>
            <a:ext cx="9322554" cy="5244348"/>
          </a:xfrm>
          <a:prstGeom prst="rect">
            <a:avLst/>
          </a:prstGeom>
          <a:noFill/>
          <a:ln>
            <a:noFill/>
          </a:ln>
        </p:spPr>
      </p:pic>
      <p:sp>
        <p:nvSpPr>
          <p:cNvPr id="472" name="Shape 472"/>
          <p:cNvSpPr/>
          <p:nvPr/>
        </p:nvSpPr>
        <p:spPr>
          <a:xfrm>
            <a:off x="0" y="3146642"/>
            <a:ext cx="9322555" cy="1736856"/>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161D96"/>
              </a:solidFill>
              <a:latin typeface="Arial"/>
              <a:ea typeface="Arial"/>
              <a:cs typeface="Arial"/>
              <a:sym typeface="Arial"/>
            </a:endParaRPr>
          </a:p>
        </p:txBody>
      </p:sp>
      <p:sp>
        <p:nvSpPr>
          <p:cNvPr id="473" name="Shape 473"/>
          <p:cNvSpPr/>
          <p:nvPr/>
        </p:nvSpPr>
        <p:spPr>
          <a:xfrm>
            <a:off x="253744" y="3308829"/>
            <a:ext cx="1071570" cy="354071"/>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600" b="1" i="0" u="none" strike="noStrike" cap="none">
                <a:solidFill>
                  <a:schemeClr val="lt1"/>
                </a:solidFill>
                <a:latin typeface="Microsoft JhengHei"/>
                <a:ea typeface="Microsoft JhengHei"/>
                <a:sym typeface="Arial"/>
              </a:rPr>
              <a:t>實際演示</a:t>
            </a:r>
            <a:endParaRPr lang="zh-TW" altLang="en-US" sz="1600" b="0" i="0" u="none" strike="noStrike" cap="none">
              <a:solidFill>
                <a:schemeClr val="lt1"/>
              </a:solidFill>
              <a:latin typeface="Microsoft JhengHei"/>
              <a:ea typeface="Microsoft JhengHei"/>
            </a:endParaRPr>
          </a:p>
        </p:txBody>
      </p:sp>
      <p:sp>
        <p:nvSpPr>
          <p:cNvPr id="474" name="Shape 474"/>
          <p:cNvSpPr txBox="1"/>
          <p:nvPr/>
        </p:nvSpPr>
        <p:spPr>
          <a:xfrm>
            <a:off x="258623" y="3307250"/>
            <a:ext cx="6713389" cy="191725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zh-TW" sz="3600" b="1" i="0" u="none" strike="noStrike" cap="none">
                <a:solidFill>
                  <a:srgbClr val="0070C0"/>
                </a:solidFill>
                <a:latin typeface="Microsoft JhengHei"/>
                <a:ea typeface="Microsoft JhengHei"/>
                <a:sym typeface="Arial"/>
              </a:rPr>
              <a:t>透過 Windows</a:t>
            </a:r>
            <a:r>
              <a:rPr lang="zh-TW" altLang="en-US" sz="3600">
                <a:solidFill>
                  <a:srgbClr val="0070C0"/>
                </a:solidFill>
                <a:latin typeface="Microsoft JhengHei"/>
                <a:ea typeface="Microsoft JhengHei"/>
              </a:rPr>
              <a:t>「</a:t>
            </a:r>
            <a:r>
              <a:rPr lang="zh-TW" sz="3600" b="1" i="0" u="none" strike="noStrike" cap="none">
                <a:solidFill>
                  <a:srgbClr val="0070C0"/>
                </a:solidFill>
                <a:latin typeface="Microsoft JhengHei"/>
                <a:ea typeface="Microsoft JhengHei"/>
                <a:sym typeface="Arial"/>
              </a:rPr>
              <a:t>以前的版本</a:t>
            </a:r>
            <a:r>
              <a:rPr lang="zh-TW" altLang="en-US" sz="3600">
                <a:solidFill>
                  <a:srgbClr val="0070C0"/>
                </a:solidFill>
                <a:latin typeface="Microsoft JhengHei"/>
                <a:ea typeface="Microsoft JhengHei"/>
              </a:rPr>
              <a:t>」</a:t>
            </a:r>
            <a:r>
              <a:rPr lang="zh-TW" sz="3600" b="1" i="0" u="none" strike="noStrike" cap="none">
                <a:solidFill>
                  <a:srgbClr val="0070C0"/>
                </a:solidFill>
                <a:latin typeface="Microsoft JhengHei"/>
                <a:ea typeface="Microsoft JhengHei"/>
                <a:sym typeface="Arial"/>
              </a:rPr>
              <a:t>還原快照檔案</a:t>
            </a:r>
            <a:endParaRPr lang="zh-TW" altLang="en-US" sz="3600">
              <a:latin typeface="Microsoft JhengHei"/>
              <a:ea typeface="Microsoft JhengHe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 name="圓角矩形 110">
            <a:extLst>
              <a:ext uri="{FF2B5EF4-FFF2-40B4-BE49-F238E27FC236}">
                <a16:creationId xmlns:a16="http://schemas.microsoft.com/office/drawing/2014/main" id="{07C9694E-472D-468B-BDD7-3BAC14145841}"/>
              </a:ext>
            </a:extLst>
          </p:cNvPr>
          <p:cNvSpPr/>
          <p:nvPr/>
        </p:nvSpPr>
        <p:spPr>
          <a:xfrm>
            <a:off x="597040" y="2488050"/>
            <a:ext cx="7763189" cy="2546060"/>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5" name="文字方塊 64">
            <a:extLst>
              <a:ext uri="{FF2B5EF4-FFF2-40B4-BE49-F238E27FC236}">
                <a16:creationId xmlns:a16="http://schemas.microsoft.com/office/drawing/2014/main" id="{732A8392-F32A-FB4B-9B34-9210387E218A}"/>
              </a:ext>
            </a:extLst>
          </p:cNvPr>
          <p:cNvSpPr txBox="1"/>
          <p:nvPr/>
        </p:nvSpPr>
        <p:spPr>
          <a:xfrm>
            <a:off x="6340420" y="3881010"/>
            <a:ext cx="156769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2400">
                <a:solidFill>
                  <a:srgbClr val="FF0000"/>
                </a:solidFill>
              </a:rPr>
              <a:t>3m  58s</a:t>
            </a:r>
            <a:endParaRPr lang="zh-TW" altLang="en-US" sz="2400">
              <a:solidFill>
                <a:srgbClr val="FF0000"/>
              </a:solidFill>
            </a:endParaRPr>
          </a:p>
        </p:txBody>
      </p:sp>
      <p:sp>
        <p:nvSpPr>
          <p:cNvPr id="61" name="文字方塊 60">
            <a:extLst>
              <a:ext uri="{FF2B5EF4-FFF2-40B4-BE49-F238E27FC236}">
                <a16:creationId xmlns:a16="http://schemas.microsoft.com/office/drawing/2014/main" id="{91036259-0085-9741-B6AA-B089A35F2C03}"/>
              </a:ext>
            </a:extLst>
          </p:cNvPr>
          <p:cNvSpPr txBox="1"/>
          <p:nvPr/>
        </p:nvSpPr>
        <p:spPr>
          <a:xfrm>
            <a:off x="3387480" y="3893520"/>
            <a:ext cx="156769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2400"/>
              <a:t>30m 15s</a:t>
            </a:r>
            <a:endParaRPr lang="zh-TW" altLang="en-US" sz="2400"/>
          </a:p>
        </p:txBody>
      </p:sp>
      <p:sp>
        <p:nvSpPr>
          <p:cNvPr id="63" name="文字方塊 62">
            <a:extLst>
              <a:ext uri="{FF2B5EF4-FFF2-40B4-BE49-F238E27FC236}">
                <a16:creationId xmlns:a16="http://schemas.microsoft.com/office/drawing/2014/main" id="{D950E18D-8DF2-FD47-A738-855FF63AF8EA}"/>
              </a:ext>
            </a:extLst>
          </p:cNvPr>
          <p:cNvSpPr txBox="1"/>
          <p:nvPr/>
        </p:nvSpPr>
        <p:spPr>
          <a:xfrm>
            <a:off x="3522874" y="2722280"/>
            <a:ext cx="138348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2400"/>
              <a:t>7m 45s</a:t>
            </a:r>
            <a:endParaRPr lang="zh-TW" altLang="en-US" sz="2400"/>
          </a:p>
        </p:txBody>
      </p:sp>
      <p:sp>
        <p:nvSpPr>
          <p:cNvPr id="480" name="Shape 480"/>
          <p:cNvSpPr txBox="1">
            <a:spLocks noGrp="1"/>
          </p:cNvSpPr>
          <p:nvPr>
            <p:ph type="body" idx="1"/>
          </p:nvPr>
        </p:nvSpPr>
        <p:spPr>
          <a:xfrm>
            <a:off x="597040" y="1106364"/>
            <a:ext cx="7946325" cy="1310265"/>
          </a:xfrm>
          <a:prstGeom prst="rect">
            <a:avLst/>
          </a:prstGeom>
          <a:noFill/>
          <a:ln>
            <a:noFill/>
          </a:ln>
        </p:spPr>
        <p:txBody>
          <a:bodyPr spcFirstLastPara="1" wrap="square" lIns="91425" tIns="45700" rIns="91425" bIns="45700" anchor="t" anchorCtr="0">
            <a:noAutofit/>
          </a:bodyPr>
          <a:lstStyle/>
          <a:p>
            <a:pPr marL="0" indent="0">
              <a:spcBef>
                <a:spcPts val="0"/>
              </a:spcBef>
              <a:buSzPts val="2000"/>
              <a:buNone/>
            </a:pPr>
            <a:r>
              <a:rPr lang="zh-TW" altLang="en-US" sz="2000">
                <a:sym typeface="Microsoft JhengHei"/>
              </a:rPr>
              <a:t>透過</a:t>
            </a:r>
            <a:r>
              <a:rPr lang="en-US" altLang="zh-TW" sz="2000">
                <a:sym typeface="Microsoft JhengHei"/>
              </a:rPr>
              <a:t>File Station</a:t>
            </a:r>
            <a:r>
              <a:rPr lang="zh-TW" altLang="en-US" sz="2000">
                <a:sym typeface="Microsoft JhengHei"/>
              </a:rPr>
              <a:t>管理介面快速建立共用資料夾及專屬磁碟區：</a:t>
            </a:r>
            <a:endParaRPr sz="2000">
              <a:sym typeface="Microsoft JhengHei"/>
            </a:endParaRPr>
          </a:p>
          <a:p>
            <a:pPr marL="285750" indent="-285750">
              <a:buSzPts val="2000"/>
            </a:pPr>
            <a:r>
              <a:rPr lang="zh-TW" altLang="en-US">
                <a:sym typeface="Microsoft JhengHei"/>
              </a:rPr>
              <a:t>當在磁碟區中僅有單個共用資料夾需要高頻率、快速的還原時，對專屬的快照共用資料夾磁碟區進行恢復將不影響其他資料夾</a:t>
            </a:r>
            <a:r>
              <a:rPr lang="zh-TW" altLang="en-US"/>
              <a:t>。</a:t>
            </a:r>
            <a:endParaRPr lang="zh-TW" altLang="en-US">
              <a:sym typeface="Microsoft JhengHei"/>
            </a:endParaRPr>
          </a:p>
          <a:p>
            <a:pPr marL="285750" indent="-285750">
              <a:buSzPts val="2000"/>
            </a:pPr>
            <a:r>
              <a:rPr lang="zh-TW" altLang="en-US">
                <a:sym typeface="Microsoft JhengHei"/>
              </a:rPr>
              <a:t>以 </a:t>
            </a:r>
            <a:r>
              <a:rPr lang="en-US" altLang="zh-TW">
                <a:sym typeface="Microsoft JhengHei"/>
              </a:rPr>
              <a:t>300 GB </a:t>
            </a:r>
            <a:r>
              <a:rPr lang="zh-TW" altLang="en-US">
                <a:sym typeface="Microsoft JhengHei"/>
              </a:rPr>
              <a:t>的檔案回復為例，比起基本還原功能快接近 </a:t>
            </a:r>
            <a:r>
              <a:rPr lang="en-US" altLang="zh-TW">
                <a:sym typeface="Microsoft JhengHei"/>
              </a:rPr>
              <a:t>10</a:t>
            </a:r>
            <a:r>
              <a:rPr lang="zh-TW" altLang="en-US">
                <a:sym typeface="Microsoft JhengHei"/>
              </a:rPr>
              <a:t>倍</a:t>
            </a:r>
            <a:r>
              <a:rPr lang="zh-TW" altLang="en-US"/>
              <a:t>。</a:t>
            </a:r>
            <a:endParaRPr>
              <a:sym typeface="Microsoft JhengHei"/>
            </a:endParaRPr>
          </a:p>
          <a:p>
            <a:pPr marL="127000" indent="0">
              <a:buSzPts val="2000"/>
              <a:buNone/>
            </a:pPr>
            <a:endParaRPr>
              <a:sym typeface="Microsoft JhengHei"/>
            </a:endParaRPr>
          </a:p>
        </p:txBody>
      </p:sp>
      <p:sp>
        <p:nvSpPr>
          <p:cNvPr id="479" name="Shape 479"/>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快照進階應用二：快照</a:t>
            </a:r>
            <a:r>
              <a:rPr lang="zh-TW">
                <a:latin typeface="Microsoft JhengHei"/>
                <a:ea typeface="Microsoft JhengHei"/>
                <a:cs typeface="Microsoft JhengHei"/>
                <a:sym typeface="Microsoft JhengHei"/>
              </a:rPr>
              <a:t>共</a:t>
            </a:r>
            <a:r>
              <a:rPr lang="zh-TW" sz="3600" i="0" u="none" strike="noStrike" cap="none">
                <a:solidFill>
                  <a:schemeClr val="lt1"/>
                </a:solidFill>
                <a:latin typeface="Microsoft JhengHei"/>
                <a:ea typeface="Microsoft JhengHei"/>
                <a:cs typeface="Microsoft JhengHei"/>
                <a:sym typeface="Microsoft JhengHei"/>
              </a:rPr>
              <a:t>用資料夾</a:t>
            </a:r>
            <a:endParaRPr sz="3600" i="0" u="none" strike="noStrike" cap="none">
              <a:solidFill>
                <a:schemeClr val="lt1"/>
              </a:solidFill>
              <a:latin typeface="Microsoft JhengHei"/>
              <a:ea typeface="Microsoft JhengHei"/>
              <a:cs typeface="Microsoft JhengHei"/>
              <a:sym typeface="Microsoft JhengHei"/>
            </a:endParaRPr>
          </a:p>
        </p:txBody>
      </p:sp>
      <p:sp>
        <p:nvSpPr>
          <p:cNvPr id="2" name="文字方塊 1">
            <a:extLst>
              <a:ext uri="{FF2B5EF4-FFF2-40B4-BE49-F238E27FC236}">
                <a16:creationId xmlns:a16="http://schemas.microsoft.com/office/drawing/2014/main" id="{8BABBF18-1E5B-4A5D-AA60-F56EF8070706}"/>
              </a:ext>
            </a:extLst>
          </p:cNvPr>
          <p:cNvSpPr txBox="1"/>
          <p:nvPr/>
        </p:nvSpPr>
        <p:spPr>
          <a:xfrm>
            <a:off x="741872" y="4030692"/>
            <a:ext cx="1265927"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200" b="1">
                <a:latin typeface="Microsoft JhengHei"/>
                <a:ea typeface="Microsoft JhengHei"/>
              </a:rPr>
              <a:t>檔案回復時間</a:t>
            </a:r>
          </a:p>
        </p:txBody>
      </p:sp>
      <p:sp>
        <p:nvSpPr>
          <p:cNvPr id="7" name="文字方塊 6">
            <a:extLst>
              <a:ext uri="{FF2B5EF4-FFF2-40B4-BE49-F238E27FC236}">
                <a16:creationId xmlns:a16="http://schemas.microsoft.com/office/drawing/2014/main" id="{18F4B790-FC30-4C79-BDCA-BBC59DB96A02}"/>
              </a:ext>
            </a:extLst>
          </p:cNvPr>
          <p:cNvSpPr txBox="1"/>
          <p:nvPr/>
        </p:nvSpPr>
        <p:spPr>
          <a:xfrm>
            <a:off x="3405277" y="3148557"/>
            <a:ext cx="1589417"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200" b="1">
                <a:latin typeface="Microsoft JhengHei"/>
                <a:ea typeface="Microsoft JhengHei"/>
              </a:rPr>
              <a:t>放置於系統碟，</a:t>
            </a:r>
            <a:br>
              <a:rPr lang="zh-TW" altLang="en-US" sz="1200" b="1">
                <a:latin typeface="Microsoft JhengHei"/>
                <a:ea typeface="Microsoft JhengHei"/>
              </a:rPr>
            </a:br>
            <a:r>
              <a:rPr lang="zh-TW" altLang="en-US" sz="1200" b="1">
                <a:latin typeface="Microsoft JhengHei"/>
                <a:ea typeface="Microsoft JhengHei"/>
              </a:rPr>
              <a:t>需等待系統停機</a:t>
            </a:r>
          </a:p>
        </p:txBody>
      </p:sp>
      <p:sp>
        <p:nvSpPr>
          <p:cNvPr id="8" name="文字方塊 7">
            <a:extLst>
              <a:ext uri="{FF2B5EF4-FFF2-40B4-BE49-F238E27FC236}">
                <a16:creationId xmlns:a16="http://schemas.microsoft.com/office/drawing/2014/main" id="{2C9773E0-6EE4-4E09-98C2-2D30C2526585}"/>
              </a:ext>
            </a:extLst>
          </p:cNvPr>
          <p:cNvSpPr txBox="1"/>
          <p:nvPr/>
        </p:nvSpPr>
        <p:spPr>
          <a:xfrm>
            <a:off x="6359819" y="3148557"/>
            <a:ext cx="1492370"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200" b="1">
                <a:latin typeface="Microsoft JhengHei"/>
                <a:ea typeface="Microsoft JhengHei"/>
              </a:rPr>
              <a:t>分散在 5 個</a:t>
            </a:r>
            <a:br>
              <a:rPr lang="zh-TW" altLang="en-US" sz="1200" b="1">
                <a:latin typeface="Microsoft JhengHei"/>
                <a:ea typeface="Microsoft JhengHei"/>
              </a:rPr>
            </a:br>
            <a:r>
              <a:rPr lang="zh-TW" altLang="en-US" sz="1200" b="1">
                <a:latin typeface="Microsoft JhengHei"/>
                <a:ea typeface="Microsoft JhengHei"/>
              </a:rPr>
              <a:t>共用資料夾中</a:t>
            </a:r>
          </a:p>
        </p:txBody>
      </p:sp>
      <p:sp>
        <p:nvSpPr>
          <p:cNvPr id="9" name="文字方塊 8">
            <a:extLst>
              <a:ext uri="{FF2B5EF4-FFF2-40B4-BE49-F238E27FC236}">
                <a16:creationId xmlns:a16="http://schemas.microsoft.com/office/drawing/2014/main" id="{96E4D76F-99B4-406F-891D-57B125354791}"/>
              </a:ext>
            </a:extLst>
          </p:cNvPr>
          <p:cNvSpPr txBox="1"/>
          <p:nvPr/>
        </p:nvSpPr>
        <p:spPr>
          <a:xfrm>
            <a:off x="6305904" y="4291557"/>
            <a:ext cx="1578634"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200" b="1">
                <a:latin typeface="Microsoft JhengHei"/>
                <a:ea typeface="Microsoft JhengHei"/>
              </a:rPr>
              <a:t>使用快照共用</a:t>
            </a:r>
            <a:br>
              <a:rPr lang="zh-TW" altLang="en-US" sz="1200" b="1">
                <a:latin typeface="Microsoft JhengHei"/>
                <a:ea typeface="Microsoft JhengHei"/>
              </a:rPr>
            </a:br>
            <a:r>
              <a:rPr lang="zh-TW" altLang="en-US" sz="1200" b="1">
                <a:latin typeface="Microsoft JhengHei"/>
                <a:ea typeface="Microsoft JhengHei"/>
              </a:rPr>
              <a:t>資料夾快照恢復</a:t>
            </a:r>
          </a:p>
        </p:txBody>
      </p:sp>
      <p:sp>
        <p:nvSpPr>
          <p:cNvPr id="10" name="文字方塊 9">
            <a:extLst>
              <a:ext uri="{FF2B5EF4-FFF2-40B4-BE49-F238E27FC236}">
                <a16:creationId xmlns:a16="http://schemas.microsoft.com/office/drawing/2014/main" id="{9B88618A-E936-4FE3-AE5C-389E06A1ADE3}"/>
              </a:ext>
            </a:extLst>
          </p:cNvPr>
          <p:cNvSpPr txBox="1"/>
          <p:nvPr/>
        </p:nvSpPr>
        <p:spPr>
          <a:xfrm>
            <a:off x="3459185" y="4291557"/>
            <a:ext cx="1578634"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200" b="1">
                <a:latin typeface="Microsoft JhengHei"/>
                <a:ea typeface="Microsoft JhengHei"/>
              </a:rPr>
              <a:t>本機中進行</a:t>
            </a:r>
            <a:br>
              <a:rPr lang="zh-TW" altLang="en-US" sz="1200" b="1">
                <a:latin typeface="Microsoft JhengHei"/>
                <a:ea typeface="Microsoft JhengHei"/>
              </a:rPr>
            </a:br>
            <a:r>
              <a:rPr lang="zh-TW" altLang="en-US" sz="1200" b="1">
                <a:latin typeface="Microsoft JhengHei"/>
                <a:ea typeface="Microsoft JhengHei"/>
              </a:rPr>
              <a:t>檔案還原</a:t>
            </a:r>
            <a:endParaRPr lang="zh-TW">
              <a:latin typeface="Microsoft JhengHei"/>
              <a:ea typeface="Microsoft JhengHei"/>
            </a:endParaRPr>
          </a:p>
        </p:txBody>
      </p:sp>
      <p:grpSp>
        <p:nvGrpSpPr>
          <p:cNvPr id="21" name="群組 20">
            <a:extLst>
              <a:ext uri="{FF2B5EF4-FFF2-40B4-BE49-F238E27FC236}">
                <a16:creationId xmlns:a16="http://schemas.microsoft.com/office/drawing/2014/main" id="{5647440E-2E4B-9244-B83B-B28399CED8A0}"/>
              </a:ext>
            </a:extLst>
          </p:cNvPr>
          <p:cNvGrpSpPr/>
          <p:nvPr/>
        </p:nvGrpSpPr>
        <p:grpSpPr>
          <a:xfrm>
            <a:off x="2510858" y="2590389"/>
            <a:ext cx="988312" cy="1190142"/>
            <a:chOff x="2074798" y="2664823"/>
            <a:chExt cx="1446253" cy="1741602"/>
          </a:xfrm>
        </p:grpSpPr>
        <p:sp>
          <p:nvSpPr>
            <p:cNvPr id="22" name="圓角矩形 21">
              <a:extLst>
                <a:ext uri="{FF2B5EF4-FFF2-40B4-BE49-F238E27FC236}">
                  <a16:creationId xmlns:a16="http://schemas.microsoft.com/office/drawing/2014/main" id="{FFE0E403-6E62-3B42-A2E3-1F158CCFE8B2}"/>
                </a:ext>
              </a:extLst>
            </p:cNvPr>
            <p:cNvSpPr/>
            <p:nvPr/>
          </p:nvSpPr>
          <p:spPr>
            <a:xfrm>
              <a:off x="2838944" y="2664823"/>
              <a:ext cx="682107" cy="1297495"/>
            </a:xfrm>
            <a:prstGeom prst="roundRect">
              <a:avLst/>
            </a:prstGeom>
            <a:gradFill>
              <a:gsLst>
                <a:gs pos="0">
                  <a:schemeClr val="accent6">
                    <a:lumMod val="60000"/>
                    <a:lumOff val="40000"/>
                  </a:schemeClr>
                </a:gs>
                <a:gs pos="14000">
                  <a:srgbClr val="EF964D"/>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圓角矩形 22">
              <a:extLst>
                <a:ext uri="{FF2B5EF4-FFF2-40B4-BE49-F238E27FC236}">
                  <a16:creationId xmlns:a16="http://schemas.microsoft.com/office/drawing/2014/main" id="{FF38B032-7862-1447-8469-64B96038E9D8}"/>
                </a:ext>
              </a:extLst>
            </p:cNvPr>
            <p:cNvSpPr/>
            <p:nvPr/>
          </p:nvSpPr>
          <p:spPr>
            <a:xfrm>
              <a:off x="2074798" y="2664823"/>
              <a:ext cx="682107" cy="1297495"/>
            </a:xfrm>
            <a:prstGeom prst="roundRect">
              <a:avLst/>
            </a:prstGeom>
            <a:gradFill>
              <a:gsLst>
                <a:gs pos="0">
                  <a:srgbClr val="F274F0"/>
                </a:gs>
                <a:gs pos="100000">
                  <a:srgbClr val="D930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4" name="Shape 555" descr="ç¸éåç">
              <a:extLst>
                <a:ext uri="{FF2B5EF4-FFF2-40B4-BE49-F238E27FC236}">
                  <a16:creationId xmlns:a16="http://schemas.microsoft.com/office/drawing/2014/main" id="{8BBC1FCD-A827-4B42-90D0-5ED966A2BA0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69839" y="3772393"/>
              <a:ext cx="580251" cy="634032"/>
            </a:xfrm>
            <a:prstGeom prst="rect">
              <a:avLst/>
            </a:prstGeom>
            <a:noFill/>
            <a:ln>
              <a:noFill/>
            </a:ln>
          </p:spPr>
        </p:pic>
        <p:pic>
          <p:nvPicPr>
            <p:cNvPr id="25" name="圖片 24" descr="資料夾.png">
              <a:extLst>
                <a:ext uri="{FF2B5EF4-FFF2-40B4-BE49-F238E27FC236}">
                  <a16:creationId xmlns:a16="http://schemas.microsoft.com/office/drawing/2014/main" id="{239AC02C-7140-624C-B7EA-2339509073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4941" y="3389491"/>
              <a:ext cx="506397" cy="373407"/>
            </a:xfrm>
            <a:prstGeom prst="rect">
              <a:avLst/>
            </a:prstGeom>
          </p:spPr>
        </p:pic>
        <p:pic>
          <p:nvPicPr>
            <p:cNvPr id="26" name="圖片 25" descr="資料夾.png">
              <a:extLst>
                <a:ext uri="{FF2B5EF4-FFF2-40B4-BE49-F238E27FC236}">
                  <a16:creationId xmlns:a16="http://schemas.microsoft.com/office/drawing/2014/main" id="{847B79F2-A339-9E46-A67B-5CB63B9D1D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2673" y="2901597"/>
              <a:ext cx="506397" cy="373407"/>
            </a:xfrm>
            <a:prstGeom prst="rect">
              <a:avLst/>
            </a:prstGeom>
          </p:spPr>
        </p:pic>
        <p:pic>
          <p:nvPicPr>
            <p:cNvPr id="27" name="圖片 26">
              <a:extLst>
                <a:ext uri="{FF2B5EF4-FFF2-40B4-BE49-F238E27FC236}">
                  <a16:creationId xmlns:a16="http://schemas.microsoft.com/office/drawing/2014/main" id="{137715E7-C6DF-154E-A8BC-DA7C850C46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3690" y="3795804"/>
              <a:ext cx="629740" cy="546087"/>
            </a:xfrm>
            <a:prstGeom prst="rect">
              <a:avLst/>
            </a:prstGeom>
          </p:spPr>
        </p:pic>
        <p:pic>
          <p:nvPicPr>
            <p:cNvPr id="28" name="Picture 3" descr="\\10.64.2.86\Marketing\MarketingMaterials\素材\_icons\2016\App Center.png">
              <a:extLst>
                <a:ext uri="{FF2B5EF4-FFF2-40B4-BE49-F238E27FC236}">
                  <a16:creationId xmlns:a16="http://schemas.microsoft.com/office/drawing/2014/main" id="{9CE759B1-5EEA-004C-9436-822CB62F1D4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77437" y="2823192"/>
              <a:ext cx="464918" cy="464918"/>
            </a:xfrm>
            <a:prstGeom prst="rect">
              <a:avLst/>
            </a:prstGeom>
            <a:noFill/>
          </p:spPr>
        </p:pic>
        <p:sp>
          <p:nvSpPr>
            <p:cNvPr id="29" name="迴轉箭號 28">
              <a:extLst>
                <a:ext uri="{FF2B5EF4-FFF2-40B4-BE49-F238E27FC236}">
                  <a16:creationId xmlns:a16="http://schemas.microsoft.com/office/drawing/2014/main" id="{6FFB2CB6-A3CC-2C43-9E43-924325BA3B19}"/>
                </a:ext>
              </a:extLst>
            </p:cNvPr>
            <p:cNvSpPr/>
            <p:nvPr/>
          </p:nvSpPr>
          <p:spPr>
            <a:xfrm rot="5400000" flipH="1">
              <a:off x="2292150" y="3066233"/>
              <a:ext cx="659385" cy="523961"/>
            </a:xfrm>
            <a:prstGeom prst="uturnArrow">
              <a:avLst>
                <a:gd name="adj1" fmla="val 25000"/>
                <a:gd name="adj2" fmla="val 25000"/>
                <a:gd name="adj3" fmla="val 25000"/>
                <a:gd name="adj4" fmla="val 43750"/>
                <a:gd name="adj5" fmla="val 5664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30" name="圖片 29" descr="資料夾.png">
              <a:extLst>
                <a:ext uri="{FF2B5EF4-FFF2-40B4-BE49-F238E27FC236}">
                  <a16:creationId xmlns:a16="http://schemas.microsoft.com/office/drawing/2014/main" id="{A31703DE-3A2F-A745-9A3D-0E0A4B61EA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3359608"/>
              <a:ext cx="506397" cy="373407"/>
            </a:xfrm>
            <a:prstGeom prst="rect">
              <a:avLst/>
            </a:prstGeom>
          </p:spPr>
        </p:pic>
      </p:grpSp>
      <p:grpSp>
        <p:nvGrpSpPr>
          <p:cNvPr id="31" name="群組 30">
            <a:extLst>
              <a:ext uri="{FF2B5EF4-FFF2-40B4-BE49-F238E27FC236}">
                <a16:creationId xmlns:a16="http://schemas.microsoft.com/office/drawing/2014/main" id="{82B63C6B-BFB4-5542-9585-E0875C7EF65D}"/>
              </a:ext>
            </a:extLst>
          </p:cNvPr>
          <p:cNvGrpSpPr/>
          <p:nvPr/>
        </p:nvGrpSpPr>
        <p:grpSpPr>
          <a:xfrm>
            <a:off x="5338032" y="2602054"/>
            <a:ext cx="988312" cy="1190142"/>
            <a:chOff x="2074798" y="2664823"/>
            <a:chExt cx="1446253" cy="1741602"/>
          </a:xfrm>
        </p:grpSpPr>
        <p:sp>
          <p:nvSpPr>
            <p:cNvPr id="32" name="圓角矩形 31">
              <a:extLst>
                <a:ext uri="{FF2B5EF4-FFF2-40B4-BE49-F238E27FC236}">
                  <a16:creationId xmlns:a16="http://schemas.microsoft.com/office/drawing/2014/main" id="{9988F2CE-75B5-B14C-9E0D-DFCD7F4A4AC9}"/>
                </a:ext>
              </a:extLst>
            </p:cNvPr>
            <p:cNvSpPr/>
            <p:nvPr/>
          </p:nvSpPr>
          <p:spPr>
            <a:xfrm>
              <a:off x="2838944" y="2664823"/>
              <a:ext cx="682107" cy="1297495"/>
            </a:xfrm>
            <a:prstGeom prst="roundRect">
              <a:avLst/>
            </a:prstGeom>
            <a:gradFill>
              <a:gsLst>
                <a:gs pos="0">
                  <a:schemeClr val="accent6">
                    <a:lumMod val="60000"/>
                    <a:lumOff val="40000"/>
                  </a:schemeClr>
                </a:gs>
                <a:gs pos="14000">
                  <a:srgbClr val="EF964D"/>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3" name="圓角矩形 32">
              <a:extLst>
                <a:ext uri="{FF2B5EF4-FFF2-40B4-BE49-F238E27FC236}">
                  <a16:creationId xmlns:a16="http://schemas.microsoft.com/office/drawing/2014/main" id="{63BF6514-F64B-D642-8B99-5588C771140A}"/>
                </a:ext>
              </a:extLst>
            </p:cNvPr>
            <p:cNvSpPr/>
            <p:nvPr/>
          </p:nvSpPr>
          <p:spPr>
            <a:xfrm>
              <a:off x="2074798" y="2664823"/>
              <a:ext cx="682107" cy="1297495"/>
            </a:xfrm>
            <a:prstGeom prst="roundRect">
              <a:avLst/>
            </a:prstGeom>
            <a:gradFill>
              <a:gsLst>
                <a:gs pos="0">
                  <a:srgbClr val="67D3F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34" name="Shape 555" descr="ç¸éåç">
              <a:extLst>
                <a:ext uri="{FF2B5EF4-FFF2-40B4-BE49-F238E27FC236}">
                  <a16:creationId xmlns:a16="http://schemas.microsoft.com/office/drawing/2014/main" id="{BE9EA1F6-F110-BD4F-BDF0-FBA68D7B351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69839" y="3772393"/>
              <a:ext cx="580251" cy="634032"/>
            </a:xfrm>
            <a:prstGeom prst="rect">
              <a:avLst/>
            </a:prstGeom>
            <a:noFill/>
            <a:ln>
              <a:noFill/>
            </a:ln>
          </p:spPr>
        </p:pic>
        <p:pic>
          <p:nvPicPr>
            <p:cNvPr id="35" name="圖片 34" descr="資料夾.png">
              <a:extLst>
                <a:ext uri="{FF2B5EF4-FFF2-40B4-BE49-F238E27FC236}">
                  <a16:creationId xmlns:a16="http://schemas.microsoft.com/office/drawing/2014/main" id="{C58C5CB6-A16D-4741-A996-F9B64D88F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4941" y="3389491"/>
              <a:ext cx="506397" cy="373407"/>
            </a:xfrm>
            <a:prstGeom prst="rect">
              <a:avLst/>
            </a:prstGeom>
          </p:spPr>
        </p:pic>
        <p:pic>
          <p:nvPicPr>
            <p:cNvPr id="36" name="圖片 35" descr="資料夾.png">
              <a:extLst>
                <a:ext uri="{FF2B5EF4-FFF2-40B4-BE49-F238E27FC236}">
                  <a16:creationId xmlns:a16="http://schemas.microsoft.com/office/drawing/2014/main" id="{EE9837F1-3B2B-7A43-BB9B-F78685059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2673" y="2901597"/>
              <a:ext cx="506397" cy="373407"/>
            </a:xfrm>
            <a:prstGeom prst="rect">
              <a:avLst/>
            </a:prstGeom>
          </p:spPr>
        </p:pic>
        <p:pic>
          <p:nvPicPr>
            <p:cNvPr id="37" name="圖片 36">
              <a:extLst>
                <a:ext uri="{FF2B5EF4-FFF2-40B4-BE49-F238E27FC236}">
                  <a16:creationId xmlns:a16="http://schemas.microsoft.com/office/drawing/2014/main" id="{5562782E-DA4D-A641-AF7E-B2577012D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3690" y="3795804"/>
              <a:ext cx="629740" cy="546087"/>
            </a:xfrm>
            <a:prstGeom prst="rect">
              <a:avLst/>
            </a:prstGeom>
          </p:spPr>
        </p:pic>
        <p:pic>
          <p:nvPicPr>
            <p:cNvPr id="38" name="圖片 37" descr="資料夾.png">
              <a:extLst>
                <a:ext uri="{FF2B5EF4-FFF2-40B4-BE49-F238E27FC236}">
                  <a16:creationId xmlns:a16="http://schemas.microsoft.com/office/drawing/2014/main" id="{B54E1E9B-358F-5E4A-B4CC-6A5876F324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2865622"/>
              <a:ext cx="506397" cy="373407"/>
            </a:xfrm>
            <a:prstGeom prst="rect">
              <a:avLst/>
            </a:prstGeom>
          </p:spPr>
        </p:pic>
        <p:sp>
          <p:nvSpPr>
            <p:cNvPr id="39" name="迴轉箭號 38">
              <a:extLst>
                <a:ext uri="{FF2B5EF4-FFF2-40B4-BE49-F238E27FC236}">
                  <a16:creationId xmlns:a16="http://schemas.microsoft.com/office/drawing/2014/main" id="{0A04895D-44ED-2A4B-9FE6-2A1A2EF4BAC0}"/>
                </a:ext>
              </a:extLst>
            </p:cNvPr>
            <p:cNvSpPr/>
            <p:nvPr/>
          </p:nvSpPr>
          <p:spPr>
            <a:xfrm rot="5400000" flipH="1">
              <a:off x="2292150" y="3066233"/>
              <a:ext cx="659385" cy="523961"/>
            </a:xfrm>
            <a:prstGeom prst="uturnArrow">
              <a:avLst>
                <a:gd name="adj1" fmla="val 25000"/>
                <a:gd name="adj2" fmla="val 25000"/>
                <a:gd name="adj3" fmla="val 25000"/>
                <a:gd name="adj4" fmla="val 43750"/>
                <a:gd name="adj5" fmla="val 5664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40" name="圖片 39" descr="資料夾.png">
              <a:extLst>
                <a:ext uri="{FF2B5EF4-FFF2-40B4-BE49-F238E27FC236}">
                  <a16:creationId xmlns:a16="http://schemas.microsoft.com/office/drawing/2014/main" id="{A26F7DE9-B617-7D49-AA37-51F23163D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3359608"/>
              <a:ext cx="506397" cy="373407"/>
            </a:xfrm>
            <a:prstGeom prst="rect">
              <a:avLst/>
            </a:prstGeom>
          </p:spPr>
        </p:pic>
      </p:grpSp>
      <p:grpSp>
        <p:nvGrpSpPr>
          <p:cNvPr id="41" name="群組 40">
            <a:extLst>
              <a:ext uri="{FF2B5EF4-FFF2-40B4-BE49-F238E27FC236}">
                <a16:creationId xmlns:a16="http://schemas.microsoft.com/office/drawing/2014/main" id="{2695C6C9-289F-3343-BE7C-EABE46B1DE47}"/>
              </a:ext>
            </a:extLst>
          </p:cNvPr>
          <p:cNvGrpSpPr/>
          <p:nvPr/>
        </p:nvGrpSpPr>
        <p:grpSpPr>
          <a:xfrm>
            <a:off x="2521138" y="3851272"/>
            <a:ext cx="988312" cy="1190142"/>
            <a:chOff x="2074798" y="2664823"/>
            <a:chExt cx="1446253" cy="1741602"/>
          </a:xfrm>
        </p:grpSpPr>
        <p:sp>
          <p:nvSpPr>
            <p:cNvPr id="42" name="圓角矩形 41">
              <a:extLst>
                <a:ext uri="{FF2B5EF4-FFF2-40B4-BE49-F238E27FC236}">
                  <a16:creationId xmlns:a16="http://schemas.microsoft.com/office/drawing/2014/main" id="{4408F368-A18C-8D45-9067-4C62B8FAF104}"/>
                </a:ext>
              </a:extLst>
            </p:cNvPr>
            <p:cNvSpPr/>
            <p:nvPr/>
          </p:nvSpPr>
          <p:spPr>
            <a:xfrm>
              <a:off x="2838944" y="2664823"/>
              <a:ext cx="682107" cy="1297495"/>
            </a:xfrm>
            <a:prstGeom prst="roundRect">
              <a:avLst/>
            </a:prstGeom>
            <a:gradFill>
              <a:gsLst>
                <a:gs pos="0">
                  <a:schemeClr val="accent6">
                    <a:lumMod val="60000"/>
                    <a:lumOff val="40000"/>
                  </a:schemeClr>
                </a:gs>
                <a:gs pos="14000">
                  <a:srgbClr val="EF964D"/>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3" name="圓角矩形 42">
              <a:extLst>
                <a:ext uri="{FF2B5EF4-FFF2-40B4-BE49-F238E27FC236}">
                  <a16:creationId xmlns:a16="http://schemas.microsoft.com/office/drawing/2014/main" id="{3FC50CEA-6E04-5741-827C-40EA2444AC51}"/>
                </a:ext>
              </a:extLst>
            </p:cNvPr>
            <p:cNvSpPr/>
            <p:nvPr/>
          </p:nvSpPr>
          <p:spPr>
            <a:xfrm>
              <a:off x="2074798" y="2664823"/>
              <a:ext cx="682107" cy="1297495"/>
            </a:xfrm>
            <a:prstGeom prst="roundRect">
              <a:avLst/>
            </a:prstGeom>
            <a:gradFill>
              <a:gsLst>
                <a:gs pos="0">
                  <a:srgbClr val="67D3F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4" name="Shape 555" descr="ç¸éåç">
              <a:extLst>
                <a:ext uri="{FF2B5EF4-FFF2-40B4-BE49-F238E27FC236}">
                  <a16:creationId xmlns:a16="http://schemas.microsoft.com/office/drawing/2014/main" id="{742B604E-2085-994B-B116-C8A127F0EC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69839" y="3772393"/>
              <a:ext cx="580251" cy="634032"/>
            </a:xfrm>
            <a:prstGeom prst="rect">
              <a:avLst/>
            </a:prstGeom>
            <a:noFill/>
            <a:ln>
              <a:noFill/>
            </a:ln>
          </p:spPr>
        </p:pic>
        <p:pic>
          <p:nvPicPr>
            <p:cNvPr id="45" name="圖片 44" descr="資料夾.png">
              <a:extLst>
                <a:ext uri="{FF2B5EF4-FFF2-40B4-BE49-F238E27FC236}">
                  <a16:creationId xmlns:a16="http://schemas.microsoft.com/office/drawing/2014/main" id="{EF412776-CE54-B443-8A7C-92C1CC8698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2673" y="2901597"/>
              <a:ext cx="506397" cy="373407"/>
            </a:xfrm>
            <a:prstGeom prst="rect">
              <a:avLst/>
            </a:prstGeom>
          </p:spPr>
        </p:pic>
        <p:pic>
          <p:nvPicPr>
            <p:cNvPr id="46" name="圖片 45">
              <a:extLst>
                <a:ext uri="{FF2B5EF4-FFF2-40B4-BE49-F238E27FC236}">
                  <a16:creationId xmlns:a16="http://schemas.microsoft.com/office/drawing/2014/main" id="{A6B5059B-4356-2344-95E8-12F5D85ABE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3690" y="3795804"/>
              <a:ext cx="629740" cy="546087"/>
            </a:xfrm>
            <a:prstGeom prst="rect">
              <a:avLst/>
            </a:prstGeom>
          </p:spPr>
        </p:pic>
        <p:pic>
          <p:nvPicPr>
            <p:cNvPr id="47" name="圖片 46" descr="資料夾.png">
              <a:extLst>
                <a:ext uri="{FF2B5EF4-FFF2-40B4-BE49-F238E27FC236}">
                  <a16:creationId xmlns:a16="http://schemas.microsoft.com/office/drawing/2014/main" id="{C8DFE0F4-A729-2145-9214-0EAA0402D9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2865622"/>
              <a:ext cx="506397" cy="373407"/>
            </a:xfrm>
            <a:prstGeom prst="rect">
              <a:avLst/>
            </a:prstGeom>
          </p:spPr>
        </p:pic>
        <p:pic>
          <p:nvPicPr>
            <p:cNvPr id="48" name="圖片 47" descr="資料夾.png">
              <a:extLst>
                <a:ext uri="{FF2B5EF4-FFF2-40B4-BE49-F238E27FC236}">
                  <a16:creationId xmlns:a16="http://schemas.microsoft.com/office/drawing/2014/main" id="{E6D689A2-5340-FC4F-AD05-1C622397FE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3359608"/>
              <a:ext cx="506397" cy="373407"/>
            </a:xfrm>
            <a:prstGeom prst="rect">
              <a:avLst/>
            </a:prstGeom>
          </p:spPr>
        </p:pic>
        <p:sp>
          <p:nvSpPr>
            <p:cNvPr id="49" name="迴轉箭號 48">
              <a:extLst>
                <a:ext uri="{FF2B5EF4-FFF2-40B4-BE49-F238E27FC236}">
                  <a16:creationId xmlns:a16="http://schemas.microsoft.com/office/drawing/2014/main" id="{6C8DAD98-0434-C741-86F4-3C28DF75DF48}"/>
                </a:ext>
              </a:extLst>
            </p:cNvPr>
            <p:cNvSpPr/>
            <p:nvPr/>
          </p:nvSpPr>
          <p:spPr>
            <a:xfrm flipH="1">
              <a:off x="2381024" y="3228810"/>
              <a:ext cx="759791" cy="493986"/>
            </a:xfrm>
            <a:prstGeom prst="uturnArrow">
              <a:avLst>
                <a:gd name="adj1" fmla="val 25000"/>
                <a:gd name="adj2" fmla="val 25000"/>
                <a:gd name="adj3" fmla="val 25000"/>
                <a:gd name="adj4" fmla="val 43750"/>
                <a:gd name="adj5" fmla="val 5664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50" name="圖片 49" descr="資料夾.png">
              <a:extLst>
                <a:ext uri="{FF2B5EF4-FFF2-40B4-BE49-F238E27FC236}">
                  <a16:creationId xmlns:a16="http://schemas.microsoft.com/office/drawing/2014/main" id="{8A749E9C-5935-0A41-96C2-78CC37D92E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4941" y="3389491"/>
              <a:ext cx="506397" cy="373407"/>
            </a:xfrm>
            <a:prstGeom prst="rect">
              <a:avLst/>
            </a:prstGeom>
          </p:spPr>
        </p:pic>
      </p:grpSp>
      <p:grpSp>
        <p:nvGrpSpPr>
          <p:cNvPr id="51" name="群組 50">
            <a:extLst>
              <a:ext uri="{FF2B5EF4-FFF2-40B4-BE49-F238E27FC236}">
                <a16:creationId xmlns:a16="http://schemas.microsoft.com/office/drawing/2014/main" id="{4CFF81F2-99E9-3E48-8185-6EA9A9D0D613}"/>
              </a:ext>
            </a:extLst>
          </p:cNvPr>
          <p:cNvGrpSpPr/>
          <p:nvPr/>
        </p:nvGrpSpPr>
        <p:grpSpPr>
          <a:xfrm>
            <a:off x="5350235" y="3843968"/>
            <a:ext cx="988312" cy="1190142"/>
            <a:chOff x="2074798" y="2664823"/>
            <a:chExt cx="1446253" cy="1741602"/>
          </a:xfrm>
        </p:grpSpPr>
        <p:sp>
          <p:nvSpPr>
            <p:cNvPr id="52" name="圓角矩形 51">
              <a:extLst>
                <a:ext uri="{FF2B5EF4-FFF2-40B4-BE49-F238E27FC236}">
                  <a16:creationId xmlns:a16="http://schemas.microsoft.com/office/drawing/2014/main" id="{0AD5332A-81BF-7D4A-A1E7-8873B9C010B4}"/>
                </a:ext>
              </a:extLst>
            </p:cNvPr>
            <p:cNvSpPr/>
            <p:nvPr/>
          </p:nvSpPr>
          <p:spPr>
            <a:xfrm>
              <a:off x="2838944" y="2664823"/>
              <a:ext cx="682107" cy="1297495"/>
            </a:xfrm>
            <a:prstGeom prst="roundRect">
              <a:avLst/>
            </a:prstGeom>
            <a:gradFill>
              <a:gsLst>
                <a:gs pos="0">
                  <a:schemeClr val="accent6">
                    <a:lumMod val="60000"/>
                    <a:lumOff val="40000"/>
                  </a:schemeClr>
                </a:gs>
                <a:gs pos="14000">
                  <a:srgbClr val="EF964D"/>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53" name="圓角矩形 52">
              <a:extLst>
                <a:ext uri="{FF2B5EF4-FFF2-40B4-BE49-F238E27FC236}">
                  <a16:creationId xmlns:a16="http://schemas.microsoft.com/office/drawing/2014/main" id="{600FC95B-856A-7944-96BC-C5D4403F3B6F}"/>
                </a:ext>
              </a:extLst>
            </p:cNvPr>
            <p:cNvSpPr/>
            <p:nvPr/>
          </p:nvSpPr>
          <p:spPr>
            <a:xfrm>
              <a:off x="2074798" y="2664823"/>
              <a:ext cx="682107" cy="1297495"/>
            </a:xfrm>
            <a:prstGeom prst="roundRect">
              <a:avLst/>
            </a:prstGeom>
            <a:gradFill>
              <a:gsLst>
                <a:gs pos="0">
                  <a:srgbClr val="67D3F0"/>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54" name="Shape 555" descr="ç¸éåç">
              <a:extLst>
                <a:ext uri="{FF2B5EF4-FFF2-40B4-BE49-F238E27FC236}">
                  <a16:creationId xmlns:a16="http://schemas.microsoft.com/office/drawing/2014/main" id="{E5B47600-1A0F-9845-B03F-5B1D7FF0F2F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69839" y="3772393"/>
              <a:ext cx="580251" cy="634032"/>
            </a:xfrm>
            <a:prstGeom prst="rect">
              <a:avLst/>
            </a:prstGeom>
            <a:noFill/>
            <a:ln>
              <a:noFill/>
            </a:ln>
          </p:spPr>
        </p:pic>
        <p:pic>
          <p:nvPicPr>
            <p:cNvPr id="55" name="圖片 54" descr="資料夾.png">
              <a:extLst>
                <a:ext uri="{FF2B5EF4-FFF2-40B4-BE49-F238E27FC236}">
                  <a16:creationId xmlns:a16="http://schemas.microsoft.com/office/drawing/2014/main" id="{7A8E1D38-83E2-9A4D-8C7F-2B2E7FDC4C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4941" y="3389491"/>
              <a:ext cx="506397" cy="373407"/>
            </a:xfrm>
            <a:prstGeom prst="rect">
              <a:avLst/>
            </a:prstGeom>
          </p:spPr>
        </p:pic>
        <p:pic>
          <p:nvPicPr>
            <p:cNvPr id="56" name="圖片 55" descr="資料夾.png">
              <a:extLst>
                <a:ext uri="{FF2B5EF4-FFF2-40B4-BE49-F238E27FC236}">
                  <a16:creationId xmlns:a16="http://schemas.microsoft.com/office/drawing/2014/main" id="{B7799FB2-0E42-1B4C-9A41-E53A18E7EC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2673" y="2901597"/>
              <a:ext cx="506397" cy="373407"/>
            </a:xfrm>
            <a:prstGeom prst="rect">
              <a:avLst/>
            </a:prstGeom>
          </p:spPr>
        </p:pic>
        <p:pic>
          <p:nvPicPr>
            <p:cNvPr id="57" name="圖片 56">
              <a:extLst>
                <a:ext uri="{FF2B5EF4-FFF2-40B4-BE49-F238E27FC236}">
                  <a16:creationId xmlns:a16="http://schemas.microsoft.com/office/drawing/2014/main" id="{BD045982-05EE-154F-9320-42AB3517F8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3690" y="3795804"/>
              <a:ext cx="629740" cy="546087"/>
            </a:xfrm>
            <a:prstGeom prst="rect">
              <a:avLst/>
            </a:prstGeom>
          </p:spPr>
        </p:pic>
        <p:pic>
          <p:nvPicPr>
            <p:cNvPr id="58" name="圖片 57" descr="資料夾.png">
              <a:extLst>
                <a:ext uri="{FF2B5EF4-FFF2-40B4-BE49-F238E27FC236}">
                  <a16:creationId xmlns:a16="http://schemas.microsoft.com/office/drawing/2014/main" id="{5622298C-6BA6-A74B-A680-2003084FE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2865622"/>
              <a:ext cx="506397" cy="373407"/>
            </a:xfrm>
            <a:prstGeom prst="rect">
              <a:avLst/>
            </a:prstGeom>
          </p:spPr>
        </p:pic>
        <p:sp>
          <p:nvSpPr>
            <p:cNvPr id="59" name="迴轉箭號 58">
              <a:extLst>
                <a:ext uri="{FF2B5EF4-FFF2-40B4-BE49-F238E27FC236}">
                  <a16:creationId xmlns:a16="http://schemas.microsoft.com/office/drawing/2014/main" id="{7F0B31C9-6DCC-AD4C-A571-BAC0530E5FD3}"/>
                </a:ext>
              </a:extLst>
            </p:cNvPr>
            <p:cNvSpPr/>
            <p:nvPr/>
          </p:nvSpPr>
          <p:spPr>
            <a:xfrm rot="5400000" flipH="1">
              <a:off x="2292150" y="3066233"/>
              <a:ext cx="659385" cy="523961"/>
            </a:xfrm>
            <a:prstGeom prst="uturnArrow">
              <a:avLst>
                <a:gd name="adj1" fmla="val 25000"/>
                <a:gd name="adj2" fmla="val 25000"/>
                <a:gd name="adj3" fmla="val 25000"/>
                <a:gd name="adj4" fmla="val 43750"/>
                <a:gd name="adj5" fmla="val 5664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chemeClr val="tx1"/>
                </a:solidFill>
              </a:endParaRPr>
            </a:p>
          </p:txBody>
        </p:sp>
        <p:pic>
          <p:nvPicPr>
            <p:cNvPr id="60" name="圖片 59" descr="資料夾.png">
              <a:extLst>
                <a:ext uri="{FF2B5EF4-FFF2-40B4-BE49-F238E27FC236}">
                  <a16:creationId xmlns:a16="http://schemas.microsoft.com/office/drawing/2014/main" id="{8B616C89-E7BF-A04A-8846-49F681E928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0794" y="3359608"/>
              <a:ext cx="506397" cy="373407"/>
            </a:xfrm>
            <a:prstGeom prst="rect">
              <a:avLst/>
            </a:prstGeom>
          </p:spPr>
        </p:pic>
      </p:grpSp>
      <p:sp>
        <p:nvSpPr>
          <p:cNvPr id="62" name="文字方塊 61">
            <a:extLst>
              <a:ext uri="{FF2B5EF4-FFF2-40B4-BE49-F238E27FC236}">
                <a16:creationId xmlns:a16="http://schemas.microsoft.com/office/drawing/2014/main" id="{0206B4F1-3B95-AD4F-BFC4-BD92A7C414BD}"/>
              </a:ext>
            </a:extLst>
          </p:cNvPr>
          <p:cNvSpPr txBox="1"/>
          <p:nvPr/>
        </p:nvSpPr>
        <p:spPr>
          <a:xfrm>
            <a:off x="784521" y="3570462"/>
            <a:ext cx="1265928"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2400"/>
              <a:t>300GB</a:t>
            </a:r>
            <a:endParaRPr lang="zh-TW" altLang="en-US" sz="2400"/>
          </a:p>
        </p:txBody>
      </p:sp>
      <p:sp>
        <p:nvSpPr>
          <p:cNvPr id="64" name="文字方塊 63">
            <a:extLst>
              <a:ext uri="{FF2B5EF4-FFF2-40B4-BE49-F238E27FC236}">
                <a16:creationId xmlns:a16="http://schemas.microsoft.com/office/drawing/2014/main" id="{78BBF407-7EC1-4F45-88AB-E0C5F11DDEBF}"/>
              </a:ext>
            </a:extLst>
          </p:cNvPr>
          <p:cNvSpPr txBox="1"/>
          <p:nvPr/>
        </p:nvSpPr>
        <p:spPr>
          <a:xfrm>
            <a:off x="6326050" y="2742867"/>
            <a:ext cx="1567699" cy="46166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2400"/>
              <a:t>6m 17s</a:t>
            </a:r>
            <a:endParaRPr lang="zh-TW" altLang="en-US" sz="2400"/>
          </a:p>
        </p:txBody>
      </p:sp>
      <p:pic>
        <p:nvPicPr>
          <p:cNvPr id="67" name="圖片 66" descr="資料夾.png">
            <a:extLst>
              <a:ext uri="{FF2B5EF4-FFF2-40B4-BE49-F238E27FC236}">
                <a16:creationId xmlns:a16="http://schemas.microsoft.com/office/drawing/2014/main" id="{5BE7AE80-8AFB-F94E-8C0E-8B0E844732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1120" y="3007749"/>
            <a:ext cx="732969" cy="540477"/>
          </a:xfrm>
          <a:prstGeom prst="rect">
            <a:avLst/>
          </a:prstGeom>
        </p:spPr>
      </p:pic>
      <p:cxnSp>
        <p:nvCxnSpPr>
          <p:cNvPr id="448" name="直線接點 447">
            <a:extLst>
              <a:ext uri="{FF2B5EF4-FFF2-40B4-BE49-F238E27FC236}">
                <a16:creationId xmlns:a16="http://schemas.microsoft.com/office/drawing/2014/main" id="{E329165A-DD5F-6740-8EAA-48FD47F479A2}"/>
              </a:ext>
            </a:extLst>
          </p:cNvPr>
          <p:cNvCxnSpPr/>
          <p:nvPr/>
        </p:nvCxnSpPr>
        <p:spPr>
          <a:xfrm>
            <a:off x="2223247" y="3783231"/>
            <a:ext cx="5751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接點 71">
            <a:extLst>
              <a:ext uri="{FF2B5EF4-FFF2-40B4-BE49-F238E27FC236}">
                <a16:creationId xmlns:a16="http://schemas.microsoft.com/office/drawing/2014/main" id="{9D3049C0-038C-294E-8909-F9653A713740}"/>
              </a:ext>
            </a:extLst>
          </p:cNvPr>
          <p:cNvCxnSpPr>
            <a:cxnSpLocks/>
          </p:cNvCxnSpPr>
          <p:nvPr/>
        </p:nvCxnSpPr>
        <p:spPr>
          <a:xfrm>
            <a:off x="4955179" y="2678019"/>
            <a:ext cx="0" cy="219174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56" name="圖片 55">
            <a:extLst>
              <a:ext uri="{FF2B5EF4-FFF2-40B4-BE49-F238E27FC236}">
                <a16:creationId xmlns:a16="http://schemas.microsoft.com/office/drawing/2014/main" id="{981A7D7A-0ECA-4C34-BB6E-7302022D8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5330748" y="2584495"/>
            <a:ext cx="3732965" cy="1943348"/>
          </a:xfrm>
          <a:prstGeom prst="rect">
            <a:avLst/>
          </a:prstGeom>
        </p:spPr>
      </p:pic>
      <p:pic>
        <p:nvPicPr>
          <p:cNvPr id="6" name="圖片 5">
            <a:extLst>
              <a:ext uri="{FF2B5EF4-FFF2-40B4-BE49-F238E27FC236}">
                <a16:creationId xmlns:a16="http://schemas.microsoft.com/office/drawing/2014/main" id="{55C75606-0B9E-4488-896B-9B58090BD6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5315073" y="1403578"/>
            <a:ext cx="3743788" cy="1000018"/>
          </a:xfrm>
          <a:prstGeom prst="rect">
            <a:avLst/>
          </a:prstGeom>
        </p:spPr>
      </p:pic>
      <p:sp>
        <p:nvSpPr>
          <p:cNvPr id="49" name="圓角矩形 2">
            <a:extLst>
              <a:ext uri="{FF2B5EF4-FFF2-40B4-BE49-F238E27FC236}">
                <a16:creationId xmlns:a16="http://schemas.microsoft.com/office/drawing/2014/main" id="{7BB568FB-5F01-4C8B-BA68-E7AEBC1CA65A}"/>
              </a:ext>
            </a:extLst>
          </p:cNvPr>
          <p:cNvSpPr/>
          <p:nvPr/>
        </p:nvSpPr>
        <p:spPr>
          <a:xfrm>
            <a:off x="227855" y="1087267"/>
            <a:ext cx="5174737" cy="3946365"/>
          </a:xfrm>
          <a:prstGeom prst="roundRect">
            <a:avLst>
              <a:gd name="adj" fmla="val 5396"/>
            </a:avLst>
          </a:prstGeom>
          <a:solidFill>
            <a:schemeClr val="bg1"/>
          </a:solidFill>
          <a:ln>
            <a:solidFill>
              <a:srgbClr val="E36C0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86" name="Shape 486"/>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快照進階應用三：Snapshot Agent</a:t>
            </a:r>
            <a:endParaRPr sz="3600" i="0" u="none" strike="noStrike" cap="none">
              <a:solidFill>
                <a:schemeClr val="lt1"/>
              </a:solidFill>
              <a:latin typeface="Microsoft JhengHei"/>
              <a:ea typeface="Microsoft JhengHei"/>
              <a:cs typeface="Microsoft JhengHei"/>
              <a:sym typeface="Microsoft JhengHei"/>
            </a:endParaRPr>
          </a:p>
        </p:txBody>
      </p:sp>
      <p:pic>
        <p:nvPicPr>
          <p:cNvPr id="488" name="Shape 488" descr="D:\工作進行中\20170911直播母版16比9\各場PPT元素\202171101直播ppt元素\P22-01.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83608" y="1589998"/>
            <a:ext cx="1889125" cy="1112837"/>
          </a:xfrm>
          <a:prstGeom prst="rect">
            <a:avLst/>
          </a:prstGeom>
          <a:noFill/>
          <a:ln>
            <a:noFill/>
          </a:ln>
        </p:spPr>
      </p:pic>
      <p:pic>
        <p:nvPicPr>
          <p:cNvPr id="489" name="Shape 489" descr="D:\工作進行中\20170911直播母版16比9\各場PPT元素\202171101直播ppt元素\P22-03.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6088" y="1232808"/>
            <a:ext cx="626080" cy="615600"/>
          </a:xfrm>
          <a:prstGeom prst="rect">
            <a:avLst/>
          </a:prstGeom>
          <a:noFill/>
          <a:ln>
            <a:noFill/>
          </a:ln>
        </p:spPr>
      </p:pic>
      <p:pic>
        <p:nvPicPr>
          <p:cNvPr id="490" name="Shape 490" descr="D:\工作進行中\20170911直播母版16比9\各場PPT元素\202171101直播ppt元素\P22-04.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79" y="2161502"/>
            <a:ext cx="662218" cy="633172"/>
          </a:xfrm>
          <a:prstGeom prst="rect">
            <a:avLst/>
          </a:prstGeom>
          <a:noFill/>
          <a:ln>
            <a:noFill/>
          </a:ln>
        </p:spPr>
      </p:pic>
      <p:pic>
        <p:nvPicPr>
          <p:cNvPr id="491" name="Shape 491" descr="D:\工作進行中\20170911直播母版16比9\各場PPT元素\202171101直播ppt元素\P22-05.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18487" y="1804312"/>
            <a:ext cx="513872" cy="416856"/>
          </a:xfrm>
          <a:prstGeom prst="rect">
            <a:avLst/>
          </a:prstGeom>
          <a:noFill/>
          <a:ln>
            <a:noFill/>
          </a:ln>
        </p:spPr>
      </p:pic>
      <p:pic>
        <p:nvPicPr>
          <p:cNvPr id="492" name="Shape 492" descr="D:\工作進行中\20170911直播母版16比9\各場PPT元素\202171101直播ppt元素\P22-03.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6802" y="3733138"/>
            <a:ext cx="626080" cy="615600"/>
          </a:xfrm>
          <a:prstGeom prst="rect">
            <a:avLst/>
          </a:prstGeom>
          <a:noFill/>
          <a:ln>
            <a:noFill/>
          </a:ln>
        </p:spPr>
      </p:pic>
      <p:pic>
        <p:nvPicPr>
          <p:cNvPr id="493" name="Shape 493" descr="D:\工作進行中\20170911直播母版16比9\各場PPT元素\202171101直播ppt元素\P22-04.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97526" y="4304642"/>
            <a:ext cx="662218" cy="633172"/>
          </a:xfrm>
          <a:prstGeom prst="rect">
            <a:avLst/>
          </a:prstGeom>
          <a:noFill/>
          <a:ln>
            <a:noFill/>
          </a:ln>
        </p:spPr>
      </p:pic>
      <p:pic>
        <p:nvPicPr>
          <p:cNvPr id="494" name="Shape 494" descr="D:\工作進行中\20170911直播母版16比9\各場PPT元素\202171101直播ppt元素\P22-04.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564558" y="1995914"/>
            <a:ext cx="719314" cy="594216"/>
          </a:xfrm>
          <a:prstGeom prst="rect">
            <a:avLst/>
          </a:prstGeom>
          <a:noFill/>
          <a:ln>
            <a:noFill/>
          </a:ln>
        </p:spPr>
      </p:pic>
      <p:pic>
        <p:nvPicPr>
          <p:cNvPr id="495" name="Shape 495" descr="D:\工作進行中\20170911直播母版16比9\各場PPT元素\202171101直播ppt元素\P22-01.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55046" y="3620433"/>
            <a:ext cx="1889125" cy="1112837"/>
          </a:xfrm>
          <a:prstGeom prst="rect">
            <a:avLst/>
          </a:prstGeom>
          <a:noFill/>
          <a:ln>
            <a:noFill/>
          </a:ln>
        </p:spPr>
      </p:pic>
      <p:cxnSp>
        <p:nvCxnSpPr>
          <p:cNvPr id="496" name="Shape 496"/>
          <p:cNvCxnSpPr/>
          <p:nvPr/>
        </p:nvCxnSpPr>
        <p:spPr>
          <a:xfrm>
            <a:off x="1497658" y="2232940"/>
            <a:ext cx="1928700" cy="214200"/>
          </a:xfrm>
          <a:prstGeom prst="bentConnector3">
            <a:avLst>
              <a:gd name="adj1" fmla="val 177"/>
            </a:avLst>
          </a:prstGeom>
          <a:noFill/>
          <a:ln w="19050" cap="flat" cmpd="sng">
            <a:solidFill>
              <a:srgbClr val="FFC000"/>
            </a:solidFill>
            <a:prstDash val="dash"/>
            <a:round/>
            <a:headEnd type="none" w="sm" len="sm"/>
            <a:tailEnd type="triangle" w="med" len="med"/>
          </a:ln>
        </p:spPr>
      </p:cxnSp>
      <p:cxnSp>
        <p:nvCxnSpPr>
          <p:cNvPr id="497" name="Shape 497"/>
          <p:cNvCxnSpPr/>
          <p:nvPr/>
        </p:nvCxnSpPr>
        <p:spPr>
          <a:xfrm>
            <a:off x="1997724" y="3876014"/>
            <a:ext cx="1428760" cy="1588"/>
          </a:xfrm>
          <a:prstGeom prst="straightConnector1">
            <a:avLst/>
          </a:prstGeom>
          <a:noFill/>
          <a:ln w="19050" cap="flat" cmpd="sng">
            <a:solidFill>
              <a:srgbClr val="07121F"/>
            </a:solidFill>
            <a:prstDash val="dash"/>
            <a:round/>
            <a:headEnd type="none" w="sm" len="sm"/>
            <a:tailEnd type="triangle" w="med" len="med"/>
          </a:ln>
        </p:spPr>
      </p:cxnSp>
      <p:pic>
        <p:nvPicPr>
          <p:cNvPr id="498" name="Shape 498" descr="D:\工作進行中\20170911直播母版16比9\各場PPT元素\202171101直播ppt元素\P22-02.pn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283344" y="3375948"/>
            <a:ext cx="697310" cy="699328"/>
          </a:xfrm>
          <a:prstGeom prst="rect">
            <a:avLst/>
          </a:prstGeom>
          <a:noFill/>
          <a:ln>
            <a:noFill/>
          </a:ln>
        </p:spPr>
      </p:pic>
      <p:pic>
        <p:nvPicPr>
          <p:cNvPr id="499" name="Shape 499" descr="\\Marketing\Marketing\MarketingMaterials\DM\NAS\Software_Section_brochure\QNAP product icon_20170816-assets\backup.png"/>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88240" y="3233072"/>
            <a:ext cx="412860" cy="412860"/>
          </a:xfrm>
          <a:prstGeom prst="rect">
            <a:avLst/>
          </a:prstGeom>
          <a:noFill/>
          <a:ln>
            <a:noFill/>
          </a:ln>
        </p:spPr>
      </p:pic>
      <p:grpSp>
        <p:nvGrpSpPr>
          <p:cNvPr id="500" name="Shape 500"/>
          <p:cNvGrpSpPr/>
          <p:nvPr/>
        </p:nvGrpSpPr>
        <p:grpSpPr>
          <a:xfrm>
            <a:off x="3926550" y="1304246"/>
            <a:ext cx="1714512" cy="302270"/>
            <a:chOff x="6715140" y="1142990"/>
            <a:chExt cx="1714512" cy="302270"/>
          </a:xfrm>
        </p:grpSpPr>
        <p:sp>
          <p:nvSpPr>
            <p:cNvPr id="501" name="Shape 501"/>
            <p:cNvSpPr txBox="1"/>
            <p:nvPr/>
          </p:nvSpPr>
          <p:spPr>
            <a:xfrm>
              <a:off x="6715140" y="1214428"/>
              <a:ext cx="231198" cy="230832"/>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zh-TW" sz="900" b="1" i="0" u="none" strike="noStrike" cap="none">
                  <a:solidFill>
                    <a:schemeClr val="lt1"/>
                  </a:solidFill>
                  <a:latin typeface="Microsoft JhengHei"/>
                  <a:ea typeface="Microsoft JhengHei"/>
                  <a:cs typeface="Microsoft JhengHei"/>
                  <a:sym typeface="Microsoft JhengHei"/>
                </a:rPr>
                <a:t>１</a:t>
              </a:r>
              <a:endParaRPr sz="900" i="0" u="none" strike="noStrike" cap="none">
                <a:solidFill>
                  <a:schemeClr val="lt1"/>
                </a:solidFill>
                <a:latin typeface="Microsoft JhengHei"/>
                <a:ea typeface="Microsoft JhengHei"/>
                <a:cs typeface="Microsoft JhengHei"/>
                <a:sym typeface="Microsoft JhengHei"/>
              </a:endParaRPr>
            </a:p>
          </p:txBody>
        </p:sp>
        <p:sp>
          <p:nvSpPr>
            <p:cNvPr id="502" name="Shape 502"/>
            <p:cNvSpPr txBox="1"/>
            <p:nvPr/>
          </p:nvSpPr>
          <p:spPr>
            <a:xfrm>
              <a:off x="6929454" y="1142990"/>
              <a:ext cx="1500198" cy="2857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NAS 準備擷取快照</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03" name="Shape 503"/>
          <p:cNvGrpSpPr/>
          <p:nvPr/>
        </p:nvGrpSpPr>
        <p:grpSpPr>
          <a:xfrm>
            <a:off x="1211906" y="1161370"/>
            <a:ext cx="2246349" cy="357190"/>
            <a:chOff x="3968725" y="1142990"/>
            <a:chExt cx="2246349" cy="357190"/>
          </a:xfrm>
        </p:grpSpPr>
        <p:sp>
          <p:nvSpPr>
            <p:cNvPr id="504" name="Shape 504"/>
            <p:cNvSpPr txBox="1"/>
            <p:nvPr/>
          </p:nvSpPr>
          <p:spPr>
            <a:xfrm>
              <a:off x="3968725" y="1214428"/>
              <a:ext cx="231198" cy="23040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zh-TW" sz="1100" b="1" i="0" u="none" strike="noStrike" cap="none">
                  <a:solidFill>
                    <a:schemeClr val="lt1"/>
                  </a:solidFill>
                  <a:latin typeface="Microsoft JhengHei"/>
                  <a:ea typeface="Microsoft JhengHei"/>
                  <a:cs typeface="Microsoft JhengHei"/>
                  <a:sym typeface="Microsoft JhengHei"/>
                </a:rPr>
                <a:t>2</a:t>
              </a:r>
              <a:endParaRPr sz="1100" b="1" i="0" u="none" strike="noStrike" cap="none">
                <a:solidFill>
                  <a:schemeClr val="lt1"/>
                </a:solidFill>
                <a:latin typeface="Microsoft JhengHei"/>
                <a:ea typeface="Microsoft JhengHei"/>
                <a:cs typeface="Microsoft JhengHei"/>
                <a:sym typeface="Microsoft JhengHei"/>
              </a:endParaRPr>
            </a:p>
          </p:txBody>
        </p:sp>
        <p:sp>
          <p:nvSpPr>
            <p:cNvPr id="505" name="Shape 505"/>
            <p:cNvSpPr txBox="1"/>
            <p:nvPr/>
          </p:nvSpPr>
          <p:spPr>
            <a:xfrm>
              <a:off x="4144752" y="1142990"/>
              <a:ext cx="2070322" cy="3571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Snapshot Agent 通知Windows啟用VSS 並將資料存回 iSCSI LUN或是通知 VMware 擷取快照</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06" name="Shape 506"/>
          <p:cNvGrpSpPr/>
          <p:nvPr/>
        </p:nvGrpSpPr>
        <p:grpSpPr>
          <a:xfrm>
            <a:off x="1283344" y="2518692"/>
            <a:ext cx="1857388" cy="357190"/>
            <a:chOff x="3929058" y="2500312"/>
            <a:chExt cx="1857388" cy="357190"/>
          </a:xfrm>
        </p:grpSpPr>
        <p:sp>
          <p:nvSpPr>
            <p:cNvPr id="507" name="Shape 507"/>
            <p:cNvSpPr txBox="1"/>
            <p:nvPr/>
          </p:nvSpPr>
          <p:spPr>
            <a:xfrm>
              <a:off x="3929058" y="2626971"/>
              <a:ext cx="231198" cy="23040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zh-TW" sz="1100" b="1" i="0" u="none" strike="noStrike" cap="none">
                  <a:solidFill>
                    <a:schemeClr val="lt1"/>
                  </a:solidFill>
                  <a:latin typeface="Microsoft JhengHei"/>
                  <a:ea typeface="Microsoft JhengHei"/>
                  <a:cs typeface="Microsoft JhengHei"/>
                  <a:sym typeface="Microsoft JhengHei"/>
                </a:rPr>
                <a:t>3</a:t>
              </a:r>
              <a:endParaRPr sz="1100" b="1" i="0" u="none" strike="noStrike" cap="none">
                <a:solidFill>
                  <a:schemeClr val="lt1"/>
                </a:solidFill>
                <a:latin typeface="Microsoft JhengHei"/>
                <a:ea typeface="Microsoft JhengHei"/>
                <a:cs typeface="Microsoft JhengHei"/>
                <a:sym typeface="Microsoft JhengHei"/>
              </a:endParaRPr>
            </a:p>
          </p:txBody>
        </p:sp>
        <p:sp>
          <p:nvSpPr>
            <p:cNvPr id="508" name="Shape 508"/>
            <p:cNvSpPr txBox="1"/>
            <p:nvPr/>
          </p:nvSpPr>
          <p:spPr>
            <a:xfrm>
              <a:off x="4146300" y="2500312"/>
              <a:ext cx="1640146" cy="3571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Snapshot Agent 回應 NAS資料已被處理</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09" name="Shape 509"/>
          <p:cNvGrpSpPr/>
          <p:nvPr/>
        </p:nvGrpSpPr>
        <p:grpSpPr>
          <a:xfrm>
            <a:off x="3426484" y="2590130"/>
            <a:ext cx="1871932" cy="357190"/>
            <a:chOff x="6286512" y="2516529"/>
            <a:chExt cx="1871932" cy="357190"/>
          </a:xfrm>
        </p:grpSpPr>
        <p:sp>
          <p:nvSpPr>
            <p:cNvPr id="510" name="Shape 510"/>
            <p:cNvSpPr txBox="1"/>
            <p:nvPr/>
          </p:nvSpPr>
          <p:spPr>
            <a:xfrm>
              <a:off x="6286512" y="2571750"/>
              <a:ext cx="231198" cy="23040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zh-TW" sz="1100" b="1" i="0" u="none" strike="noStrike" cap="none">
                  <a:solidFill>
                    <a:schemeClr val="lt1"/>
                  </a:solidFill>
                  <a:latin typeface="Microsoft JhengHei"/>
                  <a:ea typeface="Microsoft JhengHei"/>
                  <a:cs typeface="Microsoft JhengHei"/>
                  <a:sym typeface="Microsoft JhengHei"/>
                </a:rPr>
                <a:t>4</a:t>
              </a:r>
              <a:endParaRPr sz="1100" b="1" i="0" u="none" strike="noStrike" cap="none">
                <a:solidFill>
                  <a:schemeClr val="lt1"/>
                </a:solidFill>
                <a:latin typeface="Microsoft JhengHei"/>
                <a:ea typeface="Microsoft JhengHei"/>
                <a:cs typeface="Microsoft JhengHei"/>
                <a:sym typeface="Microsoft JhengHei"/>
              </a:endParaRPr>
            </a:p>
          </p:txBody>
        </p:sp>
        <p:sp>
          <p:nvSpPr>
            <p:cNvPr id="511" name="Shape 511"/>
            <p:cNvSpPr txBox="1"/>
            <p:nvPr/>
          </p:nvSpPr>
          <p:spPr>
            <a:xfrm>
              <a:off x="6429388" y="2516529"/>
              <a:ext cx="1729056" cy="3571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 NAS 開始擷取快照</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12" name="Shape 512"/>
          <p:cNvGrpSpPr/>
          <p:nvPr/>
        </p:nvGrpSpPr>
        <p:grpSpPr>
          <a:xfrm>
            <a:off x="1354782" y="3090196"/>
            <a:ext cx="2357454" cy="328828"/>
            <a:chOff x="6715140" y="1116432"/>
            <a:chExt cx="2357454" cy="328828"/>
          </a:xfrm>
        </p:grpSpPr>
        <p:sp>
          <p:nvSpPr>
            <p:cNvPr id="513" name="Shape 513"/>
            <p:cNvSpPr txBox="1"/>
            <p:nvPr/>
          </p:nvSpPr>
          <p:spPr>
            <a:xfrm>
              <a:off x="6715140" y="1214428"/>
              <a:ext cx="231198" cy="230832"/>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zh-TW" sz="900" b="1" i="0" u="none" strike="noStrike" cap="none">
                  <a:solidFill>
                    <a:schemeClr val="lt1"/>
                  </a:solidFill>
                  <a:latin typeface="Microsoft JhengHei"/>
                  <a:ea typeface="Microsoft JhengHei"/>
                  <a:cs typeface="Microsoft JhengHei"/>
                  <a:sym typeface="Microsoft JhengHei"/>
                </a:rPr>
                <a:t>１</a:t>
              </a:r>
              <a:endParaRPr sz="900" i="0" u="none" strike="noStrike" cap="none">
                <a:solidFill>
                  <a:schemeClr val="lt1"/>
                </a:solidFill>
                <a:latin typeface="Microsoft JhengHei"/>
                <a:ea typeface="Microsoft JhengHei"/>
                <a:cs typeface="Microsoft JhengHei"/>
                <a:sym typeface="Microsoft JhengHei"/>
              </a:endParaRPr>
            </a:p>
          </p:txBody>
        </p:sp>
        <p:sp>
          <p:nvSpPr>
            <p:cNvPr id="514" name="Shape 514"/>
            <p:cNvSpPr txBox="1"/>
            <p:nvPr/>
          </p:nvSpPr>
          <p:spPr>
            <a:xfrm>
              <a:off x="6929454" y="1116432"/>
              <a:ext cx="2143140" cy="2857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備份軟體發出需要備份LUN資料需求到 Windows </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15" name="Shape 515"/>
          <p:cNvGrpSpPr/>
          <p:nvPr/>
        </p:nvGrpSpPr>
        <p:grpSpPr>
          <a:xfrm>
            <a:off x="1321631" y="4018890"/>
            <a:ext cx="1714512" cy="357190"/>
            <a:chOff x="3506946" y="1116432"/>
            <a:chExt cx="1714512" cy="357190"/>
          </a:xfrm>
        </p:grpSpPr>
        <p:sp>
          <p:nvSpPr>
            <p:cNvPr id="516" name="Shape 516"/>
            <p:cNvSpPr txBox="1"/>
            <p:nvPr/>
          </p:nvSpPr>
          <p:spPr>
            <a:xfrm>
              <a:off x="3506946" y="1214428"/>
              <a:ext cx="231198" cy="23040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zh-TW" sz="1100" b="1" i="0" u="none" strike="noStrike" cap="none">
                  <a:solidFill>
                    <a:schemeClr val="lt1"/>
                  </a:solidFill>
                  <a:latin typeface="Microsoft JhengHei"/>
                  <a:ea typeface="Microsoft JhengHei"/>
                  <a:cs typeface="Microsoft JhengHei"/>
                  <a:sym typeface="Microsoft JhengHei"/>
                </a:rPr>
                <a:t>2</a:t>
              </a:r>
              <a:endParaRPr sz="1100" b="1" i="0" u="none" strike="noStrike" cap="none">
                <a:solidFill>
                  <a:schemeClr val="lt1"/>
                </a:solidFill>
                <a:latin typeface="Microsoft JhengHei"/>
                <a:ea typeface="Microsoft JhengHei"/>
                <a:cs typeface="Microsoft JhengHei"/>
                <a:sym typeface="Microsoft JhengHei"/>
              </a:endParaRPr>
            </a:p>
          </p:txBody>
        </p:sp>
        <p:sp>
          <p:nvSpPr>
            <p:cNvPr id="517" name="Shape 517"/>
            <p:cNvSpPr txBox="1"/>
            <p:nvPr/>
          </p:nvSpPr>
          <p:spPr>
            <a:xfrm>
              <a:off x="3682973" y="1116432"/>
              <a:ext cx="1538485" cy="3571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Windows 啟用 VSS 並將資料存回iSCSI LUN</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18" name="Shape 518"/>
          <p:cNvGrpSpPr/>
          <p:nvPr/>
        </p:nvGrpSpPr>
        <p:grpSpPr>
          <a:xfrm>
            <a:off x="1997724" y="3518824"/>
            <a:ext cx="2714644" cy="357190"/>
            <a:chOff x="3929058" y="2571750"/>
            <a:chExt cx="2714644" cy="357190"/>
          </a:xfrm>
        </p:grpSpPr>
        <p:sp>
          <p:nvSpPr>
            <p:cNvPr id="519" name="Shape 519"/>
            <p:cNvSpPr txBox="1"/>
            <p:nvPr/>
          </p:nvSpPr>
          <p:spPr>
            <a:xfrm>
              <a:off x="3929058" y="2626971"/>
              <a:ext cx="231198" cy="23040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zh-TW" sz="1100" b="1" i="0" u="none" strike="noStrike" cap="none">
                  <a:solidFill>
                    <a:schemeClr val="lt1"/>
                  </a:solidFill>
                  <a:latin typeface="Microsoft JhengHei"/>
                  <a:ea typeface="Microsoft JhengHei"/>
                  <a:cs typeface="Microsoft JhengHei"/>
                  <a:sym typeface="Microsoft JhengHei"/>
                </a:rPr>
                <a:t>3</a:t>
              </a:r>
              <a:endParaRPr sz="1100" b="1" i="0" u="none" strike="noStrike" cap="none">
                <a:solidFill>
                  <a:schemeClr val="lt1"/>
                </a:solidFill>
                <a:latin typeface="Microsoft JhengHei"/>
                <a:ea typeface="Microsoft JhengHei"/>
                <a:cs typeface="Microsoft JhengHei"/>
                <a:sym typeface="Microsoft JhengHei"/>
              </a:endParaRPr>
            </a:p>
          </p:txBody>
        </p:sp>
        <p:sp>
          <p:nvSpPr>
            <p:cNvPr id="520" name="Shape 520"/>
            <p:cNvSpPr txBox="1"/>
            <p:nvPr/>
          </p:nvSpPr>
          <p:spPr>
            <a:xfrm>
              <a:off x="4146300" y="2571750"/>
              <a:ext cx="2497402" cy="3571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NAS 也收到 Snapshot Agent 通知擷取快照</a:t>
              </a:r>
              <a:endParaRPr sz="900" i="0" u="none" strike="noStrike" cap="none">
                <a:solidFill>
                  <a:srgbClr val="262626"/>
                </a:solidFill>
                <a:latin typeface="Microsoft JhengHei"/>
                <a:ea typeface="Microsoft JhengHei"/>
                <a:cs typeface="Microsoft JhengHei"/>
                <a:sym typeface="Microsoft JhengHei"/>
              </a:endParaRPr>
            </a:p>
          </p:txBody>
        </p:sp>
      </p:grpSp>
      <p:grpSp>
        <p:nvGrpSpPr>
          <p:cNvPr id="521" name="Shape 521"/>
          <p:cNvGrpSpPr/>
          <p:nvPr/>
        </p:nvGrpSpPr>
        <p:grpSpPr>
          <a:xfrm>
            <a:off x="1211906" y="4518956"/>
            <a:ext cx="2500330" cy="285752"/>
            <a:chOff x="6557720" y="2500312"/>
            <a:chExt cx="2500330" cy="285752"/>
          </a:xfrm>
        </p:grpSpPr>
        <p:sp>
          <p:nvSpPr>
            <p:cNvPr id="522" name="Shape 522"/>
            <p:cNvSpPr txBox="1"/>
            <p:nvPr/>
          </p:nvSpPr>
          <p:spPr>
            <a:xfrm>
              <a:off x="6557720" y="2555533"/>
              <a:ext cx="231198" cy="23040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zh-TW" sz="1100" b="1" i="0" u="none" strike="noStrike" cap="none">
                  <a:solidFill>
                    <a:schemeClr val="lt1"/>
                  </a:solidFill>
                  <a:latin typeface="Microsoft JhengHei"/>
                  <a:ea typeface="Microsoft JhengHei"/>
                  <a:cs typeface="Microsoft JhengHei"/>
                  <a:sym typeface="Microsoft JhengHei"/>
                </a:rPr>
                <a:t>4</a:t>
              </a:r>
              <a:endParaRPr sz="1100" b="1" i="0" u="none" strike="noStrike" cap="none">
                <a:solidFill>
                  <a:schemeClr val="lt1"/>
                </a:solidFill>
                <a:latin typeface="Microsoft JhengHei"/>
                <a:ea typeface="Microsoft JhengHei"/>
                <a:cs typeface="Microsoft JhengHei"/>
                <a:sym typeface="Microsoft JhengHei"/>
              </a:endParaRPr>
            </a:p>
          </p:txBody>
        </p:sp>
        <p:sp>
          <p:nvSpPr>
            <p:cNvPr id="523" name="Shape 523"/>
            <p:cNvSpPr txBox="1"/>
            <p:nvPr/>
          </p:nvSpPr>
          <p:spPr>
            <a:xfrm>
              <a:off x="6789506" y="2500312"/>
              <a:ext cx="2268544" cy="2857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434343"/>
                </a:buClr>
                <a:buSzPts val="1000"/>
                <a:buFont typeface="Arial"/>
                <a:buNone/>
              </a:pPr>
              <a:r>
                <a:rPr lang="zh-TW" sz="900" b="1" i="0" u="none" strike="noStrike" cap="none">
                  <a:solidFill>
                    <a:srgbClr val="262626"/>
                  </a:solidFill>
                  <a:latin typeface="Microsoft JhengHei"/>
                  <a:ea typeface="Microsoft JhengHei"/>
                  <a:cs typeface="Microsoft JhengHei"/>
                  <a:sym typeface="Microsoft JhengHei"/>
                </a:rPr>
                <a:t>備份軟體使用 NAS 中的快照進行備份</a:t>
              </a:r>
              <a:endParaRPr sz="900" i="0" u="none" strike="noStrike" cap="none">
                <a:solidFill>
                  <a:srgbClr val="262626"/>
                </a:solidFill>
                <a:latin typeface="Microsoft JhengHei"/>
                <a:ea typeface="Microsoft JhengHei"/>
                <a:cs typeface="Microsoft JhengHei"/>
                <a:sym typeface="Microsoft JhengHei"/>
              </a:endParaRPr>
            </a:p>
          </p:txBody>
        </p:sp>
      </p:grpSp>
      <p:cxnSp>
        <p:nvCxnSpPr>
          <p:cNvPr id="524" name="Shape 524"/>
          <p:cNvCxnSpPr/>
          <p:nvPr/>
        </p:nvCxnSpPr>
        <p:spPr>
          <a:xfrm rot="10800000">
            <a:off x="1783410" y="2018626"/>
            <a:ext cx="1571636" cy="1588"/>
          </a:xfrm>
          <a:prstGeom prst="straightConnector1">
            <a:avLst/>
          </a:prstGeom>
          <a:noFill/>
          <a:ln w="19050" cap="flat" cmpd="sng">
            <a:solidFill>
              <a:srgbClr val="45A9C4"/>
            </a:solidFill>
            <a:prstDash val="dash"/>
            <a:round/>
            <a:headEnd type="none" w="sm" len="sm"/>
            <a:tailEnd type="triangle" w="med" len="med"/>
          </a:ln>
        </p:spPr>
      </p:cxnSp>
      <p:cxnSp>
        <p:nvCxnSpPr>
          <p:cNvPr id="525" name="Shape 525"/>
          <p:cNvCxnSpPr/>
          <p:nvPr/>
        </p:nvCxnSpPr>
        <p:spPr>
          <a:xfrm rot="10800000">
            <a:off x="1211906" y="4447518"/>
            <a:ext cx="1857388" cy="2294"/>
          </a:xfrm>
          <a:prstGeom prst="straightConnector1">
            <a:avLst/>
          </a:prstGeom>
          <a:noFill/>
          <a:ln w="19050" cap="flat" cmpd="sng">
            <a:solidFill>
              <a:srgbClr val="07121F"/>
            </a:solidFill>
            <a:prstDash val="dash"/>
            <a:round/>
            <a:headEnd type="none" w="sm" len="sm"/>
            <a:tailEnd type="triangle" w="med" len="med"/>
          </a:ln>
        </p:spPr>
      </p:cxnSp>
      <p:cxnSp>
        <p:nvCxnSpPr>
          <p:cNvPr id="526" name="Shape 526"/>
          <p:cNvCxnSpPr/>
          <p:nvPr/>
        </p:nvCxnSpPr>
        <p:spPr>
          <a:xfrm>
            <a:off x="1140468" y="3590262"/>
            <a:ext cx="214314" cy="1588"/>
          </a:xfrm>
          <a:prstGeom prst="straightConnector1">
            <a:avLst/>
          </a:prstGeom>
          <a:noFill/>
          <a:ln w="19050" cap="flat" cmpd="sng">
            <a:solidFill>
              <a:srgbClr val="45A9C4"/>
            </a:solidFill>
            <a:prstDash val="dash"/>
            <a:round/>
            <a:headEnd type="none" w="sm" len="sm"/>
            <a:tailEnd type="triangle" w="med" len="med"/>
          </a:ln>
        </p:spPr>
      </p:cxnSp>
      <p:cxnSp>
        <p:nvCxnSpPr>
          <p:cNvPr id="527" name="Shape 527"/>
          <p:cNvCxnSpPr/>
          <p:nvPr/>
        </p:nvCxnSpPr>
        <p:spPr>
          <a:xfrm rot="5400000">
            <a:off x="891229" y="4054609"/>
            <a:ext cx="642148" cy="794"/>
          </a:xfrm>
          <a:prstGeom prst="straightConnector1">
            <a:avLst/>
          </a:prstGeom>
          <a:noFill/>
          <a:ln w="19050" cap="flat" cmpd="sng">
            <a:solidFill>
              <a:srgbClr val="7C5F9F"/>
            </a:solidFill>
            <a:prstDash val="dash"/>
            <a:round/>
            <a:headEnd type="none" w="sm" len="sm"/>
            <a:tailEnd type="triangle" w="med" len="med"/>
          </a:ln>
        </p:spPr>
      </p:cxnSp>
      <p:cxnSp>
        <p:nvCxnSpPr>
          <p:cNvPr id="528" name="Shape 528"/>
          <p:cNvCxnSpPr/>
          <p:nvPr/>
        </p:nvCxnSpPr>
        <p:spPr>
          <a:xfrm rot="10800000">
            <a:off x="997592" y="2018626"/>
            <a:ext cx="357188" cy="1588"/>
          </a:xfrm>
          <a:prstGeom prst="straightConnector1">
            <a:avLst/>
          </a:prstGeom>
          <a:noFill/>
          <a:ln w="19050" cap="flat" cmpd="sng">
            <a:solidFill>
              <a:srgbClr val="45A9C4"/>
            </a:solidFill>
            <a:prstDash val="dash"/>
            <a:round/>
            <a:headEnd type="none" w="sm" len="sm"/>
            <a:tailEnd type="triangle" w="med" len="med"/>
          </a:ln>
        </p:spPr>
      </p:cxnSp>
      <p:pic>
        <p:nvPicPr>
          <p:cNvPr id="529" name="Shape 529" descr="D:\工作進行中\20170911直播母版16比9\各場PPT元素\202171101直播ppt元素\P22-02.pn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211906" y="1661436"/>
            <a:ext cx="598338" cy="600070"/>
          </a:xfrm>
          <a:prstGeom prst="rect">
            <a:avLst/>
          </a:prstGeom>
          <a:noFill/>
          <a:ln>
            <a:noFill/>
          </a:ln>
        </p:spPr>
      </p:pic>
      <p:sp>
        <p:nvSpPr>
          <p:cNvPr id="530" name="Shape 530"/>
          <p:cNvSpPr/>
          <p:nvPr/>
        </p:nvSpPr>
        <p:spPr>
          <a:xfrm>
            <a:off x="568964" y="2661568"/>
            <a:ext cx="492443"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zh-TW" sz="900" b="1" i="0" u="none" strike="noStrike" cap="none">
                <a:solidFill>
                  <a:srgbClr val="262626"/>
                </a:solidFill>
                <a:latin typeface="Arial"/>
                <a:ea typeface="Arial"/>
                <a:cs typeface="Arial"/>
                <a:sym typeface="Arial"/>
              </a:rPr>
              <a:t>iSCSI </a:t>
            </a:r>
            <a:endParaRPr sz="900" b="0" i="0" u="none" strike="noStrike" cap="none">
              <a:solidFill>
                <a:srgbClr val="000000"/>
              </a:solidFill>
              <a:latin typeface="Arial"/>
              <a:ea typeface="Arial"/>
              <a:cs typeface="Arial"/>
              <a:sym typeface="Arial"/>
            </a:endParaRPr>
          </a:p>
        </p:txBody>
      </p:sp>
      <p:sp>
        <p:nvSpPr>
          <p:cNvPr id="531" name="Shape 531"/>
          <p:cNvSpPr/>
          <p:nvPr/>
        </p:nvSpPr>
        <p:spPr>
          <a:xfrm>
            <a:off x="595863" y="4788190"/>
            <a:ext cx="492443"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zh-TW" sz="900" b="1" i="0" u="none" strike="noStrike" cap="none">
                <a:solidFill>
                  <a:srgbClr val="262626"/>
                </a:solidFill>
                <a:latin typeface="Arial"/>
                <a:ea typeface="Arial"/>
                <a:cs typeface="Arial"/>
                <a:sym typeface="Arial"/>
              </a:rPr>
              <a:t>iSCSI </a:t>
            </a:r>
            <a:endParaRPr sz="900" b="0" i="0" u="none" strike="noStrike" cap="none">
              <a:solidFill>
                <a:srgbClr val="000000"/>
              </a:solidFill>
              <a:latin typeface="Arial"/>
              <a:ea typeface="Arial"/>
              <a:cs typeface="Arial"/>
              <a:sym typeface="Arial"/>
            </a:endParaRPr>
          </a:p>
        </p:txBody>
      </p:sp>
      <p:cxnSp>
        <p:nvCxnSpPr>
          <p:cNvPr id="532" name="Shape 532"/>
          <p:cNvCxnSpPr>
            <a:cxnSpLocks/>
          </p:cNvCxnSpPr>
          <p:nvPr/>
        </p:nvCxnSpPr>
        <p:spPr>
          <a:xfrm>
            <a:off x="285193" y="3035630"/>
            <a:ext cx="5117399" cy="0"/>
          </a:xfrm>
          <a:prstGeom prst="straightConnector1">
            <a:avLst/>
          </a:prstGeom>
          <a:ln w="19050">
            <a:headEnd type="none" w="sm" len="sm"/>
            <a:tailEnd type="none" w="sm" len="sm"/>
          </a:ln>
        </p:spPr>
        <p:style>
          <a:lnRef idx="1">
            <a:schemeClr val="accent6"/>
          </a:lnRef>
          <a:fillRef idx="0">
            <a:schemeClr val="accent6"/>
          </a:fillRef>
          <a:effectRef idx="0">
            <a:schemeClr val="accent6"/>
          </a:effectRef>
          <a:fontRef idx="minor">
            <a:schemeClr val="tx1"/>
          </a:fontRef>
        </p:style>
      </p:cxnSp>
      <p:sp>
        <p:nvSpPr>
          <p:cNvPr id="7" name="矩形 6">
            <a:extLst>
              <a:ext uri="{FF2B5EF4-FFF2-40B4-BE49-F238E27FC236}">
                <a16:creationId xmlns:a16="http://schemas.microsoft.com/office/drawing/2014/main" id="{F406D4C6-433E-419F-8F0A-6719452C0444}"/>
              </a:ext>
            </a:extLst>
          </p:cNvPr>
          <p:cNvSpPr/>
          <p:nvPr/>
        </p:nvSpPr>
        <p:spPr>
          <a:xfrm>
            <a:off x="5881696" y="1509136"/>
            <a:ext cx="2775977" cy="830997"/>
          </a:xfrm>
          <a:prstGeom prst="rect">
            <a:avLst/>
          </a:prstGeom>
        </p:spPr>
        <p:txBody>
          <a:bodyPr wrap="square" anchor="t">
            <a:spAutoFit/>
          </a:bodyPr>
          <a:lstStyle/>
          <a:p>
            <a:pPr>
              <a:buClr>
                <a:srgbClr val="262626"/>
              </a:buClr>
              <a:buSzPts val="2000"/>
            </a:pPr>
            <a:r>
              <a:rPr lang="zh-TW" altLang="en-US" sz="1600" b="1">
                <a:solidFill>
                  <a:srgbClr val="262626"/>
                </a:solidFill>
                <a:latin typeface="Microsoft JhengHei"/>
                <a:ea typeface="Microsoft JhengHei"/>
                <a:cs typeface="Microsoft JhengHei"/>
                <a:sym typeface="Microsoft JhengHei"/>
              </a:rPr>
              <a:t>針對虛擬化應用，使用者也可以</a:t>
            </a:r>
            <a:r>
              <a:rPr lang="zh-TW" sz="1600" b="1">
                <a:solidFill>
                  <a:srgbClr val="262626"/>
                </a:solidFill>
                <a:latin typeface="Microsoft JhengHei"/>
                <a:ea typeface="Microsoft JhengHei"/>
                <a:cs typeface="Microsoft JhengHei"/>
                <a:sym typeface="Microsoft JhengHei"/>
              </a:rPr>
              <a:t>於 </a:t>
            </a:r>
            <a:r>
              <a:rPr lang="en-US" altLang="zh-TW" sz="1600" b="1">
                <a:solidFill>
                  <a:srgbClr val="262626"/>
                </a:solidFill>
                <a:latin typeface="Microsoft JhengHei"/>
                <a:ea typeface="Microsoft JhengHei"/>
                <a:cs typeface="Microsoft JhengHei"/>
                <a:sym typeface="Microsoft JhengHei"/>
              </a:rPr>
              <a:t>Windows </a:t>
            </a:r>
            <a:r>
              <a:rPr lang="zh-TW" altLang="en-US" sz="1600" b="1">
                <a:solidFill>
                  <a:srgbClr val="262626"/>
                </a:solidFill>
                <a:latin typeface="Microsoft JhengHei"/>
                <a:ea typeface="Microsoft JhengHei"/>
                <a:cs typeface="Microsoft JhengHei"/>
                <a:sym typeface="Microsoft JhengHei"/>
              </a:rPr>
              <a:t>安裝 </a:t>
            </a:r>
            <a:r>
              <a:rPr lang="en-US" altLang="zh-TW" sz="1600" b="1">
                <a:solidFill>
                  <a:srgbClr val="262626"/>
                </a:solidFill>
                <a:latin typeface="Microsoft JhengHei"/>
                <a:ea typeface="Microsoft JhengHei"/>
                <a:cs typeface="Microsoft JhengHei"/>
                <a:sym typeface="Microsoft JhengHei"/>
              </a:rPr>
              <a:t>Snapshot Agent</a:t>
            </a:r>
            <a:r>
              <a:rPr lang="en-US" altLang="zh-TW" sz="1600" b="1">
                <a:solidFill>
                  <a:srgbClr val="262626"/>
                </a:solidFill>
                <a:latin typeface="Microsoft JhengHei"/>
                <a:ea typeface="Microsoft JhengHei"/>
                <a:cs typeface="Microsoft JhengHei"/>
              </a:rPr>
              <a:t>。</a:t>
            </a:r>
          </a:p>
        </p:txBody>
      </p:sp>
      <p:sp>
        <p:nvSpPr>
          <p:cNvPr id="8" name="矩形 7">
            <a:extLst>
              <a:ext uri="{FF2B5EF4-FFF2-40B4-BE49-F238E27FC236}">
                <a16:creationId xmlns:a16="http://schemas.microsoft.com/office/drawing/2014/main" id="{EDA2865A-63B6-48DA-B35D-E53796499FAE}"/>
              </a:ext>
            </a:extLst>
          </p:cNvPr>
          <p:cNvSpPr/>
          <p:nvPr/>
        </p:nvSpPr>
        <p:spPr>
          <a:xfrm>
            <a:off x="5881696" y="2791941"/>
            <a:ext cx="3057509" cy="1569660"/>
          </a:xfrm>
          <a:prstGeom prst="rect">
            <a:avLst/>
          </a:prstGeom>
        </p:spPr>
        <p:txBody>
          <a:bodyPr wrap="square" anchor="t">
            <a:spAutoFit/>
          </a:bodyPr>
          <a:lstStyle/>
          <a:p>
            <a:pPr>
              <a:buClr>
                <a:srgbClr val="262626"/>
              </a:buClr>
              <a:buSzPts val="2000"/>
            </a:pPr>
            <a:r>
              <a:rPr lang="zh-TW" altLang="en-US" sz="1600" b="1">
                <a:solidFill>
                  <a:srgbClr val="262626"/>
                </a:solidFill>
                <a:latin typeface="Microsoft JhengHei"/>
                <a:ea typeface="Microsoft JhengHei"/>
                <a:sym typeface="Microsoft JhengHei"/>
              </a:rPr>
              <a:t>此工具將可協助 </a:t>
            </a:r>
            <a:r>
              <a:rPr lang="en-US" altLang="zh-TW" sz="1600" b="1">
                <a:solidFill>
                  <a:srgbClr val="262626"/>
                </a:solidFill>
                <a:latin typeface="Microsoft JhengHei"/>
                <a:ea typeface="Microsoft JhengHei"/>
                <a:sym typeface="Microsoft JhengHei"/>
              </a:rPr>
              <a:t>NAS </a:t>
            </a:r>
            <a:r>
              <a:rPr lang="zh-TW" altLang="en-US" sz="1600" b="1">
                <a:solidFill>
                  <a:srgbClr val="262626"/>
                </a:solidFill>
                <a:latin typeface="Microsoft JhengHei"/>
                <a:ea typeface="Microsoft JhengHei"/>
                <a:sym typeface="Microsoft JhengHei"/>
              </a:rPr>
              <a:t>和 </a:t>
            </a:r>
            <a:r>
              <a:rPr lang="en-US" altLang="zh-TW" sz="1600" b="1">
                <a:solidFill>
                  <a:srgbClr val="262626"/>
                </a:solidFill>
                <a:latin typeface="Microsoft JhengHei"/>
                <a:ea typeface="Microsoft JhengHei"/>
                <a:sym typeface="Microsoft JhengHei"/>
              </a:rPr>
              <a:t>Microsoft</a:t>
            </a:r>
            <a:r>
              <a:rPr lang="en-US" altLang="zh-TW" sz="1600" b="1" baseline="30000">
                <a:solidFill>
                  <a:srgbClr val="262626"/>
                </a:solidFill>
                <a:latin typeface="Microsoft JhengHei"/>
                <a:ea typeface="Microsoft JhengHei"/>
                <a:sym typeface="Microsoft JhengHei"/>
              </a:rPr>
              <a:t>®</a:t>
            </a:r>
            <a:r>
              <a:rPr lang="zh-TW" altLang="en-US" sz="1600" b="1">
                <a:solidFill>
                  <a:srgbClr val="262626"/>
                </a:solidFill>
                <a:latin typeface="Microsoft JhengHei"/>
                <a:ea typeface="Microsoft JhengHei"/>
                <a:sym typeface="Microsoft JhengHei"/>
              </a:rPr>
              <a:t> </a:t>
            </a:r>
            <a:r>
              <a:rPr lang="en-US" altLang="zh-TW" sz="1600" b="1">
                <a:solidFill>
                  <a:srgbClr val="262626"/>
                </a:solidFill>
                <a:latin typeface="Microsoft JhengHei"/>
                <a:ea typeface="Microsoft JhengHei"/>
                <a:sym typeface="Microsoft JhengHei"/>
              </a:rPr>
              <a:t>VSS</a:t>
            </a:r>
            <a:r>
              <a:rPr lang="zh-TW" altLang="en-US" sz="1600" b="1">
                <a:solidFill>
                  <a:srgbClr val="262626"/>
                </a:solidFill>
                <a:latin typeface="Microsoft JhengHei"/>
                <a:ea typeface="Microsoft JhengHei"/>
                <a:sym typeface="Microsoft JhengHei"/>
              </a:rPr>
              <a:t>、</a:t>
            </a:r>
            <a:r>
              <a:rPr lang="en-US" altLang="zh-TW" sz="1600" b="1">
                <a:solidFill>
                  <a:srgbClr val="262626"/>
                </a:solidFill>
                <a:latin typeface="Microsoft JhengHei"/>
                <a:ea typeface="Microsoft JhengHei"/>
                <a:sym typeface="Microsoft JhengHei"/>
              </a:rPr>
              <a:t>VMware</a:t>
            </a:r>
            <a:r>
              <a:rPr lang="en-US" altLang="zh-TW" sz="1600" b="1" baseline="30000">
                <a:solidFill>
                  <a:srgbClr val="262626"/>
                </a:solidFill>
                <a:latin typeface="Microsoft JhengHei"/>
                <a:ea typeface="Microsoft JhengHei"/>
                <a:sym typeface="Microsoft JhengHei"/>
              </a:rPr>
              <a:t>®</a:t>
            </a:r>
            <a:r>
              <a:rPr lang="zh-TW" altLang="en-US" sz="1600" b="1">
                <a:solidFill>
                  <a:srgbClr val="262626"/>
                </a:solidFill>
                <a:latin typeface="Microsoft JhengHei"/>
                <a:ea typeface="Microsoft JhengHei"/>
                <a:sym typeface="Microsoft JhengHei"/>
              </a:rPr>
              <a:t> </a:t>
            </a:r>
            <a:r>
              <a:rPr lang="en-US" altLang="zh-TW" sz="1600" b="1">
                <a:solidFill>
                  <a:srgbClr val="262626"/>
                </a:solidFill>
                <a:latin typeface="Microsoft JhengHei"/>
                <a:ea typeface="Microsoft JhengHei"/>
                <a:sym typeface="Microsoft JhengHei"/>
              </a:rPr>
              <a:t>vSphere™ Client </a:t>
            </a:r>
            <a:r>
              <a:rPr lang="zh-TW" altLang="en-US" sz="1600" b="1">
                <a:solidFill>
                  <a:srgbClr val="262626"/>
                </a:solidFill>
                <a:latin typeface="Microsoft JhengHei"/>
                <a:ea typeface="Microsoft JhengHei"/>
                <a:sym typeface="Microsoft JhengHei"/>
              </a:rPr>
              <a:t>溝通</a:t>
            </a:r>
            <a:r>
              <a:rPr lang="zh-TW" sz="1600" b="1">
                <a:solidFill>
                  <a:srgbClr val="262626"/>
                </a:solidFill>
                <a:latin typeface="Microsoft JhengHei"/>
                <a:ea typeface="Microsoft JhengHei"/>
                <a:sym typeface="Microsoft JhengHei"/>
              </a:rPr>
              <a:t>。</a:t>
            </a:r>
            <a:endParaRPr lang="zh-TW" sz="1600">
              <a:solidFill>
                <a:srgbClr val="262626"/>
              </a:solidFill>
              <a:latin typeface="Microsoft JhengHei"/>
              <a:ea typeface="Microsoft JhengHei"/>
              <a:sym typeface="Microsoft JhengHei"/>
            </a:endParaRPr>
          </a:p>
          <a:p>
            <a:pPr>
              <a:buClr>
                <a:srgbClr val="262626"/>
              </a:buClr>
              <a:buSzPts val="2000"/>
            </a:pPr>
            <a:r>
              <a:rPr lang="zh-TW" altLang="en-US" sz="1600" b="1">
                <a:solidFill>
                  <a:srgbClr val="262626"/>
                </a:solidFill>
                <a:latin typeface="Microsoft JhengHei"/>
                <a:ea typeface="Microsoft JhengHei"/>
                <a:sym typeface="Microsoft JhengHei"/>
              </a:rPr>
              <a:t>當</a:t>
            </a:r>
            <a:r>
              <a:rPr lang="en-US" altLang="zh-TW" sz="1600" b="1">
                <a:solidFill>
                  <a:srgbClr val="262626"/>
                </a:solidFill>
                <a:latin typeface="Microsoft JhengHei"/>
                <a:ea typeface="Microsoft JhengHei"/>
                <a:sym typeface="Microsoft JhengHei"/>
              </a:rPr>
              <a:t>NAS</a:t>
            </a:r>
            <a:r>
              <a:rPr lang="zh-TW" altLang="en-US" sz="1600" b="1">
                <a:solidFill>
                  <a:srgbClr val="262626"/>
                </a:solidFill>
                <a:latin typeface="Microsoft JhengHei"/>
                <a:ea typeface="Microsoft JhengHei"/>
                <a:sym typeface="Microsoft JhengHei"/>
              </a:rPr>
              <a:t>要擷取快照時通知系統將記憶體中資料寫回分享的</a:t>
            </a:r>
            <a:r>
              <a:rPr lang="en-US" altLang="zh-TW" sz="1600" b="1">
                <a:solidFill>
                  <a:srgbClr val="262626"/>
                </a:solidFill>
                <a:latin typeface="Microsoft JhengHei"/>
                <a:ea typeface="Microsoft JhengHei"/>
                <a:sym typeface="Microsoft JhengHei"/>
              </a:rPr>
              <a:t>LUN</a:t>
            </a:r>
            <a:r>
              <a:rPr lang="zh-TW" altLang="en-US" sz="1600" b="1">
                <a:solidFill>
                  <a:srgbClr val="262626"/>
                </a:solidFill>
                <a:latin typeface="Microsoft JhengHei"/>
                <a:ea typeface="Microsoft JhengHei"/>
                <a:sym typeface="Microsoft JhengHei"/>
              </a:rPr>
              <a:t>，建立應用程式一致快照。</a:t>
            </a:r>
            <a:endParaRPr 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319949" y="1546750"/>
            <a:ext cx="5988900" cy="1587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1200"/>
              </a:spcAft>
              <a:buClr>
                <a:srgbClr val="FFFFFF"/>
              </a:buClr>
              <a:buSzPts val="3600"/>
              <a:buFont typeface="Arial"/>
              <a:buNone/>
            </a:pPr>
            <a:r>
              <a:rPr lang="zh-TW" sz="3600" i="0" u="none" strike="noStrike" cap="none">
                <a:solidFill>
                  <a:srgbClr val="FFFFFF"/>
                </a:solidFill>
                <a:latin typeface="Microsoft JhengHei"/>
                <a:ea typeface="Microsoft JhengHei"/>
                <a:cs typeface="Microsoft JhengHei"/>
                <a:sym typeface="Microsoft JhengHei"/>
              </a:rPr>
              <a:t>快照備份與遠端快照還原:</a:t>
            </a:r>
            <a:br>
              <a:rPr lang="zh-TW" sz="3600" i="0" u="none" strike="noStrike" cap="none">
                <a:solidFill>
                  <a:srgbClr val="FFFFFF"/>
                </a:solidFill>
                <a:latin typeface="Microsoft JhengHei"/>
                <a:ea typeface="Microsoft JhengHei"/>
                <a:cs typeface="Microsoft JhengHei"/>
                <a:sym typeface="Microsoft JhengHei"/>
              </a:rPr>
            </a:br>
            <a:r>
              <a:rPr lang="zh-TW" sz="2400" i="0" u="none" strike="noStrike" cap="none">
                <a:solidFill>
                  <a:srgbClr val="FFFFFF"/>
                </a:solidFill>
                <a:latin typeface="Microsoft JhengHei"/>
                <a:ea typeface="Microsoft JhengHei"/>
                <a:cs typeface="Microsoft JhengHei"/>
                <a:sym typeface="Microsoft JhengHei"/>
              </a:rPr>
              <a:t>- 遠端快照備份的工作原理</a:t>
            </a:r>
            <a:br>
              <a:rPr lang="zh-TW" sz="2400" i="0" u="none" strike="noStrike" cap="none">
                <a:solidFill>
                  <a:srgbClr val="FFFFFF"/>
                </a:solidFill>
                <a:latin typeface="Microsoft JhengHei"/>
                <a:ea typeface="Microsoft JhengHei"/>
                <a:cs typeface="Microsoft JhengHei"/>
                <a:sym typeface="Microsoft JhengHei"/>
              </a:rPr>
            </a:br>
            <a:r>
              <a:rPr lang="zh-TW" sz="2400" i="0" u="none" strike="noStrike" cap="none">
                <a:solidFill>
                  <a:srgbClr val="FFFFFF"/>
                </a:solidFill>
                <a:latin typeface="Microsoft JhengHei"/>
                <a:ea typeface="Microsoft JhengHei"/>
                <a:cs typeface="Microsoft JhengHei"/>
                <a:sym typeface="Microsoft JhengHei"/>
              </a:rPr>
              <a:t>- 遠端快照還原</a:t>
            </a:r>
            <a:br>
              <a:rPr lang="zh-TW" sz="2400" i="0" u="none" strike="noStrike" cap="none">
                <a:solidFill>
                  <a:srgbClr val="FFFFFF"/>
                </a:solidFill>
                <a:latin typeface="Microsoft JhengHei"/>
                <a:ea typeface="Microsoft JhengHei"/>
                <a:cs typeface="Microsoft JhengHei"/>
                <a:sym typeface="Microsoft JhengHei"/>
              </a:rPr>
            </a:br>
            <a:r>
              <a:rPr lang="zh-TW" sz="2400" i="0" u="none" strike="noStrike" cap="none">
                <a:solidFill>
                  <a:srgbClr val="FFFFFF"/>
                </a:solidFill>
                <a:latin typeface="Microsoft JhengHei"/>
                <a:ea typeface="Microsoft JhengHei"/>
                <a:cs typeface="Microsoft JhengHei"/>
                <a:sym typeface="Microsoft JhengHei"/>
              </a:rPr>
              <a:t>- 快照匯出與匯入</a:t>
            </a:r>
            <a:endParaRPr lang="zh-TW" altLang="en-US" sz="2400" i="0" u="none" strike="noStrike" cap="none">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457200" y="1166813"/>
            <a:ext cx="8283388" cy="1276936"/>
          </a:xfrm>
          <a:prstGeom prst="rect">
            <a:avLst/>
          </a:prstGeom>
          <a:noFill/>
          <a:ln>
            <a:noFill/>
          </a:ln>
        </p:spPr>
        <p:txBody>
          <a:bodyPr spcFirstLastPara="1" wrap="square" lIns="91425" tIns="45700" rIns="91425" bIns="45700" anchor="t" anchorCtr="0">
            <a:noAutofit/>
          </a:bodyPr>
          <a:lstStyle/>
          <a:p>
            <a:pPr marL="285750" indent="-285750">
              <a:spcBef>
                <a:spcPts val="0"/>
              </a:spcBef>
              <a:buSzPts val="1573"/>
            </a:pPr>
            <a:r>
              <a:rPr lang="zh-TW" altLang="en-US">
                <a:sym typeface="Microsoft JhengHei"/>
              </a:rPr>
              <a:t>根據調查，</a:t>
            </a:r>
            <a:r>
              <a:rPr lang="en-US" altLang="zh-TW">
                <a:sym typeface="Microsoft JhengHei"/>
              </a:rPr>
              <a:t>30% </a:t>
            </a:r>
            <a:r>
              <a:rPr lang="zh-TW" altLang="en-US">
                <a:sym typeface="Microsoft JhengHei"/>
              </a:rPr>
              <a:t>的</a:t>
            </a:r>
            <a:r>
              <a:rPr lang="en-US" altLang="zh-TW">
                <a:sym typeface="Microsoft JhengHei"/>
              </a:rPr>
              <a:t> </a:t>
            </a:r>
            <a:r>
              <a:rPr lang="af-ZA" altLang="zh-TW">
                <a:sym typeface="Microsoft JhengHei"/>
              </a:rPr>
              <a:t>IT </a:t>
            </a:r>
            <a:r>
              <a:rPr lang="zh-TW" altLang="en-US">
                <a:sym typeface="Microsoft JhengHei"/>
              </a:rPr>
              <a:t>管理者對於長時間的檔案備份並不滿意</a:t>
            </a:r>
            <a:r>
              <a:rPr lang="zh-TW" altLang="en-US"/>
              <a:t>。</a:t>
            </a:r>
            <a:endParaRPr lang="zh-TW" altLang="en-US">
              <a:sym typeface="Microsoft JhengHei"/>
            </a:endParaRPr>
          </a:p>
          <a:p>
            <a:pPr marL="285750" indent="-285750">
              <a:spcBef>
                <a:spcPts val="370"/>
              </a:spcBef>
              <a:buSzPts val="1573"/>
            </a:pPr>
            <a:r>
              <a:rPr lang="zh-TW" altLang="en-US">
                <a:sym typeface="Microsoft JhengHei"/>
              </a:rPr>
              <a:t>快照備份，除第一次需完整備份磁碟區，之後均僅備份差異資料</a:t>
            </a:r>
            <a:r>
              <a:rPr lang="zh-TW" altLang="en-US"/>
              <a:t>。</a:t>
            </a:r>
            <a:endParaRPr lang="zh-TW" altLang="en-US">
              <a:sym typeface="Microsoft JhengHei"/>
            </a:endParaRPr>
          </a:p>
          <a:p>
            <a:pPr marL="285750" indent="-285750">
              <a:spcBef>
                <a:spcPts val="370"/>
              </a:spcBef>
              <a:buSzPts val="1573"/>
            </a:pPr>
            <a:r>
              <a:rPr lang="zh-TW" altLang="en-US">
                <a:sym typeface="Microsoft JhengHei"/>
              </a:rPr>
              <a:t>自 </a:t>
            </a:r>
            <a:r>
              <a:rPr lang="en-US" altLang="zh-TW">
                <a:sym typeface="Microsoft JhengHei"/>
              </a:rPr>
              <a:t>4.3.5 </a:t>
            </a:r>
            <a:r>
              <a:rPr lang="zh-TW" altLang="en-US">
                <a:sym typeface="Microsoft JhengHei"/>
              </a:rPr>
              <a:t>起，</a:t>
            </a:r>
            <a:r>
              <a:rPr lang="af-ZA" altLang="zh-TW">
                <a:sym typeface="Microsoft JhengHei"/>
              </a:rPr>
              <a:t>QTS </a:t>
            </a:r>
            <a:r>
              <a:rPr lang="zh-TW" altLang="en-US">
                <a:sym typeface="Microsoft JhengHei"/>
              </a:rPr>
              <a:t>快照完整支援將快照備份到遠端，並在任一時間自遠端還原</a:t>
            </a:r>
            <a:r>
              <a:rPr lang="zh-TW" altLang="en-US"/>
              <a:t>。</a:t>
            </a:r>
            <a:endParaRPr lang="zh-TW" altLang="en-US">
              <a:sym typeface="Microsoft JhengHei"/>
            </a:endParaRPr>
          </a:p>
        </p:txBody>
      </p:sp>
      <p:sp>
        <p:nvSpPr>
          <p:cNvPr id="544" name="Shape 544"/>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Verdana"/>
              <a:buNone/>
            </a:pPr>
            <a:r>
              <a:rPr lang="zh-TW" sz="3600" i="0" u="none" strike="noStrike" cap="none">
                <a:solidFill>
                  <a:schemeClr val="lt1"/>
                </a:solidFill>
                <a:latin typeface="Microsoft JhengHei"/>
                <a:ea typeface="Microsoft JhengHei"/>
                <a:cs typeface="Microsoft JhengHei"/>
                <a:sym typeface="Microsoft JhengHei"/>
              </a:rPr>
              <a:t>快照備份 (Snapshot Replica)</a:t>
            </a:r>
            <a:endParaRPr sz="3600" i="0" u="none" strike="noStrike" cap="none">
              <a:solidFill>
                <a:schemeClr val="lt1"/>
              </a:solidFill>
              <a:latin typeface="Microsoft JhengHei"/>
              <a:ea typeface="Microsoft JhengHei"/>
              <a:cs typeface="Microsoft JhengHei"/>
              <a:sym typeface="Microsoft JhengHei"/>
            </a:endParaRPr>
          </a:p>
        </p:txBody>
      </p:sp>
      <p:sp>
        <p:nvSpPr>
          <p:cNvPr id="545" name="Shape 545"/>
          <p:cNvSpPr/>
          <p:nvPr/>
        </p:nvSpPr>
        <p:spPr>
          <a:xfrm>
            <a:off x="832915" y="4091273"/>
            <a:ext cx="2978778" cy="27305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Arial"/>
                <a:ea typeface="Arial"/>
                <a:cs typeface="Arial"/>
                <a:sym typeface="Arial"/>
              </a:rPr>
              <a:t>完整磁碟區</a:t>
            </a:r>
            <a:endParaRPr sz="1400" b="1" i="0" u="none" strike="noStrike" cap="none">
              <a:solidFill>
                <a:schemeClr val="lt1"/>
              </a:solidFill>
              <a:latin typeface="Arial"/>
              <a:ea typeface="Arial"/>
              <a:cs typeface="Arial"/>
              <a:sym typeface="Arial"/>
            </a:endParaRPr>
          </a:p>
        </p:txBody>
      </p:sp>
      <p:sp>
        <p:nvSpPr>
          <p:cNvPr id="546" name="Shape 546"/>
          <p:cNvSpPr/>
          <p:nvPr/>
        </p:nvSpPr>
        <p:spPr>
          <a:xfrm>
            <a:off x="832915" y="4426009"/>
            <a:ext cx="2978778" cy="351064"/>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Arial"/>
                <a:ea typeface="Arial"/>
                <a:cs typeface="Arial"/>
                <a:sym typeface="Arial"/>
              </a:rPr>
              <a:t>來源儲存池</a:t>
            </a:r>
            <a:endParaRPr sz="1400" b="1" i="0" u="none" strike="noStrike" cap="none">
              <a:solidFill>
                <a:schemeClr val="lt1"/>
              </a:solidFill>
              <a:latin typeface="Arial"/>
              <a:ea typeface="Arial"/>
              <a:cs typeface="Arial"/>
              <a:sym typeface="Arial"/>
            </a:endParaRPr>
          </a:p>
        </p:txBody>
      </p:sp>
      <p:sp>
        <p:nvSpPr>
          <p:cNvPr id="547" name="Shape 547"/>
          <p:cNvSpPr/>
          <p:nvPr/>
        </p:nvSpPr>
        <p:spPr>
          <a:xfrm>
            <a:off x="5126608" y="4426009"/>
            <a:ext cx="3384550" cy="351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Arial"/>
                <a:ea typeface="Arial"/>
                <a:cs typeface="Arial"/>
                <a:sym typeface="Arial"/>
              </a:rPr>
              <a:t>遠端儲存池</a:t>
            </a:r>
            <a:endParaRPr sz="1400" b="1" i="0" u="none" strike="noStrike" cap="none">
              <a:solidFill>
                <a:schemeClr val="lt1"/>
              </a:solidFill>
              <a:latin typeface="Arial"/>
              <a:ea typeface="Arial"/>
              <a:cs typeface="Arial"/>
              <a:sym typeface="Arial"/>
            </a:endParaRPr>
          </a:p>
        </p:txBody>
      </p:sp>
      <p:sp>
        <p:nvSpPr>
          <p:cNvPr id="548" name="Shape 548"/>
          <p:cNvSpPr/>
          <p:nvPr/>
        </p:nvSpPr>
        <p:spPr>
          <a:xfrm>
            <a:off x="5126608" y="4101251"/>
            <a:ext cx="3384550" cy="273050"/>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Arial"/>
                <a:ea typeface="Arial"/>
                <a:cs typeface="Arial"/>
                <a:sym typeface="Arial"/>
              </a:rPr>
              <a:t>快照保險庫</a:t>
            </a:r>
            <a:endParaRPr sz="1400" b="1" i="0" u="none" strike="noStrike" cap="none">
              <a:solidFill>
                <a:schemeClr val="lt1"/>
              </a:solidFill>
              <a:latin typeface="Arial"/>
              <a:ea typeface="Arial"/>
              <a:cs typeface="Arial"/>
              <a:sym typeface="Arial"/>
            </a:endParaRPr>
          </a:p>
        </p:txBody>
      </p:sp>
      <p:grpSp>
        <p:nvGrpSpPr>
          <p:cNvPr id="549" name="Shape 549"/>
          <p:cNvGrpSpPr/>
          <p:nvPr/>
        </p:nvGrpSpPr>
        <p:grpSpPr>
          <a:xfrm>
            <a:off x="1001385" y="2439784"/>
            <a:ext cx="733619" cy="740915"/>
            <a:chOff x="355600" y="3585169"/>
            <a:chExt cx="733619" cy="740915"/>
          </a:xfrm>
        </p:grpSpPr>
        <p:pic>
          <p:nvPicPr>
            <p:cNvPr id="550" name="Shape 550" descr="ç¸éåç"/>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1512" y="3585169"/>
              <a:ext cx="557707" cy="557707"/>
            </a:xfrm>
            <a:prstGeom prst="rect">
              <a:avLst/>
            </a:prstGeom>
            <a:noFill/>
            <a:ln>
              <a:noFill/>
            </a:ln>
          </p:spPr>
        </p:pic>
        <p:pic>
          <p:nvPicPr>
            <p:cNvPr id="551" name="Shape 551" descr="ç¸éåç"/>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3562" y="3681931"/>
              <a:ext cx="557707" cy="557707"/>
            </a:xfrm>
            <a:prstGeom prst="rect">
              <a:avLst/>
            </a:prstGeom>
            <a:noFill/>
            <a:ln>
              <a:noFill/>
            </a:ln>
          </p:spPr>
        </p:pic>
        <p:pic>
          <p:nvPicPr>
            <p:cNvPr id="552" name="Shape 552" descr="ç¸éåç"/>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5600" y="3768377"/>
              <a:ext cx="557707" cy="557707"/>
            </a:xfrm>
            <a:prstGeom prst="rect">
              <a:avLst/>
            </a:prstGeom>
            <a:noFill/>
            <a:ln>
              <a:noFill/>
            </a:ln>
          </p:spPr>
        </p:pic>
      </p:grpSp>
      <p:sp>
        <p:nvSpPr>
          <p:cNvPr id="553" name="Shape 553"/>
          <p:cNvSpPr/>
          <p:nvPr/>
        </p:nvSpPr>
        <p:spPr>
          <a:xfrm>
            <a:off x="3876675" y="3388830"/>
            <a:ext cx="1216539" cy="503046"/>
          </a:xfrm>
          <a:prstGeom prst="rightArrow">
            <a:avLst>
              <a:gd name="adj1" fmla="val 50000"/>
              <a:gd name="adj2" fmla="val 60377"/>
            </a:avLst>
          </a:prstGeom>
          <a:gradFill>
            <a:gsLst>
              <a:gs pos="0">
                <a:schemeClr val="lt1"/>
              </a:gs>
              <a:gs pos="7000">
                <a:schemeClr val="lt1"/>
              </a:gs>
              <a:gs pos="33000">
                <a:srgbClr val="E36C09"/>
              </a:gs>
              <a:gs pos="100000">
                <a:srgbClr val="E36C0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Shape 554" descr="ç¸éåç"/>
          <p:cNvPicPr preferRelativeResize="0"/>
          <p:nvPr/>
        </p:nvPicPr>
        <p:blipFill rotWithShape="1">
          <a:blip r:embed="rId4" cstate="screen">
            <a:alphaModFix/>
            <a:biLevel thresh="25000"/>
            <a:extLst>
              <a:ext uri="{28A0092B-C50C-407E-A947-70E740481C1C}">
                <a14:useLocalDpi xmlns:a14="http://schemas.microsoft.com/office/drawing/2010/main"/>
              </a:ext>
            </a:extLst>
          </a:blip>
          <a:srcRect/>
          <a:stretch/>
        </p:blipFill>
        <p:spPr>
          <a:xfrm rot="773816">
            <a:off x="4284279" y="3466576"/>
            <a:ext cx="387542" cy="351352"/>
          </a:xfrm>
          <a:prstGeom prst="rect">
            <a:avLst/>
          </a:prstGeom>
          <a:noFill/>
          <a:ln>
            <a:noFill/>
          </a:ln>
        </p:spPr>
      </p:pic>
      <p:pic>
        <p:nvPicPr>
          <p:cNvPr id="555" name="Shape 55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56202" y="2515299"/>
            <a:ext cx="683644" cy="555766"/>
          </a:xfrm>
          <a:prstGeom prst="rect">
            <a:avLst/>
          </a:prstGeom>
          <a:noFill/>
          <a:ln>
            <a:noFill/>
          </a:ln>
        </p:spPr>
      </p:pic>
      <p:sp>
        <p:nvSpPr>
          <p:cNvPr id="556" name="Shape 556"/>
          <p:cNvSpPr txBox="1"/>
          <p:nvPr/>
        </p:nvSpPr>
        <p:spPr>
          <a:xfrm>
            <a:off x="1719816" y="2805827"/>
            <a:ext cx="16482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rgbClr val="000000"/>
                </a:solidFill>
                <a:latin typeface="Arial"/>
                <a:ea typeface="Arial"/>
                <a:cs typeface="Arial"/>
                <a:sym typeface="Arial"/>
              </a:rPr>
              <a:t>磁碟區</a:t>
            </a:r>
            <a:r>
              <a:rPr lang="zh-TW" altLang="en-US" sz="1400" b="1" i="0" u="none" strike="noStrike" cap="none">
                <a:solidFill>
                  <a:srgbClr val="000000"/>
                </a:solidFill>
                <a:latin typeface="Arial"/>
                <a:ea typeface="Arial"/>
                <a:cs typeface="Arial"/>
                <a:sym typeface="Arial"/>
              </a:rPr>
              <a:t>內的</a:t>
            </a:r>
            <a:r>
              <a:rPr lang="zh-TW" sz="1400" b="1" i="0" u="none" strike="noStrike" cap="none">
                <a:solidFill>
                  <a:srgbClr val="000000"/>
                </a:solidFill>
                <a:latin typeface="Arial"/>
                <a:ea typeface="Arial"/>
                <a:cs typeface="Arial"/>
                <a:sym typeface="Arial"/>
              </a:rPr>
              <a:t>快照</a:t>
            </a:r>
            <a:endParaRPr sz="1400" b="1" i="0" u="none" strike="noStrike" cap="none">
              <a:solidFill>
                <a:srgbClr val="000000"/>
              </a:solidFill>
              <a:latin typeface="Arial"/>
              <a:ea typeface="Arial"/>
              <a:cs typeface="Arial"/>
              <a:sym typeface="Arial"/>
            </a:endParaRPr>
          </a:p>
        </p:txBody>
      </p:sp>
      <p:sp>
        <p:nvSpPr>
          <p:cNvPr id="557" name="Shape 557"/>
          <p:cNvSpPr txBox="1"/>
          <p:nvPr/>
        </p:nvSpPr>
        <p:spPr>
          <a:xfrm>
            <a:off x="6227908" y="2805827"/>
            <a:ext cx="2255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rgbClr val="000000"/>
                </a:solidFill>
                <a:latin typeface="Arial"/>
                <a:ea typeface="Arial"/>
                <a:cs typeface="Arial"/>
                <a:sym typeface="Arial"/>
              </a:rPr>
              <a:t>快照備份保險庫</a:t>
            </a:r>
            <a:r>
              <a:rPr lang="zh-TW" altLang="en-US" sz="1400" b="1" i="0" u="none" strike="noStrike" cap="none">
                <a:solidFill>
                  <a:srgbClr val="000000"/>
                </a:solidFill>
                <a:latin typeface="Arial"/>
                <a:ea typeface="Arial"/>
                <a:cs typeface="Arial"/>
                <a:sym typeface="Arial"/>
              </a:rPr>
              <a:t>內的</a:t>
            </a:r>
            <a:r>
              <a:rPr lang="zh-TW" sz="1400" b="1" i="0" u="none" strike="noStrike" cap="none">
                <a:solidFill>
                  <a:srgbClr val="000000"/>
                </a:solidFill>
                <a:latin typeface="Arial"/>
                <a:ea typeface="Arial"/>
                <a:cs typeface="Arial"/>
                <a:sym typeface="Arial"/>
              </a:rPr>
              <a:t>快照</a:t>
            </a:r>
            <a:endParaRPr sz="1400" b="1" i="0" u="none" strike="noStrike" cap="none">
              <a:solidFill>
                <a:srgbClr val="000000"/>
              </a:solidFill>
              <a:latin typeface="Arial"/>
              <a:ea typeface="Arial"/>
              <a:cs typeface="Arial"/>
              <a:sym typeface="Arial"/>
            </a:endParaRPr>
          </a:p>
        </p:txBody>
      </p:sp>
      <p:grpSp>
        <p:nvGrpSpPr>
          <p:cNvPr id="558" name="Shape 558"/>
          <p:cNvGrpSpPr/>
          <p:nvPr/>
        </p:nvGrpSpPr>
        <p:grpSpPr>
          <a:xfrm>
            <a:off x="3147197" y="2386866"/>
            <a:ext cx="1151030" cy="273050"/>
            <a:chOff x="2574120" y="2496576"/>
            <a:chExt cx="1151030" cy="273050"/>
          </a:xfrm>
        </p:grpSpPr>
        <p:sp>
          <p:nvSpPr>
            <p:cNvPr id="559" name="Shape 559"/>
            <p:cNvSpPr/>
            <p:nvPr/>
          </p:nvSpPr>
          <p:spPr>
            <a:xfrm>
              <a:off x="2595171" y="2496576"/>
              <a:ext cx="1129979" cy="2730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000" b="1" i="0" u="none" strike="noStrike" cap="none">
                  <a:solidFill>
                    <a:schemeClr val="dk2"/>
                  </a:solidFill>
                  <a:latin typeface="Arial"/>
                  <a:ea typeface="Arial"/>
                  <a:cs typeface="Arial"/>
                  <a:sym typeface="Arial"/>
                </a:rPr>
                <a:t>快照</a:t>
              </a:r>
              <a:r>
                <a:rPr lang="zh-TW" sz="1800" b="1" i="0" u="none" strike="noStrike" cap="none">
                  <a:solidFill>
                    <a:schemeClr val="dk2"/>
                  </a:solidFill>
                  <a:latin typeface="Arial"/>
                  <a:ea typeface="Arial"/>
                  <a:cs typeface="Arial"/>
                  <a:sym typeface="Arial"/>
                </a:rPr>
                <a:t>沒</a:t>
              </a:r>
              <a:r>
                <a:rPr lang="zh-TW" sz="1000" b="1" i="0" u="none" strike="noStrike" cap="none">
                  <a:solidFill>
                    <a:schemeClr val="dk2"/>
                  </a:solidFill>
                  <a:latin typeface="Arial"/>
                  <a:ea typeface="Arial"/>
                  <a:cs typeface="Arial"/>
                  <a:sym typeface="Arial"/>
                </a:rPr>
                <a:t>改資料</a:t>
              </a:r>
              <a:endParaRPr/>
            </a:p>
          </p:txBody>
        </p:sp>
        <p:sp>
          <p:nvSpPr>
            <p:cNvPr id="560" name="Shape 560"/>
            <p:cNvSpPr/>
            <p:nvPr/>
          </p:nvSpPr>
          <p:spPr>
            <a:xfrm>
              <a:off x="2574120" y="2628703"/>
              <a:ext cx="117277" cy="94457"/>
            </a:xfrm>
            <a:prstGeom prst="rect">
              <a:avLst/>
            </a:prstGeom>
            <a:solidFill>
              <a:srgbClr val="B7DE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561" name="Shape 561"/>
          <p:cNvGrpSpPr/>
          <p:nvPr/>
        </p:nvGrpSpPr>
        <p:grpSpPr>
          <a:xfrm>
            <a:off x="4297830" y="2392826"/>
            <a:ext cx="1126737" cy="273050"/>
            <a:chOff x="4382284" y="2524540"/>
            <a:chExt cx="1126737" cy="273050"/>
          </a:xfrm>
        </p:grpSpPr>
        <p:sp>
          <p:nvSpPr>
            <p:cNvPr id="562" name="Shape 562"/>
            <p:cNvSpPr/>
            <p:nvPr/>
          </p:nvSpPr>
          <p:spPr>
            <a:xfrm flipH="1">
              <a:off x="4439264" y="2524540"/>
              <a:ext cx="1069757" cy="2730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000" b="1" i="0" u="none" strike="noStrike" cap="none">
                  <a:solidFill>
                    <a:schemeClr val="dk2"/>
                  </a:solidFill>
                  <a:latin typeface="Arial"/>
                  <a:ea typeface="Arial"/>
                  <a:cs typeface="Arial"/>
                  <a:sym typeface="Arial"/>
                </a:rPr>
                <a:t>快照</a:t>
              </a:r>
              <a:r>
                <a:rPr lang="zh-TW" sz="1800" b="1" i="0" u="none" strike="noStrike" cap="none">
                  <a:solidFill>
                    <a:schemeClr val="dk2"/>
                  </a:solidFill>
                  <a:latin typeface="Arial"/>
                  <a:ea typeface="Arial"/>
                  <a:cs typeface="Arial"/>
                  <a:sym typeface="Arial"/>
                </a:rPr>
                <a:t>有</a:t>
              </a:r>
              <a:r>
                <a:rPr lang="zh-TW" sz="1000" b="1" i="0" u="none" strike="noStrike" cap="none">
                  <a:solidFill>
                    <a:schemeClr val="dk2"/>
                  </a:solidFill>
                  <a:latin typeface="Arial"/>
                  <a:ea typeface="Arial"/>
                  <a:cs typeface="Arial"/>
                  <a:sym typeface="Arial"/>
                </a:rPr>
                <a:t>改資料</a:t>
              </a:r>
              <a:endParaRPr sz="1000" b="1" i="0" u="none" strike="noStrike" cap="none">
                <a:solidFill>
                  <a:schemeClr val="dk2"/>
                </a:solidFill>
                <a:latin typeface="Arial"/>
                <a:ea typeface="Arial"/>
                <a:cs typeface="Arial"/>
                <a:sym typeface="Arial"/>
              </a:endParaRPr>
            </a:p>
          </p:txBody>
        </p:sp>
        <p:sp>
          <p:nvSpPr>
            <p:cNvPr id="563" name="Shape 563"/>
            <p:cNvSpPr/>
            <p:nvPr/>
          </p:nvSpPr>
          <p:spPr>
            <a:xfrm>
              <a:off x="4382284" y="2648567"/>
              <a:ext cx="126542" cy="104089"/>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64" name="Shape 564"/>
          <p:cNvSpPr/>
          <p:nvPr/>
        </p:nvSpPr>
        <p:spPr>
          <a:xfrm>
            <a:off x="832915" y="3172532"/>
            <a:ext cx="2978778" cy="27305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65" name="Shape 565"/>
          <p:cNvSpPr/>
          <p:nvPr/>
        </p:nvSpPr>
        <p:spPr>
          <a:xfrm>
            <a:off x="832915" y="3476368"/>
            <a:ext cx="2978778" cy="27305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66" name="Shape 566"/>
          <p:cNvSpPr/>
          <p:nvPr/>
        </p:nvSpPr>
        <p:spPr>
          <a:xfrm>
            <a:off x="832914" y="3795841"/>
            <a:ext cx="2978778" cy="27305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67" name="Shape 567"/>
          <p:cNvSpPr/>
          <p:nvPr/>
        </p:nvSpPr>
        <p:spPr>
          <a:xfrm>
            <a:off x="5224060" y="3172532"/>
            <a:ext cx="3159632" cy="27305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68" name="Shape 568"/>
          <p:cNvSpPr/>
          <p:nvPr/>
        </p:nvSpPr>
        <p:spPr>
          <a:xfrm>
            <a:off x="5224060" y="3490836"/>
            <a:ext cx="3159632" cy="27305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69" name="Shape 569"/>
          <p:cNvSpPr/>
          <p:nvPr/>
        </p:nvSpPr>
        <p:spPr>
          <a:xfrm>
            <a:off x="5224059" y="3801904"/>
            <a:ext cx="3159632" cy="27305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0" name="Shape 570"/>
          <p:cNvSpPr/>
          <p:nvPr/>
        </p:nvSpPr>
        <p:spPr>
          <a:xfrm>
            <a:off x="832915" y="3179767"/>
            <a:ext cx="446816" cy="28751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1" name="Shape 571"/>
          <p:cNvSpPr/>
          <p:nvPr/>
        </p:nvSpPr>
        <p:spPr>
          <a:xfrm>
            <a:off x="1288667" y="3469133"/>
            <a:ext cx="446816" cy="28751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2" name="Shape 572"/>
          <p:cNvSpPr/>
          <p:nvPr/>
        </p:nvSpPr>
        <p:spPr>
          <a:xfrm>
            <a:off x="5224059" y="3172532"/>
            <a:ext cx="446816" cy="28751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3" name="Shape 573"/>
          <p:cNvSpPr/>
          <p:nvPr/>
        </p:nvSpPr>
        <p:spPr>
          <a:xfrm>
            <a:off x="1795059" y="3795456"/>
            <a:ext cx="446816" cy="28751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4" name="Shape 574"/>
          <p:cNvSpPr/>
          <p:nvPr/>
        </p:nvSpPr>
        <p:spPr>
          <a:xfrm>
            <a:off x="5679809" y="3483602"/>
            <a:ext cx="446816" cy="28751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5" name="Shape 575"/>
          <p:cNvSpPr/>
          <p:nvPr/>
        </p:nvSpPr>
        <p:spPr>
          <a:xfrm>
            <a:off x="6128327" y="3803075"/>
            <a:ext cx="446816" cy="28751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
        <p:nvSpPr>
          <p:cNvPr id="576" name="Shape 576"/>
          <p:cNvSpPr/>
          <p:nvPr/>
        </p:nvSpPr>
        <p:spPr>
          <a:xfrm>
            <a:off x="622699" y="3179177"/>
            <a:ext cx="7996866" cy="889713"/>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9960" y="1546755"/>
            <a:ext cx="5318840" cy="158702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3600"/>
              <a:buFont typeface="Arial"/>
              <a:buNone/>
            </a:pPr>
            <a:r>
              <a:rPr lang="zh-TW" sz="3600" i="0" u="none" strike="noStrike" cap="none">
                <a:solidFill>
                  <a:srgbClr val="FFFFFF"/>
                </a:solidFill>
                <a:latin typeface="Microsoft JhengHei"/>
                <a:ea typeface="Microsoft JhengHei"/>
                <a:cs typeface="Microsoft JhengHei"/>
                <a:sym typeface="Microsoft JhengHei"/>
              </a:rPr>
              <a:t>快照介紹與使用本地快照</a:t>
            </a:r>
            <a:endParaRPr sz="3600" i="0" u="none" strike="noStrike" cap="none">
              <a:solidFill>
                <a:srgbClr val="FFFFFF"/>
              </a:solidFill>
              <a:latin typeface="Microsoft JhengHei"/>
              <a:ea typeface="Microsoft JhengHei"/>
              <a:cs typeface="Microsoft JhengHei"/>
              <a:sym typeface="Microsoft JhengHei"/>
            </a:endParaRPr>
          </a:p>
          <a:p>
            <a:pPr marL="38100" marR="0" lvl="0" indent="0" algn="l" rtl="0">
              <a:spcBef>
                <a:spcPts val="1200"/>
              </a:spcBef>
              <a:spcAft>
                <a:spcPts val="1200"/>
              </a:spcAft>
              <a:buClr>
                <a:srgbClr val="FFFFFF"/>
              </a:buClr>
              <a:buSzPts val="3000"/>
              <a:buFont typeface="Arial"/>
              <a:buNone/>
            </a:pPr>
            <a:r>
              <a:rPr lang="zh-TW" sz="2400" i="0" u="none" strike="noStrike" cap="none">
                <a:solidFill>
                  <a:srgbClr val="FFFFFF"/>
                </a:solidFill>
                <a:latin typeface="Microsoft JhengHei"/>
                <a:ea typeface="Microsoft JhengHei"/>
                <a:cs typeface="Microsoft JhengHei"/>
                <a:sym typeface="Microsoft JhengHei"/>
              </a:rPr>
              <a:t>- 快照的工作原理與優勢</a:t>
            </a:r>
            <a:br>
              <a:rPr lang="zh-TW" sz="2400" i="0" u="none" strike="noStrike" cap="none">
                <a:solidFill>
                  <a:srgbClr val="FFFFFF"/>
                </a:solidFill>
                <a:latin typeface="Microsoft JhengHei"/>
                <a:ea typeface="Microsoft JhengHei"/>
                <a:cs typeface="Microsoft JhengHei"/>
                <a:sym typeface="Microsoft JhengHei"/>
              </a:rPr>
            </a:br>
            <a:r>
              <a:rPr lang="zh-TW" sz="2400" i="0" u="none" strike="noStrike" cap="none">
                <a:solidFill>
                  <a:srgbClr val="FFFFFF"/>
                </a:solidFill>
                <a:latin typeface="Microsoft JhengHei"/>
                <a:ea typeface="Microsoft JhengHei"/>
                <a:cs typeface="Microsoft JhengHei"/>
                <a:sym typeface="Microsoft JhengHei"/>
              </a:rPr>
              <a:t>- 使用本地快照進行備份與還原</a:t>
            </a:r>
            <a:endParaRPr sz="2400" i="0" u="none" strike="noStrike" cap="none">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24" name="橢圓 23">
            <a:extLst>
              <a:ext uri="{FF2B5EF4-FFF2-40B4-BE49-F238E27FC236}">
                <a16:creationId xmlns:a16="http://schemas.microsoft.com/office/drawing/2014/main" id="{FFF65A67-8503-4455-9BE8-71F3EF52B0E7}"/>
              </a:ext>
            </a:extLst>
          </p:cNvPr>
          <p:cNvSpPr/>
          <p:nvPr/>
        </p:nvSpPr>
        <p:spPr>
          <a:xfrm>
            <a:off x="3367450" y="2340212"/>
            <a:ext cx="2258786" cy="2258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a:extLst>
              <a:ext uri="{FF2B5EF4-FFF2-40B4-BE49-F238E27FC236}">
                <a16:creationId xmlns:a16="http://schemas.microsoft.com/office/drawing/2014/main" id="{21625558-5DB9-41C4-A6FA-FED4A03073AF}"/>
              </a:ext>
            </a:extLst>
          </p:cNvPr>
          <p:cNvSpPr/>
          <p:nvPr/>
        </p:nvSpPr>
        <p:spPr>
          <a:xfrm>
            <a:off x="6025370" y="2340212"/>
            <a:ext cx="2258786" cy="2258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a:extLst>
              <a:ext uri="{FF2B5EF4-FFF2-40B4-BE49-F238E27FC236}">
                <a16:creationId xmlns:a16="http://schemas.microsoft.com/office/drawing/2014/main" id="{4E699503-91E6-4E87-A708-BD47237EE52E}"/>
              </a:ext>
            </a:extLst>
          </p:cNvPr>
          <p:cNvSpPr/>
          <p:nvPr/>
        </p:nvSpPr>
        <p:spPr>
          <a:xfrm>
            <a:off x="681766" y="2340212"/>
            <a:ext cx="2258786" cy="22587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5" name="群組 24">
            <a:extLst>
              <a:ext uri="{FF2B5EF4-FFF2-40B4-BE49-F238E27FC236}">
                <a16:creationId xmlns:a16="http://schemas.microsoft.com/office/drawing/2014/main" id="{4EB9899E-AC56-4AFA-8344-56EC7C5708A7}"/>
              </a:ext>
            </a:extLst>
          </p:cNvPr>
          <p:cNvGrpSpPr/>
          <p:nvPr/>
        </p:nvGrpSpPr>
        <p:grpSpPr>
          <a:xfrm>
            <a:off x="681766" y="4683589"/>
            <a:ext cx="6162105" cy="344605"/>
            <a:chOff x="266700" y="4747310"/>
            <a:chExt cx="6162105" cy="344605"/>
          </a:xfrm>
        </p:grpSpPr>
        <p:pic>
          <p:nvPicPr>
            <p:cNvPr id="26" name="圖片 25">
              <a:extLst>
                <a:ext uri="{FF2B5EF4-FFF2-40B4-BE49-F238E27FC236}">
                  <a16:creationId xmlns:a16="http://schemas.microsoft.com/office/drawing/2014/main" id="{17BB3586-0043-4CED-A3FD-7A761BD8C0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700" y="4747310"/>
              <a:ext cx="4081463" cy="344605"/>
            </a:xfrm>
            <a:prstGeom prst="rect">
              <a:avLst/>
            </a:prstGeom>
          </p:spPr>
        </p:pic>
        <p:pic>
          <p:nvPicPr>
            <p:cNvPr id="27" name="圖片 26">
              <a:extLst>
                <a:ext uri="{FF2B5EF4-FFF2-40B4-BE49-F238E27FC236}">
                  <a16:creationId xmlns:a16="http://schemas.microsoft.com/office/drawing/2014/main" id="{2B8CDBD5-FB9F-44DA-933B-B1C7C4ADC1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23567" y="4747310"/>
              <a:ext cx="3805238" cy="344605"/>
            </a:xfrm>
            <a:prstGeom prst="rect">
              <a:avLst/>
            </a:prstGeom>
          </p:spPr>
        </p:pic>
      </p:grpSp>
      <p:sp>
        <p:nvSpPr>
          <p:cNvPr id="614" name="Shape 614"/>
          <p:cNvSpPr txBox="1">
            <a:spLocks noGrp="1"/>
          </p:cNvSpPr>
          <p:nvPr>
            <p:ph type="body" idx="1"/>
          </p:nvPr>
        </p:nvSpPr>
        <p:spPr>
          <a:xfrm>
            <a:off x="681766" y="1076665"/>
            <a:ext cx="8229600" cy="1148169"/>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altLang="en-US">
                <a:sym typeface="Microsoft JhengHei"/>
              </a:rPr>
              <a:t>在 </a:t>
            </a:r>
            <a:r>
              <a:rPr lang="af-ZA" altLang="zh-TW">
                <a:sym typeface="Microsoft JhengHei"/>
              </a:rPr>
              <a:t>QNAP </a:t>
            </a:r>
            <a:r>
              <a:rPr lang="zh-TW" altLang="en-US">
                <a:sym typeface="Microsoft JhengHei"/>
              </a:rPr>
              <a:t>的快照備份中，需要由至少兩台的 </a:t>
            </a:r>
            <a:r>
              <a:rPr lang="af-ZA" altLang="zh-TW">
                <a:sym typeface="Microsoft JhengHei"/>
              </a:rPr>
              <a:t>QNAP NAS </a:t>
            </a:r>
            <a:r>
              <a:rPr lang="zh-TW" altLang="en-US">
                <a:sym typeface="Microsoft JhengHei"/>
              </a:rPr>
              <a:t>組成</a:t>
            </a:r>
            <a:r>
              <a:rPr lang="zh-TW" altLang="en-US"/>
              <a:t>。</a:t>
            </a:r>
            <a:endParaRPr lang="zh-TW" altLang="en-US">
              <a:sym typeface="Microsoft JhengHei"/>
            </a:endParaRPr>
          </a:p>
          <a:p>
            <a:pPr marL="285750" indent="-285750"/>
            <a:r>
              <a:rPr lang="zh-TW" altLang="en-US">
                <a:sym typeface="Microsoft JhengHei"/>
              </a:rPr>
              <a:t>快照保險庫的容量，等於來源端完整磁碟區或</a:t>
            </a:r>
            <a:r>
              <a:rPr lang="af-ZA" altLang="zh-TW">
                <a:sym typeface="Microsoft JhengHei"/>
              </a:rPr>
              <a:t>LUN</a:t>
            </a:r>
            <a:r>
              <a:rPr lang="zh-TW" altLang="en-US">
                <a:sym typeface="Microsoft JhengHei"/>
              </a:rPr>
              <a:t>的配置空間量，</a:t>
            </a:r>
            <a:br>
              <a:rPr lang="zh-TW" altLang="en-US"/>
            </a:br>
            <a:r>
              <a:rPr lang="zh-TW" altLang="en-US">
                <a:sym typeface="Microsoft JhengHei"/>
              </a:rPr>
              <a:t>或精簡磁碟區或</a:t>
            </a:r>
            <a:r>
              <a:rPr lang="af-ZA" altLang="zh-TW">
                <a:sym typeface="Microsoft JhengHei"/>
              </a:rPr>
              <a:t>LUN</a:t>
            </a:r>
            <a:r>
              <a:rPr lang="zh-TW" altLang="en-US">
                <a:sym typeface="Microsoft JhengHei"/>
              </a:rPr>
              <a:t>的實際使用量</a:t>
            </a:r>
            <a:r>
              <a:rPr lang="zh-TW" altLang="en-US"/>
              <a:t>。</a:t>
            </a:r>
            <a:endParaRPr lang="zh-TW" altLang="en-US">
              <a:sym typeface="Microsoft JhengHei"/>
            </a:endParaRPr>
          </a:p>
        </p:txBody>
      </p:sp>
      <p:sp>
        <p:nvSpPr>
          <p:cNvPr id="613" name="Shape 613"/>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Verdana"/>
              <a:buNone/>
            </a:pPr>
            <a:r>
              <a:rPr lang="zh-TW" sz="3600" i="0" u="none" strike="noStrike" cap="none">
                <a:solidFill>
                  <a:schemeClr val="lt1"/>
                </a:solidFill>
                <a:latin typeface="Microsoft JhengHei"/>
                <a:ea typeface="Microsoft JhengHei"/>
                <a:cs typeface="Microsoft JhengHei"/>
                <a:sym typeface="Microsoft JhengHei"/>
              </a:rPr>
              <a:t>快照備份功能與名詞介紹</a:t>
            </a:r>
            <a:endParaRPr sz="3600" i="0" u="none" strike="noStrike" cap="none">
              <a:solidFill>
                <a:schemeClr val="lt1"/>
              </a:solidFill>
              <a:latin typeface="Microsoft JhengHei"/>
              <a:ea typeface="Microsoft JhengHei"/>
              <a:cs typeface="Microsoft JhengHei"/>
              <a:sym typeface="Microsoft JhengHei"/>
            </a:endParaRPr>
          </a:p>
        </p:txBody>
      </p:sp>
      <p:sp>
        <p:nvSpPr>
          <p:cNvPr id="616" name="Shape 616"/>
          <p:cNvSpPr/>
          <p:nvPr/>
        </p:nvSpPr>
        <p:spPr>
          <a:xfrm>
            <a:off x="745029" y="3575639"/>
            <a:ext cx="1890900" cy="523200"/>
          </a:xfrm>
          <a:prstGeom prst="rect">
            <a:avLst/>
          </a:prstGeom>
          <a:noFill/>
          <a:ln>
            <a:noFill/>
          </a:ln>
        </p:spPr>
        <p:txBody>
          <a:bodyPr spcFirstLastPara="1" wrap="square" lIns="91425" tIns="45700" rIns="91425" bIns="45700" anchor="t" anchorCtr="0">
            <a:noAutofit/>
          </a:bodyPr>
          <a:lstStyle/>
          <a:p>
            <a:pPr marL="228600" marR="0" lvl="0" indent="-22225" algn="ctr" rtl="0">
              <a:lnSpc>
                <a:spcPct val="100000"/>
              </a:lnSpc>
              <a:spcBef>
                <a:spcPts val="0"/>
              </a:spcBef>
              <a:spcAft>
                <a:spcPts val="0"/>
              </a:spcAft>
              <a:buClr>
                <a:srgbClr val="002060"/>
              </a:buClr>
              <a:buSzPts val="350"/>
              <a:buFont typeface="Verdana"/>
              <a:buNone/>
            </a:pPr>
            <a:r>
              <a:rPr lang="zh-TW" sz="1400" b="1" i="0" u="none" strike="noStrike" cap="none">
                <a:solidFill>
                  <a:srgbClr val="002060"/>
                </a:solidFill>
                <a:latin typeface="Microsoft JhengHei"/>
                <a:ea typeface="Microsoft JhengHei"/>
                <a:cs typeface="Microsoft JhengHei"/>
                <a:sym typeface="Microsoft JhengHei"/>
              </a:rPr>
              <a:t>漸進式的資料</a:t>
            </a:r>
            <a:br>
              <a:rPr lang="zh-TW" sz="1400" b="1" i="0" u="none" strike="noStrike" cap="none">
                <a:solidFill>
                  <a:srgbClr val="002060"/>
                </a:solidFill>
                <a:latin typeface="Microsoft JhengHei"/>
                <a:ea typeface="Microsoft JhengHei"/>
                <a:cs typeface="Microsoft JhengHei"/>
                <a:sym typeface="Microsoft JhengHei"/>
              </a:rPr>
            </a:br>
            <a:r>
              <a:rPr lang="zh-TW" sz="1400" b="1" i="0" u="none" strike="noStrike" cap="none">
                <a:solidFill>
                  <a:srgbClr val="002060"/>
                </a:solidFill>
                <a:latin typeface="Microsoft JhengHei"/>
                <a:ea typeface="Microsoft JhengHei"/>
                <a:cs typeface="Microsoft JhengHei"/>
                <a:sym typeface="Microsoft JhengHei"/>
              </a:rPr>
              <a:t>備份方案</a:t>
            </a:r>
            <a:endParaRPr>
              <a:latin typeface="Microsoft JhengHei"/>
              <a:ea typeface="Microsoft JhengHei"/>
              <a:cs typeface="Microsoft JhengHei"/>
              <a:sym typeface="Microsoft JhengHei"/>
            </a:endParaRPr>
          </a:p>
        </p:txBody>
      </p:sp>
      <p:sp>
        <p:nvSpPr>
          <p:cNvPr id="617" name="Shape 617"/>
          <p:cNvSpPr/>
          <p:nvPr/>
        </p:nvSpPr>
        <p:spPr>
          <a:xfrm>
            <a:off x="3517111" y="3468877"/>
            <a:ext cx="1866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50"/>
              <a:buFont typeface="Verdana"/>
              <a:buNone/>
            </a:pPr>
            <a:r>
              <a:rPr lang="zh-TW" sz="1400" b="1" i="0" u="none" strike="noStrike" cap="none">
                <a:solidFill>
                  <a:srgbClr val="002060"/>
                </a:solidFill>
                <a:latin typeface="Microsoft JhengHei"/>
                <a:ea typeface="Microsoft JhengHei"/>
                <a:cs typeface="Microsoft JhengHei"/>
                <a:sym typeface="Microsoft JhengHei"/>
              </a:rPr>
              <a:t>允許在遠端的備份NAS還原快照或檔案</a:t>
            </a:r>
            <a:endParaRPr>
              <a:latin typeface="Microsoft JhengHei"/>
              <a:ea typeface="Microsoft JhengHei"/>
              <a:cs typeface="Microsoft JhengHei"/>
              <a:sym typeface="Microsoft JhengHei"/>
            </a:endParaRPr>
          </a:p>
        </p:txBody>
      </p:sp>
      <p:sp>
        <p:nvSpPr>
          <p:cNvPr id="618" name="Shape 618"/>
          <p:cNvSpPr/>
          <p:nvPr/>
        </p:nvSpPr>
        <p:spPr>
          <a:xfrm>
            <a:off x="861772" y="2954210"/>
            <a:ext cx="1712700" cy="61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50"/>
              <a:buFont typeface="Verdana"/>
              <a:buNone/>
            </a:pPr>
            <a:r>
              <a:rPr lang="zh-TW" sz="2200" b="1" i="0" u="none" strike="noStrike" cap="none">
                <a:solidFill>
                  <a:srgbClr val="000000"/>
                </a:solidFill>
                <a:latin typeface="Microsoft JhengHei"/>
                <a:ea typeface="Microsoft JhengHei"/>
                <a:cs typeface="Microsoft JhengHei"/>
                <a:sym typeface="Microsoft JhengHei"/>
              </a:rPr>
              <a:t>快照備份</a:t>
            </a:r>
            <a:endParaRPr sz="2200" b="1" i="0" u="none" strike="noStrike" cap="none">
              <a:solidFill>
                <a:srgbClr val="000000"/>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300"/>
              <a:buFont typeface="Verdana"/>
              <a:buNone/>
            </a:pPr>
            <a:r>
              <a:rPr lang="zh-TW" sz="1200" i="0" u="none" strike="noStrike" cap="none">
                <a:solidFill>
                  <a:srgbClr val="000000"/>
                </a:solidFill>
                <a:latin typeface="Microsoft JhengHei"/>
                <a:ea typeface="Microsoft JhengHei"/>
                <a:cs typeface="Microsoft JhengHei"/>
                <a:sym typeface="Microsoft JhengHei"/>
              </a:rPr>
              <a:t>(Snapshot Replica)</a:t>
            </a:r>
            <a:endParaRPr>
              <a:latin typeface="Microsoft JhengHei"/>
              <a:ea typeface="Microsoft JhengHei"/>
              <a:cs typeface="Microsoft JhengHei"/>
              <a:sym typeface="Microsoft JhengHei"/>
            </a:endParaRPr>
          </a:p>
        </p:txBody>
      </p:sp>
      <p:sp>
        <p:nvSpPr>
          <p:cNvPr id="619" name="Shape 619"/>
          <p:cNvSpPr/>
          <p:nvPr/>
        </p:nvSpPr>
        <p:spPr>
          <a:xfrm>
            <a:off x="3449795" y="2874323"/>
            <a:ext cx="2055300" cy="80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50"/>
              <a:buFont typeface="Verdana"/>
              <a:buNone/>
            </a:pPr>
            <a:r>
              <a:rPr lang="zh-TW" sz="2200" b="1" i="0" u="none" strike="noStrike" cap="none">
                <a:solidFill>
                  <a:srgbClr val="000000"/>
                </a:solidFill>
                <a:latin typeface="Microsoft JhengHei"/>
                <a:ea typeface="Microsoft JhengHei"/>
                <a:cs typeface="Microsoft JhengHei"/>
                <a:sym typeface="Microsoft JhengHei"/>
              </a:rPr>
              <a:t>快照保</a:t>
            </a:r>
            <a:r>
              <a:rPr lang="zh-TW" sz="2200" b="1" i="0" u="none" strike="noStrike" cap="none">
                <a:solidFill>
                  <a:schemeClr val="dk1"/>
                </a:solidFill>
                <a:latin typeface="Microsoft JhengHei"/>
                <a:ea typeface="Microsoft JhengHei"/>
                <a:cs typeface="Microsoft JhengHei"/>
                <a:sym typeface="Microsoft JhengHei"/>
              </a:rPr>
              <a:t>險</a:t>
            </a:r>
            <a:r>
              <a:rPr lang="zh-TW" sz="2200" b="1" i="0" u="none" strike="noStrike" cap="none">
                <a:solidFill>
                  <a:srgbClr val="000000"/>
                </a:solidFill>
                <a:latin typeface="Microsoft JhengHei"/>
                <a:ea typeface="Microsoft JhengHei"/>
                <a:cs typeface="Microsoft JhengHei"/>
                <a:sym typeface="Microsoft JhengHei"/>
              </a:rPr>
              <a:t>庫</a:t>
            </a:r>
            <a:endParaRPr>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300"/>
              <a:buFont typeface="Verdana"/>
              <a:buNone/>
            </a:pPr>
            <a:r>
              <a:rPr lang="zh-TW" sz="1200" i="0" u="none" strike="noStrike" cap="none">
                <a:solidFill>
                  <a:srgbClr val="000000"/>
                </a:solidFill>
                <a:latin typeface="Microsoft JhengHei"/>
                <a:ea typeface="Microsoft JhengHei"/>
                <a:cs typeface="Microsoft JhengHei"/>
                <a:sym typeface="Microsoft JhengHei"/>
              </a:rPr>
              <a:t>(Snapshot Vault)</a:t>
            </a:r>
            <a:br>
              <a:rPr lang="zh-TW" sz="1200" i="0" u="none" strike="noStrike" cap="none">
                <a:solidFill>
                  <a:srgbClr val="000000"/>
                </a:solidFill>
                <a:latin typeface="Microsoft JhengHei"/>
                <a:ea typeface="Microsoft JhengHei"/>
                <a:cs typeface="Microsoft JhengHei"/>
                <a:sym typeface="Microsoft JhengHei"/>
              </a:rPr>
            </a:br>
            <a:endParaRPr sz="1200" i="0" u="none" strike="noStrike" cap="none">
              <a:solidFill>
                <a:srgbClr val="000000"/>
              </a:solidFill>
              <a:latin typeface="Microsoft JhengHei"/>
              <a:ea typeface="Microsoft JhengHei"/>
              <a:cs typeface="Microsoft JhengHei"/>
              <a:sym typeface="Microsoft JhengHei"/>
            </a:endParaRPr>
          </a:p>
        </p:txBody>
      </p:sp>
      <p:sp>
        <p:nvSpPr>
          <p:cNvPr id="620" name="Shape 620"/>
          <p:cNvSpPr/>
          <p:nvPr/>
        </p:nvSpPr>
        <p:spPr>
          <a:xfrm>
            <a:off x="6184060" y="2916049"/>
            <a:ext cx="2012883" cy="61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50"/>
              <a:buFont typeface="Verdana"/>
              <a:buNone/>
            </a:pPr>
            <a:r>
              <a:rPr lang="zh-TW" sz="2000" b="1" i="0" u="none" strike="noStrike" cap="none">
                <a:solidFill>
                  <a:srgbClr val="000000"/>
                </a:solidFill>
                <a:latin typeface="Microsoft JhengHei"/>
                <a:ea typeface="Microsoft JhengHei"/>
                <a:cs typeface="Microsoft JhengHei"/>
                <a:sym typeface="Microsoft JhengHei"/>
              </a:rPr>
              <a:t>備份快照保險庫  </a:t>
            </a:r>
            <a:r>
              <a:rPr lang="zh-TW" sz="1100" i="0" u="none" strike="noStrike" cap="none">
                <a:solidFill>
                  <a:srgbClr val="000000"/>
                </a:solidFill>
                <a:latin typeface="Microsoft JhengHei"/>
                <a:ea typeface="Microsoft JhengHei"/>
                <a:cs typeface="Microsoft JhengHei"/>
                <a:sym typeface="Microsoft JhengHei"/>
              </a:rPr>
              <a:t>(Backup Snapshot Vault)</a:t>
            </a:r>
            <a:endParaRPr sz="1200">
              <a:latin typeface="Microsoft JhengHei"/>
              <a:ea typeface="Microsoft JhengHei"/>
              <a:cs typeface="Microsoft JhengHei"/>
              <a:sym typeface="Microsoft JhengHei"/>
            </a:endParaRPr>
          </a:p>
        </p:txBody>
      </p:sp>
      <p:sp>
        <p:nvSpPr>
          <p:cNvPr id="621" name="Shape 621"/>
          <p:cNvSpPr/>
          <p:nvPr/>
        </p:nvSpPr>
        <p:spPr>
          <a:xfrm>
            <a:off x="6265024" y="3468876"/>
            <a:ext cx="17940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350"/>
              <a:buFont typeface="Verdana"/>
              <a:buNone/>
            </a:pPr>
            <a:r>
              <a:rPr lang="zh-TW" sz="1400" b="1" i="0" u="none" strike="noStrike" cap="none">
                <a:solidFill>
                  <a:srgbClr val="002060"/>
                </a:solidFill>
                <a:latin typeface="Microsoft JhengHei"/>
                <a:ea typeface="Microsoft JhengHei"/>
                <a:cs typeface="Microsoft JhengHei"/>
                <a:sym typeface="Microsoft JhengHei"/>
              </a:rPr>
              <a:t>備份快照保險庫到</a:t>
            </a:r>
            <a:endParaRPr>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2060"/>
              </a:buClr>
              <a:buSzPts val="350"/>
              <a:buFont typeface="Verdana"/>
              <a:buNone/>
            </a:pPr>
            <a:r>
              <a:rPr lang="zh-TW" sz="1400" b="1" i="0" u="none" strike="noStrike" cap="none">
                <a:solidFill>
                  <a:srgbClr val="002060"/>
                </a:solidFill>
                <a:latin typeface="Microsoft JhengHei"/>
                <a:ea typeface="Microsoft JhengHei"/>
                <a:cs typeface="Microsoft JhengHei"/>
                <a:sym typeface="Microsoft JhengHei"/>
              </a:rPr>
              <a:t>其它本地的儲存池</a:t>
            </a:r>
            <a:endParaRPr>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2060"/>
              </a:buClr>
              <a:buSzPts val="350"/>
              <a:buFont typeface="Verdana"/>
              <a:buNone/>
            </a:pPr>
            <a:r>
              <a:rPr lang="zh-TW" sz="1400" b="1" i="0" u="none" strike="noStrike" cap="none">
                <a:solidFill>
                  <a:srgbClr val="002060"/>
                </a:solidFill>
                <a:latin typeface="Microsoft JhengHei"/>
                <a:ea typeface="Microsoft JhengHei"/>
                <a:cs typeface="Microsoft JhengHei"/>
                <a:sym typeface="Microsoft JhengHei"/>
              </a:rPr>
              <a:t>及遠端的儲存池</a:t>
            </a:r>
            <a:endParaRPr>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002060"/>
              </a:solidFill>
              <a:latin typeface="Microsoft JhengHei"/>
              <a:ea typeface="Microsoft JhengHei"/>
              <a:cs typeface="Microsoft JhengHei"/>
              <a:sym typeface="Microsoft JhengHei"/>
            </a:endParaRPr>
          </a:p>
        </p:txBody>
      </p:sp>
      <p:sp>
        <p:nvSpPr>
          <p:cNvPr id="623" name="Shape 623"/>
          <p:cNvSpPr/>
          <p:nvPr/>
        </p:nvSpPr>
        <p:spPr>
          <a:xfrm>
            <a:off x="3347107" y="2295889"/>
            <a:ext cx="2313994" cy="2345974"/>
          </a:xfrm>
          <a:prstGeom prst="blockArc">
            <a:avLst>
              <a:gd name="adj1" fmla="val 15365083"/>
              <a:gd name="adj2" fmla="val 12423756"/>
              <a:gd name="adj3" fmla="val 5685"/>
            </a:avLst>
          </a:prstGeom>
          <a:solidFill>
            <a:srgbClr val="47A3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Shape 624"/>
          <p:cNvSpPr/>
          <p:nvPr/>
        </p:nvSpPr>
        <p:spPr>
          <a:xfrm>
            <a:off x="3347107" y="2256923"/>
            <a:ext cx="803700" cy="617400"/>
          </a:xfrm>
          <a:custGeom>
            <a:avLst/>
            <a:gdLst/>
            <a:ahLst/>
            <a:cxnLst/>
            <a:rect l="0" t="0" r="0" b="0"/>
            <a:pathLst>
              <a:path w="120000" h="120000" extrusionOk="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rgbClr val="74D5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7" name="Shape 627"/>
          <p:cNvSpPr txBox="1"/>
          <p:nvPr/>
        </p:nvSpPr>
        <p:spPr>
          <a:xfrm>
            <a:off x="955719" y="4719106"/>
            <a:ext cx="5783956"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200" b="1" i="0" u="none" strike="noStrike" cap="none">
                <a:solidFill>
                  <a:schemeClr val="bg1"/>
                </a:solidFill>
                <a:latin typeface="Microsoft JhengHei"/>
                <a:ea typeface="Microsoft JhengHei"/>
                <a:cs typeface="Microsoft JhengHei"/>
                <a:sym typeface="Microsoft JhengHei"/>
              </a:rPr>
              <a:t>欲使用本簡報中所提到的所有快照備份功能，兩端NAS均應採用4.3.5最新QTS韌體</a:t>
            </a:r>
            <a:endParaRPr>
              <a:solidFill>
                <a:schemeClr val="bg1"/>
              </a:solidFill>
              <a:latin typeface="Microsoft JhengHei"/>
              <a:ea typeface="Microsoft JhengHei"/>
              <a:cs typeface="Microsoft JhengHei"/>
              <a:sym typeface="Microsoft JhengHei"/>
            </a:endParaRPr>
          </a:p>
        </p:txBody>
      </p:sp>
      <p:sp>
        <p:nvSpPr>
          <p:cNvPr id="20" name="Shape 623">
            <a:extLst>
              <a:ext uri="{FF2B5EF4-FFF2-40B4-BE49-F238E27FC236}">
                <a16:creationId xmlns:a16="http://schemas.microsoft.com/office/drawing/2014/main" id="{32B5DF0F-5F0A-4C05-85D5-CD31DE3FAF96}"/>
              </a:ext>
            </a:extLst>
          </p:cNvPr>
          <p:cNvSpPr/>
          <p:nvPr/>
        </p:nvSpPr>
        <p:spPr>
          <a:xfrm>
            <a:off x="652893" y="2295889"/>
            <a:ext cx="2313994" cy="2345974"/>
          </a:xfrm>
          <a:prstGeom prst="blockArc">
            <a:avLst>
              <a:gd name="adj1" fmla="val 15365083"/>
              <a:gd name="adj2" fmla="val 12423756"/>
              <a:gd name="adj3" fmla="val 5685"/>
            </a:avLst>
          </a:prstGeom>
          <a:solidFill>
            <a:srgbClr val="47A3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Shape 624">
            <a:extLst>
              <a:ext uri="{FF2B5EF4-FFF2-40B4-BE49-F238E27FC236}">
                <a16:creationId xmlns:a16="http://schemas.microsoft.com/office/drawing/2014/main" id="{B56BB466-9464-45DB-B41E-417939668FB8}"/>
              </a:ext>
            </a:extLst>
          </p:cNvPr>
          <p:cNvSpPr/>
          <p:nvPr/>
        </p:nvSpPr>
        <p:spPr>
          <a:xfrm>
            <a:off x="652893" y="2256923"/>
            <a:ext cx="803700" cy="617400"/>
          </a:xfrm>
          <a:custGeom>
            <a:avLst/>
            <a:gdLst/>
            <a:ahLst/>
            <a:cxnLst/>
            <a:rect l="0" t="0" r="0" b="0"/>
            <a:pathLst>
              <a:path w="120000" h="120000" extrusionOk="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rgbClr val="74D5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Shape 623">
            <a:extLst>
              <a:ext uri="{FF2B5EF4-FFF2-40B4-BE49-F238E27FC236}">
                <a16:creationId xmlns:a16="http://schemas.microsoft.com/office/drawing/2014/main" id="{18586861-9FD7-4077-A1D5-0707BF29B028}"/>
              </a:ext>
            </a:extLst>
          </p:cNvPr>
          <p:cNvSpPr/>
          <p:nvPr/>
        </p:nvSpPr>
        <p:spPr>
          <a:xfrm>
            <a:off x="6006170" y="2295889"/>
            <a:ext cx="2313994" cy="2345974"/>
          </a:xfrm>
          <a:prstGeom prst="blockArc">
            <a:avLst>
              <a:gd name="adj1" fmla="val 15365083"/>
              <a:gd name="adj2" fmla="val 12423756"/>
              <a:gd name="adj3" fmla="val 5685"/>
            </a:avLst>
          </a:prstGeom>
          <a:solidFill>
            <a:srgbClr val="47A3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Shape 624">
            <a:extLst>
              <a:ext uri="{FF2B5EF4-FFF2-40B4-BE49-F238E27FC236}">
                <a16:creationId xmlns:a16="http://schemas.microsoft.com/office/drawing/2014/main" id="{E4D7CBC2-FB53-46C1-978C-4D23776A856A}"/>
              </a:ext>
            </a:extLst>
          </p:cNvPr>
          <p:cNvSpPr/>
          <p:nvPr/>
        </p:nvSpPr>
        <p:spPr>
          <a:xfrm>
            <a:off x="6006170" y="2256923"/>
            <a:ext cx="803700" cy="617400"/>
          </a:xfrm>
          <a:custGeom>
            <a:avLst/>
            <a:gdLst/>
            <a:ahLst/>
            <a:cxnLst/>
            <a:rect l="0" t="0" r="0" b="0"/>
            <a:pathLst>
              <a:path w="120000" h="120000" extrusionOk="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rgbClr val="74D5E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800"/>
              <a:buFont typeface="Arial"/>
              <a:buNone/>
            </a:pPr>
            <a:r>
              <a:rPr lang="zh-TW" sz="3600" i="0" u="none" strike="noStrike" cap="none">
                <a:solidFill>
                  <a:schemeClr val="lt1"/>
                </a:solidFill>
                <a:latin typeface="Microsoft JhengHei"/>
                <a:ea typeface="Microsoft JhengHei"/>
                <a:cs typeface="Microsoft JhengHei"/>
                <a:sym typeface="Microsoft JhengHei"/>
              </a:rPr>
              <a:t>建立快照備份任務輕而易舉三步驟</a:t>
            </a:r>
            <a:endParaRPr sz="3600" i="0" u="none" strike="noStrike" cap="none">
              <a:solidFill>
                <a:schemeClr val="lt1"/>
              </a:solidFill>
              <a:latin typeface="Microsoft JhengHei"/>
              <a:ea typeface="Microsoft JhengHei"/>
              <a:cs typeface="Microsoft JhengHei"/>
              <a:sym typeface="Microsoft JhengHei"/>
            </a:endParaRPr>
          </a:p>
        </p:txBody>
      </p:sp>
      <p:sp>
        <p:nvSpPr>
          <p:cNvPr id="634" name="Shape 634"/>
          <p:cNvSpPr/>
          <p:nvPr/>
        </p:nvSpPr>
        <p:spPr>
          <a:xfrm>
            <a:off x="2428122" y="2775183"/>
            <a:ext cx="787792" cy="20398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635" name="Shape 635"/>
          <p:cNvGrpSpPr/>
          <p:nvPr/>
        </p:nvGrpSpPr>
        <p:grpSpPr>
          <a:xfrm>
            <a:off x="125677" y="1495945"/>
            <a:ext cx="3929686" cy="2941000"/>
            <a:chOff x="717534" y="2132480"/>
            <a:chExt cx="3929686" cy="2941000"/>
          </a:xfrm>
        </p:grpSpPr>
        <p:grpSp>
          <p:nvGrpSpPr>
            <p:cNvPr id="636" name="Shape 636"/>
            <p:cNvGrpSpPr/>
            <p:nvPr/>
          </p:nvGrpSpPr>
          <p:grpSpPr>
            <a:xfrm>
              <a:off x="717534" y="2132480"/>
              <a:ext cx="3929686" cy="2941000"/>
              <a:chOff x="-11506" y="0"/>
              <a:chExt cx="3929686" cy="2941000"/>
            </a:xfrm>
          </p:grpSpPr>
          <p:sp>
            <p:nvSpPr>
              <p:cNvPr id="637" name="Shape 637"/>
              <p:cNvSpPr/>
              <p:nvPr/>
            </p:nvSpPr>
            <p:spPr>
              <a:xfrm>
                <a:off x="-1" y="0"/>
                <a:ext cx="3918181" cy="86409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Shape 638"/>
              <p:cNvSpPr txBox="1"/>
              <p:nvPr/>
            </p:nvSpPr>
            <p:spPr>
              <a:xfrm>
                <a:off x="981632" y="0"/>
                <a:ext cx="2767267" cy="86409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儲存與快照總管 &gt; 快照備份任務&gt; 建立快照備份任務</a:t>
                </a:r>
                <a:endParaRPr sz="1600" b="1" i="0" u="none" strike="noStrike" cap="none">
                  <a:solidFill>
                    <a:schemeClr val="lt1"/>
                  </a:solidFill>
                  <a:latin typeface="Microsoft JhengHei"/>
                  <a:ea typeface="Microsoft JhengHei"/>
                  <a:cs typeface="Microsoft JhengHei"/>
                  <a:sym typeface="Microsoft JhengHei"/>
                </a:endParaRPr>
              </a:p>
            </p:txBody>
          </p:sp>
          <p:sp>
            <p:nvSpPr>
              <p:cNvPr id="639" name="Shape 639"/>
              <p:cNvSpPr/>
              <p:nvPr/>
            </p:nvSpPr>
            <p:spPr>
              <a:xfrm>
                <a:off x="-11506" y="1008111"/>
                <a:ext cx="3918181" cy="864096"/>
              </a:xfrm>
              <a:prstGeom prst="roundRect">
                <a:avLst>
                  <a:gd name="adj" fmla="val 10000"/>
                </a:avLst>
              </a:prstGeom>
              <a:gradFill>
                <a:gsLst>
                  <a:gs pos="0">
                    <a:srgbClr val="34438D"/>
                  </a:gs>
                  <a:gs pos="80000">
                    <a:srgbClr val="4557BA"/>
                  </a:gs>
                  <a:gs pos="100000">
                    <a:srgbClr val="4357BD"/>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Shape 640"/>
              <p:cNvSpPr txBox="1"/>
              <p:nvPr/>
            </p:nvSpPr>
            <p:spPr>
              <a:xfrm>
                <a:off x="970186" y="1121306"/>
                <a:ext cx="2867200" cy="75455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透過精靈自動搜尋可連線</a:t>
                </a:r>
                <a:br>
                  <a:rPr lang="zh-TW" sz="1600" b="1" i="0" u="none" strike="noStrike" cap="none">
                    <a:solidFill>
                      <a:schemeClr val="lt1"/>
                    </a:solidFill>
                    <a:latin typeface="Microsoft JhengHei"/>
                    <a:ea typeface="Microsoft JhengHei"/>
                    <a:cs typeface="Microsoft JhengHei"/>
                    <a:sym typeface="Microsoft JhengHei"/>
                  </a:rPr>
                </a:br>
                <a:r>
                  <a:rPr lang="zh-TW" sz="1600" b="1" i="0" u="none" strike="noStrike" cap="none">
                    <a:solidFill>
                      <a:schemeClr val="lt1"/>
                    </a:solidFill>
                    <a:latin typeface="Microsoft JhengHei"/>
                    <a:ea typeface="Microsoft JhengHei"/>
                    <a:cs typeface="Microsoft JhengHei"/>
                    <a:sym typeface="Microsoft JhengHei"/>
                  </a:rPr>
                  <a:t>的遠端NAS</a:t>
                </a:r>
                <a:endParaRPr sz="1600" b="1" i="0" u="none" strike="noStrike" cap="none">
                  <a:solidFill>
                    <a:schemeClr val="lt1"/>
                  </a:solidFill>
                  <a:latin typeface="Microsoft JhengHei"/>
                  <a:ea typeface="Microsoft JhengHei"/>
                  <a:cs typeface="Microsoft JhengHei"/>
                  <a:sym typeface="Microsoft JhengHei"/>
                </a:endParaRPr>
              </a:p>
            </p:txBody>
          </p:sp>
          <p:sp>
            <p:nvSpPr>
              <p:cNvPr id="641" name="Shape 641"/>
              <p:cNvSpPr/>
              <p:nvPr/>
            </p:nvSpPr>
            <p:spPr>
              <a:xfrm>
                <a:off x="-11506" y="2016223"/>
                <a:ext cx="3918181" cy="864096"/>
              </a:xfrm>
              <a:prstGeom prst="roundRect">
                <a:avLst>
                  <a:gd name="adj" fmla="val 10000"/>
                </a:avLst>
              </a:prstGeom>
              <a:gradFill>
                <a:gsLst>
                  <a:gs pos="0">
                    <a:srgbClr val="267098"/>
                  </a:gs>
                  <a:gs pos="73000">
                    <a:srgbClr val="2B8EAC"/>
                  </a:gs>
                  <a:gs pos="100000">
                    <a:srgbClr val="2EAAD0"/>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Shape 642"/>
              <p:cNvSpPr txBox="1"/>
              <p:nvPr/>
            </p:nvSpPr>
            <p:spPr>
              <a:xfrm>
                <a:off x="1007352" y="2076904"/>
                <a:ext cx="2770603" cy="864096"/>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zh-TW" sz="1600" b="1" i="0" u="none" strike="noStrike" cap="none">
                    <a:solidFill>
                      <a:schemeClr val="lt1"/>
                    </a:solidFill>
                    <a:latin typeface="Microsoft JhengHei"/>
                    <a:ea typeface="Microsoft JhengHei"/>
                    <a:cs typeface="Microsoft JhengHei"/>
                    <a:sym typeface="Microsoft JhengHei"/>
                  </a:rPr>
                  <a:t>設定備份頻率並開始進行首次快照備份傳送</a:t>
                </a:r>
                <a:endParaRPr sz="1600" b="1" i="0" u="none" strike="noStrike" cap="none">
                  <a:solidFill>
                    <a:schemeClr val="lt1"/>
                  </a:solidFill>
                  <a:latin typeface="Microsoft JhengHei"/>
                  <a:ea typeface="Microsoft JhengHei"/>
                  <a:cs typeface="Microsoft JhengHei"/>
                  <a:sym typeface="Microsoft JhengHei"/>
                </a:endParaRPr>
              </a:p>
            </p:txBody>
          </p:sp>
        </p:grpSp>
        <p:sp>
          <p:nvSpPr>
            <p:cNvPr id="643" name="Shape 643"/>
            <p:cNvSpPr/>
            <p:nvPr/>
          </p:nvSpPr>
          <p:spPr>
            <a:xfrm>
              <a:off x="749632" y="2230558"/>
              <a:ext cx="849913"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第</a:t>
              </a:r>
              <a:r>
                <a:rPr lang="zh-TW" sz="4000" b="1" i="0" u="none" strike="noStrike" cap="none">
                  <a:solidFill>
                    <a:schemeClr val="lt1"/>
                  </a:solidFill>
                  <a:latin typeface="Microsoft JhengHei"/>
                  <a:ea typeface="Microsoft JhengHei"/>
                  <a:cs typeface="Microsoft JhengHei"/>
                  <a:sym typeface="Microsoft JhengHei"/>
                </a:rPr>
                <a:t>1</a:t>
              </a:r>
              <a:r>
                <a:rPr lang="zh-TW" sz="1400" b="1" i="0" u="none" strike="noStrike" cap="none">
                  <a:solidFill>
                    <a:schemeClr val="lt1"/>
                  </a:solidFill>
                  <a:latin typeface="Microsoft JhengHei"/>
                  <a:ea typeface="Microsoft JhengHei"/>
                  <a:cs typeface="Microsoft JhengHei"/>
                  <a:sym typeface="Microsoft JhengHei"/>
                </a:rPr>
                <a:t>步</a:t>
              </a:r>
              <a:endParaRPr sz="1400" i="0" u="none" strike="noStrike" cap="none">
                <a:solidFill>
                  <a:srgbClr val="000000"/>
                </a:solidFill>
                <a:latin typeface="Microsoft JhengHei"/>
                <a:ea typeface="Microsoft JhengHei"/>
                <a:cs typeface="Microsoft JhengHei"/>
                <a:sym typeface="Microsoft JhengHei"/>
              </a:endParaRPr>
            </a:p>
          </p:txBody>
        </p:sp>
        <p:sp>
          <p:nvSpPr>
            <p:cNvPr id="644" name="Shape 644"/>
            <p:cNvSpPr/>
            <p:nvPr/>
          </p:nvSpPr>
          <p:spPr>
            <a:xfrm>
              <a:off x="717535" y="3241815"/>
              <a:ext cx="849913"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第</a:t>
              </a:r>
              <a:r>
                <a:rPr lang="zh-TW" sz="4000" b="1" i="0" u="none" strike="noStrike" cap="none">
                  <a:solidFill>
                    <a:schemeClr val="lt1"/>
                  </a:solidFill>
                  <a:latin typeface="Microsoft JhengHei"/>
                  <a:ea typeface="Microsoft JhengHei"/>
                  <a:cs typeface="Microsoft JhengHei"/>
                  <a:sym typeface="Microsoft JhengHei"/>
                </a:rPr>
                <a:t>2</a:t>
              </a:r>
              <a:r>
                <a:rPr lang="zh-TW" sz="1400" b="1" i="0" u="none" strike="noStrike" cap="none">
                  <a:solidFill>
                    <a:schemeClr val="lt1"/>
                  </a:solidFill>
                  <a:latin typeface="Microsoft JhengHei"/>
                  <a:ea typeface="Microsoft JhengHei"/>
                  <a:cs typeface="Microsoft JhengHei"/>
                  <a:sym typeface="Microsoft JhengHei"/>
                </a:rPr>
                <a:t>步</a:t>
              </a:r>
              <a:endParaRPr sz="1400" i="0" u="none" strike="noStrike" cap="none">
                <a:solidFill>
                  <a:srgbClr val="000000"/>
                </a:solidFill>
                <a:latin typeface="Microsoft JhengHei"/>
                <a:ea typeface="Microsoft JhengHei"/>
                <a:cs typeface="Microsoft JhengHei"/>
                <a:sym typeface="Microsoft JhengHei"/>
              </a:endParaRPr>
            </a:p>
          </p:txBody>
        </p:sp>
        <p:sp>
          <p:nvSpPr>
            <p:cNvPr id="645" name="Shape 645"/>
            <p:cNvSpPr/>
            <p:nvPr/>
          </p:nvSpPr>
          <p:spPr>
            <a:xfrm>
              <a:off x="718106" y="4269859"/>
              <a:ext cx="849913"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400" b="1" i="0" u="none" strike="noStrike" cap="none">
                  <a:solidFill>
                    <a:schemeClr val="lt1"/>
                  </a:solidFill>
                  <a:latin typeface="Microsoft JhengHei"/>
                  <a:ea typeface="Microsoft JhengHei"/>
                  <a:cs typeface="Microsoft JhengHei"/>
                  <a:sym typeface="Microsoft JhengHei"/>
                </a:rPr>
                <a:t>第</a:t>
              </a:r>
              <a:r>
                <a:rPr lang="zh-TW" sz="4000" b="1" i="0" u="none" strike="noStrike" cap="none">
                  <a:solidFill>
                    <a:schemeClr val="lt1"/>
                  </a:solidFill>
                  <a:latin typeface="Microsoft JhengHei"/>
                  <a:ea typeface="Microsoft JhengHei"/>
                  <a:cs typeface="Microsoft JhengHei"/>
                  <a:sym typeface="Microsoft JhengHei"/>
                </a:rPr>
                <a:t>3</a:t>
              </a:r>
              <a:r>
                <a:rPr lang="zh-TW" sz="1400" b="1" i="0" u="none" strike="noStrike" cap="none">
                  <a:solidFill>
                    <a:schemeClr val="lt1"/>
                  </a:solidFill>
                  <a:latin typeface="Microsoft JhengHei"/>
                  <a:ea typeface="Microsoft JhengHei"/>
                  <a:cs typeface="Microsoft JhengHei"/>
                  <a:sym typeface="Microsoft JhengHei"/>
                </a:rPr>
                <a:t>步</a:t>
              </a:r>
              <a:endParaRPr sz="1400" i="0" u="none" strike="noStrike" cap="none">
                <a:solidFill>
                  <a:srgbClr val="000000"/>
                </a:solidFill>
                <a:latin typeface="Microsoft JhengHei"/>
                <a:ea typeface="Microsoft JhengHei"/>
                <a:cs typeface="Microsoft JhengHei"/>
                <a:sym typeface="Microsoft JhengHei"/>
              </a:endParaRPr>
            </a:p>
          </p:txBody>
        </p:sp>
        <p:cxnSp>
          <p:nvCxnSpPr>
            <p:cNvPr id="646" name="Shape 646"/>
            <p:cNvCxnSpPr/>
            <p:nvPr/>
          </p:nvCxnSpPr>
          <p:spPr>
            <a:xfrm>
              <a:off x="1609432" y="2132480"/>
              <a:ext cx="0" cy="864096"/>
            </a:xfrm>
            <a:prstGeom prst="straightConnector1">
              <a:avLst/>
            </a:prstGeom>
            <a:noFill/>
            <a:ln w="9525" cap="flat" cmpd="sng">
              <a:solidFill>
                <a:schemeClr val="lt1"/>
              </a:solidFill>
              <a:prstDash val="solid"/>
              <a:round/>
              <a:headEnd type="none" w="sm" len="sm"/>
              <a:tailEnd type="none" w="sm" len="sm"/>
            </a:ln>
          </p:spPr>
        </p:cxnSp>
        <p:cxnSp>
          <p:nvCxnSpPr>
            <p:cNvPr id="647" name="Shape 647"/>
            <p:cNvCxnSpPr/>
            <p:nvPr/>
          </p:nvCxnSpPr>
          <p:spPr>
            <a:xfrm>
              <a:off x="1612240" y="3140591"/>
              <a:ext cx="0" cy="864096"/>
            </a:xfrm>
            <a:prstGeom prst="straightConnector1">
              <a:avLst/>
            </a:prstGeom>
            <a:noFill/>
            <a:ln w="9525" cap="flat" cmpd="sng">
              <a:solidFill>
                <a:schemeClr val="lt1"/>
              </a:solidFill>
              <a:prstDash val="solid"/>
              <a:round/>
              <a:headEnd type="none" w="sm" len="sm"/>
              <a:tailEnd type="none" w="sm" len="sm"/>
            </a:ln>
          </p:spPr>
        </p:cxnSp>
        <p:cxnSp>
          <p:nvCxnSpPr>
            <p:cNvPr id="648" name="Shape 648"/>
            <p:cNvCxnSpPr/>
            <p:nvPr/>
          </p:nvCxnSpPr>
          <p:spPr>
            <a:xfrm>
              <a:off x="1618819" y="4123809"/>
              <a:ext cx="0" cy="864096"/>
            </a:xfrm>
            <a:prstGeom prst="straightConnector1">
              <a:avLst/>
            </a:prstGeom>
            <a:noFill/>
            <a:ln w="9525" cap="flat" cmpd="sng">
              <a:solidFill>
                <a:schemeClr val="lt1"/>
              </a:solidFill>
              <a:prstDash val="solid"/>
              <a:round/>
              <a:headEnd type="none" w="sm" len="sm"/>
              <a:tailEnd type="none" w="sm" len="sm"/>
            </a:ln>
          </p:spPr>
        </p:cxnSp>
      </p:grpSp>
      <p:pic>
        <p:nvPicPr>
          <p:cNvPr id="649" name="Shape 6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72935" y="1506484"/>
            <a:ext cx="4744433" cy="283472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11" name="圖片 10">
            <a:extLst>
              <a:ext uri="{FF2B5EF4-FFF2-40B4-BE49-F238E27FC236}">
                <a16:creationId xmlns:a16="http://schemas.microsoft.com/office/drawing/2014/main" id="{07CAB6A7-F04C-4379-9438-1122958E04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5234417" y="1653963"/>
            <a:ext cx="3431118" cy="916628"/>
          </a:xfrm>
          <a:prstGeom prst="rect">
            <a:avLst/>
          </a:prstGeom>
        </p:spPr>
      </p:pic>
      <p:pic>
        <p:nvPicPr>
          <p:cNvPr id="13" name="圖片 12">
            <a:extLst>
              <a:ext uri="{FF2B5EF4-FFF2-40B4-BE49-F238E27FC236}">
                <a16:creationId xmlns:a16="http://schemas.microsoft.com/office/drawing/2014/main" id="{CDA20A20-7278-4F2B-9F70-E34F34267B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5234417" y="2627812"/>
            <a:ext cx="3431118" cy="821128"/>
          </a:xfrm>
          <a:prstGeom prst="rect">
            <a:avLst/>
          </a:prstGeom>
        </p:spPr>
      </p:pic>
      <p:pic>
        <p:nvPicPr>
          <p:cNvPr id="15" name="圖片 14">
            <a:extLst>
              <a:ext uri="{FF2B5EF4-FFF2-40B4-BE49-F238E27FC236}">
                <a16:creationId xmlns:a16="http://schemas.microsoft.com/office/drawing/2014/main" id="{9D631269-7225-4E1E-A465-3CCBE59C64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V="1">
            <a:off x="5234417" y="3506161"/>
            <a:ext cx="3431118" cy="1012126"/>
          </a:xfrm>
          <a:prstGeom prst="rect">
            <a:avLst/>
          </a:prstGeom>
        </p:spPr>
      </p:pic>
      <p:pic>
        <p:nvPicPr>
          <p:cNvPr id="10" name="Shape 657">
            <a:extLst>
              <a:ext uri="{FF2B5EF4-FFF2-40B4-BE49-F238E27FC236}">
                <a16:creationId xmlns:a16="http://schemas.microsoft.com/office/drawing/2014/main" id="{7BD7D5E3-667C-4796-AF34-248898BD4B7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2381" y="1601831"/>
            <a:ext cx="4767775" cy="2987093"/>
          </a:xfrm>
          <a:prstGeom prst="rect">
            <a:avLst/>
          </a:prstGeom>
          <a:ln>
            <a:noFill/>
          </a:ln>
          <a:effectLst>
            <a:outerShdw blurRad="190500" algn="tl" rotWithShape="0">
              <a:srgbClr val="000000">
                <a:alpha val="70000"/>
              </a:srgbClr>
            </a:outerShdw>
          </a:effectLst>
        </p:spPr>
      </p:pic>
      <p:grpSp>
        <p:nvGrpSpPr>
          <p:cNvPr id="8" name="群組 7">
            <a:extLst>
              <a:ext uri="{FF2B5EF4-FFF2-40B4-BE49-F238E27FC236}">
                <a16:creationId xmlns:a16="http://schemas.microsoft.com/office/drawing/2014/main" id="{59EBAE74-5A39-4952-824E-D4A0CF265265}"/>
              </a:ext>
            </a:extLst>
          </p:cNvPr>
          <p:cNvGrpSpPr/>
          <p:nvPr/>
        </p:nvGrpSpPr>
        <p:grpSpPr>
          <a:xfrm>
            <a:off x="538538" y="4535416"/>
            <a:ext cx="5918014" cy="501045"/>
            <a:chOff x="538538" y="4600068"/>
            <a:chExt cx="5918014" cy="501045"/>
          </a:xfrm>
        </p:grpSpPr>
        <p:pic>
          <p:nvPicPr>
            <p:cNvPr id="7" name="圖片 6">
              <a:extLst>
                <a:ext uri="{FF2B5EF4-FFF2-40B4-BE49-F238E27FC236}">
                  <a16:creationId xmlns:a16="http://schemas.microsoft.com/office/drawing/2014/main" id="{CCECAAFE-126B-4D80-81C6-570DFF28B1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538" y="4600068"/>
              <a:ext cx="4649699" cy="501045"/>
            </a:xfrm>
            <a:prstGeom prst="rect">
              <a:avLst/>
            </a:prstGeom>
          </p:spPr>
        </p:pic>
        <p:pic>
          <p:nvPicPr>
            <p:cNvPr id="19" name="圖片 18">
              <a:extLst>
                <a:ext uri="{FF2B5EF4-FFF2-40B4-BE49-F238E27FC236}">
                  <a16:creationId xmlns:a16="http://schemas.microsoft.com/office/drawing/2014/main" id="{5D615343-8701-4BB4-87DE-2D6C2166CE5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27643" y="4600069"/>
              <a:ext cx="3728909" cy="435030"/>
            </a:xfrm>
            <a:prstGeom prst="rect">
              <a:avLst/>
            </a:prstGeom>
          </p:spPr>
        </p:pic>
      </p:grpSp>
      <p:sp>
        <p:nvSpPr>
          <p:cNvPr id="655" name="Shape 655"/>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800"/>
              <a:buFont typeface="Arial"/>
              <a:buNone/>
            </a:pPr>
            <a:r>
              <a:rPr lang="zh-TW" sz="3600" i="0" u="none" strike="noStrike" cap="none">
                <a:solidFill>
                  <a:schemeClr val="lt1"/>
                </a:solidFill>
                <a:latin typeface="Microsoft JhengHei"/>
                <a:ea typeface="Microsoft JhengHei"/>
                <a:cs typeface="Microsoft JhengHei"/>
                <a:sym typeface="Microsoft JhengHei"/>
              </a:rPr>
              <a:t>三種不同的備份計畫可供選擇</a:t>
            </a:r>
            <a:endParaRPr sz="3600" i="0" u="none" strike="noStrike" cap="none">
              <a:solidFill>
                <a:schemeClr val="lt1"/>
              </a:solidFill>
              <a:latin typeface="Microsoft JhengHei"/>
              <a:ea typeface="Microsoft JhengHei"/>
              <a:cs typeface="Microsoft JhengHei"/>
              <a:sym typeface="Microsoft JhengHei"/>
            </a:endParaRPr>
          </a:p>
        </p:txBody>
      </p:sp>
      <p:sp>
        <p:nvSpPr>
          <p:cNvPr id="6" name="矩形 5">
            <a:extLst>
              <a:ext uri="{FF2B5EF4-FFF2-40B4-BE49-F238E27FC236}">
                <a16:creationId xmlns:a16="http://schemas.microsoft.com/office/drawing/2014/main" id="{3599C25F-8CDE-47A9-9F19-508DD128C584}"/>
              </a:ext>
            </a:extLst>
          </p:cNvPr>
          <p:cNvSpPr/>
          <p:nvPr/>
        </p:nvSpPr>
        <p:spPr>
          <a:xfrm>
            <a:off x="871916" y="4631892"/>
            <a:ext cx="5565830" cy="307777"/>
          </a:xfrm>
          <a:prstGeom prst="rect">
            <a:avLst/>
          </a:prstGeom>
        </p:spPr>
        <p:txBody>
          <a:bodyPr wrap="square" anchor="t">
            <a:spAutoFit/>
          </a:bodyPr>
          <a:lstStyle/>
          <a:p>
            <a:pPr>
              <a:buClr>
                <a:srgbClr val="262626"/>
              </a:buClr>
              <a:buSzPts val="2000"/>
            </a:pPr>
            <a:r>
              <a:rPr lang="zh-TW" altLang="en-US" b="1">
                <a:solidFill>
                  <a:schemeClr val="bg1"/>
                </a:solidFill>
                <a:latin typeface="Microsoft JhengHei"/>
                <a:ea typeface="Microsoft JhengHei"/>
                <a:cs typeface="Microsoft JhengHei"/>
                <a:sym typeface="Microsoft JhengHei"/>
              </a:rPr>
              <a:t>針對虛擬化應用，使用者也可</a:t>
            </a:r>
            <a:r>
              <a:rPr lang="zh-TW" b="1">
                <a:solidFill>
                  <a:schemeClr val="bg1"/>
                </a:solidFill>
                <a:latin typeface="Microsoft JhengHei"/>
                <a:ea typeface="Microsoft JhengHei"/>
                <a:cs typeface="Microsoft JhengHei"/>
                <a:sym typeface="Microsoft JhengHei"/>
              </a:rPr>
              <a:t>於 </a:t>
            </a:r>
            <a:r>
              <a:rPr lang="en-US" altLang="zh-TW" b="1">
                <a:solidFill>
                  <a:schemeClr val="bg1"/>
                </a:solidFill>
                <a:latin typeface="Microsoft JhengHei"/>
                <a:ea typeface="Microsoft JhengHei"/>
                <a:cs typeface="Microsoft JhengHei"/>
                <a:sym typeface="Microsoft JhengHei"/>
              </a:rPr>
              <a:t>Windows</a:t>
            </a:r>
            <a:r>
              <a:rPr lang="en-US" altLang="zh-TW" b="1">
                <a:solidFill>
                  <a:schemeClr val="bg1"/>
                </a:solidFill>
                <a:latin typeface="Microsoft JhengHei"/>
                <a:ea typeface="Microsoft JhengHei"/>
                <a:cs typeface="Microsoft JhengHei"/>
              </a:rPr>
              <a:t> </a:t>
            </a:r>
            <a:r>
              <a:rPr lang="zh-TW" altLang="en-US" b="1">
                <a:solidFill>
                  <a:schemeClr val="bg1"/>
                </a:solidFill>
                <a:latin typeface="Microsoft JhengHei"/>
                <a:ea typeface="Microsoft JhengHei"/>
                <a:cs typeface="Microsoft JhengHei"/>
                <a:sym typeface="Microsoft JhengHei"/>
              </a:rPr>
              <a:t>安裝 </a:t>
            </a:r>
            <a:r>
              <a:rPr lang="en-US" altLang="zh-TW" b="1">
                <a:solidFill>
                  <a:schemeClr val="bg1"/>
                </a:solidFill>
                <a:latin typeface="Microsoft JhengHei"/>
                <a:ea typeface="Microsoft JhengHei"/>
                <a:cs typeface="Microsoft JhengHei"/>
                <a:sym typeface="Microsoft JhengHei"/>
              </a:rPr>
              <a:t>Snapshot Agent </a:t>
            </a:r>
            <a:endParaRPr lang="en-US" altLang="zh-TW" b="1">
              <a:solidFill>
                <a:schemeClr val="bg1"/>
              </a:solidFill>
              <a:latin typeface="Microsoft JhengHei"/>
              <a:ea typeface="Microsoft JhengHei"/>
              <a:cs typeface="Microsoft JhengHei"/>
            </a:endParaRPr>
          </a:p>
        </p:txBody>
      </p:sp>
      <p:sp>
        <p:nvSpPr>
          <p:cNvPr id="9" name="Shape 656">
            <a:extLst>
              <a:ext uri="{FF2B5EF4-FFF2-40B4-BE49-F238E27FC236}">
                <a16:creationId xmlns:a16="http://schemas.microsoft.com/office/drawing/2014/main" id="{E2FD1963-1C70-4A67-9B5B-017D3DE100CA}"/>
              </a:ext>
            </a:extLst>
          </p:cNvPr>
          <p:cNvSpPr txBox="1">
            <a:spLocks noGrp="1"/>
          </p:cNvSpPr>
          <p:nvPr>
            <p:ph type="body" idx="1"/>
          </p:nvPr>
        </p:nvSpPr>
        <p:spPr>
          <a:xfrm>
            <a:off x="389228" y="1147342"/>
            <a:ext cx="8229600" cy="413624"/>
          </a:xfrm>
          <a:prstGeom prst="rect">
            <a:avLst/>
          </a:prstGeom>
          <a:noFill/>
          <a:ln>
            <a:noFill/>
          </a:ln>
        </p:spPr>
        <p:txBody>
          <a:bodyPr spcFirstLastPara="1" wrap="square" lIns="91425" tIns="45700" rIns="91425" bIns="45700" anchor="t" anchorCtr="0">
            <a:noAutofit/>
          </a:bodyPr>
          <a:lstStyle/>
          <a:p>
            <a:pPr marL="127000" lvl="0" indent="0">
              <a:spcBef>
                <a:spcPts val="0"/>
              </a:spcBef>
              <a:buSzPts val="2000"/>
              <a:buNone/>
            </a:pPr>
            <a:r>
              <a:rPr lang="zh-TW" altLang="en-US">
                <a:latin typeface="Microsoft JhengHei"/>
                <a:ea typeface="Microsoft JhengHei"/>
                <a:cs typeface="Microsoft JhengHei"/>
                <a:sym typeface="Microsoft JhengHei"/>
              </a:rPr>
              <a:t>使用者可選擇不同備份計畫以及極具彈性的排程，來確保來源與目的資料一致：</a:t>
            </a:r>
          </a:p>
        </p:txBody>
      </p:sp>
      <p:sp>
        <p:nvSpPr>
          <p:cNvPr id="12" name="矩形 11">
            <a:extLst>
              <a:ext uri="{FF2B5EF4-FFF2-40B4-BE49-F238E27FC236}">
                <a16:creationId xmlns:a16="http://schemas.microsoft.com/office/drawing/2014/main" id="{02273D41-5875-445F-9545-7D7EAD3801D1}"/>
              </a:ext>
            </a:extLst>
          </p:cNvPr>
          <p:cNvSpPr/>
          <p:nvPr/>
        </p:nvSpPr>
        <p:spPr>
          <a:xfrm>
            <a:off x="5710510" y="1690087"/>
            <a:ext cx="2909086" cy="830997"/>
          </a:xfrm>
          <a:prstGeom prst="rect">
            <a:avLst/>
          </a:prstGeom>
        </p:spPr>
        <p:txBody>
          <a:bodyPr wrap="square">
            <a:spAutoFit/>
          </a:bodyPr>
          <a:lstStyle/>
          <a:p>
            <a:pPr lvl="0">
              <a:buClr>
                <a:srgbClr val="262626"/>
              </a:buClr>
              <a:buSzPts val="2000"/>
            </a:pPr>
            <a:r>
              <a:rPr lang="zh-TW" altLang="en-US" sz="1600" b="1">
                <a:solidFill>
                  <a:schemeClr val="bg1"/>
                </a:solidFill>
                <a:latin typeface="Microsoft JhengHei"/>
                <a:ea typeface="Microsoft JhengHei"/>
                <a:cs typeface="Microsoft JhengHei"/>
                <a:sym typeface="Microsoft JhengHei"/>
              </a:rPr>
              <a:t>當本地有快照排程：在本地擷取數個快照後進行一次快照備份任務</a:t>
            </a:r>
          </a:p>
        </p:txBody>
      </p:sp>
      <p:sp>
        <p:nvSpPr>
          <p:cNvPr id="14" name="矩形 13">
            <a:extLst>
              <a:ext uri="{FF2B5EF4-FFF2-40B4-BE49-F238E27FC236}">
                <a16:creationId xmlns:a16="http://schemas.microsoft.com/office/drawing/2014/main" id="{6926CD6E-01F7-4D78-846F-47B09027EEA0}"/>
              </a:ext>
            </a:extLst>
          </p:cNvPr>
          <p:cNvSpPr/>
          <p:nvPr/>
        </p:nvSpPr>
        <p:spPr>
          <a:xfrm>
            <a:off x="5710510" y="2754779"/>
            <a:ext cx="2846750" cy="338554"/>
          </a:xfrm>
          <a:prstGeom prst="rect">
            <a:avLst/>
          </a:prstGeom>
        </p:spPr>
        <p:txBody>
          <a:bodyPr wrap="square">
            <a:spAutoFit/>
          </a:bodyPr>
          <a:lstStyle/>
          <a:p>
            <a:pPr lvl="0">
              <a:buClr>
                <a:srgbClr val="262626"/>
              </a:buClr>
              <a:buSzPts val="2000"/>
            </a:pPr>
            <a:r>
              <a:rPr lang="zh-TW" altLang="en-US" sz="1600" b="1">
                <a:solidFill>
                  <a:schemeClr val="bg1"/>
                </a:solidFill>
                <a:latin typeface="Microsoft JhengHei"/>
                <a:ea typeface="Microsoft JhengHei"/>
                <a:cs typeface="Microsoft JhengHei"/>
                <a:sym typeface="Microsoft JhengHei"/>
              </a:rPr>
              <a:t>或是在固定時間傳送所有快照</a:t>
            </a:r>
          </a:p>
        </p:txBody>
      </p:sp>
      <p:sp>
        <p:nvSpPr>
          <p:cNvPr id="16" name="矩形 15">
            <a:extLst>
              <a:ext uri="{FF2B5EF4-FFF2-40B4-BE49-F238E27FC236}">
                <a16:creationId xmlns:a16="http://schemas.microsoft.com/office/drawing/2014/main" id="{73D29C0E-4752-49BB-8BFE-FBC31E1F9964}"/>
              </a:ext>
            </a:extLst>
          </p:cNvPr>
          <p:cNvSpPr/>
          <p:nvPr/>
        </p:nvSpPr>
        <p:spPr>
          <a:xfrm>
            <a:off x="5729319" y="3602476"/>
            <a:ext cx="2889509" cy="914097"/>
          </a:xfrm>
          <a:prstGeom prst="rect">
            <a:avLst/>
          </a:prstGeom>
        </p:spPr>
        <p:txBody>
          <a:bodyPr wrap="square">
            <a:spAutoFit/>
          </a:bodyPr>
          <a:lstStyle/>
          <a:p>
            <a:pPr lvl="0">
              <a:buClr>
                <a:srgbClr val="262626"/>
              </a:buClr>
              <a:buSzPts val="2000"/>
            </a:pPr>
            <a:r>
              <a:rPr lang="zh-TW" altLang="en-US" sz="1600" b="1">
                <a:solidFill>
                  <a:schemeClr val="bg1"/>
                </a:solidFill>
                <a:latin typeface="Microsoft JhengHei"/>
                <a:ea typeface="Microsoft JhengHei"/>
                <a:cs typeface="Microsoft JhengHei"/>
                <a:sym typeface="Microsoft JhengHei"/>
              </a:rPr>
              <a:t>當希望本地與遠端快照一致：</a:t>
            </a:r>
            <a:br>
              <a:rPr lang="zh-TW" altLang="en-US" sz="1600" b="1">
                <a:solidFill>
                  <a:schemeClr val="bg1"/>
                </a:solidFill>
                <a:latin typeface="Microsoft JhengHei"/>
                <a:ea typeface="Microsoft JhengHei"/>
                <a:cs typeface="Microsoft JhengHei"/>
                <a:sym typeface="Microsoft JhengHei"/>
              </a:rPr>
            </a:br>
            <a:r>
              <a:rPr lang="zh-TW" altLang="en-US" sz="1600" b="1">
                <a:solidFill>
                  <a:schemeClr val="bg1"/>
                </a:solidFill>
                <a:latin typeface="Microsoft JhengHei"/>
                <a:ea typeface="Microsoft JhengHei"/>
                <a:cs typeface="Microsoft JhengHei"/>
                <a:sym typeface="Microsoft JhengHei"/>
              </a:rPr>
              <a:t>在快照備份任務執行時擷取</a:t>
            </a:r>
            <a:br>
              <a:rPr lang="zh-TW" altLang="en-US" sz="1600" b="1">
                <a:solidFill>
                  <a:schemeClr val="bg1"/>
                </a:solidFill>
                <a:latin typeface="Microsoft JhengHei"/>
                <a:ea typeface="Microsoft JhengHei"/>
                <a:cs typeface="Microsoft JhengHei"/>
                <a:sym typeface="Microsoft JhengHei"/>
              </a:rPr>
            </a:br>
            <a:r>
              <a:rPr lang="zh-TW" altLang="en-US" sz="1600" b="1">
                <a:solidFill>
                  <a:schemeClr val="bg1"/>
                </a:solidFill>
                <a:latin typeface="Microsoft JhengHei"/>
                <a:ea typeface="Microsoft JhengHei"/>
                <a:cs typeface="Microsoft JhengHei"/>
                <a:sym typeface="Microsoft JhengHei"/>
              </a:rPr>
              <a:t>一個快照並傳送該快照</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Shape 66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59000" y="2504069"/>
            <a:ext cx="4488734" cy="835803"/>
          </a:xfrm>
          <a:prstGeom prst="rect">
            <a:avLst/>
          </a:prstGeom>
          <a:noFill/>
          <a:ln>
            <a:noFill/>
          </a:ln>
        </p:spPr>
      </p:pic>
      <p:pic>
        <p:nvPicPr>
          <p:cNvPr id="663" name="Shape 66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98431" y="2618300"/>
            <a:ext cx="755094" cy="641600"/>
          </a:xfrm>
          <a:prstGeom prst="rect">
            <a:avLst/>
          </a:prstGeom>
          <a:noFill/>
          <a:ln>
            <a:noFill/>
          </a:ln>
        </p:spPr>
      </p:pic>
      <p:pic>
        <p:nvPicPr>
          <p:cNvPr id="664" name="Shape 66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1956980"/>
            <a:ext cx="3859000" cy="3859000"/>
          </a:xfrm>
          <a:prstGeom prst="rect">
            <a:avLst/>
          </a:prstGeom>
          <a:noFill/>
          <a:ln>
            <a:noFill/>
          </a:ln>
        </p:spPr>
      </p:pic>
      <p:sp>
        <p:nvSpPr>
          <p:cNvPr id="665" name="Shape 665"/>
          <p:cNvSpPr/>
          <p:nvPr/>
        </p:nvSpPr>
        <p:spPr>
          <a:xfrm>
            <a:off x="916779" y="2385520"/>
            <a:ext cx="2500330" cy="928694"/>
          </a:xfrm>
          <a:prstGeom prst="wedgeRectCallout">
            <a:avLst>
              <a:gd name="adj1" fmla="val 934"/>
              <a:gd name="adj2" fmla="val 75404"/>
            </a:avLst>
          </a:prstGeom>
          <a:solidFill>
            <a:srgbClr val="7030A0">
              <a:alpha val="8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400" b="1" i="0" u="none" strike="noStrike" cap="none">
                <a:solidFill>
                  <a:schemeClr val="lt1"/>
                </a:solidFill>
                <a:latin typeface="Arial"/>
                <a:ea typeface="Arial"/>
                <a:cs typeface="Arial"/>
                <a:sym typeface="Arial"/>
              </a:rPr>
              <a:t>全民 10GbE 交換器時代</a:t>
            </a:r>
            <a:endParaRPr/>
          </a:p>
          <a:p>
            <a:pPr marL="0" marR="0" lvl="0" indent="0" algn="ctr" rtl="0">
              <a:lnSpc>
                <a:spcPct val="100000"/>
              </a:lnSpc>
              <a:spcBef>
                <a:spcPts val="0"/>
              </a:spcBef>
              <a:spcAft>
                <a:spcPts val="0"/>
              </a:spcAft>
              <a:buNone/>
            </a:pPr>
            <a:r>
              <a:rPr lang="zh-TW" sz="2200" b="1" i="0" u="none" strike="noStrike" cap="none">
                <a:solidFill>
                  <a:schemeClr val="lt1"/>
                </a:solidFill>
                <a:latin typeface="Arial"/>
                <a:ea typeface="Arial"/>
                <a:cs typeface="Arial"/>
                <a:sym typeface="Arial"/>
              </a:rPr>
              <a:t> QSW-1208-8C</a:t>
            </a:r>
            <a:endParaRPr sz="2200" b="1" i="0" u="none" strike="noStrike" cap="none">
              <a:solidFill>
                <a:schemeClr val="lt1"/>
              </a:solidFill>
              <a:latin typeface="Arial"/>
              <a:ea typeface="Arial"/>
              <a:cs typeface="Arial"/>
              <a:sym typeface="Arial"/>
            </a:endParaRPr>
          </a:p>
          <a:p>
            <a:pPr marL="0" marR="0" lvl="0" indent="0" algn="ctr" rtl="0">
              <a:lnSpc>
                <a:spcPct val="100000"/>
              </a:lnSpc>
              <a:spcBef>
                <a:spcPts val="500"/>
              </a:spcBef>
              <a:spcAft>
                <a:spcPts val="0"/>
              </a:spcAft>
              <a:buNone/>
            </a:pPr>
            <a:r>
              <a:rPr lang="zh-TW" sz="1400" b="1" i="0" u="none" strike="noStrike" cap="none">
                <a:solidFill>
                  <a:schemeClr val="lt1"/>
                </a:solidFill>
                <a:latin typeface="Arial"/>
                <a:ea typeface="Arial"/>
                <a:cs typeface="Arial"/>
                <a:sym typeface="Arial"/>
              </a:rPr>
              <a:t>15,000 TWD 有找! </a:t>
            </a:r>
            <a:endParaRPr sz="1400" b="1" i="0" u="none" strike="noStrike" cap="none">
              <a:solidFill>
                <a:schemeClr val="lt1"/>
              </a:solidFill>
              <a:latin typeface="Arial"/>
              <a:ea typeface="Arial"/>
              <a:cs typeface="Arial"/>
              <a:sym typeface="Arial"/>
            </a:endParaRPr>
          </a:p>
        </p:txBody>
      </p:sp>
      <p:sp>
        <p:nvSpPr>
          <p:cNvPr id="666" name="Shape 66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42900">
              <a:spcBef>
                <a:spcPts val="0"/>
              </a:spcBef>
            </a:pPr>
            <a:r>
              <a:rPr lang="zh-TW" sz="2000" i="0" u="none" strike="noStrike" cap="none">
                <a:solidFill>
                  <a:srgbClr val="3F3F3F"/>
                </a:solidFill>
                <a:latin typeface="Microsoft JhengHei"/>
                <a:ea typeface="Microsoft JhengHei"/>
                <a:cs typeface="Microsoft JhengHei"/>
                <a:sym typeface="Microsoft JhengHei"/>
              </a:rPr>
              <a:t>當傳輸一個 50GB 的檔案</a:t>
            </a:r>
            <a:r>
              <a:rPr lang="zh-TW" altLang="en-US" sz="2000">
                <a:latin typeface="Microsoft JhengHei"/>
                <a:ea typeface="Microsoft JhengHei"/>
                <a:cs typeface="Microsoft JhengHei"/>
                <a:sym typeface="Microsoft JhengHei"/>
              </a:rPr>
              <a:t>時</a:t>
            </a:r>
            <a:r>
              <a:rPr lang="zh-TW" sz="2000" i="0" u="none" strike="noStrike" cap="none">
                <a:solidFill>
                  <a:srgbClr val="3F3F3F"/>
                </a:solidFill>
                <a:latin typeface="Microsoft JhengHei"/>
                <a:ea typeface="Microsoft JhengHei"/>
                <a:cs typeface="Microsoft JhengHei"/>
                <a:sym typeface="Microsoft JhengHei"/>
              </a:rPr>
              <a:t>，1GbE 110Mbps 需 8分鐘時間</a:t>
            </a:r>
            <a:r>
              <a:rPr lang="zh-TW" altLang="en-US" sz="2000">
                <a:latin typeface="Microsoft JhengHei"/>
                <a:ea typeface="Microsoft JhengHei"/>
                <a:cs typeface="Microsoft JhengHei"/>
              </a:rPr>
              <a:t>。</a:t>
            </a:r>
            <a:endParaRPr lang="zh-TW" sz="2000">
              <a:latin typeface="Microsoft JhengHei"/>
              <a:ea typeface="Microsoft JhengHei"/>
              <a:cs typeface="Microsoft JhengHei"/>
            </a:endParaRPr>
          </a:p>
          <a:p>
            <a:pPr marL="342900" indent="-342900"/>
            <a:r>
              <a:rPr lang="zh-TW" sz="2000" i="0" u="none" strike="noStrike" cap="none">
                <a:solidFill>
                  <a:srgbClr val="3F3F3F"/>
                </a:solidFill>
                <a:latin typeface="Microsoft JhengHei"/>
                <a:ea typeface="Microsoft JhengHei"/>
                <a:cs typeface="Microsoft JhengHei"/>
                <a:sym typeface="Microsoft JhengHei"/>
              </a:rPr>
              <a:t>換上 10GbE 網</a:t>
            </a:r>
            <a:r>
              <a:rPr lang="zh-TW" sz="2000">
                <a:latin typeface="Microsoft JhengHei"/>
                <a:ea typeface="Microsoft JhengHei"/>
                <a:cs typeface="Microsoft JhengHei"/>
                <a:sym typeface="Microsoft JhengHei"/>
              </a:rPr>
              <a:t>路</a:t>
            </a:r>
            <a:r>
              <a:rPr lang="zh-TW" sz="2000" i="0" u="none" strike="noStrike" cap="none">
                <a:solidFill>
                  <a:srgbClr val="3F3F3F"/>
                </a:solidFill>
                <a:latin typeface="Microsoft JhengHei"/>
                <a:ea typeface="Microsoft JhengHei"/>
                <a:cs typeface="Microsoft JhengHei"/>
                <a:sym typeface="Microsoft JhengHei"/>
              </a:rPr>
              <a:t>設備，傳輸相同檔案只需不到 2分鐘</a:t>
            </a:r>
            <a:r>
              <a:rPr lang="zh-TW" sz="2000">
                <a:latin typeface="Microsoft JhengHei"/>
                <a:ea typeface="Microsoft JhengHei"/>
                <a:cs typeface="Microsoft JhengHei"/>
              </a:rPr>
              <a:t>。</a:t>
            </a:r>
            <a:endParaRPr lang="zh-TW" altLang="en-US" sz="2000" i="0" u="none" strike="noStrike" cap="none">
              <a:solidFill>
                <a:srgbClr val="3F3F3F"/>
              </a:solidFill>
              <a:latin typeface="Microsoft JhengHei"/>
              <a:ea typeface="Microsoft JhengHei"/>
              <a:cs typeface="Microsoft JhengHei"/>
              <a:sym typeface="Microsoft JhengHei"/>
            </a:endParaRPr>
          </a:p>
          <a:p>
            <a:pPr marL="342900" indent="-342900"/>
            <a:r>
              <a:rPr lang="zh-TW" sz="2000" i="0" u="none" strike="noStrike" cap="none">
                <a:solidFill>
                  <a:srgbClr val="7030A0"/>
                </a:solidFill>
                <a:latin typeface="Microsoft JhengHei"/>
                <a:ea typeface="Microsoft JhengHei"/>
                <a:cs typeface="Microsoft JhengHei"/>
                <a:sym typeface="Microsoft JhengHei"/>
              </a:rPr>
              <a:t>2018 QNAP NAS </a:t>
            </a:r>
            <a:r>
              <a:rPr lang="zh-TW" sz="2000">
                <a:solidFill>
                  <a:srgbClr val="7030A0"/>
                </a:solidFill>
                <a:latin typeface="Microsoft JhengHei"/>
                <a:ea typeface="Microsoft JhengHei"/>
                <a:cs typeface="Microsoft JhengHei"/>
                <a:sym typeface="Microsoft JhengHei"/>
              </a:rPr>
              <a:t>大</a:t>
            </a:r>
            <a:r>
              <a:rPr lang="zh-TW" altLang="en-US" sz="2000">
                <a:solidFill>
                  <a:srgbClr val="7030A0"/>
                </a:solidFill>
                <a:latin typeface="Microsoft JhengHei"/>
                <a:ea typeface="Microsoft JhengHei"/>
                <a:cs typeface="Microsoft JhengHei"/>
                <a:sym typeface="Microsoft JhengHei"/>
              </a:rPr>
              <a:t>量</a:t>
            </a:r>
            <a:r>
              <a:rPr lang="zh-TW" sz="2000" i="0" u="none" strike="noStrike" cap="none">
                <a:solidFill>
                  <a:srgbClr val="7030A0"/>
                </a:solidFill>
                <a:latin typeface="Microsoft JhengHei"/>
                <a:ea typeface="Microsoft JhengHei"/>
                <a:cs typeface="Microsoft JhengHei"/>
                <a:sym typeface="Microsoft JhengHei"/>
              </a:rPr>
              <a:t>升級 10GbE，加速快照備份與還原</a:t>
            </a:r>
            <a:r>
              <a:rPr lang="zh-TW" sz="2000">
                <a:solidFill>
                  <a:srgbClr val="7030A0"/>
                </a:solidFill>
                <a:latin typeface="Microsoft JhengHei"/>
                <a:ea typeface="Microsoft JhengHei"/>
                <a:cs typeface="Microsoft JhengHei"/>
              </a:rPr>
              <a:t>。</a:t>
            </a:r>
            <a:endParaRPr lang="zh-TW" altLang="en-US">
              <a:latin typeface="Microsoft JhengHei"/>
              <a:ea typeface="Microsoft JhengHei"/>
              <a:cs typeface="Microsoft JhengHei"/>
              <a:sym typeface="Microsoft JhengHei"/>
            </a:endParaRPr>
          </a:p>
        </p:txBody>
      </p:sp>
      <p:sp>
        <p:nvSpPr>
          <p:cNvPr id="667" name="Shape 667"/>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在高速的 10GbE 時代加強還原效能</a:t>
            </a:r>
            <a:endParaRPr>
              <a:latin typeface="Microsoft JhengHei"/>
              <a:ea typeface="Microsoft JhengHei"/>
              <a:cs typeface="Microsoft JhengHei"/>
              <a:sym typeface="Microsoft JhengHei"/>
            </a:endParaRPr>
          </a:p>
        </p:txBody>
      </p:sp>
      <p:sp>
        <p:nvSpPr>
          <p:cNvPr id="668" name="Shape 668"/>
          <p:cNvSpPr txBox="1"/>
          <p:nvPr/>
        </p:nvSpPr>
        <p:spPr>
          <a:xfrm>
            <a:off x="4946626" y="2538891"/>
            <a:ext cx="3398951" cy="5536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zh-TW" sz="1600" b="1" i="0" u="none" strike="noStrike" cap="none">
                <a:solidFill>
                  <a:srgbClr val="7030A0"/>
                </a:solidFill>
                <a:latin typeface="Microsoft JhengHei"/>
                <a:ea typeface="Microsoft JhengHei"/>
                <a:cs typeface="Microsoft JhengHei"/>
                <a:sym typeface="Microsoft JhengHei"/>
              </a:rPr>
              <a:t>利用全新遠端還原功能將備份快照保險庫中資料透過 10GbE 傳回本機</a:t>
            </a:r>
            <a:endParaRPr>
              <a:latin typeface="Microsoft JhengHei"/>
              <a:ea typeface="Microsoft JhengHei"/>
              <a:cs typeface="Microsoft JhengHei"/>
              <a:sym typeface="Microsoft JhengHei"/>
            </a:endParaRPr>
          </a:p>
        </p:txBody>
      </p:sp>
      <p:sp>
        <p:nvSpPr>
          <p:cNvPr id="670" name="Shape 670" descr="ãlighting iconãçåçæå°çµæ"/>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Shape 671"/>
          <p:cNvSpPr/>
          <p:nvPr/>
        </p:nvSpPr>
        <p:spPr>
          <a:xfrm rot="-5400000" flipH="1">
            <a:off x="2126407" y="3450828"/>
            <a:ext cx="1465108" cy="1494004"/>
          </a:xfrm>
          <a:prstGeom prst="triangle">
            <a:avLst>
              <a:gd name="adj" fmla="val 90333"/>
            </a:avLst>
          </a:prstGeom>
          <a:gradFill>
            <a:gsLst>
              <a:gs pos="0">
                <a:srgbClr val="92CCDC"/>
              </a:gs>
              <a:gs pos="20000">
                <a:srgbClr val="92CCDC"/>
              </a:gs>
              <a:gs pos="100000">
                <a:srgbClr val="FFFFFF">
                  <a:alpha val="0"/>
                </a:srgbClr>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69" name="Shape 66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605961" y="3465276"/>
            <a:ext cx="5432460" cy="1465106"/>
          </a:xfrm>
          <a:prstGeom prst="rect">
            <a:avLst/>
          </a:prstGeom>
          <a:solidFill>
            <a:srgbClr val="FFFFFF">
              <a:shade val="85000"/>
            </a:srgbClr>
          </a:solidFill>
          <a:ln w="3175" cap="sq">
            <a:solidFill>
              <a:schemeClr val="bg1">
                <a:lumMod val="65000"/>
              </a:schemeClr>
            </a:solidFill>
            <a:miter lim="800000"/>
          </a:ln>
          <a:effectLst>
            <a:outerShdw blurRad="50800" dist="38100" dir="2700000" algn="tl"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14" name="矩形 13">
            <a:extLst>
              <a:ext uri="{FF2B5EF4-FFF2-40B4-BE49-F238E27FC236}">
                <a16:creationId xmlns:a16="http://schemas.microsoft.com/office/drawing/2014/main" id="{778ED993-3B8E-445B-9010-7B4AEC8FCA0C}"/>
              </a:ext>
            </a:extLst>
          </p:cNvPr>
          <p:cNvSpPr/>
          <p:nvPr/>
        </p:nvSpPr>
        <p:spPr>
          <a:xfrm>
            <a:off x="0" y="1166814"/>
            <a:ext cx="9144000" cy="3976686"/>
          </a:xfrm>
          <a:prstGeom prst="rect">
            <a:avLst/>
          </a:prstGeom>
          <a:gradFill>
            <a:gsLst>
              <a:gs pos="0">
                <a:schemeClr val="bg1">
                  <a:alpha val="0"/>
                </a:schemeClr>
              </a:gs>
              <a:gs pos="100000">
                <a:schemeClr val="bg1">
                  <a:alpha val="75000"/>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7" name="Shape 677"/>
          <p:cNvSpPr/>
          <p:nvPr/>
        </p:nvSpPr>
        <p:spPr>
          <a:xfrm rot="-5400000" flipH="1">
            <a:off x="1211951" y="2585618"/>
            <a:ext cx="2814929" cy="1524816"/>
          </a:xfrm>
          <a:prstGeom prst="triangle">
            <a:avLst>
              <a:gd name="adj" fmla="val 84846"/>
            </a:avLst>
          </a:prstGeom>
          <a:gradFill>
            <a:gsLst>
              <a:gs pos="0">
                <a:srgbClr val="92CCDC"/>
              </a:gs>
              <a:gs pos="20000">
                <a:srgbClr val="92CCDC"/>
              </a:gs>
              <a:gs pos="100000">
                <a:srgbClr val="FFFFFF">
                  <a:alpha val="0"/>
                </a:srgbClr>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78" name="Shape 67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31547" y="2687952"/>
            <a:ext cx="786667" cy="817787"/>
          </a:xfrm>
          <a:prstGeom prst="rect">
            <a:avLst/>
          </a:prstGeom>
          <a:noFill/>
          <a:ln>
            <a:noFill/>
          </a:ln>
        </p:spPr>
      </p:pic>
      <p:pic>
        <p:nvPicPr>
          <p:cNvPr id="679" name="Shape 679" descr="\\Marketing\Marketing\MarketingMaterials\DM\NAS\Software_Section_brochure\QNAP product icon_20170816-assets\Snapshot.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73010" y="2726902"/>
            <a:ext cx="614313" cy="614313"/>
          </a:xfrm>
          <a:prstGeom prst="rect">
            <a:avLst/>
          </a:prstGeom>
          <a:noFill/>
          <a:ln>
            <a:noFill/>
          </a:ln>
        </p:spPr>
      </p:pic>
      <p:pic>
        <p:nvPicPr>
          <p:cNvPr id="680" name="Shape 680" descr="一張含有 螢幕擷取畫面 的圖片&#10;&#10;描述是以非常高的可信度產生"/>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407284" y="1935574"/>
            <a:ext cx="4709501" cy="2824904"/>
          </a:xfrm>
          <a:prstGeom prst="rect">
            <a:avLst/>
          </a:prstGeom>
          <a:noFill/>
          <a:ln w="9525" cap="flat" cmpd="sng">
            <a:solidFill>
              <a:srgbClr val="F2F2F2"/>
            </a:solidFill>
            <a:prstDash val="solid"/>
            <a:round/>
            <a:headEnd type="none" w="sm" len="sm"/>
            <a:tailEnd type="none" w="sm" len="sm"/>
          </a:ln>
        </p:spPr>
      </p:pic>
      <p:sp>
        <p:nvSpPr>
          <p:cNvPr id="681" name="Shape 681"/>
          <p:cNvSpPr/>
          <p:nvPr/>
        </p:nvSpPr>
        <p:spPr>
          <a:xfrm>
            <a:off x="4569772" y="2445552"/>
            <a:ext cx="178200" cy="2424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75"/>
              <a:buFont typeface="Arial"/>
              <a:buNone/>
            </a:pPr>
            <a:r>
              <a:rPr lang="zh-TW" sz="1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2" name="Shape 682"/>
          <p:cNvSpPr txBox="1">
            <a:spLocks noGrp="1"/>
          </p:cNvSpPr>
          <p:nvPr>
            <p:ph type="body" idx="1"/>
          </p:nvPr>
        </p:nvSpPr>
        <p:spPr>
          <a:xfrm>
            <a:off x="457200" y="1166813"/>
            <a:ext cx="8515350" cy="1163102"/>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zh-TW" sz="2000" i="0" u="none" strike="noStrike" cap="none">
                <a:solidFill>
                  <a:srgbClr val="262626"/>
                </a:solidFill>
                <a:latin typeface="Microsoft JhengHei"/>
                <a:ea typeface="Microsoft JhengHei"/>
                <a:cs typeface="Microsoft JhengHei"/>
                <a:sym typeface="Microsoft JhengHei"/>
              </a:rPr>
              <a:t>QTS 4.3.5 的快照管理員首度支援從來源端閱覽、還原快照備份內容</a:t>
            </a:r>
            <a:r>
              <a:rPr lang="zh-TW" sz="2000">
                <a:solidFill>
                  <a:srgbClr val="262626"/>
                </a:solidFill>
                <a:latin typeface="Microsoft JhengHei"/>
                <a:ea typeface="Microsoft JhengHei"/>
                <a:cs typeface="Microsoft JhengHei"/>
              </a:rPr>
              <a:t>。</a:t>
            </a:r>
            <a:endParaRPr lang="zh-TW" altLang="en-US">
              <a:latin typeface="Microsoft JhengHei"/>
              <a:ea typeface="Microsoft JhengHei"/>
              <a:cs typeface="Microsoft JhengHei"/>
              <a:sym typeface="Microsoft JhengHei"/>
            </a:endParaRPr>
          </a:p>
          <a:p>
            <a:pPr marL="342900" indent="-342900"/>
            <a:r>
              <a:rPr lang="zh-TW" sz="2000" i="0" u="none" strike="noStrike" cap="none">
                <a:solidFill>
                  <a:srgbClr val="262626"/>
                </a:solidFill>
                <a:latin typeface="Microsoft JhengHei"/>
                <a:ea typeface="Microsoft JhengHei"/>
                <a:cs typeface="Microsoft JhengHei"/>
                <a:sym typeface="Microsoft JhengHei"/>
              </a:rPr>
              <a:t>可</a:t>
            </a:r>
            <a:r>
              <a:rPr lang="zh-TW" sz="2000">
                <a:solidFill>
                  <a:srgbClr val="262626"/>
                </a:solidFill>
                <a:latin typeface="Microsoft JhengHei"/>
                <a:ea typeface="Microsoft JhengHei"/>
                <a:cs typeface="Microsoft JhengHei"/>
                <a:sym typeface="Microsoft JhengHei"/>
              </a:rPr>
              <a:t>於</a:t>
            </a:r>
            <a:r>
              <a:rPr lang="zh-TW" altLang="en-US" sz="2000">
                <a:solidFill>
                  <a:srgbClr val="262626"/>
                </a:solidFill>
                <a:latin typeface="Microsoft JhengHei"/>
                <a:ea typeface="Microsoft JhengHei"/>
                <a:cs typeface="Microsoft JhengHei"/>
                <a:sym typeface="Microsoft JhengHei"/>
              </a:rPr>
              <a:t>本機</a:t>
            </a:r>
            <a:r>
              <a:rPr lang="zh-TW" sz="2000" i="0" u="none" strike="noStrike" cap="none">
                <a:solidFill>
                  <a:srgbClr val="262626"/>
                </a:solidFill>
                <a:latin typeface="Microsoft JhengHei"/>
                <a:ea typeface="Microsoft JhengHei"/>
                <a:cs typeface="Microsoft JhengHei"/>
                <a:sym typeface="Microsoft JhengHei"/>
              </a:rPr>
              <a:t>快速查看備份到遠端快照保險庫的檔案內容，並透過網路還原選定檔案</a:t>
            </a:r>
            <a:r>
              <a:rPr lang="zh-TW" sz="2000">
                <a:solidFill>
                  <a:srgbClr val="262626"/>
                </a:solidFill>
                <a:latin typeface="Microsoft JhengHei"/>
                <a:ea typeface="Microsoft JhengHei"/>
                <a:cs typeface="Microsoft JhengHei"/>
              </a:rPr>
              <a:t>。</a:t>
            </a:r>
            <a:endParaRPr lang="zh-TW" altLang="en-US">
              <a:latin typeface="Microsoft JhengHei"/>
              <a:ea typeface="Microsoft JhengHei"/>
              <a:cs typeface="Microsoft JhengHei"/>
              <a:sym typeface="Microsoft JhengHei"/>
            </a:endParaRPr>
          </a:p>
        </p:txBody>
      </p:sp>
      <p:sp>
        <p:nvSpPr>
          <p:cNvPr id="683" name="Shape 683"/>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zh-TW" sz="3600" i="0" u="none" strike="noStrike" cap="none">
                <a:solidFill>
                  <a:schemeClr val="lt1"/>
                </a:solidFill>
                <a:latin typeface="Microsoft JhengHei"/>
                <a:ea typeface="Microsoft JhengHei"/>
                <a:cs typeface="Microsoft JhengHei"/>
                <a:sym typeface="Microsoft JhengHei"/>
              </a:rPr>
              <a:t>快照管理員支援由來源端閱覽、還原檔案</a:t>
            </a:r>
            <a:endParaRPr sz="3600" i="0" u="none" strike="noStrike" cap="none">
              <a:solidFill>
                <a:schemeClr val="lt1"/>
              </a:solidFill>
              <a:latin typeface="Microsoft JhengHei"/>
              <a:ea typeface="Microsoft JhengHei"/>
              <a:cs typeface="Microsoft JhengHei"/>
              <a:sym typeface="Microsoft JhengHei"/>
            </a:endParaRPr>
          </a:p>
        </p:txBody>
      </p:sp>
      <p:pic>
        <p:nvPicPr>
          <p:cNvPr id="684" name="Shape 684" descr="https://www.qnap.com/i/_attach_file/product/photo/800_500/294_1508401293_TS-877_front.png?v=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7450" y="3443660"/>
            <a:ext cx="2095171" cy="1309482"/>
          </a:xfrm>
          <a:prstGeom prst="rect">
            <a:avLst/>
          </a:prstGeom>
          <a:noFill/>
          <a:ln>
            <a:noFill/>
          </a:ln>
        </p:spPr>
      </p:pic>
      <p:pic>
        <p:nvPicPr>
          <p:cNvPr id="686" name="Shape 686" descr="一張含有 螢幕擷取畫面 的圖片&#10;&#10;描述是以非常高的可信度產生"/>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40189" y="1934655"/>
            <a:ext cx="2928098" cy="1729584"/>
          </a:xfrm>
          <a:prstGeom prst="rect">
            <a:avLst/>
          </a:prstGeom>
          <a:noFill/>
          <a:ln>
            <a:noFill/>
          </a:ln>
          <a:effectLst>
            <a:outerShdw blurRad="50800" dist="38100" dir="2700000" algn="tl" rotWithShape="0">
              <a:srgbClr val="000000">
                <a:alpha val="40000"/>
              </a:srgbClr>
            </a:outerShdw>
          </a:effectLst>
        </p:spPr>
      </p:pic>
      <p:sp>
        <p:nvSpPr>
          <p:cNvPr id="687" name="Shape 687"/>
          <p:cNvSpPr/>
          <p:nvPr/>
        </p:nvSpPr>
        <p:spPr>
          <a:xfrm>
            <a:off x="3392340" y="1936631"/>
            <a:ext cx="2975947" cy="172312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 name="群組 14">
            <a:extLst>
              <a:ext uri="{FF2B5EF4-FFF2-40B4-BE49-F238E27FC236}">
                <a16:creationId xmlns:a16="http://schemas.microsoft.com/office/drawing/2014/main" id="{342EA51B-186E-4F54-9FE0-DAAB90906B1F}"/>
              </a:ext>
            </a:extLst>
          </p:cNvPr>
          <p:cNvGrpSpPr/>
          <p:nvPr/>
        </p:nvGrpSpPr>
        <p:grpSpPr>
          <a:xfrm>
            <a:off x="400713" y="4683258"/>
            <a:ext cx="5377535" cy="344605"/>
            <a:chOff x="266700" y="4747310"/>
            <a:chExt cx="5377535" cy="344605"/>
          </a:xfrm>
        </p:grpSpPr>
        <p:pic>
          <p:nvPicPr>
            <p:cNvPr id="16" name="圖片 15">
              <a:extLst>
                <a:ext uri="{FF2B5EF4-FFF2-40B4-BE49-F238E27FC236}">
                  <a16:creationId xmlns:a16="http://schemas.microsoft.com/office/drawing/2014/main" id="{C6F450A7-3155-43CC-8925-C571B3A50C0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6700" y="4747310"/>
              <a:ext cx="4081463" cy="344605"/>
            </a:xfrm>
            <a:prstGeom prst="rect">
              <a:avLst/>
            </a:prstGeom>
          </p:spPr>
        </p:pic>
        <p:pic>
          <p:nvPicPr>
            <p:cNvPr id="17" name="圖片 16">
              <a:extLst>
                <a:ext uri="{FF2B5EF4-FFF2-40B4-BE49-F238E27FC236}">
                  <a16:creationId xmlns:a16="http://schemas.microsoft.com/office/drawing/2014/main" id="{66894FCD-7DC1-4E67-ABFB-60C87B833DC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838997" y="4747310"/>
              <a:ext cx="3805238" cy="344605"/>
            </a:xfrm>
            <a:prstGeom prst="rect">
              <a:avLst/>
            </a:prstGeom>
          </p:spPr>
        </p:pic>
      </p:grpSp>
      <p:sp>
        <p:nvSpPr>
          <p:cNvPr id="685" name="Shape 685"/>
          <p:cNvSpPr txBox="1"/>
          <p:nvPr/>
        </p:nvSpPr>
        <p:spPr>
          <a:xfrm>
            <a:off x="693086" y="4727040"/>
            <a:ext cx="507968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TW" sz="1200" b="1" i="0" u="none" strike="noStrike" cap="none">
                <a:solidFill>
                  <a:schemeClr val="bg1"/>
                </a:solidFill>
                <a:latin typeface="Microsoft JhengHei"/>
                <a:ea typeface="Microsoft JhengHei"/>
                <a:cs typeface="Microsoft JhengHei"/>
                <a:sym typeface="Microsoft JhengHei"/>
              </a:rPr>
              <a:t>來源與目的端的NAS皆需要升級至4.3.5</a:t>
            </a:r>
            <a:r>
              <a:rPr lang="zh-TW" sz="1200" b="1">
                <a:solidFill>
                  <a:schemeClr val="bg1"/>
                </a:solidFill>
                <a:latin typeface="Microsoft JhengHei"/>
                <a:ea typeface="Microsoft JhengHei"/>
                <a:cs typeface="Microsoft JhengHei"/>
                <a:sym typeface="Microsoft JhengHei"/>
              </a:rPr>
              <a:t>，</a:t>
            </a:r>
            <a:r>
              <a:rPr lang="zh-TW" sz="1200" b="1" i="0" u="none" strike="noStrike" cap="none">
                <a:solidFill>
                  <a:schemeClr val="bg1"/>
                </a:solidFill>
                <a:latin typeface="Microsoft JhengHei"/>
                <a:ea typeface="Microsoft JhengHei"/>
                <a:cs typeface="Microsoft JhengHei"/>
                <a:sym typeface="Microsoft JhengHei"/>
              </a:rPr>
              <a:t>並</a:t>
            </a:r>
            <a:r>
              <a:rPr lang="zh-TW" sz="1200" b="1">
                <a:solidFill>
                  <a:schemeClr val="bg1"/>
                </a:solidFill>
                <a:latin typeface="Microsoft JhengHei"/>
                <a:ea typeface="Microsoft JhengHei"/>
                <a:cs typeface="Microsoft JhengHei"/>
                <a:sym typeface="Microsoft JhengHei"/>
              </a:rPr>
              <a:t>且</a:t>
            </a:r>
            <a:r>
              <a:rPr lang="zh-TW" sz="1200" b="1" i="0" u="none" strike="noStrike" cap="none">
                <a:solidFill>
                  <a:schemeClr val="bg1"/>
                </a:solidFill>
                <a:latin typeface="Microsoft JhengHei"/>
                <a:ea typeface="Microsoft JhengHei"/>
                <a:cs typeface="Microsoft JhengHei"/>
                <a:sym typeface="Microsoft JhengHei"/>
              </a:rPr>
              <a:t>可彼此連接以使用此功能</a:t>
            </a:r>
            <a:endParaRPr sz="1200" b="1" i="0" u="none" strike="noStrike" cap="none">
              <a:solidFill>
                <a:schemeClr val="bg1"/>
              </a:solidFill>
              <a:latin typeface="Microsoft JhengHei"/>
              <a:ea typeface="Microsoft JhengHei"/>
              <a:cs typeface="Microsoft JhengHei"/>
              <a:sym typeface="Microsoft JhengHe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4" name="Shape 694" descr="一張含有 螢幕擷取畫面 的圖片&#10;&#10;描述是以非常高的可信度產生"/>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79404" y="3283923"/>
            <a:ext cx="2811192" cy="1671003"/>
          </a:xfrm>
          <a:prstGeom prst="rect">
            <a:avLst/>
          </a:prstGeom>
          <a:solidFill>
            <a:srgbClr val="ECECEC"/>
          </a:solidFill>
          <a:ln w="12700" cap="sq" cmpd="sng">
            <a:solidFill>
              <a:srgbClr val="F2F2F2"/>
            </a:solidFill>
            <a:prstDash val="solid"/>
            <a:miter lim="800000"/>
            <a:headEnd type="none" w="sm" len="sm"/>
            <a:tailEnd type="none" w="sm" len="sm"/>
          </a:ln>
        </p:spPr>
      </p:pic>
      <p:grpSp>
        <p:nvGrpSpPr>
          <p:cNvPr id="19" name="群組 18">
            <a:extLst>
              <a:ext uri="{FF2B5EF4-FFF2-40B4-BE49-F238E27FC236}">
                <a16:creationId xmlns:a16="http://schemas.microsoft.com/office/drawing/2014/main" id="{9BDF3EB9-6836-4CC3-ACA2-F20A5BE6E350}"/>
              </a:ext>
            </a:extLst>
          </p:cNvPr>
          <p:cNvGrpSpPr/>
          <p:nvPr/>
        </p:nvGrpSpPr>
        <p:grpSpPr>
          <a:xfrm>
            <a:off x="247182" y="4657700"/>
            <a:ext cx="5731896" cy="344605"/>
            <a:chOff x="266700" y="4747310"/>
            <a:chExt cx="5731896" cy="344605"/>
          </a:xfrm>
        </p:grpSpPr>
        <p:pic>
          <p:nvPicPr>
            <p:cNvPr id="20" name="圖片 19">
              <a:extLst>
                <a:ext uri="{FF2B5EF4-FFF2-40B4-BE49-F238E27FC236}">
                  <a16:creationId xmlns:a16="http://schemas.microsoft.com/office/drawing/2014/main" id="{B6427288-606E-48EA-A23A-2DC202317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700" y="4747310"/>
              <a:ext cx="4081463" cy="344605"/>
            </a:xfrm>
            <a:prstGeom prst="rect">
              <a:avLst/>
            </a:prstGeom>
          </p:spPr>
        </p:pic>
        <p:pic>
          <p:nvPicPr>
            <p:cNvPr id="21" name="圖片 20">
              <a:extLst>
                <a:ext uri="{FF2B5EF4-FFF2-40B4-BE49-F238E27FC236}">
                  <a16:creationId xmlns:a16="http://schemas.microsoft.com/office/drawing/2014/main" id="{4DC71CB3-439F-4CA6-855E-EE2BF967DAB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3358" y="4747310"/>
              <a:ext cx="3805238" cy="344605"/>
            </a:xfrm>
            <a:prstGeom prst="rect">
              <a:avLst/>
            </a:prstGeom>
          </p:spPr>
        </p:pic>
      </p:grpSp>
      <p:sp>
        <p:nvSpPr>
          <p:cNvPr id="692" name="Shape 692"/>
          <p:cNvSpPr txBox="1">
            <a:spLocks noGrp="1"/>
          </p:cNvSpPr>
          <p:nvPr>
            <p:ph type="body" idx="1"/>
          </p:nvPr>
        </p:nvSpPr>
        <p:spPr>
          <a:xfrm>
            <a:off x="457200" y="1166813"/>
            <a:ext cx="8229600" cy="1451969"/>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i="0" u="none" strike="noStrike" cap="none">
                <a:solidFill>
                  <a:srgbClr val="3F3F3F"/>
                </a:solidFill>
                <a:latin typeface="Microsoft JhengHei"/>
                <a:ea typeface="Microsoft JhengHei"/>
                <a:cs typeface="Microsoft JhengHei"/>
                <a:sym typeface="Microsoft JhengHei"/>
              </a:rPr>
              <a:t>不僅</a:t>
            </a:r>
            <a:r>
              <a:rPr lang="zh-TW">
                <a:latin typeface="Microsoft JhengHei"/>
                <a:ea typeface="Microsoft JhengHei"/>
                <a:cs typeface="Microsoft JhengHei"/>
                <a:sym typeface="Microsoft JhengHei"/>
              </a:rPr>
              <a:t>支援</a:t>
            </a:r>
            <a:r>
              <a:rPr lang="zh-TW" i="0" u="none" strike="noStrike" cap="none">
                <a:solidFill>
                  <a:srgbClr val="3F3F3F"/>
                </a:solidFill>
                <a:latin typeface="Microsoft JhengHei"/>
                <a:ea typeface="Microsoft JhengHei"/>
                <a:cs typeface="Microsoft JhengHei"/>
                <a:sym typeface="Microsoft JhengHei"/>
              </a:rPr>
              <a:t>檔案層級還原，還支援區塊層級恢復至本地端：</a:t>
            </a:r>
            <a:endParaRPr lang="zh-TW" altLang="en-US">
              <a:latin typeface="Microsoft JhengHei"/>
              <a:ea typeface="Microsoft JhengHei"/>
              <a:cs typeface="Microsoft JhengHei"/>
              <a:sym typeface="Microsoft JhengHei"/>
            </a:endParaRPr>
          </a:p>
          <a:p>
            <a:pPr marL="0" indent="0">
              <a:buNone/>
            </a:pPr>
            <a:r>
              <a:rPr lang="zh-TW" altLang="en-US">
                <a:latin typeface="Microsoft JhengHei"/>
                <a:ea typeface="Microsoft JhengHei"/>
                <a:cs typeface="Microsoft JhengHei"/>
                <a:sym typeface="Microsoft JhengHei"/>
              </a:rPr>
              <a:t>     </a:t>
            </a:r>
            <a:r>
              <a:rPr lang="zh-TW" i="0" u="none" strike="noStrike" cap="none">
                <a:solidFill>
                  <a:srgbClr val="3F3F3F"/>
                </a:solidFill>
                <a:latin typeface="Microsoft JhengHei"/>
                <a:ea typeface="Microsoft JhengHei"/>
                <a:cs typeface="Microsoft JhengHei"/>
                <a:sym typeface="Microsoft JhengHei"/>
              </a:rPr>
              <a:t> 1. 檔案層級，選擇檔案或資料夾由網路傳送回本地</a:t>
            </a:r>
            <a:r>
              <a:rPr lang="zh-TW" altLang="en-US">
                <a:latin typeface="Microsoft JhengHei"/>
                <a:ea typeface="Microsoft JhengHei"/>
                <a:cs typeface="Microsoft JhengHei"/>
              </a:rPr>
              <a:t>。</a:t>
            </a:r>
            <a:endParaRPr lang="zh-TW" altLang="en-US">
              <a:latin typeface="Microsoft JhengHei"/>
              <a:ea typeface="Microsoft JhengHei"/>
              <a:cs typeface="Microsoft JhengHei"/>
              <a:sym typeface="Microsoft JhengHei"/>
            </a:endParaRPr>
          </a:p>
          <a:p>
            <a:pPr marL="0" indent="0">
              <a:buNone/>
            </a:pPr>
            <a:r>
              <a:rPr lang="zh-TW" altLang="en-US">
                <a:latin typeface="Microsoft JhengHei"/>
                <a:ea typeface="Microsoft JhengHei"/>
                <a:cs typeface="Microsoft JhengHei"/>
                <a:sym typeface="Microsoft JhengHei"/>
              </a:rPr>
              <a:t>     </a:t>
            </a:r>
            <a:r>
              <a:rPr lang="zh-TW" i="0" u="none" strike="noStrike" cap="none">
                <a:solidFill>
                  <a:srgbClr val="3F3F3F"/>
                </a:solidFill>
                <a:latin typeface="Microsoft JhengHei"/>
                <a:ea typeface="Microsoft JhengHei"/>
                <a:cs typeface="Microsoft JhengHei"/>
                <a:sym typeface="Microsoft JhengHei"/>
              </a:rPr>
              <a:t> 2. 區塊層級，將遠端磁碟區或 LUN 快照複製回本地並建立新空間</a:t>
            </a:r>
            <a:r>
              <a:rPr lang="zh-TW" altLang="en-US">
                <a:latin typeface="Microsoft JhengHei"/>
                <a:ea typeface="Microsoft JhengHei"/>
                <a:cs typeface="Microsoft JhengHei"/>
              </a:rPr>
              <a:t>。</a:t>
            </a:r>
            <a:endParaRPr lang="zh-TW" altLang="en-US" b="0" i="0" u="none" strike="noStrike" cap="none">
              <a:solidFill>
                <a:srgbClr val="3F3F3F"/>
              </a:solidFill>
              <a:latin typeface="Microsoft JhengHei"/>
              <a:ea typeface="Microsoft JhengHei"/>
              <a:cs typeface="Microsoft JhengHei"/>
              <a:sym typeface="Microsoft JhengHei"/>
            </a:endParaRPr>
          </a:p>
          <a:p>
            <a:pPr marL="0" indent="0">
              <a:buNone/>
            </a:pPr>
            <a:r>
              <a:rPr lang="zh-TW" altLang="en-US">
                <a:latin typeface="Microsoft JhengHei"/>
                <a:ea typeface="Microsoft JhengHei"/>
                <a:cs typeface="Microsoft JhengHei"/>
                <a:sym typeface="Microsoft JhengHei"/>
              </a:rPr>
              <a:t>     </a:t>
            </a:r>
            <a:r>
              <a:rPr lang="zh-TW" i="0" u="none" strike="noStrike" cap="none">
                <a:solidFill>
                  <a:srgbClr val="3F3F3F"/>
                </a:solidFill>
                <a:latin typeface="Microsoft JhengHei"/>
                <a:ea typeface="Microsoft JhengHei"/>
                <a:cs typeface="Microsoft JhengHei"/>
                <a:sym typeface="Microsoft JhengHei"/>
              </a:rPr>
              <a:t> 3. 區塊層級，將遠端磁碟區或 LUN 快照直接恢復並覆蓋本地來源</a:t>
            </a:r>
            <a:r>
              <a:rPr lang="zh-TW" altLang="en-US">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p:txBody>
      </p:sp>
      <p:sp>
        <p:nvSpPr>
          <p:cNvPr id="693" name="Shape 693"/>
          <p:cNvSpPr txBox="1">
            <a:spLocks noGrp="1"/>
          </p:cNvSpPr>
          <p:nvPr>
            <p:ph type="title"/>
          </p:nvPr>
        </p:nvSpPr>
        <p:spPr>
          <a:xfrm>
            <a:off x="145775" y="206375"/>
            <a:ext cx="7719154" cy="857250"/>
          </a:xfrm>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240"/>
              <a:buFont typeface="Arial"/>
              <a:buNone/>
            </a:pPr>
            <a:r>
              <a:rPr lang="zh-TW" sz="3240" i="0" u="none" strike="noStrike" cap="none">
                <a:solidFill>
                  <a:schemeClr val="lt1"/>
                </a:solidFill>
                <a:latin typeface="Microsoft JhengHei"/>
                <a:ea typeface="Microsoft JhengHei"/>
                <a:cs typeface="Microsoft JhengHei"/>
                <a:sym typeface="Microsoft JhengHei"/>
              </a:rPr>
              <a:t>與本地快照同樣的遠端保險庫還原功能</a:t>
            </a:r>
            <a:endParaRPr sz="3240" i="0" u="none" strike="noStrike" cap="none">
              <a:solidFill>
                <a:schemeClr val="lt1"/>
              </a:solidFill>
              <a:latin typeface="Microsoft JhengHei"/>
              <a:ea typeface="Microsoft JhengHei"/>
              <a:cs typeface="Microsoft JhengHei"/>
              <a:sym typeface="Microsoft JhengHei"/>
            </a:endParaRPr>
          </a:p>
        </p:txBody>
      </p:sp>
      <p:sp>
        <p:nvSpPr>
          <p:cNvPr id="695" name="Shape 695"/>
          <p:cNvSpPr/>
          <p:nvPr/>
        </p:nvSpPr>
        <p:spPr>
          <a:xfrm>
            <a:off x="6503122" y="4579789"/>
            <a:ext cx="1104518" cy="375138"/>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96" name="Shape 696" descr="https://www.qnap.com/i/_attach_file/product/photo/800_500/237_1480300406_TS-831X-Right-angle-of-elevation_V2.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42778" y="3403652"/>
            <a:ext cx="2080844" cy="1341458"/>
          </a:xfrm>
          <a:prstGeom prst="rect">
            <a:avLst/>
          </a:prstGeom>
          <a:noFill/>
          <a:ln>
            <a:noFill/>
          </a:ln>
        </p:spPr>
      </p:pic>
      <p:pic>
        <p:nvPicPr>
          <p:cNvPr id="697" name="Shape 697" descr="https://www.qnap.com/i/_attach_file/product/photo/800_500/294_1508401293_TS-877_front.png?v=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06729" y="3413799"/>
            <a:ext cx="2095171" cy="1309482"/>
          </a:xfrm>
          <a:prstGeom prst="rect">
            <a:avLst/>
          </a:prstGeom>
          <a:noFill/>
          <a:ln>
            <a:noFill/>
          </a:ln>
        </p:spPr>
      </p:pic>
      <p:pic>
        <p:nvPicPr>
          <p:cNvPr id="698" name="Shape 698" descr="一張含有 物件 的圖片&#10;&#10;描述是以非常高的可信度產生"/>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14056" y="3926368"/>
            <a:ext cx="420198" cy="411489"/>
          </a:xfrm>
          <a:prstGeom prst="rect">
            <a:avLst/>
          </a:prstGeom>
          <a:noFill/>
          <a:ln>
            <a:noFill/>
          </a:ln>
        </p:spPr>
      </p:pic>
      <p:sp>
        <p:nvSpPr>
          <p:cNvPr id="699" name="Shape 699"/>
          <p:cNvSpPr txBox="1"/>
          <p:nvPr/>
        </p:nvSpPr>
        <p:spPr>
          <a:xfrm>
            <a:off x="532579" y="4690594"/>
            <a:ext cx="537292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TW" sz="1200" b="1" i="0" u="none" strike="noStrike" cap="none">
                <a:solidFill>
                  <a:schemeClr val="bg1"/>
                </a:solidFill>
                <a:latin typeface="Microsoft JhengHei"/>
                <a:ea typeface="Microsoft JhengHei"/>
                <a:cs typeface="Microsoft JhengHei"/>
                <a:sym typeface="Microsoft JhengHei"/>
              </a:rPr>
              <a:t>由遠端快照保險庫執行的區塊層級恢復時間將取決於檔案差異和網路傳輸速度</a:t>
            </a:r>
            <a:endParaRPr sz="1200" b="1" i="0" u="none" strike="noStrike" cap="none">
              <a:solidFill>
                <a:schemeClr val="bg1"/>
              </a:solidFill>
              <a:latin typeface="Microsoft JhengHei"/>
              <a:ea typeface="Microsoft JhengHei"/>
              <a:cs typeface="Microsoft JhengHei"/>
              <a:sym typeface="Microsoft JhengHei"/>
            </a:endParaRPr>
          </a:p>
        </p:txBody>
      </p:sp>
      <p:grpSp>
        <p:nvGrpSpPr>
          <p:cNvPr id="700" name="Shape 700"/>
          <p:cNvGrpSpPr/>
          <p:nvPr/>
        </p:nvGrpSpPr>
        <p:grpSpPr>
          <a:xfrm>
            <a:off x="5571183" y="2578140"/>
            <a:ext cx="3392067" cy="1132687"/>
            <a:chOff x="4953690" y="2639873"/>
            <a:chExt cx="2858928" cy="954660"/>
          </a:xfrm>
        </p:grpSpPr>
        <p:pic>
          <p:nvPicPr>
            <p:cNvPr id="701" name="Shape 701" descr="一張含有 螢幕擷取畫面 的圖片&#10;&#10;描述是以非常高的可信度產生"/>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960874" y="2639874"/>
              <a:ext cx="2851744" cy="943874"/>
            </a:xfrm>
            <a:prstGeom prst="rect">
              <a:avLst/>
            </a:prstGeom>
            <a:solidFill>
              <a:srgbClr val="ECECEC"/>
            </a:solidFill>
            <a:ln w="12700" cap="sq" cmpd="sng">
              <a:solidFill>
                <a:srgbClr val="FFFFFF"/>
              </a:solidFill>
              <a:prstDash val="solid"/>
              <a:miter lim="800000"/>
              <a:headEnd type="none" w="sm" len="sm"/>
              <a:tailEnd type="none" w="sm" len="sm"/>
            </a:ln>
          </p:spPr>
        </p:pic>
        <p:sp>
          <p:nvSpPr>
            <p:cNvPr id="702" name="Shape 702"/>
            <p:cNvSpPr/>
            <p:nvPr/>
          </p:nvSpPr>
          <p:spPr>
            <a:xfrm>
              <a:off x="4953690" y="2639873"/>
              <a:ext cx="2858927" cy="954660"/>
            </a:xfrm>
            <a:prstGeom prst="rect">
              <a:avLst/>
            </a:prstGeom>
            <a:noFill/>
            <a:ln w="25400" cap="flat" cmpd="sng">
              <a:solidFill>
                <a:srgbClr val="FF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cxnSp>
        <p:nvCxnSpPr>
          <p:cNvPr id="703" name="Shape 703"/>
          <p:cNvCxnSpPr>
            <a:cxnSpLocks/>
          </p:cNvCxnSpPr>
          <p:nvPr/>
        </p:nvCxnSpPr>
        <p:spPr>
          <a:xfrm>
            <a:off x="5579706" y="3710827"/>
            <a:ext cx="923346" cy="1244099"/>
          </a:xfrm>
          <a:prstGeom prst="straightConnector1">
            <a:avLst/>
          </a:prstGeom>
          <a:noFill/>
          <a:ln w="19050" cap="flat" cmpd="sng">
            <a:solidFill>
              <a:srgbClr val="FF0000"/>
            </a:solidFill>
            <a:prstDash val="solid"/>
            <a:round/>
            <a:headEnd type="none" w="sm" len="sm"/>
            <a:tailEnd type="none" w="sm" len="sm"/>
          </a:ln>
        </p:spPr>
      </p:cxnSp>
      <p:cxnSp>
        <p:nvCxnSpPr>
          <p:cNvPr id="704" name="Shape 704"/>
          <p:cNvCxnSpPr>
            <a:cxnSpLocks/>
          </p:cNvCxnSpPr>
          <p:nvPr/>
        </p:nvCxnSpPr>
        <p:spPr>
          <a:xfrm flipH="1">
            <a:off x="7607640" y="3710827"/>
            <a:ext cx="1355540" cy="1244099"/>
          </a:xfrm>
          <a:prstGeom prst="straightConnector1">
            <a:avLst/>
          </a:prstGeom>
          <a:noFill/>
          <a:ln w="19050" cap="flat" cmpd="sng">
            <a:solidFill>
              <a:srgbClr val="FF0000"/>
            </a:solidFill>
            <a:prstDash val="solid"/>
            <a:round/>
            <a:headEnd type="none" w="sm" len="sm"/>
            <a:tailEnd type="none" w="sm" len="sm"/>
          </a:ln>
        </p:spPr>
      </p:cxnSp>
      <p:grpSp>
        <p:nvGrpSpPr>
          <p:cNvPr id="2" name="群組 1">
            <a:extLst>
              <a:ext uri="{FF2B5EF4-FFF2-40B4-BE49-F238E27FC236}">
                <a16:creationId xmlns:a16="http://schemas.microsoft.com/office/drawing/2014/main" id="{22268108-5E23-474E-B6BB-A20971B4A188}"/>
              </a:ext>
            </a:extLst>
          </p:cNvPr>
          <p:cNvGrpSpPr/>
          <p:nvPr/>
        </p:nvGrpSpPr>
        <p:grpSpPr>
          <a:xfrm>
            <a:off x="7600922" y="472256"/>
            <a:ext cx="1244302" cy="1195534"/>
            <a:chOff x="7527829" y="420995"/>
            <a:chExt cx="1435350" cy="1379094"/>
          </a:xfrm>
        </p:grpSpPr>
        <p:pic>
          <p:nvPicPr>
            <p:cNvPr id="705" name="Shape 70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527829" y="420995"/>
              <a:ext cx="1435350" cy="1379094"/>
            </a:xfrm>
            <a:prstGeom prst="rect">
              <a:avLst/>
            </a:prstGeom>
            <a:noFill/>
            <a:ln>
              <a:noFill/>
            </a:ln>
          </p:spPr>
        </p:pic>
        <p:pic>
          <p:nvPicPr>
            <p:cNvPr id="706" name="Shape 70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905774" y="816962"/>
              <a:ext cx="590984" cy="63354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Shape 711" descr="https://previews.123rf.com/images/everythingpossible/everythingpossible1502/everythingpossible150200183/36521380-hand-press-play-button-sign-to-start-or-initiate-projects-as-concept-Stock-Phot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00848"/>
            <a:ext cx="9322554" cy="5244348"/>
          </a:xfrm>
          <a:prstGeom prst="rect">
            <a:avLst/>
          </a:prstGeom>
          <a:noFill/>
          <a:ln>
            <a:noFill/>
          </a:ln>
        </p:spPr>
      </p:pic>
      <p:sp>
        <p:nvSpPr>
          <p:cNvPr id="712" name="Shape 712"/>
          <p:cNvSpPr/>
          <p:nvPr/>
        </p:nvSpPr>
        <p:spPr>
          <a:xfrm>
            <a:off x="0" y="3373085"/>
            <a:ext cx="9322555" cy="1510413"/>
          </a:xfrm>
          <a:prstGeom prst="rect">
            <a:avLst/>
          </a:prstGeom>
          <a:solidFill>
            <a:schemeClr val="lt1">
              <a:alpha val="80784"/>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161D96"/>
              </a:solidFill>
              <a:latin typeface="Arial"/>
              <a:ea typeface="Arial"/>
              <a:cs typeface="Arial"/>
              <a:sym typeface="Arial"/>
            </a:endParaRPr>
          </a:p>
        </p:txBody>
      </p:sp>
      <p:sp>
        <p:nvSpPr>
          <p:cNvPr id="713" name="Shape 713"/>
          <p:cNvSpPr/>
          <p:nvPr/>
        </p:nvSpPr>
        <p:spPr>
          <a:xfrm>
            <a:off x="242961" y="3502923"/>
            <a:ext cx="1071570" cy="354071"/>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altLang="en-US" sz="1600" b="1" i="0" u="none" strike="noStrike" cap="none">
                <a:solidFill>
                  <a:schemeClr val="lt1"/>
                </a:solidFill>
                <a:latin typeface="Microsoft JhengHei"/>
                <a:ea typeface="Microsoft JhengHei"/>
                <a:sym typeface="Arial"/>
              </a:rPr>
              <a:t>實際演示</a:t>
            </a:r>
            <a:endParaRPr lang="zh-TW" altLang="en-US" sz="1600" b="0" i="0" u="none" strike="noStrike" cap="none">
              <a:solidFill>
                <a:schemeClr val="lt1"/>
              </a:solidFill>
              <a:latin typeface="Microsoft JhengHei"/>
              <a:ea typeface="Microsoft JhengHei"/>
              <a:sym typeface="Arial"/>
            </a:endParaRPr>
          </a:p>
        </p:txBody>
      </p:sp>
      <p:sp>
        <p:nvSpPr>
          <p:cNvPr id="714" name="Shape 714"/>
          <p:cNvSpPr txBox="1"/>
          <p:nvPr/>
        </p:nvSpPr>
        <p:spPr>
          <a:xfrm>
            <a:off x="140010" y="3462969"/>
            <a:ext cx="7716210" cy="18094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zh-TW" sz="2800" b="1" i="0" u="none" strike="noStrike" cap="none">
                <a:solidFill>
                  <a:srgbClr val="0070C0"/>
                </a:solidFill>
                <a:latin typeface="Microsoft JhengHei"/>
                <a:ea typeface="Microsoft JhengHei"/>
                <a:cs typeface="Microsoft JhengHei"/>
                <a:sym typeface="Microsoft JhengHei"/>
              </a:rPr>
              <a:t>透過快照管理員，閱覽遠端快照保險庫透過10GbE 還原檔案</a:t>
            </a:r>
            <a:endParaRPr>
              <a:latin typeface="Microsoft JhengHei"/>
              <a:ea typeface="Microsoft JhengHei"/>
              <a:cs typeface="Microsoft JhengHei"/>
              <a:sym typeface="Microsoft JhengHe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13" name="矩形 12">
            <a:extLst>
              <a:ext uri="{FF2B5EF4-FFF2-40B4-BE49-F238E27FC236}">
                <a16:creationId xmlns:a16="http://schemas.microsoft.com/office/drawing/2014/main" id="{933F01B7-450B-4C12-AF92-62259FA0879E}"/>
              </a:ext>
            </a:extLst>
          </p:cNvPr>
          <p:cNvSpPr/>
          <p:nvPr/>
        </p:nvSpPr>
        <p:spPr>
          <a:xfrm>
            <a:off x="0" y="1166814"/>
            <a:ext cx="9144000" cy="3976686"/>
          </a:xfrm>
          <a:prstGeom prst="rect">
            <a:avLst/>
          </a:prstGeom>
          <a:gradFill>
            <a:gsLst>
              <a:gs pos="0">
                <a:schemeClr val="bg1">
                  <a:alpha val="0"/>
                </a:schemeClr>
              </a:gs>
              <a:gs pos="100000">
                <a:schemeClr val="bg1">
                  <a:alpha val="75000"/>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9" name="Shape 719"/>
          <p:cNvSpPr/>
          <p:nvPr/>
        </p:nvSpPr>
        <p:spPr>
          <a:xfrm flipH="1">
            <a:off x="4092244" y="2928964"/>
            <a:ext cx="1607618" cy="721076"/>
          </a:xfrm>
          <a:prstGeom prst="curvedDownArrow">
            <a:avLst>
              <a:gd name="adj1" fmla="val 25000"/>
              <a:gd name="adj2" fmla="val 51785"/>
              <a:gd name="adj3" fmla="val 2923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20" name="Shape 720"/>
          <p:cNvSpPr txBox="1">
            <a:spLocks noGrp="1"/>
          </p:cNvSpPr>
          <p:nvPr>
            <p:ph type="body" idx="1"/>
          </p:nvPr>
        </p:nvSpPr>
        <p:spPr>
          <a:xfrm>
            <a:off x="457200" y="1145041"/>
            <a:ext cx="8229600" cy="1314835"/>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altLang="en-US">
                <a:sym typeface="Microsoft JhengHei"/>
              </a:rPr>
              <a:t>從快照管理員、快照備份保險庫可將指定的快照匯出為鏡像檔</a:t>
            </a:r>
            <a:r>
              <a:rPr lang="zh-TW" altLang="en-US"/>
              <a:t>。</a:t>
            </a:r>
            <a:endParaRPr>
              <a:sym typeface="Microsoft JhengHei"/>
            </a:endParaRPr>
          </a:p>
          <a:p>
            <a:pPr marL="285750" indent="-285750"/>
            <a:r>
              <a:rPr lang="zh-TW" altLang="en-US">
                <a:sym typeface="Microsoft JhengHei"/>
              </a:rPr>
              <a:t>使用外接裝置連接</a:t>
            </a:r>
            <a:r>
              <a:rPr lang="zh-TW">
                <a:sym typeface="Microsoft JhengHei"/>
              </a:rPr>
              <a:t>任一台</a:t>
            </a:r>
            <a:r>
              <a:rPr lang="en-US" altLang="zh-TW">
                <a:sym typeface="Microsoft JhengHei"/>
              </a:rPr>
              <a:t>NAS</a:t>
            </a:r>
            <a:r>
              <a:rPr lang="zh-TW" altLang="en-US">
                <a:sym typeface="Microsoft JhengHei"/>
              </a:rPr>
              <a:t>，並選擇匯入快照</a:t>
            </a:r>
            <a:r>
              <a:rPr lang="zh-TW">
                <a:sym typeface="Microsoft JhengHei"/>
              </a:rPr>
              <a:t>鏡像檔</a:t>
            </a:r>
            <a:r>
              <a:rPr lang="zh-TW" altLang="en-US">
                <a:sym typeface="Microsoft JhengHei"/>
              </a:rPr>
              <a:t>，可建立包含原始磁碟區、</a:t>
            </a:r>
            <a:r>
              <a:rPr lang="en-US" altLang="zh-TW">
                <a:sym typeface="Microsoft JhengHei"/>
              </a:rPr>
              <a:t>LUN </a:t>
            </a:r>
            <a:r>
              <a:rPr lang="zh-TW" altLang="en-US">
                <a:sym typeface="Microsoft JhengHei"/>
              </a:rPr>
              <a:t>具備資料的新儲存空間。</a:t>
            </a:r>
            <a:endParaRPr>
              <a:sym typeface="Microsoft JhengHei"/>
            </a:endParaRPr>
          </a:p>
          <a:p>
            <a:pPr marL="285750" indent="-285750"/>
            <a:r>
              <a:rPr lang="zh-TW" altLang="en-US">
                <a:sym typeface="Microsoft JhengHei"/>
              </a:rPr>
              <a:t>同樣的鏡像檔也可以直接用來還原快照備份保險庫來源端的儲存空間。</a:t>
            </a:r>
            <a:endParaRPr>
              <a:sym typeface="Microsoft JhengHei"/>
            </a:endParaRPr>
          </a:p>
        </p:txBody>
      </p:sp>
      <p:sp>
        <p:nvSpPr>
          <p:cNvPr id="721" name="Shape 721"/>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第四種還原方式：快照匯出/匯入</a:t>
            </a:r>
            <a:endParaRPr sz="3600" b="0" i="0" u="none" strike="noStrike" cap="none">
              <a:solidFill>
                <a:schemeClr val="lt1"/>
              </a:solidFill>
              <a:latin typeface="Microsoft JhengHei"/>
              <a:ea typeface="Microsoft JhengHei"/>
              <a:cs typeface="Microsoft JhengHei"/>
              <a:sym typeface="Microsoft JhengHei"/>
            </a:endParaRPr>
          </a:p>
        </p:txBody>
      </p:sp>
      <p:pic>
        <p:nvPicPr>
          <p:cNvPr id="722" name="Shape 722" descr="https://www.qnap.com/i/_attach_file/product/photo/800_500/294_1508401293_TS-877_front.png?v=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50761" y="3456192"/>
            <a:ext cx="2344961" cy="1378273"/>
          </a:xfrm>
          <a:prstGeom prst="rect">
            <a:avLst/>
          </a:prstGeom>
          <a:noFill/>
          <a:ln>
            <a:noFill/>
          </a:ln>
          <a:effectLst>
            <a:reflection blurRad="6350" stA="35000" endPos="35000" dir="5400000" sy="-100000" algn="bl" rotWithShape="0"/>
          </a:effectLst>
        </p:spPr>
      </p:pic>
      <p:sp>
        <p:nvSpPr>
          <p:cNvPr id="723" name="Shape 723"/>
          <p:cNvSpPr/>
          <p:nvPr/>
        </p:nvSpPr>
        <p:spPr>
          <a:xfrm rot="5400000">
            <a:off x="6289698" y="3159015"/>
            <a:ext cx="1272017" cy="1866373"/>
          </a:xfrm>
          <a:prstGeom prst="triangle">
            <a:avLst>
              <a:gd name="adj" fmla="val 84846"/>
            </a:avLst>
          </a:prstGeom>
          <a:gradFill>
            <a:gsLst>
              <a:gs pos="0">
                <a:srgbClr val="92CCDC"/>
              </a:gs>
              <a:gs pos="20000">
                <a:srgbClr val="92CCDC"/>
              </a:gs>
              <a:gs pos="100000">
                <a:srgbClr val="FFFFFF">
                  <a:alpha val="0"/>
                </a:srgbClr>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24" name="Shape 724" descr="https://www.qnap.com/i/_attach_file/product/photo/800_500/237_1480300406_TS-831X-Right-angle-of-elevation_V2.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28210" y="3573085"/>
            <a:ext cx="2080844" cy="1239608"/>
          </a:xfrm>
          <a:prstGeom prst="rect">
            <a:avLst/>
          </a:prstGeom>
          <a:noFill/>
          <a:ln>
            <a:noFill/>
          </a:ln>
          <a:effectLst>
            <a:reflection blurRad="6350" stA="35000" endPos="35000" dir="5400000" sy="-100000" algn="bl" rotWithShape="0"/>
          </a:effectLst>
        </p:spPr>
      </p:pic>
      <p:pic>
        <p:nvPicPr>
          <p:cNvPr id="725" name="Shape 725" descr="ç¸éåç"/>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53544" y="3287228"/>
            <a:ext cx="1238250" cy="1238250"/>
          </a:xfrm>
          <a:prstGeom prst="rect">
            <a:avLst/>
          </a:prstGeom>
          <a:noFill/>
          <a:ln>
            <a:noFill/>
          </a:ln>
        </p:spPr>
      </p:pic>
      <p:pic>
        <p:nvPicPr>
          <p:cNvPr id="726" name="Shape 726" descr="ç¸éåç"/>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456104" y="4168802"/>
            <a:ext cx="643890" cy="643890"/>
          </a:xfrm>
          <a:prstGeom prst="rect">
            <a:avLst/>
          </a:prstGeom>
          <a:noFill/>
          <a:ln>
            <a:noFill/>
          </a:ln>
        </p:spPr>
      </p:pic>
      <p:pic>
        <p:nvPicPr>
          <p:cNvPr id="727" name="Shape 727" descr="Storage çæ¬åç¨åç - 3658846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19454" y="3021573"/>
            <a:ext cx="2686678" cy="1791119"/>
          </a:xfrm>
          <a:prstGeom prst="rect">
            <a:avLst/>
          </a:prstGeom>
          <a:noFill/>
          <a:ln>
            <a:noFill/>
          </a:ln>
        </p:spPr>
      </p:pic>
      <p:sp>
        <p:nvSpPr>
          <p:cNvPr id="729" name="Shape 729"/>
          <p:cNvSpPr txBox="1"/>
          <p:nvPr/>
        </p:nvSpPr>
        <p:spPr>
          <a:xfrm>
            <a:off x="232762" y="4860629"/>
            <a:ext cx="63882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zh-TW" sz="800" b="1" i="0" u="none" strike="noStrike" cap="none">
                <a:solidFill>
                  <a:srgbClr val="000000"/>
                </a:solidFill>
                <a:latin typeface="Arial"/>
                <a:ea typeface="Arial"/>
                <a:cs typeface="Arial"/>
                <a:sym typeface="Arial"/>
              </a:rPr>
              <a:t>匯出的檔案大小將與快照來源端的磁碟區或LUN大小相同</a:t>
            </a:r>
            <a:endParaRPr sz="800" b="1" i="0" u="none" strike="noStrike" cap="none">
              <a:solidFill>
                <a:srgbClr val="000000"/>
              </a:solidFill>
              <a:latin typeface="Arial"/>
              <a:ea typeface="Arial"/>
              <a:cs typeface="Arial"/>
              <a:sym typeface="Arial"/>
            </a:endParaRPr>
          </a:p>
        </p:txBody>
      </p:sp>
      <p:pic>
        <p:nvPicPr>
          <p:cNvPr id="3" name="圖片 2">
            <a:extLst>
              <a:ext uri="{FF2B5EF4-FFF2-40B4-BE49-F238E27FC236}">
                <a16:creationId xmlns:a16="http://schemas.microsoft.com/office/drawing/2014/main" id="{CAE76DC4-CA80-401A-BC17-B4EB6E3E119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276562" y="2529585"/>
            <a:ext cx="4200968" cy="717446"/>
          </a:xfrm>
          <a:prstGeom prst="rect">
            <a:avLst/>
          </a:prstGeom>
        </p:spPr>
      </p:pic>
      <p:sp>
        <p:nvSpPr>
          <p:cNvPr id="4" name="矩形 3">
            <a:extLst>
              <a:ext uri="{FF2B5EF4-FFF2-40B4-BE49-F238E27FC236}">
                <a16:creationId xmlns:a16="http://schemas.microsoft.com/office/drawing/2014/main" id="{90DDD04E-39D7-448E-BE98-D14E3A531576}"/>
              </a:ext>
            </a:extLst>
          </p:cNvPr>
          <p:cNvSpPr/>
          <p:nvPr/>
        </p:nvSpPr>
        <p:spPr>
          <a:xfrm>
            <a:off x="821417" y="2619417"/>
            <a:ext cx="3630385" cy="523220"/>
          </a:xfrm>
          <a:prstGeom prst="rect">
            <a:avLst/>
          </a:prstGeom>
        </p:spPr>
        <p:txBody>
          <a:bodyPr wrap="square">
            <a:spAutoFit/>
          </a:bodyPr>
          <a:lstStyle/>
          <a:p>
            <a:pPr lvl="0"/>
            <a:r>
              <a:rPr lang="zh-TW" altLang="en-US" b="1">
                <a:solidFill>
                  <a:schemeClr val="lt1"/>
                </a:solidFill>
                <a:latin typeface="Microsoft JhengHei"/>
                <a:ea typeface="Microsoft JhengHei"/>
                <a:cs typeface="Microsoft JhengHei"/>
                <a:sym typeface="Microsoft JhengHei"/>
              </a:rPr>
              <a:t>當網路速度不夠或無法順利連線時，依然可使用最可靠的外接儲存裝置來還原來源端</a:t>
            </a:r>
            <a:endParaRPr lang="zh-TW" altLang="en-US">
              <a:latin typeface="Microsoft JhengHei"/>
              <a:ea typeface="Microsoft JhengHei"/>
              <a:cs typeface="Microsoft JhengHei"/>
              <a:sym typeface="Microsoft JhengHe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6" name="矩形 25">
            <a:extLst>
              <a:ext uri="{FF2B5EF4-FFF2-40B4-BE49-F238E27FC236}">
                <a16:creationId xmlns:a16="http://schemas.microsoft.com/office/drawing/2014/main" id="{B426FDA5-131C-4C9E-8177-323685E5BA82}"/>
              </a:ext>
            </a:extLst>
          </p:cNvPr>
          <p:cNvSpPr/>
          <p:nvPr/>
        </p:nvSpPr>
        <p:spPr>
          <a:xfrm>
            <a:off x="0" y="1166814"/>
            <a:ext cx="9144000" cy="3976686"/>
          </a:xfrm>
          <a:prstGeom prst="rect">
            <a:avLst/>
          </a:prstGeom>
          <a:gradFill>
            <a:gsLst>
              <a:gs pos="0">
                <a:schemeClr val="bg1">
                  <a:alpha val="0"/>
                </a:schemeClr>
              </a:gs>
              <a:gs pos="100000">
                <a:schemeClr val="bg1">
                  <a:alpha val="75000"/>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3" name="Shape 743"/>
          <p:cNvSpPr txBox="1">
            <a:spLocks noGrp="1"/>
          </p:cNvSpPr>
          <p:nvPr>
            <p:ph type="body" idx="1"/>
          </p:nvPr>
        </p:nvSpPr>
        <p:spPr>
          <a:xfrm>
            <a:off x="457200" y="1134150"/>
            <a:ext cx="8229600" cy="1693852"/>
          </a:xfrm>
          <a:prstGeom prst="rect">
            <a:avLst/>
          </a:prstGeom>
          <a:noFill/>
          <a:ln>
            <a:noFill/>
          </a:ln>
        </p:spPr>
        <p:txBody>
          <a:bodyPr spcFirstLastPara="1" wrap="square" lIns="91425" tIns="45700" rIns="91425" bIns="45700" anchor="t" anchorCtr="0">
            <a:noAutofit/>
          </a:bodyPr>
          <a:lstStyle/>
          <a:p>
            <a:pPr marL="285750" indent="-285750">
              <a:lnSpc>
                <a:spcPct val="90000"/>
              </a:lnSpc>
              <a:spcBef>
                <a:spcPts val="0"/>
              </a:spcBef>
            </a:pPr>
            <a:r>
              <a:rPr lang="zh-TW" altLang="en-US">
                <a:sym typeface="Microsoft JhengHei"/>
              </a:rPr>
              <a:t>檔案與應用程式伺服器</a:t>
            </a:r>
            <a:r>
              <a:rPr lang="en-US" altLang="zh-TW">
                <a:sym typeface="Microsoft JhengHei"/>
              </a:rPr>
              <a:t>: </a:t>
            </a:r>
            <a:endParaRPr lang="zh-TW" altLang="en-US">
              <a:sym typeface="Microsoft JhengHei"/>
            </a:endParaRPr>
          </a:p>
          <a:p>
            <a:pPr marL="0" indent="0">
              <a:lnSpc>
                <a:spcPct val="90000"/>
              </a:lnSpc>
              <a:spcBef>
                <a:spcPts val="0"/>
              </a:spcBef>
              <a:buNone/>
            </a:pPr>
            <a:r>
              <a:rPr lang="zh-TW" altLang="en-US">
                <a:sym typeface="Microsoft JhengHei"/>
              </a:rPr>
              <a:t>     使用「快照備份保險庫來源端還原」快速回復選定的檔案或資料夾</a:t>
            </a:r>
            <a:r>
              <a:rPr lang="zh-TW" altLang="en-US"/>
              <a:t>。</a:t>
            </a:r>
            <a:endParaRPr lang="zh-TW" altLang="en-US">
              <a:sym typeface="Microsoft JhengHei"/>
            </a:endParaRPr>
          </a:p>
          <a:p>
            <a:pPr marL="285750" indent="-285750">
              <a:lnSpc>
                <a:spcPct val="90000"/>
              </a:lnSpc>
            </a:pPr>
            <a:r>
              <a:rPr lang="af-ZA" altLang="zh-TW" err="1">
                <a:sym typeface="Microsoft JhengHei"/>
              </a:rPr>
              <a:t>iSCSI</a:t>
            </a:r>
            <a:r>
              <a:rPr lang="af-ZA" altLang="zh-TW">
                <a:sym typeface="Microsoft JhengHei"/>
              </a:rPr>
              <a:t> </a:t>
            </a:r>
            <a:r>
              <a:rPr lang="zh-TW" altLang="en-US">
                <a:sym typeface="Microsoft JhengHei"/>
              </a:rPr>
              <a:t>儲存伺服器</a:t>
            </a:r>
            <a:r>
              <a:rPr lang="en-US" altLang="zh-TW">
                <a:sym typeface="Microsoft JhengHei"/>
              </a:rPr>
              <a:t>: </a:t>
            </a:r>
            <a:endParaRPr lang="zh-TW" altLang="en-US">
              <a:sym typeface="Microsoft JhengHei"/>
            </a:endParaRPr>
          </a:p>
          <a:p>
            <a:pPr marL="0" indent="0">
              <a:lnSpc>
                <a:spcPct val="90000"/>
              </a:lnSpc>
              <a:buNone/>
            </a:pPr>
            <a:r>
              <a:rPr lang="zh-TW" altLang="en-US">
                <a:sym typeface="Microsoft JhengHei"/>
              </a:rPr>
              <a:t>     由備份來源端將 </a:t>
            </a:r>
            <a:r>
              <a:rPr lang="af-ZA" altLang="zh-TW">
                <a:sym typeface="Microsoft JhengHei"/>
              </a:rPr>
              <a:t>LUN </a:t>
            </a:r>
            <a:r>
              <a:rPr lang="zh-TW" altLang="en-US">
                <a:sym typeface="Microsoft JhengHei"/>
              </a:rPr>
              <a:t>透過遠端備份恢復直接傳回並覆蓋既有 </a:t>
            </a:r>
            <a:r>
              <a:rPr lang="af-ZA" altLang="zh-TW">
                <a:sym typeface="Microsoft JhengHei"/>
              </a:rPr>
              <a:t>LUN</a:t>
            </a:r>
            <a:r>
              <a:rPr lang="zh-TW" altLang="zh-TW"/>
              <a:t>，</a:t>
            </a:r>
            <a:endParaRPr lang="af-ZA">
              <a:sym typeface="Microsoft JhengHei"/>
            </a:endParaRPr>
          </a:p>
          <a:p>
            <a:pPr marL="0" indent="0">
              <a:lnSpc>
                <a:spcPct val="90000"/>
              </a:lnSpc>
              <a:buNone/>
            </a:pPr>
            <a:r>
              <a:rPr lang="af-ZA" altLang="zh-TW">
                <a:sym typeface="Microsoft JhengHei"/>
              </a:rPr>
              <a:t>     </a:t>
            </a:r>
            <a:r>
              <a:rPr lang="zh-TW" altLang="en-US">
                <a:sym typeface="Microsoft JhengHei"/>
              </a:rPr>
              <a:t>或在備份目的端將 </a:t>
            </a:r>
            <a:r>
              <a:rPr lang="af-ZA" altLang="zh-TW">
                <a:sym typeface="Microsoft JhengHei"/>
              </a:rPr>
              <a:t>LUN </a:t>
            </a:r>
            <a:r>
              <a:rPr lang="zh-TW" altLang="en-US">
                <a:sym typeface="Microsoft JhengHei"/>
              </a:rPr>
              <a:t>進行快照複製並由 </a:t>
            </a:r>
            <a:r>
              <a:rPr lang="af-ZA" altLang="zh-TW" err="1">
                <a:sym typeface="Microsoft JhengHei"/>
              </a:rPr>
              <a:t>iSCSI</a:t>
            </a:r>
            <a:r>
              <a:rPr lang="af-ZA" altLang="zh-TW">
                <a:sym typeface="Microsoft JhengHei"/>
              </a:rPr>
              <a:t> </a:t>
            </a:r>
            <a:r>
              <a:rPr lang="zh-TW" altLang="en-US">
                <a:sym typeface="Microsoft JhengHei"/>
              </a:rPr>
              <a:t>啟動器直接連接</a:t>
            </a:r>
            <a:r>
              <a:rPr lang="zh-TW" altLang="en-US"/>
              <a:t>。</a:t>
            </a:r>
            <a:endParaRPr lang="zh-TW" altLang="en-US">
              <a:sym typeface="Microsoft JhengHei"/>
            </a:endParaRPr>
          </a:p>
          <a:p>
            <a:pPr marL="285750" indent="-285750">
              <a:lnSpc>
                <a:spcPct val="90000"/>
              </a:lnSpc>
            </a:pPr>
            <a:endParaRPr lang="zh-TW" altLang="en-US">
              <a:sym typeface="Microsoft JhengHei"/>
            </a:endParaRPr>
          </a:p>
        </p:txBody>
      </p:sp>
      <p:sp>
        <p:nvSpPr>
          <p:cNvPr id="27" name="圓角矩形 28">
            <a:extLst>
              <a:ext uri="{FF2B5EF4-FFF2-40B4-BE49-F238E27FC236}">
                <a16:creationId xmlns:a16="http://schemas.microsoft.com/office/drawing/2014/main" id="{704E80DF-523A-4348-B3DC-0FA8C333A335}"/>
              </a:ext>
            </a:extLst>
          </p:cNvPr>
          <p:cNvSpPr/>
          <p:nvPr/>
        </p:nvSpPr>
        <p:spPr>
          <a:xfrm>
            <a:off x="265853" y="2919888"/>
            <a:ext cx="4123267" cy="2136436"/>
          </a:xfrm>
          <a:prstGeom prst="roundRect">
            <a:avLst/>
          </a:prstGeom>
          <a:noFill/>
          <a:ln w="31750" cmpd="sng">
            <a:gradFill flip="none" rotWithShape="1">
              <a:gsLst>
                <a:gs pos="7000">
                  <a:schemeClr val="accent1">
                    <a:lumMod val="5000"/>
                    <a:lumOff val="95000"/>
                    <a:alpha val="0"/>
                  </a:schemeClr>
                </a:gs>
                <a:gs pos="52000">
                  <a:srgbClr val="2EAAD0">
                    <a:alpha val="64000"/>
                  </a:srgbClr>
                </a:gs>
                <a:gs pos="67000">
                  <a:srgbClr val="2EAAD0"/>
                </a:gs>
                <a:gs pos="100000">
                  <a:srgbClr val="0070C0"/>
                </a:gs>
              </a:gsLst>
              <a:lin ang="162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8" name="圓角矩形 28">
            <a:extLst>
              <a:ext uri="{FF2B5EF4-FFF2-40B4-BE49-F238E27FC236}">
                <a16:creationId xmlns:a16="http://schemas.microsoft.com/office/drawing/2014/main" id="{DD5138B2-BAED-43B8-B327-F04E28893003}"/>
              </a:ext>
            </a:extLst>
          </p:cNvPr>
          <p:cNvSpPr/>
          <p:nvPr/>
        </p:nvSpPr>
        <p:spPr>
          <a:xfrm>
            <a:off x="4563533" y="2919888"/>
            <a:ext cx="4123267" cy="2136436"/>
          </a:xfrm>
          <a:prstGeom prst="roundRect">
            <a:avLst/>
          </a:prstGeom>
          <a:noFill/>
          <a:ln w="31750" cmpd="sng">
            <a:gradFill flip="none" rotWithShape="1">
              <a:gsLst>
                <a:gs pos="7000">
                  <a:schemeClr val="accent1">
                    <a:lumMod val="5000"/>
                    <a:lumOff val="95000"/>
                    <a:alpha val="0"/>
                  </a:schemeClr>
                </a:gs>
                <a:gs pos="52000">
                  <a:srgbClr val="4E8F00"/>
                </a:gs>
                <a:gs pos="67000">
                  <a:srgbClr val="4E8F00"/>
                </a:gs>
                <a:gs pos="100000">
                  <a:srgbClr val="3C6E10"/>
                </a:gs>
              </a:gsLst>
              <a:lin ang="162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9" name="Shape 465">
            <a:extLst>
              <a:ext uri="{FF2B5EF4-FFF2-40B4-BE49-F238E27FC236}">
                <a16:creationId xmlns:a16="http://schemas.microsoft.com/office/drawing/2014/main" id="{349B4382-125D-4D48-A47C-B84288C2EEDA}"/>
              </a:ext>
            </a:extLst>
          </p:cNvPr>
          <p:cNvSpPr txBox="1"/>
          <p:nvPr/>
        </p:nvSpPr>
        <p:spPr>
          <a:xfrm>
            <a:off x="699141" y="2934119"/>
            <a:ext cx="3237910" cy="340296"/>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b="1">
                <a:solidFill>
                  <a:schemeClr val="bg1"/>
                </a:solidFill>
                <a:latin typeface="Microsoft JhengHei"/>
                <a:ea typeface="Microsoft JhengHei"/>
                <a:cs typeface="Microsoft JhengHei"/>
                <a:sym typeface="Microsoft JhengHei"/>
              </a:rPr>
              <a:t>檔案層級快照備份保險庫遠端還原</a:t>
            </a:r>
            <a:endParaRPr sz="1400" b="1" i="0" u="none" strike="noStrike" cap="none">
              <a:solidFill>
                <a:schemeClr val="bg1"/>
              </a:solidFill>
              <a:latin typeface="Microsoft JhengHei"/>
              <a:ea typeface="Microsoft JhengHei"/>
              <a:cs typeface="Microsoft JhengHei"/>
              <a:sym typeface="Microsoft JhengHei"/>
            </a:endParaRPr>
          </a:p>
        </p:txBody>
      </p:sp>
      <p:sp>
        <p:nvSpPr>
          <p:cNvPr id="30" name="Shape 466">
            <a:extLst>
              <a:ext uri="{FF2B5EF4-FFF2-40B4-BE49-F238E27FC236}">
                <a16:creationId xmlns:a16="http://schemas.microsoft.com/office/drawing/2014/main" id="{AAE2B153-794E-4B5D-BC2B-C1EB74E07679}"/>
              </a:ext>
            </a:extLst>
          </p:cNvPr>
          <p:cNvSpPr txBox="1"/>
          <p:nvPr/>
        </p:nvSpPr>
        <p:spPr>
          <a:xfrm>
            <a:off x="5120043" y="2918579"/>
            <a:ext cx="3142220" cy="327491"/>
          </a:xfrm>
          <a:prstGeom prst="rect">
            <a:avLst/>
          </a:prstGeom>
          <a:solidFill>
            <a:srgbClr val="006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b="1">
                <a:solidFill>
                  <a:schemeClr val="bg1"/>
                </a:solidFill>
                <a:latin typeface="Microsoft JhengHei"/>
                <a:ea typeface="Microsoft JhengHei"/>
                <a:cs typeface="Microsoft JhengHei"/>
                <a:sym typeface="Microsoft JhengHei"/>
              </a:rPr>
              <a:t>區塊層級 LUN 複製</a:t>
            </a:r>
            <a:r>
              <a:rPr lang="zh-TW" altLang="en-US" b="1">
                <a:solidFill>
                  <a:schemeClr val="bg1"/>
                </a:solidFill>
                <a:latin typeface="Microsoft JhengHei"/>
                <a:ea typeface="Microsoft JhengHei"/>
                <a:cs typeface="Microsoft JhengHei"/>
                <a:sym typeface="Microsoft JhengHei"/>
              </a:rPr>
              <a:t>後，</a:t>
            </a:r>
            <a:r>
              <a:rPr lang="zh-TW" b="1">
                <a:solidFill>
                  <a:schemeClr val="bg1"/>
                </a:solidFill>
                <a:latin typeface="Microsoft JhengHei"/>
                <a:ea typeface="Microsoft JhengHei"/>
                <a:cs typeface="Microsoft JhengHei"/>
                <a:sym typeface="Microsoft JhengHei"/>
              </a:rPr>
              <a:t>從啟動器掛載</a:t>
            </a:r>
            <a:endParaRPr sz="1400" b="1" i="0" u="none" strike="noStrike" cap="none">
              <a:solidFill>
                <a:schemeClr val="bg1"/>
              </a:solidFill>
              <a:latin typeface="Microsoft JhengHei"/>
              <a:ea typeface="Microsoft JhengHei"/>
              <a:cs typeface="Microsoft JhengHei"/>
              <a:sym typeface="Microsoft JhengHei"/>
            </a:endParaRPr>
          </a:p>
        </p:txBody>
      </p:sp>
      <p:sp>
        <p:nvSpPr>
          <p:cNvPr id="742" name="Shape 742"/>
          <p:cNvSpPr/>
          <p:nvPr/>
        </p:nvSpPr>
        <p:spPr>
          <a:xfrm>
            <a:off x="4757828" y="2375055"/>
            <a:ext cx="178200" cy="2424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75"/>
              <a:buFont typeface="Arial"/>
              <a:buNone/>
            </a:pPr>
            <a:r>
              <a:rPr lang="zh-TW" sz="1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44" name="Shape 744"/>
          <p:cNvSpPr txBox="1">
            <a:spLocks noGrp="1"/>
          </p:cNvSpPr>
          <p:nvPr>
            <p:ph type="title"/>
          </p:nvPr>
        </p:nvSpPr>
        <p:spPr>
          <a:xfrm>
            <a:off x="145775" y="63143"/>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zh-TW" sz="3200" i="0" u="none" strike="noStrike" cap="none">
                <a:solidFill>
                  <a:schemeClr val="lt1"/>
                </a:solidFill>
                <a:latin typeface="Microsoft JhengHei"/>
                <a:ea typeface="Microsoft JhengHei"/>
                <a:cs typeface="Microsoft JhengHei"/>
                <a:sym typeface="Microsoft JhengHei"/>
              </a:rPr>
              <a:t>提供給檔案伺服器與 </a:t>
            </a:r>
            <a:br>
              <a:rPr lang="zh-TW" sz="3200" i="0" u="none" strike="noStrike" cap="none">
                <a:solidFill>
                  <a:schemeClr val="lt1"/>
                </a:solidFill>
                <a:latin typeface="Microsoft JhengHei"/>
                <a:ea typeface="Microsoft JhengHei"/>
                <a:cs typeface="Microsoft JhengHei"/>
                <a:sym typeface="Microsoft JhengHei"/>
              </a:rPr>
            </a:br>
            <a:r>
              <a:rPr lang="zh-TW" sz="3200" i="0" u="none" strike="noStrike" cap="none">
                <a:solidFill>
                  <a:schemeClr val="lt1"/>
                </a:solidFill>
                <a:latin typeface="Microsoft JhengHei"/>
                <a:ea typeface="Microsoft JhengHei"/>
                <a:cs typeface="Microsoft JhengHei"/>
                <a:sym typeface="Microsoft JhengHei"/>
              </a:rPr>
              <a:t>iSCSI 伺服器多樣化的還原方法</a:t>
            </a:r>
            <a:endParaRPr sz="2800" i="0" u="none" strike="noStrike" cap="none">
              <a:solidFill>
                <a:schemeClr val="lt1"/>
              </a:solidFill>
              <a:latin typeface="Microsoft JhengHei"/>
              <a:ea typeface="Microsoft JhengHei"/>
              <a:cs typeface="Microsoft JhengHei"/>
              <a:sym typeface="Microsoft JhengHei"/>
            </a:endParaRPr>
          </a:p>
        </p:txBody>
      </p:sp>
      <p:pic>
        <p:nvPicPr>
          <p:cNvPr id="747" name="Shape 747" descr="https://www.qnap.com/i/_attach_file/product/photo/800_500/237_1480300406_TS-831X-Right-angle-of-elevation_V2.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52000" y="3335370"/>
            <a:ext cx="1891617" cy="1182261"/>
          </a:xfrm>
          <a:prstGeom prst="rect">
            <a:avLst/>
          </a:prstGeom>
          <a:noFill/>
          <a:ln>
            <a:noFill/>
          </a:ln>
        </p:spPr>
      </p:pic>
      <p:pic>
        <p:nvPicPr>
          <p:cNvPr id="748" name="Shape 748" descr="https://www.qnap.com/i/_attach_file/product/photo/800_500/294_1508401293_TS-877_front.png?v=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3359" y="3338351"/>
            <a:ext cx="1975476" cy="1144088"/>
          </a:xfrm>
          <a:prstGeom prst="rect">
            <a:avLst/>
          </a:prstGeom>
          <a:noFill/>
          <a:ln>
            <a:noFill/>
          </a:ln>
        </p:spPr>
      </p:pic>
      <p:pic>
        <p:nvPicPr>
          <p:cNvPr id="749" name="Shape 7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684594" y="3787290"/>
            <a:ext cx="1064095" cy="792319"/>
          </a:xfrm>
          <a:prstGeom prst="rect">
            <a:avLst/>
          </a:prstGeom>
          <a:noFill/>
          <a:ln>
            <a:noFill/>
          </a:ln>
        </p:spPr>
      </p:pic>
      <p:pic>
        <p:nvPicPr>
          <p:cNvPr id="750" name="Shape 750" descr="ãServer iconãçåçæå°çµæ"/>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89335" y="3322303"/>
            <a:ext cx="1498967" cy="1297714"/>
          </a:xfrm>
          <a:prstGeom prst="rect">
            <a:avLst/>
          </a:prstGeom>
          <a:noFill/>
          <a:ln>
            <a:noFill/>
          </a:ln>
        </p:spPr>
      </p:pic>
      <p:sp>
        <p:nvSpPr>
          <p:cNvPr id="751" name="Shape 751"/>
          <p:cNvSpPr txBox="1"/>
          <p:nvPr/>
        </p:nvSpPr>
        <p:spPr>
          <a:xfrm>
            <a:off x="439298" y="4846368"/>
            <a:ext cx="63882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zh-TW" sz="800" b="1" i="0" u="none" strike="noStrike" cap="none">
                <a:solidFill>
                  <a:srgbClr val="002060"/>
                </a:solidFill>
                <a:latin typeface="Microsoft JhengHei"/>
                <a:ea typeface="Microsoft JhengHei"/>
                <a:cs typeface="Microsoft JhengHei"/>
                <a:sym typeface="Microsoft JhengHei"/>
              </a:rPr>
              <a:t>或使用LUN匯出功能將進行快照複製的LUN傳送回本機</a:t>
            </a:r>
            <a:endParaRPr sz="800" b="1" i="0" u="none" strike="noStrike" cap="none">
              <a:solidFill>
                <a:srgbClr val="002060"/>
              </a:solidFill>
              <a:latin typeface="Microsoft JhengHei"/>
              <a:ea typeface="Microsoft JhengHei"/>
              <a:cs typeface="Microsoft JhengHei"/>
              <a:sym typeface="Microsoft JhengHei"/>
            </a:endParaRPr>
          </a:p>
        </p:txBody>
      </p:sp>
      <p:pic>
        <p:nvPicPr>
          <p:cNvPr id="752" name="Shape 75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088572" y="3914812"/>
            <a:ext cx="479029" cy="638578"/>
          </a:xfrm>
          <a:prstGeom prst="rect">
            <a:avLst/>
          </a:prstGeom>
          <a:noFill/>
          <a:ln>
            <a:noFill/>
          </a:ln>
          <a:effectLst>
            <a:outerShdw blurRad="50800" dist="38100" dir="13500000" algn="br" rotWithShape="0">
              <a:srgbClr val="000000">
                <a:alpha val="40000"/>
              </a:srgbClr>
            </a:outerShdw>
          </a:effectLst>
        </p:spPr>
      </p:pic>
      <p:pic>
        <p:nvPicPr>
          <p:cNvPr id="753" name="Shape 75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421948" y="3730160"/>
            <a:ext cx="504674" cy="672765"/>
          </a:xfrm>
          <a:prstGeom prst="rect">
            <a:avLst/>
          </a:prstGeom>
          <a:noFill/>
          <a:ln>
            <a:noFill/>
          </a:ln>
          <a:effectLst>
            <a:outerShdw blurRad="76200" sy="23000" kx="-1200000" ky="-1200000" algn="bl" rotWithShape="0">
              <a:srgbClr val="000000">
                <a:alpha val="20000"/>
              </a:srgbClr>
            </a:outerShdw>
          </a:effectLst>
        </p:spPr>
      </p:pic>
      <p:sp>
        <p:nvSpPr>
          <p:cNvPr id="754" name="Shape 754"/>
          <p:cNvSpPr/>
          <p:nvPr/>
        </p:nvSpPr>
        <p:spPr>
          <a:xfrm rot="7613967">
            <a:off x="3101002" y="2010886"/>
            <a:ext cx="2597210" cy="2831022"/>
          </a:xfrm>
          <a:prstGeom prst="arc">
            <a:avLst>
              <a:gd name="adj1" fmla="val 16903518"/>
              <a:gd name="adj2" fmla="val 0"/>
            </a:avLst>
          </a:prstGeom>
          <a:noFill/>
          <a:ln w="38100" cap="flat" cmpd="sng">
            <a:solidFill>
              <a:srgbClr val="4A7DBA"/>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5" name="Shape 755"/>
          <p:cNvSpPr/>
          <p:nvPr/>
        </p:nvSpPr>
        <p:spPr>
          <a:xfrm rot="7613967">
            <a:off x="1312357" y="44071"/>
            <a:ext cx="3808569" cy="5455458"/>
          </a:xfrm>
          <a:prstGeom prst="arc">
            <a:avLst>
              <a:gd name="adj1" fmla="val 16304915"/>
              <a:gd name="adj2" fmla="val 20781084"/>
            </a:avLst>
          </a:prstGeom>
          <a:noFill/>
          <a:ln w="38100" cap="flat" cmpd="sng">
            <a:solidFill>
              <a:srgbClr val="4A7DBA"/>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6" name="Shape 756"/>
          <p:cNvSpPr/>
          <p:nvPr/>
        </p:nvSpPr>
        <p:spPr>
          <a:xfrm rot="-8671734" flipH="1">
            <a:off x="4724997" y="1895068"/>
            <a:ext cx="2597210" cy="2831022"/>
          </a:xfrm>
          <a:prstGeom prst="arc">
            <a:avLst>
              <a:gd name="adj1" fmla="val 16533928"/>
              <a:gd name="adj2" fmla="val 20236553"/>
            </a:avLst>
          </a:prstGeom>
          <a:noFill/>
          <a:ln w="38100" cap="flat" cmpd="sng">
            <a:solidFill>
              <a:srgbClr val="4F6128"/>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7" name="Shape 757"/>
          <p:cNvSpPr/>
          <p:nvPr/>
        </p:nvSpPr>
        <p:spPr>
          <a:xfrm rot="-7613967" flipH="1">
            <a:off x="5430704" y="703980"/>
            <a:ext cx="3230623" cy="4629594"/>
          </a:xfrm>
          <a:prstGeom prst="arc">
            <a:avLst>
              <a:gd name="adj1" fmla="val 16438495"/>
              <a:gd name="adj2" fmla="val 20710075"/>
            </a:avLst>
          </a:prstGeom>
          <a:noFill/>
          <a:ln w="38100" cap="flat" cmpd="sng">
            <a:solidFill>
              <a:srgbClr val="4F6128"/>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758" name="Shape 758" descr="ãSnapshot Iconãçåçæå°çµæ"/>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143617" y="4008002"/>
            <a:ext cx="734965" cy="66079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33" name="圓角矩形 2">
            <a:extLst>
              <a:ext uri="{FF2B5EF4-FFF2-40B4-BE49-F238E27FC236}">
                <a16:creationId xmlns:a16="http://schemas.microsoft.com/office/drawing/2014/main" id="{03352220-7E47-4B8F-B2AF-08B2419DB4B0}"/>
              </a:ext>
            </a:extLst>
          </p:cNvPr>
          <p:cNvSpPr/>
          <p:nvPr/>
        </p:nvSpPr>
        <p:spPr>
          <a:xfrm>
            <a:off x="528320" y="2837548"/>
            <a:ext cx="8105140" cy="2148044"/>
          </a:xfrm>
          <a:prstGeom prst="roundRect">
            <a:avLst>
              <a:gd name="adj" fmla="val 5396"/>
            </a:avLst>
          </a:prstGeom>
          <a:solidFill>
            <a:schemeClr val="bg1"/>
          </a:solidFill>
          <a:ln>
            <a:solidFill>
              <a:srgbClr val="E36C0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765" name="Shape 765" descr="ãSwitch iconãçåçæå°çµæ"/>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90096" y="4468348"/>
            <a:ext cx="1984442" cy="366407"/>
          </a:xfrm>
          <a:prstGeom prst="rect">
            <a:avLst/>
          </a:prstGeom>
          <a:noFill/>
          <a:ln>
            <a:noFill/>
          </a:ln>
        </p:spPr>
      </p:pic>
      <p:cxnSp>
        <p:nvCxnSpPr>
          <p:cNvPr id="766" name="Shape 766"/>
          <p:cNvCxnSpPr/>
          <p:nvPr/>
        </p:nvCxnSpPr>
        <p:spPr>
          <a:xfrm>
            <a:off x="4882317" y="4385529"/>
            <a:ext cx="0" cy="218540"/>
          </a:xfrm>
          <a:prstGeom prst="straightConnector1">
            <a:avLst/>
          </a:prstGeom>
          <a:noFill/>
          <a:ln w="15875" cap="flat" cmpd="sng">
            <a:solidFill>
              <a:srgbClr val="C00000"/>
            </a:solidFill>
            <a:prstDash val="dash"/>
            <a:round/>
            <a:headEnd type="none" w="sm" len="sm"/>
            <a:tailEnd type="triangle" w="med" len="med"/>
          </a:ln>
        </p:spPr>
      </p:cxnSp>
      <p:sp>
        <p:nvSpPr>
          <p:cNvPr id="767" name="Shape 767"/>
          <p:cNvSpPr/>
          <p:nvPr/>
        </p:nvSpPr>
        <p:spPr>
          <a:xfrm>
            <a:off x="1800199" y="3906233"/>
            <a:ext cx="1440000" cy="131621"/>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8" name="Shape 768"/>
          <p:cNvSpPr/>
          <p:nvPr/>
        </p:nvSpPr>
        <p:spPr>
          <a:xfrm>
            <a:off x="5306468" y="2470662"/>
            <a:ext cx="178200" cy="2424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75"/>
              <a:buFont typeface="Arial"/>
              <a:buNone/>
            </a:pPr>
            <a:r>
              <a:rPr lang="zh-TW" sz="1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9" name="Shape 769"/>
          <p:cNvSpPr txBox="1">
            <a:spLocks noGrp="1"/>
          </p:cNvSpPr>
          <p:nvPr>
            <p:ph type="body" idx="1"/>
          </p:nvPr>
        </p:nvSpPr>
        <p:spPr>
          <a:xfrm>
            <a:off x="457200" y="1149138"/>
            <a:ext cx="8229600" cy="1294775"/>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altLang="en-US">
                <a:sym typeface="Microsoft JhengHei"/>
              </a:rPr>
              <a:t>「快照備份保險庫來源端還原」是基於網路的應用技術</a:t>
            </a:r>
            <a:r>
              <a:rPr lang="zh-TW" altLang="en-US"/>
              <a:t>。</a:t>
            </a:r>
            <a:endParaRPr>
              <a:sym typeface="Microsoft JhengHei"/>
            </a:endParaRPr>
          </a:p>
          <a:p>
            <a:pPr marL="285750" indent="-285750"/>
            <a:r>
              <a:rPr lang="zh-TW" altLang="en-US">
                <a:sym typeface="Microsoft JhengHei"/>
              </a:rPr>
              <a:t>當使用 </a:t>
            </a:r>
            <a:r>
              <a:rPr lang="en-US" altLang="zh-TW">
                <a:sym typeface="Microsoft JhengHei"/>
              </a:rPr>
              <a:t>1GbE </a:t>
            </a:r>
            <a:r>
              <a:rPr lang="zh-TW" altLang="en-US">
                <a:sym typeface="Microsoft JhengHei"/>
              </a:rPr>
              <a:t>網路時，還原大型檔案將可能花費數小時之久</a:t>
            </a:r>
            <a:r>
              <a:rPr lang="zh-TW" altLang="en-US"/>
              <a:t>。</a:t>
            </a:r>
            <a:endParaRPr>
              <a:sym typeface="Microsoft JhengHei"/>
            </a:endParaRPr>
          </a:p>
          <a:p>
            <a:pPr marL="285750" indent="-285750"/>
            <a:r>
              <a:rPr lang="zh-TW" altLang="en-US">
                <a:sym typeface="Microsoft JhengHei"/>
              </a:rPr>
              <a:t>選用 </a:t>
            </a:r>
            <a:r>
              <a:rPr lang="en-US" altLang="zh-TW">
                <a:sym typeface="Microsoft JhengHei"/>
              </a:rPr>
              <a:t>10GbE </a:t>
            </a:r>
            <a:r>
              <a:rPr lang="zh-TW" altLang="en-US">
                <a:sym typeface="Microsoft JhengHei"/>
              </a:rPr>
              <a:t>網路搭配快照備份任務，不僅提升備份速度，</a:t>
            </a:r>
            <a:br>
              <a:rPr lang="zh-TW" altLang="en-US"/>
            </a:br>
            <a:r>
              <a:rPr lang="zh-TW" altLang="en-US">
                <a:solidFill>
                  <a:srgbClr val="006600"/>
                </a:solidFill>
                <a:sym typeface="Microsoft JhengHei"/>
              </a:rPr>
              <a:t>在 </a:t>
            </a:r>
            <a:r>
              <a:rPr lang="en-US" altLang="zh-TW">
                <a:solidFill>
                  <a:srgbClr val="006600"/>
                </a:solidFill>
                <a:sym typeface="Microsoft JhengHei"/>
              </a:rPr>
              <a:t>QTS 4.3.5 </a:t>
            </a:r>
            <a:r>
              <a:rPr lang="zh-TW" altLang="en-US">
                <a:solidFill>
                  <a:srgbClr val="006600"/>
                </a:solidFill>
                <a:sym typeface="Microsoft JhengHei"/>
              </a:rPr>
              <a:t>更等於直接提升還原速度</a:t>
            </a:r>
            <a:r>
              <a:rPr lang="en-US" altLang="zh-TW">
                <a:solidFill>
                  <a:srgbClr val="006600"/>
                </a:solidFill>
                <a:sym typeface="Microsoft JhengHei"/>
              </a:rPr>
              <a:t>! </a:t>
            </a:r>
            <a:endParaRPr>
              <a:solidFill>
                <a:srgbClr val="006600"/>
              </a:solidFill>
              <a:sym typeface="Microsoft JhengHei"/>
            </a:endParaRPr>
          </a:p>
        </p:txBody>
      </p:sp>
      <p:sp>
        <p:nvSpPr>
          <p:cNvPr id="770" name="Shape 770"/>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a:buSzPts val="800"/>
            </a:pPr>
            <a:r>
              <a:rPr lang="zh-TW" altLang="en-US">
                <a:latin typeface="Microsoft JhengHei"/>
                <a:ea typeface="Microsoft JhengHei"/>
                <a:cs typeface="Microsoft JhengHei"/>
                <a:sym typeface="Microsoft JhengHei"/>
              </a:rPr>
              <a:t>透過 </a:t>
            </a:r>
            <a:r>
              <a:rPr lang="zh-TW" sz="3600" i="0" u="none" strike="noStrike" cap="none">
                <a:solidFill>
                  <a:schemeClr val="lt1"/>
                </a:solidFill>
                <a:latin typeface="Microsoft JhengHei"/>
                <a:ea typeface="Microsoft JhengHei"/>
                <a:cs typeface="Microsoft JhengHei"/>
                <a:sym typeface="Microsoft JhengHei"/>
              </a:rPr>
              <a:t>10GbE 網路大幅降低資料還原時間</a:t>
            </a:r>
            <a:endParaRPr lang="zh-TW" altLang="en-US" sz="3600" i="0" u="none" strike="noStrike" cap="none">
              <a:solidFill>
                <a:schemeClr val="lt1"/>
              </a:solidFill>
              <a:latin typeface="Microsoft JhengHei"/>
              <a:ea typeface="Microsoft JhengHei"/>
              <a:cs typeface="Microsoft JhengHei"/>
              <a:sym typeface="Microsoft JhengHei"/>
            </a:endParaRPr>
          </a:p>
        </p:txBody>
      </p:sp>
      <p:pic>
        <p:nvPicPr>
          <p:cNvPr id="771" name="Shape 771" descr="https://www.qnap.com/i/_attach_file/product/photo/800_500/327_1520841112_QSW-1208-8C_Right-angle-of-elevation.png?v=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77189" y="3108962"/>
            <a:ext cx="2405637" cy="587127"/>
          </a:xfrm>
          <a:prstGeom prst="rect">
            <a:avLst/>
          </a:prstGeom>
          <a:noFill/>
          <a:ln>
            <a:noFill/>
          </a:ln>
        </p:spPr>
      </p:pic>
      <p:sp>
        <p:nvSpPr>
          <p:cNvPr id="772" name="Shape 772"/>
          <p:cNvSpPr txBox="1"/>
          <p:nvPr/>
        </p:nvSpPr>
        <p:spPr>
          <a:xfrm>
            <a:off x="488574" y="3927786"/>
            <a:ext cx="1178666" cy="37338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zh-TW" sz="1400" b="1" i="0" u="none" strike="noStrike" cap="none">
                <a:solidFill>
                  <a:srgbClr val="000000"/>
                </a:solidFill>
                <a:latin typeface="Microsoft JhengHei"/>
                <a:ea typeface="Microsoft JhengHei"/>
                <a:cs typeface="Microsoft JhengHei"/>
                <a:sym typeface="Microsoft JhengHei"/>
              </a:rPr>
              <a:t>災難</a:t>
            </a:r>
            <a:endParaRPr sz="1400" b="1" i="0" u="none" strike="noStrike" cap="none">
              <a:solidFill>
                <a:srgbClr val="000000"/>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rgbClr val="000000"/>
              </a:buClr>
              <a:buSzPts val="1400"/>
              <a:buFont typeface="Arial"/>
              <a:buNone/>
            </a:pPr>
            <a:r>
              <a:rPr lang="zh-TW" sz="1400" b="1" i="0" u="none" strike="noStrike" cap="none">
                <a:solidFill>
                  <a:srgbClr val="000000"/>
                </a:solidFill>
                <a:latin typeface="Microsoft JhengHei"/>
                <a:ea typeface="Microsoft JhengHei"/>
                <a:cs typeface="Microsoft JhengHei"/>
                <a:sym typeface="Microsoft JhengHei"/>
              </a:rPr>
              <a:t>發生時間</a:t>
            </a:r>
            <a:endParaRPr sz="1400" b="1" i="0" u="none" strike="noStrike" cap="none">
              <a:solidFill>
                <a:srgbClr val="000000"/>
              </a:solidFill>
              <a:latin typeface="Microsoft JhengHei"/>
              <a:ea typeface="Microsoft JhengHei"/>
              <a:cs typeface="Microsoft JhengHei"/>
              <a:sym typeface="Microsoft JhengHei"/>
            </a:endParaRPr>
          </a:p>
        </p:txBody>
      </p:sp>
      <p:sp>
        <p:nvSpPr>
          <p:cNvPr id="773" name="Shape 773"/>
          <p:cNvSpPr/>
          <p:nvPr/>
        </p:nvSpPr>
        <p:spPr>
          <a:xfrm>
            <a:off x="1990860" y="4266428"/>
            <a:ext cx="4327221" cy="115789"/>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774" name="Shape 774"/>
          <p:cNvGrpSpPr/>
          <p:nvPr/>
        </p:nvGrpSpPr>
        <p:grpSpPr>
          <a:xfrm>
            <a:off x="6110725" y="4067803"/>
            <a:ext cx="1265383" cy="549670"/>
            <a:chOff x="6799068" y="3956276"/>
            <a:chExt cx="1265383" cy="549670"/>
          </a:xfrm>
        </p:grpSpPr>
        <p:sp>
          <p:nvSpPr>
            <p:cNvPr id="775" name="Shape 775"/>
            <p:cNvSpPr/>
            <p:nvPr/>
          </p:nvSpPr>
          <p:spPr>
            <a:xfrm rot="5400000">
              <a:off x="7751033" y="4069854"/>
              <a:ext cx="323850" cy="302986"/>
            </a:xfrm>
            <a:prstGeom prst="triangle">
              <a:avLst>
                <a:gd name="adj" fmla="val 50000"/>
              </a:avLst>
            </a:prstGeom>
            <a:solidFill>
              <a:srgbClr val="48B4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6" name="Shape 776"/>
            <p:cNvSpPr/>
            <p:nvPr/>
          </p:nvSpPr>
          <p:spPr>
            <a:xfrm>
              <a:off x="7211795" y="4167371"/>
              <a:ext cx="565150" cy="131731"/>
            </a:xfrm>
            <a:prstGeom prst="rect">
              <a:avLst/>
            </a:prstGeom>
            <a:solidFill>
              <a:srgbClr val="48B4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77" name="Shape 777" descr="ãGreen Check iconãçåçæå°çµæ"/>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799068" y="3956276"/>
              <a:ext cx="549670" cy="549670"/>
            </a:xfrm>
            <a:prstGeom prst="rect">
              <a:avLst/>
            </a:prstGeom>
            <a:noFill/>
            <a:ln>
              <a:noFill/>
            </a:ln>
          </p:spPr>
        </p:pic>
      </p:grpSp>
      <p:sp>
        <p:nvSpPr>
          <p:cNvPr id="778" name="Shape 778"/>
          <p:cNvSpPr txBox="1"/>
          <p:nvPr/>
        </p:nvSpPr>
        <p:spPr>
          <a:xfrm>
            <a:off x="3074249" y="4465036"/>
            <a:ext cx="983817" cy="34530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zh-TW" sz="1200" b="1" i="0" u="none" strike="noStrike" cap="none">
                <a:solidFill>
                  <a:srgbClr val="000000"/>
                </a:solidFill>
                <a:latin typeface="Microsoft JhengHei"/>
                <a:ea typeface="Microsoft JhengHei"/>
                <a:cs typeface="Microsoft JhengHei"/>
                <a:sym typeface="Microsoft JhengHei"/>
              </a:rPr>
              <a:t>1GbE</a:t>
            </a:r>
            <a:endParaRPr sz="1200" b="1" i="0" u="none" strike="noStrike" cap="none">
              <a:solidFill>
                <a:srgbClr val="000000"/>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rgbClr val="000000"/>
              </a:buClr>
              <a:buSzPts val="1200"/>
              <a:buFont typeface="Arial"/>
              <a:buNone/>
            </a:pPr>
            <a:r>
              <a:rPr lang="zh-TW" sz="1200" b="1" i="0" u="none" strike="noStrike" cap="none">
                <a:solidFill>
                  <a:srgbClr val="000000"/>
                </a:solidFill>
                <a:latin typeface="Microsoft JhengHei"/>
                <a:ea typeface="Microsoft JhengHei"/>
                <a:cs typeface="Microsoft JhengHei"/>
                <a:sym typeface="Microsoft JhengHei"/>
              </a:rPr>
              <a:t>交換器 </a:t>
            </a:r>
            <a:endParaRPr sz="1200" b="1" i="0" u="none" strike="noStrike" cap="none">
              <a:solidFill>
                <a:srgbClr val="000000"/>
              </a:solidFill>
              <a:latin typeface="Microsoft JhengHei"/>
              <a:ea typeface="Microsoft JhengHei"/>
              <a:cs typeface="Microsoft JhengHei"/>
              <a:sym typeface="Microsoft JhengHei"/>
            </a:endParaRPr>
          </a:p>
        </p:txBody>
      </p:sp>
      <p:sp>
        <p:nvSpPr>
          <p:cNvPr id="779" name="Shape 779"/>
          <p:cNvSpPr txBox="1"/>
          <p:nvPr/>
        </p:nvSpPr>
        <p:spPr>
          <a:xfrm>
            <a:off x="821521" y="3183674"/>
            <a:ext cx="1351280" cy="50155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zh-TW" sz="1200" b="1" i="0" u="none" strike="noStrike" cap="none">
                <a:solidFill>
                  <a:srgbClr val="000000"/>
                </a:solidFill>
                <a:latin typeface="Microsoft JhengHei"/>
                <a:ea typeface="Microsoft JhengHei"/>
                <a:cs typeface="Microsoft JhengHei"/>
                <a:sym typeface="Microsoft JhengHei"/>
              </a:rPr>
              <a:t>QNAP 10GbE </a:t>
            </a:r>
            <a:endParaRPr sz="1200" b="1" i="0" u="none" strike="noStrike" cap="none">
              <a:solidFill>
                <a:srgbClr val="000000"/>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rgbClr val="000000"/>
              </a:buClr>
              <a:buSzPts val="1200"/>
              <a:buFont typeface="Arial"/>
              <a:buNone/>
            </a:pPr>
            <a:r>
              <a:rPr lang="zh-TW" sz="1200" b="1" i="0" u="none" strike="noStrike" cap="none">
                <a:solidFill>
                  <a:srgbClr val="000000"/>
                </a:solidFill>
                <a:latin typeface="Microsoft JhengHei"/>
                <a:ea typeface="Microsoft JhengHei"/>
                <a:cs typeface="Microsoft JhengHei"/>
                <a:sym typeface="Microsoft JhengHei"/>
              </a:rPr>
              <a:t>交換器</a:t>
            </a:r>
            <a:endParaRPr sz="1200" b="1" i="0" u="none" strike="noStrike" cap="none">
              <a:solidFill>
                <a:srgbClr val="000000"/>
              </a:solidFill>
              <a:latin typeface="Microsoft JhengHei"/>
              <a:ea typeface="Microsoft JhengHei"/>
              <a:cs typeface="Microsoft JhengHei"/>
              <a:sym typeface="Microsoft JhengHei"/>
            </a:endParaRPr>
          </a:p>
        </p:txBody>
      </p:sp>
      <p:grpSp>
        <p:nvGrpSpPr>
          <p:cNvPr id="781" name="Shape 781"/>
          <p:cNvGrpSpPr/>
          <p:nvPr/>
        </p:nvGrpSpPr>
        <p:grpSpPr>
          <a:xfrm>
            <a:off x="2363313" y="2599131"/>
            <a:ext cx="4366573" cy="309450"/>
            <a:chOff x="682947" y="4588044"/>
            <a:chExt cx="4366573" cy="309450"/>
          </a:xfrm>
        </p:grpSpPr>
        <p:sp>
          <p:nvSpPr>
            <p:cNvPr id="782" name="Shape 782"/>
            <p:cNvSpPr/>
            <p:nvPr/>
          </p:nvSpPr>
          <p:spPr>
            <a:xfrm>
              <a:off x="682947" y="4592940"/>
              <a:ext cx="4366573" cy="302881"/>
            </a:xfrm>
            <a:prstGeom prst="roundRect">
              <a:avLst>
                <a:gd name="adj" fmla="val 40253"/>
              </a:avLst>
            </a:prstGeom>
            <a:solidFill>
              <a:schemeClr val="lt1"/>
            </a:solidFill>
            <a:ln w="25400" cap="flat" cmpd="sng">
              <a:solidFill>
                <a:srgbClr val="3185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icrosoft JhengHei"/>
                <a:ea typeface="Microsoft JhengHei"/>
                <a:cs typeface="Microsoft JhengHei"/>
                <a:sym typeface="Microsoft JhengHei"/>
              </a:endParaRPr>
            </a:p>
          </p:txBody>
        </p:sp>
        <p:sp>
          <p:nvSpPr>
            <p:cNvPr id="783" name="Shape 783"/>
            <p:cNvSpPr txBox="1"/>
            <p:nvPr/>
          </p:nvSpPr>
          <p:spPr>
            <a:xfrm>
              <a:off x="1200543" y="4589717"/>
              <a:ext cx="273183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rgbClr val="C00000"/>
                  </a:solidFill>
                  <a:latin typeface="Microsoft JhengHei"/>
                  <a:ea typeface="Microsoft JhengHei"/>
                  <a:cs typeface="Microsoft JhengHei"/>
                  <a:sym typeface="Microsoft JhengHei"/>
                </a:rPr>
                <a:t>RTO 還原所需耗費時間</a:t>
              </a:r>
              <a:endParaRPr sz="1400" b="1" i="0" u="none" strike="noStrike" cap="none">
                <a:solidFill>
                  <a:srgbClr val="C00000"/>
                </a:solidFill>
                <a:latin typeface="Microsoft JhengHei"/>
                <a:ea typeface="Microsoft JhengHei"/>
                <a:cs typeface="Microsoft JhengHei"/>
                <a:sym typeface="Microsoft JhengHei"/>
              </a:endParaRPr>
            </a:p>
          </p:txBody>
        </p:sp>
        <p:sp>
          <p:nvSpPr>
            <p:cNvPr id="784" name="Shape 784"/>
            <p:cNvSpPr/>
            <p:nvPr/>
          </p:nvSpPr>
          <p:spPr>
            <a:xfrm>
              <a:off x="884327" y="4675385"/>
              <a:ext cx="316216" cy="13644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Microsoft JhengHei"/>
                <a:ea typeface="Microsoft JhengHei"/>
                <a:cs typeface="Microsoft JhengHei"/>
                <a:sym typeface="Microsoft JhengHei"/>
              </a:endParaRPr>
            </a:p>
          </p:txBody>
        </p:sp>
        <p:sp>
          <p:nvSpPr>
            <p:cNvPr id="785" name="Shape 785"/>
            <p:cNvSpPr/>
            <p:nvPr/>
          </p:nvSpPr>
          <p:spPr>
            <a:xfrm>
              <a:off x="3448641" y="4689629"/>
              <a:ext cx="349241" cy="122195"/>
            </a:xfrm>
            <a:prstGeom prst="rect">
              <a:avLst/>
            </a:prstGeom>
            <a:solidFill>
              <a:srgbClr val="48B4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chemeClr val="lt1"/>
                </a:solidFill>
                <a:latin typeface="Microsoft JhengHei"/>
                <a:ea typeface="Microsoft JhengHei"/>
                <a:cs typeface="Microsoft JhengHei"/>
                <a:sym typeface="Microsoft JhengHei"/>
              </a:endParaRPr>
            </a:p>
          </p:txBody>
        </p:sp>
        <p:sp>
          <p:nvSpPr>
            <p:cNvPr id="786" name="Shape 786"/>
            <p:cNvSpPr txBox="1"/>
            <p:nvPr/>
          </p:nvSpPr>
          <p:spPr>
            <a:xfrm>
              <a:off x="3744421" y="4588044"/>
              <a:ext cx="130509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rgbClr val="006600"/>
                  </a:solidFill>
                  <a:latin typeface="Microsoft JhengHei"/>
                  <a:ea typeface="Microsoft JhengHei"/>
                  <a:cs typeface="Microsoft JhengHei"/>
                  <a:sym typeface="Microsoft JhengHei"/>
                </a:rPr>
                <a:t>系統回復時間</a:t>
              </a:r>
              <a:endParaRPr sz="1400" b="1" i="0" u="none" strike="noStrike" cap="none">
                <a:solidFill>
                  <a:srgbClr val="006600"/>
                </a:solidFill>
                <a:latin typeface="Microsoft JhengHei"/>
                <a:ea typeface="Microsoft JhengHei"/>
                <a:cs typeface="Microsoft JhengHei"/>
                <a:sym typeface="Microsoft JhengHei"/>
              </a:endParaRPr>
            </a:p>
          </p:txBody>
        </p:sp>
      </p:grpSp>
      <p:grpSp>
        <p:nvGrpSpPr>
          <p:cNvPr id="787" name="Shape 787"/>
          <p:cNvGrpSpPr/>
          <p:nvPr/>
        </p:nvGrpSpPr>
        <p:grpSpPr>
          <a:xfrm>
            <a:off x="3076125" y="3790627"/>
            <a:ext cx="1006879" cy="323850"/>
            <a:chOff x="2659860" y="3632426"/>
            <a:chExt cx="1006879" cy="323850"/>
          </a:xfrm>
        </p:grpSpPr>
        <p:sp>
          <p:nvSpPr>
            <p:cNvPr id="788" name="Shape 788"/>
            <p:cNvSpPr/>
            <p:nvPr/>
          </p:nvSpPr>
          <p:spPr>
            <a:xfrm>
              <a:off x="2659860" y="3746293"/>
              <a:ext cx="774700" cy="117787"/>
            </a:xfrm>
            <a:prstGeom prst="rect">
              <a:avLst/>
            </a:prstGeom>
            <a:solidFill>
              <a:srgbClr val="48B4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9" name="Shape 789"/>
            <p:cNvSpPr/>
            <p:nvPr/>
          </p:nvSpPr>
          <p:spPr>
            <a:xfrm rot="5400000">
              <a:off x="3353321" y="3642858"/>
              <a:ext cx="323850" cy="302986"/>
            </a:xfrm>
            <a:prstGeom prst="triangle">
              <a:avLst>
                <a:gd name="adj" fmla="val 50000"/>
              </a:avLst>
            </a:prstGeom>
            <a:solidFill>
              <a:srgbClr val="48B4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790" name="Shape 790" descr="ãGreen Check iconãçåçæå°çµæ"/>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810206" y="3653263"/>
            <a:ext cx="565558" cy="565558"/>
          </a:xfrm>
          <a:prstGeom prst="rect">
            <a:avLst/>
          </a:prstGeom>
          <a:noFill/>
          <a:ln>
            <a:noFill/>
          </a:ln>
        </p:spPr>
      </p:pic>
      <p:pic>
        <p:nvPicPr>
          <p:cNvPr id="791" name="Shape 79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682064" y="3805986"/>
            <a:ext cx="715709" cy="736876"/>
          </a:xfrm>
          <a:prstGeom prst="ellipse">
            <a:avLst/>
          </a:prstGeom>
          <a:noFill/>
          <a:ln w="63500" cap="rnd" cmpd="sng">
            <a:noFill/>
            <a:prstDash val="solid"/>
            <a:round/>
            <a:headEnd type="none" w="sm" len="sm"/>
            <a:tailEnd type="none" w="sm" len="sm"/>
          </a:ln>
        </p:spPr>
      </p:pic>
      <p:cxnSp>
        <p:nvCxnSpPr>
          <p:cNvPr id="792" name="Shape 792"/>
          <p:cNvCxnSpPr/>
          <p:nvPr/>
        </p:nvCxnSpPr>
        <p:spPr>
          <a:xfrm rot="10800000">
            <a:off x="2701121" y="3653263"/>
            <a:ext cx="0" cy="251231"/>
          </a:xfrm>
          <a:prstGeom prst="straightConnector1">
            <a:avLst/>
          </a:prstGeom>
          <a:noFill/>
          <a:ln w="15875" cap="flat" cmpd="sng">
            <a:solidFill>
              <a:srgbClr val="C00000"/>
            </a:solidFill>
            <a:prstDash val="dash"/>
            <a:round/>
            <a:headEnd type="none" w="sm" len="sm"/>
            <a:tailEnd type="triangle" w="med" len="med"/>
          </a:ln>
        </p:spPr>
      </p:cxnSp>
      <p:pic>
        <p:nvPicPr>
          <p:cNvPr id="3" name="圖片 2">
            <a:extLst>
              <a:ext uri="{FF2B5EF4-FFF2-40B4-BE49-F238E27FC236}">
                <a16:creationId xmlns:a16="http://schemas.microsoft.com/office/drawing/2014/main" id="{7F6463BF-FAE8-4F7C-A4E3-62536FC156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4556927" y="3040438"/>
            <a:ext cx="3596019" cy="960681"/>
          </a:xfrm>
          <a:prstGeom prst="rect">
            <a:avLst/>
          </a:prstGeom>
        </p:spPr>
      </p:pic>
      <p:sp>
        <p:nvSpPr>
          <p:cNvPr id="5" name="矩形 4">
            <a:extLst>
              <a:ext uri="{FF2B5EF4-FFF2-40B4-BE49-F238E27FC236}">
                <a16:creationId xmlns:a16="http://schemas.microsoft.com/office/drawing/2014/main" id="{00D73C87-2B10-431C-9F21-6FA9E2578B48}"/>
              </a:ext>
            </a:extLst>
          </p:cNvPr>
          <p:cNvSpPr/>
          <p:nvPr/>
        </p:nvSpPr>
        <p:spPr>
          <a:xfrm>
            <a:off x="5011948" y="3240700"/>
            <a:ext cx="3168214" cy="553998"/>
          </a:xfrm>
          <a:prstGeom prst="rect">
            <a:avLst/>
          </a:prstGeom>
        </p:spPr>
        <p:txBody>
          <a:bodyPr wrap="square">
            <a:spAutoFit/>
          </a:bodyPr>
          <a:lstStyle/>
          <a:p>
            <a:pPr lvl="0"/>
            <a:r>
              <a:rPr lang="zh-TW" altLang="en-US" sz="1200" b="1">
                <a:solidFill>
                  <a:srgbClr val="FFFFFF"/>
                </a:solidFill>
                <a:latin typeface="Microsoft JhengHei"/>
                <a:ea typeface="Microsoft JhengHei"/>
                <a:cs typeface="Microsoft JhengHei"/>
                <a:sym typeface="Microsoft JhengHei"/>
              </a:rPr>
              <a:t>使用 </a:t>
            </a:r>
            <a:r>
              <a:rPr lang="en-US" altLang="zh-TW" sz="1200" b="1">
                <a:solidFill>
                  <a:srgbClr val="FFFFFF"/>
                </a:solidFill>
                <a:latin typeface="Microsoft JhengHei"/>
                <a:ea typeface="Microsoft JhengHei"/>
                <a:cs typeface="Microsoft JhengHei"/>
                <a:sym typeface="Microsoft JhengHei"/>
              </a:rPr>
              <a:t>QNAP 10GbE </a:t>
            </a:r>
            <a:r>
              <a:rPr lang="zh-TW" altLang="en-US" sz="1200" b="1">
                <a:solidFill>
                  <a:srgbClr val="FFFFFF"/>
                </a:solidFill>
                <a:latin typeface="Microsoft JhengHei"/>
                <a:ea typeface="Microsoft JhengHei"/>
                <a:cs typeface="Microsoft JhengHei"/>
                <a:sym typeface="Microsoft JhengHei"/>
              </a:rPr>
              <a:t>非網管型交換器取代 </a:t>
            </a:r>
            <a:r>
              <a:rPr lang="en-US" altLang="zh-TW" sz="1200" b="1">
                <a:solidFill>
                  <a:srgbClr val="FFFFFF"/>
                </a:solidFill>
                <a:latin typeface="Microsoft JhengHei"/>
                <a:ea typeface="Microsoft JhengHei"/>
                <a:cs typeface="Microsoft JhengHei"/>
                <a:sym typeface="Microsoft JhengHei"/>
              </a:rPr>
              <a:t>1GbE </a:t>
            </a:r>
            <a:r>
              <a:rPr lang="zh-TW" altLang="en-US" sz="1200" b="1">
                <a:solidFill>
                  <a:srgbClr val="FFFFFF"/>
                </a:solidFill>
                <a:latin typeface="Microsoft JhengHei"/>
                <a:ea typeface="Microsoft JhengHei"/>
                <a:cs typeface="Microsoft JhengHei"/>
                <a:sym typeface="Microsoft JhengHei"/>
              </a:rPr>
              <a:t>傳統交換器來 </a:t>
            </a:r>
            <a:r>
              <a:rPr lang="zh-TW" altLang="en-US" sz="1800" b="1">
                <a:solidFill>
                  <a:srgbClr val="FFFFFF"/>
                </a:solidFill>
                <a:latin typeface="Microsoft JhengHei"/>
                <a:ea typeface="Microsoft JhengHei"/>
                <a:cs typeface="Microsoft JhengHei"/>
                <a:sym typeface="Microsoft JhengHei"/>
              </a:rPr>
              <a:t>大幅降低 </a:t>
            </a:r>
            <a:r>
              <a:rPr lang="en-US" altLang="zh-TW" sz="1800" b="1">
                <a:solidFill>
                  <a:srgbClr val="FFFFFF"/>
                </a:solidFill>
                <a:latin typeface="Microsoft JhengHei"/>
                <a:ea typeface="Microsoft JhengHei"/>
                <a:cs typeface="Microsoft JhengHei"/>
                <a:sym typeface="Microsoft JhengHei"/>
              </a:rPr>
              <a:t>RTO</a:t>
            </a:r>
            <a:endParaRPr lang="zh-TW" altLang="en-US" sz="1200" b="1">
              <a:solidFill>
                <a:srgbClr val="FFFFFF"/>
              </a:solidFill>
              <a:latin typeface="Microsoft JhengHei"/>
              <a:ea typeface="Microsoft JhengHei"/>
              <a:cs typeface="Microsoft JhengHei"/>
              <a:sym typeface="Microsoft Jheng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0" name="圓角矩形 110">
            <a:extLst>
              <a:ext uri="{FF2B5EF4-FFF2-40B4-BE49-F238E27FC236}">
                <a16:creationId xmlns:a16="http://schemas.microsoft.com/office/drawing/2014/main" id="{127345CC-1919-4C42-98B7-DDE73344DD1D}"/>
              </a:ext>
            </a:extLst>
          </p:cNvPr>
          <p:cNvSpPr/>
          <p:nvPr/>
        </p:nvSpPr>
        <p:spPr>
          <a:xfrm>
            <a:off x="272116" y="2538977"/>
            <a:ext cx="8764469" cy="2272509"/>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矩形 22">
            <a:extLst>
              <a:ext uri="{FF2B5EF4-FFF2-40B4-BE49-F238E27FC236}">
                <a16:creationId xmlns:a16="http://schemas.microsoft.com/office/drawing/2014/main" id="{04EA0C35-53B1-47C8-878A-038E787607CE}"/>
              </a:ext>
            </a:extLst>
          </p:cNvPr>
          <p:cNvSpPr/>
          <p:nvPr/>
        </p:nvSpPr>
        <p:spPr>
          <a:xfrm>
            <a:off x="457199" y="3788316"/>
            <a:ext cx="8399023" cy="335544"/>
          </a:xfrm>
          <a:prstGeom prst="rect">
            <a:avLst/>
          </a:prstGeom>
          <a:solidFill>
            <a:srgbClr val="78963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600" b="1">
                <a:latin typeface="Microsoft JhengHei"/>
                <a:ea typeface="Microsoft JhengHei"/>
                <a:cs typeface="Microsoft JhengHei"/>
                <a:sym typeface="Microsoft JhengHei"/>
              </a:rPr>
              <a:t>儲存池</a:t>
            </a:r>
            <a:endParaRPr lang="zh-TW" altLang="en-US" sz="1600">
              <a:latin typeface="Microsoft JhengHei"/>
              <a:ea typeface="Microsoft JhengHei"/>
              <a:cs typeface="Microsoft JhengHei"/>
              <a:sym typeface="Microsoft JhengHei"/>
            </a:endParaRPr>
          </a:p>
        </p:txBody>
      </p:sp>
      <p:sp>
        <p:nvSpPr>
          <p:cNvPr id="97" name="Shape 97"/>
          <p:cNvSpPr txBox="1">
            <a:spLocks noGrp="1"/>
          </p:cNvSpPr>
          <p:nvPr>
            <p:ph type="body" idx="1"/>
          </p:nvPr>
        </p:nvSpPr>
        <p:spPr>
          <a:xfrm>
            <a:off x="742316" y="1202818"/>
            <a:ext cx="7612219" cy="1277682"/>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en-US" altLang="zh-TW" i="0" u="none" strike="noStrike" cap="none">
                <a:solidFill>
                  <a:srgbClr val="3F3F3F"/>
                </a:solidFill>
                <a:latin typeface="Microsoft JhengHei"/>
                <a:ea typeface="Microsoft JhengHei"/>
                <a:cs typeface="Microsoft JhengHei"/>
                <a:sym typeface="Microsoft JhengHei"/>
              </a:rPr>
              <a:t>QNAP </a:t>
            </a:r>
            <a:r>
              <a:rPr lang="zh-TW" altLang="en-US" i="0" u="none" strike="noStrike" cap="none">
                <a:solidFill>
                  <a:srgbClr val="3F3F3F"/>
                </a:solidFill>
                <a:latin typeface="Microsoft JhengHei"/>
                <a:ea typeface="Microsoft JhengHei"/>
                <a:cs typeface="Microsoft JhengHei"/>
                <a:sym typeface="Microsoft JhengHei"/>
              </a:rPr>
              <a:t>快照</a:t>
            </a:r>
            <a:r>
              <a:rPr lang="zh-TW" altLang="en-US">
                <a:latin typeface="Microsoft JhengHei"/>
                <a:ea typeface="Microsoft JhengHei"/>
                <a:cs typeface="Microsoft JhengHei"/>
                <a:sym typeface="Microsoft JhengHei"/>
              </a:rPr>
              <a:t>，為利用儲存池，將快照空間存於</a:t>
            </a:r>
            <a:r>
              <a:rPr lang="en-US" altLang="zh-TW">
                <a:latin typeface="Microsoft JhengHei"/>
                <a:ea typeface="Microsoft JhengHei"/>
                <a:cs typeface="Microsoft JhengHei"/>
                <a:sym typeface="Microsoft JhengHei"/>
              </a:rPr>
              <a:t>"</a:t>
            </a:r>
            <a:r>
              <a:rPr lang="zh-TW" altLang="en-US">
                <a:latin typeface="Microsoft JhengHei"/>
                <a:ea typeface="Microsoft JhengHei"/>
                <a:cs typeface="Microsoft JhengHei"/>
                <a:sym typeface="Microsoft JhengHei"/>
              </a:rPr>
              <a:t>磁碟區</a:t>
            </a:r>
            <a:r>
              <a:rPr lang="en-US" altLang="zh-TW">
                <a:latin typeface="Microsoft JhengHei"/>
                <a:ea typeface="Microsoft JhengHei"/>
                <a:cs typeface="Microsoft JhengHei"/>
                <a:sym typeface="Microsoft JhengHei"/>
              </a:rPr>
              <a:t>"</a:t>
            </a:r>
            <a:r>
              <a:rPr lang="zh-TW" altLang="en-US">
                <a:latin typeface="Microsoft JhengHei"/>
                <a:ea typeface="Microsoft JhengHei"/>
                <a:cs typeface="Microsoft JhengHei"/>
                <a:sym typeface="Microsoft JhengHei"/>
              </a:rPr>
              <a:t>外的設計架構。並</a:t>
            </a:r>
            <a:r>
              <a:rPr lang="zh-TW" altLang="en-US" i="0" u="none" strike="noStrike" cap="none">
                <a:solidFill>
                  <a:srgbClr val="3F3F3F"/>
                </a:solidFill>
                <a:latin typeface="Microsoft JhengHei"/>
                <a:ea typeface="Microsoft JhengHei"/>
                <a:cs typeface="Microsoft JhengHei"/>
                <a:sym typeface="Microsoft JhengHei"/>
              </a:rPr>
              <a:t>支援</a:t>
            </a:r>
            <a:r>
              <a:rPr lang="zh-TW" altLang="en-US">
                <a:latin typeface="Microsoft JhengHei"/>
                <a:ea typeface="Microsoft JhengHei"/>
                <a:cs typeface="Microsoft JhengHei"/>
                <a:sym typeface="Microsoft JhengHei"/>
              </a:rPr>
              <a:t>儲存池上的各式磁碟區、區塊層級</a:t>
            </a:r>
            <a:r>
              <a:rPr lang="en-US" altLang="zh-TW">
                <a:latin typeface="Microsoft JhengHei"/>
                <a:ea typeface="Microsoft JhengHei"/>
                <a:cs typeface="Microsoft JhengHei"/>
                <a:sym typeface="Microsoft JhengHei"/>
              </a:rPr>
              <a:t>LUN</a:t>
            </a:r>
            <a:r>
              <a:rPr lang="zh-TW" altLang="en-US" i="0" u="none" strike="noStrike" cap="none">
                <a:solidFill>
                  <a:srgbClr val="3F3F3F"/>
                </a:solidFill>
                <a:latin typeface="Microsoft JhengHei"/>
                <a:ea typeface="Microsoft JhengHei"/>
                <a:cs typeface="Microsoft JhengHei"/>
                <a:sym typeface="Microsoft JhengHei"/>
              </a:rPr>
              <a:t>，</a:t>
            </a:r>
            <a:r>
              <a:rPr lang="zh-TW" altLang="en-US">
                <a:latin typeface="Microsoft JhengHei"/>
                <a:ea typeface="Microsoft JhengHei"/>
                <a:cs typeface="Microsoft JhengHei"/>
                <a:sym typeface="Microsoft JhengHei"/>
              </a:rPr>
              <a:t>及</a:t>
            </a:r>
            <a:r>
              <a:rPr lang="zh-TW" altLang="en-US" i="0" u="none" strike="noStrike" cap="none">
                <a:solidFill>
                  <a:srgbClr val="3F3F3F"/>
                </a:solidFill>
                <a:latin typeface="Microsoft JhengHei"/>
                <a:ea typeface="Microsoft JhengHei"/>
                <a:cs typeface="Microsoft JhengHei"/>
                <a:sym typeface="Microsoft JhengHei"/>
              </a:rPr>
              <a:t>加密磁碟區。</a:t>
            </a:r>
          </a:p>
          <a:p>
            <a:pPr marL="285750" indent="-285750"/>
            <a:r>
              <a:rPr lang="zh-TW" altLang="en-US">
                <a:latin typeface="Microsoft JhengHei"/>
                <a:ea typeface="Microsoft JhengHei"/>
                <a:cs typeface="Microsoft JhengHei"/>
                <a:sym typeface="Microsoft JhengHei"/>
              </a:rPr>
              <a:t>儲存池閒置空間均可存放快照，</a:t>
            </a:r>
            <a:r>
              <a:rPr lang="zh-TW" altLang="en-US" i="0" u="none" strike="noStrike" cap="none">
                <a:solidFill>
                  <a:srgbClr val="3F3F3F"/>
                </a:solidFill>
                <a:latin typeface="Microsoft JhengHei"/>
                <a:ea typeface="Microsoft JhengHei"/>
                <a:cs typeface="Microsoft JhengHei"/>
                <a:sym typeface="Microsoft JhengHei"/>
              </a:rPr>
              <a:t>當採用精簡磁碟區或</a:t>
            </a:r>
            <a:r>
              <a:rPr lang="en-US" altLang="zh-TW" i="0" u="none" strike="noStrike" cap="none">
                <a:solidFill>
                  <a:srgbClr val="3F3F3F"/>
                </a:solidFill>
                <a:latin typeface="Microsoft JhengHei"/>
                <a:ea typeface="Microsoft JhengHei"/>
                <a:cs typeface="Microsoft JhengHei"/>
                <a:sym typeface="Microsoft JhengHei"/>
              </a:rPr>
              <a:t>LUN</a:t>
            </a:r>
            <a:r>
              <a:rPr lang="zh-TW" altLang="en-US" i="0" u="none" strike="noStrike" cap="none">
                <a:solidFill>
                  <a:srgbClr val="3F3F3F"/>
                </a:solidFill>
                <a:latin typeface="Microsoft JhengHei"/>
                <a:ea typeface="Microsoft JhengHei"/>
                <a:cs typeface="Microsoft JhengHei"/>
                <a:sym typeface="Microsoft JhengHei"/>
              </a:rPr>
              <a:t>的配置，</a:t>
            </a:r>
            <a:r>
              <a:rPr lang="zh-TW" altLang="en-US">
                <a:latin typeface="Microsoft JhengHei"/>
                <a:ea typeface="Microsoft JhengHei"/>
                <a:cs typeface="Microsoft JhengHei"/>
                <a:sym typeface="Microsoft JhengHei"/>
              </a:rPr>
              <a:t>還有快照保證空間設置，</a:t>
            </a:r>
            <a:r>
              <a:rPr lang="zh-TW" altLang="en-US" i="0" u="none" strike="noStrike" cap="none">
                <a:solidFill>
                  <a:srgbClr val="3F3F3F"/>
                </a:solidFill>
                <a:latin typeface="Microsoft JhengHei"/>
                <a:ea typeface="Microsoft JhengHei"/>
                <a:cs typeface="Microsoft JhengHei"/>
                <a:sym typeface="Microsoft JhengHei"/>
              </a:rPr>
              <a:t>確保留有空間存放快照。</a:t>
            </a:r>
          </a:p>
        </p:txBody>
      </p:sp>
      <p:sp>
        <p:nvSpPr>
          <p:cNvPr id="98" name="Shape 98"/>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a:latin typeface="Microsoft JhengHei"/>
                <a:ea typeface="Microsoft JhengHei"/>
                <a:cs typeface="Microsoft JhengHei"/>
                <a:sym typeface="Microsoft JhengHei"/>
              </a:rPr>
              <a:t>QNAP "磁碟區外" 的快照架構</a:t>
            </a:r>
            <a:endParaRPr>
              <a:latin typeface="Microsoft JhengHei"/>
              <a:ea typeface="Microsoft JhengHei"/>
              <a:cs typeface="Microsoft JhengHei"/>
              <a:sym typeface="Microsoft JhengHei"/>
            </a:endParaRPr>
          </a:p>
        </p:txBody>
      </p:sp>
      <p:sp>
        <p:nvSpPr>
          <p:cNvPr id="100" name="Shape 100"/>
          <p:cNvSpPr/>
          <p:nvPr/>
        </p:nvSpPr>
        <p:spPr>
          <a:xfrm>
            <a:off x="483868" y="3290983"/>
            <a:ext cx="1838912" cy="358140"/>
          </a:xfrm>
          <a:prstGeom prst="rect">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400" b="1" i="0" u="none" strike="noStrike" cap="none">
                <a:solidFill>
                  <a:schemeClr val="lt1"/>
                </a:solidFill>
                <a:latin typeface="Arial"/>
                <a:ea typeface="Arial"/>
                <a:cs typeface="Arial"/>
                <a:sym typeface="Arial"/>
              </a:rPr>
              <a:t>完整磁碟區</a:t>
            </a:r>
            <a:endParaRPr/>
          </a:p>
        </p:txBody>
      </p:sp>
      <p:sp>
        <p:nvSpPr>
          <p:cNvPr id="101" name="Shape 101"/>
          <p:cNvSpPr/>
          <p:nvPr/>
        </p:nvSpPr>
        <p:spPr>
          <a:xfrm>
            <a:off x="4043401" y="2854067"/>
            <a:ext cx="2171700" cy="358200"/>
          </a:xfrm>
          <a:prstGeom prst="rect">
            <a:avLst/>
          </a:prstGeom>
          <a:gradFill>
            <a:gsLst>
              <a:gs pos="0">
                <a:srgbClr val="5D427D"/>
              </a:gs>
              <a:gs pos="80000">
                <a:srgbClr val="7A57A5"/>
              </a:gs>
              <a:gs pos="100000">
                <a:srgbClr val="7A56A7"/>
              </a:gs>
            </a:gsLst>
            <a:lin ang="16200000" scaled="0"/>
          </a:gradFill>
          <a:ln w="9525" cap="flat" cmpd="sng">
            <a:solidFill>
              <a:srgbClr val="7C5F9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400" b="1" i="0" u="none" strike="noStrike" cap="none">
                <a:solidFill>
                  <a:schemeClr val="lt1"/>
                </a:solidFill>
                <a:latin typeface="Arial"/>
                <a:ea typeface="Arial"/>
                <a:cs typeface="Arial"/>
                <a:sym typeface="Arial"/>
              </a:rPr>
              <a:t>區塊層級</a:t>
            </a:r>
            <a:r>
              <a:rPr lang="zh-TW" b="1">
                <a:solidFill>
                  <a:schemeClr val="lt1"/>
                </a:solidFill>
              </a:rPr>
              <a:t>精簡</a:t>
            </a:r>
            <a:r>
              <a:rPr lang="zh-TW" sz="1400" b="1" i="0" u="none" strike="noStrike" cap="none">
                <a:solidFill>
                  <a:schemeClr val="lt1"/>
                </a:solidFill>
                <a:latin typeface="Arial"/>
                <a:ea typeface="Arial"/>
                <a:cs typeface="Arial"/>
                <a:sym typeface="Arial"/>
              </a:rPr>
              <a:t>配置 LUN</a:t>
            </a:r>
            <a:endParaRPr sz="1400" b="1" i="0" u="none" strike="noStrike" cap="none">
              <a:solidFill>
                <a:schemeClr val="lt1"/>
              </a:solidFill>
              <a:latin typeface="Arial"/>
              <a:ea typeface="Arial"/>
              <a:cs typeface="Arial"/>
              <a:sym typeface="Arial"/>
            </a:endParaRPr>
          </a:p>
        </p:txBody>
      </p:sp>
      <p:sp>
        <p:nvSpPr>
          <p:cNvPr id="102" name="Shape 102"/>
          <p:cNvSpPr/>
          <p:nvPr/>
        </p:nvSpPr>
        <p:spPr>
          <a:xfrm>
            <a:off x="2463687" y="3306223"/>
            <a:ext cx="1487708" cy="358140"/>
          </a:xfrm>
          <a:prstGeom prst="rect">
            <a:avLst/>
          </a:prstGeom>
          <a:gradFill>
            <a:gsLst>
              <a:gs pos="0">
                <a:srgbClr val="C86C1F"/>
              </a:gs>
              <a:gs pos="80000">
                <a:srgbClr val="FF8E29"/>
              </a:gs>
              <a:gs pos="100000">
                <a:srgbClr val="FF8D25"/>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400" b="1" i="0" u="none" strike="noStrike" cap="none">
                <a:solidFill>
                  <a:schemeClr val="lt1"/>
                </a:solidFill>
                <a:latin typeface="Arial"/>
                <a:ea typeface="Arial"/>
                <a:cs typeface="Arial"/>
                <a:sym typeface="Arial"/>
              </a:rPr>
              <a:t>加密磁碟區</a:t>
            </a:r>
            <a:endParaRPr/>
          </a:p>
        </p:txBody>
      </p:sp>
      <p:pic>
        <p:nvPicPr>
          <p:cNvPr id="104" name="Shape 104" descr="ç¸éåç"/>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4349" y="2762947"/>
            <a:ext cx="455934" cy="455934"/>
          </a:xfrm>
          <a:prstGeom prst="rect">
            <a:avLst/>
          </a:prstGeom>
          <a:noFill/>
          <a:ln>
            <a:noFill/>
          </a:ln>
        </p:spPr>
      </p:pic>
      <p:sp>
        <p:nvSpPr>
          <p:cNvPr id="105" name="Shape 105"/>
          <p:cNvSpPr txBox="1"/>
          <p:nvPr/>
        </p:nvSpPr>
        <p:spPr>
          <a:xfrm>
            <a:off x="885845" y="2796563"/>
            <a:ext cx="1318562" cy="4058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F5900"/>
              </a:buClr>
              <a:buSzPts val="275"/>
              <a:buFont typeface="Arial"/>
              <a:buNone/>
            </a:pPr>
            <a:r>
              <a:rPr lang="zh-TW" sz="1100" b="1" i="0" u="none" strike="noStrike" cap="none">
                <a:solidFill>
                  <a:srgbClr val="595959"/>
                </a:solidFill>
                <a:latin typeface="Arial"/>
                <a:ea typeface="Arial"/>
                <a:cs typeface="Arial"/>
                <a:sym typeface="Arial"/>
              </a:rPr>
              <a:t>檔案層級 iSCSI LUＮ 鏡像檔</a:t>
            </a:r>
            <a:endParaRPr sz="1100" b="1" i="0" u="none" strike="noStrike" cap="none">
              <a:solidFill>
                <a:srgbClr val="595959"/>
              </a:solidFill>
              <a:latin typeface="Arial"/>
              <a:ea typeface="Arial"/>
              <a:cs typeface="Arial"/>
              <a:sym typeface="Arial"/>
            </a:endParaRPr>
          </a:p>
        </p:txBody>
      </p:sp>
      <p:sp>
        <p:nvSpPr>
          <p:cNvPr id="106" name="Shape 106"/>
          <p:cNvSpPr/>
          <p:nvPr/>
        </p:nvSpPr>
        <p:spPr>
          <a:xfrm rot="10800000" flipH="1">
            <a:off x="472192" y="2714570"/>
            <a:ext cx="1850700" cy="945300"/>
          </a:xfrm>
          <a:prstGeom prst="rect">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icrosoft JhengHei"/>
              <a:ea typeface="Microsoft JhengHei"/>
              <a:cs typeface="Microsoft JhengHei"/>
              <a:sym typeface="Microsoft JhengHei"/>
            </a:endParaRPr>
          </a:p>
        </p:txBody>
      </p:sp>
      <p:sp>
        <p:nvSpPr>
          <p:cNvPr id="107" name="Shape 107"/>
          <p:cNvSpPr/>
          <p:nvPr/>
        </p:nvSpPr>
        <p:spPr>
          <a:xfrm rot="10800000" flipH="1">
            <a:off x="2463687" y="3301064"/>
            <a:ext cx="1487708" cy="358140"/>
          </a:xfrm>
          <a:prstGeom prst="rect">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icrosoft JhengHei"/>
              <a:ea typeface="Microsoft JhengHei"/>
              <a:cs typeface="Microsoft JhengHei"/>
              <a:sym typeface="Microsoft JhengHei"/>
            </a:endParaRPr>
          </a:p>
        </p:txBody>
      </p:sp>
      <p:sp>
        <p:nvSpPr>
          <p:cNvPr id="108" name="Shape 108"/>
          <p:cNvSpPr/>
          <p:nvPr/>
        </p:nvSpPr>
        <p:spPr>
          <a:xfrm>
            <a:off x="7216624" y="3317192"/>
            <a:ext cx="1607100" cy="358200"/>
          </a:xfrm>
          <a:prstGeom prst="rect">
            <a:avLst/>
          </a:prstGeom>
          <a:solidFill>
            <a:srgbClr val="00682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b="1">
                <a:solidFill>
                  <a:schemeClr val="lt1"/>
                </a:solidFill>
                <a:latin typeface="Microsoft JhengHei"/>
                <a:ea typeface="Microsoft JhengHei"/>
                <a:cs typeface="Microsoft JhengHei"/>
                <a:sym typeface="Microsoft JhengHei"/>
              </a:rPr>
              <a:t>快照</a:t>
            </a:r>
            <a:r>
              <a:rPr lang="zh-TW" sz="1400" b="1" i="0" u="none" strike="noStrike" cap="none">
                <a:solidFill>
                  <a:schemeClr val="lt1"/>
                </a:solidFill>
                <a:latin typeface="Microsoft JhengHei"/>
                <a:ea typeface="Microsoft JhengHei"/>
                <a:cs typeface="Microsoft JhengHei"/>
                <a:sym typeface="Microsoft JhengHei"/>
              </a:rPr>
              <a:t>保證空間</a:t>
            </a:r>
            <a:endParaRPr>
              <a:latin typeface="Microsoft JhengHei"/>
              <a:ea typeface="Microsoft JhengHei"/>
              <a:cs typeface="Microsoft JhengHei"/>
              <a:sym typeface="Microsoft JhengHei"/>
            </a:endParaRPr>
          </a:p>
        </p:txBody>
      </p:sp>
      <p:sp>
        <p:nvSpPr>
          <p:cNvPr id="109" name="Shape 109"/>
          <p:cNvSpPr/>
          <p:nvPr/>
        </p:nvSpPr>
        <p:spPr>
          <a:xfrm rot="10800000" flipH="1">
            <a:off x="6214824" y="2860217"/>
            <a:ext cx="1091400" cy="345900"/>
          </a:xfrm>
          <a:prstGeom prst="rect">
            <a:avLst/>
          </a:prstGeom>
          <a:solidFill>
            <a:srgbClr val="E5DF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Shape 110"/>
          <p:cNvSpPr/>
          <p:nvPr/>
        </p:nvSpPr>
        <p:spPr>
          <a:xfrm rot="10800000" flipH="1">
            <a:off x="4025227" y="2861967"/>
            <a:ext cx="3281100" cy="364800"/>
          </a:xfrm>
          <a:prstGeom prst="rect">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cap="none">
              <a:solidFill>
                <a:schemeClr val="lt1"/>
              </a:solidFill>
              <a:latin typeface="Microsoft JhengHei"/>
              <a:ea typeface="Microsoft JhengHei"/>
              <a:cs typeface="Microsoft JhengHei"/>
              <a:sym typeface="Microsoft JhengHei"/>
            </a:endParaRPr>
          </a:p>
        </p:txBody>
      </p:sp>
      <p:pic>
        <p:nvPicPr>
          <p:cNvPr id="112" name="Shape 112" descr="ç¸éåç"/>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03590" y="2818898"/>
            <a:ext cx="450945" cy="450945"/>
          </a:xfrm>
          <a:prstGeom prst="rect">
            <a:avLst/>
          </a:prstGeom>
          <a:noFill/>
          <a:ln>
            <a:noFill/>
          </a:ln>
        </p:spPr>
      </p:pic>
      <p:pic>
        <p:nvPicPr>
          <p:cNvPr id="113" name="Shape 113" descr="ç¸éåç"/>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05278" y="2816650"/>
            <a:ext cx="450945" cy="450945"/>
          </a:xfrm>
          <a:prstGeom prst="rect">
            <a:avLst/>
          </a:prstGeom>
          <a:noFill/>
          <a:ln>
            <a:noFill/>
          </a:ln>
        </p:spPr>
      </p:pic>
      <p:pic>
        <p:nvPicPr>
          <p:cNvPr id="114" name="Shape 114" descr="ç¸éåç"/>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79490" y="2818898"/>
            <a:ext cx="450945" cy="450945"/>
          </a:xfrm>
          <a:prstGeom prst="rect">
            <a:avLst/>
          </a:prstGeom>
          <a:noFill/>
          <a:ln>
            <a:noFill/>
          </a:ln>
        </p:spPr>
      </p:pic>
      <p:sp>
        <p:nvSpPr>
          <p:cNvPr id="115" name="Shape 115"/>
          <p:cNvSpPr/>
          <p:nvPr/>
        </p:nvSpPr>
        <p:spPr>
          <a:xfrm>
            <a:off x="6215100" y="3319742"/>
            <a:ext cx="1001400" cy="353100"/>
          </a:xfrm>
          <a:prstGeom prst="rect">
            <a:avLst/>
          </a:prstGeom>
          <a:gradFill>
            <a:gsLst>
              <a:gs pos="0">
                <a:srgbClr val="759336"/>
              </a:gs>
              <a:gs pos="80000">
                <a:srgbClr val="99C247"/>
              </a:gs>
              <a:gs pos="100000">
                <a:srgbClr val="9BC545"/>
              </a:gs>
            </a:gsLst>
            <a:lin ang="16200038" scaled="0"/>
          </a:gradFill>
          <a:ln w="9525" cap="flat" cmpd="sng">
            <a:solidFill>
              <a:srgbClr val="97B85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b="1">
                <a:solidFill>
                  <a:schemeClr val="lt1"/>
                </a:solidFill>
                <a:latin typeface="Microsoft JhengHei"/>
                <a:ea typeface="Microsoft JhengHei"/>
                <a:cs typeface="Microsoft JhengHei"/>
                <a:sym typeface="Microsoft JhengHei"/>
              </a:rPr>
              <a:t>快照空間</a:t>
            </a:r>
            <a:endParaRPr>
              <a:latin typeface="Microsoft JhengHei"/>
              <a:ea typeface="Microsoft JhengHei"/>
              <a:cs typeface="Microsoft JhengHei"/>
              <a:sym typeface="Microsoft JhengHei"/>
            </a:endParaRPr>
          </a:p>
        </p:txBody>
      </p:sp>
      <p:sp>
        <p:nvSpPr>
          <p:cNvPr id="24" name="矩形 23">
            <a:extLst>
              <a:ext uri="{FF2B5EF4-FFF2-40B4-BE49-F238E27FC236}">
                <a16:creationId xmlns:a16="http://schemas.microsoft.com/office/drawing/2014/main" id="{63EBA20E-BC4F-4651-90EF-5818F43C4F7D}"/>
              </a:ext>
            </a:extLst>
          </p:cNvPr>
          <p:cNvSpPr/>
          <p:nvPr/>
        </p:nvSpPr>
        <p:spPr>
          <a:xfrm>
            <a:off x="457199" y="4179926"/>
            <a:ext cx="8399023" cy="335544"/>
          </a:xfrm>
          <a:prstGeom prst="rect">
            <a:avLst/>
          </a:prstGeom>
          <a:solidFill>
            <a:schemeClr val="tx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1600" b="1">
                <a:latin typeface="Microsoft JhengHei"/>
                <a:ea typeface="Microsoft JhengHei"/>
                <a:cs typeface="Microsoft JhengHei"/>
                <a:sym typeface="Microsoft JhengHei"/>
              </a:rPr>
              <a:t>RAID</a:t>
            </a:r>
          </a:p>
        </p:txBody>
      </p:sp>
      <p:grpSp>
        <p:nvGrpSpPr>
          <p:cNvPr id="31" name="群組 30">
            <a:extLst>
              <a:ext uri="{FF2B5EF4-FFF2-40B4-BE49-F238E27FC236}">
                <a16:creationId xmlns:a16="http://schemas.microsoft.com/office/drawing/2014/main" id="{B54571C2-3E7B-4B04-84A7-5168C628E248}"/>
              </a:ext>
            </a:extLst>
          </p:cNvPr>
          <p:cNvGrpSpPr/>
          <p:nvPr/>
        </p:nvGrpSpPr>
        <p:grpSpPr>
          <a:xfrm>
            <a:off x="457199" y="4649961"/>
            <a:ext cx="4655487" cy="344605"/>
            <a:chOff x="266700" y="4747310"/>
            <a:chExt cx="4655487" cy="344605"/>
          </a:xfrm>
        </p:grpSpPr>
        <p:pic>
          <p:nvPicPr>
            <p:cNvPr id="32" name="圖片 31">
              <a:extLst>
                <a:ext uri="{FF2B5EF4-FFF2-40B4-BE49-F238E27FC236}">
                  <a16:creationId xmlns:a16="http://schemas.microsoft.com/office/drawing/2014/main" id="{3ECEFECA-79F9-4359-B17D-A61896F197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6700" y="4747310"/>
              <a:ext cx="4081463" cy="344605"/>
            </a:xfrm>
            <a:prstGeom prst="rect">
              <a:avLst/>
            </a:prstGeom>
          </p:spPr>
        </p:pic>
        <p:pic>
          <p:nvPicPr>
            <p:cNvPr id="33" name="圖片 32">
              <a:extLst>
                <a:ext uri="{FF2B5EF4-FFF2-40B4-BE49-F238E27FC236}">
                  <a16:creationId xmlns:a16="http://schemas.microsoft.com/office/drawing/2014/main" id="{DEF03509-9F68-4B37-9CE5-1B5EA7FF388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16949" y="4747310"/>
              <a:ext cx="3805238" cy="344605"/>
            </a:xfrm>
            <a:prstGeom prst="rect">
              <a:avLst/>
            </a:prstGeom>
          </p:spPr>
        </p:pic>
      </p:grpSp>
      <p:sp>
        <p:nvSpPr>
          <p:cNvPr id="111" name="Shape 111"/>
          <p:cNvSpPr txBox="1"/>
          <p:nvPr/>
        </p:nvSpPr>
        <p:spPr>
          <a:xfrm>
            <a:off x="772886" y="4686899"/>
            <a:ext cx="43398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zh-TW" sz="1200" b="1" i="0" u="none" strike="noStrike" cap="none">
                <a:solidFill>
                  <a:schemeClr val="bg1"/>
                </a:solidFill>
                <a:latin typeface="Microsoft JhengHei"/>
                <a:ea typeface="Microsoft JhengHei"/>
                <a:cs typeface="Microsoft JhengHei"/>
                <a:sym typeface="Microsoft JhengHei"/>
              </a:rPr>
              <a:t>加密磁碟區上的快照將同樣需要輸入解密密碼後才可以使用。</a:t>
            </a:r>
            <a:endParaRPr>
              <a:solidFill>
                <a:schemeClr val="bg1"/>
              </a:solidFill>
              <a:latin typeface="Microsoft JhengHei"/>
              <a:ea typeface="Microsoft JhengHei"/>
              <a:cs typeface="Microsoft JhengHei"/>
              <a:sym typeface="Microsoft JhengHe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21" name="矩形 20">
            <a:extLst>
              <a:ext uri="{FF2B5EF4-FFF2-40B4-BE49-F238E27FC236}">
                <a16:creationId xmlns:a16="http://schemas.microsoft.com/office/drawing/2014/main" id="{68D640BD-788F-4445-A6E9-7AF5C6B0D7FE}"/>
              </a:ext>
            </a:extLst>
          </p:cNvPr>
          <p:cNvSpPr/>
          <p:nvPr/>
        </p:nvSpPr>
        <p:spPr>
          <a:xfrm>
            <a:off x="0" y="1598212"/>
            <a:ext cx="9144000" cy="354528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9" name="Shape 589"/>
          <p:cNvSpPr/>
          <p:nvPr/>
        </p:nvSpPr>
        <p:spPr>
          <a:xfrm rot="-1002328">
            <a:off x="2481328" y="2790326"/>
            <a:ext cx="3623162" cy="3418047"/>
          </a:xfrm>
          <a:prstGeom prst="arc">
            <a:avLst>
              <a:gd name="adj1" fmla="val 14357195"/>
              <a:gd name="adj2" fmla="val 20353354"/>
            </a:avLst>
          </a:prstGeom>
          <a:noFill/>
          <a:ln w="41275" cap="flat" cmpd="sng">
            <a:solidFill>
              <a:schemeClr val="accent6">
                <a:lumMod val="75000"/>
              </a:schemeClr>
            </a:solidFill>
            <a:prstDash val="solid"/>
            <a:round/>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90" name="Shape 590"/>
          <p:cNvSpPr/>
          <p:nvPr/>
        </p:nvSpPr>
        <p:spPr>
          <a:xfrm>
            <a:off x="2181464" y="2847287"/>
            <a:ext cx="982808" cy="982808"/>
          </a:xfrm>
          <a:prstGeom prst="ellipse">
            <a:avLst/>
          </a:prstGeom>
          <a:solidFill>
            <a:srgbClr val="FBD4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1" name="Shape 591"/>
          <p:cNvSpPr txBox="1">
            <a:spLocks noGrp="1"/>
          </p:cNvSpPr>
          <p:nvPr>
            <p:ph type="body" idx="1"/>
          </p:nvPr>
        </p:nvSpPr>
        <p:spPr>
          <a:xfrm>
            <a:off x="457200" y="1166813"/>
            <a:ext cx="8229600" cy="1255710"/>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en-US" altLang="zh-TW">
                <a:sym typeface="Microsoft JhengHei"/>
              </a:rPr>
              <a:t>自 QTS 4.3.4 </a:t>
            </a:r>
            <a:r>
              <a:rPr lang="en-US" altLang="zh-TW" err="1">
                <a:sym typeface="Microsoft JhengHei"/>
              </a:rPr>
              <a:t>起，QNAP</a:t>
            </a:r>
            <a:r>
              <a:rPr lang="en-US" altLang="zh-TW">
                <a:sym typeface="Microsoft JhengHei"/>
              </a:rPr>
              <a:t> ARM </a:t>
            </a:r>
            <a:r>
              <a:rPr lang="en-US" altLang="zh-TW" err="1">
                <a:sym typeface="Microsoft JhengHei"/>
              </a:rPr>
              <a:t>架構</a:t>
            </a:r>
            <a:r>
              <a:rPr lang="zh-TW" altLang="en-US">
                <a:sym typeface="Microsoft JhengHei"/>
              </a:rPr>
              <a:t> </a:t>
            </a:r>
            <a:r>
              <a:rPr lang="en-US" altLang="zh-TW">
                <a:sym typeface="Microsoft JhengHei"/>
              </a:rPr>
              <a:t>NAS </a:t>
            </a:r>
            <a:r>
              <a:rPr lang="zh-TW" altLang="en-US">
                <a:sym typeface="Microsoft JhengHei"/>
              </a:rPr>
              <a:t>開始支援使用快照，使用者可以輕易以高 </a:t>
            </a:r>
            <a:r>
              <a:rPr lang="en-US" altLang="zh-TW">
                <a:sym typeface="Microsoft JhengHei"/>
              </a:rPr>
              <a:t>ROI (1000 USD</a:t>
            </a:r>
            <a:r>
              <a:rPr lang="zh-TW" altLang="en-US">
                <a:sym typeface="Microsoft JhengHei"/>
              </a:rPr>
              <a:t>起*</a:t>
            </a:r>
            <a:r>
              <a:rPr lang="en-US" altLang="zh-TW">
                <a:sym typeface="Microsoft JhengHei"/>
              </a:rPr>
              <a:t>) </a:t>
            </a:r>
            <a:r>
              <a:rPr lang="zh-TW" altLang="en-US">
                <a:sym typeface="Microsoft JhengHei"/>
              </a:rPr>
              <a:t>建立線上作業 </a:t>
            </a:r>
            <a:r>
              <a:rPr lang="en-US" altLang="zh-TW">
                <a:sym typeface="Microsoft JhengHei"/>
              </a:rPr>
              <a:t>NAS </a:t>
            </a:r>
            <a:r>
              <a:rPr lang="zh-TW" altLang="en-US">
                <a:sym typeface="Microsoft JhengHei"/>
              </a:rPr>
              <a:t>的遠端備份</a:t>
            </a:r>
            <a:r>
              <a:rPr lang="zh-TW" altLang="en-US"/>
              <a:t>。</a:t>
            </a:r>
            <a:endParaRPr lang="zh-TW" altLang="en-US">
              <a:sym typeface="Microsoft JhengHei"/>
            </a:endParaRPr>
          </a:p>
          <a:p>
            <a:pPr marL="285750" indent="-285750"/>
            <a:r>
              <a:rPr lang="zh-TW" altLang="en-US">
                <a:sym typeface="Microsoft JhengHei"/>
              </a:rPr>
              <a:t>再搭配 </a:t>
            </a:r>
            <a:r>
              <a:rPr lang="en-US" altLang="zh-TW">
                <a:sym typeface="Microsoft JhengHei"/>
              </a:rPr>
              <a:t>QTS 4.3.5 </a:t>
            </a:r>
            <a:r>
              <a:rPr lang="zh-TW" altLang="en-US">
                <a:sym typeface="Microsoft JhengHei"/>
              </a:rPr>
              <a:t>遠端還原，中小企業用戶亦可享受企業等級的</a:t>
            </a:r>
            <a:br>
              <a:rPr lang="zh-TW" altLang="en-US"/>
            </a:br>
            <a:r>
              <a:rPr lang="zh-TW" altLang="en-US">
                <a:sym typeface="Microsoft JhengHei"/>
              </a:rPr>
              <a:t>遠端備份保護與還原軟體操作體驗。</a:t>
            </a:r>
          </a:p>
          <a:p>
            <a:pPr marL="393700" indent="-285750"/>
            <a:endParaRPr lang="zh-TW" altLang="en-US">
              <a:sym typeface="Microsoft JhengHei"/>
            </a:endParaRPr>
          </a:p>
        </p:txBody>
      </p:sp>
      <p:sp>
        <p:nvSpPr>
          <p:cNvPr id="592" name="Shape 592"/>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800"/>
              <a:buFont typeface="Arial"/>
              <a:buNone/>
            </a:pPr>
            <a:r>
              <a:rPr lang="zh-TW" sz="3600" i="0" u="none" strike="noStrike" cap="none">
                <a:solidFill>
                  <a:schemeClr val="lt1"/>
                </a:solidFill>
                <a:latin typeface="Microsoft JhengHei"/>
                <a:ea typeface="Microsoft JhengHei"/>
                <a:cs typeface="Microsoft JhengHei"/>
                <a:sym typeface="Microsoft JhengHei"/>
              </a:rPr>
              <a:t>QNAP 提供的高 ROI 遠端備份解決方案</a:t>
            </a:r>
            <a:endParaRPr sz="3600" i="0" u="none" strike="noStrike" cap="none">
              <a:solidFill>
                <a:schemeClr val="lt1"/>
              </a:solidFill>
              <a:latin typeface="Microsoft JhengHei"/>
              <a:ea typeface="Microsoft JhengHei"/>
              <a:cs typeface="Microsoft JhengHei"/>
              <a:sym typeface="Microsoft JhengHei"/>
            </a:endParaRPr>
          </a:p>
        </p:txBody>
      </p:sp>
      <p:sp>
        <p:nvSpPr>
          <p:cNvPr id="593" name="Shape 593"/>
          <p:cNvSpPr txBox="1"/>
          <p:nvPr/>
        </p:nvSpPr>
        <p:spPr>
          <a:xfrm>
            <a:off x="5739744" y="2904531"/>
            <a:ext cx="2941619" cy="198341"/>
          </a:xfrm>
          <a:prstGeom prst="rect">
            <a:avLst/>
          </a:prstGeom>
          <a:noFill/>
          <a:ln>
            <a:noFill/>
          </a:ln>
          <a:effectLst>
            <a:reflection stA="14000" endPos="31000" dist="50800" dir="5400000" sy="-100000" algn="bl" rotWithShape="0"/>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zh-TW" sz="800" b="1" i="0" u="none" strike="noStrike" cap="none">
                <a:solidFill>
                  <a:srgbClr val="3F3F3F"/>
                </a:solidFill>
                <a:latin typeface="Arial"/>
                <a:ea typeface="Arial"/>
                <a:cs typeface="Arial"/>
                <a:sym typeface="Arial"/>
              </a:rPr>
              <a:t>以 TS-</a:t>
            </a:r>
            <a:r>
              <a:rPr lang="zh-TW" sz="800" b="1">
                <a:solidFill>
                  <a:srgbClr val="3F3F3F"/>
                </a:solidFill>
              </a:rPr>
              <a:t>x</a:t>
            </a:r>
            <a:r>
              <a:rPr lang="zh-TW" sz="800" b="1" i="0" u="none" strike="noStrike" cap="none">
                <a:solidFill>
                  <a:srgbClr val="3F3F3F"/>
                </a:solidFill>
                <a:latin typeface="Arial"/>
                <a:ea typeface="Arial"/>
                <a:cs typeface="Arial"/>
                <a:sym typeface="Arial"/>
              </a:rPr>
              <a:t>31</a:t>
            </a:r>
            <a:r>
              <a:rPr lang="en-US" altLang="zh-TW" sz="800" b="1">
                <a:solidFill>
                  <a:srgbClr val="3F3F3F"/>
                </a:solidFill>
              </a:rPr>
              <a:t>X</a:t>
            </a:r>
            <a:r>
              <a:rPr lang="zh-TW" sz="800" b="1" i="0" u="none" strike="noStrike" cap="none">
                <a:solidFill>
                  <a:srgbClr val="3F3F3F"/>
                </a:solidFill>
                <a:latin typeface="Arial"/>
                <a:ea typeface="Arial"/>
                <a:cs typeface="Arial"/>
                <a:sym typeface="Arial"/>
              </a:rPr>
              <a:t> 系列機種搭配 Seagate 2TB 磁碟開始起算</a:t>
            </a:r>
            <a:endParaRPr sz="800" b="1" i="0" u="none" strike="noStrike" cap="none">
              <a:solidFill>
                <a:srgbClr val="3F3F3F"/>
              </a:solidFill>
              <a:latin typeface="Arial"/>
              <a:ea typeface="Arial"/>
              <a:cs typeface="Arial"/>
              <a:sym typeface="Arial"/>
            </a:endParaRPr>
          </a:p>
        </p:txBody>
      </p:sp>
      <p:grpSp>
        <p:nvGrpSpPr>
          <p:cNvPr id="594" name="Shape 594"/>
          <p:cNvGrpSpPr/>
          <p:nvPr/>
        </p:nvGrpSpPr>
        <p:grpSpPr>
          <a:xfrm>
            <a:off x="161064" y="3242312"/>
            <a:ext cx="2939530" cy="1600988"/>
            <a:chOff x="878861" y="3286006"/>
            <a:chExt cx="2426513" cy="1321578"/>
          </a:xfrm>
        </p:grpSpPr>
        <p:sp>
          <p:nvSpPr>
            <p:cNvPr id="595" name="Shape 595"/>
            <p:cNvSpPr/>
            <p:nvPr/>
          </p:nvSpPr>
          <p:spPr>
            <a:xfrm>
              <a:off x="2653548" y="4323657"/>
              <a:ext cx="636776" cy="210149"/>
            </a:xfrm>
            <a:prstGeom prst="flowChartTerminator">
              <a:avLst/>
            </a:prstGeom>
            <a:solidFill>
              <a:schemeClr val="lt1">
                <a:alpha val="84705"/>
              </a:schemeClr>
            </a:solidFill>
            <a:ln w="19050" cap="flat" cmpd="sng">
              <a:solidFill>
                <a:srgbClr val="CBC2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96" name="Shape 59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8861" y="3286006"/>
              <a:ext cx="2251996" cy="1321578"/>
            </a:xfrm>
            <a:prstGeom prst="rect">
              <a:avLst/>
            </a:prstGeom>
            <a:noFill/>
            <a:ln>
              <a:noFill/>
            </a:ln>
            <a:effectLst>
              <a:reflection stA="15000" endPos="35000" sy="-100000" algn="bl" rotWithShape="0"/>
            </a:effectLst>
          </p:spPr>
        </p:pic>
        <p:sp>
          <p:nvSpPr>
            <p:cNvPr id="597" name="Shape 597"/>
            <p:cNvSpPr txBox="1"/>
            <p:nvPr/>
          </p:nvSpPr>
          <p:spPr>
            <a:xfrm>
              <a:off x="2784258" y="4324363"/>
              <a:ext cx="521116" cy="2032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000" b="1" i="0" u="none" strike="noStrike" cap="none">
                  <a:solidFill>
                    <a:srgbClr val="3F3F3F"/>
                  </a:solidFill>
                  <a:latin typeface="Arial"/>
                  <a:ea typeface="Arial"/>
                  <a:cs typeface="Arial"/>
                  <a:sym typeface="Arial"/>
                </a:rPr>
                <a:t>TS-877</a:t>
              </a:r>
              <a:endParaRPr sz="1000" b="1" i="0" u="none" strike="noStrike" cap="none">
                <a:solidFill>
                  <a:srgbClr val="3F3F3F"/>
                </a:solidFill>
                <a:latin typeface="Arial"/>
                <a:ea typeface="Arial"/>
                <a:cs typeface="Arial"/>
                <a:sym typeface="Arial"/>
              </a:endParaRPr>
            </a:p>
          </p:txBody>
        </p:sp>
      </p:grpSp>
      <p:grpSp>
        <p:nvGrpSpPr>
          <p:cNvPr id="598" name="Shape 598"/>
          <p:cNvGrpSpPr/>
          <p:nvPr/>
        </p:nvGrpSpPr>
        <p:grpSpPr>
          <a:xfrm>
            <a:off x="5164118" y="3069912"/>
            <a:ext cx="3478874" cy="1659705"/>
            <a:chOff x="5471281" y="3240818"/>
            <a:chExt cx="2871728" cy="1370048"/>
          </a:xfrm>
        </p:grpSpPr>
        <p:grpSp>
          <p:nvGrpSpPr>
            <p:cNvPr id="599" name="Shape 599"/>
            <p:cNvGrpSpPr/>
            <p:nvPr/>
          </p:nvGrpSpPr>
          <p:grpSpPr>
            <a:xfrm>
              <a:off x="5471281" y="4313807"/>
              <a:ext cx="724433" cy="210149"/>
              <a:chOff x="5747199" y="4313807"/>
              <a:chExt cx="724433" cy="210149"/>
            </a:xfrm>
          </p:grpSpPr>
          <p:sp>
            <p:nvSpPr>
              <p:cNvPr id="600" name="Shape 600"/>
              <p:cNvSpPr/>
              <p:nvPr/>
            </p:nvSpPr>
            <p:spPr>
              <a:xfrm>
                <a:off x="5753983" y="4313807"/>
                <a:ext cx="717649" cy="210149"/>
              </a:xfrm>
              <a:prstGeom prst="flowChartTerminator">
                <a:avLst/>
              </a:prstGeom>
              <a:solidFill>
                <a:schemeClr val="lt1">
                  <a:alpha val="84705"/>
                </a:schemeClr>
              </a:solidFill>
              <a:ln w="19050" cap="flat" cmpd="sng">
                <a:solidFill>
                  <a:srgbClr val="CBC2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1" name="Shape 601"/>
              <p:cNvSpPr txBox="1"/>
              <p:nvPr/>
            </p:nvSpPr>
            <p:spPr>
              <a:xfrm>
                <a:off x="5747199" y="4316543"/>
                <a:ext cx="593076" cy="20324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000" b="1" i="0" u="none" strike="noStrike" cap="none">
                    <a:solidFill>
                      <a:srgbClr val="3F3F3F"/>
                    </a:solidFill>
                    <a:latin typeface="Arial"/>
                    <a:ea typeface="Arial"/>
                    <a:cs typeface="Arial"/>
                    <a:sym typeface="Arial"/>
                  </a:rPr>
                  <a:t>TS-831X</a:t>
                </a:r>
                <a:endParaRPr sz="1000" b="1" i="0" u="none" strike="noStrike" cap="none">
                  <a:solidFill>
                    <a:srgbClr val="3F3F3F"/>
                  </a:solidFill>
                  <a:latin typeface="Arial"/>
                  <a:ea typeface="Arial"/>
                  <a:cs typeface="Arial"/>
                  <a:sym typeface="Arial"/>
                </a:endParaRPr>
              </a:p>
            </p:txBody>
          </p:sp>
        </p:grpSp>
        <p:pic>
          <p:nvPicPr>
            <p:cNvPr id="602" name="Shape 60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38062" y="3240818"/>
              <a:ext cx="2404947" cy="1370048"/>
            </a:xfrm>
            <a:prstGeom prst="rect">
              <a:avLst/>
            </a:prstGeom>
            <a:noFill/>
            <a:ln>
              <a:noFill/>
            </a:ln>
            <a:effectLst>
              <a:reflection stA="20000" endPos="35000" sy="-100000" algn="bl" rotWithShape="0"/>
            </a:effectLst>
          </p:spPr>
        </p:pic>
      </p:grpSp>
      <p:sp>
        <p:nvSpPr>
          <p:cNvPr id="603" name="Shape 603"/>
          <p:cNvSpPr/>
          <p:nvPr/>
        </p:nvSpPr>
        <p:spPr>
          <a:xfrm>
            <a:off x="3721523" y="2744237"/>
            <a:ext cx="1096812" cy="327314"/>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1400" b="1" i="0" u="none" strike="noStrike" cap="none">
                <a:solidFill>
                  <a:schemeClr val="lt1"/>
                </a:solidFill>
                <a:latin typeface="Arial"/>
                <a:ea typeface="Arial"/>
                <a:cs typeface="Arial"/>
                <a:sym typeface="Arial"/>
              </a:rPr>
              <a:t>4.3.4 </a:t>
            </a:r>
            <a:r>
              <a:rPr lang="zh-TW" sz="1400" b="1" i="0" u="none" strike="noStrike" cap="none">
                <a:solidFill>
                  <a:schemeClr val="lt1"/>
                </a:solidFill>
                <a:latin typeface="Microsoft JhengHei"/>
                <a:ea typeface="Microsoft JhengHei"/>
                <a:sym typeface="Arial"/>
              </a:rPr>
              <a:t>備份</a:t>
            </a:r>
            <a:endParaRPr lang="zh-TW" altLang="en-US">
              <a:latin typeface="Microsoft JhengHei"/>
              <a:ea typeface="Microsoft JhengHei"/>
            </a:endParaRPr>
          </a:p>
        </p:txBody>
      </p:sp>
      <p:pic>
        <p:nvPicPr>
          <p:cNvPr id="604" name="Shape 60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38709" y="2978691"/>
            <a:ext cx="720000" cy="720000"/>
          </a:xfrm>
          <a:prstGeom prst="rect">
            <a:avLst/>
          </a:prstGeom>
          <a:noFill/>
          <a:ln>
            <a:noFill/>
          </a:ln>
        </p:spPr>
      </p:pic>
      <p:pic>
        <p:nvPicPr>
          <p:cNvPr id="605" name="Shape 605" descr="相機"/>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323253" y="2412389"/>
            <a:ext cx="530513" cy="530513"/>
          </a:xfrm>
          <a:prstGeom prst="rect">
            <a:avLst/>
          </a:prstGeom>
          <a:noFill/>
          <a:ln>
            <a:noFill/>
          </a:ln>
        </p:spPr>
      </p:pic>
      <p:sp>
        <p:nvSpPr>
          <p:cNvPr id="606" name="Shape 606"/>
          <p:cNvSpPr/>
          <p:nvPr/>
        </p:nvSpPr>
        <p:spPr>
          <a:xfrm rot="9401048">
            <a:off x="2483692" y="1103676"/>
            <a:ext cx="3623162" cy="3418047"/>
          </a:xfrm>
          <a:prstGeom prst="arc">
            <a:avLst>
              <a:gd name="adj1" fmla="val 14357195"/>
              <a:gd name="adj2" fmla="val 20353354"/>
            </a:avLst>
          </a:prstGeom>
          <a:noFill/>
          <a:ln w="41275" cap="flat" cmpd="sng">
            <a:solidFill>
              <a:schemeClr val="accent4">
                <a:lumMod val="75000"/>
              </a:schemeClr>
            </a:solidFill>
            <a:prstDash val="solid"/>
            <a:round/>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07" name="Shape 607"/>
          <p:cNvSpPr/>
          <p:nvPr/>
        </p:nvSpPr>
        <p:spPr>
          <a:xfrm>
            <a:off x="3721523" y="4267402"/>
            <a:ext cx="1096812" cy="403902"/>
          </a:xfrm>
          <a:prstGeom prst="roundRect">
            <a:avLst>
              <a:gd name="adj" fmla="val 16667"/>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ltLang="zh-TW" sz="1400" b="1" i="0" u="none" strike="noStrike" cap="none">
                <a:solidFill>
                  <a:schemeClr val="lt1"/>
                </a:solidFill>
                <a:latin typeface="Microsoft JhengHei"/>
                <a:ea typeface="Microsoft JhengHei"/>
                <a:sym typeface="Arial"/>
              </a:rPr>
              <a:t>4.3.5 </a:t>
            </a:r>
            <a:r>
              <a:rPr lang="zh-TW" altLang="en-US" sz="1400" b="1" i="0" u="none" strike="noStrike" cap="none">
                <a:solidFill>
                  <a:schemeClr val="lt1"/>
                </a:solidFill>
                <a:latin typeface="Microsoft JhengHei"/>
                <a:ea typeface="Microsoft JhengHei"/>
                <a:sym typeface="Arial"/>
              </a:rPr>
              <a:t>還原</a:t>
            </a:r>
            <a:endParaRPr lang="zh-TW" altLang="en-US">
              <a:latin typeface="Microsoft JhengHei"/>
              <a:ea typeface="Microsoft JhengHe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AFA92872-B7D5-492F-B180-DBDDEE9A45DF}"/>
              </a:ext>
            </a:extLst>
          </p:cNvPr>
          <p:cNvSpPr/>
          <p:nvPr/>
        </p:nvSpPr>
        <p:spPr>
          <a:xfrm>
            <a:off x="0" y="1598212"/>
            <a:ext cx="9144000" cy="354528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標題 2">
            <a:extLst>
              <a:ext uri="{FF2B5EF4-FFF2-40B4-BE49-F238E27FC236}">
                <a16:creationId xmlns:a16="http://schemas.microsoft.com/office/drawing/2014/main" id="{4F5F3E03-C5C4-4359-816A-C49919D3E0D3}"/>
              </a:ext>
            </a:extLst>
          </p:cNvPr>
          <p:cNvSpPr>
            <a:spLocks noGrp="1"/>
          </p:cNvSpPr>
          <p:nvPr>
            <p:ph type="title"/>
          </p:nvPr>
        </p:nvSpPr>
        <p:spPr/>
        <p:txBody>
          <a:bodyPr/>
          <a:lstStyle/>
          <a:p>
            <a:r>
              <a:rPr lang="zh-TW" altLang="en-US"/>
              <a:t>使用 </a:t>
            </a:r>
            <a:r>
              <a:rPr lang="en-US" altLang="zh-TW"/>
              <a:t>VJBOD</a:t>
            </a:r>
            <a:r>
              <a:rPr lang="zh-TW" altLang="en-US"/>
              <a:t> 備份快照至遠端 </a:t>
            </a:r>
            <a:r>
              <a:rPr lang="en-US" altLang="zh-TW"/>
              <a:t>NAS</a:t>
            </a:r>
            <a:endParaRPr lang="zh-TW" altLang="en-US"/>
          </a:p>
        </p:txBody>
      </p:sp>
      <p:sp>
        <p:nvSpPr>
          <p:cNvPr id="4" name="文字版面配置區 1">
            <a:extLst>
              <a:ext uri="{FF2B5EF4-FFF2-40B4-BE49-F238E27FC236}">
                <a16:creationId xmlns:a16="http://schemas.microsoft.com/office/drawing/2014/main" id="{857AC069-72AA-4CC9-B77A-F2D07D802679}"/>
              </a:ext>
            </a:extLst>
          </p:cNvPr>
          <p:cNvSpPr>
            <a:spLocks noGrp="1"/>
          </p:cNvSpPr>
          <p:nvPr/>
        </p:nvSpPr>
        <p:spPr>
          <a:xfrm>
            <a:off x="381000" y="1166813"/>
            <a:ext cx="8229600" cy="3436718"/>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36550" algn="l" rtl="0">
              <a:lnSpc>
                <a:spcPct val="100000"/>
              </a:lnSpc>
              <a:spcBef>
                <a:spcPts val="400"/>
              </a:spcBef>
              <a:spcAft>
                <a:spcPts val="0"/>
              </a:spcAft>
              <a:buClr>
                <a:srgbClr val="3F3F3F"/>
              </a:buClr>
              <a:buSzPts val="1700"/>
              <a:buFont typeface="Noto Sans Symbols"/>
              <a:buChar char="●"/>
              <a:defRPr sz="1800" b="1" i="0" u="none" strike="noStrike" cap="none">
                <a:solidFill>
                  <a:srgbClr val="3F3F3F"/>
                </a:solidFill>
                <a:latin typeface="微軟正黑體" panose="020B0604030504040204" pitchFamily="34" charset="-120"/>
                <a:ea typeface="微軟正黑體" panose="020B0604030504040204" pitchFamily="34" charset="-120"/>
                <a:cs typeface="Arial"/>
                <a:sym typeface="Arial"/>
              </a:defRPr>
            </a:lvl1pPr>
            <a:lvl2pPr marL="914400" marR="0" lvl="1" indent="-342900" algn="l" rtl="0">
              <a:lnSpc>
                <a:spcPct val="100000"/>
              </a:lnSpc>
              <a:spcBef>
                <a:spcPts val="36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2pPr>
            <a:lvl3pPr marL="1371600" marR="0" lvl="2"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04800" algn="l" rtl="0">
              <a:lnSpc>
                <a:spcPct val="100000"/>
              </a:lnSpc>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4pPr>
            <a:lvl5pPr marL="2286000" marR="0" lvl="4" indent="-304800" algn="l" rtl="0">
              <a:lnSpc>
                <a:spcPct val="100000"/>
              </a:lnSpc>
              <a:spcBef>
                <a:spcPts val="240"/>
              </a:spcBef>
              <a:spcAft>
                <a:spcPts val="0"/>
              </a:spcAft>
              <a:buClr>
                <a:srgbClr val="3F3F3F"/>
              </a:buClr>
              <a:buSzPts val="1200"/>
              <a:buFont typeface="Arial"/>
              <a:buChar char="»"/>
              <a:defRPr sz="12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zh-TW" altLang="en-US"/>
              <a:t>透過 </a:t>
            </a:r>
            <a:r>
              <a:rPr lang="en-US" altLang="zh-TW"/>
              <a:t>VJBOD</a:t>
            </a:r>
            <a:r>
              <a:rPr lang="zh-TW" altLang="en-US"/>
              <a:t> 建立的儲存池將與本地 </a:t>
            </a:r>
            <a:r>
              <a:rPr lang="en-US" altLang="zh-TW"/>
              <a:t>NAS</a:t>
            </a:r>
            <a:r>
              <a:rPr lang="zh-TW" altLang="en-US"/>
              <a:t> 功能相同將可支援快照。</a:t>
            </a:r>
            <a:endParaRPr lang="en-US" altLang="zh-TW"/>
          </a:p>
          <a:p>
            <a:r>
              <a:rPr lang="zh-TW" altLang="en-US"/>
              <a:t>快照將會使用本機 </a:t>
            </a:r>
            <a:r>
              <a:rPr lang="en-US" altLang="zh-TW"/>
              <a:t>NAS</a:t>
            </a:r>
            <a:r>
              <a:rPr lang="zh-TW" altLang="en-US"/>
              <a:t> 的 </a:t>
            </a:r>
            <a:r>
              <a:rPr lang="en-US" altLang="zh-TW"/>
              <a:t>RAM</a:t>
            </a:r>
            <a:r>
              <a:rPr lang="zh-TW" altLang="en-US"/>
              <a:t> 來做計算。</a:t>
            </a:r>
            <a:endParaRPr lang="en-US" altLang="zh-TW"/>
          </a:p>
          <a:p>
            <a:r>
              <a:rPr lang="zh-TW" altLang="en-US"/>
              <a:t>可進一步再提高遠端 </a:t>
            </a:r>
            <a:r>
              <a:rPr lang="en-US" altLang="zh-TW"/>
              <a:t>ARM</a:t>
            </a:r>
            <a:r>
              <a:rPr lang="zh-TW" altLang="en-US"/>
              <a:t> 機種 </a:t>
            </a:r>
            <a:r>
              <a:rPr lang="en-US" altLang="zh-TW"/>
              <a:t>NAS</a:t>
            </a:r>
            <a:r>
              <a:rPr lang="zh-TW" altLang="en-US"/>
              <a:t> 能存放的快照備份上限。 </a:t>
            </a:r>
            <a:r>
              <a:rPr lang="en-US" altLang="zh-TW"/>
              <a:t> </a:t>
            </a:r>
          </a:p>
          <a:p>
            <a:endParaRPr lang="zh-TW" altLang="en-US"/>
          </a:p>
        </p:txBody>
      </p:sp>
      <p:grpSp>
        <p:nvGrpSpPr>
          <p:cNvPr id="5" name="群組 4">
            <a:extLst>
              <a:ext uri="{FF2B5EF4-FFF2-40B4-BE49-F238E27FC236}">
                <a16:creationId xmlns:a16="http://schemas.microsoft.com/office/drawing/2014/main" id="{A9D8254D-3E76-4655-AD07-53A45E2DFD71}"/>
              </a:ext>
            </a:extLst>
          </p:cNvPr>
          <p:cNvGrpSpPr/>
          <p:nvPr/>
        </p:nvGrpSpPr>
        <p:grpSpPr>
          <a:xfrm>
            <a:off x="4915759" y="2564285"/>
            <a:ext cx="3229145" cy="2142434"/>
            <a:chOff x="908173" y="2596774"/>
            <a:chExt cx="1503119" cy="2142434"/>
          </a:xfrm>
        </p:grpSpPr>
        <p:sp>
          <p:nvSpPr>
            <p:cNvPr id="32" name="矩形: 圓角化同側角落 31">
              <a:extLst>
                <a:ext uri="{FF2B5EF4-FFF2-40B4-BE49-F238E27FC236}">
                  <a16:creationId xmlns:a16="http://schemas.microsoft.com/office/drawing/2014/main" id="{6D1AF816-7276-49F3-A555-E4E17574061D}"/>
                </a:ext>
              </a:extLst>
            </p:cNvPr>
            <p:cNvSpPr/>
            <p:nvPr/>
          </p:nvSpPr>
          <p:spPr>
            <a:xfrm rot="10800000">
              <a:off x="908173" y="3664401"/>
              <a:ext cx="1503119" cy="1074807"/>
            </a:xfrm>
            <a:prstGeom prst="round2SameRect">
              <a:avLst/>
            </a:prstGeom>
            <a:solidFill>
              <a:schemeClr val="bg1">
                <a:lumMod val="85000"/>
              </a:schemeClr>
            </a:solidFill>
            <a:ln>
              <a:solidFill>
                <a:srgbClr val="51A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zh-TW" altLang="en-US"/>
            </a:p>
          </p:txBody>
        </p:sp>
        <p:sp>
          <p:nvSpPr>
            <p:cNvPr id="33" name="矩形: 圓角化同側角落 32">
              <a:extLst>
                <a:ext uri="{FF2B5EF4-FFF2-40B4-BE49-F238E27FC236}">
                  <a16:creationId xmlns:a16="http://schemas.microsoft.com/office/drawing/2014/main" id="{E8C715AF-A37D-47AC-A649-7EF3D29183F2}"/>
                </a:ext>
              </a:extLst>
            </p:cNvPr>
            <p:cNvSpPr/>
            <p:nvPr/>
          </p:nvSpPr>
          <p:spPr>
            <a:xfrm>
              <a:off x="908173" y="2596774"/>
              <a:ext cx="1503119" cy="1074807"/>
            </a:xfrm>
            <a:prstGeom prst="round2SameRect">
              <a:avLst/>
            </a:prstGeom>
            <a:solidFill>
              <a:srgbClr val="F6F6F6"/>
            </a:solidFill>
            <a:ln>
              <a:solidFill>
                <a:srgbClr val="51A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zh-TW" altLang="en-US"/>
            </a:p>
          </p:txBody>
        </p:sp>
      </p:grpSp>
      <p:grpSp>
        <p:nvGrpSpPr>
          <p:cNvPr id="6" name="群組 5">
            <a:extLst>
              <a:ext uri="{FF2B5EF4-FFF2-40B4-BE49-F238E27FC236}">
                <a16:creationId xmlns:a16="http://schemas.microsoft.com/office/drawing/2014/main" id="{A08A7419-CEC6-40C2-91B5-83721D55ED65}"/>
              </a:ext>
            </a:extLst>
          </p:cNvPr>
          <p:cNvGrpSpPr/>
          <p:nvPr/>
        </p:nvGrpSpPr>
        <p:grpSpPr>
          <a:xfrm>
            <a:off x="694297" y="2564285"/>
            <a:ext cx="1503119" cy="2142434"/>
            <a:chOff x="908173" y="2596774"/>
            <a:chExt cx="1503119" cy="2142434"/>
          </a:xfrm>
        </p:grpSpPr>
        <p:sp>
          <p:nvSpPr>
            <p:cNvPr id="30" name="矩形: 圓角化同側角落 29">
              <a:extLst>
                <a:ext uri="{FF2B5EF4-FFF2-40B4-BE49-F238E27FC236}">
                  <a16:creationId xmlns:a16="http://schemas.microsoft.com/office/drawing/2014/main" id="{E2393E4A-9B15-45A9-9798-E681A209918B}"/>
                </a:ext>
              </a:extLst>
            </p:cNvPr>
            <p:cNvSpPr/>
            <p:nvPr/>
          </p:nvSpPr>
          <p:spPr>
            <a:xfrm rot="10800000">
              <a:off x="908173" y="3664401"/>
              <a:ext cx="1503119" cy="1074807"/>
            </a:xfrm>
            <a:prstGeom prst="round2SameRect">
              <a:avLst/>
            </a:prstGeom>
            <a:solidFill>
              <a:schemeClr val="bg1">
                <a:lumMod val="85000"/>
              </a:schemeClr>
            </a:solidFill>
            <a:ln>
              <a:solidFill>
                <a:srgbClr val="51A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zh-TW" altLang="en-US"/>
            </a:p>
          </p:txBody>
        </p:sp>
        <p:sp>
          <p:nvSpPr>
            <p:cNvPr id="31" name="矩形: 圓角化同側角落 30">
              <a:extLst>
                <a:ext uri="{FF2B5EF4-FFF2-40B4-BE49-F238E27FC236}">
                  <a16:creationId xmlns:a16="http://schemas.microsoft.com/office/drawing/2014/main" id="{C7B44CDD-8E0D-4499-A3E0-4AC8FB166F3A}"/>
                </a:ext>
              </a:extLst>
            </p:cNvPr>
            <p:cNvSpPr/>
            <p:nvPr/>
          </p:nvSpPr>
          <p:spPr>
            <a:xfrm>
              <a:off x="908173" y="2596774"/>
              <a:ext cx="1503119" cy="1074807"/>
            </a:xfrm>
            <a:prstGeom prst="round2SameRect">
              <a:avLst/>
            </a:prstGeom>
            <a:solidFill>
              <a:srgbClr val="F6F6F6"/>
            </a:solidFill>
            <a:ln>
              <a:solidFill>
                <a:srgbClr val="51A6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zh-TW" altLang="en-US"/>
            </a:p>
          </p:txBody>
        </p:sp>
      </p:grpSp>
      <p:cxnSp>
        <p:nvCxnSpPr>
          <p:cNvPr id="7" name="直線接點 6">
            <a:extLst>
              <a:ext uri="{FF2B5EF4-FFF2-40B4-BE49-F238E27FC236}">
                <a16:creationId xmlns:a16="http://schemas.microsoft.com/office/drawing/2014/main" id="{34ED50F1-B158-4C14-B3A3-035561A97569}"/>
              </a:ext>
            </a:extLst>
          </p:cNvPr>
          <p:cNvCxnSpPr/>
          <p:nvPr/>
        </p:nvCxnSpPr>
        <p:spPr>
          <a:xfrm>
            <a:off x="1462158" y="3539283"/>
            <a:ext cx="0" cy="199293"/>
          </a:xfrm>
          <a:prstGeom prst="line">
            <a:avLst/>
          </a:prstGeom>
          <a:ln w="28575">
            <a:prstDash val="sysDot"/>
          </a:ln>
        </p:spPr>
        <p:style>
          <a:lnRef idx="1">
            <a:schemeClr val="accent4"/>
          </a:lnRef>
          <a:fillRef idx="0">
            <a:schemeClr val="accent4"/>
          </a:fillRef>
          <a:effectRef idx="0">
            <a:schemeClr val="accent4"/>
          </a:effectRef>
          <a:fontRef idx="minor">
            <a:schemeClr val="tx1"/>
          </a:fontRef>
        </p:style>
      </p:cxnSp>
      <p:sp>
        <p:nvSpPr>
          <p:cNvPr id="8" name="文字方塊 46">
            <a:extLst>
              <a:ext uri="{FF2B5EF4-FFF2-40B4-BE49-F238E27FC236}">
                <a16:creationId xmlns:a16="http://schemas.microsoft.com/office/drawing/2014/main" id="{AD915E71-7271-4867-88C5-3196C5B7D55E}"/>
              </a:ext>
            </a:extLst>
          </p:cNvPr>
          <p:cNvSpPr txBox="1"/>
          <p:nvPr/>
        </p:nvSpPr>
        <p:spPr>
          <a:xfrm>
            <a:off x="694297" y="2576569"/>
            <a:ext cx="1535723"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1200" b="1">
                <a:solidFill>
                  <a:srgbClr val="6B09F7"/>
                </a:solidFill>
              </a:rPr>
              <a:t>遠端 </a:t>
            </a:r>
            <a:r>
              <a:rPr lang="en-US" altLang="zh-TW" sz="1200" b="1">
                <a:solidFill>
                  <a:srgbClr val="6B09F7"/>
                </a:solidFill>
              </a:rPr>
              <a:t>NAS</a:t>
            </a:r>
            <a:endParaRPr lang="zh-TW" altLang="en-US" sz="1200" b="1">
              <a:solidFill>
                <a:srgbClr val="6B09F7"/>
              </a:solidFill>
            </a:endParaRPr>
          </a:p>
        </p:txBody>
      </p:sp>
      <p:sp>
        <p:nvSpPr>
          <p:cNvPr id="9" name="文字方塊 48">
            <a:extLst>
              <a:ext uri="{FF2B5EF4-FFF2-40B4-BE49-F238E27FC236}">
                <a16:creationId xmlns:a16="http://schemas.microsoft.com/office/drawing/2014/main" id="{6BB27245-9115-47CF-A5C8-2BD5951F1727}"/>
              </a:ext>
            </a:extLst>
          </p:cNvPr>
          <p:cNvSpPr txBox="1"/>
          <p:nvPr/>
        </p:nvSpPr>
        <p:spPr>
          <a:xfrm>
            <a:off x="861350" y="4405952"/>
            <a:ext cx="1201616"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1200" b="1">
                <a:solidFill>
                  <a:srgbClr val="6B09F7"/>
                </a:solidFill>
              </a:rPr>
              <a:t>iSCSI LUN</a:t>
            </a:r>
            <a:endParaRPr lang="zh-TW" altLang="en-US" sz="1200" b="1">
              <a:solidFill>
                <a:srgbClr val="6B09F7"/>
              </a:solidFill>
            </a:endParaRPr>
          </a:p>
        </p:txBody>
      </p:sp>
      <p:sp>
        <p:nvSpPr>
          <p:cNvPr id="10" name="文字方塊 49">
            <a:extLst>
              <a:ext uri="{FF2B5EF4-FFF2-40B4-BE49-F238E27FC236}">
                <a16:creationId xmlns:a16="http://schemas.microsoft.com/office/drawing/2014/main" id="{53E053A1-5E2C-4BE1-BEFE-D2484F75CBF2}"/>
              </a:ext>
            </a:extLst>
          </p:cNvPr>
          <p:cNvSpPr txBox="1"/>
          <p:nvPr/>
        </p:nvSpPr>
        <p:spPr>
          <a:xfrm>
            <a:off x="2196952" y="4120667"/>
            <a:ext cx="137746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1200" b="1"/>
              <a:t>網路</a:t>
            </a:r>
            <a:br>
              <a:rPr lang="en-US" altLang="zh-TW" sz="1200" b="1"/>
            </a:br>
            <a:r>
              <a:rPr lang="en-US" altLang="zh-TW" sz="1200" b="1"/>
              <a:t>(TCP or </a:t>
            </a:r>
            <a:r>
              <a:rPr lang="en-US" altLang="zh-TW" sz="1200" b="1" err="1"/>
              <a:t>iSER</a:t>
            </a:r>
            <a:r>
              <a:rPr lang="en-US" altLang="zh-TW" sz="1200" b="1"/>
              <a:t>)</a:t>
            </a:r>
            <a:endParaRPr lang="zh-TW" altLang="en-US" sz="1200" b="1"/>
          </a:p>
        </p:txBody>
      </p:sp>
      <p:sp>
        <p:nvSpPr>
          <p:cNvPr id="11" name="文字方塊 51">
            <a:extLst>
              <a:ext uri="{FF2B5EF4-FFF2-40B4-BE49-F238E27FC236}">
                <a16:creationId xmlns:a16="http://schemas.microsoft.com/office/drawing/2014/main" id="{987CD774-DD75-44BC-87E8-9543CBD6E4B1}"/>
              </a:ext>
            </a:extLst>
          </p:cNvPr>
          <p:cNvSpPr txBox="1"/>
          <p:nvPr/>
        </p:nvSpPr>
        <p:spPr>
          <a:xfrm>
            <a:off x="3382054" y="4133449"/>
            <a:ext cx="1377461"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1200" b="1">
                <a:solidFill>
                  <a:srgbClr val="6B09F7"/>
                </a:solidFill>
              </a:rPr>
              <a:t>虛擬磁碟</a:t>
            </a:r>
          </a:p>
        </p:txBody>
      </p:sp>
      <p:sp>
        <p:nvSpPr>
          <p:cNvPr id="12" name="文字方塊 62">
            <a:extLst>
              <a:ext uri="{FF2B5EF4-FFF2-40B4-BE49-F238E27FC236}">
                <a16:creationId xmlns:a16="http://schemas.microsoft.com/office/drawing/2014/main" id="{E3345F1D-4F09-44D7-8C9C-26660B617106}"/>
              </a:ext>
            </a:extLst>
          </p:cNvPr>
          <p:cNvSpPr txBox="1"/>
          <p:nvPr/>
        </p:nvSpPr>
        <p:spPr>
          <a:xfrm>
            <a:off x="5041630" y="4377144"/>
            <a:ext cx="1550378" cy="276999"/>
          </a:xfrm>
          <a:prstGeom prst="rect">
            <a:avLst/>
          </a:prstGeom>
          <a:noFill/>
        </p:spPr>
        <p:txBody>
          <a:bodyPr wrap="square"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1200" b="1">
                <a:solidFill>
                  <a:srgbClr val="6B09F7"/>
                </a:solidFill>
              </a:rPr>
              <a:t>儲存池 1</a:t>
            </a:r>
            <a:endParaRPr lang="en-US" altLang="zh-TW" sz="1200" b="1">
              <a:solidFill>
                <a:srgbClr val="6B09F7"/>
              </a:solidFill>
            </a:endParaRPr>
          </a:p>
        </p:txBody>
      </p:sp>
      <p:sp>
        <p:nvSpPr>
          <p:cNvPr id="13" name="文字方塊 63">
            <a:extLst>
              <a:ext uri="{FF2B5EF4-FFF2-40B4-BE49-F238E27FC236}">
                <a16:creationId xmlns:a16="http://schemas.microsoft.com/office/drawing/2014/main" id="{852C7AB6-4B8C-4381-A7DF-623CFE19CF55}"/>
              </a:ext>
            </a:extLst>
          </p:cNvPr>
          <p:cNvSpPr txBox="1"/>
          <p:nvPr/>
        </p:nvSpPr>
        <p:spPr>
          <a:xfrm>
            <a:off x="6564865" y="4413712"/>
            <a:ext cx="1550378" cy="276999"/>
          </a:xfrm>
          <a:prstGeom prst="rect">
            <a:avLst/>
          </a:prstGeom>
          <a:noFill/>
        </p:spPr>
        <p:txBody>
          <a:bodyPr wrap="square"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1200" b="1">
                <a:solidFill>
                  <a:srgbClr val="0035FF"/>
                </a:solidFill>
              </a:rPr>
              <a:t>儲存池 </a:t>
            </a:r>
            <a:r>
              <a:rPr lang="en-US" altLang="zh-TW" sz="1200" b="1">
                <a:solidFill>
                  <a:srgbClr val="0035FF"/>
                </a:solidFill>
              </a:rPr>
              <a:t>2</a:t>
            </a:r>
            <a:endParaRPr lang="zh-TW" altLang="en-US" sz="1200" b="1">
              <a:solidFill>
                <a:srgbClr val="0035FF"/>
              </a:solidFill>
            </a:endParaRPr>
          </a:p>
        </p:txBody>
      </p:sp>
      <p:sp>
        <p:nvSpPr>
          <p:cNvPr id="14" name="文字方塊 64">
            <a:extLst>
              <a:ext uri="{FF2B5EF4-FFF2-40B4-BE49-F238E27FC236}">
                <a16:creationId xmlns:a16="http://schemas.microsoft.com/office/drawing/2014/main" id="{960A5AEB-3BA9-4E1C-882D-862B5B164A9E}"/>
              </a:ext>
            </a:extLst>
          </p:cNvPr>
          <p:cNvSpPr txBox="1"/>
          <p:nvPr/>
        </p:nvSpPr>
        <p:spPr>
          <a:xfrm>
            <a:off x="5723354" y="2595371"/>
            <a:ext cx="1550378"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1200" b="1">
                <a:solidFill>
                  <a:srgbClr val="0035FF"/>
                </a:solidFill>
              </a:rPr>
              <a:t>主機 </a:t>
            </a:r>
            <a:r>
              <a:rPr lang="en-US" altLang="zh-TW" sz="1200" b="1">
                <a:solidFill>
                  <a:srgbClr val="0035FF"/>
                </a:solidFill>
              </a:rPr>
              <a:t>NAS</a:t>
            </a:r>
            <a:endParaRPr lang="zh-TW" altLang="en-US" sz="1200" b="1">
              <a:solidFill>
                <a:srgbClr val="0035FF"/>
              </a:solidFill>
            </a:endParaRPr>
          </a:p>
        </p:txBody>
      </p:sp>
      <p:pic>
        <p:nvPicPr>
          <p:cNvPr id="15" name="圖片 14">
            <a:extLst>
              <a:ext uri="{FF2B5EF4-FFF2-40B4-BE49-F238E27FC236}">
                <a16:creationId xmlns:a16="http://schemas.microsoft.com/office/drawing/2014/main" id="{1897F34E-FD37-4ECC-830C-9ABC6E304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9777" y="2819979"/>
            <a:ext cx="793503" cy="777542"/>
          </a:xfrm>
          <a:prstGeom prst="rect">
            <a:avLst/>
          </a:prstGeom>
        </p:spPr>
      </p:pic>
      <p:pic>
        <p:nvPicPr>
          <p:cNvPr id="16" name="圖片 15">
            <a:extLst>
              <a:ext uri="{FF2B5EF4-FFF2-40B4-BE49-F238E27FC236}">
                <a16:creationId xmlns:a16="http://schemas.microsoft.com/office/drawing/2014/main" id="{BC9C30EB-17B4-451C-9E7D-73BAC1590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407" y="2782235"/>
            <a:ext cx="793503" cy="777542"/>
          </a:xfrm>
          <a:prstGeom prst="rect">
            <a:avLst/>
          </a:prstGeom>
        </p:spPr>
      </p:pic>
      <p:pic>
        <p:nvPicPr>
          <p:cNvPr id="17" name="圖片 16">
            <a:extLst>
              <a:ext uri="{FF2B5EF4-FFF2-40B4-BE49-F238E27FC236}">
                <a16:creationId xmlns:a16="http://schemas.microsoft.com/office/drawing/2014/main" id="{54445E2C-21F9-4DF2-9326-E91C19923F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5407" y="3758404"/>
            <a:ext cx="793503" cy="736563"/>
          </a:xfrm>
          <a:prstGeom prst="rect">
            <a:avLst/>
          </a:prstGeom>
        </p:spPr>
      </p:pic>
      <p:pic>
        <p:nvPicPr>
          <p:cNvPr id="18" name="圖片 17">
            <a:extLst>
              <a:ext uri="{FF2B5EF4-FFF2-40B4-BE49-F238E27FC236}">
                <a16:creationId xmlns:a16="http://schemas.microsoft.com/office/drawing/2014/main" id="{E2E694BA-6A5E-43B5-A50A-50E36B111B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4709" y="3437373"/>
            <a:ext cx="759301" cy="759301"/>
          </a:xfrm>
          <a:prstGeom prst="rect">
            <a:avLst/>
          </a:prstGeom>
        </p:spPr>
      </p:pic>
      <p:pic>
        <p:nvPicPr>
          <p:cNvPr id="19" name="圖片 18">
            <a:extLst>
              <a:ext uri="{FF2B5EF4-FFF2-40B4-BE49-F238E27FC236}">
                <a16:creationId xmlns:a16="http://schemas.microsoft.com/office/drawing/2014/main" id="{B3DAEED0-E87D-4337-8AC7-49D7D784A2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74033" y="3369633"/>
            <a:ext cx="793503" cy="777541"/>
          </a:xfrm>
          <a:prstGeom prst="rect">
            <a:avLst/>
          </a:prstGeom>
        </p:spPr>
      </p:pic>
      <p:pic>
        <p:nvPicPr>
          <p:cNvPr id="20" name="圖片 19">
            <a:extLst>
              <a:ext uri="{FF2B5EF4-FFF2-40B4-BE49-F238E27FC236}">
                <a16:creationId xmlns:a16="http://schemas.microsoft.com/office/drawing/2014/main" id="{32A434D9-7BEF-4AD5-9128-5978F2E67B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75584" y="3668240"/>
            <a:ext cx="793503" cy="777541"/>
          </a:xfrm>
          <a:prstGeom prst="rect">
            <a:avLst/>
          </a:prstGeom>
        </p:spPr>
      </p:pic>
      <p:pic>
        <p:nvPicPr>
          <p:cNvPr id="21" name="圖片 20">
            <a:extLst>
              <a:ext uri="{FF2B5EF4-FFF2-40B4-BE49-F238E27FC236}">
                <a16:creationId xmlns:a16="http://schemas.microsoft.com/office/drawing/2014/main" id="{68E95D86-F54D-458E-B848-53D3F6672E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3303" y="3684358"/>
            <a:ext cx="793503" cy="777541"/>
          </a:xfrm>
          <a:prstGeom prst="rect">
            <a:avLst/>
          </a:prstGeom>
        </p:spPr>
      </p:pic>
      <p:cxnSp>
        <p:nvCxnSpPr>
          <p:cNvPr id="22" name="直線接點 21">
            <a:extLst>
              <a:ext uri="{FF2B5EF4-FFF2-40B4-BE49-F238E27FC236}">
                <a16:creationId xmlns:a16="http://schemas.microsoft.com/office/drawing/2014/main" id="{34CBEF10-D8BA-4808-A7AA-E6D39AA24A72}"/>
              </a:ext>
            </a:extLst>
          </p:cNvPr>
          <p:cNvCxnSpPr>
            <a:cxnSpLocks/>
            <a:stCxn id="18" idx="1"/>
            <a:endCxn id="17" idx="3"/>
          </p:cNvCxnSpPr>
          <p:nvPr/>
        </p:nvCxnSpPr>
        <p:spPr>
          <a:xfrm flipH="1">
            <a:off x="1858910" y="3817024"/>
            <a:ext cx="675799" cy="309662"/>
          </a:xfrm>
          <a:prstGeom prst="line">
            <a:avLst/>
          </a:prstGeom>
          <a:ln w="28575">
            <a:prstDash val="sysDot"/>
          </a:ln>
        </p:spPr>
        <p:style>
          <a:lnRef idx="1">
            <a:schemeClr val="accent4"/>
          </a:lnRef>
          <a:fillRef idx="0">
            <a:schemeClr val="accent4"/>
          </a:fillRef>
          <a:effectRef idx="0">
            <a:schemeClr val="accent4"/>
          </a:effectRef>
          <a:fontRef idx="minor">
            <a:schemeClr val="tx1"/>
          </a:fontRef>
        </p:style>
      </p:cxnSp>
      <p:cxnSp>
        <p:nvCxnSpPr>
          <p:cNvPr id="23" name="直線接點 22">
            <a:extLst>
              <a:ext uri="{FF2B5EF4-FFF2-40B4-BE49-F238E27FC236}">
                <a16:creationId xmlns:a16="http://schemas.microsoft.com/office/drawing/2014/main" id="{1EB9BD9F-D421-487F-A84F-684A2532B679}"/>
              </a:ext>
            </a:extLst>
          </p:cNvPr>
          <p:cNvCxnSpPr>
            <a:cxnSpLocks/>
          </p:cNvCxnSpPr>
          <p:nvPr/>
        </p:nvCxnSpPr>
        <p:spPr>
          <a:xfrm flipH="1">
            <a:off x="3265825" y="3740818"/>
            <a:ext cx="406500" cy="0"/>
          </a:xfrm>
          <a:prstGeom prst="line">
            <a:avLst/>
          </a:prstGeom>
          <a:ln w="28575">
            <a:prstDash val="sysDot"/>
          </a:ln>
        </p:spPr>
        <p:style>
          <a:lnRef idx="1">
            <a:schemeClr val="accent4"/>
          </a:lnRef>
          <a:fillRef idx="0">
            <a:schemeClr val="accent4"/>
          </a:fillRef>
          <a:effectRef idx="0">
            <a:schemeClr val="accent4"/>
          </a:effectRef>
          <a:fontRef idx="minor">
            <a:schemeClr val="tx1"/>
          </a:fontRef>
        </p:style>
      </p:cxnSp>
      <p:cxnSp>
        <p:nvCxnSpPr>
          <p:cNvPr id="24" name="直線接點 23">
            <a:extLst>
              <a:ext uri="{FF2B5EF4-FFF2-40B4-BE49-F238E27FC236}">
                <a16:creationId xmlns:a16="http://schemas.microsoft.com/office/drawing/2014/main" id="{567B82BD-EC04-4FE2-BD60-80E3AF07370F}"/>
              </a:ext>
            </a:extLst>
          </p:cNvPr>
          <p:cNvCxnSpPr>
            <a:cxnSpLocks/>
            <a:stCxn id="20" idx="1"/>
            <a:endCxn id="19" idx="3"/>
          </p:cNvCxnSpPr>
          <p:nvPr/>
        </p:nvCxnSpPr>
        <p:spPr>
          <a:xfrm flipH="1" flipV="1">
            <a:off x="4467536" y="3758404"/>
            <a:ext cx="908048" cy="298607"/>
          </a:xfrm>
          <a:prstGeom prst="line">
            <a:avLst/>
          </a:prstGeom>
          <a:ln w="28575">
            <a:prstDash val="sysDot"/>
          </a:ln>
        </p:spPr>
        <p:style>
          <a:lnRef idx="1">
            <a:schemeClr val="accent4"/>
          </a:lnRef>
          <a:fillRef idx="0">
            <a:schemeClr val="accent4"/>
          </a:fillRef>
          <a:effectRef idx="0">
            <a:schemeClr val="accent4"/>
          </a:effectRef>
          <a:fontRef idx="minor">
            <a:schemeClr val="tx1"/>
          </a:fontRef>
        </p:style>
      </p:cxnSp>
      <p:cxnSp>
        <p:nvCxnSpPr>
          <p:cNvPr id="25" name="直線接點 24">
            <a:extLst>
              <a:ext uri="{FF2B5EF4-FFF2-40B4-BE49-F238E27FC236}">
                <a16:creationId xmlns:a16="http://schemas.microsoft.com/office/drawing/2014/main" id="{8B5FA2DF-0054-4710-BE88-2FE56EA855A3}"/>
              </a:ext>
            </a:extLst>
          </p:cNvPr>
          <p:cNvCxnSpPr>
            <a:cxnSpLocks/>
            <a:stCxn id="15" idx="1"/>
            <a:endCxn id="20" idx="0"/>
          </p:cNvCxnSpPr>
          <p:nvPr/>
        </p:nvCxnSpPr>
        <p:spPr>
          <a:xfrm flipH="1">
            <a:off x="5772336" y="3208750"/>
            <a:ext cx="367441" cy="459490"/>
          </a:xfrm>
          <a:prstGeom prst="line">
            <a:avLst/>
          </a:prstGeom>
          <a:ln w="28575">
            <a:prstDash val="sysDot"/>
          </a:ln>
        </p:spPr>
        <p:style>
          <a:lnRef idx="1">
            <a:schemeClr val="accent4"/>
          </a:lnRef>
          <a:fillRef idx="0">
            <a:schemeClr val="accent4"/>
          </a:fillRef>
          <a:effectRef idx="0">
            <a:schemeClr val="accent4"/>
          </a:effectRef>
          <a:fontRef idx="minor">
            <a:schemeClr val="tx1"/>
          </a:fontRef>
        </p:style>
      </p:cxnSp>
      <p:cxnSp>
        <p:nvCxnSpPr>
          <p:cNvPr id="26" name="直線接點 25">
            <a:extLst>
              <a:ext uri="{FF2B5EF4-FFF2-40B4-BE49-F238E27FC236}">
                <a16:creationId xmlns:a16="http://schemas.microsoft.com/office/drawing/2014/main" id="{AED0E79B-E968-4929-B013-B34794B75F69}"/>
              </a:ext>
            </a:extLst>
          </p:cNvPr>
          <p:cNvCxnSpPr>
            <a:cxnSpLocks/>
            <a:stCxn id="15" idx="3"/>
            <a:endCxn id="21" idx="0"/>
          </p:cNvCxnSpPr>
          <p:nvPr/>
        </p:nvCxnSpPr>
        <p:spPr>
          <a:xfrm>
            <a:off x="6933280" y="3208750"/>
            <a:ext cx="406775" cy="475608"/>
          </a:xfrm>
          <a:prstGeom prst="line">
            <a:avLst/>
          </a:prstGeom>
          <a:ln w="28575">
            <a:solidFill>
              <a:srgbClr val="4472C4"/>
            </a:solidFill>
            <a:prstDash val="sysDot"/>
          </a:ln>
        </p:spPr>
        <p:style>
          <a:lnRef idx="1">
            <a:schemeClr val="accent4"/>
          </a:lnRef>
          <a:fillRef idx="0">
            <a:schemeClr val="accent4"/>
          </a:fillRef>
          <a:effectRef idx="0">
            <a:schemeClr val="accent4"/>
          </a:effectRef>
          <a:fontRef idx="minor">
            <a:schemeClr val="tx1"/>
          </a:fontRef>
        </p:style>
      </p:cxnSp>
      <p:sp>
        <p:nvSpPr>
          <p:cNvPr id="27" name="文字方塊 77">
            <a:extLst>
              <a:ext uri="{FF2B5EF4-FFF2-40B4-BE49-F238E27FC236}">
                <a16:creationId xmlns:a16="http://schemas.microsoft.com/office/drawing/2014/main" id="{F5280D35-88CB-4807-99D6-5FE8168A0C4D}"/>
              </a:ext>
            </a:extLst>
          </p:cNvPr>
          <p:cNvSpPr txBox="1"/>
          <p:nvPr/>
        </p:nvSpPr>
        <p:spPr>
          <a:xfrm>
            <a:off x="6386218" y="3800724"/>
            <a:ext cx="339969"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TW" sz="2800" b="1">
                <a:solidFill>
                  <a:schemeClr val="tx1">
                    <a:lumMod val="85000"/>
                    <a:lumOff val="15000"/>
                  </a:schemeClr>
                </a:solidFill>
              </a:rPr>
              <a:t>+</a:t>
            </a:r>
            <a:endParaRPr lang="zh-TW" altLang="en-US" sz="2800" b="1">
              <a:solidFill>
                <a:schemeClr val="tx1">
                  <a:lumMod val="85000"/>
                  <a:lumOff val="15000"/>
                </a:schemeClr>
              </a:solidFill>
            </a:endParaRPr>
          </a:p>
        </p:txBody>
      </p:sp>
      <p:pic>
        <p:nvPicPr>
          <p:cNvPr id="28" name="Shape 552" descr="ç¸éåç">
            <a:extLst>
              <a:ext uri="{FF2B5EF4-FFF2-40B4-BE49-F238E27FC236}">
                <a16:creationId xmlns:a16="http://schemas.microsoft.com/office/drawing/2014/main" id="{52F9A8A2-E461-4439-8D9F-DE32C849746A}"/>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718587" y="3932191"/>
            <a:ext cx="502634" cy="502634"/>
          </a:xfrm>
          <a:prstGeom prst="rect">
            <a:avLst/>
          </a:prstGeom>
          <a:noFill/>
          <a:ln>
            <a:noFill/>
          </a:ln>
        </p:spPr>
      </p:pic>
      <p:pic>
        <p:nvPicPr>
          <p:cNvPr id="29" name="Shape 552" descr="ç¸éåç">
            <a:extLst>
              <a:ext uri="{FF2B5EF4-FFF2-40B4-BE49-F238E27FC236}">
                <a16:creationId xmlns:a16="http://schemas.microsoft.com/office/drawing/2014/main" id="{FBBECEA7-4B30-4F37-8789-C25A09D8E4BB}"/>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287155" y="3945357"/>
            <a:ext cx="502634" cy="502634"/>
          </a:xfrm>
          <a:prstGeom prst="rect">
            <a:avLst/>
          </a:prstGeom>
          <a:noFill/>
          <a:ln>
            <a:noFill/>
          </a:ln>
        </p:spPr>
      </p:pic>
    </p:spTree>
    <p:extLst>
      <p:ext uri="{BB962C8B-B14F-4D97-AF65-F5344CB8AC3E}">
        <p14:creationId xmlns:p14="http://schemas.microsoft.com/office/powerpoint/2010/main" val="3871477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457200" y="1166813"/>
            <a:ext cx="8229600" cy="975440"/>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zh-TW" sz="2000" i="0" u="none" strike="noStrike" cap="none">
                <a:solidFill>
                  <a:srgbClr val="3F3F3F"/>
                </a:solidFill>
                <a:latin typeface="Microsoft JhengHei"/>
                <a:ea typeface="Microsoft JhengHei"/>
                <a:cs typeface="Microsoft JhengHei"/>
                <a:sym typeface="Microsoft JhengHei"/>
              </a:rPr>
              <a:t>除了快照，快照備份亦支援首次備份時將整個磁碟區或 LUN 匯出</a:t>
            </a:r>
            <a:r>
              <a:rPr lang="zh-TW" sz="2000">
                <a:latin typeface="Microsoft JhengHei"/>
                <a:ea typeface="Microsoft JhengHei"/>
                <a:cs typeface="Microsoft JhengHei"/>
              </a:rPr>
              <a:t>。</a:t>
            </a:r>
            <a:endParaRPr lang="zh-TW" altLang="en-US">
              <a:latin typeface="Microsoft JhengHei"/>
              <a:ea typeface="Microsoft JhengHei"/>
              <a:cs typeface="Microsoft JhengHei"/>
              <a:sym typeface="Microsoft JhengHei"/>
            </a:endParaRPr>
          </a:p>
          <a:p>
            <a:pPr marL="342900" indent="-342900"/>
            <a:r>
              <a:rPr lang="zh-TW" sz="2000" i="0" u="none" strike="noStrike" cap="none">
                <a:solidFill>
                  <a:srgbClr val="3F3F3F"/>
                </a:solidFill>
                <a:latin typeface="Microsoft JhengHei"/>
                <a:ea typeface="Microsoft JhengHei"/>
                <a:cs typeface="Microsoft JhengHei"/>
                <a:sym typeface="Microsoft JhengHei"/>
              </a:rPr>
              <a:t>一旦匯出後，鏡像檔可以手攜方式帶至遠端匯入後再開始備份</a:t>
            </a:r>
            <a:r>
              <a:rPr lang="zh-TW" sz="2000">
                <a:latin typeface="Microsoft JhengHei"/>
                <a:ea typeface="Microsoft JhengHei"/>
                <a:cs typeface="Microsoft JhengHei"/>
              </a:rPr>
              <a:t>。</a:t>
            </a:r>
            <a:endParaRPr lang="zh-TW" altLang="en-US">
              <a:latin typeface="Microsoft JhengHei"/>
              <a:ea typeface="Microsoft JhengHei"/>
              <a:cs typeface="Microsoft JhengHei"/>
              <a:sym typeface="Microsoft JhengHei"/>
            </a:endParaRPr>
          </a:p>
          <a:p>
            <a:pPr marL="450850" indent="-342900"/>
            <a:endParaRPr lang="zh-TW" altLang="en-US" sz="2000" i="0" u="none" strike="noStrike" cap="none">
              <a:solidFill>
                <a:srgbClr val="3F3F3F"/>
              </a:solidFill>
              <a:latin typeface="Microsoft JhengHei"/>
              <a:ea typeface="Microsoft JhengHei"/>
              <a:cs typeface="Microsoft JhengHei"/>
              <a:sym typeface="Microsoft JhengHei"/>
            </a:endParaRPr>
          </a:p>
          <a:p>
            <a:pPr marL="450850" indent="-342900"/>
            <a:endParaRPr lang="zh-TW" altLang="en-US" sz="2000" i="0" u="none" strike="noStrike" cap="none">
              <a:solidFill>
                <a:srgbClr val="3F3F3F"/>
              </a:solidFill>
              <a:latin typeface="Microsoft JhengHei"/>
              <a:ea typeface="Microsoft JhengHei"/>
              <a:cs typeface="Microsoft JhengHei"/>
              <a:sym typeface="Microsoft JhengHei"/>
            </a:endParaRPr>
          </a:p>
        </p:txBody>
      </p:sp>
      <p:sp>
        <p:nvSpPr>
          <p:cNvPr id="799" name="Shape 799"/>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zh-TW" sz="3600" i="0" u="none" strike="noStrike" cap="none">
                <a:solidFill>
                  <a:schemeClr val="lt1"/>
                </a:solidFill>
                <a:latin typeface="Microsoft JhengHei"/>
                <a:ea typeface="Microsoft JhengHei"/>
                <a:cs typeface="Microsoft JhengHei"/>
                <a:sym typeface="Microsoft JhengHei"/>
              </a:rPr>
              <a:t>快照備份任務支援首次備份匯</a:t>
            </a:r>
            <a:r>
              <a:rPr lang="zh-TW">
                <a:latin typeface="Microsoft JhengHei"/>
                <a:ea typeface="Microsoft JhengHei"/>
                <a:cs typeface="Microsoft JhengHei"/>
                <a:sym typeface="Microsoft JhengHei"/>
              </a:rPr>
              <a:t>出</a:t>
            </a:r>
            <a:r>
              <a:rPr lang="zh-TW" sz="3600" i="0" u="none" strike="noStrike" cap="none">
                <a:solidFill>
                  <a:schemeClr val="lt1"/>
                </a:solidFill>
                <a:latin typeface="Microsoft JhengHei"/>
                <a:ea typeface="Microsoft JhengHei"/>
                <a:cs typeface="Microsoft JhengHei"/>
                <a:sym typeface="Microsoft JhengHei"/>
              </a:rPr>
              <a:t>/匯</a:t>
            </a:r>
            <a:r>
              <a:rPr lang="zh-TW">
                <a:latin typeface="Microsoft JhengHei"/>
                <a:ea typeface="Microsoft JhengHei"/>
                <a:cs typeface="Microsoft JhengHei"/>
                <a:sym typeface="Microsoft JhengHei"/>
              </a:rPr>
              <a:t>入</a:t>
            </a:r>
            <a:endParaRPr sz="3200" i="0" u="none" strike="noStrike" cap="none">
              <a:solidFill>
                <a:schemeClr val="lt1"/>
              </a:solidFill>
              <a:latin typeface="Microsoft JhengHei"/>
              <a:ea typeface="Microsoft JhengHei"/>
              <a:cs typeface="Microsoft JhengHei"/>
              <a:sym typeface="Microsoft JhengHei"/>
            </a:endParaRPr>
          </a:p>
        </p:txBody>
      </p:sp>
      <p:sp>
        <p:nvSpPr>
          <p:cNvPr id="800" name="Shape 800"/>
          <p:cNvSpPr/>
          <p:nvPr/>
        </p:nvSpPr>
        <p:spPr>
          <a:xfrm>
            <a:off x="5982134" y="4218969"/>
            <a:ext cx="1216539" cy="503046"/>
          </a:xfrm>
          <a:prstGeom prst="rightArrow">
            <a:avLst>
              <a:gd name="adj1" fmla="val 50000"/>
              <a:gd name="adj2" fmla="val 60377"/>
            </a:avLst>
          </a:prstGeom>
          <a:gradFill>
            <a:gsLst>
              <a:gs pos="0">
                <a:srgbClr val="FFFFFF">
                  <a:alpha val="94901"/>
                </a:srgbClr>
              </a:gs>
              <a:gs pos="33000">
                <a:srgbClr val="E36C09"/>
              </a:gs>
              <a:gs pos="100000">
                <a:srgbClr val="E36C0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Shape 801"/>
          <p:cNvSpPr/>
          <p:nvPr/>
        </p:nvSpPr>
        <p:spPr>
          <a:xfrm>
            <a:off x="5982134" y="3322479"/>
            <a:ext cx="1216539" cy="503046"/>
          </a:xfrm>
          <a:prstGeom prst="rightArrow">
            <a:avLst>
              <a:gd name="adj1" fmla="val 50000"/>
              <a:gd name="adj2" fmla="val 60377"/>
            </a:avLst>
          </a:prstGeom>
          <a:gradFill>
            <a:gsLst>
              <a:gs pos="0">
                <a:srgbClr val="FFFFFF">
                  <a:alpha val="94901"/>
                </a:srgbClr>
              </a:gs>
              <a:gs pos="33000">
                <a:srgbClr val="E36C09"/>
              </a:gs>
              <a:gs pos="100000">
                <a:srgbClr val="E36C0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2" name="Shape 80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5775" y="2056250"/>
            <a:ext cx="4581782" cy="2896234"/>
          </a:xfrm>
          <a:prstGeom prst="rect">
            <a:avLst/>
          </a:prstGeom>
          <a:noFill/>
          <a:ln>
            <a:noFill/>
          </a:ln>
        </p:spPr>
      </p:pic>
      <p:sp>
        <p:nvSpPr>
          <p:cNvPr id="803" name="Shape 803"/>
          <p:cNvSpPr/>
          <p:nvPr/>
        </p:nvSpPr>
        <p:spPr>
          <a:xfrm>
            <a:off x="317225" y="3336873"/>
            <a:ext cx="4245742" cy="11890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04" name="Shape 80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58077" y="3227186"/>
            <a:ext cx="1770948" cy="1570825"/>
          </a:xfrm>
          <a:prstGeom prst="rect">
            <a:avLst/>
          </a:prstGeom>
          <a:noFill/>
          <a:ln>
            <a:noFill/>
          </a:ln>
        </p:spPr>
      </p:pic>
      <p:sp>
        <p:nvSpPr>
          <p:cNvPr id="805" name="Shape 805"/>
          <p:cNvSpPr/>
          <p:nvPr/>
        </p:nvSpPr>
        <p:spPr>
          <a:xfrm>
            <a:off x="780776" y="4389414"/>
            <a:ext cx="2539625" cy="27305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完整磁碟區</a:t>
            </a:r>
            <a:endParaRPr sz="1400" b="1" i="0" u="none" strike="noStrike" cap="none">
              <a:solidFill>
                <a:schemeClr val="lt1"/>
              </a:solidFill>
              <a:latin typeface="Microsoft JhengHei"/>
              <a:ea typeface="Microsoft JhengHei"/>
              <a:cs typeface="Microsoft JhengHei"/>
              <a:sym typeface="Microsoft JhengHei"/>
            </a:endParaRPr>
          </a:p>
        </p:txBody>
      </p:sp>
      <p:pic>
        <p:nvPicPr>
          <p:cNvPr id="806" name="Shape 806" descr="https://www.qnap.com/i/_attach_file/product/photo/800_500/237_1480300406_TS-831X-Right-angle-of-elevation_V2.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162625" y="4026430"/>
            <a:ext cx="1432082" cy="895051"/>
          </a:xfrm>
          <a:prstGeom prst="rect">
            <a:avLst/>
          </a:prstGeom>
          <a:noFill/>
          <a:ln>
            <a:noFill/>
          </a:ln>
        </p:spPr>
      </p:pic>
      <p:sp>
        <p:nvSpPr>
          <p:cNvPr id="807" name="Shape 807"/>
          <p:cNvSpPr txBox="1"/>
          <p:nvPr/>
        </p:nvSpPr>
        <p:spPr>
          <a:xfrm>
            <a:off x="-64179" y="4986971"/>
            <a:ext cx="5001690"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zh-TW" sz="800" b="0" i="0" u="none" strike="noStrike" cap="none">
                <a:solidFill>
                  <a:schemeClr val="lt1"/>
                </a:solidFill>
                <a:latin typeface="Arial"/>
                <a:ea typeface="Arial"/>
                <a:cs typeface="Arial"/>
                <a:sym typeface="Arial"/>
              </a:rPr>
              <a:t>Both the source and destination NAS must be at QTS version equal to or above 4.3.5 to use this function.</a:t>
            </a:r>
            <a:endParaRPr sz="800" b="0" i="0" u="none" strike="noStrike" cap="none">
              <a:solidFill>
                <a:schemeClr val="lt1"/>
              </a:solidFill>
              <a:latin typeface="Arial"/>
              <a:ea typeface="Arial"/>
              <a:cs typeface="Arial"/>
              <a:sym typeface="Arial"/>
            </a:endParaRPr>
          </a:p>
        </p:txBody>
      </p:sp>
      <p:pic>
        <p:nvPicPr>
          <p:cNvPr id="808" name="Shape 808" descr="https://www.qnap.com/i/_attach_file/product/photo/800_500/237_1480300406_TS-831X-Right-angle-of-elevation_V2.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62625" y="3139317"/>
            <a:ext cx="1419382" cy="887113"/>
          </a:xfrm>
          <a:prstGeom prst="rect">
            <a:avLst/>
          </a:prstGeom>
          <a:noFill/>
          <a:ln>
            <a:noFill/>
          </a:ln>
        </p:spPr>
      </p:pic>
      <p:pic>
        <p:nvPicPr>
          <p:cNvPr id="809" name="Shape 809"/>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229187" y="3461443"/>
            <a:ext cx="731040" cy="594297"/>
          </a:xfrm>
          <a:prstGeom prst="rect">
            <a:avLst/>
          </a:prstGeom>
          <a:noFill/>
          <a:ln>
            <a:noFill/>
          </a:ln>
        </p:spPr>
      </p:pic>
      <p:pic>
        <p:nvPicPr>
          <p:cNvPr id="811" name="Shape 81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229187" y="4361516"/>
            <a:ext cx="731040" cy="594297"/>
          </a:xfrm>
          <a:prstGeom prst="rect">
            <a:avLst/>
          </a:prstGeom>
          <a:noFill/>
          <a:ln>
            <a:noFill/>
          </a:ln>
        </p:spPr>
      </p:pic>
      <p:sp>
        <p:nvSpPr>
          <p:cNvPr id="812" name="Shape 812"/>
          <p:cNvSpPr/>
          <p:nvPr/>
        </p:nvSpPr>
        <p:spPr>
          <a:xfrm>
            <a:off x="3614296" y="4218969"/>
            <a:ext cx="1216539" cy="503046"/>
          </a:xfrm>
          <a:prstGeom prst="rightArrow">
            <a:avLst>
              <a:gd name="adj1" fmla="val 50000"/>
              <a:gd name="adj2" fmla="val 60377"/>
            </a:avLst>
          </a:prstGeom>
          <a:gradFill>
            <a:gsLst>
              <a:gs pos="0">
                <a:srgbClr val="FFFFFF">
                  <a:alpha val="94901"/>
                </a:srgbClr>
              </a:gs>
              <a:gs pos="33000">
                <a:srgbClr val="E36C09"/>
              </a:gs>
              <a:gs pos="100000">
                <a:srgbClr val="E36C0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3" name="Shape 813" descr="ç¸éåç"/>
          <p:cNvPicPr preferRelativeResize="0"/>
          <p:nvPr/>
        </p:nvPicPr>
        <p:blipFill rotWithShape="1">
          <a:blip r:embed="rId8" cstate="screen">
            <a:alphaModFix/>
            <a:biLevel thresh="25000"/>
            <a:extLst>
              <a:ext uri="{28A0092B-C50C-407E-A947-70E740481C1C}">
                <a14:useLocalDpi xmlns:a14="http://schemas.microsoft.com/office/drawing/2010/main"/>
              </a:ext>
            </a:extLst>
          </a:blip>
          <a:srcRect/>
          <a:stretch/>
        </p:blipFill>
        <p:spPr>
          <a:xfrm rot="773816">
            <a:off x="4021900" y="4296715"/>
            <a:ext cx="387542" cy="351352"/>
          </a:xfrm>
          <a:prstGeom prst="rect">
            <a:avLst/>
          </a:prstGeom>
          <a:noFill/>
          <a:ln>
            <a:noFill/>
          </a:ln>
        </p:spPr>
      </p:pic>
      <p:pic>
        <p:nvPicPr>
          <p:cNvPr id="814" name="Shape 81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474506" y="3457653"/>
            <a:ext cx="397156" cy="243842"/>
          </a:xfrm>
          <a:prstGeom prst="rect">
            <a:avLst/>
          </a:prstGeom>
          <a:noFill/>
          <a:ln>
            <a:noFill/>
          </a:ln>
        </p:spPr>
      </p:pic>
      <p:pic>
        <p:nvPicPr>
          <p:cNvPr id="815" name="Shape 81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474506" y="4348571"/>
            <a:ext cx="397156" cy="243842"/>
          </a:xfrm>
          <a:prstGeom prst="rect">
            <a:avLst/>
          </a:prstGeom>
          <a:noFill/>
          <a:ln>
            <a:noFill/>
          </a:ln>
        </p:spPr>
      </p:pic>
      <p:grpSp>
        <p:nvGrpSpPr>
          <p:cNvPr id="4" name="群組 3">
            <a:extLst>
              <a:ext uri="{FF2B5EF4-FFF2-40B4-BE49-F238E27FC236}">
                <a16:creationId xmlns:a16="http://schemas.microsoft.com/office/drawing/2014/main" id="{2C7F207D-6272-4B7B-80DF-97396D885F5F}"/>
              </a:ext>
            </a:extLst>
          </p:cNvPr>
          <p:cNvGrpSpPr/>
          <p:nvPr/>
        </p:nvGrpSpPr>
        <p:grpSpPr>
          <a:xfrm>
            <a:off x="4949353" y="2244021"/>
            <a:ext cx="3515651" cy="745379"/>
            <a:chOff x="4867531" y="2123516"/>
            <a:chExt cx="3515651" cy="745379"/>
          </a:xfrm>
        </p:grpSpPr>
        <p:pic>
          <p:nvPicPr>
            <p:cNvPr id="3" name="圖片 2">
              <a:extLst>
                <a:ext uri="{FF2B5EF4-FFF2-40B4-BE49-F238E27FC236}">
                  <a16:creationId xmlns:a16="http://schemas.microsoft.com/office/drawing/2014/main" id="{9395B434-070A-443C-89F3-12EC2FE0DD8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flipH="1">
              <a:off x="4867531" y="2123516"/>
              <a:ext cx="2752468" cy="745379"/>
            </a:xfrm>
            <a:prstGeom prst="rect">
              <a:avLst/>
            </a:prstGeom>
          </p:spPr>
        </p:pic>
        <p:pic>
          <p:nvPicPr>
            <p:cNvPr id="22" name="圖片 21">
              <a:extLst>
                <a:ext uri="{FF2B5EF4-FFF2-40B4-BE49-F238E27FC236}">
                  <a16:creationId xmlns:a16="http://schemas.microsoft.com/office/drawing/2014/main" id="{3D1279D6-BCC2-4CA8-8778-90AABB57D2C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H="1">
              <a:off x="6157054" y="2123516"/>
              <a:ext cx="2226128" cy="745379"/>
            </a:xfrm>
            <a:prstGeom prst="rect">
              <a:avLst/>
            </a:prstGeom>
          </p:spPr>
        </p:pic>
      </p:grpSp>
      <p:sp>
        <p:nvSpPr>
          <p:cNvPr id="5" name="矩形 4">
            <a:extLst>
              <a:ext uri="{FF2B5EF4-FFF2-40B4-BE49-F238E27FC236}">
                <a16:creationId xmlns:a16="http://schemas.microsoft.com/office/drawing/2014/main" id="{04F082A9-4862-4328-B574-B9609C08CCE3}"/>
              </a:ext>
            </a:extLst>
          </p:cNvPr>
          <p:cNvSpPr/>
          <p:nvPr/>
        </p:nvSpPr>
        <p:spPr>
          <a:xfrm>
            <a:off x="5475519" y="2343158"/>
            <a:ext cx="2901218" cy="523220"/>
          </a:xfrm>
          <a:prstGeom prst="rect">
            <a:avLst/>
          </a:prstGeom>
        </p:spPr>
        <p:txBody>
          <a:bodyPr wrap="square" anchor="t">
            <a:spAutoFit/>
          </a:bodyPr>
          <a:lstStyle/>
          <a:p>
            <a:pPr lvl="0"/>
            <a:r>
              <a:rPr lang="zh-TW" altLang="en-US" b="1">
                <a:solidFill>
                  <a:schemeClr val="lt1"/>
                </a:solidFill>
                <a:latin typeface="Microsoft JhengHei"/>
                <a:ea typeface="Microsoft JhengHei"/>
                <a:cs typeface="Microsoft JhengHei"/>
                <a:sym typeface="Microsoft JhengHei"/>
              </a:rPr>
              <a:t>使用快照備份任務匯出/匯入來大幅降低建立多個遠端備份任務需時</a:t>
            </a:r>
            <a:endParaRPr lang="zh-TW" altLang="en-US">
              <a:latin typeface="Microsoft JhengHei"/>
              <a:ea typeface="Microsoft JhengHei"/>
              <a:cs typeface="Microsoft JhengHei"/>
              <a:sym typeface="Microsoft JhengHe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9" name="矩形 8">
            <a:extLst>
              <a:ext uri="{FF2B5EF4-FFF2-40B4-BE49-F238E27FC236}">
                <a16:creationId xmlns:a16="http://schemas.microsoft.com/office/drawing/2014/main" id="{9F400B40-3BB3-4B1E-A07E-2AE24F3FAA03}"/>
              </a:ext>
            </a:extLst>
          </p:cNvPr>
          <p:cNvSpPr/>
          <p:nvPr/>
        </p:nvSpPr>
        <p:spPr>
          <a:xfrm>
            <a:off x="0" y="1166814"/>
            <a:ext cx="9144000" cy="3976686"/>
          </a:xfrm>
          <a:prstGeom prst="rect">
            <a:avLst/>
          </a:prstGeom>
          <a:gradFill>
            <a:gsLst>
              <a:gs pos="0">
                <a:schemeClr val="bg1">
                  <a:alpha val="0"/>
                </a:schemeClr>
              </a:gs>
              <a:gs pos="100000">
                <a:schemeClr val="bg1">
                  <a:alpha val="75000"/>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8D818D8B-1766-4754-9B74-DAA0327462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425" y="1208929"/>
            <a:ext cx="3733799" cy="448057"/>
          </a:xfrm>
          <a:prstGeom prst="rect">
            <a:avLst/>
          </a:prstGeom>
        </p:spPr>
      </p:pic>
      <p:pic>
        <p:nvPicPr>
          <p:cNvPr id="8" name="圖片 7">
            <a:extLst>
              <a:ext uri="{FF2B5EF4-FFF2-40B4-BE49-F238E27FC236}">
                <a16:creationId xmlns:a16="http://schemas.microsoft.com/office/drawing/2014/main" id="{ECB0BBAA-11B9-4DF9-A459-15F016DC4F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33825" y="1208929"/>
            <a:ext cx="4967288" cy="448057"/>
          </a:xfrm>
          <a:prstGeom prst="rect">
            <a:avLst/>
          </a:prstGeom>
        </p:spPr>
      </p:pic>
      <p:graphicFrame>
        <p:nvGraphicFramePr>
          <p:cNvPr id="820" name="Shape 820"/>
          <p:cNvGraphicFramePr/>
          <p:nvPr>
            <p:extLst>
              <p:ext uri="{D42A27DB-BD31-4B8C-83A1-F6EECF244321}">
                <p14:modId xmlns:p14="http://schemas.microsoft.com/office/powerpoint/2010/main" val="3627160475"/>
              </p:ext>
            </p:extLst>
          </p:nvPr>
        </p:nvGraphicFramePr>
        <p:xfrm>
          <a:off x="457200" y="1735521"/>
          <a:ext cx="8339138" cy="3093580"/>
        </p:xfrm>
        <a:graphic>
          <a:graphicData uri="http://schemas.openxmlformats.org/drawingml/2006/table">
            <a:tbl>
              <a:tblPr firstRow="1" bandRow="1">
                <a:tableStyleId>{93296810-A885-4BE3-A3E7-6D5BEEA58F35}</a:tableStyleId>
              </a:tblPr>
              <a:tblGrid>
                <a:gridCol w="1895837">
                  <a:extLst>
                    <a:ext uri="{9D8B030D-6E8A-4147-A177-3AD203B41FA5}">
                      <a16:colId xmlns:a16="http://schemas.microsoft.com/office/drawing/2014/main" val="20000"/>
                    </a:ext>
                  </a:extLst>
                </a:gridCol>
                <a:gridCol w="2147767">
                  <a:extLst>
                    <a:ext uri="{9D8B030D-6E8A-4147-A177-3AD203B41FA5}">
                      <a16:colId xmlns:a16="http://schemas.microsoft.com/office/drawing/2014/main" val="20001"/>
                    </a:ext>
                  </a:extLst>
                </a:gridCol>
                <a:gridCol w="2147767">
                  <a:extLst>
                    <a:ext uri="{9D8B030D-6E8A-4147-A177-3AD203B41FA5}">
                      <a16:colId xmlns:a16="http://schemas.microsoft.com/office/drawing/2014/main" val="20002"/>
                    </a:ext>
                  </a:extLst>
                </a:gridCol>
                <a:gridCol w="2147767">
                  <a:extLst>
                    <a:ext uri="{9D8B030D-6E8A-4147-A177-3AD203B41FA5}">
                      <a16:colId xmlns:a16="http://schemas.microsoft.com/office/drawing/2014/main" val="20003"/>
                    </a:ext>
                  </a:extLst>
                </a:gridCol>
              </a:tblGrid>
              <a:tr h="340300">
                <a:tc>
                  <a:txBody>
                    <a:bodyPr/>
                    <a:lstStyle/>
                    <a:p>
                      <a:pPr marL="0" marR="0" lvl="0" indent="0" algn="ctr" rtl="0">
                        <a:spcBef>
                          <a:spcPts val="0"/>
                        </a:spcBef>
                        <a:spcAft>
                          <a:spcPts val="0"/>
                        </a:spcAft>
                        <a:buClr>
                          <a:schemeClr val="lt1"/>
                        </a:buClr>
                        <a:buSzPts val="1600"/>
                        <a:buFont typeface="Arial"/>
                        <a:buNone/>
                      </a:pPr>
                      <a:r>
                        <a:rPr lang="zh-TW" altLang="en-US" sz="1600" b="1">
                          <a:latin typeface="微軟正黑體" panose="020B0604030504040204" pitchFamily="34" charset="-120"/>
                          <a:ea typeface="微軟正黑體" panose="020B0604030504040204" pitchFamily="34" charset="-120"/>
                          <a:sym typeface="Microsoft JhengHei"/>
                        </a:rPr>
                        <a:t>備份方案</a:t>
                      </a:r>
                      <a:endParaRPr lang="zh-TW" altLang="en-US" sz="1600" b="1">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solidFill>
                      <a:schemeClr val="accent6">
                        <a:lumMod val="75000"/>
                      </a:schemeClr>
                    </a:solidFill>
                  </a:tcPr>
                </a:tc>
                <a:tc>
                  <a:txBody>
                    <a:bodyPr/>
                    <a:lstStyle/>
                    <a:p>
                      <a:pPr marL="0" marR="0" lvl="0" indent="0" algn="ctr" rtl="0">
                        <a:spcBef>
                          <a:spcPts val="0"/>
                        </a:spcBef>
                        <a:spcAft>
                          <a:spcPts val="0"/>
                        </a:spcAft>
                        <a:buClr>
                          <a:schemeClr val="lt1"/>
                        </a:buClr>
                        <a:buSzPts val="1600"/>
                        <a:buFont typeface="Arial"/>
                        <a:buNone/>
                      </a:pPr>
                      <a:r>
                        <a:rPr lang="zh-TW" altLang="en-US" sz="1600" b="1">
                          <a:latin typeface="微軟正黑體" panose="020B0604030504040204" pitchFamily="34" charset="-120"/>
                          <a:ea typeface="微軟正黑體" panose="020B0604030504040204" pitchFamily="34" charset="-120"/>
                          <a:sym typeface="Microsoft JhengHei"/>
                        </a:rPr>
                        <a:t>快照備份任務</a:t>
                      </a:r>
                      <a:endParaRPr lang="zh-TW" altLang="en-US" sz="1600" b="1">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solidFill>
                      <a:schemeClr val="accent6">
                        <a:lumMod val="75000"/>
                      </a:schemeClr>
                    </a:solidFill>
                  </a:tcPr>
                </a:tc>
                <a:tc>
                  <a:txBody>
                    <a:bodyPr/>
                    <a:lstStyle/>
                    <a:p>
                      <a:pPr marL="0" marR="0" lvl="0" indent="0" algn="ctr" rtl="0">
                        <a:spcBef>
                          <a:spcPts val="0"/>
                        </a:spcBef>
                        <a:spcAft>
                          <a:spcPts val="0"/>
                        </a:spcAft>
                        <a:buClr>
                          <a:schemeClr val="lt1"/>
                        </a:buClr>
                        <a:buSzPts val="1600"/>
                        <a:buFont typeface="Arial"/>
                        <a:buNone/>
                      </a:pPr>
                      <a:r>
                        <a:rPr lang="en-US" altLang="zh-TW" sz="1600" b="1">
                          <a:latin typeface="微軟正黑體"/>
                          <a:ea typeface="微軟正黑體"/>
                          <a:sym typeface="Microsoft JhengHei"/>
                        </a:rPr>
                        <a:t>RTRR </a:t>
                      </a:r>
                      <a:endParaRPr lang="en-US" sz="1600" b="1">
                        <a:solidFill>
                          <a:schemeClr val="lt1"/>
                        </a:solidFill>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solidFill>
                      <a:schemeClr val="accent6">
                        <a:lumMod val="75000"/>
                      </a:schemeClr>
                    </a:solidFill>
                  </a:tcPr>
                </a:tc>
                <a:tc>
                  <a:txBody>
                    <a:bodyPr/>
                    <a:lstStyle/>
                    <a:p>
                      <a:pPr marL="0" marR="0" lvl="0" indent="0" algn="ctr" rtl="0">
                        <a:spcBef>
                          <a:spcPts val="0"/>
                        </a:spcBef>
                        <a:spcAft>
                          <a:spcPts val="0"/>
                        </a:spcAft>
                        <a:buClr>
                          <a:schemeClr val="lt1"/>
                        </a:buClr>
                        <a:buSzPts val="1600"/>
                        <a:buFont typeface="Arial"/>
                        <a:buNone/>
                      </a:pPr>
                      <a:r>
                        <a:rPr lang="en-US" altLang="zh-TW" sz="1600" b="1">
                          <a:latin typeface="微軟正黑體"/>
                          <a:ea typeface="微軟正黑體"/>
                          <a:sym typeface="Microsoft JhengHei"/>
                        </a:rPr>
                        <a:t>rsync</a:t>
                      </a:r>
                      <a:endParaRPr lang="en-US" sz="1600" b="1" err="1">
                        <a:solidFill>
                          <a:schemeClr val="lt1"/>
                        </a:solidFill>
                        <a:latin typeface="微軟正黑體"/>
                        <a:ea typeface="微軟正黑體"/>
                        <a:cs typeface="Microsoft JhengHei"/>
                        <a:sym typeface="Microsoft JhengHei"/>
                      </a:endParaRPr>
                    </a:p>
                  </a:txBody>
                  <a:tcPr marL="91450" marR="91450" marT="45725" marB="45725" anchor="ctr">
                    <a:solidFill>
                      <a:schemeClr val="accent6">
                        <a:lumMod val="75000"/>
                      </a:schemeClr>
                    </a:solidFill>
                  </a:tcPr>
                </a:tc>
                <a:extLst>
                  <a:ext uri="{0D108BD9-81ED-4DB2-BD59-A6C34878D82A}">
                    <a16:rowId xmlns:a16="http://schemas.microsoft.com/office/drawing/2014/main" val="10000"/>
                  </a:ext>
                </a:extLst>
              </a:tr>
              <a:tr h="340300">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備份層級</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區塊層級以區塊</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為範圍傳送</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檔案層級以檔案</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為範圍傳送</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區塊層級以檔案</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為範圍傳送</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extLst>
                  <a:ext uri="{0D108BD9-81ED-4DB2-BD59-A6C34878D82A}">
                    <a16:rowId xmlns:a16="http://schemas.microsoft.com/office/drawing/2014/main" val="10001"/>
                  </a:ext>
                </a:extLst>
              </a:tr>
              <a:tr h="475475">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備份方式</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差異備份</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(僅傳送差異處)</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重新備份</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(重傳整份檔案檔案)</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差異備份</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(僅傳送差異處)</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extLst>
                  <a:ext uri="{0D108BD9-81ED-4DB2-BD59-A6C34878D82A}">
                    <a16:rowId xmlns:a16="http://schemas.microsoft.com/office/drawing/2014/main" val="10002"/>
                  </a:ext>
                </a:extLst>
              </a:tr>
              <a:tr h="340300">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備份排程</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排程</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即時、排程</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排程</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extLst>
                  <a:ext uri="{0D108BD9-81ED-4DB2-BD59-A6C34878D82A}">
                    <a16:rowId xmlns:a16="http://schemas.microsoft.com/office/drawing/2014/main" val="10003"/>
                  </a:ext>
                </a:extLst>
              </a:tr>
              <a:tr h="475475">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還原方案</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rgbClr val="0070C0"/>
                        </a:buClr>
                        <a:buSzPts val="1400"/>
                        <a:buFont typeface="Arial"/>
                        <a:buNone/>
                      </a:pPr>
                      <a:r>
                        <a:rPr lang="zh-TW" altLang="en-US" sz="1400" b="1">
                          <a:latin typeface="微軟正黑體"/>
                          <a:ea typeface="微軟正黑體"/>
                          <a:sym typeface="Microsoft JhengHei"/>
                        </a:rPr>
                        <a:t>遠端還原</a:t>
                      </a:r>
                      <a:r>
                        <a:rPr lang="en-US" altLang="zh-TW" sz="1400" b="1">
                          <a:latin typeface="微軟正黑體"/>
                          <a:ea typeface="微軟正黑體"/>
                          <a:sym typeface="Microsoft JhengHei"/>
                        </a:rPr>
                        <a:t>/</a:t>
                      </a:r>
                      <a:r>
                        <a:rPr lang="zh-TW" altLang="en-US" sz="1400" b="1">
                          <a:latin typeface="微軟正黑體"/>
                          <a:ea typeface="微軟正黑體"/>
                          <a:sym typeface="Microsoft JhengHei"/>
                        </a:rPr>
                        <a:t>來源端還原</a:t>
                      </a:r>
                      <a:br>
                        <a:rPr lang="zh-TW" altLang="en-US" sz="1400" b="1">
                          <a:latin typeface="微軟正黑體"/>
                          <a:ea typeface="微軟正黑體"/>
                          <a:sym typeface="Microsoft JhengHei"/>
                        </a:rPr>
                      </a:br>
                      <a:r>
                        <a:rPr lang="en-US" altLang="zh-TW" sz="1400" b="1">
                          <a:latin typeface="微軟正黑體"/>
                          <a:ea typeface="微軟正黑體"/>
                          <a:sym typeface="Microsoft JhengHei"/>
                        </a:rPr>
                        <a:t>/</a:t>
                      </a:r>
                      <a:r>
                        <a:rPr lang="zh-TW" altLang="en-US" sz="1400" b="1">
                          <a:latin typeface="微軟正黑體"/>
                          <a:ea typeface="微軟正黑體"/>
                          <a:sym typeface="Microsoft JhengHei"/>
                        </a:rPr>
                        <a:t>匯入還原</a:t>
                      </a:r>
                      <a:endParaRPr lang="zh-TW" altLang="en-US" sz="1400" b="1">
                        <a:solidFill>
                          <a:srgbClr val="0070C0"/>
                        </a:solidFill>
                        <a:latin typeface="微軟正黑體"/>
                        <a:ea typeface="微軟正黑體"/>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遠端還原/即時同步</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遠端還原</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extLst>
                  <a:ext uri="{0D108BD9-81ED-4DB2-BD59-A6C34878D82A}">
                    <a16:rowId xmlns:a16="http://schemas.microsoft.com/office/drawing/2014/main" val="10004"/>
                  </a:ext>
                </a:extLst>
              </a:tr>
              <a:tr h="340300">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備份目的地</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NAS</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NAS</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altLang="en-US" sz="1400" b="1">
                          <a:latin typeface="微軟正黑體"/>
                          <a:ea typeface="微軟正黑體"/>
                          <a:sym typeface="Microsoft JhengHei"/>
                        </a:rPr>
                        <a:t>任何支援</a:t>
                      </a:r>
                      <a:r>
                        <a:rPr lang="en-US" altLang="zh-TW" sz="1400" b="1">
                          <a:latin typeface="微軟正黑體"/>
                          <a:ea typeface="微軟正黑體"/>
                          <a:sym typeface="Microsoft JhengHei"/>
                        </a:rPr>
                        <a:t>rsync</a:t>
                      </a:r>
                      <a:r>
                        <a:rPr lang="zh-TW" altLang="en-US" sz="1400" b="1">
                          <a:latin typeface="微軟正黑體"/>
                          <a:ea typeface="微軟正黑體"/>
                          <a:sym typeface="Microsoft JhengHei"/>
                        </a:rPr>
                        <a:t>的伺服器</a:t>
                      </a:r>
                      <a:endParaRPr lang="zh-TW" altLang="en-US" sz="1400" b="1">
                        <a:latin typeface="微軟正黑體"/>
                        <a:ea typeface="微軟正黑體"/>
                        <a:cs typeface="Microsoft JhengHei"/>
                        <a:sym typeface="Microsoft JhengHei"/>
                      </a:endParaRPr>
                    </a:p>
                  </a:txBody>
                  <a:tcPr marL="91450" marR="91450" marT="45725" marB="45725" anchor="ctr"/>
                </a:tc>
                <a:extLst>
                  <a:ext uri="{0D108BD9-81ED-4DB2-BD59-A6C34878D82A}">
                    <a16:rowId xmlns:a16="http://schemas.microsoft.com/office/drawing/2014/main" val="10005"/>
                  </a:ext>
                </a:extLst>
              </a:tr>
              <a:tr h="475475">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使用情境</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altLang="en-US" sz="1400" b="1">
                          <a:latin typeface="微軟正黑體"/>
                          <a:ea typeface="微軟正黑體"/>
                          <a:sym typeface="Microsoft JhengHei"/>
                        </a:rPr>
                        <a:t>備份包含多檔的整機磁碟區或 </a:t>
                      </a:r>
                      <a:r>
                        <a:rPr lang="en-US" altLang="zh-TW" sz="1400" b="1">
                          <a:latin typeface="微軟正黑體"/>
                          <a:ea typeface="微軟正黑體"/>
                          <a:sym typeface="Microsoft JhengHei"/>
                        </a:rPr>
                        <a:t>iSCSI LUN</a:t>
                      </a:r>
                      <a:endParaRPr lang="zh-TW" altLang="en-US" sz="1400" b="1">
                        <a:latin typeface="微軟正黑體"/>
                        <a:ea typeface="微軟正黑體"/>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資料同步</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tc>
                  <a:txBody>
                    <a:bodyPr/>
                    <a:lstStyle/>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備份單一大檔如</a:t>
                      </a:r>
                      <a:endParaRPr sz="1400" b="1">
                        <a:latin typeface="微軟正黑體" panose="020B0604030504040204" pitchFamily="34" charset="-120"/>
                        <a:ea typeface="微軟正黑體" panose="020B0604030504040204" pitchFamily="34" charset="-120"/>
                        <a:sym typeface="Microsoft JhengHei"/>
                      </a:endParaRPr>
                    </a:p>
                    <a:p>
                      <a:pPr marL="0" marR="0" lvl="0" indent="0" algn="ctr" rtl="0">
                        <a:spcBef>
                          <a:spcPts val="0"/>
                        </a:spcBef>
                        <a:spcAft>
                          <a:spcPts val="0"/>
                        </a:spcAft>
                        <a:buClr>
                          <a:schemeClr val="dk1"/>
                        </a:buClr>
                        <a:buSzPts val="1400"/>
                        <a:buFont typeface="Arial"/>
                        <a:buNone/>
                      </a:pPr>
                      <a:r>
                        <a:rPr lang="zh-TW" sz="1400" b="1">
                          <a:latin typeface="微軟正黑體" panose="020B0604030504040204" pitchFamily="34" charset="-120"/>
                          <a:ea typeface="微軟正黑體" panose="020B0604030504040204" pitchFamily="34" charset="-120"/>
                          <a:sym typeface="Microsoft JhengHei"/>
                        </a:rPr>
                        <a:t>VM映像檔 </a:t>
                      </a:r>
                      <a:endParaRPr sz="1400" b="1">
                        <a:latin typeface="微軟正黑體" panose="020B0604030504040204" pitchFamily="34" charset="-120"/>
                        <a:ea typeface="微軟正黑體" panose="020B0604030504040204" pitchFamily="34" charset="-120"/>
                        <a:cs typeface="Microsoft JhengHei"/>
                        <a:sym typeface="Microsoft JhengHei"/>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821" name="Shape 821"/>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在不同的備份方式間選擇最佳方案</a:t>
            </a:r>
            <a:endParaRPr>
              <a:latin typeface="Microsoft JhengHei"/>
              <a:ea typeface="Microsoft JhengHei"/>
              <a:cs typeface="Microsoft JhengHei"/>
              <a:sym typeface="Microsoft JhengHei"/>
            </a:endParaRPr>
          </a:p>
        </p:txBody>
      </p:sp>
      <p:sp>
        <p:nvSpPr>
          <p:cNvPr id="822" name="Shape 822"/>
          <p:cNvSpPr txBox="1"/>
          <p:nvPr/>
        </p:nvSpPr>
        <p:spPr>
          <a:xfrm>
            <a:off x="685800" y="1287464"/>
            <a:ext cx="8297268" cy="653321"/>
          </a:xfrm>
          <a:prstGeom prst="rect">
            <a:avLst/>
          </a:prstGeom>
          <a:noFill/>
          <a:ln>
            <a:noFill/>
          </a:ln>
        </p:spPr>
        <p:txBody>
          <a:bodyPr spcFirstLastPara="1" wrap="square" lIns="68550" tIns="34250" rIns="68550" bIns="34250" anchor="t" anchorCtr="0">
            <a:noAutofit/>
          </a:bodyPr>
          <a:lstStyle/>
          <a:p>
            <a:pPr marL="101600" marR="0" lvl="0" indent="0" algn="l" rtl="0">
              <a:lnSpc>
                <a:spcPct val="100000"/>
              </a:lnSpc>
              <a:spcBef>
                <a:spcPts val="0"/>
              </a:spcBef>
              <a:spcAft>
                <a:spcPts val="0"/>
              </a:spcAft>
              <a:buNone/>
            </a:pPr>
            <a:r>
              <a:rPr lang="zh-TW" altLang="en-US" sz="1600" b="1" i="0" u="none" strike="noStrike" cap="none">
                <a:solidFill>
                  <a:schemeClr val="bg1"/>
                </a:solidFill>
                <a:latin typeface="Microsoft JhengHei"/>
                <a:ea typeface="Microsoft JhengHei"/>
                <a:cs typeface="Microsoft JhengHei"/>
                <a:sym typeface="Microsoft JhengHei"/>
              </a:rPr>
              <a:t>透過快照備份保險庫來源端還原，快照備份將是備份整個磁碟區、</a:t>
            </a:r>
            <a:r>
              <a:rPr lang="af-ZA" altLang="zh-TW" sz="1600" b="1" i="0" u="none" strike="noStrike" cap="none">
                <a:solidFill>
                  <a:schemeClr val="bg1"/>
                </a:solidFill>
                <a:latin typeface="Microsoft JhengHei"/>
                <a:ea typeface="Microsoft JhengHei"/>
                <a:cs typeface="Microsoft JhengHei"/>
                <a:sym typeface="Microsoft JhengHei"/>
              </a:rPr>
              <a:t>iSCSI LUN </a:t>
            </a:r>
            <a:r>
              <a:rPr lang="zh-TW" altLang="en-US" sz="1600" b="1" i="0" u="none" strike="noStrike" cap="none">
                <a:solidFill>
                  <a:schemeClr val="bg1"/>
                </a:solidFill>
                <a:latin typeface="Microsoft JhengHei"/>
                <a:ea typeface="Microsoft JhengHei"/>
                <a:cs typeface="Microsoft JhengHei"/>
                <a:sym typeface="Microsoft JhengHei"/>
              </a:rPr>
              <a:t>的最佳選擇</a:t>
            </a:r>
            <a:endParaRPr lang="zh-TW" altLang="en-US" b="1" i="0" u="none" strike="noStrike" cap="none">
              <a:solidFill>
                <a:schemeClr val="bg1"/>
              </a:solidFill>
              <a:latin typeface="Microsoft JhengHei"/>
              <a:ea typeface="Microsoft JhengHei"/>
              <a:cs typeface="Microsoft JhengHei"/>
              <a:sym typeface="Microsoft JhengHe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xfrm>
            <a:off x="120422" y="138789"/>
            <a:ext cx="8892646" cy="85725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zh-TW" b="1" i="0" u="none" strike="noStrike" cap="none">
                <a:solidFill>
                  <a:schemeClr val="lt1"/>
                </a:solidFill>
                <a:latin typeface="Microsoft JhengHei"/>
                <a:ea typeface="Microsoft JhengHei"/>
                <a:sym typeface="Arial"/>
              </a:rPr>
              <a:t>QNAP NAS 快照使用總結</a:t>
            </a:r>
            <a:endParaRPr lang="zh-TW" altLang="en-US" b="1" i="0" u="none" strike="noStrike" cap="none">
              <a:solidFill>
                <a:schemeClr val="lt1"/>
              </a:solidFill>
              <a:latin typeface="Microsoft JhengHei"/>
              <a:ea typeface="Microsoft JhengHei"/>
            </a:endParaRPr>
          </a:p>
        </p:txBody>
      </p:sp>
      <p:sp>
        <p:nvSpPr>
          <p:cNvPr id="829" name="Shape 829"/>
          <p:cNvSpPr txBox="1"/>
          <p:nvPr/>
        </p:nvSpPr>
        <p:spPr>
          <a:xfrm>
            <a:off x="249323" y="5390027"/>
            <a:ext cx="5001690"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zh-TW" sz="800" b="0" i="0" u="none" strike="noStrike" cap="none">
                <a:solidFill>
                  <a:schemeClr val="lt1"/>
                </a:solidFill>
                <a:latin typeface="Arial"/>
                <a:ea typeface="Arial"/>
                <a:cs typeface="Arial"/>
                <a:sym typeface="Arial"/>
              </a:rPr>
              <a:t>Both the source and destination NAS must be at QTS version equal to or above 4.3.5 to use this function.</a:t>
            </a:r>
            <a:endParaRPr sz="800" b="0" i="0" u="none" strike="noStrike" cap="none">
              <a:solidFill>
                <a:schemeClr val="lt1"/>
              </a:solidFill>
              <a:latin typeface="Arial"/>
              <a:ea typeface="Arial"/>
              <a:cs typeface="Arial"/>
              <a:sym typeface="Arial"/>
            </a:endParaRPr>
          </a:p>
        </p:txBody>
      </p:sp>
      <p:sp>
        <p:nvSpPr>
          <p:cNvPr id="830" name="Shape 830"/>
          <p:cNvSpPr txBox="1">
            <a:spLocks noGrp="1"/>
          </p:cNvSpPr>
          <p:nvPr>
            <p:ph type="body" idx="1"/>
          </p:nvPr>
        </p:nvSpPr>
        <p:spPr>
          <a:xfrm>
            <a:off x="457200" y="1063626"/>
            <a:ext cx="8229600" cy="3539905"/>
          </a:xfrm>
          <a:prstGeom prst="rect">
            <a:avLst/>
          </a:prstGeom>
          <a:noFill/>
          <a:ln>
            <a:noFill/>
          </a:ln>
        </p:spPr>
        <p:txBody>
          <a:bodyPr spcFirstLastPara="1" wrap="square" lIns="91425" tIns="45700" rIns="91425" bIns="45700" anchor="t" anchorCtr="0">
            <a:noAutofit/>
          </a:bodyPr>
          <a:lstStyle/>
          <a:p>
            <a:pPr marL="342900" marR="0" lvl="0" indent="-234950" algn="l" rtl="0">
              <a:spcBef>
                <a:spcPts val="0"/>
              </a:spcBef>
              <a:spcAft>
                <a:spcPts val="0"/>
              </a:spcAft>
              <a:buClr>
                <a:srgbClr val="3F3F3F"/>
              </a:buClr>
              <a:buSzPts val="1700"/>
              <a:buFont typeface="Noto Sans Symbols"/>
              <a:buNone/>
            </a:pPr>
            <a:endParaRPr sz="2000" b="1" i="0" u="none" strike="noStrike" cap="none">
              <a:solidFill>
                <a:srgbClr val="3F3F3F"/>
              </a:solidFill>
              <a:latin typeface="Arial"/>
              <a:ea typeface="Arial"/>
              <a:cs typeface="Arial"/>
              <a:sym typeface="Arial"/>
            </a:endParaRPr>
          </a:p>
        </p:txBody>
      </p:sp>
      <p:grpSp>
        <p:nvGrpSpPr>
          <p:cNvPr id="831" name="Shape 831"/>
          <p:cNvGrpSpPr/>
          <p:nvPr/>
        </p:nvGrpSpPr>
        <p:grpSpPr>
          <a:xfrm>
            <a:off x="-5255" y="1043143"/>
            <a:ext cx="9144000" cy="4100357"/>
            <a:chOff x="0" y="1053465"/>
            <a:chExt cx="9144000" cy="4100357"/>
          </a:xfrm>
        </p:grpSpPr>
        <p:pic>
          <p:nvPicPr>
            <p:cNvPr id="832" name="Shape 832" descr="https://previews.123rf.com/images/wavebreakmediamicro/wavebreakmediamicro1504/wavebreakmediamicro150406446/38377240-businessman-looking-away-while-using-tablet-against-server-room-Stock-Photo.jpg"/>
            <p:cNvPicPr preferRelativeResize="0"/>
            <p:nvPr/>
          </p:nvPicPr>
          <p:blipFill rotWithShape="1">
            <a:blip r:embed="rId3" cstate="screen">
              <a:alphaModFix/>
              <a:extLst>
                <a:ext uri="{28A0092B-C50C-407E-A947-70E740481C1C}">
                  <a14:useLocalDpi xmlns:a14="http://schemas.microsoft.com/office/drawing/2010/main"/>
                </a:ext>
              </a:extLst>
            </a:blip>
            <a:srcRect l="-15978"/>
            <a:stretch/>
          </p:blipFill>
          <p:spPr>
            <a:xfrm>
              <a:off x="0" y="1053465"/>
              <a:ext cx="9144000" cy="4100357"/>
            </a:xfrm>
            <a:prstGeom prst="rect">
              <a:avLst/>
            </a:prstGeom>
            <a:solidFill>
              <a:schemeClr val="lt1"/>
            </a:solidFill>
            <a:ln>
              <a:noFill/>
            </a:ln>
          </p:spPr>
        </p:pic>
        <p:sp>
          <p:nvSpPr>
            <p:cNvPr id="834" name="Shape 834"/>
            <p:cNvSpPr txBox="1"/>
            <p:nvPr/>
          </p:nvSpPr>
          <p:spPr>
            <a:xfrm>
              <a:off x="2172269" y="4897316"/>
              <a:ext cx="5076000" cy="246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grpSp>
        <p:nvGrpSpPr>
          <p:cNvPr id="20" name="Shape 833">
            <a:extLst>
              <a:ext uri="{FF2B5EF4-FFF2-40B4-BE49-F238E27FC236}">
                <a16:creationId xmlns:a16="http://schemas.microsoft.com/office/drawing/2014/main" id="{019E75EC-8BCD-42E4-B5CC-C9E1350568E4}"/>
              </a:ext>
            </a:extLst>
          </p:cNvPr>
          <p:cNvGrpSpPr/>
          <p:nvPr/>
        </p:nvGrpSpPr>
        <p:grpSpPr>
          <a:xfrm>
            <a:off x="158164" y="1259204"/>
            <a:ext cx="7084850" cy="3930106"/>
            <a:chOff x="-75385" y="1142990"/>
            <a:chExt cx="7084850" cy="3930106"/>
          </a:xfrm>
        </p:grpSpPr>
        <p:sp>
          <p:nvSpPr>
            <p:cNvPr id="21" name="Shape 834">
              <a:extLst>
                <a:ext uri="{FF2B5EF4-FFF2-40B4-BE49-F238E27FC236}">
                  <a16:creationId xmlns:a16="http://schemas.microsoft.com/office/drawing/2014/main" id="{539B535F-8888-47A7-B346-8D72891B8476}"/>
                </a:ext>
              </a:extLst>
            </p:cNvPr>
            <p:cNvSpPr txBox="1"/>
            <p:nvPr/>
          </p:nvSpPr>
          <p:spPr>
            <a:xfrm>
              <a:off x="1933465" y="4826196"/>
              <a:ext cx="5076000" cy="246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22" name="Shape 835">
              <a:extLst>
                <a:ext uri="{FF2B5EF4-FFF2-40B4-BE49-F238E27FC236}">
                  <a16:creationId xmlns:a16="http://schemas.microsoft.com/office/drawing/2014/main" id="{6AF55A1A-3E4E-4E98-A897-BBACD4CE084B}"/>
                </a:ext>
              </a:extLst>
            </p:cNvPr>
            <p:cNvGrpSpPr/>
            <p:nvPr/>
          </p:nvGrpSpPr>
          <p:grpSpPr>
            <a:xfrm>
              <a:off x="-75385" y="1142990"/>
              <a:ext cx="5790393" cy="1000132"/>
              <a:chOff x="111157" y="-1785968"/>
              <a:chExt cx="5532413" cy="1000132"/>
            </a:xfrm>
          </p:grpSpPr>
          <p:sp>
            <p:nvSpPr>
              <p:cNvPr id="30" name="Shape 836">
                <a:extLst>
                  <a:ext uri="{FF2B5EF4-FFF2-40B4-BE49-F238E27FC236}">
                    <a16:creationId xmlns:a16="http://schemas.microsoft.com/office/drawing/2014/main" id="{BB096E50-AB9D-4A3D-900B-D963769AC128}"/>
                  </a:ext>
                </a:extLst>
              </p:cNvPr>
              <p:cNvSpPr/>
              <p:nvPr/>
            </p:nvSpPr>
            <p:spPr>
              <a:xfrm>
                <a:off x="481560" y="-1785968"/>
                <a:ext cx="5162010" cy="1000132"/>
              </a:xfrm>
              <a:prstGeom prst="rect">
                <a:avLst/>
              </a:prstGeom>
              <a:gradFill>
                <a:gsLst>
                  <a:gs pos="0">
                    <a:srgbClr val="FFFFFF">
                      <a:alpha val="0"/>
                    </a:srgbClr>
                  </a:gs>
                  <a:gs pos="14000">
                    <a:srgbClr val="FFFFFF">
                      <a:alpha val="82745"/>
                    </a:srgbClr>
                  </a:gs>
                  <a:gs pos="100000">
                    <a:schemeClr val="lt1"/>
                  </a:gs>
                </a:gsLst>
                <a:lin ang="10800000" scaled="0"/>
              </a:gradFill>
              <a:ln w="12700" cap="flat" cmpd="sng">
                <a:solidFill>
                  <a:schemeClr val="accent6">
                    <a:lumMod val="75000"/>
                  </a:scheme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161D96"/>
                  </a:solidFill>
                  <a:latin typeface="Arial"/>
                  <a:ea typeface="Arial"/>
                  <a:cs typeface="Arial"/>
                  <a:sym typeface="Arial"/>
                </a:endParaRPr>
              </a:p>
            </p:txBody>
          </p:sp>
          <p:sp>
            <p:nvSpPr>
              <p:cNvPr id="31" name="Shape 837">
                <a:extLst>
                  <a:ext uri="{FF2B5EF4-FFF2-40B4-BE49-F238E27FC236}">
                    <a16:creationId xmlns:a16="http://schemas.microsoft.com/office/drawing/2014/main" id="{0AA2FA96-1BAD-4FBA-AD1F-D7B17DE616FC}"/>
                  </a:ext>
                </a:extLst>
              </p:cNvPr>
              <p:cNvSpPr txBox="1"/>
              <p:nvPr/>
            </p:nvSpPr>
            <p:spPr>
              <a:xfrm>
                <a:off x="500034" y="-1785968"/>
                <a:ext cx="4829837" cy="1000132"/>
              </a:xfrm>
              <a:prstGeom prst="rect">
                <a:avLst/>
              </a:prstGeom>
              <a:noFill/>
              <a:ln>
                <a:noFill/>
              </a:ln>
            </p:spPr>
            <p:txBody>
              <a:bodyPr spcFirstLastPara="1" wrap="square" lIns="91425" tIns="91425" rIns="91425" bIns="91425" anchor="ctr" anchorCtr="0">
                <a:noAutofit/>
              </a:bodyPr>
              <a:lstStyle/>
              <a:p>
                <a:pPr marL="63500" marR="0" lvl="0" indent="0" algn="l" rtl="0">
                  <a:lnSpc>
                    <a:spcPct val="100000"/>
                  </a:lnSpc>
                  <a:spcBef>
                    <a:spcPts val="0"/>
                  </a:spcBef>
                  <a:spcAft>
                    <a:spcPts val="0"/>
                  </a:spcAft>
                  <a:buNone/>
                </a:pPr>
                <a:r>
                  <a:rPr lang="zh-TW" sz="2400" b="1" i="0" u="none" strike="noStrike" cap="none">
                    <a:solidFill>
                      <a:srgbClr val="044981"/>
                    </a:solidFill>
                    <a:latin typeface="Microsoft JhengHei"/>
                    <a:ea typeface="Microsoft JhengHei"/>
                    <a:cs typeface="Microsoft JhengHei"/>
                    <a:sym typeface="Microsoft JhengHei"/>
                  </a:rPr>
                  <a:t>本地快照支援</a:t>
                </a:r>
                <a:br>
                  <a:rPr lang="zh-TW" sz="2800" b="1" i="0" u="none" strike="noStrike" cap="none">
                    <a:solidFill>
                      <a:srgbClr val="044981"/>
                    </a:solidFill>
                    <a:latin typeface="Microsoft JhengHei"/>
                    <a:ea typeface="Microsoft JhengHei"/>
                    <a:cs typeface="Microsoft JhengHei"/>
                    <a:sym typeface="Microsoft JhengHei"/>
                  </a:rPr>
                </a:br>
                <a:r>
                  <a:rPr lang="zh-TW" sz="1600" b="1" i="0" u="none" strike="noStrike" cap="none">
                    <a:solidFill>
                      <a:srgbClr val="044981"/>
                    </a:solidFill>
                    <a:latin typeface="Microsoft JhengHei"/>
                    <a:ea typeface="Microsoft JhengHei"/>
                    <a:cs typeface="Microsoft JhengHei"/>
                    <a:sym typeface="Microsoft JhengHei"/>
                  </a:rPr>
                  <a:t>QNAP NAS 內建支援快照保護，可在儲存與快照或檔案總管輕易擷取、閱覽、還原快照。</a:t>
                </a:r>
                <a:endParaRPr sz="2800" b="1" i="0" u="none" strike="noStrike" cap="none">
                  <a:solidFill>
                    <a:srgbClr val="044981"/>
                  </a:solidFill>
                  <a:latin typeface="Microsoft JhengHei"/>
                  <a:ea typeface="Microsoft JhengHei"/>
                  <a:cs typeface="Microsoft JhengHei"/>
                  <a:sym typeface="Microsoft JhengHei"/>
                </a:endParaRPr>
              </a:p>
            </p:txBody>
          </p:sp>
          <p:sp>
            <p:nvSpPr>
              <p:cNvPr id="32" name="Shape 838">
                <a:extLst>
                  <a:ext uri="{FF2B5EF4-FFF2-40B4-BE49-F238E27FC236}">
                    <a16:creationId xmlns:a16="http://schemas.microsoft.com/office/drawing/2014/main" id="{0BCBD561-E790-4B9A-A4A6-7A78B1745D32}"/>
                  </a:ext>
                </a:extLst>
              </p:cNvPr>
              <p:cNvSpPr txBox="1"/>
              <p:nvPr/>
            </p:nvSpPr>
            <p:spPr>
              <a:xfrm>
                <a:off x="111157" y="-1624456"/>
                <a:ext cx="447149" cy="684000"/>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2400" b="1" i="0" u="none" strike="noStrike" cap="none">
                    <a:solidFill>
                      <a:schemeClr val="lt1"/>
                    </a:solidFill>
                    <a:latin typeface="Arial"/>
                    <a:ea typeface="Arial"/>
                    <a:cs typeface="Arial"/>
                    <a:sym typeface="Arial"/>
                  </a:rPr>
                  <a:t>1</a:t>
                </a:r>
                <a:endParaRPr sz="2400" b="1" i="0" u="none" strike="noStrike" cap="none">
                  <a:solidFill>
                    <a:schemeClr val="lt1"/>
                  </a:solidFill>
                  <a:latin typeface="Arial"/>
                  <a:ea typeface="Arial"/>
                  <a:cs typeface="Arial"/>
                  <a:sym typeface="Arial"/>
                </a:endParaRPr>
              </a:p>
            </p:txBody>
          </p:sp>
        </p:grpSp>
        <p:grpSp>
          <p:nvGrpSpPr>
            <p:cNvPr id="23" name="Shape 839">
              <a:extLst>
                <a:ext uri="{FF2B5EF4-FFF2-40B4-BE49-F238E27FC236}">
                  <a16:creationId xmlns:a16="http://schemas.microsoft.com/office/drawing/2014/main" id="{CB616E46-8DE1-43DE-A75F-3E6EE2831C33}"/>
                </a:ext>
              </a:extLst>
            </p:cNvPr>
            <p:cNvGrpSpPr/>
            <p:nvPr/>
          </p:nvGrpSpPr>
          <p:grpSpPr>
            <a:xfrm>
              <a:off x="-75385" y="2288988"/>
              <a:ext cx="5790392" cy="1100232"/>
              <a:chOff x="111157" y="-1785968"/>
              <a:chExt cx="5532413" cy="1100232"/>
            </a:xfrm>
          </p:grpSpPr>
          <p:sp>
            <p:nvSpPr>
              <p:cNvPr id="27" name="Shape 840">
                <a:extLst>
                  <a:ext uri="{FF2B5EF4-FFF2-40B4-BE49-F238E27FC236}">
                    <a16:creationId xmlns:a16="http://schemas.microsoft.com/office/drawing/2014/main" id="{4A0F30AB-29F9-4A97-A846-900B5FCF7FB2}"/>
                  </a:ext>
                </a:extLst>
              </p:cNvPr>
              <p:cNvSpPr/>
              <p:nvPr/>
            </p:nvSpPr>
            <p:spPr>
              <a:xfrm>
                <a:off x="481560" y="-1785968"/>
                <a:ext cx="5162010" cy="1100232"/>
              </a:xfrm>
              <a:prstGeom prst="rect">
                <a:avLst/>
              </a:prstGeom>
              <a:gradFill>
                <a:gsLst>
                  <a:gs pos="0">
                    <a:srgbClr val="FFFFFF">
                      <a:alpha val="0"/>
                    </a:srgbClr>
                  </a:gs>
                  <a:gs pos="14000">
                    <a:srgbClr val="FFFFFF">
                      <a:alpha val="82745"/>
                    </a:srgbClr>
                  </a:gs>
                  <a:gs pos="100000">
                    <a:schemeClr val="lt1"/>
                  </a:gs>
                </a:gsLst>
                <a:lin ang="10800000" scaled="0"/>
              </a:gradFill>
              <a:ln w="12700" cap="flat" cmpd="sng">
                <a:solidFill>
                  <a:schemeClr val="accent6">
                    <a:lumMod val="75000"/>
                  </a:scheme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161D96"/>
                  </a:solidFill>
                  <a:latin typeface="Arial"/>
                  <a:ea typeface="Arial"/>
                  <a:cs typeface="Arial"/>
                  <a:sym typeface="Arial"/>
                </a:endParaRPr>
              </a:p>
            </p:txBody>
          </p:sp>
          <p:sp>
            <p:nvSpPr>
              <p:cNvPr id="28" name="Shape 841">
                <a:extLst>
                  <a:ext uri="{FF2B5EF4-FFF2-40B4-BE49-F238E27FC236}">
                    <a16:creationId xmlns:a16="http://schemas.microsoft.com/office/drawing/2014/main" id="{17C88440-8272-4743-85F1-99D637BF33D0}"/>
                  </a:ext>
                </a:extLst>
              </p:cNvPr>
              <p:cNvSpPr txBox="1"/>
              <p:nvPr/>
            </p:nvSpPr>
            <p:spPr>
              <a:xfrm>
                <a:off x="500034" y="-1662167"/>
                <a:ext cx="4829838" cy="796878"/>
              </a:xfrm>
              <a:prstGeom prst="rect">
                <a:avLst/>
              </a:prstGeom>
              <a:noFill/>
              <a:ln>
                <a:noFill/>
              </a:ln>
            </p:spPr>
            <p:txBody>
              <a:bodyPr spcFirstLastPara="1" wrap="square" lIns="91425" tIns="91425" rIns="91425" bIns="91425" anchor="ctr" anchorCtr="0">
                <a:noAutofit/>
              </a:bodyPr>
              <a:lstStyle/>
              <a:p>
                <a:pPr marL="63500" marR="0" lvl="0" indent="0" algn="l" rtl="0">
                  <a:lnSpc>
                    <a:spcPct val="100000"/>
                  </a:lnSpc>
                  <a:spcBef>
                    <a:spcPts val="500"/>
                  </a:spcBef>
                  <a:spcAft>
                    <a:spcPts val="0"/>
                  </a:spcAft>
                  <a:buNone/>
                </a:pPr>
                <a:r>
                  <a:rPr lang="zh-TW" sz="2400" b="1" i="0" u="none" strike="noStrike" cap="none">
                    <a:solidFill>
                      <a:srgbClr val="044981"/>
                    </a:solidFill>
                    <a:latin typeface="Microsoft JhengHei"/>
                    <a:ea typeface="Microsoft JhengHei"/>
                    <a:cs typeface="Microsoft JhengHei"/>
                    <a:sym typeface="Microsoft JhengHei"/>
                  </a:rPr>
                  <a:t>快照空間管理</a:t>
                </a:r>
                <a:endParaRPr sz="2400" b="1" i="0" u="none" strike="noStrike" cap="none">
                  <a:solidFill>
                    <a:srgbClr val="044981"/>
                  </a:solidFill>
                  <a:latin typeface="Microsoft JhengHei"/>
                  <a:ea typeface="Microsoft JhengHei"/>
                  <a:cs typeface="Microsoft JhengHei"/>
                  <a:sym typeface="Microsoft JhengHei"/>
                </a:endParaRPr>
              </a:p>
              <a:p>
                <a:pPr marL="63500" marR="0" lvl="0" indent="0" algn="l" rtl="0">
                  <a:lnSpc>
                    <a:spcPct val="100000"/>
                  </a:lnSpc>
                  <a:spcBef>
                    <a:spcPts val="500"/>
                  </a:spcBef>
                  <a:spcAft>
                    <a:spcPts val="0"/>
                  </a:spcAft>
                  <a:buNone/>
                </a:pPr>
                <a:r>
                  <a:rPr lang="zh-TW" sz="1600" b="1" i="0" u="none" strike="noStrike" cap="none">
                    <a:solidFill>
                      <a:srgbClr val="044981"/>
                    </a:solidFill>
                    <a:latin typeface="Microsoft JhengHei"/>
                    <a:ea typeface="Microsoft JhengHei"/>
                    <a:cs typeface="Microsoft JhengHei"/>
                    <a:sym typeface="Microsoft JhengHei"/>
                  </a:rPr>
                  <a:t>建立完整磁碟區或LUN，若欲啟用快照應以少量分配逐步擴充為原則。</a:t>
                </a:r>
                <a:endParaRPr sz="2000" b="1" i="0" u="none" strike="noStrike" cap="none">
                  <a:solidFill>
                    <a:srgbClr val="044981"/>
                  </a:solidFill>
                  <a:latin typeface="Microsoft JhengHei"/>
                  <a:ea typeface="Microsoft JhengHei"/>
                  <a:cs typeface="Microsoft JhengHei"/>
                  <a:sym typeface="Microsoft JhengHei"/>
                </a:endParaRPr>
              </a:p>
            </p:txBody>
          </p:sp>
          <p:sp>
            <p:nvSpPr>
              <p:cNvPr id="29" name="Shape 842">
                <a:extLst>
                  <a:ext uri="{FF2B5EF4-FFF2-40B4-BE49-F238E27FC236}">
                    <a16:creationId xmlns:a16="http://schemas.microsoft.com/office/drawing/2014/main" id="{BB62C254-942B-42AD-B68B-EE51633A7691}"/>
                  </a:ext>
                </a:extLst>
              </p:cNvPr>
              <p:cNvSpPr txBox="1"/>
              <p:nvPr/>
            </p:nvSpPr>
            <p:spPr>
              <a:xfrm>
                <a:off x="111157" y="-1604360"/>
                <a:ext cx="447149" cy="684000"/>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2400" b="1" i="0" u="none" strike="noStrike" cap="none">
                    <a:solidFill>
                      <a:schemeClr val="lt1"/>
                    </a:solidFill>
                    <a:latin typeface="Arial"/>
                    <a:ea typeface="Arial"/>
                    <a:cs typeface="Arial"/>
                    <a:sym typeface="Arial"/>
                  </a:rPr>
                  <a:t>2</a:t>
                </a:r>
                <a:endParaRPr sz="2400" b="1" i="0" u="none" strike="noStrike" cap="none">
                  <a:solidFill>
                    <a:schemeClr val="lt1"/>
                  </a:solidFill>
                  <a:latin typeface="Arial"/>
                  <a:ea typeface="Arial"/>
                  <a:cs typeface="Arial"/>
                  <a:sym typeface="Arial"/>
                </a:endParaRPr>
              </a:p>
            </p:txBody>
          </p:sp>
        </p:grpSp>
        <p:sp>
          <p:nvSpPr>
            <p:cNvPr id="24" name="Shape 843">
              <a:extLst>
                <a:ext uri="{FF2B5EF4-FFF2-40B4-BE49-F238E27FC236}">
                  <a16:creationId xmlns:a16="http://schemas.microsoft.com/office/drawing/2014/main" id="{88AD4AEE-4B3A-407B-B123-CC176718E96B}"/>
                </a:ext>
              </a:extLst>
            </p:cNvPr>
            <p:cNvSpPr/>
            <p:nvPr/>
          </p:nvSpPr>
          <p:spPr>
            <a:xfrm>
              <a:off x="331625" y="3515218"/>
              <a:ext cx="5382005" cy="1166602"/>
            </a:xfrm>
            <a:prstGeom prst="rect">
              <a:avLst/>
            </a:prstGeom>
            <a:gradFill>
              <a:gsLst>
                <a:gs pos="0">
                  <a:srgbClr val="FFFFFF">
                    <a:alpha val="0"/>
                  </a:srgbClr>
                </a:gs>
                <a:gs pos="14000">
                  <a:srgbClr val="FFFFFF">
                    <a:alpha val="92941"/>
                  </a:srgbClr>
                </a:gs>
                <a:gs pos="100000">
                  <a:schemeClr val="lt1"/>
                </a:gs>
              </a:gsLst>
              <a:lin ang="10800000" scaled="0"/>
            </a:gradFill>
            <a:ln w="12700" cap="flat" cmpd="sng">
              <a:solidFill>
                <a:schemeClr val="accent6">
                  <a:lumMod val="75000"/>
                </a:scheme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200"/>
                <a:buFont typeface="Arial"/>
                <a:buNone/>
              </a:pPr>
              <a:endParaRPr sz="4200" b="0" i="0" u="none" strike="noStrike" cap="none">
                <a:solidFill>
                  <a:srgbClr val="161D96"/>
                </a:solidFill>
                <a:latin typeface="Arial"/>
                <a:ea typeface="Arial"/>
                <a:cs typeface="Arial"/>
                <a:sym typeface="Arial"/>
              </a:endParaRPr>
            </a:p>
          </p:txBody>
        </p:sp>
        <p:sp>
          <p:nvSpPr>
            <p:cNvPr id="25" name="Shape 844">
              <a:extLst>
                <a:ext uri="{FF2B5EF4-FFF2-40B4-BE49-F238E27FC236}">
                  <a16:creationId xmlns:a16="http://schemas.microsoft.com/office/drawing/2014/main" id="{62DCA61F-4558-42E4-BD01-AAA0E654C330}"/>
                </a:ext>
              </a:extLst>
            </p:cNvPr>
            <p:cNvSpPr txBox="1"/>
            <p:nvPr/>
          </p:nvSpPr>
          <p:spPr>
            <a:xfrm>
              <a:off x="312290" y="3659732"/>
              <a:ext cx="5074391" cy="829793"/>
            </a:xfrm>
            <a:prstGeom prst="rect">
              <a:avLst/>
            </a:prstGeom>
            <a:noFill/>
            <a:ln>
              <a:noFill/>
            </a:ln>
          </p:spPr>
          <p:txBody>
            <a:bodyPr spcFirstLastPara="1" wrap="square" lIns="91425" tIns="91425" rIns="91425" bIns="91425" anchor="ctr" anchorCtr="0">
              <a:noAutofit/>
            </a:bodyPr>
            <a:lstStyle/>
            <a:p>
              <a:pPr marL="63500" marR="0" lvl="0" indent="0" algn="l" rtl="0">
                <a:lnSpc>
                  <a:spcPct val="100000"/>
                </a:lnSpc>
                <a:spcBef>
                  <a:spcPts val="0"/>
                </a:spcBef>
                <a:spcAft>
                  <a:spcPts val="0"/>
                </a:spcAft>
                <a:buNone/>
              </a:pPr>
              <a:r>
                <a:rPr lang="zh-TW" sz="2400" b="1" i="0" u="none" strike="noStrike" cap="none">
                  <a:solidFill>
                    <a:srgbClr val="044981"/>
                  </a:solidFill>
                  <a:latin typeface="Microsoft JhengHei"/>
                  <a:ea typeface="Microsoft JhengHei"/>
                  <a:cs typeface="Microsoft JhengHei"/>
                  <a:sym typeface="Microsoft JhengHei"/>
                </a:rPr>
                <a:t>快照備份任務</a:t>
              </a:r>
              <a:endParaRPr sz="2400">
                <a:latin typeface="Microsoft JhengHei"/>
                <a:ea typeface="Microsoft JhengHei"/>
                <a:cs typeface="Microsoft JhengHei"/>
                <a:sym typeface="Microsoft JhengHei"/>
              </a:endParaRPr>
            </a:p>
            <a:p>
              <a:pPr marL="63500" marR="0" lvl="0" indent="0" algn="l" rtl="0">
                <a:lnSpc>
                  <a:spcPct val="100000"/>
                </a:lnSpc>
                <a:spcBef>
                  <a:spcPts val="500"/>
                </a:spcBef>
                <a:spcAft>
                  <a:spcPts val="0"/>
                </a:spcAft>
                <a:buNone/>
              </a:pPr>
              <a:r>
                <a:rPr lang="zh-TW" sz="1600" b="1" i="0" u="none" strike="noStrike" cap="none">
                  <a:solidFill>
                    <a:srgbClr val="044981"/>
                  </a:solidFill>
                  <a:latin typeface="Microsoft JhengHei"/>
                  <a:ea typeface="Microsoft JhengHei"/>
                  <a:cs typeface="Microsoft JhengHei"/>
                  <a:sym typeface="Microsoft JhengHei"/>
                </a:rPr>
                <a:t>透過 10GbE 建立高速的快照差異備份任務，並且透過遠端快照還原直接由網路還原回本機。</a:t>
              </a:r>
              <a:endParaRPr sz="2000" b="1" i="0" u="none" strike="noStrike" cap="none">
                <a:solidFill>
                  <a:srgbClr val="044981"/>
                </a:solidFill>
                <a:latin typeface="Microsoft JhengHei"/>
                <a:ea typeface="Microsoft JhengHei"/>
                <a:cs typeface="Microsoft JhengHei"/>
                <a:sym typeface="Microsoft JhengHei"/>
              </a:endParaRPr>
            </a:p>
          </p:txBody>
        </p:sp>
        <p:sp>
          <p:nvSpPr>
            <p:cNvPr id="26" name="Shape 845">
              <a:extLst>
                <a:ext uri="{FF2B5EF4-FFF2-40B4-BE49-F238E27FC236}">
                  <a16:creationId xmlns:a16="http://schemas.microsoft.com/office/drawing/2014/main" id="{B59C993D-FCAE-49D2-89F1-AE08794612DA}"/>
                </a:ext>
              </a:extLst>
            </p:cNvPr>
            <p:cNvSpPr txBox="1"/>
            <p:nvPr/>
          </p:nvSpPr>
          <p:spPr>
            <a:xfrm>
              <a:off x="-75385" y="3736411"/>
              <a:ext cx="468000" cy="684000"/>
            </a:xfrm>
            <a:prstGeom prst="rect">
              <a:avLst/>
            </a:prstGeom>
            <a:solidFill>
              <a:schemeClr val="accent6">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zh-TW" sz="2400" b="1" i="0" u="none" strike="noStrike" cap="none">
                  <a:solidFill>
                    <a:schemeClr val="lt1"/>
                  </a:solidFill>
                  <a:latin typeface="Arial"/>
                  <a:ea typeface="Arial"/>
                  <a:cs typeface="Arial"/>
                  <a:sym typeface="Arial"/>
                </a:rPr>
                <a:t>3</a:t>
              </a:r>
              <a:endParaRPr sz="2400" b="1" i="0" u="none" strike="noStrike" cap="none">
                <a:solidFill>
                  <a:schemeClr val="lt1"/>
                </a:solidFill>
                <a:latin typeface="Arial"/>
                <a:ea typeface="Arial"/>
                <a:cs typeface="Arial"/>
                <a:sym typeface="Aria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5" name="Shape 782">
            <a:extLst>
              <a:ext uri="{FF2B5EF4-FFF2-40B4-BE49-F238E27FC236}">
                <a16:creationId xmlns:a16="http://schemas.microsoft.com/office/drawing/2014/main" id="{5BFAC2C2-688F-4DEF-9F95-56D8C0A1422D}"/>
              </a:ext>
            </a:extLst>
          </p:cNvPr>
          <p:cNvSpPr txBox="1">
            <a:spLocks noGrp="1"/>
          </p:cNvSpPr>
          <p:nvPr>
            <p:ph type="title"/>
          </p:nvPr>
        </p:nvSpPr>
        <p:spPr>
          <a:xfrm>
            <a:off x="232336" y="1569833"/>
            <a:ext cx="4391918" cy="1587026"/>
          </a:xfrm>
          <a:prstGeom prst="rect">
            <a:avLst/>
          </a:prstGeom>
          <a:noFill/>
          <a:ln>
            <a:noFill/>
          </a:ln>
        </p:spPr>
        <p:txBody>
          <a:bodyPr spcFirstLastPara="1" wrap="square" lIns="91425" tIns="45700" rIns="91425" bIns="45700" anchor="ctr" anchorCtr="0">
            <a:noAutofit/>
          </a:bodyPr>
          <a:lstStyle/>
          <a:p>
            <a:pPr>
              <a:spcBef>
                <a:spcPts val="0"/>
              </a:spcBef>
              <a:buClr>
                <a:schemeClr val="lt1"/>
              </a:buClr>
              <a:buSzPts val="3600"/>
            </a:pPr>
            <a:r>
              <a:rPr lang="zh-TW" sz="4800" b="1" i="0" u="none" strike="noStrike" cap="none">
                <a:solidFill>
                  <a:schemeClr val="lt1"/>
                </a:solidFill>
                <a:latin typeface="Arial"/>
                <a:ea typeface="Arial"/>
                <a:cs typeface="Arial"/>
                <a:sym typeface="Arial"/>
              </a:rPr>
              <a:t>Q</a:t>
            </a:r>
            <a:r>
              <a:rPr lang="en-US" altLang="zh-TW" sz="4800">
                <a:solidFill>
                  <a:schemeClr val="lt1"/>
                </a:solidFill>
                <a:latin typeface="Arial"/>
                <a:ea typeface="Arial"/>
                <a:cs typeface="Arial"/>
                <a:sym typeface="Arial"/>
              </a:rPr>
              <a:t>NAP</a:t>
            </a:r>
            <a:r>
              <a:rPr lang="en-US" altLang="zh-TW" sz="4800" b="0">
                <a:solidFill>
                  <a:schemeClr val="lt1"/>
                </a:solidFill>
                <a:latin typeface="Arial"/>
                <a:ea typeface="Arial"/>
                <a:cs typeface="Arial"/>
                <a:sym typeface="Arial"/>
              </a:rPr>
              <a:t> </a:t>
            </a:r>
            <a:r>
              <a:rPr lang="en-US" altLang="zh-TW" sz="4800">
                <a:solidFill>
                  <a:schemeClr val="lt1"/>
                </a:solidFill>
                <a:latin typeface="Arial"/>
                <a:ea typeface="Arial"/>
                <a:cs typeface="Arial"/>
                <a:sym typeface="Arial"/>
              </a:rPr>
              <a:t>NAS</a:t>
            </a:r>
            <a:br>
              <a:rPr lang="en-US" altLang="zh-TW">
                <a:solidFill>
                  <a:schemeClr val="lt1"/>
                </a:solidFill>
                <a:latin typeface="Arial"/>
                <a:ea typeface="Arial"/>
                <a:cs typeface="Arial"/>
              </a:rPr>
            </a:br>
            <a:r>
              <a:rPr lang="zh-TW" altLang="en-US" b="0">
                <a:solidFill>
                  <a:schemeClr val="lt1"/>
                </a:solidFill>
                <a:latin typeface="Microsoft YaHei"/>
                <a:ea typeface="Microsoft YaHei"/>
                <a:cs typeface="Arial"/>
                <a:sym typeface="Arial"/>
              </a:rPr>
              <a:t>是您最好的選擇</a:t>
            </a:r>
            <a:endParaRPr lang="zh-TW" altLang="en-US" sz="3600" b="1" i="0" u="none" strike="noStrike" cap="none">
              <a:solidFill>
                <a:schemeClr val="lt1"/>
              </a:solidFill>
              <a:latin typeface="Microsoft YaHei"/>
              <a:ea typeface="Microsoft YaHei"/>
              <a:cs typeface="Arial"/>
            </a:endParaRPr>
          </a:p>
        </p:txBody>
      </p:sp>
      <p:sp>
        <p:nvSpPr>
          <p:cNvPr id="6" name="Shape 783">
            <a:extLst>
              <a:ext uri="{FF2B5EF4-FFF2-40B4-BE49-F238E27FC236}">
                <a16:creationId xmlns:a16="http://schemas.microsoft.com/office/drawing/2014/main" id="{58B8F721-5E62-4945-9813-5597FC9DF2CE}"/>
              </a:ext>
            </a:extLst>
          </p:cNvPr>
          <p:cNvSpPr txBox="1"/>
          <p:nvPr/>
        </p:nvSpPr>
        <p:spPr>
          <a:xfrm>
            <a:off x="119125" y="4653465"/>
            <a:ext cx="3730064" cy="274800"/>
          </a:xfrm>
          <a:prstGeom prst="rect">
            <a:avLst/>
          </a:prstGeom>
          <a:noFill/>
          <a:ln>
            <a:noFill/>
          </a:ln>
        </p:spPr>
        <p:txBody>
          <a:bodyPr spcFirstLastPara="1" wrap="square" lIns="91425" tIns="91425" rIns="91425" bIns="91425" anchor="ctr" anchorCtr="0">
            <a:noAutofit/>
          </a:bodyPr>
          <a:lstStyle/>
          <a:p>
            <a:pPr marL="63500" lvl="0" indent="0" rtl="0">
              <a:spcBef>
                <a:spcPts val="500"/>
              </a:spcBef>
              <a:spcAft>
                <a:spcPts val="0"/>
              </a:spcAft>
              <a:buNone/>
            </a:pPr>
            <a:r>
              <a:rPr lang="zh-TW" sz="600" dirty="0">
                <a:solidFill>
                  <a:schemeClr val="bg1"/>
                </a:solidFill>
                <a:latin typeface="Microsoft JhengHei"/>
                <a:ea typeface="Microsoft JhengHei"/>
                <a:cs typeface="Microsoft JhengHei"/>
                <a:sym typeface="Microsoft JhengHei"/>
              </a:rPr>
              <a:t>©2018著作權為威聯通科技股份有限公司所有。威聯通科技並保留所有權利。威聯通科技股份有限公司所使用或註冊之商標或標章。檔案中所提及之產品及公司名稱可能為其他公司所有之商標 。</a:t>
            </a:r>
            <a:endParaRPr sz="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3" name="圓角矩形 2">
            <a:extLst>
              <a:ext uri="{FF2B5EF4-FFF2-40B4-BE49-F238E27FC236}">
                <a16:creationId xmlns:a16="http://schemas.microsoft.com/office/drawing/2014/main" id="{A1C4C7B6-E504-4B28-B223-530A7EB26163}"/>
              </a:ext>
            </a:extLst>
          </p:cNvPr>
          <p:cNvSpPr/>
          <p:nvPr/>
        </p:nvSpPr>
        <p:spPr>
          <a:xfrm>
            <a:off x="457200" y="3077169"/>
            <a:ext cx="7253886" cy="1741806"/>
          </a:xfrm>
          <a:prstGeom prst="roundRect">
            <a:avLst/>
          </a:prstGeom>
          <a:solidFill>
            <a:schemeClr val="bg1"/>
          </a:solidFill>
          <a:ln>
            <a:solidFill>
              <a:srgbClr val="E36C09"/>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25" name="圖片 24">
            <a:extLst>
              <a:ext uri="{FF2B5EF4-FFF2-40B4-BE49-F238E27FC236}">
                <a16:creationId xmlns:a16="http://schemas.microsoft.com/office/drawing/2014/main" id="{FAE5EDDE-E8A3-49A0-8E5B-99FB16183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460" y="3730461"/>
            <a:ext cx="4990024" cy="666413"/>
          </a:xfrm>
          <a:prstGeom prst="rect">
            <a:avLst/>
          </a:prstGeom>
        </p:spPr>
      </p:pic>
      <p:sp>
        <p:nvSpPr>
          <p:cNvPr id="26" name="文字方塊 25">
            <a:extLst>
              <a:ext uri="{FF2B5EF4-FFF2-40B4-BE49-F238E27FC236}">
                <a16:creationId xmlns:a16="http://schemas.microsoft.com/office/drawing/2014/main" id="{9C8B5EAC-F5DC-4BC5-BEDE-C27BEE522D7A}"/>
              </a:ext>
            </a:extLst>
          </p:cNvPr>
          <p:cNvSpPr txBox="1"/>
          <p:nvPr/>
        </p:nvSpPr>
        <p:spPr>
          <a:xfrm>
            <a:off x="381943" y="3478736"/>
            <a:ext cx="1650559" cy="283218"/>
          </a:xfrm>
          <a:prstGeom prst="rect">
            <a:avLst/>
          </a:prstGeom>
          <a:noFill/>
        </p:spPr>
        <p:txBody>
          <a:bodyPr wrap="square" rtlCol="0">
            <a:spAutoFit/>
          </a:bodyPr>
          <a:lstStyle/>
          <a:p>
            <a:pPr algn="ctr"/>
            <a:r>
              <a:rPr lang="zh-TW" altLang="en-US" sz="1200" b="1">
                <a:solidFill>
                  <a:srgbClr val="739614"/>
                </a:solidFill>
                <a:latin typeface="Microsoft JhengHei"/>
                <a:ea typeface="Microsoft JhengHei"/>
              </a:rPr>
              <a:t>資料備份時間</a:t>
            </a:r>
          </a:p>
        </p:txBody>
      </p:sp>
      <p:sp>
        <p:nvSpPr>
          <p:cNvPr id="27" name="文字方塊 26">
            <a:extLst>
              <a:ext uri="{FF2B5EF4-FFF2-40B4-BE49-F238E27FC236}">
                <a16:creationId xmlns:a16="http://schemas.microsoft.com/office/drawing/2014/main" id="{48571BC6-0D4F-4F0B-B831-0331133DAB13}"/>
              </a:ext>
            </a:extLst>
          </p:cNvPr>
          <p:cNvSpPr txBox="1"/>
          <p:nvPr/>
        </p:nvSpPr>
        <p:spPr>
          <a:xfrm>
            <a:off x="4390074" y="3478736"/>
            <a:ext cx="1762794" cy="283218"/>
          </a:xfrm>
          <a:prstGeom prst="rect">
            <a:avLst/>
          </a:prstGeom>
          <a:noFill/>
        </p:spPr>
        <p:txBody>
          <a:bodyPr wrap="square" rtlCol="0">
            <a:spAutoFit/>
          </a:bodyPr>
          <a:lstStyle/>
          <a:p>
            <a:pPr algn="ctr"/>
            <a:r>
              <a:rPr lang="zh-TW" altLang="en-US" sz="1200" b="1">
                <a:solidFill>
                  <a:srgbClr val="739614"/>
                </a:solidFill>
                <a:latin typeface="Microsoft JhengHei"/>
                <a:ea typeface="Microsoft JhengHei"/>
              </a:rPr>
              <a:t>系統重新上線</a:t>
            </a:r>
          </a:p>
        </p:txBody>
      </p:sp>
      <p:sp>
        <p:nvSpPr>
          <p:cNvPr id="28" name="文字方塊 27">
            <a:extLst>
              <a:ext uri="{FF2B5EF4-FFF2-40B4-BE49-F238E27FC236}">
                <a16:creationId xmlns:a16="http://schemas.microsoft.com/office/drawing/2014/main" id="{61891AAB-B62F-4C2C-83CB-462A291CF5D0}"/>
              </a:ext>
            </a:extLst>
          </p:cNvPr>
          <p:cNvSpPr txBox="1"/>
          <p:nvPr/>
        </p:nvSpPr>
        <p:spPr>
          <a:xfrm>
            <a:off x="2499434" y="3478736"/>
            <a:ext cx="1650559" cy="283218"/>
          </a:xfrm>
          <a:prstGeom prst="rect">
            <a:avLst/>
          </a:prstGeom>
          <a:noFill/>
        </p:spPr>
        <p:txBody>
          <a:bodyPr wrap="square" rtlCol="0">
            <a:spAutoFit/>
          </a:bodyPr>
          <a:lstStyle/>
          <a:p>
            <a:pPr algn="ctr"/>
            <a:r>
              <a:rPr lang="zh-TW" altLang="en-US" sz="1200" b="1">
                <a:solidFill>
                  <a:srgbClr val="DB0579"/>
                </a:solidFill>
                <a:latin typeface="Microsoft JhengHei"/>
                <a:ea typeface="Microsoft JhengHei"/>
              </a:rPr>
              <a:t>資料災難發生</a:t>
            </a:r>
          </a:p>
        </p:txBody>
      </p:sp>
      <p:sp>
        <p:nvSpPr>
          <p:cNvPr id="29" name="文字方塊 28">
            <a:extLst>
              <a:ext uri="{FF2B5EF4-FFF2-40B4-BE49-F238E27FC236}">
                <a16:creationId xmlns:a16="http://schemas.microsoft.com/office/drawing/2014/main" id="{C05DA8E4-5D00-4411-A39F-3E7A10B16A8F}"/>
              </a:ext>
            </a:extLst>
          </p:cNvPr>
          <p:cNvSpPr txBox="1"/>
          <p:nvPr/>
        </p:nvSpPr>
        <p:spPr>
          <a:xfrm>
            <a:off x="1480259" y="4214164"/>
            <a:ext cx="1650559" cy="283218"/>
          </a:xfrm>
          <a:prstGeom prst="rect">
            <a:avLst/>
          </a:prstGeom>
          <a:noFill/>
        </p:spPr>
        <p:txBody>
          <a:bodyPr wrap="square" rtlCol="0">
            <a:spAutoFit/>
          </a:bodyPr>
          <a:lstStyle/>
          <a:p>
            <a:r>
              <a:rPr lang="zh-TW" altLang="en-US" sz="1200" b="1">
                <a:solidFill>
                  <a:srgbClr val="740632"/>
                </a:solidFill>
                <a:latin typeface="Microsoft JhengHei"/>
                <a:ea typeface="Microsoft JhengHei"/>
              </a:rPr>
              <a:t>資料還原點目標</a:t>
            </a:r>
            <a:r>
              <a:rPr lang="en-US" altLang="zh-TW" sz="1200" b="1">
                <a:solidFill>
                  <a:srgbClr val="740632"/>
                </a:solidFill>
                <a:latin typeface="Microsoft JhengHei"/>
                <a:ea typeface="Microsoft JhengHei"/>
              </a:rPr>
              <a:t>(RPO)</a:t>
            </a:r>
            <a:endParaRPr lang="zh-TW" altLang="en-US" sz="1200" b="1">
              <a:solidFill>
                <a:srgbClr val="740632"/>
              </a:solidFill>
              <a:latin typeface="Microsoft JhengHei"/>
              <a:ea typeface="Microsoft JhengHei"/>
            </a:endParaRPr>
          </a:p>
        </p:txBody>
      </p:sp>
      <p:sp>
        <p:nvSpPr>
          <p:cNvPr id="30" name="文字方塊 29">
            <a:extLst>
              <a:ext uri="{FF2B5EF4-FFF2-40B4-BE49-F238E27FC236}">
                <a16:creationId xmlns:a16="http://schemas.microsoft.com/office/drawing/2014/main" id="{C13BE7DD-EF58-4BBD-A76A-75725A139E15}"/>
              </a:ext>
            </a:extLst>
          </p:cNvPr>
          <p:cNvSpPr txBox="1"/>
          <p:nvPr/>
        </p:nvSpPr>
        <p:spPr>
          <a:xfrm>
            <a:off x="3721095" y="4206544"/>
            <a:ext cx="1913425" cy="276999"/>
          </a:xfrm>
          <a:prstGeom prst="rect">
            <a:avLst/>
          </a:prstGeom>
          <a:noFill/>
        </p:spPr>
        <p:txBody>
          <a:bodyPr wrap="square" rtlCol="0">
            <a:spAutoFit/>
          </a:bodyPr>
          <a:lstStyle/>
          <a:p>
            <a:r>
              <a:rPr lang="zh-TW" altLang="en-US" sz="1200" b="1">
                <a:solidFill>
                  <a:srgbClr val="330A41"/>
                </a:solidFill>
                <a:latin typeface="Microsoft JhengHei"/>
                <a:ea typeface="Microsoft JhengHei"/>
              </a:rPr>
              <a:t>資料還原時間目標</a:t>
            </a:r>
            <a:r>
              <a:rPr lang="en-US" altLang="zh-TW" sz="1200" b="1">
                <a:solidFill>
                  <a:srgbClr val="330A41"/>
                </a:solidFill>
                <a:latin typeface="Microsoft JhengHei"/>
                <a:ea typeface="Microsoft JhengHei"/>
              </a:rPr>
              <a:t>(RTO)</a:t>
            </a:r>
            <a:endParaRPr lang="zh-TW" altLang="en-US" sz="1200" b="1">
              <a:solidFill>
                <a:srgbClr val="330A41"/>
              </a:solidFill>
              <a:latin typeface="Microsoft JhengHei"/>
              <a:ea typeface="Microsoft JhengHei"/>
            </a:endParaRPr>
          </a:p>
        </p:txBody>
      </p:sp>
      <p:sp>
        <p:nvSpPr>
          <p:cNvPr id="31" name="文字方塊 30">
            <a:extLst>
              <a:ext uri="{FF2B5EF4-FFF2-40B4-BE49-F238E27FC236}">
                <a16:creationId xmlns:a16="http://schemas.microsoft.com/office/drawing/2014/main" id="{6220D04D-B275-4738-8E1A-6B9EA76C1440}"/>
              </a:ext>
            </a:extLst>
          </p:cNvPr>
          <p:cNvSpPr txBox="1"/>
          <p:nvPr/>
        </p:nvSpPr>
        <p:spPr>
          <a:xfrm>
            <a:off x="5763535" y="3847269"/>
            <a:ext cx="639053" cy="283218"/>
          </a:xfrm>
          <a:prstGeom prst="rect">
            <a:avLst/>
          </a:prstGeom>
          <a:noFill/>
        </p:spPr>
        <p:txBody>
          <a:bodyPr wrap="square" rtlCol="0">
            <a:spAutoFit/>
          </a:bodyPr>
          <a:lstStyle/>
          <a:p>
            <a:pPr algn="ctr"/>
            <a:r>
              <a:rPr lang="en-US" altLang="zh-TW" sz="1200" b="1">
                <a:solidFill>
                  <a:srgbClr val="CB8EEF"/>
                </a:solidFill>
              </a:rPr>
              <a:t>TIME</a:t>
            </a:r>
            <a:endParaRPr lang="zh-TW" altLang="en-US" sz="1200" b="1">
              <a:solidFill>
                <a:srgbClr val="CB8EEF"/>
              </a:solidFill>
            </a:endParaRPr>
          </a:p>
        </p:txBody>
      </p:sp>
      <p:pic>
        <p:nvPicPr>
          <p:cNvPr id="32" name="Shape 399">
            <a:extLst>
              <a:ext uri="{FF2B5EF4-FFF2-40B4-BE49-F238E27FC236}">
                <a16:creationId xmlns:a16="http://schemas.microsoft.com/office/drawing/2014/main" id="{88A57C22-D2A1-424E-A4D9-E9299960586E}"/>
              </a:ext>
            </a:extLst>
          </p:cNvPr>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6073762" y="2171318"/>
            <a:ext cx="2968032" cy="3213647"/>
          </a:xfrm>
          <a:prstGeom prst="rect">
            <a:avLst/>
          </a:prstGeom>
          <a:noFill/>
          <a:ln>
            <a:noFill/>
          </a:ln>
        </p:spPr>
      </p:pic>
      <p:pic>
        <p:nvPicPr>
          <p:cNvPr id="5" name="圖片 4">
            <a:extLst>
              <a:ext uri="{FF2B5EF4-FFF2-40B4-BE49-F238E27FC236}">
                <a16:creationId xmlns:a16="http://schemas.microsoft.com/office/drawing/2014/main" id="{08BEC132-8305-4CF9-AC54-814BCE7430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3829" y="2372546"/>
            <a:ext cx="4088624" cy="808198"/>
          </a:xfrm>
          <a:prstGeom prst="rect">
            <a:avLst/>
          </a:prstGeom>
        </p:spPr>
      </p:pic>
      <p:sp>
        <p:nvSpPr>
          <p:cNvPr id="123" name="Shape 123"/>
          <p:cNvSpPr/>
          <p:nvPr/>
        </p:nvSpPr>
        <p:spPr>
          <a:xfrm>
            <a:off x="4483508" y="2456335"/>
            <a:ext cx="178200" cy="2424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275"/>
              <a:buFont typeface="Arial"/>
              <a:buNone/>
            </a:pPr>
            <a:r>
              <a:rPr lang="zh-TW" sz="1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4" name="Shape 124"/>
          <p:cNvSpPr txBox="1">
            <a:spLocks noGrp="1"/>
          </p:cNvSpPr>
          <p:nvPr>
            <p:ph type="body" idx="1"/>
          </p:nvPr>
        </p:nvSpPr>
        <p:spPr>
          <a:xfrm>
            <a:off x="457200" y="1166813"/>
            <a:ext cx="8229600" cy="1386042"/>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zh-TW" altLang="en-US" sz="2000">
                <a:latin typeface="Microsoft JhengHei"/>
                <a:ea typeface="Microsoft JhengHei"/>
                <a:cs typeface="Microsoft JhengHei"/>
                <a:sym typeface="Microsoft JhengHei"/>
              </a:rPr>
              <a:t>根據</a:t>
            </a:r>
            <a:r>
              <a:rPr lang="zh-TW" sz="2000" i="0" u="none" strike="noStrike" cap="none">
                <a:solidFill>
                  <a:srgbClr val="3F3F3F"/>
                </a:solidFill>
                <a:latin typeface="Microsoft JhengHei"/>
                <a:ea typeface="Microsoft JhengHei"/>
                <a:cs typeface="Microsoft JhengHei"/>
                <a:sym typeface="Microsoft JhengHei"/>
              </a:rPr>
              <a:t>台灣 300 家中大型企業的資料安全調查，60%具備遠端備份</a:t>
            </a:r>
            <a:endParaRPr lang="zh-TW" altLang="en-US" sz="2000">
              <a:latin typeface="Microsoft JhengHei"/>
              <a:ea typeface="Microsoft JhengHei"/>
              <a:cs typeface="Microsoft JhengHei"/>
              <a:sym typeface="Microsoft JhengHei"/>
            </a:endParaRPr>
          </a:p>
          <a:p>
            <a:pPr marL="285750" indent="-285750"/>
            <a:r>
              <a:rPr lang="zh-TW" i="0" u="none" strike="noStrike" cap="none">
                <a:solidFill>
                  <a:srgbClr val="262626"/>
                </a:solidFill>
                <a:latin typeface="Microsoft JhengHei"/>
                <a:ea typeface="Microsoft JhengHei"/>
                <a:cs typeface="Microsoft JhengHei"/>
                <a:sym typeface="Microsoft JhengHei"/>
              </a:rPr>
              <a:t>其中</a:t>
            </a:r>
            <a:r>
              <a:rPr lang="zh-TW" i="0" u="none" strike="noStrike" cap="none">
                <a:solidFill>
                  <a:srgbClr val="0070C0"/>
                </a:solidFill>
                <a:latin typeface="Microsoft JhengHei"/>
                <a:ea typeface="Microsoft JhengHei"/>
                <a:cs typeface="Microsoft JhengHei"/>
                <a:sym typeface="Microsoft JhengHei"/>
              </a:rPr>
              <a:t> 50% </a:t>
            </a:r>
            <a:r>
              <a:rPr lang="zh-TW" i="0" u="none" strike="noStrike" cap="none">
                <a:solidFill>
                  <a:srgbClr val="262626"/>
                </a:solidFill>
                <a:latin typeface="Microsoft JhengHei"/>
                <a:ea typeface="Microsoft JhengHei"/>
                <a:cs typeface="Microsoft JhengHei"/>
                <a:sym typeface="Microsoft JhengHei"/>
              </a:rPr>
              <a:t>的企業主管希望</a:t>
            </a:r>
            <a:r>
              <a:rPr lang="zh-TW" i="0" u="none" strike="noStrike" cap="none">
                <a:solidFill>
                  <a:srgbClr val="3F3F3F"/>
                </a:solidFill>
                <a:latin typeface="Microsoft JhengHei"/>
                <a:ea typeface="Microsoft JhengHei"/>
                <a:cs typeface="Microsoft JhengHei"/>
                <a:sym typeface="Microsoft JhengHei"/>
              </a:rPr>
              <a:t>資料可在 </a:t>
            </a:r>
            <a:r>
              <a:rPr lang="zh-TW" i="0" u="none" strike="noStrike" cap="none">
                <a:solidFill>
                  <a:srgbClr val="0070C0"/>
                </a:solidFill>
                <a:latin typeface="Microsoft JhengHei"/>
                <a:ea typeface="Microsoft JhengHei"/>
                <a:cs typeface="Microsoft JhengHei"/>
                <a:sym typeface="Microsoft JhengHei"/>
              </a:rPr>
              <a:t>1 小時</a:t>
            </a:r>
            <a:r>
              <a:rPr lang="zh-TW" i="0" u="none" strike="noStrike" cap="none">
                <a:solidFill>
                  <a:srgbClr val="3F3F3F"/>
                </a:solidFill>
                <a:latin typeface="Microsoft JhengHei"/>
                <a:ea typeface="Microsoft JhengHei"/>
                <a:cs typeface="Microsoft JhengHei"/>
                <a:sym typeface="Microsoft JhengHei"/>
              </a:rPr>
              <a:t>內還原 (RTO=1 hour)</a:t>
            </a:r>
            <a:endParaRPr lang="zh-TW" altLang="en-US" i="0" u="none" strike="noStrike" cap="none">
              <a:solidFill>
                <a:srgbClr val="3F3F3F"/>
              </a:solidFill>
              <a:latin typeface="Microsoft JhengHei"/>
              <a:ea typeface="Microsoft JhengHei"/>
              <a:cs typeface="Microsoft JhengHei"/>
              <a:sym typeface="Microsoft JhengHei"/>
            </a:endParaRPr>
          </a:p>
          <a:p>
            <a:pPr marL="285750" indent="-285750"/>
            <a:r>
              <a:rPr lang="zh-TW" i="0" u="none" strike="noStrike" cap="none">
                <a:solidFill>
                  <a:srgbClr val="3F3F3F"/>
                </a:solidFill>
                <a:latin typeface="Microsoft JhengHei"/>
                <a:ea typeface="Microsoft JhengHei"/>
                <a:cs typeface="Microsoft JhengHei"/>
                <a:sym typeface="Microsoft JhengHei"/>
              </a:rPr>
              <a:t>同樣 </a:t>
            </a:r>
            <a:r>
              <a:rPr lang="zh-TW" i="0" u="none" strike="noStrike" cap="none">
                <a:solidFill>
                  <a:srgbClr val="C00000"/>
                </a:solidFill>
                <a:latin typeface="Microsoft JhengHei"/>
                <a:ea typeface="Microsoft JhengHei"/>
                <a:cs typeface="Microsoft JhengHei"/>
                <a:sym typeface="Microsoft JhengHei"/>
              </a:rPr>
              <a:t>50%</a:t>
            </a:r>
            <a:r>
              <a:rPr lang="zh-TW" i="0" u="none" strike="noStrike" cap="none">
                <a:solidFill>
                  <a:srgbClr val="3F3F3F"/>
                </a:solidFill>
                <a:latin typeface="Microsoft JhengHei"/>
                <a:ea typeface="Microsoft JhengHei"/>
                <a:cs typeface="Microsoft JhengHei"/>
                <a:sym typeface="Microsoft JhengHei"/>
              </a:rPr>
              <a:t> 的企業表示，實際遭遇問題</a:t>
            </a:r>
            <a:r>
              <a:rPr lang="zh-TW">
                <a:latin typeface="Microsoft JhengHei"/>
                <a:ea typeface="Microsoft JhengHei"/>
                <a:cs typeface="Microsoft JhengHei"/>
                <a:sym typeface="Microsoft JhengHei"/>
              </a:rPr>
              <a:t>時</a:t>
            </a:r>
            <a:r>
              <a:rPr lang="zh-TW" i="0" u="none" strike="noStrike" cap="none">
                <a:solidFill>
                  <a:srgbClr val="3F3F3F"/>
                </a:solidFill>
                <a:latin typeface="Microsoft JhengHei"/>
                <a:ea typeface="Microsoft JhengHei"/>
                <a:cs typeface="Microsoft JhengHei"/>
                <a:sym typeface="Microsoft JhengHei"/>
              </a:rPr>
              <a:t>，資料還原時間超過 </a:t>
            </a:r>
            <a:r>
              <a:rPr lang="zh-TW" i="0" u="none" strike="noStrike" cap="none">
                <a:solidFill>
                  <a:srgbClr val="C00000"/>
                </a:solidFill>
                <a:latin typeface="Microsoft JhengHei"/>
                <a:ea typeface="Microsoft JhengHei"/>
                <a:cs typeface="Microsoft JhengHei"/>
                <a:sym typeface="Microsoft JhengHei"/>
              </a:rPr>
              <a:t>1 天 </a:t>
            </a:r>
            <a:r>
              <a:rPr lang="zh-TW" i="0" u="none" strike="noStrike" cap="none">
                <a:solidFill>
                  <a:srgbClr val="3F3F3F"/>
                </a:solidFill>
                <a:latin typeface="Microsoft JhengHei"/>
                <a:ea typeface="Microsoft JhengHei"/>
                <a:cs typeface="Microsoft JhengHei"/>
                <a:sym typeface="Microsoft JhengHei"/>
              </a:rPr>
              <a:t>!</a:t>
            </a:r>
            <a:endParaRPr lang="zh-TW" altLang="en-US">
              <a:latin typeface="Microsoft JhengHei"/>
              <a:ea typeface="Microsoft JhengHei"/>
              <a:cs typeface="Microsoft JhengHei"/>
              <a:sym typeface="Microsoft JhengHei"/>
            </a:endParaRPr>
          </a:p>
        </p:txBody>
      </p:sp>
      <p:sp>
        <p:nvSpPr>
          <p:cNvPr id="125" name="Shape 125"/>
          <p:cNvSpPr txBox="1">
            <a:spLocks noGrp="1"/>
          </p:cNvSpPr>
          <p:nvPr>
            <p:ph type="title"/>
          </p:nvPr>
        </p:nvSpPr>
        <p:spPr>
          <a:xfrm>
            <a:off x="0" y="206375"/>
            <a:ext cx="9144000" cy="85725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Arial"/>
              <a:buNone/>
            </a:pPr>
            <a:r>
              <a:rPr lang="zh-TW" sz="3600" i="0" u="none" strike="noStrike" cap="none">
                <a:solidFill>
                  <a:schemeClr val="lt1"/>
                </a:solidFill>
                <a:latin typeface="Microsoft JhengHei"/>
                <a:ea typeface="Microsoft JhengHei"/>
                <a:cs typeface="Microsoft JhengHei"/>
                <a:sym typeface="Microsoft JhengHei"/>
              </a:rPr>
              <a:t>為什麼要使用快照</a:t>
            </a:r>
            <a:r>
              <a:rPr lang="en-US" altLang="zh-TW" sz="3600" i="0" u="none" strike="noStrike" cap="none">
                <a:solidFill>
                  <a:schemeClr val="lt1"/>
                </a:solidFill>
                <a:latin typeface="Microsoft JhengHei"/>
                <a:ea typeface="Microsoft JhengHei"/>
                <a:cs typeface="Microsoft JhengHei"/>
                <a:sym typeface="Microsoft JhengHei"/>
              </a:rPr>
              <a:t>: </a:t>
            </a:r>
            <a:r>
              <a:rPr lang="zh-TW" altLang="en-US" sz="3600" i="0" u="none" strike="noStrike" cap="none">
                <a:solidFill>
                  <a:schemeClr val="lt1"/>
                </a:solidFill>
                <a:latin typeface="Microsoft JhengHei"/>
                <a:ea typeface="Microsoft JhengHei"/>
                <a:cs typeface="Microsoft JhengHei"/>
                <a:sym typeface="Microsoft JhengHei"/>
              </a:rPr>
              <a:t>縮短</a:t>
            </a:r>
            <a:r>
              <a:rPr lang="zh-TW" sz="3600" i="0" u="none" strike="noStrike" cap="none">
                <a:solidFill>
                  <a:schemeClr val="lt1"/>
                </a:solidFill>
                <a:latin typeface="Microsoft JhengHei"/>
                <a:ea typeface="Microsoft JhengHei"/>
                <a:cs typeface="Microsoft JhengHei"/>
                <a:sym typeface="Microsoft JhengHei"/>
              </a:rPr>
              <a:t>檔案恢復時間 (RTO)</a:t>
            </a:r>
            <a:endParaRPr sz="3600" i="0" u="none" strike="noStrike" cap="none">
              <a:solidFill>
                <a:schemeClr val="lt1"/>
              </a:solidFill>
              <a:latin typeface="Microsoft JhengHei"/>
              <a:ea typeface="Microsoft JhengHei"/>
              <a:cs typeface="Microsoft JhengHei"/>
              <a:sym typeface="Microsoft JhengHei"/>
            </a:endParaRPr>
          </a:p>
        </p:txBody>
      </p:sp>
      <p:sp>
        <p:nvSpPr>
          <p:cNvPr id="126" name="Shape 126"/>
          <p:cNvSpPr txBox="1"/>
          <p:nvPr/>
        </p:nvSpPr>
        <p:spPr>
          <a:xfrm>
            <a:off x="975983" y="2875936"/>
            <a:ext cx="2129109" cy="215444"/>
          </a:xfrm>
          <a:prstGeom prst="rect">
            <a:avLst/>
          </a:prstGeom>
          <a:noFill/>
          <a:ln>
            <a:noFill/>
          </a:ln>
        </p:spPr>
        <p:txBody>
          <a:bodyPr spcFirstLastPara="1" wrap="square" lIns="91425" tIns="45700" rIns="91425" bIns="45700" anchor="t" anchorCtr="0">
            <a:noAutofit/>
          </a:bodyPr>
          <a:lstStyle/>
          <a:p>
            <a:pPr>
              <a:buSzPts val="800"/>
            </a:pPr>
            <a:r>
              <a:rPr lang="zh-TW" sz="800" i="0" u="none" strike="noStrike" cap="none">
                <a:solidFill>
                  <a:srgbClr val="000000"/>
                </a:solidFill>
                <a:latin typeface="Microsoft JhengHei"/>
                <a:ea typeface="Microsoft JhengHei"/>
                <a:cs typeface="Microsoft JhengHei"/>
                <a:sym typeface="Microsoft JhengHei"/>
              </a:rPr>
              <a:t>資料來源： Taiwan</a:t>
            </a:r>
            <a:r>
              <a:rPr lang="zh-TW" sz="800">
                <a:latin typeface="Microsoft JhengHei"/>
                <a:ea typeface="Microsoft JhengHei"/>
                <a:cs typeface="Microsoft JhengHei"/>
                <a:sym typeface="Microsoft JhengHei"/>
              </a:rPr>
              <a:t>  </a:t>
            </a:r>
            <a:r>
              <a:rPr lang="en-US" altLang="zh-TW" sz="800" err="1">
                <a:latin typeface="Microsoft JhengHei"/>
                <a:ea typeface="Microsoft JhengHei"/>
                <a:cs typeface="Microsoft JhengHei"/>
                <a:sym typeface="Microsoft JhengHei"/>
              </a:rPr>
              <a:t>i</a:t>
            </a:r>
            <a:r>
              <a:rPr lang="zh-TW" sz="800" i="0" u="none" strike="noStrike" cap="none">
                <a:solidFill>
                  <a:srgbClr val="000000"/>
                </a:solidFill>
                <a:latin typeface="Microsoft JhengHei"/>
                <a:ea typeface="Microsoft JhengHei"/>
                <a:cs typeface="Microsoft JhengHei"/>
                <a:sym typeface="Microsoft JhengHei"/>
              </a:rPr>
              <a:t>Thome survey 2017</a:t>
            </a:r>
            <a:endParaRPr lang="zh-TW" altLang="en-US" sz="800" i="0" u="none" strike="noStrike" cap="none">
              <a:solidFill>
                <a:srgbClr val="000000"/>
              </a:solidFill>
              <a:latin typeface="Microsoft JhengHei"/>
              <a:ea typeface="Microsoft JhengHei"/>
              <a:cs typeface="Microsoft JhengHei"/>
              <a:sym typeface="Microsoft JhengHei"/>
            </a:endParaRPr>
          </a:p>
        </p:txBody>
      </p:sp>
      <p:sp>
        <p:nvSpPr>
          <p:cNvPr id="4" name="文字方塊 3">
            <a:extLst>
              <a:ext uri="{FF2B5EF4-FFF2-40B4-BE49-F238E27FC236}">
                <a16:creationId xmlns:a16="http://schemas.microsoft.com/office/drawing/2014/main" id="{28607EA6-65AC-4D07-A2E2-BE2BCE3DBB1F}"/>
              </a:ext>
            </a:extLst>
          </p:cNvPr>
          <p:cNvSpPr txBox="1"/>
          <p:nvPr/>
        </p:nvSpPr>
        <p:spPr>
          <a:xfrm>
            <a:off x="3324713" y="2490915"/>
            <a:ext cx="3081180" cy="523220"/>
          </a:xfrm>
          <a:prstGeom prst="rect">
            <a:avLst/>
          </a:prstGeom>
          <a:noFill/>
        </p:spPr>
        <p:txBody>
          <a:bodyPr wrap="square" rtlCol="0">
            <a:spAutoFit/>
          </a:bodyPr>
          <a:lstStyle/>
          <a:p>
            <a:r>
              <a:rPr lang="zh-TW" altLang="en-US" b="1">
                <a:solidFill>
                  <a:schemeClr val="lt1"/>
                </a:solidFill>
                <a:latin typeface="Microsoft JhengHei"/>
                <a:ea typeface="Microsoft JhengHei"/>
                <a:cs typeface="Microsoft JhengHei"/>
                <a:sym typeface="Microsoft JhengHei"/>
              </a:rPr>
              <a:t>當資料損壞需要回復時，不論是對個人或企業，還原的時間都至關重要</a:t>
            </a:r>
          </a:p>
        </p:txBody>
      </p:sp>
      <p:sp>
        <p:nvSpPr>
          <p:cNvPr id="18" name="橢圓 17">
            <a:extLst>
              <a:ext uri="{FF2B5EF4-FFF2-40B4-BE49-F238E27FC236}">
                <a16:creationId xmlns:a16="http://schemas.microsoft.com/office/drawing/2014/main" id="{E5F0CB7A-19A9-4C1B-B609-638868B820FB}"/>
              </a:ext>
            </a:extLst>
          </p:cNvPr>
          <p:cNvSpPr/>
          <p:nvPr/>
        </p:nvSpPr>
        <p:spPr>
          <a:xfrm>
            <a:off x="513659" y="3963096"/>
            <a:ext cx="377328" cy="3429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5" name="圓角矩形 110">
            <a:extLst>
              <a:ext uri="{FF2B5EF4-FFF2-40B4-BE49-F238E27FC236}">
                <a16:creationId xmlns:a16="http://schemas.microsoft.com/office/drawing/2014/main" id="{5FC6D6E0-383D-49EE-90E9-3A3C51B0F0CB}"/>
              </a:ext>
            </a:extLst>
          </p:cNvPr>
          <p:cNvSpPr/>
          <p:nvPr/>
        </p:nvSpPr>
        <p:spPr>
          <a:xfrm>
            <a:off x="209863" y="2497015"/>
            <a:ext cx="8764469" cy="2593361"/>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41" name="Shape 141"/>
          <p:cNvSpPr txBox="1">
            <a:spLocks noGrp="1"/>
          </p:cNvSpPr>
          <p:nvPr>
            <p:ph type="body" idx="1"/>
          </p:nvPr>
        </p:nvSpPr>
        <p:spPr>
          <a:xfrm>
            <a:off x="367553" y="1152122"/>
            <a:ext cx="8435788" cy="1236204"/>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i="0" u="none" strike="noStrike" cap="none">
                <a:solidFill>
                  <a:srgbClr val="3F3F3F"/>
                </a:solidFill>
                <a:latin typeface="Microsoft JhengHei"/>
                <a:ea typeface="Microsoft JhengHei"/>
                <a:cs typeface="Microsoft JhengHei"/>
                <a:sym typeface="Microsoft JhengHei"/>
              </a:rPr>
              <a:t>快照 (Snapshot) 有別於傳統備份方法，並非備份各個檔案，而是保留並凍結檔案底層的</a:t>
            </a:r>
            <a:r>
              <a:rPr lang="zh-TW" altLang="en-US">
                <a:latin typeface="Microsoft JhengHei"/>
                <a:ea typeface="Microsoft JhengHei"/>
                <a:cs typeface="Microsoft JhengHei"/>
                <a:sym typeface="Microsoft JhengHei"/>
              </a:rPr>
              <a:t> </a:t>
            </a:r>
            <a:r>
              <a:rPr lang="en-US" altLang="zh-TW">
                <a:latin typeface="Microsoft JhengHei"/>
                <a:ea typeface="Microsoft JhengHei"/>
                <a:cs typeface="Microsoft JhengHei"/>
                <a:sym typeface="Microsoft JhengHei"/>
              </a:rPr>
              <a:t>"</a:t>
            </a:r>
            <a:r>
              <a:rPr lang="zh-TW" i="0" u="none" strike="noStrike" cap="none">
                <a:solidFill>
                  <a:srgbClr val="3F3F3F"/>
                </a:solidFill>
                <a:latin typeface="Microsoft JhengHei"/>
                <a:ea typeface="Microsoft JhengHei"/>
                <a:cs typeface="Microsoft JhengHei"/>
                <a:sym typeface="Microsoft JhengHei"/>
              </a:rPr>
              <a:t>資料區塊</a:t>
            </a:r>
            <a:r>
              <a:rPr lang="en-US" altLang="zh-TW">
                <a:latin typeface="Microsoft JhengHei"/>
                <a:ea typeface="Microsoft JhengHei"/>
                <a:cs typeface="Microsoft JhengHei"/>
              </a:rPr>
              <a:t>"</a:t>
            </a:r>
            <a:endParaRPr lang="en-US">
              <a:latin typeface="Microsoft JhengHei"/>
              <a:ea typeface="Microsoft JhengHei"/>
              <a:cs typeface="Microsoft JhengHei"/>
              <a:sym typeface="Microsoft JhengHei"/>
            </a:endParaRPr>
          </a:p>
          <a:p>
            <a:pPr marL="285750" indent="-285750"/>
            <a:r>
              <a:rPr lang="zh-TW" i="0" u="none" strike="noStrike" cap="none">
                <a:solidFill>
                  <a:srgbClr val="3F3F3F"/>
                </a:solidFill>
                <a:latin typeface="Microsoft JhengHei"/>
                <a:ea typeface="Microsoft JhengHei"/>
                <a:cs typeface="Microsoft JhengHei"/>
                <a:sym typeface="Microsoft JhengHei"/>
              </a:rPr>
              <a:t>當</a:t>
            </a:r>
            <a:r>
              <a:rPr lang="zh-TW" i="0" u="none" strike="noStrike" cap="none">
                <a:latin typeface="Microsoft JhengHei"/>
                <a:ea typeface="Microsoft JhengHei"/>
                <a:cs typeface="Microsoft JhengHei"/>
                <a:sym typeface="Microsoft JhengHei"/>
              </a:rPr>
              <a:t>資料區塊需要複寫時，原先的資料並不會被直接覆蓋，而是將修改</a:t>
            </a:r>
            <a:r>
              <a:rPr lang="zh-TW">
                <a:latin typeface="Microsoft JhengHei"/>
                <a:ea typeface="Microsoft JhengHei"/>
                <a:cs typeface="Microsoft JhengHei"/>
                <a:sym typeface="Microsoft JhengHei"/>
              </a:rPr>
              <a:t>過的</a:t>
            </a:r>
            <a:r>
              <a:rPr lang="zh-TW" i="0" u="none" strike="noStrike" cap="none">
                <a:latin typeface="Microsoft JhengHei"/>
                <a:ea typeface="Microsoft JhengHei"/>
                <a:cs typeface="Microsoft JhengHei"/>
                <a:sym typeface="Microsoft JhengHei"/>
              </a:rPr>
              <a:t>資料寫</a:t>
            </a:r>
            <a:r>
              <a:rPr lang="zh-TW" i="0" u="none" strike="noStrike" cap="none">
                <a:solidFill>
                  <a:srgbClr val="3F3F3F"/>
                </a:solidFill>
                <a:latin typeface="Microsoft JhengHei"/>
                <a:ea typeface="Microsoft JhengHei"/>
                <a:cs typeface="Microsoft JhengHei"/>
                <a:sym typeface="Microsoft JhengHei"/>
              </a:rPr>
              <a:t>入新區塊，並將檔案連向新區塊</a:t>
            </a:r>
            <a:r>
              <a:rPr lang="zh-TW" altLang="en-US">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p:txBody>
      </p:sp>
      <p:sp>
        <p:nvSpPr>
          <p:cNvPr id="142" name="Shape 142"/>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快照技術如何降低</a:t>
            </a:r>
            <a:r>
              <a:rPr lang="en-US" altLang="zh-TW">
                <a:latin typeface="Microsoft JhengHei"/>
                <a:ea typeface="Microsoft JhengHei"/>
                <a:cs typeface="Microsoft JhengHei"/>
                <a:sym typeface="Microsoft JhengHei"/>
              </a:rPr>
              <a:t>RTO</a:t>
            </a:r>
            <a:r>
              <a:rPr lang="zh-TW" sz="3600" i="0" u="none" strike="noStrike" cap="none">
                <a:solidFill>
                  <a:schemeClr val="lt1"/>
                </a:solidFill>
                <a:latin typeface="Microsoft JhengHei"/>
                <a:ea typeface="Microsoft JhengHei"/>
                <a:cs typeface="Microsoft JhengHei"/>
                <a:sym typeface="Microsoft JhengHei"/>
              </a:rPr>
              <a:t> (1)</a:t>
            </a:r>
            <a:endParaRPr sz="3600" i="0" u="none" strike="noStrike" cap="none">
              <a:solidFill>
                <a:schemeClr val="lt1"/>
              </a:solidFill>
              <a:latin typeface="Microsoft JhengHei"/>
              <a:ea typeface="Microsoft JhengHei"/>
              <a:cs typeface="Microsoft JhengHei"/>
              <a:sym typeface="Microsoft JhengHei"/>
            </a:endParaRPr>
          </a:p>
        </p:txBody>
      </p:sp>
      <p:sp>
        <p:nvSpPr>
          <p:cNvPr id="143" name="Shape 143"/>
          <p:cNvSpPr/>
          <p:nvPr/>
        </p:nvSpPr>
        <p:spPr>
          <a:xfrm>
            <a:off x="6181728" y="2717405"/>
            <a:ext cx="252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4" name="Shape 144"/>
          <p:cNvSpPr txBox="1"/>
          <p:nvPr/>
        </p:nvSpPr>
        <p:spPr>
          <a:xfrm>
            <a:off x="6380388" y="2718069"/>
            <a:ext cx="1553162" cy="236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修改資料區塊</a:t>
            </a:r>
            <a:endParaRPr sz="1200" b="1" i="0" u="none" strike="noStrike" cap="none">
              <a:solidFill>
                <a:srgbClr val="262626"/>
              </a:solidFill>
              <a:latin typeface="Microsoft JhengHei"/>
              <a:ea typeface="Microsoft JhengHei"/>
              <a:cs typeface="Microsoft JhengHei"/>
              <a:sym typeface="Microsoft JhengHei"/>
            </a:endParaRPr>
          </a:p>
        </p:txBody>
      </p:sp>
      <p:sp>
        <p:nvSpPr>
          <p:cNvPr id="145" name="Shape 145"/>
          <p:cNvSpPr/>
          <p:nvPr/>
        </p:nvSpPr>
        <p:spPr>
          <a:xfrm>
            <a:off x="1618018" y="3666116"/>
            <a:ext cx="6995901" cy="1244421"/>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Shape 146"/>
          <p:cNvSpPr/>
          <p:nvPr/>
        </p:nvSpPr>
        <p:spPr>
          <a:xfrm>
            <a:off x="1644808" y="3091193"/>
            <a:ext cx="3050885" cy="500066"/>
          </a:xfrm>
          <a:prstGeom prst="rect">
            <a:avLst/>
          </a:prstGeom>
          <a:solidFill>
            <a:srgbClr val="115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600" b="1" i="0" u="none" strike="noStrike" cap="none">
                <a:solidFill>
                  <a:schemeClr val="lt1"/>
                </a:solidFill>
                <a:latin typeface="Microsoft JhengHei"/>
                <a:ea typeface="Microsoft JhengHei"/>
                <a:cs typeface="Microsoft JhengHei"/>
                <a:sym typeface="Microsoft JhengHei"/>
              </a:rPr>
              <a:t>   有快照的磁碟區，舊資料凍結</a:t>
            </a:r>
            <a:endParaRPr sz="1600" b="1" i="0" u="none" strike="noStrike" cap="none">
              <a:solidFill>
                <a:schemeClr val="lt1"/>
              </a:solidFill>
              <a:latin typeface="Microsoft JhengHei"/>
              <a:ea typeface="Microsoft JhengHei"/>
              <a:cs typeface="Microsoft JhengHei"/>
              <a:sym typeface="Microsoft JhengHei"/>
            </a:endParaRPr>
          </a:p>
        </p:txBody>
      </p:sp>
      <p:sp>
        <p:nvSpPr>
          <p:cNvPr id="147" name="Shape 147"/>
          <p:cNvSpPr txBox="1"/>
          <p:nvPr/>
        </p:nvSpPr>
        <p:spPr>
          <a:xfrm>
            <a:off x="502531" y="3089565"/>
            <a:ext cx="1152822" cy="343113"/>
          </a:xfrm>
          <a:prstGeom prst="rect">
            <a:avLst/>
          </a:prstGeom>
          <a:solidFill>
            <a:srgbClr val="1155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檔案層級</a:t>
            </a:r>
            <a:endParaRPr sz="1400" b="1" i="0" u="none" strike="noStrike" cap="none">
              <a:solidFill>
                <a:schemeClr val="lt1"/>
              </a:solidFill>
              <a:latin typeface="Microsoft JhengHei"/>
              <a:ea typeface="Microsoft JhengHei"/>
              <a:cs typeface="Microsoft JhengHei"/>
              <a:sym typeface="Microsoft JhengHei"/>
            </a:endParaRPr>
          </a:p>
        </p:txBody>
      </p:sp>
      <p:sp>
        <p:nvSpPr>
          <p:cNvPr id="148" name="Shape 148"/>
          <p:cNvSpPr/>
          <p:nvPr/>
        </p:nvSpPr>
        <p:spPr>
          <a:xfrm>
            <a:off x="1709738" y="3762370"/>
            <a:ext cx="2866516" cy="533100"/>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9" name="Shape 149"/>
          <p:cNvSpPr/>
          <p:nvPr/>
        </p:nvSpPr>
        <p:spPr>
          <a:xfrm>
            <a:off x="5008053" y="3090547"/>
            <a:ext cx="3429024" cy="500066"/>
          </a:xfrm>
          <a:prstGeom prst="rect">
            <a:avLst/>
          </a:prstGeom>
          <a:solidFill>
            <a:srgbClr val="1155FF"/>
          </a:solid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600" b="1" i="0" u="none" strike="noStrike" cap="none">
                <a:solidFill>
                  <a:schemeClr val="lt1"/>
                </a:solidFill>
                <a:latin typeface="Microsoft JhengHei"/>
                <a:ea typeface="Microsoft JhengHei"/>
                <a:cs typeface="Microsoft JhengHei"/>
                <a:sym typeface="Microsoft JhengHei"/>
              </a:rPr>
              <a:t>沒有快照的磁碟區，資料直接覆寫</a:t>
            </a:r>
            <a:endParaRPr sz="1600" b="1" i="0" u="none" strike="noStrike" cap="none">
              <a:solidFill>
                <a:schemeClr val="lt1"/>
              </a:solidFill>
              <a:latin typeface="Microsoft JhengHei"/>
              <a:ea typeface="Microsoft JhengHei"/>
              <a:cs typeface="Microsoft JhengHei"/>
              <a:sym typeface="Microsoft JhengHei"/>
            </a:endParaRPr>
          </a:p>
        </p:txBody>
      </p:sp>
      <p:sp>
        <p:nvSpPr>
          <p:cNvPr id="150" name="Shape 150"/>
          <p:cNvSpPr/>
          <p:nvPr/>
        </p:nvSpPr>
        <p:spPr>
          <a:xfrm>
            <a:off x="5006741" y="3738125"/>
            <a:ext cx="3380002" cy="523200"/>
          </a:xfrm>
          <a:prstGeom prst="rect">
            <a:avLst/>
          </a:prstGeom>
          <a:noFill/>
          <a:ln w="25400" cap="flat" cmpd="sng">
            <a:solidFill>
              <a:srgbClr val="DAEEF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Shape 151"/>
          <p:cNvSpPr/>
          <p:nvPr/>
        </p:nvSpPr>
        <p:spPr>
          <a:xfrm>
            <a:off x="5247174" y="3872665"/>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A’</a:t>
            </a:r>
            <a:endParaRPr sz="1400" b="0" i="0" u="none" strike="noStrike" cap="none">
              <a:solidFill>
                <a:schemeClr val="lt1"/>
              </a:solidFill>
              <a:latin typeface="Arial"/>
              <a:ea typeface="Arial"/>
              <a:cs typeface="Arial"/>
              <a:sym typeface="Arial"/>
            </a:endParaRPr>
          </a:p>
        </p:txBody>
      </p:sp>
      <p:sp>
        <p:nvSpPr>
          <p:cNvPr id="152" name="Shape 152"/>
          <p:cNvSpPr/>
          <p:nvPr/>
        </p:nvSpPr>
        <p:spPr>
          <a:xfrm>
            <a:off x="7763687" y="3872665"/>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E</a:t>
            </a:r>
            <a:endParaRPr sz="1400" b="0" i="0" u="none" strike="noStrike" cap="none">
              <a:solidFill>
                <a:schemeClr val="lt1"/>
              </a:solidFill>
              <a:latin typeface="Arial"/>
              <a:ea typeface="Arial"/>
              <a:cs typeface="Arial"/>
              <a:sym typeface="Arial"/>
            </a:endParaRPr>
          </a:p>
        </p:txBody>
      </p:sp>
      <p:sp>
        <p:nvSpPr>
          <p:cNvPr id="154" name="Shape 154"/>
          <p:cNvSpPr/>
          <p:nvPr/>
        </p:nvSpPr>
        <p:spPr>
          <a:xfrm>
            <a:off x="6533014" y="3872665"/>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C’</a:t>
            </a:r>
            <a:endParaRPr sz="1400" b="0" i="0" u="none" strike="noStrike" cap="none">
              <a:solidFill>
                <a:schemeClr val="lt1"/>
              </a:solidFill>
              <a:latin typeface="Arial"/>
              <a:ea typeface="Arial"/>
              <a:cs typeface="Arial"/>
              <a:sym typeface="Arial"/>
            </a:endParaRPr>
          </a:p>
        </p:txBody>
      </p:sp>
      <p:sp>
        <p:nvSpPr>
          <p:cNvPr id="155" name="Shape 155"/>
          <p:cNvSpPr/>
          <p:nvPr/>
        </p:nvSpPr>
        <p:spPr>
          <a:xfrm>
            <a:off x="7182649" y="3872665"/>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D</a:t>
            </a:r>
            <a:endParaRPr sz="1400" b="0" i="0" u="none" strike="noStrike" cap="none">
              <a:solidFill>
                <a:schemeClr val="lt1"/>
              </a:solidFill>
              <a:latin typeface="Arial"/>
              <a:ea typeface="Arial"/>
              <a:cs typeface="Arial"/>
              <a:sym typeface="Arial"/>
            </a:endParaRPr>
          </a:p>
        </p:txBody>
      </p:sp>
      <p:sp>
        <p:nvSpPr>
          <p:cNvPr id="156" name="Shape 156"/>
          <p:cNvSpPr/>
          <p:nvPr/>
        </p:nvSpPr>
        <p:spPr>
          <a:xfrm>
            <a:off x="5874861" y="3866433"/>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B’</a:t>
            </a:r>
            <a:endParaRPr sz="1400" b="0" i="0" u="none" strike="noStrike" cap="none">
              <a:solidFill>
                <a:schemeClr val="lt1"/>
              </a:solidFill>
              <a:latin typeface="Arial"/>
              <a:ea typeface="Arial"/>
              <a:cs typeface="Arial"/>
              <a:sym typeface="Arial"/>
            </a:endParaRPr>
          </a:p>
        </p:txBody>
      </p:sp>
      <p:sp>
        <p:nvSpPr>
          <p:cNvPr id="157" name="Shape 157"/>
          <p:cNvSpPr/>
          <p:nvPr/>
        </p:nvSpPr>
        <p:spPr>
          <a:xfrm>
            <a:off x="1868113" y="3884471"/>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A</a:t>
            </a:r>
            <a:endParaRPr sz="1400" b="0" i="0" u="none" strike="noStrike" cap="none">
              <a:solidFill>
                <a:schemeClr val="lt1"/>
              </a:solidFill>
              <a:latin typeface="Arial"/>
              <a:ea typeface="Arial"/>
              <a:cs typeface="Arial"/>
              <a:sym typeface="Arial"/>
            </a:endParaRPr>
          </a:p>
        </p:txBody>
      </p:sp>
      <p:sp>
        <p:nvSpPr>
          <p:cNvPr id="158" name="Shape 158"/>
          <p:cNvSpPr/>
          <p:nvPr/>
        </p:nvSpPr>
        <p:spPr>
          <a:xfrm>
            <a:off x="2389108" y="3884471"/>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B</a:t>
            </a:r>
            <a:endParaRPr sz="1400" b="0" i="0" u="none" strike="noStrike" cap="none">
              <a:solidFill>
                <a:schemeClr val="lt1"/>
              </a:solidFill>
              <a:latin typeface="Arial"/>
              <a:ea typeface="Arial"/>
              <a:cs typeface="Arial"/>
              <a:sym typeface="Arial"/>
            </a:endParaRPr>
          </a:p>
        </p:txBody>
      </p:sp>
      <p:sp>
        <p:nvSpPr>
          <p:cNvPr id="159" name="Shape 159"/>
          <p:cNvSpPr/>
          <p:nvPr/>
        </p:nvSpPr>
        <p:spPr>
          <a:xfrm>
            <a:off x="2910103" y="3884471"/>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C</a:t>
            </a:r>
            <a:endParaRPr sz="1400" b="0" i="0" u="none" strike="noStrike" cap="none">
              <a:solidFill>
                <a:schemeClr val="lt1"/>
              </a:solidFill>
              <a:latin typeface="Arial"/>
              <a:ea typeface="Arial"/>
              <a:cs typeface="Arial"/>
              <a:sym typeface="Arial"/>
            </a:endParaRPr>
          </a:p>
        </p:txBody>
      </p:sp>
      <p:sp>
        <p:nvSpPr>
          <p:cNvPr id="160" name="Shape 160"/>
          <p:cNvSpPr/>
          <p:nvPr/>
        </p:nvSpPr>
        <p:spPr>
          <a:xfrm>
            <a:off x="3431098" y="3884471"/>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D</a:t>
            </a:r>
            <a:endParaRPr sz="1400" b="0" i="0" u="none" strike="noStrike" cap="none">
              <a:solidFill>
                <a:schemeClr val="lt1"/>
              </a:solidFill>
              <a:latin typeface="Arial"/>
              <a:ea typeface="Arial"/>
              <a:cs typeface="Arial"/>
              <a:sym typeface="Arial"/>
            </a:endParaRPr>
          </a:p>
        </p:txBody>
      </p:sp>
      <p:sp>
        <p:nvSpPr>
          <p:cNvPr id="161" name="Shape 161"/>
          <p:cNvSpPr/>
          <p:nvPr/>
        </p:nvSpPr>
        <p:spPr>
          <a:xfrm>
            <a:off x="3952093" y="3884471"/>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E</a:t>
            </a:r>
            <a:endParaRPr sz="1400" b="0" i="0" u="none" strike="noStrike" cap="none">
              <a:solidFill>
                <a:schemeClr val="lt1"/>
              </a:solidFill>
              <a:latin typeface="Arial"/>
              <a:ea typeface="Arial"/>
              <a:cs typeface="Arial"/>
              <a:sym typeface="Arial"/>
            </a:endParaRPr>
          </a:p>
        </p:txBody>
      </p:sp>
      <p:sp>
        <p:nvSpPr>
          <p:cNvPr id="162" name="Shape 162"/>
          <p:cNvSpPr txBox="1"/>
          <p:nvPr/>
        </p:nvSpPr>
        <p:spPr>
          <a:xfrm>
            <a:off x="3548067" y="4365706"/>
            <a:ext cx="3090074" cy="40285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2800" b="1" i="0" u="none" strike="noStrike" cap="none">
                <a:solidFill>
                  <a:schemeClr val="lt1"/>
                </a:solidFill>
                <a:latin typeface="Microsoft JhengHei"/>
                <a:ea typeface="Microsoft JhengHei"/>
                <a:cs typeface="Microsoft JhengHei"/>
                <a:sym typeface="Microsoft JhengHei"/>
              </a:rPr>
              <a:t>儲存池</a:t>
            </a:r>
            <a:endParaRPr sz="2800" b="1" i="0" u="none" strike="noStrike" cap="none">
              <a:solidFill>
                <a:schemeClr val="lt1"/>
              </a:solidFill>
              <a:latin typeface="Microsoft JhengHei"/>
              <a:ea typeface="Microsoft JhengHei"/>
              <a:cs typeface="Microsoft JhengHei"/>
              <a:sym typeface="Microsoft JhengHei"/>
            </a:endParaRPr>
          </a:p>
        </p:txBody>
      </p:sp>
      <p:sp>
        <p:nvSpPr>
          <p:cNvPr id="163" name="Shape 163"/>
          <p:cNvSpPr/>
          <p:nvPr/>
        </p:nvSpPr>
        <p:spPr>
          <a:xfrm>
            <a:off x="4822967" y="2704955"/>
            <a:ext cx="252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 name="Shape 164"/>
          <p:cNvSpPr txBox="1"/>
          <p:nvPr/>
        </p:nvSpPr>
        <p:spPr>
          <a:xfrm>
            <a:off x="5048432" y="2718069"/>
            <a:ext cx="1171396" cy="21533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原先資料區塊</a:t>
            </a:r>
            <a:endParaRPr sz="1200" b="1" i="0" u="none" strike="noStrike" cap="none">
              <a:solidFill>
                <a:srgbClr val="262626"/>
              </a:solidFill>
              <a:latin typeface="Microsoft JhengHei"/>
              <a:ea typeface="Microsoft JhengHei"/>
              <a:cs typeface="Microsoft JhengHei"/>
              <a:sym typeface="Microsoft JhengHei"/>
            </a:endParaRPr>
          </a:p>
        </p:txBody>
      </p:sp>
      <p:sp>
        <p:nvSpPr>
          <p:cNvPr id="165" name="Shape 165"/>
          <p:cNvSpPr/>
          <p:nvPr/>
        </p:nvSpPr>
        <p:spPr>
          <a:xfrm>
            <a:off x="7462427" y="2733033"/>
            <a:ext cx="252000" cy="216000"/>
          </a:xfrm>
          <a:prstGeom prst="rect">
            <a:avLst/>
          </a:prstGeom>
          <a:solidFill>
            <a:srgbClr val="31859B"/>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6" name="Shape 166"/>
          <p:cNvSpPr txBox="1"/>
          <p:nvPr/>
        </p:nvSpPr>
        <p:spPr>
          <a:xfrm>
            <a:off x="7695215" y="2722009"/>
            <a:ext cx="1783436" cy="21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儲存池空間</a:t>
            </a:r>
            <a:endParaRPr sz="1200" b="1" i="0" u="none" strike="noStrike" cap="none">
              <a:solidFill>
                <a:srgbClr val="262626"/>
              </a:solidFill>
              <a:latin typeface="Microsoft JhengHei"/>
              <a:ea typeface="Microsoft JhengHei"/>
              <a:cs typeface="Microsoft JhengHei"/>
              <a:sym typeface="Microsoft JhengHei"/>
            </a:endParaRPr>
          </a:p>
        </p:txBody>
      </p:sp>
      <p:pic>
        <p:nvPicPr>
          <p:cNvPr id="167" name="Shape 167" descr="D:\工作進行中\20170911直播母版16比9\各場PPT元素\20171206\01_A.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49311" y="2613457"/>
            <a:ext cx="1426943" cy="389239"/>
          </a:xfrm>
          <a:prstGeom prst="rect">
            <a:avLst/>
          </a:prstGeom>
          <a:noFill/>
          <a:ln>
            <a:noFill/>
          </a:ln>
        </p:spPr>
      </p:pic>
      <p:sp>
        <p:nvSpPr>
          <p:cNvPr id="168" name="Shape 168"/>
          <p:cNvSpPr txBox="1"/>
          <p:nvPr/>
        </p:nvSpPr>
        <p:spPr>
          <a:xfrm>
            <a:off x="3210509" y="2646654"/>
            <a:ext cx="161431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tx1">
                    <a:lumMod val="95000"/>
                    <a:lumOff val="5000"/>
                  </a:schemeClr>
                </a:solidFill>
                <a:latin typeface="Microsoft JhengHei"/>
                <a:ea typeface="Microsoft JhengHei"/>
                <a:cs typeface="Microsoft JhengHei"/>
                <a:sym typeface="Microsoft JhengHei"/>
              </a:rPr>
              <a:t>快照凍結區塊</a:t>
            </a:r>
          </a:p>
        </p:txBody>
      </p:sp>
      <p:sp>
        <p:nvSpPr>
          <p:cNvPr id="169" name="Shape 169"/>
          <p:cNvSpPr/>
          <p:nvPr/>
        </p:nvSpPr>
        <p:spPr>
          <a:xfrm>
            <a:off x="2220872" y="4387337"/>
            <a:ext cx="1944216" cy="52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p:nvPr/>
        </p:nvSpPr>
        <p:spPr>
          <a:xfrm>
            <a:off x="2380864" y="439172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B’</a:t>
            </a:r>
            <a:endParaRPr sz="1400" b="0" i="0" u="none" strike="noStrike" cap="none">
              <a:solidFill>
                <a:schemeClr val="lt1"/>
              </a:solidFill>
              <a:latin typeface="Arial"/>
              <a:ea typeface="Arial"/>
              <a:cs typeface="Arial"/>
              <a:sym typeface="Arial"/>
            </a:endParaRPr>
          </a:p>
        </p:txBody>
      </p:sp>
      <p:sp>
        <p:nvSpPr>
          <p:cNvPr id="171" name="Shape 171"/>
          <p:cNvSpPr/>
          <p:nvPr/>
        </p:nvSpPr>
        <p:spPr>
          <a:xfrm>
            <a:off x="2936767" y="439172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C’</a:t>
            </a:r>
            <a:endParaRPr sz="1400" b="0" i="0" u="none" strike="noStrike" cap="none">
              <a:solidFill>
                <a:schemeClr val="lt1"/>
              </a:solidFill>
              <a:latin typeface="Arial"/>
              <a:ea typeface="Arial"/>
              <a:cs typeface="Arial"/>
              <a:sym typeface="Arial"/>
            </a:endParaRPr>
          </a:p>
        </p:txBody>
      </p:sp>
      <p:sp>
        <p:nvSpPr>
          <p:cNvPr id="172" name="Shape 172"/>
          <p:cNvSpPr/>
          <p:nvPr/>
        </p:nvSpPr>
        <p:spPr>
          <a:xfrm>
            <a:off x="1862976" y="439172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A’</a:t>
            </a:r>
            <a:endParaRPr sz="1400" b="0" i="0" u="none" strike="noStrike" cap="none">
              <a:solidFill>
                <a:schemeClr val="lt1"/>
              </a:solidFill>
              <a:latin typeface="Arial"/>
              <a:ea typeface="Arial"/>
              <a:cs typeface="Arial"/>
              <a:sym typeface="Arial"/>
            </a:endParaRPr>
          </a:p>
        </p:txBody>
      </p:sp>
      <p:sp>
        <p:nvSpPr>
          <p:cNvPr id="173" name="Shape 173"/>
          <p:cNvSpPr txBox="1"/>
          <p:nvPr/>
        </p:nvSpPr>
        <p:spPr>
          <a:xfrm>
            <a:off x="492076" y="3665724"/>
            <a:ext cx="1152822" cy="30780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區塊層級</a:t>
            </a:r>
            <a:endParaRPr sz="1400" b="1" i="0" u="none" strike="noStrike" cap="none">
              <a:solidFill>
                <a:schemeClr val="lt1"/>
              </a:solidFill>
              <a:latin typeface="Microsoft JhengHei"/>
              <a:ea typeface="Microsoft JhengHei"/>
              <a:cs typeface="Microsoft JhengHei"/>
              <a:sym typeface="Microsoft JhengHei"/>
            </a:endParaRPr>
          </a:p>
        </p:txBody>
      </p:sp>
      <p:cxnSp>
        <p:nvCxnSpPr>
          <p:cNvPr id="174" name="Shape 174"/>
          <p:cNvCxnSpPr/>
          <p:nvPr/>
        </p:nvCxnSpPr>
        <p:spPr>
          <a:xfrm>
            <a:off x="2210556" y="3591259"/>
            <a:ext cx="0" cy="788066"/>
          </a:xfrm>
          <a:prstGeom prst="straightConnector1">
            <a:avLst/>
          </a:prstGeom>
          <a:noFill/>
          <a:ln w="38100" cap="flat" cmpd="sng">
            <a:solidFill>
              <a:schemeClr val="accent6"/>
            </a:solidFill>
            <a:prstDash val="dash"/>
            <a:round/>
            <a:headEnd type="none" w="sm" len="sm"/>
            <a:tailEnd type="none" w="sm" len="sm"/>
          </a:ln>
        </p:spPr>
      </p:cxnSp>
      <p:cxnSp>
        <p:nvCxnSpPr>
          <p:cNvPr id="175" name="Shape 175"/>
          <p:cNvCxnSpPr/>
          <p:nvPr/>
        </p:nvCxnSpPr>
        <p:spPr>
          <a:xfrm>
            <a:off x="2767161" y="3599271"/>
            <a:ext cx="0" cy="788066"/>
          </a:xfrm>
          <a:prstGeom prst="straightConnector1">
            <a:avLst/>
          </a:prstGeom>
          <a:noFill/>
          <a:ln w="38100" cap="flat" cmpd="sng">
            <a:solidFill>
              <a:schemeClr val="accent6"/>
            </a:solidFill>
            <a:prstDash val="dash"/>
            <a:round/>
            <a:headEnd type="none" w="sm" len="sm"/>
            <a:tailEnd type="none" w="sm" len="sm"/>
          </a:ln>
        </p:spPr>
      </p:cxnSp>
      <p:cxnSp>
        <p:nvCxnSpPr>
          <p:cNvPr id="176" name="Shape 176"/>
          <p:cNvCxnSpPr/>
          <p:nvPr/>
        </p:nvCxnSpPr>
        <p:spPr>
          <a:xfrm>
            <a:off x="3304365" y="3605692"/>
            <a:ext cx="0" cy="788066"/>
          </a:xfrm>
          <a:prstGeom prst="straightConnector1">
            <a:avLst/>
          </a:prstGeom>
          <a:noFill/>
          <a:ln w="38100" cap="flat" cmpd="sng">
            <a:solidFill>
              <a:schemeClr val="accent6"/>
            </a:solidFill>
            <a:prstDash val="dash"/>
            <a:round/>
            <a:headEnd type="none" w="sm" len="sm"/>
            <a:tailEnd type="none" w="sm" len="sm"/>
          </a:ln>
        </p:spPr>
      </p:cxnSp>
      <p:cxnSp>
        <p:nvCxnSpPr>
          <p:cNvPr id="177" name="Shape 177"/>
          <p:cNvCxnSpPr/>
          <p:nvPr/>
        </p:nvCxnSpPr>
        <p:spPr>
          <a:xfrm>
            <a:off x="3633363" y="3585165"/>
            <a:ext cx="0" cy="293212"/>
          </a:xfrm>
          <a:prstGeom prst="straightConnector1">
            <a:avLst/>
          </a:prstGeom>
          <a:noFill/>
          <a:ln w="38100" cap="flat" cmpd="sng">
            <a:solidFill>
              <a:srgbClr val="002060"/>
            </a:solidFill>
            <a:prstDash val="sysDot"/>
            <a:round/>
            <a:headEnd type="none" w="sm" len="sm"/>
            <a:tailEnd type="none" w="sm" len="sm"/>
          </a:ln>
        </p:spPr>
      </p:cxnSp>
      <p:cxnSp>
        <p:nvCxnSpPr>
          <p:cNvPr id="178" name="Shape 178"/>
          <p:cNvCxnSpPr/>
          <p:nvPr/>
        </p:nvCxnSpPr>
        <p:spPr>
          <a:xfrm>
            <a:off x="4158161" y="3585165"/>
            <a:ext cx="6034" cy="293212"/>
          </a:xfrm>
          <a:prstGeom prst="straightConnector1">
            <a:avLst/>
          </a:prstGeom>
          <a:noFill/>
          <a:ln w="38100" cap="flat" cmpd="sng">
            <a:solidFill>
              <a:srgbClr val="002060"/>
            </a:solidFill>
            <a:prstDash val="sysDot"/>
            <a:round/>
            <a:headEnd type="none" w="sm" len="sm"/>
            <a:tailEnd type="none" w="sm" len="sm"/>
          </a:ln>
        </p:spPr>
      </p:cxnSp>
      <p:cxnSp>
        <p:nvCxnSpPr>
          <p:cNvPr id="179" name="Shape 179"/>
          <p:cNvCxnSpPr/>
          <p:nvPr/>
        </p:nvCxnSpPr>
        <p:spPr>
          <a:xfrm>
            <a:off x="5495029" y="3577640"/>
            <a:ext cx="0" cy="293212"/>
          </a:xfrm>
          <a:prstGeom prst="straightConnector1">
            <a:avLst/>
          </a:prstGeom>
          <a:noFill/>
          <a:ln w="38100" cap="flat" cmpd="sng">
            <a:solidFill>
              <a:srgbClr val="002060"/>
            </a:solidFill>
            <a:prstDash val="sysDot"/>
            <a:round/>
            <a:headEnd type="none" w="sm" len="sm"/>
            <a:tailEnd type="none" w="sm" len="sm"/>
          </a:ln>
        </p:spPr>
      </p:cxnSp>
      <p:cxnSp>
        <p:nvCxnSpPr>
          <p:cNvPr id="180" name="Shape 180"/>
          <p:cNvCxnSpPr/>
          <p:nvPr/>
        </p:nvCxnSpPr>
        <p:spPr>
          <a:xfrm>
            <a:off x="6076911" y="3585165"/>
            <a:ext cx="0" cy="293212"/>
          </a:xfrm>
          <a:prstGeom prst="straightConnector1">
            <a:avLst/>
          </a:prstGeom>
          <a:noFill/>
          <a:ln w="38100" cap="flat" cmpd="sng">
            <a:solidFill>
              <a:srgbClr val="002060"/>
            </a:solidFill>
            <a:prstDash val="sysDot"/>
            <a:round/>
            <a:headEnd type="none" w="sm" len="sm"/>
            <a:tailEnd type="none" w="sm" len="sm"/>
          </a:ln>
        </p:spPr>
      </p:cxnSp>
      <p:cxnSp>
        <p:nvCxnSpPr>
          <p:cNvPr id="181" name="Shape 181"/>
          <p:cNvCxnSpPr/>
          <p:nvPr/>
        </p:nvCxnSpPr>
        <p:spPr>
          <a:xfrm>
            <a:off x="6735064" y="3585165"/>
            <a:ext cx="0" cy="293212"/>
          </a:xfrm>
          <a:prstGeom prst="straightConnector1">
            <a:avLst/>
          </a:prstGeom>
          <a:noFill/>
          <a:ln w="38100" cap="flat" cmpd="sng">
            <a:solidFill>
              <a:srgbClr val="002060"/>
            </a:solidFill>
            <a:prstDash val="sysDot"/>
            <a:round/>
            <a:headEnd type="none" w="sm" len="sm"/>
            <a:tailEnd type="none" w="sm" len="sm"/>
          </a:ln>
        </p:spPr>
      </p:cxnSp>
      <p:cxnSp>
        <p:nvCxnSpPr>
          <p:cNvPr id="182" name="Shape 182"/>
          <p:cNvCxnSpPr/>
          <p:nvPr/>
        </p:nvCxnSpPr>
        <p:spPr>
          <a:xfrm>
            <a:off x="7384699" y="3591519"/>
            <a:ext cx="0" cy="293212"/>
          </a:xfrm>
          <a:prstGeom prst="straightConnector1">
            <a:avLst/>
          </a:prstGeom>
          <a:noFill/>
          <a:ln w="38100" cap="flat" cmpd="sng">
            <a:solidFill>
              <a:srgbClr val="002060"/>
            </a:solidFill>
            <a:prstDash val="sysDot"/>
            <a:round/>
            <a:headEnd type="none" w="sm" len="sm"/>
            <a:tailEnd type="none" w="sm" len="sm"/>
          </a:ln>
        </p:spPr>
      </p:cxnSp>
      <p:cxnSp>
        <p:nvCxnSpPr>
          <p:cNvPr id="183" name="Shape 183"/>
          <p:cNvCxnSpPr/>
          <p:nvPr/>
        </p:nvCxnSpPr>
        <p:spPr>
          <a:xfrm>
            <a:off x="7948173" y="3605692"/>
            <a:ext cx="0" cy="293212"/>
          </a:xfrm>
          <a:prstGeom prst="straightConnector1">
            <a:avLst/>
          </a:prstGeom>
          <a:noFill/>
          <a:ln w="38100" cap="flat" cmpd="sng">
            <a:solidFill>
              <a:srgbClr val="002060"/>
            </a:solidFill>
            <a:prstDash val="sysDot"/>
            <a:round/>
            <a:headEnd type="none" w="sm" len="sm"/>
            <a:tailEnd type="none" w="sm" len="sm"/>
          </a:ln>
        </p:spPr>
      </p:cxnSp>
      <p:grpSp>
        <p:nvGrpSpPr>
          <p:cNvPr id="46" name="群組 45">
            <a:extLst>
              <a:ext uri="{FF2B5EF4-FFF2-40B4-BE49-F238E27FC236}">
                <a16:creationId xmlns:a16="http://schemas.microsoft.com/office/drawing/2014/main" id="{CA7CD00F-62D6-4AED-8F3E-37E76811434F}"/>
              </a:ext>
            </a:extLst>
          </p:cNvPr>
          <p:cNvGrpSpPr/>
          <p:nvPr/>
        </p:nvGrpSpPr>
        <p:grpSpPr>
          <a:xfrm>
            <a:off x="1396830" y="3078003"/>
            <a:ext cx="468863" cy="468863"/>
            <a:chOff x="889317" y="2537938"/>
            <a:chExt cx="556036" cy="556036"/>
          </a:xfrm>
        </p:grpSpPr>
        <p:sp>
          <p:nvSpPr>
            <p:cNvPr id="47" name="橢圓 46">
              <a:extLst>
                <a:ext uri="{FF2B5EF4-FFF2-40B4-BE49-F238E27FC236}">
                  <a16:creationId xmlns:a16="http://schemas.microsoft.com/office/drawing/2014/main" id="{904CB332-0D32-431C-9109-F8DD24EFC7BD}"/>
                </a:ext>
              </a:extLst>
            </p:cNvPr>
            <p:cNvSpPr/>
            <p:nvPr/>
          </p:nvSpPr>
          <p:spPr>
            <a:xfrm>
              <a:off x="889317" y="2537938"/>
              <a:ext cx="556036" cy="556036"/>
            </a:xfrm>
            <a:prstGeom prst="ellips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8" name="圖片 47">
              <a:extLst>
                <a:ext uri="{FF2B5EF4-FFF2-40B4-BE49-F238E27FC236}">
                  <a16:creationId xmlns:a16="http://schemas.microsoft.com/office/drawing/2014/main" id="{961C61AF-56BA-4088-ADB7-7875F4AE8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60" y="2663193"/>
              <a:ext cx="386386" cy="30552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01" name="圓角矩形 110">
            <a:extLst>
              <a:ext uri="{FF2B5EF4-FFF2-40B4-BE49-F238E27FC236}">
                <a16:creationId xmlns:a16="http://schemas.microsoft.com/office/drawing/2014/main" id="{20166F20-582A-4DD1-AAD4-BEBF442FE6FE}"/>
              </a:ext>
            </a:extLst>
          </p:cNvPr>
          <p:cNvSpPr/>
          <p:nvPr/>
        </p:nvSpPr>
        <p:spPr>
          <a:xfrm>
            <a:off x="398667" y="2455234"/>
            <a:ext cx="8377726" cy="2538797"/>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4" name="Shape 145">
            <a:extLst>
              <a:ext uri="{FF2B5EF4-FFF2-40B4-BE49-F238E27FC236}">
                <a16:creationId xmlns:a16="http://schemas.microsoft.com/office/drawing/2014/main" id="{FE375C79-D0F8-4F73-970B-6644D88895EE}"/>
              </a:ext>
            </a:extLst>
          </p:cNvPr>
          <p:cNvSpPr/>
          <p:nvPr/>
        </p:nvSpPr>
        <p:spPr>
          <a:xfrm>
            <a:off x="679895" y="2932871"/>
            <a:ext cx="7793844" cy="1632609"/>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0" name="群組 79">
            <a:extLst>
              <a:ext uri="{FF2B5EF4-FFF2-40B4-BE49-F238E27FC236}">
                <a16:creationId xmlns:a16="http://schemas.microsoft.com/office/drawing/2014/main" id="{B43EA6C5-12F9-419D-AE42-81DDDF292676}"/>
              </a:ext>
            </a:extLst>
          </p:cNvPr>
          <p:cNvGrpSpPr/>
          <p:nvPr/>
        </p:nvGrpSpPr>
        <p:grpSpPr>
          <a:xfrm>
            <a:off x="6363756" y="3462375"/>
            <a:ext cx="1871498" cy="972247"/>
            <a:chOff x="761170" y="3220496"/>
            <a:chExt cx="1871498" cy="972247"/>
          </a:xfrm>
        </p:grpSpPr>
        <p:sp>
          <p:nvSpPr>
            <p:cNvPr id="81" name="矩形 80">
              <a:extLst>
                <a:ext uri="{FF2B5EF4-FFF2-40B4-BE49-F238E27FC236}">
                  <a16:creationId xmlns:a16="http://schemas.microsoft.com/office/drawing/2014/main" id="{F76EEE17-1CD5-4508-957B-B16242071F7C}"/>
                </a:ext>
              </a:extLst>
            </p:cNvPr>
            <p:cNvSpPr/>
            <p:nvPr/>
          </p:nvSpPr>
          <p:spPr>
            <a:xfrm>
              <a:off x="761170" y="3220496"/>
              <a:ext cx="1871498" cy="972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Shape 196">
              <a:extLst>
                <a:ext uri="{FF2B5EF4-FFF2-40B4-BE49-F238E27FC236}">
                  <a16:creationId xmlns:a16="http://schemas.microsoft.com/office/drawing/2014/main" id="{D855A60F-550B-4698-8480-28A10D0493CD}"/>
                </a:ext>
              </a:extLst>
            </p:cNvPr>
            <p:cNvSpPr/>
            <p:nvPr/>
          </p:nvSpPr>
          <p:spPr>
            <a:xfrm>
              <a:off x="2031493" y="3603473"/>
              <a:ext cx="216000" cy="216000"/>
            </a:xfrm>
            <a:prstGeom prst="rect">
              <a:avLst/>
            </a:prstGeom>
            <a:solidFill>
              <a:srgbClr val="A5C0E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 name="Shape 196">
              <a:extLst>
                <a:ext uri="{FF2B5EF4-FFF2-40B4-BE49-F238E27FC236}">
                  <a16:creationId xmlns:a16="http://schemas.microsoft.com/office/drawing/2014/main" id="{E77959B0-2D80-4235-83A9-3F7F66E75E94}"/>
                </a:ext>
              </a:extLst>
            </p:cNvPr>
            <p:cNvSpPr/>
            <p:nvPr/>
          </p:nvSpPr>
          <p:spPr>
            <a:xfrm>
              <a:off x="2031493" y="3871841"/>
              <a:ext cx="216000" cy="216000"/>
            </a:xfrm>
            <a:prstGeom prst="rect">
              <a:avLst/>
            </a:prstGeom>
            <a:solidFill>
              <a:srgbClr val="A5C0E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 name="Shape 196">
              <a:extLst>
                <a:ext uri="{FF2B5EF4-FFF2-40B4-BE49-F238E27FC236}">
                  <a16:creationId xmlns:a16="http://schemas.microsoft.com/office/drawing/2014/main" id="{2E256621-B088-45C5-8CCA-B91A6C8A856C}"/>
                </a:ext>
              </a:extLst>
            </p:cNvPr>
            <p:cNvSpPr/>
            <p:nvPr/>
          </p:nvSpPr>
          <p:spPr>
            <a:xfrm>
              <a:off x="2322895" y="3603473"/>
              <a:ext cx="216000" cy="216000"/>
            </a:xfrm>
            <a:prstGeom prst="rect">
              <a:avLst/>
            </a:prstGeom>
            <a:solidFill>
              <a:srgbClr val="A5C0E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 name="Shape 196">
              <a:extLst>
                <a:ext uri="{FF2B5EF4-FFF2-40B4-BE49-F238E27FC236}">
                  <a16:creationId xmlns:a16="http://schemas.microsoft.com/office/drawing/2014/main" id="{1310419D-ED33-4C07-97C2-353C01267B04}"/>
                </a:ext>
              </a:extLst>
            </p:cNvPr>
            <p:cNvSpPr/>
            <p:nvPr/>
          </p:nvSpPr>
          <p:spPr>
            <a:xfrm>
              <a:off x="2322895" y="3871841"/>
              <a:ext cx="216000" cy="216000"/>
            </a:xfrm>
            <a:prstGeom prst="rect">
              <a:avLst/>
            </a:prstGeom>
            <a:solidFill>
              <a:srgbClr val="A5C0E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8" name="Shape 188"/>
          <p:cNvSpPr txBox="1">
            <a:spLocks noGrp="1"/>
          </p:cNvSpPr>
          <p:nvPr>
            <p:ph type="body" idx="1"/>
          </p:nvPr>
        </p:nvSpPr>
        <p:spPr>
          <a:xfrm>
            <a:off x="398667" y="1125483"/>
            <a:ext cx="8377726" cy="1377163"/>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zh-TW" altLang="en-US" i="0" u="none" strike="noStrike" cap="none">
                <a:solidFill>
                  <a:srgbClr val="3F3F3F"/>
                </a:solidFill>
                <a:latin typeface="Microsoft JhengHei"/>
                <a:ea typeface="Microsoft JhengHei"/>
                <a:cs typeface="Microsoft JhengHei"/>
                <a:sym typeface="Microsoft JhengHei"/>
              </a:rPr>
              <a:t>一旦檔案需要回復，相較傳統備份手法需將備份檔案複製、傳送回本機，快照僅需將檔案</a:t>
            </a:r>
            <a:r>
              <a:rPr lang="zh-TW" altLang="en-US">
                <a:latin typeface="Microsoft JhengHei"/>
                <a:ea typeface="Microsoft JhengHei"/>
                <a:cs typeface="Microsoft JhengHei"/>
                <a:sym typeface="Microsoft JhengHei"/>
              </a:rPr>
              <a:t>連結</a:t>
            </a:r>
            <a:r>
              <a:rPr lang="zh-TW" altLang="en-US" i="0" u="none" strike="noStrike" cap="none">
                <a:solidFill>
                  <a:srgbClr val="3F3F3F"/>
                </a:solidFill>
                <a:latin typeface="Microsoft JhengHei"/>
                <a:ea typeface="Microsoft JhengHei"/>
                <a:cs typeface="Microsoft JhengHei"/>
                <a:sym typeface="Microsoft JhengHei"/>
              </a:rPr>
              <a:t>重新指回舊區塊 </a:t>
            </a:r>
            <a:r>
              <a:rPr lang="en-US" altLang="zh-TW" i="0" u="none" strike="noStrike" cap="none">
                <a:solidFill>
                  <a:srgbClr val="3F3F3F"/>
                </a:solidFill>
                <a:latin typeface="Microsoft JhengHei"/>
                <a:ea typeface="Microsoft JhengHei"/>
                <a:cs typeface="Microsoft JhengHei"/>
                <a:sym typeface="Microsoft JhengHei"/>
              </a:rPr>
              <a:t>(</a:t>
            </a:r>
            <a:r>
              <a:rPr lang="zh-TW" altLang="en-US" i="0" u="none" strike="noStrike" cap="none">
                <a:solidFill>
                  <a:srgbClr val="3F3F3F"/>
                </a:solidFill>
                <a:latin typeface="Microsoft JhengHei"/>
                <a:ea typeface="Microsoft JhengHei"/>
                <a:cs typeface="Microsoft JhengHei"/>
                <a:sym typeface="Microsoft JhengHei"/>
              </a:rPr>
              <a:t>掛載快照</a:t>
            </a:r>
            <a:r>
              <a:rPr lang="en-US" altLang="zh-TW">
                <a:latin typeface="Microsoft JhengHei"/>
                <a:ea typeface="Microsoft JhengHei"/>
                <a:cs typeface="Microsoft JhengHei"/>
                <a:sym typeface="Microsoft JhengHei"/>
              </a:rPr>
              <a:t>)。</a:t>
            </a:r>
            <a:endParaRPr lang="zh-TW" altLang="en-US">
              <a:latin typeface="Microsoft JhengHei"/>
              <a:ea typeface="Microsoft JhengHei"/>
              <a:cs typeface="Microsoft JhengHei"/>
              <a:sym typeface="Microsoft JhengHei"/>
            </a:endParaRPr>
          </a:p>
          <a:p>
            <a:pPr marL="342900" indent="-342900"/>
            <a:r>
              <a:rPr lang="zh-TW" altLang="en-US" i="0" u="none" strike="noStrike" cap="none">
                <a:solidFill>
                  <a:srgbClr val="3F3F3F"/>
                </a:solidFill>
                <a:latin typeface="Microsoft JhengHei"/>
                <a:ea typeface="Microsoft JhengHei"/>
                <a:cs typeface="Microsoft JhengHei"/>
                <a:sym typeface="Microsoft JhengHei"/>
              </a:rPr>
              <a:t>以一個 </a:t>
            </a:r>
            <a:r>
              <a:rPr lang="en-US" altLang="zh-TW" i="0" u="none" strike="noStrike" cap="none">
                <a:solidFill>
                  <a:srgbClr val="3F3F3F"/>
                </a:solidFill>
                <a:latin typeface="Microsoft JhengHei"/>
                <a:ea typeface="Microsoft JhengHei"/>
                <a:cs typeface="Microsoft JhengHei"/>
                <a:sym typeface="Microsoft JhengHei"/>
              </a:rPr>
              <a:t>300 GB </a:t>
            </a:r>
            <a:r>
              <a:rPr lang="zh-TW" altLang="en-US" i="0" u="none" strike="noStrike" cap="none">
                <a:solidFill>
                  <a:srgbClr val="3F3F3F"/>
                </a:solidFill>
                <a:latin typeface="Microsoft JhengHei"/>
                <a:ea typeface="Microsoft JhengHei"/>
                <a:cs typeface="Microsoft JhengHei"/>
                <a:sym typeface="Microsoft JhengHei"/>
              </a:rPr>
              <a:t>磁碟區為例，將其中檔案在本地複製需要花</a:t>
            </a:r>
            <a:r>
              <a:rPr lang="zh-TW" altLang="en-US">
                <a:latin typeface="Microsoft JhengHei"/>
                <a:ea typeface="Microsoft JhengHei"/>
                <a:cs typeface="Microsoft JhengHei"/>
                <a:sym typeface="Microsoft JhengHei"/>
              </a:rPr>
              <a:t> </a:t>
            </a:r>
            <a:r>
              <a:rPr lang="en-US" altLang="zh-TW" i="0" u="none" strike="noStrike" cap="none">
                <a:solidFill>
                  <a:srgbClr val="3F3F3F"/>
                </a:solidFill>
                <a:latin typeface="Microsoft JhengHei"/>
                <a:ea typeface="Microsoft JhengHei"/>
                <a:cs typeface="Microsoft JhengHei"/>
                <a:sym typeface="Microsoft JhengHei"/>
              </a:rPr>
              <a:t>30 </a:t>
            </a:r>
            <a:r>
              <a:rPr lang="zh-TW" altLang="en-US" i="0" u="none" strike="noStrike" cap="none">
                <a:solidFill>
                  <a:srgbClr val="3F3F3F"/>
                </a:solidFill>
                <a:latin typeface="Microsoft JhengHei"/>
                <a:ea typeface="Microsoft JhengHei"/>
                <a:cs typeface="Microsoft JhengHei"/>
                <a:sym typeface="Microsoft JhengHei"/>
              </a:rPr>
              <a:t>分鐘，而透過快照恢復 </a:t>
            </a:r>
            <a:r>
              <a:rPr lang="en-US" altLang="zh-TW" i="0" u="none" strike="noStrike" cap="none">
                <a:solidFill>
                  <a:srgbClr val="3F3F3F"/>
                </a:solidFill>
                <a:latin typeface="Microsoft JhengHei"/>
                <a:ea typeface="Microsoft JhengHei"/>
                <a:cs typeface="Microsoft JhengHei"/>
                <a:sym typeface="Microsoft JhengHei"/>
              </a:rPr>
              <a:t>(Revert) </a:t>
            </a:r>
            <a:r>
              <a:rPr lang="zh-TW" altLang="en-US" i="0" u="none" strike="noStrike" cap="none">
                <a:solidFill>
                  <a:srgbClr val="3F3F3F"/>
                </a:solidFill>
                <a:latin typeface="Microsoft JhengHei"/>
                <a:ea typeface="Microsoft JhengHei"/>
                <a:cs typeface="Microsoft JhengHei"/>
                <a:sym typeface="Microsoft JhengHei"/>
              </a:rPr>
              <a:t>僅需要 </a:t>
            </a:r>
            <a:r>
              <a:rPr lang="en-US" altLang="zh-TW" i="0" u="none" strike="noStrike" cap="none">
                <a:solidFill>
                  <a:srgbClr val="3F3F3F"/>
                </a:solidFill>
                <a:latin typeface="Microsoft JhengHei"/>
                <a:ea typeface="Microsoft JhengHei"/>
                <a:cs typeface="Microsoft JhengHei"/>
                <a:sym typeface="Microsoft JhengHei"/>
              </a:rPr>
              <a:t>3 </a:t>
            </a:r>
            <a:r>
              <a:rPr lang="zh-TW" altLang="en-US" i="0" u="none" strike="noStrike" cap="none">
                <a:solidFill>
                  <a:srgbClr val="3F3F3F"/>
                </a:solidFill>
                <a:latin typeface="Microsoft JhengHei"/>
                <a:ea typeface="Microsoft JhengHei"/>
                <a:cs typeface="Microsoft JhengHei"/>
                <a:sym typeface="Microsoft JhengHei"/>
              </a:rPr>
              <a:t>分鐘。</a:t>
            </a:r>
          </a:p>
        </p:txBody>
      </p:sp>
      <p:sp>
        <p:nvSpPr>
          <p:cNvPr id="189" name="Shape 189"/>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快照技術如何降低</a:t>
            </a:r>
            <a:r>
              <a:rPr lang="en-US" altLang="zh-TW">
                <a:latin typeface="Microsoft JhengHei"/>
                <a:ea typeface="Microsoft JhengHei"/>
                <a:cs typeface="Microsoft JhengHei"/>
                <a:sym typeface="Microsoft JhengHei"/>
              </a:rPr>
              <a:t>RTO</a:t>
            </a:r>
            <a:r>
              <a:rPr lang="zh-TW" sz="3600" i="0" u="none" strike="noStrike" cap="none">
                <a:solidFill>
                  <a:schemeClr val="lt1"/>
                </a:solidFill>
                <a:latin typeface="Microsoft JhengHei"/>
                <a:ea typeface="Microsoft JhengHei"/>
                <a:cs typeface="Microsoft JhengHei"/>
                <a:sym typeface="Microsoft JhengHei"/>
              </a:rPr>
              <a:t> (2)</a:t>
            </a:r>
            <a:endParaRPr sz="3600" i="0" u="none" strike="noStrike" cap="none">
              <a:solidFill>
                <a:schemeClr val="lt1"/>
              </a:solidFill>
              <a:latin typeface="Microsoft JhengHei"/>
              <a:ea typeface="Microsoft JhengHei"/>
              <a:cs typeface="Microsoft JhengHei"/>
              <a:sym typeface="Microsoft JhengHei"/>
            </a:endParaRPr>
          </a:p>
        </p:txBody>
      </p:sp>
      <p:sp>
        <p:nvSpPr>
          <p:cNvPr id="191" name="Shape 191"/>
          <p:cNvSpPr txBox="1"/>
          <p:nvPr/>
        </p:nvSpPr>
        <p:spPr>
          <a:xfrm>
            <a:off x="684102" y="2566807"/>
            <a:ext cx="445091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dk1"/>
                </a:solidFill>
                <a:latin typeface="Microsoft JhengHei"/>
                <a:ea typeface="Microsoft JhengHei"/>
                <a:cs typeface="Microsoft JhengHei"/>
                <a:sym typeface="Microsoft JhengHei"/>
              </a:rPr>
              <a:t>以 QNAP 磁碟區快照為例的快照恢復流程:</a:t>
            </a:r>
            <a:endParaRPr sz="1400" b="1" i="0" u="none" strike="noStrike" cap="none">
              <a:solidFill>
                <a:schemeClr val="dk1"/>
              </a:solidFill>
              <a:latin typeface="Microsoft JhengHei"/>
              <a:ea typeface="Microsoft JhengHei"/>
              <a:cs typeface="Microsoft JhengHei"/>
              <a:sym typeface="Microsoft JhengHei"/>
            </a:endParaRPr>
          </a:p>
        </p:txBody>
      </p:sp>
      <p:sp>
        <p:nvSpPr>
          <p:cNvPr id="192" name="Shape 192"/>
          <p:cNvSpPr txBox="1"/>
          <p:nvPr/>
        </p:nvSpPr>
        <p:spPr>
          <a:xfrm>
            <a:off x="3253531" y="4562943"/>
            <a:ext cx="218977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dk1"/>
                </a:solidFill>
                <a:latin typeface="Microsoft JhengHei"/>
                <a:ea typeface="Microsoft JhengHei"/>
                <a:cs typeface="Microsoft JhengHei"/>
                <a:sym typeface="Microsoft JhengHei"/>
              </a:rPr>
              <a:t>磁碟區快照保留原始區塊</a:t>
            </a:r>
            <a:endParaRPr>
              <a:latin typeface="Microsoft JhengHei"/>
              <a:ea typeface="Microsoft JhengHei"/>
              <a:cs typeface="Microsoft JhengHei"/>
              <a:sym typeface="Microsoft JhengHei"/>
            </a:endParaRPr>
          </a:p>
        </p:txBody>
      </p:sp>
      <p:sp>
        <p:nvSpPr>
          <p:cNvPr id="193" name="Shape 193"/>
          <p:cNvSpPr txBox="1"/>
          <p:nvPr/>
        </p:nvSpPr>
        <p:spPr>
          <a:xfrm>
            <a:off x="5905291" y="4562943"/>
            <a:ext cx="218977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dk1"/>
                </a:solidFill>
                <a:latin typeface="Microsoft JhengHei"/>
                <a:ea typeface="Microsoft JhengHei"/>
                <a:cs typeface="Microsoft JhengHei"/>
                <a:sym typeface="Microsoft JhengHei"/>
              </a:rPr>
              <a:t>需要回復時直接掛載快照</a:t>
            </a:r>
            <a:endParaRPr>
              <a:latin typeface="Microsoft JhengHei"/>
              <a:ea typeface="Microsoft JhengHei"/>
              <a:cs typeface="Microsoft JhengHei"/>
              <a:sym typeface="Microsoft JhengHei"/>
            </a:endParaRPr>
          </a:p>
        </p:txBody>
      </p:sp>
      <p:sp>
        <p:nvSpPr>
          <p:cNvPr id="194" name="Shape 194"/>
          <p:cNvSpPr txBox="1"/>
          <p:nvPr/>
        </p:nvSpPr>
        <p:spPr>
          <a:xfrm>
            <a:off x="856630" y="4562943"/>
            <a:ext cx="208871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dk1"/>
                </a:solidFill>
                <a:latin typeface="Microsoft JhengHei"/>
                <a:ea typeface="Microsoft JhengHei"/>
                <a:cs typeface="Microsoft JhengHei"/>
                <a:sym typeface="Microsoft JhengHei"/>
              </a:rPr>
              <a:t>磁碟區包含修改後資料</a:t>
            </a:r>
            <a:endParaRPr>
              <a:latin typeface="Microsoft JhengHei"/>
              <a:ea typeface="Microsoft JhengHei"/>
              <a:cs typeface="Microsoft JhengHei"/>
              <a:sym typeface="Microsoft JhengHei"/>
            </a:endParaRPr>
          </a:p>
        </p:txBody>
      </p:sp>
      <p:sp>
        <p:nvSpPr>
          <p:cNvPr id="195" name="Shape 195"/>
          <p:cNvSpPr txBox="1"/>
          <p:nvPr/>
        </p:nvSpPr>
        <p:spPr>
          <a:xfrm>
            <a:off x="7114334" y="2621485"/>
            <a:ext cx="1553162" cy="236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修改資料區塊</a:t>
            </a:r>
            <a:endParaRPr sz="1200" b="1" i="0" u="none" strike="noStrike" cap="none">
              <a:solidFill>
                <a:srgbClr val="262626"/>
              </a:solidFill>
              <a:latin typeface="Microsoft JhengHei"/>
              <a:ea typeface="Microsoft JhengHei"/>
              <a:cs typeface="Microsoft JhengHei"/>
              <a:sym typeface="Microsoft JhengHei"/>
            </a:endParaRPr>
          </a:p>
        </p:txBody>
      </p:sp>
      <p:sp>
        <p:nvSpPr>
          <p:cNvPr id="196" name="Shape 196"/>
          <p:cNvSpPr/>
          <p:nvPr/>
        </p:nvSpPr>
        <p:spPr>
          <a:xfrm>
            <a:off x="5442907" y="2625108"/>
            <a:ext cx="252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Shape 197"/>
          <p:cNvSpPr txBox="1"/>
          <p:nvPr/>
        </p:nvSpPr>
        <p:spPr>
          <a:xfrm>
            <a:off x="5689941" y="2627439"/>
            <a:ext cx="1100276" cy="236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200" b="1" i="0" u="none" strike="noStrike" cap="none">
                <a:solidFill>
                  <a:srgbClr val="262626"/>
                </a:solidFill>
                <a:latin typeface="Microsoft JhengHei"/>
                <a:ea typeface="Microsoft JhengHei"/>
                <a:cs typeface="Microsoft JhengHei"/>
                <a:sym typeface="Microsoft JhengHei"/>
              </a:rPr>
              <a:t>原先資料區塊</a:t>
            </a:r>
            <a:endParaRPr sz="1200" b="1" i="0" u="none" strike="noStrike" cap="none">
              <a:solidFill>
                <a:srgbClr val="262626"/>
              </a:solidFill>
              <a:latin typeface="Microsoft JhengHei"/>
              <a:ea typeface="Microsoft JhengHei"/>
              <a:cs typeface="Microsoft JhengHei"/>
              <a:sym typeface="Microsoft JhengHei"/>
            </a:endParaRPr>
          </a:p>
        </p:txBody>
      </p:sp>
      <p:sp>
        <p:nvSpPr>
          <p:cNvPr id="198" name="Shape 198"/>
          <p:cNvSpPr/>
          <p:nvPr/>
        </p:nvSpPr>
        <p:spPr>
          <a:xfrm>
            <a:off x="6794646" y="2625108"/>
            <a:ext cx="252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 name="群組 2">
            <a:extLst>
              <a:ext uri="{FF2B5EF4-FFF2-40B4-BE49-F238E27FC236}">
                <a16:creationId xmlns:a16="http://schemas.microsoft.com/office/drawing/2014/main" id="{0850978B-C4E6-4B33-BEA0-EEB7B3E8941B}"/>
              </a:ext>
            </a:extLst>
          </p:cNvPr>
          <p:cNvGrpSpPr/>
          <p:nvPr/>
        </p:nvGrpSpPr>
        <p:grpSpPr>
          <a:xfrm>
            <a:off x="856630" y="3327928"/>
            <a:ext cx="1871498" cy="972247"/>
            <a:chOff x="761170" y="3220496"/>
            <a:chExt cx="1871498" cy="972247"/>
          </a:xfrm>
        </p:grpSpPr>
        <p:sp>
          <p:nvSpPr>
            <p:cNvPr id="2" name="矩形 1">
              <a:extLst>
                <a:ext uri="{FF2B5EF4-FFF2-40B4-BE49-F238E27FC236}">
                  <a16:creationId xmlns:a16="http://schemas.microsoft.com/office/drawing/2014/main" id="{88C081F5-309B-4486-BF99-17B1100F10DF}"/>
                </a:ext>
              </a:extLst>
            </p:cNvPr>
            <p:cNvSpPr/>
            <p:nvPr/>
          </p:nvSpPr>
          <p:spPr>
            <a:xfrm>
              <a:off x="761170" y="3220496"/>
              <a:ext cx="1871498" cy="972247"/>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Shape 196">
              <a:extLst>
                <a:ext uri="{FF2B5EF4-FFF2-40B4-BE49-F238E27FC236}">
                  <a16:creationId xmlns:a16="http://schemas.microsoft.com/office/drawing/2014/main" id="{85E36365-4561-4607-9D8D-7A2CD0562CCE}"/>
                </a:ext>
              </a:extLst>
            </p:cNvPr>
            <p:cNvSpPr/>
            <p:nvPr/>
          </p:nvSpPr>
          <p:spPr>
            <a:xfrm>
              <a:off x="1448689"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Shape 196">
              <a:extLst>
                <a:ext uri="{FF2B5EF4-FFF2-40B4-BE49-F238E27FC236}">
                  <a16:creationId xmlns:a16="http://schemas.microsoft.com/office/drawing/2014/main" id="{029FECFB-8F42-45B2-A710-EBD31E8D331B}"/>
                </a:ext>
              </a:extLst>
            </p:cNvPr>
            <p:cNvSpPr/>
            <p:nvPr/>
          </p:nvSpPr>
          <p:spPr>
            <a:xfrm>
              <a:off x="1448689"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 name="Shape 196">
              <a:extLst>
                <a:ext uri="{FF2B5EF4-FFF2-40B4-BE49-F238E27FC236}">
                  <a16:creationId xmlns:a16="http://schemas.microsoft.com/office/drawing/2014/main" id="{F616B127-8D98-416D-B578-E1F0BDD7A052}"/>
                </a:ext>
              </a:extLst>
            </p:cNvPr>
            <p:cNvSpPr/>
            <p:nvPr/>
          </p:nvSpPr>
          <p:spPr>
            <a:xfrm>
              <a:off x="1448689"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Shape 196">
              <a:extLst>
                <a:ext uri="{FF2B5EF4-FFF2-40B4-BE49-F238E27FC236}">
                  <a16:creationId xmlns:a16="http://schemas.microsoft.com/office/drawing/2014/main" id="{E9796366-A736-4818-BFB4-A3A1CD5C3987}"/>
                </a:ext>
              </a:extLst>
            </p:cNvPr>
            <p:cNvSpPr/>
            <p:nvPr/>
          </p:nvSpPr>
          <p:spPr>
            <a:xfrm>
              <a:off x="1740091"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Shape 196">
              <a:extLst>
                <a:ext uri="{FF2B5EF4-FFF2-40B4-BE49-F238E27FC236}">
                  <a16:creationId xmlns:a16="http://schemas.microsoft.com/office/drawing/2014/main" id="{7A73AAD5-5E45-4B64-819D-D4364173B864}"/>
                </a:ext>
              </a:extLst>
            </p:cNvPr>
            <p:cNvSpPr/>
            <p:nvPr/>
          </p:nvSpPr>
          <p:spPr>
            <a:xfrm>
              <a:off x="1740091"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Shape 196">
              <a:extLst>
                <a:ext uri="{FF2B5EF4-FFF2-40B4-BE49-F238E27FC236}">
                  <a16:creationId xmlns:a16="http://schemas.microsoft.com/office/drawing/2014/main" id="{7F1DDED7-F410-430D-8477-4810EFABFDDC}"/>
                </a:ext>
              </a:extLst>
            </p:cNvPr>
            <p:cNvSpPr/>
            <p:nvPr/>
          </p:nvSpPr>
          <p:spPr>
            <a:xfrm>
              <a:off x="1740091"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Shape 196">
              <a:extLst>
                <a:ext uri="{FF2B5EF4-FFF2-40B4-BE49-F238E27FC236}">
                  <a16:creationId xmlns:a16="http://schemas.microsoft.com/office/drawing/2014/main" id="{27A32399-2B0E-481F-A8B1-D241945625A0}"/>
                </a:ext>
              </a:extLst>
            </p:cNvPr>
            <p:cNvSpPr/>
            <p:nvPr/>
          </p:nvSpPr>
          <p:spPr>
            <a:xfrm>
              <a:off x="2031493"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Shape 196">
              <a:extLst>
                <a:ext uri="{FF2B5EF4-FFF2-40B4-BE49-F238E27FC236}">
                  <a16:creationId xmlns:a16="http://schemas.microsoft.com/office/drawing/2014/main" id="{099ACC07-C43A-43F5-8DF3-5E09CD358415}"/>
                </a:ext>
              </a:extLst>
            </p:cNvPr>
            <p:cNvSpPr/>
            <p:nvPr/>
          </p:nvSpPr>
          <p:spPr>
            <a:xfrm>
              <a:off x="2031493" y="3603473"/>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Shape 196">
              <a:extLst>
                <a:ext uri="{FF2B5EF4-FFF2-40B4-BE49-F238E27FC236}">
                  <a16:creationId xmlns:a16="http://schemas.microsoft.com/office/drawing/2014/main" id="{3A9815A0-38A7-4231-B108-320990AE285E}"/>
                </a:ext>
              </a:extLst>
            </p:cNvPr>
            <p:cNvSpPr/>
            <p:nvPr/>
          </p:nvSpPr>
          <p:spPr>
            <a:xfrm>
              <a:off x="2031493" y="3871841"/>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Shape 196">
              <a:extLst>
                <a:ext uri="{FF2B5EF4-FFF2-40B4-BE49-F238E27FC236}">
                  <a16:creationId xmlns:a16="http://schemas.microsoft.com/office/drawing/2014/main" id="{6B48A295-F020-4BE1-AD0D-BE747F900782}"/>
                </a:ext>
              </a:extLst>
            </p:cNvPr>
            <p:cNvSpPr/>
            <p:nvPr/>
          </p:nvSpPr>
          <p:spPr>
            <a:xfrm>
              <a:off x="2322895"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Shape 196">
              <a:extLst>
                <a:ext uri="{FF2B5EF4-FFF2-40B4-BE49-F238E27FC236}">
                  <a16:creationId xmlns:a16="http://schemas.microsoft.com/office/drawing/2014/main" id="{989321B5-2A46-4D1F-9DF9-8D9C992B290A}"/>
                </a:ext>
              </a:extLst>
            </p:cNvPr>
            <p:cNvSpPr/>
            <p:nvPr/>
          </p:nvSpPr>
          <p:spPr>
            <a:xfrm>
              <a:off x="2322895" y="3603473"/>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Shape 196">
              <a:extLst>
                <a:ext uri="{FF2B5EF4-FFF2-40B4-BE49-F238E27FC236}">
                  <a16:creationId xmlns:a16="http://schemas.microsoft.com/office/drawing/2014/main" id="{9FE81DF0-79CE-4B8E-9F93-CD1E3D6AD29D}"/>
                </a:ext>
              </a:extLst>
            </p:cNvPr>
            <p:cNvSpPr/>
            <p:nvPr/>
          </p:nvSpPr>
          <p:spPr>
            <a:xfrm>
              <a:off x="2322895" y="3871841"/>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Shape 196">
              <a:extLst>
                <a:ext uri="{FF2B5EF4-FFF2-40B4-BE49-F238E27FC236}">
                  <a16:creationId xmlns:a16="http://schemas.microsoft.com/office/drawing/2014/main" id="{4B2AFB10-C504-4EEB-AE25-313675B2D399}"/>
                </a:ext>
              </a:extLst>
            </p:cNvPr>
            <p:cNvSpPr/>
            <p:nvPr/>
          </p:nvSpPr>
          <p:spPr>
            <a:xfrm>
              <a:off x="1157287" y="3335105"/>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Shape 196">
              <a:extLst>
                <a:ext uri="{FF2B5EF4-FFF2-40B4-BE49-F238E27FC236}">
                  <a16:creationId xmlns:a16="http://schemas.microsoft.com/office/drawing/2014/main" id="{8D0508E9-7333-4246-83D0-B50A88EA845C}"/>
                </a:ext>
              </a:extLst>
            </p:cNvPr>
            <p:cNvSpPr/>
            <p:nvPr/>
          </p:nvSpPr>
          <p:spPr>
            <a:xfrm>
              <a:off x="1157287" y="3603473"/>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 name="Shape 196">
              <a:extLst>
                <a:ext uri="{FF2B5EF4-FFF2-40B4-BE49-F238E27FC236}">
                  <a16:creationId xmlns:a16="http://schemas.microsoft.com/office/drawing/2014/main" id="{269D1BD9-8CCA-4F7C-B7D4-4E6AD5AB7C52}"/>
                </a:ext>
              </a:extLst>
            </p:cNvPr>
            <p:cNvSpPr/>
            <p:nvPr/>
          </p:nvSpPr>
          <p:spPr>
            <a:xfrm>
              <a:off x="1157287"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Shape 196">
              <a:extLst>
                <a:ext uri="{FF2B5EF4-FFF2-40B4-BE49-F238E27FC236}">
                  <a16:creationId xmlns:a16="http://schemas.microsoft.com/office/drawing/2014/main" id="{A252EA92-1CAB-4D5C-B9D9-AFA23CED8463}"/>
                </a:ext>
              </a:extLst>
            </p:cNvPr>
            <p:cNvSpPr/>
            <p:nvPr/>
          </p:nvSpPr>
          <p:spPr>
            <a:xfrm>
              <a:off x="865885" y="3335105"/>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Shape 196">
              <a:extLst>
                <a:ext uri="{FF2B5EF4-FFF2-40B4-BE49-F238E27FC236}">
                  <a16:creationId xmlns:a16="http://schemas.microsoft.com/office/drawing/2014/main" id="{E0919ABA-0C45-4907-8BBE-B765C68B74FB}"/>
                </a:ext>
              </a:extLst>
            </p:cNvPr>
            <p:cNvSpPr/>
            <p:nvPr/>
          </p:nvSpPr>
          <p:spPr>
            <a:xfrm>
              <a:off x="865885" y="3603473"/>
              <a:ext cx="216000" cy="216000"/>
            </a:xfrm>
            <a:prstGeom prst="rect">
              <a:avLst/>
            </a:prstGeom>
            <a:solidFill>
              <a:srgbClr val="E36C0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 name="Shape 196">
              <a:extLst>
                <a:ext uri="{FF2B5EF4-FFF2-40B4-BE49-F238E27FC236}">
                  <a16:creationId xmlns:a16="http://schemas.microsoft.com/office/drawing/2014/main" id="{BF1098D8-1768-42CD-8A04-1E7DD04E55A2}"/>
                </a:ext>
              </a:extLst>
            </p:cNvPr>
            <p:cNvSpPr/>
            <p:nvPr/>
          </p:nvSpPr>
          <p:spPr>
            <a:xfrm>
              <a:off x="865885"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0" name="群組 39">
            <a:extLst>
              <a:ext uri="{FF2B5EF4-FFF2-40B4-BE49-F238E27FC236}">
                <a16:creationId xmlns:a16="http://schemas.microsoft.com/office/drawing/2014/main" id="{384D3EF2-7AFD-4F6A-83E5-A8C24A581186}"/>
              </a:ext>
            </a:extLst>
          </p:cNvPr>
          <p:cNvGrpSpPr/>
          <p:nvPr/>
        </p:nvGrpSpPr>
        <p:grpSpPr>
          <a:xfrm>
            <a:off x="3412667" y="3327928"/>
            <a:ext cx="1871498" cy="972247"/>
            <a:chOff x="761170" y="3220496"/>
            <a:chExt cx="1871498" cy="972247"/>
          </a:xfrm>
        </p:grpSpPr>
        <p:sp>
          <p:nvSpPr>
            <p:cNvPr id="41" name="矩形 40">
              <a:extLst>
                <a:ext uri="{FF2B5EF4-FFF2-40B4-BE49-F238E27FC236}">
                  <a16:creationId xmlns:a16="http://schemas.microsoft.com/office/drawing/2014/main" id="{206C7E0F-127D-4F48-A020-16E385FA0614}"/>
                </a:ext>
              </a:extLst>
            </p:cNvPr>
            <p:cNvSpPr/>
            <p:nvPr/>
          </p:nvSpPr>
          <p:spPr>
            <a:xfrm>
              <a:off x="761170" y="3220496"/>
              <a:ext cx="1871498" cy="972247"/>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Shape 196">
              <a:extLst>
                <a:ext uri="{FF2B5EF4-FFF2-40B4-BE49-F238E27FC236}">
                  <a16:creationId xmlns:a16="http://schemas.microsoft.com/office/drawing/2014/main" id="{8A6875F1-DE54-4F4D-9D0A-D9E67D938A45}"/>
                </a:ext>
              </a:extLst>
            </p:cNvPr>
            <p:cNvSpPr/>
            <p:nvPr/>
          </p:nvSpPr>
          <p:spPr>
            <a:xfrm>
              <a:off x="1448689" y="3335105"/>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Shape 196">
              <a:extLst>
                <a:ext uri="{FF2B5EF4-FFF2-40B4-BE49-F238E27FC236}">
                  <a16:creationId xmlns:a16="http://schemas.microsoft.com/office/drawing/2014/main" id="{BA039F4B-42F6-46DF-86D0-D4E26A1A2099}"/>
                </a:ext>
              </a:extLst>
            </p:cNvPr>
            <p:cNvSpPr/>
            <p:nvPr/>
          </p:nvSpPr>
          <p:spPr>
            <a:xfrm>
              <a:off x="1448689" y="3603473"/>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Shape 196">
              <a:extLst>
                <a:ext uri="{FF2B5EF4-FFF2-40B4-BE49-F238E27FC236}">
                  <a16:creationId xmlns:a16="http://schemas.microsoft.com/office/drawing/2014/main" id="{407CD0F1-C2D6-4633-A3A8-076BC186B8C0}"/>
                </a:ext>
              </a:extLst>
            </p:cNvPr>
            <p:cNvSpPr/>
            <p:nvPr/>
          </p:nvSpPr>
          <p:spPr>
            <a:xfrm>
              <a:off x="1448689" y="3871841"/>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Shape 196">
              <a:extLst>
                <a:ext uri="{FF2B5EF4-FFF2-40B4-BE49-F238E27FC236}">
                  <a16:creationId xmlns:a16="http://schemas.microsoft.com/office/drawing/2014/main" id="{7D764934-5728-4287-AFAC-0160B92B3D35}"/>
                </a:ext>
              </a:extLst>
            </p:cNvPr>
            <p:cNvSpPr/>
            <p:nvPr/>
          </p:nvSpPr>
          <p:spPr>
            <a:xfrm>
              <a:off x="1740091" y="3335105"/>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Shape 196">
              <a:extLst>
                <a:ext uri="{FF2B5EF4-FFF2-40B4-BE49-F238E27FC236}">
                  <a16:creationId xmlns:a16="http://schemas.microsoft.com/office/drawing/2014/main" id="{DF838FE2-EA06-45DB-88C7-4603DCDD3F62}"/>
                </a:ext>
              </a:extLst>
            </p:cNvPr>
            <p:cNvSpPr/>
            <p:nvPr/>
          </p:nvSpPr>
          <p:spPr>
            <a:xfrm>
              <a:off x="1740091" y="3603473"/>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 name="Shape 196">
              <a:extLst>
                <a:ext uri="{FF2B5EF4-FFF2-40B4-BE49-F238E27FC236}">
                  <a16:creationId xmlns:a16="http://schemas.microsoft.com/office/drawing/2014/main" id="{7C3BABDE-8BED-4FFE-A3BF-DCB3E391B4B0}"/>
                </a:ext>
              </a:extLst>
            </p:cNvPr>
            <p:cNvSpPr/>
            <p:nvPr/>
          </p:nvSpPr>
          <p:spPr>
            <a:xfrm>
              <a:off x="1740091" y="3871841"/>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Shape 196">
              <a:extLst>
                <a:ext uri="{FF2B5EF4-FFF2-40B4-BE49-F238E27FC236}">
                  <a16:creationId xmlns:a16="http://schemas.microsoft.com/office/drawing/2014/main" id="{4A20B4FC-E9C0-461C-9FCF-99280DC796F8}"/>
                </a:ext>
              </a:extLst>
            </p:cNvPr>
            <p:cNvSpPr/>
            <p:nvPr/>
          </p:nvSpPr>
          <p:spPr>
            <a:xfrm>
              <a:off x="2031493" y="3335105"/>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 name="Shape 196">
              <a:extLst>
                <a:ext uri="{FF2B5EF4-FFF2-40B4-BE49-F238E27FC236}">
                  <a16:creationId xmlns:a16="http://schemas.microsoft.com/office/drawing/2014/main" id="{8DCD015B-32BF-48CC-B945-472CBD6C065F}"/>
                </a:ext>
              </a:extLst>
            </p:cNvPr>
            <p:cNvSpPr/>
            <p:nvPr/>
          </p:nvSpPr>
          <p:spPr>
            <a:xfrm>
              <a:off x="2031493"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 name="Shape 196">
              <a:extLst>
                <a:ext uri="{FF2B5EF4-FFF2-40B4-BE49-F238E27FC236}">
                  <a16:creationId xmlns:a16="http://schemas.microsoft.com/office/drawing/2014/main" id="{9B5EC08F-6ADF-42DB-9D0B-1AC0F7C460D7}"/>
                </a:ext>
              </a:extLst>
            </p:cNvPr>
            <p:cNvSpPr/>
            <p:nvPr/>
          </p:nvSpPr>
          <p:spPr>
            <a:xfrm>
              <a:off x="2031493"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Shape 196">
              <a:extLst>
                <a:ext uri="{FF2B5EF4-FFF2-40B4-BE49-F238E27FC236}">
                  <a16:creationId xmlns:a16="http://schemas.microsoft.com/office/drawing/2014/main" id="{81CACDF7-D438-49E0-93ED-7600DBDD3116}"/>
                </a:ext>
              </a:extLst>
            </p:cNvPr>
            <p:cNvSpPr/>
            <p:nvPr/>
          </p:nvSpPr>
          <p:spPr>
            <a:xfrm>
              <a:off x="2322895" y="3335105"/>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 name="Shape 196">
              <a:extLst>
                <a:ext uri="{FF2B5EF4-FFF2-40B4-BE49-F238E27FC236}">
                  <a16:creationId xmlns:a16="http://schemas.microsoft.com/office/drawing/2014/main" id="{39DAFFED-264C-4E4A-A15C-469739DE1053}"/>
                </a:ext>
              </a:extLst>
            </p:cNvPr>
            <p:cNvSpPr/>
            <p:nvPr/>
          </p:nvSpPr>
          <p:spPr>
            <a:xfrm>
              <a:off x="2322895"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 name="Shape 196">
              <a:extLst>
                <a:ext uri="{FF2B5EF4-FFF2-40B4-BE49-F238E27FC236}">
                  <a16:creationId xmlns:a16="http://schemas.microsoft.com/office/drawing/2014/main" id="{61265B1C-0315-4F35-B6B7-4541B0A488F9}"/>
                </a:ext>
              </a:extLst>
            </p:cNvPr>
            <p:cNvSpPr/>
            <p:nvPr/>
          </p:nvSpPr>
          <p:spPr>
            <a:xfrm>
              <a:off x="2322895"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Shape 196">
              <a:extLst>
                <a:ext uri="{FF2B5EF4-FFF2-40B4-BE49-F238E27FC236}">
                  <a16:creationId xmlns:a16="http://schemas.microsoft.com/office/drawing/2014/main" id="{7B0BD9A2-BA99-408A-9BE3-5F069EFFB3B4}"/>
                </a:ext>
              </a:extLst>
            </p:cNvPr>
            <p:cNvSpPr/>
            <p:nvPr/>
          </p:nvSpPr>
          <p:spPr>
            <a:xfrm>
              <a:off x="1157287"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 name="Shape 196">
              <a:extLst>
                <a:ext uri="{FF2B5EF4-FFF2-40B4-BE49-F238E27FC236}">
                  <a16:creationId xmlns:a16="http://schemas.microsoft.com/office/drawing/2014/main" id="{97BEDC0E-E14E-4EC0-A326-570536EF627A}"/>
                </a:ext>
              </a:extLst>
            </p:cNvPr>
            <p:cNvSpPr/>
            <p:nvPr/>
          </p:nvSpPr>
          <p:spPr>
            <a:xfrm>
              <a:off x="1157287"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 name="Shape 196">
              <a:extLst>
                <a:ext uri="{FF2B5EF4-FFF2-40B4-BE49-F238E27FC236}">
                  <a16:creationId xmlns:a16="http://schemas.microsoft.com/office/drawing/2014/main" id="{28C7EBFA-9FA8-4FCA-BC0B-0214B9196F75}"/>
                </a:ext>
              </a:extLst>
            </p:cNvPr>
            <p:cNvSpPr/>
            <p:nvPr/>
          </p:nvSpPr>
          <p:spPr>
            <a:xfrm>
              <a:off x="1157287" y="3871841"/>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Shape 196">
              <a:extLst>
                <a:ext uri="{FF2B5EF4-FFF2-40B4-BE49-F238E27FC236}">
                  <a16:creationId xmlns:a16="http://schemas.microsoft.com/office/drawing/2014/main" id="{EBB86614-F649-4927-BD47-EE772CD170AE}"/>
                </a:ext>
              </a:extLst>
            </p:cNvPr>
            <p:cNvSpPr/>
            <p:nvPr/>
          </p:nvSpPr>
          <p:spPr>
            <a:xfrm>
              <a:off x="865885"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 name="Shape 196">
              <a:extLst>
                <a:ext uri="{FF2B5EF4-FFF2-40B4-BE49-F238E27FC236}">
                  <a16:creationId xmlns:a16="http://schemas.microsoft.com/office/drawing/2014/main" id="{0EE7CF74-7C8D-4619-A7E7-5B8BFCACB434}"/>
                </a:ext>
              </a:extLst>
            </p:cNvPr>
            <p:cNvSpPr/>
            <p:nvPr/>
          </p:nvSpPr>
          <p:spPr>
            <a:xfrm>
              <a:off x="865885"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Shape 196">
              <a:extLst>
                <a:ext uri="{FF2B5EF4-FFF2-40B4-BE49-F238E27FC236}">
                  <a16:creationId xmlns:a16="http://schemas.microsoft.com/office/drawing/2014/main" id="{DAFD586C-6A04-4360-A202-1432D2320EA5}"/>
                </a:ext>
              </a:extLst>
            </p:cNvPr>
            <p:cNvSpPr/>
            <p:nvPr/>
          </p:nvSpPr>
          <p:spPr>
            <a:xfrm>
              <a:off x="865885" y="3871841"/>
              <a:ext cx="216000" cy="216000"/>
            </a:xfrm>
            <a:prstGeom prst="rect">
              <a:avLst/>
            </a:prstGeom>
            <a:no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60" name="群組 59">
            <a:extLst>
              <a:ext uri="{FF2B5EF4-FFF2-40B4-BE49-F238E27FC236}">
                <a16:creationId xmlns:a16="http://schemas.microsoft.com/office/drawing/2014/main" id="{1C290851-5D01-4F11-957B-AFFBB7FE199D}"/>
              </a:ext>
            </a:extLst>
          </p:cNvPr>
          <p:cNvGrpSpPr/>
          <p:nvPr/>
        </p:nvGrpSpPr>
        <p:grpSpPr>
          <a:xfrm>
            <a:off x="5694909" y="3327928"/>
            <a:ext cx="1871498" cy="972247"/>
            <a:chOff x="761170" y="3220496"/>
            <a:chExt cx="1871498" cy="972247"/>
          </a:xfrm>
        </p:grpSpPr>
        <p:sp>
          <p:nvSpPr>
            <p:cNvPr id="61" name="矩形 60">
              <a:extLst>
                <a:ext uri="{FF2B5EF4-FFF2-40B4-BE49-F238E27FC236}">
                  <a16:creationId xmlns:a16="http://schemas.microsoft.com/office/drawing/2014/main" id="{28E512D3-67EB-4547-A3F8-D36687B00702}"/>
                </a:ext>
              </a:extLst>
            </p:cNvPr>
            <p:cNvSpPr/>
            <p:nvPr/>
          </p:nvSpPr>
          <p:spPr>
            <a:xfrm>
              <a:off x="761170" y="3220496"/>
              <a:ext cx="1871498" cy="972247"/>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Shape 196">
              <a:extLst>
                <a:ext uri="{FF2B5EF4-FFF2-40B4-BE49-F238E27FC236}">
                  <a16:creationId xmlns:a16="http://schemas.microsoft.com/office/drawing/2014/main" id="{B4472EF0-04CA-4E89-B1AC-0F97FAEC4B1C}"/>
                </a:ext>
              </a:extLst>
            </p:cNvPr>
            <p:cNvSpPr/>
            <p:nvPr/>
          </p:nvSpPr>
          <p:spPr>
            <a:xfrm>
              <a:off x="1448689"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 name="Shape 196">
              <a:extLst>
                <a:ext uri="{FF2B5EF4-FFF2-40B4-BE49-F238E27FC236}">
                  <a16:creationId xmlns:a16="http://schemas.microsoft.com/office/drawing/2014/main" id="{360A45B6-2A38-4821-840E-8961179518B1}"/>
                </a:ext>
              </a:extLst>
            </p:cNvPr>
            <p:cNvSpPr/>
            <p:nvPr/>
          </p:nvSpPr>
          <p:spPr>
            <a:xfrm>
              <a:off x="1448689"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Shape 196">
              <a:extLst>
                <a:ext uri="{FF2B5EF4-FFF2-40B4-BE49-F238E27FC236}">
                  <a16:creationId xmlns:a16="http://schemas.microsoft.com/office/drawing/2014/main" id="{40417277-467F-41A0-A2FC-968FB5AA9E09}"/>
                </a:ext>
              </a:extLst>
            </p:cNvPr>
            <p:cNvSpPr/>
            <p:nvPr/>
          </p:nvSpPr>
          <p:spPr>
            <a:xfrm>
              <a:off x="1448689"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Shape 196">
              <a:extLst>
                <a:ext uri="{FF2B5EF4-FFF2-40B4-BE49-F238E27FC236}">
                  <a16:creationId xmlns:a16="http://schemas.microsoft.com/office/drawing/2014/main" id="{D907C018-6032-47DE-9246-1A708DB2EC1F}"/>
                </a:ext>
              </a:extLst>
            </p:cNvPr>
            <p:cNvSpPr/>
            <p:nvPr/>
          </p:nvSpPr>
          <p:spPr>
            <a:xfrm>
              <a:off x="1740091"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Shape 196">
              <a:extLst>
                <a:ext uri="{FF2B5EF4-FFF2-40B4-BE49-F238E27FC236}">
                  <a16:creationId xmlns:a16="http://schemas.microsoft.com/office/drawing/2014/main" id="{838F1D55-4D44-49F3-9201-33B9322FE4FE}"/>
                </a:ext>
              </a:extLst>
            </p:cNvPr>
            <p:cNvSpPr/>
            <p:nvPr/>
          </p:nvSpPr>
          <p:spPr>
            <a:xfrm>
              <a:off x="1740091" y="3603473"/>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 name="Shape 196">
              <a:extLst>
                <a:ext uri="{FF2B5EF4-FFF2-40B4-BE49-F238E27FC236}">
                  <a16:creationId xmlns:a16="http://schemas.microsoft.com/office/drawing/2014/main" id="{496C2B62-CAD1-4525-AAFE-F9585478BFEA}"/>
                </a:ext>
              </a:extLst>
            </p:cNvPr>
            <p:cNvSpPr/>
            <p:nvPr/>
          </p:nvSpPr>
          <p:spPr>
            <a:xfrm>
              <a:off x="1740091"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 name="Shape 196">
              <a:extLst>
                <a:ext uri="{FF2B5EF4-FFF2-40B4-BE49-F238E27FC236}">
                  <a16:creationId xmlns:a16="http://schemas.microsoft.com/office/drawing/2014/main" id="{99CDE458-9991-4036-B83E-3FAB4CD5E151}"/>
                </a:ext>
              </a:extLst>
            </p:cNvPr>
            <p:cNvSpPr/>
            <p:nvPr/>
          </p:nvSpPr>
          <p:spPr>
            <a:xfrm>
              <a:off x="2031493"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Shape 196">
              <a:extLst>
                <a:ext uri="{FF2B5EF4-FFF2-40B4-BE49-F238E27FC236}">
                  <a16:creationId xmlns:a16="http://schemas.microsoft.com/office/drawing/2014/main" id="{A32216EC-EAF5-407B-A684-6EAE6F1899FF}"/>
                </a:ext>
              </a:extLst>
            </p:cNvPr>
            <p:cNvSpPr/>
            <p:nvPr/>
          </p:nvSpPr>
          <p:spPr>
            <a:xfrm>
              <a:off x="2031493" y="3603473"/>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 name="Shape 196">
              <a:extLst>
                <a:ext uri="{FF2B5EF4-FFF2-40B4-BE49-F238E27FC236}">
                  <a16:creationId xmlns:a16="http://schemas.microsoft.com/office/drawing/2014/main" id="{5A00CD74-EEFC-44CE-9394-48CABECC0CBF}"/>
                </a:ext>
              </a:extLst>
            </p:cNvPr>
            <p:cNvSpPr/>
            <p:nvPr/>
          </p:nvSpPr>
          <p:spPr>
            <a:xfrm>
              <a:off x="2031493" y="3871841"/>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Shape 196">
              <a:extLst>
                <a:ext uri="{FF2B5EF4-FFF2-40B4-BE49-F238E27FC236}">
                  <a16:creationId xmlns:a16="http://schemas.microsoft.com/office/drawing/2014/main" id="{1490D952-E035-4843-9469-C6D9592D46EB}"/>
                </a:ext>
              </a:extLst>
            </p:cNvPr>
            <p:cNvSpPr/>
            <p:nvPr/>
          </p:nvSpPr>
          <p:spPr>
            <a:xfrm>
              <a:off x="2322895" y="3335105"/>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 name="Shape 196">
              <a:extLst>
                <a:ext uri="{FF2B5EF4-FFF2-40B4-BE49-F238E27FC236}">
                  <a16:creationId xmlns:a16="http://schemas.microsoft.com/office/drawing/2014/main" id="{B28E3226-BE71-49CB-9267-96B9A0BED861}"/>
                </a:ext>
              </a:extLst>
            </p:cNvPr>
            <p:cNvSpPr/>
            <p:nvPr/>
          </p:nvSpPr>
          <p:spPr>
            <a:xfrm>
              <a:off x="2322895" y="3603473"/>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 name="Shape 196">
              <a:extLst>
                <a:ext uri="{FF2B5EF4-FFF2-40B4-BE49-F238E27FC236}">
                  <a16:creationId xmlns:a16="http://schemas.microsoft.com/office/drawing/2014/main" id="{BEF42685-4F9A-4658-A7A8-A6E4AABE509D}"/>
                </a:ext>
              </a:extLst>
            </p:cNvPr>
            <p:cNvSpPr/>
            <p:nvPr/>
          </p:nvSpPr>
          <p:spPr>
            <a:xfrm>
              <a:off x="2322895" y="3871841"/>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Shape 196">
              <a:extLst>
                <a:ext uri="{FF2B5EF4-FFF2-40B4-BE49-F238E27FC236}">
                  <a16:creationId xmlns:a16="http://schemas.microsoft.com/office/drawing/2014/main" id="{3D3C58E1-EE9C-4A93-B9E2-820E82DA83AA}"/>
                </a:ext>
              </a:extLst>
            </p:cNvPr>
            <p:cNvSpPr/>
            <p:nvPr/>
          </p:nvSpPr>
          <p:spPr>
            <a:xfrm>
              <a:off x="1157287" y="3335105"/>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Shape 196">
              <a:extLst>
                <a:ext uri="{FF2B5EF4-FFF2-40B4-BE49-F238E27FC236}">
                  <a16:creationId xmlns:a16="http://schemas.microsoft.com/office/drawing/2014/main" id="{823698BD-48F1-43F1-8205-EE2BD42B24C3}"/>
                </a:ext>
              </a:extLst>
            </p:cNvPr>
            <p:cNvSpPr/>
            <p:nvPr/>
          </p:nvSpPr>
          <p:spPr>
            <a:xfrm>
              <a:off x="1157287" y="3603473"/>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Shape 196">
              <a:extLst>
                <a:ext uri="{FF2B5EF4-FFF2-40B4-BE49-F238E27FC236}">
                  <a16:creationId xmlns:a16="http://schemas.microsoft.com/office/drawing/2014/main" id="{371F9F39-7DE2-4F73-AC27-BDE525C51987}"/>
                </a:ext>
              </a:extLst>
            </p:cNvPr>
            <p:cNvSpPr/>
            <p:nvPr/>
          </p:nvSpPr>
          <p:spPr>
            <a:xfrm>
              <a:off x="1157287"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Shape 196">
              <a:extLst>
                <a:ext uri="{FF2B5EF4-FFF2-40B4-BE49-F238E27FC236}">
                  <a16:creationId xmlns:a16="http://schemas.microsoft.com/office/drawing/2014/main" id="{AE0D4345-CA27-41E0-92C2-F35217278BF5}"/>
                </a:ext>
              </a:extLst>
            </p:cNvPr>
            <p:cNvSpPr/>
            <p:nvPr/>
          </p:nvSpPr>
          <p:spPr>
            <a:xfrm>
              <a:off x="865885" y="3335105"/>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Shape 196">
              <a:extLst>
                <a:ext uri="{FF2B5EF4-FFF2-40B4-BE49-F238E27FC236}">
                  <a16:creationId xmlns:a16="http://schemas.microsoft.com/office/drawing/2014/main" id="{ABE3F5D2-B42F-467A-9BD8-AEB3DC88058F}"/>
                </a:ext>
              </a:extLst>
            </p:cNvPr>
            <p:cNvSpPr/>
            <p:nvPr/>
          </p:nvSpPr>
          <p:spPr>
            <a:xfrm>
              <a:off x="865885" y="3603473"/>
              <a:ext cx="216000" cy="216000"/>
            </a:xfrm>
            <a:prstGeom prst="rect">
              <a:avLst/>
            </a:prstGeom>
            <a:solidFill>
              <a:srgbClr val="3C78D8"/>
            </a:solidFill>
            <a:ln>
              <a:solidFill>
                <a:schemeClr val="bg1"/>
              </a:solid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Shape 196">
              <a:extLst>
                <a:ext uri="{FF2B5EF4-FFF2-40B4-BE49-F238E27FC236}">
                  <a16:creationId xmlns:a16="http://schemas.microsoft.com/office/drawing/2014/main" id="{3AFD2AE2-8822-4655-A9D2-BF02DEB770C2}"/>
                </a:ext>
              </a:extLst>
            </p:cNvPr>
            <p:cNvSpPr/>
            <p:nvPr/>
          </p:nvSpPr>
          <p:spPr>
            <a:xfrm>
              <a:off x="865885" y="3871841"/>
              <a:ext cx="216000" cy="216000"/>
            </a:xfrm>
            <a:prstGeom prst="rect">
              <a:avLst/>
            </a:prstGeom>
            <a:solidFill>
              <a:srgbClr val="3C7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 name="Shape 173">
            <a:extLst>
              <a:ext uri="{FF2B5EF4-FFF2-40B4-BE49-F238E27FC236}">
                <a16:creationId xmlns:a16="http://schemas.microsoft.com/office/drawing/2014/main" id="{3FF6E1E1-E2ED-4EB0-86EF-50E6EFA0D070}"/>
              </a:ext>
            </a:extLst>
          </p:cNvPr>
          <p:cNvSpPr txBox="1"/>
          <p:nvPr/>
        </p:nvSpPr>
        <p:spPr>
          <a:xfrm>
            <a:off x="525714" y="2941715"/>
            <a:ext cx="1152822" cy="294387"/>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區塊層級</a:t>
            </a:r>
            <a:endParaRPr sz="1400" b="1" i="0" u="none" strike="noStrike" cap="none">
              <a:solidFill>
                <a:schemeClr val="lt1"/>
              </a:solidFill>
              <a:latin typeface="Microsoft JhengHei"/>
              <a:ea typeface="Microsoft JhengHei"/>
              <a:cs typeface="Microsoft JhengHei"/>
              <a:sym typeface="Microsoft JhengHe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17" name="圓角矩形 110">
            <a:extLst>
              <a:ext uri="{FF2B5EF4-FFF2-40B4-BE49-F238E27FC236}">
                <a16:creationId xmlns:a16="http://schemas.microsoft.com/office/drawing/2014/main" id="{0F93E22D-1515-4B72-BDD5-FABC49EC9E93}"/>
              </a:ext>
            </a:extLst>
          </p:cNvPr>
          <p:cNvSpPr/>
          <p:nvPr/>
        </p:nvSpPr>
        <p:spPr>
          <a:xfrm>
            <a:off x="273905" y="2632668"/>
            <a:ext cx="8764469" cy="2441750"/>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03" name="Shape 203"/>
          <p:cNvSpPr txBox="1">
            <a:spLocks noGrp="1"/>
          </p:cNvSpPr>
          <p:nvPr>
            <p:ph type="body" idx="1"/>
          </p:nvPr>
        </p:nvSpPr>
        <p:spPr>
          <a:xfrm>
            <a:off x="198567" y="1202292"/>
            <a:ext cx="9061693" cy="3436718"/>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altLang="en-US">
                <a:latin typeface="Microsoft JhengHei"/>
                <a:ea typeface="Microsoft JhengHei"/>
                <a:cs typeface="Microsoft JhengHei"/>
                <a:sym typeface="Microsoft JhengHei"/>
              </a:rPr>
              <a:t>相較傳統備份，</a:t>
            </a:r>
            <a:r>
              <a:rPr lang="zh-TW" i="0" u="none" strike="noStrike" cap="none">
                <a:solidFill>
                  <a:srgbClr val="3F3F3F"/>
                </a:solidFill>
                <a:latin typeface="Microsoft JhengHei"/>
                <a:ea typeface="Microsoft JhengHei"/>
                <a:cs typeface="Microsoft JhengHei"/>
                <a:sym typeface="Microsoft JhengHei"/>
              </a:rPr>
              <a:t>本地快照</a:t>
            </a:r>
            <a:r>
              <a:rPr lang="zh-TW" altLang="en-US">
                <a:latin typeface="Microsoft JhengHei"/>
                <a:ea typeface="Microsoft JhengHei"/>
                <a:cs typeface="Microsoft JhengHei"/>
                <a:sym typeface="Microsoft JhengHei"/>
              </a:rPr>
              <a:t>可</a:t>
            </a:r>
            <a:r>
              <a:rPr lang="zh-TW" i="0" u="none" strike="noStrike" cap="none">
                <a:solidFill>
                  <a:srgbClr val="3F3F3F"/>
                </a:solidFill>
                <a:latin typeface="Microsoft JhengHei"/>
                <a:ea typeface="Microsoft JhengHei"/>
                <a:cs typeface="Microsoft JhengHei"/>
                <a:sym typeface="Microsoft JhengHei"/>
              </a:rPr>
              <a:t>在</a:t>
            </a:r>
            <a:r>
              <a:rPr lang="zh-TW">
                <a:latin typeface="Microsoft JhengHei"/>
                <a:ea typeface="Microsoft JhengHei"/>
                <a:cs typeface="Microsoft JhengHei"/>
                <a:sym typeface="Microsoft JhengHei"/>
              </a:rPr>
              <a:t>數秒內完成</a:t>
            </a:r>
            <a:r>
              <a:rPr lang="zh-TW" altLang="en-US">
                <a:latin typeface="Microsoft JhengHei"/>
                <a:ea typeface="Microsoft JhengHei"/>
                <a:sym typeface="Microsoft JhengHei"/>
              </a:rPr>
              <a:t>資料</a:t>
            </a:r>
            <a:r>
              <a:rPr lang="zh-TW" i="0" u="none" strike="noStrike" cap="none">
                <a:solidFill>
                  <a:srgbClr val="3F3F3F"/>
                </a:solidFill>
                <a:latin typeface="Microsoft JhengHei"/>
                <a:ea typeface="Microsoft JhengHei"/>
                <a:cs typeface="Microsoft JhengHei"/>
                <a:sym typeface="Microsoft JhengHei"/>
              </a:rPr>
              <a:t>擷取 (凍結資料區塊)</a:t>
            </a:r>
            <a:r>
              <a:rPr lang="zh-TW">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endParaRPr>
          </a:p>
          <a:p>
            <a:pPr marL="285750" indent="-285750"/>
            <a:r>
              <a:rPr lang="zh-TW" i="0" u="none" strike="noStrike" cap="none">
                <a:solidFill>
                  <a:srgbClr val="3F3F3F"/>
                </a:solidFill>
                <a:latin typeface="Microsoft JhengHei"/>
                <a:ea typeface="Microsoft JhengHei"/>
                <a:cs typeface="Microsoft JhengHei"/>
                <a:sym typeface="Microsoft JhengHei"/>
              </a:rPr>
              <a:t>區塊層級的快照備份</a:t>
            </a:r>
            <a:r>
              <a:rPr lang="zh-TW">
                <a:latin typeface="Microsoft JhengHei"/>
                <a:ea typeface="Microsoft JhengHei"/>
                <a:cs typeface="Microsoft JhengHei"/>
                <a:sym typeface="Microsoft JhengHei"/>
              </a:rPr>
              <a:t>屬於</a:t>
            </a:r>
            <a:r>
              <a:rPr lang="zh-TW" altLang="en-US">
                <a:latin typeface="Microsoft JhengHei"/>
                <a:ea typeface="Microsoft JhengHei"/>
                <a:cs typeface="Microsoft JhengHei"/>
                <a:sym typeface="Microsoft JhengHei"/>
              </a:rPr>
              <a:t>差異式備份，並</a:t>
            </a:r>
            <a:r>
              <a:rPr lang="zh-TW" i="0" u="none" strike="noStrike" cap="none">
                <a:solidFill>
                  <a:srgbClr val="3F3F3F"/>
                </a:solidFill>
                <a:latin typeface="Microsoft JhengHei"/>
                <a:ea typeface="Microsoft JhengHei"/>
                <a:cs typeface="Microsoft JhengHei"/>
                <a:sym typeface="Microsoft JhengHei"/>
              </a:rPr>
              <a:t>不會將未修改的資料</a:t>
            </a:r>
            <a:r>
              <a:rPr lang="zh-TW" altLang="en-US">
                <a:latin typeface="Microsoft JhengHei"/>
                <a:ea typeface="Microsoft JhengHei"/>
                <a:cs typeface="Microsoft JhengHei"/>
                <a:sym typeface="Microsoft JhengHei"/>
              </a:rPr>
              <a:t>重複</a:t>
            </a:r>
            <a:r>
              <a:rPr lang="zh-TW" i="0" u="none" strike="noStrike" cap="none">
                <a:solidFill>
                  <a:srgbClr val="3F3F3F"/>
                </a:solidFill>
                <a:latin typeface="Microsoft JhengHei"/>
                <a:ea typeface="Microsoft JhengHei"/>
                <a:cs typeface="Microsoft JhengHei"/>
                <a:sym typeface="Microsoft JhengHei"/>
              </a:rPr>
              <a:t>備份多次</a:t>
            </a:r>
            <a:r>
              <a:rPr lang="zh-TW" altLang="en-US">
                <a:latin typeface="Microsoft JhengHei"/>
                <a:ea typeface="Microsoft JhengHei"/>
                <a:cs typeface="Microsoft JhengHei"/>
                <a:sym typeface="Microsoft JhengHei"/>
              </a:rPr>
              <a:t>。</a:t>
            </a:r>
            <a:r>
              <a:rPr lang="zh-TW" altLang="en-US">
                <a:latin typeface="Microsoft JhengHei"/>
                <a:ea typeface="Microsoft JhengHei"/>
                <a:cs typeface="Microsoft JhengHei"/>
              </a:rPr>
              <a:t> </a:t>
            </a:r>
          </a:p>
          <a:p>
            <a:pPr marL="285750" indent="-285750"/>
            <a:r>
              <a:rPr lang="zh-TW">
                <a:latin typeface="Microsoft JhengHei"/>
                <a:ea typeface="Microsoft JhengHei"/>
                <a:cs typeface="Microsoft JhengHei"/>
              </a:rPr>
              <a:t>不僅可作為本地資料保護，更可用於</a:t>
            </a:r>
            <a:r>
              <a:rPr lang="zh-TW" altLang="en-US">
                <a:latin typeface="Microsoft JhengHei"/>
                <a:ea typeface="Microsoft JhengHei"/>
                <a:cs typeface="Microsoft JhengHei"/>
              </a:rPr>
              <a:t>檔案版本控制。</a:t>
            </a:r>
            <a:endParaRPr lang="zh-TW">
              <a:latin typeface="Microsoft JhengHei"/>
              <a:ea typeface="Microsoft JhengHei"/>
              <a:cs typeface="Microsoft JhengHei"/>
            </a:endParaRPr>
          </a:p>
          <a:p>
            <a:pPr marL="285750" indent="-285750"/>
            <a:endParaRPr lang="zh-TW" altLang="en-US">
              <a:latin typeface="Microsoft JhengHei"/>
              <a:ea typeface="Microsoft JhengHei"/>
              <a:cs typeface="Microsoft JhengHei"/>
            </a:endParaRPr>
          </a:p>
        </p:txBody>
      </p:sp>
      <p:sp>
        <p:nvSpPr>
          <p:cNvPr id="204" name="Shape 204"/>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lvl="0" algn="ctr">
              <a:buClr>
                <a:schemeClr val="lt1"/>
              </a:buClr>
              <a:buSzPts val="3600"/>
              <a:buNone/>
            </a:pPr>
            <a:r>
              <a:rPr lang="zh-TW" sz="3600" i="0" u="none" strike="noStrike" cap="none">
                <a:solidFill>
                  <a:schemeClr val="lt1"/>
                </a:solidFill>
                <a:latin typeface="Microsoft JhengHei"/>
                <a:ea typeface="Microsoft JhengHei"/>
                <a:cs typeface="Microsoft JhengHei"/>
                <a:sym typeface="Microsoft JhengHei"/>
              </a:rPr>
              <a:t>快照</a:t>
            </a:r>
            <a:r>
              <a:rPr lang="zh-TW" altLang="en-US">
                <a:latin typeface="Microsoft JhengHei"/>
                <a:ea typeface="Microsoft JhengHei"/>
                <a:cs typeface="Microsoft JhengHei"/>
                <a:sym typeface="Microsoft JhengHei"/>
              </a:rPr>
              <a:t>技術如何降低</a:t>
            </a:r>
            <a:r>
              <a:rPr lang="en-US" altLang="zh-TW">
                <a:latin typeface="Microsoft JhengHei"/>
                <a:ea typeface="Microsoft JhengHei"/>
                <a:cs typeface="Microsoft JhengHei"/>
                <a:sym typeface="Microsoft JhengHei"/>
              </a:rPr>
              <a:t>RPO</a:t>
            </a:r>
            <a:endParaRPr lang="zh-TW" altLang="en-US"/>
          </a:p>
        </p:txBody>
      </p:sp>
      <p:sp>
        <p:nvSpPr>
          <p:cNvPr id="208" name="Shape 208"/>
          <p:cNvSpPr/>
          <p:nvPr/>
        </p:nvSpPr>
        <p:spPr>
          <a:xfrm>
            <a:off x="1581955" y="3392938"/>
            <a:ext cx="703954" cy="362726"/>
          </a:xfrm>
          <a:prstGeom prst="rightArrow">
            <a:avLst>
              <a:gd name="adj1" fmla="val 50000"/>
              <a:gd name="adj2" fmla="val 50000"/>
            </a:avLst>
          </a:prstGeom>
          <a:gradFill>
            <a:gsLst>
              <a:gs pos="0">
                <a:srgbClr val="29859E"/>
              </a:gs>
              <a:gs pos="80000">
                <a:srgbClr val="36B0D0"/>
              </a:gs>
              <a:gs pos="100000">
                <a:srgbClr val="33B3D5"/>
              </a:gs>
            </a:gsLst>
            <a:lin ang="16200000" scaled="0"/>
          </a:gradFill>
          <a:ln w="9525" cap="flat" cmpd="sng">
            <a:solidFill>
              <a:srgbClr val="45A9C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9" name="Shape 209"/>
          <p:cNvSpPr txBox="1"/>
          <p:nvPr/>
        </p:nvSpPr>
        <p:spPr>
          <a:xfrm>
            <a:off x="527232" y="4506994"/>
            <a:ext cx="1406700" cy="32375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zh-TW" b="1" i="0" u="none" strike="noStrike" cap="none">
                <a:solidFill>
                  <a:srgbClr val="002060"/>
                </a:solidFill>
                <a:latin typeface="Microsoft JhengHei"/>
                <a:ea typeface="Microsoft JhengHei"/>
                <a:cs typeface="Microsoft JhengHei"/>
                <a:sym typeface="Microsoft JhengHei"/>
              </a:rPr>
              <a:t>修改檔案處</a:t>
            </a:r>
            <a:endParaRPr b="1" i="0" u="none" strike="noStrike" cap="none">
              <a:solidFill>
                <a:srgbClr val="002060"/>
              </a:solidFill>
              <a:latin typeface="Microsoft JhengHei"/>
              <a:ea typeface="Microsoft JhengHei"/>
              <a:cs typeface="Microsoft JhengHei"/>
              <a:sym typeface="Microsoft JhengHei"/>
            </a:endParaRPr>
          </a:p>
        </p:txBody>
      </p:sp>
      <p:sp>
        <p:nvSpPr>
          <p:cNvPr id="210" name="Shape 210"/>
          <p:cNvSpPr txBox="1"/>
          <p:nvPr/>
        </p:nvSpPr>
        <p:spPr>
          <a:xfrm>
            <a:off x="2298497" y="3354018"/>
            <a:ext cx="1111763" cy="323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zh-TW" b="1" i="0" u="none" strike="noStrike" cap="none">
                <a:solidFill>
                  <a:srgbClr val="002060"/>
                </a:solidFill>
                <a:latin typeface="Microsoft JhengHei"/>
                <a:ea typeface="Microsoft JhengHei"/>
                <a:cs typeface="Microsoft JhengHei"/>
                <a:sym typeface="Microsoft JhengHei"/>
              </a:rPr>
              <a:t>快照一</a:t>
            </a:r>
            <a:endParaRPr sz="1100" b="1">
              <a:solidFill>
                <a:srgbClr val="002060"/>
              </a:solidFill>
              <a:latin typeface="Microsoft JhengHei"/>
              <a:ea typeface="Microsoft JhengHei"/>
              <a:cs typeface="Microsoft JhengHei"/>
              <a:sym typeface="Microsoft JhengHei"/>
            </a:endParaRPr>
          </a:p>
        </p:txBody>
      </p:sp>
      <p:sp>
        <p:nvSpPr>
          <p:cNvPr id="211" name="Shape 211"/>
          <p:cNvSpPr txBox="1"/>
          <p:nvPr/>
        </p:nvSpPr>
        <p:spPr>
          <a:xfrm>
            <a:off x="3510632" y="3392695"/>
            <a:ext cx="1066378" cy="323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zh-TW" b="1" i="0" u="none" strike="noStrike" cap="none">
                <a:solidFill>
                  <a:srgbClr val="002060"/>
                </a:solidFill>
                <a:latin typeface="Microsoft JhengHei"/>
                <a:ea typeface="Microsoft JhengHei"/>
                <a:cs typeface="Microsoft JhengHei"/>
                <a:sym typeface="Microsoft JhengHei"/>
              </a:rPr>
              <a:t>快照二</a:t>
            </a:r>
            <a:endParaRPr sz="1100" b="1">
              <a:solidFill>
                <a:srgbClr val="002060"/>
              </a:solidFill>
              <a:latin typeface="Microsoft JhengHei"/>
              <a:ea typeface="Microsoft JhengHei"/>
              <a:cs typeface="Microsoft JhengHei"/>
              <a:sym typeface="Microsoft JhengHei"/>
            </a:endParaRPr>
          </a:p>
        </p:txBody>
      </p:sp>
      <p:sp>
        <p:nvSpPr>
          <p:cNvPr id="212" name="Shape 212"/>
          <p:cNvSpPr txBox="1"/>
          <p:nvPr/>
        </p:nvSpPr>
        <p:spPr>
          <a:xfrm>
            <a:off x="2265784" y="4735008"/>
            <a:ext cx="1144477" cy="323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zh-TW" b="1" i="0" u="none" strike="noStrike" cap="none">
                <a:solidFill>
                  <a:srgbClr val="002060"/>
                </a:solidFill>
                <a:latin typeface="Microsoft JhengHei"/>
                <a:ea typeface="Microsoft JhengHei"/>
                <a:cs typeface="Microsoft JhengHei"/>
                <a:sym typeface="Microsoft JhengHei"/>
              </a:rPr>
              <a:t>備份一</a:t>
            </a:r>
            <a:endParaRPr sz="1100" b="1">
              <a:solidFill>
                <a:srgbClr val="002060"/>
              </a:solidFill>
              <a:latin typeface="Microsoft JhengHei"/>
              <a:ea typeface="Microsoft JhengHei"/>
              <a:cs typeface="Microsoft JhengHei"/>
              <a:sym typeface="Microsoft JhengHei"/>
            </a:endParaRPr>
          </a:p>
        </p:txBody>
      </p:sp>
      <p:sp>
        <p:nvSpPr>
          <p:cNvPr id="213" name="Shape 213"/>
          <p:cNvSpPr txBox="1"/>
          <p:nvPr/>
        </p:nvSpPr>
        <p:spPr>
          <a:xfrm>
            <a:off x="3462303" y="4735008"/>
            <a:ext cx="1114706" cy="323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zh-TW" b="1" i="0" u="none" strike="noStrike" cap="none">
                <a:solidFill>
                  <a:srgbClr val="002060"/>
                </a:solidFill>
                <a:latin typeface="Microsoft JhengHei"/>
                <a:ea typeface="Microsoft JhengHei"/>
                <a:cs typeface="Microsoft JhengHei"/>
                <a:sym typeface="Microsoft JhengHei"/>
              </a:rPr>
              <a:t>備份二</a:t>
            </a:r>
            <a:endParaRPr sz="1100" b="1">
              <a:solidFill>
                <a:srgbClr val="002060"/>
              </a:solidFill>
              <a:latin typeface="Microsoft JhengHei"/>
              <a:ea typeface="Microsoft JhengHei"/>
              <a:cs typeface="Microsoft JhengHei"/>
              <a:sym typeface="Microsoft JhengHei"/>
            </a:endParaRPr>
          </a:p>
        </p:txBody>
      </p:sp>
      <p:sp>
        <p:nvSpPr>
          <p:cNvPr id="215" name="Shape 215"/>
          <p:cNvSpPr txBox="1"/>
          <p:nvPr/>
        </p:nvSpPr>
        <p:spPr>
          <a:xfrm>
            <a:off x="4777337" y="4738487"/>
            <a:ext cx="1511375" cy="306187"/>
          </a:xfrm>
          <a:prstGeom prst="rect">
            <a:avLst/>
          </a:prstGeom>
          <a:noFill/>
          <a:ln>
            <a:noFill/>
          </a:ln>
        </p:spPr>
        <p:txBody>
          <a:bodyPr spcFirstLastPara="1" wrap="square" lIns="91425" tIns="45700" rIns="91425" bIns="45700" anchor="ctr" anchorCtr="0">
            <a:noAutofit/>
          </a:bodyPr>
          <a:lstStyle/>
          <a:p>
            <a:pPr algn="ctr">
              <a:buClr>
                <a:schemeClr val="dk1"/>
              </a:buClr>
              <a:buSzPts val="1800"/>
            </a:pPr>
            <a:r>
              <a:rPr lang="zh-TW" altLang="en-US" b="1">
                <a:solidFill>
                  <a:srgbClr val="002060"/>
                </a:solidFill>
                <a:latin typeface="Microsoft JhengHei"/>
                <a:ea typeface="Microsoft JhengHei"/>
              </a:rPr>
              <a:t>備份二使用容量</a:t>
            </a:r>
          </a:p>
        </p:txBody>
      </p:sp>
      <p:sp>
        <p:nvSpPr>
          <p:cNvPr id="216" name="Shape 216"/>
          <p:cNvSpPr txBox="1"/>
          <p:nvPr/>
        </p:nvSpPr>
        <p:spPr>
          <a:xfrm>
            <a:off x="6365884" y="4765049"/>
            <a:ext cx="1441880" cy="253062"/>
          </a:xfrm>
          <a:prstGeom prst="rect">
            <a:avLst/>
          </a:prstGeom>
          <a:noFill/>
          <a:ln>
            <a:noFill/>
          </a:ln>
        </p:spPr>
        <p:txBody>
          <a:bodyPr spcFirstLastPara="1" wrap="square" lIns="91425" tIns="45700" rIns="91425" bIns="45700" anchor="ctr" anchorCtr="0">
            <a:noAutofit/>
          </a:bodyPr>
          <a:lstStyle/>
          <a:p>
            <a:pPr marL="0" lvl="0" indent="0" algn="ctr">
              <a:buClr>
                <a:schemeClr val="dk1"/>
              </a:buClr>
              <a:buSzPts val="1800"/>
              <a:buFont typeface="Arial"/>
              <a:buNone/>
            </a:pPr>
            <a:r>
              <a:rPr lang="zh-TW" altLang="en-US" b="1">
                <a:solidFill>
                  <a:srgbClr val="002060"/>
                </a:solidFill>
                <a:latin typeface="Microsoft JhengHei"/>
                <a:ea typeface="Microsoft JhengHei"/>
                <a:sym typeface="Microsoft JhengHei"/>
              </a:rPr>
              <a:t>快照二使用容量</a:t>
            </a:r>
            <a:endParaRPr b="1">
              <a:solidFill>
                <a:srgbClr val="002060"/>
              </a:solidFill>
              <a:latin typeface="Microsoft JhengHei"/>
              <a:ea typeface="Microsoft JhengHei"/>
              <a:sym typeface="Microsoft JhengHei"/>
            </a:endParaRPr>
          </a:p>
        </p:txBody>
      </p:sp>
      <p:grpSp>
        <p:nvGrpSpPr>
          <p:cNvPr id="7" name="群組 6">
            <a:extLst>
              <a:ext uri="{FF2B5EF4-FFF2-40B4-BE49-F238E27FC236}">
                <a16:creationId xmlns:a16="http://schemas.microsoft.com/office/drawing/2014/main" id="{60E2764A-295C-4B9F-AA39-22D0F0061110}"/>
              </a:ext>
            </a:extLst>
          </p:cNvPr>
          <p:cNvGrpSpPr/>
          <p:nvPr/>
        </p:nvGrpSpPr>
        <p:grpSpPr>
          <a:xfrm>
            <a:off x="426742" y="3158620"/>
            <a:ext cx="1500165" cy="1348374"/>
            <a:chOff x="221906" y="2837844"/>
            <a:chExt cx="1500165" cy="1348374"/>
          </a:xfrm>
        </p:grpSpPr>
        <p:sp>
          <p:nvSpPr>
            <p:cNvPr id="6" name="矩形: 圓角 5">
              <a:extLst>
                <a:ext uri="{FF2B5EF4-FFF2-40B4-BE49-F238E27FC236}">
                  <a16:creationId xmlns:a16="http://schemas.microsoft.com/office/drawing/2014/main" id="{BBC94FFD-8A77-4FCF-A323-89F14CA31B00}"/>
                </a:ext>
              </a:extLst>
            </p:cNvPr>
            <p:cNvSpPr/>
            <p:nvPr/>
          </p:nvSpPr>
          <p:spPr>
            <a:xfrm>
              <a:off x="221906" y="2837844"/>
              <a:ext cx="1244443" cy="1057546"/>
            </a:xfrm>
            <a:prstGeom prst="roundRect">
              <a:avLst>
                <a:gd name="adj" fmla="val 7964"/>
              </a:avLst>
            </a:prstGeom>
            <a:gradFill flip="none" rotWithShape="1">
              <a:gsLst>
                <a:gs pos="0">
                  <a:srgbClr val="3C78D8">
                    <a:shade val="30000"/>
                    <a:satMod val="115000"/>
                  </a:srgbClr>
                </a:gs>
                <a:gs pos="50000">
                  <a:srgbClr val="3C78D8">
                    <a:shade val="67500"/>
                    <a:satMod val="115000"/>
                  </a:srgbClr>
                </a:gs>
                <a:gs pos="100000">
                  <a:srgbClr val="3C78D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B21EDF96-19B2-48F0-8438-5A14451833BF}"/>
                </a:ext>
              </a:extLst>
            </p:cNvPr>
            <p:cNvSpPr/>
            <p:nvPr/>
          </p:nvSpPr>
          <p:spPr>
            <a:xfrm>
              <a:off x="1069329" y="3599817"/>
              <a:ext cx="652742" cy="586401"/>
            </a:xfrm>
            <a:prstGeom prst="roundRect">
              <a:avLst>
                <a:gd name="adj" fmla="val 7964"/>
              </a:avLst>
            </a:prstGeom>
            <a:gradFill flip="none" rotWithShape="1">
              <a:gsLst>
                <a:gs pos="0">
                  <a:srgbClr val="A6312E">
                    <a:shade val="30000"/>
                    <a:satMod val="115000"/>
                  </a:srgbClr>
                </a:gs>
                <a:gs pos="50000">
                  <a:srgbClr val="A6312E">
                    <a:shade val="67500"/>
                    <a:satMod val="115000"/>
                  </a:srgbClr>
                </a:gs>
                <a:gs pos="100000">
                  <a:srgbClr val="A6312E">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a:extLst>
                <a:ext uri="{FF2B5EF4-FFF2-40B4-BE49-F238E27FC236}">
                  <a16:creationId xmlns:a16="http://schemas.microsoft.com/office/drawing/2014/main" id="{74241154-E6FE-4075-BC2A-07AA52E1BA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309" y="2961525"/>
              <a:ext cx="929522" cy="826462"/>
            </a:xfrm>
            <a:prstGeom prst="rect">
              <a:avLst/>
            </a:prstGeom>
          </p:spPr>
        </p:pic>
      </p:grpSp>
      <p:grpSp>
        <p:nvGrpSpPr>
          <p:cNvPr id="8" name="群組 7">
            <a:extLst>
              <a:ext uri="{FF2B5EF4-FFF2-40B4-BE49-F238E27FC236}">
                <a16:creationId xmlns:a16="http://schemas.microsoft.com/office/drawing/2014/main" id="{95D1E61B-65C8-44C9-9EBA-FF5153E481FC}"/>
              </a:ext>
            </a:extLst>
          </p:cNvPr>
          <p:cNvGrpSpPr/>
          <p:nvPr/>
        </p:nvGrpSpPr>
        <p:grpSpPr>
          <a:xfrm>
            <a:off x="2298498" y="2455428"/>
            <a:ext cx="1111763" cy="944793"/>
            <a:chOff x="2264991" y="2326908"/>
            <a:chExt cx="1244443" cy="1057546"/>
          </a:xfrm>
        </p:grpSpPr>
        <p:sp>
          <p:nvSpPr>
            <p:cNvPr id="25" name="矩形: 圓角 24">
              <a:extLst>
                <a:ext uri="{FF2B5EF4-FFF2-40B4-BE49-F238E27FC236}">
                  <a16:creationId xmlns:a16="http://schemas.microsoft.com/office/drawing/2014/main" id="{A7E8374D-8795-47B8-81AB-CD9BDCE3BA33}"/>
                </a:ext>
              </a:extLst>
            </p:cNvPr>
            <p:cNvSpPr/>
            <p:nvPr/>
          </p:nvSpPr>
          <p:spPr>
            <a:xfrm>
              <a:off x="2264991" y="2326908"/>
              <a:ext cx="1244443" cy="1057546"/>
            </a:xfrm>
            <a:prstGeom prst="roundRect">
              <a:avLst>
                <a:gd name="adj" fmla="val 7964"/>
              </a:avLst>
            </a:prstGeom>
            <a:gradFill flip="none" rotWithShape="1">
              <a:gsLst>
                <a:gs pos="0">
                  <a:srgbClr val="3C78D8">
                    <a:shade val="30000"/>
                    <a:satMod val="115000"/>
                  </a:srgbClr>
                </a:gs>
                <a:gs pos="50000">
                  <a:srgbClr val="3C78D8">
                    <a:shade val="67500"/>
                    <a:satMod val="115000"/>
                  </a:srgbClr>
                </a:gs>
                <a:gs pos="100000">
                  <a:srgbClr val="3C78D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 name="圖片 25">
              <a:extLst>
                <a:ext uri="{FF2B5EF4-FFF2-40B4-BE49-F238E27FC236}">
                  <a16:creationId xmlns:a16="http://schemas.microsoft.com/office/drawing/2014/main" id="{398C1E15-6B6A-4CC6-A5F8-48E54E44E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8394" y="2450589"/>
              <a:ext cx="929522" cy="826462"/>
            </a:xfrm>
            <a:prstGeom prst="rect">
              <a:avLst/>
            </a:prstGeom>
          </p:spPr>
        </p:pic>
      </p:grpSp>
      <p:grpSp>
        <p:nvGrpSpPr>
          <p:cNvPr id="11" name="群組 10">
            <a:extLst>
              <a:ext uri="{FF2B5EF4-FFF2-40B4-BE49-F238E27FC236}">
                <a16:creationId xmlns:a16="http://schemas.microsoft.com/office/drawing/2014/main" id="{1E1C849C-14CC-4F06-BCD3-673E5D54A327}"/>
              </a:ext>
            </a:extLst>
          </p:cNvPr>
          <p:cNvGrpSpPr/>
          <p:nvPr/>
        </p:nvGrpSpPr>
        <p:grpSpPr>
          <a:xfrm>
            <a:off x="3466606" y="2454890"/>
            <a:ext cx="1111987" cy="945869"/>
            <a:chOff x="3602807" y="2379530"/>
            <a:chExt cx="1111987" cy="945869"/>
          </a:xfrm>
        </p:grpSpPr>
        <p:sp>
          <p:nvSpPr>
            <p:cNvPr id="29" name="矩形: 圓角 28">
              <a:extLst>
                <a:ext uri="{FF2B5EF4-FFF2-40B4-BE49-F238E27FC236}">
                  <a16:creationId xmlns:a16="http://schemas.microsoft.com/office/drawing/2014/main" id="{AA77770F-0A44-4C30-8B33-675CB6F2EB37}"/>
                </a:ext>
              </a:extLst>
            </p:cNvPr>
            <p:cNvSpPr/>
            <p:nvPr/>
          </p:nvSpPr>
          <p:spPr>
            <a:xfrm>
              <a:off x="3602807" y="2379530"/>
              <a:ext cx="1111764" cy="944793"/>
            </a:xfrm>
            <a:prstGeom prst="roundRect">
              <a:avLst>
                <a:gd name="adj" fmla="val 7964"/>
              </a:avLst>
            </a:prstGeom>
            <a:solidFill>
              <a:schemeClr val="bg1"/>
            </a:solidFill>
            <a:ln>
              <a:solidFill>
                <a:srgbClr val="276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92349505-21CA-44E9-9CD5-5FD8C1AEE627}"/>
                </a:ext>
              </a:extLst>
            </p:cNvPr>
            <p:cNvSpPr/>
            <p:nvPr/>
          </p:nvSpPr>
          <p:spPr>
            <a:xfrm>
              <a:off x="4131646" y="2801518"/>
              <a:ext cx="583148" cy="523881"/>
            </a:xfrm>
            <a:prstGeom prst="roundRect">
              <a:avLst>
                <a:gd name="adj" fmla="val 7964"/>
              </a:avLst>
            </a:prstGeom>
            <a:gradFill flip="none" rotWithShape="1">
              <a:gsLst>
                <a:gs pos="0">
                  <a:srgbClr val="A6312E">
                    <a:shade val="30000"/>
                    <a:satMod val="115000"/>
                  </a:srgbClr>
                </a:gs>
                <a:gs pos="50000">
                  <a:srgbClr val="A6312E">
                    <a:shade val="67500"/>
                    <a:satMod val="115000"/>
                  </a:srgbClr>
                </a:gs>
                <a:gs pos="100000">
                  <a:srgbClr val="A6312E">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 name="圖片 29">
              <a:extLst>
                <a:ext uri="{FF2B5EF4-FFF2-40B4-BE49-F238E27FC236}">
                  <a16:creationId xmlns:a16="http://schemas.microsoft.com/office/drawing/2014/main" id="{C4E5AC9D-BC62-489F-AD5C-FF21B95F04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6658" y="2490024"/>
              <a:ext cx="830419" cy="738346"/>
            </a:xfrm>
            <a:prstGeom prst="rect">
              <a:avLst/>
            </a:prstGeom>
          </p:spPr>
        </p:pic>
      </p:grpSp>
      <p:grpSp>
        <p:nvGrpSpPr>
          <p:cNvPr id="33" name="群組 32">
            <a:extLst>
              <a:ext uri="{FF2B5EF4-FFF2-40B4-BE49-F238E27FC236}">
                <a16:creationId xmlns:a16="http://schemas.microsoft.com/office/drawing/2014/main" id="{670DECD6-B187-4BC1-9CB9-ED7BC8758C09}"/>
              </a:ext>
            </a:extLst>
          </p:cNvPr>
          <p:cNvGrpSpPr/>
          <p:nvPr/>
        </p:nvGrpSpPr>
        <p:grpSpPr>
          <a:xfrm>
            <a:off x="2298498" y="3810876"/>
            <a:ext cx="1111763" cy="944793"/>
            <a:chOff x="2264991" y="2326908"/>
            <a:chExt cx="1244443" cy="1057546"/>
          </a:xfrm>
        </p:grpSpPr>
        <p:sp>
          <p:nvSpPr>
            <p:cNvPr id="34" name="矩形: 圓角 33">
              <a:extLst>
                <a:ext uri="{FF2B5EF4-FFF2-40B4-BE49-F238E27FC236}">
                  <a16:creationId xmlns:a16="http://schemas.microsoft.com/office/drawing/2014/main" id="{9AFD1B5B-24B2-48BC-AA04-11A350D5EC7A}"/>
                </a:ext>
              </a:extLst>
            </p:cNvPr>
            <p:cNvSpPr/>
            <p:nvPr/>
          </p:nvSpPr>
          <p:spPr>
            <a:xfrm>
              <a:off x="2264991" y="2326908"/>
              <a:ext cx="1244443" cy="1057546"/>
            </a:xfrm>
            <a:prstGeom prst="roundRect">
              <a:avLst>
                <a:gd name="adj" fmla="val 7964"/>
              </a:avLst>
            </a:prstGeom>
            <a:gradFill flip="none" rotWithShape="1">
              <a:gsLst>
                <a:gs pos="0">
                  <a:srgbClr val="3C78D8">
                    <a:shade val="30000"/>
                    <a:satMod val="115000"/>
                  </a:srgbClr>
                </a:gs>
                <a:gs pos="50000">
                  <a:srgbClr val="3C78D8">
                    <a:shade val="67500"/>
                    <a:satMod val="115000"/>
                  </a:srgbClr>
                </a:gs>
                <a:gs pos="100000">
                  <a:srgbClr val="3C78D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5" name="圖片 34">
              <a:extLst>
                <a:ext uri="{FF2B5EF4-FFF2-40B4-BE49-F238E27FC236}">
                  <a16:creationId xmlns:a16="http://schemas.microsoft.com/office/drawing/2014/main" id="{3A97B521-C6CD-4C95-9BAC-DEEDCB955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8394" y="2450589"/>
              <a:ext cx="929522" cy="826462"/>
            </a:xfrm>
            <a:prstGeom prst="rect">
              <a:avLst/>
            </a:prstGeom>
          </p:spPr>
        </p:pic>
      </p:grpSp>
      <p:grpSp>
        <p:nvGrpSpPr>
          <p:cNvPr id="10" name="群組 9">
            <a:extLst>
              <a:ext uri="{FF2B5EF4-FFF2-40B4-BE49-F238E27FC236}">
                <a16:creationId xmlns:a16="http://schemas.microsoft.com/office/drawing/2014/main" id="{BD6F17D9-DA2E-4C16-983E-5AABFD9C1AAE}"/>
              </a:ext>
            </a:extLst>
          </p:cNvPr>
          <p:cNvGrpSpPr/>
          <p:nvPr/>
        </p:nvGrpSpPr>
        <p:grpSpPr>
          <a:xfrm>
            <a:off x="3465246" y="3810339"/>
            <a:ext cx="1114706" cy="945866"/>
            <a:chOff x="3599763" y="2836448"/>
            <a:chExt cx="1247737" cy="1058748"/>
          </a:xfrm>
        </p:grpSpPr>
        <p:sp>
          <p:nvSpPr>
            <p:cNvPr id="41" name="矩形: 圓角 40">
              <a:extLst>
                <a:ext uri="{FF2B5EF4-FFF2-40B4-BE49-F238E27FC236}">
                  <a16:creationId xmlns:a16="http://schemas.microsoft.com/office/drawing/2014/main" id="{A15338D7-3187-4CEB-8F27-CA35E4B576B0}"/>
                </a:ext>
              </a:extLst>
            </p:cNvPr>
            <p:cNvSpPr/>
            <p:nvPr/>
          </p:nvSpPr>
          <p:spPr>
            <a:xfrm>
              <a:off x="3599763" y="2836448"/>
              <a:ext cx="1244443" cy="1057546"/>
            </a:xfrm>
            <a:prstGeom prst="roundRect">
              <a:avLst>
                <a:gd name="adj" fmla="val 7964"/>
              </a:avLst>
            </a:prstGeom>
            <a:gradFill flip="none" rotWithShape="1">
              <a:gsLst>
                <a:gs pos="0">
                  <a:srgbClr val="3C78D8">
                    <a:shade val="30000"/>
                    <a:satMod val="115000"/>
                  </a:srgbClr>
                </a:gs>
                <a:gs pos="50000">
                  <a:srgbClr val="3C78D8">
                    <a:shade val="67500"/>
                    <a:satMod val="115000"/>
                  </a:srgbClr>
                </a:gs>
                <a:gs pos="100000">
                  <a:srgbClr val="3C78D8">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6" name="群組 35">
              <a:extLst>
                <a:ext uri="{FF2B5EF4-FFF2-40B4-BE49-F238E27FC236}">
                  <a16:creationId xmlns:a16="http://schemas.microsoft.com/office/drawing/2014/main" id="{78201F3A-FE56-4E12-B004-69988C5BC8B3}"/>
                </a:ext>
              </a:extLst>
            </p:cNvPr>
            <p:cNvGrpSpPr/>
            <p:nvPr/>
          </p:nvGrpSpPr>
          <p:grpSpPr>
            <a:xfrm>
              <a:off x="3786210" y="2960127"/>
              <a:ext cx="1061290" cy="935069"/>
              <a:chOff x="3786210" y="1251693"/>
              <a:chExt cx="1061290" cy="935069"/>
            </a:xfrm>
          </p:grpSpPr>
          <p:sp>
            <p:nvSpPr>
              <p:cNvPr id="37" name="矩形: 圓角 36">
                <a:extLst>
                  <a:ext uri="{FF2B5EF4-FFF2-40B4-BE49-F238E27FC236}">
                    <a16:creationId xmlns:a16="http://schemas.microsoft.com/office/drawing/2014/main" id="{F9D004E4-23C4-480F-B900-31C6B8059D80}"/>
                  </a:ext>
                </a:extLst>
              </p:cNvPr>
              <p:cNvSpPr/>
              <p:nvPr/>
            </p:nvSpPr>
            <p:spPr>
              <a:xfrm>
                <a:off x="4194758" y="1600361"/>
                <a:ext cx="652742" cy="586401"/>
              </a:xfrm>
              <a:prstGeom prst="roundRect">
                <a:avLst>
                  <a:gd name="adj" fmla="val 7964"/>
                </a:avLst>
              </a:prstGeom>
              <a:gradFill flip="none" rotWithShape="1">
                <a:gsLst>
                  <a:gs pos="0">
                    <a:srgbClr val="A6312E">
                      <a:shade val="30000"/>
                      <a:satMod val="115000"/>
                    </a:srgbClr>
                  </a:gs>
                  <a:gs pos="50000">
                    <a:srgbClr val="A6312E">
                      <a:shade val="67500"/>
                      <a:satMod val="115000"/>
                    </a:srgbClr>
                  </a:gs>
                  <a:gs pos="100000">
                    <a:srgbClr val="A6312E">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 name="圖片 39">
                <a:extLst>
                  <a:ext uri="{FF2B5EF4-FFF2-40B4-BE49-F238E27FC236}">
                    <a16:creationId xmlns:a16="http://schemas.microsoft.com/office/drawing/2014/main" id="{23117DDB-7CAF-4730-9BD3-9837113115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6210" y="1251693"/>
                <a:ext cx="929522" cy="826462"/>
              </a:xfrm>
              <a:prstGeom prst="rect">
                <a:avLst/>
              </a:prstGeom>
            </p:spPr>
          </p:pic>
        </p:grpSp>
      </p:grpSp>
      <p:pic>
        <p:nvPicPr>
          <p:cNvPr id="18" name="圖片 17">
            <a:extLst>
              <a:ext uri="{FF2B5EF4-FFF2-40B4-BE49-F238E27FC236}">
                <a16:creationId xmlns:a16="http://schemas.microsoft.com/office/drawing/2014/main" id="{E41CD389-F09B-4941-95E7-F75BBBB32C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9716" y="3287958"/>
            <a:ext cx="1065940" cy="1419912"/>
          </a:xfrm>
          <a:prstGeom prst="rect">
            <a:avLst/>
          </a:prstGeom>
          <a:effectLst>
            <a:outerShdw blurRad="50800" dist="38100" dir="5400000" algn="t" rotWithShape="0">
              <a:prstClr val="black">
                <a:alpha val="40000"/>
              </a:prstClr>
            </a:outerShdw>
          </a:effectLst>
        </p:spPr>
      </p:pic>
      <p:pic>
        <p:nvPicPr>
          <p:cNvPr id="20" name="圖片 19">
            <a:extLst>
              <a:ext uri="{FF2B5EF4-FFF2-40B4-BE49-F238E27FC236}">
                <a16:creationId xmlns:a16="http://schemas.microsoft.com/office/drawing/2014/main" id="{D056E874-E04C-40E0-9467-BA4E315B54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99551" y="4197685"/>
            <a:ext cx="1065940" cy="476656"/>
          </a:xfrm>
          <a:prstGeom prst="rect">
            <a:avLst/>
          </a:prstGeom>
          <a:effectLst>
            <a:outerShdw blurRad="50800" dist="38100" dir="5400000" algn="t" rotWithShape="0">
              <a:prstClr val="black">
                <a:alpha val="40000"/>
              </a:prstClr>
            </a:outerShdw>
          </a:effectLst>
        </p:spPr>
      </p:pic>
      <p:sp>
        <p:nvSpPr>
          <p:cNvPr id="21" name="文字方塊 20">
            <a:extLst>
              <a:ext uri="{FF2B5EF4-FFF2-40B4-BE49-F238E27FC236}">
                <a16:creationId xmlns:a16="http://schemas.microsoft.com/office/drawing/2014/main" id="{BC85FE9F-DF17-45C0-A0F7-5CC9BBBBA2C7}"/>
              </a:ext>
            </a:extLst>
          </p:cNvPr>
          <p:cNvSpPr txBox="1"/>
          <p:nvPr/>
        </p:nvSpPr>
        <p:spPr>
          <a:xfrm>
            <a:off x="5180725" y="3251554"/>
            <a:ext cx="664402" cy="307777"/>
          </a:xfrm>
          <a:prstGeom prst="rect">
            <a:avLst/>
          </a:prstGeom>
          <a:noFill/>
        </p:spPr>
        <p:txBody>
          <a:bodyPr wrap="square" rtlCol="0">
            <a:spAutoFit/>
          </a:bodyPr>
          <a:lstStyle/>
          <a:p>
            <a:pPr algn="ctr"/>
            <a:r>
              <a:rPr lang="en-US" altLang="zh-TW" b="1"/>
              <a:t>10Gb</a:t>
            </a:r>
            <a:endParaRPr lang="zh-TW" altLang="en-US" b="1"/>
          </a:p>
        </p:txBody>
      </p:sp>
      <p:sp>
        <p:nvSpPr>
          <p:cNvPr id="53" name="文字方塊 52">
            <a:extLst>
              <a:ext uri="{FF2B5EF4-FFF2-40B4-BE49-F238E27FC236}">
                <a16:creationId xmlns:a16="http://schemas.microsoft.com/office/drawing/2014/main" id="{6D2D9729-CD80-4B1F-9EA3-BA21C87927DE}"/>
              </a:ext>
            </a:extLst>
          </p:cNvPr>
          <p:cNvSpPr txBox="1"/>
          <p:nvPr/>
        </p:nvSpPr>
        <p:spPr>
          <a:xfrm>
            <a:off x="6624124" y="4176076"/>
            <a:ext cx="789249" cy="307777"/>
          </a:xfrm>
          <a:prstGeom prst="rect">
            <a:avLst/>
          </a:prstGeom>
          <a:noFill/>
        </p:spPr>
        <p:txBody>
          <a:bodyPr wrap="square" rtlCol="0">
            <a:spAutoFit/>
          </a:bodyPr>
          <a:lstStyle/>
          <a:p>
            <a:pPr algn="ctr"/>
            <a:r>
              <a:rPr lang="en-US" altLang="zh-TW" b="1"/>
              <a:t>0.5Gb</a:t>
            </a:r>
            <a:endParaRPr lang="zh-TW" altLang="en-US" b="1"/>
          </a:p>
        </p:txBody>
      </p:sp>
      <p:pic>
        <p:nvPicPr>
          <p:cNvPr id="24" name="圖片 23">
            <a:extLst>
              <a:ext uri="{FF2B5EF4-FFF2-40B4-BE49-F238E27FC236}">
                <a16:creationId xmlns:a16="http://schemas.microsoft.com/office/drawing/2014/main" id="{435112D7-25CC-47FF-9B94-A5C6F7EE9A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22188" y="2389873"/>
            <a:ext cx="4387711" cy="753284"/>
          </a:xfrm>
          <a:prstGeom prst="rect">
            <a:avLst/>
          </a:prstGeom>
        </p:spPr>
      </p:pic>
      <p:sp>
        <p:nvSpPr>
          <p:cNvPr id="22" name="文字方塊 21">
            <a:extLst>
              <a:ext uri="{FF2B5EF4-FFF2-40B4-BE49-F238E27FC236}">
                <a16:creationId xmlns:a16="http://schemas.microsoft.com/office/drawing/2014/main" id="{52C74B03-68C2-4C5D-BDE6-AAE6A6C9CE9E}"/>
              </a:ext>
            </a:extLst>
          </p:cNvPr>
          <p:cNvSpPr txBox="1"/>
          <p:nvPr/>
        </p:nvSpPr>
        <p:spPr>
          <a:xfrm>
            <a:off x="4786031" y="2509238"/>
            <a:ext cx="3766662" cy="523220"/>
          </a:xfrm>
          <a:prstGeom prst="rect">
            <a:avLst/>
          </a:prstGeom>
          <a:noFill/>
        </p:spPr>
        <p:txBody>
          <a:bodyPr wrap="square" rtlCol="0" anchor="t">
            <a:spAutoFit/>
          </a:bodyPr>
          <a:lstStyle/>
          <a:p>
            <a:r>
              <a:rPr lang="zh-TW" altLang="en-US" b="1">
                <a:solidFill>
                  <a:schemeClr val="lt1"/>
                </a:solidFill>
                <a:latin typeface="Microsoft JhengHei"/>
                <a:ea typeface="Microsoft JhengHei"/>
                <a:cs typeface="Microsoft JhengHei"/>
                <a:sym typeface="Microsoft JhengHei"/>
              </a:rPr>
              <a:t>透過差異式備份，企業或個人在相同預算下可保有的還原點數量將大幅增加，降低資料損失</a:t>
            </a:r>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5" name="圓角矩形 110">
            <a:extLst>
              <a:ext uri="{FF2B5EF4-FFF2-40B4-BE49-F238E27FC236}">
                <a16:creationId xmlns:a16="http://schemas.microsoft.com/office/drawing/2014/main" id="{25608F86-1F6C-422C-8225-B23806355F57}"/>
              </a:ext>
            </a:extLst>
          </p:cNvPr>
          <p:cNvSpPr/>
          <p:nvPr/>
        </p:nvSpPr>
        <p:spPr>
          <a:xfrm>
            <a:off x="195263" y="2593958"/>
            <a:ext cx="8453437" cy="2493012"/>
          </a:xfrm>
          <a:prstGeom prst="roundRect">
            <a:avLst>
              <a:gd name="adj" fmla="val 3914"/>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4" name="Shape 226">
            <a:extLst>
              <a:ext uri="{FF2B5EF4-FFF2-40B4-BE49-F238E27FC236}">
                <a16:creationId xmlns:a16="http://schemas.microsoft.com/office/drawing/2014/main" id="{8972C7FF-6B4C-4BE2-986E-7C404F78883A}"/>
              </a:ext>
            </a:extLst>
          </p:cNvPr>
          <p:cNvSpPr txBox="1"/>
          <p:nvPr/>
        </p:nvSpPr>
        <p:spPr>
          <a:xfrm>
            <a:off x="1446640" y="3183533"/>
            <a:ext cx="3020085" cy="443536"/>
          </a:xfrm>
          <a:prstGeom prst="rect">
            <a:avLst/>
          </a:pr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Microsoft JhengHei"/>
              <a:ea typeface="Microsoft JhengHei"/>
              <a:cs typeface="Microsoft JhengHei"/>
              <a:sym typeface="Microsoft JhengHei"/>
            </a:endParaRPr>
          </a:p>
        </p:txBody>
      </p:sp>
      <p:sp>
        <p:nvSpPr>
          <p:cNvPr id="226" name="Shape 226"/>
          <p:cNvSpPr txBox="1"/>
          <p:nvPr/>
        </p:nvSpPr>
        <p:spPr>
          <a:xfrm>
            <a:off x="382560" y="3183533"/>
            <a:ext cx="1539588" cy="307800"/>
          </a:xfrm>
          <a:prstGeom prst="rect">
            <a:avLst/>
          </a:pr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檔案層級</a:t>
            </a:r>
            <a:endParaRPr sz="1400" b="1" i="0" u="none" strike="noStrike" cap="none">
              <a:solidFill>
                <a:schemeClr val="lt1"/>
              </a:solidFill>
              <a:latin typeface="Microsoft JhengHei"/>
              <a:ea typeface="Microsoft JhengHei"/>
              <a:cs typeface="Microsoft JhengHei"/>
              <a:sym typeface="Microsoft JhengHei"/>
            </a:endParaRPr>
          </a:p>
        </p:txBody>
      </p:sp>
      <p:sp>
        <p:nvSpPr>
          <p:cNvPr id="236" name="Shape 236"/>
          <p:cNvSpPr txBox="1"/>
          <p:nvPr/>
        </p:nvSpPr>
        <p:spPr>
          <a:xfrm>
            <a:off x="382560" y="3719038"/>
            <a:ext cx="1152822" cy="307800"/>
          </a:xfrm>
          <a:prstGeom prst="rect">
            <a:avLst/>
          </a:prstGeom>
          <a:solidFill>
            <a:srgbClr val="31859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lt1"/>
                </a:solidFill>
                <a:latin typeface="Microsoft JhengHei"/>
                <a:ea typeface="Microsoft JhengHei"/>
                <a:cs typeface="Microsoft JhengHei"/>
                <a:sym typeface="Microsoft JhengHei"/>
              </a:rPr>
              <a:t>區塊層級</a:t>
            </a:r>
            <a:endParaRPr sz="1400" b="1" i="0" u="none" strike="noStrike" cap="none">
              <a:solidFill>
                <a:schemeClr val="lt1"/>
              </a:solidFill>
              <a:latin typeface="Microsoft JhengHei"/>
              <a:ea typeface="Microsoft JhengHei"/>
              <a:cs typeface="Microsoft JhengHei"/>
              <a:sym typeface="Microsoft JhengHei"/>
            </a:endParaRPr>
          </a:p>
        </p:txBody>
      </p:sp>
      <p:sp>
        <p:nvSpPr>
          <p:cNvPr id="222" name="Shape 222"/>
          <p:cNvSpPr txBox="1">
            <a:spLocks noGrp="1"/>
          </p:cNvSpPr>
          <p:nvPr>
            <p:ph type="body" idx="1"/>
          </p:nvPr>
        </p:nvSpPr>
        <p:spPr>
          <a:xfrm>
            <a:off x="467983" y="1069766"/>
            <a:ext cx="8229600" cy="1242429"/>
          </a:xfrm>
          <a:prstGeom prst="rect">
            <a:avLst/>
          </a:prstGeom>
          <a:noFill/>
          <a:ln>
            <a:noFill/>
          </a:ln>
        </p:spPr>
        <p:txBody>
          <a:bodyPr spcFirstLastPara="1" wrap="square" lIns="91425" tIns="45700" rIns="91425" bIns="45700" anchor="t" anchorCtr="0">
            <a:noAutofit/>
          </a:bodyPr>
          <a:lstStyle/>
          <a:p>
            <a:pPr marL="285750" indent="-285750">
              <a:spcBef>
                <a:spcPts val="0"/>
              </a:spcBef>
            </a:pPr>
            <a:r>
              <a:rPr lang="zh-TW" i="0" u="none" strike="noStrike" cap="none">
                <a:solidFill>
                  <a:srgbClr val="3F3F3F"/>
                </a:solidFill>
                <a:latin typeface="Microsoft JhengHei"/>
                <a:ea typeface="Microsoft JhengHei"/>
                <a:cs typeface="Microsoft JhengHei"/>
                <a:sym typeface="Microsoft JhengHei"/>
              </a:rPr>
              <a:t>以區塊為特性的備份方式，</a:t>
            </a:r>
            <a:r>
              <a:rPr lang="zh-TW">
                <a:latin typeface="Microsoft JhengHei"/>
                <a:ea typeface="Microsoft JhengHei"/>
                <a:cs typeface="Microsoft JhengHei"/>
                <a:sym typeface="Microsoft JhengHei"/>
              </a:rPr>
              <a:t>讓</a:t>
            </a:r>
            <a:r>
              <a:rPr lang="zh-TW" i="0" u="none" strike="noStrike" cap="none">
                <a:solidFill>
                  <a:srgbClr val="3F3F3F"/>
                </a:solidFill>
                <a:latin typeface="Microsoft JhengHei"/>
                <a:ea typeface="Microsoft JhengHei"/>
                <a:cs typeface="Microsoft JhengHei"/>
                <a:sym typeface="Microsoft JhengHei"/>
              </a:rPr>
              <a:t>一般快照不會在檔案系統上(如檔案總管) 直接可見</a:t>
            </a:r>
            <a:r>
              <a:rPr lang="zh-TW">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a:p>
            <a:pPr marL="285750" indent="-285750"/>
            <a:r>
              <a:rPr lang="zh-TW" altLang="en-US">
                <a:latin typeface="Microsoft JhengHei"/>
                <a:ea typeface="Microsoft JhengHei"/>
                <a:sym typeface="Microsoft JhengHei"/>
              </a:rPr>
              <a:t>不僅可解決人為意外修改或刪除備份資料的問題，</a:t>
            </a:r>
            <a:r>
              <a:rPr lang="zh-TW" i="0" u="none" strike="noStrike" cap="none">
                <a:solidFill>
                  <a:srgbClr val="3F3F3F"/>
                </a:solidFill>
                <a:latin typeface="Microsoft JhengHei"/>
                <a:ea typeface="Microsoft JhengHei"/>
                <a:cs typeface="Microsoft JhengHei"/>
                <a:sym typeface="Microsoft JhengHei"/>
              </a:rPr>
              <a:t>更使備份 NAS </a:t>
            </a:r>
            <a:r>
              <a:rPr lang="zh-TW" altLang="en-US">
                <a:latin typeface="Microsoft JhengHei"/>
                <a:ea typeface="Microsoft JhengHei"/>
                <a:cs typeface="Microsoft JhengHei"/>
                <a:sym typeface="Microsoft JhengHei"/>
              </a:rPr>
              <a:t>在</a:t>
            </a:r>
            <a:r>
              <a:rPr lang="zh-TW" i="0" u="none" strike="noStrike" cap="none">
                <a:solidFill>
                  <a:srgbClr val="3F3F3F"/>
                </a:solidFill>
                <a:latin typeface="Microsoft JhengHei"/>
                <a:ea typeface="Microsoft JhengHei"/>
                <a:cs typeface="Microsoft JhengHei"/>
                <a:sym typeface="Microsoft JhengHei"/>
              </a:rPr>
              <a:t>受到惡意勒索軟體攻擊時，有可快速回復的方法</a:t>
            </a:r>
            <a:r>
              <a:rPr lang="zh-TW">
                <a:latin typeface="Microsoft JhengHei"/>
                <a:ea typeface="Microsoft JhengHei"/>
                <a:cs typeface="Microsoft JhengHei"/>
              </a:rPr>
              <a:t>。</a:t>
            </a:r>
            <a:endParaRPr lang="zh-TW" altLang="en-US" i="0" u="none" strike="noStrike" cap="none">
              <a:solidFill>
                <a:srgbClr val="3F3F3F"/>
              </a:solidFill>
              <a:latin typeface="Microsoft JhengHei"/>
              <a:ea typeface="Microsoft JhengHei"/>
              <a:cs typeface="Microsoft JhengHei"/>
              <a:sym typeface="Microsoft JhengHei"/>
            </a:endParaRPr>
          </a:p>
        </p:txBody>
      </p:sp>
      <p:sp>
        <p:nvSpPr>
          <p:cNvPr id="223" name="Shape 223"/>
          <p:cNvSpPr txBox="1">
            <a:spLocks noGrp="1"/>
          </p:cNvSpPr>
          <p:nvPr>
            <p:ph type="title"/>
          </p:nvPr>
        </p:nvSpPr>
        <p:spPr>
          <a:prstGeom prst="rect">
            <a:avLst/>
          </a:prstGeom>
          <a:noFill/>
          <a:ln>
            <a:noFill/>
          </a:ln>
          <a:effectLst>
            <a:outerShdw blurRad="50800" dist="38100" dir="2700000" algn="tl" rotWithShape="0">
              <a:srgbClr val="000000">
                <a:alpha val="40000"/>
              </a:srgbClr>
            </a:outerShdw>
          </a:effectLst>
        </p:spPr>
        <p:txBody>
          <a:bodyPr spcFirstLastPara="1" wrap="square" lIns="72000" tIns="45700" rIns="72000" bIns="45700" anchor="ctr" anchorCtr="0">
            <a:noAutofit/>
          </a:bodyPr>
          <a:lstStyle/>
          <a:p>
            <a:pPr marL="0" marR="0" lvl="0" indent="0" algn="ctr" rtl="0">
              <a:spcBef>
                <a:spcPts val="0"/>
              </a:spcBef>
              <a:spcAft>
                <a:spcPts val="0"/>
              </a:spcAft>
              <a:buClr>
                <a:schemeClr val="lt1"/>
              </a:buClr>
              <a:buSzPts val="3600"/>
              <a:buFont typeface="Arial"/>
              <a:buNone/>
            </a:pPr>
            <a:r>
              <a:rPr lang="zh-TW" sz="3600" i="0" u="none" strike="noStrike" cap="none">
                <a:solidFill>
                  <a:schemeClr val="lt1"/>
                </a:solidFill>
                <a:latin typeface="Microsoft JhengHei"/>
                <a:ea typeface="Microsoft JhengHei"/>
                <a:cs typeface="Microsoft JhengHei"/>
                <a:sym typeface="Microsoft JhengHei"/>
              </a:rPr>
              <a:t>為什麼要使用快照：阻擋勒索軟體攻擊</a:t>
            </a:r>
            <a:endParaRPr>
              <a:latin typeface="Microsoft JhengHei"/>
              <a:ea typeface="Microsoft JhengHei"/>
              <a:cs typeface="Microsoft JhengHei"/>
              <a:sym typeface="Microsoft JhengHei"/>
            </a:endParaRPr>
          </a:p>
        </p:txBody>
      </p:sp>
      <p:sp>
        <p:nvSpPr>
          <p:cNvPr id="225" name="Shape 225"/>
          <p:cNvSpPr/>
          <p:nvPr/>
        </p:nvSpPr>
        <p:spPr>
          <a:xfrm>
            <a:off x="1446640" y="3719038"/>
            <a:ext cx="3020086" cy="1244421"/>
          </a:xfrm>
          <a:prstGeom prst="rect">
            <a:avLst/>
          </a:prstGeom>
          <a:solidFill>
            <a:srgbClr val="3185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7" name="Shape 227"/>
          <p:cNvSpPr/>
          <p:nvPr/>
        </p:nvSpPr>
        <p:spPr>
          <a:xfrm>
            <a:off x="1609407" y="4268567"/>
            <a:ext cx="2698836" cy="533100"/>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Shape 229"/>
          <p:cNvSpPr/>
          <p:nvPr/>
        </p:nvSpPr>
        <p:spPr>
          <a:xfrm>
            <a:off x="1722290" y="4394147"/>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A</a:t>
            </a:r>
            <a:endParaRPr sz="1400" b="0" i="0" u="none" strike="noStrike" cap="none">
              <a:solidFill>
                <a:schemeClr val="lt1"/>
              </a:solidFill>
              <a:latin typeface="Arial"/>
              <a:ea typeface="Arial"/>
              <a:cs typeface="Arial"/>
              <a:sym typeface="Arial"/>
            </a:endParaRPr>
          </a:p>
        </p:txBody>
      </p:sp>
      <p:sp>
        <p:nvSpPr>
          <p:cNvPr id="230" name="Shape 230"/>
          <p:cNvSpPr/>
          <p:nvPr/>
        </p:nvSpPr>
        <p:spPr>
          <a:xfrm>
            <a:off x="2243285" y="4394147"/>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B</a:t>
            </a:r>
            <a:endParaRPr sz="1400" b="0" i="0" u="none" strike="noStrike" cap="none">
              <a:solidFill>
                <a:schemeClr val="lt1"/>
              </a:solidFill>
              <a:latin typeface="Arial"/>
              <a:ea typeface="Arial"/>
              <a:cs typeface="Arial"/>
              <a:sym typeface="Arial"/>
            </a:endParaRPr>
          </a:p>
        </p:txBody>
      </p:sp>
      <p:sp>
        <p:nvSpPr>
          <p:cNvPr id="231" name="Shape 231"/>
          <p:cNvSpPr/>
          <p:nvPr/>
        </p:nvSpPr>
        <p:spPr>
          <a:xfrm>
            <a:off x="2764280" y="4394147"/>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zh-TW" sz="1400" b="0" i="0" u="none" strike="noStrike" cap="none">
                <a:solidFill>
                  <a:schemeClr val="lt1"/>
                </a:solidFill>
                <a:latin typeface="Arial"/>
                <a:ea typeface="Arial"/>
                <a:cs typeface="Arial"/>
                <a:sym typeface="Arial"/>
              </a:rPr>
              <a:t>C</a:t>
            </a:r>
            <a:endParaRPr sz="1400" b="0" i="0" u="none" strike="noStrike" cap="none">
              <a:solidFill>
                <a:schemeClr val="lt1"/>
              </a:solidFill>
              <a:latin typeface="Arial"/>
              <a:ea typeface="Arial"/>
              <a:cs typeface="Arial"/>
              <a:sym typeface="Arial"/>
            </a:endParaRPr>
          </a:p>
        </p:txBody>
      </p:sp>
      <p:sp>
        <p:nvSpPr>
          <p:cNvPr id="233" name="Shape 233"/>
          <p:cNvSpPr/>
          <p:nvPr/>
        </p:nvSpPr>
        <p:spPr>
          <a:xfrm>
            <a:off x="2251859" y="384046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B’</a:t>
            </a:r>
            <a:endParaRPr sz="1400" b="0" i="0" u="none" strike="noStrike" cap="none">
              <a:solidFill>
                <a:schemeClr val="lt1"/>
              </a:solidFill>
              <a:latin typeface="Arial"/>
              <a:ea typeface="Arial"/>
              <a:cs typeface="Arial"/>
              <a:sym typeface="Arial"/>
            </a:endParaRPr>
          </a:p>
        </p:txBody>
      </p:sp>
      <p:sp>
        <p:nvSpPr>
          <p:cNvPr id="234" name="Shape 234"/>
          <p:cNvSpPr/>
          <p:nvPr/>
        </p:nvSpPr>
        <p:spPr>
          <a:xfrm>
            <a:off x="2796137" y="384046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C’</a:t>
            </a:r>
            <a:endParaRPr sz="1400" b="0" i="0" u="none" strike="noStrike" cap="none">
              <a:solidFill>
                <a:schemeClr val="lt1"/>
              </a:solidFill>
              <a:latin typeface="Arial"/>
              <a:ea typeface="Arial"/>
              <a:cs typeface="Arial"/>
              <a:sym typeface="Arial"/>
            </a:endParaRPr>
          </a:p>
        </p:txBody>
      </p:sp>
      <p:sp>
        <p:nvSpPr>
          <p:cNvPr id="235" name="Shape 235"/>
          <p:cNvSpPr/>
          <p:nvPr/>
        </p:nvSpPr>
        <p:spPr>
          <a:xfrm>
            <a:off x="1703746" y="384046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A’</a:t>
            </a:r>
            <a:endParaRPr sz="1400" b="0" i="0" u="none" strike="noStrike" cap="none">
              <a:solidFill>
                <a:schemeClr val="lt1"/>
              </a:solidFill>
              <a:latin typeface="Arial"/>
              <a:ea typeface="Arial"/>
              <a:cs typeface="Arial"/>
              <a:sym typeface="Arial"/>
            </a:endParaRPr>
          </a:p>
        </p:txBody>
      </p:sp>
      <p:sp>
        <p:nvSpPr>
          <p:cNvPr id="237" name="Shape 237"/>
          <p:cNvSpPr/>
          <p:nvPr/>
        </p:nvSpPr>
        <p:spPr>
          <a:xfrm>
            <a:off x="3309589" y="384046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D’</a:t>
            </a:r>
            <a:endParaRPr sz="1400" b="0" i="0" u="none" strike="noStrike" cap="none">
              <a:solidFill>
                <a:schemeClr val="lt1"/>
              </a:solidFill>
              <a:latin typeface="Arial"/>
              <a:ea typeface="Arial"/>
              <a:cs typeface="Arial"/>
              <a:sym typeface="Arial"/>
            </a:endParaRPr>
          </a:p>
        </p:txBody>
      </p:sp>
      <p:sp>
        <p:nvSpPr>
          <p:cNvPr id="238" name="Shape 238"/>
          <p:cNvSpPr/>
          <p:nvPr/>
        </p:nvSpPr>
        <p:spPr>
          <a:xfrm>
            <a:off x="3830584" y="3840464"/>
            <a:ext cx="404100" cy="307800"/>
          </a:xfrm>
          <a:prstGeom prst="rect">
            <a:avLst/>
          </a:prstGeom>
          <a:solidFill>
            <a:srgbClr val="E36C0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E’</a:t>
            </a:r>
            <a:endParaRPr sz="1400" b="0" i="0" u="none" strike="noStrike" cap="none">
              <a:solidFill>
                <a:schemeClr val="lt1"/>
              </a:solidFill>
              <a:latin typeface="Arial"/>
              <a:ea typeface="Arial"/>
              <a:cs typeface="Arial"/>
              <a:sym typeface="Arial"/>
            </a:endParaRPr>
          </a:p>
        </p:txBody>
      </p:sp>
      <p:sp>
        <p:nvSpPr>
          <p:cNvPr id="242" name="Shape 242"/>
          <p:cNvSpPr/>
          <p:nvPr/>
        </p:nvSpPr>
        <p:spPr>
          <a:xfrm>
            <a:off x="3318818" y="4389993"/>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D</a:t>
            </a:r>
            <a:endParaRPr sz="1400" b="0" i="0" u="none" strike="noStrike" cap="none">
              <a:solidFill>
                <a:schemeClr val="lt1"/>
              </a:solidFill>
              <a:latin typeface="Arial"/>
              <a:ea typeface="Arial"/>
              <a:cs typeface="Arial"/>
              <a:sym typeface="Arial"/>
            </a:endParaRPr>
          </a:p>
        </p:txBody>
      </p:sp>
      <p:sp>
        <p:nvSpPr>
          <p:cNvPr id="243" name="Shape 243"/>
          <p:cNvSpPr/>
          <p:nvPr/>
        </p:nvSpPr>
        <p:spPr>
          <a:xfrm>
            <a:off x="3839813" y="4389993"/>
            <a:ext cx="404100" cy="307800"/>
          </a:xfrm>
          <a:prstGeom prst="rect">
            <a:avLst/>
          </a:prstGeom>
          <a:solidFill>
            <a:srgbClr val="7030A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zh-TW" sz="1400" b="0" i="0" u="none" strike="noStrike" cap="none">
                <a:solidFill>
                  <a:schemeClr val="lt1"/>
                </a:solidFill>
                <a:latin typeface="Arial"/>
                <a:ea typeface="Arial"/>
                <a:cs typeface="Arial"/>
                <a:sym typeface="Arial"/>
              </a:rPr>
              <a:t>E</a:t>
            </a:r>
            <a:endParaRPr sz="1400" b="0" i="0" u="none" strike="noStrike" cap="none">
              <a:solidFill>
                <a:schemeClr val="lt1"/>
              </a:solidFill>
              <a:latin typeface="Arial"/>
              <a:ea typeface="Arial"/>
              <a:cs typeface="Arial"/>
              <a:sym typeface="Arial"/>
            </a:endParaRPr>
          </a:p>
        </p:txBody>
      </p:sp>
      <p:pic>
        <p:nvPicPr>
          <p:cNvPr id="6" name="圖片 5">
            <a:extLst>
              <a:ext uri="{FF2B5EF4-FFF2-40B4-BE49-F238E27FC236}">
                <a16:creationId xmlns:a16="http://schemas.microsoft.com/office/drawing/2014/main" id="{C8070B64-B79B-4E0A-9E28-A6EFE847FF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6786" y="2961968"/>
            <a:ext cx="699186" cy="526749"/>
          </a:xfrm>
          <a:prstGeom prst="rect">
            <a:avLst/>
          </a:prstGeom>
        </p:spPr>
      </p:pic>
      <p:grpSp>
        <p:nvGrpSpPr>
          <p:cNvPr id="9" name="群組 8">
            <a:extLst>
              <a:ext uri="{FF2B5EF4-FFF2-40B4-BE49-F238E27FC236}">
                <a16:creationId xmlns:a16="http://schemas.microsoft.com/office/drawing/2014/main" id="{5C28E952-4003-4DD8-BA4C-73BEA0440EAA}"/>
              </a:ext>
            </a:extLst>
          </p:cNvPr>
          <p:cNvGrpSpPr/>
          <p:nvPr/>
        </p:nvGrpSpPr>
        <p:grpSpPr>
          <a:xfrm>
            <a:off x="1330812" y="3078003"/>
            <a:ext cx="468863" cy="468863"/>
            <a:chOff x="889317" y="2537938"/>
            <a:chExt cx="556036" cy="556036"/>
          </a:xfrm>
        </p:grpSpPr>
        <p:sp>
          <p:nvSpPr>
            <p:cNvPr id="8" name="橢圓 7">
              <a:extLst>
                <a:ext uri="{FF2B5EF4-FFF2-40B4-BE49-F238E27FC236}">
                  <a16:creationId xmlns:a16="http://schemas.microsoft.com/office/drawing/2014/main" id="{4414D48E-9866-4D4F-BB32-4E02C31AEFD7}"/>
                </a:ext>
              </a:extLst>
            </p:cNvPr>
            <p:cNvSpPr/>
            <p:nvPr/>
          </p:nvSpPr>
          <p:spPr>
            <a:xfrm>
              <a:off x="889317" y="2537938"/>
              <a:ext cx="556036" cy="556036"/>
            </a:xfrm>
            <a:prstGeom prst="ellips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FA076AE1-8C99-4CE0-B67D-DE3099CEF6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60" y="2663193"/>
              <a:ext cx="386386" cy="305526"/>
            </a:xfrm>
            <a:prstGeom prst="rect">
              <a:avLst/>
            </a:prstGeom>
          </p:spPr>
        </p:pic>
      </p:grpSp>
      <p:pic>
        <p:nvPicPr>
          <p:cNvPr id="10" name="圖片 9">
            <a:extLst>
              <a:ext uri="{FF2B5EF4-FFF2-40B4-BE49-F238E27FC236}">
                <a16:creationId xmlns:a16="http://schemas.microsoft.com/office/drawing/2014/main" id="{3D23285C-0FED-411D-A84D-D67C5F28BE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6299" y="3222739"/>
            <a:ext cx="250057" cy="347240"/>
          </a:xfrm>
          <a:prstGeom prst="rect">
            <a:avLst/>
          </a:prstGeom>
          <a:effectLst>
            <a:outerShdw blurRad="63500" sx="102000" sy="102000" algn="ctr" rotWithShape="0">
              <a:prstClr val="black">
                <a:alpha val="40000"/>
              </a:prstClr>
            </a:outerShdw>
          </a:effectLst>
        </p:spPr>
      </p:pic>
      <p:pic>
        <p:nvPicPr>
          <p:cNvPr id="35" name="圖片 34">
            <a:extLst>
              <a:ext uri="{FF2B5EF4-FFF2-40B4-BE49-F238E27FC236}">
                <a16:creationId xmlns:a16="http://schemas.microsoft.com/office/drawing/2014/main" id="{4F30CE39-E789-418F-812A-D010757BB5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591" y="2961968"/>
            <a:ext cx="699186" cy="526749"/>
          </a:xfrm>
          <a:prstGeom prst="rect">
            <a:avLst/>
          </a:prstGeom>
        </p:spPr>
      </p:pic>
      <p:pic>
        <p:nvPicPr>
          <p:cNvPr id="36" name="圖片 35">
            <a:extLst>
              <a:ext uri="{FF2B5EF4-FFF2-40B4-BE49-F238E27FC236}">
                <a16:creationId xmlns:a16="http://schemas.microsoft.com/office/drawing/2014/main" id="{DB397B58-74F2-4A7E-AB7B-7CF9C5C372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27104" y="3222739"/>
            <a:ext cx="250057" cy="347240"/>
          </a:xfrm>
          <a:prstGeom prst="rect">
            <a:avLst/>
          </a:prstGeom>
          <a:effectLst>
            <a:outerShdw blurRad="63500" sx="102000" sy="102000" algn="ctr" rotWithShape="0">
              <a:prstClr val="black">
                <a:alpha val="40000"/>
              </a:prstClr>
            </a:outerShdw>
          </a:effectLst>
        </p:spPr>
      </p:pic>
      <p:pic>
        <p:nvPicPr>
          <p:cNvPr id="37" name="圖片 36">
            <a:extLst>
              <a:ext uri="{FF2B5EF4-FFF2-40B4-BE49-F238E27FC236}">
                <a16:creationId xmlns:a16="http://schemas.microsoft.com/office/drawing/2014/main" id="{1A2284CA-6679-43CB-AD0E-49AEEE00F3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4581" y="2961968"/>
            <a:ext cx="699186" cy="526749"/>
          </a:xfrm>
          <a:prstGeom prst="rect">
            <a:avLst/>
          </a:prstGeom>
        </p:spPr>
      </p:pic>
      <p:pic>
        <p:nvPicPr>
          <p:cNvPr id="38" name="圖片 37">
            <a:extLst>
              <a:ext uri="{FF2B5EF4-FFF2-40B4-BE49-F238E27FC236}">
                <a16:creationId xmlns:a16="http://schemas.microsoft.com/office/drawing/2014/main" id="{A3878C86-31CF-4A71-8F45-B877B284FC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4094" y="3222739"/>
            <a:ext cx="250057" cy="347240"/>
          </a:xfrm>
          <a:prstGeom prst="rect">
            <a:avLst/>
          </a:prstGeom>
          <a:effectLst>
            <a:outerShdw blurRad="63500" sx="102000" sy="102000" algn="ctr" rotWithShape="0">
              <a:prstClr val="black">
                <a:alpha val="40000"/>
              </a:prstClr>
            </a:outerShdw>
          </a:effectLst>
        </p:spPr>
      </p:pic>
      <p:pic>
        <p:nvPicPr>
          <p:cNvPr id="12" name="圖片 11">
            <a:extLst>
              <a:ext uri="{FF2B5EF4-FFF2-40B4-BE49-F238E27FC236}">
                <a16:creationId xmlns:a16="http://schemas.microsoft.com/office/drawing/2014/main" id="{5902A5DC-CD76-49E2-A478-A24C1E44BF21}"/>
              </a:ext>
            </a:extLst>
          </p:cNvPr>
          <p:cNvPicPr>
            <a:picLocks noChangeAspect="1"/>
          </p:cNvPicPr>
          <p:nvPr/>
        </p:nvPicPr>
        <p:blipFill>
          <a:blip r:embed="rId7"/>
          <a:stretch>
            <a:fillRect/>
          </a:stretch>
        </p:blipFill>
        <p:spPr>
          <a:xfrm>
            <a:off x="5758454" y="4064673"/>
            <a:ext cx="1370586" cy="940887"/>
          </a:xfrm>
          <a:prstGeom prst="rect">
            <a:avLst/>
          </a:prstGeom>
          <a:effectLst>
            <a:outerShdw blurRad="50800" dist="38100" dir="5400000" algn="t" rotWithShape="0">
              <a:prstClr val="black">
                <a:alpha val="40000"/>
              </a:prstClr>
            </a:outerShdw>
          </a:effectLst>
        </p:spPr>
      </p:pic>
      <p:pic>
        <p:nvPicPr>
          <p:cNvPr id="19" name="圖片 18">
            <a:extLst>
              <a:ext uri="{FF2B5EF4-FFF2-40B4-BE49-F238E27FC236}">
                <a16:creationId xmlns:a16="http://schemas.microsoft.com/office/drawing/2014/main" id="{90BC6D16-5012-4634-A379-539A07475C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35883" y="3533477"/>
            <a:ext cx="651730" cy="811844"/>
          </a:xfrm>
          <a:prstGeom prst="rect">
            <a:avLst/>
          </a:prstGeom>
          <a:effectLst>
            <a:outerShdw blurRad="50800" dist="38100" dir="5400000" algn="t" rotWithShape="0">
              <a:prstClr val="black">
                <a:alpha val="40000"/>
              </a:prstClr>
            </a:outerShdw>
          </a:effectLst>
        </p:spPr>
      </p:pic>
      <p:grpSp>
        <p:nvGrpSpPr>
          <p:cNvPr id="22" name="群組 21">
            <a:extLst>
              <a:ext uri="{FF2B5EF4-FFF2-40B4-BE49-F238E27FC236}">
                <a16:creationId xmlns:a16="http://schemas.microsoft.com/office/drawing/2014/main" id="{10C5D92D-4962-4E3F-882A-845659E01F0A}"/>
              </a:ext>
            </a:extLst>
          </p:cNvPr>
          <p:cNvGrpSpPr/>
          <p:nvPr/>
        </p:nvGrpSpPr>
        <p:grpSpPr>
          <a:xfrm>
            <a:off x="5843311" y="2916067"/>
            <a:ext cx="1087182" cy="671519"/>
            <a:chOff x="5296072" y="2438860"/>
            <a:chExt cx="1269089" cy="783879"/>
          </a:xfrm>
        </p:grpSpPr>
        <p:pic>
          <p:nvPicPr>
            <p:cNvPr id="21" name="圖片 20">
              <a:extLst>
                <a:ext uri="{FF2B5EF4-FFF2-40B4-BE49-F238E27FC236}">
                  <a16:creationId xmlns:a16="http://schemas.microsoft.com/office/drawing/2014/main" id="{152D9479-6E9B-467F-9F68-FE13A0D868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5375235" y="2359697"/>
              <a:ext cx="769403" cy="927730"/>
            </a:xfrm>
            <a:prstGeom prst="rect">
              <a:avLst/>
            </a:prstGeom>
            <a:effectLst>
              <a:outerShdw blurRad="50800" dist="38100" dir="5400000" algn="t" rotWithShape="0">
                <a:prstClr val="black">
                  <a:alpha val="40000"/>
                </a:prstClr>
              </a:outerShdw>
            </a:effectLst>
          </p:spPr>
        </p:pic>
        <p:pic>
          <p:nvPicPr>
            <p:cNvPr id="17" name="圖片 16">
              <a:extLst>
                <a:ext uri="{FF2B5EF4-FFF2-40B4-BE49-F238E27FC236}">
                  <a16:creationId xmlns:a16="http://schemas.microsoft.com/office/drawing/2014/main" id="{3A0D99F2-C926-4D56-93AD-3788EEE427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03996" y="2800807"/>
              <a:ext cx="461165" cy="421932"/>
            </a:xfrm>
            <a:prstGeom prst="rect">
              <a:avLst/>
            </a:prstGeom>
            <a:effectLst>
              <a:outerShdw blurRad="50800" dist="38100" dir="5400000" algn="t" rotWithShape="0">
                <a:prstClr val="black">
                  <a:alpha val="40000"/>
                </a:prstClr>
              </a:outerShdw>
            </a:effectLst>
          </p:spPr>
        </p:pic>
      </p:grpSp>
      <p:pic>
        <p:nvPicPr>
          <p:cNvPr id="5" name="圖片 4">
            <a:extLst>
              <a:ext uri="{FF2B5EF4-FFF2-40B4-BE49-F238E27FC236}">
                <a16:creationId xmlns:a16="http://schemas.microsoft.com/office/drawing/2014/main" id="{2F12DD97-19A3-406D-85A6-614FD7405C5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36398" y="2349248"/>
            <a:ext cx="5248002" cy="565518"/>
          </a:xfrm>
          <a:prstGeom prst="rect">
            <a:avLst/>
          </a:prstGeom>
        </p:spPr>
      </p:pic>
      <p:sp>
        <p:nvSpPr>
          <p:cNvPr id="241" name="Shape 241"/>
          <p:cNvSpPr txBox="1"/>
          <p:nvPr/>
        </p:nvSpPr>
        <p:spPr>
          <a:xfrm>
            <a:off x="1910343" y="2473987"/>
            <a:ext cx="497376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zh-TW" sz="1400" b="1" i="0" u="none" strike="noStrike" cap="none">
                <a:solidFill>
                  <a:schemeClr val="bg1"/>
                </a:solidFill>
                <a:latin typeface="微軟正黑體" panose="020B0604030504040204" pitchFamily="34" charset="-120"/>
                <a:ea typeface="微軟正黑體" panose="020B0604030504040204" pitchFamily="34" charset="-120"/>
                <a:sym typeface="Arial"/>
              </a:rPr>
              <a:t>經由使用者電腦或外接裝置入侵的勒索軟體，無法覆蓋快照:</a:t>
            </a:r>
            <a:endParaRPr sz="1400" b="1" i="0" u="none" strike="noStrike" cap="none">
              <a:solidFill>
                <a:schemeClr val="bg1"/>
              </a:solidFill>
              <a:latin typeface="微軟正黑體" panose="020B0604030504040204" pitchFamily="34" charset="-120"/>
              <a:ea typeface="微軟正黑體" panose="020B0604030504040204" pitchFamily="34" charset="-120"/>
              <a:sym typeface="Arial"/>
            </a:endParaRPr>
          </a:p>
        </p:txBody>
      </p:sp>
      <p:grpSp>
        <p:nvGrpSpPr>
          <p:cNvPr id="31" name="群組 30">
            <a:extLst>
              <a:ext uri="{FF2B5EF4-FFF2-40B4-BE49-F238E27FC236}">
                <a16:creationId xmlns:a16="http://schemas.microsoft.com/office/drawing/2014/main" id="{7AC93CCC-56D0-47CD-8585-CCA4E2F66116}"/>
              </a:ext>
            </a:extLst>
          </p:cNvPr>
          <p:cNvGrpSpPr/>
          <p:nvPr/>
        </p:nvGrpSpPr>
        <p:grpSpPr>
          <a:xfrm>
            <a:off x="7179344" y="3439791"/>
            <a:ext cx="1227669" cy="800348"/>
            <a:chOff x="7307786" y="3362271"/>
            <a:chExt cx="1168039" cy="761474"/>
          </a:xfrm>
        </p:grpSpPr>
        <p:grpSp>
          <p:nvGrpSpPr>
            <p:cNvPr id="30" name="群組 29">
              <a:extLst>
                <a:ext uri="{FF2B5EF4-FFF2-40B4-BE49-F238E27FC236}">
                  <a16:creationId xmlns:a16="http://schemas.microsoft.com/office/drawing/2014/main" id="{C268BEA4-D19E-40BE-9DFA-EB5278D5341B}"/>
                </a:ext>
              </a:extLst>
            </p:cNvPr>
            <p:cNvGrpSpPr/>
            <p:nvPr/>
          </p:nvGrpSpPr>
          <p:grpSpPr>
            <a:xfrm>
              <a:off x="7307786" y="3556203"/>
              <a:ext cx="1168039" cy="567542"/>
              <a:chOff x="6990085" y="3443536"/>
              <a:chExt cx="1525161" cy="741066"/>
            </a:xfrm>
          </p:grpSpPr>
          <p:pic>
            <p:nvPicPr>
              <p:cNvPr id="27" name="圖片 26">
                <a:extLst>
                  <a:ext uri="{FF2B5EF4-FFF2-40B4-BE49-F238E27FC236}">
                    <a16:creationId xmlns:a16="http://schemas.microsoft.com/office/drawing/2014/main" id="{01816C57-9015-4EFF-A37F-283F45E8CE9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90085" y="3443536"/>
                <a:ext cx="962151" cy="648264"/>
              </a:xfrm>
              <a:prstGeom prst="rect">
                <a:avLst/>
              </a:prstGeom>
              <a:effectLst>
                <a:outerShdw blurRad="50800" dist="38100" dir="5400000" algn="t" rotWithShape="0">
                  <a:prstClr val="black">
                    <a:alpha val="40000"/>
                  </a:prstClr>
                </a:outerShdw>
              </a:effectLst>
            </p:spPr>
          </p:pic>
          <p:pic>
            <p:nvPicPr>
              <p:cNvPr id="29" name="圖片 28">
                <a:extLst>
                  <a:ext uri="{FF2B5EF4-FFF2-40B4-BE49-F238E27FC236}">
                    <a16:creationId xmlns:a16="http://schemas.microsoft.com/office/drawing/2014/main" id="{BA474E2E-6992-48DB-9F0F-118DD237C19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7571636" y="3549643"/>
                <a:ext cx="943610" cy="634959"/>
              </a:xfrm>
              <a:prstGeom prst="rect">
                <a:avLst/>
              </a:prstGeom>
              <a:effectLst>
                <a:outerShdw blurRad="50800" dist="38100" dir="8100000" algn="tr" rotWithShape="0">
                  <a:prstClr val="black">
                    <a:alpha val="40000"/>
                  </a:prstClr>
                </a:outerShdw>
              </a:effectLst>
            </p:spPr>
          </p:pic>
        </p:grpSp>
        <p:pic>
          <p:nvPicPr>
            <p:cNvPr id="24" name="圖片 23">
              <a:extLst>
                <a:ext uri="{FF2B5EF4-FFF2-40B4-BE49-F238E27FC236}">
                  <a16:creationId xmlns:a16="http://schemas.microsoft.com/office/drawing/2014/main" id="{2A1C5395-0A88-4917-951A-8C26F17410A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13534" y="3362271"/>
              <a:ext cx="664567" cy="664567"/>
            </a:xfrm>
            <a:prstGeom prst="rect">
              <a:avLst/>
            </a:prstGeom>
            <a:effectLst>
              <a:outerShdw blurRad="50800" dist="38100" dir="2700000" algn="tl" rotWithShape="0">
                <a:prstClr val="black">
                  <a:alpha val="40000"/>
                </a:prstClr>
              </a:outerShdw>
            </a:effectLst>
          </p:spPr>
        </p:pic>
      </p:grpSp>
      <p:sp>
        <p:nvSpPr>
          <p:cNvPr id="244" name="文字方塊 243">
            <a:extLst>
              <a:ext uri="{FF2B5EF4-FFF2-40B4-BE49-F238E27FC236}">
                <a16:creationId xmlns:a16="http://schemas.microsoft.com/office/drawing/2014/main" id="{FE5396A3-8FFB-47AB-A501-B30B55A9BB60}"/>
              </a:ext>
            </a:extLst>
          </p:cNvPr>
          <p:cNvSpPr txBox="1"/>
          <p:nvPr/>
        </p:nvSpPr>
        <p:spPr>
          <a:xfrm>
            <a:off x="5714001" y="3571029"/>
            <a:ext cx="1347743" cy="230832"/>
          </a:xfrm>
          <a:prstGeom prst="rect">
            <a:avLst/>
          </a:prstGeom>
          <a:noFill/>
        </p:spPr>
        <p:txBody>
          <a:bodyPr wrap="square" rtlCol="0" anchor="t">
            <a:spAutoFit/>
          </a:bodyPr>
          <a:lstStyle/>
          <a:p>
            <a:pPr algn="ctr"/>
            <a:r>
              <a:rPr lang="en-US" altLang="zh-TW" sz="900" b="1" err="1">
                <a:solidFill>
                  <a:srgbClr val="002060"/>
                </a:solidFill>
                <a:latin typeface="Microsoft JhengHei"/>
                <a:ea typeface="Microsoft JhengHei"/>
              </a:rPr>
              <a:t>外接儲存裝置</a:t>
            </a:r>
            <a:endParaRPr lang="zh-TW" altLang="en-US" sz="900" b="1" err="1">
              <a:solidFill>
                <a:srgbClr val="002060"/>
              </a:solidFill>
              <a:latin typeface="Microsoft JhengHei"/>
              <a:ea typeface="Microsoft JhengHei"/>
            </a:endParaRPr>
          </a:p>
        </p:txBody>
      </p:sp>
      <p:sp>
        <p:nvSpPr>
          <p:cNvPr id="60" name="文字方塊 59">
            <a:extLst>
              <a:ext uri="{FF2B5EF4-FFF2-40B4-BE49-F238E27FC236}">
                <a16:creationId xmlns:a16="http://schemas.microsoft.com/office/drawing/2014/main" id="{20D34D65-FEC4-44DB-AF8A-898B4A4DC84B}"/>
              </a:ext>
            </a:extLst>
          </p:cNvPr>
          <p:cNvSpPr txBox="1"/>
          <p:nvPr/>
        </p:nvSpPr>
        <p:spPr>
          <a:xfrm>
            <a:off x="4617164" y="4311772"/>
            <a:ext cx="976290" cy="369332"/>
          </a:xfrm>
          <a:prstGeom prst="rect">
            <a:avLst/>
          </a:prstGeom>
          <a:noFill/>
        </p:spPr>
        <p:txBody>
          <a:bodyPr wrap="square" rtlCol="0" anchor="t">
            <a:spAutoFit/>
          </a:bodyPr>
          <a:lstStyle/>
          <a:p>
            <a:pPr algn="ctr"/>
            <a:r>
              <a:rPr lang="en-US" altLang="zh-TW" sz="900" b="1" err="1">
                <a:solidFill>
                  <a:srgbClr val="002060"/>
                </a:solidFill>
                <a:latin typeface="Microsoft JhengHei"/>
                <a:ea typeface="Microsoft JhengHei"/>
              </a:rPr>
              <a:t>電腦或伺服器上的硬碟空間</a:t>
            </a:r>
          </a:p>
        </p:txBody>
      </p:sp>
      <p:sp>
        <p:nvSpPr>
          <p:cNvPr id="61" name="文字方塊 60">
            <a:extLst>
              <a:ext uri="{FF2B5EF4-FFF2-40B4-BE49-F238E27FC236}">
                <a16:creationId xmlns:a16="http://schemas.microsoft.com/office/drawing/2014/main" id="{AC898B28-23B0-484E-B782-74D739C7F3AF}"/>
              </a:ext>
            </a:extLst>
          </p:cNvPr>
          <p:cNvSpPr txBox="1"/>
          <p:nvPr/>
        </p:nvSpPr>
        <p:spPr>
          <a:xfrm>
            <a:off x="7344709" y="4222218"/>
            <a:ext cx="926284" cy="369332"/>
          </a:xfrm>
          <a:prstGeom prst="rect">
            <a:avLst/>
          </a:prstGeom>
          <a:noFill/>
        </p:spPr>
        <p:txBody>
          <a:bodyPr wrap="square" rtlCol="0" anchor="t">
            <a:spAutoFit/>
          </a:bodyPr>
          <a:lstStyle/>
          <a:p>
            <a:pPr algn="ctr"/>
            <a:r>
              <a:rPr lang="en-US" altLang="zh-TW" sz="900" b="1" err="1">
                <a:solidFill>
                  <a:srgbClr val="002060"/>
                </a:solidFill>
                <a:latin typeface="Microsoft JhengHei"/>
                <a:ea typeface="Microsoft JhengHei"/>
              </a:rPr>
              <a:t>雲端空間</a:t>
            </a:r>
            <a:r>
              <a:rPr lang="en-US" altLang="zh-TW" sz="900" b="1">
                <a:solidFill>
                  <a:srgbClr val="002060"/>
                </a:solidFill>
                <a:latin typeface="Microsoft JhengHei"/>
                <a:ea typeface="Microsoft JhengHei"/>
              </a:rPr>
              <a:t> / NAS</a:t>
            </a:r>
            <a:endParaRPr lang="zh-TW" altLang="en-US" sz="900" b="1">
              <a:solidFill>
                <a:srgbClr val="002060"/>
              </a:solidFill>
              <a:latin typeface="Microsoft JhengHei"/>
              <a:ea typeface="Microsoft JhengHei"/>
            </a:endParaRPr>
          </a:p>
        </p:txBody>
      </p:sp>
      <p:sp>
        <p:nvSpPr>
          <p:cNvPr id="245" name="弧形 244">
            <a:extLst>
              <a:ext uri="{FF2B5EF4-FFF2-40B4-BE49-F238E27FC236}">
                <a16:creationId xmlns:a16="http://schemas.microsoft.com/office/drawing/2014/main" id="{DF828AF2-11BD-4057-BF7F-75C1E05FC10B}"/>
              </a:ext>
            </a:extLst>
          </p:cNvPr>
          <p:cNvSpPr/>
          <p:nvPr/>
        </p:nvSpPr>
        <p:spPr>
          <a:xfrm rot="17557318">
            <a:off x="5164962" y="3125801"/>
            <a:ext cx="914400" cy="914400"/>
          </a:xfrm>
          <a:prstGeom prst="arc">
            <a:avLst>
              <a:gd name="adj1" fmla="val 16200000"/>
              <a:gd name="adj2" fmla="val 21582801"/>
            </a:avLst>
          </a:prstGeom>
          <a:ln w="28575">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3" name="弧形 62">
            <a:extLst>
              <a:ext uri="{FF2B5EF4-FFF2-40B4-BE49-F238E27FC236}">
                <a16:creationId xmlns:a16="http://schemas.microsoft.com/office/drawing/2014/main" id="{262FCB07-7346-40E0-A290-AECAF824BC8B}"/>
              </a:ext>
            </a:extLst>
          </p:cNvPr>
          <p:cNvSpPr/>
          <p:nvPr/>
        </p:nvSpPr>
        <p:spPr>
          <a:xfrm rot="20575507">
            <a:off x="6568564" y="3112155"/>
            <a:ext cx="914400" cy="914400"/>
          </a:xfrm>
          <a:prstGeom prst="arc">
            <a:avLst>
              <a:gd name="adj1" fmla="val 16200000"/>
              <a:gd name="adj2" fmla="val 21582801"/>
            </a:avLst>
          </a:prstGeom>
          <a:ln w="28575">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4" name="弧形 63">
            <a:extLst>
              <a:ext uri="{FF2B5EF4-FFF2-40B4-BE49-F238E27FC236}">
                <a16:creationId xmlns:a16="http://schemas.microsoft.com/office/drawing/2014/main" id="{8ECE0CB8-1A2E-4177-B3B4-D9146EEF3FBA}"/>
              </a:ext>
            </a:extLst>
          </p:cNvPr>
          <p:cNvSpPr/>
          <p:nvPr/>
        </p:nvSpPr>
        <p:spPr>
          <a:xfrm rot="9448614">
            <a:off x="5094056" y="4015194"/>
            <a:ext cx="914400" cy="914400"/>
          </a:xfrm>
          <a:prstGeom prst="arc">
            <a:avLst>
              <a:gd name="adj1" fmla="val 16200000"/>
              <a:gd name="adj2" fmla="val 21582801"/>
            </a:avLst>
          </a:prstGeom>
          <a:ln w="28575">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sld>
</file>

<file path=ppt/theme/theme1.xml><?xml version="1.0" encoding="utf-8"?>
<a:theme xmlns:a="http://schemas.openxmlformats.org/drawingml/2006/main" name="ZH_0628">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3394</Words>
  <Application>Microsoft Office PowerPoint</Application>
  <PresentationFormat>如螢幕大小 (16:9)</PresentationFormat>
  <Paragraphs>474</Paragraphs>
  <Slides>45</Slides>
  <Notes>42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45</vt:i4>
      </vt:variant>
    </vt:vector>
  </HeadingPairs>
  <TitlesOfParts>
    <vt:vector size="54" baseType="lpstr">
      <vt:lpstr>Microsoft YaHei</vt:lpstr>
      <vt:lpstr>Noto Sans Symbols</vt:lpstr>
      <vt:lpstr>Microsoft JhengHei</vt:lpstr>
      <vt:lpstr>Microsoft JhengHei</vt:lpstr>
      <vt:lpstr>新細明體</vt:lpstr>
      <vt:lpstr>Arial</vt:lpstr>
      <vt:lpstr>Calibri</vt:lpstr>
      <vt:lpstr>Verdana</vt:lpstr>
      <vt:lpstr>ZH_0628</vt:lpstr>
      <vt:lpstr>PowerPoint 簡報</vt:lpstr>
      <vt:lpstr>QNAP本地與遠端快照 完整保護您的資料安全</vt:lpstr>
      <vt:lpstr>快照介紹與使用本地快照 - 快照的工作原理與優勢 - 使用本地快照進行備份與還原</vt:lpstr>
      <vt:lpstr>QNAP "磁碟區外" 的快照架構</vt:lpstr>
      <vt:lpstr>為什麼要使用快照: 縮短檔案恢復時間 (RTO)</vt:lpstr>
      <vt:lpstr>快照技術如何降低RTO (1)</vt:lpstr>
      <vt:lpstr>快照技術如何降低RTO (2)</vt:lpstr>
      <vt:lpstr>快照技術如何降低RPO</vt:lpstr>
      <vt:lpstr>為什麼要使用快照：阻擋勒索軟體攻擊</vt:lpstr>
      <vt:lpstr>QNAP 快照技術特色</vt:lpstr>
      <vt:lpstr>擷取快照輕而易舉三步驟</vt:lpstr>
      <vt:lpstr>File Station也可操作快照</vt:lpstr>
      <vt:lpstr>三種方式還原擷取的快照</vt:lpstr>
      <vt:lpstr>PowerPoint 簡報</vt:lpstr>
      <vt:lpstr>快照空間分配與進階應用: - 「磁碟區外」的快照與空間分配 -  Windows 「以前的版本」 -  快照共用資料夾 -  Snapshot Agent</vt:lpstr>
      <vt:lpstr>「磁碟區」外的快照設計原因</vt:lpstr>
      <vt:lpstr>快照佔滿可用空間時就會凍結資料  造成需要寫入的服務立即中止</vt:lpstr>
      <vt:lpstr>磁碟區外的快照設計優勢</vt:lpstr>
      <vt:lpstr>快照全域設定自動調整快照數量</vt:lpstr>
      <vt:lpstr>妥善分配空間獲得最佳快照保護</vt:lpstr>
      <vt:lpstr>空間不夠用？調整磁碟區大小精靈 </vt:lpstr>
      <vt:lpstr>QNAP NAS 快照空間分配訣竅大公開</vt:lpstr>
      <vt:lpstr>儲存架構變更，使用快取擷取快照更輕鬆</vt:lpstr>
      <vt:lpstr>快照進階應用一：Windows 「以前版本」</vt:lpstr>
      <vt:lpstr>PowerPoint 簡報</vt:lpstr>
      <vt:lpstr>快照進階應用二：快照共用資料夾</vt:lpstr>
      <vt:lpstr>快照進階應用三：Snapshot Agent</vt:lpstr>
      <vt:lpstr>快照備份與遠端快照還原: - 遠端快照備份的工作原理 - 遠端快照還原 - 快照匯出與匯入</vt:lpstr>
      <vt:lpstr>快照備份 (Snapshot Replica)</vt:lpstr>
      <vt:lpstr>快照備份功能與名詞介紹</vt:lpstr>
      <vt:lpstr>建立快照備份任務輕而易舉三步驟</vt:lpstr>
      <vt:lpstr>三種不同的備份計畫可供選擇</vt:lpstr>
      <vt:lpstr>在高速的 10GbE 時代加強還原效能</vt:lpstr>
      <vt:lpstr>快照管理員支援由來源端閱覽、還原檔案</vt:lpstr>
      <vt:lpstr>與本地快照同樣的遠端保險庫還原功能</vt:lpstr>
      <vt:lpstr>PowerPoint 簡報</vt:lpstr>
      <vt:lpstr>第四種還原方式：快照匯出/匯入</vt:lpstr>
      <vt:lpstr>提供給檔案伺服器與  iSCSI 伺服器多樣化的還原方法</vt:lpstr>
      <vt:lpstr>透過 10GbE 網路大幅降低資料還原時間</vt:lpstr>
      <vt:lpstr>QNAP 提供的高 ROI 遠端備份解決方案</vt:lpstr>
      <vt:lpstr>使用 VJBOD 備份快照至遠端 NAS</vt:lpstr>
      <vt:lpstr>快照備份任務支援首次備份匯出/匯入</vt:lpstr>
      <vt:lpstr>在不同的備份方式間選擇最佳方案</vt:lpstr>
      <vt:lpstr>QNAP NAS 快照使用總結</vt:lpstr>
      <vt:lpstr>QNAP NAS 是您最好的選擇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cp:lastModifiedBy>QNAP_Coco Chiang</cp:lastModifiedBy>
  <cp:revision>4</cp:revision>
  <dcterms:modified xsi:type="dcterms:W3CDTF">2018-07-17T02:37:33Z</dcterms:modified>
</cp:coreProperties>
</file>