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9" r:id="rId3"/>
    <p:sldId id="258" r:id="rId4"/>
    <p:sldId id="25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67" r:id="rId13"/>
    <p:sldId id="268" r:id="rId14"/>
    <p:sldId id="269" r:id="rId15"/>
    <p:sldId id="270" r:id="rId16"/>
    <p:sldId id="271" r:id="rId17"/>
    <p:sldId id="307" r:id="rId18"/>
    <p:sldId id="308" r:id="rId19"/>
    <p:sldId id="309" r:id="rId20"/>
    <p:sldId id="310" r:id="rId21"/>
    <p:sldId id="298" r:id="rId22"/>
    <p:sldId id="311" r:id="rId23"/>
    <p:sldId id="328" r:id="rId24"/>
    <p:sldId id="312" r:id="rId25"/>
    <p:sldId id="313" r:id="rId26"/>
    <p:sldId id="314" r:id="rId27"/>
    <p:sldId id="280" r:id="rId28"/>
    <p:sldId id="281" r:id="rId29"/>
    <p:sldId id="315" r:id="rId30"/>
    <p:sldId id="316" r:id="rId31"/>
    <p:sldId id="317" r:id="rId32"/>
    <p:sldId id="286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19" r:id="rId41"/>
    <p:sldId id="329" r:id="rId42"/>
    <p:sldId id="327" r:id="rId43"/>
    <p:sldId id="295" r:id="rId44"/>
    <p:sldId id="296" r:id="rId45"/>
    <p:sldId id="297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C09"/>
    <a:srgbClr val="006600"/>
    <a:srgbClr val="F1635D"/>
    <a:srgbClr val="0070C0"/>
    <a:srgbClr val="31859B"/>
    <a:srgbClr val="2D6DD6"/>
    <a:srgbClr val="2761BF"/>
    <a:srgbClr val="A6312E"/>
    <a:srgbClr val="3C78D8"/>
    <a:srgbClr val="A5C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C2521-2C6A-446C-9DD5-1E80D1E62297}" v="6" dt="2018-07-16T02:27:21.920"/>
    <p1510:client id="{D26A9802-418A-40A3-92F5-F7C5DEBC3DDA}" v="48" dt="2018-07-16T08:56:07.548"/>
    <p1510:client id="{D3516262-36C7-4310-981C-FB934E85149D}" v="1598" dt="2018-07-16T09:13:13.757"/>
    <p1510:client id="{D6996B76-CCD6-485F-9462-79593DF737E5}" v="14" dt="2018-07-16T06:47:49.304"/>
    <p1510:client id="{B5456F73-8F2A-4BCA-B6F5-F6584BA4293F}" v="750" dt="2018-07-16T06:52:41.967"/>
    <p1510:client id="{B00C4597-B52C-4A0A-9544-C2564F1C038E}" v="35" dt="2018-07-16T04:25:27.205"/>
    <p1510:client id="{A77FA064-79DE-4669-B5EF-0BBC7E3C5A53}" v="18" dt="2018-07-16T06:03:31.720"/>
    <p1510:client id="{18C62DC5-36D2-4C84-9119-753CCB729908}" v="49" dt="2018-07-16T04:58:47.655"/>
    <p1510:client id="{C730D4DE-01A8-4F0D-B717-D4DF5E9212F5}" v="32" dt="2018-07-16T06:53:42.517"/>
    <p1510:client id="{1DC2EE74-4428-463C-AFD2-337AE19C09B3}" v="68" dt="2018-07-16T05:33:50.053"/>
    <p1510:client id="{2257AAB4-62A6-43E3-8453-260C13D68C8B}" v="2" dt="2018-07-16T07:36:22.217"/>
  </p1510:revLst>
</p1510:revInfo>
</file>

<file path=ppt/tableStyles.xml><?xml version="1.0" encoding="utf-8"?>
<a:tblStyleLst xmlns:a="http://schemas.openxmlformats.org/drawingml/2006/main" def="{3BD70D1B-EE8D-4A9C-B222-2CF730C6A1B5}">
  <a:tblStyle styleId="{3BD70D1B-EE8D-4A9C-B222-2CF730C6A1B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460D34E-32E3-4A7F-83FA-C112AEBA33E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96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DEF1BCE7-F3B2-473F-8B16-30201EEEA1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1AFA2F6-9686-4B6E-AFD9-BCFEC1AFC2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E9A2F-2F72-4EA7-83B6-A31EAAC81566}" type="datetimeFigureOut">
              <a:rPr lang="zh-TW" altLang="en-US" smtClean="0"/>
              <a:pPr/>
              <a:t>2018/7/17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9AAACF-6D87-438A-9812-E87E99C3AF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230BA8-BDC4-4B6D-97B8-DB17FCC3D0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A4A99-1DB3-4159-875B-AA9D5B452A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85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36521380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36521380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29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30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31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1" name="Shape 631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32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34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Shape 6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Shape 6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36521380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36588464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38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39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Shape 7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40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42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Shape 7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44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Shape 8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6" name="Shape 826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3887788" y="8689976"/>
            <a:ext cx="29703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5"/>
              <a:buFont typeface="Calibri"/>
              <a:buNone/>
            </a:pPr>
            <a:fld id="{00000000-1234-1234-1234-123412341234}" type="slidenum">
              <a:rPr lang="en-US" altLang="zh-TW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5"/>
                <a:buFont typeface="Calibri"/>
                <a:buNone/>
              </a:pPr>
              <a:t>5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400" rIns="94800" bIns="47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zh-TW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39094200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C:\Users\user\Desktop\20180411_QTS 4.3.5網路與虛擬交換器-01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00"/>
            <a:ext cx="9151959" cy="51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C:\Users\user\Desktop\20180411_QTS 4.3.5網路與虛擬交換器-01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00"/>
            <a:ext cx="9151959" cy="51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0" y="0"/>
            <a:ext cx="9151959" cy="852407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7158" y="1590935"/>
            <a:ext cx="8643998" cy="1101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69266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40"/>
              </a:spcBef>
              <a:spcAft>
                <a:spcPts val="0"/>
              </a:spcAft>
              <a:buClr>
                <a:srgbClr val="006600"/>
              </a:buClr>
              <a:buSzPts val="1870"/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64" y="273192"/>
            <a:ext cx="1258864" cy="2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" y="4723013"/>
            <a:ext cx="9140554" cy="420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0" y="0"/>
            <a:ext cx="9151959" cy="852407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" y="4723013"/>
            <a:ext cx="9140554" cy="42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64" y="273192"/>
            <a:ext cx="1258864" cy="2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688"/>
            <a:ext cx="9151957" cy="5147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/>
          <p:nvPr userDrawn="1"/>
        </p:nvSpPr>
        <p:spPr>
          <a:xfrm>
            <a:off x="0" y="0"/>
            <a:ext cx="9151959" cy="852407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Shape 26"/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64" y="273192"/>
            <a:ext cx="1258864" cy="2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只有標題">
  <p:cSld name="1_只有標題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D99D593-6976-4058-9BBF-9011F30F4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3624"/>
            <a:ext cx="9142564" cy="40787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F50AA9E-82BC-46DA-8C69-719D63519587}"/>
              </a:ext>
            </a:extLst>
          </p:cNvPr>
          <p:cNvSpPr/>
          <p:nvPr userDrawn="1"/>
        </p:nvSpPr>
        <p:spPr>
          <a:xfrm>
            <a:off x="0" y="1166814"/>
            <a:ext cx="9144000" cy="397668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5000"/>
                  <a:lumMod val="0"/>
                  <a:lumOff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166813"/>
            <a:ext cx="8229600" cy="3436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655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Char char="●"/>
              <a:defRPr sz="1800" b="1" i="0" u="none" strike="noStrike" cap="none">
                <a:solidFill>
                  <a:srgbClr val="3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31" name="Shape 31"/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" y="1035"/>
            <a:ext cx="9145561" cy="51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7180" y="1226715"/>
            <a:ext cx="4391918" cy="15870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64" y="273192"/>
            <a:ext cx="1258864" cy="2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7200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0" y="368835"/>
            <a:ext cx="9144000" cy="8759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8835"/>
            <a:ext cx="9144000" cy="42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>
  <p:cSld name="兩項物件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11887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4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67256" y="111887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4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>
  <p:cSld name="比對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11029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59131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rgbClr val="006600"/>
              </a:buClr>
              <a:buSzPts val="187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45025" y="111029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5" y="159131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rgbClr val="006600"/>
              </a:buClr>
              <a:buSzPts val="187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只有標題">
  <p:cSld name="1_只有標題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>
  <p:cSld name="兩項物件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11887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4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67256" y="111887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4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>
  <p:cSld name="比對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11029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59131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rgbClr val="006600"/>
              </a:buClr>
              <a:buSzPts val="187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45025" y="111029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5" y="159131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rgbClr val="006600"/>
              </a:buClr>
              <a:buSzPts val="187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" y="808"/>
            <a:ext cx="9141128" cy="51418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rgbClr val="006600"/>
              </a:buClr>
              <a:buSzPts val="1870"/>
              <a:buFont typeface="Noto Sans Symbols"/>
              <a:buChar char="●"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6900" y="106217"/>
            <a:ext cx="871521" cy="1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6900" y="106217"/>
            <a:ext cx="871521" cy="1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6900" y="106217"/>
            <a:ext cx="871521" cy="16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1" r:id="rId3"/>
    <p:sldLayoutId id="2147483657" r:id="rId4"/>
    <p:sldLayoutId id="2147483658" r:id="rId5"/>
    <p:sldLayoutId id="2147483659" r:id="rId6"/>
    <p:sldLayoutId id="2147483660" r:id="rId7"/>
    <p:sldLayoutId id="2147483652" r:id="rId8"/>
    <p:sldLayoutId id="2147483653" r:id="rId9"/>
    <p:sldLayoutId id="214748365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09855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chemeClr val="tx1">
            <a:lumMod val="75000"/>
            <a:lumOff val="25000"/>
          </a:schemeClr>
        </a:buClr>
        <a:buFontTx/>
        <a:buNone/>
        <a:defRPr sz="1800" b="0" i="0" u="none" strike="noStrike" cap="none" dirty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0.emf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09.png"/><Relationship Id="rId9" Type="http://schemas.openxmlformats.org/officeDocument/2006/relationships/image" Target="../media/image1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jpe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7.png"/><Relationship Id="rId5" Type="http://schemas.openxmlformats.org/officeDocument/2006/relationships/image" Target="../media/image152.png"/><Relationship Id="rId10" Type="http://schemas.openxmlformats.org/officeDocument/2006/relationships/image" Target="../media/image156.png"/><Relationship Id="rId4" Type="http://schemas.openxmlformats.org/officeDocument/2006/relationships/image" Target="../media/image151.png"/><Relationship Id="rId9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0.emf"/><Relationship Id="rId10" Type="http://schemas.openxmlformats.org/officeDocument/2006/relationships/image" Target="../media/image32.png"/><Relationship Id="rId4" Type="http://schemas.openxmlformats.org/officeDocument/2006/relationships/image" Target="../media/image27.emf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38D490F-B513-4032-9590-B1BE29D3B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Shape 26">
            <a:extLst>
              <a:ext uri="{FF2B5EF4-FFF2-40B4-BE49-F238E27FC236}">
                <a16:creationId xmlns:a16="http://schemas.microsoft.com/office/drawing/2014/main" id="{169C8756-27E2-4350-A685-D81D58DC28D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164" y="273192"/>
            <a:ext cx="1258864" cy="2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266700" y="1055286"/>
            <a:ext cx="8743287" cy="14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None/>
            </a:pP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1. Fully supports all storage configurations at the storage pool level.</a:t>
            </a:r>
            <a:endParaRPr lang="en-US" sz="1600"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None/>
            </a:pP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2. Easily take, manage and restore snapshots.</a:t>
            </a:r>
            <a:endParaRPr 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None/>
            </a:pP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3. Using the mature Ext4 file system for “out of volume” snapshots</a:t>
            </a:r>
            <a:endParaRPr 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0" lvl="0" indent="0">
              <a:buNone/>
            </a:pP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4. Supports all latest QNAP with flexible snapshot number. </a:t>
            </a:r>
            <a:b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   (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Every 1 TB of Volume/LUN need 0.5 MB of RAM for mounting each Snapshot)</a:t>
            </a:r>
            <a:endParaRPr 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17341" y="85683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zh-TW" sz="36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QNAP </a:t>
            </a:r>
            <a:r>
              <a:rPr lang="en-US" altLang="zh-TW" sz="36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Features</a:t>
            </a:r>
            <a:endParaRPr sz="3600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50" name="Shape 250"/>
          <p:cNvGraphicFramePr/>
          <p:nvPr>
            <p:extLst>
              <p:ext uri="{D42A27DB-BD31-4B8C-83A1-F6EECF244321}">
                <p14:modId xmlns:p14="http://schemas.microsoft.com/office/powerpoint/2010/main" val="938236414"/>
              </p:ext>
            </p:extLst>
          </p:nvPr>
        </p:nvGraphicFramePr>
        <p:xfrm>
          <a:off x="266700" y="2512087"/>
          <a:ext cx="8282925" cy="20675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3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100" b="1" u="none" strike="noStrike" cap="none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CPU</a:t>
                      </a:r>
                      <a:endParaRPr lang="en-US" sz="11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1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RAM Size</a:t>
                      </a:r>
                      <a:endParaRPr lang="en-US" sz="11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1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Maximum Total Snapshot Number </a:t>
                      </a:r>
                      <a:endParaRPr lang="en-US" sz="11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1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Maximum</a:t>
                      </a:r>
                      <a:r>
                        <a:rPr lang="en-US" altLang="zh-TW" sz="1100" b="1" baseline="0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 Snapshot Number per Volume/LUN</a:t>
                      </a:r>
                      <a:endParaRPr lang="en-US" sz="11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>
                    <a:solidFill>
                      <a:srgbClr val="E36C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All</a:t>
                      </a:r>
                      <a:endParaRPr 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1 GB</a:t>
                      </a:r>
                      <a:endParaRPr 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32</a:t>
                      </a:r>
                      <a:endParaRPr lang="zh-TW" alt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16</a:t>
                      </a:r>
                      <a:endParaRPr lang="zh-TW" alt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All</a:t>
                      </a:r>
                      <a:endParaRPr 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2 GB</a:t>
                      </a:r>
                      <a:endParaRPr 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64</a:t>
                      </a:r>
                      <a:endParaRPr lang="zh-TW" alt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32</a:t>
                      </a:r>
                      <a:endParaRPr lang="zh-TW" alt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3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Annapurna Labs/ Marvell/Realtek (ARM)</a:t>
                      </a:r>
                      <a:endParaRPr 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&lt; 4 GB</a:t>
                      </a:r>
                      <a:endParaRPr lang="en-US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256</a:t>
                      </a:r>
                      <a:endParaRPr lang="zh-TW" alt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64</a:t>
                      </a:r>
                      <a:endParaRPr lang="zh-TW" alt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3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AMD/Intel (x86)</a:t>
                      </a:r>
                      <a:endParaRPr lang="en-US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&lt; 4 GB</a:t>
                      </a:r>
                      <a:endParaRPr lang="en-US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1,024</a:t>
                      </a:r>
                      <a:endParaRPr lang="zh-TW" alt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400" b="1">
                          <a:latin typeface="+mj-lt"/>
                          <a:ea typeface="微軟正黑體" panose="020B0604030504040204" pitchFamily="34" charset="-120"/>
                          <a:sym typeface="Microsoft JhengHei"/>
                        </a:rPr>
                        <a:t>256</a:t>
                      </a:r>
                      <a:endParaRPr lang="zh-TW" altLang="en-US" sz="1400" b="1">
                        <a:latin typeface="+mj-lt"/>
                        <a:ea typeface="微軟正黑體" panose="020B0604030504040204" pitchFamily="34" charset="-120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群組 5">
            <a:extLst>
              <a:ext uri="{FF2B5EF4-FFF2-40B4-BE49-F238E27FC236}">
                <a16:creationId xmlns:a16="http://schemas.microsoft.com/office/drawing/2014/main" id="{96C9E974-6606-4B3D-8B79-00403089EEC0}"/>
              </a:ext>
            </a:extLst>
          </p:cNvPr>
          <p:cNvGrpSpPr/>
          <p:nvPr/>
        </p:nvGrpSpPr>
        <p:grpSpPr>
          <a:xfrm>
            <a:off x="400713" y="4725538"/>
            <a:ext cx="4693803" cy="344605"/>
            <a:chOff x="266700" y="4747310"/>
            <a:chExt cx="4693803" cy="344605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4CD7671-61E5-49CA-8D0F-4E0E278C5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700" y="4747310"/>
              <a:ext cx="4081463" cy="344605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2A3F678-E895-48C5-972F-ECF4A959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5265" y="4747310"/>
              <a:ext cx="3805238" cy="344605"/>
            </a:xfrm>
            <a:prstGeom prst="rect">
              <a:avLst/>
            </a:prstGeom>
          </p:spPr>
        </p:pic>
      </p:grpSp>
      <p:sp>
        <p:nvSpPr>
          <p:cNvPr id="9" name="Shape 251"/>
          <p:cNvSpPr txBox="1"/>
          <p:nvPr/>
        </p:nvSpPr>
        <p:spPr>
          <a:xfrm>
            <a:off x="679875" y="4730562"/>
            <a:ext cx="44146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TW" sz="800" b="1">
                <a:solidFill>
                  <a:schemeClr val="bg1"/>
                </a:solidFill>
                <a:ea typeface="Microsoft JhengHei"/>
                <a:cs typeface="Microsoft JhengHei"/>
                <a:sym typeface="Microsoft JhengHei"/>
              </a:rPr>
              <a:t>TS-x51/x51+ total snapshot count is 256 only instead of 1,024. For ARM models to use snapshots, you need to update to QTS 4.3.4 (and later) and re-create the storage pool.</a:t>
            </a:r>
            <a:endParaRPr lang="en-US" altLang="zh-TW" sz="900" b="1">
              <a:solidFill>
                <a:schemeClr val="bg1"/>
              </a:solidFill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66B064C2-F350-48D0-92FC-5DD36F546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013" y="1468640"/>
            <a:ext cx="4188124" cy="1203399"/>
          </a:xfrm>
          <a:prstGeom prst="rect">
            <a:avLst/>
          </a:prstGeom>
        </p:spPr>
      </p:pic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17341" y="85683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altLang="zh-TW">
                <a:sym typeface="Microsoft JhengHei"/>
              </a:rPr>
              <a:t>Easily take snapshots in 3 steps</a:t>
            </a:r>
            <a:endParaRPr lang="en-US">
              <a:sym typeface="Microsoft JhengHe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2500870" y="2912598"/>
            <a:ext cx="787792" cy="20398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Shape 258"/>
          <p:cNvGrpSpPr/>
          <p:nvPr/>
        </p:nvGrpSpPr>
        <p:grpSpPr>
          <a:xfrm>
            <a:off x="187022" y="1714238"/>
            <a:ext cx="3929686" cy="2880319"/>
            <a:chOff x="717534" y="2132480"/>
            <a:chExt cx="3929686" cy="2880319"/>
          </a:xfrm>
        </p:grpSpPr>
        <p:grpSp>
          <p:nvGrpSpPr>
            <p:cNvPr id="3" name="Shape 259"/>
            <p:cNvGrpSpPr/>
            <p:nvPr/>
          </p:nvGrpSpPr>
          <p:grpSpPr>
            <a:xfrm>
              <a:off x="717534" y="2132480"/>
              <a:ext cx="3929686" cy="2880319"/>
              <a:chOff x="-11506" y="0"/>
              <a:chExt cx="3929686" cy="2880319"/>
            </a:xfrm>
          </p:grpSpPr>
          <p:sp>
            <p:nvSpPr>
              <p:cNvPr id="260" name="Shape 260"/>
              <p:cNvSpPr/>
              <p:nvPr/>
            </p:nvSpPr>
            <p:spPr>
              <a:xfrm>
                <a:off x="-1" y="0"/>
                <a:ext cx="3918181" cy="864096"/>
              </a:xfrm>
              <a:prstGeom prst="roundRect">
                <a:avLst>
                  <a:gd name="adj" fmla="val 10000"/>
                </a:avLst>
              </a:prstGeom>
              <a:gradFill>
                <a:gsLst>
                  <a:gs pos="0">
                    <a:srgbClr val="5D427D"/>
                  </a:gs>
                  <a:gs pos="80000">
                    <a:srgbClr val="7A57A5"/>
                  </a:gs>
                  <a:gs pos="100000">
                    <a:srgbClr val="7A56A7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Shape 261"/>
              <p:cNvSpPr txBox="1"/>
              <p:nvPr/>
            </p:nvSpPr>
            <p:spPr>
              <a:xfrm>
                <a:off x="940580" y="0"/>
                <a:ext cx="2767267" cy="864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sz="1600" b="1" i="0" u="none" strike="noStrike" cap="none">
                    <a:solidFill>
                      <a:schemeClr val="lt1"/>
                    </a:solidFill>
                    <a:latin typeface="+mj-lt"/>
                    <a:ea typeface="Microsoft JhengHei"/>
                    <a:cs typeface="Microsoft JhengHei"/>
                    <a:sym typeface="Microsoft JhengHei"/>
                  </a:rPr>
                  <a:t>Storage &amp; Snapshot &gt; Storage / Snapshot</a:t>
                </a:r>
                <a:endParaRPr sz="16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-11506" y="1008111"/>
                <a:ext cx="3918181" cy="864096"/>
              </a:xfrm>
              <a:prstGeom prst="roundRect">
                <a:avLst>
                  <a:gd name="adj" fmla="val 10000"/>
                </a:avLst>
              </a:prstGeom>
              <a:gradFill>
                <a:gsLst>
                  <a:gs pos="0">
                    <a:srgbClr val="34438D"/>
                  </a:gs>
                  <a:gs pos="80000">
                    <a:srgbClr val="4557BA"/>
                  </a:gs>
                  <a:gs pos="100000">
                    <a:srgbClr val="4357BD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Shape 263"/>
              <p:cNvSpPr txBox="1"/>
              <p:nvPr/>
            </p:nvSpPr>
            <p:spPr>
              <a:xfrm>
                <a:off x="940580" y="1008111"/>
                <a:ext cx="2867200" cy="864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sz="1600" b="1" i="0" u="none" strike="noStrike" cap="none">
                    <a:solidFill>
                      <a:schemeClr val="lt1"/>
                    </a:solidFill>
                    <a:latin typeface="+mj-lt"/>
                    <a:ea typeface="Microsoft JhengHei"/>
                    <a:cs typeface="Microsoft JhengHei"/>
                    <a:sym typeface="Microsoft JhengHei"/>
                  </a:rPr>
                  <a:t>Select a volume or LUN then take snapshot </a:t>
                </a:r>
                <a:endParaRPr sz="16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-11506" y="2016223"/>
                <a:ext cx="3918181" cy="864096"/>
              </a:xfrm>
              <a:prstGeom prst="roundRect">
                <a:avLst>
                  <a:gd name="adj" fmla="val 10000"/>
                </a:avLst>
              </a:prstGeom>
              <a:gradFill>
                <a:gsLst>
                  <a:gs pos="0">
                    <a:srgbClr val="267098"/>
                  </a:gs>
                  <a:gs pos="73000">
                    <a:srgbClr val="2B8EAC"/>
                  </a:gs>
                  <a:gs pos="100000">
                    <a:srgbClr val="2EAAD0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Shape 265"/>
              <p:cNvSpPr txBox="1"/>
              <p:nvPr/>
            </p:nvSpPr>
            <p:spPr>
              <a:xfrm>
                <a:off x="940580" y="2024800"/>
                <a:ext cx="2770603" cy="8406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b="1" i="0" u="none" strike="noStrike" cap="none">
                    <a:solidFill>
                      <a:schemeClr val="lt1"/>
                    </a:solidFill>
                    <a:latin typeface="+mj-lt"/>
                    <a:ea typeface="Microsoft JhengHei"/>
                    <a:cs typeface="Microsoft JhengHei"/>
                    <a:sym typeface="Microsoft JhengHei"/>
                  </a:rPr>
                  <a:t>Or enter Snapshot Manager to configure up to 5 min auto snapshot schedule protection</a:t>
                </a:r>
                <a:endParaRPr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66" name="Shape 266"/>
            <p:cNvSpPr/>
            <p:nvPr/>
          </p:nvSpPr>
          <p:spPr>
            <a:xfrm>
              <a:off x="749632" y="2230558"/>
              <a:ext cx="8499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endParaRPr sz="14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717535" y="3241815"/>
              <a:ext cx="8499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endParaRPr sz="14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718106" y="4269859"/>
              <a:ext cx="8499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</a:t>
              </a:r>
              <a:endParaRPr sz="14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269" name="Shape 269"/>
            <p:cNvCxnSpPr/>
            <p:nvPr/>
          </p:nvCxnSpPr>
          <p:spPr>
            <a:xfrm>
              <a:off x="1609432" y="2132480"/>
              <a:ext cx="0" cy="86409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0" name="Shape 270"/>
            <p:cNvCxnSpPr/>
            <p:nvPr/>
          </p:nvCxnSpPr>
          <p:spPr>
            <a:xfrm>
              <a:off x="1612240" y="3140591"/>
              <a:ext cx="0" cy="86409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1" name="Shape 271"/>
            <p:cNvCxnSpPr/>
            <p:nvPr/>
          </p:nvCxnSpPr>
          <p:spPr>
            <a:xfrm>
              <a:off x="1618819" y="4123809"/>
              <a:ext cx="0" cy="86409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" name="Shape 248"/>
          <p:cNvSpPr txBox="1">
            <a:spLocks noGrp="1"/>
          </p:cNvSpPr>
          <p:nvPr>
            <p:ph type="body" idx="1"/>
          </p:nvPr>
        </p:nvSpPr>
        <p:spPr>
          <a:xfrm>
            <a:off x="187022" y="1055286"/>
            <a:ext cx="8956977" cy="53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QNAP Snapshot is a built-in function and does not required additional app installations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636" y="2546251"/>
            <a:ext cx="3381617" cy="231662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21" name="Shape 444">
            <a:extLst>
              <a:ext uri="{FF2B5EF4-FFF2-40B4-BE49-F238E27FC236}">
                <a16:creationId xmlns:a16="http://schemas.microsoft.com/office/drawing/2014/main" id="{BFED3F55-4878-4D8F-9AD3-2B489C47D2C2}"/>
              </a:ext>
            </a:extLst>
          </p:cNvPr>
          <p:cNvGrpSpPr/>
          <p:nvPr/>
        </p:nvGrpSpPr>
        <p:grpSpPr>
          <a:xfrm>
            <a:off x="4225009" y="1843241"/>
            <a:ext cx="356188" cy="461665"/>
            <a:chOff x="1776444" y="4123484"/>
            <a:chExt cx="356188" cy="461665"/>
          </a:xfrm>
        </p:grpSpPr>
        <p:sp>
          <p:nvSpPr>
            <p:cNvPr id="23" name="Shape 445">
              <a:extLst>
                <a:ext uri="{FF2B5EF4-FFF2-40B4-BE49-F238E27FC236}">
                  <a16:creationId xmlns:a16="http://schemas.microsoft.com/office/drawing/2014/main" id="{803CA077-BB54-4940-A5FB-DF948A59A926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446">
              <a:extLst>
                <a:ext uri="{FF2B5EF4-FFF2-40B4-BE49-F238E27FC236}">
                  <a16:creationId xmlns:a16="http://schemas.microsoft.com/office/drawing/2014/main" id="{1059B63D-FA33-4A5A-81E9-3D1A4D702709}"/>
                </a:ext>
              </a:extLst>
            </p:cNvPr>
            <p:cNvSpPr txBox="1"/>
            <p:nvPr/>
          </p:nvSpPr>
          <p:spPr>
            <a:xfrm>
              <a:off x="1776444" y="4123484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5" name="Shape 444">
            <a:extLst>
              <a:ext uri="{FF2B5EF4-FFF2-40B4-BE49-F238E27FC236}">
                <a16:creationId xmlns:a16="http://schemas.microsoft.com/office/drawing/2014/main" id="{36BF6BB2-7B59-4D61-B8C2-DEBAF40FF06B}"/>
              </a:ext>
            </a:extLst>
          </p:cNvPr>
          <p:cNvGrpSpPr/>
          <p:nvPr/>
        </p:nvGrpSpPr>
        <p:grpSpPr>
          <a:xfrm>
            <a:off x="7863733" y="1923222"/>
            <a:ext cx="356188" cy="461665"/>
            <a:chOff x="1776444" y="4123484"/>
            <a:chExt cx="356188" cy="461665"/>
          </a:xfrm>
        </p:grpSpPr>
        <p:sp>
          <p:nvSpPr>
            <p:cNvPr id="26" name="Shape 445">
              <a:extLst>
                <a:ext uri="{FF2B5EF4-FFF2-40B4-BE49-F238E27FC236}">
                  <a16:creationId xmlns:a16="http://schemas.microsoft.com/office/drawing/2014/main" id="{9ADE7E67-9582-414E-B706-0AD23B2B9B10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446">
              <a:extLst>
                <a:ext uri="{FF2B5EF4-FFF2-40B4-BE49-F238E27FC236}">
                  <a16:creationId xmlns:a16="http://schemas.microsoft.com/office/drawing/2014/main" id="{F7D9350F-142A-459B-97C3-8D4C3F99BD7B}"/>
                </a:ext>
              </a:extLst>
            </p:cNvPr>
            <p:cNvSpPr txBox="1"/>
            <p:nvPr/>
          </p:nvSpPr>
          <p:spPr>
            <a:xfrm>
              <a:off x="1776444" y="4123484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en-US" altLang="zh-TW" sz="2400" b="1">
                  <a:solidFill>
                    <a:schemeClr val="lt1"/>
                  </a:solidFill>
                </a:rPr>
                <a:t>2</a:t>
              </a:r>
              <a:endParaRPr/>
            </a:p>
          </p:txBody>
        </p:sp>
      </p:grpSp>
      <p:grpSp>
        <p:nvGrpSpPr>
          <p:cNvPr id="28" name="Shape 444">
            <a:extLst>
              <a:ext uri="{FF2B5EF4-FFF2-40B4-BE49-F238E27FC236}">
                <a16:creationId xmlns:a16="http://schemas.microsoft.com/office/drawing/2014/main" id="{B821F2F8-1A8E-4D82-813C-8A4F0DEC18B8}"/>
              </a:ext>
            </a:extLst>
          </p:cNvPr>
          <p:cNvGrpSpPr/>
          <p:nvPr/>
        </p:nvGrpSpPr>
        <p:grpSpPr>
          <a:xfrm>
            <a:off x="6447430" y="2723073"/>
            <a:ext cx="356188" cy="461665"/>
            <a:chOff x="1776444" y="4123484"/>
            <a:chExt cx="356188" cy="461665"/>
          </a:xfrm>
        </p:grpSpPr>
        <p:sp>
          <p:nvSpPr>
            <p:cNvPr id="29" name="Shape 445">
              <a:extLst>
                <a:ext uri="{FF2B5EF4-FFF2-40B4-BE49-F238E27FC236}">
                  <a16:creationId xmlns:a16="http://schemas.microsoft.com/office/drawing/2014/main" id="{7E39ED3D-17F5-4C18-B6B9-F7CB1F732FBD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446">
              <a:extLst>
                <a:ext uri="{FF2B5EF4-FFF2-40B4-BE49-F238E27FC236}">
                  <a16:creationId xmlns:a16="http://schemas.microsoft.com/office/drawing/2014/main" id="{D472A08E-F1D8-4678-95C3-27E2B91B434A}"/>
                </a:ext>
              </a:extLst>
            </p:cNvPr>
            <p:cNvSpPr txBox="1"/>
            <p:nvPr/>
          </p:nvSpPr>
          <p:spPr>
            <a:xfrm>
              <a:off x="1776444" y="4123484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en-US" altLang="zh-TW" sz="2400" b="1">
                  <a:solidFill>
                    <a:schemeClr val="lt1"/>
                  </a:solidFill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465801" y="2660432"/>
            <a:ext cx="1943100" cy="1943100"/>
          </a:xfrm>
          <a:prstGeom prst="chevron">
            <a:avLst>
              <a:gd name="adj" fmla="val 50000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/>
            <a:r>
              <a:rPr lang="en-US" altLang="zh-TW">
                <a:ea typeface="Microsoft JhengHei"/>
                <a:cs typeface="Microsoft JhengHei"/>
                <a:sym typeface="Microsoft JhengHei"/>
              </a:rPr>
              <a:t>Manage Snapshot n File Station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37AEA2B-4107-487C-BECE-62E8885B78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37881" y="1788093"/>
            <a:ext cx="3008911" cy="80383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5675CDC-A810-491F-81DB-85C13ED80D0A}"/>
              </a:ext>
            </a:extLst>
          </p:cNvPr>
          <p:cNvSpPr/>
          <p:nvPr/>
        </p:nvSpPr>
        <p:spPr>
          <a:xfrm>
            <a:off x="6132938" y="1926749"/>
            <a:ext cx="25777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3F3F3F"/>
              </a:buClr>
              <a:buSzPts val="1700"/>
            </a:pPr>
            <a:r>
              <a:rPr lang="en-US" altLang="zh-TW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With the built-in support,</a:t>
            </a:r>
            <a:r>
              <a:rPr lang="zh-TW" altLang="en-US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endParaRPr lang="en-US" altLang="zh-TW" sz="1300" b="1">
              <a:solidFill>
                <a:schemeClr val="bg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42900" lvl="0" indent="-342900">
              <a:buClr>
                <a:srgbClr val="3F3F3F"/>
              </a:buClr>
              <a:buSzPts val="1700"/>
            </a:pPr>
            <a:r>
              <a:rPr lang="en-US" altLang="zh-TW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QNAP snapshot can do</a:t>
            </a:r>
            <a:r>
              <a:rPr lang="zh-TW" altLang="en-US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more!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0F4AF6A-2570-4A07-BAC0-BE7871DD4D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37881" y="2695839"/>
            <a:ext cx="3008911" cy="80383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3845FEEF-C846-4594-8C7F-597F5A3845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54209" y="3603585"/>
            <a:ext cx="3008911" cy="80383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855934C-7F33-404C-BA02-29543BE79E13}"/>
              </a:ext>
            </a:extLst>
          </p:cNvPr>
          <p:cNvSpPr/>
          <p:nvPr/>
        </p:nvSpPr>
        <p:spPr>
          <a:xfrm>
            <a:off x="6132936" y="2850155"/>
            <a:ext cx="26756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Clr>
                <a:srgbClr val="3F3F3F"/>
              </a:buClr>
              <a:buSzPts val="1700"/>
            </a:pPr>
            <a:r>
              <a:rPr lang="en-US" altLang="zh-TW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Using File Station to browse different</a:t>
            </a:r>
            <a:r>
              <a:rPr lang="zh-TW" altLang="en-US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version of</a:t>
            </a:r>
            <a:r>
              <a:rPr lang="zh-TW" altLang="en-US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snapshots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E332A0D-D01B-4CBA-8A90-A9B73EA3632D}"/>
              </a:ext>
            </a:extLst>
          </p:cNvPr>
          <p:cNvSpPr/>
          <p:nvPr/>
        </p:nvSpPr>
        <p:spPr>
          <a:xfrm>
            <a:off x="6132937" y="3736129"/>
            <a:ext cx="261918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F3F3F"/>
              </a:buClr>
              <a:buSzPts val="1700"/>
            </a:pPr>
            <a:r>
              <a:rPr lang="en-US" altLang="zh-TW" sz="13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Using drag and drop to retrieve  files from snapshots.</a:t>
            </a:r>
            <a:endParaRPr lang="zh-TW" altLang="en-US" sz="1300" b="1">
              <a:solidFill>
                <a:schemeClr val="bg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16" y="1431234"/>
            <a:ext cx="5597030" cy="325208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1D84CC78-8744-465F-88E0-BD23D3E8D3B6}"/>
              </a:ext>
            </a:extLst>
          </p:cNvPr>
          <p:cNvGrpSpPr/>
          <p:nvPr/>
        </p:nvGrpSpPr>
        <p:grpSpPr>
          <a:xfrm>
            <a:off x="145775" y="1446963"/>
            <a:ext cx="3837997" cy="3071581"/>
            <a:chOff x="-67661" y="1231440"/>
            <a:chExt cx="4477737" cy="347922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8877BE5-E82A-4245-9E3E-921E42421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661" y="1231440"/>
              <a:ext cx="4477737" cy="983648"/>
            </a:xfrm>
            <a:prstGeom prst="rect">
              <a:avLst/>
            </a:prstGeom>
          </p:spPr>
        </p:pic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5293B19E-0CDF-4C94-A503-3CA65EE76EAE}"/>
                </a:ext>
              </a:extLst>
            </p:cNvPr>
            <p:cNvSpPr txBox="1"/>
            <p:nvPr/>
          </p:nvSpPr>
          <p:spPr>
            <a:xfrm>
              <a:off x="-11755" y="1530478"/>
              <a:ext cx="1029944" cy="3485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TW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Restore</a:t>
              </a:r>
              <a:endParaRPr lang="zh-TW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ACC9C9C-8B64-46D4-8EDB-28F31B79524A}"/>
                </a:ext>
              </a:extLst>
            </p:cNvPr>
            <p:cNvSpPr txBox="1"/>
            <p:nvPr/>
          </p:nvSpPr>
          <p:spPr>
            <a:xfrm>
              <a:off x="1699226" y="1338702"/>
              <a:ext cx="2629886" cy="732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TW" sz="1200" b="1">
                  <a:solidFill>
                    <a:srgbClr val="3F3F3F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Select file/folder and restore in place/new path or remote mount location</a:t>
              </a:r>
              <a:r>
                <a:rPr lang="en-US" altLang="zh-TW" sz="1200" b="1">
                  <a:latin typeface="+mj-lt"/>
                  <a:ea typeface="Microsoft JhengHei"/>
                  <a:cs typeface="Microsoft JhengHei"/>
                  <a:sym typeface="Microsoft JhengHei"/>
                </a:rPr>
                <a:t>.</a:t>
              </a:r>
              <a:endParaRPr lang="zh-TW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648AA0DB-084D-4462-98E7-6861F2308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661" y="2441115"/>
              <a:ext cx="4477737" cy="983648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E12FC06F-52BF-4CC3-9438-D76E0136F69F}"/>
                </a:ext>
              </a:extLst>
            </p:cNvPr>
            <p:cNvSpPr txBox="1"/>
            <p:nvPr/>
          </p:nvSpPr>
          <p:spPr>
            <a:xfrm>
              <a:off x="-11755" y="2740152"/>
              <a:ext cx="1029944" cy="3485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TW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Clone</a:t>
              </a:r>
              <a:endParaRPr lang="zh-TW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306C1433-3AF9-49D1-A7BE-EF60833326CD}"/>
                </a:ext>
              </a:extLst>
            </p:cNvPr>
            <p:cNvSpPr txBox="1"/>
            <p:nvPr/>
          </p:nvSpPr>
          <p:spPr>
            <a:xfrm>
              <a:off x="1699226" y="2548376"/>
              <a:ext cx="2629886" cy="732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TW" sz="1200" b="1">
                  <a:solidFill>
                    <a:srgbClr val="3F3F3F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Create a new volume or</a:t>
              </a:r>
              <a:br>
                <a:rPr lang="en-US" altLang="zh-TW" sz="1200" b="1">
                  <a:solidFill>
                    <a:srgbClr val="3F3F3F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</a:br>
              <a:r>
                <a:rPr lang="en-US" altLang="zh-TW" sz="1200" b="1">
                  <a:solidFill>
                    <a:srgbClr val="3F3F3F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LUN from snapshot for</a:t>
              </a:r>
              <a:br>
                <a:rPr lang="en-US" altLang="zh-TW" sz="1200" b="1">
                  <a:solidFill>
                    <a:srgbClr val="3F3F3F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</a:br>
              <a:r>
                <a:rPr lang="en-US" altLang="zh-TW" sz="1200" b="1">
                  <a:solidFill>
                    <a:srgbClr val="3F3F3F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build test environment.</a:t>
              </a:r>
              <a:endParaRPr lang="zh-TW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2E54D443-6095-42FC-88A6-AA85C708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661" y="3727019"/>
              <a:ext cx="4477737" cy="983648"/>
            </a:xfrm>
            <a:prstGeom prst="rect">
              <a:avLst/>
            </a:prstGeom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C083E83-EEEF-48D0-8FE1-D7932682F375}"/>
                </a:ext>
              </a:extLst>
            </p:cNvPr>
            <p:cNvSpPr txBox="1"/>
            <p:nvPr/>
          </p:nvSpPr>
          <p:spPr>
            <a:xfrm>
              <a:off x="-11755" y="4026057"/>
              <a:ext cx="1029944" cy="3485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TW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Revert</a:t>
              </a:r>
              <a:endParaRPr lang="zh-TW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EAFE9C49-8EB3-4839-97A4-6D44D14ED074}"/>
                </a:ext>
              </a:extLst>
            </p:cNvPr>
            <p:cNvSpPr txBox="1"/>
            <p:nvPr/>
          </p:nvSpPr>
          <p:spPr>
            <a:xfrm>
              <a:off x="1699226" y="3834285"/>
              <a:ext cx="2629886" cy="7321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TW" sz="1200" b="1">
                  <a:solidFill>
                    <a:srgbClr val="3F3F3F"/>
                  </a:solidFill>
                  <a:latin typeface="+mj-lt"/>
                  <a:ea typeface="Microsoft JhengHei"/>
                  <a:sym typeface="Microsoft JhengHei"/>
                </a:rPr>
                <a:t>Using Snapshot to quickly recovery volume or LUN in extremely short time.</a:t>
              </a:r>
              <a:endParaRPr lang="zh-TW" altLang="en-US" sz="1200" b="1">
                <a:solidFill>
                  <a:srgbClr val="3F3F3F"/>
                </a:solidFill>
                <a:latin typeface="+mj-lt"/>
                <a:ea typeface="Microsoft JhengHei"/>
                <a:sym typeface="Microsoft JhengHei"/>
              </a:endParaRPr>
            </a:p>
          </p:txBody>
        </p:sp>
      </p:grpSp>
      <p:sp>
        <p:nvSpPr>
          <p:cNvPr id="25" name="標題 24">
            <a:extLst>
              <a:ext uri="{FF2B5EF4-FFF2-40B4-BE49-F238E27FC236}">
                <a16:creationId xmlns:a16="http://schemas.microsoft.com/office/drawing/2014/main" id="{4D765F12-1A52-4535-9730-72A84267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Microsoft JhengHei"/>
                <a:cs typeface="Microsoft JhengHei"/>
                <a:sym typeface="Microsoft JhengHei"/>
              </a:rPr>
              <a:t>3 Ways to Recover from Local Snapshots</a:t>
            </a:r>
            <a:endParaRPr lang="zh-TW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729" y="1495563"/>
            <a:ext cx="4893476" cy="290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 descr="https://previews.123rf.com/images/everythingpossible/everythingpossible1502/everythingpossible150200183/36521380-hand-press-play-button-sign-to-start-or-initiate-projects-as-concept-Stock-Photo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848"/>
            <a:ext cx="9322554" cy="524434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0" y="3373085"/>
            <a:ext cx="9322555" cy="1510413"/>
          </a:xfrm>
          <a:prstGeom prst="rect">
            <a:avLst/>
          </a:prstGeom>
          <a:solidFill>
            <a:schemeClr val="l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0" i="0" u="none" strike="noStrike" cap="none">
              <a:solidFill>
                <a:srgbClr val="161D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242961" y="3502923"/>
            <a:ext cx="1071570" cy="3540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zh-TW" sz="1600" b="1">
                <a:solidFill>
                  <a:schemeClr val="lt1"/>
                </a:solidFill>
              </a:rPr>
              <a:t>Demo</a:t>
            </a:r>
            <a:endParaRPr lang="en-US" altLang="zh-TW" sz="1600">
              <a:solidFill>
                <a:schemeClr val="lt1"/>
              </a:solidFill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205323" y="4175862"/>
            <a:ext cx="8601219" cy="40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sz="2800" b="1">
                <a:solidFill>
                  <a:srgbClr val="0070C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creation, management and restoration in QNAP NAS  </a:t>
            </a:r>
            <a:endParaRPr lang="en-US" altLang="zh-TW" sz="28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217411" y="1735668"/>
            <a:ext cx="5273287" cy="22232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altLang="zh-TW" sz="32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Space Allocation &amp; Advanced Snapshot functions</a:t>
            </a:r>
            <a:br>
              <a:rPr lang="en-US" altLang="zh-TW" sz="3200">
                <a:solidFill>
                  <a:srgbClr val="FFFFFF"/>
                </a:solidFill>
                <a:ea typeface="Microsoft JhengHei"/>
              </a:rPr>
            </a:br>
            <a:r>
              <a:rPr lang="zh-TW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- </a:t>
            </a: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 Space allocation best 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r>
              <a:rPr lang="zh-TW" altLang="en-US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   </a:t>
            </a: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practice for snapshots 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r>
              <a:rPr lang="zh-TW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-  </a:t>
            </a: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Windows previous versions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-  Snapshot Shared Folder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r>
              <a:rPr lang="zh-TW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-  Snapshot Agent</a:t>
            </a:r>
            <a:endParaRPr lang="zh-TW" altLang="en-US" sz="240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圓角矩形 110">
            <a:extLst>
              <a:ext uri="{FF2B5EF4-FFF2-40B4-BE49-F238E27FC236}">
                <a16:creationId xmlns:a16="http://schemas.microsoft.com/office/drawing/2014/main" id="{277E8D7B-5793-45A2-96B9-4F42AC73BA89}"/>
              </a:ext>
            </a:extLst>
          </p:cNvPr>
          <p:cNvSpPr/>
          <p:nvPr/>
        </p:nvSpPr>
        <p:spPr>
          <a:xfrm>
            <a:off x="400052" y="2553927"/>
            <a:ext cx="8310562" cy="2493012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527832" y="1079874"/>
            <a:ext cx="8229600" cy="145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en-US" altLang="zh-TW">
                <a:latin typeface="+mj-lt"/>
                <a:ea typeface="Microsoft JhengHei"/>
                <a:cs typeface="Microsoft JhengHei"/>
                <a:sym typeface="Microsoft JhengHei"/>
              </a:rPr>
              <a:t>QNAP Snapshot Design: Conservative but Completed</a:t>
            </a:r>
          </a:p>
          <a:p>
            <a:pPr marL="285750" indent="-285750"/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When snapshot is enabled, volume space will not be released unless the snapshot is deleted.</a:t>
            </a:r>
          </a:p>
          <a:p>
            <a:pPr marL="285750" indent="-285750"/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Without proper monitoring, volume space may be not enough with snapshot!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/>
            <a:r>
              <a:rPr lang="en-US" altLang="zh-TW">
                <a:ea typeface="Microsoft JhengHei"/>
                <a:cs typeface="Microsoft JhengHei"/>
                <a:sym typeface="Microsoft JhengHei"/>
              </a:rPr>
              <a:t>Why “Out of Volume” Snapshots?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10" name="Shape 310"/>
          <p:cNvGrpSpPr/>
          <p:nvPr/>
        </p:nvGrpSpPr>
        <p:grpSpPr>
          <a:xfrm>
            <a:off x="825578" y="2459038"/>
            <a:ext cx="5109844" cy="2433281"/>
            <a:chOff x="1775088" y="2500312"/>
            <a:chExt cx="4357718" cy="2071702"/>
          </a:xfrm>
        </p:grpSpPr>
        <p:sp>
          <p:nvSpPr>
            <p:cNvPr id="311" name="Shape 311"/>
            <p:cNvSpPr/>
            <p:nvPr/>
          </p:nvSpPr>
          <p:spPr>
            <a:xfrm>
              <a:off x="2928926" y="2500312"/>
              <a:ext cx="3121166" cy="2000264"/>
            </a:xfrm>
            <a:prstGeom prst="roundRect">
              <a:avLst>
                <a:gd name="adj" fmla="val 3697"/>
              </a:avLst>
            </a:prstGeom>
            <a:solidFill>
              <a:srgbClr val="92CCDC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3068745" y="3285806"/>
              <a:ext cx="2849747" cy="46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3068745" y="3905938"/>
              <a:ext cx="2849747" cy="523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1846526" y="2714626"/>
              <a:ext cx="1082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B0F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1841076" y="3370009"/>
              <a:ext cx="1074368" cy="288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altLang="zh-TW" sz="1400" b="1" i="0" u="none" strike="noStrike" cap="none">
                  <a:solidFill>
                    <a:srgbClr val="262626"/>
                  </a:solidFill>
                  <a:latin typeface="+mj-lt"/>
                  <a:ea typeface="Arial"/>
                  <a:cs typeface="Arial"/>
                  <a:sym typeface="Arial"/>
                </a:rPr>
                <a:t>Block level</a:t>
              </a:r>
              <a:endParaRPr>
                <a:latin typeface="+mj-lt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3071802" y="2643188"/>
              <a:ext cx="2876694" cy="447655"/>
            </a:xfrm>
            <a:prstGeom prst="rect">
              <a:avLst/>
            </a:prstGeom>
            <a:solidFill>
              <a:srgbClr val="1155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altLang="zh-TW" sz="16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File</a:t>
              </a:r>
              <a:endParaRPr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3489600" y="4020531"/>
              <a:ext cx="537600" cy="30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zh-TW" sz="1400" b="1" i="0" u="none" strike="noStrike" cap="none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rPr>
                <a:t>A</a:t>
              </a:r>
              <a:endParaRPr sz="14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4203980" y="4020531"/>
              <a:ext cx="537600" cy="30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zh-TW" sz="1400" b="1" i="0" u="none" strike="noStrike" cap="none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rPr>
                <a:t>B</a:t>
              </a:r>
              <a:endParaRPr sz="14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4873211" y="4020531"/>
              <a:ext cx="537600" cy="307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zh-TW" sz="1400" b="1" i="0" u="none" strike="noStrike" cap="none">
                  <a:solidFill>
                    <a:srgbClr val="FFFFFF"/>
                  </a:solidFill>
                  <a:latin typeface="+mj-lt"/>
                  <a:ea typeface="Arial"/>
                  <a:cs typeface="Arial"/>
                  <a:sym typeface="Arial"/>
                </a:rPr>
                <a:t>C</a:t>
              </a:r>
              <a:endParaRPr sz="1400" b="1" i="0" u="none" strike="noStrike" cap="none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3489600" y="3370669"/>
              <a:ext cx="537600" cy="307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zh-TW" sz="1400" b="1" i="0" u="sng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rPr>
                <a:t>A</a:t>
              </a:r>
              <a:endParaRPr sz="1400" b="1" i="0" u="sng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4203980" y="3370669"/>
              <a:ext cx="537600" cy="307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zh-TW" sz="1400" b="1" i="0" u="sng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rPr>
                <a:t>B</a:t>
              </a:r>
              <a:endParaRPr sz="1400" b="1" i="0" u="sng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4899693" y="3370669"/>
              <a:ext cx="537600" cy="3078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zh-TW" sz="1400" b="1" i="0" u="sng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rPr>
                <a:t>C</a:t>
              </a:r>
              <a:endParaRPr sz="1400" b="1" i="0" u="sng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3" name="Shape 323"/>
            <p:cNvCxnSpPr/>
            <p:nvPr/>
          </p:nvCxnSpPr>
          <p:spPr>
            <a:xfrm>
              <a:off x="3166131" y="3542820"/>
              <a:ext cx="2628000" cy="1588"/>
            </a:xfrm>
            <a:prstGeom prst="straightConnector1">
              <a:avLst/>
            </a:prstGeom>
            <a:noFill/>
            <a:ln w="38100" cap="flat" cmpd="sng">
              <a:solidFill>
                <a:srgbClr val="FF0000">
                  <a:alpha val="6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grpSp>
          <p:nvGrpSpPr>
            <p:cNvPr id="324" name="Shape 324"/>
            <p:cNvGrpSpPr/>
            <p:nvPr/>
          </p:nvGrpSpPr>
          <p:grpSpPr>
            <a:xfrm>
              <a:off x="3143240" y="2687720"/>
              <a:ext cx="2756172" cy="334958"/>
              <a:chOff x="1857356" y="2902034"/>
              <a:chExt cx="2756172" cy="334958"/>
            </a:xfrm>
          </p:grpSpPr>
          <p:sp>
            <p:nvSpPr>
              <p:cNvPr id="325" name="Shape 325"/>
              <p:cNvSpPr/>
              <p:nvPr/>
            </p:nvSpPr>
            <p:spPr>
              <a:xfrm>
                <a:off x="1857356" y="2912992"/>
                <a:ext cx="263461" cy="324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676" y="630"/>
                    </a:moveTo>
                    <a:lnTo>
                      <a:pt x="119426" y="630"/>
                    </a:lnTo>
                    <a:lnTo>
                      <a:pt x="119426" y="630"/>
                    </a:lnTo>
                    <a:lnTo>
                      <a:pt x="82676" y="630"/>
                    </a:lnTo>
                    <a:close/>
                    <a:moveTo>
                      <a:pt x="0" y="630"/>
                    </a:moveTo>
                    <a:lnTo>
                      <a:pt x="69339" y="630"/>
                    </a:lnTo>
                    <a:lnTo>
                      <a:pt x="69339" y="36893"/>
                    </a:lnTo>
                    <a:lnTo>
                      <a:pt x="119426" y="36893"/>
                    </a:lnTo>
                    <a:lnTo>
                      <a:pt x="119426" y="120000"/>
                    </a:lnTo>
                    <a:lnTo>
                      <a:pt x="0" y="120000"/>
                    </a:lnTo>
                    <a:close/>
                    <a:moveTo>
                      <a:pt x="75330" y="0"/>
                    </a:moveTo>
                    <a:lnTo>
                      <a:pt x="120000" y="32918"/>
                    </a:lnTo>
                    <a:lnTo>
                      <a:pt x="75330" y="329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26" name="Shape 326" descr="相關圖片"/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95509" y="2902034"/>
                <a:ext cx="218019" cy="2180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8" name="Shape 328"/>
            <p:cNvSpPr/>
            <p:nvPr/>
          </p:nvSpPr>
          <p:spPr>
            <a:xfrm>
              <a:off x="1775088" y="3143254"/>
              <a:ext cx="4357718" cy="1428760"/>
            </a:xfrm>
            <a:prstGeom prst="roundRect">
              <a:avLst>
                <a:gd name="adj" fmla="val 7083"/>
              </a:avLst>
            </a:prstGeom>
            <a:noFill/>
            <a:ln w="19050" cap="flat" cmpd="sng">
              <a:solidFill>
                <a:srgbClr val="FFC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1775088" y="2714626"/>
              <a:ext cx="1214446" cy="307800"/>
            </a:xfrm>
            <a:prstGeom prst="rect">
              <a:avLst/>
            </a:prstGeom>
            <a:solidFill>
              <a:srgbClr val="1155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altLang="zh-TW" sz="14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Volume</a:t>
              </a:r>
              <a:endParaRPr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330" name="Shape 330"/>
            <p:cNvCxnSpPr/>
            <p:nvPr/>
          </p:nvCxnSpPr>
          <p:spPr>
            <a:xfrm rot="5400000">
              <a:off x="2775880" y="2856842"/>
              <a:ext cx="428628" cy="1320"/>
            </a:xfrm>
            <a:prstGeom prst="straightConnector1">
              <a:avLst/>
            </a:prstGeom>
            <a:noFill/>
            <a:ln w="127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1" name="Shape 331"/>
          <p:cNvSpPr txBox="1"/>
          <p:nvPr/>
        </p:nvSpPr>
        <p:spPr>
          <a:xfrm>
            <a:off x="1260115" y="4176430"/>
            <a:ext cx="821459" cy="21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900" b="1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Data Block</a:t>
            </a:r>
            <a:endParaRPr sz="10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1045801" y="4463868"/>
            <a:ext cx="252000" cy="21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/>
          <p:nvPr/>
        </p:nvSpPr>
        <p:spPr>
          <a:xfrm>
            <a:off x="1260115" y="4464462"/>
            <a:ext cx="829761" cy="21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000" b="1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Data Link</a:t>
            </a:r>
            <a:endParaRPr sz="105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1045801" y="4176430"/>
            <a:ext cx="252000" cy="21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11D19B1F-E5E7-42D7-8CA8-6CAC4911CA92}"/>
              </a:ext>
            </a:extLst>
          </p:cNvPr>
          <p:cNvGrpSpPr/>
          <p:nvPr/>
        </p:nvGrpSpPr>
        <p:grpSpPr>
          <a:xfrm>
            <a:off x="2119544" y="4242001"/>
            <a:ext cx="468863" cy="468863"/>
            <a:chOff x="889317" y="2537938"/>
            <a:chExt cx="556036" cy="556036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F765FEEE-E24B-4F25-BAE7-764697455F80}"/>
                </a:ext>
              </a:extLst>
            </p:cNvPr>
            <p:cNvSpPr/>
            <p:nvPr/>
          </p:nvSpPr>
          <p:spPr>
            <a:xfrm>
              <a:off x="889317" y="2537938"/>
              <a:ext cx="556036" cy="5560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9C3785DA-D1C0-412A-AFEE-99CBB57EE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60" y="2663193"/>
              <a:ext cx="386386" cy="305526"/>
            </a:xfrm>
            <a:prstGeom prst="rect">
              <a:avLst/>
            </a:prstGeom>
          </p:spPr>
        </p:pic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40FC536-A279-4F42-A744-C6C1DC431A9B}"/>
              </a:ext>
            </a:extLst>
          </p:cNvPr>
          <p:cNvGrpSpPr/>
          <p:nvPr/>
        </p:nvGrpSpPr>
        <p:grpSpPr>
          <a:xfrm>
            <a:off x="5990620" y="2614078"/>
            <a:ext cx="2404041" cy="2372709"/>
            <a:chOff x="6044634" y="2716116"/>
            <a:chExt cx="2245500" cy="2216234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80BA88D-1BB3-4A3A-9B30-7286C6702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4634" y="2716116"/>
              <a:ext cx="2245500" cy="2216234"/>
            </a:xfrm>
            <a:prstGeom prst="rect">
              <a:avLst/>
            </a:prstGeom>
          </p:spPr>
        </p:pic>
        <p:cxnSp>
          <p:nvCxnSpPr>
            <p:cNvPr id="337" name="Shape 337"/>
            <p:cNvCxnSpPr>
              <a:cxnSpLocks/>
            </p:cNvCxnSpPr>
            <p:nvPr/>
          </p:nvCxnSpPr>
          <p:spPr>
            <a:xfrm>
              <a:off x="6267109" y="4205569"/>
              <a:ext cx="1626579" cy="4003"/>
            </a:xfrm>
            <a:prstGeom prst="straightConnector1">
              <a:avLst/>
            </a:prstGeom>
            <a:noFill/>
            <a:ln w="12700" cap="flat" cmpd="sng">
              <a:solidFill>
                <a:schemeClr val="bg1"/>
              </a:solidFill>
              <a:prstDash val="sysDash"/>
              <a:round/>
              <a:headEnd type="none" w="sm" len="sm"/>
              <a:tailEnd type="none" w="sm" len="sm"/>
            </a:ln>
          </p:spPr>
        </p:cxnSp>
        <p:sp>
          <p:nvSpPr>
            <p:cNvPr id="39" name="Shape 336">
              <a:extLst>
                <a:ext uri="{FF2B5EF4-FFF2-40B4-BE49-F238E27FC236}">
                  <a16:creationId xmlns:a16="http://schemas.microsoft.com/office/drawing/2014/main" id="{3AF6C42B-156A-4D7F-AFE1-C84DC0582DA4}"/>
                </a:ext>
              </a:extLst>
            </p:cNvPr>
            <p:cNvSpPr txBox="1"/>
            <p:nvPr/>
          </p:nvSpPr>
          <p:spPr>
            <a:xfrm>
              <a:off x="6566339" y="2848566"/>
              <a:ext cx="1194194" cy="242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altLang="zh-TW" b="1" i="0" u="none" strike="noStrike" cap="none">
                  <a:solidFill>
                    <a:schemeClr val="accent6">
                      <a:lumMod val="50000"/>
                    </a:schemeClr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Observation</a:t>
              </a:r>
              <a:endParaRPr lang="zh-TW" altLang="en-US" sz="1800">
                <a:solidFill>
                  <a:schemeClr val="accent6">
                    <a:lumMod val="50000"/>
                  </a:schemeClr>
                </a:solidFill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6" name="Shape 336"/>
            <p:cNvSpPr txBox="1"/>
            <p:nvPr/>
          </p:nvSpPr>
          <p:spPr>
            <a:xfrm>
              <a:off x="6179580" y="3340574"/>
              <a:ext cx="1682644" cy="6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SzPts val="1600"/>
              </a:pPr>
              <a:r>
                <a:rPr lang="en-US" altLang="zh-TW" b="1">
                  <a:ea typeface="Microsoft JhengHei"/>
                  <a:cs typeface="Microsoft JhengHei"/>
                  <a:sym typeface="Microsoft JhengHei"/>
                </a:rPr>
                <a:t>QTS Default Snapshot Preservation Time: </a:t>
              </a:r>
              <a:r>
                <a:rPr lang="en-US" altLang="zh-TW" b="1">
                  <a:solidFill>
                    <a:srgbClr val="0070C0"/>
                  </a:solidFill>
                  <a:ea typeface="Microsoft JhengHei"/>
                  <a:cs typeface="Microsoft JhengHei"/>
                  <a:sym typeface="Microsoft JhengHei"/>
                </a:rPr>
                <a:t>1 Week</a:t>
              </a:r>
              <a:endParaRPr lang="en-US" altLang="zh-TW" sz="1100" b="1">
                <a:solidFill>
                  <a:srgbClr val="0070C0"/>
                </a:solidFill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0" name="Shape 336">
              <a:extLst>
                <a:ext uri="{FF2B5EF4-FFF2-40B4-BE49-F238E27FC236}">
                  <a16:creationId xmlns:a16="http://schemas.microsoft.com/office/drawing/2014/main" id="{D22F737B-31D8-4750-9DE1-1499EF92AA99}"/>
                </a:ext>
              </a:extLst>
            </p:cNvPr>
            <p:cNvSpPr txBox="1"/>
            <p:nvPr/>
          </p:nvSpPr>
          <p:spPr>
            <a:xfrm>
              <a:off x="6179580" y="4232480"/>
              <a:ext cx="1704234" cy="630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>
                <a:buSzPts val="1600"/>
              </a:pPr>
              <a:r>
                <a:rPr lang="en-US" altLang="zh-TW" sz="1200" b="1">
                  <a:ea typeface="Microsoft JhengHei"/>
                  <a:cs typeface="Microsoft JhengHei"/>
                  <a:sym typeface="Microsoft JhengHei"/>
                </a:rPr>
                <a:t>DSM</a:t>
              </a:r>
              <a:r>
                <a:rPr lang="zh-TW" altLang="en-US" sz="1200" b="1"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lang="en-US" altLang="zh-TW" sz="1200" b="1">
                  <a:ea typeface="Microsoft JhengHei"/>
                  <a:cs typeface="Microsoft JhengHei"/>
                  <a:sym typeface="Microsoft JhengHei"/>
                </a:rPr>
                <a:t>NAS Default Snapshot Reserve Time: </a:t>
              </a:r>
              <a:r>
                <a:rPr lang="en-US" altLang="zh-TW" sz="1200" b="1">
                  <a:solidFill>
                    <a:srgbClr val="FF0000"/>
                  </a:solidFill>
                  <a:ea typeface="Microsoft JhengHei"/>
                  <a:cs typeface="Microsoft JhengHei"/>
                  <a:sym typeface="Microsoft JhengHei"/>
                </a:rPr>
                <a:t>Forever</a:t>
              </a:r>
            </a:p>
          </p:txBody>
        </p:sp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3F4792A0-DDFC-488F-8C27-170C0A2A8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8219" y="3212020"/>
              <a:ext cx="564626" cy="5646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圓角矩形 110">
            <a:extLst>
              <a:ext uri="{FF2B5EF4-FFF2-40B4-BE49-F238E27FC236}">
                <a16:creationId xmlns:a16="http://schemas.microsoft.com/office/drawing/2014/main" id="{42256609-B477-4787-A3DB-B043557C4F4A}"/>
              </a:ext>
            </a:extLst>
          </p:cNvPr>
          <p:cNvSpPr/>
          <p:nvPr/>
        </p:nvSpPr>
        <p:spPr>
          <a:xfrm>
            <a:off x="95412" y="2477703"/>
            <a:ext cx="8786191" cy="2013253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29756" y="2116787"/>
            <a:ext cx="3719043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7189968" y="3478469"/>
            <a:ext cx="1690596" cy="9972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98000" sy="98000" algn="tl" rotWithShape="0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Can IT manager do something else?</a:t>
            </a:r>
            <a:endParaRPr lang="en-US" sz="1400" b="1" i="0" u="none" strike="noStrike" cap="none">
              <a:solidFill>
                <a:srgbClr val="FF0000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77592" y="1112030"/>
            <a:ext cx="8313882" cy="115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is not all </a:t>
            </a:r>
            <a:r>
              <a:rPr lang="en-US" altLang="zh-TW" sz="1600">
                <a:latin typeface="+mj-lt"/>
              </a:rPr>
              <a:t>beneficial, when free block cannot be found to write new data, application and service will stop abnormally. </a:t>
            </a:r>
          </a:p>
          <a:p>
            <a:pPr marL="285750" indent="-285750"/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Without proper design, even IT manager can be easily confused since space used by snapshots is "hidden" </a:t>
            </a:r>
            <a:endParaRPr 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117341" y="85683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>
              <a:buSzPts val="1600"/>
            </a:pPr>
            <a:r>
              <a:rPr lang="en-US" altLang="zh-TW" sz="28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When Snapshots Take Too Much Space</a:t>
            </a:r>
            <a:br>
              <a:rPr lang="en-US" altLang="zh-TW" sz="28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800">
                <a:latin typeface="+mj-lt"/>
                <a:ea typeface="Microsoft JhengHei"/>
                <a:cs typeface="Microsoft JhengHei"/>
                <a:sym typeface="Microsoft JhengHei"/>
              </a:rPr>
              <a:t>Application/Service Might Stop Accidentally!</a:t>
            </a:r>
            <a:endParaRPr sz="28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" name="Shape 346"/>
          <p:cNvGrpSpPr/>
          <p:nvPr/>
        </p:nvGrpSpPr>
        <p:grpSpPr>
          <a:xfrm>
            <a:off x="187023" y="2455038"/>
            <a:ext cx="6026319" cy="1787208"/>
            <a:chOff x="428596" y="2999120"/>
            <a:chExt cx="8001056" cy="1787208"/>
          </a:xfrm>
        </p:grpSpPr>
        <p:sp>
          <p:nvSpPr>
            <p:cNvPr id="347" name="Shape 347"/>
            <p:cNvSpPr/>
            <p:nvPr/>
          </p:nvSpPr>
          <p:spPr>
            <a:xfrm>
              <a:off x="428596" y="3429006"/>
              <a:ext cx="8001056" cy="1357322"/>
            </a:xfrm>
            <a:prstGeom prst="roundRect">
              <a:avLst>
                <a:gd name="adj" fmla="val 16667"/>
              </a:avLst>
            </a:prstGeom>
            <a:solidFill>
              <a:srgbClr val="92CCDC">
                <a:alpha val="8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571472" y="4214825"/>
              <a:ext cx="7643866" cy="428628"/>
            </a:xfrm>
            <a:prstGeom prst="rect">
              <a:avLst/>
            </a:prstGeom>
            <a:solidFill>
              <a:srgbClr val="BFBFBF"/>
            </a:solidFill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9" name="Shape 349" descr="相關圖片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3783" y="3224593"/>
              <a:ext cx="1485984" cy="900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Shape 350"/>
            <p:cNvSpPr/>
            <p:nvPr/>
          </p:nvSpPr>
          <p:spPr>
            <a:xfrm>
              <a:off x="571472" y="4214825"/>
              <a:ext cx="3501032" cy="4295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zh-TW" sz="16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      </a:t>
              </a:r>
              <a:r>
                <a:rPr lang="en-US" altLang="zh-TW" sz="16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Application Data</a:t>
              </a:r>
              <a:endParaRPr sz="1600" b="1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3812907" y="3586709"/>
              <a:ext cx="40281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altLang="zh-TW" sz="1200" b="1" i="0" u="none" strike="noStrike" cap="none">
                  <a:solidFill>
                    <a:srgbClr val="FF0000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File System Displayed Free Space</a:t>
              </a:r>
              <a:endParaRPr sz="1100"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4067944" y="4240097"/>
              <a:ext cx="3361576" cy="40335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endPara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 txBox="1"/>
            <p:nvPr/>
          </p:nvSpPr>
          <p:spPr>
            <a:xfrm>
              <a:off x="4583732" y="4286262"/>
              <a:ext cx="27788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en-US" altLang="zh-TW" sz="1600" b="1">
                  <a:solidFill>
                    <a:schemeClr val="dk1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Deleted Data</a:t>
              </a:r>
              <a:endParaRPr sz="1600" b="1" i="0" u="none" strike="noStrike" cap="none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4183501" y="4263562"/>
              <a:ext cx="343661" cy="2872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676" y="630"/>
                  </a:moveTo>
                  <a:lnTo>
                    <a:pt x="119426" y="630"/>
                  </a:lnTo>
                  <a:lnTo>
                    <a:pt x="119426" y="630"/>
                  </a:lnTo>
                  <a:lnTo>
                    <a:pt x="82676" y="630"/>
                  </a:lnTo>
                  <a:close/>
                  <a:moveTo>
                    <a:pt x="0" y="630"/>
                  </a:moveTo>
                  <a:lnTo>
                    <a:pt x="69339" y="630"/>
                  </a:lnTo>
                  <a:lnTo>
                    <a:pt x="69339" y="36893"/>
                  </a:lnTo>
                  <a:lnTo>
                    <a:pt x="119426" y="36893"/>
                  </a:lnTo>
                  <a:lnTo>
                    <a:pt x="119426" y="120000"/>
                  </a:lnTo>
                  <a:lnTo>
                    <a:pt x="0" y="120000"/>
                  </a:lnTo>
                  <a:close/>
                  <a:moveTo>
                    <a:pt x="75330" y="0"/>
                  </a:moveTo>
                  <a:lnTo>
                    <a:pt x="120000" y="32918"/>
                  </a:lnTo>
                  <a:lnTo>
                    <a:pt x="75330" y="329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" name="Shape 356"/>
            <p:cNvGrpSpPr/>
            <p:nvPr/>
          </p:nvGrpSpPr>
          <p:grpSpPr>
            <a:xfrm>
              <a:off x="569883" y="3500444"/>
              <a:ext cx="7647842" cy="1214446"/>
              <a:chOff x="569883" y="3429006"/>
              <a:chExt cx="7647842" cy="1285884"/>
            </a:xfrm>
          </p:grpSpPr>
          <p:cxnSp>
            <p:nvCxnSpPr>
              <p:cNvPr id="357" name="Shape 357"/>
              <p:cNvCxnSpPr/>
              <p:nvPr/>
            </p:nvCxnSpPr>
            <p:spPr>
              <a:xfrm rot="5400000">
                <a:off x="3428198" y="4071154"/>
                <a:ext cx="1285884" cy="158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895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8" name="Shape 358"/>
              <p:cNvCxnSpPr/>
              <p:nvPr/>
            </p:nvCxnSpPr>
            <p:spPr>
              <a:xfrm rot="5400000">
                <a:off x="7573989" y="4071154"/>
                <a:ext cx="1285884" cy="158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895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" name="Shape 359"/>
              <p:cNvCxnSpPr/>
              <p:nvPr/>
            </p:nvCxnSpPr>
            <p:spPr>
              <a:xfrm rot="5400000">
                <a:off x="-72265" y="4071154"/>
                <a:ext cx="1285884" cy="1588"/>
              </a:xfrm>
              <a:prstGeom prst="straightConnector1">
                <a:avLst/>
              </a:prstGeom>
              <a:noFill/>
              <a:ln w="28575" cap="flat" cmpd="sng">
                <a:solidFill>
                  <a:srgbClr val="938953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61" name="Shape 361"/>
            <p:cNvCxnSpPr/>
            <p:nvPr/>
          </p:nvCxnSpPr>
          <p:spPr>
            <a:xfrm rot="5400000">
              <a:off x="7215206" y="4429138"/>
              <a:ext cx="428628" cy="1588"/>
            </a:xfrm>
            <a:prstGeom prst="straightConnector1">
              <a:avLst/>
            </a:prstGeom>
            <a:noFill/>
            <a:ln w="19050" cap="flat" cmpd="sng">
              <a:solidFill>
                <a:srgbClr val="45A9C4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362" name="Shape 362" descr="「Share FOlder icon」的圖片搜尋結果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545" y="2999120"/>
              <a:ext cx="1664037" cy="11187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364" name="Shape 364"/>
            <p:cNvCxnSpPr/>
            <p:nvPr/>
          </p:nvCxnSpPr>
          <p:spPr>
            <a:xfrm>
              <a:off x="4071934" y="3929072"/>
              <a:ext cx="4071966" cy="1588"/>
            </a:xfrm>
            <a:prstGeom prst="straightConnector1">
              <a:avLst/>
            </a:prstGeom>
            <a:noFill/>
            <a:ln w="19050" cap="flat" cmpd="sng">
              <a:solidFill>
                <a:srgbClr val="0070C0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7D323948-E26D-46F4-B405-B217134711E5}"/>
              </a:ext>
            </a:extLst>
          </p:cNvPr>
          <p:cNvGrpSpPr/>
          <p:nvPr/>
        </p:nvGrpSpPr>
        <p:grpSpPr>
          <a:xfrm>
            <a:off x="377592" y="3658576"/>
            <a:ext cx="468863" cy="468863"/>
            <a:chOff x="889317" y="2537938"/>
            <a:chExt cx="556036" cy="556036"/>
          </a:xfrm>
        </p:grpSpPr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0824113A-DC7C-4FD1-9C3B-BE191C71309F}"/>
                </a:ext>
              </a:extLst>
            </p:cNvPr>
            <p:cNvSpPr/>
            <p:nvPr/>
          </p:nvSpPr>
          <p:spPr>
            <a:xfrm>
              <a:off x="889317" y="2537938"/>
              <a:ext cx="556036" cy="5560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E938668E-9295-4AC0-98ED-CB42F03ED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60" y="2663193"/>
              <a:ext cx="386386" cy="305526"/>
            </a:xfrm>
            <a:prstGeom prst="rect">
              <a:avLst/>
            </a:prstGeom>
          </p:spPr>
        </p:pic>
      </p:grpSp>
      <p:pic>
        <p:nvPicPr>
          <p:cNvPr id="29" name="圖片 28">
            <a:extLst>
              <a:ext uri="{FF2B5EF4-FFF2-40B4-BE49-F238E27FC236}">
                <a16:creationId xmlns:a16="http://schemas.microsoft.com/office/drawing/2014/main" id="{B7DDCB69-8BDD-406D-939E-3D0029E384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707264" y="3797840"/>
            <a:ext cx="1607434" cy="13341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Shape 353"/>
          <p:cNvSpPr txBox="1"/>
          <p:nvPr/>
        </p:nvSpPr>
        <p:spPr>
          <a:xfrm>
            <a:off x="4763398" y="4227700"/>
            <a:ext cx="15164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5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Actual usable space</a:t>
            </a:r>
            <a:endParaRPr lang="en-US" sz="1500" b="1" i="0" u="none" strike="noStrike" cap="none">
              <a:solidFill>
                <a:schemeClr val="bg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200" y="3265211"/>
            <a:ext cx="8509953" cy="136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10000" endPos="35000" dir="5400000" sy="-100000" algn="bl" rotWithShape="0"/>
          </a:effectLst>
        </p:spPr>
      </p:pic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163170" y="1191329"/>
            <a:ext cx="8822964" cy="156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262626"/>
              </a:buClr>
              <a:buSzPts val="2000"/>
              <a:buNone/>
            </a:pPr>
            <a:r>
              <a:rPr lang="en-US" altLang="zh-TW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used space (Changed data) is place outside of volume</a:t>
            </a:r>
            <a:endParaRPr lang="af-ZA"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42900" indent="-342900">
              <a:spcBef>
                <a:spcPts val="0"/>
              </a:spcBef>
              <a:buClr>
                <a:srgbClr val="262626"/>
              </a:buClr>
              <a:buSzPts val="2000"/>
            </a:pPr>
            <a:r>
              <a:rPr lang="af-ZA" altLang="zh-TW" sz="1600">
                <a:latin typeface="+mj-lt"/>
                <a:ea typeface="Microsoft JhengHei"/>
                <a:sym typeface="Microsoft JhengHei"/>
              </a:rPr>
              <a:t>The snapshot used space can be identify easily.</a:t>
            </a:r>
          </a:p>
          <a:p>
            <a:pPr marL="342900" indent="-342900">
              <a:spcBef>
                <a:spcPts val="0"/>
              </a:spcBef>
              <a:buClr>
                <a:srgbClr val="262626"/>
              </a:buClr>
              <a:buSzPts val="2000"/>
            </a:pPr>
            <a:r>
              <a:rPr lang="af-ZA" altLang="zh-TW" sz="1600">
                <a:latin typeface="+mj-lt"/>
                <a:ea typeface="Microsoft JhengHei"/>
                <a:sym typeface="Microsoft JhengHei"/>
              </a:rPr>
              <a:t>Multiple volume and LUN can share same space to st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ore snapshots.</a:t>
            </a:r>
            <a:endParaRPr lang="zh-TW" alt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>
              <a:spcBef>
                <a:spcPts val="0"/>
              </a:spcBef>
              <a:buClr>
                <a:srgbClr val="262626"/>
              </a:buClr>
              <a:buSzPts val="2000"/>
            </a:pPr>
            <a:r>
              <a:rPr lang="zh-TW" altLang="en-US" sz="1600"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Volume and LUN can detect pool space usage and enter protected “</a:t>
            </a:r>
            <a:r>
              <a:rPr lang="en-US" altLang="zh-TW" sz="1600">
                <a:solidFill>
                  <a:srgbClr val="FF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Read/Delete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” </a:t>
            </a:r>
            <a:r>
              <a:rPr lang="zh-TW" altLang="en-US" sz="1600"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b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</a:br>
            <a:r>
              <a:rPr lang="zh-TW" altLang="en-US" sz="1600"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mode for warning in advance.</a:t>
            </a:r>
            <a:endParaRPr lang="zh-TW" altLang="en-US" sz="1600" i="0" u="none" strike="noStrike" cap="none">
              <a:solidFill>
                <a:srgbClr val="FF0000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127000" indent="0">
              <a:spcBef>
                <a:spcPts val="0"/>
              </a:spcBef>
              <a:buClr>
                <a:srgbClr val="262626"/>
              </a:buClr>
              <a:buSzPts val="2000"/>
              <a:buNone/>
            </a:pPr>
            <a:endParaRPr lang="zh-TW" altLang="en-US" sz="20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17341" y="85683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altLang="zh-TW" sz="28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The Advantages of Out of Volume Snapshot</a:t>
            </a:r>
            <a:endParaRPr sz="2800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1907151" y="3609112"/>
            <a:ext cx="1458042" cy="1043445"/>
          </a:xfrm>
          <a:prstGeom prst="roundRect">
            <a:avLst>
              <a:gd name="adj" fmla="val 5346"/>
            </a:avLst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3097845D-F4AA-48DD-BCBB-18E60ABA1878}"/>
              </a:ext>
            </a:extLst>
          </p:cNvPr>
          <p:cNvGrpSpPr/>
          <p:nvPr/>
        </p:nvGrpSpPr>
        <p:grpSpPr>
          <a:xfrm>
            <a:off x="225096" y="2725316"/>
            <a:ext cx="4103754" cy="811189"/>
            <a:chOff x="3269205" y="2819818"/>
            <a:chExt cx="3555427" cy="70280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716A1952-424F-46AB-AACB-D86468F75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269205" y="2819818"/>
              <a:ext cx="3555427" cy="702801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D125141-4F65-4439-B85B-ADD816141E16}"/>
                </a:ext>
              </a:extLst>
            </p:cNvPr>
            <p:cNvSpPr/>
            <p:nvPr/>
          </p:nvSpPr>
          <p:spPr>
            <a:xfrm>
              <a:off x="3896376" y="2878832"/>
              <a:ext cx="2882931" cy="55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SzPts val="1600"/>
              </a:pPr>
              <a:r>
                <a:rPr lang="en-US" altLang="zh-TW" sz="1800" b="1">
                  <a:solidFill>
                    <a:schemeClr val="bg1"/>
                  </a:solidFill>
                  <a:latin typeface="+mj-lt"/>
                  <a:ea typeface="Microsoft JhengHei"/>
                  <a:cs typeface="Microsoft JhengHei"/>
                  <a:sym typeface="Microsoft JhengHei"/>
                </a:rPr>
                <a:t>The shortage of space can be identify in UI right away</a:t>
              </a:r>
              <a:endParaRPr lang="en-US" altLang="zh-TW" sz="1800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10">
            <a:extLst>
              <a:ext uri="{FF2B5EF4-FFF2-40B4-BE49-F238E27FC236}">
                <a16:creationId xmlns:a16="http://schemas.microsoft.com/office/drawing/2014/main" id="{C8C4D244-1DBE-4527-B828-DB3C633139EA}"/>
              </a:ext>
            </a:extLst>
          </p:cNvPr>
          <p:cNvSpPr/>
          <p:nvPr/>
        </p:nvSpPr>
        <p:spPr>
          <a:xfrm>
            <a:off x="105656" y="2026444"/>
            <a:ext cx="8828535" cy="2940289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689" y="2151745"/>
            <a:ext cx="4457929" cy="269200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37231" y="1019908"/>
            <a:ext cx="8558484" cy="320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bg1"/>
              </a:buClr>
              <a:buSzPts val="2000"/>
              <a:buNone/>
            </a:pPr>
            <a:r>
              <a:rPr lang="en-US" altLang="zh-TW" sz="1600">
                <a:solidFill>
                  <a:schemeClr val="tx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Same as Time Machine for Mac, the Smart Snapshot Management can let the system automatically recycle snapshots until enough space is recovered.  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117341" y="85683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>
              <a:buSzPts val="1600"/>
            </a:pPr>
            <a:r>
              <a:rPr lang="en-US" altLang="zh-TW" sz="2800">
                <a:latin typeface="+mj-lt"/>
              </a:rPr>
              <a:t>Snapshot “Space” &amp; “Quality” Management</a:t>
            </a:r>
            <a:endParaRPr sz="2000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285012" y="2182945"/>
            <a:ext cx="1799829" cy="23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zh-TW" b="1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Smart Snapshot Management:</a:t>
            </a:r>
            <a:endParaRPr lang="en-US" altLang="zh-TW" b="1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Older, latest and permanently snapshot can all be configured to auto be recycled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when pool space is not enough.</a:t>
            </a:r>
            <a:endParaRPr lang="en-US" b="1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b="1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333151" y="4221874"/>
            <a:ext cx="1714512" cy="3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321279" y="2148106"/>
            <a:ext cx="1714512" cy="3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6680202" y="3105500"/>
            <a:ext cx="24017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6768149" y="2208425"/>
            <a:ext cx="1944000" cy="3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3544021" y="2657596"/>
            <a:ext cx="2618313" cy="875596"/>
          </a:xfrm>
          <a:prstGeom prst="roundRect">
            <a:avLst>
              <a:gd name="adj" fmla="val 9659"/>
            </a:avLst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3536987" y="3988086"/>
            <a:ext cx="2618314" cy="560060"/>
          </a:xfrm>
          <a:prstGeom prst="roundRect">
            <a:avLst>
              <a:gd name="adj" fmla="val 14235"/>
            </a:avLst>
          </a:prstGeom>
          <a:noFill/>
          <a:ln w="25400" cap="flat" cmpd="sng">
            <a:solidFill>
              <a:srgbClr val="E36C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2CE07C24-F158-4074-932A-33FDC76A769C}"/>
              </a:ext>
            </a:extLst>
          </p:cNvPr>
          <p:cNvSpPr/>
          <p:nvPr/>
        </p:nvSpPr>
        <p:spPr>
          <a:xfrm rot="20151334">
            <a:off x="1422759" y="1720256"/>
            <a:ext cx="2276633" cy="2730451"/>
          </a:xfrm>
          <a:prstGeom prst="arc">
            <a:avLst>
              <a:gd name="adj1" fmla="val 15564668"/>
              <a:gd name="adj2" fmla="val 0"/>
            </a:avLst>
          </a:prstGeom>
          <a:ln w="28575">
            <a:solidFill>
              <a:srgbClr val="E36C09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23F8D2A5-23BB-4C91-A093-3DABECC100BD}"/>
              </a:ext>
            </a:extLst>
          </p:cNvPr>
          <p:cNvSpPr/>
          <p:nvPr/>
        </p:nvSpPr>
        <p:spPr>
          <a:xfrm rot="5701573">
            <a:off x="5648116" y="3107834"/>
            <a:ext cx="1106062" cy="1106062"/>
          </a:xfrm>
          <a:prstGeom prst="arc">
            <a:avLst/>
          </a:prstGeom>
          <a:ln w="28575">
            <a:solidFill>
              <a:srgbClr val="E36C09"/>
            </a:solidFill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1" name="Shape 388">
            <a:extLst>
              <a:ext uri="{FF2B5EF4-FFF2-40B4-BE49-F238E27FC236}">
                <a16:creationId xmlns:a16="http://schemas.microsoft.com/office/drawing/2014/main" id="{080D66EB-88D6-4419-BA4F-E0BA90EB5B5E}"/>
              </a:ext>
            </a:extLst>
          </p:cNvPr>
          <p:cNvSpPr/>
          <p:nvPr/>
        </p:nvSpPr>
        <p:spPr>
          <a:xfrm>
            <a:off x="6680201" y="2276904"/>
            <a:ext cx="211064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altLang="zh-TW" b="1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When Snapshot Reach Number limitation</a:t>
            </a:r>
            <a:r>
              <a:rPr lang="en-US" altLang="zh-TW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: Stop taking snapshot or replace oldest snapshot.</a:t>
            </a:r>
            <a:endParaRPr b="1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" name="Shape 390">
            <a:extLst>
              <a:ext uri="{FF2B5EF4-FFF2-40B4-BE49-F238E27FC236}">
                <a16:creationId xmlns:a16="http://schemas.microsoft.com/office/drawing/2014/main" id="{1B69D7FE-29FC-4F43-9E1E-FE847569E9C4}"/>
              </a:ext>
            </a:extLst>
          </p:cNvPr>
          <p:cNvSpPr/>
          <p:nvPr/>
        </p:nvSpPr>
        <p:spPr>
          <a:xfrm>
            <a:off x="6768149" y="3478588"/>
            <a:ext cx="1944000" cy="3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E14B925-608A-483D-8455-4DE4E271F024}"/>
              </a:ext>
            </a:extLst>
          </p:cNvPr>
          <p:cNvSpPr/>
          <p:nvPr/>
        </p:nvSpPr>
        <p:spPr>
          <a:xfrm>
            <a:off x="0" y="3255667"/>
            <a:ext cx="9189218" cy="10500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160948" y="1904089"/>
            <a:ext cx="6943048" cy="110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altLang="zh-TW" sz="40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Using QNAP</a:t>
            </a:r>
            <a:r>
              <a:rPr lang="zh-TW" altLang="en-US" sz="40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40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Local and Remote Snapshot To Fully Protect Your Data</a:t>
            </a:r>
            <a:endParaRPr sz="4000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882244" y="3306967"/>
            <a:ext cx="2300851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1" i="0" u="none" strike="noStrike" cap="none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Microsoft JhengHei"/>
                <a:cs typeface="Microsoft JhengHei"/>
                <a:sym typeface="Microsoft JhengHei"/>
              </a:rPr>
              <a:t>Local Snapshot Introduction and Usage </a:t>
            </a:r>
            <a:endParaRPr sz="110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4" name="Shape 84"/>
          <p:cNvCxnSpPr/>
          <p:nvPr/>
        </p:nvCxnSpPr>
        <p:spPr>
          <a:xfrm>
            <a:off x="3230226" y="3398407"/>
            <a:ext cx="6724" cy="73510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" name="Shape 85"/>
          <p:cNvSpPr txBox="1"/>
          <p:nvPr/>
        </p:nvSpPr>
        <p:spPr>
          <a:xfrm>
            <a:off x="3093302" y="3314001"/>
            <a:ext cx="2711968" cy="8068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1" i="0" u="none" strike="noStrike" cap="none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Microsoft JhengHei"/>
                <a:cs typeface="Microsoft JhengHei"/>
                <a:sym typeface="Microsoft JhengHei"/>
              </a:rPr>
              <a:t>Snapshot Space Allocation and Advanced Features</a:t>
            </a:r>
            <a:endParaRPr sz="1800" i="0" u="none" strike="noStrike" cap="none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6" name="Shape 86"/>
          <p:cNvCxnSpPr/>
          <p:nvPr/>
        </p:nvCxnSpPr>
        <p:spPr>
          <a:xfrm>
            <a:off x="5659238" y="3398407"/>
            <a:ext cx="6724" cy="73510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Shape 87"/>
          <p:cNvSpPr txBox="1"/>
          <p:nvPr/>
        </p:nvSpPr>
        <p:spPr>
          <a:xfrm>
            <a:off x="5729266" y="3335102"/>
            <a:ext cx="2664121" cy="769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Microsoft JhengHei"/>
                <a:cs typeface="Microsoft JhengHei"/>
                <a:sym typeface="Microsoft JhengHei"/>
              </a:rPr>
              <a:t>Snapshot Replica and Restoration From Remote NAS</a:t>
            </a:r>
            <a:endParaRPr sz="1800" i="0" u="none" strike="noStrike" cap="none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0" y="107901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altLang="zh-TW" sz="3200">
                <a:sym typeface="Microsoft JhengHei"/>
              </a:rPr>
              <a:t>Plan Storage Space in Advance </a:t>
            </a:r>
            <a:br>
              <a:rPr lang="en-US" altLang="zh-TW" sz="3200">
                <a:sym typeface="Microsoft JhengHei"/>
              </a:rPr>
            </a:br>
            <a:r>
              <a:rPr lang="en-US" altLang="zh-TW" sz="3200">
                <a:sym typeface="Microsoft JhengHei"/>
              </a:rPr>
              <a:t>for Snapshot Protection</a:t>
            </a:r>
            <a:endParaRPr lang="en-US" sz="3200">
              <a:sym typeface="Microsoft JhengHe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4502883" y="2374435"/>
            <a:ext cx="4130147" cy="1216486"/>
          </a:xfrm>
          <a:prstGeom prst="rect">
            <a:avLst/>
          </a:prstGeom>
          <a:solidFill>
            <a:srgbClr val="A5A5A5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7425465" y="2370406"/>
            <a:ext cx="1211004" cy="1204541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4502883" y="3590396"/>
            <a:ext cx="1880444" cy="1195200"/>
          </a:xfrm>
          <a:prstGeom prst="rect">
            <a:avLst/>
          </a:prstGeom>
          <a:solidFill>
            <a:srgbClr val="B6DDE7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6383327" y="3590922"/>
            <a:ext cx="2259228" cy="1194674"/>
          </a:xfrm>
          <a:prstGeom prst="rect">
            <a:avLst/>
          </a:prstGeom>
          <a:solidFill>
            <a:srgbClr val="B6DDE7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283283" y="2360455"/>
            <a:ext cx="3164962" cy="2425142"/>
          </a:xfrm>
          <a:prstGeom prst="rect">
            <a:avLst/>
          </a:prstGeom>
          <a:solidFill>
            <a:srgbClr val="B6DDE7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2276018" y="3326940"/>
            <a:ext cx="1934737" cy="1458656"/>
          </a:xfrm>
          <a:prstGeom prst="rect">
            <a:avLst/>
          </a:prstGeom>
          <a:solidFill>
            <a:srgbClr val="B6DDE7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2276018" y="2360455"/>
            <a:ext cx="1934737" cy="1216487"/>
          </a:xfrm>
          <a:prstGeom prst="rect">
            <a:avLst/>
          </a:prstGeom>
          <a:solidFill>
            <a:srgbClr val="B6DDE7"/>
          </a:solidFill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4457527" y="1120789"/>
            <a:ext cx="4098266" cy="100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0"/>
              <a:buFont typeface="Arial"/>
              <a:buNone/>
            </a:pPr>
            <a:r>
              <a:rPr lang="en-US" altLang="zh-TW" sz="1800" b="1" i="0" u="none" strike="noStrike" cap="none">
                <a:solidFill>
                  <a:srgbClr val="00B050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Reserve space in advance </a:t>
            </a:r>
            <a:r>
              <a:rPr lang="en-US" altLang="zh-TW" sz="1800" b="1" i="0" u="none" strike="noStrike" cap="none">
                <a:solidFill>
                  <a:srgbClr val="262626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for snapshot usage and expanding when needed!</a:t>
            </a:r>
            <a:endParaRPr lang="en-US" sz="1800">
              <a:latin typeface="+mj-lt"/>
              <a:ea typeface="微軟正黑體" pitchFamily="34" charset="-120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60"/>
              <a:buFont typeface="Arial"/>
              <a:buNone/>
            </a:pPr>
            <a:endParaRPr lang="en-US" sz="1800" b="1" i="0" u="none" strike="noStrike" cap="none">
              <a:solidFill>
                <a:schemeClr val="lt1"/>
              </a:solidFill>
              <a:latin typeface="+mj-lt"/>
              <a:ea typeface="微軟正黑體" pitchFamily="34" charset="-120"/>
              <a:cs typeface="Microsoft JhengHei"/>
              <a:sym typeface="Microsoft JhengHei"/>
            </a:endParaRPr>
          </a:p>
        </p:txBody>
      </p:sp>
      <p:grpSp>
        <p:nvGrpSpPr>
          <p:cNvPr id="2" name="Shape 408"/>
          <p:cNvGrpSpPr/>
          <p:nvPr/>
        </p:nvGrpSpPr>
        <p:grpSpPr>
          <a:xfrm>
            <a:off x="373308" y="2607945"/>
            <a:ext cx="1837183" cy="2005639"/>
            <a:chOff x="339881" y="2547953"/>
            <a:chExt cx="1837183" cy="2005639"/>
          </a:xfrm>
        </p:grpSpPr>
        <p:pic>
          <p:nvPicPr>
            <p:cNvPr id="409" name="Shape 409" descr="D:\工作進行中\20170911直播母版16比9\各場PPT元素\20171206\人-04.pn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9881" y="2547953"/>
              <a:ext cx="1731789" cy="1881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Shape 4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81106" y="3857634"/>
              <a:ext cx="695958" cy="6959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Shape 411"/>
          <p:cNvGrpSpPr/>
          <p:nvPr/>
        </p:nvGrpSpPr>
        <p:grpSpPr>
          <a:xfrm>
            <a:off x="2496243" y="2345990"/>
            <a:ext cx="1370628" cy="1259374"/>
            <a:chOff x="2538217" y="2312508"/>
            <a:chExt cx="1370628" cy="1259374"/>
          </a:xfrm>
        </p:grpSpPr>
        <p:pic>
          <p:nvPicPr>
            <p:cNvPr id="412" name="Shape 412" descr="D:\工作進行中\20170911直播母版16比9\各場PPT元素\20171206\人-04.png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8217" y="2312508"/>
              <a:ext cx="1157484" cy="125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3" name="Shape 413" descr="相關圖片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6116" y="2857502"/>
              <a:ext cx="622729" cy="6227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Shape 414"/>
          <p:cNvGrpSpPr/>
          <p:nvPr/>
        </p:nvGrpSpPr>
        <p:grpSpPr>
          <a:xfrm>
            <a:off x="2496243" y="3586946"/>
            <a:ext cx="1345237" cy="1259374"/>
            <a:chOff x="2500298" y="3526954"/>
            <a:chExt cx="1345237" cy="1259374"/>
          </a:xfrm>
        </p:grpSpPr>
        <p:pic>
          <p:nvPicPr>
            <p:cNvPr id="415" name="Shape 415" descr="D:\工作進行中\20170911直播母版16比9\各場PPT元素\20171206\人-04.png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0298" y="3526954"/>
              <a:ext cx="1157484" cy="1259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Shape 416" descr="「File png」的圖片搜尋結果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4678" y="4084033"/>
              <a:ext cx="630857" cy="6308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Shape 417"/>
          <p:cNvGrpSpPr/>
          <p:nvPr/>
        </p:nvGrpSpPr>
        <p:grpSpPr>
          <a:xfrm>
            <a:off x="6808991" y="3560436"/>
            <a:ext cx="1131660" cy="1229286"/>
            <a:chOff x="7143854" y="2928940"/>
            <a:chExt cx="1731789" cy="1881187"/>
          </a:xfrm>
        </p:grpSpPr>
        <p:pic>
          <p:nvPicPr>
            <p:cNvPr id="418" name="Shape 418" descr="D:\工作進行中\20170911直播母版16比9\各場PPT元素\20171206\人-04.png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3854" y="2928940"/>
              <a:ext cx="1731789" cy="1881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9" name="Shape 419" descr="「File png」的圖片搜尋結果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8050" y="3280348"/>
              <a:ext cx="362974" cy="362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Shape 420" descr="相關圖片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2792" y="3280348"/>
              <a:ext cx="358298" cy="35829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1" name="Shape 421" descr="D:\工作進行中\20170911直播母版16比9\各場PPT元素\20171206\人-04.pn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0165" y="3560436"/>
            <a:ext cx="1131660" cy="122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115" y="3703312"/>
            <a:ext cx="305394" cy="305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hape 423"/>
          <p:cNvGrpSpPr/>
          <p:nvPr/>
        </p:nvGrpSpPr>
        <p:grpSpPr>
          <a:xfrm>
            <a:off x="8139845" y="2129254"/>
            <a:ext cx="831896" cy="788240"/>
            <a:chOff x="8143900" y="4143386"/>
            <a:chExt cx="831896" cy="788240"/>
          </a:xfrm>
        </p:grpSpPr>
        <p:sp>
          <p:nvSpPr>
            <p:cNvPr id="424" name="Shape 424"/>
            <p:cNvSpPr/>
            <p:nvPr/>
          </p:nvSpPr>
          <p:spPr>
            <a:xfrm>
              <a:off x="8215338" y="4233910"/>
              <a:ext cx="695294" cy="69529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5" name="Shape 425" descr="C:\Users\user\Desktop\20170928_Virtualization Station 直播\有.png"/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3900" y="4143386"/>
              <a:ext cx="831896" cy="788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Shape 426"/>
          <p:cNvGrpSpPr/>
          <p:nvPr/>
        </p:nvGrpSpPr>
        <p:grpSpPr>
          <a:xfrm>
            <a:off x="3710689" y="2203114"/>
            <a:ext cx="685510" cy="684090"/>
            <a:chOff x="3929058" y="4214824"/>
            <a:chExt cx="685510" cy="684090"/>
          </a:xfrm>
        </p:grpSpPr>
        <p:sp>
          <p:nvSpPr>
            <p:cNvPr id="427" name="Shape 427"/>
            <p:cNvSpPr/>
            <p:nvPr/>
          </p:nvSpPr>
          <p:spPr>
            <a:xfrm>
              <a:off x="3971952" y="4257718"/>
              <a:ext cx="600048" cy="6000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8" name="Shape 428" descr="C:\Users\user\Desktop\20170928_Virtualization Station 直播\無.png"/>
            <p:cNvPicPr preferRelativeResize="0"/>
            <p:nvPr/>
          </p:nvPicPr>
          <p:blipFill rotWithShape="1"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9058" y="4214824"/>
              <a:ext cx="685510" cy="6840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9" name="Shape 429"/>
          <p:cNvSpPr/>
          <p:nvPr/>
        </p:nvSpPr>
        <p:spPr>
          <a:xfrm>
            <a:off x="5036338" y="2642074"/>
            <a:ext cx="20889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reserved space</a:t>
            </a:r>
            <a:endParaRPr/>
          </a:p>
        </p:txBody>
      </p:sp>
      <p:pic>
        <p:nvPicPr>
          <p:cNvPr id="430" name="Shape 430" descr="「Snapshot icon」的圖片搜尋結果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2087" y="2774618"/>
            <a:ext cx="480062" cy="48006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/>
          <p:nvPr/>
        </p:nvSpPr>
        <p:spPr>
          <a:xfrm>
            <a:off x="7505114" y="3203246"/>
            <a:ext cx="10480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Snapshot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467276" y="1154558"/>
            <a:ext cx="42862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0"/>
              <a:buFont typeface="Arial"/>
              <a:buNone/>
            </a:pPr>
            <a:r>
              <a:rPr lang="en-US" altLang="zh-TW" sz="1800" b="1" i="0" u="none" strike="noStrike" cap="none">
                <a:solidFill>
                  <a:srgbClr val="262626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When all storage pool space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0"/>
              <a:buFont typeface="Arial"/>
              <a:buNone/>
            </a:pPr>
            <a:r>
              <a:rPr lang="en-US" altLang="zh-TW" sz="1800" b="1">
                <a:solidFill>
                  <a:srgbClr val="262626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is used, </a:t>
            </a:r>
            <a:r>
              <a:rPr lang="en-US" altLang="zh-TW" sz="1800" b="1">
                <a:solidFill>
                  <a:srgbClr val="FF0000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snapshot cannot be </a:t>
            </a:r>
            <a:br>
              <a:rPr lang="en-US" altLang="zh-TW" sz="1800" b="1">
                <a:solidFill>
                  <a:srgbClr val="FF0000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</a:br>
            <a:r>
              <a:rPr lang="en-US" altLang="zh-TW" sz="1800" b="1">
                <a:solidFill>
                  <a:srgbClr val="FF0000"/>
                </a:solidFill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taken.</a:t>
            </a:r>
            <a:endParaRPr lang="en-US" sz="1800">
              <a:solidFill>
                <a:srgbClr val="FF0000"/>
              </a:solidFill>
              <a:latin typeface="+mj-lt"/>
              <a:ea typeface="微軟正黑體" pitchFamily="34" charset="-120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FFA75B3-2E40-4F7F-B497-CB56A8EC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7" y="1150911"/>
            <a:ext cx="8229600" cy="3436718"/>
          </a:xfrm>
        </p:spPr>
        <p:txBody>
          <a:bodyPr/>
          <a:lstStyle/>
          <a:p>
            <a:pPr fontAlgn="base"/>
            <a:r>
              <a:rPr lang="en-US" altLang="zh-TW" sz="1600">
                <a:latin typeface="+mj-lt"/>
              </a:rPr>
              <a:t>The Thick and Thin Volumes now support Resize Volume Wizard.</a:t>
            </a:r>
          </a:p>
          <a:p>
            <a:pPr fontAlgn="base"/>
            <a:r>
              <a:rPr lang="en-US" altLang="zh-TW" sz="1600">
                <a:latin typeface="+mj-lt"/>
              </a:rPr>
              <a:t>Reduce the allocated thick volume space to free space for the storage pool, other volumes, LUN or Snapshot.</a:t>
            </a:r>
          </a:p>
          <a:p>
            <a:pPr fontAlgn="base"/>
            <a:r>
              <a:rPr lang="en-US" altLang="zh-TW" sz="1600">
                <a:latin typeface="+mj-lt"/>
              </a:rPr>
              <a:t>Reduce the planned thin volume space to avoid risk of "Oversubscription" or taking to much snapshot space.  </a:t>
            </a:r>
            <a:r>
              <a:rPr lang="zh-TW" altLang="en-US" sz="1600">
                <a:latin typeface="+mj-lt"/>
              </a:rPr>
              <a:t> 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A2B29BE-3EFD-4E1F-9ABC-BEEF7A25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/>
              <a:t>Introducing the Resize Volume Wizard in QTS 4.3.5 </a:t>
            </a:r>
            <a:endParaRPr lang="zh-TW" sz="2800" b="0"/>
          </a:p>
        </p:txBody>
      </p:sp>
      <p:pic>
        <p:nvPicPr>
          <p:cNvPr id="4" name="Shape 653">
            <a:extLst>
              <a:ext uri="{FF2B5EF4-FFF2-40B4-BE49-F238E27FC236}">
                <a16:creationId xmlns:a16="http://schemas.microsoft.com/office/drawing/2014/main" id="{85026425-E5C3-4A8A-8FAF-A8F8B54662E6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59533">
            <a:off x="701048" y="2610194"/>
            <a:ext cx="1500256" cy="117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658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163" y="2793987"/>
            <a:ext cx="2695222" cy="205126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659"/>
          <p:cNvSpPr txBox="1"/>
          <p:nvPr/>
        </p:nvSpPr>
        <p:spPr>
          <a:xfrm>
            <a:off x="6716164" y="3271370"/>
            <a:ext cx="2141509" cy="124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TW" sz="1600" b="1">
                <a:latin typeface="+mj-lt"/>
              </a:rPr>
              <a:t>The space that thin volume has planned but its storage pool cannot currently provide. </a:t>
            </a:r>
            <a:endParaRPr sz="1600" b="1" i="0" u="none" strike="noStrike" cap="none">
              <a:solidFill>
                <a:srgbClr val="000000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" name="Shape 660"/>
          <p:cNvSpPr/>
          <p:nvPr/>
        </p:nvSpPr>
        <p:spPr>
          <a:xfrm>
            <a:off x="223522" y="4245263"/>
            <a:ext cx="4463100" cy="35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Storage Pool</a:t>
            </a:r>
            <a:endParaRPr sz="14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" name="Shape 661"/>
          <p:cNvSpPr/>
          <p:nvPr/>
        </p:nvSpPr>
        <p:spPr>
          <a:xfrm>
            <a:off x="244621" y="3894199"/>
            <a:ext cx="3133831" cy="3510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Think Volume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662"/>
          <p:cNvSpPr/>
          <p:nvPr/>
        </p:nvSpPr>
        <p:spPr>
          <a:xfrm>
            <a:off x="244623" y="3894199"/>
            <a:ext cx="1579350" cy="3510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Thick Volume</a:t>
            </a:r>
            <a:endParaRPr sz="14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" name="Shape 663"/>
          <p:cNvSpPr/>
          <p:nvPr/>
        </p:nvSpPr>
        <p:spPr>
          <a:xfrm>
            <a:off x="1628089" y="3543135"/>
            <a:ext cx="1490111" cy="351064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Thin Volume</a:t>
            </a:r>
            <a:endParaRPr b="1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" name="Shape 664"/>
          <p:cNvSpPr/>
          <p:nvPr/>
        </p:nvSpPr>
        <p:spPr>
          <a:xfrm>
            <a:off x="4055903" y="3178003"/>
            <a:ext cx="2298308" cy="3651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Think Volume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665"/>
          <p:cNvSpPr/>
          <p:nvPr/>
        </p:nvSpPr>
        <p:spPr>
          <a:xfrm>
            <a:off x="3111166" y="3178003"/>
            <a:ext cx="1668654" cy="351064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Thin Volume</a:t>
            </a:r>
            <a:endParaRPr sz="14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" name="Shape 666"/>
          <p:cNvSpPr/>
          <p:nvPr/>
        </p:nvSpPr>
        <p:spPr>
          <a:xfrm>
            <a:off x="4779820" y="3178003"/>
            <a:ext cx="1680360" cy="365132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zh-TW" b="1">
                <a:latin typeface="+mj-lt"/>
              </a:rPr>
              <a:t>Oversubscription</a:t>
            </a:r>
            <a:endParaRPr lang="en-US" altLang="zh-TW" b="1">
              <a:solidFill>
                <a:schemeClr val="bg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" name="Shape 667" descr="ãarrow leftãçåçæå°çµæ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254" y="2705417"/>
            <a:ext cx="1386110" cy="50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668" descr="ãarrow leftãçåçæå°çµæ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5801" y="3819622"/>
            <a:ext cx="1410110" cy="51761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669"/>
          <p:cNvSpPr/>
          <p:nvPr/>
        </p:nvSpPr>
        <p:spPr>
          <a:xfrm>
            <a:off x="3104132" y="3543135"/>
            <a:ext cx="1675688" cy="349034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zh-TW" b="1">
                <a:latin typeface="+mj-lt"/>
              </a:rPr>
              <a:t>Oversubscription</a:t>
            </a:r>
            <a:endParaRPr lang="en-US" altLang="zh-TW" b="1">
              <a:solidFill>
                <a:schemeClr val="bg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" name="Shape 659">
            <a:extLst>
              <a:ext uri="{FF2B5EF4-FFF2-40B4-BE49-F238E27FC236}">
                <a16:creationId xmlns:a16="http://schemas.microsoft.com/office/drawing/2014/main" id="{9DDD078E-3F29-48C3-BE4B-0329A044BBFF}"/>
              </a:ext>
            </a:extLst>
          </p:cNvPr>
          <p:cNvSpPr txBox="1"/>
          <p:nvPr/>
        </p:nvSpPr>
        <p:spPr>
          <a:xfrm>
            <a:off x="6716164" y="2856055"/>
            <a:ext cx="2061740" cy="23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zh-TW" b="1">
                <a:solidFill>
                  <a:schemeClr val="bg1"/>
                </a:solidFill>
                <a:latin typeface="+mj-lt"/>
              </a:rPr>
              <a:t>Oversubscription</a:t>
            </a:r>
            <a:endParaRPr b="1" i="0" u="none" strike="noStrike" cap="none">
              <a:solidFill>
                <a:schemeClr val="bg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4816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2" y="2718442"/>
            <a:ext cx="9144922" cy="185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45775" y="136037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altLang="zh-TW">
                <a:sym typeface="Microsoft JhengHei"/>
              </a:rPr>
              <a:t>QNAP NAS Space Allocation </a:t>
            </a:r>
            <a:br>
              <a:rPr lang="en-US" altLang="zh-TW">
                <a:sym typeface="Microsoft JhengHei"/>
              </a:rPr>
            </a:br>
            <a:r>
              <a:rPr lang="en-US" altLang="zh-TW">
                <a:sym typeface="Microsoft JhengHei"/>
              </a:rPr>
              <a:t>Best Practice For Snapshot </a:t>
            </a:r>
            <a:endParaRPr lang="en-US">
              <a:sym typeface="Microsoft JhengHei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605190" y="1193490"/>
            <a:ext cx="8745381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42900">
              <a:lnSpc>
                <a:spcPct val="120000"/>
              </a:lnSpc>
              <a:buClr>
                <a:schemeClr val="bg1"/>
              </a:buClr>
              <a:buSzPct val="83000"/>
            </a:pPr>
            <a:r>
              <a:rPr lang="en-US" altLang="zh-TW" sz="1600" b="1">
                <a:solidFill>
                  <a:schemeClr val="tx1"/>
                </a:solidFill>
                <a:ea typeface="Microsoft JhengHei"/>
                <a:cs typeface="Microsoft JhengHei"/>
                <a:sym typeface="Microsoft JhengHei"/>
              </a:rPr>
              <a:t>Separate system volume from files, and disable snapshots on system volume</a:t>
            </a:r>
            <a:endParaRPr lang="zh-TW" altLang="en-US" sz="1600" b="1">
              <a:solidFill>
                <a:schemeClr val="tx1"/>
              </a:solidFill>
              <a:ea typeface="Microsoft JhengHei"/>
              <a:cs typeface="Microsoft JhengHei"/>
              <a:sym typeface="Microsoft JhengHei"/>
            </a:endParaRPr>
          </a:p>
          <a:p>
            <a:pPr lvl="0" indent="-34290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buSzPct val="83000"/>
            </a:pPr>
            <a:r>
              <a:rPr lang="en-US" altLang="zh-TW" sz="1600" b="1">
                <a:solidFill>
                  <a:schemeClr val="tx1"/>
                </a:solidFill>
                <a:ea typeface="Microsoft JhengHei"/>
                <a:cs typeface="Microsoft JhengHei"/>
                <a:sym typeface="Microsoft JhengHei"/>
              </a:rPr>
              <a:t>When using thick volumes, reserve space in advance for snapshots</a:t>
            </a:r>
            <a:endParaRPr lang="zh-TW" altLang="en-US" sz="1600" b="1">
              <a:solidFill>
                <a:schemeClr val="tx1"/>
              </a:solidFill>
              <a:ea typeface="Microsoft JhengHei"/>
              <a:cs typeface="Microsoft JhengHei"/>
              <a:sym typeface="Microsoft JhengHei"/>
            </a:endParaRPr>
          </a:p>
          <a:p>
            <a:pPr lvl="0" indent="-34290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buSzPct val="83000"/>
            </a:pPr>
            <a:r>
              <a:rPr lang="en-US" altLang="zh-TW" sz="1600" b="1">
                <a:solidFill>
                  <a:schemeClr val="tx1"/>
                </a:solidFill>
                <a:ea typeface="Microsoft JhengHei"/>
                <a:cs typeface="Microsoft JhengHei"/>
                <a:sym typeface="Microsoft JhengHei"/>
              </a:rPr>
              <a:t>When space is insufficient, reduce thick volume size or convert it to thin volume</a:t>
            </a:r>
            <a:endParaRPr lang="zh-TW" altLang="en-US" sz="1600" b="1">
              <a:solidFill>
                <a:schemeClr val="tx1"/>
              </a:solidFill>
              <a:ea typeface="Microsoft JhengHei"/>
              <a:cs typeface="Microsoft JhengHei"/>
              <a:sym typeface="Microsoft JhengHei"/>
            </a:endParaRPr>
          </a:p>
          <a:p>
            <a:pPr lvl="0" indent="-342900">
              <a:lnSpc>
                <a:spcPct val="120000"/>
              </a:lnSpc>
              <a:spcBef>
                <a:spcPts val="400"/>
              </a:spcBef>
              <a:buClr>
                <a:schemeClr val="bg1"/>
              </a:buClr>
              <a:buSzPct val="83000"/>
            </a:pPr>
            <a:r>
              <a:rPr lang="en-US" altLang="zh-TW" sz="1600" b="1">
                <a:solidFill>
                  <a:srgbClr val="0070C0"/>
                </a:solidFill>
                <a:ea typeface="Microsoft JhengHei"/>
                <a:cs typeface="Microsoft JhengHei"/>
                <a:sym typeface="Microsoft JhengHei"/>
              </a:rPr>
              <a:t>Using Snapshot Replica to store more snapshot versions</a:t>
            </a:r>
            <a:endParaRPr lang="zh-TW" altLang="en-US" sz="1600" b="1">
              <a:solidFill>
                <a:srgbClr val="0070C0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285720" y="3917026"/>
            <a:ext cx="1571636" cy="289239"/>
          </a:xfrm>
          <a:prstGeom prst="rect">
            <a:avLst/>
          </a:prstGeom>
          <a:noFill/>
          <a:ln w="25400" cap="flat" cmpd="sng">
            <a:solidFill>
              <a:srgbClr val="007D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6648940" y="4173229"/>
            <a:ext cx="2428860" cy="285751"/>
          </a:xfrm>
          <a:prstGeom prst="rect">
            <a:avLst/>
          </a:prstGeom>
          <a:noFill/>
          <a:ln w="25400" cap="flat" cmpd="sng">
            <a:solidFill>
              <a:srgbClr val="007D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5786446" y="3671411"/>
            <a:ext cx="1000132" cy="214315"/>
          </a:xfrm>
          <a:prstGeom prst="rect">
            <a:avLst/>
          </a:prstGeom>
          <a:noFill/>
          <a:ln w="25400" cap="flat" cmpd="sng">
            <a:solidFill>
              <a:srgbClr val="007D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285720" y="3650991"/>
            <a:ext cx="4518397" cy="261855"/>
          </a:xfrm>
          <a:prstGeom prst="rect">
            <a:avLst/>
          </a:prstGeom>
          <a:noFill/>
          <a:ln w="25400" cap="flat" cmpd="sng">
            <a:solidFill>
              <a:srgbClr val="007D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Shape 444">
            <a:extLst>
              <a:ext uri="{FF2B5EF4-FFF2-40B4-BE49-F238E27FC236}">
                <a16:creationId xmlns:a16="http://schemas.microsoft.com/office/drawing/2014/main" id="{2C92C7E6-9E0E-4040-963F-DFA471F59548}"/>
              </a:ext>
            </a:extLst>
          </p:cNvPr>
          <p:cNvGrpSpPr/>
          <p:nvPr/>
        </p:nvGrpSpPr>
        <p:grpSpPr>
          <a:xfrm>
            <a:off x="249002" y="1051454"/>
            <a:ext cx="358095" cy="461665"/>
            <a:chOff x="1774537" y="4116788"/>
            <a:chExt cx="358095" cy="461665"/>
          </a:xfrm>
        </p:grpSpPr>
        <p:sp>
          <p:nvSpPr>
            <p:cNvPr id="35" name="Shape 445">
              <a:extLst>
                <a:ext uri="{FF2B5EF4-FFF2-40B4-BE49-F238E27FC236}">
                  <a16:creationId xmlns:a16="http://schemas.microsoft.com/office/drawing/2014/main" id="{C1A70C35-1772-4E26-993F-9BD1CEA5918F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446">
              <a:extLst>
                <a:ext uri="{FF2B5EF4-FFF2-40B4-BE49-F238E27FC236}">
                  <a16:creationId xmlns:a16="http://schemas.microsoft.com/office/drawing/2014/main" id="{25625495-37EF-45A5-A0A8-4D90E0D423E8}"/>
                </a:ext>
              </a:extLst>
            </p:cNvPr>
            <p:cNvSpPr txBox="1"/>
            <p:nvPr/>
          </p:nvSpPr>
          <p:spPr>
            <a:xfrm>
              <a:off x="1774537" y="4116788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37" name="Shape 453">
            <a:extLst>
              <a:ext uri="{FF2B5EF4-FFF2-40B4-BE49-F238E27FC236}">
                <a16:creationId xmlns:a16="http://schemas.microsoft.com/office/drawing/2014/main" id="{5A4BAB12-B5B3-47EA-9BF5-8698842664B8}"/>
              </a:ext>
            </a:extLst>
          </p:cNvPr>
          <p:cNvGrpSpPr/>
          <p:nvPr/>
        </p:nvGrpSpPr>
        <p:grpSpPr>
          <a:xfrm>
            <a:off x="255646" y="1406404"/>
            <a:ext cx="356188" cy="500066"/>
            <a:chOff x="1781181" y="4103503"/>
            <a:chExt cx="356188" cy="500066"/>
          </a:xfrm>
        </p:grpSpPr>
        <p:sp>
          <p:nvSpPr>
            <p:cNvPr id="38" name="Shape 454">
              <a:extLst>
                <a:ext uri="{FF2B5EF4-FFF2-40B4-BE49-F238E27FC236}">
                  <a16:creationId xmlns:a16="http://schemas.microsoft.com/office/drawing/2014/main" id="{49665E29-BAB4-4CFA-BC6A-41F940486766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455">
              <a:extLst>
                <a:ext uri="{FF2B5EF4-FFF2-40B4-BE49-F238E27FC236}">
                  <a16:creationId xmlns:a16="http://schemas.microsoft.com/office/drawing/2014/main" id="{F3A71E88-1F49-442E-B6AB-4E64B1AA3886}"/>
                </a:ext>
              </a:extLst>
            </p:cNvPr>
            <p:cNvSpPr txBox="1"/>
            <p:nvPr/>
          </p:nvSpPr>
          <p:spPr>
            <a:xfrm>
              <a:off x="1781181" y="4103503"/>
              <a:ext cx="356188" cy="5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Shape 447">
            <a:extLst>
              <a:ext uri="{FF2B5EF4-FFF2-40B4-BE49-F238E27FC236}">
                <a16:creationId xmlns:a16="http://schemas.microsoft.com/office/drawing/2014/main" id="{0E95938D-42F1-46A9-B909-6E9FEDF12415}"/>
              </a:ext>
            </a:extLst>
          </p:cNvPr>
          <p:cNvGrpSpPr/>
          <p:nvPr/>
        </p:nvGrpSpPr>
        <p:grpSpPr>
          <a:xfrm>
            <a:off x="255646" y="1799755"/>
            <a:ext cx="356188" cy="461665"/>
            <a:chOff x="1781181" y="4116788"/>
            <a:chExt cx="356188" cy="461665"/>
          </a:xfrm>
        </p:grpSpPr>
        <p:sp>
          <p:nvSpPr>
            <p:cNvPr id="41" name="Shape 448">
              <a:extLst>
                <a:ext uri="{FF2B5EF4-FFF2-40B4-BE49-F238E27FC236}">
                  <a16:creationId xmlns:a16="http://schemas.microsoft.com/office/drawing/2014/main" id="{4CFB6245-0D02-4BA4-8628-510E0245DE24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49">
              <a:extLst>
                <a:ext uri="{FF2B5EF4-FFF2-40B4-BE49-F238E27FC236}">
                  <a16:creationId xmlns:a16="http://schemas.microsoft.com/office/drawing/2014/main" id="{09AD510C-6FEE-473B-AC2A-D777D74DBA06}"/>
                </a:ext>
              </a:extLst>
            </p:cNvPr>
            <p:cNvSpPr txBox="1"/>
            <p:nvPr/>
          </p:nvSpPr>
          <p:spPr>
            <a:xfrm>
              <a:off x="1781181" y="4116788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Shape 450">
            <a:extLst>
              <a:ext uri="{FF2B5EF4-FFF2-40B4-BE49-F238E27FC236}">
                <a16:creationId xmlns:a16="http://schemas.microsoft.com/office/drawing/2014/main" id="{12EFF073-E4FD-4169-A5D6-B8DE7A81B2CC}"/>
              </a:ext>
            </a:extLst>
          </p:cNvPr>
          <p:cNvGrpSpPr/>
          <p:nvPr/>
        </p:nvGrpSpPr>
        <p:grpSpPr>
          <a:xfrm>
            <a:off x="249002" y="2154705"/>
            <a:ext cx="358095" cy="461665"/>
            <a:chOff x="1774537" y="4116788"/>
            <a:chExt cx="358095" cy="461665"/>
          </a:xfrm>
        </p:grpSpPr>
        <p:sp>
          <p:nvSpPr>
            <p:cNvPr id="44" name="Shape 451">
              <a:extLst>
                <a:ext uri="{FF2B5EF4-FFF2-40B4-BE49-F238E27FC236}">
                  <a16:creationId xmlns:a16="http://schemas.microsoft.com/office/drawing/2014/main" id="{EEC9501C-4A16-4428-AA68-A312C0676798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2">
              <a:extLst>
                <a:ext uri="{FF2B5EF4-FFF2-40B4-BE49-F238E27FC236}">
                  <a16:creationId xmlns:a16="http://schemas.microsoft.com/office/drawing/2014/main" id="{5ADBA7B0-FC0B-457A-B7A6-9FF0EB8A978F}"/>
                </a:ext>
              </a:extLst>
            </p:cNvPr>
            <p:cNvSpPr txBox="1"/>
            <p:nvPr/>
          </p:nvSpPr>
          <p:spPr>
            <a:xfrm>
              <a:off x="1774537" y="4116788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Shape 444">
            <a:extLst>
              <a:ext uri="{FF2B5EF4-FFF2-40B4-BE49-F238E27FC236}">
                <a16:creationId xmlns:a16="http://schemas.microsoft.com/office/drawing/2014/main" id="{D1988B80-8C04-47E0-942D-8AB9CFEF338C}"/>
              </a:ext>
            </a:extLst>
          </p:cNvPr>
          <p:cNvGrpSpPr/>
          <p:nvPr/>
        </p:nvGrpSpPr>
        <p:grpSpPr>
          <a:xfrm>
            <a:off x="18246" y="3859552"/>
            <a:ext cx="358095" cy="461665"/>
            <a:chOff x="1774537" y="4116788"/>
            <a:chExt cx="358095" cy="461665"/>
          </a:xfrm>
        </p:grpSpPr>
        <p:sp>
          <p:nvSpPr>
            <p:cNvPr id="47" name="Shape 445">
              <a:extLst>
                <a:ext uri="{FF2B5EF4-FFF2-40B4-BE49-F238E27FC236}">
                  <a16:creationId xmlns:a16="http://schemas.microsoft.com/office/drawing/2014/main" id="{D178C960-41C7-4047-83A1-C02FB5C9A9D5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46">
              <a:extLst>
                <a:ext uri="{FF2B5EF4-FFF2-40B4-BE49-F238E27FC236}">
                  <a16:creationId xmlns:a16="http://schemas.microsoft.com/office/drawing/2014/main" id="{29A29757-1C5D-41B3-8796-935B8B25A2CD}"/>
                </a:ext>
              </a:extLst>
            </p:cNvPr>
            <p:cNvSpPr txBox="1"/>
            <p:nvPr/>
          </p:nvSpPr>
          <p:spPr>
            <a:xfrm>
              <a:off x="1774537" y="4116788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9" name="Shape 453">
            <a:extLst>
              <a:ext uri="{FF2B5EF4-FFF2-40B4-BE49-F238E27FC236}">
                <a16:creationId xmlns:a16="http://schemas.microsoft.com/office/drawing/2014/main" id="{E9F5B201-D1C3-4DEE-BB10-ECE32BBF8862}"/>
              </a:ext>
            </a:extLst>
          </p:cNvPr>
          <p:cNvGrpSpPr/>
          <p:nvPr/>
        </p:nvGrpSpPr>
        <p:grpSpPr>
          <a:xfrm>
            <a:off x="6446713" y="4077309"/>
            <a:ext cx="356188" cy="500066"/>
            <a:chOff x="1781181" y="4103503"/>
            <a:chExt cx="356188" cy="500066"/>
          </a:xfrm>
        </p:grpSpPr>
        <p:sp>
          <p:nvSpPr>
            <p:cNvPr id="50" name="Shape 454">
              <a:extLst>
                <a:ext uri="{FF2B5EF4-FFF2-40B4-BE49-F238E27FC236}">
                  <a16:creationId xmlns:a16="http://schemas.microsoft.com/office/drawing/2014/main" id="{FF562E83-BFFA-46F7-A94A-8BD0211B0337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455">
              <a:extLst>
                <a:ext uri="{FF2B5EF4-FFF2-40B4-BE49-F238E27FC236}">
                  <a16:creationId xmlns:a16="http://schemas.microsoft.com/office/drawing/2014/main" id="{265F071E-C56C-49E6-8E01-7BEA64A733B4}"/>
                </a:ext>
              </a:extLst>
            </p:cNvPr>
            <p:cNvSpPr txBox="1"/>
            <p:nvPr/>
          </p:nvSpPr>
          <p:spPr>
            <a:xfrm>
              <a:off x="1781181" y="4103503"/>
              <a:ext cx="356188" cy="50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Shape 447">
            <a:extLst>
              <a:ext uri="{FF2B5EF4-FFF2-40B4-BE49-F238E27FC236}">
                <a16:creationId xmlns:a16="http://schemas.microsoft.com/office/drawing/2014/main" id="{7BACB983-6251-4D07-AD5C-22768C05CAC1}"/>
              </a:ext>
            </a:extLst>
          </p:cNvPr>
          <p:cNvGrpSpPr/>
          <p:nvPr/>
        </p:nvGrpSpPr>
        <p:grpSpPr>
          <a:xfrm>
            <a:off x="24890" y="3504295"/>
            <a:ext cx="356188" cy="461665"/>
            <a:chOff x="1781181" y="4116788"/>
            <a:chExt cx="356188" cy="461665"/>
          </a:xfrm>
        </p:grpSpPr>
        <p:sp>
          <p:nvSpPr>
            <p:cNvPr id="53" name="Shape 448">
              <a:extLst>
                <a:ext uri="{FF2B5EF4-FFF2-40B4-BE49-F238E27FC236}">
                  <a16:creationId xmlns:a16="http://schemas.microsoft.com/office/drawing/2014/main" id="{5543DCC8-30D8-4BA2-9FCD-D0FDD02B4A5E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449">
              <a:extLst>
                <a:ext uri="{FF2B5EF4-FFF2-40B4-BE49-F238E27FC236}">
                  <a16:creationId xmlns:a16="http://schemas.microsoft.com/office/drawing/2014/main" id="{48A3D246-5C14-40FC-8D5A-C8BCB58F4645}"/>
                </a:ext>
              </a:extLst>
            </p:cNvPr>
            <p:cNvSpPr txBox="1"/>
            <p:nvPr/>
          </p:nvSpPr>
          <p:spPr>
            <a:xfrm>
              <a:off x="1781181" y="4116788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Shape 450">
            <a:extLst>
              <a:ext uri="{FF2B5EF4-FFF2-40B4-BE49-F238E27FC236}">
                <a16:creationId xmlns:a16="http://schemas.microsoft.com/office/drawing/2014/main" id="{2ED0350B-8D66-4849-9AE9-7B0BFA836D8F}"/>
              </a:ext>
            </a:extLst>
          </p:cNvPr>
          <p:cNvGrpSpPr/>
          <p:nvPr/>
        </p:nvGrpSpPr>
        <p:grpSpPr>
          <a:xfrm>
            <a:off x="5495954" y="3556250"/>
            <a:ext cx="358095" cy="461665"/>
            <a:chOff x="1774537" y="4116788"/>
            <a:chExt cx="358095" cy="461665"/>
          </a:xfrm>
        </p:grpSpPr>
        <p:sp>
          <p:nvSpPr>
            <p:cNvPr id="56" name="Shape 451">
              <a:extLst>
                <a:ext uri="{FF2B5EF4-FFF2-40B4-BE49-F238E27FC236}">
                  <a16:creationId xmlns:a16="http://schemas.microsoft.com/office/drawing/2014/main" id="{63253212-EEA3-405B-8020-02EFCD02E429}"/>
                </a:ext>
              </a:extLst>
            </p:cNvPr>
            <p:cNvSpPr/>
            <p:nvPr/>
          </p:nvSpPr>
          <p:spPr>
            <a:xfrm>
              <a:off x="1785918" y="4174263"/>
              <a:ext cx="346714" cy="3467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452">
              <a:extLst>
                <a:ext uri="{FF2B5EF4-FFF2-40B4-BE49-F238E27FC236}">
                  <a16:creationId xmlns:a16="http://schemas.microsoft.com/office/drawing/2014/main" id="{F24D812D-4F0D-4BFB-82C0-09C5FEEFAFB5}"/>
                </a:ext>
              </a:extLst>
            </p:cNvPr>
            <p:cNvSpPr txBox="1"/>
            <p:nvPr/>
          </p:nvSpPr>
          <p:spPr>
            <a:xfrm>
              <a:off x="1774537" y="4116788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群組 30">
            <a:extLst>
              <a:ext uri="{FF2B5EF4-FFF2-40B4-BE49-F238E27FC236}">
                <a16:creationId xmlns:a16="http://schemas.microsoft.com/office/drawing/2014/main" id="{8E5D9703-38B8-46B5-AE66-BFB51F50558D}"/>
              </a:ext>
            </a:extLst>
          </p:cNvPr>
          <p:cNvGrpSpPr/>
          <p:nvPr/>
        </p:nvGrpSpPr>
        <p:grpSpPr>
          <a:xfrm>
            <a:off x="4287714" y="1203447"/>
            <a:ext cx="4781856" cy="1004113"/>
            <a:chOff x="267464" y="1321366"/>
            <a:chExt cx="3734795" cy="784247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E97FF75F-0F41-4D52-AEF4-BABFB16EBB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101" r="-1622"/>
            <a:stretch/>
          </p:blipFill>
          <p:spPr>
            <a:xfrm flipH="1">
              <a:off x="267464" y="1321366"/>
              <a:ext cx="2944634" cy="784247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F67B9B6E-082F-4715-989E-3215074F7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680" t="-7101"/>
            <a:stretch/>
          </p:blipFill>
          <p:spPr>
            <a:xfrm flipH="1">
              <a:off x="2883297" y="1321366"/>
              <a:ext cx="1118962" cy="784247"/>
            </a:xfrm>
            <a:prstGeom prst="rect">
              <a:avLst/>
            </a:prstGeom>
          </p:spPr>
        </p:pic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2AB1C93E-4324-4A24-8AD7-FFD4FF00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77" y="69215"/>
            <a:ext cx="8892646" cy="857250"/>
          </a:xfrm>
        </p:spPr>
        <p:txBody>
          <a:bodyPr/>
          <a:lstStyle/>
          <a:p>
            <a:r>
              <a:rPr lang="en-US" altLang="zh-TW" sz="3200">
                <a:ea typeface="Microsoft JhengHei"/>
                <a:cs typeface="Microsoft JhengHei"/>
              </a:rPr>
              <a:t>Storage Structure Change </a:t>
            </a:r>
            <a:br>
              <a:rPr lang="zh-TW" altLang="zh-TW" sz="3200">
                <a:ea typeface="Microsoft JhengHei"/>
                <a:cs typeface="Microsoft JhengHei"/>
              </a:rPr>
            </a:br>
            <a:r>
              <a:rPr lang="en-US" altLang="zh-TW" sz="3200">
                <a:ea typeface="Microsoft JhengHei"/>
                <a:cs typeface="Microsoft JhengHei"/>
                <a:sym typeface="Microsoft JhengHei"/>
              </a:rPr>
              <a:t>For Snapshot to Include Cache Content</a:t>
            </a:r>
            <a:endParaRPr lang="zh-TW" altLang="en-US" sz="3200"/>
          </a:p>
        </p:txBody>
      </p:sp>
      <p:sp>
        <p:nvSpPr>
          <p:cNvPr id="5" name="Shape 604">
            <a:extLst>
              <a:ext uri="{FF2B5EF4-FFF2-40B4-BE49-F238E27FC236}">
                <a16:creationId xmlns:a16="http://schemas.microsoft.com/office/drawing/2014/main" id="{976BB58D-2AE2-47C0-B3FB-DB5207C39DC3}"/>
              </a:ext>
            </a:extLst>
          </p:cNvPr>
          <p:cNvSpPr/>
          <p:nvPr/>
        </p:nvSpPr>
        <p:spPr>
          <a:xfrm>
            <a:off x="1098428" y="3266045"/>
            <a:ext cx="3121614" cy="170423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6B2746D-A628-432F-B36F-621EE101F4F7}"/>
              </a:ext>
            </a:extLst>
          </p:cNvPr>
          <p:cNvGrpSpPr/>
          <p:nvPr/>
        </p:nvGrpSpPr>
        <p:grpSpPr>
          <a:xfrm>
            <a:off x="1201825" y="3327199"/>
            <a:ext cx="2905429" cy="1528781"/>
            <a:chOff x="1414967" y="3460253"/>
            <a:chExt cx="2754467" cy="1474866"/>
          </a:xfrm>
        </p:grpSpPr>
        <p:pic>
          <p:nvPicPr>
            <p:cNvPr id="25" name="Shape 592">
              <a:extLst>
                <a:ext uri="{FF2B5EF4-FFF2-40B4-BE49-F238E27FC236}">
                  <a16:creationId xmlns:a16="http://schemas.microsoft.com/office/drawing/2014/main" id="{C31F710E-8074-4F0A-8F88-6DA68B59835C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14967" y="3460253"/>
              <a:ext cx="2754467" cy="14748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Shape 593">
              <a:extLst>
                <a:ext uri="{FF2B5EF4-FFF2-40B4-BE49-F238E27FC236}">
                  <a16:creationId xmlns:a16="http://schemas.microsoft.com/office/drawing/2014/main" id="{AE42614B-2190-4864-864D-332177705484}"/>
                </a:ext>
              </a:extLst>
            </p:cNvPr>
            <p:cNvSpPr/>
            <p:nvPr/>
          </p:nvSpPr>
          <p:spPr>
            <a:xfrm>
              <a:off x="1742697" y="4002072"/>
              <a:ext cx="2092273" cy="860461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47DD7094-9B02-47C2-9E2E-FDD7FE538D71}"/>
              </a:ext>
            </a:extLst>
          </p:cNvPr>
          <p:cNvGrpSpPr/>
          <p:nvPr/>
        </p:nvGrpSpPr>
        <p:grpSpPr>
          <a:xfrm>
            <a:off x="1201597" y="2382114"/>
            <a:ext cx="2905887" cy="951456"/>
            <a:chOff x="1184869" y="2615664"/>
            <a:chExt cx="2905887" cy="951456"/>
          </a:xfrm>
        </p:grpSpPr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6E4BECD2-4DD1-4BEA-96C0-F6E32C1F5E53}"/>
                </a:ext>
              </a:extLst>
            </p:cNvPr>
            <p:cNvGrpSpPr/>
            <p:nvPr/>
          </p:nvGrpSpPr>
          <p:grpSpPr>
            <a:xfrm>
              <a:off x="1184869" y="3270637"/>
              <a:ext cx="2905885" cy="296483"/>
              <a:chOff x="789813" y="3158878"/>
              <a:chExt cx="4611996" cy="351064"/>
            </a:xfrm>
          </p:grpSpPr>
          <p:sp>
            <p:nvSpPr>
              <p:cNvPr id="23" name="Shape 598">
                <a:extLst>
                  <a:ext uri="{FF2B5EF4-FFF2-40B4-BE49-F238E27FC236}">
                    <a16:creationId xmlns:a16="http://schemas.microsoft.com/office/drawing/2014/main" id="{5D4ACE1E-B23E-45F7-8A32-2104D60D5F7A}"/>
                  </a:ext>
                </a:extLst>
              </p:cNvPr>
              <p:cNvSpPr/>
              <p:nvPr/>
            </p:nvSpPr>
            <p:spPr>
              <a:xfrm>
                <a:off x="789813" y="3158878"/>
                <a:ext cx="2367914" cy="3510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b="1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Volume</a:t>
                </a:r>
                <a:endParaRPr sz="1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24" name="Shape 599">
                <a:extLst>
                  <a:ext uri="{FF2B5EF4-FFF2-40B4-BE49-F238E27FC236}">
                    <a16:creationId xmlns:a16="http://schemas.microsoft.com/office/drawing/2014/main" id="{D26CB0CC-3E7B-4562-B1C8-062F05E8FCD2}"/>
                  </a:ext>
                </a:extLst>
              </p:cNvPr>
              <p:cNvSpPr/>
              <p:nvPr/>
            </p:nvSpPr>
            <p:spPr>
              <a:xfrm>
                <a:off x="3079289" y="3158878"/>
                <a:ext cx="2322520" cy="351064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 b="1" i="0" u="none" strike="noStrike" cap="non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iSCSI LUN</a:t>
                </a:r>
                <a:endParaRPr sz="1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21" name="Shape 600">
              <a:extLst>
                <a:ext uri="{FF2B5EF4-FFF2-40B4-BE49-F238E27FC236}">
                  <a16:creationId xmlns:a16="http://schemas.microsoft.com/office/drawing/2014/main" id="{05CED929-55F0-4314-8D70-A5FB0FCA5C02}"/>
                </a:ext>
              </a:extLst>
            </p:cNvPr>
            <p:cNvSpPr/>
            <p:nvPr/>
          </p:nvSpPr>
          <p:spPr>
            <a:xfrm>
              <a:off x="1184869" y="2615664"/>
              <a:ext cx="2905887" cy="2964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Old SSD Cache</a:t>
              </a:r>
              <a:endParaRPr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2" name="Shape 597">
              <a:extLst>
                <a:ext uri="{FF2B5EF4-FFF2-40B4-BE49-F238E27FC236}">
                  <a16:creationId xmlns:a16="http://schemas.microsoft.com/office/drawing/2014/main" id="{C7F52D38-DE23-4878-9571-CF9D50130BD0}"/>
                </a:ext>
              </a:extLst>
            </p:cNvPr>
            <p:cNvSpPr/>
            <p:nvPr/>
          </p:nvSpPr>
          <p:spPr>
            <a:xfrm>
              <a:off x="1184869" y="2953930"/>
              <a:ext cx="2905887" cy="2691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Storage Pool</a:t>
              </a:r>
              <a:endParaRPr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4E336EC9-92DF-4CE1-93F0-539CD5549E88}"/>
              </a:ext>
            </a:extLst>
          </p:cNvPr>
          <p:cNvGrpSpPr/>
          <p:nvPr/>
        </p:nvGrpSpPr>
        <p:grpSpPr>
          <a:xfrm>
            <a:off x="5043503" y="2442245"/>
            <a:ext cx="3129091" cy="1769907"/>
            <a:chOff x="5734423" y="2576297"/>
            <a:chExt cx="3129091" cy="1769907"/>
          </a:xfrm>
        </p:grpSpPr>
        <p:sp>
          <p:nvSpPr>
            <p:cNvPr id="12" name="橢圓 11">
              <a:extLst>
                <a:ext uri="{FF2B5EF4-FFF2-40B4-BE49-F238E27FC236}">
                  <a16:creationId xmlns:a16="http://schemas.microsoft.com/office/drawing/2014/main" id="{B7445214-9B4D-4234-B1E0-E544F27BF339}"/>
                </a:ext>
              </a:extLst>
            </p:cNvPr>
            <p:cNvSpPr/>
            <p:nvPr/>
          </p:nvSpPr>
          <p:spPr>
            <a:xfrm>
              <a:off x="6749740" y="2576297"/>
              <a:ext cx="1090612" cy="109061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13" name="Shape 604">
              <a:extLst>
                <a:ext uri="{FF2B5EF4-FFF2-40B4-BE49-F238E27FC236}">
                  <a16:creationId xmlns:a16="http://schemas.microsoft.com/office/drawing/2014/main" id="{C93A9EBB-B1E7-4053-91BE-7CE0FB81195D}"/>
                </a:ext>
              </a:extLst>
            </p:cNvPr>
            <p:cNvSpPr/>
            <p:nvPr/>
          </p:nvSpPr>
          <p:spPr>
            <a:xfrm>
              <a:off x="5734423" y="3262063"/>
              <a:ext cx="3129091" cy="1084141"/>
            </a:xfrm>
            <a:prstGeom prst="rect">
              <a:avLst/>
            </a:prstGeom>
            <a:solidFill>
              <a:schemeClr val="bg1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601">
              <a:extLst>
                <a:ext uri="{FF2B5EF4-FFF2-40B4-BE49-F238E27FC236}">
                  <a16:creationId xmlns:a16="http://schemas.microsoft.com/office/drawing/2014/main" id="{70F09365-5991-4858-89C4-129223101B66}"/>
                </a:ext>
              </a:extLst>
            </p:cNvPr>
            <p:cNvSpPr/>
            <p:nvPr/>
          </p:nvSpPr>
          <p:spPr>
            <a:xfrm>
              <a:off x="5824956" y="3652549"/>
              <a:ext cx="2948025" cy="2910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New SSD Cache </a:t>
              </a:r>
              <a:endParaRPr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15" name="Shape 605" descr="ç¸éåç">
              <a:extLst>
                <a:ext uri="{FF2B5EF4-FFF2-40B4-BE49-F238E27FC236}">
                  <a16:creationId xmlns:a16="http://schemas.microsoft.com/office/drawing/2014/main" id="{2827829C-2D85-4580-9D10-0D014EFD6618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9838" y="2656903"/>
              <a:ext cx="630416" cy="6304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3F5A6918-1953-493B-88D8-99103534DE7B}"/>
                </a:ext>
              </a:extLst>
            </p:cNvPr>
            <p:cNvGrpSpPr/>
            <p:nvPr/>
          </p:nvGrpSpPr>
          <p:grpSpPr>
            <a:xfrm>
              <a:off x="5824955" y="3997426"/>
              <a:ext cx="2948026" cy="260061"/>
              <a:chOff x="4784767" y="4453543"/>
              <a:chExt cx="4540246" cy="323336"/>
            </a:xfrm>
          </p:grpSpPr>
          <p:sp>
            <p:nvSpPr>
              <p:cNvPr id="18" name="Shape 598">
                <a:extLst>
                  <a:ext uri="{FF2B5EF4-FFF2-40B4-BE49-F238E27FC236}">
                    <a16:creationId xmlns:a16="http://schemas.microsoft.com/office/drawing/2014/main" id="{FF1D7578-4B01-463F-8813-4FFE0C9F705C}"/>
                  </a:ext>
                </a:extLst>
              </p:cNvPr>
              <p:cNvSpPr/>
              <p:nvPr/>
            </p:nvSpPr>
            <p:spPr>
              <a:xfrm>
                <a:off x="4784767" y="4453544"/>
                <a:ext cx="2264083" cy="32333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Volume</a:t>
                </a:r>
                <a:endParaRPr sz="1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19" name="Shape 599">
                <a:extLst>
                  <a:ext uri="{FF2B5EF4-FFF2-40B4-BE49-F238E27FC236}">
                    <a16:creationId xmlns:a16="http://schemas.microsoft.com/office/drawing/2014/main" id="{4C9B759B-68BF-4526-A8C7-0DD32A7450AC}"/>
                  </a:ext>
                </a:extLst>
              </p:cNvPr>
              <p:cNvSpPr/>
              <p:nvPr/>
            </p:nvSpPr>
            <p:spPr>
              <a:xfrm>
                <a:off x="7048850" y="4453543"/>
                <a:ext cx="2276163" cy="323336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400" b="1" i="0" u="none" strike="noStrike" cap="none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iSCSI LUN</a:t>
                </a:r>
                <a:endParaRPr sz="14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17" name="Shape 597">
              <a:extLst>
                <a:ext uri="{FF2B5EF4-FFF2-40B4-BE49-F238E27FC236}">
                  <a16:creationId xmlns:a16="http://schemas.microsoft.com/office/drawing/2014/main" id="{14E531CF-EB71-4F9E-AD44-2443F7EC3CAC}"/>
                </a:ext>
              </a:extLst>
            </p:cNvPr>
            <p:cNvSpPr/>
            <p:nvPr/>
          </p:nvSpPr>
          <p:spPr>
            <a:xfrm>
              <a:off x="5824955" y="3346182"/>
              <a:ext cx="2948026" cy="2563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Storage Pool</a:t>
              </a:r>
              <a:endParaRPr sz="1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9" name="內容版面配置區 1">
            <a:extLst>
              <a:ext uri="{FF2B5EF4-FFF2-40B4-BE49-F238E27FC236}">
                <a16:creationId xmlns:a16="http://schemas.microsoft.com/office/drawing/2014/main" id="{2C3E354B-2177-4ED4-A0EB-7025F873B108}"/>
              </a:ext>
            </a:extLst>
          </p:cNvPr>
          <p:cNvSpPr txBox="1">
            <a:spLocks/>
          </p:cNvSpPr>
          <p:nvPr/>
        </p:nvSpPr>
        <p:spPr>
          <a:xfrm>
            <a:off x="5043503" y="1378804"/>
            <a:ext cx="3974819" cy="8953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kumimoji="1"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New SSD Cache: Taking Snapshot no longer required data flushing. High frequency snapshot be possible with SSD cache.</a:t>
            </a:r>
            <a:endParaRPr kumimoji="1" lang="en-US" altLang="zh-TW" b="1">
              <a:latin typeface="+mj-lt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E13EDF2B-5B7F-4A79-A5A6-C6EA0A62D6D8}"/>
              </a:ext>
            </a:extLst>
          </p:cNvPr>
          <p:cNvGrpSpPr/>
          <p:nvPr/>
        </p:nvGrpSpPr>
        <p:grpSpPr>
          <a:xfrm>
            <a:off x="256882" y="1203447"/>
            <a:ext cx="4058907" cy="1004113"/>
            <a:chOff x="457197" y="1321366"/>
            <a:chExt cx="3170147" cy="78424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7C297FB-A2CE-4719-86BA-D7823D706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101" r="-1622"/>
            <a:stretch/>
          </p:blipFill>
          <p:spPr>
            <a:xfrm flipH="1">
              <a:off x="457197" y="1321366"/>
              <a:ext cx="2944634" cy="784247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2172EF3D-D1D8-4905-A3B3-E3436709A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680" t="-7101"/>
            <a:stretch/>
          </p:blipFill>
          <p:spPr>
            <a:xfrm flipH="1">
              <a:off x="2508382" y="1321366"/>
              <a:ext cx="1118962" cy="784247"/>
            </a:xfrm>
            <a:prstGeom prst="rect">
              <a:avLst/>
            </a:prstGeom>
          </p:spPr>
        </p:pic>
      </p:grpSp>
      <p:sp>
        <p:nvSpPr>
          <p:cNvPr id="11" name="內容版面配置區 1">
            <a:extLst>
              <a:ext uri="{FF2B5EF4-FFF2-40B4-BE49-F238E27FC236}">
                <a16:creationId xmlns:a16="http://schemas.microsoft.com/office/drawing/2014/main" id="{82E1CEE8-6708-724C-BA85-6E19E1F0D708}"/>
              </a:ext>
            </a:extLst>
          </p:cNvPr>
          <p:cNvSpPr>
            <a:spLocks noGrp="1"/>
          </p:cNvSpPr>
          <p:nvPr/>
        </p:nvSpPr>
        <p:spPr>
          <a:xfrm>
            <a:off x="1033622" y="1371364"/>
            <a:ext cx="3233141" cy="873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pitchFamily="2" charset="2"/>
              <a:buChar char="l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en-US" altLang="zh-TW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Old </a:t>
            </a:r>
            <a:r>
              <a:rPr kumimoji="1" lang="en" altLang="zh-TW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SSD</a:t>
            </a:r>
            <a:r>
              <a:rPr kumimoji="1" lang="en" altLang="zh-TW" sz="1400">
                <a:latin typeface="+mj-lt"/>
              </a:rPr>
              <a:t> </a:t>
            </a:r>
            <a:r>
              <a:rPr kumimoji="1" lang="en-US" altLang="zh-TW" sz="1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Cache: Taking Snapshot must flush SSD Cache data first and may take up to 30 min.</a:t>
            </a:r>
            <a:endParaRPr kumimoji="1" lang="zh-TW" altLang="en-US" sz="140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769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40" y="2251372"/>
            <a:ext cx="3725939" cy="244723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145775" y="136036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altLang="zh-TW">
                <a:sym typeface="Microsoft JhengHei"/>
              </a:rPr>
              <a:t>Snapshot Advance Function 1</a:t>
            </a:r>
            <a:r>
              <a:rPr lang="zh-TW" altLang="en-US">
                <a:sym typeface="Microsoft JhengHei"/>
              </a:rPr>
              <a:t>：</a:t>
            </a:r>
            <a:br>
              <a:rPr lang="en-US" altLang="zh-TW">
                <a:sym typeface="Microsoft JhengHei"/>
              </a:rPr>
            </a:br>
            <a:r>
              <a:rPr lang="en-US" altLang="zh-TW">
                <a:sym typeface="Microsoft JhengHei"/>
              </a:rPr>
              <a:t>Windows Previous Version</a:t>
            </a:r>
            <a:endParaRPr lang="en-US">
              <a:sym typeface="Microsoft JhengHe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987123" y="1127845"/>
            <a:ext cx="7371786" cy="113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262626"/>
              </a:buClr>
              <a:buSzPts val="2000"/>
            </a:pPr>
            <a:r>
              <a:rPr lang="en-US" altLang="zh-TW" sz="1600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User can see snapshot folder under SMB/CIFS/AFP/NFS</a:t>
            </a:r>
            <a:endParaRPr lang="en-US" sz="1600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42900" indent="-342900">
              <a:spcBef>
                <a:spcPts val="0"/>
              </a:spcBef>
              <a:buClr>
                <a:srgbClr val="262626"/>
              </a:buClr>
              <a:buSzPts val="2000"/>
            </a:pPr>
            <a:r>
              <a:rPr lang="en-US" altLang="zh-TW" sz="1600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Windows </a:t>
            </a:r>
            <a:r>
              <a:rPr lang="en-US" altLang="zh-TW" sz="1600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user can also use the "Pervious version" for restoring</a:t>
            </a:r>
            <a:endParaRPr lang="en-US" sz="1600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>
              <a:spcBef>
                <a:spcPts val="0"/>
              </a:spcBef>
              <a:buClr>
                <a:srgbClr val="262626"/>
              </a:buClr>
              <a:buSzPts val="2000"/>
            </a:pPr>
            <a:r>
              <a:rPr lang="en-US" sz="1600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 Under permission, users can also recover file from snapshots</a:t>
            </a:r>
            <a:r>
              <a:rPr lang="en-US" altLang="zh-TW" sz="1600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!</a:t>
            </a:r>
            <a:endParaRPr lang="en-US" sz="1600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597877" y="4135902"/>
            <a:ext cx="2598547" cy="344658"/>
          </a:xfrm>
          <a:prstGeom prst="roundRect">
            <a:avLst>
              <a:gd name="adj" fmla="val 14235"/>
            </a:avLst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597877" y="2665215"/>
            <a:ext cx="2594902" cy="492982"/>
          </a:xfrm>
          <a:prstGeom prst="roundRect">
            <a:avLst>
              <a:gd name="adj" fmla="val 14235"/>
            </a:avLst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6DA2F4E-FE80-4274-BC1B-F3C19DD269F2}"/>
              </a:ext>
            </a:extLst>
          </p:cNvPr>
          <p:cNvGrpSpPr/>
          <p:nvPr/>
        </p:nvGrpSpPr>
        <p:grpSpPr>
          <a:xfrm>
            <a:off x="145774" y="4701794"/>
            <a:ext cx="6254893" cy="344605"/>
            <a:chOff x="548084" y="4747310"/>
            <a:chExt cx="5120250" cy="344605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97AEE157-92D6-48A3-B869-A24495CEA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084" y="4747310"/>
              <a:ext cx="3997215" cy="344605"/>
            </a:xfrm>
            <a:prstGeom prst="rect">
              <a:avLst/>
            </a:prstGeom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409E1EA-32C3-4C68-9511-373707FCF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3096" y="4747310"/>
              <a:ext cx="3805238" cy="344605"/>
            </a:xfrm>
            <a:prstGeom prst="rect">
              <a:avLst/>
            </a:prstGeom>
          </p:spPr>
        </p:pic>
      </p:grpSp>
      <p:sp>
        <p:nvSpPr>
          <p:cNvPr id="465" name="Shape 465"/>
          <p:cNvSpPr txBox="1"/>
          <p:nvPr/>
        </p:nvSpPr>
        <p:spPr>
          <a:xfrm>
            <a:off x="533225" y="4759412"/>
            <a:ext cx="5987650" cy="26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 b="1" i="0" u="none" strike="noStrike" cap="none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IT </a:t>
            </a:r>
            <a:r>
              <a:rPr lang="en-US" altLang="zh-TW" sz="1000" b="1" i="0" u="none" strike="noStrike" cap="none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manager have the right to turn off “windows previous versions” for individual or all folders. </a:t>
            </a:r>
          </a:p>
        </p:txBody>
      </p:sp>
      <p:pic>
        <p:nvPicPr>
          <p:cNvPr id="13" name="Shape 462" descr="Windows-Previous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130" y="2126433"/>
            <a:ext cx="3657601" cy="271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ãwindows previous versionãçåçæå°çµæ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9" t="1071" r="1719" b="2397"/>
          <a:stretch>
            <a:fillRect/>
          </a:stretch>
        </p:blipFill>
        <p:spPr bwMode="auto">
          <a:xfrm>
            <a:off x="3542100" y="2122330"/>
            <a:ext cx="1817080" cy="2537134"/>
          </a:xfrm>
          <a:prstGeom prst="rect">
            <a:avLst/>
          </a:prstGeom>
          <a:ln>
            <a:noFill/>
          </a:ln>
          <a:effectLst>
            <a:outerShdw blurRad="1016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hape 471" descr="https://previews.123rf.com/images/everythingpossible/everythingpossible1502/everythingpossible150200183/36521380-hand-press-play-button-sign-to-start-or-initiate-projects-as-concept-Stock-Photo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848"/>
            <a:ext cx="9322554" cy="524434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/>
          <p:nvPr/>
        </p:nvSpPr>
        <p:spPr>
          <a:xfrm>
            <a:off x="0" y="3373085"/>
            <a:ext cx="9322555" cy="1510413"/>
          </a:xfrm>
          <a:prstGeom prst="rect">
            <a:avLst/>
          </a:prstGeom>
          <a:solidFill>
            <a:schemeClr val="l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0" i="0" u="none" strike="noStrike" cap="none">
              <a:solidFill>
                <a:srgbClr val="161D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242961" y="3502923"/>
            <a:ext cx="1071570" cy="3540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</a:rPr>
              <a:t>Demo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 txBox="1"/>
          <p:nvPr/>
        </p:nvSpPr>
        <p:spPr>
          <a:xfrm>
            <a:off x="140010" y="3479778"/>
            <a:ext cx="8189798" cy="180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Use Windows Previous Versions to easily restore files from snapshots with the client OS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117640" y="93834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/>
            <a:r>
              <a:rPr lang="en-US" altLang="zh-TW">
                <a:sym typeface="Microsoft JhengHei"/>
              </a:rPr>
              <a:t>Snapshot Advanced Function 2</a:t>
            </a:r>
            <a:r>
              <a:rPr lang="zh-TW" altLang="en-US">
                <a:sym typeface="Microsoft JhengHei"/>
              </a:rPr>
              <a:t>：</a:t>
            </a:r>
            <a:br>
              <a:rPr lang="en-US" altLang="zh-TW">
                <a:sym typeface="Microsoft JhengHei"/>
              </a:rPr>
            </a:br>
            <a:r>
              <a:rPr lang="en-US" altLang="zh-TW">
                <a:sym typeface="Microsoft JhengHei"/>
              </a:rPr>
              <a:t>Snapshot Shared Folder</a:t>
            </a:r>
            <a:endParaRPr lang="en-US">
              <a:sym typeface="Microsoft JhengHei"/>
            </a:endParaRP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464234" y="1140999"/>
            <a:ext cx="8229600" cy="120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None/>
            </a:pPr>
            <a:r>
              <a:rPr lang="en-US" altLang="zh-TW" sz="1800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Using File Station to quickly create single share with dedicated folder.</a:t>
            </a:r>
            <a:endParaRPr sz="1800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>
              <a:buSzPts val="2000"/>
            </a:pPr>
            <a:r>
              <a:rPr lang="en-US" altLang="zh-TW" sz="1600" i="0" u="none" strike="noStrike" cap="none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When a folder need to be </a:t>
            </a:r>
            <a:r>
              <a:rPr lang="en-US" altLang="zh-TW" sz="1600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restored frequently, this function let the folder to use revert function without affect other folders.</a:t>
            </a:r>
            <a:endParaRPr lang="en-US" sz="1600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>
              <a:buSzPts val="2000"/>
            </a:pPr>
            <a:r>
              <a:rPr lang="en-US" sz="1600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300 GB folder recover speed comparison: restore and snapshot revert</a:t>
            </a:r>
            <a:endParaRPr lang="en-US" sz="1600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None/>
            </a:pPr>
            <a:endParaRPr sz="1800" i="0" u="none" strike="noStrike" cap="none">
              <a:solidFill>
                <a:srgbClr val="262626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8" name="圓角矩形 110">
            <a:extLst>
              <a:ext uri="{FF2B5EF4-FFF2-40B4-BE49-F238E27FC236}">
                <a16:creationId xmlns:a16="http://schemas.microsoft.com/office/drawing/2014/main" id="{9FA8F68B-80B2-4208-9FA6-64C6711F57CD}"/>
              </a:ext>
            </a:extLst>
          </p:cNvPr>
          <p:cNvSpPr/>
          <p:nvPr/>
        </p:nvSpPr>
        <p:spPr>
          <a:xfrm>
            <a:off x="597040" y="2488050"/>
            <a:ext cx="7763189" cy="2546060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4EE4CF9-33DA-45D0-9E21-D002A1505A32}"/>
              </a:ext>
            </a:extLst>
          </p:cNvPr>
          <p:cNvSpPr txBox="1"/>
          <p:nvPr/>
        </p:nvSpPr>
        <p:spPr>
          <a:xfrm>
            <a:off x="6505285" y="3881010"/>
            <a:ext cx="1567699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>
                <a:solidFill>
                  <a:srgbClr val="FF0000"/>
                </a:solidFill>
              </a:rPr>
              <a:t>3m  58s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0409880A-0F54-4502-BA8C-7E65321EC367}"/>
              </a:ext>
            </a:extLst>
          </p:cNvPr>
          <p:cNvSpPr txBox="1"/>
          <p:nvPr/>
        </p:nvSpPr>
        <p:spPr>
          <a:xfrm>
            <a:off x="3281338" y="3893520"/>
            <a:ext cx="15676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/>
              <a:t>30m 15s</a:t>
            </a:r>
            <a:endParaRPr lang="zh-TW" altLang="en-US" sz="2400"/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7BD3644E-6CA7-4C11-850A-56F0743D38ED}"/>
              </a:ext>
            </a:extLst>
          </p:cNvPr>
          <p:cNvSpPr txBox="1"/>
          <p:nvPr/>
        </p:nvSpPr>
        <p:spPr>
          <a:xfrm>
            <a:off x="3373443" y="2722280"/>
            <a:ext cx="13834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/>
              <a:t>7m 45s</a:t>
            </a:r>
            <a:endParaRPr lang="zh-TW" altLang="en-US" sz="2400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37D63EEF-8EAE-4C89-96AA-D44270B20189}"/>
              </a:ext>
            </a:extLst>
          </p:cNvPr>
          <p:cNvSpPr txBox="1"/>
          <p:nvPr/>
        </p:nvSpPr>
        <p:spPr>
          <a:xfrm>
            <a:off x="741872" y="4030692"/>
            <a:ext cx="1265927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200" b="1">
                <a:latin typeface="Microsoft JhengHei"/>
                <a:ea typeface="Microsoft JhengHei"/>
              </a:rPr>
              <a:t>Folder recover time</a:t>
            </a:r>
            <a:endParaRPr lang="zh-TW" altLang="en-US" sz="1200" b="1">
              <a:latin typeface="Microsoft JhengHei"/>
              <a:ea typeface="Microsoft JhengHei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E2FAFF9C-1A65-4614-BB85-600F07393E5A}"/>
              </a:ext>
            </a:extLst>
          </p:cNvPr>
          <p:cNvSpPr txBox="1"/>
          <p:nvPr/>
        </p:nvSpPr>
        <p:spPr>
          <a:xfrm>
            <a:off x="3107971" y="3148557"/>
            <a:ext cx="191443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000" b="1">
                <a:latin typeface="+mj-lt"/>
                <a:ea typeface="Microsoft JhengHei"/>
              </a:rPr>
              <a:t>5 Folders in system volume </a:t>
            </a:r>
            <a:endParaRPr lang="zh-TW" altLang="en-US" sz="1000" b="1">
              <a:latin typeface="+mj-lt"/>
              <a:ea typeface="Microsoft JhengHei"/>
            </a:endParaRPr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EEC4ECC5-BB00-4CDA-AAE9-BDDB2DEADF0C}"/>
              </a:ext>
            </a:extLst>
          </p:cNvPr>
          <p:cNvGrpSpPr/>
          <p:nvPr/>
        </p:nvGrpSpPr>
        <p:grpSpPr>
          <a:xfrm>
            <a:off x="2113011" y="2590389"/>
            <a:ext cx="988312" cy="1190142"/>
            <a:chOff x="2074798" y="2664823"/>
            <a:chExt cx="1446253" cy="1741602"/>
          </a:xfrm>
        </p:grpSpPr>
        <p:sp>
          <p:nvSpPr>
            <p:cNvPr id="68" name="圓角矩形 21">
              <a:extLst>
                <a:ext uri="{FF2B5EF4-FFF2-40B4-BE49-F238E27FC236}">
                  <a16:creationId xmlns:a16="http://schemas.microsoft.com/office/drawing/2014/main" id="{1E246BCF-BDEE-4FDC-BB75-64C8C8A665F0}"/>
                </a:ext>
              </a:extLst>
            </p:cNvPr>
            <p:cNvSpPr/>
            <p:nvPr/>
          </p:nvSpPr>
          <p:spPr>
            <a:xfrm>
              <a:off x="2838944" y="2664823"/>
              <a:ext cx="682107" cy="129749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4000">
                  <a:srgbClr val="EF964D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69" name="圓角矩形 22">
              <a:extLst>
                <a:ext uri="{FF2B5EF4-FFF2-40B4-BE49-F238E27FC236}">
                  <a16:creationId xmlns:a16="http://schemas.microsoft.com/office/drawing/2014/main" id="{3C1DDDC0-EE5F-4939-8283-4C92BCDA5D95}"/>
                </a:ext>
              </a:extLst>
            </p:cNvPr>
            <p:cNvSpPr/>
            <p:nvPr/>
          </p:nvSpPr>
          <p:spPr>
            <a:xfrm>
              <a:off x="2074798" y="2664823"/>
              <a:ext cx="682107" cy="1297495"/>
            </a:xfrm>
            <a:prstGeom prst="roundRect">
              <a:avLst/>
            </a:prstGeom>
            <a:gradFill>
              <a:gsLst>
                <a:gs pos="0">
                  <a:srgbClr val="F274F0"/>
                </a:gs>
                <a:gs pos="100000">
                  <a:srgbClr val="D9309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70" name="Shape 555" descr="ç¸éåç">
              <a:extLst>
                <a:ext uri="{FF2B5EF4-FFF2-40B4-BE49-F238E27FC236}">
                  <a16:creationId xmlns:a16="http://schemas.microsoft.com/office/drawing/2014/main" id="{1C7F1EA6-587D-48A1-97AF-E180AE757EC9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9839" y="3772393"/>
              <a:ext cx="580251" cy="634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圖片 70" descr="資料夾.png">
              <a:extLst>
                <a:ext uri="{FF2B5EF4-FFF2-40B4-BE49-F238E27FC236}">
                  <a16:creationId xmlns:a16="http://schemas.microsoft.com/office/drawing/2014/main" id="{192667B0-27D8-4BA4-8329-E9CB993C5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4941" y="3389491"/>
              <a:ext cx="506397" cy="373407"/>
            </a:xfrm>
            <a:prstGeom prst="rect">
              <a:avLst/>
            </a:prstGeom>
          </p:spPr>
        </p:pic>
        <p:pic>
          <p:nvPicPr>
            <p:cNvPr id="72" name="圖片 71" descr="資料夾.png">
              <a:extLst>
                <a:ext uri="{FF2B5EF4-FFF2-40B4-BE49-F238E27FC236}">
                  <a16:creationId xmlns:a16="http://schemas.microsoft.com/office/drawing/2014/main" id="{194B65F7-B6CE-422A-9C9D-330AAA91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673" y="2901597"/>
              <a:ext cx="506397" cy="373407"/>
            </a:xfrm>
            <a:prstGeom prst="rect">
              <a:avLst/>
            </a:prstGeom>
          </p:spPr>
        </p:pic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95462B82-8002-4AD9-B0E4-2A532640A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3690" y="3795804"/>
              <a:ext cx="629740" cy="546087"/>
            </a:xfrm>
            <a:prstGeom prst="rect">
              <a:avLst/>
            </a:prstGeom>
          </p:spPr>
        </p:pic>
        <p:pic>
          <p:nvPicPr>
            <p:cNvPr id="74" name="Picture 3" descr="\\10.64.2.86\Marketing\MarketingMaterials\素材\_icons\2016\App Center.png">
              <a:extLst>
                <a:ext uri="{FF2B5EF4-FFF2-40B4-BE49-F238E27FC236}">
                  <a16:creationId xmlns:a16="http://schemas.microsoft.com/office/drawing/2014/main" id="{345372B9-9DB4-45F9-95BC-F28573FCB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437" y="2823192"/>
              <a:ext cx="464918" cy="464918"/>
            </a:xfrm>
            <a:prstGeom prst="rect">
              <a:avLst/>
            </a:prstGeom>
            <a:noFill/>
          </p:spPr>
        </p:pic>
        <p:sp>
          <p:nvSpPr>
            <p:cNvPr id="75" name="迴轉箭號 28">
              <a:extLst>
                <a:ext uri="{FF2B5EF4-FFF2-40B4-BE49-F238E27FC236}">
                  <a16:creationId xmlns:a16="http://schemas.microsoft.com/office/drawing/2014/main" id="{100E6C64-BCFE-46FA-85BC-34079F3ECE10}"/>
                </a:ext>
              </a:extLst>
            </p:cNvPr>
            <p:cNvSpPr/>
            <p:nvPr/>
          </p:nvSpPr>
          <p:spPr>
            <a:xfrm rot="5400000" flipH="1">
              <a:off x="2292150" y="3066233"/>
              <a:ext cx="659385" cy="523961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5664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pic>
          <p:nvPicPr>
            <p:cNvPr id="76" name="圖片 75" descr="資料夾.png">
              <a:extLst>
                <a:ext uri="{FF2B5EF4-FFF2-40B4-BE49-F238E27FC236}">
                  <a16:creationId xmlns:a16="http://schemas.microsoft.com/office/drawing/2014/main" id="{D386CD87-EC94-4984-92D0-DE9F61297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794" y="3359608"/>
              <a:ext cx="506397" cy="373407"/>
            </a:xfrm>
            <a:prstGeom prst="rect">
              <a:avLst/>
            </a:prstGeom>
          </p:spPr>
        </p:pic>
      </p:grpSp>
      <p:grpSp>
        <p:nvGrpSpPr>
          <p:cNvPr id="77" name="群組 76">
            <a:extLst>
              <a:ext uri="{FF2B5EF4-FFF2-40B4-BE49-F238E27FC236}">
                <a16:creationId xmlns:a16="http://schemas.microsoft.com/office/drawing/2014/main" id="{64DC5046-D0CC-4F1C-995F-86ED5322123F}"/>
              </a:ext>
            </a:extLst>
          </p:cNvPr>
          <p:cNvGrpSpPr/>
          <p:nvPr/>
        </p:nvGrpSpPr>
        <p:grpSpPr>
          <a:xfrm>
            <a:off x="5338032" y="2602054"/>
            <a:ext cx="988312" cy="1190142"/>
            <a:chOff x="2074798" y="2664823"/>
            <a:chExt cx="1446253" cy="1741602"/>
          </a:xfrm>
        </p:grpSpPr>
        <p:sp>
          <p:nvSpPr>
            <p:cNvPr id="78" name="圓角矩形 31">
              <a:extLst>
                <a:ext uri="{FF2B5EF4-FFF2-40B4-BE49-F238E27FC236}">
                  <a16:creationId xmlns:a16="http://schemas.microsoft.com/office/drawing/2014/main" id="{082A3955-D74D-47EC-8814-8E661028C1ED}"/>
                </a:ext>
              </a:extLst>
            </p:cNvPr>
            <p:cNvSpPr/>
            <p:nvPr/>
          </p:nvSpPr>
          <p:spPr>
            <a:xfrm>
              <a:off x="2838944" y="2664823"/>
              <a:ext cx="682107" cy="129749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4000">
                  <a:srgbClr val="EF964D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79" name="圓角矩形 32">
              <a:extLst>
                <a:ext uri="{FF2B5EF4-FFF2-40B4-BE49-F238E27FC236}">
                  <a16:creationId xmlns:a16="http://schemas.microsoft.com/office/drawing/2014/main" id="{1EBDCB0F-8280-4F07-AA6A-6EB02D56D086}"/>
                </a:ext>
              </a:extLst>
            </p:cNvPr>
            <p:cNvSpPr/>
            <p:nvPr/>
          </p:nvSpPr>
          <p:spPr>
            <a:xfrm>
              <a:off x="2074798" y="2664823"/>
              <a:ext cx="682107" cy="1297495"/>
            </a:xfrm>
            <a:prstGeom prst="roundRect">
              <a:avLst/>
            </a:prstGeom>
            <a:gradFill>
              <a:gsLst>
                <a:gs pos="0">
                  <a:srgbClr val="67D3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80" name="Shape 555" descr="ç¸éåç">
              <a:extLst>
                <a:ext uri="{FF2B5EF4-FFF2-40B4-BE49-F238E27FC236}">
                  <a16:creationId xmlns:a16="http://schemas.microsoft.com/office/drawing/2014/main" id="{C3D18B3B-1C3F-4925-9B2F-8B5DE0F493F1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9839" y="3772393"/>
              <a:ext cx="580251" cy="634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圖片 80" descr="資料夾.png">
              <a:extLst>
                <a:ext uri="{FF2B5EF4-FFF2-40B4-BE49-F238E27FC236}">
                  <a16:creationId xmlns:a16="http://schemas.microsoft.com/office/drawing/2014/main" id="{EBF50998-0D43-4B3E-9348-84BEF572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4941" y="3389491"/>
              <a:ext cx="506397" cy="373407"/>
            </a:xfrm>
            <a:prstGeom prst="rect">
              <a:avLst/>
            </a:prstGeom>
          </p:spPr>
        </p:pic>
        <p:pic>
          <p:nvPicPr>
            <p:cNvPr id="82" name="圖片 81" descr="資料夾.png">
              <a:extLst>
                <a:ext uri="{FF2B5EF4-FFF2-40B4-BE49-F238E27FC236}">
                  <a16:creationId xmlns:a16="http://schemas.microsoft.com/office/drawing/2014/main" id="{B3091F01-4D25-4D83-B897-E7D818ACE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673" y="2901597"/>
              <a:ext cx="506397" cy="373407"/>
            </a:xfrm>
            <a:prstGeom prst="rect">
              <a:avLst/>
            </a:prstGeom>
          </p:spPr>
        </p:pic>
        <p:pic>
          <p:nvPicPr>
            <p:cNvPr id="83" name="圖片 82">
              <a:extLst>
                <a:ext uri="{FF2B5EF4-FFF2-40B4-BE49-F238E27FC236}">
                  <a16:creationId xmlns:a16="http://schemas.microsoft.com/office/drawing/2014/main" id="{9335E736-9008-4848-93D3-093BF75A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3690" y="3795804"/>
              <a:ext cx="629740" cy="546087"/>
            </a:xfrm>
            <a:prstGeom prst="rect">
              <a:avLst/>
            </a:prstGeom>
          </p:spPr>
        </p:pic>
        <p:pic>
          <p:nvPicPr>
            <p:cNvPr id="84" name="圖片 83" descr="資料夾.png">
              <a:extLst>
                <a:ext uri="{FF2B5EF4-FFF2-40B4-BE49-F238E27FC236}">
                  <a16:creationId xmlns:a16="http://schemas.microsoft.com/office/drawing/2014/main" id="{A5277ECA-A662-4D4A-A48D-2B311284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794" y="2865622"/>
              <a:ext cx="506397" cy="373407"/>
            </a:xfrm>
            <a:prstGeom prst="rect">
              <a:avLst/>
            </a:prstGeom>
          </p:spPr>
        </p:pic>
        <p:sp>
          <p:nvSpPr>
            <p:cNvPr id="85" name="迴轉箭號 38">
              <a:extLst>
                <a:ext uri="{FF2B5EF4-FFF2-40B4-BE49-F238E27FC236}">
                  <a16:creationId xmlns:a16="http://schemas.microsoft.com/office/drawing/2014/main" id="{D6C7AE5F-50A1-4580-A6C3-F0A38AC1226B}"/>
                </a:ext>
              </a:extLst>
            </p:cNvPr>
            <p:cNvSpPr/>
            <p:nvPr/>
          </p:nvSpPr>
          <p:spPr>
            <a:xfrm rot="5400000" flipH="1">
              <a:off x="2292150" y="3066233"/>
              <a:ext cx="659385" cy="523961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5664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pic>
          <p:nvPicPr>
            <p:cNvPr id="86" name="圖片 85" descr="資料夾.png">
              <a:extLst>
                <a:ext uri="{FF2B5EF4-FFF2-40B4-BE49-F238E27FC236}">
                  <a16:creationId xmlns:a16="http://schemas.microsoft.com/office/drawing/2014/main" id="{3F7C10AD-540F-4FF9-8354-333F77FA9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794" y="3359608"/>
              <a:ext cx="506397" cy="373407"/>
            </a:xfrm>
            <a:prstGeom prst="rect">
              <a:avLst/>
            </a:prstGeom>
          </p:spPr>
        </p:pic>
      </p:grpSp>
      <p:grpSp>
        <p:nvGrpSpPr>
          <p:cNvPr id="87" name="群組 86">
            <a:extLst>
              <a:ext uri="{FF2B5EF4-FFF2-40B4-BE49-F238E27FC236}">
                <a16:creationId xmlns:a16="http://schemas.microsoft.com/office/drawing/2014/main" id="{BB0B3673-8672-4EA0-8E82-5BBC7F41EC6E}"/>
              </a:ext>
            </a:extLst>
          </p:cNvPr>
          <p:cNvGrpSpPr/>
          <p:nvPr/>
        </p:nvGrpSpPr>
        <p:grpSpPr>
          <a:xfrm>
            <a:off x="2123291" y="3851272"/>
            <a:ext cx="988312" cy="1190142"/>
            <a:chOff x="2074798" y="2664823"/>
            <a:chExt cx="1446253" cy="1741602"/>
          </a:xfrm>
        </p:grpSpPr>
        <p:sp>
          <p:nvSpPr>
            <p:cNvPr id="88" name="圓角矩形 41">
              <a:extLst>
                <a:ext uri="{FF2B5EF4-FFF2-40B4-BE49-F238E27FC236}">
                  <a16:creationId xmlns:a16="http://schemas.microsoft.com/office/drawing/2014/main" id="{1516CBB9-C9E7-4E46-9CC3-464A860B1056}"/>
                </a:ext>
              </a:extLst>
            </p:cNvPr>
            <p:cNvSpPr/>
            <p:nvPr/>
          </p:nvSpPr>
          <p:spPr>
            <a:xfrm>
              <a:off x="2838944" y="2664823"/>
              <a:ext cx="682107" cy="129749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4000">
                  <a:srgbClr val="EF964D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89" name="圓角矩形 42">
              <a:extLst>
                <a:ext uri="{FF2B5EF4-FFF2-40B4-BE49-F238E27FC236}">
                  <a16:creationId xmlns:a16="http://schemas.microsoft.com/office/drawing/2014/main" id="{015B494F-3151-4A01-950C-FAFE851F9358}"/>
                </a:ext>
              </a:extLst>
            </p:cNvPr>
            <p:cNvSpPr/>
            <p:nvPr/>
          </p:nvSpPr>
          <p:spPr>
            <a:xfrm>
              <a:off x="2074798" y="2664823"/>
              <a:ext cx="682107" cy="1297495"/>
            </a:xfrm>
            <a:prstGeom prst="roundRect">
              <a:avLst/>
            </a:prstGeom>
            <a:gradFill>
              <a:gsLst>
                <a:gs pos="0">
                  <a:srgbClr val="67D3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90" name="Shape 555" descr="ç¸éåç">
              <a:extLst>
                <a:ext uri="{FF2B5EF4-FFF2-40B4-BE49-F238E27FC236}">
                  <a16:creationId xmlns:a16="http://schemas.microsoft.com/office/drawing/2014/main" id="{07F69C00-478C-4635-A896-F771AD6F7390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9839" y="3772393"/>
              <a:ext cx="580251" cy="634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圖片 90" descr="資料夾.png">
              <a:extLst>
                <a:ext uri="{FF2B5EF4-FFF2-40B4-BE49-F238E27FC236}">
                  <a16:creationId xmlns:a16="http://schemas.microsoft.com/office/drawing/2014/main" id="{19D6148B-1755-420E-959C-DD8D4A318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673" y="2901597"/>
              <a:ext cx="506397" cy="373407"/>
            </a:xfrm>
            <a:prstGeom prst="rect">
              <a:avLst/>
            </a:prstGeom>
          </p:spPr>
        </p:pic>
        <p:pic>
          <p:nvPicPr>
            <p:cNvPr id="92" name="圖片 91">
              <a:extLst>
                <a:ext uri="{FF2B5EF4-FFF2-40B4-BE49-F238E27FC236}">
                  <a16:creationId xmlns:a16="http://schemas.microsoft.com/office/drawing/2014/main" id="{6C1D379E-9933-47E6-961C-C813B8271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3690" y="3795804"/>
              <a:ext cx="629740" cy="546087"/>
            </a:xfrm>
            <a:prstGeom prst="rect">
              <a:avLst/>
            </a:prstGeom>
          </p:spPr>
        </p:pic>
        <p:pic>
          <p:nvPicPr>
            <p:cNvPr id="93" name="圖片 92" descr="資料夾.png">
              <a:extLst>
                <a:ext uri="{FF2B5EF4-FFF2-40B4-BE49-F238E27FC236}">
                  <a16:creationId xmlns:a16="http://schemas.microsoft.com/office/drawing/2014/main" id="{8BE6AA1C-CD0E-4A92-A7C9-C84B42031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794" y="2865622"/>
              <a:ext cx="506397" cy="373407"/>
            </a:xfrm>
            <a:prstGeom prst="rect">
              <a:avLst/>
            </a:prstGeom>
          </p:spPr>
        </p:pic>
        <p:pic>
          <p:nvPicPr>
            <p:cNvPr id="94" name="圖片 93" descr="資料夾.png">
              <a:extLst>
                <a:ext uri="{FF2B5EF4-FFF2-40B4-BE49-F238E27FC236}">
                  <a16:creationId xmlns:a16="http://schemas.microsoft.com/office/drawing/2014/main" id="{396CC94D-79DB-411B-AA52-FCEBAA959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794" y="3359608"/>
              <a:ext cx="506397" cy="373407"/>
            </a:xfrm>
            <a:prstGeom prst="rect">
              <a:avLst/>
            </a:prstGeom>
          </p:spPr>
        </p:pic>
        <p:sp>
          <p:nvSpPr>
            <p:cNvPr id="95" name="迴轉箭號 48">
              <a:extLst>
                <a:ext uri="{FF2B5EF4-FFF2-40B4-BE49-F238E27FC236}">
                  <a16:creationId xmlns:a16="http://schemas.microsoft.com/office/drawing/2014/main" id="{9D18ACAD-36CB-4D30-9501-6603E97D710B}"/>
                </a:ext>
              </a:extLst>
            </p:cNvPr>
            <p:cNvSpPr/>
            <p:nvPr/>
          </p:nvSpPr>
          <p:spPr>
            <a:xfrm flipH="1">
              <a:off x="2381024" y="3228810"/>
              <a:ext cx="759791" cy="493986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5664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pic>
          <p:nvPicPr>
            <p:cNvPr id="96" name="圖片 95" descr="資料夾.png">
              <a:extLst>
                <a:ext uri="{FF2B5EF4-FFF2-40B4-BE49-F238E27FC236}">
                  <a16:creationId xmlns:a16="http://schemas.microsoft.com/office/drawing/2014/main" id="{0100C2CF-5C3F-4995-90AD-C9D2BFC5E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4941" y="3389491"/>
              <a:ext cx="506397" cy="373407"/>
            </a:xfrm>
            <a:prstGeom prst="rect">
              <a:avLst/>
            </a:prstGeom>
          </p:spPr>
        </p:pic>
      </p:grpSp>
      <p:grpSp>
        <p:nvGrpSpPr>
          <p:cNvPr id="97" name="群組 96">
            <a:extLst>
              <a:ext uri="{FF2B5EF4-FFF2-40B4-BE49-F238E27FC236}">
                <a16:creationId xmlns:a16="http://schemas.microsoft.com/office/drawing/2014/main" id="{1CF8B9DB-BAA9-403C-8BE3-3BC3DEC86C9B}"/>
              </a:ext>
            </a:extLst>
          </p:cNvPr>
          <p:cNvGrpSpPr/>
          <p:nvPr/>
        </p:nvGrpSpPr>
        <p:grpSpPr>
          <a:xfrm>
            <a:off x="5350235" y="3843968"/>
            <a:ext cx="988312" cy="1190142"/>
            <a:chOff x="2074798" y="2664823"/>
            <a:chExt cx="1446253" cy="1741602"/>
          </a:xfrm>
        </p:grpSpPr>
        <p:sp>
          <p:nvSpPr>
            <p:cNvPr id="98" name="圓角矩形 51">
              <a:extLst>
                <a:ext uri="{FF2B5EF4-FFF2-40B4-BE49-F238E27FC236}">
                  <a16:creationId xmlns:a16="http://schemas.microsoft.com/office/drawing/2014/main" id="{1E78FC53-9189-4065-AD3F-A082ECBB274C}"/>
                </a:ext>
              </a:extLst>
            </p:cNvPr>
            <p:cNvSpPr/>
            <p:nvPr/>
          </p:nvSpPr>
          <p:spPr>
            <a:xfrm>
              <a:off x="2838944" y="2664823"/>
              <a:ext cx="682107" cy="1297495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4000">
                  <a:srgbClr val="EF964D"/>
                </a:gs>
                <a:gs pos="100000">
                  <a:schemeClr val="accent6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99" name="圓角矩形 52">
              <a:extLst>
                <a:ext uri="{FF2B5EF4-FFF2-40B4-BE49-F238E27FC236}">
                  <a16:creationId xmlns:a16="http://schemas.microsoft.com/office/drawing/2014/main" id="{4C2F5A8D-B702-4E82-90D9-DCB41257650F}"/>
                </a:ext>
              </a:extLst>
            </p:cNvPr>
            <p:cNvSpPr/>
            <p:nvPr/>
          </p:nvSpPr>
          <p:spPr>
            <a:xfrm>
              <a:off x="2074798" y="2664823"/>
              <a:ext cx="682107" cy="1297495"/>
            </a:xfrm>
            <a:prstGeom prst="roundRect">
              <a:avLst/>
            </a:prstGeom>
            <a:gradFill>
              <a:gsLst>
                <a:gs pos="0">
                  <a:srgbClr val="67D3F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100" name="Shape 555" descr="ç¸éåç">
              <a:extLst>
                <a:ext uri="{FF2B5EF4-FFF2-40B4-BE49-F238E27FC236}">
                  <a16:creationId xmlns:a16="http://schemas.microsoft.com/office/drawing/2014/main" id="{7BCB5540-4275-4548-A67D-8640DAE74B68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9839" y="3772393"/>
              <a:ext cx="580251" cy="634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圖片 100" descr="資料夾.png">
              <a:extLst>
                <a:ext uri="{FF2B5EF4-FFF2-40B4-BE49-F238E27FC236}">
                  <a16:creationId xmlns:a16="http://schemas.microsoft.com/office/drawing/2014/main" id="{30603091-198F-445C-AD21-77B086D47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4941" y="3389491"/>
              <a:ext cx="506397" cy="373407"/>
            </a:xfrm>
            <a:prstGeom prst="rect">
              <a:avLst/>
            </a:prstGeom>
          </p:spPr>
        </p:pic>
        <p:pic>
          <p:nvPicPr>
            <p:cNvPr id="102" name="圖片 101" descr="資料夾.png">
              <a:extLst>
                <a:ext uri="{FF2B5EF4-FFF2-40B4-BE49-F238E27FC236}">
                  <a16:creationId xmlns:a16="http://schemas.microsoft.com/office/drawing/2014/main" id="{CEB4132B-8EDB-455B-93DD-52DAFAFE9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673" y="2901597"/>
              <a:ext cx="506397" cy="373407"/>
            </a:xfrm>
            <a:prstGeom prst="rect">
              <a:avLst/>
            </a:prstGeom>
          </p:spPr>
        </p:pic>
        <p:pic>
          <p:nvPicPr>
            <p:cNvPr id="103" name="圖片 102">
              <a:extLst>
                <a:ext uri="{FF2B5EF4-FFF2-40B4-BE49-F238E27FC236}">
                  <a16:creationId xmlns:a16="http://schemas.microsoft.com/office/drawing/2014/main" id="{6BAC4B7A-70F4-4758-AF87-34CED2308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23690" y="3795804"/>
              <a:ext cx="629740" cy="546087"/>
            </a:xfrm>
            <a:prstGeom prst="rect">
              <a:avLst/>
            </a:prstGeom>
          </p:spPr>
        </p:pic>
        <p:pic>
          <p:nvPicPr>
            <p:cNvPr id="104" name="圖片 103" descr="資料夾.png">
              <a:extLst>
                <a:ext uri="{FF2B5EF4-FFF2-40B4-BE49-F238E27FC236}">
                  <a16:creationId xmlns:a16="http://schemas.microsoft.com/office/drawing/2014/main" id="{3307AF3A-DA22-4766-9DA4-7FC5F2BC1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794" y="2865622"/>
              <a:ext cx="506397" cy="373407"/>
            </a:xfrm>
            <a:prstGeom prst="rect">
              <a:avLst/>
            </a:prstGeom>
          </p:spPr>
        </p:pic>
        <p:sp>
          <p:nvSpPr>
            <p:cNvPr id="105" name="迴轉箭號 58">
              <a:extLst>
                <a:ext uri="{FF2B5EF4-FFF2-40B4-BE49-F238E27FC236}">
                  <a16:creationId xmlns:a16="http://schemas.microsoft.com/office/drawing/2014/main" id="{D6130DD3-19B4-4FE3-8D3F-0C923A62F00F}"/>
                </a:ext>
              </a:extLst>
            </p:cNvPr>
            <p:cNvSpPr/>
            <p:nvPr/>
          </p:nvSpPr>
          <p:spPr>
            <a:xfrm rot="5400000" flipH="1">
              <a:off x="2292150" y="3066233"/>
              <a:ext cx="659385" cy="523961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5664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pic>
          <p:nvPicPr>
            <p:cNvPr id="106" name="圖片 105" descr="資料夾.png">
              <a:extLst>
                <a:ext uri="{FF2B5EF4-FFF2-40B4-BE49-F238E27FC236}">
                  <a16:creationId xmlns:a16="http://schemas.microsoft.com/office/drawing/2014/main" id="{12D16B00-2E98-47EE-818D-8BAE7CB0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0794" y="3359608"/>
              <a:ext cx="506397" cy="373407"/>
            </a:xfrm>
            <a:prstGeom prst="rect">
              <a:avLst/>
            </a:prstGeom>
          </p:spPr>
        </p:pic>
      </p:grp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E407A147-2BA7-4DD8-BB6F-79DC183876DB}"/>
              </a:ext>
            </a:extLst>
          </p:cNvPr>
          <p:cNvSpPr txBox="1"/>
          <p:nvPr/>
        </p:nvSpPr>
        <p:spPr>
          <a:xfrm>
            <a:off x="784521" y="3570462"/>
            <a:ext cx="1265928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/>
              <a:t>300GB</a:t>
            </a:r>
            <a:endParaRPr lang="zh-TW" altLang="en-US" sz="2400"/>
          </a:p>
        </p:txBody>
      </p:sp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83F2A7C8-40D8-4F3A-9A96-FE30D58E08F7}"/>
              </a:ext>
            </a:extLst>
          </p:cNvPr>
          <p:cNvSpPr txBox="1"/>
          <p:nvPr/>
        </p:nvSpPr>
        <p:spPr>
          <a:xfrm>
            <a:off x="6505285" y="2742867"/>
            <a:ext cx="1567699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/>
              <a:t>6m 17s</a:t>
            </a:r>
            <a:endParaRPr lang="zh-TW" altLang="en-US" sz="2400"/>
          </a:p>
        </p:txBody>
      </p:sp>
      <p:pic>
        <p:nvPicPr>
          <p:cNvPr id="109" name="圖片 108" descr="資料夾.png">
            <a:extLst>
              <a:ext uri="{FF2B5EF4-FFF2-40B4-BE49-F238E27FC236}">
                <a16:creationId xmlns:a16="http://schemas.microsoft.com/office/drawing/2014/main" id="{0F60149F-AF1C-4004-B9BB-EB4AABF323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20" y="3007749"/>
            <a:ext cx="732969" cy="540477"/>
          </a:xfrm>
          <a:prstGeom prst="rect">
            <a:avLst/>
          </a:prstGeom>
        </p:spPr>
      </p:pic>
      <p:cxnSp>
        <p:nvCxnSpPr>
          <p:cNvPr id="110" name="直線接點 109">
            <a:extLst>
              <a:ext uri="{FF2B5EF4-FFF2-40B4-BE49-F238E27FC236}">
                <a16:creationId xmlns:a16="http://schemas.microsoft.com/office/drawing/2014/main" id="{20D43AF1-3850-480F-A56F-C5A1D2BBABC9}"/>
              </a:ext>
            </a:extLst>
          </p:cNvPr>
          <p:cNvCxnSpPr/>
          <p:nvPr/>
        </p:nvCxnSpPr>
        <p:spPr>
          <a:xfrm>
            <a:off x="2223247" y="3783231"/>
            <a:ext cx="5751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BA4E9CC7-54AE-4790-A7ED-6790E450A52C}"/>
              </a:ext>
            </a:extLst>
          </p:cNvPr>
          <p:cNvCxnSpPr>
            <a:cxnSpLocks/>
          </p:cNvCxnSpPr>
          <p:nvPr/>
        </p:nvCxnSpPr>
        <p:spPr>
          <a:xfrm>
            <a:off x="4955179" y="2678019"/>
            <a:ext cx="0" cy="2191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E236C49F-7159-4838-8F4C-BAD3367F747B}"/>
              </a:ext>
            </a:extLst>
          </p:cNvPr>
          <p:cNvSpPr txBox="1"/>
          <p:nvPr/>
        </p:nvSpPr>
        <p:spPr>
          <a:xfrm>
            <a:off x="3145591" y="3387269"/>
            <a:ext cx="183919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000" b="1">
                <a:latin typeface="+mj-lt"/>
                <a:ea typeface="Microsoft JhengHei"/>
              </a:rPr>
              <a:t>System stop : 1m</a:t>
            </a:r>
            <a:endParaRPr lang="zh-TW" altLang="en-US" sz="1000" b="1">
              <a:latin typeface="+mj-lt"/>
              <a:ea typeface="Microsoft JhengHei"/>
            </a:endParaRPr>
          </a:p>
        </p:txBody>
      </p:sp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AFE722E4-0C46-4FB3-98B6-7B906B6F1E90}"/>
              </a:ext>
            </a:extLst>
          </p:cNvPr>
          <p:cNvSpPr txBox="1"/>
          <p:nvPr/>
        </p:nvSpPr>
        <p:spPr>
          <a:xfrm>
            <a:off x="3145591" y="4295141"/>
            <a:ext cx="183919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000" b="1">
                <a:latin typeface="+mj-lt"/>
                <a:ea typeface="Microsoft JhengHei"/>
              </a:rPr>
              <a:t>Restore single folder</a:t>
            </a:r>
            <a:endParaRPr lang="zh-TW" altLang="en-US" sz="1000" b="1">
              <a:latin typeface="+mj-lt"/>
              <a:ea typeface="Microsoft JhengHei"/>
            </a:endParaRPr>
          </a:p>
        </p:txBody>
      </p:sp>
      <p:sp>
        <p:nvSpPr>
          <p:cNvPr id="114" name="文字方塊 113">
            <a:extLst>
              <a:ext uri="{FF2B5EF4-FFF2-40B4-BE49-F238E27FC236}">
                <a16:creationId xmlns:a16="http://schemas.microsoft.com/office/drawing/2014/main" id="{B4F300FF-5D2F-4136-80D6-2ED3141452DF}"/>
              </a:ext>
            </a:extLst>
          </p:cNvPr>
          <p:cNvSpPr txBox="1"/>
          <p:nvPr/>
        </p:nvSpPr>
        <p:spPr>
          <a:xfrm>
            <a:off x="3145591" y="4533853"/>
            <a:ext cx="183919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000" b="1">
                <a:latin typeface="+mj-lt"/>
                <a:ea typeface="Microsoft JhengHei"/>
              </a:rPr>
              <a:t>169 MB/s</a:t>
            </a:r>
            <a:endParaRPr lang="zh-TW" altLang="en-US" sz="1000" b="1">
              <a:latin typeface="+mj-lt"/>
              <a:ea typeface="Microsoft JhengHei"/>
            </a:endParaRPr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1A4660AB-50A7-4A47-AC4C-B96C4A9FADD1}"/>
              </a:ext>
            </a:extLst>
          </p:cNvPr>
          <p:cNvSpPr txBox="1"/>
          <p:nvPr/>
        </p:nvSpPr>
        <p:spPr>
          <a:xfrm>
            <a:off x="6369538" y="3148557"/>
            <a:ext cx="183919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000" b="1">
                <a:latin typeface="+mj-lt"/>
                <a:ea typeface="Microsoft JhengHei"/>
              </a:rPr>
              <a:t>5 Folders in data volume </a:t>
            </a:r>
            <a:endParaRPr lang="zh-TW" altLang="en-US" sz="1000" b="1">
              <a:latin typeface="+mj-lt"/>
              <a:ea typeface="Microsoft JhengHei"/>
            </a:endParaRPr>
          </a:p>
        </p:txBody>
      </p:sp>
      <p:sp>
        <p:nvSpPr>
          <p:cNvPr id="116" name="文字方塊 115">
            <a:extLst>
              <a:ext uri="{FF2B5EF4-FFF2-40B4-BE49-F238E27FC236}">
                <a16:creationId xmlns:a16="http://schemas.microsoft.com/office/drawing/2014/main" id="{43EE33BB-FD78-4507-ACCB-6AA03DA4315F}"/>
              </a:ext>
            </a:extLst>
          </p:cNvPr>
          <p:cNvSpPr txBox="1"/>
          <p:nvPr/>
        </p:nvSpPr>
        <p:spPr>
          <a:xfrm>
            <a:off x="6369538" y="3387269"/>
            <a:ext cx="183919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000" b="1">
                <a:latin typeface="+mj-lt"/>
                <a:ea typeface="Microsoft JhengHei"/>
              </a:rPr>
              <a:t>4074 MB/s</a:t>
            </a:r>
            <a:endParaRPr lang="zh-TW" altLang="en-US" sz="1000" b="1">
              <a:latin typeface="+mj-lt"/>
              <a:ea typeface="Microsoft JhengHei"/>
            </a:endParaRP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7865D6FB-ED09-4B80-973D-51D163D9BFE6}"/>
              </a:ext>
            </a:extLst>
          </p:cNvPr>
          <p:cNvSpPr txBox="1"/>
          <p:nvPr/>
        </p:nvSpPr>
        <p:spPr>
          <a:xfrm>
            <a:off x="6369538" y="4295141"/>
            <a:ext cx="183919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000" b="1">
                <a:latin typeface="+mj-lt"/>
                <a:ea typeface="Microsoft JhengHei"/>
              </a:rPr>
              <a:t>Revert Folder-based snapshot volume</a:t>
            </a:r>
            <a:endParaRPr lang="zh-TW" altLang="en-US" sz="1000" b="1">
              <a:latin typeface="+mj-lt"/>
              <a:ea typeface="Microsoft JhengHei"/>
            </a:endParaRPr>
          </a:p>
        </p:txBody>
      </p:sp>
      <p:sp>
        <p:nvSpPr>
          <p:cNvPr id="118" name="文字方塊 117">
            <a:extLst>
              <a:ext uri="{FF2B5EF4-FFF2-40B4-BE49-F238E27FC236}">
                <a16:creationId xmlns:a16="http://schemas.microsoft.com/office/drawing/2014/main" id="{07276790-2649-4C8A-82D2-488C7DD47E71}"/>
              </a:ext>
            </a:extLst>
          </p:cNvPr>
          <p:cNvSpPr txBox="1"/>
          <p:nvPr/>
        </p:nvSpPr>
        <p:spPr>
          <a:xfrm>
            <a:off x="6369538" y="4633695"/>
            <a:ext cx="183919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000" b="1">
                <a:solidFill>
                  <a:srgbClr val="FF0000"/>
                </a:solidFill>
                <a:latin typeface="+mj-lt"/>
                <a:ea typeface="Microsoft JhengHei"/>
              </a:rPr>
              <a:t>6219 MB/s</a:t>
            </a:r>
            <a:endParaRPr lang="zh-TW" altLang="en-US" sz="1000" b="1">
              <a:solidFill>
                <a:srgbClr val="FF0000"/>
              </a:solidFill>
              <a:latin typeface="+mj-lt"/>
              <a:ea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圖片 55">
            <a:extLst>
              <a:ext uri="{FF2B5EF4-FFF2-40B4-BE49-F238E27FC236}">
                <a16:creationId xmlns:a16="http://schemas.microsoft.com/office/drawing/2014/main" id="{981A7D7A-0ECA-4C34-BB6E-7302022D8B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330748" y="2584495"/>
            <a:ext cx="3732965" cy="194334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5C75606-0B9E-4488-896B-9B58090BD6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315073" y="1403578"/>
            <a:ext cx="3743788" cy="1000018"/>
          </a:xfrm>
          <a:prstGeom prst="rect">
            <a:avLst/>
          </a:prstGeom>
        </p:spPr>
      </p:pic>
      <p:sp>
        <p:nvSpPr>
          <p:cNvPr id="49" name="圓角矩形 2">
            <a:extLst>
              <a:ext uri="{FF2B5EF4-FFF2-40B4-BE49-F238E27FC236}">
                <a16:creationId xmlns:a16="http://schemas.microsoft.com/office/drawing/2014/main" id="{7BB568FB-5F01-4C8B-BA68-E7AEBC1CA65A}"/>
              </a:ext>
            </a:extLst>
          </p:cNvPr>
          <p:cNvSpPr/>
          <p:nvPr/>
        </p:nvSpPr>
        <p:spPr>
          <a:xfrm>
            <a:off x="227855" y="1087267"/>
            <a:ext cx="5174737" cy="3946365"/>
          </a:xfrm>
          <a:prstGeom prst="roundRect">
            <a:avLst>
              <a:gd name="adj" fmla="val 5396"/>
            </a:avLst>
          </a:prstGeom>
          <a:solidFill>
            <a:schemeClr val="bg1"/>
          </a:solidFill>
          <a:ln>
            <a:solidFill>
              <a:srgbClr val="E36C0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532" name="Shape 532"/>
          <p:cNvCxnSpPr>
            <a:cxnSpLocks/>
          </p:cNvCxnSpPr>
          <p:nvPr/>
        </p:nvCxnSpPr>
        <p:spPr>
          <a:xfrm>
            <a:off x="285193" y="3035630"/>
            <a:ext cx="5117399" cy="0"/>
          </a:xfrm>
          <a:prstGeom prst="straightConnector1">
            <a:avLst/>
          </a:prstGeom>
          <a:ln w="19050"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F406D4C6-433E-419F-8F0A-6719452C0444}"/>
              </a:ext>
            </a:extLst>
          </p:cNvPr>
          <p:cNvSpPr/>
          <p:nvPr/>
        </p:nvSpPr>
        <p:spPr>
          <a:xfrm>
            <a:off x="5881696" y="1509136"/>
            <a:ext cx="2775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262626"/>
              </a:buClr>
              <a:buSzPts val="2000"/>
            </a:pP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For Virtualization Usage </a:t>
            </a:r>
          </a:p>
          <a:p>
            <a:pPr marL="342900" lvl="0" indent="-342900">
              <a:buClr>
                <a:srgbClr val="262626"/>
              </a:buClr>
              <a:buSzPts val="2000"/>
            </a:pP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or Windows VSS</a:t>
            </a:r>
            <a:endParaRPr lang="en-US" altLang="zh-TW" sz="1600" b="1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A2865A-63B6-48DA-B35D-E53796499FAE}"/>
              </a:ext>
            </a:extLst>
          </p:cNvPr>
          <p:cNvSpPr/>
          <p:nvPr/>
        </p:nvSpPr>
        <p:spPr>
          <a:xfrm>
            <a:off x="5881696" y="2791941"/>
            <a:ext cx="3057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262626"/>
              </a:buClr>
              <a:buSzPts val="2000"/>
            </a:pP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This tool allow NAS to</a:t>
            </a:r>
          </a:p>
          <a:p>
            <a:pPr marL="342900" lvl="0" indent="-342900">
              <a:buClr>
                <a:srgbClr val="262626"/>
              </a:buClr>
              <a:buSzPts val="2000"/>
            </a:pP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communicated with Windows, </a:t>
            </a:r>
          </a:p>
          <a:p>
            <a:pPr marL="342900" lvl="0" indent="-342900">
              <a:buClr>
                <a:srgbClr val="262626"/>
              </a:buClr>
              <a:buSzPts val="2000"/>
            </a:pP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Hyper-V and VMware, to flush </a:t>
            </a:r>
          </a:p>
          <a:p>
            <a:pPr marL="342900" lvl="0" indent="-342900">
              <a:buClr>
                <a:srgbClr val="262626"/>
              </a:buClr>
              <a:buSzPts val="2000"/>
            </a:pP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memory to the </a:t>
            </a:r>
            <a:r>
              <a:rPr lang="en-US" altLang="zh-TW" sz="1600" b="1" err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iSCSI</a:t>
            </a: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LUN </a:t>
            </a:r>
          </a:p>
          <a:p>
            <a:pPr marL="342900" lvl="0" indent="-342900">
              <a:buClr>
                <a:srgbClr val="262626"/>
              </a:buClr>
              <a:buSzPts val="2000"/>
            </a:pP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before taking a NAS</a:t>
            </a:r>
          </a:p>
          <a:p>
            <a:pPr marL="342900" lvl="0" indent="-342900">
              <a:buClr>
                <a:srgbClr val="262626"/>
              </a:buClr>
              <a:buSzPts val="2000"/>
            </a:pPr>
            <a:r>
              <a:rPr lang="en-US" altLang="zh-TW" sz="16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</a:t>
            </a:r>
            <a:endParaRPr lang="en-US" altLang="zh-TW" sz="1600" b="1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3" name="Shape 488" descr="D:\工作進行中\20170911直播母版16比9\各場PPT元素\202171101直播ppt元素\P22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568" y="1579309"/>
            <a:ext cx="1889125" cy="1112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489" descr="D:\工作進行中\20170911直播母版16比9\各場PPT元素\202171101直播ppt元素\P22-03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48" y="1222119"/>
            <a:ext cx="62608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490" descr="D:\工作進行中\20170911直播母版16比9\各場PPT元素\202171101直播ppt元素\P22-04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939" y="2150813"/>
            <a:ext cx="662218" cy="63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491" descr="D:\工作進行中\20170911直播母版16比9\各場PPT元素\202171101直播ppt元素\P22-05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47" y="1793623"/>
            <a:ext cx="513872" cy="41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492" descr="D:\工作進行中\20170911直播母版16比9\各場PPT元素\202171101直播ppt元素\P22-03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62" y="3722449"/>
            <a:ext cx="62608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493" descr="D:\工作進行中\20170911直播母版16比9\各場PPT元素\202171101直播ppt元素\P22-04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86" y="4293953"/>
            <a:ext cx="662218" cy="63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494" descr="D:\工作進行中\20170911直播母版16比9\各場PPT元素\202171101直播ppt元素\P22-04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3518" y="1985225"/>
            <a:ext cx="719314" cy="59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495" descr="D:\工作進行中\20170911直播母版16比9\各場PPT元素\202171101直播ppt元素\P22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006" y="3609744"/>
            <a:ext cx="1889125" cy="1112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hape 496"/>
          <p:cNvCxnSpPr/>
          <p:nvPr/>
        </p:nvCxnSpPr>
        <p:spPr>
          <a:xfrm>
            <a:off x="1356618" y="2222251"/>
            <a:ext cx="1928700" cy="214200"/>
          </a:xfrm>
          <a:prstGeom prst="bentConnector3">
            <a:avLst>
              <a:gd name="adj1" fmla="val 177"/>
            </a:avLst>
          </a:prstGeom>
          <a:noFill/>
          <a:ln w="19050" cap="flat" cmpd="sng">
            <a:solidFill>
              <a:srgbClr val="FFC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63" name="Shape 497"/>
          <p:cNvCxnSpPr/>
          <p:nvPr/>
        </p:nvCxnSpPr>
        <p:spPr>
          <a:xfrm>
            <a:off x="1856684" y="3865325"/>
            <a:ext cx="1428760" cy="1588"/>
          </a:xfrm>
          <a:prstGeom prst="straightConnector1">
            <a:avLst/>
          </a:prstGeom>
          <a:noFill/>
          <a:ln w="19050" cap="flat" cmpd="sng">
            <a:solidFill>
              <a:srgbClr val="07121F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64" name="Shape 498" descr="D:\工作進行中\20170911直播母版16比9\各場PPT元素\202171101直播ppt元素\P22-02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304" y="3365259"/>
            <a:ext cx="697310" cy="69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499" descr="\\Marketing\Marketing\MarketingMaterials\DM\NAS\Software_Section_brochure\QNAP product icon_20170816-assets\backup.pn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00" y="3222383"/>
            <a:ext cx="412860" cy="4128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Shape 500"/>
          <p:cNvGrpSpPr/>
          <p:nvPr/>
        </p:nvGrpSpPr>
        <p:grpSpPr>
          <a:xfrm>
            <a:off x="3785510" y="1265421"/>
            <a:ext cx="1581621" cy="330406"/>
            <a:chOff x="6715140" y="1114854"/>
            <a:chExt cx="1581621" cy="330406"/>
          </a:xfrm>
        </p:grpSpPr>
        <p:sp>
          <p:nvSpPr>
            <p:cNvPr id="67" name="Shape 501"/>
            <p:cNvSpPr txBox="1"/>
            <p:nvPr/>
          </p:nvSpPr>
          <p:spPr>
            <a:xfrm>
              <a:off x="6715140" y="1214428"/>
              <a:ext cx="231198" cy="2308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zh-TW" sz="9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１</a:t>
              </a:r>
              <a:endParaRPr sz="9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8" name="Shape 502"/>
            <p:cNvSpPr txBox="1"/>
            <p:nvPr/>
          </p:nvSpPr>
          <p:spPr>
            <a:xfrm>
              <a:off x="6929454" y="1114854"/>
              <a:ext cx="1367307" cy="285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Arial"/>
                <a:buNone/>
              </a:pP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NAS preparing to take a snapshot</a:t>
              </a:r>
              <a:endParaRPr sz="90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69" name="Shape 503"/>
          <p:cNvGrpSpPr/>
          <p:nvPr/>
        </p:nvGrpSpPr>
        <p:grpSpPr>
          <a:xfrm>
            <a:off x="1070866" y="1150681"/>
            <a:ext cx="2246349" cy="357190"/>
            <a:chOff x="3968725" y="1142990"/>
            <a:chExt cx="2246349" cy="357190"/>
          </a:xfrm>
        </p:grpSpPr>
        <p:sp>
          <p:nvSpPr>
            <p:cNvPr id="70" name="Shape 504"/>
            <p:cNvSpPr txBox="1"/>
            <p:nvPr/>
          </p:nvSpPr>
          <p:spPr>
            <a:xfrm>
              <a:off x="3968725" y="1214428"/>
              <a:ext cx="231198" cy="23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zh-TW" sz="11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endParaRPr sz="11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1" name="Shape 505"/>
            <p:cNvSpPr txBox="1"/>
            <p:nvPr/>
          </p:nvSpPr>
          <p:spPr>
            <a:xfrm>
              <a:off x="4144752" y="1142990"/>
              <a:ext cx="2070322" cy="357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Arial"/>
                <a:buNone/>
              </a:pP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Snapshot agent inform Windows VSS, Hyper-V or VMware to flush data </a:t>
              </a:r>
              <a:endParaRPr sz="90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72" name="Shape 506"/>
          <p:cNvGrpSpPr/>
          <p:nvPr/>
        </p:nvGrpSpPr>
        <p:grpSpPr>
          <a:xfrm>
            <a:off x="1142304" y="2508003"/>
            <a:ext cx="1857388" cy="357190"/>
            <a:chOff x="3929058" y="2500312"/>
            <a:chExt cx="1857388" cy="357190"/>
          </a:xfrm>
        </p:grpSpPr>
        <p:sp>
          <p:nvSpPr>
            <p:cNvPr id="73" name="Shape 507"/>
            <p:cNvSpPr txBox="1"/>
            <p:nvPr/>
          </p:nvSpPr>
          <p:spPr>
            <a:xfrm>
              <a:off x="3929058" y="2626971"/>
              <a:ext cx="231198" cy="23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zh-TW" sz="11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</a:t>
              </a:r>
              <a:endParaRPr sz="11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4" name="Shape 508"/>
            <p:cNvSpPr txBox="1"/>
            <p:nvPr/>
          </p:nvSpPr>
          <p:spPr>
            <a:xfrm>
              <a:off x="4146300" y="2500312"/>
              <a:ext cx="1640146" cy="357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Arial"/>
                <a:buNone/>
              </a:pP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Snapshot Agent report back to the NAS</a:t>
              </a:r>
              <a:endParaRPr sz="90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75" name="Shape 509"/>
          <p:cNvGrpSpPr/>
          <p:nvPr/>
        </p:nvGrpSpPr>
        <p:grpSpPr>
          <a:xfrm>
            <a:off x="3285444" y="2579441"/>
            <a:ext cx="1871932" cy="357190"/>
            <a:chOff x="6286512" y="2516529"/>
            <a:chExt cx="1871932" cy="357190"/>
          </a:xfrm>
        </p:grpSpPr>
        <p:sp>
          <p:nvSpPr>
            <p:cNvPr id="76" name="Shape 510"/>
            <p:cNvSpPr txBox="1"/>
            <p:nvPr/>
          </p:nvSpPr>
          <p:spPr>
            <a:xfrm>
              <a:off x="6286512" y="2571750"/>
              <a:ext cx="231198" cy="23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zh-TW" sz="11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4</a:t>
              </a:r>
              <a:endParaRPr sz="11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7" name="Shape 511"/>
            <p:cNvSpPr txBox="1"/>
            <p:nvPr/>
          </p:nvSpPr>
          <p:spPr>
            <a:xfrm>
              <a:off x="6429388" y="2516529"/>
              <a:ext cx="1729056" cy="357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Arial"/>
                <a:buNone/>
              </a:pPr>
              <a:r>
                <a:rPr 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NAS </a:t>
              </a: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start to take snapshot</a:t>
              </a:r>
              <a:endParaRPr sz="90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78" name="Shape 512"/>
          <p:cNvGrpSpPr/>
          <p:nvPr/>
        </p:nvGrpSpPr>
        <p:grpSpPr>
          <a:xfrm>
            <a:off x="1213742" y="3079507"/>
            <a:ext cx="2357454" cy="328828"/>
            <a:chOff x="6715140" y="1116432"/>
            <a:chExt cx="2357454" cy="328828"/>
          </a:xfrm>
        </p:grpSpPr>
        <p:sp>
          <p:nvSpPr>
            <p:cNvPr id="79" name="Shape 513"/>
            <p:cNvSpPr txBox="1"/>
            <p:nvPr/>
          </p:nvSpPr>
          <p:spPr>
            <a:xfrm>
              <a:off x="6715140" y="1214428"/>
              <a:ext cx="231198" cy="2308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zh-TW" sz="9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１</a:t>
              </a:r>
              <a:endParaRPr sz="9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0" name="Shape 514"/>
            <p:cNvSpPr txBox="1"/>
            <p:nvPr/>
          </p:nvSpPr>
          <p:spPr>
            <a:xfrm>
              <a:off x="6929454" y="1116432"/>
              <a:ext cx="2143140" cy="285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Arial"/>
                <a:buNone/>
              </a:pP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Backup software need to backup LUN data</a:t>
              </a:r>
              <a:endParaRPr sz="90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81" name="Shape 515"/>
          <p:cNvGrpSpPr/>
          <p:nvPr/>
        </p:nvGrpSpPr>
        <p:grpSpPr>
          <a:xfrm>
            <a:off x="1180591" y="4008201"/>
            <a:ext cx="1714512" cy="357190"/>
            <a:chOff x="3506946" y="1116432"/>
            <a:chExt cx="1714512" cy="357190"/>
          </a:xfrm>
        </p:grpSpPr>
        <p:sp>
          <p:nvSpPr>
            <p:cNvPr id="82" name="Shape 516"/>
            <p:cNvSpPr txBox="1"/>
            <p:nvPr/>
          </p:nvSpPr>
          <p:spPr>
            <a:xfrm>
              <a:off x="3506946" y="1214428"/>
              <a:ext cx="231198" cy="23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zh-TW" sz="11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endParaRPr sz="11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3" name="Shape 517"/>
            <p:cNvSpPr txBox="1"/>
            <p:nvPr/>
          </p:nvSpPr>
          <p:spPr>
            <a:xfrm>
              <a:off x="3682973" y="1116432"/>
              <a:ext cx="1538485" cy="357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Arial"/>
                <a:buNone/>
              </a:pP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Windows use VSS to write data back to LUN</a:t>
              </a:r>
              <a:endParaRPr sz="90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84" name="Shape 518"/>
          <p:cNvGrpSpPr/>
          <p:nvPr/>
        </p:nvGrpSpPr>
        <p:grpSpPr>
          <a:xfrm>
            <a:off x="1856684" y="3444830"/>
            <a:ext cx="2714644" cy="357190"/>
            <a:chOff x="3929058" y="2508445"/>
            <a:chExt cx="2714644" cy="357190"/>
          </a:xfrm>
        </p:grpSpPr>
        <p:sp>
          <p:nvSpPr>
            <p:cNvPr id="85" name="Shape 519"/>
            <p:cNvSpPr txBox="1"/>
            <p:nvPr/>
          </p:nvSpPr>
          <p:spPr>
            <a:xfrm>
              <a:off x="3929058" y="2626971"/>
              <a:ext cx="231198" cy="23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zh-TW" sz="11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</a:t>
              </a:r>
              <a:endParaRPr sz="11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6" name="Shape 520"/>
            <p:cNvSpPr txBox="1"/>
            <p:nvPr/>
          </p:nvSpPr>
          <p:spPr>
            <a:xfrm>
              <a:off x="4146300" y="2508445"/>
              <a:ext cx="2497402" cy="357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Arial"/>
                <a:buNone/>
              </a:pP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NAS receive Agent notification </a:t>
              </a:r>
              <a:b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to take snapshot </a:t>
              </a:r>
              <a:endParaRPr sz="90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87" name="Shape 521"/>
          <p:cNvGrpSpPr/>
          <p:nvPr/>
        </p:nvGrpSpPr>
        <p:grpSpPr>
          <a:xfrm>
            <a:off x="1070866" y="4508267"/>
            <a:ext cx="2500330" cy="285752"/>
            <a:chOff x="6557720" y="2500312"/>
            <a:chExt cx="2500330" cy="285752"/>
          </a:xfrm>
        </p:grpSpPr>
        <p:sp>
          <p:nvSpPr>
            <p:cNvPr id="88" name="Shape 522"/>
            <p:cNvSpPr txBox="1"/>
            <p:nvPr/>
          </p:nvSpPr>
          <p:spPr>
            <a:xfrm>
              <a:off x="6557720" y="2555533"/>
              <a:ext cx="231198" cy="230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zh-TW" sz="11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4</a:t>
              </a:r>
              <a:endParaRPr sz="11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89" name="Shape 523"/>
            <p:cNvSpPr txBox="1"/>
            <p:nvPr/>
          </p:nvSpPr>
          <p:spPr>
            <a:xfrm>
              <a:off x="6789506" y="2500312"/>
              <a:ext cx="2268544" cy="2857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Arial"/>
                <a:buNone/>
              </a:pPr>
              <a:r>
                <a:rPr lang="en-US" altLang="zh-TW" sz="900" b="1" i="0" u="none" strike="noStrike" cap="none">
                  <a:solidFill>
                    <a:srgbClr val="262626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Backup software use the NAS snapshot for backup</a:t>
              </a:r>
              <a:endParaRPr sz="900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cxnSp>
        <p:nvCxnSpPr>
          <p:cNvPr id="90" name="Shape 524"/>
          <p:cNvCxnSpPr/>
          <p:nvPr/>
        </p:nvCxnSpPr>
        <p:spPr>
          <a:xfrm rot="10800000">
            <a:off x="1642370" y="2007937"/>
            <a:ext cx="1571636" cy="1588"/>
          </a:xfrm>
          <a:prstGeom prst="straightConnector1">
            <a:avLst/>
          </a:prstGeom>
          <a:noFill/>
          <a:ln w="19050" cap="flat" cmpd="sng">
            <a:solidFill>
              <a:srgbClr val="45A9C4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91" name="Shape 525"/>
          <p:cNvCxnSpPr/>
          <p:nvPr/>
        </p:nvCxnSpPr>
        <p:spPr>
          <a:xfrm rot="10800000">
            <a:off x="1070866" y="4436829"/>
            <a:ext cx="1857388" cy="2294"/>
          </a:xfrm>
          <a:prstGeom prst="straightConnector1">
            <a:avLst/>
          </a:prstGeom>
          <a:noFill/>
          <a:ln w="19050" cap="flat" cmpd="sng">
            <a:solidFill>
              <a:srgbClr val="07121F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92" name="Shape 526"/>
          <p:cNvCxnSpPr/>
          <p:nvPr/>
        </p:nvCxnSpPr>
        <p:spPr>
          <a:xfrm>
            <a:off x="999428" y="3579573"/>
            <a:ext cx="214314" cy="1588"/>
          </a:xfrm>
          <a:prstGeom prst="straightConnector1">
            <a:avLst/>
          </a:prstGeom>
          <a:noFill/>
          <a:ln w="19050" cap="flat" cmpd="sng">
            <a:solidFill>
              <a:srgbClr val="45A9C4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93" name="Shape 527"/>
          <p:cNvCxnSpPr/>
          <p:nvPr/>
        </p:nvCxnSpPr>
        <p:spPr>
          <a:xfrm rot="5400000">
            <a:off x="750189" y="4043920"/>
            <a:ext cx="642148" cy="794"/>
          </a:xfrm>
          <a:prstGeom prst="straightConnector1">
            <a:avLst/>
          </a:prstGeom>
          <a:noFill/>
          <a:ln w="19050" cap="flat" cmpd="sng">
            <a:solidFill>
              <a:srgbClr val="7C5F9F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94" name="Shape 528"/>
          <p:cNvCxnSpPr/>
          <p:nvPr/>
        </p:nvCxnSpPr>
        <p:spPr>
          <a:xfrm rot="10800000">
            <a:off x="856552" y="2007937"/>
            <a:ext cx="357188" cy="1588"/>
          </a:xfrm>
          <a:prstGeom prst="straightConnector1">
            <a:avLst/>
          </a:prstGeom>
          <a:noFill/>
          <a:ln w="19050" cap="flat" cmpd="sng">
            <a:solidFill>
              <a:srgbClr val="45A9C4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95" name="Shape 529" descr="D:\工作進行中\20170911直播母版16比9\各場PPT元素\202171101直播ppt元素\P22-02.pn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866" y="1650747"/>
            <a:ext cx="598338" cy="6000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530"/>
          <p:cNvSpPr/>
          <p:nvPr/>
        </p:nvSpPr>
        <p:spPr>
          <a:xfrm>
            <a:off x="427924" y="2650879"/>
            <a:ext cx="4924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zh-TW" sz="9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iSCSI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531"/>
          <p:cNvSpPr/>
          <p:nvPr/>
        </p:nvSpPr>
        <p:spPr>
          <a:xfrm>
            <a:off x="454823" y="4777501"/>
            <a:ext cx="49244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zh-TW" sz="9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iSCSI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486"/>
          <p:cNvSpPr txBox="1">
            <a:spLocks/>
          </p:cNvSpPr>
          <p:nvPr/>
        </p:nvSpPr>
        <p:spPr>
          <a:xfrm>
            <a:off x="125005" y="76640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Snapshot Advanced Function 3</a:t>
            </a:r>
            <a:r>
              <a:rPr kumimoji="0" lang="zh-TW" altLang="en-US" sz="32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：</a:t>
            </a:r>
            <a:br>
              <a:rPr kumimoji="0" lang="en-US" altLang="zh-TW" sz="32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微軟正黑體" pitchFamily="34" charset="-120"/>
                <a:cs typeface="Microsoft JhengHei"/>
                <a:sym typeface="Microsoft JhengHei"/>
              </a:rPr>
            </a:br>
            <a:r>
              <a:rPr kumimoji="0" lang="en-US" altLang="zh-TW" sz="32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微軟正黑體" pitchFamily="34" charset="-120"/>
                <a:cs typeface="Microsoft JhengHei"/>
                <a:sym typeface="Microsoft JhengHei"/>
              </a:rPr>
              <a:t>Snapshot Agent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微軟正黑體" pitchFamily="34" charset="-120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227585" y="328234"/>
            <a:ext cx="6156409" cy="40291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Aft>
                <a:spcPts val="1200"/>
              </a:spcAft>
              <a:buClr>
                <a:srgbClr val="FFFFFF"/>
              </a:buClr>
            </a:pP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Snapshot Replica and 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Remote Restore</a:t>
            </a:r>
            <a:r>
              <a:rPr lang="zh-TW" altLang="zh-TW" sz="32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：</a:t>
            </a:r>
            <a:br>
              <a:rPr lang="zh-TW" altLang="zh-TW"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</a:rPr>
            </a:b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- Restore from Remote Snapshot Vault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r>
              <a:rPr lang="en-US" altLang="zh-TW" sz="2400">
                <a:solidFill>
                  <a:srgbClr val="FFFFFF"/>
                </a:solidFill>
                <a:ea typeface="Microsoft JhengHei"/>
                <a:sym typeface="Microsoft JhengHei"/>
              </a:rPr>
              <a:t>- </a:t>
            </a: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Snapshot Export/Import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r>
              <a:rPr lang="en-US" altLang="zh-TW" sz="2400">
                <a:solidFill>
                  <a:srgbClr val="FFFFFF"/>
                </a:solidFill>
                <a:ea typeface="Microsoft JhengHei"/>
              </a:rPr>
              <a:t>- </a:t>
            </a: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</a:rPr>
              <a:t>Export Snapshot In first 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r>
              <a:rPr lang="en-US" altLang="zh-TW" sz="2400">
                <a:solidFill>
                  <a:srgbClr val="FFFFFF"/>
                </a:solidFill>
                <a:ea typeface="Microsoft JhengHei"/>
              </a:rPr>
              <a:t>  </a:t>
            </a:r>
            <a:r>
              <a:rPr lang="en-US" altLang="zh-TW" sz="2400">
                <a:solidFill>
                  <a:srgbClr val="FFFFFF"/>
                </a:solidFill>
                <a:ea typeface="Microsoft JhengHei"/>
                <a:cs typeface="Microsoft JhengHei"/>
              </a:rPr>
              <a:t>Snapshot Replica Task </a:t>
            </a:r>
            <a:br>
              <a:rPr lang="en-US" altLang="zh-TW" sz="2400">
                <a:solidFill>
                  <a:srgbClr val="FFFFFF"/>
                </a:solidFill>
                <a:ea typeface="Microsoft JhengHei"/>
              </a:rPr>
            </a:br>
            <a:endParaRPr lang="en-US" altLang="zh-TW" sz="2400" i="0" u="none" strike="noStrike" cap="none">
              <a:solidFill>
                <a:srgbClr val="FFFFFF"/>
              </a:solidFill>
              <a:ea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457200" y="1143497"/>
            <a:ext cx="8447649" cy="144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573"/>
            </a:pP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In survey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, 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30% IT mangers are not satisfied with long time data backup</a:t>
            </a:r>
          </a:p>
          <a:p>
            <a:pPr marL="285750" indent="-285750">
              <a:spcBef>
                <a:spcPts val="0"/>
              </a:spcBef>
              <a:buSzPts val="1573"/>
            </a:pPr>
            <a:r>
              <a:rPr lang="en-US" sz="1600">
                <a:latin typeface="+mj-lt"/>
                <a:ea typeface="Microsoft JhengHei"/>
                <a:cs typeface="Microsoft JhengHei"/>
                <a:sym typeface="Microsoft JhengHei"/>
              </a:rPr>
              <a:t>Snapshot Replica backup snapshot to remote QNAP NAS</a:t>
            </a:r>
          </a:p>
          <a:p>
            <a:pPr marL="285750" indent="-285750">
              <a:spcBef>
                <a:spcPts val="370"/>
              </a:spcBef>
              <a:buSzPts val="1573"/>
            </a:pP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A differential backup solution that support restore from source solution directly with QTS 4.3.5.</a:t>
            </a:r>
            <a:endParaRPr lang="en-US" sz="16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4" name="Shape 544"/>
          <p:cNvSpPr txBox="1">
            <a:spLocks noGrp="1"/>
          </p:cNvSpPr>
          <p:nvPr>
            <p:ph type="title"/>
          </p:nvPr>
        </p:nvSpPr>
        <p:spPr>
          <a:xfrm>
            <a:off x="125677" y="156663"/>
            <a:ext cx="8892646" cy="748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Verdana"/>
              <a:buNone/>
            </a:pPr>
            <a:r>
              <a:rPr lang="en-US" sz="3200">
                <a:latin typeface="+mj-lt"/>
                <a:ea typeface="Microsoft JhengHei"/>
                <a:cs typeface="Microsoft JhengHei"/>
                <a:sym typeface="Microsoft JhengHei"/>
              </a:rPr>
              <a:t>Create a Fast Backup Solution </a:t>
            </a:r>
            <a:br>
              <a:rPr lang="en-US" sz="3200">
                <a:latin typeface="+mj-lt"/>
                <a:ea typeface="Microsoft JhengHei"/>
                <a:cs typeface="Microsoft JhengHei"/>
                <a:sym typeface="Microsoft JhengHei"/>
              </a:rPr>
            </a:br>
            <a:r>
              <a:rPr lang="en-US" sz="3200">
                <a:latin typeface="+mj-lt"/>
                <a:ea typeface="Microsoft JhengHei"/>
                <a:cs typeface="Microsoft JhengHei"/>
                <a:sym typeface="Microsoft JhengHei"/>
              </a:rPr>
              <a:t>for Your Production Site</a:t>
            </a:r>
            <a:endParaRPr sz="3200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759780" y="3915782"/>
            <a:ext cx="2978778" cy="273050"/>
          </a:xfrm>
          <a:prstGeom prst="rect">
            <a:avLst/>
          </a:prstGeom>
          <a:solidFill>
            <a:srgbClr val="5F49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Thick Volume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759780" y="4250518"/>
            <a:ext cx="2978778" cy="3510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Source Storage Pool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5053473" y="4250518"/>
            <a:ext cx="3384550" cy="35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Remote Storage Pool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5053473" y="3925760"/>
            <a:ext cx="3384550" cy="273050"/>
          </a:xfrm>
          <a:prstGeom prst="rect">
            <a:avLst/>
          </a:prstGeom>
          <a:solidFill>
            <a:srgbClr val="5F49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Snapshot Vault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Shape 549"/>
          <p:cNvGrpSpPr/>
          <p:nvPr/>
        </p:nvGrpSpPr>
        <p:grpSpPr>
          <a:xfrm>
            <a:off x="928250" y="2264293"/>
            <a:ext cx="733619" cy="740915"/>
            <a:chOff x="355600" y="3585169"/>
            <a:chExt cx="733619" cy="740915"/>
          </a:xfrm>
        </p:grpSpPr>
        <p:pic>
          <p:nvPicPr>
            <p:cNvPr id="550" name="Shape 550" descr="ç¸éåç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512" y="3585169"/>
              <a:ext cx="557707" cy="5577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Shape 551" descr="ç¸éåç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562" y="3681931"/>
              <a:ext cx="557707" cy="5577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Shape 552" descr="ç¸éåç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600" y="3768377"/>
              <a:ext cx="557707" cy="5577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3" name="Shape 553"/>
          <p:cNvSpPr/>
          <p:nvPr/>
        </p:nvSpPr>
        <p:spPr>
          <a:xfrm>
            <a:off x="3803540" y="3213339"/>
            <a:ext cx="1216539" cy="503046"/>
          </a:xfrm>
          <a:prstGeom prst="rightArrow">
            <a:avLst>
              <a:gd name="adj1" fmla="val 50000"/>
              <a:gd name="adj2" fmla="val 60377"/>
            </a:avLst>
          </a:prstGeom>
          <a:gradFill>
            <a:gsLst>
              <a:gs pos="0">
                <a:schemeClr val="lt1"/>
              </a:gs>
              <a:gs pos="7000">
                <a:schemeClr val="lt1"/>
              </a:gs>
              <a:gs pos="33000">
                <a:srgbClr val="E36C09"/>
              </a:gs>
              <a:gs pos="100000">
                <a:srgbClr val="E36C0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Shape 554" descr="ç¸éåç"/>
          <p:cNvPicPr preferRelativeResize="0"/>
          <p:nvPr/>
        </p:nvPicPr>
        <p:blipFill rotWithShape="1">
          <a:blip r:embed="rId4" cstate="screen">
            <a:alphaModFix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3816">
            <a:off x="4211144" y="3291085"/>
            <a:ext cx="387542" cy="35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Shape 55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067" y="2339808"/>
            <a:ext cx="683644" cy="555766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/>
          <p:nvPr/>
        </p:nvSpPr>
        <p:spPr>
          <a:xfrm>
            <a:off x="1759223" y="2629786"/>
            <a:ext cx="164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Snapshot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x="6154773" y="2617691"/>
            <a:ext cx="264177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Snapshot Vault’s Snapshot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Shape 558"/>
          <p:cNvGrpSpPr/>
          <p:nvPr/>
        </p:nvGrpSpPr>
        <p:grpSpPr>
          <a:xfrm>
            <a:off x="2993377" y="2552034"/>
            <a:ext cx="1151030" cy="273050"/>
            <a:chOff x="2574120" y="2496576"/>
            <a:chExt cx="1151030" cy="273050"/>
          </a:xfrm>
        </p:grpSpPr>
        <p:sp>
          <p:nvSpPr>
            <p:cNvPr id="559" name="Shape 559"/>
            <p:cNvSpPr/>
            <p:nvPr/>
          </p:nvSpPr>
          <p:spPr>
            <a:xfrm>
              <a:off x="2595171" y="2496576"/>
              <a:ext cx="1129979" cy="27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0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Snapshot</a:t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2574120" y="2628703"/>
              <a:ext cx="117277" cy="94457"/>
            </a:xfrm>
            <a:prstGeom prst="rect">
              <a:avLst/>
            </a:prstGeom>
            <a:solidFill>
              <a:srgbClr val="B7DE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Shape 561"/>
          <p:cNvGrpSpPr/>
          <p:nvPr/>
        </p:nvGrpSpPr>
        <p:grpSpPr>
          <a:xfrm>
            <a:off x="4144010" y="2557994"/>
            <a:ext cx="1126737" cy="273050"/>
            <a:chOff x="4382284" y="2524540"/>
            <a:chExt cx="1126737" cy="273050"/>
          </a:xfrm>
        </p:grpSpPr>
        <p:sp>
          <p:nvSpPr>
            <p:cNvPr id="562" name="Shape 562"/>
            <p:cNvSpPr/>
            <p:nvPr/>
          </p:nvSpPr>
          <p:spPr>
            <a:xfrm flipH="1">
              <a:off x="4439264" y="2524540"/>
              <a:ext cx="1069757" cy="27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10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Snapshot with modified data</a:t>
              </a:r>
              <a:endPara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4382284" y="2648567"/>
              <a:ext cx="126542" cy="1040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4" name="Shape 564"/>
          <p:cNvSpPr/>
          <p:nvPr/>
        </p:nvSpPr>
        <p:spPr>
          <a:xfrm>
            <a:off x="759780" y="2997041"/>
            <a:ext cx="2978778" cy="27305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759780" y="3300877"/>
            <a:ext cx="2978778" cy="27305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759779" y="3620350"/>
            <a:ext cx="2978778" cy="27305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5150925" y="2997041"/>
            <a:ext cx="3159632" cy="27305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5150925" y="3315345"/>
            <a:ext cx="3159632" cy="27305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5150924" y="3626413"/>
            <a:ext cx="3159632" cy="27305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759780" y="3004276"/>
            <a:ext cx="446816" cy="2875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1215532" y="3293642"/>
            <a:ext cx="446816" cy="2875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5150924" y="2997041"/>
            <a:ext cx="446816" cy="2875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1721924" y="3619965"/>
            <a:ext cx="446816" cy="2875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5606674" y="3308111"/>
            <a:ext cx="446816" cy="2875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6055192" y="3627584"/>
            <a:ext cx="446816" cy="2875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549564" y="3003686"/>
            <a:ext cx="7996866" cy="88971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2"/>
          <p:cNvSpPr txBox="1">
            <a:spLocks/>
          </p:cNvSpPr>
          <p:nvPr/>
        </p:nvSpPr>
        <p:spPr>
          <a:xfrm>
            <a:off x="319960" y="1546755"/>
            <a:ext cx="4483152" cy="15870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3600"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32"/>
                <a:ea typeface="Microsoft JhengHei"/>
                <a:cs typeface="Microsoft JhengHei"/>
                <a:sym typeface="Microsoft JhengHei"/>
              </a:rPr>
              <a:t>Introduction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 to Snapshot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 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810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3000"/>
              <a:defRPr/>
            </a:pP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- How Snapshot Works and</a:t>
            </a:r>
            <a:r>
              <a:rPr lang="en-US" altLang="zh-TW" sz="2400" b="1" dirty="0">
                <a:solidFill>
                  <a:srgbClr val="FFFFF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 </a:t>
            </a:r>
            <a:r>
              <a:rPr lang="zh-TW" altLang="en-US" sz="2400" b="1" dirty="0">
                <a:solidFill>
                  <a:srgbClr val="FFFFF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  </a:t>
            </a:r>
            <a:br>
              <a:rPr lang="zh-TW" altLang="en-US" sz="2400" b="1" dirty="0">
                <a:solidFill>
                  <a:srgbClr val="FFFFFF"/>
                </a:solidFill>
                <a:latin typeface="+mj-lt"/>
                <a:ea typeface="Microsoft JhengHei"/>
              </a:rPr>
            </a:br>
            <a:r>
              <a:rPr lang="zh-TW" altLang="en-US" sz="2400" b="1" dirty="0">
                <a:solidFill>
                  <a:srgbClr val="FFFFF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 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Its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Advantages</a:t>
            </a:r>
            <a:br>
              <a:rPr lang="en-US" altLang="zh-TW" sz="2400" b="1" i="0" u="none" strike="noStrike" kern="0" cap="none" spc="0" baseline="0" noProof="0" dirty="0">
                <a:solidFill>
                  <a:srgbClr val="FFFFFF"/>
                </a:solidFill>
                <a:latin typeface="+mj-lt"/>
                <a:ea typeface="Microsoft JhengHei"/>
              </a:rPr>
            </a:b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- Use Local Snapshot For </a:t>
            </a:r>
            <a:br>
              <a:rPr lang="en-US" altLang="zh-TW" sz="2400" b="1" i="0" u="none" strike="noStrike" kern="0" cap="none" spc="0" baseline="0" noProof="0" dirty="0">
                <a:solidFill>
                  <a:srgbClr val="FFFFFF"/>
                </a:solidFill>
                <a:latin typeface="+mj-lt"/>
                <a:ea typeface="Microsoft JhengHei"/>
              </a:rPr>
            </a:br>
            <a:r>
              <a:rPr lang="zh-TW" altLang="en-US" sz="2400" b="1" dirty="0">
                <a:solidFill>
                  <a:srgbClr val="FFFFF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 </a:t>
            </a: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kumimoji="0" lang="en-US" altLang="zh-TW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Data Restoration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橢圓 22">
            <a:extLst>
              <a:ext uri="{FF2B5EF4-FFF2-40B4-BE49-F238E27FC236}">
                <a16:creationId xmlns:a16="http://schemas.microsoft.com/office/drawing/2014/main" id="{0B99CDDF-FB2C-42AD-8C23-0C80682BA173}"/>
              </a:ext>
            </a:extLst>
          </p:cNvPr>
          <p:cNvSpPr/>
          <p:nvPr/>
        </p:nvSpPr>
        <p:spPr>
          <a:xfrm>
            <a:off x="3367450" y="2340212"/>
            <a:ext cx="2258786" cy="2258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72548233-1D65-4F5D-B2C4-5170B9D90CCB}"/>
              </a:ext>
            </a:extLst>
          </p:cNvPr>
          <p:cNvSpPr/>
          <p:nvPr/>
        </p:nvSpPr>
        <p:spPr>
          <a:xfrm>
            <a:off x="6025370" y="2340212"/>
            <a:ext cx="2258786" cy="2258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4CF35633-A93C-4580-AEF5-BF8D3EC63572}"/>
              </a:ext>
            </a:extLst>
          </p:cNvPr>
          <p:cNvSpPr/>
          <p:nvPr/>
        </p:nvSpPr>
        <p:spPr>
          <a:xfrm>
            <a:off x="681766" y="2340212"/>
            <a:ext cx="2258786" cy="22587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Shape 623">
            <a:extLst>
              <a:ext uri="{FF2B5EF4-FFF2-40B4-BE49-F238E27FC236}">
                <a16:creationId xmlns:a16="http://schemas.microsoft.com/office/drawing/2014/main" id="{FAA0FEDF-EC66-4DA5-B6D0-DED3E2F1F167}"/>
              </a:ext>
            </a:extLst>
          </p:cNvPr>
          <p:cNvSpPr/>
          <p:nvPr/>
        </p:nvSpPr>
        <p:spPr>
          <a:xfrm>
            <a:off x="3347107" y="2295889"/>
            <a:ext cx="2313994" cy="2345974"/>
          </a:xfrm>
          <a:prstGeom prst="blockArc">
            <a:avLst>
              <a:gd name="adj1" fmla="val 15365083"/>
              <a:gd name="adj2" fmla="val 12423756"/>
              <a:gd name="adj3" fmla="val 5685"/>
            </a:avLst>
          </a:prstGeom>
          <a:solidFill>
            <a:srgbClr val="47A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623">
            <a:extLst>
              <a:ext uri="{FF2B5EF4-FFF2-40B4-BE49-F238E27FC236}">
                <a16:creationId xmlns:a16="http://schemas.microsoft.com/office/drawing/2014/main" id="{C43895F5-E817-406A-9BD1-E867D5D39397}"/>
              </a:ext>
            </a:extLst>
          </p:cNvPr>
          <p:cNvSpPr/>
          <p:nvPr/>
        </p:nvSpPr>
        <p:spPr>
          <a:xfrm>
            <a:off x="652893" y="2295889"/>
            <a:ext cx="2313994" cy="2345974"/>
          </a:xfrm>
          <a:prstGeom prst="blockArc">
            <a:avLst>
              <a:gd name="adj1" fmla="val 15365083"/>
              <a:gd name="adj2" fmla="val 12423756"/>
              <a:gd name="adj3" fmla="val 5685"/>
            </a:avLst>
          </a:prstGeom>
          <a:solidFill>
            <a:srgbClr val="47A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623">
            <a:extLst>
              <a:ext uri="{FF2B5EF4-FFF2-40B4-BE49-F238E27FC236}">
                <a16:creationId xmlns:a16="http://schemas.microsoft.com/office/drawing/2014/main" id="{D4430C72-62EE-41D7-A153-1454443D0941}"/>
              </a:ext>
            </a:extLst>
          </p:cNvPr>
          <p:cNvSpPr/>
          <p:nvPr/>
        </p:nvSpPr>
        <p:spPr>
          <a:xfrm>
            <a:off x="6006170" y="2295889"/>
            <a:ext cx="2313994" cy="2345974"/>
          </a:xfrm>
          <a:prstGeom prst="blockArc">
            <a:avLst>
              <a:gd name="adj1" fmla="val 15365083"/>
              <a:gd name="adj2" fmla="val 12423756"/>
              <a:gd name="adj3" fmla="val 5685"/>
            </a:avLst>
          </a:prstGeom>
          <a:solidFill>
            <a:srgbClr val="47A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Shape 613"/>
          <p:cNvSpPr txBox="1">
            <a:spLocks noGrp="1"/>
          </p:cNvSpPr>
          <p:nvPr>
            <p:ph type="title"/>
          </p:nvPr>
        </p:nvSpPr>
        <p:spPr>
          <a:xfrm>
            <a:off x="125677" y="156663"/>
            <a:ext cx="8892646" cy="7486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Verdana"/>
              <a:buNone/>
            </a:pPr>
            <a:r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What is Snapshot Replica</a:t>
            </a:r>
            <a:endParaRPr sz="36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438459" y="1143581"/>
            <a:ext cx="8014394" cy="87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af-ZA" altLang="zh-TW" sz="1600"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af-ZA" sz="1600">
                <a:latin typeface="+mj-lt"/>
                <a:ea typeface="Microsoft JhengHei"/>
                <a:cs typeface="Microsoft JhengHei"/>
                <a:sym typeface="Microsoft JhengHei"/>
              </a:rPr>
              <a:t>Use at least 2 Storage Pool to create a Snapshot Replica Task</a:t>
            </a:r>
            <a:endParaRPr lang="af-ZA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42900" indent="-342900"/>
            <a:r>
              <a:rPr lang="af-ZA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Vault Size will be same as the allocated space of the source thick volume/LUN, or used space for thin volume/LUN</a:t>
            </a:r>
            <a:endParaRPr lang="af-ZA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6" name="Shape 616"/>
          <p:cNvSpPr/>
          <p:nvPr/>
        </p:nvSpPr>
        <p:spPr>
          <a:xfrm>
            <a:off x="838562" y="3479535"/>
            <a:ext cx="189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" algn="ctr">
              <a:buClr>
                <a:srgbClr val="002060"/>
              </a:buClr>
              <a:buSzPts val="350"/>
            </a:pPr>
            <a:r>
              <a:rPr lang="en-US" altLang="zh-TW" sz="1600" b="1">
                <a:solidFill>
                  <a:srgbClr val="00206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Incremental Backups</a:t>
            </a:r>
            <a:endParaRPr lang="en-US" sz="16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7" name="Shape 617"/>
          <p:cNvSpPr/>
          <p:nvPr/>
        </p:nvSpPr>
        <p:spPr>
          <a:xfrm>
            <a:off x="3569302" y="3479535"/>
            <a:ext cx="186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"/>
              <a:buFont typeface="Verdana"/>
              <a:buNone/>
            </a:pPr>
            <a:r>
              <a:rPr lang="en-US" altLang="zh-TW" sz="1600" b="1" i="0" u="none" strike="noStrike" cap="none">
                <a:solidFill>
                  <a:srgbClr val="00206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Allow to restore snapshot from remote</a:t>
            </a:r>
            <a:endParaRPr lang="en-US" sz="16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8" name="Shape 618"/>
          <p:cNvSpPr/>
          <p:nvPr/>
        </p:nvSpPr>
        <p:spPr>
          <a:xfrm>
            <a:off x="927662" y="2875026"/>
            <a:ext cx="1712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Verdana"/>
              <a:buNone/>
            </a:pPr>
            <a:r>
              <a:rPr lang="en-US" altLang="zh-TW" sz="2000" b="1" i="0" u="none" strike="noStrike" cap="none">
                <a:solidFill>
                  <a:srgbClr val="00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Replica</a:t>
            </a:r>
            <a:endParaRPr lang="en-US" sz="12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9" name="Shape 619"/>
          <p:cNvSpPr/>
          <p:nvPr/>
        </p:nvSpPr>
        <p:spPr>
          <a:xfrm>
            <a:off x="3474652" y="2875026"/>
            <a:ext cx="20553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Verdana"/>
              <a:buNone/>
            </a:pPr>
            <a:r>
              <a:rPr lang="en-US" altLang="zh-TW" sz="2000" b="1" i="0" u="none" strike="noStrike" cap="none">
                <a:solidFill>
                  <a:srgbClr val="00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</a:t>
            </a:r>
            <a:br>
              <a:rPr lang="en-US" altLang="zh-TW" sz="2000" b="1" i="0" u="none" strike="noStrike" cap="none">
                <a:solidFill>
                  <a:srgbClr val="00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000" b="1" i="0" u="none" strike="noStrike" cap="none">
                <a:solidFill>
                  <a:srgbClr val="00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Vault</a:t>
            </a:r>
            <a:br>
              <a:rPr lang="en-US" altLang="zh-TW" sz="1100" i="0" u="none" strike="noStrike" cap="none">
                <a:solidFill>
                  <a:srgbClr val="00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</a:br>
            <a:endParaRPr lang="en-US" sz="1100" i="0" u="none" strike="noStrike" cap="none">
              <a:solidFill>
                <a:srgbClr val="000000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0" name="Shape 620"/>
          <p:cNvSpPr/>
          <p:nvPr/>
        </p:nvSpPr>
        <p:spPr>
          <a:xfrm>
            <a:off x="6041321" y="2875026"/>
            <a:ext cx="2260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Verdana"/>
              <a:buNone/>
            </a:pPr>
            <a:r>
              <a:rPr lang="en-US" altLang="zh-TW" sz="2000" b="1" i="0" u="none" strike="noStrike" cap="none">
                <a:solidFill>
                  <a:srgbClr val="00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Backup </a:t>
            </a:r>
            <a:br>
              <a:rPr lang="en-US" altLang="zh-TW" sz="2000" b="1" i="0" u="none" strike="noStrike" cap="none">
                <a:solidFill>
                  <a:srgbClr val="00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2000" b="1" i="0" u="none" strike="noStrike" cap="none">
                <a:solidFill>
                  <a:srgbClr val="00000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Vault</a:t>
            </a:r>
            <a:endParaRPr lang="en-US" sz="12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1" name="Shape 621"/>
          <p:cNvSpPr/>
          <p:nvPr/>
        </p:nvSpPr>
        <p:spPr>
          <a:xfrm>
            <a:off x="6274721" y="3479535"/>
            <a:ext cx="1794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"/>
              <a:buFont typeface="Verdana"/>
              <a:buNone/>
            </a:pPr>
            <a:r>
              <a:rPr lang="en-US" altLang="zh-TW" sz="1600" b="1" i="0" u="none" strike="noStrike" cap="none">
                <a:solidFill>
                  <a:srgbClr val="00206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Vault can also be backup</a:t>
            </a:r>
            <a:endParaRPr lang="en-US" sz="1600" i="0" u="none" strike="noStrike" cap="none">
              <a:solidFill>
                <a:srgbClr val="002060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2" name="Shape 622"/>
          <p:cNvSpPr/>
          <p:nvPr/>
        </p:nvSpPr>
        <p:spPr>
          <a:xfrm>
            <a:off x="438459" y="2148715"/>
            <a:ext cx="803700" cy="617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3232492" y="2115427"/>
            <a:ext cx="803700" cy="617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Shape 626"/>
          <p:cNvSpPr/>
          <p:nvPr/>
        </p:nvSpPr>
        <p:spPr>
          <a:xfrm>
            <a:off x="6153499" y="2115427"/>
            <a:ext cx="803700" cy="617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212" y="50082"/>
                </a:moveTo>
                <a:cubicBezTo>
                  <a:pt x="82409" y="50082"/>
                  <a:pt x="90676" y="60844"/>
                  <a:pt x="90676" y="74119"/>
                </a:cubicBezTo>
                <a:cubicBezTo>
                  <a:pt x="90676" y="87395"/>
                  <a:pt x="82409" y="98157"/>
                  <a:pt x="72212" y="98157"/>
                </a:cubicBezTo>
                <a:cubicBezTo>
                  <a:pt x="62015" y="98157"/>
                  <a:pt x="53748" y="87395"/>
                  <a:pt x="53748" y="74119"/>
                </a:cubicBezTo>
                <a:cubicBezTo>
                  <a:pt x="53748" y="60844"/>
                  <a:pt x="62015" y="50082"/>
                  <a:pt x="72212" y="50082"/>
                </a:cubicBezTo>
                <a:close/>
                <a:moveTo>
                  <a:pt x="72212" y="40585"/>
                </a:moveTo>
                <a:cubicBezTo>
                  <a:pt x="57986" y="40585"/>
                  <a:pt x="46453" y="55599"/>
                  <a:pt x="46453" y="74119"/>
                </a:cubicBezTo>
                <a:cubicBezTo>
                  <a:pt x="46453" y="92640"/>
                  <a:pt x="57986" y="107654"/>
                  <a:pt x="72212" y="107654"/>
                </a:cubicBezTo>
                <a:cubicBezTo>
                  <a:pt x="86438" y="107654"/>
                  <a:pt x="97971" y="92640"/>
                  <a:pt x="97971" y="74119"/>
                </a:cubicBezTo>
                <a:cubicBezTo>
                  <a:pt x="97971" y="55599"/>
                  <a:pt x="86438" y="40585"/>
                  <a:pt x="72212" y="40585"/>
                </a:cubicBezTo>
                <a:close/>
                <a:moveTo>
                  <a:pt x="41883" y="33132"/>
                </a:moveTo>
                <a:lnTo>
                  <a:pt x="41883" y="40696"/>
                </a:lnTo>
                <a:lnTo>
                  <a:pt x="50017" y="40696"/>
                </a:lnTo>
                <a:lnTo>
                  <a:pt x="50017" y="33132"/>
                </a:lnTo>
                <a:close/>
                <a:moveTo>
                  <a:pt x="97379" y="30708"/>
                </a:moveTo>
                <a:lnTo>
                  <a:pt x="97379" y="40696"/>
                </a:lnTo>
                <a:lnTo>
                  <a:pt x="113015" y="40696"/>
                </a:lnTo>
                <a:lnTo>
                  <a:pt x="113015" y="30708"/>
                </a:lnTo>
                <a:close/>
                <a:moveTo>
                  <a:pt x="60010" y="5304"/>
                </a:moveTo>
                <a:lnTo>
                  <a:pt x="60010" y="21221"/>
                </a:lnTo>
                <a:lnTo>
                  <a:pt x="84414" y="21221"/>
                </a:lnTo>
                <a:lnTo>
                  <a:pt x="84414" y="5304"/>
                </a:lnTo>
                <a:close/>
                <a:moveTo>
                  <a:pt x="54694" y="0"/>
                </a:moveTo>
                <a:lnTo>
                  <a:pt x="89730" y="0"/>
                </a:lnTo>
                <a:cubicBezTo>
                  <a:pt x="91626" y="0"/>
                  <a:pt x="93163" y="2000"/>
                  <a:pt x="93163" y="4468"/>
                </a:cubicBezTo>
                <a:lnTo>
                  <a:pt x="93163" y="21221"/>
                </a:lnTo>
                <a:lnTo>
                  <a:pt x="110442" y="21221"/>
                </a:lnTo>
                <a:cubicBezTo>
                  <a:pt x="115721" y="21221"/>
                  <a:pt x="120000" y="26792"/>
                  <a:pt x="120000" y="33663"/>
                </a:cubicBezTo>
                <a:lnTo>
                  <a:pt x="120000" y="107557"/>
                </a:lnTo>
                <a:cubicBezTo>
                  <a:pt x="120000" y="114429"/>
                  <a:pt x="115721" y="119999"/>
                  <a:pt x="110442" y="119999"/>
                </a:cubicBezTo>
                <a:lnTo>
                  <a:pt x="9557" y="119999"/>
                </a:lnTo>
                <a:cubicBezTo>
                  <a:pt x="4278" y="119999"/>
                  <a:pt x="0" y="114429"/>
                  <a:pt x="0" y="107557"/>
                </a:cubicBezTo>
                <a:lnTo>
                  <a:pt x="0" y="33663"/>
                </a:lnTo>
                <a:cubicBezTo>
                  <a:pt x="0" y="26792"/>
                  <a:pt x="4278" y="21221"/>
                  <a:pt x="9557" y="21221"/>
                </a:cubicBezTo>
                <a:lnTo>
                  <a:pt x="11563" y="21221"/>
                </a:lnTo>
                <a:lnTo>
                  <a:pt x="11563" y="15351"/>
                </a:lnTo>
                <a:cubicBezTo>
                  <a:pt x="11563" y="14117"/>
                  <a:pt x="12331" y="13117"/>
                  <a:pt x="13279" y="13117"/>
                </a:cubicBezTo>
                <a:lnTo>
                  <a:pt x="30797" y="13117"/>
                </a:lnTo>
                <a:cubicBezTo>
                  <a:pt x="31745" y="13117"/>
                  <a:pt x="32514" y="14117"/>
                  <a:pt x="32514" y="15351"/>
                </a:cubicBezTo>
                <a:lnTo>
                  <a:pt x="32514" y="21221"/>
                </a:lnTo>
                <a:lnTo>
                  <a:pt x="51261" y="21221"/>
                </a:lnTo>
                <a:lnTo>
                  <a:pt x="51261" y="4468"/>
                </a:lnTo>
                <a:cubicBezTo>
                  <a:pt x="51261" y="2000"/>
                  <a:pt x="52798" y="0"/>
                  <a:pt x="54694" y="0"/>
                </a:cubicBezTo>
                <a:close/>
              </a:path>
            </a:pathLst>
          </a:custGeom>
          <a:solidFill>
            <a:srgbClr val="74D5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EB9899E-AC56-4AFA-8344-56EC7C5708A7}"/>
              </a:ext>
            </a:extLst>
          </p:cNvPr>
          <p:cNvGrpSpPr/>
          <p:nvPr/>
        </p:nvGrpSpPr>
        <p:grpSpPr>
          <a:xfrm>
            <a:off x="548320" y="4698572"/>
            <a:ext cx="6408879" cy="344605"/>
            <a:chOff x="266700" y="4747310"/>
            <a:chExt cx="6408879" cy="344605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17BB3586-0043-4CED-A3FD-7A761BD8C0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700" y="4747310"/>
              <a:ext cx="4081463" cy="344605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2B8CDBD5-FB9F-44DA-933B-B1C7C4ADC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0341" y="4747310"/>
              <a:ext cx="3805238" cy="344605"/>
            </a:xfrm>
            <a:prstGeom prst="rect">
              <a:avLst/>
            </a:prstGeom>
          </p:spPr>
        </p:pic>
      </p:grpSp>
      <p:sp>
        <p:nvSpPr>
          <p:cNvPr id="627" name="Shape 627"/>
          <p:cNvSpPr txBox="1"/>
          <p:nvPr/>
        </p:nvSpPr>
        <p:spPr>
          <a:xfrm>
            <a:off x="835021" y="4749233"/>
            <a:ext cx="6297107" cy="32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To use all the snapshot features mentioned in this slide, both NAS must use latest QTS 4.3.5 OS </a:t>
            </a:r>
            <a:endParaRPr lang="en-US" sz="1050">
              <a:solidFill>
                <a:schemeClr val="bg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125677" y="156663"/>
            <a:ext cx="8892600" cy="748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>
                <a:sym typeface="Microsoft JhengHei"/>
              </a:rPr>
              <a:t>Easily Create Snapshot Replica</a:t>
            </a:r>
            <a:br>
              <a:rPr lang="en-US">
                <a:sym typeface="Microsoft JhengHei"/>
              </a:rPr>
            </a:br>
            <a:r>
              <a:rPr lang="en-US">
                <a:sym typeface="Microsoft JhengHei"/>
              </a:rPr>
              <a:t> Job In 3 Steps</a:t>
            </a:r>
            <a:endParaRPr>
              <a:sym typeface="Microsoft JhengHei"/>
            </a:endParaRPr>
          </a:p>
        </p:txBody>
      </p:sp>
      <p:sp>
        <p:nvSpPr>
          <p:cNvPr id="634" name="Shape 634"/>
          <p:cNvSpPr/>
          <p:nvPr/>
        </p:nvSpPr>
        <p:spPr>
          <a:xfrm>
            <a:off x="2428122" y="2775183"/>
            <a:ext cx="787792" cy="20398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Shape 635"/>
          <p:cNvGrpSpPr/>
          <p:nvPr/>
        </p:nvGrpSpPr>
        <p:grpSpPr>
          <a:xfrm>
            <a:off x="148769" y="1478627"/>
            <a:ext cx="3848891" cy="2880319"/>
            <a:chOff x="717535" y="2132480"/>
            <a:chExt cx="3848891" cy="2880319"/>
          </a:xfrm>
        </p:grpSpPr>
        <p:grpSp>
          <p:nvGrpSpPr>
            <p:cNvPr id="3" name="Shape 636"/>
            <p:cNvGrpSpPr/>
            <p:nvPr/>
          </p:nvGrpSpPr>
          <p:grpSpPr>
            <a:xfrm>
              <a:off x="717535" y="2132480"/>
              <a:ext cx="3848891" cy="2880319"/>
              <a:chOff x="-11505" y="0"/>
              <a:chExt cx="3848891" cy="2880319"/>
            </a:xfrm>
          </p:grpSpPr>
          <p:sp>
            <p:nvSpPr>
              <p:cNvPr id="637" name="Shape 637"/>
              <p:cNvSpPr/>
              <p:nvPr/>
            </p:nvSpPr>
            <p:spPr>
              <a:xfrm>
                <a:off x="0" y="0"/>
                <a:ext cx="3837386" cy="864096"/>
              </a:xfrm>
              <a:prstGeom prst="roundRect">
                <a:avLst>
                  <a:gd name="adj" fmla="val 10000"/>
                </a:avLst>
              </a:prstGeom>
              <a:gradFill>
                <a:gsLst>
                  <a:gs pos="0">
                    <a:srgbClr val="5D427D"/>
                  </a:gs>
                  <a:gs pos="80000">
                    <a:srgbClr val="7A57A5"/>
                  </a:gs>
                  <a:gs pos="100000">
                    <a:srgbClr val="7A56A7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Shape 638"/>
              <p:cNvSpPr txBox="1"/>
              <p:nvPr/>
            </p:nvSpPr>
            <p:spPr>
              <a:xfrm>
                <a:off x="981632" y="0"/>
                <a:ext cx="2767267" cy="864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sz="1600" b="1" i="0" u="none" strike="noStrike" cap="none">
                    <a:solidFill>
                      <a:schemeClr val="lt1"/>
                    </a:solidFill>
                    <a:latin typeface="+mj-lt"/>
                    <a:ea typeface="Microsoft JhengHei"/>
                    <a:cs typeface="Microsoft JhengHei"/>
                    <a:sym typeface="Microsoft JhengHei"/>
                  </a:rPr>
                  <a:t>Storage &amp; Snapshot &gt; Snapshot Replica &gt; Create a Job</a:t>
                </a:r>
                <a:endParaRPr sz="16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639" name="Shape 639"/>
              <p:cNvSpPr/>
              <p:nvPr/>
            </p:nvSpPr>
            <p:spPr>
              <a:xfrm>
                <a:off x="-11505" y="1008111"/>
                <a:ext cx="3837386" cy="864096"/>
              </a:xfrm>
              <a:prstGeom prst="roundRect">
                <a:avLst>
                  <a:gd name="adj" fmla="val 10000"/>
                </a:avLst>
              </a:prstGeom>
              <a:gradFill>
                <a:gsLst>
                  <a:gs pos="0">
                    <a:srgbClr val="34438D"/>
                  </a:gs>
                  <a:gs pos="80000">
                    <a:srgbClr val="4557BA"/>
                  </a:gs>
                  <a:gs pos="100000">
                    <a:srgbClr val="4357BD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Shape 640"/>
              <p:cNvSpPr txBox="1"/>
              <p:nvPr/>
            </p:nvSpPr>
            <p:spPr>
              <a:xfrm>
                <a:off x="970186" y="1121306"/>
                <a:ext cx="2867200" cy="5866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sz="1600" b="1" i="0" u="none" strike="noStrike" cap="none">
                    <a:solidFill>
                      <a:schemeClr val="lt1"/>
                    </a:solidFill>
                    <a:latin typeface="+mj-lt"/>
                    <a:ea typeface="Microsoft JhengHei"/>
                    <a:cs typeface="Microsoft JhengHei"/>
                    <a:sym typeface="Microsoft JhengHei"/>
                  </a:rPr>
                  <a:t>Using the wizard to identify suitable remote NAS</a:t>
                </a:r>
                <a:endParaRPr sz="16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641" name="Shape 641"/>
              <p:cNvSpPr/>
              <p:nvPr/>
            </p:nvSpPr>
            <p:spPr>
              <a:xfrm>
                <a:off x="-11505" y="2016223"/>
                <a:ext cx="3837386" cy="864096"/>
              </a:xfrm>
              <a:prstGeom prst="roundRect">
                <a:avLst>
                  <a:gd name="adj" fmla="val 10000"/>
                </a:avLst>
              </a:prstGeom>
              <a:gradFill>
                <a:gsLst>
                  <a:gs pos="0">
                    <a:srgbClr val="267098"/>
                  </a:gs>
                  <a:gs pos="73000">
                    <a:srgbClr val="2B8EAC"/>
                  </a:gs>
                  <a:gs pos="100000">
                    <a:srgbClr val="2EAAD0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Shape 642"/>
              <p:cNvSpPr txBox="1"/>
              <p:nvPr/>
            </p:nvSpPr>
            <p:spPr>
              <a:xfrm>
                <a:off x="1007352" y="2076904"/>
                <a:ext cx="2770603" cy="7683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TW" sz="1600" b="1" i="0" u="none" strike="noStrike" cap="none">
                    <a:solidFill>
                      <a:schemeClr val="lt1"/>
                    </a:solidFill>
                    <a:latin typeface="+mj-lt"/>
                    <a:ea typeface="Microsoft JhengHei"/>
                    <a:cs typeface="Microsoft JhengHei"/>
                    <a:sym typeface="Microsoft JhengHei"/>
                  </a:rPr>
                  <a:t>Setup backup plan and start the replica job</a:t>
                </a:r>
                <a:endParaRPr sz="1600" b="1" i="0" u="none" strike="noStrike" cap="none">
                  <a:solidFill>
                    <a:schemeClr val="lt1"/>
                  </a:solidFill>
                  <a:latin typeface="+mj-lt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sp>
          <p:nvSpPr>
            <p:cNvPr id="643" name="Shape 643"/>
            <p:cNvSpPr/>
            <p:nvPr/>
          </p:nvSpPr>
          <p:spPr>
            <a:xfrm>
              <a:off x="749632" y="2230558"/>
              <a:ext cx="8499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</a:t>
              </a:r>
              <a:endParaRPr sz="14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44" name="Shape 644"/>
            <p:cNvSpPr/>
            <p:nvPr/>
          </p:nvSpPr>
          <p:spPr>
            <a:xfrm>
              <a:off x="717535" y="3241815"/>
              <a:ext cx="8499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</a:t>
              </a:r>
              <a:endParaRPr sz="14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45" name="Shape 645"/>
            <p:cNvSpPr/>
            <p:nvPr/>
          </p:nvSpPr>
          <p:spPr>
            <a:xfrm>
              <a:off x="718106" y="4269859"/>
              <a:ext cx="84991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lang="zh-TW" sz="4000" b="1" i="0" u="none" strike="noStrike" cap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</a:t>
              </a:r>
              <a:endParaRPr sz="14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646" name="Shape 646"/>
            <p:cNvCxnSpPr/>
            <p:nvPr/>
          </p:nvCxnSpPr>
          <p:spPr>
            <a:xfrm>
              <a:off x="1609432" y="2132480"/>
              <a:ext cx="0" cy="86409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7" name="Shape 647"/>
            <p:cNvCxnSpPr/>
            <p:nvPr/>
          </p:nvCxnSpPr>
          <p:spPr>
            <a:xfrm>
              <a:off x="1612240" y="3140591"/>
              <a:ext cx="0" cy="86409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8" name="Shape 648"/>
            <p:cNvCxnSpPr/>
            <p:nvPr/>
          </p:nvCxnSpPr>
          <p:spPr>
            <a:xfrm>
              <a:off x="1618819" y="4123809"/>
              <a:ext cx="0" cy="86409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8899" y="1576705"/>
            <a:ext cx="4851137" cy="2636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721738" y="1133613"/>
            <a:ext cx="6778190" cy="41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>
              <a:spcBef>
                <a:spcPts val="0"/>
              </a:spcBef>
              <a:buSzPts val="2000"/>
              <a:buNone/>
            </a:pPr>
            <a:r>
              <a:rPr lang="en-US" altLang="zh-TW">
                <a:latin typeface="+mj-lt"/>
                <a:ea typeface="Microsoft JhengHei"/>
                <a:cs typeface="Microsoft JhengHei"/>
                <a:sym typeface="Microsoft JhengHei"/>
              </a:rPr>
              <a:t>Users can use different backup plans and flexible schedule to ensure the backup consistence of snapshot. </a:t>
            </a:r>
          </a:p>
        </p:txBody>
      </p:sp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00"/>
            </a:pPr>
            <a:r>
              <a:rPr lang="en-US" altLang="zh-TW" sz="3200">
                <a:ea typeface="Microsoft JhengHei"/>
                <a:cs typeface="Microsoft JhengHei"/>
                <a:sym typeface="Microsoft JhengHei"/>
              </a:rPr>
              <a:t>3 Different Backup Plans For Selection</a:t>
            </a:r>
            <a:endParaRPr sz="32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B328061-A142-4654-8142-ABDB0EA9A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187710" y="1851536"/>
            <a:ext cx="3291272" cy="91662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599C25F-8CDE-47A9-9F19-508DD128C584}"/>
              </a:ext>
            </a:extLst>
          </p:cNvPr>
          <p:cNvSpPr/>
          <p:nvPr/>
        </p:nvSpPr>
        <p:spPr>
          <a:xfrm>
            <a:off x="5709983" y="1908755"/>
            <a:ext cx="2909086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30200">
              <a:spcBef>
                <a:spcPts val="150"/>
              </a:spcBef>
              <a:buClr>
                <a:srgbClr val="3F3F3F"/>
              </a:buClr>
              <a:buSzPts val="2000"/>
            </a:pPr>
            <a:r>
              <a:rPr lang="en-US" altLang="zh-TW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Run Snapshot Replica </a:t>
            </a:r>
          </a:p>
          <a:p>
            <a:pPr lvl="0" indent="-330200">
              <a:spcBef>
                <a:spcPts val="150"/>
              </a:spcBef>
              <a:buClr>
                <a:srgbClr val="3F3F3F"/>
              </a:buClr>
              <a:buSzPts val="2000"/>
            </a:pPr>
            <a:r>
              <a:rPr lang="en-US" altLang="zh-TW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Job after snapshot be </a:t>
            </a:r>
          </a:p>
          <a:p>
            <a:pPr lvl="0" indent="-330200">
              <a:spcBef>
                <a:spcPts val="150"/>
              </a:spcBef>
              <a:buClr>
                <a:srgbClr val="3F3F3F"/>
              </a:buClr>
              <a:buSzPts val="2000"/>
            </a:pPr>
            <a:r>
              <a:rPr lang="en-US" altLang="zh-TW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took locally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B302F6D-131D-45D3-BCBB-771D7CE43C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187710" y="2825384"/>
            <a:ext cx="3291272" cy="9166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E7B249F-106F-4D63-89B3-7F6D28C73C17}"/>
              </a:ext>
            </a:extLst>
          </p:cNvPr>
          <p:cNvSpPr/>
          <p:nvPr/>
        </p:nvSpPr>
        <p:spPr>
          <a:xfrm>
            <a:off x="5709984" y="2973447"/>
            <a:ext cx="2686066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30200">
              <a:spcBef>
                <a:spcPts val="150"/>
              </a:spcBef>
              <a:buClr>
                <a:srgbClr val="3F3F3F"/>
              </a:buClr>
              <a:buSzPts val="2000"/>
            </a:pPr>
            <a:r>
              <a:rPr lang="en-US" altLang="zh-TW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Transport new snapshot </a:t>
            </a:r>
          </a:p>
          <a:p>
            <a:pPr lvl="0" indent="-330200">
              <a:spcBef>
                <a:spcPts val="150"/>
              </a:spcBef>
              <a:buClr>
                <a:srgbClr val="3F3F3F"/>
              </a:buClr>
              <a:buSzPts val="2000"/>
            </a:pPr>
            <a:r>
              <a:rPr lang="en-US" altLang="zh-TW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in fixed yet flexible schedule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528FBD5-B079-4ABD-89AB-05188A5C3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5187710" y="3799231"/>
            <a:ext cx="3291272" cy="91662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7229E1D-BFA3-4E93-9AD0-16E8EF6E213D}"/>
              </a:ext>
            </a:extLst>
          </p:cNvPr>
          <p:cNvSpPr/>
          <p:nvPr/>
        </p:nvSpPr>
        <p:spPr>
          <a:xfrm>
            <a:off x="5728792" y="3862694"/>
            <a:ext cx="2889509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30200">
              <a:spcBef>
                <a:spcPts val="150"/>
              </a:spcBef>
              <a:buClr>
                <a:srgbClr val="3F3F3F"/>
              </a:buClr>
              <a:buSzPts val="2000"/>
            </a:pPr>
            <a:r>
              <a:rPr lang="en-US" altLang="zh-TW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When running snapshot </a:t>
            </a:r>
          </a:p>
          <a:p>
            <a:pPr lvl="0" indent="-330200">
              <a:spcBef>
                <a:spcPts val="150"/>
              </a:spcBef>
              <a:buClr>
                <a:srgbClr val="3F3F3F"/>
              </a:buClr>
              <a:buSzPts val="2000"/>
            </a:pPr>
            <a:r>
              <a:rPr lang="en-US" altLang="zh-TW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replica job, taking a new snapshot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6" y="1851535"/>
            <a:ext cx="4631987" cy="2896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Shape 66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999" y="2504069"/>
            <a:ext cx="4693873" cy="8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Shape 66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431" y="2618300"/>
            <a:ext cx="755094" cy="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Shape 66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56980"/>
            <a:ext cx="3859000" cy="38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Shape 665"/>
          <p:cNvSpPr/>
          <p:nvPr/>
        </p:nvSpPr>
        <p:spPr>
          <a:xfrm>
            <a:off x="916779" y="2385520"/>
            <a:ext cx="2500330" cy="928694"/>
          </a:xfrm>
          <a:prstGeom prst="wedgeRectCallout">
            <a:avLst>
              <a:gd name="adj1" fmla="val 934"/>
              <a:gd name="adj2" fmla="val 75404"/>
            </a:avLst>
          </a:prstGeom>
          <a:solidFill>
            <a:srgbClr val="7030A0">
              <a:alpha val="8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first </a:t>
            </a:r>
            <a:br>
              <a:rPr lang="en-US" alt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</a:br>
            <a:r>
              <a:rPr lang="en-US" alt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10GbE switch </a:t>
            </a:r>
            <a:br>
              <a:rPr lang="en-US" alt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rPr>
            </a:b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QSW-1208-8C</a:t>
            </a:r>
            <a:endParaRPr lang="zh-TW"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902924" y="1203543"/>
            <a:ext cx="8227221" cy="124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When transport </a:t>
            </a:r>
            <a:r>
              <a:rPr 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50GB 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file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, </a:t>
            </a:r>
            <a:r>
              <a:rPr 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1GbE 110Mbps 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need </a:t>
            </a:r>
            <a:r>
              <a:rPr 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min</a:t>
            </a:r>
            <a:endParaRPr sz="1600"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/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With</a:t>
            </a:r>
            <a:r>
              <a:rPr 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10GbE 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Switch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, 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transport the same file only take</a:t>
            </a:r>
            <a:r>
              <a:rPr 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2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min</a:t>
            </a:r>
            <a:endParaRPr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42900" indent="-342900"/>
            <a:r>
              <a:rPr lang="en-US" altLang="zh-TW" sz="1600" i="0" u="none" strike="noStrike" cap="none">
                <a:solidFill>
                  <a:srgbClr val="7030A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With 10GbE becoming mainstream in 2018, speed up applications now!</a:t>
            </a:r>
            <a:endParaRPr sz="16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altLang="zh-TW">
                <a:latin typeface="+mj-lt"/>
                <a:ea typeface="Microsoft JhengHei"/>
                <a:cs typeface="Microsoft JhengHei"/>
                <a:sym typeface="Microsoft JhengHei"/>
              </a:rPr>
              <a:t>Work Faster in the Age of 10G</a:t>
            </a:r>
            <a:endParaRPr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4980917" y="2595433"/>
            <a:ext cx="3571955" cy="5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i="0" u="none" strike="noStrike" cap="none">
                <a:solidFill>
                  <a:srgbClr val="7030A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Using the latest 4.3.5 features to transport snapshot vault back to source.</a:t>
            </a:r>
            <a:endParaRPr sz="12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0" name="Shape 670" descr="ãlighting iconãçåçæå°çµæ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Shape 671"/>
          <p:cNvSpPr/>
          <p:nvPr/>
        </p:nvSpPr>
        <p:spPr>
          <a:xfrm rot="-5400000" flipH="1">
            <a:off x="2126407" y="3450828"/>
            <a:ext cx="1465108" cy="1494004"/>
          </a:xfrm>
          <a:prstGeom prst="triangle">
            <a:avLst>
              <a:gd name="adj" fmla="val 90333"/>
            </a:avLst>
          </a:prstGeom>
          <a:gradFill>
            <a:gsLst>
              <a:gs pos="0">
                <a:srgbClr val="92CCDC"/>
              </a:gs>
              <a:gs pos="20000">
                <a:srgbClr val="92CCDC"/>
              </a:gs>
              <a:gs pos="100000">
                <a:srgbClr val="FFFFFF">
                  <a:alpha val="0"/>
                </a:srgbClr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059" y="3473812"/>
            <a:ext cx="5492123" cy="144284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/>
          <p:nvPr/>
        </p:nvSpPr>
        <p:spPr>
          <a:xfrm rot="-5400000" flipH="1">
            <a:off x="1211951" y="2585618"/>
            <a:ext cx="2814929" cy="1524816"/>
          </a:xfrm>
          <a:prstGeom prst="triangle">
            <a:avLst>
              <a:gd name="adj" fmla="val 84846"/>
            </a:avLst>
          </a:prstGeom>
          <a:gradFill>
            <a:gsLst>
              <a:gs pos="0">
                <a:srgbClr val="92CCDC"/>
              </a:gs>
              <a:gs pos="20000">
                <a:srgbClr val="92CCDC"/>
              </a:gs>
              <a:gs pos="100000">
                <a:srgbClr val="FFFFFF">
                  <a:alpha val="0"/>
                </a:srgbClr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Shape 67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547" y="2687952"/>
            <a:ext cx="786667" cy="81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Shape 679" descr="\\Marketing\Marketing\MarketingMaterials\DM\NAS\Software_Section_brochure\QNAP product icon_20170816-assets\Snapshot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3010" y="2726902"/>
            <a:ext cx="614313" cy="614313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Shape 681"/>
          <p:cNvSpPr/>
          <p:nvPr/>
        </p:nvSpPr>
        <p:spPr>
          <a:xfrm>
            <a:off x="4569772" y="2445552"/>
            <a:ext cx="178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251024" y="1043649"/>
            <a:ext cx="8229600" cy="44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altLang="zh-TW" sz="1600">
                <a:latin typeface="+mj-lt"/>
              </a:rPr>
              <a:t>The Snapshot Manager now actively connected to Snapshot Vault</a:t>
            </a:r>
          </a:p>
          <a:p>
            <a:r>
              <a:rPr lang="en-US" altLang="zh-TW" sz="1600">
                <a:latin typeface="+mj-lt"/>
              </a:rPr>
              <a:t>Support Monitor and restore select folder and files at the Source NAS directly!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11189" y="174878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00"/>
            </a:pPr>
            <a:r>
              <a:rPr lang="en-US" altLang="zh-TW"/>
              <a:t>Restore From Remote Snapshot Vault</a:t>
            </a:r>
            <a:endParaRPr sz="36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84" name="Shape 684" descr="https://www.qnap.com/i/_attach_file/product/photo/800_500/294_1508401293_TS-877_front.png?v=1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450" y="3443660"/>
            <a:ext cx="2095171" cy="130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926" y="1938984"/>
            <a:ext cx="5420468" cy="278248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2BDBA97F-3167-425A-BB23-A710DF480B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418" y="1970177"/>
            <a:ext cx="3489930" cy="1912506"/>
          </a:xfrm>
          <a:prstGeom prst="rect">
            <a:avLst/>
          </a:prstGeom>
        </p:spPr>
      </p:pic>
      <p:sp>
        <p:nvSpPr>
          <p:cNvPr id="687" name="Shape 687"/>
          <p:cNvSpPr/>
          <p:nvPr/>
        </p:nvSpPr>
        <p:spPr>
          <a:xfrm>
            <a:off x="3392340" y="1936631"/>
            <a:ext cx="3535998" cy="193198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5A2F202-E3EC-4860-BC3D-63046909F695}"/>
              </a:ext>
            </a:extLst>
          </p:cNvPr>
          <p:cNvGrpSpPr/>
          <p:nvPr/>
        </p:nvGrpSpPr>
        <p:grpSpPr>
          <a:xfrm>
            <a:off x="400713" y="4697352"/>
            <a:ext cx="5843774" cy="344605"/>
            <a:chOff x="266700" y="4747310"/>
            <a:chExt cx="5843774" cy="344605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98A0D792-04A1-402C-8E8C-D5A1783DD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700" y="4747310"/>
              <a:ext cx="4081463" cy="344605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A863E9DE-09A8-499A-A03B-48D959DA1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5236" y="4747310"/>
              <a:ext cx="3805238" cy="344605"/>
            </a:xfrm>
            <a:prstGeom prst="rect">
              <a:avLst/>
            </a:prstGeom>
          </p:spPr>
        </p:pic>
      </p:grpSp>
      <p:sp>
        <p:nvSpPr>
          <p:cNvPr id="685" name="Shape 685"/>
          <p:cNvSpPr txBox="1"/>
          <p:nvPr/>
        </p:nvSpPr>
        <p:spPr>
          <a:xfrm>
            <a:off x="681485" y="4752727"/>
            <a:ext cx="63882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000" b="1">
                <a:solidFill>
                  <a:schemeClr val="bg1"/>
                </a:solidFill>
                <a:ea typeface="Microsoft JhengHei"/>
                <a:cs typeface="Microsoft JhengHei"/>
                <a:sym typeface="Microsoft JhengHei"/>
              </a:rPr>
              <a:t>Both the source and destination NAS must be upgraded to 4.3.5 to support this function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270357" y="1078431"/>
            <a:ext cx="8768750" cy="153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800">
                <a:latin typeface="+mj-lt"/>
              </a:rPr>
              <a:t>From the source snapshot manager, user can</a:t>
            </a:r>
            <a:endParaRPr lang="zh-TW" altLang="en-US" sz="1800">
              <a:latin typeface="+mj-lt"/>
            </a:endParaRPr>
          </a:p>
          <a:p>
            <a:pPr marL="0" indent="0">
              <a:buNone/>
            </a:pPr>
            <a:r>
              <a:rPr lang="zh-TW" altLang="en-US" sz="1600">
                <a:latin typeface="+mj-lt"/>
              </a:rPr>
              <a:t>      </a:t>
            </a:r>
            <a:r>
              <a:rPr lang="zh-TW" altLang="zh-TW" sz="1600">
                <a:latin typeface="+mj-lt"/>
              </a:rPr>
              <a:t>1</a:t>
            </a:r>
            <a:r>
              <a:rPr lang="en-US" altLang="zh-TW" sz="1600">
                <a:latin typeface="+mj-lt"/>
              </a:rPr>
              <a:t>.</a:t>
            </a:r>
            <a:r>
              <a:rPr lang="zh-TW" altLang="zh-TW" sz="1600">
                <a:latin typeface="+mj-lt"/>
              </a:rPr>
              <a:t> </a:t>
            </a:r>
            <a:r>
              <a:rPr lang="en-US" altLang="zh-TW" sz="1600">
                <a:latin typeface="+mj-lt"/>
              </a:rPr>
              <a:t>Select file and folder to restore back to source</a:t>
            </a:r>
            <a:endParaRPr lang="zh-TW" altLang="en-US" sz="1600">
              <a:latin typeface="+mj-lt"/>
            </a:endParaRPr>
          </a:p>
          <a:p>
            <a:pPr marL="0" indent="0">
              <a:buNone/>
            </a:pPr>
            <a:r>
              <a:rPr lang="zh-TW" altLang="en-US" sz="1600">
                <a:latin typeface="+mj-lt"/>
              </a:rPr>
              <a:t>      </a:t>
            </a:r>
            <a:r>
              <a:rPr lang="en-US" altLang="zh-TW" sz="1600">
                <a:latin typeface="+mj-lt"/>
              </a:rPr>
              <a:t>2.</a:t>
            </a:r>
            <a:r>
              <a:rPr lang="zh-TW" altLang="en-US" sz="1600">
                <a:latin typeface="+mj-lt"/>
              </a:rPr>
              <a:t> </a:t>
            </a:r>
            <a:r>
              <a:rPr lang="en-US" altLang="zh-TW" sz="1600">
                <a:latin typeface="+mj-lt"/>
              </a:rPr>
              <a:t>Select and clone remote snapshot as new volume/LUN</a:t>
            </a:r>
            <a:endParaRPr lang="zh-TW" altLang="zh-TW" sz="1600" b="0">
              <a:latin typeface="+mj-lt"/>
            </a:endParaRPr>
          </a:p>
          <a:p>
            <a:pPr marL="0" indent="0">
              <a:buNone/>
            </a:pPr>
            <a:r>
              <a:rPr lang="zh-TW" altLang="en-US" sz="1600">
                <a:latin typeface="+mj-lt"/>
              </a:rPr>
              <a:t>      3. </a:t>
            </a:r>
            <a:r>
              <a:rPr lang="en-US" altLang="zh-TW" sz="1600">
                <a:latin typeface="+mj-lt"/>
              </a:rPr>
              <a:t>Select snapshot and revert the whole volume or LUN from remote</a:t>
            </a:r>
            <a:endParaRPr lang="zh-TW" altLang="zh-TW" sz="1600">
              <a:latin typeface="+mj-lt"/>
            </a:endParaRPr>
          </a:p>
        </p:txBody>
      </p:sp>
      <p:sp>
        <p:nvSpPr>
          <p:cNvPr id="693" name="Shape 693"/>
          <p:cNvSpPr txBox="1">
            <a:spLocks noGrp="1"/>
          </p:cNvSpPr>
          <p:nvPr>
            <p:ph type="title"/>
          </p:nvPr>
        </p:nvSpPr>
        <p:spPr>
          <a:xfrm>
            <a:off x="124209" y="163243"/>
            <a:ext cx="8262670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>
              <a:buSzPts val="3240"/>
            </a:pPr>
            <a:r>
              <a:rPr lang="en-US" altLang="zh-TW" sz="3200"/>
              <a:t>Support 3 Types of Restoration </a:t>
            </a:r>
            <a:r>
              <a:rPr lang="en-US" altLang="zh-TW"/>
              <a:t>Methods</a:t>
            </a:r>
            <a:endParaRPr sz="324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96" name="Shape 696" descr="https://www.qnap.com/i/_attach_file/product/photo/800_500/237_1480300406_TS-831X-Right-angle-of-elevation_V2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626" y="3266712"/>
            <a:ext cx="2080844" cy="134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Shape 697" descr="https://www.qnap.com/i/_attach_file/product/photo/800_500/294_1508401293_TS-877_front.png?v=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3" y="3270923"/>
            <a:ext cx="2095171" cy="130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Shape 698" descr="一張含有 物件 的圖片&#10;&#10;描述是以非常高的可信度產生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8960" y="3774256"/>
            <a:ext cx="420198" cy="41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Shape 70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7086" y="901084"/>
            <a:ext cx="1295277" cy="124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Shape 70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2028" y="1236475"/>
            <a:ext cx="534955" cy="57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292" y="2707388"/>
            <a:ext cx="4122791" cy="210891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19" name="矩形 18"/>
          <p:cNvSpPr/>
          <p:nvPr/>
        </p:nvSpPr>
        <p:spPr>
          <a:xfrm>
            <a:off x="7007343" y="4472499"/>
            <a:ext cx="1845020" cy="481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图片 4">
            <a:extLst>
              <a:ext uri="{FF2B5EF4-FFF2-40B4-BE49-F238E27FC236}">
                <a16:creationId xmlns:a16="http://schemas.microsoft.com/office/drawing/2014/main" id="{5103C2B2-E362-4C46-8A55-4298A73831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809" y="3261687"/>
            <a:ext cx="3802612" cy="83694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857E9A2-E70B-47CC-A467-9737A20ACC3D}"/>
              </a:ext>
            </a:extLst>
          </p:cNvPr>
          <p:cNvSpPr/>
          <p:nvPr/>
        </p:nvSpPr>
        <p:spPr>
          <a:xfrm>
            <a:off x="5235809" y="3261687"/>
            <a:ext cx="3802612" cy="836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B56AED5E-1530-402F-A241-6C68BCBC14FC}"/>
              </a:ext>
            </a:extLst>
          </p:cNvPr>
          <p:cNvCxnSpPr>
            <a:cxnSpLocks/>
          </p:cNvCxnSpPr>
          <p:nvPr/>
        </p:nvCxnSpPr>
        <p:spPr>
          <a:xfrm>
            <a:off x="5235809" y="4098627"/>
            <a:ext cx="1771534" cy="8556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E0D3C7BC-D364-4130-A847-DE5C22D557DD}"/>
              </a:ext>
            </a:extLst>
          </p:cNvPr>
          <p:cNvCxnSpPr>
            <a:cxnSpLocks/>
          </p:cNvCxnSpPr>
          <p:nvPr/>
        </p:nvCxnSpPr>
        <p:spPr>
          <a:xfrm flipH="1">
            <a:off x="8852363" y="4098627"/>
            <a:ext cx="186059" cy="8556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BDF3EB9-6836-4CC3-ACA2-F20A5BE6E350}"/>
              </a:ext>
            </a:extLst>
          </p:cNvPr>
          <p:cNvGrpSpPr/>
          <p:nvPr/>
        </p:nvGrpSpPr>
        <p:grpSpPr>
          <a:xfrm>
            <a:off x="225123" y="4514430"/>
            <a:ext cx="4555405" cy="423183"/>
            <a:chOff x="266700" y="4747310"/>
            <a:chExt cx="5731896" cy="344605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B6427288-606E-48EA-A23A-2DC202317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700" y="4747310"/>
              <a:ext cx="4081463" cy="344605"/>
            </a:xfrm>
            <a:prstGeom prst="rect">
              <a:avLst/>
            </a:prstGeom>
          </p:spPr>
        </p:pic>
        <p:pic>
          <p:nvPicPr>
            <p:cNvPr id="25" name="圖片 24">
              <a:extLst>
                <a:ext uri="{FF2B5EF4-FFF2-40B4-BE49-F238E27FC236}">
                  <a16:creationId xmlns:a16="http://schemas.microsoft.com/office/drawing/2014/main" id="{4DC71CB3-439F-4CA6-855E-EE2BF967D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3358" y="4747310"/>
              <a:ext cx="3805238" cy="344605"/>
            </a:xfrm>
            <a:prstGeom prst="rect">
              <a:avLst/>
            </a:prstGeom>
          </p:spPr>
        </p:pic>
      </p:grpSp>
      <p:sp>
        <p:nvSpPr>
          <p:cNvPr id="17" name="Shape 433">
            <a:extLst>
              <a:ext uri="{FF2B5EF4-FFF2-40B4-BE49-F238E27FC236}">
                <a16:creationId xmlns:a16="http://schemas.microsoft.com/office/drawing/2014/main" id="{B1643996-15A2-4AD1-B87F-F7F1292E261F}"/>
              </a:ext>
            </a:extLst>
          </p:cNvPr>
          <p:cNvSpPr txBox="1"/>
          <p:nvPr/>
        </p:nvSpPr>
        <p:spPr>
          <a:xfrm>
            <a:off x="541291" y="4529023"/>
            <a:ext cx="41951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000" b="1">
                <a:solidFill>
                  <a:schemeClr val="bg1"/>
                </a:solidFill>
                <a:latin typeface="+mj-lt"/>
                <a:ea typeface="Microsoft JhengHei"/>
                <a:cs typeface="Microsoft JhengHei"/>
              </a:rPr>
              <a:t>The restore, clone and revert speed is highly dependent on the network speed and conditions</a:t>
            </a:r>
            <a:endParaRPr sz="1000" b="1" i="0" u="none" strike="noStrike" cap="none">
              <a:solidFill>
                <a:schemeClr val="bg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Shape 711" descr="https://previews.123rf.com/images/everythingpossible/everythingpossible1502/everythingpossible150200183/36521380-hand-press-play-button-sign-to-start-or-initiate-projects-as-concept-Stock-Photo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848"/>
            <a:ext cx="9322554" cy="524434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Shape 712"/>
          <p:cNvSpPr/>
          <p:nvPr/>
        </p:nvSpPr>
        <p:spPr>
          <a:xfrm>
            <a:off x="0" y="3373085"/>
            <a:ext cx="9322555" cy="1510413"/>
          </a:xfrm>
          <a:prstGeom prst="rect">
            <a:avLst/>
          </a:prstGeom>
          <a:solidFill>
            <a:schemeClr val="lt1">
              <a:alpha val="8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0" i="0" u="none" strike="noStrike" cap="none">
              <a:solidFill>
                <a:srgbClr val="161D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242961" y="3502923"/>
            <a:ext cx="1071570" cy="3540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Shape 714"/>
          <p:cNvSpPr txBox="1"/>
          <p:nvPr/>
        </p:nvSpPr>
        <p:spPr>
          <a:xfrm>
            <a:off x="242960" y="3731491"/>
            <a:ext cx="761326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800" b="1" i="0" u="none" strike="noStrike" cap="none">
                <a:solidFill>
                  <a:srgbClr val="0070C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Use the Remote Restore to recover files through </a:t>
            </a:r>
            <a:r>
              <a:rPr lang="zh-TW" sz="2800" b="1" i="0" u="none" strike="noStrike" cap="none">
                <a:solidFill>
                  <a:srgbClr val="0070C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10GbE </a:t>
            </a:r>
            <a:r>
              <a:rPr lang="en-US" altLang="zh-TW" sz="2800" b="1" i="0" u="none" strike="noStrike" cap="none">
                <a:solidFill>
                  <a:srgbClr val="0070C0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connection</a:t>
            </a:r>
            <a:endParaRPr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Shape 727" descr="Storage çæ¬åç¨åç - 365884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66" y="3021573"/>
            <a:ext cx="2686678" cy="1791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E79B72DA-7883-468B-A2E2-501AF586EAFF}"/>
              </a:ext>
            </a:extLst>
          </p:cNvPr>
          <p:cNvGrpSpPr/>
          <p:nvPr/>
        </p:nvGrpSpPr>
        <p:grpSpPr>
          <a:xfrm>
            <a:off x="319454" y="2365891"/>
            <a:ext cx="3790363" cy="717446"/>
            <a:chOff x="319454" y="2365891"/>
            <a:chExt cx="3790363" cy="717446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109EA8B-623D-4257-A732-D566AD555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319454" y="2365891"/>
              <a:ext cx="3627481" cy="717446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656D6865-0930-4B65-863C-DE6927BFC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957"/>
            <a:stretch/>
          </p:blipFill>
          <p:spPr>
            <a:xfrm flipH="1">
              <a:off x="3426862" y="2365891"/>
              <a:ext cx="682955" cy="717446"/>
            </a:xfrm>
            <a:prstGeom prst="rect">
              <a:avLst/>
            </a:prstGeom>
          </p:spPr>
        </p:pic>
      </p:grpSp>
      <p:sp>
        <p:nvSpPr>
          <p:cNvPr id="719" name="Shape 719"/>
          <p:cNvSpPr/>
          <p:nvPr/>
        </p:nvSpPr>
        <p:spPr>
          <a:xfrm flipH="1">
            <a:off x="4092244" y="2928964"/>
            <a:ext cx="1607618" cy="721076"/>
          </a:xfrm>
          <a:prstGeom prst="curvedDownArrow">
            <a:avLst>
              <a:gd name="adj1" fmla="val 25000"/>
              <a:gd name="adj2" fmla="val 51785"/>
              <a:gd name="adj3" fmla="val 2923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319454" y="1067433"/>
            <a:ext cx="7978365" cy="121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600">
                <a:latin typeface="+mj-lt"/>
              </a:rPr>
              <a:t>Export a snapshot from snapshot manager or snapshot vault</a:t>
            </a:r>
          </a:p>
          <a:p>
            <a:r>
              <a:rPr lang="en-US" altLang="zh-TW" sz="1600">
                <a:latin typeface="+mj-lt"/>
              </a:rPr>
              <a:t>Using external storage device, the exported image can be imported to another NAS to create new volume or LUN </a:t>
            </a:r>
          </a:p>
          <a:p>
            <a:r>
              <a:rPr lang="en-US" altLang="zh-TW" sz="1600">
                <a:latin typeface="+mj-lt"/>
              </a:rPr>
              <a:t>The same image can also be used to revert source volume or LUN</a:t>
            </a:r>
          </a:p>
        </p:txBody>
      </p:sp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526775" y="108423"/>
            <a:ext cx="785291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/>
            <a:r>
              <a:rPr lang="en-US" altLang="zh-TW" sz="3200"/>
              <a:t>The Forth Way: Snapshot Export/Import </a:t>
            </a:r>
            <a:endParaRPr sz="32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22" name="Shape 722" descr="https://www.qnap.com/i/_attach_file/product/photo/800_500/294_1508401293_TS-877_front.png?v=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0761" y="3456192"/>
            <a:ext cx="2344961" cy="1465601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Shape 723"/>
          <p:cNvSpPr/>
          <p:nvPr/>
        </p:nvSpPr>
        <p:spPr>
          <a:xfrm rot="5400000">
            <a:off x="6289698" y="3159015"/>
            <a:ext cx="1272017" cy="1866373"/>
          </a:xfrm>
          <a:prstGeom prst="triangle">
            <a:avLst>
              <a:gd name="adj" fmla="val 84846"/>
            </a:avLst>
          </a:prstGeom>
          <a:gradFill>
            <a:gsLst>
              <a:gs pos="0">
                <a:srgbClr val="92CCDC"/>
              </a:gs>
              <a:gs pos="20000">
                <a:srgbClr val="92CCDC"/>
              </a:gs>
              <a:gs pos="100000">
                <a:srgbClr val="FFFFFF">
                  <a:alpha val="0"/>
                </a:srgbClr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4" name="Shape 724" descr="https://www.qnap.com/i/_attach_file/product/photo/800_500/237_1480300406_TS-831X-Right-angle-of-elevation_V2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210" y="3573084"/>
            <a:ext cx="2080844" cy="134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Shape 725" descr="ç¸éåç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3544" y="3287228"/>
            <a:ext cx="12382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Shape 726" descr="ç¸éåç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6104" y="4168802"/>
            <a:ext cx="643890" cy="64389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Shape 729"/>
          <p:cNvSpPr txBox="1"/>
          <p:nvPr/>
        </p:nvSpPr>
        <p:spPr>
          <a:xfrm>
            <a:off x="232762" y="4860629"/>
            <a:ext cx="6388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TW" sz="800" b="1">
                <a:latin typeface="Microsoft JhengHei"/>
                <a:ea typeface="Microsoft JhengHei"/>
                <a:cs typeface="Microsoft JhengHei"/>
              </a:rPr>
              <a:t>The exported image file size is same as the source volume or LUN</a:t>
            </a:r>
            <a:endParaRPr lang="zh-TW" altLang="en-US" sz="800" b="1"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892940" y="2425628"/>
            <a:ext cx="3053995" cy="575326"/>
          </a:xfrm>
          <a:prstGeom prst="wedgeRectCallout">
            <a:avLst>
              <a:gd name="adj1" fmla="val -19336"/>
              <a:gd name="adj2" fmla="val 115024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b="1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When network speed is unstable, external disk can also be utilized.</a:t>
            </a:r>
            <a:endParaRPr lang="zh-TW" altLang="en-US" b="1">
              <a:solidFill>
                <a:schemeClr val="bg1"/>
              </a:solidFill>
              <a:latin typeface="+mj-lt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1598212"/>
            <a:ext cx="9144000" cy="35452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8">
            <a:extLst>
              <a:ext uri="{FF2B5EF4-FFF2-40B4-BE49-F238E27FC236}">
                <a16:creationId xmlns:a16="http://schemas.microsoft.com/office/drawing/2014/main" id="{704E80DF-523A-4348-B3DC-0FA8C333A335}"/>
              </a:ext>
            </a:extLst>
          </p:cNvPr>
          <p:cNvSpPr/>
          <p:nvPr/>
        </p:nvSpPr>
        <p:spPr>
          <a:xfrm>
            <a:off x="329464" y="2334298"/>
            <a:ext cx="4123267" cy="2136436"/>
          </a:xfrm>
          <a:prstGeom prst="roundRect">
            <a:avLst/>
          </a:prstGeom>
          <a:noFill/>
          <a:ln w="31750" cmpd="sng">
            <a:gradFill flip="none" rotWithShape="1">
              <a:gsLst>
                <a:gs pos="700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rgbClr val="2EAAD0">
                    <a:alpha val="64000"/>
                  </a:srgbClr>
                </a:gs>
                <a:gs pos="67000">
                  <a:srgbClr val="2EAAD0"/>
                </a:gs>
                <a:gs pos="100000">
                  <a:srgbClr val="0070C0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DD5138B2-BAED-43B8-B327-F04E28893003}"/>
              </a:ext>
            </a:extLst>
          </p:cNvPr>
          <p:cNvSpPr/>
          <p:nvPr/>
        </p:nvSpPr>
        <p:spPr>
          <a:xfrm>
            <a:off x="4587386" y="2343218"/>
            <a:ext cx="4123267" cy="2136436"/>
          </a:xfrm>
          <a:prstGeom prst="roundRect">
            <a:avLst/>
          </a:prstGeom>
          <a:noFill/>
          <a:ln w="31750" cmpd="sng">
            <a:gradFill flip="none" rotWithShape="1">
              <a:gsLst>
                <a:gs pos="700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rgbClr val="4E8F00"/>
                </a:gs>
                <a:gs pos="67000">
                  <a:srgbClr val="4E8F00"/>
                </a:gs>
                <a:gs pos="100000">
                  <a:srgbClr val="3C6E10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742" name="Shape 742"/>
          <p:cNvSpPr/>
          <p:nvPr/>
        </p:nvSpPr>
        <p:spPr>
          <a:xfrm>
            <a:off x="4757828" y="2116436"/>
            <a:ext cx="178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452511" y="1175562"/>
            <a:ext cx="8269750" cy="101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kumimoji="1" lang="en-US" altLang="zh-TW" sz="1600">
                <a:latin typeface="+mj-lt"/>
              </a:rPr>
              <a:t>File Server: Restore </a:t>
            </a:r>
            <a:r>
              <a:rPr kumimoji="1" lang="en-US" altLang="zh-TW" sz="1600" u="sng">
                <a:latin typeface="+mj-lt"/>
              </a:rPr>
              <a:t>selected data from remote snapshot vault</a:t>
            </a:r>
            <a:r>
              <a:rPr kumimoji="1" lang="en-US" altLang="zh-TW" sz="1600">
                <a:latin typeface="+mj-lt"/>
              </a:rPr>
              <a:t> directly  </a:t>
            </a:r>
            <a:endParaRPr lang="zh-TW" altLang="en-US" sz="1600">
              <a:latin typeface="+mj-lt"/>
            </a:endParaRPr>
          </a:p>
          <a:p>
            <a:r>
              <a:rPr kumimoji="1" lang="en" altLang="zh-TW" sz="1600">
                <a:latin typeface="+mj-lt"/>
              </a:rPr>
              <a:t>iSCSI </a:t>
            </a:r>
            <a:r>
              <a:rPr kumimoji="1" lang="en-US" altLang="zh-TW" sz="1600">
                <a:latin typeface="+mj-lt"/>
              </a:rPr>
              <a:t>Storage Server: </a:t>
            </a:r>
            <a:r>
              <a:rPr lang="en-US" altLang="zh-TW" sz="1600">
                <a:latin typeface="+mj-lt"/>
              </a:rPr>
              <a:t>Revert the iSCSI LUN from remote or clone the LUN at remote end for fast remount.</a:t>
            </a:r>
            <a:endParaRPr lang="zh-TW" altLang="en-US" sz="160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None/>
            </a:pPr>
            <a:endParaRPr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4" name="Shape 744"/>
          <p:cNvSpPr txBox="1">
            <a:spLocks noGrp="1"/>
          </p:cNvSpPr>
          <p:nvPr>
            <p:ph type="title"/>
          </p:nvPr>
        </p:nvSpPr>
        <p:spPr>
          <a:xfrm>
            <a:off x="125677" y="98128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00"/>
            </a:pPr>
            <a:r>
              <a:rPr lang="en-US" altLang="zh-TW" sz="3200">
                <a:sym typeface="Microsoft JhengHei"/>
              </a:rPr>
              <a:t>Multiple Restore Solutions </a:t>
            </a:r>
            <a:br>
              <a:rPr lang="en-US" altLang="zh-TW" sz="3200">
                <a:sym typeface="Microsoft JhengHei"/>
              </a:rPr>
            </a:br>
            <a:r>
              <a:rPr lang="en-US" altLang="zh-TW" sz="3200">
                <a:sym typeface="Microsoft JhengHei"/>
              </a:rPr>
              <a:t>For File Server or iSCSI Storage</a:t>
            </a:r>
            <a:endParaRPr sz="28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5" name="Shape 745"/>
          <p:cNvSpPr txBox="1"/>
          <p:nvPr/>
        </p:nvSpPr>
        <p:spPr>
          <a:xfrm>
            <a:off x="737205" y="2335660"/>
            <a:ext cx="3370383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TW" b="1">
                <a:solidFill>
                  <a:schemeClr val="bg1"/>
                </a:solidFill>
                <a:ea typeface="Microsoft JhengHei"/>
                <a:cs typeface="Microsoft JhengHei"/>
                <a:sym typeface="Microsoft JhengHei"/>
              </a:rPr>
              <a:t>File-level file restoration from remote  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4941139" y="2343904"/>
            <a:ext cx="3351765" cy="59594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TW" b="1">
                <a:solidFill>
                  <a:schemeClr val="bg1"/>
                </a:solidFill>
                <a:ea typeface="Microsoft JhengHei"/>
                <a:cs typeface="Microsoft JhengHei"/>
                <a:sym typeface="Microsoft JhengHei"/>
              </a:rPr>
              <a:t>Block-level remote restoration or clone the LUN directly at remote end </a:t>
            </a:r>
          </a:p>
        </p:txBody>
      </p:sp>
      <p:pic>
        <p:nvPicPr>
          <p:cNvPr id="747" name="Shape 747" descr="https://www.qnap.com/i/_attach_file/product/photo/800_500/237_1480300406_TS-831X-Right-angle-of-elevation_V2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000" y="3076751"/>
            <a:ext cx="1891617" cy="118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Shape 748" descr="https://www.qnap.com/i/_attach_file/product/photo/800_500/294_1508401293_TS-877_front.png?v=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59" y="3079732"/>
            <a:ext cx="1975476" cy="114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Shape 74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4594" y="3528671"/>
            <a:ext cx="1064095" cy="79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Shape 750" descr="ãServer iconãçåçæå°çµæ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335" y="3063684"/>
            <a:ext cx="1498967" cy="1297714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 txBox="1"/>
          <p:nvPr/>
        </p:nvSpPr>
        <p:spPr>
          <a:xfrm>
            <a:off x="439298" y="4717147"/>
            <a:ext cx="6388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1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Or using the LUN export/import </a:t>
            </a:r>
            <a:r>
              <a:rPr lang="en-US" sz="800" b="1" err="1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funciton</a:t>
            </a:r>
            <a:r>
              <a:rPr lang="en-US" sz="800" b="1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800" b="1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52" name="Shape 75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572" y="3656193"/>
            <a:ext cx="479029" cy="63857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pic>
        <p:nvPicPr>
          <p:cNvPr id="753" name="Shape 75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1948" y="3471541"/>
            <a:ext cx="504674" cy="672765"/>
          </a:xfrm>
          <a:prstGeom prst="rect">
            <a:avLst/>
          </a:prstGeom>
          <a:noFill/>
          <a:ln>
            <a:noFill/>
          </a:ln>
          <a:effectLst>
            <a:outerShdw blurRad="76200" sy="23000" kx="-1200000" ky="-12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54" name="Shape 754"/>
          <p:cNvSpPr/>
          <p:nvPr/>
        </p:nvSpPr>
        <p:spPr>
          <a:xfrm rot="7613967">
            <a:off x="3101002" y="1752267"/>
            <a:ext cx="2597210" cy="2831022"/>
          </a:xfrm>
          <a:prstGeom prst="arc">
            <a:avLst>
              <a:gd name="adj1" fmla="val 16903518"/>
              <a:gd name="adj2" fmla="val 0"/>
            </a:avLst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Shape 755"/>
          <p:cNvSpPr/>
          <p:nvPr/>
        </p:nvSpPr>
        <p:spPr>
          <a:xfrm rot="7613967">
            <a:off x="1283420" y="-243485"/>
            <a:ext cx="3808569" cy="5455458"/>
          </a:xfrm>
          <a:prstGeom prst="arc">
            <a:avLst>
              <a:gd name="adj1" fmla="val 16304915"/>
              <a:gd name="adj2" fmla="val 20781084"/>
            </a:avLst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Shape 756"/>
          <p:cNvSpPr/>
          <p:nvPr/>
        </p:nvSpPr>
        <p:spPr>
          <a:xfrm rot="-8671734" flipH="1">
            <a:off x="4724997" y="1636449"/>
            <a:ext cx="2597210" cy="2831022"/>
          </a:xfrm>
          <a:prstGeom prst="arc">
            <a:avLst>
              <a:gd name="adj1" fmla="val 16533928"/>
              <a:gd name="adj2" fmla="val 20236553"/>
            </a:avLst>
          </a:prstGeom>
          <a:noFill/>
          <a:ln w="38100" cap="flat" cmpd="sng">
            <a:solidFill>
              <a:srgbClr val="4F6128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Shape 757"/>
          <p:cNvSpPr/>
          <p:nvPr/>
        </p:nvSpPr>
        <p:spPr>
          <a:xfrm rot="-7613967" flipH="1">
            <a:off x="5430704" y="445361"/>
            <a:ext cx="3230623" cy="4629594"/>
          </a:xfrm>
          <a:prstGeom prst="arc">
            <a:avLst>
              <a:gd name="adj1" fmla="val 16438495"/>
              <a:gd name="adj2" fmla="val 20710075"/>
            </a:avLst>
          </a:prstGeom>
          <a:noFill/>
          <a:ln w="38100" cap="flat" cmpd="sng">
            <a:solidFill>
              <a:srgbClr val="4F6128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8" name="Shape 758" descr="ãSnapshot Iconãçåçæå°çµæ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3617" y="3749383"/>
            <a:ext cx="734965" cy="660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">
            <a:extLst>
              <a:ext uri="{FF2B5EF4-FFF2-40B4-BE49-F238E27FC236}">
                <a16:creationId xmlns:a16="http://schemas.microsoft.com/office/drawing/2014/main" id="{03352220-7E47-4B8F-B2AF-08B2419DB4B0}"/>
              </a:ext>
            </a:extLst>
          </p:cNvPr>
          <p:cNvSpPr/>
          <p:nvPr/>
        </p:nvSpPr>
        <p:spPr>
          <a:xfrm>
            <a:off x="512418" y="2645916"/>
            <a:ext cx="8105140" cy="2243333"/>
          </a:xfrm>
          <a:prstGeom prst="roundRect">
            <a:avLst>
              <a:gd name="adj" fmla="val 5396"/>
            </a:avLst>
          </a:prstGeom>
          <a:solidFill>
            <a:schemeClr val="bg1"/>
          </a:solidFill>
          <a:ln>
            <a:solidFill>
              <a:srgbClr val="E36C0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65" name="Shape 765" descr="ãSwitch iconãçåçæå°çµæ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096" y="4417465"/>
            <a:ext cx="1984442" cy="3664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6" name="Shape 766"/>
          <p:cNvCxnSpPr/>
          <p:nvPr/>
        </p:nvCxnSpPr>
        <p:spPr>
          <a:xfrm>
            <a:off x="4882317" y="4219277"/>
            <a:ext cx="0" cy="218540"/>
          </a:xfrm>
          <a:prstGeom prst="straightConnector1">
            <a:avLst/>
          </a:prstGeom>
          <a:noFill/>
          <a:ln w="15875" cap="flat" cmpd="sng">
            <a:solidFill>
              <a:srgbClr val="C0000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767" name="Shape 767"/>
          <p:cNvSpPr/>
          <p:nvPr/>
        </p:nvSpPr>
        <p:spPr>
          <a:xfrm>
            <a:off x="1800199" y="3739981"/>
            <a:ext cx="1440000" cy="13162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5306468" y="2350590"/>
            <a:ext cx="178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xfrm>
            <a:off x="623485" y="1124586"/>
            <a:ext cx="7994073" cy="153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altLang="zh-TW" sz="1600">
                <a:latin typeface="+mj-lt"/>
              </a:rPr>
              <a:t>The Remote Snapshot Vault Recovering is based on Ethernet service. </a:t>
            </a:r>
          </a:p>
          <a:p>
            <a:pPr fontAlgn="base"/>
            <a:r>
              <a:rPr lang="en-US" altLang="zh-TW" sz="1600">
                <a:latin typeface="+mj-lt"/>
              </a:rPr>
              <a:t>Using 1GbE network, recovering large amount of data still take hours.</a:t>
            </a:r>
          </a:p>
          <a:p>
            <a:pPr fontAlgn="base"/>
            <a:r>
              <a:rPr lang="en-US" altLang="zh-TW" sz="1600">
                <a:latin typeface="+mj-lt"/>
              </a:rPr>
              <a:t>Pair the Snapshot Replica Solution with 10GbE or even faster Network to increase both the backup and recovery speed !</a:t>
            </a:r>
          </a:p>
        </p:txBody>
      </p:sp>
      <p:sp>
        <p:nvSpPr>
          <p:cNvPr id="770" name="Shape 770"/>
          <p:cNvSpPr txBox="1">
            <a:spLocks noGrp="1"/>
          </p:cNvSpPr>
          <p:nvPr>
            <p:ph type="title"/>
          </p:nvPr>
        </p:nvSpPr>
        <p:spPr>
          <a:xfrm>
            <a:off x="125677" y="1060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00"/>
            </a:pPr>
            <a:r>
              <a:rPr lang="en-US" altLang="zh-TW" sz="3200"/>
              <a:t>Drastically Reduce Recover </a:t>
            </a:r>
            <a:br>
              <a:rPr lang="en-US" altLang="zh-TW" sz="3200"/>
            </a:br>
            <a:r>
              <a:rPr lang="en-US" altLang="zh-TW" sz="3200"/>
              <a:t>Time With 10GbE Network</a:t>
            </a:r>
            <a:endParaRPr sz="32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71" name="Shape 771" descr="https://www.qnap.com/i/_attach_file/product/photo/800_500/327_1520841112_QSW-1208-8C_Right-angle-of-elevation.png?v=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189" y="2942710"/>
            <a:ext cx="2405637" cy="587127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Shape 772"/>
          <p:cNvSpPr txBox="1"/>
          <p:nvPr/>
        </p:nvSpPr>
        <p:spPr>
          <a:xfrm>
            <a:off x="488574" y="3761534"/>
            <a:ext cx="1178666" cy="37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altLang="zh-TW" b="1">
                <a:solidFill>
                  <a:srgbClr val="DB0579"/>
                </a:solidFill>
              </a:rPr>
              <a:t>Disaster Occurred</a:t>
            </a:r>
            <a:endParaRPr lang="zh-TW" altLang="en-US" b="1">
              <a:solidFill>
                <a:srgbClr val="DB0579"/>
              </a:solidFill>
            </a:endParaRPr>
          </a:p>
        </p:txBody>
      </p:sp>
      <p:sp>
        <p:nvSpPr>
          <p:cNvPr id="773" name="Shape 773"/>
          <p:cNvSpPr/>
          <p:nvPr/>
        </p:nvSpPr>
        <p:spPr>
          <a:xfrm>
            <a:off x="1990860" y="4100176"/>
            <a:ext cx="4327221" cy="1157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Shape 774"/>
          <p:cNvGrpSpPr/>
          <p:nvPr/>
        </p:nvGrpSpPr>
        <p:grpSpPr>
          <a:xfrm>
            <a:off x="6110725" y="3901551"/>
            <a:ext cx="1265383" cy="549670"/>
            <a:chOff x="6799068" y="3956276"/>
            <a:chExt cx="1265383" cy="549670"/>
          </a:xfrm>
        </p:grpSpPr>
        <p:sp>
          <p:nvSpPr>
            <p:cNvPr id="775" name="Shape 775"/>
            <p:cNvSpPr/>
            <p:nvPr/>
          </p:nvSpPr>
          <p:spPr>
            <a:xfrm rot="5400000">
              <a:off x="7751033" y="4069854"/>
              <a:ext cx="323850" cy="302986"/>
            </a:xfrm>
            <a:prstGeom prst="triangle">
              <a:avLst>
                <a:gd name="adj" fmla="val 50000"/>
              </a:avLst>
            </a:prstGeom>
            <a:solidFill>
              <a:srgbClr val="48B4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Shape 776"/>
            <p:cNvSpPr/>
            <p:nvPr/>
          </p:nvSpPr>
          <p:spPr>
            <a:xfrm>
              <a:off x="7211795" y="4167371"/>
              <a:ext cx="565150" cy="131731"/>
            </a:xfrm>
            <a:prstGeom prst="rect">
              <a:avLst/>
            </a:prstGeom>
            <a:solidFill>
              <a:srgbClr val="48B4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7" name="Shape 777" descr="ãGreen Check iconãçåçæå°çµæ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99068" y="3956276"/>
              <a:ext cx="549670" cy="549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8" name="Shape 778"/>
          <p:cNvSpPr txBox="1"/>
          <p:nvPr/>
        </p:nvSpPr>
        <p:spPr>
          <a:xfrm>
            <a:off x="3017978" y="4294577"/>
            <a:ext cx="983817" cy="34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altLang="zh-TW" sz="1200" b="1">
                <a:latin typeface="Microsoft JhengHei"/>
                <a:ea typeface="Microsoft JhengHei"/>
                <a:cs typeface="Microsoft JhengHei"/>
                <a:sym typeface="Microsoft JhengHei"/>
              </a:rPr>
              <a:t>1GbE</a:t>
            </a:r>
          </a:p>
          <a:p>
            <a:pPr lvl="0" algn="r"/>
            <a:r>
              <a:rPr lang="en-US" altLang="zh-TW" sz="1200" b="1">
                <a:latin typeface="Microsoft JhengHei"/>
                <a:ea typeface="Microsoft JhengHei"/>
                <a:cs typeface="Microsoft JhengHei"/>
                <a:sym typeface="Microsoft JhengHei"/>
              </a:rPr>
              <a:t>Switch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821521" y="3017422"/>
            <a:ext cx="1351280" cy="501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altLang="zh-TW" sz="1200" b="1">
                <a:latin typeface="Microsoft JhengHei"/>
                <a:ea typeface="Microsoft JhengHei"/>
                <a:cs typeface="Microsoft JhengHei"/>
                <a:sym typeface="Microsoft JhengHei"/>
              </a:rPr>
              <a:t>QNAP 10GbE </a:t>
            </a:r>
          </a:p>
          <a:p>
            <a:pPr lvl="0" algn="r"/>
            <a:r>
              <a:rPr lang="en-US" altLang="zh-TW" sz="1200" b="1">
                <a:latin typeface="Microsoft JhengHei"/>
                <a:ea typeface="Microsoft JhengHei"/>
                <a:cs typeface="Microsoft JhengHei"/>
                <a:sym typeface="Microsoft JhengHei"/>
              </a:rPr>
              <a:t>Switch </a:t>
            </a:r>
          </a:p>
        </p:txBody>
      </p:sp>
      <p:grpSp>
        <p:nvGrpSpPr>
          <p:cNvPr id="3" name="Shape 781"/>
          <p:cNvGrpSpPr/>
          <p:nvPr/>
        </p:nvGrpSpPr>
        <p:grpSpPr>
          <a:xfrm>
            <a:off x="2947123" y="2472025"/>
            <a:ext cx="4283671" cy="309450"/>
            <a:chOff x="682947" y="4588044"/>
            <a:chExt cx="4366573" cy="309450"/>
          </a:xfrm>
        </p:grpSpPr>
        <p:sp>
          <p:nvSpPr>
            <p:cNvPr id="782" name="Shape 782"/>
            <p:cNvSpPr/>
            <p:nvPr/>
          </p:nvSpPr>
          <p:spPr>
            <a:xfrm>
              <a:off x="682947" y="4592940"/>
              <a:ext cx="3283908" cy="302881"/>
            </a:xfrm>
            <a:prstGeom prst="roundRect">
              <a:avLst>
                <a:gd name="adj" fmla="val 40253"/>
              </a:avLst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83" name="Shape 783"/>
            <p:cNvSpPr txBox="1"/>
            <p:nvPr/>
          </p:nvSpPr>
          <p:spPr>
            <a:xfrm>
              <a:off x="1200543" y="4589717"/>
              <a:ext cx="27318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Time required for recovering </a:t>
              </a:r>
              <a:endParaRPr sz="1400" b="1" i="0" u="none" strike="noStrike" cap="none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84" name="Shape 784"/>
            <p:cNvSpPr/>
            <p:nvPr/>
          </p:nvSpPr>
          <p:spPr>
            <a:xfrm>
              <a:off x="884327" y="4675385"/>
              <a:ext cx="316216" cy="136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86" name="Shape 786"/>
            <p:cNvSpPr txBox="1"/>
            <p:nvPr/>
          </p:nvSpPr>
          <p:spPr>
            <a:xfrm>
              <a:off x="3744421" y="4588044"/>
              <a:ext cx="13050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66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4" name="Shape 787"/>
          <p:cNvGrpSpPr/>
          <p:nvPr/>
        </p:nvGrpSpPr>
        <p:grpSpPr>
          <a:xfrm>
            <a:off x="3076125" y="3624375"/>
            <a:ext cx="1006879" cy="323850"/>
            <a:chOff x="2659860" y="3632426"/>
            <a:chExt cx="1006879" cy="323850"/>
          </a:xfrm>
        </p:grpSpPr>
        <p:sp>
          <p:nvSpPr>
            <p:cNvPr id="788" name="Shape 788"/>
            <p:cNvSpPr/>
            <p:nvPr/>
          </p:nvSpPr>
          <p:spPr>
            <a:xfrm>
              <a:off x="2659860" y="3746293"/>
              <a:ext cx="774700" cy="117787"/>
            </a:xfrm>
            <a:prstGeom prst="rect">
              <a:avLst/>
            </a:prstGeom>
            <a:solidFill>
              <a:srgbClr val="48B4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Shape 789"/>
            <p:cNvSpPr/>
            <p:nvPr/>
          </p:nvSpPr>
          <p:spPr>
            <a:xfrm rot="5400000">
              <a:off x="3353321" y="3642858"/>
              <a:ext cx="323850" cy="302986"/>
            </a:xfrm>
            <a:prstGeom prst="triangle">
              <a:avLst>
                <a:gd name="adj" fmla="val 50000"/>
              </a:avLst>
            </a:prstGeom>
            <a:solidFill>
              <a:srgbClr val="48B4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0" name="Shape 790" descr="ãGreen Check iconãçåçæå°çµæ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206" y="3487011"/>
            <a:ext cx="565558" cy="5655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Shape 792"/>
          <p:cNvCxnSpPr/>
          <p:nvPr/>
        </p:nvCxnSpPr>
        <p:spPr>
          <a:xfrm rot="10800000">
            <a:off x="2701121" y="3487011"/>
            <a:ext cx="0" cy="251231"/>
          </a:xfrm>
          <a:prstGeom prst="straightConnector1">
            <a:avLst/>
          </a:prstGeom>
          <a:noFill/>
          <a:ln w="15875" cap="flat" cmpd="sng">
            <a:solidFill>
              <a:srgbClr val="C00000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31" name="圖片 30">
            <a:extLst>
              <a:ext uri="{FF2B5EF4-FFF2-40B4-BE49-F238E27FC236}">
                <a16:creationId xmlns:a16="http://schemas.microsoft.com/office/drawing/2014/main" id="{27F72BF9-05D8-4DF0-8CCA-AD91DA35AF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56927" y="2874186"/>
            <a:ext cx="3596019" cy="960681"/>
          </a:xfrm>
          <a:prstGeom prst="rect">
            <a:avLst/>
          </a:prstGeom>
        </p:spPr>
      </p:pic>
      <p:sp>
        <p:nvSpPr>
          <p:cNvPr id="780" name="Shape 780"/>
          <p:cNvSpPr/>
          <p:nvPr/>
        </p:nvSpPr>
        <p:spPr>
          <a:xfrm flipH="1">
            <a:off x="5106757" y="3045856"/>
            <a:ext cx="2908238" cy="624503"/>
          </a:xfrm>
          <a:prstGeom prst="wedgeRectCallout">
            <a:avLst>
              <a:gd name="adj1" fmla="val 63628"/>
              <a:gd name="adj2" fmla="val 2809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altLang="zh-TW" b="1">
                <a:solidFill>
                  <a:schemeClr val="lt1"/>
                </a:solidFill>
                <a:latin typeface="+mj-lt"/>
                <a:ea typeface="Microsoft YaHei" panose="020B0503020204020204" pitchFamily="34" charset="-122"/>
                <a:cs typeface="Microsoft JhengHei"/>
              </a:rPr>
              <a:t>Using</a:t>
            </a:r>
            <a:r>
              <a:rPr lang="zh-TW" altLang="en-US" b="1">
                <a:solidFill>
                  <a:schemeClr val="lt1"/>
                </a:solidFill>
                <a:latin typeface="+mj-lt"/>
                <a:ea typeface="Microsoft YaHei" panose="020B0503020204020204" pitchFamily="34" charset="-122"/>
                <a:cs typeface="Microsoft JhengHei"/>
              </a:rPr>
              <a:t> </a:t>
            </a:r>
            <a:r>
              <a:rPr lang="en" altLang="zh-TW" b="1">
                <a:solidFill>
                  <a:schemeClr val="lt1"/>
                </a:solidFill>
                <a:latin typeface="+mj-lt"/>
                <a:ea typeface="Microsoft YaHei" panose="020B0503020204020204" pitchFamily="34" charset="-122"/>
                <a:cs typeface="Microsoft JhengHei"/>
              </a:rPr>
              <a:t>QNAP 10GbE </a:t>
            </a:r>
            <a:r>
              <a:rPr lang="en-US" altLang="zh-TW" b="1">
                <a:solidFill>
                  <a:schemeClr val="lt1"/>
                </a:solidFill>
                <a:latin typeface="+mj-lt"/>
                <a:ea typeface="Microsoft YaHei" panose="020B0503020204020204" pitchFamily="34" charset="-122"/>
                <a:cs typeface="Microsoft JhengHei"/>
              </a:rPr>
              <a:t>Switch to replace old 1GbE to reduce RTO dramatically</a:t>
            </a:r>
            <a:endParaRPr lang="en" altLang="zh-TW" b="1">
              <a:solidFill>
                <a:schemeClr val="lt1"/>
              </a:solidFill>
              <a:latin typeface="+mj-lt"/>
              <a:ea typeface="Microsoft YaHei" panose="020B0503020204020204" pitchFamily="34" charset="-122"/>
              <a:cs typeface="Microsoft JhengHei"/>
            </a:endParaRPr>
          </a:p>
        </p:txBody>
      </p:sp>
      <p:pic>
        <p:nvPicPr>
          <p:cNvPr id="32" name="Shape 791">
            <a:extLst>
              <a:ext uri="{FF2B5EF4-FFF2-40B4-BE49-F238E27FC236}">
                <a16:creationId xmlns:a16="http://schemas.microsoft.com/office/drawing/2014/main" id="{EB618F1E-ECAA-4EF4-895D-3C5FA4C5734D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580" y="3685914"/>
            <a:ext cx="715709" cy="736876"/>
          </a:xfrm>
          <a:prstGeom prst="ellipse">
            <a:avLst/>
          </a:prstGeom>
          <a:noFill/>
          <a:ln w="63500" cap="rnd" cmpd="sng">
            <a:noFill/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110">
            <a:extLst>
              <a:ext uri="{FF2B5EF4-FFF2-40B4-BE49-F238E27FC236}">
                <a16:creationId xmlns:a16="http://schemas.microsoft.com/office/drawing/2014/main" id="{127345CC-1919-4C42-98B7-DDE73344DD1D}"/>
              </a:ext>
            </a:extLst>
          </p:cNvPr>
          <p:cNvSpPr/>
          <p:nvPr/>
        </p:nvSpPr>
        <p:spPr>
          <a:xfrm>
            <a:off x="226899" y="2363408"/>
            <a:ext cx="8764469" cy="2272509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54571C2-3E7B-4B04-84A7-5168C628E248}"/>
              </a:ext>
            </a:extLst>
          </p:cNvPr>
          <p:cNvGrpSpPr/>
          <p:nvPr/>
        </p:nvGrpSpPr>
        <p:grpSpPr>
          <a:xfrm>
            <a:off x="411982" y="4544453"/>
            <a:ext cx="6451462" cy="344605"/>
            <a:chOff x="266700" y="4747310"/>
            <a:chExt cx="6451462" cy="344605"/>
          </a:xfrm>
        </p:grpSpPr>
        <p:pic>
          <p:nvPicPr>
            <p:cNvPr id="32" name="圖片 31">
              <a:extLst>
                <a:ext uri="{FF2B5EF4-FFF2-40B4-BE49-F238E27FC236}">
                  <a16:creationId xmlns:a16="http://schemas.microsoft.com/office/drawing/2014/main" id="{3ECEFECA-79F9-4359-B17D-A61896F19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700" y="4747310"/>
              <a:ext cx="4081463" cy="344605"/>
            </a:xfrm>
            <a:prstGeom prst="rect">
              <a:avLst/>
            </a:prstGeom>
          </p:spPr>
        </p:pic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DEF03509-9F68-4B37-9CE5-1B5EA7FF3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12924" y="4747310"/>
              <a:ext cx="3805238" cy="344605"/>
            </a:xfrm>
            <a:prstGeom prst="rect">
              <a:avLst/>
            </a:prstGeom>
          </p:spPr>
        </p:pic>
      </p:grpSp>
      <p:sp>
        <p:nvSpPr>
          <p:cNvPr id="111" name="Shape 111"/>
          <p:cNvSpPr txBox="1"/>
          <p:nvPr/>
        </p:nvSpPr>
        <p:spPr>
          <a:xfrm>
            <a:off x="697099" y="4581391"/>
            <a:ext cx="6110236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zh-TW" sz="900" b="1">
                <a:solidFill>
                  <a:schemeClr val="bg1"/>
                </a:solidFill>
                <a:ea typeface="Microsoft JhengHei"/>
                <a:cs typeface="Microsoft JhengHei"/>
                <a:sym typeface="Microsoft JhengHei"/>
              </a:rPr>
              <a:t>Encrypted thick or thin volume can also use snapshots, but password input before data recovery is required. </a:t>
            </a:r>
            <a:endParaRPr lang="en-US" altLang="zh-TW" sz="1000">
              <a:solidFill>
                <a:schemeClr val="bg1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" name="Shape 97"/>
          <p:cNvSpPr txBox="1">
            <a:spLocks/>
          </p:cNvSpPr>
          <p:nvPr/>
        </p:nvSpPr>
        <p:spPr>
          <a:xfrm>
            <a:off x="338519" y="1105553"/>
            <a:ext cx="8229600" cy="136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QNAP Snapshot is </a:t>
            </a:r>
            <a:r>
              <a:rPr lang="en-US" sz="1600" b="1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stored at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 the Storage Pool level, and supports Thick/Thin volume and Block-based LUN.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The Snapshot will be using free Storage Pool space, or “Guaranteed Snapshot Space” if thin allocation is used.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" name="Shape 98"/>
          <p:cNvSpPr txBox="1">
            <a:spLocks/>
          </p:cNvSpPr>
          <p:nvPr/>
        </p:nvSpPr>
        <p:spPr>
          <a:xfrm>
            <a:off x="143985" y="66203"/>
            <a:ext cx="8892600" cy="857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icrosoft JhengHei"/>
                <a:cs typeface="Microsoft JhengHei"/>
                <a:sym typeface="Microsoft JhengHei"/>
              </a:rPr>
              <a:t>QNAP “Out of Volume“ Snapshot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4EA0C35-53B1-47C8-878A-038E787607CE}"/>
              </a:ext>
            </a:extLst>
          </p:cNvPr>
          <p:cNvSpPr/>
          <p:nvPr/>
        </p:nvSpPr>
        <p:spPr>
          <a:xfrm>
            <a:off x="411982" y="3654769"/>
            <a:ext cx="8399023" cy="335544"/>
          </a:xfrm>
          <a:prstGeom prst="rect">
            <a:avLst/>
          </a:prstGeom>
          <a:solidFill>
            <a:srgbClr val="78963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Storage Pool</a:t>
            </a:r>
            <a:endParaRPr lang="zh-TW" altLang="en-US"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" name="Shape 100"/>
          <p:cNvSpPr/>
          <p:nvPr/>
        </p:nvSpPr>
        <p:spPr>
          <a:xfrm>
            <a:off x="438651" y="3157436"/>
            <a:ext cx="1838912" cy="35814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Thick Volume</a:t>
            </a:r>
            <a:endParaRPr/>
          </a:p>
        </p:txBody>
      </p:sp>
      <p:sp>
        <p:nvSpPr>
          <p:cNvPr id="35" name="Shape 101"/>
          <p:cNvSpPr/>
          <p:nvPr/>
        </p:nvSpPr>
        <p:spPr>
          <a:xfrm>
            <a:off x="4315767" y="2698954"/>
            <a:ext cx="1786597" cy="358200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Block-based </a:t>
            </a:r>
            <a:b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 LUN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102"/>
          <p:cNvSpPr/>
          <p:nvPr/>
        </p:nvSpPr>
        <p:spPr>
          <a:xfrm>
            <a:off x="2418470" y="3172676"/>
            <a:ext cx="1883230" cy="358140"/>
          </a:xfrm>
          <a:prstGeom prst="rect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Encrypted Volume</a:t>
            </a:r>
            <a:endParaRPr/>
          </a:p>
        </p:txBody>
      </p:sp>
      <p:pic>
        <p:nvPicPr>
          <p:cNvPr id="37" name="Shape 104" descr="ç¸éåç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132" y="2629400"/>
            <a:ext cx="455934" cy="45593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105"/>
          <p:cNvSpPr txBox="1"/>
          <p:nvPr/>
        </p:nvSpPr>
        <p:spPr>
          <a:xfrm>
            <a:off x="840628" y="2663016"/>
            <a:ext cx="1318562" cy="4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5900"/>
              </a:buClr>
              <a:buSzPts val="275"/>
              <a:buFont typeface="Arial"/>
              <a:buNone/>
            </a:pPr>
            <a:r>
              <a:rPr lang="en-US" altLang="zh-TW"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File-based </a:t>
            </a:r>
            <a:br>
              <a:rPr lang="en-US" altLang="zh-TW"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sz="11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iSCSI LUN</a:t>
            </a:r>
            <a:endParaRPr sz="11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106"/>
          <p:cNvSpPr/>
          <p:nvPr/>
        </p:nvSpPr>
        <p:spPr>
          <a:xfrm rot="10800000" flipH="1">
            <a:off x="426975" y="2581023"/>
            <a:ext cx="1850700" cy="9453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Shape 107"/>
          <p:cNvSpPr/>
          <p:nvPr/>
        </p:nvSpPr>
        <p:spPr>
          <a:xfrm rot="10800000" flipH="1">
            <a:off x="2418470" y="3167517"/>
            <a:ext cx="1904332" cy="35814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" name="Shape 108"/>
          <p:cNvSpPr/>
          <p:nvPr/>
        </p:nvSpPr>
        <p:spPr>
          <a:xfrm>
            <a:off x="7150305" y="3182445"/>
            <a:ext cx="1628202" cy="358200"/>
          </a:xfrm>
          <a:prstGeom prst="rect">
            <a:avLst/>
          </a:prstGeom>
          <a:solidFill>
            <a:srgbClr val="00682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Guaranteed Snapshot Space</a:t>
            </a:r>
            <a:endParaRPr lang="en-US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" name="Shape 109"/>
          <p:cNvSpPr/>
          <p:nvPr/>
        </p:nvSpPr>
        <p:spPr>
          <a:xfrm rot="10800000" flipH="1">
            <a:off x="6042808" y="2723385"/>
            <a:ext cx="755906" cy="374036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110"/>
          <p:cNvSpPr/>
          <p:nvPr/>
        </p:nvSpPr>
        <p:spPr>
          <a:xfrm rot="10800000" flipH="1">
            <a:off x="4315767" y="2712602"/>
            <a:ext cx="2472164" cy="359052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" name="Shape 112" descr="ç¸éåç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8373" y="2685351"/>
            <a:ext cx="450945" cy="45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113" descr="ç¸éåç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0061" y="2683103"/>
            <a:ext cx="450945" cy="45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114" descr="ç¸éåç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273" y="2685351"/>
            <a:ext cx="450945" cy="45094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115"/>
          <p:cNvSpPr/>
          <p:nvPr/>
        </p:nvSpPr>
        <p:spPr>
          <a:xfrm>
            <a:off x="6032027" y="3171662"/>
            <a:ext cx="1118280" cy="36060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38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</a:t>
            </a:r>
            <a:endParaRPr lang="en-US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3EBA20E-BC4F-4651-90EF-5818F43C4F7D}"/>
              </a:ext>
            </a:extLst>
          </p:cNvPr>
          <p:cNvSpPr/>
          <p:nvPr/>
        </p:nvSpPr>
        <p:spPr>
          <a:xfrm>
            <a:off x="411982" y="4046379"/>
            <a:ext cx="8399023" cy="3355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RAID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1015797B-DB59-450A-B47C-CBA5F9A93DDF}"/>
              </a:ext>
            </a:extLst>
          </p:cNvPr>
          <p:cNvSpPr/>
          <p:nvPr/>
        </p:nvSpPr>
        <p:spPr>
          <a:xfrm>
            <a:off x="0" y="1598212"/>
            <a:ext cx="9144000" cy="35452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9" name="Shape 589"/>
          <p:cNvSpPr/>
          <p:nvPr/>
        </p:nvSpPr>
        <p:spPr>
          <a:xfrm rot="-1002328">
            <a:off x="2481328" y="2707202"/>
            <a:ext cx="3623162" cy="3418047"/>
          </a:xfrm>
          <a:prstGeom prst="arc">
            <a:avLst>
              <a:gd name="adj1" fmla="val 14357195"/>
              <a:gd name="adj2" fmla="val 20353354"/>
            </a:avLst>
          </a:prstGeom>
          <a:noFill/>
          <a:ln w="41275" cap="flat" cmpd="sng">
            <a:solidFill>
              <a:srgbClr val="E36C09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2181464" y="2736454"/>
            <a:ext cx="982808" cy="982808"/>
          </a:xfrm>
          <a:prstGeom prst="ellipse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73614" y="1212814"/>
            <a:ext cx="7836968" cy="140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QTS 4.3.4, QNAP NAS 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with AL processors can also use Snapshot, allowing user to use low cost </a:t>
            </a:r>
            <a:r>
              <a:rPr 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( 1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,</a:t>
            </a:r>
            <a:r>
              <a:rPr 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000 USD*)</a:t>
            </a: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for creating a high ROI backup solution </a:t>
            </a:r>
            <a:endParaRPr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/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With 4.3.5 Remote Restore, user can enjoy enterprise level backup and restoration experience.</a:t>
            </a:r>
            <a:endParaRPr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93700" indent="-285750"/>
            <a:endParaRPr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altLang="zh-TW">
                <a:sym typeface="Microsoft JhengHei"/>
              </a:rPr>
              <a:t>QNAP High</a:t>
            </a:r>
            <a:r>
              <a:rPr lang="zh-TW" altLang="en-US">
                <a:sym typeface="Microsoft JhengHei"/>
              </a:rPr>
              <a:t> </a:t>
            </a:r>
            <a:r>
              <a:rPr lang="en-US" altLang="zh-TW">
                <a:sym typeface="Microsoft JhengHei"/>
              </a:rPr>
              <a:t>ROI Backup Solution</a:t>
            </a:r>
            <a:endParaRPr>
              <a:sym typeface="Microsoft JhengHei"/>
            </a:endParaRPr>
          </a:p>
        </p:txBody>
      </p:sp>
      <p:sp>
        <p:nvSpPr>
          <p:cNvPr id="593" name="Shape 593"/>
          <p:cNvSpPr txBox="1"/>
          <p:nvPr/>
        </p:nvSpPr>
        <p:spPr>
          <a:xfrm>
            <a:off x="5739744" y="2776639"/>
            <a:ext cx="2583366" cy="215400"/>
          </a:xfrm>
          <a:prstGeom prst="rect">
            <a:avLst/>
          </a:prstGeom>
          <a:noFill/>
          <a:ln>
            <a:noFill/>
          </a:ln>
          <a:effectLst>
            <a:reflection stA="14000" endPos="31000" dist="50800" dir="5400000" sy="-10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TS-</a:t>
            </a:r>
            <a:r>
              <a:rPr lang="en-US" altLang="zh-TW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zh-TW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en-US" altLang="zh-TW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zh-TW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model pair with </a:t>
            </a:r>
            <a:r>
              <a:rPr lang="zh-TW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Seagate 2TB</a:t>
            </a:r>
            <a:r>
              <a:rPr lang="en-US" altLang="zh-TW" sz="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drives</a:t>
            </a:r>
            <a:endParaRPr sz="8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Shape 594"/>
          <p:cNvGrpSpPr/>
          <p:nvPr/>
        </p:nvGrpSpPr>
        <p:grpSpPr>
          <a:xfrm>
            <a:off x="161064" y="3131479"/>
            <a:ext cx="2939530" cy="1600988"/>
            <a:chOff x="878861" y="3286006"/>
            <a:chExt cx="2426513" cy="1321578"/>
          </a:xfrm>
        </p:grpSpPr>
        <p:sp>
          <p:nvSpPr>
            <p:cNvPr id="595" name="Shape 595"/>
            <p:cNvSpPr/>
            <p:nvPr/>
          </p:nvSpPr>
          <p:spPr>
            <a:xfrm>
              <a:off x="2653548" y="4323657"/>
              <a:ext cx="636776" cy="210149"/>
            </a:xfrm>
            <a:prstGeom prst="flowChartTerminator">
              <a:avLst/>
            </a:prstGeom>
            <a:solidFill>
              <a:schemeClr val="lt1">
                <a:alpha val="84705"/>
              </a:schemeClr>
            </a:solidFill>
            <a:ln w="19050" cap="flat" cmpd="sng">
              <a:solidFill>
                <a:srgbClr val="CBC2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6" name="Shape 596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8861" y="3286006"/>
              <a:ext cx="2251996" cy="1321578"/>
            </a:xfrm>
            <a:prstGeom prst="rect">
              <a:avLst/>
            </a:prstGeom>
            <a:noFill/>
            <a:ln>
              <a:noFill/>
            </a:ln>
            <a:effectLst>
              <a:reflection stA="15000" endPos="35000" sy="-100000" algn="bl" rotWithShape="0"/>
            </a:effectLst>
          </p:spPr>
        </p:pic>
        <p:sp>
          <p:nvSpPr>
            <p:cNvPr id="597" name="Shape 597"/>
            <p:cNvSpPr txBox="1"/>
            <p:nvPr/>
          </p:nvSpPr>
          <p:spPr>
            <a:xfrm>
              <a:off x="2784258" y="4324363"/>
              <a:ext cx="521116" cy="203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TS-877</a:t>
              </a:r>
              <a:endParaRPr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Shape 598"/>
          <p:cNvGrpSpPr/>
          <p:nvPr/>
        </p:nvGrpSpPr>
        <p:grpSpPr>
          <a:xfrm>
            <a:off x="5067231" y="2895848"/>
            <a:ext cx="3520302" cy="1659705"/>
            <a:chOff x="5979914" y="4280253"/>
            <a:chExt cx="2905925" cy="1370048"/>
          </a:xfrm>
        </p:grpSpPr>
        <p:grpSp>
          <p:nvGrpSpPr>
            <p:cNvPr id="4" name="Shape 599"/>
            <p:cNvGrpSpPr/>
            <p:nvPr/>
          </p:nvGrpSpPr>
          <p:grpSpPr>
            <a:xfrm>
              <a:off x="5979914" y="4664862"/>
              <a:ext cx="728060" cy="210149"/>
              <a:chOff x="6255832" y="4664862"/>
              <a:chExt cx="728060" cy="210149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6266243" y="4664862"/>
                <a:ext cx="717649" cy="210149"/>
              </a:xfrm>
              <a:prstGeom prst="flowChartTerminator">
                <a:avLst/>
              </a:prstGeom>
              <a:solidFill>
                <a:schemeClr val="lt1">
                  <a:alpha val="84705"/>
                </a:schemeClr>
              </a:solidFill>
              <a:ln w="19050" cap="flat" cmpd="sng">
                <a:solidFill>
                  <a:srgbClr val="CBC2B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Shape 601"/>
              <p:cNvSpPr txBox="1"/>
              <p:nvPr/>
            </p:nvSpPr>
            <p:spPr>
              <a:xfrm>
                <a:off x="6255832" y="4671762"/>
                <a:ext cx="593076" cy="203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1000" b="1" i="0" u="none" strike="noStrike" cap="non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TS-831X</a:t>
                </a:r>
                <a:endParaRPr sz="10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02" name="Shape 602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892" y="4280253"/>
              <a:ext cx="2404947" cy="1370048"/>
            </a:xfrm>
            <a:prstGeom prst="rect">
              <a:avLst/>
            </a:prstGeom>
            <a:noFill/>
            <a:ln>
              <a:noFill/>
            </a:ln>
            <a:effectLst>
              <a:reflection stA="20000" endPos="35000" sy="-100000" algn="bl" rotWithShape="0"/>
            </a:effectLst>
          </p:spPr>
        </p:pic>
      </p:grpSp>
      <p:sp>
        <p:nvSpPr>
          <p:cNvPr id="603" name="Shape 603"/>
          <p:cNvSpPr/>
          <p:nvPr/>
        </p:nvSpPr>
        <p:spPr>
          <a:xfrm>
            <a:off x="3721523" y="2541963"/>
            <a:ext cx="1096812" cy="470231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4.3.4 </a:t>
            </a: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Backup</a:t>
            </a:r>
            <a:endParaRPr/>
          </a:p>
        </p:txBody>
      </p:sp>
      <p:pic>
        <p:nvPicPr>
          <p:cNvPr id="604" name="Shape 60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8709" y="286785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Shape 605" descr="相機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253" y="2412389"/>
            <a:ext cx="530513" cy="53051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/>
          <p:nvPr/>
        </p:nvSpPr>
        <p:spPr>
          <a:xfrm rot="9401048">
            <a:off x="2459073" y="1038380"/>
            <a:ext cx="3623162" cy="3418047"/>
          </a:xfrm>
          <a:prstGeom prst="arc">
            <a:avLst>
              <a:gd name="adj1" fmla="val 14357195"/>
              <a:gd name="adj2" fmla="val 20353354"/>
            </a:avLst>
          </a:prstGeom>
          <a:noFill/>
          <a:ln w="4127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3721523" y="4109474"/>
            <a:ext cx="1096812" cy="478301"/>
          </a:xfrm>
          <a:prstGeom prst="roundRect">
            <a:avLst>
              <a:gd name="adj" fmla="val 16667"/>
            </a:avLst>
          </a:prstGeom>
          <a:solidFill>
            <a:srgbClr val="3F31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4.3.5 </a:t>
            </a:r>
            <a:r>
              <a:rPr lang="en-US" altLang="zh-TW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Restore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:a16="http://schemas.microsoft.com/office/drawing/2014/main" id="{EAF66280-D13A-4C3D-8F35-56B0F171D03E}"/>
              </a:ext>
            </a:extLst>
          </p:cNvPr>
          <p:cNvSpPr/>
          <p:nvPr/>
        </p:nvSpPr>
        <p:spPr>
          <a:xfrm>
            <a:off x="0" y="1598212"/>
            <a:ext cx="9144000" cy="35452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4B71A0A8-7732-44AC-A1E3-049FA1FF5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72" y="1209642"/>
            <a:ext cx="7551282" cy="1116947"/>
          </a:xfrm>
        </p:spPr>
        <p:txBody>
          <a:bodyPr/>
          <a:lstStyle/>
          <a:p>
            <a:r>
              <a:rPr lang="en-US" altLang="zh-TW" sz="1600">
                <a:latin typeface="+mj-lt"/>
              </a:rPr>
              <a:t>The Storage Pool create by VJBOD also support Snapshot.</a:t>
            </a:r>
          </a:p>
          <a:p>
            <a:r>
              <a:rPr lang="en-US" altLang="zh-TW" sz="1600">
                <a:latin typeface="+mj-lt"/>
              </a:rPr>
              <a:t>The Snapshot will utilize the source NAS RAM.</a:t>
            </a:r>
          </a:p>
          <a:p>
            <a:r>
              <a:rPr lang="en-US" altLang="zh-TW" sz="1600">
                <a:latin typeface="+mj-lt"/>
              </a:rPr>
              <a:t>Further increase the Backup Snapshot Number Limitation. 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B0B0DA1-FBBD-4860-A17F-81A91A15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77" y="60960"/>
            <a:ext cx="8892646" cy="857250"/>
          </a:xfrm>
        </p:spPr>
        <p:txBody>
          <a:bodyPr/>
          <a:lstStyle/>
          <a:p>
            <a:r>
              <a:rPr lang="en-US" altLang="zh-TW" sz="3200"/>
              <a:t>Use Remote Snapshot as </a:t>
            </a:r>
            <a:br>
              <a:rPr lang="en-US" altLang="zh-TW" sz="3200"/>
            </a:br>
            <a:r>
              <a:rPr lang="en-US" altLang="zh-TW" sz="3200"/>
              <a:t>Local Snapshot With VJBOD</a:t>
            </a:r>
            <a:endParaRPr lang="zh-TW" altLang="en-US" sz="320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DDC2F514-16A9-4143-9EA4-BE610F296117}"/>
              </a:ext>
            </a:extLst>
          </p:cNvPr>
          <p:cNvGrpSpPr/>
          <p:nvPr/>
        </p:nvGrpSpPr>
        <p:grpSpPr>
          <a:xfrm>
            <a:off x="428751" y="2326589"/>
            <a:ext cx="8277227" cy="2380130"/>
            <a:chOff x="770497" y="2564285"/>
            <a:chExt cx="7450607" cy="2142434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5DFA4ABB-5986-40B5-B030-5D1604659D94}"/>
                </a:ext>
              </a:extLst>
            </p:cNvPr>
            <p:cNvGrpSpPr/>
            <p:nvPr/>
          </p:nvGrpSpPr>
          <p:grpSpPr>
            <a:xfrm>
              <a:off x="4991959" y="2564285"/>
              <a:ext cx="3229145" cy="2142434"/>
              <a:chOff x="908173" y="2596774"/>
              <a:chExt cx="1503119" cy="2142434"/>
            </a:xfrm>
          </p:grpSpPr>
          <p:sp>
            <p:nvSpPr>
              <p:cNvPr id="5" name="矩形: 圓角化同側角落 4">
                <a:extLst>
                  <a:ext uri="{FF2B5EF4-FFF2-40B4-BE49-F238E27FC236}">
                    <a16:creationId xmlns:a16="http://schemas.microsoft.com/office/drawing/2014/main" id="{583D7FFB-D88D-4CDA-820B-CAF56B498985}"/>
                  </a:ext>
                </a:extLst>
              </p:cNvPr>
              <p:cNvSpPr/>
              <p:nvPr/>
            </p:nvSpPr>
            <p:spPr>
              <a:xfrm rot="10800000">
                <a:off x="908173" y="3664401"/>
                <a:ext cx="1503119" cy="1074807"/>
              </a:xfrm>
              <a:prstGeom prst="round2Same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1A6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6" name="矩形: 圓角化同側角落 5">
                <a:extLst>
                  <a:ext uri="{FF2B5EF4-FFF2-40B4-BE49-F238E27FC236}">
                    <a16:creationId xmlns:a16="http://schemas.microsoft.com/office/drawing/2014/main" id="{42E4E255-0312-45CD-9B99-CE630CF48C2B}"/>
                  </a:ext>
                </a:extLst>
              </p:cNvPr>
              <p:cNvSpPr/>
              <p:nvPr/>
            </p:nvSpPr>
            <p:spPr>
              <a:xfrm>
                <a:off x="908173" y="2596774"/>
                <a:ext cx="1503119" cy="1074807"/>
              </a:xfrm>
              <a:prstGeom prst="round2SameRect">
                <a:avLst/>
              </a:prstGeom>
              <a:solidFill>
                <a:srgbClr val="F6F6F6"/>
              </a:solidFill>
              <a:ln>
                <a:solidFill>
                  <a:srgbClr val="51A6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36DC216B-3954-40CE-8F5E-74C063AF1D80}"/>
                </a:ext>
              </a:extLst>
            </p:cNvPr>
            <p:cNvGrpSpPr/>
            <p:nvPr/>
          </p:nvGrpSpPr>
          <p:grpSpPr>
            <a:xfrm>
              <a:off x="770497" y="2564285"/>
              <a:ext cx="1503119" cy="2142434"/>
              <a:chOff x="908173" y="2596774"/>
              <a:chExt cx="1503119" cy="2142434"/>
            </a:xfrm>
          </p:grpSpPr>
          <p:sp>
            <p:nvSpPr>
              <p:cNvPr id="8" name="矩形: 圓角化同側角落 7">
                <a:extLst>
                  <a:ext uri="{FF2B5EF4-FFF2-40B4-BE49-F238E27FC236}">
                    <a16:creationId xmlns:a16="http://schemas.microsoft.com/office/drawing/2014/main" id="{F602CF58-9521-4A9F-AD30-13D4FBA1CAF9}"/>
                  </a:ext>
                </a:extLst>
              </p:cNvPr>
              <p:cNvSpPr/>
              <p:nvPr/>
            </p:nvSpPr>
            <p:spPr>
              <a:xfrm rot="10800000">
                <a:off x="908173" y="3664401"/>
                <a:ext cx="1503119" cy="1074807"/>
              </a:xfrm>
              <a:prstGeom prst="round2Same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rgbClr val="51A6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9" name="矩形: 圓角化同側角落 8">
                <a:extLst>
                  <a:ext uri="{FF2B5EF4-FFF2-40B4-BE49-F238E27FC236}">
                    <a16:creationId xmlns:a16="http://schemas.microsoft.com/office/drawing/2014/main" id="{B5179FC6-B51C-400F-96B9-3C3BB6839EAE}"/>
                  </a:ext>
                </a:extLst>
              </p:cNvPr>
              <p:cNvSpPr/>
              <p:nvPr/>
            </p:nvSpPr>
            <p:spPr>
              <a:xfrm>
                <a:off x="908173" y="2596774"/>
                <a:ext cx="1503119" cy="1074807"/>
              </a:xfrm>
              <a:prstGeom prst="round2SameRect">
                <a:avLst/>
              </a:prstGeom>
              <a:solidFill>
                <a:srgbClr val="F6F6F6"/>
              </a:solidFill>
              <a:ln>
                <a:solidFill>
                  <a:srgbClr val="51A6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5688ABB2-7E4C-4B60-B81B-960CB09DBEFE}"/>
                </a:ext>
              </a:extLst>
            </p:cNvPr>
            <p:cNvCxnSpPr/>
            <p:nvPr/>
          </p:nvCxnSpPr>
          <p:spPr>
            <a:xfrm>
              <a:off x="1538358" y="3539283"/>
              <a:ext cx="0" cy="19929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文字方塊 46">
              <a:extLst>
                <a:ext uri="{FF2B5EF4-FFF2-40B4-BE49-F238E27FC236}">
                  <a16:creationId xmlns:a16="http://schemas.microsoft.com/office/drawing/2014/main" id="{0D90DCB0-E68F-4961-864C-99ED286BCFFA}"/>
                </a:ext>
              </a:extLst>
            </p:cNvPr>
            <p:cNvSpPr txBox="1"/>
            <p:nvPr/>
          </p:nvSpPr>
          <p:spPr>
            <a:xfrm>
              <a:off x="770497" y="2576569"/>
              <a:ext cx="15357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1200" b="1">
                  <a:solidFill>
                    <a:srgbClr val="6B09F7"/>
                  </a:solidFill>
                </a:rPr>
                <a:t>Remote NAS</a:t>
              </a:r>
              <a:endParaRPr lang="zh-TW" altLang="en-US" sz="1200" b="1">
                <a:solidFill>
                  <a:srgbClr val="6B09F7"/>
                </a:solidFill>
              </a:endParaRPr>
            </a:p>
          </p:txBody>
        </p:sp>
        <p:sp>
          <p:nvSpPr>
            <p:cNvPr id="12" name="文字方塊 48">
              <a:extLst>
                <a:ext uri="{FF2B5EF4-FFF2-40B4-BE49-F238E27FC236}">
                  <a16:creationId xmlns:a16="http://schemas.microsoft.com/office/drawing/2014/main" id="{EB1EDA88-C975-4F12-A8D1-AD1A61748236}"/>
                </a:ext>
              </a:extLst>
            </p:cNvPr>
            <p:cNvSpPr txBox="1"/>
            <p:nvPr/>
          </p:nvSpPr>
          <p:spPr>
            <a:xfrm>
              <a:off x="937550" y="4405952"/>
              <a:ext cx="1201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1200" b="1">
                  <a:solidFill>
                    <a:srgbClr val="6B09F7"/>
                  </a:solidFill>
                </a:rPr>
                <a:t>iSCSI LUN</a:t>
              </a:r>
              <a:endParaRPr lang="zh-TW" altLang="en-US" sz="1200" b="1">
                <a:solidFill>
                  <a:srgbClr val="6B09F7"/>
                </a:solidFill>
              </a:endParaRPr>
            </a:p>
          </p:txBody>
        </p:sp>
        <p:sp>
          <p:nvSpPr>
            <p:cNvPr id="13" name="文字方塊 49">
              <a:extLst>
                <a:ext uri="{FF2B5EF4-FFF2-40B4-BE49-F238E27FC236}">
                  <a16:creationId xmlns:a16="http://schemas.microsoft.com/office/drawing/2014/main" id="{1C2E9408-F5F0-4576-A978-38D475A8823E}"/>
                </a:ext>
              </a:extLst>
            </p:cNvPr>
            <p:cNvSpPr txBox="1"/>
            <p:nvPr/>
          </p:nvSpPr>
          <p:spPr>
            <a:xfrm>
              <a:off x="2273152" y="4120667"/>
              <a:ext cx="1377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1200" b="1"/>
                <a:t>Network</a:t>
              </a:r>
              <a:br>
                <a:rPr lang="en-US" altLang="zh-TW" sz="1200" b="1"/>
              </a:br>
              <a:r>
                <a:rPr lang="en-US" altLang="zh-TW" sz="1200" b="1"/>
                <a:t>(TCP or </a:t>
              </a:r>
              <a:r>
                <a:rPr lang="en-US" altLang="zh-TW" sz="1200" b="1" err="1"/>
                <a:t>iSER</a:t>
              </a:r>
              <a:r>
                <a:rPr lang="en-US" altLang="zh-TW" sz="1200" b="1"/>
                <a:t>)</a:t>
              </a:r>
              <a:endParaRPr lang="zh-TW" altLang="en-US" sz="1200" b="1"/>
            </a:p>
          </p:txBody>
        </p:sp>
        <p:sp>
          <p:nvSpPr>
            <p:cNvPr id="14" name="文字方塊 51">
              <a:extLst>
                <a:ext uri="{FF2B5EF4-FFF2-40B4-BE49-F238E27FC236}">
                  <a16:creationId xmlns:a16="http://schemas.microsoft.com/office/drawing/2014/main" id="{808F81E1-898C-45FE-AA59-6FBC02111487}"/>
                </a:ext>
              </a:extLst>
            </p:cNvPr>
            <p:cNvSpPr txBox="1"/>
            <p:nvPr/>
          </p:nvSpPr>
          <p:spPr>
            <a:xfrm>
              <a:off x="3458254" y="4133449"/>
              <a:ext cx="1377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1200" b="1">
                  <a:solidFill>
                    <a:srgbClr val="6B09F7"/>
                  </a:solidFill>
                </a:rPr>
                <a:t>Virtual Disk</a:t>
              </a:r>
              <a:endParaRPr lang="zh-TW" altLang="en-US" sz="1200" b="1">
                <a:solidFill>
                  <a:srgbClr val="6B09F7"/>
                </a:solidFill>
              </a:endParaRPr>
            </a:p>
          </p:txBody>
        </p:sp>
        <p:sp>
          <p:nvSpPr>
            <p:cNvPr id="15" name="文字方塊 62">
              <a:extLst>
                <a:ext uri="{FF2B5EF4-FFF2-40B4-BE49-F238E27FC236}">
                  <a16:creationId xmlns:a16="http://schemas.microsoft.com/office/drawing/2014/main" id="{1E223AE1-8291-4863-92B8-784F070C5DA8}"/>
                </a:ext>
              </a:extLst>
            </p:cNvPr>
            <p:cNvSpPr txBox="1"/>
            <p:nvPr/>
          </p:nvSpPr>
          <p:spPr>
            <a:xfrm>
              <a:off x="5117830" y="4377144"/>
              <a:ext cx="1550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1200" b="1">
                  <a:solidFill>
                    <a:srgbClr val="6B09F7"/>
                  </a:solidFill>
                </a:rPr>
                <a:t>Storage Pool 02</a:t>
              </a:r>
              <a:endParaRPr lang="zh-TW" altLang="en-US" sz="1200" b="1">
                <a:solidFill>
                  <a:srgbClr val="6B09F7"/>
                </a:solidFill>
              </a:endParaRPr>
            </a:p>
          </p:txBody>
        </p:sp>
        <p:sp>
          <p:nvSpPr>
            <p:cNvPr id="16" name="文字方塊 63">
              <a:extLst>
                <a:ext uri="{FF2B5EF4-FFF2-40B4-BE49-F238E27FC236}">
                  <a16:creationId xmlns:a16="http://schemas.microsoft.com/office/drawing/2014/main" id="{5B8F3753-9BEA-4605-A803-FD8E72BABA5C}"/>
                </a:ext>
              </a:extLst>
            </p:cNvPr>
            <p:cNvSpPr txBox="1"/>
            <p:nvPr/>
          </p:nvSpPr>
          <p:spPr>
            <a:xfrm>
              <a:off x="6670726" y="4377144"/>
              <a:ext cx="1550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1200" b="1">
                  <a:solidFill>
                    <a:srgbClr val="0035FF"/>
                  </a:solidFill>
                </a:rPr>
                <a:t>Storage Pool 01</a:t>
              </a:r>
              <a:endParaRPr lang="zh-TW" altLang="en-US" sz="1200" b="1">
                <a:solidFill>
                  <a:srgbClr val="0035FF"/>
                </a:solidFill>
              </a:endParaRPr>
            </a:p>
          </p:txBody>
        </p:sp>
        <p:sp>
          <p:nvSpPr>
            <p:cNvPr id="17" name="文字方塊 64">
              <a:extLst>
                <a:ext uri="{FF2B5EF4-FFF2-40B4-BE49-F238E27FC236}">
                  <a16:creationId xmlns:a16="http://schemas.microsoft.com/office/drawing/2014/main" id="{A1BFAA4E-BAD6-4832-9F09-1DD3375A0C17}"/>
                </a:ext>
              </a:extLst>
            </p:cNvPr>
            <p:cNvSpPr txBox="1"/>
            <p:nvPr/>
          </p:nvSpPr>
          <p:spPr>
            <a:xfrm>
              <a:off x="5799554" y="2595371"/>
              <a:ext cx="1550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1200" b="1">
                  <a:solidFill>
                    <a:srgbClr val="0035FF"/>
                  </a:solidFill>
                </a:rPr>
                <a:t>Host NAS</a:t>
              </a:r>
              <a:endParaRPr lang="zh-TW" altLang="en-US" sz="1200" b="1">
                <a:solidFill>
                  <a:srgbClr val="0035FF"/>
                </a:solidFill>
              </a:endParaRP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514DF1AF-7CCF-4D3B-ADAB-B6227F542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5977" y="2819979"/>
              <a:ext cx="793503" cy="777542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3C4066A0-637B-4B65-A374-C22A7E000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1607" y="2782235"/>
              <a:ext cx="793503" cy="777542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7533E5D9-608E-4C4D-9ADC-E91CD9F262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1607" y="3758404"/>
              <a:ext cx="793503" cy="736563"/>
            </a:xfrm>
            <a:prstGeom prst="rect">
              <a:avLst/>
            </a:prstGeom>
          </p:spPr>
        </p:pic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6EC2A5F5-8326-47A9-B71E-F01986A77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0909" y="3437373"/>
              <a:ext cx="759301" cy="759301"/>
            </a:xfrm>
            <a:prstGeom prst="rect">
              <a:avLst/>
            </a:prstGeom>
          </p:spPr>
        </p:pic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50063039-6D35-4CEC-901C-EABF6701F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0233" y="3369633"/>
              <a:ext cx="793503" cy="777541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FB4D20CE-9A57-40B4-8E27-291B237B8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1784" y="3668240"/>
              <a:ext cx="793503" cy="777541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1215B5F1-E97F-447A-832A-E902E0FC4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9503" y="3684358"/>
              <a:ext cx="793503" cy="777541"/>
            </a:xfrm>
            <a:prstGeom prst="rect">
              <a:avLst/>
            </a:prstGeom>
          </p:spPr>
        </p:pic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7B9E297F-F1EA-4A8B-A985-D710AB3AE692}"/>
                </a:ext>
              </a:extLst>
            </p:cNvPr>
            <p:cNvCxnSpPr>
              <a:cxnSpLocks/>
              <a:stCxn id="21" idx="1"/>
              <a:endCxn id="20" idx="3"/>
            </p:cNvCxnSpPr>
            <p:nvPr/>
          </p:nvCxnSpPr>
          <p:spPr>
            <a:xfrm flipH="1">
              <a:off x="1935110" y="3817024"/>
              <a:ext cx="675799" cy="30966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04E3F60D-67D9-4F4E-83B9-460BFB6D03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2025" y="3740818"/>
              <a:ext cx="4065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57F5D071-0358-46E7-ACC2-FFFE51C330E0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 flipV="1">
              <a:off x="4543736" y="3758404"/>
              <a:ext cx="908048" cy="29860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82C54C74-1BC2-4AA4-969C-0E478351EB2A}"/>
                </a:ext>
              </a:extLst>
            </p:cNvPr>
            <p:cNvCxnSpPr>
              <a:cxnSpLocks/>
              <a:stCxn id="18" idx="1"/>
              <a:endCxn id="23" idx="0"/>
            </p:cNvCxnSpPr>
            <p:nvPr/>
          </p:nvCxnSpPr>
          <p:spPr>
            <a:xfrm flipH="1">
              <a:off x="5848536" y="3208750"/>
              <a:ext cx="367441" cy="45949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63256AF0-CECB-4D01-AB0C-9DD35794680E}"/>
                </a:ext>
              </a:extLst>
            </p:cNvPr>
            <p:cNvCxnSpPr>
              <a:cxnSpLocks/>
              <a:stCxn id="18" idx="3"/>
              <a:endCxn id="24" idx="0"/>
            </p:cNvCxnSpPr>
            <p:nvPr/>
          </p:nvCxnSpPr>
          <p:spPr>
            <a:xfrm>
              <a:off x="7009480" y="3208750"/>
              <a:ext cx="406775" cy="475608"/>
            </a:xfrm>
            <a:prstGeom prst="line">
              <a:avLst/>
            </a:prstGeom>
            <a:ln w="28575">
              <a:solidFill>
                <a:srgbClr val="4472C4"/>
              </a:solidFill>
              <a:prstDash val="sysDot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文字方塊 77">
              <a:extLst>
                <a:ext uri="{FF2B5EF4-FFF2-40B4-BE49-F238E27FC236}">
                  <a16:creationId xmlns:a16="http://schemas.microsoft.com/office/drawing/2014/main" id="{46A9057B-4F7E-4FC3-B1ED-42ACC68D5D70}"/>
                </a:ext>
              </a:extLst>
            </p:cNvPr>
            <p:cNvSpPr txBox="1"/>
            <p:nvPr/>
          </p:nvSpPr>
          <p:spPr>
            <a:xfrm>
              <a:off x="6462418" y="3800724"/>
              <a:ext cx="339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zh-TW" sz="28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+</a:t>
              </a:r>
              <a:endParaRPr lang="zh-TW" altLang="en-US" sz="28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1" name="Shape 552" descr="ç¸éåç">
              <a:extLst>
                <a:ext uri="{FF2B5EF4-FFF2-40B4-BE49-F238E27FC236}">
                  <a16:creationId xmlns:a16="http://schemas.microsoft.com/office/drawing/2014/main" id="{D69EF3E1-918D-4C80-9E5C-47AEA94E169E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4787" y="3932191"/>
              <a:ext cx="502634" cy="502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Shape 552" descr="ç¸éåç">
              <a:extLst>
                <a:ext uri="{FF2B5EF4-FFF2-40B4-BE49-F238E27FC236}">
                  <a16:creationId xmlns:a16="http://schemas.microsoft.com/office/drawing/2014/main" id="{968474D7-D7D7-4B9B-BA90-D3B3DF1E7D40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63355" y="3945357"/>
              <a:ext cx="502634" cy="50263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88006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>
            <a:spLocks noGrp="1"/>
          </p:cNvSpPr>
          <p:nvPr>
            <p:ph type="body" idx="1"/>
          </p:nvPr>
        </p:nvSpPr>
        <p:spPr>
          <a:xfrm>
            <a:off x="475743" y="1101556"/>
            <a:ext cx="7936043" cy="81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/>
            <a:r>
              <a:rPr lang="en-US" altLang="zh-TW" sz="1600">
                <a:latin typeface="+mj-lt"/>
              </a:rPr>
              <a:t>Snapshot Replica support options to Export Source to External Storage</a:t>
            </a:r>
          </a:p>
          <a:p>
            <a:pPr fontAlgn="base"/>
            <a:r>
              <a:rPr lang="en-US" altLang="zh-TW" sz="1600">
                <a:latin typeface="+mj-lt"/>
              </a:rPr>
              <a:t>Once exported, go to remote side and import image file to the vault</a:t>
            </a:r>
            <a:endParaRPr lang="zh-TW" altLang="en-US" sz="1600">
              <a:latin typeface="+mj-lt"/>
            </a:endParaRPr>
          </a:p>
          <a:p>
            <a:pPr marL="393700" indent="-285750"/>
            <a:endParaRPr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393700" indent="-285750"/>
            <a:endParaRPr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9" name="Shape 799"/>
          <p:cNvSpPr txBox="1">
            <a:spLocks noGrp="1"/>
          </p:cNvSpPr>
          <p:nvPr>
            <p:ph type="title"/>
          </p:nvPr>
        </p:nvSpPr>
        <p:spPr>
          <a:xfrm>
            <a:off x="120422" y="307601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00"/>
            </a:pPr>
            <a:r>
              <a:rPr lang="en-US" altLang="zh-TW" sz="3200"/>
              <a:t>Snapshot Replica Support Export/Import</a:t>
            </a:r>
            <a:br>
              <a:rPr lang="en-US" altLang="zh-TW" sz="3200" b="0"/>
            </a:br>
            <a:endParaRPr sz="28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5982134" y="4218969"/>
            <a:ext cx="1216539" cy="503046"/>
          </a:xfrm>
          <a:prstGeom prst="rightArrow">
            <a:avLst>
              <a:gd name="adj1" fmla="val 50000"/>
              <a:gd name="adj2" fmla="val 60377"/>
            </a:avLst>
          </a:prstGeom>
          <a:gradFill>
            <a:gsLst>
              <a:gs pos="0">
                <a:srgbClr val="FFFFFF">
                  <a:alpha val="94901"/>
                </a:srgbClr>
              </a:gs>
              <a:gs pos="33000">
                <a:srgbClr val="E36C09"/>
              </a:gs>
              <a:gs pos="100000">
                <a:srgbClr val="E36C0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5982134" y="3322479"/>
            <a:ext cx="1216539" cy="503046"/>
          </a:xfrm>
          <a:prstGeom prst="rightArrow">
            <a:avLst>
              <a:gd name="adj1" fmla="val 50000"/>
              <a:gd name="adj2" fmla="val 60377"/>
            </a:avLst>
          </a:prstGeom>
          <a:gradFill>
            <a:gsLst>
              <a:gs pos="0">
                <a:srgbClr val="FFFFFF">
                  <a:alpha val="94901"/>
                </a:srgbClr>
              </a:gs>
              <a:gs pos="33000">
                <a:srgbClr val="E36C09"/>
              </a:gs>
              <a:gs pos="100000">
                <a:srgbClr val="E36C0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Shape 80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75" y="2056250"/>
            <a:ext cx="4581782" cy="2896234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Shape 803"/>
          <p:cNvSpPr/>
          <p:nvPr/>
        </p:nvSpPr>
        <p:spPr>
          <a:xfrm>
            <a:off x="317225" y="3336873"/>
            <a:ext cx="4245742" cy="1189066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Shape 80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077" y="3227186"/>
            <a:ext cx="1770948" cy="157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Shape 805"/>
          <p:cNvSpPr/>
          <p:nvPr/>
        </p:nvSpPr>
        <p:spPr>
          <a:xfrm>
            <a:off x="780776" y="4389414"/>
            <a:ext cx="2539625" cy="2730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altLang="zh-TW" b="1">
                <a:solidFill>
                  <a:schemeClr val="lt1"/>
                </a:solidFill>
                <a:ea typeface="Microsoft JhengHei"/>
                <a:cs typeface="Microsoft JhengHei"/>
                <a:sym typeface="Microsoft JhengHei"/>
              </a:rPr>
              <a:t>Thick Volume</a:t>
            </a:r>
          </a:p>
        </p:txBody>
      </p:sp>
      <p:pic>
        <p:nvPicPr>
          <p:cNvPr id="806" name="Shape 806" descr="https://www.qnap.com/i/_attach_file/product/photo/800_500/237_1480300406_TS-831X-Right-angle-of-elevation_V2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25" y="4026430"/>
            <a:ext cx="1432082" cy="895051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Shape 807"/>
          <p:cNvSpPr txBox="1"/>
          <p:nvPr/>
        </p:nvSpPr>
        <p:spPr>
          <a:xfrm>
            <a:off x="-64179" y="4986971"/>
            <a:ext cx="50016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Both the source and destination NAS must be at QTS version equal to or above 4.3.5 to use this function.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8" name="Shape 808" descr="https://www.qnap.com/i/_attach_file/product/photo/800_500/237_1480300406_TS-831X-Right-angle-of-elevation_V2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25" y="3139317"/>
            <a:ext cx="1419382" cy="88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Shape 80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187" y="3461443"/>
            <a:ext cx="731040" cy="59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Shape 81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187" y="4361516"/>
            <a:ext cx="731040" cy="594297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Shape 812"/>
          <p:cNvSpPr/>
          <p:nvPr/>
        </p:nvSpPr>
        <p:spPr>
          <a:xfrm>
            <a:off x="3614296" y="4218969"/>
            <a:ext cx="1216539" cy="503046"/>
          </a:xfrm>
          <a:prstGeom prst="rightArrow">
            <a:avLst>
              <a:gd name="adj1" fmla="val 50000"/>
              <a:gd name="adj2" fmla="val 60377"/>
            </a:avLst>
          </a:prstGeom>
          <a:gradFill>
            <a:gsLst>
              <a:gs pos="0">
                <a:srgbClr val="FFFFFF">
                  <a:alpha val="94901"/>
                </a:srgbClr>
              </a:gs>
              <a:gs pos="33000">
                <a:srgbClr val="E36C09"/>
              </a:gs>
              <a:gs pos="100000">
                <a:srgbClr val="E36C0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4" name="Shape 81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506" y="3457653"/>
            <a:ext cx="397156" cy="24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Shape 81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506" y="4348571"/>
            <a:ext cx="397156" cy="24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813" descr="ç¸éåç"/>
          <p:cNvPicPr preferRelativeResize="0"/>
          <p:nvPr/>
        </p:nvPicPr>
        <p:blipFill rotWithShape="1">
          <a:blip r:embed="rId9" cstate="screen">
            <a:alphaModFix/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73816">
            <a:off x="4021900" y="4296715"/>
            <a:ext cx="387542" cy="351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2C7F207D-6272-4B7B-80DF-97396D885F5F}"/>
              </a:ext>
            </a:extLst>
          </p:cNvPr>
          <p:cNvGrpSpPr/>
          <p:nvPr/>
        </p:nvGrpSpPr>
        <p:grpSpPr>
          <a:xfrm>
            <a:off x="4770782" y="2017049"/>
            <a:ext cx="4189445" cy="983404"/>
            <a:chOff x="4867531" y="2123516"/>
            <a:chExt cx="3454685" cy="745379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9395B434-070A-443C-89F3-12EC2FE0D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867531" y="2123516"/>
              <a:ext cx="2752468" cy="745379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3D1279D6-BCC2-4CA8-8778-90AABB57D2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57054" y="2123516"/>
              <a:ext cx="2165162" cy="745379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5474471" y="2111358"/>
            <a:ext cx="3335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Use External RAID Storage with Snapshot Replica Export to quickly setup multiple backup site.</a:t>
            </a:r>
            <a:endParaRPr lang="zh-TW" altLang="en-US" b="1">
              <a:solidFill>
                <a:schemeClr val="bg1"/>
              </a:solidFill>
              <a:ea typeface="Microsoft YaHei" panose="020B0503020204020204" pitchFamily="34" charset="-122"/>
              <a:cs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F400B40-3BB3-4B1E-A07E-2AE24F3FAA03}"/>
              </a:ext>
            </a:extLst>
          </p:cNvPr>
          <p:cNvSpPr/>
          <p:nvPr/>
        </p:nvSpPr>
        <p:spPr>
          <a:xfrm>
            <a:off x="0" y="1166814"/>
            <a:ext cx="9144000" cy="397668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5000"/>
                  <a:lumMod val="0"/>
                  <a:lumOff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818D8B-1766-4754-9B74-DAA0327462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47"/>
          <a:stretch/>
        </p:blipFill>
        <p:spPr>
          <a:xfrm>
            <a:off x="153208" y="1151367"/>
            <a:ext cx="4400319" cy="50561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CB0BBAA-11B9-4DF9-A459-15F016DC4F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826" y="1208929"/>
            <a:ext cx="4967288" cy="448057"/>
          </a:xfrm>
          <a:prstGeom prst="rect">
            <a:avLst/>
          </a:prstGeom>
        </p:spPr>
      </p:pic>
      <p:graphicFrame>
        <p:nvGraphicFramePr>
          <p:cNvPr id="820" name="Shape 820"/>
          <p:cNvGraphicFramePr/>
          <p:nvPr>
            <p:extLst>
              <p:ext uri="{D42A27DB-BD31-4B8C-83A1-F6EECF244321}">
                <p14:modId xmlns:p14="http://schemas.microsoft.com/office/powerpoint/2010/main" val="2930290234"/>
              </p:ext>
            </p:extLst>
          </p:nvPr>
        </p:nvGraphicFramePr>
        <p:xfrm>
          <a:off x="153207" y="1782626"/>
          <a:ext cx="8879470" cy="28447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2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Backup Solution</a:t>
                      </a:r>
                      <a:endParaRPr lang="en-US" sz="2400" b="1">
                        <a:latin typeface="+mj-lt"/>
                      </a:endParaRPr>
                    </a:p>
                  </a:txBody>
                  <a:tcPr marL="63500" marR="63500" marT="31750" marB="3175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Snapshot Replica </a:t>
                      </a:r>
                      <a:endParaRPr lang="en-US" sz="2400" b="1">
                        <a:latin typeface="+mj-lt"/>
                      </a:endParaRPr>
                    </a:p>
                  </a:txBody>
                  <a:tcPr marL="63500" marR="63500" marT="31750" marB="3175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+mj-lt"/>
                        </a:rPr>
                        <a:t>RTRR </a:t>
                      </a:r>
                      <a:endParaRPr lang="en-US" sz="2400" b="1">
                        <a:latin typeface="+mj-lt"/>
                      </a:endParaRPr>
                    </a:p>
                  </a:txBody>
                  <a:tcPr marL="63500" marR="63500" marT="31750" marB="3175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err="1">
                          <a:solidFill>
                            <a:srgbClr val="FFFFFF"/>
                          </a:solidFill>
                          <a:latin typeface="+mj-lt"/>
                        </a:rPr>
                        <a:t>Rsync</a:t>
                      </a:r>
                      <a:endParaRPr lang="en-US" sz="2400" b="1">
                        <a:latin typeface="+mj-lt"/>
                      </a:endParaRPr>
                    </a:p>
                  </a:txBody>
                  <a:tcPr marL="63500" marR="63500" marT="31750" marB="3175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2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Backup Method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Block-level snapshot-based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File-level file-based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Block-level file-based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Backup Type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Differential backup</a:t>
                      </a:r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br>
                        <a:rPr lang="en-US" sz="1200" b="1" i="0" u="none" strike="noStrike" baseline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(Only Transfer difference)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Overwrite different file</a:t>
                      </a:r>
                      <a:endParaRPr lang="en-US" b="1">
                        <a:latin typeface="+mj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(Transfer whole file)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Differential backup</a:t>
                      </a:r>
                      <a:r>
                        <a:rPr lang="en-US" altLang="zh-TW" sz="1200" b="1" i="0" u="none" strike="noStrike" baseline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br>
                        <a:rPr lang="en-US" altLang="zh-TW" sz="1200" b="1" i="0" u="none" strike="noStrike" baseline="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(Only Transfer difference)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Backup Time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Schedule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Real time/Schedule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Schedule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2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Recovery Solution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C0C0C"/>
                          </a:solidFill>
                          <a:latin typeface="+mj-lt"/>
                        </a:rPr>
                        <a:t>Remote recovery/Source recovery/</a:t>
                      </a:r>
                      <a:r>
                        <a:rPr lang="en-US" sz="1200" b="1" i="0" u="none" strike="noStrike" baseline="0">
                          <a:solidFill>
                            <a:srgbClr val="0C0C0C"/>
                          </a:solidFill>
                          <a:latin typeface="+mj-lt"/>
                        </a:rPr>
                        <a:t> Import recovery</a:t>
                      </a:r>
                      <a:endParaRPr lang="en-US" b="1">
                        <a:solidFill>
                          <a:srgbClr val="0C0C0C"/>
                        </a:solidFill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Remote recovery/ Synchronizing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Remote recovery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Backup Destination 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NAS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NAS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err="1">
                          <a:solidFill>
                            <a:srgbClr val="000000"/>
                          </a:solidFill>
                          <a:latin typeface="+mj-lt"/>
                        </a:rPr>
                        <a:t>Rsync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Server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22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Using Scenario 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Backup whole volume/LUN with many small files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Data synchronizing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Backup specified large files such as VM images</a:t>
                      </a:r>
                      <a:endParaRPr lang="en-US" b="1">
                        <a:latin typeface="+mj-lt"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22" name="Shape 822"/>
          <p:cNvSpPr txBox="1"/>
          <p:nvPr/>
        </p:nvSpPr>
        <p:spPr>
          <a:xfrm>
            <a:off x="665019" y="1311317"/>
            <a:ext cx="8367658" cy="65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50" rIns="68550" bIns="34250" anchor="t" anchorCtr="0">
            <a:noAutofit/>
          </a:bodyPr>
          <a:lstStyle/>
          <a:p>
            <a:pPr fontAlgn="base"/>
            <a:r>
              <a:rPr lang="en-US" altLang="zh-TW" sz="1200" b="1">
                <a:solidFill>
                  <a:schemeClr val="bg1"/>
                </a:solidFill>
              </a:rPr>
              <a:t>With Remote Snapshot Vault Restore, Snapshot Replica is the best option to backup whole volume for file server</a:t>
            </a:r>
          </a:p>
        </p:txBody>
      </p:sp>
      <p:sp>
        <p:nvSpPr>
          <p:cNvPr id="11" name="Shape 821"/>
          <p:cNvSpPr txBox="1">
            <a:spLocks/>
          </p:cNvSpPr>
          <p:nvPr/>
        </p:nvSpPr>
        <p:spPr>
          <a:xfrm>
            <a:off x="153208" y="191729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tabLst/>
              <a:defRPr/>
            </a:pPr>
            <a:r>
              <a:rPr kumimoji="0" lang="en-US" altLang="zh-TW" sz="3200" b="1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Work Smart With the Snapshot Replica</a:t>
            </a: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title"/>
          </p:nvPr>
        </p:nvSpPr>
        <p:spPr>
          <a:xfrm>
            <a:off x="120422" y="138789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00"/>
            </a:pPr>
            <a:r>
              <a:rPr lang="zh-TW" altLang="zh-TW"/>
              <a:t>QNAP NAS </a:t>
            </a:r>
            <a:r>
              <a:rPr lang="en-US" altLang="zh-TW"/>
              <a:t>Snapshot Recap</a:t>
            </a:r>
            <a:endParaRPr lang="zh-TW" altLang="en-US" b="1" i="0" u="none" strike="noStrike" cap="none">
              <a:solidFill>
                <a:schemeClr val="lt1"/>
              </a:solidFill>
              <a:latin typeface="Microsoft JhengHei"/>
              <a:ea typeface="Microsoft JhengHei"/>
            </a:endParaRPr>
          </a:p>
        </p:txBody>
      </p:sp>
      <p:sp>
        <p:nvSpPr>
          <p:cNvPr id="829" name="Shape 829"/>
          <p:cNvSpPr txBox="1"/>
          <p:nvPr/>
        </p:nvSpPr>
        <p:spPr>
          <a:xfrm>
            <a:off x="249323" y="5390027"/>
            <a:ext cx="500169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Both the source and destination NAS must be at QTS version equal to or above 4.3.5 to use this function.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457200" y="1063626"/>
            <a:ext cx="8229600" cy="353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349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None/>
            </a:pPr>
            <a:endParaRPr sz="20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" name="Shape 831"/>
          <p:cNvGrpSpPr/>
          <p:nvPr/>
        </p:nvGrpSpPr>
        <p:grpSpPr>
          <a:xfrm>
            <a:off x="-5255" y="1043143"/>
            <a:ext cx="9144000" cy="4100357"/>
            <a:chOff x="0" y="1053465"/>
            <a:chExt cx="9144000" cy="4100357"/>
          </a:xfrm>
        </p:grpSpPr>
        <p:pic>
          <p:nvPicPr>
            <p:cNvPr id="832" name="Shape 832" descr="https://previews.123rf.com/images/wavebreakmediamicro/wavebreakmediamicro1504/wavebreakmediamicro150406446/38377240-businessman-looking-away-while-using-tablet-against-server-room-Stock-Photo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978"/>
            <a:stretch/>
          </p:blipFill>
          <p:spPr>
            <a:xfrm>
              <a:off x="0" y="1053465"/>
              <a:ext cx="9144000" cy="41003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grpSp>
          <p:nvGrpSpPr>
            <p:cNvPr id="833" name="Shape 833"/>
            <p:cNvGrpSpPr/>
            <p:nvPr/>
          </p:nvGrpSpPr>
          <p:grpSpPr>
            <a:xfrm>
              <a:off x="163419" y="1214110"/>
              <a:ext cx="7084850" cy="3930106"/>
              <a:chOff x="-75385" y="1142990"/>
              <a:chExt cx="7084850" cy="3930106"/>
            </a:xfrm>
          </p:grpSpPr>
          <p:sp>
            <p:nvSpPr>
              <p:cNvPr id="834" name="Shape 834"/>
              <p:cNvSpPr txBox="1"/>
              <p:nvPr/>
            </p:nvSpPr>
            <p:spPr>
              <a:xfrm>
                <a:off x="1933465" y="4826196"/>
                <a:ext cx="5076000" cy="24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50" tIns="34275" rIns="68550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5" name="Shape 835"/>
              <p:cNvGrpSpPr/>
              <p:nvPr/>
            </p:nvGrpSpPr>
            <p:grpSpPr>
              <a:xfrm>
                <a:off x="-75385" y="1142990"/>
                <a:ext cx="5790393" cy="1076884"/>
                <a:chOff x="111157" y="-1785968"/>
                <a:chExt cx="5532413" cy="1076884"/>
              </a:xfrm>
            </p:grpSpPr>
            <p:sp>
              <p:nvSpPr>
                <p:cNvPr id="836" name="Shape 836"/>
                <p:cNvSpPr/>
                <p:nvPr/>
              </p:nvSpPr>
              <p:spPr>
                <a:xfrm>
                  <a:off x="481560" y="-1785968"/>
                  <a:ext cx="5162010" cy="1076884"/>
                </a:xfrm>
                <a:prstGeom prst="rect">
                  <a:avLst/>
                </a:pr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14000">
                      <a:srgbClr val="FFFFFF">
                        <a:alpha val="82745"/>
                      </a:srgbClr>
                    </a:gs>
                    <a:gs pos="100000">
                      <a:schemeClr val="lt1"/>
                    </a:gs>
                  </a:gsLst>
                  <a:lin ang="10800000" scaled="0"/>
                </a:gradFill>
                <a:ln w="12700" cap="flat" cmpd="sng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200"/>
                    <a:buFont typeface="Arial"/>
                    <a:buNone/>
                  </a:pPr>
                  <a:endParaRPr sz="4200" b="0" i="0" u="none" strike="noStrike" cap="none">
                    <a:solidFill>
                      <a:srgbClr val="161D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Shape 837"/>
                <p:cNvSpPr txBox="1"/>
                <p:nvPr/>
              </p:nvSpPr>
              <p:spPr>
                <a:xfrm>
                  <a:off x="500034" y="-1785968"/>
                  <a:ext cx="4829837" cy="10001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63500" lvl="0"/>
                  <a:r>
                    <a:rPr lang="en-US" altLang="zh-TW" sz="2400" b="1">
                      <a:solidFill>
                        <a:srgbClr val="0070C0"/>
                      </a:solidFill>
                      <a:ea typeface="Microsoft JhengHei"/>
                      <a:cs typeface="Microsoft JhengHei"/>
                      <a:sym typeface="Microsoft JhengHei"/>
                    </a:rPr>
                    <a:t>Local Snapshot </a:t>
                  </a:r>
                  <a:br>
                    <a:rPr lang="en-US" altLang="zh-TW" sz="2800" b="1">
                      <a:solidFill>
                        <a:srgbClr val="0070C0"/>
                      </a:solidFill>
                      <a:ea typeface="Microsoft JhengHei"/>
                      <a:cs typeface="Microsoft JhengHei"/>
                      <a:sym typeface="Microsoft JhengHei"/>
                    </a:rPr>
                  </a:br>
                  <a:r>
                    <a:rPr lang="en-US" altLang="zh-TW" b="1">
                      <a:solidFill>
                        <a:srgbClr val="0070C0"/>
                      </a:solidFill>
                      <a:ea typeface="Microsoft JhengHei"/>
                      <a:cs typeface="Microsoft JhengHei"/>
                      <a:sym typeface="Microsoft JhengHei"/>
                    </a:rPr>
                    <a:t>Using QNAP NAS to easily create, manage and restore your file with snapshot.</a:t>
                  </a:r>
                  <a:endParaRPr lang="en-US" altLang="zh-TW" sz="2400" b="1">
                    <a:solidFill>
                      <a:srgbClr val="0070C0"/>
                    </a:solidFill>
                    <a:ea typeface="Microsoft JhengHei"/>
                    <a:cs typeface="Microsoft JhengHei"/>
                    <a:sym typeface="Microsoft JhengHei"/>
                  </a:endParaRPr>
                </a:p>
              </p:txBody>
            </p:sp>
            <p:sp>
              <p:nvSpPr>
                <p:cNvPr id="838" name="Shape 838"/>
                <p:cNvSpPr txBox="1"/>
                <p:nvPr/>
              </p:nvSpPr>
              <p:spPr>
                <a:xfrm>
                  <a:off x="111157" y="-1589526"/>
                  <a:ext cx="447149" cy="684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2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2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9" name="Shape 839"/>
              <p:cNvGrpSpPr/>
              <p:nvPr/>
            </p:nvGrpSpPr>
            <p:grpSpPr>
              <a:xfrm>
                <a:off x="-75385" y="2317430"/>
                <a:ext cx="5790392" cy="1100232"/>
                <a:chOff x="111157" y="-1757526"/>
                <a:chExt cx="5532413" cy="1100232"/>
              </a:xfrm>
            </p:grpSpPr>
            <p:sp>
              <p:nvSpPr>
                <p:cNvPr id="840" name="Shape 840"/>
                <p:cNvSpPr/>
                <p:nvPr/>
              </p:nvSpPr>
              <p:spPr>
                <a:xfrm>
                  <a:off x="481560" y="-1757526"/>
                  <a:ext cx="5162010" cy="1100232"/>
                </a:xfrm>
                <a:prstGeom prst="rect">
                  <a:avLst/>
                </a:pr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14000">
                      <a:srgbClr val="FFFFFF">
                        <a:alpha val="82745"/>
                      </a:srgbClr>
                    </a:gs>
                    <a:gs pos="100000">
                      <a:schemeClr val="lt1"/>
                    </a:gs>
                  </a:gsLst>
                  <a:lin ang="10800000" scaled="0"/>
                </a:gradFill>
                <a:ln w="12700" cap="flat" cmpd="sng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200"/>
                    <a:buFont typeface="Arial"/>
                    <a:buNone/>
                  </a:pPr>
                  <a:endParaRPr sz="4200" b="0" i="0" u="none" strike="noStrike" cap="none">
                    <a:solidFill>
                      <a:srgbClr val="161D9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Shape 841"/>
                <p:cNvSpPr txBox="1"/>
                <p:nvPr/>
              </p:nvSpPr>
              <p:spPr>
                <a:xfrm>
                  <a:off x="500034" y="-1662167"/>
                  <a:ext cx="4829838" cy="7968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63500" lvl="0">
                    <a:spcBef>
                      <a:spcPts val="500"/>
                    </a:spcBef>
                  </a:pPr>
                  <a:r>
                    <a:rPr lang="en-US" altLang="zh-TW" sz="2400" b="1">
                      <a:solidFill>
                        <a:srgbClr val="0070C0"/>
                      </a:solidFill>
                      <a:ea typeface="Microsoft JhengHei"/>
                      <a:cs typeface="Microsoft JhengHei"/>
                      <a:sym typeface="Microsoft JhengHei"/>
                    </a:rPr>
                    <a:t>Snapshot Space Management</a:t>
                  </a:r>
                </a:p>
                <a:p>
                  <a:pPr marL="63500" lvl="0">
                    <a:spcBef>
                      <a:spcPts val="500"/>
                    </a:spcBef>
                  </a:pPr>
                  <a:r>
                    <a:rPr lang="en-US" altLang="zh-TW" b="1">
                      <a:solidFill>
                        <a:srgbClr val="0070C0"/>
                      </a:solidFill>
                      <a:ea typeface="Microsoft JhengHei"/>
                      <a:cs typeface="Microsoft JhengHei"/>
                      <a:sym typeface="Microsoft JhengHei"/>
                    </a:rPr>
                    <a:t>The “Out of volume” snapshot allows a Conservative but Completed snapshot protection. </a:t>
                  </a:r>
                </a:p>
              </p:txBody>
            </p:sp>
            <p:sp>
              <p:nvSpPr>
                <p:cNvPr id="842" name="Shape 842"/>
                <p:cNvSpPr txBox="1"/>
                <p:nvPr/>
              </p:nvSpPr>
              <p:spPr>
                <a:xfrm>
                  <a:off x="111157" y="-1550144"/>
                  <a:ext cx="447149" cy="6840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zh-TW" sz="24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</a:t>
                  </a:r>
                  <a:endParaRPr sz="2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3" name="Shape 843"/>
              <p:cNvSpPr/>
              <p:nvPr/>
            </p:nvSpPr>
            <p:spPr>
              <a:xfrm>
                <a:off x="331625" y="3515218"/>
                <a:ext cx="5382005" cy="1166602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4000">
                    <a:srgbClr val="FFFFFF">
                      <a:alpha val="92941"/>
                    </a:srgbClr>
                  </a:gs>
                  <a:gs pos="100000">
                    <a:schemeClr val="lt1"/>
                  </a:gs>
                </a:gsLst>
                <a:lin ang="10800000" scaled="0"/>
              </a:gradFill>
              <a:ln w="12700" cap="flat" cmpd="sng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200"/>
                  <a:buFont typeface="Arial"/>
                  <a:buNone/>
                </a:pPr>
                <a:endParaRPr sz="4200" b="0" i="0" u="none" strike="noStrike" cap="none">
                  <a:solidFill>
                    <a:srgbClr val="161D9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Shape 844"/>
              <p:cNvSpPr txBox="1"/>
              <p:nvPr/>
            </p:nvSpPr>
            <p:spPr>
              <a:xfrm>
                <a:off x="312291" y="3659732"/>
                <a:ext cx="4705174" cy="8297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63500" lvl="0"/>
                <a:r>
                  <a:rPr lang="en-US" altLang="zh-TW" sz="2400" b="1">
                    <a:solidFill>
                      <a:srgbClr val="0070C0"/>
                    </a:solidFill>
                    <a:ea typeface="Microsoft JhengHei"/>
                    <a:cs typeface="Microsoft JhengHei"/>
                    <a:sym typeface="Microsoft JhengHei"/>
                  </a:rPr>
                  <a:t>Snapshot Replica </a:t>
                </a:r>
                <a:endParaRPr lang="en-US" altLang="zh-TW" sz="1200">
                  <a:solidFill>
                    <a:srgbClr val="0070C0"/>
                  </a:solidFill>
                  <a:ea typeface="Microsoft JhengHei"/>
                  <a:cs typeface="Microsoft JhengHei"/>
                  <a:sym typeface="Microsoft JhengHei"/>
                </a:endParaRPr>
              </a:p>
              <a:p>
                <a:pPr marL="63500" lvl="0">
                  <a:spcBef>
                    <a:spcPts val="500"/>
                  </a:spcBef>
                </a:pPr>
                <a:r>
                  <a:rPr lang="en-US" altLang="zh-TW" b="1">
                    <a:solidFill>
                      <a:srgbClr val="0070C0"/>
                    </a:solidFill>
                    <a:ea typeface="Microsoft JhengHei"/>
                    <a:cs typeface="Microsoft JhengHei"/>
                    <a:sym typeface="Microsoft JhengHei"/>
                  </a:rPr>
                  <a:t>Backup your snapshot to a remote NAS and enjoy a fast restoration experience with remote restore and 10GbE solution. </a:t>
                </a:r>
              </a:p>
            </p:txBody>
          </p:sp>
          <p:sp>
            <p:nvSpPr>
              <p:cNvPr id="845" name="Shape 845"/>
              <p:cNvSpPr txBox="1"/>
              <p:nvPr/>
            </p:nvSpPr>
            <p:spPr>
              <a:xfrm>
                <a:off x="-75385" y="3756519"/>
                <a:ext cx="468000" cy="684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TW" sz="2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82">
            <a:extLst>
              <a:ext uri="{FF2B5EF4-FFF2-40B4-BE49-F238E27FC236}">
                <a16:creationId xmlns:a16="http://schemas.microsoft.com/office/drawing/2014/main" id="{4CD94616-19F3-4FE7-914C-FE2CF536AD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939" y="1475358"/>
            <a:ext cx="4391918" cy="158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zh-TW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altLang="zh-TW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NAP</a:t>
            </a:r>
            <a:r>
              <a:rPr lang="en-US" altLang="zh-TW" sz="6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NAS</a:t>
            </a:r>
            <a:br>
              <a:rPr lang="en-US" alt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Your Best Choose</a:t>
            </a:r>
            <a:endParaRPr lang="zh-TW" altLang="en-US" sz="36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Arial"/>
            </a:endParaRPr>
          </a:p>
        </p:txBody>
      </p:sp>
      <p:sp>
        <p:nvSpPr>
          <p:cNvPr id="8" name="副標題 16">
            <a:extLst>
              <a:ext uri="{FF2B5EF4-FFF2-40B4-BE49-F238E27FC236}">
                <a16:creationId xmlns:a16="http://schemas.microsoft.com/office/drawing/2014/main" id="{125A7723-3FAD-4254-8E84-654DB44A9F24}"/>
              </a:ext>
            </a:extLst>
          </p:cNvPr>
          <p:cNvSpPr txBox="1">
            <a:spLocks/>
          </p:cNvSpPr>
          <p:nvPr/>
        </p:nvSpPr>
        <p:spPr>
          <a:xfrm>
            <a:off x="345939" y="4282730"/>
            <a:ext cx="4391918" cy="326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500" b="1">
                <a:solidFill>
                  <a:schemeClr val="bg1"/>
                </a:solidFill>
              </a:rPr>
              <a:t>Copyright © 2018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5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矩形 110">
            <a:extLst>
              <a:ext uri="{FF2B5EF4-FFF2-40B4-BE49-F238E27FC236}">
                <a16:creationId xmlns:a16="http://schemas.microsoft.com/office/drawing/2014/main" id="{E696DFA3-F7BE-472D-9E44-53A1C730CD34}"/>
              </a:ext>
            </a:extLst>
          </p:cNvPr>
          <p:cNvSpPr/>
          <p:nvPr/>
        </p:nvSpPr>
        <p:spPr>
          <a:xfrm>
            <a:off x="295471" y="2848328"/>
            <a:ext cx="8732120" cy="2021213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8BEC132-8305-4CF9-AC54-814BCE7430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829" y="2372546"/>
            <a:ext cx="4088624" cy="808198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6322" y="2172227"/>
            <a:ext cx="2736926" cy="297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4483508" y="2456335"/>
            <a:ext cx="1782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zh-TW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97537" y="1057247"/>
            <a:ext cx="8656478" cy="150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base">
              <a:buNone/>
            </a:pPr>
            <a:r>
              <a:rPr lang="en-US" altLang="zh-TW" b="0">
                <a:latin typeface="+mj-lt"/>
              </a:rPr>
              <a:t>In the survey of 300 Enterprise and SMB at Taiwan: </a:t>
            </a:r>
          </a:p>
          <a:p>
            <a:r>
              <a:rPr lang="en-US" altLang="zh-TW" sz="1600">
                <a:solidFill>
                  <a:srgbClr val="0070C0"/>
                </a:solidFill>
                <a:latin typeface="+mj-lt"/>
              </a:rPr>
              <a:t>60% </a:t>
            </a:r>
            <a:r>
              <a:rPr lang="en-US" altLang="zh-TW" sz="1600">
                <a:latin typeface="+mj-lt"/>
              </a:rPr>
              <a:t>have used Remote Replication as Backup Plan.</a:t>
            </a:r>
            <a:endParaRPr lang="en-US" altLang="zh-TW" sz="1600" b="0">
              <a:latin typeface="+mj-lt"/>
            </a:endParaRPr>
          </a:p>
          <a:p>
            <a:r>
              <a:rPr lang="en-US" altLang="zh-TW" sz="1600">
                <a:solidFill>
                  <a:srgbClr val="0070C0"/>
                </a:solidFill>
                <a:latin typeface="+mj-lt"/>
              </a:rPr>
              <a:t>50%</a:t>
            </a:r>
            <a:r>
              <a:rPr lang="en-US" altLang="zh-TW" sz="1600">
                <a:latin typeface="+mj-lt"/>
              </a:rPr>
              <a:t> </a:t>
            </a:r>
            <a:r>
              <a:rPr lang="en-US" altLang="zh-TW" sz="1600" b="0">
                <a:latin typeface="+mj-lt"/>
              </a:rPr>
              <a:t>of business expected the recovering time should be within </a:t>
            </a:r>
            <a:r>
              <a:rPr lang="en-US" altLang="zh-TW" sz="1600">
                <a:solidFill>
                  <a:schemeClr val="accent1"/>
                </a:solidFill>
                <a:latin typeface="+mj-lt"/>
              </a:rPr>
              <a:t>1 Hour.</a:t>
            </a:r>
          </a:p>
          <a:p>
            <a:r>
              <a:rPr lang="en-US" altLang="zh-TW" sz="1600" b="0">
                <a:latin typeface="+mj-lt"/>
              </a:rPr>
              <a:t>But </a:t>
            </a:r>
            <a:r>
              <a:rPr lang="en-US" altLang="zh-TW" sz="1600" b="0">
                <a:solidFill>
                  <a:srgbClr val="FF0000"/>
                </a:solidFill>
                <a:latin typeface="+mj-lt"/>
              </a:rPr>
              <a:t>also </a:t>
            </a:r>
            <a:r>
              <a:rPr lang="en-US" altLang="zh-TW" sz="1600">
                <a:solidFill>
                  <a:srgbClr val="FF0000"/>
                </a:solidFill>
                <a:latin typeface="+mj-lt"/>
              </a:rPr>
              <a:t>50% </a:t>
            </a:r>
            <a:r>
              <a:rPr lang="en-US" altLang="zh-TW" sz="1600" b="0">
                <a:latin typeface="+mj-lt"/>
              </a:rPr>
              <a:t>of business experience actual recovery time &gt; </a:t>
            </a:r>
            <a:r>
              <a:rPr lang="en-US" altLang="zh-TW" sz="1600">
                <a:solidFill>
                  <a:srgbClr val="FF0000"/>
                </a:solidFill>
                <a:latin typeface="+mj-lt"/>
              </a:rPr>
              <a:t>1 Day!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altLang="zh-TW">
                <a:sym typeface="Microsoft JhengHei"/>
              </a:rPr>
              <a:t>The Reason of Using Snapshot: RTO</a:t>
            </a:r>
            <a:endParaRPr lang="en-US">
              <a:sym typeface="Microsoft JhengHe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798568" y="2635969"/>
            <a:ext cx="2129109" cy="139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zh-TW" sz="800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Taiwan  IThome survey 2017</a:t>
            </a:r>
            <a:endParaRPr sz="80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8607EA6-65AC-4D07-A2E2-BE2BCE3DBB1F}"/>
              </a:ext>
            </a:extLst>
          </p:cNvPr>
          <p:cNvSpPr txBox="1"/>
          <p:nvPr/>
        </p:nvSpPr>
        <p:spPr>
          <a:xfrm>
            <a:off x="3269378" y="2490915"/>
            <a:ext cx="3260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Restoration time matters for both </a:t>
            </a:r>
          </a:p>
          <a:p>
            <a:r>
              <a:rPr lang="en-US" altLang="zh-TW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personal and business users. </a:t>
            </a:r>
            <a:endParaRPr lang="zh-TW" altLang="en-US" b="1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" name="群組 18">
            <a:extLst>
              <a:ext uri="{FF2B5EF4-FFF2-40B4-BE49-F238E27FC236}">
                <a16:creationId xmlns:a16="http://schemas.microsoft.com/office/drawing/2014/main" id="{DA18ABFB-719D-44CF-864B-D11195D10845}"/>
              </a:ext>
            </a:extLst>
          </p:cNvPr>
          <p:cNvGrpSpPr/>
          <p:nvPr/>
        </p:nvGrpSpPr>
        <p:grpSpPr>
          <a:xfrm>
            <a:off x="566855" y="3380136"/>
            <a:ext cx="5990878" cy="1197093"/>
            <a:chOff x="10750" y="3463362"/>
            <a:chExt cx="5990878" cy="1197093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7E9E444B-36CC-48E4-AB23-25955EE8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302" y="3715087"/>
              <a:ext cx="4990024" cy="666413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8C6A4A3-D08D-4A46-9E5F-E8C2B5F7F9CD}"/>
                </a:ext>
              </a:extLst>
            </p:cNvPr>
            <p:cNvSpPr txBox="1"/>
            <p:nvPr/>
          </p:nvSpPr>
          <p:spPr>
            <a:xfrm>
              <a:off x="10750" y="3463362"/>
              <a:ext cx="1650559" cy="28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>
                  <a:solidFill>
                    <a:srgbClr val="739614"/>
                  </a:solidFill>
                </a:rPr>
                <a:t>Data Backup Time</a:t>
              </a:r>
              <a:endParaRPr lang="zh-TW" altLang="en-US" sz="1200" b="1">
                <a:solidFill>
                  <a:srgbClr val="739614"/>
                </a:solidFill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1BD39BCF-7AC6-41C1-91F5-12C84B37BDEF}"/>
                </a:ext>
              </a:extLst>
            </p:cNvPr>
            <p:cNvSpPr txBox="1"/>
            <p:nvPr/>
          </p:nvSpPr>
          <p:spPr>
            <a:xfrm>
              <a:off x="4018881" y="3463362"/>
              <a:ext cx="1762794" cy="28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>
                  <a:solidFill>
                    <a:srgbClr val="739614"/>
                  </a:solidFill>
                </a:rPr>
                <a:t>Server Online</a:t>
              </a:r>
              <a:endParaRPr lang="zh-TW" altLang="en-US" sz="1200" b="1">
                <a:solidFill>
                  <a:srgbClr val="739614"/>
                </a:solidFill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889B5A4A-37D3-4ECC-87AD-72F013B468A2}"/>
                </a:ext>
              </a:extLst>
            </p:cNvPr>
            <p:cNvSpPr txBox="1"/>
            <p:nvPr/>
          </p:nvSpPr>
          <p:spPr>
            <a:xfrm>
              <a:off x="2128241" y="3463362"/>
              <a:ext cx="1650559" cy="28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>
                  <a:solidFill>
                    <a:srgbClr val="DB0579"/>
                  </a:solidFill>
                </a:rPr>
                <a:t>Disaster Occurred</a:t>
              </a:r>
              <a:endParaRPr lang="zh-TW" altLang="en-US" sz="1200" b="1">
                <a:solidFill>
                  <a:srgbClr val="DB0579"/>
                </a:solidFill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BD45996F-4A7E-4421-966E-690311AEFDC9}"/>
                </a:ext>
              </a:extLst>
            </p:cNvPr>
            <p:cNvSpPr txBox="1"/>
            <p:nvPr/>
          </p:nvSpPr>
          <p:spPr>
            <a:xfrm>
              <a:off x="1109066" y="4198790"/>
              <a:ext cx="16505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>
                  <a:solidFill>
                    <a:srgbClr val="740632"/>
                  </a:solidFill>
                </a:rPr>
                <a:t>Recover Point Objective</a:t>
              </a:r>
              <a:endParaRPr lang="zh-TW" altLang="en-US" sz="1200" b="1">
                <a:solidFill>
                  <a:srgbClr val="740632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8CE066B3-5971-4699-AC95-77A4551C008C}"/>
                </a:ext>
              </a:extLst>
            </p:cNvPr>
            <p:cNvSpPr txBox="1"/>
            <p:nvPr/>
          </p:nvSpPr>
          <p:spPr>
            <a:xfrm>
              <a:off x="3349902" y="4191170"/>
              <a:ext cx="1913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>
                  <a:solidFill>
                    <a:srgbClr val="330A41"/>
                  </a:solidFill>
                </a:rPr>
                <a:t>Recover Time </a:t>
              </a:r>
              <a:br>
                <a:rPr lang="en-US" altLang="zh-TW" sz="1200" b="1">
                  <a:solidFill>
                    <a:srgbClr val="330A41"/>
                  </a:solidFill>
                </a:rPr>
              </a:br>
              <a:r>
                <a:rPr lang="en-US" altLang="zh-TW" sz="1200" b="1">
                  <a:solidFill>
                    <a:srgbClr val="330A41"/>
                  </a:solidFill>
                </a:rPr>
                <a:t>Objective</a:t>
              </a:r>
              <a:endParaRPr lang="zh-TW" altLang="en-US" sz="1200" b="1">
                <a:solidFill>
                  <a:srgbClr val="330A41"/>
                </a:solidFill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E6C0DC37-1EF4-4227-A208-573ABAF07298}"/>
                </a:ext>
              </a:extLst>
            </p:cNvPr>
            <p:cNvSpPr txBox="1"/>
            <p:nvPr/>
          </p:nvSpPr>
          <p:spPr>
            <a:xfrm>
              <a:off x="5362575" y="4000501"/>
              <a:ext cx="639053" cy="28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b="1">
                  <a:solidFill>
                    <a:srgbClr val="CB8EEF"/>
                  </a:solidFill>
                </a:rPr>
                <a:t>TIME</a:t>
              </a:r>
              <a:endParaRPr lang="zh-TW" altLang="en-US" sz="1200" b="1">
                <a:solidFill>
                  <a:srgbClr val="CB8EEF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圓角矩形 110">
            <a:extLst>
              <a:ext uri="{FF2B5EF4-FFF2-40B4-BE49-F238E27FC236}">
                <a16:creationId xmlns:a16="http://schemas.microsoft.com/office/drawing/2014/main" id="{5FC6D6E0-383D-49EE-90E9-3A3C51B0F0CB}"/>
              </a:ext>
            </a:extLst>
          </p:cNvPr>
          <p:cNvSpPr/>
          <p:nvPr/>
        </p:nvSpPr>
        <p:spPr>
          <a:xfrm>
            <a:off x="209863" y="2497015"/>
            <a:ext cx="8764469" cy="2593361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40390" y="1122883"/>
            <a:ext cx="8671727" cy="120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altLang="zh-TW" sz="1600">
                <a:latin typeface="+mj-lt"/>
                <a:ea typeface="Microsoft JhengHei"/>
                <a:sym typeface="Microsoft JhengHei"/>
              </a:rPr>
              <a:t>Snapshots are different from conventional data backup methods. It freezes data blocks from further modifications instead of copying the data.</a:t>
            </a:r>
            <a:endParaRPr lang="en-US" sz="1600">
              <a:latin typeface="+mj-lt"/>
              <a:ea typeface="Microsoft JhengHei"/>
              <a:sym typeface="Microsoft JhengHei"/>
            </a:endParaRPr>
          </a:p>
          <a:p>
            <a:pPr marL="285750" indent="-285750"/>
            <a:r>
              <a:rPr lang="en-US" altLang="zh-TW" sz="1600">
                <a:latin typeface="+mj-lt"/>
                <a:ea typeface="Microsoft JhengHei"/>
                <a:sym typeface="Microsoft JhengHei"/>
              </a:rPr>
              <a:t>When data is modified, in the back-end, new data is written to different blocks, instead of over-writing existing blocks.</a:t>
            </a:r>
            <a:endParaRPr lang="en-US" sz="1600">
              <a:latin typeface="+mj-lt"/>
              <a:ea typeface="Microsoft JhengHei"/>
              <a:sym typeface="Microsoft JhengHe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altLang="zh-TW">
                <a:sym typeface="Microsoft JhengHei"/>
              </a:rPr>
              <a:t>How Snapshots Help Reduce RTO (1)</a:t>
            </a:r>
            <a:endParaRPr lang="en-US">
              <a:sym typeface="Microsoft JhengHei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6372648" y="2717405"/>
            <a:ext cx="224564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6533014" y="2718069"/>
            <a:ext cx="1553162" cy="23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200" b="1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Modified Data</a:t>
            </a:r>
            <a:endParaRPr sz="1200" b="1" i="0" u="none" strike="noStrike" cap="none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618018" y="3666116"/>
            <a:ext cx="6995901" cy="12444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644808" y="3091193"/>
            <a:ext cx="3050885" cy="500066"/>
          </a:xfrm>
          <a:prstGeom prst="rect">
            <a:avLst/>
          </a:prstGeom>
          <a:solidFill>
            <a:srgbClr val="115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600" b="1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  </a:t>
            </a:r>
            <a:r>
              <a:rPr lang="en-US" altLang="zh-TW" sz="1600" b="1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Volume with snapshots</a:t>
            </a:r>
            <a:endParaRPr sz="16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502531" y="3089565"/>
            <a:ext cx="1152822" cy="343113"/>
          </a:xfrm>
          <a:prstGeom prst="rect">
            <a:avLst/>
          </a:prstGeom>
          <a:solidFill>
            <a:srgbClr val="1155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400" b="1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File-level</a:t>
            </a:r>
            <a:endParaRPr sz="14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709738" y="3762370"/>
            <a:ext cx="2866516" cy="533100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5008053" y="3090547"/>
            <a:ext cx="3429024" cy="500066"/>
          </a:xfrm>
          <a:prstGeom prst="rect">
            <a:avLst/>
          </a:prstGeom>
          <a:solidFill>
            <a:srgbClr val="1155FF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altLang="zh-TW" sz="1600" b="1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Volume w/o snapshots</a:t>
            </a:r>
            <a:endParaRPr sz="16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5006741" y="3738125"/>
            <a:ext cx="3380002" cy="523200"/>
          </a:xfrm>
          <a:prstGeom prst="rect">
            <a:avLst/>
          </a:prstGeom>
          <a:noFill/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5247174" y="3872665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7763687" y="3872665"/>
            <a:ext cx="404100" cy="307800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6533014" y="3872665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7182649" y="3872665"/>
            <a:ext cx="404100" cy="307800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5874861" y="3866433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868113" y="3884471"/>
            <a:ext cx="404100" cy="307800"/>
          </a:xfrm>
          <a:prstGeom prst="rect">
            <a:avLst/>
          </a:prstGeom>
          <a:solidFill>
            <a:srgbClr val="3C78D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389108" y="3884471"/>
            <a:ext cx="404100" cy="307800"/>
          </a:xfrm>
          <a:prstGeom prst="rect">
            <a:avLst/>
          </a:prstGeom>
          <a:solidFill>
            <a:srgbClr val="3C78D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910103" y="3884471"/>
            <a:ext cx="404100" cy="307800"/>
          </a:xfrm>
          <a:prstGeom prst="rect">
            <a:avLst/>
          </a:prstGeom>
          <a:solidFill>
            <a:srgbClr val="3C78D8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3431098" y="3884471"/>
            <a:ext cx="404100" cy="307800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3952093" y="3884471"/>
            <a:ext cx="404100" cy="307800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3548067" y="4365706"/>
            <a:ext cx="3090074" cy="40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2800" b="1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Storage Pool</a:t>
            </a:r>
            <a:endParaRPr sz="28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013887" y="2704955"/>
            <a:ext cx="224564" cy="216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5179014" y="2718069"/>
            <a:ext cx="1171396" cy="21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200" b="1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Original Data</a:t>
            </a:r>
            <a:endParaRPr sz="1200" b="1" i="0" u="none" strike="noStrike" cap="none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7794020" y="2718965"/>
            <a:ext cx="224564" cy="2160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948173" y="2707941"/>
            <a:ext cx="1005888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200" b="1" i="0" u="none" strike="noStrike" cap="non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Pool Space</a:t>
            </a:r>
            <a:endParaRPr sz="1200" b="1" i="0" u="none" strike="noStrike" cap="none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67" name="Shape 167" descr="D:\工作進行中\20170911直播母版16比9\各場PPT元素\20171206\01_A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5888" y="2613457"/>
            <a:ext cx="2296644" cy="38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435050" y="2678896"/>
            <a:ext cx="22885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n-US" altLang="zh-TW" sz="1200" b="1" i="0" u="none" strike="noStrike" cap="none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Blocks</a:t>
            </a:r>
            <a:r>
              <a:rPr lang="en-US" altLang="zh-TW" sz="1200" b="1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 </a:t>
            </a:r>
            <a:r>
              <a:rPr lang="en-US" sz="1200" b="1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froze</a:t>
            </a:r>
            <a:r>
              <a:rPr lang="en-US" altLang="zh-TW" sz="1200" b="1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 </a:t>
            </a:r>
            <a:r>
              <a:rPr lang="en-US" altLang="zh-TW" sz="1200" b="1" i="0" u="none" strike="noStrike" cap="none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by snapshots</a:t>
            </a:r>
            <a:endParaRPr lang="en-US" sz="12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220872" y="4387337"/>
            <a:ext cx="194421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380864" y="4391724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936767" y="4391724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862976" y="4391724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92076" y="3665724"/>
            <a:ext cx="1152822" cy="307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Block-level</a:t>
            </a:r>
            <a:endParaRPr sz="14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74" name="Shape 174"/>
          <p:cNvCxnSpPr/>
          <p:nvPr/>
        </p:nvCxnSpPr>
        <p:spPr>
          <a:xfrm>
            <a:off x="2210556" y="3591259"/>
            <a:ext cx="0" cy="788066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5" name="Shape 175"/>
          <p:cNvCxnSpPr/>
          <p:nvPr/>
        </p:nvCxnSpPr>
        <p:spPr>
          <a:xfrm>
            <a:off x="2767161" y="3599271"/>
            <a:ext cx="0" cy="788066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6" name="Shape 176"/>
          <p:cNvCxnSpPr/>
          <p:nvPr/>
        </p:nvCxnSpPr>
        <p:spPr>
          <a:xfrm>
            <a:off x="3304365" y="3605692"/>
            <a:ext cx="0" cy="788066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7" name="Shape 177"/>
          <p:cNvCxnSpPr/>
          <p:nvPr/>
        </p:nvCxnSpPr>
        <p:spPr>
          <a:xfrm>
            <a:off x="3633363" y="3585165"/>
            <a:ext cx="0" cy="2932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78" name="Shape 178"/>
          <p:cNvCxnSpPr/>
          <p:nvPr/>
        </p:nvCxnSpPr>
        <p:spPr>
          <a:xfrm>
            <a:off x="4158161" y="3585165"/>
            <a:ext cx="6034" cy="2932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79" name="Shape 179"/>
          <p:cNvCxnSpPr/>
          <p:nvPr/>
        </p:nvCxnSpPr>
        <p:spPr>
          <a:xfrm>
            <a:off x="5495029" y="3577640"/>
            <a:ext cx="0" cy="2932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80" name="Shape 180"/>
          <p:cNvCxnSpPr/>
          <p:nvPr/>
        </p:nvCxnSpPr>
        <p:spPr>
          <a:xfrm>
            <a:off x="6076911" y="3585165"/>
            <a:ext cx="0" cy="2932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81" name="Shape 181"/>
          <p:cNvCxnSpPr/>
          <p:nvPr/>
        </p:nvCxnSpPr>
        <p:spPr>
          <a:xfrm>
            <a:off x="6735064" y="3585165"/>
            <a:ext cx="0" cy="2932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82" name="Shape 182"/>
          <p:cNvCxnSpPr/>
          <p:nvPr/>
        </p:nvCxnSpPr>
        <p:spPr>
          <a:xfrm>
            <a:off x="7384699" y="3591519"/>
            <a:ext cx="0" cy="2932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183" name="Shape 183"/>
          <p:cNvCxnSpPr/>
          <p:nvPr/>
        </p:nvCxnSpPr>
        <p:spPr>
          <a:xfrm>
            <a:off x="7948173" y="3605692"/>
            <a:ext cx="0" cy="293212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ysDot"/>
            <a:round/>
            <a:headEnd type="none" w="sm" len="sm"/>
            <a:tailEnd type="none" w="sm" len="sm"/>
          </a:ln>
        </p:spPr>
      </p:cxnSp>
      <p:grpSp>
        <p:nvGrpSpPr>
          <p:cNvPr id="46" name="群組 45">
            <a:extLst>
              <a:ext uri="{FF2B5EF4-FFF2-40B4-BE49-F238E27FC236}">
                <a16:creationId xmlns:a16="http://schemas.microsoft.com/office/drawing/2014/main" id="{CA7CD00F-62D6-4AED-8F3E-37E76811434F}"/>
              </a:ext>
            </a:extLst>
          </p:cNvPr>
          <p:cNvGrpSpPr/>
          <p:nvPr/>
        </p:nvGrpSpPr>
        <p:grpSpPr>
          <a:xfrm>
            <a:off x="1532002" y="3141613"/>
            <a:ext cx="468863" cy="468863"/>
            <a:chOff x="889317" y="2537938"/>
            <a:chExt cx="556036" cy="556036"/>
          </a:xfrm>
        </p:grpSpPr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904CB332-0D32-431C-9109-F8DD24EFC7BD}"/>
                </a:ext>
              </a:extLst>
            </p:cNvPr>
            <p:cNvSpPr/>
            <p:nvPr/>
          </p:nvSpPr>
          <p:spPr>
            <a:xfrm>
              <a:off x="889317" y="2537938"/>
              <a:ext cx="556036" cy="5560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8" name="圖片 47">
              <a:extLst>
                <a:ext uri="{FF2B5EF4-FFF2-40B4-BE49-F238E27FC236}">
                  <a16:creationId xmlns:a16="http://schemas.microsoft.com/office/drawing/2014/main" id="{961C61AF-56BA-4088-ADB7-7875F4AE8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60" y="2663193"/>
              <a:ext cx="386386" cy="305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圓角矩形 110">
            <a:extLst>
              <a:ext uri="{FF2B5EF4-FFF2-40B4-BE49-F238E27FC236}">
                <a16:creationId xmlns:a16="http://schemas.microsoft.com/office/drawing/2014/main" id="{20166F20-582A-4DD1-AAD4-BEBF442FE6FE}"/>
              </a:ext>
            </a:extLst>
          </p:cNvPr>
          <p:cNvSpPr/>
          <p:nvPr/>
        </p:nvSpPr>
        <p:spPr>
          <a:xfrm>
            <a:off x="398667" y="2260879"/>
            <a:ext cx="8377726" cy="2692958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3" name="Shape 145"/>
          <p:cNvSpPr/>
          <p:nvPr/>
        </p:nvSpPr>
        <p:spPr>
          <a:xfrm>
            <a:off x="903580" y="2771813"/>
            <a:ext cx="7610389" cy="15971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群組 79">
            <a:extLst>
              <a:ext uri="{FF2B5EF4-FFF2-40B4-BE49-F238E27FC236}">
                <a16:creationId xmlns:a16="http://schemas.microsoft.com/office/drawing/2014/main" id="{B43EA6C5-12F9-419D-AE42-81DDDF292676}"/>
              </a:ext>
            </a:extLst>
          </p:cNvPr>
          <p:cNvGrpSpPr/>
          <p:nvPr/>
        </p:nvGrpSpPr>
        <p:grpSpPr>
          <a:xfrm>
            <a:off x="6549651" y="3271457"/>
            <a:ext cx="1871498" cy="972247"/>
            <a:chOff x="761170" y="3220496"/>
            <a:chExt cx="1871498" cy="972247"/>
          </a:xfrm>
        </p:grpSpPr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F76EEE17-1CD5-4508-957B-B16242071F7C}"/>
                </a:ext>
              </a:extLst>
            </p:cNvPr>
            <p:cNvSpPr/>
            <p:nvPr/>
          </p:nvSpPr>
          <p:spPr>
            <a:xfrm>
              <a:off x="761170" y="3220496"/>
              <a:ext cx="1871498" cy="972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Shape 196">
              <a:extLst>
                <a:ext uri="{FF2B5EF4-FFF2-40B4-BE49-F238E27FC236}">
                  <a16:creationId xmlns:a16="http://schemas.microsoft.com/office/drawing/2014/main" id="{D855A60F-550B-4698-8480-28A10D0493CD}"/>
                </a:ext>
              </a:extLst>
            </p:cNvPr>
            <p:cNvSpPr/>
            <p:nvPr/>
          </p:nvSpPr>
          <p:spPr>
            <a:xfrm>
              <a:off x="2031493" y="3603473"/>
              <a:ext cx="216000" cy="216000"/>
            </a:xfrm>
            <a:prstGeom prst="rect">
              <a:avLst/>
            </a:prstGeom>
            <a:solidFill>
              <a:srgbClr val="A5C0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196">
              <a:extLst>
                <a:ext uri="{FF2B5EF4-FFF2-40B4-BE49-F238E27FC236}">
                  <a16:creationId xmlns:a16="http://schemas.microsoft.com/office/drawing/2014/main" id="{E77959B0-2D80-4235-83A9-3F7F66E75E94}"/>
                </a:ext>
              </a:extLst>
            </p:cNvPr>
            <p:cNvSpPr/>
            <p:nvPr/>
          </p:nvSpPr>
          <p:spPr>
            <a:xfrm>
              <a:off x="2031493" y="3871841"/>
              <a:ext cx="216000" cy="216000"/>
            </a:xfrm>
            <a:prstGeom prst="rect">
              <a:avLst/>
            </a:prstGeom>
            <a:solidFill>
              <a:srgbClr val="A5C0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196">
              <a:extLst>
                <a:ext uri="{FF2B5EF4-FFF2-40B4-BE49-F238E27FC236}">
                  <a16:creationId xmlns:a16="http://schemas.microsoft.com/office/drawing/2014/main" id="{2E256621-B088-45C5-8CCA-B91A6C8A856C}"/>
                </a:ext>
              </a:extLst>
            </p:cNvPr>
            <p:cNvSpPr/>
            <p:nvPr/>
          </p:nvSpPr>
          <p:spPr>
            <a:xfrm>
              <a:off x="2322895" y="3603473"/>
              <a:ext cx="216000" cy="216000"/>
            </a:xfrm>
            <a:prstGeom prst="rect">
              <a:avLst/>
            </a:prstGeom>
            <a:solidFill>
              <a:srgbClr val="A5C0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196">
              <a:extLst>
                <a:ext uri="{FF2B5EF4-FFF2-40B4-BE49-F238E27FC236}">
                  <a16:creationId xmlns:a16="http://schemas.microsoft.com/office/drawing/2014/main" id="{1310419D-ED33-4C07-97C2-353C01267B04}"/>
                </a:ext>
              </a:extLst>
            </p:cNvPr>
            <p:cNvSpPr/>
            <p:nvPr/>
          </p:nvSpPr>
          <p:spPr>
            <a:xfrm>
              <a:off x="2322895" y="3871841"/>
              <a:ext cx="216000" cy="216000"/>
            </a:xfrm>
            <a:prstGeom prst="rect">
              <a:avLst/>
            </a:prstGeom>
            <a:solidFill>
              <a:srgbClr val="A5C0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97393" y="1076739"/>
            <a:ext cx="8006956" cy="11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When a volume/LUN needs to be recovered, instead of moving data back, the file system can easily use snapshots to mount original data blocks. </a:t>
            </a:r>
            <a:endParaRPr lang="en-US" sz="1600"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/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A 300 GB volume needs 30 min to move all its data, but local snapshot revert only takes 3 min.</a:t>
            </a:r>
            <a:endParaRPr 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/>
            <a:r>
              <a:rPr lang="en-US" altLang="zh-TW">
                <a:ea typeface="Microsoft JhengHei"/>
                <a:cs typeface="Microsoft JhengHei"/>
                <a:sym typeface="Microsoft JhengHei"/>
              </a:rPr>
              <a:t>How Snapshots Help Reduce RTO </a:t>
            </a:r>
            <a:r>
              <a:rPr lang="zh-TW" altLang="zh-TW"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zh-TW">
                <a:ea typeface="Microsoft JhengHei"/>
                <a:cs typeface="Microsoft JhengHei"/>
                <a:sym typeface="Microsoft JhengHei"/>
              </a:rPr>
              <a:t>)</a:t>
            </a:r>
            <a:endParaRPr sz="360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811789" y="2369733"/>
            <a:ext cx="44509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400" b="1" i="0" u="none" strike="noStrike" cap="none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QNAP Snapshot revert processes</a:t>
            </a:r>
            <a:endParaRPr lang="en-US" sz="1400" b="1" i="0" u="none" strike="noStrike" cap="none">
              <a:solidFill>
                <a:schemeClr val="dk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3390189" y="4390067"/>
            <a:ext cx="21897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400"/>
            </a:pPr>
            <a:r>
              <a:rPr lang="en-US" sz="1200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Original data block is frozen and kept</a:t>
            </a:r>
            <a:endParaRPr sz="12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6231862" y="4368965"/>
            <a:ext cx="21897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200" i="0" u="none" strike="noStrike" cap="none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When reverting, mount the </a:t>
            </a:r>
            <a:r>
              <a:rPr lang="en-US" altLang="zh-TW" sz="1200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frozen</a:t>
            </a:r>
            <a:r>
              <a:rPr lang="en-US" altLang="zh-TW" sz="1200" i="0" u="none" strike="noStrike" cap="none">
                <a:solidFill>
                  <a:schemeClr val="dk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data block directly</a:t>
            </a:r>
            <a:endParaRPr lang="zh-TW" altLang="en-US" sz="1200"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1000322" y="4411168"/>
            <a:ext cx="20887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>
                <a:latin typeface="+mj-lt"/>
                <a:ea typeface="Microsoft JhengHei"/>
                <a:cs typeface="Microsoft JhengHei"/>
                <a:sym typeface="Microsoft JhengHei"/>
              </a:rPr>
              <a:t>Volume with modified data</a:t>
            </a:r>
            <a:endParaRPr sz="12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7300227" y="2478376"/>
            <a:ext cx="1553162" cy="23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400"/>
            </a:pPr>
            <a:r>
              <a:rPr lang="en-US" altLang="zh-TW" sz="12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Modified Data</a:t>
            </a:r>
          </a:p>
        </p:txBody>
      </p:sp>
      <p:sp>
        <p:nvSpPr>
          <p:cNvPr id="196" name="Shape 196"/>
          <p:cNvSpPr/>
          <p:nvPr/>
        </p:nvSpPr>
        <p:spPr>
          <a:xfrm>
            <a:off x="5607702" y="2481999"/>
            <a:ext cx="252000" cy="2160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5833167" y="2495113"/>
            <a:ext cx="1553162" cy="23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400"/>
            </a:pPr>
            <a:r>
              <a:rPr lang="en-US" altLang="zh-TW" sz="1200" b="1">
                <a:solidFill>
                  <a:srgbClr val="262626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Original Data</a:t>
            </a:r>
          </a:p>
        </p:txBody>
      </p:sp>
      <p:sp>
        <p:nvSpPr>
          <p:cNvPr id="198" name="Shape 198"/>
          <p:cNvSpPr/>
          <p:nvPr/>
        </p:nvSpPr>
        <p:spPr>
          <a:xfrm>
            <a:off x="6980542" y="2481999"/>
            <a:ext cx="252000" cy="216000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群組 2">
            <a:extLst>
              <a:ext uri="{FF2B5EF4-FFF2-40B4-BE49-F238E27FC236}">
                <a16:creationId xmlns:a16="http://schemas.microsoft.com/office/drawing/2014/main" id="{0850978B-C4E6-4B33-BEA0-EEB7B3E8941B}"/>
              </a:ext>
            </a:extLst>
          </p:cNvPr>
          <p:cNvGrpSpPr/>
          <p:nvPr/>
        </p:nvGrpSpPr>
        <p:grpSpPr>
          <a:xfrm>
            <a:off x="1042525" y="3063968"/>
            <a:ext cx="1871498" cy="972247"/>
            <a:chOff x="761170" y="3220496"/>
            <a:chExt cx="1871498" cy="972247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8C081F5-309B-4486-BF99-17B1100F10DF}"/>
                </a:ext>
              </a:extLst>
            </p:cNvPr>
            <p:cNvSpPr/>
            <p:nvPr/>
          </p:nvSpPr>
          <p:spPr>
            <a:xfrm>
              <a:off x="761170" y="3220496"/>
              <a:ext cx="1871498" cy="9722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Shape 196">
              <a:extLst>
                <a:ext uri="{FF2B5EF4-FFF2-40B4-BE49-F238E27FC236}">
                  <a16:creationId xmlns:a16="http://schemas.microsoft.com/office/drawing/2014/main" id="{85E36365-4561-4607-9D8D-7A2CD0562CCE}"/>
                </a:ext>
              </a:extLst>
            </p:cNvPr>
            <p:cNvSpPr/>
            <p:nvPr/>
          </p:nvSpPr>
          <p:spPr>
            <a:xfrm>
              <a:off x="1448689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6">
              <a:extLst>
                <a:ext uri="{FF2B5EF4-FFF2-40B4-BE49-F238E27FC236}">
                  <a16:creationId xmlns:a16="http://schemas.microsoft.com/office/drawing/2014/main" id="{029FECFB-8F42-45B2-A710-EBD31E8D331B}"/>
                </a:ext>
              </a:extLst>
            </p:cNvPr>
            <p:cNvSpPr/>
            <p:nvPr/>
          </p:nvSpPr>
          <p:spPr>
            <a:xfrm>
              <a:off x="1448689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196">
              <a:extLst>
                <a:ext uri="{FF2B5EF4-FFF2-40B4-BE49-F238E27FC236}">
                  <a16:creationId xmlns:a16="http://schemas.microsoft.com/office/drawing/2014/main" id="{F616B127-8D98-416D-B578-E1F0BDD7A052}"/>
                </a:ext>
              </a:extLst>
            </p:cNvPr>
            <p:cNvSpPr/>
            <p:nvPr/>
          </p:nvSpPr>
          <p:spPr>
            <a:xfrm>
              <a:off x="1448689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196">
              <a:extLst>
                <a:ext uri="{FF2B5EF4-FFF2-40B4-BE49-F238E27FC236}">
                  <a16:creationId xmlns:a16="http://schemas.microsoft.com/office/drawing/2014/main" id="{E9796366-A736-4818-BFB4-A3A1CD5C3987}"/>
                </a:ext>
              </a:extLst>
            </p:cNvPr>
            <p:cNvSpPr/>
            <p:nvPr/>
          </p:nvSpPr>
          <p:spPr>
            <a:xfrm>
              <a:off x="1740091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196">
              <a:extLst>
                <a:ext uri="{FF2B5EF4-FFF2-40B4-BE49-F238E27FC236}">
                  <a16:creationId xmlns:a16="http://schemas.microsoft.com/office/drawing/2014/main" id="{7A73AAD5-5E45-4B64-819D-D4364173B864}"/>
                </a:ext>
              </a:extLst>
            </p:cNvPr>
            <p:cNvSpPr/>
            <p:nvPr/>
          </p:nvSpPr>
          <p:spPr>
            <a:xfrm>
              <a:off x="1740091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196">
              <a:extLst>
                <a:ext uri="{FF2B5EF4-FFF2-40B4-BE49-F238E27FC236}">
                  <a16:creationId xmlns:a16="http://schemas.microsoft.com/office/drawing/2014/main" id="{7F1DDED7-F410-430D-8477-4810EFABFDDC}"/>
                </a:ext>
              </a:extLst>
            </p:cNvPr>
            <p:cNvSpPr/>
            <p:nvPr/>
          </p:nvSpPr>
          <p:spPr>
            <a:xfrm>
              <a:off x="1740091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196">
              <a:extLst>
                <a:ext uri="{FF2B5EF4-FFF2-40B4-BE49-F238E27FC236}">
                  <a16:creationId xmlns:a16="http://schemas.microsoft.com/office/drawing/2014/main" id="{27A32399-2B0E-481F-A8B1-D241945625A0}"/>
                </a:ext>
              </a:extLst>
            </p:cNvPr>
            <p:cNvSpPr/>
            <p:nvPr/>
          </p:nvSpPr>
          <p:spPr>
            <a:xfrm>
              <a:off x="2031493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196">
              <a:extLst>
                <a:ext uri="{FF2B5EF4-FFF2-40B4-BE49-F238E27FC236}">
                  <a16:creationId xmlns:a16="http://schemas.microsoft.com/office/drawing/2014/main" id="{099ACC07-C43A-43F5-8DF3-5E09CD358415}"/>
                </a:ext>
              </a:extLst>
            </p:cNvPr>
            <p:cNvSpPr/>
            <p:nvPr/>
          </p:nvSpPr>
          <p:spPr>
            <a:xfrm>
              <a:off x="2031493" y="3603473"/>
              <a:ext cx="216000" cy="216000"/>
            </a:xfrm>
            <a:prstGeom prst="rect">
              <a:avLst/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196">
              <a:extLst>
                <a:ext uri="{FF2B5EF4-FFF2-40B4-BE49-F238E27FC236}">
                  <a16:creationId xmlns:a16="http://schemas.microsoft.com/office/drawing/2014/main" id="{3A9815A0-38A7-4231-B108-320990AE285E}"/>
                </a:ext>
              </a:extLst>
            </p:cNvPr>
            <p:cNvSpPr/>
            <p:nvPr/>
          </p:nvSpPr>
          <p:spPr>
            <a:xfrm>
              <a:off x="2031493" y="3871841"/>
              <a:ext cx="216000" cy="216000"/>
            </a:xfrm>
            <a:prstGeom prst="rect">
              <a:avLst/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196">
              <a:extLst>
                <a:ext uri="{FF2B5EF4-FFF2-40B4-BE49-F238E27FC236}">
                  <a16:creationId xmlns:a16="http://schemas.microsoft.com/office/drawing/2014/main" id="{6B48A295-F020-4BE1-AD0D-BE747F900782}"/>
                </a:ext>
              </a:extLst>
            </p:cNvPr>
            <p:cNvSpPr/>
            <p:nvPr/>
          </p:nvSpPr>
          <p:spPr>
            <a:xfrm>
              <a:off x="2322895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196">
              <a:extLst>
                <a:ext uri="{FF2B5EF4-FFF2-40B4-BE49-F238E27FC236}">
                  <a16:creationId xmlns:a16="http://schemas.microsoft.com/office/drawing/2014/main" id="{989321B5-2A46-4D1F-9DF9-8D9C992B290A}"/>
                </a:ext>
              </a:extLst>
            </p:cNvPr>
            <p:cNvSpPr/>
            <p:nvPr/>
          </p:nvSpPr>
          <p:spPr>
            <a:xfrm>
              <a:off x="2322895" y="3603473"/>
              <a:ext cx="216000" cy="216000"/>
            </a:xfrm>
            <a:prstGeom prst="rect">
              <a:avLst/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196">
              <a:extLst>
                <a:ext uri="{FF2B5EF4-FFF2-40B4-BE49-F238E27FC236}">
                  <a16:creationId xmlns:a16="http://schemas.microsoft.com/office/drawing/2014/main" id="{9FE81DF0-79CE-4B8E-9F93-CD1E3D6AD29D}"/>
                </a:ext>
              </a:extLst>
            </p:cNvPr>
            <p:cNvSpPr/>
            <p:nvPr/>
          </p:nvSpPr>
          <p:spPr>
            <a:xfrm>
              <a:off x="2322895" y="3871841"/>
              <a:ext cx="216000" cy="216000"/>
            </a:xfrm>
            <a:prstGeom prst="rect">
              <a:avLst/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196">
              <a:extLst>
                <a:ext uri="{FF2B5EF4-FFF2-40B4-BE49-F238E27FC236}">
                  <a16:creationId xmlns:a16="http://schemas.microsoft.com/office/drawing/2014/main" id="{4B2AFB10-C504-4EEB-AE25-313675B2D399}"/>
                </a:ext>
              </a:extLst>
            </p:cNvPr>
            <p:cNvSpPr/>
            <p:nvPr/>
          </p:nvSpPr>
          <p:spPr>
            <a:xfrm>
              <a:off x="1157287" y="3335105"/>
              <a:ext cx="216000" cy="216000"/>
            </a:xfrm>
            <a:prstGeom prst="rect">
              <a:avLst/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196">
              <a:extLst>
                <a:ext uri="{FF2B5EF4-FFF2-40B4-BE49-F238E27FC236}">
                  <a16:creationId xmlns:a16="http://schemas.microsoft.com/office/drawing/2014/main" id="{8D0508E9-7333-4246-83D0-B50A88EA845C}"/>
                </a:ext>
              </a:extLst>
            </p:cNvPr>
            <p:cNvSpPr/>
            <p:nvPr/>
          </p:nvSpPr>
          <p:spPr>
            <a:xfrm>
              <a:off x="1157287" y="3603473"/>
              <a:ext cx="216000" cy="216000"/>
            </a:xfrm>
            <a:prstGeom prst="rect">
              <a:avLst/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196">
              <a:extLst>
                <a:ext uri="{FF2B5EF4-FFF2-40B4-BE49-F238E27FC236}">
                  <a16:creationId xmlns:a16="http://schemas.microsoft.com/office/drawing/2014/main" id="{269D1BD9-8CCA-4F7C-B7D4-4E6AD5AB7C52}"/>
                </a:ext>
              </a:extLst>
            </p:cNvPr>
            <p:cNvSpPr/>
            <p:nvPr/>
          </p:nvSpPr>
          <p:spPr>
            <a:xfrm>
              <a:off x="1157287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196">
              <a:extLst>
                <a:ext uri="{FF2B5EF4-FFF2-40B4-BE49-F238E27FC236}">
                  <a16:creationId xmlns:a16="http://schemas.microsoft.com/office/drawing/2014/main" id="{A252EA92-1CAB-4D5C-B9D9-AFA23CED8463}"/>
                </a:ext>
              </a:extLst>
            </p:cNvPr>
            <p:cNvSpPr/>
            <p:nvPr/>
          </p:nvSpPr>
          <p:spPr>
            <a:xfrm>
              <a:off x="865885" y="3335105"/>
              <a:ext cx="216000" cy="216000"/>
            </a:xfrm>
            <a:prstGeom prst="rect">
              <a:avLst/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196">
              <a:extLst>
                <a:ext uri="{FF2B5EF4-FFF2-40B4-BE49-F238E27FC236}">
                  <a16:creationId xmlns:a16="http://schemas.microsoft.com/office/drawing/2014/main" id="{E0919ABA-0C45-4907-8BBE-B765C68B74FB}"/>
                </a:ext>
              </a:extLst>
            </p:cNvPr>
            <p:cNvSpPr/>
            <p:nvPr/>
          </p:nvSpPr>
          <p:spPr>
            <a:xfrm>
              <a:off x="865885" y="3603473"/>
              <a:ext cx="216000" cy="216000"/>
            </a:xfrm>
            <a:prstGeom prst="rect">
              <a:avLst/>
            </a:pr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196">
              <a:extLst>
                <a:ext uri="{FF2B5EF4-FFF2-40B4-BE49-F238E27FC236}">
                  <a16:creationId xmlns:a16="http://schemas.microsoft.com/office/drawing/2014/main" id="{BF1098D8-1768-42CD-8A04-1E7DD04E55A2}"/>
                </a:ext>
              </a:extLst>
            </p:cNvPr>
            <p:cNvSpPr/>
            <p:nvPr/>
          </p:nvSpPr>
          <p:spPr>
            <a:xfrm>
              <a:off x="865885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群組 39">
            <a:extLst>
              <a:ext uri="{FF2B5EF4-FFF2-40B4-BE49-F238E27FC236}">
                <a16:creationId xmlns:a16="http://schemas.microsoft.com/office/drawing/2014/main" id="{384D3EF2-7AFD-4F6A-83E5-A8C24A581186}"/>
              </a:ext>
            </a:extLst>
          </p:cNvPr>
          <p:cNvGrpSpPr/>
          <p:nvPr/>
        </p:nvGrpSpPr>
        <p:grpSpPr>
          <a:xfrm>
            <a:off x="3598562" y="3063968"/>
            <a:ext cx="1871498" cy="972247"/>
            <a:chOff x="761170" y="3220496"/>
            <a:chExt cx="1871498" cy="972247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06C7E0F-127D-4F48-A020-16E385FA0614}"/>
                </a:ext>
              </a:extLst>
            </p:cNvPr>
            <p:cNvSpPr/>
            <p:nvPr/>
          </p:nvSpPr>
          <p:spPr>
            <a:xfrm>
              <a:off x="761170" y="3220496"/>
              <a:ext cx="1871498" cy="9722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Shape 196">
              <a:extLst>
                <a:ext uri="{FF2B5EF4-FFF2-40B4-BE49-F238E27FC236}">
                  <a16:creationId xmlns:a16="http://schemas.microsoft.com/office/drawing/2014/main" id="{8A6875F1-DE54-4F4D-9D0A-D9E67D938A45}"/>
                </a:ext>
              </a:extLst>
            </p:cNvPr>
            <p:cNvSpPr/>
            <p:nvPr/>
          </p:nvSpPr>
          <p:spPr>
            <a:xfrm>
              <a:off x="1448689" y="3335105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196">
              <a:extLst>
                <a:ext uri="{FF2B5EF4-FFF2-40B4-BE49-F238E27FC236}">
                  <a16:creationId xmlns:a16="http://schemas.microsoft.com/office/drawing/2014/main" id="{BA039F4B-42F6-46DF-86D0-D4E26A1A2099}"/>
                </a:ext>
              </a:extLst>
            </p:cNvPr>
            <p:cNvSpPr/>
            <p:nvPr/>
          </p:nvSpPr>
          <p:spPr>
            <a:xfrm>
              <a:off x="1448689" y="3603473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196">
              <a:extLst>
                <a:ext uri="{FF2B5EF4-FFF2-40B4-BE49-F238E27FC236}">
                  <a16:creationId xmlns:a16="http://schemas.microsoft.com/office/drawing/2014/main" id="{407CD0F1-C2D6-4633-A3A8-076BC186B8C0}"/>
                </a:ext>
              </a:extLst>
            </p:cNvPr>
            <p:cNvSpPr/>
            <p:nvPr/>
          </p:nvSpPr>
          <p:spPr>
            <a:xfrm>
              <a:off x="1448689" y="3871841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196">
              <a:extLst>
                <a:ext uri="{FF2B5EF4-FFF2-40B4-BE49-F238E27FC236}">
                  <a16:creationId xmlns:a16="http://schemas.microsoft.com/office/drawing/2014/main" id="{7D764934-5728-4287-AFAC-0160B92B3D35}"/>
                </a:ext>
              </a:extLst>
            </p:cNvPr>
            <p:cNvSpPr/>
            <p:nvPr/>
          </p:nvSpPr>
          <p:spPr>
            <a:xfrm>
              <a:off x="1740091" y="3335105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196">
              <a:extLst>
                <a:ext uri="{FF2B5EF4-FFF2-40B4-BE49-F238E27FC236}">
                  <a16:creationId xmlns:a16="http://schemas.microsoft.com/office/drawing/2014/main" id="{DF838FE2-EA06-45DB-88C7-4603DCDD3F62}"/>
                </a:ext>
              </a:extLst>
            </p:cNvPr>
            <p:cNvSpPr/>
            <p:nvPr/>
          </p:nvSpPr>
          <p:spPr>
            <a:xfrm>
              <a:off x="1740091" y="3603473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196">
              <a:extLst>
                <a:ext uri="{FF2B5EF4-FFF2-40B4-BE49-F238E27FC236}">
                  <a16:creationId xmlns:a16="http://schemas.microsoft.com/office/drawing/2014/main" id="{7C3BABDE-8BED-4FFE-A3BF-DCB3E391B4B0}"/>
                </a:ext>
              </a:extLst>
            </p:cNvPr>
            <p:cNvSpPr/>
            <p:nvPr/>
          </p:nvSpPr>
          <p:spPr>
            <a:xfrm>
              <a:off x="1740091" y="3871841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196">
              <a:extLst>
                <a:ext uri="{FF2B5EF4-FFF2-40B4-BE49-F238E27FC236}">
                  <a16:creationId xmlns:a16="http://schemas.microsoft.com/office/drawing/2014/main" id="{4A20B4FC-E9C0-461C-9FCF-99280DC796F8}"/>
                </a:ext>
              </a:extLst>
            </p:cNvPr>
            <p:cNvSpPr/>
            <p:nvPr/>
          </p:nvSpPr>
          <p:spPr>
            <a:xfrm>
              <a:off x="2031493" y="3335105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196">
              <a:extLst>
                <a:ext uri="{FF2B5EF4-FFF2-40B4-BE49-F238E27FC236}">
                  <a16:creationId xmlns:a16="http://schemas.microsoft.com/office/drawing/2014/main" id="{8DCD015B-32BF-48CC-B945-472CBD6C065F}"/>
                </a:ext>
              </a:extLst>
            </p:cNvPr>
            <p:cNvSpPr/>
            <p:nvPr/>
          </p:nvSpPr>
          <p:spPr>
            <a:xfrm>
              <a:off x="2031493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196">
              <a:extLst>
                <a:ext uri="{FF2B5EF4-FFF2-40B4-BE49-F238E27FC236}">
                  <a16:creationId xmlns:a16="http://schemas.microsoft.com/office/drawing/2014/main" id="{9B5EC08F-6ADF-42DB-9D0B-1AC0F7C460D7}"/>
                </a:ext>
              </a:extLst>
            </p:cNvPr>
            <p:cNvSpPr/>
            <p:nvPr/>
          </p:nvSpPr>
          <p:spPr>
            <a:xfrm>
              <a:off x="2031493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196">
              <a:extLst>
                <a:ext uri="{FF2B5EF4-FFF2-40B4-BE49-F238E27FC236}">
                  <a16:creationId xmlns:a16="http://schemas.microsoft.com/office/drawing/2014/main" id="{81CACDF7-D438-49E0-93ED-7600DBDD3116}"/>
                </a:ext>
              </a:extLst>
            </p:cNvPr>
            <p:cNvSpPr/>
            <p:nvPr/>
          </p:nvSpPr>
          <p:spPr>
            <a:xfrm>
              <a:off x="2322895" y="3335105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196">
              <a:extLst>
                <a:ext uri="{FF2B5EF4-FFF2-40B4-BE49-F238E27FC236}">
                  <a16:creationId xmlns:a16="http://schemas.microsoft.com/office/drawing/2014/main" id="{39DAFFED-264C-4E4A-A15C-469739DE1053}"/>
                </a:ext>
              </a:extLst>
            </p:cNvPr>
            <p:cNvSpPr/>
            <p:nvPr/>
          </p:nvSpPr>
          <p:spPr>
            <a:xfrm>
              <a:off x="2322895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196">
              <a:extLst>
                <a:ext uri="{FF2B5EF4-FFF2-40B4-BE49-F238E27FC236}">
                  <a16:creationId xmlns:a16="http://schemas.microsoft.com/office/drawing/2014/main" id="{61265B1C-0315-4F35-B6B7-4541B0A488F9}"/>
                </a:ext>
              </a:extLst>
            </p:cNvPr>
            <p:cNvSpPr/>
            <p:nvPr/>
          </p:nvSpPr>
          <p:spPr>
            <a:xfrm>
              <a:off x="2322895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196">
              <a:extLst>
                <a:ext uri="{FF2B5EF4-FFF2-40B4-BE49-F238E27FC236}">
                  <a16:creationId xmlns:a16="http://schemas.microsoft.com/office/drawing/2014/main" id="{7B0BD9A2-BA99-408A-9BE3-5F069EFFB3B4}"/>
                </a:ext>
              </a:extLst>
            </p:cNvPr>
            <p:cNvSpPr/>
            <p:nvPr/>
          </p:nvSpPr>
          <p:spPr>
            <a:xfrm>
              <a:off x="1157287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196">
              <a:extLst>
                <a:ext uri="{FF2B5EF4-FFF2-40B4-BE49-F238E27FC236}">
                  <a16:creationId xmlns:a16="http://schemas.microsoft.com/office/drawing/2014/main" id="{97BEDC0E-E14E-4EC0-A326-570536EF627A}"/>
                </a:ext>
              </a:extLst>
            </p:cNvPr>
            <p:cNvSpPr/>
            <p:nvPr/>
          </p:nvSpPr>
          <p:spPr>
            <a:xfrm>
              <a:off x="1157287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196">
              <a:extLst>
                <a:ext uri="{FF2B5EF4-FFF2-40B4-BE49-F238E27FC236}">
                  <a16:creationId xmlns:a16="http://schemas.microsoft.com/office/drawing/2014/main" id="{28C7EBFA-9FA8-4FCA-BC0B-0214B9196F75}"/>
                </a:ext>
              </a:extLst>
            </p:cNvPr>
            <p:cNvSpPr/>
            <p:nvPr/>
          </p:nvSpPr>
          <p:spPr>
            <a:xfrm>
              <a:off x="1157287" y="3871841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196">
              <a:extLst>
                <a:ext uri="{FF2B5EF4-FFF2-40B4-BE49-F238E27FC236}">
                  <a16:creationId xmlns:a16="http://schemas.microsoft.com/office/drawing/2014/main" id="{EBB86614-F649-4927-BD47-EE772CD170AE}"/>
                </a:ext>
              </a:extLst>
            </p:cNvPr>
            <p:cNvSpPr/>
            <p:nvPr/>
          </p:nvSpPr>
          <p:spPr>
            <a:xfrm>
              <a:off x="865885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196">
              <a:extLst>
                <a:ext uri="{FF2B5EF4-FFF2-40B4-BE49-F238E27FC236}">
                  <a16:creationId xmlns:a16="http://schemas.microsoft.com/office/drawing/2014/main" id="{0EE7CF74-7C8D-4619-A7E7-5B8BFCACB434}"/>
                </a:ext>
              </a:extLst>
            </p:cNvPr>
            <p:cNvSpPr/>
            <p:nvPr/>
          </p:nvSpPr>
          <p:spPr>
            <a:xfrm>
              <a:off x="865885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196">
              <a:extLst>
                <a:ext uri="{FF2B5EF4-FFF2-40B4-BE49-F238E27FC236}">
                  <a16:creationId xmlns:a16="http://schemas.microsoft.com/office/drawing/2014/main" id="{DAFD586C-6A04-4360-A202-1432D2320EA5}"/>
                </a:ext>
              </a:extLst>
            </p:cNvPr>
            <p:cNvSpPr/>
            <p:nvPr/>
          </p:nvSpPr>
          <p:spPr>
            <a:xfrm>
              <a:off x="865885" y="3871841"/>
              <a:ext cx="216000" cy="216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Shape 173"/>
          <p:cNvSpPr txBox="1"/>
          <p:nvPr/>
        </p:nvSpPr>
        <p:spPr>
          <a:xfrm>
            <a:off x="594206" y="2767307"/>
            <a:ext cx="1152822" cy="2661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Block-level</a:t>
            </a:r>
            <a:endParaRPr sz="14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6" name="群組 59">
            <a:extLst>
              <a:ext uri="{FF2B5EF4-FFF2-40B4-BE49-F238E27FC236}">
                <a16:creationId xmlns:a16="http://schemas.microsoft.com/office/drawing/2014/main" id="{1C290851-5D01-4F11-957B-AFFBB7FE199D}"/>
              </a:ext>
            </a:extLst>
          </p:cNvPr>
          <p:cNvGrpSpPr/>
          <p:nvPr/>
        </p:nvGrpSpPr>
        <p:grpSpPr>
          <a:xfrm>
            <a:off x="5880804" y="3063968"/>
            <a:ext cx="1871498" cy="972247"/>
            <a:chOff x="761170" y="3220496"/>
            <a:chExt cx="1871498" cy="972247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28E512D3-67EB-4547-A3F8-D36687B00702}"/>
                </a:ext>
              </a:extLst>
            </p:cNvPr>
            <p:cNvSpPr/>
            <p:nvPr/>
          </p:nvSpPr>
          <p:spPr>
            <a:xfrm>
              <a:off x="761170" y="3220496"/>
              <a:ext cx="1871498" cy="97224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Shape 196">
              <a:extLst>
                <a:ext uri="{FF2B5EF4-FFF2-40B4-BE49-F238E27FC236}">
                  <a16:creationId xmlns:a16="http://schemas.microsoft.com/office/drawing/2014/main" id="{B4472EF0-04CA-4E89-B1AC-0F97FAEC4B1C}"/>
                </a:ext>
              </a:extLst>
            </p:cNvPr>
            <p:cNvSpPr/>
            <p:nvPr/>
          </p:nvSpPr>
          <p:spPr>
            <a:xfrm>
              <a:off x="1448689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196">
              <a:extLst>
                <a:ext uri="{FF2B5EF4-FFF2-40B4-BE49-F238E27FC236}">
                  <a16:creationId xmlns:a16="http://schemas.microsoft.com/office/drawing/2014/main" id="{360A45B6-2A38-4821-840E-8961179518B1}"/>
                </a:ext>
              </a:extLst>
            </p:cNvPr>
            <p:cNvSpPr/>
            <p:nvPr/>
          </p:nvSpPr>
          <p:spPr>
            <a:xfrm>
              <a:off x="1448689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196">
              <a:extLst>
                <a:ext uri="{FF2B5EF4-FFF2-40B4-BE49-F238E27FC236}">
                  <a16:creationId xmlns:a16="http://schemas.microsoft.com/office/drawing/2014/main" id="{40417277-467F-41A0-A2FC-968FB5AA9E09}"/>
                </a:ext>
              </a:extLst>
            </p:cNvPr>
            <p:cNvSpPr/>
            <p:nvPr/>
          </p:nvSpPr>
          <p:spPr>
            <a:xfrm>
              <a:off x="1448689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196">
              <a:extLst>
                <a:ext uri="{FF2B5EF4-FFF2-40B4-BE49-F238E27FC236}">
                  <a16:creationId xmlns:a16="http://schemas.microsoft.com/office/drawing/2014/main" id="{D907C018-6032-47DE-9246-1A708DB2EC1F}"/>
                </a:ext>
              </a:extLst>
            </p:cNvPr>
            <p:cNvSpPr/>
            <p:nvPr/>
          </p:nvSpPr>
          <p:spPr>
            <a:xfrm>
              <a:off x="1740091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196">
              <a:extLst>
                <a:ext uri="{FF2B5EF4-FFF2-40B4-BE49-F238E27FC236}">
                  <a16:creationId xmlns:a16="http://schemas.microsoft.com/office/drawing/2014/main" id="{838F1D55-4D44-49F3-9201-33B9322FE4FE}"/>
                </a:ext>
              </a:extLst>
            </p:cNvPr>
            <p:cNvSpPr/>
            <p:nvPr/>
          </p:nvSpPr>
          <p:spPr>
            <a:xfrm>
              <a:off x="1740091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196">
              <a:extLst>
                <a:ext uri="{FF2B5EF4-FFF2-40B4-BE49-F238E27FC236}">
                  <a16:creationId xmlns:a16="http://schemas.microsoft.com/office/drawing/2014/main" id="{496C2B62-CAD1-4525-AAFE-F9585478BFEA}"/>
                </a:ext>
              </a:extLst>
            </p:cNvPr>
            <p:cNvSpPr/>
            <p:nvPr/>
          </p:nvSpPr>
          <p:spPr>
            <a:xfrm>
              <a:off x="1740091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196">
              <a:extLst>
                <a:ext uri="{FF2B5EF4-FFF2-40B4-BE49-F238E27FC236}">
                  <a16:creationId xmlns:a16="http://schemas.microsoft.com/office/drawing/2014/main" id="{99CDE458-9991-4036-B83E-3FAB4CD5E151}"/>
                </a:ext>
              </a:extLst>
            </p:cNvPr>
            <p:cNvSpPr/>
            <p:nvPr/>
          </p:nvSpPr>
          <p:spPr>
            <a:xfrm>
              <a:off x="2031493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196">
              <a:extLst>
                <a:ext uri="{FF2B5EF4-FFF2-40B4-BE49-F238E27FC236}">
                  <a16:creationId xmlns:a16="http://schemas.microsoft.com/office/drawing/2014/main" id="{A32216EC-EAF5-407B-A684-6EAE6F1899FF}"/>
                </a:ext>
              </a:extLst>
            </p:cNvPr>
            <p:cNvSpPr/>
            <p:nvPr/>
          </p:nvSpPr>
          <p:spPr>
            <a:xfrm>
              <a:off x="2031493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196">
              <a:extLst>
                <a:ext uri="{FF2B5EF4-FFF2-40B4-BE49-F238E27FC236}">
                  <a16:creationId xmlns:a16="http://schemas.microsoft.com/office/drawing/2014/main" id="{5A00CD74-EEFC-44CE-9394-48CABECC0CBF}"/>
                </a:ext>
              </a:extLst>
            </p:cNvPr>
            <p:cNvSpPr/>
            <p:nvPr/>
          </p:nvSpPr>
          <p:spPr>
            <a:xfrm>
              <a:off x="2031493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196">
              <a:extLst>
                <a:ext uri="{FF2B5EF4-FFF2-40B4-BE49-F238E27FC236}">
                  <a16:creationId xmlns:a16="http://schemas.microsoft.com/office/drawing/2014/main" id="{1490D952-E035-4843-9469-C6D9592D46EB}"/>
                </a:ext>
              </a:extLst>
            </p:cNvPr>
            <p:cNvSpPr/>
            <p:nvPr/>
          </p:nvSpPr>
          <p:spPr>
            <a:xfrm>
              <a:off x="2322895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196">
              <a:extLst>
                <a:ext uri="{FF2B5EF4-FFF2-40B4-BE49-F238E27FC236}">
                  <a16:creationId xmlns:a16="http://schemas.microsoft.com/office/drawing/2014/main" id="{B28E3226-BE71-49CB-9267-96B9A0BED861}"/>
                </a:ext>
              </a:extLst>
            </p:cNvPr>
            <p:cNvSpPr/>
            <p:nvPr/>
          </p:nvSpPr>
          <p:spPr>
            <a:xfrm>
              <a:off x="2322895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196">
              <a:extLst>
                <a:ext uri="{FF2B5EF4-FFF2-40B4-BE49-F238E27FC236}">
                  <a16:creationId xmlns:a16="http://schemas.microsoft.com/office/drawing/2014/main" id="{BEF42685-4F9A-4658-A7A8-A6E4AABE509D}"/>
                </a:ext>
              </a:extLst>
            </p:cNvPr>
            <p:cNvSpPr/>
            <p:nvPr/>
          </p:nvSpPr>
          <p:spPr>
            <a:xfrm>
              <a:off x="2322895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196">
              <a:extLst>
                <a:ext uri="{FF2B5EF4-FFF2-40B4-BE49-F238E27FC236}">
                  <a16:creationId xmlns:a16="http://schemas.microsoft.com/office/drawing/2014/main" id="{3D3C58E1-EE9C-4A93-B9E2-820E82DA83AA}"/>
                </a:ext>
              </a:extLst>
            </p:cNvPr>
            <p:cNvSpPr/>
            <p:nvPr/>
          </p:nvSpPr>
          <p:spPr>
            <a:xfrm>
              <a:off x="1157287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196">
              <a:extLst>
                <a:ext uri="{FF2B5EF4-FFF2-40B4-BE49-F238E27FC236}">
                  <a16:creationId xmlns:a16="http://schemas.microsoft.com/office/drawing/2014/main" id="{823698BD-48F1-43F1-8205-EE2BD42B24C3}"/>
                </a:ext>
              </a:extLst>
            </p:cNvPr>
            <p:cNvSpPr/>
            <p:nvPr/>
          </p:nvSpPr>
          <p:spPr>
            <a:xfrm>
              <a:off x="1157287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196">
              <a:extLst>
                <a:ext uri="{FF2B5EF4-FFF2-40B4-BE49-F238E27FC236}">
                  <a16:creationId xmlns:a16="http://schemas.microsoft.com/office/drawing/2014/main" id="{371F9F39-7DE2-4F73-AC27-BDE525C51987}"/>
                </a:ext>
              </a:extLst>
            </p:cNvPr>
            <p:cNvSpPr/>
            <p:nvPr/>
          </p:nvSpPr>
          <p:spPr>
            <a:xfrm>
              <a:off x="1157287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196">
              <a:extLst>
                <a:ext uri="{FF2B5EF4-FFF2-40B4-BE49-F238E27FC236}">
                  <a16:creationId xmlns:a16="http://schemas.microsoft.com/office/drawing/2014/main" id="{AE0D4345-CA27-41E0-92C2-F35217278BF5}"/>
                </a:ext>
              </a:extLst>
            </p:cNvPr>
            <p:cNvSpPr/>
            <p:nvPr/>
          </p:nvSpPr>
          <p:spPr>
            <a:xfrm>
              <a:off x="865885" y="3335105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196">
              <a:extLst>
                <a:ext uri="{FF2B5EF4-FFF2-40B4-BE49-F238E27FC236}">
                  <a16:creationId xmlns:a16="http://schemas.microsoft.com/office/drawing/2014/main" id="{ABE3F5D2-B42F-467A-9BD8-AEB3DC88058F}"/>
                </a:ext>
              </a:extLst>
            </p:cNvPr>
            <p:cNvSpPr/>
            <p:nvPr/>
          </p:nvSpPr>
          <p:spPr>
            <a:xfrm>
              <a:off x="865885" y="3603473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196">
              <a:extLst>
                <a:ext uri="{FF2B5EF4-FFF2-40B4-BE49-F238E27FC236}">
                  <a16:creationId xmlns:a16="http://schemas.microsoft.com/office/drawing/2014/main" id="{3AFD2AE2-8822-4655-A9D2-BF02DEB770C2}"/>
                </a:ext>
              </a:extLst>
            </p:cNvPr>
            <p:cNvSpPr/>
            <p:nvPr/>
          </p:nvSpPr>
          <p:spPr>
            <a:xfrm>
              <a:off x="865885" y="3871841"/>
              <a:ext cx="216000" cy="2160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10">
            <a:extLst>
              <a:ext uri="{FF2B5EF4-FFF2-40B4-BE49-F238E27FC236}">
                <a16:creationId xmlns:a16="http://schemas.microsoft.com/office/drawing/2014/main" id="{0F93E22D-1515-4B72-BDD5-FABC49EC9E93}"/>
              </a:ext>
            </a:extLst>
          </p:cNvPr>
          <p:cNvSpPr/>
          <p:nvPr/>
        </p:nvSpPr>
        <p:spPr>
          <a:xfrm>
            <a:off x="273905" y="2632668"/>
            <a:ext cx="8764469" cy="2441750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6523" y="1112137"/>
            <a:ext cx="8134141" cy="131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600">
                <a:latin typeface="+mj-lt"/>
                <a:ea typeface="Microsoft JhengHei"/>
                <a:cs typeface="Microsoft JhengHei"/>
                <a:sym typeface="Microsoft JhengHei"/>
              </a:rPr>
              <a:t>Freezing data block is much faster than copying data to different location.</a:t>
            </a:r>
            <a:endParaRPr 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/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 is a differential backup solution: additional space will only be used when data is modified. </a:t>
            </a:r>
          </a:p>
          <a:p>
            <a:pPr marL="285750" indent="-285750"/>
            <a:r>
              <a:rPr lang="en-US" sz="1600">
                <a:latin typeface="+mj-lt"/>
                <a:ea typeface="Microsoft JhengHei"/>
                <a:cs typeface="Microsoft JhengHei"/>
                <a:sym typeface="Microsoft JhengHei"/>
              </a:rPr>
              <a:t>Work both ways for local data protection and file version control.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45775" y="206375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lvl="0"/>
            <a:r>
              <a:rPr lang="en-US" altLang="zh-TW">
                <a:ea typeface="Microsoft JhengHei"/>
                <a:cs typeface="Microsoft JhengHei"/>
                <a:sym typeface="Microsoft JhengHei"/>
              </a:rPr>
              <a:t>How Snapshots Help Reduce RPO</a:t>
            </a:r>
            <a:endParaRPr lang="zh-TW" altLang="en-US">
              <a:latin typeface="+mn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581955" y="3392938"/>
            <a:ext cx="703954" cy="36272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421723" y="4521062"/>
            <a:ext cx="1625125" cy="323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altLang="zh-TW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Data Modified</a:t>
            </a:r>
            <a:endParaRPr b="1" i="0" u="none" strike="noStrike" cap="non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2298497" y="3354018"/>
            <a:ext cx="1225460" cy="3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altLang="zh-TW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Snapshot 1</a:t>
            </a:r>
            <a:endParaRPr sz="1100" b="1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3510632" y="3392695"/>
            <a:ext cx="1159842" cy="3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en-US" altLang="zh-TW" b="1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Snapshot 2</a:t>
            </a:r>
            <a:endParaRPr lang="en-US" altLang="zh-TW" sz="1100" b="1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2265784" y="4735008"/>
            <a:ext cx="1144477" cy="3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altLang="zh-TW" b="1" i="0" u="none" strike="noStrike" cap="non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Backup 1</a:t>
            </a:r>
            <a:endParaRPr sz="1100" b="1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462303" y="4735008"/>
            <a:ext cx="1114706" cy="32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en-US" altLang="zh-TW" b="1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Backup 2</a:t>
            </a:r>
            <a:endParaRPr lang="en-US" altLang="zh-TW" sz="1100" b="1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763269" y="4668679"/>
            <a:ext cx="1511375" cy="30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n-US" altLang="zh-TW" b="1">
                <a:solidFill>
                  <a:srgbClr val="002060"/>
                </a:solidFill>
                <a:latin typeface="Microsoft JhengHei"/>
                <a:ea typeface="Microsoft JhengHei"/>
                <a:sym typeface="Microsoft JhengHei"/>
              </a:rPr>
              <a:t>Backup 2 Size</a:t>
            </a:r>
            <a:endParaRPr b="1">
              <a:solidFill>
                <a:srgbClr val="002060"/>
              </a:solidFill>
              <a:latin typeface="Microsoft JhengHei"/>
              <a:ea typeface="Microsoft JhengHei"/>
              <a:sym typeface="Microsoft JhengHei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6267407" y="4695241"/>
            <a:ext cx="1596431" cy="25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800"/>
              <a:buFont typeface="Arial"/>
              <a:buNone/>
            </a:pPr>
            <a:r>
              <a:rPr lang="en-US" altLang="zh-TW" b="1">
                <a:solidFill>
                  <a:srgbClr val="002060"/>
                </a:solidFill>
                <a:latin typeface="Microsoft JhengHei"/>
                <a:ea typeface="Microsoft JhengHei"/>
                <a:sym typeface="Microsoft JhengHei"/>
              </a:rPr>
              <a:t>Snapshot 2 Size</a:t>
            </a:r>
            <a:endParaRPr b="1">
              <a:solidFill>
                <a:srgbClr val="002060"/>
              </a:solidFill>
              <a:latin typeface="Microsoft JhengHei"/>
              <a:ea typeface="Microsoft JhengHei"/>
              <a:sym typeface="Microsoft JhengHei"/>
            </a:endParaRPr>
          </a:p>
        </p:txBody>
      </p:sp>
      <p:grpSp>
        <p:nvGrpSpPr>
          <p:cNvPr id="2" name="群組 6">
            <a:extLst>
              <a:ext uri="{FF2B5EF4-FFF2-40B4-BE49-F238E27FC236}">
                <a16:creationId xmlns:a16="http://schemas.microsoft.com/office/drawing/2014/main" id="{60E2764A-295C-4B9F-AA39-22D0F0061110}"/>
              </a:ext>
            </a:extLst>
          </p:cNvPr>
          <p:cNvGrpSpPr/>
          <p:nvPr/>
        </p:nvGrpSpPr>
        <p:grpSpPr>
          <a:xfrm>
            <a:off x="426742" y="3158620"/>
            <a:ext cx="1500165" cy="1348374"/>
            <a:chOff x="221906" y="2837844"/>
            <a:chExt cx="1500165" cy="1348374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BBC94FFD-8A77-4FCF-A323-89F14CA31B00}"/>
                </a:ext>
              </a:extLst>
            </p:cNvPr>
            <p:cNvSpPr/>
            <p:nvPr/>
          </p:nvSpPr>
          <p:spPr>
            <a:xfrm>
              <a:off x="221906" y="2837844"/>
              <a:ext cx="1244443" cy="1057546"/>
            </a:xfrm>
            <a:prstGeom prst="roundRect">
              <a:avLst>
                <a:gd name="adj" fmla="val 7964"/>
              </a:avLst>
            </a:prstGeom>
            <a:gradFill flip="none" rotWithShape="1">
              <a:gsLst>
                <a:gs pos="0">
                  <a:srgbClr val="3C78D8">
                    <a:shade val="30000"/>
                    <a:satMod val="115000"/>
                  </a:srgbClr>
                </a:gs>
                <a:gs pos="50000">
                  <a:srgbClr val="3C78D8">
                    <a:shade val="67500"/>
                    <a:satMod val="115000"/>
                  </a:srgbClr>
                </a:gs>
                <a:gs pos="100000">
                  <a:srgbClr val="3C78D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B21EDF96-19B2-48F0-8438-5A14451833BF}"/>
                </a:ext>
              </a:extLst>
            </p:cNvPr>
            <p:cNvSpPr/>
            <p:nvPr/>
          </p:nvSpPr>
          <p:spPr>
            <a:xfrm>
              <a:off x="1069329" y="3599817"/>
              <a:ext cx="652742" cy="586401"/>
            </a:xfrm>
            <a:prstGeom prst="roundRect">
              <a:avLst>
                <a:gd name="adj" fmla="val 7964"/>
              </a:avLst>
            </a:prstGeom>
            <a:gradFill flip="none" rotWithShape="1">
              <a:gsLst>
                <a:gs pos="0">
                  <a:srgbClr val="A6312E">
                    <a:shade val="30000"/>
                    <a:satMod val="115000"/>
                  </a:srgbClr>
                </a:gs>
                <a:gs pos="50000">
                  <a:srgbClr val="A6312E">
                    <a:shade val="67500"/>
                    <a:satMod val="115000"/>
                  </a:srgbClr>
                </a:gs>
                <a:gs pos="100000">
                  <a:srgbClr val="A631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4241154-E6FE-4075-BC2A-07AA52E1B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09" y="2961525"/>
              <a:ext cx="929522" cy="826462"/>
            </a:xfrm>
            <a:prstGeom prst="rect">
              <a:avLst/>
            </a:prstGeom>
          </p:spPr>
        </p:pic>
      </p:grpSp>
      <p:grpSp>
        <p:nvGrpSpPr>
          <p:cNvPr id="3" name="群組 7">
            <a:extLst>
              <a:ext uri="{FF2B5EF4-FFF2-40B4-BE49-F238E27FC236}">
                <a16:creationId xmlns:a16="http://schemas.microsoft.com/office/drawing/2014/main" id="{95D1E61B-65C8-44C9-9EBA-FF5153E481FC}"/>
              </a:ext>
            </a:extLst>
          </p:cNvPr>
          <p:cNvGrpSpPr/>
          <p:nvPr/>
        </p:nvGrpSpPr>
        <p:grpSpPr>
          <a:xfrm>
            <a:off x="2298498" y="2455428"/>
            <a:ext cx="1111763" cy="944793"/>
            <a:chOff x="2264991" y="2326908"/>
            <a:chExt cx="1244443" cy="1057546"/>
          </a:xfrm>
        </p:grpSpPr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A7E8374D-8795-47B8-81AB-CD9BDCE3BA33}"/>
                </a:ext>
              </a:extLst>
            </p:cNvPr>
            <p:cNvSpPr/>
            <p:nvPr/>
          </p:nvSpPr>
          <p:spPr>
            <a:xfrm>
              <a:off x="2264991" y="2326908"/>
              <a:ext cx="1244443" cy="1057546"/>
            </a:xfrm>
            <a:prstGeom prst="roundRect">
              <a:avLst>
                <a:gd name="adj" fmla="val 7964"/>
              </a:avLst>
            </a:prstGeom>
            <a:gradFill flip="none" rotWithShape="1">
              <a:gsLst>
                <a:gs pos="0">
                  <a:srgbClr val="3C78D8">
                    <a:shade val="30000"/>
                    <a:satMod val="115000"/>
                  </a:srgbClr>
                </a:gs>
                <a:gs pos="50000">
                  <a:srgbClr val="3C78D8">
                    <a:shade val="67500"/>
                    <a:satMod val="115000"/>
                  </a:srgbClr>
                </a:gs>
                <a:gs pos="100000">
                  <a:srgbClr val="3C78D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398C1E15-6B6A-4CC6-A5F8-48E54E44E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8394" y="2450589"/>
              <a:ext cx="929522" cy="826462"/>
            </a:xfrm>
            <a:prstGeom prst="rect">
              <a:avLst/>
            </a:prstGeom>
          </p:spPr>
        </p:pic>
      </p:grpSp>
      <p:grpSp>
        <p:nvGrpSpPr>
          <p:cNvPr id="4" name="群組 10">
            <a:extLst>
              <a:ext uri="{FF2B5EF4-FFF2-40B4-BE49-F238E27FC236}">
                <a16:creationId xmlns:a16="http://schemas.microsoft.com/office/drawing/2014/main" id="{1E1C849C-14CC-4F06-BCD3-673E5D54A327}"/>
              </a:ext>
            </a:extLst>
          </p:cNvPr>
          <p:cNvGrpSpPr/>
          <p:nvPr/>
        </p:nvGrpSpPr>
        <p:grpSpPr>
          <a:xfrm>
            <a:off x="3466606" y="2454890"/>
            <a:ext cx="1111987" cy="945869"/>
            <a:chOff x="3602807" y="2379530"/>
            <a:chExt cx="1111987" cy="945869"/>
          </a:xfrm>
        </p:grpSpPr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AA77770F-0A44-4C30-8B33-675CB6F2EB37}"/>
                </a:ext>
              </a:extLst>
            </p:cNvPr>
            <p:cNvSpPr/>
            <p:nvPr/>
          </p:nvSpPr>
          <p:spPr>
            <a:xfrm>
              <a:off x="3602807" y="2379530"/>
              <a:ext cx="1111764" cy="944793"/>
            </a:xfrm>
            <a:prstGeom prst="roundRect">
              <a:avLst>
                <a:gd name="adj" fmla="val 7964"/>
              </a:avLst>
            </a:prstGeom>
            <a:solidFill>
              <a:schemeClr val="bg1"/>
            </a:solidFill>
            <a:ln>
              <a:solidFill>
                <a:srgbClr val="276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92349505-21CA-44E9-9CD5-5FD8C1AEE627}"/>
                </a:ext>
              </a:extLst>
            </p:cNvPr>
            <p:cNvSpPr/>
            <p:nvPr/>
          </p:nvSpPr>
          <p:spPr>
            <a:xfrm>
              <a:off x="4131646" y="2801518"/>
              <a:ext cx="583148" cy="523881"/>
            </a:xfrm>
            <a:prstGeom prst="roundRect">
              <a:avLst>
                <a:gd name="adj" fmla="val 7964"/>
              </a:avLst>
            </a:prstGeom>
            <a:gradFill flip="none" rotWithShape="1">
              <a:gsLst>
                <a:gs pos="0">
                  <a:srgbClr val="A6312E">
                    <a:shade val="30000"/>
                    <a:satMod val="115000"/>
                  </a:srgbClr>
                </a:gs>
                <a:gs pos="50000">
                  <a:srgbClr val="A6312E">
                    <a:shade val="67500"/>
                    <a:satMod val="115000"/>
                  </a:srgbClr>
                </a:gs>
                <a:gs pos="100000">
                  <a:srgbClr val="A6312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C4E5AC9D-BC62-489F-AD5C-FF21B95F0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6658" y="2490024"/>
              <a:ext cx="830419" cy="738346"/>
            </a:xfrm>
            <a:prstGeom prst="rect">
              <a:avLst/>
            </a:prstGeom>
          </p:spPr>
        </p:pic>
      </p:grpSp>
      <p:grpSp>
        <p:nvGrpSpPr>
          <p:cNvPr id="7" name="群組 32">
            <a:extLst>
              <a:ext uri="{FF2B5EF4-FFF2-40B4-BE49-F238E27FC236}">
                <a16:creationId xmlns:a16="http://schemas.microsoft.com/office/drawing/2014/main" id="{670DECD6-B187-4BC1-9CB9-ED7BC8758C09}"/>
              </a:ext>
            </a:extLst>
          </p:cNvPr>
          <p:cNvGrpSpPr/>
          <p:nvPr/>
        </p:nvGrpSpPr>
        <p:grpSpPr>
          <a:xfrm>
            <a:off x="2298498" y="3810876"/>
            <a:ext cx="1111763" cy="944793"/>
            <a:chOff x="2264991" y="2326908"/>
            <a:chExt cx="1244443" cy="1057546"/>
          </a:xfrm>
        </p:grpSpPr>
        <p:sp>
          <p:nvSpPr>
            <p:cNvPr id="34" name="矩形: 圓角 33">
              <a:extLst>
                <a:ext uri="{FF2B5EF4-FFF2-40B4-BE49-F238E27FC236}">
                  <a16:creationId xmlns:a16="http://schemas.microsoft.com/office/drawing/2014/main" id="{9AFD1B5B-24B2-48BC-AA04-11A350D5EC7A}"/>
                </a:ext>
              </a:extLst>
            </p:cNvPr>
            <p:cNvSpPr/>
            <p:nvPr/>
          </p:nvSpPr>
          <p:spPr>
            <a:xfrm>
              <a:off x="2264991" y="2326908"/>
              <a:ext cx="1244443" cy="1057546"/>
            </a:xfrm>
            <a:prstGeom prst="roundRect">
              <a:avLst>
                <a:gd name="adj" fmla="val 7964"/>
              </a:avLst>
            </a:prstGeom>
            <a:gradFill flip="none" rotWithShape="1">
              <a:gsLst>
                <a:gs pos="0">
                  <a:srgbClr val="3C78D8">
                    <a:shade val="30000"/>
                    <a:satMod val="115000"/>
                  </a:srgbClr>
                </a:gs>
                <a:gs pos="50000">
                  <a:srgbClr val="3C78D8">
                    <a:shade val="67500"/>
                    <a:satMod val="115000"/>
                  </a:srgbClr>
                </a:gs>
                <a:gs pos="100000">
                  <a:srgbClr val="3C78D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3A97B521-C6CD-4C95-9BAC-DEEDCB955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8394" y="2450589"/>
              <a:ext cx="929522" cy="826462"/>
            </a:xfrm>
            <a:prstGeom prst="rect">
              <a:avLst/>
            </a:prstGeom>
          </p:spPr>
        </p:pic>
      </p:grpSp>
      <p:grpSp>
        <p:nvGrpSpPr>
          <p:cNvPr id="8" name="群組 9">
            <a:extLst>
              <a:ext uri="{FF2B5EF4-FFF2-40B4-BE49-F238E27FC236}">
                <a16:creationId xmlns:a16="http://schemas.microsoft.com/office/drawing/2014/main" id="{BD6F17D9-DA2E-4C16-983E-5AABFD9C1AAE}"/>
              </a:ext>
            </a:extLst>
          </p:cNvPr>
          <p:cNvGrpSpPr/>
          <p:nvPr/>
        </p:nvGrpSpPr>
        <p:grpSpPr>
          <a:xfrm>
            <a:off x="3465246" y="3810339"/>
            <a:ext cx="1114706" cy="945866"/>
            <a:chOff x="3599763" y="2836448"/>
            <a:chExt cx="1247737" cy="1058748"/>
          </a:xfrm>
        </p:grpSpPr>
        <p:sp>
          <p:nvSpPr>
            <p:cNvPr id="41" name="矩形: 圓角 40">
              <a:extLst>
                <a:ext uri="{FF2B5EF4-FFF2-40B4-BE49-F238E27FC236}">
                  <a16:creationId xmlns:a16="http://schemas.microsoft.com/office/drawing/2014/main" id="{A15338D7-3187-4CEB-8F27-CA35E4B576B0}"/>
                </a:ext>
              </a:extLst>
            </p:cNvPr>
            <p:cNvSpPr/>
            <p:nvPr/>
          </p:nvSpPr>
          <p:spPr>
            <a:xfrm>
              <a:off x="3599763" y="2836448"/>
              <a:ext cx="1244443" cy="1057546"/>
            </a:xfrm>
            <a:prstGeom prst="roundRect">
              <a:avLst>
                <a:gd name="adj" fmla="val 7964"/>
              </a:avLst>
            </a:prstGeom>
            <a:gradFill flip="none" rotWithShape="1">
              <a:gsLst>
                <a:gs pos="0">
                  <a:srgbClr val="3C78D8">
                    <a:shade val="30000"/>
                    <a:satMod val="115000"/>
                  </a:srgbClr>
                </a:gs>
                <a:gs pos="50000">
                  <a:srgbClr val="3C78D8">
                    <a:shade val="67500"/>
                    <a:satMod val="115000"/>
                  </a:srgbClr>
                </a:gs>
                <a:gs pos="100000">
                  <a:srgbClr val="3C78D8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35">
              <a:extLst>
                <a:ext uri="{FF2B5EF4-FFF2-40B4-BE49-F238E27FC236}">
                  <a16:creationId xmlns:a16="http://schemas.microsoft.com/office/drawing/2014/main" id="{78201F3A-FE56-4E12-B004-69988C5BC8B3}"/>
                </a:ext>
              </a:extLst>
            </p:cNvPr>
            <p:cNvGrpSpPr/>
            <p:nvPr/>
          </p:nvGrpSpPr>
          <p:grpSpPr>
            <a:xfrm>
              <a:off x="3786210" y="2960127"/>
              <a:ext cx="1061290" cy="935069"/>
              <a:chOff x="3786210" y="1251693"/>
              <a:chExt cx="1061290" cy="935069"/>
            </a:xfrm>
          </p:grpSpPr>
          <p:sp>
            <p:nvSpPr>
              <p:cNvPr id="37" name="矩形: 圓角 36">
                <a:extLst>
                  <a:ext uri="{FF2B5EF4-FFF2-40B4-BE49-F238E27FC236}">
                    <a16:creationId xmlns:a16="http://schemas.microsoft.com/office/drawing/2014/main" id="{F9D004E4-23C4-480F-B900-31C6B8059D80}"/>
                  </a:ext>
                </a:extLst>
              </p:cNvPr>
              <p:cNvSpPr/>
              <p:nvPr/>
            </p:nvSpPr>
            <p:spPr>
              <a:xfrm>
                <a:off x="4194758" y="1600361"/>
                <a:ext cx="652742" cy="586401"/>
              </a:xfrm>
              <a:prstGeom prst="roundRect">
                <a:avLst>
                  <a:gd name="adj" fmla="val 7964"/>
                </a:avLst>
              </a:prstGeom>
              <a:gradFill flip="none" rotWithShape="1">
                <a:gsLst>
                  <a:gs pos="0">
                    <a:srgbClr val="A6312E">
                      <a:shade val="30000"/>
                      <a:satMod val="115000"/>
                    </a:srgbClr>
                  </a:gs>
                  <a:gs pos="50000">
                    <a:srgbClr val="A6312E">
                      <a:shade val="67500"/>
                      <a:satMod val="115000"/>
                    </a:srgbClr>
                  </a:gs>
                  <a:gs pos="100000">
                    <a:srgbClr val="A6312E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40" name="圖片 39">
                <a:extLst>
                  <a:ext uri="{FF2B5EF4-FFF2-40B4-BE49-F238E27FC236}">
                    <a16:creationId xmlns:a16="http://schemas.microsoft.com/office/drawing/2014/main" id="{23117DDB-7CAF-4730-9BD3-983711311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86210" y="1251693"/>
                <a:ext cx="929522" cy="826462"/>
              </a:xfrm>
              <a:prstGeom prst="rect">
                <a:avLst/>
              </a:prstGeom>
            </p:spPr>
          </p:pic>
        </p:grp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E41CD389-F09B-4941-95E7-F75BBBB32C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647" y="3218151"/>
            <a:ext cx="1065940" cy="14199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056E874-E04C-40E0-9467-BA4E315B54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483" y="4127877"/>
            <a:ext cx="1065940" cy="476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BC85FE9F-DF17-45C0-A0F7-5CC9BBBBA2C7}"/>
              </a:ext>
            </a:extLst>
          </p:cNvPr>
          <p:cNvSpPr txBox="1"/>
          <p:nvPr/>
        </p:nvSpPr>
        <p:spPr>
          <a:xfrm>
            <a:off x="5166659" y="3181746"/>
            <a:ext cx="66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/>
              <a:t>10Gb</a:t>
            </a:r>
            <a:endParaRPr lang="zh-TW" altLang="en-US" b="1"/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6D2D9729-CD80-4B1F-9EA3-BA21C87927DE}"/>
              </a:ext>
            </a:extLst>
          </p:cNvPr>
          <p:cNvSpPr txBox="1"/>
          <p:nvPr/>
        </p:nvSpPr>
        <p:spPr>
          <a:xfrm>
            <a:off x="6610057" y="4106268"/>
            <a:ext cx="78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/>
              <a:t>0.5Gb</a:t>
            </a:r>
            <a:endParaRPr lang="zh-TW" altLang="en-US" b="1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435112D7-25CC-47FF-9B94-A5C6F7EE9A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89" y="2462848"/>
            <a:ext cx="3922067" cy="673342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52C74B03-68C2-4C5D-BDE6-AAE6A6C9CE9E}"/>
              </a:ext>
            </a:extLst>
          </p:cNvPr>
          <p:cNvSpPr txBox="1"/>
          <p:nvPr/>
        </p:nvSpPr>
        <p:spPr>
          <a:xfrm>
            <a:off x="4825864" y="2547403"/>
            <a:ext cx="362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With snapshot, the backup frequency can </a:t>
            </a:r>
            <a:r>
              <a:rPr lang="en-US" altLang="zh-TW" sz="1300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be</a:t>
            </a:r>
            <a:r>
              <a:rPr lang="en-US" altLang="zh-TW" sz="1200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 increased while required space is reduced.</a:t>
            </a:r>
            <a:endParaRPr lang="zh-TW" altLang="en-US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圓角矩形 110">
            <a:extLst>
              <a:ext uri="{FF2B5EF4-FFF2-40B4-BE49-F238E27FC236}">
                <a16:creationId xmlns:a16="http://schemas.microsoft.com/office/drawing/2014/main" id="{25608F86-1F6C-422C-8225-B23806355F57}"/>
              </a:ext>
            </a:extLst>
          </p:cNvPr>
          <p:cNvSpPr/>
          <p:nvPr/>
        </p:nvSpPr>
        <p:spPr>
          <a:xfrm>
            <a:off x="180976" y="2593958"/>
            <a:ext cx="8453437" cy="2493012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Shape 226">
            <a:extLst>
              <a:ext uri="{FF2B5EF4-FFF2-40B4-BE49-F238E27FC236}">
                <a16:creationId xmlns:a16="http://schemas.microsoft.com/office/drawing/2014/main" id="{8972C7FF-6B4C-4BE2-986E-7C404F78883A}"/>
              </a:ext>
            </a:extLst>
          </p:cNvPr>
          <p:cNvSpPr txBox="1"/>
          <p:nvPr/>
        </p:nvSpPr>
        <p:spPr>
          <a:xfrm>
            <a:off x="1446640" y="3183533"/>
            <a:ext cx="3020085" cy="4435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82560" y="3183533"/>
            <a:ext cx="1539588" cy="307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200" b="1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File Level</a:t>
            </a:r>
            <a:endParaRPr lang="en-US" sz="12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382560" y="3719038"/>
            <a:ext cx="1152822" cy="307800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200" b="1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Block Level</a:t>
            </a:r>
            <a:endParaRPr lang="en-US" sz="1200" b="1" i="0" u="none" strike="noStrike" cap="none">
              <a:solidFill>
                <a:schemeClr val="lt1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152354" y="1129573"/>
            <a:ext cx="7118639" cy="140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altLang="zh-TW" sz="1600" i="0" u="none" strike="noStrike" cap="none">
                <a:solidFill>
                  <a:srgbClr val="3F3F3F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Snapshots are stored out of volume and cannot be seem normally at the file system level</a:t>
            </a:r>
            <a:endParaRPr 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  <a:p>
            <a:pPr marL="285750" indent="-285750"/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1600">
                <a:latin typeface="+mj-lt"/>
                <a:ea typeface="Microsoft JhengHei"/>
                <a:cs typeface="Microsoft JhengHei"/>
                <a:sym typeface="Microsoft JhengHei"/>
              </a:rPr>
              <a:t>This not only keeps snapshots from accidental modifications, but </a:t>
            </a: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  </a:t>
            </a:r>
            <a:b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</a:br>
            <a:r>
              <a:rPr lang="en-US" altLang="zh-TW" sz="1600">
                <a:latin typeface="+mj-lt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1600">
                <a:latin typeface="+mj-lt"/>
                <a:ea typeface="Microsoft JhengHei"/>
                <a:cs typeface="Microsoft JhengHei"/>
                <a:sym typeface="Microsoft JhengHei"/>
              </a:rPr>
              <a:t>further from ransomware attacks</a:t>
            </a:r>
            <a:endParaRPr lang="en-US" sz="1600" i="0" u="none" strike="noStrike" cap="none">
              <a:solidFill>
                <a:srgbClr val="3F3F3F"/>
              </a:solidFill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17341" y="85683"/>
            <a:ext cx="8892646" cy="857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altLang="zh-TW" sz="3200" i="0" u="none" strike="noStrike" cap="none">
                <a:solidFill>
                  <a:schemeClr val="lt1"/>
                </a:solidFill>
                <a:latin typeface="+mj-lt"/>
                <a:ea typeface="Microsoft JhengHei"/>
                <a:cs typeface="Microsoft JhengHei"/>
                <a:sym typeface="Microsoft JhengHei"/>
              </a:rPr>
              <a:t>How Snapshots Protect Data From Ransomware</a:t>
            </a:r>
            <a:r>
              <a:rPr lang="en-US" altLang="zh-TW" sz="3200">
                <a:latin typeface="+mj-lt"/>
                <a:ea typeface="Microsoft JhengHei"/>
                <a:cs typeface="Microsoft JhengHei"/>
                <a:sym typeface="Microsoft JhengHei"/>
              </a:rPr>
              <a:t> Attack</a:t>
            </a:r>
            <a:endParaRPr sz="3200">
              <a:latin typeface="+mj-lt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446640" y="3719038"/>
            <a:ext cx="3020086" cy="1244421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609407" y="4268567"/>
            <a:ext cx="2698836" cy="533100"/>
          </a:xfrm>
          <a:prstGeom prst="rect">
            <a:avLst/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722290" y="4394147"/>
            <a:ext cx="404100" cy="307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243285" y="4394147"/>
            <a:ext cx="404100" cy="307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2764280" y="4394147"/>
            <a:ext cx="404100" cy="307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2251859" y="3840464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2796137" y="3840464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703746" y="3840464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3309589" y="3840464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830584" y="3840464"/>
            <a:ext cx="404100" cy="3078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E’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3318818" y="4389993"/>
            <a:ext cx="404100" cy="307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3839813" y="4389993"/>
            <a:ext cx="404100" cy="3078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8070B64-B79B-4E0A-9E28-A6EFE847FF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786" y="2961968"/>
            <a:ext cx="699186" cy="526749"/>
          </a:xfrm>
          <a:prstGeom prst="rect">
            <a:avLst/>
          </a:prstGeom>
        </p:spPr>
      </p:pic>
      <p:grpSp>
        <p:nvGrpSpPr>
          <p:cNvPr id="2" name="群組 8">
            <a:extLst>
              <a:ext uri="{FF2B5EF4-FFF2-40B4-BE49-F238E27FC236}">
                <a16:creationId xmlns:a16="http://schemas.microsoft.com/office/drawing/2014/main" id="{5C28E952-4003-4DD8-BA4C-73BEA0440EAA}"/>
              </a:ext>
            </a:extLst>
          </p:cNvPr>
          <p:cNvGrpSpPr/>
          <p:nvPr/>
        </p:nvGrpSpPr>
        <p:grpSpPr>
          <a:xfrm>
            <a:off x="1330812" y="3078003"/>
            <a:ext cx="468863" cy="468863"/>
            <a:chOff x="889317" y="2537938"/>
            <a:chExt cx="556036" cy="556036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4414D48E-9866-4D4F-BB32-4E02C31AEFD7}"/>
                </a:ext>
              </a:extLst>
            </p:cNvPr>
            <p:cNvSpPr/>
            <p:nvPr/>
          </p:nvSpPr>
          <p:spPr>
            <a:xfrm>
              <a:off x="889317" y="2537938"/>
              <a:ext cx="556036" cy="5560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A076AE1-8C99-4CE0-B67D-DE3099CEF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60" y="2663193"/>
              <a:ext cx="386386" cy="305526"/>
            </a:xfrm>
            <a:prstGeom prst="rect">
              <a:avLst/>
            </a:prstGeom>
          </p:spPr>
        </p:pic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3D23285C-0FED-411D-A84D-D67C5F28B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299" y="3222739"/>
            <a:ext cx="250057" cy="347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4F30CE39-E789-418F-812A-D010757BB5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591" y="2961968"/>
            <a:ext cx="699186" cy="526749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DB397B58-74F2-4A7E-AB7B-7CF9C5C372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104" y="3222739"/>
            <a:ext cx="250057" cy="347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1A2284CA-6679-43CB-AD0E-49AEEE00F3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581" y="2961968"/>
            <a:ext cx="699186" cy="526749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A3878C86-31CF-4A71-8F45-B877B284FC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094" y="3222739"/>
            <a:ext cx="250057" cy="347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902A5DC-CD76-49E2-A478-A24C1E44B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454" y="4064673"/>
            <a:ext cx="1370586" cy="9408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0BC6D16-5012-4634-A379-539A07475C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883" y="3533477"/>
            <a:ext cx="651730" cy="8118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群組 21">
            <a:extLst>
              <a:ext uri="{FF2B5EF4-FFF2-40B4-BE49-F238E27FC236}">
                <a16:creationId xmlns:a16="http://schemas.microsoft.com/office/drawing/2014/main" id="{10C5D92D-4962-4E3F-882A-845659E01F0A}"/>
              </a:ext>
            </a:extLst>
          </p:cNvPr>
          <p:cNvGrpSpPr/>
          <p:nvPr/>
        </p:nvGrpSpPr>
        <p:grpSpPr>
          <a:xfrm>
            <a:off x="5843306" y="2860654"/>
            <a:ext cx="1087183" cy="726935"/>
            <a:chOff x="5296070" y="2374173"/>
            <a:chExt cx="1269091" cy="848566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152D9479-6E9B-467F-9F68-FE13A0D86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375235" y="2295008"/>
              <a:ext cx="769402" cy="92773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3A0D99F2-C926-4D56-93AD-3788EEE42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3996" y="2800807"/>
              <a:ext cx="461165" cy="42193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" name="圖片 4">
            <a:extLst>
              <a:ext uri="{FF2B5EF4-FFF2-40B4-BE49-F238E27FC236}">
                <a16:creationId xmlns:a16="http://schemas.microsoft.com/office/drawing/2014/main" id="{2F12DD97-19A3-406D-85A6-614FD7405C5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397" y="2349248"/>
            <a:ext cx="6053123" cy="565518"/>
          </a:xfrm>
          <a:prstGeom prst="rect">
            <a:avLst/>
          </a:prstGeom>
        </p:spPr>
      </p:pic>
      <p:sp>
        <p:nvSpPr>
          <p:cNvPr id="241" name="Shape 241"/>
          <p:cNvSpPr txBox="1"/>
          <p:nvPr/>
        </p:nvSpPr>
        <p:spPr>
          <a:xfrm>
            <a:off x="1938478" y="2473987"/>
            <a:ext cx="62559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altLang="zh-TW" sz="1200" b="1" i="0" u="none" strike="noStrike" cap="none">
                <a:solidFill>
                  <a:schemeClr val="bg1"/>
                </a:solidFill>
                <a:latin typeface="+mj-lt"/>
                <a:ea typeface="微軟正黑體" panose="020B0604030504040204" pitchFamily="34" charset="-120"/>
                <a:sym typeface="Arial"/>
              </a:rPr>
              <a:t>Ransomware cannot overwrite snapshots which are stored out of volume</a:t>
            </a:r>
            <a:endParaRPr sz="1200" b="1" i="0" u="none" strike="noStrike" cap="none">
              <a:solidFill>
                <a:schemeClr val="bg1"/>
              </a:solidFill>
              <a:latin typeface="+mj-lt"/>
              <a:ea typeface="微軟正黑體" panose="020B0604030504040204" pitchFamily="34" charset="-120"/>
              <a:sym typeface="Arial"/>
            </a:endParaRPr>
          </a:p>
        </p:txBody>
      </p:sp>
      <p:grpSp>
        <p:nvGrpSpPr>
          <p:cNvPr id="4" name="群組 30">
            <a:extLst>
              <a:ext uri="{FF2B5EF4-FFF2-40B4-BE49-F238E27FC236}">
                <a16:creationId xmlns:a16="http://schemas.microsoft.com/office/drawing/2014/main" id="{7AC93CCC-56D0-47CD-8585-CCA4E2F66116}"/>
              </a:ext>
            </a:extLst>
          </p:cNvPr>
          <p:cNvGrpSpPr/>
          <p:nvPr/>
        </p:nvGrpSpPr>
        <p:grpSpPr>
          <a:xfrm>
            <a:off x="7179344" y="3439795"/>
            <a:ext cx="1227669" cy="800349"/>
            <a:chOff x="7307786" y="3362271"/>
            <a:chExt cx="1168039" cy="761474"/>
          </a:xfrm>
        </p:grpSpPr>
        <p:grpSp>
          <p:nvGrpSpPr>
            <p:cNvPr id="9" name="群組 29">
              <a:extLst>
                <a:ext uri="{FF2B5EF4-FFF2-40B4-BE49-F238E27FC236}">
                  <a16:creationId xmlns:a16="http://schemas.microsoft.com/office/drawing/2014/main" id="{C268BEA4-D19E-40BE-9DFA-EB5278D5341B}"/>
                </a:ext>
              </a:extLst>
            </p:cNvPr>
            <p:cNvGrpSpPr/>
            <p:nvPr/>
          </p:nvGrpSpPr>
          <p:grpSpPr>
            <a:xfrm>
              <a:off x="7307786" y="3556203"/>
              <a:ext cx="1168039" cy="567542"/>
              <a:chOff x="6990085" y="3443536"/>
              <a:chExt cx="1525161" cy="741066"/>
            </a:xfrm>
          </p:grpSpPr>
          <p:pic>
            <p:nvPicPr>
              <p:cNvPr id="27" name="圖片 26">
                <a:extLst>
                  <a:ext uri="{FF2B5EF4-FFF2-40B4-BE49-F238E27FC236}">
                    <a16:creationId xmlns:a16="http://schemas.microsoft.com/office/drawing/2014/main" id="{01816C57-9015-4EFF-A37F-283F45E8C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90085" y="3443536"/>
                <a:ext cx="962151" cy="64826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圖片 28">
                <a:extLst>
                  <a:ext uri="{FF2B5EF4-FFF2-40B4-BE49-F238E27FC236}">
                    <a16:creationId xmlns:a16="http://schemas.microsoft.com/office/drawing/2014/main" id="{BA474E2E-6992-48DB-9F0F-118DD237C1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571636" y="3549643"/>
                <a:ext cx="943610" cy="634959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2A1C5395-0A88-4917-951A-8C26F1741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3534" y="3362271"/>
              <a:ext cx="664567" cy="664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4" name="文字方塊 243">
            <a:extLst>
              <a:ext uri="{FF2B5EF4-FFF2-40B4-BE49-F238E27FC236}">
                <a16:creationId xmlns:a16="http://schemas.microsoft.com/office/drawing/2014/main" id="{FE5396A3-8FFB-47AB-A501-B30B55A9BB60}"/>
              </a:ext>
            </a:extLst>
          </p:cNvPr>
          <p:cNvSpPr txBox="1"/>
          <p:nvPr/>
        </p:nvSpPr>
        <p:spPr>
          <a:xfrm>
            <a:off x="5714001" y="3571029"/>
            <a:ext cx="134774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900" b="1">
                <a:solidFill>
                  <a:srgbClr val="002060"/>
                </a:solidFill>
              </a:rPr>
              <a:t>Removable Drives</a:t>
            </a:r>
            <a:endParaRPr lang="zh-TW" altLang="en-US" sz="900" b="1">
              <a:solidFill>
                <a:srgbClr val="002060"/>
              </a:solidFill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20D34D65-FEC4-44DB-AF8A-898B4A4DC84B}"/>
              </a:ext>
            </a:extLst>
          </p:cNvPr>
          <p:cNvSpPr txBox="1"/>
          <p:nvPr/>
        </p:nvSpPr>
        <p:spPr>
          <a:xfrm>
            <a:off x="4617164" y="4311772"/>
            <a:ext cx="9262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900" b="1">
                <a:solidFill>
                  <a:srgbClr val="002060"/>
                </a:solidFill>
              </a:rPr>
              <a:t>Local Drives</a:t>
            </a:r>
            <a:endParaRPr lang="zh-TW" altLang="en-US" sz="900" b="1">
              <a:solidFill>
                <a:srgbClr val="002060"/>
              </a:solidFill>
            </a:endParaRPr>
          </a:p>
        </p:txBody>
      </p:sp>
      <p:sp>
        <p:nvSpPr>
          <p:cNvPr id="61" name="文字方塊 60">
            <a:extLst>
              <a:ext uri="{FF2B5EF4-FFF2-40B4-BE49-F238E27FC236}">
                <a16:creationId xmlns:a16="http://schemas.microsoft.com/office/drawing/2014/main" id="{AC898B28-23B0-484E-B782-74D739C7F3AF}"/>
              </a:ext>
            </a:extLst>
          </p:cNvPr>
          <p:cNvSpPr txBox="1"/>
          <p:nvPr/>
        </p:nvSpPr>
        <p:spPr>
          <a:xfrm>
            <a:off x="7344709" y="4222218"/>
            <a:ext cx="9262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b="1">
                <a:solidFill>
                  <a:srgbClr val="002060"/>
                </a:solidFill>
              </a:rPr>
              <a:t>Cloud / NAS</a:t>
            </a:r>
            <a:endParaRPr lang="zh-TW" altLang="en-US" sz="900" b="1">
              <a:solidFill>
                <a:srgbClr val="002060"/>
              </a:solidFill>
            </a:endParaRPr>
          </a:p>
        </p:txBody>
      </p:sp>
      <p:sp>
        <p:nvSpPr>
          <p:cNvPr id="245" name="弧形 244">
            <a:extLst>
              <a:ext uri="{FF2B5EF4-FFF2-40B4-BE49-F238E27FC236}">
                <a16:creationId xmlns:a16="http://schemas.microsoft.com/office/drawing/2014/main" id="{DF828AF2-11BD-4057-BF7F-75C1E05FC10B}"/>
              </a:ext>
            </a:extLst>
          </p:cNvPr>
          <p:cNvSpPr/>
          <p:nvPr/>
        </p:nvSpPr>
        <p:spPr>
          <a:xfrm rot="17557318">
            <a:off x="5164962" y="3125801"/>
            <a:ext cx="914400" cy="914400"/>
          </a:xfrm>
          <a:prstGeom prst="arc">
            <a:avLst>
              <a:gd name="adj1" fmla="val 16200000"/>
              <a:gd name="adj2" fmla="val 21582801"/>
            </a:avLst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弧形 62">
            <a:extLst>
              <a:ext uri="{FF2B5EF4-FFF2-40B4-BE49-F238E27FC236}">
                <a16:creationId xmlns:a16="http://schemas.microsoft.com/office/drawing/2014/main" id="{262FCB07-7346-40E0-A290-AECAF824BC8B}"/>
              </a:ext>
            </a:extLst>
          </p:cNvPr>
          <p:cNvSpPr/>
          <p:nvPr/>
        </p:nvSpPr>
        <p:spPr>
          <a:xfrm rot="20575507">
            <a:off x="6568564" y="3112155"/>
            <a:ext cx="914400" cy="914400"/>
          </a:xfrm>
          <a:prstGeom prst="arc">
            <a:avLst>
              <a:gd name="adj1" fmla="val 16200000"/>
              <a:gd name="adj2" fmla="val 21582801"/>
            </a:avLst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弧形 63">
            <a:extLst>
              <a:ext uri="{FF2B5EF4-FFF2-40B4-BE49-F238E27FC236}">
                <a16:creationId xmlns:a16="http://schemas.microsoft.com/office/drawing/2014/main" id="{8ECE0CB8-1A2E-4177-B3B4-D9146EEF3FBA}"/>
              </a:ext>
            </a:extLst>
          </p:cNvPr>
          <p:cNvSpPr/>
          <p:nvPr/>
        </p:nvSpPr>
        <p:spPr>
          <a:xfrm rot="9448614">
            <a:off x="5044050" y="3950900"/>
            <a:ext cx="914400" cy="914400"/>
          </a:xfrm>
          <a:prstGeom prst="arc">
            <a:avLst>
              <a:gd name="adj1" fmla="val 16200000"/>
              <a:gd name="adj2" fmla="val 21582801"/>
            </a:avLst>
          </a:prstGeom>
          <a:ln w="2857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H_0628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2590</Words>
  <Application>Microsoft Office PowerPoint</Application>
  <PresentationFormat>如螢幕大小 (16:9)</PresentationFormat>
  <Paragraphs>455</Paragraphs>
  <Slides>45</Slides>
  <Notes>42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6" baseType="lpstr">
      <vt:lpstr>32</vt:lpstr>
      <vt:lpstr>Microsoft YaHei</vt:lpstr>
      <vt:lpstr>Noto Sans Symbols</vt:lpstr>
      <vt:lpstr>Microsoft JhengHei</vt:lpstr>
      <vt:lpstr>Microsoft JhengHei</vt:lpstr>
      <vt:lpstr>新細明體</vt:lpstr>
      <vt:lpstr>Arial</vt:lpstr>
      <vt:lpstr>Calibri</vt:lpstr>
      <vt:lpstr>Verdana</vt:lpstr>
      <vt:lpstr>Wingdings</vt:lpstr>
      <vt:lpstr>ZH_0628</vt:lpstr>
      <vt:lpstr>PowerPoint 簡報</vt:lpstr>
      <vt:lpstr>Using QNAP Local and Remote Snapshot To Fully Protect Your Data</vt:lpstr>
      <vt:lpstr>PowerPoint 簡報</vt:lpstr>
      <vt:lpstr>PowerPoint 簡報</vt:lpstr>
      <vt:lpstr>The Reason of Using Snapshot: RTO</vt:lpstr>
      <vt:lpstr>How Snapshots Help Reduce RTO (1)</vt:lpstr>
      <vt:lpstr>How Snapshots Help Reduce RTO (2)</vt:lpstr>
      <vt:lpstr>How Snapshots Help Reduce RPO</vt:lpstr>
      <vt:lpstr>How Snapshots Protect Data From Ransomware Attack</vt:lpstr>
      <vt:lpstr>QNAP Snapshot Features</vt:lpstr>
      <vt:lpstr>Easily take snapshots in 3 steps</vt:lpstr>
      <vt:lpstr>Manage Snapshot n File Station</vt:lpstr>
      <vt:lpstr>3 Ways to Recover from Local Snapshots</vt:lpstr>
      <vt:lpstr>PowerPoint 簡報</vt:lpstr>
      <vt:lpstr>Space Allocation &amp; Advanced Snapshot functions -  Space allocation best     practice for snapshots  -  Windows previous versions -  Snapshot Shared Folder -  Snapshot Agent</vt:lpstr>
      <vt:lpstr>Why “Out of Volume” Snapshots?</vt:lpstr>
      <vt:lpstr>When Snapshots Take Too Much Space Application/Service Might Stop Accidentally!</vt:lpstr>
      <vt:lpstr>The Advantages of Out of Volume Snapshot</vt:lpstr>
      <vt:lpstr>Snapshot “Space” &amp; “Quality” Management</vt:lpstr>
      <vt:lpstr>Plan Storage Space in Advance  for Snapshot Protection</vt:lpstr>
      <vt:lpstr>Introducing the Resize Volume Wizard in QTS 4.3.5 </vt:lpstr>
      <vt:lpstr>QNAP NAS Space Allocation  Best Practice For Snapshot </vt:lpstr>
      <vt:lpstr>Storage Structure Change  For Snapshot to Include Cache Content</vt:lpstr>
      <vt:lpstr>Snapshot Advance Function 1： Windows Previous Version</vt:lpstr>
      <vt:lpstr>PowerPoint 簡報</vt:lpstr>
      <vt:lpstr>Snapshot Advanced Function 2： Snapshot Shared Folder</vt:lpstr>
      <vt:lpstr>PowerPoint 簡報</vt:lpstr>
      <vt:lpstr>Snapshot Replica and  Remote Restore： - Restore from Remote Snapshot Vault - Snapshot Export/Import - Export Snapshot In first    Snapshot Replica Task  </vt:lpstr>
      <vt:lpstr>Create a Fast Backup Solution  for Your Production Site</vt:lpstr>
      <vt:lpstr>What is Snapshot Replica</vt:lpstr>
      <vt:lpstr>Easily Create Snapshot Replica  Job In 3 Steps</vt:lpstr>
      <vt:lpstr>3 Different Backup Plans For Selection</vt:lpstr>
      <vt:lpstr>Work Faster in the Age of 10G</vt:lpstr>
      <vt:lpstr>Restore From Remote Snapshot Vault</vt:lpstr>
      <vt:lpstr>Support 3 Types of Restoration Methods</vt:lpstr>
      <vt:lpstr>PowerPoint 簡報</vt:lpstr>
      <vt:lpstr>The Forth Way: Snapshot Export/Import </vt:lpstr>
      <vt:lpstr>Multiple Restore Solutions  For File Server or iSCSI Storage</vt:lpstr>
      <vt:lpstr>Drastically Reduce Recover  Time With 10GbE Network</vt:lpstr>
      <vt:lpstr>QNAP High ROI Backup Solution</vt:lpstr>
      <vt:lpstr>Use Remote Snapshot as  Local Snapshot With VJBOD</vt:lpstr>
      <vt:lpstr>Snapshot Replica Support Export/Import </vt:lpstr>
      <vt:lpstr>PowerPoint 簡報</vt:lpstr>
      <vt:lpstr>QNAP NAS Snapshot Recap</vt:lpstr>
      <vt:lpstr>QNAP NAS Is Your Best Choose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Ripple Wu</dc:creator>
  <cp:lastModifiedBy>QNAP_Coco Chiang</cp:lastModifiedBy>
  <cp:revision>2</cp:revision>
  <dcterms:modified xsi:type="dcterms:W3CDTF">2018-07-17T02:36:03Z</dcterms:modified>
</cp:coreProperties>
</file>